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JPG" ContentType="image/.jpg"/>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word/styles.xml" ContentType="application/vnd.openxmlformats-officedocument.wordprocessingml.styles+xml"/>
  <Override PartName="/word/settings.xml" ContentType="application/vnd.openxmlformats-officedocument.wordprocessingml.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oter16.xml" ContentType="application/vnd.openxmlformats-officedocument.wordprocessingml.footer+xml"/>
  <Override PartName="/word/theme/theme1.xml" ContentType="application/vnd.openxmlformats-officedocument.theme+xml"/>
  <Override PartName="/word/document.xml" ContentType="application/vnd.openxmlformats-officedocument.wordprocessingml.document.main+xml"/>
  <Override PartName="/customXml/itemProps1.xml" ContentType="application/vnd.openxmlformats-officedocument.customXmlProperties+xml"/>
  <Override PartName="/word/numbering.xml" ContentType="application/vnd.openxmlformats-officedocument.wordprocessingml.numbering+xml"/>
  <Override PartName="/customXml/itemProps2.xml" ContentType="application/vnd.openxmlformats-officedocument.customXmlProperties+xml"/>
  <Override PartName="/word/theme/themeOverride1.xml" ContentType="application/vnd.openxmlformats-officedocument.themeOverride+xml"/>
  <Override PartName="/word/charts/chart3.xml" ContentType="application/vnd.openxmlformats-officedocument.drawingml.chart+xml"/>
  <Override PartName="/word/theme/themeOverride2.xml" ContentType="application/vnd.openxmlformats-officedocument.themeOverride+xml"/>
  <Override PartName="/word/charts/chart2.xml" ContentType="application/vnd.openxmlformats-officedocument.drawingml.chart+xml"/>
  <Override PartName="/word/theme/themeOverride3.xml" ContentType="application/vnd.openxmlformats-officedocument.themeOverride+xml"/>
  <Override PartName="/word/charts/chart1.xml" ContentType="application/vnd.openxmlformats-officedocument.drawingml.chart+xml"/>
  <Override PartName="/word/fontTable.xml" ContentType="application/vnd.openxmlformats-officedocument.wordprocessingml.fontTable+xml"/>
  <Override PartName="/word/embeddings/Microsoft_Visio___1.vsdx" ContentType="application/vnd.ms-visio.drawing"/>
  <Override PartName="/word/embeddings/Microsoft_Visio___2.vsdx" ContentType="application/vnd.ms-visio.drawing"/>
  <Override PartName="/word/embeddings/Microsoft_Visio___3.vsdx" ContentType="application/vnd.ms-visio.drawing"/>
  <Override PartName="/word/fonts/font4.odttf" ContentType="application/vnd.openxmlformats-officedocument.obfuscatedFont"/>
  <Override PartName="/word/fonts/font3.odttf" ContentType="application/vnd.openxmlformats-officedocument.obfuscatedFont"/>
  <Override PartName="/word/fonts/font2.odttf" ContentType="application/vnd.openxmlformats-officedocument.obfuscatedFont"/>
  <Override PartName="/word/fonts/font1.odttf" ContentType="application/vnd.openxmlformats-officedocument.obfuscatedFont"/>
  <Override PartName="/word/fonts/font5.odttf" ContentType="application/vnd.openxmlformats-officedocument.obfuscatedFont"/>
  <Override PartName="/word/fonts/font6.odttf" ContentType="application/vnd.openxmlformats-officedocument.obfuscatedFont"/>
  <Override PartName="/word/fonts/font7.odttf" ContentType="application/vnd.openxmlformats-officedocument.obfuscatedFont"/>
  <Override PartName="/word/fonts/font8.odttf" ContentType="application/vnd.openxmlformats-officedocument.obfuscatedFont"/>
  <Override PartName="/word/fonts/font9.odttf" ContentType="application/vnd.openxmlformats-officedocument.obfuscatedFont"/>
  <Override PartName="/word/fonts/font10.odttf" ContentType="application/vnd.openxmlformats-officedocument.obfuscatedFont"/>
  <Override PartName="/customXml/itemProps4.xml" ContentType="application/vnd.openxmlformats-officedocument.customXmlProperties+xml"/>
  <Override PartName="/customXml/itemProps3.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4" Type="http://schemas.openxmlformats.org/officeDocument/2006/relationships/officeDocument" Target="word/document.xml"/><Relationship Id="rId2" Type="http://schemas.openxmlformats.org/package/2006/relationships/metadata/core-properties" Target="docProps/core.xml"/><Relationship Id="rId1" Type="http://schemas.openxmlformats.org/officeDocument/2006/relationships/extended-properties" Target="docProps/app.xml"/><Relationship Id="rId3"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0="urn:schemas-microsoft-com:office:word"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body>
    <w:p w14:paraId="23A32F1A">
      <w:pPr>
        <w:spacing w:line="312" w:lineRule="auto"/>
        <w:ind w:firstLine="1" w:firstLineChars="0"/>
        <w:jc w:val="left"/>
        <w:rPr>
          <w:rFonts w:cs="Times New Roman"/>
          <w:b/>
          <w:sz w:val="52"/>
          <w:szCs w:val="52"/>
        </w:rPr>
      </w:pPr>
      <w:r>
        <w:rPr>
          <w:rFonts w:cs="Times New Roman"/>
        </w:rPr>
        <w:drawing>
          <wp:inline distT="0" distB="0" distL="0" distR="0">
            <wp:extent cx="1971675" cy="352425"/>
            <wp:effectExtent l="0" t="0" r="0" b="9525"/>
            <wp:docPr id="14" name="图片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图片 14"/>
                    <pic:cNvPicPr>
                      <a:picLocks noChangeAspect="1"/>
                    </pic:cNvPicPr>
                  </pic:nvPicPr>
                  <pic:blipFill>
                    <a:blip r:embed="rId27" cstate="print">
                      <a:extLst>
                        <a:ext uri="{28A0092B-C50C-407E-A947-70E740481C1C}">
                          <a14:useLocalDpi xmlns:a14="http://schemas.microsoft.com/office/drawing/2010/main" val="0"/>
                        </a:ext>
                      </a:extLst>
                    </a:blip>
                    <a:stretch>
                      <a:fillRect/>
                    </a:stretch>
                  </pic:blipFill>
                  <pic:spPr>
                    <a:xfrm>
                      <a:off x="0" y="0"/>
                      <a:ext cx="2102208" cy="376113"/>
                    </a:xfrm>
                    <a:prstGeom prst="rect">
                      <a:avLst/>
                    </a:prstGeom>
                  </pic:spPr>
                </pic:pic>
              </a:graphicData>
            </a:graphic>
          </wp:inline>
        </w:drawing>
      </w:r>
    </w:p>
    <w:p w14:paraId="4652C22D">
      <w:pPr>
        <w:spacing w:line="312" w:lineRule="auto"/>
        <w:ind w:firstLine="0" w:firstLineChars="0"/>
        <w:jc w:val="center"/>
        <w:rPr>
          <w:rFonts w:cs="Times New Roman"/>
          <w:b/>
          <w:sz w:val="52"/>
          <w:szCs w:val="52"/>
        </w:rPr>
      </w:pPr>
    </w:p>
    <w:p w14:paraId="6FF007FE">
      <w:pPr>
        <w:spacing w:line="312" w:lineRule="auto"/>
        <w:ind w:firstLine="0" w:firstLineChars="0"/>
        <w:jc w:val="center"/>
        <w:rPr>
          <w:rFonts w:cs="Times New Roman"/>
          <w:b/>
          <w:sz w:val="52"/>
          <w:szCs w:val="52"/>
        </w:rPr>
      </w:pPr>
    </w:p>
    <w:p w14:paraId="666F9EB2">
      <w:pPr>
        <w:adjustRightInd/>
        <w:snapToGrid/>
        <w:spacing w:line="312" w:lineRule="auto"/>
        <w:ind w:firstLine="0" w:firstLineChars="0"/>
        <w:jc w:val="center"/>
        <w:rPr>
          <w:rFonts w:eastAsia="楷体"/>
          <w:b/>
          <w:sz w:val="52"/>
          <w:szCs w:val="52"/>
        </w:rPr>
      </w:pPr>
      <w:bookmarkStart w:id="0" w:name="OLE_LINK27"/>
      <w:r>
        <w:rPr>
          <w:rFonts w:hint="eastAsia" w:eastAsia="楷体"/>
          <w:b/>
          <w:sz w:val="52"/>
          <w:szCs w:val="52"/>
        </w:rPr>
        <w:t>中国石化仪征化纤有限责任公司</w:t>
      </w:r>
    </w:p>
    <w:p w14:paraId="63280394">
      <w:pPr>
        <w:adjustRightInd/>
        <w:snapToGrid/>
        <w:spacing w:line="312" w:lineRule="auto"/>
        <w:ind w:firstLine="0" w:firstLineChars="0"/>
        <w:jc w:val="center"/>
        <w:rPr>
          <w:rFonts w:eastAsia="楷体"/>
          <w:b/>
          <w:sz w:val="52"/>
          <w:szCs w:val="52"/>
        </w:rPr>
      </w:pPr>
      <w:r>
        <w:rPr>
          <w:rFonts w:hint="eastAsia" w:eastAsia="楷体"/>
          <w:b/>
          <w:sz w:val="52"/>
          <w:szCs w:val="52"/>
        </w:rPr>
        <w:t>年产4万吨功能性TPEE弹性体新材料项目</w:t>
      </w:r>
    </w:p>
    <w:bookmarkEnd w:id="0"/>
    <w:p w14:paraId="111E3AB5">
      <w:pPr>
        <w:spacing w:line="312" w:lineRule="auto"/>
        <w:ind w:firstLine="0" w:firstLineChars="0"/>
        <w:jc w:val="center"/>
        <w:rPr>
          <w:rFonts w:cs="Times New Roman"/>
          <w:b/>
          <w:sz w:val="52"/>
          <w:szCs w:val="52"/>
        </w:rPr>
      </w:pPr>
    </w:p>
    <w:p w14:paraId="4FBEE17C">
      <w:pPr>
        <w:spacing w:line="312" w:lineRule="auto"/>
        <w:ind w:firstLine="0" w:firstLineChars="0"/>
        <w:jc w:val="center"/>
        <w:rPr>
          <w:rFonts w:cs="Times New Roman"/>
          <w:b/>
          <w:sz w:val="52"/>
          <w:szCs w:val="52"/>
        </w:rPr>
      </w:pPr>
    </w:p>
    <w:p w14:paraId="68DD2092">
      <w:pPr>
        <w:adjustRightInd/>
        <w:snapToGrid/>
        <w:spacing w:line="312" w:lineRule="auto"/>
        <w:ind w:firstLine="0" w:firstLineChars="0"/>
        <w:jc w:val="center"/>
        <w:rPr>
          <w:rFonts w:eastAsia="楷体"/>
          <w:b/>
          <w:sz w:val="72"/>
          <w:szCs w:val="52"/>
        </w:rPr>
      </w:pPr>
      <w:r>
        <w:rPr>
          <w:rFonts w:eastAsia="楷体"/>
          <w:b/>
          <w:sz w:val="72"/>
          <w:szCs w:val="52"/>
        </w:rPr>
        <w:t>环境影响报告书</w:t>
      </w:r>
    </w:p>
    <w:p w14:paraId="063768AB">
      <w:pPr>
        <w:spacing w:line="312" w:lineRule="auto"/>
        <w:ind w:firstLine="0" w:firstLineChars="0"/>
        <w:jc w:val="center"/>
        <w:rPr>
          <w:rFonts w:eastAsia="楷体"/>
          <w:b/>
          <w:sz w:val="44"/>
          <w:szCs w:val="52"/>
        </w:rPr>
      </w:pPr>
      <w:r>
        <w:rPr>
          <w:rFonts w:eastAsia="楷体"/>
          <w:b/>
          <w:sz w:val="44"/>
          <w:szCs w:val="52"/>
        </w:rPr>
        <w:t>（</w:t>
      </w:r>
      <w:r>
        <w:rPr>
          <w:rFonts w:hint="eastAsia" w:eastAsia="楷体"/>
          <w:b/>
          <w:sz w:val="44"/>
          <w:szCs w:val="52"/>
        </w:rPr>
        <w:t>征求意见</w:t>
      </w:r>
      <w:r>
        <w:rPr>
          <w:rFonts w:eastAsia="楷体"/>
          <w:b/>
          <w:sz w:val="44"/>
          <w:szCs w:val="52"/>
        </w:rPr>
        <w:t>稿）</w:t>
      </w:r>
    </w:p>
    <w:p w14:paraId="16B7239E">
      <w:pPr>
        <w:spacing w:line="312" w:lineRule="auto"/>
        <w:ind w:firstLine="0" w:firstLineChars="0"/>
        <w:jc w:val="center"/>
        <w:rPr>
          <w:rFonts w:cs="Times New Roman"/>
          <w:b/>
          <w:sz w:val="44"/>
          <w:szCs w:val="44"/>
        </w:rPr>
      </w:pPr>
    </w:p>
    <w:p w14:paraId="0ADE206B">
      <w:pPr>
        <w:spacing w:line="312" w:lineRule="auto"/>
        <w:ind w:firstLine="0" w:firstLineChars="0"/>
        <w:jc w:val="center"/>
        <w:rPr>
          <w:rFonts w:cs="Times New Roman"/>
          <w:b/>
          <w:sz w:val="32"/>
          <w:szCs w:val="52"/>
        </w:rPr>
      </w:pPr>
    </w:p>
    <w:p w14:paraId="068E6F4F">
      <w:pPr>
        <w:spacing w:line="312" w:lineRule="auto"/>
        <w:ind w:firstLine="0" w:firstLineChars="0"/>
        <w:jc w:val="center"/>
        <w:rPr>
          <w:rFonts w:cs="Times New Roman"/>
          <w:b/>
          <w:sz w:val="32"/>
          <w:szCs w:val="52"/>
        </w:rPr>
      </w:pPr>
    </w:p>
    <w:p w14:paraId="2150D349">
      <w:pPr>
        <w:spacing w:line="312" w:lineRule="auto"/>
        <w:ind w:firstLine="0" w:firstLineChars="0"/>
        <w:jc w:val="center"/>
        <w:rPr>
          <w:rFonts w:cs="Times New Roman"/>
          <w:b/>
          <w:sz w:val="32"/>
          <w:szCs w:val="52"/>
        </w:rPr>
      </w:pPr>
    </w:p>
    <w:p w14:paraId="34C66A17">
      <w:pPr>
        <w:spacing w:line="312" w:lineRule="auto"/>
        <w:ind w:firstLine="0" w:firstLineChars="0"/>
        <w:jc w:val="center"/>
        <w:rPr>
          <w:rFonts w:cs="Times New Roman"/>
          <w:b/>
          <w:sz w:val="32"/>
          <w:szCs w:val="52"/>
        </w:rPr>
      </w:pPr>
    </w:p>
    <w:p w14:paraId="3AE0D4A4">
      <w:pPr>
        <w:spacing w:line="312" w:lineRule="auto"/>
        <w:ind w:firstLine="0" w:firstLineChars="0"/>
        <w:jc w:val="center"/>
        <w:rPr>
          <w:rFonts w:cs="Times New Roman"/>
          <w:b/>
          <w:sz w:val="32"/>
          <w:szCs w:val="52"/>
        </w:rPr>
      </w:pPr>
    </w:p>
    <w:p w14:paraId="5E4A5AB6">
      <w:pPr>
        <w:spacing w:line="312" w:lineRule="auto"/>
        <w:ind w:firstLine="0" w:firstLineChars="0"/>
        <w:jc w:val="center"/>
        <w:rPr>
          <w:rFonts w:cs="Times New Roman"/>
          <w:b/>
          <w:sz w:val="32"/>
          <w:szCs w:val="52"/>
        </w:rPr>
      </w:pPr>
    </w:p>
    <w:p w14:paraId="6586EEBA">
      <w:pPr>
        <w:adjustRightInd/>
        <w:snapToGrid/>
        <w:spacing w:line="312" w:lineRule="auto"/>
        <w:ind w:firstLine="0" w:firstLineChars="0"/>
        <w:jc w:val="center"/>
        <w:rPr>
          <w:rFonts w:eastAsia="楷体"/>
          <w:b/>
          <w:sz w:val="32"/>
          <w:szCs w:val="52"/>
        </w:rPr>
      </w:pPr>
      <w:r>
        <w:rPr>
          <w:rFonts w:eastAsia="楷体"/>
          <w:b/>
          <w:sz w:val="32"/>
          <w:szCs w:val="52"/>
        </w:rPr>
        <w:t>建设单位：</w:t>
      </w:r>
      <w:r>
        <w:rPr>
          <w:rFonts w:hint="eastAsia" w:eastAsia="楷体"/>
          <w:b/>
          <w:sz w:val="32"/>
          <w:szCs w:val="52"/>
        </w:rPr>
        <w:t>中国石化仪征化纤有限责任公司</w:t>
      </w:r>
    </w:p>
    <w:p w14:paraId="04814405">
      <w:pPr>
        <w:adjustRightInd/>
        <w:snapToGrid/>
        <w:spacing w:line="312" w:lineRule="auto"/>
        <w:ind w:firstLine="0" w:firstLineChars="0"/>
        <w:jc w:val="center"/>
        <w:rPr>
          <w:rFonts w:eastAsia="楷体"/>
          <w:b/>
          <w:sz w:val="32"/>
          <w:szCs w:val="52"/>
        </w:rPr>
      </w:pPr>
      <w:r>
        <w:rPr>
          <w:rFonts w:eastAsia="楷体"/>
          <w:b/>
          <w:sz w:val="32"/>
          <w:szCs w:val="52"/>
        </w:rPr>
        <w:t>评价单位：江苏环保产业技术研究院股份公司</w:t>
      </w:r>
    </w:p>
    <w:p w14:paraId="6E1B1D40">
      <w:pPr>
        <w:adjustRightInd/>
        <w:snapToGrid/>
        <w:spacing w:line="312" w:lineRule="auto"/>
        <w:ind w:firstLine="0" w:firstLineChars="0"/>
        <w:jc w:val="center"/>
        <w:rPr>
          <w:rFonts w:cs="Times New Roman"/>
          <w:sz w:val="28"/>
          <w:szCs w:val="28"/>
        </w:rPr>
      </w:pPr>
      <w:r>
        <w:rPr>
          <w:rFonts w:eastAsia="楷体"/>
          <w:b/>
          <w:sz w:val="32"/>
          <w:szCs w:val="52"/>
        </w:rPr>
        <w:t>2025年</w:t>
      </w:r>
      <w:r>
        <w:rPr>
          <w:rFonts w:hint="eastAsia" w:eastAsia="楷体"/>
          <w:b/>
          <w:sz w:val="32"/>
          <w:szCs w:val="52"/>
        </w:rPr>
        <w:t>12</w:t>
      </w:r>
      <w:r>
        <w:rPr>
          <w:rFonts w:eastAsia="楷体"/>
          <w:b/>
          <w:sz w:val="32"/>
          <w:szCs w:val="52"/>
        </w:rPr>
        <w:t xml:space="preserve">月 </w:t>
      </w:r>
      <w:r>
        <w:rPr>
          <w:rFonts w:hint="eastAsia" w:eastAsia="楷体"/>
          <w:b/>
          <w:sz w:val="32"/>
          <w:szCs w:val="52"/>
        </w:rPr>
        <w:t xml:space="preserve"> </w:t>
      </w:r>
      <w:r>
        <w:rPr>
          <w:rFonts w:hint="eastAsia" w:cs="Times New Roman"/>
          <w:b/>
          <w:sz w:val="32"/>
          <w:szCs w:val="52"/>
        </w:rPr>
        <w:t xml:space="preserve"> </w:t>
      </w:r>
    </w:p>
    <w:p w14:paraId="213E0B40">
      <w:pPr>
        <w:tabs>
          <w:tab w:val="left" w:pos="645"/>
        </w:tabs>
        <w:spacing w:line="480" w:lineRule="auto"/>
        <w:ind w:firstLine="560"/>
        <w:rPr>
          <w:rFonts w:cs="Times New Roman"/>
          <w:sz w:val="28"/>
          <w:szCs w:val="28"/>
        </w:rPr>
      </w:pPr>
    </w:p>
    <w:p w14:paraId="64425869">
      <w:pPr>
        <w:tabs>
          <w:tab w:val="left" w:pos="645"/>
        </w:tabs>
        <w:spacing w:line="480" w:lineRule="auto"/>
        <w:ind w:firstLine="560"/>
        <w:rPr>
          <w:rFonts w:cs="Times New Roman"/>
          <w:sz w:val="28"/>
          <w:szCs w:val="28"/>
        </w:rPr>
      </w:pPr>
    </w:p>
    <w:p w14:paraId="60469CE5">
      <w:pPr>
        <w:tabs>
          <w:tab w:val="left" w:pos="645"/>
        </w:tabs>
        <w:spacing w:line="480" w:lineRule="auto"/>
        <w:ind w:firstLine="560"/>
        <w:rPr>
          <w:rFonts w:cs="Times New Roman"/>
          <w:sz w:val="28"/>
          <w:szCs w:val="28"/>
        </w:rPr>
      </w:pPr>
    </w:p>
    <w:p w14:paraId="0FFDD47C">
      <w:pPr>
        <w:tabs>
          <w:tab w:val="left" w:pos="645"/>
        </w:tabs>
        <w:spacing w:line="360" w:lineRule="auto"/>
        <w:ind w:firstLine="560"/>
        <w:rPr>
          <w:rFonts w:cs="Times New Roman"/>
          <w:sz w:val="28"/>
          <w:szCs w:val="28"/>
        </w:rPr>
      </w:pPr>
    </w:p>
    <w:p w14:paraId="17CD63FA">
      <w:pPr>
        <w:tabs>
          <w:tab w:val="left" w:pos="645"/>
        </w:tabs>
        <w:spacing w:line="240" w:lineRule="auto"/>
        <w:ind w:firstLine="560"/>
        <w:jc w:val="center"/>
        <w:rPr>
          <w:rFonts w:cs="Times New Roman"/>
          <w:sz w:val="28"/>
          <w:szCs w:val="28"/>
        </w:rPr>
      </w:pPr>
      <w:r>
        <w:rPr>
          <w:rFonts w:cs="Times New Roman"/>
          <w:sz w:val="28"/>
          <w:szCs w:val="28"/>
        </w:rPr>
        <w:drawing>
          <wp:inline distT="0" distB="0" distL="0" distR="0">
            <wp:extent cx="1884045" cy="1835150"/>
            <wp:effectExtent l="0" t="0" r="1905" b="0"/>
            <wp:docPr id="1" name="图片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图片 1"/>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a:xfrm>
                      <a:off x="0" y="0"/>
                      <a:ext cx="1884045" cy="1835150"/>
                    </a:xfrm>
                    <a:prstGeom prst="rect">
                      <a:avLst/>
                    </a:prstGeom>
                    <a:noFill/>
                  </pic:spPr>
                </pic:pic>
              </a:graphicData>
            </a:graphic>
          </wp:inline>
        </w:drawing>
      </w:r>
    </w:p>
    <w:p w14:paraId="3D8139DF">
      <w:pPr>
        <w:tabs>
          <w:tab w:val="left" w:pos="645"/>
        </w:tabs>
        <w:spacing w:line="480" w:lineRule="auto"/>
        <w:ind w:firstLine="560"/>
        <w:rPr>
          <w:rFonts w:cs="Times New Roman"/>
          <w:sz w:val="28"/>
          <w:szCs w:val="28"/>
        </w:rPr>
      </w:pPr>
    </w:p>
    <w:p w14:paraId="219607DD">
      <w:pPr>
        <w:tabs>
          <w:tab w:val="left" w:pos="645"/>
        </w:tabs>
        <w:spacing w:line="480" w:lineRule="auto"/>
        <w:ind w:firstLine="560"/>
        <w:rPr>
          <w:rFonts w:cs="Times New Roman"/>
          <w:sz w:val="28"/>
          <w:szCs w:val="28"/>
        </w:rPr>
      </w:pPr>
    </w:p>
    <w:p w14:paraId="13B879B0">
      <w:pPr>
        <w:tabs>
          <w:tab w:val="left" w:pos="645"/>
        </w:tabs>
        <w:spacing w:line="480" w:lineRule="auto"/>
        <w:ind w:firstLine="560"/>
        <w:rPr>
          <w:rFonts w:cs="Times New Roman"/>
          <w:sz w:val="28"/>
          <w:szCs w:val="28"/>
        </w:rPr>
      </w:pPr>
    </w:p>
    <w:p w14:paraId="27210498">
      <w:pPr>
        <w:tabs>
          <w:tab w:val="left" w:pos="645"/>
        </w:tabs>
        <w:spacing w:line="480" w:lineRule="auto"/>
        <w:ind w:firstLine="560"/>
        <w:rPr>
          <w:rFonts w:cs="Times New Roman"/>
          <w:sz w:val="28"/>
          <w:szCs w:val="28"/>
        </w:rPr>
      </w:pPr>
    </w:p>
    <w:p w14:paraId="38BA02C7">
      <w:pPr>
        <w:tabs>
          <w:tab w:val="left" w:pos="645"/>
        </w:tabs>
        <w:spacing w:line="480" w:lineRule="auto"/>
        <w:ind w:firstLine="560"/>
        <w:rPr>
          <w:rFonts w:cs="Times New Roman"/>
          <w:sz w:val="28"/>
          <w:szCs w:val="28"/>
        </w:rPr>
      </w:pPr>
    </w:p>
    <w:p w14:paraId="530951AD">
      <w:pPr>
        <w:tabs>
          <w:tab w:val="left" w:pos="645"/>
        </w:tabs>
        <w:spacing w:line="360" w:lineRule="auto"/>
        <w:ind w:firstLine="560"/>
        <w:rPr>
          <w:rFonts w:cs="Times New Roman"/>
          <w:sz w:val="28"/>
          <w:szCs w:val="28"/>
        </w:rPr>
      </w:pPr>
    </w:p>
    <w:p w14:paraId="278F3B55">
      <w:pPr>
        <w:tabs>
          <w:tab w:val="left" w:pos="645"/>
        </w:tabs>
        <w:ind w:firstLine="562"/>
        <w:rPr>
          <w:rFonts w:cs="Times New Roman"/>
          <w:b/>
          <w:sz w:val="28"/>
          <w:szCs w:val="28"/>
        </w:rPr>
      </w:pPr>
      <w:r>
        <w:rPr>
          <w:rFonts w:cs="Times New Roman"/>
          <w:b/>
          <w:sz w:val="28"/>
          <w:szCs w:val="28"/>
        </w:rPr>
        <w:t>江苏环保产业技术研究院股份公司</w:t>
      </w:r>
    </w:p>
    <w:p w14:paraId="3CE3EB6B">
      <w:pPr>
        <w:tabs>
          <w:tab w:val="left" w:pos="645"/>
        </w:tabs>
        <w:ind w:firstLine="480"/>
        <w:rPr>
          <w:rFonts w:cs="Times New Roman"/>
          <w:szCs w:val="28"/>
        </w:rPr>
      </w:pPr>
      <w:r>
        <w:rPr>
          <w:rFonts w:cs="Times New Roman"/>
          <w:szCs w:val="28"/>
        </w:rPr>
        <w:t>地址：南京市建邺区江东中路211号凤凰文化广场A座</w:t>
      </w:r>
    </w:p>
    <w:p w14:paraId="0ECB42EA">
      <w:pPr>
        <w:tabs>
          <w:tab w:val="left" w:pos="645"/>
        </w:tabs>
        <w:ind w:firstLine="480"/>
        <w:rPr>
          <w:rFonts w:cs="Times New Roman"/>
          <w:szCs w:val="28"/>
        </w:rPr>
      </w:pPr>
      <w:r>
        <w:rPr>
          <w:rFonts w:cs="Times New Roman"/>
          <w:szCs w:val="28"/>
        </w:rPr>
        <w:t>电话：025-85699000    传真：025-85699111</w:t>
      </w:r>
    </w:p>
    <w:p w14:paraId="26D2B2B9">
      <w:pPr>
        <w:tabs>
          <w:tab w:val="left" w:pos="645"/>
        </w:tabs>
        <w:ind w:firstLine="480"/>
        <w:rPr>
          <w:rFonts w:cs="Times New Roman"/>
          <w:szCs w:val="28"/>
        </w:rPr>
      </w:pPr>
      <w:r>
        <w:rPr>
          <w:rFonts w:cs="Times New Roman"/>
          <w:szCs w:val="28"/>
        </w:rPr>
        <w:t>邮箱：jsaeit@163.com   网址：</w:t>
      </w:r>
      <w:r>
        <w:fldChar w:fldCharType="begin"/>
      </w:r>
      <w:r>
        <w:instrText xml:space="preserve"> HYPERLINK "http://www.jsaeit.com" </w:instrText>
      </w:r>
      <w:r>
        <w:fldChar w:fldCharType="separate"/>
      </w:r>
      <w:r>
        <w:rPr>
          <w:rFonts w:cs="Times New Roman"/>
          <w:szCs w:val="28"/>
        </w:rPr>
        <w:t>www.jsaeit.com</w:t>
      </w:r>
      <w:r>
        <w:rPr>
          <w:rFonts w:cs="Times New Roman"/>
          <w:szCs w:val="28"/>
        </w:rPr>
        <w:fldChar w:fldCharType="end"/>
      </w:r>
    </w:p>
    <w:p w14:paraId="70A04F97">
      <w:pPr>
        <w:widowControl/>
        <w:adjustRightInd/>
        <w:snapToGrid/>
        <w:spacing w:line="240" w:lineRule="auto"/>
        <w:ind w:firstLine="0" w:firstLineChars="0"/>
        <w:jc w:val="left"/>
        <w:rPr>
          <w:rFonts w:cs="Times New Roman"/>
          <w:szCs w:val="28"/>
        </w:rPr>
        <w:sectPr>
          <w:headerReference r:id="rId7" w:type="first"/>
          <w:footerReference r:id="rId10" w:type="first"/>
          <w:headerReference r:id="rId5" w:type="default"/>
          <w:footerReference r:id="rId8" w:type="default"/>
          <w:headerReference r:id="rId6" w:type="even"/>
          <w:footerReference r:id="rId9" w:type="even"/>
          <w:pgSz w:w="11906" w:h="16838"/>
          <w:pgMar w:top="1440" w:right="1080" w:bottom="1440" w:left="1080" w:header="851" w:footer="850" w:gutter="0"/>
          <w:pgNumType w:fmt="upperRoman" w:start="1"/>
          <w:cols w:space="425" w:num="1"/>
          <w:docGrid w:linePitch="326" w:charSpace="0"/>
        </w:sectPr>
      </w:pPr>
    </w:p>
    <w:sdt>
      <w:sdtPr>
        <w:rPr>
          <w:rFonts w:cs="Times New Roman"/>
          <w:b/>
          <w:sz w:val="21"/>
          <w:szCs w:val="24"/>
          <w:lang w:val="zh-CN"/>
        </w:rPr>
        <w:id w:val="-529339112"/>
        <w:docPartObj>
          <w:docPartGallery w:val="Table of Contents"/>
          <w:docPartUnique/>
        </w:docPartObj>
      </w:sdtPr>
      <w:sdtEndPr>
        <w:rPr>
          <w:rFonts w:cs="Times New Roman"/>
          <w:b w:val="0"/>
          <w:sz w:val="24"/>
          <w:szCs w:val="24"/>
          <w:lang w:val="zh-CN"/>
        </w:rPr>
      </w:sdtEndPr>
      <w:sdtContent>
        <w:p w14:paraId="5142B766">
          <w:pPr>
            <w:spacing w:line="400" w:lineRule="exact"/>
            <w:ind w:firstLine="422"/>
            <w:jc w:val="center"/>
            <w:outlineLvl w:val="2"/>
            <w:rPr>
              <w:rFonts w:cs="Times New Roman"/>
              <w:b/>
              <w:bCs/>
              <w:sz w:val="28"/>
              <w:szCs w:val="28"/>
            </w:rPr>
          </w:pPr>
          <w:r>
            <w:rPr>
              <w:rFonts w:cs="Times New Roman"/>
              <w:b/>
              <w:bCs/>
              <w:sz w:val="28"/>
              <w:szCs w:val="28"/>
              <w:lang w:val="zh-CN"/>
            </w:rPr>
            <w:t>目  录</w:t>
          </w:r>
        </w:p>
        <w:p w14:paraId="1A37D5BE">
          <w:pPr>
            <w:pStyle w:val="59"/>
            <w:rPr>
              <w:szCs w:val="24"/>
              <w14:ligatures w14:val="standardContextual"/>
            </w:rPr>
          </w:pPr>
          <w:r>
            <w:rPr>
              <w:szCs w:val="24"/>
            </w:rPr>
            <w:fldChar w:fldCharType="begin"/>
          </w:r>
          <w:r>
            <w:rPr>
              <w:szCs w:val="24"/>
            </w:rPr>
            <w:instrText xml:space="preserve"> TOC \o "1-2" \h \z \u </w:instrText>
          </w:r>
          <w:r>
            <w:rPr>
              <w:szCs w:val="24"/>
            </w:rPr>
            <w:fldChar w:fldCharType="separate"/>
          </w:r>
          <w:r>
            <w:fldChar w:fldCharType="begin"/>
          </w:r>
          <w:r>
            <w:instrText xml:space="preserve"> HYPERLINK \l "_Toc216962384" </w:instrText>
          </w:r>
          <w:r>
            <w:fldChar w:fldCharType="separate"/>
          </w:r>
          <w:r>
            <w:rPr>
              <w:rStyle w:val="107"/>
              <w:rFonts w:cs="Times New Roman"/>
              <w:kern w:val="44"/>
              <w:szCs w:val="24"/>
            </w:rPr>
            <w:t>1 概述</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_Toc216962384 \h</w:instrText>
          </w:r>
          <w:r>
            <w:rPr>
              <w:rFonts w:hint="eastAsia"/>
              <w:szCs w:val="24"/>
            </w:rPr>
            <w:instrText xml:space="preserve"> </w:instrText>
          </w:r>
          <w:r>
            <w:rPr>
              <w:rFonts w:hint="eastAsia"/>
              <w:szCs w:val="24"/>
            </w:rPr>
            <w:fldChar w:fldCharType="separate"/>
          </w:r>
          <w:r>
            <w:rPr>
              <w:szCs w:val="24"/>
            </w:rPr>
            <w:t>5</w:t>
          </w:r>
          <w:r>
            <w:rPr>
              <w:rFonts w:hint="eastAsia"/>
              <w:szCs w:val="24"/>
            </w:rPr>
            <w:fldChar w:fldCharType="end"/>
          </w:r>
          <w:r>
            <w:rPr>
              <w:rFonts w:hint="eastAsia"/>
              <w:szCs w:val="24"/>
            </w:rPr>
            <w:fldChar w:fldCharType="end"/>
          </w:r>
        </w:p>
        <w:p w14:paraId="6B0F9477">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"_Toc216962385" </w:instrText>
          </w:r>
          <w:r>
            <w:fldChar w:fldCharType="separate"/>
          </w:r>
          <w:r>
            <w:rPr>
              <w:rStyle w:val="107"/>
              <w:rFonts w:cs="Times New Roman"/>
              <w:szCs w:val="24"/>
            </w:rPr>
            <w:t>1.1 项目由来</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_Toc216962385 \h</w:instrText>
          </w:r>
          <w:r>
            <w:rPr>
              <w:rFonts w:hint="eastAsia"/>
              <w:szCs w:val="24"/>
            </w:rPr>
            <w:instrText xml:space="preserve"> </w:instrText>
          </w:r>
          <w:r>
            <w:rPr>
              <w:rFonts w:hint="eastAsia"/>
              <w:szCs w:val="24"/>
            </w:rPr>
            <w:fldChar w:fldCharType="separate"/>
          </w:r>
          <w:r>
            <w:rPr>
              <w:szCs w:val="24"/>
            </w:rPr>
            <w:t>5</w:t>
          </w:r>
          <w:r>
            <w:rPr>
              <w:rFonts w:hint="eastAsia"/>
              <w:szCs w:val="24"/>
            </w:rPr>
            <w:fldChar w:fldCharType="end"/>
          </w:r>
          <w:r>
            <w:rPr>
              <w:rFonts w:hint="eastAsia"/>
              <w:szCs w:val="24"/>
            </w:rPr>
            <w:fldChar w:fldCharType="end"/>
          </w:r>
        </w:p>
        <w:p w14:paraId="4FBF8D25">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"_Toc216962386" </w:instrText>
          </w:r>
          <w:r>
            <w:fldChar w:fldCharType="separate"/>
          </w:r>
          <w:r>
            <w:rPr>
              <w:rStyle w:val="107"/>
              <w:rFonts w:cs="Times New Roman"/>
              <w:szCs w:val="24"/>
            </w:rPr>
            <w:t>1.2 项目特点</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_Toc216962386 \h</w:instrText>
          </w:r>
          <w:r>
            <w:rPr>
              <w:rFonts w:hint="eastAsia"/>
              <w:szCs w:val="24"/>
            </w:rPr>
            <w:instrText xml:space="preserve"> </w:instrText>
          </w:r>
          <w:r>
            <w:rPr>
              <w:rFonts w:hint="eastAsia"/>
              <w:szCs w:val="24"/>
            </w:rPr>
            <w:fldChar w:fldCharType="separate"/>
          </w:r>
          <w:r>
            <w:rPr>
              <w:szCs w:val="24"/>
            </w:rPr>
            <w:t>5</w:t>
          </w:r>
          <w:r>
            <w:rPr>
              <w:rFonts w:hint="eastAsia"/>
              <w:szCs w:val="24"/>
            </w:rPr>
            <w:fldChar w:fldCharType="end"/>
          </w:r>
          <w:r>
            <w:rPr>
              <w:rFonts w:hint="eastAsia"/>
              <w:szCs w:val="24"/>
            </w:rPr>
            <w:fldChar w:fldCharType="end"/>
          </w:r>
        </w:p>
        <w:p w14:paraId="02969E49">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"_Toc216962387" </w:instrText>
          </w:r>
          <w:r>
            <w:fldChar w:fldCharType="separate"/>
          </w:r>
          <w:r>
            <w:rPr>
              <w:rStyle w:val="107"/>
              <w:rFonts w:cs="Times New Roman"/>
              <w:szCs w:val="24"/>
            </w:rPr>
            <w:t>1.3 工作过程</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_Toc216962387 \h</w:instrText>
          </w:r>
          <w:r>
            <w:rPr>
              <w:rFonts w:hint="eastAsia"/>
              <w:szCs w:val="24"/>
            </w:rPr>
            <w:instrText xml:space="preserve"> </w:instrText>
          </w:r>
          <w:r>
            <w:rPr>
              <w:rFonts w:hint="eastAsia"/>
              <w:szCs w:val="24"/>
            </w:rPr>
            <w:fldChar w:fldCharType="separate"/>
          </w:r>
          <w:r>
            <w:rPr>
              <w:szCs w:val="24"/>
            </w:rPr>
            <w:t>6</w:t>
          </w:r>
          <w:r>
            <w:rPr>
              <w:rFonts w:hint="eastAsia"/>
              <w:szCs w:val="24"/>
            </w:rPr>
            <w:fldChar w:fldCharType="end"/>
          </w:r>
          <w:r>
            <w:rPr>
              <w:rFonts w:hint="eastAsia"/>
              <w:szCs w:val="24"/>
            </w:rPr>
            <w:fldChar w:fldCharType="end"/>
          </w:r>
        </w:p>
        <w:p w14:paraId="674301D3">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"_Toc216962388" </w:instrText>
          </w:r>
          <w:r>
            <w:fldChar w:fldCharType="separate"/>
          </w:r>
          <w:r>
            <w:rPr>
              <w:rStyle w:val="107"/>
              <w:rFonts w:cs="Times New Roman"/>
              <w:szCs w:val="24"/>
            </w:rPr>
            <w:t>1.4 分析判定相关情况</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_Toc216962388 \h</w:instrText>
          </w:r>
          <w:r>
            <w:rPr>
              <w:rFonts w:hint="eastAsia"/>
              <w:szCs w:val="24"/>
            </w:rPr>
            <w:instrText xml:space="preserve"> </w:instrText>
          </w:r>
          <w:r>
            <w:rPr>
              <w:rFonts w:hint="eastAsia"/>
              <w:szCs w:val="24"/>
            </w:rPr>
            <w:fldChar w:fldCharType="separate"/>
          </w:r>
          <w:r>
            <w:rPr>
              <w:szCs w:val="24"/>
            </w:rPr>
            <w:t>7</w:t>
          </w:r>
          <w:r>
            <w:rPr>
              <w:rFonts w:hint="eastAsia"/>
              <w:szCs w:val="24"/>
            </w:rPr>
            <w:fldChar w:fldCharType="end"/>
          </w:r>
          <w:r>
            <w:rPr>
              <w:rFonts w:hint="eastAsia"/>
              <w:szCs w:val="24"/>
            </w:rPr>
            <w:fldChar w:fldCharType="end"/>
          </w:r>
        </w:p>
        <w:p w14:paraId="10A9FB69">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"_Toc216962389" </w:instrText>
          </w:r>
          <w:r>
            <w:fldChar w:fldCharType="separate"/>
          </w:r>
          <w:r>
            <w:rPr>
              <w:rStyle w:val="107"/>
              <w:rFonts w:cs="Times New Roman"/>
              <w:szCs w:val="24"/>
            </w:rPr>
            <w:t>1.5 关注的主要环境问题</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_Toc216962389 \h</w:instrText>
          </w:r>
          <w:r>
            <w:rPr>
              <w:rFonts w:hint="eastAsia"/>
              <w:szCs w:val="24"/>
            </w:rPr>
            <w:instrText xml:space="preserve"> </w:instrText>
          </w:r>
          <w:r>
            <w:rPr>
              <w:rFonts w:hint="eastAsia"/>
              <w:szCs w:val="24"/>
            </w:rPr>
            <w:fldChar w:fldCharType="separate"/>
          </w:r>
          <w:r>
            <w:rPr>
              <w:szCs w:val="24"/>
            </w:rPr>
            <w:t>41</w:t>
          </w:r>
          <w:r>
            <w:rPr>
              <w:rFonts w:hint="eastAsia"/>
              <w:szCs w:val="24"/>
            </w:rPr>
            <w:fldChar w:fldCharType="end"/>
          </w:r>
          <w:r>
            <w:rPr>
              <w:rFonts w:hint="eastAsia"/>
              <w:szCs w:val="24"/>
            </w:rPr>
            <w:fldChar w:fldCharType="end"/>
          </w:r>
        </w:p>
        <w:p w14:paraId="641EAA02">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"_Toc216962390" </w:instrText>
          </w:r>
          <w:r>
            <w:fldChar w:fldCharType="separate"/>
          </w:r>
          <w:r>
            <w:rPr>
              <w:rStyle w:val="107"/>
              <w:rFonts w:cs="Times New Roman"/>
              <w:szCs w:val="24"/>
            </w:rPr>
            <w:t>1.6 报告书的主要结论</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_Toc216962390 \h</w:instrText>
          </w:r>
          <w:r>
            <w:rPr>
              <w:rFonts w:hint="eastAsia"/>
              <w:szCs w:val="24"/>
            </w:rPr>
            <w:instrText xml:space="preserve"> </w:instrText>
          </w:r>
          <w:r>
            <w:rPr>
              <w:rFonts w:hint="eastAsia"/>
              <w:szCs w:val="24"/>
            </w:rPr>
            <w:fldChar w:fldCharType="separate"/>
          </w:r>
          <w:r>
            <w:rPr>
              <w:szCs w:val="24"/>
            </w:rPr>
            <w:t>42</w:t>
          </w:r>
          <w:r>
            <w:rPr>
              <w:rFonts w:hint="eastAsia"/>
              <w:szCs w:val="24"/>
            </w:rPr>
            <w:fldChar w:fldCharType="end"/>
          </w:r>
          <w:r>
            <w:rPr>
              <w:rFonts w:hint="eastAsia"/>
              <w:szCs w:val="24"/>
            </w:rPr>
            <w:fldChar w:fldCharType="end"/>
          </w:r>
        </w:p>
        <w:p w14:paraId="076CF7C8">
          <w:pPr>
            <w:pStyle w:val="59"/>
            <w:rPr>
              <w:szCs w:val="24"/>
              <w14:ligatures w14:val="standardContextual"/>
            </w:rPr>
          </w:pPr>
          <w:r>
            <w:fldChar w:fldCharType="begin"/>
          </w:r>
          <w:r>
            <w:instrText xml:space="preserve"> HYPERLINK \l "_Toc216962391" </w:instrText>
          </w:r>
          <w:r>
            <w:fldChar w:fldCharType="separate"/>
          </w:r>
          <w:r>
            <w:rPr>
              <w:rStyle w:val="107"/>
              <w:rFonts w:cs="Times New Roman"/>
              <w:kern w:val="44"/>
              <w:szCs w:val="24"/>
            </w:rPr>
            <w:t>2 总则</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_Toc216962391 \h</w:instrText>
          </w:r>
          <w:r>
            <w:rPr>
              <w:rFonts w:hint="eastAsia"/>
              <w:szCs w:val="24"/>
            </w:rPr>
            <w:instrText xml:space="preserve"> </w:instrText>
          </w:r>
          <w:r>
            <w:rPr>
              <w:rFonts w:hint="eastAsia"/>
              <w:szCs w:val="24"/>
            </w:rPr>
            <w:fldChar w:fldCharType="separate"/>
          </w:r>
          <w:r>
            <w:rPr>
              <w:szCs w:val="24"/>
            </w:rPr>
            <w:t>43</w:t>
          </w:r>
          <w:r>
            <w:rPr>
              <w:rFonts w:hint="eastAsia"/>
              <w:szCs w:val="24"/>
            </w:rPr>
            <w:fldChar w:fldCharType="end"/>
          </w:r>
          <w:r>
            <w:rPr>
              <w:rFonts w:hint="eastAsia"/>
              <w:szCs w:val="24"/>
            </w:rPr>
            <w:fldChar w:fldCharType="end"/>
          </w:r>
        </w:p>
        <w:p w14:paraId="7A6A5A17">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"_Toc216962392" </w:instrText>
          </w:r>
          <w:r>
            <w:fldChar w:fldCharType="separate"/>
          </w:r>
          <w:r>
            <w:rPr>
              <w:rStyle w:val="107"/>
              <w:rFonts w:cs="Times New Roman"/>
              <w:szCs w:val="24"/>
            </w:rPr>
            <w:t>2.1 编制依据</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_Toc216962392 \h</w:instrText>
          </w:r>
          <w:r>
            <w:rPr>
              <w:rFonts w:hint="eastAsia"/>
              <w:szCs w:val="24"/>
            </w:rPr>
            <w:instrText xml:space="preserve"> </w:instrText>
          </w:r>
          <w:r>
            <w:rPr>
              <w:rFonts w:hint="eastAsia"/>
              <w:szCs w:val="24"/>
            </w:rPr>
            <w:fldChar w:fldCharType="separate"/>
          </w:r>
          <w:r>
            <w:rPr>
              <w:szCs w:val="24"/>
            </w:rPr>
            <w:t>43</w:t>
          </w:r>
          <w:r>
            <w:rPr>
              <w:rFonts w:hint="eastAsia"/>
              <w:szCs w:val="24"/>
            </w:rPr>
            <w:fldChar w:fldCharType="end"/>
          </w:r>
          <w:r>
            <w:rPr>
              <w:rFonts w:hint="eastAsia"/>
              <w:szCs w:val="24"/>
            </w:rPr>
            <w:fldChar w:fldCharType="end"/>
          </w:r>
        </w:p>
        <w:p w14:paraId="5D0F2B86">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"_Toc216962393" </w:instrText>
          </w:r>
          <w:r>
            <w:fldChar w:fldCharType="separate"/>
          </w:r>
          <w:r>
            <w:rPr>
              <w:rStyle w:val="107"/>
              <w:rFonts w:cs="Times New Roman"/>
              <w:szCs w:val="24"/>
            </w:rPr>
            <w:t>2.2 评价因子与评价标准</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_Toc216962393 \h</w:instrText>
          </w:r>
          <w:r>
            <w:rPr>
              <w:rFonts w:hint="eastAsia"/>
              <w:szCs w:val="24"/>
            </w:rPr>
            <w:instrText xml:space="preserve"> </w:instrText>
          </w:r>
          <w:r>
            <w:rPr>
              <w:rFonts w:hint="eastAsia"/>
              <w:szCs w:val="24"/>
            </w:rPr>
            <w:fldChar w:fldCharType="separate"/>
          </w:r>
          <w:r>
            <w:rPr>
              <w:szCs w:val="24"/>
            </w:rPr>
            <w:t>50</w:t>
          </w:r>
          <w:r>
            <w:rPr>
              <w:rFonts w:hint="eastAsia"/>
              <w:szCs w:val="24"/>
            </w:rPr>
            <w:fldChar w:fldCharType="end"/>
          </w:r>
          <w:r>
            <w:rPr>
              <w:rFonts w:hint="eastAsia"/>
              <w:szCs w:val="24"/>
            </w:rPr>
            <w:fldChar w:fldCharType="end"/>
          </w:r>
        </w:p>
        <w:p w14:paraId="2A05A798">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"_Toc216962394" </w:instrText>
          </w:r>
          <w:r>
            <w:fldChar w:fldCharType="separate"/>
          </w:r>
          <w:r>
            <w:rPr>
              <w:rStyle w:val="107"/>
              <w:rFonts w:cs="Times New Roman"/>
              <w:szCs w:val="24"/>
            </w:rPr>
            <w:t>2.3 评价工作等级和评价重点</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_Toc216962394 \h</w:instrText>
          </w:r>
          <w:r>
            <w:rPr>
              <w:rFonts w:hint="eastAsia"/>
              <w:szCs w:val="24"/>
            </w:rPr>
            <w:instrText xml:space="preserve"> </w:instrText>
          </w:r>
          <w:r>
            <w:rPr>
              <w:rFonts w:hint="eastAsia"/>
              <w:szCs w:val="24"/>
            </w:rPr>
            <w:fldChar w:fldCharType="separate"/>
          </w:r>
          <w:r>
            <w:rPr>
              <w:szCs w:val="24"/>
            </w:rPr>
            <w:t>58</w:t>
          </w:r>
          <w:r>
            <w:rPr>
              <w:rFonts w:hint="eastAsia"/>
              <w:szCs w:val="24"/>
            </w:rPr>
            <w:fldChar w:fldCharType="end"/>
          </w:r>
          <w:r>
            <w:rPr>
              <w:rFonts w:hint="eastAsia"/>
              <w:szCs w:val="24"/>
            </w:rPr>
            <w:fldChar w:fldCharType="end"/>
          </w:r>
        </w:p>
        <w:p w14:paraId="35FB4BFC">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"_Toc216962395" </w:instrText>
          </w:r>
          <w:r>
            <w:fldChar w:fldCharType="separate"/>
          </w:r>
          <w:r>
            <w:rPr>
              <w:rStyle w:val="107"/>
              <w:rFonts w:cs="Times New Roman"/>
              <w:szCs w:val="24"/>
            </w:rPr>
            <w:t>2.4 评价范围及环境敏感区</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_Toc216962395 \h</w:instrText>
          </w:r>
          <w:r>
            <w:rPr>
              <w:rFonts w:hint="eastAsia"/>
              <w:szCs w:val="24"/>
            </w:rPr>
            <w:instrText xml:space="preserve"> </w:instrText>
          </w:r>
          <w:r>
            <w:rPr>
              <w:rFonts w:hint="eastAsia"/>
              <w:szCs w:val="24"/>
            </w:rPr>
            <w:fldChar w:fldCharType="separate"/>
          </w:r>
          <w:r>
            <w:rPr>
              <w:szCs w:val="24"/>
            </w:rPr>
            <w:t>67</w:t>
          </w:r>
          <w:r>
            <w:rPr>
              <w:rFonts w:hint="eastAsia"/>
              <w:szCs w:val="24"/>
            </w:rPr>
            <w:fldChar w:fldCharType="end"/>
          </w:r>
          <w:r>
            <w:rPr>
              <w:rFonts w:hint="eastAsia"/>
              <w:szCs w:val="24"/>
            </w:rPr>
            <w:fldChar w:fldCharType="end"/>
          </w:r>
        </w:p>
        <w:p w14:paraId="049ECD41">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"_Toc216962396" </w:instrText>
          </w:r>
          <w:r>
            <w:fldChar w:fldCharType="separate"/>
          </w:r>
          <w:r>
            <w:rPr>
              <w:rStyle w:val="107"/>
              <w:rFonts w:cs="Times New Roman"/>
              <w:szCs w:val="24"/>
            </w:rPr>
            <w:t>2.5 相关规划及批复要求</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_Toc216962396 \h</w:instrText>
          </w:r>
          <w:r>
            <w:rPr>
              <w:rFonts w:hint="eastAsia"/>
              <w:szCs w:val="24"/>
            </w:rPr>
            <w:instrText xml:space="preserve"> </w:instrText>
          </w:r>
          <w:r>
            <w:rPr>
              <w:rFonts w:hint="eastAsia"/>
              <w:szCs w:val="24"/>
            </w:rPr>
            <w:fldChar w:fldCharType="separate"/>
          </w:r>
          <w:r>
            <w:rPr>
              <w:szCs w:val="24"/>
            </w:rPr>
            <w:t>75</w:t>
          </w:r>
          <w:r>
            <w:rPr>
              <w:rFonts w:hint="eastAsia"/>
              <w:szCs w:val="24"/>
            </w:rPr>
            <w:fldChar w:fldCharType="end"/>
          </w:r>
          <w:r>
            <w:rPr>
              <w:rFonts w:hint="eastAsia"/>
              <w:szCs w:val="24"/>
            </w:rPr>
            <w:fldChar w:fldCharType="end"/>
          </w:r>
        </w:p>
        <w:p w14:paraId="5B34EDC2">
          <w:pPr>
            <w:pStyle w:val="59"/>
            <w:rPr>
              <w:szCs w:val="24"/>
              <w14:ligatures w14:val="standardContextual"/>
            </w:rPr>
          </w:pPr>
          <w:r>
            <w:fldChar w:fldCharType="begin"/>
          </w:r>
          <w:r>
            <w:instrText xml:space="preserve"> HYPERLINK \l "_Toc216962397" </w:instrText>
          </w:r>
          <w:r>
            <w:fldChar w:fldCharType="separate"/>
          </w:r>
          <w:r>
            <w:rPr>
              <w:rStyle w:val="107"/>
              <w:rFonts w:cs="Times New Roman"/>
              <w:kern w:val="44"/>
              <w:szCs w:val="24"/>
              <w:lang w:val="fr-FR"/>
            </w:rPr>
            <w:t>3 现有项目工程回顾</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_Toc216962397 \h</w:instrText>
          </w:r>
          <w:r>
            <w:rPr>
              <w:rFonts w:hint="eastAsia"/>
              <w:szCs w:val="24"/>
            </w:rPr>
            <w:instrText xml:space="preserve"> </w:instrText>
          </w:r>
          <w:r>
            <w:rPr>
              <w:rFonts w:hint="eastAsia"/>
              <w:szCs w:val="24"/>
            </w:rPr>
            <w:fldChar w:fldCharType="separate"/>
          </w:r>
          <w:r>
            <w:rPr>
              <w:szCs w:val="24"/>
            </w:rPr>
            <w:t>78</w:t>
          </w:r>
          <w:r>
            <w:rPr>
              <w:rFonts w:hint="eastAsia"/>
              <w:szCs w:val="24"/>
            </w:rPr>
            <w:fldChar w:fldCharType="end"/>
          </w:r>
          <w:r>
            <w:rPr>
              <w:rFonts w:hint="eastAsia"/>
              <w:szCs w:val="24"/>
            </w:rPr>
            <w:fldChar w:fldCharType="end"/>
          </w:r>
        </w:p>
        <w:p w14:paraId="18921FB1">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"_Toc216962398" </w:instrText>
          </w:r>
          <w:r>
            <w:fldChar w:fldCharType="separate"/>
          </w:r>
          <w:r>
            <w:rPr>
              <w:rStyle w:val="107"/>
              <w:rFonts w:cs="Times New Roman"/>
              <w:szCs w:val="24"/>
              <w:lang w:val="fr-FR"/>
            </w:rPr>
            <w:t>3.1 仪化公司概况</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_Toc216962398 \h</w:instrText>
          </w:r>
          <w:r>
            <w:rPr>
              <w:rFonts w:hint="eastAsia"/>
              <w:szCs w:val="24"/>
            </w:rPr>
            <w:instrText xml:space="preserve"> </w:instrText>
          </w:r>
          <w:r>
            <w:rPr>
              <w:rFonts w:hint="eastAsia"/>
              <w:szCs w:val="24"/>
            </w:rPr>
            <w:fldChar w:fldCharType="separate"/>
          </w:r>
          <w:r>
            <w:rPr>
              <w:szCs w:val="24"/>
            </w:rPr>
            <w:t>78</w:t>
          </w:r>
          <w:r>
            <w:rPr>
              <w:rFonts w:hint="eastAsia"/>
              <w:szCs w:val="24"/>
            </w:rPr>
            <w:fldChar w:fldCharType="end"/>
          </w:r>
          <w:r>
            <w:rPr>
              <w:rFonts w:hint="eastAsia"/>
              <w:szCs w:val="24"/>
            </w:rPr>
            <w:fldChar w:fldCharType="end"/>
          </w:r>
        </w:p>
        <w:p w14:paraId="38D69893">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"_Toc216962399" </w:instrText>
          </w:r>
          <w:r>
            <w:fldChar w:fldCharType="separate"/>
          </w:r>
          <w:r>
            <w:rPr>
              <w:rStyle w:val="107"/>
              <w:rFonts w:cs="Times New Roman"/>
              <w:szCs w:val="24"/>
            </w:rPr>
            <w:t>3.2 PBT部概况</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_Toc216962399 \h</w:instrText>
          </w:r>
          <w:r>
            <w:rPr>
              <w:rFonts w:hint="eastAsia"/>
              <w:szCs w:val="24"/>
            </w:rPr>
            <w:instrText xml:space="preserve"> </w:instrText>
          </w:r>
          <w:r>
            <w:rPr>
              <w:rFonts w:hint="eastAsia"/>
              <w:szCs w:val="24"/>
            </w:rPr>
            <w:fldChar w:fldCharType="separate"/>
          </w:r>
          <w:r>
            <w:rPr>
              <w:szCs w:val="24"/>
            </w:rPr>
            <w:t>96</w:t>
          </w:r>
          <w:r>
            <w:rPr>
              <w:rFonts w:hint="eastAsia"/>
              <w:szCs w:val="24"/>
            </w:rPr>
            <w:fldChar w:fldCharType="end"/>
          </w:r>
          <w:r>
            <w:rPr>
              <w:rFonts w:hint="eastAsia"/>
              <w:szCs w:val="24"/>
            </w:rPr>
            <w:fldChar w:fldCharType="end"/>
          </w:r>
        </w:p>
        <w:p w14:paraId="1BA81FFD">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"_Toc216962400" </w:instrText>
          </w:r>
          <w:r>
            <w:fldChar w:fldCharType="separate"/>
          </w:r>
          <w:r>
            <w:rPr>
              <w:rStyle w:val="107"/>
              <w:rFonts w:cs="Times New Roman"/>
              <w:szCs w:val="24"/>
            </w:rPr>
            <w:t>3.3 污染物排放情况</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_Toc216962400 \h</w:instrText>
          </w:r>
          <w:r>
            <w:rPr>
              <w:rFonts w:hint="eastAsia"/>
              <w:szCs w:val="24"/>
            </w:rPr>
            <w:instrText xml:space="preserve"> </w:instrText>
          </w:r>
          <w:r>
            <w:rPr>
              <w:rFonts w:hint="eastAsia"/>
              <w:szCs w:val="24"/>
            </w:rPr>
            <w:fldChar w:fldCharType="separate"/>
          </w:r>
          <w:r>
            <w:rPr>
              <w:szCs w:val="24"/>
            </w:rPr>
            <w:t>115</w:t>
          </w:r>
          <w:r>
            <w:rPr>
              <w:rFonts w:hint="eastAsia"/>
              <w:szCs w:val="24"/>
            </w:rPr>
            <w:fldChar w:fldCharType="end"/>
          </w:r>
          <w:r>
            <w:rPr>
              <w:rFonts w:hint="eastAsia"/>
              <w:szCs w:val="24"/>
            </w:rPr>
            <w:fldChar w:fldCharType="end"/>
          </w:r>
        </w:p>
        <w:p w14:paraId="1BDFE58F">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"_Toc216962401" </w:instrText>
          </w:r>
          <w:r>
            <w:fldChar w:fldCharType="separate"/>
          </w:r>
          <w:r>
            <w:rPr>
              <w:rStyle w:val="107"/>
              <w:rFonts w:cs="Times New Roman"/>
              <w:szCs w:val="24"/>
            </w:rPr>
            <w:t>3.4 现有项目存在的环保问题及“以新带老”措施</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_Toc216962401 \h</w:instrText>
          </w:r>
          <w:r>
            <w:rPr>
              <w:rFonts w:hint="eastAsia"/>
              <w:szCs w:val="24"/>
            </w:rPr>
            <w:instrText xml:space="preserve"> </w:instrText>
          </w:r>
          <w:r>
            <w:rPr>
              <w:rFonts w:hint="eastAsia"/>
              <w:szCs w:val="24"/>
            </w:rPr>
            <w:fldChar w:fldCharType="separate"/>
          </w:r>
          <w:r>
            <w:rPr>
              <w:szCs w:val="24"/>
            </w:rPr>
            <w:t>115</w:t>
          </w:r>
          <w:r>
            <w:rPr>
              <w:rFonts w:hint="eastAsia"/>
              <w:szCs w:val="24"/>
            </w:rPr>
            <w:fldChar w:fldCharType="end"/>
          </w:r>
          <w:r>
            <w:rPr>
              <w:rFonts w:hint="eastAsia"/>
              <w:szCs w:val="24"/>
            </w:rPr>
            <w:fldChar w:fldCharType="end"/>
          </w:r>
        </w:p>
        <w:p w14:paraId="77765EB6">
          <w:pPr>
            <w:pStyle w:val="59"/>
            <w:rPr>
              <w:szCs w:val="24"/>
              <w14:ligatures w14:val="standardContextual"/>
            </w:rPr>
          </w:pPr>
          <w:r>
            <w:fldChar w:fldCharType="begin"/>
          </w:r>
          <w:r>
            <w:instrText xml:space="preserve"> HYPERLINK \l "_Toc216962402" </w:instrText>
          </w:r>
          <w:r>
            <w:fldChar w:fldCharType="separate"/>
          </w:r>
          <w:r>
            <w:rPr>
              <w:rStyle w:val="107"/>
              <w:rFonts w:cs="Times New Roman"/>
              <w:szCs w:val="24"/>
            </w:rPr>
            <w:t>4 建设项目工程分析</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_Toc216962402 \h</w:instrText>
          </w:r>
          <w:r>
            <w:rPr>
              <w:rFonts w:hint="eastAsia"/>
              <w:szCs w:val="24"/>
            </w:rPr>
            <w:instrText xml:space="preserve"> </w:instrText>
          </w:r>
          <w:r>
            <w:rPr>
              <w:rFonts w:hint="eastAsia"/>
              <w:szCs w:val="24"/>
            </w:rPr>
            <w:fldChar w:fldCharType="separate"/>
          </w:r>
          <w:r>
            <w:rPr>
              <w:szCs w:val="24"/>
            </w:rPr>
            <w:t>118</w:t>
          </w:r>
          <w:r>
            <w:rPr>
              <w:rFonts w:hint="eastAsia"/>
              <w:szCs w:val="24"/>
            </w:rPr>
            <w:fldChar w:fldCharType="end"/>
          </w:r>
          <w:r>
            <w:rPr>
              <w:rFonts w:hint="eastAsia"/>
              <w:szCs w:val="24"/>
            </w:rPr>
            <w:fldChar w:fldCharType="end"/>
          </w:r>
        </w:p>
        <w:p w14:paraId="131C5C10">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"_Toc216962403" </w:instrText>
          </w:r>
          <w:r>
            <w:fldChar w:fldCharType="separate"/>
          </w:r>
          <w:r>
            <w:rPr>
              <w:rStyle w:val="107"/>
              <w:rFonts w:cs="Times New Roman"/>
              <w:szCs w:val="24"/>
            </w:rPr>
            <w:t>4.1项目概况</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_Toc216962403 \h</w:instrText>
          </w:r>
          <w:r>
            <w:rPr>
              <w:rFonts w:hint="eastAsia"/>
              <w:szCs w:val="24"/>
            </w:rPr>
            <w:instrText xml:space="preserve"> </w:instrText>
          </w:r>
          <w:r>
            <w:rPr>
              <w:rFonts w:hint="eastAsia"/>
              <w:szCs w:val="24"/>
            </w:rPr>
            <w:fldChar w:fldCharType="separate"/>
          </w:r>
          <w:r>
            <w:rPr>
              <w:szCs w:val="24"/>
            </w:rPr>
            <w:t>118</w:t>
          </w:r>
          <w:r>
            <w:rPr>
              <w:rFonts w:hint="eastAsia"/>
              <w:szCs w:val="24"/>
            </w:rPr>
            <w:fldChar w:fldCharType="end"/>
          </w:r>
          <w:r>
            <w:rPr>
              <w:rFonts w:hint="eastAsia"/>
              <w:szCs w:val="24"/>
            </w:rPr>
            <w:fldChar w:fldCharType="end"/>
          </w:r>
        </w:p>
        <w:p w14:paraId="420493AD">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"_Toc216962404" </w:instrText>
          </w:r>
          <w:r>
            <w:fldChar w:fldCharType="separate"/>
          </w:r>
          <w:r>
            <w:rPr>
              <w:rStyle w:val="107"/>
              <w:rFonts w:cs="Times New Roman"/>
              <w:szCs w:val="24"/>
            </w:rPr>
            <w:t>4.2 项目工程分析</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_Toc216962404 \h</w:instrText>
          </w:r>
          <w:r>
            <w:rPr>
              <w:rFonts w:hint="eastAsia"/>
              <w:szCs w:val="24"/>
            </w:rPr>
            <w:instrText xml:space="preserve"> </w:instrText>
          </w:r>
          <w:r>
            <w:rPr>
              <w:rFonts w:hint="eastAsia"/>
              <w:szCs w:val="24"/>
            </w:rPr>
            <w:fldChar w:fldCharType="separate"/>
          </w:r>
          <w:r>
            <w:rPr>
              <w:szCs w:val="24"/>
            </w:rPr>
            <w:t>119</w:t>
          </w:r>
          <w:r>
            <w:rPr>
              <w:rFonts w:hint="eastAsia"/>
              <w:szCs w:val="24"/>
            </w:rPr>
            <w:fldChar w:fldCharType="end"/>
          </w:r>
          <w:r>
            <w:rPr>
              <w:rFonts w:hint="eastAsia"/>
              <w:szCs w:val="24"/>
            </w:rPr>
            <w:fldChar w:fldCharType="end"/>
          </w:r>
        </w:p>
        <w:p w14:paraId="44A220B9">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"_Toc216962405" </w:instrText>
          </w:r>
          <w:r>
            <w:fldChar w:fldCharType="separate"/>
          </w:r>
          <w:r>
            <w:rPr>
              <w:rStyle w:val="107"/>
              <w:rFonts w:cs="Times New Roman"/>
              <w:szCs w:val="24"/>
            </w:rPr>
            <w:t>4.3 主要原辅材料及设备</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_Toc216962405 \h</w:instrText>
          </w:r>
          <w:r>
            <w:rPr>
              <w:rFonts w:hint="eastAsia"/>
              <w:szCs w:val="24"/>
            </w:rPr>
            <w:instrText xml:space="preserve"> </w:instrText>
          </w:r>
          <w:r>
            <w:rPr>
              <w:rFonts w:hint="eastAsia"/>
              <w:szCs w:val="24"/>
            </w:rPr>
            <w:fldChar w:fldCharType="separate"/>
          </w:r>
          <w:r>
            <w:rPr>
              <w:szCs w:val="24"/>
            </w:rPr>
            <w:t>119</w:t>
          </w:r>
          <w:r>
            <w:rPr>
              <w:rFonts w:hint="eastAsia"/>
              <w:szCs w:val="24"/>
            </w:rPr>
            <w:fldChar w:fldCharType="end"/>
          </w:r>
          <w:r>
            <w:rPr>
              <w:rFonts w:hint="eastAsia"/>
              <w:szCs w:val="24"/>
            </w:rPr>
            <w:fldChar w:fldCharType="end"/>
          </w:r>
        </w:p>
        <w:p w14:paraId="1ACE40FC">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"_Toc216962406" </w:instrText>
          </w:r>
          <w:r>
            <w:fldChar w:fldCharType="separate"/>
          </w:r>
          <w:r>
            <w:rPr>
              <w:rStyle w:val="107"/>
              <w:rFonts w:cs="Times New Roman"/>
              <w:szCs w:val="24"/>
            </w:rPr>
            <w:t>4.4 风险因素识别</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_Toc216962406 \h</w:instrText>
          </w:r>
          <w:r>
            <w:rPr>
              <w:rFonts w:hint="eastAsia"/>
              <w:szCs w:val="24"/>
            </w:rPr>
            <w:instrText xml:space="preserve"> </w:instrText>
          </w:r>
          <w:r>
            <w:rPr>
              <w:rFonts w:hint="eastAsia"/>
              <w:szCs w:val="24"/>
            </w:rPr>
            <w:fldChar w:fldCharType="separate"/>
          </w:r>
          <w:r>
            <w:rPr>
              <w:szCs w:val="24"/>
            </w:rPr>
            <w:t>119</w:t>
          </w:r>
          <w:r>
            <w:rPr>
              <w:rFonts w:hint="eastAsia"/>
              <w:szCs w:val="24"/>
            </w:rPr>
            <w:fldChar w:fldCharType="end"/>
          </w:r>
          <w:r>
            <w:rPr>
              <w:rFonts w:hint="eastAsia"/>
              <w:szCs w:val="24"/>
            </w:rPr>
            <w:fldChar w:fldCharType="end"/>
          </w:r>
        </w:p>
        <w:p w14:paraId="759FCCF9">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"_Toc216962407" </w:instrText>
          </w:r>
          <w:r>
            <w:fldChar w:fldCharType="separate"/>
          </w:r>
          <w:r>
            <w:rPr>
              <w:rStyle w:val="107"/>
              <w:rFonts w:cs="Times New Roman"/>
              <w:szCs w:val="24"/>
            </w:rPr>
            <w:t>4.5 物料平衡</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_Toc216962407 \h</w:instrText>
          </w:r>
          <w:r>
            <w:rPr>
              <w:rFonts w:hint="eastAsia"/>
              <w:szCs w:val="24"/>
            </w:rPr>
            <w:instrText xml:space="preserve"> </w:instrText>
          </w:r>
          <w:r>
            <w:rPr>
              <w:rFonts w:hint="eastAsia"/>
              <w:szCs w:val="24"/>
            </w:rPr>
            <w:fldChar w:fldCharType="separate"/>
          </w:r>
          <w:r>
            <w:rPr>
              <w:szCs w:val="24"/>
            </w:rPr>
            <w:t>119</w:t>
          </w:r>
          <w:r>
            <w:rPr>
              <w:rFonts w:hint="eastAsia"/>
              <w:szCs w:val="24"/>
            </w:rPr>
            <w:fldChar w:fldCharType="end"/>
          </w:r>
          <w:r>
            <w:rPr>
              <w:rFonts w:hint="eastAsia"/>
              <w:szCs w:val="24"/>
            </w:rPr>
            <w:fldChar w:fldCharType="end"/>
          </w:r>
        </w:p>
        <w:p w14:paraId="0E876CF6">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"_Toc216962408" </w:instrText>
          </w:r>
          <w:r>
            <w:fldChar w:fldCharType="separate"/>
          </w:r>
          <w:r>
            <w:rPr>
              <w:rStyle w:val="107"/>
              <w:rFonts w:cs="Times New Roman"/>
              <w:szCs w:val="24"/>
            </w:rPr>
            <w:t>4.6 污染源强核算</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_Toc216962408 \h</w:instrText>
          </w:r>
          <w:r>
            <w:rPr>
              <w:rFonts w:hint="eastAsia"/>
              <w:szCs w:val="24"/>
            </w:rPr>
            <w:instrText xml:space="preserve"> </w:instrText>
          </w:r>
          <w:r>
            <w:rPr>
              <w:rFonts w:hint="eastAsia"/>
              <w:szCs w:val="24"/>
            </w:rPr>
            <w:fldChar w:fldCharType="separate"/>
          </w:r>
          <w:r>
            <w:rPr>
              <w:szCs w:val="24"/>
            </w:rPr>
            <w:t>119</w:t>
          </w:r>
          <w:r>
            <w:rPr>
              <w:rFonts w:hint="eastAsia"/>
              <w:szCs w:val="24"/>
            </w:rPr>
            <w:fldChar w:fldCharType="end"/>
          </w:r>
          <w:r>
            <w:rPr>
              <w:rFonts w:hint="eastAsia"/>
              <w:szCs w:val="24"/>
            </w:rPr>
            <w:fldChar w:fldCharType="end"/>
          </w:r>
        </w:p>
        <w:p w14:paraId="7C6BE09F">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"_Toc216962409" </w:instrText>
          </w:r>
          <w:r>
            <w:fldChar w:fldCharType="separate"/>
          </w:r>
          <w:r>
            <w:rPr>
              <w:rStyle w:val="107"/>
              <w:rFonts w:cs="Times New Roman"/>
              <w:szCs w:val="24"/>
            </w:rPr>
            <w:t>4.7 污染物“三本帐”核算</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_Toc216962409 \h</w:instrText>
          </w:r>
          <w:r>
            <w:rPr>
              <w:rFonts w:hint="eastAsia"/>
              <w:szCs w:val="24"/>
            </w:rPr>
            <w:instrText xml:space="preserve"> </w:instrText>
          </w:r>
          <w:r>
            <w:rPr>
              <w:rFonts w:hint="eastAsia"/>
              <w:szCs w:val="24"/>
            </w:rPr>
            <w:fldChar w:fldCharType="separate"/>
          </w:r>
          <w:r>
            <w:rPr>
              <w:szCs w:val="24"/>
            </w:rPr>
            <w:t>120</w:t>
          </w:r>
          <w:r>
            <w:rPr>
              <w:rFonts w:hint="eastAsia"/>
              <w:szCs w:val="24"/>
            </w:rPr>
            <w:fldChar w:fldCharType="end"/>
          </w:r>
          <w:r>
            <w:rPr>
              <w:rFonts w:hint="eastAsia"/>
              <w:szCs w:val="24"/>
            </w:rPr>
            <w:fldChar w:fldCharType="end"/>
          </w:r>
        </w:p>
        <w:p w14:paraId="519529FF">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"_Toc216962410" </w:instrText>
          </w:r>
          <w:r>
            <w:fldChar w:fldCharType="separate"/>
          </w:r>
          <w:r>
            <w:rPr>
              <w:rStyle w:val="107"/>
              <w:rFonts w:cs="Times New Roman"/>
              <w:szCs w:val="24"/>
            </w:rPr>
            <w:t>4.8 碳排放评价</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_Toc216962410 \h</w:instrText>
          </w:r>
          <w:r>
            <w:rPr>
              <w:rFonts w:hint="eastAsia"/>
              <w:szCs w:val="24"/>
            </w:rPr>
            <w:instrText xml:space="preserve"> </w:instrText>
          </w:r>
          <w:r>
            <w:rPr>
              <w:rFonts w:hint="eastAsia"/>
              <w:szCs w:val="24"/>
            </w:rPr>
            <w:fldChar w:fldCharType="separate"/>
          </w:r>
          <w:r>
            <w:rPr>
              <w:szCs w:val="24"/>
            </w:rPr>
            <w:t>120</w:t>
          </w:r>
          <w:r>
            <w:rPr>
              <w:rFonts w:hint="eastAsia"/>
              <w:szCs w:val="24"/>
            </w:rPr>
            <w:fldChar w:fldCharType="end"/>
          </w:r>
          <w:r>
            <w:rPr>
              <w:rFonts w:hint="eastAsia"/>
              <w:szCs w:val="24"/>
            </w:rPr>
            <w:fldChar w:fldCharType="end"/>
          </w:r>
        </w:p>
        <w:p w14:paraId="62790DC0">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"_Toc216962411" </w:instrText>
          </w:r>
          <w:r>
            <w:fldChar w:fldCharType="separate"/>
          </w:r>
          <w:r>
            <w:rPr>
              <w:rStyle w:val="107"/>
              <w:rFonts w:cs="Times New Roman"/>
              <w:szCs w:val="24"/>
            </w:rPr>
            <w:t>4.9 清洁生产分析</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_Toc216962411 \h</w:instrText>
          </w:r>
          <w:r>
            <w:rPr>
              <w:rFonts w:hint="eastAsia"/>
              <w:szCs w:val="24"/>
            </w:rPr>
            <w:instrText xml:space="preserve"> </w:instrText>
          </w:r>
          <w:r>
            <w:rPr>
              <w:rFonts w:hint="eastAsia"/>
              <w:szCs w:val="24"/>
            </w:rPr>
            <w:fldChar w:fldCharType="separate"/>
          </w:r>
          <w:r>
            <w:rPr>
              <w:szCs w:val="24"/>
            </w:rPr>
            <w:t>126</w:t>
          </w:r>
          <w:r>
            <w:rPr>
              <w:rFonts w:hint="eastAsia"/>
              <w:szCs w:val="24"/>
            </w:rPr>
            <w:fldChar w:fldCharType="end"/>
          </w:r>
          <w:r>
            <w:rPr>
              <w:rFonts w:hint="eastAsia"/>
              <w:szCs w:val="24"/>
            </w:rPr>
            <w:fldChar w:fldCharType="end"/>
          </w:r>
        </w:p>
        <w:p w14:paraId="0F980E44">
          <w:pPr>
            <w:pStyle w:val="59"/>
            <w:rPr>
              <w:szCs w:val="24"/>
              <w14:ligatures w14:val="standardContextual"/>
            </w:rPr>
          </w:pPr>
          <w:r>
            <w:fldChar w:fldCharType="begin"/>
          </w:r>
          <w:r>
            <w:instrText xml:space="preserve"> HYPERLINK \l "_Toc216962430" </w:instrText>
          </w:r>
          <w:r>
            <w:fldChar w:fldCharType="separate"/>
          </w:r>
          <w:r>
            <w:rPr>
              <w:rStyle w:val="107"/>
              <w:rFonts w:cs="Times New Roman"/>
              <w:szCs w:val="24"/>
            </w:rPr>
            <w:t>5 环境现状调查与评价</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_Toc216962430 \h</w:instrText>
          </w:r>
          <w:r>
            <w:rPr>
              <w:rFonts w:hint="eastAsia"/>
              <w:szCs w:val="24"/>
            </w:rPr>
            <w:instrText xml:space="preserve"> </w:instrText>
          </w:r>
          <w:r>
            <w:rPr>
              <w:rFonts w:hint="eastAsia"/>
              <w:szCs w:val="24"/>
            </w:rPr>
            <w:fldChar w:fldCharType="separate"/>
          </w:r>
          <w:r>
            <w:rPr>
              <w:szCs w:val="24"/>
            </w:rPr>
            <w:t>127</w:t>
          </w:r>
          <w:r>
            <w:rPr>
              <w:rFonts w:hint="eastAsia"/>
              <w:szCs w:val="24"/>
            </w:rPr>
            <w:fldChar w:fldCharType="end"/>
          </w:r>
          <w:r>
            <w:rPr>
              <w:rFonts w:hint="eastAsia"/>
              <w:szCs w:val="24"/>
            </w:rPr>
            <w:fldChar w:fldCharType="end"/>
          </w:r>
        </w:p>
        <w:p w14:paraId="5767FB14">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"_Toc216962431" </w:instrText>
          </w:r>
          <w:r>
            <w:fldChar w:fldCharType="separate"/>
          </w:r>
          <w:r>
            <w:rPr>
              <w:rStyle w:val="107"/>
              <w:rFonts w:cs="Times New Roman"/>
              <w:szCs w:val="24"/>
            </w:rPr>
            <w:t>5.1 自然环境现状调查与评价</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_Toc216962431 \h</w:instrText>
          </w:r>
          <w:r>
            <w:rPr>
              <w:rFonts w:hint="eastAsia"/>
              <w:szCs w:val="24"/>
            </w:rPr>
            <w:instrText xml:space="preserve"> </w:instrText>
          </w:r>
          <w:r>
            <w:rPr>
              <w:rFonts w:hint="eastAsia"/>
              <w:szCs w:val="24"/>
            </w:rPr>
            <w:fldChar w:fldCharType="separate"/>
          </w:r>
          <w:r>
            <w:rPr>
              <w:szCs w:val="24"/>
            </w:rPr>
            <w:t>127</w:t>
          </w:r>
          <w:r>
            <w:rPr>
              <w:rFonts w:hint="eastAsia"/>
              <w:szCs w:val="24"/>
            </w:rPr>
            <w:fldChar w:fldCharType="end"/>
          </w:r>
          <w:r>
            <w:rPr>
              <w:rFonts w:hint="eastAsia"/>
              <w:szCs w:val="24"/>
            </w:rPr>
            <w:fldChar w:fldCharType="end"/>
          </w:r>
        </w:p>
        <w:p w14:paraId="4B1806D5">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"_Toc216962432" </w:instrText>
          </w:r>
          <w:r>
            <w:fldChar w:fldCharType="separate"/>
          </w:r>
          <w:r>
            <w:rPr>
              <w:rStyle w:val="107"/>
              <w:rFonts w:cs="Times New Roman"/>
              <w:szCs w:val="24"/>
            </w:rPr>
            <w:t>5.2 环境质量现状调查与评价</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_Toc216962432 \h</w:instrText>
          </w:r>
          <w:r>
            <w:rPr>
              <w:rFonts w:hint="eastAsia"/>
              <w:szCs w:val="24"/>
            </w:rPr>
            <w:instrText xml:space="preserve"> </w:instrText>
          </w:r>
          <w:r>
            <w:rPr>
              <w:rFonts w:hint="eastAsia"/>
              <w:szCs w:val="24"/>
            </w:rPr>
            <w:fldChar w:fldCharType="separate"/>
          </w:r>
          <w:r>
            <w:rPr>
              <w:szCs w:val="24"/>
            </w:rPr>
            <w:t>130</w:t>
          </w:r>
          <w:r>
            <w:rPr>
              <w:rFonts w:hint="eastAsia"/>
              <w:szCs w:val="24"/>
            </w:rPr>
            <w:fldChar w:fldCharType="end"/>
          </w:r>
          <w:r>
            <w:rPr>
              <w:rFonts w:hint="eastAsia"/>
              <w:szCs w:val="24"/>
            </w:rPr>
            <w:fldChar w:fldCharType="end"/>
          </w:r>
        </w:p>
        <w:p w14:paraId="73CAE7AD">
          <w:pPr>
            <w:pStyle w:val="59"/>
            <w:rPr>
              <w:szCs w:val="24"/>
              <w14:ligatures w14:val="standardContextual"/>
            </w:rPr>
          </w:pPr>
          <w:r>
            <w:fldChar w:fldCharType="begin"/>
          </w:r>
          <w:r>
            <w:instrText xml:space="preserve"> HYPERLINK \l "_Toc216962433" </w:instrText>
          </w:r>
          <w:r>
            <w:fldChar w:fldCharType="separate"/>
          </w:r>
          <w:r>
            <w:rPr>
              <w:rStyle w:val="107"/>
              <w:rFonts w:cs="Times New Roman"/>
              <w:szCs w:val="24"/>
            </w:rPr>
            <w:t>6 环境影响预测与评价</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_Toc216962433 \h</w:instrText>
          </w:r>
          <w:r>
            <w:rPr>
              <w:rFonts w:hint="eastAsia"/>
              <w:szCs w:val="24"/>
            </w:rPr>
            <w:instrText xml:space="preserve"> </w:instrText>
          </w:r>
          <w:r>
            <w:rPr>
              <w:rFonts w:hint="eastAsia"/>
              <w:szCs w:val="24"/>
            </w:rPr>
            <w:fldChar w:fldCharType="separate"/>
          </w:r>
          <w:r>
            <w:rPr>
              <w:szCs w:val="24"/>
            </w:rPr>
            <w:t>150</w:t>
          </w:r>
          <w:r>
            <w:rPr>
              <w:rFonts w:hint="eastAsia"/>
              <w:szCs w:val="24"/>
            </w:rPr>
            <w:fldChar w:fldCharType="end"/>
          </w:r>
          <w:r>
            <w:rPr>
              <w:rFonts w:hint="eastAsia"/>
              <w:szCs w:val="24"/>
            </w:rPr>
            <w:fldChar w:fldCharType="end"/>
          </w:r>
        </w:p>
        <w:p w14:paraId="4A26D0EE">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"_Toc216962434" </w:instrText>
          </w:r>
          <w:r>
            <w:fldChar w:fldCharType="separate"/>
          </w:r>
          <w:r>
            <w:rPr>
              <w:rStyle w:val="107"/>
              <w:rFonts w:cs="Times New Roman"/>
              <w:szCs w:val="24"/>
            </w:rPr>
            <w:t>6.1 施工期环境影响分析</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_Toc216962434 \h</w:instrText>
          </w:r>
          <w:r>
            <w:rPr>
              <w:rFonts w:hint="eastAsia"/>
              <w:szCs w:val="24"/>
            </w:rPr>
            <w:instrText xml:space="preserve"> </w:instrText>
          </w:r>
          <w:r>
            <w:rPr>
              <w:rFonts w:hint="eastAsia"/>
              <w:szCs w:val="24"/>
            </w:rPr>
            <w:fldChar w:fldCharType="separate"/>
          </w:r>
          <w:r>
            <w:rPr>
              <w:szCs w:val="24"/>
            </w:rPr>
            <w:t>150</w:t>
          </w:r>
          <w:r>
            <w:rPr>
              <w:rFonts w:hint="eastAsia"/>
              <w:szCs w:val="24"/>
            </w:rPr>
            <w:fldChar w:fldCharType="end"/>
          </w:r>
          <w:r>
            <w:rPr>
              <w:rFonts w:hint="eastAsia"/>
              <w:szCs w:val="24"/>
            </w:rPr>
            <w:fldChar w:fldCharType="end"/>
          </w:r>
        </w:p>
        <w:p w14:paraId="4E2A28AE">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"_Toc216962435" </w:instrText>
          </w:r>
          <w:r>
            <w:fldChar w:fldCharType="separate"/>
          </w:r>
          <w:r>
            <w:rPr>
              <w:rStyle w:val="107"/>
              <w:rFonts w:cs="Times New Roman"/>
              <w:szCs w:val="24"/>
            </w:rPr>
            <w:t>6.2 营运期环境影响预测与评价</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_Toc216962435 \h</w:instrText>
          </w:r>
          <w:r>
            <w:rPr>
              <w:rFonts w:hint="eastAsia"/>
              <w:szCs w:val="24"/>
            </w:rPr>
            <w:instrText xml:space="preserve"> </w:instrText>
          </w:r>
          <w:r>
            <w:rPr>
              <w:rFonts w:hint="eastAsia"/>
              <w:szCs w:val="24"/>
            </w:rPr>
            <w:fldChar w:fldCharType="separate"/>
          </w:r>
          <w:r>
            <w:rPr>
              <w:szCs w:val="24"/>
            </w:rPr>
            <w:t>155</w:t>
          </w:r>
          <w:r>
            <w:rPr>
              <w:rFonts w:hint="eastAsia"/>
              <w:szCs w:val="24"/>
            </w:rPr>
            <w:fldChar w:fldCharType="end"/>
          </w:r>
          <w:r>
            <w:rPr>
              <w:rFonts w:hint="eastAsia"/>
              <w:szCs w:val="24"/>
            </w:rPr>
            <w:fldChar w:fldCharType="end"/>
          </w:r>
        </w:p>
        <w:p w14:paraId="42677C78">
          <w:pPr>
            <w:pStyle w:val="59"/>
            <w:rPr>
              <w:szCs w:val="24"/>
              <w14:ligatures w14:val="standardContextual"/>
            </w:rPr>
          </w:pPr>
          <w:r>
            <w:fldChar w:fldCharType="begin"/>
          </w:r>
          <w:r>
            <w:instrText xml:space="preserve"> HYPERLINK \l "_Toc216962436" </w:instrText>
          </w:r>
          <w:r>
            <w:fldChar w:fldCharType="separate"/>
          </w:r>
          <w:r>
            <w:rPr>
              <w:rStyle w:val="107"/>
              <w:rFonts w:cs="Times New Roman"/>
              <w:kern w:val="44"/>
              <w:szCs w:val="24"/>
            </w:rPr>
            <w:t>7 环境保护措施及其可行性论证</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_Toc216962436 \h</w:instrText>
          </w:r>
          <w:r>
            <w:rPr>
              <w:rFonts w:hint="eastAsia"/>
              <w:szCs w:val="24"/>
            </w:rPr>
            <w:instrText xml:space="preserve"> </w:instrText>
          </w:r>
          <w:r>
            <w:rPr>
              <w:rFonts w:hint="eastAsia"/>
              <w:szCs w:val="24"/>
            </w:rPr>
            <w:fldChar w:fldCharType="separate"/>
          </w:r>
          <w:r>
            <w:rPr>
              <w:szCs w:val="24"/>
            </w:rPr>
            <w:t>231</w:t>
          </w:r>
          <w:r>
            <w:rPr>
              <w:rFonts w:hint="eastAsia"/>
              <w:szCs w:val="24"/>
            </w:rPr>
            <w:fldChar w:fldCharType="end"/>
          </w:r>
          <w:r>
            <w:rPr>
              <w:rFonts w:hint="eastAsia"/>
              <w:szCs w:val="24"/>
            </w:rPr>
            <w:fldChar w:fldCharType="end"/>
          </w:r>
        </w:p>
        <w:p w14:paraId="171ED898">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"_Toc216962437" </w:instrText>
          </w:r>
          <w:r>
            <w:fldChar w:fldCharType="separate"/>
          </w:r>
          <w:r>
            <w:rPr>
              <w:rStyle w:val="107"/>
              <w:rFonts w:cs="Times New Roman"/>
              <w:szCs w:val="24"/>
            </w:rPr>
            <w:t>7.1 废气污染防治措施评述</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_Toc216962437 \h</w:instrText>
          </w:r>
          <w:r>
            <w:rPr>
              <w:rFonts w:hint="eastAsia"/>
              <w:szCs w:val="24"/>
            </w:rPr>
            <w:instrText xml:space="preserve"> </w:instrText>
          </w:r>
          <w:r>
            <w:rPr>
              <w:rFonts w:hint="eastAsia"/>
              <w:szCs w:val="24"/>
            </w:rPr>
            <w:fldChar w:fldCharType="separate"/>
          </w:r>
          <w:r>
            <w:rPr>
              <w:szCs w:val="24"/>
            </w:rPr>
            <w:t>231</w:t>
          </w:r>
          <w:r>
            <w:rPr>
              <w:rFonts w:hint="eastAsia"/>
              <w:szCs w:val="24"/>
            </w:rPr>
            <w:fldChar w:fldCharType="end"/>
          </w:r>
          <w:r>
            <w:rPr>
              <w:rFonts w:hint="eastAsia"/>
              <w:szCs w:val="24"/>
            </w:rPr>
            <w:fldChar w:fldCharType="end"/>
          </w:r>
        </w:p>
        <w:p w14:paraId="15680042">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"_Toc216962438" </w:instrText>
          </w:r>
          <w:r>
            <w:fldChar w:fldCharType="separate"/>
          </w:r>
          <w:r>
            <w:rPr>
              <w:rStyle w:val="107"/>
              <w:rFonts w:cs="Times New Roman"/>
              <w:szCs w:val="24"/>
            </w:rPr>
            <w:t>7.2 废水污染防治措施评述</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_Toc216962438 \h</w:instrText>
          </w:r>
          <w:r>
            <w:rPr>
              <w:rFonts w:hint="eastAsia"/>
              <w:szCs w:val="24"/>
            </w:rPr>
            <w:instrText xml:space="preserve"> </w:instrText>
          </w:r>
          <w:r>
            <w:rPr>
              <w:rFonts w:hint="eastAsia"/>
              <w:szCs w:val="24"/>
            </w:rPr>
            <w:fldChar w:fldCharType="separate"/>
          </w:r>
          <w:r>
            <w:rPr>
              <w:szCs w:val="24"/>
            </w:rPr>
            <w:t>236</w:t>
          </w:r>
          <w:r>
            <w:rPr>
              <w:rFonts w:hint="eastAsia"/>
              <w:szCs w:val="24"/>
            </w:rPr>
            <w:fldChar w:fldCharType="end"/>
          </w:r>
          <w:r>
            <w:rPr>
              <w:rFonts w:hint="eastAsia"/>
              <w:szCs w:val="24"/>
            </w:rPr>
            <w:fldChar w:fldCharType="end"/>
          </w:r>
        </w:p>
        <w:p w14:paraId="51DEB0ED">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"_Toc216962439" </w:instrText>
          </w:r>
          <w:r>
            <w:fldChar w:fldCharType="separate"/>
          </w:r>
          <w:r>
            <w:rPr>
              <w:rStyle w:val="107"/>
              <w:rFonts w:cs="Times New Roman"/>
              <w:szCs w:val="24"/>
            </w:rPr>
            <w:t>7.3 噪声污染防治措施评述</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_Toc216962439 \h</w:instrText>
          </w:r>
          <w:r>
            <w:rPr>
              <w:rFonts w:hint="eastAsia"/>
              <w:szCs w:val="24"/>
            </w:rPr>
            <w:instrText xml:space="preserve"> </w:instrText>
          </w:r>
          <w:r>
            <w:rPr>
              <w:rFonts w:hint="eastAsia"/>
              <w:szCs w:val="24"/>
            </w:rPr>
            <w:fldChar w:fldCharType="separate"/>
          </w:r>
          <w:r>
            <w:rPr>
              <w:szCs w:val="24"/>
            </w:rPr>
            <w:t>239</w:t>
          </w:r>
          <w:r>
            <w:rPr>
              <w:rFonts w:hint="eastAsia"/>
              <w:szCs w:val="24"/>
            </w:rPr>
            <w:fldChar w:fldCharType="end"/>
          </w:r>
          <w:r>
            <w:rPr>
              <w:rFonts w:hint="eastAsia"/>
              <w:szCs w:val="24"/>
            </w:rPr>
            <w:fldChar w:fldCharType="end"/>
          </w:r>
        </w:p>
        <w:p w14:paraId="673662D7">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"_Toc216962440" </w:instrText>
          </w:r>
          <w:r>
            <w:fldChar w:fldCharType="separate"/>
          </w:r>
          <w:r>
            <w:rPr>
              <w:rStyle w:val="107"/>
              <w:rFonts w:cs="Times New Roman"/>
              <w:szCs w:val="24"/>
            </w:rPr>
            <w:t>7.4 固体废物污染防治措施评述</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_Toc216962440 \h</w:instrText>
          </w:r>
          <w:r>
            <w:rPr>
              <w:rFonts w:hint="eastAsia"/>
              <w:szCs w:val="24"/>
            </w:rPr>
            <w:instrText xml:space="preserve"> </w:instrText>
          </w:r>
          <w:r>
            <w:rPr>
              <w:rFonts w:hint="eastAsia"/>
              <w:szCs w:val="24"/>
            </w:rPr>
            <w:fldChar w:fldCharType="separate"/>
          </w:r>
          <w:r>
            <w:rPr>
              <w:szCs w:val="24"/>
            </w:rPr>
            <w:t>239</w:t>
          </w:r>
          <w:r>
            <w:rPr>
              <w:rFonts w:hint="eastAsia"/>
              <w:szCs w:val="24"/>
            </w:rPr>
            <w:fldChar w:fldCharType="end"/>
          </w:r>
          <w:r>
            <w:rPr>
              <w:rFonts w:hint="eastAsia"/>
              <w:szCs w:val="24"/>
            </w:rPr>
            <w:fldChar w:fldCharType="end"/>
          </w:r>
        </w:p>
        <w:p w14:paraId="2C7ABDC7">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"_Toc216962441" </w:instrText>
          </w:r>
          <w:r>
            <w:fldChar w:fldCharType="separate"/>
          </w:r>
          <w:r>
            <w:rPr>
              <w:rStyle w:val="107"/>
              <w:rFonts w:cs="Times New Roman"/>
              <w:szCs w:val="24"/>
            </w:rPr>
            <w:t>7.5 地下水、土壤污染防治措施评述</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_Toc216962441 \h</w:instrText>
          </w:r>
          <w:r>
            <w:rPr>
              <w:rFonts w:hint="eastAsia"/>
              <w:szCs w:val="24"/>
            </w:rPr>
            <w:instrText xml:space="preserve"> </w:instrText>
          </w:r>
          <w:r>
            <w:rPr>
              <w:rFonts w:hint="eastAsia"/>
              <w:szCs w:val="24"/>
            </w:rPr>
            <w:fldChar w:fldCharType="separate"/>
          </w:r>
          <w:r>
            <w:rPr>
              <w:szCs w:val="24"/>
            </w:rPr>
            <w:t>243</w:t>
          </w:r>
          <w:r>
            <w:rPr>
              <w:rFonts w:hint="eastAsia"/>
              <w:szCs w:val="24"/>
            </w:rPr>
            <w:fldChar w:fldCharType="end"/>
          </w:r>
          <w:r>
            <w:rPr>
              <w:rFonts w:hint="eastAsia"/>
              <w:szCs w:val="24"/>
            </w:rPr>
            <w:fldChar w:fldCharType="end"/>
          </w:r>
        </w:p>
        <w:p w14:paraId="7BCF55CE">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"_Toc216962442" </w:instrText>
          </w:r>
          <w:r>
            <w:fldChar w:fldCharType="separate"/>
          </w:r>
          <w:r>
            <w:rPr>
              <w:rStyle w:val="107"/>
              <w:rFonts w:cs="Times New Roman"/>
              <w:szCs w:val="24"/>
            </w:rPr>
            <w:t>7.6 环境风险防范措施及应急预案</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_Toc216962442 \h</w:instrText>
          </w:r>
          <w:r>
            <w:rPr>
              <w:rFonts w:hint="eastAsia"/>
              <w:szCs w:val="24"/>
            </w:rPr>
            <w:instrText xml:space="preserve"> </w:instrText>
          </w:r>
          <w:r>
            <w:rPr>
              <w:rFonts w:hint="eastAsia"/>
              <w:szCs w:val="24"/>
            </w:rPr>
            <w:fldChar w:fldCharType="separate"/>
          </w:r>
          <w:r>
            <w:rPr>
              <w:szCs w:val="24"/>
            </w:rPr>
            <w:t>246</w:t>
          </w:r>
          <w:r>
            <w:rPr>
              <w:rFonts w:hint="eastAsia"/>
              <w:szCs w:val="24"/>
            </w:rPr>
            <w:fldChar w:fldCharType="end"/>
          </w:r>
          <w:r>
            <w:rPr>
              <w:rFonts w:hint="eastAsia"/>
              <w:szCs w:val="24"/>
            </w:rPr>
            <w:fldChar w:fldCharType="end"/>
          </w:r>
        </w:p>
        <w:p w14:paraId="5C1BA9DC">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"_Toc216962443" </w:instrText>
          </w:r>
          <w:r>
            <w:fldChar w:fldCharType="separate"/>
          </w:r>
          <w:r>
            <w:rPr>
              <w:rStyle w:val="107"/>
              <w:rFonts w:cs="Times New Roman"/>
              <w:szCs w:val="24"/>
            </w:rPr>
            <w:t>7.7 “三同时”验收一览表</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_Toc216962443 \h</w:instrText>
          </w:r>
          <w:r>
            <w:rPr>
              <w:rFonts w:hint="eastAsia"/>
              <w:szCs w:val="24"/>
            </w:rPr>
            <w:instrText xml:space="preserve"> </w:instrText>
          </w:r>
          <w:r>
            <w:rPr>
              <w:rFonts w:hint="eastAsia"/>
              <w:szCs w:val="24"/>
            </w:rPr>
            <w:fldChar w:fldCharType="separate"/>
          </w:r>
          <w:r>
            <w:rPr>
              <w:szCs w:val="24"/>
            </w:rPr>
            <w:t>265</w:t>
          </w:r>
          <w:r>
            <w:rPr>
              <w:rFonts w:hint="eastAsia"/>
              <w:szCs w:val="24"/>
            </w:rPr>
            <w:fldChar w:fldCharType="end"/>
          </w:r>
          <w:r>
            <w:rPr>
              <w:rFonts w:hint="eastAsia"/>
              <w:szCs w:val="24"/>
            </w:rPr>
            <w:fldChar w:fldCharType="end"/>
          </w:r>
        </w:p>
        <w:p w14:paraId="2C5037A9">
          <w:pPr>
            <w:pStyle w:val="59"/>
            <w:rPr>
              <w:szCs w:val="24"/>
              <w14:ligatures w14:val="standardContextual"/>
            </w:rPr>
          </w:pPr>
          <w:r>
            <w:fldChar w:fldCharType="begin"/>
          </w:r>
          <w:r>
            <w:instrText xml:space="preserve"> HYPERLINK \l "_Toc216962444" </w:instrText>
          </w:r>
          <w:r>
            <w:fldChar w:fldCharType="separate"/>
          </w:r>
          <w:r>
            <w:rPr>
              <w:rStyle w:val="107"/>
              <w:rFonts w:cs="Times New Roman"/>
              <w:kern w:val="44"/>
              <w:szCs w:val="24"/>
            </w:rPr>
            <w:t>8 环境影响经济损益分析</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_Toc216962444 \h</w:instrText>
          </w:r>
          <w:r>
            <w:rPr>
              <w:rFonts w:hint="eastAsia"/>
              <w:szCs w:val="24"/>
            </w:rPr>
            <w:instrText xml:space="preserve"> </w:instrText>
          </w:r>
          <w:r>
            <w:rPr>
              <w:rFonts w:hint="eastAsia"/>
              <w:szCs w:val="24"/>
            </w:rPr>
            <w:fldChar w:fldCharType="separate"/>
          </w:r>
          <w:r>
            <w:rPr>
              <w:szCs w:val="24"/>
            </w:rPr>
            <w:t>268</w:t>
          </w:r>
          <w:r>
            <w:rPr>
              <w:rFonts w:hint="eastAsia"/>
              <w:szCs w:val="24"/>
            </w:rPr>
            <w:fldChar w:fldCharType="end"/>
          </w:r>
          <w:r>
            <w:rPr>
              <w:rFonts w:hint="eastAsia"/>
              <w:szCs w:val="24"/>
            </w:rPr>
            <w:fldChar w:fldCharType="end"/>
          </w:r>
        </w:p>
        <w:p w14:paraId="1C7426F6">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"_Toc216962445" </w:instrText>
          </w:r>
          <w:r>
            <w:fldChar w:fldCharType="separate"/>
          </w:r>
          <w:r>
            <w:rPr>
              <w:rStyle w:val="107"/>
              <w:rFonts w:cs="Times New Roman"/>
              <w:szCs w:val="24"/>
            </w:rPr>
            <w:t>8.1 环境影响经济损益分析</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_Toc216962445 \h</w:instrText>
          </w:r>
          <w:r>
            <w:rPr>
              <w:rFonts w:hint="eastAsia"/>
              <w:szCs w:val="24"/>
            </w:rPr>
            <w:instrText xml:space="preserve"> </w:instrText>
          </w:r>
          <w:r>
            <w:rPr>
              <w:rFonts w:hint="eastAsia"/>
              <w:szCs w:val="24"/>
            </w:rPr>
            <w:fldChar w:fldCharType="separate"/>
          </w:r>
          <w:r>
            <w:rPr>
              <w:szCs w:val="24"/>
            </w:rPr>
            <w:t>268</w:t>
          </w:r>
          <w:r>
            <w:rPr>
              <w:rFonts w:hint="eastAsia"/>
              <w:szCs w:val="24"/>
            </w:rPr>
            <w:fldChar w:fldCharType="end"/>
          </w:r>
          <w:r>
            <w:rPr>
              <w:rFonts w:hint="eastAsia"/>
              <w:szCs w:val="24"/>
            </w:rPr>
            <w:fldChar w:fldCharType="end"/>
          </w:r>
        </w:p>
        <w:p w14:paraId="2F0779AB">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"_Toc216962446" </w:instrText>
          </w:r>
          <w:r>
            <w:fldChar w:fldCharType="separate"/>
          </w:r>
          <w:r>
            <w:rPr>
              <w:rStyle w:val="107"/>
              <w:rFonts w:cs="Times New Roman"/>
              <w:szCs w:val="24"/>
            </w:rPr>
            <w:t>8.2 环境保护措施费用效益分析</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_Toc216962446 \h</w:instrText>
          </w:r>
          <w:r>
            <w:rPr>
              <w:rFonts w:hint="eastAsia"/>
              <w:szCs w:val="24"/>
            </w:rPr>
            <w:instrText xml:space="preserve"> </w:instrText>
          </w:r>
          <w:r>
            <w:rPr>
              <w:rFonts w:hint="eastAsia"/>
              <w:szCs w:val="24"/>
            </w:rPr>
            <w:fldChar w:fldCharType="separate"/>
          </w:r>
          <w:r>
            <w:rPr>
              <w:szCs w:val="24"/>
            </w:rPr>
            <w:t>269</w:t>
          </w:r>
          <w:r>
            <w:rPr>
              <w:rFonts w:hint="eastAsia"/>
              <w:szCs w:val="24"/>
            </w:rPr>
            <w:fldChar w:fldCharType="end"/>
          </w:r>
          <w:r>
            <w:rPr>
              <w:rFonts w:hint="eastAsia"/>
              <w:szCs w:val="24"/>
            </w:rPr>
            <w:fldChar w:fldCharType="end"/>
          </w:r>
        </w:p>
        <w:p w14:paraId="4CD367D7">
          <w:pPr>
            <w:pStyle w:val="59"/>
            <w:rPr>
              <w:szCs w:val="24"/>
              <w14:ligatures w14:val="standardContextual"/>
            </w:rPr>
          </w:pPr>
          <w:r>
            <w:fldChar w:fldCharType="begin"/>
          </w:r>
          <w:r>
            <w:instrText xml:space="preserve"> HYPERLINK \l "_Toc216962447" </w:instrText>
          </w:r>
          <w:r>
            <w:fldChar w:fldCharType="separate"/>
          </w:r>
          <w:r>
            <w:rPr>
              <w:rStyle w:val="107"/>
              <w:rFonts w:cs="Times New Roman"/>
              <w:kern w:val="44"/>
              <w:szCs w:val="24"/>
            </w:rPr>
            <w:t>9 环境管理与监测计划</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_Toc216962447 \h</w:instrText>
          </w:r>
          <w:r>
            <w:rPr>
              <w:rFonts w:hint="eastAsia"/>
              <w:szCs w:val="24"/>
            </w:rPr>
            <w:instrText xml:space="preserve"> </w:instrText>
          </w:r>
          <w:r>
            <w:rPr>
              <w:rFonts w:hint="eastAsia"/>
              <w:szCs w:val="24"/>
            </w:rPr>
            <w:fldChar w:fldCharType="separate"/>
          </w:r>
          <w:r>
            <w:rPr>
              <w:szCs w:val="24"/>
            </w:rPr>
            <w:t>270</w:t>
          </w:r>
          <w:r>
            <w:rPr>
              <w:rFonts w:hint="eastAsia"/>
              <w:szCs w:val="24"/>
            </w:rPr>
            <w:fldChar w:fldCharType="end"/>
          </w:r>
          <w:r>
            <w:rPr>
              <w:rFonts w:hint="eastAsia"/>
              <w:szCs w:val="24"/>
            </w:rPr>
            <w:fldChar w:fldCharType="end"/>
          </w:r>
        </w:p>
        <w:p w14:paraId="65439153">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"_Toc216962448" </w:instrText>
          </w:r>
          <w:r>
            <w:fldChar w:fldCharType="separate"/>
          </w:r>
          <w:r>
            <w:rPr>
              <w:rStyle w:val="107"/>
              <w:rFonts w:cs="Times New Roman"/>
              <w:szCs w:val="24"/>
            </w:rPr>
            <w:t>9.1 污染物总量控制分析</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_Toc216962448 \h</w:instrText>
          </w:r>
          <w:r>
            <w:rPr>
              <w:rFonts w:hint="eastAsia"/>
              <w:szCs w:val="24"/>
            </w:rPr>
            <w:instrText xml:space="preserve"> </w:instrText>
          </w:r>
          <w:r>
            <w:rPr>
              <w:rFonts w:hint="eastAsia"/>
              <w:szCs w:val="24"/>
            </w:rPr>
            <w:fldChar w:fldCharType="separate"/>
          </w:r>
          <w:r>
            <w:rPr>
              <w:szCs w:val="24"/>
            </w:rPr>
            <w:t>270</w:t>
          </w:r>
          <w:r>
            <w:rPr>
              <w:rFonts w:hint="eastAsia"/>
              <w:szCs w:val="24"/>
            </w:rPr>
            <w:fldChar w:fldCharType="end"/>
          </w:r>
          <w:r>
            <w:rPr>
              <w:rFonts w:hint="eastAsia"/>
              <w:szCs w:val="24"/>
            </w:rPr>
            <w:fldChar w:fldCharType="end"/>
          </w:r>
        </w:p>
        <w:p w14:paraId="6C2AFE68">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"_Toc216962449" </w:instrText>
          </w:r>
          <w:r>
            <w:fldChar w:fldCharType="separate"/>
          </w:r>
          <w:r>
            <w:rPr>
              <w:rStyle w:val="107"/>
              <w:rFonts w:cs="Times New Roman"/>
              <w:szCs w:val="24"/>
            </w:rPr>
            <w:t>9.2 环境管理要求</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_Toc216962449 \h</w:instrText>
          </w:r>
          <w:r>
            <w:rPr>
              <w:rFonts w:hint="eastAsia"/>
              <w:szCs w:val="24"/>
            </w:rPr>
            <w:instrText xml:space="preserve"> </w:instrText>
          </w:r>
          <w:r>
            <w:rPr>
              <w:rFonts w:hint="eastAsia"/>
              <w:szCs w:val="24"/>
            </w:rPr>
            <w:fldChar w:fldCharType="separate"/>
          </w:r>
          <w:r>
            <w:rPr>
              <w:szCs w:val="24"/>
            </w:rPr>
            <w:t>270</w:t>
          </w:r>
          <w:r>
            <w:rPr>
              <w:rFonts w:hint="eastAsia"/>
              <w:szCs w:val="24"/>
            </w:rPr>
            <w:fldChar w:fldCharType="end"/>
          </w:r>
          <w:r>
            <w:rPr>
              <w:rFonts w:hint="eastAsia"/>
              <w:szCs w:val="24"/>
            </w:rPr>
            <w:fldChar w:fldCharType="end"/>
          </w:r>
        </w:p>
        <w:p w14:paraId="486ED324">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"_Toc216962450" </w:instrText>
          </w:r>
          <w:r>
            <w:fldChar w:fldCharType="separate"/>
          </w:r>
          <w:r>
            <w:rPr>
              <w:rStyle w:val="107"/>
              <w:rFonts w:cs="Times New Roman"/>
              <w:szCs w:val="24"/>
            </w:rPr>
            <w:t>9.3 污染物排放清单</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_Toc216962450 \h</w:instrText>
          </w:r>
          <w:r>
            <w:rPr>
              <w:rFonts w:hint="eastAsia"/>
              <w:szCs w:val="24"/>
            </w:rPr>
            <w:instrText xml:space="preserve"> </w:instrText>
          </w:r>
          <w:r>
            <w:rPr>
              <w:rFonts w:hint="eastAsia"/>
              <w:szCs w:val="24"/>
            </w:rPr>
            <w:fldChar w:fldCharType="separate"/>
          </w:r>
          <w:r>
            <w:rPr>
              <w:szCs w:val="24"/>
            </w:rPr>
            <w:t>275</w:t>
          </w:r>
          <w:r>
            <w:rPr>
              <w:rFonts w:hint="eastAsia"/>
              <w:szCs w:val="24"/>
            </w:rPr>
            <w:fldChar w:fldCharType="end"/>
          </w:r>
          <w:r>
            <w:rPr>
              <w:rFonts w:hint="eastAsia"/>
              <w:szCs w:val="24"/>
            </w:rPr>
            <w:fldChar w:fldCharType="end"/>
          </w:r>
        </w:p>
        <w:p w14:paraId="5EA6F38D">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"_Toc216962451" </w:instrText>
          </w:r>
          <w:r>
            <w:fldChar w:fldCharType="separate"/>
          </w:r>
          <w:r>
            <w:rPr>
              <w:rStyle w:val="107"/>
              <w:rFonts w:cs="Times New Roman"/>
              <w:szCs w:val="24"/>
            </w:rPr>
            <w:t>9.4 环境监测计划</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_Toc216962451 \h</w:instrText>
          </w:r>
          <w:r>
            <w:rPr>
              <w:rFonts w:hint="eastAsia"/>
              <w:szCs w:val="24"/>
            </w:rPr>
            <w:instrText xml:space="preserve"> </w:instrText>
          </w:r>
          <w:r>
            <w:rPr>
              <w:rFonts w:hint="eastAsia"/>
              <w:szCs w:val="24"/>
            </w:rPr>
            <w:fldChar w:fldCharType="separate"/>
          </w:r>
          <w:r>
            <w:rPr>
              <w:szCs w:val="24"/>
            </w:rPr>
            <w:t>276</w:t>
          </w:r>
          <w:r>
            <w:rPr>
              <w:rFonts w:hint="eastAsia"/>
              <w:szCs w:val="24"/>
            </w:rPr>
            <w:fldChar w:fldCharType="end"/>
          </w:r>
          <w:r>
            <w:rPr>
              <w:rFonts w:hint="eastAsia"/>
              <w:szCs w:val="24"/>
            </w:rPr>
            <w:fldChar w:fldCharType="end"/>
          </w:r>
        </w:p>
        <w:p w14:paraId="45DA6281">
          <w:pPr>
            <w:pStyle w:val="59"/>
            <w:rPr>
              <w:szCs w:val="24"/>
              <w14:ligatures w14:val="standardContextual"/>
            </w:rPr>
          </w:pPr>
          <w:r>
            <w:fldChar w:fldCharType="begin"/>
          </w:r>
          <w:r>
            <w:instrText xml:space="preserve"> HYPERLINK \l "_Toc216962452" </w:instrText>
          </w:r>
          <w:r>
            <w:fldChar w:fldCharType="separate"/>
          </w:r>
          <w:r>
            <w:rPr>
              <w:rStyle w:val="107"/>
              <w:rFonts w:cs="Times New Roman"/>
              <w:kern w:val="44"/>
              <w:szCs w:val="24"/>
            </w:rPr>
            <w:t>10 环境影响评价结论</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_Toc216962452 \h</w:instrText>
          </w:r>
          <w:r>
            <w:rPr>
              <w:rFonts w:hint="eastAsia"/>
              <w:szCs w:val="24"/>
            </w:rPr>
            <w:instrText xml:space="preserve"> </w:instrText>
          </w:r>
          <w:r>
            <w:rPr>
              <w:rFonts w:hint="eastAsia"/>
              <w:szCs w:val="24"/>
            </w:rPr>
            <w:fldChar w:fldCharType="separate"/>
          </w:r>
          <w:r>
            <w:rPr>
              <w:szCs w:val="24"/>
            </w:rPr>
            <w:t>278</w:t>
          </w:r>
          <w:r>
            <w:rPr>
              <w:rFonts w:hint="eastAsia"/>
              <w:szCs w:val="24"/>
            </w:rPr>
            <w:fldChar w:fldCharType="end"/>
          </w:r>
          <w:r>
            <w:rPr>
              <w:rFonts w:hint="eastAsia"/>
              <w:szCs w:val="24"/>
            </w:rPr>
            <w:fldChar w:fldCharType="end"/>
          </w:r>
        </w:p>
        <w:p w14:paraId="6601D97C">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"_Toc216962453" </w:instrText>
          </w:r>
          <w:r>
            <w:fldChar w:fldCharType="separate"/>
          </w:r>
          <w:r>
            <w:rPr>
              <w:rStyle w:val="107"/>
              <w:rFonts w:cs="Times New Roman"/>
              <w:szCs w:val="24"/>
            </w:rPr>
            <w:t>10.1 项目概况</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_Toc216962453 \h</w:instrText>
          </w:r>
          <w:r>
            <w:rPr>
              <w:rFonts w:hint="eastAsia"/>
              <w:szCs w:val="24"/>
            </w:rPr>
            <w:instrText xml:space="preserve"> </w:instrText>
          </w:r>
          <w:r>
            <w:rPr>
              <w:rFonts w:hint="eastAsia"/>
              <w:szCs w:val="24"/>
            </w:rPr>
            <w:fldChar w:fldCharType="separate"/>
          </w:r>
          <w:r>
            <w:rPr>
              <w:szCs w:val="24"/>
            </w:rPr>
            <w:t>278</w:t>
          </w:r>
          <w:r>
            <w:rPr>
              <w:rFonts w:hint="eastAsia"/>
              <w:szCs w:val="24"/>
            </w:rPr>
            <w:fldChar w:fldCharType="end"/>
          </w:r>
          <w:r>
            <w:rPr>
              <w:rFonts w:hint="eastAsia"/>
              <w:szCs w:val="24"/>
            </w:rPr>
            <w:fldChar w:fldCharType="end"/>
          </w:r>
        </w:p>
        <w:p w14:paraId="70015617">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"_Toc216962454" </w:instrText>
          </w:r>
          <w:r>
            <w:fldChar w:fldCharType="separate"/>
          </w:r>
          <w:r>
            <w:rPr>
              <w:rStyle w:val="107"/>
              <w:rFonts w:cs="Times New Roman"/>
              <w:szCs w:val="24"/>
            </w:rPr>
            <w:t>10.2 环境质量现状</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_Toc216962454 \h</w:instrText>
          </w:r>
          <w:r>
            <w:rPr>
              <w:rFonts w:hint="eastAsia"/>
              <w:szCs w:val="24"/>
            </w:rPr>
            <w:instrText xml:space="preserve"> </w:instrText>
          </w:r>
          <w:r>
            <w:rPr>
              <w:rFonts w:hint="eastAsia"/>
              <w:szCs w:val="24"/>
            </w:rPr>
            <w:fldChar w:fldCharType="separate"/>
          </w:r>
          <w:r>
            <w:rPr>
              <w:szCs w:val="24"/>
            </w:rPr>
            <w:t>278</w:t>
          </w:r>
          <w:r>
            <w:rPr>
              <w:rFonts w:hint="eastAsia"/>
              <w:szCs w:val="24"/>
            </w:rPr>
            <w:fldChar w:fldCharType="end"/>
          </w:r>
          <w:r>
            <w:rPr>
              <w:rFonts w:hint="eastAsia"/>
              <w:szCs w:val="24"/>
            </w:rPr>
            <w:fldChar w:fldCharType="end"/>
          </w:r>
        </w:p>
        <w:p w14:paraId="7E50ADB5">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"_Toc216962455" </w:instrText>
          </w:r>
          <w:r>
            <w:fldChar w:fldCharType="separate"/>
          </w:r>
          <w:r>
            <w:rPr>
              <w:rStyle w:val="107"/>
              <w:rFonts w:cs="Times New Roman"/>
              <w:szCs w:val="24"/>
            </w:rPr>
            <w:t>10.3 污染物排放情况</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_Toc216962455 \h</w:instrText>
          </w:r>
          <w:r>
            <w:rPr>
              <w:rFonts w:hint="eastAsia"/>
              <w:szCs w:val="24"/>
            </w:rPr>
            <w:instrText xml:space="preserve"> </w:instrText>
          </w:r>
          <w:r>
            <w:rPr>
              <w:rFonts w:hint="eastAsia"/>
              <w:szCs w:val="24"/>
            </w:rPr>
            <w:fldChar w:fldCharType="separate"/>
          </w:r>
          <w:r>
            <w:rPr>
              <w:szCs w:val="24"/>
            </w:rPr>
            <w:t>279</w:t>
          </w:r>
          <w:r>
            <w:rPr>
              <w:rFonts w:hint="eastAsia"/>
              <w:szCs w:val="24"/>
            </w:rPr>
            <w:fldChar w:fldCharType="end"/>
          </w:r>
          <w:r>
            <w:rPr>
              <w:rFonts w:hint="eastAsia"/>
              <w:szCs w:val="24"/>
            </w:rPr>
            <w:fldChar w:fldCharType="end"/>
          </w:r>
        </w:p>
        <w:p w14:paraId="7824F49B">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"_Toc216962456" </w:instrText>
          </w:r>
          <w:r>
            <w:fldChar w:fldCharType="separate"/>
          </w:r>
          <w:r>
            <w:rPr>
              <w:rStyle w:val="107"/>
              <w:rFonts w:cs="Times New Roman"/>
              <w:szCs w:val="24"/>
            </w:rPr>
            <w:t>10.4 主要环境影响</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_Toc216962456 \h</w:instrText>
          </w:r>
          <w:r>
            <w:rPr>
              <w:rFonts w:hint="eastAsia"/>
              <w:szCs w:val="24"/>
            </w:rPr>
            <w:instrText xml:space="preserve"> </w:instrText>
          </w:r>
          <w:r>
            <w:rPr>
              <w:rFonts w:hint="eastAsia"/>
              <w:szCs w:val="24"/>
            </w:rPr>
            <w:fldChar w:fldCharType="separate"/>
          </w:r>
          <w:r>
            <w:rPr>
              <w:szCs w:val="24"/>
            </w:rPr>
            <w:t>279</w:t>
          </w:r>
          <w:r>
            <w:rPr>
              <w:rFonts w:hint="eastAsia"/>
              <w:szCs w:val="24"/>
            </w:rPr>
            <w:fldChar w:fldCharType="end"/>
          </w:r>
          <w:r>
            <w:rPr>
              <w:rFonts w:hint="eastAsia"/>
              <w:szCs w:val="24"/>
            </w:rPr>
            <w:fldChar w:fldCharType="end"/>
          </w:r>
        </w:p>
        <w:p w14:paraId="3CC8E841">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"_Toc216962457" </w:instrText>
          </w:r>
          <w:r>
            <w:fldChar w:fldCharType="separate"/>
          </w:r>
          <w:r>
            <w:rPr>
              <w:rStyle w:val="107"/>
              <w:rFonts w:cs="Times New Roman"/>
              <w:szCs w:val="24"/>
            </w:rPr>
            <w:t>10.5公众意见采纳情况</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_Toc216962457 \h</w:instrText>
          </w:r>
          <w:r>
            <w:rPr>
              <w:rFonts w:hint="eastAsia"/>
              <w:szCs w:val="24"/>
            </w:rPr>
            <w:instrText xml:space="preserve"> </w:instrText>
          </w:r>
          <w:r>
            <w:rPr>
              <w:rFonts w:hint="eastAsia"/>
              <w:szCs w:val="24"/>
            </w:rPr>
            <w:fldChar w:fldCharType="separate"/>
          </w:r>
          <w:r>
            <w:rPr>
              <w:szCs w:val="24"/>
            </w:rPr>
            <w:t>281</w:t>
          </w:r>
          <w:r>
            <w:rPr>
              <w:rFonts w:hint="eastAsia"/>
              <w:szCs w:val="24"/>
            </w:rPr>
            <w:fldChar w:fldCharType="end"/>
          </w:r>
          <w:r>
            <w:rPr>
              <w:rFonts w:hint="eastAsia"/>
              <w:szCs w:val="24"/>
            </w:rPr>
            <w:fldChar w:fldCharType="end"/>
          </w:r>
        </w:p>
        <w:p w14:paraId="0282C887">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"_Toc216962458" </w:instrText>
          </w:r>
          <w:r>
            <w:fldChar w:fldCharType="separate"/>
          </w:r>
          <w:r>
            <w:rPr>
              <w:rStyle w:val="107"/>
              <w:rFonts w:cs="Times New Roman"/>
              <w:szCs w:val="24"/>
            </w:rPr>
            <w:t>10.6 环境保护措施</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_Toc216962458 \h</w:instrText>
          </w:r>
          <w:r>
            <w:rPr>
              <w:rFonts w:hint="eastAsia"/>
              <w:szCs w:val="24"/>
            </w:rPr>
            <w:instrText xml:space="preserve"> </w:instrText>
          </w:r>
          <w:r>
            <w:rPr>
              <w:rFonts w:hint="eastAsia"/>
              <w:szCs w:val="24"/>
            </w:rPr>
            <w:fldChar w:fldCharType="separate"/>
          </w:r>
          <w:r>
            <w:rPr>
              <w:szCs w:val="24"/>
            </w:rPr>
            <w:t>282</w:t>
          </w:r>
          <w:r>
            <w:rPr>
              <w:rFonts w:hint="eastAsia"/>
              <w:szCs w:val="24"/>
            </w:rPr>
            <w:fldChar w:fldCharType="end"/>
          </w:r>
          <w:r>
            <w:rPr>
              <w:rFonts w:hint="eastAsia"/>
              <w:szCs w:val="24"/>
            </w:rPr>
            <w:fldChar w:fldCharType="end"/>
          </w:r>
        </w:p>
        <w:p w14:paraId="6E539E62">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"_Toc216962459" </w:instrText>
          </w:r>
          <w:r>
            <w:fldChar w:fldCharType="separate"/>
          </w:r>
          <w:r>
            <w:rPr>
              <w:rStyle w:val="107"/>
              <w:rFonts w:cs="Times New Roman"/>
              <w:szCs w:val="24"/>
            </w:rPr>
            <w:t>10.7 环境影响经济损益分析</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_Toc216962459 \h</w:instrText>
          </w:r>
          <w:r>
            <w:rPr>
              <w:rFonts w:hint="eastAsia"/>
              <w:szCs w:val="24"/>
            </w:rPr>
            <w:instrText xml:space="preserve"> </w:instrText>
          </w:r>
          <w:r>
            <w:rPr>
              <w:rFonts w:hint="eastAsia"/>
              <w:szCs w:val="24"/>
            </w:rPr>
            <w:fldChar w:fldCharType="separate"/>
          </w:r>
          <w:r>
            <w:rPr>
              <w:szCs w:val="24"/>
            </w:rPr>
            <w:t>283</w:t>
          </w:r>
          <w:r>
            <w:rPr>
              <w:rFonts w:hint="eastAsia"/>
              <w:szCs w:val="24"/>
            </w:rPr>
            <w:fldChar w:fldCharType="end"/>
          </w:r>
          <w:r>
            <w:rPr>
              <w:rFonts w:hint="eastAsia"/>
              <w:szCs w:val="24"/>
            </w:rPr>
            <w:fldChar w:fldCharType="end"/>
          </w:r>
        </w:p>
        <w:p w14:paraId="18F0106A">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"_Toc216962460" </w:instrText>
          </w:r>
          <w:r>
            <w:fldChar w:fldCharType="separate"/>
          </w:r>
          <w:r>
            <w:rPr>
              <w:rStyle w:val="107"/>
              <w:rFonts w:cs="Times New Roman"/>
              <w:szCs w:val="24"/>
            </w:rPr>
            <w:t>10.8 环境管理与监测计划</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_Toc216962460 \h</w:instrText>
          </w:r>
          <w:r>
            <w:rPr>
              <w:rFonts w:hint="eastAsia"/>
              <w:szCs w:val="24"/>
            </w:rPr>
            <w:instrText xml:space="preserve"> </w:instrText>
          </w:r>
          <w:r>
            <w:rPr>
              <w:rFonts w:hint="eastAsia"/>
              <w:szCs w:val="24"/>
            </w:rPr>
            <w:fldChar w:fldCharType="separate"/>
          </w:r>
          <w:r>
            <w:rPr>
              <w:szCs w:val="24"/>
            </w:rPr>
            <w:t>283</w:t>
          </w:r>
          <w:r>
            <w:rPr>
              <w:rFonts w:hint="eastAsia"/>
              <w:szCs w:val="24"/>
            </w:rPr>
            <w:fldChar w:fldCharType="end"/>
          </w:r>
          <w:r>
            <w:rPr>
              <w:rFonts w:hint="eastAsia"/>
              <w:szCs w:val="24"/>
            </w:rPr>
            <w:fldChar w:fldCharType="end"/>
          </w:r>
        </w:p>
        <w:p w14:paraId="4CB271D2">
          <w:pPr>
            <w:pStyle w:val="74"/>
            <w:tabs>
              <w:tab w:val="right" w:leader="dot" w:pos="9736"/>
            </w:tabs>
            <w:spacing w:line="240" w:lineRule="auto"/>
            <w:ind w:left="480" w:firstLine="480"/>
            <w:rPr>
              <w:szCs w:val="24"/>
              <w14:ligatures w14:val="standardContextual"/>
            </w:rPr>
          </w:pPr>
          <w:r>
            <w:fldChar w:fldCharType="begin"/>
          </w:r>
          <w:r>
            <w:instrText xml:space="preserve"> HYPERLINK \l "_Toc216962461" </w:instrText>
          </w:r>
          <w:r>
            <w:fldChar w:fldCharType="separate"/>
          </w:r>
          <w:r>
            <w:rPr>
              <w:rStyle w:val="107"/>
              <w:rFonts w:cs="Times New Roman"/>
              <w:szCs w:val="24"/>
            </w:rPr>
            <w:t>10.9 总结论</w:t>
          </w:r>
          <w:r>
            <w:rPr>
              <w:rFonts w:hint="eastAsia"/>
              <w:szCs w:val="24"/>
            </w:rPr>
            <w:tab/>
          </w:r>
          <w:r>
            <w:rPr>
              <w:rFonts w:hint="eastAsia"/>
              <w:szCs w:val="24"/>
            </w:rPr>
            <w:fldChar w:fldCharType="begin"/>
          </w:r>
          <w:r>
            <w:rPr>
              <w:rFonts w:hint="eastAsia"/>
              <w:szCs w:val="24"/>
            </w:rPr>
            <w:instrText xml:space="preserve"> </w:instrText>
          </w:r>
          <w:r>
            <w:rPr>
              <w:szCs w:val="24"/>
            </w:rPr>
            <w:instrText xml:space="preserve">PAGEREF _Toc216962461 \h</w:instrText>
          </w:r>
          <w:r>
            <w:rPr>
              <w:rFonts w:hint="eastAsia"/>
              <w:szCs w:val="24"/>
            </w:rPr>
            <w:instrText xml:space="preserve"> </w:instrText>
          </w:r>
          <w:r>
            <w:rPr>
              <w:rFonts w:hint="eastAsia"/>
              <w:szCs w:val="24"/>
            </w:rPr>
            <w:fldChar w:fldCharType="separate"/>
          </w:r>
          <w:r>
            <w:rPr>
              <w:szCs w:val="24"/>
            </w:rPr>
            <w:t>284</w:t>
          </w:r>
          <w:r>
            <w:rPr>
              <w:rFonts w:hint="eastAsia"/>
              <w:szCs w:val="24"/>
            </w:rPr>
            <w:fldChar w:fldCharType="end"/>
          </w:r>
          <w:r>
            <w:rPr>
              <w:rFonts w:hint="eastAsia"/>
              <w:szCs w:val="24"/>
            </w:rPr>
            <w:fldChar w:fldCharType="end"/>
          </w:r>
        </w:p>
        <w:p w14:paraId="577B8073">
          <w:pPr>
            <w:spacing w:line="240" w:lineRule="auto"/>
            <w:ind w:left="480" w:firstLine="480"/>
            <w:rPr>
              <w:rFonts w:cs="Times New Roman"/>
            </w:rPr>
            <w:sectPr>
              <w:headerReference r:id="rId11" w:type="default"/>
              <w:footerReference r:id="rId12" w:type="default"/>
              <w:pgSz w:w="11906" w:h="16838"/>
              <w:pgMar w:top="1440" w:right="1080" w:bottom="1440" w:left="1080" w:header="851" w:footer="850" w:gutter="0"/>
              <w:pgNumType w:fmt="upperRoman" w:start="1"/>
              <w:cols w:space="425" w:num="1"/>
              <w:docGrid w:linePitch="326" w:charSpace="0"/>
            </w:sectPr>
          </w:pPr>
          <w:r>
            <w:rPr>
              <w:rFonts w:cs="Times New Roman"/>
              <w:szCs w:val="24"/>
            </w:rPr>
            <w:fldChar w:fldCharType="end"/>
          </w:r>
        </w:p>
      </w:sdtContent>
    </w:sdt>
    <w:p w14:paraId="541D22DF">
      <w:pPr>
        <w:tabs>
          <w:tab w:val="center" w:pos="4153"/>
          <w:tab w:val="right" w:pos="8306"/>
        </w:tabs>
        <w:ind w:firstLine="482"/>
        <w:jc w:val="left"/>
        <w:outlineLvl w:val="2"/>
        <w:rPr>
          <w:rFonts w:cs="Times New Roman"/>
          <w:b/>
          <w:color w:val="000000" w:themeColor="text1"/>
          <w:szCs w:val="24"/>
          <w14:textFill>
            <w14:solidFill>
              <w14:schemeClr w14:val="tx1"/>
            </w14:solidFill>
          </w14:textFill>
        </w:rPr>
      </w:pPr>
      <w:bookmarkStart w:id="1" w:name="_Hlk156499795"/>
      <w:r>
        <w:rPr>
          <w:rFonts w:cs="Times New Roman"/>
          <w:b/>
          <w:color w:val="000000" w:themeColor="text1"/>
          <w:szCs w:val="24"/>
          <w14:textFill>
            <w14:solidFill>
              <w14:schemeClr w14:val="tx1"/>
            </w14:solidFill>
          </w14:textFill>
        </w:rPr>
        <w:t>附</w:t>
      </w:r>
      <w:bookmarkEnd w:id="1"/>
      <w:r>
        <w:rPr>
          <w:rFonts w:cs="Times New Roman"/>
          <w:b/>
          <w:color w:val="000000" w:themeColor="text1"/>
          <w:szCs w:val="24"/>
          <w14:textFill>
            <w14:solidFill>
              <w14:schemeClr w14:val="tx1"/>
            </w14:solidFill>
          </w14:textFill>
        </w:rPr>
        <w:t>图：</w:t>
      </w:r>
    </w:p>
    <w:p w14:paraId="7CCF9EA0">
      <w:pPr>
        <w:tabs>
          <w:tab w:val="right" w:leader="dot" w:pos="9736"/>
        </w:tabs>
        <w:ind w:firstLine="480"/>
        <w:rPr>
          <w:rFonts w:cs="Times New Roman"/>
          <w:szCs w:val="28"/>
        </w:rPr>
      </w:pPr>
      <w:r>
        <w:rPr>
          <w:rFonts w:hint="eastAsia" w:cs="Times New Roman"/>
          <w:szCs w:val="28"/>
        </w:rPr>
        <w:t>图1.4</w:t>
      </w:r>
      <w:r>
        <w:rPr>
          <w:rFonts w:cs="Times New Roman"/>
          <w:szCs w:val="28"/>
        </w:rPr>
        <w:t>-1</w:t>
      </w:r>
      <w:r>
        <w:rPr>
          <w:rFonts w:hint="eastAsia" w:cs="Times New Roman"/>
          <w:szCs w:val="28"/>
        </w:rPr>
        <w:t xml:space="preserve">  </w:t>
      </w:r>
      <w:r>
        <w:rPr>
          <w:rFonts w:cs="Times New Roman"/>
          <w:szCs w:val="28"/>
        </w:rPr>
        <w:t>本项目与扬州市域国土空间控制线规划位置关系图</w:t>
      </w:r>
    </w:p>
    <w:p w14:paraId="44055A42">
      <w:pPr>
        <w:tabs>
          <w:tab w:val="right" w:leader="dot" w:pos="9736"/>
        </w:tabs>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图1.4-2  本项目与仪征市生态红线及生态空间管控区</w:t>
      </w:r>
      <w:r>
        <w:rPr>
          <w:rFonts w:hint="eastAsia" w:cs="Times New Roman"/>
          <w:color w:val="000000" w:themeColor="text1"/>
          <w:szCs w:val="28"/>
          <w14:textFill>
            <w14:solidFill>
              <w14:schemeClr w14:val="tx1"/>
            </w14:solidFill>
          </w14:textFill>
        </w:rPr>
        <w:t>位置关系图</w:t>
      </w:r>
    </w:p>
    <w:p w14:paraId="1C6472D1">
      <w:pPr>
        <w:tabs>
          <w:tab w:val="right" w:leader="dot" w:pos="9736"/>
        </w:tabs>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 xml:space="preserve">图2.4-1  </w:t>
      </w:r>
      <w:r>
        <w:rPr>
          <w:rFonts w:cs="Times New Roman"/>
          <w:szCs w:val="28"/>
        </w:rPr>
        <w:t>本项目</w:t>
      </w:r>
      <w:r>
        <w:rPr>
          <w:rFonts w:cs="Times New Roman"/>
          <w:color w:val="000000" w:themeColor="text1"/>
          <w14:textFill>
            <w14:solidFill>
              <w14:schemeClr w14:val="tx1"/>
            </w14:solidFill>
          </w14:textFill>
        </w:rPr>
        <w:t>大气环境保护目标图</w:t>
      </w:r>
      <w:r>
        <w:rPr>
          <w:rFonts w:hint="eastAsia" w:cs="Times New Roman"/>
          <w:color w:val="000000" w:themeColor="text1"/>
          <w14:textFill>
            <w14:solidFill>
              <w14:schemeClr w14:val="tx1"/>
            </w14:solidFill>
          </w14:textFill>
        </w:rPr>
        <w:t>（附大气监测点位）</w:t>
      </w:r>
    </w:p>
    <w:p w14:paraId="5495716C">
      <w:pPr>
        <w:tabs>
          <w:tab w:val="right" w:leader="dot" w:pos="9736"/>
        </w:tabs>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图3.1-1  现有厂区平面布置图</w:t>
      </w:r>
    </w:p>
    <w:p w14:paraId="7753EF28">
      <w:pPr>
        <w:tabs>
          <w:tab w:val="right" w:leader="dot" w:pos="9736"/>
        </w:tabs>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图4.1-1  本项目平面布置图</w:t>
      </w:r>
    </w:p>
    <w:p w14:paraId="042D309A">
      <w:pPr>
        <w:tabs>
          <w:tab w:val="right" w:leader="dot" w:pos="9736"/>
        </w:tabs>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图4.1-</w:t>
      </w:r>
      <w:r>
        <w:rPr>
          <w:rFonts w:hint="eastAsia" w:cs="Times New Roman"/>
          <w:color w:val="000000" w:themeColor="text1"/>
          <w14:textFill>
            <w14:solidFill>
              <w14:schemeClr w14:val="tx1"/>
            </w14:solidFill>
          </w14:textFill>
        </w:rPr>
        <w:t>2</w:t>
      </w:r>
      <w:r>
        <w:rPr>
          <w:rFonts w:cs="Times New Roman"/>
          <w:color w:val="000000" w:themeColor="text1"/>
          <w14:textFill>
            <w14:solidFill>
              <w14:schemeClr w14:val="tx1"/>
            </w14:solidFill>
          </w14:textFill>
        </w:rPr>
        <w:t xml:space="preserve"> </w:t>
      </w:r>
      <w:r>
        <w:rPr>
          <w:rFonts w:hint="eastAsia" w:cs="Times New Roman"/>
          <w:color w:val="000000" w:themeColor="text1"/>
          <w14:textFill>
            <w14:solidFill>
              <w14:schemeClr w14:val="tx1"/>
            </w14:solidFill>
          </w14:textFill>
        </w:rPr>
        <w:t>本项目建成后</w:t>
      </w:r>
      <w:r>
        <w:rPr>
          <w:rFonts w:cs="Times New Roman"/>
          <w:color w:val="000000" w:themeColor="text1"/>
          <w14:textFill>
            <w14:solidFill>
              <w14:schemeClr w14:val="tx1"/>
            </w14:solidFill>
          </w14:textFill>
        </w:rPr>
        <w:t>厂</w:t>
      </w:r>
      <w:r>
        <w:rPr>
          <w:rFonts w:hint="eastAsia" w:cs="Times New Roman"/>
          <w:color w:val="000000" w:themeColor="text1"/>
          <w14:textFill>
            <w14:solidFill>
              <w14:schemeClr w14:val="tx1"/>
            </w14:solidFill>
          </w14:textFill>
        </w:rPr>
        <w:t>区</w:t>
      </w:r>
      <w:r>
        <w:rPr>
          <w:rFonts w:cs="Times New Roman"/>
          <w:color w:val="000000" w:themeColor="text1"/>
          <w14:textFill>
            <w14:solidFill>
              <w14:schemeClr w14:val="tx1"/>
            </w14:solidFill>
          </w14:textFill>
        </w:rPr>
        <w:t>平面布置图</w:t>
      </w:r>
    </w:p>
    <w:p w14:paraId="54AE3ACB">
      <w:pPr>
        <w:tabs>
          <w:tab w:val="right" w:leader="dot" w:pos="9736"/>
        </w:tabs>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图4.1-</w:t>
      </w:r>
      <w:r>
        <w:rPr>
          <w:rFonts w:hint="eastAsia" w:cs="Times New Roman"/>
          <w:color w:val="000000" w:themeColor="text1"/>
          <w14:textFill>
            <w14:solidFill>
              <w14:schemeClr w14:val="tx1"/>
            </w14:solidFill>
          </w14:textFill>
        </w:rPr>
        <w:t>3</w:t>
      </w:r>
      <w:r>
        <w:rPr>
          <w:rFonts w:cs="Times New Roman"/>
          <w:color w:val="000000" w:themeColor="text1"/>
          <w14:textFill>
            <w14:solidFill>
              <w14:schemeClr w14:val="tx1"/>
            </w14:solidFill>
          </w14:textFill>
        </w:rPr>
        <w:t xml:space="preserve">  </w:t>
      </w:r>
      <w:r>
        <w:rPr>
          <w:rFonts w:hint="eastAsia" w:cs="Times New Roman"/>
          <w:color w:val="000000" w:themeColor="text1"/>
          <w14:textFill>
            <w14:solidFill>
              <w14:schemeClr w14:val="tx1"/>
            </w14:solidFill>
          </w14:textFill>
        </w:rPr>
        <w:t>本项目</w:t>
      </w:r>
      <w:r>
        <w:rPr>
          <w:rFonts w:cs="Times New Roman"/>
          <w:color w:val="000000" w:themeColor="text1"/>
          <w14:textFill>
            <w14:solidFill>
              <w14:schemeClr w14:val="tx1"/>
            </w14:solidFill>
          </w14:textFill>
        </w:rPr>
        <w:t>厂区周边</w:t>
      </w:r>
      <w:r>
        <w:rPr>
          <w:rFonts w:hint="eastAsia" w:cs="Times New Roman"/>
          <w:color w:val="000000" w:themeColor="text1"/>
          <w14:textFill>
            <w14:solidFill>
              <w14:schemeClr w14:val="tx1"/>
            </w14:solidFill>
          </w14:textFill>
        </w:rPr>
        <w:t>环境概况</w:t>
      </w:r>
      <w:r>
        <w:rPr>
          <w:rFonts w:cs="Times New Roman"/>
          <w:color w:val="000000" w:themeColor="text1"/>
          <w14:textFill>
            <w14:solidFill>
              <w14:schemeClr w14:val="tx1"/>
            </w14:solidFill>
          </w14:textFill>
        </w:rPr>
        <w:t>图</w:t>
      </w:r>
      <w:r>
        <w:rPr>
          <w:rFonts w:hint="eastAsia" w:cs="Times New Roman"/>
          <w:color w:val="000000" w:themeColor="text1"/>
          <w14:textFill>
            <w14:solidFill>
              <w14:schemeClr w14:val="tx1"/>
            </w14:solidFill>
          </w14:textFill>
        </w:rPr>
        <w:t>（附噪声、土壤监测点位）</w:t>
      </w:r>
    </w:p>
    <w:p w14:paraId="5F440686">
      <w:pPr>
        <w:tabs>
          <w:tab w:val="right" w:leader="dot" w:pos="9736"/>
        </w:tabs>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图</w:t>
      </w:r>
      <w:r>
        <w:rPr>
          <w:rFonts w:hint="eastAsia" w:cs="Times New Roman"/>
          <w:color w:val="000000" w:themeColor="text1"/>
          <w14:textFill>
            <w14:solidFill>
              <w14:schemeClr w14:val="tx1"/>
            </w14:solidFill>
          </w14:textFill>
        </w:rPr>
        <w:t>4.4</w:t>
      </w:r>
      <w:r>
        <w:rPr>
          <w:rFonts w:cs="Times New Roman"/>
          <w:color w:val="000000" w:themeColor="text1"/>
          <w14:textFill>
            <w14:solidFill>
              <w14:schemeClr w14:val="tx1"/>
            </w14:solidFill>
          </w14:textFill>
        </w:rPr>
        <w:t>-</w:t>
      </w:r>
      <w:r>
        <w:rPr>
          <w:rFonts w:hint="eastAsia" w:cs="Times New Roman"/>
          <w:color w:val="000000" w:themeColor="text1"/>
          <w14:textFill>
            <w14:solidFill>
              <w14:schemeClr w14:val="tx1"/>
            </w14:solidFill>
          </w14:textFill>
        </w:rPr>
        <w:t>1</w:t>
      </w:r>
      <w:r>
        <w:rPr>
          <w:rFonts w:cs="Times New Roman"/>
          <w:color w:val="000000" w:themeColor="text1"/>
          <w14:textFill>
            <w14:solidFill>
              <w14:schemeClr w14:val="tx1"/>
            </w14:solidFill>
          </w14:textFill>
        </w:rPr>
        <w:t xml:space="preserve">  </w:t>
      </w:r>
      <w:r>
        <w:rPr>
          <w:rFonts w:hint="eastAsia" w:cs="Times New Roman"/>
          <w:color w:val="000000" w:themeColor="text1"/>
          <w14:textFill>
            <w14:solidFill>
              <w14:schemeClr w14:val="tx1"/>
            </w14:solidFill>
          </w14:textFill>
        </w:rPr>
        <w:t>本</w:t>
      </w:r>
      <w:r>
        <w:rPr>
          <w:rFonts w:cs="Times New Roman"/>
          <w:color w:val="000000" w:themeColor="text1"/>
          <w14:textFill>
            <w14:solidFill>
              <w14:schemeClr w14:val="tx1"/>
            </w14:solidFill>
          </w14:textFill>
        </w:rPr>
        <w:t>项目</w:t>
      </w:r>
      <w:r>
        <w:rPr>
          <w:rFonts w:hint="eastAsia" w:cs="Times New Roman"/>
          <w:color w:val="000000" w:themeColor="text1"/>
          <w14:textFill>
            <w14:solidFill>
              <w14:schemeClr w14:val="tx1"/>
            </w14:solidFill>
          </w14:textFill>
        </w:rPr>
        <w:t>风险单元分布</w:t>
      </w:r>
      <w:r>
        <w:rPr>
          <w:rFonts w:cs="Times New Roman"/>
          <w:color w:val="000000" w:themeColor="text1"/>
          <w14:textFill>
            <w14:solidFill>
              <w14:schemeClr w14:val="tx1"/>
            </w14:solidFill>
          </w14:textFill>
        </w:rPr>
        <w:t>图</w:t>
      </w:r>
    </w:p>
    <w:p w14:paraId="3B125616">
      <w:pPr>
        <w:tabs>
          <w:tab w:val="right" w:leader="dot" w:pos="9736"/>
        </w:tabs>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图5.1-</w:t>
      </w:r>
      <w:r>
        <w:rPr>
          <w:rFonts w:hint="eastAsia" w:cs="Times New Roman"/>
          <w:color w:val="000000" w:themeColor="text1"/>
          <w14:textFill>
            <w14:solidFill>
              <w14:schemeClr w14:val="tx1"/>
            </w14:solidFill>
          </w14:textFill>
        </w:rPr>
        <w:t>1</w:t>
      </w:r>
      <w:r>
        <w:rPr>
          <w:rFonts w:cs="Times New Roman"/>
          <w:color w:val="000000" w:themeColor="text1"/>
          <w14:textFill>
            <w14:solidFill>
              <w14:schemeClr w14:val="tx1"/>
            </w14:solidFill>
          </w14:textFill>
        </w:rPr>
        <w:t xml:space="preserve">  </w:t>
      </w:r>
      <w:r>
        <w:rPr>
          <w:rFonts w:hint="eastAsia" w:cs="Times New Roman"/>
          <w:color w:val="000000" w:themeColor="text1"/>
          <w14:textFill>
            <w14:solidFill>
              <w14:schemeClr w14:val="tx1"/>
            </w14:solidFill>
          </w14:textFill>
        </w:rPr>
        <w:t>本</w:t>
      </w:r>
      <w:r>
        <w:rPr>
          <w:rFonts w:cs="Times New Roman"/>
          <w:color w:val="000000" w:themeColor="text1"/>
          <w14:textFill>
            <w14:solidFill>
              <w14:schemeClr w14:val="tx1"/>
            </w14:solidFill>
          </w14:textFill>
        </w:rPr>
        <w:t>项目地理位置图</w:t>
      </w:r>
    </w:p>
    <w:p w14:paraId="497D69C0">
      <w:pPr>
        <w:tabs>
          <w:tab w:val="right" w:leader="dot" w:pos="9736"/>
        </w:tabs>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图5.1-2  本项目所在区域周边主要水系图（附地下水、包气带监测点位）</w:t>
      </w:r>
    </w:p>
    <w:p w14:paraId="00F57878">
      <w:pPr>
        <w:tabs>
          <w:tab w:val="right" w:leader="dot" w:pos="9736"/>
        </w:tabs>
        <w:ind w:firstLine="480"/>
        <w:rPr>
          <w:rFonts w:cs="Times New Roman"/>
          <w:bCs/>
          <w:caps/>
          <w:color w:val="000000" w:themeColor="text1"/>
          <w14:textFill>
            <w14:solidFill>
              <w14:schemeClr w14:val="tx1"/>
            </w14:solidFill>
          </w14:textFill>
        </w:rPr>
      </w:pPr>
      <w:r>
        <w:rPr>
          <w:rFonts w:cs="Times New Roman"/>
          <w:color w:val="000000" w:themeColor="text1"/>
          <w14:textFill>
            <w14:solidFill>
              <w14:schemeClr w14:val="tx1"/>
            </w14:solidFill>
          </w14:textFill>
        </w:rPr>
        <w:t xml:space="preserve">图7.5-1  </w:t>
      </w:r>
      <w:r>
        <w:rPr>
          <w:rFonts w:hint="eastAsia" w:cs="Times New Roman"/>
          <w:color w:val="000000" w:themeColor="text1"/>
          <w14:textFill>
            <w14:solidFill>
              <w14:schemeClr w14:val="tx1"/>
            </w14:solidFill>
          </w14:textFill>
        </w:rPr>
        <w:t>本</w:t>
      </w:r>
      <w:r>
        <w:rPr>
          <w:rFonts w:cs="Times New Roman"/>
          <w:color w:val="000000" w:themeColor="text1"/>
          <w14:textFill>
            <w14:solidFill>
              <w14:schemeClr w14:val="tx1"/>
            </w14:solidFill>
          </w14:textFill>
        </w:rPr>
        <w:t>项目分区防渗图</w:t>
      </w:r>
      <w:r>
        <w:rPr>
          <w:rFonts w:cs="Times New Roman"/>
          <w:bCs/>
          <w:caps/>
          <w:color w:val="000000" w:themeColor="text1"/>
          <w14:textFill>
            <w14:solidFill>
              <w14:schemeClr w14:val="tx1"/>
            </w14:solidFill>
          </w14:textFill>
        </w:rPr>
        <w:t xml:space="preserve"> </w:t>
      </w:r>
    </w:p>
    <w:p w14:paraId="72C45B3F">
      <w:pPr>
        <w:tabs>
          <w:tab w:val="right" w:leader="dot" w:pos="9736"/>
        </w:tabs>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图7.6-1  本项目区域应急疏散通道、安置场所位置图</w:t>
      </w:r>
    </w:p>
    <w:p w14:paraId="431672CE">
      <w:pPr>
        <w:tabs>
          <w:tab w:val="right" w:leader="dot" w:pos="9736"/>
        </w:tabs>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图7.6-2  本项目雨水系统控制封堵系统图</w:t>
      </w:r>
    </w:p>
    <w:p w14:paraId="34FE1A07">
      <w:pPr>
        <w:tabs>
          <w:tab w:val="right" w:leader="dot" w:pos="9736"/>
        </w:tabs>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图7.6-3  本项目污水系统控制封堵系统图</w:t>
      </w:r>
    </w:p>
    <w:p w14:paraId="025BE804">
      <w:pPr>
        <w:tabs>
          <w:tab w:val="right" w:leader="dot" w:pos="9736"/>
        </w:tabs>
        <w:ind w:firstLine="480"/>
        <w:rPr>
          <w:rFonts w:cs="Times New Roman"/>
          <w:color w:val="000000" w:themeColor="text1"/>
          <w14:textFill>
            <w14:solidFill>
              <w14:schemeClr w14:val="tx1"/>
            </w14:solidFill>
          </w14:textFill>
        </w:rPr>
      </w:pPr>
    </w:p>
    <w:p w14:paraId="4F3F2453">
      <w:pPr>
        <w:tabs>
          <w:tab w:val="center" w:pos="4153"/>
          <w:tab w:val="right" w:pos="8306"/>
        </w:tabs>
        <w:ind w:firstLine="482"/>
        <w:jc w:val="left"/>
        <w:outlineLvl w:val="2"/>
        <w:rPr>
          <w:rFonts w:cs="Times New Roman"/>
          <w:b/>
          <w:color w:val="000000" w:themeColor="text1"/>
          <w:szCs w:val="24"/>
          <w14:textFill>
            <w14:solidFill>
              <w14:schemeClr w14:val="tx1"/>
            </w14:solidFill>
          </w14:textFill>
        </w:rPr>
      </w:pPr>
      <w:r>
        <w:rPr>
          <w:rFonts w:cs="Times New Roman"/>
          <w:b/>
          <w:color w:val="000000" w:themeColor="text1"/>
          <w:szCs w:val="24"/>
          <w14:textFill>
            <w14:solidFill>
              <w14:schemeClr w14:val="tx1"/>
            </w14:solidFill>
          </w14:textFill>
        </w:rPr>
        <w:t>附件：</w:t>
      </w:r>
    </w:p>
    <w:p w14:paraId="446155AD">
      <w:pPr>
        <w:ind w:firstLine="480"/>
        <w:rPr>
          <w:rFonts w:cs="Times New Roman"/>
        </w:rPr>
      </w:pPr>
      <w:r>
        <w:rPr>
          <w:rFonts w:cs="Times New Roman"/>
        </w:rPr>
        <w:t>附件1 项目备案证</w:t>
      </w:r>
      <w:r>
        <w:rPr>
          <w:rFonts w:hint="eastAsia" w:cs="Times New Roman"/>
        </w:rPr>
        <w:t>（仪 工信备[2025]68号）</w:t>
      </w:r>
    </w:p>
    <w:p w14:paraId="6520994C">
      <w:pPr>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附件2 环评委托书</w:t>
      </w:r>
    </w:p>
    <w:p w14:paraId="2EA5F571">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附件</w:t>
      </w:r>
      <w:r>
        <w:rPr>
          <w:rFonts w:cs="Times New Roman"/>
          <w:color w:val="000000" w:themeColor="text1"/>
          <w14:textFill>
            <w14:solidFill>
              <w14:schemeClr w14:val="tx1"/>
            </w14:solidFill>
          </w14:textFill>
        </w:rPr>
        <w:t>3 环评编制内容确认声明</w:t>
      </w:r>
    </w:p>
    <w:p w14:paraId="2FC5BB0E">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附件4</w:t>
      </w:r>
      <w:r>
        <w:rPr>
          <w:rFonts w:cs="Times New Roman"/>
          <w:color w:val="000000" w:themeColor="text1"/>
          <w14:textFill>
            <w14:solidFill>
              <w14:schemeClr w14:val="tx1"/>
            </w14:solidFill>
          </w14:textFill>
        </w:rPr>
        <w:t xml:space="preserve"> </w:t>
      </w:r>
      <w:r>
        <w:rPr>
          <w:rFonts w:hint="eastAsia" w:cs="Times New Roman"/>
          <w:color w:val="000000" w:themeColor="text1"/>
          <w14:textFill>
            <w14:solidFill>
              <w14:schemeClr w14:val="tx1"/>
            </w14:solidFill>
          </w14:textFill>
        </w:rPr>
        <w:t>营业执照</w:t>
      </w:r>
    </w:p>
    <w:p w14:paraId="4FA5DB1B">
      <w:pPr>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附件5 现有项目环评批复及验收意见</w:t>
      </w:r>
    </w:p>
    <w:p w14:paraId="28D37E8A">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附件6</w:t>
      </w:r>
      <w:r>
        <w:rPr>
          <w:rFonts w:cs="Times New Roman"/>
          <w:color w:val="000000" w:themeColor="text1"/>
          <w14:textFill>
            <w14:solidFill>
              <w14:schemeClr w14:val="tx1"/>
            </w14:solidFill>
          </w14:textFill>
        </w:rPr>
        <w:t xml:space="preserve"> 现有项目</w:t>
      </w:r>
      <w:r>
        <w:rPr>
          <w:rFonts w:hint="eastAsia" w:cs="Times New Roman"/>
          <w:color w:val="000000" w:themeColor="text1"/>
          <w14:textFill>
            <w14:solidFill>
              <w14:schemeClr w14:val="tx1"/>
            </w14:solidFill>
          </w14:textFill>
        </w:rPr>
        <w:t>排污许可证</w:t>
      </w:r>
    </w:p>
    <w:p w14:paraId="54AA44E8">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附件7</w:t>
      </w:r>
      <w:r>
        <w:rPr>
          <w:rFonts w:cs="Times New Roman"/>
          <w:color w:val="000000" w:themeColor="text1"/>
          <w14:textFill>
            <w14:solidFill>
              <w14:schemeClr w14:val="tx1"/>
            </w14:solidFill>
          </w14:textFill>
        </w:rPr>
        <w:t xml:space="preserve"> 现有项目</w:t>
      </w:r>
      <w:r>
        <w:rPr>
          <w:rFonts w:hint="eastAsia" w:cs="Times New Roman"/>
          <w:color w:val="000000" w:themeColor="text1"/>
          <w14:textFill>
            <w14:solidFill>
              <w14:schemeClr w14:val="tx1"/>
            </w14:solidFill>
          </w14:textFill>
        </w:rPr>
        <w:t>应急预案备案表</w:t>
      </w:r>
    </w:p>
    <w:p w14:paraId="759B8D9B">
      <w:pPr>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附件</w:t>
      </w:r>
      <w:r>
        <w:rPr>
          <w:rFonts w:hint="eastAsia" w:cs="Times New Roman"/>
          <w:color w:val="000000" w:themeColor="text1"/>
          <w14:textFill>
            <w14:solidFill>
              <w14:schemeClr w14:val="tx1"/>
            </w14:solidFill>
          </w14:textFill>
        </w:rPr>
        <w:t>8</w:t>
      </w:r>
      <w:r>
        <w:rPr>
          <w:rFonts w:cs="Times New Roman"/>
          <w:color w:val="000000" w:themeColor="text1"/>
          <w14:textFill>
            <w14:solidFill>
              <w14:schemeClr w14:val="tx1"/>
            </w14:solidFill>
          </w14:textFill>
        </w:rPr>
        <w:t xml:space="preserve"> </w:t>
      </w:r>
      <w:r>
        <w:rPr>
          <w:rFonts w:hint="eastAsia" w:cs="Times New Roman"/>
          <w:color w:val="000000" w:themeColor="text1"/>
          <w14:textFill>
            <w14:solidFill>
              <w14:schemeClr w14:val="tx1"/>
            </w14:solidFill>
          </w14:textFill>
        </w:rPr>
        <w:t>入河排污口登记表</w:t>
      </w:r>
    </w:p>
    <w:p w14:paraId="6B9460ED">
      <w:pPr>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附件</w:t>
      </w:r>
      <w:r>
        <w:rPr>
          <w:rFonts w:hint="eastAsia" w:cs="Times New Roman"/>
          <w:color w:val="000000" w:themeColor="text1"/>
          <w14:textFill>
            <w14:solidFill>
              <w14:schemeClr w14:val="tx1"/>
            </w14:solidFill>
          </w14:textFill>
        </w:rPr>
        <w:t>9</w:t>
      </w:r>
      <w:r>
        <w:rPr>
          <w:rFonts w:cs="Times New Roman"/>
          <w:color w:val="000000" w:themeColor="text1"/>
          <w14:textFill>
            <w14:solidFill>
              <w14:schemeClr w14:val="tx1"/>
            </w14:solidFill>
          </w14:textFill>
        </w:rPr>
        <w:t xml:space="preserve"> </w:t>
      </w:r>
      <w:r>
        <w:rPr>
          <w:rFonts w:hint="eastAsia" w:cs="Times New Roman"/>
          <w:color w:val="000000" w:themeColor="text1"/>
          <w14:textFill>
            <w14:solidFill>
              <w14:schemeClr w14:val="tx1"/>
            </w14:solidFill>
          </w14:textFill>
        </w:rPr>
        <w:t>本项目</w:t>
      </w:r>
      <w:r>
        <w:rPr>
          <w:rFonts w:cs="Times New Roman"/>
          <w:color w:val="000000" w:themeColor="text1"/>
          <w14:textFill>
            <w14:solidFill>
              <w14:schemeClr w14:val="tx1"/>
            </w14:solidFill>
          </w14:textFill>
        </w:rPr>
        <w:t>环境质量现状监测报告</w:t>
      </w:r>
    </w:p>
    <w:p w14:paraId="2EA2683B">
      <w:pPr>
        <w:tabs>
          <w:tab w:val="left" w:pos="993"/>
        </w:tabs>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附件10</w:t>
      </w:r>
      <w:r>
        <w:rPr>
          <w:rFonts w:cs="Times New Roman"/>
          <w:color w:val="000000" w:themeColor="text1"/>
          <w14:textFill>
            <w14:solidFill>
              <w14:schemeClr w14:val="tx1"/>
            </w14:solidFill>
          </w14:textFill>
        </w:rPr>
        <w:t xml:space="preserve"> </w:t>
      </w:r>
      <w:r>
        <w:rPr>
          <w:rFonts w:hint="eastAsia" w:cs="Times New Roman"/>
          <w:color w:val="000000" w:themeColor="text1"/>
          <w14:textFill>
            <w14:solidFill>
              <w14:schemeClr w14:val="tx1"/>
            </w14:solidFill>
          </w14:textFill>
        </w:rPr>
        <w:t>本项目“三线一单”综合查询报告书</w:t>
      </w:r>
    </w:p>
    <w:p w14:paraId="27857022">
      <w:pPr>
        <w:tabs>
          <w:tab w:val="left" w:pos="993"/>
        </w:tabs>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附件1</w:t>
      </w:r>
      <w:r>
        <w:rPr>
          <w:rFonts w:hint="eastAsia" w:cs="Times New Roman"/>
          <w:color w:val="000000" w:themeColor="text1"/>
          <w14:textFill>
            <w14:solidFill>
              <w14:schemeClr w14:val="tx1"/>
            </w14:solidFill>
          </w14:textFill>
        </w:rPr>
        <w:t>1</w:t>
      </w:r>
      <w:r>
        <w:rPr>
          <w:rFonts w:cs="Times New Roman"/>
          <w:color w:val="000000" w:themeColor="text1"/>
          <w14:textFill>
            <w14:solidFill>
              <w14:schemeClr w14:val="tx1"/>
            </w14:solidFill>
          </w14:textFill>
        </w:rPr>
        <w:t xml:space="preserve">  </w:t>
      </w:r>
      <w:r>
        <w:rPr>
          <w:rFonts w:hint="eastAsia" w:cs="Times New Roman"/>
          <w:color w:val="000000" w:themeColor="text1"/>
          <w14:textFill>
            <w14:solidFill>
              <w14:schemeClr w14:val="tx1"/>
            </w14:solidFill>
          </w14:textFill>
        </w:rPr>
        <w:t>本项目</w:t>
      </w:r>
      <w:r>
        <w:rPr>
          <w:rFonts w:cs="Times New Roman"/>
          <w:color w:val="000000" w:themeColor="text1"/>
          <w14:textFill>
            <w14:solidFill>
              <w14:schemeClr w14:val="tx1"/>
            </w14:solidFill>
          </w14:textFill>
        </w:rPr>
        <w:t>现场踏勘照片</w:t>
      </w:r>
    </w:p>
    <w:p w14:paraId="452B93E1">
      <w:pPr>
        <w:tabs>
          <w:tab w:val="left" w:pos="993"/>
        </w:tabs>
        <w:ind w:firstLine="480"/>
        <w:rPr>
          <w:rFonts w:cs="Times New Roman"/>
        </w:rPr>
      </w:pPr>
      <w:r>
        <w:rPr>
          <w:rFonts w:hint="eastAsia" w:cs="Times New Roman"/>
        </w:rPr>
        <w:t>附件12</w:t>
      </w:r>
      <w:r>
        <w:rPr>
          <w:rFonts w:cs="Times New Roman"/>
        </w:rPr>
        <w:t xml:space="preserve">  </w:t>
      </w:r>
      <w:r>
        <w:rPr>
          <w:rFonts w:hint="eastAsia" w:cs="Times New Roman"/>
        </w:rPr>
        <w:t>本项目工艺安全可靠性论证意见</w:t>
      </w:r>
    </w:p>
    <w:p w14:paraId="33D4FC2D">
      <w:pPr>
        <w:tabs>
          <w:tab w:val="left" w:pos="993"/>
        </w:tabs>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附件</w:t>
      </w:r>
      <w:r>
        <w:rPr>
          <w:rFonts w:cs="Times New Roman"/>
          <w:color w:val="000000" w:themeColor="text1"/>
          <w14:textFill>
            <w14:solidFill>
              <w14:schemeClr w14:val="tx1"/>
            </w14:solidFill>
          </w14:textFill>
        </w:rPr>
        <w:t>1</w:t>
      </w:r>
      <w:r>
        <w:rPr>
          <w:rFonts w:hint="eastAsia" w:cs="Times New Roman"/>
          <w:color w:val="000000" w:themeColor="text1"/>
          <w14:textFill>
            <w14:solidFill>
              <w14:schemeClr w14:val="tx1"/>
            </w14:solidFill>
          </w14:textFill>
        </w:rPr>
        <w:t>3  建设项目环评审批基础信息表</w:t>
      </w:r>
    </w:p>
    <w:p w14:paraId="03078F9D">
      <w:pPr>
        <w:ind w:firstLine="480"/>
      </w:pPr>
    </w:p>
    <w:p w14:paraId="15A77A5D">
      <w:pPr>
        <w:ind w:firstLine="480"/>
        <w:sectPr>
          <w:headerReference r:id="rId13" w:type="default"/>
          <w:pgSz w:w="11906" w:h="16838"/>
          <w:pgMar w:top="1440" w:right="1080" w:bottom="1440" w:left="1080" w:header="851" w:footer="992" w:gutter="0"/>
          <w:pgNumType w:start="3"/>
          <w:cols w:space="425" w:num="1"/>
          <w:docGrid w:linePitch="326" w:charSpace="0"/>
        </w:sectPr>
      </w:pPr>
    </w:p>
    <w:p w14:paraId="3EE050CF">
      <w:pPr>
        <w:keepNext/>
        <w:keepLines/>
        <w:wordWrap w:val="0"/>
        <w:ind w:firstLine="0" w:firstLineChars="0"/>
        <w:outlineLvl w:val="0"/>
        <w:rPr>
          <w:rFonts w:cs="Times New Roman"/>
          <w:b/>
          <w:bCs/>
          <w:color w:val="000000" w:themeColor="text1"/>
          <w:kern w:val="44"/>
          <w:sz w:val="21"/>
          <w:szCs w:val="21"/>
          <w:vertAlign w:val="subscript"/>
          <w14:textFill>
            <w14:solidFill>
              <w14:schemeClr w14:val="tx1"/>
            </w14:solidFill>
          </w14:textFill>
        </w:rPr>
      </w:pPr>
      <w:bookmarkStart w:id="2" w:name="_Toc216962384"/>
      <w:bookmarkStart w:id="3" w:name="_Toc162266988"/>
      <w:r>
        <w:rPr>
          <w:rFonts w:cs="Times New Roman"/>
          <w:b/>
          <w:bCs/>
          <w:color w:val="000000" w:themeColor="text1"/>
          <w:kern w:val="44"/>
          <w:sz w:val="30"/>
          <w:szCs w:val="30"/>
          <w14:textFill>
            <w14:solidFill>
              <w14:schemeClr w14:val="tx1"/>
            </w14:solidFill>
          </w14:textFill>
        </w:rPr>
        <w:t>1 概述</w:t>
      </w:r>
      <w:bookmarkEnd w:id="2"/>
    </w:p>
    <w:p w14:paraId="3E88EB71">
      <w:pPr>
        <w:keepNext/>
        <w:keepLines/>
        <w:widowControl/>
        <w:wordWrap w:val="0"/>
        <w:ind w:firstLine="0" w:firstLineChars="0"/>
        <w:outlineLvl w:val="1"/>
        <w:rPr>
          <w:rFonts w:cs="Times New Roman"/>
          <w:b/>
          <w:bCs/>
          <w:color w:val="000000" w:themeColor="text1"/>
          <w:sz w:val="30"/>
          <w:szCs w:val="32"/>
          <w14:textFill>
            <w14:solidFill>
              <w14:schemeClr w14:val="tx1"/>
            </w14:solidFill>
          </w14:textFill>
        </w:rPr>
      </w:pPr>
      <w:bookmarkStart w:id="4" w:name="_Toc216962385"/>
      <w:r>
        <w:rPr>
          <w:rFonts w:cs="Times New Roman"/>
          <w:b/>
          <w:bCs/>
          <w:color w:val="000000" w:themeColor="text1"/>
          <w:sz w:val="30"/>
          <w:szCs w:val="32"/>
          <w14:textFill>
            <w14:solidFill>
              <w14:schemeClr w14:val="tx1"/>
            </w14:solidFill>
          </w14:textFill>
        </w:rPr>
        <w:t>1.1 项目由来</w:t>
      </w:r>
      <w:bookmarkEnd w:id="4"/>
    </w:p>
    <w:p w14:paraId="25BD2A84">
      <w:pPr>
        <w:wordWrap w:val="0"/>
        <w:ind w:firstLine="480"/>
        <w:rPr>
          <w:rFonts w:cs="Times New Roman"/>
          <w:color w:val="000000" w:themeColor="text1"/>
          <w:szCs w:val="28"/>
          <w14:textFill>
            <w14:solidFill>
              <w14:schemeClr w14:val="tx1"/>
            </w14:solidFill>
          </w14:textFill>
        </w:rPr>
      </w:pPr>
      <w:r>
        <w:rPr>
          <w:rFonts w:hint="eastAsia" w:cs="Times New Roman"/>
          <w:color w:val="000000" w:themeColor="text1"/>
          <w:szCs w:val="28"/>
          <w14:textFill>
            <w14:solidFill>
              <w14:schemeClr w14:val="tx1"/>
            </w14:solidFill>
          </w14:textFill>
        </w:rPr>
        <w:t xml:space="preserve">中国石化仪征化纤有限责任公司（以下简称“仪化公司”）1978年开始筹建，1984年投产，1993年底完成股份制改组，组成仪征化纤股份有限公司和仪征化纤集团公司。1997年两个公司并入中国东联石化集团公司，1998年随中国东联石化集团公司整体进入中国石油化工集团，现为中国石油化工股份有限公司的全资子公司。仪化公司经过多年的建设和发展，目前拥有PTA产能300万吨（300万吨/年项目投产后，原有2套合计100万吨PTA生产装置停产），聚酯产能280万吨/年（含聚酯切片、短纤、中空、瓶片），超高分子量聚乙烯纤维产能3300吨/年，对位芳纶产能1000吨/年，马来酸酐产能14万吨/年和熔喷布产能6000吨/年，PBT产能26万吨/年。 </w:t>
      </w:r>
    </w:p>
    <w:p w14:paraId="6514C2F9">
      <w:pPr>
        <w:wordWrap w:val="0"/>
        <w:ind w:firstLine="480" w:firstLineChars="0"/>
        <w:rPr>
          <w:rFonts w:cs="Times New Roman"/>
          <w:color w:val="000000" w:themeColor="text1"/>
          <w14:textFill>
            <w14:solidFill>
              <w14:schemeClr w14:val="tx1"/>
            </w14:solidFill>
          </w14:textFill>
        </w:rPr>
      </w:pPr>
      <w:r>
        <w:rPr>
          <w:rFonts w:cs="Times New Roman"/>
          <w:color w:val="000000" w:themeColor="text1"/>
          <w:szCs w:val="28"/>
          <w14:textFill>
            <w14:solidFill>
              <w14:schemeClr w14:val="tx1"/>
            </w14:solidFill>
          </w14:textFill>
        </w:rPr>
        <w:t>TPEE作为一种高性能热塑性弹性体，广泛应用于汽车、电子电器、医疗器械、工业制造等领域，随着新能源汽车、5G通信、高端医疗器械等行业的快速发展，TPEE的需求持续增长。目前国内TPEE生产技术仍存在工艺优化、性能稳定性等方面的挑战。仪化公司自2011年启动TPEE研发，2015年成功实现万吨级直接酯化法工业化生产，技术处于国内领先地位。为满足快速增长的TPEE热塑性弹性体市场的发展需要，充分利用自身积累的技术优势，仪化公司拟</w:t>
      </w:r>
      <w:r>
        <w:rPr>
          <w:rFonts w:cs="Times New Roman"/>
          <w:color w:val="000000" w:themeColor="text1"/>
          <w14:textFill>
            <w14:solidFill>
              <w14:schemeClr w14:val="tx1"/>
            </w14:solidFill>
          </w14:textFill>
        </w:rPr>
        <w:t>投资2</w:t>
      </w:r>
      <w:r>
        <w:rPr>
          <w:rFonts w:hint="eastAsia" w:cs="Times New Roman"/>
          <w:color w:val="000000" w:themeColor="text1"/>
          <w14:textFill>
            <w14:solidFill>
              <w14:schemeClr w14:val="tx1"/>
            </w14:solidFill>
          </w14:textFill>
        </w:rPr>
        <w:t>4176</w:t>
      </w:r>
      <w:r>
        <w:rPr>
          <w:rFonts w:cs="Times New Roman"/>
          <w:color w:val="000000" w:themeColor="text1"/>
          <w14:textFill>
            <w14:solidFill>
              <w14:schemeClr w14:val="tx1"/>
            </w14:solidFill>
          </w14:textFill>
        </w:rPr>
        <w:t>万元，在现有厂区内建设1套年产4万吨功能性TPEE弹性体新材料装置。</w:t>
      </w:r>
    </w:p>
    <w:p w14:paraId="6888AD0F">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根据《中华人民共和国环境保护法》《中华人民共和国环境影响评价法》《建设项目环境保护管理条例》等文件的规定，建设项目应当在开工建设前进行环境影响评价。对照建设项目环境影响评价分类管理名录（2021年版），本项目属于 “化学原料和化学制品制造业”中“全部（含研发中试；不含单纯物理分离、物理提纯、混合、分装的）”的类型，编制报告书。为此，</w:t>
      </w:r>
      <w:r>
        <w:rPr>
          <w:rFonts w:cs="Times New Roman"/>
          <w:color w:val="000000" w:themeColor="text1"/>
          <w:szCs w:val="28"/>
          <w14:textFill>
            <w14:solidFill>
              <w14:schemeClr w14:val="tx1"/>
            </w14:solidFill>
          </w14:textFill>
        </w:rPr>
        <w:t>中国石化仪征化纤有限责任公司</w:t>
      </w:r>
      <w:r>
        <w:rPr>
          <w:rFonts w:cs="Times New Roman"/>
          <w:color w:val="000000" w:themeColor="text1"/>
          <w14:textFill>
            <w14:solidFill>
              <w14:schemeClr w14:val="tx1"/>
            </w14:solidFill>
          </w14:textFill>
        </w:rPr>
        <w:t>委托江苏环保产业技术研究院股份公司对本项目进行环境影响评价工作。</w:t>
      </w:r>
    </w:p>
    <w:p w14:paraId="5E641A26">
      <w:pPr>
        <w:keepNext/>
        <w:keepLines/>
        <w:widowControl/>
        <w:wordWrap w:val="0"/>
        <w:ind w:firstLine="0" w:firstLineChars="0"/>
        <w:outlineLvl w:val="1"/>
        <w:rPr>
          <w:rFonts w:cs="Times New Roman"/>
          <w:b/>
          <w:bCs/>
          <w:color w:val="000000" w:themeColor="text1"/>
          <w:sz w:val="30"/>
          <w:szCs w:val="32"/>
          <w14:textFill>
            <w14:solidFill>
              <w14:schemeClr w14:val="tx1"/>
            </w14:solidFill>
          </w14:textFill>
        </w:rPr>
      </w:pPr>
      <w:bookmarkStart w:id="5" w:name="_Toc216962386"/>
      <w:r>
        <w:rPr>
          <w:rFonts w:cs="Times New Roman"/>
          <w:b/>
          <w:bCs/>
          <w:color w:val="000000" w:themeColor="text1"/>
          <w:sz w:val="30"/>
          <w:szCs w:val="32"/>
          <w14:textFill>
            <w14:solidFill>
              <w14:schemeClr w14:val="tx1"/>
            </w14:solidFill>
          </w14:textFill>
        </w:rPr>
        <w:t>1.2 项目特点</w:t>
      </w:r>
      <w:bookmarkEnd w:id="5"/>
    </w:p>
    <w:p w14:paraId="414C0DC1">
      <w:pPr>
        <w:wordWrap w:val="0"/>
        <w:ind w:firstLine="480"/>
        <w:rPr>
          <w:rFonts w:cs="Times New Roman"/>
          <w:color w:val="000000" w:themeColor="text1"/>
          <w:szCs w:val="24"/>
          <w14:textFill>
            <w14:solidFill>
              <w14:schemeClr w14:val="tx1"/>
            </w14:solidFill>
          </w14:textFill>
        </w:rPr>
      </w:pPr>
      <w:r>
        <w:rPr>
          <w:rFonts w:cs="Times New Roman"/>
          <w:color w:val="000000" w:themeColor="text1"/>
          <w14:textFill>
            <w14:solidFill>
              <w14:schemeClr w14:val="tx1"/>
            </w14:solidFill>
          </w14:textFill>
        </w:rPr>
        <w:t>（1）本项目位于化工重点监测点，于2020年7月14日通过扬州市人民政府认定，监测点地址为江苏省仪征市长江西路1号（中央大道东侧、康大路南侧、浦峰路西侧、</w:t>
      </w:r>
      <w:r>
        <w:rPr>
          <w:rFonts w:hint="eastAsia" w:cs="Times New Roman"/>
          <w:color w:val="000000" w:themeColor="text1"/>
          <w14:textFill>
            <w14:solidFill>
              <w14:schemeClr w14:val="tx1"/>
            </w14:solidFill>
          </w14:textFill>
        </w:rPr>
        <w:t>沿山河</w:t>
      </w:r>
      <w:r>
        <w:rPr>
          <w:rFonts w:cs="Times New Roman"/>
          <w:color w:val="000000" w:themeColor="text1"/>
          <w14:textFill>
            <w14:solidFill>
              <w14:schemeClr w14:val="tx1"/>
            </w14:solidFill>
          </w14:textFill>
        </w:rPr>
        <w:t>北侧，总面积5289858 m</w:t>
      </w:r>
      <w:r>
        <w:rPr>
          <w:rFonts w:cs="Times New Roman"/>
          <w:color w:val="000000" w:themeColor="text1"/>
          <w:vertAlign w:val="superscript"/>
          <w14:textFill>
            <w14:solidFill>
              <w14:schemeClr w14:val="tx1"/>
            </w14:solidFill>
          </w14:textFill>
        </w:rPr>
        <w:t>2</w:t>
      </w:r>
      <w:r>
        <w:rPr>
          <w:rFonts w:cs="Times New Roman"/>
          <w:color w:val="000000" w:themeColor="text1"/>
          <w14:textFill>
            <w14:solidFill>
              <w14:schemeClr w14:val="tx1"/>
            </w14:solidFill>
          </w14:textFill>
        </w:rPr>
        <w:t>）。</w:t>
      </w:r>
      <w:r>
        <w:rPr>
          <w:rFonts w:hint="eastAsia" w:cs="Times New Roman"/>
          <w:color w:val="000000" w:themeColor="text1"/>
          <w14:textFill>
            <w14:solidFill>
              <w14:schemeClr w14:val="tx1"/>
            </w14:solidFill>
          </w14:textFill>
        </w:rPr>
        <w:t>本次不新增用地，主要废气污染物排放总量可在现有项目“以新带老”措施削减量内平衡，主要废水染物排放总量可在“PTA 污水处理回收利用项目”减排量内平衡，</w:t>
      </w:r>
      <w:r>
        <w:rPr>
          <w:rFonts w:cs="Times New Roman"/>
          <w:color w:val="000000" w:themeColor="text1"/>
          <w14:textFill>
            <w14:solidFill>
              <w14:schemeClr w14:val="tx1"/>
            </w14:solidFill>
          </w14:textFill>
        </w:rPr>
        <w:t>满足</w:t>
      </w:r>
      <w:r>
        <w:rPr>
          <w:rFonts w:cs="Times New Roman"/>
          <w:color w:val="000000" w:themeColor="text1"/>
          <w:szCs w:val="24"/>
          <w14:textFill>
            <w14:solidFill>
              <w14:schemeClr w14:val="tx1"/>
            </w14:solidFill>
          </w14:textFill>
        </w:rPr>
        <w:t>《省政府关于加快推动化工产业高质量发展的意见》（苏政规[2024]9号）、《关于加强全省化工园区化工集中区外化工生产企业规范化管理的通知》（苏化治[2021]4号）对化工</w:t>
      </w:r>
      <w:r>
        <w:rPr>
          <w:rFonts w:cs="Times New Roman"/>
          <w:color w:val="000000" w:themeColor="text1"/>
          <w14:textFill>
            <w14:solidFill>
              <w14:schemeClr w14:val="tx1"/>
            </w14:solidFill>
          </w14:textFill>
        </w:rPr>
        <w:t>重点</w:t>
      </w:r>
      <w:r>
        <w:rPr>
          <w:rFonts w:cs="Times New Roman"/>
          <w:color w:val="000000" w:themeColor="text1"/>
          <w:szCs w:val="24"/>
          <w14:textFill>
            <w14:solidFill>
              <w14:schemeClr w14:val="tx1"/>
            </w14:solidFill>
          </w14:textFill>
        </w:rPr>
        <w:t>监测点要求。</w:t>
      </w:r>
    </w:p>
    <w:p w14:paraId="1DB878D0">
      <w:pPr>
        <w:wordWrap w:val="0"/>
        <w:ind w:firstLine="480" w:firstLineChars="0"/>
        <w:rPr>
          <w:rFonts w:cs="Times New Roman"/>
          <w:color w:val="000000" w:themeColor="text1"/>
          <w14:textFill>
            <w14:solidFill>
              <w14:schemeClr w14:val="tx1"/>
            </w14:solidFill>
          </w14:textFill>
        </w:rPr>
      </w:pPr>
      <w:r>
        <w:rPr>
          <w:rFonts w:cs="Times New Roman"/>
          <w:color w:val="000000" w:themeColor="text1"/>
          <w:szCs w:val="24"/>
          <w14:textFill>
            <w14:solidFill>
              <w14:schemeClr w14:val="tx1"/>
            </w14:solidFill>
          </w14:textFill>
        </w:rPr>
        <w:t>（2）</w:t>
      </w:r>
      <w:r>
        <w:rPr>
          <w:rFonts w:cs="Times New Roman"/>
          <w:color w:val="000000" w:themeColor="text1"/>
          <w14:textFill>
            <w14:solidFill>
              <w14:schemeClr w14:val="tx1"/>
            </w14:solidFill>
          </w14:textFill>
        </w:rPr>
        <w:t>本项目使用仪征化纤公司自主开发的TPEE聚合装置成套技术工艺包，该工艺成熟可靠，总体清洁生产水平达到同行业先进水平。</w:t>
      </w:r>
    </w:p>
    <w:p w14:paraId="48FF72EB">
      <w:pPr>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（3）本项目废气、废水、固废均进</w:t>
      </w:r>
      <w:r>
        <w:rPr>
          <w:rFonts w:cs="Times New Roman"/>
        </w:rPr>
        <w:t>行分类收集，并有针对性地进行处理，废气方面：PTA投料粉尘</w:t>
      </w:r>
      <w:r>
        <w:rPr>
          <w:rFonts w:hint="eastAsia" w:cs="Times New Roman"/>
        </w:rPr>
        <w:t>通过袋式</w:t>
      </w:r>
      <w:r>
        <w:rPr>
          <w:rFonts w:cs="Times New Roman"/>
        </w:rPr>
        <w:t>除尘器处理后经</w:t>
      </w:r>
      <w:r>
        <w:rPr>
          <w:rFonts w:hint="eastAsia" w:cs="Times New Roman"/>
        </w:rPr>
        <w:t>25</w:t>
      </w:r>
      <w:r>
        <w:rPr>
          <w:rFonts w:cs="Times New Roman"/>
        </w:rPr>
        <w:t>m高排气筒P1排放；生产装置有机废气、</w:t>
      </w:r>
      <w:r>
        <w:rPr>
          <w:rFonts w:hint="eastAsia" w:cs="Times New Roman"/>
        </w:rPr>
        <w:t>T</w:t>
      </w:r>
      <w:r>
        <w:rPr>
          <w:rFonts w:cs="Times New Roman"/>
        </w:rPr>
        <w:t>HF储罐呼吸废气依托现有热媒炉处理，热媒炉采用低氮燃烧技术，处理后的废气经35m高</w:t>
      </w:r>
      <w:r>
        <w:rPr>
          <w:rFonts w:hint="eastAsia" w:cs="Times New Roman"/>
        </w:rPr>
        <w:t>P2（</w:t>
      </w:r>
      <w:r>
        <w:rPr>
          <w:rFonts w:cs="Times New Roman"/>
        </w:rPr>
        <w:t>DA120</w:t>
      </w:r>
      <w:r>
        <w:rPr>
          <w:rFonts w:hint="eastAsia" w:cs="Times New Roman"/>
        </w:rPr>
        <w:t>）</w:t>
      </w:r>
      <w:r>
        <w:rPr>
          <w:rFonts w:cs="Times New Roman"/>
        </w:rPr>
        <w:t>排气筒排放。废水方面：</w:t>
      </w:r>
      <w:r>
        <w:rPr>
          <w:rFonts w:hint="eastAsia" w:cs="Times New Roman"/>
        </w:rPr>
        <w:t>本</w:t>
      </w:r>
      <w:r>
        <w:rPr>
          <w:rFonts w:cs="Times New Roman"/>
        </w:rPr>
        <w:t>项目</w:t>
      </w:r>
      <w:r>
        <w:rPr>
          <w:rFonts w:hint="eastAsia" w:cs="Times New Roman"/>
        </w:rPr>
        <w:t>生产废</w:t>
      </w:r>
      <w:r>
        <w:rPr>
          <w:rFonts w:hint="eastAsia" w:cs="Times New Roman"/>
          <w:color w:val="000000" w:themeColor="text1"/>
          <w14:textFill>
            <w14:solidFill>
              <w14:schemeClr w14:val="tx1"/>
            </w14:solidFill>
          </w14:textFill>
        </w:rPr>
        <w:t>水送公用工程部生化装置东区处理</w:t>
      </w:r>
      <w:r>
        <w:rPr>
          <w:rFonts w:cs="Times New Roman"/>
          <w:color w:val="000000" w:themeColor="text1"/>
          <w:lang w:val="fr-FR"/>
          <w14:textFill>
            <w14:solidFill>
              <w14:schemeClr w14:val="tx1"/>
            </w14:solidFill>
          </w14:textFill>
        </w:rPr>
        <w:t>。</w:t>
      </w:r>
      <w:r>
        <w:rPr>
          <w:rFonts w:cs="Times New Roman"/>
          <w:color w:val="000000" w:themeColor="text1"/>
          <w14:textFill>
            <w14:solidFill>
              <w14:schemeClr w14:val="tx1"/>
            </w14:solidFill>
          </w14:textFill>
        </w:rPr>
        <w:t>固废方面：本项目各类固废均进行分类收集、分类存放，最终委托有相应资质单位处置或综合利用，不产生二次污染。</w:t>
      </w:r>
    </w:p>
    <w:p w14:paraId="0AE8736C">
      <w:pPr>
        <w:keepNext/>
        <w:keepLines/>
        <w:widowControl/>
        <w:wordWrap w:val="0"/>
        <w:ind w:firstLine="0" w:firstLineChars="0"/>
        <w:outlineLvl w:val="1"/>
        <w:rPr>
          <w:rFonts w:cs="Times New Roman"/>
          <w:b/>
          <w:bCs/>
          <w:color w:val="000000" w:themeColor="text1"/>
          <w:sz w:val="30"/>
          <w:szCs w:val="32"/>
          <w14:textFill>
            <w14:solidFill>
              <w14:schemeClr w14:val="tx1"/>
            </w14:solidFill>
          </w14:textFill>
        </w:rPr>
      </w:pPr>
      <w:bookmarkStart w:id="6" w:name="_Toc216962387"/>
      <w:r>
        <w:rPr>
          <w:rFonts w:cs="Times New Roman"/>
          <w:b/>
          <w:bCs/>
          <w:color w:val="000000" w:themeColor="text1"/>
          <w:sz w:val="30"/>
          <w:szCs w:val="32"/>
          <w14:textFill>
            <w14:solidFill>
              <w14:schemeClr w14:val="tx1"/>
            </w14:solidFill>
          </w14:textFill>
        </w:rPr>
        <w:t>1.3 工作过程</w:t>
      </w:r>
      <w:bookmarkEnd w:id="6"/>
    </w:p>
    <w:p w14:paraId="12A0A5BE">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江苏环保产业技术研究院股份公司接受建设单位委托后，在项目所在地开展了现场踏勘、调研，向建设单位收集了项目所采用的工艺技术资料及污染防治措施技术参数等。对照国家和地方有关环境保护法律法规、标准、政策、规范及规划，分析了开展环评的必要性，进而核实了项目的废气、废水、固体废物等污染物的产生和排放情况，以及各项环保治理措施的可达性。在此基础上，编制了该项目的环境影响报告书，为项目建设提供环保技术支持，为</w:t>
      </w:r>
      <w:r>
        <w:rPr>
          <w:rFonts w:hint="eastAsia" w:cs="Times New Roman"/>
          <w:color w:val="000000" w:themeColor="text1"/>
          <w14:textFill>
            <w14:solidFill>
              <w14:schemeClr w14:val="tx1"/>
            </w14:solidFill>
          </w14:textFill>
        </w:rPr>
        <w:t>生态环境</w:t>
      </w:r>
      <w:r>
        <w:rPr>
          <w:rFonts w:cs="Times New Roman"/>
          <w:color w:val="000000" w:themeColor="text1"/>
          <w14:textFill>
            <w14:solidFill>
              <w14:schemeClr w14:val="tx1"/>
            </w14:solidFill>
          </w14:textFill>
        </w:rPr>
        <w:t>主管部门提供审批依据。</w:t>
      </w:r>
    </w:p>
    <w:p w14:paraId="380323A5">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根据《建设项目环境影响评价技术导则总纲》（HJ2.1-2016）等相关技术规范的要求，本次环境影响评价的工作过程及程序见图1.3-1。</w:t>
      </w:r>
    </w:p>
    <w:p w14:paraId="6B7B3E91">
      <w:pPr>
        <w:wordWrap w:val="0"/>
        <w:spacing w:line="240" w:lineRule="auto"/>
        <w:ind w:firstLine="0" w:firstLineChars="0"/>
        <w:jc w:val="center"/>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"C:\\Users\\Administrator\\AppData\\AppData\\Local\\Temp\\ksohtml\\wps17E5.tmp.png"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"C:\\Users\\Administrator\\AppData\\AppData\\Local\\Temp\\ksohtml\\wps17E5.tmp.png"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"C:\\Users\\Administrator\\AppData\\AppData\\Local\\Temp\\ksohtml\\wps17E5.tmp.png"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"C:\\Users\\Administrator\\AppData\\AppData\\Local\\Temp\\ksohtml\\wps17E5.tmp.png"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"D:\\[4项目\\【2024-2025\\1.环评类\\【报告书-扬州华伦溶剂技改\\AppData\\AppData\\Local\\Temp\\ksohtml\\wps17E5.tmp.png"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"D:\\BaiduNetdiskWorkspace\\AppData\\AppData\\Local\\Temp\\ksohtml\\wps17E5.tmp.png"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"D:\\工作\\沈鑫宇\\扬州华伦技改\\AppData\\AppData\\Local\\Temp\\ksohtml\\wps17E5.tmp.png"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"D:\\BaiduNetdiskWorkspace\\AppData\\AppData\\Local\\Temp\\ksohtml\\wps17E5.tmp.png"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"D:\\BaiduNetdiskWorkspace\\AppData\\AppData\\Local\\Temp\\ksohtml\\wps17E5.tmp.png"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"D:\\BaiduNetdiskWorkspace\\AppData\\AppData\\Local\\Temp\\ksohtml\\wps17E5.tmp.png"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"D:\\BaiduNetdiskWorkspace\\AppData\\AppData\\Local\\Temp\\ksohtml\\wps17E5.tmp.png"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"D:\\BaiduNetdiskWorkspace\\AppData\\AppData\\Local\\Temp\\ksohtml\\wps17E5.tmp.png"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"C:\\Users\\DELL\\AppData\\AppData\\Local\\Temp\\ksohtml\\wps17E5.tmp.png"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"D:\\BaiduNetdiskWorkspace\\AppData\\AppData\\Local\\Temp\\ksohtml\\wps17E5.tmp.png"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"D:\\[4项目\\【2024-2025\\1.环评类\\【报告书-扬州华伦溶剂技改\\AppData\\AppData\\Local\\Temp\\ksohtml\\wps17E5.tmp.png"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"E:\\环评类项目\\15扬州华伦溶解技改环评\\AppData\\AppData\\Local\\Temp\\ksohtml\\wps17E5.tmp.png"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"D:\\苏环院\\扬州华伦\\AppData\\AppData\\Local\\Temp\\ksohtml\\wps17E5.tmp.png"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"D:\\[4项目\\qq\\AppData\\AppData\\Local\\Temp\\ksohtml\\wps17E5.tmp.png"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"D:\\[4项目\\qq\\AppData\\AppData\\Local\\Temp\\ksohtml\\wps17E5.tmp.png"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"C:\\..\\qq\\AppData\\AppData\\Local\\Temp\\ksohtml\\wps17E5.tmp.png"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"C:\\..\\qq\\AppData\\AppData\\Local\\Temp\\ksohtml\\wps17E5.tmp.png"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"D:\\[4项目\\qq\\AppData\\AppData\\Local\\Temp\\ksohtml\\wps17E5.tmp.png"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"E:\\李艳\\项目\\项目\\qq\\AppData\\AppData\\Local\\Temp\\ksohtml\\wps17E5.tmp.png"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"E:\\李艳\\项目\\项目\\qq\\AppData\\AppData\\Local\\Temp\\ksohtml\\wps17E5.tmp.png"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"E:\\李艳\\项目\\项目\\qq\\AppData\\AppData\\Local\\Temp\\ksohtml\\wps17E5.tmp.png"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"C:\\..\\qq\\AppData\\AppData\\Local\\Temp\\ksohtml\\wps17E5.tmp.png"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"D:\\..\\..\\qq\\AppData\\AppData\\Local\\Temp\\ksohtml\\wps17E5.tmp.png"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 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"H:\\微信\\WeChat%20Files\\qq\\AppData\\AppData\\Local\\Temp\\ksohtml\\wps17E5.tmp.png"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"H:\\微信\\WeChat%20Files\\qq\\AppData\\AppData\\Local\\Temp\\ksohtml\\wps17E5.tmp.png"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"H:\\微信\\WeChat%20Files\\qq\\AppData\\AppData\\Local\\Temp\\ksohtml\\wps17E5.tmp.png"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"H:\\微信\\WeChat%20Files\\qq\\AppData\\AppData\\Local\\Temp\\ksohtml\\wps17E5.tmp.png"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"H:\\微信\\WeChat%20Files\\qq\\AppData\\AppData\\Local\\Temp\\ksohtml\\wps17E5.tmp.png"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INCLUDEPICTURE  "H:\\微信\\WeChat%20Files\\qq\\AppData\\AppData\\Local\\Temp\\ksohtml\\wps17E5.tmp.png" \* MERGEFORMATINET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fldChar w:fldCharType="begin"/>
      </w:r>
      <w:r>
        <w:rPr>
          <w:rFonts w:cs="Times New Roman"/>
          <w:b/>
          <w:color w:val="000000" w:themeColor="text1"/>
          <w14:textFill>
            <w14:solidFill>
              <w14:schemeClr w14:val="tx1"/>
            </w14:solidFill>
          </w14:textFill>
        </w:rPr>
        <w:instrText xml:space="preserve"> </w:instrText>
      </w:r>
      <w:r>
        <w:rPr>
          <w:rFonts w:hint="eastAsia" w:cs="Times New Roman"/>
          <w:b/>
          <w:color w:val="000000" w:themeColor="text1"/>
          <w14:textFill>
            <w14:solidFill>
              <w14:schemeClr w14:val="tx1"/>
            </w14:solidFill>
          </w14:textFill>
        </w:rPr>
        <w:instrText xml:space="preserve">INCLUDEPICTURE  "H:\\微信\\WeChat%2525252520Files\\qq\\AppData\\AppData\\Local\\Temp\\ksohtml\\wps17E5.tmp.png" \* MERGEFORMATINET</w:instrText>
      </w:r>
      <w:r>
        <w:rPr>
          <w:rFonts w:cs="Times New Roman"/>
          <w:b/>
          <w:color w:val="000000" w:themeColor="text1"/>
          <w14:textFill>
            <w14:solidFill>
              <w14:schemeClr w14:val="tx1"/>
            </w14:solidFill>
          </w14:textFill>
        </w:rPr>
        <w:instrText xml:space="preserve"> </w:instrText>
      </w:r>
      <w:r>
        <w:rPr>
          <w:rFonts w:cs="Times New Roman"/>
          <w:b/>
          <w:color w:val="000000" w:themeColor="text1"/>
          <w14:textFill>
            <w14:solidFill>
              <w14:schemeClr w14:val="tx1"/>
            </w14:solidFill>
          </w14:textFill>
        </w:rPr>
        <w:fldChar w:fldCharType="separate"/>
      </w:r>
      <w:r>
        <w:rPr>
          <w:rFonts w:cs="Times New Roman"/>
          <w:b/>
          <w:color w:val="000000" w:themeColor="text1"/>
          <w14:textFill>
            <w14:solidFill>
              <w14:schemeClr w14:val="tx1"/>
            </w14:solidFill>
          </w14:textFill>
        </w:rPr>
        <w:pict>
          <v:shape id="_x0000_i1025" o:spt="75" type="#_x0000_t75" style="height:600pt;width:423.7pt;" filled="f" o:preferrelative="t" stroked="f" coordsize="21600,21600">
            <v:path/>
            <v:fill on="f" focussize="0,0"/>
            <v:stroke on="f" joinstyle="miter"/>
            <v:imagedata r:id="rId29" r:href="rId30" o:title=""/>
            <o:lock v:ext="edit" aspectratio="t"/>
            <w10:wrap type="none"/>
            <w10:anchorlock/>
          </v:shape>
        </w:pict>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r>
        <w:rPr>
          <w:rFonts w:cs="Times New Roman"/>
          <w:b/>
          <w:color w:val="000000" w:themeColor="text1"/>
          <w14:textFill>
            <w14:solidFill>
              <w14:schemeClr w14:val="tx1"/>
            </w14:solidFill>
          </w14:textFill>
        </w:rPr>
        <w:fldChar w:fldCharType="end"/>
      </w:r>
    </w:p>
    <w:p w14:paraId="721C2168">
      <w:pPr>
        <w:wordWrap w:val="0"/>
        <w:spacing w:line="240" w:lineRule="auto"/>
        <w:ind w:firstLine="0" w:firstLineChars="0"/>
        <w:jc w:val="center"/>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图1.3-1  建设项目环境影响评价工作程序图</w:t>
      </w:r>
    </w:p>
    <w:p w14:paraId="3C3A7FCD">
      <w:pPr>
        <w:keepNext/>
        <w:keepLines/>
        <w:widowControl/>
        <w:wordWrap w:val="0"/>
        <w:ind w:firstLine="0" w:firstLineChars="0"/>
        <w:outlineLvl w:val="1"/>
        <w:rPr>
          <w:rFonts w:cs="Times New Roman"/>
          <w:b/>
          <w:bCs/>
          <w:color w:val="000000" w:themeColor="text1"/>
          <w:sz w:val="30"/>
          <w:szCs w:val="32"/>
          <w14:textFill>
            <w14:solidFill>
              <w14:schemeClr w14:val="tx1"/>
            </w14:solidFill>
          </w14:textFill>
        </w:rPr>
      </w:pPr>
      <w:bookmarkStart w:id="7" w:name="_Toc216962388"/>
      <w:r>
        <w:rPr>
          <w:rFonts w:cs="Times New Roman"/>
          <w:b/>
          <w:bCs/>
          <w:color w:val="000000" w:themeColor="text1"/>
          <w:sz w:val="30"/>
          <w:szCs w:val="32"/>
          <w14:textFill>
            <w14:solidFill>
              <w14:schemeClr w14:val="tx1"/>
            </w14:solidFill>
          </w14:textFill>
        </w:rPr>
        <w:t>1.4 分析判定相关情况</w:t>
      </w:r>
      <w:bookmarkEnd w:id="7"/>
    </w:p>
    <w:p w14:paraId="2B45C067">
      <w:pPr>
        <w:widowControl/>
        <w:wordWrap w:val="0"/>
        <w:ind w:firstLine="0" w:firstLineChars="0"/>
        <w:outlineLvl w:val="2"/>
        <w:rPr>
          <w:rFonts w:cs="Times New Roman"/>
          <w:b/>
          <w:bCs/>
          <w:color w:val="000000" w:themeColor="text1"/>
          <w:sz w:val="28"/>
          <w:szCs w:val="32"/>
          <w14:textFill>
            <w14:solidFill>
              <w14:schemeClr w14:val="tx1"/>
            </w14:solidFill>
          </w14:textFill>
        </w:rPr>
      </w:pPr>
      <w:r>
        <w:rPr>
          <w:rFonts w:cs="Times New Roman"/>
          <w:b/>
          <w:bCs/>
          <w:color w:val="000000" w:themeColor="text1"/>
          <w:sz w:val="28"/>
          <w:szCs w:val="32"/>
          <w14:textFill>
            <w14:solidFill>
              <w14:schemeClr w14:val="tx1"/>
            </w14:solidFill>
          </w14:textFill>
        </w:rPr>
        <w:t>1.4.1 政策相符性</w:t>
      </w:r>
    </w:p>
    <w:p w14:paraId="2DF2FC98">
      <w:pPr>
        <w:wordWrap w:val="0"/>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1.4.1.1 产业政策相符性</w:t>
      </w:r>
    </w:p>
    <w:p w14:paraId="5DD13081">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本项目主体建设内容为TPEE弹性体生产装置，根据《产业结构调整指导目录（2024年本）》，本项目属于文件中“鼓励类十一、石化化工6.</w:t>
      </w:r>
      <w:r>
        <w:t>橡胶：</w:t>
      </w:r>
      <w:r>
        <w:rPr>
          <w:rFonts w:cs="Times New Roman"/>
          <w:b/>
          <w:bCs/>
          <w:color w:val="000000" w:themeColor="text1"/>
          <w14:textFill>
            <w14:solidFill>
              <w14:schemeClr w14:val="tx1"/>
            </w14:solidFill>
          </w14:textFill>
        </w:rPr>
        <w:t>热塑性聚酯弹性体（TPEE）</w:t>
      </w:r>
      <w:r>
        <w:rPr>
          <w:rFonts w:cs="Times New Roman"/>
          <w:color w:val="000000" w:themeColor="text1"/>
          <w14:textFill>
            <w14:solidFill>
              <w14:schemeClr w14:val="tx1"/>
            </w14:solidFill>
          </w14:textFill>
        </w:rPr>
        <w:t>等热塑性弹性体材料开发与生产”，为鼓励类项目。</w:t>
      </w:r>
    </w:p>
    <w:p w14:paraId="3D3EA42C">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本项目不属于《江苏省化工产业结构调整限制、淘汰和禁止目录（2020年本）》中限制类、淘汰类、禁止类项目。</w:t>
      </w:r>
    </w:p>
    <w:p w14:paraId="272D07A0">
      <w:pPr>
        <w:wordWrap w:val="0"/>
        <w:ind w:firstLine="480" w:firstLineChars="0"/>
        <w:rPr>
          <w:rFonts w:cs="Times New Roman"/>
        </w:rPr>
      </w:pPr>
      <w:r>
        <w:rPr>
          <w:rFonts w:cs="Times New Roman"/>
          <w:color w:val="000000" w:themeColor="text1"/>
          <w14:textFill>
            <w14:solidFill>
              <w14:schemeClr w14:val="tx1"/>
            </w14:solidFill>
          </w14:textFill>
        </w:rPr>
        <w:t>本项目已获得</w:t>
      </w:r>
      <w:r>
        <w:rPr>
          <w:rFonts w:hint="eastAsia" w:cs="Times New Roman"/>
          <w:color w:val="000000" w:themeColor="text1"/>
          <w14:textFill>
            <w14:solidFill>
              <w14:schemeClr w14:val="tx1"/>
            </w14:solidFill>
          </w14:textFill>
        </w:rPr>
        <w:t>仪征市工业和信息化局</w:t>
      </w:r>
      <w:r>
        <w:rPr>
          <w:rFonts w:cs="Times New Roman"/>
          <w:color w:val="000000" w:themeColor="text1"/>
          <w14:textFill>
            <w14:solidFill>
              <w14:schemeClr w14:val="tx1"/>
            </w14:solidFill>
          </w14:textFill>
        </w:rPr>
        <w:t>出具的企业投资项目备案</w:t>
      </w:r>
      <w:r>
        <w:rPr>
          <w:rFonts w:cs="Times New Roman"/>
        </w:rPr>
        <w:t>证（</w:t>
      </w:r>
      <w:r>
        <w:rPr>
          <w:rFonts w:hint="eastAsia" w:cs="Times New Roman"/>
        </w:rPr>
        <w:t>仪 工信备[2025]68号</w:t>
      </w:r>
      <w:r>
        <w:rPr>
          <w:rFonts w:cs="Times New Roman"/>
        </w:rPr>
        <w:t>），项目代码2512-321081-07-02-927902。</w:t>
      </w:r>
    </w:p>
    <w:p w14:paraId="058A3E39">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综上所述，本项目的建设符合国家及地方相关产业政策。</w:t>
      </w:r>
    </w:p>
    <w:p w14:paraId="2381D3EB">
      <w:pPr>
        <w:wordWrap w:val="0"/>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1.4.1.2与环保政策相符性分析</w:t>
      </w:r>
    </w:p>
    <w:p w14:paraId="46ABB596">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1、与《中华人民共和国长江保护法》的相符性分析</w:t>
      </w:r>
    </w:p>
    <w:p w14:paraId="446225D1">
      <w:pPr>
        <w:wordWrap w:val="0"/>
        <w:ind w:firstLine="480" w:firstLineChars="0"/>
        <w:rPr>
          <w:rFonts w:cs="Times New Roman"/>
          <w:color w:val="000000" w:themeColor="text1"/>
          <w:kern w:val="0"/>
          <w:szCs w:val="21"/>
          <w:lang w:val="zh-CN"/>
          <w14:textFill>
            <w14:solidFill>
              <w14:schemeClr w14:val="tx1"/>
            </w14:solidFill>
          </w14:textFill>
        </w:rPr>
      </w:pPr>
      <w:r>
        <w:rPr>
          <w:rFonts w:cs="Times New Roman"/>
          <w:color w:val="000000" w:themeColor="text1"/>
          <w:kern w:val="0"/>
          <w:szCs w:val="21"/>
          <w:lang w:val="zh-CN"/>
          <w14:textFill>
            <w14:solidFill>
              <w14:schemeClr w14:val="tx1"/>
            </w14:solidFill>
          </w14:textFill>
        </w:rPr>
        <w:t>对照《中华人民共和国长江保护法》（2021年3月1日起施行）分析结果如下：</w:t>
      </w:r>
    </w:p>
    <w:p w14:paraId="0451931A">
      <w:pPr>
        <w:wordWrap w:val="0"/>
        <w:ind w:firstLine="0" w:firstLineChars="0"/>
        <w:jc w:val="center"/>
        <w:rPr>
          <w:rFonts w:cs="Times New Roman"/>
          <w:b/>
          <w:bCs/>
          <w:color w:val="000000" w:themeColor="text1"/>
          <w:kern w:val="0"/>
          <w:szCs w:val="21"/>
          <w:lang w:val="zh-CN"/>
          <w14:textFill>
            <w14:solidFill>
              <w14:schemeClr w14:val="tx1"/>
            </w14:solidFill>
          </w14:textFill>
        </w:rPr>
      </w:pPr>
      <w:r>
        <w:rPr>
          <w:rFonts w:cs="Times New Roman"/>
          <w:b/>
          <w:bCs/>
          <w:color w:val="000000" w:themeColor="text1"/>
          <w:kern w:val="0"/>
          <w:szCs w:val="21"/>
          <w:lang w:val="zh-CN"/>
          <w14:textFill>
            <w14:solidFill>
              <w14:schemeClr w14:val="tx1"/>
            </w14:solidFill>
          </w14:textFill>
        </w:rPr>
        <w:t>表1.4.1-</w:t>
      </w:r>
      <w:r>
        <w:rPr>
          <w:rFonts w:cs="Times New Roman"/>
          <w:b/>
          <w:bCs/>
          <w:color w:val="000000" w:themeColor="text1"/>
          <w:kern w:val="0"/>
          <w:szCs w:val="21"/>
          <w14:textFill>
            <w14:solidFill>
              <w14:schemeClr w14:val="tx1"/>
            </w14:solidFill>
          </w14:textFill>
        </w:rPr>
        <w:t xml:space="preserve">1   </w:t>
      </w:r>
      <w:r>
        <w:rPr>
          <w:rFonts w:cs="Times New Roman"/>
          <w:b/>
          <w:bCs/>
          <w:color w:val="000000" w:themeColor="text1"/>
          <w:kern w:val="0"/>
          <w:szCs w:val="21"/>
          <w:lang w:val="zh-CN"/>
          <w14:textFill>
            <w14:solidFill>
              <w14:schemeClr w14:val="tx1"/>
            </w14:solidFill>
          </w14:textFill>
        </w:rPr>
        <w:t>与《中华人民共和国长江保护法》相符性分析</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033"/>
        <w:gridCol w:w="6388"/>
        <w:gridCol w:w="5361"/>
        <w:gridCol w:w="1392"/>
      </w:tblGrid>
      <w:tr w14:paraId="21BA4F8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364" w:type="pct"/>
            <w:tcBorders>
              <w:tl2br w:val="nil"/>
              <w:tr2bl w:val="nil"/>
            </w:tcBorders>
            <w:vAlign w:val="center"/>
          </w:tcPr>
          <w:p w14:paraId="48850D8F">
            <w:pPr>
              <w:widowControl/>
              <w:wordWrap w:val="0"/>
              <w:adjustRightInd/>
              <w:snapToGrid/>
              <w:spacing w:line="240" w:lineRule="auto"/>
              <w:ind w:firstLine="0" w:firstLineChars="0"/>
              <w:jc w:val="center"/>
              <w:rPr>
                <w:rFonts w:ascii="Calibri" w:hAnsi="Calibri" w:cs="Times New Roman"/>
                <w:b/>
                <w:bCs/>
                <w:color w:val="000000" w:themeColor="text1"/>
                <w:kern w:val="44"/>
                <w:sz w:val="21"/>
                <w:szCs w:val="21"/>
                <w:u w:color="000000"/>
                <w:lang w:val="zh-CN" w:eastAsia="en-US"/>
                <w14:textFill>
                  <w14:solidFill>
                    <w14:schemeClr w14:val="tx1"/>
                  </w14:solidFill>
                </w14:textFill>
              </w:rPr>
            </w:pPr>
            <w:r>
              <w:rPr>
                <w:rFonts w:ascii="Calibri" w:hAnsi="Calibri" w:cs="Times New Roman"/>
                <w:b/>
                <w:bCs/>
                <w:color w:val="000000" w:themeColor="text1"/>
                <w:kern w:val="44"/>
                <w:sz w:val="21"/>
                <w:szCs w:val="21"/>
                <w:u w:color="000000"/>
                <w:lang w:val="zh-CN"/>
                <w14:textFill>
                  <w14:solidFill>
                    <w14:schemeClr w14:val="tx1"/>
                  </w14:solidFill>
                </w14:textFill>
              </w:rPr>
              <w:t>序号</w:t>
            </w:r>
          </w:p>
        </w:tc>
        <w:tc>
          <w:tcPr>
            <w:tcW w:w="2254" w:type="pct"/>
            <w:tcBorders>
              <w:tl2br w:val="nil"/>
              <w:tr2bl w:val="nil"/>
            </w:tcBorders>
            <w:vAlign w:val="center"/>
          </w:tcPr>
          <w:p w14:paraId="3365FADF">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文件</w:t>
            </w:r>
            <w:r>
              <w:rPr>
                <w:rFonts w:cs="Times New Roman"/>
                <w:b/>
                <w:bCs/>
                <w:color w:val="000000" w:themeColor="text1"/>
                <w:kern w:val="44"/>
                <w:sz w:val="21"/>
                <w:szCs w:val="21"/>
                <w:u w:color="000000"/>
                <w:lang w:val="zh-CN"/>
                <w14:textFill>
                  <w14:solidFill>
                    <w14:schemeClr w14:val="tx1"/>
                  </w14:solidFill>
                </w14:textFill>
              </w:rPr>
              <w:t>摘要</w:t>
            </w:r>
          </w:p>
        </w:tc>
        <w:tc>
          <w:tcPr>
            <w:tcW w:w="1891" w:type="pct"/>
            <w:tcBorders>
              <w:tl2br w:val="nil"/>
              <w:tr2bl w:val="nil"/>
            </w:tcBorders>
            <w:vAlign w:val="center"/>
          </w:tcPr>
          <w:p w14:paraId="6A560145">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本项目情况</w:t>
            </w:r>
          </w:p>
        </w:tc>
        <w:tc>
          <w:tcPr>
            <w:tcW w:w="491" w:type="pct"/>
            <w:tcBorders>
              <w:tl2br w:val="nil"/>
              <w:tr2bl w:val="nil"/>
            </w:tcBorders>
            <w:vAlign w:val="center"/>
          </w:tcPr>
          <w:p w14:paraId="007BA01E">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相符性</w:t>
            </w:r>
          </w:p>
        </w:tc>
      </w:tr>
      <w:tr w14:paraId="43AB70C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0389C377">
            <w:pPr>
              <w:widowControl/>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1</w:t>
            </w:r>
          </w:p>
        </w:tc>
        <w:tc>
          <w:tcPr>
            <w:tcW w:w="2254" w:type="pct"/>
            <w:tcBorders>
              <w:tl2br w:val="nil"/>
              <w:tr2bl w:val="nil"/>
            </w:tcBorders>
            <w:vAlign w:val="center"/>
          </w:tcPr>
          <w:p w14:paraId="571C6DE7">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第二十六条 禁止在长江干支流岸线一公里范围内新建、扩建化工园区和化工项目。禁止在长江干流岸线三公里范围内和重要支流岸线一公里范围内新建、改建、扩建尾矿库；但是以提升安全、生态环境保护水平为目的的改建除外。</w:t>
            </w:r>
          </w:p>
        </w:tc>
        <w:tc>
          <w:tcPr>
            <w:tcW w:w="1891" w:type="pct"/>
            <w:tcBorders>
              <w:tl2br w:val="nil"/>
              <w:tr2bl w:val="nil"/>
            </w:tcBorders>
            <w:vAlign w:val="center"/>
          </w:tcPr>
          <w:p w14:paraId="78B12BEA">
            <w:pPr>
              <w:widowControl/>
              <w:adjustRightInd/>
              <w:snapToGrid/>
              <w:spacing w:line="240" w:lineRule="auto"/>
              <w:ind w:firstLine="0" w:firstLineChars="0"/>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本项目属于</w:t>
            </w:r>
            <w:r>
              <w:rPr>
                <w:rFonts w:hint="eastAsia" w:cs="Times New Roman"/>
                <w:color w:val="000000" w:themeColor="text1"/>
                <w:kern w:val="44"/>
                <w:sz w:val="21"/>
                <w:szCs w:val="21"/>
                <w:u w:color="000000"/>
                <w14:textFill>
                  <w14:solidFill>
                    <w14:schemeClr w14:val="tx1"/>
                  </w14:solidFill>
                </w14:textFill>
              </w:rPr>
              <w:t>改</w:t>
            </w:r>
            <w:r>
              <w:rPr>
                <w:rFonts w:cs="Times New Roman"/>
                <w:color w:val="000000" w:themeColor="text1"/>
                <w:kern w:val="44"/>
                <w:sz w:val="21"/>
                <w:szCs w:val="21"/>
                <w:u w:color="000000"/>
                <w14:textFill>
                  <w14:solidFill>
                    <w14:schemeClr w14:val="tx1"/>
                  </w14:solidFill>
                </w14:textFill>
              </w:rPr>
              <w:t>建项目，</w:t>
            </w:r>
            <w:r>
              <w:rPr>
                <w:rFonts w:cs="Times New Roman"/>
                <w:color w:val="000000" w:themeColor="text1"/>
                <w:kern w:val="44"/>
                <w:sz w:val="21"/>
                <w:szCs w:val="21"/>
                <w:u w:color="000000"/>
                <w:lang w:val="zh-CN"/>
                <w14:textFill>
                  <w14:solidFill>
                    <w14:schemeClr w14:val="tx1"/>
                  </w14:solidFill>
                </w14:textFill>
              </w:rPr>
              <w:t>建设地点位于仪化公司现有厂区内，属政府认定的化工重点监测点。项目属于化工项目，</w:t>
            </w:r>
            <w:r>
              <w:rPr>
                <w:rFonts w:cs="Times New Roman"/>
                <w:bCs/>
                <w:color w:val="000000" w:themeColor="text1"/>
                <w:kern w:val="44"/>
                <w:sz w:val="21"/>
                <w:szCs w:val="21"/>
                <w:u w:color="000000"/>
                <w:lang w:val="zh-CN"/>
                <w14:textFill>
                  <w14:solidFill>
                    <w14:schemeClr w14:val="tx1"/>
                  </w14:solidFill>
                </w14:textFill>
              </w:rPr>
              <w:t>距离长江干流约1.5km，距离一级支胥浦河（依据&lt;长江干流及其一级支流、二级支流目录&gt;）约1.6km，不属于在长江干支流岸线一公里范围内新建、扩建化工项目，且</w:t>
            </w:r>
            <w:r>
              <w:rPr>
                <w:rFonts w:cs="Times New Roman"/>
                <w:color w:val="000000" w:themeColor="text1"/>
                <w:kern w:val="44"/>
                <w:sz w:val="21"/>
                <w:szCs w:val="21"/>
                <w:u w:color="000000"/>
                <w:lang w:val="zh-CN"/>
                <w14:textFill>
                  <w14:solidFill>
                    <w14:schemeClr w14:val="tx1"/>
                  </w14:solidFill>
                </w14:textFill>
              </w:rPr>
              <w:t>不涉及尾矿库。</w:t>
            </w:r>
          </w:p>
        </w:tc>
        <w:tc>
          <w:tcPr>
            <w:tcW w:w="491" w:type="pct"/>
            <w:tcBorders>
              <w:tl2br w:val="nil"/>
              <w:tr2bl w:val="nil"/>
            </w:tcBorders>
            <w:vAlign w:val="center"/>
          </w:tcPr>
          <w:p w14:paraId="3FEEB53B">
            <w:pPr>
              <w:widowControl/>
              <w:wordWrap w:val="0"/>
              <w:adjustRightInd/>
              <w:snapToGrid/>
              <w:spacing w:line="240" w:lineRule="auto"/>
              <w:ind w:firstLine="0" w:firstLineChars="0"/>
              <w:jc w:val="center"/>
              <w:rPr>
                <w:rFonts w:cs="Times New Roman"/>
                <w:color w:val="000000" w:themeColor="text1"/>
                <w:kern w:val="44"/>
                <w:sz w:val="21"/>
                <w:szCs w:val="21"/>
                <w:u w:color="000000"/>
                <w:lang w:eastAsia="en-US"/>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3496EDA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23123BB1">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2</w:t>
            </w:r>
          </w:p>
        </w:tc>
        <w:tc>
          <w:tcPr>
            <w:tcW w:w="2254" w:type="pct"/>
            <w:tcBorders>
              <w:tl2br w:val="nil"/>
              <w:tr2bl w:val="nil"/>
            </w:tcBorders>
            <w:vAlign w:val="center"/>
          </w:tcPr>
          <w:p w14:paraId="0D88AE06">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第四十九条 禁止在长江流域河湖管理范围内倾倒、填埋、堆放、弃置、处理固体废物。长江流域县级以上地方人民政府应当加强对固体废物非法转移和倾倒的联防联控。</w:t>
            </w:r>
          </w:p>
        </w:tc>
        <w:tc>
          <w:tcPr>
            <w:tcW w:w="1891" w:type="pct"/>
            <w:tcBorders>
              <w:tl2br w:val="nil"/>
              <w:tr2bl w:val="nil"/>
            </w:tcBorders>
            <w:vAlign w:val="center"/>
          </w:tcPr>
          <w:p w14:paraId="4F88E2E9">
            <w:pPr>
              <w:widowControl/>
              <w:adjustRightInd/>
              <w:snapToGrid/>
              <w:spacing w:line="240" w:lineRule="auto"/>
              <w:ind w:firstLine="0" w:firstLineChars="0"/>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w:t>
            </w:r>
            <w:r>
              <w:rPr>
                <w:rFonts w:cs="Times New Roman"/>
                <w:color w:val="000000" w:themeColor="text1"/>
                <w:kern w:val="44"/>
                <w:sz w:val="21"/>
                <w:szCs w:val="21"/>
                <w:u w:color="000000"/>
                <w:lang w:val="zh-CN"/>
                <w14:textFill>
                  <w14:solidFill>
                    <w14:schemeClr w14:val="tx1"/>
                  </w14:solidFill>
                </w14:textFill>
              </w:rPr>
              <w:t>产生的固体废物委外处置，不进行非法转移和倾倒。</w:t>
            </w:r>
          </w:p>
        </w:tc>
        <w:tc>
          <w:tcPr>
            <w:tcW w:w="491" w:type="pct"/>
            <w:tcBorders>
              <w:tl2br w:val="nil"/>
              <w:tr2bl w:val="nil"/>
            </w:tcBorders>
            <w:vAlign w:val="center"/>
          </w:tcPr>
          <w:p w14:paraId="5175F077">
            <w:pPr>
              <w:widowControl/>
              <w:wordWrap w:val="0"/>
              <w:adjustRightInd/>
              <w:snapToGrid/>
              <w:spacing w:line="240" w:lineRule="auto"/>
              <w:ind w:firstLine="0" w:firstLineChars="0"/>
              <w:jc w:val="center"/>
              <w:rPr>
                <w:rFonts w:cs="Times New Roman"/>
                <w:color w:val="000000" w:themeColor="text1"/>
                <w:kern w:val="44"/>
                <w:sz w:val="21"/>
                <w:szCs w:val="21"/>
                <w:u w:color="000000"/>
                <w:lang w:eastAsia="en-US"/>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EFAA79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1D290DFF">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3</w:t>
            </w:r>
          </w:p>
        </w:tc>
        <w:tc>
          <w:tcPr>
            <w:tcW w:w="2254" w:type="pct"/>
            <w:tcBorders>
              <w:tl2br w:val="nil"/>
              <w:tr2bl w:val="nil"/>
            </w:tcBorders>
            <w:vAlign w:val="center"/>
          </w:tcPr>
          <w:p w14:paraId="4B0AA4B0">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第六十六条 长江流域县级以上地方人民政府应当推动钢铁、石油、化工、有色金属、建材、船舶等产业升级改造，提升技术装备水平；推动造纸、制革、电镀、印染、有色金属、农药、氮肥、焦化原料药制造等企业实施清洁化改造。企业应当通过技术创新减少资源消耗和污染物排放。</w:t>
            </w:r>
          </w:p>
        </w:tc>
        <w:tc>
          <w:tcPr>
            <w:tcW w:w="1891" w:type="pct"/>
            <w:tcBorders>
              <w:tl2br w:val="nil"/>
              <w:tr2bl w:val="nil"/>
            </w:tcBorders>
            <w:vAlign w:val="center"/>
          </w:tcPr>
          <w:p w14:paraId="725CBE7D">
            <w:pPr>
              <w:widowControl/>
              <w:wordWrap w:val="0"/>
              <w:adjustRightInd/>
              <w:snapToGrid/>
              <w:spacing w:line="240" w:lineRule="auto"/>
              <w:ind w:firstLine="0" w:firstLineChars="0"/>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w:t>
            </w:r>
            <w:r>
              <w:rPr>
                <w:rFonts w:cs="Times New Roman"/>
                <w:color w:val="000000" w:themeColor="text1"/>
                <w:kern w:val="44"/>
                <w:sz w:val="21"/>
                <w:szCs w:val="21"/>
                <w:u w:color="000000"/>
                <w:lang w:val="zh-CN"/>
                <w14:textFill>
                  <w14:solidFill>
                    <w14:schemeClr w14:val="tx1"/>
                  </w14:solidFill>
                </w14:textFill>
              </w:rPr>
              <w:t>涉及工艺均为先进工艺，生产工艺、设备、能耗、污染物排放、资源利用等均达到同行业先进水平。</w:t>
            </w:r>
          </w:p>
        </w:tc>
        <w:tc>
          <w:tcPr>
            <w:tcW w:w="491" w:type="pct"/>
            <w:tcBorders>
              <w:tl2br w:val="nil"/>
              <w:tr2bl w:val="nil"/>
            </w:tcBorders>
            <w:vAlign w:val="center"/>
          </w:tcPr>
          <w:p w14:paraId="6B04B758">
            <w:pPr>
              <w:widowControl/>
              <w:wordWrap w:val="0"/>
              <w:adjustRightInd/>
              <w:snapToGrid/>
              <w:spacing w:line="240" w:lineRule="auto"/>
              <w:ind w:firstLine="0" w:firstLineChars="0"/>
              <w:jc w:val="center"/>
              <w:rPr>
                <w:rFonts w:cs="Times New Roman"/>
                <w:color w:val="000000" w:themeColor="text1"/>
                <w:kern w:val="44"/>
                <w:sz w:val="21"/>
                <w:szCs w:val="21"/>
                <w:u w:color="000000"/>
                <w:lang w:eastAsia="en-US"/>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60FB8EF0">
      <w:pPr>
        <w:wordWrap w:val="0"/>
        <w:adjustRightInd/>
        <w:snapToGrid/>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由上表可知，本项目符合《中华人民共和国长江保护法》（2021年3月1日起施行）中相关要求。</w:t>
      </w:r>
    </w:p>
    <w:p w14:paraId="2DA7738A">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2、与《关于印发〈江苏省“两高”项目管理目录（2024年版）〉的通知》（苏发改规发〔2024〕4号）相符性分析</w:t>
      </w:r>
    </w:p>
    <w:p w14:paraId="0C08539F">
      <w:pPr>
        <w:wordWrap w:val="0"/>
        <w:adjustRightInd/>
        <w:snapToGrid/>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对照《江苏省“两高”项目管理目录（2024年版）》，化学原料和化学制品制造业中有机化学原料制造（2614）中“乙烯、丙烯、苯乙烯、电石法氯乙烯、对二甲苯（PX）、醋酸、甲醇、粮食法丁醇、丁二醇、粮食法丙酮、氯醇法环氧丙烷、氯醇法环氧氯丙烷、甲苯二异氰酸酯（TDI）、二苯基甲烷二异氰酸酯（MDI）、丙酮氰醇法甲基丙烯酸甲酯制造”属于两高项目。</w:t>
      </w:r>
    </w:p>
    <w:p w14:paraId="367CB01D">
      <w:pPr>
        <w:wordWrap w:val="0"/>
        <w:adjustRightInd/>
        <w:snapToGrid/>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本项目属于C265</w:t>
      </w:r>
      <w:r>
        <w:rPr>
          <w:rFonts w:hint="eastAsia" w:cs="Times New Roman"/>
          <w:color w:val="000000" w:themeColor="text1"/>
          <w:szCs w:val="24"/>
          <w14:textFill>
            <w14:solidFill>
              <w14:schemeClr w14:val="tx1"/>
            </w14:solidFill>
          </w14:textFill>
        </w:rPr>
        <w:t>1 初级形态塑料及合成树脂制造</w:t>
      </w:r>
      <w:r>
        <w:rPr>
          <w:rFonts w:cs="Times New Roman"/>
          <w:color w:val="000000" w:themeColor="text1"/>
          <w:szCs w:val="24"/>
          <w14:textFill>
            <w14:solidFill>
              <w14:schemeClr w14:val="tx1"/>
            </w14:solidFill>
          </w14:textFill>
        </w:rPr>
        <w:t>，主要产品为</w:t>
      </w:r>
      <w:r>
        <w:rPr>
          <w:rFonts w:cs="Times New Roman"/>
          <w:color w:val="000000" w:themeColor="text1"/>
          <w14:textFill>
            <w14:solidFill>
              <w14:schemeClr w14:val="tx1"/>
            </w14:solidFill>
          </w14:textFill>
        </w:rPr>
        <w:t>TPEE 热塑性弹性体</w:t>
      </w:r>
      <w:r>
        <w:rPr>
          <w:rFonts w:cs="Times New Roman"/>
          <w:color w:val="000000" w:themeColor="text1"/>
          <w:szCs w:val="24"/>
          <w14:textFill>
            <w14:solidFill>
              <w14:schemeClr w14:val="tx1"/>
            </w14:solidFill>
          </w14:textFill>
        </w:rPr>
        <w:t>，经对照，不属于《江苏省“两高”项目管理目录（2024年版）》中列明项目，因此本项目不属于“两高”项目。</w:t>
      </w:r>
    </w:p>
    <w:p w14:paraId="687D0899">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3、与《空气质量持续改善行动计划》（国发〔2023〕24 号）的相符性分析</w:t>
      </w:r>
    </w:p>
    <w:p w14:paraId="1FBFBB0A">
      <w:pPr>
        <w:wordWrap w:val="0"/>
        <w:ind w:firstLine="480" w:firstLineChars="0"/>
        <w:rPr>
          <w:rFonts w:cs="Times New Roman"/>
          <w:color w:val="000000" w:themeColor="text1"/>
          <w:kern w:val="0"/>
          <w:szCs w:val="21"/>
          <w:lang w:val="zh-CN"/>
          <w14:textFill>
            <w14:solidFill>
              <w14:schemeClr w14:val="tx1"/>
            </w14:solidFill>
          </w14:textFill>
        </w:rPr>
      </w:pPr>
      <w:r>
        <w:rPr>
          <w:rFonts w:cs="Times New Roman"/>
          <w:color w:val="000000" w:themeColor="text1"/>
          <w:kern w:val="0"/>
          <w:szCs w:val="21"/>
          <w:lang w:val="zh-CN"/>
          <w14:textFill>
            <w14:solidFill>
              <w14:schemeClr w14:val="tx1"/>
            </w14:solidFill>
          </w14:textFill>
        </w:rPr>
        <w:t>对照《空气质量持续改善行动计划》（国发〔2023〕24 号）分析结果如下：</w:t>
      </w:r>
    </w:p>
    <w:p w14:paraId="19771FDD">
      <w:pPr>
        <w:wordWrap w:val="0"/>
        <w:ind w:firstLine="0" w:firstLineChars="0"/>
        <w:jc w:val="center"/>
        <w:rPr>
          <w:rFonts w:cs="Times New Roman"/>
          <w:b/>
          <w:bCs/>
          <w:color w:val="000000" w:themeColor="text1"/>
          <w:kern w:val="0"/>
          <w:szCs w:val="21"/>
          <w:lang w:val="zh-CN"/>
          <w14:textFill>
            <w14:solidFill>
              <w14:schemeClr w14:val="tx1"/>
            </w14:solidFill>
          </w14:textFill>
        </w:rPr>
      </w:pPr>
      <w:r>
        <w:rPr>
          <w:rFonts w:cs="Times New Roman"/>
          <w:b/>
          <w:bCs/>
          <w:color w:val="000000" w:themeColor="text1"/>
          <w:kern w:val="0"/>
          <w:szCs w:val="21"/>
          <w:lang w:val="zh-CN"/>
          <w14:textFill>
            <w14:solidFill>
              <w14:schemeClr w14:val="tx1"/>
            </w14:solidFill>
          </w14:textFill>
        </w:rPr>
        <w:t>表1.4.1-</w:t>
      </w:r>
      <w:r>
        <w:rPr>
          <w:rFonts w:cs="Times New Roman"/>
          <w:b/>
          <w:bCs/>
          <w:color w:val="000000" w:themeColor="text1"/>
          <w:kern w:val="0"/>
          <w:szCs w:val="21"/>
          <w14:textFill>
            <w14:solidFill>
              <w14:schemeClr w14:val="tx1"/>
            </w14:solidFill>
          </w14:textFill>
        </w:rPr>
        <w:t xml:space="preserve">2   </w:t>
      </w:r>
      <w:r>
        <w:rPr>
          <w:rFonts w:cs="Times New Roman"/>
          <w:b/>
          <w:bCs/>
          <w:color w:val="000000" w:themeColor="text1"/>
          <w:kern w:val="0"/>
          <w:szCs w:val="21"/>
          <w:lang w:val="zh-CN"/>
          <w14:textFill>
            <w14:solidFill>
              <w14:schemeClr w14:val="tx1"/>
            </w14:solidFill>
          </w14:textFill>
        </w:rPr>
        <w:t>与《空气质量持续改善行动计划》相符性分析</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032"/>
        <w:gridCol w:w="7214"/>
        <w:gridCol w:w="4536"/>
        <w:gridCol w:w="1392"/>
      </w:tblGrid>
      <w:tr w14:paraId="3CBF41C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364" w:type="pct"/>
            <w:tcBorders>
              <w:tl2br w:val="nil"/>
              <w:tr2bl w:val="nil"/>
            </w:tcBorders>
            <w:vAlign w:val="center"/>
          </w:tcPr>
          <w:p w14:paraId="0A0E21BA">
            <w:pPr>
              <w:widowControl/>
              <w:wordWrap w:val="0"/>
              <w:adjustRightInd/>
              <w:snapToGrid/>
              <w:spacing w:line="240" w:lineRule="auto"/>
              <w:ind w:firstLine="0" w:firstLineChars="0"/>
              <w:jc w:val="center"/>
              <w:rPr>
                <w:rFonts w:ascii="Calibri" w:hAnsi="Calibri" w:cs="Times New Roman"/>
                <w:b/>
                <w:bCs/>
                <w:color w:val="000000" w:themeColor="text1"/>
                <w:kern w:val="44"/>
                <w:sz w:val="21"/>
                <w:szCs w:val="21"/>
                <w:u w:color="000000"/>
                <w:lang w:val="zh-CN" w:eastAsia="en-US"/>
                <w14:textFill>
                  <w14:solidFill>
                    <w14:schemeClr w14:val="tx1"/>
                  </w14:solidFill>
                </w14:textFill>
              </w:rPr>
            </w:pPr>
            <w:r>
              <w:rPr>
                <w:rFonts w:ascii="Calibri" w:hAnsi="Calibri" w:cs="Times New Roman"/>
                <w:b/>
                <w:bCs/>
                <w:color w:val="000000" w:themeColor="text1"/>
                <w:kern w:val="44"/>
                <w:sz w:val="21"/>
                <w:szCs w:val="21"/>
                <w:u w:color="000000"/>
                <w:lang w:val="zh-CN"/>
                <w14:textFill>
                  <w14:solidFill>
                    <w14:schemeClr w14:val="tx1"/>
                  </w14:solidFill>
                </w14:textFill>
              </w:rPr>
              <w:t>序号</w:t>
            </w:r>
          </w:p>
        </w:tc>
        <w:tc>
          <w:tcPr>
            <w:tcW w:w="2545" w:type="pct"/>
            <w:tcBorders>
              <w:tl2br w:val="nil"/>
              <w:tr2bl w:val="nil"/>
            </w:tcBorders>
            <w:vAlign w:val="center"/>
          </w:tcPr>
          <w:p w14:paraId="5B309823">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文件</w:t>
            </w:r>
            <w:r>
              <w:rPr>
                <w:rFonts w:cs="Times New Roman"/>
                <w:b/>
                <w:bCs/>
                <w:color w:val="000000" w:themeColor="text1"/>
                <w:kern w:val="44"/>
                <w:sz w:val="21"/>
                <w:szCs w:val="21"/>
                <w:u w:color="000000"/>
                <w:lang w:val="zh-CN"/>
                <w14:textFill>
                  <w14:solidFill>
                    <w14:schemeClr w14:val="tx1"/>
                  </w14:solidFill>
                </w14:textFill>
              </w:rPr>
              <w:t>摘要</w:t>
            </w:r>
          </w:p>
        </w:tc>
        <w:tc>
          <w:tcPr>
            <w:tcW w:w="1600" w:type="pct"/>
            <w:tcBorders>
              <w:tl2br w:val="nil"/>
              <w:tr2bl w:val="nil"/>
            </w:tcBorders>
            <w:vAlign w:val="center"/>
          </w:tcPr>
          <w:p w14:paraId="72496010">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本项目情况</w:t>
            </w:r>
          </w:p>
        </w:tc>
        <w:tc>
          <w:tcPr>
            <w:tcW w:w="491" w:type="pct"/>
            <w:tcBorders>
              <w:tl2br w:val="nil"/>
              <w:tr2bl w:val="nil"/>
            </w:tcBorders>
            <w:vAlign w:val="center"/>
          </w:tcPr>
          <w:p w14:paraId="03F72E7E">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相符性</w:t>
            </w:r>
          </w:p>
        </w:tc>
      </w:tr>
      <w:tr w14:paraId="58E2B10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104C7838">
            <w:pPr>
              <w:widowControl/>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1</w:t>
            </w:r>
          </w:p>
        </w:tc>
        <w:tc>
          <w:tcPr>
            <w:tcW w:w="2545" w:type="pct"/>
            <w:tcBorders>
              <w:tl2br w:val="nil"/>
              <w:tr2bl w:val="nil"/>
            </w:tcBorders>
            <w:vAlign w:val="center"/>
          </w:tcPr>
          <w:p w14:paraId="60ACC3E6">
            <w:pPr>
              <w:widowControl/>
              <w:adjustRightInd/>
              <w:snapToGrid/>
              <w:spacing w:line="240" w:lineRule="auto"/>
              <w:ind w:firstLine="0" w:firstLineChars="0"/>
              <w:rPr>
                <w:rFonts w:cs="Times New Roman"/>
                <w:color w:val="000000" w:themeColor="text1"/>
                <w:kern w:val="44"/>
                <w:sz w:val="21"/>
                <w:szCs w:val="21"/>
                <w:u w:color="000000"/>
                <w14:textFill>
                  <w14:solidFill>
                    <w14:schemeClr w14:val="tx1"/>
                  </w14:solidFill>
                </w14:textFill>
              </w:rPr>
            </w:pPr>
            <w:r>
              <w:rPr>
                <w:rFonts w:ascii="Calibri" w:hAnsi="Calibri" w:cs="Times New Roman"/>
                <w:color w:val="000000" w:themeColor="text1"/>
                <w:kern w:val="44"/>
                <w:sz w:val="21"/>
                <w:szCs w:val="21"/>
                <w:u w:color="000000"/>
                <w14:textFill>
                  <w14:solidFill>
                    <w14:schemeClr w14:val="tx1"/>
                  </w14:solidFill>
                </w14:textFill>
              </w:rPr>
              <w:t>坚决遏制高耗能、高排放、低水平项目盲目上马。新改扩建项目严格落实国家产业规划、产业政策、生态环境分区管控方案、规划环评、项目环评、节能审查、产能置换、重点污染物总量控制、污染物排放区域削减、碳排放达峰目标等相关要求，原则上采用清洁 运输方式。涉及产能置换的项目，被置换产能及其配套设施关停后，</w:t>
            </w:r>
            <w:r>
              <w:rPr>
                <w:rFonts w:cs="Times New Roman"/>
                <w:color w:val="000000" w:themeColor="text1"/>
                <w:kern w:val="44"/>
                <w:sz w:val="21"/>
                <w:szCs w:val="21"/>
                <w:u w:color="000000"/>
                <w14:textFill>
                  <w14:solidFill>
                    <w14:schemeClr w14:val="tx1"/>
                  </w14:solidFill>
                </w14:textFill>
              </w:rPr>
              <w:t>新建项目方可投产。</w:t>
            </w:r>
          </w:p>
        </w:tc>
        <w:tc>
          <w:tcPr>
            <w:tcW w:w="1600" w:type="pct"/>
            <w:tcBorders>
              <w:tl2br w:val="nil"/>
              <w:tr2bl w:val="nil"/>
            </w:tcBorders>
            <w:vAlign w:val="center"/>
          </w:tcPr>
          <w:p w14:paraId="5EE43A4D">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对照《江苏省“两高”项目管理目录（2024年版）》本项目不属于两高项目。</w:t>
            </w:r>
          </w:p>
        </w:tc>
        <w:tc>
          <w:tcPr>
            <w:tcW w:w="491" w:type="pct"/>
            <w:tcBorders>
              <w:tl2br w:val="nil"/>
              <w:tr2bl w:val="nil"/>
            </w:tcBorders>
            <w:vAlign w:val="center"/>
          </w:tcPr>
          <w:p w14:paraId="749D7D74">
            <w:pPr>
              <w:widowControl/>
              <w:wordWrap w:val="0"/>
              <w:adjustRightInd/>
              <w:snapToGrid/>
              <w:spacing w:line="240" w:lineRule="auto"/>
              <w:ind w:firstLine="0" w:firstLineChars="0"/>
              <w:jc w:val="center"/>
              <w:rPr>
                <w:rFonts w:cs="Times New Roman"/>
                <w:color w:val="000000" w:themeColor="text1"/>
                <w:kern w:val="44"/>
                <w:sz w:val="21"/>
                <w:szCs w:val="21"/>
                <w:u w:color="000000"/>
                <w:lang w:eastAsia="en-US"/>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7E41194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0BAECE0A">
            <w:pPr>
              <w:widowControl/>
              <w:adjustRightInd/>
              <w:snapToGrid/>
              <w:spacing w:line="240" w:lineRule="auto"/>
              <w:ind w:firstLine="0" w:firstLineChars="0"/>
              <w:jc w:val="center"/>
              <w:rPr>
                <w:rFonts w:ascii="Calibri" w:hAnsi="Calibri" w:cs="Times New Roman"/>
                <w:color w:val="000000" w:themeColor="text1"/>
                <w:kern w:val="44"/>
                <w:sz w:val="21"/>
                <w:szCs w:val="21"/>
                <w:u w:color="000000"/>
                <w:lang w:val="zh-CN"/>
                <w14:textFill>
                  <w14:solidFill>
                    <w14:schemeClr w14:val="tx1"/>
                  </w14:solidFill>
                </w14:textFill>
              </w:rPr>
            </w:pPr>
            <w:r>
              <w:rPr>
                <w:rFonts w:ascii="Calibri" w:hAnsi="Calibri" w:cs="Times New Roman"/>
                <w:color w:val="000000" w:themeColor="text1"/>
                <w:kern w:val="44"/>
                <w:sz w:val="21"/>
                <w:szCs w:val="21"/>
                <w:u w:color="000000"/>
                <w:lang w:val="zh-CN"/>
                <w14:textFill>
                  <w14:solidFill>
                    <w14:schemeClr w14:val="tx1"/>
                  </w14:solidFill>
                </w14:textFill>
              </w:rPr>
              <w:t>2</w:t>
            </w:r>
          </w:p>
        </w:tc>
        <w:tc>
          <w:tcPr>
            <w:tcW w:w="2545" w:type="pct"/>
            <w:tcBorders>
              <w:tl2br w:val="nil"/>
              <w:tr2bl w:val="nil"/>
            </w:tcBorders>
            <w:vAlign w:val="center"/>
          </w:tcPr>
          <w:p w14:paraId="4C22FD58">
            <w:pPr>
              <w:widowControl/>
              <w:adjustRightInd/>
              <w:snapToGrid/>
              <w:spacing w:line="240" w:lineRule="auto"/>
              <w:ind w:firstLine="0" w:firstLineChars="0"/>
              <w:rPr>
                <w:rFonts w:ascii="Calibri" w:hAnsi="Calibri" w:cs="Times New Roman"/>
                <w:color w:val="000000" w:themeColor="text1"/>
                <w:kern w:val="44"/>
                <w:sz w:val="21"/>
                <w:szCs w:val="21"/>
                <w:u w:color="000000"/>
                <w:lang w:val="zh-CN"/>
                <w14:textFill>
                  <w14:solidFill>
                    <w14:schemeClr w14:val="tx1"/>
                  </w14:solidFill>
                </w14:textFill>
              </w:rPr>
            </w:pPr>
            <w:r>
              <w:rPr>
                <w:rFonts w:ascii="Calibri" w:hAnsi="Calibri" w:cs="Times New Roman"/>
                <w:color w:val="000000" w:themeColor="text1"/>
                <w:kern w:val="44"/>
                <w:sz w:val="21"/>
                <w:szCs w:val="21"/>
                <w:u w:color="000000"/>
                <w14:textFill>
                  <w14:solidFill>
                    <w14:schemeClr w14:val="tx1"/>
                  </w14:solidFill>
                </w14:textFill>
              </w:rPr>
              <w:t>推动绿色环保产业健康发展。加大政策支持力度，在低（无）VOCs 含量原辅材料生产和使用、VOCs 污染治理、超低排放、环境和大气成分监测等领域支持培育一批龙头企业。多措并举治理环保领域低价低质中标乱象，营造公平竞争环境，推动产业健康有序发展。</w:t>
            </w:r>
          </w:p>
        </w:tc>
        <w:tc>
          <w:tcPr>
            <w:tcW w:w="1600" w:type="pct"/>
            <w:tcBorders>
              <w:tl2br w:val="nil"/>
              <w:tr2bl w:val="nil"/>
            </w:tcBorders>
            <w:vAlign w:val="center"/>
          </w:tcPr>
          <w:p w14:paraId="755DFD25">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w:t>
            </w:r>
            <w:r>
              <w:rPr>
                <w:rFonts w:hint="eastAsia" w:cs="Times New Roman"/>
                <w:color w:val="000000" w:themeColor="text1"/>
                <w:kern w:val="44"/>
                <w:sz w:val="21"/>
                <w:szCs w:val="21"/>
                <w:u w:color="000000"/>
                <w14:textFill>
                  <w14:solidFill>
                    <w14:schemeClr w14:val="tx1"/>
                  </w14:solidFill>
                </w14:textFill>
              </w:rPr>
              <w:t>涉及</w:t>
            </w:r>
            <w:r>
              <w:rPr>
                <w:rFonts w:cs="Times New Roman"/>
                <w:color w:val="000000" w:themeColor="text1"/>
                <w:kern w:val="44"/>
                <w:sz w:val="21"/>
                <w:szCs w:val="21"/>
                <w:u w:color="000000"/>
                <w14:textFill>
                  <w14:solidFill>
                    <w14:schemeClr w14:val="tx1"/>
                  </w14:solidFill>
                </w14:textFill>
              </w:rPr>
              <w:t>低（无）VOCs 含量原辅材料生产和使用，生产装置</w:t>
            </w:r>
            <w:r>
              <w:rPr>
                <w:rFonts w:hint="eastAsia" w:cs="Times New Roman"/>
                <w:color w:val="000000" w:themeColor="text1"/>
                <w:kern w:val="44"/>
                <w:sz w:val="21"/>
                <w:szCs w:val="21"/>
                <w:u w:color="000000"/>
                <w14:textFill>
                  <w14:solidFill>
                    <w14:schemeClr w14:val="tx1"/>
                  </w14:solidFill>
                </w14:textFill>
              </w:rPr>
              <w:t>工艺</w:t>
            </w:r>
            <w:r>
              <w:rPr>
                <w:rFonts w:cs="Times New Roman"/>
                <w:color w:val="000000" w:themeColor="text1"/>
                <w:kern w:val="44"/>
                <w:sz w:val="21"/>
                <w:szCs w:val="21"/>
                <w:u w:color="000000"/>
                <w14:textFill>
                  <w14:solidFill>
                    <w14:schemeClr w14:val="tx1"/>
                  </w14:solidFill>
                </w14:textFill>
              </w:rPr>
              <w:t>有机废气、</w:t>
            </w:r>
            <w:r>
              <w:rPr>
                <w:rFonts w:hint="eastAsia" w:cs="Times New Roman"/>
                <w:color w:val="000000" w:themeColor="text1"/>
                <w:kern w:val="44"/>
                <w:sz w:val="21"/>
                <w:szCs w:val="21"/>
                <w:u w:color="000000"/>
                <w14:textFill>
                  <w14:solidFill>
                    <w14:schemeClr w14:val="tx1"/>
                  </w14:solidFill>
                </w14:textFill>
              </w:rPr>
              <w:t>T</w:t>
            </w:r>
            <w:r>
              <w:rPr>
                <w:rFonts w:cs="Times New Roman"/>
                <w:color w:val="000000" w:themeColor="text1"/>
                <w:kern w:val="44"/>
                <w:sz w:val="21"/>
                <w:szCs w:val="21"/>
                <w:u w:color="000000"/>
                <w14:textFill>
                  <w14:solidFill>
                    <w14:schemeClr w14:val="tx1"/>
                  </w14:solidFill>
                </w14:textFill>
              </w:rPr>
              <w:t>HF储罐呼吸废气依托现有热媒炉处理，能推动产业健康有序发展。</w:t>
            </w:r>
          </w:p>
        </w:tc>
        <w:tc>
          <w:tcPr>
            <w:tcW w:w="491" w:type="pct"/>
            <w:tcBorders>
              <w:tl2br w:val="nil"/>
              <w:tr2bl w:val="nil"/>
            </w:tcBorders>
            <w:vAlign w:val="center"/>
          </w:tcPr>
          <w:p w14:paraId="31C56F06">
            <w:pPr>
              <w:widowControl/>
              <w:wordWrap w:val="0"/>
              <w:adjustRightInd/>
              <w:snapToGrid/>
              <w:spacing w:line="240" w:lineRule="auto"/>
              <w:ind w:firstLine="0" w:firstLineChars="0"/>
              <w:jc w:val="center"/>
              <w:rPr>
                <w:rFonts w:ascii="Calibri" w:hAnsi="Calibri" w:cs="Times New Roman"/>
                <w:color w:val="000000" w:themeColor="text1"/>
                <w:kern w:val="44"/>
                <w:sz w:val="21"/>
                <w:szCs w:val="21"/>
                <w:u w:color="000000"/>
                <w:lang w:val="zh-CN"/>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042490E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2274EDA1">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3</w:t>
            </w:r>
          </w:p>
        </w:tc>
        <w:tc>
          <w:tcPr>
            <w:tcW w:w="2545" w:type="pct"/>
            <w:tcBorders>
              <w:tl2br w:val="nil"/>
              <w:tr2bl w:val="nil"/>
            </w:tcBorders>
            <w:vAlign w:val="center"/>
          </w:tcPr>
          <w:p w14:paraId="7ACCEBC3">
            <w:pPr>
              <w:widowControl/>
              <w:wordWrap w:val="0"/>
              <w:topLinePunct/>
              <w:adjustRightInd/>
              <w:snapToGrid/>
              <w:spacing w:line="240" w:lineRule="auto"/>
              <w:ind w:firstLine="0" w:firstLineChars="0"/>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强化 VOCs 全流程、全环节综合治理。鼓励储罐使用低泄漏的呼吸阀、紧急泄压阀，定期开展密封性检测。汽车罐车推广使用密封式快速接头。污水处理场所高浓度有机废气要单独收集处理；含 VOCs 有机废水储罐、装置区集水井（池）有机废气要密闭收集处理。重点区域石化、化工行业集中的城市和重点工业园区，2024年年底前建立统一的泄漏检测与修复信息管理平台。企业开停工、检维修期间，及时收集处理退料、清洗、吹扫等作业产生的 VOCs 废气。企业不得将火炬燃烧装置作为日常大气污染处理设施。</w:t>
            </w:r>
          </w:p>
        </w:tc>
        <w:tc>
          <w:tcPr>
            <w:tcW w:w="1600" w:type="pct"/>
            <w:tcBorders>
              <w:tl2br w:val="nil"/>
              <w:tr2bl w:val="nil"/>
            </w:tcBorders>
            <w:vAlign w:val="center"/>
          </w:tcPr>
          <w:p w14:paraId="227D9379">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w:t>
            </w:r>
            <w:r>
              <w:rPr>
                <w:rFonts w:hint="eastAsia" w:cs="Times New Roman"/>
                <w:kern w:val="44"/>
                <w:sz w:val="21"/>
                <w:szCs w:val="21"/>
                <w:u w:color="000000"/>
              </w:rPr>
              <w:t>T</w:t>
            </w:r>
            <w:r>
              <w:rPr>
                <w:rFonts w:cs="Times New Roman"/>
                <w:kern w:val="44"/>
                <w:sz w:val="21"/>
                <w:szCs w:val="21"/>
                <w:u w:color="000000"/>
              </w:rPr>
              <w:t>HF储罐采用</w:t>
            </w:r>
            <w:r>
              <w:rPr>
                <w:rFonts w:hint="eastAsia" w:cs="Times New Roman"/>
                <w:kern w:val="44"/>
                <w:sz w:val="21"/>
                <w:szCs w:val="21"/>
                <w:u w:color="000000"/>
              </w:rPr>
              <w:t>高效</w:t>
            </w:r>
            <w:r>
              <w:rPr>
                <w:rFonts w:cs="Times New Roman"/>
                <w:kern w:val="44"/>
                <w:sz w:val="21"/>
                <w:szCs w:val="21"/>
                <w:u w:color="000000"/>
              </w:rPr>
              <w:t>呼吸阀，泄压阀。</w:t>
            </w:r>
            <w:r>
              <w:rPr>
                <w:rFonts w:ascii="Calibri" w:hAnsi="Calibri" w:cs="Times New Roman"/>
                <w:sz w:val="21"/>
                <w:szCs w:val="21"/>
              </w:rPr>
              <w:t>生产装置有机废气、</w:t>
            </w:r>
            <w:r>
              <w:rPr>
                <w:rFonts w:hint="eastAsia" w:cs="Times New Roman"/>
                <w:kern w:val="44"/>
                <w:sz w:val="21"/>
                <w:szCs w:val="21"/>
                <w:u w:color="000000"/>
              </w:rPr>
              <w:t>T</w:t>
            </w:r>
            <w:r>
              <w:rPr>
                <w:rFonts w:cs="Times New Roman"/>
                <w:kern w:val="44"/>
                <w:sz w:val="21"/>
                <w:szCs w:val="21"/>
                <w:u w:color="000000"/>
              </w:rPr>
              <w:t>HF</w:t>
            </w:r>
            <w:r>
              <w:rPr>
                <w:rFonts w:ascii="Calibri" w:hAnsi="Calibri" w:cs="Times New Roman"/>
                <w:sz w:val="21"/>
                <w:szCs w:val="21"/>
              </w:rPr>
              <w:t>储罐呼吸废气</w:t>
            </w:r>
            <w:r>
              <w:rPr>
                <w:rFonts w:cs="Times New Roman"/>
                <w:sz w:val="21"/>
                <w:szCs w:val="21"/>
              </w:rPr>
              <w:t>依托现有热媒炉处理</w:t>
            </w:r>
            <w:r>
              <w:rPr>
                <w:rFonts w:cs="Times New Roman"/>
                <w:kern w:val="44"/>
                <w:sz w:val="21"/>
                <w:szCs w:val="21"/>
                <w:u w:color="000000"/>
              </w:rPr>
              <w:t>，</w:t>
            </w:r>
            <w:r>
              <w:rPr>
                <w:rFonts w:cs="Times New Roman"/>
                <w:kern w:val="44"/>
                <w:sz w:val="21"/>
                <w:szCs w:val="21"/>
                <w:u w:color="000000"/>
                <w:lang w:val="zh-CN"/>
              </w:rPr>
              <w:t>VOCs治理具有精准性、针对性和有效性。</w:t>
            </w:r>
            <w:r>
              <w:rPr>
                <w:rFonts w:hint="eastAsia" w:cs="Times New Roman"/>
                <w:kern w:val="44"/>
                <w:sz w:val="21"/>
                <w:szCs w:val="21"/>
                <w:u w:color="000000"/>
                <w:lang w:val="zh-CN"/>
              </w:rPr>
              <w:t>本项目开停工、检维修期间，退料、清洗、吹扫等作业产生的 VOCs 废气排入热媒炉处理</w:t>
            </w:r>
            <w:r>
              <w:rPr>
                <w:rFonts w:cs="Times New Roman"/>
                <w:kern w:val="44"/>
                <w:sz w:val="21"/>
                <w:szCs w:val="21"/>
                <w:u w:color="000000"/>
                <w:lang w:val="zh-CN"/>
              </w:rPr>
              <w:t>。本项目不设置火炬。</w:t>
            </w:r>
          </w:p>
        </w:tc>
        <w:tc>
          <w:tcPr>
            <w:tcW w:w="491" w:type="pct"/>
            <w:tcBorders>
              <w:tl2br w:val="nil"/>
              <w:tr2bl w:val="nil"/>
            </w:tcBorders>
            <w:vAlign w:val="center"/>
          </w:tcPr>
          <w:p w14:paraId="468F57B5">
            <w:pPr>
              <w:widowControl/>
              <w:wordWrap w:val="0"/>
              <w:adjustRightInd/>
              <w:snapToGrid/>
              <w:spacing w:line="240" w:lineRule="auto"/>
              <w:ind w:firstLine="0" w:firstLineChars="0"/>
              <w:jc w:val="center"/>
              <w:rPr>
                <w:rFonts w:cs="Times New Roman"/>
                <w:color w:val="000000" w:themeColor="text1"/>
                <w:kern w:val="44"/>
                <w:sz w:val="21"/>
                <w:szCs w:val="21"/>
                <w:u w:color="000000"/>
                <w:lang w:eastAsia="en-US"/>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09D8833B">
      <w:pPr>
        <w:wordWrap w:val="0"/>
        <w:adjustRightInd/>
        <w:snapToGrid/>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由上表可知，本项目符合</w:t>
      </w:r>
      <w:r>
        <w:rPr>
          <w:rFonts w:cs="Times New Roman"/>
          <w:color w:val="000000" w:themeColor="text1"/>
          <w:kern w:val="0"/>
          <w:szCs w:val="21"/>
          <w:lang w:val="zh-CN"/>
          <w14:textFill>
            <w14:solidFill>
              <w14:schemeClr w14:val="tx1"/>
            </w14:solidFill>
          </w14:textFill>
        </w:rPr>
        <w:t>《空气质量持续改善行动计划》（国发〔2023〕24 号）</w:t>
      </w:r>
      <w:r>
        <w:rPr>
          <w:rFonts w:cs="Times New Roman"/>
          <w:color w:val="000000" w:themeColor="text1"/>
          <w:szCs w:val="24"/>
          <w14:textFill>
            <w14:solidFill>
              <w14:schemeClr w14:val="tx1"/>
            </w14:solidFill>
          </w14:textFill>
        </w:rPr>
        <w:t>中相关要求。</w:t>
      </w:r>
    </w:p>
    <w:p w14:paraId="522F2B93">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4、与《江苏省空气质量持续改善行动计划实施方案》（苏政发〔2024〕53 号）的相符性分析</w:t>
      </w:r>
    </w:p>
    <w:p w14:paraId="76A788A1">
      <w:pPr>
        <w:wordWrap w:val="0"/>
        <w:ind w:firstLine="480" w:firstLineChars="0"/>
        <w:rPr>
          <w:rFonts w:cs="Times New Roman"/>
          <w:color w:val="000000" w:themeColor="text1"/>
          <w:kern w:val="0"/>
          <w:szCs w:val="21"/>
          <w:lang w:val="zh-CN"/>
          <w14:textFill>
            <w14:solidFill>
              <w14:schemeClr w14:val="tx1"/>
            </w14:solidFill>
          </w14:textFill>
        </w:rPr>
      </w:pPr>
      <w:r>
        <w:rPr>
          <w:rFonts w:cs="Times New Roman"/>
          <w:color w:val="000000" w:themeColor="text1"/>
          <w:kern w:val="0"/>
          <w:szCs w:val="21"/>
          <w:lang w:val="zh-CN"/>
          <w14:textFill>
            <w14:solidFill>
              <w14:schemeClr w14:val="tx1"/>
            </w14:solidFill>
          </w14:textFill>
        </w:rPr>
        <w:t>对照《江苏省空气质量持续改善行动计划实施方案》（苏政发〔2024〕53 号）分析结果如下：</w:t>
      </w:r>
    </w:p>
    <w:p w14:paraId="14318DB7">
      <w:pPr>
        <w:wordWrap w:val="0"/>
        <w:ind w:firstLine="0" w:firstLineChars="0"/>
        <w:jc w:val="center"/>
        <w:rPr>
          <w:rFonts w:cs="Times New Roman"/>
          <w:b/>
          <w:bCs/>
          <w:color w:val="000000" w:themeColor="text1"/>
          <w:kern w:val="0"/>
          <w:szCs w:val="21"/>
          <w:lang w:val="zh-CN"/>
          <w14:textFill>
            <w14:solidFill>
              <w14:schemeClr w14:val="tx1"/>
            </w14:solidFill>
          </w14:textFill>
        </w:rPr>
      </w:pPr>
      <w:r>
        <w:rPr>
          <w:rFonts w:cs="Times New Roman"/>
          <w:b/>
          <w:bCs/>
          <w:color w:val="000000" w:themeColor="text1"/>
          <w:kern w:val="0"/>
          <w:szCs w:val="21"/>
          <w:lang w:val="zh-CN"/>
          <w14:textFill>
            <w14:solidFill>
              <w14:schemeClr w14:val="tx1"/>
            </w14:solidFill>
          </w14:textFill>
        </w:rPr>
        <w:t>表1.4.1-</w:t>
      </w:r>
      <w:r>
        <w:rPr>
          <w:rFonts w:cs="Times New Roman"/>
          <w:b/>
          <w:bCs/>
          <w:color w:val="000000" w:themeColor="text1"/>
          <w:kern w:val="0"/>
          <w:szCs w:val="21"/>
          <w14:textFill>
            <w14:solidFill>
              <w14:schemeClr w14:val="tx1"/>
            </w14:solidFill>
          </w14:textFill>
        </w:rPr>
        <w:t xml:space="preserve">3  </w:t>
      </w:r>
      <w:r>
        <w:rPr>
          <w:rFonts w:cs="Times New Roman"/>
          <w:b/>
          <w:bCs/>
          <w:color w:val="000000" w:themeColor="text1"/>
          <w:kern w:val="0"/>
          <w:szCs w:val="21"/>
          <w:lang w:val="zh-CN"/>
          <w14:textFill>
            <w14:solidFill>
              <w14:schemeClr w14:val="tx1"/>
            </w14:solidFill>
          </w14:textFill>
        </w:rPr>
        <w:t>与《江苏省空气质量持续改善行动计划实施方案》相符性分析</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031"/>
        <w:gridCol w:w="6597"/>
        <w:gridCol w:w="4739"/>
        <w:gridCol w:w="1807"/>
      </w:tblGrid>
      <w:tr w14:paraId="48ECAE5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4C165775">
            <w:pPr>
              <w:widowControl/>
              <w:wordWrap w:val="0"/>
              <w:adjustRightInd/>
              <w:snapToGrid/>
              <w:spacing w:line="240" w:lineRule="auto"/>
              <w:ind w:firstLine="0" w:firstLineChars="0"/>
              <w:jc w:val="center"/>
              <w:rPr>
                <w:rFonts w:ascii="Calibri" w:hAnsi="Calibri" w:cs="Times New Roman"/>
                <w:b/>
                <w:bCs/>
                <w:color w:val="000000" w:themeColor="text1"/>
                <w:kern w:val="44"/>
                <w:sz w:val="21"/>
                <w:szCs w:val="21"/>
                <w:u w:color="000000"/>
                <w:lang w:val="zh-CN" w:eastAsia="en-US"/>
                <w14:textFill>
                  <w14:solidFill>
                    <w14:schemeClr w14:val="tx1"/>
                  </w14:solidFill>
                </w14:textFill>
              </w:rPr>
            </w:pPr>
            <w:r>
              <w:rPr>
                <w:rFonts w:ascii="Calibri" w:hAnsi="Calibri" w:cs="Times New Roman"/>
                <w:b/>
                <w:bCs/>
                <w:color w:val="000000" w:themeColor="text1"/>
                <w:kern w:val="44"/>
                <w:sz w:val="21"/>
                <w:szCs w:val="21"/>
                <w:u w:color="000000"/>
                <w:lang w:val="zh-CN"/>
                <w14:textFill>
                  <w14:solidFill>
                    <w14:schemeClr w14:val="tx1"/>
                  </w14:solidFill>
                </w14:textFill>
              </w:rPr>
              <w:t>序号</w:t>
            </w:r>
          </w:p>
        </w:tc>
        <w:tc>
          <w:tcPr>
            <w:tcW w:w="2327" w:type="pct"/>
            <w:tcBorders>
              <w:tl2br w:val="nil"/>
              <w:tr2bl w:val="nil"/>
            </w:tcBorders>
            <w:vAlign w:val="center"/>
          </w:tcPr>
          <w:p w14:paraId="10260344">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文件</w:t>
            </w:r>
            <w:r>
              <w:rPr>
                <w:rFonts w:cs="Times New Roman"/>
                <w:b/>
                <w:bCs/>
                <w:color w:val="000000" w:themeColor="text1"/>
                <w:kern w:val="44"/>
                <w:sz w:val="21"/>
                <w:szCs w:val="21"/>
                <w:u w:color="000000"/>
                <w:lang w:val="zh-CN"/>
                <w14:textFill>
                  <w14:solidFill>
                    <w14:schemeClr w14:val="tx1"/>
                  </w14:solidFill>
                </w14:textFill>
              </w:rPr>
              <w:t>摘要</w:t>
            </w:r>
          </w:p>
        </w:tc>
        <w:tc>
          <w:tcPr>
            <w:tcW w:w="1672" w:type="pct"/>
            <w:tcBorders>
              <w:tl2br w:val="nil"/>
              <w:tr2bl w:val="nil"/>
            </w:tcBorders>
            <w:vAlign w:val="center"/>
          </w:tcPr>
          <w:p w14:paraId="1D58006D">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本项目情况</w:t>
            </w:r>
          </w:p>
        </w:tc>
        <w:tc>
          <w:tcPr>
            <w:tcW w:w="637" w:type="pct"/>
            <w:tcBorders>
              <w:tl2br w:val="nil"/>
              <w:tr2bl w:val="nil"/>
            </w:tcBorders>
            <w:vAlign w:val="center"/>
          </w:tcPr>
          <w:p w14:paraId="54151C54">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相符性</w:t>
            </w:r>
          </w:p>
        </w:tc>
      </w:tr>
      <w:tr w14:paraId="63F442C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3AE901B1">
            <w:pPr>
              <w:widowControl/>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1</w:t>
            </w:r>
          </w:p>
        </w:tc>
        <w:tc>
          <w:tcPr>
            <w:tcW w:w="2327" w:type="pct"/>
            <w:tcBorders>
              <w:tl2br w:val="nil"/>
              <w:tr2bl w:val="nil"/>
            </w:tcBorders>
            <w:vAlign w:val="center"/>
          </w:tcPr>
          <w:p w14:paraId="17F2C516">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坚决遏制高耗能、高排放、低水平项目盲目上马。研究制定“两高”项目管理目录。严禁核准或备案钢铁（炼钢、炼铁）、焦化、电解铝、水泥（熟料）、平板玻璃（不含光伏压延玻璃）和炼化（纳入国家产业规划除外）等行业新增产能的项目。到 2025 年，短流程炼钢产量占比力争达 20%以上。</w:t>
            </w:r>
          </w:p>
        </w:tc>
        <w:tc>
          <w:tcPr>
            <w:tcW w:w="1672" w:type="pct"/>
            <w:tcBorders>
              <w:tl2br w:val="nil"/>
              <w:tr2bl w:val="nil"/>
            </w:tcBorders>
            <w:vAlign w:val="center"/>
          </w:tcPr>
          <w:p w14:paraId="577F920A">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对照《江苏省“两高”项目管理目录（2024年版）》本项目不属于两高项目。</w:t>
            </w:r>
            <w:r>
              <w:rPr>
                <w:rFonts w:hint="eastAsia" w:cs="Times New Roman"/>
                <w:color w:val="000000" w:themeColor="text1"/>
                <w:kern w:val="44"/>
                <w:sz w:val="21"/>
                <w:szCs w:val="21"/>
                <w:u w:color="000000"/>
                <w14:textFill>
                  <w14:solidFill>
                    <w14:schemeClr w14:val="tx1"/>
                  </w14:solidFill>
                </w14:textFill>
              </w:rPr>
              <w:t xml:space="preserve"> </w:t>
            </w:r>
          </w:p>
        </w:tc>
        <w:tc>
          <w:tcPr>
            <w:tcW w:w="637" w:type="pct"/>
            <w:tcBorders>
              <w:tl2br w:val="nil"/>
              <w:tr2bl w:val="nil"/>
            </w:tcBorders>
            <w:vAlign w:val="center"/>
          </w:tcPr>
          <w:p w14:paraId="54127A8D">
            <w:pPr>
              <w:widowControl/>
              <w:wordWrap w:val="0"/>
              <w:adjustRightInd/>
              <w:snapToGrid/>
              <w:spacing w:line="240" w:lineRule="auto"/>
              <w:ind w:firstLine="0" w:firstLineChars="0"/>
              <w:jc w:val="center"/>
              <w:rPr>
                <w:rFonts w:cs="Times New Roman"/>
                <w:color w:val="000000" w:themeColor="text1"/>
                <w:kern w:val="44"/>
                <w:sz w:val="21"/>
                <w:szCs w:val="21"/>
                <w:u w:color="000000"/>
                <w:lang w:eastAsia="en-US"/>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01481E8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2CB36234">
            <w:pPr>
              <w:widowControl/>
              <w:adjustRightInd/>
              <w:snapToGrid/>
              <w:spacing w:line="240" w:lineRule="auto"/>
              <w:ind w:firstLine="0" w:firstLineChars="0"/>
              <w:jc w:val="center"/>
              <w:rPr>
                <w:rFonts w:ascii="Calibri" w:hAnsi="Calibri" w:cs="Times New Roman"/>
                <w:color w:val="000000" w:themeColor="text1"/>
                <w:kern w:val="44"/>
                <w:sz w:val="21"/>
                <w:szCs w:val="21"/>
                <w:u w:color="000000"/>
                <w:lang w:val="zh-CN"/>
                <w14:textFill>
                  <w14:solidFill>
                    <w14:schemeClr w14:val="tx1"/>
                  </w14:solidFill>
                </w14:textFill>
              </w:rPr>
            </w:pPr>
            <w:r>
              <w:rPr>
                <w:rFonts w:ascii="Calibri" w:hAnsi="Calibri" w:cs="Times New Roman"/>
                <w:color w:val="000000" w:themeColor="text1"/>
                <w:kern w:val="44"/>
                <w:sz w:val="21"/>
                <w:szCs w:val="21"/>
                <w:u w:color="000000"/>
                <w:lang w:val="zh-CN"/>
                <w14:textFill>
                  <w14:solidFill>
                    <w14:schemeClr w14:val="tx1"/>
                  </w14:solidFill>
                </w14:textFill>
              </w:rPr>
              <w:t>2</w:t>
            </w:r>
          </w:p>
        </w:tc>
        <w:tc>
          <w:tcPr>
            <w:tcW w:w="2327" w:type="pct"/>
            <w:tcBorders>
              <w:tl2br w:val="nil"/>
              <w:tr2bl w:val="nil"/>
            </w:tcBorders>
            <w:vAlign w:val="center"/>
          </w:tcPr>
          <w:p w14:paraId="78CB336A">
            <w:pPr>
              <w:widowControl/>
              <w:wordWrap w:val="0"/>
              <w:adjustRightInd/>
              <w:snapToGrid/>
              <w:spacing w:line="240" w:lineRule="auto"/>
              <w:ind w:firstLine="0" w:firstLineChars="0"/>
              <w:jc w:val="left"/>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优化含 VOCs 原辅材料和产品结构。严格控制生产和使用 高 VOCs 含量涂料、油墨、胶粘剂、清洗剂等建设项目。加大工业涂装、包装印刷和电子行业清洁原料替代力度。鼓励和推进汽车 4S 店、大型汽修厂实施水性涂料替代。</w:t>
            </w:r>
          </w:p>
        </w:tc>
        <w:tc>
          <w:tcPr>
            <w:tcW w:w="1672" w:type="pct"/>
            <w:tcBorders>
              <w:tl2br w:val="nil"/>
              <w:tr2bl w:val="nil"/>
            </w:tcBorders>
            <w:vAlign w:val="center"/>
          </w:tcPr>
          <w:p w14:paraId="26805123">
            <w:pPr>
              <w:widowControl/>
              <w:wordWrap w:val="0"/>
              <w:adjustRightInd/>
              <w:snapToGrid/>
              <w:spacing w:line="240" w:lineRule="auto"/>
              <w:ind w:firstLine="0" w:firstLineChars="0"/>
              <w:jc w:val="left"/>
              <w:rPr>
                <w:rFonts w:ascii="Calibri" w:hAnsi="Calibri"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w:t>
            </w:r>
            <w:r>
              <w:rPr>
                <w:rFonts w:hint="eastAsia" w:cs="Times New Roman"/>
                <w:color w:val="000000" w:themeColor="text1"/>
                <w:kern w:val="44"/>
                <w:sz w:val="21"/>
                <w:szCs w:val="21"/>
                <w:u w:color="000000"/>
                <w14:textFill>
                  <w14:solidFill>
                    <w14:schemeClr w14:val="tx1"/>
                  </w14:solidFill>
                </w14:textFill>
              </w:rPr>
              <w:t>涉及</w:t>
            </w:r>
            <w:r>
              <w:rPr>
                <w:rFonts w:cs="Times New Roman"/>
                <w:color w:val="000000" w:themeColor="text1"/>
                <w:kern w:val="44"/>
                <w:sz w:val="21"/>
                <w:szCs w:val="21"/>
                <w:u w:color="000000"/>
                <w14:textFill>
                  <w14:solidFill>
                    <w14:schemeClr w14:val="tx1"/>
                  </w14:solidFill>
                </w14:textFill>
              </w:rPr>
              <w:t>低（无）VOCs 含量原辅材料生产和使用，</w:t>
            </w:r>
            <w:r>
              <w:rPr>
                <w:rFonts w:ascii="Calibri" w:hAnsi="Calibri" w:cs="Times New Roman"/>
                <w:color w:val="000000" w:themeColor="text1"/>
                <w:sz w:val="21"/>
                <w:szCs w:val="21"/>
                <w14:textFill>
                  <w14:solidFill>
                    <w14:schemeClr w14:val="tx1"/>
                  </w14:solidFill>
                </w14:textFill>
              </w:rPr>
              <w:t>生产装置有机废气、</w:t>
            </w:r>
            <w:r>
              <w:rPr>
                <w:rFonts w:hint="eastAsia" w:cs="Times New Roman"/>
                <w:color w:val="000000" w:themeColor="text1"/>
                <w:kern w:val="44"/>
                <w:sz w:val="21"/>
                <w:szCs w:val="21"/>
                <w:u w:color="000000"/>
                <w14:textFill>
                  <w14:solidFill>
                    <w14:schemeClr w14:val="tx1"/>
                  </w14:solidFill>
                </w14:textFill>
              </w:rPr>
              <w:t>T</w:t>
            </w:r>
            <w:r>
              <w:rPr>
                <w:rFonts w:cs="Times New Roman"/>
                <w:color w:val="000000" w:themeColor="text1"/>
                <w:kern w:val="44"/>
                <w:sz w:val="21"/>
                <w:szCs w:val="21"/>
                <w:u w:color="000000"/>
                <w14:textFill>
                  <w14:solidFill>
                    <w14:schemeClr w14:val="tx1"/>
                  </w14:solidFill>
                </w14:textFill>
              </w:rPr>
              <w:t>HF</w:t>
            </w:r>
            <w:r>
              <w:rPr>
                <w:rFonts w:ascii="Calibri" w:hAnsi="Calibri" w:cs="Times New Roman"/>
                <w:color w:val="000000" w:themeColor="text1"/>
                <w:sz w:val="21"/>
                <w:szCs w:val="21"/>
                <w14:textFill>
                  <w14:solidFill>
                    <w14:schemeClr w14:val="tx1"/>
                  </w14:solidFill>
                </w14:textFill>
              </w:rPr>
              <w:t>储罐呼吸废气</w:t>
            </w:r>
            <w:r>
              <w:rPr>
                <w:rFonts w:cs="Times New Roman"/>
                <w:color w:val="000000" w:themeColor="text1"/>
                <w:sz w:val="21"/>
                <w:szCs w:val="21"/>
                <w14:textFill>
                  <w14:solidFill>
                    <w14:schemeClr w14:val="tx1"/>
                  </w14:solidFill>
                </w14:textFill>
              </w:rPr>
              <w:t>依托现有热媒炉处理</w:t>
            </w:r>
            <w:r>
              <w:rPr>
                <w:rFonts w:cs="Times New Roman"/>
                <w:color w:val="000000" w:themeColor="text1"/>
                <w:kern w:val="44"/>
                <w:sz w:val="21"/>
                <w:szCs w:val="21"/>
                <w:u w:color="000000"/>
                <w14:textFill>
                  <w14:solidFill>
                    <w14:schemeClr w14:val="tx1"/>
                  </w14:solidFill>
                </w14:textFill>
              </w:rPr>
              <w:t>，能推动产业健康有序发展。</w:t>
            </w:r>
          </w:p>
        </w:tc>
        <w:tc>
          <w:tcPr>
            <w:tcW w:w="637" w:type="pct"/>
            <w:tcBorders>
              <w:tl2br w:val="nil"/>
              <w:tr2bl w:val="nil"/>
            </w:tcBorders>
            <w:vAlign w:val="center"/>
          </w:tcPr>
          <w:p w14:paraId="23B56749">
            <w:pPr>
              <w:widowControl/>
              <w:wordWrap w:val="0"/>
              <w:adjustRightInd/>
              <w:snapToGrid/>
              <w:spacing w:line="240" w:lineRule="auto"/>
              <w:ind w:firstLine="0" w:firstLineChars="0"/>
              <w:jc w:val="center"/>
              <w:rPr>
                <w:rFonts w:ascii="Calibri" w:hAnsi="Calibri" w:cs="Times New Roman"/>
                <w:color w:val="000000" w:themeColor="text1"/>
                <w:kern w:val="44"/>
                <w:sz w:val="21"/>
                <w:szCs w:val="21"/>
                <w:u w:color="000000"/>
                <w:lang w:val="zh-CN"/>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B2C7DF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46C7238A">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3</w:t>
            </w:r>
          </w:p>
        </w:tc>
        <w:tc>
          <w:tcPr>
            <w:tcW w:w="2327" w:type="pct"/>
            <w:tcBorders>
              <w:tl2br w:val="nil"/>
              <w:tr2bl w:val="nil"/>
            </w:tcBorders>
            <w:vAlign w:val="center"/>
          </w:tcPr>
          <w:p w14:paraId="60AB3575">
            <w:pPr>
              <w:widowControl/>
              <w:wordWrap w:val="0"/>
              <w:topLinePunct/>
              <w:adjustRightInd/>
              <w:snapToGrid/>
              <w:spacing w:line="240" w:lineRule="auto"/>
              <w:ind w:firstLine="0" w:firstLineChars="0"/>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强化 VOCs 全流程、全环节综合治理。鼓励储罐使用低泄漏的呼吸阀、紧急泄压阀，定期开展密封性检测。重点工业园区建立分环节、分物种管控清单，实施高排放关键活性物种“指纹化”监测监控和靶向治理。到 2025 年，重点工业园区 VOCs 浓度力争比 2021年下降 20%。</w:t>
            </w:r>
          </w:p>
        </w:tc>
        <w:tc>
          <w:tcPr>
            <w:tcW w:w="1672" w:type="pct"/>
            <w:tcBorders>
              <w:tl2br w:val="nil"/>
              <w:tr2bl w:val="nil"/>
            </w:tcBorders>
            <w:vAlign w:val="center"/>
          </w:tcPr>
          <w:p w14:paraId="232EA405">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w:t>
            </w:r>
            <w:r>
              <w:rPr>
                <w:rFonts w:hint="eastAsia" w:cs="Times New Roman"/>
                <w:color w:val="000000" w:themeColor="text1"/>
                <w:kern w:val="44"/>
                <w:sz w:val="21"/>
                <w:szCs w:val="21"/>
                <w:u w:color="000000"/>
                <w14:textFill>
                  <w14:solidFill>
                    <w14:schemeClr w14:val="tx1"/>
                  </w14:solidFill>
                </w14:textFill>
              </w:rPr>
              <w:t>T</w:t>
            </w:r>
            <w:r>
              <w:rPr>
                <w:rFonts w:cs="Times New Roman"/>
                <w:color w:val="000000" w:themeColor="text1"/>
                <w:kern w:val="44"/>
                <w:sz w:val="21"/>
                <w:szCs w:val="21"/>
                <w:u w:color="000000"/>
                <w14:textFill>
                  <w14:solidFill>
                    <w14:schemeClr w14:val="tx1"/>
                  </w14:solidFill>
                </w14:textFill>
              </w:rPr>
              <w:t>HF</w:t>
            </w:r>
            <w:r>
              <w:rPr>
                <w:rFonts w:hint="eastAsia" w:cs="Times New Roman"/>
                <w:color w:val="000000" w:themeColor="text1"/>
                <w:kern w:val="44"/>
                <w:sz w:val="21"/>
                <w:szCs w:val="21"/>
                <w:u w:color="000000"/>
                <w14:textFill>
                  <w14:solidFill>
                    <w14:schemeClr w14:val="tx1"/>
                  </w14:solidFill>
                </w14:textFill>
              </w:rPr>
              <w:t>储罐采用高效呼吸阀、泄压阀</w:t>
            </w:r>
            <w:r>
              <w:rPr>
                <w:rFonts w:cs="Times New Roman"/>
                <w:color w:val="000000" w:themeColor="text1"/>
                <w:kern w:val="44"/>
                <w:sz w:val="21"/>
                <w:szCs w:val="21"/>
                <w:u w:color="000000"/>
                <w14:textFill>
                  <w14:solidFill>
                    <w14:schemeClr w14:val="tx1"/>
                  </w14:solidFill>
                </w14:textFill>
              </w:rPr>
              <w:t>。本项目位于化工监测点。</w:t>
            </w:r>
          </w:p>
        </w:tc>
        <w:tc>
          <w:tcPr>
            <w:tcW w:w="637" w:type="pct"/>
            <w:tcBorders>
              <w:tl2br w:val="nil"/>
              <w:tr2bl w:val="nil"/>
            </w:tcBorders>
            <w:vAlign w:val="center"/>
          </w:tcPr>
          <w:p w14:paraId="4F57177A">
            <w:pPr>
              <w:widowControl/>
              <w:wordWrap w:val="0"/>
              <w:adjustRightInd/>
              <w:snapToGrid/>
              <w:spacing w:line="240" w:lineRule="auto"/>
              <w:ind w:firstLine="0" w:firstLineChars="0"/>
              <w:jc w:val="center"/>
              <w:rPr>
                <w:rFonts w:cs="Times New Roman"/>
                <w:color w:val="000000" w:themeColor="text1"/>
                <w:kern w:val="44"/>
                <w:sz w:val="21"/>
                <w:szCs w:val="21"/>
                <w:u w:color="000000"/>
                <w:lang w:eastAsia="en-US"/>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54E9FE25">
      <w:pPr>
        <w:wordWrap w:val="0"/>
        <w:adjustRightInd/>
        <w:snapToGrid/>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由上表可知，本项目符合《</w:t>
      </w:r>
      <w:r>
        <w:rPr>
          <w:rFonts w:cs="Times New Roman"/>
          <w:color w:val="000000" w:themeColor="text1"/>
          <w:kern w:val="0"/>
          <w:szCs w:val="21"/>
          <w:lang w:val="zh-CN"/>
          <w14:textFill>
            <w14:solidFill>
              <w14:schemeClr w14:val="tx1"/>
            </w14:solidFill>
          </w14:textFill>
        </w:rPr>
        <w:t>江苏省空气质量持续改善行动计划实施方案</w:t>
      </w:r>
      <w:r>
        <w:rPr>
          <w:rFonts w:cs="Times New Roman"/>
          <w:color w:val="000000" w:themeColor="text1"/>
          <w:szCs w:val="24"/>
          <w14:textFill>
            <w14:solidFill>
              <w14:schemeClr w14:val="tx1"/>
            </w14:solidFill>
          </w14:textFill>
        </w:rPr>
        <w:t>》（苏政发〔2024〕53 号）中相关要求。</w:t>
      </w:r>
    </w:p>
    <w:p w14:paraId="2FC7A3DD">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5、与《关于印发〈江苏省深入打好重污染天气消除、臭氧污染防治和柴油货车污染治理攻坚战行动实施方案〉的通知》（苏环办〔2023〕35号）的相符性分析</w:t>
      </w:r>
    </w:p>
    <w:p w14:paraId="18E627A2">
      <w:pPr>
        <w:wordWrap w:val="0"/>
        <w:ind w:firstLine="0" w:firstLineChars="0"/>
        <w:jc w:val="center"/>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表1.4.1-4 与苏环办〔2023〕35号相符性分析</w:t>
      </w:r>
    </w:p>
    <w:tbl>
      <w:tblPr>
        <w:tblStyle w:val="88"/>
        <w:tblW w:w="0" w:type="auto"/>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709"/>
        <w:gridCol w:w="5103"/>
        <w:gridCol w:w="2835"/>
        <w:gridCol w:w="1089"/>
      </w:tblGrid>
      <w:tr w14:paraId="54DEF2F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Align w:val="center"/>
          </w:tcPr>
          <w:p w14:paraId="508B3D3B">
            <w:pPr>
              <w:wordWrap w:val="0"/>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b/>
                <w:bCs/>
                <w:color w:val="000000" w:themeColor="text1"/>
                <w:sz w:val="21"/>
                <w:szCs w:val="21"/>
                <w14:textFill>
                  <w14:solidFill>
                    <w14:schemeClr w14:val="tx1"/>
                  </w14:solidFill>
                </w14:textFill>
              </w:rPr>
              <w:t>序号</w:t>
            </w:r>
          </w:p>
        </w:tc>
        <w:tc>
          <w:tcPr>
            <w:tcW w:w="5103" w:type="dxa"/>
            <w:vAlign w:val="center"/>
          </w:tcPr>
          <w:p w14:paraId="08B8CFF0">
            <w:pPr>
              <w:wordWrap w:val="0"/>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b/>
                <w:bCs/>
                <w:color w:val="000000" w:themeColor="text1"/>
                <w:sz w:val="21"/>
                <w:szCs w:val="21"/>
                <w14:textFill>
                  <w14:solidFill>
                    <w14:schemeClr w14:val="tx1"/>
                  </w14:solidFill>
                </w14:textFill>
              </w:rPr>
              <w:t>文件要求</w:t>
            </w:r>
          </w:p>
        </w:tc>
        <w:tc>
          <w:tcPr>
            <w:tcW w:w="2835" w:type="dxa"/>
            <w:vAlign w:val="center"/>
          </w:tcPr>
          <w:p w14:paraId="350DD2F3">
            <w:pPr>
              <w:wordWrap w:val="0"/>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b/>
                <w:bCs/>
                <w:color w:val="000000" w:themeColor="text1"/>
                <w:sz w:val="21"/>
                <w:szCs w:val="21"/>
                <w14:textFill>
                  <w14:solidFill>
                    <w14:schemeClr w14:val="tx1"/>
                  </w14:solidFill>
                </w14:textFill>
              </w:rPr>
              <w:t>本项目情况</w:t>
            </w:r>
          </w:p>
        </w:tc>
        <w:tc>
          <w:tcPr>
            <w:tcW w:w="1089" w:type="dxa"/>
            <w:vAlign w:val="center"/>
          </w:tcPr>
          <w:p w14:paraId="6E6286EC">
            <w:pPr>
              <w:wordWrap w:val="0"/>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b/>
                <w:bCs/>
                <w:color w:val="000000" w:themeColor="text1"/>
                <w:sz w:val="21"/>
                <w:szCs w:val="21"/>
                <w14:textFill>
                  <w14:solidFill>
                    <w14:schemeClr w14:val="tx1"/>
                  </w14:solidFill>
                </w14:textFill>
              </w:rPr>
              <w:t>相符性</w:t>
            </w:r>
          </w:p>
        </w:tc>
      </w:tr>
      <w:tr w14:paraId="29FAE91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Align w:val="center"/>
          </w:tcPr>
          <w:p w14:paraId="081C9314">
            <w:pPr>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1</w:t>
            </w:r>
          </w:p>
        </w:tc>
        <w:tc>
          <w:tcPr>
            <w:tcW w:w="5103" w:type="dxa"/>
            <w:vAlign w:val="center"/>
          </w:tcPr>
          <w:p w14:paraId="4B431E76">
            <w:pPr>
              <w:wordWrap w:val="0"/>
              <w:spacing w:line="240" w:lineRule="auto"/>
              <w:ind w:firstLine="0" w:firstLineChars="0"/>
              <w:jc w:val="left"/>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开展简易低效VOCs治理设施提升整治。全面排查涉VOCs企业治理设施情况，依法查处无治理设施的企业，推进限期整改。分析治理技术、处理能力与VOCs废气排放特征、组分等匹配性，对采用单一低温等离子、光催化、光氧化、水喷淋等简单低效治理设施的企业，按要求推进升级改造，确保稳定达标排放；确需一定整改周期的，最迟在相关设备下次停车（工）大修期间完成整治。对采用活性炭吸附装置的企业，要结合入户核查工作，建立管理台账，定期检查企业治理设施是否正常运行、活性炭等耗材是否及时更换等。实行重点排放源排放浓度与去除效率双重控制，对于收集的废气中非甲烷总烃初始排放速率≥2千克/小时的车间或生产设施，确保排放浓度稳定达标，去除效率不低于80%，有行业排放标准的按相关规定执行。</w:t>
            </w:r>
          </w:p>
        </w:tc>
        <w:tc>
          <w:tcPr>
            <w:tcW w:w="2835" w:type="dxa"/>
            <w:vAlign w:val="center"/>
          </w:tcPr>
          <w:p w14:paraId="68F4778C">
            <w:pPr>
              <w:wordWrap w:val="0"/>
              <w:spacing w:line="240" w:lineRule="auto"/>
              <w:ind w:firstLine="0" w:firstLineChars="0"/>
              <w:jc w:val="left"/>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本项目根据废气特性，</w:t>
            </w:r>
            <w:r>
              <w:rPr>
                <w:rFonts w:ascii="Calibri" w:hAnsi="Calibri" w:cs="Times New Roman"/>
                <w:color w:val="000000" w:themeColor="text1"/>
                <w:sz w:val="21"/>
                <w:szCs w:val="21"/>
                <w14:textFill>
                  <w14:solidFill>
                    <w14:schemeClr w14:val="tx1"/>
                  </w14:solidFill>
                </w14:textFill>
              </w:rPr>
              <w:t>生产装置</w:t>
            </w:r>
            <w:r>
              <w:rPr>
                <w:rFonts w:hint="eastAsia" w:ascii="Calibri" w:hAnsi="Calibri" w:cs="Times New Roman"/>
                <w:color w:val="000000" w:themeColor="text1"/>
                <w:sz w:val="21"/>
                <w:szCs w:val="21"/>
                <w14:textFill>
                  <w14:solidFill>
                    <w14:schemeClr w14:val="tx1"/>
                  </w14:solidFill>
                </w14:textFill>
              </w:rPr>
              <w:t>工艺</w:t>
            </w:r>
            <w:r>
              <w:rPr>
                <w:rFonts w:ascii="Calibri" w:hAnsi="Calibri" w:cs="Times New Roman"/>
                <w:color w:val="000000" w:themeColor="text1"/>
                <w:sz w:val="21"/>
                <w:szCs w:val="21"/>
                <w14:textFill>
                  <w14:solidFill>
                    <w14:schemeClr w14:val="tx1"/>
                  </w14:solidFill>
                </w14:textFill>
              </w:rPr>
              <w:t>有机废气、</w:t>
            </w:r>
            <w:r>
              <w:rPr>
                <w:rFonts w:cs="Times New Roman"/>
                <w:color w:val="000000" w:themeColor="text1"/>
                <w:sz w:val="21"/>
                <w:szCs w:val="21"/>
                <w14:textFill>
                  <w14:solidFill>
                    <w14:schemeClr w14:val="tx1"/>
                  </w14:solidFill>
                </w14:textFill>
              </w:rPr>
              <w:t>THF储</w:t>
            </w:r>
            <w:r>
              <w:rPr>
                <w:rFonts w:ascii="Calibri" w:hAnsi="Calibri" w:cs="Times New Roman"/>
                <w:color w:val="000000" w:themeColor="text1"/>
                <w:sz w:val="21"/>
                <w:szCs w:val="21"/>
                <w14:textFill>
                  <w14:solidFill>
                    <w14:schemeClr w14:val="tx1"/>
                  </w14:solidFill>
                </w14:textFill>
              </w:rPr>
              <w:t>罐呼吸废气</w:t>
            </w:r>
            <w:r>
              <w:rPr>
                <w:rFonts w:cs="Times New Roman"/>
                <w:color w:val="000000" w:themeColor="text1"/>
                <w:sz w:val="21"/>
                <w:szCs w:val="21"/>
                <w14:textFill>
                  <w14:solidFill>
                    <w14:schemeClr w14:val="tx1"/>
                  </w14:solidFill>
                </w14:textFill>
              </w:rPr>
              <w:t>依托现有热媒炉处理，符合相关标准规范要求，污染物去除率满足相关规定。</w:t>
            </w:r>
          </w:p>
        </w:tc>
        <w:tc>
          <w:tcPr>
            <w:tcW w:w="1089" w:type="dxa"/>
            <w:vAlign w:val="center"/>
          </w:tcPr>
          <w:p w14:paraId="059B182B">
            <w:pPr>
              <w:wordWrap w:val="0"/>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4E0D22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Align w:val="center"/>
          </w:tcPr>
          <w:p w14:paraId="19CCC510">
            <w:pPr>
              <w:wordWrap w:val="0"/>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2</w:t>
            </w:r>
          </w:p>
        </w:tc>
        <w:tc>
          <w:tcPr>
            <w:tcW w:w="5103" w:type="dxa"/>
            <w:vAlign w:val="center"/>
          </w:tcPr>
          <w:p w14:paraId="5FB0C902">
            <w:pPr>
              <w:wordWrap w:val="0"/>
              <w:spacing w:line="240" w:lineRule="auto"/>
              <w:ind w:firstLine="0" w:firstLineChars="0"/>
              <w:jc w:val="left"/>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强化VOCs无组织排放整治。全面排查含VOCs物料储存、转移和输送、设备与管线组件、敞开液面以及工艺过程等环节无组织排放情况，对达不到相关标准要求的开展整治。推动解决石化、化工、仓储、制药、农药等行业重点治理储罐配件失效、装载和污水处理密闭收集效果差、装置区废水预处理池及废水储罐废气未收集、LDAR不符合标准规范等问题</w:t>
            </w:r>
          </w:p>
        </w:tc>
        <w:tc>
          <w:tcPr>
            <w:tcW w:w="2835" w:type="dxa"/>
            <w:vAlign w:val="center"/>
          </w:tcPr>
          <w:p w14:paraId="1C1C3589">
            <w:pPr>
              <w:wordWrap w:val="0"/>
              <w:spacing w:line="240" w:lineRule="auto"/>
              <w:ind w:firstLine="0" w:firstLineChars="0"/>
              <w:jc w:val="left"/>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仪化公司每年均按要求进行LDAR检测，检查含VOCs物料储存、转移、输送及设备管线的无组织排放情况，厂内污水处理站废气均进行有效收集和处理。</w:t>
            </w:r>
          </w:p>
        </w:tc>
        <w:tc>
          <w:tcPr>
            <w:tcW w:w="1089" w:type="dxa"/>
            <w:vAlign w:val="center"/>
          </w:tcPr>
          <w:p w14:paraId="013E7A27">
            <w:pPr>
              <w:wordWrap w:val="0"/>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2F2451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Align w:val="center"/>
          </w:tcPr>
          <w:p w14:paraId="4FEC0867">
            <w:pPr>
              <w:wordWrap w:val="0"/>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3</w:t>
            </w:r>
          </w:p>
        </w:tc>
        <w:tc>
          <w:tcPr>
            <w:tcW w:w="5103" w:type="dxa"/>
            <w:vAlign w:val="center"/>
          </w:tcPr>
          <w:p w14:paraId="2D0B269E">
            <w:pPr>
              <w:wordWrap w:val="0"/>
              <w:spacing w:line="240" w:lineRule="auto"/>
              <w:ind w:firstLine="0" w:firstLineChars="0"/>
              <w:jc w:val="left"/>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制定非正常工况VOCs管控规程，严格按规程操作，实施台账管理；企业开停工、检维修期间，退料、清洗、吹扫等作业产生的VOCs废气应及时收集处理，确保满足标准要求。</w:t>
            </w:r>
          </w:p>
        </w:tc>
        <w:tc>
          <w:tcPr>
            <w:tcW w:w="2835" w:type="dxa"/>
            <w:vAlign w:val="center"/>
          </w:tcPr>
          <w:p w14:paraId="1FD55504">
            <w:pPr>
              <w:wordWrap w:val="0"/>
              <w:spacing w:line="240" w:lineRule="auto"/>
              <w:ind w:firstLine="0" w:firstLineChars="0"/>
              <w:jc w:val="left"/>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企业已制定了相应的管控规程，</w:t>
            </w:r>
            <w:r>
              <w:rPr>
                <w:rFonts w:cs="Times New Roman"/>
                <w:color w:val="000000" w:themeColor="text1"/>
                <w:kern w:val="44"/>
                <w:sz w:val="21"/>
                <w:szCs w:val="21"/>
                <w:u w:color="000000"/>
                <w14:textFill>
                  <w14:solidFill>
                    <w14:schemeClr w14:val="tx1"/>
                  </w14:solidFill>
                </w14:textFill>
              </w:rPr>
              <w:t>本项目</w:t>
            </w:r>
            <w:r>
              <w:rPr>
                <w:rFonts w:hint="eastAsia" w:cs="Times New Roman"/>
                <w:color w:val="000000" w:themeColor="text1"/>
                <w:kern w:val="44"/>
                <w:sz w:val="21"/>
                <w:szCs w:val="21"/>
                <w:u w:color="000000"/>
                <w:lang w:val="zh-CN"/>
                <w14:textFill>
                  <w14:solidFill>
                    <w14:schemeClr w14:val="tx1"/>
                  </w14:solidFill>
                </w14:textFill>
              </w:rPr>
              <w:t>开停工、检维修期间，退料、清洗、吹扫等作业产生的 VOCs 废气</w:t>
            </w:r>
            <w:r>
              <w:rPr>
                <w:rFonts w:cs="Times New Roman"/>
                <w:color w:val="000000" w:themeColor="text1"/>
                <w:sz w:val="21"/>
                <w:szCs w:val="21"/>
                <w14:textFill>
                  <w14:solidFill>
                    <w14:schemeClr w14:val="tx1"/>
                  </w14:solidFill>
                </w14:textFill>
              </w:rPr>
              <w:t>采用热媒炉处理。</w:t>
            </w:r>
          </w:p>
        </w:tc>
        <w:tc>
          <w:tcPr>
            <w:tcW w:w="1089" w:type="dxa"/>
            <w:vAlign w:val="center"/>
          </w:tcPr>
          <w:p w14:paraId="562B3738">
            <w:pPr>
              <w:wordWrap w:val="0"/>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33519D2F">
      <w:pPr>
        <w:wordWrap w:val="0"/>
        <w:ind w:firstLine="480"/>
        <w:rPr>
          <w:rFonts w:cs="Times New Roman"/>
          <w:color w:val="000000" w:themeColor="text1"/>
          <w:szCs w:val="24"/>
          <w:lang w:val="zh-CN"/>
          <w14:textFill>
            <w14:solidFill>
              <w14:schemeClr w14:val="tx1"/>
            </w14:solidFill>
          </w14:textFill>
        </w:rPr>
      </w:pPr>
      <w:r>
        <w:rPr>
          <w:rFonts w:cs="Times New Roman"/>
          <w:color w:val="000000" w:themeColor="text1"/>
          <w:szCs w:val="24"/>
          <w:lang w:val="zh-CN"/>
          <w14:textFill>
            <w14:solidFill>
              <w14:schemeClr w14:val="tx1"/>
            </w14:solidFill>
          </w14:textFill>
        </w:rPr>
        <w:t>因此，本项目的建设符合《关于印发&lt;江苏省深入打好重污染天气消除、臭氧污染防治和柴油货车污染治理攻坚战行动实施方案&gt;的通知》（苏环办〔2023〕35号）文件要求。</w:t>
      </w:r>
    </w:p>
    <w:p w14:paraId="5D07EA64">
      <w:pPr>
        <w:wordWrap w:val="0"/>
        <w:ind w:firstLine="482"/>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6、与《关于印发〈重点行业挥发性有机物综合治理方案〉的通知》（环大气〔2019〕53号）的相符性分析</w:t>
      </w:r>
    </w:p>
    <w:p w14:paraId="13B7E1C3">
      <w:pPr>
        <w:wordWrap w:val="0"/>
        <w:ind w:firstLine="0" w:firstLineChars="0"/>
        <w:jc w:val="center"/>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表1.4.1-5  与环大气〔2019〕53号相符性分析</w:t>
      </w:r>
    </w:p>
    <w:tbl>
      <w:tblPr>
        <w:tblStyle w:val="88"/>
        <w:tblW w:w="5000" w:type="pct"/>
        <w:tblInd w:w="0" w:type="dxa"/>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Layout w:type="fixed"/>
        <w:tblCellMar>
          <w:top w:w="57" w:type="dxa"/>
          <w:left w:w="108" w:type="dxa"/>
          <w:bottom w:w="57" w:type="dxa"/>
          <w:right w:w="108" w:type="dxa"/>
        </w:tblCellMar>
      </w:tblPr>
      <w:tblGrid>
        <w:gridCol w:w="1033"/>
        <w:gridCol w:w="7421"/>
        <w:gridCol w:w="4328"/>
        <w:gridCol w:w="1392"/>
      </w:tblGrid>
      <w:tr w14:paraId="2CAA1CD7">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108" w:type="dxa"/>
            <w:bottom w:w="57" w:type="dxa"/>
            <w:right w:w="108" w:type="dxa"/>
          </w:tblCellMar>
        </w:tblPrEx>
        <w:tc>
          <w:tcPr>
            <w:tcW w:w="364" w:type="pct"/>
            <w:tcBorders>
              <w:top w:val="single" w:color="000000" w:sz="12" w:space="0"/>
              <w:left w:val="nil"/>
            </w:tcBorders>
            <w:vAlign w:val="center"/>
          </w:tcPr>
          <w:p w14:paraId="105CAABE">
            <w:pPr>
              <w:wordWrap w:val="0"/>
              <w:spacing w:line="240" w:lineRule="auto"/>
              <w:ind w:firstLine="0" w:firstLineChars="0"/>
              <w:jc w:val="center"/>
              <w:rPr>
                <w:rFonts w:cs="Times New Roman"/>
                <w:b/>
                <w:bCs/>
                <w:color w:val="000000" w:themeColor="text1"/>
                <w:kern w:val="44"/>
                <w:sz w:val="21"/>
                <w:szCs w:val="21"/>
                <w:u w:color="000000"/>
                <w:lang w:val="zh-CN" w:eastAsia="en-US"/>
                <w14:textFill>
                  <w14:solidFill>
                    <w14:schemeClr w14:val="tx1"/>
                  </w14:solidFill>
                </w14:textFill>
              </w:rPr>
            </w:pPr>
            <w:r>
              <w:rPr>
                <w:rFonts w:cs="Times New Roman"/>
                <w:b/>
                <w:bCs/>
                <w:color w:val="000000" w:themeColor="text1"/>
                <w:kern w:val="44"/>
                <w:sz w:val="21"/>
                <w:szCs w:val="21"/>
                <w:u w:color="000000"/>
                <w:lang w:val="zh-CN"/>
                <w14:textFill>
                  <w14:solidFill>
                    <w14:schemeClr w14:val="tx1"/>
                  </w14:solidFill>
                </w14:textFill>
              </w:rPr>
              <w:t>序号</w:t>
            </w:r>
          </w:p>
        </w:tc>
        <w:tc>
          <w:tcPr>
            <w:tcW w:w="2618" w:type="pct"/>
            <w:tcBorders>
              <w:top w:val="single" w:color="000000" w:sz="12" w:space="0"/>
              <w:left w:val="nil"/>
            </w:tcBorders>
            <w:vAlign w:val="center"/>
          </w:tcPr>
          <w:p w14:paraId="4E0EF7A4">
            <w:pPr>
              <w:wordWrap w:val="0"/>
              <w:spacing w:line="240" w:lineRule="auto"/>
              <w:ind w:firstLine="0" w:firstLineChars="0"/>
              <w:jc w:val="center"/>
              <w:rPr>
                <w:rFonts w:cs="Times New Roman"/>
                <w:b/>
                <w:bCs/>
                <w:color w:val="000000" w:themeColor="text1"/>
                <w:kern w:val="44"/>
                <w:sz w:val="21"/>
                <w:szCs w:val="21"/>
                <w:u w:color="000000"/>
                <w:lang w:val="zh-CN"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文件要求</w:t>
            </w:r>
          </w:p>
        </w:tc>
        <w:tc>
          <w:tcPr>
            <w:tcW w:w="1527" w:type="pct"/>
            <w:tcBorders>
              <w:top w:val="single" w:color="000000" w:sz="12" w:space="0"/>
            </w:tcBorders>
            <w:vAlign w:val="center"/>
          </w:tcPr>
          <w:p w14:paraId="2F3F2665">
            <w:pPr>
              <w:wordWrap w:val="0"/>
              <w:spacing w:line="240" w:lineRule="auto"/>
              <w:ind w:firstLine="0" w:firstLineChars="0"/>
              <w:jc w:val="center"/>
              <w:rPr>
                <w:rFonts w:cs="Times New Roman"/>
                <w:b/>
                <w:bCs/>
                <w:color w:val="000000" w:themeColor="text1"/>
                <w:kern w:val="44"/>
                <w:sz w:val="21"/>
                <w:szCs w:val="21"/>
                <w:u w:color="000000"/>
                <w:lang w:val="zh-CN"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本项目情况</w:t>
            </w:r>
          </w:p>
        </w:tc>
        <w:tc>
          <w:tcPr>
            <w:tcW w:w="491" w:type="pct"/>
            <w:tcBorders>
              <w:top w:val="single" w:color="000000" w:sz="12" w:space="0"/>
              <w:right w:val="nil"/>
            </w:tcBorders>
            <w:vAlign w:val="center"/>
          </w:tcPr>
          <w:p w14:paraId="24B0C609">
            <w:pPr>
              <w:wordWrap w:val="0"/>
              <w:spacing w:line="240" w:lineRule="auto"/>
              <w:ind w:firstLine="0" w:firstLineChars="0"/>
              <w:jc w:val="center"/>
              <w:rPr>
                <w:rFonts w:cs="Times New Roman"/>
                <w:b/>
                <w:bCs/>
                <w:color w:val="000000" w:themeColor="text1"/>
                <w:kern w:val="44"/>
                <w:sz w:val="21"/>
                <w:szCs w:val="21"/>
                <w:u w:color="000000"/>
                <w:lang w:val="zh-CN"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相符性</w:t>
            </w:r>
          </w:p>
        </w:tc>
      </w:tr>
      <w:tr w14:paraId="25704669">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108" w:type="dxa"/>
            <w:bottom w:w="57" w:type="dxa"/>
            <w:right w:w="108" w:type="dxa"/>
          </w:tblCellMar>
        </w:tblPrEx>
        <w:tc>
          <w:tcPr>
            <w:tcW w:w="364" w:type="pct"/>
            <w:tcBorders>
              <w:left w:val="nil"/>
            </w:tcBorders>
            <w:vAlign w:val="center"/>
          </w:tcPr>
          <w:p w14:paraId="15212838">
            <w:pPr>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1</w:t>
            </w:r>
          </w:p>
        </w:tc>
        <w:tc>
          <w:tcPr>
            <w:tcW w:w="2618" w:type="pct"/>
            <w:tcBorders>
              <w:left w:val="nil"/>
            </w:tcBorders>
            <w:vAlign w:val="center"/>
          </w:tcPr>
          <w:p w14:paraId="3410A417">
            <w:pPr>
              <w:wordWrap w:val="0"/>
              <w:spacing w:line="240" w:lineRule="auto"/>
              <w:ind w:firstLine="0" w:firstLineChars="0"/>
              <w:jc w:val="left"/>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二）全面加强无组织排放控制。重点对含VOCs物料（包括含VOCs原辅材料、含VOCs产品、含VOCs废料以及有机聚合物材料等）储存、转移和输送、设备与管线组件泄漏、敞开液面逸散以及工艺过程等五类排放源实施管控，通过采取设备与场所密闭、工艺改进、废气有效收集等措施，削减VOCs无组织排放含VOCs物料转移和输送，应采用密闭管道或密闭容器、罐车等。推进使用先进生产工艺。通过采用全密闭、连续化、自动化等生产技术，以及高效工艺与设备等，减少工艺过程无组织排放。企业中载有气态、液态VOCs物料的设备与管线组件，密封点数量大于等于2000个的，应按要求开展LDAR工作。</w:t>
            </w:r>
          </w:p>
        </w:tc>
        <w:tc>
          <w:tcPr>
            <w:tcW w:w="1527" w:type="pct"/>
            <w:vAlign w:val="center"/>
          </w:tcPr>
          <w:p w14:paraId="7D73E596">
            <w:pPr>
              <w:wordWrap w:val="0"/>
              <w:spacing w:line="240" w:lineRule="auto"/>
              <w:ind w:firstLine="0" w:firstLineChars="0"/>
              <w:jc w:val="left"/>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本项目对含VOCs物料采用槽车、储罐、桶等密封储存，削减VOCs无组织排放，按要求开展LDAR工作。</w:t>
            </w:r>
          </w:p>
        </w:tc>
        <w:tc>
          <w:tcPr>
            <w:tcW w:w="491" w:type="pct"/>
            <w:tcBorders>
              <w:right w:val="nil"/>
            </w:tcBorders>
            <w:vAlign w:val="center"/>
          </w:tcPr>
          <w:p w14:paraId="623BA686">
            <w:pPr>
              <w:wordWrap w:val="0"/>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ED627C9">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108" w:type="dxa"/>
            <w:bottom w:w="57" w:type="dxa"/>
            <w:right w:w="108" w:type="dxa"/>
          </w:tblCellMar>
        </w:tblPrEx>
        <w:tc>
          <w:tcPr>
            <w:tcW w:w="364" w:type="pct"/>
            <w:tcBorders>
              <w:left w:val="nil"/>
              <w:bottom w:val="single" w:color="000000" w:sz="12" w:space="0"/>
            </w:tcBorders>
            <w:vAlign w:val="center"/>
          </w:tcPr>
          <w:p w14:paraId="5F49FAEA">
            <w:pPr>
              <w:wordWrap w:val="0"/>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2</w:t>
            </w:r>
          </w:p>
        </w:tc>
        <w:tc>
          <w:tcPr>
            <w:tcW w:w="2618" w:type="pct"/>
            <w:tcBorders>
              <w:left w:val="nil"/>
              <w:bottom w:val="single" w:color="000000" w:sz="12" w:space="0"/>
            </w:tcBorders>
            <w:vAlign w:val="center"/>
          </w:tcPr>
          <w:p w14:paraId="342BDBDE">
            <w:pPr>
              <w:wordWrap w:val="0"/>
              <w:spacing w:line="240" w:lineRule="auto"/>
              <w:ind w:firstLine="0" w:firstLineChars="0"/>
              <w:jc w:val="left"/>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（四）深入实施精细化管控。各地应围绕当地环境空气质量改善需求，根据O</w:t>
            </w:r>
            <w:r>
              <w:rPr>
                <w:rFonts w:cs="Times New Roman"/>
                <w:color w:val="000000" w:themeColor="text1"/>
                <w:kern w:val="44"/>
                <w:sz w:val="21"/>
                <w:szCs w:val="21"/>
                <w:u w:color="000000"/>
                <w:vertAlign w:val="subscript"/>
                <w:lang w:val="zh-CN"/>
                <w14:textFill>
                  <w14:solidFill>
                    <w14:schemeClr w14:val="tx1"/>
                  </w14:solidFill>
                </w14:textFill>
              </w:rPr>
              <w:t>3</w:t>
            </w:r>
            <w:r>
              <w:rPr>
                <w:rFonts w:cs="Times New Roman"/>
                <w:color w:val="000000" w:themeColor="text1"/>
                <w:kern w:val="44"/>
                <w:sz w:val="21"/>
                <w:szCs w:val="21"/>
                <w:u w:color="000000"/>
                <w:lang w:val="zh-CN"/>
                <w14:textFill>
                  <w14:solidFill>
                    <w14:schemeClr w14:val="tx1"/>
                  </w14:solidFill>
                </w14:textFill>
              </w:rPr>
              <w:t>、PM</w:t>
            </w:r>
            <w:r>
              <w:rPr>
                <w:rFonts w:cs="Times New Roman"/>
                <w:color w:val="000000" w:themeColor="text1"/>
                <w:kern w:val="44"/>
                <w:sz w:val="21"/>
                <w:szCs w:val="21"/>
                <w:u w:color="000000"/>
                <w:vertAlign w:val="subscript"/>
                <w:lang w:val="zh-CN"/>
                <w14:textFill>
                  <w14:solidFill>
                    <w14:schemeClr w14:val="tx1"/>
                  </w14:solidFill>
                </w14:textFill>
              </w:rPr>
              <w:t>2.5</w:t>
            </w:r>
            <w:r>
              <w:rPr>
                <w:rFonts w:cs="Times New Roman"/>
                <w:color w:val="000000" w:themeColor="text1"/>
                <w:kern w:val="44"/>
                <w:sz w:val="21"/>
                <w:szCs w:val="21"/>
                <w:u w:color="000000"/>
                <w:lang w:val="zh-CN"/>
                <w14:textFill>
                  <w14:solidFill>
                    <w14:schemeClr w14:val="tx1"/>
                  </w14:solidFill>
                </w14:textFill>
              </w:rPr>
              <w:t>来源解析，结合行业污染排放特征和VOCs物质光化学反应活性等，确定本地区VOCs控制的重点行业和重点污染物，兼顾恶臭污染物和有毒有害物质控制等，提出有效管控方案提高V</w:t>
            </w:r>
            <w:r>
              <w:rPr>
                <w:rFonts w:cs="Times New Roman"/>
                <w:color w:val="000000" w:themeColor="text1"/>
                <w:kern w:val="44"/>
                <w:sz w:val="21"/>
                <w:szCs w:val="21"/>
                <w:u w:color="000000"/>
                <w14:textFill>
                  <w14:solidFill>
                    <w14:schemeClr w14:val="tx1"/>
                  </w14:solidFill>
                </w14:textFill>
              </w:rPr>
              <w:t>O</w:t>
            </w:r>
            <w:r>
              <w:rPr>
                <w:rFonts w:cs="Times New Roman"/>
                <w:color w:val="000000" w:themeColor="text1"/>
                <w:kern w:val="44"/>
                <w:sz w:val="21"/>
                <w:szCs w:val="21"/>
                <w:u w:color="000000"/>
                <w:lang w:val="zh-CN"/>
                <w14:textFill>
                  <w14:solidFill>
                    <w14:schemeClr w14:val="tx1"/>
                  </w14:solidFill>
                </w14:textFill>
              </w:rPr>
              <w:t>Cs治理的精准性、针对性和有效性。</w:t>
            </w:r>
          </w:p>
        </w:tc>
        <w:tc>
          <w:tcPr>
            <w:tcW w:w="1527" w:type="pct"/>
            <w:tcBorders>
              <w:bottom w:val="single" w:color="000000" w:sz="12" w:space="0"/>
            </w:tcBorders>
            <w:vAlign w:val="center"/>
          </w:tcPr>
          <w:p w14:paraId="119EACF7">
            <w:pPr>
              <w:wordWrap w:val="0"/>
              <w:spacing w:line="240" w:lineRule="auto"/>
              <w:ind w:firstLine="0" w:firstLineChars="0"/>
              <w:jc w:val="left"/>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w:t>
            </w:r>
            <w:r>
              <w:rPr>
                <w:rFonts w:cs="Times New Roman"/>
                <w:color w:val="000000" w:themeColor="text1"/>
                <w:kern w:val="44"/>
                <w:sz w:val="21"/>
                <w:szCs w:val="21"/>
                <w:u w:color="000000"/>
                <w:lang w:val="zh-CN"/>
                <w14:textFill>
                  <w14:solidFill>
                    <w14:schemeClr w14:val="tx1"/>
                  </w14:solidFill>
                </w14:textFill>
              </w:rPr>
              <w:t>项目</w:t>
            </w:r>
            <w:r>
              <w:rPr>
                <w:rFonts w:ascii="Calibri" w:hAnsi="Calibri" w:cs="Times New Roman"/>
                <w:color w:val="000000" w:themeColor="text1"/>
                <w:sz w:val="21"/>
                <w:szCs w:val="21"/>
                <w14:textFill>
                  <w14:solidFill>
                    <w14:schemeClr w14:val="tx1"/>
                  </w14:solidFill>
                </w14:textFill>
              </w:rPr>
              <w:t>生产装置</w:t>
            </w:r>
            <w:r>
              <w:rPr>
                <w:rFonts w:hint="eastAsia" w:ascii="Calibri" w:hAnsi="Calibri" w:cs="Times New Roman"/>
                <w:color w:val="000000" w:themeColor="text1"/>
                <w:sz w:val="21"/>
                <w:szCs w:val="21"/>
                <w14:textFill>
                  <w14:solidFill>
                    <w14:schemeClr w14:val="tx1"/>
                  </w14:solidFill>
                </w14:textFill>
              </w:rPr>
              <w:t>工艺</w:t>
            </w:r>
            <w:r>
              <w:rPr>
                <w:rFonts w:ascii="Calibri" w:hAnsi="Calibri" w:cs="Times New Roman"/>
                <w:color w:val="000000" w:themeColor="text1"/>
                <w:sz w:val="21"/>
                <w:szCs w:val="21"/>
                <w14:textFill>
                  <w14:solidFill>
                    <w14:schemeClr w14:val="tx1"/>
                  </w14:solidFill>
                </w14:textFill>
              </w:rPr>
              <w:t>有</w:t>
            </w:r>
            <w:r>
              <w:rPr>
                <w:rFonts w:cs="Times New Roman"/>
                <w:color w:val="000000" w:themeColor="text1"/>
                <w:sz w:val="21"/>
                <w:szCs w:val="21"/>
                <w14:textFill>
                  <w14:solidFill>
                    <w14:schemeClr w14:val="tx1"/>
                  </w14:solidFill>
                </w14:textFill>
              </w:rPr>
              <w:t>机废气、THF储罐呼吸废气依托现有热媒炉处理</w:t>
            </w:r>
            <w:r>
              <w:rPr>
                <w:rFonts w:cs="Times New Roman"/>
                <w:color w:val="000000" w:themeColor="text1"/>
                <w:kern w:val="44"/>
                <w:sz w:val="21"/>
                <w:szCs w:val="21"/>
                <w:u w:color="000000"/>
                <w14:textFill>
                  <w14:solidFill>
                    <w14:schemeClr w14:val="tx1"/>
                  </w14:solidFill>
                </w14:textFill>
              </w:rPr>
              <w:t>，</w:t>
            </w:r>
            <w:r>
              <w:rPr>
                <w:rFonts w:cs="Times New Roman"/>
                <w:color w:val="000000" w:themeColor="text1"/>
                <w:kern w:val="44"/>
                <w:sz w:val="21"/>
                <w:szCs w:val="21"/>
                <w:u w:color="000000"/>
                <w:lang w:val="zh-CN"/>
                <w14:textFill>
                  <w14:solidFill>
                    <w14:schemeClr w14:val="tx1"/>
                  </w14:solidFill>
                </w14:textFill>
              </w:rPr>
              <w:t>VOCs治理具有精准性、针对性和有效性。</w:t>
            </w:r>
          </w:p>
        </w:tc>
        <w:tc>
          <w:tcPr>
            <w:tcW w:w="491" w:type="pct"/>
            <w:tcBorders>
              <w:bottom w:val="single" w:color="000000" w:sz="12" w:space="0"/>
              <w:right w:val="nil"/>
            </w:tcBorders>
            <w:vAlign w:val="center"/>
          </w:tcPr>
          <w:p w14:paraId="0F5E46FE">
            <w:pPr>
              <w:wordWrap w:val="0"/>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68C1159F">
      <w:pPr>
        <w:wordWrap w:val="0"/>
        <w:ind w:firstLine="480"/>
        <w:rPr>
          <w:rFonts w:cs="Times New Roman"/>
          <w:color w:val="000000" w:themeColor="text1"/>
          <w:szCs w:val="24"/>
          <w:lang w:val="zh-CN"/>
          <w14:textFill>
            <w14:solidFill>
              <w14:schemeClr w14:val="tx1"/>
            </w14:solidFill>
          </w14:textFill>
        </w:rPr>
      </w:pPr>
      <w:r>
        <w:rPr>
          <w:rFonts w:cs="Times New Roman"/>
          <w:color w:val="000000" w:themeColor="text1"/>
          <w:szCs w:val="24"/>
          <w:lang w:val="zh-CN"/>
          <w14:textFill>
            <w14:solidFill>
              <w14:schemeClr w14:val="tx1"/>
            </w14:solidFill>
          </w14:textFill>
        </w:rPr>
        <w:t>因此，本项目的建设符合《关于印发重点行业挥发性有机物综合治理方案的通知》（环大气〔2019〕53号）文件要求。</w:t>
      </w:r>
    </w:p>
    <w:p w14:paraId="5267592A">
      <w:pPr>
        <w:wordWrap w:val="0"/>
        <w:ind w:firstLine="482"/>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7、与《省委办公厅省政府办公厅关于印发〈江苏省化工产业安全环保整治提升方案〉的通知》（苏办〔2019〕96号）的相符性分析</w:t>
      </w:r>
    </w:p>
    <w:p w14:paraId="61D48961">
      <w:pPr>
        <w:wordWrap w:val="0"/>
        <w:ind w:firstLine="482"/>
        <w:jc w:val="center"/>
        <w:rPr>
          <w:rFonts w:cs="Times New Roman"/>
          <w:b/>
          <w:bCs/>
          <w:color w:val="000000" w:themeColor="text1"/>
          <w:szCs w:val="24"/>
          <w14:textFill>
            <w14:solidFill>
              <w14:schemeClr w14:val="tx1"/>
            </w14:solidFill>
          </w14:textFill>
        </w:rPr>
      </w:pPr>
      <w:r>
        <w:rPr>
          <w:rFonts w:cs="Times New Roman"/>
          <w:b/>
          <w:bCs/>
          <w:color w:val="000000" w:themeColor="text1"/>
          <w:szCs w:val="24"/>
          <w:lang w:val="zh-CN"/>
          <w14:textFill>
            <w14:solidFill>
              <w14:schemeClr w14:val="tx1"/>
            </w14:solidFill>
          </w14:textFill>
        </w:rPr>
        <w:t>表1.</w:t>
      </w:r>
      <w:r>
        <w:rPr>
          <w:rFonts w:cs="Times New Roman"/>
          <w:b/>
          <w:bCs/>
          <w:color w:val="000000" w:themeColor="text1"/>
          <w:szCs w:val="24"/>
          <w14:textFill>
            <w14:solidFill>
              <w14:schemeClr w14:val="tx1"/>
            </w14:solidFill>
          </w14:textFill>
        </w:rPr>
        <w:t>4.1-6  本项目与《江苏省化工产业安全环保整治提升方案》相符性一览表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024"/>
        <w:gridCol w:w="6547"/>
        <w:gridCol w:w="5528"/>
        <w:gridCol w:w="968"/>
      </w:tblGrid>
      <w:tr w14:paraId="0036AB1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364" w:type="pct"/>
            <w:vAlign w:val="center"/>
          </w:tcPr>
          <w:p w14:paraId="31A7485F">
            <w:pPr>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序号</w:t>
            </w:r>
          </w:p>
        </w:tc>
        <w:tc>
          <w:tcPr>
            <w:tcW w:w="2327" w:type="pct"/>
            <w:tcMar>
              <w:left w:w="0" w:type="dxa"/>
              <w:right w:w="0" w:type="dxa"/>
            </w:tcMar>
            <w:vAlign w:val="center"/>
          </w:tcPr>
          <w:p w14:paraId="79904132">
            <w:pPr>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指导意见要求</w:t>
            </w:r>
          </w:p>
        </w:tc>
        <w:tc>
          <w:tcPr>
            <w:tcW w:w="1965" w:type="pct"/>
            <w:tcMar>
              <w:left w:w="0" w:type="dxa"/>
              <w:right w:w="0" w:type="dxa"/>
            </w:tcMar>
            <w:vAlign w:val="center"/>
          </w:tcPr>
          <w:p w14:paraId="2E220F74">
            <w:pPr>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本项目情况</w:t>
            </w:r>
          </w:p>
        </w:tc>
        <w:tc>
          <w:tcPr>
            <w:tcW w:w="344" w:type="pct"/>
            <w:tcMar>
              <w:left w:w="0" w:type="dxa"/>
              <w:right w:w="0" w:type="dxa"/>
            </w:tcMar>
            <w:vAlign w:val="center"/>
          </w:tcPr>
          <w:p w14:paraId="6BB7AB61">
            <w:pPr>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相符性</w:t>
            </w:r>
          </w:p>
        </w:tc>
      </w:tr>
      <w:tr w14:paraId="0983211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4C4D6458">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1</w:t>
            </w:r>
          </w:p>
        </w:tc>
        <w:tc>
          <w:tcPr>
            <w:tcW w:w="2327" w:type="pct"/>
            <w:tcMar>
              <w:left w:w="0" w:type="dxa"/>
              <w:right w:w="0" w:type="dxa"/>
            </w:tcMar>
            <w:vAlign w:val="center"/>
          </w:tcPr>
          <w:p w14:paraId="500F7483">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在《省政府办公厅关于开展全省化工企业“四个一批”专项行动的通知》（苏政办发〔2017〕6号）中10项化工企业环保关停要求。</w:t>
            </w:r>
          </w:p>
        </w:tc>
        <w:tc>
          <w:tcPr>
            <w:tcW w:w="1965" w:type="pct"/>
            <w:tcMar>
              <w:left w:w="0" w:type="dxa"/>
              <w:right w:w="0" w:type="dxa"/>
            </w:tcMar>
            <w:vAlign w:val="center"/>
          </w:tcPr>
          <w:p w14:paraId="7BF5A711">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本企业已开展“四个一批”自查评估。</w:t>
            </w:r>
          </w:p>
        </w:tc>
        <w:tc>
          <w:tcPr>
            <w:tcW w:w="344" w:type="pct"/>
            <w:tcMar>
              <w:left w:w="0" w:type="dxa"/>
              <w:right w:w="0" w:type="dxa"/>
            </w:tcMar>
            <w:vAlign w:val="center"/>
          </w:tcPr>
          <w:p w14:paraId="1A174372">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0E88199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06993D6F">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2</w:t>
            </w:r>
          </w:p>
        </w:tc>
        <w:tc>
          <w:tcPr>
            <w:tcW w:w="2327" w:type="pct"/>
            <w:tcMar>
              <w:left w:w="0" w:type="dxa"/>
              <w:right w:w="0" w:type="dxa"/>
            </w:tcMar>
            <w:vAlign w:val="center"/>
          </w:tcPr>
          <w:p w14:paraId="3FD68924">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不符合《江苏省国家级生态保护红线规划》管控要求的。</w:t>
            </w:r>
          </w:p>
        </w:tc>
        <w:tc>
          <w:tcPr>
            <w:tcW w:w="1965" w:type="pct"/>
            <w:tcMar>
              <w:left w:w="0" w:type="dxa"/>
              <w:right w:w="0" w:type="dxa"/>
            </w:tcMar>
            <w:vAlign w:val="center"/>
          </w:tcPr>
          <w:p w14:paraId="2457FE4D">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本项目不占用江苏省国家级生态保护红线。</w:t>
            </w:r>
          </w:p>
        </w:tc>
        <w:tc>
          <w:tcPr>
            <w:tcW w:w="344" w:type="pct"/>
            <w:tcMar>
              <w:left w:w="0" w:type="dxa"/>
              <w:right w:w="0" w:type="dxa"/>
            </w:tcMar>
            <w:vAlign w:val="center"/>
          </w:tcPr>
          <w:p w14:paraId="5EC389BE">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19465B7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164A67FC">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3</w:t>
            </w:r>
          </w:p>
        </w:tc>
        <w:tc>
          <w:tcPr>
            <w:tcW w:w="2327" w:type="pct"/>
            <w:tcMar>
              <w:left w:w="0" w:type="dxa"/>
              <w:right w:w="0" w:type="dxa"/>
            </w:tcMar>
            <w:vAlign w:val="center"/>
          </w:tcPr>
          <w:p w14:paraId="3F83F5E1">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不能按期完成低VOCs含量、低反应活性原辅材料和产品替代的。</w:t>
            </w:r>
          </w:p>
        </w:tc>
        <w:tc>
          <w:tcPr>
            <w:tcW w:w="1965" w:type="pct"/>
            <w:tcMar>
              <w:left w:w="0" w:type="dxa"/>
              <w:right w:w="0" w:type="dxa"/>
            </w:tcMar>
            <w:vAlign w:val="center"/>
          </w:tcPr>
          <w:p w14:paraId="447C8F95">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本项目不涉及高VOCs含量、高反应活性原辅材料和产品。</w:t>
            </w:r>
          </w:p>
        </w:tc>
        <w:tc>
          <w:tcPr>
            <w:tcW w:w="344" w:type="pct"/>
            <w:tcMar>
              <w:left w:w="0" w:type="dxa"/>
              <w:right w:w="0" w:type="dxa"/>
            </w:tcMar>
            <w:vAlign w:val="center"/>
          </w:tcPr>
          <w:p w14:paraId="799D0E9B">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3391B1F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3B2F3075">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4</w:t>
            </w:r>
          </w:p>
        </w:tc>
        <w:tc>
          <w:tcPr>
            <w:tcW w:w="2327" w:type="pct"/>
            <w:tcMar>
              <w:left w:w="0" w:type="dxa"/>
              <w:right w:w="0" w:type="dxa"/>
            </w:tcMar>
            <w:vAlign w:val="center"/>
          </w:tcPr>
          <w:p w14:paraId="1C62BEA4">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长江干流沿岸两侧l公里范围内污水不能稳定达标排放的。</w:t>
            </w:r>
          </w:p>
        </w:tc>
        <w:tc>
          <w:tcPr>
            <w:tcW w:w="1965" w:type="pct"/>
            <w:tcMar>
              <w:left w:w="0" w:type="dxa"/>
              <w:right w:w="0" w:type="dxa"/>
            </w:tcMar>
            <w:vAlign w:val="center"/>
          </w:tcPr>
          <w:p w14:paraId="13384DA8">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本项目所在厂区不属于长江干流岸线1公里范围内</w:t>
            </w:r>
            <w:r>
              <w:rPr>
                <w:rFonts w:hint="eastAsia" w:cs="Times New Roman"/>
                <w:color w:val="000000" w:themeColor="text1"/>
                <w:sz w:val="21"/>
                <w:szCs w:val="21"/>
                <w14:textFill>
                  <w14:solidFill>
                    <w14:schemeClr w14:val="tx1"/>
                  </w14:solidFill>
                </w14:textFill>
              </w:rPr>
              <w:t>，产生的污水经处理后能够稳定达标排放</w:t>
            </w:r>
            <w:r>
              <w:rPr>
                <w:rFonts w:cs="Times New Roman"/>
                <w:color w:val="000000" w:themeColor="text1"/>
                <w:sz w:val="21"/>
                <w:szCs w:val="21"/>
                <w14:textFill>
                  <w14:solidFill>
                    <w14:schemeClr w14:val="tx1"/>
                  </w14:solidFill>
                </w14:textFill>
              </w:rPr>
              <w:t>。</w:t>
            </w:r>
          </w:p>
        </w:tc>
        <w:tc>
          <w:tcPr>
            <w:tcW w:w="344" w:type="pct"/>
            <w:tcMar>
              <w:left w:w="0" w:type="dxa"/>
              <w:right w:w="0" w:type="dxa"/>
            </w:tcMar>
            <w:vAlign w:val="center"/>
          </w:tcPr>
          <w:p w14:paraId="7207E2B8">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7174104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77662E91">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5</w:t>
            </w:r>
          </w:p>
        </w:tc>
        <w:tc>
          <w:tcPr>
            <w:tcW w:w="2327" w:type="pct"/>
            <w:tcMar>
              <w:left w:w="0" w:type="dxa"/>
              <w:right w:w="0" w:type="dxa"/>
            </w:tcMar>
            <w:vAlign w:val="center"/>
          </w:tcPr>
          <w:p w14:paraId="261573F4">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用渗井、渗坑、裂隙、溶洞，私设暗管，篡改、伪造监测数据，或者不正常运行水污染防治设施等逃避监管的方式排放水污染物且情节严重的。</w:t>
            </w:r>
          </w:p>
        </w:tc>
        <w:tc>
          <w:tcPr>
            <w:tcW w:w="1965" w:type="pct"/>
            <w:tcMar>
              <w:left w:w="0" w:type="dxa"/>
              <w:right w:w="0" w:type="dxa"/>
            </w:tcMar>
            <w:vAlign w:val="center"/>
          </w:tcPr>
          <w:p w14:paraId="200E141C">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不涉及。</w:t>
            </w:r>
          </w:p>
        </w:tc>
        <w:tc>
          <w:tcPr>
            <w:tcW w:w="344" w:type="pct"/>
            <w:tcMar>
              <w:left w:w="0" w:type="dxa"/>
              <w:right w:w="0" w:type="dxa"/>
            </w:tcMar>
            <w:vAlign w:val="center"/>
          </w:tcPr>
          <w:p w14:paraId="5726400D">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CDE67B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0CA27B86">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6</w:t>
            </w:r>
          </w:p>
        </w:tc>
        <w:tc>
          <w:tcPr>
            <w:tcW w:w="2327" w:type="pct"/>
            <w:tcMar>
              <w:left w:w="0" w:type="dxa"/>
              <w:right w:w="0" w:type="dxa"/>
            </w:tcMar>
            <w:vAlign w:val="center"/>
          </w:tcPr>
          <w:p w14:paraId="50696878">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在规定期限内未依法取得排污许可证排放污染物且情节严重的。</w:t>
            </w:r>
          </w:p>
        </w:tc>
        <w:tc>
          <w:tcPr>
            <w:tcW w:w="1965" w:type="pct"/>
            <w:tcMar>
              <w:left w:w="0" w:type="dxa"/>
              <w:right w:w="0" w:type="dxa"/>
            </w:tcMar>
            <w:vAlign w:val="center"/>
          </w:tcPr>
          <w:p w14:paraId="76D9A48C">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不涉及。</w:t>
            </w:r>
          </w:p>
        </w:tc>
        <w:tc>
          <w:tcPr>
            <w:tcW w:w="344" w:type="pct"/>
            <w:tcMar>
              <w:left w:w="0" w:type="dxa"/>
              <w:right w:w="0" w:type="dxa"/>
            </w:tcMar>
            <w:vAlign w:val="center"/>
          </w:tcPr>
          <w:p w14:paraId="168A90B7">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6316C71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5B3DA9E6">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7</w:t>
            </w:r>
          </w:p>
        </w:tc>
        <w:tc>
          <w:tcPr>
            <w:tcW w:w="2327" w:type="pct"/>
            <w:tcMar>
              <w:left w:w="0" w:type="dxa"/>
              <w:right w:w="0" w:type="dxa"/>
            </w:tcMar>
            <w:vAlign w:val="center"/>
          </w:tcPr>
          <w:p w14:paraId="67ABD543">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环保信用评价连续两年严重失信且情节恶劣的。</w:t>
            </w:r>
          </w:p>
        </w:tc>
        <w:tc>
          <w:tcPr>
            <w:tcW w:w="1965" w:type="pct"/>
            <w:tcMar>
              <w:left w:w="0" w:type="dxa"/>
              <w:right w:w="0" w:type="dxa"/>
            </w:tcMar>
            <w:vAlign w:val="center"/>
          </w:tcPr>
          <w:p w14:paraId="46215D15">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不涉及。</w:t>
            </w:r>
          </w:p>
        </w:tc>
        <w:tc>
          <w:tcPr>
            <w:tcW w:w="344" w:type="pct"/>
            <w:tcMar>
              <w:left w:w="0" w:type="dxa"/>
              <w:right w:w="0" w:type="dxa"/>
            </w:tcMar>
            <w:vAlign w:val="center"/>
          </w:tcPr>
          <w:p w14:paraId="08FCBE22">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050F5AC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7BE1762D">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8</w:t>
            </w:r>
          </w:p>
        </w:tc>
        <w:tc>
          <w:tcPr>
            <w:tcW w:w="4292" w:type="pct"/>
            <w:gridSpan w:val="2"/>
            <w:tcMar>
              <w:left w:w="0" w:type="dxa"/>
              <w:right w:w="0" w:type="dxa"/>
            </w:tcMar>
            <w:vAlign w:val="center"/>
          </w:tcPr>
          <w:p w14:paraId="137FA9F7">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不满足以下5项要求的化工企业，经限期整改仍不符合要求的，实施关闭退出或转迁：</w:t>
            </w:r>
          </w:p>
        </w:tc>
        <w:tc>
          <w:tcPr>
            <w:tcW w:w="344" w:type="pct"/>
            <w:tcMar>
              <w:left w:w="0" w:type="dxa"/>
              <w:right w:w="0" w:type="dxa"/>
            </w:tcMar>
            <w:vAlign w:val="center"/>
          </w:tcPr>
          <w:p w14:paraId="23A827E6">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w:t>
            </w:r>
          </w:p>
        </w:tc>
      </w:tr>
      <w:tr w14:paraId="2256F18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39195A6E">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9</w:t>
            </w:r>
          </w:p>
        </w:tc>
        <w:tc>
          <w:tcPr>
            <w:tcW w:w="2327" w:type="pct"/>
            <w:tcMar>
              <w:left w:w="0" w:type="dxa"/>
              <w:right w:w="0" w:type="dxa"/>
            </w:tcMar>
            <w:vAlign w:val="center"/>
          </w:tcPr>
          <w:p w14:paraId="1CAF1045">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全面完成超低排放改造，达到《化学工业挥发性有机物排放标准》（DB32/3151-2016）以及《石油化学工业污染物排放标准》（GB31571-2015）、《无机化学工业污染物排放标准》（GB31573-2015）特别排放限值要求。废气治理设施应纳入生产系统进行管理，科学合理配备运行状况监控及记录设施。</w:t>
            </w:r>
          </w:p>
        </w:tc>
        <w:tc>
          <w:tcPr>
            <w:tcW w:w="1965" w:type="pct"/>
            <w:tcMar>
              <w:left w:w="0" w:type="dxa"/>
              <w:right w:w="0" w:type="dxa"/>
            </w:tcMar>
            <w:vAlign w:val="center"/>
          </w:tcPr>
          <w:p w14:paraId="030FE689">
            <w:pPr>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 xml:space="preserve">本项目废气经治理后满足《合成树脂工业污染物排放标准》（GB31571-2015，含2024年修改单）特别排放限值要求，废气治理设施已纳入生产系统进行管理，科学合理配备运行状况监控及记录设施。 </w:t>
            </w:r>
          </w:p>
        </w:tc>
        <w:tc>
          <w:tcPr>
            <w:tcW w:w="344" w:type="pct"/>
            <w:tcMar>
              <w:left w:w="0" w:type="dxa"/>
              <w:right w:w="0" w:type="dxa"/>
            </w:tcMar>
            <w:vAlign w:val="center"/>
          </w:tcPr>
          <w:p w14:paraId="140BC37B">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40692D9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7C7C4FC2">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10</w:t>
            </w:r>
          </w:p>
        </w:tc>
        <w:tc>
          <w:tcPr>
            <w:tcW w:w="2327" w:type="pct"/>
            <w:tcMar>
              <w:left w:w="0" w:type="dxa"/>
              <w:right w:w="0" w:type="dxa"/>
            </w:tcMar>
            <w:vAlign w:val="center"/>
          </w:tcPr>
          <w:p w14:paraId="480CBA84">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长江干流沿岸两岸1公里、主要入江支流上溯10公里及其沿岸两侧各1公里（不含太湖流域），26条主要入海河流断面上溯10公里及其沿岸两侧各l公里范围内的直排化工企业，主要水污染物排放须执行相关行业特别排放限值，太湖流域直排化工企业废水排放执行《太湖地区城镇污水处理厂及重点行业主要水污染物排放限值》。</w:t>
            </w:r>
          </w:p>
        </w:tc>
        <w:tc>
          <w:tcPr>
            <w:tcW w:w="1965" w:type="pct"/>
            <w:tcMar>
              <w:left w:w="0" w:type="dxa"/>
              <w:right w:w="0" w:type="dxa"/>
            </w:tcMar>
            <w:vAlign w:val="center"/>
          </w:tcPr>
          <w:p w14:paraId="2B5C294E">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本项目不在长江干流及主要支流两岸1公里，本项目生产废水经厂内污水处理装置处理后</w:t>
            </w:r>
            <w:r>
              <w:rPr>
                <w:rFonts w:hint="eastAsia" w:cs="Times New Roman"/>
                <w:color w:val="000000" w:themeColor="text1"/>
                <w:sz w:val="21"/>
                <w:szCs w:val="21"/>
                <w14:textFill>
                  <w14:solidFill>
                    <w14:schemeClr w14:val="tx1"/>
                  </w14:solidFill>
                </w14:textFill>
              </w:rPr>
              <w:t>能够稳定达标排放</w:t>
            </w:r>
            <w:r>
              <w:rPr>
                <w:rFonts w:cs="Times New Roman"/>
                <w:color w:val="000000" w:themeColor="text1"/>
                <w:sz w:val="21"/>
                <w:szCs w:val="21"/>
                <w14:textFill>
                  <w14:solidFill>
                    <w14:schemeClr w14:val="tx1"/>
                  </w14:solidFill>
                </w14:textFill>
              </w:rPr>
              <w:t>。</w:t>
            </w:r>
          </w:p>
        </w:tc>
        <w:tc>
          <w:tcPr>
            <w:tcW w:w="344" w:type="pct"/>
            <w:tcMar>
              <w:left w:w="0" w:type="dxa"/>
              <w:right w:w="0" w:type="dxa"/>
            </w:tcMar>
            <w:vAlign w:val="center"/>
          </w:tcPr>
          <w:p w14:paraId="09A95687">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386980D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1E05FA2E">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11</w:t>
            </w:r>
          </w:p>
        </w:tc>
        <w:tc>
          <w:tcPr>
            <w:tcW w:w="2327" w:type="pct"/>
            <w:tcMar>
              <w:left w:w="0" w:type="dxa"/>
              <w:right w:w="0" w:type="dxa"/>
            </w:tcMar>
            <w:vAlign w:val="center"/>
          </w:tcPr>
          <w:p w14:paraId="665B7CC4">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危废贮存设施规划、环评、安评、消防等手续须合法、完整；年产危废100吨以上的应落实安全合法处置去向，且累计贮存不得超过500吨；产生危废3吨以上的，需要及时申报，不得瞒报、漏报；具有易燃易爆等特性的危废，应按规定，在稳定化预处理后存入危废仓库；危险废物应及时清运处置，最大允许贮存时间不超过90天。</w:t>
            </w:r>
          </w:p>
        </w:tc>
        <w:tc>
          <w:tcPr>
            <w:tcW w:w="1965" w:type="pct"/>
            <w:tcMar>
              <w:left w:w="0" w:type="dxa"/>
              <w:right w:w="0" w:type="dxa"/>
            </w:tcMar>
            <w:vAlign w:val="center"/>
          </w:tcPr>
          <w:p w14:paraId="5ECE6509">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本项目现有危废贮存设施规划、环评、安评、消防等手续须合法、完整，并按规定进行危废储存和转运。本项目危废产生量</w:t>
            </w:r>
            <w:r>
              <w:rPr>
                <w:rFonts w:hint="eastAsia" w:cs="Times New Roman"/>
                <w:color w:val="000000" w:themeColor="text1"/>
                <w:sz w:val="21"/>
                <w:szCs w:val="21"/>
                <w14:textFill>
                  <w14:solidFill>
                    <w14:schemeClr w14:val="tx1"/>
                  </w14:solidFill>
                </w14:textFill>
              </w:rPr>
              <w:t>为</w:t>
            </w:r>
            <w:r>
              <w:rPr>
                <w:rFonts w:cs="Times New Roman"/>
                <w:color w:val="000000" w:themeColor="text1"/>
                <w:sz w:val="21"/>
                <w:szCs w:val="21"/>
                <w14:textFill>
                  <w14:solidFill>
                    <w14:schemeClr w14:val="tx1"/>
                  </w14:solidFill>
                </w14:textFill>
              </w:rPr>
              <w:t>2</w:t>
            </w:r>
            <w:r>
              <w:rPr>
                <w:rFonts w:hint="eastAsia" w:cs="Times New Roman"/>
                <w:color w:val="000000" w:themeColor="text1"/>
                <w:sz w:val="21"/>
                <w:szCs w:val="21"/>
                <w14:textFill>
                  <w14:solidFill>
                    <w14:schemeClr w14:val="tx1"/>
                  </w14:solidFill>
                </w14:textFill>
              </w:rPr>
              <w:t>0.82</w:t>
            </w:r>
            <w:r>
              <w:rPr>
                <w:rFonts w:cs="Times New Roman"/>
                <w:color w:val="000000" w:themeColor="text1"/>
                <w:sz w:val="21"/>
                <w:szCs w:val="21"/>
                <w14:textFill>
                  <w14:solidFill>
                    <w14:schemeClr w14:val="tx1"/>
                  </w14:solidFill>
                </w14:textFill>
              </w:rPr>
              <w:t>吨/年，危险废物及时处置，最大贮存时间不超过90天。</w:t>
            </w:r>
          </w:p>
        </w:tc>
        <w:tc>
          <w:tcPr>
            <w:tcW w:w="344" w:type="pct"/>
            <w:tcMar>
              <w:left w:w="0" w:type="dxa"/>
              <w:right w:w="0" w:type="dxa"/>
            </w:tcMar>
            <w:vAlign w:val="center"/>
          </w:tcPr>
          <w:p w14:paraId="2F06F172">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43CFAA7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427FF365">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12</w:t>
            </w:r>
          </w:p>
        </w:tc>
        <w:tc>
          <w:tcPr>
            <w:tcW w:w="2327" w:type="pct"/>
            <w:tcMar>
              <w:left w:w="0" w:type="dxa"/>
              <w:right w:w="0" w:type="dxa"/>
            </w:tcMar>
            <w:vAlign w:val="center"/>
          </w:tcPr>
          <w:p w14:paraId="41A9543D">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按照《企业突发环境事件隐患排查和治理工作指南》要求，定期开展环境安全隐患排查与整改。及时完成突发环境事件风险评估及应急预案修订、备案工作。</w:t>
            </w:r>
          </w:p>
        </w:tc>
        <w:tc>
          <w:tcPr>
            <w:tcW w:w="1965" w:type="pct"/>
            <w:tcMar>
              <w:left w:w="0" w:type="dxa"/>
              <w:right w:w="0" w:type="dxa"/>
            </w:tcMar>
            <w:vAlign w:val="center"/>
          </w:tcPr>
          <w:p w14:paraId="18118D3E">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 xml:space="preserve">仪化公司已完成应急预案编制和修订工作，并于2024年3月21日在扬州市仪征生态环境局备案，备案编号为321081-2024-004-H。本项目建成后将及时进行突发环境事件风险评估及应急预案修订、备案工作。 </w:t>
            </w:r>
          </w:p>
        </w:tc>
        <w:tc>
          <w:tcPr>
            <w:tcW w:w="344" w:type="pct"/>
            <w:tcMar>
              <w:left w:w="0" w:type="dxa"/>
              <w:right w:w="0" w:type="dxa"/>
            </w:tcMar>
            <w:vAlign w:val="center"/>
          </w:tcPr>
          <w:p w14:paraId="74643845">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3C50E11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10CBC418">
            <w:pPr>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13</w:t>
            </w:r>
          </w:p>
        </w:tc>
        <w:tc>
          <w:tcPr>
            <w:tcW w:w="2327" w:type="pct"/>
            <w:tcMar>
              <w:left w:w="0" w:type="dxa"/>
              <w:right w:w="0" w:type="dxa"/>
            </w:tcMar>
            <w:vAlign w:val="center"/>
          </w:tcPr>
          <w:p w14:paraId="742E81EA">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较大及以上环境风险等级的化工企业完成“八查八改”，专家现场核查工作，应急池、导流槽等环境应急防范设施符合规范要求，应急物资配齐配足，定期开展突发环境事件应急演练；配备至少一名专职环境应急管理人员，每年组织至少一次环境应急管理培训。</w:t>
            </w:r>
          </w:p>
        </w:tc>
        <w:tc>
          <w:tcPr>
            <w:tcW w:w="1965" w:type="pct"/>
            <w:tcMar>
              <w:left w:w="0" w:type="dxa"/>
              <w:right w:w="0" w:type="dxa"/>
            </w:tcMar>
            <w:vAlign w:val="center"/>
          </w:tcPr>
          <w:p w14:paraId="373AECDD">
            <w:pPr>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企业属于较大及以上环境风险等级，已按要求完成“八查八改”工作，应急池、导流槽等环境应急防范设施符合规范要求，应急物资配备齐全，并定期开展应急演练和培训，配备专职环境应急管理人员。</w:t>
            </w:r>
          </w:p>
        </w:tc>
        <w:tc>
          <w:tcPr>
            <w:tcW w:w="344" w:type="pct"/>
            <w:tcMar>
              <w:left w:w="0" w:type="dxa"/>
              <w:right w:w="0" w:type="dxa"/>
            </w:tcMar>
            <w:vAlign w:val="center"/>
          </w:tcPr>
          <w:p w14:paraId="6A9DA1B1">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05D8D8E6">
      <w:pPr>
        <w:wordWrap w:val="0"/>
        <w:ind w:firstLine="480" w:firstLineChars="0"/>
        <w:rPr>
          <w:rFonts w:cs="Times New Roman"/>
          <w:color w:val="000000" w:themeColor="text1"/>
          <w:szCs w:val="24"/>
          <w:lang w:val="zh-CN"/>
          <w14:textFill>
            <w14:solidFill>
              <w14:schemeClr w14:val="tx1"/>
            </w14:solidFill>
          </w14:textFill>
        </w:rPr>
      </w:pPr>
      <w:r>
        <w:rPr>
          <w:rFonts w:cs="Times New Roman"/>
          <w:color w:val="000000" w:themeColor="text1"/>
          <w:szCs w:val="24"/>
          <w:lang w:val="zh-CN"/>
          <w14:textFill>
            <w14:solidFill>
              <w14:schemeClr w14:val="tx1"/>
            </w14:solidFill>
          </w14:textFill>
        </w:rPr>
        <w:t>因此，本项目的建设符合《省委办公厅省政府办公厅关于印发〈江苏省化工产业安全环保整治提升方案〉的通知》（苏办〔2019〕96号）文件要求。</w:t>
      </w:r>
    </w:p>
    <w:p w14:paraId="6B05AE58">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8、与《省政府关于加快推动化工产业高质量发展的意见》（苏政规[2024]9号）相符性分析</w:t>
      </w:r>
    </w:p>
    <w:p w14:paraId="53FE480D">
      <w:pPr>
        <w:wordWrap w:val="0"/>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b/>
          <w:bCs/>
          <w:color w:val="000000" w:themeColor="text1"/>
          <w:szCs w:val="24"/>
          <w:lang w:val="zh-CN"/>
          <w14:textFill>
            <w14:solidFill>
              <w14:schemeClr w14:val="tx1"/>
            </w14:solidFill>
          </w14:textFill>
        </w:rPr>
        <w:t>表1.</w:t>
      </w:r>
      <w:r>
        <w:rPr>
          <w:rFonts w:cs="Times New Roman"/>
          <w:b/>
          <w:bCs/>
          <w:color w:val="000000" w:themeColor="text1"/>
          <w:szCs w:val="24"/>
          <w14:textFill>
            <w14:solidFill>
              <w14:schemeClr w14:val="tx1"/>
            </w14:solidFill>
          </w14:textFill>
        </w:rPr>
        <w:t>4.1-7   本项目与《省政府关于加快推动化工产业高质量发展的意见》相符性一览表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432"/>
        <w:gridCol w:w="6550"/>
        <w:gridCol w:w="5112"/>
        <w:gridCol w:w="972"/>
      </w:tblGrid>
      <w:tr w14:paraId="66DCA2B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09" w:type="pct"/>
            <w:vAlign w:val="center"/>
          </w:tcPr>
          <w:p w14:paraId="5D1EEBB8">
            <w:pPr>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序号</w:t>
            </w:r>
          </w:p>
        </w:tc>
        <w:tc>
          <w:tcPr>
            <w:tcW w:w="2328" w:type="pct"/>
            <w:tcMar>
              <w:left w:w="0" w:type="dxa"/>
              <w:right w:w="0" w:type="dxa"/>
            </w:tcMar>
            <w:vAlign w:val="center"/>
          </w:tcPr>
          <w:p w14:paraId="0645D940">
            <w:pPr>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文件要求摘要</w:t>
            </w:r>
          </w:p>
        </w:tc>
        <w:tc>
          <w:tcPr>
            <w:tcW w:w="1817" w:type="pct"/>
            <w:tcMar>
              <w:left w:w="0" w:type="dxa"/>
              <w:right w:w="0" w:type="dxa"/>
            </w:tcMar>
            <w:vAlign w:val="center"/>
          </w:tcPr>
          <w:p w14:paraId="40AC12D7">
            <w:pPr>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本项目情况</w:t>
            </w:r>
          </w:p>
        </w:tc>
        <w:tc>
          <w:tcPr>
            <w:tcW w:w="346" w:type="pct"/>
            <w:tcMar>
              <w:left w:w="0" w:type="dxa"/>
              <w:right w:w="0" w:type="dxa"/>
            </w:tcMar>
            <w:vAlign w:val="center"/>
          </w:tcPr>
          <w:p w14:paraId="245B8A7D">
            <w:pPr>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相符性</w:t>
            </w:r>
          </w:p>
        </w:tc>
      </w:tr>
      <w:tr w14:paraId="7E56BEA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09" w:type="pct"/>
            <w:vAlign w:val="center"/>
          </w:tcPr>
          <w:p w14:paraId="395B475C">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w:t>
            </w:r>
          </w:p>
        </w:tc>
        <w:tc>
          <w:tcPr>
            <w:tcW w:w="2328" w:type="pct"/>
            <w:tcMar>
              <w:left w:w="0" w:type="dxa"/>
              <w:right w:w="0" w:type="dxa"/>
            </w:tcMar>
            <w:vAlign w:val="center"/>
          </w:tcPr>
          <w:p w14:paraId="7DCD5814">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四)推动集聚集约发展。新建化工项目原则上应在化工园区和化工重点监测点企业实施，引导支持园区外化工生产企业搬迁入园，推动化工产业集约集聚发展。……禁止在长江干支流岸线边界(即水利部门河道管理范围边界)一公里范围内新建、扩建化工园区和化工项目。</w:t>
            </w:r>
          </w:p>
        </w:tc>
        <w:tc>
          <w:tcPr>
            <w:tcW w:w="1817" w:type="pct"/>
            <w:tcMar>
              <w:left w:w="0" w:type="dxa"/>
              <w:right w:w="0" w:type="dxa"/>
            </w:tcMar>
            <w:vAlign w:val="center"/>
          </w:tcPr>
          <w:p w14:paraId="49B8F84B">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本项目位于化工重点监测点，不在长江干支流岸线边界 一公里范围。</w:t>
            </w:r>
          </w:p>
        </w:tc>
        <w:tc>
          <w:tcPr>
            <w:tcW w:w="346" w:type="pct"/>
            <w:tcMar>
              <w:left w:w="0" w:type="dxa"/>
              <w:right w:w="0" w:type="dxa"/>
            </w:tcMar>
            <w:vAlign w:val="center"/>
          </w:tcPr>
          <w:p w14:paraId="581A26FE">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19CC0E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PrEx>
        <w:trPr>
          <w:jc w:val="center"/>
        </w:trPr>
        <w:tc>
          <w:tcPr>
            <w:tcW w:w="509" w:type="pct"/>
            <w:vAlign w:val="center"/>
          </w:tcPr>
          <w:p w14:paraId="60DC16F4">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2</w:t>
            </w:r>
          </w:p>
        </w:tc>
        <w:tc>
          <w:tcPr>
            <w:tcW w:w="2328" w:type="pct"/>
            <w:tcMar>
              <w:left w:w="0" w:type="dxa"/>
              <w:right w:w="0" w:type="dxa"/>
            </w:tcMar>
            <w:vAlign w:val="center"/>
          </w:tcPr>
          <w:p w14:paraId="76698134">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八)支持企业提质升级。化工园区外企业搬迁入园确有困难的，可以通过提升安全环保管理和技术创新能力认定为化工重点监测点。化工重点监测点可以在不新增供地、不增加主要污染物排放总量的情况下新建、改建、扩建化工项目；确需增加主要污染物排放总量的，由设区市人民政府研究后在县级行政区域内调剂平衡。园区外其他企业(非化工重点监测点)在不新增产品类别、不增加主要污染物排放总量、提升本质安全环保水平的前提下，可以实施提升改造项目。</w:t>
            </w:r>
          </w:p>
        </w:tc>
        <w:tc>
          <w:tcPr>
            <w:tcW w:w="1817" w:type="pct"/>
            <w:tcMar>
              <w:left w:w="0" w:type="dxa"/>
              <w:right w:w="0" w:type="dxa"/>
            </w:tcMar>
            <w:vAlign w:val="center"/>
          </w:tcPr>
          <w:p w14:paraId="488E9DAD">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本项目位于化工重点监测点，利用仪化公司现有厂区不新增供地，</w:t>
            </w:r>
            <w:r>
              <w:rPr>
                <w:rFonts w:hint="eastAsia" w:cs="Times New Roman"/>
                <w:color w:val="000000" w:themeColor="text1"/>
                <w:sz w:val="21"/>
                <w:szCs w:val="21"/>
                <w14:textFill>
                  <w14:solidFill>
                    <w14:schemeClr w14:val="tx1"/>
                  </w14:solidFill>
                </w14:textFill>
              </w:rPr>
              <w:t>主要废气污染物排放总量可在现有项目“以新带老”措施削减量内平衡，主要废水染物排放总量可在“PTA 污水处理回收利用项目”减排量内平衡</w:t>
            </w:r>
            <w:r>
              <w:rPr>
                <w:rFonts w:cs="Times New Roman"/>
                <w:color w:val="000000" w:themeColor="text1"/>
                <w:sz w:val="21"/>
                <w:szCs w:val="21"/>
                <w14:textFill>
                  <w14:solidFill>
                    <w14:schemeClr w14:val="tx1"/>
                  </w14:solidFill>
                </w14:textFill>
              </w:rPr>
              <w:t>。</w:t>
            </w:r>
          </w:p>
        </w:tc>
        <w:tc>
          <w:tcPr>
            <w:tcW w:w="346" w:type="pct"/>
            <w:tcMar>
              <w:left w:w="0" w:type="dxa"/>
              <w:right w:w="0" w:type="dxa"/>
            </w:tcMar>
            <w:vAlign w:val="center"/>
          </w:tcPr>
          <w:p w14:paraId="2243E45E">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15A1B7E3">
      <w:pPr>
        <w:wordWrap w:val="0"/>
        <w:ind w:firstLine="480" w:firstLineChars="0"/>
        <w:rPr>
          <w:rFonts w:cs="Times New Roman"/>
          <w:color w:val="000000" w:themeColor="text1"/>
          <w:szCs w:val="24"/>
          <w:lang w:val="zh-CN"/>
          <w14:textFill>
            <w14:solidFill>
              <w14:schemeClr w14:val="tx1"/>
            </w14:solidFill>
          </w14:textFill>
        </w:rPr>
      </w:pPr>
      <w:r>
        <w:rPr>
          <w:rFonts w:cs="Times New Roman"/>
          <w:color w:val="000000" w:themeColor="text1"/>
          <w:szCs w:val="24"/>
          <w:lang w:val="zh-CN"/>
          <w14:textFill>
            <w14:solidFill>
              <w14:schemeClr w14:val="tx1"/>
            </w14:solidFill>
          </w14:textFill>
        </w:rPr>
        <w:t>因此，本项目的建设符合《省政府关于加快推动化工产业高质量发展的意见》（苏政规(2024〕9号）文件要求。</w:t>
      </w:r>
    </w:p>
    <w:p w14:paraId="78184200">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9、与《省政府关于印发江苏省化工园区管理办法的通知》（苏政规[2023]16号）相符性分析</w:t>
      </w:r>
    </w:p>
    <w:p w14:paraId="55A8DF3A">
      <w:pPr>
        <w:adjustRightIn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本项目与《省政府关于印发江苏省化工园区管理办法的通知》</w:t>
      </w:r>
      <w:r>
        <w:rPr>
          <w:rFonts w:cs="Times New Roman"/>
          <w:snapToGrid w:val="0"/>
          <w:color w:val="000000" w:themeColor="text1"/>
          <w:kern w:val="0"/>
          <w:szCs w:val="24"/>
          <w14:textFill>
            <w14:solidFill>
              <w14:schemeClr w14:val="tx1"/>
            </w14:solidFill>
          </w14:textFill>
        </w:rPr>
        <w:t>（苏政规[2023]16号）</w:t>
      </w:r>
      <w:r>
        <w:rPr>
          <w:rFonts w:cs="Times New Roman"/>
          <w:color w:val="000000" w:themeColor="text1"/>
          <w:szCs w:val="24"/>
          <w14:textFill>
            <w14:solidFill>
              <w14:schemeClr w14:val="tx1"/>
            </w14:solidFill>
          </w14:textFill>
        </w:rPr>
        <w:t>相符性分析见表1.4.1-8。</w:t>
      </w:r>
    </w:p>
    <w:p w14:paraId="4A889D32">
      <w:pPr>
        <w:adjustRightInd/>
        <w:ind w:firstLine="0" w:firstLineChars="0"/>
        <w:jc w:val="center"/>
        <w:rPr>
          <w:rFonts w:cs="Times New Roman"/>
          <w:b/>
          <w:color w:val="000000" w:themeColor="text1"/>
          <w:szCs w:val="24"/>
          <w14:textFill>
            <w14:solidFill>
              <w14:schemeClr w14:val="tx1"/>
            </w14:solidFill>
          </w14:textFill>
        </w:rPr>
      </w:pPr>
      <w:r>
        <w:rPr>
          <w:rFonts w:cs="Times New Roman"/>
          <w:b/>
          <w:color w:val="000000" w:themeColor="text1"/>
          <w:szCs w:val="24"/>
          <w14:textFill>
            <w14:solidFill>
              <w14:schemeClr w14:val="tx1"/>
            </w14:solidFill>
          </w14:textFill>
        </w:rPr>
        <w:t>表1.4.1-8 本项目与《省政府关于印发江苏省化工园区管理办法的通知》相符性分析</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241"/>
        <w:gridCol w:w="6180"/>
        <w:gridCol w:w="5361"/>
        <w:gridCol w:w="1392"/>
      </w:tblGrid>
      <w:tr w14:paraId="63230C7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jc w:val="center"/>
        </w:trPr>
        <w:tc>
          <w:tcPr>
            <w:tcW w:w="438" w:type="pct"/>
            <w:vAlign w:val="center"/>
          </w:tcPr>
          <w:p w14:paraId="76035AEE">
            <w:pPr>
              <w:widowControl/>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序号</w:t>
            </w:r>
          </w:p>
        </w:tc>
        <w:tc>
          <w:tcPr>
            <w:tcW w:w="2180" w:type="pct"/>
            <w:vAlign w:val="center"/>
          </w:tcPr>
          <w:p w14:paraId="79C45F82">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文件要求（摘要）</w:t>
            </w:r>
          </w:p>
        </w:tc>
        <w:tc>
          <w:tcPr>
            <w:tcW w:w="1891" w:type="pct"/>
            <w:vAlign w:val="center"/>
          </w:tcPr>
          <w:p w14:paraId="7D90F296">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本项目情况</w:t>
            </w:r>
          </w:p>
        </w:tc>
        <w:tc>
          <w:tcPr>
            <w:tcW w:w="491" w:type="pct"/>
            <w:vAlign w:val="center"/>
          </w:tcPr>
          <w:p w14:paraId="3CB76824">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相符性</w:t>
            </w:r>
          </w:p>
        </w:tc>
      </w:tr>
      <w:tr w14:paraId="15FA3FF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38" w:type="pct"/>
            <w:vAlign w:val="center"/>
          </w:tcPr>
          <w:p w14:paraId="52A1ED79">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w:t>
            </w:r>
          </w:p>
        </w:tc>
        <w:tc>
          <w:tcPr>
            <w:tcW w:w="2180" w:type="pct"/>
            <w:vAlign w:val="center"/>
          </w:tcPr>
          <w:p w14:paraId="2920164C">
            <w:pPr>
              <w:widowControl/>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第三十七条化工重点监测点可以在不新增供地、不增加主要污染物排放总量的情况下新建、改建、扩建化工项目；确需增加主要污染物排放总量的，由设区的市人民政府研究后在县级行政区域内调剂平衡。法律、法规、规章另有规定的，从其规定。</w:t>
            </w:r>
          </w:p>
          <w:p w14:paraId="4F042532">
            <w:pPr>
              <w:widowControl/>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长江经济带合规园区外化工重点监测点不得新建、扩建高污染化工项目。</w:t>
            </w:r>
          </w:p>
        </w:tc>
        <w:tc>
          <w:tcPr>
            <w:tcW w:w="1891" w:type="pct"/>
            <w:vAlign w:val="center"/>
          </w:tcPr>
          <w:p w14:paraId="6D13C2DB">
            <w:pPr>
              <w:widowControl/>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本项目位于化工重点监测点，利用仪化公司现有厂区不新增供地，</w:t>
            </w:r>
            <w:r>
              <w:rPr>
                <w:rFonts w:hint="eastAsia" w:cs="Times New Roman"/>
                <w:color w:val="000000" w:themeColor="text1"/>
                <w:sz w:val="21"/>
                <w:szCs w:val="21"/>
                <w14:textFill>
                  <w14:solidFill>
                    <w14:schemeClr w14:val="tx1"/>
                  </w14:solidFill>
                </w14:textFill>
              </w:rPr>
              <w:t>主要废气污染物排放总量可在现有项目“以新带老”措施削减量内平衡，主要废水染物排放总量可在“PTA 污水处理回收利用项目”减排量内平衡</w:t>
            </w:r>
            <w:r>
              <w:rPr>
                <w:rFonts w:cs="Times New Roman"/>
                <w:color w:val="000000" w:themeColor="text1"/>
                <w:sz w:val="21"/>
                <w:szCs w:val="21"/>
                <w14:textFill>
                  <w14:solidFill>
                    <w14:schemeClr w14:val="tx1"/>
                  </w14:solidFill>
                </w14:textFill>
              </w:rPr>
              <w:t>。</w:t>
            </w:r>
          </w:p>
          <w:p w14:paraId="2A2747A4">
            <w:pPr>
              <w:widowControl/>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本项目不属于《环境保护综合名录</w:t>
            </w:r>
            <w:r>
              <w:rPr>
                <w:rFonts w:hint="eastAsia" w:cs="Times New Roman"/>
                <w:color w:val="000000" w:themeColor="text1"/>
                <w:sz w:val="21"/>
                <w:szCs w:val="21"/>
                <w14:textFill>
                  <w14:solidFill>
                    <w14:schemeClr w14:val="tx1"/>
                  </w14:solidFill>
                </w14:textFill>
              </w:rPr>
              <w:t>（</w:t>
            </w:r>
            <w:r>
              <w:rPr>
                <w:rFonts w:cs="Times New Roman"/>
                <w:color w:val="000000" w:themeColor="text1"/>
                <w:sz w:val="21"/>
                <w:szCs w:val="21"/>
                <w14:textFill>
                  <w14:solidFill>
                    <w14:schemeClr w14:val="tx1"/>
                  </w14:solidFill>
                </w14:textFill>
              </w:rPr>
              <w:t>2021 年版</w:t>
            </w:r>
            <w:r>
              <w:rPr>
                <w:rFonts w:hint="eastAsia" w:cs="Times New Roman"/>
                <w:color w:val="000000" w:themeColor="text1"/>
                <w:sz w:val="21"/>
                <w:szCs w:val="21"/>
                <w14:textFill>
                  <w14:solidFill>
                    <w14:schemeClr w14:val="tx1"/>
                  </w14:solidFill>
                </w14:textFill>
              </w:rPr>
              <w:t>）</w:t>
            </w:r>
            <w:r>
              <w:rPr>
                <w:rFonts w:cs="Times New Roman"/>
                <w:color w:val="000000" w:themeColor="text1"/>
                <w:sz w:val="21"/>
                <w:szCs w:val="21"/>
                <w14:textFill>
                  <w14:solidFill>
                    <w14:schemeClr w14:val="tx1"/>
                  </w14:solidFill>
                </w14:textFill>
              </w:rPr>
              <w:t>》高污染项目。</w:t>
            </w:r>
          </w:p>
        </w:tc>
        <w:tc>
          <w:tcPr>
            <w:tcW w:w="491" w:type="pct"/>
            <w:vAlign w:val="center"/>
          </w:tcPr>
          <w:p w14:paraId="3FF430A0">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3C75D342">
      <w:pPr>
        <w:wordWrap w:val="0"/>
        <w:ind w:firstLine="480" w:firstLineChars="0"/>
        <w:rPr>
          <w:rFonts w:cs="Times New Roman"/>
          <w:color w:val="000000" w:themeColor="text1"/>
          <w:szCs w:val="24"/>
          <w:lang w:val="zh-CN"/>
          <w14:textFill>
            <w14:solidFill>
              <w14:schemeClr w14:val="tx1"/>
            </w14:solidFill>
          </w14:textFill>
        </w:rPr>
      </w:pPr>
      <w:r>
        <w:rPr>
          <w:rFonts w:cs="Times New Roman"/>
          <w:color w:val="000000" w:themeColor="text1"/>
          <w:szCs w:val="24"/>
          <w:lang w:val="zh-CN"/>
          <w14:textFill>
            <w14:solidFill>
              <w14:schemeClr w14:val="tx1"/>
            </w14:solidFill>
          </w14:textFill>
        </w:rPr>
        <w:t>因此，本项目的建设符合</w:t>
      </w:r>
      <w:r>
        <w:rPr>
          <w:rFonts w:cs="Times New Roman"/>
          <w:color w:val="000000" w:themeColor="text1"/>
          <w:szCs w:val="24"/>
          <w14:textFill>
            <w14:solidFill>
              <w14:schemeClr w14:val="tx1"/>
            </w14:solidFill>
          </w14:textFill>
        </w:rPr>
        <w:t>《省政府关于印发江苏省化工园区管理办法的通知》</w:t>
      </w:r>
      <w:r>
        <w:rPr>
          <w:rFonts w:cs="Times New Roman"/>
          <w:snapToGrid w:val="0"/>
          <w:color w:val="000000" w:themeColor="text1"/>
          <w:kern w:val="0"/>
          <w:szCs w:val="24"/>
          <w14:textFill>
            <w14:solidFill>
              <w14:schemeClr w14:val="tx1"/>
            </w14:solidFill>
          </w14:textFill>
        </w:rPr>
        <w:t>（苏政规[2023]16号）</w:t>
      </w:r>
      <w:r>
        <w:rPr>
          <w:rFonts w:cs="Times New Roman"/>
          <w:color w:val="000000" w:themeColor="text1"/>
          <w:szCs w:val="24"/>
          <w:lang w:val="zh-CN"/>
          <w14:textFill>
            <w14:solidFill>
              <w14:schemeClr w14:val="tx1"/>
            </w14:solidFill>
          </w14:textFill>
        </w:rPr>
        <w:t>文件要求。</w:t>
      </w:r>
    </w:p>
    <w:p w14:paraId="0F36589B">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10、与《关于加强全省化工园区化工集中区外化工生产企业规范化管理的通知》（苏化治 [2021]4号）相符性分析</w:t>
      </w:r>
    </w:p>
    <w:p w14:paraId="32F1ECAE">
      <w:pPr>
        <w:adjustRightIn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本项目与《关于加强全省化工园区化工集中区外化工生产企业规范化管理的通知》（苏化治 [2021]4号相符性分析见表1.4.1-9。</w:t>
      </w:r>
    </w:p>
    <w:p w14:paraId="061195CC">
      <w:pPr>
        <w:adjustRightInd/>
        <w:ind w:firstLine="0" w:firstLineChars="0"/>
        <w:jc w:val="center"/>
        <w:rPr>
          <w:rFonts w:cs="Times New Roman"/>
          <w:b/>
          <w:color w:val="000000" w:themeColor="text1"/>
          <w:szCs w:val="24"/>
          <w14:textFill>
            <w14:solidFill>
              <w14:schemeClr w14:val="tx1"/>
            </w14:solidFill>
          </w14:textFill>
        </w:rPr>
      </w:pPr>
      <w:r>
        <w:rPr>
          <w:rFonts w:cs="Times New Roman"/>
          <w:b/>
          <w:color w:val="000000" w:themeColor="text1"/>
          <w:szCs w:val="24"/>
          <w14:textFill>
            <w14:solidFill>
              <w14:schemeClr w14:val="tx1"/>
            </w14:solidFill>
          </w14:textFill>
        </w:rPr>
        <w:t>表1.4.1-9  本项目与苏化治 [2021]4号相符性分析</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032"/>
        <w:gridCol w:w="6571"/>
        <w:gridCol w:w="5179"/>
        <w:gridCol w:w="1392"/>
      </w:tblGrid>
      <w:tr w14:paraId="7907D71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jc w:val="center"/>
        </w:trPr>
        <w:tc>
          <w:tcPr>
            <w:tcW w:w="364" w:type="pct"/>
            <w:vAlign w:val="center"/>
          </w:tcPr>
          <w:p w14:paraId="6BAC6AA1">
            <w:pPr>
              <w:widowControl/>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序号</w:t>
            </w:r>
          </w:p>
        </w:tc>
        <w:tc>
          <w:tcPr>
            <w:tcW w:w="2318" w:type="pct"/>
            <w:vAlign w:val="center"/>
          </w:tcPr>
          <w:p w14:paraId="5083932E">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文件要求（摘要）</w:t>
            </w:r>
          </w:p>
        </w:tc>
        <w:tc>
          <w:tcPr>
            <w:tcW w:w="1827" w:type="pct"/>
            <w:vAlign w:val="center"/>
          </w:tcPr>
          <w:p w14:paraId="62B22CBE">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本项目情况</w:t>
            </w:r>
          </w:p>
        </w:tc>
        <w:tc>
          <w:tcPr>
            <w:tcW w:w="491" w:type="pct"/>
            <w:vAlign w:val="center"/>
          </w:tcPr>
          <w:p w14:paraId="686B577A">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相符性</w:t>
            </w:r>
          </w:p>
        </w:tc>
      </w:tr>
      <w:tr w14:paraId="139E86B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64" w:type="pct"/>
            <w:vAlign w:val="center"/>
          </w:tcPr>
          <w:p w14:paraId="3CD332D2">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1</w:t>
            </w:r>
          </w:p>
        </w:tc>
        <w:tc>
          <w:tcPr>
            <w:tcW w:w="2318" w:type="pct"/>
            <w:vAlign w:val="center"/>
          </w:tcPr>
          <w:p w14:paraId="0D51753D">
            <w:pPr>
              <w:widowControl/>
              <w:spacing w:line="240" w:lineRule="auto"/>
              <w:ind w:firstLine="0" w:firstLineChars="0"/>
              <w:jc w:val="left"/>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化工重点监测点企业应严格按照《江苏省化工重点监测点认定标准》进行认定，有明确的四至范围（原则上为连片区域），具备独立法人资格。原则上是我省化工园区化工集中区外</w:t>
            </w:r>
          </w:p>
          <w:p w14:paraId="090B5B90">
            <w:pPr>
              <w:widowControl/>
              <w:spacing w:line="240" w:lineRule="auto"/>
              <w:ind w:firstLine="0" w:firstLineChars="0"/>
              <w:jc w:val="left"/>
              <w:rPr>
                <w:rFonts w:cs="Times New Roman"/>
                <w:b/>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细分行业领域的龙头骨干企业，对地区化工产业高质量发展具有较为突出的引导和支撑作用。</w:t>
            </w:r>
          </w:p>
        </w:tc>
        <w:tc>
          <w:tcPr>
            <w:tcW w:w="1827" w:type="pct"/>
            <w:vAlign w:val="center"/>
          </w:tcPr>
          <w:p w14:paraId="13C451D9">
            <w:pPr>
              <w:widowControl/>
              <w:spacing w:line="240" w:lineRule="auto"/>
              <w:ind w:firstLine="0" w:firstLineChars="0"/>
              <w:jc w:val="left"/>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仪化公司已于2020年7月14日通过扬州市人民政府认定，监测点地址为江苏省仪征市长江西路1号（中央大道东侧、康大路南侧、浦峰路西侧、</w:t>
            </w:r>
            <w:r>
              <w:rPr>
                <w:rFonts w:hint="eastAsia" w:cs="Times New Roman"/>
                <w:bCs/>
                <w:color w:val="000000" w:themeColor="text1"/>
                <w:sz w:val="21"/>
                <w:szCs w:val="21"/>
                <w14:textFill>
                  <w14:solidFill>
                    <w14:schemeClr w14:val="tx1"/>
                  </w14:solidFill>
                </w14:textFill>
              </w:rPr>
              <w:t>沿山河</w:t>
            </w:r>
            <w:r>
              <w:rPr>
                <w:rFonts w:cs="Times New Roman"/>
                <w:bCs/>
                <w:color w:val="000000" w:themeColor="text1"/>
                <w:sz w:val="21"/>
                <w:szCs w:val="21"/>
                <w14:textFill>
                  <w14:solidFill>
                    <w14:schemeClr w14:val="tx1"/>
                  </w14:solidFill>
                </w14:textFill>
              </w:rPr>
              <w:t>北侧，总面积5289858 m</w:t>
            </w:r>
            <w:r>
              <w:rPr>
                <w:rFonts w:cs="Times New Roman"/>
                <w:bCs/>
                <w:color w:val="000000" w:themeColor="text1"/>
                <w:sz w:val="21"/>
                <w:szCs w:val="21"/>
                <w:vertAlign w:val="superscript"/>
                <w14:textFill>
                  <w14:solidFill>
                    <w14:schemeClr w14:val="tx1"/>
                  </w14:solidFill>
                </w14:textFill>
              </w:rPr>
              <w:t>2</w:t>
            </w:r>
            <w:r>
              <w:rPr>
                <w:rFonts w:cs="Times New Roman"/>
                <w:bCs/>
                <w:color w:val="000000" w:themeColor="text1"/>
                <w:sz w:val="21"/>
                <w:szCs w:val="21"/>
                <w14:textFill>
                  <w14:solidFill>
                    <w14:schemeClr w14:val="tx1"/>
                  </w14:solidFill>
                </w14:textFill>
              </w:rPr>
              <w:t>）。</w:t>
            </w:r>
          </w:p>
        </w:tc>
        <w:tc>
          <w:tcPr>
            <w:tcW w:w="491" w:type="pct"/>
            <w:vAlign w:val="center"/>
          </w:tcPr>
          <w:p w14:paraId="6D849D96">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7B69E46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64" w:type="pct"/>
            <w:vAlign w:val="center"/>
          </w:tcPr>
          <w:p w14:paraId="43A2103D">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2</w:t>
            </w:r>
          </w:p>
        </w:tc>
        <w:tc>
          <w:tcPr>
            <w:tcW w:w="2318" w:type="pct"/>
            <w:vAlign w:val="center"/>
          </w:tcPr>
          <w:p w14:paraId="3B55C921">
            <w:pPr>
              <w:widowControl/>
              <w:spacing w:line="240" w:lineRule="auto"/>
              <w:ind w:firstLine="0" w:firstLineChars="0"/>
              <w:jc w:val="left"/>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化工重点监测点企业应具有一定的经济规模与影响力，企业上年度或者近三年平均销售收入应达到苏南地区 3 亿元人民币、苏中地区 2.5 亿元人民币、苏北地区 2 亿元人民币以上（含）。对战略性新兴产业，具有自主知识产权、技术填补国内空白、工艺装备水平国内领先以及与当地新兴产业、先导产业、主导产业耦合度较高的企业，各地可视情适当降低销售收入标准，但原则上不低于 1 亿元。</w:t>
            </w:r>
          </w:p>
        </w:tc>
        <w:tc>
          <w:tcPr>
            <w:tcW w:w="1827" w:type="pct"/>
            <w:vAlign w:val="center"/>
          </w:tcPr>
          <w:p w14:paraId="6511D013">
            <w:pPr>
              <w:widowControl/>
              <w:spacing w:line="240" w:lineRule="auto"/>
              <w:ind w:firstLine="0" w:firstLineChars="0"/>
              <w:jc w:val="left"/>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仪化公司近三年平均销售收入超2.5亿元人民币，满足苏中地区要求。</w:t>
            </w:r>
          </w:p>
        </w:tc>
        <w:tc>
          <w:tcPr>
            <w:tcW w:w="491" w:type="pct"/>
            <w:vAlign w:val="center"/>
          </w:tcPr>
          <w:p w14:paraId="776867FA">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0418EDD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64" w:type="pct"/>
            <w:vAlign w:val="center"/>
          </w:tcPr>
          <w:p w14:paraId="286CCDCA">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3</w:t>
            </w:r>
          </w:p>
        </w:tc>
        <w:tc>
          <w:tcPr>
            <w:tcW w:w="2318" w:type="pct"/>
            <w:vAlign w:val="center"/>
          </w:tcPr>
          <w:p w14:paraId="711F8E07">
            <w:pPr>
              <w:widowControl/>
              <w:spacing w:line="240" w:lineRule="auto"/>
              <w:ind w:firstLine="0" w:firstLineChars="0"/>
              <w:jc w:val="left"/>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 xml:space="preserve">处于环境敏感区域的、不符合国土空间规划、未开展安全风险辨识、未完成“一企一策”问题隐患整改、未按规定完成“五位一体”建设和监管信息未接入地方监管平台、未按规定 </w:t>
            </w:r>
          </w:p>
          <w:p w14:paraId="6298A5F7">
            <w:pPr>
              <w:widowControl/>
              <w:spacing w:line="240" w:lineRule="auto"/>
              <w:ind w:firstLine="0" w:firstLineChars="0"/>
              <w:jc w:val="left"/>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开展环境风险评估和分级防控的化工生产企业，均不得认定为化工重点监测点。无实际生产活动的集团公司、独立法人的子公司、有业务联系的关联公司等不得与符合条件的化工生产企业合并认定为化工重点监测点。</w:t>
            </w:r>
          </w:p>
        </w:tc>
        <w:tc>
          <w:tcPr>
            <w:tcW w:w="1827" w:type="pct"/>
            <w:vAlign w:val="center"/>
          </w:tcPr>
          <w:p w14:paraId="1523E5A6">
            <w:pPr>
              <w:widowControl/>
              <w:spacing w:line="240" w:lineRule="auto"/>
              <w:ind w:firstLine="0" w:firstLineChars="0"/>
              <w:jc w:val="left"/>
              <w:rPr>
                <w:rFonts w:cs="Times New Roman"/>
                <w:b/>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仪化公司已于2020年7月14日通过扬州市人民政府认定为化工重点监测点。</w:t>
            </w:r>
          </w:p>
        </w:tc>
        <w:tc>
          <w:tcPr>
            <w:tcW w:w="491" w:type="pct"/>
            <w:vAlign w:val="center"/>
          </w:tcPr>
          <w:p w14:paraId="1D2DE0E2">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3E6157F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64" w:type="pct"/>
            <w:vAlign w:val="center"/>
          </w:tcPr>
          <w:p w14:paraId="4B68D2E7">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4</w:t>
            </w:r>
          </w:p>
        </w:tc>
        <w:tc>
          <w:tcPr>
            <w:tcW w:w="2318" w:type="pct"/>
            <w:vAlign w:val="center"/>
          </w:tcPr>
          <w:p w14:paraId="0F6FCF8C">
            <w:pPr>
              <w:widowControl/>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鼓励化工重点监测点企业通过信息化改造，依靠技术支撑实现安全风险的常态化、智慧化管控。鼓励企业在不新增供地和主要污染物排放总量的情况下，实施产业政策鼓励类、允许类的技术改造项目，但不得新建、扩建《环保综合名录》等文件明确的高污染项目。鼓励企业加快“机械化换人、自动化减人”，积极创建智能车间、智能工厂和绿色工厂。</w:t>
            </w:r>
          </w:p>
        </w:tc>
        <w:tc>
          <w:tcPr>
            <w:tcW w:w="1827" w:type="pct"/>
            <w:vAlign w:val="center"/>
          </w:tcPr>
          <w:p w14:paraId="4F79E95A">
            <w:pPr>
              <w:widowControl/>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本项目不新增供地，按照新发《省政府关于加快推动化工产业高质量发展的意见》（苏政规(2024〕9号）要求，</w:t>
            </w:r>
            <w:r>
              <w:rPr>
                <w:rFonts w:hint="eastAsia" w:cs="Times New Roman"/>
                <w:color w:val="000000" w:themeColor="text1"/>
                <w:sz w:val="21"/>
                <w:szCs w:val="21"/>
                <w14:textFill>
                  <w14:solidFill>
                    <w14:schemeClr w14:val="tx1"/>
                  </w14:solidFill>
                </w14:textFill>
              </w:rPr>
              <w:t>本项目主要废气污染物排放总量可在现有项目“以新带老”措施削减量内平衡，主要废水染物排放总量可在“PTA 污水处理回收利用项目”减排量内平衡，符合其对化工重点监测点要求</w:t>
            </w:r>
            <w:r>
              <w:rPr>
                <w:rFonts w:cs="Times New Roman"/>
                <w:color w:val="000000" w:themeColor="text1"/>
                <w:sz w:val="21"/>
                <w:szCs w:val="21"/>
                <w14:textFill>
                  <w14:solidFill>
                    <w14:schemeClr w14:val="tx1"/>
                  </w14:solidFill>
                </w14:textFill>
              </w:rPr>
              <w:t>。</w:t>
            </w:r>
          </w:p>
          <w:p w14:paraId="12FA0414">
            <w:pPr>
              <w:widowControl/>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本项目不属于《环境保护综合名录</w:t>
            </w:r>
            <w:r>
              <w:rPr>
                <w:rFonts w:hint="eastAsia" w:cs="Times New Roman"/>
                <w:color w:val="000000" w:themeColor="text1"/>
                <w:sz w:val="21"/>
                <w:szCs w:val="21"/>
                <w14:textFill>
                  <w14:solidFill>
                    <w14:schemeClr w14:val="tx1"/>
                  </w14:solidFill>
                </w14:textFill>
              </w:rPr>
              <w:t>（</w:t>
            </w:r>
            <w:r>
              <w:rPr>
                <w:rFonts w:cs="Times New Roman"/>
                <w:color w:val="000000" w:themeColor="text1"/>
                <w:sz w:val="21"/>
                <w:szCs w:val="21"/>
                <w14:textFill>
                  <w14:solidFill>
                    <w14:schemeClr w14:val="tx1"/>
                  </w14:solidFill>
                </w14:textFill>
              </w:rPr>
              <w:t>2021 年版</w:t>
            </w:r>
            <w:r>
              <w:rPr>
                <w:rFonts w:hint="eastAsia" w:cs="Times New Roman"/>
                <w:color w:val="000000" w:themeColor="text1"/>
                <w:sz w:val="21"/>
                <w:szCs w:val="21"/>
                <w14:textFill>
                  <w14:solidFill>
                    <w14:schemeClr w14:val="tx1"/>
                  </w14:solidFill>
                </w14:textFill>
              </w:rPr>
              <w:t>）</w:t>
            </w:r>
            <w:r>
              <w:rPr>
                <w:rFonts w:cs="Times New Roman"/>
                <w:color w:val="000000" w:themeColor="text1"/>
                <w:sz w:val="21"/>
                <w:szCs w:val="21"/>
                <w14:textFill>
                  <w14:solidFill>
                    <w14:schemeClr w14:val="tx1"/>
                  </w14:solidFill>
                </w14:textFill>
              </w:rPr>
              <w:t>》高污染项目。</w:t>
            </w:r>
          </w:p>
        </w:tc>
        <w:tc>
          <w:tcPr>
            <w:tcW w:w="491" w:type="pct"/>
            <w:vAlign w:val="center"/>
          </w:tcPr>
          <w:p w14:paraId="1C7B39B3">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3778E464">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11、与《省生态环境厅关于印发〈江苏省固体废物全过程环境监管工作意见〉的通知》（苏环办〔2024〕16号）的相符性分析</w:t>
      </w:r>
    </w:p>
    <w:p w14:paraId="33DEB09D">
      <w:pPr>
        <w:wordWrap w:val="0"/>
        <w:spacing w:line="240" w:lineRule="auto"/>
        <w:ind w:firstLine="0" w:firstLineChars="0"/>
        <w:jc w:val="center"/>
        <w:rPr>
          <w:rFonts w:cs="Times New Roman"/>
          <w:b/>
          <w:bCs/>
          <w:color w:val="000000" w:themeColor="text1"/>
          <w:szCs w:val="24"/>
          <w:lang w:val="zh-CN"/>
          <w14:textFill>
            <w14:solidFill>
              <w14:schemeClr w14:val="tx1"/>
            </w14:solidFill>
          </w14:textFill>
        </w:rPr>
      </w:pPr>
      <w:r>
        <w:rPr>
          <w:rFonts w:cs="Times New Roman"/>
          <w:b/>
          <w:bCs/>
          <w:color w:val="000000" w:themeColor="text1"/>
          <w:szCs w:val="24"/>
          <w:lang w:val="zh-CN"/>
          <w14:textFill>
            <w14:solidFill>
              <w14:schemeClr w14:val="tx1"/>
            </w14:solidFill>
          </w14:textFill>
        </w:rPr>
        <w:t>表1.4.1-</w:t>
      </w:r>
      <w:r>
        <w:rPr>
          <w:rFonts w:cs="Times New Roman"/>
          <w:b/>
          <w:bCs/>
          <w:color w:val="000000" w:themeColor="text1"/>
          <w:szCs w:val="24"/>
          <w14:textFill>
            <w14:solidFill>
              <w14:schemeClr w14:val="tx1"/>
            </w14:solidFill>
          </w14:textFill>
        </w:rPr>
        <w:t xml:space="preserve">10   </w:t>
      </w:r>
      <w:r>
        <w:rPr>
          <w:rFonts w:cs="Times New Roman"/>
          <w:b/>
          <w:bCs/>
          <w:color w:val="000000" w:themeColor="text1"/>
          <w:szCs w:val="24"/>
          <w:lang w:val="zh-CN"/>
          <w14:textFill>
            <w14:solidFill>
              <w14:schemeClr w14:val="tx1"/>
            </w14:solidFill>
          </w14:textFill>
        </w:rPr>
        <w:t>与苏环办〔2024〕16号的相符性分析</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Layout w:type="fixed"/>
        <w:tblCellMar>
          <w:top w:w="57" w:type="dxa"/>
          <w:left w:w="108" w:type="dxa"/>
          <w:bottom w:w="57" w:type="dxa"/>
          <w:right w:w="108" w:type="dxa"/>
        </w:tblCellMar>
      </w:tblPr>
      <w:tblGrid>
        <w:gridCol w:w="1069"/>
        <w:gridCol w:w="6622"/>
        <w:gridCol w:w="5092"/>
        <w:gridCol w:w="1392"/>
      </w:tblGrid>
      <w:tr w14:paraId="4FC358FB">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rPr>
          <w:tblHeader/>
        </w:trPr>
        <w:tc>
          <w:tcPr>
            <w:tcW w:w="377" w:type="pct"/>
            <w:vAlign w:val="center"/>
          </w:tcPr>
          <w:p w14:paraId="012A3A2D">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序号</w:t>
            </w:r>
          </w:p>
        </w:tc>
        <w:tc>
          <w:tcPr>
            <w:tcW w:w="2336" w:type="pct"/>
            <w:vAlign w:val="center"/>
          </w:tcPr>
          <w:p w14:paraId="4C067A3B">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文件要求</w:t>
            </w:r>
          </w:p>
        </w:tc>
        <w:tc>
          <w:tcPr>
            <w:tcW w:w="1796" w:type="pct"/>
            <w:vAlign w:val="center"/>
          </w:tcPr>
          <w:p w14:paraId="2F8C17E1">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本项目情况</w:t>
            </w:r>
          </w:p>
        </w:tc>
        <w:tc>
          <w:tcPr>
            <w:tcW w:w="491" w:type="pct"/>
            <w:vAlign w:val="center"/>
          </w:tcPr>
          <w:p w14:paraId="2C7CEE01">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相符性</w:t>
            </w:r>
          </w:p>
        </w:tc>
      </w:tr>
      <w:tr w14:paraId="7FB26572">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77" w:type="pct"/>
            <w:vAlign w:val="center"/>
          </w:tcPr>
          <w:p w14:paraId="14396D01">
            <w:pPr>
              <w:wordWrap w:val="0"/>
              <w:spacing w:line="240" w:lineRule="auto"/>
              <w:ind w:firstLine="0" w:firstLineChars="0"/>
              <w:jc w:val="center"/>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1</w:t>
            </w:r>
          </w:p>
        </w:tc>
        <w:tc>
          <w:tcPr>
            <w:tcW w:w="2336" w:type="pct"/>
            <w:vAlign w:val="center"/>
          </w:tcPr>
          <w:p w14:paraId="7A176E57">
            <w:pPr>
              <w:wordWrap w:val="0"/>
              <w:spacing w:line="240" w:lineRule="auto"/>
              <w:ind w:firstLine="0" w:firstLineChars="0"/>
              <w:jc w:val="center"/>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规范项目环评审批。建设项目环评要评价产生的固体废物种类、数量、来源和属性，论述贮存、转移和利用处置方式合规性、合理性，提出切实可行的污染防治对策措施。所有产物要按照以下五类属性给予明确并规范表述：目标产物（产品、副产品）、鉴别属于产品（符合国家、地方或行业标准）、可定向用于特定用途按产品管理（如符合团体标准）、一般固体废物和危险废物。不得将不符合GB34330、HJ 1091等标准的产物认定为“再生产品”，不得出现“中间产物”“再生产物”等不规范表述，严禁以“副产品”名义逃避监管。</w:t>
            </w:r>
          </w:p>
        </w:tc>
        <w:tc>
          <w:tcPr>
            <w:tcW w:w="1796" w:type="pct"/>
            <w:vAlign w:val="center"/>
          </w:tcPr>
          <w:p w14:paraId="6FF0FB89">
            <w:pPr>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本次环评对项目产生的固废种类、数量、来源和属性进行了评价，论述了贮存、转移和利用处置措施的合规性、合理性，提出了切实的污染防治对策。所有产物要按照五类属性给予明确并规范表述</w:t>
            </w:r>
            <w:r>
              <w:rPr>
                <w:rFonts w:cs="Times New Roman"/>
                <w:sz w:val="21"/>
                <w:szCs w:val="18"/>
              </w:rPr>
              <w:t>，不涉及副产品。</w:t>
            </w:r>
          </w:p>
        </w:tc>
        <w:tc>
          <w:tcPr>
            <w:tcW w:w="491" w:type="pct"/>
            <w:vAlign w:val="center"/>
          </w:tcPr>
          <w:p w14:paraId="0AEEA165">
            <w:pPr>
              <w:wordWrap w:val="0"/>
              <w:spacing w:line="240" w:lineRule="auto"/>
              <w:ind w:firstLine="0" w:firstLineChars="0"/>
              <w:jc w:val="center"/>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相符</w:t>
            </w:r>
          </w:p>
        </w:tc>
      </w:tr>
      <w:tr w14:paraId="73175747">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77" w:type="pct"/>
            <w:vAlign w:val="center"/>
          </w:tcPr>
          <w:p w14:paraId="79EACABC">
            <w:pPr>
              <w:spacing w:line="240" w:lineRule="auto"/>
              <w:ind w:firstLine="0" w:firstLineChars="0"/>
              <w:jc w:val="center"/>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2</w:t>
            </w:r>
          </w:p>
        </w:tc>
        <w:tc>
          <w:tcPr>
            <w:tcW w:w="2336" w:type="pct"/>
            <w:vAlign w:val="center"/>
          </w:tcPr>
          <w:p w14:paraId="3F70861C">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规范贮存管理要求。根据《危险废物贮存污染控制标准》（GB 18597—2023），企业可根据实际情况选择采用危险废物贮存设施或贮存点两类方式进行贮存，符合相应的污染控制标准；不具备建设贮存设施条件、选用贮存点方式的，除符合国家关于贮存点控制要求外，还要执行《江苏省危险废物集中收集体系建设工作方案（试行）》（苏环办〔2021〕290号）中关于贮存周期和贮存量的要求，I级、II级、III级危险废物贮存时间分别不得超过30天、60天、90天，最大贮存量不得超过1吨。</w:t>
            </w:r>
          </w:p>
        </w:tc>
        <w:tc>
          <w:tcPr>
            <w:tcW w:w="1796" w:type="pct"/>
            <w:vAlign w:val="center"/>
          </w:tcPr>
          <w:p w14:paraId="5AD5A4BB">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本项目现有危废仓库按照《危险废物贮存污染控制标准》（GB 18597-2023）建设，项目建成后将按照《江苏省危险废物集中收集体系建设工作方案（试行）》（苏环办〔2021〕290号）中的贮存周期和贮存量要求进行危废贮存和周转。</w:t>
            </w:r>
          </w:p>
        </w:tc>
        <w:tc>
          <w:tcPr>
            <w:tcW w:w="491" w:type="pct"/>
            <w:vAlign w:val="center"/>
          </w:tcPr>
          <w:p w14:paraId="511D7B7D">
            <w:pPr>
              <w:wordWrap w:val="0"/>
              <w:spacing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相符</w:t>
            </w:r>
          </w:p>
        </w:tc>
      </w:tr>
      <w:tr w14:paraId="7901463B">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77" w:type="pct"/>
            <w:vAlign w:val="center"/>
          </w:tcPr>
          <w:p w14:paraId="617C3C12">
            <w:pPr>
              <w:wordWrap w:val="0"/>
              <w:spacing w:line="240" w:lineRule="auto"/>
              <w:ind w:firstLine="0" w:firstLineChars="0"/>
              <w:jc w:val="center"/>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3</w:t>
            </w:r>
          </w:p>
        </w:tc>
        <w:tc>
          <w:tcPr>
            <w:tcW w:w="2336" w:type="pct"/>
            <w:vAlign w:val="center"/>
          </w:tcPr>
          <w:p w14:paraId="76197359">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强化转移过程管理。全面落实危险废物转移电子联单制度，实行省内全域扫描“二维码”转移。加强与危险货物道路运输电子运单数据共享，实现运输轨迹可溯可查。危险废物产生单位须依法核实经营单位主体资格和技术能力，直接签订委托合同并向经营单位提供相关危险废物产生工艺、具体成分，以及是否易燃易爆等信息，违法委托的，应当与造成环境污染和生态破坏的受托方承担连带责任：经营单位须按合同及包装物扫码签收危险废物，签收人、车辆信息等须拍照上传至系统，严禁“空转”二维码。积极推行一般工业固体废物转移电子联单制度，优先选择环境风险较大的污泥、矿渣等固体废物试行。</w:t>
            </w:r>
          </w:p>
        </w:tc>
        <w:tc>
          <w:tcPr>
            <w:tcW w:w="1796" w:type="pct"/>
            <w:vAlign w:val="center"/>
          </w:tcPr>
          <w:p w14:paraId="496B245A">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本项目危险废物委托有资质单位处置，严格执行《危险废物转移管理办法》。</w:t>
            </w:r>
          </w:p>
        </w:tc>
        <w:tc>
          <w:tcPr>
            <w:tcW w:w="491" w:type="pct"/>
            <w:vAlign w:val="center"/>
          </w:tcPr>
          <w:p w14:paraId="2E5E76D3">
            <w:pPr>
              <w:wordWrap w:val="0"/>
              <w:spacing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相符</w:t>
            </w:r>
          </w:p>
        </w:tc>
      </w:tr>
      <w:tr w14:paraId="4B5F2928">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77" w:type="pct"/>
            <w:vAlign w:val="center"/>
          </w:tcPr>
          <w:p w14:paraId="40F02D82">
            <w:pPr>
              <w:wordWrap w:val="0"/>
              <w:spacing w:line="240" w:lineRule="auto"/>
              <w:ind w:firstLine="0" w:firstLineChars="0"/>
              <w:jc w:val="center"/>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4</w:t>
            </w:r>
          </w:p>
        </w:tc>
        <w:tc>
          <w:tcPr>
            <w:tcW w:w="2336" w:type="pct"/>
            <w:vAlign w:val="center"/>
          </w:tcPr>
          <w:p w14:paraId="590EB99A">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落实信息公开制度。危险废物环境重点监管单位要在出入设施内部、危险废物运输车辆通道等关键位置设置视频监控并与中控室联网，通过设立公开栏、标志牌等方式，主动公开危险废物产生和利用处置等有关信息。集中焚烧处置单位及有自建危废焚烧处置设施的单位要依法及时公开二燃室温度等工况运行指标以及污染物排放指标、浓度等有关信息，并联网至属地生态环境部门。危险废物经营单位应同步公开许可证、许可条件等全文信息。</w:t>
            </w:r>
          </w:p>
        </w:tc>
        <w:tc>
          <w:tcPr>
            <w:tcW w:w="1796" w:type="pct"/>
            <w:vAlign w:val="center"/>
          </w:tcPr>
          <w:p w14:paraId="24F33FEF">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本项目于危废库、物流出入口等关键位置设置视频监控并与中控室联网，根据规定主动公开危险废物产生和利用处置等有关信息。</w:t>
            </w:r>
          </w:p>
        </w:tc>
        <w:tc>
          <w:tcPr>
            <w:tcW w:w="491" w:type="pct"/>
            <w:vAlign w:val="center"/>
          </w:tcPr>
          <w:p w14:paraId="22E87863">
            <w:pPr>
              <w:wordWrap w:val="0"/>
              <w:spacing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相符</w:t>
            </w:r>
          </w:p>
        </w:tc>
      </w:tr>
      <w:tr w14:paraId="0DEFD1FC">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77" w:type="pct"/>
            <w:vAlign w:val="center"/>
          </w:tcPr>
          <w:p w14:paraId="1CBAD068">
            <w:pPr>
              <w:wordWrap w:val="0"/>
              <w:spacing w:line="240" w:lineRule="auto"/>
              <w:ind w:firstLine="0" w:firstLineChars="0"/>
              <w:jc w:val="center"/>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5</w:t>
            </w:r>
          </w:p>
        </w:tc>
        <w:tc>
          <w:tcPr>
            <w:tcW w:w="2336" w:type="pct"/>
            <w:vAlign w:val="center"/>
          </w:tcPr>
          <w:p w14:paraId="45D9D656">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推进固废就近利用处置。各地要提请属地政府，根据实际需求统筹推进本地危险废物利用处置能力建设。依托固废管理信息系统就近利用处置提醒功能，及时引导企业合理选择利用处置去向，实现危险废物市内消纳率逐步提升，防范长距离运输带来的环境风险。</w:t>
            </w:r>
          </w:p>
        </w:tc>
        <w:tc>
          <w:tcPr>
            <w:tcW w:w="1796" w:type="pct"/>
            <w:vAlign w:val="center"/>
          </w:tcPr>
          <w:p w14:paraId="51006FB1">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本项目危险废物就近委托危险废物处置单位处置。</w:t>
            </w:r>
          </w:p>
        </w:tc>
        <w:tc>
          <w:tcPr>
            <w:tcW w:w="491" w:type="pct"/>
            <w:vAlign w:val="center"/>
          </w:tcPr>
          <w:p w14:paraId="18C9B9F6">
            <w:pPr>
              <w:wordWrap w:val="0"/>
              <w:spacing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相符</w:t>
            </w:r>
          </w:p>
        </w:tc>
      </w:tr>
      <w:tr w14:paraId="7B2714D0">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77" w:type="pct"/>
            <w:vAlign w:val="center"/>
          </w:tcPr>
          <w:p w14:paraId="44576C31">
            <w:pPr>
              <w:wordWrap w:val="0"/>
              <w:spacing w:line="240" w:lineRule="auto"/>
              <w:ind w:firstLine="0" w:firstLineChars="0"/>
              <w:jc w:val="center"/>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6</w:t>
            </w:r>
          </w:p>
        </w:tc>
        <w:tc>
          <w:tcPr>
            <w:tcW w:w="2336" w:type="pct"/>
            <w:vAlign w:val="center"/>
          </w:tcPr>
          <w:p w14:paraId="68DE5DC1">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规范一般工业固废管理。企业需按照《一般工业固体废物管理台账制定指南（试行）》（生态环境部2021年第82号）公告要求，建立一般工业固废台账，污泥、矿渣等同时还需在固废管理信息系统申报，电子台账已有内容，不再另外制作纸质台账各地要对辖区内一般工业固废利用处置需求和能力进行摸排，建立收运处理体系。一般工业固废用于矿山采坑回填和生态恢复的参照《一般工业固体废物用于矿山采坑回填和生态恢复技术规范》（DB15/T2763-2022）执行。</w:t>
            </w:r>
          </w:p>
        </w:tc>
        <w:tc>
          <w:tcPr>
            <w:tcW w:w="1796" w:type="pct"/>
            <w:vAlign w:val="center"/>
          </w:tcPr>
          <w:p w14:paraId="35BF99AB">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本项目按照《一般工业固体废物管理台账制定指南（试行）》（生态环境部2021年第82号公告）要求建立一般工业固废台账制度。</w:t>
            </w:r>
          </w:p>
        </w:tc>
        <w:tc>
          <w:tcPr>
            <w:tcW w:w="491" w:type="pct"/>
            <w:vAlign w:val="center"/>
          </w:tcPr>
          <w:p w14:paraId="127705D2">
            <w:pPr>
              <w:wordWrap w:val="0"/>
              <w:spacing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相符</w:t>
            </w:r>
          </w:p>
        </w:tc>
      </w:tr>
    </w:tbl>
    <w:p w14:paraId="2556735D">
      <w:pPr>
        <w:wordWrap w:val="0"/>
        <w:ind w:firstLine="480" w:firstLineChars="0"/>
        <w:rPr>
          <w:rFonts w:cs="Times New Roman"/>
          <w:b/>
          <w:bCs/>
          <w:color w:val="000000" w:themeColor="text1"/>
          <w:szCs w:val="24"/>
          <w14:textFill>
            <w14:solidFill>
              <w14:schemeClr w14:val="tx1"/>
            </w14:solidFill>
          </w14:textFill>
        </w:rPr>
      </w:pPr>
      <w:r>
        <w:rPr>
          <w:rFonts w:cs="Times New Roman"/>
          <w:color w:val="000000" w:themeColor="text1"/>
          <w:szCs w:val="24"/>
          <w:lang w:val="zh-CN"/>
          <w14:textFill>
            <w14:solidFill>
              <w14:schemeClr w14:val="tx1"/>
            </w14:solidFill>
          </w14:textFill>
        </w:rPr>
        <w:t>因此，本项目的建设符合《省生态环境厅关于印发〈江苏省固体废物全过程环境监管工作意见〉的通知》（苏环办〔2024〕16号）文件要求。</w:t>
      </w:r>
    </w:p>
    <w:p w14:paraId="00947DBF">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12、与《江苏省污染源自动监测监控管理办法（2022年修订）》（苏环发〔2022〕5号）相符性分析</w:t>
      </w:r>
    </w:p>
    <w:p w14:paraId="5BA8BC63">
      <w:pPr>
        <w:wordWrap w:val="0"/>
        <w:spacing w:line="240" w:lineRule="auto"/>
        <w:ind w:firstLine="0" w:firstLineChars="0"/>
        <w:jc w:val="center"/>
        <w:rPr>
          <w:rFonts w:cs="Times New Roman"/>
          <w:b/>
          <w:bCs/>
          <w:color w:val="000000" w:themeColor="text1"/>
          <w:szCs w:val="24"/>
          <w:lang w:val="zh-CN"/>
          <w14:textFill>
            <w14:solidFill>
              <w14:schemeClr w14:val="tx1"/>
            </w14:solidFill>
          </w14:textFill>
        </w:rPr>
      </w:pPr>
      <w:r>
        <w:rPr>
          <w:rFonts w:cs="Times New Roman"/>
          <w:b/>
          <w:bCs/>
          <w:color w:val="000000" w:themeColor="text1"/>
          <w:szCs w:val="24"/>
          <w:lang w:val="zh-CN"/>
          <w14:textFill>
            <w14:solidFill>
              <w14:schemeClr w14:val="tx1"/>
            </w14:solidFill>
          </w14:textFill>
        </w:rPr>
        <w:t>表1.4.1-</w:t>
      </w:r>
      <w:r>
        <w:rPr>
          <w:rFonts w:cs="Times New Roman"/>
          <w:b/>
          <w:bCs/>
          <w:color w:val="000000" w:themeColor="text1"/>
          <w:szCs w:val="24"/>
          <w14:textFill>
            <w14:solidFill>
              <w14:schemeClr w14:val="tx1"/>
            </w14:solidFill>
          </w14:textFill>
        </w:rPr>
        <w:t xml:space="preserve">11   </w:t>
      </w:r>
      <w:r>
        <w:rPr>
          <w:rFonts w:cs="Times New Roman"/>
          <w:b/>
          <w:bCs/>
          <w:color w:val="000000" w:themeColor="text1"/>
          <w:szCs w:val="24"/>
          <w:lang w:val="zh-CN"/>
          <w14:textFill>
            <w14:solidFill>
              <w14:schemeClr w14:val="tx1"/>
            </w14:solidFill>
          </w14:textFill>
        </w:rPr>
        <w:t>与苏环发〔2022〕5号相符性分析</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Layout w:type="fixed"/>
        <w:tblCellMar>
          <w:top w:w="57" w:type="dxa"/>
          <w:left w:w="108" w:type="dxa"/>
          <w:bottom w:w="57" w:type="dxa"/>
          <w:right w:w="108" w:type="dxa"/>
        </w:tblCellMar>
      </w:tblPr>
      <w:tblGrid>
        <w:gridCol w:w="1032"/>
        <w:gridCol w:w="1857"/>
        <w:gridCol w:w="6182"/>
        <w:gridCol w:w="3712"/>
        <w:gridCol w:w="1392"/>
      </w:tblGrid>
      <w:tr w14:paraId="516C59DC">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rPr>
          <w:tblHeader/>
        </w:trPr>
        <w:tc>
          <w:tcPr>
            <w:tcW w:w="364" w:type="pct"/>
            <w:vAlign w:val="center"/>
          </w:tcPr>
          <w:p w14:paraId="734FFE0D">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序号</w:t>
            </w:r>
          </w:p>
        </w:tc>
        <w:tc>
          <w:tcPr>
            <w:tcW w:w="2836" w:type="pct"/>
            <w:gridSpan w:val="2"/>
            <w:vAlign w:val="center"/>
          </w:tcPr>
          <w:p w14:paraId="5ED22717">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文件要求摘要</w:t>
            </w:r>
          </w:p>
        </w:tc>
        <w:tc>
          <w:tcPr>
            <w:tcW w:w="1309" w:type="pct"/>
            <w:vAlign w:val="center"/>
          </w:tcPr>
          <w:p w14:paraId="3F328CA0">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本项目情况</w:t>
            </w:r>
          </w:p>
        </w:tc>
        <w:tc>
          <w:tcPr>
            <w:tcW w:w="491" w:type="pct"/>
            <w:vAlign w:val="center"/>
          </w:tcPr>
          <w:p w14:paraId="1149A5DA">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相符性</w:t>
            </w:r>
          </w:p>
        </w:tc>
      </w:tr>
      <w:tr w14:paraId="4577FC51">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64" w:type="pct"/>
            <w:vAlign w:val="center"/>
          </w:tcPr>
          <w:p w14:paraId="44C03991">
            <w:pPr>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1</w:t>
            </w:r>
          </w:p>
        </w:tc>
        <w:tc>
          <w:tcPr>
            <w:tcW w:w="655" w:type="pct"/>
            <w:vMerge w:val="restart"/>
            <w:vAlign w:val="center"/>
          </w:tcPr>
          <w:p w14:paraId="1D6D580E">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第三章 安装联网</w:t>
            </w:r>
          </w:p>
        </w:tc>
        <w:tc>
          <w:tcPr>
            <w:tcW w:w="2181" w:type="pct"/>
            <w:vAlign w:val="center"/>
          </w:tcPr>
          <w:p w14:paraId="06D7C58A">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第十三条 自动监测监控设备联网要求：</w:t>
            </w:r>
          </w:p>
          <w:p w14:paraId="1EC1F84E">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（一）排污单位因排放废水、废气污染物列入重点排污单位名录的，应当在接到联网通知后3个月内，按要求安装自动监测监控设备并与生态环境主管部门联网；</w:t>
            </w:r>
          </w:p>
          <w:p w14:paraId="125F9285">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（二）依据排污许可证核发技术规范或自行监测指南需安装自动监测监控设备的排污单位，应当在实际排放污染物前完成自动监测监控设备的安装与联网工作；</w:t>
            </w:r>
          </w:p>
          <w:p w14:paraId="7784A50C">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（三）环评报告书（表）、环评报告书（表）批复意见中要求安装联网的自动监测监控设备，应当与主体工程同时设计、同时施工、同时投入使用。</w:t>
            </w:r>
          </w:p>
        </w:tc>
        <w:tc>
          <w:tcPr>
            <w:tcW w:w="1309" w:type="pct"/>
            <w:vMerge w:val="restart"/>
            <w:vAlign w:val="center"/>
          </w:tcPr>
          <w:p w14:paraId="36BCA80F">
            <w:pPr>
              <w:wordWrap w:val="0"/>
              <w:spacing w:line="240" w:lineRule="auto"/>
              <w:ind w:firstLine="0" w:firstLineChars="0"/>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仪化公司主要排口废气排放口、污水排放口已根据《江苏省污染源自动监测监控管理办法（2022年修订）》（苏环发〔2022〕5号）要求安装自动监测装置，并与生态环境主管部门联网，验收备案。</w:t>
            </w:r>
          </w:p>
        </w:tc>
        <w:tc>
          <w:tcPr>
            <w:tcW w:w="491" w:type="pct"/>
            <w:vMerge w:val="restart"/>
            <w:vAlign w:val="center"/>
          </w:tcPr>
          <w:p w14:paraId="7E881419">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相符</w:t>
            </w:r>
          </w:p>
        </w:tc>
      </w:tr>
      <w:tr w14:paraId="1CC3A7DB">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64" w:type="pct"/>
            <w:vAlign w:val="center"/>
          </w:tcPr>
          <w:p w14:paraId="2717855F">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2</w:t>
            </w:r>
          </w:p>
        </w:tc>
        <w:tc>
          <w:tcPr>
            <w:tcW w:w="655" w:type="pct"/>
            <w:vMerge w:val="continue"/>
            <w:vAlign w:val="center"/>
          </w:tcPr>
          <w:p w14:paraId="4C644E19">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2181" w:type="pct"/>
            <w:vAlign w:val="center"/>
          </w:tcPr>
          <w:p w14:paraId="3F1504F3">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第十四条 自动监测监控设备应当在联网后3个月内由企业自行组织完成验收，验收具体项目和要求按照自动监测相关技术规范以及建设项目竣工环境保护验收管理相关法律法规执行。自动监测监控设备验收合格后，应当将验收材料在5个工作日内向所在地设区市生态环境主管部门备案。</w:t>
            </w:r>
          </w:p>
          <w:p w14:paraId="246BBF63">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自动监测设备或者设备核心部件更换、采样位置或者主要设备安装位置等发生重大变化的，排污单位应重新组织验收，并报所在地设区市生态环境主管部门备案。</w:t>
            </w:r>
          </w:p>
        </w:tc>
        <w:tc>
          <w:tcPr>
            <w:tcW w:w="1309" w:type="pct"/>
            <w:vMerge w:val="continue"/>
            <w:vAlign w:val="center"/>
          </w:tcPr>
          <w:p w14:paraId="5499FC06">
            <w:pPr>
              <w:wordWrap w:val="0"/>
              <w:spacing w:line="240" w:lineRule="auto"/>
              <w:ind w:firstLine="420" w:firstLineChars="0"/>
              <w:jc w:val="left"/>
              <w:rPr>
                <w:rFonts w:cs="Times New Roman"/>
                <w:color w:val="000000" w:themeColor="text1"/>
                <w:sz w:val="21"/>
                <w:szCs w:val="18"/>
                <w14:textFill>
                  <w14:solidFill>
                    <w14:schemeClr w14:val="tx1"/>
                  </w14:solidFill>
                </w14:textFill>
              </w:rPr>
            </w:pPr>
          </w:p>
        </w:tc>
        <w:tc>
          <w:tcPr>
            <w:tcW w:w="491" w:type="pct"/>
            <w:vMerge w:val="continue"/>
            <w:vAlign w:val="center"/>
          </w:tcPr>
          <w:p w14:paraId="326661D3">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r>
      <w:tr w14:paraId="4E0FF8F9">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64" w:type="pct"/>
            <w:vAlign w:val="center"/>
          </w:tcPr>
          <w:p w14:paraId="190B4BFC">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3</w:t>
            </w:r>
          </w:p>
        </w:tc>
        <w:tc>
          <w:tcPr>
            <w:tcW w:w="655" w:type="pct"/>
            <w:vMerge w:val="restart"/>
            <w:vAlign w:val="center"/>
          </w:tcPr>
          <w:p w14:paraId="616ECAB3">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第四章 运行管理</w:t>
            </w:r>
          </w:p>
        </w:tc>
        <w:tc>
          <w:tcPr>
            <w:tcW w:w="2181" w:type="pct"/>
            <w:vAlign w:val="center"/>
          </w:tcPr>
          <w:p w14:paraId="72633228">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第十六条 规范自动监测监控设备运维管理，排污单位可以自行运维或委托社会化运维单位运维，委托运营服务合同应当在省污染源“一企一档”管理系统中登记。合同中不得约定将应当承担的法定污染防治责任转移给社会化运维单位。</w:t>
            </w:r>
          </w:p>
          <w:p w14:paraId="62880F68">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自动监测监控设备的运行和维护应遵守以下规定：</w:t>
            </w:r>
          </w:p>
          <w:p w14:paraId="18C3F1C2">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（一）自动监测监控设备的操作和运行维护应当按照相关技术规范和标准，符合仪器设备厂商提供的运维手册或者使用说明书。</w:t>
            </w:r>
          </w:p>
          <w:p w14:paraId="301E6550">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二）自动监测监控设备工作量程的设定及调整应当符合法律法规、技术规范要求；暂无规范要求的，原则上设定为现场执行的污染物排放限值的2~3倍。涉气污染物排放执行超低排放限值或特别排放限值的排污单位，自动监测设备量程应设置双量程或多量程，污染物排放浓度超过低量程上限时自动切换，量程设置信息需自动传输至省、市生态环境主管部门。</w:t>
            </w:r>
          </w:p>
          <w:p w14:paraId="19216CA1">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（三）定期维护视频监控、自动监控站房、采样或监测平台等附属设施，保证设施正常运行。</w:t>
            </w:r>
          </w:p>
          <w:p w14:paraId="325129AA">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（四）符合其他技术规范和标准规定要求。</w:t>
            </w:r>
          </w:p>
        </w:tc>
        <w:tc>
          <w:tcPr>
            <w:tcW w:w="1309" w:type="pct"/>
            <w:vAlign w:val="center"/>
          </w:tcPr>
          <w:p w14:paraId="6EB83C0A">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仪化公司委托专业单位对自动监测监控设备运维管理，严格遵守文件中运行管理要求，规范自动监测监控设备运维管理。</w:t>
            </w:r>
          </w:p>
        </w:tc>
        <w:tc>
          <w:tcPr>
            <w:tcW w:w="491" w:type="pct"/>
            <w:vAlign w:val="center"/>
          </w:tcPr>
          <w:p w14:paraId="2CE4514E">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相符</w:t>
            </w:r>
          </w:p>
        </w:tc>
      </w:tr>
      <w:tr w14:paraId="148C9F39">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64" w:type="pct"/>
            <w:vAlign w:val="center"/>
          </w:tcPr>
          <w:p w14:paraId="55CF47EA">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4</w:t>
            </w:r>
          </w:p>
        </w:tc>
        <w:tc>
          <w:tcPr>
            <w:tcW w:w="655" w:type="pct"/>
            <w:vMerge w:val="continue"/>
            <w:vAlign w:val="center"/>
          </w:tcPr>
          <w:p w14:paraId="0C06C596">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2181" w:type="pct"/>
            <w:vAlign w:val="center"/>
          </w:tcPr>
          <w:p w14:paraId="7AD6BC58">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第十七条 参与我省自动监测监控设备社会化运营的单位须在省污染源“一企一档”管理系统中对本单位的基础信息、运维人员信息等内容进行登记，并对登记信息的真实性、完整性和及时性负责。</w:t>
            </w:r>
          </w:p>
        </w:tc>
        <w:tc>
          <w:tcPr>
            <w:tcW w:w="1309" w:type="pct"/>
            <w:vAlign w:val="center"/>
          </w:tcPr>
          <w:p w14:paraId="1B04664B">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运维单位在省污染源“一企一档”管理系统中对本单位的基础信息、运维人员信息等内容进行登记。</w:t>
            </w:r>
          </w:p>
        </w:tc>
        <w:tc>
          <w:tcPr>
            <w:tcW w:w="491" w:type="pct"/>
            <w:vAlign w:val="center"/>
          </w:tcPr>
          <w:p w14:paraId="12D51B7F">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相符</w:t>
            </w:r>
          </w:p>
        </w:tc>
      </w:tr>
      <w:tr w14:paraId="7D97A115">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64" w:type="pct"/>
            <w:vAlign w:val="center"/>
          </w:tcPr>
          <w:p w14:paraId="71C4F724">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5</w:t>
            </w:r>
          </w:p>
        </w:tc>
        <w:tc>
          <w:tcPr>
            <w:tcW w:w="655" w:type="pct"/>
            <w:vMerge w:val="continue"/>
            <w:vAlign w:val="center"/>
          </w:tcPr>
          <w:p w14:paraId="2C4A0B14">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2181" w:type="pct"/>
            <w:vAlign w:val="center"/>
          </w:tcPr>
          <w:p w14:paraId="2F97C06E">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第十八条 排污单位或社会化运营单位实施自动监测应当按照相关法律法规和标准的要求，建立健全管理台帐。主要包括：人员培训、操作规程、岗位责任、比对监测、校准维护、运行信息、设施故障预防和应急措施等。台账包括纸质台账和电子台账，纸质台账厂内留存备查，电子台账需及时上传省污染源“一企一档”管理系统，便于及时调取和查阅。</w:t>
            </w:r>
          </w:p>
          <w:p w14:paraId="6BBDFE58">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自动监测监控设备与污染物排放有关参数应当在监控站房张贴公开，并在省污染源“一企一档”管理系统中登记，如有变更，应当及时在系统中更新。</w:t>
            </w:r>
          </w:p>
        </w:tc>
        <w:tc>
          <w:tcPr>
            <w:tcW w:w="1309" w:type="pct"/>
            <w:vAlign w:val="center"/>
          </w:tcPr>
          <w:p w14:paraId="72D3739F">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按照相关法律法规和标准的要求，建立健全管理台账。主要包括：人员培训、操作规程、岗位责任、比对监测、校准维护、运行信息、设施故障预防和应急措施等。台账包括纸质台账和电子台账，纸质台账在厂内留存备查，电子台账需及时上传省污染源“一企一档”管理系统，便于及时调取和查阅。</w:t>
            </w:r>
          </w:p>
        </w:tc>
        <w:tc>
          <w:tcPr>
            <w:tcW w:w="491" w:type="pct"/>
            <w:vAlign w:val="center"/>
          </w:tcPr>
          <w:p w14:paraId="35078C21">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相符</w:t>
            </w:r>
          </w:p>
        </w:tc>
      </w:tr>
      <w:tr w14:paraId="6155F58E">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364" w:type="pct"/>
            <w:vAlign w:val="center"/>
          </w:tcPr>
          <w:p w14:paraId="3D0B8D54">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6</w:t>
            </w:r>
          </w:p>
        </w:tc>
        <w:tc>
          <w:tcPr>
            <w:tcW w:w="655" w:type="pct"/>
            <w:vMerge w:val="continue"/>
            <w:vAlign w:val="center"/>
          </w:tcPr>
          <w:p w14:paraId="7F399C2A">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2181" w:type="pct"/>
            <w:vAlign w:val="center"/>
          </w:tcPr>
          <w:p w14:paraId="6028F07D">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第十九条 排污单位应当保证自动监测监控设备正常运行，不得损坏设施或蓄意影响自动监测监控设备正常运行。备有日常运行、维护所需的各种耗材、备用整机或关键部件。</w:t>
            </w:r>
          </w:p>
          <w:p w14:paraId="1D9EE7B8">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自动监测监控设备需要停运或拆除的，排污单位应当事先报告生态环境主管部门，说明原因、时段等情况，取得批准后方可实施。</w:t>
            </w:r>
          </w:p>
          <w:p w14:paraId="742C3E6E">
            <w:pPr>
              <w:wordWrap w:val="0"/>
              <w:spacing w:line="240" w:lineRule="auto"/>
              <w:ind w:firstLine="42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自动监测监控设备不能正常运行时，排污单位或运维单位应当负责查明原因，及时检修，并在12小时内向生态环境主管部门报告，5个工作日内恢复正常运行。无法修复的，应更换自动监测监控设备，并重新组织验收备案。自动监测监控设备故障期间，应采用手工监测的方式对污染物排放状况进行监测，或者安装使用备用仪器。手工监测水污染物频次每天不少于4次，每次间隔不超过6小时，手工监测气污染物频次每天不少于1次。手工监测数据应报送属地生态环境主管部门，原始监测报告留存备查。</w:t>
            </w:r>
          </w:p>
        </w:tc>
        <w:tc>
          <w:tcPr>
            <w:tcW w:w="1309" w:type="pct"/>
            <w:vAlign w:val="center"/>
          </w:tcPr>
          <w:p w14:paraId="6063F1D4">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仪化公司委托专业单位对自动监测监控设备运维管理，保证自动监测监控设备正常运行，自动监测监控设备不能正常运行时，立即查明原因，及时检修，并按要求向生态环境主管部门报告、开展手工监测。</w:t>
            </w:r>
          </w:p>
        </w:tc>
        <w:tc>
          <w:tcPr>
            <w:tcW w:w="491" w:type="pct"/>
            <w:vAlign w:val="center"/>
          </w:tcPr>
          <w:p w14:paraId="75413332">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相符</w:t>
            </w:r>
          </w:p>
        </w:tc>
      </w:tr>
    </w:tbl>
    <w:p w14:paraId="39BA341C">
      <w:pPr>
        <w:wordWrap w:val="0"/>
        <w:adjustRightInd/>
        <w:snapToGrid/>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由上表可知，本项目符合《江苏省污染源自动监测监控管理办法（2022年修订）》（苏环发〔2022〕5号）中相关要求。</w:t>
      </w:r>
    </w:p>
    <w:p w14:paraId="376DE2C0">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13、《江苏省重点行业工业企业雨水排放环境管理办法（试行）》（苏污防攻坚指办〔2023〕71号）相符性分析</w:t>
      </w:r>
    </w:p>
    <w:p w14:paraId="0DA0ABA8">
      <w:pPr>
        <w:wordWrap w:val="0"/>
        <w:ind w:firstLine="0" w:firstLineChars="0"/>
        <w:jc w:val="center"/>
        <w:rPr>
          <w:rFonts w:cs="Times New Roman"/>
          <w:b/>
          <w:bCs/>
          <w:color w:val="000000" w:themeColor="text1"/>
          <w:szCs w:val="24"/>
          <w:lang w:val="zh-CN"/>
          <w14:textFill>
            <w14:solidFill>
              <w14:schemeClr w14:val="tx1"/>
            </w14:solidFill>
          </w14:textFill>
        </w:rPr>
      </w:pPr>
      <w:r>
        <w:rPr>
          <w:rFonts w:cs="Times New Roman"/>
          <w:b/>
          <w:bCs/>
          <w:color w:val="000000" w:themeColor="text1"/>
          <w:szCs w:val="24"/>
          <w:lang w:val="zh-CN"/>
          <w14:textFill>
            <w14:solidFill>
              <w14:schemeClr w14:val="tx1"/>
            </w14:solidFill>
          </w14:textFill>
        </w:rPr>
        <w:t>表</w:t>
      </w:r>
      <w:r>
        <w:rPr>
          <w:rFonts w:cs="Times New Roman"/>
          <w:b/>
          <w:bCs/>
          <w:color w:val="000000" w:themeColor="text1"/>
          <w:szCs w:val="24"/>
          <w14:textFill>
            <w14:solidFill>
              <w14:schemeClr w14:val="tx1"/>
            </w14:solidFill>
          </w14:textFill>
        </w:rPr>
        <w:t>1.4.1-12</w:t>
      </w:r>
      <w:r>
        <w:rPr>
          <w:rFonts w:cs="Times New Roman"/>
          <w:b/>
          <w:bCs/>
          <w:color w:val="000000" w:themeColor="text1"/>
          <w:szCs w:val="24"/>
          <w:lang w:val="zh-CN"/>
          <w14:textFill>
            <w14:solidFill>
              <w14:schemeClr w14:val="tx1"/>
            </w14:solidFill>
          </w14:textFill>
        </w:rPr>
        <w:t xml:space="preserve">  与（苏污防攻坚指办〔2023〕71号）相符性分析</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032"/>
        <w:gridCol w:w="1238"/>
        <w:gridCol w:w="5664"/>
        <w:gridCol w:w="4849"/>
        <w:gridCol w:w="1392"/>
      </w:tblGrid>
      <w:tr w14:paraId="64CDCCF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709" w:type="dxa"/>
            <w:tcBorders>
              <w:top w:val="single" w:color="auto" w:sz="12" w:space="0"/>
              <w:left w:val="nil"/>
              <w:bottom w:val="single" w:color="auto" w:sz="4" w:space="0"/>
              <w:right w:val="single" w:color="auto" w:sz="4" w:space="0"/>
            </w:tcBorders>
            <w:vAlign w:val="center"/>
          </w:tcPr>
          <w:p w14:paraId="67E5FF94">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序号</w:t>
            </w:r>
          </w:p>
        </w:tc>
        <w:tc>
          <w:tcPr>
            <w:tcW w:w="4746" w:type="dxa"/>
            <w:gridSpan w:val="2"/>
            <w:tcBorders>
              <w:top w:val="single" w:color="auto" w:sz="12" w:space="0"/>
              <w:left w:val="single" w:color="auto" w:sz="4" w:space="0"/>
              <w:bottom w:val="single" w:color="auto" w:sz="4" w:space="0"/>
              <w:right w:val="single" w:color="auto" w:sz="4" w:space="0"/>
            </w:tcBorders>
            <w:vAlign w:val="center"/>
          </w:tcPr>
          <w:p w14:paraId="7D8ACFC4">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文件要求</w:t>
            </w:r>
          </w:p>
        </w:tc>
        <w:tc>
          <w:tcPr>
            <w:tcW w:w="3334" w:type="dxa"/>
            <w:tcBorders>
              <w:top w:val="single" w:color="auto" w:sz="12" w:space="0"/>
              <w:left w:val="single" w:color="auto" w:sz="4" w:space="0"/>
              <w:bottom w:val="single" w:color="auto" w:sz="4" w:space="0"/>
              <w:right w:val="single" w:color="auto" w:sz="4" w:space="0"/>
            </w:tcBorders>
            <w:vAlign w:val="center"/>
          </w:tcPr>
          <w:p w14:paraId="51518DD6">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本项目情况</w:t>
            </w:r>
          </w:p>
        </w:tc>
        <w:tc>
          <w:tcPr>
            <w:tcW w:w="957" w:type="dxa"/>
            <w:tcBorders>
              <w:top w:val="single" w:color="auto" w:sz="12" w:space="0"/>
              <w:left w:val="single" w:color="auto" w:sz="4" w:space="0"/>
              <w:bottom w:val="single" w:color="auto" w:sz="4" w:space="0"/>
              <w:right w:val="nil"/>
            </w:tcBorders>
            <w:vAlign w:val="center"/>
          </w:tcPr>
          <w:p w14:paraId="40BB197E">
            <w:pPr>
              <w:wordWrap w:val="0"/>
              <w:spacing w:line="240" w:lineRule="auto"/>
              <w:ind w:firstLine="0" w:firstLineChars="0"/>
              <w:jc w:val="center"/>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相符性</w:t>
            </w:r>
          </w:p>
        </w:tc>
      </w:tr>
      <w:tr w14:paraId="2C04300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restart"/>
            <w:tcBorders>
              <w:top w:val="single" w:color="auto" w:sz="4" w:space="0"/>
              <w:left w:val="nil"/>
              <w:bottom w:val="single" w:color="auto" w:sz="4" w:space="0"/>
              <w:right w:val="single" w:color="auto" w:sz="4" w:space="0"/>
            </w:tcBorders>
            <w:vAlign w:val="center"/>
          </w:tcPr>
          <w:p w14:paraId="463C0F0B">
            <w:pPr>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1</w:t>
            </w:r>
          </w:p>
        </w:tc>
        <w:tc>
          <w:tcPr>
            <w:tcW w:w="851" w:type="dxa"/>
            <w:vMerge w:val="restart"/>
            <w:tcBorders>
              <w:top w:val="single" w:color="auto" w:sz="4" w:space="0"/>
              <w:left w:val="single" w:color="auto" w:sz="4" w:space="0"/>
              <w:bottom w:val="single" w:color="auto" w:sz="4" w:space="0"/>
              <w:right w:val="single" w:color="auto" w:sz="4" w:space="0"/>
            </w:tcBorders>
            <w:vAlign w:val="center"/>
          </w:tcPr>
          <w:p w14:paraId="0919FC81">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初期雨水收集与管理</w:t>
            </w:r>
          </w:p>
        </w:tc>
        <w:tc>
          <w:tcPr>
            <w:tcW w:w="3895" w:type="dxa"/>
            <w:tcBorders>
              <w:top w:val="single" w:color="auto" w:sz="4" w:space="0"/>
              <w:left w:val="single" w:color="auto" w:sz="4" w:space="0"/>
              <w:bottom w:val="single" w:color="auto" w:sz="4" w:space="0"/>
              <w:right w:val="single" w:color="auto" w:sz="4" w:space="0"/>
            </w:tcBorders>
            <w:vAlign w:val="center"/>
          </w:tcPr>
          <w:p w14:paraId="44F89CBB">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工业企业初期雨水收集设施是雨水收集系统的重要组成部分。初期雨水是指污染区域降雨初期产生的径流雨水。一般取一次降雨初期15-30分钟的雨水，具体根据降雨强度及下垫面污染状况确定。</w:t>
            </w:r>
          </w:p>
        </w:tc>
        <w:tc>
          <w:tcPr>
            <w:tcW w:w="3334" w:type="dxa"/>
            <w:tcBorders>
              <w:top w:val="single" w:color="auto" w:sz="4" w:space="0"/>
              <w:left w:val="single" w:color="auto" w:sz="4" w:space="0"/>
              <w:bottom w:val="single" w:color="auto" w:sz="4" w:space="0"/>
              <w:right w:val="single" w:color="auto" w:sz="4" w:space="0"/>
            </w:tcBorders>
            <w:vAlign w:val="center"/>
          </w:tcPr>
          <w:p w14:paraId="10A190CC">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本项目为</w:t>
            </w:r>
            <w:r>
              <w:rPr>
                <w:rFonts w:hint="eastAsia" w:cs="Times New Roman"/>
                <w:color w:val="000000" w:themeColor="text1"/>
                <w:sz w:val="21"/>
                <w:szCs w:val="18"/>
                <w14:textFill>
                  <w14:solidFill>
                    <w14:schemeClr w14:val="tx1"/>
                  </w14:solidFill>
                </w14:textFill>
              </w:rPr>
              <w:t>改</w:t>
            </w:r>
            <w:r>
              <w:rPr>
                <w:rFonts w:cs="Times New Roman"/>
                <w:color w:val="000000" w:themeColor="text1"/>
                <w:sz w:val="21"/>
                <w:szCs w:val="18"/>
                <w14:textFill>
                  <w14:solidFill>
                    <w14:schemeClr w14:val="tx1"/>
                  </w14:solidFill>
                </w14:textFill>
              </w:rPr>
              <w:t>建项目，位于公司现有厂区内，项目已对全厂污染初期雨水产生量进行核算，取一次降雨初期15分钟的雨水。</w:t>
            </w:r>
          </w:p>
        </w:tc>
        <w:tc>
          <w:tcPr>
            <w:tcW w:w="957" w:type="dxa"/>
            <w:tcBorders>
              <w:top w:val="single" w:color="auto" w:sz="4" w:space="0"/>
              <w:left w:val="single" w:color="auto" w:sz="4" w:space="0"/>
              <w:bottom w:val="single" w:color="auto" w:sz="4" w:space="0"/>
              <w:right w:val="nil"/>
            </w:tcBorders>
            <w:vAlign w:val="center"/>
          </w:tcPr>
          <w:p w14:paraId="213C93F0">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23B8E06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37B2A40E">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5B4C7311">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1EE7460B">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初期雨水收集系统收集区域覆盖污染区域，包括导流沟、初期雨水截留装置、初期雨水收集池等。</w:t>
            </w:r>
          </w:p>
        </w:tc>
        <w:tc>
          <w:tcPr>
            <w:tcW w:w="3334" w:type="dxa"/>
            <w:tcBorders>
              <w:top w:val="single" w:color="auto" w:sz="4" w:space="0"/>
              <w:left w:val="single" w:color="auto" w:sz="4" w:space="0"/>
              <w:bottom w:val="single" w:color="auto" w:sz="4" w:space="0"/>
              <w:right w:val="single" w:color="auto" w:sz="4" w:space="0"/>
            </w:tcBorders>
            <w:vAlign w:val="center"/>
          </w:tcPr>
          <w:p w14:paraId="2976D8EF">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厂区设置初期雨水收集系统，收集区域覆盖污染区域，包括导流沟、初期雨水截留装置、初期雨水收集池等。</w:t>
            </w:r>
          </w:p>
        </w:tc>
        <w:tc>
          <w:tcPr>
            <w:tcW w:w="957" w:type="dxa"/>
            <w:tcBorders>
              <w:top w:val="single" w:color="auto" w:sz="4" w:space="0"/>
              <w:left w:val="single" w:color="auto" w:sz="4" w:space="0"/>
              <w:bottom w:val="single" w:color="auto" w:sz="4" w:space="0"/>
              <w:right w:val="nil"/>
            </w:tcBorders>
            <w:vAlign w:val="center"/>
          </w:tcPr>
          <w:p w14:paraId="4F6D007F">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66AA766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0685A836">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5092DC75">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2D20613A">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初期雨水收集池容积，需满足一次降雨初期雨水的收集。一般情况下，池内容积可按照污染区域面积与一次降雨初期15-30分钟的降雨深度的乘积设计，其中降雨深度一般按10-30毫米设定。</w:t>
            </w:r>
          </w:p>
        </w:tc>
        <w:tc>
          <w:tcPr>
            <w:tcW w:w="3334" w:type="dxa"/>
            <w:tcBorders>
              <w:top w:val="single" w:color="auto" w:sz="4" w:space="0"/>
              <w:left w:val="single" w:color="auto" w:sz="4" w:space="0"/>
              <w:bottom w:val="single" w:color="auto" w:sz="4" w:space="0"/>
              <w:right w:val="single" w:color="auto" w:sz="4" w:space="0"/>
            </w:tcBorders>
            <w:vAlign w:val="center"/>
          </w:tcPr>
          <w:p w14:paraId="4E3EB70D">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本项目为</w:t>
            </w:r>
            <w:r>
              <w:rPr>
                <w:rFonts w:hint="eastAsia" w:cs="Times New Roman"/>
                <w:color w:val="000000" w:themeColor="text1"/>
                <w:sz w:val="21"/>
                <w:szCs w:val="18"/>
                <w14:textFill>
                  <w14:solidFill>
                    <w14:schemeClr w14:val="tx1"/>
                  </w14:solidFill>
                </w14:textFill>
              </w:rPr>
              <w:t>改</w:t>
            </w:r>
            <w:r>
              <w:rPr>
                <w:rFonts w:cs="Times New Roman"/>
                <w:color w:val="000000" w:themeColor="text1"/>
                <w:sz w:val="21"/>
                <w:szCs w:val="18"/>
                <w14:textFill>
                  <w14:solidFill>
                    <w14:schemeClr w14:val="tx1"/>
                  </w14:solidFill>
                </w14:textFill>
              </w:rPr>
              <w:t>建项目，位于公司现有厂区内，厂区设置的初期雨水收集池可以满足全厂一次降雨初期雨水的收集。</w:t>
            </w:r>
          </w:p>
        </w:tc>
        <w:tc>
          <w:tcPr>
            <w:tcW w:w="957" w:type="dxa"/>
            <w:tcBorders>
              <w:top w:val="single" w:color="auto" w:sz="4" w:space="0"/>
              <w:left w:val="single" w:color="auto" w:sz="4" w:space="0"/>
              <w:bottom w:val="single" w:color="auto" w:sz="4" w:space="0"/>
              <w:right w:val="nil"/>
            </w:tcBorders>
            <w:vAlign w:val="center"/>
          </w:tcPr>
          <w:p w14:paraId="5701446A">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698E1D7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348DAD88">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3A46F8E6">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4FC755C3">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雨水收集池同时兼顾事故应急池的作用时，池内容积应同时具备事故状况下的收集功能，满足事故应急预案中的相关要求。事故应急池内应增加液位计，实时监控池内液位，初期雨水收集进入应急池后能迅速通过提升泵转至污水处理系统，确保应急池保持常空状态；同时应设置手动阀作为备用，确保在突发暴雨同时发生事故等极端情况下，即使断电也能采取手动方式实现应急池阀门和雨排阀的有效切换。</w:t>
            </w:r>
          </w:p>
        </w:tc>
        <w:tc>
          <w:tcPr>
            <w:tcW w:w="3334" w:type="dxa"/>
            <w:tcBorders>
              <w:top w:val="single" w:color="auto" w:sz="4" w:space="0"/>
              <w:left w:val="single" w:color="auto" w:sz="4" w:space="0"/>
              <w:bottom w:val="single" w:color="auto" w:sz="4" w:space="0"/>
              <w:right w:val="single" w:color="auto" w:sz="4" w:space="0"/>
            </w:tcBorders>
            <w:vAlign w:val="center"/>
          </w:tcPr>
          <w:p w14:paraId="2D31FB40">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本项目厂区初期雨水不兼顾事故应急池。</w:t>
            </w:r>
          </w:p>
        </w:tc>
        <w:tc>
          <w:tcPr>
            <w:tcW w:w="957" w:type="dxa"/>
            <w:tcBorders>
              <w:top w:val="single" w:color="auto" w:sz="4" w:space="0"/>
              <w:left w:val="single" w:color="auto" w:sz="4" w:space="0"/>
              <w:bottom w:val="single" w:color="auto" w:sz="4" w:space="0"/>
              <w:right w:val="nil"/>
            </w:tcBorders>
            <w:vAlign w:val="center"/>
          </w:tcPr>
          <w:p w14:paraId="71807ED1">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7701043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0C0C92A2">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5961F9C3">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1EB78E6D">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初期雨水收集池前设置分流井、收集池内设置流量计或液位计，可将收集池的液位标高与切换阀门开启连锁，通过设定的液位控制阀门开启或关闭，实现初期污染雨水与后期洁净雨水自然分流。因现场局限无法设置初期雨水收集池的污染区域，应设置雨水截留装置，安装固定泵和流量计，直接将初期雨水全部收集至污水处理系统。</w:t>
            </w:r>
          </w:p>
        </w:tc>
        <w:tc>
          <w:tcPr>
            <w:tcW w:w="3334" w:type="dxa"/>
            <w:tcBorders>
              <w:top w:val="single" w:color="auto" w:sz="4" w:space="0"/>
              <w:left w:val="single" w:color="auto" w:sz="4" w:space="0"/>
              <w:bottom w:val="single" w:color="auto" w:sz="4" w:space="0"/>
              <w:right w:val="single" w:color="auto" w:sz="4" w:space="0"/>
            </w:tcBorders>
            <w:vAlign w:val="center"/>
          </w:tcPr>
          <w:p w14:paraId="02DFA43F">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厂区设有初期雨水收集池，池前设置分流井、收集池内设置液位计，确保初期污染雨水与后期洁净雨水自然分流。</w:t>
            </w:r>
          </w:p>
        </w:tc>
        <w:tc>
          <w:tcPr>
            <w:tcW w:w="957" w:type="dxa"/>
            <w:tcBorders>
              <w:top w:val="single" w:color="auto" w:sz="4" w:space="0"/>
              <w:left w:val="single" w:color="auto" w:sz="4" w:space="0"/>
              <w:bottom w:val="single" w:color="auto" w:sz="4" w:space="0"/>
              <w:right w:val="nil"/>
            </w:tcBorders>
            <w:vAlign w:val="center"/>
          </w:tcPr>
          <w:p w14:paraId="58ACC4A6">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5AC29DA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7D0CE3F6">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729256F7">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731F32A5">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初期雨水应及时送至厂区污水处理站处理，原则上5日内须全部处理到位；未配套污水处理站的，应及时输送至集中污水处理设施处理，严禁直接外排。</w:t>
            </w:r>
          </w:p>
        </w:tc>
        <w:tc>
          <w:tcPr>
            <w:tcW w:w="3334" w:type="dxa"/>
            <w:tcBorders>
              <w:top w:val="single" w:color="auto" w:sz="4" w:space="0"/>
              <w:left w:val="single" w:color="auto" w:sz="4" w:space="0"/>
              <w:bottom w:val="single" w:color="auto" w:sz="4" w:space="0"/>
              <w:right w:val="single" w:color="auto" w:sz="4" w:space="0"/>
            </w:tcBorders>
            <w:vAlign w:val="center"/>
          </w:tcPr>
          <w:p w14:paraId="0EE6D9F5">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厂区初期雨水可满足初期雨水在5日内全部送至厂区污水处理系统进行处理。</w:t>
            </w:r>
          </w:p>
        </w:tc>
        <w:tc>
          <w:tcPr>
            <w:tcW w:w="957" w:type="dxa"/>
            <w:tcBorders>
              <w:top w:val="single" w:color="auto" w:sz="4" w:space="0"/>
              <w:left w:val="single" w:color="auto" w:sz="4" w:space="0"/>
              <w:bottom w:val="single" w:color="auto" w:sz="4" w:space="0"/>
              <w:right w:val="nil"/>
            </w:tcBorders>
            <w:vAlign w:val="center"/>
          </w:tcPr>
          <w:p w14:paraId="494442C7">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4352101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772766A2">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3D9959ED">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3F1BA35A">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无降雨时，初期雨水收集池应尽量保持清空。</w:t>
            </w:r>
          </w:p>
        </w:tc>
        <w:tc>
          <w:tcPr>
            <w:tcW w:w="3334" w:type="dxa"/>
            <w:tcBorders>
              <w:top w:val="single" w:color="auto" w:sz="4" w:space="0"/>
              <w:left w:val="single" w:color="auto" w:sz="4" w:space="0"/>
              <w:bottom w:val="single" w:color="auto" w:sz="4" w:space="0"/>
              <w:right w:val="single" w:color="auto" w:sz="4" w:space="0"/>
            </w:tcBorders>
            <w:vAlign w:val="center"/>
          </w:tcPr>
          <w:p w14:paraId="22568DC3">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仪化公司将加强管理，无降雨时，确保厂区初期雨水池</w:t>
            </w:r>
            <w:r>
              <w:rPr>
                <w:rFonts w:hint="eastAsia" w:cs="Times New Roman"/>
                <w:sz w:val="21"/>
                <w:szCs w:val="18"/>
              </w:rPr>
              <w:t>尽量</w:t>
            </w:r>
            <w:r>
              <w:rPr>
                <w:rFonts w:cs="Times New Roman"/>
                <w:color w:val="000000" w:themeColor="text1"/>
                <w:sz w:val="21"/>
                <w:szCs w:val="18"/>
                <w14:textFill>
                  <w14:solidFill>
                    <w14:schemeClr w14:val="tx1"/>
                  </w14:solidFill>
                </w14:textFill>
              </w:rPr>
              <w:t>保持清空。</w:t>
            </w:r>
          </w:p>
        </w:tc>
        <w:tc>
          <w:tcPr>
            <w:tcW w:w="957" w:type="dxa"/>
            <w:tcBorders>
              <w:top w:val="single" w:color="auto" w:sz="4" w:space="0"/>
              <w:left w:val="single" w:color="auto" w:sz="4" w:space="0"/>
              <w:bottom w:val="single" w:color="auto" w:sz="4" w:space="0"/>
              <w:right w:val="nil"/>
            </w:tcBorders>
            <w:vAlign w:val="center"/>
          </w:tcPr>
          <w:p w14:paraId="6D89320D">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229D110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restart"/>
            <w:tcBorders>
              <w:top w:val="single" w:color="auto" w:sz="4" w:space="0"/>
              <w:left w:val="nil"/>
              <w:bottom w:val="single" w:color="auto" w:sz="4" w:space="0"/>
              <w:right w:val="single" w:color="auto" w:sz="4" w:space="0"/>
            </w:tcBorders>
            <w:vAlign w:val="center"/>
          </w:tcPr>
          <w:p w14:paraId="3E40F7E2">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2</w:t>
            </w:r>
          </w:p>
        </w:tc>
        <w:tc>
          <w:tcPr>
            <w:tcW w:w="851" w:type="dxa"/>
            <w:vMerge w:val="restart"/>
            <w:tcBorders>
              <w:top w:val="single" w:color="auto" w:sz="4" w:space="0"/>
              <w:left w:val="single" w:color="auto" w:sz="4" w:space="0"/>
              <w:bottom w:val="single" w:color="auto" w:sz="4" w:space="0"/>
              <w:right w:val="single" w:color="auto" w:sz="4" w:space="0"/>
            </w:tcBorders>
            <w:vAlign w:val="center"/>
          </w:tcPr>
          <w:p w14:paraId="5D7280A7">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后期雨水收集与管理</w:t>
            </w:r>
          </w:p>
        </w:tc>
        <w:tc>
          <w:tcPr>
            <w:tcW w:w="3895" w:type="dxa"/>
            <w:tcBorders>
              <w:top w:val="single" w:color="auto" w:sz="4" w:space="0"/>
              <w:left w:val="single" w:color="auto" w:sz="4" w:space="0"/>
              <w:bottom w:val="single" w:color="auto" w:sz="4" w:space="0"/>
              <w:right w:val="single" w:color="auto" w:sz="4" w:space="0"/>
            </w:tcBorders>
            <w:vAlign w:val="center"/>
          </w:tcPr>
          <w:p w14:paraId="0CBE618F">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初期雨水收集到位后，应做好后期雨水的收集、监控和排放。</w:t>
            </w:r>
          </w:p>
        </w:tc>
        <w:tc>
          <w:tcPr>
            <w:tcW w:w="3334" w:type="dxa"/>
            <w:tcBorders>
              <w:top w:val="single" w:color="auto" w:sz="4" w:space="0"/>
              <w:left w:val="single" w:color="auto" w:sz="4" w:space="0"/>
              <w:bottom w:val="single" w:color="auto" w:sz="4" w:space="0"/>
              <w:right w:val="single" w:color="auto" w:sz="4" w:space="0"/>
            </w:tcBorders>
            <w:vAlign w:val="center"/>
          </w:tcPr>
          <w:p w14:paraId="7EB16B16">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仪化公司将按要求做好后期雨水的收集、监控和排放。</w:t>
            </w:r>
          </w:p>
        </w:tc>
        <w:tc>
          <w:tcPr>
            <w:tcW w:w="957" w:type="dxa"/>
            <w:tcBorders>
              <w:top w:val="single" w:color="auto" w:sz="4" w:space="0"/>
              <w:left w:val="single" w:color="auto" w:sz="4" w:space="0"/>
              <w:bottom w:val="single" w:color="auto" w:sz="4" w:space="0"/>
              <w:right w:val="nil"/>
            </w:tcBorders>
            <w:vAlign w:val="center"/>
          </w:tcPr>
          <w:p w14:paraId="77661769">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17D5EBA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7EA40DF0">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76B7B7CE">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0113515A">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后期雨水可直接排放或纳管市政雨水管网。雨水排放口水质应保持稳定、清洁。严禁将后期雨水排入污水收集处理设施，借道污水排口排放的，不得在污水排放监控点之前汇入，避免影响污水处理设施效能或产生稀释排污的嫌疑。</w:t>
            </w:r>
          </w:p>
        </w:tc>
        <w:tc>
          <w:tcPr>
            <w:tcW w:w="3334" w:type="dxa"/>
            <w:tcBorders>
              <w:top w:val="single" w:color="auto" w:sz="4" w:space="0"/>
              <w:left w:val="single" w:color="auto" w:sz="4" w:space="0"/>
              <w:bottom w:val="single" w:color="auto" w:sz="4" w:space="0"/>
              <w:right w:val="single" w:color="auto" w:sz="4" w:space="0"/>
            </w:tcBorders>
            <w:vAlign w:val="center"/>
          </w:tcPr>
          <w:p w14:paraId="5D249261">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仪化公司将加强管理，确保后期雨水不排入污水收集处理设施。</w:t>
            </w:r>
          </w:p>
        </w:tc>
        <w:tc>
          <w:tcPr>
            <w:tcW w:w="957" w:type="dxa"/>
            <w:tcBorders>
              <w:top w:val="single" w:color="auto" w:sz="4" w:space="0"/>
              <w:left w:val="single" w:color="auto" w:sz="4" w:space="0"/>
              <w:bottom w:val="single" w:color="auto" w:sz="4" w:space="0"/>
              <w:right w:val="nil"/>
            </w:tcBorders>
            <w:vAlign w:val="center"/>
          </w:tcPr>
          <w:p w14:paraId="5F108547">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2866BBE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04BD5C7A">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6F9177C1">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3AAC133C">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工业企业原则上一个厂区只允许设置一个雨水排放口。确需设置两个及以上雨水排放口的，应书面告知生态环境部门。</w:t>
            </w:r>
          </w:p>
        </w:tc>
        <w:tc>
          <w:tcPr>
            <w:tcW w:w="3334" w:type="dxa"/>
            <w:tcBorders>
              <w:top w:val="single" w:color="auto" w:sz="4" w:space="0"/>
              <w:left w:val="single" w:color="auto" w:sz="4" w:space="0"/>
              <w:bottom w:val="single" w:color="auto" w:sz="4" w:space="0"/>
              <w:right w:val="single" w:color="auto" w:sz="4" w:space="0"/>
            </w:tcBorders>
            <w:vAlign w:val="center"/>
          </w:tcPr>
          <w:p w14:paraId="766AC2D4">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 xml:space="preserve">仪化公司厂区设置8个雨水排放口，均已书面告知生态环境部门。 </w:t>
            </w:r>
          </w:p>
        </w:tc>
        <w:tc>
          <w:tcPr>
            <w:tcW w:w="957" w:type="dxa"/>
            <w:tcBorders>
              <w:top w:val="single" w:color="auto" w:sz="4" w:space="0"/>
              <w:left w:val="single" w:color="auto" w:sz="4" w:space="0"/>
              <w:bottom w:val="single" w:color="auto" w:sz="4" w:space="0"/>
              <w:right w:val="nil"/>
            </w:tcBorders>
            <w:vAlign w:val="center"/>
          </w:tcPr>
          <w:p w14:paraId="78C13DA4">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7CD9A2B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084297F5">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7DCC5716">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2335D2F7">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工业企业雨水排放口前须设置明渠或取样监测观察井。明渠长度一般不小于1.5米，检查井长宽不小于0.5米，检查井底部要低于管渠底部0.3米以上，内侧贴白色瓷砖。</w:t>
            </w:r>
          </w:p>
        </w:tc>
        <w:tc>
          <w:tcPr>
            <w:tcW w:w="3334" w:type="dxa"/>
            <w:tcBorders>
              <w:top w:val="single" w:color="auto" w:sz="4" w:space="0"/>
              <w:left w:val="single" w:color="auto" w:sz="4" w:space="0"/>
              <w:bottom w:val="single" w:color="auto" w:sz="4" w:space="0"/>
              <w:right w:val="single" w:color="auto" w:sz="4" w:space="0"/>
            </w:tcBorders>
            <w:vAlign w:val="center"/>
          </w:tcPr>
          <w:p w14:paraId="62EB1DD4">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厂区雨水排放口已按要求设置取样监测观察井。</w:t>
            </w:r>
          </w:p>
        </w:tc>
        <w:tc>
          <w:tcPr>
            <w:tcW w:w="957" w:type="dxa"/>
            <w:tcBorders>
              <w:top w:val="single" w:color="auto" w:sz="4" w:space="0"/>
              <w:left w:val="single" w:color="auto" w:sz="4" w:space="0"/>
              <w:bottom w:val="single" w:color="auto" w:sz="4" w:space="0"/>
              <w:right w:val="nil"/>
            </w:tcBorders>
            <w:vAlign w:val="center"/>
          </w:tcPr>
          <w:p w14:paraId="70E42E85">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6CEE3FC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4444572B">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0CD0DCDF">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43B61F18">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工业企业雨水排放口应设立标志牌，标志牌安放位置醒目，保持清洁，不得污损、破坏。</w:t>
            </w:r>
          </w:p>
        </w:tc>
        <w:tc>
          <w:tcPr>
            <w:tcW w:w="3334" w:type="dxa"/>
            <w:tcBorders>
              <w:top w:val="single" w:color="auto" w:sz="4" w:space="0"/>
              <w:left w:val="single" w:color="auto" w:sz="4" w:space="0"/>
              <w:bottom w:val="single" w:color="auto" w:sz="4" w:space="0"/>
              <w:right w:val="single" w:color="auto" w:sz="4" w:space="0"/>
            </w:tcBorders>
            <w:vAlign w:val="center"/>
          </w:tcPr>
          <w:p w14:paraId="3CD3AB85">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厂区雨水排放口已按要求设置标志牌。</w:t>
            </w:r>
          </w:p>
        </w:tc>
        <w:tc>
          <w:tcPr>
            <w:tcW w:w="957" w:type="dxa"/>
            <w:tcBorders>
              <w:top w:val="single" w:color="auto" w:sz="4" w:space="0"/>
              <w:left w:val="single" w:color="auto" w:sz="4" w:space="0"/>
              <w:bottom w:val="single" w:color="auto" w:sz="4" w:space="0"/>
              <w:right w:val="nil"/>
            </w:tcBorders>
            <w:vAlign w:val="center"/>
          </w:tcPr>
          <w:p w14:paraId="1F67D1F4">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0CBBE11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0B12843A">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60675626">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7760C8AB">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工业企业雨水排放口应按相关规定和管理要求安装视频监控设备或水质在线监控设备，并与生态环境部门联网。水质在线监控因子由生态环境部门根据环境影响评价、排污许可管理、接管集中式污水处理厂去除能力，以及下游水功能区、国省考断面、饮用水源地等敏感目标管理要求等确定。</w:t>
            </w:r>
          </w:p>
        </w:tc>
        <w:tc>
          <w:tcPr>
            <w:tcW w:w="3334" w:type="dxa"/>
            <w:tcBorders>
              <w:top w:val="single" w:color="auto" w:sz="4" w:space="0"/>
              <w:left w:val="single" w:color="auto" w:sz="4" w:space="0"/>
              <w:bottom w:val="single" w:color="auto" w:sz="4" w:space="0"/>
              <w:right w:val="single" w:color="auto" w:sz="4" w:space="0"/>
            </w:tcBorders>
            <w:vAlign w:val="center"/>
          </w:tcPr>
          <w:p w14:paraId="56FF324B">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厂区雨水排放口已按要求安装视频监控设备、水质在线监控设备（pH、COD）。</w:t>
            </w:r>
          </w:p>
        </w:tc>
        <w:tc>
          <w:tcPr>
            <w:tcW w:w="957" w:type="dxa"/>
            <w:tcBorders>
              <w:top w:val="single" w:color="auto" w:sz="4" w:space="0"/>
              <w:left w:val="single" w:color="auto" w:sz="4" w:space="0"/>
              <w:bottom w:val="single" w:color="auto" w:sz="4" w:space="0"/>
              <w:right w:val="nil"/>
            </w:tcBorders>
            <w:vAlign w:val="center"/>
          </w:tcPr>
          <w:p w14:paraId="17394FEC">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0BD80CF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1EB5CB80">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3F4CB92E">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7D68DEB7">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为有效防范后期雨水异常排放，必要时在雨水排放口前应安装自动紧急切断装置，并与水质在线监控设备连锁。发现雨水排放口水质异常，如监控因子浓度出现明显升高，或超过受纳水体水功能区目标等管控要求时，应立即启动工业企业突发环境事件应急预案，立即停止排水并排查超标原因，达到相关要求后方可恢复排水。</w:t>
            </w:r>
          </w:p>
        </w:tc>
        <w:tc>
          <w:tcPr>
            <w:tcW w:w="3334" w:type="dxa"/>
            <w:tcBorders>
              <w:top w:val="single" w:color="auto" w:sz="4" w:space="0"/>
              <w:left w:val="single" w:color="auto" w:sz="4" w:space="0"/>
              <w:bottom w:val="single" w:color="auto" w:sz="4" w:space="0"/>
              <w:right w:val="single" w:color="auto" w:sz="4" w:space="0"/>
            </w:tcBorders>
            <w:vAlign w:val="center"/>
          </w:tcPr>
          <w:p w14:paraId="3B351DD9">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厂区雨水排放口前安装自动紧急切断装置，雨水排放口按环境影响评价、排污许可管理要求进行例行监测。</w:t>
            </w:r>
          </w:p>
        </w:tc>
        <w:tc>
          <w:tcPr>
            <w:tcW w:w="957" w:type="dxa"/>
            <w:tcBorders>
              <w:top w:val="single" w:color="auto" w:sz="4" w:space="0"/>
              <w:left w:val="single" w:color="auto" w:sz="4" w:space="0"/>
              <w:bottom w:val="single" w:color="auto" w:sz="4" w:space="0"/>
              <w:right w:val="nil"/>
            </w:tcBorders>
            <w:vAlign w:val="center"/>
          </w:tcPr>
          <w:p w14:paraId="7FC6E1F9">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677D129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4" w:space="0"/>
              <w:right w:val="single" w:color="auto" w:sz="4" w:space="0"/>
            </w:tcBorders>
            <w:vAlign w:val="center"/>
          </w:tcPr>
          <w:p w14:paraId="7A76FF60">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4" w:space="0"/>
              <w:right w:val="single" w:color="auto" w:sz="4" w:space="0"/>
            </w:tcBorders>
            <w:vAlign w:val="center"/>
          </w:tcPr>
          <w:p w14:paraId="4230124A">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493A8A02">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无降雨时，工业企业雨水排放口原则上应保持干燥；降雨后应及时排出积水，降雨停止1至3日后一般不应再出现对外排水。</w:t>
            </w:r>
          </w:p>
        </w:tc>
        <w:tc>
          <w:tcPr>
            <w:tcW w:w="3334" w:type="dxa"/>
            <w:tcBorders>
              <w:top w:val="single" w:color="auto" w:sz="4" w:space="0"/>
              <w:left w:val="single" w:color="auto" w:sz="4" w:space="0"/>
              <w:bottom w:val="single" w:color="auto" w:sz="4" w:space="0"/>
              <w:right w:val="single" w:color="auto" w:sz="4" w:space="0"/>
            </w:tcBorders>
            <w:vAlign w:val="center"/>
          </w:tcPr>
          <w:p w14:paraId="65CD427F">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仪化公司将加强管理，无降雨时，确保厂区雨水排放口保持干燥，降雨后应及时排出积水，降雨停止1至3日后不出现对外排水。</w:t>
            </w:r>
          </w:p>
        </w:tc>
        <w:tc>
          <w:tcPr>
            <w:tcW w:w="957" w:type="dxa"/>
            <w:tcBorders>
              <w:top w:val="single" w:color="auto" w:sz="4" w:space="0"/>
              <w:left w:val="single" w:color="auto" w:sz="4" w:space="0"/>
              <w:bottom w:val="single" w:color="auto" w:sz="4" w:space="0"/>
              <w:right w:val="nil"/>
            </w:tcBorders>
            <w:vAlign w:val="center"/>
          </w:tcPr>
          <w:p w14:paraId="0E7CDED4">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3D6409F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restart"/>
            <w:tcBorders>
              <w:top w:val="single" w:color="auto" w:sz="4" w:space="0"/>
              <w:left w:val="nil"/>
              <w:bottom w:val="single" w:color="auto" w:sz="12" w:space="0"/>
              <w:right w:val="single" w:color="auto" w:sz="4" w:space="0"/>
            </w:tcBorders>
            <w:vAlign w:val="center"/>
          </w:tcPr>
          <w:p w14:paraId="443E8E02">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3</w:t>
            </w:r>
          </w:p>
        </w:tc>
        <w:tc>
          <w:tcPr>
            <w:tcW w:w="851" w:type="dxa"/>
            <w:vMerge w:val="restart"/>
            <w:tcBorders>
              <w:top w:val="single" w:color="auto" w:sz="4" w:space="0"/>
              <w:left w:val="single" w:color="auto" w:sz="4" w:space="0"/>
              <w:bottom w:val="single" w:color="auto" w:sz="12" w:space="0"/>
              <w:right w:val="single" w:color="auto" w:sz="4" w:space="0"/>
            </w:tcBorders>
            <w:vAlign w:val="center"/>
          </w:tcPr>
          <w:p w14:paraId="2EDABF30">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维护管理</w:t>
            </w:r>
          </w:p>
        </w:tc>
        <w:tc>
          <w:tcPr>
            <w:tcW w:w="3895" w:type="dxa"/>
            <w:tcBorders>
              <w:top w:val="single" w:color="auto" w:sz="4" w:space="0"/>
              <w:left w:val="single" w:color="auto" w:sz="4" w:space="0"/>
              <w:bottom w:val="single" w:color="auto" w:sz="4" w:space="0"/>
              <w:right w:val="single" w:color="auto" w:sz="4" w:space="0"/>
            </w:tcBorders>
            <w:vAlign w:val="center"/>
          </w:tcPr>
          <w:p w14:paraId="18E573D3">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工业企业雨水排口应纳入环评及排污许可管理。企业应在排污许可证上载明雨水排放口数量和位置、排放（回用）方式、监测计划等信息。</w:t>
            </w:r>
          </w:p>
        </w:tc>
        <w:tc>
          <w:tcPr>
            <w:tcW w:w="3334" w:type="dxa"/>
            <w:tcBorders>
              <w:top w:val="single" w:color="auto" w:sz="4" w:space="0"/>
              <w:left w:val="single" w:color="auto" w:sz="4" w:space="0"/>
              <w:bottom w:val="single" w:color="auto" w:sz="4" w:space="0"/>
              <w:right w:val="single" w:color="auto" w:sz="4" w:space="0"/>
            </w:tcBorders>
            <w:vAlign w:val="center"/>
          </w:tcPr>
          <w:p w14:paraId="359921E5">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仪化公司已将雨水排口纳入排污许可证管理。</w:t>
            </w:r>
          </w:p>
        </w:tc>
        <w:tc>
          <w:tcPr>
            <w:tcW w:w="957" w:type="dxa"/>
            <w:tcBorders>
              <w:top w:val="single" w:color="auto" w:sz="4" w:space="0"/>
              <w:left w:val="single" w:color="auto" w:sz="4" w:space="0"/>
              <w:bottom w:val="single" w:color="auto" w:sz="4" w:space="0"/>
              <w:right w:val="nil"/>
            </w:tcBorders>
            <w:vAlign w:val="center"/>
          </w:tcPr>
          <w:p w14:paraId="4EB62987">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2E7B304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12" w:space="0"/>
              <w:right w:val="single" w:color="auto" w:sz="4" w:space="0"/>
            </w:tcBorders>
            <w:vAlign w:val="center"/>
          </w:tcPr>
          <w:p w14:paraId="41E028F8">
            <w:pPr>
              <w:wordWrap w:val="0"/>
              <w:spacing w:line="360" w:lineRule="auto"/>
              <w:ind w:firstLine="0" w:firstLineChars="0"/>
              <w:jc w:val="center"/>
              <w:rPr>
                <w:rFonts w:cs="Times New Roman"/>
                <w:bCs/>
                <w:color w:val="000000" w:themeColor="text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12" w:space="0"/>
              <w:right w:val="single" w:color="auto" w:sz="4" w:space="0"/>
            </w:tcBorders>
            <w:vAlign w:val="center"/>
          </w:tcPr>
          <w:p w14:paraId="4F9087D0">
            <w:pPr>
              <w:wordWrap w:val="0"/>
              <w:spacing w:line="360" w:lineRule="auto"/>
              <w:ind w:firstLine="0" w:firstLineChars="0"/>
              <w:jc w:val="center"/>
              <w:rPr>
                <w:rFonts w:cs="Times New Roman"/>
                <w:bCs/>
                <w:color w:val="000000" w:themeColor="text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76B7089B">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工业企业应定期开展雨水收集系统日常检查与维护，及时清理淤泥和杂物，确保设施无堵塞、无渗漏、无破损，确保不发生污水与雨水管网错接、混接、乱接等现象，严禁将生活垃圾、固体废弃物、高浓度废液等暂存、蓄积或倾倒在雨水沟渠。</w:t>
            </w:r>
          </w:p>
        </w:tc>
        <w:tc>
          <w:tcPr>
            <w:tcW w:w="3334" w:type="dxa"/>
            <w:tcBorders>
              <w:top w:val="single" w:color="auto" w:sz="4" w:space="0"/>
              <w:left w:val="single" w:color="auto" w:sz="4" w:space="0"/>
              <w:bottom w:val="single" w:color="auto" w:sz="4" w:space="0"/>
              <w:right w:val="single" w:color="auto" w:sz="4" w:space="0"/>
            </w:tcBorders>
            <w:vAlign w:val="center"/>
          </w:tcPr>
          <w:p w14:paraId="66D21E8A">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仪化公司将加强管理，定期开展雨水收集系统日常检查与维护。</w:t>
            </w:r>
          </w:p>
        </w:tc>
        <w:tc>
          <w:tcPr>
            <w:tcW w:w="957" w:type="dxa"/>
            <w:tcBorders>
              <w:top w:val="single" w:color="auto" w:sz="4" w:space="0"/>
              <w:left w:val="single" w:color="auto" w:sz="4" w:space="0"/>
              <w:bottom w:val="single" w:color="auto" w:sz="4" w:space="0"/>
              <w:right w:val="nil"/>
            </w:tcBorders>
            <w:vAlign w:val="center"/>
          </w:tcPr>
          <w:p w14:paraId="25EA7445">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4CBFC75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12" w:space="0"/>
              <w:right w:val="single" w:color="auto" w:sz="4" w:space="0"/>
            </w:tcBorders>
            <w:vAlign w:val="center"/>
          </w:tcPr>
          <w:p w14:paraId="46F77931">
            <w:pPr>
              <w:wordWrap w:val="0"/>
              <w:spacing w:line="360" w:lineRule="auto"/>
              <w:ind w:firstLine="0" w:firstLineChars="0"/>
              <w:jc w:val="center"/>
              <w:rPr>
                <w:rFonts w:cs="Times New Roman"/>
                <w:bCs/>
                <w:color w:val="000000" w:themeColor="text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12" w:space="0"/>
              <w:right w:val="single" w:color="auto" w:sz="4" w:space="0"/>
            </w:tcBorders>
            <w:vAlign w:val="center"/>
          </w:tcPr>
          <w:p w14:paraId="1EF13A80">
            <w:pPr>
              <w:wordWrap w:val="0"/>
              <w:spacing w:line="360" w:lineRule="auto"/>
              <w:ind w:firstLine="0" w:firstLineChars="0"/>
              <w:jc w:val="center"/>
              <w:rPr>
                <w:rFonts w:cs="Times New Roman"/>
                <w:bCs/>
                <w:color w:val="000000" w:themeColor="text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275DF0FB">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工业企业应加强视频监控设备或水质在线监控设备的运维和联网管理，记录并妥善保存雨水监测、设施运营等台账资料，接受相关管理部门监督检查和非现场执法监管。</w:t>
            </w:r>
          </w:p>
        </w:tc>
        <w:tc>
          <w:tcPr>
            <w:tcW w:w="3334" w:type="dxa"/>
            <w:tcBorders>
              <w:top w:val="single" w:color="auto" w:sz="4" w:space="0"/>
              <w:left w:val="single" w:color="auto" w:sz="4" w:space="0"/>
              <w:bottom w:val="single" w:color="auto" w:sz="4" w:space="0"/>
              <w:right w:val="single" w:color="auto" w:sz="4" w:space="0"/>
            </w:tcBorders>
            <w:vAlign w:val="center"/>
          </w:tcPr>
          <w:p w14:paraId="59F294AA">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仪化公司将加强管理，定期开展视频监控设备的运维和联网管理，记录并妥善保存雨水监测、设施运营等台账资料，接受相关管理部门监督检查和非现场执法监管。</w:t>
            </w:r>
          </w:p>
        </w:tc>
        <w:tc>
          <w:tcPr>
            <w:tcW w:w="957" w:type="dxa"/>
            <w:tcBorders>
              <w:top w:val="single" w:color="auto" w:sz="4" w:space="0"/>
              <w:left w:val="single" w:color="auto" w:sz="4" w:space="0"/>
              <w:bottom w:val="single" w:color="auto" w:sz="4" w:space="0"/>
              <w:right w:val="nil"/>
            </w:tcBorders>
            <w:vAlign w:val="center"/>
          </w:tcPr>
          <w:p w14:paraId="4A3E2289">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3D59932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12" w:space="0"/>
              <w:right w:val="single" w:color="auto" w:sz="4" w:space="0"/>
            </w:tcBorders>
            <w:vAlign w:val="center"/>
          </w:tcPr>
          <w:p w14:paraId="74506D09">
            <w:pPr>
              <w:wordWrap w:val="0"/>
              <w:spacing w:line="360" w:lineRule="auto"/>
              <w:ind w:firstLine="0" w:firstLineChars="0"/>
              <w:jc w:val="center"/>
              <w:rPr>
                <w:rFonts w:cs="Times New Roman"/>
                <w:bCs/>
                <w:color w:val="000000" w:themeColor="text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12" w:space="0"/>
              <w:right w:val="single" w:color="auto" w:sz="4" w:space="0"/>
            </w:tcBorders>
            <w:vAlign w:val="center"/>
          </w:tcPr>
          <w:p w14:paraId="4C73F731">
            <w:pPr>
              <w:wordWrap w:val="0"/>
              <w:spacing w:line="360" w:lineRule="auto"/>
              <w:ind w:firstLine="0" w:firstLineChars="0"/>
              <w:jc w:val="center"/>
              <w:rPr>
                <w:rFonts w:cs="Times New Roman"/>
                <w:bCs/>
                <w:color w:val="000000" w:themeColor="text1"/>
                <w:szCs w:val="21"/>
                <w14:textFill>
                  <w14:solidFill>
                    <w14:schemeClr w14:val="tx1"/>
                  </w14:solidFill>
                </w14:textFill>
              </w:rPr>
            </w:pPr>
          </w:p>
        </w:tc>
        <w:tc>
          <w:tcPr>
            <w:tcW w:w="3895" w:type="dxa"/>
            <w:tcBorders>
              <w:top w:val="single" w:color="auto" w:sz="4" w:space="0"/>
              <w:left w:val="single" w:color="auto" w:sz="4" w:space="0"/>
              <w:bottom w:val="single" w:color="auto" w:sz="4" w:space="0"/>
              <w:right w:val="single" w:color="auto" w:sz="4" w:space="0"/>
            </w:tcBorders>
            <w:vAlign w:val="center"/>
          </w:tcPr>
          <w:p w14:paraId="17DEF5A2">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工业企业雨水排水管网图，应纳入企业环境信息公开管理内容，主动接受社会公众监督。</w:t>
            </w:r>
          </w:p>
        </w:tc>
        <w:tc>
          <w:tcPr>
            <w:tcW w:w="3334" w:type="dxa"/>
            <w:tcBorders>
              <w:top w:val="single" w:color="auto" w:sz="4" w:space="0"/>
              <w:left w:val="single" w:color="auto" w:sz="4" w:space="0"/>
              <w:bottom w:val="single" w:color="auto" w:sz="4" w:space="0"/>
              <w:right w:val="single" w:color="auto" w:sz="4" w:space="0"/>
            </w:tcBorders>
            <w:vAlign w:val="center"/>
          </w:tcPr>
          <w:p w14:paraId="5F8211BB">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仪化公司已绘制雨水排水管网图，并纳入企业环境信息公开管理内容，主动接受社会公众监督。</w:t>
            </w:r>
          </w:p>
        </w:tc>
        <w:tc>
          <w:tcPr>
            <w:tcW w:w="957" w:type="dxa"/>
            <w:tcBorders>
              <w:top w:val="single" w:color="auto" w:sz="4" w:space="0"/>
              <w:left w:val="single" w:color="auto" w:sz="4" w:space="0"/>
              <w:bottom w:val="single" w:color="auto" w:sz="4" w:space="0"/>
              <w:right w:val="nil"/>
            </w:tcBorders>
            <w:vAlign w:val="center"/>
          </w:tcPr>
          <w:p w14:paraId="1BEF1086">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2B8D19C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09" w:type="dxa"/>
            <w:vMerge w:val="continue"/>
            <w:tcBorders>
              <w:top w:val="single" w:color="auto" w:sz="4" w:space="0"/>
              <w:left w:val="nil"/>
              <w:bottom w:val="single" w:color="auto" w:sz="12" w:space="0"/>
              <w:right w:val="single" w:color="auto" w:sz="4" w:space="0"/>
            </w:tcBorders>
            <w:vAlign w:val="center"/>
          </w:tcPr>
          <w:p w14:paraId="306E70DF">
            <w:pPr>
              <w:wordWrap w:val="0"/>
              <w:spacing w:line="360" w:lineRule="auto"/>
              <w:ind w:firstLine="0" w:firstLineChars="0"/>
              <w:jc w:val="center"/>
              <w:rPr>
                <w:rFonts w:cs="Times New Roman"/>
                <w:bCs/>
                <w:color w:val="000000" w:themeColor="text1"/>
                <w:szCs w:val="21"/>
                <w14:textFill>
                  <w14:solidFill>
                    <w14:schemeClr w14:val="tx1"/>
                  </w14:solidFill>
                </w14:textFill>
              </w:rPr>
            </w:pPr>
          </w:p>
        </w:tc>
        <w:tc>
          <w:tcPr>
            <w:tcW w:w="851" w:type="dxa"/>
            <w:vMerge w:val="continue"/>
            <w:tcBorders>
              <w:top w:val="single" w:color="auto" w:sz="4" w:space="0"/>
              <w:left w:val="single" w:color="auto" w:sz="4" w:space="0"/>
              <w:bottom w:val="single" w:color="auto" w:sz="12" w:space="0"/>
              <w:right w:val="single" w:color="auto" w:sz="4" w:space="0"/>
            </w:tcBorders>
            <w:vAlign w:val="center"/>
          </w:tcPr>
          <w:p w14:paraId="17ECD59C">
            <w:pPr>
              <w:wordWrap w:val="0"/>
              <w:spacing w:line="360" w:lineRule="auto"/>
              <w:ind w:firstLine="0" w:firstLineChars="0"/>
              <w:jc w:val="center"/>
              <w:rPr>
                <w:rFonts w:cs="Times New Roman"/>
                <w:bCs/>
                <w:color w:val="000000" w:themeColor="text1"/>
                <w:szCs w:val="21"/>
                <w14:textFill>
                  <w14:solidFill>
                    <w14:schemeClr w14:val="tx1"/>
                  </w14:solidFill>
                </w14:textFill>
              </w:rPr>
            </w:pPr>
          </w:p>
        </w:tc>
        <w:tc>
          <w:tcPr>
            <w:tcW w:w="3895" w:type="dxa"/>
            <w:tcBorders>
              <w:top w:val="single" w:color="auto" w:sz="4" w:space="0"/>
              <w:left w:val="single" w:color="auto" w:sz="4" w:space="0"/>
              <w:bottom w:val="single" w:color="auto" w:sz="12" w:space="0"/>
              <w:right w:val="single" w:color="auto" w:sz="4" w:space="0"/>
            </w:tcBorders>
            <w:vAlign w:val="center"/>
          </w:tcPr>
          <w:p w14:paraId="73CB76CB">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工业企业应建立明确的雨水排放口管理制度和操作规程，并张贴上墙，开展日常操作演练，避免人为误操作等引发环境污染事故。</w:t>
            </w:r>
          </w:p>
        </w:tc>
        <w:tc>
          <w:tcPr>
            <w:tcW w:w="3334" w:type="dxa"/>
            <w:tcBorders>
              <w:top w:val="single" w:color="auto" w:sz="4" w:space="0"/>
              <w:left w:val="single" w:color="auto" w:sz="4" w:space="0"/>
              <w:bottom w:val="single" w:color="auto" w:sz="12" w:space="0"/>
              <w:right w:val="single" w:color="auto" w:sz="4" w:space="0"/>
            </w:tcBorders>
            <w:vAlign w:val="center"/>
          </w:tcPr>
          <w:p w14:paraId="5F9941A1">
            <w:pPr>
              <w:wordWrap w:val="0"/>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仪化公司已建立雨水排放口管理制度和操作规程，将张贴上墙，开展日常操作演练。</w:t>
            </w:r>
          </w:p>
        </w:tc>
        <w:tc>
          <w:tcPr>
            <w:tcW w:w="957" w:type="dxa"/>
            <w:tcBorders>
              <w:top w:val="single" w:color="auto" w:sz="4" w:space="0"/>
              <w:left w:val="single" w:color="auto" w:sz="4" w:space="0"/>
              <w:bottom w:val="single" w:color="auto" w:sz="12" w:space="0"/>
              <w:right w:val="nil"/>
            </w:tcBorders>
            <w:vAlign w:val="center"/>
          </w:tcPr>
          <w:p w14:paraId="1577AF4F">
            <w:pPr>
              <w:wordWrap w:val="0"/>
              <w:spacing w:before="76" w:beforeLines="20" w:after="76" w:afterLines="20"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bl>
    <w:p w14:paraId="5F23BED6">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综上所述，本项目厂区实行“雨污分流、清污分流”，初期雨水依托厂区现有初期雨水池收集，收集后经厂区污水处理站处理；后期清洁雨水经厂区内雨水管网收集后</w:t>
      </w:r>
      <w:r>
        <w:rPr>
          <w:rFonts w:hint="eastAsia" w:cs="Times New Roman"/>
          <w:color w:val="000000" w:themeColor="text1"/>
          <w:szCs w:val="24"/>
          <w14:textFill>
            <w14:solidFill>
              <w14:schemeClr w14:val="tx1"/>
            </w14:solidFill>
          </w14:textFill>
        </w:rPr>
        <w:t>排入附近河流</w:t>
      </w:r>
      <w:r>
        <w:rPr>
          <w:rFonts w:cs="Times New Roman"/>
          <w:color w:val="000000" w:themeColor="text1"/>
          <w:szCs w:val="24"/>
          <w14:textFill>
            <w14:solidFill>
              <w14:schemeClr w14:val="tx1"/>
            </w14:solidFill>
          </w14:textFill>
        </w:rPr>
        <w:t>。企业已制定雨水管理制度，规范雨水排放行为。本次评价已绘制厂区雨水管网分布图7.6-1，标明了雨水管网、附属设施（收集池、检查井、提升泵等）以及排口位置和水流流向，并标明了厂区污染区域。因此，本项目与《江苏省重点行业工业企业雨水排放环境管理办法（试行）》的通知（苏污防攻坚指办〔2023〕71号）相符。</w:t>
      </w:r>
    </w:p>
    <w:p w14:paraId="795D111F">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14、与《关于加强重点行业涉新污染物建设项目环境影响评价工作的意见》（环环评〔2025〕28号）相符性分析</w:t>
      </w:r>
    </w:p>
    <w:p w14:paraId="0266DC5C">
      <w:pPr>
        <w:wordWrap w:val="0"/>
        <w:spacing w:line="240" w:lineRule="auto"/>
        <w:ind w:firstLine="0" w:firstLineChars="0"/>
        <w:jc w:val="center"/>
        <w:rPr>
          <w:rFonts w:cs="Times New Roman"/>
          <w:b/>
          <w:bCs/>
          <w:color w:val="000000" w:themeColor="text1"/>
          <w:szCs w:val="24"/>
          <w:lang w:val="zh-CN"/>
          <w14:textFill>
            <w14:solidFill>
              <w14:schemeClr w14:val="tx1"/>
            </w14:solidFill>
          </w14:textFill>
        </w:rPr>
      </w:pPr>
      <w:r>
        <w:rPr>
          <w:rFonts w:cs="Times New Roman"/>
          <w:b/>
          <w:bCs/>
          <w:color w:val="000000" w:themeColor="text1"/>
          <w:szCs w:val="24"/>
          <w:lang w:val="zh-CN"/>
          <w14:textFill>
            <w14:solidFill>
              <w14:schemeClr w14:val="tx1"/>
            </w14:solidFill>
          </w14:textFill>
        </w:rPr>
        <w:t>表1.</w:t>
      </w:r>
      <w:r>
        <w:rPr>
          <w:rFonts w:cs="Times New Roman"/>
          <w:b/>
          <w:bCs/>
          <w:color w:val="000000" w:themeColor="text1"/>
          <w:szCs w:val="24"/>
          <w14:textFill>
            <w14:solidFill>
              <w14:schemeClr w14:val="tx1"/>
            </w14:solidFill>
          </w14:textFill>
        </w:rPr>
        <w:t>4.1-13</w:t>
      </w:r>
      <w:r>
        <w:rPr>
          <w:rFonts w:cs="Times New Roman"/>
          <w:b/>
          <w:bCs/>
          <w:color w:val="000000" w:themeColor="text1"/>
          <w:szCs w:val="24"/>
          <w:lang w:val="zh-CN"/>
          <w14:textFill>
            <w14:solidFill>
              <w14:schemeClr w14:val="tx1"/>
            </w14:solidFill>
          </w14:textFill>
        </w:rPr>
        <w:t xml:space="preserve">   本项目与</w:t>
      </w:r>
      <w:r>
        <w:rPr>
          <w:rFonts w:cs="Times New Roman"/>
          <w:b/>
          <w:bCs/>
          <w:color w:val="000000" w:themeColor="text1"/>
          <w:szCs w:val="24"/>
          <w14:textFill>
            <w14:solidFill>
              <w14:schemeClr w14:val="tx1"/>
            </w14:solidFill>
          </w14:textFill>
        </w:rPr>
        <w:t>环环评〔2025〕28号</w:t>
      </w:r>
      <w:r>
        <w:rPr>
          <w:rFonts w:cs="Times New Roman"/>
          <w:b/>
          <w:bCs/>
          <w:color w:val="000000" w:themeColor="text1"/>
          <w:szCs w:val="24"/>
          <w:lang w:val="zh-CN"/>
          <w14:textFill>
            <w14:solidFill>
              <w14:schemeClr w14:val="tx1"/>
            </w14:solidFill>
          </w14:textFill>
        </w:rPr>
        <w:t>相符性</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238"/>
        <w:gridCol w:w="6767"/>
        <w:gridCol w:w="4900"/>
        <w:gridCol w:w="1269"/>
      </w:tblGrid>
      <w:tr w14:paraId="76CA849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851" w:type="dxa"/>
            <w:tcBorders>
              <w:top w:val="single" w:color="auto" w:sz="12" w:space="0"/>
              <w:left w:val="nil"/>
              <w:bottom w:val="single" w:color="auto" w:sz="4" w:space="0"/>
              <w:right w:val="single" w:color="auto" w:sz="4" w:space="0"/>
            </w:tcBorders>
            <w:vAlign w:val="center"/>
          </w:tcPr>
          <w:p w14:paraId="3F205FE8">
            <w:pPr>
              <w:wordWrap w:val="0"/>
              <w:spacing w:line="240" w:lineRule="auto"/>
              <w:ind w:firstLine="0" w:firstLineChars="0"/>
              <w:contextualSpacing/>
              <w:jc w:val="center"/>
              <w:rPr>
                <w:rFonts w:cs="Times New Roman"/>
                <w:b/>
                <w:bCs/>
                <w:color w:val="000000" w:themeColor="text1"/>
                <w:kern w:val="44"/>
                <w:sz w:val="21"/>
                <w:szCs w:val="21"/>
                <w14:textFill>
                  <w14:solidFill>
                    <w14:schemeClr w14:val="tx1"/>
                  </w14:solidFill>
                </w14:textFill>
              </w:rPr>
            </w:pPr>
            <w:r>
              <w:rPr>
                <w:rFonts w:cs="Times New Roman"/>
                <w:b/>
                <w:bCs/>
                <w:color w:val="000000" w:themeColor="text1"/>
                <w:kern w:val="44"/>
                <w:sz w:val="21"/>
                <w:szCs w:val="21"/>
                <w14:textFill>
                  <w14:solidFill>
                    <w14:schemeClr w14:val="tx1"/>
                  </w14:solidFill>
                </w14:textFill>
              </w:rPr>
              <w:t>序号</w:t>
            </w:r>
          </w:p>
        </w:tc>
        <w:tc>
          <w:tcPr>
            <w:tcW w:w="4653" w:type="dxa"/>
            <w:tcBorders>
              <w:top w:val="single" w:color="auto" w:sz="12" w:space="0"/>
              <w:left w:val="single" w:color="auto" w:sz="4" w:space="0"/>
              <w:bottom w:val="single" w:color="auto" w:sz="4" w:space="0"/>
              <w:right w:val="single" w:color="auto" w:sz="4" w:space="0"/>
            </w:tcBorders>
            <w:vAlign w:val="center"/>
          </w:tcPr>
          <w:p w14:paraId="580C20BF">
            <w:pPr>
              <w:wordWrap w:val="0"/>
              <w:spacing w:line="240" w:lineRule="auto"/>
              <w:ind w:firstLine="0" w:firstLineChars="0"/>
              <w:contextualSpacing/>
              <w:jc w:val="center"/>
              <w:rPr>
                <w:rFonts w:cs="Times New Roman"/>
                <w:b/>
                <w:bCs/>
                <w:color w:val="000000" w:themeColor="text1"/>
                <w:kern w:val="44"/>
                <w:sz w:val="21"/>
                <w:szCs w:val="21"/>
                <w14:textFill>
                  <w14:solidFill>
                    <w14:schemeClr w14:val="tx1"/>
                  </w14:solidFill>
                </w14:textFill>
              </w:rPr>
            </w:pPr>
            <w:r>
              <w:rPr>
                <w:rFonts w:cs="Times New Roman"/>
                <w:b/>
                <w:bCs/>
                <w:color w:val="000000" w:themeColor="text1"/>
                <w:kern w:val="44"/>
                <w:sz w:val="21"/>
                <w:szCs w:val="21"/>
                <w14:textFill>
                  <w14:solidFill>
                    <w14:schemeClr w14:val="tx1"/>
                  </w14:solidFill>
                </w14:textFill>
              </w:rPr>
              <w:t>文件要求</w:t>
            </w:r>
          </w:p>
        </w:tc>
        <w:tc>
          <w:tcPr>
            <w:tcW w:w="3369" w:type="dxa"/>
            <w:tcBorders>
              <w:top w:val="single" w:color="auto" w:sz="12" w:space="0"/>
              <w:left w:val="single" w:color="auto" w:sz="4" w:space="0"/>
              <w:bottom w:val="single" w:color="auto" w:sz="4" w:space="0"/>
              <w:right w:val="single" w:color="auto" w:sz="4" w:space="0"/>
            </w:tcBorders>
            <w:vAlign w:val="center"/>
          </w:tcPr>
          <w:p w14:paraId="64512B95">
            <w:pPr>
              <w:wordWrap w:val="0"/>
              <w:spacing w:line="240" w:lineRule="auto"/>
              <w:ind w:firstLine="0" w:firstLineChars="0"/>
              <w:contextualSpacing/>
              <w:jc w:val="center"/>
              <w:rPr>
                <w:rFonts w:cs="Times New Roman"/>
                <w:b/>
                <w:bCs/>
                <w:color w:val="000000" w:themeColor="text1"/>
                <w:kern w:val="44"/>
                <w:sz w:val="21"/>
                <w:szCs w:val="21"/>
                <w14:textFill>
                  <w14:solidFill>
                    <w14:schemeClr w14:val="tx1"/>
                  </w14:solidFill>
                </w14:textFill>
              </w:rPr>
            </w:pPr>
            <w:r>
              <w:rPr>
                <w:rFonts w:cs="Times New Roman"/>
                <w:b/>
                <w:bCs/>
                <w:color w:val="000000" w:themeColor="text1"/>
                <w:kern w:val="44"/>
                <w:sz w:val="21"/>
                <w:szCs w:val="21"/>
                <w14:textFill>
                  <w14:solidFill>
                    <w14:schemeClr w14:val="tx1"/>
                  </w14:solidFill>
                </w14:textFill>
              </w:rPr>
              <w:t>本项目情况</w:t>
            </w:r>
          </w:p>
        </w:tc>
        <w:tc>
          <w:tcPr>
            <w:tcW w:w="873" w:type="dxa"/>
            <w:tcBorders>
              <w:top w:val="single" w:color="auto" w:sz="12" w:space="0"/>
              <w:left w:val="single" w:color="auto" w:sz="4" w:space="0"/>
              <w:bottom w:val="single" w:color="auto" w:sz="4" w:space="0"/>
              <w:right w:val="nil"/>
            </w:tcBorders>
            <w:vAlign w:val="center"/>
          </w:tcPr>
          <w:p w14:paraId="1901D80F">
            <w:pPr>
              <w:wordWrap w:val="0"/>
              <w:spacing w:line="240" w:lineRule="auto"/>
              <w:ind w:firstLine="0" w:firstLineChars="0"/>
              <w:contextualSpacing/>
              <w:jc w:val="center"/>
              <w:rPr>
                <w:rFonts w:cs="Times New Roman"/>
                <w:b/>
                <w:bCs/>
                <w:color w:val="000000" w:themeColor="text1"/>
                <w:kern w:val="44"/>
                <w:sz w:val="21"/>
                <w:szCs w:val="21"/>
                <w14:textFill>
                  <w14:solidFill>
                    <w14:schemeClr w14:val="tx1"/>
                  </w14:solidFill>
                </w14:textFill>
              </w:rPr>
            </w:pPr>
            <w:r>
              <w:rPr>
                <w:rFonts w:cs="Times New Roman"/>
                <w:b/>
                <w:bCs/>
                <w:color w:val="000000" w:themeColor="text1"/>
                <w:kern w:val="44"/>
                <w:sz w:val="21"/>
                <w:szCs w:val="21"/>
                <w14:textFill>
                  <w14:solidFill>
                    <w14:schemeClr w14:val="tx1"/>
                  </w14:solidFill>
                </w14:textFill>
              </w:rPr>
              <w:t>相符性</w:t>
            </w:r>
          </w:p>
        </w:tc>
      </w:tr>
      <w:tr w14:paraId="150A359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851" w:type="dxa"/>
            <w:tcBorders>
              <w:top w:val="single" w:color="auto" w:sz="4" w:space="0"/>
              <w:left w:val="nil"/>
              <w:bottom w:val="single" w:color="auto" w:sz="4" w:space="0"/>
              <w:right w:val="single" w:color="auto" w:sz="4" w:space="0"/>
            </w:tcBorders>
            <w:vAlign w:val="center"/>
          </w:tcPr>
          <w:p w14:paraId="524ECB69">
            <w:pPr>
              <w:wordWrap w:val="0"/>
              <w:spacing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1</w:t>
            </w:r>
          </w:p>
        </w:tc>
        <w:tc>
          <w:tcPr>
            <w:tcW w:w="4653" w:type="dxa"/>
            <w:tcBorders>
              <w:top w:val="single" w:color="auto" w:sz="4" w:space="0"/>
              <w:left w:val="single" w:color="auto" w:sz="4" w:space="0"/>
              <w:bottom w:val="single" w:color="auto" w:sz="4" w:space="0"/>
              <w:right w:val="single" w:color="auto" w:sz="4" w:space="0"/>
            </w:tcBorders>
            <w:vAlign w:val="center"/>
          </w:tcPr>
          <w:p w14:paraId="33DE5A88">
            <w:pPr>
              <w:wordWrap w:val="0"/>
              <w:spacing w:line="240" w:lineRule="auto"/>
              <w:ind w:firstLine="0" w:firstLineChars="0"/>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一、突出管理重点</w:t>
            </w:r>
          </w:p>
          <w:p w14:paraId="7443CFA5">
            <w:pPr>
              <w:wordWrap w:val="0"/>
              <w:spacing w:line="240" w:lineRule="auto"/>
              <w:ind w:firstLine="0" w:firstLineChars="0"/>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重点关注重点管控新污染物清单、有毒有害污染物名录、优先控制化学品名录以及《关于持久性有机污染物的斯德哥尔摩公约》（简称《斯德哥尔摩公约》）附件中已发布的环境质量标准、污染物排放标准、环境监测方法标准或其他具有污染治理技术的污染物。重点关注石化、涂料、纺织印染、橡胶、农药、医药等重点行业建设项目，在建设项目环评工作中做好上述新污染物识别，涉及上述新污染物的，执行本意见要求；不涉及新污染物的，无需开展相关工作。</w:t>
            </w:r>
          </w:p>
        </w:tc>
        <w:tc>
          <w:tcPr>
            <w:tcW w:w="3369" w:type="dxa"/>
            <w:tcBorders>
              <w:top w:val="single" w:color="auto" w:sz="4" w:space="0"/>
              <w:left w:val="single" w:color="auto" w:sz="4" w:space="0"/>
              <w:bottom w:val="single" w:color="auto" w:sz="4" w:space="0"/>
              <w:right w:val="single" w:color="auto" w:sz="4" w:space="0"/>
            </w:tcBorders>
            <w:vAlign w:val="center"/>
          </w:tcPr>
          <w:p w14:paraId="6881EEA4">
            <w:pPr>
              <w:wordWrap w:val="0"/>
              <w:spacing w:line="240" w:lineRule="auto"/>
              <w:ind w:firstLine="0" w:firstLineChars="0"/>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本项目不涉及新污染物。</w:t>
            </w:r>
          </w:p>
        </w:tc>
        <w:tc>
          <w:tcPr>
            <w:tcW w:w="873" w:type="dxa"/>
            <w:tcBorders>
              <w:top w:val="single" w:color="auto" w:sz="4" w:space="0"/>
              <w:left w:val="single" w:color="auto" w:sz="4" w:space="0"/>
              <w:bottom w:val="single" w:color="auto" w:sz="4" w:space="0"/>
              <w:right w:val="nil"/>
            </w:tcBorders>
            <w:vAlign w:val="center"/>
          </w:tcPr>
          <w:p w14:paraId="5BACF39A">
            <w:pPr>
              <w:wordWrap w:val="0"/>
              <w:spacing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r w14:paraId="554D2B7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851" w:type="dxa"/>
            <w:tcBorders>
              <w:top w:val="single" w:color="auto" w:sz="4" w:space="0"/>
              <w:left w:val="nil"/>
              <w:bottom w:val="single" w:color="auto" w:sz="4" w:space="0"/>
              <w:right w:val="single" w:color="auto" w:sz="4" w:space="0"/>
            </w:tcBorders>
            <w:vAlign w:val="center"/>
          </w:tcPr>
          <w:p w14:paraId="43B77345">
            <w:pPr>
              <w:wordWrap w:val="0"/>
              <w:spacing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2</w:t>
            </w:r>
          </w:p>
        </w:tc>
        <w:tc>
          <w:tcPr>
            <w:tcW w:w="4653" w:type="dxa"/>
            <w:tcBorders>
              <w:top w:val="single" w:color="auto" w:sz="4" w:space="0"/>
              <w:left w:val="single" w:color="auto" w:sz="4" w:space="0"/>
              <w:bottom w:val="single" w:color="auto" w:sz="4" w:space="0"/>
              <w:right w:val="single" w:color="auto" w:sz="4" w:space="0"/>
            </w:tcBorders>
            <w:vAlign w:val="center"/>
          </w:tcPr>
          <w:p w14:paraId="6FCDF07C">
            <w:pPr>
              <w:wordWrap w:val="0"/>
              <w:spacing w:line="240" w:lineRule="auto"/>
              <w:ind w:firstLine="0" w:firstLineChars="0"/>
              <w:rPr>
                <w:rFonts w:cs="Times New Roman"/>
                <w:b/>
                <w:bCs/>
                <w:color w:val="000000" w:themeColor="text1"/>
                <w:sz w:val="21"/>
                <w:szCs w:val="18"/>
                <w14:textFill>
                  <w14:solidFill>
                    <w14:schemeClr w14:val="tx1"/>
                  </w14:solidFill>
                </w14:textFill>
              </w:rPr>
            </w:pPr>
            <w:r>
              <w:rPr>
                <w:rFonts w:cs="Times New Roman"/>
                <w:b/>
                <w:bCs/>
                <w:color w:val="000000" w:themeColor="text1"/>
                <w:sz w:val="21"/>
                <w:szCs w:val="18"/>
                <w14:textFill>
                  <w14:solidFill>
                    <w14:schemeClr w14:val="tx1"/>
                  </w14:solidFill>
                </w14:textFill>
              </w:rPr>
              <w:t>二、禁止审批不符合新污染物管控要求的建设项目</w:t>
            </w:r>
          </w:p>
          <w:p w14:paraId="4A8FBDC2">
            <w:pPr>
              <w:wordWrap w:val="0"/>
              <w:spacing w:line="240" w:lineRule="auto"/>
              <w:ind w:firstLine="0" w:firstLineChars="0"/>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各级环评审批部门在受理和审批建设项目环评文件时，应落实重点管控新污染物清单、产业结构调整指导目录、《斯德哥尔摩公约》、生态环境分区管控方案和项目所在园区规划环评等有关管控要求。对照不予审批环评的项目类别（见附表），严格审核建设项目原辅材料和产品，对于以禁止生产、加工使用的新污染物作为原辅料或产品的建设项目，依法不予审批。</w:t>
            </w:r>
          </w:p>
        </w:tc>
        <w:tc>
          <w:tcPr>
            <w:tcW w:w="3369" w:type="dxa"/>
            <w:tcBorders>
              <w:top w:val="single" w:color="auto" w:sz="4" w:space="0"/>
              <w:left w:val="single" w:color="auto" w:sz="4" w:space="0"/>
              <w:bottom w:val="single" w:color="auto" w:sz="4" w:space="0"/>
              <w:right w:val="single" w:color="auto" w:sz="4" w:space="0"/>
            </w:tcBorders>
            <w:vAlign w:val="center"/>
          </w:tcPr>
          <w:p w14:paraId="076F86EF">
            <w:pPr>
              <w:wordWrap w:val="0"/>
              <w:spacing w:line="240" w:lineRule="auto"/>
              <w:ind w:firstLine="0" w:firstLineChars="0"/>
              <w:rPr>
                <w:rFonts w:cs="Times New Roman"/>
                <w:color w:val="000000" w:themeColor="text1"/>
                <w:sz w:val="21"/>
                <w:szCs w:val="18"/>
                <w14:textFill>
                  <w14:solidFill>
                    <w14:schemeClr w14:val="tx1"/>
                  </w14:solidFill>
                </w14:textFill>
              </w:rPr>
            </w:pPr>
            <w:r>
              <w:rPr>
                <w:rFonts w:cs="Times New Roman"/>
                <w:color w:val="000000" w:themeColor="text1"/>
                <w:sz w:val="21"/>
                <w:szCs w:val="18"/>
                <w14:textFill>
                  <w14:solidFill>
                    <w14:schemeClr w14:val="tx1"/>
                  </w14:solidFill>
                </w14:textFill>
              </w:rPr>
              <w:t>本项目</w:t>
            </w:r>
            <w:r>
              <w:rPr>
                <w:rFonts w:hint="eastAsia" w:cs="Times New Roman"/>
                <w:color w:val="000000" w:themeColor="text1"/>
                <w:sz w:val="21"/>
                <w:szCs w:val="18"/>
                <w14:textFill>
                  <w14:solidFill>
                    <w14:schemeClr w14:val="tx1"/>
                  </w14:solidFill>
                </w14:textFill>
              </w:rPr>
              <w:t>符合环评审批要求</w:t>
            </w:r>
            <w:r>
              <w:rPr>
                <w:rFonts w:cs="Times New Roman"/>
                <w:color w:val="000000" w:themeColor="text1"/>
                <w:sz w:val="21"/>
                <w:szCs w:val="18"/>
                <w14:textFill>
                  <w14:solidFill>
                    <w14:schemeClr w14:val="tx1"/>
                  </w14:solidFill>
                </w14:textFill>
              </w:rPr>
              <w:t>。</w:t>
            </w:r>
          </w:p>
        </w:tc>
        <w:tc>
          <w:tcPr>
            <w:tcW w:w="873" w:type="dxa"/>
            <w:tcBorders>
              <w:top w:val="single" w:color="auto" w:sz="4" w:space="0"/>
              <w:left w:val="single" w:color="auto" w:sz="4" w:space="0"/>
              <w:bottom w:val="single" w:color="auto" w:sz="4" w:space="0"/>
              <w:right w:val="nil"/>
            </w:tcBorders>
            <w:vAlign w:val="center"/>
          </w:tcPr>
          <w:p w14:paraId="5C982EED">
            <w:pPr>
              <w:wordWrap w:val="0"/>
              <w:spacing w:line="240" w:lineRule="auto"/>
              <w:ind w:firstLine="0" w:firstLineChars="0"/>
              <w:contextualSpacing/>
              <w:jc w:val="center"/>
              <w:rPr>
                <w:rFonts w:cs="Times New Roman"/>
                <w:color w:val="000000" w:themeColor="text1"/>
                <w:kern w:val="44"/>
                <w:sz w:val="21"/>
                <w:szCs w:val="21"/>
                <w14:textFill>
                  <w14:solidFill>
                    <w14:schemeClr w14:val="tx1"/>
                  </w14:solidFill>
                </w14:textFill>
              </w:rPr>
            </w:pPr>
            <w:r>
              <w:rPr>
                <w:rFonts w:cs="Times New Roman"/>
                <w:color w:val="000000" w:themeColor="text1"/>
                <w:kern w:val="44"/>
                <w:sz w:val="21"/>
                <w:szCs w:val="21"/>
                <w14:textFill>
                  <w14:solidFill>
                    <w14:schemeClr w14:val="tx1"/>
                  </w14:solidFill>
                </w14:textFill>
              </w:rPr>
              <w:t>符合</w:t>
            </w:r>
          </w:p>
        </w:tc>
      </w:tr>
    </w:tbl>
    <w:p w14:paraId="0C894741">
      <w:pPr>
        <w:wordWrap w:val="0"/>
        <w:adjustRightInd/>
        <w:snapToGrid/>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根据对照分析，本项目与《关于加强重点行业涉新污染物建设项目环境影响评价工作的意见》（环环评〔2025〕28号）相符。</w:t>
      </w:r>
    </w:p>
    <w:p w14:paraId="097F45FC">
      <w:pPr>
        <w:wordWrap w:val="0"/>
        <w:ind w:firstLine="482" w:firstLineChars="0"/>
        <w:outlineLvl w:val="4"/>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15、与《关于源头防范建设项目异味扰民的通知》的通知（扬环管〔2024〕9号）相符性分析</w:t>
      </w:r>
    </w:p>
    <w:p w14:paraId="72AC7EF4">
      <w:pPr>
        <w:wordWrap w:val="0"/>
        <w:ind w:firstLine="480" w:firstLineChars="0"/>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文件要求：</w:t>
      </w:r>
    </w:p>
    <w:p w14:paraId="5E8F4F80">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一、加强建设项目入园可行性分析</w:t>
      </w:r>
    </w:p>
    <w:p w14:paraId="3AE9BAE4">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坚持以改善环境质量为核心，严格落实生态环境分区管控要求，从严把好环境准入关。充分发挥规划环评的调控引领作用，规划环评应对能产生异味的产业项目提出合理布局和控制建议。在受理审查涉异味建设项目环境影响评价文件时，要充分对照产业园区规划环评审查意见，确保符合园区产业规划布局和准入清单要求。原则上，新建涉异味工业项目不得在园区外落地。建设项目需开展技术评估的，应当将异味预防措施作为专家评审的重要内容，并在评估报告中载明。</w:t>
      </w:r>
    </w:p>
    <w:p w14:paraId="33B38B0E">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二、科学合理设置防护距离</w:t>
      </w:r>
    </w:p>
    <w:p w14:paraId="09EA63D8">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建设项目环境影响评价应根据《环境影响评价技术导则大气环境》《大气有害物质无组织排放卫生防护距离推导技术导则》等，结合建设项目实际产排污情况，从保障人民群众身体健康出发，科学合理设置大气环境防护距离或卫生防护距离，有效防止“达标扰民”现象。项目周边有敏感目标的，督促地方政府限期履行搬迁承诺，加快现有敏感目标搬迁。</w:t>
      </w:r>
    </w:p>
    <w:p w14:paraId="0004FB16">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三、强化异味污染物全过程防治</w:t>
      </w:r>
    </w:p>
    <w:p w14:paraId="5A213583">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积极推进化工、工业涂装、包装印刷、家具制造等VOCs重点行业清洁原材料替代，有效降低挥发性有机物源强；必须使用油性漆（涂料）的，应当提供不可替代论证报告。指导新、改、扩建项目提高废气收集效率，采用密闭负压收集方式，最大程度减少异味污染物无组织排放。对照行业大气污染物治理可行技术指南，采用高效治理技术，不断压降污染物排放强度，实现污染物最优排放。项目环评要明确废气“泄漏检测与修复”管理制度，制定突发性刺激性物质泄漏防范和处置措施，并纳入企业应急预案。指导建设单位运用物理吸附、化学氧化、生物过滤等多级处理工艺，充分做好项目配套污水处理设施氨气、硫化氢等恶臭气体消解工作。</w:t>
      </w:r>
    </w:p>
    <w:p w14:paraId="470EB71C">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四、做好建设项目公众参与工作</w:t>
      </w:r>
    </w:p>
    <w:p w14:paraId="1A9390AE">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在受理建设单位涉异味项目环境影响评价文件前，应督促其严格对照《环境影响评价公众参与办法》，依法听取环境影响评价范围内的公民、法人和其他组织的意见，鼓励听取环境影响评价范围之外的公民、法人和其他组织的意见。加强与公众的互动，信息公开应当通过张贴告示等公众易于知晓和接触的方式进行，持续公开时限应当符合相关规定。公众参与说明应附公众、所在乡镇、园区、村委会有关意见。对于公众质疑性意见主要集中在环境影响预测结论、环境保护措施或者环境风险防范措施等方面的，建设单位应当组织召开公众座谈会或者听证会，充分保障公众生态环境保护知情权、参与权、表达权和监督权。</w:t>
      </w:r>
    </w:p>
    <w:p w14:paraId="2A221F15">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本项目位于仪化公司现有厂区进行</w:t>
      </w:r>
      <w:r>
        <w:rPr>
          <w:rFonts w:hint="eastAsia" w:cs="Times New Roman"/>
          <w:color w:val="000000" w:themeColor="text1"/>
          <w:szCs w:val="24"/>
          <w14:textFill>
            <w14:solidFill>
              <w14:schemeClr w14:val="tx1"/>
            </w14:solidFill>
          </w14:textFill>
        </w:rPr>
        <w:t>改</w:t>
      </w:r>
      <w:r>
        <w:rPr>
          <w:rFonts w:cs="Times New Roman"/>
          <w:color w:val="000000" w:themeColor="text1"/>
          <w:szCs w:val="24"/>
          <w14:textFill>
            <w14:solidFill>
              <w14:schemeClr w14:val="tx1"/>
            </w14:solidFill>
          </w14:textFill>
        </w:rPr>
        <w:t>建，符合生态环境分区管控要求。本项目建成后不需设置大气环境防护距离，卫生防护距离内无敏感点。项目对生产过程中产生的废气应收尽收，采取热媒炉等高效处理措施，处理后异味影响较小，企业已制定“泄漏检测与修复”管理制度，制定突发性刺激性物质泄漏防范和处置措施，并纳入企业应急预案，污水处理站配备废气收集处理措施。本项目严格对照《环境影响评价公众参与办法》文件要求开展公众参与工作。</w:t>
      </w:r>
    </w:p>
    <w:p w14:paraId="7A0F211F">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综上所述本项目与《关于源头防范建设项目异味扰民的通知》的通知（扬环管〔2024〕9号）相符。</w:t>
      </w:r>
    </w:p>
    <w:p w14:paraId="3176A0D1">
      <w:pPr>
        <w:widowControl/>
        <w:wordWrap w:val="0"/>
        <w:ind w:firstLine="0" w:firstLineChars="0"/>
        <w:outlineLvl w:val="2"/>
        <w:rPr>
          <w:rFonts w:cs="Times New Roman"/>
          <w:b/>
          <w:bCs/>
          <w:color w:val="000000" w:themeColor="text1"/>
          <w:sz w:val="28"/>
          <w:szCs w:val="32"/>
          <w14:textFill>
            <w14:solidFill>
              <w14:schemeClr w14:val="tx1"/>
            </w14:solidFill>
          </w14:textFill>
        </w:rPr>
      </w:pPr>
      <w:r>
        <w:rPr>
          <w:rFonts w:cs="Times New Roman"/>
          <w:b/>
          <w:bCs/>
          <w:color w:val="000000" w:themeColor="text1"/>
          <w:sz w:val="28"/>
          <w:szCs w:val="32"/>
          <w14:textFill>
            <w14:solidFill>
              <w14:schemeClr w14:val="tx1"/>
            </w14:solidFill>
          </w14:textFill>
        </w:rPr>
        <w:t>1.4.2</w:t>
      </w:r>
      <w:r>
        <w:rPr>
          <w:rFonts w:hint="eastAsia" w:cs="Times New Roman"/>
          <w:b/>
          <w:bCs/>
          <w:color w:val="000000" w:themeColor="text1"/>
          <w:sz w:val="28"/>
          <w:szCs w:val="32"/>
          <w14:textFill>
            <w14:solidFill>
              <w14:schemeClr w14:val="tx1"/>
            </w14:solidFill>
          </w14:textFill>
        </w:rPr>
        <w:t xml:space="preserve"> </w:t>
      </w:r>
      <w:r>
        <w:rPr>
          <w:rFonts w:cs="Times New Roman"/>
          <w:b/>
          <w:bCs/>
          <w:color w:val="000000" w:themeColor="text1"/>
          <w:sz w:val="28"/>
          <w:szCs w:val="32"/>
          <w14:textFill>
            <w14:solidFill>
              <w14:schemeClr w14:val="tx1"/>
            </w14:solidFill>
          </w14:textFill>
        </w:rPr>
        <w:t>环评审批政策相符性</w:t>
      </w:r>
    </w:p>
    <w:p w14:paraId="2F0443D3">
      <w:pPr>
        <w:wordWrap w:val="0"/>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1.4.2.1与《省生态环境厅关于进一步做好建设项目环评审批工作的通知》（苏环办〔2019〕36号）相符性分析</w:t>
      </w:r>
    </w:p>
    <w:p w14:paraId="51AABD95">
      <w:pPr>
        <w:wordWrap w:val="0"/>
        <w:adjustRightInd/>
        <w:snapToGrid/>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对照《省生态环境厅关于进一步做好建设项目环评审批工作的通知》（苏环办〔2019〕36号）分析结果如下：</w:t>
      </w:r>
    </w:p>
    <w:p w14:paraId="1E37E55B">
      <w:pPr>
        <w:wordWrap w:val="0"/>
        <w:ind w:firstLine="0" w:firstLineChars="0"/>
        <w:jc w:val="center"/>
        <w:rPr>
          <w:rFonts w:cs="Times New Roman"/>
          <w:b/>
          <w:bCs/>
          <w:color w:val="000000" w:themeColor="text1"/>
          <w:szCs w:val="24"/>
          <w:lang w:val="zh-CN"/>
          <w14:textFill>
            <w14:solidFill>
              <w14:schemeClr w14:val="tx1"/>
            </w14:solidFill>
          </w14:textFill>
        </w:rPr>
      </w:pPr>
      <w:r>
        <w:rPr>
          <w:rFonts w:cs="Times New Roman"/>
          <w:b/>
          <w:bCs/>
          <w:color w:val="000000" w:themeColor="text1"/>
          <w:szCs w:val="24"/>
          <w:lang w:val="zh-CN"/>
          <w14:textFill>
            <w14:solidFill>
              <w14:schemeClr w14:val="tx1"/>
            </w14:solidFill>
          </w14:textFill>
        </w:rPr>
        <w:t>表1.4.2-</w:t>
      </w:r>
      <w:r>
        <w:rPr>
          <w:rFonts w:cs="Times New Roman"/>
          <w:b/>
          <w:bCs/>
          <w:color w:val="000000" w:themeColor="text1"/>
          <w:szCs w:val="24"/>
          <w14:textFill>
            <w14:solidFill>
              <w14:schemeClr w14:val="tx1"/>
            </w14:solidFill>
          </w14:textFill>
        </w:rPr>
        <w:t>1</w:t>
      </w:r>
      <w:r>
        <w:rPr>
          <w:rFonts w:cs="Times New Roman"/>
          <w:b/>
          <w:bCs/>
          <w:color w:val="000000" w:themeColor="text1"/>
          <w:szCs w:val="24"/>
          <w:lang w:val="zh-CN"/>
          <w14:textFill>
            <w14:solidFill>
              <w14:schemeClr w14:val="tx1"/>
            </w14:solidFill>
          </w14:textFill>
        </w:rPr>
        <w:t xml:space="preserve">  与苏环办〔2019〕36号相符性分析</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032"/>
        <w:gridCol w:w="7464"/>
        <w:gridCol w:w="4286"/>
        <w:gridCol w:w="1392"/>
      </w:tblGrid>
      <w:tr w14:paraId="3A2E46A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364" w:type="pct"/>
            <w:vAlign w:val="center"/>
          </w:tcPr>
          <w:p w14:paraId="6166A0EF">
            <w:pPr>
              <w:adjustRightInd/>
              <w:snapToGrid/>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序号</w:t>
            </w:r>
          </w:p>
        </w:tc>
        <w:tc>
          <w:tcPr>
            <w:tcW w:w="2633" w:type="pct"/>
            <w:vAlign w:val="center"/>
          </w:tcPr>
          <w:p w14:paraId="3938D89A">
            <w:pPr>
              <w:adjustRightInd/>
              <w:snapToGrid/>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要求</w:t>
            </w:r>
          </w:p>
        </w:tc>
        <w:tc>
          <w:tcPr>
            <w:tcW w:w="1512" w:type="pct"/>
            <w:vAlign w:val="center"/>
          </w:tcPr>
          <w:p w14:paraId="54DA5560">
            <w:pPr>
              <w:adjustRightInd/>
              <w:snapToGrid/>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符合性分析</w:t>
            </w:r>
          </w:p>
        </w:tc>
        <w:tc>
          <w:tcPr>
            <w:tcW w:w="491" w:type="pct"/>
            <w:vAlign w:val="center"/>
          </w:tcPr>
          <w:p w14:paraId="570A1E03">
            <w:pPr>
              <w:adjustRightInd/>
              <w:snapToGrid/>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符合性</w:t>
            </w:r>
          </w:p>
        </w:tc>
      </w:tr>
      <w:tr w14:paraId="145A9FB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1C58A41F">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w:t>
            </w:r>
          </w:p>
        </w:tc>
        <w:tc>
          <w:tcPr>
            <w:tcW w:w="2633" w:type="pct"/>
            <w:vAlign w:val="center"/>
          </w:tcPr>
          <w:p w14:paraId="0F9D08FD">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有下列情形之一的，不予批准：（1）建设项目类型及其选址、布局、规模等不符合环境保护法律法规和相关法定规划；（2）所在区域环境质量未达到国家或者地方环境质量标准，且建设项目拟采取的措施不能满足区域环境质量改善目标管理要求；（3）建设项目采取的污染防治措施无法确保污染物排放达到国家和地方排放标准，或者未采取必要措施预防和控制生态破坏；（4）技改、扩建和技术改造项目，未针对项目原有环境污染和生态破坏提出有效防治措施；（5）建设项目的环境影响报告书、环境影响报告表的基础资料数据明显不实，内容存在重大缺陷、遗漏，或者环境影响评价结论不明确、不合理。</w:t>
            </w:r>
          </w:p>
        </w:tc>
        <w:tc>
          <w:tcPr>
            <w:tcW w:w="1512" w:type="pct"/>
            <w:vAlign w:val="center"/>
          </w:tcPr>
          <w:p w14:paraId="166E8F94">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本项目符合国家和地方产业政策（见1.4.1.1节分析），符合“三线一单”要求（见1.4.3节分析），不属于不予批准的情形的项目。</w:t>
            </w:r>
          </w:p>
        </w:tc>
        <w:tc>
          <w:tcPr>
            <w:tcW w:w="491" w:type="pct"/>
            <w:vAlign w:val="center"/>
          </w:tcPr>
          <w:p w14:paraId="2A86E70D">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744F2F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73AECA1B">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2</w:t>
            </w:r>
          </w:p>
        </w:tc>
        <w:tc>
          <w:tcPr>
            <w:tcW w:w="2633" w:type="pct"/>
            <w:vAlign w:val="center"/>
          </w:tcPr>
          <w:p w14:paraId="138C73B5">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严格落实污染物排放总量控制制度，把主要污染物排放 总量指标作为建设项目环境影响评价审批的前置条件。排放主要污染物的建设项目，在环境影响评价文件审批前，须取得主要污染物排放总量指标。</w:t>
            </w:r>
          </w:p>
        </w:tc>
        <w:tc>
          <w:tcPr>
            <w:tcW w:w="1512" w:type="pct"/>
            <w:vAlign w:val="center"/>
          </w:tcPr>
          <w:p w14:paraId="0E3FB103">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本项目严格落实污染物排放总量控制制度。</w:t>
            </w:r>
          </w:p>
        </w:tc>
        <w:tc>
          <w:tcPr>
            <w:tcW w:w="491" w:type="pct"/>
            <w:vAlign w:val="center"/>
          </w:tcPr>
          <w:p w14:paraId="3C7673CA">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8DD61D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1B299465">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3</w:t>
            </w:r>
          </w:p>
        </w:tc>
        <w:tc>
          <w:tcPr>
            <w:tcW w:w="2633" w:type="pct"/>
            <w:vAlign w:val="center"/>
          </w:tcPr>
          <w:p w14:paraId="252EB60B">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规划环评要作为规划所包含项目环评的重要依据，对于不符合规划环评结论及审查意见的项目环评，依法不予审批。（2）对于现有同类型项目环境污染或生态破坏严重、环境违法违规现象多发，致使环境容量接近或超过承载能力的地区，在现有问题整改到位前，依法暂停审批该地区同类行业的项目环评文件。（3）对环境质量现状超标的地区，项目拟采取的措施不能满足区域环境质量改善目标管理要求的，依法不予审批其环评文件。对未达到环境质量目标考核要求的地区，除民生项目与节能减排项目外，依法暂停审批该地区新增排放相应重点污染物的项目环评文件。</w:t>
            </w:r>
          </w:p>
        </w:tc>
        <w:tc>
          <w:tcPr>
            <w:tcW w:w="1512" w:type="pct"/>
            <w:vAlign w:val="center"/>
          </w:tcPr>
          <w:p w14:paraId="0C0A8530">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本项目属于化工重点监测点，满足其相关政策要求，区域不存在同类型项目环境污染或生态破坏严重、环境违法违规现象多发，区域环境承载能力较好，满足“三线一单”中环境质量底线要求（见1.4.3节分析）。</w:t>
            </w:r>
            <w:r>
              <w:rPr>
                <w:rFonts w:hint="eastAsia" w:cs="Times New Roman"/>
                <w:color w:val="000000" w:themeColor="text1"/>
                <w:sz w:val="21"/>
                <w:szCs w:val="21"/>
                <w14:textFill>
                  <w14:solidFill>
                    <w14:schemeClr w14:val="tx1"/>
                  </w14:solidFill>
                </w14:textFill>
              </w:rPr>
              <w:t xml:space="preserve"> </w:t>
            </w:r>
          </w:p>
        </w:tc>
        <w:tc>
          <w:tcPr>
            <w:tcW w:w="491" w:type="pct"/>
            <w:vAlign w:val="center"/>
          </w:tcPr>
          <w:p w14:paraId="0AA436F7">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761CE2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40006E12">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4</w:t>
            </w:r>
          </w:p>
        </w:tc>
        <w:tc>
          <w:tcPr>
            <w:tcW w:w="2633" w:type="pct"/>
            <w:vAlign w:val="center"/>
          </w:tcPr>
          <w:p w14:paraId="6B8B7C02">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严禁在长江干流及主要支流岸线1公里范围内新建布局化工园区和化工企业。严格化工项目环评审批，提高准入门槛，新建化工项目原则上投资额不得低于10亿元，不得新建、技改、扩建三类中间体项目。</w:t>
            </w:r>
          </w:p>
        </w:tc>
        <w:tc>
          <w:tcPr>
            <w:tcW w:w="1512" w:type="pct"/>
            <w:vAlign w:val="center"/>
          </w:tcPr>
          <w:p w14:paraId="61213FE7">
            <w:pPr>
              <w:adjustRightInd/>
              <w:snapToGrid/>
              <w:spacing w:line="240" w:lineRule="auto"/>
              <w:ind w:firstLine="0" w:firstLineChars="0"/>
              <w:rPr>
                <w:rFonts w:cs="Times New Roman"/>
                <w:b/>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本项目为</w:t>
            </w:r>
            <w:r>
              <w:rPr>
                <w:rFonts w:hint="eastAsia" w:cs="Times New Roman"/>
                <w:color w:val="000000" w:themeColor="text1"/>
                <w:sz w:val="21"/>
                <w:szCs w:val="21"/>
                <w14:textFill>
                  <w14:solidFill>
                    <w14:schemeClr w14:val="tx1"/>
                  </w14:solidFill>
                </w14:textFill>
              </w:rPr>
              <w:t>改</w:t>
            </w:r>
            <w:r>
              <w:rPr>
                <w:rFonts w:cs="Times New Roman"/>
                <w:color w:val="000000" w:themeColor="text1"/>
                <w:sz w:val="21"/>
                <w:szCs w:val="21"/>
                <w14:textFill>
                  <w14:solidFill>
                    <w14:schemeClr w14:val="tx1"/>
                  </w14:solidFill>
                </w14:textFill>
              </w:rPr>
              <w:t>建项目，不在长江干流及主要支流岸线1公里范围内，不属于三类中间体项目。</w:t>
            </w:r>
          </w:p>
        </w:tc>
        <w:tc>
          <w:tcPr>
            <w:tcW w:w="491" w:type="pct"/>
            <w:vAlign w:val="center"/>
          </w:tcPr>
          <w:p w14:paraId="539D5F67">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3DBF0EC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5E2DAE6A">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5</w:t>
            </w:r>
          </w:p>
        </w:tc>
        <w:tc>
          <w:tcPr>
            <w:tcW w:w="2633" w:type="pct"/>
            <w:vAlign w:val="center"/>
          </w:tcPr>
          <w:p w14:paraId="1988FDF7">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禁止新建燃煤自备电厂。禁止建设生产和使用高 VOCs含量的溶剂型涂料、油墨、胶粘剂等项目。</w:t>
            </w:r>
          </w:p>
        </w:tc>
        <w:tc>
          <w:tcPr>
            <w:tcW w:w="1512" w:type="pct"/>
            <w:vAlign w:val="center"/>
          </w:tcPr>
          <w:p w14:paraId="37839DF6">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本项目不新建燃煤自备电厂，不属于禁止建设的生产和使用高 VOCs含量的溶剂型涂料、油墨、胶粘剂等项目</w:t>
            </w:r>
          </w:p>
        </w:tc>
        <w:tc>
          <w:tcPr>
            <w:tcW w:w="491" w:type="pct"/>
            <w:vAlign w:val="center"/>
          </w:tcPr>
          <w:p w14:paraId="4F4FA6CE">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1D6690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65A65E8D">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6</w:t>
            </w:r>
          </w:p>
        </w:tc>
        <w:tc>
          <w:tcPr>
            <w:tcW w:w="2633" w:type="pct"/>
            <w:vAlign w:val="center"/>
          </w:tcPr>
          <w:p w14:paraId="3A862FE6">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一律不批新的化工园区，一律不批化工园区外化工企业（除化工重点监测点和提升安全、环保、节能水平及油品质量升级、结构调整以外的改扩建项目），一律不批化工园区内环境基础设施不完善或长期不能稳定运行企业的新改扩建化工项目。新建（含搬迁）化工项目必须进入已经依法完成规划环评审查的化工园区。</w:t>
            </w:r>
          </w:p>
        </w:tc>
        <w:tc>
          <w:tcPr>
            <w:tcW w:w="1512" w:type="pct"/>
            <w:vAlign w:val="center"/>
          </w:tcPr>
          <w:p w14:paraId="48E85AE1">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本项目属于</w:t>
            </w:r>
            <w:r>
              <w:rPr>
                <w:rFonts w:hint="eastAsia" w:cs="Times New Roman"/>
                <w:color w:val="000000" w:themeColor="text1"/>
                <w:sz w:val="21"/>
                <w:szCs w:val="21"/>
                <w14:textFill>
                  <w14:solidFill>
                    <w14:schemeClr w14:val="tx1"/>
                  </w14:solidFill>
                </w14:textFill>
              </w:rPr>
              <w:t>改建</w:t>
            </w:r>
            <w:r>
              <w:rPr>
                <w:rFonts w:cs="Times New Roman"/>
                <w:color w:val="000000" w:themeColor="text1"/>
                <w:sz w:val="21"/>
                <w:szCs w:val="21"/>
                <w14:textFill>
                  <w14:solidFill>
                    <w14:schemeClr w14:val="tx1"/>
                  </w14:solidFill>
                </w14:textFill>
              </w:rPr>
              <w:t>项目，位于认定的化工重点监测点。</w:t>
            </w:r>
          </w:p>
        </w:tc>
        <w:tc>
          <w:tcPr>
            <w:tcW w:w="491" w:type="pct"/>
            <w:vAlign w:val="center"/>
          </w:tcPr>
          <w:p w14:paraId="14F338CA">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EB4CB9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29894FD3">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7</w:t>
            </w:r>
          </w:p>
        </w:tc>
        <w:tc>
          <w:tcPr>
            <w:tcW w:w="2633" w:type="pct"/>
            <w:vAlign w:val="center"/>
          </w:tcPr>
          <w:p w14:paraId="13C8104C">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禁止审批无法落实危险废物利用、处置途径的项目，从严审批危险废物产生量大、本地无配套利用处置能力且需设区市统筹解决的项目。</w:t>
            </w:r>
          </w:p>
        </w:tc>
        <w:tc>
          <w:tcPr>
            <w:tcW w:w="1512" w:type="pct"/>
            <w:vAlign w:val="center"/>
          </w:tcPr>
          <w:p w14:paraId="7D25E163">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本项目所有的危险废物均得到有效的处理处置，不属于无法落实危险废物利用、处置途径的项目。</w:t>
            </w:r>
          </w:p>
        </w:tc>
        <w:tc>
          <w:tcPr>
            <w:tcW w:w="491" w:type="pct"/>
            <w:vAlign w:val="center"/>
          </w:tcPr>
          <w:p w14:paraId="3144927E">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9811BD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68F3DF5C">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8</w:t>
            </w:r>
          </w:p>
        </w:tc>
        <w:tc>
          <w:tcPr>
            <w:tcW w:w="2633" w:type="pct"/>
            <w:vAlign w:val="center"/>
          </w:tcPr>
          <w:p w14:paraId="6ECCB565">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禁止在长江干支流1公里范围内新建、扩建化工园区和化工项目。禁止在合规园区外新建、扩建钢铁、石化、化工、焦化、建材、有色等高污染项目。禁止新建、扩建不符合国家石化、现代煤化工等产业布局规划的项目。禁止新建、扩建法律法规和相关政策明令禁止的落后产能项目。禁止新建、扩建不符合国家产能置换要求的严重过剩产能行业的项目。</w:t>
            </w:r>
          </w:p>
        </w:tc>
        <w:tc>
          <w:tcPr>
            <w:tcW w:w="1512" w:type="pct"/>
            <w:vAlign w:val="center"/>
          </w:tcPr>
          <w:p w14:paraId="3E57CFE3">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本项目为</w:t>
            </w:r>
            <w:r>
              <w:rPr>
                <w:rFonts w:hint="eastAsia" w:cs="Times New Roman"/>
                <w:color w:val="000000" w:themeColor="text1"/>
                <w:sz w:val="21"/>
                <w:szCs w:val="21"/>
                <w14:textFill>
                  <w14:solidFill>
                    <w14:schemeClr w14:val="tx1"/>
                  </w14:solidFill>
                </w14:textFill>
              </w:rPr>
              <w:t>改建</w:t>
            </w:r>
            <w:r>
              <w:rPr>
                <w:rFonts w:cs="Times New Roman"/>
                <w:color w:val="000000" w:themeColor="text1"/>
                <w:sz w:val="21"/>
                <w:szCs w:val="21"/>
                <w14:textFill>
                  <w14:solidFill>
                    <w14:schemeClr w14:val="tx1"/>
                  </w14:solidFill>
                </w14:textFill>
              </w:rPr>
              <w:t>项</w:t>
            </w:r>
            <w:r>
              <w:rPr>
                <w:rFonts w:cs="Times New Roman"/>
                <w:bCs/>
                <w:color w:val="000000" w:themeColor="text1"/>
                <w:kern w:val="44"/>
                <w:sz w:val="21"/>
                <w:szCs w:val="21"/>
                <w:lang w:val="zh-CN"/>
                <w14:textFill>
                  <w14:solidFill>
                    <w14:schemeClr w14:val="tx1"/>
                  </w14:solidFill>
                </w14:textFill>
              </w:rPr>
              <w:t>目，建设地点位于</w:t>
            </w:r>
            <w:r>
              <w:rPr>
                <w:rFonts w:cs="Times New Roman"/>
                <w:bCs/>
                <w:color w:val="000000" w:themeColor="text1"/>
                <w:kern w:val="44"/>
                <w:sz w:val="21"/>
                <w:szCs w:val="21"/>
                <w14:textFill>
                  <w14:solidFill>
                    <w14:schemeClr w14:val="tx1"/>
                  </w14:solidFill>
                </w14:textFill>
              </w:rPr>
              <w:t>仪化公司现有厂区</w:t>
            </w:r>
            <w:r>
              <w:rPr>
                <w:rFonts w:cs="Times New Roman"/>
                <w:bCs/>
                <w:color w:val="000000" w:themeColor="text1"/>
                <w:kern w:val="44"/>
                <w:sz w:val="21"/>
                <w:szCs w:val="21"/>
                <w:lang w:val="zh-CN"/>
                <w14:textFill>
                  <w14:solidFill>
                    <w14:schemeClr w14:val="tx1"/>
                  </w14:solidFill>
                </w14:textFill>
              </w:rPr>
              <w:t>，属政府认定的化工监测点。不属于</w:t>
            </w:r>
            <w:r>
              <w:rPr>
                <w:rFonts w:cs="Times New Roman"/>
                <w:color w:val="000000" w:themeColor="text1"/>
                <w:sz w:val="21"/>
                <w:szCs w:val="21"/>
                <w14:textFill>
                  <w14:solidFill>
                    <w14:schemeClr w14:val="tx1"/>
                  </w14:solidFill>
                </w14:textFill>
              </w:rPr>
              <w:t>《环境保护综合名录（2021 年版）》高污染项目。</w:t>
            </w:r>
          </w:p>
        </w:tc>
        <w:tc>
          <w:tcPr>
            <w:tcW w:w="491" w:type="pct"/>
            <w:vAlign w:val="center"/>
          </w:tcPr>
          <w:p w14:paraId="49CF1C65">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5916F0EF">
      <w:pPr>
        <w:wordWrap w:val="0"/>
        <w:adjustRightInd/>
        <w:snapToGrid/>
        <w:ind w:firstLine="482"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本项目符合《省生态环境厅关于进一步做好建设项目环评审批工作的通知》（苏环办〔2019〕36号）文件要求。</w:t>
      </w:r>
    </w:p>
    <w:p w14:paraId="545BB432">
      <w:pPr>
        <w:wordWrap w:val="0"/>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1.4.2.</w:t>
      </w:r>
      <w:r>
        <w:rPr>
          <w:rFonts w:hint="eastAsia" w:cs="Times New Roman"/>
          <w:b/>
          <w:color w:val="000000" w:themeColor="text1"/>
          <w14:textFill>
            <w14:solidFill>
              <w14:schemeClr w14:val="tx1"/>
            </w14:solidFill>
          </w14:textFill>
        </w:rPr>
        <w:t>2</w:t>
      </w:r>
      <w:r>
        <w:rPr>
          <w:rFonts w:cs="Times New Roman"/>
          <w:b/>
          <w:color w:val="000000" w:themeColor="text1"/>
          <w14:textFill>
            <w14:solidFill>
              <w14:schemeClr w14:val="tx1"/>
            </w14:solidFill>
          </w14:textFill>
        </w:rPr>
        <w:t>与《</w:t>
      </w:r>
      <w:r>
        <w:rPr>
          <w:rFonts w:cs="Times New Roman"/>
          <w:b/>
          <w:color w:val="000000" w:themeColor="text1"/>
          <w:szCs w:val="24"/>
          <w14:textFill>
            <w14:solidFill>
              <w14:schemeClr w14:val="tx1"/>
            </w14:solidFill>
          </w14:textFill>
        </w:rPr>
        <w:t>石化建设项目环境影响评价文件审批原则</w:t>
      </w:r>
      <w:r>
        <w:rPr>
          <w:rFonts w:cs="Times New Roman"/>
          <w:b/>
          <w:color w:val="000000" w:themeColor="text1"/>
          <w14:textFill>
            <w14:solidFill>
              <w14:schemeClr w14:val="tx1"/>
            </w14:solidFill>
          </w14:textFill>
        </w:rPr>
        <w:t>》（环办环评〔2022〕31号）相符性分析</w:t>
      </w:r>
    </w:p>
    <w:p w14:paraId="5D1CD4E1">
      <w:pPr>
        <w:adjustRightInd/>
        <w:snapToGrid/>
        <w:ind w:firstLine="480"/>
        <w:jc w:val="left"/>
        <w:rPr>
          <w:rFonts w:cs="Times New Roman"/>
          <w:bCs/>
          <w:color w:val="000000" w:themeColor="text1"/>
          <w:szCs w:val="24"/>
          <w14:textFill>
            <w14:solidFill>
              <w14:schemeClr w14:val="tx1"/>
            </w14:solidFill>
          </w14:textFill>
        </w:rPr>
      </w:pPr>
      <w:r>
        <w:rPr>
          <w:rFonts w:cs="Times New Roman"/>
          <w:bCs/>
          <w:color w:val="000000" w:themeColor="text1"/>
          <w:szCs w:val="24"/>
          <w14:textFill>
            <w14:solidFill>
              <w14:schemeClr w14:val="tx1"/>
            </w14:solidFill>
          </w14:textFill>
        </w:rPr>
        <w:t>本项目与《关于印发钢铁焦化、现代煤化工、石化、火电四个行业建设项目环境影响评价文件审批原则的通知》（环办环评〔2022〕31号）中《石化建设项目环境影响评价文件审批原则》相关要求的相符性见下表。</w:t>
      </w:r>
    </w:p>
    <w:p w14:paraId="361F991A">
      <w:pPr>
        <w:adjustRightInd/>
        <w:snapToGrid/>
        <w:spacing w:line="240" w:lineRule="auto"/>
        <w:ind w:firstLine="0" w:firstLineChars="0"/>
        <w:jc w:val="center"/>
        <w:rPr>
          <w:rFonts w:cs="Times New Roman"/>
          <w:b/>
          <w:color w:val="000000" w:themeColor="text1"/>
          <w:szCs w:val="24"/>
          <w14:textFill>
            <w14:solidFill>
              <w14:schemeClr w14:val="tx1"/>
            </w14:solidFill>
          </w14:textFill>
        </w:rPr>
      </w:pPr>
      <w:r>
        <w:rPr>
          <w:rFonts w:cs="Times New Roman"/>
          <w:b/>
          <w:color w:val="000000" w:themeColor="text1"/>
          <w:szCs w:val="24"/>
          <w14:textFill>
            <w14:solidFill>
              <w14:schemeClr w14:val="tx1"/>
            </w14:solidFill>
          </w14:textFill>
        </w:rPr>
        <w:t>表1.4.2-3  与《石化建设项目环境影响评价文件审批原则》相符性分析</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032"/>
        <w:gridCol w:w="6802"/>
        <w:gridCol w:w="4948"/>
        <w:gridCol w:w="1392"/>
      </w:tblGrid>
      <w:tr w14:paraId="33D067A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364" w:type="pct"/>
            <w:vAlign w:val="center"/>
          </w:tcPr>
          <w:p w14:paraId="75413A5B">
            <w:pPr>
              <w:adjustRightInd/>
              <w:snapToGrid/>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序号</w:t>
            </w:r>
          </w:p>
        </w:tc>
        <w:tc>
          <w:tcPr>
            <w:tcW w:w="2399" w:type="pct"/>
            <w:vAlign w:val="center"/>
          </w:tcPr>
          <w:p w14:paraId="6268B2F0">
            <w:pPr>
              <w:adjustRightInd/>
              <w:snapToGrid/>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要求</w:t>
            </w:r>
          </w:p>
        </w:tc>
        <w:tc>
          <w:tcPr>
            <w:tcW w:w="1745" w:type="pct"/>
            <w:vAlign w:val="center"/>
          </w:tcPr>
          <w:p w14:paraId="65A58105">
            <w:pPr>
              <w:adjustRightInd/>
              <w:snapToGrid/>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符合性分析</w:t>
            </w:r>
          </w:p>
        </w:tc>
        <w:tc>
          <w:tcPr>
            <w:tcW w:w="491" w:type="pct"/>
            <w:vAlign w:val="center"/>
          </w:tcPr>
          <w:p w14:paraId="195382DF">
            <w:pPr>
              <w:adjustRightInd/>
              <w:snapToGrid/>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符合性</w:t>
            </w:r>
          </w:p>
        </w:tc>
      </w:tr>
      <w:tr w14:paraId="58E077D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5D242AF5">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w:t>
            </w:r>
          </w:p>
        </w:tc>
        <w:tc>
          <w:tcPr>
            <w:tcW w:w="2399" w:type="pct"/>
            <w:vAlign w:val="center"/>
          </w:tcPr>
          <w:p w14:paraId="4F90DDEF">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项目应符合生态环境保护相关法律法规、法定规划以及相关产业结构调整、区域及行业碳达峰碳中和目标、煤炭消费总量控制、重点污染物排放总量控制等政策要求。新建、改扩建炼油和新建乙烯、对二甲苯、二苯基甲烷二异氰酸酯（MDI）项目应符合国家批准的石化产业规划布局方案等有关产业规划。</w:t>
            </w:r>
          </w:p>
        </w:tc>
        <w:tc>
          <w:tcPr>
            <w:tcW w:w="1745" w:type="pct"/>
            <w:vAlign w:val="center"/>
          </w:tcPr>
          <w:p w14:paraId="039EE701">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本项目符合国家和地方产业政策（见1.4.1.1节分析）；本项目不使用煤炭，经计算碳排放总量较小，不违背碳达峰碳中和目标；</w:t>
            </w:r>
            <w:r>
              <w:rPr>
                <w:rFonts w:hint="eastAsia" w:cs="Times New Roman"/>
                <w:color w:val="000000" w:themeColor="text1"/>
                <w:sz w:val="21"/>
                <w:szCs w:val="21"/>
                <w14:textFill>
                  <w14:solidFill>
                    <w14:schemeClr w14:val="tx1"/>
                  </w14:solidFill>
                </w14:textFill>
              </w:rPr>
              <w:t>本项目主要废气污染物排放总量可在现有项目“以新带老”措施削减量内平衡，主要废水染物排放总量可在“PTA 污水处理回收利用项目”减排量内平衡，满足总量控制要求</w:t>
            </w:r>
            <w:r>
              <w:rPr>
                <w:rFonts w:cs="Times New Roman"/>
                <w:color w:val="000000" w:themeColor="text1"/>
                <w:sz w:val="21"/>
                <w:szCs w:val="21"/>
                <w14:textFill>
                  <w14:solidFill>
                    <w14:schemeClr w14:val="tx1"/>
                  </w14:solidFill>
                </w14:textFill>
              </w:rPr>
              <w:t>。</w:t>
            </w:r>
          </w:p>
        </w:tc>
        <w:tc>
          <w:tcPr>
            <w:tcW w:w="491" w:type="pct"/>
            <w:vAlign w:val="center"/>
          </w:tcPr>
          <w:p w14:paraId="0210C84A">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956A6A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3661DBA8">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2</w:t>
            </w:r>
          </w:p>
        </w:tc>
        <w:tc>
          <w:tcPr>
            <w:tcW w:w="2399" w:type="pct"/>
            <w:vAlign w:val="center"/>
          </w:tcPr>
          <w:p w14:paraId="63348C21">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项目选址应符合生态环境分区管控要求。新建、扩建建设项目应布设在依法合规设立的产业园区，并符合园区规划及规划环境影响评价要求。项目选址不得位于长江干支流岸线一公里范围内、黄河干支流岸线管控范围内等法律法规明令禁止的区域，应避开生态保护红线，尽可能远离居民集中区、医院、学校等环境敏感区。</w:t>
            </w:r>
          </w:p>
        </w:tc>
        <w:tc>
          <w:tcPr>
            <w:tcW w:w="1745" w:type="pct"/>
            <w:vAlign w:val="center"/>
          </w:tcPr>
          <w:p w14:paraId="71F0AE7E">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w:t>
            </w:r>
            <w:r>
              <w:rPr>
                <w:rFonts w:hint="eastAsia" w:cs="Times New Roman"/>
                <w:color w:val="000000" w:themeColor="text1"/>
                <w:sz w:val="21"/>
                <w:szCs w:val="21"/>
                <w14:textFill>
                  <w14:solidFill>
                    <w14:schemeClr w14:val="tx1"/>
                  </w14:solidFill>
                </w14:textFill>
              </w:rPr>
              <w:t>次改建项目</w:t>
            </w:r>
            <w:r>
              <w:rPr>
                <w:rFonts w:cs="Times New Roman"/>
                <w:color w:val="000000" w:themeColor="text1"/>
                <w:sz w:val="21"/>
                <w:szCs w:val="21"/>
                <w14:textFill>
                  <w14:solidFill>
                    <w14:schemeClr w14:val="tx1"/>
                  </w14:solidFill>
                </w14:textFill>
              </w:rPr>
              <w:t>位于已认定合规化工重点监测点，位于长江干支流1公里范围外，符合生态环境分区管控要求（见1.4.3节分析）。项目防护距离范围内无居民集中区、医院、学校等环境敏感区。</w:t>
            </w:r>
          </w:p>
        </w:tc>
        <w:tc>
          <w:tcPr>
            <w:tcW w:w="491" w:type="pct"/>
            <w:vAlign w:val="center"/>
          </w:tcPr>
          <w:p w14:paraId="3963162E">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41C44E6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7C44E4A7">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3</w:t>
            </w:r>
          </w:p>
        </w:tc>
        <w:tc>
          <w:tcPr>
            <w:tcW w:w="2399" w:type="pct"/>
            <w:vAlign w:val="center"/>
          </w:tcPr>
          <w:p w14:paraId="7A04E881">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新建、扩建项目应采用先进适用的工艺技术和装备，单位产品物耗、能耗、水耗、污染物排放量和资源综合利用等应达到行业先进水平。炼油、乙烯、对二甲苯项目能效应达到行业标杆水平。</w:t>
            </w:r>
          </w:p>
          <w:p w14:paraId="29589739">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鼓励使用绿色原料、工艺及产品，使用清洁燃料、绿电、绿氢。鼓励实施循环经济，统筹利用园区内上下游资源。</w:t>
            </w:r>
          </w:p>
          <w:p w14:paraId="46AE3103">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强化节水措施，减少新鲜水用量。具备条件的地区，优先使用再生水、海水淡化水，采用海水作为循环冷却水；缺水地区优先采用空冷、闭式循环等节水技术。</w:t>
            </w:r>
          </w:p>
        </w:tc>
        <w:tc>
          <w:tcPr>
            <w:tcW w:w="1745" w:type="pct"/>
            <w:vAlign w:val="center"/>
          </w:tcPr>
          <w:p w14:paraId="0DA68F03">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本项目各项指标先进，采用先进工艺技术及节能设备，清洁生产指标达到行业先进水平。</w:t>
            </w:r>
          </w:p>
        </w:tc>
        <w:tc>
          <w:tcPr>
            <w:tcW w:w="491" w:type="pct"/>
            <w:vAlign w:val="center"/>
          </w:tcPr>
          <w:p w14:paraId="49C911FF">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16FBF08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2300E5C4">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4</w:t>
            </w:r>
          </w:p>
        </w:tc>
        <w:tc>
          <w:tcPr>
            <w:tcW w:w="2399" w:type="pct"/>
            <w:vAlign w:val="center"/>
          </w:tcPr>
          <w:p w14:paraId="747B5EF3">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项目优先采用园区集中供热供汽，鼓励使用可再生能源，原则上不得配备燃煤自备电厂，不设或少设自备锅炉。确需建设自备电厂的，应符合国家及地方的相关规划和排放控制要求。加热炉、转化炉、裂解炉等应使用脱硫干气等清洁燃料，采取低氮燃烧等氮氧化物控制措施；催化裂化装置和动力站锅炉等应采取必要的脱硫、脱硝和除尘措施；其他有组织工艺废气应采取有效治理措施，减少污染物排放；原则上不得设置废气旁路，确需保留的应急类旁路，应安装流量计等自动监测设备。</w:t>
            </w:r>
          </w:p>
          <w:p w14:paraId="3BF68CCF">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上下游装置间宜通过管道直接输送，减少中间储罐；通过优化设备、储罐选型，加强源头、过程、末端全流程管控，减少污染物无组织排放；挥发性有机液体装载优先采用底部装载，采用顶部浸没式装载的应采用高效密封方式；废水预处理、污泥储存处置等环节密闭化；有机废气应收尽收，鼓励污水均质罐、污油罐、浮渣罐及酸性水罐有机废气收集处理；依据废气特征、挥发性有机物组分及浓度、生产工况等合理选择治理技术，高、低浓度有机废气分质收集处理，高浓度有机废气宜单独收集治理，优先回收利用，无法回收利用的采用预处理+催化氧化、焚烧等高效处理工艺，除单一恶臭异味治理外，一般不单独使用低温等离子、光催化、光氧化等技术；明确设备泄漏检测与修复（LDAR）制度。</w:t>
            </w:r>
          </w:p>
          <w:p w14:paraId="7C84B6D7">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非正常工况排气应收集处理，优先回收利用。</w:t>
            </w:r>
          </w:p>
          <w:p w14:paraId="0A67478D">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动力站锅炉烟气应符合《锅炉大气污染物排放标准》（GB 13271）或《火电厂大气污染物排放标准》（GB 13223）要求；恶臭污染物应符合《恶臭污染物排放标准》（GB 14554）要求；其他污染物排放及控制应符合《石油炼制工业污染物排放标准》（GB 31570）、《石油化学工业污染物排放标准》（GB 31571）、《合成树脂工业污染物排放标准》（GB 31572）等要求。</w:t>
            </w:r>
          </w:p>
          <w:p w14:paraId="3730A000">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大宗物料中长距离运输优先采用铁路、管道或水路运输，厂区内或短途接驳优先使用国六排放标准的运输工具或新能源车辆、管道或管状带式输送机等清洁运输方式。</w:t>
            </w:r>
          </w:p>
          <w:p w14:paraId="5F76E72E">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合理设置大气环境防护距离，环境防护距离范围内不应有居民区、学校、医院等环境敏感目标。</w:t>
            </w:r>
          </w:p>
        </w:tc>
        <w:tc>
          <w:tcPr>
            <w:tcW w:w="1745" w:type="pct"/>
            <w:vAlign w:val="center"/>
          </w:tcPr>
          <w:p w14:paraId="6F8FBEFA">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w:t>
            </w:r>
            <w:r>
              <w:rPr>
                <w:rFonts w:cs="Times New Roman"/>
                <w:bCs/>
                <w:color w:val="000000" w:themeColor="text1"/>
                <w:kern w:val="44"/>
                <w:sz w:val="21"/>
                <w:szCs w:val="21"/>
                <w:u w:color="000000"/>
                <w14:textFill>
                  <w14:solidFill>
                    <w14:schemeClr w14:val="tx1"/>
                  </w14:solidFill>
                </w14:textFill>
              </w:rPr>
              <w:t>本项目蒸汽依托江苏华电</w:t>
            </w:r>
            <w:r>
              <w:rPr>
                <w:rFonts w:hint="eastAsia" w:cs="Times New Roman"/>
                <w:bCs/>
                <w:color w:val="000000" w:themeColor="text1"/>
                <w:kern w:val="44"/>
                <w:sz w:val="21"/>
                <w:szCs w:val="21"/>
                <w:u w:color="000000"/>
                <w14:textFill>
                  <w14:solidFill>
                    <w14:schemeClr w14:val="tx1"/>
                  </w14:solidFill>
                </w14:textFill>
              </w:rPr>
              <w:t>仪化</w:t>
            </w:r>
            <w:r>
              <w:rPr>
                <w:rFonts w:cs="Times New Roman"/>
                <w:bCs/>
                <w:color w:val="000000" w:themeColor="text1"/>
                <w:kern w:val="44"/>
                <w:sz w:val="21"/>
                <w:szCs w:val="21"/>
                <w:u w:color="000000"/>
                <w14:textFill>
                  <w14:solidFill>
                    <w14:schemeClr w14:val="tx1"/>
                  </w14:solidFill>
                </w14:textFill>
              </w:rPr>
              <w:t>热电有限公司集中供热</w:t>
            </w:r>
            <w:r>
              <w:rPr>
                <w:rFonts w:cs="Times New Roman"/>
                <w:color w:val="000000" w:themeColor="text1"/>
                <w:sz w:val="21"/>
                <w:szCs w:val="21"/>
                <w14:textFill>
                  <w14:solidFill>
                    <w14:schemeClr w14:val="tx1"/>
                  </w14:solidFill>
                </w14:textFill>
              </w:rPr>
              <w:t>。热媒炉采用天然气做燃料，采用低氮燃烧控制氮氧化物产生。</w:t>
            </w:r>
          </w:p>
          <w:p w14:paraId="789E72E7">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2、本项目装置上下游均采用管道直接连接进行物料输送，明确设备泄漏检测与修复（LDAR）制度，挥发性有机液体装载优先采用底部装载。生产装置</w:t>
            </w:r>
            <w:r>
              <w:rPr>
                <w:rFonts w:hint="eastAsia" w:cs="Times New Roman"/>
                <w:color w:val="000000" w:themeColor="text1"/>
                <w:sz w:val="21"/>
                <w:szCs w:val="21"/>
                <w14:textFill>
                  <w14:solidFill>
                    <w14:schemeClr w14:val="tx1"/>
                  </w14:solidFill>
                </w14:textFill>
              </w:rPr>
              <w:t>工艺有机</w:t>
            </w:r>
            <w:r>
              <w:rPr>
                <w:rFonts w:cs="Times New Roman"/>
                <w:color w:val="000000" w:themeColor="text1"/>
                <w:sz w:val="21"/>
                <w:szCs w:val="21"/>
                <w14:textFill>
                  <w14:solidFill>
                    <w14:schemeClr w14:val="tx1"/>
                  </w14:solidFill>
                </w14:textFill>
              </w:rPr>
              <w:t>废气、</w:t>
            </w:r>
            <w:r>
              <w:rPr>
                <w:rFonts w:hint="eastAsia" w:cs="Times New Roman"/>
                <w:color w:val="000000" w:themeColor="text1"/>
                <w:sz w:val="21"/>
                <w:szCs w:val="21"/>
                <w14:textFill>
                  <w14:solidFill>
                    <w14:schemeClr w14:val="tx1"/>
                  </w14:solidFill>
                </w14:textFill>
              </w:rPr>
              <w:t>T</w:t>
            </w:r>
            <w:r>
              <w:rPr>
                <w:rFonts w:cs="Times New Roman"/>
                <w:color w:val="000000" w:themeColor="text1"/>
                <w:sz w:val="21"/>
                <w:szCs w:val="21"/>
                <w14:textFill>
                  <w14:solidFill>
                    <w14:schemeClr w14:val="tx1"/>
                  </w14:solidFill>
                </w14:textFill>
              </w:rPr>
              <w:t>HF储罐呼吸废气应收尽收，依托现有热媒炉处理。</w:t>
            </w:r>
          </w:p>
          <w:p w14:paraId="71AB124F">
            <w:pPr>
              <w:adjustRightInd/>
              <w:snapToGrid/>
              <w:spacing w:line="240" w:lineRule="auto"/>
              <w:ind w:firstLine="0" w:firstLineChars="0"/>
              <w:rPr>
                <w:rFonts w:cs="Times New Roman"/>
                <w:sz w:val="21"/>
                <w:szCs w:val="21"/>
              </w:rPr>
            </w:pPr>
            <w:r>
              <w:rPr>
                <w:rFonts w:cs="Times New Roman"/>
                <w:sz w:val="21"/>
                <w:szCs w:val="21"/>
              </w:rPr>
              <w:t>3、非正常工况废气排入热媒炉处理设施处理。</w:t>
            </w:r>
          </w:p>
          <w:p w14:paraId="4AEA4D6B">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4、本项目锅炉烟气符合满足</w:t>
            </w:r>
            <w:r>
              <w:rPr>
                <w:rFonts w:hint="eastAsia" w:cs="Times New Roman"/>
                <w:color w:val="000000" w:themeColor="text1"/>
                <w:sz w:val="21"/>
                <w:szCs w:val="21"/>
                <w14:textFill>
                  <w14:solidFill>
                    <w14:schemeClr w14:val="tx1"/>
                  </w14:solidFill>
                </w14:textFill>
              </w:rPr>
              <w:t>《锅炉大气污染物排放标准》（DB32/4385-2022）；</w:t>
            </w:r>
            <w:r>
              <w:rPr>
                <w:rFonts w:cs="Times New Roman"/>
                <w:color w:val="000000" w:themeColor="text1"/>
                <w:sz w:val="21"/>
                <w:szCs w:val="21"/>
                <w14:textFill>
                  <w14:solidFill>
                    <w14:schemeClr w14:val="tx1"/>
                  </w14:solidFill>
                </w14:textFill>
              </w:rPr>
              <w:t>其他污染物排放及控制符合《合成树脂工业污染物排放标准》（GB 31572，含2024年修改单）特别排放限值要求。</w:t>
            </w:r>
          </w:p>
          <w:p w14:paraId="19A8F14B">
            <w:pPr>
              <w:adjustRightInd/>
              <w:snapToGrid/>
              <w:spacing w:line="240" w:lineRule="auto"/>
              <w:ind w:firstLine="0" w:firstLineChars="0"/>
              <w:rPr>
                <w:rFonts w:cs="Times New Roman"/>
                <w:sz w:val="21"/>
                <w:szCs w:val="21"/>
              </w:rPr>
            </w:pPr>
            <w:r>
              <w:rPr>
                <w:rFonts w:cs="Times New Roman"/>
                <w:color w:val="000000" w:themeColor="text1"/>
                <w:sz w:val="21"/>
                <w:szCs w:val="21"/>
                <w14:textFill>
                  <w14:solidFill>
                    <w14:schemeClr w14:val="tx1"/>
                  </w14:solidFill>
                </w14:textFill>
              </w:rPr>
              <w:t>5、</w:t>
            </w:r>
            <w:r>
              <w:rPr>
                <w:rFonts w:cs="Times New Roman"/>
                <w:sz w:val="21"/>
                <w:szCs w:val="21"/>
              </w:rPr>
              <w:t>本项目物料优先使用国六</w:t>
            </w:r>
            <w:r>
              <w:rPr>
                <w:rFonts w:cs="Times New Roman"/>
                <w:color w:val="000000" w:themeColor="text1"/>
                <w:sz w:val="21"/>
                <w:szCs w:val="21"/>
                <w14:textFill>
                  <w14:solidFill>
                    <w14:schemeClr w14:val="tx1"/>
                  </w14:solidFill>
                </w14:textFill>
              </w:rPr>
              <w:t>排放标准的运输工具或新能源车辆、管道或管状带式输送机等清洁运输方式。</w:t>
            </w:r>
          </w:p>
          <w:p w14:paraId="013D818C">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sz w:val="21"/>
                <w:szCs w:val="21"/>
              </w:rPr>
              <w:t>6、本项目无需设置大气环境防护距离。本项目需以</w:t>
            </w:r>
            <w:r>
              <w:rPr>
                <w:rFonts w:hint="eastAsia" w:cs="Times New Roman"/>
                <w:sz w:val="21"/>
                <w:szCs w:val="21"/>
              </w:rPr>
              <w:t>聚合楼</w:t>
            </w:r>
            <w:r>
              <w:rPr>
                <w:rFonts w:cs="Times New Roman"/>
                <w:sz w:val="21"/>
                <w:szCs w:val="21"/>
              </w:rPr>
              <w:t>外扩50m设置卫生防护距离。该范围内目前无居民住宅、学校、医院等环境敏感目标，以后亦不得新建居民住宅、学校、医院等环境敏感建筑物。</w:t>
            </w:r>
          </w:p>
        </w:tc>
        <w:tc>
          <w:tcPr>
            <w:tcW w:w="491" w:type="pct"/>
            <w:vAlign w:val="center"/>
          </w:tcPr>
          <w:p w14:paraId="2F9F8D49">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1B4F5D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5A483E0E">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5</w:t>
            </w:r>
          </w:p>
        </w:tc>
        <w:tc>
          <w:tcPr>
            <w:tcW w:w="2399" w:type="pct"/>
            <w:vAlign w:val="center"/>
          </w:tcPr>
          <w:p w14:paraId="208185B4">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将温室气体排放纳入建设项目环境影响评价，核算建设项目温室气体排放量，推进减污降碳协同增效，推动减碳技术创新示范应用。鼓励有条件的地区、企业采取风光水电、非粮生物质等可再生能源资源制氢，二氧化碳合成甲醇、烯烃、芳烃、可降解塑料、碳酸二甲酯、聚酯、二甲醚等化工产品，二氧化碳高效和低成本捕集、输送、长期稳定封存等减碳技术。</w:t>
            </w:r>
          </w:p>
        </w:tc>
        <w:tc>
          <w:tcPr>
            <w:tcW w:w="1745" w:type="pct"/>
            <w:vAlign w:val="center"/>
          </w:tcPr>
          <w:p w14:paraId="23F307AF">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本次评价已将温室气体纳入评价，设置了碳排放评价专章，核算了项目温室气体排放量。</w:t>
            </w:r>
          </w:p>
        </w:tc>
        <w:tc>
          <w:tcPr>
            <w:tcW w:w="491" w:type="pct"/>
            <w:vAlign w:val="center"/>
          </w:tcPr>
          <w:p w14:paraId="3D7A8E61">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3F5DB0B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3648AB80">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6</w:t>
            </w:r>
          </w:p>
        </w:tc>
        <w:tc>
          <w:tcPr>
            <w:tcW w:w="2399" w:type="pct"/>
            <w:vAlign w:val="center"/>
          </w:tcPr>
          <w:p w14:paraId="1CE81848">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做好雨污分流、清污分流、污污分流。废水分类收集、分质处理、优先回用，含油废水、含硫废水经处理后最大限度回用，含盐废水进行适当深度处理，污染雨水收集处理。严禁生产废水未经处理或未有效处理直接排入城镇污水处理系统。</w:t>
            </w:r>
          </w:p>
          <w:p w14:paraId="0EF84046">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项目排放的废水污染物应符合《石油炼制工业污染物排放标准》</w:t>
            </w:r>
          </w:p>
          <w:p w14:paraId="64C68728">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（GB 31570）、《石油化学工业污染物排放标准》（GB 31571）、</w:t>
            </w:r>
          </w:p>
          <w:p w14:paraId="2F3BFF8B">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《合成树脂工业污染物排放标准》（GB 31572）等要求。</w:t>
            </w:r>
          </w:p>
        </w:tc>
        <w:tc>
          <w:tcPr>
            <w:tcW w:w="1745" w:type="pct"/>
            <w:vAlign w:val="center"/>
          </w:tcPr>
          <w:p w14:paraId="2BC7548F">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本项目雨污分流、清污分流、污污分流。废水经厂区污水处理站处理后外排。</w:t>
            </w:r>
          </w:p>
        </w:tc>
        <w:tc>
          <w:tcPr>
            <w:tcW w:w="491" w:type="pct"/>
            <w:vAlign w:val="center"/>
          </w:tcPr>
          <w:p w14:paraId="1903BC5B">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00056F2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08507B01">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7</w:t>
            </w:r>
          </w:p>
        </w:tc>
        <w:tc>
          <w:tcPr>
            <w:tcW w:w="2399" w:type="pct"/>
            <w:vAlign w:val="center"/>
          </w:tcPr>
          <w:p w14:paraId="128B7CC7">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土壤和地下水污染防治应坚持源头控制、分区防控、跟踪监测和应急响应的防控原则。对涉及有毒有害物质的生产装置、设备设施及场所，需提出防腐蚀、防渗漏、防扬散等土壤污染防治具体措施，并根据环境保护目标的敏感程度、项目平面布局、水文地质条件等采取防渗措施，提出有效的土壤、地下水监控和应急方案，符合《石油化工工程防渗技术规范》（GB/T 50934）等相关要求。对于可能受影响的地下水环境敏感目标，应提出保护措施，涉及饮用水功能的，强化地下水环境保护措施，确保饮用水安全。可能造成地下水污染的建设项目不得位于泉域保护范围以及岩溶强发育、存在较多落水洞和岩溶漏斗的区域。</w:t>
            </w:r>
          </w:p>
        </w:tc>
        <w:tc>
          <w:tcPr>
            <w:tcW w:w="1745" w:type="pct"/>
            <w:vAlign w:val="center"/>
          </w:tcPr>
          <w:p w14:paraId="0C3EA69A">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本项目按照《石油化工工程防渗技术规范》（GB/T 50934）等相关要求，采取分区防渗措施，并制定有效的地下水监控和应急方案。</w:t>
            </w:r>
          </w:p>
        </w:tc>
        <w:tc>
          <w:tcPr>
            <w:tcW w:w="491" w:type="pct"/>
            <w:vAlign w:val="center"/>
          </w:tcPr>
          <w:p w14:paraId="5A8A2049">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4BE72AA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6B8614D1">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8</w:t>
            </w:r>
          </w:p>
        </w:tc>
        <w:tc>
          <w:tcPr>
            <w:tcW w:w="2399" w:type="pct"/>
            <w:vAlign w:val="center"/>
          </w:tcPr>
          <w:p w14:paraId="11D9741D">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按照减量化、资源化、无害化的原则，妥善处理处置固体废物。一般工业固体废物应通过项目自身或委托其他企业综合利用，无法综合利用的就近妥善处置，需要在厂内贮存的应按规定建设贮存设施、场所。大型炼化一体化等产生危险废物量较大的石化项目宜立足于自身或依托园区危险废物集中设施处置。</w:t>
            </w:r>
          </w:p>
          <w:p w14:paraId="5E484A3C">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危险废物和一般工业固体废物贮存和处置应符合《危险废物贮存污染控制标准》（GB 18597）及其修改单、《危险废物填埋污染控制标准》（GB 18598）、《一般工业固体废物贮存和填埋污染控制标准》（GB 18599）、《危险废物焚烧污染控制标准》（GB 18484）等相关要求</w:t>
            </w:r>
          </w:p>
        </w:tc>
        <w:tc>
          <w:tcPr>
            <w:tcW w:w="1745" w:type="pct"/>
            <w:vAlign w:val="center"/>
          </w:tcPr>
          <w:p w14:paraId="1654C780">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本项目按照“减量化、资源化、无害化”的原则，对固体废物妥善处置。危险废物和一般工业固体废物贮存和处置按照《危险废物贮存污染控制标准》（GB 18597-2023）、《危险废物填埋污染控制标准》（GB 18598-2019）、《一般工业固体废物贮存和填埋污染控制标准》（GB 18599-2020）进行建设。</w:t>
            </w:r>
            <w:r>
              <w:rPr>
                <w:rFonts w:hint="eastAsia" w:cs="Times New Roman"/>
                <w:color w:val="000000" w:themeColor="text1"/>
                <w:sz w:val="21"/>
                <w:szCs w:val="21"/>
                <w14:textFill>
                  <w14:solidFill>
                    <w14:schemeClr w14:val="tx1"/>
                  </w14:solidFill>
                </w14:textFill>
              </w:rPr>
              <w:t xml:space="preserve"> </w:t>
            </w:r>
          </w:p>
        </w:tc>
        <w:tc>
          <w:tcPr>
            <w:tcW w:w="491" w:type="pct"/>
            <w:vAlign w:val="center"/>
          </w:tcPr>
          <w:p w14:paraId="4D763BF6">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7F00AB8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7E5B294B">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9</w:t>
            </w:r>
          </w:p>
        </w:tc>
        <w:tc>
          <w:tcPr>
            <w:tcW w:w="2399" w:type="pct"/>
            <w:vAlign w:val="center"/>
          </w:tcPr>
          <w:p w14:paraId="0A4C150A">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优化厂区平面布置，优先选用低噪声设备和工艺，采取减振、隔声、消声等措施有效控制噪声污染，厂界噪声满足《工业企业厂界环境噪声排放标准》(GB 12348)要求。位于噪声敏感建筑物集中区域的技改、扩建项目，应强化噪声污染防治措施，防止噪声污染</w:t>
            </w:r>
          </w:p>
        </w:tc>
        <w:tc>
          <w:tcPr>
            <w:tcW w:w="1745" w:type="pct"/>
            <w:vAlign w:val="center"/>
          </w:tcPr>
          <w:p w14:paraId="23CFDE9A">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本项目配套有完善的降噪措施，厂界噪声能够满足《工业企业厂界环境噪声排放标准》（GB12348-2008）要求。</w:t>
            </w:r>
          </w:p>
        </w:tc>
        <w:tc>
          <w:tcPr>
            <w:tcW w:w="491" w:type="pct"/>
            <w:vAlign w:val="center"/>
          </w:tcPr>
          <w:p w14:paraId="789B75BC">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0CF0F09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57C21C9C">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10</w:t>
            </w:r>
          </w:p>
        </w:tc>
        <w:tc>
          <w:tcPr>
            <w:tcW w:w="2399" w:type="pct"/>
            <w:vAlign w:val="center"/>
          </w:tcPr>
          <w:p w14:paraId="4CD06529">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严密防控项目环境风险，建立完善的环境风险防控体系，提升环境风险防控能力。环境风险防范和应急措施合理、有效。确保具备事故废水有效收集和妥善处理的能力。针对项目可能产生的突发环境事件制定有效的风险防范和应急措施，建立项目及区域、园区环境风险防范与应急管理体系，提出运行期突发环境事件应急预案编制要求。</w:t>
            </w:r>
          </w:p>
        </w:tc>
        <w:tc>
          <w:tcPr>
            <w:tcW w:w="1745" w:type="pct"/>
            <w:vAlign w:val="center"/>
          </w:tcPr>
          <w:p w14:paraId="71C5C396">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本项目已针对本项目提出合理有效的环境风险防范和应急措施，制定区域环境风险联控机制，具体见7.6节。</w:t>
            </w:r>
          </w:p>
        </w:tc>
        <w:tc>
          <w:tcPr>
            <w:tcW w:w="491" w:type="pct"/>
            <w:vAlign w:val="center"/>
          </w:tcPr>
          <w:p w14:paraId="4AED4EB2">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602DF5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124A6FE1">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11</w:t>
            </w:r>
          </w:p>
        </w:tc>
        <w:tc>
          <w:tcPr>
            <w:tcW w:w="2399" w:type="pct"/>
            <w:vAlign w:val="center"/>
          </w:tcPr>
          <w:p w14:paraId="4CB2C5DB">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改、扩建项目全面梳理涉及的现有工程存在的环保问题或减排潜力，应提出有效整改或改进措施。</w:t>
            </w:r>
          </w:p>
        </w:tc>
        <w:tc>
          <w:tcPr>
            <w:tcW w:w="1745" w:type="pct"/>
            <w:vAlign w:val="center"/>
          </w:tcPr>
          <w:p w14:paraId="015D4877">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本项目梳理了现有项目存在的环境问题，并提出整改措施（见3.4节）</w:t>
            </w:r>
          </w:p>
        </w:tc>
        <w:tc>
          <w:tcPr>
            <w:tcW w:w="491" w:type="pct"/>
            <w:vAlign w:val="center"/>
          </w:tcPr>
          <w:p w14:paraId="72B1B1E7">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76D6EB3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573F95C7">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12</w:t>
            </w:r>
          </w:p>
        </w:tc>
        <w:tc>
          <w:tcPr>
            <w:tcW w:w="2399" w:type="pct"/>
            <w:vAlign w:val="center"/>
          </w:tcPr>
          <w:p w14:paraId="3D61C677">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新增主要污染物排放量的建设项目应执行《关于加强重点行业建设项目区域削减措施监督管理的通知》（环办环评〔2020〕36 号）。项目所在区域、流域控制单元环境质量达到国家或者地方环境质量标准的因子，原则上其对应的国家实施排放总量管控的重点污染物实行区域等量削减。项目所在区域、流域控制单元环境质量未达到国家或者地方环境质量标准的因子，其对应的主要污染物须进行区域倍量削减。二氧化氮超标的，对应削减氮氧化物；细颗粒物超标的，对应削减二氧化硫、氮氧化物、颗粒物和挥发性有机物；臭氧超标的，对应削减氮氧化物、挥发性有机物。区域削减措施原则上应与建设项目位于同一地级市或市级行政区域内同一流域。地级市行政区域内削减量不足时，可来源于省级行政区域或省级行政区域内的同一流域。配套区域削减措施应为评价基准年后拟采取的措施，且纳入区域重点减排工程的措施不能作为区域削减措施。</w:t>
            </w:r>
          </w:p>
        </w:tc>
        <w:tc>
          <w:tcPr>
            <w:tcW w:w="1745" w:type="pct"/>
            <w:vAlign w:val="center"/>
          </w:tcPr>
          <w:p w14:paraId="6B078E88">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本项目严格执行环境总量管控要求，</w:t>
            </w:r>
            <w:r>
              <w:rPr>
                <w:rFonts w:hint="eastAsia" w:cs="Times New Roman"/>
                <w:color w:val="000000" w:themeColor="text1"/>
                <w:sz w:val="21"/>
                <w:szCs w:val="21"/>
                <w14:textFill>
                  <w14:solidFill>
                    <w14:schemeClr w14:val="tx1"/>
                  </w14:solidFill>
                </w14:textFill>
              </w:rPr>
              <w:t>主要废气污染物排放总量可在现有项目“以新带老”措施削减量内平衡，主要废水染物排放总量可在“PTA 污水处理回收利用项目”减排量内平衡</w:t>
            </w:r>
            <w:r>
              <w:rPr>
                <w:rFonts w:cs="Times New Roman"/>
                <w:color w:val="000000" w:themeColor="text1"/>
                <w:sz w:val="21"/>
                <w:szCs w:val="21"/>
                <w14:textFill>
                  <w14:solidFill>
                    <w14:schemeClr w14:val="tx1"/>
                  </w14:solidFill>
                </w14:textFill>
              </w:rPr>
              <w:t>。</w:t>
            </w:r>
          </w:p>
        </w:tc>
        <w:tc>
          <w:tcPr>
            <w:tcW w:w="491" w:type="pct"/>
            <w:vAlign w:val="center"/>
          </w:tcPr>
          <w:p w14:paraId="1BF3E64D">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0AC0333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2E0A959E">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13</w:t>
            </w:r>
          </w:p>
        </w:tc>
        <w:tc>
          <w:tcPr>
            <w:tcW w:w="2399" w:type="pct"/>
            <w:vAlign w:val="center"/>
          </w:tcPr>
          <w:p w14:paraId="671A92F5">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明确项目实施后的环境管理要求和环境监测计划。根据行业自行监测技术指南要求，制定废水、废气污染物排放及厂界环境噪声监测计划并开展监测，排污口或监测位置应符合技术规范要求。重点排污单位污染物排放自动监测设备应依法依规与生态环境主管部门的监控设备联网。涉及水、大气有毒有害污染物名录中污染物排放的，还应依法依规制定周边环境监测计划。</w:t>
            </w:r>
          </w:p>
        </w:tc>
        <w:tc>
          <w:tcPr>
            <w:tcW w:w="1745" w:type="pct"/>
            <w:vAlign w:val="center"/>
          </w:tcPr>
          <w:p w14:paraId="0184A291">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本项目已按照相关要求制定营运期环境监测计划和应急监测计划（见9.4节）。</w:t>
            </w:r>
          </w:p>
        </w:tc>
        <w:tc>
          <w:tcPr>
            <w:tcW w:w="491" w:type="pct"/>
            <w:vAlign w:val="center"/>
          </w:tcPr>
          <w:p w14:paraId="585D34D2">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130E936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vAlign w:val="center"/>
          </w:tcPr>
          <w:p w14:paraId="0A79522C">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14</w:t>
            </w:r>
          </w:p>
        </w:tc>
        <w:tc>
          <w:tcPr>
            <w:tcW w:w="2399" w:type="pct"/>
            <w:vAlign w:val="center"/>
          </w:tcPr>
          <w:p w14:paraId="6B521442">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按相关规定开展信息公开和公众参与。</w:t>
            </w:r>
          </w:p>
        </w:tc>
        <w:tc>
          <w:tcPr>
            <w:tcW w:w="1745" w:type="pct"/>
            <w:vAlign w:val="center"/>
          </w:tcPr>
          <w:p w14:paraId="46E0239C">
            <w:pPr>
              <w:adjustRightInd/>
              <w:snapToGrid/>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已按照《环境影响评价公众参与办法》（生态环境部令第4号）要求开展了信息公开和公众参与。</w:t>
            </w:r>
          </w:p>
        </w:tc>
        <w:tc>
          <w:tcPr>
            <w:tcW w:w="491" w:type="pct"/>
            <w:vAlign w:val="center"/>
          </w:tcPr>
          <w:p w14:paraId="1FC2E66C">
            <w:pPr>
              <w:adjustRightInd/>
              <w:snapToGrid/>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3139ABEA">
      <w:pPr>
        <w:widowControl/>
        <w:ind w:firstLine="0" w:firstLineChars="0"/>
        <w:outlineLvl w:val="2"/>
        <w:rPr>
          <w:rFonts w:cs="Times New Roman"/>
          <w:b/>
          <w:bCs/>
          <w:color w:val="000000" w:themeColor="text1"/>
          <w:sz w:val="28"/>
          <w:szCs w:val="32"/>
          <w14:textFill>
            <w14:solidFill>
              <w14:schemeClr w14:val="tx1"/>
            </w14:solidFill>
          </w14:textFill>
        </w:rPr>
      </w:pPr>
      <w:r>
        <w:rPr>
          <w:rFonts w:cs="Times New Roman"/>
          <w:b/>
          <w:bCs/>
          <w:color w:val="000000" w:themeColor="text1"/>
          <w:sz w:val="28"/>
          <w:szCs w:val="32"/>
          <w14:textFill>
            <w14:solidFill>
              <w14:schemeClr w14:val="tx1"/>
            </w14:solidFill>
          </w14:textFill>
        </w:rPr>
        <w:t>1.4.3</w:t>
      </w:r>
      <w:r>
        <w:rPr>
          <w:rFonts w:hint="eastAsia" w:cs="Times New Roman"/>
          <w:b/>
          <w:bCs/>
          <w:color w:val="000000" w:themeColor="text1"/>
          <w:sz w:val="28"/>
          <w:szCs w:val="32"/>
          <w14:textFill>
            <w14:solidFill>
              <w14:schemeClr w14:val="tx1"/>
            </w14:solidFill>
          </w14:textFill>
        </w:rPr>
        <w:t xml:space="preserve"> </w:t>
      </w:r>
      <w:r>
        <w:rPr>
          <w:rFonts w:cs="Times New Roman"/>
          <w:b/>
          <w:bCs/>
          <w:color w:val="000000" w:themeColor="text1"/>
          <w:sz w:val="28"/>
          <w:szCs w:val="32"/>
          <w14:textFill>
            <w14:solidFill>
              <w14:schemeClr w14:val="tx1"/>
            </w14:solidFill>
          </w14:textFill>
        </w:rPr>
        <w:t>规划相符性</w:t>
      </w:r>
    </w:p>
    <w:p w14:paraId="0C84ED27">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1.4.3.1与《扬州市国土空间总体规划（2021-2035年）》的相符性分析</w:t>
      </w:r>
    </w:p>
    <w:p w14:paraId="628AAD09">
      <w:pPr>
        <w:ind w:firstLine="480"/>
        <w:rPr>
          <w:rFonts w:cs="Times New Roman"/>
          <w:color w:val="000000" w:themeColor="text1"/>
          <w:szCs w:val="28"/>
          <w14:textFill>
            <w14:solidFill>
              <w14:schemeClr w14:val="tx1"/>
            </w14:solidFill>
          </w14:textFill>
        </w:rPr>
      </w:pPr>
      <w:r>
        <w:rPr>
          <w:rFonts w:cs="Times New Roman"/>
          <w:color w:val="000000" w:themeColor="text1"/>
          <w:szCs w:val="28"/>
          <w14:textFill>
            <w14:solidFill>
              <w14:schemeClr w14:val="tx1"/>
            </w14:solidFill>
          </w14:textFill>
        </w:rPr>
        <w:t>根据《扬州市国土空间总体规划（2021-2035）》， 本项目位于仪化公司现有厂区，在城镇开发边界内，不涉及生态红线和基本农田。项目与扬州市国土空间控制线规划位置关系见图1.4-1。</w:t>
      </w:r>
      <w:r>
        <w:rPr>
          <w:rFonts w:hint="eastAsia" w:cs="Times New Roman"/>
          <w:color w:val="000000" w:themeColor="text1"/>
          <w:szCs w:val="28"/>
          <w14:textFill>
            <w14:solidFill>
              <w14:schemeClr w14:val="tx1"/>
            </w14:solidFill>
          </w14:textFill>
        </w:rPr>
        <w:t xml:space="preserve"> </w:t>
      </w:r>
    </w:p>
    <w:p w14:paraId="7D1D1120">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1.4.3.2用地规划相符性</w:t>
      </w:r>
    </w:p>
    <w:p w14:paraId="5F26F72D">
      <w:pPr>
        <w:widowControl/>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本项目在仪化公司现有厂区内</w:t>
      </w:r>
      <w:r>
        <w:rPr>
          <w:rFonts w:hint="eastAsia" w:cs="Times New Roman"/>
          <w:color w:val="000000" w:themeColor="text1"/>
          <w:szCs w:val="24"/>
          <w14:textFill>
            <w14:solidFill>
              <w14:schemeClr w14:val="tx1"/>
            </w14:solidFill>
          </w14:textFill>
        </w:rPr>
        <w:t>改</w:t>
      </w:r>
      <w:r>
        <w:rPr>
          <w:rFonts w:cs="Times New Roman"/>
          <w:color w:val="000000" w:themeColor="text1"/>
          <w:szCs w:val="24"/>
          <w14:textFill>
            <w14:solidFill>
              <w14:schemeClr w14:val="tx1"/>
            </w14:solidFill>
          </w14:textFill>
        </w:rPr>
        <w:t>建，为化工重点监测点，用地为工业用地。本项目不新增用地，</w:t>
      </w:r>
      <w:r>
        <w:rPr>
          <w:rFonts w:hint="eastAsia" w:cs="Times New Roman"/>
          <w:color w:val="000000" w:themeColor="text1"/>
          <w:szCs w:val="24"/>
          <w14:textFill>
            <w14:solidFill>
              <w14:schemeClr w14:val="tx1"/>
            </w14:solidFill>
          </w14:textFill>
        </w:rPr>
        <w:t>主要废气污染物排放总量可在现有项目“以新带老”措施削减量内平衡，主要废水染物排放总量可在“PTA 污水处理回收利用项目”减排量内平衡，</w:t>
      </w:r>
      <w:r>
        <w:rPr>
          <w:rFonts w:cs="Times New Roman"/>
          <w:color w:val="000000" w:themeColor="text1"/>
          <w:szCs w:val="24"/>
          <w14:textFill>
            <w14:solidFill>
              <w14:schemeClr w14:val="tx1"/>
            </w14:solidFill>
          </w14:textFill>
        </w:rPr>
        <w:t>符合化工重点监测点管控要求。</w:t>
      </w:r>
    </w:p>
    <w:p w14:paraId="74E5719B">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1.4.3.3与《江苏省重点流域水生态环境保护“十四五”规划》的相符性分析</w:t>
      </w:r>
    </w:p>
    <w:p w14:paraId="2144359B">
      <w:pPr>
        <w:wordWrap w:val="0"/>
        <w:ind w:firstLine="480" w:firstLineChars="0"/>
        <w:rPr>
          <w:rFonts w:cs="Times New Roman"/>
          <w:color w:val="000000" w:themeColor="text1"/>
          <w:kern w:val="0"/>
          <w:szCs w:val="21"/>
          <w:lang w:val="zh-CN"/>
          <w14:textFill>
            <w14:solidFill>
              <w14:schemeClr w14:val="tx1"/>
            </w14:solidFill>
          </w14:textFill>
        </w:rPr>
      </w:pPr>
      <w:r>
        <w:rPr>
          <w:rFonts w:cs="Times New Roman"/>
          <w:color w:val="000000" w:themeColor="text1"/>
          <w:kern w:val="0"/>
          <w:szCs w:val="21"/>
          <w:lang w:val="zh-CN"/>
          <w14:textFill>
            <w14:solidFill>
              <w14:schemeClr w14:val="tx1"/>
            </w14:solidFill>
          </w14:textFill>
        </w:rPr>
        <w:t>对照《江苏省重点流域水生态环境保护“十四五”规划》（</w:t>
      </w:r>
      <w:r>
        <w:rPr>
          <w:rFonts w:cs="Times New Roman"/>
          <w:color w:val="000000" w:themeColor="text1"/>
          <w:kern w:val="0"/>
          <w:szCs w:val="21"/>
          <w14:textFill>
            <w14:solidFill>
              <w14:schemeClr w14:val="tx1"/>
            </w14:solidFill>
          </w14:textFill>
        </w:rPr>
        <w:t>苏环办〔2022〕48号</w:t>
      </w:r>
      <w:r>
        <w:rPr>
          <w:rFonts w:cs="Times New Roman"/>
          <w:color w:val="000000" w:themeColor="text1"/>
          <w:kern w:val="0"/>
          <w:szCs w:val="21"/>
          <w:lang w:val="zh-CN"/>
          <w14:textFill>
            <w14:solidFill>
              <w14:schemeClr w14:val="tx1"/>
            </w14:solidFill>
          </w14:textFill>
        </w:rPr>
        <w:t>）分析结果如下：</w:t>
      </w:r>
    </w:p>
    <w:p w14:paraId="50C93D2B">
      <w:pPr>
        <w:wordWrap w:val="0"/>
        <w:ind w:firstLine="0" w:firstLineChars="0"/>
        <w:jc w:val="center"/>
        <w:rPr>
          <w:rFonts w:cs="Times New Roman"/>
          <w:b/>
          <w:bCs/>
          <w:color w:val="000000" w:themeColor="text1"/>
          <w:kern w:val="0"/>
          <w:szCs w:val="21"/>
          <w:lang w:val="zh-CN"/>
          <w14:textFill>
            <w14:solidFill>
              <w14:schemeClr w14:val="tx1"/>
            </w14:solidFill>
          </w14:textFill>
        </w:rPr>
      </w:pPr>
      <w:r>
        <w:rPr>
          <w:rFonts w:cs="Times New Roman"/>
          <w:b/>
          <w:bCs/>
          <w:color w:val="000000" w:themeColor="text1"/>
          <w:kern w:val="0"/>
          <w:szCs w:val="21"/>
          <w:lang w:val="zh-CN"/>
          <w14:textFill>
            <w14:solidFill>
              <w14:schemeClr w14:val="tx1"/>
            </w14:solidFill>
          </w14:textFill>
        </w:rPr>
        <w:t>表1.4.3-</w:t>
      </w:r>
      <w:r>
        <w:rPr>
          <w:rFonts w:cs="Times New Roman"/>
          <w:b/>
          <w:bCs/>
          <w:color w:val="000000" w:themeColor="text1"/>
          <w:kern w:val="0"/>
          <w:szCs w:val="21"/>
          <w14:textFill>
            <w14:solidFill>
              <w14:schemeClr w14:val="tx1"/>
            </w14:solidFill>
          </w14:textFill>
        </w:rPr>
        <w:t xml:space="preserve">1   </w:t>
      </w:r>
      <w:r>
        <w:rPr>
          <w:rFonts w:cs="Times New Roman"/>
          <w:b/>
          <w:bCs/>
          <w:color w:val="000000" w:themeColor="text1"/>
          <w:kern w:val="0"/>
          <w:szCs w:val="21"/>
          <w:lang w:val="zh-CN"/>
          <w14:textFill>
            <w14:solidFill>
              <w14:schemeClr w14:val="tx1"/>
            </w14:solidFill>
          </w14:textFill>
        </w:rPr>
        <w:t>与《</w:t>
      </w:r>
      <w:r>
        <w:rPr>
          <w:rFonts w:cs="Times New Roman"/>
          <w:b/>
          <w:bCs/>
          <w:color w:val="000000" w:themeColor="text1"/>
          <w:szCs w:val="24"/>
          <w14:textFill>
            <w14:solidFill>
              <w14:schemeClr w14:val="tx1"/>
            </w14:solidFill>
          </w14:textFill>
        </w:rPr>
        <w:t>江苏省重点流域水生态环境保护“十四五”规划</w:t>
      </w:r>
      <w:r>
        <w:rPr>
          <w:rFonts w:cs="Times New Roman"/>
          <w:b/>
          <w:bCs/>
          <w:color w:val="000000" w:themeColor="text1"/>
          <w:kern w:val="0"/>
          <w:szCs w:val="21"/>
          <w:lang w:val="zh-CN"/>
          <w14:textFill>
            <w14:solidFill>
              <w14:schemeClr w14:val="tx1"/>
            </w14:solidFill>
          </w14:textFill>
        </w:rPr>
        <w:t>》相符性分析</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033"/>
        <w:gridCol w:w="6185"/>
        <w:gridCol w:w="5565"/>
        <w:gridCol w:w="1392"/>
      </w:tblGrid>
      <w:tr w14:paraId="08480F2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364" w:type="pct"/>
            <w:tcBorders>
              <w:tl2br w:val="nil"/>
              <w:tr2bl w:val="nil"/>
            </w:tcBorders>
            <w:vAlign w:val="center"/>
          </w:tcPr>
          <w:p w14:paraId="533C8DDC">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val="zh-CN" w:eastAsia="en-US"/>
                <w14:textFill>
                  <w14:solidFill>
                    <w14:schemeClr w14:val="tx1"/>
                  </w14:solidFill>
                </w14:textFill>
              </w:rPr>
            </w:pPr>
            <w:r>
              <w:rPr>
                <w:rFonts w:cs="Times New Roman"/>
                <w:b/>
                <w:bCs/>
                <w:color w:val="000000" w:themeColor="text1"/>
                <w:kern w:val="44"/>
                <w:sz w:val="21"/>
                <w:szCs w:val="21"/>
                <w:u w:color="000000"/>
                <w:lang w:val="zh-CN"/>
                <w14:textFill>
                  <w14:solidFill>
                    <w14:schemeClr w14:val="tx1"/>
                  </w14:solidFill>
                </w14:textFill>
              </w:rPr>
              <w:t>序号</w:t>
            </w:r>
          </w:p>
        </w:tc>
        <w:tc>
          <w:tcPr>
            <w:tcW w:w="2182" w:type="pct"/>
            <w:tcBorders>
              <w:tl2br w:val="nil"/>
              <w:tr2bl w:val="nil"/>
            </w:tcBorders>
            <w:vAlign w:val="center"/>
          </w:tcPr>
          <w:p w14:paraId="551B18B2">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文件要求</w:t>
            </w:r>
            <w:r>
              <w:rPr>
                <w:rFonts w:cs="Times New Roman"/>
                <w:b/>
                <w:bCs/>
                <w:color w:val="000000" w:themeColor="text1"/>
                <w:kern w:val="44"/>
                <w:sz w:val="21"/>
                <w:szCs w:val="21"/>
                <w:u w:color="000000"/>
                <w:lang w:val="zh-CN"/>
                <w14:textFill>
                  <w14:solidFill>
                    <w14:schemeClr w14:val="tx1"/>
                  </w14:solidFill>
                </w14:textFill>
              </w:rPr>
              <w:t>摘要</w:t>
            </w:r>
          </w:p>
        </w:tc>
        <w:tc>
          <w:tcPr>
            <w:tcW w:w="1963" w:type="pct"/>
            <w:tcBorders>
              <w:tl2br w:val="nil"/>
              <w:tr2bl w:val="nil"/>
            </w:tcBorders>
            <w:vAlign w:val="center"/>
          </w:tcPr>
          <w:p w14:paraId="0B8F5476">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本项目情况</w:t>
            </w:r>
          </w:p>
        </w:tc>
        <w:tc>
          <w:tcPr>
            <w:tcW w:w="491" w:type="pct"/>
            <w:tcBorders>
              <w:tl2br w:val="nil"/>
              <w:tr2bl w:val="nil"/>
            </w:tcBorders>
            <w:vAlign w:val="center"/>
          </w:tcPr>
          <w:p w14:paraId="14A7E6A5">
            <w:pPr>
              <w:widowControl/>
              <w:wordWrap w:val="0"/>
              <w:adjustRightInd/>
              <w:snapToGrid/>
              <w:spacing w:line="240" w:lineRule="auto"/>
              <w:ind w:firstLine="0" w:firstLineChars="0"/>
              <w:jc w:val="center"/>
              <w:rPr>
                <w:rFonts w:cs="Times New Roman"/>
                <w:b/>
                <w:bCs/>
                <w:color w:val="000000" w:themeColor="text1"/>
                <w:kern w:val="44"/>
                <w:sz w:val="21"/>
                <w:szCs w:val="21"/>
                <w:u w:color="000000"/>
                <w:lang w:eastAsia="en-US"/>
                <w14:textFill>
                  <w14:solidFill>
                    <w14:schemeClr w14:val="tx1"/>
                  </w14:solidFill>
                </w14:textFill>
              </w:rPr>
            </w:pPr>
            <w:r>
              <w:rPr>
                <w:rFonts w:cs="Times New Roman"/>
                <w:b/>
                <w:bCs/>
                <w:color w:val="000000" w:themeColor="text1"/>
                <w:kern w:val="44"/>
                <w:sz w:val="21"/>
                <w:szCs w:val="21"/>
                <w:u w:color="000000"/>
                <w:lang w:val="zh-CN" w:eastAsia="en-US"/>
                <w14:textFill>
                  <w14:solidFill>
                    <w14:schemeClr w14:val="tx1"/>
                  </w14:solidFill>
                </w14:textFill>
              </w:rPr>
              <w:t>相符性</w:t>
            </w:r>
          </w:p>
        </w:tc>
      </w:tr>
      <w:tr w14:paraId="536DE75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4F790788">
            <w:pPr>
              <w:widowControl/>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1</w:t>
            </w:r>
          </w:p>
        </w:tc>
        <w:tc>
          <w:tcPr>
            <w:tcW w:w="2182" w:type="pct"/>
            <w:tcBorders>
              <w:tl2br w:val="nil"/>
              <w:tr2bl w:val="nil"/>
            </w:tcBorders>
            <w:vAlign w:val="center"/>
          </w:tcPr>
          <w:p w14:paraId="7122BC21">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b/>
                <w:bCs/>
                <w:color w:val="000000" w:themeColor="text1"/>
                <w:kern w:val="44"/>
                <w:sz w:val="21"/>
                <w:szCs w:val="21"/>
                <w:u w:color="000000"/>
                <w14:textFill>
                  <w14:solidFill>
                    <w14:schemeClr w14:val="tx1"/>
                  </w14:solidFill>
                </w14:textFill>
              </w:rPr>
              <w:t>优化调整发展布局。</w:t>
            </w:r>
            <w:r>
              <w:rPr>
                <w:rFonts w:cs="Times New Roman"/>
                <w:color w:val="000000" w:themeColor="text1"/>
                <w:kern w:val="44"/>
                <w:sz w:val="21"/>
                <w:szCs w:val="21"/>
                <w:u w:color="000000"/>
                <w14:textFill>
                  <w14:solidFill>
                    <w14:schemeClr w14:val="tx1"/>
                  </w14:solidFill>
                </w14:textFill>
              </w:rPr>
              <w:t>……禁止在长江干支流岸线一公里范围内新建、扩建化工园区和化工项目。禁止在长江干流及重要支流岸线一公里范围内新建危化品码头；但 是符合国家港口布局规划的油气专用泊位项目以及以提升安全、 生态环境保护水平为目的项目除外。禁止在长江干流岸线三公里范围内和重要支流岸线一公里范围内新建、改建、扩建尾矿 库；但是以提升安全、生态环境保护水平为目的的改建除外。</w:t>
            </w:r>
          </w:p>
        </w:tc>
        <w:tc>
          <w:tcPr>
            <w:tcW w:w="1963" w:type="pct"/>
            <w:tcBorders>
              <w:tl2br w:val="nil"/>
              <w:tr2bl w:val="nil"/>
            </w:tcBorders>
            <w:vAlign w:val="center"/>
          </w:tcPr>
          <w:p w14:paraId="5C982204">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本项目属于</w:t>
            </w:r>
            <w:r>
              <w:rPr>
                <w:rFonts w:hint="eastAsia" w:cs="Times New Roman"/>
                <w:color w:val="000000" w:themeColor="text1"/>
                <w:kern w:val="44"/>
                <w:sz w:val="21"/>
                <w:szCs w:val="21"/>
                <w:u w:color="000000"/>
                <w14:textFill>
                  <w14:solidFill>
                    <w14:schemeClr w14:val="tx1"/>
                  </w14:solidFill>
                </w14:textFill>
              </w:rPr>
              <w:t>改</w:t>
            </w:r>
            <w:r>
              <w:rPr>
                <w:rFonts w:cs="Times New Roman"/>
                <w:color w:val="000000" w:themeColor="text1"/>
                <w:kern w:val="44"/>
                <w:sz w:val="21"/>
                <w:szCs w:val="21"/>
                <w:u w:color="000000"/>
                <w14:textFill>
                  <w14:solidFill>
                    <w14:schemeClr w14:val="tx1"/>
                  </w14:solidFill>
                </w14:textFill>
              </w:rPr>
              <w:t>建项目，</w:t>
            </w:r>
            <w:r>
              <w:rPr>
                <w:rFonts w:cs="Times New Roman"/>
                <w:color w:val="000000" w:themeColor="text1"/>
                <w:kern w:val="44"/>
                <w:sz w:val="21"/>
                <w:szCs w:val="21"/>
                <w:u w:color="000000"/>
                <w:lang w:val="zh-CN"/>
                <w14:textFill>
                  <w14:solidFill>
                    <w14:schemeClr w14:val="tx1"/>
                  </w14:solidFill>
                </w14:textFill>
              </w:rPr>
              <w:t>建设地点位于仪化公司现有厂区内，属政府认定的化工重点监测点。项目属于化工项目，</w:t>
            </w:r>
            <w:r>
              <w:rPr>
                <w:rFonts w:cs="Times New Roman"/>
                <w:bCs/>
                <w:color w:val="000000" w:themeColor="text1"/>
                <w:kern w:val="44"/>
                <w:sz w:val="21"/>
                <w:szCs w:val="21"/>
                <w:u w:color="000000"/>
                <w:lang w:val="zh-CN"/>
                <w14:textFill>
                  <w14:solidFill>
                    <w14:schemeClr w14:val="tx1"/>
                  </w14:solidFill>
                </w14:textFill>
              </w:rPr>
              <w:t>距离长江干流约1.5km，距离一级支胥浦河（依据&lt;长江干流及其一级支流、二级支流目录&gt;）约1.6km，不属于在长江干支流岸线一公里范围内新建、扩建化工项目，且</w:t>
            </w:r>
            <w:r>
              <w:rPr>
                <w:rFonts w:cs="Times New Roman"/>
                <w:color w:val="000000" w:themeColor="text1"/>
                <w:kern w:val="44"/>
                <w:sz w:val="21"/>
                <w:szCs w:val="21"/>
                <w:u w:color="000000"/>
                <w:lang w:val="zh-CN"/>
                <w14:textFill>
                  <w14:solidFill>
                    <w14:schemeClr w14:val="tx1"/>
                  </w14:solidFill>
                </w14:textFill>
              </w:rPr>
              <w:t>不涉及尾矿库。</w:t>
            </w:r>
            <w:r>
              <w:rPr>
                <w:rFonts w:hint="eastAsia" w:cs="Times New Roman"/>
                <w:color w:val="000000" w:themeColor="text1"/>
                <w:kern w:val="44"/>
                <w:sz w:val="21"/>
                <w:szCs w:val="21"/>
                <w:u w:color="000000"/>
                <w:lang w:val="zh-CN"/>
                <w14:textFill>
                  <w14:solidFill>
                    <w14:schemeClr w14:val="tx1"/>
                  </w14:solidFill>
                </w14:textFill>
              </w:rPr>
              <w:t xml:space="preserve"> </w:t>
            </w:r>
          </w:p>
        </w:tc>
        <w:tc>
          <w:tcPr>
            <w:tcW w:w="491" w:type="pct"/>
            <w:tcBorders>
              <w:tl2br w:val="nil"/>
              <w:tr2bl w:val="nil"/>
            </w:tcBorders>
            <w:vAlign w:val="center"/>
          </w:tcPr>
          <w:p w14:paraId="535DE02C">
            <w:pPr>
              <w:widowControl/>
              <w:wordWrap w:val="0"/>
              <w:adjustRightInd/>
              <w:snapToGrid/>
              <w:spacing w:line="240" w:lineRule="auto"/>
              <w:ind w:firstLine="0" w:firstLineChars="0"/>
              <w:jc w:val="center"/>
              <w:rPr>
                <w:rFonts w:cs="Times New Roman"/>
                <w:color w:val="000000" w:themeColor="text1"/>
                <w:kern w:val="44"/>
                <w:sz w:val="21"/>
                <w:szCs w:val="21"/>
                <w:u w:color="000000"/>
                <w:lang w:eastAsia="en-US"/>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1B2D2B7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3A505835">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2</w:t>
            </w:r>
          </w:p>
        </w:tc>
        <w:tc>
          <w:tcPr>
            <w:tcW w:w="2182" w:type="pct"/>
            <w:tcBorders>
              <w:tl2br w:val="nil"/>
              <w:tr2bl w:val="nil"/>
            </w:tcBorders>
            <w:vAlign w:val="center"/>
          </w:tcPr>
          <w:p w14:paraId="3754C92A">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b/>
                <w:bCs/>
                <w:color w:val="000000" w:themeColor="text1"/>
                <w:kern w:val="44"/>
                <w:sz w:val="21"/>
                <w:szCs w:val="21"/>
                <w:u w:color="000000"/>
                <w14:textFill>
                  <w14:solidFill>
                    <w14:schemeClr w14:val="tx1"/>
                  </w14:solidFill>
                </w14:textFill>
              </w:rPr>
              <w:t>推动重污染企业退出。</w:t>
            </w:r>
            <w:r>
              <w:rPr>
                <w:rFonts w:cs="Times New Roman"/>
                <w:color w:val="000000" w:themeColor="text1"/>
                <w:kern w:val="44"/>
                <w:sz w:val="21"/>
                <w:szCs w:val="21"/>
                <w:u w:color="000000"/>
                <w14:textFill>
                  <w14:solidFill>
                    <w14:schemeClr w14:val="tx1"/>
                  </w14:solidFill>
                </w14:textFill>
              </w:rPr>
              <w:t>继续推进城市建成区内现有污染较重的企业有序搬迁改造或依法关闭。到2025年，城镇人口密集区现有不符合安全和环境防护距离要求的危险化学品生产企业24就地改造达标、搬迁进入规范化工园区或关闭退出。</w:t>
            </w:r>
          </w:p>
        </w:tc>
        <w:tc>
          <w:tcPr>
            <w:tcW w:w="1963" w:type="pct"/>
            <w:tcBorders>
              <w:tl2br w:val="nil"/>
              <w:tr2bl w:val="nil"/>
            </w:tcBorders>
            <w:vAlign w:val="center"/>
          </w:tcPr>
          <w:p w14:paraId="4AB616EA">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本项目位于政府认定的化工重点监测点，不在城镇人口密集区，经估算不需设置大气环境防护距离，卫生防护距离范围内无敏感目标。</w:t>
            </w:r>
          </w:p>
        </w:tc>
        <w:tc>
          <w:tcPr>
            <w:tcW w:w="491" w:type="pct"/>
            <w:tcBorders>
              <w:tl2br w:val="nil"/>
              <w:tr2bl w:val="nil"/>
            </w:tcBorders>
            <w:vAlign w:val="center"/>
          </w:tcPr>
          <w:p w14:paraId="4699F3DC">
            <w:pPr>
              <w:widowControl/>
              <w:wordWrap w:val="0"/>
              <w:adjustRightInd/>
              <w:snapToGrid/>
              <w:spacing w:line="240" w:lineRule="auto"/>
              <w:ind w:firstLine="0" w:firstLineChars="0"/>
              <w:jc w:val="center"/>
              <w:rPr>
                <w:rFonts w:cs="Times New Roman"/>
                <w:color w:val="000000" w:themeColor="text1"/>
                <w:kern w:val="44"/>
                <w:sz w:val="21"/>
                <w:szCs w:val="21"/>
                <w:u w:color="000000"/>
                <w:lang w:eastAsia="en-US"/>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47785DA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2EEA622E">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3</w:t>
            </w:r>
          </w:p>
        </w:tc>
        <w:tc>
          <w:tcPr>
            <w:tcW w:w="2182" w:type="pct"/>
            <w:tcBorders>
              <w:tl2br w:val="nil"/>
              <w:tr2bl w:val="nil"/>
            </w:tcBorders>
            <w:vAlign w:val="center"/>
          </w:tcPr>
          <w:p w14:paraId="70C55DA4">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b/>
                <w:bCs/>
                <w:color w:val="000000" w:themeColor="text1"/>
                <w:kern w:val="44"/>
                <w:sz w:val="21"/>
                <w:szCs w:val="21"/>
                <w:u w:color="000000"/>
                <w14:textFill>
                  <w14:solidFill>
                    <w14:schemeClr w14:val="tx1"/>
                  </w14:solidFill>
                </w14:textFill>
              </w:rPr>
              <w:t>加强重点涉水行业治理。</w:t>
            </w:r>
            <w:r>
              <w:rPr>
                <w:rFonts w:cs="Times New Roman"/>
                <w:color w:val="000000" w:themeColor="text1"/>
                <w:kern w:val="44"/>
                <w:sz w:val="21"/>
                <w:szCs w:val="21"/>
                <w:u w:color="000000"/>
                <w14:textFill>
                  <w14:solidFill>
                    <w14:schemeClr w14:val="tx1"/>
                  </w14:solidFill>
                </w14:textFill>
              </w:rPr>
              <w:t>全面落实《产业结构调整指导目录》《江苏省产业结构调整限制、淘汰和禁止目录》有关要求， 依法依规淘汰落后产能和“两高”行业低效低端产能，加快限 制类项目改造提升，加大过剩产能压减力度。严格控制尿素、 磷铵、电石、烧碱、乙烯法聚氯乙烯、纯碱、黄磷等行业新增 产能。依法开展涉水“散乱污”企业综合整治，分类实施关停取缔、整合搬迁、整改提升等措施。</w:t>
            </w:r>
          </w:p>
        </w:tc>
        <w:tc>
          <w:tcPr>
            <w:tcW w:w="1963" w:type="pct"/>
            <w:tcBorders>
              <w:tl2br w:val="nil"/>
              <w:tr2bl w:val="nil"/>
            </w:tcBorders>
            <w:vAlign w:val="center"/>
          </w:tcPr>
          <w:p w14:paraId="5EA66219">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本项目不属于淘汰落后产能及两高行业，不属于产能严格控制行业。</w:t>
            </w:r>
          </w:p>
          <w:p w14:paraId="300E4D4C">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hint="eastAsia" w:cs="Times New Roman"/>
                <w:color w:val="000000" w:themeColor="text1"/>
                <w:kern w:val="44"/>
                <w:sz w:val="21"/>
                <w:szCs w:val="21"/>
                <w:u w:color="000000"/>
                <w14:textFill>
                  <w14:solidFill>
                    <w14:schemeClr w14:val="tx1"/>
                  </w14:solidFill>
                </w14:textFill>
              </w:rPr>
              <w:t>本项目生产废水送公用工程部生化装置东区处理，不属于涉水“散乱污”企业</w:t>
            </w:r>
            <w:r>
              <w:rPr>
                <w:rFonts w:cs="Times New Roman"/>
                <w:color w:val="000000" w:themeColor="text1"/>
                <w:kern w:val="44"/>
                <w:sz w:val="21"/>
                <w:szCs w:val="21"/>
                <w:u w:color="000000"/>
                <w14:textFill>
                  <w14:solidFill>
                    <w14:schemeClr w14:val="tx1"/>
                  </w14:solidFill>
                </w14:textFill>
              </w:rPr>
              <w:t>。</w:t>
            </w:r>
          </w:p>
        </w:tc>
        <w:tc>
          <w:tcPr>
            <w:tcW w:w="491" w:type="pct"/>
            <w:tcBorders>
              <w:tl2br w:val="nil"/>
              <w:tr2bl w:val="nil"/>
            </w:tcBorders>
            <w:vAlign w:val="center"/>
          </w:tcPr>
          <w:p w14:paraId="2FB82BE3">
            <w:pPr>
              <w:widowControl/>
              <w:wordWrap w:val="0"/>
              <w:adjustRightInd/>
              <w:snapToGrid/>
              <w:spacing w:line="240" w:lineRule="auto"/>
              <w:ind w:firstLine="0" w:firstLineChars="0"/>
              <w:jc w:val="center"/>
              <w:rPr>
                <w:rFonts w:cs="Times New Roman"/>
                <w:color w:val="000000" w:themeColor="text1"/>
                <w:kern w:val="44"/>
                <w:sz w:val="21"/>
                <w:szCs w:val="21"/>
                <w:u w:color="000000"/>
                <w:lang w:eastAsia="en-US"/>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547509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6FAEE195">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4</w:t>
            </w:r>
          </w:p>
        </w:tc>
        <w:tc>
          <w:tcPr>
            <w:tcW w:w="2182" w:type="pct"/>
            <w:tcBorders>
              <w:tl2br w:val="nil"/>
              <w:tr2bl w:val="nil"/>
            </w:tcBorders>
            <w:vAlign w:val="center"/>
          </w:tcPr>
          <w:p w14:paraId="2310F742">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b/>
                <w:bCs/>
                <w:color w:val="000000" w:themeColor="text1"/>
                <w:kern w:val="44"/>
                <w:sz w:val="21"/>
                <w:szCs w:val="21"/>
                <w:u w:color="000000"/>
                <w14:textFill>
                  <w14:solidFill>
                    <w14:schemeClr w14:val="tx1"/>
                  </w14:solidFill>
                </w14:textFill>
              </w:rPr>
              <w:t>规范工业企业排水行为。</w:t>
            </w:r>
            <w:r>
              <w:rPr>
                <w:rFonts w:cs="Times New Roman"/>
                <w:color w:val="000000" w:themeColor="text1"/>
                <w:kern w:val="44"/>
                <w:sz w:val="21"/>
                <w:szCs w:val="21"/>
                <w:u w:color="000000"/>
                <w14:textFill>
                  <w14:solidFill>
                    <w14:schemeClr w14:val="tx1"/>
                  </w14:solidFill>
                </w14:textFill>
              </w:rPr>
              <w:t>加强工业企业雨水排口管理，制定出台江苏省工业企业雨水排口环境管理工作规范，推动工业企业开展雨水分区收集，完成水质在线监测和视频监控设施建设并联网，建立长效管理制度。落实全省涉水企业事故排放及应急处置设施专项督查行动成果，开展不定期“回头看”。开</w:t>
            </w:r>
          </w:p>
          <w:p w14:paraId="5CEA68A1">
            <w:pPr>
              <w:widowControl/>
              <w:wordWrap w:val="0"/>
              <w:adjustRightInd/>
              <w:snapToGrid/>
              <w:spacing w:line="240" w:lineRule="auto"/>
              <w:ind w:firstLine="0" w:firstLineChars="0"/>
              <w:jc w:val="left"/>
              <w:rPr>
                <w:rFonts w:cs="Times New Roman"/>
                <w:b/>
                <w:bCs/>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展涉氟涉酚等特征污染物专项整治行动，全面排查污染物产生、收集和处置等各环节，实行全过程监管。</w:t>
            </w:r>
          </w:p>
        </w:tc>
        <w:tc>
          <w:tcPr>
            <w:tcW w:w="1963" w:type="pct"/>
            <w:tcBorders>
              <w:tl2br w:val="nil"/>
              <w:tr2bl w:val="nil"/>
            </w:tcBorders>
            <w:vAlign w:val="center"/>
          </w:tcPr>
          <w:p w14:paraId="27BCD789">
            <w:pPr>
              <w:widowControl/>
              <w:wordWrap w:val="0"/>
              <w:adjustRightInd/>
              <w:snapToGrid/>
              <w:spacing w:line="240" w:lineRule="auto"/>
              <w:ind w:firstLine="0" w:firstLineChars="0"/>
              <w:jc w:val="left"/>
              <w:rPr>
                <w:rFonts w:cs="Times New Roman"/>
                <w:color w:val="000000" w:themeColor="text1"/>
                <w:sz w:val="21"/>
                <w:szCs w:val="18"/>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本项目依托现有雨水排口，</w:t>
            </w:r>
            <w:r>
              <w:rPr>
                <w:rFonts w:cs="Times New Roman"/>
                <w:color w:val="000000" w:themeColor="text1"/>
                <w:sz w:val="21"/>
                <w:szCs w:val="18"/>
                <w14:textFill>
                  <w14:solidFill>
                    <w14:schemeClr w14:val="tx1"/>
                  </w14:solidFill>
                </w14:textFill>
              </w:rPr>
              <w:t>雨水排放口已按要求安装视频监控设备、水质在线监控设备。</w:t>
            </w:r>
          </w:p>
          <w:p w14:paraId="12A55D97">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本项目建成后将按要求设置废水突发环境事件三级防控措施，本项目不涉氟酚等特征污染物。</w:t>
            </w:r>
          </w:p>
        </w:tc>
        <w:tc>
          <w:tcPr>
            <w:tcW w:w="491" w:type="pct"/>
            <w:tcBorders>
              <w:tl2br w:val="nil"/>
              <w:tr2bl w:val="nil"/>
            </w:tcBorders>
            <w:vAlign w:val="center"/>
          </w:tcPr>
          <w:p w14:paraId="6D0433E2">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603EBB6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2BECD6C7">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5</w:t>
            </w:r>
          </w:p>
        </w:tc>
        <w:tc>
          <w:tcPr>
            <w:tcW w:w="2182" w:type="pct"/>
            <w:tcBorders>
              <w:tl2br w:val="nil"/>
              <w:tr2bl w:val="nil"/>
            </w:tcBorders>
            <w:vAlign w:val="center"/>
          </w:tcPr>
          <w:p w14:paraId="37F8632A">
            <w:pPr>
              <w:widowControl/>
              <w:wordWrap w:val="0"/>
              <w:adjustRightInd/>
              <w:snapToGrid/>
              <w:spacing w:line="240" w:lineRule="auto"/>
              <w:ind w:firstLine="0" w:firstLineChars="0"/>
              <w:jc w:val="left"/>
              <w:rPr>
                <w:rFonts w:cs="Times New Roman"/>
                <w:b/>
                <w:bCs/>
                <w:color w:val="000000" w:themeColor="text1"/>
                <w:kern w:val="44"/>
                <w:sz w:val="21"/>
                <w:szCs w:val="21"/>
                <w:u w:color="000000"/>
                <w14:textFill>
                  <w14:solidFill>
                    <w14:schemeClr w14:val="tx1"/>
                  </w14:solidFill>
                </w14:textFill>
              </w:rPr>
            </w:pPr>
            <w:r>
              <w:rPr>
                <w:rFonts w:cs="Times New Roman"/>
                <w:b/>
                <w:bCs/>
                <w:color w:val="000000" w:themeColor="text1"/>
                <w:kern w:val="44"/>
                <w:sz w:val="21"/>
                <w:szCs w:val="21"/>
                <w:u w:color="000000"/>
                <w14:textFill>
                  <w14:solidFill>
                    <w14:schemeClr w14:val="tx1"/>
                  </w14:solidFill>
                </w14:textFill>
              </w:rPr>
              <w:t>积极推动工业废水资源化利用。</w:t>
            </w:r>
            <w:r>
              <w:rPr>
                <w:rFonts w:cs="Times New Roman"/>
                <w:color w:val="000000" w:themeColor="text1"/>
                <w:kern w:val="44"/>
                <w:sz w:val="21"/>
                <w:szCs w:val="21"/>
                <w:u w:color="000000"/>
                <w14:textFill>
                  <w14:solidFill>
                    <w14:schemeClr w14:val="tx1"/>
                  </w14:solidFill>
                </w14:textFill>
              </w:rPr>
              <w:t>聚焦重点行业，推动企业 和园区根据内部废水水质特点，围绕过程循环和末端回用，加快实施工业废水循环利用技术改造，推广先进适用的工业废水 循环利用工艺、技术和装备，实现串联用水、分质用水、一水多用和阶梯利用，提升企业废水重复利用率。新建园区落实海 绵城市建设理念，统筹考虑供水、排水、污水处理、雨水及再生水利用设施建设，推动企业间的用水系统集成优化，打造一 批工业废水循环利用示范企业和园区。</w:t>
            </w:r>
          </w:p>
        </w:tc>
        <w:tc>
          <w:tcPr>
            <w:tcW w:w="1963" w:type="pct"/>
            <w:tcBorders>
              <w:tl2br w:val="nil"/>
              <w:tr2bl w:val="nil"/>
            </w:tcBorders>
            <w:vAlign w:val="center"/>
          </w:tcPr>
          <w:p w14:paraId="4F01180D">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本项目生产废水</w:t>
            </w:r>
            <w:r>
              <w:rPr>
                <w:rFonts w:hint="eastAsia" w:cs="Times New Roman"/>
                <w:color w:val="000000" w:themeColor="text1"/>
                <w:kern w:val="44"/>
                <w:sz w:val="21"/>
                <w:szCs w:val="21"/>
                <w:u w:color="000000"/>
                <w14:textFill>
                  <w14:solidFill>
                    <w14:schemeClr w14:val="tx1"/>
                  </w14:solidFill>
                </w14:textFill>
              </w:rPr>
              <w:t>送公用工程部生化装置东区处理</w:t>
            </w:r>
            <w:r>
              <w:rPr>
                <w:rFonts w:cs="Times New Roman"/>
                <w:color w:val="000000" w:themeColor="text1"/>
                <w:kern w:val="44"/>
                <w:sz w:val="21"/>
                <w:szCs w:val="21"/>
                <w:u w:color="000000"/>
                <w14:textFill>
                  <w14:solidFill>
                    <w14:schemeClr w14:val="tx1"/>
                  </w14:solidFill>
                </w14:textFill>
              </w:rPr>
              <w:t>。</w:t>
            </w:r>
          </w:p>
        </w:tc>
        <w:tc>
          <w:tcPr>
            <w:tcW w:w="491" w:type="pct"/>
            <w:tcBorders>
              <w:tl2br w:val="nil"/>
              <w:tr2bl w:val="nil"/>
            </w:tcBorders>
            <w:vAlign w:val="center"/>
          </w:tcPr>
          <w:p w14:paraId="780483BC">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6B858FF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4" w:type="pct"/>
            <w:tcBorders>
              <w:tl2br w:val="nil"/>
              <w:tr2bl w:val="nil"/>
            </w:tcBorders>
            <w:vAlign w:val="center"/>
          </w:tcPr>
          <w:p w14:paraId="61A86536">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kern w:val="44"/>
                <w:sz w:val="21"/>
                <w:szCs w:val="21"/>
                <w:u w:color="000000"/>
                <w:lang w:val="zh-CN"/>
                <w14:textFill>
                  <w14:solidFill>
                    <w14:schemeClr w14:val="tx1"/>
                  </w14:solidFill>
                </w14:textFill>
              </w:rPr>
              <w:t>6</w:t>
            </w:r>
          </w:p>
        </w:tc>
        <w:tc>
          <w:tcPr>
            <w:tcW w:w="2182" w:type="pct"/>
            <w:tcBorders>
              <w:tl2br w:val="nil"/>
              <w:tr2bl w:val="nil"/>
            </w:tcBorders>
            <w:vAlign w:val="center"/>
          </w:tcPr>
          <w:p w14:paraId="143FC00E">
            <w:pPr>
              <w:widowControl/>
              <w:wordWrap w:val="0"/>
              <w:adjustRightInd/>
              <w:snapToGrid/>
              <w:spacing w:line="240" w:lineRule="auto"/>
              <w:ind w:firstLine="0" w:firstLineChars="0"/>
              <w:jc w:val="left"/>
              <w:rPr>
                <w:rFonts w:cs="Times New Roman"/>
                <w:b/>
                <w:bCs/>
                <w:color w:val="000000" w:themeColor="text1"/>
                <w:kern w:val="44"/>
                <w:sz w:val="21"/>
                <w:szCs w:val="21"/>
                <w:u w:color="000000"/>
                <w14:textFill>
                  <w14:solidFill>
                    <w14:schemeClr w14:val="tx1"/>
                  </w14:solidFill>
                </w14:textFill>
              </w:rPr>
            </w:pPr>
            <w:r>
              <w:rPr>
                <w:rFonts w:cs="Times New Roman"/>
                <w:b/>
                <w:bCs/>
                <w:color w:val="000000" w:themeColor="text1"/>
                <w:kern w:val="44"/>
                <w:sz w:val="21"/>
                <w:szCs w:val="21"/>
                <w:u w:color="000000"/>
                <w14:textFill>
                  <w14:solidFill>
                    <w14:schemeClr w14:val="tx1"/>
                  </w14:solidFill>
                </w14:textFill>
              </w:rPr>
              <w:t>落实工业企业环境风险防范主体责任。</w:t>
            </w:r>
            <w:r>
              <w:rPr>
                <w:rFonts w:cs="Times New Roman"/>
                <w:color w:val="000000" w:themeColor="text1"/>
                <w:kern w:val="44"/>
                <w:sz w:val="21"/>
                <w:szCs w:val="21"/>
                <w:u w:color="000000"/>
                <w14:textFill>
                  <w14:solidFill>
                    <w14:schemeClr w14:val="tx1"/>
                  </w14:solidFill>
                </w14:textFill>
              </w:rPr>
              <w:t>以涉危险废物、涉重金属企业为重点，合理布设企业生产设施，强化应急导流槽、事故调蓄池、雨污总排口应急闸坝等事故排水收集截留设施，以及传输泵、配套管线、应急发电等事故水输送设施等建设，合理设置消防处置用事故水池和雨水监测池。排放《有毒有害水污染物名录》中所列有毒有害水污染物的企事业单位和其他生产经营者，对排污口和周边环境进行监测，评估环境风险，排查环境安全隐患，并公开有毒有害水污染物信息，采取有效措施防范环境风险。鼓励有条件的地区先行先试，开展河湖底泥重金属监测和累积性风险治理。</w:t>
            </w:r>
          </w:p>
        </w:tc>
        <w:tc>
          <w:tcPr>
            <w:tcW w:w="1963" w:type="pct"/>
            <w:tcBorders>
              <w:tl2br w:val="nil"/>
              <w:tr2bl w:val="nil"/>
            </w:tcBorders>
            <w:vAlign w:val="center"/>
          </w:tcPr>
          <w:p w14:paraId="6CB7A117">
            <w:pPr>
              <w:widowControl/>
              <w:wordWrap w:val="0"/>
              <w:adjustRightInd/>
              <w:snapToGrid/>
              <w:spacing w:line="240" w:lineRule="auto"/>
              <w:ind w:firstLine="0" w:firstLineChars="0"/>
              <w:jc w:val="left"/>
              <w:rPr>
                <w:rFonts w:cs="Times New Roman"/>
                <w:color w:val="000000" w:themeColor="text1"/>
                <w:kern w:val="44"/>
                <w:sz w:val="21"/>
                <w:szCs w:val="21"/>
                <w:u w:color="000000"/>
                <w14:textFill>
                  <w14:solidFill>
                    <w14:schemeClr w14:val="tx1"/>
                  </w14:solidFill>
                </w14:textFill>
              </w:rPr>
            </w:pPr>
            <w:r>
              <w:rPr>
                <w:rFonts w:cs="Times New Roman"/>
                <w:color w:val="000000" w:themeColor="text1"/>
                <w:kern w:val="44"/>
                <w:sz w:val="21"/>
                <w:szCs w:val="21"/>
                <w:u w:color="000000"/>
                <w14:textFill>
                  <w14:solidFill>
                    <w14:schemeClr w14:val="tx1"/>
                  </w14:solidFill>
                </w14:textFill>
              </w:rPr>
              <w:t>本项目</w:t>
            </w:r>
            <w:r>
              <w:rPr>
                <w:rFonts w:hint="eastAsia" w:cs="Times New Roman"/>
                <w:color w:val="000000" w:themeColor="text1"/>
                <w:kern w:val="44"/>
                <w:sz w:val="21"/>
                <w:szCs w:val="21"/>
                <w:u w:color="000000"/>
                <w14:textFill>
                  <w14:solidFill>
                    <w14:schemeClr w14:val="tx1"/>
                  </w14:solidFill>
                </w14:textFill>
              </w:rPr>
              <w:t>将</w:t>
            </w:r>
            <w:r>
              <w:rPr>
                <w:rFonts w:cs="Times New Roman"/>
                <w:color w:val="000000" w:themeColor="text1"/>
                <w:kern w:val="44"/>
                <w:sz w:val="21"/>
                <w:szCs w:val="21"/>
                <w:u w:color="000000"/>
                <w14:textFill>
                  <w14:solidFill>
                    <w14:schemeClr w14:val="tx1"/>
                  </w14:solidFill>
                </w14:textFill>
              </w:rPr>
              <w:t>按要求落实环境风险防范主体责任，合理布设生产设施，强化应急导流槽、雨污总排口</w:t>
            </w:r>
            <w:r>
              <w:rPr>
                <w:rFonts w:hint="eastAsia" w:cs="Times New Roman"/>
                <w:color w:val="000000" w:themeColor="text1"/>
                <w:kern w:val="44"/>
                <w:sz w:val="21"/>
                <w:szCs w:val="21"/>
                <w:u w:color="000000"/>
                <w14:textFill>
                  <w14:solidFill>
                    <w14:schemeClr w14:val="tx1"/>
                  </w14:solidFill>
                </w14:textFill>
              </w:rPr>
              <w:t>闸阀</w:t>
            </w:r>
            <w:r>
              <w:rPr>
                <w:rFonts w:cs="Times New Roman"/>
                <w:color w:val="000000" w:themeColor="text1"/>
                <w:kern w:val="44"/>
                <w:sz w:val="21"/>
                <w:szCs w:val="21"/>
                <w:u w:color="000000"/>
                <w14:textFill>
                  <w14:solidFill>
                    <w14:schemeClr w14:val="tx1"/>
                  </w14:solidFill>
                </w14:textFill>
              </w:rPr>
              <w:t>等事故排水收集截留设施，以及传输泵、配套管线、应急发电等事故水输送设施等建设，并按规范设置事故水池及雨水监测池。</w:t>
            </w:r>
          </w:p>
        </w:tc>
        <w:tc>
          <w:tcPr>
            <w:tcW w:w="491" w:type="pct"/>
            <w:tcBorders>
              <w:tl2br w:val="nil"/>
              <w:tr2bl w:val="nil"/>
            </w:tcBorders>
            <w:vAlign w:val="center"/>
          </w:tcPr>
          <w:p w14:paraId="5BABDE8C">
            <w:pPr>
              <w:widowControl/>
              <w:wordWrap w:val="0"/>
              <w:adjustRightInd/>
              <w:snapToGrid/>
              <w:spacing w:line="240" w:lineRule="auto"/>
              <w:ind w:firstLine="0" w:firstLineChars="0"/>
              <w:jc w:val="center"/>
              <w:rPr>
                <w:rFonts w:cs="Times New Roman"/>
                <w:color w:val="000000" w:themeColor="text1"/>
                <w:kern w:val="44"/>
                <w:sz w:val="21"/>
                <w:szCs w:val="21"/>
                <w:u w:color="000000"/>
                <w:lang w:val="zh-CN"/>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7DF151F8">
      <w:pPr>
        <w:wordWrap w:val="0"/>
        <w:adjustRightInd/>
        <w:snapToGrid/>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由上表可知，本项目符合</w:t>
      </w:r>
      <w:r>
        <w:rPr>
          <w:rFonts w:cs="Times New Roman"/>
          <w:color w:val="000000" w:themeColor="text1"/>
          <w:kern w:val="0"/>
          <w:szCs w:val="21"/>
          <w:lang w:val="zh-CN"/>
          <w14:textFill>
            <w14:solidFill>
              <w14:schemeClr w14:val="tx1"/>
            </w14:solidFill>
          </w14:textFill>
        </w:rPr>
        <w:t>《江苏省重点流域水生态环境保护“十四五”规划》（</w:t>
      </w:r>
      <w:r>
        <w:rPr>
          <w:rFonts w:cs="Times New Roman"/>
          <w:color w:val="000000" w:themeColor="text1"/>
          <w:kern w:val="0"/>
          <w:szCs w:val="21"/>
          <w14:textFill>
            <w14:solidFill>
              <w14:schemeClr w14:val="tx1"/>
            </w14:solidFill>
          </w14:textFill>
        </w:rPr>
        <w:t>苏环办〔2022〕48号</w:t>
      </w:r>
      <w:r>
        <w:rPr>
          <w:rFonts w:cs="Times New Roman"/>
          <w:color w:val="000000" w:themeColor="text1"/>
          <w:kern w:val="0"/>
          <w:szCs w:val="21"/>
          <w:lang w:val="zh-CN"/>
          <w14:textFill>
            <w14:solidFill>
              <w14:schemeClr w14:val="tx1"/>
            </w14:solidFill>
          </w14:textFill>
        </w:rPr>
        <w:t>）</w:t>
      </w:r>
      <w:r>
        <w:rPr>
          <w:rFonts w:cs="Times New Roman"/>
          <w:color w:val="000000" w:themeColor="text1"/>
          <w:szCs w:val="24"/>
          <w14:textFill>
            <w14:solidFill>
              <w14:schemeClr w14:val="tx1"/>
            </w14:solidFill>
          </w14:textFill>
        </w:rPr>
        <w:t>中相关要求。</w:t>
      </w:r>
    </w:p>
    <w:p w14:paraId="2DE28384">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1.4.3.4与《江苏省“十四五”化工产业高端发展规划》的相符性分析</w:t>
      </w:r>
    </w:p>
    <w:p w14:paraId="65DC327F">
      <w:pPr>
        <w:ind w:firstLine="480"/>
        <w:rPr>
          <w:rFonts w:cs="Times New Roman"/>
          <w:b/>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本项目与《江苏省“十四五”化工产业高端发展规划》相符性分析见表1.4.3-2。</w:t>
      </w:r>
    </w:p>
    <w:p w14:paraId="4B8A2048">
      <w:pPr>
        <w:ind w:firstLine="0" w:firstLineChars="0"/>
        <w:jc w:val="center"/>
        <w:rPr>
          <w:rFonts w:cs="Times New Roman"/>
          <w:b/>
          <w:color w:val="000000" w:themeColor="text1"/>
          <w:szCs w:val="24"/>
          <w14:textFill>
            <w14:solidFill>
              <w14:schemeClr w14:val="tx1"/>
            </w14:solidFill>
          </w14:textFill>
        </w:rPr>
      </w:pPr>
      <w:r>
        <w:rPr>
          <w:rFonts w:cs="Times New Roman"/>
          <w:b/>
          <w:color w:val="000000" w:themeColor="text1"/>
          <w:szCs w:val="24"/>
          <w14:textFill>
            <w14:solidFill>
              <w14:schemeClr w14:val="tx1"/>
            </w14:solidFill>
          </w14:textFill>
        </w:rPr>
        <w:t>表1.4.3-2  本项目与《江苏省“十四五”化工产业高端发展规划》相符性分析</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032"/>
        <w:gridCol w:w="6571"/>
        <w:gridCol w:w="4802"/>
        <w:gridCol w:w="1769"/>
      </w:tblGrid>
      <w:tr w14:paraId="6F21771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jc w:val="center"/>
        </w:trPr>
        <w:tc>
          <w:tcPr>
            <w:tcW w:w="364" w:type="pct"/>
            <w:vAlign w:val="center"/>
          </w:tcPr>
          <w:p w14:paraId="0D054473">
            <w:pPr>
              <w:widowControl/>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序号</w:t>
            </w:r>
          </w:p>
        </w:tc>
        <w:tc>
          <w:tcPr>
            <w:tcW w:w="2318" w:type="pct"/>
            <w:vAlign w:val="center"/>
          </w:tcPr>
          <w:p w14:paraId="1E1F9E89">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文件要求（摘要）</w:t>
            </w:r>
          </w:p>
        </w:tc>
        <w:tc>
          <w:tcPr>
            <w:tcW w:w="1694" w:type="pct"/>
            <w:vAlign w:val="center"/>
          </w:tcPr>
          <w:p w14:paraId="3E11AE6F">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本项目情况</w:t>
            </w:r>
          </w:p>
        </w:tc>
        <w:tc>
          <w:tcPr>
            <w:tcW w:w="624" w:type="pct"/>
            <w:vAlign w:val="center"/>
          </w:tcPr>
          <w:p w14:paraId="475DA8CC">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相符性</w:t>
            </w:r>
          </w:p>
        </w:tc>
      </w:tr>
      <w:tr w14:paraId="4A3FA1A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64" w:type="pct"/>
            <w:vAlign w:val="center"/>
          </w:tcPr>
          <w:p w14:paraId="71E2BD84">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1</w:t>
            </w:r>
          </w:p>
        </w:tc>
        <w:tc>
          <w:tcPr>
            <w:tcW w:w="2318" w:type="pct"/>
            <w:vAlign w:val="center"/>
          </w:tcPr>
          <w:p w14:paraId="228D5D14">
            <w:pPr>
              <w:widowControl/>
              <w:spacing w:line="240" w:lineRule="auto"/>
              <w:ind w:firstLine="0" w:firstLineChars="0"/>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创新驱动继续深化。</w:t>
            </w:r>
          </w:p>
          <w:p w14:paraId="24387FF0">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在传统化工产业产能过剩、成本持续上升、盈利空间不断被压缩的情况下，生产高技术含量和高附加值产品，实现产品高端化差异化，已成为企业生存和发展的最主要途径。科技创新成为化工产业转型升级的主要驱动力，以技术创新驱动结构转型已成为抢占未来竞争制高点的关键。化工新材料将成为发展最快、竞争最激烈的产业。其中，价值更高、性能更突出的高端化工新材料的开发和应用备受关注，特别是生物医药、包装材料、汽车轻量化材料、电子化学品、功能建筑材料等将加快发展，化工新材料的市场份额将迅速扩大。生命科学产业将取得重大进展。随着人口的快速增长和老龄化步伐加快，人们逐渐认识到医疗和营养保障对于人的身心发展至关重要，因此对更安全和更健康的食品、药品的需求也将逐步提高。未来十年，大力发展生命科学，是实力雄厚的跨国公司努力追求的另一个重大战略目标。</w:t>
            </w:r>
          </w:p>
        </w:tc>
        <w:tc>
          <w:tcPr>
            <w:tcW w:w="1694" w:type="pct"/>
            <w:vAlign w:val="center"/>
          </w:tcPr>
          <w:p w14:paraId="2690F274">
            <w:pPr>
              <w:widowControl/>
              <w:spacing w:line="240" w:lineRule="auto"/>
              <w:ind w:firstLine="0" w:firstLineChars="0"/>
              <w:jc w:val="left"/>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本项目主要产品为TPEE弹性体新材料，生产工艺技术含量高、附加值高，广泛应用于汽车、电子电器、医疗器械、工业制造等领域。</w:t>
            </w:r>
          </w:p>
        </w:tc>
        <w:tc>
          <w:tcPr>
            <w:tcW w:w="624" w:type="pct"/>
            <w:vAlign w:val="center"/>
          </w:tcPr>
          <w:p w14:paraId="21B224EF">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相符</w:t>
            </w:r>
          </w:p>
        </w:tc>
      </w:tr>
      <w:tr w14:paraId="2CEA4B2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64" w:type="pct"/>
            <w:vAlign w:val="center"/>
          </w:tcPr>
          <w:p w14:paraId="0629E37C">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2</w:t>
            </w:r>
          </w:p>
        </w:tc>
        <w:tc>
          <w:tcPr>
            <w:tcW w:w="2318" w:type="pct"/>
            <w:vAlign w:val="center"/>
          </w:tcPr>
          <w:p w14:paraId="1008AEAB">
            <w:pPr>
              <w:widowControl/>
              <w:spacing w:line="240" w:lineRule="auto"/>
              <w:ind w:firstLine="0" w:firstLineChars="0"/>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坚持绿色发展，深化节能减排。</w:t>
            </w:r>
          </w:p>
          <w:p w14:paraId="38218673">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按照产业政策，实施淘汰落后产能。积极推进清洁生产技术与可再生资源和过程排放控制技术，强化源头和过程管理，搞好循环经济，减少“三废”和二氧化碳排放，提高综合利用水平。鼓励发展节能减排的新技术、新产品和新设备。重点开发推广高毒原料替代技术，推广催化加氢、绝热硝化等清洁生产工艺。淘汰含铅涂料平炉法工艺生产高锰酸钾、间歇焦炭法生产二硫化碳、有钙焙烧法生产重铬酸钠等高污染工艺。全面实施挥发性有机物（VOCs）综合整治，加快炼油、涂料、农药、胶粘剂等领域有机溶剂替代和生产过程密闭化改造。重点开发煤化工、染料、农药等行业废水治理及再利用技术和废旧塑料、轮胎等有机物的回收利用技术。加强工艺装置余热综合利用，提高蒸汽等级和能效水平。大力推进煤灰、碱渣、磷石膏、电石渣等固体废物综合利用，鼓励利用焦炉气、电石炉气和黄磷尾气等生产化学品。加强可降解塑料的开发和推广应用。</w:t>
            </w:r>
          </w:p>
        </w:tc>
        <w:tc>
          <w:tcPr>
            <w:tcW w:w="1694" w:type="pct"/>
            <w:vAlign w:val="center"/>
          </w:tcPr>
          <w:p w14:paraId="792FC9AF">
            <w:pPr>
              <w:widowControl/>
              <w:spacing w:line="240" w:lineRule="auto"/>
              <w:ind w:firstLine="0" w:firstLineChars="0"/>
              <w:jc w:val="left"/>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本项目</w:t>
            </w:r>
            <w:r>
              <w:rPr>
                <w:rFonts w:hint="eastAsia" w:cs="Times New Roman"/>
                <w:bCs/>
                <w:color w:val="000000" w:themeColor="text1"/>
                <w:sz w:val="21"/>
                <w:szCs w:val="21"/>
                <w14:textFill>
                  <w14:solidFill>
                    <w14:schemeClr w14:val="tx1"/>
                  </w14:solidFill>
                </w14:textFill>
              </w:rPr>
              <w:t>属于鼓励类项目</w:t>
            </w:r>
            <w:r>
              <w:rPr>
                <w:rFonts w:cs="Times New Roman"/>
                <w:bCs/>
                <w:color w:val="000000" w:themeColor="text1"/>
                <w:sz w:val="21"/>
                <w:szCs w:val="21"/>
                <w14:textFill>
                  <w14:solidFill>
                    <w14:schemeClr w14:val="tx1"/>
                  </w14:solidFill>
                </w14:textFill>
              </w:rPr>
              <w:t>，采用先进工艺减少源头排放；生产废水</w:t>
            </w:r>
            <w:r>
              <w:rPr>
                <w:rFonts w:hint="eastAsia" w:cs="Times New Roman"/>
                <w:bCs/>
                <w:color w:val="000000" w:themeColor="text1"/>
                <w:sz w:val="21"/>
                <w:szCs w:val="21"/>
                <w14:textFill>
                  <w14:solidFill>
                    <w14:schemeClr w14:val="tx1"/>
                  </w14:solidFill>
                </w14:textFill>
              </w:rPr>
              <w:t>送公用工程部生化装置东区处理</w:t>
            </w:r>
            <w:r>
              <w:rPr>
                <w:rFonts w:cs="Times New Roman"/>
                <w:bCs/>
                <w:color w:val="000000" w:themeColor="text1"/>
                <w:sz w:val="21"/>
                <w:szCs w:val="21"/>
                <w14:textFill>
                  <w14:solidFill>
                    <w14:schemeClr w14:val="tx1"/>
                  </w14:solidFill>
                </w14:textFill>
              </w:rPr>
              <w:t>。</w:t>
            </w:r>
            <w:r>
              <w:rPr>
                <w:rFonts w:hint="eastAsia" w:cs="Times New Roman"/>
                <w:bCs/>
                <w:color w:val="000000" w:themeColor="text1"/>
                <w:sz w:val="21"/>
                <w:szCs w:val="21"/>
                <w14:textFill>
                  <w14:solidFill>
                    <w14:schemeClr w14:val="tx1"/>
                  </w14:solidFill>
                </w14:textFill>
              </w:rPr>
              <w:t xml:space="preserve"> </w:t>
            </w:r>
          </w:p>
        </w:tc>
        <w:tc>
          <w:tcPr>
            <w:tcW w:w="624" w:type="pct"/>
            <w:vAlign w:val="center"/>
          </w:tcPr>
          <w:p w14:paraId="39592B98">
            <w:pPr>
              <w:widowControl/>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相符</w:t>
            </w:r>
          </w:p>
        </w:tc>
      </w:tr>
      <w:tr w14:paraId="267C084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64" w:type="pct"/>
            <w:vAlign w:val="center"/>
          </w:tcPr>
          <w:p w14:paraId="3351BDFB">
            <w:pPr>
              <w:widowControl/>
              <w:spacing w:line="240" w:lineRule="auto"/>
              <w:ind w:firstLine="0" w:firstLineChars="0"/>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3</w:t>
            </w:r>
          </w:p>
        </w:tc>
        <w:tc>
          <w:tcPr>
            <w:tcW w:w="2318" w:type="pct"/>
            <w:vAlign w:val="center"/>
          </w:tcPr>
          <w:p w14:paraId="61F22378">
            <w:pPr>
              <w:spacing w:line="240" w:lineRule="auto"/>
              <w:ind w:firstLine="0" w:firstLineChars="0"/>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扬州产业方向</w:t>
            </w:r>
          </w:p>
          <w:p w14:paraId="214791E8">
            <w:pPr>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升级发展高性能聚酯。依托现有PTA、聚酯产业优势，进一步发展高性能纤维产业，形成产业集聚优势，并布局特种聚酯、特种树脂产业，扩大PTA、PBT、PBST、酚酮、瓶片、短纤、芳纶和可降解塑料以及环氧树脂生产能力。</w:t>
            </w:r>
          </w:p>
          <w:p w14:paraId="51B5268E">
            <w:pPr>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推进布局专用化学品。依托现有烯烃/芳烃产业、精细化工、化工新材料产业发展基础，布局发展上游配套原料乙烯、丙烯以及环氧乙烷下游和电子化学品为代表的专用化学品产业。</w:t>
            </w:r>
          </w:p>
        </w:tc>
        <w:tc>
          <w:tcPr>
            <w:tcW w:w="1694" w:type="pct"/>
            <w:vAlign w:val="center"/>
          </w:tcPr>
          <w:p w14:paraId="2D94F50C">
            <w:pPr>
              <w:widowControl/>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本项目依托仪化公司现有PTA、聚酯产业优势，进一步发展高性能</w:t>
            </w:r>
            <w:r>
              <w:rPr>
                <w:rFonts w:cs="Times New Roman"/>
                <w:bCs/>
                <w:color w:val="000000" w:themeColor="text1"/>
                <w:sz w:val="21"/>
                <w:szCs w:val="21"/>
                <w14:textFill>
                  <w14:solidFill>
                    <w14:schemeClr w14:val="tx1"/>
                  </w14:solidFill>
                </w14:textFill>
              </w:rPr>
              <w:t>TPEE弹性体新材料。</w:t>
            </w:r>
          </w:p>
        </w:tc>
        <w:tc>
          <w:tcPr>
            <w:tcW w:w="624" w:type="pct"/>
            <w:vAlign w:val="center"/>
          </w:tcPr>
          <w:p w14:paraId="46899092">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相符</w:t>
            </w:r>
          </w:p>
        </w:tc>
      </w:tr>
    </w:tbl>
    <w:p w14:paraId="7F558FEF">
      <w:pPr>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由上表可知，本项目符合《江苏省“十四五”化工产业高端发展规划》要求。</w:t>
      </w:r>
    </w:p>
    <w:p w14:paraId="107FBA5D">
      <w:pPr>
        <w:ind w:firstLine="482"/>
        <w:rPr>
          <w:rFonts w:cs="Times New Roman"/>
          <w:b/>
          <w:bCs/>
          <w:color w:val="000000" w:themeColor="text1"/>
          <w:szCs w:val="20"/>
          <w14:textFill>
            <w14:solidFill>
              <w14:schemeClr w14:val="tx1"/>
            </w14:solidFill>
          </w14:textFill>
        </w:rPr>
      </w:pPr>
      <w:r>
        <w:rPr>
          <w:rFonts w:cs="Times New Roman"/>
          <w:b/>
          <w:bCs/>
          <w:color w:val="000000" w:themeColor="text1"/>
          <w:szCs w:val="20"/>
          <w14:textFill>
            <w14:solidFill>
              <w14:schemeClr w14:val="tx1"/>
            </w14:solidFill>
          </w14:textFill>
        </w:rPr>
        <w:t>综上，本项目的建设符合相关规划要求。</w:t>
      </w:r>
    </w:p>
    <w:p w14:paraId="0F1D430D">
      <w:pPr>
        <w:widowControl/>
        <w:ind w:firstLine="0" w:firstLineChars="0"/>
        <w:outlineLvl w:val="2"/>
        <w:rPr>
          <w:rFonts w:cs="Times New Roman"/>
          <w:b/>
          <w:bCs/>
          <w:color w:val="000000" w:themeColor="text1"/>
          <w:sz w:val="28"/>
          <w:szCs w:val="32"/>
          <w14:textFill>
            <w14:solidFill>
              <w14:schemeClr w14:val="tx1"/>
            </w14:solidFill>
          </w14:textFill>
        </w:rPr>
      </w:pPr>
      <w:r>
        <w:rPr>
          <w:rFonts w:cs="Times New Roman"/>
          <w:b/>
          <w:bCs/>
          <w:color w:val="000000" w:themeColor="text1"/>
          <w:sz w:val="28"/>
          <w:szCs w:val="32"/>
          <w14:textFill>
            <w14:solidFill>
              <w14:schemeClr w14:val="tx1"/>
            </w14:solidFill>
          </w14:textFill>
        </w:rPr>
        <w:t>1.4.4</w:t>
      </w:r>
      <w:r>
        <w:rPr>
          <w:rFonts w:hint="eastAsia" w:cs="Times New Roman"/>
          <w:b/>
          <w:bCs/>
          <w:color w:val="000000" w:themeColor="text1"/>
          <w:sz w:val="28"/>
          <w:szCs w:val="32"/>
          <w14:textFill>
            <w14:solidFill>
              <w14:schemeClr w14:val="tx1"/>
            </w14:solidFill>
          </w14:textFill>
        </w:rPr>
        <w:t xml:space="preserve"> </w:t>
      </w:r>
      <w:r>
        <w:rPr>
          <w:rFonts w:cs="Times New Roman"/>
          <w:b/>
          <w:bCs/>
          <w:color w:val="000000" w:themeColor="text1"/>
          <w:sz w:val="28"/>
          <w:szCs w:val="32"/>
          <w14:textFill>
            <w14:solidFill>
              <w14:schemeClr w14:val="tx1"/>
            </w14:solidFill>
          </w14:textFill>
        </w:rPr>
        <w:t>三线一单相符性</w:t>
      </w:r>
    </w:p>
    <w:p w14:paraId="70A20537">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1.4.4.1与生态红线相符性分析</w:t>
      </w:r>
    </w:p>
    <w:p w14:paraId="12AEF15D">
      <w:pPr>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对照《自然资源部办公厅关于北京等省（区、市）启用“三区三线”划定成果作为报批建设项目用地用海依据的函》（自然资办函〔2022〕2207号）、</w:t>
      </w:r>
      <w:r>
        <w:rPr>
          <w:rFonts w:cs="Times New Roman"/>
          <w:color w:val="000000" w:themeColor="text1"/>
          <w:szCs w:val="24"/>
          <w14:textFill>
            <w14:solidFill>
              <w14:schemeClr w14:val="tx1"/>
            </w14:solidFill>
          </w14:textFill>
        </w:rPr>
        <w:t>《江苏省2023年度生态环境分区管控动态更新成果公告》、</w:t>
      </w:r>
      <w:r>
        <w:rPr>
          <w:rFonts w:cs="Times New Roman"/>
          <w:color w:val="000000" w:themeColor="text1"/>
          <w14:textFill>
            <w14:solidFill>
              <w14:schemeClr w14:val="tx1"/>
            </w14:solidFill>
          </w14:textFill>
        </w:rPr>
        <w:t>《江苏省国家级生态保护红线规划》（苏政发〔2018〕74号）和《江苏省生态空间管控区域规划》（苏政发〔2020〕1号），本项目不涉及国家级生态保护红线区域和生态空间保护区域，对照江苏省生态环境分区管控方案动态更新成果，距离</w:t>
      </w:r>
      <w:r>
        <w:rPr>
          <w:rFonts w:hint="eastAsia" w:cs="Times New Roman"/>
          <w:color w:val="000000" w:themeColor="text1"/>
          <w14:textFill>
            <w14:solidFill>
              <w14:schemeClr w14:val="tx1"/>
            </w14:solidFill>
          </w14:textFill>
        </w:rPr>
        <w:t>厂界</w:t>
      </w:r>
      <w:r>
        <w:rPr>
          <w:rFonts w:cs="Times New Roman"/>
          <w:color w:val="000000" w:themeColor="text1"/>
          <w14:textFill>
            <w14:solidFill>
              <w14:schemeClr w14:val="tx1"/>
            </w14:solidFill>
          </w14:textFill>
        </w:rPr>
        <w:t>最近的生态管控区为仪征市红山风景名胜区约</w:t>
      </w:r>
      <w:r>
        <w:rPr>
          <w:rFonts w:hint="eastAsia" w:cs="Times New Roman"/>
          <w:color w:val="000000" w:themeColor="text1"/>
          <w14:textFill>
            <w14:solidFill>
              <w14:schemeClr w14:val="tx1"/>
            </w14:solidFill>
          </w14:textFill>
        </w:rPr>
        <w:t>0.85</w:t>
      </w:r>
      <w:r>
        <w:rPr>
          <w:rFonts w:cs="Times New Roman"/>
          <w:color w:val="000000" w:themeColor="text1"/>
          <w14:textFill>
            <w14:solidFill>
              <w14:schemeClr w14:val="tx1"/>
            </w14:solidFill>
          </w14:textFill>
        </w:rPr>
        <w:t>km。</w:t>
      </w:r>
    </w:p>
    <w:p w14:paraId="5C6E434B">
      <w:pPr>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本项目废气、废水排放量较小，不会对项目周边生态红线造成不利影响；在落实风险防范措施与应急预案的基础上，周边环境风险可控。本项目的建设不会导致项目周边生态红线区生态服务功能下降，符合上述规划的相关要求。本项目所在地环境管控单元图见图1.4-2。</w:t>
      </w:r>
    </w:p>
    <w:p w14:paraId="0D186B2B">
      <w:pPr>
        <w:ind w:firstLineChars="0"/>
        <w:rPr>
          <w:rFonts w:cs="Times New Roman"/>
          <w:color w:val="000000" w:themeColor="text1"/>
          <w14:textFill>
            <w14:solidFill>
              <w14:schemeClr w14:val="tx1"/>
            </w14:solidFill>
          </w14:textFill>
        </w:rPr>
      </w:pPr>
      <w:r>
        <w:rPr>
          <w:rFonts w:cs="Times New Roman"/>
          <w:color w:val="000000" w:themeColor="text1"/>
          <w:szCs w:val="24"/>
          <w14:textFill>
            <w14:solidFill>
              <w14:schemeClr w14:val="tx1"/>
            </w14:solidFill>
          </w14:textFill>
        </w:rPr>
        <w:t>根据《江苏省2023年度生态环境分区管控动态更新成果公告》，经查询“江苏省生态环境分区管控综合服务”网站，本项目位于江苏省重点管控单元内，所属管控单元名称为中石化仪化公司，管控单元编码为ZH32108120125。本项目与生态管控单元—中石化仪化公司相关管控要求的对照情况见表1.4.4-5，查询结果见附件1</w:t>
      </w:r>
      <w:r>
        <w:rPr>
          <w:rFonts w:hint="eastAsia" w:cs="Times New Roman"/>
          <w:color w:val="000000" w:themeColor="text1"/>
          <w:szCs w:val="24"/>
          <w14:textFill>
            <w14:solidFill>
              <w14:schemeClr w14:val="tx1"/>
            </w14:solidFill>
          </w14:textFill>
        </w:rPr>
        <w:t>0</w:t>
      </w:r>
      <w:r>
        <w:rPr>
          <w:rFonts w:cs="Times New Roman"/>
          <w:color w:val="000000" w:themeColor="text1"/>
          <w:szCs w:val="24"/>
          <w14:textFill>
            <w14:solidFill>
              <w14:schemeClr w14:val="tx1"/>
            </w14:solidFill>
          </w14:textFill>
        </w:rPr>
        <w:t>。</w:t>
      </w:r>
    </w:p>
    <w:p w14:paraId="7CD3F8B4">
      <w:pPr>
        <w:ind w:firstLine="480" w:firstLineChars="0"/>
        <w:rPr>
          <w:rFonts w:cs="Times New Roman"/>
        </w:rPr>
      </w:pPr>
      <w:r>
        <w:rPr>
          <w:rFonts w:cs="Times New Roman"/>
          <w:color w:val="000000" w:themeColor="text1"/>
          <w14:textFill>
            <w14:solidFill>
              <w14:schemeClr w14:val="tx1"/>
            </w14:solidFill>
          </w14:textFill>
        </w:rPr>
        <w:t>因此，本项目的建设与《自然资源部办公厅关于北京等省（区、市）启用“三区三线”划定成果作为报批建设项目用地用海依据的函》（自然资办函〔2022〕2207号）、</w:t>
      </w:r>
      <w:r>
        <w:rPr>
          <w:rFonts w:cs="Times New Roman"/>
          <w:color w:val="000000" w:themeColor="text1"/>
          <w:szCs w:val="24"/>
          <w14:textFill>
            <w14:solidFill>
              <w14:schemeClr w14:val="tx1"/>
            </w14:solidFill>
          </w14:textFill>
        </w:rPr>
        <w:t>《江苏省2023年度生态环境分区管控动态更新成果公告》、</w:t>
      </w:r>
      <w:r>
        <w:rPr>
          <w:rFonts w:cs="Times New Roman"/>
          <w:color w:val="000000" w:themeColor="text1"/>
          <w14:textFill>
            <w14:solidFill>
              <w14:schemeClr w14:val="tx1"/>
            </w14:solidFill>
          </w14:textFill>
        </w:rPr>
        <w:t>《江苏省国家级生态保护红线规划》（苏政发〔2018〕74号）和《江苏省生态空间管控区域规划》（苏政发〔2020〕1号）等相关生态保护红线和生态管控空间文件要求相符。</w:t>
      </w:r>
    </w:p>
    <w:p w14:paraId="6AF91869">
      <w:pPr>
        <w:ind w:firstLine="0" w:firstLineChars="0"/>
        <w:jc w:val="center"/>
        <w:rPr>
          <w:rFonts w:cs="Times New Roman"/>
          <w:b/>
          <w:lang w:val="zh-CN"/>
        </w:rPr>
      </w:pPr>
      <w:r>
        <w:rPr>
          <w:rFonts w:cs="Times New Roman"/>
          <w:b/>
          <w:lang w:val="zh-CN"/>
        </w:rPr>
        <w:t>表1.</w:t>
      </w:r>
      <w:r>
        <w:rPr>
          <w:rFonts w:cs="Times New Roman"/>
          <w:b/>
        </w:rPr>
        <w:t>4.4-1</w:t>
      </w:r>
      <w:r>
        <w:rPr>
          <w:rFonts w:cs="Times New Roman"/>
          <w:b/>
          <w:lang w:val="zh-CN"/>
        </w:rPr>
        <w:t xml:space="preserve">  周边生态保护红线（生态空间保护区域）与本项目位置关系一览</w:t>
      </w:r>
    </w:p>
    <w:tbl>
      <w:tblPr>
        <w:tblStyle w:val="89"/>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0" w:type="dxa"/>
          <w:left w:w="0" w:type="dxa"/>
          <w:bottom w:w="0" w:type="dxa"/>
          <w:right w:w="0" w:type="dxa"/>
        </w:tblCellMar>
      </w:tblPr>
      <w:tblGrid>
        <w:gridCol w:w="846"/>
        <w:gridCol w:w="1122"/>
        <w:gridCol w:w="1130"/>
        <w:gridCol w:w="4109"/>
        <w:gridCol w:w="2630"/>
        <w:gridCol w:w="1527"/>
        <w:gridCol w:w="1393"/>
        <w:gridCol w:w="1201"/>
      </w:tblGrid>
      <w:tr w14:paraId="0BD3D46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849" w:type="dxa"/>
            <w:vMerge w:val="restart"/>
            <w:vAlign w:val="center"/>
          </w:tcPr>
          <w:p w14:paraId="0808FECE">
            <w:pPr>
              <w:widowControl/>
              <w:spacing w:line="240" w:lineRule="auto"/>
              <w:ind w:firstLine="0" w:firstLineChars="0"/>
              <w:jc w:val="center"/>
              <w:rPr>
                <w:b/>
                <w:sz w:val="21"/>
                <w:szCs w:val="21"/>
              </w:rPr>
            </w:pPr>
            <w:r>
              <w:rPr>
                <w:rFonts w:hint="eastAsia"/>
                <w:b/>
                <w:sz w:val="21"/>
                <w:szCs w:val="21"/>
              </w:rPr>
              <w:t>县（市、区）</w:t>
            </w:r>
          </w:p>
        </w:tc>
        <w:tc>
          <w:tcPr>
            <w:tcW w:w="1136" w:type="dxa"/>
            <w:vMerge w:val="restart"/>
            <w:vAlign w:val="center"/>
          </w:tcPr>
          <w:p w14:paraId="5C23D0D1">
            <w:pPr>
              <w:widowControl/>
              <w:spacing w:line="240" w:lineRule="auto"/>
              <w:ind w:firstLine="0" w:firstLineChars="0"/>
              <w:jc w:val="center"/>
              <w:rPr>
                <w:b/>
                <w:sz w:val="21"/>
                <w:szCs w:val="21"/>
              </w:rPr>
            </w:pPr>
            <w:r>
              <w:rPr>
                <w:rFonts w:hint="eastAsia"/>
                <w:b/>
                <w:sz w:val="21"/>
                <w:szCs w:val="21"/>
              </w:rPr>
              <w:t>生态空间保护区域名称</w:t>
            </w:r>
          </w:p>
        </w:tc>
        <w:tc>
          <w:tcPr>
            <w:tcW w:w="1144" w:type="dxa"/>
            <w:vMerge w:val="restart"/>
            <w:vAlign w:val="center"/>
          </w:tcPr>
          <w:p w14:paraId="650ED3AA">
            <w:pPr>
              <w:widowControl/>
              <w:spacing w:line="240" w:lineRule="auto"/>
              <w:ind w:firstLine="0" w:firstLineChars="0"/>
              <w:jc w:val="center"/>
              <w:rPr>
                <w:b/>
                <w:sz w:val="21"/>
                <w:szCs w:val="21"/>
              </w:rPr>
            </w:pPr>
            <w:r>
              <w:rPr>
                <w:rFonts w:hint="eastAsia"/>
                <w:b/>
                <w:sz w:val="21"/>
                <w:szCs w:val="21"/>
              </w:rPr>
              <w:t>主导生态功能</w:t>
            </w:r>
          </w:p>
        </w:tc>
        <w:tc>
          <w:tcPr>
            <w:tcW w:w="6826" w:type="dxa"/>
            <w:gridSpan w:val="2"/>
            <w:vAlign w:val="center"/>
          </w:tcPr>
          <w:p w14:paraId="04DB16A0">
            <w:pPr>
              <w:widowControl/>
              <w:spacing w:line="240" w:lineRule="auto"/>
              <w:ind w:firstLine="0" w:firstLineChars="0"/>
              <w:jc w:val="center"/>
              <w:rPr>
                <w:b/>
                <w:sz w:val="21"/>
                <w:szCs w:val="21"/>
              </w:rPr>
            </w:pPr>
            <w:r>
              <w:rPr>
                <w:rFonts w:hint="eastAsia"/>
                <w:b/>
                <w:sz w:val="21"/>
                <w:szCs w:val="21"/>
              </w:rPr>
              <w:t>范围</w:t>
            </w:r>
          </w:p>
        </w:tc>
        <w:tc>
          <w:tcPr>
            <w:tcW w:w="2951" w:type="dxa"/>
            <w:gridSpan w:val="2"/>
            <w:vAlign w:val="center"/>
          </w:tcPr>
          <w:p w14:paraId="63FFA0E2">
            <w:pPr>
              <w:widowControl/>
              <w:spacing w:line="240" w:lineRule="auto"/>
              <w:ind w:firstLine="0" w:firstLineChars="0"/>
              <w:jc w:val="center"/>
              <w:rPr>
                <w:b/>
                <w:sz w:val="21"/>
                <w:szCs w:val="21"/>
              </w:rPr>
            </w:pPr>
            <w:r>
              <w:rPr>
                <w:rFonts w:hint="eastAsia"/>
                <w:b/>
                <w:sz w:val="21"/>
                <w:szCs w:val="21"/>
              </w:rPr>
              <w:t>面积（</w:t>
            </w:r>
            <w:r>
              <w:rPr>
                <w:b/>
                <w:sz w:val="21"/>
                <w:szCs w:val="21"/>
              </w:rPr>
              <w:t>km</w:t>
            </w:r>
            <w:r>
              <w:rPr>
                <w:b/>
                <w:sz w:val="21"/>
                <w:szCs w:val="21"/>
                <w:vertAlign w:val="superscript"/>
              </w:rPr>
              <w:t>2</w:t>
            </w:r>
            <w:r>
              <w:rPr>
                <w:rFonts w:hint="eastAsia" w:ascii="宋体" w:hAnsi="宋体"/>
                <w:b/>
                <w:sz w:val="21"/>
                <w:szCs w:val="21"/>
              </w:rPr>
              <w:t>）</w:t>
            </w:r>
          </w:p>
        </w:tc>
        <w:tc>
          <w:tcPr>
            <w:tcW w:w="1210" w:type="dxa"/>
            <w:vMerge w:val="restart"/>
            <w:vAlign w:val="center"/>
          </w:tcPr>
          <w:p w14:paraId="60CBF71C">
            <w:pPr>
              <w:widowControl/>
              <w:spacing w:line="240" w:lineRule="auto"/>
              <w:ind w:firstLine="0" w:firstLineChars="0"/>
              <w:jc w:val="center"/>
              <w:rPr>
                <w:b/>
                <w:sz w:val="21"/>
                <w:szCs w:val="21"/>
              </w:rPr>
            </w:pPr>
            <w:r>
              <w:rPr>
                <w:rFonts w:hint="eastAsia"/>
                <w:b/>
                <w:sz w:val="21"/>
                <w:szCs w:val="21"/>
              </w:rPr>
              <w:t>与厂区的位置关系</w:t>
            </w:r>
          </w:p>
        </w:tc>
      </w:tr>
      <w:tr w14:paraId="298FC4C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849" w:type="dxa"/>
            <w:vMerge w:val="continue"/>
            <w:vAlign w:val="center"/>
          </w:tcPr>
          <w:p w14:paraId="5889189C">
            <w:pPr>
              <w:widowControl/>
              <w:spacing w:line="240" w:lineRule="auto"/>
              <w:ind w:firstLine="0" w:firstLineChars="0"/>
              <w:jc w:val="center"/>
              <w:rPr>
                <w:bCs/>
                <w:sz w:val="21"/>
                <w:szCs w:val="21"/>
              </w:rPr>
            </w:pPr>
          </w:p>
        </w:tc>
        <w:tc>
          <w:tcPr>
            <w:tcW w:w="1136" w:type="dxa"/>
            <w:vMerge w:val="continue"/>
            <w:vAlign w:val="center"/>
          </w:tcPr>
          <w:p w14:paraId="1E820FA9">
            <w:pPr>
              <w:widowControl/>
              <w:spacing w:line="240" w:lineRule="auto"/>
              <w:ind w:firstLine="0" w:firstLineChars="0"/>
              <w:jc w:val="center"/>
              <w:rPr>
                <w:bCs/>
                <w:sz w:val="21"/>
                <w:szCs w:val="21"/>
              </w:rPr>
            </w:pPr>
          </w:p>
        </w:tc>
        <w:tc>
          <w:tcPr>
            <w:tcW w:w="1144" w:type="dxa"/>
            <w:vMerge w:val="continue"/>
            <w:vAlign w:val="center"/>
          </w:tcPr>
          <w:p w14:paraId="7E9F8AF3">
            <w:pPr>
              <w:widowControl/>
              <w:spacing w:line="240" w:lineRule="auto"/>
              <w:ind w:firstLine="0" w:firstLineChars="0"/>
              <w:jc w:val="center"/>
              <w:rPr>
                <w:bCs/>
                <w:sz w:val="21"/>
                <w:szCs w:val="21"/>
              </w:rPr>
            </w:pPr>
          </w:p>
        </w:tc>
        <w:tc>
          <w:tcPr>
            <w:tcW w:w="4164" w:type="dxa"/>
            <w:vAlign w:val="center"/>
          </w:tcPr>
          <w:p w14:paraId="49A29432">
            <w:pPr>
              <w:widowControl/>
              <w:spacing w:line="240" w:lineRule="auto"/>
              <w:ind w:firstLine="0" w:firstLineChars="0"/>
              <w:jc w:val="center"/>
              <w:rPr>
                <w:b/>
                <w:sz w:val="21"/>
                <w:szCs w:val="21"/>
              </w:rPr>
            </w:pPr>
            <w:r>
              <w:rPr>
                <w:rFonts w:hint="eastAsia"/>
                <w:b/>
                <w:sz w:val="21"/>
                <w:szCs w:val="21"/>
              </w:rPr>
              <w:t>国家级生态保护红线范围</w:t>
            </w:r>
          </w:p>
        </w:tc>
        <w:tc>
          <w:tcPr>
            <w:tcW w:w="2662" w:type="dxa"/>
            <w:vAlign w:val="center"/>
          </w:tcPr>
          <w:p w14:paraId="7D1C2F2E">
            <w:pPr>
              <w:widowControl/>
              <w:spacing w:line="240" w:lineRule="auto"/>
              <w:ind w:firstLine="0" w:firstLineChars="0"/>
              <w:jc w:val="center"/>
              <w:rPr>
                <w:b/>
                <w:sz w:val="21"/>
                <w:szCs w:val="21"/>
              </w:rPr>
            </w:pPr>
            <w:r>
              <w:rPr>
                <w:rFonts w:hint="eastAsia"/>
                <w:b/>
                <w:sz w:val="21"/>
                <w:szCs w:val="21"/>
              </w:rPr>
              <w:t>生态空间管控区域范围</w:t>
            </w:r>
          </w:p>
        </w:tc>
        <w:tc>
          <w:tcPr>
            <w:tcW w:w="1544" w:type="dxa"/>
            <w:vAlign w:val="center"/>
          </w:tcPr>
          <w:p w14:paraId="3D4B02EE">
            <w:pPr>
              <w:widowControl/>
              <w:spacing w:line="240" w:lineRule="auto"/>
              <w:ind w:firstLine="0" w:firstLineChars="0"/>
              <w:jc w:val="center"/>
              <w:rPr>
                <w:bCs/>
                <w:sz w:val="21"/>
                <w:szCs w:val="21"/>
              </w:rPr>
            </w:pPr>
            <w:r>
              <w:rPr>
                <w:rFonts w:hint="eastAsia"/>
                <w:b/>
                <w:sz w:val="21"/>
                <w:szCs w:val="21"/>
              </w:rPr>
              <w:t>国家级生态保护红线面积</w:t>
            </w:r>
          </w:p>
        </w:tc>
        <w:tc>
          <w:tcPr>
            <w:tcW w:w="1407" w:type="dxa"/>
            <w:vAlign w:val="center"/>
          </w:tcPr>
          <w:p w14:paraId="01BC2AD3">
            <w:pPr>
              <w:widowControl/>
              <w:spacing w:line="240" w:lineRule="auto"/>
              <w:ind w:firstLine="0" w:firstLineChars="0"/>
              <w:jc w:val="center"/>
              <w:rPr>
                <w:bCs/>
                <w:sz w:val="21"/>
                <w:szCs w:val="21"/>
              </w:rPr>
            </w:pPr>
            <w:r>
              <w:rPr>
                <w:rFonts w:hint="eastAsia"/>
                <w:b/>
                <w:sz w:val="21"/>
                <w:szCs w:val="21"/>
              </w:rPr>
              <w:t>生态空间管控区域面积</w:t>
            </w:r>
          </w:p>
        </w:tc>
        <w:tc>
          <w:tcPr>
            <w:tcW w:w="1210" w:type="dxa"/>
            <w:vMerge w:val="continue"/>
            <w:vAlign w:val="center"/>
          </w:tcPr>
          <w:p w14:paraId="2AC38345">
            <w:pPr>
              <w:widowControl/>
              <w:spacing w:line="240" w:lineRule="auto"/>
              <w:ind w:firstLine="0" w:firstLineChars="0"/>
              <w:jc w:val="center"/>
              <w:rPr>
                <w:bCs/>
                <w:sz w:val="21"/>
                <w:szCs w:val="21"/>
              </w:rPr>
            </w:pPr>
          </w:p>
        </w:tc>
      </w:tr>
      <w:tr w14:paraId="05E7F40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849" w:type="dxa"/>
            <w:vMerge w:val="restart"/>
            <w:vAlign w:val="center"/>
          </w:tcPr>
          <w:p w14:paraId="0B7C3D64">
            <w:pPr>
              <w:widowControl/>
              <w:spacing w:line="240" w:lineRule="auto"/>
              <w:ind w:firstLine="0" w:firstLineChars="0"/>
              <w:jc w:val="center"/>
              <w:rPr>
                <w:bCs/>
                <w:sz w:val="21"/>
                <w:szCs w:val="21"/>
              </w:rPr>
            </w:pPr>
            <w:r>
              <w:rPr>
                <w:rFonts w:hint="eastAsia"/>
                <w:bCs/>
                <w:sz w:val="21"/>
                <w:szCs w:val="21"/>
              </w:rPr>
              <w:t>仪征市</w:t>
            </w:r>
          </w:p>
        </w:tc>
        <w:tc>
          <w:tcPr>
            <w:tcW w:w="1136" w:type="dxa"/>
            <w:vAlign w:val="center"/>
          </w:tcPr>
          <w:p w14:paraId="384BE2EC">
            <w:pPr>
              <w:widowControl/>
              <w:spacing w:line="240" w:lineRule="auto"/>
              <w:ind w:firstLine="0" w:firstLineChars="0"/>
              <w:jc w:val="center"/>
              <w:rPr>
                <w:bCs/>
                <w:sz w:val="21"/>
                <w:szCs w:val="21"/>
              </w:rPr>
            </w:pPr>
            <w:r>
              <w:rPr>
                <w:rFonts w:hint="eastAsia"/>
                <w:bCs/>
                <w:sz w:val="21"/>
                <w:szCs w:val="21"/>
              </w:rPr>
              <w:t>仪征龙山省级森林公园</w:t>
            </w:r>
          </w:p>
        </w:tc>
        <w:tc>
          <w:tcPr>
            <w:tcW w:w="1144" w:type="dxa"/>
            <w:vAlign w:val="center"/>
          </w:tcPr>
          <w:p w14:paraId="524D370C">
            <w:pPr>
              <w:widowControl/>
              <w:spacing w:line="240" w:lineRule="auto"/>
              <w:ind w:firstLine="0" w:firstLineChars="0"/>
              <w:jc w:val="center"/>
              <w:rPr>
                <w:bCs/>
                <w:sz w:val="21"/>
                <w:szCs w:val="21"/>
              </w:rPr>
            </w:pPr>
            <w:r>
              <w:rPr>
                <w:rFonts w:hint="eastAsia"/>
                <w:bCs/>
                <w:sz w:val="21"/>
                <w:szCs w:val="21"/>
              </w:rPr>
              <w:t>自然与人文景观保护</w:t>
            </w:r>
          </w:p>
        </w:tc>
        <w:tc>
          <w:tcPr>
            <w:tcW w:w="4164" w:type="dxa"/>
            <w:vAlign w:val="center"/>
          </w:tcPr>
          <w:p w14:paraId="7745B3DA">
            <w:pPr>
              <w:widowControl/>
              <w:spacing w:line="240" w:lineRule="auto"/>
              <w:ind w:firstLine="0" w:firstLineChars="0"/>
              <w:jc w:val="center"/>
              <w:rPr>
                <w:bCs/>
                <w:sz w:val="21"/>
                <w:szCs w:val="21"/>
              </w:rPr>
            </w:pPr>
            <w:r>
              <w:rPr>
                <w:rFonts w:hint="eastAsia"/>
                <w:bCs/>
                <w:sz w:val="21"/>
                <w:szCs w:val="21"/>
              </w:rPr>
              <w:t>仪征龙山省级森林公园总体规划的生态保育区和核心景观区范围</w:t>
            </w:r>
          </w:p>
        </w:tc>
        <w:tc>
          <w:tcPr>
            <w:tcW w:w="2662" w:type="dxa"/>
            <w:vAlign w:val="center"/>
          </w:tcPr>
          <w:p w14:paraId="4811B2FF">
            <w:pPr>
              <w:widowControl/>
              <w:spacing w:line="240" w:lineRule="auto"/>
              <w:ind w:firstLine="0" w:firstLineChars="0"/>
              <w:jc w:val="center"/>
              <w:rPr>
                <w:bCs/>
                <w:sz w:val="21"/>
                <w:szCs w:val="21"/>
              </w:rPr>
            </w:pPr>
            <w:r>
              <w:rPr>
                <w:rFonts w:hint="eastAsia"/>
                <w:bCs/>
                <w:sz w:val="21"/>
                <w:szCs w:val="21"/>
              </w:rPr>
              <w:t>/</w:t>
            </w:r>
          </w:p>
        </w:tc>
        <w:tc>
          <w:tcPr>
            <w:tcW w:w="1544" w:type="dxa"/>
            <w:vAlign w:val="center"/>
          </w:tcPr>
          <w:p w14:paraId="6A0CC3C4">
            <w:pPr>
              <w:widowControl/>
              <w:spacing w:line="240" w:lineRule="auto"/>
              <w:ind w:firstLine="0" w:firstLineChars="0"/>
              <w:jc w:val="center"/>
              <w:rPr>
                <w:bCs/>
                <w:sz w:val="21"/>
                <w:szCs w:val="21"/>
              </w:rPr>
            </w:pPr>
            <w:r>
              <w:rPr>
                <w:rFonts w:hint="eastAsia"/>
                <w:bCs/>
                <w:sz w:val="21"/>
                <w:szCs w:val="21"/>
              </w:rPr>
              <w:t>7</w:t>
            </w:r>
            <w:r>
              <w:rPr>
                <w:bCs/>
                <w:sz w:val="21"/>
                <w:szCs w:val="21"/>
              </w:rPr>
              <w:t>.18</w:t>
            </w:r>
          </w:p>
        </w:tc>
        <w:tc>
          <w:tcPr>
            <w:tcW w:w="1407" w:type="dxa"/>
            <w:vAlign w:val="center"/>
          </w:tcPr>
          <w:p w14:paraId="06BF1BF6">
            <w:pPr>
              <w:widowControl/>
              <w:spacing w:line="240" w:lineRule="auto"/>
              <w:ind w:firstLine="0" w:firstLineChars="0"/>
              <w:jc w:val="center"/>
              <w:rPr>
                <w:bCs/>
                <w:sz w:val="21"/>
                <w:szCs w:val="21"/>
              </w:rPr>
            </w:pPr>
            <w:r>
              <w:rPr>
                <w:rFonts w:hint="eastAsia"/>
                <w:bCs/>
                <w:sz w:val="21"/>
                <w:szCs w:val="21"/>
              </w:rPr>
              <w:t>/</w:t>
            </w:r>
          </w:p>
        </w:tc>
        <w:tc>
          <w:tcPr>
            <w:tcW w:w="1210" w:type="dxa"/>
            <w:vAlign w:val="center"/>
          </w:tcPr>
          <w:p w14:paraId="6CA0531A">
            <w:pPr>
              <w:widowControl/>
              <w:spacing w:line="240" w:lineRule="auto"/>
              <w:ind w:firstLine="0" w:firstLineChars="0"/>
              <w:jc w:val="center"/>
              <w:rPr>
                <w:bCs/>
                <w:sz w:val="21"/>
                <w:szCs w:val="21"/>
              </w:rPr>
            </w:pPr>
            <w:r>
              <w:rPr>
                <w:bCs/>
                <w:sz w:val="21"/>
                <w:szCs w:val="21"/>
              </w:rPr>
              <w:t>SW</w:t>
            </w:r>
          </w:p>
          <w:p w14:paraId="5DA10920">
            <w:pPr>
              <w:widowControl/>
              <w:spacing w:line="240" w:lineRule="auto"/>
              <w:ind w:firstLine="0" w:firstLineChars="0"/>
              <w:jc w:val="center"/>
              <w:rPr>
                <w:bCs/>
                <w:sz w:val="21"/>
                <w:szCs w:val="21"/>
              </w:rPr>
            </w:pPr>
            <w:r>
              <w:rPr>
                <w:rFonts w:hint="eastAsia"/>
                <w:bCs/>
                <w:sz w:val="21"/>
                <w:szCs w:val="21"/>
              </w:rPr>
              <w:t>约1850</w:t>
            </w:r>
            <w:r>
              <w:rPr>
                <w:bCs/>
                <w:sz w:val="21"/>
                <w:szCs w:val="21"/>
              </w:rPr>
              <w:t>m</w:t>
            </w:r>
          </w:p>
        </w:tc>
      </w:tr>
      <w:tr w14:paraId="50F23BB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849" w:type="dxa"/>
            <w:vMerge w:val="continue"/>
            <w:vAlign w:val="center"/>
          </w:tcPr>
          <w:p w14:paraId="2E8A985A">
            <w:pPr>
              <w:widowControl/>
              <w:spacing w:line="240" w:lineRule="auto"/>
              <w:ind w:firstLine="0" w:firstLineChars="0"/>
              <w:jc w:val="center"/>
              <w:rPr>
                <w:bCs/>
                <w:sz w:val="21"/>
                <w:szCs w:val="21"/>
              </w:rPr>
            </w:pPr>
          </w:p>
        </w:tc>
        <w:tc>
          <w:tcPr>
            <w:tcW w:w="1136" w:type="dxa"/>
            <w:vAlign w:val="center"/>
          </w:tcPr>
          <w:p w14:paraId="16037151">
            <w:pPr>
              <w:widowControl/>
              <w:spacing w:line="240" w:lineRule="auto"/>
              <w:ind w:firstLine="0" w:firstLineChars="0"/>
              <w:jc w:val="center"/>
              <w:rPr>
                <w:bCs/>
                <w:sz w:val="21"/>
                <w:szCs w:val="21"/>
              </w:rPr>
            </w:pPr>
            <w:r>
              <w:rPr>
                <w:rFonts w:hint="eastAsia"/>
                <w:bCs/>
                <w:sz w:val="21"/>
                <w:szCs w:val="21"/>
              </w:rPr>
              <w:t>仪征市红山风景名胜区</w:t>
            </w:r>
          </w:p>
        </w:tc>
        <w:tc>
          <w:tcPr>
            <w:tcW w:w="1144" w:type="dxa"/>
            <w:vAlign w:val="center"/>
          </w:tcPr>
          <w:p w14:paraId="1D1EE1E2">
            <w:pPr>
              <w:widowControl/>
              <w:spacing w:line="240" w:lineRule="auto"/>
              <w:ind w:firstLine="0" w:firstLineChars="0"/>
              <w:jc w:val="center"/>
              <w:rPr>
                <w:bCs/>
                <w:sz w:val="21"/>
                <w:szCs w:val="21"/>
              </w:rPr>
            </w:pPr>
            <w:r>
              <w:rPr>
                <w:rFonts w:hint="eastAsia"/>
                <w:bCs/>
                <w:sz w:val="21"/>
                <w:szCs w:val="21"/>
              </w:rPr>
              <w:t>自然与人文景观保护</w:t>
            </w:r>
          </w:p>
        </w:tc>
        <w:tc>
          <w:tcPr>
            <w:tcW w:w="4164" w:type="dxa"/>
            <w:vAlign w:val="center"/>
          </w:tcPr>
          <w:p w14:paraId="44CC4A15">
            <w:pPr>
              <w:widowControl/>
              <w:spacing w:line="240" w:lineRule="auto"/>
              <w:ind w:firstLine="0" w:firstLineChars="0"/>
              <w:jc w:val="center"/>
              <w:rPr>
                <w:bCs/>
                <w:sz w:val="21"/>
                <w:szCs w:val="21"/>
              </w:rPr>
            </w:pPr>
            <w:r>
              <w:rPr>
                <w:rFonts w:hint="eastAsia"/>
                <w:bCs/>
                <w:sz w:val="21"/>
                <w:szCs w:val="21"/>
              </w:rPr>
              <w:t>/</w:t>
            </w:r>
          </w:p>
        </w:tc>
        <w:tc>
          <w:tcPr>
            <w:tcW w:w="2662" w:type="dxa"/>
            <w:vAlign w:val="center"/>
          </w:tcPr>
          <w:p w14:paraId="6C42DD32">
            <w:pPr>
              <w:widowControl/>
              <w:spacing w:line="240" w:lineRule="auto"/>
              <w:ind w:firstLine="0" w:firstLineChars="0"/>
              <w:rPr>
                <w:bCs/>
                <w:sz w:val="21"/>
                <w:szCs w:val="21"/>
              </w:rPr>
            </w:pPr>
            <w:r>
              <w:rPr>
                <w:rFonts w:hint="eastAsia"/>
                <w:bCs/>
                <w:sz w:val="21"/>
                <w:szCs w:val="21"/>
              </w:rPr>
              <w:t>南至枣林湾与真州镇界及越过G328国道至青山镇官山村、跃进村，东至真州镇三八村及马集镇合心村，北至G40沪陕高速转枣林路，含沙河徐水库、枣林湖水库，西至仪征与六合边界</w:t>
            </w:r>
          </w:p>
        </w:tc>
        <w:tc>
          <w:tcPr>
            <w:tcW w:w="1544" w:type="dxa"/>
            <w:vAlign w:val="center"/>
          </w:tcPr>
          <w:p w14:paraId="5C2CB1A3">
            <w:pPr>
              <w:widowControl/>
              <w:spacing w:line="240" w:lineRule="auto"/>
              <w:ind w:firstLine="0" w:firstLineChars="0"/>
              <w:jc w:val="center"/>
              <w:rPr>
                <w:bCs/>
                <w:sz w:val="21"/>
                <w:szCs w:val="21"/>
              </w:rPr>
            </w:pPr>
            <w:r>
              <w:rPr>
                <w:rFonts w:hint="eastAsia"/>
                <w:bCs/>
                <w:sz w:val="21"/>
                <w:szCs w:val="21"/>
              </w:rPr>
              <w:t>/</w:t>
            </w:r>
          </w:p>
        </w:tc>
        <w:tc>
          <w:tcPr>
            <w:tcW w:w="1407" w:type="dxa"/>
            <w:vAlign w:val="center"/>
          </w:tcPr>
          <w:p w14:paraId="39A79867">
            <w:pPr>
              <w:widowControl/>
              <w:spacing w:line="240" w:lineRule="auto"/>
              <w:ind w:firstLine="0" w:firstLineChars="0"/>
              <w:jc w:val="center"/>
              <w:rPr>
                <w:bCs/>
                <w:sz w:val="21"/>
                <w:szCs w:val="21"/>
              </w:rPr>
            </w:pPr>
            <w:r>
              <w:rPr>
                <w:rFonts w:hint="eastAsia"/>
                <w:bCs/>
                <w:sz w:val="21"/>
                <w:szCs w:val="21"/>
              </w:rPr>
              <w:t>2</w:t>
            </w:r>
            <w:r>
              <w:rPr>
                <w:bCs/>
                <w:sz w:val="21"/>
                <w:szCs w:val="21"/>
              </w:rPr>
              <w:t>4.50</w:t>
            </w:r>
          </w:p>
        </w:tc>
        <w:tc>
          <w:tcPr>
            <w:tcW w:w="1210" w:type="dxa"/>
            <w:vAlign w:val="center"/>
          </w:tcPr>
          <w:p w14:paraId="6D8E6741">
            <w:pPr>
              <w:widowControl/>
              <w:spacing w:line="240" w:lineRule="auto"/>
              <w:ind w:firstLine="0" w:firstLineChars="0"/>
              <w:jc w:val="center"/>
              <w:rPr>
                <w:bCs/>
                <w:sz w:val="21"/>
                <w:szCs w:val="21"/>
              </w:rPr>
            </w:pPr>
            <w:r>
              <w:rPr>
                <w:bCs/>
                <w:sz w:val="21"/>
                <w:szCs w:val="21"/>
              </w:rPr>
              <w:t>N</w:t>
            </w:r>
          </w:p>
          <w:p w14:paraId="0B1C1F87">
            <w:pPr>
              <w:widowControl/>
              <w:spacing w:line="240" w:lineRule="auto"/>
              <w:ind w:firstLine="0" w:firstLineChars="0"/>
              <w:jc w:val="center"/>
              <w:rPr>
                <w:bCs/>
                <w:sz w:val="21"/>
                <w:szCs w:val="21"/>
              </w:rPr>
            </w:pPr>
            <w:r>
              <w:rPr>
                <w:rFonts w:hint="eastAsia"/>
                <w:bCs/>
                <w:sz w:val="21"/>
                <w:szCs w:val="21"/>
              </w:rPr>
              <w:t>约850</w:t>
            </w:r>
            <w:r>
              <w:rPr>
                <w:bCs/>
                <w:sz w:val="21"/>
                <w:szCs w:val="21"/>
              </w:rPr>
              <w:t>m</w:t>
            </w:r>
          </w:p>
        </w:tc>
      </w:tr>
      <w:tr w14:paraId="0228D97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849" w:type="dxa"/>
            <w:vMerge w:val="continue"/>
            <w:vAlign w:val="center"/>
          </w:tcPr>
          <w:p w14:paraId="77E97B66">
            <w:pPr>
              <w:widowControl/>
              <w:spacing w:line="240" w:lineRule="auto"/>
              <w:ind w:firstLine="0" w:firstLineChars="0"/>
              <w:jc w:val="center"/>
              <w:rPr>
                <w:bCs/>
                <w:sz w:val="21"/>
                <w:szCs w:val="21"/>
              </w:rPr>
            </w:pPr>
          </w:p>
        </w:tc>
        <w:tc>
          <w:tcPr>
            <w:tcW w:w="1136" w:type="dxa"/>
            <w:vAlign w:val="center"/>
          </w:tcPr>
          <w:p w14:paraId="532FE06E">
            <w:pPr>
              <w:widowControl/>
              <w:spacing w:line="240" w:lineRule="auto"/>
              <w:ind w:firstLine="0" w:firstLineChars="0"/>
              <w:jc w:val="center"/>
              <w:rPr>
                <w:bCs/>
                <w:sz w:val="21"/>
                <w:szCs w:val="21"/>
              </w:rPr>
            </w:pPr>
            <w:r>
              <w:rPr>
                <w:rFonts w:hint="eastAsia"/>
                <w:bCs/>
                <w:sz w:val="21"/>
                <w:szCs w:val="21"/>
              </w:rPr>
              <w:t>仪征市饮用水水源保护区</w:t>
            </w:r>
          </w:p>
        </w:tc>
        <w:tc>
          <w:tcPr>
            <w:tcW w:w="1144" w:type="dxa"/>
            <w:vAlign w:val="center"/>
          </w:tcPr>
          <w:p w14:paraId="6EC1B6D9">
            <w:pPr>
              <w:widowControl/>
              <w:spacing w:line="240" w:lineRule="auto"/>
              <w:ind w:firstLine="0" w:firstLineChars="0"/>
              <w:jc w:val="center"/>
              <w:rPr>
                <w:bCs/>
                <w:sz w:val="21"/>
                <w:szCs w:val="21"/>
              </w:rPr>
            </w:pPr>
            <w:r>
              <w:rPr>
                <w:rFonts w:hint="eastAsia"/>
                <w:bCs/>
                <w:sz w:val="21"/>
                <w:szCs w:val="21"/>
              </w:rPr>
              <w:t>水源水质保护</w:t>
            </w:r>
          </w:p>
        </w:tc>
        <w:tc>
          <w:tcPr>
            <w:tcW w:w="4164" w:type="dxa"/>
            <w:vAlign w:val="center"/>
          </w:tcPr>
          <w:p w14:paraId="18908956">
            <w:pPr>
              <w:widowControl/>
              <w:spacing w:line="240" w:lineRule="auto"/>
              <w:ind w:firstLine="0" w:firstLineChars="0"/>
              <w:rPr>
                <w:bCs/>
                <w:sz w:val="21"/>
                <w:szCs w:val="21"/>
              </w:rPr>
            </w:pPr>
            <w:r>
              <w:rPr>
                <w:rFonts w:hint="eastAsia"/>
                <w:bCs/>
                <w:sz w:val="21"/>
                <w:szCs w:val="21"/>
              </w:rPr>
              <w:t>包括仪征港仪供水公司、仪化</w:t>
            </w:r>
            <w:r>
              <w:rPr>
                <w:bCs/>
                <w:sz w:val="21"/>
                <w:szCs w:val="21"/>
              </w:rPr>
              <w:t>公用工程部</w:t>
            </w:r>
            <w:r>
              <w:rPr>
                <w:rFonts w:hint="eastAsia"/>
                <w:bCs/>
                <w:sz w:val="21"/>
                <w:szCs w:val="21"/>
              </w:rPr>
              <w:t>长江饮用水水源保护区的一级保护区、二级保护区和准保护区范围。其中一级保护区范围为：以取水口上游500米至下游500米向对岸500米至本岸背水坡之间的水域，以及一级保护区水域与相对应的本岸背水坡堤脚外100米之间陆域范围。二级保护区范围为：一级保护区以外上溯1500米下延500米的水域范围，以及二级保护区水域与相对应的本岸背水坡堤脚外100米的陆域范围。准保护区范围为：二级保护区以外上溯2000米、下延1000米的水域范围，以及准保护区水域与相对应的本岸背水坡堤脚外100米之间的陆域范围</w:t>
            </w:r>
          </w:p>
        </w:tc>
        <w:tc>
          <w:tcPr>
            <w:tcW w:w="2662" w:type="dxa"/>
            <w:vAlign w:val="center"/>
          </w:tcPr>
          <w:p w14:paraId="7BF16E4C">
            <w:pPr>
              <w:widowControl/>
              <w:spacing w:line="240" w:lineRule="auto"/>
              <w:ind w:firstLine="0" w:firstLineChars="0"/>
              <w:jc w:val="center"/>
              <w:rPr>
                <w:bCs/>
                <w:sz w:val="21"/>
                <w:szCs w:val="21"/>
              </w:rPr>
            </w:pPr>
            <w:r>
              <w:rPr>
                <w:rFonts w:hint="eastAsia"/>
                <w:bCs/>
                <w:sz w:val="21"/>
                <w:szCs w:val="21"/>
              </w:rPr>
              <w:t>/</w:t>
            </w:r>
          </w:p>
        </w:tc>
        <w:tc>
          <w:tcPr>
            <w:tcW w:w="1544" w:type="dxa"/>
            <w:vAlign w:val="center"/>
          </w:tcPr>
          <w:p w14:paraId="78215371">
            <w:pPr>
              <w:widowControl/>
              <w:spacing w:line="240" w:lineRule="auto"/>
              <w:ind w:firstLine="0" w:firstLineChars="0"/>
              <w:jc w:val="center"/>
              <w:rPr>
                <w:bCs/>
                <w:sz w:val="21"/>
                <w:szCs w:val="21"/>
              </w:rPr>
            </w:pPr>
            <w:r>
              <w:rPr>
                <w:rFonts w:hint="eastAsia"/>
                <w:bCs/>
                <w:sz w:val="21"/>
                <w:szCs w:val="21"/>
              </w:rPr>
              <w:t>2</w:t>
            </w:r>
            <w:r>
              <w:rPr>
                <w:bCs/>
                <w:sz w:val="21"/>
                <w:szCs w:val="21"/>
              </w:rPr>
              <w:t>.61</w:t>
            </w:r>
          </w:p>
        </w:tc>
        <w:tc>
          <w:tcPr>
            <w:tcW w:w="1407" w:type="dxa"/>
            <w:vAlign w:val="center"/>
          </w:tcPr>
          <w:p w14:paraId="318AFD61">
            <w:pPr>
              <w:widowControl/>
              <w:spacing w:line="240" w:lineRule="auto"/>
              <w:ind w:firstLine="0" w:firstLineChars="0"/>
              <w:jc w:val="center"/>
              <w:rPr>
                <w:bCs/>
                <w:sz w:val="21"/>
                <w:szCs w:val="21"/>
              </w:rPr>
            </w:pPr>
            <w:r>
              <w:rPr>
                <w:rFonts w:hint="eastAsia"/>
                <w:bCs/>
                <w:sz w:val="21"/>
                <w:szCs w:val="21"/>
              </w:rPr>
              <w:t>/</w:t>
            </w:r>
          </w:p>
        </w:tc>
        <w:tc>
          <w:tcPr>
            <w:tcW w:w="1210" w:type="dxa"/>
            <w:vAlign w:val="center"/>
          </w:tcPr>
          <w:p w14:paraId="3C27384C">
            <w:pPr>
              <w:widowControl/>
              <w:spacing w:line="240" w:lineRule="auto"/>
              <w:ind w:firstLine="0" w:firstLineChars="0"/>
              <w:jc w:val="center"/>
              <w:rPr>
                <w:bCs/>
                <w:sz w:val="21"/>
                <w:szCs w:val="21"/>
              </w:rPr>
            </w:pPr>
            <w:r>
              <w:rPr>
                <w:bCs/>
                <w:sz w:val="21"/>
                <w:szCs w:val="21"/>
              </w:rPr>
              <w:t>S</w:t>
            </w:r>
          </w:p>
          <w:p w14:paraId="47A78F14">
            <w:pPr>
              <w:widowControl/>
              <w:spacing w:line="240" w:lineRule="auto"/>
              <w:ind w:firstLine="0" w:firstLineChars="0"/>
              <w:jc w:val="center"/>
              <w:rPr>
                <w:bCs/>
                <w:sz w:val="21"/>
                <w:szCs w:val="21"/>
              </w:rPr>
            </w:pPr>
            <w:r>
              <w:rPr>
                <w:rFonts w:hint="eastAsia"/>
                <w:bCs/>
                <w:sz w:val="21"/>
                <w:szCs w:val="21"/>
              </w:rPr>
              <w:t>约1900</w:t>
            </w:r>
            <w:r>
              <w:rPr>
                <w:bCs/>
                <w:sz w:val="21"/>
                <w:szCs w:val="21"/>
              </w:rPr>
              <w:t>m</w:t>
            </w:r>
          </w:p>
        </w:tc>
      </w:tr>
    </w:tbl>
    <w:p w14:paraId="669EFE86">
      <w:pPr>
        <w:wordWrap w:val="0"/>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1.4.4.2与环境质量底线相符性分析</w:t>
      </w:r>
    </w:p>
    <w:p w14:paraId="7C9745E6">
      <w:pPr>
        <w:wordWrap w:val="0"/>
        <w:ind w:firstLine="482" w:firstLineChars="0"/>
        <w:rPr>
          <w:rFonts w:cs="Times New Roman"/>
          <w:color w:val="000000" w:themeColor="text1"/>
          <w14:textFill>
            <w14:solidFill>
              <w14:schemeClr w14:val="tx1"/>
            </w14:solidFill>
          </w14:textFill>
        </w:rPr>
      </w:pPr>
      <w:r>
        <w:rPr>
          <w:rFonts w:cs="Times New Roman"/>
          <w:color w:val="000000" w:themeColor="text1"/>
          <w:szCs w:val="24"/>
          <w:lang w:val="zh-CN"/>
          <w14:textFill>
            <w14:solidFill>
              <w14:schemeClr w14:val="tx1"/>
            </w14:solidFill>
          </w14:textFill>
        </w:rPr>
        <w:t>根据《2024年仪征市年度环境质量公报》，2024年仪征市环境空气中二氧化硫、二氧化氮、可吸入颗粒物、细颗粒物、一氧化碳相关指标符合《环境空气质量标准》（GB3095-2012）及修改单二级标准，臭氧日最大8小时滑动平均值超过《环境空气质量标准》（GB3095-2012）及修改单二级标准浓度限值，影响环境空气质量的首要污染物是臭氧</w:t>
      </w:r>
      <w:r>
        <w:rPr>
          <w:rFonts w:cs="Times New Roman"/>
          <w:color w:val="000000" w:themeColor="text1"/>
          <w14:textFill>
            <w14:solidFill>
              <w14:schemeClr w14:val="tx1"/>
            </w14:solidFill>
          </w14:textFill>
        </w:rPr>
        <w:t>。</w:t>
      </w:r>
    </w:p>
    <w:p w14:paraId="526185FC">
      <w:pPr>
        <w:wordWrap w:val="0"/>
        <w:ind w:firstLine="482"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根据</w:t>
      </w:r>
      <w:r>
        <w:rPr>
          <w:rFonts w:cs="Times New Roman"/>
          <w:color w:val="000000" w:themeColor="text1"/>
          <w:szCs w:val="24"/>
          <w:lang w:val="zh-CN"/>
          <w14:textFill>
            <w14:solidFill>
              <w14:schemeClr w14:val="tx1"/>
            </w14:solidFill>
          </w14:textFill>
        </w:rPr>
        <w:t>《2024年仪征市年度环境质量公报》</w:t>
      </w:r>
      <w:r>
        <w:rPr>
          <w:rFonts w:cs="Times New Roman"/>
          <w:color w:val="000000" w:themeColor="text1"/>
          <w14:textFill>
            <w14:solidFill>
              <w14:schemeClr w14:val="tx1"/>
            </w14:solidFill>
          </w14:textFill>
        </w:rPr>
        <w:t>，仪征市长江滨江水源地和仪征市月塘水库应急水源地水质状况稳定，水质均符合Ⅲ类水质标准。集中式饮用水地表水源地特定项目如重金属、微量有机物、生物毒素等均符合《地表水环境质量标准》（GB3838-2002）中集中式生活饮用水地表水源地特定项目标准限值，达标率为100%。</w:t>
      </w:r>
    </w:p>
    <w:p w14:paraId="025DF116">
      <w:pPr>
        <w:wordWrap w:val="0"/>
        <w:ind w:firstLine="482" w:firstLineChars="0"/>
        <w:rPr>
          <w:rFonts w:cs="Times New Roman"/>
          <w:color w:val="000000" w:themeColor="text1"/>
          <w:szCs w:val="24"/>
          <w:lang w:val="zh-CN"/>
          <w14:textFill>
            <w14:solidFill>
              <w14:schemeClr w14:val="tx1"/>
            </w14:solidFill>
          </w14:textFill>
        </w:rPr>
      </w:pPr>
      <w:r>
        <w:rPr>
          <w:rFonts w:cs="Times New Roman"/>
          <w:color w:val="000000" w:themeColor="text1"/>
          <w:szCs w:val="24"/>
          <w:lang w:val="zh-CN"/>
          <w14:textFill>
            <w14:solidFill>
              <w14:schemeClr w14:val="tx1"/>
            </w14:solidFill>
          </w14:textFill>
        </w:rPr>
        <w:t>根据监测结果可知，本项目评价范围内</w:t>
      </w:r>
      <w:r>
        <w:rPr>
          <w:rFonts w:cs="Times New Roman"/>
          <w:color w:val="000000" w:themeColor="text1"/>
          <w:szCs w:val="24"/>
          <w14:textFill>
            <w14:solidFill>
              <w14:schemeClr w14:val="tx1"/>
            </w14:solidFill>
          </w14:textFill>
        </w:rPr>
        <w:t>厂界外声环境保护目标处各监测点均满足《声环境质量标准》（GB3096-2008）中的2类标准，厂界噪声均满足《声环境质量标准》（GB3096-2008）中的3类标准</w:t>
      </w:r>
      <w:r>
        <w:rPr>
          <w:rFonts w:cs="Times New Roman"/>
          <w:color w:val="000000" w:themeColor="text1"/>
          <w:szCs w:val="24"/>
          <w:lang w:val="zh-CN"/>
          <w14:textFill>
            <w14:solidFill>
              <w14:schemeClr w14:val="tx1"/>
            </w14:solidFill>
          </w14:textFill>
        </w:rPr>
        <w:t xml:space="preserve">。 </w:t>
      </w:r>
    </w:p>
    <w:p w14:paraId="68F698FB">
      <w:pPr>
        <w:wordWrap w:val="0"/>
        <w:ind w:firstLine="482" w:firstLineChars="0"/>
        <w:rPr>
          <w:rFonts w:cs="Times New Roman"/>
          <w:color w:val="000000" w:themeColor="text1"/>
          <w14:textFill>
            <w14:solidFill>
              <w14:schemeClr w14:val="tx1"/>
            </w14:solidFill>
          </w14:textFill>
        </w:rPr>
      </w:pPr>
      <w:r>
        <w:rPr>
          <w:rFonts w:cs="Times New Roman"/>
          <w:color w:val="000000" w:themeColor="text1"/>
          <w:szCs w:val="24"/>
          <w:lang w:val="zh-CN"/>
          <w14:textFill>
            <w14:solidFill>
              <w14:schemeClr w14:val="tx1"/>
            </w14:solidFill>
          </w14:textFill>
        </w:rPr>
        <w:t>根据监测结果可知，对照《地下水质量标准》（GB/T14848-2017），本项目评价区域除总大肠菌群、细菌总数、D1点位耗氧量以及D2点位耗氧量、硫酸盐、总硬度满足《地下水质量标准》（GB/T14848-2017）Ⅳ类标准外，其他各点位监测因子均能满足《地下水质量标准》（GB/T14848-2017）Ⅲ类及以上标准</w:t>
      </w:r>
      <w:r>
        <w:rPr>
          <w:rFonts w:cs="Times New Roman"/>
          <w:color w:val="000000" w:themeColor="text1"/>
          <w14:textFill>
            <w14:solidFill>
              <w14:schemeClr w14:val="tx1"/>
            </w14:solidFill>
          </w14:textFill>
        </w:rPr>
        <w:t>。</w:t>
      </w:r>
    </w:p>
    <w:p w14:paraId="5757B3AB">
      <w:pPr>
        <w:ind w:firstLine="482" w:firstLineChars="0"/>
        <w:rPr>
          <w:rFonts w:cs="Times New Roman"/>
          <w:color w:val="000000" w:themeColor="text1"/>
          <w:szCs w:val="24"/>
          <w:lang w:val="zh-CN"/>
          <w14:textFill>
            <w14:solidFill>
              <w14:schemeClr w14:val="tx1"/>
            </w14:solidFill>
          </w14:textFill>
        </w:rPr>
      </w:pPr>
      <w:r>
        <w:rPr>
          <w:rFonts w:cs="Times New Roman"/>
          <w:color w:val="000000" w:themeColor="text1"/>
          <w:szCs w:val="24"/>
          <w:lang w:val="zh-CN"/>
          <w14:textFill>
            <w14:solidFill>
              <w14:schemeClr w14:val="tx1"/>
            </w14:solidFill>
          </w14:textFill>
        </w:rPr>
        <w:t>根据监测结果可知，本项目评价范围内土壤监测因子能</w:t>
      </w:r>
      <w:r>
        <w:rPr>
          <w:rFonts w:cs="Times New Roman"/>
          <w:color w:val="000000" w:themeColor="text1"/>
          <w14:textFill>
            <w14:solidFill>
              <w14:schemeClr w14:val="tx1"/>
            </w14:solidFill>
          </w14:textFill>
        </w:rPr>
        <w:t>低于</w:t>
      </w:r>
      <w:r>
        <w:rPr>
          <w:rFonts w:cs="Times New Roman"/>
          <w:color w:val="000000" w:themeColor="text1"/>
          <w:szCs w:val="24"/>
          <w:lang w:val="zh-CN"/>
          <w14:textFill>
            <w14:solidFill>
              <w14:schemeClr w14:val="tx1"/>
            </w14:solidFill>
          </w14:textFill>
        </w:rPr>
        <w:t>《土壤环境质量 建设用地土壤污染风险管控标准（试行）》（GB36600-2018）第二类用地筛选值。</w:t>
      </w:r>
    </w:p>
    <w:p w14:paraId="5A9499D6">
      <w:pPr>
        <w:ind w:firstLine="482" w:firstLineChars="0"/>
        <w:rPr>
          <w:rFonts w:cs="Times New Roman"/>
          <w:color w:val="000000" w:themeColor="text1"/>
          <w:szCs w:val="24"/>
          <w:lang w:val="zh-CN"/>
          <w14:textFill>
            <w14:solidFill>
              <w14:schemeClr w14:val="tx1"/>
            </w14:solidFill>
          </w14:textFill>
        </w:rPr>
      </w:pPr>
      <w:r>
        <w:rPr>
          <w:rFonts w:hint="eastAsia" w:cs="Times New Roman"/>
          <w:bCs/>
          <w:color w:val="000000" w:themeColor="text1"/>
          <w14:textFill>
            <w14:solidFill>
              <w14:schemeClr w14:val="tx1"/>
            </w14:solidFill>
          </w14:textFill>
        </w:rPr>
        <w:t>本项目生产废水送公用工程部生化装置东区处理</w:t>
      </w:r>
      <w:r>
        <w:rPr>
          <w:rFonts w:cs="Times New Roman"/>
          <w:bCs/>
          <w:color w:val="000000" w:themeColor="text1"/>
          <w14:textFill>
            <w14:solidFill>
              <w14:schemeClr w14:val="tx1"/>
            </w14:solidFill>
          </w14:textFill>
        </w:rPr>
        <w:t>；产生的工艺废气采取有效措施处理后达标排放</w:t>
      </w:r>
      <w:r>
        <w:rPr>
          <w:rFonts w:cs="Times New Roman"/>
          <w:color w:val="000000" w:themeColor="text1"/>
          <w:szCs w:val="24"/>
          <w:lang w:val="zh-CN"/>
          <w14:textFill>
            <w14:solidFill>
              <w14:schemeClr w14:val="tx1"/>
            </w14:solidFill>
          </w14:textFill>
        </w:rPr>
        <w:t>；运行过程中防渗措施到位，地下水和土壤基本无污染；运行过程中噪声能够达标排放；各类固废合理处置，本项目建成后不会突破区域环境质量底线要求。</w:t>
      </w:r>
    </w:p>
    <w:p w14:paraId="11DE841B">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1.4.4.3与资源利用上线相符性分析</w:t>
      </w:r>
    </w:p>
    <w:p w14:paraId="207EBFBA">
      <w:pPr>
        <w:ind w:firstLine="480"/>
        <w:jc w:val="left"/>
        <w:rPr>
          <w:rFonts w:cs="Times New Roman"/>
          <w:color w:val="000000" w:themeColor="text1"/>
          <w:szCs w:val="24"/>
          <w:lang w:val="zh-CN"/>
          <w14:textFill>
            <w14:solidFill>
              <w14:schemeClr w14:val="tx1"/>
            </w14:solidFill>
          </w14:textFill>
        </w:rPr>
      </w:pPr>
      <w:r>
        <w:rPr>
          <w:rFonts w:cs="Times New Roman"/>
          <w:color w:val="000000" w:themeColor="text1"/>
          <w:szCs w:val="24"/>
          <w:lang w:val="zh-CN"/>
          <w14:textFill>
            <w14:solidFill>
              <w14:schemeClr w14:val="tx1"/>
            </w14:solidFill>
          </w14:textFill>
        </w:rPr>
        <w:t>本项目位于仪化公司现有厂区，利用已经建成的水、电、蒸汽等资源供应系统，设计中采取了全面的污染防治措施，确保三废达标排放。因此，本项目的建设与资源利用上线相符。</w:t>
      </w:r>
    </w:p>
    <w:p w14:paraId="398DF3B9">
      <w:pPr>
        <w:wordWrap w:val="0"/>
        <w:ind w:firstLine="0" w:firstLineChars="0"/>
        <w:jc w:val="center"/>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表1.4.4-2  与资源利用上线相符性分析</w:t>
      </w:r>
    </w:p>
    <w:tbl>
      <w:tblPr>
        <w:tblStyle w:val="88"/>
        <w:tblW w:w="4998"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318"/>
        <w:gridCol w:w="3066"/>
        <w:gridCol w:w="9568"/>
      </w:tblGrid>
      <w:tr w14:paraId="553EEE0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PrEx>
        <w:tc>
          <w:tcPr>
            <w:tcW w:w="472" w:type="pct"/>
            <w:tcBorders>
              <w:tl2br w:val="nil"/>
              <w:tr2bl w:val="nil"/>
            </w:tcBorders>
            <w:tcMar>
              <w:left w:w="0" w:type="dxa"/>
              <w:right w:w="0" w:type="dxa"/>
            </w:tcMar>
            <w:vAlign w:val="center"/>
          </w:tcPr>
          <w:p w14:paraId="15CBE00B">
            <w:pPr>
              <w:wordWrap w:val="0"/>
              <w:spacing w:line="240" w:lineRule="auto"/>
              <w:ind w:firstLine="0" w:firstLineChars="0"/>
              <w:jc w:val="center"/>
              <w:textAlignment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序号</w:t>
            </w:r>
          </w:p>
        </w:tc>
        <w:tc>
          <w:tcPr>
            <w:tcW w:w="1099" w:type="pct"/>
            <w:tcBorders>
              <w:tl2br w:val="nil"/>
              <w:tr2bl w:val="nil"/>
            </w:tcBorders>
            <w:tcMar>
              <w:left w:w="0" w:type="dxa"/>
              <w:right w:w="0" w:type="dxa"/>
            </w:tcMar>
            <w:vAlign w:val="center"/>
          </w:tcPr>
          <w:p w14:paraId="495EC5AF">
            <w:pPr>
              <w:wordWrap w:val="0"/>
              <w:spacing w:line="240" w:lineRule="auto"/>
              <w:ind w:firstLine="0" w:firstLineChars="0"/>
              <w:jc w:val="center"/>
              <w:textAlignment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内容</w:t>
            </w:r>
          </w:p>
        </w:tc>
        <w:tc>
          <w:tcPr>
            <w:tcW w:w="3429" w:type="pct"/>
            <w:tcBorders>
              <w:tl2br w:val="nil"/>
              <w:tr2bl w:val="nil"/>
            </w:tcBorders>
            <w:tcMar>
              <w:left w:w="0" w:type="dxa"/>
              <w:right w:w="0" w:type="dxa"/>
            </w:tcMar>
            <w:vAlign w:val="center"/>
          </w:tcPr>
          <w:p w14:paraId="53D2B38C">
            <w:pPr>
              <w:wordWrap w:val="0"/>
              <w:spacing w:line="240" w:lineRule="auto"/>
              <w:ind w:firstLine="0" w:firstLineChars="0"/>
              <w:jc w:val="center"/>
              <w:textAlignment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与资源利用上线的相符性分析</w:t>
            </w:r>
          </w:p>
        </w:tc>
      </w:tr>
      <w:tr w14:paraId="72D8CE3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472" w:type="pct"/>
            <w:tcBorders>
              <w:tl2br w:val="nil"/>
              <w:tr2bl w:val="nil"/>
            </w:tcBorders>
            <w:tcMar>
              <w:left w:w="0" w:type="dxa"/>
              <w:right w:w="0" w:type="dxa"/>
            </w:tcMar>
            <w:vAlign w:val="center"/>
          </w:tcPr>
          <w:p w14:paraId="6A3F7403">
            <w:pPr>
              <w:wordWrap w:val="0"/>
              <w:spacing w:line="240" w:lineRule="auto"/>
              <w:ind w:firstLine="0" w:firstLineChars="0"/>
              <w:jc w:val="center"/>
              <w:textAlignment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w:t>
            </w:r>
          </w:p>
        </w:tc>
        <w:tc>
          <w:tcPr>
            <w:tcW w:w="1099" w:type="pct"/>
            <w:tcBorders>
              <w:tl2br w:val="nil"/>
              <w:tr2bl w:val="nil"/>
            </w:tcBorders>
            <w:tcMar>
              <w:left w:w="0" w:type="dxa"/>
              <w:right w:w="0" w:type="dxa"/>
            </w:tcMar>
            <w:vAlign w:val="center"/>
          </w:tcPr>
          <w:p w14:paraId="1F528AA2">
            <w:pPr>
              <w:wordWrap w:val="0"/>
              <w:spacing w:line="240" w:lineRule="auto"/>
              <w:ind w:firstLine="0" w:firstLineChars="0"/>
              <w:jc w:val="center"/>
              <w:textAlignment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能源消耗</w:t>
            </w:r>
          </w:p>
        </w:tc>
        <w:tc>
          <w:tcPr>
            <w:tcW w:w="3429" w:type="pct"/>
            <w:tcBorders>
              <w:tl2br w:val="nil"/>
              <w:tr2bl w:val="nil"/>
            </w:tcBorders>
            <w:tcMar>
              <w:left w:w="0" w:type="dxa"/>
              <w:right w:w="0" w:type="dxa"/>
            </w:tcMar>
            <w:vAlign w:val="center"/>
          </w:tcPr>
          <w:p w14:paraId="3C9D1FC6">
            <w:pPr>
              <w:wordWrap w:val="0"/>
              <w:spacing w:line="240" w:lineRule="auto"/>
              <w:ind w:firstLine="0" w:firstLineChars="0"/>
              <w:jc w:val="center"/>
              <w:textAlignment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w:t>
            </w:r>
            <w:r>
              <w:rPr>
                <w:rFonts w:hint="eastAsia" w:cs="Times New Roman"/>
                <w:color w:val="000000" w:themeColor="text1"/>
                <w:sz w:val="21"/>
                <w:szCs w:val="21"/>
                <w14:textFill>
                  <w14:solidFill>
                    <w14:schemeClr w14:val="tx1"/>
                  </w14:solidFill>
                </w14:textFill>
              </w:rPr>
              <w:t>用电由市政供电管网供应；</w:t>
            </w:r>
            <w:r>
              <w:rPr>
                <w:rFonts w:cs="Times New Roman"/>
                <w:color w:val="000000" w:themeColor="text1"/>
                <w:sz w:val="21"/>
                <w:szCs w:val="21"/>
                <w14:textFill>
                  <w14:solidFill>
                    <w14:schemeClr w14:val="tx1"/>
                  </w14:solidFill>
                </w14:textFill>
              </w:rPr>
              <w:t>本项目</w:t>
            </w:r>
            <w:r>
              <w:rPr>
                <w:rFonts w:hint="eastAsia" w:cs="Times New Roman"/>
                <w:color w:val="000000" w:themeColor="text1"/>
                <w:sz w:val="21"/>
                <w:szCs w:val="21"/>
                <w14:textFill>
                  <w14:solidFill>
                    <w14:schemeClr w14:val="tx1"/>
                  </w14:solidFill>
                </w14:textFill>
              </w:rPr>
              <w:t>蒸汽由江苏华电仪化热电有限公司；</w:t>
            </w:r>
            <w:r>
              <w:rPr>
                <w:rFonts w:cs="Times New Roman"/>
                <w:color w:val="000000" w:themeColor="text1"/>
                <w:sz w:val="21"/>
                <w:szCs w:val="21"/>
                <w14:textFill>
                  <w14:solidFill>
                    <w14:schemeClr w14:val="tx1"/>
                  </w14:solidFill>
                </w14:textFill>
              </w:rPr>
              <w:t>本项目</w:t>
            </w:r>
            <w:r>
              <w:rPr>
                <w:rFonts w:hint="eastAsia" w:cs="Times New Roman"/>
                <w:color w:val="000000" w:themeColor="text1"/>
                <w:sz w:val="21"/>
                <w:szCs w:val="21"/>
                <w14:textFill>
                  <w14:solidFill>
                    <w14:schemeClr w14:val="tx1"/>
                  </w14:solidFill>
                </w14:textFill>
              </w:rPr>
              <w:t>天然气由仪化公司天然气管网供应；</w:t>
            </w:r>
            <w:r>
              <w:rPr>
                <w:rFonts w:cs="Times New Roman"/>
                <w:color w:val="000000" w:themeColor="text1"/>
                <w:sz w:val="21"/>
                <w:szCs w:val="21"/>
                <w14:textFill>
                  <w14:solidFill>
                    <w14:schemeClr w14:val="tx1"/>
                  </w14:solidFill>
                </w14:textFill>
              </w:rPr>
              <w:t>本项目不使用煤炭，不属于过剩产能行业</w:t>
            </w:r>
            <w:r>
              <w:rPr>
                <w:rFonts w:hint="eastAsia" w:cs="Times New Roman"/>
                <w:color w:val="000000" w:themeColor="text1"/>
                <w:sz w:val="21"/>
                <w:szCs w:val="21"/>
                <w14:textFill>
                  <w14:solidFill>
                    <w14:schemeClr w14:val="tx1"/>
                  </w14:solidFill>
                </w14:textFill>
              </w:rPr>
              <w:t xml:space="preserve">。 </w:t>
            </w:r>
          </w:p>
        </w:tc>
      </w:tr>
      <w:tr w14:paraId="615B655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472" w:type="pct"/>
            <w:tcBorders>
              <w:tl2br w:val="nil"/>
              <w:tr2bl w:val="nil"/>
            </w:tcBorders>
            <w:tcMar>
              <w:left w:w="0" w:type="dxa"/>
              <w:right w:w="0" w:type="dxa"/>
            </w:tcMar>
            <w:vAlign w:val="center"/>
          </w:tcPr>
          <w:p w14:paraId="026CD5CD">
            <w:pPr>
              <w:wordWrap w:val="0"/>
              <w:spacing w:line="240" w:lineRule="auto"/>
              <w:ind w:firstLine="0" w:firstLineChars="0"/>
              <w:jc w:val="center"/>
              <w:textAlignment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2</w:t>
            </w:r>
          </w:p>
        </w:tc>
        <w:tc>
          <w:tcPr>
            <w:tcW w:w="1099" w:type="pct"/>
            <w:tcBorders>
              <w:tl2br w:val="nil"/>
              <w:tr2bl w:val="nil"/>
            </w:tcBorders>
            <w:tcMar>
              <w:left w:w="0" w:type="dxa"/>
              <w:right w:w="0" w:type="dxa"/>
            </w:tcMar>
            <w:vAlign w:val="center"/>
          </w:tcPr>
          <w:p w14:paraId="2452D2A5">
            <w:pPr>
              <w:wordWrap w:val="0"/>
              <w:spacing w:line="240" w:lineRule="auto"/>
              <w:ind w:firstLine="0" w:firstLineChars="0"/>
              <w:jc w:val="center"/>
              <w:textAlignment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水资源消耗</w:t>
            </w:r>
          </w:p>
        </w:tc>
        <w:tc>
          <w:tcPr>
            <w:tcW w:w="3429" w:type="pct"/>
            <w:tcBorders>
              <w:tl2br w:val="nil"/>
              <w:tr2bl w:val="nil"/>
            </w:tcBorders>
            <w:tcMar>
              <w:left w:w="0" w:type="dxa"/>
              <w:right w:w="0" w:type="dxa"/>
            </w:tcMar>
            <w:vAlign w:val="center"/>
          </w:tcPr>
          <w:p w14:paraId="1867CE20">
            <w:pPr>
              <w:wordWrap w:val="0"/>
              <w:spacing w:line="240" w:lineRule="auto"/>
              <w:ind w:firstLine="0" w:firstLineChars="0"/>
              <w:jc w:val="center"/>
              <w:textAlignment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本项目用水来</w:t>
            </w:r>
            <w:r>
              <w:rPr>
                <w:rFonts w:hint="eastAsia" w:cs="Times New Roman"/>
                <w:color w:val="000000" w:themeColor="text1"/>
                <w:sz w:val="21"/>
                <w:szCs w:val="21"/>
                <w14:textFill>
                  <w14:solidFill>
                    <w14:schemeClr w14:val="tx1"/>
                  </w14:solidFill>
                </w14:textFill>
              </w:rPr>
              <w:t>自仪化公司公用工程部给水装置，</w:t>
            </w:r>
            <w:r>
              <w:rPr>
                <w:rFonts w:cs="Times New Roman"/>
                <w:color w:val="000000" w:themeColor="text1"/>
                <w:sz w:val="21"/>
                <w:szCs w:val="21"/>
                <w14:textFill>
                  <w14:solidFill>
                    <w14:schemeClr w14:val="tx1"/>
                  </w14:solidFill>
                </w14:textFill>
              </w:rPr>
              <w:t>生产废水</w:t>
            </w:r>
            <w:r>
              <w:rPr>
                <w:rFonts w:hint="eastAsia" w:cs="Times New Roman"/>
                <w:color w:val="000000" w:themeColor="text1"/>
                <w:sz w:val="21"/>
                <w:szCs w:val="21"/>
                <w14:textFill>
                  <w14:solidFill>
                    <w14:schemeClr w14:val="tx1"/>
                  </w14:solidFill>
                </w14:textFill>
              </w:rPr>
              <w:t>送公用工程部生化装置东区处理。</w:t>
            </w:r>
          </w:p>
        </w:tc>
      </w:tr>
      <w:tr w14:paraId="19B8CE0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472" w:type="pct"/>
            <w:tcBorders>
              <w:tl2br w:val="nil"/>
              <w:tr2bl w:val="nil"/>
            </w:tcBorders>
            <w:tcMar>
              <w:left w:w="0" w:type="dxa"/>
              <w:right w:w="0" w:type="dxa"/>
            </w:tcMar>
            <w:vAlign w:val="center"/>
          </w:tcPr>
          <w:p w14:paraId="0A4C5C0F">
            <w:pPr>
              <w:wordWrap w:val="0"/>
              <w:spacing w:line="240" w:lineRule="auto"/>
              <w:ind w:firstLine="0" w:firstLineChars="0"/>
              <w:jc w:val="center"/>
              <w:textAlignment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3</w:t>
            </w:r>
          </w:p>
        </w:tc>
        <w:tc>
          <w:tcPr>
            <w:tcW w:w="1099" w:type="pct"/>
            <w:tcBorders>
              <w:tl2br w:val="nil"/>
              <w:tr2bl w:val="nil"/>
            </w:tcBorders>
            <w:tcMar>
              <w:left w:w="0" w:type="dxa"/>
              <w:right w:w="0" w:type="dxa"/>
            </w:tcMar>
            <w:vAlign w:val="center"/>
          </w:tcPr>
          <w:p w14:paraId="2E745290">
            <w:pPr>
              <w:wordWrap w:val="0"/>
              <w:spacing w:line="240" w:lineRule="auto"/>
              <w:ind w:firstLine="0" w:firstLineChars="0"/>
              <w:jc w:val="center"/>
              <w:textAlignment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土地资源</w:t>
            </w:r>
          </w:p>
        </w:tc>
        <w:tc>
          <w:tcPr>
            <w:tcW w:w="3429" w:type="pct"/>
            <w:tcBorders>
              <w:tl2br w:val="nil"/>
              <w:tr2bl w:val="nil"/>
            </w:tcBorders>
            <w:tcMar>
              <w:left w:w="0" w:type="dxa"/>
              <w:right w:w="0" w:type="dxa"/>
            </w:tcMar>
            <w:vAlign w:val="center"/>
          </w:tcPr>
          <w:p w14:paraId="3F90311C">
            <w:pPr>
              <w:wordWrap w:val="0"/>
              <w:spacing w:line="240" w:lineRule="auto"/>
              <w:ind w:firstLine="0" w:firstLineChars="0"/>
              <w:jc w:val="center"/>
              <w:textAlignment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本项目不新增用地，在现有厂区内进行设备的安装、调试</w:t>
            </w:r>
          </w:p>
        </w:tc>
      </w:tr>
    </w:tbl>
    <w:p w14:paraId="61C38CC5">
      <w:pPr>
        <w:wordWrap w:val="0"/>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1.4.4.4环境准入负面清单</w:t>
      </w:r>
    </w:p>
    <w:p w14:paraId="25FC594E">
      <w:pPr>
        <w:wordWrap w:val="0"/>
        <w:ind w:firstLine="482" w:firstLineChars="0"/>
        <w:rPr>
          <w:rFonts w:cs="Times New Roman"/>
          <w:b/>
          <w:bCs/>
          <w:color w:val="000000" w:themeColor="text1"/>
          <w:szCs w:val="24"/>
          <w:lang w:val="zh-CN"/>
          <w14:textFill>
            <w14:solidFill>
              <w14:schemeClr w14:val="tx1"/>
            </w14:solidFill>
          </w14:textFill>
        </w:rPr>
      </w:pPr>
      <w:r>
        <w:rPr>
          <w:rFonts w:cs="Times New Roman"/>
          <w:b/>
          <w:bCs/>
          <w:color w:val="000000" w:themeColor="text1"/>
          <w:szCs w:val="24"/>
          <w:lang w:val="zh-CN"/>
          <w14:textFill>
            <w14:solidFill>
              <w14:schemeClr w14:val="tx1"/>
            </w14:solidFill>
          </w14:textFill>
        </w:rPr>
        <w:t>（1）与《关于印发〈长江经济带发展负面清单指南（试行，2022年版）〉的通知》（长江办〔2022〕7号）相符性分析</w:t>
      </w:r>
    </w:p>
    <w:p w14:paraId="5CFAC2DA">
      <w:pPr>
        <w:wordWrap w:val="0"/>
        <w:ind w:firstLine="480" w:firstLineChars="0"/>
        <w:rPr>
          <w:rFonts w:cs="Times New Roman"/>
          <w:color w:val="000000" w:themeColor="text1"/>
          <w:szCs w:val="24"/>
          <w:lang w:val="zh-CN"/>
          <w14:textFill>
            <w14:solidFill>
              <w14:schemeClr w14:val="tx1"/>
            </w14:solidFill>
          </w14:textFill>
        </w:rPr>
      </w:pPr>
      <w:r>
        <w:rPr>
          <w:rFonts w:cs="Times New Roman"/>
          <w:color w:val="000000" w:themeColor="text1"/>
          <w:szCs w:val="24"/>
          <w:lang w:val="zh-CN"/>
          <w14:textFill>
            <w14:solidFill>
              <w14:schemeClr w14:val="tx1"/>
            </w14:solidFill>
          </w14:textFill>
        </w:rPr>
        <w:t>对照《关于印发〈长江经济带发展负面清单指南（试行，2022年版）〉的通知》中长江经济带发展负面清单相关要求详见表1.</w:t>
      </w:r>
      <w:r>
        <w:rPr>
          <w:rFonts w:cs="Times New Roman"/>
          <w:color w:val="000000" w:themeColor="text1"/>
          <w:szCs w:val="24"/>
          <w14:textFill>
            <w14:solidFill>
              <w14:schemeClr w14:val="tx1"/>
            </w14:solidFill>
          </w14:textFill>
        </w:rPr>
        <w:t>4.4-3</w:t>
      </w:r>
      <w:r>
        <w:rPr>
          <w:rFonts w:cs="Times New Roman"/>
          <w:color w:val="000000" w:themeColor="text1"/>
          <w:szCs w:val="24"/>
          <w:lang w:val="zh-CN"/>
          <w14:textFill>
            <w14:solidFill>
              <w14:schemeClr w14:val="tx1"/>
            </w14:solidFill>
          </w14:textFill>
        </w:rPr>
        <w:t>。</w:t>
      </w:r>
    </w:p>
    <w:p w14:paraId="1B1203E8">
      <w:pPr>
        <w:wordWrap w:val="0"/>
        <w:spacing w:line="240" w:lineRule="auto"/>
        <w:ind w:firstLine="0" w:firstLineChars="0"/>
        <w:jc w:val="center"/>
        <w:rPr>
          <w:rFonts w:cs="Times New Roman"/>
          <w:b/>
          <w:bCs/>
          <w:color w:val="000000" w:themeColor="text1"/>
          <w:szCs w:val="28"/>
          <w14:textFill>
            <w14:solidFill>
              <w14:schemeClr w14:val="tx1"/>
            </w14:solidFill>
          </w14:textFill>
        </w:rPr>
      </w:pPr>
      <w:r>
        <w:rPr>
          <w:rFonts w:cs="Times New Roman"/>
          <w:b/>
          <w:bCs/>
          <w:color w:val="000000" w:themeColor="text1"/>
          <w:szCs w:val="28"/>
          <w14:textFill>
            <w14:solidFill>
              <w14:schemeClr w14:val="tx1"/>
            </w14:solidFill>
          </w14:textFill>
        </w:rPr>
        <w:t>表1.4.4-3  与</w:t>
      </w:r>
      <w:r>
        <w:rPr>
          <w:rFonts w:cs="Times New Roman"/>
          <w:b/>
          <w:bCs/>
          <w:color w:val="000000" w:themeColor="text1"/>
          <w:szCs w:val="24"/>
          <w:lang w:val="zh-CN"/>
          <w14:textFill>
            <w14:solidFill>
              <w14:schemeClr w14:val="tx1"/>
            </w14:solidFill>
          </w14:textFill>
        </w:rPr>
        <w:t>长江办〔2022〕7号</w:t>
      </w:r>
      <w:r>
        <w:rPr>
          <w:rFonts w:cs="Times New Roman"/>
          <w:b/>
          <w:bCs/>
          <w:color w:val="000000" w:themeColor="text1"/>
          <w:szCs w:val="28"/>
          <w14:textFill>
            <w14:solidFill>
              <w14:schemeClr w14:val="tx1"/>
            </w14:solidFill>
          </w14:textFill>
        </w:rPr>
        <w:t>对照表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031"/>
        <w:gridCol w:w="7009"/>
        <w:gridCol w:w="4846"/>
        <w:gridCol w:w="1288"/>
      </w:tblGrid>
      <w:tr w14:paraId="2764A94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12" w:space="0"/>
              <w:left w:val="nil"/>
              <w:bottom w:val="single" w:color="auto" w:sz="4" w:space="0"/>
              <w:right w:val="single" w:color="auto" w:sz="4" w:space="0"/>
            </w:tcBorders>
            <w:vAlign w:val="center"/>
          </w:tcPr>
          <w:p w14:paraId="1D2CA58A">
            <w:pPr>
              <w:wordWrap w:val="0"/>
              <w:spacing w:line="240" w:lineRule="auto"/>
              <w:ind w:firstLine="0" w:firstLineChars="0"/>
              <w:jc w:val="center"/>
              <w:rPr>
                <w:rFonts w:cs="Times New Roman"/>
                <w:b/>
                <w:bCs/>
                <w:color w:val="000000" w:themeColor="text1"/>
                <w:sz w:val="21"/>
                <w:szCs w:val="18"/>
                <w:lang w:val="zh-CN"/>
                <w14:textFill>
                  <w14:solidFill>
                    <w14:schemeClr w14:val="tx1"/>
                  </w14:solidFill>
                </w14:textFill>
              </w:rPr>
            </w:pPr>
            <w:r>
              <w:rPr>
                <w:rFonts w:cs="Times New Roman"/>
                <w:b/>
                <w:bCs/>
                <w:color w:val="000000" w:themeColor="text1"/>
                <w:sz w:val="21"/>
                <w:szCs w:val="18"/>
                <w:lang w:val="zh-CN"/>
                <w14:textFill>
                  <w14:solidFill>
                    <w14:schemeClr w14:val="tx1"/>
                  </w14:solidFill>
                </w14:textFill>
              </w:rPr>
              <w:t>序号</w:t>
            </w:r>
          </w:p>
        </w:tc>
        <w:tc>
          <w:tcPr>
            <w:tcW w:w="4820" w:type="dxa"/>
            <w:tcBorders>
              <w:top w:val="single" w:color="auto" w:sz="12" w:space="0"/>
              <w:left w:val="single" w:color="auto" w:sz="4" w:space="0"/>
              <w:bottom w:val="single" w:color="auto" w:sz="4" w:space="0"/>
              <w:right w:val="single" w:color="auto" w:sz="4" w:space="0"/>
            </w:tcBorders>
            <w:vAlign w:val="center"/>
          </w:tcPr>
          <w:p w14:paraId="54D752D5">
            <w:pPr>
              <w:wordWrap w:val="0"/>
              <w:spacing w:line="240" w:lineRule="auto"/>
              <w:ind w:firstLine="0" w:firstLineChars="0"/>
              <w:jc w:val="center"/>
              <w:rPr>
                <w:rFonts w:cs="Times New Roman"/>
                <w:b/>
                <w:bCs/>
                <w:color w:val="000000" w:themeColor="text1"/>
                <w:sz w:val="21"/>
                <w:szCs w:val="18"/>
                <w:lang w:val="zh-CN"/>
                <w14:textFill>
                  <w14:solidFill>
                    <w14:schemeClr w14:val="tx1"/>
                  </w14:solidFill>
                </w14:textFill>
              </w:rPr>
            </w:pPr>
            <w:r>
              <w:rPr>
                <w:rFonts w:cs="Times New Roman"/>
                <w:b/>
                <w:bCs/>
                <w:color w:val="000000" w:themeColor="text1"/>
                <w:sz w:val="21"/>
                <w:szCs w:val="18"/>
                <w:lang w:val="zh-CN"/>
                <w14:textFill>
                  <w14:solidFill>
                    <w14:schemeClr w14:val="tx1"/>
                  </w14:solidFill>
                </w14:textFill>
              </w:rPr>
              <w:t>文件要求</w:t>
            </w:r>
          </w:p>
        </w:tc>
        <w:tc>
          <w:tcPr>
            <w:tcW w:w="3332" w:type="dxa"/>
            <w:tcBorders>
              <w:top w:val="single" w:color="auto" w:sz="12" w:space="0"/>
              <w:left w:val="single" w:color="auto" w:sz="4" w:space="0"/>
              <w:bottom w:val="single" w:color="auto" w:sz="4" w:space="0"/>
              <w:right w:val="single" w:color="auto" w:sz="4" w:space="0"/>
            </w:tcBorders>
            <w:vAlign w:val="center"/>
          </w:tcPr>
          <w:p w14:paraId="63919BF4">
            <w:pPr>
              <w:wordWrap w:val="0"/>
              <w:spacing w:line="240" w:lineRule="auto"/>
              <w:ind w:firstLine="0" w:firstLineChars="0"/>
              <w:jc w:val="center"/>
              <w:rPr>
                <w:rFonts w:cs="Times New Roman"/>
                <w:b/>
                <w:bCs/>
                <w:color w:val="000000" w:themeColor="text1"/>
                <w:sz w:val="21"/>
                <w:szCs w:val="18"/>
                <w:lang w:val="zh-CN"/>
                <w14:textFill>
                  <w14:solidFill>
                    <w14:schemeClr w14:val="tx1"/>
                  </w14:solidFill>
                </w14:textFill>
              </w:rPr>
            </w:pPr>
            <w:r>
              <w:rPr>
                <w:rFonts w:cs="Times New Roman"/>
                <w:b/>
                <w:bCs/>
                <w:color w:val="000000" w:themeColor="text1"/>
                <w:sz w:val="21"/>
                <w:szCs w:val="18"/>
                <w:lang w:val="zh-CN"/>
                <w14:textFill>
                  <w14:solidFill>
                    <w14:schemeClr w14:val="tx1"/>
                  </w14:solidFill>
                </w14:textFill>
              </w:rPr>
              <w:t>本项目情况</w:t>
            </w:r>
          </w:p>
        </w:tc>
        <w:tc>
          <w:tcPr>
            <w:tcW w:w="885" w:type="dxa"/>
            <w:tcBorders>
              <w:top w:val="single" w:color="auto" w:sz="12" w:space="0"/>
              <w:left w:val="single" w:color="auto" w:sz="4" w:space="0"/>
              <w:bottom w:val="single" w:color="auto" w:sz="4" w:space="0"/>
              <w:right w:val="nil"/>
            </w:tcBorders>
            <w:vAlign w:val="center"/>
          </w:tcPr>
          <w:p w14:paraId="6418D307">
            <w:pPr>
              <w:wordWrap w:val="0"/>
              <w:spacing w:line="240" w:lineRule="auto"/>
              <w:ind w:firstLine="0" w:firstLineChars="0"/>
              <w:jc w:val="center"/>
              <w:rPr>
                <w:rFonts w:cs="Times New Roman"/>
                <w:b/>
                <w:bCs/>
                <w:color w:val="000000" w:themeColor="text1"/>
                <w:sz w:val="21"/>
                <w:szCs w:val="18"/>
                <w:lang w:val="zh-CN"/>
                <w14:textFill>
                  <w14:solidFill>
                    <w14:schemeClr w14:val="tx1"/>
                  </w14:solidFill>
                </w14:textFill>
              </w:rPr>
            </w:pPr>
            <w:r>
              <w:rPr>
                <w:rFonts w:cs="Times New Roman"/>
                <w:b/>
                <w:bCs/>
                <w:color w:val="000000" w:themeColor="text1"/>
                <w:sz w:val="21"/>
                <w:szCs w:val="18"/>
                <w:lang w:val="zh-CN"/>
                <w14:textFill>
                  <w14:solidFill>
                    <w14:schemeClr w14:val="tx1"/>
                  </w14:solidFill>
                </w14:textFill>
              </w:rPr>
              <w:t>相符性</w:t>
            </w:r>
          </w:p>
        </w:tc>
      </w:tr>
      <w:tr w14:paraId="5C7C09E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4" w:space="0"/>
              <w:left w:val="nil"/>
              <w:bottom w:val="single" w:color="auto" w:sz="4" w:space="0"/>
              <w:right w:val="single" w:color="auto" w:sz="4" w:space="0"/>
            </w:tcBorders>
            <w:vAlign w:val="center"/>
          </w:tcPr>
          <w:p w14:paraId="5BBE0A2A">
            <w:pPr>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1</w:t>
            </w:r>
          </w:p>
        </w:tc>
        <w:tc>
          <w:tcPr>
            <w:tcW w:w="4820" w:type="dxa"/>
            <w:tcBorders>
              <w:top w:val="single" w:color="auto" w:sz="4" w:space="0"/>
              <w:left w:val="single" w:color="auto" w:sz="4" w:space="0"/>
              <w:bottom w:val="single" w:color="auto" w:sz="4" w:space="0"/>
              <w:right w:val="single" w:color="auto" w:sz="4" w:space="0"/>
            </w:tcBorders>
            <w:vAlign w:val="center"/>
          </w:tcPr>
          <w:p w14:paraId="2498C826">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禁止建设不符合全国和省级港口布局规划以及港口总体规划的码头项目，禁止建设不符合《长江干线过江通道布局规划》的过长江通道项目。</w:t>
            </w:r>
          </w:p>
        </w:tc>
        <w:tc>
          <w:tcPr>
            <w:tcW w:w="3332" w:type="dxa"/>
            <w:tcBorders>
              <w:top w:val="single" w:color="auto" w:sz="4" w:space="0"/>
              <w:left w:val="single" w:color="auto" w:sz="4" w:space="0"/>
              <w:bottom w:val="single" w:color="auto" w:sz="4" w:space="0"/>
              <w:right w:val="single" w:color="auto" w:sz="4" w:space="0"/>
            </w:tcBorders>
            <w:vAlign w:val="center"/>
          </w:tcPr>
          <w:p w14:paraId="144319F2">
            <w:pPr>
              <w:wordWrap w:val="0"/>
              <w:spacing w:line="240" w:lineRule="auto"/>
              <w:ind w:firstLine="0" w:firstLineChars="0"/>
              <w:jc w:val="left"/>
              <w:rPr>
                <w:rFonts w:cs="Times New Roman"/>
                <w:bCs/>
                <w:color w:val="000000" w:themeColor="text1"/>
                <w:kern w:val="44"/>
                <w:sz w:val="21"/>
                <w:szCs w:val="21"/>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本项目不属于码头项目、长江通道项目。</w:t>
            </w:r>
          </w:p>
        </w:tc>
        <w:tc>
          <w:tcPr>
            <w:tcW w:w="885" w:type="dxa"/>
            <w:tcBorders>
              <w:top w:val="single" w:color="auto" w:sz="4" w:space="0"/>
              <w:left w:val="single" w:color="auto" w:sz="4" w:space="0"/>
              <w:bottom w:val="single" w:color="auto" w:sz="4" w:space="0"/>
              <w:right w:val="nil"/>
            </w:tcBorders>
            <w:vAlign w:val="center"/>
          </w:tcPr>
          <w:p w14:paraId="6D471EF8">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符合</w:t>
            </w:r>
          </w:p>
        </w:tc>
      </w:tr>
      <w:tr w14:paraId="7B24530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4" w:space="0"/>
              <w:left w:val="nil"/>
              <w:bottom w:val="single" w:color="auto" w:sz="4" w:space="0"/>
              <w:right w:val="single" w:color="auto" w:sz="4" w:space="0"/>
            </w:tcBorders>
            <w:vAlign w:val="center"/>
          </w:tcPr>
          <w:p w14:paraId="1D95B06D">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2</w:t>
            </w:r>
          </w:p>
        </w:tc>
        <w:tc>
          <w:tcPr>
            <w:tcW w:w="4820" w:type="dxa"/>
            <w:tcBorders>
              <w:top w:val="single" w:color="auto" w:sz="4" w:space="0"/>
              <w:left w:val="single" w:color="auto" w:sz="4" w:space="0"/>
              <w:bottom w:val="single" w:color="auto" w:sz="4" w:space="0"/>
              <w:right w:val="single" w:color="auto" w:sz="4" w:space="0"/>
            </w:tcBorders>
            <w:vAlign w:val="center"/>
          </w:tcPr>
          <w:p w14:paraId="129E0B95">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禁止在自然保护区核心区、缓冲区的岸线和河段范围内投资建设旅游和生产经营项目。禁止在风景名胜区核心景区的岸线和河段范围内投资建设与风景名胜资源保护无关的项目。</w:t>
            </w:r>
          </w:p>
        </w:tc>
        <w:tc>
          <w:tcPr>
            <w:tcW w:w="3332" w:type="dxa"/>
            <w:tcBorders>
              <w:top w:val="single" w:color="auto" w:sz="4" w:space="0"/>
              <w:left w:val="single" w:color="auto" w:sz="4" w:space="0"/>
              <w:bottom w:val="single" w:color="auto" w:sz="4" w:space="0"/>
              <w:right w:val="single" w:color="auto" w:sz="4" w:space="0"/>
            </w:tcBorders>
            <w:vAlign w:val="center"/>
          </w:tcPr>
          <w:p w14:paraId="542F1FA1">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本项目不涉及自然保护区核心区、缓冲区、风景名胜区核心景区的岸线和河段范围。</w:t>
            </w:r>
          </w:p>
        </w:tc>
        <w:tc>
          <w:tcPr>
            <w:tcW w:w="885" w:type="dxa"/>
            <w:tcBorders>
              <w:top w:val="single" w:color="auto" w:sz="4" w:space="0"/>
              <w:left w:val="single" w:color="auto" w:sz="4" w:space="0"/>
              <w:bottom w:val="single" w:color="auto" w:sz="4" w:space="0"/>
              <w:right w:val="nil"/>
            </w:tcBorders>
            <w:vAlign w:val="center"/>
          </w:tcPr>
          <w:p w14:paraId="2EDD4EC9">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符合</w:t>
            </w:r>
          </w:p>
        </w:tc>
      </w:tr>
      <w:tr w14:paraId="5A61C9D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4" w:space="0"/>
              <w:left w:val="nil"/>
              <w:bottom w:val="single" w:color="auto" w:sz="4" w:space="0"/>
              <w:right w:val="single" w:color="auto" w:sz="4" w:space="0"/>
            </w:tcBorders>
            <w:vAlign w:val="center"/>
          </w:tcPr>
          <w:p w14:paraId="3B93185A">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3</w:t>
            </w:r>
          </w:p>
        </w:tc>
        <w:tc>
          <w:tcPr>
            <w:tcW w:w="4820" w:type="dxa"/>
            <w:tcBorders>
              <w:top w:val="single" w:color="auto" w:sz="4" w:space="0"/>
              <w:left w:val="single" w:color="auto" w:sz="4" w:space="0"/>
              <w:bottom w:val="single" w:color="auto" w:sz="4" w:space="0"/>
              <w:right w:val="single" w:color="auto" w:sz="4" w:space="0"/>
            </w:tcBorders>
            <w:vAlign w:val="center"/>
          </w:tcPr>
          <w:p w14:paraId="151A0DA3">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禁止在饮用水水源一级保护区的岸线和河段范围内新建、改建、扩建与供水设施和保护水源无关的项目，以及网箱养殖、畜禽养殖、旅游等可能污染饮用水水体的投资建设项目。禁止在饮用水水源二级保护区的岸线和河段范围内新建、改建、扩建排放污染物的投资建设项目。</w:t>
            </w:r>
          </w:p>
        </w:tc>
        <w:tc>
          <w:tcPr>
            <w:tcW w:w="3332" w:type="dxa"/>
            <w:tcBorders>
              <w:top w:val="single" w:color="auto" w:sz="4" w:space="0"/>
              <w:left w:val="single" w:color="auto" w:sz="4" w:space="0"/>
              <w:bottom w:val="single" w:color="auto" w:sz="4" w:space="0"/>
              <w:right w:val="single" w:color="auto" w:sz="4" w:space="0"/>
            </w:tcBorders>
            <w:vAlign w:val="center"/>
          </w:tcPr>
          <w:p w14:paraId="2389F0FF">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本项目不涉及饮用水水源一级保护区和二级保护区的岸线和河段范围。</w:t>
            </w:r>
          </w:p>
        </w:tc>
        <w:tc>
          <w:tcPr>
            <w:tcW w:w="885" w:type="dxa"/>
            <w:tcBorders>
              <w:top w:val="single" w:color="auto" w:sz="4" w:space="0"/>
              <w:left w:val="single" w:color="auto" w:sz="4" w:space="0"/>
              <w:bottom w:val="single" w:color="auto" w:sz="4" w:space="0"/>
              <w:right w:val="nil"/>
            </w:tcBorders>
            <w:vAlign w:val="center"/>
          </w:tcPr>
          <w:p w14:paraId="7DEF24C0">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符合</w:t>
            </w:r>
          </w:p>
        </w:tc>
      </w:tr>
      <w:tr w14:paraId="0C848EC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4" w:space="0"/>
              <w:left w:val="nil"/>
              <w:bottom w:val="single" w:color="auto" w:sz="4" w:space="0"/>
              <w:right w:val="single" w:color="auto" w:sz="4" w:space="0"/>
            </w:tcBorders>
            <w:vAlign w:val="center"/>
          </w:tcPr>
          <w:p w14:paraId="7489331D">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4</w:t>
            </w:r>
          </w:p>
        </w:tc>
        <w:tc>
          <w:tcPr>
            <w:tcW w:w="4820" w:type="dxa"/>
            <w:tcBorders>
              <w:top w:val="single" w:color="auto" w:sz="4" w:space="0"/>
              <w:left w:val="single" w:color="auto" w:sz="4" w:space="0"/>
              <w:bottom w:val="single" w:color="auto" w:sz="4" w:space="0"/>
              <w:right w:val="single" w:color="auto" w:sz="4" w:space="0"/>
            </w:tcBorders>
            <w:vAlign w:val="center"/>
          </w:tcPr>
          <w:p w14:paraId="4E7AE2F5">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禁止在水产种质资源保护区的岸线和河段范围内新建围湖造田、围海造地或围填海等投资建设项目。禁止在国家湿地公园的岸线和河段范围内挖沙、采矿，以及任何不符合主体功能定位的投资建设项目。</w:t>
            </w:r>
          </w:p>
        </w:tc>
        <w:tc>
          <w:tcPr>
            <w:tcW w:w="3332" w:type="dxa"/>
            <w:tcBorders>
              <w:top w:val="single" w:color="auto" w:sz="4" w:space="0"/>
              <w:left w:val="single" w:color="auto" w:sz="4" w:space="0"/>
              <w:bottom w:val="single" w:color="auto" w:sz="4" w:space="0"/>
              <w:right w:val="single" w:color="auto" w:sz="4" w:space="0"/>
            </w:tcBorders>
            <w:vAlign w:val="center"/>
          </w:tcPr>
          <w:p w14:paraId="5B61C1EB">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本项目不涉及水产种质资源保护区、国家湿地公园的岸线和河段范围。</w:t>
            </w:r>
          </w:p>
        </w:tc>
        <w:tc>
          <w:tcPr>
            <w:tcW w:w="885" w:type="dxa"/>
            <w:tcBorders>
              <w:top w:val="single" w:color="auto" w:sz="4" w:space="0"/>
              <w:left w:val="single" w:color="auto" w:sz="4" w:space="0"/>
              <w:bottom w:val="single" w:color="auto" w:sz="4" w:space="0"/>
              <w:right w:val="nil"/>
            </w:tcBorders>
            <w:vAlign w:val="center"/>
          </w:tcPr>
          <w:p w14:paraId="50594A4F">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符合</w:t>
            </w:r>
          </w:p>
        </w:tc>
      </w:tr>
      <w:tr w14:paraId="4F87E57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4" w:space="0"/>
              <w:left w:val="nil"/>
              <w:bottom w:val="single" w:color="auto" w:sz="4" w:space="0"/>
              <w:right w:val="single" w:color="auto" w:sz="4" w:space="0"/>
            </w:tcBorders>
            <w:vAlign w:val="center"/>
          </w:tcPr>
          <w:p w14:paraId="5466D045">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5</w:t>
            </w:r>
          </w:p>
        </w:tc>
        <w:tc>
          <w:tcPr>
            <w:tcW w:w="4820" w:type="dxa"/>
            <w:tcBorders>
              <w:top w:val="single" w:color="auto" w:sz="4" w:space="0"/>
              <w:left w:val="single" w:color="auto" w:sz="4" w:space="0"/>
              <w:bottom w:val="single" w:color="auto" w:sz="4" w:space="0"/>
              <w:right w:val="single" w:color="auto" w:sz="4" w:space="0"/>
            </w:tcBorders>
            <w:vAlign w:val="center"/>
          </w:tcPr>
          <w:p w14:paraId="0750CEB2">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禁止违法利用、占用长江流域河湖岸线。禁止在《长江岸线保护和开发利用总体规划》划定的岸线保护区和保留区内投资建设除事关公众安全及公众利益的防洪护岸、河道治理、供水、生态环境保护、航道整治、国家重要基础设施以外的项目。禁止在《全国重要江河湖泊水功能区划》划定的河段及湖泊保护区、保留区内投资建设不利于水资源及自然生态保护的项目。</w:t>
            </w:r>
          </w:p>
        </w:tc>
        <w:tc>
          <w:tcPr>
            <w:tcW w:w="3332" w:type="dxa"/>
            <w:tcBorders>
              <w:top w:val="single" w:color="auto" w:sz="4" w:space="0"/>
              <w:left w:val="single" w:color="auto" w:sz="4" w:space="0"/>
              <w:bottom w:val="single" w:color="auto" w:sz="4" w:space="0"/>
              <w:right w:val="single" w:color="auto" w:sz="4" w:space="0"/>
            </w:tcBorders>
            <w:vAlign w:val="center"/>
          </w:tcPr>
          <w:p w14:paraId="42163E28">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本项目不涉及利用、占用长江流域河湖岸线。</w:t>
            </w:r>
          </w:p>
        </w:tc>
        <w:tc>
          <w:tcPr>
            <w:tcW w:w="885" w:type="dxa"/>
            <w:tcBorders>
              <w:top w:val="single" w:color="auto" w:sz="4" w:space="0"/>
              <w:left w:val="single" w:color="auto" w:sz="4" w:space="0"/>
              <w:bottom w:val="single" w:color="auto" w:sz="4" w:space="0"/>
              <w:right w:val="nil"/>
            </w:tcBorders>
            <w:vAlign w:val="center"/>
          </w:tcPr>
          <w:p w14:paraId="6A5B66E9">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符合</w:t>
            </w:r>
          </w:p>
        </w:tc>
      </w:tr>
      <w:tr w14:paraId="5607E10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4" w:space="0"/>
              <w:left w:val="nil"/>
              <w:bottom w:val="single" w:color="auto" w:sz="4" w:space="0"/>
              <w:right w:val="single" w:color="auto" w:sz="4" w:space="0"/>
            </w:tcBorders>
            <w:vAlign w:val="center"/>
          </w:tcPr>
          <w:p w14:paraId="2B79F000">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6</w:t>
            </w:r>
          </w:p>
        </w:tc>
        <w:tc>
          <w:tcPr>
            <w:tcW w:w="4820" w:type="dxa"/>
            <w:tcBorders>
              <w:top w:val="single" w:color="auto" w:sz="4" w:space="0"/>
              <w:left w:val="single" w:color="auto" w:sz="4" w:space="0"/>
              <w:bottom w:val="single" w:color="auto" w:sz="4" w:space="0"/>
              <w:right w:val="single" w:color="auto" w:sz="4" w:space="0"/>
            </w:tcBorders>
            <w:vAlign w:val="center"/>
          </w:tcPr>
          <w:p w14:paraId="7FF90291">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禁止未经许可在长江干支流及湖泊新设、改设或扩大排污口。</w:t>
            </w:r>
          </w:p>
        </w:tc>
        <w:tc>
          <w:tcPr>
            <w:tcW w:w="3332" w:type="dxa"/>
            <w:tcBorders>
              <w:top w:val="single" w:color="auto" w:sz="4" w:space="0"/>
              <w:left w:val="single" w:color="auto" w:sz="4" w:space="0"/>
              <w:bottom w:val="single" w:color="auto" w:sz="4" w:space="0"/>
              <w:right w:val="single" w:color="auto" w:sz="4" w:space="0"/>
            </w:tcBorders>
            <w:vAlign w:val="center"/>
          </w:tcPr>
          <w:p w14:paraId="0EE47B53">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本项目不涉及新设、改设或扩大排污口。</w:t>
            </w:r>
          </w:p>
        </w:tc>
        <w:tc>
          <w:tcPr>
            <w:tcW w:w="885" w:type="dxa"/>
            <w:tcBorders>
              <w:top w:val="single" w:color="auto" w:sz="4" w:space="0"/>
              <w:left w:val="single" w:color="auto" w:sz="4" w:space="0"/>
              <w:bottom w:val="single" w:color="auto" w:sz="4" w:space="0"/>
              <w:right w:val="nil"/>
            </w:tcBorders>
            <w:vAlign w:val="center"/>
          </w:tcPr>
          <w:p w14:paraId="6E5BE25C">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符合</w:t>
            </w:r>
          </w:p>
        </w:tc>
      </w:tr>
      <w:tr w14:paraId="3E980A6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4" w:space="0"/>
              <w:left w:val="nil"/>
              <w:bottom w:val="single" w:color="auto" w:sz="4" w:space="0"/>
              <w:right w:val="single" w:color="auto" w:sz="4" w:space="0"/>
            </w:tcBorders>
            <w:vAlign w:val="center"/>
          </w:tcPr>
          <w:p w14:paraId="074FA754">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7</w:t>
            </w:r>
          </w:p>
        </w:tc>
        <w:tc>
          <w:tcPr>
            <w:tcW w:w="4820" w:type="dxa"/>
            <w:tcBorders>
              <w:top w:val="single" w:color="auto" w:sz="4" w:space="0"/>
              <w:left w:val="single" w:color="auto" w:sz="4" w:space="0"/>
              <w:bottom w:val="single" w:color="auto" w:sz="4" w:space="0"/>
              <w:right w:val="single" w:color="auto" w:sz="4" w:space="0"/>
            </w:tcBorders>
            <w:vAlign w:val="center"/>
          </w:tcPr>
          <w:p w14:paraId="15D2EB54">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禁止在“一江一口两湖七河”和332个水生生物保护区开展生产</w:t>
            </w:r>
            <w:r>
              <w:rPr>
                <w:rFonts w:cs="Times New Roman"/>
                <w:bCs/>
                <w:color w:val="000000" w:themeColor="text1"/>
                <w:kern w:val="44"/>
                <w:sz w:val="21"/>
                <w:szCs w:val="21"/>
                <w14:textFill>
                  <w14:solidFill>
                    <w14:schemeClr w14:val="tx1"/>
                  </w14:solidFill>
                </w14:textFill>
              </w:rPr>
              <w:t>性</w:t>
            </w:r>
            <w:r>
              <w:rPr>
                <w:rFonts w:cs="Times New Roman"/>
                <w:bCs/>
                <w:color w:val="000000" w:themeColor="text1"/>
                <w:kern w:val="44"/>
                <w:sz w:val="21"/>
                <w:szCs w:val="21"/>
                <w:lang w:val="zh-CN"/>
                <w14:textFill>
                  <w14:solidFill>
                    <w14:schemeClr w14:val="tx1"/>
                  </w14:solidFill>
                </w14:textFill>
              </w:rPr>
              <w:t>捕捞。</w:t>
            </w:r>
          </w:p>
        </w:tc>
        <w:tc>
          <w:tcPr>
            <w:tcW w:w="3332" w:type="dxa"/>
            <w:tcBorders>
              <w:top w:val="single" w:color="auto" w:sz="4" w:space="0"/>
              <w:left w:val="single" w:color="auto" w:sz="4" w:space="0"/>
              <w:bottom w:val="single" w:color="auto" w:sz="4" w:space="0"/>
              <w:right w:val="single" w:color="auto" w:sz="4" w:space="0"/>
            </w:tcBorders>
            <w:vAlign w:val="center"/>
          </w:tcPr>
          <w:p w14:paraId="579AB6A1">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本项目不涉及生产</w:t>
            </w:r>
            <w:r>
              <w:rPr>
                <w:rFonts w:cs="Times New Roman"/>
                <w:bCs/>
                <w:color w:val="000000" w:themeColor="text1"/>
                <w:kern w:val="44"/>
                <w:sz w:val="21"/>
                <w:szCs w:val="21"/>
                <w14:textFill>
                  <w14:solidFill>
                    <w14:schemeClr w14:val="tx1"/>
                  </w14:solidFill>
                </w14:textFill>
              </w:rPr>
              <w:t>性</w:t>
            </w:r>
            <w:r>
              <w:rPr>
                <w:rFonts w:cs="Times New Roman"/>
                <w:bCs/>
                <w:color w:val="000000" w:themeColor="text1"/>
                <w:kern w:val="44"/>
                <w:sz w:val="21"/>
                <w:szCs w:val="21"/>
                <w:lang w:val="zh-CN"/>
                <w14:textFill>
                  <w14:solidFill>
                    <w14:schemeClr w14:val="tx1"/>
                  </w14:solidFill>
                </w14:textFill>
              </w:rPr>
              <w:t>捕捞。</w:t>
            </w:r>
          </w:p>
        </w:tc>
        <w:tc>
          <w:tcPr>
            <w:tcW w:w="885" w:type="dxa"/>
            <w:tcBorders>
              <w:top w:val="single" w:color="auto" w:sz="4" w:space="0"/>
              <w:left w:val="single" w:color="auto" w:sz="4" w:space="0"/>
              <w:bottom w:val="single" w:color="auto" w:sz="4" w:space="0"/>
              <w:right w:val="nil"/>
            </w:tcBorders>
            <w:vAlign w:val="center"/>
          </w:tcPr>
          <w:p w14:paraId="655D1268">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符合</w:t>
            </w:r>
          </w:p>
        </w:tc>
      </w:tr>
      <w:tr w14:paraId="4DEB5C3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4" w:space="0"/>
              <w:left w:val="nil"/>
              <w:bottom w:val="single" w:color="auto" w:sz="4" w:space="0"/>
              <w:right w:val="single" w:color="auto" w:sz="4" w:space="0"/>
            </w:tcBorders>
            <w:vAlign w:val="center"/>
          </w:tcPr>
          <w:p w14:paraId="69D3FD76">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8</w:t>
            </w:r>
          </w:p>
        </w:tc>
        <w:tc>
          <w:tcPr>
            <w:tcW w:w="4820" w:type="dxa"/>
            <w:tcBorders>
              <w:top w:val="single" w:color="auto" w:sz="4" w:space="0"/>
              <w:left w:val="single" w:color="auto" w:sz="4" w:space="0"/>
              <w:bottom w:val="single" w:color="auto" w:sz="4" w:space="0"/>
              <w:right w:val="single" w:color="auto" w:sz="4" w:space="0"/>
            </w:tcBorders>
            <w:vAlign w:val="center"/>
          </w:tcPr>
          <w:p w14:paraId="04AF953A">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禁止在长江干支流、重要湖泊岸线一公里范围内新建、扩建化工园区和化工项目。禁止在长江干流岸线三公里范围内和重要支流岸线一公里范围内新建、改建、扩建尾矿库、冶铁渣库和磷石膏库，以提升安全、生态环境保护水平为目的的改建除外。</w:t>
            </w:r>
            <w:r>
              <w:rPr>
                <w:rFonts w:hint="eastAsia" w:cs="Times New Roman"/>
                <w:bCs/>
                <w:color w:val="000000" w:themeColor="text1"/>
                <w:kern w:val="44"/>
                <w:sz w:val="21"/>
                <w:szCs w:val="21"/>
                <w:lang w:val="zh-CN"/>
                <w14:textFill>
                  <w14:solidFill>
                    <w14:schemeClr w14:val="tx1"/>
                  </w14:solidFill>
                </w14:textFill>
              </w:rPr>
              <w:t xml:space="preserve"> </w:t>
            </w:r>
          </w:p>
        </w:tc>
        <w:tc>
          <w:tcPr>
            <w:tcW w:w="3332" w:type="dxa"/>
            <w:tcBorders>
              <w:top w:val="single" w:color="auto" w:sz="4" w:space="0"/>
              <w:left w:val="single" w:color="auto" w:sz="4" w:space="0"/>
              <w:bottom w:val="single" w:color="auto" w:sz="4" w:space="0"/>
              <w:right w:val="single" w:color="auto" w:sz="4" w:space="0"/>
            </w:tcBorders>
            <w:vAlign w:val="center"/>
          </w:tcPr>
          <w:p w14:paraId="5EFC8120">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本项目为</w:t>
            </w:r>
            <w:r>
              <w:rPr>
                <w:rFonts w:hint="eastAsia" w:cs="Times New Roman"/>
                <w:bCs/>
                <w:color w:val="000000" w:themeColor="text1"/>
                <w:kern w:val="44"/>
                <w:sz w:val="21"/>
                <w:szCs w:val="21"/>
                <w:lang w:val="zh-CN"/>
                <w14:textFill>
                  <w14:solidFill>
                    <w14:schemeClr w14:val="tx1"/>
                  </w14:solidFill>
                </w14:textFill>
              </w:rPr>
              <w:t>改</w:t>
            </w:r>
            <w:r>
              <w:rPr>
                <w:rFonts w:cs="Times New Roman"/>
                <w:bCs/>
                <w:color w:val="000000" w:themeColor="text1"/>
                <w:kern w:val="44"/>
                <w:sz w:val="21"/>
                <w:szCs w:val="21"/>
                <w:lang w:val="zh-CN"/>
                <w14:textFill>
                  <w14:solidFill>
                    <w14:schemeClr w14:val="tx1"/>
                  </w14:solidFill>
                </w14:textFill>
              </w:rPr>
              <w:t>建项目，建设地点位于</w:t>
            </w:r>
            <w:r>
              <w:rPr>
                <w:rFonts w:cs="Times New Roman"/>
                <w:bCs/>
                <w:color w:val="000000" w:themeColor="text1"/>
                <w:kern w:val="44"/>
                <w:sz w:val="21"/>
                <w:szCs w:val="21"/>
                <w14:textFill>
                  <w14:solidFill>
                    <w14:schemeClr w14:val="tx1"/>
                  </w14:solidFill>
                </w14:textFill>
              </w:rPr>
              <w:t>仪化公司</w:t>
            </w:r>
            <w:r>
              <w:rPr>
                <w:rFonts w:cs="Times New Roman"/>
                <w:bCs/>
                <w:color w:val="000000" w:themeColor="text1"/>
                <w:kern w:val="44"/>
                <w:sz w:val="21"/>
                <w:szCs w:val="21"/>
                <w:lang w:val="zh-CN"/>
                <w14:textFill>
                  <w14:solidFill>
                    <w14:schemeClr w14:val="tx1"/>
                  </w14:solidFill>
                </w14:textFill>
              </w:rPr>
              <w:t>现有厂区内，</w:t>
            </w:r>
            <w:r>
              <w:rPr>
                <w:rFonts w:hint="eastAsia" w:cs="Times New Roman"/>
                <w:bCs/>
                <w:color w:val="000000" w:themeColor="text1"/>
                <w:kern w:val="44"/>
                <w:sz w:val="21"/>
                <w:szCs w:val="21"/>
                <w14:textFill>
                  <w14:solidFill>
                    <w14:schemeClr w14:val="tx1"/>
                  </w14:solidFill>
                </w14:textFill>
              </w:rPr>
              <w:t>项目</w:t>
            </w:r>
            <w:r>
              <w:rPr>
                <w:rFonts w:cs="Times New Roman"/>
                <w:bCs/>
                <w:color w:val="000000" w:themeColor="text1"/>
                <w:kern w:val="44"/>
                <w:sz w:val="21"/>
                <w:szCs w:val="21"/>
                <w:u w:color="000000"/>
                <w:lang w:val="zh-CN"/>
                <w14:textFill>
                  <w14:solidFill>
                    <w14:schemeClr w14:val="tx1"/>
                  </w14:solidFill>
                </w14:textFill>
              </w:rPr>
              <w:t>距离长江干流约1.5km，</w:t>
            </w:r>
            <w:r>
              <w:rPr>
                <w:rFonts w:hint="eastAsia" w:cs="Times New Roman"/>
                <w:bCs/>
                <w:color w:val="000000" w:themeColor="text1"/>
                <w:kern w:val="44"/>
                <w:sz w:val="21"/>
                <w:szCs w:val="21"/>
                <w:u w:color="000000"/>
                <w14:textFill>
                  <w14:solidFill>
                    <w14:schemeClr w14:val="tx1"/>
                  </w14:solidFill>
                </w14:textFill>
              </w:rPr>
              <w:t>项目</w:t>
            </w:r>
            <w:r>
              <w:rPr>
                <w:rFonts w:cs="Times New Roman"/>
                <w:bCs/>
                <w:color w:val="000000" w:themeColor="text1"/>
                <w:kern w:val="44"/>
                <w:sz w:val="21"/>
                <w:szCs w:val="21"/>
                <w:u w:color="000000"/>
                <w:lang w:val="zh-CN"/>
                <w14:textFill>
                  <w14:solidFill>
                    <w14:schemeClr w14:val="tx1"/>
                  </w14:solidFill>
                </w14:textFill>
              </w:rPr>
              <w:t>距离一级支胥浦河（依据&lt;长江干流及其一级支流、二级支流目录&gt;）约1.6km，不属于在长江干支流岸线一公里范围内新建、扩建化工项</w:t>
            </w:r>
            <w:r>
              <w:rPr>
                <w:rFonts w:cs="Times New Roman"/>
                <w:bCs/>
                <w:color w:val="000000" w:themeColor="text1"/>
                <w:kern w:val="44"/>
                <w:sz w:val="21"/>
                <w:szCs w:val="21"/>
                <w:lang w:val="zh-CN"/>
                <w14:textFill>
                  <w14:solidFill>
                    <w14:schemeClr w14:val="tx1"/>
                  </w14:solidFill>
                </w14:textFill>
              </w:rPr>
              <w:t>目，且不属于禁止建设的项目类型。</w:t>
            </w:r>
          </w:p>
        </w:tc>
        <w:tc>
          <w:tcPr>
            <w:tcW w:w="885" w:type="dxa"/>
            <w:tcBorders>
              <w:top w:val="single" w:color="auto" w:sz="4" w:space="0"/>
              <w:left w:val="single" w:color="auto" w:sz="4" w:space="0"/>
              <w:bottom w:val="single" w:color="auto" w:sz="4" w:space="0"/>
              <w:right w:val="nil"/>
            </w:tcBorders>
            <w:vAlign w:val="center"/>
          </w:tcPr>
          <w:p w14:paraId="17F2852A">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符合</w:t>
            </w:r>
          </w:p>
        </w:tc>
      </w:tr>
      <w:tr w14:paraId="77407B6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4" w:space="0"/>
              <w:left w:val="nil"/>
              <w:bottom w:val="single" w:color="auto" w:sz="4" w:space="0"/>
              <w:right w:val="single" w:color="auto" w:sz="4" w:space="0"/>
            </w:tcBorders>
            <w:vAlign w:val="center"/>
          </w:tcPr>
          <w:p w14:paraId="593EBB5F">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9</w:t>
            </w:r>
          </w:p>
        </w:tc>
        <w:tc>
          <w:tcPr>
            <w:tcW w:w="4820" w:type="dxa"/>
            <w:tcBorders>
              <w:top w:val="single" w:color="auto" w:sz="4" w:space="0"/>
              <w:left w:val="single" w:color="auto" w:sz="4" w:space="0"/>
              <w:bottom w:val="single" w:color="auto" w:sz="4" w:space="0"/>
              <w:right w:val="single" w:color="auto" w:sz="4" w:space="0"/>
            </w:tcBorders>
            <w:vAlign w:val="center"/>
          </w:tcPr>
          <w:p w14:paraId="56A70739">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禁止在合规园区外新建、扩建钢铁、石化、化工、焦化、建材、有色、制浆造纸等高污染项目。</w:t>
            </w:r>
          </w:p>
        </w:tc>
        <w:tc>
          <w:tcPr>
            <w:tcW w:w="3332" w:type="dxa"/>
            <w:tcBorders>
              <w:top w:val="single" w:color="auto" w:sz="4" w:space="0"/>
              <w:left w:val="single" w:color="auto" w:sz="4" w:space="0"/>
              <w:bottom w:val="single" w:color="auto" w:sz="4" w:space="0"/>
              <w:right w:val="single" w:color="auto" w:sz="4" w:space="0"/>
            </w:tcBorders>
            <w:vAlign w:val="center"/>
          </w:tcPr>
          <w:p w14:paraId="60CCFC22">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本项目为</w:t>
            </w:r>
            <w:r>
              <w:rPr>
                <w:rFonts w:hint="eastAsia" w:cs="Times New Roman"/>
                <w:bCs/>
                <w:color w:val="000000" w:themeColor="text1"/>
                <w:kern w:val="44"/>
                <w:sz w:val="21"/>
                <w:szCs w:val="21"/>
                <w:lang w:val="zh-CN"/>
                <w14:textFill>
                  <w14:solidFill>
                    <w14:schemeClr w14:val="tx1"/>
                  </w14:solidFill>
                </w14:textFill>
              </w:rPr>
              <w:t>改</w:t>
            </w:r>
            <w:r>
              <w:rPr>
                <w:rFonts w:cs="Times New Roman"/>
                <w:bCs/>
                <w:color w:val="000000" w:themeColor="text1"/>
                <w:kern w:val="44"/>
                <w:sz w:val="21"/>
                <w:szCs w:val="21"/>
                <w:lang w:val="zh-CN"/>
                <w14:textFill>
                  <w14:solidFill>
                    <w14:schemeClr w14:val="tx1"/>
                  </w14:solidFill>
                </w14:textFill>
              </w:rPr>
              <w:t>建项目，建设地点位于</w:t>
            </w:r>
            <w:r>
              <w:rPr>
                <w:rFonts w:cs="Times New Roman"/>
                <w:bCs/>
                <w:color w:val="000000" w:themeColor="text1"/>
                <w:kern w:val="44"/>
                <w:sz w:val="21"/>
                <w:szCs w:val="21"/>
                <w14:textFill>
                  <w14:solidFill>
                    <w14:schemeClr w14:val="tx1"/>
                  </w14:solidFill>
                </w14:textFill>
              </w:rPr>
              <w:t>仪化公司现有厂区</w:t>
            </w:r>
            <w:r>
              <w:rPr>
                <w:rFonts w:cs="Times New Roman"/>
                <w:bCs/>
                <w:color w:val="000000" w:themeColor="text1"/>
                <w:kern w:val="44"/>
                <w:sz w:val="21"/>
                <w:szCs w:val="21"/>
                <w:lang w:val="zh-CN"/>
                <w14:textFill>
                  <w14:solidFill>
                    <w14:schemeClr w14:val="tx1"/>
                  </w14:solidFill>
                </w14:textFill>
              </w:rPr>
              <w:t>，属政府认定的化工监测点，不属于</w:t>
            </w:r>
            <w:r>
              <w:rPr>
                <w:rFonts w:cs="Times New Roman"/>
                <w:color w:val="000000" w:themeColor="text1"/>
                <w:sz w:val="21"/>
                <w:szCs w:val="21"/>
                <w14:textFill>
                  <w14:solidFill>
                    <w14:schemeClr w14:val="tx1"/>
                  </w14:solidFill>
                </w14:textFill>
              </w:rPr>
              <w:t>《环境保护综合名录（2021 年版）》高污染项目。</w:t>
            </w:r>
          </w:p>
        </w:tc>
        <w:tc>
          <w:tcPr>
            <w:tcW w:w="885" w:type="dxa"/>
            <w:tcBorders>
              <w:top w:val="single" w:color="auto" w:sz="4" w:space="0"/>
              <w:left w:val="single" w:color="auto" w:sz="4" w:space="0"/>
              <w:bottom w:val="single" w:color="auto" w:sz="4" w:space="0"/>
              <w:right w:val="nil"/>
            </w:tcBorders>
            <w:vAlign w:val="center"/>
          </w:tcPr>
          <w:p w14:paraId="32F189CE">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符合</w:t>
            </w:r>
          </w:p>
        </w:tc>
      </w:tr>
      <w:tr w14:paraId="6B3BECD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4" w:space="0"/>
              <w:left w:val="nil"/>
              <w:bottom w:val="single" w:color="auto" w:sz="4" w:space="0"/>
              <w:right w:val="single" w:color="auto" w:sz="4" w:space="0"/>
            </w:tcBorders>
            <w:vAlign w:val="center"/>
          </w:tcPr>
          <w:p w14:paraId="7FCBEB65">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10</w:t>
            </w:r>
          </w:p>
        </w:tc>
        <w:tc>
          <w:tcPr>
            <w:tcW w:w="4820" w:type="dxa"/>
            <w:tcBorders>
              <w:top w:val="single" w:color="auto" w:sz="4" w:space="0"/>
              <w:left w:val="single" w:color="auto" w:sz="4" w:space="0"/>
              <w:bottom w:val="single" w:color="auto" w:sz="4" w:space="0"/>
              <w:right w:val="single" w:color="auto" w:sz="4" w:space="0"/>
            </w:tcBorders>
            <w:vAlign w:val="center"/>
          </w:tcPr>
          <w:p w14:paraId="4D1289FC">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禁止新建、扩建不符合国家石化、现代煤化工等产业布局规划的项目。</w:t>
            </w:r>
          </w:p>
        </w:tc>
        <w:tc>
          <w:tcPr>
            <w:tcW w:w="3332" w:type="dxa"/>
            <w:tcBorders>
              <w:top w:val="single" w:color="auto" w:sz="4" w:space="0"/>
              <w:left w:val="single" w:color="auto" w:sz="4" w:space="0"/>
              <w:bottom w:val="single" w:color="auto" w:sz="4" w:space="0"/>
              <w:right w:val="single" w:color="auto" w:sz="4" w:space="0"/>
            </w:tcBorders>
            <w:vAlign w:val="center"/>
          </w:tcPr>
          <w:p w14:paraId="5B4471F8">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本项目不属于石化、现代煤化工。</w:t>
            </w:r>
          </w:p>
        </w:tc>
        <w:tc>
          <w:tcPr>
            <w:tcW w:w="885" w:type="dxa"/>
            <w:tcBorders>
              <w:top w:val="single" w:color="auto" w:sz="4" w:space="0"/>
              <w:left w:val="single" w:color="auto" w:sz="4" w:space="0"/>
              <w:bottom w:val="single" w:color="auto" w:sz="4" w:space="0"/>
              <w:right w:val="nil"/>
            </w:tcBorders>
            <w:vAlign w:val="center"/>
          </w:tcPr>
          <w:p w14:paraId="6BD526BC">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符合</w:t>
            </w:r>
          </w:p>
        </w:tc>
      </w:tr>
      <w:tr w14:paraId="7258DDF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709" w:type="dxa"/>
            <w:tcBorders>
              <w:top w:val="single" w:color="auto" w:sz="4" w:space="0"/>
              <w:left w:val="nil"/>
              <w:bottom w:val="single" w:color="auto" w:sz="12" w:space="0"/>
              <w:right w:val="single" w:color="auto" w:sz="4" w:space="0"/>
            </w:tcBorders>
            <w:vAlign w:val="center"/>
          </w:tcPr>
          <w:p w14:paraId="74FAA9C8">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11</w:t>
            </w:r>
          </w:p>
        </w:tc>
        <w:tc>
          <w:tcPr>
            <w:tcW w:w="4820" w:type="dxa"/>
            <w:tcBorders>
              <w:top w:val="single" w:color="auto" w:sz="4" w:space="0"/>
              <w:left w:val="single" w:color="auto" w:sz="4" w:space="0"/>
              <w:bottom w:val="single" w:color="auto" w:sz="12" w:space="0"/>
              <w:right w:val="single" w:color="auto" w:sz="4" w:space="0"/>
            </w:tcBorders>
            <w:vAlign w:val="center"/>
          </w:tcPr>
          <w:p w14:paraId="4F505338">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禁止新建、扩建法律法规和相关政策明令禁止的落后产能项目。禁止新建、扩建不符合国家产能置换要求的严重过剩产能行业的项目。禁止新建、扩建不符合要求的高耗能高排放项目。</w:t>
            </w:r>
          </w:p>
        </w:tc>
        <w:tc>
          <w:tcPr>
            <w:tcW w:w="3332" w:type="dxa"/>
            <w:tcBorders>
              <w:top w:val="single" w:color="auto" w:sz="4" w:space="0"/>
              <w:left w:val="single" w:color="auto" w:sz="4" w:space="0"/>
              <w:bottom w:val="single" w:color="auto" w:sz="12" w:space="0"/>
              <w:right w:val="single" w:color="auto" w:sz="4" w:space="0"/>
            </w:tcBorders>
            <w:vAlign w:val="center"/>
          </w:tcPr>
          <w:p w14:paraId="57956508">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属于《产业结构调整指导目录（2024年本）》、《江苏省化工产业结构调整限制、淘汰和禁止目录（2020年本）》等政府明令禁止的落后产能项目，亦不属于严重过剩产能行业的项目。经对照《江苏省“两高”项目管理目录（2024年版）》本项目不属于 “两高”项目。</w:t>
            </w:r>
          </w:p>
        </w:tc>
        <w:tc>
          <w:tcPr>
            <w:tcW w:w="885" w:type="dxa"/>
            <w:tcBorders>
              <w:top w:val="single" w:color="auto" w:sz="4" w:space="0"/>
              <w:left w:val="single" w:color="auto" w:sz="4" w:space="0"/>
              <w:bottom w:val="single" w:color="auto" w:sz="12" w:space="0"/>
              <w:right w:val="nil"/>
            </w:tcBorders>
            <w:vAlign w:val="center"/>
          </w:tcPr>
          <w:p w14:paraId="1951CE02">
            <w:pPr>
              <w:wordWrap w:val="0"/>
              <w:spacing w:before="76" w:beforeLines="20" w:after="76" w:afterLines="20" w:line="240" w:lineRule="auto"/>
              <w:ind w:firstLine="0" w:firstLineChars="0"/>
              <w:contextualSpacing/>
              <w:jc w:val="center"/>
              <w:rPr>
                <w:rFonts w:cs="Times New Roman"/>
                <w:color w:val="000000" w:themeColor="text1"/>
                <w:kern w:val="44"/>
                <w:sz w:val="21"/>
                <w:szCs w:val="21"/>
                <w:lang w:val="zh-CN"/>
                <w14:textFill>
                  <w14:solidFill>
                    <w14:schemeClr w14:val="tx1"/>
                  </w14:solidFill>
                </w14:textFill>
              </w:rPr>
            </w:pPr>
            <w:r>
              <w:rPr>
                <w:rFonts w:cs="Times New Roman"/>
                <w:color w:val="000000" w:themeColor="text1"/>
                <w:kern w:val="44"/>
                <w:sz w:val="21"/>
                <w:szCs w:val="21"/>
                <w:lang w:val="zh-CN"/>
                <w14:textFill>
                  <w14:solidFill>
                    <w14:schemeClr w14:val="tx1"/>
                  </w14:solidFill>
                </w14:textFill>
              </w:rPr>
              <w:t>符合</w:t>
            </w:r>
          </w:p>
        </w:tc>
      </w:tr>
    </w:tbl>
    <w:p w14:paraId="56494D1D">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由上表可知，本项目符合《关于印发〈长江经济带发展负面清单指南（试行，2022年版）〉的通知》中准入负面清单的要求。</w:t>
      </w:r>
    </w:p>
    <w:p w14:paraId="5520247B">
      <w:pPr>
        <w:wordWrap w:val="0"/>
        <w:ind w:firstLine="482" w:firstLineChars="0"/>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（2）与《〈长江经济带发展负面清单指南（试行，2022年版）〉江苏省实施细则》（苏长江办发〔2022〕55号）相符性分析</w:t>
      </w:r>
    </w:p>
    <w:p w14:paraId="4D245F72">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对照《〈长江经济带发展负面清单指南（试行，2022年版）〉江苏省实施细则》</w:t>
      </w:r>
      <w:r>
        <w:rPr>
          <w:rFonts w:cs="Times New Roman"/>
          <w:color w:val="000000" w:themeColor="text1"/>
          <w:szCs w:val="24"/>
          <w:lang w:val="zh-CN"/>
          <w14:textFill>
            <w14:solidFill>
              <w14:schemeClr w14:val="tx1"/>
            </w14:solidFill>
          </w14:textFill>
        </w:rPr>
        <w:t>（苏长江办发〔2022〕55号）</w:t>
      </w:r>
      <w:r>
        <w:rPr>
          <w:rFonts w:cs="Times New Roman"/>
          <w:color w:val="000000" w:themeColor="text1"/>
          <w:szCs w:val="24"/>
          <w14:textFill>
            <w14:solidFill>
              <w14:schemeClr w14:val="tx1"/>
            </w14:solidFill>
          </w14:textFill>
        </w:rPr>
        <w:t>中长江经济带发展负面清单相关要求详见表1.4.4-4。</w:t>
      </w:r>
    </w:p>
    <w:p w14:paraId="076E6D50">
      <w:pPr>
        <w:wordWrap w:val="0"/>
        <w:ind w:firstLine="0" w:firstLineChars="0"/>
        <w:jc w:val="center"/>
        <w:rPr>
          <w:rFonts w:cs="Times New Roman"/>
          <w:b/>
          <w:color w:val="000000" w:themeColor="text1"/>
          <w:szCs w:val="24"/>
          <w14:textFill>
            <w14:solidFill>
              <w14:schemeClr w14:val="tx1"/>
            </w14:solidFill>
          </w14:textFill>
        </w:rPr>
      </w:pPr>
      <w:r>
        <w:rPr>
          <w:rFonts w:cs="Times New Roman"/>
          <w:b/>
          <w:color w:val="000000" w:themeColor="text1"/>
          <w:szCs w:val="24"/>
          <w14:textFill>
            <w14:solidFill>
              <w14:schemeClr w14:val="tx1"/>
            </w14:solidFill>
          </w14:textFill>
        </w:rPr>
        <w:t>表1.4.4-4  与（苏长江办发〔2022〕55号）对照表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239"/>
        <w:gridCol w:w="7421"/>
        <w:gridCol w:w="4122"/>
        <w:gridCol w:w="1392"/>
      </w:tblGrid>
      <w:tr w14:paraId="5954375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326441D2">
            <w:pPr>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序号</w:t>
            </w:r>
          </w:p>
        </w:tc>
        <w:tc>
          <w:tcPr>
            <w:tcW w:w="2618" w:type="pct"/>
            <w:tcBorders>
              <w:tl2br w:val="nil"/>
              <w:tr2bl w:val="nil"/>
            </w:tcBorders>
            <w:vAlign w:val="center"/>
          </w:tcPr>
          <w:p w14:paraId="4B3DF220">
            <w:pPr>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控制要求</w:t>
            </w:r>
          </w:p>
        </w:tc>
        <w:tc>
          <w:tcPr>
            <w:tcW w:w="1454" w:type="pct"/>
            <w:tcBorders>
              <w:tl2br w:val="nil"/>
              <w:tr2bl w:val="nil"/>
            </w:tcBorders>
            <w:vAlign w:val="center"/>
          </w:tcPr>
          <w:p w14:paraId="227E917D">
            <w:pPr>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本项目情况</w:t>
            </w:r>
          </w:p>
        </w:tc>
        <w:tc>
          <w:tcPr>
            <w:tcW w:w="491" w:type="pct"/>
            <w:tcBorders>
              <w:tl2br w:val="nil"/>
              <w:tr2bl w:val="nil"/>
            </w:tcBorders>
            <w:vAlign w:val="center"/>
          </w:tcPr>
          <w:p w14:paraId="6CA03668">
            <w:pPr>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相符性</w:t>
            </w:r>
          </w:p>
        </w:tc>
      </w:tr>
      <w:tr w14:paraId="71BEE81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0EDC7667">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w:t>
            </w:r>
          </w:p>
        </w:tc>
        <w:tc>
          <w:tcPr>
            <w:tcW w:w="2618" w:type="pct"/>
            <w:tcBorders>
              <w:tl2br w:val="nil"/>
              <w:tr2bl w:val="nil"/>
            </w:tcBorders>
            <w:vAlign w:val="center"/>
          </w:tcPr>
          <w:p w14:paraId="3AB706D0">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禁止建设不符合国家港口布局规划和《江苏省沿江沿海港口布局规划（2015-2030年）》《江苏省内河港口布局规划（2017-2035年）》以及我省有关港口总体规划的码头项目，禁止建设未纳入《长江干线过江通道布局规划》的过长江通道项目。</w:t>
            </w:r>
          </w:p>
        </w:tc>
        <w:tc>
          <w:tcPr>
            <w:tcW w:w="1454" w:type="pct"/>
            <w:tcBorders>
              <w:tl2br w:val="nil"/>
              <w:tr2bl w:val="nil"/>
            </w:tcBorders>
            <w:vAlign w:val="center"/>
          </w:tcPr>
          <w:p w14:paraId="1A8D38A6">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本项目不属于码头项目、长江通道项目。</w:t>
            </w:r>
          </w:p>
        </w:tc>
        <w:tc>
          <w:tcPr>
            <w:tcW w:w="491" w:type="pct"/>
            <w:tcBorders>
              <w:tl2br w:val="nil"/>
              <w:tr2bl w:val="nil"/>
            </w:tcBorders>
            <w:vAlign w:val="center"/>
          </w:tcPr>
          <w:p w14:paraId="36C2FF0A">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9C416E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43DAA2CE">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2</w:t>
            </w:r>
          </w:p>
        </w:tc>
        <w:tc>
          <w:tcPr>
            <w:tcW w:w="2618" w:type="pct"/>
            <w:tcBorders>
              <w:tl2br w:val="nil"/>
              <w:tr2bl w:val="nil"/>
            </w:tcBorders>
            <w:vAlign w:val="center"/>
          </w:tcPr>
          <w:p w14:paraId="35A49AC5">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2.严格执行《中华人民共和国自然保护区条例》，禁止在自然保护区核心区、缓冲区的岸线和河段范围内投资建设旅游和生产经营项目。严格执行《风景名胜区条例》《江苏省风景名胜区管理条例》，禁止在国家级和省级风景名胜区核心景区的岸线和河段范围内投资建设与风景名胜资源保护无关的项目。自然保护区、风景名胜区由省林业局会同有关方面界定并落实管控责任。</w:t>
            </w:r>
          </w:p>
        </w:tc>
        <w:tc>
          <w:tcPr>
            <w:tcW w:w="1454" w:type="pct"/>
            <w:tcBorders>
              <w:tl2br w:val="nil"/>
              <w:tr2bl w:val="nil"/>
            </w:tcBorders>
            <w:vAlign w:val="center"/>
          </w:tcPr>
          <w:p w14:paraId="06D23A8E">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本项目不涉及自然保护区核心区、缓冲区、风景名胜区核心景区的岸线和河段范围。</w:t>
            </w:r>
          </w:p>
        </w:tc>
        <w:tc>
          <w:tcPr>
            <w:tcW w:w="491" w:type="pct"/>
            <w:tcBorders>
              <w:tl2br w:val="nil"/>
              <w:tr2bl w:val="nil"/>
            </w:tcBorders>
            <w:vAlign w:val="center"/>
          </w:tcPr>
          <w:p w14:paraId="4A1D1BE6">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3EA2ED6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52AE84C9">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3</w:t>
            </w:r>
          </w:p>
        </w:tc>
        <w:tc>
          <w:tcPr>
            <w:tcW w:w="2618" w:type="pct"/>
            <w:tcBorders>
              <w:tl2br w:val="nil"/>
              <w:tr2bl w:val="nil"/>
            </w:tcBorders>
            <w:vAlign w:val="center"/>
          </w:tcPr>
          <w:p w14:paraId="0C290510">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3.严格执行《中华人民共和国水污染防治法》《江苏省人民代表大会常务委员会关于加强饮用水源地保护的决定》《江苏省水污染防治条例》，禁止在饮用水水源一级保护区的岸线和河段范围内新建、改建、扩建与供水设施和保护水源无关的项目以及网箱养殖、畜禽养殖、旅游等可能污染饮用水水体的投资建设项目：禁止在饮用水水源二级保护区的岸线和河段范围内新建改建、扩建排放污染物的投资建设项目；禁止在饮用水水源准保护区的岸线和河段范围内新建、扩建对水体污染严重的投资建设项目，改建项目应当消减排污量。饮用水水源一级保护区、二级保护区、准保护区由省生态环境厅会同水利等有关方面界定并落实管控责任。</w:t>
            </w:r>
          </w:p>
        </w:tc>
        <w:tc>
          <w:tcPr>
            <w:tcW w:w="1454" w:type="pct"/>
            <w:tcBorders>
              <w:tl2br w:val="nil"/>
              <w:tr2bl w:val="nil"/>
            </w:tcBorders>
            <w:vAlign w:val="center"/>
          </w:tcPr>
          <w:p w14:paraId="1CB3FBD3">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本项目不涉及饮用水水源一级保护区和二级保护区的岸线和河段范围。</w:t>
            </w:r>
          </w:p>
        </w:tc>
        <w:tc>
          <w:tcPr>
            <w:tcW w:w="491" w:type="pct"/>
            <w:tcBorders>
              <w:tl2br w:val="nil"/>
              <w:tr2bl w:val="nil"/>
            </w:tcBorders>
            <w:vAlign w:val="center"/>
          </w:tcPr>
          <w:p w14:paraId="3FD08C4B">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5534B7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0B79EE7F">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4</w:t>
            </w:r>
          </w:p>
        </w:tc>
        <w:tc>
          <w:tcPr>
            <w:tcW w:w="2618" w:type="pct"/>
            <w:tcBorders>
              <w:tl2br w:val="nil"/>
              <w:tr2bl w:val="nil"/>
            </w:tcBorders>
            <w:vAlign w:val="center"/>
          </w:tcPr>
          <w:p w14:paraId="5FBF3775">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4.严格执行《水产种质资源保护区管理暂行办法》，禁止在国家级和省级水产种质资源保护区的岸线和河段范围内新建围湖造田、围海造地或围填海等投资建设项目。严格执行《中华人民共和国湿地保护法》《江苏省湿地保护条例》，禁止在国家湿地公园的岸线和河段范围内挖沙、采矿，以及任何不符合主体功能定位的投资建设项目。水产种质资源保护区、国家湿地公园分别由省农业农村厅、省林业局会同有关方面界定并落实管控责任。</w:t>
            </w:r>
          </w:p>
        </w:tc>
        <w:tc>
          <w:tcPr>
            <w:tcW w:w="1454" w:type="pct"/>
            <w:tcBorders>
              <w:tl2br w:val="nil"/>
              <w:tr2bl w:val="nil"/>
            </w:tcBorders>
            <w:vAlign w:val="center"/>
          </w:tcPr>
          <w:p w14:paraId="45BF5B9F">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本项目不涉及水产种质资源保护区、国家湿地公园的岸线和河段范围。</w:t>
            </w:r>
          </w:p>
        </w:tc>
        <w:tc>
          <w:tcPr>
            <w:tcW w:w="491" w:type="pct"/>
            <w:tcBorders>
              <w:tl2br w:val="nil"/>
              <w:tr2bl w:val="nil"/>
            </w:tcBorders>
            <w:vAlign w:val="center"/>
          </w:tcPr>
          <w:p w14:paraId="592AAD9D">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608746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778399A7">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5</w:t>
            </w:r>
          </w:p>
        </w:tc>
        <w:tc>
          <w:tcPr>
            <w:tcW w:w="2618" w:type="pct"/>
            <w:tcBorders>
              <w:tl2br w:val="nil"/>
              <w:tr2bl w:val="nil"/>
            </w:tcBorders>
            <w:vAlign w:val="center"/>
          </w:tcPr>
          <w:p w14:paraId="0EAA920F">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5.禁止违法利用、占用长江流域河湖岸线。禁止在《长江岸线保护和开发利用总体规划》划定的岸线保护区和保留区内投资建设除事关公共安全及公众利益的防洪护岸、河道治理、供水生态环境保护、航道整治、国家重要基础设施以外的项目。长江干支流基础设施项目应按照《长江岸线保护和开发利用总体规划》和生态环境保护、岸线保护等要求，按规定开展项目前期论证并办理相关手续。禁止在《全国重要江河湖泊水功能区划》划定的河段及湖泊保护区、保留区内投资建设不利于水资源及自然生态保护的项目。</w:t>
            </w:r>
          </w:p>
        </w:tc>
        <w:tc>
          <w:tcPr>
            <w:tcW w:w="1454" w:type="pct"/>
            <w:tcBorders>
              <w:tl2br w:val="nil"/>
              <w:tr2bl w:val="nil"/>
            </w:tcBorders>
            <w:vAlign w:val="center"/>
          </w:tcPr>
          <w:p w14:paraId="40B1FCA0">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本项目不涉及利用、占用长江流域河湖岸线。</w:t>
            </w:r>
          </w:p>
        </w:tc>
        <w:tc>
          <w:tcPr>
            <w:tcW w:w="491" w:type="pct"/>
            <w:tcBorders>
              <w:tl2br w:val="nil"/>
              <w:tr2bl w:val="nil"/>
            </w:tcBorders>
            <w:vAlign w:val="center"/>
          </w:tcPr>
          <w:p w14:paraId="0735624A">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4D85C3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2D66136B">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6</w:t>
            </w:r>
          </w:p>
        </w:tc>
        <w:tc>
          <w:tcPr>
            <w:tcW w:w="2618" w:type="pct"/>
            <w:tcBorders>
              <w:tl2br w:val="nil"/>
              <w:tr2bl w:val="nil"/>
            </w:tcBorders>
            <w:vAlign w:val="center"/>
          </w:tcPr>
          <w:p w14:paraId="4003C9B6">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6.禁止未经许可在长江干支流及湖泊新设、改设或扩大排污口。</w:t>
            </w:r>
          </w:p>
        </w:tc>
        <w:tc>
          <w:tcPr>
            <w:tcW w:w="1454" w:type="pct"/>
            <w:tcBorders>
              <w:tl2br w:val="nil"/>
              <w:tr2bl w:val="nil"/>
            </w:tcBorders>
            <w:vAlign w:val="center"/>
          </w:tcPr>
          <w:p w14:paraId="6C5E1CC9">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本项目不涉及新设、改设或扩大排污口。</w:t>
            </w:r>
          </w:p>
        </w:tc>
        <w:tc>
          <w:tcPr>
            <w:tcW w:w="491" w:type="pct"/>
            <w:tcBorders>
              <w:tl2br w:val="nil"/>
              <w:tr2bl w:val="nil"/>
            </w:tcBorders>
            <w:vAlign w:val="center"/>
          </w:tcPr>
          <w:p w14:paraId="71834AC5">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5BEB4A2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0B57163C">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7</w:t>
            </w:r>
          </w:p>
        </w:tc>
        <w:tc>
          <w:tcPr>
            <w:tcW w:w="2618" w:type="pct"/>
            <w:tcBorders>
              <w:tl2br w:val="nil"/>
              <w:tr2bl w:val="nil"/>
            </w:tcBorders>
            <w:vAlign w:val="center"/>
          </w:tcPr>
          <w:p w14:paraId="26FCA443">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7.禁止长江干流、长江口、34个列入《率先全面禁捕的长江流域水生生物保护区名录》的水生生物保护区以及省规定的其他禁渔水域开展生产性捕捞。</w:t>
            </w:r>
          </w:p>
        </w:tc>
        <w:tc>
          <w:tcPr>
            <w:tcW w:w="1454" w:type="pct"/>
            <w:tcBorders>
              <w:tl2br w:val="nil"/>
              <w:tr2bl w:val="nil"/>
            </w:tcBorders>
            <w:vAlign w:val="center"/>
          </w:tcPr>
          <w:p w14:paraId="4536551D">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本项目不涉及生产</w:t>
            </w:r>
            <w:r>
              <w:rPr>
                <w:rFonts w:cs="Times New Roman"/>
                <w:color w:val="000000" w:themeColor="text1"/>
                <w:sz w:val="21"/>
                <w:szCs w:val="21"/>
                <w14:textFill>
                  <w14:solidFill>
                    <w14:schemeClr w14:val="tx1"/>
                  </w14:solidFill>
                </w14:textFill>
              </w:rPr>
              <w:t>性</w:t>
            </w:r>
            <w:r>
              <w:rPr>
                <w:rFonts w:cs="Times New Roman"/>
                <w:bCs/>
                <w:color w:val="000000" w:themeColor="text1"/>
                <w:kern w:val="44"/>
                <w:sz w:val="21"/>
                <w:szCs w:val="21"/>
                <w:lang w:val="zh-CN"/>
                <w14:textFill>
                  <w14:solidFill>
                    <w14:schemeClr w14:val="tx1"/>
                  </w14:solidFill>
                </w14:textFill>
              </w:rPr>
              <w:t>捕捞。</w:t>
            </w:r>
          </w:p>
        </w:tc>
        <w:tc>
          <w:tcPr>
            <w:tcW w:w="491" w:type="pct"/>
            <w:tcBorders>
              <w:tl2br w:val="nil"/>
              <w:tr2bl w:val="nil"/>
            </w:tcBorders>
            <w:vAlign w:val="center"/>
          </w:tcPr>
          <w:p w14:paraId="506C0AE8">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011C853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6C88E59A">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8</w:t>
            </w:r>
          </w:p>
        </w:tc>
        <w:tc>
          <w:tcPr>
            <w:tcW w:w="2618" w:type="pct"/>
            <w:tcBorders>
              <w:tl2br w:val="nil"/>
              <w:tr2bl w:val="nil"/>
            </w:tcBorders>
            <w:vAlign w:val="center"/>
          </w:tcPr>
          <w:p w14:paraId="5ADD3590">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8.禁止在距离长江干支流岸线一公里范围内新建、扩建化工园区和化工项目。长江干支流一公里按照长江干支流岸线边界（即水利部门河道管理范围边界）向陆域纵深一公里执行。</w:t>
            </w:r>
            <w:r>
              <w:rPr>
                <w:rFonts w:hint="eastAsia" w:cs="Times New Roman"/>
                <w:color w:val="000000" w:themeColor="text1"/>
                <w:sz w:val="21"/>
                <w:szCs w:val="21"/>
                <w14:textFill>
                  <w14:solidFill>
                    <w14:schemeClr w14:val="tx1"/>
                  </w14:solidFill>
                </w14:textFill>
              </w:rPr>
              <w:t xml:space="preserve"> </w:t>
            </w:r>
          </w:p>
        </w:tc>
        <w:tc>
          <w:tcPr>
            <w:tcW w:w="1454" w:type="pct"/>
            <w:tcBorders>
              <w:tl2br w:val="nil"/>
              <w:tr2bl w:val="nil"/>
            </w:tcBorders>
            <w:vAlign w:val="center"/>
          </w:tcPr>
          <w:p w14:paraId="735CAF73">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本项目为</w:t>
            </w:r>
            <w:r>
              <w:rPr>
                <w:rFonts w:hint="eastAsia" w:cs="Times New Roman"/>
                <w:bCs/>
                <w:color w:val="000000" w:themeColor="text1"/>
                <w:kern w:val="44"/>
                <w:sz w:val="21"/>
                <w:szCs w:val="21"/>
                <w:lang w:val="zh-CN"/>
                <w14:textFill>
                  <w14:solidFill>
                    <w14:schemeClr w14:val="tx1"/>
                  </w14:solidFill>
                </w14:textFill>
              </w:rPr>
              <w:t>改</w:t>
            </w:r>
            <w:r>
              <w:rPr>
                <w:rFonts w:cs="Times New Roman"/>
                <w:bCs/>
                <w:color w:val="000000" w:themeColor="text1"/>
                <w:kern w:val="44"/>
                <w:sz w:val="21"/>
                <w:szCs w:val="21"/>
                <w:lang w:val="zh-CN"/>
                <w14:textFill>
                  <w14:solidFill>
                    <w14:schemeClr w14:val="tx1"/>
                  </w14:solidFill>
                </w14:textFill>
              </w:rPr>
              <w:t>建项目，建设地点位于</w:t>
            </w:r>
            <w:r>
              <w:rPr>
                <w:rFonts w:cs="Times New Roman"/>
                <w:bCs/>
                <w:color w:val="000000" w:themeColor="text1"/>
                <w:kern w:val="44"/>
                <w:sz w:val="21"/>
                <w:szCs w:val="21"/>
                <w14:textFill>
                  <w14:solidFill>
                    <w14:schemeClr w14:val="tx1"/>
                  </w14:solidFill>
                </w14:textFill>
              </w:rPr>
              <w:t>仪化公司</w:t>
            </w:r>
            <w:r>
              <w:rPr>
                <w:rFonts w:cs="Times New Roman"/>
                <w:bCs/>
                <w:color w:val="000000" w:themeColor="text1"/>
                <w:kern w:val="44"/>
                <w:sz w:val="21"/>
                <w:szCs w:val="21"/>
                <w:lang w:val="zh-CN"/>
                <w14:textFill>
                  <w14:solidFill>
                    <w14:schemeClr w14:val="tx1"/>
                  </w14:solidFill>
                </w14:textFill>
              </w:rPr>
              <w:t>现有厂区内，</w:t>
            </w:r>
            <w:r>
              <w:rPr>
                <w:rFonts w:hint="eastAsia" w:cs="Times New Roman"/>
                <w:bCs/>
                <w:color w:val="000000" w:themeColor="text1"/>
                <w:kern w:val="44"/>
                <w:sz w:val="21"/>
                <w:szCs w:val="21"/>
                <w14:textFill>
                  <w14:solidFill>
                    <w14:schemeClr w14:val="tx1"/>
                  </w14:solidFill>
                </w14:textFill>
              </w:rPr>
              <w:t>项目</w:t>
            </w:r>
            <w:r>
              <w:rPr>
                <w:rFonts w:cs="Times New Roman"/>
                <w:bCs/>
                <w:color w:val="000000" w:themeColor="text1"/>
                <w:kern w:val="44"/>
                <w:sz w:val="21"/>
                <w:szCs w:val="21"/>
                <w:u w:color="000000"/>
                <w:lang w:val="zh-CN"/>
                <w14:textFill>
                  <w14:solidFill>
                    <w14:schemeClr w14:val="tx1"/>
                  </w14:solidFill>
                </w14:textFill>
              </w:rPr>
              <w:t>距离长江干流约1.5km，</w:t>
            </w:r>
            <w:r>
              <w:rPr>
                <w:rFonts w:hint="eastAsia" w:cs="Times New Roman"/>
                <w:bCs/>
                <w:color w:val="000000" w:themeColor="text1"/>
                <w:kern w:val="44"/>
                <w:sz w:val="21"/>
                <w:szCs w:val="21"/>
                <w14:textFill>
                  <w14:solidFill>
                    <w14:schemeClr w14:val="tx1"/>
                  </w14:solidFill>
                </w14:textFill>
              </w:rPr>
              <w:t>项目</w:t>
            </w:r>
            <w:r>
              <w:rPr>
                <w:rFonts w:cs="Times New Roman"/>
                <w:bCs/>
                <w:color w:val="000000" w:themeColor="text1"/>
                <w:kern w:val="44"/>
                <w:sz w:val="21"/>
                <w:szCs w:val="21"/>
                <w:u w:color="000000"/>
                <w:lang w:val="zh-CN"/>
                <w14:textFill>
                  <w14:solidFill>
                    <w14:schemeClr w14:val="tx1"/>
                  </w14:solidFill>
                </w14:textFill>
              </w:rPr>
              <w:t>距离一级支胥浦河（依据&lt;长江干流及其一级支流、二级支流目录&gt;）约1.6km，不属于在长江干支流岸线一公里范围内新建、扩建化工项</w:t>
            </w:r>
            <w:r>
              <w:rPr>
                <w:rFonts w:cs="Times New Roman"/>
                <w:bCs/>
                <w:color w:val="000000" w:themeColor="text1"/>
                <w:kern w:val="44"/>
                <w:sz w:val="21"/>
                <w:szCs w:val="21"/>
                <w:lang w:val="zh-CN"/>
                <w14:textFill>
                  <w14:solidFill>
                    <w14:schemeClr w14:val="tx1"/>
                  </w14:solidFill>
                </w14:textFill>
              </w:rPr>
              <w:t>目，且不属于禁止建设的项目类型。</w:t>
            </w:r>
          </w:p>
        </w:tc>
        <w:tc>
          <w:tcPr>
            <w:tcW w:w="491" w:type="pct"/>
            <w:tcBorders>
              <w:tl2br w:val="nil"/>
              <w:tr2bl w:val="nil"/>
            </w:tcBorders>
            <w:vAlign w:val="center"/>
          </w:tcPr>
          <w:p w14:paraId="45C3BC53">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6238176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3E2F1FEA">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9</w:t>
            </w:r>
          </w:p>
        </w:tc>
        <w:tc>
          <w:tcPr>
            <w:tcW w:w="2618" w:type="pct"/>
            <w:tcBorders>
              <w:tl2br w:val="nil"/>
              <w:tr2bl w:val="nil"/>
            </w:tcBorders>
            <w:vAlign w:val="center"/>
          </w:tcPr>
          <w:p w14:paraId="30E82FCC">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9.禁止在长江干流岸线三公里范围内新建、改建、扩建尾矿库、冶炼渣库和磷石膏库，以提升安全、生态环境保护水平为目的的改建除外。</w:t>
            </w:r>
          </w:p>
        </w:tc>
        <w:tc>
          <w:tcPr>
            <w:tcW w:w="1454" w:type="pct"/>
            <w:tcBorders>
              <w:tl2br w:val="nil"/>
              <w:tr2bl w:val="nil"/>
            </w:tcBorders>
            <w:vAlign w:val="center"/>
          </w:tcPr>
          <w:p w14:paraId="567E779B">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14:textFill>
                  <w14:solidFill>
                    <w14:schemeClr w14:val="tx1"/>
                  </w14:solidFill>
                </w14:textFill>
              </w:rPr>
              <w:t>本项目不属于</w:t>
            </w:r>
            <w:r>
              <w:rPr>
                <w:rFonts w:cs="Times New Roman"/>
                <w:color w:val="000000" w:themeColor="text1"/>
                <w:sz w:val="21"/>
                <w:szCs w:val="21"/>
                <w14:textFill>
                  <w14:solidFill>
                    <w14:schemeClr w14:val="tx1"/>
                  </w14:solidFill>
                </w14:textFill>
              </w:rPr>
              <w:t>尾矿库、冶炼渣库和磷石膏库。</w:t>
            </w:r>
          </w:p>
        </w:tc>
        <w:tc>
          <w:tcPr>
            <w:tcW w:w="491" w:type="pct"/>
            <w:tcBorders>
              <w:tl2br w:val="nil"/>
              <w:tr2bl w:val="nil"/>
            </w:tcBorders>
            <w:vAlign w:val="center"/>
          </w:tcPr>
          <w:p w14:paraId="4CBF4E9F">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3FD61E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1CE5DA7A">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10</w:t>
            </w:r>
          </w:p>
        </w:tc>
        <w:tc>
          <w:tcPr>
            <w:tcW w:w="2618" w:type="pct"/>
            <w:tcBorders>
              <w:tl2br w:val="nil"/>
              <w:tr2bl w:val="nil"/>
            </w:tcBorders>
            <w:vAlign w:val="center"/>
          </w:tcPr>
          <w:p w14:paraId="38FB45EC">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10.禁止在太湖流域一、二、三级保护区内开展《江苏省太湖水污染防治条例》禁止的投资建设活动。</w:t>
            </w:r>
          </w:p>
        </w:tc>
        <w:tc>
          <w:tcPr>
            <w:tcW w:w="1454" w:type="pct"/>
            <w:tcBorders>
              <w:tl2br w:val="nil"/>
              <w:tr2bl w:val="nil"/>
            </w:tcBorders>
            <w:vAlign w:val="center"/>
          </w:tcPr>
          <w:p w14:paraId="1AB65324">
            <w:pPr>
              <w:wordWrap w:val="0"/>
              <w:spacing w:line="240" w:lineRule="auto"/>
              <w:ind w:firstLine="0" w:firstLineChars="0"/>
              <w:jc w:val="left"/>
              <w:rPr>
                <w:rFonts w:cs="Times New Roman"/>
                <w:bCs/>
                <w:color w:val="000000" w:themeColor="text1"/>
                <w:kern w:val="44"/>
                <w:sz w:val="21"/>
                <w:szCs w:val="21"/>
                <w:lang w:val="zh-CN"/>
                <w14:textFill>
                  <w14:solidFill>
                    <w14:schemeClr w14:val="tx1"/>
                  </w14:solidFill>
                </w14:textFill>
              </w:rPr>
            </w:pPr>
            <w:r>
              <w:rPr>
                <w:rFonts w:cs="Times New Roman"/>
                <w:bCs/>
                <w:color w:val="000000" w:themeColor="text1"/>
                <w:kern w:val="44"/>
                <w:sz w:val="21"/>
                <w:szCs w:val="21"/>
                <w14:textFill>
                  <w14:solidFill>
                    <w14:schemeClr w14:val="tx1"/>
                  </w14:solidFill>
                </w14:textFill>
              </w:rPr>
              <w:t>本项目不在</w:t>
            </w:r>
            <w:r>
              <w:rPr>
                <w:rFonts w:cs="Times New Roman"/>
                <w:color w:val="000000" w:themeColor="text1"/>
                <w:sz w:val="21"/>
                <w:szCs w:val="21"/>
                <w14:textFill>
                  <w14:solidFill>
                    <w14:schemeClr w14:val="tx1"/>
                  </w14:solidFill>
                </w14:textFill>
              </w:rPr>
              <w:t>太湖流域一、二、三级保护区内。</w:t>
            </w:r>
          </w:p>
        </w:tc>
        <w:tc>
          <w:tcPr>
            <w:tcW w:w="491" w:type="pct"/>
            <w:tcBorders>
              <w:tl2br w:val="nil"/>
              <w:tr2bl w:val="nil"/>
            </w:tcBorders>
            <w:vAlign w:val="center"/>
          </w:tcPr>
          <w:p w14:paraId="5FA04ED6">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776BBCC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4AA0AB10">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11</w:t>
            </w:r>
          </w:p>
        </w:tc>
        <w:tc>
          <w:tcPr>
            <w:tcW w:w="2618" w:type="pct"/>
            <w:tcBorders>
              <w:tl2br w:val="nil"/>
              <w:tr2bl w:val="nil"/>
            </w:tcBorders>
            <w:vAlign w:val="center"/>
          </w:tcPr>
          <w:p w14:paraId="10CF52BE">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11.禁止在沿江地区新建、扩建未纳入国家和省布局规划的燃煤发电项目。</w:t>
            </w:r>
          </w:p>
        </w:tc>
        <w:tc>
          <w:tcPr>
            <w:tcW w:w="1454" w:type="pct"/>
            <w:tcBorders>
              <w:tl2br w:val="nil"/>
              <w:tr2bl w:val="nil"/>
            </w:tcBorders>
            <w:vAlign w:val="center"/>
          </w:tcPr>
          <w:p w14:paraId="7CA5F2E6">
            <w:pPr>
              <w:wordWrap w:val="0"/>
              <w:spacing w:line="240" w:lineRule="auto"/>
              <w:ind w:firstLine="0" w:firstLineChars="0"/>
              <w:jc w:val="left"/>
              <w:rPr>
                <w:rFonts w:cs="Times New Roman"/>
                <w:bCs/>
                <w:color w:val="000000" w:themeColor="text1"/>
                <w:kern w:val="44"/>
                <w:sz w:val="21"/>
                <w:szCs w:val="21"/>
                <w14:textFill>
                  <w14:solidFill>
                    <w14:schemeClr w14:val="tx1"/>
                  </w14:solidFill>
                </w14:textFill>
              </w:rPr>
            </w:pPr>
            <w:r>
              <w:rPr>
                <w:rFonts w:cs="Times New Roman"/>
                <w:bCs/>
                <w:color w:val="000000" w:themeColor="text1"/>
                <w:kern w:val="44"/>
                <w:sz w:val="21"/>
                <w:szCs w:val="21"/>
                <w14:textFill>
                  <w14:solidFill>
                    <w14:schemeClr w14:val="tx1"/>
                  </w14:solidFill>
                </w14:textFill>
              </w:rPr>
              <w:t>本项目不属于</w:t>
            </w:r>
            <w:r>
              <w:rPr>
                <w:rFonts w:cs="Times New Roman"/>
                <w:color w:val="000000" w:themeColor="text1"/>
                <w:sz w:val="21"/>
                <w:szCs w:val="21"/>
                <w14:textFill>
                  <w14:solidFill>
                    <w14:schemeClr w14:val="tx1"/>
                  </w14:solidFill>
                </w14:textFill>
              </w:rPr>
              <w:t>燃煤发电项目。</w:t>
            </w:r>
          </w:p>
        </w:tc>
        <w:tc>
          <w:tcPr>
            <w:tcW w:w="491" w:type="pct"/>
            <w:tcBorders>
              <w:tl2br w:val="nil"/>
              <w:tr2bl w:val="nil"/>
            </w:tcBorders>
            <w:vAlign w:val="center"/>
          </w:tcPr>
          <w:p w14:paraId="05646462">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7D5A09B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7B35C21B">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12</w:t>
            </w:r>
          </w:p>
        </w:tc>
        <w:tc>
          <w:tcPr>
            <w:tcW w:w="2618" w:type="pct"/>
            <w:tcBorders>
              <w:tl2br w:val="nil"/>
              <w:tr2bl w:val="nil"/>
            </w:tcBorders>
            <w:vAlign w:val="center"/>
          </w:tcPr>
          <w:p w14:paraId="58647F6B">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12.禁止在合规园区外新建、扩建钢铁、石化、化工、焦化建材、有色、制浆造纸等高污染项目。合规园区名录按照《〈长江经济带发展负面清单指南（试行，2022年版）〉江苏省实施细则合规园区名录》执行。</w:t>
            </w:r>
          </w:p>
        </w:tc>
        <w:tc>
          <w:tcPr>
            <w:tcW w:w="1454" w:type="pct"/>
            <w:tcBorders>
              <w:tl2br w:val="nil"/>
              <w:tr2bl w:val="nil"/>
            </w:tcBorders>
            <w:vAlign w:val="center"/>
          </w:tcPr>
          <w:p w14:paraId="2278FE38">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本项目为</w:t>
            </w:r>
            <w:r>
              <w:rPr>
                <w:rFonts w:hint="eastAsia" w:cs="Times New Roman"/>
                <w:bCs/>
                <w:color w:val="000000" w:themeColor="text1"/>
                <w:kern w:val="44"/>
                <w:sz w:val="21"/>
                <w:szCs w:val="21"/>
                <w:lang w:val="zh-CN"/>
                <w14:textFill>
                  <w14:solidFill>
                    <w14:schemeClr w14:val="tx1"/>
                  </w14:solidFill>
                </w14:textFill>
              </w:rPr>
              <w:t>改</w:t>
            </w:r>
            <w:r>
              <w:rPr>
                <w:rFonts w:cs="Times New Roman"/>
                <w:bCs/>
                <w:color w:val="000000" w:themeColor="text1"/>
                <w:kern w:val="44"/>
                <w:sz w:val="21"/>
                <w:szCs w:val="21"/>
                <w:lang w:val="zh-CN"/>
                <w14:textFill>
                  <w14:solidFill>
                    <w14:schemeClr w14:val="tx1"/>
                  </w14:solidFill>
                </w14:textFill>
              </w:rPr>
              <w:t>建项目，建设地点位于</w:t>
            </w:r>
            <w:r>
              <w:rPr>
                <w:rFonts w:cs="Times New Roman"/>
                <w:bCs/>
                <w:color w:val="000000" w:themeColor="text1"/>
                <w:kern w:val="44"/>
                <w:sz w:val="21"/>
                <w:szCs w:val="21"/>
                <w14:textFill>
                  <w14:solidFill>
                    <w14:schemeClr w14:val="tx1"/>
                  </w14:solidFill>
                </w14:textFill>
              </w:rPr>
              <w:t>仪化公司现有厂区</w:t>
            </w:r>
            <w:r>
              <w:rPr>
                <w:rFonts w:cs="Times New Roman"/>
                <w:bCs/>
                <w:color w:val="000000" w:themeColor="text1"/>
                <w:kern w:val="44"/>
                <w:sz w:val="21"/>
                <w:szCs w:val="21"/>
                <w:lang w:val="zh-CN"/>
                <w14:textFill>
                  <w14:solidFill>
                    <w14:schemeClr w14:val="tx1"/>
                  </w14:solidFill>
                </w14:textFill>
              </w:rPr>
              <w:t>，属政府认定的化工监测点。不属于</w:t>
            </w:r>
            <w:r>
              <w:rPr>
                <w:rFonts w:cs="Times New Roman"/>
                <w:color w:val="000000" w:themeColor="text1"/>
                <w:sz w:val="21"/>
                <w:szCs w:val="21"/>
                <w14:textFill>
                  <w14:solidFill>
                    <w14:schemeClr w14:val="tx1"/>
                  </w14:solidFill>
                </w14:textFill>
              </w:rPr>
              <w:t>《环境保护综合名录（2021 年版）》高污染项目。</w:t>
            </w:r>
          </w:p>
        </w:tc>
        <w:tc>
          <w:tcPr>
            <w:tcW w:w="491" w:type="pct"/>
            <w:tcBorders>
              <w:tl2br w:val="nil"/>
              <w:tr2bl w:val="nil"/>
            </w:tcBorders>
            <w:vAlign w:val="center"/>
          </w:tcPr>
          <w:p w14:paraId="16BD75B9">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38F381E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023333E2">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13</w:t>
            </w:r>
          </w:p>
        </w:tc>
        <w:tc>
          <w:tcPr>
            <w:tcW w:w="2618" w:type="pct"/>
            <w:tcBorders>
              <w:tl2br w:val="nil"/>
              <w:tr2bl w:val="nil"/>
            </w:tcBorders>
            <w:vAlign w:val="center"/>
          </w:tcPr>
          <w:p w14:paraId="015A1163">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13.禁止在取消化工定位的园区（集中区）内新建化工项目。</w:t>
            </w:r>
          </w:p>
        </w:tc>
        <w:tc>
          <w:tcPr>
            <w:tcW w:w="1454" w:type="pct"/>
            <w:tcBorders>
              <w:tl2br w:val="nil"/>
              <w:tr2bl w:val="nil"/>
            </w:tcBorders>
            <w:vAlign w:val="center"/>
          </w:tcPr>
          <w:p w14:paraId="7759C3DA">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本项目位于政府认定的化工重点监测点。</w:t>
            </w:r>
          </w:p>
        </w:tc>
        <w:tc>
          <w:tcPr>
            <w:tcW w:w="491" w:type="pct"/>
            <w:tcBorders>
              <w:tl2br w:val="nil"/>
              <w:tr2bl w:val="nil"/>
            </w:tcBorders>
            <w:vAlign w:val="center"/>
          </w:tcPr>
          <w:p w14:paraId="49BB7E92">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073B93E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70CC4799">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14</w:t>
            </w:r>
          </w:p>
        </w:tc>
        <w:tc>
          <w:tcPr>
            <w:tcW w:w="2618" w:type="pct"/>
            <w:tcBorders>
              <w:tl2br w:val="nil"/>
              <w:tr2bl w:val="nil"/>
            </w:tcBorders>
            <w:vAlign w:val="center"/>
          </w:tcPr>
          <w:p w14:paraId="67E3A500">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14.禁止在化工企业周边建设不符合安全距离规定的劳动密集型的非化工项目和其他人员密集的公共设施项目。</w:t>
            </w:r>
          </w:p>
        </w:tc>
        <w:tc>
          <w:tcPr>
            <w:tcW w:w="1454" w:type="pct"/>
            <w:tcBorders>
              <w:tl2br w:val="nil"/>
              <w:tr2bl w:val="nil"/>
            </w:tcBorders>
            <w:vAlign w:val="center"/>
          </w:tcPr>
          <w:p w14:paraId="233DEAE9">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本项目属于改建项目，建设地点位于仪化公司现有厂区内。</w:t>
            </w:r>
          </w:p>
        </w:tc>
        <w:tc>
          <w:tcPr>
            <w:tcW w:w="491" w:type="pct"/>
            <w:tcBorders>
              <w:tl2br w:val="nil"/>
              <w:tr2bl w:val="nil"/>
            </w:tcBorders>
            <w:vAlign w:val="center"/>
          </w:tcPr>
          <w:p w14:paraId="1969B46E">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84F452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13A54096">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15</w:t>
            </w:r>
          </w:p>
        </w:tc>
        <w:tc>
          <w:tcPr>
            <w:tcW w:w="2618" w:type="pct"/>
            <w:tcBorders>
              <w:tl2br w:val="nil"/>
              <w:tr2bl w:val="nil"/>
            </w:tcBorders>
            <w:vAlign w:val="center"/>
          </w:tcPr>
          <w:p w14:paraId="45AB7B28">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15.禁止新建、扩建不符合国家和省产业政策的尿素、磷铵电石、烧碱、聚氯乙烯、纯碱等行业新增产能项目。</w:t>
            </w:r>
          </w:p>
        </w:tc>
        <w:tc>
          <w:tcPr>
            <w:tcW w:w="1454" w:type="pct"/>
            <w:tcBorders>
              <w:tl2br w:val="nil"/>
              <w:tr2bl w:val="nil"/>
            </w:tcBorders>
            <w:vAlign w:val="center"/>
          </w:tcPr>
          <w:p w14:paraId="5EA07E01">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本项目不属于尿素、磷铵电石、烧碱、聚氯乙烯、纯碱等行业项目。</w:t>
            </w:r>
          </w:p>
        </w:tc>
        <w:tc>
          <w:tcPr>
            <w:tcW w:w="491" w:type="pct"/>
            <w:tcBorders>
              <w:tl2br w:val="nil"/>
              <w:tr2bl w:val="nil"/>
            </w:tcBorders>
            <w:vAlign w:val="center"/>
          </w:tcPr>
          <w:p w14:paraId="4E0EC959">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66BA29C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041BEF1D">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16</w:t>
            </w:r>
          </w:p>
        </w:tc>
        <w:tc>
          <w:tcPr>
            <w:tcW w:w="2618" w:type="pct"/>
            <w:tcBorders>
              <w:tl2br w:val="nil"/>
              <w:tr2bl w:val="nil"/>
            </w:tcBorders>
            <w:vAlign w:val="center"/>
          </w:tcPr>
          <w:p w14:paraId="3EB0E322">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16.禁止新建、改建、扩建高毒、高残留以及对环境影响大的农药原药（化学合成类）项目，禁止新建、扩建不符合国家和省产业政策的农药、医药和染料中间体化工项目。</w:t>
            </w:r>
          </w:p>
        </w:tc>
        <w:tc>
          <w:tcPr>
            <w:tcW w:w="1454" w:type="pct"/>
            <w:tcBorders>
              <w:tl2br w:val="nil"/>
              <w:tr2bl w:val="nil"/>
            </w:tcBorders>
            <w:vAlign w:val="center"/>
          </w:tcPr>
          <w:p w14:paraId="230660A7">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本项目不属于农药原药（化学合成类）项目、农药、医药和染料中间体化工项目。</w:t>
            </w:r>
          </w:p>
        </w:tc>
        <w:tc>
          <w:tcPr>
            <w:tcW w:w="491" w:type="pct"/>
            <w:tcBorders>
              <w:tl2br w:val="nil"/>
              <w:tr2bl w:val="nil"/>
            </w:tcBorders>
            <w:vAlign w:val="center"/>
          </w:tcPr>
          <w:p w14:paraId="46B69D37">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3871EC3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0EE2DA72">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17</w:t>
            </w:r>
          </w:p>
        </w:tc>
        <w:tc>
          <w:tcPr>
            <w:tcW w:w="2618" w:type="pct"/>
            <w:tcBorders>
              <w:tl2br w:val="nil"/>
              <w:tr2bl w:val="nil"/>
            </w:tcBorders>
            <w:vAlign w:val="center"/>
          </w:tcPr>
          <w:p w14:paraId="2FE2FEA3">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17.禁止新建、扩建不符合国家石化、现代煤化工等产业布局规划的项目，禁止新建独立焦化项目。</w:t>
            </w:r>
          </w:p>
        </w:tc>
        <w:tc>
          <w:tcPr>
            <w:tcW w:w="1454" w:type="pct"/>
            <w:tcBorders>
              <w:tl2br w:val="nil"/>
              <w:tr2bl w:val="nil"/>
            </w:tcBorders>
            <w:vAlign w:val="center"/>
          </w:tcPr>
          <w:p w14:paraId="324F8809">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本项目不属于独立焦化项目。</w:t>
            </w:r>
          </w:p>
        </w:tc>
        <w:tc>
          <w:tcPr>
            <w:tcW w:w="491" w:type="pct"/>
            <w:tcBorders>
              <w:tl2br w:val="nil"/>
              <w:tr2bl w:val="nil"/>
            </w:tcBorders>
            <w:vAlign w:val="center"/>
          </w:tcPr>
          <w:p w14:paraId="30228C6D">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6E6AF9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057EEF4B">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18</w:t>
            </w:r>
          </w:p>
        </w:tc>
        <w:tc>
          <w:tcPr>
            <w:tcW w:w="2618" w:type="pct"/>
            <w:tcBorders>
              <w:tl2br w:val="nil"/>
              <w:tr2bl w:val="nil"/>
            </w:tcBorders>
            <w:vAlign w:val="center"/>
          </w:tcPr>
          <w:p w14:paraId="71AEBB67">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18.禁止新建、扩建国家《产业结构调整指导目录》和《江苏省产业结构调整限制、淘汰和禁止目录》明确的限制类、淘汰类禁止类项目，法律法规和相关政策明令禁止的落后产能项目，以及明令淘汰的安全生产落后工艺及装备项目。</w:t>
            </w:r>
          </w:p>
        </w:tc>
        <w:tc>
          <w:tcPr>
            <w:tcW w:w="1454" w:type="pct"/>
            <w:tcBorders>
              <w:tl2br w:val="nil"/>
              <w:tr2bl w:val="nil"/>
            </w:tcBorders>
            <w:vAlign w:val="center"/>
          </w:tcPr>
          <w:p w14:paraId="5758503C">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本项目不属于《产业结构调整指导目录》和《江苏省产业结构调整限制、淘汰和禁止目录》明确的限制类、淘汰类禁止类项目。</w:t>
            </w:r>
          </w:p>
        </w:tc>
        <w:tc>
          <w:tcPr>
            <w:tcW w:w="491" w:type="pct"/>
            <w:tcBorders>
              <w:tl2br w:val="nil"/>
              <w:tr2bl w:val="nil"/>
            </w:tcBorders>
            <w:vAlign w:val="center"/>
          </w:tcPr>
          <w:p w14:paraId="720AE456">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r w14:paraId="290492E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40" w:hRule="atLeast"/>
          <w:jc w:val="center"/>
        </w:trPr>
        <w:tc>
          <w:tcPr>
            <w:tcW w:w="437" w:type="pct"/>
            <w:tcBorders>
              <w:tl2br w:val="nil"/>
              <w:tr2bl w:val="nil"/>
            </w:tcBorders>
            <w:vAlign w:val="center"/>
          </w:tcPr>
          <w:p w14:paraId="7AEA8FD0">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19</w:t>
            </w:r>
          </w:p>
        </w:tc>
        <w:tc>
          <w:tcPr>
            <w:tcW w:w="2618" w:type="pct"/>
            <w:tcBorders>
              <w:tl2br w:val="nil"/>
              <w:tr2bl w:val="nil"/>
            </w:tcBorders>
            <w:vAlign w:val="center"/>
          </w:tcPr>
          <w:p w14:paraId="139C109B">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19.禁止新建、扩建不符合国家产能置换要求的严重过剩产能行业的项目。禁止新建、扩建不符合要求的高耗能高排放项目。</w:t>
            </w:r>
          </w:p>
        </w:tc>
        <w:tc>
          <w:tcPr>
            <w:tcW w:w="1454" w:type="pct"/>
            <w:tcBorders>
              <w:tl2br w:val="nil"/>
              <w:tr2bl w:val="nil"/>
            </w:tcBorders>
            <w:vAlign w:val="center"/>
          </w:tcPr>
          <w:p w14:paraId="6535CF77">
            <w:pPr>
              <w:wordWrap w:val="0"/>
              <w:spacing w:line="240" w:lineRule="auto"/>
              <w:ind w:firstLine="0" w:firstLineChars="0"/>
              <w:jc w:val="left"/>
              <w:rPr>
                <w:rFonts w:cs="Times New Roman"/>
                <w:color w:val="000000" w:themeColor="text1"/>
                <w:sz w:val="21"/>
                <w:szCs w:val="21"/>
                <w14:textFill>
                  <w14:solidFill>
                    <w14:schemeClr w14:val="tx1"/>
                  </w14:solidFill>
                </w14:textFill>
              </w:rPr>
            </w:pPr>
            <w:r>
              <w:rPr>
                <w:rFonts w:cs="Times New Roman"/>
                <w:bCs/>
                <w:color w:val="000000" w:themeColor="text1"/>
                <w:kern w:val="44"/>
                <w:sz w:val="21"/>
                <w:szCs w:val="21"/>
                <w:lang w:val="zh-CN"/>
                <w14:textFill>
                  <w14:solidFill>
                    <w14:schemeClr w14:val="tx1"/>
                  </w14:solidFill>
                </w14:textFill>
              </w:rPr>
              <w:t>本项目不属于严重过剩产能行业。</w:t>
            </w:r>
          </w:p>
        </w:tc>
        <w:tc>
          <w:tcPr>
            <w:tcW w:w="491" w:type="pct"/>
            <w:tcBorders>
              <w:tl2br w:val="nil"/>
              <w:tr2bl w:val="nil"/>
            </w:tcBorders>
            <w:vAlign w:val="center"/>
          </w:tcPr>
          <w:p w14:paraId="5C64FB2B">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w:t>
            </w:r>
          </w:p>
        </w:tc>
      </w:tr>
    </w:tbl>
    <w:p w14:paraId="2F83E861">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由上表可知，本项目符合《〈长江经济带发展负面清单指南（试行，2022年版）〉江苏省实施细则》（苏长江办发〔2022〕55号）中相关要求。</w:t>
      </w:r>
    </w:p>
    <w:p w14:paraId="7276A9E0">
      <w:pPr>
        <w:wordWrap w:val="0"/>
        <w:ind w:firstLine="482" w:firstLineChars="0"/>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（3）与《扬州市“三线一单”生态环境分区管控实施方案》（扬环〔2021〕2号）、《江苏省2023年度生态环境分区管控动态更新成果公告》的相符性分析</w:t>
      </w:r>
    </w:p>
    <w:p w14:paraId="4D5FF202">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根据《江苏省2023年度生态环境分区管控动态更新成果公告》，经查询“江苏省生态环境分区管控综合服务”网站，本项目位于江苏省重点管控单元内，所属管控单元名称为中石化仪化公司，管控单元编码为ZH32108120125。</w:t>
      </w:r>
    </w:p>
    <w:p w14:paraId="74D40579">
      <w:pPr>
        <w:wordWrap w:val="0"/>
        <w:ind w:firstLine="482"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根据《扬州市“三线一单”生态环境分区管控实施方案》，本项目所属管控单位为中石化仪化公司，属于重点管控单元。</w:t>
      </w:r>
    </w:p>
    <w:p w14:paraId="04E2EF7E">
      <w:pPr>
        <w:wordWrap w:val="0"/>
        <w:ind w:firstLine="482" w:firstLineChars="0"/>
        <w:rPr>
          <w:rFonts w:cs="Times New Roman"/>
          <w:color w:val="000000" w:themeColor="text1"/>
          <w:szCs w:val="24"/>
          <w14:textFill>
            <w14:solidFill>
              <w14:schemeClr w14:val="tx1"/>
            </w14:solidFill>
          </w14:textFill>
        </w:rPr>
      </w:pPr>
      <w:r>
        <w:rPr>
          <w:rFonts w:cs="Times New Roman"/>
          <w:color w:val="000000" w:themeColor="text1"/>
          <w14:textFill>
            <w14:solidFill>
              <w14:schemeClr w14:val="tx1"/>
            </w14:solidFill>
          </w14:textFill>
        </w:rPr>
        <w:t>本项目针对废水、废气、固废均进行分类收集，并有针对性地进行处理，废水方面：</w:t>
      </w:r>
      <w:r>
        <w:rPr>
          <w:rFonts w:hint="eastAsia" w:cs="Times New Roman"/>
          <w:color w:val="000000" w:themeColor="text1"/>
          <w14:textFill>
            <w14:solidFill>
              <w14:schemeClr w14:val="tx1"/>
            </w14:solidFill>
          </w14:textFill>
        </w:rPr>
        <w:t>本</w:t>
      </w:r>
      <w:r>
        <w:rPr>
          <w:rFonts w:cs="Times New Roman"/>
          <w:color w:val="000000" w:themeColor="text1"/>
          <w14:textFill>
            <w14:solidFill>
              <w14:schemeClr w14:val="tx1"/>
            </w14:solidFill>
          </w14:textFill>
        </w:rPr>
        <w:t>项目</w:t>
      </w:r>
      <w:r>
        <w:rPr>
          <w:rFonts w:hint="eastAsia" w:cs="Times New Roman"/>
          <w:color w:val="000000" w:themeColor="text1"/>
          <w14:textFill>
            <w14:solidFill>
              <w14:schemeClr w14:val="tx1"/>
            </w14:solidFill>
          </w14:textFill>
        </w:rPr>
        <w:t>生产废水送公用工程部生化装置东区处理</w:t>
      </w:r>
      <w:r>
        <w:rPr>
          <w:rFonts w:cs="Times New Roman"/>
          <w:color w:val="000000" w:themeColor="text1"/>
          <w:lang w:val="fr-FR"/>
          <w14:textFill>
            <w14:solidFill>
              <w14:schemeClr w14:val="tx1"/>
            </w14:solidFill>
          </w14:textFill>
        </w:rPr>
        <w:t>。</w:t>
      </w:r>
      <w:r>
        <w:rPr>
          <w:rFonts w:cs="Times New Roman"/>
          <w:color w:val="000000" w:themeColor="text1"/>
          <w14:textFill>
            <w14:solidFill>
              <w14:schemeClr w14:val="tx1"/>
            </w14:solidFill>
          </w14:textFill>
        </w:rPr>
        <w:t>废气方面：PTA投料粉尘</w:t>
      </w:r>
      <w:r>
        <w:rPr>
          <w:rFonts w:hint="eastAsia" w:cs="Times New Roman"/>
          <w:color w:val="000000" w:themeColor="text1"/>
          <w14:textFill>
            <w14:solidFill>
              <w14:schemeClr w14:val="tx1"/>
            </w14:solidFill>
          </w14:textFill>
        </w:rPr>
        <w:t>通过袋式</w:t>
      </w:r>
      <w:r>
        <w:rPr>
          <w:rFonts w:cs="Times New Roman"/>
          <w:color w:val="000000" w:themeColor="text1"/>
          <w14:textFill>
            <w14:solidFill>
              <w14:schemeClr w14:val="tx1"/>
            </w14:solidFill>
          </w14:textFill>
        </w:rPr>
        <w:t>除尘器处理后经</w:t>
      </w:r>
      <w:r>
        <w:rPr>
          <w:rFonts w:hint="eastAsia" w:cs="Times New Roman"/>
          <w:color w:val="000000" w:themeColor="text1"/>
          <w14:textFill>
            <w14:solidFill>
              <w14:schemeClr w14:val="tx1"/>
            </w14:solidFill>
          </w14:textFill>
        </w:rPr>
        <w:t>25</w:t>
      </w:r>
      <w:r>
        <w:rPr>
          <w:rFonts w:cs="Times New Roman"/>
          <w:color w:val="000000" w:themeColor="text1"/>
          <w14:textFill>
            <w14:solidFill>
              <w14:schemeClr w14:val="tx1"/>
            </w14:solidFill>
          </w14:textFill>
        </w:rPr>
        <w:t>m高P1排气筒排放；生产装置</w:t>
      </w:r>
      <w:r>
        <w:rPr>
          <w:rFonts w:hint="eastAsia" w:cs="Times New Roman"/>
          <w:color w:val="000000" w:themeColor="text1"/>
          <w14:textFill>
            <w14:solidFill>
              <w14:schemeClr w14:val="tx1"/>
            </w14:solidFill>
          </w14:textFill>
        </w:rPr>
        <w:t>工艺</w:t>
      </w:r>
      <w:r>
        <w:rPr>
          <w:rFonts w:cs="Times New Roman"/>
          <w:color w:val="000000" w:themeColor="text1"/>
          <w14:textFill>
            <w14:solidFill>
              <w14:schemeClr w14:val="tx1"/>
            </w14:solidFill>
          </w14:textFill>
        </w:rPr>
        <w:t>有机废气、</w:t>
      </w:r>
      <w:r>
        <w:rPr>
          <w:rFonts w:hint="eastAsia" w:cs="Times New Roman"/>
          <w:color w:val="000000" w:themeColor="text1"/>
          <w14:textFill>
            <w14:solidFill>
              <w14:schemeClr w14:val="tx1"/>
            </w14:solidFill>
          </w14:textFill>
        </w:rPr>
        <w:t>T</w:t>
      </w:r>
      <w:r>
        <w:rPr>
          <w:rFonts w:cs="Times New Roman"/>
          <w:color w:val="000000" w:themeColor="text1"/>
          <w14:textFill>
            <w14:solidFill>
              <w14:schemeClr w14:val="tx1"/>
            </w14:solidFill>
          </w14:textFill>
        </w:rPr>
        <w:t>HF储罐呼吸废气依托现有热媒炉处理，热媒炉采用</w:t>
      </w:r>
      <w:r>
        <w:rPr>
          <w:rFonts w:hint="eastAsia" w:cs="Times New Roman"/>
          <w:color w:val="000000" w:themeColor="text1"/>
          <w14:textFill>
            <w14:solidFill>
              <w14:schemeClr w14:val="tx1"/>
            </w14:solidFill>
          </w14:textFill>
        </w:rPr>
        <w:t>低</w:t>
      </w:r>
      <w:r>
        <w:rPr>
          <w:rFonts w:cs="Times New Roman"/>
          <w:color w:val="000000" w:themeColor="text1"/>
          <w14:textFill>
            <w14:solidFill>
              <w14:schemeClr w14:val="tx1"/>
            </w14:solidFill>
          </w14:textFill>
        </w:rPr>
        <w:t>氮燃烧技术，处理后的废气经35</w:t>
      </w:r>
      <w:r>
        <w:rPr>
          <w:rFonts w:cs="Times New Roman"/>
        </w:rPr>
        <w:t>m高</w:t>
      </w:r>
      <w:r>
        <w:rPr>
          <w:rFonts w:hint="eastAsia" w:cs="Times New Roman"/>
        </w:rPr>
        <w:t>P2（</w:t>
      </w:r>
      <w:r>
        <w:rPr>
          <w:rFonts w:cs="Times New Roman"/>
        </w:rPr>
        <w:t>DA120</w:t>
      </w:r>
      <w:r>
        <w:rPr>
          <w:rFonts w:hint="eastAsia" w:cs="Times New Roman"/>
        </w:rPr>
        <w:t>）</w:t>
      </w:r>
      <w:r>
        <w:rPr>
          <w:rFonts w:cs="Times New Roman"/>
        </w:rPr>
        <w:t>排</w:t>
      </w:r>
      <w:r>
        <w:rPr>
          <w:rFonts w:cs="Times New Roman"/>
          <w:color w:val="000000" w:themeColor="text1"/>
          <w14:textFill>
            <w14:solidFill>
              <w14:schemeClr w14:val="tx1"/>
            </w14:solidFill>
          </w14:textFill>
        </w:rPr>
        <w:t>气筒排放。固废方面：本项目各类固废均进行分类收集、分类存放，最终委托有相应资质单位处置或综合利用，不产生二次污染。</w:t>
      </w:r>
      <w:r>
        <w:rPr>
          <w:rFonts w:cs="Times New Roman"/>
          <w:color w:val="000000" w:themeColor="text1"/>
          <w:szCs w:val="24"/>
          <w14:textFill>
            <w14:solidFill>
              <w14:schemeClr w14:val="tx1"/>
            </w14:solidFill>
          </w14:textFill>
        </w:rPr>
        <w:t>经对比分析：本项目符合生态管控区空间布局约束，污染物排放管控、环境风险防控要求。具体分析见下表1.4.4-5。</w:t>
      </w:r>
    </w:p>
    <w:p w14:paraId="110A640E">
      <w:pPr>
        <w:ind w:firstLine="0" w:firstLineChars="0"/>
        <w:jc w:val="center"/>
        <w:rPr>
          <w:rFonts w:cs="Times New Roman"/>
          <w:b/>
          <w:color w:val="000000" w:themeColor="text1"/>
          <w:lang w:val="zh-CN"/>
          <w14:textFill>
            <w14:solidFill>
              <w14:schemeClr w14:val="tx1"/>
            </w14:solidFill>
          </w14:textFill>
        </w:rPr>
      </w:pPr>
      <w:r>
        <w:rPr>
          <w:rFonts w:cs="Times New Roman"/>
          <w:b/>
          <w:color w:val="000000" w:themeColor="text1"/>
          <w:lang w:val="zh-CN"/>
          <w14:textFill>
            <w14:solidFill>
              <w14:schemeClr w14:val="tx1"/>
            </w14:solidFill>
          </w14:textFill>
        </w:rPr>
        <w:t>表1.4.4-</w:t>
      </w:r>
      <w:r>
        <w:rPr>
          <w:rFonts w:cs="Times New Roman"/>
          <w:b/>
          <w:color w:val="000000" w:themeColor="text1"/>
          <w14:textFill>
            <w14:solidFill>
              <w14:schemeClr w14:val="tx1"/>
            </w14:solidFill>
          </w14:textFill>
        </w:rPr>
        <w:t xml:space="preserve">5  </w:t>
      </w:r>
      <w:r>
        <w:rPr>
          <w:rFonts w:cs="Times New Roman"/>
          <w:b/>
          <w:color w:val="000000" w:themeColor="text1"/>
          <w:lang w:val="zh-CN"/>
          <w14:textFill>
            <w14:solidFill>
              <w14:schemeClr w14:val="tx1"/>
            </w14:solidFill>
          </w14:textFill>
        </w:rPr>
        <w:t>与“三线一单”生态环境分区管控实施方案对照分析表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0" w:type="dxa"/>
          <w:left w:w="0" w:type="dxa"/>
          <w:bottom w:w="0" w:type="dxa"/>
          <w:right w:w="0" w:type="dxa"/>
        </w:tblCellMar>
      </w:tblPr>
      <w:tblGrid>
        <w:gridCol w:w="649"/>
        <w:gridCol w:w="1722"/>
        <w:gridCol w:w="862"/>
        <w:gridCol w:w="5170"/>
        <w:gridCol w:w="5555"/>
      </w:tblGrid>
      <w:tr w14:paraId="0DAED58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427" w:type="dxa"/>
            <w:vAlign w:val="center"/>
          </w:tcPr>
          <w:p w14:paraId="56AD382A">
            <w:pPr>
              <w:spacing w:line="240" w:lineRule="auto"/>
              <w:ind w:firstLine="0" w:firstLineChars="0"/>
              <w:jc w:val="center"/>
              <w:rPr>
                <w:rFonts w:cs="Times New Roman"/>
                <w:b/>
                <w:bCs/>
                <w:color w:val="000000"/>
                <w:sz w:val="21"/>
                <w:szCs w:val="21"/>
              </w:rPr>
            </w:pPr>
            <w:r>
              <w:rPr>
                <w:rFonts w:cs="Times New Roman"/>
                <w:b/>
                <w:bCs/>
                <w:color w:val="000000"/>
                <w:sz w:val="21"/>
                <w:szCs w:val="21"/>
              </w:rPr>
              <w:t>序号</w:t>
            </w:r>
          </w:p>
        </w:tc>
        <w:tc>
          <w:tcPr>
            <w:tcW w:w="1133" w:type="dxa"/>
            <w:vAlign w:val="center"/>
          </w:tcPr>
          <w:p w14:paraId="4E507D3F">
            <w:pPr>
              <w:spacing w:line="240" w:lineRule="auto"/>
              <w:ind w:firstLine="0" w:firstLineChars="0"/>
              <w:jc w:val="center"/>
              <w:rPr>
                <w:rFonts w:cs="Times New Roman"/>
                <w:b/>
                <w:bCs/>
                <w:color w:val="000000"/>
                <w:sz w:val="21"/>
                <w:szCs w:val="21"/>
              </w:rPr>
            </w:pPr>
            <w:r>
              <w:rPr>
                <w:rFonts w:cs="Times New Roman"/>
                <w:b/>
                <w:bCs/>
                <w:color w:val="000000"/>
                <w:sz w:val="21"/>
                <w:szCs w:val="21"/>
              </w:rPr>
              <w:t>环境管控单元名称</w:t>
            </w:r>
          </w:p>
        </w:tc>
        <w:tc>
          <w:tcPr>
            <w:tcW w:w="3969" w:type="dxa"/>
            <w:gridSpan w:val="2"/>
            <w:vAlign w:val="center"/>
          </w:tcPr>
          <w:p w14:paraId="00E1B980">
            <w:pPr>
              <w:spacing w:line="240" w:lineRule="auto"/>
              <w:ind w:firstLine="0" w:firstLineChars="0"/>
              <w:jc w:val="center"/>
              <w:rPr>
                <w:rFonts w:cs="Times New Roman"/>
                <w:b/>
                <w:bCs/>
                <w:color w:val="000000"/>
                <w:sz w:val="21"/>
                <w:szCs w:val="21"/>
              </w:rPr>
            </w:pPr>
            <w:r>
              <w:rPr>
                <w:rFonts w:cs="Times New Roman"/>
                <w:b/>
                <w:bCs/>
                <w:color w:val="000000"/>
                <w:sz w:val="21"/>
                <w:szCs w:val="21"/>
              </w:rPr>
              <w:t>生态环境准入清单</w:t>
            </w:r>
          </w:p>
        </w:tc>
        <w:tc>
          <w:tcPr>
            <w:tcW w:w="3655" w:type="dxa"/>
            <w:vAlign w:val="center"/>
          </w:tcPr>
          <w:p w14:paraId="6E960E48">
            <w:pPr>
              <w:spacing w:line="240" w:lineRule="auto"/>
              <w:ind w:firstLine="0" w:firstLineChars="0"/>
              <w:jc w:val="center"/>
              <w:rPr>
                <w:rFonts w:cs="Times New Roman"/>
                <w:b/>
                <w:bCs/>
                <w:color w:val="000000"/>
                <w:sz w:val="21"/>
                <w:szCs w:val="21"/>
              </w:rPr>
            </w:pPr>
            <w:r>
              <w:rPr>
                <w:rFonts w:cs="Times New Roman"/>
                <w:b/>
                <w:bCs/>
                <w:color w:val="000000"/>
                <w:sz w:val="21"/>
                <w:szCs w:val="21"/>
              </w:rPr>
              <w:t>相符性分析</w:t>
            </w:r>
          </w:p>
        </w:tc>
      </w:tr>
      <w:tr w14:paraId="722A599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427" w:type="dxa"/>
            <w:vAlign w:val="center"/>
          </w:tcPr>
          <w:p w14:paraId="07413964">
            <w:pPr>
              <w:spacing w:line="240" w:lineRule="auto"/>
              <w:ind w:firstLine="0" w:firstLineChars="0"/>
              <w:jc w:val="center"/>
              <w:rPr>
                <w:rFonts w:cs="Times New Roman"/>
                <w:color w:val="000000"/>
                <w:sz w:val="21"/>
                <w:szCs w:val="21"/>
              </w:rPr>
            </w:pPr>
            <w:r>
              <w:rPr>
                <w:rFonts w:cs="Times New Roman"/>
                <w:color w:val="000000"/>
                <w:sz w:val="21"/>
                <w:szCs w:val="21"/>
              </w:rPr>
              <w:t>1</w:t>
            </w:r>
          </w:p>
        </w:tc>
        <w:tc>
          <w:tcPr>
            <w:tcW w:w="1133" w:type="dxa"/>
            <w:vMerge w:val="restart"/>
            <w:vAlign w:val="center"/>
          </w:tcPr>
          <w:p w14:paraId="6C43530B">
            <w:pPr>
              <w:spacing w:line="240" w:lineRule="auto"/>
              <w:ind w:firstLine="0" w:firstLineChars="0"/>
              <w:jc w:val="center"/>
              <w:rPr>
                <w:rFonts w:cs="Times New Roman"/>
                <w:color w:val="000000"/>
                <w:sz w:val="21"/>
                <w:szCs w:val="21"/>
              </w:rPr>
            </w:pPr>
            <w:r>
              <w:rPr>
                <w:rFonts w:cs="Times New Roman"/>
                <w:color w:val="000000"/>
                <w:sz w:val="21"/>
                <w:szCs w:val="21"/>
              </w:rPr>
              <w:t>中石化仪化公司</w:t>
            </w:r>
          </w:p>
        </w:tc>
        <w:tc>
          <w:tcPr>
            <w:tcW w:w="567" w:type="dxa"/>
            <w:tcBorders>
              <w:top w:val="single" w:color="auto" w:sz="4" w:space="0"/>
              <w:bottom w:val="single" w:color="auto" w:sz="4" w:space="0"/>
              <w:right w:val="single" w:color="auto" w:sz="4" w:space="0"/>
            </w:tcBorders>
            <w:vAlign w:val="center"/>
          </w:tcPr>
          <w:p w14:paraId="6DD5C328">
            <w:pPr>
              <w:spacing w:line="240" w:lineRule="auto"/>
              <w:ind w:firstLine="0" w:firstLineChars="0"/>
              <w:jc w:val="center"/>
              <w:rPr>
                <w:rFonts w:cs="Times New Roman"/>
                <w:color w:val="000000"/>
                <w:sz w:val="21"/>
                <w:szCs w:val="21"/>
              </w:rPr>
            </w:pPr>
            <w:r>
              <w:rPr>
                <w:rFonts w:cs="Times New Roman"/>
                <w:color w:val="000000"/>
                <w:sz w:val="21"/>
                <w:szCs w:val="21"/>
              </w:rPr>
              <w:t>空间布局约束</w:t>
            </w:r>
          </w:p>
        </w:tc>
        <w:tc>
          <w:tcPr>
            <w:tcW w:w="3402" w:type="dxa"/>
            <w:tcBorders>
              <w:left w:val="single" w:color="auto" w:sz="4" w:space="0"/>
            </w:tcBorders>
            <w:vAlign w:val="center"/>
          </w:tcPr>
          <w:p w14:paraId="3CACC09B">
            <w:pPr>
              <w:spacing w:line="240" w:lineRule="auto"/>
              <w:ind w:firstLine="0" w:firstLineChars="0"/>
              <w:rPr>
                <w:rFonts w:cs="Times New Roman"/>
                <w:color w:val="000000"/>
                <w:sz w:val="21"/>
                <w:szCs w:val="21"/>
              </w:rPr>
            </w:pPr>
            <w:r>
              <w:rPr>
                <w:rFonts w:cs="Times New Roman"/>
                <w:color w:val="000000"/>
                <w:sz w:val="21"/>
                <w:szCs w:val="21"/>
              </w:rPr>
              <w:t>（1）优先发展纤维级、膜级、瓶级聚酯切片；工程塑料切片；涤纶短纤维、涤纶中空纤维；超高分子量聚乙烯纤维、对位芳纶纤维以及顺酐等产品。并配套发展短流程工艺技术和装备大型化技术生产聚酯原料PTA；</w:t>
            </w:r>
          </w:p>
          <w:p w14:paraId="4A65C383">
            <w:pPr>
              <w:spacing w:line="240" w:lineRule="auto"/>
              <w:ind w:firstLine="0" w:firstLineChars="0"/>
              <w:rPr>
                <w:rFonts w:cs="Times New Roman"/>
                <w:color w:val="000000"/>
                <w:sz w:val="21"/>
                <w:szCs w:val="21"/>
              </w:rPr>
            </w:pPr>
            <w:r>
              <w:rPr>
                <w:rFonts w:cs="Times New Roman"/>
                <w:color w:val="000000"/>
                <w:sz w:val="21"/>
                <w:szCs w:val="21"/>
              </w:rPr>
              <w:t>（2）</w:t>
            </w:r>
            <w:r>
              <w:rPr>
                <w:rFonts w:cs="Times New Roman"/>
                <w:color w:val="000000"/>
                <w:sz w:val="21"/>
                <w:szCs w:val="21"/>
              </w:rPr>
              <w:tab/>
            </w:r>
            <w:r>
              <w:rPr>
                <w:rFonts w:cs="Times New Roman"/>
                <w:color w:val="000000"/>
                <w:sz w:val="21"/>
                <w:szCs w:val="21"/>
              </w:rPr>
              <w:t>禁止发展重污染、高能耗、高物耗项目；</w:t>
            </w:r>
          </w:p>
          <w:p w14:paraId="3D0A6430">
            <w:pPr>
              <w:spacing w:line="240" w:lineRule="auto"/>
              <w:ind w:firstLine="0" w:firstLineChars="0"/>
              <w:rPr>
                <w:rFonts w:cs="Times New Roman"/>
                <w:color w:val="000000"/>
                <w:sz w:val="21"/>
                <w:szCs w:val="21"/>
              </w:rPr>
            </w:pPr>
            <w:r>
              <w:rPr>
                <w:rFonts w:cs="Times New Roman"/>
                <w:color w:val="000000"/>
                <w:sz w:val="21"/>
                <w:szCs w:val="21"/>
              </w:rPr>
              <w:t>（3）</w:t>
            </w:r>
            <w:r>
              <w:rPr>
                <w:rFonts w:cs="Times New Roman"/>
                <w:color w:val="000000"/>
                <w:sz w:val="21"/>
                <w:szCs w:val="21"/>
              </w:rPr>
              <w:tab/>
            </w:r>
            <w:r>
              <w:rPr>
                <w:rFonts w:cs="Times New Roman"/>
                <w:color w:val="000000"/>
                <w:sz w:val="21"/>
                <w:szCs w:val="21"/>
              </w:rPr>
              <w:t>禁止发展产生难处理的有毒有害废气的项目；</w:t>
            </w:r>
          </w:p>
          <w:p w14:paraId="52B258FB">
            <w:pPr>
              <w:spacing w:line="240" w:lineRule="auto"/>
              <w:ind w:firstLine="0" w:firstLineChars="0"/>
              <w:rPr>
                <w:rFonts w:cs="Times New Roman"/>
                <w:color w:val="000000"/>
                <w:sz w:val="21"/>
                <w:szCs w:val="21"/>
              </w:rPr>
            </w:pPr>
            <w:r>
              <w:rPr>
                <w:rFonts w:cs="Times New Roman"/>
                <w:color w:val="000000"/>
                <w:sz w:val="21"/>
                <w:szCs w:val="21"/>
              </w:rPr>
              <w:t>（4）</w:t>
            </w:r>
            <w:r>
              <w:rPr>
                <w:rFonts w:cs="Times New Roman"/>
                <w:color w:val="000000"/>
                <w:sz w:val="21"/>
                <w:szCs w:val="21"/>
              </w:rPr>
              <w:tab/>
            </w:r>
            <w:r>
              <w:rPr>
                <w:rFonts w:cs="Times New Roman"/>
                <w:color w:val="000000"/>
                <w:sz w:val="21"/>
                <w:szCs w:val="21"/>
              </w:rPr>
              <w:t>禁止发展国家和地方产业政策中禁止的类别和存在严重污染且不能达标排放的生产装置。</w:t>
            </w:r>
          </w:p>
        </w:tc>
        <w:tc>
          <w:tcPr>
            <w:tcW w:w="3655" w:type="dxa"/>
            <w:vAlign w:val="center"/>
          </w:tcPr>
          <w:p w14:paraId="1F0C8355">
            <w:pPr>
              <w:spacing w:line="240" w:lineRule="auto"/>
              <w:ind w:firstLine="0" w:firstLineChars="0"/>
              <w:rPr>
                <w:rFonts w:cs="Times New Roman"/>
                <w:color w:val="000000"/>
                <w:sz w:val="21"/>
                <w:szCs w:val="21"/>
              </w:rPr>
            </w:pPr>
            <w:r>
              <w:rPr>
                <w:rFonts w:cs="Times New Roman"/>
                <w:color w:val="000000"/>
                <w:sz w:val="21"/>
                <w:szCs w:val="21"/>
              </w:rPr>
              <w:t xml:space="preserve">（1）本项目产品为TPEE弹性体新材料，原料PTA来源于年产300万吨PTA项目，该项目已建成投产； </w:t>
            </w:r>
          </w:p>
          <w:p w14:paraId="3E1707CE">
            <w:pPr>
              <w:spacing w:line="240" w:lineRule="auto"/>
              <w:ind w:firstLine="0" w:firstLineChars="0"/>
              <w:rPr>
                <w:rFonts w:cs="Times New Roman"/>
                <w:color w:val="000000"/>
                <w:sz w:val="21"/>
                <w:szCs w:val="21"/>
              </w:rPr>
            </w:pPr>
            <w:r>
              <w:rPr>
                <w:rFonts w:cs="Times New Roman"/>
                <w:color w:val="000000"/>
                <w:sz w:val="21"/>
                <w:szCs w:val="21"/>
              </w:rPr>
              <w:t>（2）本项目不属于重污染、高能耗、高物耗项目；</w:t>
            </w:r>
          </w:p>
          <w:p w14:paraId="14933EF5">
            <w:pPr>
              <w:spacing w:line="240" w:lineRule="auto"/>
              <w:ind w:firstLine="0" w:firstLineChars="0"/>
              <w:rPr>
                <w:rFonts w:cs="Times New Roman"/>
                <w:color w:val="000000"/>
                <w:sz w:val="21"/>
                <w:szCs w:val="21"/>
              </w:rPr>
            </w:pPr>
            <w:r>
              <w:rPr>
                <w:rFonts w:cs="Times New Roman"/>
                <w:color w:val="000000"/>
                <w:sz w:val="21"/>
                <w:szCs w:val="21"/>
              </w:rPr>
              <w:t xml:space="preserve">（3）本项目废气主要为二氧化硫、氮氧化物、颗粒物、THF和非甲烷总烃，无难处理的有毒有害废气产生； </w:t>
            </w:r>
          </w:p>
          <w:p w14:paraId="6FE2FDAA">
            <w:pPr>
              <w:spacing w:line="240" w:lineRule="auto"/>
              <w:ind w:firstLine="0" w:firstLineChars="0"/>
              <w:rPr>
                <w:rFonts w:cs="Times New Roman"/>
                <w:color w:val="000000"/>
                <w:sz w:val="21"/>
                <w:szCs w:val="21"/>
              </w:rPr>
            </w:pPr>
            <w:r>
              <w:rPr>
                <w:rFonts w:cs="Times New Roman"/>
                <w:color w:val="000000"/>
                <w:sz w:val="21"/>
                <w:szCs w:val="21"/>
              </w:rPr>
              <w:t>（4）本项目符合国家和地方产业政策，不属于禁止类，污染物排放均能满足相应标准要求。因此，本项目满足生态环境准入清单中空间布局约束要求。</w:t>
            </w:r>
          </w:p>
        </w:tc>
      </w:tr>
      <w:tr w14:paraId="44076CB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427" w:type="dxa"/>
            <w:vAlign w:val="center"/>
          </w:tcPr>
          <w:p w14:paraId="5DBBF95A">
            <w:pPr>
              <w:spacing w:line="240" w:lineRule="auto"/>
              <w:ind w:firstLine="0" w:firstLineChars="0"/>
              <w:jc w:val="center"/>
              <w:rPr>
                <w:rFonts w:cs="Times New Roman"/>
                <w:color w:val="000000"/>
                <w:sz w:val="21"/>
                <w:szCs w:val="21"/>
              </w:rPr>
            </w:pPr>
            <w:r>
              <w:rPr>
                <w:rFonts w:cs="Times New Roman"/>
                <w:color w:val="000000"/>
                <w:sz w:val="21"/>
                <w:szCs w:val="21"/>
              </w:rPr>
              <w:t>2</w:t>
            </w:r>
          </w:p>
        </w:tc>
        <w:tc>
          <w:tcPr>
            <w:tcW w:w="1133" w:type="dxa"/>
            <w:vMerge w:val="continue"/>
            <w:vAlign w:val="center"/>
          </w:tcPr>
          <w:p w14:paraId="0F59E982">
            <w:pPr>
              <w:spacing w:line="240" w:lineRule="auto"/>
              <w:ind w:firstLine="0" w:firstLineChars="0"/>
              <w:jc w:val="center"/>
              <w:rPr>
                <w:rFonts w:cs="Times New Roman"/>
                <w:color w:val="000000"/>
                <w:sz w:val="21"/>
                <w:szCs w:val="21"/>
              </w:rPr>
            </w:pPr>
          </w:p>
        </w:tc>
        <w:tc>
          <w:tcPr>
            <w:tcW w:w="567" w:type="dxa"/>
            <w:tcBorders>
              <w:top w:val="single" w:color="auto" w:sz="4" w:space="0"/>
              <w:bottom w:val="single" w:color="auto" w:sz="4" w:space="0"/>
              <w:right w:val="single" w:color="auto" w:sz="4" w:space="0"/>
            </w:tcBorders>
            <w:vAlign w:val="center"/>
          </w:tcPr>
          <w:p w14:paraId="075FE4B7">
            <w:pPr>
              <w:spacing w:line="240" w:lineRule="auto"/>
              <w:ind w:firstLine="0" w:firstLineChars="0"/>
              <w:jc w:val="center"/>
              <w:rPr>
                <w:rFonts w:cs="Times New Roman"/>
                <w:color w:val="000000"/>
                <w:sz w:val="21"/>
                <w:szCs w:val="21"/>
              </w:rPr>
            </w:pPr>
            <w:r>
              <w:rPr>
                <w:rFonts w:cs="Times New Roman"/>
                <w:color w:val="000000"/>
                <w:sz w:val="21"/>
                <w:szCs w:val="21"/>
              </w:rPr>
              <w:t>污染物排放管控</w:t>
            </w:r>
          </w:p>
        </w:tc>
        <w:tc>
          <w:tcPr>
            <w:tcW w:w="3402" w:type="dxa"/>
            <w:tcBorders>
              <w:left w:val="single" w:color="auto" w:sz="4" w:space="0"/>
            </w:tcBorders>
            <w:vAlign w:val="center"/>
          </w:tcPr>
          <w:p w14:paraId="04D5F4B6">
            <w:pPr>
              <w:spacing w:line="240" w:lineRule="auto"/>
              <w:ind w:firstLine="0" w:firstLineChars="0"/>
              <w:rPr>
                <w:rFonts w:cs="Times New Roman"/>
                <w:color w:val="000000"/>
                <w:sz w:val="21"/>
                <w:szCs w:val="21"/>
              </w:rPr>
            </w:pPr>
            <w:r>
              <w:rPr>
                <w:rFonts w:cs="Times New Roman"/>
                <w:color w:val="000000"/>
                <w:sz w:val="21"/>
                <w:szCs w:val="21"/>
              </w:rPr>
              <w:t>（1）严格实施污染物总量控制制度，企业污染物排放总量不得突破环评报告及批复的总量；</w:t>
            </w:r>
          </w:p>
          <w:p w14:paraId="1F198E63">
            <w:pPr>
              <w:spacing w:line="240" w:lineRule="auto"/>
              <w:ind w:firstLine="0" w:firstLineChars="0"/>
              <w:rPr>
                <w:rFonts w:cs="Times New Roman"/>
                <w:color w:val="000000"/>
                <w:sz w:val="21"/>
                <w:szCs w:val="21"/>
              </w:rPr>
            </w:pPr>
            <w:r>
              <w:rPr>
                <w:rFonts w:cs="Times New Roman"/>
                <w:color w:val="000000"/>
                <w:sz w:val="21"/>
                <w:szCs w:val="21"/>
              </w:rPr>
              <w:t>（2）</w:t>
            </w:r>
            <w:r>
              <w:rPr>
                <w:rFonts w:cs="Times New Roman"/>
                <w:color w:val="000000"/>
                <w:sz w:val="21"/>
                <w:szCs w:val="21"/>
              </w:rPr>
              <w:tab/>
            </w:r>
            <w:r>
              <w:rPr>
                <w:rFonts w:cs="Times New Roman"/>
                <w:color w:val="000000"/>
                <w:sz w:val="21"/>
                <w:szCs w:val="21"/>
              </w:rPr>
              <w:t>年废气污染物排放量：二氧化硫2334.58吨/年、氮氧化物3354.9吨/年，颗粒物366.28吨/年、挥发性有机物922.571吨/年；</w:t>
            </w:r>
          </w:p>
          <w:p w14:paraId="32781C25">
            <w:pPr>
              <w:spacing w:line="240" w:lineRule="auto"/>
              <w:ind w:firstLine="0" w:firstLineChars="0"/>
              <w:rPr>
                <w:rFonts w:cs="Times New Roman"/>
                <w:color w:val="000000"/>
                <w:sz w:val="21"/>
                <w:szCs w:val="21"/>
              </w:rPr>
            </w:pPr>
            <w:r>
              <w:rPr>
                <w:rFonts w:cs="Times New Roman"/>
                <w:color w:val="000000"/>
                <w:sz w:val="21"/>
                <w:szCs w:val="21"/>
              </w:rPr>
              <w:t>（3）</w:t>
            </w:r>
            <w:r>
              <w:rPr>
                <w:rFonts w:cs="Times New Roman"/>
                <w:color w:val="000000"/>
                <w:sz w:val="21"/>
                <w:szCs w:val="21"/>
              </w:rPr>
              <w:tab/>
            </w:r>
            <w:r>
              <w:rPr>
                <w:rFonts w:cs="Times New Roman"/>
                <w:color w:val="000000"/>
                <w:sz w:val="21"/>
                <w:szCs w:val="21"/>
              </w:rPr>
              <w:t>年废水污染物排放量：化学需氧量1024.289吨/年、氨氮136.572吨/年。</w:t>
            </w:r>
          </w:p>
        </w:tc>
        <w:tc>
          <w:tcPr>
            <w:tcW w:w="3655" w:type="dxa"/>
            <w:vAlign w:val="center"/>
          </w:tcPr>
          <w:p w14:paraId="44DC896A">
            <w:pPr>
              <w:spacing w:line="240" w:lineRule="auto"/>
              <w:ind w:firstLine="0" w:firstLineChars="0"/>
              <w:rPr>
                <w:rFonts w:cs="Times New Roman"/>
                <w:color w:val="000000"/>
                <w:sz w:val="21"/>
                <w:szCs w:val="21"/>
              </w:rPr>
            </w:pPr>
            <w:r>
              <w:rPr>
                <w:rFonts w:cs="Times New Roman"/>
                <w:color w:val="000000"/>
                <w:sz w:val="21"/>
                <w:szCs w:val="21"/>
              </w:rPr>
              <w:t>（1）企业污染物排放总量未突破环评报告及批复的总量；</w:t>
            </w:r>
          </w:p>
          <w:p w14:paraId="5B907668">
            <w:pPr>
              <w:spacing w:line="240" w:lineRule="auto"/>
              <w:ind w:firstLine="0" w:firstLineChars="0"/>
              <w:rPr>
                <w:rFonts w:cs="Times New Roman"/>
                <w:color w:val="000000"/>
                <w:sz w:val="21"/>
                <w:szCs w:val="21"/>
              </w:rPr>
            </w:pPr>
            <w:r>
              <w:rPr>
                <w:rFonts w:cs="Times New Roman"/>
                <w:color w:val="000000"/>
                <w:sz w:val="21"/>
                <w:szCs w:val="21"/>
              </w:rPr>
              <w:t>（2）根据仪化公司2024年排污许可证年度执行报告内容，废气污染物排放量如下：二氧化硫74.5563t/a、氮氧化物195.6343t/a，颗粒物22.7253t/a、挥发性有机物637.22585t/a（其中有组织排放372.82585t/a、无组织排放264.4t/a）；</w:t>
            </w:r>
          </w:p>
          <w:p w14:paraId="501B57E3">
            <w:pPr>
              <w:spacing w:line="240" w:lineRule="auto"/>
              <w:ind w:firstLine="0" w:firstLineChars="0"/>
              <w:rPr>
                <w:rFonts w:cs="Times New Roman"/>
                <w:color w:val="000000"/>
                <w:sz w:val="21"/>
                <w:szCs w:val="21"/>
              </w:rPr>
            </w:pPr>
            <w:r>
              <w:rPr>
                <w:rFonts w:cs="Times New Roman"/>
                <w:color w:val="000000"/>
                <w:sz w:val="21"/>
                <w:szCs w:val="21"/>
              </w:rPr>
              <w:t>（3）根据仪化公司2024年排污许可证年度执行报告内容，废水污染物排放量如下：化学需氧量482.8008t/a、氨氮2.4966t/a。因此，仪化公司废气、废水均未突破污染物排放总量，满足生态环境准入清单中污染物排放管控要求。</w:t>
            </w:r>
          </w:p>
        </w:tc>
      </w:tr>
      <w:tr w14:paraId="66D8F04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427" w:type="dxa"/>
            <w:vAlign w:val="center"/>
          </w:tcPr>
          <w:p w14:paraId="6BE28CBB">
            <w:pPr>
              <w:spacing w:line="240" w:lineRule="auto"/>
              <w:ind w:firstLine="0" w:firstLineChars="0"/>
              <w:jc w:val="center"/>
              <w:rPr>
                <w:rFonts w:cs="Times New Roman"/>
                <w:color w:val="000000"/>
                <w:sz w:val="21"/>
                <w:szCs w:val="21"/>
              </w:rPr>
            </w:pPr>
            <w:r>
              <w:rPr>
                <w:rFonts w:cs="Times New Roman"/>
                <w:color w:val="000000"/>
                <w:sz w:val="21"/>
                <w:szCs w:val="21"/>
              </w:rPr>
              <w:t>3</w:t>
            </w:r>
          </w:p>
        </w:tc>
        <w:tc>
          <w:tcPr>
            <w:tcW w:w="1133" w:type="dxa"/>
            <w:vMerge w:val="continue"/>
            <w:vAlign w:val="center"/>
          </w:tcPr>
          <w:p w14:paraId="6D3DE37B">
            <w:pPr>
              <w:spacing w:line="240" w:lineRule="auto"/>
              <w:ind w:firstLine="0" w:firstLineChars="0"/>
              <w:jc w:val="center"/>
              <w:rPr>
                <w:rFonts w:cs="Times New Roman"/>
                <w:color w:val="000000"/>
                <w:sz w:val="21"/>
                <w:szCs w:val="21"/>
              </w:rPr>
            </w:pPr>
          </w:p>
        </w:tc>
        <w:tc>
          <w:tcPr>
            <w:tcW w:w="567" w:type="dxa"/>
            <w:tcBorders>
              <w:top w:val="single" w:color="auto" w:sz="4" w:space="0"/>
              <w:bottom w:val="single" w:color="auto" w:sz="4" w:space="0"/>
              <w:right w:val="single" w:color="auto" w:sz="4" w:space="0"/>
            </w:tcBorders>
            <w:vAlign w:val="center"/>
          </w:tcPr>
          <w:p w14:paraId="7A4CE821">
            <w:pPr>
              <w:spacing w:line="240" w:lineRule="auto"/>
              <w:ind w:firstLine="0" w:firstLineChars="0"/>
              <w:jc w:val="center"/>
              <w:rPr>
                <w:rFonts w:cs="Times New Roman"/>
                <w:color w:val="000000"/>
                <w:sz w:val="21"/>
                <w:szCs w:val="21"/>
              </w:rPr>
            </w:pPr>
            <w:r>
              <w:rPr>
                <w:rFonts w:cs="Times New Roman"/>
                <w:color w:val="000000"/>
                <w:sz w:val="21"/>
                <w:szCs w:val="21"/>
              </w:rPr>
              <w:t>环境风险防控</w:t>
            </w:r>
          </w:p>
        </w:tc>
        <w:tc>
          <w:tcPr>
            <w:tcW w:w="3402" w:type="dxa"/>
            <w:tcBorders>
              <w:left w:val="single" w:color="auto" w:sz="4" w:space="0"/>
            </w:tcBorders>
            <w:vAlign w:val="center"/>
          </w:tcPr>
          <w:p w14:paraId="73724354">
            <w:pPr>
              <w:spacing w:line="240" w:lineRule="auto"/>
              <w:ind w:firstLine="0" w:firstLineChars="0"/>
              <w:rPr>
                <w:rFonts w:cs="Times New Roman"/>
                <w:color w:val="000000"/>
                <w:sz w:val="21"/>
                <w:szCs w:val="21"/>
              </w:rPr>
            </w:pPr>
            <w:r>
              <w:rPr>
                <w:rFonts w:cs="Times New Roman"/>
                <w:color w:val="000000"/>
                <w:sz w:val="21"/>
                <w:szCs w:val="21"/>
              </w:rPr>
              <w:t>（1）公司在公用工程部氨区外设置50米卫生防护距离；短纤部生产装置区外设置100米卫生防护距离；PBT部生产车间外设置200米、储罐区外设置100米卫生防护距离；高纤部前纺、后纺车间边界向外设置100米，聚合单元、溶剂回收单元及纺丝单元边界外设置50米、100米、100米的卫生防护距离；PTA部生产装置外设置100米、罐区外设置100米的卫生防护距离；BDO部生产装置外设置100米、罐区外设置50米的卫生防护距离；</w:t>
            </w:r>
          </w:p>
          <w:p w14:paraId="018DEBC6">
            <w:pPr>
              <w:spacing w:line="240" w:lineRule="auto"/>
              <w:ind w:firstLine="0" w:firstLineChars="0"/>
              <w:rPr>
                <w:rFonts w:cs="Times New Roman"/>
                <w:color w:val="000000"/>
                <w:sz w:val="21"/>
                <w:szCs w:val="21"/>
              </w:rPr>
            </w:pPr>
            <w:r>
              <w:rPr>
                <w:rFonts w:cs="Times New Roman"/>
                <w:color w:val="000000"/>
                <w:sz w:val="21"/>
                <w:szCs w:val="21"/>
              </w:rPr>
              <w:t>（2）公司应建立环境风险防控体系，编制突发环境事件应急预案，储备足够的应急物资，定期组织应急演练。</w:t>
            </w:r>
          </w:p>
        </w:tc>
        <w:tc>
          <w:tcPr>
            <w:tcW w:w="3655" w:type="dxa"/>
            <w:vAlign w:val="center"/>
          </w:tcPr>
          <w:p w14:paraId="3C9AC0F4">
            <w:pPr>
              <w:spacing w:line="240" w:lineRule="auto"/>
              <w:ind w:firstLine="0" w:firstLineChars="0"/>
              <w:rPr>
                <w:rFonts w:cs="Times New Roman"/>
                <w:color w:val="000000"/>
                <w:sz w:val="21"/>
                <w:szCs w:val="21"/>
              </w:rPr>
            </w:pPr>
            <w:r>
              <w:rPr>
                <w:rFonts w:cs="Times New Roman"/>
                <w:color w:val="000000"/>
                <w:sz w:val="21"/>
                <w:szCs w:val="21"/>
              </w:rPr>
              <w:t>（1）仪化公司</w:t>
            </w:r>
            <w:r>
              <w:rPr>
                <w:rFonts w:hint="eastAsia" w:cs="Times New Roman"/>
                <w:kern w:val="0"/>
                <w:sz w:val="21"/>
                <w:szCs w:val="21"/>
              </w:rPr>
              <w:t>公用工程</w:t>
            </w:r>
            <w:r>
              <w:rPr>
                <w:rFonts w:cs="Times New Roman"/>
                <w:kern w:val="0"/>
                <w:sz w:val="21"/>
                <w:szCs w:val="21"/>
              </w:rPr>
              <w:t>部</w:t>
            </w:r>
            <w:r>
              <w:rPr>
                <w:rFonts w:cs="Times New Roman"/>
                <w:color w:val="000000"/>
                <w:sz w:val="21"/>
                <w:szCs w:val="21"/>
              </w:rPr>
              <w:t>氨区现已停运，企业在相应装置区均按要求设置了卫生防护距离，本项目位于PBT部，已设置200m卫生防护距离；</w:t>
            </w:r>
          </w:p>
          <w:p w14:paraId="17E9290F">
            <w:pPr>
              <w:spacing w:line="240" w:lineRule="auto"/>
              <w:ind w:firstLine="0" w:firstLineChars="0"/>
              <w:rPr>
                <w:rFonts w:cs="Times New Roman"/>
                <w:color w:val="000000"/>
                <w:sz w:val="21"/>
                <w:szCs w:val="21"/>
              </w:rPr>
            </w:pPr>
            <w:r>
              <w:rPr>
                <w:rFonts w:cs="Times New Roman"/>
                <w:color w:val="000000"/>
                <w:sz w:val="21"/>
                <w:szCs w:val="21"/>
              </w:rPr>
              <w:t>（2）仪化公司已建立环境风险防控体系，编制了突发环境事件应急预案，已储备足够的应急物资并定期组织应急演练。因此，仪化公司满足生态环境准入清单中环境风险防控要求。</w:t>
            </w:r>
          </w:p>
        </w:tc>
      </w:tr>
      <w:tr w14:paraId="3335AEA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427" w:type="dxa"/>
            <w:vAlign w:val="center"/>
          </w:tcPr>
          <w:p w14:paraId="2B86A6BD">
            <w:pPr>
              <w:spacing w:line="240" w:lineRule="auto"/>
              <w:ind w:firstLine="0" w:firstLineChars="0"/>
              <w:jc w:val="center"/>
              <w:rPr>
                <w:rFonts w:cs="Times New Roman"/>
                <w:color w:val="000000"/>
                <w:sz w:val="21"/>
                <w:szCs w:val="21"/>
              </w:rPr>
            </w:pPr>
            <w:r>
              <w:rPr>
                <w:rFonts w:cs="Times New Roman"/>
                <w:color w:val="000000"/>
                <w:sz w:val="21"/>
                <w:szCs w:val="21"/>
              </w:rPr>
              <w:t>4</w:t>
            </w:r>
          </w:p>
        </w:tc>
        <w:tc>
          <w:tcPr>
            <w:tcW w:w="1133" w:type="dxa"/>
            <w:vMerge w:val="continue"/>
            <w:vAlign w:val="center"/>
          </w:tcPr>
          <w:p w14:paraId="67B77D6B">
            <w:pPr>
              <w:spacing w:line="240" w:lineRule="auto"/>
              <w:ind w:firstLine="0" w:firstLineChars="0"/>
              <w:jc w:val="center"/>
              <w:rPr>
                <w:rFonts w:cs="Times New Roman"/>
                <w:color w:val="000000"/>
                <w:sz w:val="21"/>
                <w:szCs w:val="21"/>
              </w:rPr>
            </w:pPr>
          </w:p>
        </w:tc>
        <w:tc>
          <w:tcPr>
            <w:tcW w:w="567" w:type="dxa"/>
            <w:tcBorders>
              <w:top w:val="single" w:color="auto" w:sz="4" w:space="0"/>
              <w:bottom w:val="single" w:color="auto" w:sz="12" w:space="0"/>
              <w:right w:val="single" w:color="auto" w:sz="4" w:space="0"/>
            </w:tcBorders>
            <w:vAlign w:val="center"/>
          </w:tcPr>
          <w:p w14:paraId="05536D22">
            <w:pPr>
              <w:spacing w:line="240" w:lineRule="auto"/>
              <w:ind w:firstLine="0" w:firstLineChars="0"/>
              <w:jc w:val="center"/>
              <w:rPr>
                <w:rFonts w:cs="Times New Roman"/>
                <w:color w:val="000000"/>
                <w:sz w:val="21"/>
                <w:szCs w:val="21"/>
              </w:rPr>
            </w:pPr>
            <w:r>
              <w:rPr>
                <w:rFonts w:cs="Times New Roman"/>
                <w:color w:val="000000"/>
                <w:sz w:val="21"/>
                <w:szCs w:val="21"/>
              </w:rPr>
              <w:t>资源开发效率要求</w:t>
            </w:r>
          </w:p>
        </w:tc>
        <w:tc>
          <w:tcPr>
            <w:tcW w:w="3402" w:type="dxa"/>
            <w:tcBorders>
              <w:left w:val="single" w:color="auto" w:sz="4" w:space="0"/>
            </w:tcBorders>
            <w:vAlign w:val="center"/>
          </w:tcPr>
          <w:p w14:paraId="6C8E5D1B">
            <w:pPr>
              <w:spacing w:line="240" w:lineRule="auto"/>
              <w:ind w:firstLine="0" w:firstLineChars="0"/>
              <w:rPr>
                <w:rFonts w:cs="Times New Roman"/>
                <w:color w:val="000000"/>
                <w:sz w:val="21"/>
                <w:szCs w:val="21"/>
              </w:rPr>
            </w:pPr>
            <w:r>
              <w:rPr>
                <w:rFonts w:cs="Times New Roman"/>
                <w:color w:val="000000"/>
                <w:sz w:val="21"/>
                <w:szCs w:val="21"/>
              </w:rPr>
              <w:t>（1）禁止使用国家明令禁止和淘汰的用能设备；</w:t>
            </w:r>
          </w:p>
          <w:p w14:paraId="2C96D802">
            <w:pPr>
              <w:spacing w:line="240" w:lineRule="auto"/>
              <w:ind w:firstLine="0" w:firstLineChars="0"/>
              <w:rPr>
                <w:rFonts w:cs="Times New Roman"/>
                <w:color w:val="000000"/>
                <w:sz w:val="21"/>
                <w:szCs w:val="21"/>
              </w:rPr>
            </w:pPr>
            <w:r>
              <w:rPr>
                <w:rFonts w:cs="Times New Roman"/>
                <w:color w:val="000000"/>
                <w:sz w:val="21"/>
                <w:szCs w:val="21"/>
              </w:rPr>
              <w:t>（2）引进项目的生产工艺、设备、能耗、污染物排放、资源利用等均须达到相关要求。</w:t>
            </w:r>
          </w:p>
        </w:tc>
        <w:tc>
          <w:tcPr>
            <w:tcW w:w="3655" w:type="dxa"/>
            <w:vAlign w:val="center"/>
          </w:tcPr>
          <w:p w14:paraId="31E9A0AA">
            <w:pPr>
              <w:spacing w:line="240" w:lineRule="auto"/>
              <w:ind w:firstLine="0" w:firstLineChars="0"/>
              <w:rPr>
                <w:rFonts w:cs="Times New Roman"/>
                <w:color w:val="000000"/>
                <w:sz w:val="21"/>
                <w:szCs w:val="21"/>
              </w:rPr>
            </w:pPr>
            <w:r>
              <w:rPr>
                <w:rFonts w:cs="Times New Roman"/>
                <w:color w:val="000000"/>
                <w:sz w:val="21"/>
                <w:szCs w:val="21"/>
              </w:rPr>
              <w:t>（1）本项目不涉及国家明令禁止和淘汰的用能设备；</w:t>
            </w:r>
          </w:p>
          <w:p w14:paraId="6AC56EB9">
            <w:pPr>
              <w:spacing w:line="240" w:lineRule="auto"/>
              <w:ind w:firstLine="0" w:firstLineChars="0"/>
              <w:rPr>
                <w:rFonts w:cs="Times New Roman"/>
                <w:color w:val="000000"/>
                <w:sz w:val="21"/>
                <w:szCs w:val="21"/>
              </w:rPr>
            </w:pPr>
            <w:r>
              <w:rPr>
                <w:rFonts w:cs="Times New Roman"/>
                <w:color w:val="000000"/>
                <w:sz w:val="21"/>
                <w:szCs w:val="21"/>
              </w:rPr>
              <w:t>（2）本建项目的生产工艺、设备、能耗、污染物排放、资源利用等均能满足相关标准要求。因此，本项目满足生态环境准入清单中资源开发效率要求。</w:t>
            </w:r>
          </w:p>
        </w:tc>
      </w:tr>
    </w:tbl>
    <w:p w14:paraId="2D7A6230">
      <w:pPr>
        <w:widowControl/>
        <w:wordWrap w:val="0"/>
        <w:ind w:firstLine="0" w:firstLineChars="0"/>
        <w:outlineLvl w:val="2"/>
        <w:rPr>
          <w:rFonts w:cs="Times New Roman"/>
          <w:b/>
          <w:bCs/>
          <w:color w:val="000000" w:themeColor="text1"/>
          <w:sz w:val="28"/>
          <w:szCs w:val="32"/>
          <w14:textFill>
            <w14:solidFill>
              <w14:schemeClr w14:val="tx1"/>
            </w14:solidFill>
          </w14:textFill>
        </w:rPr>
      </w:pPr>
      <w:r>
        <w:rPr>
          <w:rFonts w:cs="Times New Roman"/>
          <w:b/>
          <w:bCs/>
          <w:color w:val="000000" w:themeColor="text1"/>
          <w:sz w:val="28"/>
          <w:szCs w:val="32"/>
          <w14:textFill>
            <w14:solidFill>
              <w14:schemeClr w14:val="tx1"/>
            </w14:solidFill>
          </w14:textFill>
        </w:rPr>
        <w:t>1.4.5</w:t>
      </w:r>
      <w:r>
        <w:rPr>
          <w:rFonts w:hint="eastAsia" w:cs="Times New Roman"/>
          <w:b/>
          <w:bCs/>
          <w:color w:val="000000" w:themeColor="text1"/>
          <w:sz w:val="28"/>
          <w:szCs w:val="32"/>
          <w14:textFill>
            <w14:solidFill>
              <w14:schemeClr w14:val="tx1"/>
            </w14:solidFill>
          </w14:textFill>
        </w:rPr>
        <w:t xml:space="preserve"> </w:t>
      </w:r>
      <w:r>
        <w:rPr>
          <w:rFonts w:cs="Times New Roman"/>
          <w:b/>
          <w:bCs/>
          <w:color w:val="000000" w:themeColor="text1"/>
          <w:sz w:val="28"/>
          <w:szCs w:val="32"/>
          <w14:textFill>
            <w14:solidFill>
              <w14:schemeClr w14:val="tx1"/>
            </w14:solidFill>
          </w14:textFill>
        </w:rPr>
        <w:t>选址可行性</w:t>
      </w:r>
    </w:p>
    <w:p w14:paraId="4B158847">
      <w:pPr>
        <w:wordWrap w:val="0"/>
        <w:ind w:firstLine="480" w:firstLineChars="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本项目选址可行性分析见表1.4.5。</w:t>
      </w:r>
    </w:p>
    <w:p w14:paraId="1419F884">
      <w:pPr>
        <w:wordWrap w:val="0"/>
        <w:spacing w:line="240" w:lineRule="auto"/>
        <w:ind w:firstLine="0" w:firstLineChars="0"/>
        <w:jc w:val="center"/>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表1.4-5  选址可行性分析</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032"/>
        <w:gridCol w:w="1238"/>
        <w:gridCol w:w="10306"/>
        <w:gridCol w:w="1598"/>
      </w:tblGrid>
      <w:tr w14:paraId="3070F6F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560" w:type="dxa"/>
            <w:gridSpan w:val="2"/>
            <w:tcBorders>
              <w:tl2br w:val="nil"/>
              <w:tr2bl w:val="nil"/>
            </w:tcBorders>
            <w:vAlign w:val="center"/>
          </w:tcPr>
          <w:p w14:paraId="435FA8EF">
            <w:pPr>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判定依据</w:t>
            </w:r>
          </w:p>
        </w:tc>
        <w:tc>
          <w:tcPr>
            <w:tcW w:w="7087" w:type="dxa"/>
            <w:tcBorders>
              <w:tl2br w:val="nil"/>
              <w:tr2bl w:val="nil"/>
            </w:tcBorders>
            <w:vAlign w:val="center"/>
          </w:tcPr>
          <w:p w14:paraId="47E0AF84">
            <w:pPr>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本项目情况</w:t>
            </w:r>
          </w:p>
        </w:tc>
        <w:tc>
          <w:tcPr>
            <w:tcW w:w="1099" w:type="dxa"/>
            <w:tcBorders>
              <w:tl2br w:val="nil"/>
              <w:tr2bl w:val="nil"/>
            </w:tcBorders>
            <w:vAlign w:val="center"/>
          </w:tcPr>
          <w:p w14:paraId="11BA3ADD">
            <w:pPr>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判定结果</w:t>
            </w:r>
          </w:p>
        </w:tc>
      </w:tr>
      <w:tr w14:paraId="5ADBF43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560" w:type="dxa"/>
            <w:gridSpan w:val="2"/>
            <w:tcBorders>
              <w:tl2br w:val="nil"/>
              <w:tr2bl w:val="nil"/>
            </w:tcBorders>
            <w:vAlign w:val="center"/>
          </w:tcPr>
          <w:p w14:paraId="78BE6067">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产业政策</w:t>
            </w:r>
          </w:p>
        </w:tc>
        <w:tc>
          <w:tcPr>
            <w:tcW w:w="7087" w:type="dxa"/>
            <w:tcBorders>
              <w:tl2br w:val="nil"/>
              <w:tr2bl w:val="nil"/>
            </w:tcBorders>
            <w:vAlign w:val="center"/>
          </w:tcPr>
          <w:p w14:paraId="3A853BFD">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项目属于《产业结构调整指导目录（2024年本）》中鼓励类项目；不属于《江苏省化工产业结构调整限制、淘汰和禁止目录（2020年本）》</w:t>
            </w:r>
            <w:r>
              <w:rPr>
                <w:rFonts w:hint="eastAsia" w:cs="Times New Roman"/>
                <w:color w:val="000000" w:themeColor="text1"/>
                <w:sz w:val="21"/>
                <w:szCs w:val="21"/>
                <w14:textFill>
                  <w14:solidFill>
                    <w14:schemeClr w14:val="tx1"/>
                  </w14:solidFill>
                </w14:textFill>
              </w:rPr>
              <w:t>。</w:t>
            </w:r>
            <w:r>
              <w:rPr>
                <w:rFonts w:cs="Times New Roman"/>
                <w:color w:val="000000" w:themeColor="text1"/>
                <w:sz w:val="21"/>
                <w:szCs w:val="21"/>
                <w14:textFill>
                  <w14:solidFill>
                    <w14:schemeClr w14:val="tx1"/>
                  </w14:solidFill>
                </w14:textFill>
              </w:rPr>
              <w:t xml:space="preserve"> </w:t>
            </w:r>
          </w:p>
        </w:tc>
        <w:tc>
          <w:tcPr>
            <w:tcW w:w="1099" w:type="dxa"/>
            <w:tcBorders>
              <w:tl2br w:val="nil"/>
              <w:tr2bl w:val="nil"/>
            </w:tcBorders>
            <w:vAlign w:val="center"/>
          </w:tcPr>
          <w:p w14:paraId="245B3A65">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可行</w:t>
            </w:r>
          </w:p>
        </w:tc>
      </w:tr>
      <w:tr w14:paraId="164D994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560" w:type="dxa"/>
            <w:gridSpan w:val="2"/>
            <w:tcBorders>
              <w:tl2br w:val="nil"/>
              <w:tr2bl w:val="nil"/>
            </w:tcBorders>
            <w:vAlign w:val="center"/>
          </w:tcPr>
          <w:p w14:paraId="43355679">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国家、地方有关环境保护法律法规、规章</w:t>
            </w:r>
          </w:p>
        </w:tc>
        <w:tc>
          <w:tcPr>
            <w:tcW w:w="7087" w:type="dxa"/>
            <w:tcBorders>
              <w:tl2br w:val="nil"/>
              <w:tr2bl w:val="nil"/>
            </w:tcBorders>
            <w:vAlign w:val="center"/>
          </w:tcPr>
          <w:p w14:paraId="70432E08">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根据1.4.1.2节分析，本项目建设符合相关环保政策要求。</w:t>
            </w:r>
          </w:p>
        </w:tc>
        <w:tc>
          <w:tcPr>
            <w:tcW w:w="1099" w:type="dxa"/>
            <w:tcBorders>
              <w:tl2br w:val="nil"/>
              <w:tr2bl w:val="nil"/>
            </w:tcBorders>
            <w:vAlign w:val="center"/>
          </w:tcPr>
          <w:p w14:paraId="5C49CD15">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可行</w:t>
            </w:r>
          </w:p>
        </w:tc>
      </w:tr>
      <w:tr w14:paraId="633C6C6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560" w:type="dxa"/>
            <w:gridSpan w:val="2"/>
            <w:tcBorders>
              <w:tl2br w:val="nil"/>
              <w:tr2bl w:val="nil"/>
            </w:tcBorders>
            <w:vAlign w:val="center"/>
          </w:tcPr>
          <w:p w14:paraId="39FE6C9F">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相关规划</w:t>
            </w:r>
          </w:p>
        </w:tc>
        <w:tc>
          <w:tcPr>
            <w:tcW w:w="7087" w:type="dxa"/>
            <w:tcBorders>
              <w:tl2br w:val="nil"/>
              <w:tr2bl w:val="nil"/>
            </w:tcBorders>
            <w:vAlign w:val="center"/>
          </w:tcPr>
          <w:p w14:paraId="7099E733">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根据1.4.3节分析，本项目建设符合相关规划要求。</w:t>
            </w:r>
          </w:p>
        </w:tc>
        <w:tc>
          <w:tcPr>
            <w:tcW w:w="1099" w:type="dxa"/>
            <w:tcBorders>
              <w:tl2br w:val="nil"/>
              <w:tr2bl w:val="nil"/>
            </w:tcBorders>
            <w:vAlign w:val="center"/>
          </w:tcPr>
          <w:p w14:paraId="5B478EC1">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可行</w:t>
            </w:r>
          </w:p>
        </w:tc>
      </w:tr>
      <w:tr w14:paraId="3B7DC56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Merge w:val="restart"/>
            <w:tcBorders>
              <w:tl2br w:val="nil"/>
              <w:tr2bl w:val="nil"/>
            </w:tcBorders>
            <w:vAlign w:val="center"/>
          </w:tcPr>
          <w:p w14:paraId="2018D4DD">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三线一单</w:t>
            </w:r>
          </w:p>
        </w:tc>
        <w:tc>
          <w:tcPr>
            <w:tcW w:w="851" w:type="dxa"/>
            <w:tcBorders>
              <w:tl2br w:val="nil"/>
              <w:tr2bl w:val="nil"/>
            </w:tcBorders>
            <w:vAlign w:val="center"/>
          </w:tcPr>
          <w:p w14:paraId="73AAE365">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生态保护红线</w:t>
            </w:r>
          </w:p>
        </w:tc>
        <w:tc>
          <w:tcPr>
            <w:tcW w:w="7087" w:type="dxa"/>
            <w:tcBorders>
              <w:tl2br w:val="nil"/>
              <w:tr2bl w:val="nil"/>
            </w:tcBorders>
            <w:vAlign w:val="center"/>
          </w:tcPr>
          <w:p w14:paraId="7DE293F9">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自然资源部办公厅关于北京等省（区、市）启用“三区三线”划定成果作为报批建设项目用地用海依据的函》（自然资办函〔2022〕2207号）、《江苏省2023年度生态环境分区管控动态更新成果公告》《江苏省国家级生态保护红线规划》（苏政发〔2018〕74号）和《江苏省生态空间管控区域规划》（苏政发〔2020〕1号）。</w:t>
            </w:r>
          </w:p>
        </w:tc>
        <w:tc>
          <w:tcPr>
            <w:tcW w:w="1099" w:type="dxa"/>
            <w:vMerge w:val="restart"/>
            <w:tcBorders>
              <w:tl2br w:val="nil"/>
              <w:tr2bl w:val="nil"/>
            </w:tcBorders>
            <w:vAlign w:val="center"/>
          </w:tcPr>
          <w:p w14:paraId="7853A214">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可行</w:t>
            </w:r>
          </w:p>
        </w:tc>
      </w:tr>
      <w:tr w14:paraId="5FB5358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Merge w:val="continue"/>
            <w:tcBorders>
              <w:tl2br w:val="nil"/>
              <w:tr2bl w:val="nil"/>
            </w:tcBorders>
            <w:vAlign w:val="center"/>
          </w:tcPr>
          <w:p w14:paraId="630A44FF">
            <w:pPr>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851" w:type="dxa"/>
            <w:tcBorders>
              <w:tl2br w:val="nil"/>
              <w:tr2bl w:val="nil"/>
            </w:tcBorders>
            <w:vAlign w:val="center"/>
          </w:tcPr>
          <w:p w14:paraId="1C05E945">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环境质量底线</w:t>
            </w:r>
          </w:p>
        </w:tc>
        <w:tc>
          <w:tcPr>
            <w:tcW w:w="7087" w:type="dxa"/>
            <w:tcBorders>
              <w:tl2br w:val="nil"/>
              <w:tr2bl w:val="nil"/>
            </w:tcBorders>
            <w:vAlign w:val="center"/>
          </w:tcPr>
          <w:p w14:paraId="29D2AE7F">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不会突破环境质量底线要求。</w:t>
            </w:r>
          </w:p>
        </w:tc>
        <w:tc>
          <w:tcPr>
            <w:tcW w:w="1099" w:type="dxa"/>
            <w:vMerge w:val="continue"/>
            <w:tcBorders>
              <w:tl2br w:val="nil"/>
              <w:tr2bl w:val="nil"/>
            </w:tcBorders>
            <w:vAlign w:val="center"/>
          </w:tcPr>
          <w:p w14:paraId="127CFAFB">
            <w:pPr>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r>
      <w:tr w14:paraId="3A0903F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Merge w:val="continue"/>
            <w:tcBorders>
              <w:tl2br w:val="nil"/>
              <w:tr2bl w:val="nil"/>
            </w:tcBorders>
            <w:vAlign w:val="center"/>
          </w:tcPr>
          <w:p w14:paraId="45D3DE7A">
            <w:pPr>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851" w:type="dxa"/>
            <w:tcBorders>
              <w:tl2br w:val="nil"/>
              <w:tr2bl w:val="nil"/>
            </w:tcBorders>
            <w:vAlign w:val="center"/>
          </w:tcPr>
          <w:p w14:paraId="6C0AC503">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资源利用上线</w:t>
            </w:r>
          </w:p>
        </w:tc>
        <w:tc>
          <w:tcPr>
            <w:tcW w:w="7087" w:type="dxa"/>
            <w:tcBorders>
              <w:tl2br w:val="nil"/>
              <w:tr2bl w:val="nil"/>
            </w:tcBorders>
            <w:vAlign w:val="center"/>
          </w:tcPr>
          <w:p w14:paraId="7434E3FF">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不会达到资源利用上限。</w:t>
            </w:r>
          </w:p>
        </w:tc>
        <w:tc>
          <w:tcPr>
            <w:tcW w:w="1099" w:type="dxa"/>
            <w:vMerge w:val="continue"/>
            <w:tcBorders>
              <w:tl2br w:val="nil"/>
              <w:tr2bl w:val="nil"/>
            </w:tcBorders>
            <w:vAlign w:val="center"/>
          </w:tcPr>
          <w:p w14:paraId="2C1B9AA9">
            <w:pPr>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r>
      <w:tr w14:paraId="501ECDA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Merge w:val="continue"/>
            <w:tcBorders>
              <w:tl2br w:val="nil"/>
              <w:tr2bl w:val="nil"/>
            </w:tcBorders>
            <w:vAlign w:val="center"/>
          </w:tcPr>
          <w:p w14:paraId="06E9C18C">
            <w:pPr>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851" w:type="dxa"/>
            <w:tcBorders>
              <w:tl2br w:val="nil"/>
              <w:tr2bl w:val="nil"/>
            </w:tcBorders>
            <w:vAlign w:val="center"/>
          </w:tcPr>
          <w:p w14:paraId="50B2CEC8">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环境准入负面清单</w:t>
            </w:r>
          </w:p>
        </w:tc>
        <w:tc>
          <w:tcPr>
            <w:tcW w:w="7087" w:type="dxa"/>
            <w:tcBorders>
              <w:tl2br w:val="nil"/>
              <w:tr2bl w:val="nil"/>
            </w:tcBorders>
            <w:vAlign w:val="center"/>
          </w:tcPr>
          <w:p w14:paraId="76B3ADF6">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符合《扬州市“三线一单”生态环境分区管控实施方案》中生态环境准入清单要求。不属于《关于印发〈长江经济带发展负面清单指南（试行，2022年版）〉的通知》《〈长江经济带发展负面清单指南（试行，2022年版）〉江苏省实施细则》中项目。</w:t>
            </w:r>
          </w:p>
        </w:tc>
        <w:tc>
          <w:tcPr>
            <w:tcW w:w="1099" w:type="dxa"/>
            <w:vMerge w:val="continue"/>
            <w:tcBorders>
              <w:tl2br w:val="nil"/>
              <w:tr2bl w:val="nil"/>
            </w:tcBorders>
            <w:vAlign w:val="center"/>
          </w:tcPr>
          <w:p w14:paraId="6625B85E">
            <w:pPr>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r>
      <w:tr w14:paraId="4E0AC31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Merge w:val="restart"/>
            <w:tcBorders>
              <w:tl2br w:val="nil"/>
              <w:tr2bl w:val="nil"/>
            </w:tcBorders>
            <w:vAlign w:val="center"/>
          </w:tcPr>
          <w:p w14:paraId="48C57CC1">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建设条件</w:t>
            </w:r>
          </w:p>
        </w:tc>
        <w:tc>
          <w:tcPr>
            <w:tcW w:w="851" w:type="dxa"/>
            <w:tcBorders>
              <w:tl2br w:val="nil"/>
              <w:tr2bl w:val="nil"/>
            </w:tcBorders>
            <w:vAlign w:val="center"/>
          </w:tcPr>
          <w:p w14:paraId="5B4FCB35">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交通运输</w:t>
            </w:r>
          </w:p>
        </w:tc>
        <w:tc>
          <w:tcPr>
            <w:tcW w:w="7087" w:type="dxa"/>
            <w:tcBorders>
              <w:tl2br w:val="nil"/>
              <w:tr2bl w:val="nil"/>
            </w:tcBorders>
            <w:vAlign w:val="center"/>
          </w:tcPr>
          <w:p w14:paraId="1F339AF4">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建设项目厂址周边交通发达，厂区内部交通布设物流道，保证全厂道路环通。</w:t>
            </w:r>
          </w:p>
        </w:tc>
        <w:tc>
          <w:tcPr>
            <w:tcW w:w="1099" w:type="dxa"/>
            <w:tcBorders>
              <w:tl2br w:val="nil"/>
              <w:tr2bl w:val="nil"/>
            </w:tcBorders>
            <w:vAlign w:val="center"/>
          </w:tcPr>
          <w:p w14:paraId="19CC4F4C">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可行</w:t>
            </w:r>
          </w:p>
        </w:tc>
      </w:tr>
      <w:tr w14:paraId="5DF6D60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Merge w:val="continue"/>
            <w:tcBorders>
              <w:tl2br w:val="nil"/>
              <w:tr2bl w:val="nil"/>
            </w:tcBorders>
            <w:vAlign w:val="center"/>
          </w:tcPr>
          <w:p w14:paraId="0DEC2BB2">
            <w:pPr>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851" w:type="dxa"/>
            <w:tcBorders>
              <w:tl2br w:val="nil"/>
              <w:tr2bl w:val="nil"/>
            </w:tcBorders>
            <w:vAlign w:val="center"/>
          </w:tcPr>
          <w:p w14:paraId="3854FE51">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基础设施</w:t>
            </w:r>
          </w:p>
        </w:tc>
        <w:tc>
          <w:tcPr>
            <w:tcW w:w="7087" w:type="dxa"/>
            <w:tcBorders>
              <w:tl2br w:val="nil"/>
              <w:tr2bl w:val="nil"/>
            </w:tcBorders>
            <w:vAlign w:val="center"/>
          </w:tcPr>
          <w:p w14:paraId="2FAD3B2D">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给排水：</w:t>
            </w:r>
            <w:r>
              <w:rPr>
                <w:rFonts w:cs="Times New Roman"/>
                <w:color w:val="000000" w:themeColor="text1"/>
                <w:sz w:val="21"/>
                <w:szCs w:val="21"/>
                <w14:textFill>
                  <w14:solidFill>
                    <w14:schemeClr w14:val="tx1"/>
                  </w14:solidFill>
                </w14:textFill>
              </w:rPr>
              <w:t>建设项目所在地的工业基础较好，工业用水有保证。本项目生产及生活用水来自</w:t>
            </w:r>
            <w:r>
              <w:rPr>
                <w:rFonts w:hint="eastAsia" w:cs="Times New Roman"/>
                <w:color w:val="000000" w:themeColor="text1"/>
                <w:sz w:val="21"/>
                <w:szCs w:val="21"/>
                <w14:textFill>
                  <w14:solidFill>
                    <w14:schemeClr w14:val="tx1"/>
                  </w14:solidFill>
                </w14:textFill>
              </w:rPr>
              <w:t>仪化公司公用工程部给水装置</w:t>
            </w:r>
            <w:r>
              <w:rPr>
                <w:rFonts w:cs="Times New Roman"/>
                <w:color w:val="000000" w:themeColor="text1"/>
                <w:sz w:val="21"/>
                <w:szCs w:val="21"/>
                <w14:textFill>
                  <w14:solidFill>
                    <w14:schemeClr w14:val="tx1"/>
                  </w14:solidFill>
                </w14:textFill>
              </w:rPr>
              <w:t>，可以满足生产、生活用水需要。本项目</w:t>
            </w:r>
            <w:r>
              <w:rPr>
                <w:rFonts w:hint="eastAsia" w:cs="Times New Roman"/>
                <w:color w:val="000000" w:themeColor="text1"/>
                <w:sz w:val="21"/>
                <w:szCs w:val="21"/>
                <w14:textFill>
                  <w14:solidFill>
                    <w14:schemeClr w14:val="tx1"/>
                  </w14:solidFill>
                </w14:textFill>
              </w:rPr>
              <w:t>废水送公用工程部生化装置东区处理</w:t>
            </w:r>
            <w:r>
              <w:rPr>
                <w:rFonts w:cs="Times New Roman"/>
                <w:color w:val="000000" w:themeColor="text1"/>
                <w:sz w:val="21"/>
                <w:szCs w:val="21"/>
                <w14:textFill>
                  <w14:solidFill>
                    <w14:schemeClr w14:val="tx1"/>
                  </w14:solidFill>
                </w14:textFill>
              </w:rPr>
              <w:t>。</w:t>
            </w:r>
          </w:p>
          <w:p w14:paraId="23C3E758">
            <w:pPr>
              <w:wordWrap w:val="0"/>
              <w:spacing w:line="240" w:lineRule="auto"/>
              <w:ind w:firstLine="0" w:firstLineChars="0"/>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电力资源：</w:t>
            </w:r>
            <w:r>
              <w:rPr>
                <w:rFonts w:cs="Times New Roman"/>
                <w:color w:val="000000" w:themeColor="text1"/>
                <w:sz w:val="21"/>
                <w:szCs w:val="21"/>
                <w14:textFill>
                  <w14:solidFill>
                    <w14:schemeClr w14:val="tx1"/>
                  </w14:solidFill>
                </w14:textFill>
              </w:rPr>
              <w:t>项目所在地电力资源丰富，能够满足项目用电需求，可保证项目建设的顺利进行。</w:t>
            </w:r>
          </w:p>
        </w:tc>
        <w:tc>
          <w:tcPr>
            <w:tcW w:w="1099" w:type="dxa"/>
            <w:tcBorders>
              <w:tl2br w:val="nil"/>
              <w:tr2bl w:val="nil"/>
            </w:tcBorders>
            <w:vAlign w:val="center"/>
          </w:tcPr>
          <w:p w14:paraId="2D8EE513">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可行</w:t>
            </w:r>
          </w:p>
        </w:tc>
      </w:tr>
      <w:tr w14:paraId="7236800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Merge w:val="continue"/>
            <w:tcBorders>
              <w:tl2br w:val="nil"/>
              <w:tr2bl w:val="nil"/>
            </w:tcBorders>
            <w:vAlign w:val="center"/>
          </w:tcPr>
          <w:p w14:paraId="617DB95C">
            <w:pPr>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851" w:type="dxa"/>
            <w:tcBorders>
              <w:tl2br w:val="nil"/>
              <w:tr2bl w:val="nil"/>
            </w:tcBorders>
            <w:vAlign w:val="center"/>
          </w:tcPr>
          <w:p w14:paraId="2F3CF110">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公众意见</w:t>
            </w:r>
          </w:p>
        </w:tc>
        <w:tc>
          <w:tcPr>
            <w:tcW w:w="7087" w:type="dxa"/>
            <w:tcBorders>
              <w:tl2br w:val="nil"/>
              <w:tr2bl w:val="nil"/>
            </w:tcBorders>
            <w:vAlign w:val="center"/>
          </w:tcPr>
          <w:p w14:paraId="4FF8C934">
            <w:pPr>
              <w:wordWrap w:val="0"/>
              <w:spacing w:line="240" w:lineRule="auto"/>
              <w:ind w:firstLine="0" w:firstLineChars="0"/>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本项目严格对照《环境影响评价公众参与办法》开展公众参与。建设单位在确定环境影响报告书编制单位后 7 个工作日内，通过其网站</w:t>
            </w:r>
            <w:r>
              <w:rPr>
                <w:rFonts w:cs="Times New Roman"/>
                <w:color w:val="000000" w:themeColor="text1"/>
                <w:sz w:val="21"/>
                <w:szCs w:val="21"/>
                <w14:textFill>
                  <w14:solidFill>
                    <w14:schemeClr w14:val="tx1"/>
                  </w14:solidFill>
                </w14:textFill>
              </w:rPr>
              <w:t>进行首次公示</w:t>
            </w:r>
            <w:r>
              <w:rPr>
                <w:rFonts w:hint="eastAsia" w:cs="Times New Roman"/>
                <w:color w:val="000000" w:themeColor="text1"/>
                <w:sz w:val="21"/>
                <w:szCs w:val="21"/>
                <w14:textFill>
                  <w14:solidFill>
                    <w14:schemeClr w14:val="tx1"/>
                  </w14:solidFill>
                </w14:textFill>
              </w:rPr>
              <w:t>；</w:t>
            </w:r>
            <w:r>
              <w:rPr>
                <w:rFonts w:cs="Times New Roman"/>
                <w:color w:val="000000" w:themeColor="text1"/>
                <w:sz w:val="21"/>
                <w:szCs w:val="21"/>
                <w14:textFill>
                  <w14:solidFill>
                    <w14:schemeClr w14:val="tx1"/>
                  </w14:solidFill>
                </w14:textFill>
              </w:rPr>
              <w:t>征求意见稿完成后</w:t>
            </w:r>
            <w:r>
              <w:rPr>
                <w:rFonts w:hint="eastAsia" w:cs="Times New Roman"/>
                <w:color w:val="000000" w:themeColor="text1"/>
                <w:sz w:val="21"/>
                <w:szCs w:val="21"/>
                <w14:textFill>
                  <w14:solidFill>
                    <w14:schemeClr w14:val="tx1"/>
                  </w14:solidFill>
                </w14:textFill>
              </w:rPr>
              <w:t>在其网站进行征求意见稿公示，持续公开时间10</w:t>
            </w:r>
            <w:r>
              <w:rPr>
                <w:rFonts w:cs="Times New Roman"/>
                <w:color w:val="000000" w:themeColor="text1"/>
                <w:sz w:val="21"/>
                <w:szCs w:val="21"/>
                <w14:textFill>
                  <w14:solidFill>
                    <w14:schemeClr w14:val="tx1"/>
                  </w14:solidFill>
                </w14:textFill>
              </w:rPr>
              <w:t>个</w:t>
            </w:r>
            <w:r>
              <w:rPr>
                <w:rFonts w:hint="eastAsia" w:cs="Times New Roman"/>
                <w:color w:val="000000" w:themeColor="text1"/>
                <w:sz w:val="21"/>
                <w:szCs w:val="21"/>
                <w14:textFill>
                  <w14:solidFill>
                    <w14:schemeClr w14:val="tx1"/>
                  </w14:solidFill>
                </w14:textFill>
              </w:rPr>
              <w:t>工作</w:t>
            </w:r>
            <w:r>
              <w:rPr>
                <w:rFonts w:cs="Times New Roman"/>
                <w:color w:val="000000" w:themeColor="text1"/>
                <w:sz w:val="21"/>
                <w:szCs w:val="21"/>
                <w14:textFill>
                  <w14:solidFill>
                    <w14:schemeClr w14:val="tx1"/>
                  </w14:solidFill>
                </w14:textFill>
              </w:rPr>
              <w:t>日以上</w:t>
            </w:r>
            <w:r>
              <w:rPr>
                <w:rFonts w:hint="eastAsia" w:cs="Times New Roman"/>
                <w:color w:val="000000" w:themeColor="text1"/>
                <w:sz w:val="21"/>
                <w:szCs w:val="21"/>
                <w14:textFill>
                  <w14:solidFill>
                    <w14:schemeClr w14:val="tx1"/>
                  </w14:solidFill>
                </w14:textFill>
              </w:rPr>
              <w:t>、在扬子晚报进行两次报纸公示，并对建设项目所在地评价范围内公众在易于知悉的场所张贴公告的方式公开，持续公开期限10 个工作日以上；公示期间未收到反馈意见。</w:t>
            </w:r>
          </w:p>
        </w:tc>
        <w:tc>
          <w:tcPr>
            <w:tcW w:w="1099" w:type="dxa"/>
            <w:tcBorders>
              <w:tl2br w:val="nil"/>
              <w:tr2bl w:val="nil"/>
            </w:tcBorders>
            <w:vAlign w:val="center"/>
          </w:tcPr>
          <w:p w14:paraId="164BBA4B">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可行</w:t>
            </w:r>
          </w:p>
        </w:tc>
      </w:tr>
      <w:tr w14:paraId="4CC80E0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9" w:type="dxa"/>
            <w:vMerge w:val="continue"/>
            <w:tcBorders>
              <w:tl2br w:val="nil"/>
              <w:tr2bl w:val="nil"/>
            </w:tcBorders>
            <w:vAlign w:val="center"/>
          </w:tcPr>
          <w:p w14:paraId="2FDA4989">
            <w:pPr>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851" w:type="dxa"/>
            <w:tcBorders>
              <w:tl2br w:val="nil"/>
              <w:tr2bl w:val="nil"/>
            </w:tcBorders>
            <w:vAlign w:val="center"/>
          </w:tcPr>
          <w:p w14:paraId="6443E136">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防护距离</w:t>
            </w:r>
          </w:p>
        </w:tc>
        <w:tc>
          <w:tcPr>
            <w:tcW w:w="7087" w:type="dxa"/>
            <w:tcBorders>
              <w:tl2br w:val="nil"/>
              <w:tr2bl w:val="nil"/>
            </w:tcBorders>
            <w:vAlign w:val="center"/>
          </w:tcPr>
          <w:p w14:paraId="1B23C9A8">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经计算本项目</w:t>
            </w:r>
            <w:r>
              <w:rPr>
                <w:rFonts w:cs="Times New Roman"/>
                <w:sz w:val="21"/>
                <w:szCs w:val="21"/>
              </w:rPr>
              <w:t>不需设置大气环境防护距离，以</w:t>
            </w:r>
            <w:r>
              <w:rPr>
                <w:rFonts w:hint="eastAsia" w:cs="Times New Roman"/>
                <w:sz w:val="21"/>
                <w:szCs w:val="21"/>
              </w:rPr>
              <w:t>聚合楼</w:t>
            </w:r>
            <w:r>
              <w:rPr>
                <w:rFonts w:cs="Times New Roman"/>
                <w:sz w:val="21"/>
                <w:szCs w:val="21"/>
              </w:rPr>
              <w:t>外扩50m设置卫生防护距离，包络线范围内无居民等敏感点。</w:t>
            </w:r>
            <w:r>
              <w:rPr>
                <w:rFonts w:hint="eastAsia" w:cs="Times New Roman"/>
                <w:sz w:val="21"/>
                <w:szCs w:val="21"/>
              </w:rPr>
              <w:t xml:space="preserve"> </w:t>
            </w:r>
          </w:p>
        </w:tc>
        <w:tc>
          <w:tcPr>
            <w:tcW w:w="1099" w:type="dxa"/>
            <w:tcBorders>
              <w:tl2br w:val="nil"/>
              <w:tr2bl w:val="nil"/>
            </w:tcBorders>
            <w:vAlign w:val="center"/>
          </w:tcPr>
          <w:p w14:paraId="46FC013B">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可行</w:t>
            </w:r>
          </w:p>
        </w:tc>
      </w:tr>
      <w:tr w14:paraId="354399B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560" w:type="dxa"/>
            <w:gridSpan w:val="2"/>
            <w:tcBorders>
              <w:tl2br w:val="nil"/>
              <w:tr2bl w:val="nil"/>
            </w:tcBorders>
            <w:vAlign w:val="center"/>
          </w:tcPr>
          <w:p w14:paraId="31CFC57E">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总量平衡</w:t>
            </w:r>
          </w:p>
        </w:tc>
        <w:tc>
          <w:tcPr>
            <w:tcW w:w="7087" w:type="dxa"/>
            <w:tcBorders>
              <w:tl2br w:val="nil"/>
              <w:tr2bl w:val="nil"/>
            </w:tcBorders>
            <w:vAlign w:val="center"/>
          </w:tcPr>
          <w:p w14:paraId="0AD8322B">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本项目</w:t>
            </w:r>
            <w:r>
              <w:rPr>
                <w:rFonts w:hint="eastAsia" w:cs="Times New Roman"/>
                <w:color w:val="000000" w:themeColor="text1"/>
                <w:sz w:val="21"/>
                <w:szCs w:val="21"/>
                <w14:textFill>
                  <w14:solidFill>
                    <w14:schemeClr w14:val="tx1"/>
                  </w14:solidFill>
                </w14:textFill>
              </w:rPr>
              <w:t>主要废气污染物排放总量可在现有项目“以新带老”措施削减量内平衡，主要废水染物排放总量可在“PTA 污水处理回收利用项目”减排量内平衡，满足总量平衡要求</w:t>
            </w:r>
            <w:r>
              <w:rPr>
                <w:rFonts w:cs="Times New Roman"/>
                <w:color w:val="000000" w:themeColor="text1"/>
                <w:sz w:val="21"/>
                <w:szCs w:val="21"/>
                <w14:textFill>
                  <w14:solidFill>
                    <w14:schemeClr w14:val="tx1"/>
                  </w14:solidFill>
                </w14:textFill>
              </w:rPr>
              <w:t>。</w:t>
            </w:r>
          </w:p>
        </w:tc>
        <w:tc>
          <w:tcPr>
            <w:tcW w:w="1099" w:type="dxa"/>
            <w:tcBorders>
              <w:tl2br w:val="nil"/>
              <w:tr2bl w:val="nil"/>
            </w:tcBorders>
            <w:vAlign w:val="center"/>
          </w:tcPr>
          <w:p w14:paraId="2309425C">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可行</w:t>
            </w:r>
          </w:p>
        </w:tc>
      </w:tr>
      <w:tr w14:paraId="2B2BDCD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560" w:type="dxa"/>
            <w:gridSpan w:val="2"/>
            <w:tcBorders>
              <w:tl2br w:val="nil"/>
              <w:tr2bl w:val="nil"/>
            </w:tcBorders>
            <w:vAlign w:val="center"/>
          </w:tcPr>
          <w:p w14:paraId="7D6DCB16">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环境风险</w:t>
            </w:r>
          </w:p>
        </w:tc>
        <w:tc>
          <w:tcPr>
            <w:tcW w:w="7087" w:type="dxa"/>
            <w:tcBorders>
              <w:tl2br w:val="nil"/>
              <w:tr2bl w:val="nil"/>
            </w:tcBorders>
            <w:vAlign w:val="center"/>
          </w:tcPr>
          <w:p w14:paraId="78150C9D">
            <w:pPr>
              <w:wordWrap w:val="0"/>
              <w:spacing w:line="240" w:lineRule="auto"/>
              <w:ind w:firstLine="0" w:firstLineChars="0"/>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根据6.2.7节风险，加强监控、采取有效风险防范措施，并制定切实可行的应急预案的</w:t>
            </w:r>
            <w:r>
              <w:rPr>
                <w:rFonts w:cs="Times New Roman"/>
                <w:sz w:val="21"/>
                <w:szCs w:val="21"/>
              </w:rPr>
              <w:t>情况。</w:t>
            </w:r>
          </w:p>
        </w:tc>
        <w:tc>
          <w:tcPr>
            <w:tcW w:w="1099" w:type="dxa"/>
            <w:tcBorders>
              <w:tl2br w:val="nil"/>
              <w:tr2bl w:val="nil"/>
            </w:tcBorders>
            <w:vAlign w:val="center"/>
          </w:tcPr>
          <w:p w14:paraId="5A91EC87">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可行</w:t>
            </w:r>
          </w:p>
        </w:tc>
      </w:tr>
    </w:tbl>
    <w:p w14:paraId="4CC52B15">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综上所述，本项目符合国家、地方及环保相关产业政策；项目选址符合相关规划要求、 “三线一单”要求；项目卫生防护距离内无敏感点；周边外部交通条件均较好，基础配套设施较完备，项目所需水、电可满足供应；总量满足控制要求；本项目公示期间未有反馈意见；在加强监控、采取有效风险防范措施，并制定切实可行的应急预案的情况下，该建设项目的选址合理可行。</w:t>
      </w:r>
    </w:p>
    <w:p w14:paraId="431296D3">
      <w:pPr>
        <w:keepNext/>
        <w:keepLines/>
        <w:widowControl/>
        <w:wordWrap w:val="0"/>
        <w:spacing w:before="190" w:beforeLines="50" w:after="190" w:afterLines="50"/>
        <w:ind w:firstLine="0" w:firstLineChars="0"/>
        <w:outlineLvl w:val="1"/>
        <w:rPr>
          <w:rFonts w:cs="Times New Roman"/>
          <w:b/>
          <w:bCs/>
          <w:color w:val="000000" w:themeColor="text1"/>
          <w:sz w:val="30"/>
          <w:szCs w:val="32"/>
          <w14:textFill>
            <w14:solidFill>
              <w14:schemeClr w14:val="tx1"/>
            </w14:solidFill>
          </w14:textFill>
        </w:rPr>
      </w:pPr>
      <w:bookmarkStart w:id="8" w:name="_Toc216962389"/>
      <w:r>
        <w:rPr>
          <w:rFonts w:cs="Times New Roman"/>
          <w:b/>
          <w:bCs/>
          <w:color w:val="000000" w:themeColor="text1"/>
          <w:sz w:val="30"/>
          <w:szCs w:val="32"/>
          <w14:textFill>
            <w14:solidFill>
              <w14:schemeClr w14:val="tx1"/>
            </w14:solidFill>
          </w14:textFill>
        </w:rPr>
        <w:t>1.5 关注的主要环境问题</w:t>
      </w:r>
      <w:bookmarkEnd w:id="8"/>
    </w:p>
    <w:p w14:paraId="3B310075">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本项目生产过程中需要使用易燃或可燃、有毒的原辅料化学品，污染物收集、末端治理和环境风险防控的压力较大，需关注的主要环境问题如下：</w:t>
      </w:r>
    </w:p>
    <w:p w14:paraId="61EB603E">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（1）本项目所在地为化工重点监测点，需充分论述本项目选址的可行性。</w:t>
      </w:r>
    </w:p>
    <w:p w14:paraId="1DD81F44">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（2）本项目为</w:t>
      </w:r>
      <w:r>
        <w:rPr>
          <w:rFonts w:hint="eastAsia" w:cs="Times New Roman"/>
        </w:rPr>
        <w:t>改</w:t>
      </w:r>
      <w:r>
        <w:rPr>
          <w:rFonts w:cs="Times New Roman"/>
        </w:rPr>
        <w:t>建，</w:t>
      </w:r>
      <w:r>
        <w:rPr>
          <w:rFonts w:cs="Times New Roman"/>
          <w:color w:val="000000" w:themeColor="text1"/>
          <w14:textFill>
            <w14:solidFill>
              <w14:schemeClr w14:val="tx1"/>
            </w14:solidFill>
          </w14:textFill>
        </w:rPr>
        <w:t>需关注废气处理设施、生产废水处理设施依托可行性分析。</w:t>
      </w:r>
    </w:p>
    <w:p w14:paraId="07342708">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（3）关注项目生产运营后厂界及保护目标噪声达标可行性，关注产生主要噪声设备防治措施设置情况。</w:t>
      </w:r>
    </w:p>
    <w:p w14:paraId="76CA21A3">
      <w:pPr>
        <w:wordWrap w:val="0"/>
        <w:ind w:firstLine="480" w:firstLineChars="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（4）本项目环境风险受体密集，需</w:t>
      </w:r>
      <w:r>
        <w:rPr>
          <w:rFonts w:cs="Times New Roman"/>
          <w:color w:val="000000" w:themeColor="text1"/>
          <w:szCs w:val="28"/>
          <w14:textFill>
            <w14:solidFill>
              <w14:schemeClr w14:val="tx1"/>
            </w14:solidFill>
          </w14:textFill>
        </w:rPr>
        <w:t>关注风险防控措施的有效性，确保环境风险可防控。</w:t>
      </w:r>
    </w:p>
    <w:p w14:paraId="43797236">
      <w:pPr>
        <w:keepNext/>
        <w:keepLines/>
        <w:widowControl/>
        <w:wordWrap w:val="0"/>
        <w:spacing w:before="190" w:beforeLines="50" w:after="190" w:afterLines="50"/>
        <w:ind w:firstLine="0" w:firstLineChars="0"/>
        <w:outlineLvl w:val="1"/>
        <w:rPr>
          <w:rFonts w:cs="Times New Roman"/>
          <w:b/>
          <w:bCs/>
          <w:color w:val="000000" w:themeColor="text1"/>
          <w:sz w:val="30"/>
          <w:szCs w:val="32"/>
          <w14:textFill>
            <w14:solidFill>
              <w14:schemeClr w14:val="tx1"/>
            </w14:solidFill>
          </w14:textFill>
        </w:rPr>
      </w:pPr>
      <w:bookmarkStart w:id="9" w:name="_Toc216962390"/>
      <w:r>
        <w:rPr>
          <w:rFonts w:cs="Times New Roman"/>
          <w:b/>
          <w:bCs/>
          <w:color w:val="000000" w:themeColor="text1"/>
          <w:sz w:val="30"/>
          <w:szCs w:val="32"/>
          <w14:textFill>
            <w14:solidFill>
              <w14:schemeClr w14:val="tx1"/>
            </w14:solidFill>
          </w14:textFill>
        </w:rPr>
        <w:t>1.6 报告书的主要结论</w:t>
      </w:r>
      <w:bookmarkEnd w:id="9"/>
    </w:p>
    <w:p w14:paraId="251F4F2C">
      <w:pPr>
        <w:wordWrap w:val="0"/>
        <w:ind w:firstLine="480" w:firstLineChars="0"/>
        <w:rPr>
          <w:rFonts w:cs="Times New Roman"/>
          <w:color w:val="000000" w:themeColor="text1"/>
          <w:szCs w:val="20"/>
          <w14:textFill>
            <w14:solidFill>
              <w14:schemeClr w14:val="tx1"/>
            </w14:solidFill>
          </w14:textFill>
        </w:rPr>
      </w:pPr>
      <w:r>
        <w:rPr>
          <w:rFonts w:cs="Times New Roman"/>
          <w:color w:val="000000" w:themeColor="text1"/>
          <w:szCs w:val="20"/>
          <w14:textFill>
            <w14:solidFill>
              <w14:schemeClr w14:val="tx1"/>
            </w14:solidFill>
          </w14:textFill>
        </w:rPr>
        <w:t>环评单位通过调查、分析和综合评价后认为：本项目符合国家和地方有关环境保护法律法规、标准、政策及规范要求；生产过程中遵循清洁生产理念，所采用的各项污染防治措施技术可行、经济合理，能保证各类污染物长期稳定达标排放；预测结果表明项目所排放的污染物对周围环境和环境保护目标影响较小；通过采取有针对性的风险防范措施并落实应急预案。建设单位开展的公众参与结果表明无公众对本项目的建设提出意见。综上所述，在落实本报告书中的各项环保措施、各级环保主管部门管理要求以及确保周边人员及生态环境安全的前提下，从环保角度分析，本项目的建设具有环境可行性。</w:t>
      </w:r>
      <w:r>
        <w:rPr>
          <w:rFonts w:cs="Times New Roman"/>
          <w:color w:val="000000" w:themeColor="text1"/>
          <w:szCs w:val="20"/>
          <w14:textFill>
            <w14:solidFill>
              <w14:schemeClr w14:val="tx1"/>
            </w14:solidFill>
          </w14:textFill>
        </w:rPr>
        <w:br w:type="page"/>
      </w:r>
    </w:p>
    <w:bookmarkEnd w:id="3"/>
    <w:p w14:paraId="033A8F2C">
      <w:pPr>
        <w:keepNext/>
        <w:keepLines/>
        <w:spacing w:before="190" w:beforeLines="50" w:after="190" w:afterLines="50"/>
        <w:ind w:firstLine="0" w:firstLineChars="0"/>
        <w:outlineLvl w:val="0"/>
        <w:rPr>
          <w:rFonts w:cs="Times New Roman"/>
          <w:b/>
          <w:bCs/>
          <w:kern w:val="44"/>
          <w:sz w:val="30"/>
          <w:szCs w:val="30"/>
        </w:rPr>
      </w:pPr>
      <w:bookmarkStart w:id="10" w:name="_Toc216962391"/>
      <w:r>
        <w:rPr>
          <w:rFonts w:cs="Times New Roman"/>
          <w:b/>
          <w:bCs/>
          <w:kern w:val="44"/>
          <w:sz w:val="30"/>
          <w:szCs w:val="30"/>
        </w:rPr>
        <w:t>2 总则</w:t>
      </w:r>
      <w:bookmarkEnd w:id="10"/>
    </w:p>
    <w:p w14:paraId="78934EF1">
      <w:pPr>
        <w:keepNext/>
        <w:keepLines/>
        <w:widowControl/>
        <w:spacing w:before="190" w:beforeLines="50" w:after="190" w:afterLines="50"/>
        <w:ind w:firstLine="0" w:firstLineChars="0"/>
        <w:outlineLvl w:val="1"/>
        <w:rPr>
          <w:rFonts w:cs="Times New Roman"/>
          <w:b/>
          <w:bCs/>
          <w:sz w:val="30"/>
          <w:szCs w:val="32"/>
        </w:rPr>
      </w:pPr>
      <w:bookmarkStart w:id="11" w:name="_Toc216962392"/>
      <w:r>
        <w:rPr>
          <w:rFonts w:cs="Times New Roman"/>
          <w:b/>
          <w:bCs/>
          <w:sz w:val="30"/>
          <w:szCs w:val="32"/>
        </w:rPr>
        <w:t>2.1 编制依据</w:t>
      </w:r>
      <w:bookmarkEnd w:id="11"/>
    </w:p>
    <w:p w14:paraId="46486A17">
      <w:pPr>
        <w:widowControl/>
        <w:ind w:firstLine="0" w:firstLineChars="0"/>
        <w:outlineLvl w:val="2"/>
        <w:rPr>
          <w:rFonts w:cs="Times New Roman"/>
          <w:b/>
          <w:bCs/>
          <w:sz w:val="28"/>
          <w:szCs w:val="32"/>
        </w:rPr>
      </w:pPr>
      <w:r>
        <w:rPr>
          <w:rFonts w:cs="Times New Roman"/>
          <w:b/>
          <w:bCs/>
          <w:sz w:val="28"/>
          <w:szCs w:val="32"/>
        </w:rPr>
        <w:t>2.1.1 国家级法律、法规及政策</w:t>
      </w:r>
    </w:p>
    <w:p w14:paraId="631ACC8B">
      <w:pPr>
        <w:numPr>
          <w:ilvl w:val="0"/>
          <w:numId w:val="15"/>
        </w:numPr>
        <w:ind w:left="0" w:firstLine="480"/>
        <w:rPr>
          <w:rFonts w:cs="Times New Roman"/>
        </w:rPr>
      </w:pPr>
      <w:r>
        <w:rPr>
          <w:rFonts w:cs="Times New Roman"/>
        </w:rPr>
        <w:t>《中华人民共和国环境保护法》，2015年5月1日起施行；</w:t>
      </w:r>
    </w:p>
    <w:p w14:paraId="1625E8AF">
      <w:pPr>
        <w:numPr>
          <w:ilvl w:val="0"/>
          <w:numId w:val="15"/>
        </w:numPr>
        <w:ind w:left="0" w:firstLine="480"/>
        <w:rPr>
          <w:rFonts w:cs="Times New Roman"/>
        </w:rPr>
      </w:pPr>
      <w:r>
        <w:rPr>
          <w:rFonts w:cs="Times New Roman"/>
        </w:rPr>
        <w:t>《中华人民共和国水污染防治法》，2018年1月1日起施行；</w:t>
      </w:r>
    </w:p>
    <w:p w14:paraId="475C4289">
      <w:pPr>
        <w:numPr>
          <w:ilvl w:val="0"/>
          <w:numId w:val="15"/>
        </w:numPr>
        <w:ind w:left="0" w:firstLine="480"/>
        <w:rPr>
          <w:rFonts w:cs="Times New Roman"/>
        </w:rPr>
      </w:pPr>
      <w:r>
        <w:rPr>
          <w:rFonts w:cs="Times New Roman"/>
        </w:rPr>
        <w:t>《中华人民共和国大气污染防治法》，2018年10月26日起施行；</w:t>
      </w:r>
    </w:p>
    <w:p w14:paraId="39716E1E">
      <w:pPr>
        <w:numPr>
          <w:ilvl w:val="0"/>
          <w:numId w:val="15"/>
        </w:numPr>
        <w:ind w:left="0" w:firstLine="480"/>
        <w:rPr>
          <w:rFonts w:cs="Times New Roman"/>
        </w:rPr>
      </w:pPr>
      <w:r>
        <w:rPr>
          <w:rFonts w:cs="Times New Roman"/>
        </w:rPr>
        <w:t>《中华人民共和国噪声污染防治法》，2022年6月5日起施行；</w:t>
      </w:r>
    </w:p>
    <w:p w14:paraId="4F9A4166">
      <w:pPr>
        <w:numPr>
          <w:ilvl w:val="0"/>
          <w:numId w:val="15"/>
        </w:numPr>
        <w:ind w:left="0" w:firstLine="480"/>
        <w:rPr>
          <w:rFonts w:cs="Times New Roman"/>
        </w:rPr>
      </w:pPr>
      <w:r>
        <w:rPr>
          <w:rFonts w:cs="Times New Roman"/>
        </w:rPr>
        <w:t>《中华人民共和国固体废物污染环境防治法》，2020年9月1日起施行；</w:t>
      </w:r>
    </w:p>
    <w:p w14:paraId="6BCBD15A">
      <w:pPr>
        <w:numPr>
          <w:ilvl w:val="0"/>
          <w:numId w:val="15"/>
        </w:numPr>
        <w:ind w:left="0" w:firstLine="480"/>
        <w:rPr>
          <w:rFonts w:cs="Times New Roman"/>
        </w:rPr>
      </w:pPr>
      <w:r>
        <w:rPr>
          <w:rFonts w:cs="Times New Roman"/>
        </w:rPr>
        <w:t>《中华人民共和国土壤污染防治法》，2019年1月1日起施行；</w:t>
      </w:r>
    </w:p>
    <w:p w14:paraId="052B47BC">
      <w:pPr>
        <w:numPr>
          <w:ilvl w:val="0"/>
          <w:numId w:val="15"/>
        </w:numPr>
        <w:ind w:left="0" w:firstLine="480"/>
        <w:rPr>
          <w:rFonts w:cs="Times New Roman"/>
        </w:rPr>
      </w:pPr>
      <w:r>
        <w:rPr>
          <w:rFonts w:cs="Times New Roman"/>
        </w:rPr>
        <w:t>《中华人民共和国环境影响评价法》，2018年12月29日起施行；</w:t>
      </w:r>
    </w:p>
    <w:p w14:paraId="686BA946">
      <w:pPr>
        <w:numPr>
          <w:ilvl w:val="0"/>
          <w:numId w:val="15"/>
        </w:numPr>
        <w:ind w:left="0" w:firstLine="480"/>
        <w:rPr>
          <w:rFonts w:cs="Times New Roman"/>
        </w:rPr>
      </w:pPr>
      <w:r>
        <w:rPr>
          <w:rFonts w:cs="Times New Roman"/>
        </w:rPr>
        <w:t>《中华人民共和国清洁生产促进法》，2012年7月1日起施行；</w:t>
      </w:r>
    </w:p>
    <w:p w14:paraId="0549C231">
      <w:pPr>
        <w:numPr>
          <w:ilvl w:val="0"/>
          <w:numId w:val="15"/>
        </w:numPr>
        <w:ind w:left="0" w:firstLine="480"/>
        <w:rPr>
          <w:rFonts w:cs="Times New Roman"/>
        </w:rPr>
      </w:pPr>
      <w:r>
        <w:rPr>
          <w:rFonts w:cs="Times New Roman"/>
        </w:rPr>
        <w:t>《中华人民共和国循环经济促进法》，2018年10月26日起施行；</w:t>
      </w:r>
    </w:p>
    <w:p w14:paraId="79AB8A85">
      <w:pPr>
        <w:numPr>
          <w:ilvl w:val="0"/>
          <w:numId w:val="15"/>
        </w:numPr>
        <w:ind w:left="0" w:firstLine="480"/>
        <w:rPr>
          <w:rFonts w:cs="Times New Roman"/>
        </w:rPr>
      </w:pPr>
      <w:r>
        <w:rPr>
          <w:rFonts w:cs="Times New Roman"/>
        </w:rPr>
        <w:t>《中华人民共和国长江保护法》，2021年3月1日起施行；</w:t>
      </w:r>
    </w:p>
    <w:p w14:paraId="44EDFD69">
      <w:pPr>
        <w:numPr>
          <w:ilvl w:val="0"/>
          <w:numId w:val="15"/>
        </w:numPr>
        <w:ind w:left="0" w:firstLine="480"/>
        <w:rPr>
          <w:rFonts w:cs="Times New Roman"/>
        </w:rPr>
      </w:pPr>
      <w:r>
        <w:rPr>
          <w:rFonts w:cs="Times New Roman"/>
        </w:rPr>
        <w:t>《建设项目环境保护管理条例》（国务院令第682号），2017年7月16日起施行；</w:t>
      </w:r>
    </w:p>
    <w:p w14:paraId="4B093C2E">
      <w:pPr>
        <w:numPr>
          <w:ilvl w:val="0"/>
          <w:numId w:val="15"/>
        </w:numPr>
        <w:ind w:left="0" w:firstLine="480"/>
        <w:rPr>
          <w:rFonts w:cs="Times New Roman"/>
        </w:rPr>
      </w:pPr>
      <w:r>
        <w:rPr>
          <w:rFonts w:cs="Times New Roman"/>
        </w:rPr>
        <w:t>《建设项目环境影响评价分类管理名录（2021年版）》（生态环境部令 第16号，2021年1月1日起施行）；</w:t>
      </w:r>
    </w:p>
    <w:p w14:paraId="3C5692A5">
      <w:pPr>
        <w:numPr>
          <w:ilvl w:val="0"/>
          <w:numId w:val="15"/>
        </w:numPr>
        <w:ind w:left="0" w:firstLine="480"/>
        <w:rPr>
          <w:rFonts w:cs="Times New Roman"/>
        </w:rPr>
      </w:pPr>
      <w:r>
        <w:rPr>
          <w:rFonts w:cs="Times New Roman"/>
        </w:rPr>
        <w:t>《环保部关于印发&lt;建设项目主要污染物排放总量指标审核及管理暂行办法&gt;的通知》（环发[2014]197号）；</w:t>
      </w:r>
    </w:p>
    <w:p w14:paraId="604486ED">
      <w:pPr>
        <w:numPr>
          <w:ilvl w:val="0"/>
          <w:numId w:val="15"/>
        </w:numPr>
        <w:ind w:left="0" w:firstLine="480"/>
        <w:rPr>
          <w:rFonts w:cs="Times New Roman"/>
        </w:rPr>
      </w:pPr>
      <w:r>
        <w:rPr>
          <w:rFonts w:cs="Times New Roman"/>
        </w:rPr>
        <w:t>《危险化学品安全管理条例》（国务院令 第645号），2013年12月7日起施行；</w:t>
      </w:r>
    </w:p>
    <w:p w14:paraId="3FF91AC6">
      <w:pPr>
        <w:numPr>
          <w:ilvl w:val="0"/>
          <w:numId w:val="15"/>
        </w:numPr>
        <w:ind w:left="0" w:firstLine="480"/>
        <w:rPr>
          <w:rFonts w:cs="Times New Roman"/>
        </w:rPr>
      </w:pPr>
      <w:r>
        <w:rPr>
          <w:rFonts w:cs="Times New Roman"/>
        </w:rPr>
        <w:t>《国家危险废物名录（2025年版）》（生态环境部令 第36号，2025年1月1日起施行）；</w:t>
      </w:r>
    </w:p>
    <w:p w14:paraId="5284EE41">
      <w:pPr>
        <w:numPr>
          <w:ilvl w:val="0"/>
          <w:numId w:val="15"/>
        </w:numPr>
        <w:ind w:left="0" w:firstLine="480"/>
        <w:rPr>
          <w:rFonts w:cs="Times New Roman"/>
        </w:rPr>
      </w:pPr>
      <w:r>
        <w:rPr>
          <w:rFonts w:cs="Times New Roman"/>
        </w:rPr>
        <w:t>《产业结构调整指导目录（2024年本）》（中华人民共和国国家发展和改革委员会令第7号），2024年2月1日；</w:t>
      </w:r>
    </w:p>
    <w:p w14:paraId="50B502A9">
      <w:pPr>
        <w:numPr>
          <w:ilvl w:val="0"/>
          <w:numId w:val="15"/>
        </w:numPr>
        <w:ind w:left="0" w:firstLine="480"/>
        <w:rPr>
          <w:rFonts w:cs="Times New Roman"/>
        </w:rPr>
      </w:pPr>
      <w:r>
        <w:rPr>
          <w:rFonts w:cs="Times New Roman"/>
        </w:rPr>
        <w:t>《关于进一步加强环境影响评价管理防范环境风险的通知》（环发[2012]77号）；</w:t>
      </w:r>
    </w:p>
    <w:p w14:paraId="4B33FF6F">
      <w:pPr>
        <w:numPr>
          <w:ilvl w:val="0"/>
          <w:numId w:val="15"/>
        </w:numPr>
        <w:ind w:left="0" w:firstLine="480"/>
        <w:rPr>
          <w:rFonts w:cs="Times New Roman"/>
        </w:rPr>
      </w:pPr>
      <w:r>
        <w:rPr>
          <w:rFonts w:cs="Times New Roman"/>
        </w:rPr>
        <w:t>《关于切实加强风险防范严格环境影响评价管理的通知》（环发[2012]98号）；</w:t>
      </w:r>
    </w:p>
    <w:p w14:paraId="24DB30B3">
      <w:pPr>
        <w:numPr>
          <w:ilvl w:val="0"/>
          <w:numId w:val="15"/>
        </w:numPr>
        <w:ind w:left="0" w:firstLine="480"/>
        <w:rPr>
          <w:rFonts w:cs="Times New Roman"/>
        </w:rPr>
      </w:pPr>
      <w:r>
        <w:rPr>
          <w:rFonts w:cs="Times New Roman"/>
        </w:rPr>
        <w:t>《关于以改善环境质量为核心加强环境影响评价管理的通知》（环环评[2016]150号）；</w:t>
      </w:r>
    </w:p>
    <w:p w14:paraId="07E801AC">
      <w:pPr>
        <w:numPr>
          <w:ilvl w:val="0"/>
          <w:numId w:val="15"/>
        </w:numPr>
        <w:ind w:left="0" w:firstLine="480"/>
        <w:rPr>
          <w:rFonts w:cs="Times New Roman"/>
        </w:rPr>
      </w:pPr>
      <w:r>
        <w:rPr>
          <w:rFonts w:cs="Times New Roman"/>
        </w:rPr>
        <w:t>《企业事业单位突发环境事件应急预案备案管理办法（试行）》（环发[2015]4号）；</w:t>
      </w:r>
    </w:p>
    <w:p w14:paraId="6A94D143">
      <w:pPr>
        <w:numPr>
          <w:ilvl w:val="0"/>
          <w:numId w:val="15"/>
        </w:numPr>
        <w:ind w:left="0" w:firstLine="480"/>
        <w:rPr>
          <w:rFonts w:cs="Times New Roman"/>
        </w:rPr>
      </w:pPr>
      <w:r>
        <w:rPr>
          <w:rFonts w:cs="Times New Roman"/>
        </w:rPr>
        <w:t>《国务院办公厅关于印发控制污染物排放许可制实施方案的通知》（国办发[2016]81号）；</w:t>
      </w:r>
    </w:p>
    <w:p w14:paraId="6A2CF6DE">
      <w:pPr>
        <w:numPr>
          <w:ilvl w:val="0"/>
          <w:numId w:val="15"/>
        </w:numPr>
        <w:ind w:left="0" w:firstLine="480"/>
        <w:rPr>
          <w:rFonts w:cs="Times New Roman"/>
        </w:rPr>
      </w:pPr>
      <w:r>
        <w:rPr>
          <w:rFonts w:cs="Times New Roman"/>
        </w:rPr>
        <w:t>《控制污染物排放许可制实施方案》（国办发[2016]81号）；</w:t>
      </w:r>
    </w:p>
    <w:p w14:paraId="5A078255">
      <w:pPr>
        <w:numPr>
          <w:ilvl w:val="0"/>
          <w:numId w:val="15"/>
        </w:numPr>
        <w:ind w:left="0" w:firstLine="480"/>
        <w:rPr>
          <w:rFonts w:cs="Times New Roman"/>
        </w:rPr>
      </w:pPr>
      <w:r>
        <w:rPr>
          <w:rFonts w:cs="Times New Roman"/>
        </w:rPr>
        <w:t>《关于启用&lt;建设项目环境影响报告书审批基础信息表&gt;的通知》（环办环评函[2020]711号）；</w:t>
      </w:r>
    </w:p>
    <w:p w14:paraId="6D1FCEFE">
      <w:pPr>
        <w:numPr>
          <w:ilvl w:val="0"/>
          <w:numId w:val="15"/>
        </w:numPr>
        <w:ind w:left="0" w:firstLine="480"/>
        <w:rPr>
          <w:rFonts w:cs="Times New Roman"/>
        </w:rPr>
      </w:pPr>
      <w:r>
        <w:rPr>
          <w:rFonts w:cs="Times New Roman"/>
        </w:rPr>
        <w:t>《重点行业挥发性有机物削减行动计划》（工信部联节[2016]217号）；</w:t>
      </w:r>
    </w:p>
    <w:p w14:paraId="7854D77D">
      <w:pPr>
        <w:numPr>
          <w:ilvl w:val="0"/>
          <w:numId w:val="15"/>
        </w:numPr>
        <w:ind w:left="0" w:firstLine="480"/>
        <w:rPr>
          <w:rFonts w:cs="Times New Roman"/>
        </w:rPr>
      </w:pPr>
      <w:r>
        <w:rPr>
          <w:rFonts w:cs="Times New Roman"/>
        </w:rPr>
        <w:t>《关于印发&lt;重点行业挥发性有机物综合治理方案&gt;的通知》（环大气[2019]53号）；</w:t>
      </w:r>
    </w:p>
    <w:p w14:paraId="69DBC1EE">
      <w:pPr>
        <w:numPr>
          <w:ilvl w:val="0"/>
          <w:numId w:val="15"/>
        </w:numPr>
        <w:ind w:left="0" w:firstLine="480"/>
        <w:rPr>
          <w:rFonts w:cs="Times New Roman"/>
        </w:rPr>
      </w:pPr>
      <w:r>
        <w:rPr>
          <w:rFonts w:cs="Times New Roman"/>
        </w:rPr>
        <w:t>《关于印发&lt;2020年挥发性有机物治理攻坚方案&gt;的通知》（环大气[2020]33号）；</w:t>
      </w:r>
    </w:p>
    <w:p w14:paraId="2EABBA7A">
      <w:pPr>
        <w:numPr>
          <w:ilvl w:val="0"/>
          <w:numId w:val="15"/>
        </w:numPr>
        <w:ind w:left="0" w:firstLine="480"/>
        <w:rPr>
          <w:rFonts w:cs="Times New Roman"/>
        </w:rPr>
      </w:pPr>
      <w:r>
        <w:rPr>
          <w:rFonts w:cs="Times New Roman"/>
        </w:rPr>
        <w:t>《关于做好环境影响评价制度与排污许可制衔接相关工作的通知》（环办环评[2017]84号）；</w:t>
      </w:r>
    </w:p>
    <w:p w14:paraId="0D1DAD32">
      <w:pPr>
        <w:numPr>
          <w:ilvl w:val="0"/>
          <w:numId w:val="15"/>
        </w:numPr>
        <w:ind w:left="0" w:firstLine="480"/>
        <w:rPr>
          <w:rFonts w:cs="Times New Roman"/>
        </w:rPr>
      </w:pPr>
      <w:r>
        <w:rPr>
          <w:rFonts w:cs="Times New Roman"/>
        </w:rPr>
        <w:t>《固定污染源排污许可分类管理名录（2019年版）》（生态环境部令 第11号，2019年12月20日起施行）；</w:t>
      </w:r>
    </w:p>
    <w:p w14:paraId="468A0698">
      <w:pPr>
        <w:numPr>
          <w:ilvl w:val="0"/>
          <w:numId w:val="15"/>
        </w:numPr>
        <w:ind w:left="0" w:firstLine="480"/>
        <w:rPr>
          <w:rFonts w:cs="Times New Roman"/>
        </w:rPr>
      </w:pPr>
      <w:r>
        <w:rPr>
          <w:rFonts w:cs="Times New Roman"/>
        </w:rPr>
        <w:t>《排污许可管理办法》（生态环境部令 第32号，2024年7月1日起施行）；</w:t>
      </w:r>
    </w:p>
    <w:p w14:paraId="382BCE3C">
      <w:pPr>
        <w:numPr>
          <w:ilvl w:val="0"/>
          <w:numId w:val="15"/>
        </w:numPr>
        <w:ind w:left="0" w:firstLine="480"/>
        <w:rPr>
          <w:rFonts w:cs="Times New Roman"/>
        </w:rPr>
      </w:pPr>
      <w:r>
        <w:rPr>
          <w:rFonts w:cs="Times New Roman"/>
        </w:rPr>
        <w:t>《关于加强长江经济带工业绿色发展的指导意见》（工信部联节[2017]178号）；</w:t>
      </w:r>
    </w:p>
    <w:p w14:paraId="0393A58C">
      <w:pPr>
        <w:numPr>
          <w:ilvl w:val="0"/>
          <w:numId w:val="15"/>
        </w:numPr>
        <w:ind w:left="0" w:firstLine="480"/>
        <w:rPr>
          <w:rFonts w:cs="Times New Roman"/>
        </w:rPr>
      </w:pPr>
      <w:r>
        <w:rPr>
          <w:rFonts w:cs="Times New Roman"/>
        </w:rPr>
        <w:t>《关于强化建设项目环境影响评价事中事后监管的实施意见》（环环评[2018]11号）；</w:t>
      </w:r>
    </w:p>
    <w:p w14:paraId="5242A5DA">
      <w:pPr>
        <w:numPr>
          <w:ilvl w:val="0"/>
          <w:numId w:val="15"/>
        </w:numPr>
        <w:ind w:left="0" w:firstLine="480"/>
        <w:rPr>
          <w:rFonts w:cs="Times New Roman"/>
        </w:rPr>
      </w:pPr>
      <w:r>
        <w:rPr>
          <w:rFonts w:cs="Times New Roman"/>
        </w:rPr>
        <w:t>《关于提升危险废物环境监管能力、利用处置能力和环境风险防控能力的指导意见》（环固体[2019]92号）；</w:t>
      </w:r>
    </w:p>
    <w:p w14:paraId="61E18CA9">
      <w:pPr>
        <w:numPr>
          <w:ilvl w:val="0"/>
          <w:numId w:val="15"/>
        </w:numPr>
        <w:ind w:left="0" w:firstLine="480"/>
        <w:rPr>
          <w:rFonts w:cs="Times New Roman"/>
        </w:rPr>
      </w:pPr>
      <w:r>
        <w:rPr>
          <w:rFonts w:cs="Times New Roman"/>
        </w:rPr>
        <w:t>《长江经济带发展负面清单指南（试行，2022年版）》（长江办[2022]7号）；</w:t>
      </w:r>
    </w:p>
    <w:p w14:paraId="24DE21E3">
      <w:pPr>
        <w:numPr>
          <w:ilvl w:val="0"/>
          <w:numId w:val="15"/>
        </w:numPr>
        <w:ind w:left="0" w:firstLine="480"/>
        <w:rPr>
          <w:rFonts w:cs="Times New Roman"/>
        </w:rPr>
      </w:pPr>
      <w:r>
        <w:rPr>
          <w:rFonts w:cs="Times New Roman"/>
        </w:rPr>
        <w:t>《关于加快解决当前挥发性有机物治理突出问题的通知》（环大气[2021]65号）；</w:t>
      </w:r>
    </w:p>
    <w:p w14:paraId="78C6C9EB">
      <w:pPr>
        <w:numPr>
          <w:ilvl w:val="0"/>
          <w:numId w:val="15"/>
        </w:numPr>
        <w:ind w:left="0" w:firstLine="480"/>
        <w:rPr>
          <w:rFonts w:cs="Times New Roman"/>
        </w:rPr>
      </w:pPr>
      <w:r>
        <w:rPr>
          <w:rFonts w:cs="Times New Roman"/>
        </w:rPr>
        <w:t>《国务院关于印发2030年前碳达峰行动方案的通知》（国发[2021]23号）；</w:t>
      </w:r>
    </w:p>
    <w:p w14:paraId="7D3D2F02">
      <w:pPr>
        <w:numPr>
          <w:ilvl w:val="0"/>
          <w:numId w:val="15"/>
        </w:numPr>
        <w:ind w:left="0" w:firstLine="480"/>
        <w:rPr>
          <w:rFonts w:cs="Times New Roman"/>
        </w:rPr>
      </w:pPr>
      <w:r>
        <w:rPr>
          <w:rFonts w:cs="Times New Roman"/>
        </w:rPr>
        <w:t>《关于加强高耗能、高排放建设项目生态环境源头防控的指导意见》（环环评[2021]45号）；</w:t>
      </w:r>
    </w:p>
    <w:p w14:paraId="2F415CA2">
      <w:pPr>
        <w:numPr>
          <w:ilvl w:val="0"/>
          <w:numId w:val="15"/>
        </w:numPr>
        <w:ind w:left="0" w:firstLine="480"/>
        <w:rPr>
          <w:rFonts w:cs="Times New Roman"/>
        </w:rPr>
      </w:pPr>
      <w:r>
        <w:rPr>
          <w:rFonts w:cs="Times New Roman"/>
        </w:rPr>
        <w:t>《中共中央国务院关于深入打好污染防治攻坚战的意见》（2021年11月2日）；</w:t>
      </w:r>
    </w:p>
    <w:p w14:paraId="798B84E5">
      <w:pPr>
        <w:numPr>
          <w:ilvl w:val="0"/>
          <w:numId w:val="15"/>
        </w:numPr>
        <w:ind w:left="0" w:firstLine="480"/>
        <w:rPr>
          <w:rFonts w:cs="Times New Roman"/>
        </w:rPr>
      </w:pPr>
      <w:r>
        <w:rPr>
          <w:rFonts w:cs="Times New Roman"/>
        </w:rPr>
        <w:t>《环境影响评价公众参与办法》（生态环境部令 第4号，2019年1月1日起施行）；</w:t>
      </w:r>
    </w:p>
    <w:p w14:paraId="7876416B">
      <w:pPr>
        <w:numPr>
          <w:ilvl w:val="0"/>
          <w:numId w:val="15"/>
        </w:numPr>
        <w:ind w:left="0" w:firstLine="480"/>
        <w:rPr>
          <w:rFonts w:cs="Times New Roman"/>
        </w:rPr>
      </w:pPr>
      <w:r>
        <w:rPr>
          <w:rFonts w:cs="Times New Roman"/>
        </w:rPr>
        <w:t>《中共中央国务院关于完整准确全面贯彻新发展理念做好碳达峰碳中和工作的意见》（2021年9月22日）；</w:t>
      </w:r>
    </w:p>
    <w:p w14:paraId="6BB8AC5D">
      <w:pPr>
        <w:numPr>
          <w:ilvl w:val="0"/>
          <w:numId w:val="15"/>
        </w:numPr>
        <w:ind w:left="0" w:firstLine="480"/>
        <w:rPr>
          <w:rFonts w:cs="Times New Roman"/>
        </w:rPr>
      </w:pPr>
      <w:r>
        <w:rPr>
          <w:rFonts w:cs="Times New Roman"/>
        </w:rPr>
        <w:t>关于印发《减污降碳协同增效实施方案》的通知（环综合[2022]42号）；</w:t>
      </w:r>
    </w:p>
    <w:p w14:paraId="26B96DCA">
      <w:pPr>
        <w:numPr>
          <w:ilvl w:val="0"/>
          <w:numId w:val="15"/>
        </w:numPr>
        <w:ind w:left="0" w:firstLine="480"/>
        <w:rPr>
          <w:rFonts w:cs="Times New Roman"/>
        </w:rPr>
      </w:pPr>
      <w:r>
        <w:rPr>
          <w:rFonts w:cs="Times New Roman"/>
        </w:rPr>
        <w:t>《关于印发钢铁/焦化、现代煤化工、石化、火电四个行业建设项目环境影响评价文件审批原则的通知》（环办环评[2022]31号）；</w:t>
      </w:r>
    </w:p>
    <w:p w14:paraId="32B5978E">
      <w:pPr>
        <w:numPr>
          <w:ilvl w:val="0"/>
          <w:numId w:val="15"/>
        </w:numPr>
        <w:ind w:left="0" w:firstLine="480"/>
        <w:rPr>
          <w:rFonts w:cs="Times New Roman"/>
        </w:rPr>
      </w:pPr>
      <w:r>
        <w:rPr>
          <w:rFonts w:cs="Times New Roman"/>
        </w:rPr>
        <w:tab/>
      </w:r>
      <w:r>
        <w:rPr>
          <w:rFonts w:cs="Times New Roman"/>
        </w:rPr>
        <w:t>《“十四五”节能减排综合工作方案》（国发[2021]33号）；</w:t>
      </w:r>
    </w:p>
    <w:p w14:paraId="7B83ECC3">
      <w:pPr>
        <w:numPr>
          <w:ilvl w:val="0"/>
          <w:numId w:val="15"/>
        </w:numPr>
        <w:ind w:left="0" w:firstLine="480"/>
        <w:rPr>
          <w:rFonts w:cs="Times New Roman"/>
        </w:rPr>
      </w:pPr>
      <w:r>
        <w:rPr>
          <w:rFonts w:cs="Times New Roman"/>
        </w:rPr>
        <w:t>《土壤污染源头防控行动计划》（环土壤〔2024〕80号）；</w:t>
      </w:r>
    </w:p>
    <w:p w14:paraId="0F1EEE4D">
      <w:pPr>
        <w:numPr>
          <w:ilvl w:val="0"/>
          <w:numId w:val="15"/>
        </w:numPr>
        <w:ind w:left="0" w:firstLine="480"/>
        <w:rPr>
          <w:rFonts w:cs="Times New Roman"/>
        </w:rPr>
      </w:pPr>
      <w:r>
        <w:rPr>
          <w:rFonts w:cs="Times New Roman"/>
        </w:rPr>
        <w:t>《国务院关于印发&lt;空气质量持续改善行动计划&gt;的通知（国发〔2023〕24号）》；</w:t>
      </w:r>
    </w:p>
    <w:p w14:paraId="30A8C462">
      <w:pPr>
        <w:numPr>
          <w:ilvl w:val="0"/>
          <w:numId w:val="15"/>
        </w:numPr>
        <w:ind w:left="0" w:firstLine="480"/>
        <w:rPr>
          <w:rFonts w:cs="Times New Roman"/>
        </w:rPr>
      </w:pPr>
      <w:r>
        <w:rPr>
          <w:rFonts w:cs="Times New Roman"/>
        </w:rPr>
        <w:t>《优先控制化学品名录（第一批）》；</w:t>
      </w:r>
    </w:p>
    <w:p w14:paraId="5582B738">
      <w:pPr>
        <w:numPr>
          <w:ilvl w:val="0"/>
          <w:numId w:val="15"/>
        </w:numPr>
        <w:ind w:left="0" w:firstLine="480"/>
        <w:rPr>
          <w:rFonts w:cs="Times New Roman"/>
        </w:rPr>
      </w:pPr>
      <w:r>
        <w:rPr>
          <w:rFonts w:cs="Times New Roman"/>
        </w:rPr>
        <w:t>《优先控制化学品名录（第二批）》；</w:t>
      </w:r>
    </w:p>
    <w:p w14:paraId="12BBD476">
      <w:pPr>
        <w:numPr>
          <w:ilvl w:val="0"/>
          <w:numId w:val="15"/>
        </w:numPr>
        <w:ind w:left="0" w:firstLine="480"/>
        <w:rPr>
          <w:rFonts w:cs="Times New Roman"/>
        </w:rPr>
      </w:pPr>
      <w:r>
        <w:rPr>
          <w:rFonts w:cs="Times New Roman"/>
        </w:rPr>
        <w:t>国务院办公厅关于印发新污染物治理行动方案的通知（国办发〔2022〕15号）；</w:t>
      </w:r>
    </w:p>
    <w:p w14:paraId="4AD262AC">
      <w:pPr>
        <w:numPr>
          <w:ilvl w:val="0"/>
          <w:numId w:val="15"/>
        </w:numPr>
        <w:ind w:left="0" w:firstLine="480"/>
        <w:rPr>
          <w:rFonts w:cs="Times New Roman"/>
        </w:rPr>
      </w:pPr>
      <w:r>
        <w:rPr>
          <w:rFonts w:cs="Times New Roman"/>
        </w:rPr>
        <w:t>《关于加强重点行业涉新污染物建设项目环境影响评价工作的意见》（环环评〔2025〕28号）；</w:t>
      </w:r>
    </w:p>
    <w:p w14:paraId="042035FB">
      <w:pPr>
        <w:numPr>
          <w:ilvl w:val="0"/>
          <w:numId w:val="15"/>
        </w:numPr>
        <w:ind w:left="0" w:firstLine="480"/>
        <w:rPr>
          <w:rFonts w:cs="Times New Roman"/>
        </w:rPr>
      </w:pPr>
      <w:r>
        <w:rPr>
          <w:rFonts w:cs="Times New Roman"/>
        </w:rPr>
        <w:t>《市场准入负面清单（2025年版）》。</w:t>
      </w:r>
    </w:p>
    <w:p w14:paraId="62C39B53">
      <w:pPr>
        <w:widowControl/>
        <w:ind w:firstLine="0" w:firstLineChars="0"/>
        <w:outlineLvl w:val="2"/>
        <w:rPr>
          <w:rFonts w:cs="Times New Roman"/>
          <w:b/>
          <w:bCs/>
          <w:sz w:val="28"/>
          <w:szCs w:val="32"/>
        </w:rPr>
      </w:pPr>
      <w:r>
        <w:rPr>
          <w:rFonts w:cs="Times New Roman"/>
          <w:b/>
          <w:bCs/>
          <w:sz w:val="28"/>
          <w:szCs w:val="32"/>
        </w:rPr>
        <w:t>2.1.2 地方法规及政策</w:t>
      </w:r>
    </w:p>
    <w:p w14:paraId="052AA163">
      <w:pPr>
        <w:numPr>
          <w:ilvl w:val="0"/>
          <w:numId w:val="16"/>
        </w:numPr>
        <w:ind w:left="0" w:firstLine="480"/>
        <w:rPr>
          <w:rFonts w:cs="Times New Roman"/>
        </w:rPr>
      </w:pPr>
      <w:r>
        <w:rPr>
          <w:rFonts w:cs="Times New Roman"/>
        </w:rPr>
        <w:t>《江苏省大气污染防治条例》，2018年11月23日起施行；</w:t>
      </w:r>
    </w:p>
    <w:p w14:paraId="4F7E0B76">
      <w:pPr>
        <w:numPr>
          <w:ilvl w:val="0"/>
          <w:numId w:val="16"/>
        </w:numPr>
        <w:ind w:left="0" w:firstLine="480"/>
        <w:rPr>
          <w:rFonts w:cs="Times New Roman"/>
        </w:rPr>
      </w:pPr>
      <w:r>
        <w:rPr>
          <w:rFonts w:cs="Times New Roman"/>
        </w:rPr>
        <w:t>《江苏省水污染防治条例》，2021年5月1日起施行；</w:t>
      </w:r>
    </w:p>
    <w:p w14:paraId="318A860F">
      <w:pPr>
        <w:numPr>
          <w:ilvl w:val="0"/>
          <w:numId w:val="16"/>
        </w:numPr>
        <w:ind w:left="0" w:firstLine="480"/>
        <w:rPr>
          <w:rFonts w:cs="Times New Roman"/>
        </w:rPr>
      </w:pPr>
      <w:r>
        <w:rPr>
          <w:rFonts w:cs="Times New Roman"/>
        </w:rPr>
        <w:t>《江苏省长江水污染防治条例》，2018年5月1日起施行；</w:t>
      </w:r>
    </w:p>
    <w:p w14:paraId="2A45BF46">
      <w:pPr>
        <w:numPr>
          <w:ilvl w:val="0"/>
          <w:numId w:val="16"/>
        </w:numPr>
        <w:ind w:left="0" w:firstLine="480"/>
        <w:rPr>
          <w:rFonts w:cs="Times New Roman"/>
        </w:rPr>
      </w:pPr>
      <w:r>
        <w:rPr>
          <w:rFonts w:cs="Times New Roman"/>
        </w:rPr>
        <w:t>《江苏省环境噪声污染防治条例》，2018年5月1日起施行；</w:t>
      </w:r>
    </w:p>
    <w:p w14:paraId="50C7A164">
      <w:pPr>
        <w:numPr>
          <w:ilvl w:val="0"/>
          <w:numId w:val="16"/>
        </w:numPr>
        <w:ind w:left="0" w:firstLine="480"/>
        <w:rPr>
          <w:rFonts w:cs="Times New Roman"/>
        </w:rPr>
      </w:pPr>
      <w:r>
        <w:rPr>
          <w:rFonts w:cs="Times New Roman"/>
        </w:rPr>
        <w:t>《江苏省固体废物污染环境防治条例》，2018年5月1日起施行；</w:t>
      </w:r>
    </w:p>
    <w:p w14:paraId="158765AD">
      <w:pPr>
        <w:numPr>
          <w:ilvl w:val="0"/>
          <w:numId w:val="16"/>
        </w:numPr>
        <w:ind w:left="0" w:firstLine="480"/>
        <w:rPr>
          <w:rFonts w:cs="Times New Roman"/>
        </w:rPr>
      </w:pPr>
      <w:r>
        <w:rPr>
          <w:rFonts w:cs="Times New Roman"/>
        </w:rPr>
        <w:t>《江苏省土壤污染防治条例》，2022年9月1日起施行；</w:t>
      </w:r>
    </w:p>
    <w:p w14:paraId="06546A5A">
      <w:pPr>
        <w:numPr>
          <w:ilvl w:val="0"/>
          <w:numId w:val="16"/>
        </w:numPr>
        <w:ind w:left="0" w:firstLine="480"/>
        <w:rPr>
          <w:rFonts w:cs="Times New Roman"/>
        </w:rPr>
      </w:pPr>
      <w:r>
        <w:rPr>
          <w:rFonts w:cs="Times New Roman"/>
        </w:rPr>
        <w:t>《江苏省生态环境保护条例》，2024年6月5日起施行；</w:t>
      </w:r>
    </w:p>
    <w:p w14:paraId="6F80C3A0">
      <w:pPr>
        <w:numPr>
          <w:ilvl w:val="0"/>
          <w:numId w:val="16"/>
        </w:numPr>
        <w:ind w:left="0" w:firstLine="480"/>
        <w:rPr>
          <w:rFonts w:cs="Times New Roman"/>
        </w:rPr>
      </w:pPr>
      <w:r>
        <w:rPr>
          <w:rFonts w:cs="Times New Roman"/>
        </w:rPr>
        <w:t>《江苏省地表水（环境）功能区划（2021-2030年）》（苏环办[2022]82号）；</w:t>
      </w:r>
    </w:p>
    <w:p w14:paraId="39DDD586">
      <w:pPr>
        <w:numPr>
          <w:ilvl w:val="0"/>
          <w:numId w:val="16"/>
        </w:numPr>
        <w:ind w:left="0" w:firstLine="480"/>
        <w:rPr>
          <w:rFonts w:cs="Times New Roman"/>
        </w:rPr>
      </w:pPr>
      <w:r>
        <w:rPr>
          <w:rFonts w:cs="Times New Roman"/>
        </w:rPr>
        <w:t>《江苏省环境空气质量功能区划分》，1998年9月颁布；</w:t>
      </w:r>
    </w:p>
    <w:p w14:paraId="0E554E06">
      <w:pPr>
        <w:numPr>
          <w:ilvl w:val="0"/>
          <w:numId w:val="16"/>
        </w:numPr>
        <w:ind w:left="0" w:firstLine="480"/>
        <w:rPr>
          <w:rFonts w:cs="Times New Roman"/>
        </w:rPr>
      </w:pPr>
      <w:r>
        <w:rPr>
          <w:rFonts w:cs="Times New Roman"/>
        </w:rPr>
        <w:t>《江苏省国家级生态保护红线规划》（苏政发[2018]74号）；</w:t>
      </w:r>
    </w:p>
    <w:p w14:paraId="799EF592">
      <w:pPr>
        <w:numPr>
          <w:ilvl w:val="0"/>
          <w:numId w:val="16"/>
        </w:numPr>
        <w:ind w:left="0" w:firstLine="480"/>
        <w:rPr>
          <w:rFonts w:cs="Times New Roman"/>
        </w:rPr>
      </w:pPr>
      <w:r>
        <w:rPr>
          <w:rFonts w:cs="Times New Roman"/>
        </w:rPr>
        <w:t>《关于进一步严格产生危险废物工业建设项目环境影响评价文件审批的通知》（苏环办[2014]294号）；</w:t>
      </w:r>
    </w:p>
    <w:p w14:paraId="623FE77C">
      <w:pPr>
        <w:numPr>
          <w:ilvl w:val="0"/>
          <w:numId w:val="16"/>
        </w:numPr>
        <w:ind w:left="0" w:firstLine="480"/>
        <w:rPr>
          <w:rFonts w:cs="Times New Roman"/>
        </w:rPr>
      </w:pPr>
      <w:r>
        <w:rPr>
          <w:rFonts w:cs="Times New Roman"/>
        </w:rPr>
        <w:t>《江苏省挥发性有机物污染防治管理办法》（省政府令第119号）；</w:t>
      </w:r>
    </w:p>
    <w:p w14:paraId="48A06D38">
      <w:pPr>
        <w:numPr>
          <w:ilvl w:val="0"/>
          <w:numId w:val="16"/>
        </w:numPr>
        <w:ind w:left="0" w:firstLine="480"/>
        <w:rPr>
          <w:rFonts w:cs="Times New Roman"/>
        </w:rPr>
      </w:pPr>
      <w:r>
        <w:rPr>
          <w:rFonts w:cs="Times New Roman"/>
        </w:rPr>
        <w:t>《关于印发江苏省重点行业挥发性有机物污染控制指南的通知》（苏环办[2014]128号）；</w:t>
      </w:r>
    </w:p>
    <w:p w14:paraId="4D8AC9C5">
      <w:pPr>
        <w:numPr>
          <w:ilvl w:val="0"/>
          <w:numId w:val="16"/>
        </w:numPr>
        <w:ind w:left="0" w:firstLine="480"/>
        <w:rPr>
          <w:rFonts w:cs="Times New Roman"/>
        </w:rPr>
      </w:pPr>
      <w:r>
        <w:rPr>
          <w:rFonts w:cs="Times New Roman"/>
        </w:rPr>
        <w:t>《关于印发江苏省化工行业废气污染防治技术规范的通知》（苏环办[2014]3号）；</w:t>
      </w:r>
    </w:p>
    <w:p w14:paraId="606B6EE5">
      <w:pPr>
        <w:numPr>
          <w:ilvl w:val="0"/>
          <w:numId w:val="16"/>
        </w:numPr>
        <w:ind w:left="0" w:firstLine="480"/>
        <w:rPr>
          <w:rFonts w:cs="Times New Roman"/>
        </w:rPr>
      </w:pPr>
      <w:r>
        <w:rPr>
          <w:rFonts w:cs="Times New Roman"/>
        </w:rPr>
        <w:t>《关于印发江苏省化学工业挥发性有机物无组织排放控制技术指南的通知》（苏环办[2016]95号）；</w:t>
      </w:r>
    </w:p>
    <w:p w14:paraId="148A295A">
      <w:pPr>
        <w:numPr>
          <w:ilvl w:val="0"/>
          <w:numId w:val="16"/>
        </w:numPr>
        <w:ind w:left="0" w:firstLine="480"/>
        <w:rPr>
          <w:rFonts w:cs="Times New Roman"/>
        </w:rPr>
      </w:pPr>
      <w:r>
        <w:rPr>
          <w:rFonts w:cs="Times New Roman"/>
        </w:rPr>
        <w:t>《关于在全省化工园区（集中）区开展泄漏检测与修复（LDAR）工作的通知》（苏环办[2016]96号）；</w:t>
      </w:r>
    </w:p>
    <w:p w14:paraId="1361133A">
      <w:pPr>
        <w:numPr>
          <w:ilvl w:val="0"/>
          <w:numId w:val="16"/>
        </w:numPr>
        <w:ind w:left="0" w:firstLine="480"/>
        <w:rPr>
          <w:rFonts w:cs="Times New Roman"/>
        </w:rPr>
      </w:pPr>
      <w:r>
        <w:rPr>
          <w:rFonts w:cs="Times New Roman"/>
        </w:rPr>
        <w:t>《省政府关于印发江苏省水污染防治工作方案的通知》（苏政发[2015]175号）；</w:t>
      </w:r>
    </w:p>
    <w:p w14:paraId="0E2B4E06">
      <w:pPr>
        <w:numPr>
          <w:ilvl w:val="0"/>
          <w:numId w:val="16"/>
        </w:numPr>
        <w:ind w:left="0" w:firstLine="480"/>
        <w:rPr>
          <w:rFonts w:cs="Times New Roman"/>
        </w:rPr>
      </w:pPr>
      <w:r>
        <w:rPr>
          <w:rFonts w:cs="Times New Roman"/>
        </w:rPr>
        <w:t>《省政府关于印发江苏省土壤污染防治工作方案的通知》（苏政发[2016]169号）；</w:t>
      </w:r>
    </w:p>
    <w:p w14:paraId="2E5CE744">
      <w:pPr>
        <w:numPr>
          <w:ilvl w:val="0"/>
          <w:numId w:val="16"/>
        </w:numPr>
        <w:ind w:left="0" w:firstLine="480"/>
        <w:rPr>
          <w:rFonts w:cs="Times New Roman"/>
        </w:rPr>
      </w:pPr>
      <w:r>
        <w:rPr>
          <w:rFonts w:cs="Times New Roman"/>
        </w:rPr>
        <w:t>《关于加快全省化工钢铁煤电行业转型升级高质量发展的实施意见》（苏办发[2018]32号）；</w:t>
      </w:r>
    </w:p>
    <w:p w14:paraId="3D20E030">
      <w:pPr>
        <w:numPr>
          <w:ilvl w:val="0"/>
          <w:numId w:val="16"/>
        </w:numPr>
        <w:ind w:left="0" w:firstLine="480"/>
        <w:rPr>
          <w:rFonts w:cs="Times New Roman"/>
        </w:rPr>
      </w:pPr>
      <w:r>
        <w:rPr>
          <w:rFonts w:cs="Times New Roman"/>
        </w:rPr>
        <w:t>《关于加强环境影响评价现状监测管理的通知》（苏环办[2016]185号）；</w:t>
      </w:r>
    </w:p>
    <w:p w14:paraId="31456C07">
      <w:pPr>
        <w:numPr>
          <w:ilvl w:val="0"/>
          <w:numId w:val="16"/>
        </w:numPr>
        <w:ind w:left="0" w:firstLine="480"/>
        <w:rPr>
          <w:rFonts w:cs="Times New Roman"/>
        </w:rPr>
      </w:pPr>
      <w:r>
        <w:rPr>
          <w:rFonts w:cs="Times New Roman"/>
        </w:rPr>
        <w:t>《省政府办公厅关于江苏省化工园区（集中区）环境治理工程的实施意见》（苏政办发[2019]15号）；</w:t>
      </w:r>
    </w:p>
    <w:p w14:paraId="4F4E132C">
      <w:pPr>
        <w:numPr>
          <w:ilvl w:val="0"/>
          <w:numId w:val="16"/>
        </w:numPr>
        <w:ind w:left="0" w:firstLine="480"/>
        <w:rPr>
          <w:rFonts w:cs="Times New Roman"/>
        </w:rPr>
      </w:pPr>
      <w:r>
        <w:rPr>
          <w:rFonts w:cs="Times New Roman"/>
        </w:rPr>
        <w:t>《省委办公厅 省政府办公厅关于印发&lt;江苏省化工产业安全环保整治提升方案&gt;的通知》（苏办[2019]96号）；</w:t>
      </w:r>
    </w:p>
    <w:p w14:paraId="01425588">
      <w:pPr>
        <w:numPr>
          <w:ilvl w:val="0"/>
          <w:numId w:val="16"/>
        </w:numPr>
        <w:ind w:left="0" w:firstLine="480"/>
        <w:rPr>
          <w:rFonts w:cs="Times New Roman"/>
        </w:rPr>
      </w:pPr>
      <w:r>
        <w:rPr>
          <w:rFonts w:cs="Times New Roman"/>
        </w:rPr>
        <w:t>《江苏省突发生态环境事件应对办法》（省政府令第189号）</w:t>
      </w:r>
      <w:r>
        <w:rPr>
          <w:rFonts w:hint="eastAsia" w:cs="Times New Roman"/>
        </w:rPr>
        <w:t>；</w:t>
      </w:r>
    </w:p>
    <w:p w14:paraId="68D7EE03">
      <w:pPr>
        <w:numPr>
          <w:ilvl w:val="0"/>
          <w:numId w:val="16"/>
        </w:numPr>
        <w:ind w:left="0" w:firstLine="480"/>
        <w:rPr>
          <w:rFonts w:cs="Times New Roman"/>
        </w:rPr>
      </w:pPr>
      <w:r>
        <w:rPr>
          <w:rFonts w:cs="Times New Roman"/>
        </w:rPr>
        <w:t>《省生态环境厅关于进一步做好建设项目环评审批工作的通知》（苏环办[2019]36号）；</w:t>
      </w:r>
    </w:p>
    <w:p w14:paraId="3ED2DE5B">
      <w:pPr>
        <w:numPr>
          <w:ilvl w:val="0"/>
          <w:numId w:val="16"/>
        </w:numPr>
        <w:ind w:left="0" w:firstLine="480"/>
        <w:rPr>
          <w:rFonts w:cs="Times New Roman"/>
        </w:rPr>
      </w:pPr>
      <w:r>
        <w:rPr>
          <w:rFonts w:cs="Times New Roman"/>
        </w:rPr>
        <w:t>《长江经济带发展负面清单指南（试行，2022年版）江苏省实施细则》（苏长江办发[2022]55号）；</w:t>
      </w:r>
    </w:p>
    <w:p w14:paraId="3AA91244">
      <w:pPr>
        <w:numPr>
          <w:ilvl w:val="0"/>
          <w:numId w:val="16"/>
        </w:numPr>
        <w:ind w:left="0" w:firstLine="480"/>
        <w:rPr>
          <w:rFonts w:cs="Times New Roman"/>
        </w:rPr>
      </w:pPr>
      <w:r>
        <w:rPr>
          <w:rFonts w:cs="Times New Roman"/>
        </w:rPr>
        <w:t>《省政府关于印发江苏省生态空间管控区域规划的通知》（苏政发[2020]1号）；</w:t>
      </w:r>
    </w:p>
    <w:p w14:paraId="032E7FF1">
      <w:pPr>
        <w:numPr>
          <w:ilvl w:val="0"/>
          <w:numId w:val="16"/>
        </w:numPr>
        <w:ind w:left="0" w:firstLine="480"/>
        <w:rPr>
          <w:rFonts w:cs="Times New Roman"/>
        </w:rPr>
      </w:pPr>
      <w:r>
        <w:rPr>
          <w:rFonts w:cs="Times New Roman"/>
        </w:rPr>
        <w:t>《关于印发&lt;省生态环境厅关于做好安全生产专项整治工作实施方案&gt;的通知》（苏环办[2020]16号）；</w:t>
      </w:r>
    </w:p>
    <w:p w14:paraId="29EEEDBC">
      <w:pPr>
        <w:numPr>
          <w:ilvl w:val="0"/>
          <w:numId w:val="16"/>
        </w:numPr>
        <w:ind w:left="0" w:firstLine="480"/>
        <w:rPr>
          <w:rFonts w:cs="Times New Roman"/>
        </w:rPr>
      </w:pPr>
      <w:r>
        <w:rPr>
          <w:rFonts w:cs="Times New Roman"/>
        </w:rPr>
        <w:t>《关于做好生态环境和应急管理部门联动工作的意见》（苏环办[2020]101号）；</w:t>
      </w:r>
    </w:p>
    <w:p w14:paraId="4E230D14">
      <w:pPr>
        <w:numPr>
          <w:ilvl w:val="0"/>
          <w:numId w:val="16"/>
        </w:numPr>
        <w:ind w:left="0" w:firstLine="480"/>
        <w:rPr>
          <w:rFonts w:cs="Times New Roman"/>
        </w:rPr>
      </w:pPr>
      <w:r>
        <w:rPr>
          <w:rFonts w:cs="Times New Roman"/>
        </w:rPr>
        <w:t>《省生态环境厅关于做好江苏省危险废物全生命周期监控系统上线运行工作的通知》（苏环办[2020]401号）；</w:t>
      </w:r>
    </w:p>
    <w:p w14:paraId="31B9A98F">
      <w:pPr>
        <w:numPr>
          <w:ilvl w:val="0"/>
          <w:numId w:val="16"/>
        </w:numPr>
        <w:ind w:left="0" w:firstLine="480"/>
        <w:rPr>
          <w:rFonts w:cs="Times New Roman"/>
        </w:rPr>
      </w:pPr>
      <w:r>
        <w:rPr>
          <w:rFonts w:cs="Times New Roman"/>
        </w:rPr>
        <w:t>《省生态环境厅关于印发化工、印染行业建设项目环境影响评价文件审批原则的通知》（苏环办[2021]20号）；</w:t>
      </w:r>
    </w:p>
    <w:p w14:paraId="3AAA9F01">
      <w:pPr>
        <w:numPr>
          <w:ilvl w:val="0"/>
          <w:numId w:val="16"/>
        </w:numPr>
        <w:ind w:left="0" w:firstLine="480"/>
        <w:rPr>
          <w:rFonts w:cs="Times New Roman"/>
        </w:rPr>
      </w:pPr>
      <w:r>
        <w:rPr>
          <w:rFonts w:cs="Times New Roman"/>
        </w:rPr>
        <w:t>《省政府关于加强全省化工园区化工集中区规范化管理的通知》（苏政发[2020]94号）；</w:t>
      </w:r>
    </w:p>
    <w:p w14:paraId="3EA2AADA">
      <w:pPr>
        <w:numPr>
          <w:ilvl w:val="0"/>
          <w:numId w:val="16"/>
        </w:numPr>
        <w:ind w:left="0" w:firstLine="480"/>
        <w:rPr>
          <w:rFonts w:cs="Times New Roman"/>
        </w:rPr>
      </w:pPr>
      <w:r>
        <w:rPr>
          <w:rFonts w:cs="Times New Roman"/>
        </w:rPr>
        <w:t>《省生态环境厅关于进一步加强建设项目环评审批和服务工作的指导意见》（苏环办[2020]225号）；</w:t>
      </w:r>
    </w:p>
    <w:p w14:paraId="01813D99">
      <w:pPr>
        <w:numPr>
          <w:ilvl w:val="0"/>
          <w:numId w:val="16"/>
        </w:numPr>
        <w:ind w:left="0" w:firstLine="480"/>
        <w:rPr>
          <w:rFonts w:cs="Times New Roman"/>
        </w:rPr>
      </w:pPr>
      <w:r>
        <w:rPr>
          <w:rFonts w:cs="Times New Roman"/>
        </w:rPr>
        <w:t>《省政府办公厅关于印发江苏省化工产业结构调整限制、淘汰和禁止目录（2020年本）的通知》（苏政办发[2020]32号）；</w:t>
      </w:r>
    </w:p>
    <w:p w14:paraId="5624C63C">
      <w:pPr>
        <w:numPr>
          <w:ilvl w:val="0"/>
          <w:numId w:val="16"/>
        </w:numPr>
        <w:ind w:left="0" w:firstLine="480"/>
        <w:rPr>
          <w:rFonts w:cs="Times New Roman"/>
        </w:rPr>
      </w:pPr>
      <w:r>
        <w:rPr>
          <w:rFonts w:cs="Times New Roman"/>
        </w:rPr>
        <w:t>《江苏省2020年挥发性有机物专项治理工作方案》（苏大气办[2020]2号）；</w:t>
      </w:r>
    </w:p>
    <w:p w14:paraId="5BD5D9B7">
      <w:pPr>
        <w:numPr>
          <w:ilvl w:val="0"/>
          <w:numId w:val="16"/>
        </w:numPr>
        <w:ind w:left="0" w:firstLine="480"/>
        <w:rPr>
          <w:rFonts w:cs="Times New Roman"/>
        </w:rPr>
      </w:pPr>
      <w:r>
        <w:rPr>
          <w:rFonts w:cs="Times New Roman"/>
        </w:rPr>
        <w:t>《关于加强涉变动项目环评与排污许可管理衔接的通知》（苏环办[2021]122号）；</w:t>
      </w:r>
    </w:p>
    <w:p w14:paraId="360E38B1">
      <w:pPr>
        <w:numPr>
          <w:ilvl w:val="0"/>
          <w:numId w:val="16"/>
        </w:numPr>
        <w:ind w:left="0" w:firstLine="480"/>
        <w:rPr>
          <w:rFonts w:cs="Times New Roman"/>
        </w:rPr>
      </w:pPr>
      <w:r>
        <w:rPr>
          <w:rFonts w:cs="Times New Roman"/>
        </w:rPr>
        <w:t>《关于开展全省固定污染源废气挥发性有机物检查监测工作的通知》（苏环办[2018]148号）；</w:t>
      </w:r>
    </w:p>
    <w:p w14:paraId="5AA1B7C4">
      <w:pPr>
        <w:numPr>
          <w:ilvl w:val="0"/>
          <w:numId w:val="16"/>
        </w:numPr>
        <w:ind w:left="0" w:firstLine="480"/>
        <w:rPr>
          <w:rFonts w:cs="Times New Roman"/>
        </w:rPr>
      </w:pPr>
      <w:r>
        <w:rPr>
          <w:rFonts w:cs="Times New Roman"/>
        </w:rPr>
        <w:t>《省生态环境厅关于印发江苏省环境影响评价文件环境应急相关内容编制要点的通知》（苏环办[2022]338号）；</w:t>
      </w:r>
    </w:p>
    <w:p w14:paraId="0913AF66">
      <w:pPr>
        <w:numPr>
          <w:ilvl w:val="0"/>
          <w:numId w:val="16"/>
        </w:numPr>
        <w:ind w:left="0" w:firstLine="480"/>
        <w:rPr>
          <w:rFonts w:cs="Times New Roman"/>
        </w:rPr>
      </w:pPr>
      <w:r>
        <w:rPr>
          <w:rFonts w:cs="Times New Roman"/>
        </w:rPr>
        <w:t>《江苏省重点行业工业企业雨水排放环境管理办法（试行）》（苏污防攻坚指办[2023]71号）；</w:t>
      </w:r>
    </w:p>
    <w:p w14:paraId="533CA3AF">
      <w:pPr>
        <w:numPr>
          <w:ilvl w:val="0"/>
          <w:numId w:val="16"/>
        </w:numPr>
        <w:ind w:left="0" w:firstLine="480"/>
        <w:rPr>
          <w:rFonts w:cs="Times New Roman"/>
        </w:rPr>
      </w:pPr>
      <w:r>
        <w:rPr>
          <w:rFonts w:cs="Times New Roman"/>
        </w:rPr>
        <w:tab/>
      </w:r>
      <w:r>
        <w:rPr>
          <w:rFonts w:cs="Times New Roman"/>
        </w:rPr>
        <w:t>《江苏省突发环境事件应急预案管理办法》（苏环发〔2023〕7号）；</w:t>
      </w:r>
    </w:p>
    <w:p w14:paraId="5860634A">
      <w:pPr>
        <w:numPr>
          <w:ilvl w:val="0"/>
          <w:numId w:val="16"/>
        </w:numPr>
        <w:ind w:left="0" w:firstLine="480"/>
        <w:rPr>
          <w:rFonts w:cs="Times New Roman"/>
        </w:rPr>
      </w:pPr>
      <w:r>
        <w:rPr>
          <w:rFonts w:cs="Times New Roman"/>
        </w:rPr>
        <w:t>《省生态环境厅关于印发&lt;江苏省固体废物全过程环境监管工作意见&gt;的通知》（苏环办[2024]16号）；</w:t>
      </w:r>
    </w:p>
    <w:p w14:paraId="04CDEB3F">
      <w:pPr>
        <w:numPr>
          <w:ilvl w:val="0"/>
          <w:numId w:val="16"/>
        </w:numPr>
        <w:ind w:left="0" w:firstLine="480"/>
        <w:rPr>
          <w:rFonts w:cs="Times New Roman"/>
        </w:rPr>
      </w:pPr>
      <w:r>
        <w:rPr>
          <w:rFonts w:cs="Times New Roman"/>
        </w:rPr>
        <w:t>《省生态环境厅关于开展全省化工生产企业涉副产物环境影响评价文件复核工作的通知》（苏环办〔2024〕225号）；</w:t>
      </w:r>
    </w:p>
    <w:p w14:paraId="6AC68FCC">
      <w:pPr>
        <w:numPr>
          <w:ilvl w:val="0"/>
          <w:numId w:val="16"/>
        </w:numPr>
        <w:ind w:left="0" w:firstLine="480"/>
        <w:rPr>
          <w:rFonts w:cs="Times New Roman"/>
        </w:rPr>
      </w:pPr>
      <w:r>
        <w:rPr>
          <w:rFonts w:cs="Times New Roman"/>
        </w:rPr>
        <w:t>《江苏省“十四五”化工产业高端发展规划》（苏工信综合〔2021〕409号）；</w:t>
      </w:r>
    </w:p>
    <w:p w14:paraId="5E8782FD">
      <w:pPr>
        <w:numPr>
          <w:ilvl w:val="0"/>
          <w:numId w:val="16"/>
        </w:numPr>
        <w:ind w:left="0" w:firstLine="480"/>
        <w:rPr>
          <w:rFonts w:cs="Times New Roman"/>
        </w:rPr>
      </w:pPr>
      <w:r>
        <w:rPr>
          <w:rFonts w:cs="Times New Roman"/>
        </w:rPr>
        <w:t>江苏省生态环境厅关于印发《江苏省“两高”项目管理目录（2024年版）》的通知（苏发改规发〔2024〕4号）；</w:t>
      </w:r>
    </w:p>
    <w:p w14:paraId="0FB903BF">
      <w:pPr>
        <w:numPr>
          <w:ilvl w:val="0"/>
          <w:numId w:val="16"/>
        </w:numPr>
        <w:ind w:left="0" w:firstLine="480"/>
        <w:rPr>
          <w:rFonts w:cs="Times New Roman"/>
        </w:rPr>
      </w:pPr>
      <w:r>
        <w:rPr>
          <w:rFonts w:cs="Times New Roman"/>
        </w:rPr>
        <w:t>《关于加强全省化工园区化工集中区外化工生产企业规范化管理的通知》（苏化治〔2021〕4 号）；</w:t>
      </w:r>
    </w:p>
    <w:p w14:paraId="47D17613">
      <w:pPr>
        <w:numPr>
          <w:ilvl w:val="0"/>
          <w:numId w:val="16"/>
        </w:numPr>
        <w:ind w:left="0" w:firstLine="480"/>
        <w:rPr>
          <w:rFonts w:cs="Times New Roman"/>
        </w:rPr>
      </w:pPr>
      <w:r>
        <w:rPr>
          <w:rFonts w:cs="Times New Roman"/>
        </w:rPr>
        <w:t>《省政府关于印发江苏省化工园区管理办法的通知》（苏政规[2023]16号）；</w:t>
      </w:r>
    </w:p>
    <w:p w14:paraId="49AB9FE0">
      <w:pPr>
        <w:numPr>
          <w:ilvl w:val="0"/>
          <w:numId w:val="16"/>
        </w:numPr>
        <w:ind w:left="0" w:firstLine="480"/>
        <w:rPr>
          <w:rFonts w:cs="Times New Roman"/>
        </w:rPr>
      </w:pPr>
      <w:r>
        <w:rPr>
          <w:rFonts w:cs="Times New Roman"/>
        </w:rPr>
        <w:t>《江苏省“十四五”化工产业高端发展规划》；</w:t>
      </w:r>
    </w:p>
    <w:p w14:paraId="58214092">
      <w:pPr>
        <w:numPr>
          <w:ilvl w:val="0"/>
          <w:numId w:val="16"/>
        </w:numPr>
        <w:ind w:left="0" w:firstLine="480"/>
        <w:rPr>
          <w:rFonts w:cs="Times New Roman"/>
        </w:rPr>
      </w:pPr>
      <w:r>
        <w:rPr>
          <w:rFonts w:cs="Times New Roman"/>
        </w:rPr>
        <w:t>《江苏省重点流域水生态环境保护“十四五”规划》；</w:t>
      </w:r>
    </w:p>
    <w:p w14:paraId="0EB705F9">
      <w:pPr>
        <w:numPr>
          <w:ilvl w:val="0"/>
          <w:numId w:val="16"/>
        </w:numPr>
        <w:ind w:left="0" w:firstLine="480"/>
        <w:rPr>
          <w:rFonts w:cs="Times New Roman"/>
        </w:rPr>
      </w:pPr>
      <w:r>
        <w:rPr>
          <w:rFonts w:cs="Times New Roman"/>
        </w:rPr>
        <w:t>《省生态环境厅关于加强重点管控新污染物和优先控制化学品环境管理工作的通知》（苏环办〔2023〕314号）；</w:t>
      </w:r>
    </w:p>
    <w:p w14:paraId="1E6CC846">
      <w:pPr>
        <w:numPr>
          <w:ilvl w:val="0"/>
          <w:numId w:val="16"/>
        </w:numPr>
        <w:ind w:left="0" w:firstLine="480"/>
        <w:rPr>
          <w:rFonts w:cs="Times New Roman"/>
        </w:rPr>
      </w:pPr>
      <w:r>
        <w:rPr>
          <w:rFonts w:cs="Times New Roman"/>
        </w:rPr>
        <w:t>《江苏省空气质量持续改善行动计划实施方案》（苏政发[2024]53号）；</w:t>
      </w:r>
    </w:p>
    <w:p w14:paraId="4E4BDC5A">
      <w:pPr>
        <w:numPr>
          <w:ilvl w:val="0"/>
          <w:numId w:val="16"/>
        </w:numPr>
        <w:ind w:left="0" w:firstLine="480"/>
        <w:rPr>
          <w:rFonts w:cs="Times New Roman"/>
        </w:rPr>
      </w:pPr>
      <w:r>
        <w:rPr>
          <w:rFonts w:cs="Times New Roman"/>
        </w:rPr>
        <w:t>《省政府关于加快推动化工产业高质量发展的意见》（苏政规〔2024〕9号）；</w:t>
      </w:r>
    </w:p>
    <w:p w14:paraId="4F514801">
      <w:pPr>
        <w:numPr>
          <w:ilvl w:val="0"/>
          <w:numId w:val="16"/>
        </w:numPr>
        <w:ind w:left="0" w:firstLine="480"/>
        <w:rPr>
          <w:rFonts w:cs="Times New Roman"/>
        </w:rPr>
      </w:pPr>
      <w:r>
        <w:rPr>
          <w:rFonts w:cs="Times New Roman"/>
        </w:rPr>
        <w:t>《中共扬州市委 扬州市人民政府关于全面加强生态环境保护坚决打好污染防治攻坚战的实施意见》（扬发[2019]8号）；</w:t>
      </w:r>
    </w:p>
    <w:p w14:paraId="7C4429FF">
      <w:pPr>
        <w:numPr>
          <w:ilvl w:val="0"/>
          <w:numId w:val="16"/>
        </w:numPr>
        <w:ind w:left="0" w:firstLine="480"/>
        <w:rPr>
          <w:rFonts w:cs="Times New Roman"/>
        </w:rPr>
      </w:pPr>
      <w:r>
        <w:rPr>
          <w:rFonts w:cs="Times New Roman"/>
        </w:rPr>
        <w:t>《中共扬州市委 扬州市人民政府关于印发&lt;扬州市深入打好污染防治攻坚战实施方案&gt;的通知》（扬发〔2022〕60号）；</w:t>
      </w:r>
    </w:p>
    <w:p w14:paraId="5E0C2175">
      <w:pPr>
        <w:numPr>
          <w:ilvl w:val="0"/>
          <w:numId w:val="16"/>
        </w:numPr>
        <w:ind w:left="0" w:firstLine="480"/>
        <w:rPr>
          <w:rFonts w:cs="Times New Roman"/>
        </w:rPr>
      </w:pPr>
      <w:r>
        <w:rPr>
          <w:rFonts w:cs="Times New Roman"/>
        </w:rPr>
        <w:t>《市政府办公室关于加强危险废物污染防治的实施意见》（扬政发办[2019]9号）；</w:t>
      </w:r>
    </w:p>
    <w:p w14:paraId="126C6F3B">
      <w:pPr>
        <w:numPr>
          <w:ilvl w:val="0"/>
          <w:numId w:val="16"/>
        </w:numPr>
        <w:ind w:left="0" w:firstLine="480"/>
        <w:rPr>
          <w:rFonts w:cs="Times New Roman"/>
        </w:rPr>
      </w:pPr>
      <w:r>
        <w:rPr>
          <w:rFonts w:cs="Times New Roman"/>
        </w:rPr>
        <w:t>《关于印发&lt;扬州市“三线一单”生态环境分区管控实施方案&gt;的通知》（扬环〔2021〕2号）；</w:t>
      </w:r>
    </w:p>
    <w:p w14:paraId="64F3E939">
      <w:pPr>
        <w:numPr>
          <w:ilvl w:val="0"/>
          <w:numId w:val="16"/>
        </w:numPr>
        <w:ind w:left="0" w:firstLine="480"/>
        <w:rPr>
          <w:rFonts w:cs="Times New Roman"/>
        </w:rPr>
      </w:pPr>
      <w:r>
        <w:rPr>
          <w:rFonts w:cs="Times New Roman"/>
        </w:rPr>
        <w:t>《扬州市生态环境分区管控动态更新成果（2023 年版）》；</w:t>
      </w:r>
    </w:p>
    <w:p w14:paraId="7C4711C9">
      <w:pPr>
        <w:numPr>
          <w:ilvl w:val="0"/>
          <w:numId w:val="16"/>
        </w:numPr>
        <w:ind w:left="0" w:firstLine="480"/>
        <w:rPr>
          <w:rFonts w:cs="Times New Roman"/>
        </w:rPr>
      </w:pPr>
      <w:r>
        <w:rPr>
          <w:rFonts w:cs="Times New Roman"/>
        </w:rPr>
        <w:t>）《扬州市“十四五”生态环境保护规划》（扬府办发〔2022〕14 号）；</w:t>
      </w:r>
    </w:p>
    <w:p w14:paraId="4D82434E">
      <w:pPr>
        <w:numPr>
          <w:ilvl w:val="0"/>
          <w:numId w:val="16"/>
        </w:numPr>
        <w:ind w:left="0" w:firstLine="480"/>
        <w:rPr>
          <w:rFonts w:cs="Times New Roman"/>
        </w:rPr>
      </w:pPr>
      <w:r>
        <w:rPr>
          <w:rFonts w:cs="Times New Roman"/>
        </w:rPr>
        <w:t>《扬州市生态环境基础设施建设行动计划（2022-2025 年）》（扬府办发〔2023〕15 号）；</w:t>
      </w:r>
    </w:p>
    <w:p w14:paraId="195CE7C5">
      <w:pPr>
        <w:numPr>
          <w:ilvl w:val="0"/>
          <w:numId w:val="16"/>
        </w:numPr>
        <w:ind w:left="0" w:firstLine="480"/>
        <w:rPr>
          <w:rFonts w:cs="Times New Roman"/>
        </w:rPr>
      </w:pPr>
      <w:r>
        <w:rPr>
          <w:rFonts w:cs="Times New Roman"/>
        </w:rPr>
        <w:t>《关于印发&lt;重点环保设施安全管控指南&gt;的通知》（扬应急〔2023〕67 号）；</w:t>
      </w:r>
    </w:p>
    <w:p w14:paraId="1C3441A4">
      <w:pPr>
        <w:numPr>
          <w:ilvl w:val="0"/>
          <w:numId w:val="16"/>
        </w:numPr>
        <w:ind w:left="0" w:firstLine="480"/>
        <w:rPr>
          <w:rFonts w:cs="Times New Roman"/>
        </w:rPr>
      </w:pPr>
      <w:r>
        <w:rPr>
          <w:rFonts w:cs="Times New Roman"/>
        </w:rPr>
        <w:t>《关于开展项目环保水平先进性的通知》，扬州市生态环境局，2024年3月18日；</w:t>
      </w:r>
    </w:p>
    <w:p w14:paraId="1BC6F896">
      <w:pPr>
        <w:numPr>
          <w:ilvl w:val="0"/>
          <w:numId w:val="16"/>
        </w:numPr>
        <w:ind w:left="0" w:firstLine="480"/>
        <w:rPr>
          <w:rFonts w:cs="Times New Roman"/>
        </w:rPr>
      </w:pPr>
      <w:r>
        <w:rPr>
          <w:rFonts w:cs="Times New Roman"/>
        </w:rPr>
        <w:t>《关于源头防范建设项目异味扰民的通知》的通知（扬环管〔2024〕9号 ）。</w:t>
      </w:r>
    </w:p>
    <w:p w14:paraId="3B3B5B53">
      <w:pPr>
        <w:widowControl/>
        <w:ind w:firstLine="0" w:firstLineChars="0"/>
        <w:outlineLvl w:val="2"/>
        <w:rPr>
          <w:rFonts w:cs="Times New Roman"/>
          <w:b/>
          <w:bCs/>
          <w:sz w:val="28"/>
          <w:szCs w:val="32"/>
        </w:rPr>
      </w:pPr>
      <w:r>
        <w:rPr>
          <w:rFonts w:cs="Times New Roman"/>
          <w:b/>
          <w:bCs/>
          <w:sz w:val="28"/>
          <w:szCs w:val="32"/>
        </w:rPr>
        <w:t>2.1.3 相关规划及批复</w:t>
      </w:r>
    </w:p>
    <w:p w14:paraId="6F2B47E8">
      <w:pPr>
        <w:ind w:firstLine="480"/>
        <w:rPr>
          <w:rFonts w:cs="Times New Roman"/>
        </w:rPr>
      </w:pPr>
      <w:r>
        <w:rPr>
          <w:rFonts w:cs="Times New Roman"/>
        </w:rPr>
        <w:t>(1)</w:t>
      </w:r>
      <w:r>
        <w:rPr>
          <w:rFonts w:cs="Times New Roman"/>
        </w:rPr>
        <w:tab/>
      </w:r>
      <w:r>
        <w:rPr>
          <w:rFonts w:cs="Times New Roman"/>
        </w:rPr>
        <w:t>《扬州市国土空间总体规划（2021-2035 年）》（扬府发〔2024〕114 号）；</w:t>
      </w:r>
    </w:p>
    <w:p w14:paraId="6A72776E">
      <w:pPr>
        <w:ind w:firstLine="480"/>
        <w:rPr>
          <w:rFonts w:cs="Times New Roman"/>
        </w:rPr>
      </w:pPr>
      <w:r>
        <w:rPr>
          <w:rFonts w:cs="Times New Roman"/>
        </w:rPr>
        <w:t>(2)</w:t>
      </w:r>
      <w:r>
        <w:rPr>
          <w:rFonts w:cs="Times New Roman"/>
        </w:rPr>
        <w:tab/>
      </w:r>
      <w:r>
        <w:rPr>
          <w:rFonts w:cs="Times New Roman"/>
        </w:rPr>
        <w:t>《仪征市国土空间总体规划（2021—2035年）》</w:t>
      </w:r>
      <w:r>
        <w:rPr>
          <w:rFonts w:hint="eastAsia" w:cs="Times New Roman"/>
        </w:rPr>
        <w:t>。</w:t>
      </w:r>
    </w:p>
    <w:p w14:paraId="445CA362">
      <w:pPr>
        <w:widowControl/>
        <w:ind w:firstLine="0" w:firstLineChars="0"/>
        <w:outlineLvl w:val="2"/>
        <w:rPr>
          <w:rFonts w:cs="Times New Roman"/>
          <w:b/>
          <w:bCs/>
          <w:sz w:val="28"/>
          <w:szCs w:val="32"/>
        </w:rPr>
      </w:pPr>
      <w:r>
        <w:rPr>
          <w:rFonts w:cs="Times New Roman"/>
          <w:b/>
          <w:bCs/>
          <w:sz w:val="28"/>
          <w:szCs w:val="32"/>
        </w:rPr>
        <w:t>2.1.4 技术导则及技术规范</w:t>
      </w:r>
    </w:p>
    <w:p w14:paraId="30F4BA13">
      <w:pPr>
        <w:numPr>
          <w:ilvl w:val="0"/>
          <w:numId w:val="17"/>
        </w:numPr>
        <w:ind w:left="0" w:firstLine="480"/>
        <w:rPr>
          <w:rFonts w:cs="Times New Roman"/>
        </w:rPr>
      </w:pPr>
      <w:r>
        <w:rPr>
          <w:rFonts w:cs="Times New Roman"/>
        </w:rPr>
        <w:t>《建设项目环境影响评价技术导则 总纲》（HJ2.1-2016）；</w:t>
      </w:r>
    </w:p>
    <w:p w14:paraId="37932BB7">
      <w:pPr>
        <w:numPr>
          <w:ilvl w:val="0"/>
          <w:numId w:val="17"/>
        </w:numPr>
        <w:ind w:left="0" w:firstLine="480"/>
        <w:rPr>
          <w:rFonts w:cs="Times New Roman"/>
        </w:rPr>
      </w:pPr>
      <w:r>
        <w:rPr>
          <w:rFonts w:cs="Times New Roman"/>
        </w:rPr>
        <w:t>《环境影响评价技术导则 大气环境》（HJ2.2-2018）；</w:t>
      </w:r>
    </w:p>
    <w:p w14:paraId="2400E9E4">
      <w:pPr>
        <w:numPr>
          <w:ilvl w:val="0"/>
          <w:numId w:val="17"/>
        </w:numPr>
        <w:ind w:left="0" w:firstLine="480"/>
        <w:rPr>
          <w:rFonts w:cs="Times New Roman"/>
        </w:rPr>
      </w:pPr>
      <w:r>
        <w:rPr>
          <w:rFonts w:cs="Times New Roman"/>
        </w:rPr>
        <w:t>《环境影响评价技术导则 地表水环境》（HJ2.3-2018）；</w:t>
      </w:r>
    </w:p>
    <w:p w14:paraId="5219A492">
      <w:pPr>
        <w:numPr>
          <w:ilvl w:val="0"/>
          <w:numId w:val="17"/>
        </w:numPr>
        <w:ind w:left="0" w:firstLine="480"/>
        <w:rPr>
          <w:rFonts w:cs="Times New Roman"/>
        </w:rPr>
      </w:pPr>
      <w:r>
        <w:rPr>
          <w:rFonts w:cs="Times New Roman"/>
        </w:rPr>
        <w:t>《环境影响评价技术导则 地下水环境》（HJ 610-2016）；</w:t>
      </w:r>
    </w:p>
    <w:p w14:paraId="3CCB5F96">
      <w:pPr>
        <w:numPr>
          <w:ilvl w:val="0"/>
          <w:numId w:val="17"/>
        </w:numPr>
        <w:ind w:left="0" w:firstLine="480"/>
        <w:rPr>
          <w:rFonts w:cs="Times New Roman"/>
        </w:rPr>
      </w:pPr>
      <w:r>
        <w:rPr>
          <w:rFonts w:cs="Times New Roman"/>
        </w:rPr>
        <w:t>《环境影响评价技术导则 声环境》（HJ 2.4-2021）；</w:t>
      </w:r>
    </w:p>
    <w:p w14:paraId="611EE292">
      <w:pPr>
        <w:numPr>
          <w:ilvl w:val="0"/>
          <w:numId w:val="17"/>
        </w:numPr>
        <w:ind w:left="0" w:firstLine="480"/>
        <w:rPr>
          <w:rFonts w:cs="Times New Roman"/>
        </w:rPr>
      </w:pPr>
      <w:r>
        <w:rPr>
          <w:rFonts w:cs="Times New Roman"/>
        </w:rPr>
        <w:t>《环境影响评价技术导则 土壤环境（试行）》（HJ 964-2018）；</w:t>
      </w:r>
    </w:p>
    <w:p w14:paraId="78E6D626">
      <w:pPr>
        <w:numPr>
          <w:ilvl w:val="0"/>
          <w:numId w:val="17"/>
        </w:numPr>
        <w:ind w:left="0" w:firstLine="480"/>
        <w:rPr>
          <w:rFonts w:cs="Times New Roman"/>
        </w:rPr>
      </w:pPr>
      <w:r>
        <w:rPr>
          <w:rFonts w:cs="Times New Roman"/>
        </w:rPr>
        <w:t>《环境影响评价技术导则 生态影响》（HJ 19-2022）；</w:t>
      </w:r>
    </w:p>
    <w:p w14:paraId="4AB26B36">
      <w:pPr>
        <w:numPr>
          <w:ilvl w:val="0"/>
          <w:numId w:val="17"/>
        </w:numPr>
        <w:ind w:left="0" w:firstLine="480"/>
        <w:rPr>
          <w:rFonts w:cs="Times New Roman"/>
        </w:rPr>
      </w:pPr>
      <w:r>
        <w:rPr>
          <w:rFonts w:cs="Times New Roman"/>
        </w:rPr>
        <w:t>《建设项目环境风险评价技术导则》（HJ 169-2018）；</w:t>
      </w:r>
    </w:p>
    <w:p w14:paraId="39C7D6C0">
      <w:pPr>
        <w:numPr>
          <w:ilvl w:val="0"/>
          <w:numId w:val="17"/>
        </w:numPr>
        <w:ind w:left="0" w:firstLine="480"/>
        <w:rPr>
          <w:rFonts w:cs="Times New Roman"/>
        </w:rPr>
      </w:pPr>
      <w:r>
        <w:rPr>
          <w:rFonts w:cs="Times New Roman"/>
        </w:rPr>
        <w:t>《环境影响评价技术导则 石油化工建设项目》（HJ/T 89-2003）；</w:t>
      </w:r>
    </w:p>
    <w:p w14:paraId="42865F50">
      <w:pPr>
        <w:numPr>
          <w:ilvl w:val="0"/>
          <w:numId w:val="17"/>
        </w:numPr>
        <w:ind w:left="0" w:firstLine="480"/>
        <w:rPr>
          <w:rFonts w:cs="Times New Roman"/>
        </w:rPr>
      </w:pPr>
      <w:r>
        <w:rPr>
          <w:rFonts w:cs="Times New Roman"/>
        </w:rPr>
        <w:t>《固体废物鉴别标准 通则》（GB 34330-2017）；</w:t>
      </w:r>
    </w:p>
    <w:p w14:paraId="3803588E">
      <w:pPr>
        <w:numPr>
          <w:ilvl w:val="0"/>
          <w:numId w:val="17"/>
        </w:numPr>
        <w:ind w:left="0" w:firstLine="480"/>
        <w:rPr>
          <w:rFonts w:cs="Times New Roman"/>
        </w:rPr>
      </w:pPr>
      <w:r>
        <w:rPr>
          <w:rFonts w:cs="Times New Roman"/>
        </w:rPr>
        <w:t>《危险废物鉴别标准通则》（GB 5085.7-2019）；</w:t>
      </w:r>
    </w:p>
    <w:p w14:paraId="736906EA">
      <w:pPr>
        <w:numPr>
          <w:ilvl w:val="0"/>
          <w:numId w:val="17"/>
        </w:numPr>
        <w:ind w:left="0" w:firstLine="480"/>
        <w:rPr>
          <w:rFonts w:cs="Times New Roman"/>
        </w:rPr>
      </w:pPr>
      <w:r>
        <w:rPr>
          <w:rFonts w:cs="Times New Roman"/>
        </w:rPr>
        <w:t>《危险废物鉴别技术规范》（HJ 298-2019）；</w:t>
      </w:r>
    </w:p>
    <w:p w14:paraId="1F3B3C37">
      <w:pPr>
        <w:numPr>
          <w:ilvl w:val="0"/>
          <w:numId w:val="17"/>
        </w:numPr>
        <w:ind w:left="0" w:firstLine="480"/>
        <w:rPr>
          <w:rFonts w:cs="Times New Roman"/>
        </w:rPr>
      </w:pPr>
      <w:r>
        <w:rPr>
          <w:rFonts w:cs="Times New Roman"/>
        </w:rPr>
        <w:t>《建设项目危险废物环境影响评价指南》（环保部公告2017年第43号）；</w:t>
      </w:r>
    </w:p>
    <w:p w14:paraId="3E81D18A">
      <w:pPr>
        <w:numPr>
          <w:ilvl w:val="0"/>
          <w:numId w:val="17"/>
        </w:numPr>
        <w:ind w:left="0" w:firstLine="480"/>
        <w:rPr>
          <w:rFonts w:cs="Times New Roman"/>
        </w:rPr>
      </w:pPr>
      <w:r>
        <w:rPr>
          <w:rFonts w:cs="Times New Roman"/>
        </w:rPr>
        <w:t>《排污单位自行监测技术指南 总则》（HJ 819-2017）；</w:t>
      </w:r>
    </w:p>
    <w:p w14:paraId="15506085">
      <w:pPr>
        <w:numPr>
          <w:ilvl w:val="0"/>
          <w:numId w:val="17"/>
        </w:numPr>
        <w:ind w:left="0" w:firstLine="480"/>
        <w:rPr>
          <w:rFonts w:cs="Times New Roman"/>
        </w:rPr>
      </w:pPr>
      <w:r>
        <w:rPr>
          <w:rFonts w:cs="Times New Roman"/>
        </w:rPr>
        <w:t>《排污单位自行监测技术指南 石油化学工业》（HJ 947-2018）；</w:t>
      </w:r>
    </w:p>
    <w:p w14:paraId="020C4D3B">
      <w:pPr>
        <w:numPr>
          <w:ilvl w:val="0"/>
          <w:numId w:val="17"/>
        </w:numPr>
        <w:ind w:left="0" w:firstLine="480"/>
        <w:rPr>
          <w:rFonts w:cs="Times New Roman"/>
        </w:rPr>
      </w:pPr>
      <w:r>
        <w:rPr>
          <w:rFonts w:cs="Times New Roman"/>
        </w:rPr>
        <w:t>《排污单位污染物排放口监测点位设置技术规范》（HJ 1405—2024）</w:t>
      </w:r>
      <w:r>
        <w:rPr>
          <w:rFonts w:hint="eastAsia" w:cs="Times New Roman"/>
        </w:rPr>
        <w:t>；</w:t>
      </w:r>
    </w:p>
    <w:p w14:paraId="3CBC6C02">
      <w:pPr>
        <w:numPr>
          <w:ilvl w:val="0"/>
          <w:numId w:val="17"/>
        </w:numPr>
        <w:ind w:left="0" w:firstLine="480"/>
        <w:rPr>
          <w:rFonts w:cs="Times New Roman"/>
        </w:rPr>
      </w:pPr>
      <w:r>
        <w:rPr>
          <w:rFonts w:hint="eastAsia" w:cs="Times New Roman"/>
        </w:rPr>
        <w:t>《固定污染源烟气（SO</w:t>
      </w:r>
      <w:r>
        <w:rPr>
          <w:rFonts w:hint="eastAsia" w:cs="Times New Roman"/>
          <w:vertAlign w:val="subscript"/>
        </w:rPr>
        <w:t>2</w:t>
      </w:r>
      <w:r>
        <w:rPr>
          <w:rFonts w:hint="eastAsia" w:cs="Times New Roman"/>
        </w:rPr>
        <w:t>、NO</w:t>
      </w:r>
      <w:r>
        <w:rPr>
          <w:rFonts w:hint="eastAsia" w:cs="Times New Roman"/>
          <w:vertAlign w:val="subscript"/>
        </w:rPr>
        <w:t>X</w:t>
      </w:r>
      <w:r>
        <w:rPr>
          <w:rFonts w:hint="eastAsia" w:cs="Times New Roman"/>
        </w:rPr>
        <w:t>、颗粒物）排放连续监测技术规范》（</w:t>
      </w:r>
      <w:r>
        <w:rPr>
          <w:rFonts w:cs="Times New Roman"/>
        </w:rPr>
        <w:t>HJ</w:t>
      </w:r>
      <w:r>
        <w:rPr>
          <w:rFonts w:hint="eastAsia" w:cs="Times New Roman"/>
        </w:rPr>
        <w:t xml:space="preserve"> </w:t>
      </w:r>
      <w:r>
        <w:rPr>
          <w:rFonts w:cs="Times New Roman"/>
        </w:rPr>
        <w:t>75-2017</w:t>
      </w:r>
      <w:r>
        <w:rPr>
          <w:rFonts w:hint="eastAsia" w:cs="Times New Roman"/>
        </w:rPr>
        <w:t>）；</w:t>
      </w:r>
    </w:p>
    <w:p w14:paraId="29D98FD4">
      <w:pPr>
        <w:numPr>
          <w:ilvl w:val="0"/>
          <w:numId w:val="17"/>
        </w:numPr>
        <w:ind w:left="0" w:firstLine="480"/>
        <w:rPr>
          <w:rFonts w:cs="Times New Roman"/>
        </w:rPr>
      </w:pPr>
      <w:r>
        <w:rPr>
          <w:rFonts w:hint="eastAsia" w:cs="Times New Roman"/>
        </w:rPr>
        <w:t>《水污染源在线监测系统（COD</w:t>
      </w:r>
      <w:r>
        <w:rPr>
          <w:rFonts w:hint="eastAsia" w:cs="Times New Roman"/>
          <w:vertAlign w:val="subscript"/>
        </w:rPr>
        <w:t>Cr</w:t>
      </w:r>
      <w:r>
        <w:rPr>
          <w:rFonts w:hint="eastAsia" w:cs="Times New Roman"/>
        </w:rPr>
        <w:t>、NH</w:t>
      </w:r>
      <w:r>
        <w:rPr>
          <w:rFonts w:hint="eastAsia" w:cs="Times New Roman"/>
          <w:vertAlign w:val="subscript"/>
        </w:rPr>
        <w:t>3</w:t>
      </w:r>
      <w:r>
        <w:rPr>
          <w:rFonts w:hint="eastAsia" w:cs="Times New Roman"/>
        </w:rPr>
        <w:t>-N 等）安装技术规范》（</w:t>
      </w:r>
      <w:r>
        <w:rPr>
          <w:rFonts w:cs="Times New Roman"/>
        </w:rPr>
        <w:t>HJ353-2019</w:t>
      </w:r>
      <w:r>
        <w:rPr>
          <w:rFonts w:hint="eastAsia" w:cs="Times New Roman"/>
        </w:rPr>
        <w:t>）；</w:t>
      </w:r>
    </w:p>
    <w:p w14:paraId="2CFB851C">
      <w:pPr>
        <w:numPr>
          <w:ilvl w:val="0"/>
          <w:numId w:val="17"/>
        </w:numPr>
        <w:ind w:left="0" w:firstLine="480"/>
        <w:rPr>
          <w:rFonts w:cs="Times New Roman"/>
        </w:rPr>
      </w:pPr>
      <w:r>
        <w:rPr>
          <w:rFonts w:cs="Times New Roman"/>
        </w:rPr>
        <w:t>《污染源源强核算技术指南 准则》（HJ 884-2018）；</w:t>
      </w:r>
    </w:p>
    <w:p w14:paraId="482E5140">
      <w:pPr>
        <w:numPr>
          <w:ilvl w:val="0"/>
          <w:numId w:val="17"/>
        </w:numPr>
        <w:ind w:left="0" w:firstLine="480"/>
        <w:rPr>
          <w:rFonts w:cs="Times New Roman"/>
        </w:rPr>
      </w:pPr>
      <w:r>
        <w:rPr>
          <w:rFonts w:cs="Times New Roman"/>
        </w:rPr>
        <w:t>《污染源源强核算技术指南 锅炉》（HJ 991-2018）；</w:t>
      </w:r>
    </w:p>
    <w:p w14:paraId="136752B2">
      <w:pPr>
        <w:numPr>
          <w:ilvl w:val="0"/>
          <w:numId w:val="17"/>
        </w:numPr>
        <w:ind w:left="0" w:firstLine="480"/>
        <w:rPr>
          <w:rFonts w:cs="Times New Roman"/>
        </w:rPr>
      </w:pPr>
      <w:r>
        <w:rPr>
          <w:rFonts w:cs="Times New Roman"/>
        </w:rPr>
        <w:t>《企业拆除活动污染防治技术规定（试行）》；</w:t>
      </w:r>
    </w:p>
    <w:p w14:paraId="7DDC3141">
      <w:pPr>
        <w:numPr>
          <w:ilvl w:val="0"/>
          <w:numId w:val="17"/>
        </w:numPr>
        <w:ind w:left="0" w:firstLine="480"/>
        <w:rPr>
          <w:rFonts w:cs="Times New Roman"/>
        </w:rPr>
      </w:pPr>
      <w:r>
        <w:rPr>
          <w:rFonts w:cs="Times New Roman"/>
        </w:rPr>
        <w:t>《企业设备建构筑物拆除活动污染防治技术指南》；</w:t>
      </w:r>
    </w:p>
    <w:p w14:paraId="035A8C78">
      <w:pPr>
        <w:numPr>
          <w:ilvl w:val="0"/>
          <w:numId w:val="17"/>
        </w:numPr>
        <w:ind w:left="0" w:firstLine="480"/>
        <w:rPr>
          <w:rFonts w:cs="Times New Roman"/>
        </w:rPr>
      </w:pPr>
      <w:r>
        <w:rPr>
          <w:rFonts w:cs="Times New Roman"/>
        </w:rPr>
        <w:t>《工业企业土壤和地下水自行监测技术指南（试行）》（HJ 1209-2021）；</w:t>
      </w:r>
    </w:p>
    <w:p w14:paraId="43CB82D4">
      <w:pPr>
        <w:numPr>
          <w:ilvl w:val="0"/>
          <w:numId w:val="17"/>
        </w:numPr>
        <w:ind w:left="0" w:firstLine="480"/>
        <w:rPr>
          <w:rFonts w:cs="Times New Roman"/>
        </w:rPr>
      </w:pPr>
      <w:r>
        <w:rPr>
          <w:rFonts w:cs="Times New Roman"/>
        </w:rPr>
        <w:t>《突发环境事件应急监测技术规范》（HJ 589-2021）；</w:t>
      </w:r>
    </w:p>
    <w:p w14:paraId="7166D16F">
      <w:pPr>
        <w:numPr>
          <w:ilvl w:val="0"/>
          <w:numId w:val="17"/>
        </w:numPr>
        <w:ind w:left="0" w:firstLine="480"/>
        <w:rPr>
          <w:rFonts w:cs="Times New Roman"/>
        </w:rPr>
      </w:pPr>
      <w:r>
        <w:rPr>
          <w:rFonts w:cs="Times New Roman"/>
        </w:rPr>
        <w:t>《化学污染物环境健康风险评估技术导则》（DB32/T 4543-2023）；</w:t>
      </w:r>
    </w:p>
    <w:p w14:paraId="107D8809">
      <w:pPr>
        <w:numPr>
          <w:ilvl w:val="0"/>
          <w:numId w:val="17"/>
        </w:numPr>
        <w:ind w:left="0" w:firstLine="480"/>
        <w:rPr>
          <w:rFonts w:cs="Times New Roman"/>
        </w:rPr>
      </w:pPr>
      <w:r>
        <w:rPr>
          <w:rFonts w:cs="Times New Roman"/>
        </w:rPr>
        <w:t>《企事业单位和工业园区突发环境事件应急预案编制导则》（DB32T 3795-2020）。</w:t>
      </w:r>
    </w:p>
    <w:p w14:paraId="3AD88CB9">
      <w:pPr>
        <w:widowControl/>
        <w:ind w:firstLine="0" w:firstLineChars="0"/>
        <w:outlineLvl w:val="2"/>
        <w:rPr>
          <w:rFonts w:cs="Times New Roman"/>
          <w:b/>
          <w:bCs/>
          <w:sz w:val="28"/>
          <w:szCs w:val="32"/>
        </w:rPr>
      </w:pPr>
      <w:r>
        <w:rPr>
          <w:rFonts w:cs="Times New Roman"/>
          <w:b/>
          <w:bCs/>
          <w:sz w:val="28"/>
          <w:szCs w:val="32"/>
        </w:rPr>
        <w:t>2.1.5 有关技术文件及工作文件</w:t>
      </w:r>
    </w:p>
    <w:p w14:paraId="209B6BAD">
      <w:pPr>
        <w:ind w:firstLine="480"/>
        <w:rPr>
          <w:rFonts w:cs="Times New Roman"/>
        </w:rPr>
      </w:pPr>
      <w:r>
        <w:rPr>
          <w:rFonts w:cs="Times New Roman"/>
        </w:rPr>
        <w:t>(1)</w:t>
      </w:r>
      <w:r>
        <w:rPr>
          <w:rFonts w:cs="Times New Roman"/>
        </w:rPr>
        <w:tab/>
      </w:r>
      <w:r>
        <w:rPr>
          <w:rFonts w:cs="Times New Roman"/>
        </w:rPr>
        <w:t>建设方提供的厂区平面图、工艺流程、污染物治理措施方案等工程资料；</w:t>
      </w:r>
    </w:p>
    <w:p w14:paraId="057E96DB">
      <w:pPr>
        <w:ind w:firstLine="480"/>
        <w:rPr>
          <w:rFonts w:cs="Times New Roman"/>
        </w:rPr>
      </w:pPr>
      <w:r>
        <w:rPr>
          <w:rFonts w:cs="Times New Roman"/>
        </w:rPr>
        <w:t>(2)</w:t>
      </w:r>
      <w:r>
        <w:rPr>
          <w:rFonts w:cs="Times New Roman"/>
        </w:rPr>
        <w:tab/>
      </w:r>
      <w:r>
        <w:rPr>
          <w:rFonts w:cs="Times New Roman"/>
        </w:rPr>
        <w:t>项目进行环境影响评价的委托书；</w:t>
      </w:r>
    </w:p>
    <w:p w14:paraId="646DFC37">
      <w:pPr>
        <w:ind w:firstLine="480"/>
        <w:rPr>
          <w:rFonts w:cs="Times New Roman"/>
          <w:b/>
          <w:bCs/>
          <w:sz w:val="30"/>
          <w:szCs w:val="32"/>
        </w:rPr>
      </w:pPr>
      <w:r>
        <w:rPr>
          <w:rFonts w:cs="Times New Roman"/>
        </w:rPr>
        <w:t>(3)</w:t>
      </w:r>
      <w:r>
        <w:rPr>
          <w:rFonts w:cs="Times New Roman"/>
        </w:rPr>
        <w:tab/>
      </w:r>
      <w:r>
        <w:rPr>
          <w:rFonts w:cs="Times New Roman"/>
        </w:rPr>
        <w:t>项目方提供的其它有关的技术资料。</w:t>
      </w:r>
    </w:p>
    <w:p w14:paraId="6A71ADB5">
      <w:pPr>
        <w:keepNext/>
        <w:keepLines/>
        <w:widowControl/>
        <w:spacing w:before="190" w:beforeLines="50" w:after="190" w:afterLines="50"/>
        <w:ind w:firstLine="0" w:firstLineChars="0"/>
        <w:outlineLvl w:val="1"/>
        <w:rPr>
          <w:rFonts w:cs="Times New Roman"/>
          <w:b/>
          <w:bCs/>
          <w:sz w:val="30"/>
          <w:szCs w:val="32"/>
        </w:rPr>
      </w:pPr>
      <w:bookmarkStart w:id="12" w:name="_Toc216962393"/>
      <w:r>
        <w:rPr>
          <w:rFonts w:cs="Times New Roman"/>
          <w:b/>
          <w:bCs/>
          <w:sz w:val="30"/>
          <w:szCs w:val="32"/>
        </w:rPr>
        <w:t>2.2 评价因子与评价标准</w:t>
      </w:r>
      <w:bookmarkEnd w:id="12"/>
    </w:p>
    <w:p w14:paraId="2621EFE4">
      <w:pPr>
        <w:widowControl/>
        <w:ind w:firstLine="0" w:firstLineChars="0"/>
        <w:outlineLvl w:val="2"/>
        <w:rPr>
          <w:rFonts w:cs="Times New Roman"/>
          <w:b/>
          <w:bCs/>
          <w:sz w:val="28"/>
          <w:szCs w:val="32"/>
        </w:rPr>
      </w:pPr>
      <w:r>
        <w:rPr>
          <w:rFonts w:cs="Times New Roman"/>
          <w:b/>
          <w:bCs/>
          <w:sz w:val="28"/>
          <w:szCs w:val="32"/>
        </w:rPr>
        <w:t>2.2.1 环境影响因素识别</w:t>
      </w:r>
    </w:p>
    <w:p w14:paraId="7EFCD052">
      <w:pPr>
        <w:ind w:firstLine="480"/>
        <w:rPr>
          <w:rFonts w:cs="Times New Roman"/>
        </w:rPr>
      </w:pPr>
      <w:r>
        <w:rPr>
          <w:rFonts w:cs="Times New Roman"/>
        </w:rPr>
        <w:t>根据环境污染分析及周边区域环境状况，对本项目环境影响因素进行综合分析，结果见表2.2.1-1。</w:t>
      </w:r>
    </w:p>
    <w:p w14:paraId="43D0D978">
      <w:pPr>
        <w:ind w:firstLine="0" w:firstLineChars="0"/>
        <w:jc w:val="center"/>
        <w:rPr>
          <w:rFonts w:cs="Times New Roman"/>
          <w:b/>
        </w:rPr>
      </w:pPr>
      <w:r>
        <w:rPr>
          <w:rFonts w:cs="Times New Roman"/>
          <w:b/>
        </w:rPr>
        <w:t>表2.2.1-1  环境影响矩阵识别表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653"/>
        <w:gridCol w:w="3308"/>
        <w:gridCol w:w="1505"/>
        <w:gridCol w:w="1678"/>
        <w:gridCol w:w="1661"/>
        <w:gridCol w:w="1409"/>
        <w:gridCol w:w="1415"/>
        <w:gridCol w:w="1545"/>
      </w:tblGrid>
      <w:tr w14:paraId="7CE9B6C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750" w:type="pct"/>
            <w:gridSpan w:val="2"/>
            <w:vMerge w:val="restart"/>
            <w:tcBorders>
              <w:tl2br w:val="single" w:color="auto" w:sz="2" w:space="0"/>
            </w:tcBorders>
            <w:vAlign w:val="center"/>
          </w:tcPr>
          <w:p w14:paraId="3E3397DA">
            <w:pPr>
              <w:widowControl/>
              <w:spacing w:line="240" w:lineRule="auto"/>
              <w:ind w:firstLine="0" w:firstLineChars="0"/>
              <w:jc w:val="right"/>
              <w:rPr>
                <w:rFonts w:cs="Times New Roman"/>
                <w:b/>
                <w:sz w:val="21"/>
              </w:rPr>
            </w:pPr>
            <w:r>
              <w:rPr>
                <w:rFonts w:cs="Times New Roman"/>
                <w:b/>
                <w:sz w:val="21"/>
              </w:rPr>
              <w:t>影响受体</w:t>
            </w:r>
          </w:p>
          <w:p w14:paraId="5C555611">
            <w:pPr>
              <w:widowControl/>
              <w:spacing w:line="240" w:lineRule="auto"/>
              <w:ind w:firstLine="0" w:firstLineChars="0"/>
              <w:jc w:val="center"/>
              <w:rPr>
                <w:rFonts w:cs="Times New Roman"/>
                <w:b/>
                <w:sz w:val="21"/>
              </w:rPr>
            </w:pPr>
          </w:p>
          <w:p w14:paraId="50D3BC24">
            <w:pPr>
              <w:widowControl/>
              <w:spacing w:line="240" w:lineRule="auto"/>
              <w:ind w:firstLine="0" w:firstLineChars="0"/>
              <w:jc w:val="left"/>
              <w:rPr>
                <w:rFonts w:cs="Times New Roman"/>
                <w:b/>
                <w:sz w:val="21"/>
              </w:rPr>
            </w:pPr>
            <w:r>
              <w:rPr>
                <w:rFonts w:cs="Times New Roman"/>
                <w:b/>
                <w:sz w:val="21"/>
              </w:rPr>
              <w:t>影响因素</w:t>
            </w:r>
          </w:p>
        </w:tc>
        <w:tc>
          <w:tcPr>
            <w:tcW w:w="2705" w:type="pct"/>
            <w:gridSpan w:val="5"/>
            <w:vAlign w:val="center"/>
          </w:tcPr>
          <w:p w14:paraId="65E5957B">
            <w:pPr>
              <w:widowControl/>
              <w:spacing w:line="240" w:lineRule="auto"/>
              <w:ind w:firstLine="0" w:firstLineChars="0"/>
              <w:jc w:val="center"/>
              <w:rPr>
                <w:rFonts w:cs="Times New Roman"/>
                <w:b/>
                <w:sz w:val="21"/>
              </w:rPr>
            </w:pPr>
            <w:r>
              <w:rPr>
                <w:rFonts w:cs="Times New Roman"/>
                <w:b/>
                <w:sz w:val="21"/>
              </w:rPr>
              <w:t>自然环境</w:t>
            </w:r>
          </w:p>
        </w:tc>
        <w:tc>
          <w:tcPr>
            <w:tcW w:w="545" w:type="pct"/>
            <w:vMerge w:val="restart"/>
            <w:vAlign w:val="center"/>
          </w:tcPr>
          <w:p w14:paraId="33A478CF">
            <w:pPr>
              <w:widowControl/>
              <w:spacing w:line="240" w:lineRule="auto"/>
              <w:ind w:firstLine="0" w:firstLineChars="0"/>
              <w:jc w:val="center"/>
              <w:rPr>
                <w:rFonts w:cs="Times New Roman"/>
                <w:b/>
                <w:sz w:val="21"/>
              </w:rPr>
            </w:pPr>
            <w:r>
              <w:rPr>
                <w:rFonts w:cs="Times New Roman"/>
                <w:b/>
                <w:sz w:val="21"/>
              </w:rPr>
              <w:t>生态</w:t>
            </w:r>
          </w:p>
          <w:p w14:paraId="47BB70F8">
            <w:pPr>
              <w:widowControl/>
              <w:spacing w:line="240" w:lineRule="auto"/>
              <w:ind w:firstLine="0" w:firstLineChars="0"/>
              <w:jc w:val="center"/>
              <w:rPr>
                <w:rFonts w:cs="Times New Roman"/>
                <w:b/>
                <w:sz w:val="21"/>
              </w:rPr>
            </w:pPr>
            <w:r>
              <w:rPr>
                <w:rFonts w:cs="Times New Roman"/>
                <w:b/>
                <w:sz w:val="21"/>
              </w:rPr>
              <w:t>环境</w:t>
            </w:r>
          </w:p>
        </w:tc>
      </w:tr>
      <w:tr w14:paraId="49B7B23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750" w:type="pct"/>
            <w:gridSpan w:val="2"/>
            <w:vMerge w:val="continue"/>
            <w:vAlign w:val="center"/>
          </w:tcPr>
          <w:p w14:paraId="2D15E495">
            <w:pPr>
              <w:widowControl/>
              <w:spacing w:line="240" w:lineRule="auto"/>
              <w:ind w:firstLine="0" w:firstLineChars="0"/>
              <w:jc w:val="center"/>
              <w:rPr>
                <w:rFonts w:cs="Times New Roman"/>
                <w:sz w:val="21"/>
              </w:rPr>
            </w:pPr>
          </w:p>
        </w:tc>
        <w:tc>
          <w:tcPr>
            <w:tcW w:w="531" w:type="pct"/>
            <w:vAlign w:val="center"/>
          </w:tcPr>
          <w:p w14:paraId="3BEEFE5F">
            <w:pPr>
              <w:widowControl/>
              <w:spacing w:line="240" w:lineRule="auto"/>
              <w:ind w:firstLine="0" w:firstLineChars="0"/>
              <w:rPr>
                <w:rFonts w:cs="Times New Roman"/>
                <w:b/>
                <w:sz w:val="18"/>
                <w:szCs w:val="24"/>
              </w:rPr>
            </w:pPr>
            <w:r>
              <w:rPr>
                <w:rFonts w:cs="Times New Roman"/>
                <w:b/>
                <w:sz w:val="18"/>
                <w:szCs w:val="24"/>
              </w:rPr>
              <w:t>环境空气</w:t>
            </w:r>
          </w:p>
        </w:tc>
        <w:tc>
          <w:tcPr>
            <w:tcW w:w="592" w:type="pct"/>
            <w:vAlign w:val="center"/>
          </w:tcPr>
          <w:p w14:paraId="5AA15EF9">
            <w:pPr>
              <w:widowControl/>
              <w:spacing w:line="240" w:lineRule="auto"/>
              <w:ind w:firstLine="0" w:firstLineChars="0"/>
              <w:rPr>
                <w:rFonts w:cs="Times New Roman"/>
                <w:b/>
                <w:sz w:val="18"/>
                <w:szCs w:val="24"/>
              </w:rPr>
            </w:pPr>
            <w:r>
              <w:rPr>
                <w:rFonts w:cs="Times New Roman"/>
                <w:b/>
                <w:sz w:val="18"/>
                <w:szCs w:val="24"/>
              </w:rPr>
              <w:t>地表水环境</w:t>
            </w:r>
          </w:p>
        </w:tc>
        <w:tc>
          <w:tcPr>
            <w:tcW w:w="586" w:type="pct"/>
            <w:vAlign w:val="center"/>
          </w:tcPr>
          <w:p w14:paraId="7BC555D6">
            <w:pPr>
              <w:widowControl/>
              <w:spacing w:line="240" w:lineRule="auto"/>
              <w:ind w:firstLine="0" w:firstLineChars="0"/>
              <w:rPr>
                <w:rFonts w:cs="Times New Roman"/>
                <w:b/>
                <w:sz w:val="18"/>
                <w:szCs w:val="24"/>
              </w:rPr>
            </w:pPr>
            <w:r>
              <w:rPr>
                <w:rFonts w:cs="Times New Roman"/>
                <w:b/>
                <w:sz w:val="18"/>
                <w:szCs w:val="24"/>
              </w:rPr>
              <w:t>地下水环境</w:t>
            </w:r>
          </w:p>
        </w:tc>
        <w:tc>
          <w:tcPr>
            <w:tcW w:w="497" w:type="pct"/>
            <w:vAlign w:val="center"/>
          </w:tcPr>
          <w:p w14:paraId="5C7AFBB6">
            <w:pPr>
              <w:widowControl/>
              <w:spacing w:line="240" w:lineRule="auto"/>
              <w:ind w:firstLine="0" w:firstLineChars="0"/>
              <w:rPr>
                <w:rFonts w:cs="Times New Roman"/>
                <w:b/>
                <w:sz w:val="18"/>
                <w:szCs w:val="24"/>
              </w:rPr>
            </w:pPr>
            <w:r>
              <w:rPr>
                <w:rFonts w:cs="Times New Roman"/>
                <w:b/>
                <w:sz w:val="18"/>
                <w:szCs w:val="24"/>
              </w:rPr>
              <w:t>土壤环境</w:t>
            </w:r>
          </w:p>
        </w:tc>
        <w:tc>
          <w:tcPr>
            <w:tcW w:w="499" w:type="pct"/>
            <w:vAlign w:val="center"/>
          </w:tcPr>
          <w:p w14:paraId="75175074">
            <w:pPr>
              <w:widowControl/>
              <w:spacing w:line="240" w:lineRule="auto"/>
              <w:ind w:firstLine="0" w:firstLineChars="0"/>
              <w:rPr>
                <w:rFonts w:cs="Times New Roman"/>
                <w:b/>
                <w:sz w:val="18"/>
                <w:szCs w:val="24"/>
              </w:rPr>
            </w:pPr>
            <w:r>
              <w:rPr>
                <w:rFonts w:cs="Times New Roman"/>
                <w:b/>
                <w:sz w:val="18"/>
                <w:szCs w:val="24"/>
              </w:rPr>
              <w:t>声环境</w:t>
            </w:r>
          </w:p>
        </w:tc>
        <w:tc>
          <w:tcPr>
            <w:tcW w:w="545" w:type="pct"/>
            <w:vMerge w:val="continue"/>
            <w:vAlign w:val="center"/>
          </w:tcPr>
          <w:p w14:paraId="1A765C18">
            <w:pPr>
              <w:widowControl/>
              <w:spacing w:line="240" w:lineRule="auto"/>
              <w:ind w:firstLine="0" w:firstLineChars="0"/>
              <w:jc w:val="center"/>
              <w:rPr>
                <w:rFonts w:cs="Times New Roman"/>
                <w:sz w:val="21"/>
              </w:rPr>
            </w:pPr>
          </w:p>
        </w:tc>
      </w:tr>
      <w:tr w14:paraId="491436A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restart"/>
            <w:vAlign w:val="center"/>
          </w:tcPr>
          <w:p w14:paraId="273C322F">
            <w:pPr>
              <w:widowControl/>
              <w:spacing w:line="240" w:lineRule="auto"/>
              <w:ind w:firstLine="0" w:firstLineChars="0"/>
              <w:jc w:val="center"/>
              <w:rPr>
                <w:rFonts w:cs="Times New Roman"/>
                <w:sz w:val="21"/>
              </w:rPr>
            </w:pPr>
            <w:r>
              <w:rPr>
                <w:rFonts w:cs="Times New Roman"/>
                <w:sz w:val="21"/>
              </w:rPr>
              <w:t>施工期</w:t>
            </w:r>
          </w:p>
        </w:tc>
        <w:tc>
          <w:tcPr>
            <w:tcW w:w="1167" w:type="pct"/>
            <w:vAlign w:val="center"/>
          </w:tcPr>
          <w:p w14:paraId="4B5DFEE1">
            <w:pPr>
              <w:widowControl/>
              <w:spacing w:line="240" w:lineRule="auto"/>
              <w:ind w:firstLine="0" w:firstLineChars="0"/>
              <w:jc w:val="center"/>
              <w:rPr>
                <w:rFonts w:cs="Times New Roman"/>
                <w:sz w:val="21"/>
              </w:rPr>
            </w:pPr>
            <w:r>
              <w:rPr>
                <w:rFonts w:cs="Times New Roman"/>
                <w:sz w:val="21"/>
              </w:rPr>
              <w:t>施工废(污)水</w:t>
            </w:r>
          </w:p>
        </w:tc>
        <w:tc>
          <w:tcPr>
            <w:tcW w:w="531" w:type="pct"/>
            <w:vAlign w:val="center"/>
          </w:tcPr>
          <w:p w14:paraId="7007D45A">
            <w:pPr>
              <w:widowControl/>
              <w:spacing w:line="240" w:lineRule="auto"/>
              <w:ind w:firstLine="0" w:firstLineChars="0"/>
              <w:jc w:val="center"/>
              <w:rPr>
                <w:rFonts w:cs="Times New Roman"/>
                <w:sz w:val="21"/>
              </w:rPr>
            </w:pPr>
            <w:r>
              <w:rPr>
                <w:rFonts w:cs="Times New Roman"/>
                <w:sz w:val="21"/>
              </w:rPr>
              <w:t>0</w:t>
            </w:r>
          </w:p>
        </w:tc>
        <w:tc>
          <w:tcPr>
            <w:tcW w:w="592" w:type="pct"/>
            <w:vAlign w:val="center"/>
          </w:tcPr>
          <w:p w14:paraId="776A7FFF">
            <w:pPr>
              <w:widowControl/>
              <w:spacing w:line="240" w:lineRule="auto"/>
              <w:ind w:firstLine="0" w:firstLineChars="0"/>
              <w:jc w:val="center"/>
              <w:rPr>
                <w:rFonts w:cs="Times New Roman"/>
                <w:sz w:val="21"/>
              </w:rPr>
            </w:pPr>
            <w:r>
              <w:rPr>
                <w:rFonts w:cs="Times New Roman"/>
                <w:sz w:val="21"/>
              </w:rPr>
              <w:t>-1SD#</w:t>
            </w:r>
          </w:p>
        </w:tc>
        <w:tc>
          <w:tcPr>
            <w:tcW w:w="586" w:type="pct"/>
            <w:vAlign w:val="center"/>
          </w:tcPr>
          <w:p w14:paraId="4BBD4ADA">
            <w:pPr>
              <w:widowControl/>
              <w:spacing w:line="240" w:lineRule="auto"/>
              <w:ind w:firstLine="0" w:firstLineChars="0"/>
              <w:jc w:val="center"/>
              <w:rPr>
                <w:rFonts w:cs="Times New Roman"/>
                <w:sz w:val="21"/>
              </w:rPr>
            </w:pPr>
            <w:r>
              <w:rPr>
                <w:rFonts w:cs="Times New Roman"/>
                <w:sz w:val="21"/>
              </w:rPr>
              <w:t>-1SI#</w:t>
            </w:r>
          </w:p>
        </w:tc>
        <w:tc>
          <w:tcPr>
            <w:tcW w:w="497" w:type="pct"/>
            <w:vAlign w:val="center"/>
          </w:tcPr>
          <w:p w14:paraId="37ED78B8">
            <w:pPr>
              <w:widowControl/>
              <w:spacing w:line="240" w:lineRule="auto"/>
              <w:ind w:firstLine="0" w:firstLineChars="0"/>
              <w:jc w:val="center"/>
              <w:rPr>
                <w:rFonts w:cs="Times New Roman"/>
                <w:sz w:val="21"/>
              </w:rPr>
            </w:pPr>
            <w:r>
              <w:rPr>
                <w:rFonts w:cs="Times New Roman"/>
                <w:sz w:val="21"/>
              </w:rPr>
              <w:t>-1SD#</w:t>
            </w:r>
          </w:p>
        </w:tc>
        <w:tc>
          <w:tcPr>
            <w:tcW w:w="499" w:type="pct"/>
            <w:vAlign w:val="center"/>
          </w:tcPr>
          <w:p w14:paraId="2C3CF76C">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39ECB623">
            <w:pPr>
              <w:widowControl/>
              <w:spacing w:line="240" w:lineRule="auto"/>
              <w:ind w:firstLine="0" w:firstLineChars="0"/>
              <w:jc w:val="center"/>
              <w:rPr>
                <w:rFonts w:cs="Times New Roman"/>
                <w:sz w:val="21"/>
              </w:rPr>
            </w:pPr>
            <w:r>
              <w:rPr>
                <w:rFonts w:cs="Times New Roman"/>
                <w:sz w:val="21"/>
              </w:rPr>
              <w:t>0</w:t>
            </w:r>
          </w:p>
        </w:tc>
      </w:tr>
      <w:tr w14:paraId="61D7147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27809721">
            <w:pPr>
              <w:widowControl/>
              <w:spacing w:line="240" w:lineRule="auto"/>
              <w:ind w:firstLine="0" w:firstLineChars="0"/>
              <w:jc w:val="center"/>
              <w:rPr>
                <w:rFonts w:cs="Times New Roman"/>
                <w:sz w:val="21"/>
              </w:rPr>
            </w:pPr>
          </w:p>
        </w:tc>
        <w:tc>
          <w:tcPr>
            <w:tcW w:w="1167" w:type="pct"/>
            <w:vAlign w:val="center"/>
          </w:tcPr>
          <w:p w14:paraId="0B32A243">
            <w:pPr>
              <w:widowControl/>
              <w:spacing w:line="240" w:lineRule="auto"/>
              <w:ind w:firstLine="0" w:firstLineChars="0"/>
              <w:jc w:val="center"/>
              <w:rPr>
                <w:rFonts w:cs="Times New Roman"/>
                <w:sz w:val="21"/>
              </w:rPr>
            </w:pPr>
            <w:r>
              <w:rPr>
                <w:rFonts w:cs="Times New Roman"/>
                <w:sz w:val="21"/>
              </w:rPr>
              <w:t>施工扬尘</w:t>
            </w:r>
          </w:p>
        </w:tc>
        <w:tc>
          <w:tcPr>
            <w:tcW w:w="531" w:type="pct"/>
            <w:vAlign w:val="center"/>
          </w:tcPr>
          <w:p w14:paraId="30878C94">
            <w:pPr>
              <w:widowControl/>
              <w:spacing w:line="240" w:lineRule="auto"/>
              <w:ind w:firstLine="0" w:firstLineChars="0"/>
              <w:jc w:val="center"/>
              <w:rPr>
                <w:rFonts w:cs="Times New Roman"/>
                <w:sz w:val="21"/>
              </w:rPr>
            </w:pPr>
            <w:r>
              <w:rPr>
                <w:rFonts w:cs="Times New Roman"/>
                <w:sz w:val="21"/>
              </w:rPr>
              <w:t>-0SD#</w:t>
            </w:r>
          </w:p>
        </w:tc>
        <w:tc>
          <w:tcPr>
            <w:tcW w:w="592" w:type="pct"/>
            <w:vAlign w:val="center"/>
          </w:tcPr>
          <w:p w14:paraId="5B28D1FF">
            <w:pPr>
              <w:widowControl/>
              <w:spacing w:line="240" w:lineRule="auto"/>
              <w:ind w:firstLine="0" w:firstLineChars="0"/>
              <w:jc w:val="center"/>
              <w:rPr>
                <w:rFonts w:cs="Times New Roman"/>
                <w:sz w:val="21"/>
              </w:rPr>
            </w:pPr>
            <w:r>
              <w:rPr>
                <w:rFonts w:cs="Times New Roman"/>
                <w:sz w:val="21"/>
              </w:rPr>
              <w:t>0</w:t>
            </w:r>
          </w:p>
        </w:tc>
        <w:tc>
          <w:tcPr>
            <w:tcW w:w="586" w:type="pct"/>
            <w:vAlign w:val="center"/>
          </w:tcPr>
          <w:p w14:paraId="480D015F">
            <w:pPr>
              <w:widowControl/>
              <w:spacing w:line="240" w:lineRule="auto"/>
              <w:ind w:firstLine="0" w:firstLineChars="0"/>
              <w:jc w:val="center"/>
              <w:rPr>
                <w:rFonts w:cs="Times New Roman"/>
                <w:sz w:val="21"/>
              </w:rPr>
            </w:pPr>
            <w:r>
              <w:rPr>
                <w:rFonts w:cs="Times New Roman"/>
                <w:sz w:val="21"/>
              </w:rPr>
              <w:t>0</w:t>
            </w:r>
          </w:p>
        </w:tc>
        <w:tc>
          <w:tcPr>
            <w:tcW w:w="497" w:type="pct"/>
            <w:vAlign w:val="center"/>
          </w:tcPr>
          <w:p w14:paraId="35FA7C45">
            <w:pPr>
              <w:widowControl/>
              <w:spacing w:line="240" w:lineRule="auto"/>
              <w:ind w:firstLine="0" w:firstLineChars="0"/>
              <w:jc w:val="center"/>
              <w:rPr>
                <w:rFonts w:cs="Times New Roman"/>
                <w:sz w:val="21"/>
              </w:rPr>
            </w:pPr>
            <w:r>
              <w:rPr>
                <w:rFonts w:cs="Times New Roman"/>
                <w:sz w:val="21"/>
              </w:rPr>
              <w:t>0</w:t>
            </w:r>
          </w:p>
        </w:tc>
        <w:tc>
          <w:tcPr>
            <w:tcW w:w="499" w:type="pct"/>
            <w:vAlign w:val="center"/>
          </w:tcPr>
          <w:p w14:paraId="657E25FA">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3383C987">
            <w:pPr>
              <w:widowControl/>
              <w:spacing w:line="240" w:lineRule="auto"/>
              <w:ind w:firstLine="0" w:firstLineChars="0"/>
              <w:jc w:val="center"/>
              <w:rPr>
                <w:rFonts w:cs="Times New Roman"/>
                <w:sz w:val="21"/>
              </w:rPr>
            </w:pPr>
            <w:r>
              <w:rPr>
                <w:rFonts w:cs="Times New Roman"/>
                <w:sz w:val="21"/>
              </w:rPr>
              <w:t>0</w:t>
            </w:r>
          </w:p>
        </w:tc>
      </w:tr>
      <w:tr w14:paraId="6DE8A5C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1339CE17">
            <w:pPr>
              <w:widowControl/>
              <w:spacing w:line="240" w:lineRule="auto"/>
              <w:ind w:firstLine="0" w:firstLineChars="0"/>
              <w:jc w:val="center"/>
              <w:rPr>
                <w:rFonts w:cs="Times New Roman"/>
                <w:sz w:val="21"/>
              </w:rPr>
            </w:pPr>
          </w:p>
        </w:tc>
        <w:tc>
          <w:tcPr>
            <w:tcW w:w="1167" w:type="pct"/>
            <w:vAlign w:val="center"/>
          </w:tcPr>
          <w:p w14:paraId="2BA3F131">
            <w:pPr>
              <w:widowControl/>
              <w:spacing w:line="240" w:lineRule="auto"/>
              <w:ind w:firstLine="0" w:firstLineChars="0"/>
              <w:jc w:val="center"/>
              <w:rPr>
                <w:rFonts w:cs="Times New Roman"/>
                <w:sz w:val="21"/>
              </w:rPr>
            </w:pPr>
            <w:r>
              <w:rPr>
                <w:rFonts w:cs="Times New Roman"/>
                <w:sz w:val="21"/>
              </w:rPr>
              <w:t>施工噪声</w:t>
            </w:r>
          </w:p>
        </w:tc>
        <w:tc>
          <w:tcPr>
            <w:tcW w:w="531" w:type="pct"/>
            <w:vAlign w:val="center"/>
          </w:tcPr>
          <w:p w14:paraId="4B68BE6A">
            <w:pPr>
              <w:widowControl/>
              <w:spacing w:line="240" w:lineRule="auto"/>
              <w:ind w:firstLine="0" w:firstLineChars="0"/>
              <w:jc w:val="center"/>
              <w:rPr>
                <w:rFonts w:cs="Times New Roman"/>
                <w:sz w:val="21"/>
              </w:rPr>
            </w:pPr>
            <w:r>
              <w:rPr>
                <w:rFonts w:cs="Times New Roman"/>
                <w:sz w:val="21"/>
              </w:rPr>
              <w:t>0</w:t>
            </w:r>
          </w:p>
        </w:tc>
        <w:tc>
          <w:tcPr>
            <w:tcW w:w="592" w:type="pct"/>
            <w:vAlign w:val="center"/>
          </w:tcPr>
          <w:p w14:paraId="0C5DCBA4">
            <w:pPr>
              <w:widowControl/>
              <w:spacing w:line="240" w:lineRule="auto"/>
              <w:ind w:firstLine="0" w:firstLineChars="0"/>
              <w:jc w:val="center"/>
              <w:rPr>
                <w:rFonts w:cs="Times New Roman"/>
                <w:sz w:val="21"/>
              </w:rPr>
            </w:pPr>
            <w:r>
              <w:rPr>
                <w:rFonts w:cs="Times New Roman"/>
                <w:sz w:val="21"/>
              </w:rPr>
              <w:t>0</w:t>
            </w:r>
          </w:p>
        </w:tc>
        <w:tc>
          <w:tcPr>
            <w:tcW w:w="586" w:type="pct"/>
            <w:vAlign w:val="center"/>
          </w:tcPr>
          <w:p w14:paraId="055A11F9">
            <w:pPr>
              <w:widowControl/>
              <w:spacing w:line="240" w:lineRule="auto"/>
              <w:ind w:firstLine="0" w:firstLineChars="0"/>
              <w:jc w:val="center"/>
              <w:rPr>
                <w:rFonts w:cs="Times New Roman"/>
                <w:sz w:val="21"/>
              </w:rPr>
            </w:pPr>
            <w:r>
              <w:rPr>
                <w:rFonts w:cs="Times New Roman"/>
                <w:sz w:val="21"/>
              </w:rPr>
              <w:t>0</w:t>
            </w:r>
          </w:p>
        </w:tc>
        <w:tc>
          <w:tcPr>
            <w:tcW w:w="497" w:type="pct"/>
            <w:vAlign w:val="center"/>
          </w:tcPr>
          <w:p w14:paraId="6B702431">
            <w:pPr>
              <w:widowControl/>
              <w:spacing w:line="240" w:lineRule="auto"/>
              <w:ind w:firstLine="0" w:firstLineChars="0"/>
              <w:jc w:val="center"/>
              <w:rPr>
                <w:rFonts w:cs="Times New Roman"/>
                <w:sz w:val="21"/>
              </w:rPr>
            </w:pPr>
            <w:r>
              <w:rPr>
                <w:rFonts w:cs="Times New Roman"/>
                <w:sz w:val="21"/>
              </w:rPr>
              <w:t>0</w:t>
            </w:r>
          </w:p>
        </w:tc>
        <w:tc>
          <w:tcPr>
            <w:tcW w:w="499" w:type="pct"/>
            <w:vAlign w:val="center"/>
          </w:tcPr>
          <w:p w14:paraId="4829687B">
            <w:pPr>
              <w:widowControl/>
              <w:spacing w:line="240" w:lineRule="auto"/>
              <w:ind w:firstLine="0" w:firstLineChars="0"/>
              <w:jc w:val="center"/>
              <w:rPr>
                <w:rFonts w:cs="Times New Roman"/>
                <w:sz w:val="21"/>
              </w:rPr>
            </w:pPr>
            <w:r>
              <w:rPr>
                <w:rFonts w:cs="Times New Roman"/>
                <w:sz w:val="21"/>
              </w:rPr>
              <w:t>-0SD&amp;</w:t>
            </w:r>
          </w:p>
        </w:tc>
        <w:tc>
          <w:tcPr>
            <w:tcW w:w="545" w:type="pct"/>
            <w:vAlign w:val="center"/>
          </w:tcPr>
          <w:p w14:paraId="779A1A1C">
            <w:pPr>
              <w:widowControl/>
              <w:spacing w:line="240" w:lineRule="auto"/>
              <w:ind w:firstLine="0" w:firstLineChars="0"/>
              <w:jc w:val="center"/>
              <w:rPr>
                <w:rFonts w:cs="Times New Roman"/>
                <w:sz w:val="21"/>
              </w:rPr>
            </w:pPr>
            <w:r>
              <w:rPr>
                <w:rFonts w:cs="Times New Roman"/>
                <w:sz w:val="21"/>
              </w:rPr>
              <w:t>0</w:t>
            </w:r>
          </w:p>
        </w:tc>
      </w:tr>
      <w:tr w14:paraId="45CFA6F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112D663E">
            <w:pPr>
              <w:widowControl/>
              <w:spacing w:line="240" w:lineRule="auto"/>
              <w:ind w:firstLine="0" w:firstLineChars="0"/>
              <w:jc w:val="center"/>
              <w:rPr>
                <w:rFonts w:cs="Times New Roman"/>
                <w:sz w:val="21"/>
              </w:rPr>
            </w:pPr>
          </w:p>
        </w:tc>
        <w:tc>
          <w:tcPr>
            <w:tcW w:w="1167" w:type="pct"/>
            <w:vAlign w:val="center"/>
          </w:tcPr>
          <w:p w14:paraId="15B817FE">
            <w:pPr>
              <w:widowControl/>
              <w:spacing w:line="240" w:lineRule="auto"/>
              <w:ind w:firstLine="0" w:firstLineChars="0"/>
              <w:jc w:val="center"/>
              <w:rPr>
                <w:rFonts w:cs="Times New Roman"/>
                <w:sz w:val="21"/>
              </w:rPr>
            </w:pPr>
            <w:r>
              <w:rPr>
                <w:rFonts w:cs="Times New Roman"/>
                <w:sz w:val="21"/>
              </w:rPr>
              <w:t>渣土垃圾</w:t>
            </w:r>
          </w:p>
        </w:tc>
        <w:tc>
          <w:tcPr>
            <w:tcW w:w="531" w:type="pct"/>
            <w:vAlign w:val="center"/>
          </w:tcPr>
          <w:p w14:paraId="527D18FB">
            <w:pPr>
              <w:widowControl/>
              <w:spacing w:line="240" w:lineRule="auto"/>
              <w:ind w:firstLine="0" w:firstLineChars="0"/>
              <w:jc w:val="center"/>
              <w:rPr>
                <w:rFonts w:cs="Times New Roman"/>
                <w:sz w:val="21"/>
              </w:rPr>
            </w:pPr>
            <w:r>
              <w:rPr>
                <w:rFonts w:cs="Times New Roman"/>
                <w:sz w:val="21"/>
              </w:rPr>
              <w:t>0</w:t>
            </w:r>
          </w:p>
        </w:tc>
        <w:tc>
          <w:tcPr>
            <w:tcW w:w="592" w:type="pct"/>
            <w:vAlign w:val="center"/>
          </w:tcPr>
          <w:p w14:paraId="24342762">
            <w:pPr>
              <w:widowControl/>
              <w:spacing w:line="240" w:lineRule="auto"/>
              <w:ind w:firstLine="0" w:firstLineChars="0"/>
              <w:jc w:val="center"/>
              <w:rPr>
                <w:rFonts w:cs="Times New Roman"/>
                <w:sz w:val="21"/>
              </w:rPr>
            </w:pPr>
            <w:r>
              <w:rPr>
                <w:rFonts w:cs="Times New Roman"/>
                <w:sz w:val="21"/>
              </w:rPr>
              <w:t>0</w:t>
            </w:r>
          </w:p>
        </w:tc>
        <w:tc>
          <w:tcPr>
            <w:tcW w:w="586" w:type="pct"/>
            <w:vAlign w:val="center"/>
          </w:tcPr>
          <w:p w14:paraId="7FD7980A">
            <w:pPr>
              <w:widowControl/>
              <w:spacing w:line="240" w:lineRule="auto"/>
              <w:ind w:firstLine="0" w:firstLineChars="0"/>
              <w:jc w:val="center"/>
              <w:rPr>
                <w:rFonts w:cs="Times New Roman"/>
                <w:sz w:val="21"/>
              </w:rPr>
            </w:pPr>
            <w:r>
              <w:rPr>
                <w:rFonts w:cs="Times New Roman"/>
                <w:sz w:val="21"/>
              </w:rPr>
              <w:t>0</w:t>
            </w:r>
          </w:p>
        </w:tc>
        <w:tc>
          <w:tcPr>
            <w:tcW w:w="497" w:type="pct"/>
            <w:vAlign w:val="center"/>
          </w:tcPr>
          <w:p w14:paraId="0CF0B5BE">
            <w:pPr>
              <w:widowControl/>
              <w:spacing w:line="240" w:lineRule="auto"/>
              <w:ind w:firstLine="0" w:firstLineChars="0"/>
              <w:jc w:val="center"/>
              <w:rPr>
                <w:rFonts w:cs="Times New Roman"/>
                <w:sz w:val="21"/>
              </w:rPr>
            </w:pPr>
            <w:r>
              <w:rPr>
                <w:rFonts w:cs="Times New Roman"/>
                <w:sz w:val="21"/>
              </w:rPr>
              <w:t>0</w:t>
            </w:r>
          </w:p>
        </w:tc>
        <w:tc>
          <w:tcPr>
            <w:tcW w:w="499" w:type="pct"/>
            <w:vAlign w:val="center"/>
          </w:tcPr>
          <w:p w14:paraId="0978E21D">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7D872CD3">
            <w:pPr>
              <w:widowControl/>
              <w:spacing w:line="240" w:lineRule="auto"/>
              <w:ind w:firstLine="0" w:firstLineChars="0"/>
              <w:jc w:val="center"/>
              <w:rPr>
                <w:rFonts w:cs="Times New Roman"/>
                <w:sz w:val="21"/>
              </w:rPr>
            </w:pPr>
            <w:r>
              <w:rPr>
                <w:rFonts w:cs="Times New Roman"/>
                <w:sz w:val="21"/>
              </w:rPr>
              <w:t>0</w:t>
            </w:r>
          </w:p>
        </w:tc>
      </w:tr>
      <w:tr w14:paraId="608C446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4A46405B">
            <w:pPr>
              <w:widowControl/>
              <w:spacing w:line="240" w:lineRule="auto"/>
              <w:ind w:firstLine="0" w:firstLineChars="0"/>
              <w:jc w:val="center"/>
              <w:rPr>
                <w:rFonts w:cs="Times New Roman"/>
                <w:sz w:val="21"/>
              </w:rPr>
            </w:pPr>
          </w:p>
        </w:tc>
        <w:tc>
          <w:tcPr>
            <w:tcW w:w="1167" w:type="pct"/>
            <w:vAlign w:val="center"/>
          </w:tcPr>
          <w:p w14:paraId="041FB3FC">
            <w:pPr>
              <w:widowControl/>
              <w:spacing w:line="240" w:lineRule="auto"/>
              <w:ind w:firstLine="0" w:firstLineChars="0"/>
              <w:jc w:val="center"/>
              <w:rPr>
                <w:rFonts w:cs="Times New Roman"/>
                <w:sz w:val="21"/>
              </w:rPr>
            </w:pPr>
            <w:r>
              <w:rPr>
                <w:rFonts w:cs="Times New Roman"/>
                <w:sz w:val="21"/>
              </w:rPr>
              <w:t>基坑开挖</w:t>
            </w:r>
          </w:p>
        </w:tc>
        <w:tc>
          <w:tcPr>
            <w:tcW w:w="531" w:type="pct"/>
            <w:vAlign w:val="center"/>
          </w:tcPr>
          <w:p w14:paraId="4F48849E">
            <w:pPr>
              <w:widowControl/>
              <w:spacing w:line="240" w:lineRule="auto"/>
              <w:ind w:firstLine="0" w:firstLineChars="0"/>
              <w:jc w:val="center"/>
              <w:rPr>
                <w:rFonts w:cs="Times New Roman"/>
                <w:sz w:val="21"/>
              </w:rPr>
            </w:pPr>
            <w:r>
              <w:rPr>
                <w:rFonts w:cs="Times New Roman"/>
                <w:sz w:val="21"/>
              </w:rPr>
              <w:t>0</w:t>
            </w:r>
          </w:p>
        </w:tc>
        <w:tc>
          <w:tcPr>
            <w:tcW w:w="592" w:type="pct"/>
            <w:vAlign w:val="center"/>
          </w:tcPr>
          <w:p w14:paraId="2C147279">
            <w:pPr>
              <w:widowControl/>
              <w:spacing w:line="240" w:lineRule="auto"/>
              <w:ind w:firstLine="0" w:firstLineChars="0"/>
              <w:jc w:val="center"/>
              <w:rPr>
                <w:rFonts w:cs="Times New Roman"/>
                <w:sz w:val="21"/>
              </w:rPr>
            </w:pPr>
            <w:r>
              <w:rPr>
                <w:rFonts w:cs="Times New Roman"/>
                <w:sz w:val="21"/>
              </w:rPr>
              <w:t>0</w:t>
            </w:r>
          </w:p>
        </w:tc>
        <w:tc>
          <w:tcPr>
            <w:tcW w:w="586" w:type="pct"/>
            <w:vAlign w:val="center"/>
          </w:tcPr>
          <w:p w14:paraId="277853F7">
            <w:pPr>
              <w:widowControl/>
              <w:spacing w:line="240" w:lineRule="auto"/>
              <w:ind w:firstLine="0" w:firstLineChars="0"/>
              <w:jc w:val="center"/>
              <w:rPr>
                <w:rFonts w:cs="Times New Roman"/>
                <w:sz w:val="21"/>
              </w:rPr>
            </w:pPr>
            <w:r>
              <w:rPr>
                <w:rFonts w:cs="Times New Roman"/>
                <w:sz w:val="21"/>
              </w:rPr>
              <w:t>-0SI&amp;</w:t>
            </w:r>
          </w:p>
        </w:tc>
        <w:tc>
          <w:tcPr>
            <w:tcW w:w="497" w:type="pct"/>
            <w:vAlign w:val="center"/>
          </w:tcPr>
          <w:p w14:paraId="4E39F38F">
            <w:pPr>
              <w:widowControl/>
              <w:spacing w:line="240" w:lineRule="auto"/>
              <w:ind w:firstLine="0" w:firstLineChars="0"/>
              <w:jc w:val="center"/>
              <w:rPr>
                <w:rFonts w:cs="Times New Roman"/>
                <w:sz w:val="21"/>
              </w:rPr>
            </w:pPr>
            <w:r>
              <w:rPr>
                <w:rFonts w:cs="Times New Roman"/>
                <w:sz w:val="21"/>
              </w:rPr>
              <w:t>-0SD&amp;</w:t>
            </w:r>
          </w:p>
        </w:tc>
        <w:tc>
          <w:tcPr>
            <w:tcW w:w="499" w:type="pct"/>
            <w:vAlign w:val="center"/>
          </w:tcPr>
          <w:p w14:paraId="2041A412">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11400854">
            <w:pPr>
              <w:widowControl/>
              <w:spacing w:line="240" w:lineRule="auto"/>
              <w:ind w:firstLine="0" w:firstLineChars="0"/>
              <w:jc w:val="center"/>
              <w:rPr>
                <w:rFonts w:cs="Times New Roman"/>
                <w:sz w:val="21"/>
              </w:rPr>
            </w:pPr>
            <w:r>
              <w:rPr>
                <w:rFonts w:cs="Times New Roman"/>
                <w:sz w:val="21"/>
              </w:rPr>
              <w:t>0</w:t>
            </w:r>
          </w:p>
        </w:tc>
      </w:tr>
      <w:tr w14:paraId="049438B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restart"/>
            <w:vAlign w:val="center"/>
          </w:tcPr>
          <w:p w14:paraId="0029CF23">
            <w:pPr>
              <w:widowControl/>
              <w:spacing w:line="240" w:lineRule="auto"/>
              <w:ind w:firstLine="0" w:firstLineChars="0"/>
              <w:jc w:val="center"/>
              <w:rPr>
                <w:rFonts w:cs="Times New Roman"/>
                <w:sz w:val="21"/>
              </w:rPr>
            </w:pPr>
            <w:r>
              <w:rPr>
                <w:rFonts w:cs="Times New Roman"/>
                <w:sz w:val="21"/>
              </w:rPr>
              <w:t>运行期</w:t>
            </w:r>
          </w:p>
        </w:tc>
        <w:tc>
          <w:tcPr>
            <w:tcW w:w="1167" w:type="pct"/>
            <w:vAlign w:val="center"/>
          </w:tcPr>
          <w:p w14:paraId="5EFC1468">
            <w:pPr>
              <w:widowControl/>
              <w:spacing w:line="240" w:lineRule="auto"/>
              <w:ind w:firstLine="0" w:firstLineChars="0"/>
              <w:jc w:val="center"/>
              <w:rPr>
                <w:rFonts w:cs="Times New Roman"/>
                <w:sz w:val="21"/>
              </w:rPr>
            </w:pPr>
            <w:r>
              <w:rPr>
                <w:rFonts w:cs="Times New Roman"/>
                <w:sz w:val="21"/>
              </w:rPr>
              <w:t>废水排放</w:t>
            </w:r>
          </w:p>
        </w:tc>
        <w:tc>
          <w:tcPr>
            <w:tcW w:w="531" w:type="pct"/>
            <w:vAlign w:val="center"/>
          </w:tcPr>
          <w:p w14:paraId="07A7B772">
            <w:pPr>
              <w:widowControl/>
              <w:spacing w:line="240" w:lineRule="auto"/>
              <w:ind w:firstLine="0" w:firstLineChars="0"/>
              <w:jc w:val="center"/>
              <w:rPr>
                <w:rFonts w:cs="Times New Roman"/>
                <w:sz w:val="21"/>
              </w:rPr>
            </w:pPr>
            <w:r>
              <w:rPr>
                <w:rFonts w:cs="Times New Roman"/>
                <w:sz w:val="21"/>
              </w:rPr>
              <w:t>0</w:t>
            </w:r>
          </w:p>
        </w:tc>
        <w:tc>
          <w:tcPr>
            <w:tcW w:w="592" w:type="pct"/>
            <w:vAlign w:val="center"/>
          </w:tcPr>
          <w:p w14:paraId="48355439">
            <w:pPr>
              <w:widowControl/>
              <w:spacing w:line="240" w:lineRule="auto"/>
              <w:ind w:firstLine="0" w:firstLineChars="0"/>
              <w:jc w:val="center"/>
              <w:rPr>
                <w:rFonts w:cs="Times New Roman"/>
                <w:sz w:val="21"/>
              </w:rPr>
            </w:pPr>
            <w:r>
              <w:rPr>
                <w:rFonts w:cs="Times New Roman"/>
                <w:sz w:val="21"/>
              </w:rPr>
              <w:t>-1LD#</w:t>
            </w:r>
          </w:p>
        </w:tc>
        <w:tc>
          <w:tcPr>
            <w:tcW w:w="586" w:type="pct"/>
            <w:vAlign w:val="center"/>
          </w:tcPr>
          <w:p w14:paraId="40ECF74F">
            <w:pPr>
              <w:widowControl/>
              <w:spacing w:line="240" w:lineRule="auto"/>
              <w:ind w:firstLine="0" w:firstLineChars="0"/>
              <w:jc w:val="center"/>
              <w:rPr>
                <w:rFonts w:cs="Times New Roman"/>
                <w:sz w:val="21"/>
              </w:rPr>
            </w:pPr>
            <w:r>
              <w:rPr>
                <w:rFonts w:cs="Times New Roman"/>
                <w:sz w:val="21"/>
              </w:rPr>
              <w:t>-1LI#</w:t>
            </w:r>
          </w:p>
        </w:tc>
        <w:tc>
          <w:tcPr>
            <w:tcW w:w="497" w:type="pct"/>
            <w:vAlign w:val="center"/>
          </w:tcPr>
          <w:p w14:paraId="5DD85B0D">
            <w:pPr>
              <w:widowControl/>
              <w:spacing w:line="240" w:lineRule="auto"/>
              <w:ind w:firstLine="0" w:firstLineChars="0"/>
              <w:jc w:val="center"/>
              <w:rPr>
                <w:rFonts w:cs="Times New Roman"/>
                <w:sz w:val="21"/>
              </w:rPr>
            </w:pPr>
            <w:r>
              <w:rPr>
                <w:rFonts w:cs="Times New Roman"/>
                <w:sz w:val="21"/>
              </w:rPr>
              <w:t>0</w:t>
            </w:r>
          </w:p>
        </w:tc>
        <w:tc>
          <w:tcPr>
            <w:tcW w:w="499" w:type="pct"/>
            <w:vAlign w:val="center"/>
          </w:tcPr>
          <w:p w14:paraId="5029FB41">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7598DE47">
            <w:pPr>
              <w:widowControl/>
              <w:spacing w:line="240" w:lineRule="auto"/>
              <w:ind w:firstLine="0" w:firstLineChars="0"/>
              <w:jc w:val="center"/>
              <w:rPr>
                <w:rFonts w:cs="Times New Roman"/>
                <w:sz w:val="21"/>
              </w:rPr>
            </w:pPr>
            <w:r>
              <w:rPr>
                <w:rFonts w:cs="Times New Roman"/>
                <w:sz w:val="21"/>
              </w:rPr>
              <w:t>0</w:t>
            </w:r>
          </w:p>
        </w:tc>
      </w:tr>
      <w:tr w14:paraId="0F555C5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454F8B2F">
            <w:pPr>
              <w:widowControl/>
              <w:spacing w:line="240" w:lineRule="auto"/>
              <w:ind w:firstLine="0" w:firstLineChars="0"/>
              <w:jc w:val="center"/>
              <w:rPr>
                <w:rFonts w:cs="Times New Roman"/>
                <w:sz w:val="21"/>
              </w:rPr>
            </w:pPr>
          </w:p>
        </w:tc>
        <w:tc>
          <w:tcPr>
            <w:tcW w:w="1167" w:type="pct"/>
            <w:vAlign w:val="center"/>
          </w:tcPr>
          <w:p w14:paraId="179B5C59">
            <w:pPr>
              <w:widowControl/>
              <w:spacing w:line="240" w:lineRule="auto"/>
              <w:ind w:firstLine="0" w:firstLineChars="0"/>
              <w:jc w:val="center"/>
              <w:rPr>
                <w:rFonts w:cs="Times New Roman"/>
                <w:sz w:val="21"/>
              </w:rPr>
            </w:pPr>
            <w:r>
              <w:rPr>
                <w:rFonts w:cs="Times New Roman"/>
                <w:sz w:val="21"/>
              </w:rPr>
              <w:t>废气排放</w:t>
            </w:r>
          </w:p>
        </w:tc>
        <w:tc>
          <w:tcPr>
            <w:tcW w:w="531" w:type="pct"/>
            <w:vAlign w:val="center"/>
          </w:tcPr>
          <w:p w14:paraId="3E3286BE">
            <w:pPr>
              <w:widowControl/>
              <w:spacing w:line="240" w:lineRule="auto"/>
              <w:ind w:firstLine="0" w:firstLineChars="0"/>
              <w:jc w:val="center"/>
              <w:rPr>
                <w:rFonts w:cs="Times New Roman"/>
                <w:sz w:val="21"/>
              </w:rPr>
            </w:pPr>
            <w:r>
              <w:rPr>
                <w:rFonts w:cs="Times New Roman"/>
                <w:sz w:val="21"/>
              </w:rPr>
              <w:t>-1LD#</w:t>
            </w:r>
          </w:p>
        </w:tc>
        <w:tc>
          <w:tcPr>
            <w:tcW w:w="592" w:type="pct"/>
            <w:vAlign w:val="center"/>
          </w:tcPr>
          <w:p w14:paraId="3367FAA5">
            <w:pPr>
              <w:widowControl/>
              <w:spacing w:line="240" w:lineRule="auto"/>
              <w:ind w:firstLine="0" w:firstLineChars="0"/>
              <w:jc w:val="center"/>
              <w:rPr>
                <w:rFonts w:cs="Times New Roman"/>
                <w:sz w:val="21"/>
              </w:rPr>
            </w:pPr>
            <w:r>
              <w:rPr>
                <w:rFonts w:cs="Times New Roman"/>
                <w:sz w:val="21"/>
              </w:rPr>
              <w:t>0</w:t>
            </w:r>
          </w:p>
        </w:tc>
        <w:tc>
          <w:tcPr>
            <w:tcW w:w="586" w:type="pct"/>
            <w:vAlign w:val="center"/>
          </w:tcPr>
          <w:p w14:paraId="37075AB1">
            <w:pPr>
              <w:widowControl/>
              <w:spacing w:line="240" w:lineRule="auto"/>
              <w:ind w:firstLine="0" w:firstLineChars="0"/>
              <w:jc w:val="center"/>
              <w:rPr>
                <w:rFonts w:cs="Times New Roman"/>
                <w:sz w:val="21"/>
              </w:rPr>
            </w:pPr>
            <w:r>
              <w:rPr>
                <w:rFonts w:cs="Times New Roman"/>
                <w:sz w:val="21"/>
              </w:rPr>
              <w:t>0</w:t>
            </w:r>
          </w:p>
        </w:tc>
        <w:tc>
          <w:tcPr>
            <w:tcW w:w="497" w:type="pct"/>
            <w:vAlign w:val="center"/>
          </w:tcPr>
          <w:p w14:paraId="302F0E78">
            <w:pPr>
              <w:widowControl/>
              <w:spacing w:line="240" w:lineRule="auto"/>
              <w:ind w:firstLine="0" w:firstLineChars="0"/>
              <w:jc w:val="center"/>
              <w:rPr>
                <w:rFonts w:cs="Times New Roman"/>
                <w:sz w:val="21"/>
              </w:rPr>
            </w:pPr>
            <w:r>
              <w:rPr>
                <w:rFonts w:cs="Times New Roman"/>
                <w:sz w:val="21"/>
              </w:rPr>
              <w:t>0</w:t>
            </w:r>
          </w:p>
        </w:tc>
        <w:tc>
          <w:tcPr>
            <w:tcW w:w="499" w:type="pct"/>
            <w:vAlign w:val="center"/>
          </w:tcPr>
          <w:p w14:paraId="184AE717">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0C901A80">
            <w:pPr>
              <w:widowControl/>
              <w:spacing w:line="240" w:lineRule="auto"/>
              <w:ind w:firstLine="0" w:firstLineChars="0"/>
              <w:jc w:val="center"/>
              <w:rPr>
                <w:rFonts w:cs="Times New Roman"/>
                <w:sz w:val="21"/>
              </w:rPr>
            </w:pPr>
            <w:r>
              <w:rPr>
                <w:rFonts w:cs="Times New Roman"/>
                <w:sz w:val="21"/>
              </w:rPr>
              <w:t>0</w:t>
            </w:r>
          </w:p>
        </w:tc>
      </w:tr>
      <w:tr w14:paraId="3452A4E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58C56102">
            <w:pPr>
              <w:widowControl/>
              <w:spacing w:line="240" w:lineRule="auto"/>
              <w:ind w:firstLine="0" w:firstLineChars="0"/>
              <w:jc w:val="center"/>
              <w:rPr>
                <w:rFonts w:cs="Times New Roman"/>
                <w:sz w:val="21"/>
              </w:rPr>
            </w:pPr>
          </w:p>
        </w:tc>
        <w:tc>
          <w:tcPr>
            <w:tcW w:w="1167" w:type="pct"/>
            <w:vAlign w:val="center"/>
          </w:tcPr>
          <w:p w14:paraId="272761EB">
            <w:pPr>
              <w:widowControl/>
              <w:spacing w:line="240" w:lineRule="auto"/>
              <w:ind w:firstLine="0" w:firstLineChars="0"/>
              <w:jc w:val="center"/>
              <w:rPr>
                <w:rFonts w:cs="Times New Roman"/>
                <w:sz w:val="21"/>
              </w:rPr>
            </w:pPr>
            <w:r>
              <w:rPr>
                <w:rFonts w:cs="Times New Roman"/>
                <w:sz w:val="21"/>
              </w:rPr>
              <w:t>噪声排放</w:t>
            </w:r>
          </w:p>
        </w:tc>
        <w:tc>
          <w:tcPr>
            <w:tcW w:w="531" w:type="pct"/>
            <w:vAlign w:val="center"/>
          </w:tcPr>
          <w:p w14:paraId="2CE44632">
            <w:pPr>
              <w:widowControl/>
              <w:spacing w:line="240" w:lineRule="auto"/>
              <w:ind w:firstLine="0" w:firstLineChars="0"/>
              <w:jc w:val="center"/>
              <w:rPr>
                <w:rFonts w:cs="Times New Roman"/>
                <w:sz w:val="21"/>
              </w:rPr>
            </w:pPr>
            <w:r>
              <w:rPr>
                <w:rFonts w:cs="Times New Roman"/>
                <w:sz w:val="21"/>
              </w:rPr>
              <w:t>0</w:t>
            </w:r>
          </w:p>
        </w:tc>
        <w:tc>
          <w:tcPr>
            <w:tcW w:w="592" w:type="pct"/>
            <w:vAlign w:val="center"/>
          </w:tcPr>
          <w:p w14:paraId="4C65AD20">
            <w:pPr>
              <w:widowControl/>
              <w:spacing w:line="240" w:lineRule="auto"/>
              <w:ind w:firstLine="0" w:firstLineChars="0"/>
              <w:jc w:val="center"/>
              <w:rPr>
                <w:rFonts w:cs="Times New Roman"/>
                <w:sz w:val="21"/>
              </w:rPr>
            </w:pPr>
            <w:r>
              <w:rPr>
                <w:rFonts w:cs="Times New Roman"/>
                <w:sz w:val="21"/>
              </w:rPr>
              <w:t>0</w:t>
            </w:r>
          </w:p>
        </w:tc>
        <w:tc>
          <w:tcPr>
            <w:tcW w:w="586" w:type="pct"/>
            <w:vAlign w:val="center"/>
          </w:tcPr>
          <w:p w14:paraId="73AF90F8">
            <w:pPr>
              <w:widowControl/>
              <w:spacing w:line="240" w:lineRule="auto"/>
              <w:ind w:firstLine="0" w:firstLineChars="0"/>
              <w:jc w:val="center"/>
              <w:rPr>
                <w:rFonts w:cs="Times New Roman"/>
                <w:sz w:val="21"/>
              </w:rPr>
            </w:pPr>
            <w:r>
              <w:rPr>
                <w:rFonts w:cs="Times New Roman"/>
                <w:sz w:val="21"/>
              </w:rPr>
              <w:t>0</w:t>
            </w:r>
          </w:p>
        </w:tc>
        <w:tc>
          <w:tcPr>
            <w:tcW w:w="497" w:type="pct"/>
            <w:vAlign w:val="center"/>
          </w:tcPr>
          <w:p w14:paraId="31596CF6">
            <w:pPr>
              <w:widowControl/>
              <w:spacing w:line="240" w:lineRule="auto"/>
              <w:ind w:firstLine="0" w:firstLineChars="0"/>
              <w:jc w:val="center"/>
              <w:rPr>
                <w:rFonts w:cs="Times New Roman"/>
                <w:sz w:val="21"/>
              </w:rPr>
            </w:pPr>
            <w:r>
              <w:rPr>
                <w:rFonts w:cs="Times New Roman"/>
                <w:sz w:val="21"/>
              </w:rPr>
              <w:t>0</w:t>
            </w:r>
          </w:p>
        </w:tc>
        <w:tc>
          <w:tcPr>
            <w:tcW w:w="499" w:type="pct"/>
            <w:vAlign w:val="center"/>
          </w:tcPr>
          <w:p w14:paraId="4EB5DE60">
            <w:pPr>
              <w:widowControl/>
              <w:spacing w:line="240" w:lineRule="auto"/>
              <w:ind w:firstLine="0" w:firstLineChars="0"/>
              <w:jc w:val="center"/>
              <w:rPr>
                <w:rFonts w:cs="Times New Roman"/>
                <w:sz w:val="21"/>
              </w:rPr>
            </w:pPr>
            <w:r>
              <w:rPr>
                <w:rFonts w:cs="Times New Roman"/>
                <w:sz w:val="21"/>
              </w:rPr>
              <w:t>-0LD&amp;</w:t>
            </w:r>
          </w:p>
        </w:tc>
        <w:tc>
          <w:tcPr>
            <w:tcW w:w="545" w:type="pct"/>
            <w:vAlign w:val="center"/>
          </w:tcPr>
          <w:p w14:paraId="3220EDE1">
            <w:pPr>
              <w:widowControl/>
              <w:spacing w:line="240" w:lineRule="auto"/>
              <w:ind w:firstLine="0" w:firstLineChars="0"/>
              <w:jc w:val="center"/>
              <w:rPr>
                <w:rFonts w:cs="Times New Roman"/>
                <w:sz w:val="21"/>
              </w:rPr>
            </w:pPr>
            <w:r>
              <w:rPr>
                <w:rFonts w:cs="Times New Roman"/>
                <w:sz w:val="21"/>
              </w:rPr>
              <w:t>0</w:t>
            </w:r>
          </w:p>
        </w:tc>
      </w:tr>
      <w:tr w14:paraId="6882820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618C4B44">
            <w:pPr>
              <w:widowControl/>
              <w:spacing w:line="240" w:lineRule="auto"/>
              <w:ind w:firstLine="0" w:firstLineChars="0"/>
              <w:jc w:val="center"/>
              <w:rPr>
                <w:rFonts w:cs="Times New Roman"/>
                <w:sz w:val="21"/>
              </w:rPr>
            </w:pPr>
          </w:p>
        </w:tc>
        <w:tc>
          <w:tcPr>
            <w:tcW w:w="1167" w:type="pct"/>
            <w:vAlign w:val="center"/>
          </w:tcPr>
          <w:p w14:paraId="5E304F63">
            <w:pPr>
              <w:widowControl/>
              <w:spacing w:line="240" w:lineRule="auto"/>
              <w:ind w:firstLine="0" w:firstLineChars="0"/>
              <w:jc w:val="center"/>
              <w:rPr>
                <w:rFonts w:cs="Times New Roman"/>
                <w:sz w:val="21"/>
              </w:rPr>
            </w:pPr>
            <w:r>
              <w:rPr>
                <w:rFonts w:cs="Times New Roman"/>
                <w:sz w:val="21"/>
              </w:rPr>
              <w:t>固体废物</w:t>
            </w:r>
          </w:p>
        </w:tc>
        <w:tc>
          <w:tcPr>
            <w:tcW w:w="531" w:type="pct"/>
            <w:vAlign w:val="center"/>
          </w:tcPr>
          <w:p w14:paraId="7E626114">
            <w:pPr>
              <w:widowControl/>
              <w:spacing w:line="240" w:lineRule="auto"/>
              <w:ind w:firstLine="0" w:firstLineChars="0"/>
              <w:jc w:val="center"/>
              <w:rPr>
                <w:rFonts w:cs="Times New Roman"/>
                <w:sz w:val="21"/>
              </w:rPr>
            </w:pPr>
            <w:r>
              <w:rPr>
                <w:rFonts w:cs="Times New Roman"/>
                <w:sz w:val="21"/>
              </w:rPr>
              <w:t>0</w:t>
            </w:r>
          </w:p>
        </w:tc>
        <w:tc>
          <w:tcPr>
            <w:tcW w:w="592" w:type="pct"/>
            <w:vAlign w:val="center"/>
          </w:tcPr>
          <w:p w14:paraId="1F332D7C">
            <w:pPr>
              <w:widowControl/>
              <w:spacing w:line="240" w:lineRule="auto"/>
              <w:ind w:firstLine="0" w:firstLineChars="0"/>
              <w:jc w:val="center"/>
              <w:rPr>
                <w:rFonts w:cs="Times New Roman"/>
                <w:sz w:val="21"/>
              </w:rPr>
            </w:pPr>
            <w:r>
              <w:rPr>
                <w:rFonts w:cs="Times New Roman"/>
                <w:sz w:val="21"/>
              </w:rPr>
              <w:t>0</w:t>
            </w:r>
          </w:p>
        </w:tc>
        <w:tc>
          <w:tcPr>
            <w:tcW w:w="586" w:type="pct"/>
            <w:vAlign w:val="center"/>
          </w:tcPr>
          <w:p w14:paraId="0964B336">
            <w:pPr>
              <w:widowControl/>
              <w:spacing w:line="240" w:lineRule="auto"/>
              <w:ind w:firstLine="0" w:firstLineChars="0"/>
              <w:jc w:val="center"/>
              <w:rPr>
                <w:rFonts w:cs="Times New Roman"/>
                <w:sz w:val="21"/>
              </w:rPr>
            </w:pPr>
            <w:r>
              <w:rPr>
                <w:rFonts w:cs="Times New Roman"/>
                <w:sz w:val="21"/>
              </w:rPr>
              <w:t>0</w:t>
            </w:r>
          </w:p>
        </w:tc>
        <w:tc>
          <w:tcPr>
            <w:tcW w:w="497" w:type="pct"/>
            <w:vAlign w:val="center"/>
          </w:tcPr>
          <w:p w14:paraId="773BC4D4">
            <w:pPr>
              <w:widowControl/>
              <w:spacing w:line="240" w:lineRule="auto"/>
              <w:ind w:firstLine="0" w:firstLineChars="0"/>
              <w:jc w:val="center"/>
              <w:rPr>
                <w:rFonts w:cs="Times New Roman"/>
                <w:sz w:val="21"/>
              </w:rPr>
            </w:pPr>
            <w:r>
              <w:rPr>
                <w:rFonts w:cs="Times New Roman"/>
                <w:sz w:val="21"/>
              </w:rPr>
              <w:t>0</w:t>
            </w:r>
          </w:p>
        </w:tc>
        <w:tc>
          <w:tcPr>
            <w:tcW w:w="499" w:type="pct"/>
            <w:vAlign w:val="center"/>
          </w:tcPr>
          <w:p w14:paraId="4AFAEB48">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17210326">
            <w:pPr>
              <w:widowControl/>
              <w:spacing w:line="240" w:lineRule="auto"/>
              <w:ind w:firstLine="0" w:firstLineChars="0"/>
              <w:jc w:val="center"/>
              <w:rPr>
                <w:rFonts w:cs="Times New Roman"/>
                <w:sz w:val="21"/>
              </w:rPr>
            </w:pPr>
            <w:r>
              <w:rPr>
                <w:rFonts w:cs="Times New Roman"/>
                <w:sz w:val="21"/>
              </w:rPr>
              <w:t>0</w:t>
            </w:r>
          </w:p>
        </w:tc>
      </w:tr>
      <w:tr w14:paraId="03FDC4E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71C3FDDE">
            <w:pPr>
              <w:widowControl/>
              <w:spacing w:line="240" w:lineRule="auto"/>
              <w:ind w:firstLine="0" w:firstLineChars="0"/>
              <w:jc w:val="center"/>
              <w:rPr>
                <w:rFonts w:cs="Times New Roman"/>
                <w:sz w:val="21"/>
              </w:rPr>
            </w:pPr>
          </w:p>
        </w:tc>
        <w:tc>
          <w:tcPr>
            <w:tcW w:w="1167" w:type="pct"/>
            <w:vAlign w:val="center"/>
          </w:tcPr>
          <w:p w14:paraId="06EF22FD">
            <w:pPr>
              <w:widowControl/>
              <w:spacing w:line="240" w:lineRule="auto"/>
              <w:ind w:firstLine="0" w:firstLineChars="0"/>
              <w:jc w:val="center"/>
              <w:rPr>
                <w:rFonts w:cs="Times New Roman"/>
                <w:sz w:val="21"/>
              </w:rPr>
            </w:pPr>
            <w:r>
              <w:rPr>
                <w:rFonts w:cs="Times New Roman"/>
                <w:sz w:val="21"/>
              </w:rPr>
              <w:t>事故风险</w:t>
            </w:r>
          </w:p>
        </w:tc>
        <w:tc>
          <w:tcPr>
            <w:tcW w:w="531" w:type="pct"/>
            <w:vAlign w:val="center"/>
          </w:tcPr>
          <w:p w14:paraId="1F1E08C6">
            <w:pPr>
              <w:widowControl/>
              <w:spacing w:line="240" w:lineRule="auto"/>
              <w:ind w:firstLine="0" w:firstLineChars="0"/>
              <w:jc w:val="center"/>
              <w:rPr>
                <w:rFonts w:cs="Times New Roman"/>
                <w:sz w:val="21"/>
              </w:rPr>
            </w:pPr>
            <w:r>
              <w:rPr>
                <w:rFonts w:cs="Times New Roman"/>
                <w:sz w:val="21"/>
              </w:rPr>
              <w:t>-0SD#</w:t>
            </w:r>
          </w:p>
        </w:tc>
        <w:tc>
          <w:tcPr>
            <w:tcW w:w="592" w:type="pct"/>
            <w:vAlign w:val="center"/>
          </w:tcPr>
          <w:p w14:paraId="5E4344A2">
            <w:pPr>
              <w:widowControl/>
              <w:spacing w:line="240" w:lineRule="auto"/>
              <w:ind w:firstLine="0" w:firstLineChars="0"/>
              <w:jc w:val="center"/>
              <w:rPr>
                <w:rFonts w:cs="Times New Roman"/>
                <w:sz w:val="21"/>
              </w:rPr>
            </w:pPr>
            <w:r>
              <w:rPr>
                <w:rFonts w:cs="Times New Roman"/>
                <w:sz w:val="21"/>
              </w:rPr>
              <w:t>-1SD#</w:t>
            </w:r>
          </w:p>
        </w:tc>
        <w:tc>
          <w:tcPr>
            <w:tcW w:w="586" w:type="pct"/>
            <w:vAlign w:val="center"/>
          </w:tcPr>
          <w:p w14:paraId="55ACD73D">
            <w:pPr>
              <w:widowControl/>
              <w:spacing w:line="240" w:lineRule="auto"/>
              <w:ind w:firstLine="0" w:firstLineChars="0"/>
              <w:jc w:val="center"/>
              <w:rPr>
                <w:rFonts w:cs="Times New Roman"/>
                <w:sz w:val="21"/>
              </w:rPr>
            </w:pPr>
            <w:r>
              <w:rPr>
                <w:rFonts w:cs="Times New Roman"/>
                <w:sz w:val="21"/>
              </w:rPr>
              <w:t>-1SI#</w:t>
            </w:r>
          </w:p>
        </w:tc>
        <w:tc>
          <w:tcPr>
            <w:tcW w:w="497" w:type="pct"/>
            <w:vAlign w:val="center"/>
          </w:tcPr>
          <w:p w14:paraId="62CA1793">
            <w:pPr>
              <w:widowControl/>
              <w:spacing w:line="240" w:lineRule="auto"/>
              <w:ind w:firstLine="0" w:firstLineChars="0"/>
              <w:jc w:val="center"/>
              <w:rPr>
                <w:rFonts w:cs="Times New Roman"/>
                <w:sz w:val="21"/>
              </w:rPr>
            </w:pPr>
            <w:r>
              <w:rPr>
                <w:rFonts w:cs="Times New Roman"/>
                <w:sz w:val="21"/>
              </w:rPr>
              <w:t>-1SD#</w:t>
            </w:r>
          </w:p>
        </w:tc>
        <w:tc>
          <w:tcPr>
            <w:tcW w:w="499" w:type="pct"/>
            <w:vAlign w:val="center"/>
          </w:tcPr>
          <w:p w14:paraId="7DF74920">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12BD51F4">
            <w:pPr>
              <w:widowControl/>
              <w:spacing w:line="240" w:lineRule="auto"/>
              <w:ind w:firstLine="0" w:firstLineChars="0"/>
              <w:jc w:val="center"/>
              <w:rPr>
                <w:rFonts w:cs="Times New Roman"/>
                <w:sz w:val="21"/>
              </w:rPr>
            </w:pPr>
            <w:r>
              <w:rPr>
                <w:rFonts w:cs="Times New Roman"/>
                <w:sz w:val="21"/>
              </w:rPr>
              <w:t>0</w:t>
            </w:r>
          </w:p>
        </w:tc>
      </w:tr>
      <w:tr w14:paraId="5D9C7DD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restart"/>
            <w:vAlign w:val="center"/>
          </w:tcPr>
          <w:p w14:paraId="39777B6E">
            <w:pPr>
              <w:widowControl/>
              <w:spacing w:line="240" w:lineRule="auto"/>
              <w:ind w:firstLine="0" w:firstLineChars="0"/>
              <w:jc w:val="center"/>
              <w:rPr>
                <w:rFonts w:cs="Times New Roman"/>
                <w:sz w:val="21"/>
              </w:rPr>
            </w:pPr>
            <w:r>
              <w:rPr>
                <w:rFonts w:cs="Times New Roman"/>
                <w:sz w:val="21"/>
              </w:rPr>
              <w:t>服务期满</w:t>
            </w:r>
          </w:p>
        </w:tc>
        <w:tc>
          <w:tcPr>
            <w:tcW w:w="1167" w:type="pct"/>
            <w:vAlign w:val="center"/>
          </w:tcPr>
          <w:p w14:paraId="37C6F690">
            <w:pPr>
              <w:widowControl/>
              <w:spacing w:line="240" w:lineRule="auto"/>
              <w:ind w:firstLine="0" w:firstLineChars="0"/>
              <w:jc w:val="center"/>
              <w:rPr>
                <w:rFonts w:cs="Times New Roman"/>
                <w:sz w:val="21"/>
              </w:rPr>
            </w:pPr>
            <w:r>
              <w:rPr>
                <w:rFonts w:cs="Times New Roman"/>
                <w:sz w:val="21"/>
              </w:rPr>
              <w:t>废水排放</w:t>
            </w:r>
          </w:p>
        </w:tc>
        <w:tc>
          <w:tcPr>
            <w:tcW w:w="531" w:type="pct"/>
            <w:vAlign w:val="center"/>
          </w:tcPr>
          <w:p w14:paraId="66EDD6B7">
            <w:pPr>
              <w:widowControl/>
              <w:spacing w:line="240" w:lineRule="auto"/>
              <w:ind w:firstLine="0" w:firstLineChars="0"/>
              <w:jc w:val="center"/>
              <w:rPr>
                <w:rFonts w:cs="Times New Roman"/>
                <w:sz w:val="21"/>
              </w:rPr>
            </w:pPr>
            <w:r>
              <w:rPr>
                <w:rFonts w:cs="Times New Roman"/>
                <w:sz w:val="21"/>
              </w:rPr>
              <w:t>0</w:t>
            </w:r>
          </w:p>
        </w:tc>
        <w:tc>
          <w:tcPr>
            <w:tcW w:w="592" w:type="pct"/>
            <w:vAlign w:val="center"/>
          </w:tcPr>
          <w:p w14:paraId="4D53139B">
            <w:pPr>
              <w:widowControl/>
              <w:spacing w:line="240" w:lineRule="auto"/>
              <w:ind w:firstLine="0" w:firstLineChars="0"/>
              <w:jc w:val="center"/>
              <w:rPr>
                <w:rFonts w:cs="Times New Roman"/>
                <w:sz w:val="21"/>
              </w:rPr>
            </w:pPr>
            <w:r>
              <w:rPr>
                <w:rFonts w:cs="Times New Roman"/>
                <w:sz w:val="21"/>
              </w:rPr>
              <w:t>-1SD#</w:t>
            </w:r>
          </w:p>
        </w:tc>
        <w:tc>
          <w:tcPr>
            <w:tcW w:w="586" w:type="pct"/>
            <w:vAlign w:val="center"/>
          </w:tcPr>
          <w:p w14:paraId="0723F515">
            <w:pPr>
              <w:widowControl/>
              <w:spacing w:line="240" w:lineRule="auto"/>
              <w:ind w:firstLine="0" w:firstLineChars="0"/>
              <w:jc w:val="center"/>
              <w:rPr>
                <w:rFonts w:cs="Times New Roman"/>
                <w:sz w:val="21"/>
              </w:rPr>
            </w:pPr>
            <w:r>
              <w:rPr>
                <w:rFonts w:cs="Times New Roman"/>
                <w:sz w:val="21"/>
              </w:rPr>
              <w:t>0</w:t>
            </w:r>
          </w:p>
        </w:tc>
        <w:tc>
          <w:tcPr>
            <w:tcW w:w="497" w:type="pct"/>
            <w:vAlign w:val="center"/>
          </w:tcPr>
          <w:p w14:paraId="097DDCF5">
            <w:pPr>
              <w:widowControl/>
              <w:spacing w:line="240" w:lineRule="auto"/>
              <w:ind w:firstLine="0" w:firstLineChars="0"/>
              <w:jc w:val="center"/>
              <w:rPr>
                <w:rFonts w:cs="Times New Roman"/>
                <w:sz w:val="21"/>
              </w:rPr>
            </w:pPr>
            <w:r>
              <w:rPr>
                <w:rFonts w:cs="Times New Roman"/>
                <w:sz w:val="21"/>
              </w:rPr>
              <w:t>0</w:t>
            </w:r>
          </w:p>
        </w:tc>
        <w:tc>
          <w:tcPr>
            <w:tcW w:w="499" w:type="pct"/>
            <w:vAlign w:val="center"/>
          </w:tcPr>
          <w:p w14:paraId="3C924A91">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534372EB">
            <w:pPr>
              <w:widowControl/>
              <w:spacing w:line="240" w:lineRule="auto"/>
              <w:ind w:firstLine="0" w:firstLineChars="0"/>
              <w:jc w:val="center"/>
              <w:rPr>
                <w:rFonts w:cs="Times New Roman"/>
                <w:sz w:val="21"/>
              </w:rPr>
            </w:pPr>
            <w:r>
              <w:rPr>
                <w:rFonts w:cs="Times New Roman"/>
                <w:sz w:val="21"/>
              </w:rPr>
              <w:t>0</w:t>
            </w:r>
          </w:p>
        </w:tc>
      </w:tr>
      <w:tr w14:paraId="3FE0ED2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579433C3">
            <w:pPr>
              <w:widowControl/>
              <w:spacing w:line="240" w:lineRule="auto"/>
              <w:ind w:firstLine="0" w:firstLineChars="0"/>
              <w:jc w:val="center"/>
              <w:rPr>
                <w:rFonts w:cs="Times New Roman"/>
                <w:sz w:val="21"/>
              </w:rPr>
            </w:pPr>
          </w:p>
        </w:tc>
        <w:tc>
          <w:tcPr>
            <w:tcW w:w="1167" w:type="pct"/>
            <w:vAlign w:val="center"/>
          </w:tcPr>
          <w:p w14:paraId="6B92A271">
            <w:pPr>
              <w:widowControl/>
              <w:spacing w:line="240" w:lineRule="auto"/>
              <w:ind w:firstLine="0" w:firstLineChars="0"/>
              <w:jc w:val="center"/>
              <w:rPr>
                <w:rFonts w:cs="Times New Roman"/>
                <w:sz w:val="21"/>
              </w:rPr>
            </w:pPr>
            <w:r>
              <w:rPr>
                <w:rFonts w:cs="Times New Roman"/>
                <w:sz w:val="21"/>
              </w:rPr>
              <w:t>废气排放</w:t>
            </w:r>
          </w:p>
        </w:tc>
        <w:tc>
          <w:tcPr>
            <w:tcW w:w="531" w:type="pct"/>
            <w:vAlign w:val="center"/>
          </w:tcPr>
          <w:p w14:paraId="736ECAC0">
            <w:pPr>
              <w:widowControl/>
              <w:spacing w:line="240" w:lineRule="auto"/>
              <w:ind w:firstLine="0" w:firstLineChars="0"/>
              <w:jc w:val="center"/>
              <w:rPr>
                <w:rFonts w:cs="Times New Roman"/>
                <w:sz w:val="21"/>
              </w:rPr>
            </w:pPr>
            <w:r>
              <w:rPr>
                <w:rFonts w:cs="Times New Roman"/>
                <w:sz w:val="21"/>
              </w:rPr>
              <w:t>-0SD#</w:t>
            </w:r>
          </w:p>
        </w:tc>
        <w:tc>
          <w:tcPr>
            <w:tcW w:w="592" w:type="pct"/>
            <w:vAlign w:val="center"/>
          </w:tcPr>
          <w:p w14:paraId="7C6511C5">
            <w:pPr>
              <w:widowControl/>
              <w:spacing w:line="240" w:lineRule="auto"/>
              <w:ind w:firstLine="0" w:firstLineChars="0"/>
              <w:jc w:val="center"/>
              <w:rPr>
                <w:rFonts w:cs="Times New Roman"/>
                <w:sz w:val="21"/>
              </w:rPr>
            </w:pPr>
            <w:r>
              <w:rPr>
                <w:rFonts w:cs="Times New Roman"/>
                <w:sz w:val="21"/>
              </w:rPr>
              <w:t>0</w:t>
            </w:r>
          </w:p>
        </w:tc>
        <w:tc>
          <w:tcPr>
            <w:tcW w:w="586" w:type="pct"/>
            <w:vAlign w:val="center"/>
          </w:tcPr>
          <w:p w14:paraId="4C67B3AB">
            <w:pPr>
              <w:widowControl/>
              <w:spacing w:line="240" w:lineRule="auto"/>
              <w:ind w:firstLine="0" w:firstLineChars="0"/>
              <w:jc w:val="center"/>
              <w:rPr>
                <w:rFonts w:cs="Times New Roman"/>
                <w:sz w:val="21"/>
              </w:rPr>
            </w:pPr>
            <w:r>
              <w:rPr>
                <w:rFonts w:cs="Times New Roman"/>
                <w:sz w:val="21"/>
              </w:rPr>
              <w:t>0</w:t>
            </w:r>
          </w:p>
        </w:tc>
        <w:tc>
          <w:tcPr>
            <w:tcW w:w="497" w:type="pct"/>
            <w:vAlign w:val="center"/>
          </w:tcPr>
          <w:p w14:paraId="41647FC3">
            <w:pPr>
              <w:widowControl/>
              <w:spacing w:line="240" w:lineRule="auto"/>
              <w:ind w:firstLine="0" w:firstLineChars="0"/>
              <w:jc w:val="center"/>
              <w:rPr>
                <w:rFonts w:cs="Times New Roman"/>
                <w:sz w:val="21"/>
              </w:rPr>
            </w:pPr>
            <w:r>
              <w:rPr>
                <w:rFonts w:cs="Times New Roman"/>
                <w:sz w:val="21"/>
              </w:rPr>
              <w:t>0</w:t>
            </w:r>
          </w:p>
        </w:tc>
        <w:tc>
          <w:tcPr>
            <w:tcW w:w="499" w:type="pct"/>
            <w:vAlign w:val="center"/>
          </w:tcPr>
          <w:p w14:paraId="4786311C">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0216CDC7">
            <w:pPr>
              <w:widowControl/>
              <w:spacing w:line="240" w:lineRule="auto"/>
              <w:ind w:firstLine="0" w:firstLineChars="0"/>
              <w:jc w:val="center"/>
              <w:rPr>
                <w:rFonts w:cs="Times New Roman"/>
                <w:sz w:val="21"/>
              </w:rPr>
            </w:pPr>
            <w:r>
              <w:rPr>
                <w:rFonts w:cs="Times New Roman"/>
                <w:sz w:val="21"/>
              </w:rPr>
              <w:t>0</w:t>
            </w:r>
          </w:p>
        </w:tc>
      </w:tr>
      <w:tr w14:paraId="727E5E8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32F71BA2">
            <w:pPr>
              <w:widowControl/>
              <w:spacing w:line="240" w:lineRule="auto"/>
              <w:ind w:firstLine="0" w:firstLineChars="0"/>
              <w:jc w:val="center"/>
              <w:rPr>
                <w:rFonts w:cs="Times New Roman"/>
                <w:sz w:val="21"/>
              </w:rPr>
            </w:pPr>
          </w:p>
        </w:tc>
        <w:tc>
          <w:tcPr>
            <w:tcW w:w="1167" w:type="pct"/>
            <w:vAlign w:val="center"/>
          </w:tcPr>
          <w:p w14:paraId="4CEBE93F">
            <w:pPr>
              <w:widowControl/>
              <w:spacing w:line="240" w:lineRule="auto"/>
              <w:ind w:firstLine="0" w:firstLineChars="0"/>
              <w:jc w:val="center"/>
              <w:rPr>
                <w:rFonts w:cs="Times New Roman"/>
                <w:sz w:val="21"/>
              </w:rPr>
            </w:pPr>
            <w:r>
              <w:rPr>
                <w:rFonts w:cs="Times New Roman"/>
                <w:sz w:val="21"/>
              </w:rPr>
              <w:t>噪声排放</w:t>
            </w:r>
          </w:p>
        </w:tc>
        <w:tc>
          <w:tcPr>
            <w:tcW w:w="531" w:type="pct"/>
            <w:vAlign w:val="center"/>
          </w:tcPr>
          <w:p w14:paraId="115FF619">
            <w:pPr>
              <w:widowControl/>
              <w:spacing w:line="240" w:lineRule="auto"/>
              <w:ind w:firstLine="0" w:firstLineChars="0"/>
              <w:jc w:val="center"/>
              <w:rPr>
                <w:rFonts w:cs="Times New Roman"/>
                <w:sz w:val="21"/>
              </w:rPr>
            </w:pPr>
            <w:r>
              <w:rPr>
                <w:rFonts w:cs="Times New Roman"/>
                <w:sz w:val="21"/>
              </w:rPr>
              <w:t>0</w:t>
            </w:r>
          </w:p>
        </w:tc>
        <w:tc>
          <w:tcPr>
            <w:tcW w:w="592" w:type="pct"/>
            <w:vAlign w:val="center"/>
          </w:tcPr>
          <w:p w14:paraId="2970D940">
            <w:pPr>
              <w:widowControl/>
              <w:spacing w:line="240" w:lineRule="auto"/>
              <w:ind w:firstLine="0" w:firstLineChars="0"/>
              <w:jc w:val="center"/>
              <w:rPr>
                <w:rFonts w:cs="Times New Roman"/>
                <w:sz w:val="21"/>
              </w:rPr>
            </w:pPr>
            <w:r>
              <w:rPr>
                <w:rFonts w:cs="Times New Roman"/>
                <w:sz w:val="21"/>
              </w:rPr>
              <w:t>0</w:t>
            </w:r>
          </w:p>
        </w:tc>
        <w:tc>
          <w:tcPr>
            <w:tcW w:w="586" w:type="pct"/>
            <w:vAlign w:val="center"/>
          </w:tcPr>
          <w:p w14:paraId="694B409E">
            <w:pPr>
              <w:widowControl/>
              <w:spacing w:line="240" w:lineRule="auto"/>
              <w:ind w:firstLine="0" w:firstLineChars="0"/>
              <w:jc w:val="center"/>
              <w:rPr>
                <w:rFonts w:cs="Times New Roman"/>
                <w:sz w:val="21"/>
              </w:rPr>
            </w:pPr>
            <w:r>
              <w:rPr>
                <w:rFonts w:cs="Times New Roman"/>
                <w:sz w:val="21"/>
              </w:rPr>
              <w:t>0</w:t>
            </w:r>
          </w:p>
        </w:tc>
        <w:tc>
          <w:tcPr>
            <w:tcW w:w="497" w:type="pct"/>
            <w:vAlign w:val="center"/>
          </w:tcPr>
          <w:p w14:paraId="06FADB79">
            <w:pPr>
              <w:widowControl/>
              <w:spacing w:line="240" w:lineRule="auto"/>
              <w:ind w:firstLine="0" w:firstLineChars="0"/>
              <w:jc w:val="center"/>
              <w:rPr>
                <w:rFonts w:cs="Times New Roman"/>
                <w:sz w:val="21"/>
              </w:rPr>
            </w:pPr>
            <w:r>
              <w:rPr>
                <w:rFonts w:cs="Times New Roman"/>
                <w:sz w:val="21"/>
              </w:rPr>
              <w:t>0</w:t>
            </w:r>
          </w:p>
        </w:tc>
        <w:tc>
          <w:tcPr>
            <w:tcW w:w="499" w:type="pct"/>
            <w:vAlign w:val="center"/>
          </w:tcPr>
          <w:p w14:paraId="60C25DEA">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1B99B340">
            <w:pPr>
              <w:widowControl/>
              <w:spacing w:line="240" w:lineRule="auto"/>
              <w:ind w:firstLine="0" w:firstLineChars="0"/>
              <w:jc w:val="center"/>
              <w:rPr>
                <w:rFonts w:cs="Times New Roman"/>
                <w:sz w:val="21"/>
              </w:rPr>
            </w:pPr>
            <w:r>
              <w:rPr>
                <w:rFonts w:cs="Times New Roman"/>
                <w:sz w:val="21"/>
              </w:rPr>
              <w:t>0</w:t>
            </w:r>
          </w:p>
        </w:tc>
      </w:tr>
      <w:tr w14:paraId="08C98EB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74FDA820">
            <w:pPr>
              <w:widowControl/>
              <w:spacing w:line="240" w:lineRule="auto"/>
              <w:ind w:firstLine="0" w:firstLineChars="0"/>
              <w:jc w:val="center"/>
              <w:rPr>
                <w:rFonts w:cs="Times New Roman"/>
                <w:sz w:val="21"/>
              </w:rPr>
            </w:pPr>
          </w:p>
        </w:tc>
        <w:tc>
          <w:tcPr>
            <w:tcW w:w="1167" w:type="pct"/>
            <w:vAlign w:val="center"/>
          </w:tcPr>
          <w:p w14:paraId="4227C54B">
            <w:pPr>
              <w:widowControl/>
              <w:spacing w:line="240" w:lineRule="auto"/>
              <w:ind w:firstLine="0" w:firstLineChars="0"/>
              <w:jc w:val="center"/>
              <w:rPr>
                <w:rFonts w:cs="Times New Roman"/>
                <w:sz w:val="21"/>
              </w:rPr>
            </w:pPr>
            <w:r>
              <w:rPr>
                <w:rFonts w:cs="Times New Roman"/>
                <w:sz w:val="21"/>
              </w:rPr>
              <w:t>固体废物</w:t>
            </w:r>
          </w:p>
        </w:tc>
        <w:tc>
          <w:tcPr>
            <w:tcW w:w="531" w:type="pct"/>
            <w:vAlign w:val="center"/>
          </w:tcPr>
          <w:p w14:paraId="0AC896DB">
            <w:pPr>
              <w:widowControl/>
              <w:spacing w:line="240" w:lineRule="auto"/>
              <w:ind w:firstLine="0" w:firstLineChars="0"/>
              <w:jc w:val="center"/>
              <w:rPr>
                <w:rFonts w:cs="Times New Roman"/>
                <w:sz w:val="21"/>
              </w:rPr>
            </w:pPr>
            <w:r>
              <w:rPr>
                <w:rFonts w:cs="Times New Roman"/>
                <w:sz w:val="21"/>
              </w:rPr>
              <w:t>0</w:t>
            </w:r>
          </w:p>
        </w:tc>
        <w:tc>
          <w:tcPr>
            <w:tcW w:w="592" w:type="pct"/>
            <w:vAlign w:val="center"/>
          </w:tcPr>
          <w:p w14:paraId="4C500369">
            <w:pPr>
              <w:widowControl/>
              <w:spacing w:line="240" w:lineRule="auto"/>
              <w:ind w:firstLine="0" w:firstLineChars="0"/>
              <w:jc w:val="center"/>
              <w:rPr>
                <w:rFonts w:cs="Times New Roman"/>
                <w:sz w:val="21"/>
              </w:rPr>
            </w:pPr>
            <w:r>
              <w:rPr>
                <w:rFonts w:cs="Times New Roman"/>
                <w:sz w:val="21"/>
              </w:rPr>
              <w:t>0</w:t>
            </w:r>
          </w:p>
        </w:tc>
        <w:tc>
          <w:tcPr>
            <w:tcW w:w="586" w:type="pct"/>
            <w:vAlign w:val="center"/>
          </w:tcPr>
          <w:p w14:paraId="349FA14C">
            <w:pPr>
              <w:widowControl/>
              <w:spacing w:line="240" w:lineRule="auto"/>
              <w:ind w:firstLine="0" w:firstLineChars="0"/>
              <w:jc w:val="center"/>
              <w:rPr>
                <w:rFonts w:cs="Times New Roman"/>
                <w:sz w:val="21"/>
              </w:rPr>
            </w:pPr>
            <w:r>
              <w:rPr>
                <w:rFonts w:cs="Times New Roman"/>
                <w:sz w:val="21"/>
              </w:rPr>
              <w:t>-1LI#</w:t>
            </w:r>
          </w:p>
        </w:tc>
        <w:tc>
          <w:tcPr>
            <w:tcW w:w="497" w:type="pct"/>
            <w:vAlign w:val="center"/>
          </w:tcPr>
          <w:p w14:paraId="6AFBA564">
            <w:pPr>
              <w:widowControl/>
              <w:spacing w:line="240" w:lineRule="auto"/>
              <w:ind w:firstLine="0" w:firstLineChars="0"/>
              <w:jc w:val="center"/>
              <w:rPr>
                <w:rFonts w:cs="Times New Roman"/>
                <w:sz w:val="21"/>
              </w:rPr>
            </w:pPr>
            <w:r>
              <w:rPr>
                <w:rFonts w:cs="Times New Roman"/>
                <w:sz w:val="21"/>
              </w:rPr>
              <w:t>-1LI#</w:t>
            </w:r>
          </w:p>
        </w:tc>
        <w:tc>
          <w:tcPr>
            <w:tcW w:w="499" w:type="pct"/>
            <w:vAlign w:val="center"/>
          </w:tcPr>
          <w:p w14:paraId="5304E3CA">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7DA39CF6">
            <w:pPr>
              <w:widowControl/>
              <w:spacing w:line="240" w:lineRule="auto"/>
              <w:ind w:firstLine="0" w:firstLineChars="0"/>
              <w:jc w:val="center"/>
              <w:rPr>
                <w:rFonts w:cs="Times New Roman"/>
                <w:sz w:val="21"/>
              </w:rPr>
            </w:pPr>
            <w:r>
              <w:rPr>
                <w:rFonts w:cs="Times New Roman"/>
                <w:sz w:val="21"/>
              </w:rPr>
              <w:t>0</w:t>
            </w:r>
          </w:p>
        </w:tc>
      </w:tr>
      <w:tr w14:paraId="65394DC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3" w:type="pct"/>
            <w:vMerge w:val="continue"/>
            <w:vAlign w:val="center"/>
          </w:tcPr>
          <w:p w14:paraId="3775CECA">
            <w:pPr>
              <w:widowControl/>
              <w:spacing w:line="240" w:lineRule="auto"/>
              <w:ind w:firstLine="0" w:firstLineChars="0"/>
              <w:jc w:val="center"/>
              <w:rPr>
                <w:rFonts w:cs="Times New Roman"/>
                <w:sz w:val="21"/>
              </w:rPr>
            </w:pPr>
          </w:p>
        </w:tc>
        <w:tc>
          <w:tcPr>
            <w:tcW w:w="1167" w:type="pct"/>
            <w:vAlign w:val="center"/>
          </w:tcPr>
          <w:p w14:paraId="3D8AE4F6">
            <w:pPr>
              <w:widowControl/>
              <w:spacing w:line="240" w:lineRule="auto"/>
              <w:ind w:firstLine="0" w:firstLineChars="0"/>
              <w:jc w:val="center"/>
              <w:rPr>
                <w:rFonts w:cs="Times New Roman"/>
                <w:sz w:val="21"/>
              </w:rPr>
            </w:pPr>
            <w:r>
              <w:rPr>
                <w:rFonts w:cs="Times New Roman"/>
                <w:sz w:val="21"/>
              </w:rPr>
              <w:t>事故风险</w:t>
            </w:r>
          </w:p>
        </w:tc>
        <w:tc>
          <w:tcPr>
            <w:tcW w:w="531" w:type="pct"/>
            <w:vAlign w:val="center"/>
          </w:tcPr>
          <w:p w14:paraId="147E9972">
            <w:pPr>
              <w:widowControl/>
              <w:spacing w:line="240" w:lineRule="auto"/>
              <w:ind w:firstLine="0" w:firstLineChars="0"/>
              <w:jc w:val="center"/>
              <w:rPr>
                <w:rFonts w:cs="Times New Roman"/>
                <w:sz w:val="21"/>
              </w:rPr>
            </w:pPr>
            <w:r>
              <w:rPr>
                <w:rFonts w:cs="Times New Roman"/>
                <w:sz w:val="21"/>
              </w:rPr>
              <w:t>0</w:t>
            </w:r>
          </w:p>
        </w:tc>
        <w:tc>
          <w:tcPr>
            <w:tcW w:w="592" w:type="pct"/>
            <w:vAlign w:val="center"/>
          </w:tcPr>
          <w:p w14:paraId="57D1695A">
            <w:pPr>
              <w:widowControl/>
              <w:spacing w:line="240" w:lineRule="auto"/>
              <w:ind w:firstLine="0" w:firstLineChars="0"/>
              <w:jc w:val="center"/>
              <w:rPr>
                <w:rFonts w:cs="Times New Roman"/>
                <w:sz w:val="21"/>
              </w:rPr>
            </w:pPr>
            <w:r>
              <w:rPr>
                <w:rFonts w:cs="Times New Roman"/>
                <w:sz w:val="21"/>
              </w:rPr>
              <w:t>0</w:t>
            </w:r>
          </w:p>
        </w:tc>
        <w:tc>
          <w:tcPr>
            <w:tcW w:w="586" w:type="pct"/>
            <w:vAlign w:val="center"/>
          </w:tcPr>
          <w:p w14:paraId="17C391B7">
            <w:pPr>
              <w:widowControl/>
              <w:spacing w:line="240" w:lineRule="auto"/>
              <w:ind w:firstLine="0" w:firstLineChars="0"/>
              <w:jc w:val="center"/>
              <w:rPr>
                <w:rFonts w:cs="Times New Roman"/>
                <w:sz w:val="21"/>
              </w:rPr>
            </w:pPr>
            <w:r>
              <w:rPr>
                <w:rFonts w:cs="Times New Roman"/>
                <w:sz w:val="21"/>
              </w:rPr>
              <w:t>0</w:t>
            </w:r>
          </w:p>
        </w:tc>
        <w:tc>
          <w:tcPr>
            <w:tcW w:w="497" w:type="pct"/>
            <w:vAlign w:val="center"/>
          </w:tcPr>
          <w:p w14:paraId="44B9E229">
            <w:pPr>
              <w:widowControl/>
              <w:spacing w:line="240" w:lineRule="auto"/>
              <w:ind w:firstLine="0" w:firstLineChars="0"/>
              <w:jc w:val="center"/>
              <w:rPr>
                <w:rFonts w:cs="Times New Roman"/>
                <w:sz w:val="21"/>
              </w:rPr>
            </w:pPr>
            <w:r>
              <w:rPr>
                <w:rFonts w:cs="Times New Roman"/>
                <w:sz w:val="21"/>
              </w:rPr>
              <w:t>0</w:t>
            </w:r>
          </w:p>
        </w:tc>
        <w:tc>
          <w:tcPr>
            <w:tcW w:w="499" w:type="pct"/>
            <w:vAlign w:val="center"/>
          </w:tcPr>
          <w:p w14:paraId="2A262014">
            <w:pPr>
              <w:widowControl/>
              <w:spacing w:line="240" w:lineRule="auto"/>
              <w:ind w:firstLine="0" w:firstLineChars="0"/>
              <w:jc w:val="center"/>
              <w:rPr>
                <w:rFonts w:cs="Times New Roman"/>
                <w:sz w:val="21"/>
              </w:rPr>
            </w:pPr>
            <w:r>
              <w:rPr>
                <w:rFonts w:cs="Times New Roman"/>
                <w:sz w:val="21"/>
              </w:rPr>
              <w:t>0</w:t>
            </w:r>
          </w:p>
        </w:tc>
        <w:tc>
          <w:tcPr>
            <w:tcW w:w="545" w:type="pct"/>
            <w:vAlign w:val="center"/>
          </w:tcPr>
          <w:p w14:paraId="13A9694C">
            <w:pPr>
              <w:widowControl/>
              <w:spacing w:line="240" w:lineRule="auto"/>
              <w:ind w:firstLine="0" w:firstLineChars="0"/>
              <w:jc w:val="center"/>
              <w:rPr>
                <w:rFonts w:cs="Times New Roman"/>
                <w:sz w:val="21"/>
              </w:rPr>
            </w:pPr>
            <w:r>
              <w:rPr>
                <w:rFonts w:cs="Times New Roman"/>
                <w:sz w:val="21"/>
              </w:rPr>
              <w:t>0</w:t>
            </w:r>
          </w:p>
        </w:tc>
      </w:tr>
    </w:tbl>
    <w:p w14:paraId="62694B24">
      <w:pPr>
        <w:widowControl/>
        <w:spacing w:line="240" w:lineRule="auto"/>
        <w:ind w:firstLine="0" w:firstLineChars="0"/>
        <w:rPr>
          <w:rFonts w:cs="Times New Roman"/>
          <w:b/>
          <w:sz w:val="18"/>
          <w:szCs w:val="24"/>
        </w:rPr>
      </w:pPr>
      <w:r>
        <w:rPr>
          <w:rFonts w:cs="Times New Roman"/>
          <w:b/>
          <w:sz w:val="18"/>
          <w:szCs w:val="24"/>
        </w:rPr>
        <w:t>注：“+”、“-”分别表示有利、不利影响；“0”至“1”数值分别表示可逆、不可逆影响；“L”、“S”分别表示长期、短期影响；“D”、“I”分别表示直接、间接影响；“#”至“&amp;”分别表示累积、非累积影响。</w:t>
      </w:r>
    </w:p>
    <w:p w14:paraId="7C749657">
      <w:pPr>
        <w:widowControl/>
        <w:ind w:firstLine="0" w:firstLineChars="0"/>
        <w:outlineLvl w:val="2"/>
        <w:rPr>
          <w:rFonts w:cs="Times New Roman"/>
          <w:b/>
          <w:bCs/>
          <w:sz w:val="28"/>
          <w:szCs w:val="32"/>
        </w:rPr>
      </w:pPr>
      <w:r>
        <w:rPr>
          <w:rFonts w:cs="Times New Roman"/>
          <w:b/>
          <w:bCs/>
          <w:sz w:val="28"/>
          <w:szCs w:val="32"/>
        </w:rPr>
        <w:t>2.2.2 评价因子筛选</w:t>
      </w:r>
    </w:p>
    <w:p w14:paraId="1FB887E3">
      <w:pPr>
        <w:ind w:firstLine="480"/>
        <w:rPr>
          <w:rFonts w:cs="Times New Roman"/>
        </w:rPr>
      </w:pPr>
      <w:r>
        <w:rPr>
          <w:rFonts w:cs="Times New Roman"/>
        </w:rPr>
        <w:t>根据项目特征及其原辅材料使用和相应的排污特征，对环境影响因子加以识别，识别结果详见表2.2.2-1。</w:t>
      </w:r>
    </w:p>
    <w:p w14:paraId="0541C1BF">
      <w:pPr>
        <w:ind w:firstLine="0" w:firstLineChars="0"/>
        <w:jc w:val="center"/>
        <w:rPr>
          <w:rFonts w:cs="Times New Roman"/>
          <w:b/>
        </w:rPr>
      </w:pPr>
      <w:r>
        <w:rPr>
          <w:rFonts w:cs="Times New Roman"/>
          <w:b/>
        </w:rPr>
        <w:t>表2.2.2-1  环境影响评价因子表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996"/>
        <w:gridCol w:w="4190"/>
        <w:gridCol w:w="3492"/>
        <w:gridCol w:w="2421"/>
        <w:gridCol w:w="2075"/>
      </w:tblGrid>
      <w:tr w14:paraId="3F8BDF4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704" w:type="pct"/>
            <w:vAlign w:val="center"/>
          </w:tcPr>
          <w:p w14:paraId="46B26B4B">
            <w:pPr>
              <w:widowControl/>
              <w:spacing w:line="240" w:lineRule="auto"/>
              <w:ind w:firstLine="0" w:firstLineChars="0"/>
              <w:jc w:val="center"/>
              <w:rPr>
                <w:rFonts w:cs="Times New Roman"/>
                <w:b/>
                <w:kern w:val="0"/>
                <w:sz w:val="21"/>
                <w:szCs w:val="21"/>
                <w:lang w:val="fr-FR"/>
              </w:rPr>
            </w:pPr>
            <w:r>
              <w:rPr>
                <w:rFonts w:cs="Times New Roman"/>
                <w:b/>
                <w:kern w:val="0"/>
                <w:sz w:val="21"/>
                <w:szCs w:val="21"/>
                <w:lang w:val="fr-FR"/>
              </w:rPr>
              <w:t>环境要素</w:t>
            </w:r>
          </w:p>
        </w:tc>
        <w:tc>
          <w:tcPr>
            <w:tcW w:w="1478" w:type="pct"/>
            <w:vAlign w:val="center"/>
          </w:tcPr>
          <w:p w14:paraId="45CAEAD9">
            <w:pPr>
              <w:widowControl/>
              <w:spacing w:line="240" w:lineRule="auto"/>
              <w:ind w:firstLine="0" w:firstLineChars="0"/>
              <w:jc w:val="center"/>
              <w:rPr>
                <w:rFonts w:cs="Times New Roman"/>
                <w:b/>
                <w:kern w:val="0"/>
                <w:sz w:val="21"/>
                <w:szCs w:val="21"/>
                <w:lang w:val="fr-FR"/>
              </w:rPr>
            </w:pPr>
            <w:r>
              <w:rPr>
                <w:rFonts w:cs="Times New Roman"/>
                <w:b/>
                <w:kern w:val="0"/>
                <w:sz w:val="21"/>
                <w:szCs w:val="21"/>
                <w:lang w:val="fr-FR"/>
              </w:rPr>
              <w:t>现状评价因子</w:t>
            </w:r>
          </w:p>
        </w:tc>
        <w:tc>
          <w:tcPr>
            <w:tcW w:w="1232" w:type="pct"/>
            <w:vAlign w:val="center"/>
          </w:tcPr>
          <w:p w14:paraId="14A04F11">
            <w:pPr>
              <w:widowControl/>
              <w:spacing w:line="240" w:lineRule="auto"/>
              <w:ind w:firstLine="0" w:firstLineChars="0"/>
              <w:jc w:val="center"/>
              <w:rPr>
                <w:rFonts w:cs="Times New Roman"/>
                <w:b/>
                <w:kern w:val="0"/>
                <w:sz w:val="21"/>
                <w:szCs w:val="21"/>
                <w:lang w:val="fr-FR"/>
              </w:rPr>
            </w:pPr>
            <w:r>
              <w:rPr>
                <w:rFonts w:cs="Times New Roman"/>
                <w:b/>
                <w:kern w:val="0"/>
                <w:sz w:val="21"/>
                <w:szCs w:val="21"/>
                <w:lang w:val="fr-FR"/>
              </w:rPr>
              <w:t>影响评价因子</w:t>
            </w:r>
          </w:p>
        </w:tc>
        <w:tc>
          <w:tcPr>
            <w:tcW w:w="854" w:type="pct"/>
            <w:vAlign w:val="center"/>
          </w:tcPr>
          <w:p w14:paraId="6505F68C">
            <w:pPr>
              <w:widowControl/>
              <w:spacing w:line="240" w:lineRule="auto"/>
              <w:ind w:firstLine="0" w:firstLineChars="0"/>
              <w:jc w:val="center"/>
              <w:rPr>
                <w:rFonts w:cs="Times New Roman"/>
                <w:b/>
                <w:kern w:val="0"/>
                <w:sz w:val="21"/>
                <w:szCs w:val="21"/>
                <w:lang w:val="fr-FR"/>
              </w:rPr>
            </w:pPr>
            <w:r>
              <w:rPr>
                <w:rFonts w:cs="Times New Roman"/>
                <w:b/>
                <w:kern w:val="0"/>
                <w:sz w:val="21"/>
                <w:szCs w:val="21"/>
                <w:lang w:val="fr-FR"/>
              </w:rPr>
              <w:t>总量控制因子</w:t>
            </w:r>
          </w:p>
        </w:tc>
        <w:tc>
          <w:tcPr>
            <w:tcW w:w="733" w:type="pct"/>
            <w:vAlign w:val="center"/>
          </w:tcPr>
          <w:p w14:paraId="30D03B9E">
            <w:pPr>
              <w:widowControl/>
              <w:spacing w:line="240" w:lineRule="auto"/>
              <w:ind w:firstLine="0" w:firstLineChars="0"/>
              <w:jc w:val="center"/>
              <w:rPr>
                <w:rFonts w:cs="Times New Roman"/>
                <w:b/>
                <w:kern w:val="0"/>
                <w:sz w:val="21"/>
                <w:szCs w:val="21"/>
                <w:lang w:val="fr-FR"/>
              </w:rPr>
            </w:pPr>
            <w:r>
              <w:rPr>
                <w:rFonts w:cs="Times New Roman"/>
                <w:b/>
                <w:kern w:val="0"/>
                <w:sz w:val="21"/>
                <w:szCs w:val="21"/>
                <w:lang w:val="fr-FR"/>
              </w:rPr>
              <w:t>总量考核因子</w:t>
            </w:r>
          </w:p>
        </w:tc>
      </w:tr>
      <w:tr w14:paraId="06BF452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4" w:type="pct"/>
            <w:vAlign w:val="center"/>
          </w:tcPr>
          <w:p w14:paraId="7402BB67">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大气环境</w:t>
            </w:r>
          </w:p>
        </w:tc>
        <w:tc>
          <w:tcPr>
            <w:tcW w:w="1478" w:type="pct"/>
            <w:vAlign w:val="center"/>
          </w:tcPr>
          <w:p w14:paraId="27DC593A">
            <w:pPr>
              <w:widowControl/>
              <w:spacing w:line="240" w:lineRule="auto"/>
              <w:ind w:firstLine="0" w:firstLineChars="0"/>
              <w:jc w:val="center"/>
              <w:rPr>
                <w:rFonts w:cs="Times New Roman"/>
                <w:kern w:val="0"/>
                <w:sz w:val="21"/>
                <w:szCs w:val="21"/>
                <w:lang w:val="fr-FR"/>
              </w:rPr>
            </w:pPr>
            <w:r>
              <w:rPr>
                <w:rFonts w:cs="Times New Roman"/>
                <w:snapToGrid w:val="0"/>
                <w:kern w:val="0"/>
                <w:sz w:val="21"/>
                <w:szCs w:val="21"/>
                <w:lang w:val="fr-FR"/>
              </w:rPr>
              <w:t>SO</w:t>
            </w:r>
            <w:r>
              <w:rPr>
                <w:rFonts w:cs="Times New Roman"/>
                <w:snapToGrid w:val="0"/>
                <w:kern w:val="0"/>
                <w:sz w:val="21"/>
                <w:szCs w:val="21"/>
                <w:vertAlign w:val="subscript"/>
                <w:lang w:val="fr-FR"/>
              </w:rPr>
              <w:t>2</w:t>
            </w:r>
            <w:r>
              <w:rPr>
                <w:rFonts w:cs="Times New Roman"/>
                <w:snapToGrid w:val="0"/>
                <w:kern w:val="0"/>
                <w:sz w:val="21"/>
                <w:szCs w:val="21"/>
                <w:lang w:val="fr-FR"/>
              </w:rPr>
              <w:t>、NO</w:t>
            </w:r>
            <w:r>
              <w:rPr>
                <w:rFonts w:cs="Times New Roman"/>
                <w:snapToGrid w:val="0"/>
                <w:kern w:val="0"/>
                <w:sz w:val="21"/>
                <w:szCs w:val="21"/>
                <w:vertAlign w:val="subscript"/>
                <w:lang w:val="fr-FR"/>
              </w:rPr>
              <w:t>2</w:t>
            </w:r>
            <w:r>
              <w:rPr>
                <w:rFonts w:cs="Times New Roman"/>
                <w:snapToGrid w:val="0"/>
                <w:kern w:val="0"/>
                <w:sz w:val="21"/>
                <w:szCs w:val="21"/>
                <w:lang w:val="fr-FR"/>
              </w:rPr>
              <w:t>、PM</w:t>
            </w:r>
            <w:r>
              <w:rPr>
                <w:rFonts w:cs="Times New Roman"/>
                <w:snapToGrid w:val="0"/>
                <w:kern w:val="0"/>
                <w:sz w:val="21"/>
                <w:szCs w:val="21"/>
                <w:vertAlign w:val="subscript"/>
                <w:lang w:val="fr-FR"/>
              </w:rPr>
              <w:t>10</w:t>
            </w:r>
            <w:r>
              <w:rPr>
                <w:rFonts w:cs="Times New Roman"/>
                <w:snapToGrid w:val="0"/>
                <w:kern w:val="0"/>
                <w:sz w:val="21"/>
                <w:szCs w:val="21"/>
                <w:lang w:val="fr-FR"/>
              </w:rPr>
              <w:t>、PM</w:t>
            </w:r>
            <w:r>
              <w:rPr>
                <w:rFonts w:cs="Times New Roman"/>
                <w:snapToGrid w:val="0"/>
                <w:kern w:val="0"/>
                <w:sz w:val="21"/>
                <w:szCs w:val="21"/>
                <w:vertAlign w:val="subscript"/>
                <w:lang w:val="fr-FR"/>
              </w:rPr>
              <w:t>2.5</w:t>
            </w:r>
            <w:r>
              <w:rPr>
                <w:rFonts w:cs="Times New Roman"/>
                <w:snapToGrid w:val="0"/>
                <w:kern w:val="0"/>
                <w:sz w:val="21"/>
                <w:szCs w:val="21"/>
                <w:lang w:val="fr-FR"/>
              </w:rPr>
              <w:t>、CO、O</w:t>
            </w:r>
            <w:r>
              <w:rPr>
                <w:rFonts w:cs="Times New Roman"/>
                <w:snapToGrid w:val="0"/>
                <w:kern w:val="0"/>
                <w:sz w:val="21"/>
                <w:szCs w:val="21"/>
                <w:vertAlign w:val="subscript"/>
                <w:lang w:val="fr-FR"/>
              </w:rPr>
              <w:t>3</w:t>
            </w:r>
            <w:r>
              <w:rPr>
                <w:rFonts w:cs="Times New Roman"/>
                <w:sz w:val="21"/>
                <w:szCs w:val="21"/>
              </w:rPr>
              <w:t>、非甲烷总烃</w:t>
            </w:r>
          </w:p>
        </w:tc>
        <w:tc>
          <w:tcPr>
            <w:tcW w:w="1232" w:type="pct"/>
            <w:vAlign w:val="center"/>
          </w:tcPr>
          <w:p w14:paraId="4B57D4D2">
            <w:pPr>
              <w:widowControl/>
              <w:spacing w:line="240" w:lineRule="auto"/>
              <w:ind w:firstLine="0" w:firstLineChars="0"/>
              <w:jc w:val="center"/>
              <w:rPr>
                <w:rFonts w:cs="Times New Roman"/>
                <w:snapToGrid w:val="0"/>
                <w:kern w:val="0"/>
                <w:sz w:val="21"/>
                <w:szCs w:val="21"/>
              </w:rPr>
            </w:pPr>
            <w:r>
              <w:rPr>
                <w:rFonts w:cs="Times New Roman"/>
                <w:bCs/>
                <w:snapToGrid w:val="0"/>
                <w:kern w:val="0"/>
                <w:sz w:val="21"/>
                <w:szCs w:val="21"/>
                <w:lang w:bidi="ar"/>
              </w:rPr>
              <w:t>SO</w:t>
            </w:r>
            <w:r>
              <w:rPr>
                <w:rFonts w:cs="Times New Roman"/>
                <w:bCs/>
                <w:snapToGrid w:val="0"/>
                <w:kern w:val="0"/>
                <w:sz w:val="21"/>
                <w:szCs w:val="21"/>
                <w:vertAlign w:val="subscript"/>
                <w:lang w:bidi="ar"/>
              </w:rPr>
              <w:t>2</w:t>
            </w:r>
            <w:r>
              <w:rPr>
                <w:rFonts w:cs="Times New Roman"/>
                <w:bCs/>
                <w:snapToGrid w:val="0"/>
                <w:kern w:val="0"/>
                <w:sz w:val="21"/>
                <w:szCs w:val="21"/>
                <w:lang w:bidi="ar"/>
              </w:rPr>
              <w:t>、NO</w:t>
            </w:r>
            <w:r>
              <w:rPr>
                <w:rFonts w:cs="Times New Roman"/>
                <w:bCs/>
                <w:snapToGrid w:val="0"/>
                <w:kern w:val="0"/>
                <w:sz w:val="21"/>
                <w:szCs w:val="21"/>
                <w:vertAlign w:val="subscript"/>
                <w:lang w:bidi="ar"/>
              </w:rPr>
              <w:t>X</w:t>
            </w:r>
            <w:r>
              <w:rPr>
                <w:rFonts w:cs="Times New Roman"/>
                <w:bCs/>
                <w:snapToGrid w:val="0"/>
                <w:kern w:val="0"/>
                <w:sz w:val="21"/>
                <w:szCs w:val="21"/>
                <w:lang w:bidi="ar"/>
              </w:rPr>
              <w:t>、PM</w:t>
            </w:r>
            <w:r>
              <w:rPr>
                <w:rFonts w:cs="Times New Roman"/>
                <w:bCs/>
                <w:snapToGrid w:val="0"/>
                <w:kern w:val="0"/>
                <w:sz w:val="21"/>
                <w:szCs w:val="21"/>
                <w:vertAlign w:val="subscript"/>
                <w:lang w:bidi="ar"/>
              </w:rPr>
              <w:t>10</w:t>
            </w:r>
            <w:r>
              <w:rPr>
                <w:rFonts w:cs="Times New Roman"/>
                <w:bCs/>
                <w:snapToGrid w:val="0"/>
                <w:kern w:val="0"/>
                <w:sz w:val="21"/>
                <w:szCs w:val="21"/>
                <w:lang w:bidi="ar"/>
              </w:rPr>
              <w:t>、PM</w:t>
            </w:r>
            <w:r>
              <w:rPr>
                <w:rFonts w:cs="Times New Roman"/>
                <w:bCs/>
                <w:snapToGrid w:val="0"/>
                <w:kern w:val="0"/>
                <w:sz w:val="21"/>
                <w:szCs w:val="21"/>
                <w:vertAlign w:val="subscript"/>
                <w:lang w:bidi="ar"/>
              </w:rPr>
              <w:t>2.5</w:t>
            </w:r>
            <w:r>
              <w:rPr>
                <w:rFonts w:hint="eastAsia" w:cs="Times New Roman"/>
                <w:snapToGrid w:val="0"/>
                <w:kern w:val="0"/>
                <w:sz w:val="21"/>
                <w:szCs w:val="21"/>
              </w:rPr>
              <w:t>、</w:t>
            </w:r>
            <w:r>
              <w:rPr>
                <w:rFonts w:cs="Times New Roman"/>
                <w:snapToGrid w:val="0"/>
                <w:kern w:val="0"/>
                <w:sz w:val="21"/>
                <w:szCs w:val="21"/>
              </w:rPr>
              <w:t>非甲烷总</w:t>
            </w:r>
            <w:r>
              <w:rPr>
                <w:rFonts w:cs="Times New Roman"/>
                <w:bCs/>
                <w:snapToGrid w:val="0"/>
                <w:kern w:val="0"/>
                <w:sz w:val="21"/>
                <w:szCs w:val="21"/>
                <w:lang w:bidi="ar"/>
              </w:rPr>
              <w:t>烃、</w:t>
            </w:r>
            <w:r>
              <w:rPr>
                <w:rFonts w:hint="eastAsia" w:cs="Times New Roman"/>
                <w:bCs/>
                <w:snapToGrid w:val="0"/>
                <w:kern w:val="0"/>
                <w:sz w:val="21"/>
                <w:szCs w:val="21"/>
                <w:lang w:bidi="ar"/>
              </w:rPr>
              <w:t>四氢呋喃</w:t>
            </w:r>
          </w:p>
        </w:tc>
        <w:tc>
          <w:tcPr>
            <w:tcW w:w="854" w:type="pct"/>
            <w:vAlign w:val="center"/>
          </w:tcPr>
          <w:p w14:paraId="038C5276">
            <w:pPr>
              <w:widowControl/>
              <w:spacing w:line="240" w:lineRule="auto"/>
              <w:ind w:firstLine="0" w:firstLineChars="0"/>
              <w:jc w:val="center"/>
              <w:rPr>
                <w:rFonts w:cs="Times New Roman"/>
                <w:kern w:val="0"/>
                <w:sz w:val="21"/>
                <w:szCs w:val="21"/>
              </w:rPr>
            </w:pPr>
            <w:r>
              <w:rPr>
                <w:rFonts w:cs="Times New Roman"/>
                <w:snapToGrid w:val="0"/>
                <w:kern w:val="0"/>
                <w:sz w:val="21"/>
                <w:szCs w:val="21"/>
              </w:rPr>
              <w:t>VOCs、</w:t>
            </w:r>
            <w:r>
              <w:rPr>
                <w:rFonts w:cs="Times New Roman"/>
                <w:bCs/>
                <w:snapToGrid w:val="0"/>
                <w:kern w:val="0"/>
                <w:sz w:val="21"/>
                <w:szCs w:val="21"/>
                <w:lang w:bidi="ar"/>
              </w:rPr>
              <w:t>SO</w:t>
            </w:r>
            <w:r>
              <w:rPr>
                <w:rFonts w:cs="Times New Roman"/>
                <w:bCs/>
                <w:snapToGrid w:val="0"/>
                <w:kern w:val="0"/>
                <w:sz w:val="21"/>
                <w:szCs w:val="21"/>
                <w:vertAlign w:val="subscript"/>
                <w:lang w:bidi="ar"/>
              </w:rPr>
              <w:t>2</w:t>
            </w:r>
            <w:r>
              <w:rPr>
                <w:rFonts w:cs="Times New Roman"/>
                <w:bCs/>
                <w:snapToGrid w:val="0"/>
                <w:kern w:val="0"/>
                <w:sz w:val="21"/>
                <w:szCs w:val="21"/>
                <w:lang w:bidi="ar"/>
              </w:rPr>
              <w:t>、NO</w:t>
            </w:r>
            <w:r>
              <w:rPr>
                <w:rFonts w:cs="Times New Roman"/>
                <w:bCs/>
                <w:snapToGrid w:val="0"/>
                <w:kern w:val="0"/>
                <w:sz w:val="21"/>
                <w:szCs w:val="21"/>
                <w:vertAlign w:val="subscript"/>
                <w:lang w:bidi="ar"/>
              </w:rPr>
              <w:t>X</w:t>
            </w:r>
            <w:r>
              <w:rPr>
                <w:rFonts w:cs="Times New Roman"/>
                <w:bCs/>
                <w:snapToGrid w:val="0"/>
                <w:kern w:val="0"/>
                <w:sz w:val="21"/>
                <w:szCs w:val="21"/>
                <w:lang w:bidi="ar"/>
              </w:rPr>
              <w:t>、颗粒物</w:t>
            </w:r>
          </w:p>
        </w:tc>
        <w:tc>
          <w:tcPr>
            <w:tcW w:w="733" w:type="pct"/>
            <w:vAlign w:val="center"/>
          </w:tcPr>
          <w:p w14:paraId="394427FF">
            <w:pPr>
              <w:widowControl/>
              <w:spacing w:line="240" w:lineRule="auto"/>
              <w:ind w:firstLine="0" w:firstLineChars="0"/>
              <w:jc w:val="center"/>
              <w:rPr>
                <w:rFonts w:cs="Times New Roman"/>
                <w:kern w:val="0"/>
                <w:sz w:val="21"/>
                <w:szCs w:val="21"/>
                <w:lang w:val="fr-FR"/>
              </w:rPr>
            </w:pPr>
            <w:r>
              <w:rPr>
                <w:rFonts w:hint="eastAsia" w:cs="Times New Roman"/>
                <w:bCs/>
                <w:snapToGrid w:val="0"/>
                <w:kern w:val="0"/>
                <w:sz w:val="21"/>
                <w:szCs w:val="21"/>
                <w:lang w:bidi="ar"/>
              </w:rPr>
              <w:t>四氢呋喃</w:t>
            </w:r>
          </w:p>
        </w:tc>
      </w:tr>
      <w:tr w14:paraId="5F426B7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4" w:type="pct"/>
            <w:vAlign w:val="center"/>
          </w:tcPr>
          <w:p w14:paraId="72CC584E">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地表水</w:t>
            </w:r>
          </w:p>
        </w:tc>
        <w:tc>
          <w:tcPr>
            <w:tcW w:w="1478" w:type="pct"/>
            <w:vAlign w:val="center"/>
          </w:tcPr>
          <w:p w14:paraId="2464AD8F">
            <w:pPr>
              <w:widowControl/>
              <w:spacing w:line="240" w:lineRule="auto"/>
              <w:ind w:firstLine="0" w:firstLineChars="0"/>
              <w:jc w:val="center"/>
              <w:rPr>
                <w:rFonts w:cs="Times New Roman"/>
                <w:kern w:val="0"/>
                <w:sz w:val="21"/>
                <w:szCs w:val="21"/>
                <w:lang w:val="fr-FR"/>
              </w:rPr>
            </w:pPr>
            <w:r>
              <w:rPr>
                <w:rFonts w:cs="Times New Roman"/>
                <w:snapToGrid w:val="0"/>
                <w:kern w:val="0"/>
                <w:sz w:val="21"/>
                <w:szCs w:val="21"/>
                <w:lang w:val="fr-FR"/>
              </w:rPr>
              <w:t>/</w:t>
            </w:r>
          </w:p>
        </w:tc>
        <w:tc>
          <w:tcPr>
            <w:tcW w:w="1232" w:type="pct"/>
            <w:vAlign w:val="center"/>
          </w:tcPr>
          <w:p w14:paraId="45631F4A">
            <w:pPr>
              <w:widowControl/>
              <w:spacing w:line="240" w:lineRule="auto"/>
              <w:ind w:firstLine="0" w:firstLineChars="0"/>
              <w:jc w:val="center"/>
              <w:rPr>
                <w:rFonts w:cs="Times New Roman"/>
                <w:kern w:val="0"/>
                <w:sz w:val="21"/>
                <w:szCs w:val="21"/>
                <w:lang w:val="fr-FR"/>
              </w:rPr>
            </w:pPr>
            <w:r>
              <w:rPr>
                <w:rFonts w:cs="Times New Roman"/>
                <w:snapToGrid w:val="0"/>
                <w:kern w:val="0"/>
                <w:sz w:val="21"/>
                <w:szCs w:val="21"/>
                <w:lang w:val="fr-FR"/>
              </w:rPr>
              <w:t>/</w:t>
            </w:r>
          </w:p>
        </w:tc>
        <w:tc>
          <w:tcPr>
            <w:tcW w:w="854" w:type="pct"/>
            <w:vAlign w:val="center"/>
          </w:tcPr>
          <w:p w14:paraId="06B439A5">
            <w:pPr>
              <w:widowControl/>
              <w:spacing w:line="240" w:lineRule="auto"/>
              <w:ind w:firstLine="0" w:firstLineChars="0"/>
              <w:jc w:val="center"/>
              <w:rPr>
                <w:rFonts w:cs="Times New Roman"/>
                <w:kern w:val="0"/>
                <w:sz w:val="21"/>
                <w:szCs w:val="21"/>
              </w:rPr>
            </w:pPr>
            <w:r>
              <w:rPr>
                <w:rFonts w:cs="Times New Roman"/>
                <w:snapToGrid w:val="0"/>
                <w:kern w:val="0"/>
                <w:sz w:val="21"/>
                <w:szCs w:val="21"/>
              </w:rPr>
              <w:t>COD、氨氮、总氮、总磷</w:t>
            </w:r>
          </w:p>
        </w:tc>
        <w:tc>
          <w:tcPr>
            <w:tcW w:w="733" w:type="pct"/>
            <w:vAlign w:val="center"/>
          </w:tcPr>
          <w:p w14:paraId="4B1427A9">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SS</w:t>
            </w:r>
            <w:r>
              <w:rPr>
                <w:rFonts w:cs="Times New Roman"/>
                <w:snapToGrid w:val="0"/>
                <w:kern w:val="0"/>
                <w:sz w:val="21"/>
                <w:szCs w:val="21"/>
              </w:rPr>
              <w:t>、石油类</w:t>
            </w:r>
          </w:p>
        </w:tc>
      </w:tr>
      <w:tr w14:paraId="17FF4DC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4" w:type="pct"/>
            <w:vAlign w:val="center"/>
          </w:tcPr>
          <w:p w14:paraId="1222863C">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地下水</w:t>
            </w:r>
          </w:p>
        </w:tc>
        <w:tc>
          <w:tcPr>
            <w:tcW w:w="1478" w:type="pct"/>
            <w:vAlign w:val="center"/>
          </w:tcPr>
          <w:p w14:paraId="51846DE2">
            <w:pPr>
              <w:widowControl/>
              <w:spacing w:line="240" w:lineRule="auto"/>
              <w:ind w:firstLine="0" w:firstLineChars="0"/>
              <w:jc w:val="center"/>
              <w:rPr>
                <w:rFonts w:cs="Times New Roman"/>
                <w:kern w:val="0"/>
                <w:sz w:val="21"/>
                <w:szCs w:val="21"/>
                <w:lang w:val="fr-FR"/>
              </w:rPr>
            </w:pPr>
            <w:r>
              <w:rPr>
                <w:rFonts w:cs="Times New Roman"/>
                <w:kern w:val="0"/>
                <w:sz w:val="21"/>
                <w:szCs w:val="21"/>
              </w:rPr>
              <w:t>K</w:t>
            </w:r>
            <w:r>
              <w:rPr>
                <w:rFonts w:cs="Times New Roman"/>
                <w:kern w:val="0"/>
                <w:sz w:val="21"/>
                <w:szCs w:val="21"/>
                <w:vertAlign w:val="superscript"/>
              </w:rPr>
              <w:t>+</w:t>
            </w:r>
            <w:r>
              <w:rPr>
                <w:rFonts w:cs="Times New Roman"/>
                <w:kern w:val="0"/>
                <w:sz w:val="21"/>
                <w:szCs w:val="21"/>
              </w:rPr>
              <w:t>、Na</w:t>
            </w:r>
            <w:r>
              <w:rPr>
                <w:rFonts w:cs="Times New Roman"/>
                <w:kern w:val="0"/>
                <w:sz w:val="21"/>
                <w:szCs w:val="21"/>
                <w:vertAlign w:val="superscript"/>
              </w:rPr>
              <w:t>+</w:t>
            </w:r>
            <w:r>
              <w:rPr>
                <w:rFonts w:cs="Times New Roman"/>
                <w:kern w:val="0"/>
                <w:sz w:val="21"/>
                <w:szCs w:val="21"/>
              </w:rPr>
              <w:t>、Ca</w:t>
            </w:r>
            <w:r>
              <w:rPr>
                <w:rFonts w:cs="Times New Roman"/>
                <w:kern w:val="0"/>
                <w:sz w:val="21"/>
                <w:szCs w:val="21"/>
                <w:vertAlign w:val="superscript"/>
              </w:rPr>
              <w:t>2+</w:t>
            </w:r>
            <w:r>
              <w:rPr>
                <w:rFonts w:cs="Times New Roman"/>
                <w:kern w:val="0"/>
                <w:sz w:val="21"/>
                <w:szCs w:val="21"/>
              </w:rPr>
              <w:t>、Mg</w:t>
            </w:r>
            <w:r>
              <w:rPr>
                <w:rFonts w:cs="Times New Roman"/>
                <w:kern w:val="0"/>
                <w:sz w:val="21"/>
                <w:szCs w:val="21"/>
                <w:vertAlign w:val="superscript"/>
              </w:rPr>
              <w:t>2+</w:t>
            </w:r>
            <w:r>
              <w:rPr>
                <w:rFonts w:cs="Times New Roman"/>
                <w:kern w:val="0"/>
                <w:sz w:val="21"/>
                <w:szCs w:val="21"/>
              </w:rPr>
              <w:t>、CO</w:t>
            </w:r>
            <w:r>
              <w:rPr>
                <w:rFonts w:cs="Times New Roman"/>
                <w:kern w:val="0"/>
                <w:sz w:val="21"/>
                <w:szCs w:val="21"/>
                <w:vertAlign w:val="subscript"/>
              </w:rPr>
              <w:t>3</w:t>
            </w:r>
            <w:r>
              <w:rPr>
                <w:rFonts w:cs="Times New Roman"/>
                <w:kern w:val="0"/>
                <w:sz w:val="21"/>
                <w:szCs w:val="21"/>
                <w:vertAlign w:val="superscript"/>
              </w:rPr>
              <w:t>2-</w:t>
            </w:r>
            <w:r>
              <w:rPr>
                <w:rFonts w:cs="Times New Roman"/>
                <w:kern w:val="0"/>
                <w:sz w:val="21"/>
                <w:szCs w:val="21"/>
              </w:rPr>
              <w:t>、HCO</w:t>
            </w:r>
            <w:r>
              <w:rPr>
                <w:rFonts w:cs="Times New Roman"/>
                <w:kern w:val="0"/>
                <w:sz w:val="21"/>
                <w:szCs w:val="21"/>
                <w:vertAlign w:val="superscript"/>
              </w:rPr>
              <w:t>3-</w:t>
            </w:r>
            <w:r>
              <w:rPr>
                <w:rFonts w:cs="Times New Roman"/>
                <w:kern w:val="0"/>
                <w:sz w:val="21"/>
                <w:szCs w:val="21"/>
              </w:rPr>
              <w:t>、Cl</w:t>
            </w:r>
            <w:r>
              <w:rPr>
                <w:rFonts w:cs="Times New Roman"/>
                <w:kern w:val="0"/>
                <w:sz w:val="21"/>
                <w:szCs w:val="21"/>
                <w:vertAlign w:val="superscript"/>
              </w:rPr>
              <w:t>-</w:t>
            </w:r>
            <w:r>
              <w:rPr>
                <w:rFonts w:cs="Times New Roman"/>
                <w:kern w:val="0"/>
                <w:sz w:val="21"/>
                <w:szCs w:val="21"/>
              </w:rPr>
              <w:t>、SO</w:t>
            </w:r>
            <w:r>
              <w:rPr>
                <w:rFonts w:cs="Times New Roman"/>
                <w:kern w:val="0"/>
                <w:sz w:val="21"/>
                <w:szCs w:val="21"/>
                <w:vertAlign w:val="subscript"/>
              </w:rPr>
              <w:t>4</w:t>
            </w:r>
            <w:r>
              <w:rPr>
                <w:rFonts w:cs="Times New Roman"/>
                <w:kern w:val="0"/>
                <w:sz w:val="21"/>
                <w:szCs w:val="21"/>
                <w:vertAlign w:val="superscript"/>
              </w:rPr>
              <w:t>2-</w:t>
            </w:r>
            <w:r>
              <w:rPr>
                <w:rFonts w:cs="Times New Roman"/>
                <w:kern w:val="0"/>
                <w:sz w:val="21"/>
                <w:szCs w:val="21"/>
              </w:rPr>
              <w:t>、pH、氨氮、硝酸盐、亚硝酸盐、挥发性酚类、氰化物、砷、汞、铬（六价）、总硬度、铅、氟、镉、铁、锰、溶解性总固体、高锰酸盐指数、硫酸盐、氯化物、总大肠菌群、细菌总数</w:t>
            </w:r>
            <w:r>
              <w:rPr>
                <w:rFonts w:hint="eastAsia" w:cs="Times New Roman"/>
                <w:kern w:val="0"/>
                <w:sz w:val="21"/>
                <w:szCs w:val="21"/>
              </w:rPr>
              <w:t>。</w:t>
            </w:r>
            <w:r>
              <w:rPr>
                <w:rFonts w:ascii="宋体" w:hAnsi="宋体"/>
                <w:sz w:val="21"/>
                <w:szCs w:val="21"/>
              </w:rPr>
              <w:t>同时测量水温、井深、地下水埋深、地下水水位。</w:t>
            </w:r>
          </w:p>
        </w:tc>
        <w:tc>
          <w:tcPr>
            <w:tcW w:w="1232" w:type="pct"/>
            <w:vAlign w:val="center"/>
          </w:tcPr>
          <w:p w14:paraId="607858E2">
            <w:pPr>
              <w:widowControl/>
              <w:spacing w:line="240" w:lineRule="auto"/>
              <w:ind w:firstLine="0" w:firstLineChars="0"/>
              <w:jc w:val="center"/>
              <w:rPr>
                <w:rFonts w:cs="Times New Roman"/>
                <w:kern w:val="0"/>
                <w:sz w:val="21"/>
                <w:szCs w:val="21"/>
                <w:lang w:val="fr-FR"/>
              </w:rPr>
            </w:pPr>
            <w:r>
              <w:rPr>
                <w:rFonts w:cs="Times New Roman"/>
                <w:snapToGrid w:val="0"/>
                <w:kern w:val="0"/>
                <w:sz w:val="21"/>
                <w:szCs w:val="21"/>
                <w:lang w:val="fr-FR"/>
              </w:rPr>
              <w:t>COD</w:t>
            </w:r>
          </w:p>
        </w:tc>
        <w:tc>
          <w:tcPr>
            <w:tcW w:w="854" w:type="pct"/>
            <w:vAlign w:val="center"/>
          </w:tcPr>
          <w:p w14:paraId="03F6B185">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w:t>
            </w:r>
          </w:p>
        </w:tc>
        <w:tc>
          <w:tcPr>
            <w:tcW w:w="733" w:type="pct"/>
            <w:vAlign w:val="center"/>
          </w:tcPr>
          <w:p w14:paraId="2A04DF82">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w:t>
            </w:r>
          </w:p>
        </w:tc>
      </w:tr>
      <w:tr w14:paraId="6A0A9CB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4" w:type="pct"/>
            <w:vAlign w:val="center"/>
          </w:tcPr>
          <w:p w14:paraId="38588791">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声环境</w:t>
            </w:r>
          </w:p>
        </w:tc>
        <w:tc>
          <w:tcPr>
            <w:tcW w:w="1478" w:type="pct"/>
            <w:vAlign w:val="center"/>
          </w:tcPr>
          <w:p w14:paraId="37559434">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等效A声级</w:t>
            </w:r>
          </w:p>
        </w:tc>
        <w:tc>
          <w:tcPr>
            <w:tcW w:w="1232" w:type="pct"/>
            <w:vAlign w:val="center"/>
          </w:tcPr>
          <w:p w14:paraId="69235027">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等效A声级</w:t>
            </w:r>
          </w:p>
        </w:tc>
        <w:tc>
          <w:tcPr>
            <w:tcW w:w="854" w:type="pct"/>
            <w:vAlign w:val="center"/>
          </w:tcPr>
          <w:p w14:paraId="0AC6CA07">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w:t>
            </w:r>
          </w:p>
        </w:tc>
        <w:tc>
          <w:tcPr>
            <w:tcW w:w="733" w:type="pct"/>
            <w:vAlign w:val="center"/>
          </w:tcPr>
          <w:p w14:paraId="07412A90">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w:t>
            </w:r>
          </w:p>
        </w:tc>
      </w:tr>
      <w:tr w14:paraId="4842840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4" w:type="pct"/>
            <w:vAlign w:val="center"/>
          </w:tcPr>
          <w:p w14:paraId="342C1B56">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土壤环境</w:t>
            </w:r>
          </w:p>
        </w:tc>
        <w:tc>
          <w:tcPr>
            <w:tcW w:w="1478" w:type="pct"/>
            <w:vAlign w:val="center"/>
          </w:tcPr>
          <w:p w14:paraId="1B2184D1">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砷、汞、铅、镉、六价铬、铜、镍、四氯化碳、氯仿、氯甲烷、1,1-二氯乙烷、1,2-二氯乙烷、1,1-二氯乙烯、顺-二氯乙烯、反-二氯乙烯、二氯甲烷、1,2-二氯丙烷、1,1,1,2-四氯乙烷、1,1,2,2-四氯乙烷、四氯乙烯、1,1,1-三氯乙烷、1,1,2-三氯乙烷、三氯乙烷、1,2,3-三氯丙烷、氯乙烯、苯、2-氯酚、氯苯、1,2-二氯苯、1,4-二氯苯、乙苯、苯乙烯、甲苯、间二甲苯+对二甲苯、邻二甲苯、硝基苯、苯胺、苯并[a]蒽、苯并[a]芘、苯并[b]荧蒽、苯并[k]荧蒽、䓛、二苯并[a,h]蒽、茚并[1,2,3-cd]芘、萘、pH、石油烃</w:t>
            </w:r>
          </w:p>
        </w:tc>
        <w:tc>
          <w:tcPr>
            <w:tcW w:w="1232" w:type="pct"/>
            <w:vAlign w:val="center"/>
          </w:tcPr>
          <w:p w14:paraId="6FF0FFD8">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石油烃</w:t>
            </w:r>
          </w:p>
        </w:tc>
        <w:tc>
          <w:tcPr>
            <w:tcW w:w="854" w:type="pct"/>
            <w:vAlign w:val="center"/>
          </w:tcPr>
          <w:p w14:paraId="0B93EAF9">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w:t>
            </w:r>
          </w:p>
        </w:tc>
        <w:tc>
          <w:tcPr>
            <w:tcW w:w="733" w:type="pct"/>
            <w:vAlign w:val="center"/>
          </w:tcPr>
          <w:p w14:paraId="44A9FC58">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w:t>
            </w:r>
          </w:p>
        </w:tc>
      </w:tr>
      <w:tr w14:paraId="18A75EB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704" w:type="pct"/>
            <w:vAlign w:val="center"/>
          </w:tcPr>
          <w:p w14:paraId="3AD0B686">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固体废物</w:t>
            </w:r>
          </w:p>
        </w:tc>
        <w:tc>
          <w:tcPr>
            <w:tcW w:w="1478" w:type="pct"/>
            <w:vAlign w:val="center"/>
          </w:tcPr>
          <w:p w14:paraId="73F6F750">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w:t>
            </w:r>
          </w:p>
        </w:tc>
        <w:tc>
          <w:tcPr>
            <w:tcW w:w="1232" w:type="pct"/>
            <w:vAlign w:val="center"/>
          </w:tcPr>
          <w:p w14:paraId="647AA096">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w:t>
            </w:r>
          </w:p>
        </w:tc>
        <w:tc>
          <w:tcPr>
            <w:tcW w:w="854" w:type="pct"/>
            <w:vAlign w:val="center"/>
          </w:tcPr>
          <w:p w14:paraId="4F6F8351">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固体废物排放量</w:t>
            </w:r>
          </w:p>
        </w:tc>
        <w:tc>
          <w:tcPr>
            <w:tcW w:w="733" w:type="pct"/>
            <w:vAlign w:val="center"/>
          </w:tcPr>
          <w:p w14:paraId="040D98B1">
            <w:pPr>
              <w:widowControl/>
              <w:spacing w:line="240" w:lineRule="auto"/>
              <w:ind w:firstLine="0" w:firstLineChars="0"/>
              <w:jc w:val="center"/>
              <w:rPr>
                <w:rFonts w:cs="Times New Roman"/>
                <w:kern w:val="0"/>
                <w:sz w:val="21"/>
                <w:szCs w:val="21"/>
                <w:lang w:val="fr-FR"/>
              </w:rPr>
            </w:pPr>
            <w:r>
              <w:rPr>
                <w:rFonts w:cs="Times New Roman"/>
                <w:kern w:val="0"/>
                <w:sz w:val="21"/>
                <w:szCs w:val="21"/>
                <w:lang w:val="fr-FR"/>
              </w:rPr>
              <w:t>/</w:t>
            </w:r>
          </w:p>
        </w:tc>
      </w:tr>
    </w:tbl>
    <w:p w14:paraId="67EA91D0">
      <w:pPr>
        <w:widowControl/>
        <w:ind w:firstLine="0" w:firstLineChars="0"/>
        <w:outlineLvl w:val="2"/>
        <w:rPr>
          <w:rFonts w:cs="Times New Roman"/>
          <w:b/>
          <w:bCs/>
          <w:sz w:val="28"/>
          <w:szCs w:val="32"/>
        </w:rPr>
      </w:pPr>
      <w:r>
        <w:rPr>
          <w:rFonts w:cs="Times New Roman"/>
          <w:b/>
          <w:bCs/>
          <w:sz w:val="28"/>
          <w:szCs w:val="32"/>
        </w:rPr>
        <w:t>2.2.3 评价标准</w:t>
      </w:r>
    </w:p>
    <w:p w14:paraId="2CE8BCE5">
      <w:pPr>
        <w:ind w:firstLine="0" w:firstLineChars="0"/>
        <w:outlineLvl w:val="3"/>
        <w:rPr>
          <w:rFonts w:cs="Times New Roman"/>
          <w:b/>
        </w:rPr>
      </w:pPr>
      <w:r>
        <w:rPr>
          <w:rFonts w:cs="Times New Roman"/>
          <w:b/>
        </w:rPr>
        <w:t>2.2.3.1 大气评价标准</w:t>
      </w:r>
    </w:p>
    <w:p w14:paraId="77A358FB">
      <w:pPr>
        <w:ind w:firstLine="482"/>
        <w:rPr>
          <w:rFonts w:cs="Times New Roman"/>
          <w:b/>
          <w:szCs w:val="28"/>
        </w:rPr>
      </w:pPr>
      <w:r>
        <w:rPr>
          <w:rFonts w:cs="Times New Roman"/>
          <w:b/>
          <w:szCs w:val="28"/>
        </w:rPr>
        <w:t>（1）质量标准</w:t>
      </w:r>
    </w:p>
    <w:p w14:paraId="50999370">
      <w:pPr>
        <w:ind w:firstLine="480"/>
        <w:rPr>
          <w:rFonts w:cs="Times New Roman"/>
        </w:rPr>
      </w:pPr>
      <w:r>
        <w:rPr>
          <w:rFonts w:cs="Times New Roman"/>
        </w:rPr>
        <w:t>SO</w:t>
      </w:r>
      <w:r>
        <w:rPr>
          <w:rFonts w:cs="Times New Roman"/>
          <w:vertAlign w:val="subscript"/>
        </w:rPr>
        <w:t>2</w:t>
      </w:r>
      <w:r>
        <w:rPr>
          <w:rFonts w:cs="Times New Roman"/>
        </w:rPr>
        <w:t>、NO</w:t>
      </w:r>
      <w:r>
        <w:rPr>
          <w:rFonts w:cs="Times New Roman"/>
          <w:vertAlign w:val="subscript"/>
        </w:rPr>
        <w:t>2</w:t>
      </w:r>
      <w:r>
        <w:rPr>
          <w:rFonts w:cs="Times New Roman"/>
        </w:rPr>
        <w:t>、PM</w:t>
      </w:r>
      <w:r>
        <w:rPr>
          <w:rFonts w:cs="Times New Roman"/>
          <w:vertAlign w:val="subscript"/>
        </w:rPr>
        <w:t>10</w:t>
      </w:r>
      <w:r>
        <w:rPr>
          <w:rFonts w:cs="Times New Roman"/>
        </w:rPr>
        <w:t>、PM</w:t>
      </w:r>
      <w:r>
        <w:rPr>
          <w:rFonts w:cs="Times New Roman"/>
          <w:vertAlign w:val="subscript"/>
        </w:rPr>
        <w:t>2.5</w:t>
      </w:r>
      <w:r>
        <w:rPr>
          <w:rFonts w:cs="Times New Roman"/>
        </w:rPr>
        <w:t>、CO、O</w:t>
      </w:r>
      <w:r>
        <w:rPr>
          <w:rFonts w:cs="Times New Roman"/>
          <w:vertAlign w:val="subscript"/>
        </w:rPr>
        <w:t>3</w:t>
      </w:r>
      <w:r>
        <w:rPr>
          <w:rFonts w:cs="Times New Roman"/>
        </w:rPr>
        <w:t>执行《环境空气质量标准》（GB3095-2012）二级标准，非甲烷总烃参照《大气污染物综合排放标准详解》中值。</w:t>
      </w:r>
    </w:p>
    <w:p w14:paraId="2EBA0C13">
      <w:pPr>
        <w:ind w:firstLine="0" w:firstLineChars="0"/>
        <w:jc w:val="center"/>
        <w:rPr>
          <w:rFonts w:cs="Times New Roman"/>
          <w:b/>
        </w:rPr>
      </w:pPr>
      <w:r>
        <w:rPr>
          <w:rFonts w:cs="Times New Roman"/>
          <w:b/>
        </w:rPr>
        <w:t>表2.2.3-1  环境空气质量标准</w:t>
      </w:r>
    </w:p>
    <w:tbl>
      <w:tblPr>
        <w:tblStyle w:val="88"/>
        <w:tblW w:w="5000" w:type="pct"/>
        <w:tblInd w:w="0" w:type="dxa"/>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Layout w:type="autofit"/>
        <w:tblCellMar>
          <w:top w:w="57" w:type="dxa"/>
          <w:left w:w="108" w:type="dxa"/>
          <w:bottom w:w="57" w:type="dxa"/>
          <w:right w:w="108" w:type="dxa"/>
        </w:tblCellMar>
      </w:tblPr>
      <w:tblGrid>
        <w:gridCol w:w="2112"/>
        <w:gridCol w:w="3461"/>
        <w:gridCol w:w="3030"/>
        <w:gridCol w:w="5571"/>
      </w:tblGrid>
      <w:tr w14:paraId="1CECCDCE">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rPr>
          <w:tblHeader/>
        </w:trPr>
        <w:tc>
          <w:tcPr>
            <w:tcW w:w="745" w:type="pct"/>
            <w:tcBorders>
              <w:tl2br w:val="nil"/>
              <w:tr2bl w:val="nil"/>
            </w:tcBorders>
            <w:vAlign w:val="center"/>
          </w:tcPr>
          <w:p w14:paraId="326E0D52">
            <w:pPr>
              <w:widowControl/>
              <w:spacing w:line="240" w:lineRule="auto"/>
              <w:ind w:firstLine="0" w:firstLineChars="0"/>
              <w:jc w:val="center"/>
              <w:rPr>
                <w:rFonts w:cs="Times New Roman"/>
                <w:b/>
                <w:sz w:val="21"/>
              </w:rPr>
            </w:pPr>
            <w:r>
              <w:rPr>
                <w:rFonts w:cs="Times New Roman"/>
                <w:b/>
                <w:sz w:val="21"/>
              </w:rPr>
              <w:t>污染物</w:t>
            </w:r>
          </w:p>
        </w:tc>
        <w:tc>
          <w:tcPr>
            <w:tcW w:w="1221" w:type="pct"/>
            <w:tcBorders>
              <w:tl2br w:val="nil"/>
              <w:tr2bl w:val="nil"/>
            </w:tcBorders>
            <w:vAlign w:val="center"/>
          </w:tcPr>
          <w:p w14:paraId="4301C327">
            <w:pPr>
              <w:widowControl/>
              <w:spacing w:line="240" w:lineRule="auto"/>
              <w:ind w:firstLine="0" w:firstLineChars="0"/>
              <w:jc w:val="center"/>
              <w:rPr>
                <w:rFonts w:cs="Times New Roman"/>
                <w:b/>
                <w:sz w:val="21"/>
              </w:rPr>
            </w:pPr>
            <w:r>
              <w:rPr>
                <w:rFonts w:cs="Times New Roman"/>
                <w:b/>
                <w:sz w:val="21"/>
              </w:rPr>
              <w:t>平均时段</w:t>
            </w:r>
          </w:p>
        </w:tc>
        <w:tc>
          <w:tcPr>
            <w:tcW w:w="1069" w:type="pct"/>
            <w:tcBorders>
              <w:tl2br w:val="nil"/>
              <w:tr2bl w:val="nil"/>
            </w:tcBorders>
            <w:vAlign w:val="center"/>
          </w:tcPr>
          <w:p w14:paraId="35A88A22">
            <w:pPr>
              <w:widowControl/>
              <w:spacing w:line="240" w:lineRule="auto"/>
              <w:ind w:firstLine="0" w:firstLineChars="0"/>
              <w:jc w:val="center"/>
              <w:rPr>
                <w:rFonts w:cs="Times New Roman"/>
                <w:b/>
                <w:sz w:val="21"/>
              </w:rPr>
            </w:pPr>
            <w:r>
              <w:rPr>
                <w:rFonts w:cs="Times New Roman"/>
                <w:b/>
                <w:sz w:val="21"/>
              </w:rPr>
              <w:t>浓度限值(mg/m</w:t>
            </w:r>
            <w:r>
              <w:rPr>
                <w:rFonts w:cs="Times New Roman"/>
                <w:b/>
                <w:sz w:val="21"/>
                <w:vertAlign w:val="superscript"/>
              </w:rPr>
              <w:t>3</w:t>
            </w:r>
            <w:r>
              <w:rPr>
                <w:rFonts w:cs="Times New Roman"/>
                <w:b/>
                <w:sz w:val="21"/>
              </w:rPr>
              <w:t>)</w:t>
            </w:r>
          </w:p>
        </w:tc>
        <w:tc>
          <w:tcPr>
            <w:tcW w:w="1965" w:type="pct"/>
            <w:tcBorders>
              <w:tl2br w:val="nil"/>
              <w:tr2bl w:val="nil"/>
            </w:tcBorders>
            <w:vAlign w:val="center"/>
          </w:tcPr>
          <w:p w14:paraId="1DC80176">
            <w:pPr>
              <w:widowControl/>
              <w:spacing w:line="240" w:lineRule="auto"/>
              <w:ind w:firstLine="0" w:firstLineChars="0"/>
              <w:jc w:val="center"/>
              <w:rPr>
                <w:rFonts w:cs="Times New Roman"/>
                <w:b/>
                <w:sz w:val="21"/>
              </w:rPr>
            </w:pPr>
            <w:r>
              <w:rPr>
                <w:rFonts w:cs="Times New Roman"/>
                <w:b/>
                <w:sz w:val="21"/>
              </w:rPr>
              <w:t>标准来源</w:t>
            </w:r>
          </w:p>
        </w:tc>
      </w:tr>
      <w:tr w14:paraId="1C0C7F8B">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restart"/>
            <w:tcBorders>
              <w:tl2br w:val="nil"/>
              <w:tr2bl w:val="nil"/>
            </w:tcBorders>
            <w:vAlign w:val="center"/>
          </w:tcPr>
          <w:p w14:paraId="43A02BAE">
            <w:pPr>
              <w:widowControl/>
              <w:spacing w:line="240" w:lineRule="auto"/>
              <w:ind w:firstLine="0" w:firstLineChars="0"/>
              <w:jc w:val="center"/>
              <w:rPr>
                <w:rFonts w:cs="Times New Roman"/>
                <w:sz w:val="21"/>
              </w:rPr>
            </w:pPr>
            <w:r>
              <w:rPr>
                <w:rFonts w:cs="Times New Roman"/>
                <w:sz w:val="21"/>
              </w:rPr>
              <w:t>SO</w:t>
            </w:r>
            <w:r>
              <w:rPr>
                <w:rFonts w:cs="Times New Roman"/>
                <w:sz w:val="21"/>
                <w:vertAlign w:val="subscript"/>
              </w:rPr>
              <w:t>2</w:t>
            </w:r>
          </w:p>
        </w:tc>
        <w:tc>
          <w:tcPr>
            <w:tcW w:w="1221" w:type="pct"/>
            <w:tcBorders>
              <w:tl2br w:val="nil"/>
              <w:tr2bl w:val="nil"/>
            </w:tcBorders>
            <w:vAlign w:val="center"/>
          </w:tcPr>
          <w:p w14:paraId="72B895DD">
            <w:pPr>
              <w:widowControl/>
              <w:spacing w:line="240" w:lineRule="auto"/>
              <w:ind w:firstLine="0" w:firstLineChars="0"/>
              <w:jc w:val="center"/>
              <w:rPr>
                <w:rFonts w:cs="Times New Roman"/>
                <w:sz w:val="21"/>
              </w:rPr>
            </w:pPr>
            <w:r>
              <w:rPr>
                <w:rFonts w:cs="Times New Roman"/>
                <w:sz w:val="21"/>
              </w:rPr>
              <w:t>1小时平均</w:t>
            </w:r>
          </w:p>
        </w:tc>
        <w:tc>
          <w:tcPr>
            <w:tcW w:w="1069" w:type="pct"/>
            <w:tcBorders>
              <w:tl2br w:val="nil"/>
              <w:tr2bl w:val="nil"/>
            </w:tcBorders>
            <w:vAlign w:val="center"/>
          </w:tcPr>
          <w:p w14:paraId="2E5A2F74">
            <w:pPr>
              <w:widowControl/>
              <w:spacing w:line="240" w:lineRule="auto"/>
              <w:ind w:firstLine="0" w:firstLineChars="0"/>
              <w:jc w:val="center"/>
              <w:rPr>
                <w:rFonts w:cs="Times New Roman"/>
                <w:sz w:val="21"/>
              </w:rPr>
            </w:pPr>
            <w:r>
              <w:rPr>
                <w:rFonts w:cs="Times New Roman"/>
                <w:sz w:val="21"/>
              </w:rPr>
              <w:t>0.50</w:t>
            </w:r>
          </w:p>
        </w:tc>
        <w:tc>
          <w:tcPr>
            <w:tcW w:w="1965" w:type="pct"/>
            <w:vMerge w:val="restart"/>
            <w:tcBorders>
              <w:tl2br w:val="nil"/>
              <w:tr2bl w:val="nil"/>
            </w:tcBorders>
            <w:vAlign w:val="center"/>
          </w:tcPr>
          <w:p w14:paraId="54DB4BD5">
            <w:pPr>
              <w:widowControl/>
              <w:spacing w:line="240" w:lineRule="auto"/>
              <w:ind w:firstLine="0" w:firstLineChars="0"/>
              <w:jc w:val="center"/>
              <w:rPr>
                <w:rFonts w:cs="Times New Roman"/>
                <w:sz w:val="21"/>
                <w:lang w:val="fr-FR"/>
              </w:rPr>
            </w:pPr>
            <w:r>
              <w:rPr>
                <w:rFonts w:cs="Times New Roman"/>
                <w:sz w:val="21"/>
              </w:rPr>
              <w:t>《环境空气质量标准》</w:t>
            </w:r>
          </w:p>
          <w:p w14:paraId="7BF90A49">
            <w:pPr>
              <w:widowControl/>
              <w:spacing w:line="240" w:lineRule="auto"/>
              <w:ind w:firstLine="0" w:firstLineChars="0"/>
              <w:jc w:val="center"/>
              <w:rPr>
                <w:rFonts w:cs="Times New Roman"/>
                <w:sz w:val="21"/>
                <w:lang w:val="fr-FR"/>
              </w:rPr>
            </w:pPr>
            <w:r>
              <w:rPr>
                <w:rFonts w:cs="Times New Roman"/>
                <w:sz w:val="21"/>
                <w:lang w:val="fr-FR"/>
              </w:rPr>
              <w:t>（</w:t>
            </w:r>
            <w:r>
              <w:rPr>
                <w:rFonts w:cs="Times New Roman"/>
                <w:sz w:val="21"/>
              </w:rPr>
              <w:t>GB3095</w:t>
            </w:r>
            <w:r>
              <w:rPr>
                <w:rFonts w:cs="Times New Roman"/>
                <w:sz w:val="21"/>
                <w:lang w:val="fr-FR"/>
              </w:rPr>
              <w:t>-2012）二级标准</w:t>
            </w:r>
          </w:p>
        </w:tc>
      </w:tr>
      <w:tr w14:paraId="63DE758A">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continue"/>
            <w:tcBorders>
              <w:tl2br w:val="nil"/>
              <w:tr2bl w:val="nil"/>
            </w:tcBorders>
            <w:vAlign w:val="center"/>
          </w:tcPr>
          <w:p w14:paraId="2685B610">
            <w:pPr>
              <w:widowControl/>
              <w:spacing w:line="240" w:lineRule="auto"/>
              <w:ind w:firstLine="0" w:firstLineChars="0"/>
              <w:jc w:val="center"/>
              <w:rPr>
                <w:rFonts w:cs="Times New Roman"/>
                <w:sz w:val="21"/>
              </w:rPr>
            </w:pPr>
          </w:p>
        </w:tc>
        <w:tc>
          <w:tcPr>
            <w:tcW w:w="1221" w:type="pct"/>
            <w:tcBorders>
              <w:tl2br w:val="nil"/>
              <w:tr2bl w:val="nil"/>
            </w:tcBorders>
            <w:vAlign w:val="center"/>
          </w:tcPr>
          <w:p w14:paraId="72A650FC">
            <w:pPr>
              <w:widowControl/>
              <w:spacing w:line="240" w:lineRule="auto"/>
              <w:ind w:firstLine="0" w:firstLineChars="0"/>
              <w:jc w:val="center"/>
              <w:rPr>
                <w:rFonts w:cs="Times New Roman"/>
                <w:sz w:val="21"/>
              </w:rPr>
            </w:pPr>
            <w:r>
              <w:rPr>
                <w:rFonts w:cs="Times New Roman"/>
                <w:sz w:val="21"/>
              </w:rPr>
              <w:t>24小时平均</w:t>
            </w:r>
          </w:p>
        </w:tc>
        <w:tc>
          <w:tcPr>
            <w:tcW w:w="1069" w:type="pct"/>
            <w:tcBorders>
              <w:tl2br w:val="nil"/>
              <w:tr2bl w:val="nil"/>
            </w:tcBorders>
            <w:vAlign w:val="center"/>
          </w:tcPr>
          <w:p w14:paraId="717DD731">
            <w:pPr>
              <w:widowControl/>
              <w:spacing w:line="240" w:lineRule="auto"/>
              <w:ind w:firstLine="0" w:firstLineChars="0"/>
              <w:jc w:val="center"/>
              <w:rPr>
                <w:rFonts w:cs="Times New Roman"/>
                <w:sz w:val="21"/>
              </w:rPr>
            </w:pPr>
            <w:r>
              <w:rPr>
                <w:rFonts w:cs="Times New Roman"/>
                <w:sz w:val="21"/>
              </w:rPr>
              <w:t>0.15</w:t>
            </w:r>
          </w:p>
        </w:tc>
        <w:tc>
          <w:tcPr>
            <w:tcW w:w="1965" w:type="pct"/>
            <w:vMerge w:val="continue"/>
            <w:tcBorders>
              <w:tl2br w:val="nil"/>
              <w:tr2bl w:val="nil"/>
            </w:tcBorders>
            <w:vAlign w:val="center"/>
          </w:tcPr>
          <w:p w14:paraId="03B5788D">
            <w:pPr>
              <w:widowControl/>
              <w:spacing w:line="240" w:lineRule="auto"/>
              <w:ind w:firstLine="0" w:firstLineChars="0"/>
              <w:jc w:val="center"/>
              <w:rPr>
                <w:rFonts w:cs="Times New Roman"/>
                <w:sz w:val="21"/>
                <w:lang w:val="fr-FR"/>
              </w:rPr>
            </w:pPr>
          </w:p>
        </w:tc>
      </w:tr>
      <w:tr w14:paraId="5DE6E1AE">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continue"/>
            <w:tcBorders>
              <w:tl2br w:val="nil"/>
              <w:tr2bl w:val="nil"/>
            </w:tcBorders>
            <w:vAlign w:val="center"/>
          </w:tcPr>
          <w:p w14:paraId="68501170">
            <w:pPr>
              <w:widowControl/>
              <w:spacing w:line="240" w:lineRule="auto"/>
              <w:ind w:firstLine="0" w:firstLineChars="0"/>
              <w:jc w:val="center"/>
              <w:rPr>
                <w:rFonts w:cs="Times New Roman"/>
                <w:sz w:val="21"/>
              </w:rPr>
            </w:pPr>
          </w:p>
        </w:tc>
        <w:tc>
          <w:tcPr>
            <w:tcW w:w="1221" w:type="pct"/>
            <w:tcBorders>
              <w:tl2br w:val="nil"/>
              <w:tr2bl w:val="nil"/>
            </w:tcBorders>
            <w:vAlign w:val="center"/>
          </w:tcPr>
          <w:p w14:paraId="62B9DB83">
            <w:pPr>
              <w:widowControl/>
              <w:spacing w:line="240" w:lineRule="auto"/>
              <w:ind w:firstLine="0" w:firstLineChars="0"/>
              <w:jc w:val="center"/>
              <w:rPr>
                <w:rFonts w:cs="Times New Roman"/>
                <w:sz w:val="21"/>
              </w:rPr>
            </w:pPr>
            <w:r>
              <w:rPr>
                <w:rFonts w:cs="Times New Roman"/>
                <w:sz w:val="21"/>
              </w:rPr>
              <w:t>年平均</w:t>
            </w:r>
          </w:p>
        </w:tc>
        <w:tc>
          <w:tcPr>
            <w:tcW w:w="1069" w:type="pct"/>
            <w:tcBorders>
              <w:tl2br w:val="nil"/>
              <w:tr2bl w:val="nil"/>
            </w:tcBorders>
            <w:vAlign w:val="center"/>
          </w:tcPr>
          <w:p w14:paraId="0F272B07">
            <w:pPr>
              <w:widowControl/>
              <w:spacing w:line="240" w:lineRule="auto"/>
              <w:ind w:firstLine="0" w:firstLineChars="0"/>
              <w:jc w:val="center"/>
              <w:rPr>
                <w:rFonts w:cs="Times New Roman"/>
                <w:sz w:val="21"/>
              </w:rPr>
            </w:pPr>
            <w:r>
              <w:rPr>
                <w:rFonts w:cs="Times New Roman"/>
                <w:sz w:val="21"/>
              </w:rPr>
              <w:t>0.06</w:t>
            </w:r>
          </w:p>
        </w:tc>
        <w:tc>
          <w:tcPr>
            <w:tcW w:w="1965" w:type="pct"/>
            <w:vMerge w:val="continue"/>
            <w:tcBorders>
              <w:tl2br w:val="nil"/>
              <w:tr2bl w:val="nil"/>
            </w:tcBorders>
            <w:vAlign w:val="center"/>
          </w:tcPr>
          <w:p w14:paraId="6CAA5760">
            <w:pPr>
              <w:widowControl/>
              <w:spacing w:line="240" w:lineRule="auto"/>
              <w:ind w:firstLine="0" w:firstLineChars="0"/>
              <w:jc w:val="center"/>
              <w:rPr>
                <w:rFonts w:cs="Times New Roman"/>
                <w:sz w:val="21"/>
                <w:lang w:val="fr-FR"/>
              </w:rPr>
            </w:pPr>
          </w:p>
        </w:tc>
      </w:tr>
      <w:tr w14:paraId="618BA3C2">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restart"/>
            <w:tcBorders>
              <w:tl2br w:val="nil"/>
              <w:tr2bl w:val="nil"/>
            </w:tcBorders>
            <w:vAlign w:val="center"/>
          </w:tcPr>
          <w:p w14:paraId="7D6CA7F3">
            <w:pPr>
              <w:widowControl/>
              <w:spacing w:line="240" w:lineRule="auto"/>
              <w:ind w:firstLine="0" w:firstLineChars="0"/>
              <w:jc w:val="center"/>
              <w:rPr>
                <w:rFonts w:cs="Times New Roman"/>
                <w:sz w:val="21"/>
              </w:rPr>
            </w:pPr>
            <w:r>
              <w:rPr>
                <w:rFonts w:cs="Times New Roman"/>
                <w:sz w:val="21"/>
              </w:rPr>
              <w:t>NO</w:t>
            </w:r>
            <w:r>
              <w:rPr>
                <w:rFonts w:cs="Times New Roman"/>
                <w:sz w:val="21"/>
                <w:vertAlign w:val="subscript"/>
              </w:rPr>
              <w:t>2</w:t>
            </w:r>
          </w:p>
        </w:tc>
        <w:tc>
          <w:tcPr>
            <w:tcW w:w="1221" w:type="pct"/>
            <w:tcBorders>
              <w:tl2br w:val="nil"/>
              <w:tr2bl w:val="nil"/>
            </w:tcBorders>
            <w:vAlign w:val="center"/>
          </w:tcPr>
          <w:p w14:paraId="4C740A04">
            <w:pPr>
              <w:widowControl/>
              <w:spacing w:line="240" w:lineRule="auto"/>
              <w:ind w:firstLine="0" w:firstLineChars="0"/>
              <w:jc w:val="center"/>
              <w:rPr>
                <w:rFonts w:cs="Times New Roman"/>
                <w:sz w:val="21"/>
              </w:rPr>
            </w:pPr>
            <w:r>
              <w:rPr>
                <w:rFonts w:cs="Times New Roman"/>
                <w:sz w:val="21"/>
              </w:rPr>
              <w:t>1小时平均</w:t>
            </w:r>
          </w:p>
        </w:tc>
        <w:tc>
          <w:tcPr>
            <w:tcW w:w="1069" w:type="pct"/>
            <w:tcBorders>
              <w:tl2br w:val="nil"/>
              <w:tr2bl w:val="nil"/>
            </w:tcBorders>
            <w:vAlign w:val="center"/>
          </w:tcPr>
          <w:p w14:paraId="1AB1154B">
            <w:pPr>
              <w:widowControl/>
              <w:spacing w:line="240" w:lineRule="auto"/>
              <w:ind w:firstLine="0" w:firstLineChars="0"/>
              <w:jc w:val="center"/>
              <w:rPr>
                <w:rFonts w:cs="Times New Roman"/>
                <w:sz w:val="21"/>
              </w:rPr>
            </w:pPr>
            <w:r>
              <w:rPr>
                <w:rFonts w:cs="Times New Roman"/>
                <w:sz w:val="21"/>
              </w:rPr>
              <w:t>0.2</w:t>
            </w:r>
          </w:p>
        </w:tc>
        <w:tc>
          <w:tcPr>
            <w:tcW w:w="1965" w:type="pct"/>
            <w:vMerge w:val="continue"/>
            <w:tcBorders>
              <w:tl2br w:val="nil"/>
              <w:tr2bl w:val="nil"/>
            </w:tcBorders>
            <w:vAlign w:val="center"/>
          </w:tcPr>
          <w:p w14:paraId="168AAFEC">
            <w:pPr>
              <w:widowControl/>
              <w:spacing w:line="240" w:lineRule="auto"/>
              <w:ind w:firstLine="0" w:firstLineChars="0"/>
              <w:jc w:val="center"/>
              <w:rPr>
                <w:rFonts w:cs="Times New Roman"/>
                <w:sz w:val="21"/>
                <w:lang w:val="fr-FR"/>
              </w:rPr>
            </w:pPr>
          </w:p>
        </w:tc>
      </w:tr>
      <w:tr w14:paraId="58891D0F">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continue"/>
            <w:tcBorders>
              <w:tl2br w:val="nil"/>
              <w:tr2bl w:val="nil"/>
            </w:tcBorders>
            <w:vAlign w:val="center"/>
          </w:tcPr>
          <w:p w14:paraId="45163E11">
            <w:pPr>
              <w:widowControl/>
              <w:spacing w:line="240" w:lineRule="auto"/>
              <w:ind w:firstLine="0" w:firstLineChars="0"/>
              <w:jc w:val="center"/>
              <w:rPr>
                <w:rFonts w:cs="Times New Roman"/>
                <w:sz w:val="21"/>
              </w:rPr>
            </w:pPr>
          </w:p>
        </w:tc>
        <w:tc>
          <w:tcPr>
            <w:tcW w:w="1221" w:type="pct"/>
            <w:tcBorders>
              <w:tl2br w:val="nil"/>
              <w:tr2bl w:val="nil"/>
            </w:tcBorders>
            <w:vAlign w:val="center"/>
          </w:tcPr>
          <w:p w14:paraId="0157DDEF">
            <w:pPr>
              <w:widowControl/>
              <w:spacing w:line="240" w:lineRule="auto"/>
              <w:ind w:firstLine="0" w:firstLineChars="0"/>
              <w:jc w:val="center"/>
              <w:rPr>
                <w:rFonts w:cs="Times New Roman"/>
                <w:sz w:val="21"/>
              </w:rPr>
            </w:pPr>
            <w:r>
              <w:rPr>
                <w:rFonts w:cs="Times New Roman"/>
                <w:sz w:val="21"/>
              </w:rPr>
              <w:t>24小时平均</w:t>
            </w:r>
          </w:p>
        </w:tc>
        <w:tc>
          <w:tcPr>
            <w:tcW w:w="1069" w:type="pct"/>
            <w:tcBorders>
              <w:tl2br w:val="nil"/>
              <w:tr2bl w:val="nil"/>
            </w:tcBorders>
            <w:vAlign w:val="center"/>
          </w:tcPr>
          <w:p w14:paraId="22E9BF71">
            <w:pPr>
              <w:widowControl/>
              <w:spacing w:line="240" w:lineRule="auto"/>
              <w:ind w:firstLine="0" w:firstLineChars="0"/>
              <w:jc w:val="center"/>
              <w:rPr>
                <w:rFonts w:cs="Times New Roman"/>
                <w:sz w:val="21"/>
              </w:rPr>
            </w:pPr>
            <w:r>
              <w:rPr>
                <w:rFonts w:cs="Times New Roman"/>
                <w:sz w:val="21"/>
              </w:rPr>
              <w:t>0.08</w:t>
            </w:r>
          </w:p>
        </w:tc>
        <w:tc>
          <w:tcPr>
            <w:tcW w:w="1965" w:type="pct"/>
            <w:vMerge w:val="continue"/>
            <w:tcBorders>
              <w:tl2br w:val="nil"/>
              <w:tr2bl w:val="nil"/>
            </w:tcBorders>
            <w:vAlign w:val="center"/>
          </w:tcPr>
          <w:p w14:paraId="7C620C91">
            <w:pPr>
              <w:widowControl/>
              <w:spacing w:line="240" w:lineRule="auto"/>
              <w:ind w:firstLine="0" w:firstLineChars="0"/>
              <w:jc w:val="center"/>
              <w:rPr>
                <w:rFonts w:cs="Times New Roman"/>
                <w:sz w:val="21"/>
                <w:lang w:val="fr-FR"/>
              </w:rPr>
            </w:pPr>
          </w:p>
        </w:tc>
      </w:tr>
      <w:tr w14:paraId="07465AC6">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continue"/>
            <w:tcBorders>
              <w:tl2br w:val="nil"/>
              <w:tr2bl w:val="nil"/>
            </w:tcBorders>
            <w:vAlign w:val="center"/>
          </w:tcPr>
          <w:p w14:paraId="1F2CACC8">
            <w:pPr>
              <w:widowControl/>
              <w:spacing w:line="240" w:lineRule="auto"/>
              <w:ind w:firstLine="0" w:firstLineChars="0"/>
              <w:jc w:val="center"/>
              <w:rPr>
                <w:rFonts w:cs="Times New Roman"/>
                <w:sz w:val="21"/>
              </w:rPr>
            </w:pPr>
          </w:p>
        </w:tc>
        <w:tc>
          <w:tcPr>
            <w:tcW w:w="1221" w:type="pct"/>
            <w:tcBorders>
              <w:tl2br w:val="nil"/>
              <w:tr2bl w:val="nil"/>
            </w:tcBorders>
            <w:vAlign w:val="center"/>
          </w:tcPr>
          <w:p w14:paraId="0FED3074">
            <w:pPr>
              <w:widowControl/>
              <w:spacing w:line="240" w:lineRule="auto"/>
              <w:ind w:firstLine="0" w:firstLineChars="0"/>
              <w:jc w:val="center"/>
              <w:rPr>
                <w:rFonts w:cs="Times New Roman"/>
                <w:sz w:val="21"/>
              </w:rPr>
            </w:pPr>
            <w:r>
              <w:rPr>
                <w:rFonts w:cs="Times New Roman"/>
                <w:sz w:val="21"/>
              </w:rPr>
              <w:t>年平均</w:t>
            </w:r>
          </w:p>
        </w:tc>
        <w:tc>
          <w:tcPr>
            <w:tcW w:w="1069" w:type="pct"/>
            <w:tcBorders>
              <w:tl2br w:val="nil"/>
              <w:tr2bl w:val="nil"/>
            </w:tcBorders>
            <w:vAlign w:val="center"/>
          </w:tcPr>
          <w:p w14:paraId="196883AC">
            <w:pPr>
              <w:widowControl/>
              <w:spacing w:line="240" w:lineRule="auto"/>
              <w:ind w:firstLine="0" w:firstLineChars="0"/>
              <w:jc w:val="center"/>
              <w:rPr>
                <w:rFonts w:cs="Times New Roman"/>
                <w:sz w:val="21"/>
              </w:rPr>
            </w:pPr>
            <w:r>
              <w:rPr>
                <w:rFonts w:cs="Times New Roman"/>
                <w:sz w:val="21"/>
              </w:rPr>
              <w:t>0.04</w:t>
            </w:r>
          </w:p>
        </w:tc>
        <w:tc>
          <w:tcPr>
            <w:tcW w:w="1965" w:type="pct"/>
            <w:vMerge w:val="continue"/>
            <w:tcBorders>
              <w:tl2br w:val="nil"/>
              <w:tr2bl w:val="nil"/>
            </w:tcBorders>
            <w:vAlign w:val="center"/>
          </w:tcPr>
          <w:p w14:paraId="5990136E">
            <w:pPr>
              <w:widowControl/>
              <w:spacing w:line="240" w:lineRule="auto"/>
              <w:ind w:firstLine="0" w:firstLineChars="0"/>
              <w:jc w:val="center"/>
              <w:rPr>
                <w:rFonts w:cs="Times New Roman"/>
                <w:sz w:val="21"/>
                <w:lang w:val="fr-FR"/>
              </w:rPr>
            </w:pPr>
          </w:p>
        </w:tc>
      </w:tr>
      <w:tr w14:paraId="2E27555E">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restart"/>
            <w:tcBorders>
              <w:tl2br w:val="nil"/>
              <w:tr2bl w:val="nil"/>
            </w:tcBorders>
            <w:vAlign w:val="center"/>
          </w:tcPr>
          <w:p w14:paraId="3115226A">
            <w:pPr>
              <w:widowControl/>
              <w:spacing w:line="240" w:lineRule="auto"/>
              <w:ind w:firstLine="0" w:firstLineChars="0"/>
              <w:jc w:val="center"/>
              <w:rPr>
                <w:rFonts w:cs="Times New Roman"/>
                <w:sz w:val="21"/>
              </w:rPr>
            </w:pPr>
            <w:r>
              <w:rPr>
                <w:rFonts w:cs="Times New Roman"/>
                <w:sz w:val="21"/>
              </w:rPr>
              <w:t>PM</w:t>
            </w:r>
            <w:r>
              <w:rPr>
                <w:rFonts w:cs="Times New Roman"/>
                <w:sz w:val="21"/>
                <w:vertAlign w:val="subscript"/>
              </w:rPr>
              <w:t>10</w:t>
            </w:r>
          </w:p>
        </w:tc>
        <w:tc>
          <w:tcPr>
            <w:tcW w:w="1221" w:type="pct"/>
            <w:tcBorders>
              <w:tl2br w:val="nil"/>
              <w:tr2bl w:val="nil"/>
            </w:tcBorders>
            <w:vAlign w:val="center"/>
          </w:tcPr>
          <w:p w14:paraId="12D61719">
            <w:pPr>
              <w:widowControl/>
              <w:spacing w:line="240" w:lineRule="auto"/>
              <w:ind w:firstLine="0" w:firstLineChars="0"/>
              <w:jc w:val="center"/>
              <w:rPr>
                <w:rFonts w:cs="Times New Roman"/>
                <w:sz w:val="21"/>
              </w:rPr>
            </w:pPr>
            <w:r>
              <w:rPr>
                <w:rFonts w:cs="Times New Roman"/>
                <w:sz w:val="21"/>
              </w:rPr>
              <w:t>24小时平均</w:t>
            </w:r>
          </w:p>
        </w:tc>
        <w:tc>
          <w:tcPr>
            <w:tcW w:w="1069" w:type="pct"/>
            <w:tcBorders>
              <w:tl2br w:val="nil"/>
              <w:tr2bl w:val="nil"/>
            </w:tcBorders>
            <w:vAlign w:val="center"/>
          </w:tcPr>
          <w:p w14:paraId="3A40E4B6">
            <w:pPr>
              <w:widowControl/>
              <w:spacing w:line="240" w:lineRule="auto"/>
              <w:ind w:firstLine="0" w:firstLineChars="0"/>
              <w:jc w:val="center"/>
              <w:rPr>
                <w:rFonts w:cs="Times New Roman"/>
                <w:sz w:val="21"/>
              </w:rPr>
            </w:pPr>
            <w:r>
              <w:rPr>
                <w:rFonts w:cs="Times New Roman"/>
                <w:sz w:val="21"/>
              </w:rPr>
              <w:t>0.15</w:t>
            </w:r>
          </w:p>
        </w:tc>
        <w:tc>
          <w:tcPr>
            <w:tcW w:w="1965" w:type="pct"/>
            <w:vMerge w:val="continue"/>
            <w:tcBorders>
              <w:tl2br w:val="nil"/>
              <w:tr2bl w:val="nil"/>
            </w:tcBorders>
            <w:vAlign w:val="center"/>
          </w:tcPr>
          <w:p w14:paraId="6692F0A8">
            <w:pPr>
              <w:widowControl/>
              <w:spacing w:line="240" w:lineRule="auto"/>
              <w:ind w:firstLine="0" w:firstLineChars="0"/>
              <w:jc w:val="center"/>
              <w:rPr>
                <w:rFonts w:cs="Times New Roman"/>
                <w:sz w:val="21"/>
                <w:lang w:val="fr-FR"/>
              </w:rPr>
            </w:pPr>
          </w:p>
        </w:tc>
      </w:tr>
      <w:tr w14:paraId="691BE460">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continue"/>
            <w:tcBorders>
              <w:tl2br w:val="nil"/>
              <w:tr2bl w:val="nil"/>
            </w:tcBorders>
            <w:vAlign w:val="center"/>
          </w:tcPr>
          <w:p w14:paraId="3602C60D">
            <w:pPr>
              <w:widowControl/>
              <w:spacing w:line="240" w:lineRule="auto"/>
              <w:ind w:firstLine="0" w:firstLineChars="0"/>
              <w:jc w:val="center"/>
              <w:rPr>
                <w:rFonts w:cs="Times New Roman"/>
                <w:sz w:val="21"/>
              </w:rPr>
            </w:pPr>
          </w:p>
        </w:tc>
        <w:tc>
          <w:tcPr>
            <w:tcW w:w="1221" w:type="pct"/>
            <w:tcBorders>
              <w:tl2br w:val="nil"/>
              <w:tr2bl w:val="nil"/>
            </w:tcBorders>
            <w:vAlign w:val="center"/>
          </w:tcPr>
          <w:p w14:paraId="23749E77">
            <w:pPr>
              <w:widowControl/>
              <w:spacing w:line="240" w:lineRule="auto"/>
              <w:ind w:firstLine="0" w:firstLineChars="0"/>
              <w:jc w:val="center"/>
              <w:rPr>
                <w:rFonts w:cs="Times New Roman"/>
                <w:sz w:val="21"/>
              </w:rPr>
            </w:pPr>
            <w:r>
              <w:rPr>
                <w:rFonts w:cs="Times New Roman"/>
                <w:sz w:val="21"/>
              </w:rPr>
              <w:t>年平均</w:t>
            </w:r>
          </w:p>
        </w:tc>
        <w:tc>
          <w:tcPr>
            <w:tcW w:w="1069" w:type="pct"/>
            <w:tcBorders>
              <w:tl2br w:val="nil"/>
              <w:tr2bl w:val="nil"/>
            </w:tcBorders>
            <w:vAlign w:val="center"/>
          </w:tcPr>
          <w:p w14:paraId="4BF0087B">
            <w:pPr>
              <w:widowControl/>
              <w:spacing w:line="240" w:lineRule="auto"/>
              <w:ind w:firstLine="0" w:firstLineChars="0"/>
              <w:jc w:val="center"/>
              <w:rPr>
                <w:rFonts w:cs="Times New Roman"/>
                <w:sz w:val="21"/>
              </w:rPr>
            </w:pPr>
            <w:r>
              <w:rPr>
                <w:rFonts w:cs="Times New Roman"/>
                <w:sz w:val="21"/>
              </w:rPr>
              <w:t>0.07</w:t>
            </w:r>
          </w:p>
        </w:tc>
        <w:tc>
          <w:tcPr>
            <w:tcW w:w="1965" w:type="pct"/>
            <w:vMerge w:val="continue"/>
            <w:tcBorders>
              <w:tl2br w:val="nil"/>
              <w:tr2bl w:val="nil"/>
            </w:tcBorders>
            <w:vAlign w:val="center"/>
          </w:tcPr>
          <w:p w14:paraId="52823AF0">
            <w:pPr>
              <w:widowControl/>
              <w:spacing w:line="240" w:lineRule="auto"/>
              <w:ind w:firstLine="0" w:firstLineChars="0"/>
              <w:jc w:val="center"/>
              <w:rPr>
                <w:rFonts w:cs="Times New Roman"/>
                <w:sz w:val="21"/>
                <w:lang w:val="fr-FR"/>
              </w:rPr>
            </w:pPr>
          </w:p>
        </w:tc>
      </w:tr>
      <w:tr w14:paraId="421F64B1">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restart"/>
            <w:tcBorders>
              <w:tl2br w:val="nil"/>
              <w:tr2bl w:val="nil"/>
            </w:tcBorders>
            <w:vAlign w:val="center"/>
          </w:tcPr>
          <w:p w14:paraId="6E1512E2">
            <w:pPr>
              <w:widowControl/>
              <w:spacing w:line="240" w:lineRule="auto"/>
              <w:ind w:firstLine="0" w:firstLineChars="0"/>
              <w:jc w:val="center"/>
              <w:rPr>
                <w:rFonts w:cs="Times New Roman"/>
                <w:sz w:val="21"/>
              </w:rPr>
            </w:pPr>
            <w:r>
              <w:rPr>
                <w:rFonts w:cs="Times New Roman"/>
                <w:sz w:val="21"/>
              </w:rPr>
              <w:t>PM</w:t>
            </w:r>
            <w:r>
              <w:rPr>
                <w:rFonts w:cs="Times New Roman"/>
                <w:sz w:val="21"/>
                <w:vertAlign w:val="subscript"/>
              </w:rPr>
              <w:t>2.5</w:t>
            </w:r>
          </w:p>
        </w:tc>
        <w:tc>
          <w:tcPr>
            <w:tcW w:w="1221" w:type="pct"/>
            <w:tcBorders>
              <w:tl2br w:val="nil"/>
              <w:tr2bl w:val="nil"/>
            </w:tcBorders>
            <w:vAlign w:val="center"/>
          </w:tcPr>
          <w:p w14:paraId="39826A67">
            <w:pPr>
              <w:widowControl/>
              <w:spacing w:line="240" w:lineRule="auto"/>
              <w:ind w:firstLine="0" w:firstLineChars="0"/>
              <w:jc w:val="center"/>
              <w:rPr>
                <w:rFonts w:cs="Times New Roman"/>
                <w:sz w:val="21"/>
              </w:rPr>
            </w:pPr>
            <w:r>
              <w:rPr>
                <w:rFonts w:cs="Times New Roman"/>
                <w:sz w:val="21"/>
              </w:rPr>
              <w:t>24小时平均</w:t>
            </w:r>
          </w:p>
        </w:tc>
        <w:tc>
          <w:tcPr>
            <w:tcW w:w="1069" w:type="pct"/>
            <w:tcBorders>
              <w:tl2br w:val="nil"/>
              <w:tr2bl w:val="nil"/>
            </w:tcBorders>
            <w:vAlign w:val="center"/>
          </w:tcPr>
          <w:p w14:paraId="5B38C676">
            <w:pPr>
              <w:widowControl/>
              <w:spacing w:line="240" w:lineRule="auto"/>
              <w:ind w:firstLine="0" w:firstLineChars="0"/>
              <w:jc w:val="center"/>
              <w:rPr>
                <w:rFonts w:cs="Times New Roman"/>
                <w:sz w:val="21"/>
              </w:rPr>
            </w:pPr>
            <w:r>
              <w:rPr>
                <w:rFonts w:cs="Times New Roman"/>
                <w:sz w:val="21"/>
              </w:rPr>
              <w:t>0.075</w:t>
            </w:r>
          </w:p>
        </w:tc>
        <w:tc>
          <w:tcPr>
            <w:tcW w:w="1965" w:type="pct"/>
            <w:vMerge w:val="continue"/>
            <w:tcBorders>
              <w:tl2br w:val="nil"/>
              <w:tr2bl w:val="nil"/>
            </w:tcBorders>
            <w:vAlign w:val="center"/>
          </w:tcPr>
          <w:p w14:paraId="2C227CED">
            <w:pPr>
              <w:widowControl/>
              <w:spacing w:line="240" w:lineRule="auto"/>
              <w:ind w:firstLine="0" w:firstLineChars="0"/>
              <w:jc w:val="center"/>
              <w:rPr>
                <w:rFonts w:cs="Times New Roman"/>
                <w:sz w:val="21"/>
                <w:lang w:val="fr-FR"/>
              </w:rPr>
            </w:pPr>
          </w:p>
        </w:tc>
      </w:tr>
      <w:tr w14:paraId="4B66FCBE">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continue"/>
            <w:tcBorders>
              <w:tl2br w:val="nil"/>
              <w:tr2bl w:val="nil"/>
            </w:tcBorders>
            <w:vAlign w:val="center"/>
          </w:tcPr>
          <w:p w14:paraId="4966B6E9">
            <w:pPr>
              <w:widowControl/>
              <w:spacing w:line="240" w:lineRule="auto"/>
              <w:ind w:firstLine="0" w:firstLineChars="0"/>
              <w:jc w:val="center"/>
              <w:rPr>
                <w:rFonts w:cs="Times New Roman"/>
                <w:sz w:val="21"/>
              </w:rPr>
            </w:pPr>
          </w:p>
        </w:tc>
        <w:tc>
          <w:tcPr>
            <w:tcW w:w="1221" w:type="pct"/>
            <w:tcBorders>
              <w:tl2br w:val="nil"/>
              <w:tr2bl w:val="nil"/>
            </w:tcBorders>
            <w:vAlign w:val="center"/>
          </w:tcPr>
          <w:p w14:paraId="0483F5F8">
            <w:pPr>
              <w:widowControl/>
              <w:spacing w:line="240" w:lineRule="auto"/>
              <w:ind w:firstLine="0" w:firstLineChars="0"/>
              <w:jc w:val="center"/>
              <w:rPr>
                <w:rFonts w:cs="Times New Roman"/>
                <w:sz w:val="21"/>
              </w:rPr>
            </w:pPr>
            <w:r>
              <w:rPr>
                <w:rFonts w:cs="Times New Roman"/>
                <w:sz w:val="21"/>
              </w:rPr>
              <w:t>年平均</w:t>
            </w:r>
          </w:p>
        </w:tc>
        <w:tc>
          <w:tcPr>
            <w:tcW w:w="1069" w:type="pct"/>
            <w:tcBorders>
              <w:tl2br w:val="nil"/>
              <w:tr2bl w:val="nil"/>
            </w:tcBorders>
            <w:vAlign w:val="center"/>
          </w:tcPr>
          <w:p w14:paraId="557FDF18">
            <w:pPr>
              <w:widowControl/>
              <w:spacing w:line="240" w:lineRule="auto"/>
              <w:ind w:firstLine="0" w:firstLineChars="0"/>
              <w:jc w:val="center"/>
              <w:rPr>
                <w:rFonts w:cs="Times New Roman"/>
                <w:sz w:val="21"/>
              </w:rPr>
            </w:pPr>
            <w:r>
              <w:rPr>
                <w:rFonts w:cs="Times New Roman"/>
                <w:sz w:val="21"/>
              </w:rPr>
              <w:t>0.035</w:t>
            </w:r>
          </w:p>
        </w:tc>
        <w:tc>
          <w:tcPr>
            <w:tcW w:w="1965" w:type="pct"/>
            <w:vMerge w:val="continue"/>
            <w:tcBorders>
              <w:tl2br w:val="nil"/>
              <w:tr2bl w:val="nil"/>
            </w:tcBorders>
            <w:vAlign w:val="center"/>
          </w:tcPr>
          <w:p w14:paraId="259E77CF">
            <w:pPr>
              <w:widowControl/>
              <w:spacing w:line="240" w:lineRule="auto"/>
              <w:ind w:firstLine="0" w:firstLineChars="0"/>
              <w:jc w:val="center"/>
              <w:rPr>
                <w:rFonts w:cs="Times New Roman"/>
                <w:sz w:val="21"/>
                <w:lang w:val="fr-FR"/>
              </w:rPr>
            </w:pPr>
          </w:p>
        </w:tc>
      </w:tr>
      <w:tr w14:paraId="0B8A37D9">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restart"/>
            <w:tcBorders>
              <w:tl2br w:val="nil"/>
              <w:tr2bl w:val="nil"/>
            </w:tcBorders>
            <w:vAlign w:val="center"/>
          </w:tcPr>
          <w:p w14:paraId="48FAD5DF">
            <w:pPr>
              <w:widowControl/>
              <w:spacing w:line="240" w:lineRule="auto"/>
              <w:ind w:firstLine="0" w:firstLineChars="0"/>
              <w:jc w:val="center"/>
              <w:rPr>
                <w:rFonts w:cs="Times New Roman"/>
                <w:sz w:val="21"/>
              </w:rPr>
            </w:pPr>
            <w:r>
              <w:rPr>
                <w:rFonts w:cs="Times New Roman"/>
                <w:sz w:val="21"/>
              </w:rPr>
              <w:t>CO</w:t>
            </w:r>
          </w:p>
        </w:tc>
        <w:tc>
          <w:tcPr>
            <w:tcW w:w="1221" w:type="pct"/>
            <w:tcBorders>
              <w:tl2br w:val="nil"/>
              <w:tr2bl w:val="nil"/>
            </w:tcBorders>
            <w:vAlign w:val="center"/>
          </w:tcPr>
          <w:p w14:paraId="59EBA57A">
            <w:pPr>
              <w:widowControl/>
              <w:spacing w:line="240" w:lineRule="auto"/>
              <w:ind w:firstLine="0" w:firstLineChars="0"/>
              <w:jc w:val="center"/>
              <w:rPr>
                <w:rFonts w:cs="Times New Roman"/>
                <w:sz w:val="21"/>
              </w:rPr>
            </w:pPr>
            <w:r>
              <w:rPr>
                <w:rFonts w:cs="Times New Roman"/>
                <w:sz w:val="21"/>
              </w:rPr>
              <w:t>24小时平均</w:t>
            </w:r>
          </w:p>
        </w:tc>
        <w:tc>
          <w:tcPr>
            <w:tcW w:w="1069" w:type="pct"/>
            <w:tcBorders>
              <w:tl2br w:val="nil"/>
              <w:tr2bl w:val="nil"/>
            </w:tcBorders>
            <w:vAlign w:val="center"/>
          </w:tcPr>
          <w:p w14:paraId="40380E84">
            <w:pPr>
              <w:widowControl/>
              <w:spacing w:line="240" w:lineRule="auto"/>
              <w:ind w:firstLine="0" w:firstLineChars="0"/>
              <w:jc w:val="center"/>
              <w:rPr>
                <w:rFonts w:cs="Times New Roman"/>
                <w:sz w:val="21"/>
              </w:rPr>
            </w:pPr>
            <w:r>
              <w:rPr>
                <w:rFonts w:cs="Times New Roman"/>
                <w:sz w:val="21"/>
              </w:rPr>
              <w:t>4</w:t>
            </w:r>
          </w:p>
        </w:tc>
        <w:tc>
          <w:tcPr>
            <w:tcW w:w="1965" w:type="pct"/>
            <w:vMerge w:val="continue"/>
            <w:tcBorders>
              <w:tl2br w:val="nil"/>
              <w:tr2bl w:val="nil"/>
            </w:tcBorders>
            <w:vAlign w:val="center"/>
          </w:tcPr>
          <w:p w14:paraId="4191A596">
            <w:pPr>
              <w:widowControl/>
              <w:spacing w:line="240" w:lineRule="auto"/>
              <w:ind w:firstLine="0" w:firstLineChars="0"/>
              <w:jc w:val="center"/>
              <w:rPr>
                <w:rFonts w:cs="Times New Roman"/>
                <w:sz w:val="21"/>
                <w:lang w:val="fr-FR"/>
              </w:rPr>
            </w:pPr>
          </w:p>
        </w:tc>
      </w:tr>
      <w:tr w14:paraId="64278589">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continue"/>
            <w:tcBorders>
              <w:tl2br w:val="nil"/>
              <w:tr2bl w:val="nil"/>
            </w:tcBorders>
            <w:vAlign w:val="center"/>
          </w:tcPr>
          <w:p w14:paraId="508D36D4">
            <w:pPr>
              <w:widowControl/>
              <w:spacing w:line="240" w:lineRule="auto"/>
              <w:ind w:firstLine="0" w:firstLineChars="0"/>
              <w:jc w:val="center"/>
              <w:rPr>
                <w:rFonts w:cs="Times New Roman"/>
                <w:sz w:val="21"/>
              </w:rPr>
            </w:pPr>
          </w:p>
        </w:tc>
        <w:tc>
          <w:tcPr>
            <w:tcW w:w="1221" w:type="pct"/>
            <w:tcBorders>
              <w:tl2br w:val="nil"/>
              <w:tr2bl w:val="nil"/>
            </w:tcBorders>
            <w:vAlign w:val="center"/>
          </w:tcPr>
          <w:p w14:paraId="547D494B">
            <w:pPr>
              <w:widowControl/>
              <w:spacing w:line="240" w:lineRule="auto"/>
              <w:ind w:firstLine="0" w:firstLineChars="0"/>
              <w:jc w:val="center"/>
              <w:rPr>
                <w:rFonts w:cs="Times New Roman"/>
                <w:sz w:val="21"/>
              </w:rPr>
            </w:pPr>
            <w:r>
              <w:rPr>
                <w:rFonts w:cs="Times New Roman"/>
                <w:sz w:val="21"/>
              </w:rPr>
              <w:t>1小时平均</w:t>
            </w:r>
          </w:p>
        </w:tc>
        <w:tc>
          <w:tcPr>
            <w:tcW w:w="1069" w:type="pct"/>
            <w:tcBorders>
              <w:tl2br w:val="nil"/>
              <w:tr2bl w:val="nil"/>
            </w:tcBorders>
            <w:vAlign w:val="center"/>
          </w:tcPr>
          <w:p w14:paraId="657199C3">
            <w:pPr>
              <w:widowControl/>
              <w:spacing w:line="240" w:lineRule="auto"/>
              <w:ind w:firstLine="0" w:firstLineChars="0"/>
              <w:jc w:val="center"/>
              <w:rPr>
                <w:rFonts w:cs="Times New Roman"/>
                <w:sz w:val="21"/>
              </w:rPr>
            </w:pPr>
            <w:r>
              <w:rPr>
                <w:rFonts w:cs="Times New Roman"/>
                <w:sz w:val="21"/>
              </w:rPr>
              <w:t>10</w:t>
            </w:r>
          </w:p>
        </w:tc>
        <w:tc>
          <w:tcPr>
            <w:tcW w:w="1965" w:type="pct"/>
            <w:vMerge w:val="continue"/>
            <w:tcBorders>
              <w:tl2br w:val="nil"/>
              <w:tr2bl w:val="nil"/>
            </w:tcBorders>
            <w:vAlign w:val="center"/>
          </w:tcPr>
          <w:p w14:paraId="5224ADAC">
            <w:pPr>
              <w:widowControl/>
              <w:spacing w:line="240" w:lineRule="auto"/>
              <w:ind w:firstLine="0" w:firstLineChars="0"/>
              <w:jc w:val="center"/>
              <w:rPr>
                <w:rFonts w:cs="Times New Roman"/>
                <w:sz w:val="21"/>
                <w:lang w:val="fr-FR"/>
              </w:rPr>
            </w:pPr>
          </w:p>
        </w:tc>
      </w:tr>
      <w:tr w14:paraId="3589B477">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restart"/>
            <w:tcBorders>
              <w:tl2br w:val="nil"/>
              <w:tr2bl w:val="nil"/>
            </w:tcBorders>
            <w:vAlign w:val="center"/>
          </w:tcPr>
          <w:p w14:paraId="5B3AC1BE">
            <w:pPr>
              <w:widowControl/>
              <w:spacing w:line="240" w:lineRule="auto"/>
              <w:ind w:firstLine="0" w:firstLineChars="0"/>
              <w:jc w:val="center"/>
              <w:rPr>
                <w:rFonts w:cs="Times New Roman"/>
                <w:sz w:val="21"/>
              </w:rPr>
            </w:pPr>
            <w:r>
              <w:rPr>
                <w:rFonts w:cs="Times New Roman"/>
                <w:sz w:val="21"/>
              </w:rPr>
              <w:t>O</w:t>
            </w:r>
            <w:r>
              <w:rPr>
                <w:rFonts w:cs="Times New Roman"/>
                <w:sz w:val="21"/>
                <w:vertAlign w:val="subscript"/>
              </w:rPr>
              <w:t>3</w:t>
            </w:r>
          </w:p>
        </w:tc>
        <w:tc>
          <w:tcPr>
            <w:tcW w:w="1221" w:type="pct"/>
            <w:tcBorders>
              <w:tl2br w:val="nil"/>
              <w:tr2bl w:val="nil"/>
            </w:tcBorders>
            <w:vAlign w:val="center"/>
          </w:tcPr>
          <w:p w14:paraId="78278237">
            <w:pPr>
              <w:widowControl/>
              <w:spacing w:line="240" w:lineRule="auto"/>
              <w:ind w:firstLine="0" w:firstLineChars="0"/>
              <w:jc w:val="center"/>
              <w:rPr>
                <w:rFonts w:cs="Times New Roman"/>
                <w:sz w:val="21"/>
              </w:rPr>
            </w:pPr>
            <w:r>
              <w:rPr>
                <w:rFonts w:cs="Times New Roman"/>
                <w:sz w:val="21"/>
              </w:rPr>
              <w:t>日最大8小时平均</w:t>
            </w:r>
          </w:p>
        </w:tc>
        <w:tc>
          <w:tcPr>
            <w:tcW w:w="1069" w:type="pct"/>
            <w:tcBorders>
              <w:tl2br w:val="nil"/>
              <w:tr2bl w:val="nil"/>
            </w:tcBorders>
            <w:vAlign w:val="center"/>
          </w:tcPr>
          <w:p w14:paraId="1EBB8346">
            <w:pPr>
              <w:widowControl/>
              <w:spacing w:line="240" w:lineRule="auto"/>
              <w:ind w:firstLine="0" w:firstLineChars="0"/>
              <w:jc w:val="center"/>
              <w:rPr>
                <w:rFonts w:cs="Times New Roman"/>
                <w:sz w:val="21"/>
              </w:rPr>
            </w:pPr>
            <w:r>
              <w:rPr>
                <w:rFonts w:cs="Times New Roman"/>
                <w:sz w:val="21"/>
              </w:rPr>
              <w:t>0.16</w:t>
            </w:r>
          </w:p>
        </w:tc>
        <w:tc>
          <w:tcPr>
            <w:tcW w:w="1965" w:type="pct"/>
            <w:vMerge w:val="continue"/>
            <w:tcBorders>
              <w:tl2br w:val="nil"/>
              <w:tr2bl w:val="nil"/>
            </w:tcBorders>
            <w:vAlign w:val="center"/>
          </w:tcPr>
          <w:p w14:paraId="1AA7E1AF">
            <w:pPr>
              <w:widowControl/>
              <w:spacing w:line="240" w:lineRule="auto"/>
              <w:ind w:firstLine="0" w:firstLineChars="0"/>
              <w:jc w:val="center"/>
              <w:rPr>
                <w:rFonts w:cs="Times New Roman"/>
                <w:sz w:val="21"/>
                <w:lang w:val="fr-FR"/>
              </w:rPr>
            </w:pPr>
          </w:p>
        </w:tc>
      </w:tr>
      <w:tr w14:paraId="380C5A1D">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vMerge w:val="continue"/>
            <w:tcBorders>
              <w:tl2br w:val="nil"/>
              <w:tr2bl w:val="nil"/>
            </w:tcBorders>
            <w:vAlign w:val="center"/>
          </w:tcPr>
          <w:p w14:paraId="7EDD146A">
            <w:pPr>
              <w:widowControl/>
              <w:spacing w:line="240" w:lineRule="auto"/>
              <w:ind w:firstLine="0" w:firstLineChars="0"/>
              <w:jc w:val="center"/>
              <w:rPr>
                <w:rFonts w:cs="Times New Roman"/>
                <w:sz w:val="21"/>
              </w:rPr>
            </w:pPr>
          </w:p>
        </w:tc>
        <w:tc>
          <w:tcPr>
            <w:tcW w:w="1221" w:type="pct"/>
            <w:tcBorders>
              <w:tl2br w:val="nil"/>
              <w:tr2bl w:val="nil"/>
            </w:tcBorders>
            <w:vAlign w:val="center"/>
          </w:tcPr>
          <w:p w14:paraId="026528E3">
            <w:pPr>
              <w:widowControl/>
              <w:spacing w:line="240" w:lineRule="auto"/>
              <w:ind w:firstLine="0" w:firstLineChars="0"/>
              <w:jc w:val="center"/>
              <w:rPr>
                <w:rFonts w:cs="Times New Roman"/>
                <w:sz w:val="21"/>
              </w:rPr>
            </w:pPr>
            <w:r>
              <w:rPr>
                <w:rFonts w:cs="Times New Roman"/>
                <w:sz w:val="21"/>
              </w:rPr>
              <w:t>1小时平均</w:t>
            </w:r>
          </w:p>
        </w:tc>
        <w:tc>
          <w:tcPr>
            <w:tcW w:w="1069" w:type="pct"/>
            <w:tcBorders>
              <w:tl2br w:val="nil"/>
              <w:tr2bl w:val="nil"/>
            </w:tcBorders>
            <w:vAlign w:val="center"/>
          </w:tcPr>
          <w:p w14:paraId="7DDE4209">
            <w:pPr>
              <w:widowControl/>
              <w:spacing w:line="240" w:lineRule="auto"/>
              <w:ind w:firstLine="0" w:firstLineChars="0"/>
              <w:jc w:val="center"/>
              <w:rPr>
                <w:rFonts w:cs="Times New Roman"/>
                <w:sz w:val="21"/>
              </w:rPr>
            </w:pPr>
            <w:r>
              <w:rPr>
                <w:rFonts w:cs="Times New Roman"/>
                <w:sz w:val="21"/>
              </w:rPr>
              <w:t>0.2</w:t>
            </w:r>
          </w:p>
        </w:tc>
        <w:tc>
          <w:tcPr>
            <w:tcW w:w="1965" w:type="pct"/>
            <w:vMerge w:val="continue"/>
            <w:tcBorders>
              <w:tl2br w:val="nil"/>
              <w:tr2bl w:val="nil"/>
            </w:tcBorders>
            <w:vAlign w:val="center"/>
          </w:tcPr>
          <w:p w14:paraId="52984E9A">
            <w:pPr>
              <w:widowControl/>
              <w:spacing w:line="240" w:lineRule="auto"/>
              <w:ind w:firstLine="0" w:firstLineChars="0"/>
              <w:jc w:val="center"/>
              <w:rPr>
                <w:rFonts w:cs="Times New Roman"/>
                <w:sz w:val="21"/>
                <w:lang w:val="fr-FR"/>
              </w:rPr>
            </w:pPr>
          </w:p>
        </w:tc>
      </w:tr>
      <w:tr w14:paraId="25263435">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c>
          <w:tcPr>
            <w:tcW w:w="745" w:type="pct"/>
            <w:tcBorders>
              <w:tl2br w:val="nil"/>
              <w:tr2bl w:val="nil"/>
            </w:tcBorders>
            <w:vAlign w:val="center"/>
          </w:tcPr>
          <w:p w14:paraId="4CE9E127">
            <w:pPr>
              <w:widowControl/>
              <w:spacing w:line="240" w:lineRule="auto"/>
              <w:ind w:firstLine="0" w:firstLineChars="0"/>
              <w:jc w:val="center"/>
              <w:rPr>
                <w:rFonts w:cs="Times New Roman"/>
                <w:sz w:val="21"/>
              </w:rPr>
            </w:pPr>
            <w:r>
              <w:rPr>
                <w:rFonts w:cs="Times New Roman"/>
                <w:sz w:val="21"/>
              </w:rPr>
              <w:t>非甲烷总烃</w:t>
            </w:r>
          </w:p>
        </w:tc>
        <w:tc>
          <w:tcPr>
            <w:tcW w:w="1221" w:type="pct"/>
            <w:tcBorders>
              <w:tl2br w:val="nil"/>
              <w:tr2bl w:val="nil"/>
            </w:tcBorders>
            <w:vAlign w:val="center"/>
          </w:tcPr>
          <w:p w14:paraId="436F6E1C">
            <w:pPr>
              <w:widowControl/>
              <w:spacing w:line="240" w:lineRule="auto"/>
              <w:ind w:firstLine="0" w:firstLineChars="0"/>
              <w:jc w:val="center"/>
              <w:rPr>
                <w:rFonts w:cs="Times New Roman"/>
                <w:sz w:val="21"/>
              </w:rPr>
            </w:pPr>
            <w:r>
              <w:rPr>
                <w:rFonts w:cs="Times New Roman"/>
                <w:sz w:val="21"/>
              </w:rPr>
              <w:t>一次</w:t>
            </w:r>
          </w:p>
        </w:tc>
        <w:tc>
          <w:tcPr>
            <w:tcW w:w="1069" w:type="pct"/>
            <w:tcBorders>
              <w:tl2br w:val="nil"/>
              <w:tr2bl w:val="nil"/>
            </w:tcBorders>
            <w:vAlign w:val="center"/>
          </w:tcPr>
          <w:p w14:paraId="24DFF2F4">
            <w:pPr>
              <w:widowControl/>
              <w:spacing w:line="240" w:lineRule="auto"/>
              <w:ind w:firstLine="0" w:firstLineChars="0"/>
              <w:jc w:val="center"/>
              <w:rPr>
                <w:rFonts w:cs="Times New Roman"/>
                <w:sz w:val="21"/>
              </w:rPr>
            </w:pPr>
            <w:r>
              <w:rPr>
                <w:rFonts w:cs="Times New Roman"/>
                <w:sz w:val="21"/>
              </w:rPr>
              <w:t>2.0</w:t>
            </w:r>
          </w:p>
        </w:tc>
        <w:tc>
          <w:tcPr>
            <w:tcW w:w="1965" w:type="pct"/>
            <w:tcBorders>
              <w:tl2br w:val="nil"/>
              <w:tr2bl w:val="nil"/>
            </w:tcBorders>
            <w:vAlign w:val="center"/>
          </w:tcPr>
          <w:p w14:paraId="3E7838C2">
            <w:pPr>
              <w:widowControl/>
              <w:spacing w:line="240" w:lineRule="auto"/>
              <w:ind w:firstLine="0" w:firstLineChars="0"/>
              <w:jc w:val="center"/>
              <w:rPr>
                <w:rFonts w:cs="Times New Roman"/>
                <w:sz w:val="21"/>
              </w:rPr>
            </w:pPr>
            <w:r>
              <w:rPr>
                <w:rFonts w:cs="Times New Roman"/>
                <w:sz w:val="21"/>
              </w:rPr>
              <w:t>《大气污染物综合排放标准详解》中值</w:t>
            </w:r>
          </w:p>
        </w:tc>
      </w:tr>
    </w:tbl>
    <w:p w14:paraId="45ADA4E7">
      <w:pPr>
        <w:ind w:firstLine="482"/>
        <w:rPr>
          <w:rFonts w:cs="Times New Roman"/>
          <w:b/>
          <w:szCs w:val="28"/>
        </w:rPr>
      </w:pPr>
      <w:r>
        <w:rPr>
          <w:rFonts w:cs="Times New Roman"/>
          <w:b/>
          <w:szCs w:val="28"/>
        </w:rPr>
        <w:t>（2）排放标准</w:t>
      </w:r>
    </w:p>
    <w:p w14:paraId="319C0EFB">
      <w:pPr>
        <w:ind w:firstLine="480"/>
        <w:rPr>
          <w:rFonts w:cs="Times New Roman"/>
        </w:rPr>
      </w:pPr>
      <w:r>
        <w:rPr>
          <w:rFonts w:cs="Times New Roman"/>
        </w:rPr>
        <w:t>本项目有组织废气颗粒物</w:t>
      </w:r>
      <w:r>
        <w:rPr>
          <w:rFonts w:hint="eastAsia" w:cs="Times New Roman"/>
        </w:rPr>
        <w:t>、</w:t>
      </w:r>
      <w:r>
        <w:rPr>
          <w:rFonts w:cs="Times New Roman"/>
        </w:rPr>
        <w:t>四氢呋喃、非甲烷总烃以及单位产品非甲烷总烃排放量执行《合成树脂工业污染物排放标准》（GB31572-2015）中表5大气污染物特别排放限值。本项目热媒炉烟气SO</w:t>
      </w:r>
      <w:r>
        <w:rPr>
          <w:rFonts w:cs="Times New Roman"/>
          <w:vertAlign w:val="subscript"/>
        </w:rPr>
        <w:t>2</w:t>
      </w:r>
      <w:r>
        <w:rPr>
          <w:rFonts w:cs="Times New Roman"/>
        </w:rPr>
        <w:t>、颗粒物</w:t>
      </w:r>
      <w:r>
        <w:rPr>
          <w:rFonts w:hint="eastAsia" w:cs="Times New Roman"/>
        </w:rPr>
        <w:t>、</w:t>
      </w:r>
      <w:r>
        <w:rPr>
          <w:rFonts w:cs="Times New Roman"/>
        </w:rPr>
        <w:t>NOx执行《锅炉大气污染物排放标准》（DB32/4385-2022）中</w:t>
      </w:r>
      <w:r>
        <w:rPr>
          <w:rFonts w:hAnsi="宋体" w:cs="Times New Roman"/>
          <w:szCs w:val="24"/>
        </w:rPr>
        <w:t>表</w:t>
      </w:r>
      <w:r>
        <w:rPr>
          <w:rFonts w:hint="eastAsia" w:hAnsi="宋体" w:cs="Times New Roman"/>
          <w:szCs w:val="24"/>
        </w:rPr>
        <w:t>1锅炉大气污染物</w:t>
      </w:r>
      <w:r>
        <w:rPr>
          <w:rFonts w:hAnsi="宋体" w:cs="Times New Roman"/>
          <w:szCs w:val="24"/>
        </w:rPr>
        <w:t>排放</w:t>
      </w:r>
      <w:r>
        <w:rPr>
          <w:rFonts w:hint="eastAsia" w:hAnsi="宋体" w:cs="Times New Roman"/>
          <w:szCs w:val="24"/>
        </w:rPr>
        <w:t>浓度</w:t>
      </w:r>
      <w:r>
        <w:rPr>
          <w:rFonts w:hAnsi="宋体" w:cs="Times New Roman"/>
          <w:szCs w:val="24"/>
        </w:rPr>
        <w:t>限值</w:t>
      </w:r>
      <w:r>
        <w:rPr>
          <w:rFonts w:cs="Times New Roman"/>
        </w:rPr>
        <w:t>，具体标准值见表2.2.3-2。</w:t>
      </w:r>
    </w:p>
    <w:p w14:paraId="4AF77D96">
      <w:pPr>
        <w:ind w:firstLine="0" w:firstLineChars="0"/>
        <w:jc w:val="center"/>
        <w:rPr>
          <w:rFonts w:cs="Times New Roman"/>
          <w:b/>
        </w:rPr>
      </w:pPr>
      <w:r>
        <w:rPr>
          <w:rFonts w:cs="Times New Roman"/>
          <w:b/>
        </w:rPr>
        <w:t>表2.2.3-2  本项目有组织排放标准限值</w:t>
      </w:r>
    </w:p>
    <w:tbl>
      <w:tblPr>
        <w:tblStyle w:val="88"/>
        <w:tblW w:w="4998"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2618"/>
        <w:gridCol w:w="2618"/>
        <w:gridCol w:w="1777"/>
        <w:gridCol w:w="1737"/>
        <w:gridCol w:w="1762"/>
        <w:gridCol w:w="3656"/>
      </w:tblGrid>
      <w:tr w14:paraId="22000E0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trPr>
        <w:tc>
          <w:tcPr>
            <w:tcW w:w="924" w:type="pct"/>
            <w:vAlign w:val="center"/>
          </w:tcPr>
          <w:p w14:paraId="2F67B73F">
            <w:pPr>
              <w:widowControl/>
              <w:spacing w:line="240" w:lineRule="auto"/>
              <w:ind w:firstLine="0" w:firstLineChars="0"/>
              <w:jc w:val="center"/>
              <w:rPr>
                <w:rFonts w:cs="Times New Roman"/>
                <w:b/>
                <w:sz w:val="21"/>
                <w:szCs w:val="21"/>
              </w:rPr>
            </w:pPr>
            <w:r>
              <w:rPr>
                <w:rFonts w:hint="eastAsia" w:cs="Times New Roman"/>
                <w:b/>
                <w:sz w:val="21"/>
                <w:szCs w:val="21"/>
              </w:rPr>
              <w:t>排气筒</w:t>
            </w:r>
          </w:p>
        </w:tc>
        <w:tc>
          <w:tcPr>
            <w:tcW w:w="924" w:type="pct"/>
            <w:vAlign w:val="center"/>
          </w:tcPr>
          <w:p w14:paraId="1399CB7F">
            <w:pPr>
              <w:widowControl/>
              <w:spacing w:line="240" w:lineRule="auto"/>
              <w:ind w:firstLine="0" w:firstLineChars="0"/>
              <w:jc w:val="center"/>
              <w:rPr>
                <w:rFonts w:cs="Times New Roman"/>
                <w:b/>
                <w:sz w:val="21"/>
                <w:szCs w:val="21"/>
              </w:rPr>
            </w:pPr>
            <w:r>
              <w:rPr>
                <w:rFonts w:cs="Times New Roman"/>
                <w:b/>
                <w:sz w:val="21"/>
                <w:szCs w:val="21"/>
              </w:rPr>
              <w:t>污染物</w:t>
            </w:r>
          </w:p>
        </w:tc>
        <w:tc>
          <w:tcPr>
            <w:tcW w:w="627" w:type="pct"/>
            <w:vAlign w:val="center"/>
          </w:tcPr>
          <w:p w14:paraId="0E207F1D">
            <w:pPr>
              <w:widowControl/>
              <w:spacing w:line="240" w:lineRule="auto"/>
              <w:ind w:firstLine="0" w:firstLineChars="0"/>
              <w:jc w:val="center"/>
              <w:rPr>
                <w:rFonts w:cs="Times New Roman"/>
                <w:b/>
                <w:sz w:val="21"/>
                <w:szCs w:val="21"/>
              </w:rPr>
            </w:pPr>
            <w:r>
              <w:rPr>
                <w:rFonts w:cs="Times New Roman"/>
                <w:b/>
                <w:sz w:val="21"/>
                <w:szCs w:val="21"/>
              </w:rPr>
              <w:t>排放浓度（mg/m</w:t>
            </w:r>
            <w:r>
              <w:rPr>
                <w:rFonts w:cs="Times New Roman"/>
                <w:b/>
                <w:sz w:val="21"/>
                <w:szCs w:val="21"/>
                <w:vertAlign w:val="superscript"/>
              </w:rPr>
              <w:t>3</w:t>
            </w:r>
            <w:r>
              <w:rPr>
                <w:rFonts w:cs="Times New Roman"/>
                <w:b/>
                <w:sz w:val="21"/>
                <w:szCs w:val="21"/>
              </w:rPr>
              <w:t>）</w:t>
            </w:r>
          </w:p>
        </w:tc>
        <w:tc>
          <w:tcPr>
            <w:tcW w:w="613" w:type="pct"/>
            <w:vAlign w:val="center"/>
          </w:tcPr>
          <w:p w14:paraId="0FB922F3">
            <w:pPr>
              <w:widowControl/>
              <w:spacing w:line="240" w:lineRule="auto"/>
              <w:ind w:firstLine="0" w:firstLineChars="0"/>
              <w:jc w:val="center"/>
              <w:rPr>
                <w:rFonts w:cs="Times New Roman"/>
                <w:b/>
                <w:sz w:val="21"/>
                <w:szCs w:val="21"/>
              </w:rPr>
            </w:pPr>
            <w:r>
              <w:rPr>
                <w:rFonts w:cs="Times New Roman"/>
                <w:b/>
                <w:sz w:val="21"/>
                <w:szCs w:val="21"/>
              </w:rPr>
              <w:t>排放速率（kg/h）</w:t>
            </w:r>
          </w:p>
        </w:tc>
        <w:tc>
          <w:tcPr>
            <w:tcW w:w="622" w:type="pct"/>
            <w:vAlign w:val="center"/>
          </w:tcPr>
          <w:p w14:paraId="4C7E8C95">
            <w:pPr>
              <w:widowControl/>
              <w:spacing w:line="240" w:lineRule="auto"/>
              <w:ind w:firstLine="0" w:firstLineChars="0"/>
              <w:jc w:val="center"/>
              <w:rPr>
                <w:rFonts w:cs="Times New Roman"/>
                <w:b/>
                <w:sz w:val="21"/>
                <w:szCs w:val="21"/>
              </w:rPr>
            </w:pPr>
            <w:r>
              <w:rPr>
                <w:rFonts w:cs="Times New Roman"/>
                <w:b/>
                <w:sz w:val="21"/>
                <w:szCs w:val="21"/>
              </w:rPr>
              <w:t>排气筒高度（m）</w:t>
            </w:r>
          </w:p>
        </w:tc>
        <w:tc>
          <w:tcPr>
            <w:tcW w:w="1290" w:type="pct"/>
            <w:vAlign w:val="center"/>
          </w:tcPr>
          <w:p w14:paraId="2DE414D5">
            <w:pPr>
              <w:widowControl/>
              <w:spacing w:line="240" w:lineRule="auto"/>
              <w:ind w:firstLine="0" w:firstLineChars="0"/>
              <w:jc w:val="center"/>
              <w:rPr>
                <w:rFonts w:cs="Times New Roman"/>
                <w:b/>
                <w:sz w:val="21"/>
                <w:szCs w:val="21"/>
              </w:rPr>
            </w:pPr>
            <w:r>
              <w:rPr>
                <w:rFonts w:cs="Times New Roman"/>
                <w:b/>
                <w:sz w:val="21"/>
                <w:szCs w:val="21"/>
              </w:rPr>
              <w:t>标准来源</w:t>
            </w:r>
          </w:p>
        </w:tc>
      </w:tr>
      <w:tr w14:paraId="37E5C8C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924" w:type="pct"/>
            <w:vAlign w:val="center"/>
          </w:tcPr>
          <w:p w14:paraId="5255945F">
            <w:pPr>
              <w:widowControl/>
              <w:spacing w:line="240" w:lineRule="auto"/>
              <w:ind w:firstLine="0" w:firstLineChars="0"/>
              <w:jc w:val="center"/>
              <w:rPr>
                <w:rFonts w:cs="Times New Roman"/>
                <w:kern w:val="0"/>
                <w:sz w:val="21"/>
                <w:szCs w:val="21"/>
              </w:rPr>
            </w:pPr>
            <w:r>
              <w:rPr>
                <w:rFonts w:hint="eastAsia" w:cs="Times New Roman"/>
                <w:kern w:val="0"/>
                <w:sz w:val="21"/>
                <w:szCs w:val="21"/>
              </w:rPr>
              <w:t>P1</w:t>
            </w:r>
          </w:p>
        </w:tc>
        <w:tc>
          <w:tcPr>
            <w:tcW w:w="924" w:type="pct"/>
            <w:vAlign w:val="center"/>
          </w:tcPr>
          <w:p w14:paraId="772672BC">
            <w:pPr>
              <w:widowControl/>
              <w:spacing w:line="240" w:lineRule="auto"/>
              <w:ind w:firstLine="0" w:firstLineChars="0"/>
              <w:jc w:val="center"/>
              <w:rPr>
                <w:rFonts w:cs="Times New Roman"/>
                <w:sz w:val="21"/>
                <w:szCs w:val="21"/>
              </w:rPr>
            </w:pPr>
            <w:r>
              <w:rPr>
                <w:rFonts w:cs="Times New Roman"/>
                <w:kern w:val="0"/>
                <w:sz w:val="21"/>
                <w:szCs w:val="21"/>
              </w:rPr>
              <w:t>颗粒物</w:t>
            </w:r>
          </w:p>
        </w:tc>
        <w:tc>
          <w:tcPr>
            <w:tcW w:w="627" w:type="pct"/>
            <w:vAlign w:val="center"/>
          </w:tcPr>
          <w:p w14:paraId="190C9AD9">
            <w:pPr>
              <w:widowControl/>
              <w:spacing w:line="240" w:lineRule="auto"/>
              <w:ind w:firstLine="0" w:firstLineChars="0"/>
              <w:jc w:val="center"/>
              <w:rPr>
                <w:rFonts w:cs="Times New Roman"/>
                <w:sz w:val="21"/>
                <w:szCs w:val="21"/>
              </w:rPr>
            </w:pPr>
            <w:r>
              <w:rPr>
                <w:rFonts w:cs="Times New Roman"/>
                <w:kern w:val="0"/>
                <w:sz w:val="21"/>
                <w:szCs w:val="21"/>
              </w:rPr>
              <w:t>20</w:t>
            </w:r>
          </w:p>
        </w:tc>
        <w:tc>
          <w:tcPr>
            <w:tcW w:w="613" w:type="pct"/>
            <w:vAlign w:val="center"/>
          </w:tcPr>
          <w:p w14:paraId="139D36C0">
            <w:pPr>
              <w:widowControl/>
              <w:spacing w:line="240" w:lineRule="auto"/>
              <w:ind w:firstLine="0" w:firstLineChars="0"/>
              <w:jc w:val="center"/>
              <w:rPr>
                <w:rFonts w:cs="Times New Roman"/>
                <w:sz w:val="21"/>
                <w:szCs w:val="21"/>
              </w:rPr>
            </w:pPr>
            <w:r>
              <w:rPr>
                <w:rFonts w:cs="Times New Roman"/>
                <w:kern w:val="0"/>
                <w:sz w:val="21"/>
                <w:szCs w:val="21"/>
              </w:rPr>
              <w:t>/</w:t>
            </w:r>
          </w:p>
        </w:tc>
        <w:tc>
          <w:tcPr>
            <w:tcW w:w="622" w:type="pct"/>
            <w:vAlign w:val="center"/>
          </w:tcPr>
          <w:p w14:paraId="114A14E8">
            <w:pPr>
              <w:widowControl/>
              <w:spacing w:line="240" w:lineRule="auto"/>
              <w:ind w:firstLine="0" w:firstLineChars="0"/>
              <w:jc w:val="center"/>
              <w:rPr>
                <w:rFonts w:cs="Times New Roman"/>
                <w:sz w:val="21"/>
                <w:szCs w:val="21"/>
              </w:rPr>
            </w:pPr>
            <w:r>
              <w:rPr>
                <w:rFonts w:hint="eastAsia" w:cs="Times New Roman"/>
                <w:sz w:val="21"/>
                <w:szCs w:val="21"/>
              </w:rPr>
              <w:t>25</w:t>
            </w:r>
          </w:p>
        </w:tc>
        <w:tc>
          <w:tcPr>
            <w:tcW w:w="1290" w:type="pct"/>
            <w:vAlign w:val="center"/>
          </w:tcPr>
          <w:p w14:paraId="6210C1C0">
            <w:pPr>
              <w:widowControl/>
              <w:spacing w:line="240" w:lineRule="auto"/>
              <w:ind w:firstLine="0" w:firstLineChars="0"/>
              <w:jc w:val="center"/>
              <w:rPr>
                <w:rFonts w:cs="Times New Roman"/>
                <w:sz w:val="21"/>
                <w:szCs w:val="21"/>
              </w:rPr>
            </w:pPr>
            <w:r>
              <w:rPr>
                <w:rFonts w:cs="Times New Roman"/>
                <w:sz w:val="21"/>
                <w:szCs w:val="21"/>
              </w:rPr>
              <w:t>《合成树脂工业污染物排放标准》（GB31572-2015）中表5</w:t>
            </w:r>
          </w:p>
        </w:tc>
      </w:tr>
      <w:tr w14:paraId="77267C3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924" w:type="pct"/>
            <w:vMerge w:val="restart"/>
            <w:vAlign w:val="center"/>
          </w:tcPr>
          <w:p w14:paraId="1A06E2C7">
            <w:pPr>
              <w:widowControl/>
              <w:spacing w:line="240" w:lineRule="auto"/>
              <w:ind w:firstLine="0" w:firstLineChars="0"/>
              <w:jc w:val="center"/>
              <w:rPr>
                <w:rFonts w:cs="Times New Roman"/>
                <w:sz w:val="21"/>
                <w:szCs w:val="21"/>
              </w:rPr>
            </w:pPr>
            <w:r>
              <w:rPr>
                <w:rFonts w:hint="eastAsia" w:cs="Times New Roman"/>
                <w:sz w:val="21"/>
                <w:szCs w:val="21"/>
              </w:rPr>
              <w:t>P2</w:t>
            </w:r>
          </w:p>
        </w:tc>
        <w:tc>
          <w:tcPr>
            <w:tcW w:w="924" w:type="pct"/>
            <w:vAlign w:val="center"/>
          </w:tcPr>
          <w:p w14:paraId="05554973">
            <w:pPr>
              <w:widowControl/>
              <w:spacing w:line="240" w:lineRule="auto"/>
              <w:ind w:firstLine="0" w:firstLineChars="0"/>
              <w:jc w:val="center"/>
              <w:rPr>
                <w:rFonts w:cs="Times New Roman"/>
                <w:sz w:val="21"/>
                <w:szCs w:val="21"/>
              </w:rPr>
            </w:pPr>
            <w:r>
              <w:rPr>
                <w:rFonts w:cs="Times New Roman"/>
                <w:sz w:val="21"/>
                <w:szCs w:val="21"/>
              </w:rPr>
              <w:t>颗粒物</w:t>
            </w:r>
          </w:p>
        </w:tc>
        <w:tc>
          <w:tcPr>
            <w:tcW w:w="627" w:type="pct"/>
            <w:vAlign w:val="center"/>
          </w:tcPr>
          <w:p w14:paraId="33EF869D">
            <w:pPr>
              <w:widowControl/>
              <w:spacing w:line="240" w:lineRule="auto"/>
              <w:ind w:firstLine="0" w:firstLineChars="0"/>
              <w:jc w:val="center"/>
              <w:rPr>
                <w:rFonts w:cs="Times New Roman"/>
                <w:sz w:val="21"/>
                <w:szCs w:val="21"/>
              </w:rPr>
            </w:pPr>
            <w:r>
              <w:rPr>
                <w:rFonts w:hint="eastAsia" w:cs="Times New Roman"/>
                <w:sz w:val="21"/>
                <w:szCs w:val="21"/>
              </w:rPr>
              <w:t>1</w:t>
            </w:r>
            <w:r>
              <w:rPr>
                <w:rFonts w:cs="Times New Roman"/>
                <w:sz w:val="21"/>
                <w:szCs w:val="21"/>
              </w:rPr>
              <w:t>0</w:t>
            </w:r>
          </w:p>
        </w:tc>
        <w:tc>
          <w:tcPr>
            <w:tcW w:w="613" w:type="pct"/>
            <w:vAlign w:val="center"/>
          </w:tcPr>
          <w:p w14:paraId="070BF39B">
            <w:pPr>
              <w:widowControl/>
              <w:spacing w:line="240" w:lineRule="auto"/>
              <w:ind w:firstLine="0" w:firstLineChars="0"/>
              <w:jc w:val="center"/>
              <w:rPr>
                <w:rFonts w:cs="Times New Roman"/>
                <w:sz w:val="21"/>
                <w:szCs w:val="21"/>
              </w:rPr>
            </w:pPr>
            <w:r>
              <w:rPr>
                <w:rFonts w:cs="Times New Roman"/>
                <w:sz w:val="21"/>
                <w:szCs w:val="21"/>
              </w:rPr>
              <w:t>/</w:t>
            </w:r>
          </w:p>
        </w:tc>
        <w:tc>
          <w:tcPr>
            <w:tcW w:w="622" w:type="pct"/>
            <w:vMerge w:val="restart"/>
            <w:vAlign w:val="center"/>
          </w:tcPr>
          <w:p w14:paraId="708D281E">
            <w:pPr>
              <w:widowControl/>
              <w:spacing w:line="240" w:lineRule="auto"/>
              <w:ind w:firstLine="0" w:firstLineChars="0"/>
              <w:jc w:val="center"/>
              <w:rPr>
                <w:rFonts w:cs="Times New Roman"/>
                <w:sz w:val="21"/>
                <w:szCs w:val="21"/>
              </w:rPr>
            </w:pPr>
            <w:r>
              <w:rPr>
                <w:rFonts w:hint="eastAsia" w:cs="Times New Roman"/>
                <w:sz w:val="21"/>
                <w:szCs w:val="21"/>
              </w:rPr>
              <w:t>3</w:t>
            </w:r>
            <w:r>
              <w:rPr>
                <w:rFonts w:cs="Times New Roman"/>
                <w:sz w:val="21"/>
                <w:szCs w:val="21"/>
              </w:rPr>
              <w:t>5</w:t>
            </w:r>
          </w:p>
        </w:tc>
        <w:tc>
          <w:tcPr>
            <w:tcW w:w="1290" w:type="pct"/>
            <w:vMerge w:val="restart"/>
            <w:vAlign w:val="center"/>
          </w:tcPr>
          <w:p w14:paraId="72490A8B">
            <w:pPr>
              <w:widowControl/>
              <w:spacing w:line="240" w:lineRule="auto"/>
              <w:ind w:firstLine="0" w:firstLineChars="0"/>
              <w:jc w:val="center"/>
              <w:rPr>
                <w:rFonts w:cs="Times New Roman"/>
                <w:sz w:val="21"/>
                <w:szCs w:val="21"/>
              </w:rPr>
            </w:pPr>
            <w:r>
              <w:rPr>
                <w:rFonts w:cs="Times New Roman"/>
                <w:sz w:val="21"/>
                <w:szCs w:val="21"/>
              </w:rPr>
              <w:t>《锅炉大气污染物排放标准》（DB32/4385-2022）表</w:t>
            </w:r>
            <w:r>
              <w:rPr>
                <w:rFonts w:hint="eastAsia" w:cs="Times New Roman"/>
                <w:sz w:val="21"/>
                <w:szCs w:val="21"/>
              </w:rPr>
              <w:t>1</w:t>
            </w:r>
            <w:r>
              <w:rPr>
                <w:rFonts w:cs="Times New Roman"/>
                <w:sz w:val="21"/>
                <w:szCs w:val="21"/>
              </w:rPr>
              <w:t>限值</w:t>
            </w:r>
          </w:p>
        </w:tc>
      </w:tr>
      <w:tr w14:paraId="410BB56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924" w:type="pct"/>
            <w:vMerge w:val="continue"/>
            <w:vAlign w:val="center"/>
          </w:tcPr>
          <w:p w14:paraId="39C228AE">
            <w:pPr>
              <w:widowControl/>
              <w:spacing w:line="240" w:lineRule="auto"/>
              <w:ind w:firstLine="0" w:firstLineChars="0"/>
              <w:jc w:val="center"/>
              <w:rPr>
                <w:rFonts w:cs="Times New Roman"/>
                <w:kern w:val="0"/>
                <w:sz w:val="21"/>
                <w:szCs w:val="21"/>
              </w:rPr>
            </w:pPr>
          </w:p>
        </w:tc>
        <w:tc>
          <w:tcPr>
            <w:tcW w:w="924" w:type="pct"/>
            <w:vAlign w:val="center"/>
          </w:tcPr>
          <w:p w14:paraId="1A793935">
            <w:pPr>
              <w:widowControl/>
              <w:spacing w:line="240" w:lineRule="auto"/>
              <w:ind w:firstLine="0" w:firstLineChars="0"/>
              <w:jc w:val="center"/>
              <w:rPr>
                <w:rFonts w:cs="Times New Roman"/>
                <w:sz w:val="21"/>
                <w:szCs w:val="21"/>
              </w:rPr>
            </w:pPr>
            <w:r>
              <w:rPr>
                <w:rFonts w:cs="Times New Roman"/>
                <w:kern w:val="0"/>
                <w:sz w:val="21"/>
                <w:szCs w:val="21"/>
              </w:rPr>
              <w:t>SO</w:t>
            </w:r>
            <w:r>
              <w:rPr>
                <w:rFonts w:cs="Times New Roman"/>
                <w:sz w:val="21"/>
                <w:szCs w:val="21"/>
                <w:vertAlign w:val="subscript"/>
              </w:rPr>
              <w:t>2</w:t>
            </w:r>
          </w:p>
        </w:tc>
        <w:tc>
          <w:tcPr>
            <w:tcW w:w="627" w:type="pct"/>
            <w:vAlign w:val="center"/>
          </w:tcPr>
          <w:p w14:paraId="37946246">
            <w:pPr>
              <w:widowControl/>
              <w:spacing w:line="240" w:lineRule="auto"/>
              <w:ind w:firstLine="0" w:firstLineChars="0"/>
              <w:jc w:val="center"/>
              <w:rPr>
                <w:rFonts w:cs="Times New Roman"/>
                <w:sz w:val="21"/>
                <w:szCs w:val="21"/>
              </w:rPr>
            </w:pPr>
            <w:r>
              <w:rPr>
                <w:rFonts w:hint="eastAsia" w:cs="Times New Roman"/>
                <w:sz w:val="21"/>
                <w:szCs w:val="21"/>
              </w:rPr>
              <w:t>35</w:t>
            </w:r>
          </w:p>
        </w:tc>
        <w:tc>
          <w:tcPr>
            <w:tcW w:w="613" w:type="pct"/>
            <w:vAlign w:val="center"/>
          </w:tcPr>
          <w:p w14:paraId="528ADDDD">
            <w:pPr>
              <w:widowControl/>
              <w:spacing w:line="240" w:lineRule="auto"/>
              <w:ind w:firstLine="0" w:firstLineChars="0"/>
              <w:jc w:val="center"/>
              <w:rPr>
                <w:rFonts w:cs="Times New Roman"/>
                <w:sz w:val="21"/>
                <w:szCs w:val="21"/>
              </w:rPr>
            </w:pPr>
            <w:r>
              <w:rPr>
                <w:rFonts w:cs="Times New Roman"/>
                <w:sz w:val="21"/>
                <w:szCs w:val="21"/>
              </w:rPr>
              <w:t>/</w:t>
            </w:r>
          </w:p>
        </w:tc>
        <w:tc>
          <w:tcPr>
            <w:tcW w:w="622" w:type="pct"/>
            <w:vMerge w:val="continue"/>
            <w:vAlign w:val="center"/>
          </w:tcPr>
          <w:p w14:paraId="346E373C">
            <w:pPr>
              <w:widowControl/>
              <w:spacing w:line="240" w:lineRule="auto"/>
              <w:ind w:firstLine="0" w:firstLineChars="0"/>
              <w:jc w:val="center"/>
              <w:rPr>
                <w:rFonts w:cs="Times New Roman"/>
                <w:sz w:val="21"/>
                <w:szCs w:val="21"/>
              </w:rPr>
            </w:pPr>
          </w:p>
        </w:tc>
        <w:tc>
          <w:tcPr>
            <w:tcW w:w="1290" w:type="pct"/>
            <w:vMerge w:val="continue"/>
            <w:vAlign w:val="center"/>
          </w:tcPr>
          <w:p w14:paraId="0349CB5F">
            <w:pPr>
              <w:spacing w:line="240" w:lineRule="auto"/>
              <w:ind w:firstLine="420"/>
              <w:jc w:val="center"/>
              <w:rPr>
                <w:rFonts w:cs="Times New Roman"/>
                <w:sz w:val="21"/>
                <w:szCs w:val="21"/>
              </w:rPr>
            </w:pPr>
          </w:p>
        </w:tc>
      </w:tr>
      <w:tr w14:paraId="5C0EE2B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924" w:type="pct"/>
            <w:vMerge w:val="continue"/>
            <w:vAlign w:val="center"/>
          </w:tcPr>
          <w:p w14:paraId="29FDE38B">
            <w:pPr>
              <w:widowControl/>
              <w:spacing w:line="240" w:lineRule="auto"/>
              <w:ind w:firstLine="0" w:firstLineChars="0"/>
              <w:jc w:val="center"/>
              <w:rPr>
                <w:rFonts w:cs="Times New Roman"/>
                <w:sz w:val="21"/>
                <w:szCs w:val="21"/>
              </w:rPr>
            </w:pPr>
          </w:p>
        </w:tc>
        <w:tc>
          <w:tcPr>
            <w:tcW w:w="924" w:type="pct"/>
            <w:vAlign w:val="center"/>
          </w:tcPr>
          <w:p w14:paraId="793C2676">
            <w:pPr>
              <w:widowControl/>
              <w:spacing w:line="240" w:lineRule="auto"/>
              <w:ind w:firstLine="0" w:firstLineChars="0"/>
              <w:jc w:val="center"/>
              <w:rPr>
                <w:rFonts w:cs="Times New Roman"/>
                <w:sz w:val="21"/>
                <w:szCs w:val="21"/>
              </w:rPr>
            </w:pPr>
            <w:r>
              <w:rPr>
                <w:rFonts w:cs="Times New Roman"/>
                <w:sz w:val="21"/>
                <w:szCs w:val="21"/>
              </w:rPr>
              <w:t>烟气黑度（林格曼黑度）/级</w:t>
            </w:r>
          </w:p>
        </w:tc>
        <w:tc>
          <w:tcPr>
            <w:tcW w:w="627" w:type="pct"/>
            <w:vAlign w:val="center"/>
          </w:tcPr>
          <w:p w14:paraId="139C641F">
            <w:pPr>
              <w:widowControl/>
              <w:spacing w:line="240" w:lineRule="auto"/>
              <w:ind w:firstLine="0" w:firstLineChars="0"/>
              <w:jc w:val="center"/>
              <w:rPr>
                <w:rFonts w:cs="Times New Roman"/>
                <w:sz w:val="21"/>
                <w:szCs w:val="21"/>
              </w:rPr>
            </w:pPr>
            <w:r>
              <w:rPr>
                <w:rFonts w:cs="Times New Roman"/>
                <w:sz w:val="21"/>
                <w:szCs w:val="21"/>
              </w:rPr>
              <w:t>1</w:t>
            </w:r>
          </w:p>
        </w:tc>
        <w:tc>
          <w:tcPr>
            <w:tcW w:w="613" w:type="pct"/>
            <w:vAlign w:val="center"/>
          </w:tcPr>
          <w:p w14:paraId="71B9B86C">
            <w:pPr>
              <w:widowControl/>
              <w:spacing w:line="240" w:lineRule="auto"/>
              <w:ind w:firstLine="0" w:firstLineChars="0"/>
              <w:jc w:val="center"/>
              <w:rPr>
                <w:rFonts w:cs="Times New Roman"/>
                <w:sz w:val="21"/>
                <w:szCs w:val="21"/>
              </w:rPr>
            </w:pPr>
            <w:r>
              <w:rPr>
                <w:rFonts w:cs="Times New Roman"/>
                <w:sz w:val="21"/>
                <w:szCs w:val="21"/>
              </w:rPr>
              <w:t>/</w:t>
            </w:r>
          </w:p>
        </w:tc>
        <w:tc>
          <w:tcPr>
            <w:tcW w:w="622" w:type="pct"/>
            <w:vMerge w:val="continue"/>
            <w:vAlign w:val="center"/>
          </w:tcPr>
          <w:p w14:paraId="7CE50C27">
            <w:pPr>
              <w:widowControl/>
              <w:spacing w:line="240" w:lineRule="auto"/>
              <w:ind w:firstLine="0" w:firstLineChars="0"/>
              <w:jc w:val="center"/>
              <w:rPr>
                <w:rFonts w:cs="Times New Roman"/>
                <w:sz w:val="21"/>
                <w:szCs w:val="21"/>
              </w:rPr>
            </w:pPr>
          </w:p>
        </w:tc>
        <w:tc>
          <w:tcPr>
            <w:tcW w:w="1290" w:type="pct"/>
            <w:vMerge w:val="continue"/>
            <w:vAlign w:val="center"/>
          </w:tcPr>
          <w:p w14:paraId="7A103D5C">
            <w:pPr>
              <w:spacing w:line="240" w:lineRule="auto"/>
              <w:ind w:firstLine="420"/>
              <w:jc w:val="center"/>
              <w:rPr>
                <w:rFonts w:cs="Times New Roman"/>
                <w:sz w:val="21"/>
                <w:szCs w:val="21"/>
              </w:rPr>
            </w:pPr>
          </w:p>
        </w:tc>
      </w:tr>
      <w:tr w14:paraId="250B25D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924" w:type="pct"/>
            <w:vMerge w:val="continue"/>
            <w:vAlign w:val="center"/>
          </w:tcPr>
          <w:p w14:paraId="1E55EBCC">
            <w:pPr>
              <w:widowControl/>
              <w:spacing w:line="240" w:lineRule="auto"/>
              <w:ind w:firstLine="0" w:firstLineChars="0"/>
              <w:jc w:val="center"/>
              <w:rPr>
                <w:rFonts w:cs="Times New Roman"/>
                <w:kern w:val="0"/>
                <w:sz w:val="21"/>
                <w:szCs w:val="21"/>
              </w:rPr>
            </w:pPr>
          </w:p>
        </w:tc>
        <w:tc>
          <w:tcPr>
            <w:tcW w:w="924" w:type="pct"/>
            <w:vAlign w:val="center"/>
          </w:tcPr>
          <w:p w14:paraId="421D514A">
            <w:pPr>
              <w:widowControl/>
              <w:spacing w:line="240" w:lineRule="auto"/>
              <w:ind w:firstLine="0" w:firstLineChars="0"/>
              <w:jc w:val="center"/>
              <w:rPr>
                <w:rFonts w:cs="Times New Roman"/>
                <w:sz w:val="21"/>
                <w:szCs w:val="21"/>
              </w:rPr>
            </w:pPr>
            <w:r>
              <w:rPr>
                <w:rFonts w:cs="Times New Roman"/>
                <w:kern w:val="0"/>
                <w:sz w:val="21"/>
                <w:szCs w:val="21"/>
              </w:rPr>
              <w:t>NOx</w:t>
            </w:r>
          </w:p>
        </w:tc>
        <w:tc>
          <w:tcPr>
            <w:tcW w:w="627" w:type="pct"/>
            <w:vAlign w:val="center"/>
          </w:tcPr>
          <w:p w14:paraId="79C45B8C">
            <w:pPr>
              <w:widowControl/>
              <w:spacing w:line="240" w:lineRule="auto"/>
              <w:ind w:firstLine="0" w:firstLineChars="0"/>
              <w:jc w:val="center"/>
              <w:rPr>
                <w:rFonts w:cs="Times New Roman"/>
                <w:sz w:val="21"/>
                <w:szCs w:val="21"/>
              </w:rPr>
            </w:pPr>
            <w:r>
              <w:rPr>
                <w:rFonts w:cs="Times New Roman"/>
                <w:sz w:val="21"/>
                <w:szCs w:val="21"/>
              </w:rPr>
              <w:t>50</w:t>
            </w:r>
          </w:p>
        </w:tc>
        <w:tc>
          <w:tcPr>
            <w:tcW w:w="613" w:type="pct"/>
            <w:vAlign w:val="center"/>
          </w:tcPr>
          <w:p w14:paraId="7CF8F7A0">
            <w:pPr>
              <w:widowControl/>
              <w:spacing w:line="240" w:lineRule="auto"/>
              <w:ind w:firstLine="0" w:firstLineChars="0"/>
              <w:jc w:val="center"/>
              <w:rPr>
                <w:rFonts w:cs="Times New Roman"/>
                <w:sz w:val="21"/>
                <w:szCs w:val="21"/>
              </w:rPr>
            </w:pPr>
            <w:r>
              <w:rPr>
                <w:rFonts w:cs="Times New Roman"/>
                <w:sz w:val="21"/>
                <w:szCs w:val="21"/>
              </w:rPr>
              <w:t>/</w:t>
            </w:r>
          </w:p>
        </w:tc>
        <w:tc>
          <w:tcPr>
            <w:tcW w:w="622" w:type="pct"/>
            <w:vMerge w:val="continue"/>
            <w:vAlign w:val="center"/>
          </w:tcPr>
          <w:p w14:paraId="7640B95F">
            <w:pPr>
              <w:widowControl/>
              <w:spacing w:line="240" w:lineRule="auto"/>
              <w:ind w:firstLine="0" w:firstLineChars="0"/>
              <w:jc w:val="center"/>
              <w:rPr>
                <w:rFonts w:cs="Times New Roman"/>
                <w:sz w:val="21"/>
                <w:szCs w:val="21"/>
              </w:rPr>
            </w:pPr>
          </w:p>
        </w:tc>
        <w:tc>
          <w:tcPr>
            <w:tcW w:w="1290" w:type="pct"/>
            <w:vMerge w:val="continue"/>
            <w:vAlign w:val="center"/>
          </w:tcPr>
          <w:p w14:paraId="2C146248">
            <w:pPr>
              <w:widowControl/>
              <w:spacing w:line="240" w:lineRule="auto"/>
              <w:ind w:firstLine="0" w:firstLineChars="0"/>
              <w:jc w:val="center"/>
              <w:rPr>
                <w:rFonts w:cs="Times New Roman"/>
                <w:sz w:val="21"/>
                <w:szCs w:val="21"/>
              </w:rPr>
            </w:pPr>
          </w:p>
        </w:tc>
      </w:tr>
      <w:tr w14:paraId="05AC946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924" w:type="pct"/>
            <w:vMerge w:val="continue"/>
            <w:vAlign w:val="center"/>
          </w:tcPr>
          <w:p w14:paraId="14C6812A">
            <w:pPr>
              <w:widowControl/>
              <w:spacing w:line="240" w:lineRule="auto"/>
              <w:ind w:firstLine="0" w:firstLineChars="0"/>
              <w:jc w:val="center"/>
              <w:rPr>
                <w:rFonts w:cs="Times New Roman"/>
                <w:sz w:val="21"/>
                <w:szCs w:val="21"/>
              </w:rPr>
            </w:pPr>
          </w:p>
        </w:tc>
        <w:tc>
          <w:tcPr>
            <w:tcW w:w="924" w:type="pct"/>
            <w:vAlign w:val="center"/>
          </w:tcPr>
          <w:p w14:paraId="37B89AF4">
            <w:pPr>
              <w:widowControl/>
              <w:spacing w:line="240" w:lineRule="auto"/>
              <w:ind w:firstLine="0" w:firstLineChars="0"/>
              <w:jc w:val="center"/>
              <w:rPr>
                <w:rFonts w:cs="Times New Roman"/>
                <w:sz w:val="21"/>
                <w:szCs w:val="21"/>
              </w:rPr>
            </w:pPr>
            <w:r>
              <w:rPr>
                <w:rFonts w:cs="Times New Roman"/>
                <w:sz w:val="21"/>
                <w:szCs w:val="21"/>
              </w:rPr>
              <w:t>非甲烷总烃</w:t>
            </w:r>
          </w:p>
        </w:tc>
        <w:tc>
          <w:tcPr>
            <w:tcW w:w="627" w:type="pct"/>
            <w:vAlign w:val="center"/>
          </w:tcPr>
          <w:p w14:paraId="401D4C4C">
            <w:pPr>
              <w:widowControl/>
              <w:spacing w:line="240" w:lineRule="auto"/>
              <w:ind w:firstLine="0" w:firstLineChars="0"/>
              <w:jc w:val="center"/>
              <w:rPr>
                <w:rFonts w:cs="Times New Roman"/>
                <w:sz w:val="21"/>
                <w:szCs w:val="21"/>
              </w:rPr>
            </w:pPr>
            <w:r>
              <w:rPr>
                <w:rFonts w:cs="Times New Roman"/>
                <w:sz w:val="21"/>
                <w:szCs w:val="21"/>
              </w:rPr>
              <w:t>60</w:t>
            </w:r>
          </w:p>
        </w:tc>
        <w:tc>
          <w:tcPr>
            <w:tcW w:w="613" w:type="pct"/>
            <w:vAlign w:val="center"/>
          </w:tcPr>
          <w:p w14:paraId="3F04C84A">
            <w:pPr>
              <w:widowControl/>
              <w:spacing w:line="240" w:lineRule="auto"/>
              <w:ind w:firstLine="0" w:firstLineChars="0"/>
              <w:jc w:val="center"/>
              <w:rPr>
                <w:rFonts w:cs="Times New Roman"/>
                <w:sz w:val="21"/>
                <w:szCs w:val="21"/>
              </w:rPr>
            </w:pPr>
            <w:r>
              <w:rPr>
                <w:rFonts w:cs="Times New Roman"/>
                <w:sz w:val="21"/>
                <w:szCs w:val="21"/>
              </w:rPr>
              <w:t>/</w:t>
            </w:r>
          </w:p>
        </w:tc>
        <w:tc>
          <w:tcPr>
            <w:tcW w:w="622" w:type="pct"/>
            <w:vMerge w:val="continue"/>
            <w:vAlign w:val="center"/>
          </w:tcPr>
          <w:p w14:paraId="3584A011">
            <w:pPr>
              <w:widowControl/>
              <w:spacing w:line="240" w:lineRule="auto"/>
              <w:ind w:firstLine="0" w:firstLineChars="0"/>
              <w:jc w:val="center"/>
              <w:rPr>
                <w:rFonts w:cs="Times New Roman"/>
                <w:sz w:val="21"/>
                <w:szCs w:val="21"/>
              </w:rPr>
            </w:pPr>
          </w:p>
        </w:tc>
        <w:tc>
          <w:tcPr>
            <w:tcW w:w="1290" w:type="pct"/>
            <w:vMerge w:val="restart"/>
            <w:vAlign w:val="center"/>
          </w:tcPr>
          <w:p w14:paraId="3BFD7635">
            <w:pPr>
              <w:widowControl/>
              <w:spacing w:line="240" w:lineRule="auto"/>
              <w:ind w:firstLine="0" w:firstLineChars="0"/>
              <w:jc w:val="center"/>
              <w:rPr>
                <w:rFonts w:cs="Times New Roman"/>
                <w:sz w:val="21"/>
                <w:szCs w:val="21"/>
              </w:rPr>
            </w:pPr>
            <w:r>
              <w:rPr>
                <w:rFonts w:cs="Times New Roman"/>
                <w:sz w:val="21"/>
                <w:szCs w:val="21"/>
              </w:rPr>
              <w:t>《合成树脂工业污染物排放标准》（GB31572-2015）中表5</w:t>
            </w:r>
          </w:p>
        </w:tc>
      </w:tr>
      <w:tr w14:paraId="4C53C82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924" w:type="pct"/>
            <w:vMerge w:val="continue"/>
            <w:vAlign w:val="center"/>
          </w:tcPr>
          <w:p w14:paraId="11BE4904">
            <w:pPr>
              <w:widowControl/>
              <w:spacing w:line="240" w:lineRule="auto"/>
              <w:ind w:firstLine="0" w:firstLineChars="0"/>
              <w:jc w:val="center"/>
              <w:rPr>
                <w:rFonts w:cs="Times New Roman"/>
                <w:sz w:val="21"/>
                <w:szCs w:val="21"/>
              </w:rPr>
            </w:pPr>
          </w:p>
        </w:tc>
        <w:tc>
          <w:tcPr>
            <w:tcW w:w="924" w:type="pct"/>
            <w:vAlign w:val="center"/>
          </w:tcPr>
          <w:p w14:paraId="48C67316">
            <w:pPr>
              <w:widowControl/>
              <w:spacing w:line="240" w:lineRule="auto"/>
              <w:ind w:firstLine="0" w:firstLineChars="0"/>
              <w:jc w:val="center"/>
              <w:rPr>
                <w:rFonts w:cs="Times New Roman"/>
                <w:sz w:val="21"/>
                <w:szCs w:val="21"/>
              </w:rPr>
            </w:pPr>
            <w:r>
              <w:rPr>
                <w:rFonts w:hint="eastAsia" w:cs="Times New Roman"/>
                <w:sz w:val="21"/>
                <w:szCs w:val="21"/>
              </w:rPr>
              <w:t>四氢呋喃</w:t>
            </w:r>
          </w:p>
        </w:tc>
        <w:tc>
          <w:tcPr>
            <w:tcW w:w="627" w:type="pct"/>
            <w:vAlign w:val="center"/>
          </w:tcPr>
          <w:p w14:paraId="0039DEE6">
            <w:pPr>
              <w:widowControl/>
              <w:spacing w:line="240" w:lineRule="auto"/>
              <w:ind w:firstLine="0" w:firstLineChars="0"/>
              <w:jc w:val="center"/>
              <w:rPr>
                <w:rFonts w:cs="Times New Roman"/>
                <w:sz w:val="21"/>
                <w:szCs w:val="21"/>
              </w:rPr>
            </w:pPr>
            <w:r>
              <w:rPr>
                <w:rFonts w:hint="eastAsia" w:cs="Times New Roman"/>
                <w:sz w:val="21"/>
                <w:szCs w:val="21"/>
              </w:rPr>
              <w:t>50</w:t>
            </w:r>
          </w:p>
        </w:tc>
        <w:tc>
          <w:tcPr>
            <w:tcW w:w="613" w:type="pct"/>
            <w:vAlign w:val="center"/>
          </w:tcPr>
          <w:p w14:paraId="4728D11B">
            <w:pPr>
              <w:widowControl/>
              <w:spacing w:line="240" w:lineRule="auto"/>
              <w:ind w:firstLine="0" w:firstLineChars="0"/>
              <w:jc w:val="center"/>
              <w:rPr>
                <w:rFonts w:cs="Times New Roman"/>
                <w:sz w:val="21"/>
                <w:szCs w:val="21"/>
              </w:rPr>
            </w:pPr>
            <w:r>
              <w:rPr>
                <w:rFonts w:cs="Times New Roman"/>
                <w:sz w:val="21"/>
                <w:szCs w:val="21"/>
              </w:rPr>
              <w:t>/</w:t>
            </w:r>
          </w:p>
        </w:tc>
        <w:tc>
          <w:tcPr>
            <w:tcW w:w="622" w:type="pct"/>
            <w:vMerge w:val="continue"/>
            <w:vAlign w:val="center"/>
          </w:tcPr>
          <w:p w14:paraId="03EAD174">
            <w:pPr>
              <w:widowControl/>
              <w:spacing w:line="240" w:lineRule="auto"/>
              <w:ind w:firstLine="0" w:firstLineChars="0"/>
              <w:jc w:val="center"/>
              <w:rPr>
                <w:rFonts w:cs="Times New Roman"/>
                <w:sz w:val="21"/>
                <w:szCs w:val="21"/>
              </w:rPr>
            </w:pPr>
          </w:p>
        </w:tc>
        <w:tc>
          <w:tcPr>
            <w:tcW w:w="1290" w:type="pct"/>
            <w:vMerge w:val="continue"/>
            <w:vAlign w:val="center"/>
          </w:tcPr>
          <w:p w14:paraId="62720C6E">
            <w:pPr>
              <w:widowControl/>
              <w:spacing w:line="240" w:lineRule="auto"/>
              <w:ind w:firstLine="0" w:firstLineChars="0"/>
              <w:jc w:val="center"/>
              <w:rPr>
                <w:rFonts w:cs="Times New Roman"/>
                <w:sz w:val="21"/>
                <w:szCs w:val="21"/>
              </w:rPr>
            </w:pPr>
          </w:p>
        </w:tc>
      </w:tr>
      <w:tr w14:paraId="2C8CA60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924" w:type="pct"/>
            <w:vMerge w:val="continue"/>
            <w:vAlign w:val="center"/>
          </w:tcPr>
          <w:p w14:paraId="75B88727">
            <w:pPr>
              <w:widowControl/>
              <w:spacing w:line="240" w:lineRule="auto"/>
              <w:ind w:firstLine="0" w:firstLineChars="0"/>
              <w:jc w:val="center"/>
              <w:rPr>
                <w:sz w:val="21"/>
                <w:szCs w:val="18"/>
              </w:rPr>
            </w:pPr>
          </w:p>
        </w:tc>
        <w:tc>
          <w:tcPr>
            <w:tcW w:w="2164" w:type="pct"/>
            <w:gridSpan w:val="3"/>
            <w:vAlign w:val="center"/>
          </w:tcPr>
          <w:p w14:paraId="4531709B">
            <w:pPr>
              <w:widowControl/>
              <w:spacing w:line="240" w:lineRule="auto"/>
              <w:ind w:firstLine="0" w:firstLineChars="0"/>
              <w:jc w:val="center"/>
              <w:rPr>
                <w:rFonts w:cs="Times New Roman"/>
                <w:sz w:val="21"/>
                <w:szCs w:val="21"/>
              </w:rPr>
            </w:pPr>
            <w:r>
              <w:rPr>
                <w:sz w:val="21"/>
                <w:szCs w:val="18"/>
              </w:rPr>
              <w:t>单位产品非甲烷总烃排放量0.3kg/t（产品）</w:t>
            </w:r>
          </w:p>
        </w:tc>
        <w:tc>
          <w:tcPr>
            <w:tcW w:w="622" w:type="pct"/>
            <w:vMerge w:val="continue"/>
            <w:vAlign w:val="center"/>
          </w:tcPr>
          <w:p w14:paraId="14B9C340">
            <w:pPr>
              <w:widowControl/>
              <w:spacing w:line="240" w:lineRule="auto"/>
              <w:ind w:firstLine="0" w:firstLineChars="0"/>
              <w:jc w:val="center"/>
              <w:rPr>
                <w:rFonts w:cs="Times New Roman"/>
                <w:sz w:val="21"/>
                <w:szCs w:val="21"/>
              </w:rPr>
            </w:pPr>
          </w:p>
        </w:tc>
        <w:tc>
          <w:tcPr>
            <w:tcW w:w="1290" w:type="pct"/>
            <w:vMerge w:val="continue"/>
            <w:vAlign w:val="center"/>
          </w:tcPr>
          <w:p w14:paraId="35843908">
            <w:pPr>
              <w:widowControl/>
              <w:spacing w:line="240" w:lineRule="auto"/>
              <w:ind w:firstLine="0" w:firstLineChars="0"/>
              <w:jc w:val="center"/>
              <w:rPr>
                <w:rFonts w:cs="Times New Roman"/>
                <w:sz w:val="21"/>
                <w:szCs w:val="21"/>
              </w:rPr>
            </w:pPr>
          </w:p>
        </w:tc>
      </w:tr>
    </w:tbl>
    <w:p w14:paraId="2AC9FDE9">
      <w:pPr>
        <w:ind w:firstLine="480"/>
        <w:rPr>
          <w:rFonts w:cs="Times New Roman"/>
        </w:rPr>
      </w:pPr>
      <w:r>
        <w:rPr>
          <w:rFonts w:cs="Times New Roman"/>
        </w:rPr>
        <w:t>本项目厂界颗粒物、非甲烷总烃监控点浓度执行《合成树脂工业污染物排放标准》（GB31572-2015）中表9企业边界大气污染物浓度限值，具体见表2.2.3-3。厂区内非甲烷总烃无组织排放执行《挥发性有机物无组织排放控制标准》（GB 37822-2019）表A.1标准，具体见表2.2.3-4。</w:t>
      </w:r>
    </w:p>
    <w:p w14:paraId="221EA34C">
      <w:pPr>
        <w:ind w:firstLine="0" w:firstLineChars="0"/>
        <w:jc w:val="center"/>
        <w:rPr>
          <w:rFonts w:cs="Times New Roman"/>
          <w:b/>
        </w:rPr>
      </w:pPr>
      <w:r>
        <w:rPr>
          <w:rFonts w:cs="Times New Roman"/>
          <w:b/>
        </w:rPr>
        <w:t>表2.2.3-3  厂界大气污染物浓度限值  单位：mg/m</w:t>
      </w:r>
      <w:r>
        <w:rPr>
          <w:rFonts w:cs="Times New Roman"/>
          <w:b/>
          <w:vertAlign w:val="superscript"/>
        </w:rPr>
        <w:t>3</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3447"/>
        <w:gridCol w:w="4590"/>
        <w:gridCol w:w="6137"/>
      </w:tblGrid>
      <w:tr w14:paraId="5B3A6AB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jc w:val="center"/>
        </w:trPr>
        <w:tc>
          <w:tcPr>
            <w:tcW w:w="1216" w:type="pct"/>
            <w:tcBorders>
              <w:tl2br w:val="nil"/>
              <w:tr2bl w:val="nil"/>
            </w:tcBorders>
            <w:vAlign w:val="center"/>
          </w:tcPr>
          <w:p w14:paraId="0C6B514F">
            <w:pPr>
              <w:widowControl/>
              <w:spacing w:line="240" w:lineRule="auto"/>
              <w:ind w:firstLine="0" w:firstLineChars="0"/>
              <w:jc w:val="center"/>
              <w:rPr>
                <w:rFonts w:cs="Times New Roman"/>
                <w:b/>
                <w:sz w:val="21"/>
              </w:rPr>
            </w:pPr>
            <w:r>
              <w:rPr>
                <w:rFonts w:cs="Times New Roman"/>
                <w:b/>
                <w:sz w:val="21"/>
              </w:rPr>
              <w:t>污染物</w:t>
            </w:r>
          </w:p>
        </w:tc>
        <w:tc>
          <w:tcPr>
            <w:tcW w:w="1619" w:type="pct"/>
            <w:tcBorders>
              <w:tl2br w:val="nil"/>
              <w:tr2bl w:val="nil"/>
            </w:tcBorders>
            <w:vAlign w:val="center"/>
          </w:tcPr>
          <w:p w14:paraId="0C1B0E1B">
            <w:pPr>
              <w:widowControl/>
              <w:spacing w:line="240" w:lineRule="auto"/>
              <w:ind w:firstLine="0" w:firstLineChars="0"/>
              <w:jc w:val="center"/>
              <w:rPr>
                <w:rFonts w:cs="Times New Roman"/>
                <w:b/>
                <w:sz w:val="21"/>
              </w:rPr>
            </w:pPr>
            <w:r>
              <w:rPr>
                <w:rFonts w:cs="Times New Roman"/>
                <w:b/>
                <w:sz w:val="21"/>
              </w:rPr>
              <w:t>标准限值</w:t>
            </w:r>
          </w:p>
        </w:tc>
        <w:tc>
          <w:tcPr>
            <w:tcW w:w="2165" w:type="pct"/>
            <w:tcBorders>
              <w:tl2br w:val="nil"/>
              <w:tr2bl w:val="nil"/>
            </w:tcBorders>
            <w:vAlign w:val="center"/>
          </w:tcPr>
          <w:p w14:paraId="04F8E373">
            <w:pPr>
              <w:widowControl/>
              <w:spacing w:line="240" w:lineRule="auto"/>
              <w:ind w:firstLine="0" w:firstLineChars="0"/>
              <w:jc w:val="center"/>
              <w:rPr>
                <w:rFonts w:cs="Times New Roman"/>
                <w:b/>
                <w:sz w:val="21"/>
              </w:rPr>
            </w:pPr>
            <w:r>
              <w:rPr>
                <w:rFonts w:cs="Times New Roman"/>
                <w:b/>
                <w:sz w:val="21"/>
              </w:rPr>
              <w:t>标准来源</w:t>
            </w:r>
          </w:p>
        </w:tc>
      </w:tr>
      <w:tr w14:paraId="287B4AD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1216" w:type="pct"/>
            <w:tcBorders>
              <w:tl2br w:val="nil"/>
              <w:tr2bl w:val="nil"/>
            </w:tcBorders>
            <w:vAlign w:val="center"/>
          </w:tcPr>
          <w:p w14:paraId="6B1E1586">
            <w:pPr>
              <w:widowControl/>
              <w:spacing w:line="240" w:lineRule="auto"/>
              <w:ind w:firstLine="0" w:firstLineChars="0"/>
              <w:jc w:val="center"/>
              <w:rPr>
                <w:rFonts w:cs="Times New Roman"/>
                <w:sz w:val="21"/>
              </w:rPr>
            </w:pPr>
            <w:r>
              <w:rPr>
                <w:rFonts w:cs="Times New Roman"/>
                <w:sz w:val="21"/>
              </w:rPr>
              <w:t>颗粒物</w:t>
            </w:r>
          </w:p>
        </w:tc>
        <w:tc>
          <w:tcPr>
            <w:tcW w:w="1619" w:type="pct"/>
            <w:tcBorders>
              <w:tl2br w:val="nil"/>
              <w:tr2bl w:val="nil"/>
            </w:tcBorders>
            <w:vAlign w:val="center"/>
          </w:tcPr>
          <w:p w14:paraId="7C2CA458">
            <w:pPr>
              <w:widowControl/>
              <w:spacing w:line="240" w:lineRule="auto"/>
              <w:ind w:firstLine="0" w:firstLineChars="0"/>
              <w:jc w:val="center"/>
              <w:rPr>
                <w:rFonts w:cs="Times New Roman"/>
                <w:sz w:val="21"/>
              </w:rPr>
            </w:pPr>
            <w:r>
              <w:rPr>
                <w:rFonts w:cs="Times New Roman"/>
                <w:sz w:val="21"/>
              </w:rPr>
              <w:t>1</w:t>
            </w:r>
          </w:p>
        </w:tc>
        <w:tc>
          <w:tcPr>
            <w:tcW w:w="2165" w:type="pct"/>
            <w:vMerge w:val="restart"/>
            <w:tcBorders>
              <w:tl2br w:val="nil"/>
              <w:tr2bl w:val="nil"/>
            </w:tcBorders>
            <w:vAlign w:val="center"/>
          </w:tcPr>
          <w:p w14:paraId="57A9CF1C">
            <w:pPr>
              <w:widowControl/>
              <w:spacing w:line="240" w:lineRule="auto"/>
              <w:ind w:firstLine="0" w:firstLineChars="0"/>
              <w:jc w:val="center"/>
              <w:rPr>
                <w:rFonts w:cs="Times New Roman"/>
                <w:sz w:val="21"/>
              </w:rPr>
            </w:pPr>
            <w:r>
              <w:rPr>
                <w:rFonts w:cs="Times New Roman"/>
                <w:sz w:val="21"/>
              </w:rPr>
              <w:t>《合成树脂工业污染物排放标准》（GB31572-2015）中表9</w:t>
            </w:r>
          </w:p>
        </w:tc>
      </w:tr>
      <w:tr w14:paraId="0471E17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1216" w:type="pct"/>
            <w:tcBorders>
              <w:tl2br w:val="nil"/>
              <w:tr2bl w:val="nil"/>
            </w:tcBorders>
            <w:vAlign w:val="center"/>
          </w:tcPr>
          <w:p w14:paraId="1CF35355">
            <w:pPr>
              <w:widowControl/>
              <w:spacing w:line="240" w:lineRule="auto"/>
              <w:ind w:firstLine="0" w:firstLineChars="0"/>
              <w:jc w:val="center"/>
              <w:rPr>
                <w:rFonts w:cs="Times New Roman"/>
                <w:sz w:val="21"/>
              </w:rPr>
            </w:pPr>
            <w:r>
              <w:rPr>
                <w:rFonts w:cs="Times New Roman"/>
                <w:sz w:val="21"/>
              </w:rPr>
              <w:t>非甲烷总烃</w:t>
            </w:r>
          </w:p>
        </w:tc>
        <w:tc>
          <w:tcPr>
            <w:tcW w:w="1619" w:type="pct"/>
            <w:tcBorders>
              <w:tl2br w:val="nil"/>
              <w:tr2bl w:val="nil"/>
            </w:tcBorders>
            <w:vAlign w:val="center"/>
          </w:tcPr>
          <w:p w14:paraId="3DD097F4">
            <w:pPr>
              <w:widowControl/>
              <w:spacing w:line="240" w:lineRule="auto"/>
              <w:ind w:firstLine="0" w:firstLineChars="0"/>
              <w:jc w:val="center"/>
              <w:rPr>
                <w:rFonts w:cs="Times New Roman"/>
                <w:sz w:val="21"/>
              </w:rPr>
            </w:pPr>
            <w:r>
              <w:rPr>
                <w:rFonts w:cs="Times New Roman"/>
                <w:sz w:val="21"/>
              </w:rPr>
              <w:t>4.0</w:t>
            </w:r>
          </w:p>
        </w:tc>
        <w:tc>
          <w:tcPr>
            <w:tcW w:w="2165" w:type="pct"/>
            <w:vMerge w:val="continue"/>
            <w:tcBorders>
              <w:tl2br w:val="nil"/>
              <w:tr2bl w:val="nil"/>
            </w:tcBorders>
            <w:vAlign w:val="center"/>
          </w:tcPr>
          <w:p w14:paraId="06624EB3">
            <w:pPr>
              <w:widowControl/>
              <w:spacing w:line="240" w:lineRule="auto"/>
              <w:ind w:firstLine="0" w:firstLineChars="0"/>
              <w:jc w:val="center"/>
              <w:rPr>
                <w:rFonts w:cs="Times New Roman"/>
                <w:sz w:val="21"/>
              </w:rPr>
            </w:pPr>
          </w:p>
        </w:tc>
      </w:tr>
    </w:tbl>
    <w:p w14:paraId="1FE2CA00">
      <w:pPr>
        <w:ind w:firstLine="0" w:firstLineChars="0"/>
        <w:jc w:val="center"/>
        <w:rPr>
          <w:rFonts w:cs="Times New Roman"/>
          <w:b/>
        </w:rPr>
      </w:pPr>
      <w:r>
        <w:rPr>
          <w:rFonts w:cs="Times New Roman"/>
          <w:b/>
        </w:rPr>
        <w:t xml:space="preserve">表2.2.3-4  </w:t>
      </w:r>
      <w:r>
        <w:rPr>
          <w:rFonts w:cs="Times New Roman"/>
          <w:b/>
        </w:rPr>
        <w:tab/>
      </w:r>
      <w:r>
        <w:rPr>
          <w:rFonts w:cs="Times New Roman"/>
          <w:b/>
        </w:rPr>
        <w:t>厂内NMHC无组织排放限值  单位：mg/m</w:t>
      </w:r>
      <w:r>
        <w:rPr>
          <w:rFonts w:cs="Times New Roman"/>
          <w:b/>
          <w:vertAlign w:val="superscript"/>
        </w:rPr>
        <w:t>3</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3362"/>
        <w:gridCol w:w="2872"/>
        <w:gridCol w:w="4507"/>
        <w:gridCol w:w="3433"/>
      </w:tblGrid>
      <w:tr w14:paraId="3478EB0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jc w:val="center"/>
        </w:trPr>
        <w:tc>
          <w:tcPr>
            <w:tcW w:w="1186" w:type="pct"/>
            <w:vAlign w:val="center"/>
          </w:tcPr>
          <w:p w14:paraId="5A6C37F1">
            <w:pPr>
              <w:widowControl/>
              <w:spacing w:line="240" w:lineRule="auto"/>
              <w:ind w:firstLine="0" w:firstLineChars="0"/>
              <w:jc w:val="center"/>
              <w:rPr>
                <w:rFonts w:cs="Times New Roman"/>
                <w:b/>
                <w:sz w:val="21"/>
              </w:rPr>
            </w:pPr>
            <w:r>
              <w:rPr>
                <w:rFonts w:cs="Times New Roman"/>
                <w:b/>
                <w:sz w:val="21"/>
              </w:rPr>
              <w:t>污染物项目</w:t>
            </w:r>
          </w:p>
        </w:tc>
        <w:tc>
          <w:tcPr>
            <w:tcW w:w="1013" w:type="pct"/>
            <w:vAlign w:val="center"/>
          </w:tcPr>
          <w:p w14:paraId="04AAFF82">
            <w:pPr>
              <w:widowControl/>
              <w:spacing w:line="240" w:lineRule="auto"/>
              <w:ind w:firstLine="0" w:firstLineChars="0"/>
              <w:jc w:val="center"/>
              <w:rPr>
                <w:rFonts w:cs="Times New Roman"/>
                <w:b/>
                <w:sz w:val="21"/>
              </w:rPr>
            </w:pPr>
            <w:r>
              <w:rPr>
                <w:rFonts w:cs="Times New Roman"/>
                <w:b/>
                <w:sz w:val="21"/>
              </w:rPr>
              <w:t>特别排放限值</w:t>
            </w:r>
          </w:p>
        </w:tc>
        <w:tc>
          <w:tcPr>
            <w:tcW w:w="1590" w:type="pct"/>
            <w:vAlign w:val="center"/>
          </w:tcPr>
          <w:p w14:paraId="2F18C15F">
            <w:pPr>
              <w:widowControl/>
              <w:spacing w:line="240" w:lineRule="auto"/>
              <w:ind w:firstLine="0" w:firstLineChars="0"/>
              <w:jc w:val="center"/>
              <w:rPr>
                <w:rFonts w:cs="Times New Roman"/>
                <w:b/>
                <w:sz w:val="21"/>
              </w:rPr>
            </w:pPr>
            <w:r>
              <w:rPr>
                <w:rFonts w:cs="Times New Roman"/>
                <w:b/>
                <w:sz w:val="21"/>
              </w:rPr>
              <w:t>限值含义</w:t>
            </w:r>
          </w:p>
        </w:tc>
        <w:tc>
          <w:tcPr>
            <w:tcW w:w="1211" w:type="pct"/>
            <w:vAlign w:val="center"/>
          </w:tcPr>
          <w:p w14:paraId="63BF1441">
            <w:pPr>
              <w:widowControl/>
              <w:spacing w:line="240" w:lineRule="auto"/>
              <w:ind w:firstLine="0" w:firstLineChars="0"/>
              <w:jc w:val="center"/>
              <w:rPr>
                <w:rFonts w:cs="Times New Roman"/>
                <w:b/>
                <w:sz w:val="21"/>
              </w:rPr>
            </w:pPr>
            <w:r>
              <w:rPr>
                <w:rFonts w:cs="Times New Roman"/>
                <w:b/>
                <w:sz w:val="21"/>
              </w:rPr>
              <w:t>无组织排放监控位置</w:t>
            </w:r>
          </w:p>
        </w:tc>
      </w:tr>
      <w:tr w14:paraId="2256ABF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1186" w:type="pct"/>
            <w:vMerge w:val="restart"/>
            <w:vAlign w:val="center"/>
          </w:tcPr>
          <w:p w14:paraId="1DDDA7EA">
            <w:pPr>
              <w:widowControl/>
              <w:spacing w:line="240" w:lineRule="auto"/>
              <w:ind w:firstLine="0" w:firstLineChars="0"/>
              <w:jc w:val="center"/>
              <w:rPr>
                <w:rFonts w:cs="Times New Roman"/>
                <w:sz w:val="21"/>
              </w:rPr>
            </w:pPr>
            <w:r>
              <w:rPr>
                <w:rFonts w:cs="Times New Roman"/>
                <w:sz w:val="21"/>
              </w:rPr>
              <w:t>非甲烷总烃</w:t>
            </w:r>
          </w:p>
        </w:tc>
        <w:tc>
          <w:tcPr>
            <w:tcW w:w="1013" w:type="pct"/>
            <w:vAlign w:val="center"/>
          </w:tcPr>
          <w:p w14:paraId="5B7F8835">
            <w:pPr>
              <w:widowControl/>
              <w:spacing w:line="240" w:lineRule="auto"/>
              <w:ind w:firstLine="0" w:firstLineChars="0"/>
              <w:jc w:val="center"/>
              <w:rPr>
                <w:rFonts w:cs="Times New Roman"/>
                <w:sz w:val="21"/>
              </w:rPr>
            </w:pPr>
            <w:r>
              <w:rPr>
                <w:rFonts w:cs="Times New Roman"/>
                <w:sz w:val="21"/>
              </w:rPr>
              <w:t>6</w:t>
            </w:r>
          </w:p>
        </w:tc>
        <w:tc>
          <w:tcPr>
            <w:tcW w:w="1590" w:type="pct"/>
            <w:vAlign w:val="center"/>
          </w:tcPr>
          <w:p w14:paraId="46994F0B">
            <w:pPr>
              <w:widowControl/>
              <w:spacing w:line="240" w:lineRule="auto"/>
              <w:ind w:firstLine="0" w:firstLineChars="0"/>
              <w:jc w:val="center"/>
              <w:rPr>
                <w:rFonts w:cs="Times New Roman"/>
                <w:sz w:val="21"/>
              </w:rPr>
            </w:pPr>
            <w:r>
              <w:rPr>
                <w:rFonts w:cs="Times New Roman"/>
                <w:sz w:val="21"/>
              </w:rPr>
              <w:t>监控点处1h平均浓度值</w:t>
            </w:r>
          </w:p>
        </w:tc>
        <w:tc>
          <w:tcPr>
            <w:tcW w:w="1211" w:type="pct"/>
            <w:vMerge w:val="restart"/>
            <w:vAlign w:val="center"/>
          </w:tcPr>
          <w:p w14:paraId="027A2128">
            <w:pPr>
              <w:widowControl/>
              <w:spacing w:line="240" w:lineRule="auto"/>
              <w:ind w:firstLine="0" w:firstLineChars="0"/>
              <w:jc w:val="center"/>
              <w:rPr>
                <w:rFonts w:cs="Times New Roman"/>
                <w:sz w:val="21"/>
              </w:rPr>
            </w:pPr>
            <w:r>
              <w:rPr>
                <w:rFonts w:cs="Times New Roman"/>
                <w:sz w:val="21"/>
              </w:rPr>
              <w:t>在厂房外设置监控点</w:t>
            </w:r>
          </w:p>
        </w:tc>
      </w:tr>
      <w:tr w14:paraId="0FE752D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1186" w:type="pct"/>
            <w:vMerge w:val="continue"/>
            <w:vAlign w:val="center"/>
          </w:tcPr>
          <w:p w14:paraId="720ED6B3">
            <w:pPr>
              <w:widowControl/>
              <w:spacing w:line="240" w:lineRule="auto"/>
              <w:ind w:firstLine="0" w:firstLineChars="0"/>
              <w:jc w:val="center"/>
              <w:rPr>
                <w:rFonts w:cs="Times New Roman"/>
                <w:sz w:val="21"/>
              </w:rPr>
            </w:pPr>
          </w:p>
        </w:tc>
        <w:tc>
          <w:tcPr>
            <w:tcW w:w="1013" w:type="pct"/>
            <w:vAlign w:val="center"/>
          </w:tcPr>
          <w:p w14:paraId="3E4F90EE">
            <w:pPr>
              <w:widowControl/>
              <w:spacing w:line="240" w:lineRule="auto"/>
              <w:ind w:firstLine="0" w:firstLineChars="0"/>
              <w:jc w:val="center"/>
              <w:rPr>
                <w:rFonts w:cs="Times New Roman"/>
                <w:sz w:val="21"/>
              </w:rPr>
            </w:pPr>
            <w:r>
              <w:rPr>
                <w:rFonts w:cs="Times New Roman"/>
                <w:sz w:val="21"/>
              </w:rPr>
              <w:t>20</w:t>
            </w:r>
          </w:p>
        </w:tc>
        <w:tc>
          <w:tcPr>
            <w:tcW w:w="1590" w:type="pct"/>
            <w:vAlign w:val="center"/>
          </w:tcPr>
          <w:p w14:paraId="0D77D6B3">
            <w:pPr>
              <w:widowControl/>
              <w:spacing w:line="240" w:lineRule="auto"/>
              <w:ind w:firstLine="0" w:firstLineChars="0"/>
              <w:jc w:val="center"/>
              <w:rPr>
                <w:rFonts w:cs="Times New Roman"/>
                <w:sz w:val="21"/>
              </w:rPr>
            </w:pPr>
            <w:r>
              <w:rPr>
                <w:rFonts w:cs="Times New Roman"/>
                <w:sz w:val="21"/>
              </w:rPr>
              <w:t>监控点处任意一次浓度值</w:t>
            </w:r>
          </w:p>
        </w:tc>
        <w:tc>
          <w:tcPr>
            <w:tcW w:w="1211" w:type="pct"/>
            <w:vMerge w:val="continue"/>
            <w:vAlign w:val="center"/>
          </w:tcPr>
          <w:p w14:paraId="49745B81">
            <w:pPr>
              <w:widowControl/>
              <w:spacing w:line="240" w:lineRule="auto"/>
              <w:ind w:firstLine="0" w:firstLineChars="0"/>
              <w:jc w:val="center"/>
              <w:rPr>
                <w:rFonts w:cs="Times New Roman"/>
                <w:sz w:val="21"/>
              </w:rPr>
            </w:pPr>
          </w:p>
        </w:tc>
      </w:tr>
    </w:tbl>
    <w:p w14:paraId="38618F98">
      <w:pPr>
        <w:widowControl/>
        <w:adjustRightInd/>
        <w:snapToGrid/>
        <w:ind w:firstLine="480"/>
        <w:rPr>
          <w:rFonts w:cs="Times New Roman"/>
          <w:szCs w:val="28"/>
        </w:rPr>
      </w:pPr>
      <w:r>
        <w:rPr>
          <w:rFonts w:cs="Times New Roman"/>
          <w:szCs w:val="28"/>
        </w:rPr>
        <w:t>本项目施工期废气主要为施工扬尘，执行江苏省地方标准《施工场地扬尘排放标准》（DB32/4437-2022）中无组织排放标准要求，详见下表。</w:t>
      </w:r>
    </w:p>
    <w:p w14:paraId="11CE885F">
      <w:pPr>
        <w:ind w:firstLine="0" w:firstLineChars="0"/>
        <w:jc w:val="center"/>
        <w:rPr>
          <w:rFonts w:cs="Times New Roman"/>
          <w:b/>
          <w:bCs/>
          <w:szCs w:val="28"/>
        </w:rPr>
      </w:pPr>
      <w:r>
        <w:rPr>
          <w:rFonts w:cs="Times New Roman"/>
          <w:b/>
          <w:bCs/>
          <w:szCs w:val="28"/>
        </w:rPr>
        <w:t>表</w:t>
      </w:r>
      <w:r>
        <w:rPr>
          <w:rFonts w:cs="Times New Roman"/>
          <w:b/>
        </w:rPr>
        <w:t>2.2.3-5</w:t>
      </w:r>
      <w:r>
        <w:rPr>
          <w:rFonts w:cs="Times New Roman"/>
          <w:b/>
          <w:bCs/>
          <w:szCs w:val="28"/>
        </w:rPr>
        <w:t xml:space="preserve">   施工场地扬尘排放浓度限值</w:t>
      </w:r>
      <w:r>
        <w:rPr>
          <w:rFonts w:cs="Times New Roman"/>
          <w:b/>
        </w:rPr>
        <w:t xml:space="preserve">  单位：mg/m</w:t>
      </w:r>
      <w:r>
        <w:rPr>
          <w:rFonts w:cs="Times New Roman"/>
          <w:b/>
          <w:vertAlign w:val="superscript"/>
        </w:rPr>
        <w:t>3</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0" w:type="dxa"/>
          <w:left w:w="10" w:type="dxa"/>
          <w:bottom w:w="0" w:type="dxa"/>
          <w:right w:w="10" w:type="dxa"/>
        </w:tblCellMar>
      </w:tblPr>
      <w:tblGrid>
        <w:gridCol w:w="3453"/>
        <w:gridCol w:w="10525"/>
      </w:tblGrid>
      <w:tr w14:paraId="4CBDF84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10" w:type="dxa"/>
            <w:bottom w:w="0" w:type="dxa"/>
            <w:right w:w="10" w:type="dxa"/>
          </w:tblCellMar>
        </w:tblPrEx>
        <w:trPr>
          <w:trHeight w:val="369" w:hRule="atLeast"/>
          <w:jc w:val="center"/>
        </w:trPr>
        <w:tc>
          <w:tcPr>
            <w:tcW w:w="1235" w:type="pct"/>
            <w:shd w:val="clear" w:color="auto" w:fill="FFFFFF"/>
            <w:vAlign w:val="center"/>
          </w:tcPr>
          <w:p w14:paraId="3B52694C">
            <w:pPr>
              <w:widowControl/>
              <w:adjustRightInd/>
              <w:snapToGrid/>
              <w:spacing w:line="240" w:lineRule="auto"/>
              <w:ind w:firstLine="0" w:firstLineChars="0"/>
              <w:jc w:val="center"/>
              <w:rPr>
                <w:rFonts w:cs="Times New Roman"/>
                <w:b/>
                <w:bCs/>
                <w:sz w:val="21"/>
                <w:szCs w:val="21"/>
              </w:rPr>
            </w:pPr>
            <w:r>
              <w:rPr>
                <w:rFonts w:cs="Times New Roman"/>
                <w:b/>
                <w:bCs/>
                <w:sz w:val="21"/>
                <w:szCs w:val="21"/>
              </w:rPr>
              <w:t>监测项目</w:t>
            </w:r>
          </w:p>
        </w:tc>
        <w:tc>
          <w:tcPr>
            <w:tcW w:w="3765" w:type="pct"/>
            <w:shd w:val="clear" w:color="auto" w:fill="FFFFFF"/>
            <w:vAlign w:val="center"/>
          </w:tcPr>
          <w:p w14:paraId="639E58B5">
            <w:pPr>
              <w:widowControl/>
              <w:adjustRightInd/>
              <w:snapToGrid/>
              <w:spacing w:line="240" w:lineRule="auto"/>
              <w:ind w:firstLine="0" w:firstLineChars="0"/>
              <w:jc w:val="center"/>
              <w:rPr>
                <w:rFonts w:cs="Times New Roman"/>
                <w:b/>
                <w:bCs/>
                <w:sz w:val="21"/>
                <w:szCs w:val="21"/>
              </w:rPr>
            </w:pPr>
            <w:r>
              <w:rPr>
                <w:rFonts w:cs="Times New Roman"/>
                <w:b/>
                <w:bCs/>
                <w:sz w:val="21"/>
                <w:szCs w:val="21"/>
              </w:rPr>
              <w:t>浓度限值浓度</w:t>
            </w:r>
          </w:p>
        </w:tc>
      </w:tr>
      <w:tr w14:paraId="2071959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10" w:type="dxa"/>
            <w:bottom w:w="0" w:type="dxa"/>
            <w:right w:w="10" w:type="dxa"/>
          </w:tblCellMar>
        </w:tblPrEx>
        <w:trPr>
          <w:trHeight w:val="369" w:hRule="atLeast"/>
          <w:jc w:val="center"/>
        </w:trPr>
        <w:tc>
          <w:tcPr>
            <w:tcW w:w="1235" w:type="pct"/>
            <w:shd w:val="clear" w:color="auto" w:fill="FFFFFF"/>
            <w:vAlign w:val="center"/>
          </w:tcPr>
          <w:p w14:paraId="2EE9FA62">
            <w:pPr>
              <w:widowControl/>
              <w:adjustRightInd/>
              <w:snapToGrid/>
              <w:spacing w:line="240" w:lineRule="auto"/>
              <w:ind w:firstLine="0" w:firstLineChars="0"/>
              <w:jc w:val="center"/>
              <w:rPr>
                <w:rFonts w:cs="Times New Roman"/>
                <w:sz w:val="21"/>
                <w:szCs w:val="21"/>
              </w:rPr>
            </w:pPr>
            <w:r>
              <w:rPr>
                <w:rFonts w:cs="Times New Roman"/>
                <w:sz w:val="21"/>
                <w:szCs w:val="21"/>
              </w:rPr>
              <w:t>TSP</w:t>
            </w:r>
          </w:p>
        </w:tc>
        <w:tc>
          <w:tcPr>
            <w:tcW w:w="3765" w:type="pct"/>
            <w:shd w:val="clear" w:color="auto" w:fill="FFFFFF"/>
            <w:vAlign w:val="center"/>
          </w:tcPr>
          <w:p w14:paraId="6137457C">
            <w:pPr>
              <w:widowControl/>
              <w:adjustRightInd/>
              <w:snapToGrid/>
              <w:spacing w:line="240" w:lineRule="auto"/>
              <w:ind w:firstLine="0" w:firstLineChars="0"/>
              <w:jc w:val="center"/>
              <w:rPr>
                <w:rFonts w:cs="Times New Roman"/>
                <w:sz w:val="21"/>
                <w:szCs w:val="21"/>
              </w:rPr>
            </w:pPr>
            <w:r>
              <w:rPr>
                <w:rFonts w:cs="Times New Roman"/>
                <w:sz w:val="21"/>
                <w:szCs w:val="21"/>
              </w:rPr>
              <w:t>0.5</w:t>
            </w:r>
          </w:p>
        </w:tc>
      </w:tr>
      <w:tr w14:paraId="6CD9EDD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10" w:type="dxa"/>
            <w:bottom w:w="0" w:type="dxa"/>
            <w:right w:w="10" w:type="dxa"/>
          </w:tblCellMar>
        </w:tblPrEx>
        <w:trPr>
          <w:trHeight w:val="369" w:hRule="atLeast"/>
          <w:jc w:val="center"/>
        </w:trPr>
        <w:tc>
          <w:tcPr>
            <w:tcW w:w="1235" w:type="pct"/>
            <w:shd w:val="clear" w:color="auto" w:fill="FFFFFF"/>
            <w:vAlign w:val="center"/>
          </w:tcPr>
          <w:p w14:paraId="408593A2">
            <w:pPr>
              <w:widowControl/>
              <w:adjustRightInd/>
              <w:snapToGrid/>
              <w:spacing w:line="240" w:lineRule="auto"/>
              <w:ind w:firstLine="0" w:firstLineChars="0"/>
              <w:jc w:val="center"/>
              <w:rPr>
                <w:rFonts w:cs="Times New Roman"/>
                <w:sz w:val="21"/>
                <w:szCs w:val="21"/>
              </w:rPr>
            </w:pPr>
            <w:r>
              <w:rPr>
                <w:rFonts w:cs="Times New Roman"/>
                <w:sz w:val="21"/>
                <w:szCs w:val="21"/>
              </w:rPr>
              <w:t>PM</w:t>
            </w:r>
            <w:r>
              <w:rPr>
                <w:rFonts w:cs="Times New Roman"/>
                <w:sz w:val="21"/>
                <w:szCs w:val="21"/>
                <w:vertAlign w:val="subscript"/>
              </w:rPr>
              <w:t>10</w:t>
            </w:r>
          </w:p>
        </w:tc>
        <w:tc>
          <w:tcPr>
            <w:tcW w:w="3765" w:type="pct"/>
            <w:shd w:val="clear" w:color="auto" w:fill="FFFFFF"/>
            <w:vAlign w:val="center"/>
          </w:tcPr>
          <w:p w14:paraId="5F7D8165">
            <w:pPr>
              <w:widowControl/>
              <w:adjustRightInd/>
              <w:snapToGrid/>
              <w:spacing w:line="240" w:lineRule="auto"/>
              <w:ind w:firstLine="0" w:firstLineChars="0"/>
              <w:jc w:val="center"/>
              <w:rPr>
                <w:rFonts w:cs="Times New Roman"/>
                <w:sz w:val="21"/>
                <w:szCs w:val="21"/>
              </w:rPr>
            </w:pPr>
            <w:r>
              <w:rPr>
                <w:rFonts w:cs="Times New Roman"/>
                <w:sz w:val="21"/>
                <w:szCs w:val="21"/>
              </w:rPr>
              <w:t>0.08</w:t>
            </w:r>
          </w:p>
        </w:tc>
      </w:tr>
    </w:tbl>
    <w:p w14:paraId="7F860507">
      <w:pPr>
        <w:ind w:firstLine="0" w:firstLineChars="0"/>
        <w:outlineLvl w:val="3"/>
        <w:rPr>
          <w:rFonts w:cs="Times New Roman"/>
          <w:b/>
        </w:rPr>
      </w:pPr>
      <w:r>
        <w:rPr>
          <w:rFonts w:cs="Times New Roman"/>
          <w:b/>
        </w:rPr>
        <w:t>2.2.3.2 地表水评价标准</w:t>
      </w:r>
    </w:p>
    <w:p w14:paraId="537BD919">
      <w:pPr>
        <w:ind w:firstLine="480"/>
        <w:rPr>
          <w:rFonts w:cs="Times New Roman"/>
        </w:rPr>
      </w:pPr>
      <w:r>
        <w:rPr>
          <w:rFonts w:cs="Times New Roman"/>
        </w:rPr>
        <w:t>（1）质量标准</w:t>
      </w:r>
    </w:p>
    <w:p w14:paraId="51448227">
      <w:pPr>
        <w:ind w:firstLine="480"/>
        <w:rPr>
          <w:rFonts w:cs="Times New Roman"/>
        </w:rPr>
      </w:pPr>
      <w:r>
        <w:rPr>
          <w:rFonts w:cs="Times New Roman"/>
        </w:rPr>
        <w:t>根据《江苏省地表水（环境）功能区划（2021-2030）》（苏环办〔2022〕82号）及化学工业园区规划环评，长江</w:t>
      </w:r>
      <w:r>
        <w:rPr>
          <w:rFonts w:hint="eastAsia" w:cs="Times New Roman"/>
        </w:rPr>
        <w:t>、</w:t>
      </w:r>
      <w:r>
        <w:rPr>
          <w:rFonts w:cs="Times New Roman"/>
        </w:rPr>
        <w:t>长江仪征段水质执行《地表水环境质量标准》（GB3838-2002）Ⅱ类标准；胥浦河、潘家河</w:t>
      </w:r>
      <w:r>
        <w:rPr>
          <w:rFonts w:hint="eastAsia" w:cs="Times New Roman"/>
        </w:rPr>
        <w:t>、</w:t>
      </w:r>
      <w:r>
        <w:rPr>
          <w:rFonts w:cs="Times New Roman"/>
        </w:rPr>
        <w:t>甘草山河（沿山河）、烟灯河水质类别执行Ⅲ类标准</w:t>
      </w:r>
      <w:r>
        <w:rPr>
          <w:rFonts w:hint="eastAsia" w:cs="Times New Roman"/>
        </w:rPr>
        <w:t>，</w:t>
      </w:r>
      <w:r>
        <w:rPr>
          <w:rFonts w:cs="Times New Roman"/>
        </w:rPr>
        <w:t>具体见表2.2.3-6。</w:t>
      </w:r>
    </w:p>
    <w:p w14:paraId="4C41E57D">
      <w:pPr>
        <w:ind w:firstLine="0" w:firstLineChars="0"/>
        <w:jc w:val="center"/>
        <w:rPr>
          <w:rFonts w:cs="Times New Roman"/>
          <w:b/>
        </w:rPr>
      </w:pPr>
      <w:r>
        <w:rPr>
          <w:rFonts w:cs="Times New Roman"/>
          <w:b/>
        </w:rPr>
        <w:t>表2.2.3-6  地表水环境质量标准  单位：mg/L</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4533"/>
        <w:gridCol w:w="3553"/>
        <w:gridCol w:w="6088"/>
      </w:tblGrid>
      <w:tr w14:paraId="30502DF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trPr>
        <w:tc>
          <w:tcPr>
            <w:tcW w:w="1599" w:type="pct"/>
            <w:tcBorders>
              <w:tl2br w:val="nil"/>
              <w:tr2bl w:val="nil"/>
            </w:tcBorders>
            <w:vAlign w:val="center"/>
          </w:tcPr>
          <w:p w14:paraId="170DC5A7">
            <w:pPr>
              <w:widowControl/>
              <w:spacing w:line="240" w:lineRule="auto"/>
              <w:ind w:firstLine="0" w:firstLineChars="0"/>
              <w:jc w:val="center"/>
              <w:rPr>
                <w:rFonts w:cs="Times New Roman"/>
                <w:b/>
                <w:sz w:val="21"/>
              </w:rPr>
            </w:pPr>
            <w:r>
              <w:rPr>
                <w:rFonts w:cs="Times New Roman"/>
                <w:b/>
                <w:sz w:val="21"/>
              </w:rPr>
              <w:t>项目</w:t>
            </w:r>
          </w:p>
        </w:tc>
        <w:tc>
          <w:tcPr>
            <w:tcW w:w="1253" w:type="pct"/>
            <w:vAlign w:val="center"/>
          </w:tcPr>
          <w:p w14:paraId="066457F6">
            <w:pPr>
              <w:widowControl/>
              <w:spacing w:line="240" w:lineRule="auto"/>
              <w:ind w:firstLine="0" w:firstLineChars="0"/>
              <w:jc w:val="center"/>
              <w:rPr>
                <w:rFonts w:cs="Times New Roman"/>
                <w:b/>
                <w:sz w:val="21"/>
              </w:rPr>
            </w:pPr>
            <w:r>
              <w:rPr>
                <w:rFonts w:cs="Times New Roman"/>
                <w:b/>
                <w:sz w:val="21"/>
              </w:rPr>
              <w:t>II类标准</w:t>
            </w:r>
          </w:p>
        </w:tc>
        <w:tc>
          <w:tcPr>
            <w:tcW w:w="2147" w:type="pct"/>
            <w:tcBorders>
              <w:tl2br w:val="nil"/>
              <w:tr2bl w:val="nil"/>
            </w:tcBorders>
            <w:vAlign w:val="center"/>
          </w:tcPr>
          <w:p w14:paraId="528F25FF">
            <w:pPr>
              <w:widowControl/>
              <w:spacing w:line="240" w:lineRule="auto"/>
              <w:ind w:firstLine="0" w:firstLineChars="0"/>
              <w:jc w:val="center"/>
              <w:rPr>
                <w:rFonts w:cs="Times New Roman"/>
                <w:b/>
                <w:sz w:val="21"/>
              </w:rPr>
            </w:pPr>
            <w:r>
              <w:rPr>
                <w:rFonts w:cs="Times New Roman"/>
                <w:b/>
                <w:sz w:val="21"/>
              </w:rPr>
              <w:t>III类标准</w:t>
            </w:r>
          </w:p>
        </w:tc>
      </w:tr>
      <w:tr w14:paraId="736FBE1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1599" w:type="pct"/>
            <w:tcBorders>
              <w:tl2br w:val="nil"/>
              <w:tr2bl w:val="nil"/>
            </w:tcBorders>
            <w:vAlign w:val="center"/>
          </w:tcPr>
          <w:p w14:paraId="0F016702">
            <w:pPr>
              <w:widowControl/>
              <w:spacing w:line="240" w:lineRule="auto"/>
              <w:ind w:firstLine="0" w:firstLineChars="0"/>
              <w:jc w:val="center"/>
              <w:rPr>
                <w:rFonts w:cs="Times New Roman"/>
                <w:sz w:val="21"/>
              </w:rPr>
            </w:pPr>
            <w:r>
              <w:rPr>
                <w:rFonts w:cs="Times New Roman"/>
                <w:sz w:val="21"/>
              </w:rPr>
              <w:t>pH值（无量纲）</w:t>
            </w:r>
          </w:p>
        </w:tc>
        <w:tc>
          <w:tcPr>
            <w:tcW w:w="1253" w:type="pct"/>
            <w:vAlign w:val="center"/>
          </w:tcPr>
          <w:p w14:paraId="43D96343">
            <w:pPr>
              <w:widowControl/>
              <w:spacing w:line="240" w:lineRule="auto"/>
              <w:ind w:firstLine="0" w:firstLineChars="0"/>
              <w:jc w:val="center"/>
              <w:rPr>
                <w:rFonts w:cs="Times New Roman"/>
                <w:sz w:val="21"/>
              </w:rPr>
            </w:pPr>
            <w:r>
              <w:rPr>
                <w:rFonts w:cs="Times New Roman"/>
                <w:sz w:val="21"/>
              </w:rPr>
              <w:t>6～9</w:t>
            </w:r>
          </w:p>
        </w:tc>
        <w:tc>
          <w:tcPr>
            <w:tcW w:w="2147" w:type="pct"/>
            <w:tcBorders>
              <w:tl2br w:val="nil"/>
              <w:tr2bl w:val="nil"/>
            </w:tcBorders>
            <w:vAlign w:val="center"/>
          </w:tcPr>
          <w:p w14:paraId="05C1C946">
            <w:pPr>
              <w:widowControl/>
              <w:spacing w:line="240" w:lineRule="auto"/>
              <w:ind w:firstLine="0" w:firstLineChars="0"/>
              <w:jc w:val="center"/>
              <w:rPr>
                <w:rFonts w:cs="Times New Roman"/>
                <w:sz w:val="21"/>
              </w:rPr>
            </w:pPr>
            <w:r>
              <w:rPr>
                <w:rFonts w:cs="Times New Roman"/>
                <w:sz w:val="21"/>
              </w:rPr>
              <w:t>6～9</w:t>
            </w:r>
          </w:p>
        </w:tc>
      </w:tr>
      <w:tr w14:paraId="176BA85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1599" w:type="pct"/>
            <w:tcBorders>
              <w:tl2br w:val="nil"/>
              <w:tr2bl w:val="nil"/>
            </w:tcBorders>
            <w:vAlign w:val="center"/>
          </w:tcPr>
          <w:p w14:paraId="20DD9331">
            <w:pPr>
              <w:widowControl/>
              <w:spacing w:line="240" w:lineRule="auto"/>
              <w:ind w:firstLine="0" w:firstLineChars="0"/>
              <w:jc w:val="center"/>
              <w:rPr>
                <w:rFonts w:cs="Times New Roman"/>
                <w:sz w:val="21"/>
              </w:rPr>
            </w:pPr>
            <w:r>
              <w:rPr>
                <w:rFonts w:cs="Times New Roman"/>
                <w:sz w:val="21"/>
              </w:rPr>
              <w:t>溶解氧</w:t>
            </w:r>
          </w:p>
        </w:tc>
        <w:tc>
          <w:tcPr>
            <w:tcW w:w="1253" w:type="pct"/>
            <w:vAlign w:val="center"/>
          </w:tcPr>
          <w:p w14:paraId="6F646FE0">
            <w:pPr>
              <w:widowControl/>
              <w:spacing w:line="240" w:lineRule="auto"/>
              <w:ind w:firstLine="0" w:firstLineChars="0"/>
              <w:jc w:val="center"/>
              <w:rPr>
                <w:rFonts w:cs="Times New Roman"/>
                <w:sz w:val="21"/>
              </w:rPr>
            </w:pPr>
            <w:r>
              <w:rPr>
                <w:rFonts w:cs="Times New Roman"/>
                <w:sz w:val="21"/>
              </w:rPr>
              <w:t>≥6</w:t>
            </w:r>
          </w:p>
        </w:tc>
        <w:tc>
          <w:tcPr>
            <w:tcW w:w="2147" w:type="pct"/>
            <w:tcBorders>
              <w:tl2br w:val="nil"/>
              <w:tr2bl w:val="nil"/>
            </w:tcBorders>
            <w:vAlign w:val="center"/>
          </w:tcPr>
          <w:p w14:paraId="7B24E39A">
            <w:pPr>
              <w:widowControl/>
              <w:spacing w:line="240" w:lineRule="auto"/>
              <w:ind w:firstLine="0" w:firstLineChars="0"/>
              <w:jc w:val="center"/>
              <w:rPr>
                <w:rFonts w:cs="Times New Roman"/>
                <w:sz w:val="21"/>
              </w:rPr>
            </w:pPr>
            <w:r>
              <w:rPr>
                <w:rFonts w:cs="Times New Roman"/>
                <w:sz w:val="21"/>
              </w:rPr>
              <w:t>≥5</w:t>
            </w:r>
          </w:p>
        </w:tc>
      </w:tr>
      <w:tr w14:paraId="434494C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1599" w:type="pct"/>
            <w:tcBorders>
              <w:tl2br w:val="nil"/>
              <w:tr2bl w:val="nil"/>
            </w:tcBorders>
            <w:vAlign w:val="center"/>
          </w:tcPr>
          <w:p w14:paraId="1824F382">
            <w:pPr>
              <w:widowControl/>
              <w:spacing w:line="240" w:lineRule="auto"/>
              <w:ind w:firstLine="0" w:firstLineChars="0"/>
              <w:jc w:val="center"/>
              <w:rPr>
                <w:rFonts w:cs="Times New Roman"/>
                <w:sz w:val="21"/>
              </w:rPr>
            </w:pPr>
            <w:r>
              <w:rPr>
                <w:rFonts w:cs="Times New Roman"/>
                <w:sz w:val="21"/>
              </w:rPr>
              <w:t>化学需氧量</w:t>
            </w:r>
          </w:p>
        </w:tc>
        <w:tc>
          <w:tcPr>
            <w:tcW w:w="1253" w:type="pct"/>
            <w:vAlign w:val="center"/>
          </w:tcPr>
          <w:p w14:paraId="5C9E9206">
            <w:pPr>
              <w:widowControl/>
              <w:spacing w:line="240" w:lineRule="auto"/>
              <w:ind w:firstLine="0" w:firstLineChars="0"/>
              <w:jc w:val="center"/>
              <w:rPr>
                <w:rFonts w:cs="Times New Roman"/>
                <w:sz w:val="21"/>
              </w:rPr>
            </w:pPr>
            <w:r>
              <w:rPr>
                <w:rFonts w:cs="Times New Roman"/>
                <w:sz w:val="21"/>
              </w:rPr>
              <w:t>≤15</w:t>
            </w:r>
          </w:p>
        </w:tc>
        <w:tc>
          <w:tcPr>
            <w:tcW w:w="2147" w:type="pct"/>
            <w:tcBorders>
              <w:tl2br w:val="nil"/>
              <w:tr2bl w:val="nil"/>
            </w:tcBorders>
            <w:vAlign w:val="center"/>
          </w:tcPr>
          <w:p w14:paraId="4A54DB2D">
            <w:pPr>
              <w:widowControl/>
              <w:spacing w:line="240" w:lineRule="auto"/>
              <w:ind w:firstLine="0" w:firstLineChars="0"/>
              <w:jc w:val="center"/>
              <w:rPr>
                <w:rFonts w:cs="Times New Roman"/>
                <w:sz w:val="21"/>
              </w:rPr>
            </w:pPr>
            <w:r>
              <w:rPr>
                <w:rFonts w:cs="Times New Roman"/>
                <w:sz w:val="21"/>
              </w:rPr>
              <w:t>≤20</w:t>
            </w:r>
          </w:p>
        </w:tc>
      </w:tr>
      <w:tr w14:paraId="11C1FA3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1599" w:type="pct"/>
            <w:tcBorders>
              <w:tl2br w:val="nil"/>
              <w:tr2bl w:val="nil"/>
            </w:tcBorders>
            <w:vAlign w:val="center"/>
          </w:tcPr>
          <w:p w14:paraId="390BD422">
            <w:pPr>
              <w:widowControl/>
              <w:spacing w:line="240" w:lineRule="auto"/>
              <w:ind w:firstLine="0" w:firstLineChars="0"/>
              <w:jc w:val="center"/>
              <w:rPr>
                <w:rFonts w:cs="Times New Roman"/>
                <w:sz w:val="21"/>
              </w:rPr>
            </w:pPr>
            <w:r>
              <w:rPr>
                <w:rFonts w:cs="Times New Roman"/>
                <w:sz w:val="21"/>
              </w:rPr>
              <w:t>五日生化需氧量</w:t>
            </w:r>
          </w:p>
        </w:tc>
        <w:tc>
          <w:tcPr>
            <w:tcW w:w="1253" w:type="pct"/>
            <w:vAlign w:val="center"/>
          </w:tcPr>
          <w:p w14:paraId="15D5E748">
            <w:pPr>
              <w:widowControl/>
              <w:spacing w:line="240" w:lineRule="auto"/>
              <w:ind w:firstLine="0" w:firstLineChars="0"/>
              <w:jc w:val="center"/>
              <w:rPr>
                <w:rFonts w:cs="Times New Roman"/>
                <w:sz w:val="21"/>
              </w:rPr>
            </w:pPr>
            <w:r>
              <w:rPr>
                <w:rFonts w:cs="Times New Roman"/>
                <w:sz w:val="21"/>
              </w:rPr>
              <w:t>≤3</w:t>
            </w:r>
          </w:p>
        </w:tc>
        <w:tc>
          <w:tcPr>
            <w:tcW w:w="2147" w:type="pct"/>
            <w:tcBorders>
              <w:tl2br w:val="nil"/>
              <w:tr2bl w:val="nil"/>
            </w:tcBorders>
            <w:vAlign w:val="center"/>
          </w:tcPr>
          <w:p w14:paraId="4A168135">
            <w:pPr>
              <w:widowControl/>
              <w:spacing w:line="240" w:lineRule="auto"/>
              <w:ind w:firstLine="0" w:firstLineChars="0"/>
              <w:jc w:val="center"/>
              <w:rPr>
                <w:rFonts w:cs="Times New Roman"/>
                <w:sz w:val="21"/>
              </w:rPr>
            </w:pPr>
            <w:r>
              <w:rPr>
                <w:rFonts w:cs="Times New Roman"/>
                <w:sz w:val="21"/>
              </w:rPr>
              <w:t>≤4</w:t>
            </w:r>
          </w:p>
        </w:tc>
      </w:tr>
      <w:tr w14:paraId="47264F8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1599" w:type="pct"/>
            <w:tcBorders>
              <w:tl2br w:val="nil"/>
              <w:tr2bl w:val="nil"/>
            </w:tcBorders>
            <w:vAlign w:val="center"/>
          </w:tcPr>
          <w:p w14:paraId="59A89945">
            <w:pPr>
              <w:widowControl/>
              <w:spacing w:line="240" w:lineRule="auto"/>
              <w:ind w:firstLine="0" w:firstLineChars="0"/>
              <w:jc w:val="center"/>
              <w:rPr>
                <w:rFonts w:cs="Times New Roman"/>
                <w:sz w:val="21"/>
              </w:rPr>
            </w:pPr>
            <w:r>
              <w:rPr>
                <w:rFonts w:cs="Times New Roman"/>
                <w:sz w:val="21"/>
              </w:rPr>
              <w:t>硫化物</w:t>
            </w:r>
          </w:p>
        </w:tc>
        <w:tc>
          <w:tcPr>
            <w:tcW w:w="1253" w:type="pct"/>
            <w:vAlign w:val="center"/>
          </w:tcPr>
          <w:p w14:paraId="340CD9FD">
            <w:pPr>
              <w:widowControl/>
              <w:spacing w:line="240" w:lineRule="auto"/>
              <w:ind w:firstLine="0" w:firstLineChars="0"/>
              <w:jc w:val="center"/>
              <w:rPr>
                <w:rFonts w:cs="Times New Roman"/>
                <w:sz w:val="21"/>
              </w:rPr>
            </w:pPr>
            <w:r>
              <w:rPr>
                <w:rFonts w:cs="Times New Roman"/>
                <w:sz w:val="21"/>
              </w:rPr>
              <w:t>≤0.1</w:t>
            </w:r>
          </w:p>
        </w:tc>
        <w:tc>
          <w:tcPr>
            <w:tcW w:w="2147" w:type="pct"/>
            <w:tcBorders>
              <w:tl2br w:val="nil"/>
              <w:tr2bl w:val="nil"/>
            </w:tcBorders>
            <w:vAlign w:val="center"/>
          </w:tcPr>
          <w:p w14:paraId="6C13844B">
            <w:pPr>
              <w:widowControl/>
              <w:spacing w:line="240" w:lineRule="auto"/>
              <w:ind w:firstLine="0" w:firstLineChars="0"/>
              <w:jc w:val="center"/>
              <w:rPr>
                <w:rFonts w:cs="Times New Roman"/>
                <w:sz w:val="21"/>
              </w:rPr>
            </w:pPr>
            <w:r>
              <w:rPr>
                <w:rFonts w:cs="Times New Roman"/>
                <w:sz w:val="21"/>
              </w:rPr>
              <w:t>≤0.2</w:t>
            </w:r>
          </w:p>
        </w:tc>
      </w:tr>
      <w:tr w14:paraId="205DD00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1599" w:type="pct"/>
            <w:tcBorders>
              <w:tl2br w:val="nil"/>
              <w:tr2bl w:val="nil"/>
            </w:tcBorders>
            <w:vAlign w:val="center"/>
          </w:tcPr>
          <w:p w14:paraId="23C68FDE">
            <w:pPr>
              <w:widowControl/>
              <w:spacing w:line="240" w:lineRule="auto"/>
              <w:ind w:firstLine="0" w:firstLineChars="0"/>
              <w:jc w:val="center"/>
              <w:rPr>
                <w:rFonts w:cs="Times New Roman"/>
                <w:sz w:val="21"/>
              </w:rPr>
            </w:pPr>
            <w:r>
              <w:rPr>
                <w:rFonts w:cs="Times New Roman"/>
                <w:sz w:val="21"/>
              </w:rPr>
              <w:t>氨氮</w:t>
            </w:r>
          </w:p>
        </w:tc>
        <w:tc>
          <w:tcPr>
            <w:tcW w:w="1253" w:type="pct"/>
            <w:vAlign w:val="center"/>
          </w:tcPr>
          <w:p w14:paraId="138A019B">
            <w:pPr>
              <w:widowControl/>
              <w:spacing w:line="240" w:lineRule="auto"/>
              <w:ind w:firstLine="0" w:firstLineChars="0"/>
              <w:jc w:val="center"/>
              <w:rPr>
                <w:rFonts w:cs="Times New Roman"/>
                <w:sz w:val="21"/>
              </w:rPr>
            </w:pPr>
            <w:r>
              <w:rPr>
                <w:rFonts w:cs="Times New Roman"/>
                <w:sz w:val="21"/>
              </w:rPr>
              <w:t>≤0.5</w:t>
            </w:r>
          </w:p>
        </w:tc>
        <w:tc>
          <w:tcPr>
            <w:tcW w:w="2147" w:type="pct"/>
            <w:tcBorders>
              <w:tl2br w:val="nil"/>
              <w:tr2bl w:val="nil"/>
            </w:tcBorders>
            <w:vAlign w:val="center"/>
          </w:tcPr>
          <w:p w14:paraId="306C5580">
            <w:pPr>
              <w:widowControl/>
              <w:spacing w:line="240" w:lineRule="auto"/>
              <w:ind w:firstLine="0" w:firstLineChars="0"/>
              <w:jc w:val="center"/>
              <w:rPr>
                <w:rFonts w:cs="Times New Roman"/>
                <w:sz w:val="21"/>
              </w:rPr>
            </w:pPr>
            <w:r>
              <w:rPr>
                <w:rFonts w:cs="Times New Roman"/>
                <w:sz w:val="21"/>
              </w:rPr>
              <w:t>≤1.0</w:t>
            </w:r>
          </w:p>
        </w:tc>
      </w:tr>
      <w:tr w14:paraId="4127EEE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1599" w:type="pct"/>
            <w:tcBorders>
              <w:tl2br w:val="nil"/>
              <w:tr2bl w:val="nil"/>
            </w:tcBorders>
            <w:vAlign w:val="center"/>
          </w:tcPr>
          <w:p w14:paraId="4A038685">
            <w:pPr>
              <w:widowControl/>
              <w:spacing w:line="240" w:lineRule="auto"/>
              <w:ind w:firstLine="0" w:firstLineChars="0"/>
              <w:jc w:val="center"/>
              <w:rPr>
                <w:rFonts w:cs="Times New Roman"/>
                <w:sz w:val="21"/>
              </w:rPr>
            </w:pPr>
            <w:r>
              <w:rPr>
                <w:rFonts w:cs="Times New Roman"/>
                <w:sz w:val="21"/>
              </w:rPr>
              <w:t>总磷</w:t>
            </w:r>
          </w:p>
        </w:tc>
        <w:tc>
          <w:tcPr>
            <w:tcW w:w="1253" w:type="pct"/>
            <w:vAlign w:val="center"/>
          </w:tcPr>
          <w:p w14:paraId="044C8991">
            <w:pPr>
              <w:widowControl/>
              <w:spacing w:line="240" w:lineRule="auto"/>
              <w:ind w:firstLine="0" w:firstLineChars="0"/>
              <w:jc w:val="center"/>
              <w:rPr>
                <w:rFonts w:cs="Times New Roman"/>
                <w:sz w:val="21"/>
              </w:rPr>
            </w:pPr>
            <w:r>
              <w:rPr>
                <w:rFonts w:cs="Times New Roman"/>
                <w:sz w:val="21"/>
              </w:rPr>
              <w:t>≤0.1</w:t>
            </w:r>
          </w:p>
        </w:tc>
        <w:tc>
          <w:tcPr>
            <w:tcW w:w="2147" w:type="pct"/>
            <w:tcBorders>
              <w:tl2br w:val="nil"/>
              <w:tr2bl w:val="nil"/>
            </w:tcBorders>
            <w:vAlign w:val="center"/>
          </w:tcPr>
          <w:p w14:paraId="07462CB6">
            <w:pPr>
              <w:widowControl/>
              <w:spacing w:line="240" w:lineRule="auto"/>
              <w:ind w:firstLine="0" w:firstLineChars="0"/>
              <w:jc w:val="center"/>
              <w:rPr>
                <w:rFonts w:cs="Times New Roman"/>
                <w:sz w:val="21"/>
              </w:rPr>
            </w:pPr>
            <w:r>
              <w:rPr>
                <w:rFonts w:cs="Times New Roman"/>
                <w:sz w:val="21"/>
              </w:rPr>
              <w:t>≤0.2</w:t>
            </w:r>
          </w:p>
        </w:tc>
      </w:tr>
      <w:tr w14:paraId="37B7513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1599" w:type="pct"/>
            <w:tcBorders>
              <w:tl2br w:val="nil"/>
              <w:tr2bl w:val="nil"/>
            </w:tcBorders>
            <w:vAlign w:val="center"/>
          </w:tcPr>
          <w:p w14:paraId="3404C1ED">
            <w:pPr>
              <w:widowControl/>
              <w:spacing w:line="240" w:lineRule="auto"/>
              <w:ind w:firstLine="0" w:firstLineChars="0"/>
              <w:jc w:val="center"/>
              <w:rPr>
                <w:rFonts w:cs="Times New Roman"/>
                <w:sz w:val="21"/>
              </w:rPr>
            </w:pPr>
            <w:r>
              <w:rPr>
                <w:rFonts w:cs="Times New Roman"/>
                <w:sz w:val="21"/>
              </w:rPr>
              <w:t>总氮</w:t>
            </w:r>
          </w:p>
        </w:tc>
        <w:tc>
          <w:tcPr>
            <w:tcW w:w="1253" w:type="pct"/>
            <w:vAlign w:val="center"/>
          </w:tcPr>
          <w:p w14:paraId="359068CE">
            <w:pPr>
              <w:widowControl/>
              <w:spacing w:line="240" w:lineRule="auto"/>
              <w:ind w:firstLine="0" w:firstLineChars="0"/>
              <w:jc w:val="center"/>
              <w:rPr>
                <w:rFonts w:cs="Times New Roman"/>
                <w:sz w:val="21"/>
              </w:rPr>
            </w:pPr>
            <w:r>
              <w:rPr>
                <w:rFonts w:cs="Times New Roman"/>
                <w:sz w:val="21"/>
              </w:rPr>
              <w:t>≤0.5</w:t>
            </w:r>
          </w:p>
        </w:tc>
        <w:tc>
          <w:tcPr>
            <w:tcW w:w="2147" w:type="pct"/>
            <w:tcBorders>
              <w:tl2br w:val="nil"/>
              <w:tr2bl w:val="nil"/>
            </w:tcBorders>
            <w:vAlign w:val="center"/>
          </w:tcPr>
          <w:p w14:paraId="00117A29">
            <w:pPr>
              <w:widowControl/>
              <w:spacing w:line="240" w:lineRule="auto"/>
              <w:ind w:firstLine="0" w:firstLineChars="0"/>
              <w:jc w:val="center"/>
              <w:rPr>
                <w:rFonts w:cs="Times New Roman"/>
                <w:sz w:val="21"/>
              </w:rPr>
            </w:pPr>
            <w:r>
              <w:rPr>
                <w:rFonts w:cs="Times New Roman"/>
                <w:sz w:val="21"/>
              </w:rPr>
              <w:t>≤1.0</w:t>
            </w:r>
          </w:p>
        </w:tc>
      </w:tr>
      <w:tr w14:paraId="019A777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1599" w:type="pct"/>
            <w:tcBorders>
              <w:tl2br w:val="nil"/>
              <w:tr2bl w:val="nil"/>
            </w:tcBorders>
            <w:vAlign w:val="center"/>
          </w:tcPr>
          <w:p w14:paraId="0EB3B2FB">
            <w:pPr>
              <w:widowControl/>
              <w:spacing w:line="240" w:lineRule="auto"/>
              <w:ind w:firstLine="0" w:firstLineChars="0"/>
              <w:jc w:val="center"/>
              <w:rPr>
                <w:rFonts w:cs="Times New Roman"/>
                <w:sz w:val="21"/>
              </w:rPr>
            </w:pPr>
            <w:r>
              <w:rPr>
                <w:rFonts w:cs="Times New Roman"/>
                <w:sz w:val="21"/>
              </w:rPr>
              <w:t>石油类</w:t>
            </w:r>
          </w:p>
        </w:tc>
        <w:tc>
          <w:tcPr>
            <w:tcW w:w="1253" w:type="pct"/>
            <w:vAlign w:val="center"/>
          </w:tcPr>
          <w:p w14:paraId="1EE5EE4C">
            <w:pPr>
              <w:widowControl/>
              <w:spacing w:line="240" w:lineRule="auto"/>
              <w:ind w:firstLine="0" w:firstLineChars="0"/>
              <w:jc w:val="center"/>
              <w:rPr>
                <w:rFonts w:cs="Times New Roman"/>
                <w:sz w:val="21"/>
              </w:rPr>
            </w:pPr>
            <w:r>
              <w:rPr>
                <w:rFonts w:cs="Times New Roman"/>
                <w:sz w:val="21"/>
              </w:rPr>
              <w:t>≤0.05</w:t>
            </w:r>
          </w:p>
        </w:tc>
        <w:tc>
          <w:tcPr>
            <w:tcW w:w="2147" w:type="pct"/>
            <w:tcBorders>
              <w:tl2br w:val="nil"/>
              <w:tr2bl w:val="nil"/>
            </w:tcBorders>
            <w:vAlign w:val="center"/>
          </w:tcPr>
          <w:p w14:paraId="75F3AC67">
            <w:pPr>
              <w:widowControl/>
              <w:spacing w:line="240" w:lineRule="auto"/>
              <w:ind w:firstLine="0" w:firstLineChars="0"/>
              <w:jc w:val="center"/>
              <w:rPr>
                <w:rFonts w:cs="Times New Roman"/>
                <w:sz w:val="21"/>
              </w:rPr>
            </w:pPr>
            <w:r>
              <w:rPr>
                <w:rFonts w:cs="Times New Roman"/>
                <w:sz w:val="21"/>
              </w:rPr>
              <w:t>≤0.05</w:t>
            </w:r>
          </w:p>
        </w:tc>
      </w:tr>
    </w:tbl>
    <w:p w14:paraId="1DE521CA">
      <w:pPr>
        <w:ind w:firstLine="480"/>
        <w:rPr>
          <w:rFonts w:cs="Times New Roman"/>
        </w:rPr>
      </w:pPr>
      <w:r>
        <w:rPr>
          <w:rFonts w:cs="Times New Roman"/>
        </w:rPr>
        <w:t>（2）接管和排放标准</w:t>
      </w:r>
    </w:p>
    <w:p w14:paraId="7A4DFFE6">
      <w:pPr>
        <w:ind w:firstLine="480"/>
        <w:rPr>
          <w:rFonts w:cs="Times New Roman"/>
        </w:rPr>
      </w:pPr>
      <w:r>
        <w:rPr>
          <w:rFonts w:hint="eastAsia" w:cs="Times New Roman"/>
          <w:szCs w:val="24"/>
        </w:rPr>
        <w:t>本项目预脱水塔废水W1、切粒废水W2、熔体过滤器清洗废水W3、地面和设备冲洗水W4、换热器板换等设备清洗废水W5、循环冷却水排水W6、初期雨水W7进入污水预处理设施，对生产废水进行中和处理，再依托现有公用工程部生化装置东区处理，生化装置东区污水工艺为A</w:t>
      </w:r>
      <w:r>
        <w:rPr>
          <w:rFonts w:hint="eastAsia" w:cs="Times New Roman"/>
          <w:szCs w:val="24"/>
          <w:vertAlign w:val="superscript"/>
        </w:rPr>
        <w:t>2</w:t>
      </w:r>
      <w:r>
        <w:rPr>
          <w:rFonts w:hint="eastAsia" w:cs="Times New Roman"/>
          <w:szCs w:val="24"/>
        </w:rPr>
        <w:t>/O法，</w:t>
      </w:r>
      <w:r>
        <w:rPr>
          <w:rFonts w:cs="Times New Roman"/>
          <w:szCs w:val="24"/>
        </w:rPr>
        <w:t>处理后的尾水中COD、氨氮、</w:t>
      </w:r>
      <w:r>
        <w:rPr>
          <w:rFonts w:hint="eastAsia" w:cs="Times New Roman"/>
          <w:szCs w:val="24"/>
        </w:rPr>
        <w:t>总氮、</w:t>
      </w:r>
      <w:r>
        <w:rPr>
          <w:rFonts w:cs="Times New Roman"/>
          <w:szCs w:val="24"/>
        </w:rPr>
        <w:t>总磷</w:t>
      </w:r>
      <w:r>
        <w:rPr>
          <w:rFonts w:hint="eastAsia" w:cs="Times New Roman"/>
          <w:szCs w:val="24"/>
        </w:rPr>
        <w:t>、石油类、</w:t>
      </w:r>
      <w:r>
        <w:rPr>
          <w:rFonts w:cs="Times New Roman"/>
          <w:szCs w:val="24"/>
        </w:rPr>
        <w:t>pH、SS执行《化学工业水污染物排放标准》（DB32/939-2020）表1直接排放限值</w:t>
      </w:r>
      <w:r>
        <w:rPr>
          <w:rFonts w:hint="eastAsia" w:hAnsi="宋体"/>
          <w:color w:val="000000" w:themeColor="text1"/>
          <w:szCs w:val="24"/>
          <w14:textFill>
            <w14:solidFill>
              <w14:schemeClr w14:val="tx1"/>
            </w14:solidFill>
          </w14:textFill>
        </w:rPr>
        <w:t>后排入长江，排水口位于长江（胥浦河汇入口下游200m处），排放口距上游饮用水源保护区取水口约4500m。</w:t>
      </w:r>
    </w:p>
    <w:p w14:paraId="1D5F04C5">
      <w:pPr>
        <w:ind w:firstLine="480"/>
        <w:rPr>
          <w:rFonts w:cs="Times New Roman"/>
        </w:rPr>
      </w:pPr>
      <w:r>
        <w:rPr>
          <w:rFonts w:cs="Times New Roman"/>
        </w:rPr>
        <w:t>具体标准限值见下表。</w:t>
      </w:r>
    </w:p>
    <w:p w14:paraId="31778096">
      <w:pPr>
        <w:adjustRightInd/>
        <w:snapToGrid/>
        <w:spacing w:before="60" w:after="60" w:line="240" w:lineRule="auto"/>
        <w:ind w:firstLine="0" w:firstLineChars="0"/>
        <w:jc w:val="center"/>
        <w:rPr>
          <w:rFonts w:cs="Times New Roman"/>
          <w:b/>
          <w:color w:val="000000"/>
          <w:szCs w:val="24"/>
        </w:rPr>
      </w:pPr>
      <w:r>
        <w:rPr>
          <w:rFonts w:cs="Times New Roman"/>
          <w:b/>
          <w:color w:val="000000"/>
          <w:szCs w:val="24"/>
        </w:rPr>
        <w:t xml:space="preserve">表3-8 污水处理厂排放标准  </w:t>
      </w:r>
      <w:r>
        <w:rPr>
          <w:rFonts w:cs="Times New Roman"/>
          <w:b/>
          <w:color w:val="000000"/>
          <w:szCs w:val="32"/>
        </w:rPr>
        <w:t>单位：mg/L，pH值无量纲</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0" w:type="dxa"/>
          <w:bottom w:w="57" w:type="dxa"/>
          <w:right w:w="0" w:type="dxa"/>
        </w:tblCellMar>
      </w:tblPr>
      <w:tblGrid>
        <w:gridCol w:w="3661"/>
        <w:gridCol w:w="4304"/>
        <w:gridCol w:w="6008"/>
      </w:tblGrid>
      <w:tr w14:paraId="2A4EAC7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trHeight w:val="113" w:hRule="atLeast"/>
          <w:jc w:val="center"/>
        </w:trPr>
        <w:tc>
          <w:tcPr>
            <w:tcW w:w="1310" w:type="pct"/>
            <w:tcMar>
              <w:top w:w="15" w:type="dxa"/>
              <w:left w:w="15" w:type="dxa"/>
              <w:bottom w:w="0" w:type="dxa"/>
              <w:right w:w="15" w:type="dxa"/>
            </w:tcMar>
            <w:vAlign w:val="center"/>
          </w:tcPr>
          <w:p w14:paraId="500C5C84">
            <w:pPr>
              <w:pStyle w:val="1576"/>
              <w:autoSpaceDE w:val="0"/>
              <w:autoSpaceDN w:val="0"/>
              <w:adjustRightInd w:val="0"/>
              <w:spacing w:line="280" w:lineRule="exact"/>
              <w:rPr>
                <w:rFonts w:ascii="Times New Roman" w:eastAsia="宋体"/>
                <w:b/>
                <w:bCs w:val="0"/>
              </w:rPr>
            </w:pPr>
            <w:r>
              <w:rPr>
                <w:rFonts w:ascii="Times New Roman" w:eastAsia="宋体"/>
                <w:b/>
                <w:bCs w:val="0"/>
              </w:rPr>
              <w:t>污染物名称</w:t>
            </w:r>
          </w:p>
        </w:tc>
        <w:tc>
          <w:tcPr>
            <w:tcW w:w="1540" w:type="pct"/>
            <w:vAlign w:val="center"/>
          </w:tcPr>
          <w:p w14:paraId="05461A02">
            <w:pPr>
              <w:pStyle w:val="1576"/>
              <w:autoSpaceDE w:val="0"/>
              <w:autoSpaceDN w:val="0"/>
              <w:adjustRightInd w:val="0"/>
              <w:spacing w:line="280" w:lineRule="exact"/>
              <w:rPr>
                <w:rFonts w:ascii="Times New Roman" w:eastAsia="宋体"/>
                <w:b/>
                <w:bCs w:val="0"/>
              </w:rPr>
            </w:pPr>
            <w:r>
              <w:rPr>
                <w:rFonts w:ascii="Times New Roman" w:eastAsia="宋体"/>
                <w:b/>
                <w:bCs w:val="0"/>
              </w:rPr>
              <w:t>排放标准</w:t>
            </w:r>
          </w:p>
        </w:tc>
        <w:tc>
          <w:tcPr>
            <w:tcW w:w="2150" w:type="pct"/>
            <w:vAlign w:val="center"/>
          </w:tcPr>
          <w:p w14:paraId="6D608156">
            <w:pPr>
              <w:ind w:firstLine="0" w:firstLineChars="0"/>
              <w:jc w:val="center"/>
              <w:rPr>
                <w:b/>
                <w:bCs/>
                <w:szCs w:val="21"/>
              </w:rPr>
            </w:pPr>
            <w:r>
              <w:rPr>
                <w:b/>
                <w:bCs/>
              </w:rPr>
              <w:t>标准来源</w:t>
            </w:r>
          </w:p>
        </w:tc>
      </w:tr>
      <w:tr w14:paraId="678CAA5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trHeight w:val="113" w:hRule="atLeast"/>
          <w:jc w:val="center"/>
        </w:trPr>
        <w:tc>
          <w:tcPr>
            <w:tcW w:w="1310" w:type="pct"/>
            <w:tcMar>
              <w:top w:w="15" w:type="dxa"/>
              <w:left w:w="15" w:type="dxa"/>
              <w:bottom w:w="0" w:type="dxa"/>
              <w:right w:w="15" w:type="dxa"/>
            </w:tcMar>
            <w:vAlign w:val="center"/>
          </w:tcPr>
          <w:p w14:paraId="273A299E">
            <w:pPr>
              <w:pStyle w:val="1576"/>
              <w:autoSpaceDE w:val="0"/>
              <w:autoSpaceDN w:val="0"/>
              <w:adjustRightInd w:val="0"/>
              <w:spacing w:line="280" w:lineRule="exact"/>
              <w:rPr>
                <w:rFonts w:ascii="Times New Roman" w:eastAsia="宋体"/>
              </w:rPr>
            </w:pPr>
            <w:r>
              <w:rPr>
                <w:rFonts w:ascii="Times New Roman" w:eastAsia="宋体"/>
              </w:rPr>
              <w:t>COD</w:t>
            </w:r>
          </w:p>
        </w:tc>
        <w:tc>
          <w:tcPr>
            <w:tcW w:w="1540" w:type="pct"/>
            <w:vAlign w:val="center"/>
          </w:tcPr>
          <w:p w14:paraId="7D5B5F92">
            <w:pPr>
              <w:pStyle w:val="1576"/>
              <w:autoSpaceDE w:val="0"/>
              <w:autoSpaceDN w:val="0"/>
              <w:adjustRightInd w:val="0"/>
              <w:spacing w:line="280" w:lineRule="exact"/>
              <w:rPr>
                <w:rFonts w:ascii="Times New Roman" w:eastAsia="宋体"/>
              </w:rPr>
            </w:pPr>
            <w:r>
              <w:rPr>
                <w:rFonts w:hint="eastAsia" w:ascii="Times New Roman" w:eastAsia="宋体"/>
              </w:rPr>
              <w:t>5</w:t>
            </w:r>
            <w:r>
              <w:rPr>
                <w:rFonts w:ascii="Times New Roman" w:eastAsia="宋体"/>
              </w:rPr>
              <w:t>0</w:t>
            </w:r>
          </w:p>
        </w:tc>
        <w:tc>
          <w:tcPr>
            <w:tcW w:w="2150" w:type="pct"/>
            <w:vMerge w:val="restart"/>
            <w:vAlign w:val="center"/>
          </w:tcPr>
          <w:p w14:paraId="356E67B0">
            <w:pPr>
              <w:pStyle w:val="1576"/>
              <w:autoSpaceDE w:val="0"/>
              <w:autoSpaceDN w:val="0"/>
              <w:adjustRightInd w:val="0"/>
              <w:spacing w:line="280" w:lineRule="exact"/>
              <w:rPr>
                <w:rFonts w:ascii="Times New Roman" w:eastAsia="宋体"/>
              </w:rPr>
            </w:pPr>
            <w:r>
              <w:rPr>
                <w:rFonts w:ascii="Times New Roman" w:eastAsia="宋体"/>
              </w:rPr>
              <w:t>《化学工业水污染物排放标准》（DB32/939-2020）表1直接排放限值</w:t>
            </w:r>
          </w:p>
        </w:tc>
      </w:tr>
      <w:tr w14:paraId="4F51277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trHeight w:val="113" w:hRule="atLeast"/>
          <w:jc w:val="center"/>
        </w:trPr>
        <w:tc>
          <w:tcPr>
            <w:tcW w:w="1310" w:type="pct"/>
            <w:tcMar>
              <w:top w:w="15" w:type="dxa"/>
              <w:left w:w="15" w:type="dxa"/>
              <w:bottom w:w="0" w:type="dxa"/>
              <w:right w:w="15" w:type="dxa"/>
            </w:tcMar>
            <w:vAlign w:val="center"/>
          </w:tcPr>
          <w:p w14:paraId="1A6EEE66">
            <w:pPr>
              <w:pStyle w:val="1576"/>
              <w:autoSpaceDE w:val="0"/>
              <w:autoSpaceDN w:val="0"/>
              <w:adjustRightInd w:val="0"/>
              <w:spacing w:line="280" w:lineRule="exact"/>
              <w:rPr>
                <w:rFonts w:ascii="Times New Roman" w:eastAsia="宋体"/>
              </w:rPr>
            </w:pPr>
            <w:r>
              <w:rPr>
                <w:rFonts w:ascii="Times New Roman" w:eastAsia="宋体"/>
              </w:rPr>
              <w:t>氨氮</w:t>
            </w:r>
          </w:p>
        </w:tc>
        <w:tc>
          <w:tcPr>
            <w:tcW w:w="1540" w:type="pct"/>
            <w:vAlign w:val="center"/>
          </w:tcPr>
          <w:p w14:paraId="2CBC7408">
            <w:pPr>
              <w:pStyle w:val="1576"/>
              <w:autoSpaceDE w:val="0"/>
              <w:autoSpaceDN w:val="0"/>
              <w:adjustRightInd w:val="0"/>
              <w:spacing w:line="280" w:lineRule="exact"/>
              <w:rPr>
                <w:rFonts w:ascii="Times New Roman" w:eastAsia="宋体"/>
              </w:rPr>
            </w:pPr>
            <w:r>
              <w:rPr>
                <w:rFonts w:hint="eastAsia" w:ascii="Times New Roman" w:eastAsia="宋体"/>
              </w:rPr>
              <w:t>5</w:t>
            </w:r>
          </w:p>
        </w:tc>
        <w:tc>
          <w:tcPr>
            <w:tcW w:w="2150" w:type="pct"/>
            <w:vMerge w:val="continue"/>
            <w:vAlign w:val="center"/>
          </w:tcPr>
          <w:p w14:paraId="54BC1A7E">
            <w:pPr>
              <w:pStyle w:val="1576"/>
              <w:autoSpaceDE w:val="0"/>
              <w:autoSpaceDN w:val="0"/>
              <w:adjustRightInd w:val="0"/>
              <w:spacing w:line="280" w:lineRule="exact"/>
              <w:rPr>
                <w:rFonts w:ascii="Times New Roman" w:eastAsia="宋体"/>
              </w:rPr>
            </w:pPr>
          </w:p>
        </w:tc>
      </w:tr>
      <w:tr w14:paraId="25929A7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trHeight w:val="113" w:hRule="atLeast"/>
          <w:jc w:val="center"/>
        </w:trPr>
        <w:tc>
          <w:tcPr>
            <w:tcW w:w="1310" w:type="pct"/>
            <w:tcMar>
              <w:top w:w="15" w:type="dxa"/>
              <w:left w:w="15" w:type="dxa"/>
              <w:bottom w:w="0" w:type="dxa"/>
              <w:right w:w="15" w:type="dxa"/>
            </w:tcMar>
            <w:vAlign w:val="center"/>
          </w:tcPr>
          <w:p w14:paraId="7763FC4F">
            <w:pPr>
              <w:pStyle w:val="1576"/>
              <w:autoSpaceDE w:val="0"/>
              <w:autoSpaceDN w:val="0"/>
              <w:adjustRightInd w:val="0"/>
              <w:spacing w:line="280" w:lineRule="exact"/>
              <w:rPr>
                <w:rFonts w:ascii="Times New Roman" w:eastAsia="宋体"/>
              </w:rPr>
            </w:pPr>
            <w:r>
              <w:rPr>
                <w:rFonts w:ascii="Times New Roman" w:eastAsia="宋体"/>
              </w:rPr>
              <w:t>总氮</w:t>
            </w:r>
          </w:p>
        </w:tc>
        <w:tc>
          <w:tcPr>
            <w:tcW w:w="1540" w:type="pct"/>
            <w:vAlign w:val="center"/>
          </w:tcPr>
          <w:p w14:paraId="51D35B1C">
            <w:pPr>
              <w:pStyle w:val="1576"/>
              <w:autoSpaceDE w:val="0"/>
              <w:autoSpaceDN w:val="0"/>
              <w:adjustRightInd w:val="0"/>
              <w:spacing w:line="280" w:lineRule="exact"/>
              <w:rPr>
                <w:rFonts w:ascii="Times New Roman" w:eastAsia="宋体"/>
              </w:rPr>
            </w:pPr>
            <w:r>
              <w:rPr>
                <w:rFonts w:hint="eastAsia" w:ascii="Times New Roman" w:eastAsia="宋体"/>
              </w:rPr>
              <w:t>15</w:t>
            </w:r>
          </w:p>
        </w:tc>
        <w:tc>
          <w:tcPr>
            <w:tcW w:w="2150" w:type="pct"/>
            <w:vMerge w:val="continue"/>
            <w:vAlign w:val="center"/>
          </w:tcPr>
          <w:p w14:paraId="345B171E">
            <w:pPr>
              <w:pStyle w:val="1576"/>
              <w:autoSpaceDE w:val="0"/>
              <w:autoSpaceDN w:val="0"/>
              <w:adjustRightInd w:val="0"/>
              <w:spacing w:line="280" w:lineRule="exact"/>
              <w:rPr>
                <w:rFonts w:ascii="Times New Roman" w:eastAsia="宋体"/>
              </w:rPr>
            </w:pPr>
          </w:p>
        </w:tc>
      </w:tr>
      <w:tr w14:paraId="12B0B8F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trHeight w:val="113" w:hRule="atLeast"/>
          <w:jc w:val="center"/>
        </w:trPr>
        <w:tc>
          <w:tcPr>
            <w:tcW w:w="1310" w:type="pct"/>
            <w:tcMar>
              <w:top w:w="15" w:type="dxa"/>
              <w:left w:w="15" w:type="dxa"/>
              <w:bottom w:w="0" w:type="dxa"/>
              <w:right w:w="15" w:type="dxa"/>
            </w:tcMar>
            <w:vAlign w:val="center"/>
          </w:tcPr>
          <w:p w14:paraId="416DB7F6">
            <w:pPr>
              <w:pStyle w:val="1576"/>
              <w:autoSpaceDE w:val="0"/>
              <w:autoSpaceDN w:val="0"/>
              <w:adjustRightInd w:val="0"/>
              <w:spacing w:line="280" w:lineRule="exact"/>
              <w:rPr>
                <w:rFonts w:ascii="Times New Roman" w:eastAsia="宋体"/>
              </w:rPr>
            </w:pPr>
            <w:r>
              <w:rPr>
                <w:rFonts w:ascii="Times New Roman" w:eastAsia="宋体"/>
              </w:rPr>
              <w:t>总磷</w:t>
            </w:r>
          </w:p>
        </w:tc>
        <w:tc>
          <w:tcPr>
            <w:tcW w:w="1540" w:type="pct"/>
            <w:vAlign w:val="center"/>
          </w:tcPr>
          <w:p w14:paraId="293720C0">
            <w:pPr>
              <w:pStyle w:val="1576"/>
              <w:autoSpaceDE w:val="0"/>
              <w:autoSpaceDN w:val="0"/>
              <w:adjustRightInd w:val="0"/>
              <w:spacing w:line="280" w:lineRule="exact"/>
              <w:rPr>
                <w:rFonts w:ascii="Times New Roman" w:eastAsia="宋体"/>
              </w:rPr>
            </w:pPr>
            <w:r>
              <w:rPr>
                <w:rFonts w:hint="eastAsia" w:ascii="Times New Roman" w:eastAsia="宋体"/>
              </w:rPr>
              <w:t>0.5</w:t>
            </w:r>
          </w:p>
        </w:tc>
        <w:tc>
          <w:tcPr>
            <w:tcW w:w="2150" w:type="pct"/>
            <w:vMerge w:val="continue"/>
            <w:vAlign w:val="center"/>
          </w:tcPr>
          <w:p w14:paraId="42F02B0F">
            <w:pPr>
              <w:pStyle w:val="1576"/>
              <w:autoSpaceDE w:val="0"/>
              <w:autoSpaceDN w:val="0"/>
              <w:adjustRightInd w:val="0"/>
              <w:spacing w:line="280" w:lineRule="exact"/>
              <w:rPr>
                <w:rFonts w:ascii="Times New Roman" w:eastAsia="宋体"/>
              </w:rPr>
            </w:pPr>
          </w:p>
        </w:tc>
      </w:tr>
      <w:tr w14:paraId="27CE93A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trHeight w:val="113" w:hRule="atLeast"/>
          <w:jc w:val="center"/>
        </w:trPr>
        <w:tc>
          <w:tcPr>
            <w:tcW w:w="1310" w:type="pct"/>
            <w:tcMar>
              <w:top w:w="15" w:type="dxa"/>
              <w:left w:w="15" w:type="dxa"/>
              <w:bottom w:w="0" w:type="dxa"/>
              <w:right w:w="15" w:type="dxa"/>
            </w:tcMar>
            <w:vAlign w:val="center"/>
          </w:tcPr>
          <w:p w14:paraId="043D76EB">
            <w:pPr>
              <w:pStyle w:val="1576"/>
              <w:autoSpaceDE w:val="0"/>
              <w:autoSpaceDN w:val="0"/>
              <w:adjustRightInd w:val="0"/>
              <w:spacing w:line="280" w:lineRule="exact"/>
              <w:rPr>
                <w:rFonts w:ascii="Times New Roman" w:eastAsia="宋体"/>
              </w:rPr>
            </w:pPr>
            <w:r>
              <w:rPr>
                <w:rFonts w:hint="eastAsia" w:ascii="Times New Roman" w:eastAsia="宋体"/>
              </w:rPr>
              <w:t>石油类</w:t>
            </w:r>
          </w:p>
        </w:tc>
        <w:tc>
          <w:tcPr>
            <w:tcW w:w="1540" w:type="pct"/>
            <w:vAlign w:val="center"/>
          </w:tcPr>
          <w:p w14:paraId="4507D01D">
            <w:pPr>
              <w:pStyle w:val="1576"/>
              <w:autoSpaceDE w:val="0"/>
              <w:autoSpaceDN w:val="0"/>
              <w:adjustRightInd w:val="0"/>
              <w:spacing w:line="280" w:lineRule="exact"/>
              <w:rPr>
                <w:rFonts w:ascii="Times New Roman" w:eastAsia="宋体"/>
              </w:rPr>
            </w:pPr>
            <w:r>
              <w:rPr>
                <w:rFonts w:hint="eastAsia" w:ascii="Times New Roman" w:eastAsia="宋体"/>
              </w:rPr>
              <w:t>3</w:t>
            </w:r>
          </w:p>
        </w:tc>
        <w:tc>
          <w:tcPr>
            <w:tcW w:w="2150" w:type="pct"/>
            <w:vMerge w:val="continue"/>
            <w:vAlign w:val="center"/>
          </w:tcPr>
          <w:p w14:paraId="57C7D1F5">
            <w:pPr>
              <w:pStyle w:val="1576"/>
              <w:autoSpaceDE w:val="0"/>
              <w:autoSpaceDN w:val="0"/>
              <w:adjustRightInd w:val="0"/>
              <w:spacing w:line="280" w:lineRule="exact"/>
              <w:rPr>
                <w:rFonts w:ascii="Times New Roman" w:eastAsia="宋体"/>
              </w:rPr>
            </w:pPr>
          </w:p>
        </w:tc>
      </w:tr>
      <w:tr w14:paraId="245FC46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trHeight w:val="113" w:hRule="atLeast"/>
          <w:jc w:val="center"/>
        </w:trPr>
        <w:tc>
          <w:tcPr>
            <w:tcW w:w="1310" w:type="pct"/>
            <w:tcMar>
              <w:top w:w="15" w:type="dxa"/>
              <w:left w:w="15" w:type="dxa"/>
              <w:bottom w:w="0" w:type="dxa"/>
              <w:right w:w="15" w:type="dxa"/>
            </w:tcMar>
            <w:vAlign w:val="center"/>
          </w:tcPr>
          <w:p w14:paraId="3B031382">
            <w:pPr>
              <w:pStyle w:val="1576"/>
              <w:autoSpaceDE w:val="0"/>
              <w:autoSpaceDN w:val="0"/>
              <w:adjustRightInd w:val="0"/>
              <w:spacing w:line="280" w:lineRule="exact"/>
              <w:rPr>
                <w:rFonts w:ascii="Times New Roman" w:eastAsia="宋体"/>
              </w:rPr>
            </w:pPr>
            <w:r>
              <w:rPr>
                <w:rFonts w:ascii="Times New Roman" w:eastAsia="宋体"/>
              </w:rPr>
              <w:t>pH</w:t>
            </w:r>
          </w:p>
        </w:tc>
        <w:tc>
          <w:tcPr>
            <w:tcW w:w="1540" w:type="pct"/>
            <w:vAlign w:val="center"/>
          </w:tcPr>
          <w:p w14:paraId="001031A8">
            <w:pPr>
              <w:pStyle w:val="1576"/>
              <w:autoSpaceDE w:val="0"/>
              <w:autoSpaceDN w:val="0"/>
              <w:adjustRightInd w:val="0"/>
              <w:spacing w:line="280" w:lineRule="exact"/>
              <w:rPr>
                <w:rFonts w:ascii="Times New Roman" w:eastAsia="宋体"/>
              </w:rPr>
            </w:pPr>
            <w:r>
              <w:rPr>
                <w:rFonts w:ascii="Times New Roman" w:eastAsia="宋体"/>
              </w:rPr>
              <w:t>6.0~9.0</w:t>
            </w:r>
          </w:p>
        </w:tc>
        <w:tc>
          <w:tcPr>
            <w:tcW w:w="2150" w:type="pct"/>
            <w:vMerge w:val="continue"/>
            <w:vAlign w:val="center"/>
          </w:tcPr>
          <w:p w14:paraId="084D9BD4">
            <w:pPr>
              <w:pStyle w:val="1576"/>
              <w:autoSpaceDE w:val="0"/>
              <w:autoSpaceDN w:val="0"/>
              <w:adjustRightInd w:val="0"/>
              <w:spacing w:line="280" w:lineRule="exact"/>
              <w:rPr>
                <w:rFonts w:ascii="Times New Roman" w:eastAsia="宋体"/>
              </w:rPr>
            </w:pPr>
          </w:p>
        </w:tc>
      </w:tr>
      <w:tr w14:paraId="34CB0BE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trHeight w:val="113" w:hRule="atLeast"/>
          <w:jc w:val="center"/>
        </w:trPr>
        <w:tc>
          <w:tcPr>
            <w:tcW w:w="1310" w:type="pct"/>
            <w:tcMar>
              <w:top w:w="15" w:type="dxa"/>
              <w:left w:w="15" w:type="dxa"/>
              <w:bottom w:w="0" w:type="dxa"/>
              <w:right w:w="15" w:type="dxa"/>
            </w:tcMar>
            <w:vAlign w:val="center"/>
          </w:tcPr>
          <w:p w14:paraId="7126ACAA">
            <w:pPr>
              <w:pStyle w:val="1576"/>
              <w:autoSpaceDE w:val="0"/>
              <w:autoSpaceDN w:val="0"/>
              <w:adjustRightInd w:val="0"/>
              <w:spacing w:line="280" w:lineRule="exact"/>
              <w:rPr>
                <w:rFonts w:ascii="Times New Roman" w:eastAsia="宋体"/>
              </w:rPr>
            </w:pPr>
            <w:r>
              <w:rPr>
                <w:rFonts w:ascii="Times New Roman" w:eastAsia="宋体"/>
              </w:rPr>
              <w:t>SS</w:t>
            </w:r>
          </w:p>
        </w:tc>
        <w:tc>
          <w:tcPr>
            <w:tcW w:w="1540" w:type="pct"/>
            <w:vAlign w:val="center"/>
          </w:tcPr>
          <w:p w14:paraId="73BAEEC4">
            <w:pPr>
              <w:pStyle w:val="1576"/>
              <w:autoSpaceDE w:val="0"/>
              <w:autoSpaceDN w:val="0"/>
              <w:adjustRightInd w:val="0"/>
              <w:spacing w:line="280" w:lineRule="exact"/>
              <w:rPr>
                <w:rFonts w:ascii="Times New Roman" w:eastAsia="宋体"/>
              </w:rPr>
            </w:pPr>
            <w:r>
              <w:rPr>
                <w:rFonts w:ascii="Times New Roman" w:eastAsia="宋体"/>
              </w:rPr>
              <w:t>30</w:t>
            </w:r>
          </w:p>
        </w:tc>
        <w:tc>
          <w:tcPr>
            <w:tcW w:w="2150" w:type="pct"/>
            <w:vMerge w:val="continue"/>
            <w:vAlign w:val="center"/>
          </w:tcPr>
          <w:p w14:paraId="6566D375">
            <w:pPr>
              <w:pStyle w:val="1576"/>
              <w:autoSpaceDE w:val="0"/>
              <w:autoSpaceDN w:val="0"/>
              <w:adjustRightInd w:val="0"/>
              <w:spacing w:line="280" w:lineRule="exact"/>
              <w:rPr>
                <w:rFonts w:ascii="Times New Roman" w:eastAsia="宋体"/>
              </w:rPr>
            </w:pPr>
          </w:p>
        </w:tc>
      </w:tr>
    </w:tbl>
    <w:p w14:paraId="47C7D07F">
      <w:pPr>
        <w:ind w:firstLine="0" w:firstLineChars="0"/>
        <w:outlineLvl w:val="3"/>
        <w:rPr>
          <w:rFonts w:cs="Times New Roman"/>
          <w:b/>
        </w:rPr>
      </w:pPr>
      <w:r>
        <w:rPr>
          <w:rFonts w:cs="Times New Roman"/>
          <w:b/>
        </w:rPr>
        <w:t>2.2.3.3 地下水评价标准</w:t>
      </w:r>
    </w:p>
    <w:p w14:paraId="5796702D">
      <w:pPr>
        <w:ind w:firstLine="480"/>
        <w:rPr>
          <w:rFonts w:cs="Times New Roman"/>
        </w:rPr>
      </w:pPr>
      <w:r>
        <w:rPr>
          <w:rFonts w:cs="Times New Roman"/>
        </w:rPr>
        <w:t>地下水按《地下水质量标准》（GB/T14848-2017）进行分类评价。该标准中未规定标准限值的石油类参考使用《地表水环境质量标准》（GB3838-2002），其主要指标见表2.2.3-</w:t>
      </w:r>
      <w:r>
        <w:rPr>
          <w:rFonts w:hint="eastAsia" w:cs="Times New Roman"/>
        </w:rPr>
        <w:t>8</w:t>
      </w:r>
      <w:r>
        <w:rPr>
          <w:rFonts w:cs="Times New Roman"/>
        </w:rPr>
        <w:t>。</w:t>
      </w:r>
    </w:p>
    <w:p w14:paraId="415A5899">
      <w:pPr>
        <w:ind w:firstLine="0" w:firstLineChars="0"/>
        <w:jc w:val="center"/>
        <w:rPr>
          <w:rFonts w:cs="Times New Roman"/>
          <w:b/>
        </w:rPr>
      </w:pPr>
      <w:r>
        <w:rPr>
          <w:rFonts w:cs="Times New Roman"/>
          <w:b/>
        </w:rPr>
        <w:t>表2.2.3-</w:t>
      </w:r>
      <w:r>
        <w:rPr>
          <w:rFonts w:hint="eastAsia" w:cs="Times New Roman"/>
          <w:b/>
        </w:rPr>
        <w:t>8</w:t>
      </w:r>
      <w:r>
        <w:rPr>
          <w:rFonts w:cs="Times New Roman"/>
          <w:b/>
        </w:rPr>
        <w:t xml:space="preserve">  地下水质量分类标准值  单位：mg/L </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3025"/>
        <w:gridCol w:w="2078"/>
        <w:gridCol w:w="2146"/>
        <w:gridCol w:w="2429"/>
        <w:gridCol w:w="2112"/>
        <w:gridCol w:w="2384"/>
      </w:tblGrid>
      <w:tr w14:paraId="145427B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067" w:type="pct"/>
            <w:tcBorders>
              <w:tl2br w:val="nil"/>
              <w:tr2bl w:val="nil"/>
            </w:tcBorders>
            <w:vAlign w:val="center"/>
          </w:tcPr>
          <w:p w14:paraId="4205AECA">
            <w:pPr>
              <w:widowControl/>
              <w:spacing w:line="240" w:lineRule="auto"/>
              <w:ind w:firstLine="0" w:firstLineChars="0"/>
              <w:jc w:val="center"/>
              <w:rPr>
                <w:rFonts w:cs="Times New Roman"/>
                <w:b/>
                <w:sz w:val="21"/>
              </w:rPr>
            </w:pPr>
            <w:r>
              <w:rPr>
                <w:rFonts w:cs="Times New Roman"/>
                <w:b/>
                <w:sz w:val="21"/>
              </w:rPr>
              <w:t>项目</w:t>
            </w:r>
          </w:p>
        </w:tc>
        <w:tc>
          <w:tcPr>
            <w:tcW w:w="733" w:type="pct"/>
            <w:tcBorders>
              <w:tl2br w:val="nil"/>
              <w:tr2bl w:val="nil"/>
            </w:tcBorders>
            <w:vAlign w:val="center"/>
          </w:tcPr>
          <w:p w14:paraId="6F0F409D">
            <w:pPr>
              <w:widowControl/>
              <w:spacing w:line="240" w:lineRule="auto"/>
              <w:ind w:firstLine="0" w:firstLineChars="0"/>
              <w:jc w:val="center"/>
              <w:rPr>
                <w:rFonts w:cs="Times New Roman"/>
                <w:b/>
                <w:sz w:val="21"/>
              </w:rPr>
            </w:pPr>
            <w:r>
              <w:rPr>
                <w:rFonts w:cs="Times New Roman"/>
                <w:b/>
                <w:sz w:val="21"/>
              </w:rPr>
              <w:t>I类</w:t>
            </w:r>
          </w:p>
        </w:tc>
        <w:tc>
          <w:tcPr>
            <w:tcW w:w="757" w:type="pct"/>
            <w:tcBorders>
              <w:tl2br w:val="nil"/>
              <w:tr2bl w:val="nil"/>
            </w:tcBorders>
            <w:vAlign w:val="center"/>
          </w:tcPr>
          <w:p w14:paraId="372EC0F2">
            <w:pPr>
              <w:widowControl/>
              <w:spacing w:line="240" w:lineRule="auto"/>
              <w:ind w:firstLine="0" w:firstLineChars="0"/>
              <w:jc w:val="center"/>
              <w:rPr>
                <w:rFonts w:cs="Times New Roman"/>
                <w:b/>
                <w:sz w:val="21"/>
              </w:rPr>
            </w:pPr>
            <w:r>
              <w:rPr>
                <w:rFonts w:cs="Times New Roman"/>
                <w:b/>
                <w:sz w:val="21"/>
              </w:rPr>
              <w:fldChar w:fldCharType="begin"/>
            </w:r>
            <w:r>
              <w:rPr>
                <w:rFonts w:cs="Times New Roman"/>
                <w:b/>
                <w:sz w:val="21"/>
              </w:rPr>
              <w:instrText xml:space="preserve">= 2 \* ROMAN</w:instrText>
            </w:r>
            <w:r>
              <w:rPr>
                <w:rFonts w:cs="Times New Roman"/>
                <w:b/>
                <w:sz w:val="21"/>
              </w:rPr>
              <w:fldChar w:fldCharType="separate"/>
            </w:r>
            <w:r>
              <w:rPr>
                <w:rFonts w:cs="Times New Roman"/>
                <w:b/>
                <w:sz w:val="21"/>
              </w:rPr>
              <w:t>II</w:t>
            </w:r>
            <w:r>
              <w:rPr>
                <w:rFonts w:cs="Times New Roman"/>
                <w:b/>
                <w:sz w:val="21"/>
              </w:rPr>
              <w:fldChar w:fldCharType="end"/>
            </w:r>
            <w:r>
              <w:rPr>
                <w:rFonts w:cs="Times New Roman"/>
                <w:b/>
                <w:sz w:val="21"/>
              </w:rPr>
              <w:t>类</w:t>
            </w:r>
          </w:p>
        </w:tc>
        <w:tc>
          <w:tcPr>
            <w:tcW w:w="857" w:type="pct"/>
            <w:tcBorders>
              <w:tl2br w:val="nil"/>
              <w:tr2bl w:val="nil"/>
            </w:tcBorders>
            <w:vAlign w:val="center"/>
          </w:tcPr>
          <w:p w14:paraId="17ACCBC6">
            <w:pPr>
              <w:widowControl/>
              <w:spacing w:line="240" w:lineRule="auto"/>
              <w:ind w:firstLine="0" w:firstLineChars="0"/>
              <w:jc w:val="center"/>
              <w:rPr>
                <w:rFonts w:cs="Times New Roman"/>
                <w:b/>
                <w:sz w:val="21"/>
              </w:rPr>
            </w:pPr>
            <w:r>
              <w:rPr>
                <w:rFonts w:cs="Times New Roman"/>
                <w:b/>
                <w:sz w:val="21"/>
              </w:rPr>
              <w:t>Ⅲ类</w:t>
            </w:r>
          </w:p>
        </w:tc>
        <w:tc>
          <w:tcPr>
            <w:tcW w:w="745" w:type="pct"/>
            <w:tcBorders>
              <w:tl2br w:val="nil"/>
              <w:tr2bl w:val="nil"/>
            </w:tcBorders>
            <w:vAlign w:val="center"/>
          </w:tcPr>
          <w:p w14:paraId="5B1225D2">
            <w:pPr>
              <w:widowControl/>
              <w:spacing w:line="240" w:lineRule="auto"/>
              <w:ind w:firstLine="0" w:firstLineChars="0"/>
              <w:jc w:val="center"/>
              <w:rPr>
                <w:rFonts w:cs="Times New Roman"/>
                <w:b/>
                <w:sz w:val="21"/>
              </w:rPr>
            </w:pPr>
            <w:r>
              <w:rPr>
                <w:rFonts w:cs="Times New Roman"/>
                <w:b/>
                <w:sz w:val="21"/>
              </w:rPr>
              <w:fldChar w:fldCharType="begin"/>
            </w:r>
            <w:r>
              <w:rPr>
                <w:rFonts w:cs="Times New Roman"/>
                <w:b/>
                <w:sz w:val="21"/>
              </w:rPr>
              <w:instrText xml:space="preserve">= 4 \* ROMAN</w:instrText>
            </w:r>
            <w:r>
              <w:rPr>
                <w:rFonts w:cs="Times New Roman"/>
                <w:b/>
                <w:sz w:val="21"/>
              </w:rPr>
              <w:fldChar w:fldCharType="separate"/>
            </w:r>
            <w:r>
              <w:rPr>
                <w:rFonts w:cs="Times New Roman"/>
                <w:b/>
                <w:sz w:val="21"/>
              </w:rPr>
              <w:t>IV</w:t>
            </w:r>
            <w:r>
              <w:rPr>
                <w:rFonts w:cs="Times New Roman"/>
                <w:b/>
                <w:sz w:val="21"/>
              </w:rPr>
              <w:fldChar w:fldCharType="end"/>
            </w:r>
            <w:r>
              <w:rPr>
                <w:rFonts w:cs="Times New Roman"/>
                <w:b/>
                <w:sz w:val="21"/>
              </w:rPr>
              <w:t>类</w:t>
            </w:r>
          </w:p>
        </w:tc>
        <w:tc>
          <w:tcPr>
            <w:tcW w:w="841" w:type="pct"/>
            <w:tcBorders>
              <w:tl2br w:val="nil"/>
              <w:tr2bl w:val="nil"/>
            </w:tcBorders>
            <w:vAlign w:val="center"/>
          </w:tcPr>
          <w:p w14:paraId="6241E0A6">
            <w:pPr>
              <w:widowControl/>
              <w:spacing w:line="240" w:lineRule="auto"/>
              <w:ind w:firstLine="0" w:firstLineChars="0"/>
              <w:jc w:val="center"/>
              <w:rPr>
                <w:rFonts w:cs="Times New Roman"/>
                <w:b/>
                <w:sz w:val="21"/>
              </w:rPr>
            </w:pPr>
            <w:r>
              <w:rPr>
                <w:rFonts w:cs="Times New Roman"/>
                <w:b/>
                <w:sz w:val="21"/>
              </w:rPr>
              <w:fldChar w:fldCharType="begin"/>
            </w:r>
            <w:r>
              <w:rPr>
                <w:rFonts w:cs="Times New Roman"/>
                <w:b/>
                <w:sz w:val="21"/>
              </w:rPr>
              <w:instrText xml:space="preserve">= 5 \* ROMAN</w:instrText>
            </w:r>
            <w:r>
              <w:rPr>
                <w:rFonts w:cs="Times New Roman"/>
                <w:b/>
                <w:sz w:val="21"/>
              </w:rPr>
              <w:fldChar w:fldCharType="separate"/>
            </w:r>
            <w:r>
              <w:rPr>
                <w:rFonts w:cs="Times New Roman"/>
                <w:b/>
                <w:sz w:val="21"/>
              </w:rPr>
              <w:t>V</w:t>
            </w:r>
            <w:r>
              <w:rPr>
                <w:rFonts w:cs="Times New Roman"/>
                <w:b/>
                <w:sz w:val="21"/>
              </w:rPr>
              <w:fldChar w:fldCharType="end"/>
            </w:r>
            <w:r>
              <w:rPr>
                <w:rFonts w:cs="Times New Roman"/>
                <w:b/>
                <w:sz w:val="21"/>
              </w:rPr>
              <w:t>类</w:t>
            </w:r>
          </w:p>
        </w:tc>
      </w:tr>
      <w:tr w14:paraId="296B771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7B8417B4">
            <w:pPr>
              <w:widowControl/>
              <w:spacing w:line="240" w:lineRule="auto"/>
              <w:ind w:firstLine="0" w:firstLineChars="0"/>
              <w:jc w:val="center"/>
              <w:rPr>
                <w:rFonts w:cs="Times New Roman"/>
                <w:sz w:val="21"/>
              </w:rPr>
            </w:pPr>
            <w:r>
              <w:rPr>
                <w:rFonts w:cs="Times New Roman"/>
                <w:sz w:val="21"/>
              </w:rPr>
              <w:t>pH（无量纲）</w:t>
            </w:r>
          </w:p>
        </w:tc>
        <w:tc>
          <w:tcPr>
            <w:tcW w:w="2347" w:type="pct"/>
            <w:gridSpan w:val="3"/>
            <w:tcBorders>
              <w:tl2br w:val="nil"/>
              <w:tr2bl w:val="nil"/>
            </w:tcBorders>
            <w:vAlign w:val="center"/>
          </w:tcPr>
          <w:p w14:paraId="158E4323">
            <w:pPr>
              <w:widowControl/>
              <w:spacing w:line="240" w:lineRule="auto"/>
              <w:ind w:firstLine="0" w:firstLineChars="0"/>
              <w:jc w:val="center"/>
              <w:rPr>
                <w:rFonts w:cs="Times New Roman"/>
                <w:sz w:val="21"/>
              </w:rPr>
            </w:pPr>
            <w:r>
              <w:rPr>
                <w:rFonts w:cs="Times New Roman"/>
                <w:sz w:val="21"/>
              </w:rPr>
              <w:t>6.5～8.5</w:t>
            </w:r>
          </w:p>
        </w:tc>
        <w:tc>
          <w:tcPr>
            <w:tcW w:w="745" w:type="pct"/>
            <w:tcBorders>
              <w:tl2br w:val="nil"/>
              <w:tr2bl w:val="nil"/>
            </w:tcBorders>
            <w:vAlign w:val="center"/>
          </w:tcPr>
          <w:p w14:paraId="0DB25B2D">
            <w:pPr>
              <w:widowControl/>
              <w:spacing w:line="240" w:lineRule="auto"/>
              <w:ind w:firstLine="0" w:firstLineChars="0"/>
              <w:jc w:val="center"/>
              <w:rPr>
                <w:rFonts w:cs="Times New Roman"/>
                <w:sz w:val="21"/>
              </w:rPr>
            </w:pPr>
            <w:r>
              <w:rPr>
                <w:rFonts w:cs="Times New Roman"/>
                <w:sz w:val="21"/>
              </w:rPr>
              <w:t>5.5～6.5，8.5～9</w:t>
            </w:r>
          </w:p>
        </w:tc>
        <w:tc>
          <w:tcPr>
            <w:tcW w:w="841" w:type="pct"/>
            <w:tcBorders>
              <w:tl2br w:val="nil"/>
              <w:tr2bl w:val="nil"/>
            </w:tcBorders>
            <w:vAlign w:val="center"/>
          </w:tcPr>
          <w:p w14:paraId="0E608F70">
            <w:pPr>
              <w:widowControl/>
              <w:spacing w:line="240" w:lineRule="auto"/>
              <w:ind w:firstLine="0" w:firstLineChars="0"/>
              <w:jc w:val="center"/>
              <w:rPr>
                <w:rFonts w:cs="Times New Roman"/>
                <w:sz w:val="21"/>
              </w:rPr>
            </w:pPr>
            <w:r>
              <w:rPr>
                <w:rFonts w:cs="Times New Roman"/>
                <w:sz w:val="21"/>
              </w:rPr>
              <w:t>&lt;5.5，&gt;9</w:t>
            </w:r>
          </w:p>
        </w:tc>
      </w:tr>
      <w:tr w14:paraId="4A8BDBB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1AC52239">
            <w:pPr>
              <w:widowControl/>
              <w:spacing w:line="240" w:lineRule="auto"/>
              <w:ind w:firstLine="0" w:firstLineChars="0"/>
              <w:jc w:val="center"/>
              <w:rPr>
                <w:rFonts w:cs="Times New Roman"/>
                <w:sz w:val="21"/>
              </w:rPr>
            </w:pPr>
            <w:r>
              <w:rPr>
                <w:rFonts w:cs="Times New Roman"/>
                <w:sz w:val="21"/>
              </w:rPr>
              <w:t>钠</w:t>
            </w:r>
          </w:p>
        </w:tc>
        <w:tc>
          <w:tcPr>
            <w:tcW w:w="733" w:type="pct"/>
            <w:tcBorders>
              <w:tl2br w:val="nil"/>
              <w:tr2bl w:val="nil"/>
            </w:tcBorders>
            <w:vAlign w:val="center"/>
          </w:tcPr>
          <w:p w14:paraId="17BEAF43">
            <w:pPr>
              <w:widowControl/>
              <w:spacing w:line="240" w:lineRule="auto"/>
              <w:ind w:firstLine="0" w:firstLineChars="0"/>
              <w:jc w:val="center"/>
              <w:rPr>
                <w:rFonts w:cs="Times New Roman"/>
                <w:sz w:val="21"/>
              </w:rPr>
            </w:pPr>
            <w:r>
              <w:rPr>
                <w:rFonts w:cs="Times New Roman"/>
                <w:sz w:val="21"/>
              </w:rPr>
              <w:t>≤100</w:t>
            </w:r>
          </w:p>
        </w:tc>
        <w:tc>
          <w:tcPr>
            <w:tcW w:w="757" w:type="pct"/>
            <w:tcBorders>
              <w:tl2br w:val="nil"/>
              <w:tr2bl w:val="nil"/>
            </w:tcBorders>
            <w:vAlign w:val="center"/>
          </w:tcPr>
          <w:p w14:paraId="09566CEB">
            <w:pPr>
              <w:widowControl/>
              <w:spacing w:line="240" w:lineRule="auto"/>
              <w:ind w:firstLine="0" w:firstLineChars="0"/>
              <w:jc w:val="center"/>
              <w:rPr>
                <w:rFonts w:cs="Times New Roman"/>
                <w:sz w:val="21"/>
              </w:rPr>
            </w:pPr>
            <w:r>
              <w:rPr>
                <w:rFonts w:cs="Times New Roman"/>
                <w:sz w:val="21"/>
              </w:rPr>
              <w:t>≤150</w:t>
            </w:r>
          </w:p>
        </w:tc>
        <w:tc>
          <w:tcPr>
            <w:tcW w:w="857" w:type="pct"/>
            <w:tcBorders>
              <w:tl2br w:val="nil"/>
              <w:tr2bl w:val="nil"/>
            </w:tcBorders>
            <w:vAlign w:val="center"/>
          </w:tcPr>
          <w:p w14:paraId="539D2319">
            <w:pPr>
              <w:widowControl/>
              <w:spacing w:line="240" w:lineRule="auto"/>
              <w:ind w:firstLine="0" w:firstLineChars="0"/>
              <w:jc w:val="center"/>
              <w:rPr>
                <w:rFonts w:cs="Times New Roman"/>
                <w:sz w:val="21"/>
              </w:rPr>
            </w:pPr>
            <w:r>
              <w:rPr>
                <w:rFonts w:cs="Times New Roman"/>
                <w:sz w:val="21"/>
              </w:rPr>
              <w:t>≤200</w:t>
            </w:r>
          </w:p>
        </w:tc>
        <w:tc>
          <w:tcPr>
            <w:tcW w:w="745" w:type="pct"/>
            <w:tcBorders>
              <w:tl2br w:val="nil"/>
              <w:tr2bl w:val="nil"/>
            </w:tcBorders>
            <w:vAlign w:val="center"/>
          </w:tcPr>
          <w:p w14:paraId="4E586AF8">
            <w:pPr>
              <w:widowControl/>
              <w:spacing w:line="240" w:lineRule="auto"/>
              <w:ind w:firstLine="0" w:firstLineChars="0"/>
              <w:jc w:val="center"/>
              <w:rPr>
                <w:rFonts w:cs="Times New Roman"/>
                <w:sz w:val="21"/>
              </w:rPr>
            </w:pPr>
            <w:r>
              <w:rPr>
                <w:rFonts w:cs="Times New Roman"/>
                <w:sz w:val="21"/>
              </w:rPr>
              <w:t>≤400</w:t>
            </w:r>
          </w:p>
        </w:tc>
        <w:tc>
          <w:tcPr>
            <w:tcW w:w="841" w:type="pct"/>
            <w:tcBorders>
              <w:tl2br w:val="nil"/>
              <w:tr2bl w:val="nil"/>
            </w:tcBorders>
            <w:vAlign w:val="center"/>
          </w:tcPr>
          <w:p w14:paraId="310C93B9">
            <w:pPr>
              <w:widowControl/>
              <w:spacing w:line="240" w:lineRule="auto"/>
              <w:ind w:firstLine="0" w:firstLineChars="0"/>
              <w:jc w:val="center"/>
              <w:rPr>
                <w:rFonts w:cs="Times New Roman"/>
                <w:sz w:val="21"/>
              </w:rPr>
            </w:pPr>
            <w:r>
              <w:rPr>
                <w:rFonts w:cs="Times New Roman"/>
                <w:sz w:val="21"/>
              </w:rPr>
              <w:t>＞400</w:t>
            </w:r>
          </w:p>
        </w:tc>
      </w:tr>
      <w:tr w14:paraId="5BC8D28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72784468">
            <w:pPr>
              <w:widowControl/>
              <w:spacing w:line="240" w:lineRule="auto"/>
              <w:ind w:firstLine="0" w:firstLineChars="0"/>
              <w:jc w:val="center"/>
              <w:rPr>
                <w:rFonts w:cs="Times New Roman"/>
                <w:sz w:val="21"/>
              </w:rPr>
            </w:pPr>
            <w:r>
              <w:rPr>
                <w:rFonts w:cs="Times New Roman"/>
                <w:sz w:val="21"/>
              </w:rPr>
              <w:t>SO</w:t>
            </w:r>
            <w:r>
              <w:rPr>
                <w:rFonts w:cs="Times New Roman"/>
                <w:sz w:val="21"/>
                <w:vertAlign w:val="subscript"/>
              </w:rPr>
              <w:t>4</w:t>
            </w:r>
            <w:r>
              <w:rPr>
                <w:rFonts w:cs="Times New Roman"/>
                <w:sz w:val="21"/>
                <w:vertAlign w:val="superscript"/>
              </w:rPr>
              <w:t>2-</w:t>
            </w:r>
          </w:p>
        </w:tc>
        <w:tc>
          <w:tcPr>
            <w:tcW w:w="733" w:type="pct"/>
            <w:tcBorders>
              <w:tl2br w:val="nil"/>
              <w:tr2bl w:val="nil"/>
            </w:tcBorders>
            <w:vAlign w:val="center"/>
          </w:tcPr>
          <w:p w14:paraId="0AE53695">
            <w:pPr>
              <w:widowControl/>
              <w:spacing w:line="240" w:lineRule="auto"/>
              <w:ind w:firstLine="0" w:firstLineChars="0"/>
              <w:jc w:val="center"/>
              <w:rPr>
                <w:rFonts w:cs="Times New Roman"/>
                <w:sz w:val="21"/>
              </w:rPr>
            </w:pPr>
            <w:r>
              <w:rPr>
                <w:rFonts w:cs="Times New Roman"/>
                <w:sz w:val="21"/>
              </w:rPr>
              <w:t>≤50</w:t>
            </w:r>
          </w:p>
        </w:tc>
        <w:tc>
          <w:tcPr>
            <w:tcW w:w="757" w:type="pct"/>
            <w:tcBorders>
              <w:tl2br w:val="nil"/>
              <w:tr2bl w:val="nil"/>
            </w:tcBorders>
            <w:vAlign w:val="center"/>
          </w:tcPr>
          <w:p w14:paraId="166B9BB8">
            <w:pPr>
              <w:widowControl/>
              <w:spacing w:line="240" w:lineRule="auto"/>
              <w:ind w:firstLine="0" w:firstLineChars="0"/>
              <w:jc w:val="center"/>
              <w:rPr>
                <w:rFonts w:cs="Times New Roman"/>
                <w:sz w:val="21"/>
              </w:rPr>
            </w:pPr>
            <w:r>
              <w:rPr>
                <w:rFonts w:cs="Times New Roman"/>
                <w:sz w:val="21"/>
              </w:rPr>
              <w:t>≤150</w:t>
            </w:r>
          </w:p>
        </w:tc>
        <w:tc>
          <w:tcPr>
            <w:tcW w:w="857" w:type="pct"/>
            <w:tcBorders>
              <w:tl2br w:val="nil"/>
              <w:tr2bl w:val="nil"/>
            </w:tcBorders>
            <w:vAlign w:val="center"/>
          </w:tcPr>
          <w:p w14:paraId="39418E0D">
            <w:pPr>
              <w:widowControl/>
              <w:spacing w:line="240" w:lineRule="auto"/>
              <w:ind w:firstLine="0" w:firstLineChars="0"/>
              <w:jc w:val="center"/>
              <w:rPr>
                <w:rFonts w:cs="Times New Roman"/>
                <w:sz w:val="21"/>
              </w:rPr>
            </w:pPr>
            <w:r>
              <w:rPr>
                <w:rFonts w:cs="Times New Roman"/>
                <w:sz w:val="21"/>
              </w:rPr>
              <w:t>≤250</w:t>
            </w:r>
          </w:p>
        </w:tc>
        <w:tc>
          <w:tcPr>
            <w:tcW w:w="745" w:type="pct"/>
            <w:tcBorders>
              <w:tl2br w:val="nil"/>
              <w:tr2bl w:val="nil"/>
            </w:tcBorders>
            <w:vAlign w:val="center"/>
          </w:tcPr>
          <w:p w14:paraId="22F36902">
            <w:pPr>
              <w:widowControl/>
              <w:spacing w:line="240" w:lineRule="auto"/>
              <w:ind w:firstLine="0" w:firstLineChars="0"/>
              <w:jc w:val="center"/>
              <w:rPr>
                <w:rFonts w:cs="Times New Roman"/>
                <w:sz w:val="21"/>
              </w:rPr>
            </w:pPr>
            <w:r>
              <w:rPr>
                <w:rFonts w:cs="Times New Roman"/>
                <w:sz w:val="21"/>
              </w:rPr>
              <w:t>≤350</w:t>
            </w:r>
          </w:p>
        </w:tc>
        <w:tc>
          <w:tcPr>
            <w:tcW w:w="841" w:type="pct"/>
            <w:tcBorders>
              <w:tl2br w:val="nil"/>
              <w:tr2bl w:val="nil"/>
            </w:tcBorders>
            <w:vAlign w:val="center"/>
          </w:tcPr>
          <w:p w14:paraId="6F1034DC">
            <w:pPr>
              <w:widowControl/>
              <w:spacing w:line="240" w:lineRule="auto"/>
              <w:ind w:firstLine="0" w:firstLineChars="0"/>
              <w:jc w:val="center"/>
              <w:rPr>
                <w:rFonts w:cs="Times New Roman"/>
                <w:sz w:val="21"/>
              </w:rPr>
            </w:pPr>
            <w:r>
              <w:rPr>
                <w:rFonts w:cs="Times New Roman"/>
                <w:sz w:val="21"/>
              </w:rPr>
              <w:t>＞350</w:t>
            </w:r>
          </w:p>
        </w:tc>
      </w:tr>
      <w:tr w14:paraId="0096660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424199ED">
            <w:pPr>
              <w:widowControl/>
              <w:spacing w:line="240" w:lineRule="auto"/>
              <w:ind w:firstLine="0" w:firstLineChars="0"/>
              <w:jc w:val="center"/>
              <w:rPr>
                <w:rFonts w:cs="Times New Roman"/>
                <w:sz w:val="21"/>
              </w:rPr>
            </w:pPr>
            <w:r>
              <w:rPr>
                <w:rFonts w:cs="Times New Roman"/>
                <w:sz w:val="21"/>
              </w:rPr>
              <w:t>Cl</w:t>
            </w:r>
            <w:r>
              <w:rPr>
                <w:rFonts w:cs="Times New Roman"/>
                <w:sz w:val="21"/>
                <w:vertAlign w:val="superscript"/>
              </w:rPr>
              <w:t>-</w:t>
            </w:r>
          </w:p>
        </w:tc>
        <w:tc>
          <w:tcPr>
            <w:tcW w:w="733" w:type="pct"/>
            <w:tcBorders>
              <w:tl2br w:val="nil"/>
              <w:tr2bl w:val="nil"/>
            </w:tcBorders>
            <w:vAlign w:val="center"/>
          </w:tcPr>
          <w:p w14:paraId="69BAEFDD">
            <w:pPr>
              <w:widowControl/>
              <w:spacing w:line="240" w:lineRule="auto"/>
              <w:ind w:firstLine="0" w:firstLineChars="0"/>
              <w:jc w:val="center"/>
              <w:rPr>
                <w:rFonts w:cs="Times New Roman"/>
                <w:sz w:val="21"/>
              </w:rPr>
            </w:pPr>
            <w:r>
              <w:rPr>
                <w:rFonts w:cs="Times New Roman"/>
                <w:sz w:val="21"/>
              </w:rPr>
              <w:t>≤50</w:t>
            </w:r>
          </w:p>
        </w:tc>
        <w:tc>
          <w:tcPr>
            <w:tcW w:w="757" w:type="pct"/>
            <w:tcBorders>
              <w:tl2br w:val="nil"/>
              <w:tr2bl w:val="nil"/>
            </w:tcBorders>
            <w:vAlign w:val="center"/>
          </w:tcPr>
          <w:p w14:paraId="4390D829">
            <w:pPr>
              <w:widowControl/>
              <w:spacing w:line="240" w:lineRule="auto"/>
              <w:ind w:firstLine="0" w:firstLineChars="0"/>
              <w:jc w:val="center"/>
              <w:rPr>
                <w:rFonts w:cs="Times New Roman"/>
                <w:sz w:val="21"/>
              </w:rPr>
            </w:pPr>
            <w:r>
              <w:rPr>
                <w:rFonts w:cs="Times New Roman"/>
                <w:sz w:val="21"/>
              </w:rPr>
              <w:t>≤150</w:t>
            </w:r>
          </w:p>
        </w:tc>
        <w:tc>
          <w:tcPr>
            <w:tcW w:w="857" w:type="pct"/>
            <w:tcBorders>
              <w:tl2br w:val="nil"/>
              <w:tr2bl w:val="nil"/>
            </w:tcBorders>
            <w:vAlign w:val="center"/>
          </w:tcPr>
          <w:p w14:paraId="26C185CC">
            <w:pPr>
              <w:widowControl/>
              <w:spacing w:line="240" w:lineRule="auto"/>
              <w:ind w:firstLine="0" w:firstLineChars="0"/>
              <w:jc w:val="center"/>
              <w:rPr>
                <w:rFonts w:cs="Times New Roman"/>
                <w:sz w:val="21"/>
              </w:rPr>
            </w:pPr>
            <w:r>
              <w:rPr>
                <w:rFonts w:cs="Times New Roman"/>
                <w:sz w:val="21"/>
              </w:rPr>
              <w:t>≤250</w:t>
            </w:r>
          </w:p>
        </w:tc>
        <w:tc>
          <w:tcPr>
            <w:tcW w:w="745" w:type="pct"/>
            <w:tcBorders>
              <w:tl2br w:val="nil"/>
              <w:tr2bl w:val="nil"/>
            </w:tcBorders>
            <w:vAlign w:val="center"/>
          </w:tcPr>
          <w:p w14:paraId="6936A1F9">
            <w:pPr>
              <w:widowControl/>
              <w:spacing w:line="240" w:lineRule="auto"/>
              <w:ind w:firstLine="0" w:firstLineChars="0"/>
              <w:jc w:val="center"/>
              <w:rPr>
                <w:rFonts w:cs="Times New Roman"/>
                <w:sz w:val="21"/>
              </w:rPr>
            </w:pPr>
            <w:r>
              <w:rPr>
                <w:rFonts w:cs="Times New Roman"/>
                <w:sz w:val="21"/>
              </w:rPr>
              <w:t>≤350</w:t>
            </w:r>
          </w:p>
        </w:tc>
        <w:tc>
          <w:tcPr>
            <w:tcW w:w="841" w:type="pct"/>
            <w:tcBorders>
              <w:tl2br w:val="nil"/>
              <w:tr2bl w:val="nil"/>
            </w:tcBorders>
            <w:vAlign w:val="center"/>
          </w:tcPr>
          <w:p w14:paraId="6FF0B681">
            <w:pPr>
              <w:widowControl/>
              <w:spacing w:line="240" w:lineRule="auto"/>
              <w:ind w:firstLine="0" w:firstLineChars="0"/>
              <w:jc w:val="center"/>
              <w:rPr>
                <w:rFonts w:cs="Times New Roman"/>
                <w:sz w:val="21"/>
              </w:rPr>
            </w:pPr>
            <w:r>
              <w:rPr>
                <w:rFonts w:cs="Times New Roman"/>
                <w:sz w:val="21"/>
              </w:rPr>
              <w:t>＞350</w:t>
            </w:r>
          </w:p>
        </w:tc>
      </w:tr>
      <w:tr w14:paraId="4E05028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24D4FB6D">
            <w:pPr>
              <w:widowControl/>
              <w:spacing w:line="240" w:lineRule="auto"/>
              <w:ind w:firstLine="0" w:firstLineChars="0"/>
              <w:jc w:val="center"/>
              <w:rPr>
                <w:rFonts w:cs="Times New Roman"/>
                <w:sz w:val="21"/>
              </w:rPr>
            </w:pPr>
            <w:r>
              <w:rPr>
                <w:rFonts w:cs="Times New Roman"/>
                <w:sz w:val="21"/>
              </w:rPr>
              <w:t>氨氮</w:t>
            </w:r>
          </w:p>
        </w:tc>
        <w:tc>
          <w:tcPr>
            <w:tcW w:w="733" w:type="pct"/>
            <w:tcBorders>
              <w:tl2br w:val="nil"/>
              <w:tr2bl w:val="nil"/>
            </w:tcBorders>
            <w:vAlign w:val="center"/>
          </w:tcPr>
          <w:p w14:paraId="19BE591F">
            <w:pPr>
              <w:widowControl/>
              <w:spacing w:line="240" w:lineRule="auto"/>
              <w:ind w:firstLine="0" w:firstLineChars="0"/>
              <w:jc w:val="center"/>
              <w:rPr>
                <w:rFonts w:cs="Times New Roman"/>
                <w:sz w:val="21"/>
              </w:rPr>
            </w:pPr>
            <w:r>
              <w:rPr>
                <w:rFonts w:cs="Times New Roman"/>
                <w:sz w:val="21"/>
              </w:rPr>
              <w:t>≤0.02</w:t>
            </w:r>
          </w:p>
        </w:tc>
        <w:tc>
          <w:tcPr>
            <w:tcW w:w="757" w:type="pct"/>
            <w:tcBorders>
              <w:tl2br w:val="nil"/>
              <w:tr2bl w:val="nil"/>
            </w:tcBorders>
            <w:vAlign w:val="center"/>
          </w:tcPr>
          <w:p w14:paraId="366DB50B">
            <w:pPr>
              <w:widowControl/>
              <w:spacing w:line="240" w:lineRule="auto"/>
              <w:ind w:firstLine="0" w:firstLineChars="0"/>
              <w:jc w:val="center"/>
              <w:rPr>
                <w:rFonts w:cs="Times New Roman"/>
                <w:sz w:val="21"/>
              </w:rPr>
            </w:pPr>
            <w:r>
              <w:rPr>
                <w:rFonts w:cs="Times New Roman"/>
                <w:sz w:val="21"/>
              </w:rPr>
              <w:t>≤0.10</w:t>
            </w:r>
          </w:p>
        </w:tc>
        <w:tc>
          <w:tcPr>
            <w:tcW w:w="857" w:type="pct"/>
            <w:tcBorders>
              <w:tl2br w:val="nil"/>
              <w:tr2bl w:val="nil"/>
            </w:tcBorders>
            <w:vAlign w:val="center"/>
          </w:tcPr>
          <w:p w14:paraId="29C740B9">
            <w:pPr>
              <w:widowControl/>
              <w:spacing w:line="240" w:lineRule="auto"/>
              <w:ind w:firstLine="0" w:firstLineChars="0"/>
              <w:jc w:val="center"/>
              <w:rPr>
                <w:rFonts w:cs="Times New Roman"/>
                <w:sz w:val="21"/>
              </w:rPr>
            </w:pPr>
            <w:r>
              <w:rPr>
                <w:rFonts w:cs="Times New Roman"/>
                <w:sz w:val="21"/>
              </w:rPr>
              <w:t>≤0.50</w:t>
            </w:r>
          </w:p>
        </w:tc>
        <w:tc>
          <w:tcPr>
            <w:tcW w:w="745" w:type="pct"/>
            <w:tcBorders>
              <w:tl2br w:val="nil"/>
              <w:tr2bl w:val="nil"/>
            </w:tcBorders>
            <w:vAlign w:val="center"/>
          </w:tcPr>
          <w:p w14:paraId="5C0AD392">
            <w:pPr>
              <w:widowControl/>
              <w:spacing w:line="240" w:lineRule="auto"/>
              <w:ind w:firstLine="0" w:firstLineChars="0"/>
              <w:jc w:val="center"/>
              <w:rPr>
                <w:rFonts w:cs="Times New Roman"/>
                <w:sz w:val="21"/>
              </w:rPr>
            </w:pPr>
            <w:r>
              <w:rPr>
                <w:rFonts w:cs="Times New Roman"/>
                <w:sz w:val="21"/>
              </w:rPr>
              <w:t>≤1.50</w:t>
            </w:r>
          </w:p>
        </w:tc>
        <w:tc>
          <w:tcPr>
            <w:tcW w:w="841" w:type="pct"/>
            <w:tcBorders>
              <w:tl2br w:val="nil"/>
              <w:tr2bl w:val="nil"/>
            </w:tcBorders>
            <w:vAlign w:val="center"/>
          </w:tcPr>
          <w:p w14:paraId="26636421">
            <w:pPr>
              <w:widowControl/>
              <w:spacing w:line="240" w:lineRule="auto"/>
              <w:ind w:firstLine="0" w:firstLineChars="0"/>
              <w:jc w:val="center"/>
              <w:rPr>
                <w:rFonts w:cs="Times New Roman"/>
                <w:sz w:val="21"/>
              </w:rPr>
            </w:pPr>
            <w:r>
              <w:rPr>
                <w:rFonts w:cs="Times New Roman"/>
                <w:sz w:val="21"/>
              </w:rPr>
              <w:t>＞1.50</w:t>
            </w:r>
          </w:p>
        </w:tc>
      </w:tr>
      <w:tr w14:paraId="0E3D18D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313EEC41">
            <w:pPr>
              <w:widowControl/>
              <w:spacing w:line="240" w:lineRule="auto"/>
              <w:ind w:firstLine="0" w:firstLineChars="0"/>
              <w:jc w:val="center"/>
              <w:rPr>
                <w:rFonts w:cs="Times New Roman"/>
                <w:sz w:val="21"/>
              </w:rPr>
            </w:pPr>
            <w:r>
              <w:rPr>
                <w:rFonts w:cs="Times New Roman"/>
                <w:sz w:val="21"/>
              </w:rPr>
              <w:t>硝酸盐</w:t>
            </w:r>
          </w:p>
        </w:tc>
        <w:tc>
          <w:tcPr>
            <w:tcW w:w="733" w:type="pct"/>
            <w:tcBorders>
              <w:tl2br w:val="nil"/>
              <w:tr2bl w:val="nil"/>
            </w:tcBorders>
            <w:vAlign w:val="center"/>
          </w:tcPr>
          <w:p w14:paraId="55FA5314">
            <w:pPr>
              <w:widowControl/>
              <w:spacing w:line="240" w:lineRule="auto"/>
              <w:ind w:firstLine="0" w:firstLineChars="0"/>
              <w:jc w:val="center"/>
              <w:rPr>
                <w:rFonts w:cs="Times New Roman"/>
                <w:sz w:val="21"/>
              </w:rPr>
            </w:pPr>
            <w:r>
              <w:rPr>
                <w:rFonts w:cs="Times New Roman"/>
                <w:sz w:val="21"/>
              </w:rPr>
              <w:t>≤2.0</w:t>
            </w:r>
          </w:p>
        </w:tc>
        <w:tc>
          <w:tcPr>
            <w:tcW w:w="757" w:type="pct"/>
            <w:tcBorders>
              <w:tl2br w:val="nil"/>
              <w:tr2bl w:val="nil"/>
            </w:tcBorders>
            <w:vAlign w:val="center"/>
          </w:tcPr>
          <w:p w14:paraId="7F51FB75">
            <w:pPr>
              <w:widowControl/>
              <w:spacing w:line="240" w:lineRule="auto"/>
              <w:ind w:firstLine="0" w:firstLineChars="0"/>
              <w:jc w:val="center"/>
              <w:rPr>
                <w:rFonts w:cs="Times New Roman"/>
                <w:sz w:val="21"/>
              </w:rPr>
            </w:pPr>
            <w:r>
              <w:rPr>
                <w:rFonts w:cs="Times New Roman"/>
                <w:sz w:val="21"/>
              </w:rPr>
              <w:t>≤5.0</w:t>
            </w:r>
          </w:p>
        </w:tc>
        <w:tc>
          <w:tcPr>
            <w:tcW w:w="857" w:type="pct"/>
            <w:tcBorders>
              <w:tl2br w:val="nil"/>
              <w:tr2bl w:val="nil"/>
            </w:tcBorders>
            <w:vAlign w:val="center"/>
          </w:tcPr>
          <w:p w14:paraId="0728A581">
            <w:pPr>
              <w:widowControl/>
              <w:spacing w:line="240" w:lineRule="auto"/>
              <w:ind w:firstLine="0" w:firstLineChars="0"/>
              <w:jc w:val="center"/>
              <w:rPr>
                <w:rFonts w:cs="Times New Roman"/>
                <w:sz w:val="21"/>
              </w:rPr>
            </w:pPr>
            <w:r>
              <w:rPr>
                <w:rFonts w:cs="Times New Roman"/>
                <w:sz w:val="21"/>
              </w:rPr>
              <w:t>≤20.0</w:t>
            </w:r>
          </w:p>
        </w:tc>
        <w:tc>
          <w:tcPr>
            <w:tcW w:w="745" w:type="pct"/>
            <w:tcBorders>
              <w:tl2br w:val="nil"/>
              <w:tr2bl w:val="nil"/>
            </w:tcBorders>
            <w:vAlign w:val="center"/>
          </w:tcPr>
          <w:p w14:paraId="3D61EBDA">
            <w:pPr>
              <w:widowControl/>
              <w:spacing w:line="240" w:lineRule="auto"/>
              <w:ind w:firstLine="0" w:firstLineChars="0"/>
              <w:jc w:val="center"/>
              <w:rPr>
                <w:rFonts w:cs="Times New Roman"/>
                <w:sz w:val="21"/>
              </w:rPr>
            </w:pPr>
            <w:r>
              <w:rPr>
                <w:rFonts w:cs="Times New Roman"/>
                <w:sz w:val="21"/>
              </w:rPr>
              <w:t>≤30.0</w:t>
            </w:r>
          </w:p>
        </w:tc>
        <w:tc>
          <w:tcPr>
            <w:tcW w:w="841" w:type="pct"/>
            <w:tcBorders>
              <w:tl2br w:val="nil"/>
              <w:tr2bl w:val="nil"/>
            </w:tcBorders>
            <w:vAlign w:val="center"/>
          </w:tcPr>
          <w:p w14:paraId="70A1E78E">
            <w:pPr>
              <w:widowControl/>
              <w:spacing w:line="240" w:lineRule="auto"/>
              <w:ind w:firstLine="0" w:firstLineChars="0"/>
              <w:jc w:val="center"/>
              <w:rPr>
                <w:rFonts w:cs="Times New Roman"/>
                <w:sz w:val="21"/>
              </w:rPr>
            </w:pPr>
            <w:r>
              <w:rPr>
                <w:rFonts w:cs="Times New Roman"/>
                <w:sz w:val="21"/>
              </w:rPr>
              <w:t>＞30.0</w:t>
            </w:r>
          </w:p>
        </w:tc>
      </w:tr>
      <w:tr w14:paraId="31D3070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58EFADE0">
            <w:pPr>
              <w:widowControl/>
              <w:spacing w:line="240" w:lineRule="auto"/>
              <w:ind w:firstLine="0" w:firstLineChars="0"/>
              <w:jc w:val="center"/>
              <w:rPr>
                <w:rFonts w:cs="Times New Roman"/>
                <w:sz w:val="21"/>
              </w:rPr>
            </w:pPr>
            <w:r>
              <w:rPr>
                <w:rFonts w:cs="Times New Roman"/>
                <w:sz w:val="21"/>
              </w:rPr>
              <w:t>亚硝酸盐</w:t>
            </w:r>
          </w:p>
        </w:tc>
        <w:tc>
          <w:tcPr>
            <w:tcW w:w="733" w:type="pct"/>
            <w:tcBorders>
              <w:tl2br w:val="nil"/>
              <w:tr2bl w:val="nil"/>
            </w:tcBorders>
            <w:vAlign w:val="center"/>
          </w:tcPr>
          <w:p w14:paraId="7DEE512C">
            <w:pPr>
              <w:widowControl/>
              <w:spacing w:line="240" w:lineRule="auto"/>
              <w:ind w:firstLine="0" w:firstLineChars="0"/>
              <w:jc w:val="center"/>
              <w:rPr>
                <w:rFonts w:cs="Times New Roman"/>
                <w:sz w:val="21"/>
              </w:rPr>
            </w:pPr>
            <w:r>
              <w:rPr>
                <w:rFonts w:cs="Times New Roman"/>
                <w:sz w:val="21"/>
              </w:rPr>
              <w:t>≤0.01</w:t>
            </w:r>
          </w:p>
        </w:tc>
        <w:tc>
          <w:tcPr>
            <w:tcW w:w="757" w:type="pct"/>
            <w:tcBorders>
              <w:tl2br w:val="nil"/>
              <w:tr2bl w:val="nil"/>
            </w:tcBorders>
            <w:vAlign w:val="center"/>
          </w:tcPr>
          <w:p w14:paraId="3AAD0D48">
            <w:pPr>
              <w:widowControl/>
              <w:spacing w:line="240" w:lineRule="auto"/>
              <w:ind w:firstLine="0" w:firstLineChars="0"/>
              <w:jc w:val="center"/>
              <w:rPr>
                <w:rFonts w:cs="Times New Roman"/>
                <w:sz w:val="21"/>
              </w:rPr>
            </w:pPr>
            <w:r>
              <w:rPr>
                <w:rFonts w:cs="Times New Roman"/>
                <w:sz w:val="21"/>
              </w:rPr>
              <w:t>≤0.10</w:t>
            </w:r>
          </w:p>
        </w:tc>
        <w:tc>
          <w:tcPr>
            <w:tcW w:w="857" w:type="pct"/>
            <w:tcBorders>
              <w:tl2br w:val="nil"/>
              <w:tr2bl w:val="nil"/>
            </w:tcBorders>
            <w:vAlign w:val="center"/>
          </w:tcPr>
          <w:p w14:paraId="1BE34638">
            <w:pPr>
              <w:widowControl/>
              <w:spacing w:line="240" w:lineRule="auto"/>
              <w:ind w:firstLine="0" w:firstLineChars="0"/>
              <w:jc w:val="center"/>
              <w:rPr>
                <w:rFonts w:cs="Times New Roman"/>
                <w:sz w:val="21"/>
              </w:rPr>
            </w:pPr>
            <w:r>
              <w:rPr>
                <w:rFonts w:cs="Times New Roman"/>
                <w:sz w:val="21"/>
              </w:rPr>
              <w:t>≤1.00</w:t>
            </w:r>
          </w:p>
        </w:tc>
        <w:tc>
          <w:tcPr>
            <w:tcW w:w="745" w:type="pct"/>
            <w:tcBorders>
              <w:tl2br w:val="nil"/>
              <w:tr2bl w:val="nil"/>
            </w:tcBorders>
            <w:vAlign w:val="center"/>
          </w:tcPr>
          <w:p w14:paraId="79099B9F">
            <w:pPr>
              <w:widowControl/>
              <w:spacing w:line="240" w:lineRule="auto"/>
              <w:ind w:firstLine="0" w:firstLineChars="0"/>
              <w:jc w:val="center"/>
              <w:rPr>
                <w:rFonts w:cs="Times New Roman"/>
                <w:sz w:val="21"/>
              </w:rPr>
            </w:pPr>
            <w:r>
              <w:rPr>
                <w:rFonts w:cs="Times New Roman"/>
                <w:sz w:val="21"/>
              </w:rPr>
              <w:t>≤4.80</w:t>
            </w:r>
          </w:p>
        </w:tc>
        <w:tc>
          <w:tcPr>
            <w:tcW w:w="841" w:type="pct"/>
            <w:tcBorders>
              <w:tl2br w:val="nil"/>
              <w:tr2bl w:val="nil"/>
            </w:tcBorders>
            <w:vAlign w:val="center"/>
          </w:tcPr>
          <w:p w14:paraId="00A41555">
            <w:pPr>
              <w:widowControl/>
              <w:spacing w:line="240" w:lineRule="auto"/>
              <w:ind w:firstLine="0" w:firstLineChars="0"/>
              <w:jc w:val="center"/>
              <w:rPr>
                <w:rFonts w:cs="Times New Roman"/>
                <w:sz w:val="21"/>
              </w:rPr>
            </w:pPr>
            <w:r>
              <w:rPr>
                <w:rFonts w:cs="Times New Roman"/>
                <w:sz w:val="21"/>
              </w:rPr>
              <w:t>＞4.80</w:t>
            </w:r>
          </w:p>
        </w:tc>
      </w:tr>
      <w:tr w14:paraId="47B2D1C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07C0F395">
            <w:pPr>
              <w:widowControl/>
              <w:spacing w:line="240" w:lineRule="auto"/>
              <w:ind w:firstLine="0" w:firstLineChars="0"/>
              <w:jc w:val="center"/>
              <w:rPr>
                <w:rFonts w:cs="Times New Roman"/>
                <w:sz w:val="21"/>
              </w:rPr>
            </w:pPr>
            <w:r>
              <w:rPr>
                <w:rFonts w:cs="Times New Roman"/>
                <w:sz w:val="21"/>
              </w:rPr>
              <w:t>挥发酚</w:t>
            </w:r>
          </w:p>
        </w:tc>
        <w:tc>
          <w:tcPr>
            <w:tcW w:w="733" w:type="pct"/>
            <w:tcBorders>
              <w:tl2br w:val="nil"/>
              <w:tr2bl w:val="nil"/>
            </w:tcBorders>
            <w:vAlign w:val="center"/>
          </w:tcPr>
          <w:p w14:paraId="104D52EB">
            <w:pPr>
              <w:widowControl/>
              <w:spacing w:line="240" w:lineRule="auto"/>
              <w:ind w:firstLine="0" w:firstLineChars="0"/>
              <w:jc w:val="center"/>
              <w:rPr>
                <w:rFonts w:cs="Times New Roman"/>
                <w:sz w:val="21"/>
              </w:rPr>
            </w:pPr>
            <w:r>
              <w:rPr>
                <w:rFonts w:cs="Times New Roman"/>
                <w:sz w:val="21"/>
              </w:rPr>
              <w:t>≤0.001</w:t>
            </w:r>
          </w:p>
        </w:tc>
        <w:tc>
          <w:tcPr>
            <w:tcW w:w="757" w:type="pct"/>
            <w:tcBorders>
              <w:tl2br w:val="nil"/>
              <w:tr2bl w:val="nil"/>
            </w:tcBorders>
            <w:vAlign w:val="center"/>
          </w:tcPr>
          <w:p w14:paraId="0172AA8C">
            <w:pPr>
              <w:widowControl/>
              <w:spacing w:line="240" w:lineRule="auto"/>
              <w:ind w:firstLine="0" w:firstLineChars="0"/>
              <w:jc w:val="center"/>
              <w:rPr>
                <w:rFonts w:cs="Times New Roman"/>
                <w:sz w:val="21"/>
              </w:rPr>
            </w:pPr>
            <w:r>
              <w:rPr>
                <w:rFonts w:cs="Times New Roman"/>
                <w:sz w:val="21"/>
              </w:rPr>
              <w:t>≤0.001</w:t>
            </w:r>
          </w:p>
        </w:tc>
        <w:tc>
          <w:tcPr>
            <w:tcW w:w="857" w:type="pct"/>
            <w:tcBorders>
              <w:tl2br w:val="nil"/>
              <w:tr2bl w:val="nil"/>
            </w:tcBorders>
            <w:vAlign w:val="center"/>
          </w:tcPr>
          <w:p w14:paraId="27057C4A">
            <w:pPr>
              <w:widowControl/>
              <w:spacing w:line="240" w:lineRule="auto"/>
              <w:ind w:firstLine="0" w:firstLineChars="0"/>
              <w:jc w:val="center"/>
              <w:rPr>
                <w:rFonts w:cs="Times New Roman"/>
                <w:sz w:val="21"/>
              </w:rPr>
            </w:pPr>
            <w:r>
              <w:rPr>
                <w:rFonts w:cs="Times New Roman"/>
                <w:sz w:val="21"/>
              </w:rPr>
              <w:t>≤0.002</w:t>
            </w:r>
          </w:p>
        </w:tc>
        <w:tc>
          <w:tcPr>
            <w:tcW w:w="745" w:type="pct"/>
            <w:tcBorders>
              <w:tl2br w:val="nil"/>
              <w:tr2bl w:val="nil"/>
            </w:tcBorders>
            <w:vAlign w:val="center"/>
          </w:tcPr>
          <w:p w14:paraId="187DE04A">
            <w:pPr>
              <w:widowControl/>
              <w:spacing w:line="240" w:lineRule="auto"/>
              <w:ind w:firstLine="0" w:firstLineChars="0"/>
              <w:jc w:val="center"/>
              <w:rPr>
                <w:rFonts w:cs="Times New Roman"/>
                <w:sz w:val="21"/>
              </w:rPr>
            </w:pPr>
            <w:r>
              <w:rPr>
                <w:rFonts w:cs="Times New Roman"/>
                <w:sz w:val="21"/>
              </w:rPr>
              <w:t>≤0.01</w:t>
            </w:r>
          </w:p>
        </w:tc>
        <w:tc>
          <w:tcPr>
            <w:tcW w:w="841" w:type="pct"/>
            <w:tcBorders>
              <w:tl2br w:val="nil"/>
              <w:tr2bl w:val="nil"/>
            </w:tcBorders>
            <w:vAlign w:val="center"/>
          </w:tcPr>
          <w:p w14:paraId="30124376">
            <w:pPr>
              <w:widowControl/>
              <w:spacing w:line="240" w:lineRule="auto"/>
              <w:ind w:firstLine="0" w:firstLineChars="0"/>
              <w:jc w:val="center"/>
              <w:rPr>
                <w:rFonts w:cs="Times New Roman"/>
                <w:sz w:val="21"/>
              </w:rPr>
            </w:pPr>
            <w:r>
              <w:rPr>
                <w:rFonts w:cs="Times New Roman"/>
                <w:sz w:val="21"/>
              </w:rPr>
              <w:t>＞0.01</w:t>
            </w:r>
          </w:p>
        </w:tc>
      </w:tr>
      <w:tr w14:paraId="7B32BAF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32264C7B">
            <w:pPr>
              <w:widowControl/>
              <w:spacing w:line="240" w:lineRule="auto"/>
              <w:ind w:firstLine="0" w:firstLineChars="0"/>
              <w:jc w:val="center"/>
              <w:rPr>
                <w:rFonts w:cs="Times New Roman"/>
                <w:sz w:val="21"/>
              </w:rPr>
            </w:pPr>
            <w:r>
              <w:rPr>
                <w:rFonts w:cs="Times New Roman"/>
                <w:sz w:val="21"/>
              </w:rPr>
              <w:t>氰化物</w:t>
            </w:r>
          </w:p>
        </w:tc>
        <w:tc>
          <w:tcPr>
            <w:tcW w:w="733" w:type="pct"/>
            <w:tcBorders>
              <w:tl2br w:val="nil"/>
              <w:tr2bl w:val="nil"/>
            </w:tcBorders>
            <w:vAlign w:val="center"/>
          </w:tcPr>
          <w:p w14:paraId="0250E354">
            <w:pPr>
              <w:widowControl/>
              <w:spacing w:line="240" w:lineRule="auto"/>
              <w:ind w:firstLine="0" w:firstLineChars="0"/>
              <w:jc w:val="center"/>
              <w:rPr>
                <w:rFonts w:cs="Times New Roman"/>
                <w:sz w:val="21"/>
              </w:rPr>
            </w:pPr>
            <w:r>
              <w:rPr>
                <w:rFonts w:cs="Times New Roman"/>
                <w:sz w:val="21"/>
              </w:rPr>
              <w:t>≤0.001</w:t>
            </w:r>
          </w:p>
        </w:tc>
        <w:tc>
          <w:tcPr>
            <w:tcW w:w="757" w:type="pct"/>
            <w:tcBorders>
              <w:tl2br w:val="nil"/>
              <w:tr2bl w:val="nil"/>
            </w:tcBorders>
            <w:vAlign w:val="center"/>
          </w:tcPr>
          <w:p w14:paraId="742DBC6B">
            <w:pPr>
              <w:widowControl/>
              <w:spacing w:line="240" w:lineRule="auto"/>
              <w:ind w:firstLine="0" w:firstLineChars="0"/>
              <w:jc w:val="center"/>
              <w:rPr>
                <w:rFonts w:cs="Times New Roman"/>
                <w:sz w:val="21"/>
              </w:rPr>
            </w:pPr>
            <w:r>
              <w:rPr>
                <w:rFonts w:cs="Times New Roman"/>
                <w:sz w:val="21"/>
              </w:rPr>
              <w:t>≤0.01</w:t>
            </w:r>
          </w:p>
        </w:tc>
        <w:tc>
          <w:tcPr>
            <w:tcW w:w="857" w:type="pct"/>
            <w:tcBorders>
              <w:tl2br w:val="nil"/>
              <w:tr2bl w:val="nil"/>
            </w:tcBorders>
            <w:vAlign w:val="center"/>
          </w:tcPr>
          <w:p w14:paraId="19A249D7">
            <w:pPr>
              <w:widowControl/>
              <w:spacing w:line="240" w:lineRule="auto"/>
              <w:ind w:firstLine="0" w:firstLineChars="0"/>
              <w:jc w:val="center"/>
              <w:rPr>
                <w:rFonts w:cs="Times New Roman"/>
                <w:sz w:val="21"/>
              </w:rPr>
            </w:pPr>
            <w:r>
              <w:rPr>
                <w:rFonts w:cs="Times New Roman"/>
                <w:sz w:val="21"/>
              </w:rPr>
              <w:t>≤0.05</w:t>
            </w:r>
          </w:p>
        </w:tc>
        <w:tc>
          <w:tcPr>
            <w:tcW w:w="745" w:type="pct"/>
            <w:tcBorders>
              <w:tl2br w:val="nil"/>
              <w:tr2bl w:val="nil"/>
            </w:tcBorders>
            <w:vAlign w:val="center"/>
          </w:tcPr>
          <w:p w14:paraId="01F775FB">
            <w:pPr>
              <w:widowControl/>
              <w:spacing w:line="240" w:lineRule="auto"/>
              <w:ind w:firstLine="0" w:firstLineChars="0"/>
              <w:jc w:val="center"/>
              <w:rPr>
                <w:rFonts w:cs="Times New Roman"/>
                <w:sz w:val="21"/>
              </w:rPr>
            </w:pPr>
            <w:r>
              <w:rPr>
                <w:rFonts w:cs="Times New Roman"/>
                <w:sz w:val="21"/>
              </w:rPr>
              <w:t>≤0.1</w:t>
            </w:r>
          </w:p>
        </w:tc>
        <w:tc>
          <w:tcPr>
            <w:tcW w:w="841" w:type="pct"/>
            <w:tcBorders>
              <w:tl2br w:val="nil"/>
              <w:tr2bl w:val="nil"/>
            </w:tcBorders>
            <w:vAlign w:val="center"/>
          </w:tcPr>
          <w:p w14:paraId="0D75CC7E">
            <w:pPr>
              <w:widowControl/>
              <w:spacing w:line="240" w:lineRule="auto"/>
              <w:ind w:firstLine="0" w:firstLineChars="0"/>
              <w:jc w:val="center"/>
              <w:rPr>
                <w:rFonts w:cs="Times New Roman"/>
                <w:sz w:val="21"/>
              </w:rPr>
            </w:pPr>
            <w:r>
              <w:rPr>
                <w:rFonts w:cs="Times New Roman"/>
                <w:sz w:val="21"/>
              </w:rPr>
              <w:t>＞0.1</w:t>
            </w:r>
          </w:p>
        </w:tc>
      </w:tr>
      <w:tr w14:paraId="00A29A6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643C7C1C">
            <w:pPr>
              <w:widowControl/>
              <w:spacing w:line="240" w:lineRule="auto"/>
              <w:ind w:firstLine="0" w:firstLineChars="0"/>
              <w:jc w:val="center"/>
              <w:rPr>
                <w:rFonts w:cs="Times New Roman"/>
                <w:sz w:val="21"/>
              </w:rPr>
            </w:pPr>
            <w:r>
              <w:rPr>
                <w:rFonts w:cs="Times New Roman"/>
                <w:sz w:val="21"/>
              </w:rPr>
              <w:t>总砷</w:t>
            </w:r>
          </w:p>
        </w:tc>
        <w:tc>
          <w:tcPr>
            <w:tcW w:w="733" w:type="pct"/>
            <w:tcBorders>
              <w:tl2br w:val="nil"/>
              <w:tr2bl w:val="nil"/>
            </w:tcBorders>
            <w:vAlign w:val="center"/>
          </w:tcPr>
          <w:p w14:paraId="7F723647">
            <w:pPr>
              <w:widowControl/>
              <w:spacing w:line="240" w:lineRule="auto"/>
              <w:ind w:firstLine="0" w:firstLineChars="0"/>
              <w:jc w:val="center"/>
              <w:rPr>
                <w:rFonts w:cs="Times New Roman"/>
                <w:sz w:val="21"/>
              </w:rPr>
            </w:pPr>
            <w:r>
              <w:rPr>
                <w:rFonts w:cs="Times New Roman"/>
                <w:sz w:val="21"/>
              </w:rPr>
              <w:t>≤0.001</w:t>
            </w:r>
          </w:p>
        </w:tc>
        <w:tc>
          <w:tcPr>
            <w:tcW w:w="757" w:type="pct"/>
            <w:tcBorders>
              <w:tl2br w:val="nil"/>
              <w:tr2bl w:val="nil"/>
            </w:tcBorders>
            <w:vAlign w:val="center"/>
          </w:tcPr>
          <w:p w14:paraId="5B994883">
            <w:pPr>
              <w:widowControl/>
              <w:spacing w:line="240" w:lineRule="auto"/>
              <w:ind w:firstLine="0" w:firstLineChars="0"/>
              <w:jc w:val="center"/>
              <w:rPr>
                <w:rFonts w:cs="Times New Roman"/>
                <w:sz w:val="21"/>
              </w:rPr>
            </w:pPr>
            <w:r>
              <w:rPr>
                <w:rFonts w:cs="Times New Roman"/>
                <w:sz w:val="21"/>
              </w:rPr>
              <w:t>≤0.001</w:t>
            </w:r>
          </w:p>
        </w:tc>
        <w:tc>
          <w:tcPr>
            <w:tcW w:w="857" w:type="pct"/>
            <w:tcBorders>
              <w:tl2br w:val="nil"/>
              <w:tr2bl w:val="nil"/>
            </w:tcBorders>
            <w:vAlign w:val="center"/>
          </w:tcPr>
          <w:p w14:paraId="227FBA36">
            <w:pPr>
              <w:widowControl/>
              <w:spacing w:line="240" w:lineRule="auto"/>
              <w:ind w:firstLine="0" w:firstLineChars="0"/>
              <w:jc w:val="center"/>
              <w:rPr>
                <w:rFonts w:cs="Times New Roman"/>
                <w:sz w:val="21"/>
              </w:rPr>
            </w:pPr>
            <w:r>
              <w:rPr>
                <w:rFonts w:cs="Times New Roman"/>
                <w:sz w:val="21"/>
              </w:rPr>
              <w:t>≤0.01</w:t>
            </w:r>
          </w:p>
        </w:tc>
        <w:tc>
          <w:tcPr>
            <w:tcW w:w="745" w:type="pct"/>
            <w:tcBorders>
              <w:tl2br w:val="nil"/>
              <w:tr2bl w:val="nil"/>
            </w:tcBorders>
            <w:vAlign w:val="center"/>
          </w:tcPr>
          <w:p w14:paraId="19175D52">
            <w:pPr>
              <w:widowControl/>
              <w:spacing w:line="240" w:lineRule="auto"/>
              <w:ind w:firstLine="0" w:firstLineChars="0"/>
              <w:jc w:val="center"/>
              <w:rPr>
                <w:rFonts w:cs="Times New Roman"/>
                <w:sz w:val="21"/>
              </w:rPr>
            </w:pPr>
            <w:r>
              <w:rPr>
                <w:rFonts w:cs="Times New Roman"/>
                <w:sz w:val="21"/>
              </w:rPr>
              <w:t>≤0.05</w:t>
            </w:r>
          </w:p>
        </w:tc>
        <w:tc>
          <w:tcPr>
            <w:tcW w:w="841" w:type="pct"/>
            <w:tcBorders>
              <w:tl2br w:val="nil"/>
              <w:tr2bl w:val="nil"/>
            </w:tcBorders>
            <w:vAlign w:val="center"/>
          </w:tcPr>
          <w:p w14:paraId="3063D301">
            <w:pPr>
              <w:widowControl/>
              <w:spacing w:line="240" w:lineRule="auto"/>
              <w:ind w:firstLine="0" w:firstLineChars="0"/>
              <w:jc w:val="center"/>
              <w:rPr>
                <w:rFonts w:cs="Times New Roman"/>
                <w:sz w:val="21"/>
              </w:rPr>
            </w:pPr>
            <w:r>
              <w:rPr>
                <w:rFonts w:cs="Times New Roman"/>
                <w:sz w:val="21"/>
              </w:rPr>
              <w:t>＞0.05</w:t>
            </w:r>
          </w:p>
        </w:tc>
      </w:tr>
      <w:tr w14:paraId="3CB6D16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7909BDAD">
            <w:pPr>
              <w:widowControl/>
              <w:spacing w:line="240" w:lineRule="auto"/>
              <w:ind w:firstLine="0" w:firstLineChars="0"/>
              <w:jc w:val="center"/>
              <w:rPr>
                <w:rFonts w:cs="Times New Roman"/>
                <w:sz w:val="21"/>
              </w:rPr>
            </w:pPr>
            <w:r>
              <w:rPr>
                <w:rFonts w:cs="Times New Roman"/>
                <w:sz w:val="21"/>
              </w:rPr>
              <w:t>总汞</w:t>
            </w:r>
          </w:p>
        </w:tc>
        <w:tc>
          <w:tcPr>
            <w:tcW w:w="733" w:type="pct"/>
            <w:tcBorders>
              <w:tl2br w:val="nil"/>
              <w:tr2bl w:val="nil"/>
            </w:tcBorders>
            <w:vAlign w:val="center"/>
          </w:tcPr>
          <w:p w14:paraId="05BE7D67">
            <w:pPr>
              <w:widowControl/>
              <w:spacing w:line="240" w:lineRule="auto"/>
              <w:ind w:firstLine="0" w:firstLineChars="0"/>
              <w:jc w:val="center"/>
              <w:rPr>
                <w:rFonts w:cs="Times New Roman"/>
                <w:sz w:val="21"/>
              </w:rPr>
            </w:pPr>
            <w:r>
              <w:rPr>
                <w:rFonts w:cs="Times New Roman"/>
                <w:sz w:val="21"/>
              </w:rPr>
              <w:t>≤0.0001</w:t>
            </w:r>
          </w:p>
        </w:tc>
        <w:tc>
          <w:tcPr>
            <w:tcW w:w="757" w:type="pct"/>
            <w:tcBorders>
              <w:tl2br w:val="nil"/>
              <w:tr2bl w:val="nil"/>
            </w:tcBorders>
            <w:vAlign w:val="center"/>
          </w:tcPr>
          <w:p w14:paraId="77DD987B">
            <w:pPr>
              <w:widowControl/>
              <w:spacing w:line="240" w:lineRule="auto"/>
              <w:ind w:firstLine="0" w:firstLineChars="0"/>
              <w:jc w:val="center"/>
              <w:rPr>
                <w:rFonts w:cs="Times New Roman"/>
                <w:sz w:val="21"/>
              </w:rPr>
            </w:pPr>
            <w:r>
              <w:rPr>
                <w:rFonts w:cs="Times New Roman"/>
                <w:sz w:val="21"/>
              </w:rPr>
              <w:t>≤0.0001</w:t>
            </w:r>
          </w:p>
        </w:tc>
        <w:tc>
          <w:tcPr>
            <w:tcW w:w="857" w:type="pct"/>
            <w:tcBorders>
              <w:tl2br w:val="nil"/>
              <w:tr2bl w:val="nil"/>
            </w:tcBorders>
            <w:vAlign w:val="center"/>
          </w:tcPr>
          <w:p w14:paraId="0B2F8C24">
            <w:pPr>
              <w:widowControl/>
              <w:spacing w:line="240" w:lineRule="auto"/>
              <w:ind w:firstLine="0" w:firstLineChars="0"/>
              <w:jc w:val="center"/>
              <w:rPr>
                <w:rFonts w:cs="Times New Roman"/>
                <w:sz w:val="21"/>
              </w:rPr>
            </w:pPr>
            <w:r>
              <w:rPr>
                <w:rFonts w:cs="Times New Roman"/>
                <w:sz w:val="21"/>
              </w:rPr>
              <w:t>≤0.001</w:t>
            </w:r>
          </w:p>
        </w:tc>
        <w:tc>
          <w:tcPr>
            <w:tcW w:w="745" w:type="pct"/>
            <w:tcBorders>
              <w:tl2br w:val="nil"/>
              <w:tr2bl w:val="nil"/>
            </w:tcBorders>
            <w:vAlign w:val="center"/>
          </w:tcPr>
          <w:p w14:paraId="3A1FF275">
            <w:pPr>
              <w:widowControl/>
              <w:spacing w:line="240" w:lineRule="auto"/>
              <w:ind w:firstLine="0" w:firstLineChars="0"/>
              <w:jc w:val="center"/>
              <w:rPr>
                <w:rFonts w:cs="Times New Roman"/>
                <w:sz w:val="21"/>
              </w:rPr>
            </w:pPr>
            <w:r>
              <w:rPr>
                <w:rFonts w:cs="Times New Roman"/>
                <w:sz w:val="21"/>
              </w:rPr>
              <w:t>≤0.002</w:t>
            </w:r>
          </w:p>
        </w:tc>
        <w:tc>
          <w:tcPr>
            <w:tcW w:w="841" w:type="pct"/>
            <w:tcBorders>
              <w:tl2br w:val="nil"/>
              <w:tr2bl w:val="nil"/>
            </w:tcBorders>
            <w:vAlign w:val="center"/>
          </w:tcPr>
          <w:p w14:paraId="76A540E0">
            <w:pPr>
              <w:widowControl/>
              <w:spacing w:line="240" w:lineRule="auto"/>
              <w:ind w:firstLine="0" w:firstLineChars="0"/>
              <w:jc w:val="center"/>
              <w:rPr>
                <w:rFonts w:cs="Times New Roman"/>
                <w:sz w:val="21"/>
              </w:rPr>
            </w:pPr>
            <w:r>
              <w:rPr>
                <w:rFonts w:cs="Times New Roman"/>
                <w:sz w:val="21"/>
              </w:rPr>
              <w:t>＞0.002</w:t>
            </w:r>
          </w:p>
        </w:tc>
      </w:tr>
      <w:tr w14:paraId="7F1E44A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4C8D2CC5">
            <w:pPr>
              <w:widowControl/>
              <w:spacing w:line="240" w:lineRule="auto"/>
              <w:ind w:firstLine="0" w:firstLineChars="0"/>
              <w:jc w:val="center"/>
              <w:rPr>
                <w:rFonts w:cs="Times New Roman"/>
                <w:sz w:val="21"/>
              </w:rPr>
            </w:pPr>
            <w:r>
              <w:rPr>
                <w:rFonts w:cs="Times New Roman"/>
                <w:sz w:val="21"/>
              </w:rPr>
              <w:t>六价铬</w:t>
            </w:r>
          </w:p>
        </w:tc>
        <w:tc>
          <w:tcPr>
            <w:tcW w:w="733" w:type="pct"/>
            <w:tcBorders>
              <w:tl2br w:val="nil"/>
              <w:tr2bl w:val="nil"/>
            </w:tcBorders>
            <w:vAlign w:val="center"/>
          </w:tcPr>
          <w:p w14:paraId="5EFB6A2A">
            <w:pPr>
              <w:widowControl/>
              <w:spacing w:line="240" w:lineRule="auto"/>
              <w:ind w:firstLine="0" w:firstLineChars="0"/>
              <w:jc w:val="center"/>
              <w:rPr>
                <w:rFonts w:cs="Times New Roman"/>
                <w:sz w:val="21"/>
              </w:rPr>
            </w:pPr>
            <w:r>
              <w:rPr>
                <w:rFonts w:cs="Times New Roman"/>
                <w:sz w:val="21"/>
              </w:rPr>
              <w:t>≤0.005</w:t>
            </w:r>
          </w:p>
        </w:tc>
        <w:tc>
          <w:tcPr>
            <w:tcW w:w="757" w:type="pct"/>
            <w:tcBorders>
              <w:tl2br w:val="nil"/>
              <w:tr2bl w:val="nil"/>
            </w:tcBorders>
            <w:vAlign w:val="center"/>
          </w:tcPr>
          <w:p w14:paraId="6E24BCF9">
            <w:pPr>
              <w:widowControl/>
              <w:spacing w:line="240" w:lineRule="auto"/>
              <w:ind w:firstLine="0" w:firstLineChars="0"/>
              <w:jc w:val="center"/>
              <w:rPr>
                <w:rFonts w:cs="Times New Roman"/>
                <w:sz w:val="21"/>
              </w:rPr>
            </w:pPr>
            <w:r>
              <w:rPr>
                <w:rFonts w:cs="Times New Roman"/>
                <w:sz w:val="21"/>
              </w:rPr>
              <w:t>≤0.01</w:t>
            </w:r>
          </w:p>
        </w:tc>
        <w:tc>
          <w:tcPr>
            <w:tcW w:w="857" w:type="pct"/>
            <w:tcBorders>
              <w:tl2br w:val="nil"/>
              <w:tr2bl w:val="nil"/>
            </w:tcBorders>
            <w:vAlign w:val="center"/>
          </w:tcPr>
          <w:p w14:paraId="127295FE">
            <w:pPr>
              <w:widowControl/>
              <w:spacing w:line="240" w:lineRule="auto"/>
              <w:ind w:firstLine="0" w:firstLineChars="0"/>
              <w:jc w:val="center"/>
              <w:rPr>
                <w:rFonts w:cs="Times New Roman"/>
                <w:sz w:val="21"/>
              </w:rPr>
            </w:pPr>
            <w:r>
              <w:rPr>
                <w:rFonts w:cs="Times New Roman"/>
                <w:sz w:val="21"/>
              </w:rPr>
              <w:t>≤0.05</w:t>
            </w:r>
          </w:p>
        </w:tc>
        <w:tc>
          <w:tcPr>
            <w:tcW w:w="745" w:type="pct"/>
            <w:tcBorders>
              <w:tl2br w:val="nil"/>
              <w:tr2bl w:val="nil"/>
            </w:tcBorders>
            <w:vAlign w:val="center"/>
          </w:tcPr>
          <w:p w14:paraId="50F0FCBA">
            <w:pPr>
              <w:widowControl/>
              <w:spacing w:line="240" w:lineRule="auto"/>
              <w:ind w:firstLine="0" w:firstLineChars="0"/>
              <w:jc w:val="center"/>
              <w:rPr>
                <w:rFonts w:cs="Times New Roman"/>
                <w:sz w:val="21"/>
              </w:rPr>
            </w:pPr>
            <w:r>
              <w:rPr>
                <w:rFonts w:cs="Times New Roman"/>
                <w:sz w:val="21"/>
              </w:rPr>
              <w:t>≤0.10</w:t>
            </w:r>
          </w:p>
        </w:tc>
        <w:tc>
          <w:tcPr>
            <w:tcW w:w="841" w:type="pct"/>
            <w:tcBorders>
              <w:tl2br w:val="nil"/>
              <w:tr2bl w:val="nil"/>
            </w:tcBorders>
            <w:vAlign w:val="center"/>
          </w:tcPr>
          <w:p w14:paraId="481C420A">
            <w:pPr>
              <w:widowControl/>
              <w:spacing w:line="240" w:lineRule="auto"/>
              <w:ind w:firstLine="0" w:firstLineChars="0"/>
              <w:jc w:val="center"/>
              <w:rPr>
                <w:rFonts w:cs="Times New Roman"/>
                <w:sz w:val="21"/>
              </w:rPr>
            </w:pPr>
            <w:r>
              <w:rPr>
                <w:rFonts w:cs="Times New Roman"/>
                <w:sz w:val="21"/>
              </w:rPr>
              <w:t>＞0.10</w:t>
            </w:r>
          </w:p>
        </w:tc>
      </w:tr>
      <w:tr w14:paraId="20D8E85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473BF43C">
            <w:pPr>
              <w:widowControl/>
              <w:spacing w:line="240" w:lineRule="auto"/>
              <w:ind w:firstLine="0" w:firstLineChars="0"/>
              <w:jc w:val="center"/>
              <w:rPr>
                <w:rFonts w:cs="Times New Roman"/>
                <w:sz w:val="21"/>
              </w:rPr>
            </w:pPr>
            <w:r>
              <w:rPr>
                <w:rFonts w:cs="Times New Roman"/>
                <w:sz w:val="21"/>
              </w:rPr>
              <w:t>总硬度</w:t>
            </w:r>
          </w:p>
        </w:tc>
        <w:tc>
          <w:tcPr>
            <w:tcW w:w="733" w:type="pct"/>
            <w:tcBorders>
              <w:tl2br w:val="nil"/>
              <w:tr2bl w:val="nil"/>
            </w:tcBorders>
            <w:vAlign w:val="center"/>
          </w:tcPr>
          <w:p w14:paraId="62158586">
            <w:pPr>
              <w:widowControl/>
              <w:spacing w:line="240" w:lineRule="auto"/>
              <w:ind w:firstLine="0" w:firstLineChars="0"/>
              <w:jc w:val="center"/>
              <w:rPr>
                <w:rFonts w:cs="Times New Roman"/>
                <w:sz w:val="21"/>
              </w:rPr>
            </w:pPr>
            <w:r>
              <w:rPr>
                <w:rFonts w:cs="Times New Roman"/>
                <w:sz w:val="21"/>
              </w:rPr>
              <w:t>≤150</w:t>
            </w:r>
          </w:p>
        </w:tc>
        <w:tc>
          <w:tcPr>
            <w:tcW w:w="757" w:type="pct"/>
            <w:tcBorders>
              <w:tl2br w:val="nil"/>
              <w:tr2bl w:val="nil"/>
            </w:tcBorders>
            <w:vAlign w:val="center"/>
          </w:tcPr>
          <w:p w14:paraId="6EB05CD0">
            <w:pPr>
              <w:widowControl/>
              <w:spacing w:line="240" w:lineRule="auto"/>
              <w:ind w:firstLine="0" w:firstLineChars="0"/>
              <w:jc w:val="center"/>
              <w:rPr>
                <w:rFonts w:cs="Times New Roman"/>
                <w:sz w:val="21"/>
              </w:rPr>
            </w:pPr>
            <w:r>
              <w:rPr>
                <w:rFonts w:cs="Times New Roman"/>
                <w:sz w:val="21"/>
              </w:rPr>
              <w:t>≤300</w:t>
            </w:r>
          </w:p>
        </w:tc>
        <w:tc>
          <w:tcPr>
            <w:tcW w:w="857" w:type="pct"/>
            <w:tcBorders>
              <w:tl2br w:val="nil"/>
              <w:tr2bl w:val="nil"/>
            </w:tcBorders>
            <w:vAlign w:val="center"/>
          </w:tcPr>
          <w:p w14:paraId="7EE5906B">
            <w:pPr>
              <w:widowControl/>
              <w:spacing w:line="240" w:lineRule="auto"/>
              <w:ind w:firstLine="0" w:firstLineChars="0"/>
              <w:jc w:val="center"/>
              <w:rPr>
                <w:rFonts w:cs="Times New Roman"/>
                <w:sz w:val="21"/>
              </w:rPr>
            </w:pPr>
            <w:r>
              <w:rPr>
                <w:rFonts w:cs="Times New Roman"/>
                <w:sz w:val="21"/>
              </w:rPr>
              <w:t>≤450</w:t>
            </w:r>
          </w:p>
        </w:tc>
        <w:tc>
          <w:tcPr>
            <w:tcW w:w="745" w:type="pct"/>
            <w:tcBorders>
              <w:tl2br w:val="nil"/>
              <w:tr2bl w:val="nil"/>
            </w:tcBorders>
            <w:vAlign w:val="center"/>
          </w:tcPr>
          <w:p w14:paraId="47E258A0">
            <w:pPr>
              <w:widowControl/>
              <w:spacing w:line="240" w:lineRule="auto"/>
              <w:ind w:firstLine="0" w:firstLineChars="0"/>
              <w:jc w:val="center"/>
              <w:rPr>
                <w:rFonts w:cs="Times New Roman"/>
                <w:sz w:val="21"/>
              </w:rPr>
            </w:pPr>
            <w:r>
              <w:rPr>
                <w:rFonts w:cs="Times New Roman"/>
                <w:sz w:val="21"/>
              </w:rPr>
              <w:t>≤650</w:t>
            </w:r>
          </w:p>
        </w:tc>
        <w:tc>
          <w:tcPr>
            <w:tcW w:w="841" w:type="pct"/>
            <w:tcBorders>
              <w:tl2br w:val="nil"/>
              <w:tr2bl w:val="nil"/>
            </w:tcBorders>
            <w:vAlign w:val="center"/>
          </w:tcPr>
          <w:p w14:paraId="516EC06D">
            <w:pPr>
              <w:widowControl/>
              <w:spacing w:line="240" w:lineRule="auto"/>
              <w:ind w:firstLine="0" w:firstLineChars="0"/>
              <w:jc w:val="center"/>
              <w:rPr>
                <w:rFonts w:cs="Times New Roman"/>
                <w:sz w:val="21"/>
              </w:rPr>
            </w:pPr>
            <w:r>
              <w:rPr>
                <w:rFonts w:cs="Times New Roman"/>
                <w:sz w:val="21"/>
              </w:rPr>
              <w:t>＞650</w:t>
            </w:r>
          </w:p>
        </w:tc>
      </w:tr>
      <w:tr w14:paraId="4ACE35E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3C5559A5">
            <w:pPr>
              <w:widowControl/>
              <w:spacing w:line="240" w:lineRule="auto"/>
              <w:ind w:firstLine="0" w:firstLineChars="0"/>
              <w:jc w:val="center"/>
              <w:rPr>
                <w:rFonts w:cs="Times New Roman"/>
                <w:sz w:val="21"/>
              </w:rPr>
            </w:pPr>
            <w:r>
              <w:rPr>
                <w:rFonts w:cs="Times New Roman"/>
                <w:sz w:val="21"/>
              </w:rPr>
              <w:t>铅</w:t>
            </w:r>
          </w:p>
        </w:tc>
        <w:tc>
          <w:tcPr>
            <w:tcW w:w="733" w:type="pct"/>
            <w:tcBorders>
              <w:tl2br w:val="nil"/>
              <w:tr2bl w:val="nil"/>
            </w:tcBorders>
            <w:vAlign w:val="center"/>
          </w:tcPr>
          <w:p w14:paraId="315CF033">
            <w:pPr>
              <w:widowControl/>
              <w:spacing w:line="240" w:lineRule="auto"/>
              <w:ind w:firstLine="0" w:firstLineChars="0"/>
              <w:jc w:val="center"/>
              <w:rPr>
                <w:rFonts w:cs="Times New Roman"/>
                <w:sz w:val="21"/>
              </w:rPr>
            </w:pPr>
            <w:r>
              <w:rPr>
                <w:rFonts w:cs="Times New Roman"/>
                <w:sz w:val="21"/>
              </w:rPr>
              <w:t>≤0.005</w:t>
            </w:r>
          </w:p>
        </w:tc>
        <w:tc>
          <w:tcPr>
            <w:tcW w:w="757" w:type="pct"/>
            <w:tcBorders>
              <w:tl2br w:val="nil"/>
              <w:tr2bl w:val="nil"/>
            </w:tcBorders>
            <w:vAlign w:val="center"/>
          </w:tcPr>
          <w:p w14:paraId="5577A586">
            <w:pPr>
              <w:widowControl/>
              <w:spacing w:line="240" w:lineRule="auto"/>
              <w:ind w:firstLine="0" w:firstLineChars="0"/>
              <w:jc w:val="center"/>
              <w:rPr>
                <w:rFonts w:cs="Times New Roman"/>
                <w:sz w:val="21"/>
              </w:rPr>
            </w:pPr>
            <w:r>
              <w:rPr>
                <w:rFonts w:cs="Times New Roman"/>
                <w:sz w:val="21"/>
              </w:rPr>
              <w:t>≤0.005</w:t>
            </w:r>
          </w:p>
        </w:tc>
        <w:tc>
          <w:tcPr>
            <w:tcW w:w="857" w:type="pct"/>
            <w:tcBorders>
              <w:tl2br w:val="nil"/>
              <w:tr2bl w:val="nil"/>
            </w:tcBorders>
            <w:vAlign w:val="center"/>
          </w:tcPr>
          <w:p w14:paraId="6A15ED14">
            <w:pPr>
              <w:widowControl/>
              <w:spacing w:line="240" w:lineRule="auto"/>
              <w:ind w:firstLine="0" w:firstLineChars="0"/>
              <w:jc w:val="center"/>
              <w:rPr>
                <w:rFonts w:cs="Times New Roman"/>
                <w:sz w:val="21"/>
              </w:rPr>
            </w:pPr>
            <w:r>
              <w:rPr>
                <w:rFonts w:cs="Times New Roman"/>
                <w:sz w:val="21"/>
              </w:rPr>
              <w:t>≤0.01</w:t>
            </w:r>
          </w:p>
        </w:tc>
        <w:tc>
          <w:tcPr>
            <w:tcW w:w="745" w:type="pct"/>
            <w:tcBorders>
              <w:tl2br w:val="nil"/>
              <w:tr2bl w:val="nil"/>
            </w:tcBorders>
            <w:vAlign w:val="center"/>
          </w:tcPr>
          <w:p w14:paraId="66350B94">
            <w:pPr>
              <w:widowControl/>
              <w:spacing w:line="240" w:lineRule="auto"/>
              <w:ind w:firstLine="0" w:firstLineChars="0"/>
              <w:jc w:val="center"/>
              <w:rPr>
                <w:rFonts w:cs="Times New Roman"/>
                <w:sz w:val="21"/>
              </w:rPr>
            </w:pPr>
            <w:r>
              <w:rPr>
                <w:rFonts w:cs="Times New Roman"/>
                <w:sz w:val="21"/>
              </w:rPr>
              <w:t>≤0.10</w:t>
            </w:r>
          </w:p>
        </w:tc>
        <w:tc>
          <w:tcPr>
            <w:tcW w:w="841" w:type="pct"/>
            <w:tcBorders>
              <w:tl2br w:val="nil"/>
              <w:tr2bl w:val="nil"/>
            </w:tcBorders>
            <w:vAlign w:val="center"/>
          </w:tcPr>
          <w:p w14:paraId="1C0A1B83">
            <w:pPr>
              <w:widowControl/>
              <w:spacing w:line="240" w:lineRule="auto"/>
              <w:ind w:firstLine="0" w:firstLineChars="0"/>
              <w:jc w:val="center"/>
              <w:rPr>
                <w:rFonts w:cs="Times New Roman"/>
                <w:sz w:val="21"/>
              </w:rPr>
            </w:pPr>
            <w:r>
              <w:rPr>
                <w:rFonts w:cs="Times New Roman"/>
                <w:sz w:val="21"/>
              </w:rPr>
              <w:t>＞0.10</w:t>
            </w:r>
          </w:p>
        </w:tc>
      </w:tr>
      <w:tr w14:paraId="12566F4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63F69311">
            <w:pPr>
              <w:widowControl/>
              <w:spacing w:line="240" w:lineRule="auto"/>
              <w:ind w:firstLine="0" w:firstLineChars="0"/>
              <w:jc w:val="center"/>
              <w:rPr>
                <w:rFonts w:cs="Times New Roman"/>
                <w:sz w:val="21"/>
              </w:rPr>
            </w:pPr>
            <w:r>
              <w:rPr>
                <w:rFonts w:cs="Times New Roman"/>
                <w:sz w:val="21"/>
              </w:rPr>
              <w:t>镉</w:t>
            </w:r>
          </w:p>
        </w:tc>
        <w:tc>
          <w:tcPr>
            <w:tcW w:w="733" w:type="pct"/>
            <w:tcBorders>
              <w:tl2br w:val="nil"/>
              <w:tr2bl w:val="nil"/>
            </w:tcBorders>
            <w:vAlign w:val="center"/>
          </w:tcPr>
          <w:p w14:paraId="0574DD34">
            <w:pPr>
              <w:widowControl/>
              <w:spacing w:line="240" w:lineRule="auto"/>
              <w:ind w:firstLine="0" w:firstLineChars="0"/>
              <w:jc w:val="center"/>
              <w:rPr>
                <w:rFonts w:cs="Times New Roman"/>
                <w:sz w:val="21"/>
              </w:rPr>
            </w:pPr>
            <w:r>
              <w:rPr>
                <w:rFonts w:cs="Times New Roman"/>
                <w:sz w:val="21"/>
              </w:rPr>
              <w:t>≤0.0001</w:t>
            </w:r>
          </w:p>
        </w:tc>
        <w:tc>
          <w:tcPr>
            <w:tcW w:w="757" w:type="pct"/>
            <w:tcBorders>
              <w:tl2br w:val="nil"/>
              <w:tr2bl w:val="nil"/>
            </w:tcBorders>
            <w:vAlign w:val="center"/>
          </w:tcPr>
          <w:p w14:paraId="6F56C830">
            <w:pPr>
              <w:widowControl/>
              <w:spacing w:line="240" w:lineRule="auto"/>
              <w:ind w:firstLine="0" w:firstLineChars="0"/>
              <w:jc w:val="center"/>
              <w:rPr>
                <w:rFonts w:cs="Times New Roman"/>
                <w:sz w:val="21"/>
              </w:rPr>
            </w:pPr>
            <w:r>
              <w:rPr>
                <w:rFonts w:cs="Times New Roman"/>
                <w:sz w:val="21"/>
              </w:rPr>
              <w:t>≤0.001</w:t>
            </w:r>
          </w:p>
        </w:tc>
        <w:tc>
          <w:tcPr>
            <w:tcW w:w="857" w:type="pct"/>
            <w:tcBorders>
              <w:tl2br w:val="nil"/>
              <w:tr2bl w:val="nil"/>
            </w:tcBorders>
            <w:vAlign w:val="center"/>
          </w:tcPr>
          <w:p w14:paraId="6F4AD165">
            <w:pPr>
              <w:widowControl/>
              <w:spacing w:line="240" w:lineRule="auto"/>
              <w:ind w:firstLine="0" w:firstLineChars="0"/>
              <w:jc w:val="center"/>
              <w:rPr>
                <w:rFonts w:cs="Times New Roman"/>
                <w:sz w:val="21"/>
              </w:rPr>
            </w:pPr>
            <w:r>
              <w:rPr>
                <w:rFonts w:cs="Times New Roman"/>
                <w:sz w:val="21"/>
              </w:rPr>
              <w:t>≤0.005</w:t>
            </w:r>
          </w:p>
        </w:tc>
        <w:tc>
          <w:tcPr>
            <w:tcW w:w="745" w:type="pct"/>
            <w:tcBorders>
              <w:tl2br w:val="nil"/>
              <w:tr2bl w:val="nil"/>
            </w:tcBorders>
            <w:vAlign w:val="center"/>
          </w:tcPr>
          <w:p w14:paraId="2450088E">
            <w:pPr>
              <w:widowControl/>
              <w:spacing w:line="240" w:lineRule="auto"/>
              <w:ind w:firstLine="0" w:firstLineChars="0"/>
              <w:jc w:val="center"/>
              <w:rPr>
                <w:rFonts w:cs="Times New Roman"/>
                <w:sz w:val="21"/>
              </w:rPr>
            </w:pPr>
            <w:r>
              <w:rPr>
                <w:rFonts w:cs="Times New Roman"/>
                <w:sz w:val="21"/>
              </w:rPr>
              <w:t>≤0.01</w:t>
            </w:r>
          </w:p>
        </w:tc>
        <w:tc>
          <w:tcPr>
            <w:tcW w:w="841" w:type="pct"/>
            <w:tcBorders>
              <w:tl2br w:val="nil"/>
              <w:tr2bl w:val="nil"/>
            </w:tcBorders>
            <w:vAlign w:val="center"/>
          </w:tcPr>
          <w:p w14:paraId="2D64E29D">
            <w:pPr>
              <w:widowControl/>
              <w:spacing w:line="240" w:lineRule="auto"/>
              <w:ind w:firstLine="0" w:firstLineChars="0"/>
              <w:jc w:val="center"/>
              <w:rPr>
                <w:rFonts w:cs="Times New Roman"/>
                <w:sz w:val="21"/>
              </w:rPr>
            </w:pPr>
            <w:r>
              <w:rPr>
                <w:rFonts w:cs="Times New Roman"/>
                <w:sz w:val="21"/>
              </w:rPr>
              <w:t>＞0.01</w:t>
            </w:r>
          </w:p>
        </w:tc>
      </w:tr>
      <w:tr w14:paraId="6875AEB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18F72918">
            <w:pPr>
              <w:widowControl/>
              <w:spacing w:line="240" w:lineRule="auto"/>
              <w:ind w:firstLine="0" w:firstLineChars="0"/>
              <w:jc w:val="center"/>
              <w:rPr>
                <w:rFonts w:cs="Times New Roman"/>
                <w:sz w:val="21"/>
              </w:rPr>
            </w:pPr>
            <w:r>
              <w:rPr>
                <w:rFonts w:cs="Times New Roman"/>
                <w:sz w:val="21"/>
              </w:rPr>
              <w:t>铁</w:t>
            </w:r>
          </w:p>
        </w:tc>
        <w:tc>
          <w:tcPr>
            <w:tcW w:w="733" w:type="pct"/>
            <w:tcBorders>
              <w:tl2br w:val="nil"/>
              <w:tr2bl w:val="nil"/>
            </w:tcBorders>
            <w:vAlign w:val="center"/>
          </w:tcPr>
          <w:p w14:paraId="5CF049B2">
            <w:pPr>
              <w:widowControl/>
              <w:spacing w:line="240" w:lineRule="auto"/>
              <w:ind w:firstLine="0" w:firstLineChars="0"/>
              <w:jc w:val="center"/>
              <w:rPr>
                <w:rFonts w:cs="Times New Roman"/>
                <w:sz w:val="21"/>
              </w:rPr>
            </w:pPr>
            <w:r>
              <w:rPr>
                <w:rFonts w:cs="Times New Roman"/>
                <w:sz w:val="21"/>
              </w:rPr>
              <w:t>≤0.1</w:t>
            </w:r>
          </w:p>
        </w:tc>
        <w:tc>
          <w:tcPr>
            <w:tcW w:w="757" w:type="pct"/>
            <w:tcBorders>
              <w:tl2br w:val="nil"/>
              <w:tr2bl w:val="nil"/>
            </w:tcBorders>
            <w:vAlign w:val="center"/>
          </w:tcPr>
          <w:p w14:paraId="0948128D">
            <w:pPr>
              <w:widowControl/>
              <w:spacing w:line="240" w:lineRule="auto"/>
              <w:ind w:firstLine="0" w:firstLineChars="0"/>
              <w:jc w:val="center"/>
              <w:rPr>
                <w:rFonts w:cs="Times New Roman"/>
                <w:sz w:val="21"/>
              </w:rPr>
            </w:pPr>
            <w:r>
              <w:rPr>
                <w:rFonts w:cs="Times New Roman"/>
                <w:sz w:val="21"/>
              </w:rPr>
              <w:t>≤0.2</w:t>
            </w:r>
          </w:p>
        </w:tc>
        <w:tc>
          <w:tcPr>
            <w:tcW w:w="857" w:type="pct"/>
            <w:tcBorders>
              <w:tl2br w:val="nil"/>
              <w:tr2bl w:val="nil"/>
            </w:tcBorders>
            <w:vAlign w:val="center"/>
          </w:tcPr>
          <w:p w14:paraId="2CFC5961">
            <w:pPr>
              <w:widowControl/>
              <w:spacing w:line="240" w:lineRule="auto"/>
              <w:ind w:firstLine="0" w:firstLineChars="0"/>
              <w:jc w:val="center"/>
              <w:rPr>
                <w:rFonts w:cs="Times New Roman"/>
                <w:sz w:val="21"/>
              </w:rPr>
            </w:pPr>
            <w:r>
              <w:rPr>
                <w:rFonts w:cs="Times New Roman"/>
                <w:sz w:val="21"/>
              </w:rPr>
              <w:t>≤0.3</w:t>
            </w:r>
          </w:p>
        </w:tc>
        <w:tc>
          <w:tcPr>
            <w:tcW w:w="745" w:type="pct"/>
            <w:tcBorders>
              <w:tl2br w:val="nil"/>
              <w:tr2bl w:val="nil"/>
            </w:tcBorders>
            <w:vAlign w:val="center"/>
          </w:tcPr>
          <w:p w14:paraId="67FDB3E1">
            <w:pPr>
              <w:widowControl/>
              <w:spacing w:line="240" w:lineRule="auto"/>
              <w:ind w:firstLine="0" w:firstLineChars="0"/>
              <w:jc w:val="center"/>
              <w:rPr>
                <w:rFonts w:cs="Times New Roman"/>
                <w:sz w:val="21"/>
              </w:rPr>
            </w:pPr>
            <w:r>
              <w:rPr>
                <w:rFonts w:cs="Times New Roman"/>
                <w:sz w:val="21"/>
              </w:rPr>
              <w:t>≤2.0</w:t>
            </w:r>
          </w:p>
        </w:tc>
        <w:tc>
          <w:tcPr>
            <w:tcW w:w="841" w:type="pct"/>
            <w:tcBorders>
              <w:tl2br w:val="nil"/>
              <w:tr2bl w:val="nil"/>
            </w:tcBorders>
            <w:vAlign w:val="center"/>
          </w:tcPr>
          <w:p w14:paraId="0AEAB02F">
            <w:pPr>
              <w:widowControl/>
              <w:spacing w:line="240" w:lineRule="auto"/>
              <w:ind w:firstLine="0" w:firstLineChars="0"/>
              <w:jc w:val="center"/>
              <w:rPr>
                <w:rFonts w:cs="Times New Roman"/>
                <w:sz w:val="21"/>
              </w:rPr>
            </w:pPr>
            <w:r>
              <w:rPr>
                <w:rFonts w:cs="Times New Roman"/>
                <w:sz w:val="21"/>
              </w:rPr>
              <w:t>＞2.0</w:t>
            </w:r>
          </w:p>
        </w:tc>
      </w:tr>
      <w:tr w14:paraId="2E145BD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05BBE8A4">
            <w:pPr>
              <w:widowControl/>
              <w:spacing w:line="240" w:lineRule="auto"/>
              <w:ind w:firstLine="0" w:firstLineChars="0"/>
              <w:jc w:val="center"/>
              <w:rPr>
                <w:rFonts w:cs="Times New Roman"/>
                <w:sz w:val="21"/>
              </w:rPr>
            </w:pPr>
            <w:r>
              <w:rPr>
                <w:rFonts w:cs="Times New Roman"/>
                <w:sz w:val="21"/>
              </w:rPr>
              <w:t>锰</w:t>
            </w:r>
          </w:p>
        </w:tc>
        <w:tc>
          <w:tcPr>
            <w:tcW w:w="733" w:type="pct"/>
            <w:tcBorders>
              <w:tl2br w:val="nil"/>
              <w:tr2bl w:val="nil"/>
            </w:tcBorders>
            <w:vAlign w:val="center"/>
          </w:tcPr>
          <w:p w14:paraId="14D8865D">
            <w:pPr>
              <w:widowControl/>
              <w:spacing w:line="240" w:lineRule="auto"/>
              <w:ind w:firstLine="0" w:firstLineChars="0"/>
              <w:jc w:val="center"/>
              <w:rPr>
                <w:rFonts w:cs="Times New Roman"/>
                <w:sz w:val="21"/>
              </w:rPr>
            </w:pPr>
            <w:r>
              <w:rPr>
                <w:rFonts w:cs="Times New Roman"/>
                <w:sz w:val="21"/>
              </w:rPr>
              <w:t>≤0.05</w:t>
            </w:r>
          </w:p>
        </w:tc>
        <w:tc>
          <w:tcPr>
            <w:tcW w:w="757" w:type="pct"/>
            <w:tcBorders>
              <w:tl2br w:val="nil"/>
              <w:tr2bl w:val="nil"/>
            </w:tcBorders>
            <w:vAlign w:val="center"/>
          </w:tcPr>
          <w:p w14:paraId="51A76CC2">
            <w:pPr>
              <w:widowControl/>
              <w:spacing w:line="240" w:lineRule="auto"/>
              <w:ind w:firstLine="0" w:firstLineChars="0"/>
              <w:jc w:val="center"/>
              <w:rPr>
                <w:rFonts w:cs="Times New Roman"/>
                <w:sz w:val="21"/>
              </w:rPr>
            </w:pPr>
            <w:r>
              <w:rPr>
                <w:rFonts w:cs="Times New Roman"/>
                <w:sz w:val="21"/>
              </w:rPr>
              <w:t>≤0.05</w:t>
            </w:r>
          </w:p>
        </w:tc>
        <w:tc>
          <w:tcPr>
            <w:tcW w:w="857" w:type="pct"/>
            <w:tcBorders>
              <w:tl2br w:val="nil"/>
              <w:tr2bl w:val="nil"/>
            </w:tcBorders>
            <w:vAlign w:val="center"/>
          </w:tcPr>
          <w:p w14:paraId="1F04398D">
            <w:pPr>
              <w:widowControl/>
              <w:spacing w:line="240" w:lineRule="auto"/>
              <w:ind w:firstLine="0" w:firstLineChars="0"/>
              <w:jc w:val="center"/>
              <w:rPr>
                <w:rFonts w:cs="Times New Roman"/>
                <w:sz w:val="21"/>
              </w:rPr>
            </w:pPr>
            <w:r>
              <w:rPr>
                <w:rFonts w:cs="Times New Roman"/>
                <w:sz w:val="21"/>
              </w:rPr>
              <w:t>≤0.10</w:t>
            </w:r>
          </w:p>
        </w:tc>
        <w:tc>
          <w:tcPr>
            <w:tcW w:w="745" w:type="pct"/>
            <w:tcBorders>
              <w:tl2br w:val="nil"/>
              <w:tr2bl w:val="nil"/>
            </w:tcBorders>
            <w:vAlign w:val="center"/>
          </w:tcPr>
          <w:p w14:paraId="00209F5B">
            <w:pPr>
              <w:widowControl/>
              <w:spacing w:line="240" w:lineRule="auto"/>
              <w:ind w:firstLine="0" w:firstLineChars="0"/>
              <w:jc w:val="center"/>
              <w:rPr>
                <w:rFonts w:cs="Times New Roman"/>
                <w:sz w:val="21"/>
              </w:rPr>
            </w:pPr>
            <w:r>
              <w:rPr>
                <w:rFonts w:cs="Times New Roman"/>
                <w:sz w:val="21"/>
              </w:rPr>
              <w:t>≤1.50</w:t>
            </w:r>
          </w:p>
        </w:tc>
        <w:tc>
          <w:tcPr>
            <w:tcW w:w="841" w:type="pct"/>
            <w:tcBorders>
              <w:tl2br w:val="nil"/>
              <w:tr2bl w:val="nil"/>
            </w:tcBorders>
            <w:vAlign w:val="center"/>
          </w:tcPr>
          <w:p w14:paraId="7E8E2452">
            <w:pPr>
              <w:widowControl/>
              <w:spacing w:line="240" w:lineRule="auto"/>
              <w:ind w:firstLine="0" w:firstLineChars="0"/>
              <w:jc w:val="center"/>
              <w:rPr>
                <w:rFonts w:cs="Times New Roman"/>
                <w:sz w:val="21"/>
              </w:rPr>
            </w:pPr>
            <w:r>
              <w:rPr>
                <w:rFonts w:cs="Times New Roman"/>
                <w:sz w:val="21"/>
              </w:rPr>
              <w:t>＞1.50</w:t>
            </w:r>
          </w:p>
        </w:tc>
      </w:tr>
      <w:tr w14:paraId="6666CC2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5E135D15">
            <w:pPr>
              <w:widowControl/>
              <w:spacing w:line="240" w:lineRule="auto"/>
              <w:ind w:firstLine="0" w:firstLineChars="0"/>
              <w:jc w:val="center"/>
              <w:rPr>
                <w:rFonts w:cs="Times New Roman"/>
                <w:sz w:val="21"/>
              </w:rPr>
            </w:pPr>
            <w:r>
              <w:rPr>
                <w:rFonts w:cs="Times New Roman"/>
                <w:sz w:val="21"/>
              </w:rPr>
              <w:t>全盐量（溶解性固体）</w:t>
            </w:r>
          </w:p>
        </w:tc>
        <w:tc>
          <w:tcPr>
            <w:tcW w:w="733" w:type="pct"/>
            <w:tcBorders>
              <w:tl2br w:val="nil"/>
              <w:tr2bl w:val="nil"/>
            </w:tcBorders>
            <w:vAlign w:val="center"/>
          </w:tcPr>
          <w:p w14:paraId="27E6C7A5">
            <w:pPr>
              <w:widowControl/>
              <w:spacing w:line="240" w:lineRule="auto"/>
              <w:ind w:firstLine="0" w:firstLineChars="0"/>
              <w:jc w:val="center"/>
              <w:rPr>
                <w:rFonts w:cs="Times New Roman"/>
                <w:sz w:val="21"/>
              </w:rPr>
            </w:pPr>
            <w:r>
              <w:rPr>
                <w:rFonts w:cs="Times New Roman"/>
                <w:sz w:val="21"/>
              </w:rPr>
              <w:t>≤300</w:t>
            </w:r>
          </w:p>
        </w:tc>
        <w:tc>
          <w:tcPr>
            <w:tcW w:w="757" w:type="pct"/>
            <w:tcBorders>
              <w:tl2br w:val="nil"/>
              <w:tr2bl w:val="nil"/>
            </w:tcBorders>
            <w:vAlign w:val="center"/>
          </w:tcPr>
          <w:p w14:paraId="5B85D6B0">
            <w:pPr>
              <w:widowControl/>
              <w:spacing w:line="240" w:lineRule="auto"/>
              <w:ind w:firstLine="0" w:firstLineChars="0"/>
              <w:jc w:val="center"/>
              <w:rPr>
                <w:rFonts w:cs="Times New Roman"/>
                <w:sz w:val="21"/>
              </w:rPr>
            </w:pPr>
            <w:r>
              <w:rPr>
                <w:rFonts w:cs="Times New Roman"/>
                <w:sz w:val="21"/>
              </w:rPr>
              <w:t>≤500</w:t>
            </w:r>
          </w:p>
        </w:tc>
        <w:tc>
          <w:tcPr>
            <w:tcW w:w="857" w:type="pct"/>
            <w:tcBorders>
              <w:tl2br w:val="nil"/>
              <w:tr2bl w:val="nil"/>
            </w:tcBorders>
            <w:vAlign w:val="center"/>
          </w:tcPr>
          <w:p w14:paraId="3889FE4C">
            <w:pPr>
              <w:widowControl/>
              <w:spacing w:line="240" w:lineRule="auto"/>
              <w:ind w:firstLine="0" w:firstLineChars="0"/>
              <w:jc w:val="center"/>
              <w:rPr>
                <w:rFonts w:cs="Times New Roman"/>
                <w:sz w:val="21"/>
              </w:rPr>
            </w:pPr>
            <w:r>
              <w:rPr>
                <w:rFonts w:cs="Times New Roman"/>
                <w:sz w:val="21"/>
              </w:rPr>
              <w:t>≤1000</w:t>
            </w:r>
          </w:p>
        </w:tc>
        <w:tc>
          <w:tcPr>
            <w:tcW w:w="745" w:type="pct"/>
            <w:tcBorders>
              <w:tl2br w:val="nil"/>
              <w:tr2bl w:val="nil"/>
            </w:tcBorders>
            <w:vAlign w:val="center"/>
          </w:tcPr>
          <w:p w14:paraId="20ED73B7">
            <w:pPr>
              <w:widowControl/>
              <w:spacing w:line="240" w:lineRule="auto"/>
              <w:ind w:firstLine="0" w:firstLineChars="0"/>
              <w:jc w:val="center"/>
              <w:rPr>
                <w:rFonts w:cs="Times New Roman"/>
                <w:sz w:val="21"/>
              </w:rPr>
            </w:pPr>
            <w:r>
              <w:rPr>
                <w:rFonts w:cs="Times New Roman"/>
                <w:sz w:val="21"/>
              </w:rPr>
              <w:t>≤2000</w:t>
            </w:r>
          </w:p>
        </w:tc>
        <w:tc>
          <w:tcPr>
            <w:tcW w:w="841" w:type="pct"/>
            <w:tcBorders>
              <w:tl2br w:val="nil"/>
              <w:tr2bl w:val="nil"/>
            </w:tcBorders>
            <w:vAlign w:val="center"/>
          </w:tcPr>
          <w:p w14:paraId="507CFF9B">
            <w:pPr>
              <w:widowControl/>
              <w:spacing w:line="240" w:lineRule="auto"/>
              <w:ind w:firstLine="0" w:firstLineChars="0"/>
              <w:jc w:val="center"/>
              <w:rPr>
                <w:rFonts w:cs="Times New Roman"/>
                <w:sz w:val="21"/>
              </w:rPr>
            </w:pPr>
            <w:r>
              <w:rPr>
                <w:rFonts w:cs="Times New Roman"/>
                <w:sz w:val="21"/>
              </w:rPr>
              <w:t>＞2000</w:t>
            </w:r>
          </w:p>
        </w:tc>
      </w:tr>
      <w:tr w14:paraId="234D79E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10B1DA45">
            <w:pPr>
              <w:widowControl/>
              <w:spacing w:line="240" w:lineRule="auto"/>
              <w:ind w:firstLine="0" w:firstLineChars="0"/>
              <w:jc w:val="center"/>
              <w:rPr>
                <w:rFonts w:cs="Times New Roman"/>
                <w:sz w:val="21"/>
              </w:rPr>
            </w:pPr>
            <w:r>
              <w:rPr>
                <w:rFonts w:cs="Times New Roman"/>
                <w:sz w:val="21"/>
              </w:rPr>
              <w:t>耗氧量</w:t>
            </w:r>
          </w:p>
        </w:tc>
        <w:tc>
          <w:tcPr>
            <w:tcW w:w="733" w:type="pct"/>
            <w:tcBorders>
              <w:tl2br w:val="nil"/>
              <w:tr2bl w:val="nil"/>
            </w:tcBorders>
            <w:vAlign w:val="center"/>
          </w:tcPr>
          <w:p w14:paraId="120F3919">
            <w:pPr>
              <w:widowControl/>
              <w:spacing w:line="240" w:lineRule="auto"/>
              <w:ind w:firstLine="0" w:firstLineChars="0"/>
              <w:jc w:val="center"/>
              <w:rPr>
                <w:rFonts w:cs="Times New Roman"/>
                <w:sz w:val="21"/>
              </w:rPr>
            </w:pPr>
            <w:r>
              <w:rPr>
                <w:rFonts w:cs="Times New Roman"/>
                <w:sz w:val="21"/>
              </w:rPr>
              <w:t>≤1.0</w:t>
            </w:r>
          </w:p>
        </w:tc>
        <w:tc>
          <w:tcPr>
            <w:tcW w:w="757" w:type="pct"/>
            <w:tcBorders>
              <w:tl2br w:val="nil"/>
              <w:tr2bl w:val="nil"/>
            </w:tcBorders>
            <w:vAlign w:val="center"/>
          </w:tcPr>
          <w:p w14:paraId="6D0E381D">
            <w:pPr>
              <w:widowControl/>
              <w:spacing w:line="240" w:lineRule="auto"/>
              <w:ind w:firstLine="0" w:firstLineChars="0"/>
              <w:jc w:val="center"/>
              <w:rPr>
                <w:rFonts w:cs="Times New Roman"/>
                <w:sz w:val="21"/>
              </w:rPr>
            </w:pPr>
            <w:r>
              <w:rPr>
                <w:rFonts w:cs="Times New Roman"/>
                <w:sz w:val="21"/>
              </w:rPr>
              <w:t>≤2.0</w:t>
            </w:r>
          </w:p>
        </w:tc>
        <w:tc>
          <w:tcPr>
            <w:tcW w:w="857" w:type="pct"/>
            <w:tcBorders>
              <w:tl2br w:val="nil"/>
              <w:tr2bl w:val="nil"/>
            </w:tcBorders>
            <w:vAlign w:val="center"/>
          </w:tcPr>
          <w:p w14:paraId="558BAE0A">
            <w:pPr>
              <w:widowControl/>
              <w:spacing w:line="240" w:lineRule="auto"/>
              <w:ind w:firstLine="0" w:firstLineChars="0"/>
              <w:jc w:val="center"/>
              <w:rPr>
                <w:rFonts w:cs="Times New Roman"/>
                <w:sz w:val="21"/>
              </w:rPr>
            </w:pPr>
            <w:r>
              <w:rPr>
                <w:rFonts w:cs="Times New Roman"/>
                <w:sz w:val="21"/>
              </w:rPr>
              <w:t>≤3.0</w:t>
            </w:r>
          </w:p>
        </w:tc>
        <w:tc>
          <w:tcPr>
            <w:tcW w:w="745" w:type="pct"/>
            <w:tcBorders>
              <w:tl2br w:val="nil"/>
              <w:tr2bl w:val="nil"/>
            </w:tcBorders>
            <w:vAlign w:val="center"/>
          </w:tcPr>
          <w:p w14:paraId="6AA0990F">
            <w:pPr>
              <w:widowControl/>
              <w:spacing w:line="240" w:lineRule="auto"/>
              <w:ind w:firstLine="0" w:firstLineChars="0"/>
              <w:jc w:val="center"/>
              <w:rPr>
                <w:rFonts w:cs="Times New Roman"/>
                <w:sz w:val="21"/>
              </w:rPr>
            </w:pPr>
            <w:r>
              <w:rPr>
                <w:rFonts w:cs="Times New Roman"/>
                <w:sz w:val="21"/>
              </w:rPr>
              <w:t>≤10.0</w:t>
            </w:r>
          </w:p>
        </w:tc>
        <w:tc>
          <w:tcPr>
            <w:tcW w:w="841" w:type="pct"/>
            <w:tcBorders>
              <w:tl2br w:val="nil"/>
              <w:tr2bl w:val="nil"/>
            </w:tcBorders>
            <w:vAlign w:val="center"/>
          </w:tcPr>
          <w:p w14:paraId="2E1CD614">
            <w:pPr>
              <w:widowControl/>
              <w:spacing w:line="240" w:lineRule="auto"/>
              <w:ind w:firstLine="0" w:firstLineChars="0"/>
              <w:jc w:val="center"/>
              <w:rPr>
                <w:rFonts w:cs="Times New Roman"/>
                <w:sz w:val="21"/>
              </w:rPr>
            </w:pPr>
            <w:r>
              <w:rPr>
                <w:rFonts w:cs="Times New Roman"/>
                <w:sz w:val="21"/>
              </w:rPr>
              <w:t>＞10.0</w:t>
            </w:r>
          </w:p>
        </w:tc>
      </w:tr>
      <w:tr w14:paraId="1ABB22C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6E49AAEA">
            <w:pPr>
              <w:widowControl/>
              <w:spacing w:line="240" w:lineRule="auto"/>
              <w:ind w:firstLine="0" w:firstLineChars="0"/>
              <w:jc w:val="center"/>
              <w:rPr>
                <w:rFonts w:cs="Times New Roman"/>
                <w:sz w:val="21"/>
              </w:rPr>
            </w:pPr>
            <w:r>
              <w:rPr>
                <w:rFonts w:cs="Times New Roman"/>
                <w:sz w:val="21"/>
              </w:rPr>
              <w:t>石油类</w:t>
            </w:r>
          </w:p>
        </w:tc>
        <w:tc>
          <w:tcPr>
            <w:tcW w:w="733" w:type="pct"/>
            <w:tcBorders>
              <w:tl2br w:val="nil"/>
              <w:tr2bl w:val="nil"/>
            </w:tcBorders>
            <w:vAlign w:val="center"/>
          </w:tcPr>
          <w:p w14:paraId="1B2ECEB8">
            <w:pPr>
              <w:widowControl/>
              <w:spacing w:line="240" w:lineRule="auto"/>
              <w:ind w:firstLine="0" w:firstLineChars="0"/>
              <w:jc w:val="center"/>
              <w:rPr>
                <w:rFonts w:cs="Times New Roman"/>
                <w:sz w:val="21"/>
              </w:rPr>
            </w:pPr>
            <w:r>
              <w:rPr>
                <w:rFonts w:cs="Times New Roman"/>
                <w:sz w:val="21"/>
              </w:rPr>
              <w:t>≤0.05</w:t>
            </w:r>
          </w:p>
        </w:tc>
        <w:tc>
          <w:tcPr>
            <w:tcW w:w="757" w:type="pct"/>
            <w:tcBorders>
              <w:tl2br w:val="nil"/>
              <w:tr2bl w:val="nil"/>
            </w:tcBorders>
            <w:vAlign w:val="center"/>
          </w:tcPr>
          <w:p w14:paraId="6DBD181F">
            <w:pPr>
              <w:widowControl/>
              <w:spacing w:line="240" w:lineRule="auto"/>
              <w:ind w:firstLine="0" w:firstLineChars="0"/>
              <w:jc w:val="center"/>
              <w:rPr>
                <w:rFonts w:cs="Times New Roman"/>
                <w:sz w:val="21"/>
              </w:rPr>
            </w:pPr>
            <w:r>
              <w:rPr>
                <w:rFonts w:cs="Times New Roman"/>
                <w:sz w:val="21"/>
              </w:rPr>
              <w:t>≤0.05</w:t>
            </w:r>
          </w:p>
        </w:tc>
        <w:tc>
          <w:tcPr>
            <w:tcW w:w="857" w:type="pct"/>
            <w:tcBorders>
              <w:tl2br w:val="nil"/>
              <w:tr2bl w:val="nil"/>
            </w:tcBorders>
            <w:vAlign w:val="center"/>
          </w:tcPr>
          <w:p w14:paraId="0A534EB5">
            <w:pPr>
              <w:widowControl/>
              <w:spacing w:line="240" w:lineRule="auto"/>
              <w:ind w:firstLine="0" w:firstLineChars="0"/>
              <w:jc w:val="center"/>
              <w:rPr>
                <w:rFonts w:cs="Times New Roman"/>
                <w:sz w:val="21"/>
              </w:rPr>
            </w:pPr>
            <w:r>
              <w:rPr>
                <w:rFonts w:cs="Times New Roman"/>
                <w:sz w:val="21"/>
              </w:rPr>
              <w:t>≤0.05</w:t>
            </w:r>
          </w:p>
        </w:tc>
        <w:tc>
          <w:tcPr>
            <w:tcW w:w="745" w:type="pct"/>
            <w:tcBorders>
              <w:tl2br w:val="nil"/>
              <w:tr2bl w:val="nil"/>
            </w:tcBorders>
            <w:vAlign w:val="center"/>
          </w:tcPr>
          <w:p w14:paraId="38FF2988">
            <w:pPr>
              <w:widowControl/>
              <w:spacing w:line="240" w:lineRule="auto"/>
              <w:ind w:firstLine="0" w:firstLineChars="0"/>
              <w:jc w:val="center"/>
              <w:rPr>
                <w:rFonts w:cs="Times New Roman"/>
                <w:sz w:val="21"/>
              </w:rPr>
            </w:pPr>
            <w:r>
              <w:rPr>
                <w:rFonts w:cs="Times New Roman"/>
                <w:sz w:val="21"/>
              </w:rPr>
              <w:t>≤0.5</w:t>
            </w:r>
          </w:p>
        </w:tc>
        <w:tc>
          <w:tcPr>
            <w:tcW w:w="841" w:type="pct"/>
            <w:tcBorders>
              <w:tl2br w:val="nil"/>
              <w:tr2bl w:val="nil"/>
            </w:tcBorders>
            <w:vAlign w:val="center"/>
          </w:tcPr>
          <w:p w14:paraId="2FE90D97">
            <w:pPr>
              <w:widowControl/>
              <w:spacing w:line="240" w:lineRule="auto"/>
              <w:ind w:firstLine="0" w:firstLineChars="0"/>
              <w:jc w:val="center"/>
              <w:rPr>
                <w:rFonts w:cs="Times New Roman"/>
                <w:sz w:val="21"/>
              </w:rPr>
            </w:pPr>
            <w:r>
              <w:rPr>
                <w:rFonts w:cs="Times New Roman"/>
                <w:sz w:val="21"/>
              </w:rPr>
              <w:t>＞1.0</w:t>
            </w:r>
          </w:p>
        </w:tc>
      </w:tr>
      <w:tr w14:paraId="6768B06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18316291">
            <w:pPr>
              <w:widowControl/>
              <w:spacing w:line="240" w:lineRule="auto"/>
              <w:ind w:firstLine="0" w:firstLineChars="0"/>
              <w:jc w:val="center"/>
              <w:rPr>
                <w:rFonts w:cs="Times New Roman"/>
                <w:sz w:val="21"/>
              </w:rPr>
            </w:pPr>
            <w:r>
              <w:rPr>
                <w:rFonts w:cs="Times New Roman"/>
                <w:sz w:val="21"/>
              </w:rPr>
              <w:t>硫化物</w:t>
            </w:r>
          </w:p>
        </w:tc>
        <w:tc>
          <w:tcPr>
            <w:tcW w:w="733" w:type="pct"/>
            <w:tcBorders>
              <w:tl2br w:val="nil"/>
              <w:tr2bl w:val="nil"/>
            </w:tcBorders>
            <w:vAlign w:val="center"/>
          </w:tcPr>
          <w:p w14:paraId="399F1258">
            <w:pPr>
              <w:widowControl/>
              <w:spacing w:line="240" w:lineRule="auto"/>
              <w:ind w:firstLine="0" w:firstLineChars="0"/>
              <w:jc w:val="center"/>
              <w:rPr>
                <w:rFonts w:cs="Times New Roman"/>
                <w:sz w:val="21"/>
              </w:rPr>
            </w:pPr>
            <w:r>
              <w:rPr>
                <w:rFonts w:cs="Times New Roman"/>
                <w:sz w:val="21"/>
              </w:rPr>
              <w:t>≤0.005</w:t>
            </w:r>
          </w:p>
        </w:tc>
        <w:tc>
          <w:tcPr>
            <w:tcW w:w="757" w:type="pct"/>
            <w:tcBorders>
              <w:tl2br w:val="nil"/>
              <w:tr2bl w:val="nil"/>
            </w:tcBorders>
            <w:vAlign w:val="center"/>
          </w:tcPr>
          <w:p w14:paraId="268F8041">
            <w:pPr>
              <w:widowControl/>
              <w:spacing w:line="240" w:lineRule="auto"/>
              <w:ind w:firstLine="0" w:firstLineChars="0"/>
              <w:jc w:val="center"/>
              <w:rPr>
                <w:rFonts w:cs="Times New Roman"/>
                <w:sz w:val="21"/>
              </w:rPr>
            </w:pPr>
            <w:r>
              <w:rPr>
                <w:rFonts w:cs="Times New Roman"/>
                <w:sz w:val="21"/>
              </w:rPr>
              <w:t>≤0.01</w:t>
            </w:r>
          </w:p>
        </w:tc>
        <w:tc>
          <w:tcPr>
            <w:tcW w:w="857" w:type="pct"/>
            <w:tcBorders>
              <w:tl2br w:val="nil"/>
              <w:tr2bl w:val="nil"/>
            </w:tcBorders>
            <w:vAlign w:val="center"/>
          </w:tcPr>
          <w:p w14:paraId="6A37FF9F">
            <w:pPr>
              <w:widowControl/>
              <w:spacing w:line="240" w:lineRule="auto"/>
              <w:ind w:firstLine="0" w:firstLineChars="0"/>
              <w:jc w:val="center"/>
              <w:rPr>
                <w:rFonts w:cs="Times New Roman"/>
                <w:sz w:val="21"/>
              </w:rPr>
            </w:pPr>
            <w:r>
              <w:rPr>
                <w:rFonts w:cs="Times New Roman"/>
                <w:sz w:val="21"/>
              </w:rPr>
              <w:t>≤0.02</w:t>
            </w:r>
          </w:p>
        </w:tc>
        <w:tc>
          <w:tcPr>
            <w:tcW w:w="745" w:type="pct"/>
            <w:tcBorders>
              <w:tl2br w:val="nil"/>
              <w:tr2bl w:val="nil"/>
            </w:tcBorders>
            <w:vAlign w:val="center"/>
          </w:tcPr>
          <w:p w14:paraId="015677F1">
            <w:pPr>
              <w:widowControl/>
              <w:spacing w:line="240" w:lineRule="auto"/>
              <w:ind w:firstLine="0" w:firstLineChars="0"/>
              <w:jc w:val="center"/>
              <w:rPr>
                <w:rFonts w:cs="Times New Roman"/>
                <w:sz w:val="21"/>
              </w:rPr>
            </w:pPr>
            <w:r>
              <w:rPr>
                <w:rFonts w:cs="Times New Roman"/>
                <w:sz w:val="21"/>
              </w:rPr>
              <w:t>≤0.10</w:t>
            </w:r>
          </w:p>
        </w:tc>
        <w:tc>
          <w:tcPr>
            <w:tcW w:w="841" w:type="pct"/>
            <w:tcBorders>
              <w:tl2br w:val="nil"/>
              <w:tr2bl w:val="nil"/>
            </w:tcBorders>
            <w:vAlign w:val="center"/>
          </w:tcPr>
          <w:p w14:paraId="6D4411B8">
            <w:pPr>
              <w:widowControl/>
              <w:spacing w:line="240" w:lineRule="auto"/>
              <w:ind w:firstLine="0" w:firstLineChars="0"/>
              <w:jc w:val="center"/>
              <w:rPr>
                <w:rFonts w:cs="Times New Roman"/>
                <w:sz w:val="21"/>
              </w:rPr>
            </w:pPr>
            <w:r>
              <w:rPr>
                <w:rFonts w:cs="Times New Roman"/>
                <w:sz w:val="21"/>
              </w:rPr>
              <w:t>＞0.10</w:t>
            </w:r>
          </w:p>
        </w:tc>
      </w:tr>
      <w:tr w14:paraId="5D7DED3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3643A49A">
            <w:pPr>
              <w:widowControl/>
              <w:spacing w:line="240" w:lineRule="auto"/>
              <w:ind w:firstLine="0" w:firstLineChars="0"/>
              <w:jc w:val="center"/>
              <w:rPr>
                <w:rFonts w:cs="Times New Roman"/>
                <w:sz w:val="21"/>
              </w:rPr>
            </w:pPr>
            <w:r>
              <w:rPr>
                <w:rFonts w:cs="Times New Roman"/>
                <w:sz w:val="21"/>
              </w:rPr>
              <w:t>总大肠菌群（MPN/100mL）</w:t>
            </w:r>
          </w:p>
        </w:tc>
        <w:tc>
          <w:tcPr>
            <w:tcW w:w="733" w:type="pct"/>
            <w:tcBorders>
              <w:tl2br w:val="nil"/>
              <w:tr2bl w:val="nil"/>
            </w:tcBorders>
            <w:vAlign w:val="center"/>
          </w:tcPr>
          <w:p w14:paraId="5C0E6B3B">
            <w:pPr>
              <w:widowControl/>
              <w:spacing w:line="240" w:lineRule="auto"/>
              <w:ind w:firstLine="0" w:firstLineChars="0"/>
              <w:jc w:val="center"/>
              <w:rPr>
                <w:rFonts w:cs="Times New Roman"/>
                <w:sz w:val="21"/>
              </w:rPr>
            </w:pPr>
            <w:r>
              <w:rPr>
                <w:rFonts w:cs="Times New Roman"/>
                <w:sz w:val="21"/>
              </w:rPr>
              <w:t>≤3.0</w:t>
            </w:r>
          </w:p>
        </w:tc>
        <w:tc>
          <w:tcPr>
            <w:tcW w:w="757" w:type="pct"/>
            <w:tcBorders>
              <w:tl2br w:val="nil"/>
              <w:tr2bl w:val="nil"/>
            </w:tcBorders>
            <w:vAlign w:val="center"/>
          </w:tcPr>
          <w:p w14:paraId="3034949F">
            <w:pPr>
              <w:widowControl/>
              <w:spacing w:line="240" w:lineRule="auto"/>
              <w:ind w:firstLine="0" w:firstLineChars="0"/>
              <w:jc w:val="center"/>
              <w:rPr>
                <w:rFonts w:cs="Times New Roman"/>
                <w:sz w:val="21"/>
              </w:rPr>
            </w:pPr>
            <w:r>
              <w:rPr>
                <w:rFonts w:cs="Times New Roman"/>
                <w:sz w:val="21"/>
              </w:rPr>
              <w:t>≤3.0</w:t>
            </w:r>
          </w:p>
        </w:tc>
        <w:tc>
          <w:tcPr>
            <w:tcW w:w="857" w:type="pct"/>
            <w:tcBorders>
              <w:tl2br w:val="nil"/>
              <w:tr2bl w:val="nil"/>
            </w:tcBorders>
            <w:vAlign w:val="center"/>
          </w:tcPr>
          <w:p w14:paraId="6C365799">
            <w:pPr>
              <w:widowControl/>
              <w:spacing w:line="240" w:lineRule="auto"/>
              <w:ind w:firstLine="0" w:firstLineChars="0"/>
              <w:jc w:val="center"/>
              <w:rPr>
                <w:rFonts w:cs="Times New Roman"/>
                <w:sz w:val="21"/>
              </w:rPr>
            </w:pPr>
            <w:r>
              <w:rPr>
                <w:rFonts w:cs="Times New Roman"/>
                <w:sz w:val="21"/>
              </w:rPr>
              <w:t>≤3.0</w:t>
            </w:r>
          </w:p>
        </w:tc>
        <w:tc>
          <w:tcPr>
            <w:tcW w:w="745" w:type="pct"/>
            <w:tcBorders>
              <w:tl2br w:val="nil"/>
              <w:tr2bl w:val="nil"/>
            </w:tcBorders>
            <w:vAlign w:val="center"/>
          </w:tcPr>
          <w:p w14:paraId="7BCB7F7D">
            <w:pPr>
              <w:widowControl/>
              <w:spacing w:line="240" w:lineRule="auto"/>
              <w:ind w:firstLine="0" w:firstLineChars="0"/>
              <w:jc w:val="center"/>
              <w:rPr>
                <w:rFonts w:cs="Times New Roman"/>
                <w:sz w:val="21"/>
              </w:rPr>
            </w:pPr>
            <w:r>
              <w:rPr>
                <w:rFonts w:cs="Times New Roman"/>
                <w:sz w:val="21"/>
              </w:rPr>
              <w:t>≤100</w:t>
            </w:r>
          </w:p>
        </w:tc>
        <w:tc>
          <w:tcPr>
            <w:tcW w:w="841" w:type="pct"/>
            <w:tcBorders>
              <w:tl2br w:val="nil"/>
              <w:tr2bl w:val="nil"/>
            </w:tcBorders>
            <w:vAlign w:val="center"/>
          </w:tcPr>
          <w:p w14:paraId="48E6E8CD">
            <w:pPr>
              <w:widowControl/>
              <w:spacing w:line="240" w:lineRule="auto"/>
              <w:ind w:firstLine="0" w:firstLineChars="0"/>
              <w:jc w:val="center"/>
              <w:rPr>
                <w:rFonts w:cs="Times New Roman"/>
                <w:sz w:val="21"/>
              </w:rPr>
            </w:pPr>
            <w:r>
              <w:rPr>
                <w:rFonts w:cs="Times New Roman"/>
                <w:sz w:val="21"/>
              </w:rPr>
              <w:t>＞100</w:t>
            </w:r>
          </w:p>
        </w:tc>
      </w:tr>
      <w:tr w14:paraId="2556687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67" w:type="pct"/>
            <w:tcBorders>
              <w:tl2br w:val="nil"/>
              <w:tr2bl w:val="nil"/>
            </w:tcBorders>
            <w:vAlign w:val="center"/>
          </w:tcPr>
          <w:p w14:paraId="43016025">
            <w:pPr>
              <w:widowControl/>
              <w:spacing w:line="240" w:lineRule="auto"/>
              <w:ind w:firstLine="0" w:firstLineChars="0"/>
              <w:jc w:val="center"/>
              <w:rPr>
                <w:rFonts w:cs="Times New Roman"/>
                <w:sz w:val="21"/>
              </w:rPr>
            </w:pPr>
            <w:r>
              <w:rPr>
                <w:rFonts w:cs="Times New Roman"/>
                <w:sz w:val="21"/>
              </w:rPr>
              <w:t>菌落总数（CFU/mL）</w:t>
            </w:r>
          </w:p>
        </w:tc>
        <w:tc>
          <w:tcPr>
            <w:tcW w:w="733" w:type="pct"/>
            <w:tcBorders>
              <w:tl2br w:val="nil"/>
              <w:tr2bl w:val="nil"/>
            </w:tcBorders>
            <w:vAlign w:val="center"/>
          </w:tcPr>
          <w:p w14:paraId="26D24223">
            <w:pPr>
              <w:widowControl/>
              <w:spacing w:line="240" w:lineRule="auto"/>
              <w:ind w:firstLine="0" w:firstLineChars="0"/>
              <w:jc w:val="center"/>
              <w:rPr>
                <w:rFonts w:cs="Times New Roman"/>
                <w:sz w:val="21"/>
              </w:rPr>
            </w:pPr>
            <w:r>
              <w:rPr>
                <w:rFonts w:cs="Times New Roman"/>
                <w:sz w:val="21"/>
              </w:rPr>
              <w:t>≤3.0</w:t>
            </w:r>
          </w:p>
        </w:tc>
        <w:tc>
          <w:tcPr>
            <w:tcW w:w="757" w:type="pct"/>
            <w:tcBorders>
              <w:tl2br w:val="nil"/>
              <w:tr2bl w:val="nil"/>
            </w:tcBorders>
            <w:vAlign w:val="center"/>
          </w:tcPr>
          <w:p w14:paraId="6B3FF242">
            <w:pPr>
              <w:widowControl/>
              <w:spacing w:line="240" w:lineRule="auto"/>
              <w:ind w:firstLine="0" w:firstLineChars="0"/>
              <w:jc w:val="center"/>
              <w:rPr>
                <w:rFonts w:cs="Times New Roman"/>
                <w:sz w:val="21"/>
              </w:rPr>
            </w:pPr>
            <w:r>
              <w:rPr>
                <w:rFonts w:cs="Times New Roman"/>
                <w:sz w:val="21"/>
              </w:rPr>
              <w:t>≤3.0</w:t>
            </w:r>
          </w:p>
        </w:tc>
        <w:tc>
          <w:tcPr>
            <w:tcW w:w="857" w:type="pct"/>
            <w:tcBorders>
              <w:tl2br w:val="nil"/>
              <w:tr2bl w:val="nil"/>
            </w:tcBorders>
            <w:vAlign w:val="center"/>
          </w:tcPr>
          <w:p w14:paraId="0F3DBB00">
            <w:pPr>
              <w:widowControl/>
              <w:spacing w:line="240" w:lineRule="auto"/>
              <w:ind w:firstLine="0" w:firstLineChars="0"/>
              <w:jc w:val="center"/>
              <w:rPr>
                <w:rFonts w:cs="Times New Roman"/>
                <w:sz w:val="21"/>
              </w:rPr>
            </w:pPr>
            <w:r>
              <w:rPr>
                <w:rFonts w:cs="Times New Roman"/>
                <w:sz w:val="21"/>
              </w:rPr>
              <w:t>≤3.0</w:t>
            </w:r>
          </w:p>
        </w:tc>
        <w:tc>
          <w:tcPr>
            <w:tcW w:w="745" w:type="pct"/>
            <w:tcBorders>
              <w:tl2br w:val="nil"/>
              <w:tr2bl w:val="nil"/>
            </w:tcBorders>
            <w:vAlign w:val="center"/>
          </w:tcPr>
          <w:p w14:paraId="4E3BAD91">
            <w:pPr>
              <w:widowControl/>
              <w:spacing w:line="240" w:lineRule="auto"/>
              <w:ind w:firstLine="0" w:firstLineChars="0"/>
              <w:jc w:val="center"/>
              <w:rPr>
                <w:rFonts w:cs="Times New Roman"/>
                <w:sz w:val="21"/>
              </w:rPr>
            </w:pPr>
            <w:r>
              <w:rPr>
                <w:rFonts w:cs="Times New Roman"/>
                <w:sz w:val="21"/>
              </w:rPr>
              <w:t>≤100</w:t>
            </w:r>
          </w:p>
        </w:tc>
        <w:tc>
          <w:tcPr>
            <w:tcW w:w="841" w:type="pct"/>
            <w:tcBorders>
              <w:tl2br w:val="nil"/>
              <w:tr2bl w:val="nil"/>
            </w:tcBorders>
            <w:vAlign w:val="center"/>
          </w:tcPr>
          <w:p w14:paraId="627E60DA">
            <w:pPr>
              <w:widowControl/>
              <w:spacing w:line="240" w:lineRule="auto"/>
              <w:ind w:firstLine="0" w:firstLineChars="0"/>
              <w:jc w:val="center"/>
              <w:rPr>
                <w:rFonts w:cs="Times New Roman"/>
                <w:sz w:val="21"/>
              </w:rPr>
            </w:pPr>
            <w:r>
              <w:rPr>
                <w:rFonts w:cs="Times New Roman"/>
                <w:sz w:val="21"/>
              </w:rPr>
              <w:t>＞100</w:t>
            </w:r>
          </w:p>
        </w:tc>
      </w:tr>
    </w:tbl>
    <w:p w14:paraId="7EF315FD">
      <w:pPr>
        <w:ind w:firstLine="0" w:firstLineChars="0"/>
        <w:outlineLvl w:val="3"/>
        <w:rPr>
          <w:rFonts w:cs="Times New Roman"/>
          <w:b/>
        </w:rPr>
      </w:pPr>
      <w:r>
        <w:rPr>
          <w:rFonts w:cs="Times New Roman"/>
          <w:b/>
        </w:rPr>
        <w:t>2.2.3.4 噪声评价标准</w:t>
      </w:r>
    </w:p>
    <w:p w14:paraId="4E9F8CE9">
      <w:pPr>
        <w:ind w:firstLine="480"/>
        <w:rPr>
          <w:rFonts w:cs="Times New Roman"/>
        </w:rPr>
      </w:pPr>
      <w:r>
        <w:rPr>
          <w:rFonts w:cs="Times New Roman"/>
        </w:rPr>
        <w:t>（1）质量标准</w:t>
      </w:r>
    </w:p>
    <w:p w14:paraId="59EDA62D">
      <w:pPr>
        <w:ind w:firstLine="480"/>
        <w:rPr>
          <w:rFonts w:cs="Times New Roman"/>
        </w:rPr>
      </w:pPr>
      <w:r>
        <w:rPr>
          <w:rFonts w:cs="Times New Roman"/>
        </w:rPr>
        <w:t>本项目厂区所在地执行《声环境质量标准》（GB3096-2008）3类标准，声环境保护目标处执行《声环境质量标准》（3096-2008）表1中的2类声环境功能区环境噪声限值。详见表2.2.3-</w:t>
      </w:r>
      <w:r>
        <w:rPr>
          <w:rFonts w:hint="eastAsia" w:cs="Times New Roman"/>
        </w:rPr>
        <w:t>9</w:t>
      </w:r>
      <w:r>
        <w:rPr>
          <w:rFonts w:cs="Times New Roman"/>
        </w:rPr>
        <w:t xml:space="preserve">。 </w:t>
      </w:r>
    </w:p>
    <w:p w14:paraId="0D0CFCE5">
      <w:pPr>
        <w:ind w:firstLine="0" w:firstLineChars="0"/>
        <w:jc w:val="center"/>
        <w:rPr>
          <w:rFonts w:cs="Times New Roman"/>
          <w:b/>
        </w:rPr>
      </w:pPr>
      <w:r>
        <w:rPr>
          <w:rFonts w:cs="Times New Roman"/>
          <w:b/>
        </w:rPr>
        <w:t>表2.2.3-</w:t>
      </w:r>
      <w:r>
        <w:rPr>
          <w:rFonts w:hint="eastAsia" w:cs="Times New Roman"/>
          <w:b/>
        </w:rPr>
        <w:t>9</w:t>
      </w:r>
      <w:r>
        <w:rPr>
          <w:rFonts w:cs="Times New Roman"/>
          <w:b/>
        </w:rPr>
        <w:t xml:space="preserve"> 声环境质量标准  单位：dB(A)</w:t>
      </w:r>
    </w:p>
    <w:tbl>
      <w:tblPr>
        <w:tblStyle w:val="88"/>
        <w:tblW w:w="5000" w:type="pct"/>
        <w:tblInd w:w="0" w:type="dxa"/>
        <w:tblBorders>
          <w:top w:val="single" w:color="000000" w:sz="12" w:space="0"/>
          <w:left w:val="none" w:color="auto" w:sz="0" w:space="0"/>
          <w:bottom w:val="single" w:color="000000"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4723"/>
        <w:gridCol w:w="4728"/>
        <w:gridCol w:w="4723"/>
      </w:tblGrid>
      <w:tr w14:paraId="062802BE">
        <w:tblPrEx>
          <w:tblBorders>
            <w:top w:val="single" w:color="000000" w:sz="12" w:space="0"/>
            <w:left w:val="none" w:color="auto" w:sz="0" w:space="0"/>
            <w:bottom w:val="single" w:color="000000"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666" w:type="pct"/>
            <w:vAlign w:val="center"/>
          </w:tcPr>
          <w:p w14:paraId="6F2CD94F">
            <w:pPr>
              <w:widowControl/>
              <w:spacing w:line="240" w:lineRule="auto"/>
              <w:ind w:firstLine="0" w:firstLineChars="0"/>
              <w:jc w:val="center"/>
              <w:rPr>
                <w:rFonts w:cs="Times New Roman"/>
                <w:b/>
                <w:color w:val="000000" w:themeColor="text1"/>
                <w:sz w:val="21"/>
                <w14:textFill>
                  <w14:solidFill>
                    <w14:schemeClr w14:val="tx1"/>
                  </w14:solidFill>
                </w14:textFill>
              </w:rPr>
            </w:pPr>
            <w:r>
              <w:rPr>
                <w:rFonts w:cs="Times New Roman"/>
                <w:b/>
                <w:color w:val="000000" w:themeColor="text1"/>
                <w:sz w:val="21"/>
                <w14:textFill>
                  <w14:solidFill>
                    <w14:schemeClr w14:val="tx1"/>
                  </w14:solidFill>
                </w14:textFill>
              </w:rPr>
              <w:t>类别</w:t>
            </w:r>
          </w:p>
        </w:tc>
        <w:tc>
          <w:tcPr>
            <w:tcW w:w="1668" w:type="pct"/>
            <w:vAlign w:val="center"/>
          </w:tcPr>
          <w:p w14:paraId="2699AA1B">
            <w:pPr>
              <w:widowControl/>
              <w:spacing w:line="240" w:lineRule="auto"/>
              <w:ind w:firstLine="0" w:firstLineChars="0"/>
              <w:jc w:val="center"/>
              <w:rPr>
                <w:rFonts w:cs="Times New Roman"/>
                <w:b/>
                <w:color w:val="000000" w:themeColor="text1"/>
                <w:sz w:val="21"/>
                <w14:textFill>
                  <w14:solidFill>
                    <w14:schemeClr w14:val="tx1"/>
                  </w14:solidFill>
                </w14:textFill>
              </w:rPr>
            </w:pPr>
            <w:r>
              <w:rPr>
                <w:rFonts w:cs="Times New Roman"/>
                <w:b/>
                <w:color w:val="000000" w:themeColor="text1"/>
                <w:sz w:val="21"/>
                <w14:textFill>
                  <w14:solidFill>
                    <w14:schemeClr w14:val="tx1"/>
                  </w14:solidFill>
                </w14:textFill>
              </w:rPr>
              <w:t>昼间</w:t>
            </w:r>
          </w:p>
        </w:tc>
        <w:tc>
          <w:tcPr>
            <w:tcW w:w="1666" w:type="pct"/>
            <w:vAlign w:val="center"/>
          </w:tcPr>
          <w:p w14:paraId="701F91C4">
            <w:pPr>
              <w:widowControl/>
              <w:spacing w:line="240" w:lineRule="auto"/>
              <w:ind w:firstLine="0" w:firstLineChars="0"/>
              <w:jc w:val="center"/>
              <w:rPr>
                <w:rFonts w:cs="Times New Roman"/>
                <w:b/>
                <w:color w:val="000000" w:themeColor="text1"/>
                <w:sz w:val="21"/>
                <w14:textFill>
                  <w14:solidFill>
                    <w14:schemeClr w14:val="tx1"/>
                  </w14:solidFill>
                </w14:textFill>
              </w:rPr>
            </w:pPr>
            <w:r>
              <w:rPr>
                <w:rFonts w:cs="Times New Roman"/>
                <w:b/>
                <w:color w:val="000000" w:themeColor="text1"/>
                <w:sz w:val="21"/>
                <w14:textFill>
                  <w14:solidFill>
                    <w14:schemeClr w14:val="tx1"/>
                  </w14:solidFill>
                </w14:textFill>
              </w:rPr>
              <w:t>夜间</w:t>
            </w:r>
          </w:p>
        </w:tc>
      </w:tr>
      <w:tr w14:paraId="7490617B">
        <w:tblPrEx>
          <w:tblBorders>
            <w:top w:val="single" w:color="000000" w:sz="12" w:space="0"/>
            <w:left w:val="none" w:color="auto" w:sz="0" w:space="0"/>
            <w:bottom w:val="single" w:color="000000"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666" w:type="pct"/>
            <w:vAlign w:val="center"/>
          </w:tcPr>
          <w:p w14:paraId="47FDF449">
            <w:pPr>
              <w:widowControl/>
              <w:spacing w:line="240" w:lineRule="auto"/>
              <w:ind w:firstLine="0" w:firstLineChars="0"/>
              <w:jc w:val="center"/>
              <w:rPr>
                <w:rFonts w:cs="Times New Roman"/>
                <w:color w:val="000000" w:themeColor="text1"/>
                <w:sz w:val="21"/>
                <w14:textFill>
                  <w14:solidFill>
                    <w14:schemeClr w14:val="tx1"/>
                  </w14:solidFill>
                </w14:textFill>
              </w:rPr>
            </w:pPr>
            <w:r>
              <w:rPr>
                <w:rFonts w:hint="eastAsia" w:cs="Times New Roman"/>
                <w:color w:val="000000" w:themeColor="text1"/>
                <w:sz w:val="21"/>
                <w14:textFill>
                  <w14:solidFill>
                    <w14:schemeClr w14:val="tx1"/>
                  </w14:solidFill>
                </w14:textFill>
              </w:rPr>
              <w:t>2</w:t>
            </w:r>
          </w:p>
        </w:tc>
        <w:tc>
          <w:tcPr>
            <w:tcW w:w="1668" w:type="pct"/>
            <w:vAlign w:val="center"/>
          </w:tcPr>
          <w:p w14:paraId="7491765F">
            <w:pPr>
              <w:widowControl/>
              <w:spacing w:line="240" w:lineRule="auto"/>
              <w:ind w:firstLine="0" w:firstLineChars="0"/>
              <w:jc w:val="center"/>
              <w:rPr>
                <w:rFonts w:cs="Times New Roman"/>
                <w:color w:val="000000" w:themeColor="text1"/>
                <w:sz w:val="21"/>
                <w14:textFill>
                  <w14:solidFill>
                    <w14:schemeClr w14:val="tx1"/>
                  </w14:solidFill>
                </w14:textFill>
              </w:rPr>
            </w:pPr>
            <w:r>
              <w:rPr>
                <w:rFonts w:hint="eastAsia" w:cs="Times New Roman"/>
                <w:color w:val="000000" w:themeColor="text1"/>
                <w:sz w:val="21"/>
                <w14:textFill>
                  <w14:solidFill>
                    <w14:schemeClr w14:val="tx1"/>
                  </w14:solidFill>
                </w14:textFill>
              </w:rPr>
              <w:t>60</w:t>
            </w:r>
          </w:p>
        </w:tc>
        <w:tc>
          <w:tcPr>
            <w:tcW w:w="1666" w:type="pct"/>
            <w:vAlign w:val="center"/>
          </w:tcPr>
          <w:p w14:paraId="0B772342">
            <w:pPr>
              <w:widowControl/>
              <w:spacing w:line="240" w:lineRule="auto"/>
              <w:ind w:firstLine="0" w:firstLineChars="0"/>
              <w:jc w:val="center"/>
              <w:rPr>
                <w:rFonts w:cs="Times New Roman"/>
                <w:color w:val="000000" w:themeColor="text1"/>
                <w:sz w:val="21"/>
                <w14:textFill>
                  <w14:solidFill>
                    <w14:schemeClr w14:val="tx1"/>
                  </w14:solidFill>
                </w14:textFill>
              </w:rPr>
            </w:pPr>
            <w:r>
              <w:rPr>
                <w:rFonts w:hint="eastAsia" w:cs="Times New Roman"/>
                <w:color w:val="000000" w:themeColor="text1"/>
                <w:sz w:val="21"/>
                <w14:textFill>
                  <w14:solidFill>
                    <w14:schemeClr w14:val="tx1"/>
                  </w14:solidFill>
                </w14:textFill>
              </w:rPr>
              <w:t>50</w:t>
            </w:r>
          </w:p>
        </w:tc>
      </w:tr>
      <w:tr w14:paraId="55CAB720">
        <w:tblPrEx>
          <w:tblBorders>
            <w:top w:val="single" w:color="000000" w:sz="12" w:space="0"/>
            <w:left w:val="none" w:color="auto" w:sz="0" w:space="0"/>
            <w:bottom w:val="single" w:color="000000"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666" w:type="pct"/>
            <w:vAlign w:val="center"/>
          </w:tcPr>
          <w:p w14:paraId="61F8A8F6">
            <w:pPr>
              <w:widowControl/>
              <w:spacing w:line="240" w:lineRule="auto"/>
              <w:ind w:firstLine="0" w:firstLineChars="0"/>
              <w:jc w:val="center"/>
              <w:rPr>
                <w:rFonts w:cs="Times New Roman"/>
                <w:color w:val="000000" w:themeColor="text1"/>
                <w:sz w:val="21"/>
                <w14:textFill>
                  <w14:solidFill>
                    <w14:schemeClr w14:val="tx1"/>
                  </w14:solidFill>
                </w14:textFill>
              </w:rPr>
            </w:pPr>
            <w:r>
              <w:rPr>
                <w:rFonts w:hint="eastAsia" w:cs="Times New Roman"/>
                <w:color w:val="000000" w:themeColor="text1"/>
                <w:sz w:val="21"/>
                <w14:textFill>
                  <w14:solidFill>
                    <w14:schemeClr w14:val="tx1"/>
                  </w14:solidFill>
                </w14:textFill>
              </w:rPr>
              <w:t>3</w:t>
            </w:r>
          </w:p>
        </w:tc>
        <w:tc>
          <w:tcPr>
            <w:tcW w:w="1668" w:type="pct"/>
            <w:vAlign w:val="center"/>
          </w:tcPr>
          <w:p w14:paraId="1B76DA2F">
            <w:pPr>
              <w:widowControl/>
              <w:spacing w:line="240" w:lineRule="auto"/>
              <w:ind w:firstLine="0" w:firstLineChars="0"/>
              <w:jc w:val="center"/>
              <w:rPr>
                <w:rFonts w:cs="Times New Roman"/>
                <w:color w:val="000000" w:themeColor="text1"/>
                <w:sz w:val="21"/>
                <w14:textFill>
                  <w14:solidFill>
                    <w14:schemeClr w14:val="tx1"/>
                  </w14:solidFill>
                </w14:textFill>
              </w:rPr>
            </w:pPr>
            <w:r>
              <w:rPr>
                <w:rFonts w:hint="eastAsia" w:cs="Times New Roman"/>
                <w:color w:val="000000" w:themeColor="text1"/>
                <w:sz w:val="21"/>
                <w14:textFill>
                  <w14:solidFill>
                    <w14:schemeClr w14:val="tx1"/>
                  </w14:solidFill>
                </w14:textFill>
              </w:rPr>
              <w:t>6</w:t>
            </w:r>
            <w:r>
              <w:rPr>
                <w:rFonts w:cs="Times New Roman"/>
                <w:color w:val="000000" w:themeColor="text1"/>
                <w:sz w:val="21"/>
                <w14:textFill>
                  <w14:solidFill>
                    <w14:schemeClr w14:val="tx1"/>
                  </w14:solidFill>
                </w14:textFill>
              </w:rPr>
              <w:t>5</w:t>
            </w:r>
          </w:p>
        </w:tc>
        <w:tc>
          <w:tcPr>
            <w:tcW w:w="1666" w:type="pct"/>
            <w:vAlign w:val="center"/>
          </w:tcPr>
          <w:p w14:paraId="399CF75F">
            <w:pPr>
              <w:widowControl/>
              <w:spacing w:line="240" w:lineRule="auto"/>
              <w:ind w:firstLine="0" w:firstLineChars="0"/>
              <w:jc w:val="center"/>
              <w:rPr>
                <w:rFonts w:cs="Times New Roman"/>
                <w:color w:val="000000" w:themeColor="text1"/>
                <w:sz w:val="21"/>
                <w14:textFill>
                  <w14:solidFill>
                    <w14:schemeClr w14:val="tx1"/>
                  </w14:solidFill>
                </w14:textFill>
              </w:rPr>
            </w:pPr>
            <w:r>
              <w:rPr>
                <w:rFonts w:hint="eastAsia" w:cs="Times New Roman"/>
                <w:color w:val="000000" w:themeColor="text1"/>
                <w:sz w:val="21"/>
                <w14:textFill>
                  <w14:solidFill>
                    <w14:schemeClr w14:val="tx1"/>
                  </w14:solidFill>
                </w14:textFill>
              </w:rPr>
              <w:t>5</w:t>
            </w:r>
            <w:r>
              <w:rPr>
                <w:rFonts w:cs="Times New Roman"/>
                <w:color w:val="000000" w:themeColor="text1"/>
                <w:sz w:val="21"/>
                <w14:textFill>
                  <w14:solidFill>
                    <w14:schemeClr w14:val="tx1"/>
                  </w14:solidFill>
                </w14:textFill>
              </w:rPr>
              <w:t>5</w:t>
            </w:r>
          </w:p>
        </w:tc>
      </w:tr>
    </w:tbl>
    <w:p w14:paraId="5F511E08">
      <w:pPr>
        <w:ind w:firstLine="480"/>
        <w:rPr>
          <w:rFonts w:cs="Times New Roman"/>
        </w:rPr>
      </w:pPr>
      <w:r>
        <w:rPr>
          <w:rFonts w:cs="Times New Roman"/>
        </w:rPr>
        <w:t>（2）排放标准</w:t>
      </w:r>
    </w:p>
    <w:p w14:paraId="45FA0747">
      <w:pPr>
        <w:ind w:firstLine="480"/>
        <w:rPr>
          <w:rFonts w:cs="Times New Roman"/>
        </w:rPr>
      </w:pPr>
      <w:r>
        <w:rPr>
          <w:rFonts w:cs="Times New Roman"/>
        </w:rPr>
        <w:t>本项目噪声排放执行《工业企业厂界环境噪声排放标准》（GB12348-2008）3类标准，具体见表2.2.3-1</w:t>
      </w:r>
      <w:r>
        <w:rPr>
          <w:rFonts w:hint="eastAsia" w:cs="Times New Roman"/>
        </w:rPr>
        <w:t>0</w:t>
      </w:r>
      <w:r>
        <w:rPr>
          <w:rFonts w:cs="Times New Roman"/>
        </w:rPr>
        <w:t>。施工期噪声执行《建筑施工厂界环境噪声排放标准》（GB12523-2011），噪声限值见表2.2.3-1</w:t>
      </w:r>
      <w:r>
        <w:rPr>
          <w:rFonts w:hint="eastAsia" w:cs="Times New Roman"/>
        </w:rPr>
        <w:t>1</w:t>
      </w:r>
      <w:r>
        <w:rPr>
          <w:rFonts w:cs="Times New Roman"/>
        </w:rPr>
        <w:t>。</w:t>
      </w:r>
    </w:p>
    <w:p w14:paraId="23F5F7A0">
      <w:pPr>
        <w:ind w:firstLine="0" w:firstLineChars="0"/>
        <w:jc w:val="center"/>
        <w:rPr>
          <w:rFonts w:cs="Times New Roman"/>
          <w:b/>
        </w:rPr>
      </w:pPr>
      <w:r>
        <w:rPr>
          <w:rFonts w:cs="Times New Roman"/>
          <w:b/>
        </w:rPr>
        <w:t>表2.2.3-1</w:t>
      </w:r>
      <w:r>
        <w:rPr>
          <w:rFonts w:hint="eastAsia" w:cs="Times New Roman"/>
          <w:b/>
        </w:rPr>
        <w:t>0</w:t>
      </w:r>
      <w:r>
        <w:rPr>
          <w:rFonts w:cs="Times New Roman"/>
          <w:b/>
        </w:rPr>
        <w:t xml:space="preserve">  工业企业厂界环境噪声排放标准  单位：dB(A)</w:t>
      </w:r>
    </w:p>
    <w:tbl>
      <w:tblPr>
        <w:tblStyle w:val="88"/>
        <w:tblW w:w="5000" w:type="pct"/>
        <w:tblInd w:w="0" w:type="dxa"/>
        <w:tblBorders>
          <w:top w:val="single" w:color="000000" w:sz="12" w:space="0"/>
          <w:left w:val="none" w:color="auto" w:sz="0" w:space="0"/>
          <w:bottom w:val="single" w:color="000000"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4530"/>
        <w:gridCol w:w="4822"/>
        <w:gridCol w:w="4822"/>
      </w:tblGrid>
      <w:tr w14:paraId="2E4B9032">
        <w:tblPrEx>
          <w:tblBorders>
            <w:top w:val="single" w:color="000000" w:sz="12" w:space="0"/>
            <w:left w:val="none" w:color="auto" w:sz="0" w:space="0"/>
            <w:bottom w:val="single" w:color="000000"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598" w:type="pct"/>
            <w:vAlign w:val="center"/>
          </w:tcPr>
          <w:p w14:paraId="2E297DE2">
            <w:pPr>
              <w:widowControl/>
              <w:spacing w:line="240" w:lineRule="auto"/>
              <w:ind w:firstLine="0" w:firstLineChars="0"/>
              <w:jc w:val="center"/>
              <w:rPr>
                <w:rFonts w:cs="Times New Roman"/>
                <w:b/>
                <w:sz w:val="21"/>
              </w:rPr>
            </w:pPr>
            <w:r>
              <w:rPr>
                <w:rFonts w:cs="Times New Roman"/>
                <w:b/>
                <w:sz w:val="21"/>
              </w:rPr>
              <w:t>类别</w:t>
            </w:r>
          </w:p>
        </w:tc>
        <w:tc>
          <w:tcPr>
            <w:tcW w:w="1701" w:type="pct"/>
            <w:vAlign w:val="center"/>
          </w:tcPr>
          <w:p w14:paraId="08CF08E4">
            <w:pPr>
              <w:widowControl/>
              <w:spacing w:line="240" w:lineRule="auto"/>
              <w:ind w:firstLine="0" w:firstLineChars="0"/>
              <w:jc w:val="center"/>
              <w:rPr>
                <w:rFonts w:cs="Times New Roman"/>
                <w:b/>
                <w:sz w:val="21"/>
              </w:rPr>
            </w:pPr>
            <w:r>
              <w:rPr>
                <w:rFonts w:cs="Times New Roman"/>
                <w:b/>
                <w:sz w:val="21"/>
              </w:rPr>
              <w:t>昼间</w:t>
            </w:r>
          </w:p>
        </w:tc>
        <w:tc>
          <w:tcPr>
            <w:tcW w:w="1701" w:type="pct"/>
            <w:vAlign w:val="center"/>
          </w:tcPr>
          <w:p w14:paraId="0994D8BD">
            <w:pPr>
              <w:widowControl/>
              <w:spacing w:line="240" w:lineRule="auto"/>
              <w:ind w:firstLine="0" w:firstLineChars="0"/>
              <w:jc w:val="center"/>
              <w:rPr>
                <w:rFonts w:cs="Times New Roman"/>
                <w:b/>
                <w:sz w:val="21"/>
              </w:rPr>
            </w:pPr>
            <w:r>
              <w:rPr>
                <w:rFonts w:cs="Times New Roman"/>
                <w:b/>
                <w:sz w:val="21"/>
              </w:rPr>
              <w:t>夜间</w:t>
            </w:r>
          </w:p>
        </w:tc>
      </w:tr>
      <w:tr w14:paraId="27011E34">
        <w:tblPrEx>
          <w:tblBorders>
            <w:top w:val="single" w:color="000000" w:sz="12" w:space="0"/>
            <w:left w:val="none" w:color="auto" w:sz="0" w:space="0"/>
            <w:bottom w:val="single" w:color="000000"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598" w:type="pct"/>
            <w:vAlign w:val="center"/>
          </w:tcPr>
          <w:p w14:paraId="23E79739">
            <w:pPr>
              <w:widowControl/>
              <w:spacing w:line="240" w:lineRule="auto"/>
              <w:ind w:firstLine="0" w:firstLineChars="0"/>
              <w:jc w:val="center"/>
              <w:rPr>
                <w:rFonts w:cs="Times New Roman"/>
                <w:sz w:val="21"/>
              </w:rPr>
            </w:pPr>
            <w:r>
              <w:rPr>
                <w:rFonts w:cs="Times New Roman"/>
                <w:sz w:val="21"/>
              </w:rPr>
              <w:t>3</w:t>
            </w:r>
          </w:p>
        </w:tc>
        <w:tc>
          <w:tcPr>
            <w:tcW w:w="1701" w:type="pct"/>
            <w:vAlign w:val="center"/>
          </w:tcPr>
          <w:p w14:paraId="06A11D02">
            <w:pPr>
              <w:widowControl/>
              <w:spacing w:line="240" w:lineRule="auto"/>
              <w:ind w:firstLine="0" w:firstLineChars="0"/>
              <w:jc w:val="center"/>
              <w:rPr>
                <w:rFonts w:cs="Times New Roman"/>
                <w:sz w:val="21"/>
              </w:rPr>
            </w:pPr>
            <w:r>
              <w:rPr>
                <w:rFonts w:cs="Times New Roman"/>
                <w:sz w:val="21"/>
              </w:rPr>
              <w:t>65</w:t>
            </w:r>
          </w:p>
        </w:tc>
        <w:tc>
          <w:tcPr>
            <w:tcW w:w="1701" w:type="pct"/>
            <w:vAlign w:val="center"/>
          </w:tcPr>
          <w:p w14:paraId="6DE28B26">
            <w:pPr>
              <w:widowControl/>
              <w:spacing w:line="240" w:lineRule="auto"/>
              <w:ind w:firstLine="0" w:firstLineChars="0"/>
              <w:jc w:val="center"/>
              <w:rPr>
                <w:rFonts w:cs="Times New Roman"/>
                <w:sz w:val="21"/>
              </w:rPr>
            </w:pPr>
            <w:r>
              <w:rPr>
                <w:rFonts w:cs="Times New Roman"/>
                <w:sz w:val="21"/>
              </w:rPr>
              <w:t>55</w:t>
            </w:r>
          </w:p>
        </w:tc>
      </w:tr>
    </w:tbl>
    <w:p w14:paraId="70F06BDB">
      <w:pPr>
        <w:ind w:firstLine="0" w:firstLineChars="0"/>
        <w:jc w:val="center"/>
        <w:rPr>
          <w:rFonts w:cs="Times New Roman"/>
          <w:b/>
        </w:rPr>
      </w:pPr>
      <w:r>
        <w:rPr>
          <w:rFonts w:cs="Times New Roman"/>
          <w:b/>
        </w:rPr>
        <w:t>表2.2.3-1</w:t>
      </w:r>
      <w:r>
        <w:rPr>
          <w:rFonts w:hint="eastAsia" w:cs="Times New Roman"/>
          <w:b/>
        </w:rPr>
        <w:t>1</w:t>
      </w:r>
      <w:r>
        <w:rPr>
          <w:rFonts w:cs="Times New Roman"/>
          <w:b/>
        </w:rPr>
        <w:t xml:space="preserve">  建筑施工厂界环境噪声排放标准  单位：dB(A)</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7081"/>
        <w:gridCol w:w="7093"/>
      </w:tblGrid>
      <w:tr w14:paraId="4497B57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trPr>
        <w:tc>
          <w:tcPr>
            <w:tcW w:w="2498" w:type="pct"/>
            <w:vAlign w:val="center"/>
          </w:tcPr>
          <w:p w14:paraId="5266AEE3">
            <w:pPr>
              <w:widowControl/>
              <w:spacing w:line="240" w:lineRule="auto"/>
              <w:ind w:firstLine="0" w:firstLineChars="0"/>
              <w:jc w:val="center"/>
              <w:rPr>
                <w:rFonts w:cs="Times New Roman"/>
                <w:b/>
                <w:bCs/>
                <w:sz w:val="21"/>
              </w:rPr>
            </w:pPr>
            <w:r>
              <w:rPr>
                <w:rFonts w:cs="Times New Roman"/>
                <w:b/>
                <w:bCs/>
                <w:sz w:val="21"/>
              </w:rPr>
              <w:t>昼间</w:t>
            </w:r>
          </w:p>
        </w:tc>
        <w:tc>
          <w:tcPr>
            <w:tcW w:w="2502" w:type="pct"/>
            <w:vAlign w:val="center"/>
          </w:tcPr>
          <w:p w14:paraId="48501DE5">
            <w:pPr>
              <w:widowControl/>
              <w:spacing w:line="240" w:lineRule="auto"/>
              <w:ind w:firstLine="0" w:firstLineChars="0"/>
              <w:jc w:val="center"/>
              <w:rPr>
                <w:rFonts w:cs="Times New Roman"/>
                <w:b/>
                <w:bCs/>
                <w:sz w:val="21"/>
              </w:rPr>
            </w:pPr>
            <w:r>
              <w:rPr>
                <w:rFonts w:cs="Times New Roman"/>
                <w:b/>
                <w:bCs/>
                <w:sz w:val="21"/>
              </w:rPr>
              <w:t>夜间</w:t>
            </w:r>
          </w:p>
        </w:tc>
      </w:tr>
      <w:tr w14:paraId="330BF39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trPr>
        <w:tc>
          <w:tcPr>
            <w:tcW w:w="2498" w:type="pct"/>
            <w:vAlign w:val="center"/>
          </w:tcPr>
          <w:p w14:paraId="0B190620">
            <w:pPr>
              <w:widowControl/>
              <w:spacing w:line="240" w:lineRule="auto"/>
              <w:ind w:firstLine="0" w:firstLineChars="0"/>
              <w:jc w:val="center"/>
              <w:rPr>
                <w:rFonts w:cs="Times New Roman"/>
                <w:sz w:val="21"/>
              </w:rPr>
            </w:pPr>
            <w:r>
              <w:rPr>
                <w:rFonts w:cs="Times New Roman"/>
                <w:sz w:val="21"/>
              </w:rPr>
              <w:t>70</w:t>
            </w:r>
          </w:p>
        </w:tc>
        <w:tc>
          <w:tcPr>
            <w:tcW w:w="2502" w:type="pct"/>
            <w:vAlign w:val="center"/>
          </w:tcPr>
          <w:p w14:paraId="5A0CAB14">
            <w:pPr>
              <w:widowControl/>
              <w:spacing w:line="240" w:lineRule="auto"/>
              <w:ind w:firstLine="0" w:firstLineChars="0"/>
              <w:jc w:val="center"/>
              <w:rPr>
                <w:rFonts w:cs="Times New Roman"/>
                <w:sz w:val="21"/>
              </w:rPr>
            </w:pPr>
            <w:r>
              <w:rPr>
                <w:rFonts w:cs="Times New Roman"/>
                <w:sz w:val="21"/>
              </w:rPr>
              <w:t>55</w:t>
            </w:r>
          </w:p>
        </w:tc>
      </w:tr>
    </w:tbl>
    <w:p w14:paraId="6C8D7D3D">
      <w:pPr>
        <w:ind w:firstLine="0" w:firstLineChars="0"/>
        <w:outlineLvl w:val="3"/>
        <w:rPr>
          <w:rFonts w:cs="Times New Roman"/>
          <w:b/>
        </w:rPr>
      </w:pPr>
      <w:r>
        <w:rPr>
          <w:rFonts w:cs="Times New Roman"/>
          <w:b/>
        </w:rPr>
        <w:t>2.2.3.5 土壤评价标准</w:t>
      </w:r>
    </w:p>
    <w:p w14:paraId="0B0A77A3">
      <w:pPr>
        <w:adjustRightInd/>
        <w:snapToGrid/>
        <w:ind w:firstLine="480"/>
        <w:rPr>
          <w:rFonts w:cs="Times New Roman"/>
          <w:szCs w:val="28"/>
        </w:rPr>
      </w:pPr>
      <w:r>
        <w:rPr>
          <w:rFonts w:cs="Times New Roman"/>
          <w:bCs/>
          <w:kern w:val="0"/>
          <w:szCs w:val="20"/>
        </w:rPr>
        <w:t>本项目评价范围内</w:t>
      </w:r>
      <w:r>
        <w:rPr>
          <w:rFonts w:cs="Times New Roman"/>
          <w:szCs w:val="28"/>
        </w:rPr>
        <w:t>土壤执行《土壤环境质量 建设用地土壤污染风险管控标准》（GB36600-2018）表1中第二类用地筛选值，具体见表2.2.3-1</w:t>
      </w:r>
      <w:r>
        <w:rPr>
          <w:rFonts w:hint="eastAsia" w:cs="Times New Roman"/>
          <w:szCs w:val="28"/>
        </w:rPr>
        <w:t>2</w:t>
      </w:r>
      <w:r>
        <w:rPr>
          <w:rFonts w:cs="Times New Roman"/>
          <w:szCs w:val="28"/>
        </w:rPr>
        <w:t>。</w:t>
      </w:r>
    </w:p>
    <w:p w14:paraId="2B9C600A">
      <w:pPr>
        <w:adjustRightInd/>
        <w:snapToGrid/>
        <w:ind w:firstLine="0" w:firstLineChars="0"/>
        <w:jc w:val="center"/>
        <w:rPr>
          <w:rFonts w:cs="Times New Roman"/>
          <w:b/>
          <w:szCs w:val="28"/>
        </w:rPr>
      </w:pPr>
      <w:r>
        <w:rPr>
          <w:rFonts w:cs="Times New Roman"/>
          <w:b/>
          <w:szCs w:val="28"/>
        </w:rPr>
        <w:t>表2.2.3-1</w:t>
      </w:r>
      <w:r>
        <w:rPr>
          <w:rFonts w:hint="eastAsia" w:cs="Times New Roman"/>
          <w:b/>
          <w:szCs w:val="28"/>
        </w:rPr>
        <w:t>2</w:t>
      </w:r>
      <w:r>
        <w:rPr>
          <w:rFonts w:cs="Times New Roman"/>
          <w:b/>
          <w:szCs w:val="28"/>
        </w:rPr>
        <w:t xml:space="preserve">  建设用地土壤环境质量标准（单位：mg/kg）</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4933"/>
        <w:gridCol w:w="4028"/>
        <w:gridCol w:w="5213"/>
      </w:tblGrid>
      <w:tr w14:paraId="0AF02C9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740" w:type="pct"/>
            <w:vAlign w:val="center"/>
          </w:tcPr>
          <w:p w14:paraId="291D1F79">
            <w:pPr>
              <w:adjustRightInd/>
              <w:snapToGrid/>
              <w:spacing w:line="280" w:lineRule="exact"/>
              <w:ind w:firstLine="0" w:firstLineChars="0"/>
              <w:jc w:val="center"/>
              <w:rPr>
                <w:rFonts w:cs="Times New Roman"/>
                <w:b/>
                <w:sz w:val="21"/>
                <w:szCs w:val="21"/>
                <w:lang w:val="zh-CN"/>
              </w:rPr>
            </w:pPr>
            <w:r>
              <w:rPr>
                <w:rFonts w:cs="Times New Roman"/>
                <w:b/>
                <w:sz w:val="21"/>
                <w:szCs w:val="21"/>
                <w:lang w:val="zh-CN"/>
              </w:rPr>
              <w:t>污染物项目</w:t>
            </w:r>
          </w:p>
        </w:tc>
        <w:tc>
          <w:tcPr>
            <w:tcW w:w="1421" w:type="pct"/>
            <w:vAlign w:val="center"/>
          </w:tcPr>
          <w:p w14:paraId="5D4D3581">
            <w:pPr>
              <w:adjustRightInd/>
              <w:snapToGrid/>
              <w:spacing w:line="280" w:lineRule="exact"/>
              <w:ind w:firstLine="0" w:firstLineChars="0"/>
              <w:jc w:val="center"/>
              <w:rPr>
                <w:rFonts w:cs="Times New Roman"/>
                <w:b/>
                <w:sz w:val="21"/>
                <w:szCs w:val="21"/>
                <w:lang w:val="zh-CN"/>
              </w:rPr>
            </w:pPr>
            <w:r>
              <w:rPr>
                <w:rFonts w:cs="Times New Roman"/>
                <w:b/>
                <w:sz w:val="21"/>
                <w:szCs w:val="21"/>
                <w:lang w:val="zh-CN"/>
              </w:rPr>
              <w:t>CAS编号</w:t>
            </w:r>
          </w:p>
        </w:tc>
        <w:tc>
          <w:tcPr>
            <w:tcW w:w="1839" w:type="pct"/>
            <w:vAlign w:val="center"/>
          </w:tcPr>
          <w:p w14:paraId="760A79D1">
            <w:pPr>
              <w:adjustRightInd/>
              <w:snapToGrid/>
              <w:spacing w:line="280" w:lineRule="exact"/>
              <w:ind w:firstLine="0" w:firstLineChars="0"/>
              <w:jc w:val="center"/>
              <w:rPr>
                <w:rFonts w:cs="Times New Roman"/>
                <w:b/>
                <w:sz w:val="21"/>
                <w:szCs w:val="21"/>
                <w:lang w:val="zh-CN"/>
              </w:rPr>
            </w:pPr>
            <w:r>
              <w:rPr>
                <w:rFonts w:cs="Times New Roman"/>
                <w:b/>
                <w:sz w:val="21"/>
                <w:szCs w:val="21"/>
                <w:lang w:val="zh-CN"/>
              </w:rPr>
              <w:t>筛选值（第二类用地）</w:t>
            </w:r>
          </w:p>
        </w:tc>
      </w:tr>
      <w:tr w14:paraId="209F273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3AEBFC84">
            <w:pPr>
              <w:adjustRightInd/>
              <w:snapToGrid/>
              <w:spacing w:line="280" w:lineRule="exact"/>
              <w:ind w:firstLine="0" w:firstLineChars="0"/>
              <w:jc w:val="center"/>
              <w:rPr>
                <w:rFonts w:cs="Times New Roman"/>
                <w:sz w:val="21"/>
                <w:szCs w:val="21"/>
                <w:lang w:val="zh-CN"/>
              </w:rPr>
            </w:pPr>
            <w:r>
              <w:rPr>
                <w:rFonts w:cs="Times New Roman"/>
                <w:sz w:val="21"/>
                <w:szCs w:val="21"/>
                <w:lang w:val="zh-CN"/>
              </w:rPr>
              <w:t>砷</w:t>
            </w:r>
          </w:p>
        </w:tc>
        <w:tc>
          <w:tcPr>
            <w:tcW w:w="1421" w:type="pct"/>
            <w:vAlign w:val="center"/>
          </w:tcPr>
          <w:p w14:paraId="0A43355D">
            <w:pPr>
              <w:adjustRightInd/>
              <w:snapToGrid/>
              <w:spacing w:line="280" w:lineRule="exact"/>
              <w:ind w:firstLine="0" w:firstLineChars="0"/>
              <w:jc w:val="center"/>
              <w:rPr>
                <w:rFonts w:cs="Times New Roman"/>
                <w:sz w:val="21"/>
                <w:szCs w:val="21"/>
                <w:lang w:val="zh-CN"/>
              </w:rPr>
            </w:pPr>
            <w:r>
              <w:rPr>
                <w:rFonts w:cs="Times New Roman"/>
                <w:kern w:val="44"/>
                <w:sz w:val="21"/>
                <w:szCs w:val="21"/>
                <w:lang w:val="zh-CN"/>
              </w:rPr>
              <w:t>7440-38-2</w:t>
            </w:r>
          </w:p>
        </w:tc>
        <w:tc>
          <w:tcPr>
            <w:tcW w:w="1839" w:type="pct"/>
            <w:vAlign w:val="center"/>
          </w:tcPr>
          <w:p w14:paraId="4F62E95B">
            <w:pPr>
              <w:adjustRightInd/>
              <w:snapToGrid/>
              <w:spacing w:line="280" w:lineRule="exact"/>
              <w:ind w:firstLine="0" w:firstLineChars="0"/>
              <w:jc w:val="center"/>
              <w:rPr>
                <w:rFonts w:cs="Times New Roman"/>
                <w:sz w:val="21"/>
                <w:szCs w:val="21"/>
                <w:lang w:val="zh-CN"/>
              </w:rPr>
            </w:pPr>
            <w:r>
              <w:rPr>
                <w:rFonts w:cs="Times New Roman"/>
                <w:kern w:val="44"/>
                <w:sz w:val="21"/>
                <w:szCs w:val="21"/>
                <w:lang w:val="zh-CN"/>
              </w:rPr>
              <w:t>60</w:t>
            </w:r>
          </w:p>
        </w:tc>
      </w:tr>
      <w:tr w14:paraId="5F3E40A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14B05D0C">
            <w:pPr>
              <w:adjustRightInd/>
              <w:snapToGrid/>
              <w:spacing w:line="280" w:lineRule="exact"/>
              <w:ind w:firstLine="0" w:firstLineChars="0"/>
              <w:jc w:val="center"/>
              <w:rPr>
                <w:rFonts w:cs="Times New Roman"/>
                <w:sz w:val="21"/>
                <w:szCs w:val="21"/>
                <w:lang w:val="zh-CN"/>
              </w:rPr>
            </w:pPr>
            <w:r>
              <w:rPr>
                <w:rFonts w:cs="Times New Roman"/>
                <w:sz w:val="21"/>
                <w:szCs w:val="21"/>
                <w:lang w:val="zh-CN"/>
              </w:rPr>
              <w:t>镉</w:t>
            </w:r>
          </w:p>
        </w:tc>
        <w:tc>
          <w:tcPr>
            <w:tcW w:w="1421" w:type="pct"/>
            <w:vAlign w:val="center"/>
          </w:tcPr>
          <w:p w14:paraId="4CEE56B2">
            <w:pPr>
              <w:adjustRightInd/>
              <w:snapToGrid/>
              <w:spacing w:line="240" w:lineRule="auto"/>
              <w:ind w:firstLine="0" w:firstLineChars="0"/>
              <w:jc w:val="center"/>
              <w:rPr>
                <w:rFonts w:cs="Times New Roman"/>
                <w:kern w:val="44"/>
                <w:sz w:val="21"/>
                <w:szCs w:val="21"/>
              </w:rPr>
            </w:pPr>
            <w:r>
              <w:rPr>
                <w:rFonts w:cs="Times New Roman"/>
                <w:sz w:val="21"/>
                <w:szCs w:val="21"/>
              </w:rPr>
              <w:t>7440-43-9</w:t>
            </w:r>
          </w:p>
        </w:tc>
        <w:tc>
          <w:tcPr>
            <w:tcW w:w="1839" w:type="pct"/>
            <w:vAlign w:val="center"/>
          </w:tcPr>
          <w:p w14:paraId="6E80D37C">
            <w:pPr>
              <w:adjustRightInd/>
              <w:snapToGrid/>
              <w:spacing w:line="240" w:lineRule="auto"/>
              <w:ind w:firstLine="0" w:firstLineChars="0"/>
              <w:jc w:val="center"/>
              <w:rPr>
                <w:rFonts w:cs="Times New Roman"/>
                <w:kern w:val="44"/>
                <w:sz w:val="21"/>
                <w:szCs w:val="21"/>
              </w:rPr>
            </w:pPr>
            <w:r>
              <w:rPr>
                <w:rFonts w:cs="Times New Roman"/>
                <w:sz w:val="21"/>
                <w:szCs w:val="21"/>
              </w:rPr>
              <w:t>65</w:t>
            </w:r>
          </w:p>
        </w:tc>
      </w:tr>
      <w:tr w14:paraId="221141D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7243CD70">
            <w:pPr>
              <w:adjustRightInd/>
              <w:snapToGrid/>
              <w:spacing w:line="280" w:lineRule="exact"/>
              <w:ind w:firstLine="0" w:firstLineChars="0"/>
              <w:jc w:val="center"/>
              <w:rPr>
                <w:rFonts w:cs="Times New Roman"/>
                <w:sz w:val="21"/>
                <w:szCs w:val="21"/>
                <w:lang w:val="zh-CN"/>
              </w:rPr>
            </w:pPr>
            <w:r>
              <w:rPr>
                <w:rFonts w:cs="Times New Roman"/>
                <w:sz w:val="21"/>
                <w:szCs w:val="21"/>
                <w:lang w:val="zh-CN"/>
              </w:rPr>
              <w:t>铬（六价）</w:t>
            </w:r>
          </w:p>
        </w:tc>
        <w:tc>
          <w:tcPr>
            <w:tcW w:w="1421" w:type="pct"/>
            <w:vAlign w:val="center"/>
          </w:tcPr>
          <w:p w14:paraId="2E2D426A">
            <w:pPr>
              <w:adjustRightInd/>
              <w:snapToGrid/>
              <w:spacing w:line="280" w:lineRule="exact"/>
              <w:ind w:firstLine="0" w:firstLineChars="0"/>
              <w:jc w:val="center"/>
              <w:rPr>
                <w:rFonts w:cs="Times New Roman"/>
                <w:sz w:val="21"/>
                <w:szCs w:val="21"/>
                <w:lang w:val="zh-CN"/>
              </w:rPr>
            </w:pPr>
            <w:r>
              <w:rPr>
                <w:rFonts w:cs="Times New Roman"/>
                <w:sz w:val="21"/>
                <w:szCs w:val="21"/>
                <w:lang w:val="zh-CN"/>
              </w:rPr>
              <w:t>18540-29-9</w:t>
            </w:r>
          </w:p>
        </w:tc>
        <w:tc>
          <w:tcPr>
            <w:tcW w:w="1839" w:type="pct"/>
            <w:vAlign w:val="center"/>
          </w:tcPr>
          <w:p w14:paraId="1959B8BF">
            <w:pPr>
              <w:adjustRightInd/>
              <w:snapToGrid/>
              <w:spacing w:line="280" w:lineRule="exact"/>
              <w:ind w:firstLine="0" w:firstLineChars="0"/>
              <w:jc w:val="center"/>
              <w:rPr>
                <w:rFonts w:cs="Times New Roman"/>
                <w:sz w:val="21"/>
                <w:szCs w:val="21"/>
                <w:lang w:val="zh-CN"/>
              </w:rPr>
            </w:pPr>
            <w:r>
              <w:rPr>
                <w:rFonts w:cs="Times New Roman"/>
                <w:sz w:val="21"/>
                <w:szCs w:val="21"/>
                <w:lang w:val="zh-CN"/>
              </w:rPr>
              <w:t>5.7</w:t>
            </w:r>
          </w:p>
        </w:tc>
      </w:tr>
      <w:tr w14:paraId="4D997E6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0B18AA42">
            <w:pPr>
              <w:adjustRightInd/>
              <w:snapToGrid/>
              <w:spacing w:line="280" w:lineRule="exact"/>
              <w:ind w:firstLine="0" w:firstLineChars="0"/>
              <w:jc w:val="center"/>
              <w:rPr>
                <w:rFonts w:cs="Times New Roman"/>
                <w:sz w:val="21"/>
                <w:szCs w:val="21"/>
                <w:lang w:val="zh-CN"/>
              </w:rPr>
            </w:pPr>
            <w:r>
              <w:rPr>
                <w:rFonts w:cs="Times New Roman"/>
                <w:sz w:val="21"/>
                <w:szCs w:val="21"/>
                <w:lang w:val="zh-CN"/>
              </w:rPr>
              <w:t>铜</w:t>
            </w:r>
          </w:p>
        </w:tc>
        <w:tc>
          <w:tcPr>
            <w:tcW w:w="1421" w:type="pct"/>
            <w:vAlign w:val="center"/>
          </w:tcPr>
          <w:p w14:paraId="4C4859D4">
            <w:pPr>
              <w:adjustRightInd/>
              <w:snapToGrid/>
              <w:spacing w:line="280" w:lineRule="exact"/>
              <w:ind w:firstLine="0" w:firstLineChars="0"/>
              <w:jc w:val="center"/>
              <w:rPr>
                <w:rFonts w:cs="Times New Roman"/>
                <w:sz w:val="21"/>
                <w:szCs w:val="21"/>
                <w:lang w:val="zh-CN"/>
              </w:rPr>
            </w:pPr>
            <w:r>
              <w:rPr>
                <w:rFonts w:cs="Times New Roman"/>
                <w:sz w:val="21"/>
                <w:szCs w:val="21"/>
                <w:lang w:val="zh-CN"/>
              </w:rPr>
              <w:t>7440-50-8</w:t>
            </w:r>
          </w:p>
        </w:tc>
        <w:tc>
          <w:tcPr>
            <w:tcW w:w="1839" w:type="pct"/>
            <w:vAlign w:val="center"/>
          </w:tcPr>
          <w:p w14:paraId="0EAAE82B">
            <w:pPr>
              <w:adjustRightInd/>
              <w:snapToGrid/>
              <w:spacing w:line="280" w:lineRule="exact"/>
              <w:ind w:firstLine="0" w:firstLineChars="0"/>
              <w:jc w:val="center"/>
              <w:rPr>
                <w:rFonts w:cs="Times New Roman"/>
                <w:sz w:val="21"/>
                <w:szCs w:val="21"/>
                <w:lang w:val="zh-CN"/>
              </w:rPr>
            </w:pPr>
            <w:r>
              <w:rPr>
                <w:rFonts w:cs="Times New Roman"/>
                <w:sz w:val="21"/>
                <w:szCs w:val="21"/>
                <w:lang w:val="zh-CN"/>
              </w:rPr>
              <w:t>18000</w:t>
            </w:r>
          </w:p>
        </w:tc>
      </w:tr>
      <w:tr w14:paraId="383DC56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14932BE2">
            <w:pPr>
              <w:adjustRightInd/>
              <w:snapToGrid/>
              <w:spacing w:line="280" w:lineRule="exact"/>
              <w:ind w:firstLine="0" w:firstLineChars="0"/>
              <w:jc w:val="center"/>
              <w:rPr>
                <w:rFonts w:cs="Times New Roman"/>
                <w:sz w:val="21"/>
                <w:szCs w:val="21"/>
                <w:lang w:val="zh-CN"/>
              </w:rPr>
            </w:pPr>
            <w:r>
              <w:rPr>
                <w:rFonts w:cs="Times New Roman"/>
                <w:sz w:val="21"/>
                <w:szCs w:val="21"/>
                <w:lang w:val="zh-CN"/>
              </w:rPr>
              <w:t>铅</w:t>
            </w:r>
          </w:p>
        </w:tc>
        <w:tc>
          <w:tcPr>
            <w:tcW w:w="1421" w:type="pct"/>
            <w:vAlign w:val="center"/>
          </w:tcPr>
          <w:p w14:paraId="6D07373E">
            <w:pPr>
              <w:adjustRightInd/>
              <w:snapToGrid/>
              <w:spacing w:line="280" w:lineRule="exact"/>
              <w:ind w:firstLine="0" w:firstLineChars="0"/>
              <w:jc w:val="center"/>
              <w:rPr>
                <w:rFonts w:cs="Times New Roman"/>
                <w:sz w:val="21"/>
                <w:szCs w:val="21"/>
                <w:lang w:val="zh-CN"/>
              </w:rPr>
            </w:pPr>
            <w:r>
              <w:rPr>
                <w:rFonts w:cs="Times New Roman"/>
                <w:sz w:val="21"/>
                <w:szCs w:val="21"/>
                <w:lang w:val="zh-CN"/>
              </w:rPr>
              <w:t>7439-92-1</w:t>
            </w:r>
          </w:p>
        </w:tc>
        <w:tc>
          <w:tcPr>
            <w:tcW w:w="1839" w:type="pct"/>
            <w:vAlign w:val="center"/>
          </w:tcPr>
          <w:p w14:paraId="48DF43ED">
            <w:pPr>
              <w:adjustRightInd/>
              <w:snapToGrid/>
              <w:spacing w:line="280" w:lineRule="exact"/>
              <w:ind w:firstLine="0" w:firstLineChars="0"/>
              <w:jc w:val="center"/>
              <w:rPr>
                <w:rFonts w:cs="Times New Roman"/>
                <w:sz w:val="21"/>
                <w:szCs w:val="21"/>
                <w:lang w:val="zh-CN"/>
              </w:rPr>
            </w:pPr>
            <w:r>
              <w:rPr>
                <w:rFonts w:cs="Times New Roman"/>
                <w:sz w:val="21"/>
                <w:szCs w:val="21"/>
                <w:lang w:val="zh-CN"/>
              </w:rPr>
              <w:t>800</w:t>
            </w:r>
          </w:p>
        </w:tc>
      </w:tr>
      <w:tr w14:paraId="26BAABD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34CB9069">
            <w:pPr>
              <w:adjustRightInd/>
              <w:snapToGrid/>
              <w:spacing w:line="280" w:lineRule="exact"/>
              <w:ind w:firstLine="0" w:firstLineChars="0"/>
              <w:jc w:val="center"/>
              <w:rPr>
                <w:rFonts w:cs="Times New Roman"/>
                <w:sz w:val="21"/>
                <w:szCs w:val="21"/>
                <w:lang w:val="zh-CN"/>
              </w:rPr>
            </w:pPr>
            <w:r>
              <w:rPr>
                <w:rFonts w:cs="Times New Roman"/>
                <w:sz w:val="21"/>
                <w:szCs w:val="21"/>
                <w:lang w:val="zh-CN"/>
              </w:rPr>
              <w:t>汞</w:t>
            </w:r>
          </w:p>
        </w:tc>
        <w:tc>
          <w:tcPr>
            <w:tcW w:w="1421" w:type="pct"/>
            <w:vAlign w:val="center"/>
          </w:tcPr>
          <w:p w14:paraId="006FCD43">
            <w:pPr>
              <w:adjustRightInd/>
              <w:snapToGrid/>
              <w:spacing w:line="280" w:lineRule="exact"/>
              <w:ind w:firstLine="0" w:firstLineChars="0"/>
              <w:jc w:val="center"/>
              <w:rPr>
                <w:rFonts w:cs="Times New Roman"/>
                <w:sz w:val="21"/>
                <w:szCs w:val="21"/>
                <w:lang w:val="zh-CN"/>
              </w:rPr>
            </w:pPr>
            <w:r>
              <w:rPr>
                <w:rFonts w:cs="Times New Roman"/>
                <w:sz w:val="21"/>
                <w:szCs w:val="21"/>
                <w:lang w:val="zh-CN"/>
              </w:rPr>
              <w:t>7439-97-6</w:t>
            </w:r>
          </w:p>
        </w:tc>
        <w:tc>
          <w:tcPr>
            <w:tcW w:w="1839" w:type="pct"/>
            <w:vAlign w:val="center"/>
          </w:tcPr>
          <w:p w14:paraId="5C2230E5">
            <w:pPr>
              <w:adjustRightInd/>
              <w:snapToGrid/>
              <w:spacing w:line="280" w:lineRule="exact"/>
              <w:ind w:firstLine="0" w:firstLineChars="0"/>
              <w:jc w:val="center"/>
              <w:rPr>
                <w:rFonts w:cs="Times New Roman"/>
                <w:sz w:val="21"/>
                <w:szCs w:val="21"/>
                <w:lang w:val="zh-CN"/>
              </w:rPr>
            </w:pPr>
            <w:r>
              <w:rPr>
                <w:rFonts w:cs="Times New Roman"/>
                <w:sz w:val="21"/>
                <w:szCs w:val="21"/>
                <w:lang w:val="zh-CN"/>
              </w:rPr>
              <w:t>38</w:t>
            </w:r>
          </w:p>
        </w:tc>
      </w:tr>
      <w:tr w14:paraId="3D6579E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625E4212">
            <w:pPr>
              <w:adjustRightInd/>
              <w:snapToGrid/>
              <w:spacing w:line="280" w:lineRule="exact"/>
              <w:ind w:firstLine="0" w:firstLineChars="0"/>
              <w:jc w:val="center"/>
              <w:rPr>
                <w:rFonts w:cs="Times New Roman"/>
                <w:sz w:val="21"/>
                <w:szCs w:val="21"/>
                <w:lang w:val="zh-CN"/>
              </w:rPr>
            </w:pPr>
            <w:r>
              <w:rPr>
                <w:rFonts w:cs="Times New Roman"/>
                <w:sz w:val="21"/>
                <w:szCs w:val="21"/>
                <w:lang w:val="zh-CN"/>
              </w:rPr>
              <w:t>镍</w:t>
            </w:r>
          </w:p>
        </w:tc>
        <w:tc>
          <w:tcPr>
            <w:tcW w:w="1421" w:type="pct"/>
            <w:vAlign w:val="center"/>
          </w:tcPr>
          <w:p w14:paraId="5519A1E0">
            <w:pPr>
              <w:adjustRightInd/>
              <w:snapToGrid/>
              <w:spacing w:line="280" w:lineRule="exact"/>
              <w:ind w:firstLine="0" w:firstLineChars="0"/>
              <w:jc w:val="center"/>
              <w:rPr>
                <w:rFonts w:cs="Times New Roman"/>
                <w:sz w:val="21"/>
                <w:szCs w:val="21"/>
                <w:lang w:val="zh-CN"/>
              </w:rPr>
            </w:pPr>
            <w:r>
              <w:rPr>
                <w:rFonts w:cs="Times New Roman"/>
                <w:sz w:val="21"/>
                <w:szCs w:val="21"/>
                <w:lang w:val="zh-CN"/>
              </w:rPr>
              <w:t>7440-02-0 150</w:t>
            </w:r>
          </w:p>
        </w:tc>
        <w:tc>
          <w:tcPr>
            <w:tcW w:w="1839" w:type="pct"/>
            <w:vAlign w:val="center"/>
          </w:tcPr>
          <w:p w14:paraId="5363F972">
            <w:pPr>
              <w:adjustRightInd/>
              <w:snapToGrid/>
              <w:spacing w:line="280" w:lineRule="exact"/>
              <w:ind w:firstLine="0" w:firstLineChars="0"/>
              <w:jc w:val="center"/>
              <w:rPr>
                <w:rFonts w:cs="Times New Roman"/>
                <w:sz w:val="21"/>
                <w:szCs w:val="21"/>
                <w:lang w:val="zh-CN"/>
              </w:rPr>
            </w:pPr>
            <w:r>
              <w:rPr>
                <w:rFonts w:cs="Times New Roman"/>
                <w:sz w:val="21"/>
                <w:szCs w:val="21"/>
                <w:lang w:val="zh-CN"/>
              </w:rPr>
              <w:t>900</w:t>
            </w:r>
          </w:p>
        </w:tc>
      </w:tr>
      <w:tr w14:paraId="47AA303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79029DE8">
            <w:pPr>
              <w:adjustRightInd/>
              <w:snapToGrid/>
              <w:spacing w:line="280" w:lineRule="exact"/>
              <w:ind w:firstLine="0" w:firstLineChars="0"/>
              <w:jc w:val="center"/>
              <w:rPr>
                <w:rFonts w:cs="Times New Roman"/>
                <w:sz w:val="21"/>
                <w:szCs w:val="21"/>
                <w:lang w:val="zh-CN"/>
              </w:rPr>
            </w:pPr>
            <w:r>
              <w:rPr>
                <w:rFonts w:cs="Times New Roman"/>
                <w:sz w:val="21"/>
                <w:szCs w:val="21"/>
                <w:lang w:val="zh-CN"/>
              </w:rPr>
              <w:t>四氯化碳</w:t>
            </w:r>
          </w:p>
        </w:tc>
        <w:tc>
          <w:tcPr>
            <w:tcW w:w="1421" w:type="pct"/>
            <w:vAlign w:val="center"/>
          </w:tcPr>
          <w:p w14:paraId="7470CB4F">
            <w:pPr>
              <w:adjustRightInd/>
              <w:snapToGrid/>
              <w:spacing w:line="280" w:lineRule="exact"/>
              <w:ind w:firstLine="0" w:firstLineChars="0"/>
              <w:jc w:val="center"/>
              <w:rPr>
                <w:rFonts w:cs="Times New Roman"/>
                <w:sz w:val="21"/>
                <w:szCs w:val="21"/>
                <w:lang w:val="zh-CN"/>
              </w:rPr>
            </w:pPr>
            <w:r>
              <w:rPr>
                <w:rFonts w:cs="Times New Roman"/>
                <w:sz w:val="21"/>
                <w:szCs w:val="21"/>
                <w:lang w:val="zh-CN"/>
              </w:rPr>
              <w:t>56-23-5</w:t>
            </w:r>
          </w:p>
        </w:tc>
        <w:tc>
          <w:tcPr>
            <w:tcW w:w="1839" w:type="pct"/>
            <w:vAlign w:val="center"/>
          </w:tcPr>
          <w:p w14:paraId="2634839F">
            <w:pPr>
              <w:adjustRightInd/>
              <w:snapToGrid/>
              <w:spacing w:line="280" w:lineRule="exact"/>
              <w:ind w:firstLine="0" w:firstLineChars="0"/>
              <w:jc w:val="center"/>
              <w:rPr>
                <w:rFonts w:cs="Times New Roman"/>
                <w:sz w:val="21"/>
                <w:szCs w:val="21"/>
                <w:lang w:val="zh-CN"/>
              </w:rPr>
            </w:pPr>
            <w:r>
              <w:rPr>
                <w:rFonts w:cs="Times New Roman"/>
                <w:sz w:val="21"/>
                <w:szCs w:val="21"/>
                <w:lang w:val="zh-CN"/>
              </w:rPr>
              <w:t>2.8</w:t>
            </w:r>
          </w:p>
        </w:tc>
      </w:tr>
      <w:tr w14:paraId="694B720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6708BCCB">
            <w:pPr>
              <w:adjustRightInd/>
              <w:snapToGrid/>
              <w:spacing w:line="280" w:lineRule="exact"/>
              <w:ind w:firstLine="0" w:firstLineChars="0"/>
              <w:jc w:val="center"/>
              <w:rPr>
                <w:rFonts w:cs="Times New Roman"/>
                <w:sz w:val="21"/>
                <w:szCs w:val="21"/>
                <w:lang w:val="zh-CN"/>
              </w:rPr>
            </w:pPr>
            <w:r>
              <w:rPr>
                <w:rFonts w:cs="Times New Roman"/>
                <w:sz w:val="21"/>
                <w:szCs w:val="21"/>
                <w:lang w:val="zh-CN"/>
              </w:rPr>
              <w:t>氯仿</w:t>
            </w:r>
          </w:p>
        </w:tc>
        <w:tc>
          <w:tcPr>
            <w:tcW w:w="1421" w:type="pct"/>
            <w:vAlign w:val="center"/>
          </w:tcPr>
          <w:p w14:paraId="553F9987">
            <w:pPr>
              <w:adjustRightInd/>
              <w:snapToGrid/>
              <w:spacing w:line="280" w:lineRule="exact"/>
              <w:ind w:firstLine="0" w:firstLineChars="0"/>
              <w:jc w:val="center"/>
              <w:rPr>
                <w:rFonts w:cs="Times New Roman"/>
                <w:sz w:val="21"/>
                <w:szCs w:val="21"/>
                <w:lang w:val="zh-CN"/>
              </w:rPr>
            </w:pPr>
            <w:r>
              <w:rPr>
                <w:rFonts w:cs="Times New Roman"/>
                <w:sz w:val="21"/>
                <w:szCs w:val="21"/>
                <w:lang w:val="zh-CN"/>
              </w:rPr>
              <w:t>67-66-3</w:t>
            </w:r>
          </w:p>
        </w:tc>
        <w:tc>
          <w:tcPr>
            <w:tcW w:w="1839" w:type="pct"/>
            <w:vAlign w:val="center"/>
          </w:tcPr>
          <w:p w14:paraId="03F1AB76">
            <w:pPr>
              <w:adjustRightInd/>
              <w:snapToGrid/>
              <w:spacing w:line="280" w:lineRule="exact"/>
              <w:ind w:firstLine="0" w:firstLineChars="0"/>
              <w:jc w:val="center"/>
              <w:rPr>
                <w:rFonts w:cs="Times New Roman"/>
                <w:sz w:val="21"/>
                <w:szCs w:val="21"/>
                <w:lang w:val="zh-CN"/>
              </w:rPr>
            </w:pPr>
            <w:r>
              <w:rPr>
                <w:rFonts w:cs="Times New Roman"/>
                <w:sz w:val="21"/>
                <w:szCs w:val="21"/>
                <w:lang w:val="zh-CN"/>
              </w:rPr>
              <w:t>0.9</w:t>
            </w:r>
          </w:p>
        </w:tc>
      </w:tr>
      <w:tr w14:paraId="46D7B04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0E637907">
            <w:pPr>
              <w:adjustRightInd/>
              <w:snapToGrid/>
              <w:spacing w:line="280" w:lineRule="exact"/>
              <w:ind w:firstLine="0" w:firstLineChars="0"/>
              <w:jc w:val="center"/>
              <w:rPr>
                <w:rFonts w:cs="Times New Roman"/>
                <w:sz w:val="21"/>
                <w:szCs w:val="21"/>
                <w:lang w:val="zh-CN"/>
              </w:rPr>
            </w:pPr>
            <w:r>
              <w:rPr>
                <w:rFonts w:cs="Times New Roman"/>
                <w:sz w:val="21"/>
                <w:szCs w:val="21"/>
                <w:lang w:val="zh-CN"/>
              </w:rPr>
              <w:t>氯甲烷</w:t>
            </w:r>
          </w:p>
        </w:tc>
        <w:tc>
          <w:tcPr>
            <w:tcW w:w="1421" w:type="pct"/>
            <w:vAlign w:val="center"/>
          </w:tcPr>
          <w:p w14:paraId="1926B146">
            <w:pPr>
              <w:adjustRightInd/>
              <w:snapToGrid/>
              <w:spacing w:line="280" w:lineRule="exact"/>
              <w:ind w:firstLine="0" w:firstLineChars="0"/>
              <w:jc w:val="center"/>
              <w:rPr>
                <w:rFonts w:cs="Times New Roman"/>
                <w:sz w:val="21"/>
                <w:szCs w:val="21"/>
                <w:lang w:val="zh-CN"/>
              </w:rPr>
            </w:pPr>
            <w:r>
              <w:rPr>
                <w:rFonts w:cs="Times New Roman"/>
                <w:sz w:val="21"/>
                <w:szCs w:val="21"/>
                <w:lang w:val="zh-CN"/>
              </w:rPr>
              <w:t>74-87-3</w:t>
            </w:r>
          </w:p>
        </w:tc>
        <w:tc>
          <w:tcPr>
            <w:tcW w:w="1839" w:type="pct"/>
            <w:vAlign w:val="center"/>
          </w:tcPr>
          <w:p w14:paraId="7C6B98F4">
            <w:pPr>
              <w:adjustRightInd/>
              <w:snapToGrid/>
              <w:spacing w:line="280" w:lineRule="exact"/>
              <w:ind w:firstLine="0" w:firstLineChars="0"/>
              <w:jc w:val="center"/>
              <w:rPr>
                <w:rFonts w:cs="Times New Roman"/>
                <w:sz w:val="21"/>
                <w:szCs w:val="21"/>
                <w:lang w:val="zh-CN"/>
              </w:rPr>
            </w:pPr>
            <w:r>
              <w:rPr>
                <w:rFonts w:cs="Times New Roman"/>
                <w:sz w:val="21"/>
                <w:szCs w:val="21"/>
                <w:lang w:val="zh-CN"/>
              </w:rPr>
              <w:t>37</w:t>
            </w:r>
          </w:p>
        </w:tc>
      </w:tr>
      <w:tr w14:paraId="14868E3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5B9202A2">
            <w:pPr>
              <w:adjustRightInd/>
              <w:snapToGrid/>
              <w:spacing w:line="280" w:lineRule="exact"/>
              <w:ind w:firstLine="0" w:firstLineChars="0"/>
              <w:jc w:val="center"/>
              <w:rPr>
                <w:rFonts w:cs="Times New Roman"/>
                <w:sz w:val="21"/>
                <w:szCs w:val="21"/>
                <w:lang w:val="zh-CN"/>
              </w:rPr>
            </w:pPr>
            <w:r>
              <w:rPr>
                <w:rFonts w:cs="Times New Roman"/>
                <w:sz w:val="21"/>
                <w:szCs w:val="21"/>
                <w:lang w:val="zh-CN"/>
              </w:rPr>
              <w:t>1，1-二氯乙烷</w:t>
            </w:r>
          </w:p>
        </w:tc>
        <w:tc>
          <w:tcPr>
            <w:tcW w:w="1421" w:type="pct"/>
            <w:vAlign w:val="center"/>
          </w:tcPr>
          <w:p w14:paraId="0B7BEA34">
            <w:pPr>
              <w:adjustRightInd/>
              <w:snapToGrid/>
              <w:spacing w:line="280" w:lineRule="exact"/>
              <w:ind w:firstLine="0" w:firstLineChars="0"/>
              <w:jc w:val="center"/>
              <w:rPr>
                <w:rFonts w:cs="Times New Roman"/>
                <w:sz w:val="21"/>
                <w:szCs w:val="21"/>
                <w:lang w:val="zh-CN"/>
              </w:rPr>
            </w:pPr>
            <w:r>
              <w:rPr>
                <w:rFonts w:cs="Times New Roman"/>
                <w:sz w:val="21"/>
                <w:szCs w:val="21"/>
                <w:lang w:val="zh-CN"/>
              </w:rPr>
              <w:t>75-34-3</w:t>
            </w:r>
          </w:p>
        </w:tc>
        <w:tc>
          <w:tcPr>
            <w:tcW w:w="1839" w:type="pct"/>
            <w:vAlign w:val="center"/>
          </w:tcPr>
          <w:p w14:paraId="2BD48F34">
            <w:pPr>
              <w:adjustRightInd/>
              <w:snapToGrid/>
              <w:spacing w:line="280" w:lineRule="exact"/>
              <w:ind w:firstLine="0" w:firstLineChars="0"/>
              <w:jc w:val="center"/>
              <w:rPr>
                <w:rFonts w:cs="Times New Roman"/>
                <w:sz w:val="21"/>
                <w:szCs w:val="21"/>
                <w:lang w:val="zh-CN"/>
              </w:rPr>
            </w:pPr>
            <w:r>
              <w:rPr>
                <w:rFonts w:cs="Times New Roman"/>
                <w:sz w:val="21"/>
                <w:szCs w:val="21"/>
                <w:lang w:val="zh-CN"/>
              </w:rPr>
              <w:t>9</w:t>
            </w:r>
          </w:p>
        </w:tc>
      </w:tr>
      <w:tr w14:paraId="1C57939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090AA309">
            <w:pPr>
              <w:adjustRightInd/>
              <w:snapToGrid/>
              <w:spacing w:line="280" w:lineRule="exact"/>
              <w:ind w:firstLine="0" w:firstLineChars="0"/>
              <w:jc w:val="center"/>
              <w:rPr>
                <w:rFonts w:cs="Times New Roman"/>
                <w:sz w:val="21"/>
                <w:szCs w:val="21"/>
                <w:lang w:val="zh-CN"/>
              </w:rPr>
            </w:pPr>
            <w:r>
              <w:rPr>
                <w:rFonts w:cs="Times New Roman"/>
                <w:sz w:val="21"/>
                <w:szCs w:val="21"/>
                <w:lang w:val="zh-CN"/>
              </w:rPr>
              <w:t>1，2-二氯乙烷</w:t>
            </w:r>
          </w:p>
        </w:tc>
        <w:tc>
          <w:tcPr>
            <w:tcW w:w="1421" w:type="pct"/>
            <w:vAlign w:val="center"/>
          </w:tcPr>
          <w:p w14:paraId="781D3595">
            <w:pPr>
              <w:adjustRightInd/>
              <w:snapToGrid/>
              <w:spacing w:line="280" w:lineRule="exact"/>
              <w:ind w:firstLine="0" w:firstLineChars="0"/>
              <w:jc w:val="center"/>
              <w:rPr>
                <w:rFonts w:cs="Times New Roman"/>
                <w:sz w:val="21"/>
                <w:szCs w:val="21"/>
                <w:lang w:val="zh-CN"/>
              </w:rPr>
            </w:pPr>
            <w:r>
              <w:rPr>
                <w:rFonts w:cs="Times New Roman"/>
                <w:sz w:val="21"/>
                <w:szCs w:val="21"/>
                <w:lang w:val="zh-CN"/>
              </w:rPr>
              <w:t>107-06-2</w:t>
            </w:r>
          </w:p>
        </w:tc>
        <w:tc>
          <w:tcPr>
            <w:tcW w:w="1839" w:type="pct"/>
            <w:vAlign w:val="center"/>
          </w:tcPr>
          <w:p w14:paraId="139D8081">
            <w:pPr>
              <w:adjustRightInd/>
              <w:snapToGrid/>
              <w:spacing w:line="280" w:lineRule="exact"/>
              <w:ind w:firstLine="0" w:firstLineChars="0"/>
              <w:jc w:val="center"/>
              <w:rPr>
                <w:rFonts w:cs="Times New Roman"/>
                <w:sz w:val="21"/>
                <w:szCs w:val="21"/>
                <w:lang w:val="zh-CN"/>
              </w:rPr>
            </w:pPr>
            <w:r>
              <w:rPr>
                <w:rFonts w:cs="Times New Roman"/>
                <w:sz w:val="21"/>
                <w:szCs w:val="21"/>
                <w:lang w:val="zh-CN"/>
              </w:rPr>
              <w:t>5</w:t>
            </w:r>
          </w:p>
        </w:tc>
      </w:tr>
      <w:tr w14:paraId="3C43D01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66C56FE0">
            <w:pPr>
              <w:adjustRightInd/>
              <w:snapToGrid/>
              <w:spacing w:line="280" w:lineRule="exact"/>
              <w:ind w:firstLine="0" w:firstLineChars="0"/>
              <w:jc w:val="center"/>
              <w:rPr>
                <w:rFonts w:cs="Times New Roman"/>
                <w:sz w:val="21"/>
                <w:szCs w:val="21"/>
                <w:lang w:val="zh-CN"/>
              </w:rPr>
            </w:pPr>
            <w:r>
              <w:rPr>
                <w:rFonts w:cs="Times New Roman"/>
                <w:sz w:val="21"/>
                <w:szCs w:val="21"/>
                <w:lang w:val="zh-CN"/>
              </w:rPr>
              <w:t>1，1-二氯乙烯</w:t>
            </w:r>
          </w:p>
        </w:tc>
        <w:tc>
          <w:tcPr>
            <w:tcW w:w="1421" w:type="pct"/>
            <w:vAlign w:val="center"/>
          </w:tcPr>
          <w:p w14:paraId="3F61DFC8">
            <w:pPr>
              <w:adjustRightInd/>
              <w:snapToGrid/>
              <w:spacing w:line="280" w:lineRule="exact"/>
              <w:ind w:firstLine="0" w:firstLineChars="0"/>
              <w:jc w:val="center"/>
              <w:rPr>
                <w:rFonts w:cs="Times New Roman"/>
                <w:sz w:val="21"/>
                <w:szCs w:val="21"/>
                <w:lang w:val="zh-CN"/>
              </w:rPr>
            </w:pPr>
            <w:r>
              <w:rPr>
                <w:rFonts w:cs="Times New Roman"/>
                <w:sz w:val="21"/>
                <w:szCs w:val="21"/>
                <w:lang w:val="zh-CN"/>
              </w:rPr>
              <w:t>75-35-4</w:t>
            </w:r>
          </w:p>
        </w:tc>
        <w:tc>
          <w:tcPr>
            <w:tcW w:w="1839" w:type="pct"/>
            <w:vAlign w:val="center"/>
          </w:tcPr>
          <w:p w14:paraId="28D2DBB7">
            <w:pPr>
              <w:adjustRightInd/>
              <w:snapToGrid/>
              <w:spacing w:line="280" w:lineRule="exact"/>
              <w:ind w:firstLine="0" w:firstLineChars="0"/>
              <w:jc w:val="center"/>
              <w:rPr>
                <w:rFonts w:cs="Times New Roman"/>
                <w:sz w:val="21"/>
                <w:szCs w:val="21"/>
                <w:lang w:val="zh-CN"/>
              </w:rPr>
            </w:pPr>
            <w:r>
              <w:rPr>
                <w:rFonts w:cs="Times New Roman"/>
                <w:sz w:val="21"/>
                <w:szCs w:val="21"/>
                <w:lang w:val="zh-CN"/>
              </w:rPr>
              <w:t>66</w:t>
            </w:r>
          </w:p>
        </w:tc>
      </w:tr>
      <w:tr w14:paraId="51CE90D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10924584">
            <w:pPr>
              <w:adjustRightInd/>
              <w:snapToGrid/>
              <w:spacing w:line="280" w:lineRule="exact"/>
              <w:ind w:firstLine="0" w:firstLineChars="0"/>
              <w:jc w:val="center"/>
              <w:rPr>
                <w:rFonts w:cs="Times New Roman"/>
                <w:sz w:val="21"/>
                <w:szCs w:val="21"/>
                <w:lang w:val="zh-CN"/>
              </w:rPr>
            </w:pPr>
            <w:r>
              <w:rPr>
                <w:rFonts w:cs="Times New Roman"/>
                <w:sz w:val="21"/>
                <w:szCs w:val="21"/>
                <w:lang w:val="zh-CN"/>
              </w:rPr>
              <w:t>顺-1，2-二氯乙烯</w:t>
            </w:r>
          </w:p>
        </w:tc>
        <w:tc>
          <w:tcPr>
            <w:tcW w:w="1421" w:type="pct"/>
            <w:vAlign w:val="center"/>
          </w:tcPr>
          <w:p w14:paraId="56819FE9">
            <w:pPr>
              <w:adjustRightInd/>
              <w:snapToGrid/>
              <w:spacing w:line="280" w:lineRule="exact"/>
              <w:ind w:firstLine="0" w:firstLineChars="0"/>
              <w:jc w:val="center"/>
              <w:rPr>
                <w:rFonts w:cs="Times New Roman"/>
                <w:sz w:val="21"/>
                <w:szCs w:val="21"/>
                <w:lang w:val="zh-CN"/>
              </w:rPr>
            </w:pPr>
            <w:r>
              <w:rPr>
                <w:rFonts w:cs="Times New Roman"/>
                <w:sz w:val="21"/>
                <w:szCs w:val="21"/>
                <w:lang w:val="zh-CN"/>
              </w:rPr>
              <w:t>156-59-2</w:t>
            </w:r>
          </w:p>
        </w:tc>
        <w:tc>
          <w:tcPr>
            <w:tcW w:w="1839" w:type="pct"/>
            <w:vAlign w:val="center"/>
          </w:tcPr>
          <w:p w14:paraId="45E08802">
            <w:pPr>
              <w:adjustRightInd/>
              <w:snapToGrid/>
              <w:spacing w:line="280" w:lineRule="exact"/>
              <w:ind w:firstLine="0" w:firstLineChars="0"/>
              <w:jc w:val="center"/>
              <w:rPr>
                <w:rFonts w:cs="Times New Roman"/>
                <w:sz w:val="21"/>
                <w:szCs w:val="21"/>
                <w:lang w:val="zh-CN"/>
              </w:rPr>
            </w:pPr>
            <w:r>
              <w:rPr>
                <w:rFonts w:cs="Times New Roman"/>
                <w:sz w:val="21"/>
                <w:szCs w:val="21"/>
                <w:lang w:val="zh-CN"/>
              </w:rPr>
              <w:t>596</w:t>
            </w:r>
          </w:p>
        </w:tc>
      </w:tr>
      <w:tr w14:paraId="7ECF270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7C965E77">
            <w:pPr>
              <w:adjustRightInd/>
              <w:snapToGrid/>
              <w:spacing w:line="280" w:lineRule="exact"/>
              <w:ind w:firstLine="0" w:firstLineChars="0"/>
              <w:jc w:val="center"/>
              <w:rPr>
                <w:rFonts w:cs="Times New Roman"/>
                <w:sz w:val="21"/>
                <w:szCs w:val="21"/>
                <w:lang w:val="zh-CN"/>
              </w:rPr>
            </w:pPr>
            <w:r>
              <w:rPr>
                <w:rFonts w:cs="Times New Roman"/>
                <w:sz w:val="21"/>
                <w:szCs w:val="21"/>
                <w:lang w:val="zh-CN"/>
              </w:rPr>
              <w:t>反-1，2-二氯乙烯</w:t>
            </w:r>
          </w:p>
        </w:tc>
        <w:tc>
          <w:tcPr>
            <w:tcW w:w="1421" w:type="pct"/>
            <w:vAlign w:val="center"/>
          </w:tcPr>
          <w:p w14:paraId="2FB2F271">
            <w:pPr>
              <w:adjustRightInd/>
              <w:snapToGrid/>
              <w:spacing w:line="280" w:lineRule="exact"/>
              <w:ind w:firstLine="0" w:firstLineChars="0"/>
              <w:jc w:val="center"/>
              <w:rPr>
                <w:rFonts w:cs="Times New Roman"/>
                <w:sz w:val="21"/>
                <w:szCs w:val="21"/>
                <w:lang w:val="zh-CN"/>
              </w:rPr>
            </w:pPr>
            <w:r>
              <w:rPr>
                <w:rFonts w:cs="Times New Roman"/>
                <w:sz w:val="21"/>
                <w:szCs w:val="21"/>
                <w:lang w:val="zh-CN"/>
              </w:rPr>
              <w:t>156-60-5</w:t>
            </w:r>
          </w:p>
        </w:tc>
        <w:tc>
          <w:tcPr>
            <w:tcW w:w="1839" w:type="pct"/>
            <w:vAlign w:val="center"/>
          </w:tcPr>
          <w:p w14:paraId="7F0BB296">
            <w:pPr>
              <w:adjustRightInd/>
              <w:snapToGrid/>
              <w:spacing w:line="280" w:lineRule="exact"/>
              <w:ind w:firstLine="0" w:firstLineChars="0"/>
              <w:jc w:val="center"/>
              <w:rPr>
                <w:rFonts w:cs="Times New Roman"/>
                <w:sz w:val="21"/>
                <w:szCs w:val="21"/>
                <w:lang w:val="zh-CN"/>
              </w:rPr>
            </w:pPr>
            <w:r>
              <w:rPr>
                <w:rFonts w:cs="Times New Roman"/>
                <w:sz w:val="21"/>
                <w:szCs w:val="21"/>
                <w:lang w:val="zh-CN"/>
              </w:rPr>
              <w:t>54</w:t>
            </w:r>
          </w:p>
        </w:tc>
      </w:tr>
      <w:tr w14:paraId="60D0E09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6C18AE79">
            <w:pPr>
              <w:adjustRightInd/>
              <w:snapToGrid/>
              <w:spacing w:line="280" w:lineRule="exact"/>
              <w:ind w:firstLine="0" w:firstLineChars="0"/>
              <w:jc w:val="center"/>
              <w:rPr>
                <w:rFonts w:cs="Times New Roman"/>
                <w:sz w:val="21"/>
                <w:szCs w:val="21"/>
                <w:lang w:val="zh-CN"/>
              </w:rPr>
            </w:pPr>
            <w:r>
              <w:rPr>
                <w:rFonts w:cs="Times New Roman"/>
                <w:sz w:val="21"/>
                <w:szCs w:val="21"/>
                <w:lang w:val="zh-CN"/>
              </w:rPr>
              <w:t>二氯甲烷</w:t>
            </w:r>
          </w:p>
        </w:tc>
        <w:tc>
          <w:tcPr>
            <w:tcW w:w="1421" w:type="pct"/>
            <w:vAlign w:val="center"/>
          </w:tcPr>
          <w:p w14:paraId="09EA5910">
            <w:pPr>
              <w:adjustRightInd/>
              <w:snapToGrid/>
              <w:spacing w:line="280" w:lineRule="exact"/>
              <w:ind w:firstLine="0" w:firstLineChars="0"/>
              <w:jc w:val="center"/>
              <w:rPr>
                <w:rFonts w:cs="Times New Roman"/>
                <w:sz w:val="21"/>
                <w:szCs w:val="21"/>
                <w:lang w:val="zh-CN"/>
              </w:rPr>
            </w:pPr>
            <w:r>
              <w:rPr>
                <w:rFonts w:cs="Times New Roman"/>
                <w:sz w:val="21"/>
                <w:szCs w:val="21"/>
                <w:lang w:val="zh-CN"/>
              </w:rPr>
              <w:t>75-09-2</w:t>
            </w:r>
          </w:p>
        </w:tc>
        <w:tc>
          <w:tcPr>
            <w:tcW w:w="1839" w:type="pct"/>
            <w:vAlign w:val="center"/>
          </w:tcPr>
          <w:p w14:paraId="7E676D16">
            <w:pPr>
              <w:adjustRightInd/>
              <w:snapToGrid/>
              <w:spacing w:line="280" w:lineRule="exact"/>
              <w:ind w:firstLine="0" w:firstLineChars="0"/>
              <w:jc w:val="center"/>
              <w:rPr>
                <w:rFonts w:cs="Times New Roman"/>
                <w:sz w:val="21"/>
                <w:szCs w:val="21"/>
                <w:lang w:val="zh-CN"/>
              </w:rPr>
            </w:pPr>
            <w:r>
              <w:rPr>
                <w:rFonts w:cs="Times New Roman"/>
                <w:sz w:val="21"/>
                <w:szCs w:val="21"/>
                <w:lang w:val="zh-CN"/>
              </w:rPr>
              <w:t>616</w:t>
            </w:r>
          </w:p>
        </w:tc>
      </w:tr>
      <w:tr w14:paraId="189BD96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484628E0">
            <w:pPr>
              <w:adjustRightInd/>
              <w:snapToGrid/>
              <w:spacing w:line="280" w:lineRule="exact"/>
              <w:ind w:firstLine="0" w:firstLineChars="0"/>
              <w:jc w:val="center"/>
              <w:rPr>
                <w:rFonts w:cs="Times New Roman"/>
                <w:sz w:val="21"/>
                <w:szCs w:val="21"/>
                <w:lang w:val="zh-CN"/>
              </w:rPr>
            </w:pPr>
            <w:r>
              <w:rPr>
                <w:rFonts w:cs="Times New Roman"/>
                <w:sz w:val="21"/>
                <w:szCs w:val="21"/>
                <w:lang w:val="zh-CN"/>
              </w:rPr>
              <w:t>1，2-二氯丙烷</w:t>
            </w:r>
          </w:p>
        </w:tc>
        <w:tc>
          <w:tcPr>
            <w:tcW w:w="1421" w:type="pct"/>
            <w:vAlign w:val="center"/>
          </w:tcPr>
          <w:p w14:paraId="469AEF8B">
            <w:pPr>
              <w:adjustRightInd/>
              <w:snapToGrid/>
              <w:spacing w:line="280" w:lineRule="exact"/>
              <w:ind w:firstLine="0" w:firstLineChars="0"/>
              <w:jc w:val="center"/>
              <w:rPr>
                <w:rFonts w:cs="Times New Roman"/>
                <w:sz w:val="21"/>
                <w:szCs w:val="21"/>
                <w:lang w:val="zh-CN"/>
              </w:rPr>
            </w:pPr>
            <w:r>
              <w:rPr>
                <w:rFonts w:cs="Times New Roman"/>
                <w:sz w:val="21"/>
                <w:szCs w:val="21"/>
                <w:lang w:val="zh-CN"/>
              </w:rPr>
              <w:t>78-87-5</w:t>
            </w:r>
          </w:p>
        </w:tc>
        <w:tc>
          <w:tcPr>
            <w:tcW w:w="1839" w:type="pct"/>
            <w:vAlign w:val="center"/>
          </w:tcPr>
          <w:p w14:paraId="40E47CFD">
            <w:pPr>
              <w:adjustRightInd/>
              <w:snapToGrid/>
              <w:spacing w:line="280" w:lineRule="exact"/>
              <w:ind w:firstLine="0" w:firstLineChars="0"/>
              <w:jc w:val="center"/>
              <w:rPr>
                <w:rFonts w:cs="Times New Roman"/>
                <w:sz w:val="21"/>
                <w:szCs w:val="21"/>
                <w:lang w:val="zh-CN"/>
              </w:rPr>
            </w:pPr>
            <w:r>
              <w:rPr>
                <w:rFonts w:cs="Times New Roman"/>
                <w:sz w:val="21"/>
                <w:szCs w:val="21"/>
                <w:lang w:val="zh-CN"/>
              </w:rPr>
              <w:t>5</w:t>
            </w:r>
          </w:p>
        </w:tc>
      </w:tr>
      <w:tr w14:paraId="172BB10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2DF099BD">
            <w:pPr>
              <w:adjustRightInd/>
              <w:snapToGrid/>
              <w:spacing w:line="280" w:lineRule="exact"/>
              <w:ind w:firstLine="0" w:firstLineChars="0"/>
              <w:jc w:val="center"/>
              <w:rPr>
                <w:rFonts w:cs="Times New Roman"/>
                <w:sz w:val="21"/>
                <w:szCs w:val="21"/>
                <w:lang w:val="zh-CN"/>
              </w:rPr>
            </w:pPr>
            <w:r>
              <w:rPr>
                <w:rFonts w:cs="Times New Roman"/>
                <w:sz w:val="21"/>
                <w:szCs w:val="21"/>
                <w:lang w:val="zh-CN"/>
              </w:rPr>
              <w:t>1，1，1，2-四氯乙烷</w:t>
            </w:r>
          </w:p>
        </w:tc>
        <w:tc>
          <w:tcPr>
            <w:tcW w:w="1421" w:type="pct"/>
            <w:vAlign w:val="center"/>
          </w:tcPr>
          <w:p w14:paraId="0246C686">
            <w:pPr>
              <w:adjustRightInd/>
              <w:snapToGrid/>
              <w:spacing w:line="280" w:lineRule="exact"/>
              <w:ind w:firstLine="0" w:firstLineChars="0"/>
              <w:jc w:val="center"/>
              <w:rPr>
                <w:rFonts w:cs="Times New Roman"/>
                <w:sz w:val="21"/>
                <w:szCs w:val="21"/>
                <w:lang w:val="zh-CN"/>
              </w:rPr>
            </w:pPr>
            <w:r>
              <w:rPr>
                <w:rFonts w:cs="Times New Roman"/>
                <w:sz w:val="21"/>
                <w:szCs w:val="21"/>
                <w:lang w:val="zh-CN"/>
              </w:rPr>
              <w:t>630-20-6</w:t>
            </w:r>
          </w:p>
        </w:tc>
        <w:tc>
          <w:tcPr>
            <w:tcW w:w="1839" w:type="pct"/>
            <w:vAlign w:val="center"/>
          </w:tcPr>
          <w:p w14:paraId="703AB481">
            <w:pPr>
              <w:adjustRightInd/>
              <w:snapToGrid/>
              <w:spacing w:line="280" w:lineRule="exact"/>
              <w:ind w:firstLine="0" w:firstLineChars="0"/>
              <w:jc w:val="center"/>
              <w:rPr>
                <w:rFonts w:cs="Times New Roman"/>
                <w:sz w:val="21"/>
                <w:szCs w:val="21"/>
                <w:lang w:val="zh-CN"/>
              </w:rPr>
            </w:pPr>
            <w:r>
              <w:rPr>
                <w:rFonts w:cs="Times New Roman"/>
                <w:sz w:val="21"/>
                <w:szCs w:val="21"/>
                <w:lang w:val="zh-CN"/>
              </w:rPr>
              <w:t>10</w:t>
            </w:r>
          </w:p>
        </w:tc>
      </w:tr>
      <w:tr w14:paraId="17B2CD8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023417C4">
            <w:pPr>
              <w:adjustRightInd/>
              <w:snapToGrid/>
              <w:spacing w:line="280" w:lineRule="exact"/>
              <w:ind w:firstLine="0" w:firstLineChars="0"/>
              <w:jc w:val="center"/>
              <w:rPr>
                <w:rFonts w:cs="Times New Roman"/>
                <w:sz w:val="21"/>
                <w:szCs w:val="21"/>
                <w:lang w:val="zh-CN"/>
              </w:rPr>
            </w:pPr>
            <w:r>
              <w:rPr>
                <w:rFonts w:cs="Times New Roman"/>
                <w:sz w:val="21"/>
                <w:szCs w:val="21"/>
                <w:lang w:val="zh-CN"/>
              </w:rPr>
              <w:t>1，1，2，2-四氯乙烷</w:t>
            </w:r>
          </w:p>
        </w:tc>
        <w:tc>
          <w:tcPr>
            <w:tcW w:w="1421" w:type="pct"/>
            <w:vAlign w:val="center"/>
          </w:tcPr>
          <w:p w14:paraId="23807E17">
            <w:pPr>
              <w:adjustRightInd/>
              <w:snapToGrid/>
              <w:spacing w:line="280" w:lineRule="exact"/>
              <w:ind w:firstLine="0" w:firstLineChars="0"/>
              <w:jc w:val="center"/>
              <w:rPr>
                <w:rFonts w:cs="Times New Roman"/>
                <w:sz w:val="21"/>
                <w:szCs w:val="21"/>
                <w:lang w:val="zh-CN"/>
              </w:rPr>
            </w:pPr>
            <w:r>
              <w:rPr>
                <w:rFonts w:cs="Times New Roman"/>
                <w:sz w:val="21"/>
                <w:szCs w:val="21"/>
                <w:lang w:val="zh-CN"/>
              </w:rPr>
              <w:t>79-34-5</w:t>
            </w:r>
          </w:p>
        </w:tc>
        <w:tc>
          <w:tcPr>
            <w:tcW w:w="1839" w:type="pct"/>
            <w:vAlign w:val="center"/>
          </w:tcPr>
          <w:p w14:paraId="13720191">
            <w:pPr>
              <w:adjustRightInd/>
              <w:snapToGrid/>
              <w:spacing w:line="280" w:lineRule="exact"/>
              <w:ind w:firstLine="0" w:firstLineChars="0"/>
              <w:jc w:val="center"/>
              <w:rPr>
                <w:rFonts w:cs="Times New Roman"/>
                <w:sz w:val="21"/>
                <w:szCs w:val="21"/>
                <w:lang w:val="zh-CN"/>
              </w:rPr>
            </w:pPr>
            <w:r>
              <w:rPr>
                <w:rFonts w:cs="Times New Roman"/>
                <w:sz w:val="21"/>
                <w:szCs w:val="21"/>
                <w:lang w:val="zh-CN"/>
              </w:rPr>
              <w:t>6.8</w:t>
            </w:r>
          </w:p>
        </w:tc>
      </w:tr>
      <w:tr w14:paraId="5D83C65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418464B4">
            <w:pPr>
              <w:adjustRightInd/>
              <w:snapToGrid/>
              <w:spacing w:line="280" w:lineRule="exact"/>
              <w:ind w:firstLine="0" w:firstLineChars="0"/>
              <w:jc w:val="center"/>
              <w:rPr>
                <w:rFonts w:cs="Times New Roman"/>
                <w:sz w:val="21"/>
                <w:szCs w:val="21"/>
                <w:lang w:val="zh-CN"/>
              </w:rPr>
            </w:pPr>
            <w:r>
              <w:rPr>
                <w:rFonts w:cs="Times New Roman"/>
                <w:sz w:val="21"/>
                <w:szCs w:val="21"/>
                <w:lang w:val="zh-CN"/>
              </w:rPr>
              <w:t>四氯乙烯</w:t>
            </w:r>
          </w:p>
        </w:tc>
        <w:tc>
          <w:tcPr>
            <w:tcW w:w="1421" w:type="pct"/>
            <w:vAlign w:val="center"/>
          </w:tcPr>
          <w:p w14:paraId="0F181600">
            <w:pPr>
              <w:adjustRightInd/>
              <w:snapToGrid/>
              <w:spacing w:line="280" w:lineRule="exact"/>
              <w:ind w:firstLine="0" w:firstLineChars="0"/>
              <w:jc w:val="center"/>
              <w:rPr>
                <w:rFonts w:cs="Times New Roman"/>
                <w:sz w:val="21"/>
                <w:szCs w:val="21"/>
                <w:lang w:val="zh-CN"/>
              </w:rPr>
            </w:pPr>
            <w:r>
              <w:rPr>
                <w:rFonts w:cs="Times New Roman"/>
                <w:sz w:val="21"/>
                <w:szCs w:val="21"/>
                <w:lang w:val="zh-CN"/>
              </w:rPr>
              <w:t>127-18-4</w:t>
            </w:r>
          </w:p>
        </w:tc>
        <w:tc>
          <w:tcPr>
            <w:tcW w:w="1839" w:type="pct"/>
            <w:vAlign w:val="center"/>
          </w:tcPr>
          <w:p w14:paraId="2A10B1DA">
            <w:pPr>
              <w:adjustRightInd/>
              <w:snapToGrid/>
              <w:spacing w:line="280" w:lineRule="exact"/>
              <w:ind w:firstLine="0" w:firstLineChars="0"/>
              <w:jc w:val="center"/>
              <w:rPr>
                <w:rFonts w:cs="Times New Roman"/>
                <w:sz w:val="21"/>
                <w:szCs w:val="21"/>
                <w:lang w:val="zh-CN"/>
              </w:rPr>
            </w:pPr>
            <w:r>
              <w:rPr>
                <w:rFonts w:cs="Times New Roman"/>
                <w:sz w:val="21"/>
                <w:szCs w:val="21"/>
                <w:lang w:val="zh-CN"/>
              </w:rPr>
              <w:t>53</w:t>
            </w:r>
          </w:p>
        </w:tc>
      </w:tr>
      <w:tr w14:paraId="1611297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235D091E">
            <w:pPr>
              <w:adjustRightInd/>
              <w:snapToGrid/>
              <w:spacing w:line="280" w:lineRule="exact"/>
              <w:ind w:firstLine="0" w:firstLineChars="0"/>
              <w:jc w:val="center"/>
              <w:rPr>
                <w:rFonts w:cs="Times New Roman"/>
                <w:sz w:val="21"/>
                <w:szCs w:val="21"/>
                <w:lang w:val="zh-CN"/>
              </w:rPr>
            </w:pPr>
            <w:r>
              <w:rPr>
                <w:rFonts w:cs="Times New Roman"/>
                <w:sz w:val="21"/>
                <w:szCs w:val="21"/>
                <w:lang w:val="zh-CN"/>
              </w:rPr>
              <w:t>1，1，1-三氯乙烷</w:t>
            </w:r>
          </w:p>
        </w:tc>
        <w:tc>
          <w:tcPr>
            <w:tcW w:w="1421" w:type="pct"/>
            <w:vAlign w:val="center"/>
          </w:tcPr>
          <w:p w14:paraId="433393FF">
            <w:pPr>
              <w:adjustRightInd/>
              <w:snapToGrid/>
              <w:spacing w:line="280" w:lineRule="exact"/>
              <w:ind w:firstLine="0" w:firstLineChars="0"/>
              <w:jc w:val="center"/>
              <w:rPr>
                <w:rFonts w:cs="Times New Roman"/>
                <w:sz w:val="21"/>
                <w:szCs w:val="21"/>
                <w:lang w:val="zh-CN"/>
              </w:rPr>
            </w:pPr>
            <w:r>
              <w:rPr>
                <w:rFonts w:cs="Times New Roman"/>
                <w:sz w:val="21"/>
                <w:szCs w:val="21"/>
                <w:lang w:val="zh-CN"/>
              </w:rPr>
              <w:t>71-55-6</w:t>
            </w:r>
          </w:p>
        </w:tc>
        <w:tc>
          <w:tcPr>
            <w:tcW w:w="1839" w:type="pct"/>
            <w:vAlign w:val="center"/>
          </w:tcPr>
          <w:p w14:paraId="2CC17E25">
            <w:pPr>
              <w:adjustRightInd/>
              <w:snapToGrid/>
              <w:spacing w:line="280" w:lineRule="exact"/>
              <w:ind w:firstLine="0" w:firstLineChars="0"/>
              <w:jc w:val="center"/>
              <w:rPr>
                <w:rFonts w:cs="Times New Roman"/>
                <w:sz w:val="21"/>
                <w:szCs w:val="21"/>
                <w:lang w:val="zh-CN"/>
              </w:rPr>
            </w:pPr>
            <w:r>
              <w:rPr>
                <w:rFonts w:cs="Times New Roman"/>
                <w:sz w:val="21"/>
                <w:szCs w:val="21"/>
                <w:lang w:val="zh-CN"/>
              </w:rPr>
              <w:t>840</w:t>
            </w:r>
          </w:p>
        </w:tc>
      </w:tr>
      <w:tr w14:paraId="3AAE6BA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2B713DEF">
            <w:pPr>
              <w:adjustRightInd/>
              <w:snapToGrid/>
              <w:spacing w:line="280" w:lineRule="exact"/>
              <w:ind w:firstLine="0" w:firstLineChars="0"/>
              <w:jc w:val="center"/>
              <w:rPr>
                <w:rFonts w:cs="Times New Roman"/>
                <w:sz w:val="21"/>
                <w:szCs w:val="21"/>
                <w:lang w:val="zh-CN"/>
              </w:rPr>
            </w:pPr>
            <w:r>
              <w:rPr>
                <w:rFonts w:cs="Times New Roman"/>
                <w:sz w:val="21"/>
                <w:szCs w:val="21"/>
                <w:lang w:val="zh-CN"/>
              </w:rPr>
              <w:t>1，1，2-三氯乙烷</w:t>
            </w:r>
          </w:p>
        </w:tc>
        <w:tc>
          <w:tcPr>
            <w:tcW w:w="1421" w:type="pct"/>
            <w:vAlign w:val="center"/>
          </w:tcPr>
          <w:p w14:paraId="3261C308">
            <w:pPr>
              <w:adjustRightInd/>
              <w:snapToGrid/>
              <w:spacing w:line="280" w:lineRule="exact"/>
              <w:ind w:firstLine="0" w:firstLineChars="0"/>
              <w:jc w:val="center"/>
              <w:rPr>
                <w:rFonts w:cs="Times New Roman"/>
                <w:sz w:val="21"/>
                <w:szCs w:val="21"/>
                <w:lang w:val="zh-CN"/>
              </w:rPr>
            </w:pPr>
            <w:r>
              <w:rPr>
                <w:rFonts w:cs="Times New Roman"/>
                <w:sz w:val="21"/>
                <w:szCs w:val="21"/>
                <w:lang w:val="zh-CN"/>
              </w:rPr>
              <w:t>79-00-5</w:t>
            </w:r>
          </w:p>
        </w:tc>
        <w:tc>
          <w:tcPr>
            <w:tcW w:w="1839" w:type="pct"/>
            <w:vAlign w:val="center"/>
          </w:tcPr>
          <w:p w14:paraId="6B83CF23">
            <w:pPr>
              <w:adjustRightInd/>
              <w:snapToGrid/>
              <w:spacing w:line="280" w:lineRule="exact"/>
              <w:ind w:firstLine="0" w:firstLineChars="0"/>
              <w:jc w:val="center"/>
              <w:rPr>
                <w:rFonts w:cs="Times New Roman"/>
                <w:sz w:val="21"/>
                <w:szCs w:val="21"/>
                <w:lang w:val="zh-CN"/>
              </w:rPr>
            </w:pPr>
            <w:r>
              <w:rPr>
                <w:rFonts w:cs="Times New Roman"/>
                <w:sz w:val="21"/>
                <w:szCs w:val="21"/>
                <w:lang w:val="zh-CN"/>
              </w:rPr>
              <w:t>2.8</w:t>
            </w:r>
          </w:p>
        </w:tc>
      </w:tr>
      <w:tr w14:paraId="49FA81C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5063A0FB">
            <w:pPr>
              <w:adjustRightInd/>
              <w:snapToGrid/>
              <w:spacing w:line="280" w:lineRule="exact"/>
              <w:ind w:firstLine="0" w:firstLineChars="0"/>
              <w:jc w:val="center"/>
              <w:rPr>
                <w:rFonts w:cs="Times New Roman"/>
                <w:sz w:val="21"/>
                <w:szCs w:val="21"/>
                <w:lang w:val="zh-CN"/>
              </w:rPr>
            </w:pPr>
            <w:r>
              <w:rPr>
                <w:rFonts w:cs="Times New Roman"/>
                <w:sz w:val="21"/>
                <w:szCs w:val="21"/>
                <w:lang w:val="zh-CN"/>
              </w:rPr>
              <w:t>三氯乙烯</w:t>
            </w:r>
          </w:p>
        </w:tc>
        <w:tc>
          <w:tcPr>
            <w:tcW w:w="1421" w:type="pct"/>
            <w:vAlign w:val="center"/>
          </w:tcPr>
          <w:p w14:paraId="19239E71">
            <w:pPr>
              <w:adjustRightInd/>
              <w:snapToGrid/>
              <w:spacing w:line="280" w:lineRule="exact"/>
              <w:ind w:firstLine="0" w:firstLineChars="0"/>
              <w:jc w:val="center"/>
              <w:rPr>
                <w:rFonts w:cs="Times New Roman"/>
                <w:sz w:val="21"/>
                <w:szCs w:val="21"/>
                <w:lang w:val="zh-CN"/>
              </w:rPr>
            </w:pPr>
            <w:r>
              <w:rPr>
                <w:rFonts w:cs="Times New Roman"/>
                <w:sz w:val="21"/>
                <w:szCs w:val="21"/>
                <w:lang w:val="zh-CN"/>
              </w:rPr>
              <w:t>79-01-6</w:t>
            </w:r>
          </w:p>
        </w:tc>
        <w:tc>
          <w:tcPr>
            <w:tcW w:w="1839" w:type="pct"/>
            <w:vAlign w:val="center"/>
          </w:tcPr>
          <w:p w14:paraId="0682260D">
            <w:pPr>
              <w:adjustRightInd/>
              <w:snapToGrid/>
              <w:spacing w:line="280" w:lineRule="exact"/>
              <w:ind w:firstLine="0" w:firstLineChars="0"/>
              <w:jc w:val="center"/>
              <w:rPr>
                <w:rFonts w:cs="Times New Roman"/>
                <w:sz w:val="21"/>
                <w:szCs w:val="21"/>
                <w:lang w:val="zh-CN"/>
              </w:rPr>
            </w:pPr>
            <w:r>
              <w:rPr>
                <w:rFonts w:cs="Times New Roman"/>
                <w:sz w:val="21"/>
                <w:szCs w:val="21"/>
                <w:lang w:val="zh-CN"/>
              </w:rPr>
              <w:t>2.8</w:t>
            </w:r>
          </w:p>
        </w:tc>
      </w:tr>
      <w:tr w14:paraId="6225F73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2A50E2CB">
            <w:pPr>
              <w:adjustRightInd/>
              <w:snapToGrid/>
              <w:spacing w:line="280" w:lineRule="exact"/>
              <w:ind w:firstLine="0" w:firstLineChars="0"/>
              <w:jc w:val="center"/>
              <w:rPr>
                <w:rFonts w:cs="Times New Roman"/>
                <w:sz w:val="21"/>
                <w:szCs w:val="21"/>
                <w:lang w:val="zh-CN"/>
              </w:rPr>
            </w:pPr>
            <w:r>
              <w:rPr>
                <w:rFonts w:cs="Times New Roman"/>
                <w:sz w:val="21"/>
                <w:szCs w:val="21"/>
                <w:lang w:val="zh-CN"/>
              </w:rPr>
              <w:t>1，2，3-三氯丙烷</w:t>
            </w:r>
          </w:p>
        </w:tc>
        <w:tc>
          <w:tcPr>
            <w:tcW w:w="1421" w:type="pct"/>
            <w:vAlign w:val="center"/>
          </w:tcPr>
          <w:p w14:paraId="7C194E20">
            <w:pPr>
              <w:adjustRightInd/>
              <w:snapToGrid/>
              <w:spacing w:line="280" w:lineRule="exact"/>
              <w:ind w:firstLine="0" w:firstLineChars="0"/>
              <w:jc w:val="center"/>
              <w:rPr>
                <w:rFonts w:cs="Times New Roman"/>
                <w:sz w:val="21"/>
                <w:szCs w:val="21"/>
                <w:lang w:val="zh-CN"/>
              </w:rPr>
            </w:pPr>
            <w:r>
              <w:rPr>
                <w:rFonts w:cs="Times New Roman"/>
                <w:sz w:val="21"/>
                <w:szCs w:val="21"/>
                <w:lang w:val="zh-CN"/>
              </w:rPr>
              <w:t>96-18-4</w:t>
            </w:r>
          </w:p>
        </w:tc>
        <w:tc>
          <w:tcPr>
            <w:tcW w:w="1839" w:type="pct"/>
            <w:vAlign w:val="center"/>
          </w:tcPr>
          <w:p w14:paraId="71D70D4B">
            <w:pPr>
              <w:adjustRightInd/>
              <w:snapToGrid/>
              <w:spacing w:line="280" w:lineRule="exact"/>
              <w:ind w:firstLine="0" w:firstLineChars="0"/>
              <w:jc w:val="center"/>
              <w:rPr>
                <w:rFonts w:cs="Times New Roman"/>
                <w:sz w:val="21"/>
                <w:szCs w:val="21"/>
                <w:lang w:val="zh-CN"/>
              </w:rPr>
            </w:pPr>
            <w:r>
              <w:rPr>
                <w:rFonts w:cs="Times New Roman"/>
                <w:sz w:val="21"/>
                <w:szCs w:val="21"/>
                <w:lang w:val="zh-CN"/>
              </w:rPr>
              <w:t>0.5</w:t>
            </w:r>
          </w:p>
        </w:tc>
      </w:tr>
      <w:tr w14:paraId="1CEF817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65892A3B">
            <w:pPr>
              <w:adjustRightInd/>
              <w:snapToGrid/>
              <w:spacing w:line="280" w:lineRule="exact"/>
              <w:ind w:firstLine="0" w:firstLineChars="0"/>
              <w:jc w:val="center"/>
              <w:rPr>
                <w:rFonts w:cs="Times New Roman"/>
                <w:sz w:val="21"/>
                <w:szCs w:val="21"/>
                <w:lang w:val="zh-CN"/>
              </w:rPr>
            </w:pPr>
            <w:r>
              <w:rPr>
                <w:rFonts w:cs="Times New Roman"/>
                <w:sz w:val="21"/>
                <w:szCs w:val="21"/>
                <w:lang w:val="zh-CN"/>
              </w:rPr>
              <w:t>氯乙烯</w:t>
            </w:r>
          </w:p>
        </w:tc>
        <w:tc>
          <w:tcPr>
            <w:tcW w:w="1421" w:type="pct"/>
            <w:vAlign w:val="center"/>
          </w:tcPr>
          <w:p w14:paraId="5A25F6F1">
            <w:pPr>
              <w:adjustRightInd/>
              <w:snapToGrid/>
              <w:spacing w:line="280" w:lineRule="exact"/>
              <w:ind w:firstLine="0" w:firstLineChars="0"/>
              <w:jc w:val="center"/>
              <w:rPr>
                <w:rFonts w:cs="Times New Roman"/>
                <w:sz w:val="21"/>
                <w:szCs w:val="21"/>
                <w:lang w:val="zh-CN"/>
              </w:rPr>
            </w:pPr>
            <w:r>
              <w:rPr>
                <w:rFonts w:cs="Times New Roman"/>
                <w:sz w:val="21"/>
                <w:szCs w:val="21"/>
                <w:lang w:val="zh-CN"/>
              </w:rPr>
              <w:t>75-01-4</w:t>
            </w:r>
          </w:p>
        </w:tc>
        <w:tc>
          <w:tcPr>
            <w:tcW w:w="1839" w:type="pct"/>
            <w:vAlign w:val="center"/>
          </w:tcPr>
          <w:p w14:paraId="7D7F6FC3">
            <w:pPr>
              <w:adjustRightInd/>
              <w:snapToGrid/>
              <w:spacing w:line="280" w:lineRule="exact"/>
              <w:ind w:firstLine="0" w:firstLineChars="0"/>
              <w:jc w:val="center"/>
              <w:rPr>
                <w:rFonts w:cs="Times New Roman"/>
                <w:sz w:val="21"/>
                <w:szCs w:val="21"/>
                <w:lang w:val="zh-CN"/>
              </w:rPr>
            </w:pPr>
            <w:r>
              <w:rPr>
                <w:rFonts w:cs="Times New Roman"/>
                <w:sz w:val="21"/>
                <w:szCs w:val="21"/>
                <w:lang w:val="zh-CN"/>
              </w:rPr>
              <w:t>0.43</w:t>
            </w:r>
          </w:p>
        </w:tc>
      </w:tr>
      <w:tr w14:paraId="1020120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2B47060E">
            <w:pPr>
              <w:adjustRightInd/>
              <w:snapToGrid/>
              <w:spacing w:line="280" w:lineRule="exact"/>
              <w:ind w:firstLine="0" w:firstLineChars="0"/>
              <w:jc w:val="center"/>
              <w:rPr>
                <w:rFonts w:cs="Times New Roman"/>
                <w:sz w:val="21"/>
                <w:szCs w:val="21"/>
                <w:lang w:val="zh-CN"/>
              </w:rPr>
            </w:pPr>
            <w:r>
              <w:rPr>
                <w:rFonts w:cs="Times New Roman"/>
                <w:sz w:val="21"/>
                <w:szCs w:val="21"/>
                <w:lang w:val="zh-CN"/>
              </w:rPr>
              <w:t>苯</w:t>
            </w:r>
          </w:p>
        </w:tc>
        <w:tc>
          <w:tcPr>
            <w:tcW w:w="1421" w:type="pct"/>
            <w:vAlign w:val="center"/>
          </w:tcPr>
          <w:p w14:paraId="5EC00DAB">
            <w:pPr>
              <w:adjustRightInd/>
              <w:snapToGrid/>
              <w:spacing w:line="280" w:lineRule="exact"/>
              <w:ind w:firstLine="0" w:firstLineChars="0"/>
              <w:jc w:val="center"/>
              <w:rPr>
                <w:rFonts w:cs="Times New Roman"/>
                <w:sz w:val="21"/>
                <w:szCs w:val="21"/>
                <w:lang w:val="zh-CN"/>
              </w:rPr>
            </w:pPr>
            <w:r>
              <w:rPr>
                <w:rFonts w:cs="Times New Roman"/>
                <w:sz w:val="21"/>
                <w:szCs w:val="21"/>
                <w:lang w:val="zh-CN"/>
              </w:rPr>
              <w:t>71-43-2</w:t>
            </w:r>
          </w:p>
        </w:tc>
        <w:tc>
          <w:tcPr>
            <w:tcW w:w="1839" w:type="pct"/>
            <w:vAlign w:val="center"/>
          </w:tcPr>
          <w:p w14:paraId="08D93703">
            <w:pPr>
              <w:adjustRightInd/>
              <w:snapToGrid/>
              <w:spacing w:line="280" w:lineRule="exact"/>
              <w:ind w:firstLine="0" w:firstLineChars="0"/>
              <w:jc w:val="center"/>
              <w:rPr>
                <w:rFonts w:cs="Times New Roman"/>
                <w:sz w:val="21"/>
                <w:szCs w:val="21"/>
                <w:lang w:val="zh-CN"/>
              </w:rPr>
            </w:pPr>
            <w:r>
              <w:rPr>
                <w:rFonts w:cs="Times New Roman"/>
                <w:sz w:val="21"/>
                <w:szCs w:val="21"/>
                <w:lang w:val="zh-CN"/>
              </w:rPr>
              <w:t>4</w:t>
            </w:r>
          </w:p>
        </w:tc>
      </w:tr>
      <w:tr w14:paraId="6EA2E7C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3961841E">
            <w:pPr>
              <w:adjustRightInd/>
              <w:snapToGrid/>
              <w:spacing w:line="280" w:lineRule="exact"/>
              <w:ind w:firstLine="0" w:firstLineChars="0"/>
              <w:jc w:val="center"/>
              <w:rPr>
                <w:rFonts w:cs="Times New Roman"/>
                <w:sz w:val="21"/>
                <w:szCs w:val="21"/>
                <w:lang w:val="zh-CN"/>
              </w:rPr>
            </w:pPr>
            <w:r>
              <w:rPr>
                <w:rFonts w:cs="Times New Roman"/>
                <w:sz w:val="21"/>
                <w:szCs w:val="21"/>
                <w:lang w:val="zh-CN"/>
              </w:rPr>
              <w:t>氯苯</w:t>
            </w:r>
          </w:p>
        </w:tc>
        <w:tc>
          <w:tcPr>
            <w:tcW w:w="1421" w:type="pct"/>
            <w:vAlign w:val="center"/>
          </w:tcPr>
          <w:p w14:paraId="6D16555A">
            <w:pPr>
              <w:adjustRightInd/>
              <w:snapToGrid/>
              <w:spacing w:line="280" w:lineRule="exact"/>
              <w:ind w:firstLine="0" w:firstLineChars="0"/>
              <w:jc w:val="center"/>
              <w:rPr>
                <w:rFonts w:cs="Times New Roman"/>
                <w:sz w:val="21"/>
                <w:szCs w:val="21"/>
                <w:lang w:val="zh-CN"/>
              </w:rPr>
            </w:pPr>
            <w:r>
              <w:rPr>
                <w:rFonts w:cs="Times New Roman"/>
                <w:sz w:val="21"/>
                <w:szCs w:val="21"/>
                <w:lang w:val="zh-CN"/>
              </w:rPr>
              <w:t>108-90-7</w:t>
            </w:r>
          </w:p>
        </w:tc>
        <w:tc>
          <w:tcPr>
            <w:tcW w:w="1839" w:type="pct"/>
            <w:vAlign w:val="center"/>
          </w:tcPr>
          <w:p w14:paraId="0CD55177">
            <w:pPr>
              <w:adjustRightInd/>
              <w:snapToGrid/>
              <w:spacing w:line="280" w:lineRule="exact"/>
              <w:ind w:firstLine="0" w:firstLineChars="0"/>
              <w:jc w:val="center"/>
              <w:rPr>
                <w:rFonts w:cs="Times New Roman"/>
                <w:sz w:val="21"/>
                <w:szCs w:val="21"/>
                <w:lang w:val="zh-CN"/>
              </w:rPr>
            </w:pPr>
            <w:r>
              <w:rPr>
                <w:rFonts w:cs="Times New Roman"/>
                <w:sz w:val="21"/>
                <w:szCs w:val="21"/>
                <w:lang w:val="zh-CN"/>
              </w:rPr>
              <w:t>270</w:t>
            </w:r>
          </w:p>
        </w:tc>
      </w:tr>
      <w:tr w14:paraId="3C811FB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7AA24A7A">
            <w:pPr>
              <w:adjustRightInd/>
              <w:snapToGrid/>
              <w:spacing w:line="280" w:lineRule="exact"/>
              <w:ind w:firstLine="0" w:firstLineChars="0"/>
              <w:jc w:val="center"/>
              <w:rPr>
                <w:rFonts w:cs="Times New Roman"/>
                <w:sz w:val="21"/>
                <w:szCs w:val="21"/>
                <w:lang w:val="zh-CN"/>
              </w:rPr>
            </w:pPr>
            <w:r>
              <w:rPr>
                <w:rFonts w:cs="Times New Roman"/>
                <w:sz w:val="21"/>
                <w:szCs w:val="21"/>
                <w:lang w:val="zh-CN"/>
              </w:rPr>
              <w:t>1，2-二氯苯</w:t>
            </w:r>
          </w:p>
        </w:tc>
        <w:tc>
          <w:tcPr>
            <w:tcW w:w="1421" w:type="pct"/>
            <w:vAlign w:val="center"/>
          </w:tcPr>
          <w:p w14:paraId="3F102953">
            <w:pPr>
              <w:adjustRightInd/>
              <w:snapToGrid/>
              <w:spacing w:line="280" w:lineRule="exact"/>
              <w:ind w:firstLine="0" w:firstLineChars="0"/>
              <w:jc w:val="center"/>
              <w:rPr>
                <w:rFonts w:cs="Times New Roman"/>
                <w:sz w:val="21"/>
                <w:szCs w:val="21"/>
                <w:lang w:val="zh-CN"/>
              </w:rPr>
            </w:pPr>
            <w:r>
              <w:rPr>
                <w:rFonts w:cs="Times New Roman"/>
                <w:sz w:val="21"/>
                <w:szCs w:val="21"/>
                <w:lang w:val="zh-CN"/>
              </w:rPr>
              <w:t>95-50-1</w:t>
            </w:r>
          </w:p>
        </w:tc>
        <w:tc>
          <w:tcPr>
            <w:tcW w:w="1839" w:type="pct"/>
            <w:vAlign w:val="center"/>
          </w:tcPr>
          <w:p w14:paraId="6A0E2A7E">
            <w:pPr>
              <w:adjustRightInd/>
              <w:snapToGrid/>
              <w:spacing w:line="280" w:lineRule="exact"/>
              <w:ind w:firstLine="0" w:firstLineChars="0"/>
              <w:jc w:val="center"/>
              <w:rPr>
                <w:rFonts w:cs="Times New Roman"/>
                <w:sz w:val="21"/>
                <w:szCs w:val="21"/>
                <w:lang w:val="zh-CN"/>
              </w:rPr>
            </w:pPr>
            <w:r>
              <w:rPr>
                <w:rFonts w:cs="Times New Roman"/>
                <w:sz w:val="21"/>
                <w:szCs w:val="21"/>
                <w:lang w:val="zh-CN"/>
              </w:rPr>
              <w:t>560</w:t>
            </w:r>
          </w:p>
        </w:tc>
      </w:tr>
      <w:tr w14:paraId="6DAC4FC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40AA26DD">
            <w:pPr>
              <w:adjustRightInd/>
              <w:snapToGrid/>
              <w:spacing w:line="280" w:lineRule="exact"/>
              <w:ind w:firstLine="0" w:firstLineChars="0"/>
              <w:jc w:val="center"/>
              <w:rPr>
                <w:rFonts w:cs="Times New Roman"/>
                <w:sz w:val="21"/>
                <w:szCs w:val="21"/>
                <w:lang w:val="zh-CN"/>
              </w:rPr>
            </w:pPr>
            <w:r>
              <w:rPr>
                <w:rFonts w:cs="Times New Roman"/>
                <w:sz w:val="21"/>
                <w:szCs w:val="21"/>
                <w:lang w:val="zh-CN"/>
              </w:rPr>
              <w:t>1，4-二氯苯</w:t>
            </w:r>
          </w:p>
        </w:tc>
        <w:tc>
          <w:tcPr>
            <w:tcW w:w="1421" w:type="pct"/>
            <w:vAlign w:val="center"/>
          </w:tcPr>
          <w:p w14:paraId="5AA1CA65">
            <w:pPr>
              <w:adjustRightInd/>
              <w:snapToGrid/>
              <w:spacing w:line="280" w:lineRule="exact"/>
              <w:ind w:firstLine="0" w:firstLineChars="0"/>
              <w:jc w:val="center"/>
              <w:rPr>
                <w:rFonts w:cs="Times New Roman"/>
                <w:sz w:val="21"/>
                <w:szCs w:val="21"/>
                <w:lang w:val="zh-CN"/>
              </w:rPr>
            </w:pPr>
            <w:r>
              <w:rPr>
                <w:rFonts w:cs="Times New Roman"/>
                <w:sz w:val="21"/>
                <w:szCs w:val="21"/>
                <w:lang w:val="zh-CN"/>
              </w:rPr>
              <w:t>106-46-7</w:t>
            </w:r>
          </w:p>
        </w:tc>
        <w:tc>
          <w:tcPr>
            <w:tcW w:w="1839" w:type="pct"/>
            <w:vAlign w:val="center"/>
          </w:tcPr>
          <w:p w14:paraId="0BDE63EE">
            <w:pPr>
              <w:adjustRightInd/>
              <w:snapToGrid/>
              <w:spacing w:line="280" w:lineRule="exact"/>
              <w:ind w:firstLine="0" w:firstLineChars="0"/>
              <w:jc w:val="center"/>
              <w:rPr>
                <w:rFonts w:cs="Times New Roman"/>
                <w:sz w:val="21"/>
                <w:szCs w:val="21"/>
                <w:lang w:val="zh-CN"/>
              </w:rPr>
            </w:pPr>
            <w:r>
              <w:rPr>
                <w:rFonts w:cs="Times New Roman"/>
                <w:sz w:val="21"/>
                <w:szCs w:val="21"/>
                <w:lang w:val="zh-CN"/>
              </w:rPr>
              <w:t>20</w:t>
            </w:r>
          </w:p>
        </w:tc>
      </w:tr>
      <w:tr w14:paraId="3B1E941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067CF5C9">
            <w:pPr>
              <w:adjustRightInd/>
              <w:snapToGrid/>
              <w:spacing w:line="280" w:lineRule="exact"/>
              <w:ind w:firstLine="0" w:firstLineChars="0"/>
              <w:jc w:val="center"/>
              <w:rPr>
                <w:rFonts w:cs="Times New Roman"/>
                <w:sz w:val="21"/>
                <w:szCs w:val="21"/>
                <w:lang w:val="zh-CN"/>
              </w:rPr>
            </w:pPr>
            <w:r>
              <w:rPr>
                <w:rFonts w:cs="Times New Roman"/>
                <w:sz w:val="21"/>
                <w:szCs w:val="21"/>
                <w:lang w:val="zh-CN"/>
              </w:rPr>
              <w:t>乙苯</w:t>
            </w:r>
          </w:p>
        </w:tc>
        <w:tc>
          <w:tcPr>
            <w:tcW w:w="1421" w:type="pct"/>
            <w:vAlign w:val="center"/>
          </w:tcPr>
          <w:p w14:paraId="02EDE2EF">
            <w:pPr>
              <w:adjustRightInd/>
              <w:snapToGrid/>
              <w:spacing w:line="280" w:lineRule="exact"/>
              <w:ind w:firstLine="0" w:firstLineChars="0"/>
              <w:jc w:val="center"/>
              <w:rPr>
                <w:rFonts w:cs="Times New Roman"/>
                <w:sz w:val="21"/>
                <w:szCs w:val="21"/>
                <w:lang w:val="zh-CN"/>
              </w:rPr>
            </w:pPr>
            <w:r>
              <w:rPr>
                <w:rFonts w:cs="Times New Roman"/>
                <w:sz w:val="21"/>
                <w:szCs w:val="21"/>
                <w:lang w:val="zh-CN"/>
              </w:rPr>
              <w:t>100-41-4</w:t>
            </w:r>
          </w:p>
        </w:tc>
        <w:tc>
          <w:tcPr>
            <w:tcW w:w="1839" w:type="pct"/>
            <w:vAlign w:val="center"/>
          </w:tcPr>
          <w:p w14:paraId="7B27A62A">
            <w:pPr>
              <w:adjustRightInd/>
              <w:snapToGrid/>
              <w:spacing w:line="280" w:lineRule="exact"/>
              <w:ind w:firstLine="0" w:firstLineChars="0"/>
              <w:jc w:val="center"/>
              <w:rPr>
                <w:rFonts w:cs="Times New Roman"/>
                <w:sz w:val="21"/>
                <w:szCs w:val="21"/>
                <w:lang w:val="zh-CN"/>
              </w:rPr>
            </w:pPr>
            <w:r>
              <w:rPr>
                <w:rFonts w:cs="Times New Roman"/>
                <w:sz w:val="21"/>
                <w:szCs w:val="21"/>
                <w:lang w:val="zh-CN"/>
              </w:rPr>
              <w:t>28</w:t>
            </w:r>
          </w:p>
        </w:tc>
      </w:tr>
      <w:tr w14:paraId="4515ADB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1F2335DB">
            <w:pPr>
              <w:adjustRightInd/>
              <w:snapToGrid/>
              <w:spacing w:line="280" w:lineRule="exact"/>
              <w:ind w:firstLine="0" w:firstLineChars="0"/>
              <w:jc w:val="center"/>
              <w:rPr>
                <w:rFonts w:cs="Times New Roman"/>
                <w:sz w:val="21"/>
                <w:szCs w:val="21"/>
                <w:lang w:val="zh-CN"/>
              </w:rPr>
            </w:pPr>
            <w:r>
              <w:rPr>
                <w:rFonts w:cs="Times New Roman"/>
                <w:sz w:val="21"/>
                <w:szCs w:val="21"/>
                <w:lang w:val="zh-CN"/>
              </w:rPr>
              <w:t>苯乙烯</w:t>
            </w:r>
          </w:p>
        </w:tc>
        <w:tc>
          <w:tcPr>
            <w:tcW w:w="1421" w:type="pct"/>
            <w:vAlign w:val="center"/>
          </w:tcPr>
          <w:p w14:paraId="24D5D8B2">
            <w:pPr>
              <w:adjustRightInd/>
              <w:snapToGrid/>
              <w:spacing w:line="280" w:lineRule="exact"/>
              <w:ind w:firstLine="0" w:firstLineChars="0"/>
              <w:jc w:val="center"/>
              <w:rPr>
                <w:rFonts w:cs="Times New Roman"/>
                <w:sz w:val="21"/>
                <w:szCs w:val="21"/>
                <w:lang w:val="zh-CN"/>
              </w:rPr>
            </w:pPr>
            <w:r>
              <w:rPr>
                <w:rFonts w:cs="Times New Roman"/>
                <w:sz w:val="21"/>
                <w:szCs w:val="21"/>
                <w:lang w:val="zh-CN"/>
              </w:rPr>
              <w:t>100-42-5</w:t>
            </w:r>
          </w:p>
        </w:tc>
        <w:tc>
          <w:tcPr>
            <w:tcW w:w="1839" w:type="pct"/>
            <w:vAlign w:val="center"/>
          </w:tcPr>
          <w:p w14:paraId="3AE6D8BD">
            <w:pPr>
              <w:adjustRightInd/>
              <w:snapToGrid/>
              <w:spacing w:line="280" w:lineRule="exact"/>
              <w:ind w:firstLine="0" w:firstLineChars="0"/>
              <w:jc w:val="center"/>
              <w:rPr>
                <w:rFonts w:cs="Times New Roman"/>
                <w:sz w:val="21"/>
                <w:szCs w:val="21"/>
                <w:lang w:val="zh-CN"/>
              </w:rPr>
            </w:pPr>
            <w:r>
              <w:rPr>
                <w:rFonts w:cs="Times New Roman"/>
                <w:sz w:val="21"/>
                <w:szCs w:val="21"/>
                <w:lang w:val="zh-CN"/>
              </w:rPr>
              <w:t>1290</w:t>
            </w:r>
          </w:p>
        </w:tc>
      </w:tr>
      <w:tr w14:paraId="3B76959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6BB62443">
            <w:pPr>
              <w:adjustRightInd/>
              <w:snapToGrid/>
              <w:spacing w:line="280" w:lineRule="exact"/>
              <w:ind w:firstLine="0" w:firstLineChars="0"/>
              <w:jc w:val="center"/>
              <w:rPr>
                <w:rFonts w:cs="Times New Roman"/>
                <w:sz w:val="21"/>
                <w:szCs w:val="21"/>
                <w:lang w:val="zh-CN"/>
              </w:rPr>
            </w:pPr>
            <w:r>
              <w:rPr>
                <w:rFonts w:cs="Times New Roman"/>
                <w:sz w:val="21"/>
                <w:szCs w:val="21"/>
                <w:lang w:val="zh-CN"/>
              </w:rPr>
              <w:t>甲苯</w:t>
            </w:r>
          </w:p>
        </w:tc>
        <w:tc>
          <w:tcPr>
            <w:tcW w:w="1421" w:type="pct"/>
            <w:vAlign w:val="center"/>
          </w:tcPr>
          <w:p w14:paraId="459A15ED">
            <w:pPr>
              <w:adjustRightInd/>
              <w:snapToGrid/>
              <w:spacing w:line="280" w:lineRule="exact"/>
              <w:ind w:firstLine="0" w:firstLineChars="0"/>
              <w:jc w:val="center"/>
              <w:rPr>
                <w:rFonts w:cs="Times New Roman"/>
                <w:sz w:val="21"/>
                <w:szCs w:val="21"/>
                <w:lang w:val="zh-CN"/>
              </w:rPr>
            </w:pPr>
            <w:r>
              <w:rPr>
                <w:rFonts w:cs="Times New Roman"/>
                <w:sz w:val="21"/>
                <w:szCs w:val="21"/>
                <w:lang w:val="zh-CN"/>
              </w:rPr>
              <w:t>108-88-3</w:t>
            </w:r>
          </w:p>
        </w:tc>
        <w:tc>
          <w:tcPr>
            <w:tcW w:w="1839" w:type="pct"/>
            <w:vAlign w:val="center"/>
          </w:tcPr>
          <w:p w14:paraId="4347FB0A">
            <w:pPr>
              <w:adjustRightInd/>
              <w:snapToGrid/>
              <w:spacing w:line="280" w:lineRule="exact"/>
              <w:ind w:firstLine="0" w:firstLineChars="0"/>
              <w:jc w:val="center"/>
              <w:rPr>
                <w:rFonts w:cs="Times New Roman"/>
                <w:sz w:val="21"/>
                <w:szCs w:val="21"/>
                <w:lang w:val="zh-CN"/>
              </w:rPr>
            </w:pPr>
            <w:r>
              <w:rPr>
                <w:rFonts w:cs="Times New Roman"/>
                <w:sz w:val="21"/>
                <w:szCs w:val="21"/>
                <w:lang w:val="zh-CN"/>
              </w:rPr>
              <w:t>1200</w:t>
            </w:r>
          </w:p>
        </w:tc>
      </w:tr>
      <w:tr w14:paraId="0895A21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4F5564FF">
            <w:pPr>
              <w:adjustRightInd/>
              <w:snapToGrid/>
              <w:spacing w:line="280" w:lineRule="exact"/>
              <w:ind w:firstLine="0" w:firstLineChars="0"/>
              <w:jc w:val="center"/>
              <w:rPr>
                <w:rFonts w:cs="Times New Roman"/>
                <w:sz w:val="21"/>
                <w:szCs w:val="21"/>
                <w:lang w:val="zh-CN"/>
              </w:rPr>
            </w:pPr>
            <w:r>
              <w:rPr>
                <w:rFonts w:cs="Times New Roman"/>
                <w:sz w:val="21"/>
                <w:szCs w:val="21"/>
                <w:lang w:val="zh-CN"/>
              </w:rPr>
              <w:t>间二甲苯+对二甲苯</w:t>
            </w:r>
          </w:p>
        </w:tc>
        <w:tc>
          <w:tcPr>
            <w:tcW w:w="1421" w:type="pct"/>
            <w:vAlign w:val="center"/>
          </w:tcPr>
          <w:p w14:paraId="1A106BBF">
            <w:pPr>
              <w:adjustRightInd/>
              <w:snapToGrid/>
              <w:spacing w:line="280" w:lineRule="exact"/>
              <w:ind w:firstLine="0" w:firstLineChars="0"/>
              <w:jc w:val="center"/>
              <w:rPr>
                <w:rFonts w:cs="Times New Roman"/>
                <w:sz w:val="21"/>
                <w:szCs w:val="21"/>
                <w:lang w:val="zh-CN"/>
              </w:rPr>
            </w:pPr>
            <w:r>
              <w:rPr>
                <w:rFonts w:cs="Times New Roman"/>
                <w:sz w:val="21"/>
                <w:szCs w:val="21"/>
                <w:lang w:val="zh-CN"/>
              </w:rPr>
              <w:t>108-38-3，106-42-3</w:t>
            </w:r>
          </w:p>
        </w:tc>
        <w:tc>
          <w:tcPr>
            <w:tcW w:w="1839" w:type="pct"/>
            <w:vAlign w:val="center"/>
          </w:tcPr>
          <w:p w14:paraId="03024174">
            <w:pPr>
              <w:adjustRightInd/>
              <w:snapToGrid/>
              <w:spacing w:line="280" w:lineRule="exact"/>
              <w:ind w:firstLine="0" w:firstLineChars="0"/>
              <w:jc w:val="center"/>
              <w:rPr>
                <w:rFonts w:cs="Times New Roman"/>
                <w:sz w:val="21"/>
                <w:szCs w:val="21"/>
                <w:lang w:val="zh-CN"/>
              </w:rPr>
            </w:pPr>
            <w:r>
              <w:rPr>
                <w:rFonts w:cs="Times New Roman"/>
                <w:sz w:val="21"/>
                <w:szCs w:val="21"/>
                <w:lang w:val="zh-CN"/>
              </w:rPr>
              <w:t>570</w:t>
            </w:r>
          </w:p>
        </w:tc>
      </w:tr>
      <w:tr w14:paraId="47F8C24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6F76E5A7">
            <w:pPr>
              <w:adjustRightInd/>
              <w:snapToGrid/>
              <w:spacing w:line="280" w:lineRule="exact"/>
              <w:ind w:firstLine="0" w:firstLineChars="0"/>
              <w:jc w:val="center"/>
              <w:rPr>
                <w:rFonts w:cs="Times New Roman"/>
                <w:sz w:val="21"/>
                <w:szCs w:val="21"/>
                <w:lang w:val="zh-CN"/>
              </w:rPr>
            </w:pPr>
            <w:r>
              <w:rPr>
                <w:rFonts w:cs="Times New Roman"/>
                <w:sz w:val="21"/>
                <w:szCs w:val="21"/>
                <w:lang w:val="zh-CN"/>
              </w:rPr>
              <w:t>邻二甲苯</w:t>
            </w:r>
          </w:p>
        </w:tc>
        <w:tc>
          <w:tcPr>
            <w:tcW w:w="1421" w:type="pct"/>
            <w:vAlign w:val="center"/>
          </w:tcPr>
          <w:p w14:paraId="3F551E16">
            <w:pPr>
              <w:adjustRightInd/>
              <w:snapToGrid/>
              <w:spacing w:line="280" w:lineRule="exact"/>
              <w:ind w:firstLine="0" w:firstLineChars="0"/>
              <w:jc w:val="center"/>
              <w:rPr>
                <w:rFonts w:cs="Times New Roman"/>
                <w:sz w:val="21"/>
                <w:szCs w:val="21"/>
                <w:lang w:val="zh-CN"/>
              </w:rPr>
            </w:pPr>
            <w:r>
              <w:rPr>
                <w:rFonts w:cs="Times New Roman"/>
                <w:sz w:val="21"/>
                <w:szCs w:val="21"/>
                <w:lang w:val="zh-CN"/>
              </w:rPr>
              <w:t>95-47-6</w:t>
            </w:r>
          </w:p>
        </w:tc>
        <w:tc>
          <w:tcPr>
            <w:tcW w:w="1839" w:type="pct"/>
            <w:vAlign w:val="center"/>
          </w:tcPr>
          <w:p w14:paraId="3F70083C">
            <w:pPr>
              <w:adjustRightInd/>
              <w:snapToGrid/>
              <w:spacing w:line="280" w:lineRule="exact"/>
              <w:ind w:firstLine="0" w:firstLineChars="0"/>
              <w:jc w:val="center"/>
              <w:rPr>
                <w:rFonts w:cs="Times New Roman"/>
                <w:sz w:val="21"/>
                <w:szCs w:val="21"/>
                <w:lang w:val="zh-CN"/>
              </w:rPr>
            </w:pPr>
            <w:r>
              <w:rPr>
                <w:rFonts w:cs="Times New Roman"/>
                <w:sz w:val="21"/>
                <w:szCs w:val="21"/>
                <w:lang w:val="zh-CN"/>
              </w:rPr>
              <w:t>640</w:t>
            </w:r>
          </w:p>
        </w:tc>
      </w:tr>
      <w:tr w14:paraId="6D60C9A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2D413D5D">
            <w:pPr>
              <w:adjustRightInd/>
              <w:snapToGrid/>
              <w:spacing w:line="280" w:lineRule="exact"/>
              <w:ind w:firstLine="0" w:firstLineChars="0"/>
              <w:jc w:val="center"/>
              <w:rPr>
                <w:rFonts w:cs="Times New Roman"/>
                <w:sz w:val="21"/>
                <w:szCs w:val="21"/>
                <w:lang w:val="zh-CN"/>
              </w:rPr>
            </w:pPr>
            <w:r>
              <w:rPr>
                <w:rFonts w:cs="Times New Roman"/>
                <w:sz w:val="21"/>
                <w:szCs w:val="21"/>
                <w:lang w:val="zh-CN"/>
              </w:rPr>
              <w:t>硝基苯</w:t>
            </w:r>
          </w:p>
        </w:tc>
        <w:tc>
          <w:tcPr>
            <w:tcW w:w="1421" w:type="pct"/>
            <w:vAlign w:val="center"/>
          </w:tcPr>
          <w:p w14:paraId="3ADBD507">
            <w:pPr>
              <w:adjustRightInd/>
              <w:snapToGrid/>
              <w:spacing w:line="280" w:lineRule="exact"/>
              <w:ind w:firstLine="0" w:firstLineChars="0"/>
              <w:jc w:val="center"/>
              <w:rPr>
                <w:rFonts w:cs="Times New Roman"/>
                <w:sz w:val="21"/>
                <w:szCs w:val="21"/>
                <w:lang w:val="zh-CN"/>
              </w:rPr>
            </w:pPr>
            <w:r>
              <w:rPr>
                <w:rFonts w:cs="Times New Roman"/>
                <w:sz w:val="21"/>
                <w:szCs w:val="21"/>
                <w:lang w:val="zh-CN"/>
              </w:rPr>
              <w:t>98-95-3</w:t>
            </w:r>
          </w:p>
        </w:tc>
        <w:tc>
          <w:tcPr>
            <w:tcW w:w="1839" w:type="pct"/>
            <w:vAlign w:val="center"/>
          </w:tcPr>
          <w:p w14:paraId="1E8848E2">
            <w:pPr>
              <w:adjustRightInd/>
              <w:snapToGrid/>
              <w:spacing w:line="280" w:lineRule="exact"/>
              <w:ind w:firstLine="0" w:firstLineChars="0"/>
              <w:jc w:val="center"/>
              <w:rPr>
                <w:rFonts w:cs="Times New Roman"/>
                <w:sz w:val="21"/>
                <w:szCs w:val="21"/>
                <w:lang w:val="zh-CN"/>
              </w:rPr>
            </w:pPr>
            <w:r>
              <w:rPr>
                <w:rFonts w:cs="Times New Roman"/>
                <w:sz w:val="21"/>
                <w:szCs w:val="21"/>
                <w:lang w:val="zh-CN"/>
              </w:rPr>
              <w:t>76</w:t>
            </w:r>
          </w:p>
        </w:tc>
      </w:tr>
      <w:tr w14:paraId="32D1A6C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352638A2">
            <w:pPr>
              <w:adjustRightInd/>
              <w:snapToGrid/>
              <w:spacing w:line="280" w:lineRule="exact"/>
              <w:ind w:firstLine="0" w:firstLineChars="0"/>
              <w:jc w:val="center"/>
              <w:rPr>
                <w:rFonts w:cs="Times New Roman"/>
                <w:sz w:val="21"/>
                <w:szCs w:val="21"/>
                <w:lang w:val="zh-CN"/>
              </w:rPr>
            </w:pPr>
            <w:r>
              <w:rPr>
                <w:rFonts w:cs="Times New Roman"/>
                <w:sz w:val="21"/>
                <w:szCs w:val="21"/>
                <w:lang w:val="zh-CN"/>
              </w:rPr>
              <w:t>苯胺</w:t>
            </w:r>
          </w:p>
        </w:tc>
        <w:tc>
          <w:tcPr>
            <w:tcW w:w="1421" w:type="pct"/>
            <w:vAlign w:val="center"/>
          </w:tcPr>
          <w:p w14:paraId="165774A6">
            <w:pPr>
              <w:adjustRightInd/>
              <w:snapToGrid/>
              <w:spacing w:line="280" w:lineRule="exact"/>
              <w:ind w:firstLine="0" w:firstLineChars="0"/>
              <w:jc w:val="center"/>
              <w:rPr>
                <w:rFonts w:cs="Times New Roman"/>
                <w:sz w:val="21"/>
                <w:szCs w:val="21"/>
                <w:lang w:val="zh-CN"/>
              </w:rPr>
            </w:pPr>
            <w:r>
              <w:rPr>
                <w:rFonts w:cs="Times New Roman"/>
                <w:sz w:val="21"/>
                <w:szCs w:val="21"/>
                <w:lang w:val="zh-CN"/>
              </w:rPr>
              <w:t>62-53-3</w:t>
            </w:r>
          </w:p>
        </w:tc>
        <w:tc>
          <w:tcPr>
            <w:tcW w:w="1839" w:type="pct"/>
            <w:vAlign w:val="center"/>
          </w:tcPr>
          <w:p w14:paraId="3422B6F5">
            <w:pPr>
              <w:adjustRightInd/>
              <w:snapToGrid/>
              <w:spacing w:line="280" w:lineRule="exact"/>
              <w:ind w:firstLine="0" w:firstLineChars="0"/>
              <w:jc w:val="center"/>
              <w:rPr>
                <w:rFonts w:cs="Times New Roman"/>
                <w:sz w:val="21"/>
                <w:szCs w:val="21"/>
                <w:lang w:val="zh-CN"/>
              </w:rPr>
            </w:pPr>
            <w:r>
              <w:rPr>
                <w:rFonts w:cs="Times New Roman"/>
                <w:sz w:val="21"/>
                <w:szCs w:val="21"/>
                <w:lang w:val="zh-CN"/>
              </w:rPr>
              <w:t>260</w:t>
            </w:r>
          </w:p>
        </w:tc>
      </w:tr>
      <w:tr w14:paraId="3602193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2FF6F41C">
            <w:pPr>
              <w:adjustRightInd/>
              <w:snapToGrid/>
              <w:spacing w:line="280" w:lineRule="exact"/>
              <w:ind w:firstLine="0" w:firstLineChars="0"/>
              <w:jc w:val="center"/>
              <w:rPr>
                <w:rFonts w:cs="Times New Roman"/>
                <w:sz w:val="21"/>
                <w:szCs w:val="21"/>
                <w:lang w:val="zh-CN"/>
              </w:rPr>
            </w:pPr>
            <w:r>
              <w:rPr>
                <w:rFonts w:cs="Times New Roman"/>
                <w:sz w:val="21"/>
                <w:szCs w:val="21"/>
                <w:lang w:val="zh-CN"/>
              </w:rPr>
              <w:t>2-氯酚</w:t>
            </w:r>
          </w:p>
        </w:tc>
        <w:tc>
          <w:tcPr>
            <w:tcW w:w="1421" w:type="pct"/>
            <w:vAlign w:val="center"/>
          </w:tcPr>
          <w:p w14:paraId="2FFFA047">
            <w:pPr>
              <w:adjustRightInd/>
              <w:snapToGrid/>
              <w:spacing w:line="280" w:lineRule="exact"/>
              <w:ind w:firstLine="0" w:firstLineChars="0"/>
              <w:jc w:val="center"/>
              <w:rPr>
                <w:rFonts w:cs="Times New Roman"/>
                <w:sz w:val="21"/>
                <w:szCs w:val="21"/>
                <w:lang w:val="zh-CN"/>
              </w:rPr>
            </w:pPr>
            <w:r>
              <w:rPr>
                <w:rFonts w:cs="Times New Roman"/>
                <w:sz w:val="21"/>
                <w:szCs w:val="21"/>
                <w:lang w:val="zh-CN"/>
              </w:rPr>
              <w:t>95-57-8</w:t>
            </w:r>
          </w:p>
        </w:tc>
        <w:tc>
          <w:tcPr>
            <w:tcW w:w="1839" w:type="pct"/>
            <w:vAlign w:val="center"/>
          </w:tcPr>
          <w:p w14:paraId="7CB48FEB">
            <w:pPr>
              <w:adjustRightInd/>
              <w:snapToGrid/>
              <w:spacing w:line="280" w:lineRule="exact"/>
              <w:ind w:firstLine="0" w:firstLineChars="0"/>
              <w:jc w:val="center"/>
              <w:rPr>
                <w:rFonts w:cs="Times New Roman"/>
                <w:sz w:val="21"/>
                <w:szCs w:val="21"/>
                <w:lang w:val="zh-CN"/>
              </w:rPr>
            </w:pPr>
            <w:r>
              <w:rPr>
                <w:rFonts w:cs="Times New Roman"/>
                <w:sz w:val="21"/>
                <w:szCs w:val="21"/>
                <w:lang w:val="zh-CN"/>
              </w:rPr>
              <w:t>2256</w:t>
            </w:r>
          </w:p>
        </w:tc>
      </w:tr>
      <w:tr w14:paraId="7CA3584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098D3928">
            <w:pPr>
              <w:adjustRightInd/>
              <w:snapToGrid/>
              <w:spacing w:line="280" w:lineRule="exact"/>
              <w:ind w:firstLine="0" w:firstLineChars="0"/>
              <w:jc w:val="center"/>
              <w:rPr>
                <w:rFonts w:cs="Times New Roman"/>
                <w:sz w:val="21"/>
                <w:szCs w:val="21"/>
                <w:lang w:val="zh-CN"/>
              </w:rPr>
            </w:pPr>
            <w:r>
              <w:rPr>
                <w:rFonts w:cs="Times New Roman"/>
                <w:sz w:val="21"/>
                <w:szCs w:val="21"/>
                <w:lang w:val="zh-CN"/>
              </w:rPr>
              <w:t>苯并[a]蒽</w:t>
            </w:r>
          </w:p>
        </w:tc>
        <w:tc>
          <w:tcPr>
            <w:tcW w:w="1421" w:type="pct"/>
            <w:vAlign w:val="center"/>
          </w:tcPr>
          <w:p w14:paraId="09D66A88">
            <w:pPr>
              <w:adjustRightInd/>
              <w:snapToGrid/>
              <w:spacing w:line="280" w:lineRule="exact"/>
              <w:ind w:firstLine="0" w:firstLineChars="0"/>
              <w:jc w:val="center"/>
              <w:rPr>
                <w:rFonts w:cs="Times New Roman"/>
                <w:sz w:val="21"/>
                <w:szCs w:val="21"/>
                <w:lang w:val="zh-CN"/>
              </w:rPr>
            </w:pPr>
            <w:r>
              <w:rPr>
                <w:rFonts w:cs="Times New Roman"/>
                <w:sz w:val="21"/>
                <w:szCs w:val="21"/>
                <w:lang w:val="zh-CN"/>
              </w:rPr>
              <w:t>56-55-3</w:t>
            </w:r>
          </w:p>
        </w:tc>
        <w:tc>
          <w:tcPr>
            <w:tcW w:w="1839" w:type="pct"/>
            <w:vAlign w:val="center"/>
          </w:tcPr>
          <w:p w14:paraId="01C1A353">
            <w:pPr>
              <w:adjustRightInd/>
              <w:snapToGrid/>
              <w:spacing w:line="280" w:lineRule="exact"/>
              <w:ind w:firstLine="0" w:firstLineChars="0"/>
              <w:jc w:val="center"/>
              <w:rPr>
                <w:rFonts w:cs="Times New Roman"/>
                <w:sz w:val="21"/>
                <w:szCs w:val="21"/>
                <w:lang w:val="zh-CN"/>
              </w:rPr>
            </w:pPr>
            <w:r>
              <w:rPr>
                <w:rFonts w:cs="Times New Roman"/>
                <w:sz w:val="21"/>
                <w:szCs w:val="21"/>
                <w:lang w:val="zh-CN"/>
              </w:rPr>
              <w:t>15</w:t>
            </w:r>
          </w:p>
        </w:tc>
      </w:tr>
      <w:tr w14:paraId="48BEFB2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217F882C">
            <w:pPr>
              <w:adjustRightInd/>
              <w:snapToGrid/>
              <w:spacing w:line="280" w:lineRule="exact"/>
              <w:ind w:firstLine="0" w:firstLineChars="0"/>
              <w:jc w:val="center"/>
              <w:rPr>
                <w:rFonts w:cs="Times New Roman"/>
                <w:sz w:val="21"/>
                <w:szCs w:val="21"/>
                <w:lang w:val="zh-CN"/>
              </w:rPr>
            </w:pPr>
            <w:r>
              <w:rPr>
                <w:rFonts w:cs="Times New Roman"/>
                <w:sz w:val="21"/>
                <w:szCs w:val="21"/>
                <w:lang w:val="zh-CN"/>
              </w:rPr>
              <w:t>苯并[a]芘</w:t>
            </w:r>
          </w:p>
        </w:tc>
        <w:tc>
          <w:tcPr>
            <w:tcW w:w="1421" w:type="pct"/>
            <w:vAlign w:val="center"/>
          </w:tcPr>
          <w:p w14:paraId="3497D6AD">
            <w:pPr>
              <w:adjustRightInd/>
              <w:snapToGrid/>
              <w:spacing w:line="280" w:lineRule="exact"/>
              <w:ind w:firstLine="0" w:firstLineChars="0"/>
              <w:jc w:val="center"/>
              <w:rPr>
                <w:rFonts w:cs="Times New Roman"/>
                <w:sz w:val="21"/>
                <w:szCs w:val="21"/>
                <w:lang w:val="zh-CN"/>
              </w:rPr>
            </w:pPr>
            <w:r>
              <w:rPr>
                <w:rFonts w:cs="Times New Roman"/>
                <w:sz w:val="21"/>
                <w:szCs w:val="21"/>
                <w:lang w:val="zh-CN"/>
              </w:rPr>
              <w:t>50-32-8</w:t>
            </w:r>
          </w:p>
        </w:tc>
        <w:tc>
          <w:tcPr>
            <w:tcW w:w="1839" w:type="pct"/>
            <w:vAlign w:val="center"/>
          </w:tcPr>
          <w:p w14:paraId="40138AC2">
            <w:pPr>
              <w:adjustRightInd/>
              <w:snapToGrid/>
              <w:spacing w:line="280" w:lineRule="exact"/>
              <w:ind w:firstLine="0" w:firstLineChars="0"/>
              <w:jc w:val="center"/>
              <w:rPr>
                <w:rFonts w:cs="Times New Roman"/>
                <w:sz w:val="21"/>
                <w:szCs w:val="21"/>
                <w:lang w:val="zh-CN"/>
              </w:rPr>
            </w:pPr>
            <w:r>
              <w:rPr>
                <w:rFonts w:cs="Times New Roman"/>
                <w:sz w:val="21"/>
                <w:szCs w:val="21"/>
                <w:lang w:val="zh-CN"/>
              </w:rPr>
              <w:t>1.5</w:t>
            </w:r>
          </w:p>
        </w:tc>
      </w:tr>
      <w:tr w14:paraId="4CDA375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61B52C34">
            <w:pPr>
              <w:adjustRightInd/>
              <w:snapToGrid/>
              <w:spacing w:line="280" w:lineRule="exact"/>
              <w:ind w:firstLine="0" w:firstLineChars="0"/>
              <w:jc w:val="center"/>
              <w:rPr>
                <w:rFonts w:cs="Times New Roman"/>
                <w:sz w:val="21"/>
                <w:szCs w:val="21"/>
                <w:lang w:val="zh-CN"/>
              </w:rPr>
            </w:pPr>
            <w:r>
              <w:rPr>
                <w:rFonts w:cs="Times New Roman"/>
                <w:sz w:val="21"/>
                <w:szCs w:val="21"/>
                <w:lang w:val="zh-CN"/>
              </w:rPr>
              <w:t>苯并[b]荧蒽</w:t>
            </w:r>
          </w:p>
        </w:tc>
        <w:tc>
          <w:tcPr>
            <w:tcW w:w="1421" w:type="pct"/>
            <w:vAlign w:val="center"/>
          </w:tcPr>
          <w:p w14:paraId="7E6DB375">
            <w:pPr>
              <w:adjustRightInd/>
              <w:snapToGrid/>
              <w:spacing w:line="280" w:lineRule="exact"/>
              <w:ind w:firstLine="0" w:firstLineChars="0"/>
              <w:jc w:val="center"/>
              <w:rPr>
                <w:rFonts w:cs="Times New Roman"/>
                <w:sz w:val="21"/>
                <w:szCs w:val="21"/>
                <w:lang w:val="zh-CN"/>
              </w:rPr>
            </w:pPr>
            <w:r>
              <w:rPr>
                <w:rFonts w:cs="Times New Roman"/>
                <w:sz w:val="21"/>
                <w:szCs w:val="21"/>
                <w:lang w:val="zh-CN"/>
              </w:rPr>
              <w:t>205-99-2</w:t>
            </w:r>
          </w:p>
        </w:tc>
        <w:tc>
          <w:tcPr>
            <w:tcW w:w="1839" w:type="pct"/>
            <w:vAlign w:val="center"/>
          </w:tcPr>
          <w:p w14:paraId="518A9746">
            <w:pPr>
              <w:adjustRightInd/>
              <w:snapToGrid/>
              <w:spacing w:line="280" w:lineRule="exact"/>
              <w:ind w:firstLine="0" w:firstLineChars="0"/>
              <w:jc w:val="center"/>
              <w:rPr>
                <w:rFonts w:cs="Times New Roman"/>
                <w:sz w:val="21"/>
                <w:szCs w:val="21"/>
                <w:lang w:val="zh-CN"/>
              </w:rPr>
            </w:pPr>
            <w:r>
              <w:rPr>
                <w:rFonts w:cs="Times New Roman"/>
                <w:sz w:val="21"/>
                <w:szCs w:val="21"/>
                <w:lang w:val="zh-CN"/>
              </w:rPr>
              <w:t>15</w:t>
            </w:r>
          </w:p>
        </w:tc>
      </w:tr>
      <w:tr w14:paraId="4E8A511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6A8AC9F1">
            <w:pPr>
              <w:adjustRightInd/>
              <w:snapToGrid/>
              <w:spacing w:line="280" w:lineRule="exact"/>
              <w:ind w:firstLine="0" w:firstLineChars="0"/>
              <w:jc w:val="center"/>
              <w:rPr>
                <w:rFonts w:cs="Times New Roman"/>
                <w:sz w:val="21"/>
                <w:szCs w:val="21"/>
                <w:lang w:val="zh-CN"/>
              </w:rPr>
            </w:pPr>
            <w:r>
              <w:rPr>
                <w:rFonts w:cs="Times New Roman"/>
                <w:sz w:val="21"/>
                <w:szCs w:val="21"/>
                <w:lang w:val="zh-CN"/>
              </w:rPr>
              <w:t>苯并[k]荧蒽</w:t>
            </w:r>
          </w:p>
        </w:tc>
        <w:tc>
          <w:tcPr>
            <w:tcW w:w="1421" w:type="pct"/>
            <w:vAlign w:val="center"/>
          </w:tcPr>
          <w:p w14:paraId="6972169D">
            <w:pPr>
              <w:adjustRightInd/>
              <w:snapToGrid/>
              <w:spacing w:line="280" w:lineRule="exact"/>
              <w:ind w:firstLine="0" w:firstLineChars="0"/>
              <w:jc w:val="center"/>
              <w:rPr>
                <w:rFonts w:cs="Times New Roman"/>
                <w:sz w:val="21"/>
                <w:szCs w:val="21"/>
                <w:lang w:val="zh-CN"/>
              </w:rPr>
            </w:pPr>
            <w:r>
              <w:rPr>
                <w:rFonts w:cs="Times New Roman"/>
                <w:sz w:val="21"/>
                <w:szCs w:val="21"/>
                <w:lang w:val="zh-CN"/>
              </w:rPr>
              <w:t>207-08-9</w:t>
            </w:r>
          </w:p>
        </w:tc>
        <w:tc>
          <w:tcPr>
            <w:tcW w:w="1839" w:type="pct"/>
            <w:vAlign w:val="center"/>
          </w:tcPr>
          <w:p w14:paraId="58DA6CBC">
            <w:pPr>
              <w:adjustRightInd/>
              <w:snapToGrid/>
              <w:spacing w:line="280" w:lineRule="exact"/>
              <w:ind w:firstLine="0" w:firstLineChars="0"/>
              <w:jc w:val="center"/>
              <w:rPr>
                <w:rFonts w:cs="Times New Roman"/>
                <w:sz w:val="21"/>
                <w:szCs w:val="21"/>
                <w:lang w:val="zh-CN"/>
              </w:rPr>
            </w:pPr>
            <w:r>
              <w:rPr>
                <w:rFonts w:cs="Times New Roman"/>
                <w:sz w:val="21"/>
                <w:szCs w:val="21"/>
                <w:lang w:val="zh-CN"/>
              </w:rPr>
              <w:t>151</w:t>
            </w:r>
          </w:p>
        </w:tc>
      </w:tr>
      <w:tr w14:paraId="2B58A41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2B56F086">
            <w:pPr>
              <w:adjustRightInd/>
              <w:snapToGrid/>
              <w:spacing w:line="280" w:lineRule="exact"/>
              <w:ind w:firstLine="0" w:firstLineChars="0"/>
              <w:jc w:val="center"/>
              <w:rPr>
                <w:rFonts w:cs="Times New Roman"/>
                <w:sz w:val="21"/>
                <w:szCs w:val="21"/>
                <w:lang w:val="zh-CN"/>
              </w:rPr>
            </w:pPr>
            <w:r>
              <w:rPr>
                <w:rFonts w:cs="Times New Roman"/>
                <w:sz w:val="21"/>
                <w:szCs w:val="21"/>
                <w:lang w:val="zh-CN"/>
              </w:rPr>
              <w:t>䓛</w:t>
            </w:r>
          </w:p>
        </w:tc>
        <w:tc>
          <w:tcPr>
            <w:tcW w:w="1421" w:type="pct"/>
            <w:vAlign w:val="center"/>
          </w:tcPr>
          <w:p w14:paraId="41560B7D">
            <w:pPr>
              <w:adjustRightInd/>
              <w:snapToGrid/>
              <w:spacing w:line="280" w:lineRule="exact"/>
              <w:ind w:firstLine="0" w:firstLineChars="0"/>
              <w:jc w:val="center"/>
              <w:rPr>
                <w:rFonts w:cs="Times New Roman"/>
                <w:sz w:val="21"/>
                <w:szCs w:val="21"/>
                <w:lang w:val="zh-CN"/>
              </w:rPr>
            </w:pPr>
            <w:r>
              <w:rPr>
                <w:rFonts w:cs="Times New Roman"/>
                <w:sz w:val="21"/>
                <w:szCs w:val="21"/>
                <w:lang w:val="zh-CN"/>
              </w:rPr>
              <w:t>218-01-9</w:t>
            </w:r>
          </w:p>
        </w:tc>
        <w:tc>
          <w:tcPr>
            <w:tcW w:w="1839" w:type="pct"/>
            <w:vAlign w:val="center"/>
          </w:tcPr>
          <w:p w14:paraId="1D0386D7">
            <w:pPr>
              <w:adjustRightInd/>
              <w:snapToGrid/>
              <w:spacing w:line="280" w:lineRule="exact"/>
              <w:ind w:firstLine="0" w:firstLineChars="0"/>
              <w:jc w:val="center"/>
              <w:rPr>
                <w:rFonts w:cs="Times New Roman"/>
                <w:sz w:val="21"/>
                <w:szCs w:val="21"/>
                <w:lang w:val="zh-CN"/>
              </w:rPr>
            </w:pPr>
            <w:r>
              <w:rPr>
                <w:rFonts w:cs="Times New Roman"/>
                <w:sz w:val="21"/>
                <w:szCs w:val="21"/>
                <w:lang w:val="zh-CN"/>
              </w:rPr>
              <w:t>1293</w:t>
            </w:r>
          </w:p>
        </w:tc>
      </w:tr>
      <w:tr w14:paraId="3E8A830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029B28B3">
            <w:pPr>
              <w:adjustRightInd/>
              <w:snapToGrid/>
              <w:spacing w:line="280" w:lineRule="exact"/>
              <w:ind w:firstLine="0" w:firstLineChars="0"/>
              <w:jc w:val="center"/>
              <w:rPr>
                <w:rFonts w:cs="Times New Roman"/>
                <w:sz w:val="21"/>
                <w:szCs w:val="21"/>
                <w:lang w:val="zh-CN"/>
              </w:rPr>
            </w:pPr>
            <w:r>
              <w:rPr>
                <w:rFonts w:cs="Times New Roman"/>
                <w:sz w:val="21"/>
                <w:szCs w:val="21"/>
                <w:lang w:val="zh-CN"/>
              </w:rPr>
              <w:t>二苯并[a，h]蒽</w:t>
            </w:r>
          </w:p>
        </w:tc>
        <w:tc>
          <w:tcPr>
            <w:tcW w:w="1421" w:type="pct"/>
            <w:vAlign w:val="center"/>
          </w:tcPr>
          <w:p w14:paraId="15750C8F">
            <w:pPr>
              <w:adjustRightInd/>
              <w:snapToGrid/>
              <w:spacing w:line="280" w:lineRule="exact"/>
              <w:ind w:firstLine="0" w:firstLineChars="0"/>
              <w:jc w:val="center"/>
              <w:rPr>
                <w:rFonts w:cs="Times New Roman"/>
                <w:sz w:val="21"/>
                <w:szCs w:val="21"/>
                <w:lang w:val="zh-CN"/>
              </w:rPr>
            </w:pPr>
            <w:r>
              <w:rPr>
                <w:rFonts w:cs="Times New Roman"/>
                <w:sz w:val="21"/>
                <w:szCs w:val="21"/>
                <w:lang w:val="zh-CN"/>
              </w:rPr>
              <w:t>53-70-3</w:t>
            </w:r>
          </w:p>
        </w:tc>
        <w:tc>
          <w:tcPr>
            <w:tcW w:w="1839" w:type="pct"/>
            <w:vAlign w:val="center"/>
          </w:tcPr>
          <w:p w14:paraId="466F7FE6">
            <w:pPr>
              <w:adjustRightInd/>
              <w:snapToGrid/>
              <w:spacing w:line="280" w:lineRule="exact"/>
              <w:ind w:firstLine="0" w:firstLineChars="0"/>
              <w:jc w:val="center"/>
              <w:rPr>
                <w:rFonts w:cs="Times New Roman"/>
                <w:sz w:val="21"/>
                <w:szCs w:val="21"/>
                <w:lang w:val="zh-CN"/>
              </w:rPr>
            </w:pPr>
            <w:r>
              <w:rPr>
                <w:rFonts w:cs="Times New Roman"/>
                <w:sz w:val="21"/>
                <w:szCs w:val="21"/>
                <w:lang w:val="zh-CN"/>
              </w:rPr>
              <w:t>1.5</w:t>
            </w:r>
          </w:p>
        </w:tc>
      </w:tr>
      <w:tr w14:paraId="27D6053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62D09F25">
            <w:pPr>
              <w:adjustRightInd/>
              <w:snapToGrid/>
              <w:spacing w:line="280" w:lineRule="exact"/>
              <w:ind w:firstLine="0" w:firstLineChars="0"/>
              <w:jc w:val="center"/>
              <w:rPr>
                <w:rFonts w:cs="Times New Roman"/>
                <w:sz w:val="21"/>
                <w:szCs w:val="21"/>
                <w:lang w:val="zh-CN"/>
              </w:rPr>
            </w:pPr>
            <w:r>
              <w:rPr>
                <w:rFonts w:cs="Times New Roman"/>
                <w:sz w:val="21"/>
                <w:szCs w:val="21"/>
                <w:lang w:val="zh-CN"/>
              </w:rPr>
              <w:t>茚并[1，2，3-cd]芘</w:t>
            </w:r>
          </w:p>
        </w:tc>
        <w:tc>
          <w:tcPr>
            <w:tcW w:w="1421" w:type="pct"/>
            <w:vAlign w:val="center"/>
          </w:tcPr>
          <w:p w14:paraId="787629DA">
            <w:pPr>
              <w:adjustRightInd/>
              <w:snapToGrid/>
              <w:spacing w:line="280" w:lineRule="exact"/>
              <w:ind w:firstLine="0" w:firstLineChars="0"/>
              <w:jc w:val="center"/>
              <w:rPr>
                <w:rFonts w:cs="Times New Roman"/>
                <w:sz w:val="21"/>
                <w:szCs w:val="21"/>
                <w:lang w:val="zh-CN"/>
              </w:rPr>
            </w:pPr>
            <w:r>
              <w:rPr>
                <w:rFonts w:cs="Times New Roman"/>
                <w:sz w:val="21"/>
                <w:szCs w:val="21"/>
                <w:lang w:val="zh-CN"/>
              </w:rPr>
              <w:t>193-39-5</w:t>
            </w:r>
          </w:p>
        </w:tc>
        <w:tc>
          <w:tcPr>
            <w:tcW w:w="1839" w:type="pct"/>
            <w:vAlign w:val="center"/>
          </w:tcPr>
          <w:p w14:paraId="6830811C">
            <w:pPr>
              <w:adjustRightInd/>
              <w:snapToGrid/>
              <w:spacing w:line="280" w:lineRule="exact"/>
              <w:ind w:firstLine="0" w:firstLineChars="0"/>
              <w:jc w:val="center"/>
              <w:rPr>
                <w:rFonts w:cs="Times New Roman"/>
                <w:sz w:val="21"/>
                <w:szCs w:val="21"/>
                <w:lang w:val="zh-CN"/>
              </w:rPr>
            </w:pPr>
            <w:r>
              <w:rPr>
                <w:rFonts w:cs="Times New Roman"/>
                <w:sz w:val="21"/>
                <w:szCs w:val="21"/>
                <w:lang w:val="zh-CN"/>
              </w:rPr>
              <w:t>15</w:t>
            </w:r>
          </w:p>
        </w:tc>
      </w:tr>
      <w:tr w14:paraId="5CD411E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5891B922">
            <w:pPr>
              <w:adjustRightInd/>
              <w:snapToGrid/>
              <w:spacing w:line="280" w:lineRule="exact"/>
              <w:ind w:firstLine="0" w:firstLineChars="0"/>
              <w:jc w:val="center"/>
              <w:rPr>
                <w:rFonts w:cs="Times New Roman"/>
                <w:sz w:val="21"/>
                <w:szCs w:val="21"/>
                <w:lang w:val="zh-CN"/>
              </w:rPr>
            </w:pPr>
            <w:r>
              <w:rPr>
                <w:rFonts w:hint="eastAsia" w:cs="Times New Roman"/>
                <w:sz w:val="21"/>
                <w:szCs w:val="21"/>
                <w:lang w:val="zh-CN"/>
              </w:rPr>
              <w:t>萘</w:t>
            </w:r>
          </w:p>
        </w:tc>
        <w:tc>
          <w:tcPr>
            <w:tcW w:w="1421" w:type="pct"/>
            <w:vAlign w:val="center"/>
          </w:tcPr>
          <w:p w14:paraId="69783E1E">
            <w:pPr>
              <w:adjustRightInd/>
              <w:snapToGrid/>
              <w:spacing w:line="280" w:lineRule="exact"/>
              <w:ind w:firstLine="0" w:firstLineChars="0"/>
              <w:jc w:val="center"/>
              <w:rPr>
                <w:rFonts w:cs="Times New Roman"/>
                <w:sz w:val="21"/>
                <w:szCs w:val="21"/>
                <w:lang w:val="zh-CN"/>
              </w:rPr>
            </w:pPr>
            <w:r>
              <w:rPr>
                <w:rFonts w:hint="eastAsia" w:cs="Times New Roman"/>
                <w:sz w:val="21"/>
                <w:szCs w:val="21"/>
                <w:lang w:val="zh-CN"/>
              </w:rPr>
              <w:t>91-20-3</w:t>
            </w:r>
          </w:p>
        </w:tc>
        <w:tc>
          <w:tcPr>
            <w:tcW w:w="1839" w:type="pct"/>
            <w:vAlign w:val="center"/>
          </w:tcPr>
          <w:p w14:paraId="44F3ECE6">
            <w:pPr>
              <w:adjustRightInd/>
              <w:snapToGrid/>
              <w:spacing w:line="280" w:lineRule="exact"/>
              <w:ind w:firstLine="0" w:firstLineChars="0"/>
              <w:jc w:val="center"/>
              <w:rPr>
                <w:rFonts w:cs="Times New Roman"/>
                <w:sz w:val="21"/>
                <w:szCs w:val="21"/>
                <w:lang w:val="zh-CN"/>
              </w:rPr>
            </w:pPr>
            <w:r>
              <w:rPr>
                <w:rFonts w:hint="eastAsia" w:cs="Times New Roman"/>
                <w:sz w:val="21"/>
                <w:szCs w:val="21"/>
                <w:lang w:val="zh-CN"/>
              </w:rPr>
              <w:t>70</w:t>
            </w:r>
          </w:p>
        </w:tc>
      </w:tr>
      <w:tr w14:paraId="1FA95B4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740" w:type="pct"/>
            <w:vAlign w:val="center"/>
          </w:tcPr>
          <w:p w14:paraId="4EBF259A">
            <w:pPr>
              <w:adjustRightInd/>
              <w:snapToGrid/>
              <w:spacing w:line="280" w:lineRule="exact"/>
              <w:ind w:firstLine="0" w:firstLineChars="0"/>
              <w:jc w:val="center"/>
              <w:rPr>
                <w:rFonts w:cs="Times New Roman"/>
                <w:sz w:val="21"/>
                <w:szCs w:val="21"/>
                <w:lang w:val="zh-CN"/>
              </w:rPr>
            </w:pPr>
            <w:r>
              <w:rPr>
                <w:rFonts w:cs="Times New Roman"/>
                <w:sz w:val="21"/>
                <w:szCs w:val="21"/>
                <w:lang w:val="zh-CN"/>
              </w:rPr>
              <w:t>石油烃</w:t>
            </w:r>
          </w:p>
        </w:tc>
        <w:tc>
          <w:tcPr>
            <w:tcW w:w="1421" w:type="pct"/>
            <w:vAlign w:val="center"/>
          </w:tcPr>
          <w:p w14:paraId="1612739E">
            <w:pPr>
              <w:adjustRightInd/>
              <w:snapToGrid/>
              <w:spacing w:line="280" w:lineRule="exact"/>
              <w:ind w:firstLine="0" w:firstLineChars="0"/>
              <w:jc w:val="center"/>
              <w:rPr>
                <w:rFonts w:cs="Times New Roman"/>
                <w:sz w:val="21"/>
                <w:szCs w:val="21"/>
                <w:lang w:val="zh-CN"/>
              </w:rPr>
            </w:pPr>
            <w:r>
              <w:rPr>
                <w:rFonts w:cs="Times New Roman"/>
                <w:sz w:val="21"/>
                <w:szCs w:val="21"/>
                <w:lang w:val="zh-CN"/>
              </w:rPr>
              <w:t>/</w:t>
            </w:r>
          </w:p>
        </w:tc>
        <w:tc>
          <w:tcPr>
            <w:tcW w:w="1839" w:type="pct"/>
            <w:vAlign w:val="center"/>
          </w:tcPr>
          <w:p w14:paraId="5CEA32BD">
            <w:pPr>
              <w:adjustRightInd/>
              <w:snapToGrid/>
              <w:spacing w:line="280" w:lineRule="exact"/>
              <w:ind w:firstLine="0" w:firstLineChars="0"/>
              <w:jc w:val="center"/>
              <w:rPr>
                <w:rFonts w:cs="Times New Roman"/>
                <w:sz w:val="21"/>
                <w:szCs w:val="21"/>
                <w:lang w:val="zh-CN"/>
              </w:rPr>
            </w:pPr>
            <w:r>
              <w:rPr>
                <w:rFonts w:cs="Times New Roman"/>
                <w:sz w:val="21"/>
                <w:szCs w:val="21"/>
                <w:lang w:val="zh-CN"/>
              </w:rPr>
              <w:t>4500</w:t>
            </w:r>
          </w:p>
        </w:tc>
      </w:tr>
    </w:tbl>
    <w:p w14:paraId="3F2035E5">
      <w:pPr>
        <w:ind w:firstLine="0" w:firstLineChars="0"/>
        <w:outlineLvl w:val="3"/>
        <w:rPr>
          <w:rFonts w:cs="Times New Roman"/>
          <w:b/>
        </w:rPr>
      </w:pPr>
      <w:r>
        <w:rPr>
          <w:rFonts w:cs="Times New Roman"/>
          <w:b/>
        </w:rPr>
        <w:t>2.2.3.6 固体废物贮存标准</w:t>
      </w:r>
    </w:p>
    <w:p w14:paraId="51C07060">
      <w:pPr>
        <w:ind w:firstLine="480"/>
        <w:rPr>
          <w:rFonts w:cs="Times New Roman"/>
        </w:rPr>
      </w:pPr>
      <w:r>
        <w:rPr>
          <w:rFonts w:cs="Times New Roman"/>
        </w:rPr>
        <w:t>一般工业固废贮存执行《一般工业固体废物贮存和填埋污染控制标准》（GB18599-2020），危险废物贮存执行</w:t>
      </w:r>
      <w:r>
        <w:rPr>
          <w:rFonts w:cs="Times New Roman"/>
          <w:szCs w:val="24"/>
        </w:rPr>
        <w:t>《危险废物贮存污染控制标准》（GB18597-2023）</w:t>
      </w:r>
      <w:r>
        <w:rPr>
          <w:rFonts w:cs="Times New Roman"/>
        </w:rPr>
        <w:t>。</w:t>
      </w:r>
    </w:p>
    <w:p w14:paraId="5EA3F913">
      <w:pPr>
        <w:keepNext/>
        <w:keepLines/>
        <w:widowControl/>
        <w:spacing w:before="190" w:beforeLines="50" w:after="190" w:afterLines="50"/>
        <w:ind w:firstLine="0" w:firstLineChars="0"/>
        <w:outlineLvl w:val="1"/>
        <w:rPr>
          <w:rFonts w:cs="Times New Roman"/>
          <w:b/>
          <w:bCs/>
          <w:sz w:val="30"/>
          <w:szCs w:val="32"/>
        </w:rPr>
      </w:pPr>
      <w:bookmarkStart w:id="13" w:name="_Toc216962394"/>
      <w:r>
        <w:rPr>
          <w:rFonts w:cs="Times New Roman"/>
          <w:b/>
          <w:bCs/>
          <w:sz w:val="30"/>
          <w:szCs w:val="32"/>
        </w:rPr>
        <w:t>2.3 评价工作等级和评价重点</w:t>
      </w:r>
      <w:bookmarkEnd w:id="13"/>
    </w:p>
    <w:p w14:paraId="539744D0">
      <w:pPr>
        <w:widowControl/>
        <w:ind w:firstLine="0" w:firstLineChars="0"/>
        <w:outlineLvl w:val="2"/>
        <w:rPr>
          <w:rFonts w:cs="Times New Roman"/>
          <w:b/>
          <w:bCs/>
          <w:sz w:val="28"/>
          <w:szCs w:val="32"/>
        </w:rPr>
      </w:pPr>
      <w:r>
        <w:rPr>
          <w:rFonts w:cs="Times New Roman"/>
          <w:b/>
          <w:bCs/>
          <w:sz w:val="28"/>
          <w:szCs w:val="32"/>
        </w:rPr>
        <w:t>2.3.1 评价工作等级</w:t>
      </w:r>
    </w:p>
    <w:p w14:paraId="6D37C384">
      <w:pPr>
        <w:ind w:firstLine="0" w:firstLineChars="0"/>
        <w:outlineLvl w:val="3"/>
        <w:rPr>
          <w:rFonts w:cs="Times New Roman"/>
          <w:b/>
        </w:rPr>
      </w:pPr>
      <w:r>
        <w:rPr>
          <w:rFonts w:cs="Times New Roman"/>
          <w:b/>
        </w:rPr>
        <w:t>2.3.1.1 大气评价工作等级</w:t>
      </w:r>
    </w:p>
    <w:p w14:paraId="0F5484A2">
      <w:pPr>
        <w:ind w:firstLine="480"/>
        <w:rPr>
          <w:rFonts w:cs="Times New Roman"/>
          <w:szCs w:val="24"/>
        </w:rPr>
      </w:pPr>
      <w:r>
        <w:rPr>
          <w:rFonts w:cs="Times New Roman"/>
        </w:rPr>
        <w:t>根据项目工程分析结果，选择PM</w:t>
      </w:r>
      <w:r>
        <w:rPr>
          <w:rFonts w:cs="Times New Roman"/>
          <w:vertAlign w:val="subscript"/>
        </w:rPr>
        <w:t>10</w:t>
      </w:r>
      <w:r>
        <w:rPr>
          <w:rFonts w:cs="Times New Roman"/>
        </w:rPr>
        <w:t>、PM</w:t>
      </w:r>
      <w:r>
        <w:rPr>
          <w:rFonts w:cs="Times New Roman"/>
          <w:vertAlign w:val="subscript"/>
        </w:rPr>
        <w:t>2.5</w:t>
      </w:r>
      <w:r>
        <w:rPr>
          <w:rFonts w:cs="Times New Roman"/>
        </w:rPr>
        <w:t>、SO</w:t>
      </w:r>
      <w:r>
        <w:rPr>
          <w:rFonts w:cs="Times New Roman"/>
          <w:vertAlign w:val="subscript"/>
        </w:rPr>
        <w:t>2</w:t>
      </w:r>
      <w:r>
        <w:rPr>
          <w:rFonts w:cs="Times New Roman"/>
        </w:rPr>
        <w:t>、NO</w:t>
      </w:r>
      <w:r>
        <w:rPr>
          <w:rFonts w:cs="Times New Roman"/>
          <w:vertAlign w:val="subscript"/>
        </w:rPr>
        <w:t>2</w:t>
      </w:r>
      <w:r>
        <w:rPr>
          <w:rFonts w:cs="Times New Roman"/>
        </w:rPr>
        <w:t>、</w:t>
      </w:r>
      <w:r>
        <w:rPr>
          <w:rFonts w:cs="Times New Roman"/>
          <w:szCs w:val="24"/>
        </w:rPr>
        <w:t>非甲烷总烃作为主要污染物，按照《环境影响评价技术导则 大气环境》（HJ 2.2-2018）规定，分别计算项目正常运营工况下每一种污染物排放增量的最大落地浓度占标率P</w:t>
      </w:r>
      <w:r>
        <w:rPr>
          <w:rFonts w:cs="Times New Roman"/>
          <w:szCs w:val="24"/>
          <w:vertAlign w:val="subscript"/>
        </w:rPr>
        <w:t>i</w:t>
      </w:r>
      <w:r>
        <w:rPr>
          <w:rFonts w:cs="Times New Roman"/>
          <w:szCs w:val="24"/>
        </w:rPr>
        <w:t>（第i个污染物），及第i个污染物的地面浓度达标准限值10%时所对应的最远距离D</w:t>
      </w:r>
      <w:r>
        <w:rPr>
          <w:rFonts w:cs="Times New Roman"/>
          <w:szCs w:val="24"/>
          <w:vertAlign w:val="subscript"/>
        </w:rPr>
        <w:t>10%</w:t>
      </w:r>
      <w:r>
        <w:rPr>
          <w:rFonts w:cs="Times New Roman"/>
          <w:szCs w:val="24"/>
        </w:rPr>
        <w:t>，其中P</w:t>
      </w:r>
      <w:r>
        <w:rPr>
          <w:rFonts w:cs="Times New Roman"/>
          <w:szCs w:val="24"/>
          <w:vertAlign w:val="subscript"/>
        </w:rPr>
        <w:t>i</w:t>
      </w:r>
      <w:r>
        <w:rPr>
          <w:rFonts w:cs="Times New Roman"/>
          <w:szCs w:val="24"/>
        </w:rPr>
        <w:t>定义为：</w:t>
      </w:r>
    </w:p>
    <w:p w14:paraId="3871010F">
      <w:pPr>
        <w:ind w:firstLine="0" w:firstLineChars="0"/>
        <w:jc w:val="center"/>
        <w:rPr>
          <w:rFonts w:cs="Times New Roman"/>
          <w:szCs w:val="24"/>
        </w:rPr>
      </w:pPr>
      <w:r>
        <w:rPr>
          <w:rFonts w:cs="Times New Roman"/>
          <w:szCs w:val="24"/>
        </w:rPr>
        <w:t>P</w:t>
      </w:r>
      <w:r>
        <w:rPr>
          <w:rFonts w:cs="Times New Roman"/>
          <w:szCs w:val="24"/>
          <w:vertAlign w:val="subscript"/>
        </w:rPr>
        <w:t>i</w:t>
      </w:r>
      <w:r>
        <w:rPr>
          <w:rFonts w:cs="Times New Roman"/>
          <w:szCs w:val="24"/>
        </w:rPr>
        <w:t>＝(C</w:t>
      </w:r>
      <w:r>
        <w:rPr>
          <w:rFonts w:cs="Times New Roman"/>
          <w:szCs w:val="24"/>
          <w:vertAlign w:val="subscript"/>
        </w:rPr>
        <w:t>i</w:t>
      </w:r>
      <w:r>
        <w:rPr>
          <w:rFonts w:cs="Times New Roman"/>
          <w:szCs w:val="24"/>
        </w:rPr>
        <w:t>/C</w:t>
      </w:r>
      <w:r>
        <w:rPr>
          <w:rFonts w:cs="Times New Roman"/>
          <w:szCs w:val="24"/>
          <w:vertAlign w:val="subscript"/>
        </w:rPr>
        <w:t>0i</w:t>
      </w:r>
      <w:r>
        <w:rPr>
          <w:rFonts w:cs="Times New Roman"/>
          <w:szCs w:val="24"/>
        </w:rPr>
        <w:t>)×100%</w:t>
      </w:r>
    </w:p>
    <w:p w14:paraId="62427DDB">
      <w:pPr>
        <w:ind w:firstLine="480"/>
        <w:rPr>
          <w:rFonts w:cs="Times New Roman"/>
          <w:szCs w:val="24"/>
        </w:rPr>
      </w:pPr>
      <w:r>
        <w:rPr>
          <w:rFonts w:cs="Times New Roman"/>
          <w:szCs w:val="24"/>
        </w:rPr>
        <w:t>式中：P</w:t>
      </w:r>
      <w:r>
        <w:rPr>
          <w:rFonts w:cs="Times New Roman"/>
          <w:szCs w:val="24"/>
          <w:vertAlign w:val="subscript"/>
        </w:rPr>
        <w:t>i</w:t>
      </w:r>
      <w:r>
        <w:rPr>
          <w:rFonts w:cs="Times New Roman"/>
          <w:szCs w:val="24"/>
        </w:rPr>
        <w:t>－第i个污染物的最大地面浓度占标率，%；</w:t>
      </w:r>
    </w:p>
    <w:p w14:paraId="2BE3197F">
      <w:pPr>
        <w:ind w:firstLine="1200" w:firstLineChars="500"/>
        <w:rPr>
          <w:rFonts w:cs="Times New Roman"/>
          <w:szCs w:val="24"/>
        </w:rPr>
      </w:pPr>
      <w:r>
        <w:rPr>
          <w:rFonts w:cs="Times New Roman"/>
          <w:szCs w:val="24"/>
        </w:rPr>
        <w:t>C</w:t>
      </w:r>
      <w:r>
        <w:rPr>
          <w:rFonts w:cs="Times New Roman"/>
          <w:szCs w:val="24"/>
          <w:vertAlign w:val="subscript"/>
        </w:rPr>
        <w:t>i</w:t>
      </w:r>
      <w:r>
        <w:rPr>
          <w:rFonts w:cs="Times New Roman"/>
          <w:szCs w:val="24"/>
        </w:rPr>
        <w:t>－采用估算模式计算出的第i个污染物的最大地面浓度，mg/m</w:t>
      </w:r>
      <w:r>
        <w:rPr>
          <w:rFonts w:cs="Times New Roman"/>
          <w:szCs w:val="24"/>
          <w:vertAlign w:val="superscript"/>
        </w:rPr>
        <w:t>3</w:t>
      </w:r>
      <w:r>
        <w:rPr>
          <w:rFonts w:cs="Times New Roman"/>
          <w:szCs w:val="24"/>
        </w:rPr>
        <w:t>；</w:t>
      </w:r>
    </w:p>
    <w:p w14:paraId="4255D5EF">
      <w:pPr>
        <w:ind w:firstLine="1200" w:firstLineChars="500"/>
        <w:rPr>
          <w:rFonts w:cs="Times New Roman"/>
          <w:szCs w:val="24"/>
        </w:rPr>
      </w:pPr>
      <w:r>
        <w:rPr>
          <w:rFonts w:cs="Times New Roman"/>
          <w:szCs w:val="24"/>
        </w:rPr>
        <w:t>C</w:t>
      </w:r>
      <w:r>
        <w:rPr>
          <w:rFonts w:cs="Times New Roman"/>
          <w:szCs w:val="24"/>
          <w:vertAlign w:val="subscript"/>
        </w:rPr>
        <w:t>0i</w:t>
      </w:r>
      <w:r>
        <w:rPr>
          <w:rFonts w:cs="Times New Roman"/>
          <w:szCs w:val="24"/>
        </w:rPr>
        <w:t>－第i个污染物的环境空气质量标准，mg/m</w:t>
      </w:r>
      <w:r>
        <w:rPr>
          <w:rFonts w:cs="Times New Roman"/>
          <w:szCs w:val="24"/>
          <w:vertAlign w:val="superscript"/>
        </w:rPr>
        <w:t>3</w:t>
      </w:r>
      <w:r>
        <w:rPr>
          <w:rFonts w:cs="Times New Roman"/>
          <w:szCs w:val="24"/>
        </w:rPr>
        <w:t>；</w:t>
      </w:r>
    </w:p>
    <w:p w14:paraId="71FCFF86">
      <w:pPr>
        <w:ind w:firstLine="1200" w:firstLineChars="500"/>
        <w:rPr>
          <w:rFonts w:cs="Times New Roman"/>
          <w:szCs w:val="24"/>
        </w:rPr>
      </w:pPr>
      <w:r>
        <w:rPr>
          <w:rFonts w:cs="Times New Roman"/>
          <w:szCs w:val="24"/>
        </w:rPr>
        <w:t>C</w:t>
      </w:r>
      <w:r>
        <w:rPr>
          <w:rFonts w:cs="Times New Roman"/>
          <w:szCs w:val="24"/>
          <w:vertAlign w:val="subscript"/>
        </w:rPr>
        <w:t>0i</w:t>
      </w:r>
      <w:r>
        <w:rPr>
          <w:rFonts w:cs="Times New Roman"/>
          <w:szCs w:val="24"/>
        </w:rPr>
        <w:t>一般选用GB3095-2012中1小时平均取样时间的二级标准的浓度限值。</w:t>
      </w:r>
    </w:p>
    <w:p w14:paraId="11E39F62">
      <w:pPr>
        <w:ind w:firstLine="0" w:firstLineChars="0"/>
        <w:jc w:val="center"/>
        <w:rPr>
          <w:rFonts w:cs="Times New Roman"/>
          <w:b/>
        </w:rPr>
      </w:pPr>
      <w:r>
        <w:rPr>
          <w:rFonts w:cs="Times New Roman"/>
          <w:b/>
        </w:rPr>
        <w:t>表2.3.1-1  估算模型参数表</w:t>
      </w:r>
    </w:p>
    <w:tbl>
      <w:tblPr>
        <w:tblStyle w:val="88"/>
        <w:tblW w:w="5000" w:type="pct"/>
        <w:jc w:val="center"/>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Layout w:type="autofit"/>
        <w:tblCellMar>
          <w:top w:w="57" w:type="dxa"/>
          <w:left w:w="108" w:type="dxa"/>
          <w:bottom w:w="57" w:type="dxa"/>
          <w:right w:w="108" w:type="dxa"/>
        </w:tblCellMar>
      </w:tblPr>
      <w:tblGrid>
        <w:gridCol w:w="3923"/>
        <w:gridCol w:w="5244"/>
        <w:gridCol w:w="5007"/>
      </w:tblGrid>
      <w:tr w14:paraId="0813F0B7">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tblHeader/>
          <w:jc w:val="center"/>
        </w:trPr>
        <w:tc>
          <w:tcPr>
            <w:tcW w:w="3234" w:type="pct"/>
            <w:gridSpan w:val="2"/>
            <w:vAlign w:val="center"/>
          </w:tcPr>
          <w:p w14:paraId="64663510">
            <w:pPr>
              <w:widowControl/>
              <w:spacing w:line="240" w:lineRule="auto"/>
              <w:ind w:firstLine="0" w:firstLineChars="0"/>
              <w:jc w:val="center"/>
              <w:rPr>
                <w:rFonts w:cs="Times New Roman"/>
                <w:b/>
                <w:sz w:val="21"/>
              </w:rPr>
            </w:pPr>
            <w:r>
              <w:rPr>
                <w:rFonts w:cs="Times New Roman"/>
                <w:b/>
                <w:sz w:val="21"/>
              </w:rPr>
              <w:t>参数</w:t>
            </w:r>
          </w:p>
        </w:tc>
        <w:tc>
          <w:tcPr>
            <w:tcW w:w="1766" w:type="pct"/>
            <w:vAlign w:val="center"/>
          </w:tcPr>
          <w:p w14:paraId="400E8513">
            <w:pPr>
              <w:widowControl/>
              <w:spacing w:line="240" w:lineRule="auto"/>
              <w:ind w:firstLine="0" w:firstLineChars="0"/>
              <w:jc w:val="center"/>
              <w:rPr>
                <w:rFonts w:cs="Times New Roman"/>
                <w:b/>
                <w:sz w:val="21"/>
              </w:rPr>
            </w:pPr>
            <w:r>
              <w:rPr>
                <w:rFonts w:cs="Times New Roman"/>
                <w:b/>
                <w:sz w:val="21"/>
              </w:rPr>
              <w:t>取值</w:t>
            </w:r>
          </w:p>
        </w:tc>
      </w:tr>
      <w:tr w14:paraId="59572CBF">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jc w:val="center"/>
        </w:trPr>
        <w:tc>
          <w:tcPr>
            <w:tcW w:w="1384" w:type="pct"/>
            <w:vMerge w:val="restart"/>
            <w:vAlign w:val="center"/>
          </w:tcPr>
          <w:p w14:paraId="0006428C">
            <w:pPr>
              <w:widowControl/>
              <w:spacing w:line="240" w:lineRule="auto"/>
              <w:ind w:firstLine="0" w:firstLineChars="0"/>
              <w:jc w:val="center"/>
              <w:rPr>
                <w:rFonts w:cs="Times New Roman"/>
                <w:sz w:val="21"/>
              </w:rPr>
            </w:pPr>
            <w:r>
              <w:rPr>
                <w:rFonts w:cs="Times New Roman"/>
                <w:sz w:val="21"/>
              </w:rPr>
              <w:t>城市/农村选项</w:t>
            </w:r>
          </w:p>
        </w:tc>
        <w:tc>
          <w:tcPr>
            <w:tcW w:w="1850" w:type="pct"/>
            <w:vAlign w:val="center"/>
          </w:tcPr>
          <w:p w14:paraId="0B33B2D4">
            <w:pPr>
              <w:widowControl/>
              <w:spacing w:line="240" w:lineRule="auto"/>
              <w:ind w:firstLine="0" w:firstLineChars="0"/>
              <w:jc w:val="center"/>
              <w:rPr>
                <w:rFonts w:cs="Times New Roman"/>
                <w:sz w:val="21"/>
              </w:rPr>
            </w:pPr>
            <w:r>
              <w:rPr>
                <w:rFonts w:cs="Times New Roman"/>
                <w:sz w:val="21"/>
              </w:rPr>
              <w:t>城市/农村</w:t>
            </w:r>
          </w:p>
        </w:tc>
        <w:tc>
          <w:tcPr>
            <w:tcW w:w="1766" w:type="pct"/>
            <w:vAlign w:val="center"/>
          </w:tcPr>
          <w:p w14:paraId="59602ACF">
            <w:pPr>
              <w:widowControl/>
              <w:spacing w:line="240" w:lineRule="auto"/>
              <w:ind w:firstLine="0" w:firstLineChars="0"/>
              <w:jc w:val="center"/>
              <w:rPr>
                <w:rFonts w:cs="Times New Roman"/>
                <w:sz w:val="21"/>
              </w:rPr>
            </w:pPr>
            <w:r>
              <w:rPr>
                <w:rFonts w:cs="Times New Roman"/>
                <w:sz w:val="21"/>
              </w:rPr>
              <w:t>城市</w:t>
            </w:r>
          </w:p>
        </w:tc>
      </w:tr>
      <w:tr w14:paraId="5FD9BBAD">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jc w:val="center"/>
        </w:trPr>
        <w:tc>
          <w:tcPr>
            <w:tcW w:w="1384" w:type="pct"/>
            <w:vMerge w:val="continue"/>
            <w:vAlign w:val="center"/>
          </w:tcPr>
          <w:p w14:paraId="005C7215">
            <w:pPr>
              <w:widowControl/>
              <w:spacing w:line="240" w:lineRule="auto"/>
              <w:ind w:firstLine="0" w:firstLineChars="0"/>
              <w:jc w:val="center"/>
              <w:rPr>
                <w:rFonts w:cs="Times New Roman"/>
                <w:sz w:val="21"/>
              </w:rPr>
            </w:pPr>
          </w:p>
        </w:tc>
        <w:tc>
          <w:tcPr>
            <w:tcW w:w="1850" w:type="pct"/>
            <w:vAlign w:val="center"/>
          </w:tcPr>
          <w:p w14:paraId="7591492C">
            <w:pPr>
              <w:widowControl/>
              <w:spacing w:line="240" w:lineRule="auto"/>
              <w:ind w:firstLine="0" w:firstLineChars="0"/>
              <w:jc w:val="center"/>
              <w:rPr>
                <w:rFonts w:cs="Times New Roman"/>
                <w:sz w:val="21"/>
              </w:rPr>
            </w:pPr>
            <w:r>
              <w:rPr>
                <w:rFonts w:cs="Times New Roman"/>
                <w:sz w:val="21"/>
              </w:rPr>
              <w:t>人口数（城市选项时）</w:t>
            </w:r>
          </w:p>
        </w:tc>
        <w:tc>
          <w:tcPr>
            <w:tcW w:w="1766" w:type="pct"/>
            <w:vAlign w:val="center"/>
          </w:tcPr>
          <w:p w14:paraId="61B10A01">
            <w:pPr>
              <w:widowControl/>
              <w:spacing w:line="240" w:lineRule="auto"/>
              <w:ind w:firstLine="0" w:firstLineChars="0"/>
              <w:jc w:val="center"/>
              <w:rPr>
                <w:rFonts w:cs="Times New Roman"/>
                <w:sz w:val="21"/>
              </w:rPr>
            </w:pPr>
            <w:r>
              <w:rPr>
                <w:rFonts w:cs="Times New Roman"/>
                <w:sz w:val="21"/>
              </w:rPr>
              <w:t>53.86万</w:t>
            </w:r>
          </w:p>
        </w:tc>
      </w:tr>
      <w:tr w14:paraId="3E5C8B8F">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jc w:val="center"/>
        </w:trPr>
        <w:tc>
          <w:tcPr>
            <w:tcW w:w="3234" w:type="pct"/>
            <w:gridSpan w:val="2"/>
            <w:vAlign w:val="center"/>
          </w:tcPr>
          <w:p w14:paraId="3F01CA98">
            <w:pPr>
              <w:widowControl/>
              <w:spacing w:line="240" w:lineRule="auto"/>
              <w:ind w:firstLine="0" w:firstLineChars="0"/>
              <w:jc w:val="center"/>
              <w:rPr>
                <w:rFonts w:cs="Times New Roman"/>
                <w:sz w:val="21"/>
              </w:rPr>
            </w:pPr>
            <w:r>
              <w:rPr>
                <w:rFonts w:cs="Times New Roman"/>
                <w:sz w:val="21"/>
              </w:rPr>
              <w:t>最高环境温度/℃</w:t>
            </w:r>
          </w:p>
        </w:tc>
        <w:tc>
          <w:tcPr>
            <w:tcW w:w="1766" w:type="pct"/>
            <w:vAlign w:val="center"/>
          </w:tcPr>
          <w:p w14:paraId="42C5EE87">
            <w:pPr>
              <w:widowControl/>
              <w:spacing w:line="240" w:lineRule="auto"/>
              <w:ind w:firstLine="0" w:firstLineChars="0"/>
              <w:jc w:val="center"/>
              <w:rPr>
                <w:rFonts w:cs="Times New Roman"/>
                <w:sz w:val="21"/>
              </w:rPr>
            </w:pPr>
            <w:r>
              <w:rPr>
                <w:rFonts w:cs="Times New Roman"/>
                <w:sz w:val="21"/>
              </w:rPr>
              <w:t>41.1</w:t>
            </w:r>
          </w:p>
        </w:tc>
      </w:tr>
      <w:tr w14:paraId="087153FE">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jc w:val="center"/>
        </w:trPr>
        <w:tc>
          <w:tcPr>
            <w:tcW w:w="3234" w:type="pct"/>
            <w:gridSpan w:val="2"/>
            <w:vAlign w:val="center"/>
          </w:tcPr>
          <w:p w14:paraId="7F62B09B">
            <w:pPr>
              <w:widowControl/>
              <w:spacing w:line="240" w:lineRule="auto"/>
              <w:ind w:firstLine="0" w:firstLineChars="0"/>
              <w:jc w:val="center"/>
              <w:rPr>
                <w:rFonts w:cs="Times New Roman"/>
                <w:sz w:val="21"/>
              </w:rPr>
            </w:pPr>
            <w:r>
              <w:rPr>
                <w:rFonts w:cs="Times New Roman"/>
                <w:sz w:val="21"/>
              </w:rPr>
              <w:t>最低环境温度/℃</w:t>
            </w:r>
          </w:p>
        </w:tc>
        <w:tc>
          <w:tcPr>
            <w:tcW w:w="1766" w:type="pct"/>
            <w:vAlign w:val="center"/>
          </w:tcPr>
          <w:p w14:paraId="081E2B57">
            <w:pPr>
              <w:widowControl/>
              <w:spacing w:line="240" w:lineRule="auto"/>
              <w:ind w:firstLine="0" w:firstLineChars="0"/>
              <w:jc w:val="center"/>
              <w:rPr>
                <w:rFonts w:cs="Times New Roman"/>
                <w:sz w:val="21"/>
              </w:rPr>
            </w:pPr>
            <w:r>
              <w:rPr>
                <w:rFonts w:cs="Times New Roman"/>
                <w:sz w:val="21"/>
              </w:rPr>
              <w:t>-12.3</w:t>
            </w:r>
          </w:p>
        </w:tc>
      </w:tr>
      <w:tr w14:paraId="0D719A31">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jc w:val="center"/>
        </w:trPr>
        <w:tc>
          <w:tcPr>
            <w:tcW w:w="3234" w:type="pct"/>
            <w:gridSpan w:val="2"/>
            <w:vAlign w:val="center"/>
          </w:tcPr>
          <w:p w14:paraId="7EAFF144">
            <w:pPr>
              <w:widowControl/>
              <w:spacing w:line="240" w:lineRule="auto"/>
              <w:ind w:firstLine="0" w:firstLineChars="0"/>
              <w:jc w:val="center"/>
              <w:rPr>
                <w:rFonts w:cs="Times New Roman"/>
                <w:sz w:val="21"/>
              </w:rPr>
            </w:pPr>
            <w:r>
              <w:rPr>
                <w:rFonts w:cs="Times New Roman"/>
                <w:sz w:val="21"/>
              </w:rPr>
              <w:t>土地利用类型</w:t>
            </w:r>
          </w:p>
        </w:tc>
        <w:tc>
          <w:tcPr>
            <w:tcW w:w="1766" w:type="pct"/>
            <w:vAlign w:val="center"/>
          </w:tcPr>
          <w:p w14:paraId="3EC7AE2C">
            <w:pPr>
              <w:widowControl/>
              <w:spacing w:line="240" w:lineRule="auto"/>
              <w:ind w:firstLine="0" w:firstLineChars="0"/>
              <w:jc w:val="center"/>
              <w:rPr>
                <w:rFonts w:cs="Times New Roman"/>
                <w:sz w:val="21"/>
              </w:rPr>
            </w:pPr>
            <w:r>
              <w:rPr>
                <w:rFonts w:cs="Times New Roman"/>
                <w:sz w:val="21"/>
              </w:rPr>
              <w:t>城市</w:t>
            </w:r>
          </w:p>
        </w:tc>
      </w:tr>
      <w:tr w14:paraId="432A55D1">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jc w:val="center"/>
        </w:trPr>
        <w:tc>
          <w:tcPr>
            <w:tcW w:w="3234" w:type="pct"/>
            <w:gridSpan w:val="2"/>
            <w:vAlign w:val="center"/>
          </w:tcPr>
          <w:p w14:paraId="5A34F2DC">
            <w:pPr>
              <w:widowControl/>
              <w:spacing w:line="240" w:lineRule="auto"/>
              <w:ind w:firstLine="0" w:firstLineChars="0"/>
              <w:jc w:val="center"/>
              <w:rPr>
                <w:rFonts w:cs="Times New Roman"/>
                <w:sz w:val="21"/>
              </w:rPr>
            </w:pPr>
            <w:r>
              <w:rPr>
                <w:rFonts w:cs="Times New Roman"/>
                <w:sz w:val="21"/>
              </w:rPr>
              <w:t>区域湿度条件</w:t>
            </w:r>
          </w:p>
        </w:tc>
        <w:tc>
          <w:tcPr>
            <w:tcW w:w="1766" w:type="pct"/>
            <w:vAlign w:val="center"/>
          </w:tcPr>
          <w:p w14:paraId="3C55D071">
            <w:pPr>
              <w:widowControl/>
              <w:spacing w:line="240" w:lineRule="auto"/>
              <w:ind w:firstLine="0" w:firstLineChars="0"/>
              <w:jc w:val="center"/>
              <w:rPr>
                <w:rFonts w:cs="Times New Roman"/>
                <w:sz w:val="21"/>
              </w:rPr>
            </w:pPr>
            <w:r>
              <w:rPr>
                <w:rFonts w:cs="Times New Roman"/>
                <w:sz w:val="21"/>
              </w:rPr>
              <w:t>中等湿度气候</w:t>
            </w:r>
          </w:p>
        </w:tc>
      </w:tr>
      <w:tr w14:paraId="5E681EC8">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jc w:val="center"/>
        </w:trPr>
        <w:tc>
          <w:tcPr>
            <w:tcW w:w="1384" w:type="pct"/>
            <w:vMerge w:val="restart"/>
            <w:vAlign w:val="center"/>
          </w:tcPr>
          <w:p w14:paraId="4A2B19CD">
            <w:pPr>
              <w:widowControl/>
              <w:spacing w:line="240" w:lineRule="auto"/>
              <w:ind w:firstLine="0" w:firstLineChars="0"/>
              <w:jc w:val="center"/>
              <w:rPr>
                <w:rFonts w:cs="Times New Roman"/>
                <w:sz w:val="21"/>
              </w:rPr>
            </w:pPr>
            <w:r>
              <w:rPr>
                <w:rFonts w:cs="Times New Roman"/>
                <w:sz w:val="21"/>
              </w:rPr>
              <w:t>是否考虑地形</w:t>
            </w:r>
          </w:p>
        </w:tc>
        <w:tc>
          <w:tcPr>
            <w:tcW w:w="1850" w:type="pct"/>
            <w:vAlign w:val="center"/>
          </w:tcPr>
          <w:p w14:paraId="7289B65F">
            <w:pPr>
              <w:widowControl/>
              <w:spacing w:line="240" w:lineRule="auto"/>
              <w:ind w:firstLine="0" w:firstLineChars="0"/>
              <w:jc w:val="center"/>
              <w:rPr>
                <w:rFonts w:cs="Times New Roman"/>
                <w:sz w:val="21"/>
              </w:rPr>
            </w:pPr>
            <w:r>
              <w:rPr>
                <w:rFonts w:cs="Times New Roman"/>
                <w:sz w:val="21"/>
              </w:rPr>
              <w:t>考虑地形</w:t>
            </w:r>
          </w:p>
        </w:tc>
        <w:tc>
          <w:tcPr>
            <w:tcW w:w="1766" w:type="pct"/>
            <w:vAlign w:val="center"/>
          </w:tcPr>
          <w:p w14:paraId="28263FBE">
            <w:pPr>
              <w:widowControl/>
              <w:spacing w:line="240" w:lineRule="auto"/>
              <w:ind w:firstLine="0" w:firstLineChars="0"/>
              <w:jc w:val="center"/>
              <w:rPr>
                <w:rFonts w:cs="Times New Roman"/>
                <w:sz w:val="21"/>
              </w:rPr>
            </w:pPr>
            <w:r>
              <w:rPr>
                <w:rFonts w:cs="Times New Roman"/>
                <w:sz w:val="21"/>
              </w:rPr>
              <w:t>√是    □否</w:t>
            </w:r>
          </w:p>
        </w:tc>
      </w:tr>
      <w:tr w14:paraId="09B1157A">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jc w:val="center"/>
        </w:trPr>
        <w:tc>
          <w:tcPr>
            <w:tcW w:w="1384" w:type="pct"/>
            <w:vMerge w:val="continue"/>
            <w:vAlign w:val="center"/>
          </w:tcPr>
          <w:p w14:paraId="5B71D8CA">
            <w:pPr>
              <w:widowControl/>
              <w:spacing w:line="240" w:lineRule="auto"/>
              <w:ind w:firstLine="0" w:firstLineChars="0"/>
              <w:jc w:val="center"/>
              <w:rPr>
                <w:rFonts w:cs="Times New Roman"/>
                <w:sz w:val="21"/>
              </w:rPr>
            </w:pPr>
          </w:p>
        </w:tc>
        <w:tc>
          <w:tcPr>
            <w:tcW w:w="1850" w:type="pct"/>
            <w:vAlign w:val="center"/>
          </w:tcPr>
          <w:p w14:paraId="39969A12">
            <w:pPr>
              <w:widowControl/>
              <w:spacing w:line="240" w:lineRule="auto"/>
              <w:ind w:firstLine="0" w:firstLineChars="0"/>
              <w:jc w:val="center"/>
              <w:rPr>
                <w:rFonts w:cs="Times New Roman"/>
                <w:sz w:val="21"/>
              </w:rPr>
            </w:pPr>
            <w:r>
              <w:rPr>
                <w:rFonts w:cs="Times New Roman"/>
                <w:sz w:val="21"/>
              </w:rPr>
              <w:t>地形数据分辨率/m</w:t>
            </w:r>
          </w:p>
        </w:tc>
        <w:tc>
          <w:tcPr>
            <w:tcW w:w="1766" w:type="pct"/>
            <w:vAlign w:val="center"/>
          </w:tcPr>
          <w:p w14:paraId="61A17276">
            <w:pPr>
              <w:widowControl/>
              <w:spacing w:line="240" w:lineRule="auto"/>
              <w:ind w:firstLine="0" w:firstLineChars="0"/>
              <w:jc w:val="center"/>
              <w:rPr>
                <w:rFonts w:cs="Times New Roman"/>
                <w:sz w:val="21"/>
              </w:rPr>
            </w:pPr>
            <w:r>
              <w:rPr>
                <w:rFonts w:cs="Times New Roman"/>
                <w:sz w:val="21"/>
              </w:rPr>
              <w:t>90</w:t>
            </w:r>
          </w:p>
        </w:tc>
      </w:tr>
      <w:tr w14:paraId="6817A2AE">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jc w:val="center"/>
        </w:trPr>
        <w:tc>
          <w:tcPr>
            <w:tcW w:w="1384" w:type="pct"/>
            <w:vMerge w:val="restart"/>
            <w:vAlign w:val="center"/>
          </w:tcPr>
          <w:p w14:paraId="69919F6B">
            <w:pPr>
              <w:widowControl/>
              <w:spacing w:line="240" w:lineRule="auto"/>
              <w:ind w:firstLine="0" w:firstLineChars="0"/>
              <w:jc w:val="center"/>
              <w:rPr>
                <w:rFonts w:cs="Times New Roman"/>
                <w:sz w:val="21"/>
              </w:rPr>
            </w:pPr>
            <w:r>
              <w:rPr>
                <w:rFonts w:cs="Times New Roman"/>
                <w:sz w:val="21"/>
              </w:rPr>
              <w:t>是否考虑海岸线熏烟</w:t>
            </w:r>
          </w:p>
        </w:tc>
        <w:tc>
          <w:tcPr>
            <w:tcW w:w="1850" w:type="pct"/>
            <w:vAlign w:val="center"/>
          </w:tcPr>
          <w:p w14:paraId="129DAB42">
            <w:pPr>
              <w:widowControl/>
              <w:spacing w:line="240" w:lineRule="auto"/>
              <w:ind w:firstLine="0" w:firstLineChars="0"/>
              <w:jc w:val="center"/>
              <w:rPr>
                <w:rFonts w:cs="Times New Roman"/>
                <w:sz w:val="21"/>
              </w:rPr>
            </w:pPr>
            <w:r>
              <w:rPr>
                <w:rFonts w:cs="Times New Roman"/>
                <w:sz w:val="21"/>
              </w:rPr>
              <w:t>考虑岸线熏烟</w:t>
            </w:r>
          </w:p>
        </w:tc>
        <w:tc>
          <w:tcPr>
            <w:tcW w:w="1766" w:type="pct"/>
            <w:vAlign w:val="center"/>
          </w:tcPr>
          <w:p w14:paraId="45BFBF38">
            <w:pPr>
              <w:widowControl/>
              <w:spacing w:line="240" w:lineRule="auto"/>
              <w:ind w:firstLine="0" w:firstLineChars="0"/>
              <w:jc w:val="center"/>
              <w:rPr>
                <w:rFonts w:cs="Times New Roman"/>
                <w:sz w:val="21"/>
              </w:rPr>
            </w:pPr>
            <w:r>
              <w:rPr>
                <w:rFonts w:cs="Times New Roman"/>
                <w:sz w:val="21"/>
              </w:rPr>
              <w:t>□是    √否</w:t>
            </w:r>
          </w:p>
        </w:tc>
      </w:tr>
      <w:tr w14:paraId="476C8252">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jc w:val="center"/>
        </w:trPr>
        <w:tc>
          <w:tcPr>
            <w:tcW w:w="1384" w:type="pct"/>
            <w:vMerge w:val="continue"/>
            <w:vAlign w:val="center"/>
          </w:tcPr>
          <w:p w14:paraId="6DC8D728">
            <w:pPr>
              <w:widowControl/>
              <w:spacing w:line="240" w:lineRule="auto"/>
              <w:ind w:firstLine="0" w:firstLineChars="0"/>
              <w:jc w:val="center"/>
              <w:rPr>
                <w:rFonts w:cs="Times New Roman"/>
                <w:sz w:val="21"/>
              </w:rPr>
            </w:pPr>
          </w:p>
        </w:tc>
        <w:tc>
          <w:tcPr>
            <w:tcW w:w="1850" w:type="pct"/>
            <w:vAlign w:val="center"/>
          </w:tcPr>
          <w:p w14:paraId="4CF31397">
            <w:pPr>
              <w:widowControl/>
              <w:spacing w:line="240" w:lineRule="auto"/>
              <w:ind w:firstLine="0" w:firstLineChars="0"/>
              <w:jc w:val="center"/>
              <w:rPr>
                <w:rFonts w:cs="Times New Roman"/>
                <w:sz w:val="21"/>
              </w:rPr>
            </w:pPr>
            <w:r>
              <w:rPr>
                <w:rFonts w:cs="Times New Roman"/>
                <w:sz w:val="21"/>
              </w:rPr>
              <w:t>海岸线距离/m</w:t>
            </w:r>
          </w:p>
        </w:tc>
        <w:tc>
          <w:tcPr>
            <w:tcW w:w="1766" w:type="pct"/>
            <w:vAlign w:val="center"/>
          </w:tcPr>
          <w:p w14:paraId="24435DA6">
            <w:pPr>
              <w:widowControl/>
              <w:spacing w:line="240" w:lineRule="auto"/>
              <w:ind w:firstLine="0" w:firstLineChars="0"/>
              <w:jc w:val="center"/>
              <w:rPr>
                <w:rFonts w:cs="Times New Roman"/>
                <w:sz w:val="21"/>
              </w:rPr>
            </w:pPr>
            <w:r>
              <w:rPr>
                <w:rFonts w:cs="Times New Roman"/>
                <w:sz w:val="21"/>
              </w:rPr>
              <w:t>/</w:t>
            </w:r>
          </w:p>
        </w:tc>
      </w:tr>
      <w:tr w14:paraId="3EE601D9">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jc w:val="center"/>
        </w:trPr>
        <w:tc>
          <w:tcPr>
            <w:tcW w:w="1384" w:type="pct"/>
            <w:vMerge w:val="continue"/>
            <w:vAlign w:val="center"/>
          </w:tcPr>
          <w:p w14:paraId="28D0558A">
            <w:pPr>
              <w:widowControl/>
              <w:spacing w:line="240" w:lineRule="auto"/>
              <w:ind w:firstLine="0" w:firstLineChars="0"/>
              <w:jc w:val="center"/>
              <w:rPr>
                <w:rFonts w:cs="Times New Roman"/>
                <w:sz w:val="21"/>
              </w:rPr>
            </w:pPr>
          </w:p>
        </w:tc>
        <w:tc>
          <w:tcPr>
            <w:tcW w:w="1850" w:type="pct"/>
            <w:vAlign w:val="center"/>
          </w:tcPr>
          <w:p w14:paraId="5B6E4920">
            <w:pPr>
              <w:widowControl/>
              <w:spacing w:line="240" w:lineRule="auto"/>
              <w:ind w:firstLine="0" w:firstLineChars="0"/>
              <w:jc w:val="center"/>
              <w:rPr>
                <w:rFonts w:cs="Times New Roman"/>
                <w:sz w:val="21"/>
              </w:rPr>
            </w:pPr>
            <w:r>
              <w:rPr>
                <w:rFonts w:cs="Times New Roman"/>
                <w:sz w:val="21"/>
              </w:rPr>
              <w:t>海岸线方向/°</w:t>
            </w:r>
          </w:p>
        </w:tc>
        <w:tc>
          <w:tcPr>
            <w:tcW w:w="1766" w:type="pct"/>
            <w:vAlign w:val="center"/>
          </w:tcPr>
          <w:p w14:paraId="30F84118">
            <w:pPr>
              <w:widowControl/>
              <w:spacing w:line="240" w:lineRule="auto"/>
              <w:ind w:firstLine="0" w:firstLineChars="0"/>
              <w:jc w:val="center"/>
              <w:rPr>
                <w:rFonts w:cs="Times New Roman"/>
                <w:sz w:val="21"/>
              </w:rPr>
            </w:pPr>
            <w:r>
              <w:rPr>
                <w:rFonts w:cs="Times New Roman"/>
                <w:sz w:val="21"/>
              </w:rPr>
              <w:t>/</w:t>
            </w:r>
          </w:p>
        </w:tc>
      </w:tr>
    </w:tbl>
    <w:p w14:paraId="18E1AA4A">
      <w:pPr>
        <w:ind w:firstLine="480"/>
        <w:rPr>
          <w:rFonts w:cs="Times New Roman"/>
          <w:szCs w:val="24"/>
        </w:rPr>
      </w:pPr>
      <w:r>
        <w:rPr>
          <w:rFonts w:cs="Times New Roman"/>
          <w:szCs w:val="24"/>
        </w:rPr>
        <w:t>根据本项目废气污染源排放情况，估算大气污染物最大落地浓度C</w:t>
      </w:r>
      <w:r>
        <w:rPr>
          <w:rFonts w:cs="Times New Roman"/>
          <w:szCs w:val="24"/>
          <w:vertAlign w:val="subscript"/>
        </w:rPr>
        <w:t>m</w:t>
      </w:r>
      <w:r>
        <w:rPr>
          <w:rFonts w:cs="Times New Roman"/>
          <w:szCs w:val="24"/>
        </w:rPr>
        <w:t>（mg/m</w:t>
      </w:r>
      <w:r>
        <w:rPr>
          <w:rFonts w:cs="Times New Roman"/>
          <w:szCs w:val="24"/>
          <w:vertAlign w:val="superscript"/>
        </w:rPr>
        <w:t>3</w:t>
      </w:r>
      <w:r>
        <w:rPr>
          <w:rFonts w:cs="Times New Roman"/>
          <w:szCs w:val="24"/>
        </w:rPr>
        <w:t>）以及对应的占标率P</w:t>
      </w:r>
      <w:r>
        <w:rPr>
          <w:rFonts w:cs="Times New Roman"/>
          <w:szCs w:val="24"/>
          <w:vertAlign w:val="subscript"/>
        </w:rPr>
        <w:t>i</w:t>
      </w:r>
      <w:r>
        <w:rPr>
          <w:rFonts w:cs="Times New Roman"/>
          <w:szCs w:val="24"/>
        </w:rPr>
        <w:t>（%）、达标准限值10%时所对应的最远距离D</w:t>
      </w:r>
      <w:r>
        <w:rPr>
          <w:rFonts w:cs="Times New Roman"/>
          <w:szCs w:val="24"/>
          <w:vertAlign w:val="subscript"/>
        </w:rPr>
        <w:t>10%</w:t>
      </w:r>
      <w:r>
        <w:rPr>
          <w:rFonts w:cs="Times New Roman"/>
          <w:szCs w:val="24"/>
        </w:rPr>
        <w:t>（m），估算的预测结果如</w:t>
      </w:r>
      <w:r>
        <w:fldChar w:fldCharType="begin"/>
      </w:r>
      <w:r>
        <w:instrText xml:space="preserve"> HYPERLINK \l "_bookmark2" </w:instrText>
      </w:r>
      <w:r>
        <w:fldChar w:fldCharType="separate"/>
      </w:r>
      <w:r>
        <w:rPr>
          <w:rFonts w:cs="Times New Roman"/>
          <w:szCs w:val="24"/>
        </w:rPr>
        <w:t>表2.3.1-2</w:t>
      </w:r>
      <w:r>
        <w:rPr>
          <w:rFonts w:cs="Times New Roman"/>
          <w:szCs w:val="24"/>
        </w:rPr>
        <w:fldChar w:fldCharType="end"/>
      </w:r>
      <w:r>
        <w:rPr>
          <w:rFonts w:cs="Times New Roman"/>
          <w:szCs w:val="24"/>
        </w:rPr>
        <w:t>所示。计算得出：各污染物中以</w:t>
      </w:r>
      <w:r>
        <w:rPr>
          <w:rFonts w:hint="eastAsia" w:cs="Times New Roman"/>
          <w:szCs w:val="24"/>
        </w:rPr>
        <w:t>聚合楼</w:t>
      </w:r>
      <w:r>
        <w:rPr>
          <w:rFonts w:cs="Times New Roman"/>
          <w:szCs w:val="24"/>
        </w:rPr>
        <w:t>排放的非甲烷总烃占标率最大，为</w:t>
      </w:r>
      <w:r>
        <w:rPr>
          <w:rFonts w:hint="eastAsia" w:cs="Times New Roman"/>
          <w:szCs w:val="24"/>
        </w:rPr>
        <w:t>11.46</w:t>
      </w:r>
      <w:r>
        <w:rPr>
          <w:rFonts w:cs="Times New Roman"/>
          <w:szCs w:val="24"/>
        </w:rPr>
        <w:t>%，根据《环境影响评价技术导则 大气环境》（HJ2.2-2018），本项目大气评价等级为一级。</w:t>
      </w:r>
    </w:p>
    <w:p w14:paraId="244EA529">
      <w:pPr>
        <w:ind w:firstLine="480"/>
        <w:rPr>
          <w:rFonts w:cs="Times New Roman"/>
          <w:szCs w:val="24"/>
        </w:rPr>
      </w:pPr>
      <w:r>
        <w:rPr>
          <w:rFonts w:cs="Times New Roman"/>
          <w:szCs w:val="24"/>
        </w:rPr>
        <w:t>本项目各污染源筛选D</w:t>
      </w:r>
      <w:r>
        <w:rPr>
          <w:rFonts w:cs="Times New Roman"/>
          <w:szCs w:val="24"/>
          <w:vertAlign w:val="subscript"/>
        </w:rPr>
        <w:t>10%</w:t>
      </w:r>
      <w:r>
        <w:rPr>
          <w:rFonts w:cs="Times New Roman"/>
          <w:szCs w:val="24"/>
        </w:rPr>
        <w:t>&lt;2500m，因此大气评价范围为以项目所在地为中心，边长为5 km的矩形。</w:t>
      </w:r>
    </w:p>
    <w:p w14:paraId="7822EC49">
      <w:pPr>
        <w:ind w:firstLine="0" w:firstLineChars="0"/>
        <w:jc w:val="center"/>
        <w:rPr>
          <w:rFonts w:cs="Times New Roman"/>
          <w:b/>
        </w:rPr>
      </w:pPr>
      <w:r>
        <w:rPr>
          <w:rFonts w:cs="Times New Roman"/>
          <w:b/>
        </w:rPr>
        <w:t>表2.3.1-2  估算模式计算结果表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Layout w:type="autofit"/>
        <w:tblCellMar>
          <w:top w:w="57" w:type="dxa"/>
          <w:left w:w="108" w:type="dxa"/>
          <w:bottom w:w="57" w:type="dxa"/>
          <w:right w:w="108" w:type="dxa"/>
        </w:tblCellMar>
      </w:tblPr>
      <w:tblGrid>
        <w:gridCol w:w="3450"/>
        <w:gridCol w:w="2174"/>
        <w:gridCol w:w="2084"/>
        <w:gridCol w:w="2314"/>
        <w:gridCol w:w="1472"/>
        <w:gridCol w:w="1387"/>
        <w:gridCol w:w="1293"/>
      </w:tblGrid>
      <w:tr w14:paraId="7A5B21D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tblHeader/>
        </w:trPr>
        <w:tc>
          <w:tcPr>
            <w:tcW w:w="1217" w:type="pct"/>
            <w:vAlign w:val="center"/>
          </w:tcPr>
          <w:p w14:paraId="6ECF96EA">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排放源名称</w:t>
            </w:r>
          </w:p>
        </w:tc>
        <w:tc>
          <w:tcPr>
            <w:tcW w:w="767" w:type="pct"/>
            <w:vAlign w:val="center"/>
          </w:tcPr>
          <w:p w14:paraId="2CDD8C84">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污染物名称</w:t>
            </w:r>
          </w:p>
        </w:tc>
        <w:tc>
          <w:tcPr>
            <w:tcW w:w="735" w:type="pct"/>
            <w:vAlign w:val="center"/>
          </w:tcPr>
          <w:p w14:paraId="4A646105">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C</w:t>
            </w:r>
            <w:r>
              <w:rPr>
                <w:rFonts w:cs="Times New Roman"/>
                <w:b/>
                <w:bCs/>
                <w:kern w:val="0"/>
                <w:sz w:val="21"/>
                <w:szCs w:val="21"/>
                <w:vertAlign w:val="subscript"/>
              </w:rPr>
              <w:t>0</w:t>
            </w:r>
            <w:r>
              <w:rPr>
                <w:rFonts w:cs="Times New Roman"/>
                <w:b/>
                <w:bCs/>
                <w:kern w:val="0"/>
                <w:sz w:val="21"/>
                <w:szCs w:val="21"/>
              </w:rPr>
              <w:t>（mg/m</w:t>
            </w:r>
            <w:r>
              <w:rPr>
                <w:rFonts w:cs="Times New Roman"/>
                <w:b/>
                <w:bCs/>
                <w:kern w:val="0"/>
                <w:sz w:val="21"/>
                <w:szCs w:val="21"/>
                <w:vertAlign w:val="superscript"/>
              </w:rPr>
              <w:t>3</w:t>
            </w:r>
            <w:r>
              <w:rPr>
                <w:rFonts w:cs="Times New Roman"/>
                <w:b/>
                <w:bCs/>
                <w:kern w:val="0"/>
                <w:sz w:val="21"/>
                <w:szCs w:val="21"/>
              </w:rPr>
              <w:t>）</w:t>
            </w:r>
          </w:p>
        </w:tc>
        <w:tc>
          <w:tcPr>
            <w:tcW w:w="816" w:type="pct"/>
            <w:vAlign w:val="center"/>
          </w:tcPr>
          <w:p w14:paraId="07EAD815">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Cm（mg/m3）</w:t>
            </w:r>
          </w:p>
        </w:tc>
        <w:tc>
          <w:tcPr>
            <w:tcW w:w="519" w:type="pct"/>
            <w:vAlign w:val="center"/>
          </w:tcPr>
          <w:p w14:paraId="57705A3F">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占标率</w:t>
            </w:r>
            <w:r>
              <w:rPr>
                <w:rFonts w:cs="Times New Roman"/>
                <w:b/>
                <w:bCs/>
                <w:kern w:val="0"/>
                <w:sz w:val="21"/>
                <w:szCs w:val="21"/>
              </w:rPr>
              <w:t>P</w:t>
            </w:r>
            <w:r>
              <w:rPr>
                <w:rFonts w:cs="Times New Roman"/>
                <w:b/>
                <w:bCs/>
                <w:kern w:val="0"/>
                <w:sz w:val="21"/>
                <w:szCs w:val="21"/>
                <w:vertAlign w:val="subscript"/>
              </w:rPr>
              <w:t>i</w:t>
            </w:r>
            <w:r>
              <w:rPr>
                <w:rFonts w:cs="宋体"/>
                <w:b/>
                <w:bCs/>
                <w:kern w:val="0"/>
                <w:sz w:val="21"/>
                <w:szCs w:val="21"/>
              </w:rPr>
              <w:t>（</w:t>
            </w:r>
            <w:r>
              <w:rPr>
                <w:rFonts w:cs="Times New Roman"/>
                <w:b/>
                <w:bCs/>
                <w:kern w:val="0"/>
                <w:sz w:val="21"/>
                <w:szCs w:val="21"/>
              </w:rPr>
              <w:t>%</w:t>
            </w:r>
            <w:r>
              <w:rPr>
                <w:rFonts w:cs="宋体"/>
                <w:b/>
                <w:bCs/>
                <w:kern w:val="0"/>
                <w:sz w:val="21"/>
                <w:szCs w:val="21"/>
              </w:rPr>
              <w:t>）</w:t>
            </w:r>
          </w:p>
        </w:tc>
        <w:tc>
          <w:tcPr>
            <w:tcW w:w="489" w:type="pct"/>
            <w:vAlign w:val="center"/>
          </w:tcPr>
          <w:p w14:paraId="0C42FAB5">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D</w:t>
            </w:r>
            <w:r>
              <w:rPr>
                <w:rFonts w:cs="Times New Roman"/>
                <w:b/>
                <w:bCs/>
                <w:kern w:val="0"/>
                <w:sz w:val="21"/>
                <w:szCs w:val="21"/>
                <w:vertAlign w:val="subscript"/>
              </w:rPr>
              <w:t>10%</w:t>
            </w:r>
            <w:r>
              <w:rPr>
                <w:rFonts w:cs="Times New Roman"/>
                <w:b/>
                <w:bCs/>
                <w:kern w:val="0"/>
                <w:sz w:val="21"/>
                <w:szCs w:val="21"/>
              </w:rPr>
              <w:t>（m）</w:t>
            </w:r>
          </w:p>
        </w:tc>
        <w:tc>
          <w:tcPr>
            <w:tcW w:w="456" w:type="pct"/>
            <w:vAlign w:val="center"/>
          </w:tcPr>
          <w:p w14:paraId="0098A0BD">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判定评价等级</w:t>
            </w:r>
          </w:p>
        </w:tc>
      </w:tr>
      <w:tr w14:paraId="6197760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c>
          <w:tcPr>
            <w:tcW w:w="1217" w:type="pct"/>
            <w:vMerge w:val="restart"/>
            <w:tcBorders>
              <w:top w:val="single" w:color="auto" w:sz="12" w:space="0"/>
              <w:right w:val="single" w:color="auto" w:sz="6" w:space="0"/>
            </w:tcBorders>
            <w:shd w:val="clear" w:color="000000" w:fill="FFFFFF"/>
            <w:vAlign w:val="center"/>
          </w:tcPr>
          <w:p w14:paraId="152F05C3">
            <w:pPr>
              <w:widowControl/>
              <w:adjustRightInd/>
              <w:snapToGrid/>
              <w:spacing w:line="240" w:lineRule="auto"/>
              <w:ind w:firstLine="0" w:firstLineChars="0"/>
              <w:jc w:val="center"/>
              <w:rPr>
                <w:rFonts w:cs="宋体"/>
                <w:kern w:val="0"/>
                <w:sz w:val="21"/>
                <w:szCs w:val="21"/>
              </w:rPr>
            </w:pPr>
            <w:r>
              <w:rPr>
                <w:rFonts w:hint="eastAsia" w:cs="宋体"/>
                <w:kern w:val="0"/>
                <w:sz w:val="21"/>
                <w:szCs w:val="21"/>
              </w:rPr>
              <w:t>P1</w:t>
            </w:r>
          </w:p>
        </w:tc>
        <w:tc>
          <w:tcPr>
            <w:tcW w:w="767" w:type="pct"/>
            <w:tcBorders>
              <w:top w:val="single" w:color="auto" w:sz="12" w:space="0"/>
              <w:left w:val="single" w:color="auto" w:sz="6" w:space="0"/>
              <w:bottom w:val="single" w:color="auto" w:sz="6" w:space="0"/>
              <w:right w:val="single" w:color="auto" w:sz="6" w:space="0"/>
            </w:tcBorders>
            <w:vAlign w:val="center"/>
          </w:tcPr>
          <w:p w14:paraId="47FCCD33">
            <w:pPr>
              <w:widowControl/>
              <w:adjustRightInd/>
              <w:snapToGrid/>
              <w:spacing w:line="240" w:lineRule="auto"/>
              <w:ind w:firstLine="0" w:firstLineChars="0"/>
              <w:jc w:val="center"/>
              <w:rPr>
                <w:rFonts w:cs="宋体"/>
                <w:kern w:val="0"/>
                <w:sz w:val="21"/>
                <w:szCs w:val="21"/>
              </w:rPr>
            </w:pPr>
            <w:r>
              <w:rPr>
                <w:rFonts w:cs="宋体"/>
                <w:kern w:val="0"/>
                <w:sz w:val="21"/>
                <w:szCs w:val="21"/>
              </w:rPr>
              <w:t>PM</w:t>
            </w:r>
            <w:r>
              <w:rPr>
                <w:rFonts w:cs="宋体"/>
                <w:kern w:val="0"/>
                <w:sz w:val="21"/>
                <w:szCs w:val="21"/>
                <w:vertAlign w:val="subscript"/>
              </w:rPr>
              <w:t>10</w:t>
            </w:r>
          </w:p>
        </w:tc>
        <w:tc>
          <w:tcPr>
            <w:tcW w:w="735" w:type="pct"/>
            <w:tcBorders>
              <w:top w:val="single" w:color="auto" w:sz="12" w:space="0"/>
              <w:left w:val="single" w:color="auto" w:sz="6" w:space="0"/>
              <w:bottom w:val="single" w:color="auto" w:sz="6" w:space="0"/>
              <w:right w:val="single" w:color="auto" w:sz="6" w:space="0"/>
            </w:tcBorders>
            <w:vAlign w:val="center"/>
          </w:tcPr>
          <w:p w14:paraId="485902A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0.45</w:t>
            </w:r>
          </w:p>
        </w:tc>
        <w:tc>
          <w:tcPr>
            <w:tcW w:w="816" w:type="pct"/>
            <w:tcBorders>
              <w:top w:val="single" w:color="auto" w:sz="12" w:space="0"/>
              <w:left w:val="single" w:color="auto" w:sz="6" w:space="0"/>
              <w:bottom w:val="single" w:color="auto" w:sz="6" w:space="0"/>
              <w:right w:val="single" w:color="auto" w:sz="6" w:space="0"/>
            </w:tcBorders>
            <w:vAlign w:val="center"/>
          </w:tcPr>
          <w:p w14:paraId="19C8AF4B">
            <w:pPr>
              <w:widowControl/>
              <w:adjustRightInd/>
              <w:snapToGrid/>
              <w:spacing w:line="240" w:lineRule="auto"/>
              <w:ind w:firstLine="0" w:firstLineChars="0"/>
              <w:jc w:val="center"/>
              <w:rPr>
                <w:rFonts w:cs="Times New Roman"/>
                <w:kern w:val="0"/>
                <w:sz w:val="21"/>
                <w:szCs w:val="21"/>
              </w:rPr>
            </w:pPr>
            <w:r>
              <w:rPr>
                <w:rFonts w:cs="Times New Roman"/>
                <w:sz w:val="21"/>
                <w:szCs w:val="21"/>
              </w:rPr>
              <w:t>8.80E-04|0</w:t>
            </w:r>
          </w:p>
        </w:tc>
        <w:tc>
          <w:tcPr>
            <w:tcW w:w="519" w:type="pct"/>
            <w:tcBorders>
              <w:top w:val="single" w:color="auto" w:sz="12" w:space="0"/>
              <w:left w:val="single" w:color="auto" w:sz="6" w:space="0"/>
              <w:bottom w:val="single" w:color="auto" w:sz="6" w:space="0"/>
              <w:right w:val="single" w:color="auto" w:sz="6" w:space="0"/>
            </w:tcBorders>
            <w:vAlign w:val="center"/>
          </w:tcPr>
          <w:p w14:paraId="42F9A12B">
            <w:pPr>
              <w:widowControl/>
              <w:adjustRightInd/>
              <w:snapToGrid/>
              <w:spacing w:line="240" w:lineRule="auto"/>
              <w:ind w:firstLine="0" w:firstLineChars="0"/>
              <w:jc w:val="center"/>
              <w:rPr>
                <w:rFonts w:cs="Times New Roman"/>
                <w:kern w:val="0"/>
                <w:sz w:val="21"/>
                <w:szCs w:val="21"/>
              </w:rPr>
            </w:pPr>
            <w:r>
              <w:rPr>
                <w:rFonts w:cs="Times New Roman"/>
                <w:sz w:val="21"/>
                <w:szCs w:val="21"/>
              </w:rPr>
              <w:t>0.20|0</w:t>
            </w:r>
          </w:p>
        </w:tc>
        <w:tc>
          <w:tcPr>
            <w:tcW w:w="489" w:type="pct"/>
            <w:tcBorders>
              <w:top w:val="single" w:color="auto" w:sz="12" w:space="0"/>
              <w:left w:val="single" w:color="auto" w:sz="6" w:space="0"/>
              <w:bottom w:val="single" w:color="auto" w:sz="6" w:space="0"/>
              <w:right w:val="single" w:color="auto" w:sz="6" w:space="0"/>
            </w:tcBorders>
            <w:vAlign w:val="center"/>
          </w:tcPr>
          <w:p w14:paraId="7DA8CF0D">
            <w:pPr>
              <w:widowControl/>
              <w:adjustRightInd/>
              <w:snapToGrid/>
              <w:spacing w:line="240" w:lineRule="auto"/>
              <w:ind w:firstLine="0" w:firstLineChars="0"/>
              <w:jc w:val="center"/>
              <w:rPr>
                <w:rFonts w:cs="Times New Roman"/>
                <w:kern w:val="0"/>
                <w:sz w:val="21"/>
                <w:szCs w:val="21"/>
              </w:rPr>
            </w:pPr>
            <w:r>
              <w:rPr>
                <w:rFonts w:cs="Times New Roman"/>
                <w:sz w:val="21"/>
                <w:szCs w:val="21"/>
              </w:rPr>
              <w:t>/</w:t>
            </w:r>
          </w:p>
        </w:tc>
        <w:tc>
          <w:tcPr>
            <w:tcW w:w="456" w:type="pct"/>
            <w:tcBorders>
              <w:top w:val="single" w:color="auto" w:sz="12" w:space="0"/>
              <w:left w:val="single" w:color="auto" w:sz="6" w:space="0"/>
              <w:bottom w:val="single" w:color="auto" w:sz="6" w:space="0"/>
            </w:tcBorders>
            <w:vAlign w:val="center"/>
          </w:tcPr>
          <w:p w14:paraId="501C1D28">
            <w:pPr>
              <w:widowControl/>
              <w:adjustRightInd/>
              <w:snapToGrid/>
              <w:spacing w:line="240" w:lineRule="auto"/>
              <w:ind w:firstLine="0" w:firstLineChars="0"/>
              <w:jc w:val="center"/>
              <w:rPr>
                <w:rFonts w:hint="eastAsia" w:ascii="宋体" w:hAnsi="宋体" w:cs="宋体"/>
                <w:kern w:val="0"/>
                <w:sz w:val="21"/>
                <w:szCs w:val="21"/>
              </w:rPr>
            </w:pPr>
            <w:r>
              <w:rPr>
                <w:rFonts w:hint="eastAsia" w:ascii="宋体" w:hAnsi="宋体"/>
                <w:sz w:val="21"/>
                <w:szCs w:val="21"/>
              </w:rPr>
              <w:t>三级</w:t>
            </w:r>
          </w:p>
        </w:tc>
      </w:tr>
      <w:tr w14:paraId="2795E95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c>
          <w:tcPr>
            <w:tcW w:w="1217" w:type="pct"/>
            <w:vMerge w:val="continue"/>
            <w:tcBorders>
              <w:right w:val="single" w:color="auto" w:sz="6" w:space="0"/>
            </w:tcBorders>
            <w:vAlign w:val="center"/>
          </w:tcPr>
          <w:p w14:paraId="0A98A77E">
            <w:pPr>
              <w:widowControl/>
              <w:adjustRightInd/>
              <w:snapToGrid/>
              <w:spacing w:line="240" w:lineRule="auto"/>
              <w:ind w:firstLine="0" w:firstLineChars="0"/>
              <w:jc w:val="center"/>
              <w:rPr>
                <w:rFonts w:cs="宋体"/>
                <w:kern w:val="0"/>
                <w:sz w:val="21"/>
                <w:szCs w:val="21"/>
              </w:rPr>
            </w:pPr>
          </w:p>
        </w:tc>
        <w:tc>
          <w:tcPr>
            <w:tcW w:w="767" w:type="pct"/>
            <w:tcBorders>
              <w:top w:val="single" w:color="auto" w:sz="6" w:space="0"/>
              <w:left w:val="single" w:color="auto" w:sz="6" w:space="0"/>
              <w:bottom w:val="single" w:color="auto" w:sz="6" w:space="0"/>
              <w:right w:val="single" w:color="auto" w:sz="6" w:space="0"/>
            </w:tcBorders>
            <w:vAlign w:val="center"/>
          </w:tcPr>
          <w:p w14:paraId="1D5E4D4A">
            <w:pPr>
              <w:widowControl/>
              <w:adjustRightInd/>
              <w:snapToGrid/>
              <w:spacing w:line="240" w:lineRule="auto"/>
              <w:ind w:firstLine="0" w:firstLineChars="0"/>
              <w:jc w:val="center"/>
              <w:rPr>
                <w:rFonts w:cs="宋体"/>
                <w:kern w:val="0"/>
                <w:sz w:val="21"/>
                <w:szCs w:val="21"/>
              </w:rPr>
            </w:pPr>
            <w:r>
              <w:rPr>
                <w:rFonts w:cs="宋体"/>
                <w:kern w:val="0"/>
                <w:sz w:val="21"/>
                <w:szCs w:val="21"/>
              </w:rPr>
              <w:t>PM</w:t>
            </w:r>
            <w:r>
              <w:rPr>
                <w:rFonts w:cs="宋体"/>
                <w:kern w:val="0"/>
                <w:sz w:val="21"/>
                <w:szCs w:val="21"/>
                <w:vertAlign w:val="subscript"/>
              </w:rPr>
              <w:t>2.5</w:t>
            </w:r>
          </w:p>
        </w:tc>
        <w:tc>
          <w:tcPr>
            <w:tcW w:w="735" w:type="pct"/>
            <w:tcBorders>
              <w:top w:val="single" w:color="auto" w:sz="6" w:space="0"/>
              <w:left w:val="single" w:color="auto" w:sz="6" w:space="0"/>
              <w:bottom w:val="single" w:color="auto" w:sz="6" w:space="0"/>
              <w:right w:val="single" w:color="auto" w:sz="6" w:space="0"/>
            </w:tcBorders>
            <w:vAlign w:val="center"/>
          </w:tcPr>
          <w:p w14:paraId="45C7D26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0.225</w:t>
            </w:r>
          </w:p>
        </w:tc>
        <w:tc>
          <w:tcPr>
            <w:tcW w:w="816" w:type="pct"/>
            <w:tcBorders>
              <w:top w:val="single" w:color="auto" w:sz="6" w:space="0"/>
              <w:left w:val="single" w:color="auto" w:sz="6" w:space="0"/>
              <w:bottom w:val="single" w:color="auto" w:sz="6" w:space="0"/>
              <w:right w:val="single" w:color="auto" w:sz="6" w:space="0"/>
            </w:tcBorders>
            <w:vAlign w:val="center"/>
          </w:tcPr>
          <w:p w14:paraId="1DE0381A">
            <w:pPr>
              <w:widowControl/>
              <w:adjustRightInd/>
              <w:snapToGrid/>
              <w:spacing w:line="240" w:lineRule="auto"/>
              <w:ind w:firstLine="0" w:firstLineChars="0"/>
              <w:jc w:val="center"/>
              <w:rPr>
                <w:rFonts w:cs="Times New Roman"/>
                <w:kern w:val="0"/>
                <w:sz w:val="21"/>
                <w:szCs w:val="21"/>
              </w:rPr>
            </w:pPr>
            <w:r>
              <w:rPr>
                <w:rFonts w:cs="Times New Roman"/>
                <w:sz w:val="21"/>
                <w:szCs w:val="21"/>
              </w:rPr>
              <w:t>4.61E-04|0</w:t>
            </w:r>
          </w:p>
        </w:tc>
        <w:tc>
          <w:tcPr>
            <w:tcW w:w="519" w:type="pct"/>
            <w:tcBorders>
              <w:top w:val="single" w:color="auto" w:sz="6" w:space="0"/>
              <w:left w:val="single" w:color="auto" w:sz="6" w:space="0"/>
              <w:bottom w:val="single" w:color="auto" w:sz="6" w:space="0"/>
              <w:right w:val="single" w:color="auto" w:sz="6" w:space="0"/>
            </w:tcBorders>
            <w:vAlign w:val="center"/>
          </w:tcPr>
          <w:p w14:paraId="3DD50022">
            <w:pPr>
              <w:widowControl/>
              <w:adjustRightInd/>
              <w:snapToGrid/>
              <w:spacing w:line="240" w:lineRule="auto"/>
              <w:ind w:firstLine="0" w:firstLineChars="0"/>
              <w:jc w:val="center"/>
              <w:rPr>
                <w:rFonts w:cs="Times New Roman"/>
                <w:kern w:val="0"/>
                <w:sz w:val="21"/>
                <w:szCs w:val="21"/>
              </w:rPr>
            </w:pPr>
            <w:r>
              <w:rPr>
                <w:rFonts w:cs="Times New Roman"/>
                <w:sz w:val="21"/>
                <w:szCs w:val="21"/>
              </w:rPr>
              <w:t>0.20|0</w:t>
            </w:r>
          </w:p>
        </w:tc>
        <w:tc>
          <w:tcPr>
            <w:tcW w:w="489" w:type="pct"/>
            <w:tcBorders>
              <w:top w:val="single" w:color="auto" w:sz="6" w:space="0"/>
              <w:left w:val="single" w:color="auto" w:sz="6" w:space="0"/>
              <w:bottom w:val="single" w:color="auto" w:sz="6" w:space="0"/>
              <w:right w:val="single" w:color="auto" w:sz="6" w:space="0"/>
            </w:tcBorders>
            <w:vAlign w:val="center"/>
          </w:tcPr>
          <w:p w14:paraId="2F72E528">
            <w:pPr>
              <w:widowControl/>
              <w:adjustRightInd/>
              <w:snapToGrid/>
              <w:spacing w:line="240" w:lineRule="auto"/>
              <w:ind w:firstLine="0" w:firstLineChars="0"/>
              <w:jc w:val="center"/>
              <w:rPr>
                <w:rFonts w:cs="Times New Roman"/>
                <w:kern w:val="0"/>
                <w:sz w:val="21"/>
                <w:szCs w:val="21"/>
              </w:rPr>
            </w:pPr>
            <w:r>
              <w:rPr>
                <w:rFonts w:cs="Times New Roman"/>
                <w:sz w:val="21"/>
                <w:szCs w:val="21"/>
              </w:rPr>
              <w:t>/</w:t>
            </w:r>
          </w:p>
        </w:tc>
        <w:tc>
          <w:tcPr>
            <w:tcW w:w="456" w:type="pct"/>
            <w:tcBorders>
              <w:top w:val="single" w:color="auto" w:sz="6" w:space="0"/>
              <w:left w:val="single" w:color="auto" w:sz="6" w:space="0"/>
              <w:bottom w:val="single" w:color="auto" w:sz="6" w:space="0"/>
            </w:tcBorders>
            <w:vAlign w:val="center"/>
          </w:tcPr>
          <w:p w14:paraId="65CDE9F9">
            <w:pPr>
              <w:widowControl/>
              <w:adjustRightInd/>
              <w:snapToGrid/>
              <w:spacing w:line="240" w:lineRule="auto"/>
              <w:ind w:firstLine="0" w:firstLineChars="0"/>
              <w:jc w:val="center"/>
              <w:rPr>
                <w:rFonts w:hint="eastAsia" w:ascii="宋体" w:hAnsi="宋体" w:cs="宋体"/>
                <w:kern w:val="0"/>
                <w:sz w:val="21"/>
                <w:szCs w:val="21"/>
              </w:rPr>
            </w:pPr>
            <w:r>
              <w:rPr>
                <w:rFonts w:hint="eastAsia" w:ascii="宋体" w:hAnsi="宋体"/>
                <w:sz w:val="21"/>
                <w:szCs w:val="21"/>
              </w:rPr>
              <w:t>三级</w:t>
            </w:r>
          </w:p>
        </w:tc>
      </w:tr>
      <w:tr w14:paraId="1DDEA4D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c>
          <w:tcPr>
            <w:tcW w:w="1217" w:type="pct"/>
            <w:vMerge w:val="restart"/>
            <w:tcBorders>
              <w:top w:val="single" w:color="auto" w:sz="6" w:space="0"/>
              <w:right w:val="single" w:color="auto" w:sz="6" w:space="0"/>
            </w:tcBorders>
            <w:shd w:val="clear" w:color="000000" w:fill="FFFFFF"/>
            <w:vAlign w:val="center"/>
          </w:tcPr>
          <w:p w14:paraId="3D26BB47">
            <w:pPr>
              <w:widowControl/>
              <w:adjustRightInd/>
              <w:snapToGrid/>
              <w:spacing w:line="240" w:lineRule="auto"/>
              <w:ind w:firstLine="0" w:firstLineChars="0"/>
              <w:jc w:val="center"/>
              <w:rPr>
                <w:rFonts w:cs="宋体"/>
                <w:kern w:val="0"/>
                <w:sz w:val="21"/>
                <w:szCs w:val="21"/>
              </w:rPr>
            </w:pPr>
            <w:r>
              <w:rPr>
                <w:rFonts w:hint="eastAsia" w:cs="宋体"/>
                <w:kern w:val="0"/>
                <w:sz w:val="21"/>
                <w:szCs w:val="21"/>
              </w:rPr>
              <w:t>P2</w:t>
            </w:r>
          </w:p>
        </w:tc>
        <w:tc>
          <w:tcPr>
            <w:tcW w:w="767" w:type="pct"/>
            <w:tcBorders>
              <w:top w:val="single" w:color="auto" w:sz="6" w:space="0"/>
              <w:left w:val="single" w:color="auto" w:sz="6" w:space="0"/>
              <w:bottom w:val="single" w:color="auto" w:sz="6" w:space="0"/>
              <w:right w:val="single" w:color="auto" w:sz="6" w:space="0"/>
            </w:tcBorders>
            <w:vAlign w:val="center"/>
          </w:tcPr>
          <w:p w14:paraId="11EB5D80">
            <w:pPr>
              <w:widowControl/>
              <w:adjustRightInd/>
              <w:snapToGrid/>
              <w:spacing w:line="240" w:lineRule="auto"/>
              <w:ind w:firstLine="0" w:firstLineChars="0"/>
              <w:jc w:val="center"/>
              <w:rPr>
                <w:rFonts w:cs="宋体"/>
                <w:kern w:val="0"/>
                <w:sz w:val="21"/>
                <w:szCs w:val="21"/>
              </w:rPr>
            </w:pPr>
            <w:r>
              <w:rPr>
                <w:rFonts w:cs="宋体"/>
                <w:kern w:val="0"/>
                <w:sz w:val="21"/>
                <w:szCs w:val="21"/>
              </w:rPr>
              <w:t>PM</w:t>
            </w:r>
            <w:r>
              <w:rPr>
                <w:rFonts w:cs="宋体"/>
                <w:kern w:val="0"/>
                <w:sz w:val="21"/>
                <w:szCs w:val="21"/>
                <w:vertAlign w:val="subscript"/>
              </w:rPr>
              <w:t>10</w:t>
            </w:r>
          </w:p>
        </w:tc>
        <w:tc>
          <w:tcPr>
            <w:tcW w:w="735" w:type="pct"/>
            <w:tcBorders>
              <w:top w:val="single" w:color="auto" w:sz="6" w:space="0"/>
              <w:left w:val="single" w:color="auto" w:sz="6" w:space="0"/>
              <w:bottom w:val="single" w:color="auto" w:sz="6" w:space="0"/>
              <w:right w:val="single" w:color="auto" w:sz="6" w:space="0"/>
            </w:tcBorders>
            <w:vAlign w:val="center"/>
          </w:tcPr>
          <w:p w14:paraId="0D6EAEA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0.45</w:t>
            </w:r>
          </w:p>
        </w:tc>
        <w:tc>
          <w:tcPr>
            <w:tcW w:w="816" w:type="pct"/>
            <w:tcBorders>
              <w:top w:val="single" w:color="auto" w:sz="6" w:space="0"/>
              <w:left w:val="single" w:color="auto" w:sz="6" w:space="0"/>
              <w:bottom w:val="single" w:color="auto" w:sz="6" w:space="0"/>
              <w:right w:val="single" w:color="auto" w:sz="6" w:space="0"/>
            </w:tcBorders>
            <w:vAlign w:val="center"/>
          </w:tcPr>
          <w:p w14:paraId="6A2EE427">
            <w:pPr>
              <w:widowControl/>
              <w:adjustRightInd/>
              <w:snapToGrid/>
              <w:spacing w:line="240" w:lineRule="auto"/>
              <w:ind w:firstLine="0" w:firstLineChars="0"/>
              <w:jc w:val="center"/>
              <w:rPr>
                <w:rFonts w:cs="Times New Roman"/>
                <w:kern w:val="0"/>
                <w:sz w:val="21"/>
                <w:szCs w:val="21"/>
              </w:rPr>
            </w:pPr>
            <w:r>
              <w:rPr>
                <w:rFonts w:cs="Times New Roman"/>
                <w:sz w:val="21"/>
                <w:szCs w:val="21"/>
              </w:rPr>
              <w:t>1.58E-03|0</w:t>
            </w:r>
          </w:p>
        </w:tc>
        <w:tc>
          <w:tcPr>
            <w:tcW w:w="519" w:type="pct"/>
            <w:tcBorders>
              <w:top w:val="single" w:color="auto" w:sz="6" w:space="0"/>
              <w:left w:val="single" w:color="auto" w:sz="6" w:space="0"/>
              <w:bottom w:val="single" w:color="auto" w:sz="6" w:space="0"/>
              <w:right w:val="single" w:color="auto" w:sz="6" w:space="0"/>
            </w:tcBorders>
            <w:vAlign w:val="center"/>
          </w:tcPr>
          <w:p w14:paraId="23F3A1CF">
            <w:pPr>
              <w:widowControl/>
              <w:adjustRightInd/>
              <w:snapToGrid/>
              <w:spacing w:line="240" w:lineRule="auto"/>
              <w:ind w:firstLine="0" w:firstLineChars="0"/>
              <w:jc w:val="center"/>
              <w:rPr>
                <w:rFonts w:cs="Times New Roman"/>
                <w:kern w:val="0"/>
                <w:sz w:val="21"/>
                <w:szCs w:val="21"/>
              </w:rPr>
            </w:pPr>
            <w:r>
              <w:rPr>
                <w:rFonts w:cs="Times New Roman"/>
                <w:sz w:val="21"/>
                <w:szCs w:val="21"/>
              </w:rPr>
              <w:t>0.35|0</w:t>
            </w:r>
          </w:p>
        </w:tc>
        <w:tc>
          <w:tcPr>
            <w:tcW w:w="489" w:type="pct"/>
            <w:tcBorders>
              <w:top w:val="single" w:color="auto" w:sz="6" w:space="0"/>
              <w:left w:val="single" w:color="auto" w:sz="6" w:space="0"/>
              <w:bottom w:val="single" w:color="auto" w:sz="6" w:space="0"/>
              <w:right w:val="single" w:color="auto" w:sz="6" w:space="0"/>
            </w:tcBorders>
            <w:vAlign w:val="center"/>
          </w:tcPr>
          <w:p w14:paraId="54933C6B">
            <w:pPr>
              <w:widowControl/>
              <w:adjustRightInd/>
              <w:snapToGrid/>
              <w:spacing w:line="240" w:lineRule="auto"/>
              <w:ind w:firstLine="0" w:firstLineChars="0"/>
              <w:jc w:val="center"/>
              <w:rPr>
                <w:rFonts w:cs="Times New Roman"/>
                <w:kern w:val="0"/>
                <w:sz w:val="21"/>
                <w:szCs w:val="21"/>
              </w:rPr>
            </w:pPr>
            <w:r>
              <w:rPr>
                <w:rFonts w:cs="Times New Roman"/>
                <w:sz w:val="21"/>
                <w:szCs w:val="21"/>
              </w:rPr>
              <w:t>/</w:t>
            </w:r>
          </w:p>
        </w:tc>
        <w:tc>
          <w:tcPr>
            <w:tcW w:w="456" w:type="pct"/>
            <w:tcBorders>
              <w:top w:val="single" w:color="auto" w:sz="6" w:space="0"/>
              <w:left w:val="single" w:color="auto" w:sz="6" w:space="0"/>
              <w:bottom w:val="single" w:color="auto" w:sz="6" w:space="0"/>
            </w:tcBorders>
            <w:vAlign w:val="center"/>
          </w:tcPr>
          <w:p w14:paraId="2F81B3E2">
            <w:pPr>
              <w:widowControl/>
              <w:adjustRightInd/>
              <w:snapToGrid/>
              <w:spacing w:line="240" w:lineRule="auto"/>
              <w:ind w:firstLine="0" w:firstLineChars="0"/>
              <w:jc w:val="center"/>
              <w:rPr>
                <w:rFonts w:hint="eastAsia" w:ascii="宋体" w:hAnsi="宋体" w:cs="宋体"/>
                <w:kern w:val="0"/>
                <w:sz w:val="21"/>
                <w:szCs w:val="21"/>
              </w:rPr>
            </w:pPr>
            <w:r>
              <w:rPr>
                <w:rFonts w:hint="eastAsia" w:ascii="宋体" w:hAnsi="宋体"/>
                <w:sz w:val="21"/>
                <w:szCs w:val="21"/>
              </w:rPr>
              <w:t>三级</w:t>
            </w:r>
          </w:p>
        </w:tc>
      </w:tr>
      <w:tr w14:paraId="177E5F2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c>
          <w:tcPr>
            <w:tcW w:w="1217" w:type="pct"/>
            <w:vMerge w:val="continue"/>
            <w:tcBorders>
              <w:top w:val="single" w:color="auto" w:sz="6" w:space="0"/>
              <w:right w:val="single" w:color="auto" w:sz="6" w:space="0"/>
            </w:tcBorders>
            <w:shd w:val="clear" w:color="000000" w:fill="FFFFFF"/>
            <w:vAlign w:val="center"/>
          </w:tcPr>
          <w:p w14:paraId="0167A23B">
            <w:pPr>
              <w:widowControl/>
              <w:adjustRightInd/>
              <w:snapToGrid/>
              <w:spacing w:line="240" w:lineRule="auto"/>
              <w:ind w:firstLine="0" w:firstLineChars="0"/>
              <w:jc w:val="center"/>
              <w:rPr>
                <w:rFonts w:cs="宋体"/>
                <w:kern w:val="0"/>
                <w:sz w:val="21"/>
                <w:szCs w:val="21"/>
              </w:rPr>
            </w:pPr>
          </w:p>
        </w:tc>
        <w:tc>
          <w:tcPr>
            <w:tcW w:w="767" w:type="pct"/>
            <w:tcBorders>
              <w:top w:val="single" w:color="auto" w:sz="6" w:space="0"/>
              <w:left w:val="single" w:color="auto" w:sz="6" w:space="0"/>
              <w:bottom w:val="single" w:color="auto" w:sz="6" w:space="0"/>
              <w:right w:val="single" w:color="auto" w:sz="6" w:space="0"/>
            </w:tcBorders>
            <w:vAlign w:val="center"/>
          </w:tcPr>
          <w:p w14:paraId="7FC77324">
            <w:pPr>
              <w:widowControl/>
              <w:adjustRightInd/>
              <w:snapToGrid/>
              <w:spacing w:line="240" w:lineRule="auto"/>
              <w:ind w:firstLine="0" w:firstLineChars="0"/>
              <w:jc w:val="center"/>
              <w:rPr>
                <w:rFonts w:cs="宋体"/>
                <w:kern w:val="0"/>
                <w:sz w:val="21"/>
                <w:szCs w:val="21"/>
              </w:rPr>
            </w:pPr>
            <w:r>
              <w:rPr>
                <w:rFonts w:cs="宋体"/>
                <w:kern w:val="0"/>
                <w:sz w:val="21"/>
                <w:szCs w:val="21"/>
              </w:rPr>
              <w:t>PM</w:t>
            </w:r>
            <w:r>
              <w:rPr>
                <w:rFonts w:cs="宋体"/>
                <w:kern w:val="0"/>
                <w:sz w:val="21"/>
                <w:szCs w:val="21"/>
                <w:vertAlign w:val="subscript"/>
              </w:rPr>
              <w:t>2.5</w:t>
            </w:r>
          </w:p>
        </w:tc>
        <w:tc>
          <w:tcPr>
            <w:tcW w:w="735" w:type="pct"/>
            <w:tcBorders>
              <w:top w:val="single" w:color="auto" w:sz="6" w:space="0"/>
              <w:left w:val="single" w:color="auto" w:sz="6" w:space="0"/>
              <w:bottom w:val="single" w:color="auto" w:sz="6" w:space="0"/>
              <w:right w:val="single" w:color="auto" w:sz="6" w:space="0"/>
            </w:tcBorders>
            <w:vAlign w:val="center"/>
          </w:tcPr>
          <w:p w14:paraId="219937B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0.225</w:t>
            </w:r>
          </w:p>
        </w:tc>
        <w:tc>
          <w:tcPr>
            <w:tcW w:w="816" w:type="pct"/>
            <w:tcBorders>
              <w:top w:val="single" w:color="auto" w:sz="6" w:space="0"/>
              <w:left w:val="single" w:color="auto" w:sz="6" w:space="0"/>
              <w:bottom w:val="single" w:color="auto" w:sz="6" w:space="0"/>
              <w:right w:val="single" w:color="auto" w:sz="6" w:space="0"/>
            </w:tcBorders>
            <w:vAlign w:val="center"/>
          </w:tcPr>
          <w:p w14:paraId="0DFC6F95">
            <w:pPr>
              <w:widowControl/>
              <w:adjustRightInd/>
              <w:snapToGrid/>
              <w:spacing w:line="240" w:lineRule="auto"/>
              <w:ind w:firstLine="0" w:firstLineChars="0"/>
              <w:jc w:val="center"/>
              <w:rPr>
                <w:rFonts w:cs="Times New Roman"/>
                <w:sz w:val="21"/>
                <w:szCs w:val="21"/>
              </w:rPr>
            </w:pPr>
            <w:r>
              <w:rPr>
                <w:rFonts w:cs="Times New Roman"/>
                <w:sz w:val="21"/>
                <w:szCs w:val="21"/>
              </w:rPr>
              <w:t>7.94E-04|0</w:t>
            </w:r>
          </w:p>
        </w:tc>
        <w:tc>
          <w:tcPr>
            <w:tcW w:w="519" w:type="pct"/>
            <w:tcBorders>
              <w:top w:val="single" w:color="auto" w:sz="6" w:space="0"/>
              <w:left w:val="single" w:color="auto" w:sz="6" w:space="0"/>
              <w:bottom w:val="single" w:color="auto" w:sz="6" w:space="0"/>
              <w:right w:val="single" w:color="auto" w:sz="6" w:space="0"/>
            </w:tcBorders>
            <w:vAlign w:val="center"/>
          </w:tcPr>
          <w:p w14:paraId="28516EC3">
            <w:pPr>
              <w:widowControl/>
              <w:adjustRightInd/>
              <w:snapToGrid/>
              <w:spacing w:line="240" w:lineRule="auto"/>
              <w:ind w:firstLine="0" w:firstLineChars="0"/>
              <w:jc w:val="center"/>
              <w:rPr>
                <w:rFonts w:cs="Times New Roman"/>
                <w:sz w:val="21"/>
                <w:szCs w:val="21"/>
              </w:rPr>
            </w:pPr>
            <w:r>
              <w:rPr>
                <w:rFonts w:cs="Times New Roman"/>
                <w:sz w:val="21"/>
                <w:szCs w:val="21"/>
              </w:rPr>
              <w:t>0.35|0</w:t>
            </w:r>
          </w:p>
        </w:tc>
        <w:tc>
          <w:tcPr>
            <w:tcW w:w="489" w:type="pct"/>
            <w:tcBorders>
              <w:top w:val="single" w:color="auto" w:sz="6" w:space="0"/>
              <w:left w:val="single" w:color="auto" w:sz="6" w:space="0"/>
              <w:bottom w:val="single" w:color="auto" w:sz="6" w:space="0"/>
              <w:right w:val="single" w:color="auto" w:sz="6" w:space="0"/>
            </w:tcBorders>
            <w:vAlign w:val="center"/>
          </w:tcPr>
          <w:p w14:paraId="5712FB31">
            <w:pPr>
              <w:widowControl/>
              <w:adjustRightInd/>
              <w:snapToGrid/>
              <w:spacing w:line="240" w:lineRule="auto"/>
              <w:ind w:firstLine="0" w:firstLineChars="0"/>
              <w:jc w:val="center"/>
              <w:rPr>
                <w:rFonts w:cs="Times New Roman"/>
                <w:sz w:val="21"/>
                <w:szCs w:val="21"/>
              </w:rPr>
            </w:pPr>
            <w:r>
              <w:rPr>
                <w:rFonts w:cs="Times New Roman"/>
                <w:sz w:val="21"/>
                <w:szCs w:val="21"/>
              </w:rPr>
              <w:t>/</w:t>
            </w:r>
          </w:p>
        </w:tc>
        <w:tc>
          <w:tcPr>
            <w:tcW w:w="456" w:type="pct"/>
            <w:tcBorders>
              <w:top w:val="single" w:color="auto" w:sz="6" w:space="0"/>
              <w:left w:val="single" w:color="auto" w:sz="6" w:space="0"/>
              <w:bottom w:val="single" w:color="auto" w:sz="6" w:space="0"/>
            </w:tcBorders>
            <w:vAlign w:val="center"/>
          </w:tcPr>
          <w:p w14:paraId="0E3B642A">
            <w:pPr>
              <w:widowControl/>
              <w:adjustRightInd/>
              <w:snapToGrid/>
              <w:spacing w:line="240" w:lineRule="auto"/>
              <w:ind w:firstLine="0" w:firstLineChars="0"/>
              <w:jc w:val="center"/>
              <w:rPr>
                <w:rFonts w:hint="eastAsia" w:ascii="宋体" w:hAnsi="宋体"/>
                <w:sz w:val="21"/>
                <w:szCs w:val="21"/>
              </w:rPr>
            </w:pPr>
            <w:r>
              <w:rPr>
                <w:rFonts w:hint="eastAsia" w:ascii="宋体" w:hAnsi="宋体"/>
                <w:sz w:val="21"/>
                <w:szCs w:val="21"/>
              </w:rPr>
              <w:t>三级</w:t>
            </w:r>
          </w:p>
        </w:tc>
      </w:tr>
      <w:tr w14:paraId="2B261DD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c>
          <w:tcPr>
            <w:tcW w:w="1217" w:type="pct"/>
            <w:vMerge w:val="continue"/>
            <w:tcBorders>
              <w:top w:val="single" w:color="auto" w:sz="6" w:space="0"/>
              <w:right w:val="single" w:color="auto" w:sz="6" w:space="0"/>
            </w:tcBorders>
            <w:shd w:val="clear" w:color="000000" w:fill="FFFFFF"/>
            <w:vAlign w:val="center"/>
          </w:tcPr>
          <w:p w14:paraId="6615F280">
            <w:pPr>
              <w:widowControl/>
              <w:adjustRightInd/>
              <w:snapToGrid/>
              <w:spacing w:line="240" w:lineRule="auto"/>
              <w:ind w:firstLine="0" w:firstLineChars="0"/>
              <w:jc w:val="center"/>
              <w:rPr>
                <w:rFonts w:cs="宋体"/>
                <w:kern w:val="0"/>
                <w:sz w:val="21"/>
                <w:szCs w:val="21"/>
              </w:rPr>
            </w:pPr>
          </w:p>
        </w:tc>
        <w:tc>
          <w:tcPr>
            <w:tcW w:w="767" w:type="pct"/>
            <w:tcBorders>
              <w:top w:val="single" w:color="auto" w:sz="6" w:space="0"/>
              <w:left w:val="single" w:color="auto" w:sz="6" w:space="0"/>
              <w:bottom w:val="single" w:color="auto" w:sz="6" w:space="0"/>
              <w:right w:val="single" w:color="auto" w:sz="6" w:space="0"/>
            </w:tcBorders>
            <w:vAlign w:val="center"/>
          </w:tcPr>
          <w:p w14:paraId="7304F855">
            <w:pPr>
              <w:widowControl/>
              <w:adjustRightInd/>
              <w:snapToGrid/>
              <w:spacing w:line="240" w:lineRule="auto"/>
              <w:ind w:firstLine="0" w:firstLineChars="0"/>
              <w:jc w:val="center"/>
              <w:rPr>
                <w:rFonts w:cs="宋体"/>
                <w:kern w:val="0"/>
                <w:sz w:val="21"/>
                <w:szCs w:val="21"/>
              </w:rPr>
            </w:pPr>
            <w:r>
              <w:rPr>
                <w:rFonts w:cs="宋体"/>
                <w:kern w:val="0"/>
                <w:sz w:val="21"/>
                <w:szCs w:val="21"/>
              </w:rPr>
              <w:t>SO</w:t>
            </w:r>
            <w:r>
              <w:rPr>
                <w:rFonts w:cs="宋体"/>
                <w:kern w:val="0"/>
                <w:sz w:val="21"/>
                <w:szCs w:val="21"/>
                <w:vertAlign w:val="subscript"/>
              </w:rPr>
              <w:t>2</w:t>
            </w:r>
          </w:p>
        </w:tc>
        <w:tc>
          <w:tcPr>
            <w:tcW w:w="735" w:type="pct"/>
            <w:tcBorders>
              <w:top w:val="single" w:color="auto" w:sz="6" w:space="0"/>
              <w:left w:val="single" w:color="auto" w:sz="6" w:space="0"/>
              <w:bottom w:val="single" w:color="auto" w:sz="6" w:space="0"/>
              <w:right w:val="single" w:color="auto" w:sz="6" w:space="0"/>
            </w:tcBorders>
            <w:vAlign w:val="center"/>
          </w:tcPr>
          <w:p w14:paraId="20B7BAE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0.5</w:t>
            </w:r>
          </w:p>
        </w:tc>
        <w:tc>
          <w:tcPr>
            <w:tcW w:w="816" w:type="pct"/>
            <w:tcBorders>
              <w:top w:val="single" w:color="auto" w:sz="6" w:space="0"/>
              <w:left w:val="single" w:color="auto" w:sz="6" w:space="0"/>
              <w:bottom w:val="single" w:color="auto" w:sz="6" w:space="0"/>
              <w:right w:val="single" w:color="auto" w:sz="6" w:space="0"/>
            </w:tcBorders>
            <w:vAlign w:val="center"/>
          </w:tcPr>
          <w:p w14:paraId="438B2596">
            <w:pPr>
              <w:widowControl/>
              <w:adjustRightInd/>
              <w:snapToGrid/>
              <w:spacing w:line="240" w:lineRule="auto"/>
              <w:ind w:firstLine="0" w:firstLineChars="0"/>
              <w:jc w:val="center"/>
              <w:rPr>
                <w:rFonts w:cs="Times New Roman"/>
                <w:sz w:val="21"/>
                <w:szCs w:val="21"/>
              </w:rPr>
            </w:pPr>
            <w:r>
              <w:rPr>
                <w:rFonts w:cs="Times New Roman"/>
                <w:sz w:val="21"/>
                <w:szCs w:val="21"/>
              </w:rPr>
              <w:t>1.05E-03|0</w:t>
            </w:r>
          </w:p>
        </w:tc>
        <w:tc>
          <w:tcPr>
            <w:tcW w:w="519" w:type="pct"/>
            <w:tcBorders>
              <w:top w:val="single" w:color="auto" w:sz="6" w:space="0"/>
              <w:left w:val="single" w:color="auto" w:sz="6" w:space="0"/>
              <w:bottom w:val="single" w:color="auto" w:sz="6" w:space="0"/>
              <w:right w:val="single" w:color="auto" w:sz="6" w:space="0"/>
            </w:tcBorders>
            <w:vAlign w:val="center"/>
          </w:tcPr>
          <w:p w14:paraId="4C2DBF43">
            <w:pPr>
              <w:widowControl/>
              <w:adjustRightInd/>
              <w:snapToGrid/>
              <w:spacing w:line="240" w:lineRule="auto"/>
              <w:ind w:firstLine="0" w:firstLineChars="0"/>
              <w:jc w:val="center"/>
              <w:rPr>
                <w:rFonts w:cs="Times New Roman"/>
                <w:sz w:val="21"/>
                <w:szCs w:val="21"/>
              </w:rPr>
            </w:pPr>
            <w:r>
              <w:rPr>
                <w:rFonts w:cs="Times New Roman"/>
                <w:sz w:val="21"/>
                <w:szCs w:val="21"/>
              </w:rPr>
              <w:t>0.21|0</w:t>
            </w:r>
          </w:p>
        </w:tc>
        <w:tc>
          <w:tcPr>
            <w:tcW w:w="489" w:type="pct"/>
            <w:tcBorders>
              <w:top w:val="single" w:color="auto" w:sz="6" w:space="0"/>
              <w:left w:val="single" w:color="auto" w:sz="6" w:space="0"/>
              <w:bottom w:val="single" w:color="auto" w:sz="6" w:space="0"/>
              <w:right w:val="single" w:color="auto" w:sz="6" w:space="0"/>
            </w:tcBorders>
            <w:vAlign w:val="center"/>
          </w:tcPr>
          <w:p w14:paraId="120F4A07">
            <w:pPr>
              <w:widowControl/>
              <w:adjustRightInd/>
              <w:snapToGrid/>
              <w:spacing w:line="240" w:lineRule="auto"/>
              <w:ind w:firstLine="0" w:firstLineChars="0"/>
              <w:jc w:val="center"/>
              <w:rPr>
                <w:rFonts w:cs="Times New Roman"/>
                <w:sz w:val="21"/>
                <w:szCs w:val="21"/>
              </w:rPr>
            </w:pPr>
            <w:r>
              <w:rPr>
                <w:rFonts w:cs="Times New Roman"/>
                <w:sz w:val="21"/>
                <w:szCs w:val="21"/>
              </w:rPr>
              <w:t>/</w:t>
            </w:r>
          </w:p>
        </w:tc>
        <w:tc>
          <w:tcPr>
            <w:tcW w:w="456" w:type="pct"/>
            <w:tcBorders>
              <w:top w:val="single" w:color="auto" w:sz="6" w:space="0"/>
              <w:left w:val="single" w:color="auto" w:sz="6" w:space="0"/>
              <w:bottom w:val="single" w:color="auto" w:sz="6" w:space="0"/>
            </w:tcBorders>
            <w:vAlign w:val="center"/>
          </w:tcPr>
          <w:p w14:paraId="6F97BC77">
            <w:pPr>
              <w:widowControl/>
              <w:adjustRightInd/>
              <w:snapToGrid/>
              <w:spacing w:line="240" w:lineRule="auto"/>
              <w:ind w:firstLine="0" w:firstLineChars="0"/>
              <w:jc w:val="center"/>
              <w:rPr>
                <w:rFonts w:hint="eastAsia" w:ascii="宋体" w:hAnsi="宋体"/>
                <w:sz w:val="21"/>
                <w:szCs w:val="21"/>
              </w:rPr>
            </w:pPr>
            <w:r>
              <w:rPr>
                <w:rFonts w:hint="eastAsia" w:ascii="宋体" w:hAnsi="宋体"/>
                <w:sz w:val="21"/>
                <w:szCs w:val="21"/>
              </w:rPr>
              <w:t>三级</w:t>
            </w:r>
          </w:p>
        </w:tc>
      </w:tr>
      <w:tr w14:paraId="18438FC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c>
          <w:tcPr>
            <w:tcW w:w="1217" w:type="pct"/>
            <w:vMerge w:val="continue"/>
            <w:tcBorders>
              <w:top w:val="single" w:color="auto" w:sz="6" w:space="0"/>
              <w:right w:val="single" w:color="auto" w:sz="6" w:space="0"/>
            </w:tcBorders>
            <w:shd w:val="clear" w:color="000000" w:fill="FFFFFF"/>
            <w:vAlign w:val="center"/>
          </w:tcPr>
          <w:p w14:paraId="70537747">
            <w:pPr>
              <w:widowControl/>
              <w:adjustRightInd/>
              <w:snapToGrid/>
              <w:spacing w:line="240" w:lineRule="auto"/>
              <w:ind w:firstLine="0" w:firstLineChars="0"/>
              <w:jc w:val="center"/>
              <w:rPr>
                <w:rFonts w:cs="宋体"/>
                <w:kern w:val="0"/>
                <w:sz w:val="21"/>
                <w:szCs w:val="21"/>
              </w:rPr>
            </w:pPr>
          </w:p>
        </w:tc>
        <w:tc>
          <w:tcPr>
            <w:tcW w:w="767" w:type="pct"/>
            <w:tcBorders>
              <w:top w:val="single" w:color="auto" w:sz="6" w:space="0"/>
              <w:left w:val="single" w:color="auto" w:sz="6" w:space="0"/>
              <w:bottom w:val="single" w:color="auto" w:sz="6" w:space="0"/>
              <w:right w:val="single" w:color="auto" w:sz="6" w:space="0"/>
            </w:tcBorders>
            <w:vAlign w:val="center"/>
          </w:tcPr>
          <w:p w14:paraId="4D13C525">
            <w:pPr>
              <w:widowControl/>
              <w:adjustRightInd/>
              <w:snapToGrid/>
              <w:spacing w:line="240" w:lineRule="auto"/>
              <w:ind w:firstLine="0" w:firstLineChars="0"/>
              <w:jc w:val="center"/>
              <w:rPr>
                <w:rFonts w:cs="宋体"/>
                <w:kern w:val="0"/>
                <w:sz w:val="21"/>
                <w:szCs w:val="21"/>
              </w:rPr>
            </w:pPr>
            <w:r>
              <w:rPr>
                <w:rFonts w:cs="宋体"/>
                <w:kern w:val="0"/>
                <w:sz w:val="21"/>
                <w:szCs w:val="21"/>
              </w:rPr>
              <w:t>NO</w:t>
            </w:r>
            <w:r>
              <w:rPr>
                <w:rFonts w:cs="宋体"/>
                <w:kern w:val="0"/>
                <w:sz w:val="21"/>
                <w:szCs w:val="21"/>
                <w:vertAlign w:val="subscript"/>
              </w:rPr>
              <w:t>2</w:t>
            </w:r>
          </w:p>
        </w:tc>
        <w:tc>
          <w:tcPr>
            <w:tcW w:w="735" w:type="pct"/>
            <w:tcBorders>
              <w:top w:val="single" w:color="auto" w:sz="6" w:space="0"/>
              <w:left w:val="single" w:color="auto" w:sz="6" w:space="0"/>
              <w:bottom w:val="single" w:color="auto" w:sz="6" w:space="0"/>
              <w:right w:val="single" w:color="auto" w:sz="6" w:space="0"/>
            </w:tcBorders>
            <w:vAlign w:val="center"/>
          </w:tcPr>
          <w:p w14:paraId="0A7EFB1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0.2</w:t>
            </w:r>
          </w:p>
        </w:tc>
        <w:tc>
          <w:tcPr>
            <w:tcW w:w="816" w:type="pct"/>
            <w:tcBorders>
              <w:top w:val="single" w:color="auto" w:sz="6" w:space="0"/>
              <w:left w:val="single" w:color="auto" w:sz="6" w:space="0"/>
              <w:bottom w:val="single" w:color="auto" w:sz="6" w:space="0"/>
              <w:right w:val="single" w:color="auto" w:sz="6" w:space="0"/>
            </w:tcBorders>
            <w:vAlign w:val="center"/>
          </w:tcPr>
          <w:p w14:paraId="4472F18D">
            <w:pPr>
              <w:widowControl/>
              <w:adjustRightInd/>
              <w:snapToGrid/>
              <w:spacing w:line="240" w:lineRule="auto"/>
              <w:ind w:firstLine="0" w:firstLineChars="0"/>
              <w:jc w:val="center"/>
              <w:rPr>
                <w:rFonts w:cs="Times New Roman"/>
                <w:sz w:val="21"/>
                <w:szCs w:val="21"/>
              </w:rPr>
            </w:pPr>
            <w:r>
              <w:rPr>
                <w:rFonts w:cs="Times New Roman"/>
                <w:sz w:val="21"/>
                <w:szCs w:val="21"/>
              </w:rPr>
              <w:t>9.81E-03|0</w:t>
            </w:r>
          </w:p>
        </w:tc>
        <w:tc>
          <w:tcPr>
            <w:tcW w:w="519" w:type="pct"/>
            <w:tcBorders>
              <w:top w:val="single" w:color="auto" w:sz="6" w:space="0"/>
              <w:left w:val="single" w:color="auto" w:sz="6" w:space="0"/>
              <w:bottom w:val="single" w:color="auto" w:sz="6" w:space="0"/>
              <w:right w:val="single" w:color="auto" w:sz="6" w:space="0"/>
            </w:tcBorders>
            <w:vAlign w:val="center"/>
          </w:tcPr>
          <w:p w14:paraId="08A98C69">
            <w:pPr>
              <w:widowControl/>
              <w:adjustRightInd/>
              <w:snapToGrid/>
              <w:spacing w:line="240" w:lineRule="auto"/>
              <w:ind w:firstLine="0" w:firstLineChars="0"/>
              <w:jc w:val="center"/>
              <w:rPr>
                <w:rFonts w:cs="Times New Roman"/>
                <w:sz w:val="21"/>
                <w:szCs w:val="21"/>
              </w:rPr>
            </w:pPr>
            <w:r>
              <w:rPr>
                <w:rFonts w:cs="Times New Roman"/>
                <w:sz w:val="21"/>
                <w:szCs w:val="21"/>
              </w:rPr>
              <w:t>4.90|0</w:t>
            </w:r>
          </w:p>
        </w:tc>
        <w:tc>
          <w:tcPr>
            <w:tcW w:w="489" w:type="pct"/>
            <w:tcBorders>
              <w:top w:val="single" w:color="auto" w:sz="6" w:space="0"/>
              <w:left w:val="single" w:color="auto" w:sz="6" w:space="0"/>
              <w:bottom w:val="single" w:color="auto" w:sz="6" w:space="0"/>
              <w:right w:val="single" w:color="auto" w:sz="6" w:space="0"/>
            </w:tcBorders>
            <w:vAlign w:val="center"/>
          </w:tcPr>
          <w:p w14:paraId="6B7C57FB">
            <w:pPr>
              <w:widowControl/>
              <w:adjustRightInd/>
              <w:snapToGrid/>
              <w:spacing w:line="240" w:lineRule="auto"/>
              <w:ind w:firstLine="0" w:firstLineChars="0"/>
              <w:jc w:val="center"/>
              <w:rPr>
                <w:rFonts w:cs="Times New Roman"/>
                <w:sz w:val="21"/>
                <w:szCs w:val="21"/>
              </w:rPr>
            </w:pPr>
            <w:r>
              <w:rPr>
                <w:rFonts w:cs="Times New Roman"/>
                <w:sz w:val="21"/>
                <w:szCs w:val="21"/>
              </w:rPr>
              <w:t>/</w:t>
            </w:r>
          </w:p>
        </w:tc>
        <w:tc>
          <w:tcPr>
            <w:tcW w:w="456" w:type="pct"/>
            <w:tcBorders>
              <w:top w:val="single" w:color="auto" w:sz="6" w:space="0"/>
              <w:left w:val="single" w:color="auto" w:sz="6" w:space="0"/>
              <w:bottom w:val="single" w:color="auto" w:sz="6" w:space="0"/>
            </w:tcBorders>
            <w:vAlign w:val="center"/>
          </w:tcPr>
          <w:p w14:paraId="1C482F19">
            <w:pPr>
              <w:widowControl/>
              <w:adjustRightInd/>
              <w:snapToGrid/>
              <w:spacing w:line="240" w:lineRule="auto"/>
              <w:ind w:firstLine="0" w:firstLineChars="0"/>
              <w:jc w:val="center"/>
              <w:rPr>
                <w:rFonts w:hint="eastAsia" w:ascii="宋体" w:hAnsi="宋体"/>
                <w:sz w:val="21"/>
                <w:szCs w:val="21"/>
              </w:rPr>
            </w:pPr>
            <w:r>
              <w:rPr>
                <w:rFonts w:hint="eastAsia" w:ascii="宋体" w:hAnsi="宋体"/>
                <w:sz w:val="21"/>
                <w:szCs w:val="21"/>
              </w:rPr>
              <w:t>二级</w:t>
            </w:r>
          </w:p>
        </w:tc>
      </w:tr>
      <w:tr w14:paraId="24618EF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c>
          <w:tcPr>
            <w:tcW w:w="1217" w:type="pct"/>
            <w:vMerge w:val="continue"/>
            <w:tcBorders>
              <w:top w:val="single" w:color="auto" w:sz="6" w:space="0"/>
              <w:right w:val="single" w:color="auto" w:sz="6" w:space="0"/>
            </w:tcBorders>
            <w:shd w:val="clear" w:color="000000" w:fill="FFFFFF"/>
            <w:vAlign w:val="center"/>
          </w:tcPr>
          <w:p w14:paraId="72EE7F08">
            <w:pPr>
              <w:widowControl/>
              <w:adjustRightInd/>
              <w:snapToGrid/>
              <w:spacing w:line="240" w:lineRule="auto"/>
              <w:ind w:firstLine="0" w:firstLineChars="0"/>
              <w:jc w:val="center"/>
              <w:rPr>
                <w:rFonts w:cs="宋体"/>
                <w:kern w:val="0"/>
                <w:sz w:val="21"/>
                <w:szCs w:val="21"/>
              </w:rPr>
            </w:pPr>
          </w:p>
        </w:tc>
        <w:tc>
          <w:tcPr>
            <w:tcW w:w="767" w:type="pct"/>
            <w:tcBorders>
              <w:top w:val="single" w:color="auto" w:sz="6" w:space="0"/>
              <w:left w:val="single" w:color="auto" w:sz="6" w:space="0"/>
              <w:bottom w:val="single" w:color="auto" w:sz="6" w:space="0"/>
              <w:right w:val="single" w:color="auto" w:sz="6" w:space="0"/>
            </w:tcBorders>
            <w:vAlign w:val="center"/>
          </w:tcPr>
          <w:p w14:paraId="428C3E48">
            <w:pPr>
              <w:widowControl/>
              <w:adjustRightInd/>
              <w:snapToGrid/>
              <w:spacing w:line="240" w:lineRule="auto"/>
              <w:ind w:firstLine="0" w:firstLineChars="0"/>
              <w:jc w:val="center"/>
              <w:rPr>
                <w:rFonts w:cs="宋体"/>
                <w:kern w:val="0"/>
                <w:sz w:val="21"/>
                <w:szCs w:val="21"/>
              </w:rPr>
            </w:pPr>
            <w:r>
              <w:rPr>
                <w:rFonts w:cs="宋体"/>
                <w:kern w:val="0"/>
                <w:sz w:val="21"/>
                <w:szCs w:val="21"/>
              </w:rPr>
              <w:t>非甲烷总烃</w:t>
            </w:r>
          </w:p>
        </w:tc>
        <w:tc>
          <w:tcPr>
            <w:tcW w:w="735" w:type="pct"/>
            <w:tcBorders>
              <w:top w:val="single" w:color="auto" w:sz="6" w:space="0"/>
              <w:left w:val="single" w:color="auto" w:sz="6" w:space="0"/>
              <w:bottom w:val="single" w:color="auto" w:sz="6" w:space="0"/>
              <w:right w:val="single" w:color="auto" w:sz="6" w:space="0"/>
            </w:tcBorders>
            <w:vAlign w:val="center"/>
          </w:tcPr>
          <w:p w14:paraId="193E2B0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w:t>
            </w:r>
          </w:p>
        </w:tc>
        <w:tc>
          <w:tcPr>
            <w:tcW w:w="816" w:type="pct"/>
            <w:tcBorders>
              <w:top w:val="single" w:color="auto" w:sz="6" w:space="0"/>
              <w:left w:val="single" w:color="auto" w:sz="6" w:space="0"/>
              <w:bottom w:val="single" w:color="auto" w:sz="6" w:space="0"/>
              <w:right w:val="single" w:color="auto" w:sz="6" w:space="0"/>
            </w:tcBorders>
            <w:vAlign w:val="center"/>
          </w:tcPr>
          <w:p w14:paraId="01062B81">
            <w:pPr>
              <w:widowControl/>
              <w:adjustRightInd/>
              <w:snapToGrid/>
              <w:spacing w:line="240" w:lineRule="auto"/>
              <w:ind w:firstLine="0" w:firstLineChars="0"/>
              <w:jc w:val="center"/>
              <w:rPr>
                <w:rFonts w:cs="Times New Roman"/>
                <w:sz w:val="21"/>
                <w:szCs w:val="21"/>
              </w:rPr>
            </w:pPr>
            <w:r>
              <w:rPr>
                <w:rFonts w:cs="Times New Roman"/>
                <w:sz w:val="21"/>
                <w:szCs w:val="21"/>
              </w:rPr>
              <w:t>6.08E-03|0</w:t>
            </w:r>
          </w:p>
        </w:tc>
        <w:tc>
          <w:tcPr>
            <w:tcW w:w="519" w:type="pct"/>
            <w:tcBorders>
              <w:top w:val="single" w:color="auto" w:sz="6" w:space="0"/>
              <w:left w:val="single" w:color="auto" w:sz="6" w:space="0"/>
              <w:bottom w:val="single" w:color="auto" w:sz="6" w:space="0"/>
              <w:right w:val="single" w:color="auto" w:sz="6" w:space="0"/>
            </w:tcBorders>
            <w:vAlign w:val="center"/>
          </w:tcPr>
          <w:p w14:paraId="64BF938E">
            <w:pPr>
              <w:widowControl/>
              <w:adjustRightInd/>
              <w:snapToGrid/>
              <w:spacing w:line="240" w:lineRule="auto"/>
              <w:ind w:firstLine="0" w:firstLineChars="0"/>
              <w:jc w:val="center"/>
              <w:rPr>
                <w:rFonts w:cs="Times New Roman"/>
                <w:sz w:val="21"/>
                <w:szCs w:val="21"/>
              </w:rPr>
            </w:pPr>
            <w:r>
              <w:rPr>
                <w:rFonts w:cs="Times New Roman"/>
                <w:sz w:val="21"/>
                <w:szCs w:val="21"/>
              </w:rPr>
              <w:t>0.30|0</w:t>
            </w:r>
          </w:p>
        </w:tc>
        <w:tc>
          <w:tcPr>
            <w:tcW w:w="489" w:type="pct"/>
            <w:tcBorders>
              <w:top w:val="single" w:color="auto" w:sz="6" w:space="0"/>
              <w:left w:val="single" w:color="auto" w:sz="6" w:space="0"/>
              <w:bottom w:val="single" w:color="auto" w:sz="6" w:space="0"/>
              <w:right w:val="single" w:color="auto" w:sz="6" w:space="0"/>
            </w:tcBorders>
            <w:vAlign w:val="center"/>
          </w:tcPr>
          <w:p w14:paraId="248CA86C">
            <w:pPr>
              <w:widowControl/>
              <w:adjustRightInd/>
              <w:snapToGrid/>
              <w:spacing w:line="240" w:lineRule="auto"/>
              <w:ind w:firstLine="0" w:firstLineChars="0"/>
              <w:jc w:val="center"/>
              <w:rPr>
                <w:rFonts w:cs="Times New Roman"/>
                <w:sz w:val="21"/>
                <w:szCs w:val="21"/>
              </w:rPr>
            </w:pPr>
            <w:r>
              <w:rPr>
                <w:rFonts w:cs="Times New Roman"/>
                <w:sz w:val="21"/>
                <w:szCs w:val="21"/>
              </w:rPr>
              <w:t>/</w:t>
            </w:r>
          </w:p>
        </w:tc>
        <w:tc>
          <w:tcPr>
            <w:tcW w:w="456" w:type="pct"/>
            <w:tcBorders>
              <w:top w:val="single" w:color="auto" w:sz="6" w:space="0"/>
              <w:left w:val="single" w:color="auto" w:sz="6" w:space="0"/>
              <w:bottom w:val="single" w:color="auto" w:sz="6" w:space="0"/>
            </w:tcBorders>
            <w:vAlign w:val="center"/>
          </w:tcPr>
          <w:p w14:paraId="43260383">
            <w:pPr>
              <w:widowControl/>
              <w:adjustRightInd/>
              <w:snapToGrid/>
              <w:spacing w:line="240" w:lineRule="auto"/>
              <w:ind w:firstLine="0" w:firstLineChars="0"/>
              <w:jc w:val="center"/>
              <w:rPr>
                <w:rFonts w:hint="eastAsia" w:ascii="宋体" w:hAnsi="宋体"/>
                <w:sz w:val="21"/>
                <w:szCs w:val="21"/>
              </w:rPr>
            </w:pPr>
            <w:r>
              <w:rPr>
                <w:rFonts w:hint="eastAsia" w:ascii="宋体" w:hAnsi="宋体"/>
                <w:sz w:val="21"/>
                <w:szCs w:val="21"/>
              </w:rPr>
              <w:t>三级</w:t>
            </w:r>
          </w:p>
        </w:tc>
      </w:tr>
      <w:tr w14:paraId="7C8160E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c>
          <w:tcPr>
            <w:tcW w:w="1217" w:type="pct"/>
            <w:vMerge w:val="restart"/>
            <w:tcBorders>
              <w:top w:val="single" w:color="auto" w:sz="6" w:space="0"/>
              <w:right w:val="single" w:color="auto" w:sz="6" w:space="0"/>
            </w:tcBorders>
            <w:vAlign w:val="center"/>
          </w:tcPr>
          <w:p w14:paraId="4DB71D95">
            <w:pPr>
              <w:widowControl/>
              <w:adjustRightInd/>
              <w:snapToGrid/>
              <w:spacing w:line="240" w:lineRule="auto"/>
              <w:ind w:firstLine="0" w:firstLineChars="0"/>
              <w:jc w:val="center"/>
              <w:rPr>
                <w:rFonts w:cs="宋体"/>
                <w:kern w:val="0"/>
                <w:sz w:val="21"/>
                <w:szCs w:val="21"/>
              </w:rPr>
            </w:pPr>
            <w:r>
              <w:rPr>
                <w:rFonts w:hint="eastAsia" w:cs="宋体"/>
                <w:kern w:val="0"/>
                <w:sz w:val="21"/>
                <w:szCs w:val="21"/>
              </w:rPr>
              <w:t>聚合楼</w:t>
            </w:r>
          </w:p>
        </w:tc>
        <w:tc>
          <w:tcPr>
            <w:tcW w:w="767" w:type="pct"/>
            <w:tcBorders>
              <w:top w:val="single" w:color="auto" w:sz="6" w:space="0"/>
              <w:left w:val="single" w:color="auto" w:sz="6" w:space="0"/>
              <w:bottom w:val="single" w:color="auto" w:sz="6" w:space="0"/>
              <w:right w:val="single" w:color="auto" w:sz="6" w:space="0"/>
            </w:tcBorders>
            <w:vAlign w:val="center"/>
          </w:tcPr>
          <w:p w14:paraId="04F6B446">
            <w:pPr>
              <w:widowControl/>
              <w:adjustRightInd/>
              <w:snapToGrid/>
              <w:spacing w:line="240" w:lineRule="auto"/>
              <w:ind w:firstLine="0" w:firstLineChars="0"/>
              <w:jc w:val="center"/>
              <w:rPr>
                <w:rFonts w:cs="宋体"/>
                <w:kern w:val="0"/>
                <w:sz w:val="21"/>
                <w:szCs w:val="21"/>
              </w:rPr>
            </w:pPr>
            <w:r>
              <w:rPr>
                <w:rFonts w:cs="宋体"/>
                <w:kern w:val="0"/>
                <w:sz w:val="21"/>
                <w:szCs w:val="21"/>
              </w:rPr>
              <w:t>PM</w:t>
            </w:r>
            <w:r>
              <w:rPr>
                <w:rFonts w:cs="宋体"/>
                <w:kern w:val="0"/>
                <w:sz w:val="21"/>
                <w:szCs w:val="21"/>
                <w:vertAlign w:val="subscript"/>
              </w:rPr>
              <w:t>10</w:t>
            </w:r>
          </w:p>
        </w:tc>
        <w:tc>
          <w:tcPr>
            <w:tcW w:w="735" w:type="pct"/>
            <w:tcBorders>
              <w:top w:val="single" w:color="auto" w:sz="6" w:space="0"/>
              <w:left w:val="single" w:color="auto" w:sz="6" w:space="0"/>
              <w:bottom w:val="single" w:color="auto" w:sz="6" w:space="0"/>
              <w:right w:val="single" w:color="auto" w:sz="6" w:space="0"/>
            </w:tcBorders>
            <w:vAlign w:val="center"/>
          </w:tcPr>
          <w:p w14:paraId="076E9E6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0.45</w:t>
            </w:r>
          </w:p>
        </w:tc>
        <w:tc>
          <w:tcPr>
            <w:tcW w:w="816" w:type="pct"/>
            <w:tcBorders>
              <w:top w:val="single" w:color="auto" w:sz="6" w:space="0"/>
              <w:left w:val="single" w:color="auto" w:sz="6" w:space="0"/>
              <w:bottom w:val="single" w:color="auto" w:sz="6" w:space="0"/>
              <w:right w:val="single" w:color="auto" w:sz="6" w:space="0"/>
            </w:tcBorders>
            <w:vAlign w:val="center"/>
          </w:tcPr>
          <w:p w14:paraId="39C06988">
            <w:pPr>
              <w:widowControl/>
              <w:adjustRightInd/>
              <w:snapToGrid/>
              <w:spacing w:line="240" w:lineRule="auto"/>
              <w:ind w:firstLine="0" w:firstLineChars="0"/>
              <w:jc w:val="center"/>
              <w:rPr>
                <w:rFonts w:cs="Times New Roman"/>
                <w:kern w:val="0"/>
                <w:sz w:val="21"/>
                <w:szCs w:val="21"/>
              </w:rPr>
            </w:pPr>
            <w:r>
              <w:rPr>
                <w:rFonts w:cs="Times New Roman"/>
                <w:sz w:val="21"/>
                <w:szCs w:val="21"/>
              </w:rPr>
              <w:t>6.88E-03|0</w:t>
            </w:r>
          </w:p>
        </w:tc>
        <w:tc>
          <w:tcPr>
            <w:tcW w:w="519" w:type="pct"/>
            <w:tcBorders>
              <w:top w:val="single" w:color="auto" w:sz="6" w:space="0"/>
              <w:left w:val="single" w:color="auto" w:sz="6" w:space="0"/>
              <w:bottom w:val="single" w:color="auto" w:sz="6" w:space="0"/>
              <w:right w:val="single" w:color="auto" w:sz="6" w:space="0"/>
            </w:tcBorders>
            <w:vAlign w:val="center"/>
          </w:tcPr>
          <w:p w14:paraId="259D4725">
            <w:pPr>
              <w:widowControl/>
              <w:adjustRightInd/>
              <w:snapToGrid/>
              <w:spacing w:line="240" w:lineRule="auto"/>
              <w:ind w:firstLine="0" w:firstLineChars="0"/>
              <w:jc w:val="center"/>
              <w:rPr>
                <w:rFonts w:cs="Times New Roman"/>
                <w:kern w:val="0"/>
                <w:sz w:val="21"/>
                <w:szCs w:val="21"/>
              </w:rPr>
            </w:pPr>
            <w:r>
              <w:rPr>
                <w:rFonts w:cs="Times New Roman"/>
                <w:sz w:val="21"/>
                <w:szCs w:val="21"/>
              </w:rPr>
              <w:t>1.53|0</w:t>
            </w:r>
          </w:p>
        </w:tc>
        <w:tc>
          <w:tcPr>
            <w:tcW w:w="489" w:type="pct"/>
            <w:tcBorders>
              <w:top w:val="single" w:color="auto" w:sz="6" w:space="0"/>
              <w:left w:val="single" w:color="auto" w:sz="6" w:space="0"/>
              <w:bottom w:val="single" w:color="auto" w:sz="6" w:space="0"/>
              <w:right w:val="single" w:color="auto" w:sz="6" w:space="0"/>
            </w:tcBorders>
            <w:vAlign w:val="center"/>
          </w:tcPr>
          <w:p w14:paraId="1DBF2DE3">
            <w:pPr>
              <w:widowControl/>
              <w:adjustRightInd/>
              <w:snapToGrid/>
              <w:spacing w:line="240" w:lineRule="auto"/>
              <w:ind w:firstLine="0" w:firstLineChars="0"/>
              <w:jc w:val="center"/>
              <w:rPr>
                <w:rFonts w:cs="Times New Roman"/>
                <w:kern w:val="0"/>
                <w:sz w:val="21"/>
                <w:szCs w:val="21"/>
              </w:rPr>
            </w:pPr>
            <w:r>
              <w:rPr>
                <w:rFonts w:cs="Times New Roman"/>
                <w:sz w:val="21"/>
                <w:szCs w:val="21"/>
              </w:rPr>
              <w:t>/</w:t>
            </w:r>
          </w:p>
        </w:tc>
        <w:tc>
          <w:tcPr>
            <w:tcW w:w="456" w:type="pct"/>
            <w:tcBorders>
              <w:top w:val="single" w:color="auto" w:sz="6" w:space="0"/>
              <w:left w:val="single" w:color="auto" w:sz="6" w:space="0"/>
              <w:bottom w:val="single" w:color="auto" w:sz="6" w:space="0"/>
            </w:tcBorders>
            <w:vAlign w:val="center"/>
          </w:tcPr>
          <w:p w14:paraId="4A500FF7">
            <w:pPr>
              <w:widowControl/>
              <w:adjustRightInd/>
              <w:snapToGrid/>
              <w:spacing w:line="240" w:lineRule="auto"/>
              <w:ind w:firstLine="0" w:firstLineChars="0"/>
              <w:jc w:val="center"/>
              <w:rPr>
                <w:rFonts w:hint="eastAsia" w:ascii="宋体" w:hAnsi="宋体" w:cs="宋体"/>
                <w:kern w:val="0"/>
                <w:sz w:val="21"/>
                <w:szCs w:val="21"/>
              </w:rPr>
            </w:pPr>
            <w:r>
              <w:rPr>
                <w:rFonts w:hint="eastAsia" w:ascii="宋体" w:hAnsi="宋体"/>
                <w:sz w:val="21"/>
                <w:szCs w:val="21"/>
              </w:rPr>
              <w:t>二级</w:t>
            </w:r>
          </w:p>
        </w:tc>
      </w:tr>
      <w:tr w14:paraId="3105D2B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c>
          <w:tcPr>
            <w:tcW w:w="1217" w:type="pct"/>
            <w:vMerge w:val="continue"/>
            <w:tcBorders>
              <w:right w:val="single" w:color="auto" w:sz="6" w:space="0"/>
            </w:tcBorders>
            <w:vAlign w:val="center"/>
          </w:tcPr>
          <w:p w14:paraId="0A6F6685">
            <w:pPr>
              <w:widowControl/>
              <w:adjustRightInd/>
              <w:snapToGrid/>
              <w:spacing w:line="240" w:lineRule="auto"/>
              <w:ind w:firstLine="0" w:firstLineChars="0"/>
              <w:jc w:val="center"/>
              <w:rPr>
                <w:rFonts w:cs="宋体"/>
                <w:kern w:val="0"/>
                <w:sz w:val="21"/>
                <w:szCs w:val="21"/>
              </w:rPr>
            </w:pPr>
          </w:p>
        </w:tc>
        <w:tc>
          <w:tcPr>
            <w:tcW w:w="767" w:type="pct"/>
            <w:tcBorders>
              <w:top w:val="single" w:color="auto" w:sz="6" w:space="0"/>
              <w:left w:val="single" w:color="auto" w:sz="6" w:space="0"/>
              <w:bottom w:val="single" w:color="auto" w:sz="6" w:space="0"/>
              <w:right w:val="single" w:color="auto" w:sz="6" w:space="0"/>
            </w:tcBorders>
            <w:vAlign w:val="center"/>
          </w:tcPr>
          <w:p w14:paraId="6EBCC5AB">
            <w:pPr>
              <w:widowControl/>
              <w:adjustRightInd/>
              <w:snapToGrid/>
              <w:spacing w:line="240" w:lineRule="auto"/>
              <w:ind w:firstLine="0" w:firstLineChars="0"/>
              <w:jc w:val="center"/>
              <w:rPr>
                <w:rFonts w:cs="宋体"/>
                <w:kern w:val="0"/>
                <w:sz w:val="21"/>
                <w:szCs w:val="21"/>
              </w:rPr>
            </w:pPr>
            <w:r>
              <w:rPr>
                <w:rFonts w:cs="宋体"/>
                <w:kern w:val="0"/>
                <w:sz w:val="21"/>
                <w:szCs w:val="21"/>
              </w:rPr>
              <w:t>PM</w:t>
            </w:r>
            <w:r>
              <w:rPr>
                <w:rFonts w:cs="宋体"/>
                <w:kern w:val="0"/>
                <w:sz w:val="21"/>
                <w:szCs w:val="21"/>
                <w:vertAlign w:val="subscript"/>
              </w:rPr>
              <w:t>2.5</w:t>
            </w:r>
          </w:p>
        </w:tc>
        <w:tc>
          <w:tcPr>
            <w:tcW w:w="735" w:type="pct"/>
            <w:tcBorders>
              <w:top w:val="single" w:color="auto" w:sz="6" w:space="0"/>
              <w:left w:val="single" w:color="auto" w:sz="6" w:space="0"/>
              <w:bottom w:val="single" w:color="auto" w:sz="6" w:space="0"/>
              <w:right w:val="single" w:color="auto" w:sz="6" w:space="0"/>
            </w:tcBorders>
            <w:vAlign w:val="center"/>
          </w:tcPr>
          <w:p w14:paraId="5AF82AA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0.225</w:t>
            </w:r>
          </w:p>
        </w:tc>
        <w:tc>
          <w:tcPr>
            <w:tcW w:w="816" w:type="pct"/>
            <w:tcBorders>
              <w:top w:val="single" w:color="auto" w:sz="6" w:space="0"/>
              <w:left w:val="single" w:color="auto" w:sz="6" w:space="0"/>
              <w:bottom w:val="single" w:color="auto" w:sz="6" w:space="0"/>
              <w:right w:val="single" w:color="auto" w:sz="6" w:space="0"/>
            </w:tcBorders>
            <w:vAlign w:val="center"/>
          </w:tcPr>
          <w:p w14:paraId="7D893A7B">
            <w:pPr>
              <w:widowControl/>
              <w:adjustRightInd/>
              <w:snapToGrid/>
              <w:spacing w:line="240" w:lineRule="auto"/>
              <w:ind w:firstLine="0" w:firstLineChars="0"/>
              <w:jc w:val="center"/>
              <w:rPr>
                <w:rFonts w:eastAsia="等线" w:cs="Times New Roman"/>
                <w:sz w:val="21"/>
                <w:szCs w:val="21"/>
              </w:rPr>
            </w:pPr>
            <w:r>
              <w:rPr>
                <w:rFonts w:cs="Times New Roman"/>
                <w:sz w:val="21"/>
                <w:szCs w:val="21"/>
              </w:rPr>
              <w:t>3.44E-03|0</w:t>
            </w:r>
          </w:p>
        </w:tc>
        <w:tc>
          <w:tcPr>
            <w:tcW w:w="519" w:type="pct"/>
            <w:tcBorders>
              <w:top w:val="single" w:color="auto" w:sz="6" w:space="0"/>
              <w:left w:val="single" w:color="auto" w:sz="6" w:space="0"/>
              <w:bottom w:val="single" w:color="auto" w:sz="6" w:space="0"/>
              <w:right w:val="single" w:color="auto" w:sz="6" w:space="0"/>
            </w:tcBorders>
            <w:vAlign w:val="center"/>
          </w:tcPr>
          <w:p w14:paraId="14957D84">
            <w:pPr>
              <w:widowControl/>
              <w:adjustRightInd/>
              <w:snapToGrid/>
              <w:spacing w:line="240" w:lineRule="auto"/>
              <w:ind w:firstLine="0" w:firstLineChars="0"/>
              <w:jc w:val="center"/>
              <w:rPr>
                <w:rFonts w:eastAsia="等线" w:cs="Times New Roman"/>
                <w:sz w:val="21"/>
                <w:szCs w:val="21"/>
              </w:rPr>
            </w:pPr>
            <w:r>
              <w:rPr>
                <w:rFonts w:cs="Times New Roman"/>
                <w:sz w:val="21"/>
                <w:szCs w:val="21"/>
              </w:rPr>
              <w:t>1.53|0</w:t>
            </w:r>
          </w:p>
        </w:tc>
        <w:tc>
          <w:tcPr>
            <w:tcW w:w="489" w:type="pct"/>
            <w:tcBorders>
              <w:top w:val="single" w:color="auto" w:sz="6" w:space="0"/>
              <w:left w:val="single" w:color="auto" w:sz="6" w:space="0"/>
              <w:bottom w:val="single" w:color="auto" w:sz="6" w:space="0"/>
              <w:right w:val="single" w:color="auto" w:sz="6" w:space="0"/>
            </w:tcBorders>
            <w:vAlign w:val="center"/>
          </w:tcPr>
          <w:p w14:paraId="45FCFC1B">
            <w:pPr>
              <w:widowControl/>
              <w:adjustRightInd/>
              <w:snapToGrid/>
              <w:spacing w:line="240" w:lineRule="auto"/>
              <w:ind w:firstLine="0" w:firstLineChars="0"/>
              <w:jc w:val="center"/>
              <w:rPr>
                <w:rFonts w:eastAsia="等线" w:cs="Times New Roman"/>
                <w:sz w:val="21"/>
                <w:szCs w:val="21"/>
              </w:rPr>
            </w:pPr>
            <w:r>
              <w:rPr>
                <w:rFonts w:cs="Times New Roman"/>
                <w:sz w:val="21"/>
                <w:szCs w:val="21"/>
              </w:rPr>
              <w:t>/</w:t>
            </w:r>
          </w:p>
        </w:tc>
        <w:tc>
          <w:tcPr>
            <w:tcW w:w="456" w:type="pct"/>
            <w:tcBorders>
              <w:top w:val="single" w:color="auto" w:sz="6" w:space="0"/>
              <w:left w:val="single" w:color="auto" w:sz="6" w:space="0"/>
              <w:bottom w:val="single" w:color="auto" w:sz="6" w:space="0"/>
            </w:tcBorders>
            <w:vAlign w:val="center"/>
          </w:tcPr>
          <w:p w14:paraId="156078C5">
            <w:pPr>
              <w:widowControl/>
              <w:adjustRightInd/>
              <w:snapToGrid/>
              <w:spacing w:line="240" w:lineRule="auto"/>
              <w:ind w:firstLine="0" w:firstLineChars="0"/>
              <w:jc w:val="center"/>
              <w:rPr>
                <w:rFonts w:hint="eastAsia" w:ascii="宋体" w:hAnsi="宋体"/>
                <w:sz w:val="21"/>
                <w:szCs w:val="21"/>
              </w:rPr>
            </w:pPr>
            <w:r>
              <w:rPr>
                <w:rFonts w:hint="eastAsia" w:ascii="宋体" w:hAnsi="宋体"/>
                <w:sz w:val="21"/>
                <w:szCs w:val="21"/>
              </w:rPr>
              <w:t>二级</w:t>
            </w:r>
          </w:p>
        </w:tc>
      </w:tr>
      <w:tr w14:paraId="482F941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c>
          <w:tcPr>
            <w:tcW w:w="1217" w:type="pct"/>
            <w:vMerge w:val="continue"/>
            <w:tcBorders>
              <w:bottom w:val="single" w:color="auto" w:sz="6" w:space="0"/>
              <w:right w:val="single" w:color="auto" w:sz="6" w:space="0"/>
            </w:tcBorders>
            <w:vAlign w:val="center"/>
          </w:tcPr>
          <w:p w14:paraId="4770A1D3">
            <w:pPr>
              <w:widowControl/>
              <w:adjustRightInd/>
              <w:snapToGrid/>
              <w:spacing w:line="240" w:lineRule="auto"/>
              <w:ind w:firstLine="0" w:firstLineChars="0"/>
              <w:jc w:val="center"/>
              <w:rPr>
                <w:rFonts w:cs="宋体"/>
                <w:kern w:val="0"/>
                <w:sz w:val="21"/>
                <w:szCs w:val="21"/>
              </w:rPr>
            </w:pPr>
          </w:p>
        </w:tc>
        <w:tc>
          <w:tcPr>
            <w:tcW w:w="767" w:type="pct"/>
            <w:tcBorders>
              <w:top w:val="single" w:color="auto" w:sz="6" w:space="0"/>
              <w:left w:val="single" w:color="auto" w:sz="6" w:space="0"/>
              <w:bottom w:val="single" w:color="auto" w:sz="6" w:space="0"/>
              <w:right w:val="single" w:color="auto" w:sz="6" w:space="0"/>
            </w:tcBorders>
            <w:vAlign w:val="center"/>
          </w:tcPr>
          <w:p w14:paraId="46FCE71B">
            <w:pPr>
              <w:widowControl/>
              <w:adjustRightInd/>
              <w:snapToGrid/>
              <w:spacing w:line="240" w:lineRule="auto"/>
              <w:ind w:firstLine="0" w:firstLineChars="0"/>
              <w:jc w:val="center"/>
              <w:rPr>
                <w:rFonts w:cs="宋体"/>
                <w:kern w:val="0"/>
                <w:sz w:val="21"/>
                <w:szCs w:val="21"/>
              </w:rPr>
            </w:pPr>
            <w:r>
              <w:rPr>
                <w:rFonts w:cs="宋体"/>
                <w:kern w:val="0"/>
                <w:sz w:val="21"/>
                <w:szCs w:val="21"/>
              </w:rPr>
              <w:t>非甲烷总烃</w:t>
            </w:r>
          </w:p>
        </w:tc>
        <w:tc>
          <w:tcPr>
            <w:tcW w:w="735" w:type="pct"/>
            <w:tcBorders>
              <w:top w:val="single" w:color="auto" w:sz="6" w:space="0"/>
              <w:left w:val="single" w:color="auto" w:sz="6" w:space="0"/>
              <w:bottom w:val="single" w:color="auto" w:sz="6" w:space="0"/>
              <w:right w:val="single" w:color="auto" w:sz="6" w:space="0"/>
            </w:tcBorders>
            <w:vAlign w:val="center"/>
          </w:tcPr>
          <w:p w14:paraId="6F3ACD4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w:t>
            </w:r>
          </w:p>
        </w:tc>
        <w:tc>
          <w:tcPr>
            <w:tcW w:w="816" w:type="pct"/>
            <w:tcBorders>
              <w:top w:val="single" w:color="auto" w:sz="6" w:space="0"/>
              <w:left w:val="single" w:color="auto" w:sz="6" w:space="0"/>
              <w:bottom w:val="single" w:color="auto" w:sz="6" w:space="0"/>
              <w:right w:val="single" w:color="auto" w:sz="6" w:space="0"/>
            </w:tcBorders>
            <w:vAlign w:val="center"/>
          </w:tcPr>
          <w:p w14:paraId="3DE1E7CC">
            <w:pPr>
              <w:widowControl/>
              <w:adjustRightInd/>
              <w:snapToGrid/>
              <w:spacing w:line="240" w:lineRule="auto"/>
              <w:ind w:firstLine="0" w:firstLineChars="0"/>
              <w:jc w:val="center"/>
              <w:rPr>
                <w:rFonts w:eastAsia="等线" w:cs="Times New Roman"/>
                <w:sz w:val="21"/>
                <w:szCs w:val="21"/>
              </w:rPr>
            </w:pPr>
            <w:r>
              <w:rPr>
                <w:rFonts w:cs="Times New Roman"/>
                <w:sz w:val="21"/>
                <w:szCs w:val="21"/>
              </w:rPr>
              <w:t>2.29E-01|25</w:t>
            </w:r>
          </w:p>
        </w:tc>
        <w:tc>
          <w:tcPr>
            <w:tcW w:w="519" w:type="pct"/>
            <w:tcBorders>
              <w:top w:val="single" w:color="auto" w:sz="6" w:space="0"/>
              <w:left w:val="single" w:color="auto" w:sz="6" w:space="0"/>
              <w:bottom w:val="single" w:color="auto" w:sz="6" w:space="0"/>
              <w:right w:val="single" w:color="auto" w:sz="6" w:space="0"/>
            </w:tcBorders>
            <w:vAlign w:val="center"/>
          </w:tcPr>
          <w:p w14:paraId="1E865035">
            <w:pPr>
              <w:widowControl/>
              <w:adjustRightInd/>
              <w:snapToGrid/>
              <w:spacing w:line="240" w:lineRule="auto"/>
              <w:ind w:firstLine="0" w:firstLineChars="0"/>
              <w:jc w:val="center"/>
              <w:rPr>
                <w:rFonts w:eastAsia="等线" w:cs="Times New Roman"/>
                <w:sz w:val="21"/>
                <w:szCs w:val="21"/>
              </w:rPr>
            </w:pPr>
            <w:r>
              <w:rPr>
                <w:rFonts w:cs="Times New Roman"/>
                <w:sz w:val="21"/>
                <w:szCs w:val="21"/>
              </w:rPr>
              <w:t>11.46|25</w:t>
            </w:r>
          </w:p>
        </w:tc>
        <w:tc>
          <w:tcPr>
            <w:tcW w:w="489" w:type="pct"/>
            <w:tcBorders>
              <w:top w:val="single" w:color="auto" w:sz="6" w:space="0"/>
              <w:left w:val="single" w:color="auto" w:sz="6" w:space="0"/>
              <w:bottom w:val="single" w:color="auto" w:sz="6" w:space="0"/>
              <w:right w:val="single" w:color="auto" w:sz="6" w:space="0"/>
            </w:tcBorders>
            <w:vAlign w:val="center"/>
          </w:tcPr>
          <w:p w14:paraId="21BFC597">
            <w:pPr>
              <w:widowControl/>
              <w:adjustRightInd/>
              <w:snapToGrid/>
              <w:spacing w:line="240" w:lineRule="auto"/>
              <w:ind w:firstLine="0" w:firstLineChars="0"/>
              <w:jc w:val="center"/>
              <w:rPr>
                <w:rFonts w:eastAsia="等线" w:cs="Times New Roman"/>
                <w:sz w:val="21"/>
                <w:szCs w:val="21"/>
              </w:rPr>
            </w:pPr>
            <w:r>
              <w:rPr>
                <w:rFonts w:cs="Times New Roman"/>
                <w:sz w:val="21"/>
                <w:szCs w:val="21"/>
              </w:rPr>
              <w:t>25</w:t>
            </w:r>
          </w:p>
        </w:tc>
        <w:tc>
          <w:tcPr>
            <w:tcW w:w="456" w:type="pct"/>
            <w:tcBorders>
              <w:top w:val="single" w:color="auto" w:sz="6" w:space="0"/>
              <w:left w:val="single" w:color="auto" w:sz="6" w:space="0"/>
              <w:bottom w:val="single" w:color="auto" w:sz="6" w:space="0"/>
            </w:tcBorders>
            <w:vAlign w:val="center"/>
          </w:tcPr>
          <w:p w14:paraId="550BFE82">
            <w:pPr>
              <w:widowControl/>
              <w:adjustRightInd/>
              <w:snapToGrid/>
              <w:spacing w:line="240" w:lineRule="auto"/>
              <w:ind w:firstLine="0" w:firstLineChars="0"/>
              <w:jc w:val="center"/>
              <w:rPr>
                <w:rFonts w:hint="eastAsia" w:ascii="宋体" w:hAnsi="宋体"/>
                <w:sz w:val="21"/>
                <w:szCs w:val="21"/>
              </w:rPr>
            </w:pPr>
            <w:r>
              <w:rPr>
                <w:rFonts w:hint="eastAsia" w:ascii="宋体" w:hAnsi="宋体"/>
                <w:sz w:val="21"/>
                <w:szCs w:val="21"/>
              </w:rPr>
              <w:t>一级</w:t>
            </w:r>
          </w:p>
        </w:tc>
      </w:tr>
    </w:tbl>
    <w:p w14:paraId="645158DF">
      <w:pPr>
        <w:ind w:firstLine="0" w:firstLineChars="0"/>
        <w:outlineLvl w:val="3"/>
        <w:rPr>
          <w:rFonts w:cs="Times New Roman"/>
          <w:b/>
        </w:rPr>
      </w:pPr>
      <w:r>
        <w:rPr>
          <w:rFonts w:cs="Times New Roman"/>
          <w:b/>
        </w:rPr>
        <w:t>2.3.1.2 地表水评价工作等级</w:t>
      </w:r>
    </w:p>
    <w:p w14:paraId="1BC83908">
      <w:pPr>
        <w:ind w:firstLine="720" w:firstLineChars="300"/>
        <w:rPr>
          <w:rFonts w:cs="Times New Roman"/>
        </w:rPr>
      </w:pPr>
      <w:r>
        <w:rPr>
          <w:rFonts w:hint="eastAsia" w:cs="Times New Roman"/>
          <w:szCs w:val="24"/>
        </w:rPr>
        <w:t>本项目预脱水塔废水W1、切粒废水W2、熔体过滤器清洗废水W3、地面和设备冲洗水W4、换热器板换等设备清洗废水W5、循环冷却水排水W6、初期雨水W7进入污水预处理设施，对生产废水进行中和处理，再依托仪化公司生化装置东区处理，生化装置东区污水工艺为</w:t>
      </w:r>
      <w:r>
        <w:rPr>
          <w:rFonts w:hAnsi="宋体" w:cs="Times New Roman"/>
          <w:szCs w:val="24"/>
        </w:rPr>
        <w:t>A</w:t>
      </w:r>
      <w:r>
        <w:rPr>
          <w:rFonts w:hAnsi="宋体" w:cs="Times New Roman"/>
          <w:szCs w:val="24"/>
          <w:vertAlign w:val="superscript"/>
        </w:rPr>
        <w:t>2</w:t>
      </w:r>
      <w:r>
        <w:rPr>
          <w:rFonts w:hAnsi="宋体" w:cs="Times New Roman"/>
          <w:szCs w:val="24"/>
        </w:rPr>
        <w:t>/O法</w:t>
      </w:r>
      <w:r>
        <w:rPr>
          <w:rFonts w:cs="Times New Roman"/>
          <w:szCs w:val="24"/>
        </w:rPr>
        <w:t>，最终经仪化公司总排口排放至长江。</w:t>
      </w:r>
    </w:p>
    <w:p w14:paraId="500ABA73">
      <w:pPr>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为确保本项目建成之后厂区废水排放量不新增，建设单位拟同步建设</w:t>
      </w:r>
      <w:r>
        <w:rPr>
          <w:rFonts w:hint="eastAsia" w:cs="Times New Roman"/>
          <w:color w:val="000000" w:themeColor="text1"/>
          <w14:textFill>
            <w14:solidFill>
              <w14:schemeClr w14:val="tx1"/>
            </w14:solidFill>
          </w14:textFill>
        </w:rPr>
        <w:t>“PTA 污水处理回收利用项目”作为本项目“以新带老”措施，项目建成后废水排放量减少368000吨/年。</w:t>
      </w:r>
    </w:p>
    <w:p w14:paraId="469F9FE6">
      <w:pPr>
        <w:ind w:firstLine="480"/>
        <w:rPr>
          <w:rFonts w:cs="Times New Roman"/>
          <w:szCs w:val="24"/>
        </w:rPr>
      </w:pPr>
      <w:r>
        <w:rPr>
          <w:rFonts w:cs="Times New Roman"/>
          <w:color w:val="000000" w:themeColor="text1"/>
          <w:szCs w:val="24"/>
          <w14:textFill>
            <w14:solidFill>
              <w14:schemeClr w14:val="tx1"/>
            </w14:solidFill>
          </w14:textFill>
        </w:rPr>
        <w:t>对照《环境影响评价技术导则</w:t>
      </w:r>
      <w:r>
        <w:rPr>
          <w:rFonts w:hint="eastAsia" w:cs="Times New Roman"/>
          <w:color w:val="000000" w:themeColor="text1"/>
          <w:szCs w:val="24"/>
          <w14:textFill>
            <w14:solidFill>
              <w14:schemeClr w14:val="tx1"/>
            </w14:solidFill>
          </w14:textFill>
        </w:rPr>
        <w:t xml:space="preserve"> </w:t>
      </w:r>
      <w:r>
        <w:rPr>
          <w:rFonts w:cs="Times New Roman"/>
          <w:color w:val="000000" w:themeColor="text1"/>
          <w:szCs w:val="24"/>
          <w14:textFill>
            <w14:solidFill>
              <w14:schemeClr w14:val="tx1"/>
            </w14:solidFill>
          </w14:textFill>
        </w:rPr>
        <w:t>地表水环境》（HJ2.3-2018），</w:t>
      </w:r>
      <w:r>
        <w:rPr>
          <w:rFonts w:hint="eastAsia" w:cs="Times New Roman"/>
          <w:color w:val="000000" w:themeColor="text1"/>
          <w:szCs w:val="24"/>
          <w14:textFill>
            <w14:solidFill>
              <w14:schemeClr w14:val="tx1"/>
            </w14:solidFill>
          </w14:textFill>
        </w:rPr>
        <w:t>本项目依托现有排放口排放，通过</w:t>
      </w:r>
      <w:r>
        <w:rPr>
          <w:rFonts w:hint="eastAsia" w:cs="Times New Roman"/>
          <w:color w:val="000000" w:themeColor="text1"/>
          <w14:textFill>
            <w14:solidFill>
              <w14:schemeClr w14:val="tx1"/>
            </w14:solidFill>
          </w14:textFill>
        </w:rPr>
        <w:t>“以新带老”措施建设，可实现废水排放量不新增</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地表水环境影响评价等级为三级</w:t>
      </w:r>
      <w:r>
        <w:rPr>
          <w:rFonts w:hint="eastAsia" w:cs="Times New Roman"/>
          <w:color w:val="000000" w:themeColor="text1"/>
          <w:szCs w:val="24"/>
          <w14:textFill>
            <w14:solidFill>
              <w14:schemeClr w14:val="tx1"/>
            </w14:solidFill>
          </w14:textFill>
        </w:rPr>
        <w:t>B。</w:t>
      </w:r>
    </w:p>
    <w:p w14:paraId="50C78142">
      <w:pPr>
        <w:ind w:firstLine="0" w:firstLineChars="0"/>
        <w:outlineLvl w:val="3"/>
        <w:rPr>
          <w:rFonts w:cs="Times New Roman"/>
          <w:b/>
        </w:rPr>
      </w:pPr>
      <w:r>
        <w:rPr>
          <w:rFonts w:cs="Times New Roman"/>
          <w:b/>
        </w:rPr>
        <w:t>2.3.1.3 地下水评价工作等级</w:t>
      </w:r>
    </w:p>
    <w:p w14:paraId="10B6B172">
      <w:pPr>
        <w:ind w:firstLine="480"/>
        <w:rPr>
          <w:rFonts w:cs="Times New Roman"/>
        </w:rPr>
      </w:pPr>
      <w:r>
        <w:rPr>
          <w:rFonts w:cs="Times New Roman"/>
        </w:rPr>
        <w:t>根据《环境影响评价技术导则</w:t>
      </w:r>
      <w:r>
        <w:rPr>
          <w:rFonts w:cs="Times New Roman"/>
        </w:rPr>
        <w:softHyphen/>
      </w:r>
      <w:r>
        <w:rPr>
          <w:rFonts w:cs="Times New Roman"/>
        </w:rPr>
        <w:t>地下水环境》（HJ610</w:t>
      </w:r>
      <w:r>
        <w:rPr>
          <w:rFonts w:cs="Times New Roman"/>
          <w:szCs w:val="28"/>
        </w:rPr>
        <w:t>-</w:t>
      </w:r>
      <w:r>
        <w:rPr>
          <w:rFonts w:cs="Times New Roman"/>
        </w:rPr>
        <w:t>2016）附录A地下水环境影响评价行业分类表，本项目属于报告书</w:t>
      </w:r>
      <w:r>
        <w:rPr>
          <w:rFonts w:cs="Times New Roman"/>
          <w:bCs/>
        </w:rPr>
        <w:t>I</w:t>
      </w:r>
      <w:r>
        <w:rPr>
          <w:rFonts w:cs="Times New Roman"/>
        </w:rPr>
        <w:t>类项目；项目所在地地下水环境敏感程度不属于导则中表1规定的敏感和较敏感地区范畴，项目所在地地下水环境敏感程度设为“不敏感”；根据导则表2评价工作等级分级表判定本项目地下水评价工作等级为二级。</w:t>
      </w:r>
    </w:p>
    <w:p w14:paraId="4BC22E8A">
      <w:pPr>
        <w:ind w:firstLine="480"/>
        <w:rPr>
          <w:rFonts w:cs="Times New Roman"/>
        </w:rPr>
      </w:pPr>
      <w:r>
        <w:rPr>
          <w:rFonts w:cs="Times New Roman"/>
        </w:rPr>
        <w:t>本项目各要素具体判定依据详见表2.3.1-3和表2.3.1-4。</w:t>
      </w:r>
    </w:p>
    <w:p w14:paraId="738052F3">
      <w:pPr>
        <w:ind w:firstLine="0" w:firstLineChars="0"/>
        <w:jc w:val="center"/>
        <w:rPr>
          <w:rFonts w:cs="Times New Roman"/>
          <w:b/>
        </w:rPr>
      </w:pPr>
      <w:r>
        <w:rPr>
          <w:rFonts w:cs="Times New Roman"/>
          <w:b/>
        </w:rPr>
        <w:t>表2.3.1-3  地下水环境敏感程度分级</w:t>
      </w:r>
    </w:p>
    <w:tbl>
      <w:tblPr>
        <w:tblStyle w:val="88"/>
        <w:tblW w:w="5000" w:type="pct"/>
        <w:tblInd w:w="0" w:type="dxa"/>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Layout w:type="autofit"/>
        <w:tblCellMar>
          <w:top w:w="57" w:type="dxa"/>
          <w:left w:w="108" w:type="dxa"/>
          <w:bottom w:w="57" w:type="dxa"/>
          <w:right w:w="108" w:type="dxa"/>
        </w:tblCellMar>
      </w:tblPr>
      <w:tblGrid>
        <w:gridCol w:w="2089"/>
        <w:gridCol w:w="12085"/>
      </w:tblGrid>
      <w:tr w14:paraId="23D171FB">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PrEx>
        <w:tc>
          <w:tcPr>
            <w:tcW w:w="737" w:type="pct"/>
            <w:vAlign w:val="center"/>
          </w:tcPr>
          <w:p w14:paraId="1CFB26EC">
            <w:pPr>
              <w:widowControl/>
              <w:spacing w:line="240" w:lineRule="auto"/>
              <w:ind w:firstLine="0" w:firstLineChars="0"/>
              <w:jc w:val="center"/>
              <w:rPr>
                <w:rFonts w:cs="Times New Roman"/>
                <w:b/>
                <w:sz w:val="21"/>
              </w:rPr>
            </w:pPr>
            <w:r>
              <w:rPr>
                <w:rFonts w:cs="Times New Roman"/>
                <w:b/>
                <w:sz w:val="21"/>
              </w:rPr>
              <w:t>分级</w:t>
            </w:r>
          </w:p>
        </w:tc>
        <w:tc>
          <w:tcPr>
            <w:tcW w:w="4263" w:type="pct"/>
            <w:vAlign w:val="center"/>
          </w:tcPr>
          <w:p w14:paraId="6A10DBE9">
            <w:pPr>
              <w:widowControl/>
              <w:spacing w:line="240" w:lineRule="auto"/>
              <w:ind w:firstLine="0" w:firstLineChars="0"/>
              <w:jc w:val="center"/>
              <w:rPr>
                <w:rFonts w:cs="Times New Roman"/>
                <w:b/>
                <w:sz w:val="21"/>
              </w:rPr>
            </w:pPr>
            <w:r>
              <w:rPr>
                <w:rFonts w:cs="Times New Roman"/>
                <w:b/>
                <w:sz w:val="21"/>
              </w:rPr>
              <w:t>项目场地的地下水环境敏感特征</w:t>
            </w:r>
          </w:p>
        </w:tc>
      </w:tr>
      <w:tr w14:paraId="70043F8C">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c>
          <w:tcPr>
            <w:tcW w:w="737" w:type="pct"/>
            <w:tcBorders>
              <w:bottom w:val="single" w:color="000000" w:sz="6" w:space="0"/>
            </w:tcBorders>
            <w:vAlign w:val="center"/>
          </w:tcPr>
          <w:p w14:paraId="350E7916">
            <w:pPr>
              <w:widowControl/>
              <w:spacing w:line="240" w:lineRule="auto"/>
              <w:ind w:firstLine="0" w:firstLineChars="0"/>
              <w:jc w:val="center"/>
              <w:rPr>
                <w:rFonts w:cs="Times New Roman"/>
                <w:sz w:val="21"/>
              </w:rPr>
            </w:pPr>
            <w:r>
              <w:rPr>
                <w:rFonts w:cs="Times New Roman"/>
                <w:sz w:val="21"/>
              </w:rPr>
              <w:t>敏感</w:t>
            </w:r>
          </w:p>
        </w:tc>
        <w:tc>
          <w:tcPr>
            <w:tcW w:w="4263" w:type="pct"/>
            <w:tcBorders>
              <w:bottom w:val="single" w:color="000000" w:sz="6" w:space="0"/>
            </w:tcBorders>
            <w:vAlign w:val="center"/>
          </w:tcPr>
          <w:p w14:paraId="0747FEBD">
            <w:pPr>
              <w:widowControl/>
              <w:spacing w:line="240" w:lineRule="auto"/>
              <w:ind w:firstLine="0" w:firstLineChars="0"/>
              <w:jc w:val="center"/>
              <w:rPr>
                <w:rFonts w:cs="Times New Roman"/>
                <w:sz w:val="21"/>
              </w:rPr>
            </w:pPr>
            <w:r>
              <w:rPr>
                <w:rFonts w:cs="Times New Roman"/>
                <w:sz w:val="21"/>
              </w:rPr>
              <w:t>集中式饮用水水源地（包括已建成的在用、备用、应急水源地，在建和规划的水源地）准保护区；除集中式饮用水水源地以外的国家或地方政府设定的与地下水环境相关的其它保护区，如热水、矿泉水、温泉等特殊地下水资源保护区。</w:t>
            </w:r>
          </w:p>
        </w:tc>
      </w:tr>
      <w:tr w14:paraId="1C882E0A">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c>
          <w:tcPr>
            <w:tcW w:w="737" w:type="pct"/>
            <w:tcBorders>
              <w:top w:val="single" w:color="000000" w:sz="6" w:space="0"/>
              <w:bottom w:val="single" w:color="000000" w:sz="6" w:space="0"/>
            </w:tcBorders>
            <w:vAlign w:val="center"/>
          </w:tcPr>
          <w:p w14:paraId="6E06C21C">
            <w:pPr>
              <w:widowControl/>
              <w:spacing w:line="240" w:lineRule="auto"/>
              <w:ind w:firstLine="0" w:firstLineChars="0"/>
              <w:jc w:val="center"/>
              <w:rPr>
                <w:rFonts w:cs="Times New Roman"/>
                <w:sz w:val="21"/>
              </w:rPr>
            </w:pPr>
            <w:r>
              <w:rPr>
                <w:rFonts w:cs="Times New Roman"/>
                <w:sz w:val="21"/>
              </w:rPr>
              <w:t>较敏感</w:t>
            </w:r>
          </w:p>
        </w:tc>
        <w:tc>
          <w:tcPr>
            <w:tcW w:w="4263" w:type="pct"/>
            <w:tcBorders>
              <w:top w:val="single" w:color="000000" w:sz="6" w:space="0"/>
              <w:bottom w:val="single" w:color="000000" w:sz="6" w:space="0"/>
            </w:tcBorders>
            <w:vAlign w:val="center"/>
          </w:tcPr>
          <w:p w14:paraId="1451ADE0">
            <w:pPr>
              <w:widowControl/>
              <w:spacing w:line="240" w:lineRule="auto"/>
              <w:ind w:firstLine="0" w:firstLineChars="0"/>
              <w:jc w:val="center"/>
              <w:rPr>
                <w:rFonts w:cs="Times New Roman"/>
                <w:sz w:val="21"/>
              </w:rPr>
            </w:pPr>
            <w:r>
              <w:rPr>
                <w:rFonts w:cs="Times New Roman"/>
                <w:sz w:val="21"/>
              </w:rPr>
              <w:t>集中式饮用水水源地（包括已建成的在用、备用、应急水源地，在建和规划的水源地）准保护区以外的补给径流区；特殊地下水资源（如矿泉水、温泉等）保护区以外的分布区以及分布式居民饮用水水源等其它未列入上述敏感分级的环境敏感区。</w:t>
            </w:r>
          </w:p>
        </w:tc>
      </w:tr>
      <w:tr w14:paraId="5739CCA8">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57" w:type="dxa"/>
            <w:left w:w="108" w:type="dxa"/>
            <w:bottom w:w="57" w:type="dxa"/>
            <w:right w:w="108" w:type="dxa"/>
          </w:tblCellMar>
        </w:tblPrEx>
        <w:tc>
          <w:tcPr>
            <w:tcW w:w="737" w:type="pct"/>
            <w:tcBorders>
              <w:top w:val="single" w:color="000000" w:sz="6" w:space="0"/>
              <w:bottom w:val="single" w:color="000000" w:sz="12" w:space="0"/>
            </w:tcBorders>
            <w:shd w:val="clear" w:color="auto" w:fill="D9D9D9"/>
            <w:vAlign w:val="center"/>
          </w:tcPr>
          <w:p w14:paraId="2F5AE9EF">
            <w:pPr>
              <w:widowControl/>
              <w:spacing w:line="240" w:lineRule="auto"/>
              <w:ind w:firstLine="0" w:firstLineChars="0"/>
              <w:jc w:val="center"/>
              <w:rPr>
                <w:rFonts w:cs="Times New Roman"/>
                <w:sz w:val="21"/>
              </w:rPr>
            </w:pPr>
            <w:r>
              <w:rPr>
                <w:rFonts w:cs="Times New Roman"/>
                <w:sz w:val="21"/>
              </w:rPr>
              <w:t>不敏感</w:t>
            </w:r>
          </w:p>
        </w:tc>
        <w:tc>
          <w:tcPr>
            <w:tcW w:w="4263" w:type="pct"/>
            <w:tcBorders>
              <w:top w:val="single" w:color="000000" w:sz="6" w:space="0"/>
              <w:bottom w:val="single" w:color="000000" w:sz="12" w:space="0"/>
            </w:tcBorders>
            <w:shd w:val="clear" w:color="auto" w:fill="D9D9D9"/>
            <w:vAlign w:val="center"/>
          </w:tcPr>
          <w:p w14:paraId="4DCD476C">
            <w:pPr>
              <w:widowControl/>
              <w:spacing w:line="240" w:lineRule="auto"/>
              <w:ind w:firstLine="0" w:firstLineChars="0"/>
              <w:jc w:val="center"/>
              <w:rPr>
                <w:rFonts w:cs="Times New Roman"/>
                <w:sz w:val="21"/>
              </w:rPr>
            </w:pPr>
            <w:r>
              <w:rPr>
                <w:rFonts w:cs="Times New Roman"/>
                <w:sz w:val="21"/>
              </w:rPr>
              <w:t>上述地区之外的其它地区。</w:t>
            </w:r>
          </w:p>
        </w:tc>
      </w:tr>
    </w:tbl>
    <w:p w14:paraId="5F6D1B60">
      <w:pPr>
        <w:ind w:firstLine="0" w:firstLineChars="0"/>
        <w:jc w:val="center"/>
        <w:rPr>
          <w:rFonts w:cs="Times New Roman"/>
          <w:b/>
        </w:rPr>
      </w:pPr>
      <w:r>
        <w:rPr>
          <w:rFonts w:cs="Times New Roman"/>
          <w:b/>
        </w:rPr>
        <w:t>表2.3.1-4  评价工作等级分级表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Layout w:type="autofit"/>
        <w:tblCellMar>
          <w:top w:w="57" w:type="dxa"/>
          <w:left w:w="108" w:type="dxa"/>
          <w:bottom w:w="57" w:type="dxa"/>
          <w:right w:w="108" w:type="dxa"/>
        </w:tblCellMar>
      </w:tblPr>
      <w:tblGrid>
        <w:gridCol w:w="3543"/>
        <w:gridCol w:w="3543"/>
        <w:gridCol w:w="3544"/>
        <w:gridCol w:w="3544"/>
      </w:tblGrid>
      <w:tr w14:paraId="6ADCE0C7">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rPr>
          <w:tblHeader/>
        </w:trPr>
        <w:tc>
          <w:tcPr>
            <w:tcW w:w="1250" w:type="pct"/>
            <w:tcBorders>
              <w:top w:val="single" w:color="auto" w:sz="12" w:space="0"/>
              <w:bottom w:val="single" w:color="auto" w:sz="2" w:space="0"/>
              <w:right w:val="single" w:color="auto" w:sz="4" w:space="0"/>
              <w:tl2br w:val="single" w:color="auto" w:sz="2" w:space="0"/>
            </w:tcBorders>
            <w:vAlign w:val="center"/>
          </w:tcPr>
          <w:p w14:paraId="77C0239D">
            <w:pPr>
              <w:widowControl/>
              <w:spacing w:line="240" w:lineRule="auto"/>
              <w:ind w:firstLine="0" w:firstLineChars="0"/>
              <w:jc w:val="right"/>
              <w:rPr>
                <w:rFonts w:cs="Times New Roman"/>
                <w:b/>
                <w:sz w:val="21"/>
              </w:rPr>
            </w:pPr>
            <w:r>
              <w:rPr>
                <w:rFonts w:cs="Times New Roman"/>
                <w:b/>
                <w:sz w:val="21"/>
              </w:rPr>
              <w:t>项目类别</w:t>
            </w:r>
          </w:p>
          <w:p w14:paraId="212333E6">
            <w:pPr>
              <w:widowControl/>
              <w:spacing w:line="240" w:lineRule="auto"/>
              <w:ind w:firstLine="0" w:firstLineChars="0"/>
              <w:jc w:val="left"/>
              <w:rPr>
                <w:rFonts w:cs="Times New Roman"/>
                <w:b/>
                <w:sz w:val="21"/>
              </w:rPr>
            </w:pPr>
            <w:r>
              <w:rPr>
                <w:rFonts w:cs="Times New Roman"/>
                <w:b/>
                <w:sz w:val="21"/>
              </w:rPr>
              <w:t>环境敏感程度</w:t>
            </w:r>
          </w:p>
        </w:tc>
        <w:tc>
          <w:tcPr>
            <w:tcW w:w="1250" w:type="pct"/>
            <w:tcBorders>
              <w:top w:val="single" w:color="auto" w:sz="12" w:space="0"/>
              <w:left w:val="single" w:color="auto" w:sz="4" w:space="0"/>
              <w:bottom w:val="single" w:color="auto" w:sz="2" w:space="0"/>
              <w:right w:val="single" w:color="auto" w:sz="4" w:space="0"/>
            </w:tcBorders>
            <w:vAlign w:val="center"/>
          </w:tcPr>
          <w:p w14:paraId="5E8ACDC1">
            <w:pPr>
              <w:widowControl/>
              <w:spacing w:line="240" w:lineRule="auto"/>
              <w:ind w:firstLine="0" w:firstLineChars="0"/>
              <w:jc w:val="center"/>
              <w:rPr>
                <w:rFonts w:cs="Times New Roman"/>
                <w:b/>
                <w:sz w:val="21"/>
              </w:rPr>
            </w:pPr>
            <w:r>
              <w:rPr>
                <w:rFonts w:cs="Times New Roman"/>
                <w:b/>
                <w:sz w:val="21"/>
              </w:rPr>
              <w:t>Ⅰ类项目</w:t>
            </w:r>
          </w:p>
        </w:tc>
        <w:tc>
          <w:tcPr>
            <w:tcW w:w="1250" w:type="pct"/>
            <w:tcBorders>
              <w:top w:val="single" w:color="auto" w:sz="12" w:space="0"/>
              <w:left w:val="single" w:color="auto" w:sz="4" w:space="0"/>
              <w:bottom w:val="single" w:color="auto" w:sz="2" w:space="0"/>
              <w:right w:val="single" w:color="auto" w:sz="4" w:space="0"/>
            </w:tcBorders>
            <w:vAlign w:val="center"/>
          </w:tcPr>
          <w:p w14:paraId="0E043EBB">
            <w:pPr>
              <w:widowControl/>
              <w:spacing w:line="240" w:lineRule="auto"/>
              <w:ind w:firstLine="0" w:firstLineChars="0"/>
              <w:jc w:val="center"/>
              <w:rPr>
                <w:rFonts w:cs="Times New Roman"/>
                <w:b/>
                <w:sz w:val="21"/>
              </w:rPr>
            </w:pPr>
            <w:r>
              <w:rPr>
                <w:rFonts w:cs="Times New Roman"/>
                <w:b/>
                <w:sz w:val="21"/>
              </w:rPr>
              <w:t>Ⅱ类项目</w:t>
            </w:r>
          </w:p>
        </w:tc>
        <w:tc>
          <w:tcPr>
            <w:tcW w:w="1250" w:type="pct"/>
            <w:tcBorders>
              <w:top w:val="single" w:color="auto" w:sz="12" w:space="0"/>
              <w:left w:val="single" w:color="auto" w:sz="4" w:space="0"/>
              <w:bottom w:val="single" w:color="auto" w:sz="2" w:space="0"/>
            </w:tcBorders>
            <w:vAlign w:val="center"/>
          </w:tcPr>
          <w:p w14:paraId="53E748B3">
            <w:pPr>
              <w:widowControl/>
              <w:spacing w:line="240" w:lineRule="auto"/>
              <w:ind w:firstLine="0" w:firstLineChars="0"/>
              <w:jc w:val="center"/>
              <w:rPr>
                <w:rFonts w:cs="Times New Roman"/>
                <w:b/>
                <w:sz w:val="21"/>
              </w:rPr>
            </w:pPr>
            <w:r>
              <w:rPr>
                <w:rFonts w:cs="Times New Roman"/>
                <w:b/>
                <w:sz w:val="21"/>
              </w:rPr>
              <w:t>Ⅲ类项目</w:t>
            </w:r>
          </w:p>
        </w:tc>
      </w:tr>
      <w:tr w14:paraId="7FD3ECDA">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1250" w:type="pct"/>
            <w:tcBorders>
              <w:top w:val="single" w:color="auto" w:sz="2" w:space="0"/>
              <w:bottom w:val="single" w:color="auto" w:sz="2" w:space="0"/>
              <w:right w:val="single" w:color="auto" w:sz="4" w:space="0"/>
            </w:tcBorders>
            <w:vAlign w:val="center"/>
          </w:tcPr>
          <w:p w14:paraId="36A825C2">
            <w:pPr>
              <w:widowControl/>
              <w:spacing w:line="240" w:lineRule="auto"/>
              <w:ind w:firstLine="0" w:firstLineChars="0"/>
              <w:jc w:val="center"/>
              <w:rPr>
                <w:rFonts w:cs="Times New Roman"/>
                <w:sz w:val="21"/>
              </w:rPr>
            </w:pPr>
            <w:r>
              <w:rPr>
                <w:rFonts w:cs="Times New Roman"/>
                <w:sz w:val="21"/>
              </w:rPr>
              <w:t>敏感</w:t>
            </w:r>
          </w:p>
        </w:tc>
        <w:tc>
          <w:tcPr>
            <w:tcW w:w="1250" w:type="pct"/>
            <w:tcBorders>
              <w:top w:val="single" w:color="auto" w:sz="2" w:space="0"/>
              <w:left w:val="single" w:color="auto" w:sz="4" w:space="0"/>
              <w:bottom w:val="single" w:color="auto" w:sz="2" w:space="0"/>
              <w:right w:val="single" w:color="auto" w:sz="4" w:space="0"/>
            </w:tcBorders>
            <w:vAlign w:val="center"/>
          </w:tcPr>
          <w:p w14:paraId="6BBD59DE">
            <w:pPr>
              <w:widowControl/>
              <w:spacing w:line="240" w:lineRule="auto"/>
              <w:ind w:firstLine="0" w:firstLineChars="0"/>
              <w:jc w:val="center"/>
              <w:rPr>
                <w:rFonts w:cs="Times New Roman"/>
                <w:sz w:val="21"/>
              </w:rPr>
            </w:pPr>
            <w:r>
              <w:rPr>
                <w:rFonts w:cs="Times New Roman"/>
                <w:sz w:val="21"/>
              </w:rPr>
              <w:t>一</w:t>
            </w:r>
          </w:p>
        </w:tc>
        <w:tc>
          <w:tcPr>
            <w:tcW w:w="1250" w:type="pct"/>
            <w:tcBorders>
              <w:top w:val="single" w:color="auto" w:sz="2" w:space="0"/>
              <w:left w:val="single" w:color="auto" w:sz="4" w:space="0"/>
              <w:bottom w:val="single" w:color="auto" w:sz="2" w:space="0"/>
              <w:right w:val="single" w:color="auto" w:sz="4" w:space="0"/>
            </w:tcBorders>
            <w:vAlign w:val="center"/>
          </w:tcPr>
          <w:p w14:paraId="5A2D840C">
            <w:pPr>
              <w:widowControl/>
              <w:spacing w:line="240" w:lineRule="auto"/>
              <w:ind w:firstLine="0" w:firstLineChars="0"/>
              <w:jc w:val="center"/>
              <w:rPr>
                <w:rFonts w:cs="Times New Roman"/>
                <w:sz w:val="21"/>
              </w:rPr>
            </w:pPr>
            <w:r>
              <w:rPr>
                <w:rFonts w:cs="Times New Roman"/>
                <w:sz w:val="21"/>
              </w:rPr>
              <w:t>一</w:t>
            </w:r>
          </w:p>
        </w:tc>
        <w:tc>
          <w:tcPr>
            <w:tcW w:w="1250" w:type="pct"/>
            <w:tcBorders>
              <w:top w:val="single" w:color="auto" w:sz="2" w:space="0"/>
              <w:left w:val="single" w:color="auto" w:sz="4" w:space="0"/>
              <w:bottom w:val="single" w:color="auto" w:sz="2" w:space="0"/>
            </w:tcBorders>
            <w:vAlign w:val="center"/>
          </w:tcPr>
          <w:p w14:paraId="1F2F9781">
            <w:pPr>
              <w:widowControl/>
              <w:spacing w:line="240" w:lineRule="auto"/>
              <w:ind w:firstLine="0" w:firstLineChars="0"/>
              <w:jc w:val="center"/>
              <w:rPr>
                <w:rFonts w:cs="Times New Roman"/>
                <w:sz w:val="21"/>
              </w:rPr>
            </w:pPr>
            <w:r>
              <w:rPr>
                <w:rFonts w:cs="Times New Roman"/>
                <w:sz w:val="21"/>
              </w:rPr>
              <w:t>二</w:t>
            </w:r>
          </w:p>
        </w:tc>
      </w:tr>
      <w:tr w14:paraId="5BCAB91D">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1250" w:type="pct"/>
            <w:tcBorders>
              <w:top w:val="single" w:color="auto" w:sz="2" w:space="0"/>
              <w:bottom w:val="single" w:color="auto" w:sz="2" w:space="0"/>
              <w:right w:val="single" w:color="auto" w:sz="4" w:space="0"/>
            </w:tcBorders>
            <w:vAlign w:val="center"/>
          </w:tcPr>
          <w:p w14:paraId="003261DB">
            <w:pPr>
              <w:widowControl/>
              <w:spacing w:line="240" w:lineRule="auto"/>
              <w:ind w:firstLine="0" w:firstLineChars="0"/>
              <w:jc w:val="center"/>
              <w:rPr>
                <w:rFonts w:cs="Times New Roman"/>
                <w:sz w:val="21"/>
              </w:rPr>
            </w:pPr>
            <w:r>
              <w:rPr>
                <w:rFonts w:cs="Times New Roman"/>
                <w:sz w:val="21"/>
              </w:rPr>
              <w:t>较敏感</w:t>
            </w:r>
          </w:p>
        </w:tc>
        <w:tc>
          <w:tcPr>
            <w:tcW w:w="1250" w:type="pct"/>
            <w:tcBorders>
              <w:top w:val="single" w:color="auto" w:sz="2" w:space="0"/>
              <w:left w:val="single" w:color="auto" w:sz="4" w:space="0"/>
              <w:bottom w:val="single" w:color="auto" w:sz="2" w:space="0"/>
              <w:right w:val="single" w:color="auto" w:sz="4" w:space="0"/>
            </w:tcBorders>
            <w:vAlign w:val="center"/>
          </w:tcPr>
          <w:p w14:paraId="27E0CF60">
            <w:pPr>
              <w:widowControl/>
              <w:spacing w:line="240" w:lineRule="auto"/>
              <w:ind w:firstLine="0" w:firstLineChars="0"/>
              <w:jc w:val="center"/>
              <w:rPr>
                <w:rFonts w:cs="Times New Roman"/>
                <w:sz w:val="21"/>
              </w:rPr>
            </w:pPr>
            <w:r>
              <w:rPr>
                <w:rFonts w:cs="Times New Roman"/>
                <w:sz w:val="21"/>
              </w:rPr>
              <w:t>一</w:t>
            </w:r>
          </w:p>
        </w:tc>
        <w:tc>
          <w:tcPr>
            <w:tcW w:w="1250" w:type="pct"/>
            <w:tcBorders>
              <w:top w:val="single" w:color="auto" w:sz="2" w:space="0"/>
              <w:left w:val="single" w:color="auto" w:sz="4" w:space="0"/>
              <w:bottom w:val="single" w:color="auto" w:sz="2" w:space="0"/>
              <w:right w:val="single" w:color="auto" w:sz="4" w:space="0"/>
            </w:tcBorders>
            <w:vAlign w:val="center"/>
          </w:tcPr>
          <w:p w14:paraId="76804DEB">
            <w:pPr>
              <w:widowControl/>
              <w:spacing w:line="240" w:lineRule="auto"/>
              <w:ind w:firstLine="0" w:firstLineChars="0"/>
              <w:jc w:val="center"/>
              <w:rPr>
                <w:rFonts w:cs="Times New Roman"/>
                <w:sz w:val="21"/>
              </w:rPr>
            </w:pPr>
            <w:r>
              <w:rPr>
                <w:rFonts w:cs="Times New Roman"/>
                <w:sz w:val="21"/>
              </w:rPr>
              <w:t>二</w:t>
            </w:r>
          </w:p>
        </w:tc>
        <w:tc>
          <w:tcPr>
            <w:tcW w:w="1250" w:type="pct"/>
            <w:tcBorders>
              <w:top w:val="single" w:color="auto" w:sz="2" w:space="0"/>
              <w:left w:val="single" w:color="auto" w:sz="4" w:space="0"/>
              <w:bottom w:val="single" w:color="auto" w:sz="2" w:space="0"/>
            </w:tcBorders>
            <w:vAlign w:val="center"/>
          </w:tcPr>
          <w:p w14:paraId="333A39DE">
            <w:pPr>
              <w:widowControl/>
              <w:spacing w:line="240" w:lineRule="auto"/>
              <w:ind w:firstLine="0" w:firstLineChars="0"/>
              <w:jc w:val="center"/>
              <w:rPr>
                <w:rFonts w:cs="Times New Roman"/>
                <w:sz w:val="21"/>
              </w:rPr>
            </w:pPr>
            <w:r>
              <w:rPr>
                <w:rFonts w:cs="Times New Roman"/>
                <w:sz w:val="21"/>
              </w:rPr>
              <w:t>三</w:t>
            </w:r>
          </w:p>
        </w:tc>
      </w:tr>
      <w:tr w14:paraId="3ACB8CA9">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1250" w:type="pct"/>
            <w:tcBorders>
              <w:top w:val="single" w:color="auto" w:sz="2" w:space="0"/>
              <w:left w:val="nil"/>
              <w:bottom w:val="single" w:color="auto" w:sz="12" w:space="0"/>
              <w:right w:val="single" w:color="auto" w:sz="4" w:space="0"/>
            </w:tcBorders>
            <w:vAlign w:val="center"/>
          </w:tcPr>
          <w:p w14:paraId="0B2C619C">
            <w:pPr>
              <w:widowControl/>
              <w:spacing w:line="240" w:lineRule="auto"/>
              <w:ind w:firstLine="0" w:firstLineChars="0"/>
              <w:jc w:val="center"/>
              <w:rPr>
                <w:rFonts w:cs="Times New Roman"/>
                <w:sz w:val="21"/>
              </w:rPr>
            </w:pPr>
            <w:r>
              <w:rPr>
                <w:rFonts w:cs="Times New Roman"/>
                <w:sz w:val="21"/>
              </w:rPr>
              <w:t>不敏感</w:t>
            </w:r>
          </w:p>
        </w:tc>
        <w:tc>
          <w:tcPr>
            <w:tcW w:w="1250" w:type="pct"/>
            <w:tcBorders>
              <w:top w:val="single" w:color="auto" w:sz="2" w:space="0"/>
              <w:left w:val="single" w:color="auto" w:sz="4" w:space="0"/>
              <w:bottom w:val="single" w:color="auto" w:sz="12" w:space="0"/>
              <w:right w:val="single" w:color="auto" w:sz="4" w:space="0"/>
            </w:tcBorders>
            <w:shd w:val="clear" w:color="auto" w:fill="D9D9D9"/>
            <w:vAlign w:val="center"/>
          </w:tcPr>
          <w:p w14:paraId="40A94981">
            <w:pPr>
              <w:widowControl/>
              <w:spacing w:line="240" w:lineRule="auto"/>
              <w:ind w:firstLine="0" w:firstLineChars="0"/>
              <w:jc w:val="center"/>
              <w:rPr>
                <w:rFonts w:cs="Times New Roman"/>
                <w:sz w:val="21"/>
              </w:rPr>
            </w:pPr>
            <w:r>
              <w:rPr>
                <w:rFonts w:cs="Times New Roman"/>
                <w:sz w:val="21"/>
              </w:rPr>
              <w:t>二</w:t>
            </w:r>
          </w:p>
        </w:tc>
        <w:tc>
          <w:tcPr>
            <w:tcW w:w="1250" w:type="pct"/>
            <w:tcBorders>
              <w:top w:val="single" w:color="auto" w:sz="2" w:space="0"/>
              <w:left w:val="single" w:color="auto" w:sz="4" w:space="0"/>
              <w:bottom w:val="single" w:color="auto" w:sz="12" w:space="0"/>
              <w:right w:val="single" w:color="auto" w:sz="4" w:space="0"/>
            </w:tcBorders>
            <w:vAlign w:val="center"/>
          </w:tcPr>
          <w:p w14:paraId="3975BDAB">
            <w:pPr>
              <w:widowControl/>
              <w:spacing w:line="240" w:lineRule="auto"/>
              <w:ind w:firstLine="0" w:firstLineChars="0"/>
              <w:jc w:val="center"/>
              <w:rPr>
                <w:rFonts w:cs="Times New Roman"/>
                <w:sz w:val="21"/>
              </w:rPr>
            </w:pPr>
            <w:r>
              <w:rPr>
                <w:rFonts w:cs="Times New Roman"/>
                <w:sz w:val="21"/>
              </w:rPr>
              <w:t>三</w:t>
            </w:r>
          </w:p>
        </w:tc>
        <w:tc>
          <w:tcPr>
            <w:tcW w:w="1250" w:type="pct"/>
            <w:tcBorders>
              <w:top w:val="single" w:color="auto" w:sz="2" w:space="0"/>
              <w:left w:val="single" w:color="auto" w:sz="4" w:space="0"/>
              <w:bottom w:val="single" w:color="auto" w:sz="12" w:space="0"/>
            </w:tcBorders>
            <w:vAlign w:val="center"/>
          </w:tcPr>
          <w:p w14:paraId="74FA20DC">
            <w:pPr>
              <w:widowControl/>
              <w:spacing w:line="240" w:lineRule="auto"/>
              <w:ind w:firstLine="0" w:firstLineChars="0"/>
              <w:jc w:val="center"/>
              <w:rPr>
                <w:rFonts w:cs="Times New Roman"/>
                <w:sz w:val="21"/>
              </w:rPr>
            </w:pPr>
            <w:r>
              <w:rPr>
                <w:rFonts w:cs="Times New Roman"/>
                <w:sz w:val="21"/>
              </w:rPr>
              <w:t>三</w:t>
            </w:r>
          </w:p>
        </w:tc>
      </w:tr>
    </w:tbl>
    <w:p w14:paraId="2DE0093C">
      <w:pPr>
        <w:ind w:firstLine="0" w:firstLineChars="0"/>
        <w:outlineLvl w:val="3"/>
        <w:rPr>
          <w:rFonts w:cs="Times New Roman"/>
          <w:b/>
        </w:rPr>
      </w:pPr>
      <w:r>
        <w:rPr>
          <w:rFonts w:cs="Times New Roman"/>
          <w:b/>
        </w:rPr>
        <w:t>2.3.1.4 噪声评价工作等级</w:t>
      </w:r>
    </w:p>
    <w:p w14:paraId="06CF1479">
      <w:pPr>
        <w:ind w:firstLine="480"/>
        <w:rPr>
          <w:rFonts w:cs="Times New Roman"/>
          <w:szCs w:val="24"/>
        </w:rPr>
      </w:pPr>
      <w:r>
        <w:rPr>
          <w:rFonts w:cs="Times New Roman"/>
          <w:bCs/>
        </w:rPr>
        <w:t>项目建设后周边环境敏感目标噪声级增高量&lt;3dB(A)，受噪声影响人口变化不大。根据《环境影评价技术导则</w:t>
      </w:r>
      <w:r>
        <w:rPr>
          <w:rFonts w:hint="eastAsia" w:cs="Times New Roman"/>
          <w:bCs/>
        </w:rPr>
        <w:t xml:space="preserve"> </w:t>
      </w:r>
      <w:r>
        <w:rPr>
          <w:rFonts w:cs="Times New Roman"/>
          <w:bCs/>
        </w:rPr>
        <w:t>声环境》（</w:t>
      </w:r>
      <w:r>
        <w:rPr>
          <w:rFonts w:cs="Times New Roman"/>
          <w:szCs w:val="28"/>
        </w:rPr>
        <w:t>HJ2.4-2021</w:t>
      </w:r>
      <w:r>
        <w:rPr>
          <w:rFonts w:cs="Times New Roman"/>
          <w:bCs/>
        </w:rPr>
        <w:t>）中规定，确定</w:t>
      </w:r>
      <w:r>
        <w:rPr>
          <w:rFonts w:hint="eastAsia" w:cs="Times New Roman"/>
          <w:bCs/>
        </w:rPr>
        <w:t>改建</w:t>
      </w:r>
      <w:r>
        <w:rPr>
          <w:rFonts w:cs="Times New Roman"/>
          <w:bCs/>
        </w:rPr>
        <w:t>项目声环境影响评价工作等级定为三级。</w:t>
      </w:r>
    </w:p>
    <w:p w14:paraId="515118FC">
      <w:pPr>
        <w:ind w:firstLine="0" w:firstLineChars="0"/>
        <w:outlineLvl w:val="3"/>
        <w:rPr>
          <w:rFonts w:cs="Times New Roman"/>
          <w:b/>
        </w:rPr>
      </w:pPr>
      <w:r>
        <w:rPr>
          <w:rFonts w:cs="Times New Roman"/>
          <w:b/>
        </w:rPr>
        <w:t>2.3.1.5 土壤评价工作等级</w:t>
      </w:r>
    </w:p>
    <w:p w14:paraId="2F3849C6">
      <w:pPr>
        <w:ind w:firstLine="480"/>
        <w:rPr>
          <w:rFonts w:cs="Times New Roman"/>
          <w:szCs w:val="28"/>
        </w:rPr>
      </w:pPr>
      <w:r>
        <w:rPr>
          <w:rFonts w:cs="Times New Roman"/>
          <w:szCs w:val="28"/>
        </w:rPr>
        <w:t>根据《环境影响评价技术导则 土壤环境》（HJ964-2018）附录A土壤环境影响评价项目类别表，本项目属于</w:t>
      </w:r>
      <w:r>
        <w:rPr>
          <w:rFonts w:hint="eastAsia" w:cs="Times New Roman"/>
          <w:color w:val="000000" w:themeColor="text1"/>
          <w:szCs w:val="24"/>
          <w14:textFill>
            <w14:solidFill>
              <w14:schemeClr w14:val="tx1"/>
            </w14:solidFill>
          </w14:textFill>
        </w:rPr>
        <w:t>初级形态塑料及合成树脂制造</w:t>
      </w:r>
      <w:r>
        <w:rPr>
          <w:rFonts w:cs="Times New Roman"/>
          <w:szCs w:val="28"/>
        </w:rPr>
        <w:t>，为“</w:t>
      </w:r>
      <w:r>
        <w:rPr>
          <w:rFonts w:cs="Times New Roman"/>
          <w:bCs/>
          <w:szCs w:val="28"/>
        </w:rPr>
        <w:t>I类</w:t>
      </w:r>
      <w:r>
        <w:rPr>
          <w:rFonts w:cs="Times New Roman"/>
          <w:szCs w:val="28"/>
        </w:rPr>
        <w:t>项目”；项目总占地面积约为</w:t>
      </w:r>
      <w:r>
        <w:rPr>
          <w:rFonts w:hint="eastAsia" w:cs="Times New Roman"/>
          <w:szCs w:val="28"/>
        </w:rPr>
        <w:t>3900</w:t>
      </w:r>
      <w:r>
        <w:rPr>
          <w:rFonts w:cs="Times New Roman"/>
          <w:szCs w:val="28"/>
        </w:rPr>
        <w:t>m</w:t>
      </w:r>
      <w:r>
        <w:rPr>
          <w:rFonts w:cs="Times New Roman"/>
          <w:szCs w:val="28"/>
          <w:vertAlign w:val="superscript"/>
        </w:rPr>
        <w:t>2</w:t>
      </w:r>
      <w:r>
        <w:rPr>
          <w:rFonts w:cs="Times New Roman"/>
          <w:szCs w:val="28"/>
        </w:rPr>
        <w:t>，本项目面积为“小型规模”</w:t>
      </w:r>
      <w:r>
        <w:rPr>
          <w:rFonts w:eastAsia="仿宋" w:cs="Times New Roman"/>
          <w:szCs w:val="24"/>
        </w:rPr>
        <w:t>（≤5hm</w:t>
      </w:r>
      <w:r>
        <w:rPr>
          <w:rFonts w:eastAsia="仿宋" w:cs="Times New Roman"/>
          <w:szCs w:val="24"/>
          <w:vertAlign w:val="superscript"/>
        </w:rPr>
        <w:t>2</w:t>
      </w:r>
      <w:r>
        <w:rPr>
          <w:rFonts w:eastAsia="仿宋" w:cs="Times New Roman"/>
          <w:szCs w:val="24"/>
        </w:rPr>
        <w:t>）</w:t>
      </w:r>
      <w:r>
        <w:rPr>
          <w:rFonts w:cs="Times New Roman"/>
          <w:szCs w:val="28"/>
        </w:rPr>
        <w:t>，</w:t>
      </w:r>
      <w:r>
        <w:rPr>
          <w:rFonts w:cs="Times New Roman"/>
          <w:szCs w:val="28"/>
          <w:lang w:val="zh-CN"/>
        </w:rPr>
        <w:t>场地评价范围内不存在土壤环境敏感目标，</w:t>
      </w:r>
      <w:r>
        <w:rPr>
          <w:rFonts w:cs="Times New Roman"/>
          <w:szCs w:val="28"/>
        </w:rPr>
        <w:t>项目所在地土壤环境敏感程度设为“不敏感”；根据导则判定本项目土壤评价工作等级为二级。</w:t>
      </w:r>
    </w:p>
    <w:p w14:paraId="1D72FCAF">
      <w:pPr>
        <w:ind w:firstLine="480"/>
        <w:rPr>
          <w:rFonts w:cs="Times New Roman"/>
          <w:szCs w:val="28"/>
          <w:lang w:val="zh-CN"/>
        </w:rPr>
      </w:pPr>
      <w:r>
        <w:rPr>
          <w:rFonts w:cs="Times New Roman"/>
          <w:szCs w:val="28"/>
          <w:lang w:val="zh-CN"/>
        </w:rPr>
        <w:t>项目土壤环境影响评价工作等级见表2.3.1-5。</w:t>
      </w:r>
    </w:p>
    <w:p w14:paraId="5F54918D">
      <w:pPr>
        <w:ind w:firstLine="0" w:firstLineChars="0"/>
        <w:jc w:val="center"/>
        <w:rPr>
          <w:rFonts w:cs="Times New Roman"/>
          <w:b/>
        </w:rPr>
      </w:pPr>
      <w:r>
        <w:rPr>
          <w:rFonts w:cs="Times New Roman"/>
          <w:b/>
        </w:rPr>
        <w:t>表2.3.1-5  土壤环境影响评价工作等级划分依据表</w:t>
      </w:r>
    </w:p>
    <w:tbl>
      <w:tblPr>
        <w:tblStyle w:val="88"/>
        <w:tblW w:w="5000"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57" w:type="dxa"/>
          <w:left w:w="108" w:type="dxa"/>
          <w:bottom w:w="57" w:type="dxa"/>
          <w:right w:w="108" w:type="dxa"/>
        </w:tblCellMar>
      </w:tblPr>
      <w:tblGrid>
        <w:gridCol w:w="2077"/>
        <w:gridCol w:w="1343"/>
        <w:gridCol w:w="1343"/>
        <w:gridCol w:w="1344"/>
        <w:gridCol w:w="1344"/>
        <w:gridCol w:w="1344"/>
        <w:gridCol w:w="1344"/>
        <w:gridCol w:w="1344"/>
        <w:gridCol w:w="1344"/>
        <w:gridCol w:w="1347"/>
      </w:tblGrid>
      <w:tr w14:paraId="3D0B508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blHeader/>
        </w:trPr>
        <w:tc>
          <w:tcPr>
            <w:tcW w:w="733" w:type="pct"/>
            <w:vMerge w:val="restart"/>
            <w:tcBorders>
              <w:top w:val="single" w:color="auto" w:sz="12" w:space="0"/>
              <w:left w:val="nil"/>
              <w:bottom w:val="single" w:color="auto" w:sz="4" w:space="0"/>
              <w:right w:val="single" w:color="auto" w:sz="4" w:space="0"/>
              <w:tl2br w:val="single" w:color="auto" w:sz="4" w:space="0"/>
            </w:tcBorders>
            <w:vAlign w:val="center"/>
          </w:tcPr>
          <w:p w14:paraId="4A60AF1B">
            <w:pPr>
              <w:widowControl/>
              <w:spacing w:line="240" w:lineRule="auto"/>
              <w:ind w:firstLine="0" w:firstLineChars="0"/>
              <w:jc w:val="center"/>
              <w:rPr>
                <w:rFonts w:cs="Times New Roman"/>
                <w:b/>
                <w:sz w:val="21"/>
              </w:rPr>
            </w:pPr>
            <w:r>
              <w:rPr>
                <w:rFonts w:cs="Times New Roman"/>
                <w:b/>
                <w:sz w:val="21"/>
              </w:rPr>
              <w:t>占地规模</w:t>
            </w:r>
          </w:p>
          <w:p w14:paraId="7A2A7353">
            <w:pPr>
              <w:widowControl/>
              <w:spacing w:line="240" w:lineRule="auto"/>
              <w:ind w:firstLine="0" w:firstLineChars="0"/>
              <w:jc w:val="center"/>
              <w:rPr>
                <w:rFonts w:cs="Times New Roman"/>
                <w:b/>
                <w:sz w:val="21"/>
              </w:rPr>
            </w:pPr>
            <w:r>
              <w:rPr>
                <w:rFonts w:cs="Times New Roman"/>
                <w:b/>
                <w:sz w:val="21"/>
              </w:rPr>
              <w:t>评价工作等级</w:t>
            </w:r>
          </w:p>
          <w:p w14:paraId="49973329">
            <w:pPr>
              <w:widowControl/>
              <w:spacing w:line="240" w:lineRule="auto"/>
              <w:ind w:firstLine="0" w:firstLineChars="0"/>
              <w:jc w:val="center"/>
              <w:rPr>
                <w:rFonts w:cs="Times New Roman"/>
                <w:b/>
                <w:sz w:val="21"/>
              </w:rPr>
            </w:pPr>
            <w:r>
              <w:rPr>
                <w:rFonts w:cs="Times New Roman"/>
                <w:b/>
                <w:sz w:val="21"/>
              </w:rPr>
              <w:t>敏感程度</w:t>
            </w:r>
          </w:p>
        </w:tc>
        <w:tc>
          <w:tcPr>
            <w:tcW w:w="1422" w:type="pct"/>
            <w:gridSpan w:val="3"/>
            <w:tcBorders>
              <w:top w:val="single" w:color="auto" w:sz="12" w:space="0"/>
              <w:left w:val="single" w:color="auto" w:sz="4" w:space="0"/>
              <w:bottom w:val="single" w:color="auto" w:sz="4" w:space="0"/>
              <w:right w:val="single" w:color="auto" w:sz="4" w:space="0"/>
            </w:tcBorders>
            <w:vAlign w:val="center"/>
          </w:tcPr>
          <w:p w14:paraId="4892770C">
            <w:pPr>
              <w:widowControl/>
              <w:spacing w:line="240" w:lineRule="auto"/>
              <w:ind w:firstLine="0" w:firstLineChars="0"/>
              <w:jc w:val="center"/>
              <w:rPr>
                <w:rFonts w:cs="Times New Roman"/>
                <w:b/>
                <w:sz w:val="21"/>
              </w:rPr>
            </w:pPr>
            <w:r>
              <w:rPr>
                <w:rFonts w:cs="Times New Roman"/>
                <w:b/>
                <w:sz w:val="21"/>
              </w:rPr>
              <w:t>Ⅰ类</w:t>
            </w:r>
          </w:p>
        </w:tc>
        <w:tc>
          <w:tcPr>
            <w:tcW w:w="1422" w:type="pct"/>
            <w:gridSpan w:val="3"/>
            <w:tcBorders>
              <w:top w:val="single" w:color="auto" w:sz="12" w:space="0"/>
              <w:left w:val="single" w:color="auto" w:sz="4" w:space="0"/>
              <w:bottom w:val="single" w:color="auto" w:sz="4" w:space="0"/>
              <w:right w:val="single" w:color="auto" w:sz="4" w:space="0"/>
            </w:tcBorders>
            <w:vAlign w:val="center"/>
          </w:tcPr>
          <w:p w14:paraId="35EDE851">
            <w:pPr>
              <w:widowControl/>
              <w:spacing w:line="240" w:lineRule="auto"/>
              <w:ind w:firstLine="0" w:firstLineChars="0"/>
              <w:jc w:val="center"/>
              <w:rPr>
                <w:rFonts w:cs="Times New Roman"/>
                <w:b/>
                <w:sz w:val="21"/>
              </w:rPr>
            </w:pPr>
            <w:r>
              <w:rPr>
                <w:rFonts w:cs="Times New Roman"/>
                <w:b/>
                <w:sz w:val="21"/>
              </w:rPr>
              <w:t>Ⅱ类</w:t>
            </w:r>
          </w:p>
        </w:tc>
        <w:tc>
          <w:tcPr>
            <w:tcW w:w="1423" w:type="pct"/>
            <w:gridSpan w:val="3"/>
            <w:tcBorders>
              <w:top w:val="single" w:color="auto" w:sz="12" w:space="0"/>
              <w:left w:val="single" w:color="auto" w:sz="4" w:space="0"/>
              <w:bottom w:val="single" w:color="auto" w:sz="4" w:space="0"/>
              <w:right w:val="nil"/>
            </w:tcBorders>
            <w:vAlign w:val="center"/>
          </w:tcPr>
          <w:p w14:paraId="02F646EB">
            <w:pPr>
              <w:widowControl/>
              <w:spacing w:line="240" w:lineRule="auto"/>
              <w:ind w:firstLine="0" w:firstLineChars="0"/>
              <w:jc w:val="center"/>
              <w:rPr>
                <w:rFonts w:cs="Times New Roman"/>
                <w:b/>
                <w:sz w:val="21"/>
              </w:rPr>
            </w:pPr>
            <w:r>
              <w:rPr>
                <w:rFonts w:cs="Times New Roman"/>
                <w:b/>
                <w:sz w:val="21"/>
              </w:rPr>
              <w:t>Ⅲ类</w:t>
            </w:r>
          </w:p>
        </w:tc>
      </w:tr>
      <w:tr w14:paraId="05EC4F6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c>
          <w:tcPr>
            <w:tcW w:w="733" w:type="pct"/>
            <w:vMerge w:val="continue"/>
            <w:tcBorders>
              <w:top w:val="single" w:color="auto" w:sz="12" w:space="0"/>
              <w:left w:val="nil"/>
              <w:bottom w:val="single" w:color="auto" w:sz="4" w:space="0"/>
              <w:right w:val="single" w:color="auto" w:sz="4" w:space="0"/>
            </w:tcBorders>
            <w:vAlign w:val="center"/>
          </w:tcPr>
          <w:p w14:paraId="761D3CDC">
            <w:pPr>
              <w:widowControl/>
              <w:spacing w:line="240" w:lineRule="auto"/>
              <w:ind w:firstLine="0" w:firstLineChars="0"/>
              <w:jc w:val="center"/>
              <w:rPr>
                <w:rFonts w:cs="Times New Roman"/>
                <w:sz w:val="21"/>
              </w:rPr>
            </w:pPr>
          </w:p>
        </w:tc>
        <w:tc>
          <w:tcPr>
            <w:tcW w:w="474" w:type="pct"/>
            <w:tcBorders>
              <w:top w:val="single" w:color="auto" w:sz="4" w:space="0"/>
              <w:left w:val="single" w:color="auto" w:sz="4" w:space="0"/>
              <w:bottom w:val="single" w:color="auto" w:sz="4" w:space="0"/>
              <w:right w:val="single" w:color="auto" w:sz="4" w:space="0"/>
            </w:tcBorders>
            <w:vAlign w:val="center"/>
          </w:tcPr>
          <w:p w14:paraId="5AB4B164">
            <w:pPr>
              <w:widowControl/>
              <w:spacing w:line="240" w:lineRule="auto"/>
              <w:ind w:firstLine="0" w:firstLineChars="0"/>
              <w:jc w:val="center"/>
              <w:rPr>
                <w:rFonts w:cs="Times New Roman"/>
                <w:b/>
                <w:sz w:val="21"/>
              </w:rPr>
            </w:pPr>
            <w:r>
              <w:rPr>
                <w:rFonts w:cs="Times New Roman"/>
                <w:b/>
                <w:sz w:val="21"/>
              </w:rPr>
              <w:t>大</w:t>
            </w:r>
          </w:p>
        </w:tc>
        <w:tc>
          <w:tcPr>
            <w:tcW w:w="474" w:type="pct"/>
            <w:tcBorders>
              <w:top w:val="single" w:color="auto" w:sz="4" w:space="0"/>
              <w:left w:val="single" w:color="auto" w:sz="4" w:space="0"/>
              <w:bottom w:val="single" w:color="auto" w:sz="4" w:space="0"/>
              <w:right w:val="single" w:color="auto" w:sz="4" w:space="0"/>
            </w:tcBorders>
            <w:vAlign w:val="center"/>
          </w:tcPr>
          <w:p w14:paraId="610631B4">
            <w:pPr>
              <w:widowControl/>
              <w:spacing w:line="240" w:lineRule="auto"/>
              <w:ind w:firstLine="0" w:firstLineChars="0"/>
              <w:jc w:val="center"/>
              <w:rPr>
                <w:rFonts w:cs="Times New Roman"/>
                <w:b/>
                <w:sz w:val="21"/>
              </w:rPr>
            </w:pPr>
            <w:r>
              <w:rPr>
                <w:rFonts w:cs="Times New Roman"/>
                <w:b/>
                <w:sz w:val="21"/>
              </w:rPr>
              <w:t>中</w:t>
            </w:r>
          </w:p>
        </w:tc>
        <w:tc>
          <w:tcPr>
            <w:tcW w:w="474" w:type="pct"/>
            <w:tcBorders>
              <w:top w:val="single" w:color="auto" w:sz="4" w:space="0"/>
              <w:left w:val="single" w:color="auto" w:sz="4" w:space="0"/>
              <w:bottom w:val="single" w:color="auto" w:sz="4" w:space="0"/>
              <w:right w:val="single" w:color="auto" w:sz="4" w:space="0"/>
            </w:tcBorders>
            <w:vAlign w:val="center"/>
          </w:tcPr>
          <w:p w14:paraId="45ADA134">
            <w:pPr>
              <w:widowControl/>
              <w:spacing w:line="240" w:lineRule="auto"/>
              <w:ind w:firstLine="0" w:firstLineChars="0"/>
              <w:jc w:val="center"/>
              <w:rPr>
                <w:rFonts w:cs="Times New Roman"/>
                <w:b/>
                <w:sz w:val="21"/>
              </w:rPr>
            </w:pPr>
            <w:r>
              <w:rPr>
                <w:rFonts w:cs="Times New Roman"/>
                <w:b/>
                <w:sz w:val="21"/>
              </w:rPr>
              <w:t>小</w:t>
            </w:r>
          </w:p>
        </w:tc>
        <w:tc>
          <w:tcPr>
            <w:tcW w:w="474" w:type="pct"/>
            <w:tcBorders>
              <w:top w:val="single" w:color="auto" w:sz="4" w:space="0"/>
              <w:left w:val="single" w:color="auto" w:sz="4" w:space="0"/>
              <w:bottom w:val="single" w:color="auto" w:sz="4" w:space="0"/>
              <w:right w:val="single" w:color="auto" w:sz="4" w:space="0"/>
            </w:tcBorders>
            <w:vAlign w:val="center"/>
          </w:tcPr>
          <w:p w14:paraId="310E276D">
            <w:pPr>
              <w:widowControl/>
              <w:spacing w:line="240" w:lineRule="auto"/>
              <w:ind w:firstLine="0" w:firstLineChars="0"/>
              <w:jc w:val="center"/>
              <w:rPr>
                <w:rFonts w:cs="Times New Roman"/>
                <w:b/>
                <w:sz w:val="21"/>
              </w:rPr>
            </w:pPr>
            <w:r>
              <w:rPr>
                <w:rFonts w:cs="Times New Roman"/>
                <w:b/>
                <w:sz w:val="21"/>
              </w:rPr>
              <w:t>大</w:t>
            </w:r>
          </w:p>
        </w:tc>
        <w:tc>
          <w:tcPr>
            <w:tcW w:w="474" w:type="pct"/>
            <w:tcBorders>
              <w:top w:val="single" w:color="auto" w:sz="4" w:space="0"/>
              <w:left w:val="single" w:color="auto" w:sz="4" w:space="0"/>
              <w:bottom w:val="single" w:color="auto" w:sz="4" w:space="0"/>
              <w:right w:val="single" w:color="auto" w:sz="4" w:space="0"/>
            </w:tcBorders>
            <w:vAlign w:val="center"/>
          </w:tcPr>
          <w:p w14:paraId="070B4AC8">
            <w:pPr>
              <w:widowControl/>
              <w:spacing w:line="240" w:lineRule="auto"/>
              <w:ind w:firstLine="0" w:firstLineChars="0"/>
              <w:jc w:val="center"/>
              <w:rPr>
                <w:rFonts w:cs="Times New Roman"/>
                <w:b/>
                <w:sz w:val="21"/>
              </w:rPr>
            </w:pPr>
            <w:r>
              <w:rPr>
                <w:rFonts w:cs="Times New Roman"/>
                <w:b/>
                <w:sz w:val="21"/>
              </w:rPr>
              <w:t>中</w:t>
            </w:r>
          </w:p>
        </w:tc>
        <w:tc>
          <w:tcPr>
            <w:tcW w:w="474" w:type="pct"/>
            <w:tcBorders>
              <w:top w:val="single" w:color="auto" w:sz="4" w:space="0"/>
              <w:left w:val="single" w:color="auto" w:sz="4" w:space="0"/>
              <w:bottom w:val="single" w:color="auto" w:sz="4" w:space="0"/>
              <w:right w:val="single" w:color="auto" w:sz="4" w:space="0"/>
            </w:tcBorders>
            <w:vAlign w:val="center"/>
          </w:tcPr>
          <w:p w14:paraId="57408763">
            <w:pPr>
              <w:widowControl/>
              <w:spacing w:line="240" w:lineRule="auto"/>
              <w:ind w:firstLine="0" w:firstLineChars="0"/>
              <w:jc w:val="center"/>
              <w:rPr>
                <w:rFonts w:cs="Times New Roman"/>
                <w:b/>
                <w:sz w:val="21"/>
              </w:rPr>
            </w:pPr>
            <w:r>
              <w:rPr>
                <w:rFonts w:cs="Times New Roman"/>
                <w:b/>
                <w:sz w:val="21"/>
              </w:rPr>
              <w:t>小</w:t>
            </w:r>
          </w:p>
        </w:tc>
        <w:tc>
          <w:tcPr>
            <w:tcW w:w="474" w:type="pct"/>
            <w:tcBorders>
              <w:top w:val="single" w:color="auto" w:sz="4" w:space="0"/>
              <w:left w:val="single" w:color="auto" w:sz="4" w:space="0"/>
              <w:bottom w:val="single" w:color="auto" w:sz="4" w:space="0"/>
              <w:right w:val="single" w:color="auto" w:sz="4" w:space="0"/>
            </w:tcBorders>
            <w:vAlign w:val="center"/>
          </w:tcPr>
          <w:p w14:paraId="6196CBA9">
            <w:pPr>
              <w:widowControl/>
              <w:spacing w:line="240" w:lineRule="auto"/>
              <w:ind w:firstLine="0" w:firstLineChars="0"/>
              <w:jc w:val="center"/>
              <w:rPr>
                <w:rFonts w:cs="Times New Roman"/>
                <w:b/>
                <w:sz w:val="21"/>
              </w:rPr>
            </w:pPr>
            <w:r>
              <w:rPr>
                <w:rFonts w:cs="Times New Roman"/>
                <w:b/>
                <w:sz w:val="21"/>
              </w:rPr>
              <w:t>大</w:t>
            </w:r>
          </w:p>
        </w:tc>
        <w:tc>
          <w:tcPr>
            <w:tcW w:w="474" w:type="pct"/>
            <w:tcBorders>
              <w:top w:val="single" w:color="auto" w:sz="4" w:space="0"/>
              <w:left w:val="single" w:color="auto" w:sz="4" w:space="0"/>
              <w:bottom w:val="single" w:color="auto" w:sz="4" w:space="0"/>
              <w:right w:val="single" w:color="auto" w:sz="4" w:space="0"/>
            </w:tcBorders>
            <w:vAlign w:val="center"/>
          </w:tcPr>
          <w:p w14:paraId="71100568">
            <w:pPr>
              <w:widowControl/>
              <w:spacing w:line="240" w:lineRule="auto"/>
              <w:ind w:firstLine="0" w:firstLineChars="0"/>
              <w:jc w:val="center"/>
              <w:rPr>
                <w:rFonts w:cs="Times New Roman"/>
                <w:b/>
                <w:sz w:val="21"/>
              </w:rPr>
            </w:pPr>
            <w:r>
              <w:rPr>
                <w:rFonts w:cs="Times New Roman"/>
                <w:b/>
                <w:sz w:val="21"/>
              </w:rPr>
              <w:t>中</w:t>
            </w:r>
          </w:p>
        </w:tc>
        <w:tc>
          <w:tcPr>
            <w:tcW w:w="475" w:type="pct"/>
            <w:tcBorders>
              <w:top w:val="single" w:color="auto" w:sz="4" w:space="0"/>
              <w:left w:val="single" w:color="auto" w:sz="4" w:space="0"/>
              <w:bottom w:val="single" w:color="auto" w:sz="4" w:space="0"/>
              <w:right w:val="nil"/>
            </w:tcBorders>
            <w:vAlign w:val="center"/>
          </w:tcPr>
          <w:p w14:paraId="0EAC6005">
            <w:pPr>
              <w:widowControl/>
              <w:spacing w:line="240" w:lineRule="auto"/>
              <w:ind w:firstLine="0" w:firstLineChars="0"/>
              <w:jc w:val="center"/>
              <w:rPr>
                <w:rFonts w:cs="Times New Roman"/>
                <w:b/>
                <w:sz w:val="21"/>
              </w:rPr>
            </w:pPr>
            <w:r>
              <w:rPr>
                <w:rFonts w:cs="Times New Roman"/>
                <w:b/>
                <w:sz w:val="21"/>
              </w:rPr>
              <w:t>小</w:t>
            </w:r>
          </w:p>
        </w:tc>
      </w:tr>
      <w:tr w14:paraId="0EC139B2">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c>
          <w:tcPr>
            <w:tcW w:w="733" w:type="pct"/>
            <w:tcBorders>
              <w:top w:val="single" w:color="auto" w:sz="4" w:space="0"/>
              <w:left w:val="nil"/>
              <w:bottom w:val="single" w:color="auto" w:sz="4" w:space="0"/>
              <w:right w:val="single" w:color="auto" w:sz="4" w:space="0"/>
            </w:tcBorders>
            <w:vAlign w:val="center"/>
          </w:tcPr>
          <w:p w14:paraId="55AEBCA4">
            <w:pPr>
              <w:widowControl/>
              <w:spacing w:line="240" w:lineRule="auto"/>
              <w:ind w:firstLine="0" w:firstLineChars="0"/>
              <w:jc w:val="center"/>
              <w:rPr>
                <w:rFonts w:cs="Times New Roman"/>
                <w:sz w:val="21"/>
              </w:rPr>
            </w:pPr>
            <w:r>
              <w:rPr>
                <w:rFonts w:cs="Times New Roman"/>
                <w:sz w:val="21"/>
              </w:rPr>
              <w:t>敏感</w:t>
            </w:r>
          </w:p>
        </w:tc>
        <w:tc>
          <w:tcPr>
            <w:tcW w:w="474" w:type="pct"/>
            <w:tcBorders>
              <w:top w:val="single" w:color="auto" w:sz="4" w:space="0"/>
              <w:left w:val="single" w:color="auto" w:sz="4" w:space="0"/>
              <w:bottom w:val="single" w:color="auto" w:sz="4" w:space="0"/>
              <w:right w:val="single" w:color="auto" w:sz="4" w:space="0"/>
            </w:tcBorders>
            <w:vAlign w:val="center"/>
          </w:tcPr>
          <w:p w14:paraId="2B87CF73">
            <w:pPr>
              <w:widowControl/>
              <w:spacing w:line="240" w:lineRule="auto"/>
              <w:ind w:firstLine="0" w:firstLineChars="0"/>
              <w:jc w:val="center"/>
              <w:rPr>
                <w:rFonts w:cs="Times New Roman"/>
                <w:sz w:val="21"/>
              </w:rPr>
            </w:pPr>
            <w:r>
              <w:rPr>
                <w:rFonts w:cs="Times New Roman"/>
                <w:sz w:val="21"/>
              </w:rPr>
              <w:t>一级</w:t>
            </w:r>
          </w:p>
        </w:tc>
        <w:tc>
          <w:tcPr>
            <w:tcW w:w="474" w:type="pct"/>
            <w:tcBorders>
              <w:top w:val="single" w:color="auto" w:sz="4" w:space="0"/>
              <w:left w:val="single" w:color="auto" w:sz="4" w:space="0"/>
              <w:bottom w:val="single" w:color="auto" w:sz="4" w:space="0"/>
              <w:right w:val="single" w:color="auto" w:sz="4" w:space="0"/>
            </w:tcBorders>
            <w:vAlign w:val="center"/>
          </w:tcPr>
          <w:p w14:paraId="142E2986">
            <w:pPr>
              <w:widowControl/>
              <w:spacing w:line="240" w:lineRule="auto"/>
              <w:ind w:firstLine="0" w:firstLineChars="0"/>
              <w:jc w:val="center"/>
              <w:rPr>
                <w:rFonts w:cs="Times New Roman"/>
                <w:sz w:val="21"/>
              </w:rPr>
            </w:pPr>
            <w:r>
              <w:rPr>
                <w:rFonts w:cs="Times New Roman"/>
                <w:sz w:val="21"/>
              </w:rPr>
              <w:t>一级</w:t>
            </w:r>
          </w:p>
        </w:tc>
        <w:tc>
          <w:tcPr>
            <w:tcW w:w="474" w:type="pct"/>
            <w:tcBorders>
              <w:top w:val="single" w:color="auto" w:sz="4" w:space="0"/>
              <w:left w:val="single" w:color="auto" w:sz="4" w:space="0"/>
              <w:bottom w:val="single" w:color="auto" w:sz="4" w:space="0"/>
              <w:right w:val="single" w:color="auto" w:sz="4" w:space="0"/>
            </w:tcBorders>
            <w:vAlign w:val="center"/>
          </w:tcPr>
          <w:p w14:paraId="49FBBCBD">
            <w:pPr>
              <w:widowControl/>
              <w:spacing w:line="240" w:lineRule="auto"/>
              <w:ind w:firstLine="0" w:firstLineChars="0"/>
              <w:jc w:val="center"/>
              <w:rPr>
                <w:rFonts w:cs="Times New Roman"/>
                <w:sz w:val="21"/>
              </w:rPr>
            </w:pPr>
            <w:r>
              <w:rPr>
                <w:rFonts w:cs="Times New Roman"/>
                <w:sz w:val="21"/>
              </w:rPr>
              <w:t>一级</w:t>
            </w:r>
          </w:p>
        </w:tc>
        <w:tc>
          <w:tcPr>
            <w:tcW w:w="474" w:type="pct"/>
            <w:tcBorders>
              <w:top w:val="single" w:color="auto" w:sz="4" w:space="0"/>
              <w:left w:val="single" w:color="auto" w:sz="4" w:space="0"/>
              <w:bottom w:val="single" w:color="auto" w:sz="4" w:space="0"/>
              <w:right w:val="single" w:color="auto" w:sz="4" w:space="0"/>
            </w:tcBorders>
            <w:vAlign w:val="center"/>
          </w:tcPr>
          <w:p w14:paraId="59848E4D">
            <w:pPr>
              <w:widowControl/>
              <w:spacing w:line="240" w:lineRule="auto"/>
              <w:ind w:firstLine="0" w:firstLineChars="0"/>
              <w:jc w:val="center"/>
              <w:rPr>
                <w:rFonts w:cs="Times New Roman"/>
                <w:sz w:val="21"/>
              </w:rPr>
            </w:pPr>
            <w:r>
              <w:rPr>
                <w:rFonts w:cs="Times New Roman"/>
                <w:sz w:val="21"/>
              </w:rPr>
              <w:t>二级</w:t>
            </w:r>
          </w:p>
        </w:tc>
        <w:tc>
          <w:tcPr>
            <w:tcW w:w="474" w:type="pct"/>
            <w:tcBorders>
              <w:top w:val="single" w:color="auto" w:sz="4" w:space="0"/>
              <w:left w:val="single" w:color="auto" w:sz="4" w:space="0"/>
              <w:bottom w:val="single" w:color="auto" w:sz="4" w:space="0"/>
              <w:right w:val="single" w:color="auto" w:sz="4" w:space="0"/>
            </w:tcBorders>
            <w:vAlign w:val="center"/>
          </w:tcPr>
          <w:p w14:paraId="4D54128A">
            <w:pPr>
              <w:widowControl/>
              <w:spacing w:line="240" w:lineRule="auto"/>
              <w:ind w:firstLine="0" w:firstLineChars="0"/>
              <w:jc w:val="center"/>
              <w:rPr>
                <w:rFonts w:cs="Times New Roman"/>
                <w:sz w:val="21"/>
              </w:rPr>
            </w:pPr>
            <w:r>
              <w:rPr>
                <w:rFonts w:cs="Times New Roman"/>
                <w:sz w:val="21"/>
              </w:rPr>
              <w:t>二级</w:t>
            </w:r>
          </w:p>
        </w:tc>
        <w:tc>
          <w:tcPr>
            <w:tcW w:w="474" w:type="pct"/>
            <w:tcBorders>
              <w:top w:val="single" w:color="auto" w:sz="4" w:space="0"/>
              <w:left w:val="single" w:color="auto" w:sz="4" w:space="0"/>
              <w:bottom w:val="single" w:color="auto" w:sz="4" w:space="0"/>
              <w:right w:val="single" w:color="auto" w:sz="4" w:space="0"/>
            </w:tcBorders>
            <w:vAlign w:val="center"/>
          </w:tcPr>
          <w:p w14:paraId="2D58078F">
            <w:pPr>
              <w:widowControl/>
              <w:spacing w:line="240" w:lineRule="auto"/>
              <w:ind w:firstLine="0" w:firstLineChars="0"/>
              <w:jc w:val="center"/>
              <w:rPr>
                <w:rFonts w:cs="Times New Roman"/>
                <w:sz w:val="21"/>
              </w:rPr>
            </w:pPr>
            <w:r>
              <w:rPr>
                <w:rFonts w:cs="Times New Roman"/>
                <w:sz w:val="21"/>
              </w:rPr>
              <w:t>二级</w:t>
            </w:r>
          </w:p>
        </w:tc>
        <w:tc>
          <w:tcPr>
            <w:tcW w:w="474" w:type="pct"/>
            <w:tcBorders>
              <w:top w:val="single" w:color="auto" w:sz="4" w:space="0"/>
              <w:left w:val="single" w:color="auto" w:sz="4" w:space="0"/>
              <w:bottom w:val="single" w:color="auto" w:sz="4" w:space="0"/>
              <w:right w:val="single" w:color="auto" w:sz="4" w:space="0"/>
            </w:tcBorders>
            <w:vAlign w:val="center"/>
          </w:tcPr>
          <w:p w14:paraId="2526C11B">
            <w:pPr>
              <w:widowControl/>
              <w:spacing w:line="240" w:lineRule="auto"/>
              <w:ind w:firstLine="0" w:firstLineChars="0"/>
              <w:jc w:val="center"/>
              <w:rPr>
                <w:rFonts w:cs="Times New Roman"/>
                <w:sz w:val="21"/>
              </w:rPr>
            </w:pPr>
            <w:r>
              <w:rPr>
                <w:rFonts w:cs="Times New Roman"/>
                <w:sz w:val="21"/>
              </w:rPr>
              <w:t>三级</w:t>
            </w:r>
          </w:p>
        </w:tc>
        <w:tc>
          <w:tcPr>
            <w:tcW w:w="474" w:type="pct"/>
            <w:tcBorders>
              <w:top w:val="single" w:color="auto" w:sz="4" w:space="0"/>
              <w:left w:val="single" w:color="auto" w:sz="4" w:space="0"/>
              <w:bottom w:val="single" w:color="auto" w:sz="4" w:space="0"/>
              <w:right w:val="single" w:color="auto" w:sz="4" w:space="0"/>
            </w:tcBorders>
            <w:vAlign w:val="center"/>
          </w:tcPr>
          <w:p w14:paraId="5ACAFF93">
            <w:pPr>
              <w:widowControl/>
              <w:spacing w:line="240" w:lineRule="auto"/>
              <w:ind w:firstLine="0" w:firstLineChars="0"/>
              <w:jc w:val="center"/>
              <w:rPr>
                <w:rFonts w:cs="Times New Roman"/>
                <w:sz w:val="21"/>
              </w:rPr>
            </w:pPr>
            <w:r>
              <w:rPr>
                <w:rFonts w:cs="Times New Roman"/>
                <w:sz w:val="21"/>
              </w:rPr>
              <w:t>三级</w:t>
            </w:r>
          </w:p>
        </w:tc>
        <w:tc>
          <w:tcPr>
            <w:tcW w:w="475" w:type="pct"/>
            <w:tcBorders>
              <w:top w:val="single" w:color="auto" w:sz="4" w:space="0"/>
              <w:left w:val="single" w:color="auto" w:sz="4" w:space="0"/>
              <w:bottom w:val="single" w:color="auto" w:sz="4" w:space="0"/>
              <w:right w:val="nil"/>
            </w:tcBorders>
            <w:vAlign w:val="center"/>
          </w:tcPr>
          <w:p w14:paraId="38BB9148">
            <w:pPr>
              <w:widowControl/>
              <w:spacing w:line="240" w:lineRule="auto"/>
              <w:ind w:firstLine="0" w:firstLineChars="0"/>
              <w:jc w:val="center"/>
              <w:rPr>
                <w:rFonts w:cs="Times New Roman"/>
                <w:sz w:val="21"/>
              </w:rPr>
            </w:pPr>
            <w:r>
              <w:rPr>
                <w:rFonts w:cs="Times New Roman"/>
                <w:sz w:val="21"/>
              </w:rPr>
              <w:t>三级</w:t>
            </w:r>
          </w:p>
        </w:tc>
      </w:tr>
      <w:tr w14:paraId="4E7FDED9">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c>
          <w:tcPr>
            <w:tcW w:w="733" w:type="pct"/>
            <w:tcBorders>
              <w:top w:val="single" w:color="auto" w:sz="4" w:space="0"/>
              <w:left w:val="nil"/>
              <w:bottom w:val="single" w:color="auto" w:sz="4" w:space="0"/>
              <w:right w:val="single" w:color="auto" w:sz="4" w:space="0"/>
            </w:tcBorders>
            <w:vAlign w:val="center"/>
          </w:tcPr>
          <w:p w14:paraId="25CF2088">
            <w:pPr>
              <w:widowControl/>
              <w:spacing w:line="240" w:lineRule="auto"/>
              <w:ind w:firstLine="0" w:firstLineChars="0"/>
              <w:jc w:val="center"/>
              <w:rPr>
                <w:rFonts w:cs="Times New Roman"/>
                <w:sz w:val="21"/>
              </w:rPr>
            </w:pPr>
            <w:r>
              <w:rPr>
                <w:rFonts w:cs="Times New Roman"/>
                <w:sz w:val="21"/>
              </w:rPr>
              <w:t>较敏感</w:t>
            </w:r>
          </w:p>
        </w:tc>
        <w:tc>
          <w:tcPr>
            <w:tcW w:w="474" w:type="pct"/>
            <w:tcBorders>
              <w:top w:val="single" w:color="auto" w:sz="4" w:space="0"/>
              <w:left w:val="single" w:color="auto" w:sz="4" w:space="0"/>
              <w:bottom w:val="single" w:color="auto" w:sz="4" w:space="0"/>
              <w:right w:val="single" w:color="auto" w:sz="4" w:space="0"/>
            </w:tcBorders>
            <w:vAlign w:val="center"/>
          </w:tcPr>
          <w:p w14:paraId="161FC418">
            <w:pPr>
              <w:widowControl/>
              <w:spacing w:line="240" w:lineRule="auto"/>
              <w:ind w:firstLine="0" w:firstLineChars="0"/>
              <w:jc w:val="center"/>
              <w:rPr>
                <w:rFonts w:cs="Times New Roman"/>
                <w:sz w:val="21"/>
              </w:rPr>
            </w:pPr>
            <w:r>
              <w:rPr>
                <w:rFonts w:cs="Times New Roman"/>
                <w:sz w:val="21"/>
              </w:rPr>
              <w:t>一级</w:t>
            </w:r>
          </w:p>
        </w:tc>
        <w:tc>
          <w:tcPr>
            <w:tcW w:w="474" w:type="pct"/>
            <w:tcBorders>
              <w:top w:val="single" w:color="auto" w:sz="4" w:space="0"/>
              <w:left w:val="single" w:color="auto" w:sz="4" w:space="0"/>
              <w:bottom w:val="single" w:color="auto" w:sz="4" w:space="0"/>
              <w:right w:val="single" w:color="auto" w:sz="4" w:space="0"/>
            </w:tcBorders>
            <w:vAlign w:val="center"/>
          </w:tcPr>
          <w:p w14:paraId="5BB29985">
            <w:pPr>
              <w:widowControl/>
              <w:spacing w:line="240" w:lineRule="auto"/>
              <w:ind w:firstLine="0" w:firstLineChars="0"/>
              <w:jc w:val="center"/>
              <w:rPr>
                <w:rFonts w:cs="Times New Roman"/>
                <w:sz w:val="21"/>
              </w:rPr>
            </w:pPr>
            <w:r>
              <w:rPr>
                <w:rFonts w:cs="Times New Roman"/>
                <w:sz w:val="21"/>
              </w:rPr>
              <w:t>一级</w:t>
            </w:r>
          </w:p>
        </w:tc>
        <w:tc>
          <w:tcPr>
            <w:tcW w:w="474" w:type="pct"/>
            <w:tcBorders>
              <w:top w:val="single" w:color="auto" w:sz="4" w:space="0"/>
              <w:left w:val="single" w:color="auto" w:sz="4" w:space="0"/>
              <w:bottom w:val="single" w:color="auto" w:sz="4" w:space="0"/>
              <w:right w:val="single" w:color="auto" w:sz="4" w:space="0"/>
            </w:tcBorders>
            <w:vAlign w:val="center"/>
          </w:tcPr>
          <w:p w14:paraId="6DB8641F">
            <w:pPr>
              <w:widowControl/>
              <w:spacing w:line="240" w:lineRule="auto"/>
              <w:ind w:firstLine="0" w:firstLineChars="0"/>
              <w:jc w:val="center"/>
              <w:rPr>
                <w:rFonts w:cs="Times New Roman"/>
                <w:sz w:val="21"/>
              </w:rPr>
            </w:pPr>
            <w:r>
              <w:rPr>
                <w:rFonts w:cs="Times New Roman"/>
                <w:sz w:val="21"/>
              </w:rPr>
              <w:t>二级</w:t>
            </w:r>
          </w:p>
        </w:tc>
        <w:tc>
          <w:tcPr>
            <w:tcW w:w="474" w:type="pct"/>
            <w:tcBorders>
              <w:top w:val="single" w:color="auto" w:sz="4" w:space="0"/>
              <w:left w:val="single" w:color="auto" w:sz="4" w:space="0"/>
              <w:bottom w:val="single" w:color="auto" w:sz="4" w:space="0"/>
              <w:right w:val="single" w:color="auto" w:sz="4" w:space="0"/>
            </w:tcBorders>
            <w:vAlign w:val="center"/>
          </w:tcPr>
          <w:p w14:paraId="55E5ED2D">
            <w:pPr>
              <w:widowControl/>
              <w:spacing w:line="240" w:lineRule="auto"/>
              <w:ind w:firstLine="0" w:firstLineChars="0"/>
              <w:jc w:val="center"/>
              <w:rPr>
                <w:rFonts w:cs="Times New Roman"/>
                <w:sz w:val="21"/>
              </w:rPr>
            </w:pPr>
            <w:r>
              <w:rPr>
                <w:rFonts w:cs="Times New Roman"/>
                <w:sz w:val="21"/>
              </w:rPr>
              <w:t>二级</w:t>
            </w:r>
          </w:p>
        </w:tc>
        <w:tc>
          <w:tcPr>
            <w:tcW w:w="474" w:type="pct"/>
            <w:tcBorders>
              <w:top w:val="single" w:color="auto" w:sz="4" w:space="0"/>
              <w:left w:val="single" w:color="auto" w:sz="4" w:space="0"/>
              <w:bottom w:val="single" w:color="auto" w:sz="4" w:space="0"/>
              <w:right w:val="single" w:color="auto" w:sz="4" w:space="0"/>
            </w:tcBorders>
            <w:vAlign w:val="center"/>
          </w:tcPr>
          <w:p w14:paraId="70C8B12F">
            <w:pPr>
              <w:widowControl/>
              <w:spacing w:line="240" w:lineRule="auto"/>
              <w:ind w:firstLine="0" w:firstLineChars="0"/>
              <w:jc w:val="center"/>
              <w:rPr>
                <w:rFonts w:cs="Times New Roman"/>
                <w:sz w:val="21"/>
              </w:rPr>
            </w:pPr>
            <w:r>
              <w:rPr>
                <w:rFonts w:cs="Times New Roman"/>
                <w:sz w:val="21"/>
              </w:rPr>
              <w:t>二级</w:t>
            </w:r>
          </w:p>
        </w:tc>
        <w:tc>
          <w:tcPr>
            <w:tcW w:w="474" w:type="pct"/>
            <w:tcBorders>
              <w:top w:val="single" w:color="auto" w:sz="4" w:space="0"/>
              <w:left w:val="single" w:color="auto" w:sz="4" w:space="0"/>
              <w:bottom w:val="single" w:color="auto" w:sz="4" w:space="0"/>
              <w:right w:val="single" w:color="auto" w:sz="4" w:space="0"/>
            </w:tcBorders>
            <w:vAlign w:val="center"/>
          </w:tcPr>
          <w:p w14:paraId="5E42501C">
            <w:pPr>
              <w:widowControl/>
              <w:spacing w:line="240" w:lineRule="auto"/>
              <w:ind w:firstLine="0" w:firstLineChars="0"/>
              <w:jc w:val="center"/>
              <w:rPr>
                <w:rFonts w:cs="Times New Roman"/>
                <w:sz w:val="21"/>
              </w:rPr>
            </w:pPr>
            <w:r>
              <w:rPr>
                <w:rFonts w:cs="Times New Roman"/>
                <w:sz w:val="21"/>
              </w:rPr>
              <w:t>三级</w:t>
            </w:r>
          </w:p>
        </w:tc>
        <w:tc>
          <w:tcPr>
            <w:tcW w:w="474" w:type="pct"/>
            <w:tcBorders>
              <w:top w:val="single" w:color="auto" w:sz="4" w:space="0"/>
              <w:left w:val="single" w:color="auto" w:sz="4" w:space="0"/>
              <w:bottom w:val="single" w:color="auto" w:sz="4" w:space="0"/>
              <w:right w:val="single" w:color="auto" w:sz="4" w:space="0"/>
            </w:tcBorders>
            <w:vAlign w:val="center"/>
          </w:tcPr>
          <w:p w14:paraId="31081BB6">
            <w:pPr>
              <w:widowControl/>
              <w:spacing w:line="240" w:lineRule="auto"/>
              <w:ind w:firstLine="0" w:firstLineChars="0"/>
              <w:jc w:val="center"/>
              <w:rPr>
                <w:rFonts w:cs="Times New Roman"/>
                <w:sz w:val="21"/>
              </w:rPr>
            </w:pPr>
            <w:r>
              <w:rPr>
                <w:rFonts w:cs="Times New Roman"/>
                <w:sz w:val="21"/>
              </w:rPr>
              <w:t>三级</w:t>
            </w:r>
          </w:p>
        </w:tc>
        <w:tc>
          <w:tcPr>
            <w:tcW w:w="474" w:type="pct"/>
            <w:tcBorders>
              <w:top w:val="single" w:color="auto" w:sz="4" w:space="0"/>
              <w:left w:val="single" w:color="auto" w:sz="4" w:space="0"/>
              <w:bottom w:val="single" w:color="auto" w:sz="4" w:space="0"/>
              <w:right w:val="single" w:color="auto" w:sz="4" w:space="0"/>
            </w:tcBorders>
            <w:vAlign w:val="center"/>
          </w:tcPr>
          <w:p w14:paraId="1F1BF148">
            <w:pPr>
              <w:widowControl/>
              <w:spacing w:line="240" w:lineRule="auto"/>
              <w:ind w:firstLine="0" w:firstLineChars="0"/>
              <w:jc w:val="center"/>
              <w:rPr>
                <w:rFonts w:cs="Times New Roman"/>
                <w:sz w:val="21"/>
              </w:rPr>
            </w:pPr>
            <w:r>
              <w:rPr>
                <w:rFonts w:cs="Times New Roman"/>
                <w:sz w:val="21"/>
              </w:rPr>
              <w:t>三级</w:t>
            </w:r>
          </w:p>
        </w:tc>
        <w:tc>
          <w:tcPr>
            <w:tcW w:w="475" w:type="pct"/>
            <w:tcBorders>
              <w:top w:val="single" w:color="auto" w:sz="4" w:space="0"/>
              <w:left w:val="single" w:color="auto" w:sz="4" w:space="0"/>
              <w:bottom w:val="single" w:color="auto" w:sz="4" w:space="0"/>
              <w:right w:val="nil"/>
            </w:tcBorders>
            <w:vAlign w:val="center"/>
          </w:tcPr>
          <w:p w14:paraId="0E041AAC">
            <w:pPr>
              <w:widowControl/>
              <w:spacing w:line="240" w:lineRule="auto"/>
              <w:ind w:firstLine="0" w:firstLineChars="0"/>
              <w:jc w:val="center"/>
              <w:rPr>
                <w:rFonts w:cs="Times New Roman"/>
                <w:sz w:val="21"/>
              </w:rPr>
            </w:pPr>
            <w:r>
              <w:rPr>
                <w:rFonts w:cs="Times New Roman"/>
                <w:sz w:val="21"/>
              </w:rPr>
              <w:t>-</w:t>
            </w:r>
          </w:p>
        </w:tc>
      </w:tr>
      <w:tr w14:paraId="7151796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c>
          <w:tcPr>
            <w:tcW w:w="733" w:type="pct"/>
            <w:tcBorders>
              <w:top w:val="single" w:color="auto" w:sz="4" w:space="0"/>
              <w:left w:val="nil"/>
              <w:bottom w:val="single" w:color="auto" w:sz="4" w:space="0"/>
              <w:right w:val="single" w:color="auto" w:sz="4" w:space="0"/>
            </w:tcBorders>
            <w:vAlign w:val="center"/>
          </w:tcPr>
          <w:p w14:paraId="1A9504AC">
            <w:pPr>
              <w:widowControl/>
              <w:spacing w:line="240" w:lineRule="auto"/>
              <w:ind w:firstLine="0" w:firstLineChars="0"/>
              <w:jc w:val="center"/>
              <w:rPr>
                <w:rFonts w:cs="Times New Roman"/>
                <w:sz w:val="21"/>
              </w:rPr>
            </w:pPr>
            <w:r>
              <w:rPr>
                <w:rFonts w:cs="Times New Roman"/>
                <w:sz w:val="21"/>
              </w:rPr>
              <w:t>不敏感</w:t>
            </w:r>
          </w:p>
        </w:tc>
        <w:tc>
          <w:tcPr>
            <w:tcW w:w="474" w:type="pct"/>
            <w:tcBorders>
              <w:top w:val="single" w:color="auto" w:sz="4" w:space="0"/>
              <w:left w:val="single" w:color="auto" w:sz="4" w:space="0"/>
              <w:bottom w:val="single" w:color="auto" w:sz="4" w:space="0"/>
              <w:right w:val="single" w:color="auto" w:sz="4" w:space="0"/>
            </w:tcBorders>
            <w:vAlign w:val="center"/>
          </w:tcPr>
          <w:p w14:paraId="61E10C28">
            <w:pPr>
              <w:widowControl/>
              <w:spacing w:line="240" w:lineRule="auto"/>
              <w:ind w:firstLine="0" w:firstLineChars="0"/>
              <w:jc w:val="center"/>
              <w:rPr>
                <w:rFonts w:cs="Times New Roman"/>
                <w:sz w:val="21"/>
              </w:rPr>
            </w:pPr>
            <w:r>
              <w:rPr>
                <w:rFonts w:cs="Times New Roman"/>
                <w:sz w:val="21"/>
              </w:rPr>
              <w:t>一级</w:t>
            </w:r>
          </w:p>
        </w:tc>
        <w:tc>
          <w:tcPr>
            <w:tcW w:w="474" w:type="pct"/>
            <w:tcBorders>
              <w:top w:val="single" w:color="auto" w:sz="4" w:space="0"/>
              <w:left w:val="single" w:color="auto" w:sz="4" w:space="0"/>
              <w:bottom w:val="single" w:color="auto" w:sz="4" w:space="0"/>
              <w:right w:val="single" w:color="auto" w:sz="4" w:space="0"/>
            </w:tcBorders>
            <w:vAlign w:val="center"/>
          </w:tcPr>
          <w:p w14:paraId="119C33ED">
            <w:pPr>
              <w:widowControl/>
              <w:spacing w:line="240" w:lineRule="auto"/>
              <w:ind w:firstLine="0" w:firstLineChars="0"/>
              <w:jc w:val="center"/>
              <w:rPr>
                <w:rFonts w:cs="Times New Roman"/>
                <w:sz w:val="21"/>
              </w:rPr>
            </w:pPr>
            <w:r>
              <w:rPr>
                <w:rFonts w:cs="Times New Roman"/>
                <w:sz w:val="21"/>
              </w:rPr>
              <w:t>二级</w:t>
            </w:r>
          </w:p>
        </w:tc>
        <w:tc>
          <w:tcPr>
            <w:tcW w:w="474" w:type="pct"/>
            <w:tcBorders>
              <w:top w:val="single" w:color="auto" w:sz="4" w:space="0"/>
              <w:left w:val="single" w:color="auto" w:sz="4" w:space="0"/>
              <w:bottom w:val="single" w:color="auto" w:sz="4" w:space="0"/>
              <w:right w:val="single" w:color="auto" w:sz="4" w:space="0"/>
            </w:tcBorders>
            <w:shd w:val="clear" w:color="auto" w:fill="BEBEBE" w:themeFill="background1" w:themeFillShade="BF"/>
            <w:vAlign w:val="center"/>
          </w:tcPr>
          <w:p w14:paraId="3080B2F6">
            <w:pPr>
              <w:widowControl/>
              <w:spacing w:line="240" w:lineRule="auto"/>
              <w:ind w:firstLine="0" w:firstLineChars="0"/>
              <w:jc w:val="center"/>
              <w:rPr>
                <w:rFonts w:cs="Times New Roman"/>
                <w:sz w:val="21"/>
              </w:rPr>
            </w:pPr>
            <w:r>
              <w:rPr>
                <w:rFonts w:cs="Times New Roman"/>
                <w:sz w:val="21"/>
              </w:rPr>
              <w:t>二级</w:t>
            </w:r>
          </w:p>
        </w:tc>
        <w:tc>
          <w:tcPr>
            <w:tcW w:w="474" w:type="pct"/>
            <w:tcBorders>
              <w:top w:val="single" w:color="auto" w:sz="4" w:space="0"/>
              <w:left w:val="single" w:color="auto" w:sz="4" w:space="0"/>
              <w:bottom w:val="single" w:color="auto" w:sz="4" w:space="0"/>
              <w:right w:val="single" w:color="auto" w:sz="4" w:space="0"/>
            </w:tcBorders>
            <w:vAlign w:val="center"/>
          </w:tcPr>
          <w:p w14:paraId="545E531E">
            <w:pPr>
              <w:widowControl/>
              <w:spacing w:line="240" w:lineRule="auto"/>
              <w:ind w:firstLine="0" w:firstLineChars="0"/>
              <w:jc w:val="center"/>
              <w:rPr>
                <w:rFonts w:cs="Times New Roman"/>
                <w:sz w:val="21"/>
              </w:rPr>
            </w:pPr>
            <w:r>
              <w:rPr>
                <w:rFonts w:cs="Times New Roman"/>
                <w:sz w:val="21"/>
              </w:rPr>
              <w:t>二级</w:t>
            </w:r>
          </w:p>
        </w:tc>
        <w:tc>
          <w:tcPr>
            <w:tcW w:w="474" w:type="pct"/>
            <w:tcBorders>
              <w:top w:val="single" w:color="auto" w:sz="4" w:space="0"/>
              <w:left w:val="single" w:color="auto" w:sz="4" w:space="0"/>
              <w:bottom w:val="single" w:color="auto" w:sz="4" w:space="0"/>
              <w:right w:val="single" w:color="auto" w:sz="4" w:space="0"/>
            </w:tcBorders>
            <w:vAlign w:val="center"/>
          </w:tcPr>
          <w:p w14:paraId="41A7983D">
            <w:pPr>
              <w:widowControl/>
              <w:spacing w:line="240" w:lineRule="auto"/>
              <w:ind w:firstLine="0" w:firstLineChars="0"/>
              <w:jc w:val="center"/>
              <w:rPr>
                <w:rFonts w:cs="Times New Roman"/>
                <w:sz w:val="21"/>
              </w:rPr>
            </w:pPr>
            <w:r>
              <w:rPr>
                <w:rFonts w:cs="Times New Roman"/>
                <w:sz w:val="21"/>
              </w:rPr>
              <w:t>三级</w:t>
            </w:r>
          </w:p>
        </w:tc>
        <w:tc>
          <w:tcPr>
            <w:tcW w:w="474" w:type="pct"/>
            <w:tcBorders>
              <w:top w:val="single" w:color="auto" w:sz="4" w:space="0"/>
              <w:left w:val="single" w:color="auto" w:sz="4" w:space="0"/>
              <w:bottom w:val="single" w:color="auto" w:sz="4" w:space="0"/>
              <w:right w:val="single" w:color="auto" w:sz="4" w:space="0"/>
            </w:tcBorders>
            <w:vAlign w:val="center"/>
          </w:tcPr>
          <w:p w14:paraId="55883D0B">
            <w:pPr>
              <w:widowControl/>
              <w:spacing w:line="240" w:lineRule="auto"/>
              <w:ind w:firstLine="0" w:firstLineChars="0"/>
              <w:jc w:val="center"/>
              <w:rPr>
                <w:rFonts w:cs="Times New Roman"/>
                <w:sz w:val="21"/>
              </w:rPr>
            </w:pPr>
            <w:r>
              <w:rPr>
                <w:rFonts w:cs="Times New Roman"/>
                <w:sz w:val="21"/>
              </w:rPr>
              <w:t>三级</w:t>
            </w:r>
          </w:p>
        </w:tc>
        <w:tc>
          <w:tcPr>
            <w:tcW w:w="474" w:type="pct"/>
            <w:tcBorders>
              <w:top w:val="single" w:color="auto" w:sz="4" w:space="0"/>
              <w:left w:val="single" w:color="auto" w:sz="4" w:space="0"/>
              <w:bottom w:val="single" w:color="auto" w:sz="4" w:space="0"/>
              <w:right w:val="single" w:color="auto" w:sz="4" w:space="0"/>
            </w:tcBorders>
            <w:vAlign w:val="center"/>
          </w:tcPr>
          <w:p w14:paraId="669AA383">
            <w:pPr>
              <w:widowControl/>
              <w:spacing w:line="240" w:lineRule="auto"/>
              <w:ind w:firstLine="0" w:firstLineChars="0"/>
              <w:jc w:val="center"/>
              <w:rPr>
                <w:rFonts w:cs="Times New Roman"/>
                <w:sz w:val="21"/>
              </w:rPr>
            </w:pPr>
            <w:r>
              <w:rPr>
                <w:rFonts w:cs="Times New Roman"/>
                <w:sz w:val="21"/>
              </w:rPr>
              <w:t>三级</w:t>
            </w:r>
          </w:p>
        </w:tc>
        <w:tc>
          <w:tcPr>
            <w:tcW w:w="474" w:type="pct"/>
            <w:tcBorders>
              <w:top w:val="single" w:color="auto" w:sz="4" w:space="0"/>
              <w:left w:val="single" w:color="auto" w:sz="4" w:space="0"/>
              <w:bottom w:val="single" w:color="auto" w:sz="4" w:space="0"/>
              <w:right w:val="single" w:color="auto" w:sz="4" w:space="0"/>
            </w:tcBorders>
            <w:vAlign w:val="center"/>
          </w:tcPr>
          <w:p w14:paraId="557FD498">
            <w:pPr>
              <w:widowControl/>
              <w:spacing w:line="240" w:lineRule="auto"/>
              <w:ind w:firstLine="0" w:firstLineChars="0"/>
              <w:jc w:val="center"/>
              <w:rPr>
                <w:rFonts w:cs="Times New Roman"/>
                <w:sz w:val="21"/>
              </w:rPr>
            </w:pPr>
            <w:r>
              <w:rPr>
                <w:rFonts w:cs="Times New Roman"/>
                <w:sz w:val="21"/>
              </w:rPr>
              <w:t>-</w:t>
            </w:r>
          </w:p>
        </w:tc>
        <w:tc>
          <w:tcPr>
            <w:tcW w:w="475" w:type="pct"/>
            <w:tcBorders>
              <w:top w:val="single" w:color="auto" w:sz="4" w:space="0"/>
              <w:left w:val="single" w:color="auto" w:sz="4" w:space="0"/>
              <w:bottom w:val="single" w:color="auto" w:sz="4" w:space="0"/>
              <w:right w:val="nil"/>
            </w:tcBorders>
            <w:vAlign w:val="center"/>
          </w:tcPr>
          <w:p w14:paraId="240BBCAA">
            <w:pPr>
              <w:widowControl/>
              <w:spacing w:line="240" w:lineRule="auto"/>
              <w:ind w:firstLine="0" w:firstLineChars="0"/>
              <w:jc w:val="center"/>
              <w:rPr>
                <w:rFonts w:cs="Times New Roman"/>
                <w:sz w:val="21"/>
              </w:rPr>
            </w:pPr>
            <w:r>
              <w:rPr>
                <w:rFonts w:cs="Times New Roman"/>
                <w:sz w:val="21"/>
              </w:rPr>
              <w:t>-</w:t>
            </w:r>
          </w:p>
        </w:tc>
      </w:tr>
    </w:tbl>
    <w:p w14:paraId="5DAA8435">
      <w:pPr>
        <w:widowControl/>
        <w:spacing w:line="240" w:lineRule="auto"/>
        <w:ind w:firstLine="0" w:firstLineChars="0"/>
        <w:rPr>
          <w:rFonts w:cs="Times New Roman"/>
          <w:b/>
          <w:sz w:val="18"/>
          <w:szCs w:val="24"/>
        </w:rPr>
      </w:pPr>
      <w:r>
        <w:rPr>
          <w:rFonts w:cs="Times New Roman"/>
          <w:b/>
          <w:sz w:val="18"/>
          <w:szCs w:val="24"/>
        </w:rPr>
        <w:t>注：“-”表示可不开展土壤环境影响评价工作。</w:t>
      </w:r>
    </w:p>
    <w:p w14:paraId="719EDCC3">
      <w:pPr>
        <w:ind w:firstLine="0" w:firstLineChars="0"/>
        <w:jc w:val="center"/>
        <w:rPr>
          <w:rFonts w:cs="Times New Roman"/>
          <w:b/>
        </w:rPr>
      </w:pPr>
      <w:r>
        <w:rPr>
          <w:rFonts w:cs="Times New Roman"/>
          <w:b/>
        </w:rPr>
        <w:t>表2.3.1-6  污染影响型敏感程度分级表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2656"/>
        <w:gridCol w:w="11518"/>
      </w:tblGrid>
      <w:tr w14:paraId="4E6B872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937" w:type="pct"/>
            <w:tcBorders>
              <w:top w:val="single" w:color="auto" w:sz="12" w:space="0"/>
              <w:left w:val="nil"/>
              <w:bottom w:val="single" w:color="auto" w:sz="4" w:space="0"/>
              <w:right w:val="single" w:color="auto" w:sz="4" w:space="0"/>
            </w:tcBorders>
            <w:vAlign w:val="center"/>
          </w:tcPr>
          <w:p w14:paraId="76881A2D">
            <w:pPr>
              <w:widowControl/>
              <w:spacing w:line="240" w:lineRule="auto"/>
              <w:ind w:firstLine="0" w:firstLineChars="0"/>
              <w:jc w:val="center"/>
              <w:rPr>
                <w:rFonts w:cs="Times New Roman"/>
                <w:b/>
                <w:sz w:val="21"/>
                <w:lang w:val="zh-CN"/>
              </w:rPr>
            </w:pPr>
            <w:r>
              <w:rPr>
                <w:rFonts w:cs="Times New Roman"/>
                <w:b/>
                <w:sz w:val="21"/>
                <w:lang w:val="zh-CN"/>
              </w:rPr>
              <w:t>敏感程度</w:t>
            </w:r>
          </w:p>
        </w:tc>
        <w:tc>
          <w:tcPr>
            <w:tcW w:w="4063" w:type="pct"/>
            <w:tcBorders>
              <w:top w:val="single" w:color="auto" w:sz="12" w:space="0"/>
              <w:left w:val="single" w:color="auto" w:sz="4" w:space="0"/>
              <w:bottom w:val="single" w:color="auto" w:sz="4" w:space="0"/>
              <w:right w:val="nil"/>
            </w:tcBorders>
            <w:vAlign w:val="center"/>
          </w:tcPr>
          <w:p w14:paraId="5E611B92">
            <w:pPr>
              <w:widowControl/>
              <w:spacing w:line="240" w:lineRule="auto"/>
              <w:ind w:firstLine="0" w:firstLineChars="0"/>
              <w:jc w:val="center"/>
              <w:rPr>
                <w:rFonts w:cs="Times New Roman"/>
                <w:b/>
                <w:sz w:val="21"/>
                <w:lang w:val="zh-CN"/>
              </w:rPr>
            </w:pPr>
            <w:r>
              <w:rPr>
                <w:rFonts w:cs="Times New Roman"/>
                <w:b/>
                <w:sz w:val="21"/>
                <w:lang w:val="zh-CN"/>
              </w:rPr>
              <w:t>判别依据</w:t>
            </w:r>
          </w:p>
        </w:tc>
      </w:tr>
      <w:tr w14:paraId="1BB66DB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937" w:type="pct"/>
            <w:tcBorders>
              <w:top w:val="single" w:color="auto" w:sz="4" w:space="0"/>
              <w:left w:val="nil"/>
              <w:bottom w:val="single" w:color="auto" w:sz="4" w:space="0"/>
              <w:right w:val="single" w:color="auto" w:sz="4" w:space="0"/>
            </w:tcBorders>
            <w:vAlign w:val="center"/>
          </w:tcPr>
          <w:p w14:paraId="0E2DD312">
            <w:pPr>
              <w:widowControl/>
              <w:spacing w:line="240" w:lineRule="auto"/>
              <w:ind w:firstLine="0" w:firstLineChars="0"/>
              <w:jc w:val="center"/>
              <w:rPr>
                <w:rFonts w:cs="Times New Roman"/>
                <w:sz w:val="21"/>
                <w:lang w:val="zh-CN"/>
              </w:rPr>
            </w:pPr>
            <w:r>
              <w:rPr>
                <w:rFonts w:cs="Times New Roman"/>
                <w:sz w:val="21"/>
                <w:lang w:val="zh-CN"/>
              </w:rPr>
              <w:t>敏感</w:t>
            </w:r>
          </w:p>
        </w:tc>
        <w:tc>
          <w:tcPr>
            <w:tcW w:w="4063" w:type="pct"/>
            <w:tcBorders>
              <w:top w:val="single" w:color="auto" w:sz="4" w:space="0"/>
              <w:left w:val="single" w:color="auto" w:sz="4" w:space="0"/>
              <w:bottom w:val="single" w:color="auto" w:sz="4" w:space="0"/>
              <w:right w:val="nil"/>
            </w:tcBorders>
            <w:vAlign w:val="center"/>
          </w:tcPr>
          <w:p w14:paraId="0F070779">
            <w:pPr>
              <w:widowControl/>
              <w:spacing w:line="240" w:lineRule="auto"/>
              <w:ind w:firstLine="0" w:firstLineChars="0"/>
              <w:jc w:val="center"/>
              <w:rPr>
                <w:rFonts w:cs="Times New Roman"/>
                <w:sz w:val="21"/>
                <w:lang w:val="zh-CN"/>
              </w:rPr>
            </w:pPr>
            <w:r>
              <w:rPr>
                <w:rFonts w:cs="Times New Roman"/>
                <w:sz w:val="21"/>
                <w:lang w:val="zh-CN"/>
              </w:rPr>
              <w:t>建设项目周边存在耕地、园地、牧草地、饮用水水源地或居民区、学校、医院、疗养院、养老院等土壤环境敏感目标的</w:t>
            </w:r>
          </w:p>
        </w:tc>
      </w:tr>
      <w:tr w14:paraId="535449A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937" w:type="pct"/>
            <w:tcBorders>
              <w:top w:val="single" w:color="auto" w:sz="4" w:space="0"/>
              <w:left w:val="nil"/>
              <w:bottom w:val="single" w:color="auto" w:sz="4" w:space="0"/>
              <w:right w:val="single" w:color="auto" w:sz="4" w:space="0"/>
            </w:tcBorders>
            <w:vAlign w:val="center"/>
          </w:tcPr>
          <w:p w14:paraId="409B1D1B">
            <w:pPr>
              <w:widowControl/>
              <w:spacing w:line="240" w:lineRule="auto"/>
              <w:ind w:firstLine="0" w:firstLineChars="0"/>
              <w:jc w:val="center"/>
              <w:rPr>
                <w:rFonts w:cs="Times New Roman"/>
                <w:sz w:val="21"/>
                <w:lang w:val="zh-CN"/>
              </w:rPr>
            </w:pPr>
            <w:r>
              <w:rPr>
                <w:rFonts w:cs="Times New Roman"/>
                <w:sz w:val="21"/>
                <w:lang w:val="zh-CN"/>
              </w:rPr>
              <w:t>较敏感</w:t>
            </w:r>
          </w:p>
        </w:tc>
        <w:tc>
          <w:tcPr>
            <w:tcW w:w="4063" w:type="pct"/>
            <w:tcBorders>
              <w:top w:val="single" w:color="auto" w:sz="4" w:space="0"/>
              <w:left w:val="single" w:color="auto" w:sz="4" w:space="0"/>
              <w:bottom w:val="single" w:color="auto" w:sz="4" w:space="0"/>
              <w:right w:val="nil"/>
            </w:tcBorders>
            <w:vAlign w:val="center"/>
          </w:tcPr>
          <w:p w14:paraId="19B86DAD">
            <w:pPr>
              <w:widowControl/>
              <w:spacing w:line="240" w:lineRule="auto"/>
              <w:ind w:firstLine="0" w:firstLineChars="0"/>
              <w:jc w:val="center"/>
              <w:rPr>
                <w:rFonts w:cs="Times New Roman"/>
                <w:sz w:val="21"/>
                <w:lang w:val="zh-CN"/>
              </w:rPr>
            </w:pPr>
            <w:r>
              <w:rPr>
                <w:rFonts w:cs="Times New Roman"/>
                <w:sz w:val="21"/>
                <w:lang w:val="zh-CN"/>
              </w:rPr>
              <w:t>建设项目周边存在其他土壤环境敏感目标的</w:t>
            </w:r>
          </w:p>
        </w:tc>
      </w:tr>
      <w:tr w14:paraId="36007E6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937" w:type="pct"/>
            <w:tcBorders>
              <w:top w:val="single" w:color="auto" w:sz="4" w:space="0"/>
              <w:left w:val="nil"/>
              <w:bottom w:val="single" w:color="auto" w:sz="12" w:space="0"/>
              <w:right w:val="single" w:color="auto" w:sz="4" w:space="0"/>
            </w:tcBorders>
            <w:shd w:val="clear" w:color="auto" w:fill="BEBEBE" w:themeFill="background1" w:themeFillShade="BF"/>
            <w:vAlign w:val="center"/>
          </w:tcPr>
          <w:p w14:paraId="639A9AA1">
            <w:pPr>
              <w:widowControl/>
              <w:spacing w:line="240" w:lineRule="auto"/>
              <w:ind w:firstLine="0" w:firstLineChars="0"/>
              <w:jc w:val="center"/>
              <w:rPr>
                <w:rFonts w:cs="Times New Roman"/>
                <w:sz w:val="21"/>
                <w:lang w:val="zh-CN"/>
              </w:rPr>
            </w:pPr>
            <w:r>
              <w:rPr>
                <w:rFonts w:cs="Times New Roman"/>
                <w:sz w:val="21"/>
                <w:lang w:val="zh-CN"/>
              </w:rPr>
              <w:t>不敏感</w:t>
            </w:r>
          </w:p>
        </w:tc>
        <w:tc>
          <w:tcPr>
            <w:tcW w:w="4063" w:type="pct"/>
            <w:tcBorders>
              <w:top w:val="single" w:color="auto" w:sz="4" w:space="0"/>
              <w:left w:val="single" w:color="auto" w:sz="4" w:space="0"/>
              <w:bottom w:val="single" w:color="auto" w:sz="12" w:space="0"/>
              <w:right w:val="nil"/>
            </w:tcBorders>
            <w:shd w:val="clear" w:color="auto" w:fill="BEBEBE" w:themeFill="background1" w:themeFillShade="BF"/>
            <w:vAlign w:val="center"/>
          </w:tcPr>
          <w:p w14:paraId="3D2B0235">
            <w:pPr>
              <w:widowControl/>
              <w:spacing w:line="240" w:lineRule="auto"/>
              <w:ind w:firstLine="0" w:firstLineChars="0"/>
              <w:jc w:val="center"/>
              <w:rPr>
                <w:rFonts w:cs="Times New Roman"/>
                <w:sz w:val="21"/>
                <w:lang w:val="zh-CN"/>
              </w:rPr>
            </w:pPr>
            <w:r>
              <w:rPr>
                <w:rFonts w:cs="Times New Roman"/>
                <w:sz w:val="21"/>
                <w:lang w:val="zh-CN"/>
              </w:rPr>
              <w:t>其他情况</w:t>
            </w:r>
          </w:p>
        </w:tc>
      </w:tr>
    </w:tbl>
    <w:p w14:paraId="1026CBDD">
      <w:pPr>
        <w:ind w:firstLine="0" w:firstLineChars="0"/>
        <w:outlineLvl w:val="3"/>
        <w:rPr>
          <w:rFonts w:cs="Times New Roman"/>
          <w:b/>
        </w:rPr>
      </w:pPr>
      <w:r>
        <w:rPr>
          <w:rFonts w:cs="Times New Roman"/>
          <w:b/>
        </w:rPr>
        <w:t>2.3.1.6 环境风险评价工作等级</w:t>
      </w:r>
    </w:p>
    <w:p w14:paraId="3B67A2F8">
      <w:pPr>
        <w:ind w:firstLine="480"/>
        <w:rPr>
          <w:rFonts w:cs="Times New Roman"/>
          <w:szCs w:val="24"/>
        </w:rPr>
      </w:pPr>
      <w:r>
        <w:rPr>
          <w:rFonts w:cs="Times New Roman"/>
          <w:szCs w:val="24"/>
        </w:rPr>
        <w:t>按照《建设项目环境风险评价技术导则》（HJ 169-2018）内容，根据建设项目涉及的物质及工艺系统危险性和所在地的环境敏感性确定环境风险潜势，按照表2.3.1-7确定环境风险评价工作等级。</w:t>
      </w:r>
    </w:p>
    <w:p w14:paraId="11E3DB17">
      <w:pPr>
        <w:ind w:firstLine="0" w:firstLineChars="0"/>
        <w:jc w:val="center"/>
        <w:rPr>
          <w:rFonts w:cs="Times New Roman"/>
          <w:b/>
          <w:szCs w:val="28"/>
        </w:rPr>
      </w:pPr>
      <w:r>
        <w:rPr>
          <w:rFonts w:cs="Times New Roman"/>
          <w:b/>
          <w:szCs w:val="28"/>
        </w:rPr>
        <w:t>表2.3.1-7  环境风险评价工作级别划分标准</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2520"/>
        <w:gridCol w:w="3079"/>
        <w:gridCol w:w="2999"/>
        <w:gridCol w:w="2789"/>
        <w:gridCol w:w="2787"/>
      </w:tblGrid>
      <w:tr w14:paraId="7D0F18C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3" w:hRule="atLeast"/>
          <w:jc w:val="center"/>
        </w:trPr>
        <w:tc>
          <w:tcPr>
            <w:tcW w:w="889" w:type="pct"/>
            <w:tcBorders>
              <w:top w:val="single" w:color="auto" w:sz="12" w:space="0"/>
              <w:left w:val="nil"/>
              <w:bottom w:val="single" w:color="auto" w:sz="4" w:space="0"/>
              <w:right w:val="single" w:color="auto" w:sz="4" w:space="0"/>
            </w:tcBorders>
            <w:vAlign w:val="center"/>
          </w:tcPr>
          <w:p w14:paraId="6D58B068">
            <w:pPr>
              <w:widowControl/>
              <w:spacing w:line="240" w:lineRule="auto"/>
              <w:ind w:firstLine="0" w:firstLineChars="0"/>
              <w:jc w:val="center"/>
              <w:textAlignment w:val="baseline"/>
              <w:rPr>
                <w:rFonts w:cs="Times New Roman"/>
                <w:b/>
                <w:spacing w:val="4"/>
                <w:kern w:val="0"/>
                <w:sz w:val="21"/>
                <w:szCs w:val="21"/>
              </w:rPr>
            </w:pPr>
            <w:r>
              <w:rPr>
                <w:rFonts w:cs="Times New Roman"/>
                <w:b/>
                <w:spacing w:val="4"/>
                <w:kern w:val="0"/>
                <w:sz w:val="21"/>
                <w:szCs w:val="21"/>
              </w:rPr>
              <w:t>环境风险潜势</w:t>
            </w:r>
          </w:p>
        </w:tc>
        <w:tc>
          <w:tcPr>
            <w:tcW w:w="1086" w:type="pct"/>
            <w:tcBorders>
              <w:top w:val="single" w:color="auto" w:sz="12" w:space="0"/>
              <w:left w:val="single" w:color="auto" w:sz="4" w:space="0"/>
              <w:bottom w:val="single" w:color="auto" w:sz="4" w:space="0"/>
              <w:right w:val="single" w:color="auto" w:sz="4" w:space="0"/>
            </w:tcBorders>
            <w:vAlign w:val="center"/>
          </w:tcPr>
          <w:p w14:paraId="7E7488AD">
            <w:pPr>
              <w:widowControl/>
              <w:spacing w:line="240" w:lineRule="auto"/>
              <w:ind w:firstLine="0" w:firstLineChars="0"/>
              <w:jc w:val="center"/>
              <w:textAlignment w:val="baseline"/>
              <w:rPr>
                <w:rFonts w:cs="Times New Roman"/>
                <w:b/>
                <w:spacing w:val="4"/>
                <w:kern w:val="0"/>
                <w:sz w:val="21"/>
                <w:szCs w:val="21"/>
              </w:rPr>
            </w:pPr>
            <w:r>
              <w:rPr>
                <w:rFonts w:cs="Times New Roman"/>
                <w:b/>
                <w:spacing w:val="4"/>
                <w:kern w:val="0"/>
                <w:sz w:val="21"/>
                <w:szCs w:val="21"/>
              </w:rPr>
              <w:t>Ⅳ、Ⅳ+</w:t>
            </w:r>
          </w:p>
        </w:tc>
        <w:tc>
          <w:tcPr>
            <w:tcW w:w="1058" w:type="pct"/>
            <w:tcBorders>
              <w:top w:val="single" w:color="auto" w:sz="12" w:space="0"/>
              <w:left w:val="single" w:color="auto" w:sz="4" w:space="0"/>
              <w:bottom w:val="single" w:color="auto" w:sz="4" w:space="0"/>
              <w:right w:val="single" w:color="auto" w:sz="4" w:space="0"/>
            </w:tcBorders>
            <w:vAlign w:val="center"/>
          </w:tcPr>
          <w:p w14:paraId="57AC61A3">
            <w:pPr>
              <w:widowControl/>
              <w:spacing w:line="240" w:lineRule="auto"/>
              <w:ind w:firstLine="0" w:firstLineChars="0"/>
              <w:jc w:val="center"/>
              <w:textAlignment w:val="baseline"/>
              <w:rPr>
                <w:rFonts w:cs="Times New Roman"/>
                <w:b/>
                <w:spacing w:val="4"/>
                <w:kern w:val="0"/>
                <w:sz w:val="21"/>
                <w:szCs w:val="21"/>
              </w:rPr>
            </w:pPr>
            <w:r>
              <w:rPr>
                <w:rFonts w:cs="Times New Roman"/>
                <w:b/>
                <w:spacing w:val="4"/>
                <w:kern w:val="0"/>
                <w:sz w:val="21"/>
                <w:szCs w:val="21"/>
              </w:rPr>
              <w:t>Ⅲ</w:t>
            </w:r>
          </w:p>
        </w:tc>
        <w:tc>
          <w:tcPr>
            <w:tcW w:w="984" w:type="pct"/>
            <w:tcBorders>
              <w:top w:val="single" w:color="auto" w:sz="12" w:space="0"/>
              <w:left w:val="single" w:color="auto" w:sz="4" w:space="0"/>
              <w:bottom w:val="single" w:color="auto" w:sz="4" w:space="0"/>
              <w:right w:val="single" w:color="auto" w:sz="4" w:space="0"/>
            </w:tcBorders>
            <w:vAlign w:val="center"/>
          </w:tcPr>
          <w:p w14:paraId="0B2A8FBF">
            <w:pPr>
              <w:widowControl/>
              <w:spacing w:line="240" w:lineRule="auto"/>
              <w:ind w:firstLine="0" w:firstLineChars="0"/>
              <w:jc w:val="center"/>
              <w:textAlignment w:val="baseline"/>
              <w:rPr>
                <w:rFonts w:cs="Times New Roman"/>
                <w:b/>
                <w:spacing w:val="4"/>
                <w:kern w:val="0"/>
                <w:sz w:val="21"/>
                <w:szCs w:val="21"/>
              </w:rPr>
            </w:pPr>
            <w:r>
              <w:rPr>
                <w:rFonts w:cs="Times New Roman"/>
                <w:b/>
                <w:spacing w:val="4"/>
                <w:kern w:val="0"/>
                <w:sz w:val="21"/>
                <w:szCs w:val="21"/>
              </w:rPr>
              <w:t>Ⅱ</w:t>
            </w:r>
          </w:p>
        </w:tc>
        <w:tc>
          <w:tcPr>
            <w:tcW w:w="984" w:type="pct"/>
            <w:tcBorders>
              <w:top w:val="single" w:color="auto" w:sz="12" w:space="0"/>
              <w:left w:val="single" w:color="auto" w:sz="4" w:space="0"/>
              <w:bottom w:val="single" w:color="auto" w:sz="4" w:space="0"/>
              <w:right w:val="nil"/>
            </w:tcBorders>
            <w:vAlign w:val="center"/>
          </w:tcPr>
          <w:p w14:paraId="7AD94A94">
            <w:pPr>
              <w:widowControl/>
              <w:spacing w:line="240" w:lineRule="auto"/>
              <w:ind w:firstLine="0" w:firstLineChars="0"/>
              <w:jc w:val="center"/>
              <w:textAlignment w:val="baseline"/>
              <w:rPr>
                <w:rFonts w:cs="Times New Roman"/>
                <w:b/>
                <w:spacing w:val="4"/>
                <w:kern w:val="0"/>
                <w:sz w:val="21"/>
                <w:szCs w:val="21"/>
              </w:rPr>
            </w:pPr>
            <w:r>
              <w:rPr>
                <w:rFonts w:cs="Times New Roman"/>
                <w:b/>
                <w:spacing w:val="4"/>
                <w:kern w:val="0"/>
                <w:sz w:val="21"/>
                <w:szCs w:val="21"/>
              </w:rPr>
              <w:t>Ⅰ</w:t>
            </w:r>
          </w:p>
        </w:tc>
      </w:tr>
      <w:tr w14:paraId="15B4C3F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3" w:hRule="atLeast"/>
          <w:jc w:val="center"/>
        </w:trPr>
        <w:tc>
          <w:tcPr>
            <w:tcW w:w="889" w:type="pct"/>
            <w:tcBorders>
              <w:top w:val="single" w:color="auto" w:sz="4" w:space="0"/>
              <w:left w:val="nil"/>
              <w:bottom w:val="single" w:color="auto" w:sz="12" w:space="0"/>
              <w:right w:val="single" w:color="auto" w:sz="4" w:space="0"/>
            </w:tcBorders>
            <w:vAlign w:val="center"/>
          </w:tcPr>
          <w:p w14:paraId="47379F94">
            <w:pPr>
              <w:widowControl/>
              <w:spacing w:line="240" w:lineRule="auto"/>
              <w:ind w:firstLine="0" w:firstLineChars="0"/>
              <w:jc w:val="center"/>
              <w:textAlignment w:val="baseline"/>
              <w:rPr>
                <w:rFonts w:cs="Times New Roman"/>
                <w:spacing w:val="4"/>
                <w:kern w:val="0"/>
                <w:sz w:val="21"/>
                <w:szCs w:val="21"/>
              </w:rPr>
            </w:pPr>
            <w:r>
              <w:rPr>
                <w:rFonts w:cs="Times New Roman"/>
                <w:spacing w:val="4"/>
                <w:kern w:val="0"/>
                <w:sz w:val="21"/>
                <w:szCs w:val="21"/>
              </w:rPr>
              <w:t>评价工作等级</w:t>
            </w:r>
          </w:p>
        </w:tc>
        <w:tc>
          <w:tcPr>
            <w:tcW w:w="1086" w:type="pct"/>
            <w:tcBorders>
              <w:top w:val="single" w:color="auto" w:sz="4" w:space="0"/>
              <w:left w:val="single" w:color="auto" w:sz="4" w:space="0"/>
              <w:bottom w:val="single" w:color="auto" w:sz="12" w:space="0"/>
              <w:right w:val="single" w:color="auto" w:sz="4" w:space="0"/>
            </w:tcBorders>
            <w:vAlign w:val="center"/>
          </w:tcPr>
          <w:p w14:paraId="3BF1DDA3">
            <w:pPr>
              <w:widowControl/>
              <w:spacing w:line="240" w:lineRule="auto"/>
              <w:ind w:firstLine="0" w:firstLineChars="0"/>
              <w:jc w:val="center"/>
              <w:textAlignment w:val="baseline"/>
              <w:rPr>
                <w:rFonts w:cs="Times New Roman"/>
                <w:spacing w:val="4"/>
                <w:kern w:val="0"/>
                <w:sz w:val="21"/>
                <w:szCs w:val="21"/>
              </w:rPr>
            </w:pPr>
            <w:r>
              <w:rPr>
                <w:rFonts w:cs="Times New Roman"/>
                <w:spacing w:val="4"/>
                <w:kern w:val="0"/>
                <w:sz w:val="21"/>
                <w:szCs w:val="21"/>
              </w:rPr>
              <w:t>一</w:t>
            </w:r>
          </w:p>
        </w:tc>
        <w:tc>
          <w:tcPr>
            <w:tcW w:w="1058" w:type="pct"/>
            <w:tcBorders>
              <w:top w:val="single" w:color="auto" w:sz="4" w:space="0"/>
              <w:left w:val="single" w:color="auto" w:sz="4" w:space="0"/>
              <w:bottom w:val="single" w:color="auto" w:sz="12" w:space="0"/>
              <w:right w:val="single" w:color="auto" w:sz="4" w:space="0"/>
            </w:tcBorders>
            <w:vAlign w:val="center"/>
          </w:tcPr>
          <w:p w14:paraId="48D08D22">
            <w:pPr>
              <w:widowControl/>
              <w:spacing w:line="240" w:lineRule="auto"/>
              <w:ind w:firstLine="0" w:firstLineChars="0"/>
              <w:jc w:val="center"/>
              <w:textAlignment w:val="baseline"/>
              <w:rPr>
                <w:rFonts w:cs="Times New Roman"/>
                <w:spacing w:val="4"/>
                <w:kern w:val="0"/>
                <w:sz w:val="21"/>
                <w:szCs w:val="21"/>
              </w:rPr>
            </w:pPr>
            <w:r>
              <w:rPr>
                <w:rFonts w:cs="Times New Roman"/>
                <w:spacing w:val="4"/>
                <w:kern w:val="0"/>
                <w:sz w:val="21"/>
                <w:szCs w:val="21"/>
              </w:rPr>
              <w:t>二</w:t>
            </w:r>
          </w:p>
        </w:tc>
        <w:tc>
          <w:tcPr>
            <w:tcW w:w="984" w:type="pct"/>
            <w:tcBorders>
              <w:top w:val="single" w:color="auto" w:sz="4" w:space="0"/>
              <w:left w:val="single" w:color="auto" w:sz="4" w:space="0"/>
              <w:bottom w:val="single" w:color="auto" w:sz="12" w:space="0"/>
              <w:right w:val="single" w:color="auto" w:sz="4" w:space="0"/>
            </w:tcBorders>
            <w:vAlign w:val="center"/>
          </w:tcPr>
          <w:p w14:paraId="03C31FCE">
            <w:pPr>
              <w:widowControl/>
              <w:spacing w:line="240" w:lineRule="auto"/>
              <w:ind w:firstLine="0" w:firstLineChars="0"/>
              <w:jc w:val="center"/>
              <w:textAlignment w:val="baseline"/>
              <w:rPr>
                <w:rFonts w:cs="Times New Roman"/>
                <w:spacing w:val="4"/>
                <w:kern w:val="0"/>
                <w:sz w:val="21"/>
                <w:szCs w:val="21"/>
              </w:rPr>
            </w:pPr>
            <w:r>
              <w:rPr>
                <w:rFonts w:cs="Times New Roman"/>
                <w:spacing w:val="4"/>
                <w:kern w:val="0"/>
                <w:sz w:val="21"/>
                <w:szCs w:val="21"/>
              </w:rPr>
              <w:t>三</w:t>
            </w:r>
          </w:p>
        </w:tc>
        <w:tc>
          <w:tcPr>
            <w:tcW w:w="984" w:type="pct"/>
            <w:tcBorders>
              <w:top w:val="single" w:color="auto" w:sz="4" w:space="0"/>
              <w:left w:val="single" w:color="auto" w:sz="4" w:space="0"/>
              <w:bottom w:val="single" w:color="auto" w:sz="12" w:space="0"/>
              <w:right w:val="nil"/>
            </w:tcBorders>
            <w:vAlign w:val="center"/>
          </w:tcPr>
          <w:p w14:paraId="6FA7DC21">
            <w:pPr>
              <w:widowControl/>
              <w:spacing w:line="240" w:lineRule="auto"/>
              <w:ind w:firstLine="0" w:firstLineChars="0"/>
              <w:jc w:val="center"/>
              <w:textAlignment w:val="baseline"/>
              <w:rPr>
                <w:rFonts w:cs="Times New Roman"/>
                <w:spacing w:val="4"/>
                <w:kern w:val="0"/>
                <w:sz w:val="21"/>
                <w:szCs w:val="21"/>
              </w:rPr>
            </w:pPr>
            <w:r>
              <w:rPr>
                <w:rFonts w:cs="Times New Roman"/>
                <w:spacing w:val="4"/>
                <w:kern w:val="0"/>
                <w:sz w:val="21"/>
                <w:szCs w:val="21"/>
              </w:rPr>
              <w:t>简单分析</w:t>
            </w:r>
          </w:p>
        </w:tc>
      </w:tr>
    </w:tbl>
    <w:p w14:paraId="52CEBCD0">
      <w:pPr>
        <w:ind w:firstLine="482"/>
        <w:rPr>
          <w:rFonts w:cs="Times New Roman"/>
          <w:b/>
          <w:bCs/>
          <w:szCs w:val="24"/>
        </w:rPr>
      </w:pPr>
      <w:r>
        <w:rPr>
          <w:rFonts w:cs="Times New Roman"/>
          <w:b/>
          <w:bCs/>
          <w:szCs w:val="24"/>
        </w:rPr>
        <w:t>（1）环境风险潜势划分</w:t>
      </w:r>
    </w:p>
    <w:p w14:paraId="602E487C">
      <w:pPr>
        <w:ind w:firstLine="480"/>
        <w:rPr>
          <w:rFonts w:cs="Times New Roman"/>
          <w:szCs w:val="24"/>
        </w:rPr>
      </w:pPr>
      <w:r>
        <w:rPr>
          <w:rFonts w:cs="Times New Roman"/>
          <w:szCs w:val="24"/>
        </w:rPr>
        <w:t>建设项目环境风险潜势划分为Ⅰ、Ⅱ、Ⅲ、Ⅳ/Ⅳ+级。</w:t>
      </w:r>
    </w:p>
    <w:p w14:paraId="6A9F9D7A">
      <w:pPr>
        <w:ind w:firstLine="480"/>
        <w:rPr>
          <w:rFonts w:cs="Times New Roman"/>
          <w:szCs w:val="24"/>
        </w:rPr>
      </w:pPr>
      <w:r>
        <w:rPr>
          <w:rFonts w:cs="Times New Roman"/>
          <w:szCs w:val="24"/>
        </w:rPr>
        <w:t>根据建设项目涉及的物质和工艺系统的危险性及其所在地的环境敏感程度，结合事故情形下环境影响途径，对建设项目潜在环境危害程度进行概化分析，按照表2.3.1-8确定环境风险潜势。</w:t>
      </w:r>
    </w:p>
    <w:p w14:paraId="086948C2">
      <w:pPr>
        <w:ind w:firstLine="0" w:firstLineChars="0"/>
        <w:jc w:val="center"/>
        <w:rPr>
          <w:rFonts w:cs="Times New Roman"/>
          <w:b/>
          <w:szCs w:val="28"/>
        </w:rPr>
      </w:pPr>
      <w:r>
        <w:rPr>
          <w:rFonts w:cs="Times New Roman"/>
          <w:b/>
          <w:szCs w:val="28"/>
        </w:rPr>
        <w:t>表2.3.1-8  建设项目环境风险潜势划分</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2834"/>
        <w:gridCol w:w="2835"/>
        <w:gridCol w:w="2835"/>
        <w:gridCol w:w="2835"/>
        <w:gridCol w:w="2835"/>
      </w:tblGrid>
      <w:tr w14:paraId="3F7DDB7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3" w:hRule="atLeast"/>
          <w:tblHeader/>
          <w:jc w:val="center"/>
        </w:trPr>
        <w:tc>
          <w:tcPr>
            <w:tcW w:w="1000" w:type="pct"/>
            <w:vMerge w:val="restart"/>
            <w:tcBorders>
              <w:top w:val="single" w:color="auto" w:sz="12" w:space="0"/>
              <w:left w:val="nil"/>
              <w:bottom w:val="single" w:color="auto" w:sz="4" w:space="0"/>
              <w:right w:val="single" w:color="auto" w:sz="4" w:space="0"/>
            </w:tcBorders>
            <w:vAlign w:val="center"/>
          </w:tcPr>
          <w:p w14:paraId="4A19027B">
            <w:pPr>
              <w:spacing w:line="240" w:lineRule="auto"/>
              <w:ind w:firstLine="0" w:firstLineChars="0"/>
              <w:jc w:val="center"/>
              <w:rPr>
                <w:rFonts w:cs="Times New Roman"/>
                <w:b/>
                <w:spacing w:val="4"/>
                <w:kern w:val="0"/>
                <w:sz w:val="21"/>
                <w:szCs w:val="21"/>
              </w:rPr>
            </w:pPr>
            <w:r>
              <w:rPr>
                <w:rFonts w:cs="Times New Roman"/>
                <w:b/>
                <w:spacing w:val="4"/>
                <w:kern w:val="0"/>
                <w:sz w:val="21"/>
                <w:szCs w:val="21"/>
              </w:rPr>
              <w:t>环境敏感程度（E）</w:t>
            </w:r>
          </w:p>
        </w:tc>
        <w:tc>
          <w:tcPr>
            <w:tcW w:w="4000" w:type="pct"/>
            <w:gridSpan w:val="4"/>
            <w:tcBorders>
              <w:top w:val="single" w:color="auto" w:sz="12" w:space="0"/>
              <w:left w:val="single" w:color="auto" w:sz="4" w:space="0"/>
              <w:bottom w:val="single" w:color="auto" w:sz="4" w:space="0"/>
              <w:right w:val="nil"/>
            </w:tcBorders>
            <w:vAlign w:val="center"/>
          </w:tcPr>
          <w:p w14:paraId="3C8117E1">
            <w:pPr>
              <w:spacing w:line="240" w:lineRule="auto"/>
              <w:ind w:firstLine="0" w:firstLineChars="0"/>
              <w:jc w:val="center"/>
              <w:rPr>
                <w:rFonts w:cs="Times New Roman"/>
                <w:b/>
                <w:spacing w:val="4"/>
                <w:kern w:val="0"/>
                <w:sz w:val="21"/>
                <w:szCs w:val="21"/>
              </w:rPr>
            </w:pPr>
            <w:r>
              <w:rPr>
                <w:rFonts w:cs="Times New Roman"/>
                <w:b/>
                <w:spacing w:val="4"/>
                <w:kern w:val="0"/>
                <w:sz w:val="21"/>
                <w:szCs w:val="21"/>
              </w:rPr>
              <w:t>危险物质及工艺系统危险性（P）</w:t>
            </w:r>
          </w:p>
        </w:tc>
      </w:tr>
      <w:tr w14:paraId="69C31F6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3" w:hRule="atLeast"/>
          <w:tblHeader/>
          <w:jc w:val="center"/>
        </w:trPr>
        <w:tc>
          <w:tcPr>
            <w:tcW w:w="0" w:type="auto"/>
            <w:vMerge w:val="continue"/>
            <w:tcBorders>
              <w:top w:val="single" w:color="auto" w:sz="12" w:space="0"/>
              <w:left w:val="nil"/>
              <w:bottom w:val="single" w:color="auto" w:sz="4" w:space="0"/>
              <w:right w:val="single" w:color="auto" w:sz="4" w:space="0"/>
            </w:tcBorders>
            <w:vAlign w:val="center"/>
          </w:tcPr>
          <w:p w14:paraId="5A5A58EC">
            <w:pPr>
              <w:spacing w:line="240" w:lineRule="auto"/>
              <w:ind w:firstLine="0" w:firstLineChars="0"/>
              <w:jc w:val="center"/>
              <w:rPr>
                <w:rFonts w:cs="Times New Roman"/>
                <w:b/>
                <w:spacing w:val="4"/>
                <w:kern w:val="0"/>
                <w:sz w:val="21"/>
                <w:szCs w:val="21"/>
              </w:rPr>
            </w:pPr>
          </w:p>
        </w:tc>
        <w:tc>
          <w:tcPr>
            <w:tcW w:w="1000" w:type="pct"/>
            <w:tcBorders>
              <w:top w:val="single" w:color="auto" w:sz="4" w:space="0"/>
              <w:left w:val="single" w:color="auto" w:sz="4" w:space="0"/>
              <w:bottom w:val="single" w:color="auto" w:sz="4" w:space="0"/>
              <w:right w:val="single" w:color="auto" w:sz="4" w:space="0"/>
            </w:tcBorders>
            <w:vAlign w:val="center"/>
          </w:tcPr>
          <w:p w14:paraId="57124201">
            <w:pPr>
              <w:spacing w:line="240" w:lineRule="auto"/>
              <w:ind w:firstLine="0" w:firstLineChars="0"/>
              <w:jc w:val="center"/>
              <w:rPr>
                <w:rFonts w:cs="Times New Roman"/>
                <w:b/>
                <w:spacing w:val="4"/>
                <w:kern w:val="0"/>
                <w:sz w:val="21"/>
                <w:szCs w:val="21"/>
              </w:rPr>
            </w:pPr>
            <w:r>
              <w:rPr>
                <w:rFonts w:cs="Times New Roman"/>
                <w:b/>
                <w:spacing w:val="4"/>
                <w:kern w:val="0"/>
                <w:sz w:val="21"/>
                <w:szCs w:val="21"/>
              </w:rPr>
              <w:t>极高危害（P1）</w:t>
            </w:r>
          </w:p>
        </w:tc>
        <w:tc>
          <w:tcPr>
            <w:tcW w:w="1000" w:type="pct"/>
            <w:tcBorders>
              <w:top w:val="single" w:color="auto" w:sz="4" w:space="0"/>
              <w:left w:val="single" w:color="auto" w:sz="4" w:space="0"/>
              <w:bottom w:val="single" w:color="auto" w:sz="4" w:space="0"/>
              <w:right w:val="single" w:color="auto" w:sz="4" w:space="0"/>
            </w:tcBorders>
            <w:vAlign w:val="center"/>
          </w:tcPr>
          <w:p w14:paraId="727B0C42">
            <w:pPr>
              <w:spacing w:line="240" w:lineRule="auto"/>
              <w:ind w:firstLine="0" w:firstLineChars="0"/>
              <w:jc w:val="center"/>
              <w:rPr>
                <w:rFonts w:cs="Times New Roman"/>
                <w:b/>
                <w:spacing w:val="4"/>
                <w:kern w:val="0"/>
                <w:sz w:val="21"/>
                <w:szCs w:val="21"/>
              </w:rPr>
            </w:pPr>
            <w:r>
              <w:rPr>
                <w:rFonts w:cs="Times New Roman"/>
                <w:b/>
                <w:spacing w:val="4"/>
                <w:kern w:val="0"/>
                <w:sz w:val="21"/>
                <w:szCs w:val="21"/>
              </w:rPr>
              <w:t>高度危害（P2）</w:t>
            </w:r>
          </w:p>
        </w:tc>
        <w:tc>
          <w:tcPr>
            <w:tcW w:w="1000" w:type="pct"/>
            <w:tcBorders>
              <w:top w:val="single" w:color="auto" w:sz="4" w:space="0"/>
              <w:left w:val="single" w:color="auto" w:sz="4" w:space="0"/>
              <w:bottom w:val="single" w:color="auto" w:sz="4" w:space="0"/>
              <w:right w:val="single" w:color="auto" w:sz="4" w:space="0"/>
            </w:tcBorders>
            <w:vAlign w:val="center"/>
          </w:tcPr>
          <w:p w14:paraId="75922F64">
            <w:pPr>
              <w:spacing w:line="240" w:lineRule="auto"/>
              <w:ind w:firstLine="0" w:firstLineChars="0"/>
              <w:jc w:val="center"/>
              <w:rPr>
                <w:rFonts w:cs="Times New Roman"/>
                <w:b/>
                <w:spacing w:val="4"/>
                <w:kern w:val="0"/>
                <w:sz w:val="21"/>
                <w:szCs w:val="21"/>
              </w:rPr>
            </w:pPr>
            <w:r>
              <w:rPr>
                <w:rFonts w:cs="Times New Roman"/>
                <w:b/>
                <w:spacing w:val="4"/>
                <w:kern w:val="0"/>
                <w:sz w:val="21"/>
                <w:szCs w:val="21"/>
              </w:rPr>
              <w:t>中度危害（P3）</w:t>
            </w:r>
          </w:p>
        </w:tc>
        <w:tc>
          <w:tcPr>
            <w:tcW w:w="1000" w:type="pct"/>
            <w:tcBorders>
              <w:top w:val="single" w:color="auto" w:sz="4" w:space="0"/>
              <w:left w:val="single" w:color="auto" w:sz="4" w:space="0"/>
              <w:bottom w:val="single" w:color="auto" w:sz="4" w:space="0"/>
              <w:right w:val="nil"/>
            </w:tcBorders>
            <w:vAlign w:val="center"/>
          </w:tcPr>
          <w:p w14:paraId="0431136E">
            <w:pPr>
              <w:spacing w:line="240" w:lineRule="auto"/>
              <w:ind w:firstLine="0" w:firstLineChars="0"/>
              <w:jc w:val="center"/>
              <w:rPr>
                <w:rFonts w:cs="Times New Roman"/>
                <w:b/>
                <w:spacing w:val="4"/>
                <w:kern w:val="0"/>
                <w:sz w:val="21"/>
                <w:szCs w:val="21"/>
              </w:rPr>
            </w:pPr>
            <w:r>
              <w:rPr>
                <w:rFonts w:cs="Times New Roman"/>
                <w:b/>
                <w:spacing w:val="4"/>
                <w:kern w:val="0"/>
                <w:sz w:val="21"/>
                <w:szCs w:val="21"/>
              </w:rPr>
              <w:t>轻度危害（P4）</w:t>
            </w:r>
          </w:p>
        </w:tc>
      </w:tr>
      <w:tr w14:paraId="1F519BE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3" w:hRule="atLeast"/>
          <w:jc w:val="center"/>
        </w:trPr>
        <w:tc>
          <w:tcPr>
            <w:tcW w:w="1000" w:type="pct"/>
            <w:tcBorders>
              <w:top w:val="single" w:color="auto" w:sz="4" w:space="0"/>
              <w:left w:val="nil"/>
              <w:bottom w:val="single" w:color="auto" w:sz="4" w:space="0"/>
              <w:right w:val="single" w:color="auto" w:sz="4" w:space="0"/>
            </w:tcBorders>
            <w:vAlign w:val="center"/>
          </w:tcPr>
          <w:p w14:paraId="7D9988D6">
            <w:pPr>
              <w:spacing w:line="240" w:lineRule="auto"/>
              <w:ind w:firstLine="0" w:firstLineChars="0"/>
              <w:jc w:val="center"/>
              <w:rPr>
                <w:rFonts w:cs="Times New Roman"/>
                <w:spacing w:val="4"/>
                <w:kern w:val="0"/>
                <w:sz w:val="21"/>
                <w:szCs w:val="21"/>
              </w:rPr>
            </w:pPr>
            <w:r>
              <w:rPr>
                <w:rFonts w:cs="Times New Roman"/>
                <w:spacing w:val="4"/>
                <w:kern w:val="0"/>
                <w:sz w:val="21"/>
                <w:szCs w:val="21"/>
              </w:rPr>
              <w:t>环境高度敏感区（E1）</w:t>
            </w:r>
          </w:p>
        </w:tc>
        <w:tc>
          <w:tcPr>
            <w:tcW w:w="1000" w:type="pct"/>
            <w:tcBorders>
              <w:top w:val="single" w:color="auto" w:sz="4" w:space="0"/>
              <w:left w:val="single" w:color="auto" w:sz="4" w:space="0"/>
              <w:bottom w:val="single" w:color="auto" w:sz="4" w:space="0"/>
              <w:right w:val="single" w:color="auto" w:sz="4" w:space="0"/>
            </w:tcBorders>
            <w:vAlign w:val="center"/>
          </w:tcPr>
          <w:p w14:paraId="06237DB2">
            <w:pPr>
              <w:spacing w:line="240" w:lineRule="auto"/>
              <w:ind w:firstLine="0" w:firstLineChars="0"/>
              <w:jc w:val="center"/>
              <w:rPr>
                <w:rFonts w:cs="Times New Roman"/>
                <w:spacing w:val="4"/>
                <w:kern w:val="0"/>
                <w:sz w:val="21"/>
                <w:szCs w:val="21"/>
              </w:rPr>
            </w:pPr>
            <w:r>
              <w:rPr>
                <w:rFonts w:cs="Times New Roman"/>
                <w:spacing w:val="4"/>
                <w:kern w:val="0"/>
                <w:sz w:val="21"/>
                <w:szCs w:val="21"/>
              </w:rPr>
              <w:t>Ⅳ+</w:t>
            </w:r>
          </w:p>
        </w:tc>
        <w:tc>
          <w:tcPr>
            <w:tcW w:w="1000" w:type="pct"/>
            <w:tcBorders>
              <w:top w:val="single" w:color="auto" w:sz="4" w:space="0"/>
              <w:left w:val="single" w:color="auto" w:sz="4" w:space="0"/>
              <w:bottom w:val="single" w:color="auto" w:sz="4" w:space="0"/>
              <w:right w:val="single" w:color="auto" w:sz="4" w:space="0"/>
            </w:tcBorders>
            <w:vAlign w:val="center"/>
          </w:tcPr>
          <w:p w14:paraId="1A99C432">
            <w:pPr>
              <w:spacing w:line="240" w:lineRule="auto"/>
              <w:ind w:firstLine="0" w:firstLineChars="0"/>
              <w:jc w:val="center"/>
              <w:rPr>
                <w:rFonts w:cs="Times New Roman"/>
                <w:spacing w:val="4"/>
                <w:kern w:val="0"/>
                <w:sz w:val="21"/>
                <w:szCs w:val="21"/>
              </w:rPr>
            </w:pPr>
            <w:r>
              <w:rPr>
                <w:rFonts w:cs="Times New Roman"/>
                <w:spacing w:val="4"/>
                <w:kern w:val="0"/>
                <w:sz w:val="21"/>
                <w:szCs w:val="21"/>
              </w:rPr>
              <w:t>Ⅳ</w:t>
            </w:r>
          </w:p>
        </w:tc>
        <w:tc>
          <w:tcPr>
            <w:tcW w:w="1000" w:type="pct"/>
            <w:tcBorders>
              <w:top w:val="single" w:color="auto" w:sz="4" w:space="0"/>
              <w:left w:val="single" w:color="auto" w:sz="4" w:space="0"/>
              <w:bottom w:val="single" w:color="auto" w:sz="4" w:space="0"/>
              <w:right w:val="single" w:color="auto" w:sz="4" w:space="0"/>
            </w:tcBorders>
            <w:vAlign w:val="center"/>
          </w:tcPr>
          <w:p w14:paraId="1808844A">
            <w:pPr>
              <w:spacing w:line="240" w:lineRule="auto"/>
              <w:ind w:firstLine="0" w:firstLineChars="0"/>
              <w:jc w:val="center"/>
              <w:rPr>
                <w:rFonts w:cs="Times New Roman"/>
                <w:spacing w:val="4"/>
                <w:kern w:val="0"/>
                <w:sz w:val="21"/>
                <w:szCs w:val="21"/>
              </w:rPr>
            </w:pPr>
            <w:r>
              <w:rPr>
                <w:rFonts w:cs="Times New Roman"/>
                <w:spacing w:val="4"/>
                <w:kern w:val="0"/>
                <w:sz w:val="21"/>
                <w:szCs w:val="21"/>
              </w:rPr>
              <w:t>Ⅲ</w:t>
            </w:r>
          </w:p>
        </w:tc>
        <w:tc>
          <w:tcPr>
            <w:tcW w:w="1000" w:type="pct"/>
            <w:tcBorders>
              <w:top w:val="single" w:color="auto" w:sz="4" w:space="0"/>
              <w:left w:val="single" w:color="auto" w:sz="4" w:space="0"/>
              <w:bottom w:val="single" w:color="auto" w:sz="4" w:space="0"/>
              <w:right w:val="nil"/>
            </w:tcBorders>
            <w:vAlign w:val="center"/>
          </w:tcPr>
          <w:p w14:paraId="19C7C15C">
            <w:pPr>
              <w:spacing w:line="240" w:lineRule="auto"/>
              <w:ind w:firstLine="0" w:firstLineChars="0"/>
              <w:jc w:val="center"/>
              <w:rPr>
                <w:rFonts w:cs="Times New Roman"/>
                <w:spacing w:val="4"/>
                <w:kern w:val="0"/>
                <w:sz w:val="21"/>
                <w:szCs w:val="21"/>
              </w:rPr>
            </w:pPr>
            <w:r>
              <w:rPr>
                <w:rFonts w:cs="Times New Roman"/>
                <w:spacing w:val="4"/>
                <w:kern w:val="0"/>
                <w:sz w:val="21"/>
                <w:szCs w:val="21"/>
              </w:rPr>
              <w:t>Ⅲ</w:t>
            </w:r>
          </w:p>
        </w:tc>
      </w:tr>
      <w:tr w14:paraId="3F8433F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3" w:hRule="atLeast"/>
          <w:jc w:val="center"/>
        </w:trPr>
        <w:tc>
          <w:tcPr>
            <w:tcW w:w="1000" w:type="pct"/>
            <w:tcBorders>
              <w:top w:val="single" w:color="auto" w:sz="4" w:space="0"/>
              <w:left w:val="nil"/>
              <w:bottom w:val="single" w:color="auto" w:sz="4" w:space="0"/>
              <w:right w:val="single" w:color="auto" w:sz="4" w:space="0"/>
            </w:tcBorders>
            <w:vAlign w:val="center"/>
          </w:tcPr>
          <w:p w14:paraId="18D77ABD">
            <w:pPr>
              <w:spacing w:line="240" w:lineRule="auto"/>
              <w:ind w:firstLine="0" w:firstLineChars="0"/>
              <w:jc w:val="center"/>
              <w:rPr>
                <w:rFonts w:cs="Times New Roman"/>
                <w:spacing w:val="4"/>
                <w:kern w:val="0"/>
                <w:sz w:val="21"/>
                <w:szCs w:val="21"/>
              </w:rPr>
            </w:pPr>
            <w:r>
              <w:rPr>
                <w:rFonts w:cs="Times New Roman"/>
                <w:spacing w:val="4"/>
                <w:kern w:val="0"/>
                <w:sz w:val="21"/>
                <w:szCs w:val="21"/>
              </w:rPr>
              <w:t>环境中度敏感区（E2）</w:t>
            </w:r>
          </w:p>
        </w:tc>
        <w:tc>
          <w:tcPr>
            <w:tcW w:w="1000" w:type="pct"/>
            <w:tcBorders>
              <w:top w:val="single" w:color="auto" w:sz="4" w:space="0"/>
              <w:left w:val="single" w:color="auto" w:sz="4" w:space="0"/>
              <w:bottom w:val="single" w:color="auto" w:sz="4" w:space="0"/>
              <w:right w:val="single" w:color="auto" w:sz="4" w:space="0"/>
            </w:tcBorders>
            <w:vAlign w:val="center"/>
          </w:tcPr>
          <w:p w14:paraId="1D8C5B83">
            <w:pPr>
              <w:spacing w:line="240" w:lineRule="auto"/>
              <w:ind w:firstLine="0" w:firstLineChars="0"/>
              <w:jc w:val="center"/>
              <w:rPr>
                <w:rFonts w:cs="Times New Roman"/>
                <w:spacing w:val="4"/>
                <w:kern w:val="0"/>
                <w:sz w:val="21"/>
                <w:szCs w:val="21"/>
              </w:rPr>
            </w:pPr>
            <w:r>
              <w:rPr>
                <w:rFonts w:cs="Times New Roman"/>
                <w:spacing w:val="4"/>
                <w:kern w:val="0"/>
                <w:sz w:val="21"/>
                <w:szCs w:val="21"/>
              </w:rPr>
              <w:t>Ⅳ</w:t>
            </w:r>
          </w:p>
        </w:tc>
        <w:tc>
          <w:tcPr>
            <w:tcW w:w="1000" w:type="pct"/>
            <w:tcBorders>
              <w:top w:val="single" w:color="auto" w:sz="4" w:space="0"/>
              <w:left w:val="single" w:color="auto" w:sz="4" w:space="0"/>
              <w:bottom w:val="single" w:color="auto" w:sz="4" w:space="0"/>
              <w:right w:val="single" w:color="auto" w:sz="4" w:space="0"/>
            </w:tcBorders>
            <w:vAlign w:val="center"/>
          </w:tcPr>
          <w:p w14:paraId="2C9F6292">
            <w:pPr>
              <w:spacing w:line="240" w:lineRule="auto"/>
              <w:ind w:firstLine="0" w:firstLineChars="0"/>
              <w:jc w:val="center"/>
              <w:rPr>
                <w:rFonts w:cs="Times New Roman"/>
                <w:spacing w:val="4"/>
                <w:kern w:val="0"/>
                <w:sz w:val="21"/>
                <w:szCs w:val="21"/>
              </w:rPr>
            </w:pPr>
            <w:r>
              <w:rPr>
                <w:rFonts w:cs="Times New Roman"/>
                <w:spacing w:val="4"/>
                <w:kern w:val="0"/>
                <w:sz w:val="21"/>
                <w:szCs w:val="21"/>
              </w:rPr>
              <w:t>Ⅲ</w:t>
            </w:r>
          </w:p>
        </w:tc>
        <w:tc>
          <w:tcPr>
            <w:tcW w:w="1000" w:type="pct"/>
            <w:tcBorders>
              <w:top w:val="single" w:color="auto" w:sz="4" w:space="0"/>
              <w:left w:val="single" w:color="auto" w:sz="4" w:space="0"/>
              <w:bottom w:val="single" w:color="auto" w:sz="4" w:space="0"/>
              <w:right w:val="single" w:color="auto" w:sz="4" w:space="0"/>
            </w:tcBorders>
            <w:vAlign w:val="center"/>
          </w:tcPr>
          <w:p w14:paraId="7995346E">
            <w:pPr>
              <w:spacing w:line="240" w:lineRule="auto"/>
              <w:ind w:firstLine="0" w:firstLineChars="0"/>
              <w:jc w:val="center"/>
              <w:rPr>
                <w:rFonts w:cs="Times New Roman"/>
                <w:spacing w:val="4"/>
                <w:kern w:val="0"/>
                <w:sz w:val="21"/>
                <w:szCs w:val="21"/>
              </w:rPr>
            </w:pPr>
            <w:r>
              <w:rPr>
                <w:rFonts w:cs="Times New Roman"/>
                <w:spacing w:val="4"/>
                <w:kern w:val="0"/>
                <w:sz w:val="21"/>
                <w:szCs w:val="21"/>
              </w:rPr>
              <w:t>Ⅲ</w:t>
            </w:r>
          </w:p>
        </w:tc>
        <w:tc>
          <w:tcPr>
            <w:tcW w:w="1000" w:type="pct"/>
            <w:tcBorders>
              <w:top w:val="single" w:color="auto" w:sz="4" w:space="0"/>
              <w:left w:val="single" w:color="auto" w:sz="4" w:space="0"/>
              <w:bottom w:val="single" w:color="auto" w:sz="4" w:space="0"/>
              <w:right w:val="nil"/>
            </w:tcBorders>
            <w:vAlign w:val="center"/>
          </w:tcPr>
          <w:p w14:paraId="6C096568">
            <w:pPr>
              <w:spacing w:line="240" w:lineRule="auto"/>
              <w:ind w:firstLine="0" w:firstLineChars="0"/>
              <w:jc w:val="center"/>
              <w:rPr>
                <w:rFonts w:cs="Times New Roman"/>
                <w:spacing w:val="4"/>
                <w:kern w:val="0"/>
                <w:sz w:val="21"/>
                <w:szCs w:val="21"/>
              </w:rPr>
            </w:pPr>
            <w:r>
              <w:rPr>
                <w:rFonts w:cs="Times New Roman"/>
                <w:spacing w:val="4"/>
                <w:kern w:val="0"/>
                <w:sz w:val="21"/>
                <w:szCs w:val="21"/>
              </w:rPr>
              <w:t>Ⅱ</w:t>
            </w:r>
          </w:p>
        </w:tc>
      </w:tr>
      <w:tr w14:paraId="3426528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1000" w:type="pct"/>
            <w:tcBorders>
              <w:top w:val="single" w:color="auto" w:sz="4" w:space="0"/>
              <w:left w:val="nil"/>
              <w:bottom w:val="single" w:color="auto" w:sz="12" w:space="0"/>
              <w:right w:val="single" w:color="auto" w:sz="4" w:space="0"/>
            </w:tcBorders>
            <w:vAlign w:val="center"/>
          </w:tcPr>
          <w:p w14:paraId="4DC9E424">
            <w:pPr>
              <w:spacing w:line="240" w:lineRule="auto"/>
              <w:ind w:firstLine="0" w:firstLineChars="0"/>
              <w:jc w:val="center"/>
              <w:rPr>
                <w:rFonts w:cs="Times New Roman"/>
                <w:spacing w:val="4"/>
                <w:kern w:val="0"/>
                <w:sz w:val="21"/>
                <w:szCs w:val="21"/>
              </w:rPr>
            </w:pPr>
            <w:r>
              <w:rPr>
                <w:rFonts w:cs="Times New Roman"/>
                <w:spacing w:val="4"/>
                <w:kern w:val="0"/>
                <w:sz w:val="21"/>
                <w:szCs w:val="21"/>
              </w:rPr>
              <w:t>环境低度敏感区（E3）</w:t>
            </w:r>
          </w:p>
        </w:tc>
        <w:tc>
          <w:tcPr>
            <w:tcW w:w="1000" w:type="pct"/>
            <w:tcBorders>
              <w:top w:val="single" w:color="auto" w:sz="4" w:space="0"/>
              <w:left w:val="single" w:color="auto" w:sz="4" w:space="0"/>
              <w:bottom w:val="single" w:color="auto" w:sz="12" w:space="0"/>
              <w:right w:val="single" w:color="auto" w:sz="4" w:space="0"/>
            </w:tcBorders>
            <w:vAlign w:val="center"/>
          </w:tcPr>
          <w:p w14:paraId="55422460">
            <w:pPr>
              <w:spacing w:line="240" w:lineRule="auto"/>
              <w:ind w:firstLine="0" w:firstLineChars="0"/>
              <w:jc w:val="center"/>
              <w:rPr>
                <w:rFonts w:cs="Times New Roman"/>
                <w:spacing w:val="4"/>
                <w:kern w:val="0"/>
                <w:sz w:val="21"/>
                <w:szCs w:val="21"/>
              </w:rPr>
            </w:pPr>
            <w:r>
              <w:rPr>
                <w:rFonts w:cs="Times New Roman"/>
                <w:spacing w:val="4"/>
                <w:kern w:val="0"/>
                <w:sz w:val="21"/>
                <w:szCs w:val="21"/>
              </w:rPr>
              <w:t>Ⅲ</w:t>
            </w:r>
          </w:p>
        </w:tc>
        <w:tc>
          <w:tcPr>
            <w:tcW w:w="1000" w:type="pct"/>
            <w:tcBorders>
              <w:top w:val="single" w:color="auto" w:sz="4" w:space="0"/>
              <w:left w:val="single" w:color="auto" w:sz="4" w:space="0"/>
              <w:bottom w:val="single" w:color="auto" w:sz="12" w:space="0"/>
              <w:right w:val="single" w:color="auto" w:sz="4" w:space="0"/>
            </w:tcBorders>
            <w:vAlign w:val="center"/>
          </w:tcPr>
          <w:p w14:paraId="657A54E8">
            <w:pPr>
              <w:spacing w:line="240" w:lineRule="auto"/>
              <w:ind w:firstLine="0" w:firstLineChars="0"/>
              <w:jc w:val="center"/>
              <w:rPr>
                <w:rFonts w:cs="Times New Roman"/>
                <w:spacing w:val="4"/>
                <w:kern w:val="0"/>
                <w:sz w:val="21"/>
                <w:szCs w:val="21"/>
              </w:rPr>
            </w:pPr>
            <w:r>
              <w:rPr>
                <w:rFonts w:cs="Times New Roman"/>
                <w:spacing w:val="4"/>
                <w:kern w:val="0"/>
                <w:sz w:val="21"/>
                <w:szCs w:val="21"/>
              </w:rPr>
              <w:t>Ⅲ</w:t>
            </w:r>
          </w:p>
        </w:tc>
        <w:tc>
          <w:tcPr>
            <w:tcW w:w="1000" w:type="pct"/>
            <w:tcBorders>
              <w:top w:val="single" w:color="auto" w:sz="4" w:space="0"/>
              <w:left w:val="single" w:color="auto" w:sz="4" w:space="0"/>
              <w:bottom w:val="single" w:color="auto" w:sz="12" w:space="0"/>
              <w:right w:val="single" w:color="auto" w:sz="4" w:space="0"/>
            </w:tcBorders>
            <w:vAlign w:val="center"/>
          </w:tcPr>
          <w:p w14:paraId="211846EA">
            <w:pPr>
              <w:spacing w:line="240" w:lineRule="auto"/>
              <w:ind w:firstLine="0" w:firstLineChars="0"/>
              <w:jc w:val="center"/>
              <w:rPr>
                <w:rFonts w:cs="Times New Roman"/>
                <w:spacing w:val="4"/>
                <w:kern w:val="0"/>
                <w:sz w:val="21"/>
                <w:szCs w:val="21"/>
              </w:rPr>
            </w:pPr>
            <w:r>
              <w:rPr>
                <w:rFonts w:cs="Times New Roman"/>
                <w:spacing w:val="4"/>
                <w:kern w:val="0"/>
                <w:sz w:val="21"/>
                <w:szCs w:val="21"/>
              </w:rPr>
              <w:t>Ⅱ</w:t>
            </w:r>
          </w:p>
        </w:tc>
        <w:tc>
          <w:tcPr>
            <w:tcW w:w="1000" w:type="pct"/>
            <w:tcBorders>
              <w:top w:val="single" w:color="auto" w:sz="4" w:space="0"/>
              <w:left w:val="single" w:color="auto" w:sz="4" w:space="0"/>
              <w:bottom w:val="single" w:color="auto" w:sz="12" w:space="0"/>
              <w:right w:val="nil"/>
            </w:tcBorders>
            <w:vAlign w:val="center"/>
          </w:tcPr>
          <w:p w14:paraId="3B65316F">
            <w:pPr>
              <w:spacing w:line="240" w:lineRule="auto"/>
              <w:ind w:firstLine="0" w:firstLineChars="0"/>
              <w:jc w:val="center"/>
              <w:rPr>
                <w:rFonts w:cs="Times New Roman"/>
                <w:spacing w:val="4"/>
                <w:kern w:val="0"/>
                <w:sz w:val="21"/>
                <w:szCs w:val="21"/>
              </w:rPr>
            </w:pPr>
            <w:r>
              <w:rPr>
                <w:rFonts w:cs="Times New Roman"/>
                <w:spacing w:val="4"/>
                <w:kern w:val="0"/>
                <w:sz w:val="21"/>
                <w:szCs w:val="21"/>
              </w:rPr>
              <w:t>Ⅰ</w:t>
            </w:r>
          </w:p>
        </w:tc>
      </w:tr>
    </w:tbl>
    <w:p w14:paraId="3D38F1C4">
      <w:pPr>
        <w:ind w:firstLine="482"/>
        <w:rPr>
          <w:rFonts w:cs="Times New Roman"/>
          <w:b/>
          <w:bCs/>
          <w:kern w:val="24"/>
          <w:szCs w:val="32"/>
        </w:rPr>
      </w:pPr>
      <w:r>
        <w:rPr>
          <w:rFonts w:cs="Times New Roman"/>
          <w:b/>
          <w:bCs/>
          <w:kern w:val="24"/>
          <w:szCs w:val="32"/>
        </w:rPr>
        <w:t>（2）危险物质及工艺系统危险性分级</w:t>
      </w:r>
    </w:p>
    <w:p w14:paraId="4C9FB52F">
      <w:pPr>
        <w:ind w:firstLine="482"/>
        <w:rPr>
          <w:rFonts w:cs="Times New Roman"/>
          <w:b/>
          <w:bCs/>
          <w:kern w:val="24"/>
          <w:szCs w:val="32"/>
        </w:rPr>
      </w:pPr>
      <w:r>
        <w:rPr>
          <w:rFonts w:ascii="宋体" w:hAnsi="宋体" w:cs="宋体"/>
          <w:b/>
          <w:bCs/>
          <w:kern w:val="24"/>
          <w:szCs w:val="32"/>
        </w:rPr>
        <w:t>①</w:t>
      </w:r>
      <w:r>
        <w:rPr>
          <w:rFonts w:cs="Times New Roman"/>
          <w:b/>
          <w:bCs/>
          <w:kern w:val="24"/>
          <w:szCs w:val="32"/>
        </w:rPr>
        <w:t>危险物质数量与临界量比值（</w:t>
      </w:r>
      <w:r>
        <w:rPr>
          <w:rFonts w:cs="Times New Roman"/>
          <w:b/>
          <w:bCs/>
          <w:i/>
          <w:iCs/>
          <w:kern w:val="24"/>
          <w:szCs w:val="32"/>
        </w:rPr>
        <w:t>Q</w:t>
      </w:r>
      <w:r>
        <w:rPr>
          <w:rFonts w:cs="Times New Roman"/>
          <w:b/>
          <w:bCs/>
          <w:kern w:val="24"/>
          <w:szCs w:val="32"/>
        </w:rPr>
        <w:t>）</w:t>
      </w:r>
    </w:p>
    <w:p w14:paraId="25F6A2C5">
      <w:pPr>
        <w:ind w:firstLine="480"/>
        <w:rPr>
          <w:rFonts w:cs="Times New Roman"/>
          <w:szCs w:val="24"/>
        </w:rPr>
      </w:pPr>
      <w:r>
        <w:rPr>
          <w:rFonts w:cs="Times New Roman"/>
          <w:szCs w:val="24"/>
        </w:rPr>
        <w:t>本项目涉及的环境风险</w:t>
      </w:r>
      <w:r>
        <w:rPr>
          <w:rFonts w:cs="Times New Roman"/>
          <w:szCs w:val="28"/>
        </w:rPr>
        <w:t>物质集中</w:t>
      </w:r>
      <w:r>
        <w:rPr>
          <w:rFonts w:cs="Times New Roman"/>
          <w:szCs w:val="24"/>
        </w:rPr>
        <w:t>在生产场所和储存场所，危险物质对应的临界量见表2.3.1-7。根据《建设项目环境风险评价技术导则》（HJ 169-2018）附录C规定：</w:t>
      </w:r>
    </w:p>
    <w:p w14:paraId="01CF191E">
      <w:pPr>
        <w:spacing w:line="240" w:lineRule="auto"/>
        <w:ind w:firstLine="0" w:firstLineChars="0"/>
        <w:jc w:val="center"/>
        <w:rPr>
          <w:rFonts w:cs="Times New Roman"/>
          <w:szCs w:val="24"/>
        </w:rPr>
      </w:pPr>
      <w:r>
        <w:rPr>
          <w:rFonts w:cs="Times New Roman"/>
          <w:szCs w:val="24"/>
        </w:rPr>
        <w:drawing>
          <wp:inline distT="0" distB="0" distL="0" distR="0">
            <wp:extent cx="1675765" cy="523240"/>
            <wp:effectExtent l="0" t="0" r="635" b="0"/>
            <wp:docPr id="2050330846" name="图片 2050330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0330846" name="图片 2050330846"/>
                    <pic:cNvPicPr>
                      <a:picLocks noChangeAspect="1"/>
                    </pic:cNvPicPr>
                  </pic:nvPicPr>
                  <pic:blipFill>
                    <a:blip r:embed="rId31">
                      <a:extLst>
                        <a:ext uri="{28A0092B-C50C-407E-A947-70E740481C1C}">
                          <a14:useLocalDpi xmlns:a14="http://schemas.microsoft.com/office/drawing/2010/main" val="0"/>
                        </a:ext>
                      </a:extLst>
                    </a:blip>
                    <a:stretch>
                      <a:fillRect/>
                    </a:stretch>
                  </pic:blipFill>
                  <pic:spPr>
                    <a:xfrm>
                      <a:off x="0" y="0"/>
                      <a:ext cx="1675765" cy="523240"/>
                    </a:xfrm>
                    <a:prstGeom prst="rect">
                      <a:avLst/>
                    </a:prstGeom>
                  </pic:spPr>
                </pic:pic>
              </a:graphicData>
            </a:graphic>
          </wp:inline>
        </w:drawing>
      </w:r>
    </w:p>
    <w:p w14:paraId="01033432">
      <w:pPr>
        <w:spacing w:line="240" w:lineRule="auto"/>
        <w:ind w:firstLine="0" w:firstLineChars="0"/>
        <w:rPr>
          <w:rFonts w:cs="Times New Roman"/>
          <w:szCs w:val="24"/>
        </w:rPr>
      </w:pPr>
      <w:r>
        <w:rPr>
          <w:rFonts w:cs="Times New Roman"/>
          <w:szCs w:val="24"/>
        </w:rPr>
        <w:t>当只涉及一种危险物质时，计算该物质的总量与其临界量比值，即为</w:t>
      </w:r>
      <w:r>
        <w:rPr>
          <w:rFonts w:cs="Times New Roman"/>
          <w:i/>
          <w:szCs w:val="24"/>
        </w:rPr>
        <w:t>Q</w:t>
      </w:r>
      <w:r>
        <w:rPr>
          <w:rFonts w:cs="Times New Roman"/>
          <w:szCs w:val="24"/>
        </w:rPr>
        <w:t>。</w:t>
      </w:r>
    </w:p>
    <w:p w14:paraId="72F620A7">
      <w:pPr>
        <w:ind w:firstLine="480"/>
        <w:rPr>
          <w:rFonts w:cs="Times New Roman"/>
          <w:szCs w:val="24"/>
        </w:rPr>
      </w:pPr>
      <w:r>
        <w:rPr>
          <w:rFonts w:cs="Times New Roman"/>
          <w:szCs w:val="24"/>
        </w:rPr>
        <w:t>当存在多种危险物质时，按照下列公式计算危险物质总量与临界量比值（</w:t>
      </w:r>
      <w:r>
        <w:rPr>
          <w:rFonts w:cs="Times New Roman"/>
          <w:i/>
          <w:szCs w:val="24"/>
        </w:rPr>
        <w:t>Q</w:t>
      </w:r>
      <w:r>
        <w:rPr>
          <w:rFonts w:cs="Times New Roman"/>
          <w:szCs w:val="24"/>
        </w:rPr>
        <w:t>）。</w:t>
      </w:r>
    </w:p>
    <w:p w14:paraId="674FAA3C">
      <w:pPr>
        <w:ind w:firstLine="480"/>
        <w:rPr>
          <w:rFonts w:cs="Times New Roman"/>
          <w:szCs w:val="24"/>
        </w:rPr>
      </w:pPr>
      <w:r>
        <w:rPr>
          <w:rFonts w:cs="Times New Roman"/>
          <w:szCs w:val="24"/>
        </w:rPr>
        <w:t>式中：</w:t>
      </w:r>
      <w:r>
        <w:rPr>
          <w:rFonts w:cs="Times New Roman"/>
          <w:i/>
          <w:szCs w:val="24"/>
        </w:rPr>
        <w:t>q</w:t>
      </w:r>
      <w:r>
        <w:rPr>
          <w:rFonts w:cs="Times New Roman"/>
          <w:i/>
          <w:szCs w:val="24"/>
          <w:vertAlign w:val="subscript"/>
        </w:rPr>
        <w:t>1</w:t>
      </w:r>
      <w:r>
        <w:rPr>
          <w:rFonts w:cs="Times New Roman"/>
          <w:i/>
          <w:szCs w:val="24"/>
        </w:rPr>
        <w:t>，q</w:t>
      </w:r>
      <w:r>
        <w:rPr>
          <w:rFonts w:cs="Times New Roman"/>
          <w:i/>
          <w:szCs w:val="24"/>
          <w:vertAlign w:val="subscript"/>
        </w:rPr>
        <w:t>2</w:t>
      </w:r>
      <w:r>
        <w:rPr>
          <w:rFonts w:cs="Times New Roman"/>
          <w:i/>
          <w:szCs w:val="24"/>
        </w:rPr>
        <w:t>，…，q</w:t>
      </w:r>
      <w:r>
        <w:rPr>
          <w:rFonts w:cs="Times New Roman"/>
          <w:i/>
          <w:szCs w:val="24"/>
          <w:vertAlign w:val="subscript"/>
        </w:rPr>
        <w:t>n</w:t>
      </w:r>
      <w:r>
        <w:rPr>
          <w:rFonts w:cs="Times New Roman"/>
          <w:szCs w:val="24"/>
        </w:rPr>
        <w:t>——每种危险物质的最大存在总量，t；</w:t>
      </w:r>
    </w:p>
    <w:p w14:paraId="7642AB77">
      <w:pPr>
        <w:ind w:firstLine="1200" w:firstLineChars="500"/>
        <w:rPr>
          <w:rFonts w:cs="Times New Roman"/>
          <w:szCs w:val="24"/>
        </w:rPr>
      </w:pPr>
      <w:r>
        <w:rPr>
          <w:rFonts w:cs="Times New Roman"/>
          <w:i/>
          <w:szCs w:val="24"/>
        </w:rPr>
        <w:t>Q</w:t>
      </w:r>
      <w:r>
        <w:rPr>
          <w:rFonts w:cs="Times New Roman"/>
          <w:i/>
          <w:szCs w:val="24"/>
          <w:vertAlign w:val="subscript"/>
        </w:rPr>
        <w:t>1</w:t>
      </w:r>
      <w:r>
        <w:rPr>
          <w:rFonts w:cs="Times New Roman"/>
          <w:i/>
          <w:szCs w:val="24"/>
        </w:rPr>
        <w:t>，Q</w:t>
      </w:r>
      <w:r>
        <w:rPr>
          <w:rFonts w:cs="Times New Roman"/>
          <w:i/>
          <w:szCs w:val="24"/>
          <w:vertAlign w:val="subscript"/>
        </w:rPr>
        <w:t>2</w:t>
      </w:r>
      <w:r>
        <w:rPr>
          <w:rFonts w:cs="Times New Roman"/>
          <w:i/>
          <w:szCs w:val="24"/>
        </w:rPr>
        <w:t>，…，Q</w:t>
      </w:r>
      <w:r>
        <w:rPr>
          <w:rFonts w:cs="Times New Roman"/>
          <w:i/>
          <w:szCs w:val="24"/>
          <w:vertAlign w:val="subscript"/>
        </w:rPr>
        <w:t>n</w:t>
      </w:r>
      <w:r>
        <w:rPr>
          <w:rFonts w:cs="Times New Roman"/>
          <w:szCs w:val="24"/>
        </w:rPr>
        <w:t>——每种危险物质的临界量，t。</w:t>
      </w:r>
    </w:p>
    <w:p w14:paraId="76B8F51B">
      <w:pPr>
        <w:ind w:firstLine="1200" w:firstLineChars="500"/>
        <w:rPr>
          <w:rFonts w:cs="Times New Roman"/>
          <w:iCs/>
          <w:szCs w:val="24"/>
        </w:rPr>
      </w:pPr>
      <w:r>
        <w:rPr>
          <w:rFonts w:cs="Times New Roman"/>
          <w:iCs/>
          <w:szCs w:val="24"/>
        </w:rPr>
        <w:t>当</w:t>
      </w:r>
      <w:r>
        <w:rPr>
          <w:rFonts w:cs="Times New Roman"/>
          <w:i/>
          <w:szCs w:val="24"/>
        </w:rPr>
        <w:t>Q</w:t>
      </w:r>
      <w:r>
        <w:rPr>
          <w:rFonts w:cs="Times New Roman"/>
          <w:iCs/>
          <w:szCs w:val="24"/>
        </w:rPr>
        <w:t>＜1时，该项目环境风险潜势为I。</w:t>
      </w:r>
    </w:p>
    <w:p w14:paraId="309FF6D5">
      <w:pPr>
        <w:ind w:firstLine="1200" w:firstLineChars="500"/>
        <w:rPr>
          <w:rFonts w:cs="Times New Roman"/>
          <w:iCs/>
          <w:szCs w:val="24"/>
        </w:rPr>
      </w:pPr>
      <w:r>
        <w:rPr>
          <w:rFonts w:cs="Times New Roman"/>
          <w:iCs/>
          <w:szCs w:val="24"/>
        </w:rPr>
        <w:t>当</w:t>
      </w:r>
      <w:r>
        <w:rPr>
          <w:rFonts w:cs="Times New Roman"/>
          <w:i/>
          <w:szCs w:val="24"/>
        </w:rPr>
        <w:t>Q</w:t>
      </w:r>
      <w:r>
        <w:rPr>
          <w:rFonts w:cs="Times New Roman"/>
          <w:iCs/>
          <w:szCs w:val="24"/>
        </w:rPr>
        <w:t>≥1时，将</w:t>
      </w:r>
      <w:r>
        <w:rPr>
          <w:rFonts w:cs="Times New Roman"/>
          <w:i/>
          <w:szCs w:val="24"/>
        </w:rPr>
        <w:t>Q</w:t>
      </w:r>
      <w:r>
        <w:rPr>
          <w:rFonts w:cs="Times New Roman"/>
          <w:iCs/>
          <w:szCs w:val="24"/>
        </w:rPr>
        <w:t>值划分为：（1）1≤</w:t>
      </w:r>
      <w:r>
        <w:rPr>
          <w:rFonts w:cs="Times New Roman"/>
          <w:i/>
          <w:szCs w:val="24"/>
        </w:rPr>
        <w:t>Q</w:t>
      </w:r>
      <w:r>
        <w:rPr>
          <w:rFonts w:cs="Times New Roman"/>
          <w:iCs/>
          <w:szCs w:val="24"/>
        </w:rPr>
        <w:t>＜10；（2）10≤</w:t>
      </w:r>
      <w:r>
        <w:rPr>
          <w:rFonts w:cs="Times New Roman"/>
          <w:i/>
          <w:szCs w:val="24"/>
        </w:rPr>
        <w:t>Q</w:t>
      </w:r>
      <w:r>
        <w:rPr>
          <w:rFonts w:cs="Times New Roman"/>
          <w:iCs/>
          <w:szCs w:val="24"/>
        </w:rPr>
        <w:t>＜100；（3）</w:t>
      </w:r>
      <w:r>
        <w:rPr>
          <w:rFonts w:cs="Times New Roman"/>
          <w:i/>
          <w:szCs w:val="24"/>
        </w:rPr>
        <w:t>Q</w:t>
      </w:r>
      <w:r>
        <w:rPr>
          <w:rFonts w:cs="Times New Roman"/>
          <w:iCs/>
          <w:szCs w:val="24"/>
        </w:rPr>
        <w:t>≥100。</w:t>
      </w:r>
    </w:p>
    <w:p w14:paraId="03CD241F">
      <w:pPr>
        <w:ind w:firstLine="480"/>
        <w:rPr>
          <w:rFonts w:cs="Times New Roman"/>
          <w:szCs w:val="24"/>
        </w:rPr>
      </w:pPr>
      <w:r>
        <w:rPr>
          <w:rFonts w:cs="Times New Roman"/>
          <w:szCs w:val="24"/>
        </w:rPr>
        <w:t>本项目</w:t>
      </w:r>
      <w:r>
        <w:rPr>
          <w:rFonts w:cs="Times New Roman"/>
          <w:i/>
          <w:iCs/>
          <w:szCs w:val="24"/>
        </w:rPr>
        <w:t>Q</w:t>
      </w:r>
      <w:r>
        <w:rPr>
          <w:rFonts w:cs="Times New Roman"/>
          <w:szCs w:val="24"/>
        </w:rPr>
        <w:t>值具体情况汇总于表2.3.1-9。由表格辨析结果可知，本项目属于</w:t>
      </w:r>
      <w:r>
        <w:rPr>
          <w:rFonts w:hint="eastAsia" w:cs="Times New Roman"/>
          <w:szCs w:val="24"/>
        </w:rPr>
        <w:t>10≤Q＜100</w:t>
      </w:r>
      <w:r>
        <w:rPr>
          <w:rFonts w:cs="Times New Roman"/>
          <w:szCs w:val="24"/>
        </w:rPr>
        <w:t>区间。</w:t>
      </w:r>
    </w:p>
    <w:p w14:paraId="6FEF6B76">
      <w:pPr>
        <w:ind w:firstLine="0" w:firstLineChars="0"/>
        <w:jc w:val="center"/>
        <w:rPr>
          <w:rFonts w:cs="Times New Roman"/>
          <w:b/>
        </w:rPr>
      </w:pPr>
      <w:r>
        <w:rPr>
          <w:rFonts w:cs="Times New Roman"/>
          <w:b/>
        </w:rPr>
        <w:t>表2.3.1-9  本项目</w:t>
      </w:r>
      <w:r>
        <w:rPr>
          <w:rFonts w:cs="Times New Roman"/>
          <w:b/>
          <w:i/>
          <w:iCs/>
        </w:rPr>
        <w:t>Q</w:t>
      </w:r>
      <w:r>
        <w:rPr>
          <w:rFonts w:cs="Times New Roman"/>
          <w:b/>
        </w:rPr>
        <w:t>值确定表</w:t>
      </w:r>
    </w:p>
    <w:tbl>
      <w:tblPr>
        <w:tblStyle w:val="88"/>
        <w:tblW w:w="4994" w:type="pct"/>
        <w:tblInd w:w="0" w:type="dxa"/>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Layout w:type="autofit"/>
        <w:tblCellMar>
          <w:top w:w="0" w:type="dxa"/>
          <w:left w:w="108" w:type="dxa"/>
          <w:bottom w:w="0" w:type="dxa"/>
          <w:right w:w="108" w:type="dxa"/>
        </w:tblCellMar>
      </w:tblPr>
      <w:tblGrid>
        <w:gridCol w:w="1766"/>
        <w:gridCol w:w="2319"/>
        <w:gridCol w:w="2257"/>
        <w:gridCol w:w="2899"/>
        <w:gridCol w:w="2206"/>
        <w:gridCol w:w="2710"/>
      </w:tblGrid>
      <w:tr w14:paraId="5AFE4A20">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30" w:hRule="atLeast"/>
        </w:trPr>
        <w:tc>
          <w:tcPr>
            <w:tcW w:w="624" w:type="pct"/>
            <w:tcBorders>
              <w:tl2br w:val="nil"/>
              <w:tr2bl w:val="nil"/>
            </w:tcBorders>
            <w:vAlign w:val="center"/>
          </w:tcPr>
          <w:p w14:paraId="4EFA8288">
            <w:pPr>
              <w:widowControl/>
              <w:spacing w:line="240" w:lineRule="auto"/>
              <w:ind w:firstLine="0" w:firstLineChars="0"/>
              <w:jc w:val="center"/>
              <w:textAlignment w:val="center"/>
              <w:rPr>
                <w:rFonts w:hint="eastAsia" w:ascii="宋体" w:hAnsi="宋体" w:cs="宋体"/>
                <w:b/>
                <w:bCs/>
                <w:sz w:val="21"/>
                <w:szCs w:val="21"/>
              </w:rPr>
            </w:pPr>
            <w:r>
              <w:rPr>
                <w:rFonts w:hint="eastAsia" w:ascii="宋体" w:hAnsi="宋体" w:cs="宋体"/>
                <w:b/>
                <w:bCs/>
                <w:kern w:val="0"/>
                <w:sz w:val="21"/>
                <w:szCs w:val="21"/>
                <w:lang w:bidi="ar"/>
              </w:rPr>
              <w:t>序号</w:t>
            </w:r>
          </w:p>
        </w:tc>
        <w:tc>
          <w:tcPr>
            <w:tcW w:w="819" w:type="pct"/>
            <w:tcBorders>
              <w:tl2br w:val="nil"/>
              <w:tr2bl w:val="nil"/>
            </w:tcBorders>
            <w:vAlign w:val="center"/>
          </w:tcPr>
          <w:p w14:paraId="7B6E6E33">
            <w:pPr>
              <w:widowControl/>
              <w:spacing w:line="240" w:lineRule="auto"/>
              <w:ind w:firstLine="0" w:firstLineChars="0"/>
              <w:jc w:val="center"/>
              <w:textAlignment w:val="center"/>
              <w:rPr>
                <w:rFonts w:hint="eastAsia" w:ascii="宋体" w:hAnsi="宋体" w:cs="宋体"/>
                <w:b/>
                <w:bCs/>
                <w:sz w:val="21"/>
                <w:szCs w:val="21"/>
              </w:rPr>
            </w:pPr>
            <w:r>
              <w:rPr>
                <w:rFonts w:hint="eastAsia" w:ascii="宋体" w:hAnsi="宋体" w:cs="宋体"/>
                <w:b/>
                <w:bCs/>
                <w:kern w:val="0"/>
                <w:sz w:val="21"/>
                <w:szCs w:val="21"/>
                <w:lang w:bidi="ar"/>
              </w:rPr>
              <w:t>危险物质名称</w:t>
            </w:r>
          </w:p>
        </w:tc>
        <w:tc>
          <w:tcPr>
            <w:tcW w:w="797" w:type="pct"/>
            <w:tcBorders>
              <w:tl2br w:val="nil"/>
              <w:tr2bl w:val="nil"/>
            </w:tcBorders>
            <w:vAlign w:val="center"/>
          </w:tcPr>
          <w:p w14:paraId="56868FB7">
            <w:pPr>
              <w:widowControl/>
              <w:spacing w:line="240" w:lineRule="auto"/>
              <w:ind w:firstLine="0" w:firstLineChars="0"/>
              <w:jc w:val="center"/>
              <w:textAlignment w:val="center"/>
              <w:rPr>
                <w:rFonts w:eastAsia="等线" w:cs="Times New Roman"/>
                <w:b/>
                <w:bCs/>
                <w:sz w:val="21"/>
                <w:szCs w:val="21"/>
              </w:rPr>
            </w:pPr>
            <w:r>
              <w:rPr>
                <w:rFonts w:eastAsia="等线" w:cs="Times New Roman"/>
                <w:b/>
                <w:bCs/>
                <w:kern w:val="0"/>
                <w:sz w:val="21"/>
                <w:szCs w:val="21"/>
                <w:lang w:bidi="ar"/>
              </w:rPr>
              <w:t>CAS</w:t>
            </w:r>
            <w:r>
              <w:rPr>
                <w:rFonts w:hint="eastAsia" w:ascii="宋体" w:hAnsi="宋体" w:cs="宋体"/>
                <w:b/>
                <w:bCs/>
                <w:kern w:val="0"/>
                <w:sz w:val="21"/>
                <w:szCs w:val="21"/>
                <w:lang w:bidi="ar"/>
              </w:rPr>
              <w:t>号</w:t>
            </w:r>
          </w:p>
        </w:tc>
        <w:tc>
          <w:tcPr>
            <w:tcW w:w="1024" w:type="pct"/>
            <w:tcBorders>
              <w:tl2br w:val="nil"/>
              <w:tr2bl w:val="nil"/>
            </w:tcBorders>
            <w:vAlign w:val="center"/>
          </w:tcPr>
          <w:p w14:paraId="03443C9F">
            <w:pPr>
              <w:widowControl/>
              <w:spacing w:line="240" w:lineRule="auto"/>
              <w:ind w:firstLine="0" w:firstLineChars="0"/>
              <w:jc w:val="center"/>
              <w:textAlignment w:val="center"/>
              <w:rPr>
                <w:rFonts w:hint="eastAsia" w:ascii="宋体" w:hAnsi="宋体" w:cs="宋体"/>
                <w:b/>
                <w:bCs/>
                <w:sz w:val="21"/>
                <w:szCs w:val="21"/>
              </w:rPr>
            </w:pPr>
            <w:r>
              <w:rPr>
                <w:rFonts w:hint="eastAsia" w:ascii="宋体" w:hAnsi="宋体" w:cs="宋体"/>
                <w:b/>
                <w:bCs/>
                <w:kern w:val="0"/>
                <w:sz w:val="21"/>
                <w:szCs w:val="21"/>
                <w:lang w:bidi="ar"/>
              </w:rPr>
              <w:t>最大存在总量</w:t>
            </w:r>
            <w:r>
              <w:rPr>
                <w:rFonts w:cs="Times New Roman"/>
                <w:b/>
                <w:bCs/>
                <w:kern w:val="0"/>
                <w:sz w:val="21"/>
                <w:szCs w:val="21"/>
                <w:lang w:bidi="ar"/>
              </w:rPr>
              <w:t>q</w:t>
            </w:r>
            <w:r>
              <w:rPr>
                <w:sz w:val="21"/>
                <w:szCs w:val="21"/>
                <w:lang w:bidi="ar"/>
              </w:rPr>
              <w:t>n</w:t>
            </w:r>
            <w:r>
              <w:rPr>
                <w:rFonts w:cs="Times New Roman"/>
                <w:b/>
                <w:bCs/>
                <w:kern w:val="0"/>
                <w:sz w:val="21"/>
                <w:szCs w:val="21"/>
                <w:lang w:bidi="ar"/>
              </w:rPr>
              <w:t>/t</w:t>
            </w:r>
          </w:p>
        </w:tc>
        <w:tc>
          <w:tcPr>
            <w:tcW w:w="777" w:type="pct"/>
            <w:tcBorders>
              <w:tl2br w:val="nil"/>
              <w:tr2bl w:val="nil"/>
            </w:tcBorders>
            <w:vAlign w:val="center"/>
          </w:tcPr>
          <w:p w14:paraId="6BD64AC5">
            <w:pPr>
              <w:widowControl/>
              <w:spacing w:line="240" w:lineRule="auto"/>
              <w:ind w:firstLine="0" w:firstLineChars="0"/>
              <w:jc w:val="center"/>
              <w:textAlignment w:val="center"/>
              <w:rPr>
                <w:rFonts w:hint="eastAsia" w:ascii="宋体" w:hAnsi="宋体" w:cs="宋体"/>
                <w:b/>
                <w:bCs/>
                <w:sz w:val="21"/>
                <w:szCs w:val="21"/>
              </w:rPr>
            </w:pPr>
            <w:r>
              <w:rPr>
                <w:rFonts w:hint="eastAsia" w:ascii="宋体" w:hAnsi="宋体" w:cs="宋体"/>
                <w:b/>
                <w:bCs/>
                <w:kern w:val="0"/>
                <w:sz w:val="21"/>
                <w:szCs w:val="21"/>
                <w:lang w:bidi="ar"/>
              </w:rPr>
              <w:t>临界量</w:t>
            </w:r>
            <w:r>
              <w:rPr>
                <w:rFonts w:cs="Times New Roman"/>
                <w:b/>
                <w:bCs/>
                <w:kern w:val="0"/>
                <w:sz w:val="21"/>
                <w:szCs w:val="21"/>
                <w:lang w:bidi="ar"/>
              </w:rPr>
              <w:t>Q</w:t>
            </w:r>
            <w:r>
              <w:rPr>
                <w:sz w:val="21"/>
                <w:szCs w:val="21"/>
                <w:lang w:bidi="ar"/>
              </w:rPr>
              <w:t>n</w:t>
            </w:r>
            <w:r>
              <w:rPr>
                <w:rFonts w:cs="Times New Roman"/>
                <w:b/>
                <w:bCs/>
                <w:kern w:val="0"/>
                <w:sz w:val="21"/>
                <w:szCs w:val="21"/>
                <w:lang w:bidi="ar"/>
              </w:rPr>
              <w:t>/t</w:t>
            </w:r>
          </w:p>
        </w:tc>
        <w:tc>
          <w:tcPr>
            <w:tcW w:w="956" w:type="pct"/>
            <w:tcBorders>
              <w:tl2br w:val="nil"/>
              <w:tr2bl w:val="nil"/>
            </w:tcBorders>
            <w:vAlign w:val="center"/>
          </w:tcPr>
          <w:p w14:paraId="16FF4B73">
            <w:pPr>
              <w:widowControl/>
              <w:spacing w:line="240" w:lineRule="auto"/>
              <w:ind w:firstLine="0" w:firstLineChars="0"/>
              <w:jc w:val="center"/>
              <w:textAlignment w:val="center"/>
              <w:rPr>
                <w:rFonts w:hint="eastAsia" w:ascii="宋体" w:hAnsi="宋体" w:cs="宋体"/>
                <w:b/>
                <w:bCs/>
                <w:sz w:val="21"/>
                <w:szCs w:val="21"/>
              </w:rPr>
            </w:pPr>
            <w:r>
              <w:rPr>
                <w:rFonts w:hint="eastAsia" w:ascii="宋体" w:hAnsi="宋体" w:cs="宋体"/>
                <w:b/>
                <w:bCs/>
                <w:kern w:val="0"/>
                <w:sz w:val="21"/>
                <w:szCs w:val="21"/>
                <w:lang w:bidi="ar"/>
              </w:rPr>
              <w:t>该种危险物质</w:t>
            </w:r>
            <w:r>
              <w:rPr>
                <w:rFonts w:cs="Times New Roman"/>
                <w:b/>
                <w:bCs/>
                <w:kern w:val="0"/>
                <w:sz w:val="21"/>
                <w:szCs w:val="21"/>
                <w:lang w:bidi="ar"/>
              </w:rPr>
              <w:t>Q</w:t>
            </w:r>
            <w:r>
              <w:rPr>
                <w:rFonts w:hint="eastAsia" w:ascii="宋体" w:hAnsi="宋体" w:cs="宋体"/>
                <w:b/>
                <w:bCs/>
                <w:kern w:val="0"/>
                <w:sz w:val="21"/>
                <w:szCs w:val="21"/>
                <w:lang w:bidi="ar"/>
              </w:rPr>
              <w:t>值</w:t>
            </w:r>
          </w:p>
        </w:tc>
      </w:tr>
      <w:tr w14:paraId="755DBA3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520" w:hRule="atLeast"/>
        </w:trPr>
        <w:tc>
          <w:tcPr>
            <w:tcW w:w="5000" w:type="pct"/>
            <w:gridSpan w:val="6"/>
            <w:tcBorders>
              <w:tl2br w:val="nil"/>
              <w:tr2bl w:val="nil"/>
            </w:tcBorders>
            <w:vAlign w:val="center"/>
          </w:tcPr>
          <w:p w14:paraId="686E952C">
            <w:pPr>
              <w:widowControl/>
              <w:spacing w:line="240" w:lineRule="auto"/>
              <w:ind w:firstLine="0" w:firstLineChars="0"/>
              <w:jc w:val="center"/>
              <w:textAlignment w:val="center"/>
              <w:rPr>
                <w:rFonts w:hint="eastAsia" w:ascii="宋体" w:hAnsi="宋体" w:cs="宋体"/>
                <w:sz w:val="21"/>
                <w:szCs w:val="21"/>
              </w:rPr>
            </w:pPr>
            <w:r>
              <w:rPr>
                <w:rFonts w:hint="eastAsia" w:ascii="宋体" w:hAnsi="宋体" w:cs="宋体"/>
                <w:kern w:val="0"/>
                <w:sz w:val="21"/>
                <w:szCs w:val="21"/>
                <w:lang w:bidi="ar"/>
              </w:rPr>
              <w:t>装置区、罐区、管道</w:t>
            </w:r>
          </w:p>
        </w:tc>
      </w:tr>
      <w:tr w14:paraId="49A1A344">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810" w:hRule="atLeast"/>
        </w:trPr>
        <w:tc>
          <w:tcPr>
            <w:tcW w:w="624" w:type="pct"/>
            <w:tcBorders>
              <w:tl2br w:val="nil"/>
              <w:tr2bl w:val="nil"/>
            </w:tcBorders>
            <w:vAlign w:val="center"/>
          </w:tcPr>
          <w:p w14:paraId="27BE764D">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1</w:t>
            </w:r>
          </w:p>
        </w:tc>
        <w:tc>
          <w:tcPr>
            <w:tcW w:w="819" w:type="pct"/>
            <w:tcBorders>
              <w:tl2br w:val="nil"/>
              <w:tr2bl w:val="nil"/>
            </w:tcBorders>
            <w:vAlign w:val="center"/>
          </w:tcPr>
          <w:p w14:paraId="50CD2E08">
            <w:pPr>
              <w:widowControl/>
              <w:spacing w:line="240" w:lineRule="auto"/>
              <w:ind w:firstLine="0" w:firstLineChars="0"/>
              <w:jc w:val="center"/>
              <w:textAlignment w:val="center"/>
              <w:rPr>
                <w:rFonts w:hint="eastAsia" w:ascii="宋体" w:hAnsi="宋体" w:cs="宋体"/>
                <w:sz w:val="21"/>
                <w:szCs w:val="21"/>
              </w:rPr>
            </w:pPr>
            <w:r>
              <w:rPr>
                <w:rFonts w:hint="eastAsia" w:ascii="宋体" w:hAnsi="宋体" w:cs="宋体"/>
                <w:kern w:val="0"/>
                <w:sz w:val="21"/>
                <w:szCs w:val="21"/>
                <w:lang w:bidi="ar"/>
              </w:rPr>
              <w:t>四氢呋喃（THF）</w:t>
            </w:r>
          </w:p>
        </w:tc>
        <w:tc>
          <w:tcPr>
            <w:tcW w:w="797" w:type="pct"/>
            <w:tcBorders>
              <w:tl2br w:val="nil"/>
              <w:tr2bl w:val="nil"/>
            </w:tcBorders>
            <w:vAlign w:val="center"/>
          </w:tcPr>
          <w:p w14:paraId="6A6BBC60">
            <w:pPr>
              <w:widowControl/>
              <w:spacing w:line="240" w:lineRule="auto"/>
              <w:ind w:firstLine="0" w:firstLineChars="0"/>
              <w:jc w:val="center"/>
              <w:textAlignment w:val="center"/>
              <w:rPr>
                <w:rFonts w:eastAsia="等线" w:cs="Times New Roman"/>
                <w:sz w:val="21"/>
                <w:szCs w:val="21"/>
              </w:rPr>
            </w:pPr>
            <w:r>
              <w:rPr>
                <w:rFonts w:hint="eastAsia" w:eastAsia="等线" w:cs="Times New Roman"/>
                <w:kern w:val="0"/>
                <w:sz w:val="21"/>
                <w:szCs w:val="21"/>
                <w:lang w:bidi="ar"/>
              </w:rPr>
              <w:t>109-99-9</w:t>
            </w:r>
          </w:p>
        </w:tc>
        <w:tc>
          <w:tcPr>
            <w:tcW w:w="1024" w:type="pct"/>
            <w:tcBorders>
              <w:tl2br w:val="nil"/>
              <w:tr2bl w:val="nil"/>
            </w:tcBorders>
            <w:vAlign w:val="center"/>
          </w:tcPr>
          <w:p w14:paraId="4226960D">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13</w:t>
            </w:r>
            <w:r>
              <w:rPr>
                <w:rFonts w:hint="eastAsia" w:eastAsia="等线" w:cs="Times New Roman"/>
                <w:kern w:val="0"/>
                <w:sz w:val="21"/>
                <w:szCs w:val="21"/>
                <w:lang w:bidi="ar"/>
              </w:rPr>
              <w:t>4</w:t>
            </w:r>
            <w:r>
              <w:rPr>
                <w:rFonts w:eastAsia="等线" w:cs="Times New Roman"/>
                <w:kern w:val="0"/>
                <w:sz w:val="21"/>
                <w:szCs w:val="21"/>
                <w:lang w:bidi="ar"/>
              </w:rPr>
              <w:t>.</w:t>
            </w:r>
            <w:r>
              <w:rPr>
                <w:rFonts w:hint="eastAsia" w:eastAsia="等线" w:cs="Times New Roman"/>
                <w:kern w:val="0"/>
                <w:sz w:val="21"/>
                <w:szCs w:val="21"/>
                <w:lang w:bidi="ar"/>
              </w:rPr>
              <w:t>0</w:t>
            </w:r>
            <w:r>
              <w:rPr>
                <w:rFonts w:eastAsia="等线" w:cs="Times New Roman"/>
                <w:kern w:val="0"/>
                <w:sz w:val="21"/>
                <w:szCs w:val="21"/>
                <w:lang w:bidi="ar"/>
              </w:rPr>
              <w:t>5</w:t>
            </w:r>
          </w:p>
        </w:tc>
        <w:tc>
          <w:tcPr>
            <w:tcW w:w="777" w:type="pct"/>
            <w:tcBorders>
              <w:tl2br w:val="nil"/>
              <w:tr2bl w:val="nil"/>
            </w:tcBorders>
            <w:vAlign w:val="center"/>
          </w:tcPr>
          <w:p w14:paraId="5D574F21">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50</w:t>
            </w:r>
          </w:p>
        </w:tc>
        <w:tc>
          <w:tcPr>
            <w:tcW w:w="956" w:type="pct"/>
            <w:tcBorders>
              <w:tl2br w:val="nil"/>
              <w:tr2bl w:val="nil"/>
            </w:tcBorders>
            <w:vAlign w:val="center"/>
          </w:tcPr>
          <w:p w14:paraId="7983A018">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2.6</w:t>
            </w:r>
            <w:r>
              <w:rPr>
                <w:rFonts w:hint="eastAsia" w:eastAsia="等线" w:cs="Times New Roman"/>
                <w:kern w:val="0"/>
                <w:sz w:val="21"/>
                <w:szCs w:val="21"/>
                <w:lang w:bidi="ar"/>
              </w:rPr>
              <w:t>81</w:t>
            </w:r>
          </w:p>
        </w:tc>
      </w:tr>
      <w:tr w14:paraId="47BC764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810" w:hRule="atLeast"/>
        </w:trPr>
        <w:tc>
          <w:tcPr>
            <w:tcW w:w="624" w:type="pct"/>
            <w:tcBorders>
              <w:tl2br w:val="nil"/>
              <w:tr2bl w:val="nil"/>
            </w:tcBorders>
            <w:vAlign w:val="center"/>
          </w:tcPr>
          <w:p w14:paraId="59014CEE">
            <w:pPr>
              <w:widowControl/>
              <w:spacing w:line="240" w:lineRule="auto"/>
              <w:ind w:firstLine="0" w:firstLineChars="0"/>
              <w:jc w:val="center"/>
              <w:textAlignment w:val="center"/>
              <w:rPr>
                <w:rFonts w:hint="eastAsia" w:ascii="宋体" w:hAnsi="宋体" w:cs="宋体"/>
                <w:kern w:val="0"/>
                <w:sz w:val="21"/>
                <w:szCs w:val="21"/>
                <w:lang w:bidi="ar"/>
              </w:rPr>
            </w:pPr>
            <w:r>
              <w:rPr>
                <w:rFonts w:hint="eastAsia" w:ascii="宋体" w:hAnsi="宋体" w:cs="宋体"/>
                <w:kern w:val="0"/>
                <w:sz w:val="21"/>
                <w:szCs w:val="21"/>
                <w:lang w:bidi="ar"/>
              </w:rPr>
              <w:t>2</w:t>
            </w:r>
          </w:p>
        </w:tc>
        <w:tc>
          <w:tcPr>
            <w:tcW w:w="819" w:type="pct"/>
            <w:tcBorders>
              <w:tl2br w:val="nil"/>
              <w:tr2bl w:val="nil"/>
            </w:tcBorders>
            <w:vAlign w:val="center"/>
          </w:tcPr>
          <w:p w14:paraId="21F12F83">
            <w:pPr>
              <w:widowControl/>
              <w:spacing w:line="240" w:lineRule="auto"/>
              <w:ind w:firstLine="0" w:firstLineChars="0"/>
              <w:jc w:val="center"/>
              <w:textAlignment w:val="center"/>
              <w:rPr>
                <w:rFonts w:hint="eastAsia" w:ascii="宋体" w:hAnsi="宋体" w:cs="宋体"/>
                <w:kern w:val="0"/>
                <w:sz w:val="21"/>
                <w:szCs w:val="21"/>
                <w:lang w:bidi="ar"/>
              </w:rPr>
            </w:pPr>
            <w:r>
              <w:rPr>
                <w:rFonts w:hint="eastAsia" w:ascii="宋体" w:hAnsi="宋体" w:cs="宋体"/>
                <w:kern w:val="0"/>
                <w:sz w:val="21"/>
                <w:szCs w:val="21"/>
                <w:lang w:bidi="ar"/>
              </w:rPr>
              <w:t>联苯</w:t>
            </w:r>
            <w:r>
              <w:rPr>
                <w:rFonts w:ascii="宋体" w:hAnsi="宋体" w:cs="宋体"/>
                <w:kern w:val="0"/>
                <w:sz w:val="21"/>
                <w:szCs w:val="21"/>
                <w:lang w:bidi="ar"/>
              </w:rPr>
              <w:t>-</w:t>
            </w:r>
            <w:r>
              <w:rPr>
                <w:rFonts w:hint="eastAsia" w:ascii="宋体" w:hAnsi="宋体" w:cs="宋体"/>
                <w:kern w:val="0"/>
                <w:sz w:val="21"/>
                <w:szCs w:val="21"/>
                <w:lang w:bidi="ar"/>
              </w:rPr>
              <w:t>联苯醚（热媒）*</w:t>
            </w:r>
          </w:p>
        </w:tc>
        <w:tc>
          <w:tcPr>
            <w:tcW w:w="797" w:type="pct"/>
            <w:tcBorders>
              <w:tl2br w:val="nil"/>
              <w:tr2bl w:val="nil"/>
            </w:tcBorders>
            <w:noWrap/>
            <w:vAlign w:val="center"/>
          </w:tcPr>
          <w:p w14:paraId="3CB88164">
            <w:pPr>
              <w:widowControl/>
              <w:spacing w:line="240" w:lineRule="auto"/>
              <w:ind w:firstLine="0" w:firstLineChars="0"/>
              <w:jc w:val="center"/>
              <w:textAlignment w:val="center"/>
              <w:rPr>
                <w:rFonts w:eastAsia="等线" w:cs="Times New Roman"/>
                <w:sz w:val="21"/>
                <w:szCs w:val="21"/>
              </w:rPr>
            </w:pPr>
            <w:r>
              <w:rPr>
                <w:rFonts w:hint="eastAsia" w:eastAsia="等线" w:cs="Times New Roman"/>
                <w:sz w:val="21"/>
                <w:szCs w:val="21"/>
              </w:rPr>
              <w:t>92-52-4</w:t>
            </w:r>
          </w:p>
        </w:tc>
        <w:tc>
          <w:tcPr>
            <w:tcW w:w="1024" w:type="pct"/>
            <w:tcBorders>
              <w:tl2br w:val="nil"/>
              <w:tr2bl w:val="nil"/>
            </w:tcBorders>
            <w:vAlign w:val="center"/>
          </w:tcPr>
          <w:p w14:paraId="0D48BA24">
            <w:pPr>
              <w:widowControl/>
              <w:spacing w:line="240" w:lineRule="auto"/>
              <w:ind w:firstLine="0" w:firstLineChars="0"/>
              <w:jc w:val="center"/>
              <w:textAlignment w:val="center"/>
              <w:rPr>
                <w:rFonts w:eastAsia="等线" w:cs="Times New Roman"/>
                <w:sz w:val="21"/>
                <w:szCs w:val="21"/>
              </w:rPr>
            </w:pPr>
            <w:r>
              <w:rPr>
                <w:rFonts w:hint="eastAsia" w:eastAsia="等线" w:cs="Times New Roman"/>
                <w:sz w:val="21"/>
                <w:szCs w:val="21"/>
              </w:rPr>
              <w:t>55</w:t>
            </w:r>
          </w:p>
        </w:tc>
        <w:tc>
          <w:tcPr>
            <w:tcW w:w="777" w:type="pct"/>
            <w:tcBorders>
              <w:tl2br w:val="nil"/>
              <w:tr2bl w:val="nil"/>
            </w:tcBorders>
            <w:vAlign w:val="center"/>
          </w:tcPr>
          <w:p w14:paraId="3A199E44">
            <w:pPr>
              <w:widowControl/>
              <w:spacing w:line="240" w:lineRule="auto"/>
              <w:ind w:firstLine="0" w:firstLineChars="0"/>
              <w:jc w:val="center"/>
              <w:textAlignment w:val="center"/>
              <w:rPr>
                <w:rFonts w:eastAsia="等线" w:cs="Times New Roman"/>
                <w:sz w:val="21"/>
                <w:szCs w:val="21"/>
              </w:rPr>
            </w:pPr>
            <w:r>
              <w:rPr>
                <w:rFonts w:hint="eastAsia" w:eastAsia="等线" w:cs="Times New Roman"/>
                <w:sz w:val="21"/>
                <w:szCs w:val="21"/>
              </w:rPr>
              <w:t>2.5</w:t>
            </w:r>
          </w:p>
        </w:tc>
        <w:tc>
          <w:tcPr>
            <w:tcW w:w="956" w:type="pct"/>
            <w:tcBorders>
              <w:tl2br w:val="nil"/>
              <w:tr2bl w:val="nil"/>
            </w:tcBorders>
            <w:vAlign w:val="center"/>
          </w:tcPr>
          <w:p w14:paraId="03D97079">
            <w:pPr>
              <w:widowControl/>
              <w:spacing w:line="240" w:lineRule="auto"/>
              <w:ind w:firstLine="0" w:firstLineChars="0"/>
              <w:jc w:val="center"/>
              <w:textAlignment w:val="center"/>
              <w:rPr>
                <w:rFonts w:eastAsia="等线" w:cs="Times New Roman"/>
                <w:sz w:val="21"/>
                <w:szCs w:val="21"/>
              </w:rPr>
            </w:pPr>
            <w:r>
              <w:rPr>
                <w:rFonts w:hint="eastAsia" w:eastAsia="等线" w:cs="Times New Roman"/>
                <w:sz w:val="21"/>
                <w:szCs w:val="21"/>
              </w:rPr>
              <w:t>22</w:t>
            </w:r>
          </w:p>
        </w:tc>
      </w:tr>
      <w:tr w14:paraId="2DB5EE1F">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825" w:hRule="atLeast"/>
        </w:trPr>
        <w:tc>
          <w:tcPr>
            <w:tcW w:w="624" w:type="pct"/>
            <w:tcBorders>
              <w:tl2br w:val="nil"/>
              <w:tr2bl w:val="nil"/>
            </w:tcBorders>
            <w:vAlign w:val="center"/>
          </w:tcPr>
          <w:p w14:paraId="24131F1F">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3</w:t>
            </w:r>
          </w:p>
        </w:tc>
        <w:tc>
          <w:tcPr>
            <w:tcW w:w="819" w:type="pct"/>
            <w:tcBorders>
              <w:tl2br w:val="nil"/>
              <w:tr2bl w:val="nil"/>
            </w:tcBorders>
            <w:vAlign w:val="center"/>
          </w:tcPr>
          <w:p w14:paraId="0C9DB61E">
            <w:pPr>
              <w:widowControl/>
              <w:spacing w:line="240" w:lineRule="auto"/>
              <w:ind w:firstLine="0" w:firstLineChars="0"/>
              <w:jc w:val="center"/>
              <w:textAlignment w:val="center"/>
              <w:rPr>
                <w:rFonts w:hint="eastAsia" w:ascii="宋体" w:hAnsi="宋体" w:cs="宋体"/>
                <w:sz w:val="21"/>
                <w:szCs w:val="21"/>
              </w:rPr>
            </w:pPr>
            <w:r>
              <w:rPr>
                <w:rFonts w:hint="eastAsia" w:ascii="宋体" w:hAnsi="宋体" w:cs="宋体"/>
                <w:kern w:val="0"/>
                <w:sz w:val="21"/>
                <w:szCs w:val="21"/>
                <w:lang w:bidi="ar"/>
              </w:rPr>
              <w:t>天然气</w:t>
            </w:r>
          </w:p>
        </w:tc>
        <w:tc>
          <w:tcPr>
            <w:tcW w:w="797" w:type="pct"/>
            <w:tcBorders>
              <w:tl2br w:val="nil"/>
              <w:tr2bl w:val="nil"/>
            </w:tcBorders>
            <w:noWrap/>
            <w:vAlign w:val="center"/>
          </w:tcPr>
          <w:p w14:paraId="196045D0">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74-82-8</w:t>
            </w:r>
          </w:p>
        </w:tc>
        <w:tc>
          <w:tcPr>
            <w:tcW w:w="1024" w:type="pct"/>
            <w:tcBorders>
              <w:tl2br w:val="nil"/>
              <w:tr2bl w:val="nil"/>
            </w:tcBorders>
            <w:vAlign w:val="center"/>
          </w:tcPr>
          <w:p w14:paraId="1D62F6C9">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0.2982</w:t>
            </w:r>
          </w:p>
        </w:tc>
        <w:tc>
          <w:tcPr>
            <w:tcW w:w="777" w:type="pct"/>
            <w:tcBorders>
              <w:tl2br w:val="nil"/>
              <w:tr2bl w:val="nil"/>
            </w:tcBorders>
            <w:vAlign w:val="center"/>
          </w:tcPr>
          <w:p w14:paraId="78A235AA">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10</w:t>
            </w:r>
          </w:p>
        </w:tc>
        <w:tc>
          <w:tcPr>
            <w:tcW w:w="956" w:type="pct"/>
            <w:tcBorders>
              <w:tl2br w:val="nil"/>
              <w:tr2bl w:val="nil"/>
            </w:tcBorders>
            <w:vAlign w:val="center"/>
          </w:tcPr>
          <w:p w14:paraId="01F1A0E4">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0.02982</w:t>
            </w:r>
          </w:p>
        </w:tc>
      </w:tr>
      <w:tr w14:paraId="4D418CB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80" w:hRule="atLeast"/>
        </w:trPr>
        <w:tc>
          <w:tcPr>
            <w:tcW w:w="5000" w:type="pct"/>
            <w:gridSpan w:val="6"/>
            <w:tcBorders>
              <w:tl2br w:val="nil"/>
              <w:tr2bl w:val="nil"/>
            </w:tcBorders>
            <w:vAlign w:val="center"/>
          </w:tcPr>
          <w:p w14:paraId="377CE3F2">
            <w:pPr>
              <w:widowControl/>
              <w:spacing w:line="240" w:lineRule="auto"/>
              <w:ind w:firstLine="0" w:firstLineChars="0"/>
              <w:jc w:val="center"/>
              <w:textAlignment w:val="center"/>
              <w:rPr>
                <w:rFonts w:hint="eastAsia" w:ascii="宋体" w:hAnsi="宋体" w:cs="宋体"/>
                <w:sz w:val="21"/>
                <w:szCs w:val="21"/>
              </w:rPr>
            </w:pPr>
            <w:r>
              <w:rPr>
                <w:rFonts w:hint="eastAsia" w:ascii="宋体" w:hAnsi="宋体" w:cs="宋体"/>
                <w:kern w:val="0"/>
                <w:sz w:val="21"/>
                <w:szCs w:val="21"/>
                <w:lang w:bidi="ar"/>
              </w:rPr>
              <w:t>危废仓库</w:t>
            </w:r>
          </w:p>
        </w:tc>
      </w:tr>
      <w:tr w14:paraId="572BA977">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840" w:hRule="atLeast"/>
        </w:trPr>
        <w:tc>
          <w:tcPr>
            <w:tcW w:w="624" w:type="pct"/>
            <w:tcBorders>
              <w:tl2br w:val="nil"/>
              <w:tr2bl w:val="nil"/>
            </w:tcBorders>
            <w:vAlign w:val="center"/>
          </w:tcPr>
          <w:p w14:paraId="66C0EF9F">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5</w:t>
            </w:r>
          </w:p>
        </w:tc>
        <w:tc>
          <w:tcPr>
            <w:tcW w:w="819" w:type="pct"/>
            <w:tcBorders>
              <w:tl2br w:val="nil"/>
              <w:tr2bl w:val="nil"/>
            </w:tcBorders>
            <w:vAlign w:val="center"/>
          </w:tcPr>
          <w:p w14:paraId="12B5931C">
            <w:pPr>
              <w:widowControl/>
              <w:spacing w:line="240" w:lineRule="auto"/>
              <w:ind w:firstLine="0" w:firstLineChars="0"/>
              <w:jc w:val="center"/>
              <w:textAlignment w:val="center"/>
              <w:rPr>
                <w:rFonts w:hint="eastAsia" w:ascii="宋体" w:hAnsi="宋体" w:cs="宋体"/>
                <w:sz w:val="21"/>
                <w:szCs w:val="21"/>
              </w:rPr>
            </w:pPr>
            <w:r>
              <w:rPr>
                <w:rFonts w:hint="eastAsia" w:ascii="宋体" w:hAnsi="宋体" w:cs="宋体"/>
                <w:kern w:val="0"/>
                <w:sz w:val="21"/>
                <w:szCs w:val="21"/>
                <w:lang w:bidi="ar"/>
              </w:rPr>
              <w:t>废料</w:t>
            </w:r>
          </w:p>
        </w:tc>
        <w:tc>
          <w:tcPr>
            <w:tcW w:w="797" w:type="pct"/>
            <w:tcBorders>
              <w:tl2br w:val="nil"/>
              <w:tr2bl w:val="nil"/>
            </w:tcBorders>
            <w:vAlign w:val="center"/>
          </w:tcPr>
          <w:p w14:paraId="5AD965AC">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HW13</w:t>
            </w:r>
            <w:r>
              <w:rPr>
                <w:rFonts w:hint="eastAsia" w:ascii="宋体" w:hAnsi="宋体" w:cs="宋体"/>
                <w:kern w:val="0"/>
                <w:sz w:val="21"/>
                <w:szCs w:val="21"/>
                <w:lang w:bidi="ar"/>
              </w:rPr>
              <w:t>（</w:t>
            </w:r>
            <w:r>
              <w:rPr>
                <w:rFonts w:eastAsia="等线"/>
                <w:sz w:val="21"/>
                <w:szCs w:val="21"/>
                <w:lang w:bidi="ar"/>
              </w:rPr>
              <w:t>265-103-13</w:t>
            </w:r>
            <w:r>
              <w:rPr>
                <w:rFonts w:hint="eastAsia" w:ascii="宋体" w:hAnsi="宋体" w:cs="宋体"/>
                <w:kern w:val="0"/>
                <w:sz w:val="21"/>
                <w:szCs w:val="21"/>
                <w:lang w:bidi="ar"/>
              </w:rPr>
              <w:t>）</w:t>
            </w:r>
          </w:p>
        </w:tc>
        <w:tc>
          <w:tcPr>
            <w:tcW w:w="1024" w:type="pct"/>
            <w:tcBorders>
              <w:tl2br w:val="nil"/>
              <w:tr2bl w:val="nil"/>
            </w:tcBorders>
            <w:vAlign w:val="center"/>
          </w:tcPr>
          <w:p w14:paraId="611E62C8">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4.69</w:t>
            </w:r>
          </w:p>
        </w:tc>
        <w:tc>
          <w:tcPr>
            <w:tcW w:w="777" w:type="pct"/>
            <w:tcBorders>
              <w:tl2br w:val="nil"/>
              <w:tr2bl w:val="nil"/>
            </w:tcBorders>
            <w:vAlign w:val="center"/>
          </w:tcPr>
          <w:p w14:paraId="65C070B0">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50</w:t>
            </w:r>
          </w:p>
        </w:tc>
        <w:tc>
          <w:tcPr>
            <w:tcW w:w="956" w:type="pct"/>
            <w:tcBorders>
              <w:tl2br w:val="nil"/>
              <w:tr2bl w:val="nil"/>
            </w:tcBorders>
            <w:vAlign w:val="center"/>
          </w:tcPr>
          <w:p w14:paraId="22B00E92">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0.0938</w:t>
            </w:r>
          </w:p>
        </w:tc>
      </w:tr>
      <w:tr w14:paraId="4548714F">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840" w:hRule="atLeast"/>
        </w:trPr>
        <w:tc>
          <w:tcPr>
            <w:tcW w:w="624" w:type="pct"/>
            <w:tcBorders>
              <w:tl2br w:val="nil"/>
              <w:tr2bl w:val="nil"/>
            </w:tcBorders>
            <w:vAlign w:val="center"/>
          </w:tcPr>
          <w:p w14:paraId="41111D70">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6</w:t>
            </w:r>
          </w:p>
        </w:tc>
        <w:tc>
          <w:tcPr>
            <w:tcW w:w="819" w:type="pct"/>
            <w:tcBorders>
              <w:tl2br w:val="nil"/>
              <w:tr2bl w:val="nil"/>
            </w:tcBorders>
            <w:vAlign w:val="center"/>
          </w:tcPr>
          <w:p w14:paraId="48A3180C">
            <w:pPr>
              <w:widowControl/>
              <w:spacing w:line="240" w:lineRule="auto"/>
              <w:ind w:firstLine="0" w:firstLineChars="0"/>
              <w:jc w:val="center"/>
              <w:textAlignment w:val="center"/>
              <w:rPr>
                <w:rFonts w:hint="eastAsia" w:ascii="宋体" w:hAnsi="宋体" w:cs="宋体"/>
                <w:sz w:val="21"/>
                <w:szCs w:val="21"/>
              </w:rPr>
            </w:pPr>
            <w:r>
              <w:rPr>
                <w:rFonts w:hint="eastAsia" w:ascii="宋体" w:hAnsi="宋体" w:cs="宋体"/>
                <w:kern w:val="0"/>
                <w:sz w:val="21"/>
                <w:szCs w:val="21"/>
                <w:lang w:bidi="ar"/>
              </w:rPr>
              <w:t>废渣</w:t>
            </w:r>
          </w:p>
        </w:tc>
        <w:tc>
          <w:tcPr>
            <w:tcW w:w="797" w:type="pct"/>
            <w:tcBorders>
              <w:tl2br w:val="nil"/>
              <w:tr2bl w:val="nil"/>
            </w:tcBorders>
            <w:vAlign w:val="center"/>
          </w:tcPr>
          <w:p w14:paraId="33DE4D57">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HW13</w:t>
            </w:r>
            <w:r>
              <w:rPr>
                <w:rFonts w:hint="eastAsia" w:ascii="宋体" w:hAnsi="宋体" w:cs="宋体"/>
                <w:kern w:val="0"/>
                <w:sz w:val="21"/>
                <w:szCs w:val="21"/>
                <w:lang w:bidi="ar"/>
              </w:rPr>
              <w:t>（</w:t>
            </w:r>
            <w:r>
              <w:rPr>
                <w:rFonts w:eastAsia="等线"/>
                <w:sz w:val="21"/>
                <w:szCs w:val="21"/>
                <w:lang w:bidi="ar"/>
              </w:rPr>
              <w:t>265-103-13</w:t>
            </w:r>
            <w:r>
              <w:rPr>
                <w:rFonts w:hint="eastAsia" w:ascii="宋体" w:hAnsi="宋体" w:cs="宋体"/>
                <w:kern w:val="0"/>
                <w:sz w:val="21"/>
                <w:szCs w:val="21"/>
                <w:lang w:bidi="ar"/>
              </w:rPr>
              <w:t>）</w:t>
            </w:r>
          </w:p>
        </w:tc>
        <w:tc>
          <w:tcPr>
            <w:tcW w:w="1024" w:type="pct"/>
            <w:tcBorders>
              <w:tl2br w:val="nil"/>
              <w:tr2bl w:val="nil"/>
            </w:tcBorders>
            <w:vAlign w:val="center"/>
          </w:tcPr>
          <w:p w14:paraId="7249D94B">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2.6</w:t>
            </w:r>
          </w:p>
        </w:tc>
        <w:tc>
          <w:tcPr>
            <w:tcW w:w="777" w:type="pct"/>
            <w:tcBorders>
              <w:tl2br w:val="nil"/>
              <w:tr2bl w:val="nil"/>
            </w:tcBorders>
            <w:vAlign w:val="center"/>
          </w:tcPr>
          <w:p w14:paraId="16221885">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50</w:t>
            </w:r>
          </w:p>
        </w:tc>
        <w:tc>
          <w:tcPr>
            <w:tcW w:w="956" w:type="pct"/>
            <w:tcBorders>
              <w:tl2br w:val="nil"/>
              <w:tr2bl w:val="nil"/>
            </w:tcBorders>
            <w:vAlign w:val="center"/>
          </w:tcPr>
          <w:p w14:paraId="35136CFA">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0.052</w:t>
            </w:r>
          </w:p>
        </w:tc>
      </w:tr>
      <w:tr w14:paraId="4C725156">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825" w:hRule="atLeast"/>
        </w:trPr>
        <w:tc>
          <w:tcPr>
            <w:tcW w:w="624" w:type="pct"/>
            <w:tcBorders>
              <w:tl2br w:val="nil"/>
              <w:tr2bl w:val="nil"/>
            </w:tcBorders>
            <w:vAlign w:val="center"/>
          </w:tcPr>
          <w:p w14:paraId="072FD046">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7</w:t>
            </w:r>
          </w:p>
        </w:tc>
        <w:tc>
          <w:tcPr>
            <w:tcW w:w="819" w:type="pct"/>
            <w:tcBorders>
              <w:tl2br w:val="nil"/>
              <w:tr2bl w:val="nil"/>
            </w:tcBorders>
            <w:vAlign w:val="center"/>
          </w:tcPr>
          <w:p w14:paraId="5055C879">
            <w:pPr>
              <w:widowControl/>
              <w:spacing w:line="240" w:lineRule="auto"/>
              <w:ind w:firstLine="0" w:firstLineChars="0"/>
              <w:jc w:val="center"/>
              <w:textAlignment w:val="center"/>
              <w:rPr>
                <w:rFonts w:hint="eastAsia" w:ascii="宋体" w:hAnsi="宋体" w:cs="宋体"/>
                <w:sz w:val="21"/>
                <w:szCs w:val="21"/>
              </w:rPr>
            </w:pPr>
            <w:r>
              <w:rPr>
                <w:rFonts w:hint="eastAsia" w:ascii="宋体" w:hAnsi="宋体" w:cs="宋体"/>
                <w:kern w:val="0"/>
                <w:sz w:val="21"/>
                <w:szCs w:val="21"/>
                <w:lang w:bidi="ar"/>
              </w:rPr>
              <w:t>废包装桶</w:t>
            </w:r>
          </w:p>
        </w:tc>
        <w:tc>
          <w:tcPr>
            <w:tcW w:w="797" w:type="pct"/>
            <w:tcBorders>
              <w:tl2br w:val="nil"/>
              <w:tr2bl w:val="nil"/>
            </w:tcBorders>
            <w:vAlign w:val="center"/>
          </w:tcPr>
          <w:p w14:paraId="05F8A8E5">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HW49</w:t>
            </w:r>
            <w:r>
              <w:rPr>
                <w:rFonts w:hint="eastAsia" w:ascii="宋体" w:hAnsi="宋体" w:cs="宋体"/>
                <w:kern w:val="0"/>
                <w:sz w:val="21"/>
                <w:szCs w:val="21"/>
                <w:lang w:bidi="ar"/>
              </w:rPr>
              <w:t>（</w:t>
            </w:r>
            <w:r>
              <w:rPr>
                <w:rFonts w:eastAsia="等线"/>
                <w:sz w:val="21"/>
                <w:szCs w:val="21"/>
                <w:lang w:bidi="ar"/>
              </w:rPr>
              <w:t>900-041-49</w:t>
            </w:r>
            <w:r>
              <w:rPr>
                <w:rFonts w:hint="eastAsia" w:ascii="宋体" w:hAnsi="宋体" w:cs="宋体"/>
                <w:kern w:val="0"/>
                <w:sz w:val="21"/>
                <w:szCs w:val="21"/>
                <w:lang w:bidi="ar"/>
              </w:rPr>
              <w:t>）</w:t>
            </w:r>
          </w:p>
        </w:tc>
        <w:tc>
          <w:tcPr>
            <w:tcW w:w="1024" w:type="pct"/>
            <w:tcBorders>
              <w:tl2br w:val="nil"/>
              <w:tr2bl w:val="nil"/>
            </w:tcBorders>
            <w:vAlign w:val="center"/>
          </w:tcPr>
          <w:p w14:paraId="2F7411FD">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1.6375</w:t>
            </w:r>
          </w:p>
        </w:tc>
        <w:tc>
          <w:tcPr>
            <w:tcW w:w="777" w:type="pct"/>
            <w:tcBorders>
              <w:tl2br w:val="nil"/>
              <w:tr2bl w:val="nil"/>
            </w:tcBorders>
            <w:vAlign w:val="center"/>
          </w:tcPr>
          <w:p w14:paraId="12E2E49D">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50</w:t>
            </w:r>
          </w:p>
        </w:tc>
        <w:tc>
          <w:tcPr>
            <w:tcW w:w="956" w:type="pct"/>
            <w:tcBorders>
              <w:tl2br w:val="nil"/>
              <w:tr2bl w:val="nil"/>
            </w:tcBorders>
            <w:vAlign w:val="center"/>
          </w:tcPr>
          <w:p w14:paraId="25691C60">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 xml:space="preserve">0.03275 </w:t>
            </w:r>
          </w:p>
        </w:tc>
      </w:tr>
      <w:tr w14:paraId="1D087D69">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825" w:hRule="atLeast"/>
        </w:trPr>
        <w:tc>
          <w:tcPr>
            <w:tcW w:w="624" w:type="pct"/>
            <w:tcBorders>
              <w:tl2br w:val="nil"/>
              <w:tr2bl w:val="nil"/>
            </w:tcBorders>
            <w:vAlign w:val="center"/>
          </w:tcPr>
          <w:p w14:paraId="58A72E80">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8</w:t>
            </w:r>
          </w:p>
        </w:tc>
        <w:tc>
          <w:tcPr>
            <w:tcW w:w="819" w:type="pct"/>
            <w:tcBorders>
              <w:tl2br w:val="nil"/>
              <w:tr2bl w:val="nil"/>
            </w:tcBorders>
            <w:vAlign w:val="center"/>
          </w:tcPr>
          <w:p w14:paraId="20AFD1AC">
            <w:pPr>
              <w:widowControl/>
              <w:spacing w:line="240" w:lineRule="auto"/>
              <w:ind w:firstLine="0" w:firstLineChars="0"/>
              <w:jc w:val="center"/>
              <w:textAlignment w:val="center"/>
              <w:rPr>
                <w:rFonts w:hint="eastAsia" w:ascii="宋体" w:hAnsi="宋体" w:cs="宋体"/>
                <w:sz w:val="21"/>
                <w:szCs w:val="21"/>
              </w:rPr>
            </w:pPr>
            <w:r>
              <w:rPr>
                <w:rFonts w:hint="eastAsia" w:ascii="宋体" w:hAnsi="宋体" w:cs="宋体"/>
                <w:kern w:val="0"/>
                <w:sz w:val="21"/>
                <w:szCs w:val="21"/>
                <w:lang w:bidi="ar"/>
              </w:rPr>
              <w:t>废包装桶</w:t>
            </w:r>
          </w:p>
        </w:tc>
        <w:tc>
          <w:tcPr>
            <w:tcW w:w="797" w:type="pct"/>
            <w:tcBorders>
              <w:tl2br w:val="nil"/>
              <w:tr2bl w:val="nil"/>
            </w:tcBorders>
            <w:vAlign w:val="center"/>
          </w:tcPr>
          <w:p w14:paraId="140B7FEA">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HW49</w:t>
            </w:r>
            <w:r>
              <w:rPr>
                <w:rFonts w:hint="eastAsia" w:ascii="宋体" w:hAnsi="宋体" w:cs="宋体"/>
                <w:kern w:val="0"/>
                <w:sz w:val="21"/>
                <w:szCs w:val="21"/>
                <w:lang w:bidi="ar"/>
              </w:rPr>
              <w:t>（</w:t>
            </w:r>
            <w:r>
              <w:rPr>
                <w:rFonts w:eastAsia="等线"/>
                <w:sz w:val="21"/>
                <w:szCs w:val="21"/>
                <w:lang w:bidi="ar"/>
              </w:rPr>
              <w:t>900-041-49</w:t>
            </w:r>
            <w:r>
              <w:rPr>
                <w:rFonts w:hint="eastAsia" w:ascii="宋体" w:hAnsi="宋体" w:cs="宋体"/>
                <w:kern w:val="0"/>
                <w:sz w:val="21"/>
                <w:szCs w:val="21"/>
                <w:lang w:bidi="ar"/>
              </w:rPr>
              <w:t>）</w:t>
            </w:r>
          </w:p>
        </w:tc>
        <w:tc>
          <w:tcPr>
            <w:tcW w:w="1024" w:type="pct"/>
            <w:tcBorders>
              <w:tl2br w:val="nil"/>
              <w:tr2bl w:val="nil"/>
            </w:tcBorders>
            <w:vAlign w:val="center"/>
          </w:tcPr>
          <w:p w14:paraId="1836F1FA">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0.49</w:t>
            </w:r>
          </w:p>
        </w:tc>
        <w:tc>
          <w:tcPr>
            <w:tcW w:w="777" w:type="pct"/>
            <w:tcBorders>
              <w:tl2br w:val="nil"/>
              <w:tr2bl w:val="nil"/>
            </w:tcBorders>
            <w:vAlign w:val="center"/>
          </w:tcPr>
          <w:p w14:paraId="0EEDBF9E">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50</w:t>
            </w:r>
          </w:p>
        </w:tc>
        <w:tc>
          <w:tcPr>
            <w:tcW w:w="956" w:type="pct"/>
            <w:tcBorders>
              <w:tl2br w:val="nil"/>
              <w:tr2bl w:val="nil"/>
            </w:tcBorders>
            <w:vAlign w:val="center"/>
          </w:tcPr>
          <w:p w14:paraId="51DCC1ED">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0.0098</w:t>
            </w:r>
          </w:p>
        </w:tc>
      </w:tr>
      <w:tr w14:paraId="6E9A7D6D">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825" w:hRule="atLeast"/>
        </w:trPr>
        <w:tc>
          <w:tcPr>
            <w:tcW w:w="624" w:type="pct"/>
            <w:tcBorders>
              <w:tl2br w:val="nil"/>
              <w:tr2bl w:val="nil"/>
            </w:tcBorders>
            <w:vAlign w:val="center"/>
          </w:tcPr>
          <w:p w14:paraId="69BFF697">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9</w:t>
            </w:r>
          </w:p>
        </w:tc>
        <w:tc>
          <w:tcPr>
            <w:tcW w:w="819" w:type="pct"/>
            <w:tcBorders>
              <w:tl2br w:val="nil"/>
              <w:tr2bl w:val="nil"/>
            </w:tcBorders>
            <w:vAlign w:val="center"/>
          </w:tcPr>
          <w:p w14:paraId="0463E9B5">
            <w:pPr>
              <w:widowControl/>
              <w:spacing w:line="240" w:lineRule="auto"/>
              <w:ind w:firstLine="0" w:firstLineChars="0"/>
              <w:jc w:val="center"/>
              <w:textAlignment w:val="center"/>
              <w:rPr>
                <w:rFonts w:hint="eastAsia" w:ascii="宋体" w:hAnsi="宋体" w:cs="宋体"/>
                <w:sz w:val="21"/>
                <w:szCs w:val="21"/>
              </w:rPr>
            </w:pPr>
            <w:r>
              <w:rPr>
                <w:rFonts w:hint="eastAsia" w:ascii="宋体" w:hAnsi="宋体" w:cs="宋体"/>
                <w:kern w:val="0"/>
                <w:sz w:val="21"/>
                <w:szCs w:val="21"/>
                <w:lang w:bidi="ar"/>
              </w:rPr>
              <w:t>废润滑油</w:t>
            </w:r>
          </w:p>
        </w:tc>
        <w:tc>
          <w:tcPr>
            <w:tcW w:w="797" w:type="pct"/>
            <w:tcBorders>
              <w:tl2br w:val="nil"/>
              <w:tr2bl w:val="nil"/>
            </w:tcBorders>
            <w:vAlign w:val="center"/>
          </w:tcPr>
          <w:p w14:paraId="080978FC">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HW08</w:t>
            </w:r>
            <w:r>
              <w:rPr>
                <w:rFonts w:hint="eastAsia" w:ascii="宋体" w:hAnsi="宋体" w:cs="宋体"/>
                <w:kern w:val="0"/>
                <w:sz w:val="21"/>
                <w:szCs w:val="21"/>
                <w:lang w:bidi="ar"/>
              </w:rPr>
              <w:t>（</w:t>
            </w:r>
            <w:r>
              <w:rPr>
                <w:rFonts w:eastAsia="等线"/>
                <w:sz w:val="21"/>
                <w:szCs w:val="21"/>
                <w:lang w:bidi="ar"/>
              </w:rPr>
              <w:t>900-249-08</w:t>
            </w:r>
            <w:r>
              <w:rPr>
                <w:rFonts w:hint="eastAsia" w:ascii="宋体" w:hAnsi="宋体" w:cs="宋体"/>
                <w:kern w:val="0"/>
                <w:sz w:val="21"/>
                <w:szCs w:val="21"/>
                <w:lang w:bidi="ar"/>
              </w:rPr>
              <w:t>）</w:t>
            </w:r>
          </w:p>
        </w:tc>
        <w:tc>
          <w:tcPr>
            <w:tcW w:w="1024" w:type="pct"/>
            <w:tcBorders>
              <w:tl2br w:val="nil"/>
              <w:tr2bl w:val="nil"/>
            </w:tcBorders>
            <w:vAlign w:val="center"/>
          </w:tcPr>
          <w:p w14:paraId="6E72FFCF">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0.2</w:t>
            </w:r>
          </w:p>
        </w:tc>
        <w:tc>
          <w:tcPr>
            <w:tcW w:w="777" w:type="pct"/>
            <w:tcBorders>
              <w:tl2br w:val="nil"/>
              <w:tr2bl w:val="nil"/>
            </w:tcBorders>
            <w:vAlign w:val="center"/>
          </w:tcPr>
          <w:p w14:paraId="4CCCA51B">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2500</w:t>
            </w:r>
          </w:p>
        </w:tc>
        <w:tc>
          <w:tcPr>
            <w:tcW w:w="956" w:type="pct"/>
            <w:tcBorders>
              <w:tl2br w:val="nil"/>
              <w:tr2bl w:val="nil"/>
            </w:tcBorders>
            <w:vAlign w:val="center"/>
          </w:tcPr>
          <w:p w14:paraId="61E6CEDA">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0.00008</w:t>
            </w:r>
          </w:p>
        </w:tc>
      </w:tr>
      <w:tr w14:paraId="4FF924A5">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825" w:hRule="atLeast"/>
        </w:trPr>
        <w:tc>
          <w:tcPr>
            <w:tcW w:w="624" w:type="pct"/>
            <w:tcBorders>
              <w:tl2br w:val="nil"/>
              <w:tr2bl w:val="nil"/>
            </w:tcBorders>
            <w:vAlign w:val="center"/>
          </w:tcPr>
          <w:p w14:paraId="37CA9E95">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10</w:t>
            </w:r>
          </w:p>
        </w:tc>
        <w:tc>
          <w:tcPr>
            <w:tcW w:w="819" w:type="pct"/>
            <w:tcBorders>
              <w:tl2br w:val="nil"/>
              <w:tr2bl w:val="nil"/>
            </w:tcBorders>
            <w:vAlign w:val="center"/>
          </w:tcPr>
          <w:p w14:paraId="733287D4">
            <w:pPr>
              <w:widowControl/>
              <w:spacing w:line="240" w:lineRule="auto"/>
              <w:ind w:firstLine="0" w:firstLineChars="0"/>
              <w:jc w:val="center"/>
              <w:textAlignment w:val="center"/>
              <w:rPr>
                <w:rFonts w:hint="eastAsia" w:ascii="宋体" w:hAnsi="宋体" w:cs="宋体"/>
                <w:sz w:val="21"/>
                <w:szCs w:val="21"/>
              </w:rPr>
            </w:pPr>
            <w:r>
              <w:rPr>
                <w:rFonts w:hint="eastAsia" w:ascii="宋体" w:hAnsi="宋体" w:cs="宋体"/>
                <w:kern w:val="0"/>
                <w:sz w:val="21"/>
                <w:szCs w:val="21"/>
                <w:lang w:bidi="ar"/>
              </w:rPr>
              <w:t>废包装袋</w:t>
            </w:r>
          </w:p>
        </w:tc>
        <w:tc>
          <w:tcPr>
            <w:tcW w:w="797" w:type="pct"/>
            <w:tcBorders>
              <w:tl2br w:val="nil"/>
              <w:tr2bl w:val="nil"/>
            </w:tcBorders>
            <w:vAlign w:val="center"/>
          </w:tcPr>
          <w:p w14:paraId="7491B7B7">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HW49</w:t>
            </w:r>
            <w:r>
              <w:rPr>
                <w:rFonts w:hint="eastAsia" w:ascii="宋体" w:hAnsi="宋体" w:cs="宋体"/>
                <w:kern w:val="0"/>
                <w:sz w:val="21"/>
                <w:szCs w:val="21"/>
                <w:lang w:bidi="ar"/>
              </w:rPr>
              <w:t>（</w:t>
            </w:r>
            <w:r>
              <w:rPr>
                <w:rFonts w:eastAsia="等线"/>
                <w:sz w:val="21"/>
                <w:szCs w:val="21"/>
                <w:lang w:bidi="ar"/>
              </w:rPr>
              <w:t>900-041-49</w:t>
            </w:r>
            <w:r>
              <w:rPr>
                <w:rFonts w:hint="eastAsia" w:ascii="宋体" w:hAnsi="宋体" w:cs="宋体"/>
                <w:kern w:val="0"/>
                <w:sz w:val="21"/>
                <w:szCs w:val="21"/>
                <w:lang w:bidi="ar"/>
              </w:rPr>
              <w:t>）</w:t>
            </w:r>
          </w:p>
        </w:tc>
        <w:tc>
          <w:tcPr>
            <w:tcW w:w="1024" w:type="pct"/>
            <w:tcBorders>
              <w:tl2br w:val="nil"/>
              <w:tr2bl w:val="nil"/>
            </w:tcBorders>
            <w:vAlign w:val="center"/>
          </w:tcPr>
          <w:p w14:paraId="1541D04F">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0.125</w:t>
            </w:r>
          </w:p>
        </w:tc>
        <w:tc>
          <w:tcPr>
            <w:tcW w:w="777" w:type="pct"/>
            <w:tcBorders>
              <w:tl2br w:val="nil"/>
              <w:tr2bl w:val="nil"/>
            </w:tcBorders>
            <w:vAlign w:val="center"/>
          </w:tcPr>
          <w:p w14:paraId="18E11EAC">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50</w:t>
            </w:r>
          </w:p>
        </w:tc>
        <w:tc>
          <w:tcPr>
            <w:tcW w:w="956" w:type="pct"/>
            <w:tcBorders>
              <w:tl2br w:val="nil"/>
              <w:tr2bl w:val="nil"/>
            </w:tcBorders>
            <w:vAlign w:val="center"/>
          </w:tcPr>
          <w:p w14:paraId="0F627A43">
            <w:pPr>
              <w:widowControl/>
              <w:spacing w:line="240" w:lineRule="auto"/>
              <w:ind w:firstLine="0" w:firstLineChars="0"/>
              <w:jc w:val="center"/>
              <w:textAlignment w:val="center"/>
              <w:rPr>
                <w:rFonts w:eastAsia="等线" w:cs="Times New Roman"/>
                <w:sz w:val="21"/>
                <w:szCs w:val="21"/>
              </w:rPr>
            </w:pPr>
            <w:r>
              <w:rPr>
                <w:rFonts w:eastAsia="等线" w:cs="Times New Roman"/>
                <w:kern w:val="0"/>
                <w:sz w:val="21"/>
                <w:szCs w:val="21"/>
                <w:lang w:bidi="ar"/>
              </w:rPr>
              <w:t>0.0025</w:t>
            </w:r>
          </w:p>
        </w:tc>
      </w:tr>
      <w:tr w14:paraId="6487EB0D">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00" w:hRule="atLeast"/>
        </w:trPr>
        <w:tc>
          <w:tcPr>
            <w:tcW w:w="4043" w:type="pct"/>
            <w:gridSpan w:val="5"/>
            <w:tcBorders>
              <w:tl2br w:val="nil"/>
              <w:tr2bl w:val="nil"/>
            </w:tcBorders>
            <w:vAlign w:val="center"/>
          </w:tcPr>
          <w:p w14:paraId="23FFB2A6">
            <w:pPr>
              <w:widowControl/>
              <w:spacing w:line="240" w:lineRule="auto"/>
              <w:ind w:firstLine="0" w:firstLineChars="0"/>
              <w:jc w:val="center"/>
              <w:textAlignment w:val="center"/>
              <w:rPr>
                <w:rFonts w:hint="eastAsia" w:ascii="宋体" w:hAnsi="宋体" w:cs="宋体"/>
                <w:sz w:val="21"/>
                <w:szCs w:val="21"/>
              </w:rPr>
            </w:pPr>
            <w:r>
              <w:rPr>
                <w:rFonts w:hint="eastAsia" w:ascii="宋体" w:hAnsi="宋体" w:cs="宋体"/>
                <w:kern w:val="0"/>
                <w:sz w:val="21"/>
                <w:szCs w:val="21"/>
                <w:lang w:bidi="ar"/>
              </w:rPr>
              <w:t>合计</w:t>
            </w:r>
          </w:p>
        </w:tc>
        <w:tc>
          <w:tcPr>
            <w:tcW w:w="956" w:type="pct"/>
            <w:tcBorders>
              <w:tl2br w:val="nil"/>
              <w:tr2bl w:val="nil"/>
            </w:tcBorders>
            <w:vAlign w:val="center"/>
          </w:tcPr>
          <w:p w14:paraId="23754294">
            <w:pPr>
              <w:widowControl/>
              <w:spacing w:line="240" w:lineRule="auto"/>
              <w:ind w:firstLine="0" w:firstLineChars="0"/>
              <w:jc w:val="center"/>
              <w:textAlignment w:val="center"/>
              <w:rPr>
                <w:rFonts w:eastAsia="等线" w:cs="Times New Roman"/>
                <w:sz w:val="21"/>
                <w:szCs w:val="21"/>
              </w:rPr>
            </w:pPr>
            <w:r>
              <w:rPr>
                <w:rFonts w:cs="Times New Roman"/>
                <w:color w:val="000000"/>
                <w:sz w:val="21"/>
                <w:szCs w:val="21"/>
              </w:rPr>
              <w:t>24.90175</w:t>
            </w:r>
          </w:p>
        </w:tc>
      </w:tr>
    </w:tbl>
    <w:p w14:paraId="4D512FE8">
      <w:pPr>
        <w:spacing w:line="240" w:lineRule="auto"/>
        <w:ind w:firstLine="0" w:firstLineChars="0"/>
        <w:rPr>
          <w:rFonts w:cs="Times New Roman"/>
          <w:b/>
          <w:bCs/>
          <w:sz w:val="21"/>
          <w:szCs w:val="21"/>
        </w:rPr>
      </w:pPr>
      <w:r>
        <w:rPr>
          <w:rFonts w:cs="Times New Roman"/>
          <w:b/>
          <w:bCs/>
          <w:sz w:val="21"/>
          <w:szCs w:val="21"/>
        </w:rPr>
        <w:t>注：原辅料及产品最大存在量包括储罐、设备及管道在线含量。</w:t>
      </w:r>
      <w:r>
        <w:rPr>
          <w:rFonts w:hint="eastAsia" w:cs="Times New Roman"/>
          <w:b/>
          <w:bCs/>
          <w:sz w:val="21"/>
          <w:szCs w:val="21"/>
        </w:rPr>
        <w:t>本项目依托现有热媒炉站，其涉及的环境风险物质一并纳入Q值计算，用于评价等级判定。</w:t>
      </w:r>
    </w:p>
    <w:p w14:paraId="3EA7BD7C">
      <w:pPr>
        <w:ind w:firstLine="482"/>
        <w:rPr>
          <w:rFonts w:cs="Times New Roman"/>
          <w:b/>
          <w:bCs/>
          <w:szCs w:val="24"/>
        </w:rPr>
      </w:pPr>
      <w:r>
        <w:rPr>
          <w:rFonts w:ascii="宋体" w:hAnsi="宋体" w:cs="宋体"/>
          <w:b/>
          <w:bCs/>
          <w:szCs w:val="24"/>
        </w:rPr>
        <w:t>②</w:t>
      </w:r>
      <w:r>
        <w:rPr>
          <w:rFonts w:cs="Times New Roman"/>
          <w:b/>
          <w:bCs/>
          <w:szCs w:val="24"/>
        </w:rPr>
        <w:t>行业及生产</w:t>
      </w:r>
      <w:r>
        <w:rPr>
          <w:rFonts w:cs="Times New Roman"/>
          <w:b/>
          <w:bCs/>
          <w:kern w:val="24"/>
          <w:szCs w:val="24"/>
        </w:rPr>
        <w:t>工艺</w:t>
      </w:r>
      <w:r>
        <w:rPr>
          <w:rFonts w:cs="Times New Roman"/>
          <w:b/>
          <w:bCs/>
          <w:szCs w:val="24"/>
        </w:rPr>
        <w:t>（M）</w:t>
      </w:r>
    </w:p>
    <w:p w14:paraId="441D0E98">
      <w:pPr>
        <w:ind w:firstLine="480"/>
        <w:rPr>
          <w:rFonts w:cs="Times New Roman"/>
          <w:szCs w:val="20"/>
        </w:rPr>
      </w:pPr>
      <w:r>
        <w:rPr>
          <w:rFonts w:cs="Times New Roman"/>
          <w:szCs w:val="24"/>
        </w:rPr>
        <w:t>本</w:t>
      </w:r>
      <w:r>
        <w:rPr>
          <w:rFonts w:cs="Times New Roman"/>
          <w:szCs w:val="20"/>
        </w:rPr>
        <w:t>项目属于</w:t>
      </w:r>
      <w:r>
        <w:rPr>
          <w:rFonts w:cs="Times New Roman"/>
          <w:color w:val="000000" w:themeColor="text1"/>
          <w:szCs w:val="24"/>
          <w14:textFill>
            <w14:solidFill>
              <w14:schemeClr w14:val="tx1"/>
            </w14:solidFill>
          </w14:textFill>
        </w:rPr>
        <w:t>C265</w:t>
      </w:r>
      <w:r>
        <w:rPr>
          <w:rFonts w:hint="eastAsia" w:cs="Times New Roman"/>
          <w:color w:val="000000" w:themeColor="text1"/>
          <w:szCs w:val="24"/>
          <w14:textFill>
            <w14:solidFill>
              <w14:schemeClr w14:val="tx1"/>
            </w14:solidFill>
          </w14:textFill>
        </w:rPr>
        <w:t>1 初级形态塑料及合成树脂制造</w:t>
      </w:r>
      <w:r>
        <w:rPr>
          <w:rFonts w:cs="Times New Roman"/>
          <w:szCs w:val="20"/>
        </w:rPr>
        <w:t>，根据所属行业及</w:t>
      </w:r>
      <w:r>
        <w:rPr>
          <w:rFonts w:cs="Times New Roman"/>
          <w:szCs w:val="28"/>
        </w:rPr>
        <w:t>生产</w:t>
      </w:r>
      <w:r>
        <w:rPr>
          <w:rFonts w:cs="Times New Roman"/>
          <w:szCs w:val="20"/>
        </w:rPr>
        <w:t>工艺特点，对照表2.3.1-10评估生产工艺情况。本项目涉及危险物质使用与贮存，可知本项目M值为</w:t>
      </w:r>
      <w:r>
        <w:rPr>
          <w:rFonts w:hint="eastAsia" w:cs="Times New Roman"/>
          <w:szCs w:val="20"/>
        </w:rPr>
        <w:t>15</w:t>
      </w:r>
      <w:r>
        <w:rPr>
          <w:rFonts w:cs="Times New Roman"/>
          <w:szCs w:val="20"/>
        </w:rPr>
        <w:t>，属于M</w:t>
      </w:r>
      <w:r>
        <w:rPr>
          <w:rFonts w:hint="eastAsia" w:cs="Times New Roman"/>
          <w:szCs w:val="20"/>
        </w:rPr>
        <w:t>2</w:t>
      </w:r>
      <w:r>
        <w:rPr>
          <w:rFonts w:cs="Times New Roman"/>
          <w:szCs w:val="20"/>
        </w:rPr>
        <w:t>级别。</w:t>
      </w:r>
    </w:p>
    <w:p w14:paraId="29C5C12D">
      <w:pPr>
        <w:ind w:firstLine="0" w:firstLineChars="0"/>
        <w:jc w:val="center"/>
        <w:rPr>
          <w:rFonts w:cs="Times New Roman"/>
          <w:b/>
        </w:rPr>
      </w:pPr>
      <w:r>
        <w:rPr>
          <w:rFonts w:cs="Times New Roman"/>
          <w:b/>
        </w:rPr>
        <w:t>表2.3.1-10  项目行业及生产工艺分值评估表（M）</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922"/>
        <w:gridCol w:w="6738"/>
        <w:gridCol w:w="2109"/>
        <w:gridCol w:w="2449"/>
        <w:gridCol w:w="956"/>
      </w:tblGrid>
      <w:tr w14:paraId="5BA02D4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78" w:type="pct"/>
            <w:tcBorders>
              <w:top w:val="single" w:color="auto" w:sz="12" w:space="0"/>
              <w:left w:val="nil"/>
              <w:bottom w:val="single" w:color="auto" w:sz="4" w:space="0"/>
              <w:right w:val="single" w:color="auto" w:sz="4" w:space="0"/>
            </w:tcBorders>
            <w:vAlign w:val="center"/>
          </w:tcPr>
          <w:p w14:paraId="22909AAA">
            <w:pPr>
              <w:widowControl/>
              <w:spacing w:line="240" w:lineRule="auto"/>
              <w:ind w:firstLine="0" w:firstLineChars="0"/>
              <w:jc w:val="center"/>
              <w:rPr>
                <w:rFonts w:cs="Times New Roman"/>
                <w:b/>
                <w:sz w:val="21"/>
              </w:rPr>
            </w:pPr>
            <w:r>
              <w:rPr>
                <w:rFonts w:cs="Times New Roman"/>
                <w:b/>
                <w:sz w:val="21"/>
              </w:rPr>
              <w:t>行业</w:t>
            </w:r>
          </w:p>
        </w:tc>
        <w:tc>
          <w:tcPr>
            <w:tcW w:w="2377" w:type="pct"/>
            <w:tcBorders>
              <w:top w:val="single" w:color="auto" w:sz="12" w:space="0"/>
              <w:left w:val="single" w:color="auto" w:sz="4" w:space="0"/>
              <w:bottom w:val="single" w:color="auto" w:sz="4" w:space="0"/>
              <w:right w:val="single" w:color="auto" w:sz="4" w:space="0"/>
            </w:tcBorders>
            <w:vAlign w:val="center"/>
          </w:tcPr>
          <w:p w14:paraId="208A31E5">
            <w:pPr>
              <w:widowControl/>
              <w:spacing w:line="240" w:lineRule="auto"/>
              <w:ind w:firstLine="0" w:firstLineChars="0"/>
              <w:jc w:val="center"/>
              <w:rPr>
                <w:rFonts w:cs="Times New Roman"/>
                <w:b/>
                <w:sz w:val="21"/>
              </w:rPr>
            </w:pPr>
            <w:r>
              <w:rPr>
                <w:rFonts w:cs="Times New Roman"/>
                <w:b/>
                <w:sz w:val="21"/>
              </w:rPr>
              <w:t>评估依据</w:t>
            </w:r>
          </w:p>
        </w:tc>
        <w:tc>
          <w:tcPr>
            <w:tcW w:w="744" w:type="pct"/>
            <w:tcBorders>
              <w:top w:val="single" w:color="auto" w:sz="12" w:space="0"/>
              <w:left w:val="single" w:color="auto" w:sz="4" w:space="0"/>
              <w:bottom w:val="single" w:color="auto" w:sz="4" w:space="0"/>
              <w:right w:val="nil"/>
            </w:tcBorders>
            <w:vAlign w:val="center"/>
          </w:tcPr>
          <w:p w14:paraId="70A8D244">
            <w:pPr>
              <w:widowControl/>
              <w:spacing w:line="240" w:lineRule="auto"/>
              <w:ind w:firstLine="0" w:firstLineChars="0"/>
              <w:jc w:val="center"/>
              <w:rPr>
                <w:rFonts w:cs="Times New Roman"/>
                <w:b/>
                <w:sz w:val="21"/>
              </w:rPr>
            </w:pPr>
            <w:r>
              <w:rPr>
                <w:rFonts w:cs="Times New Roman"/>
                <w:b/>
                <w:sz w:val="21"/>
              </w:rPr>
              <w:t>分值</w:t>
            </w:r>
          </w:p>
        </w:tc>
        <w:tc>
          <w:tcPr>
            <w:tcW w:w="864" w:type="pct"/>
            <w:tcBorders>
              <w:top w:val="single" w:color="auto" w:sz="12" w:space="0"/>
              <w:left w:val="single" w:color="auto" w:sz="4" w:space="0"/>
              <w:bottom w:val="single" w:color="auto" w:sz="4" w:space="0"/>
              <w:right w:val="nil"/>
            </w:tcBorders>
            <w:vAlign w:val="center"/>
          </w:tcPr>
          <w:p w14:paraId="17975DC3">
            <w:pPr>
              <w:widowControl/>
              <w:spacing w:line="240" w:lineRule="auto"/>
              <w:ind w:firstLine="0" w:firstLineChars="0"/>
              <w:jc w:val="center"/>
              <w:rPr>
                <w:rFonts w:cs="Times New Roman"/>
                <w:b/>
                <w:sz w:val="21"/>
              </w:rPr>
            </w:pPr>
            <w:r>
              <w:rPr>
                <w:rFonts w:cs="Times New Roman"/>
                <w:b/>
                <w:sz w:val="21"/>
              </w:rPr>
              <w:t>企业情况</w:t>
            </w:r>
          </w:p>
        </w:tc>
        <w:tc>
          <w:tcPr>
            <w:tcW w:w="337" w:type="pct"/>
            <w:tcBorders>
              <w:top w:val="single" w:color="auto" w:sz="12" w:space="0"/>
              <w:left w:val="single" w:color="auto" w:sz="4" w:space="0"/>
              <w:bottom w:val="single" w:color="auto" w:sz="4" w:space="0"/>
              <w:right w:val="nil"/>
            </w:tcBorders>
            <w:vAlign w:val="center"/>
          </w:tcPr>
          <w:p w14:paraId="24F4BA6A">
            <w:pPr>
              <w:widowControl/>
              <w:spacing w:line="240" w:lineRule="auto"/>
              <w:ind w:firstLine="0" w:firstLineChars="0"/>
              <w:jc w:val="center"/>
              <w:rPr>
                <w:rFonts w:cs="Times New Roman"/>
                <w:b/>
                <w:sz w:val="21"/>
              </w:rPr>
            </w:pPr>
            <w:r>
              <w:rPr>
                <w:rFonts w:cs="Times New Roman"/>
                <w:b/>
                <w:sz w:val="21"/>
              </w:rPr>
              <w:t>得分</w:t>
            </w:r>
          </w:p>
        </w:tc>
      </w:tr>
      <w:tr w14:paraId="77A6BA8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85" w:hRule="atLeast"/>
          <w:jc w:val="center"/>
        </w:trPr>
        <w:tc>
          <w:tcPr>
            <w:tcW w:w="678" w:type="pct"/>
            <w:vMerge w:val="restart"/>
            <w:tcBorders>
              <w:top w:val="single" w:color="auto" w:sz="4" w:space="0"/>
              <w:left w:val="nil"/>
              <w:bottom w:val="single" w:color="auto" w:sz="4" w:space="0"/>
              <w:right w:val="single" w:color="auto" w:sz="4" w:space="0"/>
            </w:tcBorders>
            <w:vAlign w:val="center"/>
          </w:tcPr>
          <w:p w14:paraId="2AF6D70A">
            <w:pPr>
              <w:widowControl/>
              <w:spacing w:line="240" w:lineRule="auto"/>
              <w:ind w:firstLine="0" w:firstLineChars="0"/>
              <w:jc w:val="center"/>
              <w:rPr>
                <w:rFonts w:cs="Times New Roman"/>
                <w:sz w:val="21"/>
              </w:rPr>
            </w:pPr>
            <w:r>
              <w:rPr>
                <w:rFonts w:cs="Times New Roman"/>
                <w:sz w:val="21"/>
              </w:rPr>
              <w:t>石化、化工、医药、轻工、化纤、有色冶炼</w:t>
            </w:r>
          </w:p>
        </w:tc>
        <w:tc>
          <w:tcPr>
            <w:tcW w:w="2377" w:type="pct"/>
            <w:tcBorders>
              <w:top w:val="single" w:color="auto" w:sz="4" w:space="0"/>
              <w:left w:val="single" w:color="auto" w:sz="4" w:space="0"/>
              <w:bottom w:val="single" w:color="auto" w:sz="4" w:space="0"/>
              <w:right w:val="single" w:color="auto" w:sz="4" w:space="0"/>
            </w:tcBorders>
            <w:vAlign w:val="center"/>
          </w:tcPr>
          <w:p w14:paraId="5AA45BF8">
            <w:pPr>
              <w:widowControl/>
              <w:spacing w:line="240" w:lineRule="auto"/>
              <w:ind w:firstLine="0" w:firstLineChars="0"/>
              <w:rPr>
                <w:rFonts w:cs="Times New Roman"/>
                <w:sz w:val="21"/>
              </w:rPr>
            </w:pPr>
            <w:r>
              <w:rPr>
                <w:rFonts w:cs="Times New Roman"/>
                <w:sz w:val="21"/>
              </w:rPr>
              <w:t>涉及光气及光气化工艺、电解工艺（氯碱）、氯化工艺、硝化工艺、合成氨工艺、裂解（裂化）工艺、氟化工艺、加氢工艺、重氮化工艺、氧化工艺、过氧化工艺、胺基化工艺、磺化工艺、聚合工艺、烷基化工艺、新型煤化工工艺、电石生产工艺、偶氮化工艺</w:t>
            </w:r>
          </w:p>
        </w:tc>
        <w:tc>
          <w:tcPr>
            <w:tcW w:w="744" w:type="pct"/>
            <w:tcBorders>
              <w:top w:val="single" w:color="auto" w:sz="4" w:space="0"/>
              <w:left w:val="single" w:color="auto" w:sz="4" w:space="0"/>
              <w:bottom w:val="single" w:color="auto" w:sz="4" w:space="0"/>
              <w:right w:val="nil"/>
            </w:tcBorders>
            <w:vAlign w:val="center"/>
          </w:tcPr>
          <w:p w14:paraId="6E6921EA">
            <w:pPr>
              <w:widowControl/>
              <w:spacing w:line="240" w:lineRule="auto"/>
              <w:ind w:firstLine="0" w:firstLineChars="0"/>
              <w:jc w:val="center"/>
              <w:rPr>
                <w:rFonts w:cs="Times New Roman"/>
                <w:sz w:val="21"/>
              </w:rPr>
            </w:pPr>
            <w:r>
              <w:rPr>
                <w:rFonts w:cs="Times New Roman"/>
                <w:sz w:val="21"/>
              </w:rPr>
              <w:t>10/套</w:t>
            </w:r>
          </w:p>
        </w:tc>
        <w:tc>
          <w:tcPr>
            <w:tcW w:w="864" w:type="pct"/>
            <w:tcBorders>
              <w:top w:val="single" w:color="auto" w:sz="4" w:space="0"/>
              <w:left w:val="single" w:color="auto" w:sz="4" w:space="0"/>
              <w:bottom w:val="single" w:color="auto" w:sz="4" w:space="0"/>
              <w:right w:val="nil"/>
            </w:tcBorders>
            <w:vAlign w:val="center"/>
          </w:tcPr>
          <w:p w14:paraId="524712A1">
            <w:pPr>
              <w:widowControl/>
              <w:spacing w:line="240" w:lineRule="auto"/>
              <w:ind w:firstLine="0" w:firstLineChars="0"/>
              <w:jc w:val="center"/>
              <w:rPr>
                <w:rFonts w:cs="Times New Roman"/>
                <w:sz w:val="21"/>
              </w:rPr>
            </w:pPr>
            <w:r>
              <w:rPr>
                <w:rFonts w:hint="eastAsia" w:cs="Times New Roman"/>
                <w:sz w:val="21"/>
              </w:rPr>
              <w:t>1套缩聚工艺</w:t>
            </w:r>
          </w:p>
        </w:tc>
        <w:tc>
          <w:tcPr>
            <w:tcW w:w="337" w:type="pct"/>
            <w:tcBorders>
              <w:top w:val="single" w:color="auto" w:sz="4" w:space="0"/>
              <w:left w:val="single" w:color="auto" w:sz="4" w:space="0"/>
              <w:bottom w:val="single" w:color="auto" w:sz="4" w:space="0"/>
              <w:right w:val="nil"/>
            </w:tcBorders>
            <w:vAlign w:val="center"/>
          </w:tcPr>
          <w:p w14:paraId="0BA297D0">
            <w:pPr>
              <w:widowControl/>
              <w:spacing w:line="240" w:lineRule="auto"/>
              <w:ind w:firstLine="0" w:firstLineChars="0"/>
              <w:jc w:val="center"/>
              <w:rPr>
                <w:rFonts w:cs="Times New Roman"/>
                <w:sz w:val="21"/>
              </w:rPr>
            </w:pPr>
            <w:r>
              <w:rPr>
                <w:rFonts w:hint="eastAsia" w:cs="Times New Roman"/>
                <w:sz w:val="21"/>
              </w:rPr>
              <w:t>10</w:t>
            </w:r>
          </w:p>
        </w:tc>
      </w:tr>
      <w:tr w14:paraId="55A76BA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78" w:type="pct"/>
            <w:vMerge w:val="continue"/>
            <w:tcBorders>
              <w:top w:val="single" w:color="auto" w:sz="4" w:space="0"/>
              <w:left w:val="nil"/>
              <w:bottom w:val="single" w:color="auto" w:sz="4" w:space="0"/>
              <w:right w:val="single" w:color="auto" w:sz="4" w:space="0"/>
            </w:tcBorders>
            <w:vAlign w:val="center"/>
          </w:tcPr>
          <w:p w14:paraId="52500266">
            <w:pPr>
              <w:widowControl/>
              <w:spacing w:line="240" w:lineRule="auto"/>
              <w:ind w:firstLine="0" w:firstLineChars="0"/>
              <w:jc w:val="center"/>
              <w:rPr>
                <w:rFonts w:cs="Times New Roman"/>
                <w:sz w:val="21"/>
              </w:rPr>
            </w:pPr>
          </w:p>
        </w:tc>
        <w:tc>
          <w:tcPr>
            <w:tcW w:w="2377" w:type="pct"/>
            <w:tcBorders>
              <w:top w:val="single" w:color="auto" w:sz="4" w:space="0"/>
              <w:left w:val="single" w:color="auto" w:sz="4" w:space="0"/>
              <w:bottom w:val="single" w:color="auto" w:sz="4" w:space="0"/>
              <w:right w:val="single" w:color="auto" w:sz="4" w:space="0"/>
            </w:tcBorders>
            <w:vAlign w:val="center"/>
          </w:tcPr>
          <w:p w14:paraId="6278E608">
            <w:pPr>
              <w:widowControl/>
              <w:spacing w:line="240" w:lineRule="auto"/>
              <w:ind w:firstLine="0" w:firstLineChars="0"/>
              <w:rPr>
                <w:rFonts w:cs="Times New Roman"/>
                <w:sz w:val="21"/>
              </w:rPr>
            </w:pPr>
            <w:r>
              <w:rPr>
                <w:rFonts w:cs="Times New Roman"/>
                <w:sz w:val="21"/>
              </w:rPr>
              <w:t>无机酸制酸工艺、焦化工艺</w:t>
            </w:r>
          </w:p>
        </w:tc>
        <w:tc>
          <w:tcPr>
            <w:tcW w:w="744" w:type="pct"/>
            <w:tcBorders>
              <w:top w:val="single" w:color="auto" w:sz="4" w:space="0"/>
              <w:left w:val="single" w:color="auto" w:sz="4" w:space="0"/>
              <w:bottom w:val="single" w:color="auto" w:sz="4" w:space="0"/>
              <w:right w:val="nil"/>
            </w:tcBorders>
            <w:vAlign w:val="center"/>
          </w:tcPr>
          <w:p w14:paraId="531DBF16">
            <w:pPr>
              <w:widowControl/>
              <w:spacing w:line="240" w:lineRule="auto"/>
              <w:ind w:firstLine="0" w:firstLineChars="0"/>
              <w:jc w:val="center"/>
              <w:rPr>
                <w:rFonts w:cs="Times New Roman"/>
                <w:sz w:val="21"/>
              </w:rPr>
            </w:pPr>
            <w:r>
              <w:rPr>
                <w:rFonts w:cs="Times New Roman"/>
                <w:sz w:val="21"/>
              </w:rPr>
              <w:t>5/套</w:t>
            </w:r>
          </w:p>
        </w:tc>
        <w:tc>
          <w:tcPr>
            <w:tcW w:w="864" w:type="pct"/>
            <w:tcBorders>
              <w:top w:val="single" w:color="auto" w:sz="4" w:space="0"/>
              <w:left w:val="single" w:color="auto" w:sz="4" w:space="0"/>
              <w:bottom w:val="single" w:color="auto" w:sz="4" w:space="0"/>
              <w:right w:val="nil"/>
            </w:tcBorders>
            <w:vAlign w:val="center"/>
          </w:tcPr>
          <w:p w14:paraId="37388456">
            <w:pPr>
              <w:widowControl/>
              <w:spacing w:line="240" w:lineRule="auto"/>
              <w:ind w:firstLine="0" w:firstLineChars="0"/>
              <w:jc w:val="center"/>
              <w:rPr>
                <w:rFonts w:cs="Times New Roman"/>
                <w:sz w:val="21"/>
              </w:rPr>
            </w:pPr>
            <w:r>
              <w:rPr>
                <w:rFonts w:cs="Times New Roman"/>
                <w:sz w:val="21"/>
              </w:rPr>
              <w:t>不涉及</w:t>
            </w:r>
          </w:p>
        </w:tc>
        <w:tc>
          <w:tcPr>
            <w:tcW w:w="337" w:type="pct"/>
            <w:tcBorders>
              <w:top w:val="single" w:color="auto" w:sz="4" w:space="0"/>
              <w:left w:val="single" w:color="auto" w:sz="4" w:space="0"/>
              <w:bottom w:val="single" w:color="auto" w:sz="4" w:space="0"/>
              <w:right w:val="nil"/>
            </w:tcBorders>
            <w:vAlign w:val="center"/>
          </w:tcPr>
          <w:p w14:paraId="0E39ACD0">
            <w:pPr>
              <w:widowControl/>
              <w:spacing w:line="240" w:lineRule="auto"/>
              <w:ind w:firstLine="0" w:firstLineChars="0"/>
              <w:jc w:val="center"/>
              <w:rPr>
                <w:rFonts w:cs="Times New Roman"/>
                <w:sz w:val="21"/>
              </w:rPr>
            </w:pPr>
            <w:r>
              <w:rPr>
                <w:rFonts w:cs="Times New Roman"/>
                <w:sz w:val="21"/>
              </w:rPr>
              <w:t>0</w:t>
            </w:r>
          </w:p>
        </w:tc>
      </w:tr>
      <w:tr w14:paraId="0353AE8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78" w:type="pct"/>
            <w:vMerge w:val="continue"/>
            <w:tcBorders>
              <w:top w:val="single" w:color="auto" w:sz="4" w:space="0"/>
              <w:left w:val="nil"/>
              <w:bottom w:val="single" w:color="auto" w:sz="4" w:space="0"/>
              <w:right w:val="single" w:color="auto" w:sz="4" w:space="0"/>
            </w:tcBorders>
            <w:vAlign w:val="center"/>
          </w:tcPr>
          <w:p w14:paraId="12DA8399">
            <w:pPr>
              <w:widowControl/>
              <w:spacing w:line="240" w:lineRule="auto"/>
              <w:ind w:firstLine="0" w:firstLineChars="0"/>
              <w:jc w:val="center"/>
              <w:rPr>
                <w:rFonts w:cs="Times New Roman"/>
                <w:sz w:val="21"/>
              </w:rPr>
            </w:pPr>
          </w:p>
        </w:tc>
        <w:tc>
          <w:tcPr>
            <w:tcW w:w="2377" w:type="pct"/>
            <w:tcBorders>
              <w:top w:val="single" w:color="auto" w:sz="4" w:space="0"/>
              <w:left w:val="single" w:color="auto" w:sz="4" w:space="0"/>
              <w:bottom w:val="single" w:color="auto" w:sz="4" w:space="0"/>
              <w:right w:val="single" w:color="auto" w:sz="4" w:space="0"/>
            </w:tcBorders>
            <w:vAlign w:val="center"/>
          </w:tcPr>
          <w:p w14:paraId="63F73D73">
            <w:pPr>
              <w:widowControl/>
              <w:spacing w:line="240" w:lineRule="auto"/>
              <w:ind w:firstLine="0" w:firstLineChars="0"/>
              <w:rPr>
                <w:rFonts w:cs="Times New Roman"/>
                <w:sz w:val="21"/>
              </w:rPr>
            </w:pPr>
            <w:r>
              <w:rPr>
                <w:rFonts w:cs="Times New Roman"/>
                <w:sz w:val="21"/>
              </w:rPr>
              <w:t>其他高温或高压，且涉及危险物质的工艺过程</w:t>
            </w:r>
            <w:r>
              <w:rPr>
                <w:rFonts w:cs="Times New Roman"/>
                <w:sz w:val="21"/>
                <w:vertAlign w:val="superscript"/>
              </w:rPr>
              <w:t>a</w:t>
            </w:r>
            <w:r>
              <w:rPr>
                <w:rFonts w:cs="Times New Roman"/>
                <w:sz w:val="21"/>
              </w:rPr>
              <w:t>、危险物质贮存罐区</w:t>
            </w:r>
          </w:p>
        </w:tc>
        <w:tc>
          <w:tcPr>
            <w:tcW w:w="744" w:type="pct"/>
            <w:tcBorders>
              <w:top w:val="single" w:color="auto" w:sz="4" w:space="0"/>
              <w:left w:val="single" w:color="auto" w:sz="4" w:space="0"/>
              <w:bottom w:val="single" w:color="auto" w:sz="4" w:space="0"/>
              <w:right w:val="nil"/>
            </w:tcBorders>
            <w:vAlign w:val="center"/>
          </w:tcPr>
          <w:p w14:paraId="1EFD5FD0">
            <w:pPr>
              <w:widowControl/>
              <w:spacing w:line="240" w:lineRule="auto"/>
              <w:ind w:firstLine="0" w:firstLineChars="0"/>
              <w:jc w:val="center"/>
              <w:rPr>
                <w:rFonts w:cs="Times New Roman"/>
                <w:sz w:val="21"/>
              </w:rPr>
            </w:pPr>
            <w:r>
              <w:rPr>
                <w:rFonts w:cs="Times New Roman"/>
                <w:sz w:val="21"/>
              </w:rPr>
              <w:t>5/套（罐区）</w:t>
            </w:r>
          </w:p>
        </w:tc>
        <w:tc>
          <w:tcPr>
            <w:tcW w:w="864" w:type="pct"/>
            <w:tcBorders>
              <w:top w:val="single" w:color="auto" w:sz="4" w:space="0"/>
              <w:left w:val="single" w:color="auto" w:sz="4" w:space="0"/>
              <w:bottom w:val="single" w:color="auto" w:sz="4" w:space="0"/>
              <w:right w:val="nil"/>
            </w:tcBorders>
            <w:vAlign w:val="center"/>
          </w:tcPr>
          <w:p w14:paraId="79516BC7">
            <w:pPr>
              <w:widowControl/>
              <w:spacing w:line="240" w:lineRule="auto"/>
              <w:ind w:firstLine="0" w:firstLineChars="0"/>
              <w:jc w:val="center"/>
              <w:rPr>
                <w:rFonts w:cs="Times New Roman"/>
                <w:sz w:val="21"/>
              </w:rPr>
            </w:pPr>
            <w:r>
              <w:rPr>
                <w:rFonts w:hint="eastAsia" w:ascii="仿宋" w:hAnsi="仿宋" w:eastAsia="仿宋" w:cs="仿宋"/>
                <w:sz w:val="21"/>
                <w:szCs w:val="21"/>
              </w:rPr>
              <w:t>依托天然气热媒炉</w:t>
            </w:r>
            <w:r>
              <w:rPr>
                <w:rFonts w:eastAsia="仿宋" w:cs="Times New Roman"/>
                <w:sz w:val="21"/>
                <w:szCs w:val="21"/>
              </w:rPr>
              <w:t>1</w:t>
            </w:r>
            <w:r>
              <w:rPr>
                <w:rFonts w:hint="eastAsia" w:ascii="仿宋" w:hAnsi="仿宋" w:eastAsia="仿宋" w:cs="仿宋"/>
                <w:sz w:val="21"/>
                <w:szCs w:val="21"/>
              </w:rPr>
              <w:t>台</w:t>
            </w:r>
          </w:p>
        </w:tc>
        <w:tc>
          <w:tcPr>
            <w:tcW w:w="337" w:type="pct"/>
            <w:tcBorders>
              <w:top w:val="single" w:color="auto" w:sz="4" w:space="0"/>
              <w:left w:val="single" w:color="auto" w:sz="4" w:space="0"/>
              <w:bottom w:val="single" w:color="auto" w:sz="4" w:space="0"/>
              <w:right w:val="nil"/>
            </w:tcBorders>
            <w:vAlign w:val="center"/>
          </w:tcPr>
          <w:p w14:paraId="43A09A7E">
            <w:pPr>
              <w:widowControl/>
              <w:spacing w:line="240" w:lineRule="auto"/>
              <w:ind w:firstLine="0" w:firstLineChars="0"/>
              <w:jc w:val="center"/>
              <w:rPr>
                <w:rFonts w:cs="Times New Roman"/>
                <w:sz w:val="21"/>
              </w:rPr>
            </w:pPr>
            <w:r>
              <w:rPr>
                <w:rFonts w:hint="eastAsia" w:cs="Times New Roman"/>
                <w:sz w:val="21"/>
              </w:rPr>
              <w:t>5</w:t>
            </w:r>
          </w:p>
        </w:tc>
      </w:tr>
      <w:tr w14:paraId="7263269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78" w:type="pct"/>
            <w:tcBorders>
              <w:top w:val="single" w:color="auto" w:sz="4" w:space="0"/>
              <w:left w:val="nil"/>
              <w:bottom w:val="single" w:color="auto" w:sz="4" w:space="0"/>
              <w:right w:val="single" w:color="auto" w:sz="4" w:space="0"/>
            </w:tcBorders>
            <w:vAlign w:val="center"/>
          </w:tcPr>
          <w:p w14:paraId="3C5AB028">
            <w:pPr>
              <w:widowControl/>
              <w:spacing w:line="240" w:lineRule="auto"/>
              <w:ind w:firstLine="0" w:firstLineChars="0"/>
              <w:jc w:val="center"/>
              <w:rPr>
                <w:rFonts w:cs="Times New Roman"/>
                <w:sz w:val="21"/>
              </w:rPr>
            </w:pPr>
            <w:r>
              <w:rPr>
                <w:rFonts w:cs="Times New Roman"/>
                <w:sz w:val="21"/>
              </w:rPr>
              <w:t>管道、港口/码头等</w:t>
            </w:r>
          </w:p>
        </w:tc>
        <w:tc>
          <w:tcPr>
            <w:tcW w:w="2377" w:type="pct"/>
            <w:tcBorders>
              <w:top w:val="single" w:color="auto" w:sz="4" w:space="0"/>
              <w:left w:val="single" w:color="auto" w:sz="4" w:space="0"/>
              <w:bottom w:val="single" w:color="auto" w:sz="4" w:space="0"/>
              <w:right w:val="single" w:color="auto" w:sz="4" w:space="0"/>
            </w:tcBorders>
            <w:vAlign w:val="center"/>
          </w:tcPr>
          <w:p w14:paraId="7E24BCD5">
            <w:pPr>
              <w:widowControl/>
              <w:spacing w:line="240" w:lineRule="auto"/>
              <w:ind w:firstLine="0" w:firstLineChars="0"/>
              <w:rPr>
                <w:rFonts w:cs="Times New Roman"/>
                <w:sz w:val="21"/>
              </w:rPr>
            </w:pPr>
            <w:r>
              <w:rPr>
                <w:rFonts w:cs="Times New Roman"/>
                <w:sz w:val="21"/>
              </w:rPr>
              <w:t>涉及危险物质管道运输项目、港口/码头等</w:t>
            </w:r>
          </w:p>
        </w:tc>
        <w:tc>
          <w:tcPr>
            <w:tcW w:w="744" w:type="pct"/>
            <w:tcBorders>
              <w:top w:val="single" w:color="auto" w:sz="4" w:space="0"/>
              <w:left w:val="single" w:color="auto" w:sz="4" w:space="0"/>
              <w:bottom w:val="single" w:color="auto" w:sz="4" w:space="0"/>
              <w:right w:val="nil"/>
            </w:tcBorders>
            <w:vAlign w:val="center"/>
          </w:tcPr>
          <w:p w14:paraId="626D211A">
            <w:pPr>
              <w:widowControl/>
              <w:spacing w:line="240" w:lineRule="auto"/>
              <w:ind w:firstLine="0" w:firstLineChars="0"/>
              <w:jc w:val="center"/>
              <w:rPr>
                <w:rFonts w:cs="Times New Roman"/>
                <w:sz w:val="21"/>
              </w:rPr>
            </w:pPr>
            <w:r>
              <w:rPr>
                <w:rFonts w:cs="Times New Roman"/>
                <w:sz w:val="21"/>
              </w:rPr>
              <w:t>10</w:t>
            </w:r>
          </w:p>
        </w:tc>
        <w:tc>
          <w:tcPr>
            <w:tcW w:w="864" w:type="pct"/>
            <w:tcBorders>
              <w:top w:val="single" w:color="auto" w:sz="4" w:space="0"/>
              <w:left w:val="single" w:color="auto" w:sz="4" w:space="0"/>
              <w:bottom w:val="single" w:color="auto" w:sz="4" w:space="0"/>
              <w:right w:val="nil"/>
            </w:tcBorders>
            <w:vAlign w:val="center"/>
          </w:tcPr>
          <w:p w14:paraId="0F9BC7AD">
            <w:pPr>
              <w:widowControl/>
              <w:spacing w:line="240" w:lineRule="auto"/>
              <w:ind w:firstLine="0" w:firstLineChars="0"/>
              <w:jc w:val="center"/>
              <w:rPr>
                <w:rFonts w:cs="Times New Roman"/>
                <w:sz w:val="21"/>
              </w:rPr>
            </w:pPr>
            <w:r>
              <w:rPr>
                <w:rFonts w:cs="Times New Roman"/>
                <w:sz w:val="21"/>
              </w:rPr>
              <w:t>不涉及</w:t>
            </w:r>
          </w:p>
        </w:tc>
        <w:tc>
          <w:tcPr>
            <w:tcW w:w="337" w:type="pct"/>
            <w:tcBorders>
              <w:top w:val="single" w:color="auto" w:sz="4" w:space="0"/>
              <w:left w:val="single" w:color="auto" w:sz="4" w:space="0"/>
              <w:bottom w:val="single" w:color="auto" w:sz="4" w:space="0"/>
              <w:right w:val="nil"/>
            </w:tcBorders>
            <w:vAlign w:val="center"/>
          </w:tcPr>
          <w:p w14:paraId="6647FA88">
            <w:pPr>
              <w:widowControl/>
              <w:spacing w:line="240" w:lineRule="auto"/>
              <w:ind w:firstLine="0" w:firstLineChars="0"/>
              <w:jc w:val="center"/>
              <w:rPr>
                <w:rFonts w:cs="Times New Roman"/>
                <w:sz w:val="21"/>
              </w:rPr>
            </w:pPr>
            <w:r>
              <w:rPr>
                <w:rFonts w:cs="Times New Roman"/>
                <w:sz w:val="21"/>
              </w:rPr>
              <w:t>0</w:t>
            </w:r>
          </w:p>
        </w:tc>
      </w:tr>
      <w:tr w14:paraId="45F00B6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78" w:type="pct"/>
            <w:tcBorders>
              <w:top w:val="single" w:color="auto" w:sz="4" w:space="0"/>
              <w:left w:val="nil"/>
              <w:bottom w:val="single" w:color="auto" w:sz="4" w:space="0"/>
              <w:right w:val="single" w:color="auto" w:sz="4" w:space="0"/>
            </w:tcBorders>
            <w:vAlign w:val="center"/>
          </w:tcPr>
          <w:p w14:paraId="60CB8FD8">
            <w:pPr>
              <w:widowControl/>
              <w:spacing w:line="240" w:lineRule="auto"/>
              <w:ind w:firstLine="0" w:firstLineChars="0"/>
              <w:jc w:val="center"/>
              <w:rPr>
                <w:rFonts w:cs="Times New Roman"/>
                <w:sz w:val="21"/>
              </w:rPr>
            </w:pPr>
            <w:r>
              <w:rPr>
                <w:rFonts w:cs="Times New Roman"/>
                <w:sz w:val="21"/>
              </w:rPr>
              <w:t>石油天然气</w:t>
            </w:r>
          </w:p>
        </w:tc>
        <w:tc>
          <w:tcPr>
            <w:tcW w:w="2377" w:type="pct"/>
            <w:tcBorders>
              <w:top w:val="single" w:color="auto" w:sz="4" w:space="0"/>
              <w:left w:val="single" w:color="auto" w:sz="4" w:space="0"/>
              <w:bottom w:val="single" w:color="auto" w:sz="4" w:space="0"/>
              <w:right w:val="single" w:color="auto" w:sz="4" w:space="0"/>
            </w:tcBorders>
            <w:vAlign w:val="center"/>
          </w:tcPr>
          <w:p w14:paraId="7C5A4561">
            <w:pPr>
              <w:widowControl/>
              <w:spacing w:line="240" w:lineRule="auto"/>
              <w:ind w:firstLine="0" w:firstLineChars="0"/>
              <w:rPr>
                <w:rFonts w:cs="Times New Roman"/>
                <w:sz w:val="21"/>
              </w:rPr>
            </w:pPr>
            <w:r>
              <w:rPr>
                <w:rFonts w:cs="Times New Roman"/>
                <w:sz w:val="21"/>
              </w:rPr>
              <w:t>石油、天然气、页岩气开采（含净化），气库（不含加气站的气库），油库（不含加气站的油库）、油气管线</w:t>
            </w:r>
            <w:r>
              <w:rPr>
                <w:rFonts w:cs="Times New Roman"/>
                <w:sz w:val="21"/>
                <w:vertAlign w:val="superscript"/>
              </w:rPr>
              <w:t>b</w:t>
            </w:r>
            <w:r>
              <w:rPr>
                <w:rFonts w:cs="Times New Roman"/>
                <w:sz w:val="21"/>
              </w:rPr>
              <w:t>（不含城镇燃气管道）</w:t>
            </w:r>
          </w:p>
        </w:tc>
        <w:tc>
          <w:tcPr>
            <w:tcW w:w="744" w:type="pct"/>
            <w:tcBorders>
              <w:top w:val="single" w:color="auto" w:sz="4" w:space="0"/>
              <w:left w:val="single" w:color="auto" w:sz="4" w:space="0"/>
              <w:bottom w:val="single" w:color="auto" w:sz="4" w:space="0"/>
              <w:right w:val="nil"/>
            </w:tcBorders>
            <w:vAlign w:val="center"/>
          </w:tcPr>
          <w:p w14:paraId="2E249A5E">
            <w:pPr>
              <w:widowControl/>
              <w:spacing w:line="240" w:lineRule="auto"/>
              <w:ind w:firstLine="0" w:firstLineChars="0"/>
              <w:jc w:val="center"/>
              <w:rPr>
                <w:rFonts w:cs="Times New Roman"/>
                <w:sz w:val="21"/>
              </w:rPr>
            </w:pPr>
            <w:r>
              <w:rPr>
                <w:rFonts w:cs="Times New Roman"/>
                <w:sz w:val="21"/>
              </w:rPr>
              <w:t>10</w:t>
            </w:r>
          </w:p>
        </w:tc>
        <w:tc>
          <w:tcPr>
            <w:tcW w:w="864" w:type="pct"/>
            <w:tcBorders>
              <w:top w:val="single" w:color="auto" w:sz="4" w:space="0"/>
              <w:left w:val="single" w:color="auto" w:sz="4" w:space="0"/>
              <w:bottom w:val="single" w:color="auto" w:sz="4" w:space="0"/>
              <w:right w:val="nil"/>
            </w:tcBorders>
            <w:vAlign w:val="center"/>
          </w:tcPr>
          <w:p w14:paraId="4D42D300">
            <w:pPr>
              <w:widowControl/>
              <w:spacing w:line="240" w:lineRule="auto"/>
              <w:ind w:firstLine="0" w:firstLineChars="0"/>
              <w:jc w:val="center"/>
              <w:rPr>
                <w:rFonts w:cs="Times New Roman"/>
                <w:sz w:val="21"/>
              </w:rPr>
            </w:pPr>
            <w:r>
              <w:rPr>
                <w:rFonts w:cs="Times New Roman"/>
                <w:sz w:val="21"/>
              </w:rPr>
              <w:t>不涉及</w:t>
            </w:r>
          </w:p>
        </w:tc>
        <w:tc>
          <w:tcPr>
            <w:tcW w:w="337" w:type="pct"/>
            <w:tcBorders>
              <w:top w:val="single" w:color="auto" w:sz="4" w:space="0"/>
              <w:left w:val="single" w:color="auto" w:sz="4" w:space="0"/>
              <w:bottom w:val="single" w:color="auto" w:sz="4" w:space="0"/>
              <w:right w:val="nil"/>
            </w:tcBorders>
            <w:vAlign w:val="center"/>
          </w:tcPr>
          <w:p w14:paraId="17A59273">
            <w:pPr>
              <w:widowControl/>
              <w:spacing w:line="240" w:lineRule="auto"/>
              <w:ind w:firstLine="0" w:firstLineChars="0"/>
              <w:jc w:val="center"/>
              <w:rPr>
                <w:rFonts w:cs="Times New Roman"/>
                <w:sz w:val="21"/>
              </w:rPr>
            </w:pPr>
            <w:r>
              <w:rPr>
                <w:rFonts w:cs="Times New Roman"/>
                <w:sz w:val="21"/>
              </w:rPr>
              <w:t>0</w:t>
            </w:r>
          </w:p>
        </w:tc>
      </w:tr>
      <w:tr w14:paraId="1F29D4F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78" w:type="pct"/>
            <w:tcBorders>
              <w:top w:val="single" w:color="auto" w:sz="4" w:space="0"/>
              <w:left w:val="nil"/>
              <w:bottom w:val="single" w:color="auto" w:sz="4" w:space="0"/>
              <w:right w:val="single" w:color="auto" w:sz="4" w:space="0"/>
            </w:tcBorders>
            <w:vAlign w:val="center"/>
          </w:tcPr>
          <w:p w14:paraId="24F1A4FE">
            <w:pPr>
              <w:widowControl/>
              <w:spacing w:line="240" w:lineRule="auto"/>
              <w:ind w:firstLine="0" w:firstLineChars="0"/>
              <w:jc w:val="center"/>
              <w:rPr>
                <w:rFonts w:cs="Times New Roman"/>
                <w:sz w:val="21"/>
              </w:rPr>
            </w:pPr>
            <w:r>
              <w:rPr>
                <w:rFonts w:cs="Times New Roman"/>
                <w:sz w:val="21"/>
              </w:rPr>
              <w:t>其他</w:t>
            </w:r>
          </w:p>
        </w:tc>
        <w:tc>
          <w:tcPr>
            <w:tcW w:w="2377" w:type="pct"/>
            <w:tcBorders>
              <w:top w:val="single" w:color="auto" w:sz="4" w:space="0"/>
              <w:left w:val="single" w:color="auto" w:sz="4" w:space="0"/>
              <w:bottom w:val="single" w:color="auto" w:sz="4" w:space="0"/>
              <w:right w:val="single" w:color="auto" w:sz="4" w:space="0"/>
            </w:tcBorders>
            <w:vAlign w:val="center"/>
          </w:tcPr>
          <w:p w14:paraId="65535773">
            <w:pPr>
              <w:widowControl/>
              <w:spacing w:line="240" w:lineRule="auto"/>
              <w:ind w:firstLine="0" w:firstLineChars="0"/>
              <w:rPr>
                <w:rFonts w:cs="Times New Roman"/>
                <w:sz w:val="21"/>
              </w:rPr>
            </w:pPr>
            <w:r>
              <w:rPr>
                <w:rFonts w:cs="Times New Roman"/>
                <w:sz w:val="21"/>
              </w:rPr>
              <w:t>涉及危险物质使用、贮存的项目</w:t>
            </w:r>
          </w:p>
        </w:tc>
        <w:tc>
          <w:tcPr>
            <w:tcW w:w="744" w:type="pct"/>
            <w:tcBorders>
              <w:top w:val="single" w:color="auto" w:sz="4" w:space="0"/>
              <w:left w:val="single" w:color="auto" w:sz="4" w:space="0"/>
              <w:bottom w:val="single" w:color="auto" w:sz="4" w:space="0"/>
              <w:right w:val="nil"/>
            </w:tcBorders>
            <w:vAlign w:val="center"/>
          </w:tcPr>
          <w:p w14:paraId="494EB2F0">
            <w:pPr>
              <w:widowControl/>
              <w:spacing w:line="240" w:lineRule="auto"/>
              <w:ind w:firstLine="0" w:firstLineChars="0"/>
              <w:jc w:val="center"/>
              <w:rPr>
                <w:rFonts w:cs="Times New Roman"/>
                <w:sz w:val="21"/>
              </w:rPr>
            </w:pPr>
            <w:r>
              <w:rPr>
                <w:rFonts w:cs="Times New Roman"/>
                <w:sz w:val="21"/>
              </w:rPr>
              <w:t>5</w:t>
            </w:r>
          </w:p>
        </w:tc>
        <w:tc>
          <w:tcPr>
            <w:tcW w:w="864" w:type="pct"/>
            <w:tcBorders>
              <w:top w:val="single" w:color="auto" w:sz="4" w:space="0"/>
              <w:left w:val="single" w:color="auto" w:sz="4" w:space="0"/>
              <w:bottom w:val="single" w:color="auto" w:sz="4" w:space="0"/>
              <w:right w:val="nil"/>
            </w:tcBorders>
            <w:vAlign w:val="center"/>
          </w:tcPr>
          <w:p w14:paraId="6B338B0F">
            <w:pPr>
              <w:widowControl/>
              <w:spacing w:line="240" w:lineRule="auto"/>
              <w:ind w:firstLine="0" w:firstLineChars="0"/>
              <w:jc w:val="center"/>
              <w:rPr>
                <w:rFonts w:cs="Times New Roman"/>
                <w:sz w:val="21"/>
              </w:rPr>
            </w:pPr>
            <w:r>
              <w:rPr>
                <w:rFonts w:cs="Times New Roman"/>
                <w:sz w:val="21"/>
              </w:rPr>
              <w:t>不涉及</w:t>
            </w:r>
          </w:p>
        </w:tc>
        <w:tc>
          <w:tcPr>
            <w:tcW w:w="337" w:type="pct"/>
            <w:tcBorders>
              <w:top w:val="single" w:color="auto" w:sz="4" w:space="0"/>
              <w:left w:val="single" w:color="auto" w:sz="4" w:space="0"/>
              <w:bottom w:val="single" w:color="auto" w:sz="4" w:space="0"/>
              <w:right w:val="nil"/>
            </w:tcBorders>
            <w:vAlign w:val="center"/>
          </w:tcPr>
          <w:p w14:paraId="336AB18A">
            <w:pPr>
              <w:widowControl/>
              <w:spacing w:line="240" w:lineRule="auto"/>
              <w:ind w:firstLine="0" w:firstLineChars="0"/>
              <w:jc w:val="center"/>
              <w:rPr>
                <w:rFonts w:cs="Times New Roman"/>
                <w:sz w:val="21"/>
              </w:rPr>
            </w:pPr>
            <w:r>
              <w:rPr>
                <w:rFonts w:cs="Times New Roman"/>
                <w:sz w:val="21"/>
              </w:rPr>
              <w:t>0</w:t>
            </w:r>
          </w:p>
        </w:tc>
      </w:tr>
      <w:tr w14:paraId="559BEC7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000" w:type="pct"/>
            <w:gridSpan w:val="5"/>
            <w:tcBorders>
              <w:top w:val="single" w:color="auto" w:sz="4" w:space="0"/>
              <w:left w:val="nil"/>
              <w:bottom w:val="single" w:color="auto" w:sz="12" w:space="0"/>
              <w:right w:val="nil"/>
            </w:tcBorders>
            <w:vAlign w:val="center"/>
          </w:tcPr>
          <w:p w14:paraId="22DC2622">
            <w:pPr>
              <w:widowControl/>
              <w:spacing w:line="240" w:lineRule="auto"/>
              <w:ind w:firstLine="0" w:firstLineChars="0"/>
              <w:jc w:val="left"/>
              <w:rPr>
                <w:rFonts w:cs="Times New Roman"/>
                <w:sz w:val="21"/>
              </w:rPr>
            </w:pPr>
            <w:r>
              <w:rPr>
                <w:rFonts w:cs="Times New Roman"/>
                <w:sz w:val="21"/>
              </w:rPr>
              <w:t>a高温指工艺温度≥300℃，高压指压力容器的设计压力（P）≥10.0 MPa；</w:t>
            </w:r>
          </w:p>
          <w:p w14:paraId="72AF9960">
            <w:pPr>
              <w:widowControl/>
              <w:spacing w:line="240" w:lineRule="auto"/>
              <w:ind w:firstLine="0" w:firstLineChars="0"/>
              <w:jc w:val="left"/>
              <w:rPr>
                <w:rFonts w:cs="Times New Roman"/>
                <w:sz w:val="21"/>
              </w:rPr>
            </w:pPr>
            <w:r>
              <w:rPr>
                <w:rFonts w:cs="Times New Roman"/>
                <w:sz w:val="21"/>
              </w:rPr>
              <w:t>b长输管道运输项目应按站场、管线分段进行评价。</w:t>
            </w:r>
          </w:p>
        </w:tc>
      </w:tr>
    </w:tbl>
    <w:p w14:paraId="59CB5CFB">
      <w:pPr>
        <w:ind w:firstLine="482"/>
        <w:rPr>
          <w:rFonts w:cs="Times New Roman"/>
          <w:b/>
          <w:bCs/>
          <w:kern w:val="24"/>
          <w:szCs w:val="24"/>
        </w:rPr>
      </w:pPr>
      <w:r>
        <w:rPr>
          <w:rFonts w:ascii="宋体" w:hAnsi="宋体" w:cs="宋体"/>
          <w:b/>
          <w:bCs/>
          <w:kern w:val="24"/>
          <w:szCs w:val="24"/>
        </w:rPr>
        <w:t>③</w:t>
      </w:r>
      <w:r>
        <w:rPr>
          <w:rFonts w:cs="Times New Roman"/>
          <w:b/>
          <w:bCs/>
          <w:kern w:val="24"/>
          <w:szCs w:val="24"/>
        </w:rPr>
        <w:t>危险物质及工艺系统危险性（P）</w:t>
      </w:r>
    </w:p>
    <w:p w14:paraId="69BAFB86">
      <w:pPr>
        <w:ind w:firstLine="480"/>
        <w:rPr>
          <w:rFonts w:cs="Times New Roman"/>
          <w:szCs w:val="20"/>
        </w:rPr>
      </w:pPr>
      <w:r>
        <w:rPr>
          <w:rFonts w:cs="Times New Roman"/>
          <w:szCs w:val="24"/>
        </w:rPr>
        <w:t>本</w:t>
      </w:r>
      <w:r>
        <w:rPr>
          <w:rFonts w:cs="Times New Roman"/>
          <w:szCs w:val="20"/>
        </w:rPr>
        <w:t>项目危险物质数量与临界量比值（</w:t>
      </w:r>
      <w:r>
        <w:rPr>
          <w:rFonts w:cs="Times New Roman"/>
          <w:i/>
          <w:iCs/>
          <w:szCs w:val="20"/>
        </w:rPr>
        <w:t>Q</w:t>
      </w:r>
      <w:r>
        <w:rPr>
          <w:rFonts w:cs="Times New Roman"/>
          <w:szCs w:val="20"/>
        </w:rPr>
        <w:t>）属于</w:t>
      </w:r>
      <w:r>
        <w:rPr>
          <w:rFonts w:cs="Times New Roman"/>
          <w:szCs w:val="24"/>
        </w:rPr>
        <w:t>1</w:t>
      </w:r>
      <w:r>
        <w:rPr>
          <w:rFonts w:hint="eastAsia" w:cs="Times New Roman"/>
          <w:szCs w:val="24"/>
        </w:rPr>
        <w:t>0</w:t>
      </w:r>
      <w:r>
        <w:rPr>
          <w:rFonts w:cs="Times New Roman"/>
          <w:szCs w:val="24"/>
        </w:rPr>
        <w:t>≤Q＜1</w:t>
      </w:r>
      <w:r>
        <w:rPr>
          <w:rFonts w:hint="eastAsia" w:cs="Times New Roman"/>
          <w:szCs w:val="24"/>
        </w:rPr>
        <w:t>0</w:t>
      </w:r>
      <w:r>
        <w:rPr>
          <w:rFonts w:cs="Times New Roman"/>
          <w:szCs w:val="24"/>
        </w:rPr>
        <w:t>0</w:t>
      </w:r>
      <w:r>
        <w:rPr>
          <w:rFonts w:cs="Times New Roman"/>
          <w:szCs w:val="20"/>
        </w:rPr>
        <w:t>区间；行业及生产工艺（M）为M</w:t>
      </w:r>
      <w:r>
        <w:rPr>
          <w:rFonts w:hint="eastAsia" w:cs="Times New Roman"/>
          <w:szCs w:val="20"/>
        </w:rPr>
        <w:t>2</w:t>
      </w:r>
      <w:r>
        <w:rPr>
          <w:rFonts w:cs="Times New Roman"/>
          <w:szCs w:val="20"/>
        </w:rPr>
        <w:t>等级。按照表2.3.1-11，确定项目危险物质及工艺系统危险性（P）等级为</w:t>
      </w:r>
      <w:r>
        <w:rPr>
          <w:rFonts w:hint="eastAsia" w:cs="Times New Roman"/>
          <w:szCs w:val="20"/>
        </w:rPr>
        <w:t>P2</w:t>
      </w:r>
      <w:r>
        <w:rPr>
          <w:rFonts w:cs="Times New Roman"/>
          <w:szCs w:val="20"/>
        </w:rPr>
        <w:t>等级。</w:t>
      </w:r>
    </w:p>
    <w:p w14:paraId="45502490">
      <w:pPr>
        <w:ind w:firstLine="0" w:firstLineChars="0"/>
        <w:jc w:val="center"/>
        <w:rPr>
          <w:rFonts w:cs="Times New Roman"/>
          <w:b/>
        </w:rPr>
      </w:pPr>
      <w:r>
        <w:rPr>
          <w:rFonts w:cs="Times New Roman"/>
          <w:b/>
        </w:rPr>
        <w:t>表2.3.1-11  危险物质及工艺系统危险性等级判断（P）</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3101"/>
        <w:gridCol w:w="1933"/>
        <w:gridCol w:w="3045"/>
        <w:gridCol w:w="3045"/>
        <w:gridCol w:w="3050"/>
      </w:tblGrid>
      <w:tr w14:paraId="4CCBFFF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jc w:val="center"/>
        </w:trPr>
        <w:tc>
          <w:tcPr>
            <w:tcW w:w="1094" w:type="pct"/>
            <w:vMerge w:val="restart"/>
            <w:tcBorders>
              <w:top w:val="single" w:color="auto" w:sz="12" w:space="0"/>
              <w:left w:val="nil"/>
              <w:bottom w:val="single" w:color="auto" w:sz="4" w:space="0"/>
              <w:right w:val="single" w:color="auto" w:sz="4" w:space="0"/>
            </w:tcBorders>
            <w:vAlign w:val="center"/>
          </w:tcPr>
          <w:p w14:paraId="2E977CD5">
            <w:pPr>
              <w:widowControl/>
              <w:spacing w:line="240" w:lineRule="auto"/>
              <w:ind w:firstLine="0" w:firstLineChars="0"/>
              <w:jc w:val="center"/>
              <w:rPr>
                <w:rFonts w:cs="Times New Roman"/>
                <w:b/>
                <w:sz w:val="21"/>
                <w:lang w:val="zh-CN"/>
              </w:rPr>
            </w:pPr>
            <w:r>
              <w:rPr>
                <w:rFonts w:cs="Times New Roman"/>
                <w:b/>
                <w:sz w:val="21"/>
                <w:lang w:val="zh-CN"/>
              </w:rPr>
              <w:t>危险物质数量与临</w:t>
            </w:r>
          </w:p>
          <w:p w14:paraId="049CCD07">
            <w:pPr>
              <w:widowControl/>
              <w:spacing w:line="240" w:lineRule="auto"/>
              <w:ind w:firstLine="0" w:firstLineChars="0"/>
              <w:jc w:val="center"/>
              <w:rPr>
                <w:rFonts w:cs="Times New Roman"/>
                <w:b/>
                <w:sz w:val="21"/>
                <w:lang w:val="zh-CN"/>
              </w:rPr>
            </w:pPr>
            <w:r>
              <w:rPr>
                <w:rFonts w:cs="Times New Roman"/>
                <w:b/>
                <w:sz w:val="21"/>
                <w:lang w:val="zh-CN"/>
              </w:rPr>
              <w:t>界量比值（Q）</w:t>
            </w:r>
          </w:p>
        </w:tc>
        <w:tc>
          <w:tcPr>
            <w:tcW w:w="3906" w:type="pct"/>
            <w:gridSpan w:val="4"/>
            <w:tcBorders>
              <w:top w:val="single" w:color="auto" w:sz="12" w:space="0"/>
              <w:left w:val="single" w:color="auto" w:sz="4" w:space="0"/>
              <w:bottom w:val="single" w:color="auto" w:sz="4" w:space="0"/>
              <w:right w:val="nil"/>
            </w:tcBorders>
            <w:vAlign w:val="center"/>
          </w:tcPr>
          <w:p w14:paraId="0E722A43">
            <w:pPr>
              <w:widowControl/>
              <w:spacing w:line="240" w:lineRule="auto"/>
              <w:ind w:firstLine="0" w:firstLineChars="0"/>
              <w:jc w:val="center"/>
              <w:rPr>
                <w:rFonts w:cs="Times New Roman"/>
                <w:b/>
                <w:sz w:val="21"/>
                <w:lang w:val="zh-CN"/>
              </w:rPr>
            </w:pPr>
            <w:r>
              <w:rPr>
                <w:rFonts w:cs="Times New Roman"/>
                <w:b/>
                <w:sz w:val="21"/>
                <w:lang w:val="zh-CN"/>
              </w:rPr>
              <w:t>行业及生产工艺（M）</w:t>
            </w:r>
          </w:p>
        </w:tc>
      </w:tr>
      <w:tr w14:paraId="555753F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jc w:val="center"/>
        </w:trPr>
        <w:tc>
          <w:tcPr>
            <w:tcW w:w="1094" w:type="pct"/>
            <w:vMerge w:val="continue"/>
            <w:tcBorders>
              <w:top w:val="single" w:color="auto" w:sz="12" w:space="0"/>
              <w:left w:val="nil"/>
              <w:bottom w:val="single" w:color="auto" w:sz="4" w:space="0"/>
              <w:right w:val="single" w:color="auto" w:sz="4" w:space="0"/>
            </w:tcBorders>
            <w:vAlign w:val="center"/>
          </w:tcPr>
          <w:p w14:paraId="49278657">
            <w:pPr>
              <w:widowControl/>
              <w:spacing w:line="240" w:lineRule="auto"/>
              <w:ind w:firstLine="0" w:firstLineChars="0"/>
              <w:jc w:val="center"/>
              <w:rPr>
                <w:rFonts w:cs="Times New Roman"/>
                <w:sz w:val="21"/>
                <w:lang w:val="zh-CN"/>
              </w:rPr>
            </w:pPr>
          </w:p>
        </w:tc>
        <w:tc>
          <w:tcPr>
            <w:tcW w:w="682" w:type="pct"/>
            <w:tcBorders>
              <w:top w:val="single" w:color="auto" w:sz="4" w:space="0"/>
              <w:left w:val="single" w:color="auto" w:sz="4" w:space="0"/>
              <w:bottom w:val="single" w:color="auto" w:sz="4" w:space="0"/>
              <w:right w:val="single" w:color="auto" w:sz="4" w:space="0"/>
            </w:tcBorders>
            <w:vAlign w:val="center"/>
          </w:tcPr>
          <w:p w14:paraId="0C5988C2">
            <w:pPr>
              <w:widowControl/>
              <w:spacing w:line="240" w:lineRule="auto"/>
              <w:ind w:firstLine="0" w:firstLineChars="0"/>
              <w:jc w:val="center"/>
              <w:rPr>
                <w:rFonts w:cs="Times New Roman"/>
                <w:b/>
                <w:sz w:val="21"/>
                <w:lang w:val="zh-CN"/>
              </w:rPr>
            </w:pPr>
            <w:r>
              <w:rPr>
                <w:rFonts w:cs="Times New Roman"/>
                <w:b/>
                <w:sz w:val="21"/>
                <w:lang w:val="zh-CN"/>
              </w:rPr>
              <w:t>M1</w:t>
            </w:r>
          </w:p>
        </w:tc>
        <w:tc>
          <w:tcPr>
            <w:tcW w:w="1074" w:type="pct"/>
            <w:tcBorders>
              <w:top w:val="single" w:color="auto" w:sz="4" w:space="0"/>
              <w:left w:val="single" w:color="auto" w:sz="4" w:space="0"/>
              <w:bottom w:val="single" w:color="auto" w:sz="4" w:space="0"/>
              <w:right w:val="single" w:color="auto" w:sz="4" w:space="0"/>
            </w:tcBorders>
            <w:vAlign w:val="center"/>
          </w:tcPr>
          <w:p w14:paraId="61E02316">
            <w:pPr>
              <w:widowControl/>
              <w:spacing w:line="240" w:lineRule="auto"/>
              <w:ind w:firstLine="0" w:firstLineChars="0"/>
              <w:jc w:val="center"/>
              <w:rPr>
                <w:rFonts w:cs="Times New Roman"/>
                <w:b/>
                <w:sz w:val="21"/>
                <w:lang w:val="zh-CN"/>
              </w:rPr>
            </w:pPr>
            <w:r>
              <w:rPr>
                <w:rFonts w:cs="Times New Roman"/>
                <w:b/>
                <w:sz w:val="21"/>
                <w:lang w:val="zh-CN"/>
              </w:rPr>
              <w:t>M2</w:t>
            </w:r>
          </w:p>
        </w:tc>
        <w:tc>
          <w:tcPr>
            <w:tcW w:w="1074" w:type="pct"/>
            <w:tcBorders>
              <w:top w:val="single" w:color="auto" w:sz="4" w:space="0"/>
              <w:left w:val="single" w:color="auto" w:sz="4" w:space="0"/>
              <w:bottom w:val="single" w:color="auto" w:sz="4" w:space="0"/>
              <w:right w:val="single" w:color="auto" w:sz="4" w:space="0"/>
            </w:tcBorders>
            <w:vAlign w:val="center"/>
          </w:tcPr>
          <w:p w14:paraId="6EAEEE10">
            <w:pPr>
              <w:widowControl/>
              <w:spacing w:line="240" w:lineRule="auto"/>
              <w:ind w:firstLine="0" w:firstLineChars="0"/>
              <w:jc w:val="center"/>
              <w:rPr>
                <w:rFonts w:cs="Times New Roman"/>
                <w:b/>
                <w:sz w:val="21"/>
                <w:lang w:val="zh-CN"/>
              </w:rPr>
            </w:pPr>
            <w:r>
              <w:rPr>
                <w:rFonts w:cs="Times New Roman"/>
                <w:b/>
                <w:sz w:val="21"/>
                <w:lang w:val="zh-CN"/>
              </w:rPr>
              <w:t>M3</w:t>
            </w:r>
          </w:p>
        </w:tc>
        <w:tc>
          <w:tcPr>
            <w:tcW w:w="1076" w:type="pct"/>
            <w:tcBorders>
              <w:top w:val="single" w:color="auto" w:sz="4" w:space="0"/>
              <w:left w:val="single" w:color="auto" w:sz="4" w:space="0"/>
              <w:bottom w:val="single" w:color="auto" w:sz="4" w:space="0"/>
              <w:right w:val="nil"/>
            </w:tcBorders>
            <w:vAlign w:val="center"/>
          </w:tcPr>
          <w:p w14:paraId="47EFCB4E">
            <w:pPr>
              <w:widowControl/>
              <w:spacing w:line="240" w:lineRule="auto"/>
              <w:ind w:firstLine="0" w:firstLineChars="0"/>
              <w:jc w:val="center"/>
              <w:rPr>
                <w:rFonts w:cs="Times New Roman"/>
                <w:b/>
                <w:sz w:val="21"/>
                <w:lang w:val="zh-CN"/>
              </w:rPr>
            </w:pPr>
            <w:r>
              <w:rPr>
                <w:rFonts w:cs="Times New Roman"/>
                <w:b/>
                <w:sz w:val="21"/>
                <w:lang w:val="zh-CN"/>
              </w:rPr>
              <w:t>M4</w:t>
            </w:r>
          </w:p>
        </w:tc>
      </w:tr>
      <w:tr w14:paraId="08DDB3C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1094" w:type="pct"/>
            <w:tcBorders>
              <w:top w:val="single" w:color="auto" w:sz="4" w:space="0"/>
              <w:left w:val="nil"/>
              <w:bottom w:val="single" w:color="auto" w:sz="4" w:space="0"/>
              <w:right w:val="single" w:color="auto" w:sz="4" w:space="0"/>
            </w:tcBorders>
            <w:vAlign w:val="center"/>
          </w:tcPr>
          <w:p w14:paraId="123D0266">
            <w:pPr>
              <w:widowControl/>
              <w:spacing w:line="240" w:lineRule="auto"/>
              <w:ind w:firstLine="0" w:firstLineChars="0"/>
              <w:jc w:val="center"/>
              <w:rPr>
                <w:rFonts w:cs="Times New Roman"/>
                <w:sz w:val="21"/>
                <w:lang w:val="zh-CN"/>
              </w:rPr>
            </w:pPr>
            <w:r>
              <w:rPr>
                <w:rFonts w:cs="Times New Roman"/>
                <w:i/>
                <w:iCs/>
                <w:sz w:val="21"/>
                <w:lang w:val="zh-CN"/>
              </w:rPr>
              <w:t>Q</w:t>
            </w:r>
            <w:r>
              <w:rPr>
                <w:rFonts w:cs="Times New Roman"/>
                <w:sz w:val="21"/>
                <w:lang w:val="zh-CN"/>
              </w:rPr>
              <w:t>≥100</w:t>
            </w:r>
          </w:p>
        </w:tc>
        <w:tc>
          <w:tcPr>
            <w:tcW w:w="682" w:type="pct"/>
            <w:tcBorders>
              <w:top w:val="single" w:color="auto" w:sz="4" w:space="0"/>
              <w:left w:val="single" w:color="auto" w:sz="4" w:space="0"/>
              <w:bottom w:val="single" w:color="auto" w:sz="4" w:space="0"/>
              <w:right w:val="single" w:color="auto" w:sz="4" w:space="0"/>
            </w:tcBorders>
            <w:vAlign w:val="center"/>
          </w:tcPr>
          <w:p w14:paraId="4991CA76">
            <w:pPr>
              <w:widowControl/>
              <w:spacing w:line="240" w:lineRule="auto"/>
              <w:ind w:firstLine="0" w:firstLineChars="0"/>
              <w:jc w:val="center"/>
              <w:rPr>
                <w:rFonts w:cs="Times New Roman"/>
                <w:sz w:val="21"/>
                <w:lang w:val="zh-CN"/>
              </w:rPr>
            </w:pPr>
            <w:r>
              <w:rPr>
                <w:rFonts w:cs="Times New Roman"/>
                <w:sz w:val="21"/>
                <w:lang w:val="zh-CN"/>
              </w:rPr>
              <w:t>P1</w:t>
            </w:r>
          </w:p>
        </w:tc>
        <w:tc>
          <w:tcPr>
            <w:tcW w:w="1074" w:type="pct"/>
            <w:tcBorders>
              <w:top w:val="single" w:color="auto" w:sz="4" w:space="0"/>
              <w:left w:val="single" w:color="auto" w:sz="4" w:space="0"/>
              <w:bottom w:val="single" w:color="auto" w:sz="4" w:space="0"/>
              <w:right w:val="single" w:color="auto" w:sz="4" w:space="0"/>
            </w:tcBorders>
            <w:vAlign w:val="center"/>
          </w:tcPr>
          <w:p w14:paraId="7910EEAD">
            <w:pPr>
              <w:widowControl/>
              <w:spacing w:line="240" w:lineRule="auto"/>
              <w:ind w:firstLine="0" w:firstLineChars="0"/>
              <w:jc w:val="center"/>
              <w:rPr>
                <w:rFonts w:cs="Times New Roman"/>
                <w:sz w:val="21"/>
                <w:lang w:val="zh-CN"/>
              </w:rPr>
            </w:pPr>
            <w:r>
              <w:rPr>
                <w:rFonts w:cs="Times New Roman"/>
                <w:sz w:val="21"/>
                <w:lang w:val="zh-CN"/>
              </w:rPr>
              <w:t>P1</w:t>
            </w:r>
          </w:p>
        </w:tc>
        <w:tc>
          <w:tcPr>
            <w:tcW w:w="1074" w:type="pct"/>
            <w:tcBorders>
              <w:top w:val="single" w:color="auto" w:sz="4" w:space="0"/>
              <w:left w:val="single" w:color="auto" w:sz="4" w:space="0"/>
              <w:bottom w:val="single" w:color="auto" w:sz="4" w:space="0"/>
              <w:right w:val="single" w:color="auto" w:sz="4" w:space="0"/>
            </w:tcBorders>
            <w:vAlign w:val="center"/>
          </w:tcPr>
          <w:p w14:paraId="19A14C93">
            <w:pPr>
              <w:widowControl/>
              <w:spacing w:line="240" w:lineRule="auto"/>
              <w:ind w:firstLine="0" w:firstLineChars="0"/>
              <w:jc w:val="center"/>
              <w:rPr>
                <w:rFonts w:cs="Times New Roman"/>
                <w:sz w:val="21"/>
                <w:lang w:val="zh-CN"/>
              </w:rPr>
            </w:pPr>
            <w:r>
              <w:rPr>
                <w:rFonts w:cs="Times New Roman"/>
                <w:sz w:val="21"/>
                <w:lang w:val="zh-CN"/>
              </w:rPr>
              <w:t>P2</w:t>
            </w:r>
          </w:p>
        </w:tc>
        <w:tc>
          <w:tcPr>
            <w:tcW w:w="1076" w:type="pct"/>
            <w:tcBorders>
              <w:top w:val="single" w:color="auto" w:sz="4" w:space="0"/>
              <w:left w:val="single" w:color="auto" w:sz="4" w:space="0"/>
              <w:bottom w:val="single" w:color="auto" w:sz="4" w:space="0"/>
              <w:right w:val="nil"/>
            </w:tcBorders>
            <w:vAlign w:val="center"/>
          </w:tcPr>
          <w:p w14:paraId="5C036244">
            <w:pPr>
              <w:widowControl/>
              <w:spacing w:line="240" w:lineRule="auto"/>
              <w:ind w:firstLine="0" w:firstLineChars="0"/>
              <w:jc w:val="center"/>
              <w:rPr>
                <w:rFonts w:cs="Times New Roman"/>
                <w:sz w:val="21"/>
                <w:lang w:val="zh-CN"/>
              </w:rPr>
            </w:pPr>
            <w:r>
              <w:rPr>
                <w:rFonts w:cs="Times New Roman"/>
                <w:sz w:val="21"/>
                <w:lang w:val="zh-CN"/>
              </w:rPr>
              <w:t>P3</w:t>
            </w:r>
          </w:p>
        </w:tc>
      </w:tr>
      <w:tr w14:paraId="78DA28E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1094" w:type="pct"/>
            <w:tcBorders>
              <w:top w:val="single" w:color="auto" w:sz="4" w:space="0"/>
              <w:left w:val="nil"/>
              <w:bottom w:val="single" w:color="auto" w:sz="4" w:space="0"/>
              <w:right w:val="single" w:color="auto" w:sz="4" w:space="0"/>
            </w:tcBorders>
            <w:vAlign w:val="center"/>
          </w:tcPr>
          <w:p w14:paraId="3C45BFEA">
            <w:pPr>
              <w:widowControl/>
              <w:spacing w:line="240" w:lineRule="auto"/>
              <w:ind w:firstLine="0" w:firstLineChars="0"/>
              <w:jc w:val="center"/>
              <w:rPr>
                <w:rFonts w:cs="Times New Roman"/>
                <w:sz w:val="21"/>
                <w:lang w:val="zh-CN"/>
              </w:rPr>
            </w:pPr>
            <w:r>
              <w:rPr>
                <w:rFonts w:cs="Times New Roman"/>
                <w:sz w:val="21"/>
                <w:lang w:val="zh-CN"/>
              </w:rPr>
              <w:t>10≤</w:t>
            </w:r>
            <w:r>
              <w:rPr>
                <w:rFonts w:cs="Times New Roman"/>
                <w:i/>
                <w:iCs/>
                <w:sz w:val="21"/>
                <w:lang w:val="zh-CN"/>
              </w:rPr>
              <w:t>Q</w:t>
            </w:r>
            <w:r>
              <w:rPr>
                <w:rFonts w:cs="Times New Roman"/>
                <w:sz w:val="21"/>
                <w:lang w:val="zh-CN"/>
              </w:rPr>
              <w:t>＜100</w:t>
            </w:r>
          </w:p>
        </w:tc>
        <w:tc>
          <w:tcPr>
            <w:tcW w:w="682" w:type="pct"/>
            <w:tcBorders>
              <w:top w:val="single" w:color="auto" w:sz="4" w:space="0"/>
              <w:left w:val="single" w:color="auto" w:sz="4" w:space="0"/>
              <w:bottom w:val="single" w:color="auto" w:sz="4" w:space="0"/>
              <w:right w:val="single" w:color="auto" w:sz="4" w:space="0"/>
            </w:tcBorders>
            <w:vAlign w:val="center"/>
          </w:tcPr>
          <w:p w14:paraId="5AE054D0">
            <w:pPr>
              <w:widowControl/>
              <w:spacing w:line="240" w:lineRule="auto"/>
              <w:ind w:firstLine="0" w:firstLineChars="0"/>
              <w:jc w:val="center"/>
              <w:rPr>
                <w:rFonts w:cs="Times New Roman"/>
                <w:sz w:val="21"/>
                <w:lang w:val="zh-CN"/>
              </w:rPr>
            </w:pPr>
            <w:r>
              <w:rPr>
                <w:rFonts w:cs="Times New Roman"/>
                <w:sz w:val="21"/>
                <w:lang w:val="zh-CN"/>
              </w:rPr>
              <w:t>P1</w:t>
            </w:r>
          </w:p>
        </w:tc>
        <w:tc>
          <w:tcPr>
            <w:tcW w:w="1074" w:type="pct"/>
            <w:tcBorders>
              <w:top w:val="single" w:color="auto" w:sz="4" w:space="0"/>
              <w:left w:val="single" w:color="auto" w:sz="4" w:space="0"/>
              <w:bottom w:val="single" w:color="auto" w:sz="4" w:space="0"/>
              <w:right w:val="single" w:color="auto" w:sz="4" w:space="0"/>
            </w:tcBorders>
            <w:shd w:val="clear" w:color="auto" w:fill="E7E6E6" w:themeFill="background2"/>
            <w:vAlign w:val="center"/>
          </w:tcPr>
          <w:p w14:paraId="6B22A379">
            <w:pPr>
              <w:widowControl/>
              <w:spacing w:line="240" w:lineRule="auto"/>
              <w:ind w:firstLine="0" w:firstLineChars="0"/>
              <w:jc w:val="center"/>
              <w:rPr>
                <w:rFonts w:cs="Times New Roman"/>
                <w:sz w:val="21"/>
                <w:lang w:val="zh-CN"/>
              </w:rPr>
            </w:pPr>
            <w:r>
              <w:rPr>
                <w:rFonts w:cs="Times New Roman"/>
                <w:sz w:val="21"/>
                <w:lang w:val="zh-CN"/>
              </w:rPr>
              <w:t>P2</w:t>
            </w:r>
          </w:p>
        </w:tc>
        <w:tc>
          <w:tcPr>
            <w:tcW w:w="1074" w:type="pct"/>
            <w:tcBorders>
              <w:top w:val="single" w:color="auto" w:sz="4" w:space="0"/>
              <w:left w:val="single" w:color="auto" w:sz="4" w:space="0"/>
              <w:bottom w:val="single" w:color="auto" w:sz="4" w:space="0"/>
              <w:right w:val="single" w:color="auto" w:sz="4" w:space="0"/>
            </w:tcBorders>
            <w:vAlign w:val="center"/>
          </w:tcPr>
          <w:p w14:paraId="2AE65916">
            <w:pPr>
              <w:widowControl/>
              <w:spacing w:line="240" w:lineRule="auto"/>
              <w:ind w:firstLine="0" w:firstLineChars="0"/>
              <w:jc w:val="center"/>
              <w:rPr>
                <w:rFonts w:cs="Times New Roman"/>
                <w:sz w:val="21"/>
                <w:lang w:val="zh-CN"/>
              </w:rPr>
            </w:pPr>
            <w:r>
              <w:rPr>
                <w:rFonts w:cs="Times New Roman"/>
                <w:sz w:val="21"/>
                <w:lang w:val="zh-CN"/>
              </w:rPr>
              <w:t>P3</w:t>
            </w:r>
          </w:p>
        </w:tc>
        <w:tc>
          <w:tcPr>
            <w:tcW w:w="1076" w:type="pct"/>
            <w:tcBorders>
              <w:top w:val="single" w:color="auto" w:sz="4" w:space="0"/>
              <w:left w:val="single" w:color="auto" w:sz="4" w:space="0"/>
              <w:bottom w:val="single" w:color="auto" w:sz="4" w:space="0"/>
              <w:right w:val="nil"/>
            </w:tcBorders>
            <w:vAlign w:val="center"/>
          </w:tcPr>
          <w:p w14:paraId="61F46BD8">
            <w:pPr>
              <w:widowControl/>
              <w:spacing w:line="240" w:lineRule="auto"/>
              <w:ind w:firstLine="0" w:firstLineChars="0"/>
              <w:jc w:val="center"/>
              <w:rPr>
                <w:rFonts w:cs="Times New Roman"/>
                <w:sz w:val="21"/>
                <w:lang w:val="zh-CN"/>
              </w:rPr>
            </w:pPr>
            <w:r>
              <w:rPr>
                <w:rFonts w:cs="Times New Roman"/>
                <w:sz w:val="21"/>
                <w:lang w:val="zh-CN"/>
              </w:rPr>
              <w:t>P4</w:t>
            </w:r>
          </w:p>
        </w:tc>
      </w:tr>
      <w:tr w14:paraId="3EC7BAA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1094" w:type="pct"/>
            <w:tcBorders>
              <w:top w:val="single" w:color="auto" w:sz="4" w:space="0"/>
              <w:left w:val="nil"/>
              <w:bottom w:val="single" w:color="auto" w:sz="12" w:space="0"/>
              <w:right w:val="single" w:color="auto" w:sz="4" w:space="0"/>
            </w:tcBorders>
            <w:vAlign w:val="center"/>
          </w:tcPr>
          <w:p w14:paraId="646084FA">
            <w:pPr>
              <w:widowControl/>
              <w:spacing w:line="240" w:lineRule="auto"/>
              <w:ind w:firstLine="0" w:firstLineChars="0"/>
              <w:jc w:val="center"/>
              <w:rPr>
                <w:rFonts w:cs="Times New Roman"/>
                <w:sz w:val="21"/>
                <w:lang w:val="zh-CN"/>
              </w:rPr>
            </w:pPr>
            <w:r>
              <w:rPr>
                <w:rFonts w:cs="Times New Roman"/>
                <w:sz w:val="21"/>
                <w:lang w:val="zh-CN"/>
              </w:rPr>
              <w:t>1≤</w:t>
            </w:r>
            <w:r>
              <w:rPr>
                <w:rFonts w:cs="Times New Roman"/>
                <w:i/>
                <w:iCs/>
                <w:sz w:val="21"/>
                <w:lang w:val="zh-CN"/>
              </w:rPr>
              <w:t>Q</w:t>
            </w:r>
            <w:r>
              <w:rPr>
                <w:rFonts w:cs="Times New Roman"/>
                <w:sz w:val="21"/>
                <w:lang w:val="zh-CN"/>
              </w:rPr>
              <w:t>＜10</w:t>
            </w:r>
          </w:p>
        </w:tc>
        <w:tc>
          <w:tcPr>
            <w:tcW w:w="682" w:type="pct"/>
            <w:tcBorders>
              <w:top w:val="single" w:color="auto" w:sz="4" w:space="0"/>
              <w:left w:val="single" w:color="auto" w:sz="4" w:space="0"/>
              <w:bottom w:val="single" w:color="auto" w:sz="12" w:space="0"/>
              <w:right w:val="single" w:color="auto" w:sz="4" w:space="0"/>
            </w:tcBorders>
            <w:vAlign w:val="center"/>
          </w:tcPr>
          <w:p w14:paraId="65DA6148">
            <w:pPr>
              <w:widowControl/>
              <w:spacing w:line="240" w:lineRule="auto"/>
              <w:ind w:firstLine="0" w:firstLineChars="0"/>
              <w:jc w:val="center"/>
              <w:rPr>
                <w:rFonts w:cs="Times New Roman"/>
                <w:sz w:val="21"/>
                <w:lang w:val="zh-CN"/>
              </w:rPr>
            </w:pPr>
            <w:r>
              <w:rPr>
                <w:rFonts w:cs="Times New Roman"/>
                <w:sz w:val="21"/>
                <w:lang w:val="zh-CN"/>
              </w:rPr>
              <w:t>P2</w:t>
            </w:r>
          </w:p>
        </w:tc>
        <w:tc>
          <w:tcPr>
            <w:tcW w:w="1074" w:type="pct"/>
            <w:tcBorders>
              <w:top w:val="single" w:color="auto" w:sz="4" w:space="0"/>
              <w:left w:val="single" w:color="auto" w:sz="4" w:space="0"/>
              <w:bottom w:val="single" w:color="auto" w:sz="12" w:space="0"/>
              <w:right w:val="single" w:color="auto" w:sz="4" w:space="0"/>
            </w:tcBorders>
            <w:vAlign w:val="center"/>
          </w:tcPr>
          <w:p w14:paraId="05D2E7AB">
            <w:pPr>
              <w:widowControl/>
              <w:spacing w:line="240" w:lineRule="auto"/>
              <w:ind w:firstLine="0" w:firstLineChars="0"/>
              <w:jc w:val="center"/>
              <w:rPr>
                <w:rFonts w:cs="Times New Roman"/>
                <w:sz w:val="21"/>
                <w:lang w:val="zh-CN"/>
              </w:rPr>
            </w:pPr>
            <w:r>
              <w:rPr>
                <w:rFonts w:cs="Times New Roman"/>
                <w:sz w:val="21"/>
                <w:lang w:val="zh-CN"/>
              </w:rPr>
              <w:t>P3</w:t>
            </w:r>
          </w:p>
        </w:tc>
        <w:tc>
          <w:tcPr>
            <w:tcW w:w="1074" w:type="pct"/>
            <w:tcBorders>
              <w:top w:val="single" w:color="auto" w:sz="4" w:space="0"/>
              <w:left w:val="single" w:color="auto" w:sz="4" w:space="0"/>
              <w:bottom w:val="single" w:color="auto" w:sz="12" w:space="0"/>
              <w:right w:val="single" w:color="auto" w:sz="4" w:space="0"/>
            </w:tcBorders>
            <w:vAlign w:val="center"/>
          </w:tcPr>
          <w:p w14:paraId="070E3CCD">
            <w:pPr>
              <w:widowControl/>
              <w:spacing w:line="240" w:lineRule="auto"/>
              <w:ind w:firstLine="0" w:firstLineChars="0"/>
              <w:jc w:val="center"/>
              <w:rPr>
                <w:rFonts w:cs="Times New Roman"/>
                <w:sz w:val="21"/>
                <w:lang w:val="zh-CN"/>
              </w:rPr>
            </w:pPr>
            <w:r>
              <w:rPr>
                <w:rFonts w:cs="Times New Roman"/>
                <w:sz w:val="21"/>
                <w:lang w:val="zh-CN"/>
              </w:rPr>
              <w:t>P4</w:t>
            </w:r>
          </w:p>
        </w:tc>
        <w:tc>
          <w:tcPr>
            <w:tcW w:w="1076" w:type="pct"/>
            <w:tcBorders>
              <w:top w:val="single" w:color="auto" w:sz="4" w:space="0"/>
              <w:left w:val="single" w:color="auto" w:sz="4" w:space="0"/>
              <w:bottom w:val="single" w:color="auto" w:sz="12" w:space="0"/>
              <w:right w:val="nil"/>
            </w:tcBorders>
            <w:vAlign w:val="center"/>
          </w:tcPr>
          <w:p w14:paraId="483F485C">
            <w:pPr>
              <w:widowControl/>
              <w:spacing w:line="240" w:lineRule="auto"/>
              <w:ind w:firstLine="0" w:firstLineChars="0"/>
              <w:jc w:val="center"/>
              <w:rPr>
                <w:rFonts w:cs="Times New Roman"/>
                <w:sz w:val="21"/>
                <w:lang w:val="zh-CN"/>
              </w:rPr>
            </w:pPr>
            <w:r>
              <w:rPr>
                <w:rFonts w:cs="Times New Roman"/>
                <w:sz w:val="21"/>
                <w:lang w:val="zh-CN"/>
              </w:rPr>
              <w:t>P4</w:t>
            </w:r>
          </w:p>
        </w:tc>
      </w:tr>
    </w:tbl>
    <w:p w14:paraId="0F4F77BA">
      <w:pPr>
        <w:ind w:firstLine="482"/>
        <w:rPr>
          <w:rFonts w:cs="Times New Roman"/>
          <w:b/>
          <w:bCs/>
          <w:kern w:val="24"/>
          <w:szCs w:val="24"/>
        </w:rPr>
      </w:pPr>
      <w:r>
        <w:rPr>
          <w:rFonts w:cs="Times New Roman"/>
          <w:b/>
          <w:bCs/>
          <w:kern w:val="24"/>
          <w:szCs w:val="24"/>
        </w:rPr>
        <w:t>（3）环境敏感程度（E）分级</w:t>
      </w:r>
    </w:p>
    <w:p w14:paraId="76B0C7C0">
      <w:pPr>
        <w:ind w:firstLine="482"/>
        <w:rPr>
          <w:rFonts w:cs="Times New Roman"/>
          <w:b/>
          <w:bCs/>
          <w:szCs w:val="20"/>
        </w:rPr>
      </w:pPr>
      <w:r>
        <w:rPr>
          <w:rFonts w:ascii="宋体" w:hAnsi="宋体" w:cs="宋体"/>
          <w:b/>
          <w:bCs/>
          <w:szCs w:val="20"/>
        </w:rPr>
        <w:t>①</w:t>
      </w:r>
      <w:r>
        <w:rPr>
          <w:rFonts w:cs="Times New Roman"/>
          <w:b/>
          <w:bCs/>
          <w:szCs w:val="20"/>
        </w:rPr>
        <w:t>大气环境</w:t>
      </w:r>
    </w:p>
    <w:p w14:paraId="76EBFEE4">
      <w:pPr>
        <w:widowControl/>
        <w:ind w:firstLine="480"/>
        <w:rPr>
          <w:rFonts w:cs="Times New Roman"/>
          <w:szCs w:val="28"/>
        </w:rPr>
      </w:pPr>
      <w:r>
        <w:rPr>
          <w:rFonts w:cs="Times New Roman"/>
          <w:szCs w:val="28"/>
        </w:rPr>
        <w:t>依据环境敏感目标环境敏感性及人口密度划分环境风险受体的敏感性，共分为三种类型，E1为环境高度敏感区，E2为环境中度敏感区，E3为环境低度敏感区，分级原则见下表。</w:t>
      </w:r>
    </w:p>
    <w:p w14:paraId="569E71A1">
      <w:pPr>
        <w:ind w:firstLine="0" w:firstLineChars="0"/>
        <w:jc w:val="center"/>
        <w:rPr>
          <w:rFonts w:cs="Times New Roman"/>
          <w:b/>
        </w:rPr>
      </w:pPr>
      <w:r>
        <w:rPr>
          <w:rFonts w:cs="Times New Roman"/>
          <w:b/>
        </w:rPr>
        <w:t>表2.3.1-12  大气环境敏感程度分级</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378"/>
        <w:gridCol w:w="12796"/>
      </w:tblGrid>
      <w:tr w14:paraId="61D49C4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486" w:type="pct"/>
            <w:tcBorders>
              <w:top w:val="single" w:color="auto" w:sz="12" w:space="0"/>
              <w:left w:val="nil"/>
              <w:bottom w:val="single" w:color="auto" w:sz="4" w:space="0"/>
              <w:right w:val="single" w:color="auto" w:sz="4" w:space="0"/>
            </w:tcBorders>
            <w:vAlign w:val="center"/>
          </w:tcPr>
          <w:p w14:paraId="177A109F">
            <w:pPr>
              <w:widowControl/>
              <w:spacing w:line="240" w:lineRule="auto"/>
              <w:ind w:firstLine="0" w:firstLineChars="0"/>
              <w:jc w:val="center"/>
              <w:rPr>
                <w:rFonts w:cs="Times New Roman"/>
                <w:b/>
                <w:sz w:val="21"/>
                <w:lang w:val="zh-CN"/>
              </w:rPr>
            </w:pPr>
            <w:r>
              <w:rPr>
                <w:rFonts w:cs="Times New Roman"/>
                <w:b/>
                <w:sz w:val="21"/>
                <w:lang w:val="zh-CN"/>
              </w:rPr>
              <w:t>分级</w:t>
            </w:r>
          </w:p>
        </w:tc>
        <w:tc>
          <w:tcPr>
            <w:tcW w:w="4514" w:type="pct"/>
            <w:tcBorders>
              <w:top w:val="single" w:color="auto" w:sz="12" w:space="0"/>
              <w:left w:val="nil"/>
              <w:bottom w:val="single" w:color="auto" w:sz="4" w:space="0"/>
              <w:right w:val="nil"/>
            </w:tcBorders>
            <w:vAlign w:val="center"/>
          </w:tcPr>
          <w:p w14:paraId="40DC6327">
            <w:pPr>
              <w:widowControl/>
              <w:spacing w:line="240" w:lineRule="auto"/>
              <w:ind w:firstLine="0" w:firstLineChars="0"/>
              <w:jc w:val="center"/>
              <w:rPr>
                <w:rFonts w:cs="Times New Roman"/>
                <w:b/>
                <w:sz w:val="21"/>
                <w:lang w:val="zh-CN"/>
              </w:rPr>
            </w:pPr>
            <w:r>
              <w:rPr>
                <w:rFonts w:cs="Times New Roman"/>
                <w:b/>
                <w:sz w:val="21"/>
                <w:lang w:val="zh-CN"/>
              </w:rPr>
              <w:t>大气环境敏感性</w:t>
            </w:r>
          </w:p>
        </w:tc>
      </w:tr>
      <w:tr w14:paraId="1756D62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486" w:type="pct"/>
            <w:tcBorders>
              <w:top w:val="single" w:color="auto" w:sz="4" w:space="0"/>
              <w:left w:val="nil"/>
              <w:bottom w:val="single" w:color="auto" w:sz="4" w:space="0"/>
              <w:right w:val="single" w:color="auto" w:sz="4" w:space="0"/>
            </w:tcBorders>
            <w:shd w:val="clear" w:color="auto" w:fill="BEBEBE" w:themeFill="background1" w:themeFillShade="BF"/>
            <w:vAlign w:val="center"/>
          </w:tcPr>
          <w:p w14:paraId="347BD963">
            <w:pPr>
              <w:widowControl/>
              <w:spacing w:line="240" w:lineRule="auto"/>
              <w:ind w:firstLine="0" w:firstLineChars="0"/>
              <w:jc w:val="center"/>
              <w:rPr>
                <w:rFonts w:cs="Times New Roman"/>
                <w:sz w:val="21"/>
                <w:lang w:val="zh-CN"/>
              </w:rPr>
            </w:pPr>
            <w:r>
              <w:rPr>
                <w:rFonts w:cs="Times New Roman"/>
                <w:sz w:val="21"/>
                <w:lang w:val="zh-CN"/>
              </w:rPr>
              <w:t>E1</w:t>
            </w:r>
          </w:p>
        </w:tc>
        <w:tc>
          <w:tcPr>
            <w:tcW w:w="4514" w:type="pct"/>
            <w:tcBorders>
              <w:top w:val="single" w:color="auto" w:sz="4" w:space="0"/>
              <w:left w:val="nil"/>
              <w:bottom w:val="single" w:color="auto" w:sz="4" w:space="0"/>
              <w:right w:val="nil"/>
            </w:tcBorders>
            <w:shd w:val="clear" w:color="auto" w:fill="BEBEBE" w:themeFill="background1" w:themeFillShade="BF"/>
          </w:tcPr>
          <w:p w14:paraId="0E4F6809">
            <w:pPr>
              <w:widowControl/>
              <w:spacing w:line="240" w:lineRule="auto"/>
              <w:ind w:firstLine="0" w:firstLineChars="0"/>
              <w:rPr>
                <w:rFonts w:cs="Times New Roman"/>
                <w:sz w:val="21"/>
                <w:lang w:val="zh-CN"/>
              </w:rPr>
            </w:pPr>
            <w:r>
              <w:rPr>
                <w:rFonts w:cs="Times New Roman"/>
                <w:sz w:val="21"/>
                <w:lang w:val="zh-CN"/>
              </w:rPr>
              <w:t>周围5km范围内居住区、医疗卫生、文化教育、科研、行政办公等机构人口总数大于5万人，或其他需要特殊保护的区域；或周边500 m范围内人口总数大于1000人；油气、化学品运输管线管道周边200 m范围内，每千米管段人口数大于200人。</w:t>
            </w:r>
          </w:p>
        </w:tc>
      </w:tr>
      <w:tr w14:paraId="2D2B8F2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486" w:type="pct"/>
            <w:tcBorders>
              <w:top w:val="single" w:color="auto" w:sz="4" w:space="0"/>
              <w:left w:val="nil"/>
              <w:bottom w:val="single" w:color="auto" w:sz="4" w:space="0"/>
              <w:right w:val="single" w:color="auto" w:sz="4" w:space="0"/>
            </w:tcBorders>
            <w:vAlign w:val="center"/>
          </w:tcPr>
          <w:p w14:paraId="79631299">
            <w:pPr>
              <w:widowControl/>
              <w:spacing w:line="240" w:lineRule="auto"/>
              <w:ind w:firstLine="0" w:firstLineChars="0"/>
              <w:jc w:val="center"/>
              <w:rPr>
                <w:rFonts w:cs="Times New Roman"/>
                <w:sz w:val="21"/>
                <w:lang w:val="zh-CN"/>
              </w:rPr>
            </w:pPr>
            <w:r>
              <w:rPr>
                <w:rFonts w:cs="Times New Roman"/>
                <w:sz w:val="21"/>
                <w:lang w:val="zh-CN"/>
              </w:rPr>
              <w:t>E2</w:t>
            </w:r>
          </w:p>
        </w:tc>
        <w:tc>
          <w:tcPr>
            <w:tcW w:w="4514" w:type="pct"/>
            <w:tcBorders>
              <w:top w:val="single" w:color="auto" w:sz="4" w:space="0"/>
              <w:left w:val="nil"/>
              <w:bottom w:val="single" w:color="auto" w:sz="4" w:space="0"/>
              <w:right w:val="nil"/>
            </w:tcBorders>
          </w:tcPr>
          <w:p w14:paraId="68CD75C2">
            <w:pPr>
              <w:widowControl/>
              <w:spacing w:line="240" w:lineRule="auto"/>
              <w:ind w:firstLine="0" w:firstLineChars="0"/>
              <w:rPr>
                <w:rFonts w:cs="Times New Roman"/>
                <w:sz w:val="21"/>
                <w:lang w:val="zh-CN"/>
              </w:rPr>
            </w:pPr>
            <w:r>
              <w:rPr>
                <w:rFonts w:cs="Times New Roman"/>
                <w:sz w:val="21"/>
                <w:lang w:val="zh-CN"/>
              </w:rPr>
              <w:t>周围5km范围内居住区、医疗卫生、文化教育、科研、行政办公等机构人口总数大于1万人，小于5万人；或周边500 m范围内人口总数大于500人，小于1000人；油气、化学品运输管线管道周边200 m范围内，每千米管段人口数大于100人，小于200人。</w:t>
            </w:r>
          </w:p>
        </w:tc>
      </w:tr>
      <w:tr w14:paraId="5DEE41E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486" w:type="pct"/>
            <w:tcBorders>
              <w:top w:val="single" w:color="auto" w:sz="4" w:space="0"/>
              <w:left w:val="nil"/>
              <w:bottom w:val="single" w:color="auto" w:sz="12" w:space="0"/>
              <w:right w:val="single" w:color="auto" w:sz="4" w:space="0"/>
            </w:tcBorders>
            <w:vAlign w:val="center"/>
          </w:tcPr>
          <w:p w14:paraId="7B20D3A4">
            <w:pPr>
              <w:widowControl/>
              <w:spacing w:line="240" w:lineRule="auto"/>
              <w:ind w:firstLine="0" w:firstLineChars="0"/>
              <w:jc w:val="center"/>
              <w:rPr>
                <w:rFonts w:cs="Times New Roman"/>
                <w:sz w:val="21"/>
                <w:lang w:val="zh-CN"/>
              </w:rPr>
            </w:pPr>
            <w:r>
              <w:rPr>
                <w:rFonts w:cs="Times New Roman"/>
                <w:sz w:val="21"/>
                <w:lang w:val="zh-CN"/>
              </w:rPr>
              <w:t>E3</w:t>
            </w:r>
          </w:p>
        </w:tc>
        <w:tc>
          <w:tcPr>
            <w:tcW w:w="4514" w:type="pct"/>
            <w:tcBorders>
              <w:top w:val="single" w:color="auto" w:sz="4" w:space="0"/>
              <w:left w:val="nil"/>
              <w:bottom w:val="single" w:color="auto" w:sz="12" w:space="0"/>
              <w:right w:val="nil"/>
            </w:tcBorders>
          </w:tcPr>
          <w:p w14:paraId="3564250D">
            <w:pPr>
              <w:widowControl/>
              <w:spacing w:line="240" w:lineRule="auto"/>
              <w:ind w:firstLine="0" w:firstLineChars="0"/>
              <w:rPr>
                <w:rFonts w:cs="Times New Roman"/>
                <w:sz w:val="21"/>
                <w:lang w:val="zh-CN"/>
              </w:rPr>
            </w:pPr>
            <w:r>
              <w:rPr>
                <w:rFonts w:cs="Times New Roman"/>
                <w:sz w:val="21"/>
                <w:lang w:val="zh-CN"/>
              </w:rPr>
              <w:t>周围5 km范围内居住区、医疗卫生、文化教育、科研、行政办公等机构人口总数小于1万人；或周边500 m范围内人口总数小于500人；油气、化学品运输管线管道周边200 m范围内，每千米管段人口数小于100人。</w:t>
            </w:r>
          </w:p>
        </w:tc>
      </w:tr>
    </w:tbl>
    <w:p w14:paraId="1863477C">
      <w:pPr>
        <w:ind w:firstLine="480"/>
        <w:rPr>
          <w:rFonts w:cs="Times New Roman"/>
          <w:szCs w:val="20"/>
        </w:rPr>
      </w:pPr>
      <w:r>
        <w:rPr>
          <w:rFonts w:cs="Times New Roman"/>
          <w:szCs w:val="20"/>
        </w:rPr>
        <w:t>本项目周边5 km范围内人口总数为</w:t>
      </w:r>
      <w:r>
        <w:rPr>
          <w:rFonts w:hint="eastAsia" w:cs="Times New Roman"/>
          <w:szCs w:val="20"/>
        </w:rPr>
        <w:t>266030</w:t>
      </w:r>
      <w:r>
        <w:rPr>
          <w:rFonts w:cs="Times New Roman"/>
          <w:szCs w:val="20"/>
        </w:rPr>
        <w:t>人，大于</w:t>
      </w:r>
      <w:r>
        <w:rPr>
          <w:rFonts w:hint="eastAsia" w:cs="Times New Roman"/>
          <w:szCs w:val="20"/>
        </w:rPr>
        <w:t>5</w:t>
      </w:r>
      <w:r>
        <w:rPr>
          <w:rFonts w:cs="Times New Roman"/>
          <w:szCs w:val="20"/>
        </w:rPr>
        <w:t>万人，500m范围内人口总数为</w:t>
      </w:r>
      <w:r>
        <w:rPr>
          <w:rFonts w:hint="eastAsia" w:cs="Times New Roman"/>
          <w:szCs w:val="20"/>
        </w:rPr>
        <w:t>8260</w:t>
      </w:r>
      <w:r>
        <w:rPr>
          <w:rFonts w:cs="Times New Roman"/>
          <w:szCs w:val="20"/>
        </w:rPr>
        <w:t>人，</w:t>
      </w:r>
      <w:r>
        <w:rPr>
          <w:rFonts w:hint="eastAsia" w:cs="Times New Roman"/>
          <w:szCs w:val="20"/>
        </w:rPr>
        <w:t>大</w:t>
      </w:r>
      <w:r>
        <w:rPr>
          <w:rFonts w:cs="Times New Roman"/>
          <w:szCs w:val="20"/>
        </w:rPr>
        <w:t>于</w:t>
      </w:r>
      <w:r>
        <w:rPr>
          <w:rFonts w:hint="eastAsia" w:cs="Times New Roman"/>
          <w:szCs w:val="20"/>
        </w:rPr>
        <w:t>10</w:t>
      </w:r>
      <w:r>
        <w:rPr>
          <w:rFonts w:cs="Times New Roman"/>
          <w:szCs w:val="20"/>
        </w:rPr>
        <w:t>00人，大气敏感度分级为E</w:t>
      </w:r>
      <w:r>
        <w:rPr>
          <w:rFonts w:hint="eastAsia" w:cs="Times New Roman"/>
          <w:szCs w:val="20"/>
        </w:rPr>
        <w:t>1</w:t>
      </w:r>
      <w:r>
        <w:rPr>
          <w:rFonts w:cs="Times New Roman"/>
          <w:szCs w:val="20"/>
        </w:rPr>
        <w:t>。</w:t>
      </w:r>
    </w:p>
    <w:p w14:paraId="33BA3099">
      <w:pPr>
        <w:ind w:firstLine="482"/>
        <w:rPr>
          <w:rFonts w:cs="Times New Roman"/>
          <w:b/>
          <w:bCs/>
          <w:szCs w:val="20"/>
        </w:rPr>
      </w:pPr>
      <w:r>
        <w:rPr>
          <w:rFonts w:ascii="宋体" w:hAnsi="宋体" w:cs="宋体"/>
          <w:b/>
          <w:bCs/>
          <w:szCs w:val="20"/>
        </w:rPr>
        <w:t>②</w:t>
      </w:r>
      <w:r>
        <w:rPr>
          <w:rFonts w:cs="Times New Roman"/>
          <w:b/>
          <w:bCs/>
          <w:szCs w:val="20"/>
        </w:rPr>
        <w:t>地表水环境</w:t>
      </w:r>
    </w:p>
    <w:p w14:paraId="08E71B2D">
      <w:pPr>
        <w:ind w:firstLine="480"/>
        <w:rPr>
          <w:rFonts w:cs="Times New Roman"/>
          <w:szCs w:val="20"/>
        </w:rPr>
      </w:pPr>
      <w:r>
        <w:rPr>
          <w:rFonts w:cs="Times New Roman"/>
          <w:szCs w:val="20"/>
        </w:rPr>
        <w:t>根据事故情况下危险物质泄漏到水体的排放点受纳水体功能敏感性与下游环境敏感目标情况，将地表水环境敏感程度共分为三种类型，E1为环境高度敏感区，E2为环境中度敏感区，E3为环境低度敏感区，分级原则见表2.3.1-13，其中地表水功能敏感性分区和环境敏感目标分级见表2.3.1-14和表2.3.1-15。</w:t>
      </w:r>
    </w:p>
    <w:p w14:paraId="250A4CAA">
      <w:pPr>
        <w:ind w:firstLine="0" w:firstLineChars="0"/>
        <w:jc w:val="center"/>
        <w:rPr>
          <w:rFonts w:cs="Times New Roman"/>
          <w:b/>
        </w:rPr>
      </w:pPr>
      <w:r>
        <w:rPr>
          <w:rFonts w:cs="Times New Roman"/>
          <w:b/>
        </w:rPr>
        <w:t>表2.3.1-13  地表水环境敏感程度分级</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3638"/>
        <w:gridCol w:w="3649"/>
        <w:gridCol w:w="3859"/>
        <w:gridCol w:w="3028"/>
      </w:tblGrid>
      <w:tr w14:paraId="6D07D7C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1283" w:type="pct"/>
            <w:vMerge w:val="restart"/>
            <w:tcBorders>
              <w:top w:val="single" w:color="auto" w:sz="12" w:space="0"/>
              <w:left w:val="nil"/>
              <w:bottom w:val="single" w:color="auto" w:sz="4" w:space="0"/>
              <w:right w:val="single" w:color="auto" w:sz="4" w:space="0"/>
            </w:tcBorders>
            <w:vAlign w:val="center"/>
          </w:tcPr>
          <w:p w14:paraId="172BDBE5">
            <w:pPr>
              <w:widowControl/>
              <w:spacing w:line="240" w:lineRule="auto"/>
              <w:ind w:firstLine="0" w:firstLineChars="0"/>
              <w:jc w:val="center"/>
              <w:rPr>
                <w:rFonts w:cs="Times New Roman"/>
                <w:b/>
                <w:sz w:val="21"/>
                <w:lang w:val="zh-CN"/>
              </w:rPr>
            </w:pPr>
            <w:r>
              <w:rPr>
                <w:rFonts w:cs="Times New Roman"/>
                <w:b/>
                <w:sz w:val="21"/>
                <w:lang w:val="zh-CN"/>
              </w:rPr>
              <w:t>环境敏感目标</w:t>
            </w:r>
          </w:p>
        </w:tc>
        <w:tc>
          <w:tcPr>
            <w:tcW w:w="3716" w:type="pct"/>
            <w:gridSpan w:val="3"/>
            <w:tcBorders>
              <w:top w:val="single" w:color="auto" w:sz="12" w:space="0"/>
              <w:left w:val="nil"/>
              <w:bottom w:val="single" w:color="auto" w:sz="4" w:space="0"/>
              <w:right w:val="nil"/>
            </w:tcBorders>
            <w:vAlign w:val="center"/>
          </w:tcPr>
          <w:p w14:paraId="089F9445">
            <w:pPr>
              <w:widowControl/>
              <w:spacing w:line="240" w:lineRule="auto"/>
              <w:ind w:firstLine="0" w:firstLineChars="0"/>
              <w:jc w:val="center"/>
              <w:rPr>
                <w:rFonts w:cs="Times New Roman"/>
                <w:b/>
                <w:sz w:val="21"/>
                <w:lang w:val="zh-CN"/>
              </w:rPr>
            </w:pPr>
            <w:r>
              <w:rPr>
                <w:rFonts w:cs="Times New Roman"/>
                <w:b/>
                <w:sz w:val="21"/>
                <w:lang w:val="zh-CN"/>
              </w:rPr>
              <w:t>地表水功能敏感性</w:t>
            </w:r>
          </w:p>
        </w:tc>
      </w:tr>
      <w:tr w14:paraId="032CC0D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1283" w:type="pct"/>
            <w:vMerge w:val="continue"/>
            <w:tcBorders>
              <w:top w:val="single" w:color="auto" w:sz="12" w:space="0"/>
              <w:left w:val="nil"/>
              <w:bottom w:val="single" w:color="auto" w:sz="4" w:space="0"/>
              <w:right w:val="single" w:color="auto" w:sz="4" w:space="0"/>
            </w:tcBorders>
            <w:vAlign w:val="center"/>
          </w:tcPr>
          <w:p w14:paraId="60ED0C42">
            <w:pPr>
              <w:widowControl/>
              <w:spacing w:line="240" w:lineRule="auto"/>
              <w:ind w:firstLine="0" w:firstLineChars="0"/>
              <w:jc w:val="center"/>
              <w:rPr>
                <w:rFonts w:cs="Times New Roman"/>
                <w:sz w:val="21"/>
                <w:lang w:val="zh-CN"/>
              </w:rPr>
            </w:pPr>
          </w:p>
        </w:tc>
        <w:tc>
          <w:tcPr>
            <w:tcW w:w="1287" w:type="pct"/>
            <w:tcBorders>
              <w:top w:val="single" w:color="auto" w:sz="4" w:space="0"/>
              <w:left w:val="nil"/>
              <w:bottom w:val="single" w:color="auto" w:sz="4" w:space="0"/>
              <w:right w:val="single" w:color="auto" w:sz="4" w:space="0"/>
            </w:tcBorders>
            <w:vAlign w:val="center"/>
          </w:tcPr>
          <w:p w14:paraId="00FC37A4">
            <w:pPr>
              <w:widowControl/>
              <w:spacing w:line="240" w:lineRule="auto"/>
              <w:ind w:firstLine="0" w:firstLineChars="0"/>
              <w:jc w:val="center"/>
              <w:rPr>
                <w:rFonts w:cs="Times New Roman"/>
                <w:b/>
                <w:sz w:val="21"/>
                <w:lang w:val="zh-CN"/>
              </w:rPr>
            </w:pPr>
            <w:r>
              <w:rPr>
                <w:rFonts w:cs="Times New Roman"/>
                <w:b/>
                <w:sz w:val="21"/>
                <w:lang w:val="zh-CN"/>
              </w:rPr>
              <w:t>F1</w:t>
            </w:r>
          </w:p>
        </w:tc>
        <w:tc>
          <w:tcPr>
            <w:tcW w:w="1361" w:type="pct"/>
            <w:tcBorders>
              <w:top w:val="single" w:color="auto" w:sz="4" w:space="0"/>
              <w:left w:val="nil"/>
              <w:bottom w:val="single" w:color="auto" w:sz="4" w:space="0"/>
              <w:right w:val="single" w:color="auto" w:sz="4" w:space="0"/>
            </w:tcBorders>
            <w:vAlign w:val="center"/>
          </w:tcPr>
          <w:p w14:paraId="66EF4520">
            <w:pPr>
              <w:widowControl/>
              <w:spacing w:line="240" w:lineRule="auto"/>
              <w:ind w:firstLine="0" w:firstLineChars="0"/>
              <w:jc w:val="center"/>
              <w:rPr>
                <w:rFonts w:cs="Times New Roman"/>
                <w:b/>
                <w:sz w:val="21"/>
                <w:lang w:val="zh-CN"/>
              </w:rPr>
            </w:pPr>
            <w:r>
              <w:rPr>
                <w:rFonts w:cs="Times New Roman"/>
                <w:b/>
                <w:sz w:val="21"/>
                <w:lang w:val="zh-CN"/>
              </w:rPr>
              <w:t>F2</w:t>
            </w:r>
          </w:p>
        </w:tc>
        <w:tc>
          <w:tcPr>
            <w:tcW w:w="1068" w:type="pct"/>
            <w:tcBorders>
              <w:top w:val="single" w:color="auto" w:sz="4" w:space="0"/>
              <w:left w:val="nil"/>
              <w:bottom w:val="single" w:color="auto" w:sz="4" w:space="0"/>
              <w:right w:val="nil"/>
            </w:tcBorders>
            <w:vAlign w:val="center"/>
          </w:tcPr>
          <w:p w14:paraId="043BBF76">
            <w:pPr>
              <w:widowControl/>
              <w:spacing w:line="240" w:lineRule="auto"/>
              <w:ind w:firstLine="0" w:firstLineChars="0"/>
              <w:jc w:val="center"/>
              <w:rPr>
                <w:rFonts w:cs="Times New Roman"/>
                <w:b/>
                <w:sz w:val="21"/>
                <w:lang w:val="zh-CN"/>
              </w:rPr>
            </w:pPr>
            <w:r>
              <w:rPr>
                <w:rFonts w:cs="Times New Roman"/>
                <w:b/>
                <w:sz w:val="21"/>
                <w:lang w:val="zh-CN"/>
              </w:rPr>
              <w:t>F3</w:t>
            </w:r>
          </w:p>
        </w:tc>
      </w:tr>
      <w:tr w14:paraId="6F07756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1283" w:type="pct"/>
            <w:tcBorders>
              <w:top w:val="single" w:color="auto" w:sz="4" w:space="0"/>
              <w:left w:val="nil"/>
              <w:bottom w:val="single" w:color="auto" w:sz="4" w:space="0"/>
              <w:right w:val="single" w:color="auto" w:sz="4" w:space="0"/>
            </w:tcBorders>
            <w:vAlign w:val="center"/>
          </w:tcPr>
          <w:p w14:paraId="66EF1A66">
            <w:pPr>
              <w:widowControl/>
              <w:spacing w:line="240" w:lineRule="auto"/>
              <w:ind w:firstLine="0" w:firstLineChars="0"/>
              <w:jc w:val="center"/>
              <w:rPr>
                <w:rFonts w:cs="Times New Roman"/>
                <w:sz w:val="21"/>
                <w:lang w:val="zh-CN"/>
              </w:rPr>
            </w:pPr>
            <w:r>
              <w:rPr>
                <w:rFonts w:cs="Times New Roman"/>
                <w:sz w:val="21"/>
                <w:lang w:val="zh-CN"/>
              </w:rPr>
              <w:t>S1</w:t>
            </w:r>
          </w:p>
        </w:tc>
        <w:tc>
          <w:tcPr>
            <w:tcW w:w="1287" w:type="pct"/>
            <w:tcBorders>
              <w:top w:val="single" w:color="auto" w:sz="4" w:space="0"/>
              <w:left w:val="nil"/>
              <w:bottom w:val="single" w:color="auto" w:sz="4" w:space="0"/>
              <w:right w:val="single" w:color="auto" w:sz="4" w:space="0"/>
            </w:tcBorders>
            <w:vAlign w:val="center"/>
          </w:tcPr>
          <w:p w14:paraId="7DD4A587">
            <w:pPr>
              <w:widowControl/>
              <w:spacing w:line="240" w:lineRule="auto"/>
              <w:ind w:firstLine="0" w:firstLineChars="0"/>
              <w:jc w:val="center"/>
              <w:rPr>
                <w:rFonts w:cs="Times New Roman"/>
                <w:sz w:val="21"/>
                <w:lang w:val="zh-CN"/>
              </w:rPr>
            </w:pPr>
            <w:r>
              <w:rPr>
                <w:rFonts w:cs="Times New Roman"/>
                <w:sz w:val="21"/>
                <w:lang w:val="zh-CN"/>
              </w:rPr>
              <w:t>E1</w:t>
            </w:r>
          </w:p>
        </w:tc>
        <w:tc>
          <w:tcPr>
            <w:tcW w:w="1361" w:type="pct"/>
            <w:tcBorders>
              <w:top w:val="single" w:color="auto" w:sz="4" w:space="0"/>
              <w:left w:val="nil"/>
              <w:bottom w:val="single" w:color="auto" w:sz="4" w:space="0"/>
              <w:right w:val="single" w:color="auto" w:sz="4" w:space="0"/>
            </w:tcBorders>
            <w:vAlign w:val="center"/>
          </w:tcPr>
          <w:p w14:paraId="61DF2127">
            <w:pPr>
              <w:widowControl/>
              <w:spacing w:line="240" w:lineRule="auto"/>
              <w:ind w:firstLine="0" w:firstLineChars="0"/>
              <w:jc w:val="center"/>
              <w:rPr>
                <w:rFonts w:cs="Times New Roman"/>
                <w:sz w:val="21"/>
                <w:lang w:val="zh-CN"/>
              </w:rPr>
            </w:pPr>
            <w:r>
              <w:rPr>
                <w:rFonts w:cs="Times New Roman"/>
                <w:sz w:val="21"/>
                <w:lang w:val="zh-CN"/>
              </w:rPr>
              <w:t>E1</w:t>
            </w:r>
          </w:p>
        </w:tc>
        <w:tc>
          <w:tcPr>
            <w:tcW w:w="1068" w:type="pct"/>
            <w:tcBorders>
              <w:top w:val="single" w:color="auto" w:sz="4" w:space="0"/>
              <w:left w:val="nil"/>
              <w:bottom w:val="single" w:color="auto" w:sz="4" w:space="0"/>
              <w:right w:val="nil"/>
            </w:tcBorders>
            <w:vAlign w:val="center"/>
          </w:tcPr>
          <w:p w14:paraId="4807D1C6">
            <w:pPr>
              <w:widowControl/>
              <w:spacing w:line="240" w:lineRule="auto"/>
              <w:ind w:firstLine="0" w:firstLineChars="0"/>
              <w:jc w:val="center"/>
              <w:rPr>
                <w:rFonts w:cs="Times New Roman"/>
                <w:sz w:val="21"/>
                <w:lang w:val="zh-CN"/>
              </w:rPr>
            </w:pPr>
            <w:r>
              <w:rPr>
                <w:rFonts w:cs="Times New Roman"/>
                <w:sz w:val="21"/>
                <w:lang w:val="zh-CN"/>
              </w:rPr>
              <w:t>E2</w:t>
            </w:r>
          </w:p>
        </w:tc>
      </w:tr>
      <w:tr w14:paraId="0FB7575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1283" w:type="pct"/>
            <w:tcBorders>
              <w:top w:val="single" w:color="auto" w:sz="4" w:space="0"/>
              <w:left w:val="nil"/>
              <w:bottom w:val="single" w:color="auto" w:sz="4" w:space="0"/>
              <w:right w:val="single" w:color="auto" w:sz="4" w:space="0"/>
            </w:tcBorders>
            <w:vAlign w:val="center"/>
          </w:tcPr>
          <w:p w14:paraId="0C2F5CB7">
            <w:pPr>
              <w:widowControl/>
              <w:spacing w:line="240" w:lineRule="auto"/>
              <w:ind w:firstLine="0" w:firstLineChars="0"/>
              <w:jc w:val="center"/>
              <w:rPr>
                <w:rFonts w:cs="Times New Roman"/>
                <w:sz w:val="21"/>
                <w:lang w:val="zh-CN"/>
              </w:rPr>
            </w:pPr>
            <w:r>
              <w:rPr>
                <w:rFonts w:cs="Times New Roman"/>
                <w:sz w:val="21"/>
                <w:lang w:val="zh-CN"/>
              </w:rPr>
              <w:t>S2</w:t>
            </w:r>
          </w:p>
        </w:tc>
        <w:tc>
          <w:tcPr>
            <w:tcW w:w="1287" w:type="pct"/>
            <w:tcBorders>
              <w:top w:val="single" w:color="auto" w:sz="4" w:space="0"/>
              <w:left w:val="nil"/>
              <w:bottom w:val="single" w:color="auto" w:sz="4" w:space="0"/>
              <w:right w:val="single" w:color="auto" w:sz="4" w:space="0"/>
            </w:tcBorders>
            <w:vAlign w:val="center"/>
          </w:tcPr>
          <w:p w14:paraId="100494CD">
            <w:pPr>
              <w:widowControl/>
              <w:spacing w:line="240" w:lineRule="auto"/>
              <w:ind w:firstLine="0" w:firstLineChars="0"/>
              <w:jc w:val="center"/>
              <w:rPr>
                <w:rFonts w:cs="Times New Roman"/>
                <w:sz w:val="21"/>
                <w:lang w:val="zh-CN"/>
              </w:rPr>
            </w:pPr>
            <w:r>
              <w:rPr>
                <w:rFonts w:cs="Times New Roman"/>
                <w:sz w:val="21"/>
                <w:lang w:val="zh-CN"/>
              </w:rPr>
              <w:t>E1</w:t>
            </w:r>
          </w:p>
        </w:tc>
        <w:tc>
          <w:tcPr>
            <w:tcW w:w="1361" w:type="pct"/>
            <w:tcBorders>
              <w:top w:val="single" w:color="auto" w:sz="4" w:space="0"/>
              <w:left w:val="nil"/>
              <w:bottom w:val="single" w:color="auto" w:sz="4" w:space="0"/>
              <w:right w:val="single" w:color="auto" w:sz="4" w:space="0"/>
            </w:tcBorders>
            <w:shd w:val="clear" w:color="auto" w:fill="CFCECE" w:themeFill="background2" w:themeFillShade="E5"/>
            <w:vAlign w:val="center"/>
          </w:tcPr>
          <w:p w14:paraId="1ACD386B">
            <w:pPr>
              <w:widowControl/>
              <w:spacing w:line="240" w:lineRule="auto"/>
              <w:ind w:firstLine="0" w:firstLineChars="0"/>
              <w:jc w:val="center"/>
              <w:rPr>
                <w:rFonts w:cs="Times New Roman"/>
                <w:sz w:val="21"/>
                <w:lang w:val="zh-CN"/>
              </w:rPr>
            </w:pPr>
            <w:r>
              <w:rPr>
                <w:rFonts w:cs="Times New Roman"/>
                <w:sz w:val="21"/>
                <w:lang w:val="zh-CN"/>
              </w:rPr>
              <w:t>E2</w:t>
            </w:r>
          </w:p>
        </w:tc>
        <w:tc>
          <w:tcPr>
            <w:tcW w:w="1068" w:type="pct"/>
            <w:tcBorders>
              <w:top w:val="single" w:color="auto" w:sz="4" w:space="0"/>
              <w:left w:val="nil"/>
              <w:bottom w:val="single" w:color="auto" w:sz="4" w:space="0"/>
              <w:right w:val="nil"/>
            </w:tcBorders>
            <w:vAlign w:val="center"/>
          </w:tcPr>
          <w:p w14:paraId="4DFA2056">
            <w:pPr>
              <w:widowControl/>
              <w:spacing w:line="240" w:lineRule="auto"/>
              <w:ind w:firstLine="0" w:firstLineChars="0"/>
              <w:jc w:val="center"/>
              <w:rPr>
                <w:rFonts w:cs="Times New Roman"/>
                <w:sz w:val="21"/>
                <w:lang w:val="zh-CN"/>
              </w:rPr>
            </w:pPr>
            <w:r>
              <w:rPr>
                <w:rFonts w:cs="Times New Roman"/>
                <w:sz w:val="21"/>
                <w:lang w:val="zh-CN"/>
              </w:rPr>
              <w:t>E3</w:t>
            </w:r>
          </w:p>
        </w:tc>
      </w:tr>
      <w:tr w14:paraId="64FC6DA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90" w:hRule="atLeast"/>
          <w:tblHeader/>
          <w:jc w:val="center"/>
        </w:trPr>
        <w:tc>
          <w:tcPr>
            <w:tcW w:w="1283" w:type="pct"/>
            <w:tcBorders>
              <w:top w:val="single" w:color="auto" w:sz="4" w:space="0"/>
              <w:left w:val="nil"/>
              <w:bottom w:val="single" w:color="auto" w:sz="12" w:space="0"/>
              <w:right w:val="single" w:color="auto" w:sz="4" w:space="0"/>
            </w:tcBorders>
            <w:vAlign w:val="center"/>
          </w:tcPr>
          <w:p w14:paraId="079D6A43">
            <w:pPr>
              <w:widowControl/>
              <w:spacing w:line="240" w:lineRule="auto"/>
              <w:ind w:firstLine="0" w:firstLineChars="0"/>
              <w:jc w:val="center"/>
              <w:rPr>
                <w:rFonts w:cs="Times New Roman"/>
                <w:sz w:val="21"/>
                <w:lang w:val="zh-CN"/>
              </w:rPr>
            </w:pPr>
            <w:r>
              <w:rPr>
                <w:rFonts w:cs="Times New Roman"/>
                <w:sz w:val="21"/>
                <w:lang w:val="zh-CN"/>
              </w:rPr>
              <w:t>S3</w:t>
            </w:r>
          </w:p>
        </w:tc>
        <w:tc>
          <w:tcPr>
            <w:tcW w:w="1287" w:type="pct"/>
            <w:tcBorders>
              <w:top w:val="single" w:color="auto" w:sz="4" w:space="0"/>
              <w:left w:val="nil"/>
              <w:bottom w:val="single" w:color="auto" w:sz="12" w:space="0"/>
              <w:right w:val="single" w:color="auto" w:sz="4" w:space="0"/>
            </w:tcBorders>
            <w:vAlign w:val="center"/>
          </w:tcPr>
          <w:p w14:paraId="3D0249C8">
            <w:pPr>
              <w:widowControl/>
              <w:spacing w:line="240" w:lineRule="auto"/>
              <w:ind w:firstLine="0" w:firstLineChars="0"/>
              <w:jc w:val="center"/>
              <w:rPr>
                <w:rFonts w:cs="Times New Roman"/>
                <w:sz w:val="21"/>
                <w:lang w:val="zh-CN"/>
              </w:rPr>
            </w:pPr>
            <w:r>
              <w:rPr>
                <w:rFonts w:cs="Times New Roman"/>
                <w:sz w:val="21"/>
                <w:lang w:val="zh-CN"/>
              </w:rPr>
              <w:t>E1</w:t>
            </w:r>
          </w:p>
        </w:tc>
        <w:tc>
          <w:tcPr>
            <w:tcW w:w="1361" w:type="pct"/>
            <w:tcBorders>
              <w:top w:val="single" w:color="auto" w:sz="4" w:space="0"/>
              <w:left w:val="nil"/>
              <w:bottom w:val="single" w:color="auto" w:sz="12" w:space="0"/>
              <w:right w:val="single" w:color="auto" w:sz="4" w:space="0"/>
            </w:tcBorders>
            <w:vAlign w:val="center"/>
          </w:tcPr>
          <w:p w14:paraId="1BD55566">
            <w:pPr>
              <w:widowControl/>
              <w:spacing w:line="240" w:lineRule="auto"/>
              <w:ind w:firstLine="0" w:firstLineChars="0"/>
              <w:jc w:val="center"/>
              <w:rPr>
                <w:rFonts w:cs="Times New Roman"/>
                <w:sz w:val="21"/>
                <w:lang w:val="zh-CN"/>
              </w:rPr>
            </w:pPr>
            <w:r>
              <w:rPr>
                <w:rFonts w:cs="Times New Roman"/>
                <w:sz w:val="21"/>
                <w:lang w:val="zh-CN"/>
              </w:rPr>
              <w:t>E2</w:t>
            </w:r>
          </w:p>
        </w:tc>
        <w:tc>
          <w:tcPr>
            <w:tcW w:w="1068" w:type="pct"/>
            <w:tcBorders>
              <w:top w:val="single" w:color="auto" w:sz="4" w:space="0"/>
              <w:left w:val="nil"/>
              <w:bottom w:val="single" w:color="auto" w:sz="12" w:space="0"/>
              <w:right w:val="nil"/>
            </w:tcBorders>
            <w:vAlign w:val="center"/>
          </w:tcPr>
          <w:p w14:paraId="6239F86E">
            <w:pPr>
              <w:widowControl/>
              <w:spacing w:line="240" w:lineRule="auto"/>
              <w:ind w:firstLine="0" w:firstLineChars="0"/>
              <w:jc w:val="center"/>
              <w:rPr>
                <w:rFonts w:cs="Times New Roman"/>
                <w:sz w:val="21"/>
                <w:lang w:val="zh-CN"/>
              </w:rPr>
            </w:pPr>
            <w:r>
              <w:rPr>
                <w:rFonts w:cs="Times New Roman"/>
                <w:sz w:val="21"/>
                <w:lang w:val="zh-CN"/>
              </w:rPr>
              <w:t>E3</w:t>
            </w:r>
          </w:p>
        </w:tc>
      </w:tr>
    </w:tbl>
    <w:p w14:paraId="43076367">
      <w:pPr>
        <w:ind w:firstLine="0" w:firstLineChars="0"/>
        <w:jc w:val="center"/>
        <w:rPr>
          <w:rFonts w:cs="Times New Roman"/>
          <w:b/>
        </w:rPr>
      </w:pPr>
      <w:r>
        <w:rPr>
          <w:rFonts w:cs="Times New Roman"/>
          <w:b/>
        </w:rPr>
        <w:t>表2.3.1-14  地表水功能敏感性分区</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650"/>
        <w:gridCol w:w="12524"/>
      </w:tblGrid>
      <w:tr w14:paraId="6D75BF5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582" w:type="pct"/>
            <w:tcBorders>
              <w:top w:val="single" w:color="auto" w:sz="12" w:space="0"/>
              <w:left w:val="nil"/>
              <w:bottom w:val="single" w:color="auto" w:sz="4" w:space="0"/>
              <w:right w:val="single" w:color="auto" w:sz="4" w:space="0"/>
            </w:tcBorders>
            <w:vAlign w:val="center"/>
          </w:tcPr>
          <w:p w14:paraId="0D7D480E">
            <w:pPr>
              <w:widowControl/>
              <w:spacing w:line="240" w:lineRule="auto"/>
              <w:ind w:firstLine="0" w:firstLineChars="0"/>
              <w:jc w:val="center"/>
              <w:rPr>
                <w:rFonts w:cs="Times New Roman"/>
                <w:b/>
                <w:sz w:val="21"/>
                <w:lang w:val="zh-CN"/>
              </w:rPr>
            </w:pPr>
            <w:r>
              <w:rPr>
                <w:rFonts w:cs="Times New Roman"/>
                <w:b/>
                <w:sz w:val="21"/>
                <w:lang w:val="zh-CN"/>
              </w:rPr>
              <w:t>敏感性</w:t>
            </w:r>
          </w:p>
        </w:tc>
        <w:tc>
          <w:tcPr>
            <w:tcW w:w="4418" w:type="pct"/>
            <w:tcBorders>
              <w:top w:val="single" w:color="auto" w:sz="12" w:space="0"/>
              <w:left w:val="nil"/>
              <w:bottom w:val="single" w:color="auto" w:sz="4" w:space="0"/>
              <w:right w:val="nil"/>
            </w:tcBorders>
            <w:vAlign w:val="center"/>
          </w:tcPr>
          <w:p w14:paraId="1A41E833">
            <w:pPr>
              <w:widowControl/>
              <w:spacing w:line="240" w:lineRule="auto"/>
              <w:ind w:firstLine="0" w:firstLineChars="0"/>
              <w:jc w:val="center"/>
              <w:rPr>
                <w:rFonts w:cs="Times New Roman"/>
                <w:b/>
                <w:sz w:val="21"/>
                <w:lang w:val="zh-CN"/>
              </w:rPr>
            </w:pPr>
            <w:r>
              <w:rPr>
                <w:rFonts w:cs="Times New Roman"/>
                <w:b/>
                <w:sz w:val="21"/>
                <w:lang w:val="zh-CN"/>
              </w:rPr>
              <w:t>地表水环境敏感特征</w:t>
            </w:r>
          </w:p>
        </w:tc>
      </w:tr>
      <w:tr w14:paraId="3BFBFEC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82" w:type="pct"/>
            <w:tcBorders>
              <w:top w:val="single" w:color="auto" w:sz="4" w:space="0"/>
              <w:left w:val="nil"/>
              <w:bottom w:val="single" w:color="auto" w:sz="4" w:space="0"/>
              <w:right w:val="single" w:color="auto" w:sz="4" w:space="0"/>
            </w:tcBorders>
            <w:vAlign w:val="center"/>
          </w:tcPr>
          <w:p w14:paraId="5939A1FA">
            <w:pPr>
              <w:widowControl/>
              <w:spacing w:line="240" w:lineRule="auto"/>
              <w:ind w:firstLine="0" w:firstLineChars="0"/>
              <w:jc w:val="center"/>
              <w:rPr>
                <w:rFonts w:cs="Times New Roman"/>
                <w:sz w:val="21"/>
                <w:lang w:val="zh-CN"/>
              </w:rPr>
            </w:pPr>
            <w:r>
              <w:rPr>
                <w:rFonts w:cs="Times New Roman"/>
                <w:sz w:val="21"/>
                <w:lang w:val="zh-CN"/>
              </w:rPr>
              <w:t>敏感F1</w:t>
            </w:r>
          </w:p>
        </w:tc>
        <w:tc>
          <w:tcPr>
            <w:tcW w:w="4418" w:type="pct"/>
            <w:tcBorders>
              <w:top w:val="single" w:color="auto" w:sz="4" w:space="0"/>
              <w:left w:val="nil"/>
              <w:bottom w:val="single" w:color="auto" w:sz="4" w:space="0"/>
              <w:right w:val="nil"/>
            </w:tcBorders>
            <w:vAlign w:val="center"/>
          </w:tcPr>
          <w:p w14:paraId="1307D0F6">
            <w:pPr>
              <w:widowControl/>
              <w:spacing w:line="240" w:lineRule="auto"/>
              <w:ind w:firstLine="0" w:firstLineChars="0"/>
              <w:rPr>
                <w:rFonts w:cs="Times New Roman"/>
                <w:sz w:val="21"/>
                <w:lang w:val="zh-CN"/>
              </w:rPr>
            </w:pPr>
            <w:r>
              <w:rPr>
                <w:rFonts w:cs="Times New Roman"/>
                <w:sz w:val="21"/>
                <w:lang w:val="zh-CN"/>
              </w:rPr>
              <w:t>排放点进入地表水水域环境功能为Ⅱ类及以上，或海水水质分类为第一类；</w:t>
            </w:r>
          </w:p>
          <w:p w14:paraId="2DE81861">
            <w:pPr>
              <w:widowControl/>
              <w:spacing w:line="240" w:lineRule="auto"/>
              <w:ind w:firstLine="0" w:firstLineChars="0"/>
              <w:rPr>
                <w:rFonts w:cs="Times New Roman"/>
                <w:sz w:val="21"/>
                <w:lang w:val="zh-CN"/>
              </w:rPr>
            </w:pPr>
            <w:r>
              <w:rPr>
                <w:rFonts w:cs="Times New Roman"/>
                <w:sz w:val="21"/>
                <w:lang w:val="zh-CN"/>
              </w:rPr>
              <w:t>或已发生事故时危险物质泄漏到水体的排放点算起，排放进入收纳河流最大流速时，24 h流经范围内涉跨国界的。</w:t>
            </w:r>
          </w:p>
        </w:tc>
      </w:tr>
      <w:tr w14:paraId="0B0D748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82" w:type="pct"/>
            <w:tcBorders>
              <w:top w:val="single" w:color="auto" w:sz="4" w:space="0"/>
              <w:left w:val="nil"/>
              <w:bottom w:val="single" w:color="auto" w:sz="4" w:space="0"/>
              <w:right w:val="single" w:color="auto" w:sz="4" w:space="0"/>
            </w:tcBorders>
            <w:shd w:val="clear" w:color="auto" w:fill="CFCECE" w:themeFill="background2" w:themeFillShade="E5"/>
            <w:vAlign w:val="center"/>
          </w:tcPr>
          <w:p w14:paraId="4D6910D2">
            <w:pPr>
              <w:widowControl/>
              <w:spacing w:line="240" w:lineRule="auto"/>
              <w:ind w:firstLine="0" w:firstLineChars="0"/>
              <w:jc w:val="center"/>
              <w:rPr>
                <w:rFonts w:cs="Times New Roman"/>
                <w:sz w:val="21"/>
                <w:lang w:val="zh-CN"/>
              </w:rPr>
            </w:pPr>
            <w:r>
              <w:rPr>
                <w:rFonts w:cs="Times New Roman"/>
                <w:sz w:val="21"/>
                <w:lang w:val="zh-CN"/>
              </w:rPr>
              <w:t>较敏感F2</w:t>
            </w:r>
          </w:p>
        </w:tc>
        <w:tc>
          <w:tcPr>
            <w:tcW w:w="4418" w:type="pct"/>
            <w:tcBorders>
              <w:top w:val="single" w:color="auto" w:sz="4" w:space="0"/>
              <w:left w:val="nil"/>
              <w:bottom w:val="single" w:color="auto" w:sz="4" w:space="0"/>
              <w:right w:val="nil"/>
            </w:tcBorders>
            <w:shd w:val="clear" w:color="auto" w:fill="CFCECE" w:themeFill="background2" w:themeFillShade="E5"/>
            <w:vAlign w:val="center"/>
          </w:tcPr>
          <w:p w14:paraId="52B738E8">
            <w:pPr>
              <w:widowControl/>
              <w:spacing w:line="240" w:lineRule="auto"/>
              <w:ind w:firstLine="0" w:firstLineChars="0"/>
              <w:rPr>
                <w:rFonts w:cs="Times New Roman"/>
                <w:sz w:val="21"/>
                <w:lang w:val="zh-CN"/>
              </w:rPr>
            </w:pPr>
            <w:r>
              <w:rPr>
                <w:rFonts w:cs="Times New Roman"/>
                <w:sz w:val="21"/>
                <w:lang w:val="zh-CN"/>
              </w:rPr>
              <w:t>排放点进入地表水水域环境功能为Ⅲ类，或海水水质分类为第二类；</w:t>
            </w:r>
          </w:p>
          <w:p w14:paraId="5A0EF658">
            <w:pPr>
              <w:widowControl/>
              <w:spacing w:line="240" w:lineRule="auto"/>
              <w:ind w:firstLine="0" w:firstLineChars="0"/>
              <w:rPr>
                <w:rFonts w:cs="Times New Roman"/>
                <w:sz w:val="21"/>
                <w:lang w:val="zh-CN"/>
              </w:rPr>
            </w:pPr>
            <w:r>
              <w:rPr>
                <w:rFonts w:cs="Times New Roman"/>
                <w:sz w:val="21"/>
                <w:lang w:val="zh-CN"/>
              </w:rPr>
              <w:t>或已发生事故时危险物质泄漏到水体的排放点算起，排放进入收纳河流最大流速时，24 h流经范围内涉跨省界的。</w:t>
            </w:r>
          </w:p>
        </w:tc>
      </w:tr>
      <w:tr w14:paraId="7AD43D1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82" w:type="pct"/>
            <w:tcBorders>
              <w:top w:val="single" w:color="auto" w:sz="4" w:space="0"/>
              <w:left w:val="nil"/>
              <w:bottom w:val="single" w:color="auto" w:sz="12" w:space="0"/>
              <w:right w:val="single" w:color="auto" w:sz="4" w:space="0"/>
            </w:tcBorders>
            <w:vAlign w:val="center"/>
          </w:tcPr>
          <w:p w14:paraId="1E3CEBE3">
            <w:pPr>
              <w:widowControl/>
              <w:spacing w:line="240" w:lineRule="auto"/>
              <w:ind w:firstLine="0" w:firstLineChars="0"/>
              <w:jc w:val="center"/>
              <w:rPr>
                <w:rFonts w:cs="Times New Roman"/>
                <w:sz w:val="21"/>
                <w:lang w:val="zh-CN"/>
              </w:rPr>
            </w:pPr>
            <w:r>
              <w:rPr>
                <w:rFonts w:cs="Times New Roman"/>
                <w:sz w:val="21"/>
                <w:lang w:val="zh-CN"/>
              </w:rPr>
              <w:t>低敏感F3</w:t>
            </w:r>
          </w:p>
        </w:tc>
        <w:tc>
          <w:tcPr>
            <w:tcW w:w="4418" w:type="pct"/>
            <w:tcBorders>
              <w:top w:val="single" w:color="auto" w:sz="4" w:space="0"/>
              <w:left w:val="nil"/>
              <w:bottom w:val="single" w:color="auto" w:sz="12" w:space="0"/>
              <w:right w:val="nil"/>
            </w:tcBorders>
            <w:vAlign w:val="center"/>
          </w:tcPr>
          <w:p w14:paraId="223232D1">
            <w:pPr>
              <w:widowControl/>
              <w:spacing w:line="240" w:lineRule="auto"/>
              <w:ind w:firstLine="0" w:firstLineChars="0"/>
              <w:rPr>
                <w:rFonts w:cs="Times New Roman"/>
                <w:sz w:val="21"/>
                <w:lang w:val="zh-CN"/>
              </w:rPr>
            </w:pPr>
            <w:r>
              <w:rPr>
                <w:rFonts w:cs="Times New Roman"/>
                <w:sz w:val="21"/>
                <w:lang w:val="zh-CN"/>
              </w:rPr>
              <w:t>上述地区之外的其他地区</w:t>
            </w:r>
          </w:p>
        </w:tc>
      </w:tr>
    </w:tbl>
    <w:p w14:paraId="3B395C6C">
      <w:pPr>
        <w:ind w:firstLine="0" w:firstLineChars="0"/>
        <w:jc w:val="center"/>
        <w:rPr>
          <w:rFonts w:cs="Times New Roman"/>
          <w:b/>
        </w:rPr>
      </w:pPr>
      <w:r>
        <w:rPr>
          <w:rFonts w:cs="Times New Roman"/>
          <w:b/>
        </w:rPr>
        <w:t>表2.3.1-15  环境敏感目标分级</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358"/>
        <w:gridCol w:w="12816"/>
      </w:tblGrid>
      <w:tr w14:paraId="3A41D13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479" w:type="pct"/>
          </w:tcPr>
          <w:p w14:paraId="229B81D0">
            <w:pPr>
              <w:widowControl/>
              <w:spacing w:line="240" w:lineRule="auto"/>
              <w:ind w:firstLine="0" w:firstLineChars="0"/>
              <w:jc w:val="center"/>
              <w:rPr>
                <w:rFonts w:cs="Times New Roman"/>
                <w:b/>
                <w:sz w:val="21"/>
                <w:lang w:val="zh-CN"/>
              </w:rPr>
            </w:pPr>
            <w:r>
              <w:rPr>
                <w:rFonts w:cs="Times New Roman"/>
                <w:b/>
                <w:sz w:val="21"/>
                <w:lang w:val="zh-CN"/>
              </w:rPr>
              <w:t>分级</w:t>
            </w:r>
          </w:p>
        </w:tc>
        <w:tc>
          <w:tcPr>
            <w:tcW w:w="4521" w:type="pct"/>
          </w:tcPr>
          <w:p w14:paraId="42CFD597">
            <w:pPr>
              <w:widowControl/>
              <w:spacing w:line="240" w:lineRule="auto"/>
              <w:ind w:firstLine="0" w:firstLineChars="0"/>
              <w:jc w:val="center"/>
              <w:rPr>
                <w:rFonts w:cs="Times New Roman"/>
                <w:b/>
                <w:sz w:val="21"/>
                <w:lang w:val="zh-CN"/>
              </w:rPr>
            </w:pPr>
            <w:r>
              <w:rPr>
                <w:rFonts w:cs="Times New Roman"/>
                <w:b/>
                <w:sz w:val="21"/>
                <w:lang w:val="zh-CN"/>
              </w:rPr>
              <w:t>环境敏感目标</w:t>
            </w:r>
          </w:p>
        </w:tc>
      </w:tr>
      <w:tr w14:paraId="0B13B9B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479" w:type="pct"/>
            <w:vAlign w:val="center"/>
          </w:tcPr>
          <w:p w14:paraId="0A039F72">
            <w:pPr>
              <w:widowControl/>
              <w:spacing w:line="240" w:lineRule="auto"/>
              <w:ind w:firstLine="0" w:firstLineChars="0"/>
              <w:jc w:val="center"/>
              <w:rPr>
                <w:rFonts w:cs="Times New Roman"/>
                <w:sz w:val="21"/>
                <w:lang w:val="zh-CN"/>
              </w:rPr>
            </w:pPr>
            <w:r>
              <w:rPr>
                <w:rFonts w:cs="Times New Roman"/>
                <w:sz w:val="21"/>
                <w:lang w:val="zh-CN"/>
              </w:rPr>
              <w:t>S1</w:t>
            </w:r>
          </w:p>
        </w:tc>
        <w:tc>
          <w:tcPr>
            <w:tcW w:w="4521" w:type="pct"/>
          </w:tcPr>
          <w:p w14:paraId="48088CF0">
            <w:pPr>
              <w:widowControl/>
              <w:spacing w:line="240" w:lineRule="auto"/>
              <w:ind w:firstLine="0" w:firstLineChars="0"/>
              <w:rPr>
                <w:rFonts w:cs="Times New Roman"/>
                <w:sz w:val="21"/>
                <w:lang w:val="zh-CN"/>
              </w:rPr>
            </w:pPr>
            <w:r>
              <w:rPr>
                <w:rFonts w:cs="Times New Roman"/>
                <w:sz w:val="21"/>
                <w:lang w:val="zh-CN"/>
              </w:rPr>
              <w:t>发生事故时，危险物质泄漏到内陆水体的排放点下游（顺水流向）10 km范围内，有如下一类或多类环境风险受体：集中式地表水饮用水水源保护区（包括一级保护区、二级保护区及准保护区）；农村及分散式饮用水水源保护区；自然保护区；重要湿地；珍稀濒危野生动物天然集中分布区；红树林、珊瑚礁等滨海湿地生态系统；珍稀、濒危海洋生物的天然集中分布区；海洋特别保护区；海上自然保护区；盐场保护区；海水浴场；海洋自然历史遗迹；风景名胜区域；或其他特殊重要保护区域。</w:t>
            </w:r>
          </w:p>
        </w:tc>
      </w:tr>
      <w:tr w14:paraId="0AE3070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479" w:type="pct"/>
            <w:shd w:val="clear" w:color="auto" w:fill="CFCECE" w:themeFill="background2" w:themeFillShade="E5"/>
            <w:vAlign w:val="center"/>
          </w:tcPr>
          <w:p w14:paraId="0EC7815D">
            <w:pPr>
              <w:widowControl/>
              <w:spacing w:line="240" w:lineRule="auto"/>
              <w:ind w:firstLine="0" w:firstLineChars="0"/>
              <w:jc w:val="center"/>
              <w:rPr>
                <w:rFonts w:cs="Times New Roman"/>
                <w:sz w:val="21"/>
                <w:lang w:val="zh-CN"/>
              </w:rPr>
            </w:pPr>
            <w:r>
              <w:rPr>
                <w:rFonts w:cs="Times New Roman"/>
                <w:sz w:val="21"/>
                <w:lang w:val="zh-CN"/>
              </w:rPr>
              <w:t>S2</w:t>
            </w:r>
          </w:p>
        </w:tc>
        <w:tc>
          <w:tcPr>
            <w:tcW w:w="4521" w:type="pct"/>
            <w:shd w:val="clear" w:color="auto" w:fill="CFCECE" w:themeFill="background2" w:themeFillShade="E5"/>
          </w:tcPr>
          <w:p w14:paraId="16BA79E5">
            <w:pPr>
              <w:widowControl/>
              <w:spacing w:line="240" w:lineRule="auto"/>
              <w:ind w:firstLine="0" w:firstLineChars="0"/>
              <w:rPr>
                <w:rFonts w:cs="Times New Roman"/>
                <w:sz w:val="21"/>
                <w:lang w:val="zh-CN"/>
              </w:rPr>
            </w:pPr>
            <w:r>
              <w:rPr>
                <w:rFonts w:cs="Times New Roman"/>
                <w:sz w:val="21"/>
                <w:lang w:val="zh-CN"/>
              </w:rPr>
              <w:t>发生事故时，危险物质泄漏到内陆水体的排放点下游（顺水流向）10 km范围内、近岸海域一个潮周期水质点可能达到的最大水平距离的两倍范围内，有如下一类或多类环境风险受体：水产养殖区；天然渔场；森林公园；地质公园；海滨风景游览区具有重要经济价值的海洋生物生存区域。</w:t>
            </w:r>
          </w:p>
        </w:tc>
      </w:tr>
      <w:tr w14:paraId="76AA780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479" w:type="pct"/>
            <w:vAlign w:val="center"/>
          </w:tcPr>
          <w:p w14:paraId="42908FC6">
            <w:pPr>
              <w:widowControl/>
              <w:spacing w:line="240" w:lineRule="auto"/>
              <w:ind w:firstLine="0" w:firstLineChars="0"/>
              <w:jc w:val="center"/>
              <w:rPr>
                <w:rFonts w:cs="Times New Roman"/>
                <w:sz w:val="21"/>
                <w:lang w:val="zh-CN"/>
              </w:rPr>
            </w:pPr>
            <w:r>
              <w:rPr>
                <w:rFonts w:cs="Times New Roman"/>
                <w:sz w:val="21"/>
                <w:lang w:val="zh-CN"/>
              </w:rPr>
              <w:t>S3</w:t>
            </w:r>
          </w:p>
        </w:tc>
        <w:tc>
          <w:tcPr>
            <w:tcW w:w="4521" w:type="pct"/>
          </w:tcPr>
          <w:p w14:paraId="3EE873AD">
            <w:pPr>
              <w:widowControl/>
              <w:spacing w:line="240" w:lineRule="auto"/>
              <w:ind w:firstLine="0" w:firstLineChars="0"/>
              <w:rPr>
                <w:rFonts w:cs="Times New Roman"/>
                <w:sz w:val="21"/>
                <w:lang w:val="zh-CN"/>
              </w:rPr>
            </w:pPr>
            <w:r>
              <w:rPr>
                <w:rFonts w:cs="Times New Roman"/>
                <w:sz w:val="21"/>
                <w:lang w:val="zh-CN"/>
              </w:rPr>
              <w:t>发生事故时，危险物质泄漏到内陆水体的排放点下游（顺水流向）10 km范围内、近岸海域一个潮周期水质点可能达到的最大水平距离的两倍范围内，无上述类型1和类型2包括的敏感保护目标。</w:t>
            </w:r>
          </w:p>
        </w:tc>
      </w:tr>
    </w:tbl>
    <w:p w14:paraId="04CBAFFD">
      <w:pPr>
        <w:ind w:firstLine="480"/>
        <w:rPr>
          <w:rFonts w:cs="Times New Roman"/>
          <w:szCs w:val="20"/>
        </w:rPr>
      </w:pPr>
      <w:r>
        <w:rPr>
          <w:rFonts w:cs="Times New Roman"/>
          <w:szCs w:val="20"/>
        </w:rPr>
        <w:t>本企业附近水体为</w:t>
      </w:r>
      <w:r>
        <w:rPr>
          <w:rFonts w:hint="eastAsia" w:cs="Times New Roman"/>
        </w:rPr>
        <w:t>甘草</w:t>
      </w:r>
      <w:r>
        <w:rPr>
          <w:rFonts w:cs="Times New Roman"/>
        </w:rPr>
        <w:t>山河</w:t>
      </w:r>
      <w:r>
        <w:rPr>
          <w:rFonts w:cs="Times New Roman"/>
          <w:szCs w:val="20"/>
        </w:rPr>
        <w:t>，执行《地表水环境质量标准》（GB3838-2002）中</w:t>
      </w:r>
      <w:r>
        <w:rPr>
          <w:rFonts w:hint="eastAsia" w:cs="Times New Roman"/>
          <w:szCs w:val="20"/>
        </w:rPr>
        <w:t>III</w:t>
      </w:r>
      <w:r>
        <w:rPr>
          <w:rFonts w:cs="Times New Roman"/>
          <w:szCs w:val="20"/>
        </w:rPr>
        <w:t>类水质标准，企业雨水排口下游10 km无敏感保护目标，不涉及24 h流经范围跨省界的情况。因此，地表水敏感度分级为E</w:t>
      </w:r>
      <w:r>
        <w:rPr>
          <w:rFonts w:hint="eastAsia" w:cs="Times New Roman"/>
          <w:szCs w:val="20"/>
        </w:rPr>
        <w:t>2</w:t>
      </w:r>
      <w:r>
        <w:rPr>
          <w:rFonts w:cs="Times New Roman"/>
          <w:szCs w:val="20"/>
        </w:rPr>
        <w:t>。</w:t>
      </w:r>
    </w:p>
    <w:p w14:paraId="152B31BD">
      <w:pPr>
        <w:ind w:firstLine="482"/>
        <w:rPr>
          <w:rFonts w:cs="Times New Roman"/>
          <w:b/>
          <w:bCs/>
          <w:szCs w:val="20"/>
        </w:rPr>
      </w:pPr>
      <w:r>
        <w:rPr>
          <w:rFonts w:ascii="宋体" w:hAnsi="宋体" w:cs="宋体"/>
          <w:b/>
          <w:bCs/>
          <w:szCs w:val="20"/>
        </w:rPr>
        <w:t>③</w:t>
      </w:r>
      <w:r>
        <w:rPr>
          <w:rFonts w:cs="Times New Roman"/>
          <w:b/>
          <w:bCs/>
          <w:szCs w:val="20"/>
        </w:rPr>
        <w:t>地下水环境</w:t>
      </w:r>
    </w:p>
    <w:p w14:paraId="214713A3">
      <w:pPr>
        <w:ind w:firstLine="480"/>
        <w:rPr>
          <w:rFonts w:cs="Times New Roman"/>
          <w:b/>
        </w:rPr>
      </w:pPr>
      <w:r>
        <w:rPr>
          <w:rFonts w:cs="Times New Roman"/>
          <w:szCs w:val="20"/>
        </w:rPr>
        <w:t>依据地下水功能敏感性和包气带防污性能，将地下水环境敏感程度共分为三种类型，E1为环境高度敏感区，E2为环境中度敏感区，E3为环境低度敏感区，分级原则见表2.3.1-16。其中地下水功能敏感性分区和包气带防污性能分级分别见表2.3.1-17和表2.3.1-18。</w:t>
      </w:r>
    </w:p>
    <w:p w14:paraId="3EC9292F">
      <w:pPr>
        <w:ind w:firstLine="0" w:firstLineChars="0"/>
        <w:jc w:val="center"/>
        <w:rPr>
          <w:rFonts w:cs="Times New Roman"/>
          <w:b/>
        </w:rPr>
      </w:pPr>
      <w:r>
        <w:rPr>
          <w:rFonts w:cs="Times New Roman"/>
          <w:b/>
        </w:rPr>
        <w:t>表2.3.1-16  地下水环境敏感程度分级</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3161"/>
        <w:gridCol w:w="4139"/>
        <w:gridCol w:w="3651"/>
        <w:gridCol w:w="3223"/>
      </w:tblGrid>
      <w:tr w14:paraId="033FB4B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115" w:type="pct"/>
            <w:vMerge w:val="restart"/>
            <w:tcBorders>
              <w:top w:val="single" w:color="auto" w:sz="12" w:space="0"/>
              <w:left w:val="nil"/>
              <w:bottom w:val="single" w:color="auto" w:sz="4" w:space="0"/>
              <w:right w:val="single" w:color="auto" w:sz="4" w:space="0"/>
            </w:tcBorders>
            <w:vAlign w:val="center"/>
          </w:tcPr>
          <w:p w14:paraId="463DC92A">
            <w:pPr>
              <w:widowControl/>
              <w:spacing w:line="240" w:lineRule="auto"/>
              <w:ind w:firstLine="0" w:firstLineChars="0"/>
              <w:jc w:val="center"/>
              <w:rPr>
                <w:rFonts w:cs="Times New Roman"/>
                <w:b/>
                <w:sz w:val="21"/>
                <w:lang w:val="zh-CN"/>
              </w:rPr>
            </w:pPr>
            <w:r>
              <w:rPr>
                <w:rFonts w:cs="Times New Roman"/>
                <w:b/>
                <w:sz w:val="21"/>
                <w:lang w:val="zh-CN"/>
              </w:rPr>
              <w:t>包气带防污性能</w:t>
            </w:r>
          </w:p>
        </w:tc>
        <w:tc>
          <w:tcPr>
            <w:tcW w:w="3885" w:type="pct"/>
            <w:gridSpan w:val="3"/>
            <w:tcBorders>
              <w:top w:val="single" w:color="auto" w:sz="12" w:space="0"/>
              <w:left w:val="nil"/>
              <w:bottom w:val="single" w:color="auto" w:sz="4" w:space="0"/>
              <w:right w:val="nil"/>
            </w:tcBorders>
            <w:vAlign w:val="center"/>
          </w:tcPr>
          <w:p w14:paraId="4B5B28F9">
            <w:pPr>
              <w:widowControl/>
              <w:spacing w:line="240" w:lineRule="auto"/>
              <w:ind w:firstLine="0" w:firstLineChars="0"/>
              <w:jc w:val="center"/>
              <w:rPr>
                <w:rFonts w:cs="Times New Roman"/>
                <w:b/>
                <w:sz w:val="21"/>
                <w:lang w:val="zh-CN"/>
              </w:rPr>
            </w:pPr>
            <w:r>
              <w:rPr>
                <w:rFonts w:cs="Times New Roman"/>
                <w:b/>
                <w:sz w:val="21"/>
                <w:lang w:val="zh-CN"/>
              </w:rPr>
              <w:t>地下水功能敏感性</w:t>
            </w:r>
          </w:p>
        </w:tc>
      </w:tr>
      <w:tr w14:paraId="6D252EC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115" w:type="pct"/>
            <w:vMerge w:val="continue"/>
            <w:tcBorders>
              <w:top w:val="single" w:color="auto" w:sz="12" w:space="0"/>
              <w:left w:val="nil"/>
              <w:bottom w:val="single" w:color="auto" w:sz="4" w:space="0"/>
              <w:right w:val="single" w:color="auto" w:sz="4" w:space="0"/>
            </w:tcBorders>
            <w:vAlign w:val="center"/>
          </w:tcPr>
          <w:p w14:paraId="3E03DB25">
            <w:pPr>
              <w:widowControl/>
              <w:spacing w:line="240" w:lineRule="auto"/>
              <w:ind w:firstLine="0" w:firstLineChars="0"/>
              <w:jc w:val="center"/>
              <w:rPr>
                <w:rFonts w:cs="Times New Roman"/>
                <w:sz w:val="21"/>
                <w:lang w:val="zh-CN"/>
              </w:rPr>
            </w:pPr>
          </w:p>
        </w:tc>
        <w:tc>
          <w:tcPr>
            <w:tcW w:w="1460" w:type="pct"/>
            <w:tcBorders>
              <w:top w:val="single" w:color="auto" w:sz="4" w:space="0"/>
              <w:left w:val="nil"/>
              <w:bottom w:val="single" w:color="auto" w:sz="4" w:space="0"/>
              <w:right w:val="single" w:color="auto" w:sz="4" w:space="0"/>
            </w:tcBorders>
            <w:vAlign w:val="center"/>
          </w:tcPr>
          <w:p w14:paraId="34FAE30D">
            <w:pPr>
              <w:widowControl/>
              <w:spacing w:line="240" w:lineRule="auto"/>
              <w:ind w:firstLine="0" w:firstLineChars="0"/>
              <w:jc w:val="center"/>
              <w:rPr>
                <w:rFonts w:cs="Times New Roman"/>
                <w:b/>
                <w:sz w:val="21"/>
                <w:lang w:val="zh-CN"/>
              </w:rPr>
            </w:pPr>
            <w:r>
              <w:rPr>
                <w:rFonts w:cs="Times New Roman"/>
                <w:b/>
                <w:sz w:val="21"/>
                <w:lang w:val="zh-CN"/>
              </w:rPr>
              <w:t>G1</w:t>
            </w:r>
          </w:p>
        </w:tc>
        <w:tc>
          <w:tcPr>
            <w:tcW w:w="1288" w:type="pct"/>
            <w:tcBorders>
              <w:top w:val="single" w:color="auto" w:sz="4" w:space="0"/>
              <w:left w:val="nil"/>
              <w:bottom w:val="single" w:color="auto" w:sz="4" w:space="0"/>
              <w:right w:val="single" w:color="auto" w:sz="4" w:space="0"/>
            </w:tcBorders>
            <w:vAlign w:val="center"/>
          </w:tcPr>
          <w:p w14:paraId="17E53494">
            <w:pPr>
              <w:widowControl/>
              <w:spacing w:line="240" w:lineRule="auto"/>
              <w:ind w:firstLine="0" w:firstLineChars="0"/>
              <w:jc w:val="center"/>
              <w:rPr>
                <w:rFonts w:cs="Times New Roman"/>
                <w:b/>
                <w:sz w:val="21"/>
                <w:lang w:val="zh-CN"/>
              </w:rPr>
            </w:pPr>
            <w:r>
              <w:rPr>
                <w:rFonts w:cs="Times New Roman"/>
                <w:b/>
                <w:sz w:val="21"/>
                <w:lang w:val="zh-CN"/>
              </w:rPr>
              <w:t>G2</w:t>
            </w:r>
          </w:p>
        </w:tc>
        <w:tc>
          <w:tcPr>
            <w:tcW w:w="1137" w:type="pct"/>
            <w:tcBorders>
              <w:top w:val="single" w:color="auto" w:sz="4" w:space="0"/>
              <w:left w:val="nil"/>
              <w:bottom w:val="single" w:color="auto" w:sz="4" w:space="0"/>
              <w:right w:val="nil"/>
            </w:tcBorders>
            <w:vAlign w:val="center"/>
          </w:tcPr>
          <w:p w14:paraId="4F1ED6D9">
            <w:pPr>
              <w:widowControl/>
              <w:spacing w:line="240" w:lineRule="auto"/>
              <w:ind w:firstLine="0" w:firstLineChars="0"/>
              <w:jc w:val="center"/>
              <w:rPr>
                <w:rFonts w:cs="Times New Roman"/>
                <w:b/>
                <w:sz w:val="21"/>
                <w:lang w:val="zh-CN"/>
              </w:rPr>
            </w:pPr>
            <w:r>
              <w:rPr>
                <w:rFonts w:cs="Times New Roman"/>
                <w:b/>
                <w:sz w:val="21"/>
                <w:lang w:val="zh-CN"/>
              </w:rPr>
              <w:t>G3</w:t>
            </w:r>
          </w:p>
        </w:tc>
      </w:tr>
      <w:tr w14:paraId="435ECF5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115" w:type="pct"/>
            <w:tcBorders>
              <w:top w:val="single" w:color="auto" w:sz="4" w:space="0"/>
              <w:left w:val="nil"/>
              <w:bottom w:val="single" w:color="auto" w:sz="4" w:space="0"/>
              <w:right w:val="single" w:color="auto" w:sz="4" w:space="0"/>
            </w:tcBorders>
            <w:vAlign w:val="center"/>
          </w:tcPr>
          <w:p w14:paraId="468164DC">
            <w:pPr>
              <w:widowControl/>
              <w:spacing w:line="240" w:lineRule="auto"/>
              <w:ind w:firstLine="0" w:firstLineChars="0"/>
              <w:jc w:val="center"/>
              <w:rPr>
                <w:rFonts w:cs="Times New Roman"/>
                <w:sz w:val="21"/>
                <w:lang w:val="zh-CN"/>
              </w:rPr>
            </w:pPr>
            <w:r>
              <w:rPr>
                <w:rFonts w:cs="Times New Roman"/>
                <w:sz w:val="21"/>
                <w:lang w:val="zh-CN"/>
              </w:rPr>
              <w:t>D1</w:t>
            </w:r>
          </w:p>
        </w:tc>
        <w:tc>
          <w:tcPr>
            <w:tcW w:w="1460" w:type="pct"/>
            <w:tcBorders>
              <w:top w:val="single" w:color="auto" w:sz="4" w:space="0"/>
              <w:left w:val="nil"/>
              <w:bottom w:val="single" w:color="auto" w:sz="4" w:space="0"/>
              <w:right w:val="single" w:color="auto" w:sz="4" w:space="0"/>
            </w:tcBorders>
            <w:vAlign w:val="center"/>
          </w:tcPr>
          <w:p w14:paraId="6D072575">
            <w:pPr>
              <w:widowControl/>
              <w:spacing w:line="240" w:lineRule="auto"/>
              <w:ind w:firstLine="0" w:firstLineChars="0"/>
              <w:jc w:val="center"/>
              <w:rPr>
                <w:rFonts w:cs="Times New Roman"/>
                <w:sz w:val="21"/>
                <w:lang w:val="zh-CN"/>
              </w:rPr>
            </w:pPr>
            <w:r>
              <w:rPr>
                <w:rFonts w:cs="Times New Roman"/>
                <w:sz w:val="21"/>
                <w:lang w:val="zh-CN"/>
              </w:rPr>
              <w:t>E1</w:t>
            </w:r>
          </w:p>
        </w:tc>
        <w:tc>
          <w:tcPr>
            <w:tcW w:w="1288" w:type="pct"/>
            <w:tcBorders>
              <w:top w:val="single" w:color="auto" w:sz="4" w:space="0"/>
              <w:left w:val="nil"/>
              <w:bottom w:val="single" w:color="auto" w:sz="4" w:space="0"/>
              <w:right w:val="single" w:color="auto" w:sz="4" w:space="0"/>
            </w:tcBorders>
            <w:vAlign w:val="center"/>
          </w:tcPr>
          <w:p w14:paraId="4634FC07">
            <w:pPr>
              <w:widowControl/>
              <w:spacing w:line="240" w:lineRule="auto"/>
              <w:ind w:firstLine="0" w:firstLineChars="0"/>
              <w:jc w:val="center"/>
              <w:rPr>
                <w:rFonts w:cs="Times New Roman"/>
                <w:sz w:val="21"/>
                <w:lang w:val="zh-CN"/>
              </w:rPr>
            </w:pPr>
            <w:r>
              <w:rPr>
                <w:rFonts w:cs="Times New Roman"/>
                <w:sz w:val="21"/>
                <w:lang w:val="zh-CN"/>
              </w:rPr>
              <w:t>E1</w:t>
            </w:r>
          </w:p>
        </w:tc>
        <w:tc>
          <w:tcPr>
            <w:tcW w:w="1137" w:type="pct"/>
            <w:tcBorders>
              <w:top w:val="single" w:color="auto" w:sz="4" w:space="0"/>
              <w:left w:val="nil"/>
              <w:bottom w:val="single" w:color="auto" w:sz="4" w:space="0"/>
              <w:right w:val="nil"/>
            </w:tcBorders>
            <w:vAlign w:val="center"/>
          </w:tcPr>
          <w:p w14:paraId="79B58290">
            <w:pPr>
              <w:widowControl/>
              <w:spacing w:line="240" w:lineRule="auto"/>
              <w:ind w:firstLine="0" w:firstLineChars="0"/>
              <w:jc w:val="center"/>
              <w:rPr>
                <w:rFonts w:cs="Times New Roman"/>
                <w:sz w:val="21"/>
                <w:lang w:val="zh-CN"/>
              </w:rPr>
            </w:pPr>
            <w:r>
              <w:rPr>
                <w:rFonts w:cs="Times New Roman"/>
                <w:sz w:val="21"/>
                <w:lang w:val="zh-CN"/>
              </w:rPr>
              <w:t>E2</w:t>
            </w:r>
          </w:p>
        </w:tc>
      </w:tr>
      <w:tr w14:paraId="6728A3E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115" w:type="pct"/>
            <w:tcBorders>
              <w:top w:val="single" w:color="auto" w:sz="4" w:space="0"/>
              <w:left w:val="nil"/>
              <w:bottom w:val="single" w:color="auto" w:sz="4" w:space="0"/>
              <w:right w:val="single" w:color="auto" w:sz="4" w:space="0"/>
            </w:tcBorders>
            <w:vAlign w:val="center"/>
          </w:tcPr>
          <w:p w14:paraId="27450E5B">
            <w:pPr>
              <w:widowControl/>
              <w:spacing w:line="240" w:lineRule="auto"/>
              <w:ind w:firstLine="0" w:firstLineChars="0"/>
              <w:jc w:val="center"/>
              <w:rPr>
                <w:rFonts w:cs="Times New Roman"/>
                <w:sz w:val="21"/>
                <w:lang w:val="zh-CN"/>
              </w:rPr>
            </w:pPr>
            <w:r>
              <w:rPr>
                <w:rFonts w:cs="Times New Roman"/>
                <w:sz w:val="21"/>
                <w:lang w:val="zh-CN"/>
              </w:rPr>
              <w:t>D2</w:t>
            </w:r>
          </w:p>
        </w:tc>
        <w:tc>
          <w:tcPr>
            <w:tcW w:w="1460" w:type="pct"/>
            <w:tcBorders>
              <w:top w:val="single" w:color="auto" w:sz="4" w:space="0"/>
              <w:left w:val="nil"/>
              <w:bottom w:val="single" w:color="auto" w:sz="4" w:space="0"/>
              <w:right w:val="single" w:color="auto" w:sz="4" w:space="0"/>
            </w:tcBorders>
            <w:vAlign w:val="center"/>
          </w:tcPr>
          <w:p w14:paraId="1F44730E">
            <w:pPr>
              <w:widowControl/>
              <w:spacing w:line="240" w:lineRule="auto"/>
              <w:ind w:firstLine="0" w:firstLineChars="0"/>
              <w:jc w:val="center"/>
              <w:rPr>
                <w:rFonts w:cs="Times New Roman"/>
                <w:sz w:val="21"/>
                <w:lang w:val="zh-CN"/>
              </w:rPr>
            </w:pPr>
            <w:r>
              <w:rPr>
                <w:rFonts w:cs="Times New Roman"/>
                <w:sz w:val="21"/>
                <w:lang w:val="zh-CN"/>
              </w:rPr>
              <w:t>E1</w:t>
            </w:r>
          </w:p>
        </w:tc>
        <w:tc>
          <w:tcPr>
            <w:tcW w:w="1288" w:type="pct"/>
            <w:tcBorders>
              <w:top w:val="single" w:color="auto" w:sz="4" w:space="0"/>
              <w:left w:val="nil"/>
              <w:bottom w:val="single" w:color="auto" w:sz="4" w:space="0"/>
              <w:right w:val="single" w:color="auto" w:sz="4" w:space="0"/>
            </w:tcBorders>
            <w:vAlign w:val="center"/>
          </w:tcPr>
          <w:p w14:paraId="1FFEAA31">
            <w:pPr>
              <w:widowControl/>
              <w:spacing w:line="240" w:lineRule="auto"/>
              <w:ind w:firstLine="0" w:firstLineChars="0"/>
              <w:jc w:val="center"/>
              <w:rPr>
                <w:rFonts w:cs="Times New Roman"/>
                <w:sz w:val="21"/>
                <w:lang w:val="zh-CN"/>
              </w:rPr>
            </w:pPr>
            <w:r>
              <w:rPr>
                <w:rFonts w:cs="Times New Roman"/>
                <w:sz w:val="21"/>
                <w:lang w:val="zh-CN"/>
              </w:rPr>
              <w:t>E2</w:t>
            </w:r>
          </w:p>
        </w:tc>
        <w:tc>
          <w:tcPr>
            <w:tcW w:w="1137" w:type="pct"/>
            <w:tcBorders>
              <w:top w:val="single" w:color="auto" w:sz="4" w:space="0"/>
              <w:left w:val="nil"/>
              <w:bottom w:val="single" w:color="auto" w:sz="4" w:space="0"/>
              <w:right w:val="nil"/>
            </w:tcBorders>
            <w:shd w:val="clear" w:color="auto" w:fill="CFCECE" w:themeFill="background2" w:themeFillShade="E5"/>
            <w:vAlign w:val="center"/>
          </w:tcPr>
          <w:p w14:paraId="07D3E5EF">
            <w:pPr>
              <w:widowControl/>
              <w:spacing w:line="240" w:lineRule="auto"/>
              <w:ind w:firstLine="0" w:firstLineChars="0"/>
              <w:jc w:val="center"/>
              <w:rPr>
                <w:rFonts w:cs="Times New Roman"/>
                <w:sz w:val="21"/>
                <w:lang w:val="zh-CN"/>
              </w:rPr>
            </w:pPr>
            <w:r>
              <w:rPr>
                <w:rFonts w:cs="Times New Roman"/>
                <w:sz w:val="21"/>
                <w:lang w:val="zh-CN"/>
              </w:rPr>
              <w:t>E3</w:t>
            </w:r>
          </w:p>
        </w:tc>
      </w:tr>
      <w:tr w14:paraId="6DD9B6F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115" w:type="pct"/>
            <w:tcBorders>
              <w:top w:val="single" w:color="auto" w:sz="4" w:space="0"/>
              <w:left w:val="nil"/>
              <w:bottom w:val="single" w:color="auto" w:sz="12" w:space="0"/>
              <w:right w:val="single" w:color="auto" w:sz="4" w:space="0"/>
            </w:tcBorders>
            <w:vAlign w:val="center"/>
          </w:tcPr>
          <w:p w14:paraId="1D253AA7">
            <w:pPr>
              <w:widowControl/>
              <w:spacing w:line="240" w:lineRule="auto"/>
              <w:ind w:firstLine="0" w:firstLineChars="0"/>
              <w:jc w:val="center"/>
              <w:rPr>
                <w:rFonts w:cs="Times New Roman"/>
                <w:sz w:val="21"/>
                <w:lang w:val="zh-CN"/>
              </w:rPr>
            </w:pPr>
            <w:r>
              <w:rPr>
                <w:rFonts w:cs="Times New Roman"/>
                <w:sz w:val="21"/>
                <w:lang w:val="zh-CN"/>
              </w:rPr>
              <w:t>D3</w:t>
            </w:r>
          </w:p>
        </w:tc>
        <w:tc>
          <w:tcPr>
            <w:tcW w:w="1460" w:type="pct"/>
            <w:tcBorders>
              <w:top w:val="single" w:color="auto" w:sz="4" w:space="0"/>
              <w:left w:val="nil"/>
              <w:bottom w:val="single" w:color="auto" w:sz="12" w:space="0"/>
              <w:right w:val="single" w:color="auto" w:sz="4" w:space="0"/>
            </w:tcBorders>
            <w:vAlign w:val="center"/>
          </w:tcPr>
          <w:p w14:paraId="3847C8B3">
            <w:pPr>
              <w:widowControl/>
              <w:spacing w:line="240" w:lineRule="auto"/>
              <w:ind w:firstLine="0" w:firstLineChars="0"/>
              <w:jc w:val="center"/>
              <w:rPr>
                <w:rFonts w:cs="Times New Roman"/>
                <w:sz w:val="21"/>
                <w:lang w:val="zh-CN"/>
              </w:rPr>
            </w:pPr>
            <w:r>
              <w:rPr>
                <w:rFonts w:cs="Times New Roman"/>
                <w:sz w:val="21"/>
                <w:lang w:val="zh-CN"/>
              </w:rPr>
              <w:t>E2</w:t>
            </w:r>
          </w:p>
        </w:tc>
        <w:tc>
          <w:tcPr>
            <w:tcW w:w="1288" w:type="pct"/>
            <w:tcBorders>
              <w:top w:val="single" w:color="auto" w:sz="4" w:space="0"/>
              <w:left w:val="nil"/>
              <w:bottom w:val="single" w:color="auto" w:sz="12" w:space="0"/>
              <w:right w:val="single" w:color="auto" w:sz="4" w:space="0"/>
            </w:tcBorders>
            <w:vAlign w:val="center"/>
          </w:tcPr>
          <w:p w14:paraId="34EB3F10">
            <w:pPr>
              <w:widowControl/>
              <w:spacing w:line="240" w:lineRule="auto"/>
              <w:ind w:firstLine="0" w:firstLineChars="0"/>
              <w:jc w:val="center"/>
              <w:rPr>
                <w:rFonts w:cs="Times New Roman"/>
                <w:sz w:val="21"/>
                <w:lang w:val="zh-CN"/>
              </w:rPr>
            </w:pPr>
            <w:r>
              <w:rPr>
                <w:rFonts w:cs="Times New Roman"/>
                <w:sz w:val="21"/>
                <w:lang w:val="zh-CN"/>
              </w:rPr>
              <w:t>E3</w:t>
            </w:r>
          </w:p>
        </w:tc>
        <w:tc>
          <w:tcPr>
            <w:tcW w:w="1137" w:type="pct"/>
            <w:tcBorders>
              <w:top w:val="single" w:color="auto" w:sz="4" w:space="0"/>
              <w:left w:val="nil"/>
              <w:bottom w:val="single" w:color="auto" w:sz="12" w:space="0"/>
              <w:right w:val="nil"/>
            </w:tcBorders>
            <w:vAlign w:val="center"/>
          </w:tcPr>
          <w:p w14:paraId="3FDF1FF4">
            <w:pPr>
              <w:widowControl/>
              <w:spacing w:line="240" w:lineRule="auto"/>
              <w:ind w:firstLine="0" w:firstLineChars="0"/>
              <w:jc w:val="center"/>
              <w:rPr>
                <w:rFonts w:cs="Times New Roman"/>
                <w:sz w:val="21"/>
                <w:lang w:val="zh-CN"/>
              </w:rPr>
            </w:pPr>
            <w:r>
              <w:rPr>
                <w:rFonts w:cs="Times New Roman"/>
                <w:sz w:val="21"/>
                <w:lang w:val="zh-CN"/>
              </w:rPr>
              <w:t>E3</w:t>
            </w:r>
          </w:p>
        </w:tc>
      </w:tr>
    </w:tbl>
    <w:p w14:paraId="544E28EE">
      <w:pPr>
        <w:ind w:firstLine="0" w:firstLineChars="0"/>
        <w:jc w:val="center"/>
        <w:rPr>
          <w:rFonts w:cs="Times New Roman"/>
          <w:b/>
        </w:rPr>
      </w:pPr>
      <w:r>
        <w:rPr>
          <w:rFonts w:cs="Times New Roman"/>
          <w:b/>
        </w:rPr>
        <w:t>表2.3.1-17  地下水功能敏感性分区</w:t>
      </w:r>
    </w:p>
    <w:tbl>
      <w:tblPr>
        <w:tblStyle w:val="88"/>
        <w:tblW w:w="5000" w:type="pct"/>
        <w:tblInd w:w="0" w:type="dxa"/>
        <w:tblBorders>
          <w:top w:val="single" w:color="auto" w:sz="12" w:space="0"/>
          <w:left w:val="single" w:color="auto" w:sz="12" w:space="0"/>
          <w:bottom w:val="single" w:color="auto" w:sz="12" w:space="0"/>
          <w:right w:val="single" w:color="auto" w:sz="12" w:space="0"/>
          <w:insideH w:val="single" w:color="auto" w:sz="4" w:space="0"/>
          <w:insideV w:val="single" w:color="auto" w:sz="4" w:space="0"/>
        </w:tblBorders>
        <w:tblLayout w:type="autofit"/>
        <w:tblCellMar>
          <w:top w:w="57" w:type="dxa"/>
          <w:left w:w="108" w:type="dxa"/>
          <w:bottom w:w="57" w:type="dxa"/>
          <w:right w:w="108" w:type="dxa"/>
        </w:tblCellMar>
      </w:tblPr>
      <w:tblGrid>
        <w:gridCol w:w="1908"/>
        <w:gridCol w:w="12266"/>
      </w:tblGrid>
      <w:tr w14:paraId="10C8AEDF">
        <w:tblPrEx>
          <w:tblBorders>
            <w:top w:val="single" w:color="auto" w:sz="12" w:space="0"/>
            <w:left w:val="single" w:color="auto" w:sz="12" w:space="0"/>
            <w:bottom w:val="single" w:color="auto" w:sz="12" w:space="0"/>
            <w:right w:val="single" w:color="auto" w:sz="12" w:space="0"/>
            <w:insideH w:val="single" w:color="auto" w:sz="4" w:space="0"/>
            <w:insideV w:val="single" w:color="auto" w:sz="4" w:space="0"/>
          </w:tblBorders>
          <w:tblCellMar>
            <w:top w:w="57" w:type="dxa"/>
            <w:left w:w="108" w:type="dxa"/>
            <w:bottom w:w="57" w:type="dxa"/>
            <w:right w:w="108" w:type="dxa"/>
          </w:tblCellMar>
        </w:tblPrEx>
        <w:trPr>
          <w:tblHeader/>
        </w:trPr>
        <w:tc>
          <w:tcPr>
            <w:tcW w:w="673" w:type="pct"/>
            <w:tcBorders>
              <w:top w:val="single" w:color="auto" w:sz="12" w:space="0"/>
              <w:left w:val="nil"/>
              <w:bottom w:val="single" w:color="auto" w:sz="4" w:space="0"/>
              <w:right w:val="single" w:color="auto" w:sz="4" w:space="0"/>
            </w:tcBorders>
            <w:vAlign w:val="center"/>
          </w:tcPr>
          <w:p w14:paraId="558519A3">
            <w:pPr>
              <w:widowControl/>
              <w:spacing w:line="240" w:lineRule="auto"/>
              <w:ind w:firstLine="0" w:firstLineChars="0"/>
              <w:jc w:val="center"/>
              <w:rPr>
                <w:rFonts w:cs="Times New Roman"/>
                <w:b/>
                <w:sz w:val="21"/>
                <w:lang w:val="zh-CN"/>
              </w:rPr>
            </w:pPr>
            <w:r>
              <w:rPr>
                <w:rFonts w:cs="Times New Roman"/>
                <w:b/>
                <w:sz w:val="21"/>
                <w:lang w:val="zh-CN"/>
              </w:rPr>
              <w:t>敏感性</w:t>
            </w:r>
          </w:p>
        </w:tc>
        <w:tc>
          <w:tcPr>
            <w:tcW w:w="4327" w:type="pct"/>
            <w:tcBorders>
              <w:top w:val="single" w:color="auto" w:sz="12" w:space="0"/>
              <w:left w:val="nil"/>
              <w:bottom w:val="single" w:color="auto" w:sz="4" w:space="0"/>
              <w:right w:val="nil"/>
            </w:tcBorders>
          </w:tcPr>
          <w:p w14:paraId="6E35609F">
            <w:pPr>
              <w:widowControl/>
              <w:spacing w:line="240" w:lineRule="auto"/>
              <w:ind w:firstLine="0" w:firstLineChars="0"/>
              <w:jc w:val="center"/>
              <w:rPr>
                <w:rFonts w:cs="Times New Roman"/>
                <w:b/>
                <w:sz w:val="21"/>
                <w:lang w:val="zh-CN"/>
              </w:rPr>
            </w:pPr>
            <w:r>
              <w:rPr>
                <w:rFonts w:cs="Times New Roman"/>
                <w:b/>
                <w:sz w:val="21"/>
                <w:lang w:val="zh-CN"/>
              </w:rPr>
              <w:t>地下水环境敏感特征</w:t>
            </w:r>
          </w:p>
        </w:tc>
      </w:tr>
      <w:tr w14:paraId="6D47D3AD">
        <w:tblPrEx>
          <w:tblBorders>
            <w:top w:val="single" w:color="auto" w:sz="12" w:space="0"/>
            <w:left w:val="single" w:color="auto" w:sz="12" w:space="0"/>
            <w:bottom w:val="single" w:color="auto" w:sz="12" w:space="0"/>
            <w:right w:val="single" w:color="auto" w:sz="12" w:space="0"/>
            <w:insideH w:val="single" w:color="auto" w:sz="4" w:space="0"/>
            <w:insideV w:val="single" w:color="auto" w:sz="4" w:space="0"/>
          </w:tblBorders>
          <w:tblCellMar>
            <w:top w:w="57" w:type="dxa"/>
            <w:left w:w="108" w:type="dxa"/>
            <w:bottom w:w="57" w:type="dxa"/>
            <w:right w:w="108" w:type="dxa"/>
          </w:tblCellMar>
        </w:tblPrEx>
        <w:tc>
          <w:tcPr>
            <w:tcW w:w="673" w:type="pct"/>
            <w:tcBorders>
              <w:top w:val="single" w:color="auto" w:sz="4" w:space="0"/>
              <w:left w:val="nil"/>
              <w:bottom w:val="single" w:color="auto" w:sz="4" w:space="0"/>
              <w:right w:val="single" w:color="auto" w:sz="4" w:space="0"/>
            </w:tcBorders>
            <w:vAlign w:val="center"/>
          </w:tcPr>
          <w:p w14:paraId="7DE96545">
            <w:pPr>
              <w:widowControl/>
              <w:spacing w:line="240" w:lineRule="auto"/>
              <w:ind w:firstLine="0" w:firstLineChars="0"/>
              <w:jc w:val="center"/>
              <w:rPr>
                <w:rFonts w:cs="Times New Roman"/>
                <w:sz w:val="21"/>
                <w:lang w:val="zh-CN"/>
              </w:rPr>
            </w:pPr>
            <w:r>
              <w:rPr>
                <w:rFonts w:cs="Times New Roman"/>
                <w:sz w:val="21"/>
                <w:lang w:val="zh-CN"/>
              </w:rPr>
              <w:t>敏感G1</w:t>
            </w:r>
          </w:p>
        </w:tc>
        <w:tc>
          <w:tcPr>
            <w:tcW w:w="4327" w:type="pct"/>
            <w:tcBorders>
              <w:top w:val="single" w:color="auto" w:sz="4" w:space="0"/>
              <w:left w:val="nil"/>
              <w:bottom w:val="single" w:color="auto" w:sz="4" w:space="0"/>
              <w:right w:val="nil"/>
            </w:tcBorders>
          </w:tcPr>
          <w:p w14:paraId="7DDEF41C">
            <w:pPr>
              <w:widowControl/>
              <w:spacing w:line="240" w:lineRule="auto"/>
              <w:ind w:firstLine="0" w:firstLineChars="0"/>
              <w:jc w:val="left"/>
              <w:rPr>
                <w:rFonts w:cs="Times New Roman"/>
                <w:sz w:val="21"/>
                <w:lang w:val="zh-CN"/>
              </w:rPr>
            </w:pPr>
            <w:r>
              <w:rPr>
                <w:rFonts w:cs="Times New Roman"/>
                <w:sz w:val="21"/>
                <w:lang w:val="zh-CN"/>
              </w:rPr>
              <w:t>集中式饮用水水源（包括已建成的再用、备用、应急水源，在建和规划的饮用水水源）准保护区；除集中式饮用水水源以外的国家或地方政府设定的与地下水环境相关的其他保护区，如热水、矿泉水、温泉等特殊地下水资源保护区</w:t>
            </w:r>
          </w:p>
        </w:tc>
      </w:tr>
      <w:tr w14:paraId="40BD6E03">
        <w:tblPrEx>
          <w:tblBorders>
            <w:top w:val="single" w:color="auto" w:sz="12" w:space="0"/>
            <w:left w:val="single" w:color="auto" w:sz="12" w:space="0"/>
            <w:bottom w:val="single" w:color="auto" w:sz="12" w:space="0"/>
            <w:right w:val="single" w:color="auto" w:sz="12" w:space="0"/>
            <w:insideH w:val="single" w:color="auto" w:sz="4" w:space="0"/>
            <w:insideV w:val="single" w:color="auto" w:sz="4" w:space="0"/>
          </w:tblBorders>
          <w:tblCellMar>
            <w:top w:w="57" w:type="dxa"/>
            <w:left w:w="108" w:type="dxa"/>
            <w:bottom w:w="57" w:type="dxa"/>
            <w:right w:w="108" w:type="dxa"/>
          </w:tblCellMar>
        </w:tblPrEx>
        <w:tc>
          <w:tcPr>
            <w:tcW w:w="673" w:type="pct"/>
            <w:tcBorders>
              <w:top w:val="single" w:color="auto" w:sz="4" w:space="0"/>
              <w:left w:val="nil"/>
              <w:bottom w:val="single" w:color="auto" w:sz="4" w:space="0"/>
              <w:right w:val="single" w:color="auto" w:sz="4" w:space="0"/>
            </w:tcBorders>
            <w:vAlign w:val="center"/>
          </w:tcPr>
          <w:p w14:paraId="77907746">
            <w:pPr>
              <w:widowControl/>
              <w:spacing w:line="240" w:lineRule="auto"/>
              <w:ind w:firstLine="0" w:firstLineChars="0"/>
              <w:jc w:val="center"/>
              <w:rPr>
                <w:rFonts w:cs="Times New Roman"/>
                <w:sz w:val="21"/>
                <w:lang w:val="zh-CN"/>
              </w:rPr>
            </w:pPr>
            <w:r>
              <w:rPr>
                <w:rFonts w:cs="Times New Roman"/>
                <w:sz w:val="21"/>
                <w:lang w:val="zh-CN"/>
              </w:rPr>
              <w:t>较敏感G2</w:t>
            </w:r>
          </w:p>
        </w:tc>
        <w:tc>
          <w:tcPr>
            <w:tcW w:w="4327" w:type="pct"/>
            <w:tcBorders>
              <w:top w:val="single" w:color="auto" w:sz="4" w:space="0"/>
              <w:left w:val="nil"/>
              <w:bottom w:val="single" w:color="auto" w:sz="4" w:space="0"/>
              <w:right w:val="nil"/>
            </w:tcBorders>
          </w:tcPr>
          <w:p w14:paraId="7C3CBA21">
            <w:pPr>
              <w:widowControl/>
              <w:spacing w:line="240" w:lineRule="auto"/>
              <w:ind w:firstLine="0" w:firstLineChars="0"/>
              <w:jc w:val="left"/>
              <w:rPr>
                <w:rFonts w:cs="Times New Roman"/>
                <w:sz w:val="21"/>
                <w:lang w:val="zh-CN"/>
              </w:rPr>
            </w:pPr>
            <w:r>
              <w:rPr>
                <w:rFonts w:cs="Times New Roman"/>
                <w:sz w:val="21"/>
                <w:lang w:val="zh-CN"/>
              </w:rPr>
              <w:t>集中式饮用水水源（包括已建成的再用、备用、应急水源，在建和规划的饮用水水源）准保护区以外的补给径流区；分散式饮用水水源地；特殊地下水资源（如热水、矿泉水、温泉等）保护区以外的分布区等其他未列入上述敏感分级的环境敏感区</w:t>
            </w:r>
            <w:r>
              <w:rPr>
                <w:rFonts w:cs="Times New Roman"/>
                <w:sz w:val="21"/>
                <w:vertAlign w:val="superscript"/>
                <w:lang w:val="zh-CN"/>
              </w:rPr>
              <w:t>a</w:t>
            </w:r>
          </w:p>
        </w:tc>
      </w:tr>
      <w:tr w14:paraId="0793C66F">
        <w:tblPrEx>
          <w:tblBorders>
            <w:top w:val="single" w:color="auto" w:sz="12" w:space="0"/>
            <w:left w:val="single" w:color="auto" w:sz="12" w:space="0"/>
            <w:bottom w:val="single" w:color="auto" w:sz="12" w:space="0"/>
            <w:right w:val="single" w:color="auto" w:sz="12" w:space="0"/>
            <w:insideH w:val="single" w:color="auto" w:sz="4" w:space="0"/>
            <w:insideV w:val="single" w:color="auto" w:sz="4" w:space="0"/>
          </w:tblBorders>
          <w:tblCellMar>
            <w:top w:w="57" w:type="dxa"/>
            <w:left w:w="108" w:type="dxa"/>
            <w:bottom w:w="57" w:type="dxa"/>
            <w:right w:w="108" w:type="dxa"/>
          </w:tblCellMar>
        </w:tblPrEx>
        <w:tc>
          <w:tcPr>
            <w:tcW w:w="673" w:type="pct"/>
            <w:tcBorders>
              <w:top w:val="single" w:color="auto" w:sz="4" w:space="0"/>
              <w:left w:val="nil"/>
              <w:bottom w:val="single" w:color="auto" w:sz="4" w:space="0"/>
              <w:right w:val="single" w:color="auto" w:sz="4" w:space="0"/>
            </w:tcBorders>
            <w:shd w:val="clear" w:color="auto" w:fill="BFBFBF"/>
            <w:vAlign w:val="center"/>
          </w:tcPr>
          <w:p w14:paraId="3E3243D4">
            <w:pPr>
              <w:widowControl/>
              <w:spacing w:line="240" w:lineRule="auto"/>
              <w:ind w:firstLine="0" w:firstLineChars="0"/>
              <w:jc w:val="center"/>
              <w:rPr>
                <w:rFonts w:cs="Times New Roman"/>
                <w:sz w:val="21"/>
                <w:lang w:val="zh-CN"/>
              </w:rPr>
            </w:pPr>
            <w:r>
              <w:rPr>
                <w:rFonts w:cs="Times New Roman"/>
                <w:sz w:val="21"/>
                <w:lang w:val="zh-CN"/>
              </w:rPr>
              <w:t>不敏感G3</w:t>
            </w:r>
          </w:p>
        </w:tc>
        <w:tc>
          <w:tcPr>
            <w:tcW w:w="4327" w:type="pct"/>
            <w:tcBorders>
              <w:top w:val="single" w:color="auto" w:sz="4" w:space="0"/>
              <w:left w:val="nil"/>
              <w:bottom w:val="single" w:color="auto" w:sz="4" w:space="0"/>
              <w:right w:val="nil"/>
            </w:tcBorders>
            <w:shd w:val="clear" w:color="auto" w:fill="BFBFBF"/>
          </w:tcPr>
          <w:p w14:paraId="2960F495">
            <w:pPr>
              <w:widowControl/>
              <w:spacing w:line="240" w:lineRule="auto"/>
              <w:ind w:firstLine="0" w:firstLineChars="0"/>
              <w:jc w:val="left"/>
              <w:rPr>
                <w:rFonts w:cs="Times New Roman"/>
                <w:sz w:val="21"/>
                <w:lang w:val="zh-CN"/>
              </w:rPr>
            </w:pPr>
            <w:r>
              <w:rPr>
                <w:rFonts w:cs="Times New Roman"/>
                <w:sz w:val="21"/>
                <w:lang w:val="zh-CN"/>
              </w:rPr>
              <w:t>上述地区之外的其他地区</w:t>
            </w:r>
          </w:p>
        </w:tc>
      </w:tr>
      <w:tr w14:paraId="1494CD6F">
        <w:tblPrEx>
          <w:tblBorders>
            <w:top w:val="single" w:color="auto" w:sz="12" w:space="0"/>
            <w:left w:val="single" w:color="auto" w:sz="12" w:space="0"/>
            <w:bottom w:val="single" w:color="auto" w:sz="12" w:space="0"/>
            <w:right w:val="single" w:color="auto" w:sz="12" w:space="0"/>
            <w:insideH w:val="single" w:color="auto" w:sz="4" w:space="0"/>
            <w:insideV w:val="single" w:color="auto" w:sz="4" w:space="0"/>
          </w:tblBorders>
          <w:tblCellMar>
            <w:top w:w="57" w:type="dxa"/>
            <w:left w:w="108" w:type="dxa"/>
            <w:bottom w:w="57" w:type="dxa"/>
            <w:right w:w="108" w:type="dxa"/>
          </w:tblCellMar>
        </w:tblPrEx>
        <w:tc>
          <w:tcPr>
            <w:tcW w:w="5000" w:type="pct"/>
            <w:gridSpan w:val="2"/>
            <w:tcBorders>
              <w:top w:val="single" w:color="auto" w:sz="4" w:space="0"/>
              <w:left w:val="nil"/>
              <w:bottom w:val="single" w:color="auto" w:sz="12" w:space="0"/>
              <w:right w:val="nil"/>
            </w:tcBorders>
            <w:vAlign w:val="center"/>
          </w:tcPr>
          <w:p w14:paraId="4B303CAE">
            <w:pPr>
              <w:widowControl/>
              <w:spacing w:line="240" w:lineRule="auto"/>
              <w:ind w:firstLine="0" w:firstLineChars="0"/>
              <w:rPr>
                <w:rFonts w:cs="Times New Roman"/>
                <w:sz w:val="21"/>
                <w:lang w:val="zh-CN"/>
              </w:rPr>
            </w:pPr>
            <w:r>
              <w:rPr>
                <w:rFonts w:cs="Times New Roman"/>
                <w:sz w:val="21"/>
                <w:vertAlign w:val="superscript"/>
                <w:lang w:val="zh-CN"/>
              </w:rPr>
              <w:t xml:space="preserve">a </w:t>
            </w:r>
            <w:r>
              <w:rPr>
                <w:rFonts w:cs="Times New Roman"/>
                <w:sz w:val="21"/>
                <w:lang w:val="zh-CN"/>
              </w:rPr>
              <w:t>“环境敏感区”是指《建设项目环境影响评价分类管理名录》中所界定的涉及地下水的环境敏感区</w:t>
            </w:r>
          </w:p>
        </w:tc>
      </w:tr>
    </w:tbl>
    <w:p w14:paraId="2B99D638">
      <w:pPr>
        <w:ind w:firstLine="0" w:firstLineChars="0"/>
        <w:jc w:val="center"/>
        <w:rPr>
          <w:rFonts w:cs="Times New Roman"/>
          <w:b/>
        </w:rPr>
      </w:pPr>
      <w:r>
        <w:rPr>
          <w:rFonts w:cs="Times New Roman"/>
          <w:b/>
        </w:rPr>
        <w:t>表2.3.1-18  包气带防污性能分级</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2378"/>
        <w:gridCol w:w="11796"/>
      </w:tblGrid>
      <w:tr w14:paraId="2F3871A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839" w:type="pct"/>
            <w:tcBorders>
              <w:top w:val="single" w:color="auto" w:sz="12" w:space="0"/>
              <w:left w:val="nil"/>
              <w:bottom w:val="single" w:color="auto" w:sz="4" w:space="0"/>
              <w:right w:val="single" w:color="auto" w:sz="4" w:space="0"/>
            </w:tcBorders>
          </w:tcPr>
          <w:p w14:paraId="47BBF357">
            <w:pPr>
              <w:widowControl/>
              <w:spacing w:line="240" w:lineRule="auto"/>
              <w:ind w:firstLine="0" w:firstLineChars="0"/>
              <w:jc w:val="center"/>
              <w:rPr>
                <w:rFonts w:cs="Times New Roman"/>
                <w:b/>
                <w:sz w:val="21"/>
                <w:lang w:val="zh-CN"/>
              </w:rPr>
            </w:pPr>
            <w:r>
              <w:rPr>
                <w:rFonts w:cs="Times New Roman"/>
                <w:b/>
                <w:sz w:val="21"/>
                <w:lang w:val="zh-CN"/>
              </w:rPr>
              <w:t>分级</w:t>
            </w:r>
          </w:p>
        </w:tc>
        <w:tc>
          <w:tcPr>
            <w:tcW w:w="4161" w:type="pct"/>
            <w:tcBorders>
              <w:top w:val="single" w:color="auto" w:sz="12" w:space="0"/>
              <w:left w:val="nil"/>
              <w:bottom w:val="single" w:color="auto" w:sz="4" w:space="0"/>
              <w:right w:val="nil"/>
            </w:tcBorders>
          </w:tcPr>
          <w:p w14:paraId="10733802">
            <w:pPr>
              <w:widowControl/>
              <w:spacing w:line="240" w:lineRule="auto"/>
              <w:ind w:firstLine="0" w:firstLineChars="0"/>
              <w:jc w:val="center"/>
              <w:rPr>
                <w:rFonts w:cs="Times New Roman"/>
                <w:b/>
                <w:sz w:val="21"/>
                <w:lang w:val="zh-CN"/>
              </w:rPr>
            </w:pPr>
            <w:r>
              <w:rPr>
                <w:rFonts w:cs="Times New Roman"/>
                <w:b/>
                <w:sz w:val="21"/>
                <w:lang w:val="zh-CN"/>
              </w:rPr>
              <w:t>包气带岩土的渗透性能</w:t>
            </w:r>
          </w:p>
        </w:tc>
      </w:tr>
      <w:tr w14:paraId="4B66198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839" w:type="pct"/>
            <w:tcBorders>
              <w:top w:val="single" w:color="auto" w:sz="4" w:space="0"/>
              <w:left w:val="nil"/>
              <w:bottom w:val="single" w:color="auto" w:sz="4" w:space="0"/>
              <w:right w:val="single" w:color="auto" w:sz="4" w:space="0"/>
            </w:tcBorders>
            <w:vAlign w:val="center"/>
          </w:tcPr>
          <w:p w14:paraId="236DE898">
            <w:pPr>
              <w:widowControl/>
              <w:spacing w:line="240" w:lineRule="auto"/>
              <w:ind w:firstLine="0" w:firstLineChars="0"/>
              <w:jc w:val="center"/>
              <w:rPr>
                <w:rFonts w:cs="Times New Roman"/>
                <w:sz w:val="21"/>
                <w:lang w:val="zh-CN"/>
              </w:rPr>
            </w:pPr>
            <w:r>
              <w:rPr>
                <w:rFonts w:cs="Times New Roman"/>
                <w:sz w:val="21"/>
                <w:lang w:val="zh-CN"/>
              </w:rPr>
              <w:t>D3</w:t>
            </w:r>
          </w:p>
        </w:tc>
        <w:tc>
          <w:tcPr>
            <w:tcW w:w="4161" w:type="pct"/>
            <w:tcBorders>
              <w:top w:val="single" w:color="auto" w:sz="4" w:space="0"/>
              <w:left w:val="nil"/>
              <w:bottom w:val="single" w:color="auto" w:sz="4" w:space="0"/>
              <w:right w:val="nil"/>
            </w:tcBorders>
          </w:tcPr>
          <w:p w14:paraId="4A80D487">
            <w:pPr>
              <w:widowControl/>
              <w:spacing w:line="240" w:lineRule="auto"/>
              <w:ind w:firstLine="0" w:firstLineChars="0"/>
              <w:jc w:val="center"/>
              <w:rPr>
                <w:rFonts w:cs="Times New Roman"/>
                <w:sz w:val="21"/>
                <w:lang w:val="zh-CN"/>
              </w:rPr>
            </w:pPr>
            <w:r>
              <w:rPr>
                <w:rFonts w:cs="Times New Roman"/>
                <w:sz w:val="21"/>
                <w:lang w:val="zh-CN"/>
              </w:rPr>
              <w:t>Mb≥1.0m，K≤1.0*10</w:t>
            </w:r>
            <w:r>
              <w:rPr>
                <w:rFonts w:cs="Times New Roman"/>
                <w:sz w:val="21"/>
                <w:vertAlign w:val="superscript"/>
                <w:lang w:val="zh-CN"/>
              </w:rPr>
              <w:t>-6</w:t>
            </w:r>
            <w:r>
              <w:rPr>
                <w:rFonts w:cs="Times New Roman"/>
                <w:sz w:val="21"/>
                <w:lang w:val="zh-CN"/>
              </w:rPr>
              <w:t>cm/s，且分布连续、稳定</w:t>
            </w:r>
          </w:p>
        </w:tc>
      </w:tr>
      <w:tr w14:paraId="3B991F8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839" w:type="pct"/>
            <w:tcBorders>
              <w:top w:val="single" w:color="auto" w:sz="4" w:space="0"/>
              <w:left w:val="nil"/>
              <w:bottom w:val="single" w:color="auto" w:sz="4" w:space="0"/>
              <w:right w:val="single" w:color="auto" w:sz="4" w:space="0"/>
            </w:tcBorders>
            <w:shd w:val="clear" w:color="auto" w:fill="CFCECE" w:themeFill="background2" w:themeFillShade="E5"/>
            <w:vAlign w:val="center"/>
          </w:tcPr>
          <w:p w14:paraId="26EF469C">
            <w:pPr>
              <w:widowControl/>
              <w:spacing w:line="240" w:lineRule="auto"/>
              <w:ind w:firstLine="0" w:firstLineChars="0"/>
              <w:jc w:val="center"/>
              <w:rPr>
                <w:rFonts w:cs="Times New Roman"/>
                <w:sz w:val="21"/>
                <w:lang w:val="zh-CN"/>
              </w:rPr>
            </w:pPr>
            <w:r>
              <w:rPr>
                <w:rFonts w:cs="Times New Roman"/>
                <w:sz w:val="21"/>
                <w:lang w:val="zh-CN"/>
              </w:rPr>
              <w:t>D2</w:t>
            </w:r>
          </w:p>
        </w:tc>
        <w:tc>
          <w:tcPr>
            <w:tcW w:w="4161" w:type="pct"/>
            <w:tcBorders>
              <w:top w:val="single" w:color="auto" w:sz="4" w:space="0"/>
              <w:left w:val="nil"/>
              <w:bottom w:val="single" w:color="auto" w:sz="4" w:space="0"/>
              <w:right w:val="nil"/>
            </w:tcBorders>
            <w:shd w:val="clear" w:color="auto" w:fill="CFCECE" w:themeFill="background2" w:themeFillShade="E5"/>
          </w:tcPr>
          <w:p w14:paraId="4474A956">
            <w:pPr>
              <w:widowControl/>
              <w:spacing w:line="240" w:lineRule="auto"/>
              <w:ind w:firstLine="0" w:firstLineChars="0"/>
              <w:jc w:val="center"/>
              <w:rPr>
                <w:rFonts w:cs="Times New Roman"/>
                <w:sz w:val="21"/>
                <w:lang w:val="zh-CN"/>
              </w:rPr>
            </w:pPr>
            <w:r>
              <w:rPr>
                <w:rFonts w:cs="Times New Roman"/>
                <w:sz w:val="21"/>
                <w:lang w:val="zh-CN"/>
              </w:rPr>
              <w:t>0.5≤Mb＜1.0m，K≤1.0*10</w:t>
            </w:r>
            <w:r>
              <w:rPr>
                <w:rFonts w:cs="Times New Roman"/>
                <w:sz w:val="21"/>
                <w:vertAlign w:val="superscript"/>
                <w:lang w:val="zh-CN"/>
              </w:rPr>
              <w:t>-6</w:t>
            </w:r>
            <w:r>
              <w:rPr>
                <w:rFonts w:cs="Times New Roman"/>
                <w:sz w:val="21"/>
                <w:lang w:val="zh-CN"/>
              </w:rPr>
              <w:t>cm/s，且分布连续、稳定</w:t>
            </w:r>
          </w:p>
          <w:p w14:paraId="4A9119D7">
            <w:pPr>
              <w:widowControl/>
              <w:spacing w:line="240" w:lineRule="auto"/>
              <w:ind w:firstLine="0" w:firstLineChars="0"/>
              <w:jc w:val="center"/>
              <w:rPr>
                <w:rFonts w:cs="Times New Roman"/>
                <w:sz w:val="21"/>
                <w:lang w:val="zh-CN"/>
              </w:rPr>
            </w:pPr>
            <w:r>
              <w:rPr>
                <w:rFonts w:cs="Times New Roman"/>
                <w:sz w:val="21"/>
                <w:lang w:val="zh-CN"/>
              </w:rPr>
              <w:t>Mb≥1.0m，1.0*10</w:t>
            </w:r>
            <w:r>
              <w:rPr>
                <w:rFonts w:cs="Times New Roman"/>
                <w:sz w:val="21"/>
                <w:vertAlign w:val="superscript"/>
                <w:lang w:val="zh-CN"/>
              </w:rPr>
              <w:t>-6</w:t>
            </w:r>
            <w:r>
              <w:rPr>
                <w:rFonts w:cs="Times New Roman"/>
                <w:sz w:val="21"/>
                <w:lang w:val="zh-CN"/>
              </w:rPr>
              <w:t>＜K≤1.0*10</w:t>
            </w:r>
            <w:r>
              <w:rPr>
                <w:rFonts w:cs="Times New Roman"/>
                <w:sz w:val="21"/>
                <w:vertAlign w:val="superscript"/>
                <w:lang w:val="zh-CN"/>
              </w:rPr>
              <w:t>-4</w:t>
            </w:r>
            <w:r>
              <w:rPr>
                <w:rFonts w:cs="Times New Roman"/>
                <w:sz w:val="21"/>
                <w:lang w:val="zh-CN"/>
              </w:rPr>
              <w:t>cm/s，且分布连续、稳定</w:t>
            </w:r>
          </w:p>
        </w:tc>
      </w:tr>
      <w:tr w14:paraId="518B0A6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839" w:type="pct"/>
            <w:tcBorders>
              <w:top w:val="single" w:color="auto" w:sz="4" w:space="0"/>
              <w:left w:val="nil"/>
              <w:bottom w:val="single" w:color="auto" w:sz="4" w:space="0"/>
              <w:right w:val="single" w:color="auto" w:sz="4" w:space="0"/>
            </w:tcBorders>
            <w:vAlign w:val="center"/>
          </w:tcPr>
          <w:p w14:paraId="7C5B5063">
            <w:pPr>
              <w:widowControl/>
              <w:spacing w:line="240" w:lineRule="auto"/>
              <w:ind w:firstLine="0" w:firstLineChars="0"/>
              <w:jc w:val="center"/>
              <w:rPr>
                <w:rFonts w:cs="Times New Roman"/>
                <w:sz w:val="21"/>
                <w:lang w:val="zh-CN"/>
              </w:rPr>
            </w:pPr>
            <w:r>
              <w:rPr>
                <w:rFonts w:cs="Times New Roman"/>
                <w:sz w:val="21"/>
                <w:lang w:val="zh-CN"/>
              </w:rPr>
              <w:t>D1</w:t>
            </w:r>
          </w:p>
        </w:tc>
        <w:tc>
          <w:tcPr>
            <w:tcW w:w="4161" w:type="pct"/>
            <w:tcBorders>
              <w:top w:val="single" w:color="auto" w:sz="4" w:space="0"/>
              <w:left w:val="nil"/>
              <w:bottom w:val="single" w:color="auto" w:sz="4" w:space="0"/>
              <w:right w:val="nil"/>
            </w:tcBorders>
          </w:tcPr>
          <w:p w14:paraId="5627D7B4">
            <w:pPr>
              <w:widowControl/>
              <w:spacing w:line="240" w:lineRule="auto"/>
              <w:ind w:firstLine="0" w:firstLineChars="0"/>
              <w:jc w:val="center"/>
              <w:rPr>
                <w:rFonts w:cs="Times New Roman"/>
                <w:sz w:val="21"/>
                <w:lang w:val="zh-CN"/>
              </w:rPr>
            </w:pPr>
            <w:r>
              <w:rPr>
                <w:rFonts w:cs="Times New Roman"/>
                <w:sz w:val="21"/>
                <w:lang w:val="zh-CN"/>
              </w:rPr>
              <w:t>岩（土）层不满足上述“D2”和“D3”条件</w:t>
            </w:r>
          </w:p>
        </w:tc>
      </w:tr>
      <w:tr w14:paraId="4A3BAF1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5000" w:type="pct"/>
            <w:gridSpan w:val="2"/>
            <w:tcBorders>
              <w:top w:val="single" w:color="auto" w:sz="4" w:space="0"/>
              <w:left w:val="nil"/>
              <w:bottom w:val="single" w:color="auto" w:sz="12" w:space="0"/>
              <w:right w:val="single" w:color="auto" w:sz="4" w:space="0"/>
            </w:tcBorders>
            <w:vAlign w:val="center"/>
          </w:tcPr>
          <w:p w14:paraId="5E1AEE7A">
            <w:pPr>
              <w:widowControl/>
              <w:spacing w:line="240" w:lineRule="auto"/>
              <w:ind w:firstLine="0" w:firstLineChars="0"/>
              <w:jc w:val="left"/>
              <w:rPr>
                <w:rFonts w:cs="Times New Roman"/>
                <w:sz w:val="21"/>
                <w:lang w:val="zh-CN"/>
              </w:rPr>
            </w:pPr>
            <w:r>
              <w:rPr>
                <w:rFonts w:cs="Times New Roman"/>
                <w:sz w:val="21"/>
                <w:lang w:val="zh-CN"/>
              </w:rPr>
              <w:t>Mb：岩土层单层厚度。K：渗透系数。</w:t>
            </w:r>
          </w:p>
        </w:tc>
      </w:tr>
    </w:tbl>
    <w:p w14:paraId="6EB8C6FD">
      <w:pPr>
        <w:ind w:firstLine="480"/>
        <w:rPr>
          <w:rFonts w:cs="Times New Roman"/>
          <w:szCs w:val="20"/>
        </w:rPr>
      </w:pPr>
      <w:r>
        <w:rPr>
          <w:rFonts w:hint="eastAsia" w:cs="Times New Roman"/>
          <w:szCs w:val="20"/>
        </w:rPr>
        <w:t>参照《年产12万吨PBT/6万吨PBXT柔性化改造项目环境影响报告书》，仪化防污性能等级为D2</w:t>
      </w:r>
      <w:r>
        <w:rPr>
          <w:rFonts w:cs="Times New Roman"/>
          <w:szCs w:val="20"/>
        </w:rPr>
        <w:t>。</w:t>
      </w:r>
      <w:r>
        <w:rPr>
          <w:rFonts w:cs="Times New Roman"/>
          <w:szCs w:val="24"/>
        </w:rPr>
        <w:t>本</w:t>
      </w:r>
      <w:r>
        <w:rPr>
          <w:rFonts w:cs="Times New Roman"/>
          <w:szCs w:val="20"/>
        </w:rPr>
        <w:t>项目不在集中式饮用水水源保护区及准保护区以外的补给径流区，不在其他《建设项目环境影响评价分类管理名录》中界定的涉及地下水的环境敏感区，因此本项目地地下水功能敏感性分区敏感性为“不敏感G3”。综合本项目地下水功能敏感性分区与包气带防污性能分级，确定本项目地下水环境敏感程度分级为E</w:t>
      </w:r>
      <w:r>
        <w:rPr>
          <w:rFonts w:hint="eastAsia" w:cs="Times New Roman"/>
          <w:szCs w:val="20"/>
        </w:rPr>
        <w:t>3</w:t>
      </w:r>
      <w:r>
        <w:rPr>
          <w:rFonts w:cs="Times New Roman"/>
          <w:szCs w:val="20"/>
        </w:rPr>
        <w:t>。</w:t>
      </w:r>
    </w:p>
    <w:p w14:paraId="41B6DC9C">
      <w:pPr>
        <w:ind w:firstLine="482"/>
        <w:rPr>
          <w:rFonts w:cs="Times New Roman"/>
          <w:b/>
          <w:bCs/>
          <w:kern w:val="24"/>
          <w:szCs w:val="24"/>
        </w:rPr>
      </w:pPr>
      <w:r>
        <w:rPr>
          <w:rFonts w:cs="Times New Roman"/>
          <w:b/>
          <w:bCs/>
          <w:kern w:val="24"/>
          <w:szCs w:val="24"/>
        </w:rPr>
        <w:t>（4）评价等级</w:t>
      </w:r>
    </w:p>
    <w:p w14:paraId="1F3A1A86">
      <w:pPr>
        <w:ind w:firstLine="480"/>
        <w:rPr>
          <w:rFonts w:cs="Times New Roman"/>
          <w:kern w:val="24"/>
          <w:szCs w:val="24"/>
        </w:rPr>
      </w:pPr>
      <w:r>
        <w:rPr>
          <w:rFonts w:cs="Times New Roman"/>
          <w:bCs/>
        </w:rPr>
        <w:t>根据上述分析，构造P-E环境风险矩阵，确定评价工作等级。</w:t>
      </w:r>
      <w:r>
        <w:rPr>
          <w:rFonts w:cs="Times New Roman"/>
          <w:szCs w:val="24"/>
        </w:rPr>
        <w:t>本</w:t>
      </w:r>
      <w:r>
        <w:rPr>
          <w:rFonts w:cs="Times New Roman"/>
          <w:kern w:val="24"/>
          <w:szCs w:val="24"/>
        </w:rPr>
        <w:t>项目环境风险潜势综合等级取各要素等级的相对高值。各环境要素按确定的评价工作等级分别开展预测评价，并分析说明环境风险危害范围与程度，提出环境风险防范的基本要求。</w:t>
      </w:r>
    </w:p>
    <w:p w14:paraId="131855F5">
      <w:pPr>
        <w:ind w:firstLine="0" w:firstLineChars="0"/>
        <w:jc w:val="center"/>
        <w:rPr>
          <w:rFonts w:cs="Times New Roman"/>
          <w:b/>
        </w:rPr>
      </w:pPr>
      <w:r>
        <w:rPr>
          <w:rFonts w:cs="Times New Roman"/>
          <w:b/>
        </w:rPr>
        <w:t>表2.3.1-19  环境风险评价工作等级</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2830"/>
        <w:gridCol w:w="2544"/>
        <w:gridCol w:w="2501"/>
        <w:gridCol w:w="3466"/>
        <w:gridCol w:w="2833"/>
      </w:tblGrid>
      <w:tr w14:paraId="70E2225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998" w:type="pct"/>
            <w:vMerge w:val="restart"/>
            <w:tcBorders>
              <w:top w:val="single" w:color="auto" w:sz="12" w:space="0"/>
              <w:left w:val="nil"/>
              <w:bottom w:val="single" w:color="auto" w:sz="4" w:space="0"/>
              <w:right w:val="single" w:color="auto" w:sz="4" w:space="0"/>
            </w:tcBorders>
            <w:vAlign w:val="center"/>
          </w:tcPr>
          <w:p w14:paraId="27A6523A">
            <w:pPr>
              <w:widowControl/>
              <w:spacing w:line="240" w:lineRule="auto"/>
              <w:ind w:firstLine="0" w:firstLineChars="0"/>
              <w:jc w:val="center"/>
              <w:rPr>
                <w:rFonts w:cs="Times New Roman"/>
                <w:b/>
                <w:sz w:val="21"/>
                <w:lang w:val="zh-CN"/>
              </w:rPr>
            </w:pPr>
            <w:r>
              <w:rPr>
                <w:rFonts w:cs="Times New Roman"/>
                <w:b/>
                <w:sz w:val="21"/>
                <w:lang w:val="zh-CN"/>
              </w:rPr>
              <w:t>环境要素</w:t>
            </w:r>
          </w:p>
        </w:tc>
        <w:tc>
          <w:tcPr>
            <w:tcW w:w="1779" w:type="pct"/>
            <w:gridSpan w:val="2"/>
            <w:tcBorders>
              <w:top w:val="single" w:color="auto" w:sz="12" w:space="0"/>
              <w:left w:val="single" w:color="auto" w:sz="4" w:space="0"/>
              <w:bottom w:val="single" w:color="auto" w:sz="4" w:space="0"/>
              <w:right w:val="single" w:color="auto" w:sz="4" w:space="0"/>
            </w:tcBorders>
            <w:vAlign w:val="center"/>
          </w:tcPr>
          <w:p w14:paraId="32AD33B8">
            <w:pPr>
              <w:widowControl/>
              <w:spacing w:line="240" w:lineRule="auto"/>
              <w:ind w:firstLine="0" w:firstLineChars="0"/>
              <w:jc w:val="center"/>
              <w:rPr>
                <w:rFonts w:cs="Times New Roman"/>
                <w:b/>
                <w:sz w:val="21"/>
                <w:lang w:val="zh-CN"/>
              </w:rPr>
            </w:pPr>
            <w:r>
              <w:rPr>
                <w:rFonts w:cs="Times New Roman"/>
                <w:b/>
                <w:sz w:val="21"/>
                <w:lang w:val="zh-CN"/>
              </w:rPr>
              <w:t>环境风险潜势初判</w:t>
            </w:r>
          </w:p>
        </w:tc>
        <w:tc>
          <w:tcPr>
            <w:tcW w:w="1222" w:type="pct"/>
            <w:vMerge w:val="restart"/>
            <w:tcBorders>
              <w:top w:val="single" w:color="auto" w:sz="12" w:space="0"/>
              <w:left w:val="single" w:color="auto" w:sz="4" w:space="0"/>
              <w:bottom w:val="single" w:color="auto" w:sz="4" w:space="0"/>
              <w:right w:val="single" w:color="auto" w:sz="4" w:space="0"/>
            </w:tcBorders>
            <w:vAlign w:val="center"/>
          </w:tcPr>
          <w:p w14:paraId="39A5D99C">
            <w:pPr>
              <w:widowControl/>
              <w:spacing w:line="240" w:lineRule="auto"/>
              <w:ind w:firstLine="0" w:firstLineChars="0"/>
              <w:jc w:val="center"/>
              <w:rPr>
                <w:rFonts w:cs="Times New Roman"/>
                <w:b/>
                <w:sz w:val="21"/>
                <w:lang w:val="zh-CN"/>
              </w:rPr>
            </w:pPr>
            <w:r>
              <w:rPr>
                <w:rFonts w:cs="Times New Roman"/>
                <w:b/>
                <w:sz w:val="21"/>
                <w:lang w:val="zh-CN"/>
              </w:rPr>
              <w:t>环境风险潜势划分</w:t>
            </w:r>
          </w:p>
        </w:tc>
        <w:tc>
          <w:tcPr>
            <w:tcW w:w="999" w:type="pct"/>
            <w:vMerge w:val="restart"/>
            <w:tcBorders>
              <w:top w:val="single" w:color="auto" w:sz="12" w:space="0"/>
              <w:left w:val="single" w:color="auto" w:sz="4" w:space="0"/>
              <w:bottom w:val="single" w:color="auto" w:sz="4" w:space="0"/>
              <w:right w:val="nil"/>
            </w:tcBorders>
            <w:vAlign w:val="center"/>
          </w:tcPr>
          <w:p w14:paraId="2A99FF41">
            <w:pPr>
              <w:widowControl/>
              <w:spacing w:line="240" w:lineRule="auto"/>
              <w:ind w:firstLine="0" w:firstLineChars="0"/>
              <w:jc w:val="center"/>
              <w:rPr>
                <w:rFonts w:cs="Times New Roman"/>
                <w:b/>
                <w:sz w:val="21"/>
                <w:lang w:val="zh-CN"/>
              </w:rPr>
            </w:pPr>
            <w:r>
              <w:rPr>
                <w:rFonts w:cs="Times New Roman"/>
                <w:b/>
                <w:sz w:val="21"/>
                <w:lang w:val="zh-CN"/>
              </w:rPr>
              <w:t>评价等级确定</w:t>
            </w:r>
          </w:p>
        </w:tc>
      </w:tr>
      <w:tr w14:paraId="7F934BD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998" w:type="pct"/>
            <w:vMerge w:val="continue"/>
            <w:tcBorders>
              <w:top w:val="single" w:color="auto" w:sz="12" w:space="0"/>
              <w:left w:val="nil"/>
              <w:bottom w:val="single" w:color="auto" w:sz="4" w:space="0"/>
              <w:right w:val="single" w:color="auto" w:sz="4" w:space="0"/>
            </w:tcBorders>
            <w:vAlign w:val="center"/>
          </w:tcPr>
          <w:p w14:paraId="2E4BAF75">
            <w:pPr>
              <w:widowControl/>
              <w:spacing w:line="240" w:lineRule="auto"/>
              <w:ind w:firstLine="0" w:firstLineChars="0"/>
              <w:jc w:val="center"/>
              <w:rPr>
                <w:rFonts w:cs="Times New Roman"/>
                <w:b/>
                <w:sz w:val="21"/>
                <w:lang w:val="zh-CN"/>
              </w:rPr>
            </w:pPr>
          </w:p>
        </w:tc>
        <w:tc>
          <w:tcPr>
            <w:tcW w:w="897" w:type="pct"/>
            <w:tcBorders>
              <w:top w:val="single" w:color="auto" w:sz="4" w:space="0"/>
              <w:left w:val="single" w:color="auto" w:sz="4" w:space="0"/>
              <w:bottom w:val="single" w:color="auto" w:sz="4" w:space="0"/>
              <w:right w:val="single" w:color="auto" w:sz="4" w:space="0"/>
            </w:tcBorders>
            <w:vAlign w:val="center"/>
          </w:tcPr>
          <w:p w14:paraId="2896E529">
            <w:pPr>
              <w:widowControl/>
              <w:spacing w:line="240" w:lineRule="auto"/>
              <w:ind w:firstLine="0" w:firstLineChars="0"/>
              <w:jc w:val="center"/>
              <w:rPr>
                <w:rFonts w:cs="Times New Roman"/>
                <w:b/>
                <w:sz w:val="21"/>
                <w:lang w:val="zh-CN"/>
              </w:rPr>
            </w:pPr>
            <w:r>
              <w:rPr>
                <w:rFonts w:cs="Times New Roman"/>
                <w:b/>
                <w:sz w:val="21"/>
                <w:lang w:val="zh-CN"/>
              </w:rPr>
              <w:t>P</w:t>
            </w:r>
          </w:p>
        </w:tc>
        <w:tc>
          <w:tcPr>
            <w:tcW w:w="881" w:type="pct"/>
            <w:tcBorders>
              <w:top w:val="single" w:color="auto" w:sz="4" w:space="0"/>
              <w:left w:val="single" w:color="auto" w:sz="4" w:space="0"/>
              <w:bottom w:val="single" w:color="auto" w:sz="4" w:space="0"/>
              <w:right w:val="single" w:color="auto" w:sz="4" w:space="0"/>
            </w:tcBorders>
            <w:vAlign w:val="center"/>
          </w:tcPr>
          <w:p w14:paraId="3FE21E93">
            <w:pPr>
              <w:widowControl/>
              <w:spacing w:line="240" w:lineRule="auto"/>
              <w:ind w:firstLine="0" w:firstLineChars="0"/>
              <w:jc w:val="center"/>
              <w:rPr>
                <w:rFonts w:cs="Times New Roman"/>
                <w:b/>
                <w:sz w:val="21"/>
                <w:lang w:val="zh-CN"/>
              </w:rPr>
            </w:pPr>
            <w:r>
              <w:rPr>
                <w:rFonts w:cs="Times New Roman"/>
                <w:b/>
                <w:sz w:val="21"/>
                <w:lang w:val="zh-CN"/>
              </w:rPr>
              <w:t>E</w:t>
            </w:r>
          </w:p>
        </w:tc>
        <w:tc>
          <w:tcPr>
            <w:tcW w:w="1222" w:type="pct"/>
            <w:vMerge w:val="continue"/>
            <w:tcBorders>
              <w:top w:val="single" w:color="auto" w:sz="12" w:space="0"/>
              <w:left w:val="single" w:color="auto" w:sz="4" w:space="0"/>
              <w:bottom w:val="single" w:color="auto" w:sz="4" w:space="0"/>
              <w:right w:val="single" w:color="auto" w:sz="4" w:space="0"/>
            </w:tcBorders>
            <w:vAlign w:val="center"/>
          </w:tcPr>
          <w:p w14:paraId="60BBCE95">
            <w:pPr>
              <w:widowControl/>
              <w:spacing w:line="240" w:lineRule="auto"/>
              <w:ind w:firstLine="0" w:firstLineChars="0"/>
              <w:jc w:val="center"/>
              <w:rPr>
                <w:rFonts w:cs="Times New Roman"/>
                <w:sz w:val="21"/>
                <w:lang w:val="zh-CN"/>
              </w:rPr>
            </w:pPr>
          </w:p>
        </w:tc>
        <w:tc>
          <w:tcPr>
            <w:tcW w:w="999" w:type="pct"/>
            <w:vMerge w:val="continue"/>
            <w:tcBorders>
              <w:top w:val="single" w:color="auto" w:sz="12" w:space="0"/>
              <w:left w:val="single" w:color="auto" w:sz="4" w:space="0"/>
              <w:bottom w:val="single" w:color="auto" w:sz="4" w:space="0"/>
              <w:right w:val="nil"/>
            </w:tcBorders>
            <w:vAlign w:val="center"/>
          </w:tcPr>
          <w:p w14:paraId="1FF11A86">
            <w:pPr>
              <w:widowControl/>
              <w:spacing w:line="240" w:lineRule="auto"/>
              <w:ind w:firstLine="0" w:firstLineChars="0"/>
              <w:jc w:val="center"/>
              <w:rPr>
                <w:rFonts w:cs="Times New Roman"/>
                <w:sz w:val="21"/>
                <w:lang w:val="zh-CN"/>
              </w:rPr>
            </w:pPr>
          </w:p>
        </w:tc>
      </w:tr>
      <w:tr w14:paraId="5B9F095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998" w:type="pct"/>
            <w:tcBorders>
              <w:top w:val="single" w:color="auto" w:sz="4" w:space="0"/>
              <w:left w:val="nil"/>
              <w:bottom w:val="single" w:color="auto" w:sz="4" w:space="0"/>
              <w:right w:val="single" w:color="auto" w:sz="4" w:space="0"/>
            </w:tcBorders>
            <w:vAlign w:val="center"/>
          </w:tcPr>
          <w:p w14:paraId="50D143AE">
            <w:pPr>
              <w:widowControl/>
              <w:spacing w:line="240" w:lineRule="auto"/>
              <w:ind w:firstLine="0" w:firstLineChars="0"/>
              <w:jc w:val="center"/>
              <w:rPr>
                <w:rFonts w:cs="Times New Roman"/>
                <w:sz w:val="21"/>
                <w:lang w:val="zh-CN"/>
              </w:rPr>
            </w:pPr>
            <w:r>
              <w:rPr>
                <w:rFonts w:cs="Times New Roman"/>
                <w:sz w:val="21"/>
                <w:lang w:val="zh-CN"/>
              </w:rPr>
              <w:t>大气</w:t>
            </w:r>
          </w:p>
        </w:tc>
        <w:tc>
          <w:tcPr>
            <w:tcW w:w="897" w:type="pct"/>
            <w:tcBorders>
              <w:top w:val="single" w:color="auto" w:sz="4" w:space="0"/>
              <w:left w:val="single" w:color="auto" w:sz="4" w:space="0"/>
              <w:bottom w:val="single" w:color="auto" w:sz="4" w:space="0"/>
              <w:right w:val="single" w:color="auto" w:sz="4" w:space="0"/>
            </w:tcBorders>
            <w:vAlign w:val="center"/>
          </w:tcPr>
          <w:p w14:paraId="071E5CA1">
            <w:pPr>
              <w:widowControl/>
              <w:spacing w:line="240" w:lineRule="auto"/>
              <w:ind w:firstLine="0" w:firstLineChars="0"/>
              <w:jc w:val="center"/>
              <w:rPr>
                <w:rFonts w:cs="Times New Roman"/>
                <w:sz w:val="21"/>
                <w:lang w:val="zh-CN"/>
              </w:rPr>
            </w:pPr>
            <w:r>
              <w:rPr>
                <w:rFonts w:cs="Times New Roman"/>
                <w:sz w:val="21"/>
                <w:lang w:val="zh-CN"/>
              </w:rPr>
              <w:t>P</w:t>
            </w:r>
            <w:r>
              <w:rPr>
                <w:rFonts w:hint="eastAsia" w:cs="Times New Roman"/>
                <w:sz w:val="21"/>
              </w:rPr>
              <w:t>2</w:t>
            </w:r>
          </w:p>
        </w:tc>
        <w:tc>
          <w:tcPr>
            <w:tcW w:w="881" w:type="pct"/>
            <w:tcBorders>
              <w:top w:val="single" w:color="auto" w:sz="4" w:space="0"/>
              <w:left w:val="single" w:color="auto" w:sz="4" w:space="0"/>
              <w:bottom w:val="single" w:color="auto" w:sz="4" w:space="0"/>
              <w:right w:val="single" w:color="auto" w:sz="4" w:space="0"/>
            </w:tcBorders>
          </w:tcPr>
          <w:p w14:paraId="32D44DFA">
            <w:pPr>
              <w:widowControl/>
              <w:spacing w:line="240" w:lineRule="auto"/>
              <w:ind w:firstLine="0" w:firstLineChars="0"/>
              <w:jc w:val="center"/>
              <w:rPr>
                <w:rFonts w:cs="Times New Roman"/>
                <w:sz w:val="21"/>
                <w:lang w:val="zh-CN"/>
              </w:rPr>
            </w:pPr>
            <w:r>
              <w:rPr>
                <w:rFonts w:cs="Times New Roman"/>
                <w:sz w:val="21"/>
                <w:lang w:val="zh-CN"/>
              </w:rPr>
              <w:t>E</w:t>
            </w:r>
            <w:r>
              <w:rPr>
                <w:rFonts w:hint="eastAsia" w:cs="Times New Roman"/>
                <w:sz w:val="21"/>
              </w:rPr>
              <w:t>1</w:t>
            </w:r>
          </w:p>
        </w:tc>
        <w:tc>
          <w:tcPr>
            <w:tcW w:w="1222" w:type="pct"/>
            <w:tcBorders>
              <w:top w:val="single" w:color="auto" w:sz="4" w:space="0"/>
              <w:left w:val="single" w:color="auto" w:sz="4" w:space="0"/>
              <w:bottom w:val="single" w:color="auto" w:sz="4" w:space="0"/>
              <w:right w:val="single" w:color="auto" w:sz="4" w:space="0"/>
            </w:tcBorders>
          </w:tcPr>
          <w:p w14:paraId="15C04039">
            <w:pPr>
              <w:widowControl/>
              <w:spacing w:line="240" w:lineRule="auto"/>
              <w:ind w:firstLine="0" w:firstLineChars="0"/>
              <w:jc w:val="center"/>
              <w:rPr>
                <w:rFonts w:cs="Times New Roman"/>
                <w:sz w:val="21"/>
                <w:lang w:val="zh-CN"/>
              </w:rPr>
            </w:pPr>
            <w:r>
              <w:rPr>
                <w:rFonts w:cs="Times New Roman"/>
                <w:sz w:val="21"/>
                <w:lang w:val="zh-CN"/>
              </w:rPr>
              <w:t>IV</w:t>
            </w:r>
          </w:p>
        </w:tc>
        <w:tc>
          <w:tcPr>
            <w:tcW w:w="999" w:type="pct"/>
            <w:tcBorders>
              <w:top w:val="single" w:color="auto" w:sz="4" w:space="0"/>
              <w:left w:val="single" w:color="auto" w:sz="4" w:space="0"/>
              <w:bottom w:val="single" w:color="auto" w:sz="4" w:space="0"/>
              <w:right w:val="nil"/>
            </w:tcBorders>
          </w:tcPr>
          <w:p w14:paraId="0B6C7A5D">
            <w:pPr>
              <w:widowControl/>
              <w:spacing w:line="240" w:lineRule="auto"/>
              <w:ind w:firstLine="0" w:firstLineChars="0"/>
              <w:jc w:val="center"/>
              <w:rPr>
                <w:rFonts w:cs="Times New Roman"/>
                <w:sz w:val="21"/>
                <w:lang w:val="zh-CN"/>
              </w:rPr>
            </w:pPr>
            <w:r>
              <w:rPr>
                <w:rFonts w:hint="eastAsia" w:cs="Times New Roman"/>
                <w:sz w:val="21"/>
              </w:rPr>
              <w:t>一</w:t>
            </w:r>
            <w:r>
              <w:rPr>
                <w:rFonts w:cs="Times New Roman"/>
                <w:sz w:val="21"/>
                <w:lang w:val="zh-CN"/>
              </w:rPr>
              <w:t>级</w:t>
            </w:r>
          </w:p>
        </w:tc>
      </w:tr>
      <w:tr w14:paraId="7273E56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998" w:type="pct"/>
            <w:tcBorders>
              <w:top w:val="single" w:color="auto" w:sz="4" w:space="0"/>
              <w:left w:val="nil"/>
              <w:bottom w:val="single" w:color="auto" w:sz="4" w:space="0"/>
              <w:right w:val="single" w:color="auto" w:sz="4" w:space="0"/>
            </w:tcBorders>
            <w:vAlign w:val="center"/>
          </w:tcPr>
          <w:p w14:paraId="7F363A59">
            <w:pPr>
              <w:widowControl/>
              <w:spacing w:line="240" w:lineRule="auto"/>
              <w:ind w:firstLine="0" w:firstLineChars="0"/>
              <w:jc w:val="center"/>
              <w:rPr>
                <w:rFonts w:cs="Times New Roman"/>
                <w:sz w:val="21"/>
                <w:lang w:val="zh-CN"/>
              </w:rPr>
            </w:pPr>
            <w:r>
              <w:rPr>
                <w:rFonts w:cs="Times New Roman"/>
                <w:sz w:val="21"/>
                <w:lang w:val="zh-CN"/>
              </w:rPr>
              <w:t>地表水</w:t>
            </w:r>
          </w:p>
        </w:tc>
        <w:tc>
          <w:tcPr>
            <w:tcW w:w="897" w:type="pct"/>
            <w:tcBorders>
              <w:top w:val="single" w:color="auto" w:sz="4" w:space="0"/>
              <w:left w:val="single" w:color="auto" w:sz="4" w:space="0"/>
              <w:bottom w:val="single" w:color="auto" w:sz="4" w:space="0"/>
              <w:right w:val="single" w:color="auto" w:sz="4" w:space="0"/>
            </w:tcBorders>
          </w:tcPr>
          <w:p w14:paraId="5E69702D">
            <w:pPr>
              <w:widowControl/>
              <w:spacing w:line="240" w:lineRule="auto"/>
              <w:ind w:firstLine="0" w:firstLineChars="0"/>
              <w:jc w:val="center"/>
              <w:rPr>
                <w:rFonts w:cs="Times New Roman"/>
                <w:sz w:val="21"/>
                <w:lang w:val="zh-CN"/>
              </w:rPr>
            </w:pPr>
            <w:r>
              <w:rPr>
                <w:rFonts w:cs="Times New Roman"/>
                <w:sz w:val="21"/>
                <w:lang w:val="zh-CN"/>
              </w:rPr>
              <w:t>P</w:t>
            </w:r>
            <w:r>
              <w:rPr>
                <w:rFonts w:hint="eastAsia" w:cs="Times New Roman"/>
                <w:sz w:val="21"/>
              </w:rPr>
              <w:t>2</w:t>
            </w:r>
          </w:p>
        </w:tc>
        <w:tc>
          <w:tcPr>
            <w:tcW w:w="881" w:type="pct"/>
            <w:tcBorders>
              <w:top w:val="single" w:color="auto" w:sz="4" w:space="0"/>
              <w:left w:val="single" w:color="auto" w:sz="4" w:space="0"/>
              <w:bottom w:val="single" w:color="auto" w:sz="4" w:space="0"/>
              <w:right w:val="single" w:color="auto" w:sz="4" w:space="0"/>
            </w:tcBorders>
          </w:tcPr>
          <w:p w14:paraId="0E015454">
            <w:pPr>
              <w:widowControl/>
              <w:spacing w:line="240" w:lineRule="auto"/>
              <w:ind w:firstLine="0" w:firstLineChars="0"/>
              <w:jc w:val="center"/>
              <w:rPr>
                <w:rFonts w:cs="Times New Roman"/>
                <w:sz w:val="21"/>
                <w:lang w:val="zh-CN"/>
              </w:rPr>
            </w:pPr>
            <w:r>
              <w:rPr>
                <w:rFonts w:cs="Times New Roman"/>
                <w:sz w:val="21"/>
                <w:lang w:val="zh-CN"/>
              </w:rPr>
              <w:t>E</w:t>
            </w:r>
            <w:r>
              <w:rPr>
                <w:rFonts w:hint="eastAsia" w:cs="Times New Roman"/>
                <w:sz w:val="21"/>
              </w:rPr>
              <w:t>2</w:t>
            </w:r>
          </w:p>
        </w:tc>
        <w:tc>
          <w:tcPr>
            <w:tcW w:w="1222" w:type="pct"/>
            <w:tcBorders>
              <w:top w:val="single" w:color="auto" w:sz="4" w:space="0"/>
              <w:left w:val="single" w:color="auto" w:sz="4" w:space="0"/>
              <w:bottom w:val="single" w:color="auto" w:sz="4" w:space="0"/>
              <w:right w:val="single" w:color="auto" w:sz="4" w:space="0"/>
            </w:tcBorders>
          </w:tcPr>
          <w:p w14:paraId="640CD628">
            <w:pPr>
              <w:widowControl/>
              <w:spacing w:line="240" w:lineRule="auto"/>
              <w:ind w:firstLine="0" w:firstLineChars="0"/>
              <w:jc w:val="center"/>
              <w:rPr>
                <w:rFonts w:cs="Times New Roman"/>
                <w:sz w:val="21"/>
                <w:lang w:val="zh-CN"/>
              </w:rPr>
            </w:pPr>
            <w:r>
              <w:rPr>
                <w:rFonts w:cs="Times New Roman"/>
                <w:sz w:val="21"/>
                <w:lang w:val="zh-CN"/>
              </w:rPr>
              <w:t>III</w:t>
            </w:r>
          </w:p>
        </w:tc>
        <w:tc>
          <w:tcPr>
            <w:tcW w:w="999" w:type="pct"/>
            <w:tcBorders>
              <w:top w:val="single" w:color="auto" w:sz="4" w:space="0"/>
              <w:left w:val="single" w:color="auto" w:sz="4" w:space="0"/>
              <w:bottom w:val="single" w:color="auto" w:sz="4" w:space="0"/>
              <w:right w:val="nil"/>
            </w:tcBorders>
          </w:tcPr>
          <w:p w14:paraId="5B80ACD9">
            <w:pPr>
              <w:widowControl/>
              <w:spacing w:line="240" w:lineRule="auto"/>
              <w:ind w:firstLine="0" w:firstLineChars="0"/>
              <w:jc w:val="center"/>
              <w:rPr>
                <w:rFonts w:cs="Times New Roman"/>
                <w:sz w:val="21"/>
                <w:lang w:val="zh-CN"/>
              </w:rPr>
            </w:pPr>
            <w:r>
              <w:rPr>
                <w:rFonts w:hint="eastAsia" w:cs="Times New Roman"/>
                <w:sz w:val="21"/>
              </w:rPr>
              <w:t>二</w:t>
            </w:r>
            <w:r>
              <w:rPr>
                <w:rFonts w:cs="Times New Roman"/>
                <w:sz w:val="21"/>
                <w:lang w:val="zh-CN"/>
              </w:rPr>
              <w:t>级</w:t>
            </w:r>
          </w:p>
        </w:tc>
      </w:tr>
      <w:tr w14:paraId="6D63507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998" w:type="pct"/>
            <w:tcBorders>
              <w:top w:val="single" w:color="auto" w:sz="4" w:space="0"/>
              <w:left w:val="nil"/>
              <w:bottom w:val="single" w:color="auto" w:sz="4" w:space="0"/>
              <w:right w:val="single" w:color="auto" w:sz="4" w:space="0"/>
            </w:tcBorders>
            <w:vAlign w:val="center"/>
          </w:tcPr>
          <w:p w14:paraId="6333D7A9">
            <w:pPr>
              <w:widowControl/>
              <w:spacing w:line="240" w:lineRule="auto"/>
              <w:ind w:firstLine="0" w:firstLineChars="0"/>
              <w:jc w:val="center"/>
              <w:rPr>
                <w:rFonts w:cs="Times New Roman"/>
                <w:sz w:val="21"/>
                <w:lang w:val="zh-CN"/>
              </w:rPr>
            </w:pPr>
            <w:r>
              <w:rPr>
                <w:rFonts w:cs="Times New Roman"/>
                <w:sz w:val="21"/>
                <w:lang w:val="zh-CN"/>
              </w:rPr>
              <w:t>地下水</w:t>
            </w:r>
          </w:p>
        </w:tc>
        <w:tc>
          <w:tcPr>
            <w:tcW w:w="897" w:type="pct"/>
            <w:tcBorders>
              <w:top w:val="single" w:color="auto" w:sz="4" w:space="0"/>
              <w:left w:val="single" w:color="auto" w:sz="4" w:space="0"/>
              <w:bottom w:val="single" w:color="auto" w:sz="4" w:space="0"/>
              <w:right w:val="single" w:color="auto" w:sz="4" w:space="0"/>
            </w:tcBorders>
          </w:tcPr>
          <w:p w14:paraId="56E5605C">
            <w:pPr>
              <w:widowControl/>
              <w:spacing w:line="240" w:lineRule="auto"/>
              <w:ind w:firstLine="0" w:firstLineChars="0"/>
              <w:jc w:val="center"/>
              <w:rPr>
                <w:rFonts w:cs="Times New Roman"/>
                <w:sz w:val="21"/>
                <w:lang w:val="zh-CN"/>
              </w:rPr>
            </w:pPr>
            <w:r>
              <w:rPr>
                <w:rFonts w:cs="Times New Roman"/>
                <w:sz w:val="21"/>
                <w:lang w:val="zh-CN"/>
              </w:rPr>
              <w:t>P</w:t>
            </w:r>
            <w:r>
              <w:rPr>
                <w:rFonts w:hint="eastAsia" w:cs="Times New Roman"/>
                <w:sz w:val="21"/>
              </w:rPr>
              <w:t>2</w:t>
            </w:r>
          </w:p>
        </w:tc>
        <w:tc>
          <w:tcPr>
            <w:tcW w:w="881" w:type="pct"/>
            <w:tcBorders>
              <w:top w:val="single" w:color="auto" w:sz="4" w:space="0"/>
              <w:left w:val="single" w:color="auto" w:sz="4" w:space="0"/>
              <w:bottom w:val="single" w:color="auto" w:sz="4" w:space="0"/>
              <w:right w:val="single" w:color="auto" w:sz="4" w:space="0"/>
            </w:tcBorders>
          </w:tcPr>
          <w:p w14:paraId="38AE8DD4">
            <w:pPr>
              <w:widowControl/>
              <w:spacing w:line="240" w:lineRule="auto"/>
              <w:ind w:firstLine="0" w:firstLineChars="0"/>
              <w:jc w:val="center"/>
              <w:rPr>
                <w:rFonts w:cs="Times New Roman"/>
                <w:sz w:val="21"/>
                <w:lang w:val="zh-CN"/>
              </w:rPr>
            </w:pPr>
            <w:r>
              <w:rPr>
                <w:rFonts w:cs="Times New Roman"/>
                <w:sz w:val="21"/>
                <w:lang w:val="zh-CN"/>
              </w:rPr>
              <w:t>E</w:t>
            </w:r>
            <w:r>
              <w:rPr>
                <w:rFonts w:hint="eastAsia" w:cs="Times New Roman"/>
                <w:sz w:val="21"/>
              </w:rPr>
              <w:t>3</w:t>
            </w:r>
          </w:p>
        </w:tc>
        <w:tc>
          <w:tcPr>
            <w:tcW w:w="1222" w:type="pct"/>
            <w:tcBorders>
              <w:top w:val="single" w:color="auto" w:sz="4" w:space="0"/>
              <w:left w:val="single" w:color="auto" w:sz="4" w:space="0"/>
              <w:bottom w:val="single" w:color="auto" w:sz="4" w:space="0"/>
              <w:right w:val="single" w:color="auto" w:sz="4" w:space="0"/>
            </w:tcBorders>
          </w:tcPr>
          <w:p w14:paraId="1B83C0C7">
            <w:pPr>
              <w:widowControl/>
              <w:spacing w:line="240" w:lineRule="auto"/>
              <w:ind w:firstLine="0" w:firstLineChars="0"/>
              <w:jc w:val="center"/>
              <w:rPr>
                <w:rFonts w:cs="Times New Roman"/>
                <w:sz w:val="21"/>
                <w:lang w:val="zh-CN"/>
              </w:rPr>
            </w:pPr>
            <w:r>
              <w:rPr>
                <w:rFonts w:cs="Times New Roman"/>
                <w:sz w:val="21"/>
                <w:lang w:val="zh-CN"/>
              </w:rPr>
              <w:t>III</w:t>
            </w:r>
          </w:p>
        </w:tc>
        <w:tc>
          <w:tcPr>
            <w:tcW w:w="999" w:type="pct"/>
            <w:tcBorders>
              <w:top w:val="single" w:color="auto" w:sz="4" w:space="0"/>
              <w:left w:val="single" w:color="auto" w:sz="4" w:space="0"/>
              <w:bottom w:val="single" w:color="auto" w:sz="4" w:space="0"/>
              <w:right w:val="nil"/>
            </w:tcBorders>
          </w:tcPr>
          <w:p w14:paraId="28876611">
            <w:pPr>
              <w:widowControl/>
              <w:spacing w:line="240" w:lineRule="auto"/>
              <w:ind w:firstLine="0" w:firstLineChars="0"/>
              <w:jc w:val="center"/>
              <w:rPr>
                <w:rFonts w:cs="Times New Roman"/>
                <w:sz w:val="21"/>
                <w:lang w:val="zh-CN"/>
              </w:rPr>
            </w:pPr>
            <w:r>
              <w:rPr>
                <w:rFonts w:hint="eastAsia" w:cs="Times New Roman"/>
                <w:sz w:val="21"/>
              </w:rPr>
              <w:t>二</w:t>
            </w:r>
            <w:r>
              <w:rPr>
                <w:rFonts w:cs="Times New Roman"/>
                <w:sz w:val="21"/>
                <w:lang w:val="zh-CN"/>
              </w:rPr>
              <w:t>级</w:t>
            </w:r>
          </w:p>
        </w:tc>
      </w:tr>
      <w:tr w14:paraId="3A74D36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998" w:type="pct"/>
            <w:tcBorders>
              <w:top w:val="single" w:color="auto" w:sz="4" w:space="0"/>
              <w:left w:val="nil"/>
              <w:bottom w:val="single" w:color="auto" w:sz="12" w:space="0"/>
              <w:right w:val="single" w:color="auto" w:sz="4" w:space="0"/>
            </w:tcBorders>
            <w:vAlign w:val="center"/>
          </w:tcPr>
          <w:p w14:paraId="16140C6E">
            <w:pPr>
              <w:widowControl/>
              <w:spacing w:line="240" w:lineRule="auto"/>
              <w:ind w:firstLine="0" w:firstLineChars="0"/>
              <w:jc w:val="center"/>
              <w:rPr>
                <w:rFonts w:cs="Times New Roman"/>
                <w:sz w:val="21"/>
                <w:lang w:val="zh-CN"/>
              </w:rPr>
            </w:pPr>
            <w:r>
              <w:rPr>
                <w:rFonts w:cs="Times New Roman"/>
                <w:sz w:val="21"/>
                <w:lang w:val="zh-CN"/>
              </w:rPr>
              <w:t>建设项目</w:t>
            </w:r>
          </w:p>
        </w:tc>
        <w:tc>
          <w:tcPr>
            <w:tcW w:w="897" w:type="pct"/>
            <w:tcBorders>
              <w:top w:val="single" w:color="auto" w:sz="4" w:space="0"/>
              <w:left w:val="single" w:color="auto" w:sz="4" w:space="0"/>
              <w:bottom w:val="single" w:color="auto" w:sz="12" w:space="0"/>
              <w:right w:val="single" w:color="auto" w:sz="4" w:space="0"/>
            </w:tcBorders>
          </w:tcPr>
          <w:p w14:paraId="1A2D87D8">
            <w:pPr>
              <w:widowControl/>
              <w:spacing w:line="240" w:lineRule="auto"/>
              <w:ind w:firstLine="0" w:firstLineChars="0"/>
              <w:jc w:val="center"/>
              <w:rPr>
                <w:rFonts w:cs="Times New Roman"/>
                <w:sz w:val="21"/>
                <w:lang w:val="zh-CN"/>
              </w:rPr>
            </w:pPr>
            <w:r>
              <w:rPr>
                <w:rFonts w:cs="Times New Roman"/>
                <w:sz w:val="21"/>
                <w:lang w:val="zh-CN"/>
              </w:rPr>
              <w:t>P</w:t>
            </w:r>
            <w:r>
              <w:rPr>
                <w:rFonts w:hint="eastAsia" w:cs="Times New Roman"/>
                <w:sz w:val="21"/>
              </w:rPr>
              <w:t>2</w:t>
            </w:r>
          </w:p>
        </w:tc>
        <w:tc>
          <w:tcPr>
            <w:tcW w:w="881" w:type="pct"/>
            <w:tcBorders>
              <w:top w:val="single" w:color="auto" w:sz="4" w:space="0"/>
              <w:left w:val="single" w:color="auto" w:sz="4" w:space="0"/>
              <w:bottom w:val="single" w:color="auto" w:sz="12" w:space="0"/>
              <w:right w:val="single" w:color="auto" w:sz="4" w:space="0"/>
            </w:tcBorders>
          </w:tcPr>
          <w:p w14:paraId="5FC11F91">
            <w:pPr>
              <w:widowControl/>
              <w:spacing w:line="240" w:lineRule="auto"/>
              <w:ind w:firstLine="0" w:firstLineChars="0"/>
              <w:jc w:val="center"/>
              <w:rPr>
                <w:rFonts w:cs="Times New Roman"/>
                <w:sz w:val="21"/>
                <w:lang w:val="zh-CN"/>
              </w:rPr>
            </w:pPr>
            <w:r>
              <w:rPr>
                <w:rFonts w:cs="Times New Roman"/>
                <w:sz w:val="21"/>
                <w:lang w:val="zh-CN"/>
              </w:rPr>
              <w:t>E</w:t>
            </w:r>
            <w:r>
              <w:rPr>
                <w:rFonts w:hint="eastAsia" w:cs="Times New Roman"/>
                <w:sz w:val="21"/>
              </w:rPr>
              <w:t>1</w:t>
            </w:r>
          </w:p>
        </w:tc>
        <w:tc>
          <w:tcPr>
            <w:tcW w:w="1222" w:type="pct"/>
            <w:tcBorders>
              <w:top w:val="single" w:color="auto" w:sz="4" w:space="0"/>
              <w:left w:val="single" w:color="auto" w:sz="4" w:space="0"/>
              <w:bottom w:val="single" w:color="auto" w:sz="12" w:space="0"/>
              <w:right w:val="single" w:color="auto" w:sz="4" w:space="0"/>
            </w:tcBorders>
          </w:tcPr>
          <w:p w14:paraId="0EE4DD10">
            <w:pPr>
              <w:widowControl/>
              <w:spacing w:line="240" w:lineRule="auto"/>
              <w:ind w:firstLine="0" w:firstLineChars="0"/>
              <w:jc w:val="center"/>
              <w:rPr>
                <w:rFonts w:cs="Times New Roman"/>
                <w:sz w:val="21"/>
                <w:lang w:val="zh-CN"/>
              </w:rPr>
            </w:pPr>
            <w:r>
              <w:rPr>
                <w:rFonts w:cs="Times New Roman"/>
                <w:sz w:val="21"/>
                <w:lang w:val="zh-CN"/>
              </w:rPr>
              <w:t>IV</w:t>
            </w:r>
          </w:p>
        </w:tc>
        <w:tc>
          <w:tcPr>
            <w:tcW w:w="999" w:type="pct"/>
            <w:tcBorders>
              <w:top w:val="single" w:color="auto" w:sz="4" w:space="0"/>
              <w:left w:val="single" w:color="auto" w:sz="4" w:space="0"/>
              <w:bottom w:val="single" w:color="auto" w:sz="12" w:space="0"/>
              <w:right w:val="nil"/>
            </w:tcBorders>
          </w:tcPr>
          <w:p w14:paraId="7D016B0D">
            <w:pPr>
              <w:widowControl/>
              <w:spacing w:line="240" w:lineRule="auto"/>
              <w:ind w:firstLine="0" w:firstLineChars="0"/>
              <w:jc w:val="center"/>
              <w:rPr>
                <w:rFonts w:cs="Times New Roman"/>
                <w:sz w:val="21"/>
              </w:rPr>
            </w:pPr>
            <w:r>
              <w:rPr>
                <w:rFonts w:hint="eastAsia" w:cs="Times New Roman"/>
                <w:sz w:val="21"/>
              </w:rPr>
              <w:t>一级</w:t>
            </w:r>
          </w:p>
        </w:tc>
      </w:tr>
    </w:tbl>
    <w:p w14:paraId="2EDFC042">
      <w:pPr>
        <w:ind w:firstLine="0" w:firstLineChars="0"/>
        <w:jc w:val="center"/>
        <w:rPr>
          <w:rFonts w:cs="Times New Roman"/>
          <w:b/>
        </w:rPr>
      </w:pPr>
      <w:r>
        <w:rPr>
          <w:rFonts w:cs="Times New Roman"/>
          <w:b/>
        </w:rPr>
        <w:t>表2.3.1-20  环境风险潜势划分</w:t>
      </w:r>
    </w:p>
    <w:tbl>
      <w:tblPr>
        <w:tblStyle w:val="88"/>
        <w:tblW w:w="5000" w:type="pct"/>
        <w:jc w:val="center"/>
        <w:tblBorders>
          <w:top w:val="single" w:color="000000" w:sz="12" w:space="0"/>
          <w:left w:val="none" w:color="auto" w:sz="0" w:space="0"/>
          <w:bottom w:val="single" w:color="000000" w:sz="12" w:space="0"/>
          <w:right w:val="none" w:color="auto" w:sz="0" w:space="0"/>
          <w:insideH w:val="single" w:color="000000" w:sz="4" w:space="0"/>
          <w:insideV w:val="single" w:color="000000" w:sz="6" w:space="0"/>
        </w:tblBorders>
        <w:tblLayout w:type="autofit"/>
        <w:tblCellMar>
          <w:top w:w="57" w:type="dxa"/>
          <w:left w:w="108" w:type="dxa"/>
          <w:bottom w:w="57" w:type="dxa"/>
          <w:right w:w="108" w:type="dxa"/>
        </w:tblCellMar>
      </w:tblPr>
      <w:tblGrid>
        <w:gridCol w:w="4090"/>
        <w:gridCol w:w="2140"/>
        <w:gridCol w:w="2648"/>
        <w:gridCol w:w="2648"/>
        <w:gridCol w:w="2648"/>
      </w:tblGrid>
      <w:tr w14:paraId="4E272FC5">
        <w:tblPrEx>
          <w:tblBorders>
            <w:top w:val="single" w:color="000000" w:sz="12" w:space="0"/>
            <w:left w:val="none" w:color="auto" w:sz="0" w:space="0"/>
            <w:bottom w:val="single" w:color="000000" w:sz="12" w:space="0"/>
            <w:right w:val="none" w:color="auto" w:sz="0" w:space="0"/>
            <w:insideH w:val="single" w:color="000000" w:sz="4" w:space="0"/>
            <w:insideV w:val="single" w:color="000000" w:sz="6" w:space="0"/>
          </w:tblBorders>
          <w:tblCellMar>
            <w:top w:w="57" w:type="dxa"/>
            <w:left w:w="108" w:type="dxa"/>
            <w:bottom w:w="57" w:type="dxa"/>
            <w:right w:w="108" w:type="dxa"/>
          </w:tblCellMar>
        </w:tblPrEx>
        <w:trPr>
          <w:tblHeader/>
          <w:jc w:val="center"/>
        </w:trPr>
        <w:tc>
          <w:tcPr>
            <w:tcW w:w="1443" w:type="pct"/>
            <w:vMerge w:val="restart"/>
            <w:vAlign w:val="center"/>
          </w:tcPr>
          <w:p w14:paraId="58DF7EA3">
            <w:pPr>
              <w:widowControl/>
              <w:spacing w:line="240" w:lineRule="auto"/>
              <w:ind w:firstLine="0" w:firstLineChars="0"/>
              <w:jc w:val="center"/>
              <w:rPr>
                <w:rFonts w:cs="Times New Roman"/>
                <w:b/>
                <w:sz w:val="21"/>
                <w:lang w:val="zh-CN"/>
              </w:rPr>
            </w:pPr>
            <w:r>
              <w:rPr>
                <w:rFonts w:cs="Times New Roman"/>
                <w:b/>
                <w:sz w:val="21"/>
                <w:lang w:val="zh-CN"/>
              </w:rPr>
              <w:t>环境敏感程度（E）</w:t>
            </w:r>
          </w:p>
        </w:tc>
        <w:tc>
          <w:tcPr>
            <w:tcW w:w="3557" w:type="pct"/>
            <w:gridSpan w:val="4"/>
            <w:vAlign w:val="center"/>
          </w:tcPr>
          <w:p w14:paraId="110A2B2E">
            <w:pPr>
              <w:widowControl/>
              <w:spacing w:line="240" w:lineRule="auto"/>
              <w:ind w:firstLine="0" w:firstLineChars="0"/>
              <w:jc w:val="center"/>
              <w:rPr>
                <w:rFonts w:cs="Times New Roman"/>
                <w:b/>
                <w:sz w:val="21"/>
                <w:lang w:val="zh-CN"/>
              </w:rPr>
            </w:pPr>
            <w:r>
              <w:rPr>
                <w:rFonts w:cs="Times New Roman"/>
                <w:b/>
                <w:sz w:val="21"/>
                <w:lang w:val="zh-CN"/>
              </w:rPr>
              <w:t>危险物质及工艺危险性（P）</w:t>
            </w:r>
          </w:p>
        </w:tc>
      </w:tr>
      <w:tr w14:paraId="7D681CA3">
        <w:tblPrEx>
          <w:tblBorders>
            <w:top w:val="single" w:color="000000" w:sz="12" w:space="0"/>
            <w:left w:val="none" w:color="auto" w:sz="0" w:space="0"/>
            <w:bottom w:val="single" w:color="000000" w:sz="12" w:space="0"/>
            <w:right w:val="none" w:color="auto" w:sz="0" w:space="0"/>
            <w:insideH w:val="single" w:color="000000" w:sz="4" w:space="0"/>
            <w:insideV w:val="single" w:color="000000" w:sz="6" w:space="0"/>
          </w:tblBorders>
          <w:tblCellMar>
            <w:top w:w="57" w:type="dxa"/>
            <w:left w:w="108" w:type="dxa"/>
            <w:bottom w:w="57" w:type="dxa"/>
            <w:right w:w="108" w:type="dxa"/>
          </w:tblCellMar>
        </w:tblPrEx>
        <w:trPr>
          <w:tblHeader/>
          <w:jc w:val="center"/>
        </w:trPr>
        <w:tc>
          <w:tcPr>
            <w:tcW w:w="1443" w:type="pct"/>
            <w:vMerge w:val="continue"/>
            <w:vAlign w:val="center"/>
          </w:tcPr>
          <w:p w14:paraId="50606AE9">
            <w:pPr>
              <w:widowControl/>
              <w:spacing w:line="240" w:lineRule="auto"/>
              <w:ind w:firstLine="0" w:firstLineChars="0"/>
              <w:jc w:val="center"/>
              <w:rPr>
                <w:rFonts w:cs="Times New Roman"/>
                <w:sz w:val="21"/>
                <w:lang w:val="zh-CN"/>
              </w:rPr>
            </w:pPr>
          </w:p>
        </w:tc>
        <w:tc>
          <w:tcPr>
            <w:tcW w:w="755" w:type="pct"/>
            <w:vAlign w:val="center"/>
          </w:tcPr>
          <w:p w14:paraId="1DF25E63">
            <w:pPr>
              <w:widowControl/>
              <w:spacing w:line="240" w:lineRule="auto"/>
              <w:ind w:firstLine="0" w:firstLineChars="0"/>
              <w:jc w:val="center"/>
              <w:rPr>
                <w:rFonts w:cs="Times New Roman"/>
                <w:b/>
                <w:sz w:val="21"/>
                <w:lang w:val="zh-CN"/>
              </w:rPr>
            </w:pPr>
            <w:r>
              <w:rPr>
                <w:rFonts w:cs="Times New Roman"/>
                <w:b/>
                <w:sz w:val="21"/>
                <w:lang w:val="zh-CN"/>
              </w:rPr>
              <w:t>极高危害（P1）</w:t>
            </w:r>
          </w:p>
        </w:tc>
        <w:tc>
          <w:tcPr>
            <w:tcW w:w="934" w:type="pct"/>
            <w:vAlign w:val="center"/>
          </w:tcPr>
          <w:p w14:paraId="761BCB76">
            <w:pPr>
              <w:widowControl/>
              <w:spacing w:line="240" w:lineRule="auto"/>
              <w:ind w:firstLine="0" w:firstLineChars="0"/>
              <w:jc w:val="center"/>
              <w:rPr>
                <w:rFonts w:cs="Times New Roman"/>
                <w:b/>
                <w:sz w:val="21"/>
                <w:lang w:val="zh-CN"/>
              </w:rPr>
            </w:pPr>
            <w:r>
              <w:rPr>
                <w:rFonts w:cs="Times New Roman"/>
                <w:b/>
                <w:sz w:val="21"/>
                <w:lang w:val="zh-CN"/>
              </w:rPr>
              <w:t>高度危害（P2）</w:t>
            </w:r>
          </w:p>
        </w:tc>
        <w:tc>
          <w:tcPr>
            <w:tcW w:w="934" w:type="pct"/>
            <w:vAlign w:val="center"/>
          </w:tcPr>
          <w:p w14:paraId="2359635B">
            <w:pPr>
              <w:widowControl/>
              <w:spacing w:line="240" w:lineRule="auto"/>
              <w:ind w:firstLine="0" w:firstLineChars="0"/>
              <w:jc w:val="center"/>
              <w:rPr>
                <w:rFonts w:cs="Times New Roman"/>
                <w:b/>
                <w:sz w:val="21"/>
                <w:lang w:val="zh-CN"/>
              </w:rPr>
            </w:pPr>
            <w:r>
              <w:rPr>
                <w:rFonts w:cs="Times New Roman"/>
                <w:b/>
                <w:sz w:val="21"/>
                <w:lang w:val="zh-CN"/>
              </w:rPr>
              <w:t>中度危害（P3）</w:t>
            </w:r>
          </w:p>
        </w:tc>
        <w:tc>
          <w:tcPr>
            <w:tcW w:w="934" w:type="pct"/>
            <w:vAlign w:val="center"/>
          </w:tcPr>
          <w:p w14:paraId="37456CB5">
            <w:pPr>
              <w:widowControl/>
              <w:spacing w:line="240" w:lineRule="auto"/>
              <w:ind w:firstLine="0" w:firstLineChars="0"/>
              <w:jc w:val="center"/>
              <w:rPr>
                <w:rFonts w:cs="Times New Roman"/>
                <w:b/>
                <w:sz w:val="21"/>
                <w:lang w:val="zh-CN"/>
              </w:rPr>
            </w:pPr>
            <w:r>
              <w:rPr>
                <w:rFonts w:cs="Times New Roman"/>
                <w:b/>
                <w:sz w:val="21"/>
                <w:lang w:val="zh-CN"/>
              </w:rPr>
              <w:t>轻度危害（P4）</w:t>
            </w:r>
          </w:p>
        </w:tc>
      </w:tr>
      <w:tr w14:paraId="7B26A82C">
        <w:tblPrEx>
          <w:tblBorders>
            <w:top w:val="single" w:color="000000" w:sz="12" w:space="0"/>
            <w:left w:val="none" w:color="auto" w:sz="0" w:space="0"/>
            <w:bottom w:val="single" w:color="000000" w:sz="12" w:space="0"/>
            <w:right w:val="none" w:color="auto" w:sz="0" w:space="0"/>
            <w:insideH w:val="single" w:color="000000" w:sz="4" w:space="0"/>
            <w:insideV w:val="single" w:color="000000" w:sz="6" w:space="0"/>
          </w:tblBorders>
          <w:tblCellMar>
            <w:top w:w="57" w:type="dxa"/>
            <w:left w:w="108" w:type="dxa"/>
            <w:bottom w:w="57" w:type="dxa"/>
            <w:right w:w="108" w:type="dxa"/>
          </w:tblCellMar>
        </w:tblPrEx>
        <w:trPr>
          <w:tblHeader/>
          <w:jc w:val="center"/>
        </w:trPr>
        <w:tc>
          <w:tcPr>
            <w:tcW w:w="1443" w:type="pct"/>
            <w:vAlign w:val="center"/>
          </w:tcPr>
          <w:p w14:paraId="1E1FA4F5">
            <w:pPr>
              <w:widowControl/>
              <w:spacing w:line="240" w:lineRule="auto"/>
              <w:ind w:firstLine="0" w:firstLineChars="0"/>
              <w:jc w:val="center"/>
              <w:rPr>
                <w:rFonts w:cs="Times New Roman"/>
                <w:sz w:val="21"/>
                <w:lang w:val="zh-CN"/>
              </w:rPr>
            </w:pPr>
            <w:r>
              <w:rPr>
                <w:rFonts w:cs="Times New Roman"/>
                <w:sz w:val="21"/>
                <w:lang w:val="zh-CN"/>
              </w:rPr>
              <w:t>环境高度敏感区（E1）</w:t>
            </w:r>
          </w:p>
        </w:tc>
        <w:tc>
          <w:tcPr>
            <w:tcW w:w="755" w:type="pct"/>
            <w:vAlign w:val="center"/>
          </w:tcPr>
          <w:p w14:paraId="3F081BB4">
            <w:pPr>
              <w:widowControl/>
              <w:spacing w:line="240" w:lineRule="auto"/>
              <w:ind w:firstLine="0" w:firstLineChars="0"/>
              <w:jc w:val="center"/>
              <w:rPr>
                <w:rFonts w:cs="Times New Roman"/>
                <w:sz w:val="21"/>
                <w:lang w:val="zh-CN"/>
              </w:rPr>
            </w:pPr>
            <w:r>
              <w:rPr>
                <w:rFonts w:cs="Times New Roman"/>
                <w:sz w:val="21"/>
                <w:lang w:val="zh-CN"/>
              </w:rPr>
              <w:t>IV</w:t>
            </w:r>
            <w:r>
              <w:rPr>
                <w:rFonts w:cs="Times New Roman"/>
                <w:sz w:val="21"/>
                <w:vertAlign w:val="superscript"/>
                <w:lang w:val="zh-CN"/>
              </w:rPr>
              <w:t>＋</w:t>
            </w:r>
          </w:p>
        </w:tc>
        <w:tc>
          <w:tcPr>
            <w:tcW w:w="934" w:type="pct"/>
            <w:shd w:val="clear" w:color="auto" w:fill="CFCECE" w:themeFill="background2" w:themeFillShade="E5"/>
            <w:vAlign w:val="center"/>
          </w:tcPr>
          <w:p w14:paraId="351B93EB">
            <w:pPr>
              <w:widowControl/>
              <w:spacing w:line="240" w:lineRule="auto"/>
              <w:ind w:firstLine="0" w:firstLineChars="0"/>
              <w:jc w:val="center"/>
              <w:rPr>
                <w:rFonts w:cs="Times New Roman"/>
                <w:sz w:val="21"/>
                <w:lang w:val="zh-CN"/>
              </w:rPr>
            </w:pPr>
            <w:r>
              <w:rPr>
                <w:rFonts w:cs="Times New Roman"/>
                <w:sz w:val="21"/>
                <w:lang w:val="zh-CN"/>
              </w:rPr>
              <w:t>IV</w:t>
            </w:r>
          </w:p>
        </w:tc>
        <w:tc>
          <w:tcPr>
            <w:tcW w:w="934" w:type="pct"/>
            <w:vAlign w:val="center"/>
          </w:tcPr>
          <w:p w14:paraId="7E067BCE">
            <w:pPr>
              <w:widowControl/>
              <w:spacing w:line="240" w:lineRule="auto"/>
              <w:ind w:firstLine="0" w:firstLineChars="0"/>
              <w:jc w:val="center"/>
              <w:rPr>
                <w:rFonts w:cs="Times New Roman"/>
                <w:sz w:val="21"/>
                <w:lang w:val="zh-CN"/>
              </w:rPr>
            </w:pPr>
            <w:r>
              <w:rPr>
                <w:rFonts w:cs="Times New Roman"/>
                <w:sz w:val="21"/>
                <w:lang w:val="zh-CN"/>
              </w:rPr>
              <w:t>III</w:t>
            </w:r>
          </w:p>
        </w:tc>
        <w:tc>
          <w:tcPr>
            <w:tcW w:w="934" w:type="pct"/>
            <w:vAlign w:val="center"/>
          </w:tcPr>
          <w:p w14:paraId="59C87B15">
            <w:pPr>
              <w:widowControl/>
              <w:spacing w:line="240" w:lineRule="auto"/>
              <w:ind w:firstLine="0" w:firstLineChars="0"/>
              <w:jc w:val="center"/>
              <w:rPr>
                <w:rFonts w:cs="Times New Roman"/>
                <w:sz w:val="21"/>
                <w:lang w:val="zh-CN"/>
              </w:rPr>
            </w:pPr>
            <w:r>
              <w:rPr>
                <w:rFonts w:cs="Times New Roman"/>
                <w:sz w:val="21"/>
                <w:lang w:val="zh-CN"/>
              </w:rPr>
              <w:t>III</w:t>
            </w:r>
          </w:p>
        </w:tc>
      </w:tr>
      <w:tr w14:paraId="0F2633BB">
        <w:tblPrEx>
          <w:tblBorders>
            <w:top w:val="single" w:color="000000" w:sz="12" w:space="0"/>
            <w:left w:val="none" w:color="auto" w:sz="0" w:space="0"/>
            <w:bottom w:val="single" w:color="000000" w:sz="12" w:space="0"/>
            <w:right w:val="none" w:color="auto" w:sz="0" w:space="0"/>
            <w:insideH w:val="single" w:color="000000" w:sz="4" w:space="0"/>
            <w:insideV w:val="single" w:color="000000" w:sz="6" w:space="0"/>
          </w:tblBorders>
          <w:tblCellMar>
            <w:top w:w="57" w:type="dxa"/>
            <w:left w:w="108" w:type="dxa"/>
            <w:bottom w:w="57" w:type="dxa"/>
            <w:right w:w="108" w:type="dxa"/>
          </w:tblCellMar>
        </w:tblPrEx>
        <w:trPr>
          <w:tblHeader/>
          <w:jc w:val="center"/>
        </w:trPr>
        <w:tc>
          <w:tcPr>
            <w:tcW w:w="1443" w:type="pct"/>
            <w:vAlign w:val="center"/>
          </w:tcPr>
          <w:p w14:paraId="150E8E22">
            <w:pPr>
              <w:widowControl/>
              <w:spacing w:line="240" w:lineRule="auto"/>
              <w:ind w:firstLine="0" w:firstLineChars="0"/>
              <w:jc w:val="center"/>
              <w:rPr>
                <w:rFonts w:cs="Times New Roman"/>
                <w:sz w:val="21"/>
                <w:lang w:val="zh-CN"/>
              </w:rPr>
            </w:pPr>
            <w:r>
              <w:rPr>
                <w:rFonts w:cs="Times New Roman"/>
                <w:sz w:val="21"/>
                <w:lang w:val="zh-CN"/>
              </w:rPr>
              <w:t>环境中度敏感区（E2）</w:t>
            </w:r>
          </w:p>
        </w:tc>
        <w:tc>
          <w:tcPr>
            <w:tcW w:w="755" w:type="pct"/>
            <w:vAlign w:val="center"/>
          </w:tcPr>
          <w:p w14:paraId="6A6F626D">
            <w:pPr>
              <w:widowControl/>
              <w:spacing w:line="240" w:lineRule="auto"/>
              <w:ind w:firstLine="0" w:firstLineChars="0"/>
              <w:jc w:val="center"/>
              <w:rPr>
                <w:rFonts w:cs="Times New Roman"/>
                <w:sz w:val="21"/>
                <w:lang w:val="zh-CN"/>
              </w:rPr>
            </w:pPr>
            <w:r>
              <w:rPr>
                <w:rFonts w:cs="Times New Roman"/>
                <w:sz w:val="21"/>
                <w:lang w:val="zh-CN"/>
              </w:rPr>
              <w:t>IV</w:t>
            </w:r>
          </w:p>
        </w:tc>
        <w:tc>
          <w:tcPr>
            <w:tcW w:w="934" w:type="pct"/>
            <w:vAlign w:val="center"/>
          </w:tcPr>
          <w:p w14:paraId="4E1FD2A7">
            <w:pPr>
              <w:widowControl/>
              <w:spacing w:line="240" w:lineRule="auto"/>
              <w:ind w:firstLine="0" w:firstLineChars="0"/>
              <w:jc w:val="center"/>
              <w:rPr>
                <w:rFonts w:cs="Times New Roman"/>
                <w:sz w:val="21"/>
                <w:lang w:val="zh-CN"/>
              </w:rPr>
            </w:pPr>
            <w:r>
              <w:rPr>
                <w:rFonts w:cs="Times New Roman"/>
                <w:sz w:val="21"/>
                <w:lang w:val="zh-CN"/>
              </w:rPr>
              <w:t>III</w:t>
            </w:r>
          </w:p>
        </w:tc>
        <w:tc>
          <w:tcPr>
            <w:tcW w:w="934" w:type="pct"/>
            <w:vAlign w:val="center"/>
          </w:tcPr>
          <w:p w14:paraId="35E12F74">
            <w:pPr>
              <w:widowControl/>
              <w:spacing w:line="240" w:lineRule="auto"/>
              <w:ind w:firstLine="0" w:firstLineChars="0"/>
              <w:jc w:val="center"/>
              <w:rPr>
                <w:rFonts w:cs="Times New Roman"/>
                <w:sz w:val="21"/>
                <w:lang w:val="zh-CN"/>
              </w:rPr>
            </w:pPr>
            <w:r>
              <w:rPr>
                <w:rFonts w:cs="Times New Roman"/>
                <w:sz w:val="21"/>
                <w:lang w:val="zh-CN"/>
              </w:rPr>
              <w:t>III</w:t>
            </w:r>
          </w:p>
        </w:tc>
        <w:tc>
          <w:tcPr>
            <w:tcW w:w="934" w:type="pct"/>
            <w:vAlign w:val="center"/>
          </w:tcPr>
          <w:p w14:paraId="1AE6465E">
            <w:pPr>
              <w:widowControl/>
              <w:spacing w:line="240" w:lineRule="auto"/>
              <w:ind w:firstLine="0" w:firstLineChars="0"/>
              <w:jc w:val="center"/>
              <w:rPr>
                <w:rFonts w:cs="Times New Roman"/>
                <w:sz w:val="21"/>
                <w:lang w:val="zh-CN"/>
              </w:rPr>
            </w:pPr>
            <w:r>
              <w:rPr>
                <w:rFonts w:cs="Times New Roman"/>
                <w:sz w:val="21"/>
                <w:lang w:val="zh-CN"/>
              </w:rPr>
              <w:t>II</w:t>
            </w:r>
          </w:p>
        </w:tc>
      </w:tr>
      <w:tr w14:paraId="19A96ED7">
        <w:tblPrEx>
          <w:tblBorders>
            <w:top w:val="single" w:color="000000" w:sz="12" w:space="0"/>
            <w:left w:val="none" w:color="auto" w:sz="0" w:space="0"/>
            <w:bottom w:val="single" w:color="000000" w:sz="12" w:space="0"/>
            <w:right w:val="none" w:color="auto" w:sz="0" w:space="0"/>
            <w:insideH w:val="single" w:color="000000" w:sz="4" w:space="0"/>
            <w:insideV w:val="single" w:color="000000" w:sz="6" w:space="0"/>
          </w:tblBorders>
          <w:tblCellMar>
            <w:top w:w="57" w:type="dxa"/>
            <w:left w:w="108" w:type="dxa"/>
            <w:bottom w:w="57" w:type="dxa"/>
            <w:right w:w="108" w:type="dxa"/>
          </w:tblCellMar>
        </w:tblPrEx>
        <w:trPr>
          <w:tblHeader/>
          <w:jc w:val="center"/>
        </w:trPr>
        <w:tc>
          <w:tcPr>
            <w:tcW w:w="1443" w:type="pct"/>
            <w:vAlign w:val="center"/>
          </w:tcPr>
          <w:p w14:paraId="479B4D86">
            <w:pPr>
              <w:widowControl/>
              <w:spacing w:line="240" w:lineRule="auto"/>
              <w:ind w:firstLine="0" w:firstLineChars="0"/>
              <w:jc w:val="center"/>
              <w:rPr>
                <w:rFonts w:cs="Times New Roman"/>
                <w:sz w:val="21"/>
                <w:lang w:val="zh-CN"/>
              </w:rPr>
            </w:pPr>
            <w:r>
              <w:rPr>
                <w:rFonts w:cs="Times New Roman"/>
                <w:sz w:val="21"/>
                <w:lang w:val="zh-CN"/>
              </w:rPr>
              <w:t>环境低度敏感区（E3）</w:t>
            </w:r>
          </w:p>
        </w:tc>
        <w:tc>
          <w:tcPr>
            <w:tcW w:w="755" w:type="pct"/>
            <w:vAlign w:val="center"/>
          </w:tcPr>
          <w:p w14:paraId="2BF9D730">
            <w:pPr>
              <w:widowControl/>
              <w:spacing w:line="240" w:lineRule="auto"/>
              <w:ind w:firstLine="0" w:firstLineChars="0"/>
              <w:jc w:val="center"/>
              <w:rPr>
                <w:rFonts w:cs="Times New Roman"/>
                <w:sz w:val="21"/>
                <w:lang w:val="zh-CN"/>
              </w:rPr>
            </w:pPr>
            <w:r>
              <w:rPr>
                <w:rFonts w:cs="Times New Roman"/>
                <w:sz w:val="21"/>
                <w:lang w:val="zh-CN"/>
              </w:rPr>
              <w:t>III</w:t>
            </w:r>
          </w:p>
        </w:tc>
        <w:tc>
          <w:tcPr>
            <w:tcW w:w="934" w:type="pct"/>
            <w:vAlign w:val="center"/>
          </w:tcPr>
          <w:p w14:paraId="2AC1072F">
            <w:pPr>
              <w:widowControl/>
              <w:spacing w:line="240" w:lineRule="auto"/>
              <w:ind w:firstLine="0" w:firstLineChars="0"/>
              <w:jc w:val="center"/>
              <w:rPr>
                <w:rFonts w:cs="Times New Roman"/>
                <w:sz w:val="21"/>
                <w:lang w:val="zh-CN"/>
              </w:rPr>
            </w:pPr>
            <w:r>
              <w:rPr>
                <w:rFonts w:cs="Times New Roman"/>
                <w:sz w:val="21"/>
                <w:lang w:val="zh-CN"/>
              </w:rPr>
              <w:t>III</w:t>
            </w:r>
          </w:p>
        </w:tc>
        <w:tc>
          <w:tcPr>
            <w:tcW w:w="934" w:type="pct"/>
            <w:vAlign w:val="center"/>
          </w:tcPr>
          <w:p w14:paraId="4A3D5922">
            <w:pPr>
              <w:widowControl/>
              <w:spacing w:line="240" w:lineRule="auto"/>
              <w:ind w:firstLine="0" w:firstLineChars="0"/>
              <w:jc w:val="center"/>
              <w:rPr>
                <w:rFonts w:cs="Times New Roman"/>
                <w:sz w:val="21"/>
                <w:lang w:val="zh-CN"/>
              </w:rPr>
            </w:pPr>
            <w:r>
              <w:rPr>
                <w:rFonts w:cs="Times New Roman"/>
                <w:sz w:val="21"/>
                <w:lang w:val="zh-CN"/>
              </w:rPr>
              <w:t>II</w:t>
            </w:r>
          </w:p>
        </w:tc>
        <w:tc>
          <w:tcPr>
            <w:tcW w:w="934" w:type="pct"/>
            <w:vAlign w:val="center"/>
          </w:tcPr>
          <w:p w14:paraId="2E915CFF">
            <w:pPr>
              <w:widowControl/>
              <w:spacing w:line="240" w:lineRule="auto"/>
              <w:ind w:firstLine="0" w:firstLineChars="0"/>
              <w:jc w:val="center"/>
              <w:rPr>
                <w:rFonts w:cs="Times New Roman"/>
                <w:sz w:val="21"/>
                <w:lang w:val="zh-CN"/>
              </w:rPr>
            </w:pPr>
            <w:r>
              <w:rPr>
                <w:rFonts w:cs="Times New Roman"/>
                <w:sz w:val="21"/>
                <w:lang w:val="zh-CN"/>
              </w:rPr>
              <w:t>I</w:t>
            </w:r>
          </w:p>
        </w:tc>
      </w:tr>
    </w:tbl>
    <w:p w14:paraId="140DFD88">
      <w:pPr>
        <w:ind w:firstLine="0" w:firstLineChars="0"/>
        <w:jc w:val="center"/>
        <w:rPr>
          <w:rFonts w:cs="Times New Roman"/>
          <w:b/>
        </w:rPr>
      </w:pPr>
      <w:r>
        <w:rPr>
          <w:rFonts w:cs="Times New Roman"/>
          <w:b/>
        </w:rPr>
        <w:t>表2.3.1-21  环境风险评价工作等级</w:t>
      </w:r>
    </w:p>
    <w:tbl>
      <w:tblPr>
        <w:tblStyle w:val="88"/>
        <w:tblW w:w="5000" w:type="pct"/>
        <w:tblInd w:w="0" w:type="dxa"/>
        <w:tblBorders>
          <w:top w:val="single" w:color="000000" w:sz="12" w:space="0"/>
          <w:left w:val="none" w:color="auto" w:sz="0" w:space="0"/>
          <w:bottom w:val="single" w:color="auto" w:sz="12" w:space="0"/>
          <w:right w:val="none" w:color="auto" w:sz="0" w:space="0"/>
          <w:insideH w:val="single" w:color="000000" w:sz="6" w:space="0"/>
          <w:insideV w:val="single" w:color="000000" w:sz="6" w:space="0"/>
        </w:tblBorders>
        <w:tblLayout w:type="autofit"/>
        <w:tblCellMar>
          <w:top w:w="57" w:type="dxa"/>
          <w:left w:w="108" w:type="dxa"/>
          <w:bottom w:w="57" w:type="dxa"/>
          <w:right w:w="108" w:type="dxa"/>
        </w:tblCellMar>
      </w:tblPr>
      <w:tblGrid>
        <w:gridCol w:w="3505"/>
        <w:gridCol w:w="2470"/>
        <w:gridCol w:w="2884"/>
        <w:gridCol w:w="2677"/>
        <w:gridCol w:w="2638"/>
      </w:tblGrid>
      <w:tr w14:paraId="32B4B9D1">
        <w:tblPrEx>
          <w:tblBorders>
            <w:top w:val="single" w:color="000000" w:sz="12" w:space="0"/>
            <w:left w:val="none" w:color="auto" w:sz="0" w:space="0"/>
            <w:bottom w:val="single" w:color="auto"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tblHeader/>
        </w:trPr>
        <w:tc>
          <w:tcPr>
            <w:tcW w:w="1236" w:type="pct"/>
            <w:vAlign w:val="center"/>
          </w:tcPr>
          <w:p w14:paraId="77C4128F">
            <w:pPr>
              <w:widowControl/>
              <w:spacing w:line="240" w:lineRule="auto"/>
              <w:ind w:firstLine="0" w:firstLineChars="0"/>
              <w:jc w:val="center"/>
              <w:rPr>
                <w:rFonts w:cs="Times New Roman"/>
                <w:b/>
                <w:sz w:val="21"/>
                <w:lang w:val="zh-CN"/>
              </w:rPr>
            </w:pPr>
            <w:r>
              <w:rPr>
                <w:rFonts w:cs="Times New Roman"/>
                <w:b/>
                <w:sz w:val="21"/>
                <w:lang w:val="zh-CN"/>
              </w:rPr>
              <w:t>环境风险潜势</w:t>
            </w:r>
          </w:p>
        </w:tc>
        <w:tc>
          <w:tcPr>
            <w:tcW w:w="871" w:type="pct"/>
            <w:vAlign w:val="center"/>
          </w:tcPr>
          <w:p w14:paraId="3808F515">
            <w:pPr>
              <w:widowControl/>
              <w:spacing w:line="240" w:lineRule="auto"/>
              <w:ind w:firstLine="0" w:firstLineChars="0"/>
              <w:jc w:val="center"/>
              <w:rPr>
                <w:rFonts w:cs="Times New Roman"/>
                <w:b/>
                <w:sz w:val="21"/>
                <w:lang w:val="zh-CN"/>
              </w:rPr>
            </w:pPr>
            <w:r>
              <w:rPr>
                <w:rFonts w:cs="Times New Roman"/>
                <w:b/>
                <w:sz w:val="21"/>
                <w:lang w:val="zh-CN"/>
              </w:rPr>
              <w:t>IV、IV</w:t>
            </w:r>
            <w:r>
              <w:rPr>
                <w:rFonts w:cs="Times New Roman"/>
                <w:b/>
                <w:sz w:val="21"/>
                <w:vertAlign w:val="superscript"/>
                <w:lang w:val="zh-CN"/>
              </w:rPr>
              <w:t>+</w:t>
            </w:r>
          </w:p>
        </w:tc>
        <w:tc>
          <w:tcPr>
            <w:tcW w:w="1017" w:type="pct"/>
            <w:vAlign w:val="center"/>
          </w:tcPr>
          <w:p w14:paraId="4AAEE74B">
            <w:pPr>
              <w:widowControl/>
              <w:spacing w:line="240" w:lineRule="auto"/>
              <w:ind w:firstLine="0" w:firstLineChars="0"/>
              <w:jc w:val="center"/>
              <w:rPr>
                <w:rFonts w:cs="Times New Roman"/>
                <w:b/>
                <w:sz w:val="21"/>
                <w:lang w:val="zh-CN"/>
              </w:rPr>
            </w:pPr>
            <w:r>
              <w:rPr>
                <w:rFonts w:cs="Times New Roman"/>
                <w:b/>
                <w:sz w:val="21"/>
                <w:lang w:val="zh-CN"/>
              </w:rPr>
              <w:t>III</w:t>
            </w:r>
          </w:p>
        </w:tc>
        <w:tc>
          <w:tcPr>
            <w:tcW w:w="944" w:type="pct"/>
            <w:vAlign w:val="center"/>
          </w:tcPr>
          <w:p w14:paraId="32EBF8B8">
            <w:pPr>
              <w:widowControl/>
              <w:spacing w:line="240" w:lineRule="auto"/>
              <w:ind w:firstLine="0" w:firstLineChars="0"/>
              <w:jc w:val="center"/>
              <w:rPr>
                <w:rFonts w:cs="Times New Roman"/>
                <w:b/>
                <w:sz w:val="21"/>
                <w:lang w:val="zh-CN"/>
              </w:rPr>
            </w:pPr>
            <w:r>
              <w:rPr>
                <w:rFonts w:cs="Times New Roman"/>
                <w:b/>
                <w:sz w:val="21"/>
                <w:lang w:val="zh-CN"/>
              </w:rPr>
              <w:t>II</w:t>
            </w:r>
          </w:p>
        </w:tc>
        <w:tc>
          <w:tcPr>
            <w:tcW w:w="930" w:type="pct"/>
            <w:vAlign w:val="center"/>
          </w:tcPr>
          <w:p w14:paraId="21B187D5">
            <w:pPr>
              <w:widowControl/>
              <w:spacing w:line="240" w:lineRule="auto"/>
              <w:ind w:firstLine="0" w:firstLineChars="0"/>
              <w:jc w:val="center"/>
              <w:rPr>
                <w:rFonts w:cs="Times New Roman"/>
                <w:b/>
                <w:sz w:val="21"/>
                <w:lang w:val="zh-CN"/>
              </w:rPr>
            </w:pPr>
            <w:r>
              <w:rPr>
                <w:rFonts w:cs="Times New Roman"/>
                <w:b/>
                <w:sz w:val="21"/>
                <w:lang w:val="zh-CN"/>
              </w:rPr>
              <w:t>I</w:t>
            </w:r>
          </w:p>
        </w:tc>
      </w:tr>
      <w:tr w14:paraId="14846F9C">
        <w:tblPrEx>
          <w:tblBorders>
            <w:top w:val="single" w:color="000000" w:sz="12" w:space="0"/>
            <w:left w:val="none" w:color="auto" w:sz="0" w:space="0"/>
            <w:bottom w:val="single" w:color="auto" w:sz="12" w:space="0"/>
            <w:right w:val="none" w:color="auto" w:sz="0" w:space="0"/>
            <w:insideH w:val="single" w:color="000000" w:sz="6" w:space="0"/>
            <w:insideV w:val="single" w:color="000000" w:sz="6" w:space="0"/>
          </w:tblBorders>
          <w:tblCellMar>
            <w:top w:w="57" w:type="dxa"/>
            <w:left w:w="108" w:type="dxa"/>
            <w:bottom w:w="57" w:type="dxa"/>
            <w:right w:w="108" w:type="dxa"/>
          </w:tblCellMar>
        </w:tblPrEx>
        <w:trPr>
          <w:tblHeader/>
        </w:trPr>
        <w:tc>
          <w:tcPr>
            <w:tcW w:w="1236" w:type="pct"/>
            <w:vAlign w:val="center"/>
          </w:tcPr>
          <w:p w14:paraId="5A494CAF">
            <w:pPr>
              <w:widowControl/>
              <w:spacing w:line="240" w:lineRule="auto"/>
              <w:ind w:firstLine="0" w:firstLineChars="0"/>
              <w:jc w:val="center"/>
              <w:rPr>
                <w:rFonts w:cs="Times New Roman"/>
                <w:sz w:val="21"/>
                <w:lang w:val="zh-CN"/>
              </w:rPr>
            </w:pPr>
            <w:r>
              <w:rPr>
                <w:rFonts w:cs="Times New Roman"/>
                <w:sz w:val="21"/>
                <w:lang w:val="zh-CN"/>
              </w:rPr>
              <w:t>评价工作等级</w:t>
            </w:r>
          </w:p>
        </w:tc>
        <w:tc>
          <w:tcPr>
            <w:tcW w:w="871" w:type="pct"/>
            <w:shd w:val="clear" w:color="auto" w:fill="CFCECE" w:themeFill="background2" w:themeFillShade="E5"/>
            <w:vAlign w:val="center"/>
          </w:tcPr>
          <w:p w14:paraId="490FB389">
            <w:pPr>
              <w:widowControl/>
              <w:spacing w:line="240" w:lineRule="auto"/>
              <w:ind w:firstLine="0" w:firstLineChars="0"/>
              <w:jc w:val="center"/>
              <w:rPr>
                <w:rFonts w:cs="Times New Roman"/>
                <w:sz w:val="21"/>
                <w:lang w:val="zh-CN"/>
              </w:rPr>
            </w:pPr>
            <w:r>
              <w:rPr>
                <w:rFonts w:cs="Times New Roman"/>
                <w:sz w:val="21"/>
                <w:lang w:val="zh-CN"/>
              </w:rPr>
              <w:t>一</w:t>
            </w:r>
          </w:p>
        </w:tc>
        <w:tc>
          <w:tcPr>
            <w:tcW w:w="1017" w:type="pct"/>
            <w:vAlign w:val="center"/>
          </w:tcPr>
          <w:p w14:paraId="7A676010">
            <w:pPr>
              <w:widowControl/>
              <w:spacing w:line="240" w:lineRule="auto"/>
              <w:ind w:firstLine="0" w:firstLineChars="0"/>
              <w:jc w:val="center"/>
              <w:rPr>
                <w:rFonts w:cs="Times New Roman"/>
                <w:sz w:val="21"/>
                <w:lang w:val="zh-CN"/>
              </w:rPr>
            </w:pPr>
            <w:r>
              <w:rPr>
                <w:rFonts w:cs="Times New Roman"/>
                <w:sz w:val="21"/>
                <w:lang w:val="zh-CN"/>
              </w:rPr>
              <w:t>二</w:t>
            </w:r>
          </w:p>
        </w:tc>
        <w:tc>
          <w:tcPr>
            <w:tcW w:w="944" w:type="pct"/>
            <w:vAlign w:val="center"/>
          </w:tcPr>
          <w:p w14:paraId="6ADD4916">
            <w:pPr>
              <w:widowControl/>
              <w:spacing w:line="240" w:lineRule="auto"/>
              <w:ind w:firstLine="0" w:firstLineChars="0"/>
              <w:jc w:val="center"/>
              <w:rPr>
                <w:rFonts w:cs="Times New Roman"/>
                <w:sz w:val="21"/>
                <w:lang w:val="zh-CN"/>
              </w:rPr>
            </w:pPr>
            <w:r>
              <w:rPr>
                <w:rFonts w:cs="Times New Roman"/>
                <w:sz w:val="21"/>
                <w:lang w:val="zh-CN"/>
              </w:rPr>
              <w:t>三</w:t>
            </w:r>
          </w:p>
        </w:tc>
        <w:tc>
          <w:tcPr>
            <w:tcW w:w="930" w:type="pct"/>
            <w:vAlign w:val="center"/>
          </w:tcPr>
          <w:p w14:paraId="4649B3D3">
            <w:pPr>
              <w:widowControl/>
              <w:spacing w:line="240" w:lineRule="auto"/>
              <w:ind w:firstLine="0" w:firstLineChars="0"/>
              <w:jc w:val="center"/>
              <w:rPr>
                <w:rFonts w:cs="Times New Roman"/>
                <w:sz w:val="21"/>
                <w:lang w:val="zh-CN"/>
              </w:rPr>
            </w:pPr>
            <w:r>
              <w:rPr>
                <w:rFonts w:cs="Times New Roman"/>
                <w:sz w:val="21"/>
                <w:lang w:val="zh-CN"/>
              </w:rPr>
              <w:t>简单分析</w:t>
            </w:r>
          </w:p>
        </w:tc>
      </w:tr>
    </w:tbl>
    <w:p w14:paraId="37BA71DD">
      <w:pPr>
        <w:ind w:firstLine="480"/>
        <w:rPr>
          <w:rFonts w:cs="Times New Roman"/>
          <w:szCs w:val="28"/>
        </w:rPr>
      </w:pPr>
      <w:r>
        <w:rPr>
          <w:rFonts w:cs="Times New Roman"/>
          <w:szCs w:val="28"/>
        </w:rPr>
        <w:t>因此，</w:t>
      </w:r>
      <w:r>
        <w:rPr>
          <w:rFonts w:cs="Times New Roman"/>
          <w:szCs w:val="24"/>
        </w:rPr>
        <w:t>本</w:t>
      </w:r>
      <w:r>
        <w:rPr>
          <w:rFonts w:cs="Times New Roman"/>
          <w:szCs w:val="28"/>
        </w:rPr>
        <w:t>项目环境风险潜势综合等级为</w:t>
      </w:r>
      <w:r>
        <w:rPr>
          <w:rFonts w:cs="Times New Roman"/>
          <w:b/>
          <w:sz w:val="21"/>
          <w:lang w:val="zh-CN"/>
        </w:rPr>
        <w:t>III</w:t>
      </w:r>
      <w:r>
        <w:rPr>
          <w:rFonts w:cs="Times New Roman"/>
          <w:szCs w:val="28"/>
        </w:rPr>
        <w:t>，建设项目环境风险评价工作等级为</w:t>
      </w:r>
      <w:r>
        <w:rPr>
          <w:rFonts w:hint="eastAsia" w:cs="Times New Roman"/>
          <w:szCs w:val="28"/>
        </w:rPr>
        <w:t>一</w:t>
      </w:r>
      <w:r>
        <w:rPr>
          <w:rFonts w:cs="Times New Roman"/>
          <w:szCs w:val="28"/>
        </w:rPr>
        <w:t>级。其中大气评价工作等级为</w:t>
      </w:r>
      <w:r>
        <w:rPr>
          <w:rFonts w:hint="eastAsia" w:cs="Times New Roman"/>
          <w:szCs w:val="28"/>
        </w:rPr>
        <w:t>一</w:t>
      </w:r>
      <w:r>
        <w:rPr>
          <w:rFonts w:cs="Times New Roman"/>
          <w:szCs w:val="28"/>
        </w:rPr>
        <w:t>级，地表水评价工作等级为</w:t>
      </w:r>
      <w:r>
        <w:rPr>
          <w:rFonts w:hint="eastAsia" w:cs="Times New Roman"/>
          <w:szCs w:val="28"/>
        </w:rPr>
        <w:t>二</w:t>
      </w:r>
      <w:r>
        <w:rPr>
          <w:rFonts w:cs="Times New Roman"/>
          <w:szCs w:val="28"/>
        </w:rPr>
        <w:t>级、地下水评价工作等级为</w:t>
      </w:r>
      <w:r>
        <w:rPr>
          <w:rFonts w:hint="eastAsia" w:cs="Times New Roman"/>
          <w:szCs w:val="28"/>
        </w:rPr>
        <w:t>二</w:t>
      </w:r>
      <w:r>
        <w:rPr>
          <w:rFonts w:cs="Times New Roman"/>
          <w:szCs w:val="28"/>
        </w:rPr>
        <w:t>级，分别开展预测评价。</w:t>
      </w:r>
    </w:p>
    <w:p w14:paraId="1E2CB7D5">
      <w:pPr>
        <w:widowControl/>
        <w:ind w:firstLine="0" w:firstLineChars="0"/>
        <w:outlineLvl w:val="2"/>
        <w:rPr>
          <w:rFonts w:cs="Times New Roman"/>
          <w:b/>
          <w:bCs/>
          <w:sz w:val="28"/>
          <w:szCs w:val="32"/>
        </w:rPr>
      </w:pPr>
      <w:r>
        <w:rPr>
          <w:rFonts w:cs="Times New Roman"/>
          <w:b/>
          <w:bCs/>
          <w:sz w:val="28"/>
          <w:szCs w:val="32"/>
        </w:rPr>
        <w:t>2.3.2 评价工作重点</w:t>
      </w:r>
    </w:p>
    <w:p w14:paraId="34951848">
      <w:pPr>
        <w:widowControl/>
        <w:ind w:firstLine="480"/>
        <w:rPr>
          <w:rFonts w:cs="Times New Roman"/>
          <w:szCs w:val="28"/>
        </w:rPr>
      </w:pPr>
      <w:r>
        <w:rPr>
          <w:rFonts w:cs="Times New Roman"/>
          <w:szCs w:val="28"/>
        </w:rPr>
        <w:t>本次评价在做好现状环境质量监测调查和同类型工程类比调研的基础上，将以大气环境、声环境、环境风险评价及营运期污染防治对策为重点，并进行废水、大气、固废、噪声、环境风险等环境影响分析。</w:t>
      </w:r>
    </w:p>
    <w:p w14:paraId="56D15AF2">
      <w:pPr>
        <w:keepNext/>
        <w:keepLines/>
        <w:widowControl/>
        <w:spacing w:before="190" w:beforeLines="50" w:after="190" w:afterLines="50"/>
        <w:ind w:firstLine="0" w:firstLineChars="0"/>
        <w:outlineLvl w:val="1"/>
        <w:rPr>
          <w:rFonts w:cs="Times New Roman"/>
          <w:b/>
          <w:bCs/>
          <w:sz w:val="30"/>
          <w:szCs w:val="32"/>
        </w:rPr>
      </w:pPr>
      <w:bookmarkStart w:id="14" w:name="_Toc216962395"/>
      <w:r>
        <w:rPr>
          <w:rFonts w:cs="Times New Roman"/>
          <w:b/>
          <w:bCs/>
          <w:sz w:val="30"/>
          <w:szCs w:val="32"/>
        </w:rPr>
        <w:t>2.4 评价范围及环境敏感区</w:t>
      </w:r>
      <w:bookmarkEnd w:id="14"/>
    </w:p>
    <w:p w14:paraId="389AD91F">
      <w:pPr>
        <w:widowControl/>
        <w:ind w:firstLine="0" w:firstLineChars="0"/>
        <w:outlineLvl w:val="2"/>
        <w:rPr>
          <w:rFonts w:cs="Times New Roman"/>
          <w:b/>
          <w:bCs/>
          <w:sz w:val="28"/>
          <w:szCs w:val="32"/>
        </w:rPr>
      </w:pPr>
      <w:r>
        <w:rPr>
          <w:rFonts w:cs="Times New Roman"/>
          <w:b/>
          <w:bCs/>
          <w:sz w:val="28"/>
          <w:szCs w:val="32"/>
        </w:rPr>
        <w:t>2.4.1 评价范围</w:t>
      </w:r>
    </w:p>
    <w:p w14:paraId="2788409F">
      <w:pPr>
        <w:ind w:firstLine="480"/>
        <w:rPr>
          <w:rFonts w:cs="Times New Roman"/>
        </w:rPr>
      </w:pPr>
      <w:r>
        <w:rPr>
          <w:rFonts w:cs="Times New Roman"/>
        </w:rPr>
        <w:t>（1）区域污染源调查范围：大气污染源调查范围为区域内排污大户。</w:t>
      </w:r>
    </w:p>
    <w:p w14:paraId="3123DCBE">
      <w:pPr>
        <w:ind w:firstLine="480"/>
        <w:rPr>
          <w:rFonts w:cs="Times New Roman"/>
        </w:rPr>
      </w:pPr>
      <w:r>
        <w:rPr>
          <w:rFonts w:cs="Times New Roman"/>
        </w:rPr>
        <w:t>（2）大气评价范围：以项目所在地为中心，边长为5 km的矩形。</w:t>
      </w:r>
    </w:p>
    <w:p w14:paraId="47D83BB7">
      <w:pPr>
        <w:ind w:firstLine="480"/>
        <w:rPr>
          <w:rFonts w:cs="Times New Roman"/>
        </w:rPr>
      </w:pPr>
      <w:r>
        <w:rPr>
          <w:rFonts w:cs="Times New Roman"/>
        </w:rPr>
        <w:t>（3）噪声评价范围：本项目周界外200 m范围。</w:t>
      </w:r>
    </w:p>
    <w:p w14:paraId="4D77BB63">
      <w:pPr>
        <w:ind w:firstLine="480"/>
        <w:rPr>
          <w:rFonts w:cs="Times New Roman"/>
        </w:rPr>
      </w:pPr>
      <w:r>
        <w:rPr>
          <w:rFonts w:cs="Times New Roman"/>
        </w:rPr>
        <w:t>（4）地下水评价范围：本项目周边</w:t>
      </w:r>
      <w:r>
        <w:rPr>
          <w:rFonts w:hint="eastAsia" w:cs="Times New Roman"/>
        </w:rPr>
        <w:t>20</w:t>
      </w:r>
      <w:r>
        <w:rPr>
          <w:rFonts w:cs="Times New Roman"/>
        </w:rPr>
        <w:t xml:space="preserve"> km</w:t>
      </w:r>
      <w:r>
        <w:rPr>
          <w:rFonts w:cs="Times New Roman"/>
          <w:vertAlign w:val="superscript"/>
        </w:rPr>
        <w:t>2</w:t>
      </w:r>
      <w:r>
        <w:rPr>
          <w:rFonts w:cs="Times New Roman"/>
        </w:rPr>
        <w:t>范围。</w:t>
      </w:r>
    </w:p>
    <w:p w14:paraId="055CB1FD">
      <w:pPr>
        <w:ind w:firstLine="480"/>
        <w:rPr>
          <w:rFonts w:cs="Times New Roman"/>
        </w:rPr>
      </w:pPr>
      <w:r>
        <w:rPr>
          <w:rFonts w:cs="Times New Roman"/>
        </w:rPr>
        <w:t>（5）环境风险评价范围：大气风险评价范围为厂区边界5 km范围。地表水风险评价范围覆盖建设项目污染影响所及水域；地下水</w:t>
      </w:r>
      <w:r>
        <w:rPr>
          <w:rFonts w:cs="Times New Roman"/>
          <w:szCs w:val="28"/>
        </w:rPr>
        <w:t>风险评价</w:t>
      </w:r>
      <w:r>
        <w:rPr>
          <w:rFonts w:cs="Times New Roman"/>
        </w:rPr>
        <w:t>范围与地下水评价范围一致。</w:t>
      </w:r>
    </w:p>
    <w:p w14:paraId="5024F566">
      <w:pPr>
        <w:ind w:firstLine="480"/>
        <w:rPr>
          <w:rFonts w:cs="Times New Roman"/>
        </w:rPr>
      </w:pPr>
      <w:r>
        <w:rPr>
          <w:rFonts w:cs="Times New Roman"/>
        </w:rPr>
        <w:t>（6）土壤评价范围：本项目周边200 m范围。</w:t>
      </w:r>
    </w:p>
    <w:p w14:paraId="34E736A0">
      <w:pPr>
        <w:widowControl/>
        <w:ind w:firstLine="0" w:firstLineChars="0"/>
        <w:outlineLvl w:val="2"/>
        <w:rPr>
          <w:rFonts w:cs="Times New Roman"/>
          <w:b/>
          <w:bCs/>
          <w:sz w:val="28"/>
          <w:szCs w:val="32"/>
        </w:rPr>
      </w:pPr>
      <w:r>
        <w:rPr>
          <w:rFonts w:cs="Times New Roman"/>
          <w:b/>
          <w:bCs/>
          <w:sz w:val="28"/>
          <w:szCs w:val="32"/>
        </w:rPr>
        <w:t>2.4.2 环境敏感区</w:t>
      </w:r>
    </w:p>
    <w:p w14:paraId="25277989">
      <w:pPr>
        <w:ind w:firstLine="480"/>
        <w:rPr>
          <w:rFonts w:cs="Times New Roman"/>
          <w:szCs w:val="28"/>
        </w:rPr>
      </w:pPr>
      <w:r>
        <w:rPr>
          <w:rFonts w:cs="Times New Roman"/>
          <w:szCs w:val="28"/>
        </w:rPr>
        <w:t>本项目环境保护目标及控制要求表2.4.2-1及图2.4-1。</w:t>
      </w:r>
    </w:p>
    <w:p w14:paraId="766E3556">
      <w:pPr>
        <w:adjustRightInd/>
        <w:snapToGrid/>
        <w:ind w:firstLine="0" w:firstLineChars="0"/>
        <w:jc w:val="center"/>
        <w:outlineLvl w:val="3"/>
        <w:rPr>
          <w:rFonts w:cs="Times New Roman"/>
          <w:b/>
          <w:bCs/>
          <w:szCs w:val="24"/>
        </w:rPr>
      </w:pPr>
      <w:r>
        <w:rPr>
          <w:rFonts w:cs="Times New Roman"/>
          <w:b/>
          <w:bCs/>
          <w:szCs w:val="24"/>
        </w:rPr>
        <w:t>表2.4.2-1  环境空气保护目标</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623"/>
        <w:gridCol w:w="1307"/>
        <w:gridCol w:w="1939"/>
        <w:gridCol w:w="1834"/>
        <w:gridCol w:w="771"/>
        <w:gridCol w:w="1327"/>
        <w:gridCol w:w="1758"/>
        <w:gridCol w:w="916"/>
        <w:gridCol w:w="1145"/>
        <w:gridCol w:w="1281"/>
        <w:gridCol w:w="1273"/>
      </w:tblGrid>
      <w:tr w14:paraId="18B5B02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220" w:type="pct"/>
            <w:vMerge w:val="restart"/>
            <w:vAlign w:val="center"/>
          </w:tcPr>
          <w:p w14:paraId="7D0129C3">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序号</w:t>
            </w:r>
          </w:p>
        </w:tc>
        <w:tc>
          <w:tcPr>
            <w:tcW w:w="461" w:type="pct"/>
            <w:vMerge w:val="restart"/>
            <w:vAlign w:val="center"/>
          </w:tcPr>
          <w:p w14:paraId="30AC120E">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名称</w:t>
            </w:r>
          </w:p>
        </w:tc>
        <w:tc>
          <w:tcPr>
            <w:tcW w:w="1331" w:type="pct"/>
            <w:gridSpan w:val="2"/>
            <w:vAlign w:val="center"/>
          </w:tcPr>
          <w:p w14:paraId="543D726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坐标</w:t>
            </w:r>
          </w:p>
        </w:tc>
        <w:tc>
          <w:tcPr>
            <w:tcW w:w="272" w:type="pct"/>
            <w:vMerge w:val="restart"/>
            <w:vAlign w:val="center"/>
          </w:tcPr>
          <w:p w14:paraId="545BF3E0">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保护对象</w:t>
            </w:r>
          </w:p>
        </w:tc>
        <w:tc>
          <w:tcPr>
            <w:tcW w:w="468" w:type="pct"/>
            <w:vMerge w:val="restart"/>
            <w:vAlign w:val="center"/>
          </w:tcPr>
          <w:p w14:paraId="66A7B343">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保护内容</w:t>
            </w:r>
          </w:p>
        </w:tc>
        <w:tc>
          <w:tcPr>
            <w:tcW w:w="620" w:type="pct"/>
            <w:vMerge w:val="restart"/>
            <w:vAlign w:val="center"/>
          </w:tcPr>
          <w:p w14:paraId="4A94F7D7">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环境功能区</w:t>
            </w:r>
          </w:p>
        </w:tc>
        <w:tc>
          <w:tcPr>
            <w:tcW w:w="323" w:type="pct"/>
            <w:vMerge w:val="restart"/>
            <w:vAlign w:val="center"/>
          </w:tcPr>
          <w:p w14:paraId="4FF4DF87">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相对厂址方位</w:t>
            </w:r>
          </w:p>
        </w:tc>
        <w:tc>
          <w:tcPr>
            <w:tcW w:w="404" w:type="pct"/>
            <w:vMerge w:val="restart"/>
            <w:vAlign w:val="center"/>
          </w:tcPr>
          <w:p w14:paraId="00301184">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相对厂界距离/m</w:t>
            </w:r>
          </w:p>
        </w:tc>
        <w:tc>
          <w:tcPr>
            <w:tcW w:w="452" w:type="pct"/>
            <w:vMerge w:val="restart"/>
            <w:vAlign w:val="center"/>
          </w:tcPr>
          <w:p w14:paraId="4F1CB5C4">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相对装置边界距离/m</w:t>
            </w:r>
          </w:p>
        </w:tc>
        <w:tc>
          <w:tcPr>
            <w:tcW w:w="449" w:type="pct"/>
            <w:vMerge w:val="restart"/>
            <w:vAlign w:val="center"/>
          </w:tcPr>
          <w:p w14:paraId="1B75FE9E">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规模</w:t>
            </w:r>
          </w:p>
        </w:tc>
      </w:tr>
      <w:tr w14:paraId="4CC38A0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220" w:type="pct"/>
            <w:vMerge w:val="continue"/>
            <w:vAlign w:val="center"/>
          </w:tcPr>
          <w:p w14:paraId="0D342104">
            <w:pPr>
              <w:widowControl/>
              <w:adjustRightInd/>
              <w:snapToGrid/>
              <w:spacing w:line="240" w:lineRule="auto"/>
              <w:ind w:firstLine="0" w:firstLineChars="0"/>
              <w:jc w:val="center"/>
              <w:rPr>
                <w:rFonts w:cs="Times New Roman"/>
                <w:b/>
                <w:bCs/>
                <w:kern w:val="0"/>
                <w:sz w:val="21"/>
                <w:szCs w:val="21"/>
              </w:rPr>
            </w:pPr>
          </w:p>
        </w:tc>
        <w:tc>
          <w:tcPr>
            <w:tcW w:w="461" w:type="pct"/>
            <w:vMerge w:val="continue"/>
            <w:vAlign w:val="center"/>
          </w:tcPr>
          <w:p w14:paraId="23E33D31">
            <w:pPr>
              <w:widowControl/>
              <w:adjustRightInd/>
              <w:snapToGrid/>
              <w:spacing w:line="240" w:lineRule="auto"/>
              <w:ind w:firstLine="0" w:firstLineChars="0"/>
              <w:jc w:val="center"/>
              <w:rPr>
                <w:rFonts w:cs="Times New Roman"/>
                <w:b/>
                <w:bCs/>
                <w:kern w:val="0"/>
                <w:sz w:val="21"/>
                <w:szCs w:val="21"/>
              </w:rPr>
            </w:pPr>
          </w:p>
        </w:tc>
        <w:tc>
          <w:tcPr>
            <w:tcW w:w="684" w:type="pct"/>
            <w:vAlign w:val="center"/>
          </w:tcPr>
          <w:p w14:paraId="5FAF571E">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X（经度/度）</w:t>
            </w:r>
          </w:p>
        </w:tc>
        <w:tc>
          <w:tcPr>
            <w:tcW w:w="647" w:type="pct"/>
            <w:vAlign w:val="center"/>
          </w:tcPr>
          <w:p w14:paraId="64ADFD54">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Y（纬度/度）</w:t>
            </w:r>
          </w:p>
        </w:tc>
        <w:tc>
          <w:tcPr>
            <w:tcW w:w="272" w:type="pct"/>
            <w:vMerge w:val="continue"/>
            <w:vAlign w:val="center"/>
          </w:tcPr>
          <w:p w14:paraId="01DC5AC8">
            <w:pPr>
              <w:widowControl/>
              <w:adjustRightInd/>
              <w:snapToGrid/>
              <w:spacing w:line="240" w:lineRule="auto"/>
              <w:ind w:firstLine="0" w:firstLineChars="0"/>
              <w:jc w:val="center"/>
              <w:rPr>
                <w:rFonts w:cs="Times New Roman"/>
                <w:b/>
                <w:bCs/>
                <w:kern w:val="0"/>
                <w:sz w:val="21"/>
                <w:szCs w:val="21"/>
              </w:rPr>
            </w:pPr>
          </w:p>
        </w:tc>
        <w:tc>
          <w:tcPr>
            <w:tcW w:w="468" w:type="pct"/>
            <w:vMerge w:val="continue"/>
            <w:vAlign w:val="center"/>
          </w:tcPr>
          <w:p w14:paraId="7D936745">
            <w:pPr>
              <w:widowControl/>
              <w:adjustRightInd/>
              <w:snapToGrid/>
              <w:spacing w:line="240" w:lineRule="auto"/>
              <w:ind w:firstLine="0" w:firstLineChars="0"/>
              <w:jc w:val="center"/>
              <w:rPr>
                <w:rFonts w:cs="Times New Roman"/>
                <w:b/>
                <w:bCs/>
                <w:kern w:val="0"/>
                <w:sz w:val="21"/>
                <w:szCs w:val="21"/>
              </w:rPr>
            </w:pPr>
          </w:p>
        </w:tc>
        <w:tc>
          <w:tcPr>
            <w:tcW w:w="620" w:type="pct"/>
            <w:vMerge w:val="continue"/>
            <w:vAlign w:val="center"/>
          </w:tcPr>
          <w:p w14:paraId="1AEDC040">
            <w:pPr>
              <w:widowControl/>
              <w:adjustRightInd/>
              <w:snapToGrid/>
              <w:spacing w:line="240" w:lineRule="auto"/>
              <w:ind w:firstLine="0" w:firstLineChars="0"/>
              <w:jc w:val="center"/>
              <w:rPr>
                <w:rFonts w:cs="Times New Roman"/>
                <w:b/>
                <w:bCs/>
                <w:kern w:val="0"/>
                <w:sz w:val="21"/>
                <w:szCs w:val="21"/>
              </w:rPr>
            </w:pPr>
          </w:p>
        </w:tc>
        <w:tc>
          <w:tcPr>
            <w:tcW w:w="323" w:type="pct"/>
            <w:vMerge w:val="continue"/>
            <w:vAlign w:val="center"/>
          </w:tcPr>
          <w:p w14:paraId="2DF51D4F">
            <w:pPr>
              <w:widowControl/>
              <w:adjustRightInd/>
              <w:snapToGrid/>
              <w:spacing w:line="240" w:lineRule="auto"/>
              <w:ind w:firstLine="0" w:firstLineChars="0"/>
              <w:jc w:val="center"/>
              <w:rPr>
                <w:rFonts w:cs="Times New Roman"/>
                <w:b/>
                <w:bCs/>
                <w:kern w:val="0"/>
                <w:sz w:val="21"/>
                <w:szCs w:val="21"/>
              </w:rPr>
            </w:pPr>
          </w:p>
        </w:tc>
        <w:tc>
          <w:tcPr>
            <w:tcW w:w="404" w:type="pct"/>
            <w:vMerge w:val="continue"/>
            <w:vAlign w:val="center"/>
          </w:tcPr>
          <w:p w14:paraId="2F72332C">
            <w:pPr>
              <w:widowControl/>
              <w:adjustRightInd/>
              <w:snapToGrid/>
              <w:spacing w:line="240" w:lineRule="auto"/>
              <w:ind w:firstLine="0" w:firstLineChars="0"/>
              <w:jc w:val="center"/>
              <w:rPr>
                <w:rFonts w:cs="Times New Roman"/>
                <w:b/>
                <w:bCs/>
                <w:kern w:val="0"/>
                <w:sz w:val="21"/>
                <w:szCs w:val="21"/>
              </w:rPr>
            </w:pPr>
          </w:p>
        </w:tc>
        <w:tc>
          <w:tcPr>
            <w:tcW w:w="452" w:type="pct"/>
            <w:vMerge w:val="continue"/>
            <w:vAlign w:val="center"/>
          </w:tcPr>
          <w:p w14:paraId="4B21DFCC">
            <w:pPr>
              <w:widowControl/>
              <w:adjustRightInd/>
              <w:snapToGrid/>
              <w:spacing w:line="240" w:lineRule="auto"/>
              <w:ind w:firstLine="0" w:firstLineChars="0"/>
              <w:jc w:val="center"/>
              <w:rPr>
                <w:rFonts w:cs="Times New Roman"/>
                <w:b/>
                <w:bCs/>
                <w:kern w:val="0"/>
                <w:sz w:val="21"/>
                <w:szCs w:val="21"/>
              </w:rPr>
            </w:pPr>
          </w:p>
        </w:tc>
        <w:tc>
          <w:tcPr>
            <w:tcW w:w="449" w:type="pct"/>
            <w:vMerge w:val="continue"/>
            <w:vAlign w:val="center"/>
          </w:tcPr>
          <w:p w14:paraId="6D937384">
            <w:pPr>
              <w:widowControl/>
              <w:adjustRightInd/>
              <w:snapToGrid/>
              <w:spacing w:line="240" w:lineRule="auto"/>
              <w:ind w:firstLine="0" w:firstLineChars="0"/>
              <w:jc w:val="center"/>
              <w:rPr>
                <w:rFonts w:cs="Times New Roman"/>
                <w:b/>
                <w:bCs/>
                <w:kern w:val="0"/>
                <w:sz w:val="21"/>
                <w:szCs w:val="21"/>
              </w:rPr>
            </w:pPr>
          </w:p>
        </w:tc>
      </w:tr>
      <w:tr w14:paraId="58012A4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04944C13">
            <w:pPr>
              <w:widowControl/>
              <w:numPr>
                <w:ilvl w:val="0"/>
                <w:numId w:val="18"/>
              </w:numPr>
              <w:adjustRightInd/>
              <w:snapToGrid/>
              <w:spacing w:line="240" w:lineRule="auto"/>
              <w:ind w:firstLineChars="0"/>
              <w:rPr>
                <w:rFonts w:cs="Times New Roman"/>
                <w:kern w:val="0"/>
                <w:sz w:val="21"/>
                <w:szCs w:val="21"/>
              </w:rPr>
            </w:pPr>
          </w:p>
        </w:tc>
        <w:tc>
          <w:tcPr>
            <w:tcW w:w="461" w:type="pct"/>
            <w:vAlign w:val="center"/>
          </w:tcPr>
          <w:p w14:paraId="48373A9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车庄</w:t>
            </w:r>
          </w:p>
        </w:tc>
        <w:tc>
          <w:tcPr>
            <w:tcW w:w="684" w:type="pct"/>
            <w:vAlign w:val="center"/>
          </w:tcPr>
          <w:p w14:paraId="09CF637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119.116173</w:t>
            </w:r>
          </w:p>
        </w:tc>
        <w:tc>
          <w:tcPr>
            <w:tcW w:w="647" w:type="pct"/>
            <w:vAlign w:val="center"/>
          </w:tcPr>
          <w:p w14:paraId="7428617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32.293432</w:t>
            </w:r>
          </w:p>
        </w:tc>
        <w:tc>
          <w:tcPr>
            <w:tcW w:w="272" w:type="pct"/>
            <w:vAlign w:val="center"/>
          </w:tcPr>
          <w:p w14:paraId="4C2FEEC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65E7BBA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restart"/>
            <w:vAlign w:val="center"/>
          </w:tcPr>
          <w:p w14:paraId="0615F4F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《环境空气质量标准》（GB3095-2012）二类功能区</w:t>
            </w:r>
          </w:p>
        </w:tc>
        <w:tc>
          <w:tcPr>
            <w:tcW w:w="323" w:type="pct"/>
            <w:vAlign w:val="center"/>
          </w:tcPr>
          <w:p w14:paraId="1362992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北</w:t>
            </w:r>
          </w:p>
        </w:tc>
        <w:tc>
          <w:tcPr>
            <w:tcW w:w="404" w:type="pct"/>
            <w:vAlign w:val="center"/>
          </w:tcPr>
          <w:p w14:paraId="4899E0E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70</w:t>
            </w:r>
          </w:p>
        </w:tc>
        <w:tc>
          <w:tcPr>
            <w:tcW w:w="452" w:type="pct"/>
            <w:vAlign w:val="center"/>
          </w:tcPr>
          <w:p w14:paraId="5254F9AB">
            <w:pPr>
              <w:widowControl/>
              <w:adjustRightInd/>
              <w:snapToGrid/>
              <w:spacing w:line="240" w:lineRule="auto"/>
              <w:ind w:firstLine="0" w:firstLineChars="0"/>
              <w:jc w:val="center"/>
              <w:rPr>
                <w:sz w:val="21"/>
                <w:szCs w:val="21"/>
              </w:rPr>
            </w:pPr>
            <w:r>
              <w:rPr>
                <w:rFonts w:hint="eastAsia"/>
                <w:sz w:val="22"/>
              </w:rPr>
              <w:t>1325</w:t>
            </w:r>
          </w:p>
        </w:tc>
        <w:tc>
          <w:tcPr>
            <w:tcW w:w="449" w:type="pct"/>
            <w:vAlign w:val="center"/>
          </w:tcPr>
          <w:p w14:paraId="20FAFE79">
            <w:pPr>
              <w:widowControl/>
              <w:adjustRightInd/>
              <w:snapToGrid/>
              <w:spacing w:line="240" w:lineRule="auto"/>
              <w:ind w:firstLine="0" w:firstLineChars="0"/>
              <w:jc w:val="center"/>
              <w:rPr>
                <w:rFonts w:cs="Times New Roman"/>
                <w:kern w:val="0"/>
                <w:sz w:val="21"/>
                <w:szCs w:val="21"/>
              </w:rPr>
            </w:pPr>
            <w:r>
              <w:rPr>
                <w:sz w:val="21"/>
                <w:szCs w:val="21"/>
              </w:rPr>
              <w:t>约</w:t>
            </w:r>
            <w:r>
              <w:rPr>
                <w:rFonts w:cs="Times New Roman"/>
                <w:kern w:val="0"/>
                <w:sz w:val="21"/>
                <w:szCs w:val="21"/>
              </w:rPr>
              <w:t>1000人</w:t>
            </w:r>
          </w:p>
        </w:tc>
      </w:tr>
      <w:tr w14:paraId="673DE7B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2D9B4369">
            <w:pPr>
              <w:widowControl/>
              <w:numPr>
                <w:ilvl w:val="0"/>
                <w:numId w:val="18"/>
              </w:numPr>
              <w:adjustRightInd/>
              <w:snapToGrid/>
              <w:spacing w:line="240" w:lineRule="auto"/>
              <w:ind w:firstLineChars="0"/>
              <w:rPr>
                <w:rFonts w:cs="Times New Roman"/>
                <w:kern w:val="0"/>
                <w:sz w:val="21"/>
                <w:szCs w:val="21"/>
              </w:rPr>
            </w:pPr>
          </w:p>
        </w:tc>
        <w:tc>
          <w:tcPr>
            <w:tcW w:w="461" w:type="pct"/>
            <w:vAlign w:val="center"/>
          </w:tcPr>
          <w:p w14:paraId="3875DAE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佐安村</w:t>
            </w:r>
          </w:p>
        </w:tc>
        <w:tc>
          <w:tcPr>
            <w:tcW w:w="684" w:type="pct"/>
            <w:vAlign w:val="center"/>
          </w:tcPr>
          <w:p w14:paraId="1C5C906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119.106925</w:t>
            </w:r>
          </w:p>
        </w:tc>
        <w:tc>
          <w:tcPr>
            <w:tcW w:w="647" w:type="pct"/>
            <w:vAlign w:val="center"/>
          </w:tcPr>
          <w:p w14:paraId="261BFB1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32.297680</w:t>
            </w:r>
          </w:p>
        </w:tc>
        <w:tc>
          <w:tcPr>
            <w:tcW w:w="272" w:type="pct"/>
            <w:vAlign w:val="center"/>
          </w:tcPr>
          <w:p w14:paraId="1A7C3BA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2B096C8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23946DDA">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104707A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北</w:t>
            </w:r>
          </w:p>
        </w:tc>
        <w:tc>
          <w:tcPr>
            <w:tcW w:w="404" w:type="pct"/>
            <w:vAlign w:val="center"/>
          </w:tcPr>
          <w:p w14:paraId="0FFC979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550</w:t>
            </w:r>
          </w:p>
        </w:tc>
        <w:tc>
          <w:tcPr>
            <w:tcW w:w="452" w:type="pct"/>
            <w:vAlign w:val="center"/>
          </w:tcPr>
          <w:p w14:paraId="685119A1">
            <w:pPr>
              <w:widowControl/>
              <w:adjustRightInd/>
              <w:snapToGrid/>
              <w:spacing w:line="240" w:lineRule="auto"/>
              <w:ind w:firstLine="0" w:firstLineChars="0"/>
              <w:jc w:val="center"/>
              <w:rPr>
                <w:sz w:val="21"/>
                <w:szCs w:val="21"/>
              </w:rPr>
            </w:pPr>
            <w:r>
              <w:rPr>
                <w:rFonts w:hint="eastAsia"/>
                <w:sz w:val="22"/>
              </w:rPr>
              <w:t>2407</w:t>
            </w:r>
          </w:p>
        </w:tc>
        <w:tc>
          <w:tcPr>
            <w:tcW w:w="449" w:type="pct"/>
            <w:vAlign w:val="center"/>
          </w:tcPr>
          <w:p w14:paraId="0A512D27">
            <w:pPr>
              <w:widowControl/>
              <w:adjustRightInd/>
              <w:snapToGrid/>
              <w:spacing w:line="240" w:lineRule="auto"/>
              <w:ind w:firstLine="0" w:firstLineChars="0"/>
              <w:jc w:val="center"/>
              <w:rPr>
                <w:sz w:val="21"/>
                <w:szCs w:val="21"/>
              </w:rPr>
            </w:pPr>
            <w:r>
              <w:rPr>
                <w:sz w:val="21"/>
                <w:szCs w:val="21"/>
              </w:rPr>
              <w:t>约1500人</w:t>
            </w:r>
          </w:p>
        </w:tc>
      </w:tr>
      <w:tr w14:paraId="3836BC1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4CACF02B">
            <w:pPr>
              <w:widowControl/>
              <w:numPr>
                <w:ilvl w:val="0"/>
                <w:numId w:val="18"/>
              </w:numPr>
              <w:adjustRightInd/>
              <w:snapToGrid/>
              <w:spacing w:line="240" w:lineRule="auto"/>
              <w:ind w:firstLineChars="0"/>
              <w:rPr>
                <w:rFonts w:cs="Times New Roman"/>
                <w:kern w:val="0"/>
                <w:sz w:val="21"/>
                <w:szCs w:val="21"/>
              </w:rPr>
            </w:pPr>
          </w:p>
        </w:tc>
        <w:tc>
          <w:tcPr>
            <w:tcW w:w="461" w:type="pct"/>
            <w:vAlign w:val="center"/>
          </w:tcPr>
          <w:p w14:paraId="2186791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曹巷</w:t>
            </w:r>
          </w:p>
        </w:tc>
        <w:tc>
          <w:tcPr>
            <w:tcW w:w="684" w:type="pct"/>
            <w:vAlign w:val="center"/>
          </w:tcPr>
          <w:p w14:paraId="3EDF33A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119.093513</w:t>
            </w:r>
          </w:p>
        </w:tc>
        <w:tc>
          <w:tcPr>
            <w:tcW w:w="647" w:type="pct"/>
            <w:vAlign w:val="center"/>
          </w:tcPr>
          <w:p w14:paraId="13CE5E0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32.297788</w:t>
            </w:r>
          </w:p>
        </w:tc>
        <w:tc>
          <w:tcPr>
            <w:tcW w:w="272" w:type="pct"/>
            <w:vAlign w:val="center"/>
          </w:tcPr>
          <w:p w14:paraId="6EF9CE6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0070A83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7CF28C50">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7FFDD1B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西北</w:t>
            </w:r>
          </w:p>
        </w:tc>
        <w:tc>
          <w:tcPr>
            <w:tcW w:w="404" w:type="pct"/>
            <w:vAlign w:val="center"/>
          </w:tcPr>
          <w:p w14:paraId="47628FF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400</w:t>
            </w:r>
          </w:p>
        </w:tc>
        <w:tc>
          <w:tcPr>
            <w:tcW w:w="452" w:type="pct"/>
            <w:vAlign w:val="center"/>
          </w:tcPr>
          <w:p w14:paraId="2B3A3C78">
            <w:pPr>
              <w:widowControl/>
              <w:adjustRightInd/>
              <w:snapToGrid/>
              <w:spacing w:line="240" w:lineRule="auto"/>
              <w:ind w:firstLine="0" w:firstLineChars="0"/>
              <w:jc w:val="center"/>
              <w:rPr>
                <w:sz w:val="21"/>
                <w:szCs w:val="21"/>
              </w:rPr>
            </w:pPr>
            <w:r>
              <w:rPr>
                <w:rFonts w:hint="eastAsia"/>
                <w:sz w:val="22"/>
              </w:rPr>
              <w:t>2746</w:t>
            </w:r>
          </w:p>
        </w:tc>
        <w:tc>
          <w:tcPr>
            <w:tcW w:w="449" w:type="pct"/>
            <w:vAlign w:val="center"/>
          </w:tcPr>
          <w:p w14:paraId="742E887B">
            <w:pPr>
              <w:widowControl/>
              <w:adjustRightInd/>
              <w:snapToGrid/>
              <w:spacing w:line="240" w:lineRule="auto"/>
              <w:ind w:firstLine="0" w:firstLineChars="0"/>
              <w:jc w:val="center"/>
              <w:rPr>
                <w:sz w:val="21"/>
                <w:szCs w:val="21"/>
              </w:rPr>
            </w:pPr>
            <w:r>
              <w:rPr>
                <w:sz w:val="21"/>
                <w:szCs w:val="21"/>
              </w:rPr>
              <w:t>约700人</w:t>
            </w:r>
          </w:p>
        </w:tc>
      </w:tr>
      <w:tr w14:paraId="06E8B2B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3FBF6964">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2D3AF06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后徐庄</w:t>
            </w:r>
          </w:p>
        </w:tc>
        <w:tc>
          <w:tcPr>
            <w:tcW w:w="684" w:type="pct"/>
            <w:vAlign w:val="center"/>
          </w:tcPr>
          <w:p w14:paraId="492484E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119.123018</w:t>
            </w:r>
          </w:p>
        </w:tc>
        <w:tc>
          <w:tcPr>
            <w:tcW w:w="647" w:type="pct"/>
            <w:vAlign w:val="center"/>
          </w:tcPr>
          <w:p w14:paraId="190BF06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32.292745</w:t>
            </w:r>
          </w:p>
        </w:tc>
        <w:tc>
          <w:tcPr>
            <w:tcW w:w="272" w:type="pct"/>
            <w:vAlign w:val="center"/>
          </w:tcPr>
          <w:p w14:paraId="7A119E3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10F084A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761E6D5C">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0856491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北</w:t>
            </w:r>
          </w:p>
        </w:tc>
        <w:tc>
          <w:tcPr>
            <w:tcW w:w="404" w:type="pct"/>
            <w:vAlign w:val="center"/>
          </w:tcPr>
          <w:p w14:paraId="713E320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280</w:t>
            </w:r>
          </w:p>
        </w:tc>
        <w:tc>
          <w:tcPr>
            <w:tcW w:w="452" w:type="pct"/>
            <w:vAlign w:val="center"/>
          </w:tcPr>
          <w:p w14:paraId="7A12CF85">
            <w:pPr>
              <w:widowControl/>
              <w:adjustRightInd/>
              <w:snapToGrid/>
              <w:spacing w:line="240" w:lineRule="auto"/>
              <w:ind w:firstLine="0" w:firstLineChars="0"/>
              <w:jc w:val="center"/>
              <w:rPr>
                <w:sz w:val="21"/>
                <w:szCs w:val="21"/>
              </w:rPr>
            </w:pPr>
            <w:r>
              <w:rPr>
                <w:rFonts w:hint="eastAsia"/>
                <w:sz w:val="22"/>
              </w:rPr>
              <w:t>1283</w:t>
            </w:r>
          </w:p>
        </w:tc>
        <w:tc>
          <w:tcPr>
            <w:tcW w:w="449" w:type="pct"/>
            <w:vAlign w:val="center"/>
          </w:tcPr>
          <w:p w14:paraId="3EB02783">
            <w:pPr>
              <w:widowControl/>
              <w:adjustRightInd/>
              <w:snapToGrid/>
              <w:spacing w:line="240" w:lineRule="auto"/>
              <w:ind w:firstLine="0" w:firstLineChars="0"/>
              <w:jc w:val="center"/>
              <w:rPr>
                <w:rFonts w:cs="Times New Roman"/>
                <w:kern w:val="0"/>
                <w:sz w:val="21"/>
                <w:szCs w:val="21"/>
              </w:rPr>
            </w:pPr>
            <w:r>
              <w:rPr>
                <w:sz w:val="21"/>
                <w:szCs w:val="21"/>
              </w:rPr>
              <w:t>约1300人</w:t>
            </w:r>
          </w:p>
        </w:tc>
      </w:tr>
      <w:tr w14:paraId="5A5D33F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2D59A8AB">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63A8666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瑞元新村</w:t>
            </w:r>
          </w:p>
        </w:tc>
        <w:tc>
          <w:tcPr>
            <w:tcW w:w="684" w:type="pct"/>
            <w:vAlign w:val="center"/>
          </w:tcPr>
          <w:p w14:paraId="4E6CBBA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119.130635</w:t>
            </w:r>
          </w:p>
        </w:tc>
        <w:tc>
          <w:tcPr>
            <w:tcW w:w="647" w:type="pct"/>
            <w:vAlign w:val="center"/>
          </w:tcPr>
          <w:p w14:paraId="3C66FD4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32.287574</w:t>
            </w:r>
          </w:p>
        </w:tc>
        <w:tc>
          <w:tcPr>
            <w:tcW w:w="272" w:type="pct"/>
            <w:vAlign w:val="center"/>
          </w:tcPr>
          <w:p w14:paraId="560EAAC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0BBACAB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1800C02E">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6FD9606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东北</w:t>
            </w:r>
          </w:p>
        </w:tc>
        <w:tc>
          <w:tcPr>
            <w:tcW w:w="404" w:type="pct"/>
            <w:vAlign w:val="center"/>
          </w:tcPr>
          <w:p w14:paraId="01552CE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100</w:t>
            </w:r>
          </w:p>
        </w:tc>
        <w:tc>
          <w:tcPr>
            <w:tcW w:w="452" w:type="pct"/>
            <w:vAlign w:val="center"/>
          </w:tcPr>
          <w:p w14:paraId="3BA7BA89">
            <w:pPr>
              <w:widowControl/>
              <w:adjustRightInd/>
              <w:snapToGrid/>
              <w:spacing w:line="240" w:lineRule="auto"/>
              <w:ind w:firstLine="0" w:firstLineChars="0"/>
              <w:jc w:val="center"/>
              <w:rPr>
                <w:sz w:val="21"/>
                <w:szCs w:val="21"/>
              </w:rPr>
            </w:pPr>
            <w:r>
              <w:rPr>
                <w:rFonts w:hint="eastAsia"/>
                <w:sz w:val="22"/>
              </w:rPr>
              <w:t>928</w:t>
            </w:r>
          </w:p>
        </w:tc>
        <w:tc>
          <w:tcPr>
            <w:tcW w:w="449" w:type="pct"/>
            <w:vAlign w:val="center"/>
          </w:tcPr>
          <w:p w14:paraId="2CABEAD8">
            <w:pPr>
              <w:widowControl/>
              <w:adjustRightInd/>
              <w:snapToGrid/>
              <w:spacing w:line="240" w:lineRule="auto"/>
              <w:ind w:firstLine="0" w:firstLineChars="0"/>
              <w:jc w:val="center"/>
              <w:rPr>
                <w:sz w:val="21"/>
                <w:szCs w:val="21"/>
              </w:rPr>
            </w:pPr>
            <w:r>
              <w:rPr>
                <w:sz w:val="21"/>
                <w:szCs w:val="21"/>
              </w:rPr>
              <w:t>约300人</w:t>
            </w:r>
          </w:p>
        </w:tc>
      </w:tr>
      <w:tr w14:paraId="60FA7A1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281D066D">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7C8C454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胥浦中心小学</w:t>
            </w:r>
          </w:p>
        </w:tc>
        <w:tc>
          <w:tcPr>
            <w:tcW w:w="684" w:type="pct"/>
            <w:vAlign w:val="center"/>
          </w:tcPr>
          <w:p w14:paraId="2C4BCD0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119.127889</w:t>
            </w:r>
          </w:p>
        </w:tc>
        <w:tc>
          <w:tcPr>
            <w:tcW w:w="647" w:type="pct"/>
            <w:vAlign w:val="center"/>
          </w:tcPr>
          <w:p w14:paraId="7304690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32.290320</w:t>
            </w:r>
          </w:p>
        </w:tc>
        <w:tc>
          <w:tcPr>
            <w:tcW w:w="272" w:type="pct"/>
            <w:vAlign w:val="center"/>
          </w:tcPr>
          <w:p w14:paraId="0B3DAD8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5835C27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21724D90">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39164A3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北</w:t>
            </w:r>
          </w:p>
        </w:tc>
        <w:tc>
          <w:tcPr>
            <w:tcW w:w="404" w:type="pct"/>
            <w:vAlign w:val="center"/>
          </w:tcPr>
          <w:p w14:paraId="272A86C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300</w:t>
            </w:r>
          </w:p>
        </w:tc>
        <w:tc>
          <w:tcPr>
            <w:tcW w:w="452" w:type="pct"/>
            <w:vAlign w:val="center"/>
          </w:tcPr>
          <w:p w14:paraId="2580ABB3">
            <w:pPr>
              <w:widowControl/>
              <w:adjustRightInd/>
              <w:snapToGrid/>
              <w:spacing w:line="240" w:lineRule="auto"/>
              <w:ind w:firstLine="0" w:firstLineChars="0"/>
              <w:jc w:val="center"/>
              <w:rPr>
                <w:sz w:val="21"/>
                <w:szCs w:val="21"/>
              </w:rPr>
            </w:pPr>
            <w:r>
              <w:rPr>
                <w:rFonts w:hint="eastAsia"/>
                <w:sz w:val="22"/>
              </w:rPr>
              <w:t>1039</w:t>
            </w:r>
          </w:p>
        </w:tc>
        <w:tc>
          <w:tcPr>
            <w:tcW w:w="449" w:type="pct"/>
            <w:vAlign w:val="center"/>
          </w:tcPr>
          <w:p w14:paraId="5447C918">
            <w:pPr>
              <w:widowControl/>
              <w:adjustRightInd/>
              <w:snapToGrid/>
              <w:spacing w:line="240" w:lineRule="auto"/>
              <w:ind w:firstLine="0" w:firstLineChars="0"/>
              <w:jc w:val="center"/>
              <w:rPr>
                <w:rFonts w:cs="Times New Roman"/>
                <w:kern w:val="0"/>
                <w:sz w:val="21"/>
                <w:szCs w:val="21"/>
              </w:rPr>
            </w:pPr>
            <w:r>
              <w:rPr>
                <w:sz w:val="21"/>
                <w:szCs w:val="21"/>
              </w:rPr>
              <w:t>约600人</w:t>
            </w:r>
          </w:p>
        </w:tc>
      </w:tr>
      <w:tr w14:paraId="0C5B075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042B363A">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08CC0F7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胥浦家园</w:t>
            </w:r>
          </w:p>
        </w:tc>
        <w:tc>
          <w:tcPr>
            <w:tcW w:w="684" w:type="pct"/>
            <w:vAlign w:val="center"/>
          </w:tcPr>
          <w:p w14:paraId="1778F04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119.127738</w:t>
            </w:r>
          </w:p>
        </w:tc>
        <w:tc>
          <w:tcPr>
            <w:tcW w:w="647" w:type="pct"/>
            <w:vAlign w:val="center"/>
          </w:tcPr>
          <w:p w14:paraId="15A70DF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32.295835</w:t>
            </w:r>
          </w:p>
        </w:tc>
        <w:tc>
          <w:tcPr>
            <w:tcW w:w="272" w:type="pct"/>
            <w:vAlign w:val="center"/>
          </w:tcPr>
          <w:p w14:paraId="44D08B3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0F796A7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3FF61486">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5E7E227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北</w:t>
            </w:r>
          </w:p>
        </w:tc>
        <w:tc>
          <w:tcPr>
            <w:tcW w:w="404" w:type="pct"/>
            <w:vAlign w:val="center"/>
          </w:tcPr>
          <w:p w14:paraId="27FDC5A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600</w:t>
            </w:r>
          </w:p>
        </w:tc>
        <w:tc>
          <w:tcPr>
            <w:tcW w:w="452" w:type="pct"/>
            <w:vAlign w:val="center"/>
          </w:tcPr>
          <w:p w14:paraId="4D94E3B2">
            <w:pPr>
              <w:widowControl/>
              <w:adjustRightInd/>
              <w:snapToGrid/>
              <w:spacing w:line="240" w:lineRule="auto"/>
              <w:ind w:firstLine="0" w:firstLineChars="0"/>
              <w:jc w:val="center"/>
              <w:rPr>
                <w:sz w:val="21"/>
                <w:szCs w:val="21"/>
              </w:rPr>
            </w:pPr>
            <w:r>
              <w:rPr>
                <w:rFonts w:hint="eastAsia"/>
                <w:sz w:val="22"/>
              </w:rPr>
              <w:t>1471</w:t>
            </w:r>
          </w:p>
        </w:tc>
        <w:tc>
          <w:tcPr>
            <w:tcW w:w="449" w:type="pct"/>
            <w:vAlign w:val="center"/>
          </w:tcPr>
          <w:p w14:paraId="63F014CE">
            <w:pPr>
              <w:widowControl/>
              <w:adjustRightInd/>
              <w:snapToGrid/>
              <w:spacing w:line="240" w:lineRule="auto"/>
              <w:ind w:firstLine="0" w:firstLineChars="0"/>
              <w:jc w:val="center"/>
              <w:rPr>
                <w:rFonts w:cs="Times New Roman"/>
                <w:kern w:val="0"/>
                <w:sz w:val="21"/>
                <w:szCs w:val="21"/>
              </w:rPr>
            </w:pPr>
            <w:r>
              <w:rPr>
                <w:sz w:val="21"/>
                <w:szCs w:val="21"/>
              </w:rPr>
              <w:t>约10300人</w:t>
            </w:r>
          </w:p>
        </w:tc>
      </w:tr>
      <w:tr w14:paraId="2D4488E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1B347828">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46F2662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高桥</w:t>
            </w:r>
          </w:p>
        </w:tc>
        <w:tc>
          <w:tcPr>
            <w:tcW w:w="684" w:type="pct"/>
            <w:vAlign w:val="center"/>
          </w:tcPr>
          <w:p w14:paraId="5C46CFC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119.115958</w:t>
            </w:r>
          </w:p>
        </w:tc>
        <w:tc>
          <w:tcPr>
            <w:tcW w:w="647" w:type="pct"/>
            <w:vAlign w:val="center"/>
          </w:tcPr>
          <w:p w14:paraId="239DA95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32.300448</w:t>
            </w:r>
          </w:p>
        </w:tc>
        <w:tc>
          <w:tcPr>
            <w:tcW w:w="272" w:type="pct"/>
            <w:vAlign w:val="center"/>
          </w:tcPr>
          <w:p w14:paraId="727609E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3565DB1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1F9235C1">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4724FC6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北</w:t>
            </w:r>
          </w:p>
        </w:tc>
        <w:tc>
          <w:tcPr>
            <w:tcW w:w="404" w:type="pct"/>
            <w:vAlign w:val="center"/>
          </w:tcPr>
          <w:p w14:paraId="70F3428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900</w:t>
            </w:r>
          </w:p>
        </w:tc>
        <w:tc>
          <w:tcPr>
            <w:tcW w:w="452" w:type="pct"/>
            <w:vAlign w:val="center"/>
          </w:tcPr>
          <w:p w14:paraId="3F4CD3DE">
            <w:pPr>
              <w:widowControl/>
              <w:adjustRightInd/>
              <w:snapToGrid/>
              <w:spacing w:line="240" w:lineRule="auto"/>
              <w:ind w:firstLine="0" w:firstLineChars="0"/>
              <w:jc w:val="center"/>
              <w:rPr>
                <w:sz w:val="21"/>
                <w:szCs w:val="21"/>
              </w:rPr>
            </w:pPr>
            <w:r>
              <w:rPr>
                <w:rFonts w:hint="eastAsia"/>
                <w:sz w:val="22"/>
              </w:rPr>
              <w:t>2235</w:t>
            </w:r>
          </w:p>
        </w:tc>
        <w:tc>
          <w:tcPr>
            <w:tcW w:w="449" w:type="pct"/>
            <w:vAlign w:val="center"/>
          </w:tcPr>
          <w:p w14:paraId="0168D1C8">
            <w:pPr>
              <w:widowControl/>
              <w:adjustRightInd/>
              <w:snapToGrid/>
              <w:spacing w:line="240" w:lineRule="auto"/>
              <w:ind w:firstLine="0" w:firstLineChars="0"/>
              <w:jc w:val="center"/>
              <w:rPr>
                <w:rFonts w:cs="Times New Roman"/>
                <w:kern w:val="0"/>
                <w:sz w:val="21"/>
                <w:szCs w:val="21"/>
              </w:rPr>
            </w:pPr>
            <w:r>
              <w:rPr>
                <w:sz w:val="21"/>
                <w:szCs w:val="21"/>
              </w:rPr>
              <w:t>约200人</w:t>
            </w:r>
          </w:p>
        </w:tc>
      </w:tr>
      <w:tr w14:paraId="5C47414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3943BB17">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766D2BC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张营</w:t>
            </w:r>
          </w:p>
        </w:tc>
        <w:tc>
          <w:tcPr>
            <w:tcW w:w="684" w:type="pct"/>
            <w:vAlign w:val="center"/>
          </w:tcPr>
          <w:p w14:paraId="5536096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119.120507</w:t>
            </w:r>
          </w:p>
        </w:tc>
        <w:tc>
          <w:tcPr>
            <w:tcW w:w="647" w:type="pct"/>
            <w:vAlign w:val="center"/>
          </w:tcPr>
          <w:p w14:paraId="151280D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32.301092</w:t>
            </w:r>
          </w:p>
        </w:tc>
        <w:tc>
          <w:tcPr>
            <w:tcW w:w="272" w:type="pct"/>
            <w:vAlign w:val="center"/>
          </w:tcPr>
          <w:p w14:paraId="01E49CB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3A5C89D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0B21F9BF">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3176D4A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北</w:t>
            </w:r>
          </w:p>
        </w:tc>
        <w:tc>
          <w:tcPr>
            <w:tcW w:w="404" w:type="pct"/>
            <w:vAlign w:val="center"/>
          </w:tcPr>
          <w:p w14:paraId="36C9C4D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1000</w:t>
            </w:r>
          </w:p>
        </w:tc>
        <w:tc>
          <w:tcPr>
            <w:tcW w:w="452" w:type="pct"/>
            <w:vAlign w:val="center"/>
          </w:tcPr>
          <w:p w14:paraId="75915DB2">
            <w:pPr>
              <w:widowControl/>
              <w:adjustRightInd/>
              <w:snapToGrid/>
              <w:spacing w:line="240" w:lineRule="auto"/>
              <w:ind w:firstLine="0" w:firstLineChars="0"/>
              <w:jc w:val="center"/>
              <w:rPr>
                <w:sz w:val="21"/>
                <w:szCs w:val="21"/>
              </w:rPr>
            </w:pPr>
            <w:r>
              <w:rPr>
                <w:rFonts w:hint="eastAsia"/>
                <w:sz w:val="22"/>
              </w:rPr>
              <w:t>2150</w:t>
            </w:r>
          </w:p>
        </w:tc>
        <w:tc>
          <w:tcPr>
            <w:tcW w:w="449" w:type="pct"/>
            <w:vAlign w:val="center"/>
          </w:tcPr>
          <w:p w14:paraId="64C45D96">
            <w:pPr>
              <w:widowControl/>
              <w:adjustRightInd/>
              <w:snapToGrid/>
              <w:spacing w:line="240" w:lineRule="auto"/>
              <w:ind w:firstLine="0" w:firstLineChars="0"/>
              <w:jc w:val="center"/>
              <w:rPr>
                <w:rFonts w:cs="Times New Roman"/>
                <w:kern w:val="0"/>
                <w:sz w:val="21"/>
                <w:szCs w:val="21"/>
              </w:rPr>
            </w:pPr>
            <w:r>
              <w:rPr>
                <w:sz w:val="21"/>
                <w:szCs w:val="21"/>
              </w:rPr>
              <w:t>约800人</w:t>
            </w:r>
          </w:p>
        </w:tc>
      </w:tr>
      <w:tr w14:paraId="7BFF5DD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34A0D97A">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19C3E12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钱家大庄</w:t>
            </w:r>
          </w:p>
        </w:tc>
        <w:tc>
          <w:tcPr>
            <w:tcW w:w="684" w:type="pct"/>
            <w:vAlign w:val="center"/>
          </w:tcPr>
          <w:p w14:paraId="0AA0979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119.132288</w:t>
            </w:r>
          </w:p>
        </w:tc>
        <w:tc>
          <w:tcPr>
            <w:tcW w:w="647" w:type="pct"/>
            <w:vAlign w:val="center"/>
          </w:tcPr>
          <w:p w14:paraId="4DE4453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32.289205</w:t>
            </w:r>
          </w:p>
        </w:tc>
        <w:tc>
          <w:tcPr>
            <w:tcW w:w="272" w:type="pct"/>
            <w:vAlign w:val="center"/>
          </w:tcPr>
          <w:p w14:paraId="493FFBC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36AB3FB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62B70B77">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233FCDD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东北</w:t>
            </w:r>
          </w:p>
        </w:tc>
        <w:tc>
          <w:tcPr>
            <w:tcW w:w="404" w:type="pct"/>
            <w:vAlign w:val="center"/>
          </w:tcPr>
          <w:p w14:paraId="61C8836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250</w:t>
            </w:r>
          </w:p>
        </w:tc>
        <w:tc>
          <w:tcPr>
            <w:tcW w:w="452" w:type="pct"/>
            <w:vAlign w:val="center"/>
          </w:tcPr>
          <w:p w14:paraId="6464E4A5">
            <w:pPr>
              <w:widowControl/>
              <w:adjustRightInd/>
              <w:snapToGrid/>
              <w:spacing w:line="240" w:lineRule="auto"/>
              <w:ind w:firstLine="0" w:firstLineChars="0"/>
              <w:jc w:val="center"/>
              <w:rPr>
                <w:sz w:val="21"/>
                <w:szCs w:val="21"/>
              </w:rPr>
            </w:pPr>
            <w:r>
              <w:rPr>
                <w:rFonts w:hint="eastAsia"/>
                <w:sz w:val="22"/>
              </w:rPr>
              <w:t>1214</w:t>
            </w:r>
          </w:p>
        </w:tc>
        <w:tc>
          <w:tcPr>
            <w:tcW w:w="449" w:type="pct"/>
            <w:vAlign w:val="center"/>
          </w:tcPr>
          <w:p w14:paraId="0DA487EE">
            <w:pPr>
              <w:widowControl/>
              <w:adjustRightInd/>
              <w:snapToGrid/>
              <w:spacing w:line="240" w:lineRule="auto"/>
              <w:ind w:firstLine="0" w:firstLineChars="0"/>
              <w:jc w:val="center"/>
              <w:rPr>
                <w:rFonts w:cs="Times New Roman"/>
                <w:kern w:val="0"/>
                <w:sz w:val="21"/>
                <w:szCs w:val="21"/>
              </w:rPr>
            </w:pPr>
            <w:r>
              <w:rPr>
                <w:sz w:val="21"/>
                <w:szCs w:val="21"/>
              </w:rPr>
              <w:t>约700人</w:t>
            </w:r>
          </w:p>
        </w:tc>
      </w:tr>
      <w:tr w14:paraId="469868F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203C9B3B">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501BECF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农哥村</w:t>
            </w:r>
          </w:p>
        </w:tc>
        <w:tc>
          <w:tcPr>
            <w:tcW w:w="684" w:type="pct"/>
            <w:vAlign w:val="center"/>
          </w:tcPr>
          <w:p w14:paraId="5A5DB07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119.135098</w:t>
            </w:r>
          </w:p>
        </w:tc>
        <w:tc>
          <w:tcPr>
            <w:tcW w:w="647" w:type="pct"/>
            <w:vAlign w:val="center"/>
          </w:tcPr>
          <w:p w14:paraId="5747BA0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32.276502</w:t>
            </w:r>
          </w:p>
        </w:tc>
        <w:tc>
          <w:tcPr>
            <w:tcW w:w="272" w:type="pct"/>
            <w:vAlign w:val="center"/>
          </w:tcPr>
          <w:p w14:paraId="75B918A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58F3A4A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16003007">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203F271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东南</w:t>
            </w:r>
          </w:p>
        </w:tc>
        <w:tc>
          <w:tcPr>
            <w:tcW w:w="404" w:type="pct"/>
            <w:vAlign w:val="center"/>
          </w:tcPr>
          <w:p w14:paraId="31CBF0E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155</w:t>
            </w:r>
          </w:p>
        </w:tc>
        <w:tc>
          <w:tcPr>
            <w:tcW w:w="452" w:type="pct"/>
            <w:vAlign w:val="center"/>
          </w:tcPr>
          <w:p w14:paraId="77E4B8CF">
            <w:pPr>
              <w:widowControl/>
              <w:adjustRightInd/>
              <w:snapToGrid/>
              <w:spacing w:line="240" w:lineRule="auto"/>
              <w:ind w:firstLine="0" w:firstLineChars="0"/>
              <w:jc w:val="center"/>
              <w:rPr>
                <w:sz w:val="21"/>
                <w:szCs w:val="21"/>
              </w:rPr>
            </w:pPr>
            <w:r>
              <w:rPr>
                <w:rFonts w:hint="eastAsia"/>
                <w:sz w:val="22"/>
              </w:rPr>
              <w:t>664</w:t>
            </w:r>
          </w:p>
        </w:tc>
        <w:tc>
          <w:tcPr>
            <w:tcW w:w="449" w:type="pct"/>
            <w:vAlign w:val="center"/>
          </w:tcPr>
          <w:p w14:paraId="1C92CB92">
            <w:pPr>
              <w:widowControl/>
              <w:adjustRightInd/>
              <w:snapToGrid/>
              <w:spacing w:line="240" w:lineRule="auto"/>
              <w:ind w:firstLine="0" w:firstLineChars="0"/>
              <w:jc w:val="center"/>
              <w:rPr>
                <w:sz w:val="21"/>
                <w:szCs w:val="21"/>
              </w:rPr>
            </w:pPr>
            <w:r>
              <w:rPr>
                <w:sz w:val="21"/>
                <w:szCs w:val="21"/>
              </w:rPr>
              <w:t>约300人</w:t>
            </w:r>
          </w:p>
        </w:tc>
      </w:tr>
      <w:tr w14:paraId="7E1F428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325E957F">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7199F4B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沙洲村</w:t>
            </w:r>
          </w:p>
        </w:tc>
        <w:tc>
          <w:tcPr>
            <w:tcW w:w="684" w:type="pct"/>
            <w:vAlign w:val="center"/>
          </w:tcPr>
          <w:p w14:paraId="3A4EDB1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119.131558</w:t>
            </w:r>
          </w:p>
        </w:tc>
        <w:tc>
          <w:tcPr>
            <w:tcW w:w="647" w:type="pct"/>
            <w:vAlign w:val="center"/>
          </w:tcPr>
          <w:p w14:paraId="7E36DDE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32.268713</w:t>
            </w:r>
          </w:p>
        </w:tc>
        <w:tc>
          <w:tcPr>
            <w:tcW w:w="272" w:type="pct"/>
            <w:vAlign w:val="center"/>
          </w:tcPr>
          <w:p w14:paraId="19ED13F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37237AD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672C65F7">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2D50A91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东南</w:t>
            </w:r>
          </w:p>
        </w:tc>
        <w:tc>
          <w:tcPr>
            <w:tcW w:w="404" w:type="pct"/>
            <w:vAlign w:val="center"/>
          </w:tcPr>
          <w:p w14:paraId="0A73DAE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1000</w:t>
            </w:r>
          </w:p>
        </w:tc>
        <w:tc>
          <w:tcPr>
            <w:tcW w:w="452" w:type="pct"/>
            <w:vAlign w:val="center"/>
          </w:tcPr>
          <w:p w14:paraId="19A2B4CE">
            <w:pPr>
              <w:widowControl/>
              <w:adjustRightInd/>
              <w:snapToGrid/>
              <w:spacing w:line="240" w:lineRule="auto"/>
              <w:ind w:firstLine="0" w:firstLineChars="0"/>
              <w:jc w:val="center"/>
              <w:rPr>
                <w:sz w:val="21"/>
                <w:szCs w:val="21"/>
              </w:rPr>
            </w:pPr>
            <w:r>
              <w:rPr>
                <w:rFonts w:hint="eastAsia"/>
                <w:sz w:val="22"/>
              </w:rPr>
              <w:t>1265</w:t>
            </w:r>
          </w:p>
        </w:tc>
        <w:tc>
          <w:tcPr>
            <w:tcW w:w="449" w:type="pct"/>
            <w:vAlign w:val="center"/>
          </w:tcPr>
          <w:p w14:paraId="11FEFC3C">
            <w:pPr>
              <w:widowControl/>
              <w:adjustRightInd/>
              <w:snapToGrid/>
              <w:spacing w:line="240" w:lineRule="auto"/>
              <w:ind w:firstLine="0" w:firstLineChars="0"/>
              <w:jc w:val="center"/>
              <w:rPr>
                <w:sz w:val="21"/>
                <w:szCs w:val="21"/>
              </w:rPr>
            </w:pPr>
            <w:r>
              <w:rPr>
                <w:sz w:val="21"/>
                <w:szCs w:val="21"/>
              </w:rPr>
              <w:t>约400人</w:t>
            </w:r>
          </w:p>
        </w:tc>
      </w:tr>
      <w:tr w14:paraId="3B59503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0EC02401">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7C31E9A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下周</w:t>
            </w:r>
          </w:p>
        </w:tc>
        <w:tc>
          <w:tcPr>
            <w:tcW w:w="684" w:type="pct"/>
            <w:vAlign w:val="center"/>
          </w:tcPr>
          <w:p w14:paraId="21DD2A06">
            <w:pPr>
              <w:widowControl/>
              <w:adjustRightInd/>
              <w:snapToGrid/>
              <w:spacing w:line="240" w:lineRule="auto"/>
              <w:ind w:firstLine="0" w:firstLineChars="0"/>
              <w:jc w:val="center"/>
              <w:rPr>
                <w:rFonts w:cs="Times New Roman"/>
                <w:kern w:val="0"/>
                <w:sz w:val="21"/>
                <w:szCs w:val="21"/>
              </w:rPr>
            </w:pPr>
            <w:r>
              <w:rPr>
                <w:sz w:val="21"/>
                <w:szCs w:val="21"/>
              </w:rPr>
              <w:t>119.144667E</w:t>
            </w:r>
          </w:p>
        </w:tc>
        <w:tc>
          <w:tcPr>
            <w:tcW w:w="647" w:type="pct"/>
            <w:vAlign w:val="center"/>
          </w:tcPr>
          <w:p w14:paraId="3CA1DBF5">
            <w:pPr>
              <w:widowControl/>
              <w:adjustRightInd/>
              <w:snapToGrid/>
              <w:spacing w:line="240" w:lineRule="auto"/>
              <w:ind w:firstLine="0" w:firstLineChars="0"/>
              <w:jc w:val="center"/>
              <w:rPr>
                <w:rFonts w:cs="Times New Roman"/>
                <w:kern w:val="0"/>
                <w:sz w:val="21"/>
                <w:szCs w:val="21"/>
              </w:rPr>
            </w:pPr>
            <w:r>
              <w:rPr>
                <w:sz w:val="21"/>
                <w:szCs w:val="21"/>
              </w:rPr>
              <w:t>32.298815N</w:t>
            </w:r>
          </w:p>
        </w:tc>
        <w:tc>
          <w:tcPr>
            <w:tcW w:w="272" w:type="pct"/>
            <w:vAlign w:val="center"/>
          </w:tcPr>
          <w:p w14:paraId="28800D3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5386B35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719B06B1">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635C985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东北</w:t>
            </w:r>
          </w:p>
        </w:tc>
        <w:tc>
          <w:tcPr>
            <w:tcW w:w="404" w:type="pct"/>
            <w:vAlign w:val="center"/>
          </w:tcPr>
          <w:p w14:paraId="724CBB3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1932</w:t>
            </w:r>
          </w:p>
        </w:tc>
        <w:tc>
          <w:tcPr>
            <w:tcW w:w="452" w:type="pct"/>
            <w:vAlign w:val="center"/>
          </w:tcPr>
          <w:p w14:paraId="04B7DC25">
            <w:pPr>
              <w:widowControl/>
              <w:adjustRightInd/>
              <w:snapToGrid/>
              <w:spacing w:line="240" w:lineRule="auto"/>
              <w:ind w:firstLine="0" w:firstLineChars="0"/>
              <w:jc w:val="center"/>
              <w:rPr>
                <w:sz w:val="21"/>
                <w:szCs w:val="21"/>
              </w:rPr>
            </w:pPr>
            <w:r>
              <w:rPr>
                <w:rFonts w:hint="eastAsia"/>
                <w:sz w:val="22"/>
              </w:rPr>
              <w:t>2654</w:t>
            </w:r>
          </w:p>
        </w:tc>
        <w:tc>
          <w:tcPr>
            <w:tcW w:w="449" w:type="pct"/>
            <w:vAlign w:val="center"/>
          </w:tcPr>
          <w:p w14:paraId="1C8527EC">
            <w:pPr>
              <w:widowControl/>
              <w:adjustRightInd/>
              <w:snapToGrid/>
              <w:spacing w:line="240" w:lineRule="auto"/>
              <w:ind w:firstLine="0" w:firstLineChars="0"/>
              <w:jc w:val="center"/>
              <w:rPr>
                <w:rFonts w:cs="Times New Roman"/>
                <w:kern w:val="0"/>
                <w:sz w:val="21"/>
                <w:szCs w:val="21"/>
              </w:rPr>
            </w:pPr>
            <w:r>
              <w:rPr>
                <w:sz w:val="21"/>
                <w:szCs w:val="21"/>
              </w:rPr>
              <w:t>约300人</w:t>
            </w:r>
          </w:p>
        </w:tc>
      </w:tr>
      <w:tr w14:paraId="208254E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6C6732C2">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4E132214">
            <w:pPr>
              <w:widowControl/>
              <w:adjustRightInd/>
              <w:snapToGrid/>
              <w:spacing w:line="240" w:lineRule="auto"/>
              <w:ind w:firstLine="0" w:firstLineChars="0"/>
              <w:jc w:val="center"/>
              <w:rPr>
                <w:rFonts w:ascii="Nirmala UI" w:hAnsi="Nirmala UI" w:cs="Nirmala UI"/>
                <w:kern w:val="0"/>
                <w:sz w:val="21"/>
                <w:szCs w:val="21"/>
              </w:rPr>
            </w:pPr>
            <w:r>
              <w:rPr>
                <w:rFonts w:hint="eastAsia"/>
                <w:sz w:val="21"/>
                <w:szCs w:val="21"/>
              </w:rPr>
              <w:t>钱家湾</w:t>
            </w:r>
          </w:p>
        </w:tc>
        <w:tc>
          <w:tcPr>
            <w:tcW w:w="684" w:type="pct"/>
            <w:vAlign w:val="center"/>
          </w:tcPr>
          <w:p w14:paraId="4F0F3ECB">
            <w:pPr>
              <w:widowControl/>
              <w:adjustRightInd/>
              <w:snapToGrid/>
              <w:spacing w:line="240" w:lineRule="auto"/>
              <w:ind w:firstLine="0" w:firstLineChars="0"/>
              <w:jc w:val="center"/>
              <w:rPr>
                <w:rFonts w:cs="Times New Roman"/>
                <w:kern w:val="0"/>
                <w:sz w:val="21"/>
                <w:szCs w:val="21"/>
              </w:rPr>
            </w:pPr>
            <w:r>
              <w:rPr>
                <w:sz w:val="21"/>
                <w:szCs w:val="21"/>
              </w:rPr>
              <w:t>119.141224E</w:t>
            </w:r>
          </w:p>
        </w:tc>
        <w:tc>
          <w:tcPr>
            <w:tcW w:w="647" w:type="pct"/>
            <w:vAlign w:val="center"/>
          </w:tcPr>
          <w:p w14:paraId="16E8D04F">
            <w:pPr>
              <w:widowControl/>
              <w:adjustRightInd/>
              <w:snapToGrid/>
              <w:spacing w:line="240" w:lineRule="auto"/>
              <w:ind w:firstLine="0" w:firstLineChars="0"/>
              <w:jc w:val="center"/>
              <w:rPr>
                <w:rFonts w:cs="Times New Roman"/>
                <w:kern w:val="0"/>
                <w:sz w:val="21"/>
                <w:szCs w:val="21"/>
              </w:rPr>
            </w:pPr>
            <w:r>
              <w:rPr>
                <w:sz w:val="21"/>
                <w:szCs w:val="21"/>
              </w:rPr>
              <w:t>32.292798N</w:t>
            </w:r>
          </w:p>
        </w:tc>
        <w:tc>
          <w:tcPr>
            <w:tcW w:w="272" w:type="pct"/>
            <w:vAlign w:val="center"/>
          </w:tcPr>
          <w:p w14:paraId="7C8C230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272832C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4C30224E">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6DA0DE6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东北</w:t>
            </w:r>
          </w:p>
        </w:tc>
        <w:tc>
          <w:tcPr>
            <w:tcW w:w="404" w:type="pct"/>
            <w:vAlign w:val="center"/>
          </w:tcPr>
          <w:p w14:paraId="4F810DF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1117</w:t>
            </w:r>
          </w:p>
        </w:tc>
        <w:tc>
          <w:tcPr>
            <w:tcW w:w="452" w:type="pct"/>
            <w:vAlign w:val="center"/>
          </w:tcPr>
          <w:p w14:paraId="250213B4">
            <w:pPr>
              <w:widowControl/>
              <w:adjustRightInd/>
              <w:snapToGrid/>
              <w:spacing w:line="240" w:lineRule="auto"/>
              <w:ind w:firstLine="0" w:firstLineChars="0"/>
              <w:jc w:val="center"/>
              <w:rPr>
                <w:sz w:val="21"/>
                <w:szCs w:val="21"/>
              </w:rPr>
            </w:pPr>
            <w:r>
              <w:rPr>
                <w:rFonts w:hint="eastAsia"/>
                <w:sz w:val="22"/>
              </w:rPr>
              <w:t>1922</w:t>
            </w:r>
          </w:p>
        </w:tc>
        <w:tc>
          <w:tcPr>
            <w:tcW w:w="449" w:type="pct"/>
            <w:vAlign w:val="center"/>
          </w:tcPr>
          <w:p w14:paraId="5BBA98BC">
            <w:pPr>
              <w:widowControl/>
              <w:adjustRightInd/>
              <w:snapToGrid/>
              <w:spacing w:line="240" w:lineRule="auto"/>
              <w:ind w:firstLine="0" w:firstLineChars="0"/>
              <w:jc w:val="center"/>
              <w:rPr>
                <w:sz w:val="21"/>
                <w:szCs w:val="21"/>
              </w:rPr>
            </w:pPr>
            <w:r>
              <w:rPr>
                <w:sz w:val="21"/>
                <w:szCs w:val="21"/>
              </w:rPr>
              <w:t>约1500人</w:t>
            </w:r>
          </w:p>
        </w:tc>
      </w:tr>
      <w:tr w14:paraId="47A5852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43006F12">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02B1EC1F">
            <w:pPr>
              <w:widowControl/>
              <w:adjustRightInd/>
              <w:snapToGrid/>
              <w:spacing w:line="240" w:lineRule="auto"/>
              <w:ind w:firstLine="0" w:firstLineChars="0"/>
              <w:jc w:val="center"/>
              <w:rPr>
                <w:rFonts w:ascii="Nirmala UI" w:hAnsi="Nirmala UI" w:cs="Nirmala UI"/>
                <w:kern w:val="0"/>
                <w:sz w:val="21"/>
                <w:szCs w:val="21"/>
              </w:rPr>
            </w:pPr>
            <w:r>
              <w:rPr>
                <w:rFonts w:hint="eastAsia"/>
                <w:sz w:val="21"/>
                <w:szCs w:val="21"/>
              </w:rPr>
              <w:t>三八村</w:t>
            </w:r>
          </w:p>
        </w:tc>
        <w:tc>
          <w:tcPr>
            <w:tcW w:w="684" w:type="pct"/>
            <w:vAlign w:val="center"/>
          </w:tcPr>
          <w:p w14:paraId="7EBC07EC">
            <w:pPr>
              <w:widowControl/>
              <w:adjustRightInd/>
              <w:snapToGrid/>
              <w:spacing w:line="240" w:lineRule="auto"/>
              <w:ind w:firstLine="0" w:firstLineChars="0"/>
              <w:jc w:val="center"/>
              <w:rPr>
                <w:rFonts w:cs="Times New Roman"/>
                <w:kern w:val="0"/>
                <w:sz w:val="21"/>
                <w:szCs w:val="21"/>
              </w:rPr>
            </w:pPr>
            <w:r>
              <w:rPr>
                <w:sz w:val="21"/>
                <w:szCs w:val="21"/>
              </w:rPr>
              <w:t>119.145164E</w:t>
            </w:r>
          </w:p>
        </w:tc>
        <w:tc>
          <w:tcPr>
            <w:tcW w:w="647" w:type="pct"/>
            <w:vAlign w:val="center"/>
          </w:tcPr>
          <w:p w14:paraId="0E88DE74">
            <w:pPr>
              <w:widowControl/>
              <w:adjustRightInd/>
              <w:snapToGrid/>
              <w:spacing w:line="240" w:lineRule="auto"/>
              <w:ind w:firstLine="0" w:firstLineChars="0"/>
              <w:jc w:val="center"/>
              <w:rPr>
                <w:rFonts w:cs="Times New Roman"/>
                <w:kern w:val="0"/>
                <w:sz w:val="21"/>
                <w:szCs w:val="21"/>
              </w:rPr>
            </w:pPr>
            <w:r>
              <w:rPr>
                <w:sz w:val="21"/>
                <w:szCs w:val="21"/>
              </w:rPr>
              <w:t>32.294557N</w:t>
            </w:r>
          </w:p>
        </w:tc>
        <w:tc>
          <w:tcPr>
            <w:tcW w:w="272" w:type="pct"/>
            <w:vAlign w:val="center"/>
          </w:tcPr>
          <w:p w14:paraId="33CAB9F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034D30E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435A6856">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7E61713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东北</w:t>
            </w:r>
          </w:p>
        </w:tc>
        <w:tc>
          <w:tcPr>
            <w:tcW w:w="404" w:type="pct"/>
            <w:vAlign w:val="center"/>
          </w:tcPr>
          <w:p w14:paraId="7B41A19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1385</w:t>
            </w:r>
          </w:p>
        </w:tc>
        <w:tc>
          <w:tcPr>
            <w:tcW w:w="452" w:type="pct"/>
            <w:vAlign w:val="center"/>
          </w:tcPr>
          <w:p w14:paraId="1FE066A3">
            <w:pPr>
              <w:widowControl/>
              <w:adjustRightInd/>
              <w:snapToGrid/>
              <w:spacing w:line="240" w:lineRule="auto"/>
              <w:ind w:firstLine="0" w:firstLineChars="0"/>
              <w:jc w:val="center"/>
              <w:rPr>
                <w:sz w:val="21"/>
                <w:szCs w:val="21"/>
              </w:rPr>
            </w:pPr>
            <w:r>
              <w:rPr>
                <w:rFonts w:hint="eastAsia"/>
                <w:sz w:val="22"/>
              </w:rPr>
              <w:t>2307</w:t>
            </w:r>
          </w:p>
        </w:tc>
        <w:tc>
          <w:tcPr>
            <w:tcW w:w="449" w:type="pct"/>
            <w:vAlign w:val="center"/>
          </w:tcPr>
          <w:p w14:paraId="7ECE33C8">
            <w:pPr>
              <w:widowControl/>
              <w:adjustRightInd/>
              <w:snapToGrid/>
              <w:spacing w:line="240" w:lineRule="auto"/>
              <w:ind w:firstLine="0" w:firstLineChars="0"/>
              <w:jc w:val="center"/>
              <w:rPr>
                <w:sz w:val="21"/>
                <w:szCs w:val="21"/>
              </w:rPr>
            </w:pPr>
            <w:r>
              <w:rPr>
                <w:sz w:val="21"/>
                <w:szCs w:val="21"/>
              </w:rPr>
              <w:t>约3600人</w:t>
            </w:r>
          </w:p>
        </w:tc>
      </w:tr>
      <w:tr w14:paraId="59A4F69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33F30390">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0CDC7A97">
            <w:pPr>
              <w:widowControl/>
              <w:adjustRightInd/>
              <w:snapToGrid/>
              <w:spacing w:line="240" w:lineRule="auto"/>
              <w:ind w:firstLine="0" w:firstLineChars="0"/>
              <w:jc w:val="center"/>
              <w:rPr>
                <w:rFonts w:cs="Times New Roman"/>
                <w:kern w:val="0"/>
                <w:sz w:val="21"/>
                <w:szCs w:val="21"/>
              </w:rPr>
            </w:pPr>
            <w:r>
              <w:rPr>
                <w:rFonts w:hint="eastAsia"/>
                <w:sz w:val="21"/>
                <w:szCs w:val="21"/>
              </w:rPr>
              <w:t>沿河村</w:t>
            </w:r>
          </w:p>
        </w:tc>
        <w:tc>
          <w:tcPr>
            <w:tcW w:w="684" w:type="pct"/>
            <w:vAlign w:val="center"/>
          </w:tcPr>
          <w:p w14:paraId="0157AD14">
            <w:pPr>
              <w:widowControl/>
              <w:adjustRightInd/>
              <w:snapToGrid/>
              <w:spacing w:line="240" w:lineRule="auto"/>
              <w:ind w:firstLine="0" w:firstLineChars="0"/>
              <w:jc w:val="center"/>
              <w:rPr>
                <w:rFonts w:cs="Times New Roman"/>
                <w:kern w:val="0"/>
                <w:sz w:val="21"/>
                <w:szCs w:val="21"/>
              </w:rPr>
            </w:pPr>
            <w:r>
              <w:rPr>
                <w:sz w:val="21"/>
                <w:szCs w:val="21"/>
              </w:rPr>
              <w:t>119.143410E</w:t>
            </w:r>
          </w:p>
        </w:tc>
        <w:tc>
          <w:tcPr>
            <w:tcW w:w="647" w:type="pct"/>
            <w:vAlign w:val="center"/>
          </w:tcPr>
          <w:p w14:paraId="1B9790EA">
            <w:pPr>
              <w:widowControl/>
              <w:adjustRightInd/>
              <w:snapToGrid/>
              <w:spacing w:line="240" w:lineRule="auto"/>
              <w:ind w:firstLine="0" w:firstLineChars="0"/>
              <w:jc w:val="center"/>
              <w:rPr>
                <w:rFonts w:cs="Times New Roman"/>
                <w:kern w:val="0"/>
                <w:sz w:val="21"/>
                <w:szCs w:val="21"/>
              </w:rPr>
            </w:pPr>
            <w:r>
              <w:rPr>
                <w:sz w:val="21"/>
                <w:szCs w:val="21"/>
              </w:rPr>
              <w:t>32.290578N</w:t>
            </w:r>
          </w:p>
        </w:tc>
        <w:tc>
          <w:tcPr>
            <w:tcW w:w="272" w:type="pct"/>
            <w:vAlign w:val="center"/>
          </w:tcPr>
          <w:p w14:paraId="209F20C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13B9210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40344073">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2F99617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东北</w:t>
            </w:r>
          </w:p>
        </w:tc>
        <w:tc>
          <w:tcPr>
            <w:tcW w:w="404" w:type="pct"/>
            <w:vAlign w:val="center"/>
          </w:tcPr>
          <w:p w14:paraId="2A3DFB8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1175</w:t>
            </w:r>
          </w:p>
        </w:tc>
        <w:tc>
          <w:tcPr>
            <w:tcW w:w="452" w:type="pct"/>
            <w:vAlign w:val="center"/>
          </w:tcPr>
          <w:p w14:paraId="26E78BAA">
            <w:pPr>
              <w:widowControl/>
              <w:adjustRightInd/>
              <w:snapToGrid/>
              <w:spacing w:line="240" w:lineRule="auto"/>
              <w:ind w:firstLine="0" w:firstLineChars="0"/>
              <w:jc w:val="center"/>
              <w:rPr>
                <w:sz w:val="21"/>
                <w:szCs w:val="21"/>
              </w:rPr>
            </w:pPr>
            <w:r>
              <w:rPr>
                <w:rFonts w:hint="eastAsia"/>
                <w:sz w:val="22"/>
              </w:rPr>
              <w:t>1874</w:t>
            </w:r>
          </w:p>
        </w:tc>
        <w:tc>
          <w:tcPr>
            <w:tcW w:w="449" w:type="pct"/>
            <w:vAlign w:val="center"/>
          </w:tcPr>
          <w:p w14:paraId="1BE5CAE2">
            <w:pPr>
              <w:widowControl/>
              <w:adjustRightInd/>
              <w:snapToGrid/>
              <w:spacing w:line="240" w:lineRule="auto"/>
              <w:ind w:firstLine="0" w:firstLineChars="0"/>
              <w:jc w:val="center"/>
              <w:rPr>
                <w:rFonts w:cs="Times New Roman"/>
                <w:kern w:val="0"/>
                <w:sz w:val="21"/>
                <w:szCs w:val="21"/>
              </w:rPr>
            </w:pPr>
            <w:r>
              <w:rPr>
                <w:sz w:val="21"/>
                <w:szCs w:val="21"/>
              </w:rPr>
              <w:t>约5030人</w:t>
            </w:r>
          </w:p>
        </w:tc>
      </w:tr>
      <w:tr w14:paraId="5A8647C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28944144">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5A989BB4">
            <w:pPr>
              <w:widowControl/>
              <w:adjustRightInd/>
              <w:snapToGrid/>
              <w:spacing w:line="240" w:lineRule="auto"/>
              <w:ind w:firstLine="0" w:firstLineChars="0"/>
              <w:jc w:val="center"/>
              <w:rPr>
                <w:rFonts w:cs="Times New Roman"/>
                <w:kern w:val="0"/>
                <w:sz w:val="21"/>
                <w:szCs w:val="21"/>
              </w:rPr>
            </w:pPr>
            <w:r>
              <w:rPr>
                <w:rFonts w:hint="eastAsia"/>
                <w:sz w:val="21"/>
                <w:szCs w:val="21"/>
              </w:rPr>
              <w:t>碧荷湾</w:t>
            </w:r>
          </w:p>
        </w:tc>
        <w:tc>
          <w:tcPr>
            <w:tcW w:w="684" w:type="pct"/>
            <w:vAlign w:val="center"/>
          </w:tcPr>
          <w:p w14:paraId="2B9A259A">
            <w:pPr>
              <w:widowControl/>
              <w:adjustRightInd/>
              <w:snapToGrid/>
              <w:spacing w:line="240" w:lineRule="auto"/>
              <w:ind w:firstLine="0" w:firstLineChars="0"/>
              <w:jc w:val="center"/>
              <w:rPr>
                <w:rFonts w:cs="Times New Roman"/>
                <w:kern w:val="0"/>
                <w:sz w:val="21"/>
                <w:szCs w:val="21"/>
              </w:rPr>
            </w:pPr>
            <w:r>
              <w:rPr>
                <w:sz w:val="21"/>
                <w:szCs w:val="21"/>
              </w:rPr>
              <w:t>119.140137E</w:t>
            </w:r>
          </w:p>
        </w:tc>
        <w:tc>
          <w:tcPr>
            <w:tcW w:w="647" w:type="pct"/>
            <w:vAlign w:val="center"/>
          </w:tcPr>
          <w:p w14:paraId="53A15D49">
            <w:pPr>
              <w:widowControl/>
              <w:adjustRightInd/>
              <w:snapToGrid/>
              <w:spacing w:line="240" w:lineRule="auto"/>
              <w:ind w:firstLine="0" w:firstLineChars="0"/>
              <w:jc w:val="center"/>
              <w:rPr>
                <w:rFonts w:cs="Times New Roman"/>
                <w:kern w:val="0"/>
                <w:sz w:val="21"/>
                <w:szCs w:val="21"/>
              </w:rPr>
            </w:pPr>
            <w:r>
              <w:rPr>
                <w:sz w:val="21"/>
                <w:szCs w:val="21"/>
              </w:rPr>
              <w:t>32.284516N</w:t>
            </w:r>
          </w:p>
        </w:tc>
        <w:tc>
          <w:tcPr>
            <w:tcW w:w="272" w:type="pct"/>
            <w:vAlign w:val="center"/>
          </w:tcPr>
          <w:p w14:paraId="7084994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29F917E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5415D98B">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65479C4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西北</w:t>
            </w:r>
          </w:p>
        </w:tc>
        <w:tc>
          <w:tcPr>
            <w:tcW w:w="404" w:type="pct"/>
            <w:vAlign w:val="center"/>
          </w:tcPr>
          <w:p w14:paraId="074380D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480</w:t>
            </w:r>
          </w:p>
        </w:tc>
        <w:tc>
          <w:tcPr>
            <w:tcW w:w="452" w:type="pct"/>
            <w:vAlign w:val="center"/>
          </w:tcPr>
          <w:p w14:paraId="43B2E6FD">
            <w:pPr>
              <w:widowControl/>
              <w:adjustRightInd/>
              <w:snapToGrid/>
              <w:spacing w:line="240" w:lineRule="auto"/>
              <w:ind w:firstLine="0" w:firstLineChars="0"/>
              <w:jc w:val="center"/>
              <w:rPr>
                <w:sz w:val="21"/>
                <w:szCs w:val="21"/>
              </w:rPr>
            </w:pPr>
            <w:r>
              <w:rPr>
                <w:rFonts w:hint="eastAsia"/>
                <w:sz w:val="22"/>
              </w:rPr>
              <w:t>1217</w:t>
            </w:r>
          </w:p>
        </w:tc>
        <w:tc>
          <w:tcPr>
            <w:tcW w:w="449" w:type="pct"/>
            <w:vAlign w:val="center"/>
          </w:tcPr>
          <w:p w14:paraId="41544FCD">
            <w:pPr>
              <w:widowControl/>
              <w:adjustRightInd/>
              <w:snapToGrid/>
              <w:spacing w:line="240" w:lineRule="auto"/>
              <w:ind w:firstLine="0" w:firstLineChars="0"/>
              <w:jc w:val="center"/>
              <w:rPr>
                <w:rFonts w:cs="Times New Roman"/>
                <w:kern w:val="0"/>
                <w:sz w:val="21"/>
                <w:szCs w:val="21"/>
              </w:rPr>
            </w:pPr>
            <w:r>
              <w:rPr>
                <w:sz w:val="21"/>
                <w:szCs w:val="21"/>
              </w:rPr>
              <w:t>约2130人</w:t>
            </w:r>
          </w:p>
        </w:tc>
      </w:tr>
      <w:tr w14:paraId="218EBBA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6C7CBB77">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0830AF15">
            <w:pPr>
              <w:widowControl/>
              <w:adjustRightInd/>
              <w:snapToGrid/>
              <w:spacing w:line="240" w:lineRule="auto"/>
              <w:ind w:firstLine="0" w:firstLineChars="0"/>
              <w:jc w:val="center"/>
              <w:rPr>
                <w:rFonts w:cs="Times New Roman"/>
                <w:kern w:val="0"/>
                <w:sz w:val="21"/>
                <w:szCs w:val="21"/>
              </w:rPr>
            </w:pPr>
            <w:r>
              <w:rPr>
                <w:rFonts w:hint="eastAsia"/>
                <w:sz w:val="21"/>
                <w:szCs w:val="21"/>
              </w:rPr>
              <w:t>胥浦中学</w:t>
            </w:r>
          </w:p>
        </w:tc>
        <w:tc>
          <w:tcPr>
            <w:tcW w:w="684" w:type="pct"/>
            <w:vAlign w:val="center"/>
          </w:tcPr>
          <w:p w14:paraId="4EB96D01">
            <w:pPr>
              <w:widowControl/>
              <w:adjustRightInd/>
              <w:snapToGrid/>
              <w:spacing w:line="240" w:lineRule="auto"/>
              <w:ind w:firstLine="0" w:firstLineChars="0"/>
              <w:jc w:val="center"/>
              <w:rPr>
                <w:rFonts w:cs="Times New Roman"/>
                <w:kern w:val="0"/>
                <w:sz w:val="21"/>
                <w:szCs w:val="21"/>
              </w:rPr>
            </w:pPr>
            <w:r>
              <w:rPr>
                <w:sz w:val="21"/>
                <w:szCs w:val="21"/>
              </w:rPr>
              <w:t>119.135168E</w:t>
            </w:r>
          </w:p>
        </w:tc>
        <w:tc>
          <w:tcPr>
            <w:tcW w:w="647" w:type="pct"/>
            <w:vAlign w:val="center"/>
          </w:tcPr>
          <w:p w14:paraId="3A9797EE">
            <w:pPr>
              <w:widowControl/>
              <w:adjustRightInd/>
              <w:snapToGrid/>
              <w:spacing w:line="240" w:lineRule="auto"/>
              <w:ind w:firstLine="0" w:firstLineChars="0"/>
              <w:jc w:val="center"/>
              <w:rPr>
                <w:rFonts w:cs="Times New Roman"/>
                <w:kern w:val="0"/>
                <w:sz w:val="21"/>
                <w:szCs w:val="21"/>
              </w:rPr>
            </w:pPr>
            <w:r>
              <w:rPr>
                <w:sz w:val="21"/>
                <w:szCs w:val="21"/>
              </w:rPr>
              <w:t>32.285066N</w:t>
            </w:r>
          </w:p>
        </w:tc>
        <w:tc>
          <w:tcPr>
            <w:tcW w:w="272" w:type="pct"/>
            <w:vAlign w:val="center"/>
          </w:tcPr>
          <w:p w14:paraId="64AC53C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4216329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689E862B">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248E00E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北</w:t>
            </w:r>
          </w:p>
        </w:tc>
        <w:tc>
          <w:tcPr>
            <w:tcW w:w="404" w:type="pct"/>
            <w:vAlign w:val="center"/>
          </w:tcPr>
          <w:p w14:paraId="76C488B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300</w:t>
            </w:r>
          </w:p>
        </w:tc>
        <w:tc>
          <w:tcPr>
            <w:tcW w:w="452" w:type="pct"/>
            <w:vAlign w:val="center"/>
          </w:tcPr>
          <w:p w14:paraId="6CBE7BB2">
            <w:pPr>
              <w:widowControl/>
              <w:adjustRightInd/>
              <w:snapToGrid/>
              <w:spacing w:line="240" w:lineRule="auto"/>
              <w:ind w:firstLine="0" w:firstLineChars="0"/>
              <w:jc w:val="center"/>
              <w:rPr>
                <w:sz w:val="21"/>
                <w:szCs w:val="21"/>
              </w:rPr>
            </w:pPr>
            <w:r>
              <w:rPr>
                <w:rFonts w:hint="eastAsia"/>
                <w:sz w:val="22"/>
              </w:rPr>
              <w:t>896</w:t>
            </w:r>
          </w:p>
        </w:tc>
        <w:tc>
          <w:tcPr>
            <w:tcW w:w="449" w:type="pct"/>
            <w:vAlign w:val="center"/>
          </w:tcPr>
          <w:p w14:paraId="629C4EFA">
            <w:pPr>
              <w:widowControl/>
              <w:adjustRightInd/>
              <w:snapToGrid/>
              <w:spacing w:line="240" w:lineRule="auto"/>
              <w:ind w:firstLine="0" w:firstLineChars="0"/>
              <w:jc w:val="center"/>
              <w:rPr>
                <w:rFonts w:cs="Times New Roman"/>
                <w:kern w:val="0"/>
                <w:sz w:val="21"/>
                <w:szCs w:val="21"/>
              </w:rPr>
            </w:pPr>
            <w:r>
              <w:rPr>
                <w:sz w:val="21"/>
                <w:szCs w:val="21"/>
              </w:rPr>
              <w:t>约600人</w:t>
            </w:r>
          </w:p>
        </w:tc>
      </w:tr>
      <w:tr w14:paraId="16E903C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7BC14EDA">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41FAFDF3">
            <w:pPr>
              <w:widowControl/>
              <w:adjustRightInd/>
              <w:snapToGrid/>
              <w:spacing w:line="240" w:lineRule="auto"/>
              <w:ind w:firstLine="0" w:firstLineChars="0"/>
              <w:jc w:val="center"/>
              <w:rPr>
                <w:rFonts w:cs="Times New Roman"/>
                <w:kern w:val="0"/>
                <w:sz w:val="21"/>
                <w:szCs w:val="21"/>
              </w:rPr>
            </w:pPr>
            <w:r>
              <w:rPr>
                <w:rFonts w:hint="eastAsia"/>
                <w:sz w:val="21"/>
                <w:szCs w:val="21"/>
              </w:rPr>
              <w:t>胥浦</w:t>
            </w:r>
          </w:p>
        </w:tc>
        <w:tc>
          <w:tcPr>
            <w:tcW w:w="684" w:type="pct"/>
            <w:vAlign w:val="center"/>
          </w:tcPr>
          <w:p w14:paraId="54ED3DC0">
            <w:pPr>
              <w:widowControl/>
              <w:adjustRightInd/>
              <w:snapToGrid/>
              <w:spacing w:line="240" w:lineRule="auto"/>
              <w:ind w:firstLine="0" w:firstLineChars="0"/>
              <w:jc w:val="center"/>
              <w:rPr>
                <w:rFonts w:cs="Times New Roman"/>
                <w:kern w:val="0"/>
                <w:sz w:val="21"/>
                <w:szCs w:val="21"/>
              </w:rPr>
            </w:pPr>
            <w:r>
              <w:rPr>
                <w:sz w:val="21"/>
                <w:szCs w:val="21"/>
              </w:rPr>
              <w:t>119.140732E</w:t>
            </w:r>
          </w:p>
        </w:tc>
        <w:tc>
          <w:tcPr>
            <w:tcW w:w="647" w:type="pct"/>
            <w:vAlign w:val="center"/>
          </w:tcPr>
          <w:p w14:paraId="2C66CCDD">
            <w:pPr>
              <w:widowControl/>
              <w:adjustRightInd/>
              <w:snapToGrid/>
              <w:spacing w:line="240" w:lineRule="auto"/>
              <w:ind w:firstLine="0" w:firstLineChars="0"/>
              <w:jc w:val="center"/>
              <w:rPr>
                <w:rFonts w:cs="Times New Roman"/>
                <w:kern w:val="0"/>
                <w:sz w:val="21"/>
                <w:szCs w:val="21"/>
              </w:rPr>
            </w:pPr>
            <w:r>
              <w:rPr>
                <w:sz w:val="21"/>
                <w:szCs w:val="21"/>
              </w:rPr>
              <w:t>32.284282N</w:t>
            </w:r>
          </w:p>
        </w:tc>
        <w:tc>
          <w:tcPr>
            <w:tcW w:w="272" w:type="pct"/>
            <w:vAlign w:val="center"/>
          </w:tcPr>
          <w:p w14:paraId="7ECDF32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3DF61A3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2557FA42">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3B2886C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w:t>
            </w:r>
          </w:p>
        </w:tc>
        <w:tc>
          <w:tcPr>
            <w:tcW w:w="404" w:type="pct"/>
            <w:vAlign w:val="center"/>
          </w:tcPr>
          <w:p w14:paraId="1CC6464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544</w:t>
            </w:r>
          </w:p>
        </w:tc>
        <w:tc>
          <w:tcPr>
            <w:tcW w:w="452" w:type="pct"/>
            <w:vAlign w:val="center"/>
          </w:tcPr>
          <w:p w14:paraId="7D81B833">
            <w:pPr>
              <w:widowControl/>
              <w:adjustRightInd/>
              <w:snapToGrid/>
              <w:spacing w:line="240" w:lineRule="auto"/>
              <w:ind w:firstLine="0" w:firstLineChars="0"/>
              <w:jc w:val="center"/>
              <w:rPr>
                <w:sz w:val="21"/>
                <w:szCs w:val="21"/>
              </w:rPr>
            </w:pPr>
            <w:r>
              <w:rPr>
                <w:rFonts w:hint="eastAsia"/>
                <w:sz w:val="22"/>
              </w:rPr>
              <w:t>1253</w:t>
            </w:r>
          </w:p>
        </w:tc>
        <w:tc>
          <w:tcPr>
            <w:tcW w:w="449" w:type="pct"/>
            <w:vAlign w:val="center"/>
          </w:tcPr>
          <w:p w14:paraId="74846A25">
            <w:pPr>
              <w:widowControl/>
              <w:adjustRightInd/>
              <w:snapToGrid/>
              <w:spacing w:line="240" w:lineRule="auto"/>
              <w:ind w:firstLine="0" w:firstLineChars="0"/>
              <w:jc w:val="center"/>
              <w:rPr>
                <w:rFonts w:cs="Times New Roman"/>
                <w:kern w:val="0"/>
                <w:sz w:val="21"/>
                <w:szCs w:val="21"/>
              </w:rPr>
            </w:pPr>
            <w:r>
              <w:rPr>
                <w:sz w:val="21"/>
                <w:szCs w:val="21"/>
              </w:rPr>
              <w:t>约1200人</w:t>
            </w:r>
          </w:p>
        </w:tc>
      </w:tr>
      <w:tr w14:paraId="0185061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0441D5C3">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6CB25ABA">
            <w:pPr>
              <w:widowControl/>
              <w:adjustRightInd/>
              <w:snapToGrid/>
              <w:spacing w:line="240" w:lineRule="auto"/>
              <w:ind w:firstLine="0" w:firstLineChars="0"/>
              <w:jc w:val="center"/>
              <w:rPr>
                <w:rFonts w:cs="Times New Roman"/>
                <w:kern w:val="0"/>
                <w:sz w:val="21"/>
                <w:szCs w:val="21"/>
              </w:rPr>
            </w:pPr>
            <w:r>
              <w:rPr>
                <w:rFonts w:hint="eastAsia"/>
                <w:sz w:val="21"/>
                <w:szCs w:val="21"/>
              </w:rPr>
              <w:t>沿河四村</w:t>
            </w:r>
          </w:p>
        </w:tc>
        <w:tc>
          <w:tcPr>
            <w:tcW w:w="684" w:type="pct"/>
            <w:vAlign w:val="center"/>
          </w:tcPr>
          <w:p w14:paraId="114F76F4">
            <w:pPr>
              <w:widowControl/>
              <w:adjustRightInd/>
              <w:snapToGrid/>
              <w:spacing w:line="240" w:lineRule="auto"/>
              <w:ind w:firstLine="0" w:firstLineChars="0"/>
              <w:jc w:val="center"/>
              <w:rPr>
                <w:rFonts w:cs="Times New Roman"/>
                <w:kern w:val="0"/>
                <w:sz w:val="21"/>
                <w:szCs w:val="21"/>
              </w:rPr>
            </w:pPr>
            <w:r>
              <w:rPr>
                <w:sz w:val="21"/>
                <w:szCs w:val="21"/>
              </w:rPr>
              <w:t>119.146849E</w:t>
            </w:r>
          </w:p>
        </w:tc>
        <w:tc>
          <w:tcPr>
            <w:tcW w:w="647" w:type="pct"/>
            <w:vAlign w:val="center"/>
          </w:tcPr>
          <w:p w14:paraId="309318FA">
            <w:pPr>
              <w:widowControl/>
              <w:adjustRightInd/>
              <w:snapToGrid/>
              <w:spacing w:line="240" w:lineRule="auto"/>
              <w:ind w:firstLine="0" w:firstLineChars="0"/>
              <w:jc w:val="center"/>
              <w:rPr>
                <w:rFonts w:cs="Times New Roman"/>
                <w:kern w:val="0"/>
                <w:sz w:val="21"/>
                <w:szCs w:val="21"/>
              </w:rPr>
            </w:pPr>
            <w:r>
              <w:rPr>
                <w:sz w:val="21"/>
                <w:szCs w:val="21"/>
              </w:rPr>
              <w:t>32.286230N</w:t>
            </w:r>
          </w:p>
        </w:tc>
        <w:tc>
          <w:tcPr>
            <w:tcW w:w="272" w:type="pct"/>
            <w:vAlign w:val="center"/>
          </w:tcPr>
          <w:p w14:paraId="1631FA5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165E05C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30101D73">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7546982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w:t>
            </w:r>
          </w:p>
        </w:tc>
        <w:tc>
          <w:tcPr>
            <w:tcW w:w="404" w:type="pct"/>
            <w:vAlign w:val="center"/>
          </w:tcPr>
          <w:p w14:paraId="3048B03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1000</w:t>
            </w:r>
          </w:p>
        </w:tc>
        <w:tc>
          <w:tcPr>
            <w:tcW w:w="452" w:type="pct"/>
            <w:vAlign w:val="center"/>
          </w:tcPr>
          <w:p w14:paraId="6F9C2A54">
            <w:pPr>
              <w:widowControl/>
              <w:adjustRightInd/>
              <w:snapToGrid/>
              <w:spacing w:line="240" w:lineRule="auto"/>
              <w:ind w:firstLine="0" w:firstLineChars="0"/>
              <w:jc w:val="center"/>
              <w:rPr>
                <w:sz w:val="21"/>
                <w:szCs w:val="21"/>
              </w:rPr>
            </w:pPr>
            <w:r>
              <w:rPr>
                <w:rFonts w:hint="eastAsia"/>
                <w:sz w:val="22"/>
              </w:rPr>
              <w:t>1864</w:t>
            </w:r>
          </w:p>
        </w:tc>
        <w:tc>
          <w:tcPr>
            <w:tcW w:w="449" w:type="pct"/>
            <w:vAlign w:val="center"/>
          </w:tcPr>
          <w:p w14:paraId="5510D33F">
            <w:pPr>
              <w:widowControl/>
              <w:adjustRightInd/>
              <w:snapToGrid/>
              <w:spacing w:line="240" w:lineRule="auto"/>
              <w:ind w:firstLine="0" w:firstLineChars="0"/>
              <w:jc w:val="center"/>
              <w:rPr>
                <w:rFonts w:cs="Times New Roman"/>
                <w:kern w:val="0"/>
                <w:sz w:val="21"/>
                <w:szCs w:val="21"/>
              </w:rPr>
            </w:pPr>
            <w:r>
              <w:rPr>
                <w:sz w:val="21"/>
                <w:szCs w:val="21"/>
              </w:rPr>
              <w:t>约1100人</w:t>
            </w:r>
          </w:p>
        </w:tc>
      </w:tr>
      <w:tr w14:paraId="65ADC3A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67481B10">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54432C2C">
            <w:pPr>
              <w:widowControl/>
              <w:adjustRightInd/>
              <w:snapToGrid/>
              <w:spacing w:line="240" w:lineRule="auto"/>
              <w:ind w:firstLine="0" w:firstLineChars="0"/>
              <w:jc w:val="center"/>
              <w:rPr>
                <w:rFonts w:cs="Times New Roman"/>
                <w:kern w:val="0"/>
                <w:sz w:val="21"/>
                <w:szCs w:val="21"/>
              </w:rPr>
            </w:pPr>
            <w:r>
              <w:rPr>
                <w:rFonts w:hint="eastAsia"/>
                <w:sz w:val="21"/>
                <w:szCs w:val="21"/>
              </w:rPr>
              <w:t>东山村</w:t>
            </w:r>
          </w:p>
        </w:tc>
        <w:tc>
          <w:tcPr>
            <w:tcW w:w="684" w:type="pct"/>
            <w:vAlign w:val="center"/>
          </w:tcPr>
          <w:p w14:paraId="300286DA">
            <w:pPr>
              <w:widowControl/>
              <w:adjustRightInd/>
              <w:snapToGrid/>
              <w:spacing w:line="240" w:lineRule="auto"/>
              <w:ind w:firstLine="0" w:firstLineChars="0"/>
              <w:jc w:val="center"/>
              <w:rPr>
                <w:rFonts w:cs="Times New Roman"/>
                <w:kern w:val="0"/>
                <w:sz w:val="21"/>
                <w:szCs w:val="21"/>
              </w:rPr>
            </w:pPr>
            <w:r>
              <w:rPr>
                <w:sz w:val="21"/>
                <w:szCs w:val="21"/>
              </w:rPr>
              <w:t>119.153541E</w:t>
            </w:r>
          </w:p>
        </w:tc>
        <w:tc>
          <w:tcPr>
            <w:tcW w:w="647" w:type="pct"/>
            <w:vAlign w:val="center"/>
          </w:tcPr>
          <w:p w14:paraId="6BFC1E21">
            <w:pPr>
              <w:widowControl/>
              <w:adjustRightInd/>
              <w:snapToGrid/>
              <w:spacing w:line="240" w:lineRule="auto"/>
              <w:ind w:firstLine="0" w:firstLineChars="0"/>
              <w:jc w:val="center"/>
              <w:rPr>
                <w:rFonts w:cs="Times New Roman"/>
                <w:kern w:val="0"/>
                <w:sz w:val="21"/>
                <w:szCs w:val="21"/>
              </w:rPr>
            </w:pPr>
            <w:r>
              <w:rPr>
                <w:sz w:val="21"/>
                <w:szCs w:val="21"/>
              </w:rPr>
              <w:t>32.289929N</w:t>
            </w:r>
          </w:p>
        </w:tc>
        <w:tc>
          <w:tcPr>
            <w:tcW w:w="272" w:type="pct"/>
            <w:vAlign w:val="center"/>
          </w:tcPr>
          <w:p w14:paraId="421CB60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627FDC8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5E3BBA13">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345E49F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w:t>
            </w:r>
          </w:p>
        </w:tc>
        <w:tc>
          <w:tcPr>
            <w:tcW w:w="404" w:type="pct"/>
            <w:vAlign w:val="center"/>
          </w:tcPr>
          <w:p w14:paraId="204935A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1797</w:t>
            </w:r>
          </w:p>
        </w:tc>
        <w:tc>
          <w:tcPr>
            <w:tcW w:w="452" w:type="pct"/>
            <w:vAlign w:val="center"/>
          </w:tcPr>
          <w:p w14:paraId="339BC067">
            <w:pPr>
              <w:widowControl/>
              <w:adjustRightInd/>
              <w:snapToGrid/>
              <w:spacing w:line="240" w:lineRule="auto"/>
              <w:ind w:firstLine="0" w:firstLineChars="0"/>
              <w:jc w:val="center"/>
              <w:rPr>
                <w:sz w:val="21"/>
                <w:szCs w:val="21"/>
              </w:rPr>
            </w:pPr>
            <w:r>
              <w:rPr>
                <w:rFonts w:hint="eastAsia"/>
                <w:sz w:val="22"/>
              </w:rPr>
              <w:t>2612</w:t>
            </w:r>
          </w:p>
        </w:tc>
        <w:tc>
          <w:tcPr>
            <w:tcW w:w="449" w:type="pct"/>
            <w:vAlign w:val="center"/>
          </w:tcPr>
          <w:p w14:paraId="7930F180">
            <w:pPr>
              <w:widowControl/>
              <w:adjustRightInd/>
              <w:snapToGrid/>
              <w:spacing w:line="240" w:lineRule="auto"/>
              <w:ind w:firstLine="0" w:firstLineChars="0"/>
              <w:jc w:val="center"/>
              <w:rPr>
                <w:rFonts w:cs="Times New Roman"/>
                <w:kern w:val="0"/>
                <w:sz w:val="21"/>
                <w:szCs w:val="21"/>
              </w:rPr>
            </w:pPr>
            <w:r>
              <w:rPr>
                <w:sz w:val="21"/>
                <w:szCs w:val="21"/>
              </w:rPr>
              <w:t>约4800人</w:t>
            </w:r>
          </w:p>
        </w:tc>
      </w:tr>
      <w:tr w14:paraId="244DDFF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56376C6E">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2747897C">
            <w:pPr>
              <w:widowControl/>
              <w:adjustRightInd/>
              <w:snapToGrid/>
              <w:spacing w:line="240" w:lineRule="auto"/>
              <w:ind w:firstLine="0" w:firstLineChars="0"/>
              <w:jc w:val="center"/>
              <w:rPr>
                <w:rFonts w:cs="Times New Roman"/>
                <w:kern w:val="0"/>
                <w:sz w:val="21"/>
                <w:szCs w:val="21"/>
              </w:rPr>
            </w:pPr>
            <w:r>
              <w:rPr>
                <w:rFonts w:hint="eastAsia"/>
                <w:sz w:val="21"/>
                <w:szCs w:val="21"/>
              </w:rPr>
              <w:t>南京师范大学第二附属初级中学</w:t>
            </w:r>
          </w:p>
        </w:tc>
        <w:tc>
          <w:tcPr>
            <w:tcW w:w="684" w:type="pct"/>
            <w:vAlign w:val="center"/>
          </w:tcPr>
          <w:p w14:paraId="7E72257F">
            <w:pPr>
              <w:widowControl/>
              <w:adjustRightInd/>
              <w:snapToGrid/>
              <w:spacing w:line="240" w:lineRule="auto"/>
              <w:ind w:firstLine="0" w:firstLineChars="0"/>
              <w:jc w:val="center"/>
              <w:rPr>
                <w:rFonts w:cs="Times New Roman"/>
                <w:kern w:val="0"/>
                <w:sz w:val="21"/>
                <w:szCs w:val="21"/>
              </w:rPr>
            </w:pPr>
            <w:r>
              <w:rPr>
                <w:sz w:val="21"/>
                <w:szCs w:val="21"/>
              </w:rPr>
              <w:t>119.151404E</w:t>
            </w:r>
          </w:p>
        </w:tc>
        <w:tc>
          <w:tcPr>
            <w:tcW w:w="647" w:type="pct"/>
            <w:vAlign w:val="center"/>
          </w:tcPr>
          <w:p w14:paraId="7C1575F7">
            <w:pPr>
              <w:widowControl/>
              <w:adjustRightInd/>
              <w:snapToGrid/>
              <w:spacing w:line="240" w:lineRule="auto"/>
              <w:ind w:firstLine="0" w:firstLineChars="0"/>
              <w:jc w:val="center"/>
              <w:rPr>
                <w:rFonts w:cs="Times New Roman"/>
                <w:kern w:val="0"/>
                <w:sz w:val="21"/>
                <w:szCs w:val="21"/>
              </w:rPr>
            </w:pPr>
            <w:r>
              <w:rPr>
                <w:sz w:val="21"/>
                <w:szCs w:val="21"/>
              </w:rPr>
              <w:t>32.286311N</w:t>
            </w:r>
          </w:p>
        </w:tc>
        <w:tc>
          <w:tcPr>
            <w:tcW w:w="272" w:type="pct"/>
            <w:vAlign w:val="center"/>
          </w:tcPr>
          <w:p w14:paraId="5E5B763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75D42FE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683F2CD3">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5AA78E9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w:t>
            </w:r>
          </w:p>
        </w:tc>
        <w:tc>
          <w:tcPr>
            <w:tcW w:w="404" w:type="pct"/>
            <w:vAlign w:val="center"/>
          </w:tcPr>
          <w:p w14:paraId="69152A7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1550</w:t>
            </w:r>
          </w:p>
        </w:tc>
        <w:tc>
          <w:tcPr>
            <w:tcW w:w="452" w:type="pct"/>
            <w:vAlign w:val="center"/>
          </w:tcPr>
          <w:p w14:paraId="6C09FBC0">
            <w:pPr>
              <w:widowControl/>
              <w:adjustRightInd/>
              <w:snapToGrid/>
              <w:spacing w:line="240" w:lineRule="auto"/>
              <w:ind w:firstLine="0" w:firstLineChars="0"/>
              <w:jc w:val="center"/>
              <w:rPr>
                <w:sz w:val="21"/>
                <w:szCs w:val="21"/>
              </w:rPr>
            </w:pPr>
            <w:r>
              <w:rPr>
                <w:rFonts w:hint="eastAsia"/>
                <w:sz w:val="22"/>
              </w:rPr>
              <w:t>2261</w:t>
            </w:r>
          </w:p>
        </w:tc>
        <w:tc>
          <w:tcPr>
            <w:tcW w:w="449" w:type="pct"/>
            <w:vAlign w:val="center"/>
          </w:tcPr>
          <w:p w14:paraId="560BF89F">
            <w:pPr>
              <w:widowControl/>
              <w:adjustRightInd/>
              <w:snapToGrid/>
              <w:spacing w:line="240" w:lineRule="auto"/>
              <w:ind w:firstLine="0" w:firstLineChars="0"/>
              <w:jc w:val="center"/>
              <w:rPr>
                <w:rFonts w:cs="Times New Roman"/>
                <w:kern w:val="0"/>
                <w:sz w:val="21"/>
                <w:szCs w:val="21"/>
              </w:rPr>
            </w:pPr>
            <w:r>
              <w:rPr>
                <w:sz w:val="21"/>
                <w:szCs w:val="21"/>
              </w:rPr>
              <w:t>约1100人</w:t>
            </w:r>
          </w:p>
        </w:tc>
      </w:tr>
      <w:tr w14:paraId="00B888F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5A964918">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527EFE4D">
            <w:pPr>
              <w:widowControl/>
              <w:adjustRightInd/>
              <w:snapToGrid/>
              <w:spacing w:line="240" w:lineRule="auto"/>
              <w:ind w:firstLine="0" w:firstLineChars="0"/>
              <w:jc w:val="center"/>
              <w:rPr>
                <w:rFonts w:cs="Times New Roman"/>
                <w:kern w:val="0"/>
                <w:sz w:val="21"/>
                <w:szCs w:val="21"/>
              </w:rPr>
            </w:pPr>
            <w:r>
              <w:rPr>
                <w:rFonts w:hint="eastAsia"/>
                <w:sz w:val="21"/>
                <w:szCs w:val="21"/>
              </w:rPr>
              <w:t>浦东村</w:t>
            </w:r>
          </w:p>
        </w:tc>
        <w:tc>
          <w:tcPr>
            <w:tcW w:w="684" w:type="pct"/>
            <w:vAlign w:val="center"/>
          </w:tcPr>
          <w:p w14:paraId="6CEEAEFB">
            <w:pPr>
              <w:widowControl/>
              <w:adjustRightInd/>
              <w:snapToGrid/>
              <w:spacing w:line="240" w:lineRule="auto"/>
              <w:ind w:firstLine="0" w:firstLineChars="0"/>
              <w:jc w:val="center"/>
              <w:rPr>
                <w:rFonts w:cs="Times New Roman"/>
                <w:kern w:val="0"/>
                <w:sz w:val="21"/>
                <w:szCs w:val="21"/>
              </w:rPr>
            </w:pPr>
            <w:r>
              <w:rPr>
                <w:sz w:val="21"/>
                <w:szCs w:val="21"/>
              </w:rPr>
              <w:t>119.147040E</w:t>
            </w:r>
          </w:p>
        </w:tc>
        <w:tc>
          <w:tcPr>
            <w:tcW w:w="647" w:type="pct"/>
            <w:vAlign w:val="center"/>
          </w:tcPr>
          <w:p w14:paraId="1BBBB950">
            <w:pPr>
              <w:widowControl/>
              <w:adjustRightInd/>
              <w:snapToGrid/>
              <w:spacing w:line="240" w:lineRule="auto"/>
              <w:ind w:firstLine="0" w:firstLineChars="0"/>
              <w:jc w:val="center"/>
              <w:rPr>
                <w:rFonts w:cs="Times New Roman"/>
                <w:kern w:val="0"/>
                <w:sz w:val="21"/>
                <w:szCs w:val="21"/>
              </w:rPr>
            </w:pPr>
            <w:r>
              <w:rPr>
                <w:sz w:val="21"/>
                <w:szCs w:val="21"/>
              </w:rPr>
              <w:t>32.285671N</w:t>
            </w:r>
          </w:p>
        </w:tc>
        <w:tc>
          <w:tcPr>
            <w:tcW w:w="272" w:type="pct"/>
            <w:vAlign w:val="center"/>
          </w:tcPr>
          <w:p w14:paraId="0BC0FBB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05858A8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6F2017DC">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3D40435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w:t>
            </w:r>
          </w:p>
        </w:tc>
        <w:tc>
          <w:tcPr>
            <w:tcW w:w="404" w:type="pct"/>
            <w:vAlign w:val="center"/>
          </w:tcPr>
          <w:p w14:paraId="65633F9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1100</w:t>
            </w:r>
          </w:p>
        </w:tc>
        <w:tc>
          <w:tcPr>
            <w:tcW w:w="452" w:type="pct"/>
            <w:vAlign w:val="center"/>
          </w:tcPr>
          <w:p w14:paraId="2B8B2A12">
            <w:pPr>
              <w:widowControl/>
              <w:adjustRightInd/>
              <w:snapToGrid/>
              <w:spacing w:line="240" w:lineRule="auto"/>
              <w:ind w:firstLine="0" w:firstLineChars="0"/>
              <w:jc w:val="center"/>
              <w:rPr>
                <w:sz w:val="21"/>
                <w:szCs w:val="21"/>
              </w:rPr>
            </w:pPr>
            <w:r>
              <w:rPr>
                <w:rFonts w:hint="eastAsia"/>
                <w:sz w:val="22"/>
              </w:rPr>
              <w:t>1854</w:t>
            </w:r>
          </w:p>
        </w:tc>
        <w:tc>
          <w:tcPr>
            <w:tcW w:w="449" w:type="pct"/>
            <w:vAlign w:val="center"/>
          </w:tcPr>
          <w:p w14:paraId="14D9C072">
            <w:pPr>
              <w:widowControl/>
              <w:adjustRightInd/>
              <w:snapToGrid/>
              <w:spacing w:line="240" w:lineRule="auto"/>
              <w:ind w:firstLine="0" w:firstLineChars="0"/>
              <w:jc w:val="center"/>
              <w:rPr>
                <w:rFonts w:cs="Times New Roman"/>
                <w:kern w:val="0"/>
                <w:sz w:val="21"/>
                <w:szCs w:val="21"/>
              </w:rPr>
            </w:pPr>
            <w:r>
              <w:rPr>
                <w:sz w:val="21"/>
                <w:szCs w:val="21"/>
              </w:rPr>
              <w:t>约6500人</w:t>
            </w:r>
          </w:p>
        </w:tc>
      </w:tr>
      <w:tr w14:paraId="141665D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426B445F">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282AC5C8">
            <w:pPr>
              <w:widowControl/>
              <w:adjustRightInd/>
              <w:snapToGrid/>
              <w:spacing w:line="240" w:lineRule="auto"/>
              <w:ind w:firstLine="0" w:firstLineChars="0"/>
              <w:jc w:val="center"/>
              <w:rPr>
                <w:rFonts w:cs="Times New Roman"/>
                <w:kern w:val="0"/>
                <w:sz w:val="21"/>
                <w:szCs w:val="21"/>
              </w:rPr>
            </w:pPr>
            <w:r>
              <w:rPr>
                <w:rFonts w:hint="eastAsia"/>
                <w:sz w:val="21"/>
                <w:szCs w:val="21"/>
              </w:rPr>
              <w:t>江苏华瑞技工学校</w:t>
            </w:r>
          </w:p>
        </w:tc>
        <w:tc>
          <w:tcPr>
            <w:tcW w:w="684" w:type="pct"/>
            <w:vAlign w:val="center"/>
          </w:tcPr>
          <w:p w14:paraId="0BF263B9">
            <w:pPr>
              <w:widowControl/>
              <w:adjustRightInd/>
              <w:snapToGrid/>
              <w:spacing w:line="240" w:lineRule="auto"/>
              <w:ind w:firstLine="0" w:firstLineChars="0"/>
              <w:jc w:val="center"/>
              <w:rPr>
                <w:rFonts w:cs="Times New Roman"/>
                <w:kern w:val="0"/>
                <w:sz w:val="21"/>
                <w:szCs w:val="21"/>
              </w:rPr>
            </w:pPr>
            <w:r>
              <w:rPr>
                <w:sz w:val="21"/>
                <w:szCs w:val="21"/>
              </w:rPr>
              <w:t>119.138852E</w:t>
            </w:r>
          </w:p>
        </w:tc>
        <w:tc>
          <w:tcPr>
            <w:tcW w:w="647" w:type="pct"/>
            <w:vAlign w:val="center"/>
          </w:tcPr>
          <w:p w14:paraId="6CE8706B">
            <w:pPr>
              <w:widowControl/>
              <w:adjustRightInd/>
              <w:snapToGrid/>
              <w:spacing w:line="240" w:lineRule="auto"/>
              <w:ind w:firstLine="0" w:firstLineChars="0"/>
              <w:jc w:val="center"/>
              <w:rPr>
                <w:rFonts w:cs="Times New Roman"/>
                <w:kern w:val="0"/>
                <w:sz w:val="21"/>
                <w:szCs w:val="21"/>
              </w:rPr>
            </w:pPr>
            <w:r>
              <w:rPr>
                <w:sz w:val="21"/>
                <w:szCs w:val="21"/>
              </w:rPr>
              <w:t>32.282017N</w:t>
            </w:r>
          </w:p>
        </w:tc>
        <w:tc>
          <w:tcPr>
            <w:tcW w:w="272" w:type="pct"/>
            <w:vAlign w:val="center"/>
          </w:tcPr>
          <w:p w14:paraId="2C2DAC4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6F3655B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1282287E">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26581E7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w:t>
            </w:r>
          </w:p>
        </w:tc>
        <w:tc>
          <w:tcPr>
            <w:tcW w:w="404" w:type="pct"/>
            <w:vAlign w:val="center"/>
          </w:tcPr>
          <w:p w14:paraId="1D94EFD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339</w:t>
            </w:r>
          </w:p>
        </w:tc>
        <w:tc>
          <w:tcPr>
            <w:tcW w:w="452" w:type="pct"/>
            <w:vAlign w:val="center"/>
          </w:tcPr>
          <w:p w14:paraId="75C2625F">
            <w:pPr>
              <w:widowControl/>
              <w:adjustRightInd/>
              <w:snapToGrid/>
              <w:spacing w:line="240" w:lineRule="auto"/>
              <w:ind w:firstLine="0" w:firstLineChars="0"/>
              <w:jc w:val="center"/>
              <w:rPr>
                <w:sz w:val="21"/>
                <w:szCs w:val="21"/>
              </w:rPr>
            </w:pPr>
            <w:r>
              <w:rPr>
                <w:rFonts w:hint="eastAsia"/>
                <w:sz w:val="22"/>
              </w:rPr>
              <w:t>987</w:t>
            </w:r>
          </w:p>
        </w:tc>
        <w:tc>
          <w:tcPr>
            <w:tcW w:w="449" w:type="pct"/>
            <w:vAlign w:val="center"/>
          </w:tcPr>
          <w:p w14:paraId="3D44D118">
            <w:pPr>
              <w:widowControl/>
              <w:adjustRightInd/>
              <w:snapToGrid/>
              <w:spacing w:line="240" w:lineRule="auto"/>
              <w:ind w:firstLine="0" w:firstLineChars="0"/>
              <w:jc w:val="center"/>
              <w:rPr>
                <w:rFonts w:cs="Times New Roman"/>
                <w:kern w:val="0"/>
                <w:sz w:val="21"/>
                <w:szCs w:val="21"/>
              </w:rPr>
            </w:pPr>
            <w:r>
              <w:rPr>
                <w:sz w:val="21"/>
                <w:szCs w:val="21"/>
              </w:rPr>
              <w:t>约1200人</w:t>
            </w:r>
          </w:p>
        </w:tc>
      </w:tr>
      <w:tr w14:paraId="34219FB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3A4E37C2">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65BDE5F7">
            <w:pPr>
              <w:widowControl/>
              <w:adjustRightInd/>
              <w:snapToGrid/>
              <w:spacing w:line="240" w:lineRule="auto"/>
              <w:ind w:firstLine="0" w:firstLineChars="0"/>
              <w:jc w:val="center"/>
              <w:rPr>
                <w:rFonts w:cs="Times New Roman"/>
                <w:kern w:val="0"/>
                <w:sz w:val="21"/>
                <w:szCs w:val="21"/>
              </w:rPr>
            </w:pPr>
            <w:r>
              <w:rPr>
                <w:rFonts w:hint="eastAsia"/>
                <w:sz w:val="21"/>
                <w:szCs w:val="21"/>
              </w:rPr>
              <w:t>怡华香缇丽舍</w:t>
            </w:r>
          </w:p>
        </w:tc>
        <w:tc>
          <w:tcPr>
            <w:tcW w:w="684" w:type="pct"/>
            <w:vAlign w:val="center"/>
          </w:tcPr>
          <w:p w14:paraId="412C226D">
            <w:pPr>
              <w:widowControl/>
              <w:adjustRightInd/>
              <w:snapToGrid/>
              <w:spacing w:line="240" w:lineRule="auto"/>
              <w:ind w:firstLine="0" w:firstLineChars="0"/>
              <w:jc w:val="center"/>
              <w:rPr>
                <w:rFonts w:cs="Times New Roman"/>
                <w:kern w:val="0"/>
                <w:sz w:val="21"/>
                <w:szCs w:val="21"/>
              </w:rPr>
            </w:pPr>
            <w:r>
              <w:rPr>
                <w:sz w:val="21"/>
                <w:szCs w:val="21"/>
              </w:rPr>
              <w:t>119.140976E</w:t>
            </w:r>
          </w:p>
        </w:tc>
        <w:tc>
          <w:tcPr>
            <w:tcW w:w="647" w:type="pct"/>
            <w:vAlign w:val="center"/>
          </w:tcPr>
          <w:p w14:paraId="55318670">
            <w:pPr>
              <w:widowControl/>
              <w:adjustRightInd/>
              <w:snapToGrid/>
              <w:spacing w:line="240" w:lineRule="auto"/>
              <w:ind w:firstLine="0" w:firstLineChars="0"/>
              <w:jc w:val="center"/>
              <w:rPr>
                <w:rFonts w:cs="Times New Roman"/>
                <w:kern w:val="0"/>
                <w:sz w:val="21"/>
                <w:szCs w:val="21"/>
              </w:rPr>
            </w:pPr>
            <w:r>
              <w:rPr>
                <w:sz w:val="21"/>
                <w:szCs w:val="21"/>
              </w:rPr>
              <w:t>32.283632N</w:t>
            </w:r>
          </w:p>
        </w:tc>
        <w:tc>
          <w:tcPr>
            <w:tcW w:w="272" w:type="pct"/>
            <w:vAlign w:val="center"/>
          </w:tcPr>
          <w:p w14:paraId="67FF648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4BC09A2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36E7E2AE">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78EFEC5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w:t>
            </w:r>
          </w:p>
        </w:tc>
        <w:tc>
          <w:tcPr>
            <w:tcW w:w="404" w:type="pct"/>
            <w:vAlign w:val="center"/>
          </w:tcPr>
          <w:p w14:paraId="274BFD7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540</w:t>
            </w:r>
          </w:p>
        </w:tc>
        <w:tc>
          <w:tcPr>
            <w:tcW w:w="452" w:type="pct"/>
            <w:vAlign w:val="center"/>
          </w:tcPr>
          <w:p w14:paraId="29466E28">
            <w:pPr>
              <w:widowControl/>
              <w:adjustRightInd/>
              <w:snapToGrid/>
              <w:spacing w:line="240" w:lineRule="auto"/>
              <w:ind w:firstLine="0" w:firstLineChars="0"/>
              <w:jc w:val="center"/>
              <w:rPr>
                <w:sz w:val="21"/>
                <w:szCs w:val="21"/>
              </w:rPr>
            </w:pPr>
            <w:r>
              <w:rPr>
                <w:rFonts w:hint="eastAsia"/>
                <w:sz w:val="22"/>
              </w:rPr>
              <w:t>1241</w:t>
            </w:r>
          </w:p>
        </w:tc>
        <w:tc>
          <w:tcPr>
            <w:tcW w:w="449" w:type="pct"/>
            <w:vAlign w:val="center"/>
          </w:tcPr>
          <w:p w14:paraId="0DFCBE6A">
            <w:pPr>
              <w:widowControl/>
              <w:adjustRightInd/>
              <w:snapToGrid/>
              <w:spacing w:line="240" w:lineRule="auto"/>
              <w:ind w:firstLine="0" w:firstLineChars="0"/>
              <w:jc w:val="center"/>
              <w:rPr>
                <w:rFonts w:cs="Times New Roman"/>
                <w:kern w:val="0"/>
                <w:sz w:val="21"/>
                <w:szCs w:val="21"/>
              </w:rPr>
            </w:pPr>
            <w:r>
              <w:rPr>
                <w:sz w:val="21"/>
                <w:szCs w:val="21"/>
              </w:rPr>
              <w:t>约450人</w:t>
            </w:r>
          </w:p>
        </w:tc>
      </w:tr>
      <w:tr w14:paraId="7546B23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08F99DC2">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6B25C044">
            <w:pPr>
              <w:widowControl/>
              <w:adjustRightInd/>
              <w:snapToGrid/>
              <w:spacing w:line="240" w:lineRule="auto"/>
              <w:ind w:firstLine="0" w:firstLineChars="0"/>
              <w:jc w:val="center"/>
              <w:rPr>
                <w:rFonts w:cs="Times New Roman"/>
                <w:kern w:val="0"/>
                <w:sz w:val="21"/>
                <w:szCs w:val="21"/>
              </w:rPr>
            </w:pPr>
            <w:r>
              <w:rPr>
                <w:rFonts w:hint="eastAsia"/>
                <w:sz w:val="21"/>
                <w:szCs w:val="21"/>
              </w:rPr>
              <w:t>南京师大第二附属高中</w:t>
            </w:r>
          </w:p>
        </w:tc>
        <w:tc>
          <w:tcPr>
            <w:tcW w:w="684" w:type="pct"/>
            <w:vAlign w:val="center"/>
          </w:tcPr>
          <w:p w14:paraId="224DD1AA">
            <w:pPr>
              <w:widowControl/>
              <w:adjustRightInd/>
              <w:snapToGrid/>
              <w:spacing w:line="240" w:lineRule="auto"/>
              <w:ind w:firstLine="0" w:firstLineChars="0"/>
              <w:jc w:val="center"/>
              <w:rPr>
                <w:rFonts w:cs="Times New Roman"/>
                <w:kern w:val="0"/>
                <w:sz w:val="21"/>
                <w:szCs w:val="21"/>
              </w:rPr>
            </w:pPr>
            <w:r>
              <w:rPr>
                <w:sz w:val="21"/>
                <w:szCs w:val="21"/>
              </w:rPr>
              <w:t>119.143098E</w:t>
            </w:r>
          </w:p>
        </w:tc>
        <w:tc>
          <w:tcPr>
            <w:tcW w:w="647" w:type="pct"/>
            <w:vAlign w:val="center"/>
          </w:tcPr>
          <w:p w14:paraId="1E711C09">
            <w:pPr>
              <w:widowControl/>
              <w:adjustRightInd/>
              <w:snapToGrid/>
              <w:spacing w:line="240" w:lineRule="auto"/>
              <w:ind w:firstLine="0" w:firstLineChars="0"/>
              <w:jc w:val="center"/>
              <w:rPr>
                <w:rFonts w:cs="Times New Roman"/>
                <w:kern w:val="0"/>
                <w:sz w:val="21"/>
                <w:szCs w:val="21"/>
              </w:rPr>
            </w:pPr>
            <w:r>
              <w:rPr>
                <w:sz w:val="21"/>
                <w:szCs w:val="21"/>
              </w:rPr>
              <w:t>32.280944N</w:t>
            </w:r>
          </w:p>
        </w:tc>
        <w:tc>
          <w:tcPr>
            <w:tcW w:w="272" w:type="pct"/>
            <w:vAlign w:val="center"/>
          </w:tcPr>
          <w:p w14:paraId="744D3E5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525E5F5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097D23B8">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20CFEE6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w:t>
            </w:r>
          </w:p>
        </w:tc>
        <w:tc>
          <w:tcPr>
            <w:tcW w:w="404" w:type="pct"/>
            <w:vAlign w:val="center"/>
          </w:tcPr>
          <w:p w14:paraId="63F9FE3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740</w:t>
            </w:r>
          </w:p>
        </w:tc>
        <w:tc>
          <w:tcPr>
            <w:tcW w:w="452" w:type="pct"/>
            <w:vAlign w:val="center"/>
          </w:tcPr>
          <w:p w14:paraId="0899AC05">
            <w:pPr>
              <w:widowControl/>
              <w:adjustRightInd/>
              <w:snapToGrid/>
              <w:spacing w:line="240" w:lineRule="auto"/>
              <w:ind w:firstLine="0" w:firstLineChars="0"/>
              <w:jc w:val="center"/>
              <w:rPr>
                <w:sz w:val="21"/>
                <w:szCs w:val="21"/>
              </w:rPr>
            </w:pPr>
            <w:r>
              <w:rPr>
                <w:rFonts w:hint="eastAsia"/>
                <w:sz w:val="22"/>
              </w:rPr>
              <w:t>1343</w:t>
            </w:r>
          </w:p>
        </w:tc>
        <w:tc>
          <w:tcPr>
            <w:tcW w:w="449" w:type="pct"/>
            <w:vAlign w:val="center"/>
          </w:tcPr>
          <w:p w14:paraId="0A68E5DB">
            <w:pPr>
              <w:widowControl/>
              <w:adjustRightInd/>
              <w:snapToGrid/>
              <w:spacing w:line="240" w:lineRule="auto"/>
              <w:ind w:firstLine="0" w:firstLineChars="0"/>
              <w:jc w:val="center"/>
              <w:rPr>
                <w:rFonts w:cs="Times New Roman"/>
                <w:kern w:val="0"/>
                <w:sz w:val="21"/>
                <w:szCs w:val="21"/>
              </w:rPr>
            </w:pPr>
            <w:r>
              <w:rPr>
                <w:sz w:val="21"/>
                <w:szCs w:val="21"/>
              </w:rPr>
              <w:t>约4000人</w:t>
            </w:r>
          </w:p>
        </w:tc>
      </w:tr>
      <w:tr w14:paraId="7616673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342FAF8A">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246E0698">
            <w:pPr>
              <w:widowControl/>
              <w:adjustRightInd/>
              <w:snapToGrid/>
              <w:spacing w:line="240" w:lineRule="auto"/>
              <w:ind w:firstLine="0" w:firstLineChars="0"/>
              <w:jc w:val="center"/>
              <w:rPr>
                <w:rFonts w:cs="Times New Roman"/>
                <w:kern w:val="0"/>
                <w:sz w:val="21"/>
                <w:szCs w:val="21"/>
              </w:rPr>
            </w:pPr>
            <w:r>
              <w:rPr>
                <w:rFonts w:hint="eastAsia"/>
                <w:sz w:val="21"/>
                <w:szCs w:val="21"/>
              </w:rPr>
              <w:t>仪征市人医西医院</w:t>
            </w:r>
          </w:p>
        </w:tc>
        <w:tc>
          <w:tcPr>
            <w:tcW w:w="684" w:type="pct"/>
            <w:vAlign w:val="center"/>
          </w:tcPr>
          <w:p w14:paraId="2BFFB74F">
            <w:pPr>
              <w:widowControl/>
              <w:adjustRightInd/>
              <w:snapToGrid/>
              <w:spacing w:line="240" w:lineRule="auto"/>
              <w:ind w:firstLine="0" w:firstLineChars="0"/>
              <w:jc w:val="center"/>
              <w:rPr>
                <w:rFonts w:cs="Times New Roman"/>
                <w:kern w:val="0"/>
                <w:sz w:val="21"/>
                <w:szCs w:val="21"/>
              </w:rPr>
            </w:pPr>
            <w:r>
              <w:rPr>
                <w:sz w:val="21"/>
                <w:szCs w:val="21"/>
              </w:rPr>
              <w:t>119.142779E</w:t>
            </w:r>
          </w:p>
        </w:tc>
        <w:tc>
          <w:tcPr>
            <w:tcW w:w="647" w:type="pct"/>
            <w:vAlign w:val="center"/>
          </w:tcPr>
          <w:p w14:paraId="0C280D1F">
            <w:pPr>
              <w:widowControl/>
              <w:adjustRightInd/>
              <w:snapToGrid/>
              <w:spacing w:line="240" w:lineRule="auto"/>
              <w:ind w:firstLine="0" w:firstLineChars="0"/>
              <w:jc w:val="center"/>
              <w:rPr>
                <w:rFonts w:cs="Times New Roman"/>
                <w:kern w:val="0"/>
                <w:sz w:val="21"/>
                <w:szCs w:val="21"/>
              </w:rPr>
            </w:pPr>
            <w:r>
              <w:rPr>
                <w:sz w:val="21"/>
                <w:szCs w:val="21"/>
              </w:rPr>
              <w:t>32.279519N</w:t>
            </w:r>
          </w:p>
        </w:tc>
        <w:tc>
          <w:tcPr>
            <w:tcW w:w="272" w:type="pct"/>
            <w:vAlign w:val="center"/>
          </w:tcPr>
          <w:p w14:paraId="778C134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53CDAE9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14B0B30D">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59D1B06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w:t>
            </w:r>
          </w:p>
        </w:tc>
        <w:tc>
          <w:tcPr>
            <w:tcW w:w="404" w:type="pct"/>
            <w:vAlign w:val="center"/>
          </w:tcPr>
          <w:p w14:paraId="5C69E9A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670</w:t>
            </w:r>
          </w:p>
        </w:tc>
        <w:tc>
          <w:tcPr>
            <w:tcW w:w="452" w:type="pct"/>
            <w:vAlign w:val="center"/>
          </w:tcPr>
          <w:p w14:paraId="6634FA37">
            <w:pPr>
              <w:widowControl/>
              <w:adjustRightInd/>
              <w:snapToGrid/>
              <w:spacing w:line="240" w:lineRule="auto"/>
              <w:ind w:firstLine="0" w:firstLineChars="0"/>
              <w:jc w:val="center"/>
              <w:rPr>
                <w:sz w:val="21"/>
                <w:szCs w:val="21"/>
              </w:rPr>
            </w:pPr>
            <w:r>
              <w:rPr>
                <w:rFonts w:hint="eastAsia"/>
                <w:sz w:val="22"/>
              </w:rPr>
              <w:t>1296</w:t>
            </w:r>
          </w:p>
        </w:tc>
        <w:tc>
          <w:tcPr>
            <w:tcW w:w="449" w:type="pct"/>
            <w:vAlign w:val="center"/>
          </w:tcPr>
          <w:p w14:paraId="196FEE51">
            <w:pPr>
              <w:widowControl/>
              <w:adjustRightInd/>
              <w:snapToGrid/>
              <w:spacing w:line="240" w:lineRule="auto"/>
              <w:ind w:firstLine="0" w:firstLineChars="0"/>
              <w:jc w:val="center"/>
              <w:rPr>
                <w:rFonts w:cs="Times New Roman"/>
                <w:kern w:val="0"/>
                <w:sz w:val="21"/>
                <w:szCs w:val="21"/>
              </w:rPr>
            </w:pPr>
            <w:r>
              <w:rPr>
                <w:sz w:val="21"/>
                <w:szCs w:val="21"/>
              </w:rPr>
              <w:t>约2000人</w:t>
            </w:r>
          </w:p>
        </w:tc>
      </w:tr>
      <w:tr w14:paraId="34C1D73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789FCF09">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25D6783E">
            <w:pPr>
              <w:widowControl/>
              <w:adjustRightInd/>
              <w:snapToGrid/>
              <w:spacing w:line="240" w:lineRule="auto"/>
              <w:ind w:firstLine="0" w:firstLineChars="0"/>
              <w:jc w:val="center"/>
              <w:rPr>
                <w:rFonts w:cs="Times New Roman"/>
                <w:kern w:val="0"/>
                <w:sz w:val="21"/>
                <w:szCs w:val="21"/>
              </w:rPr>
            </w:pPr>
            <w:r>
              <w:rPr>
                <w:rFonts w:hint="eastAsia"/>
                <w:sz w:val="21"/>
                <w:szCs w:val="21"/>
              </w:rPr>
              <w:t>小彭庄</w:t>
            </w:r>
          </w:p>
        </w:tc>
        <w:tc>
          <w:tcPr>
            <w:tcW w:w="684" w:type="pct"/>
            <w:vAlign w:val="center"/>
          </w:tcPr>
          <w:p w14:paraId="2FCFB2A0">
            <w:pPr>
              <w:widowControl/>
              <w:adjustRightInd/>
              <w:snapToGrid/>
              <w:spacing w:line="240" w:lineRule="auto"/>
              <w:ind w:firstLine="0" w:firstLineChars="0"/>
              <w:jc w:val="center"/>
              <w:rPr>
                <w:rFonts w:cs="Times New Roman"/>
                <w:kern w:val="0"/>
                <w:sz w:val="21"/>
                <w:szCs w:val="21"/>
              </w:rPr>
            </w:pPr>
            <w:r>
              <w:rPr>
                <w:sz w:val="21"/>
                <w:szCs w:val="21"/>
              </w:rPr>
              <w:t>119.149705E</w:t>
            </w:r>
          </w:p>
        </w:tc>
        <w:tc>
          <w:tcPr>
            <w:tcW w:w="647" w:type="pct"/>
            <w:vAlign w:val="center"/>
          </w:tcPr>
          <w:p w14:paraId="4E045E45">
            <w:pPr>
              <w:widowControl/>
              <w:adjustRightInd/>
              <w:snapToGrid/>
              <w:spacing w:line="240" w:lineRule="auto"/>
              <w:ind w:firstLine="0" w:firstLineChars="0"/>
              <w:jc w:val="center"/>
              <w:rPr>
                <w:rFonts w:cs="Times New Roman"/>
                <w:kern w:val="0"/>
                <w:sz w:val="21"/>
                <w:szCs w:val="21"/>
              </w:rPr>
            </w:pPr>
            <w:r>
              <w:rPr>
                <w:sz w:val="21"/>
                <w:szCs w:val="21"/>
              </w:rPr>
              <w:t>32.265175N</w:t>
            </w:r>
          </w:p>
        </w:tc>
        <w:tc>
          <w:tcPr>
            <w:tcW w:w="272" w:type="pct"/>
            <w:vAlign w:val="center"/>
          </w:tcPr>
          <w:p w14:paraId="18A1551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004AD71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522923A7">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0F49A94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东南</w:t>
            </w:r>
          </w:p>
        </w:tc>
        <w:tc>
          <w:tcPr>
            <w:tcW w:w="404" w:type="pct"/>
            <w:vAlign w:val="center"/>
          </w:tcPr>
          <w:p w14:paraId="17EF77A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1715</w:t>
            </w:r>
          </w:p>
        </w:tc>
        <w:tc>
          <w:tcPr>
            <w:tcW w:w="452" w:type="pct"/>
            <w:vAlign w:val="center"/>
          </w:tcPr>
          <w:p w14:paraId="58CD6B33">
            <w:pPr>
              <w:widowControl/>
              <w:adjustRightInd/>
              <w:snapToGrid/>
              <w:spacing w:line="240" w:lineRule="auto"/>
              <w:ind w:firstLine="0" w:firstLineChars="0"/>
              <w:jc w:val="center"/>
              <w:rPr>
                <w:sz w:val="21"/>
                <w:szCs w:val="21"/>
              </w:rPr>
            </w:pPr>
            <w:r>
              <w:rPr>
                <w:rFonts w:hint="eastAsia"/>
                <w:sz w:val="22"/>
              </w:rPr>
              <w:t>2344</w:t>
            </w:r>
          </w:p>
        </w:tc>
        <w:tc>
          <w:tcPr>
            <w:tcW w:w="449" w:type="pct"/>
            <w:vAlign w:val="center"/>
          </w:tcPr>
          <w:p w14:paraId="5B966C33">
            <w:pPr>
              <w:widowControl/>
              <w:adjustRightInd/>
              <w:snapToGrid/>
              <w:spacing w:line="240" w:lineRule="auto"/>
              <w:ind w:firstLine="0" w:firstLineChars="0"/>
              <w:jc w:val="center"/>
              <w:rPr>
                <w:sz w:val="21"/>
                <w:szCs w:val="21"/>
              </w:rPr>
            </w:pPr>
            <w:r>
              <w:rPr>
                <w:sz w:val="21"/>
                <w:szCs w:val="21"/>
              </w:rPr>
              <w:t>约200人</w:t>
            </w:r>
          </w:p>
        </w:tc>
      </w:tr>
      <w:tr w14:paraId="6BB24DD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40B3AF2D">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485416A8">
            <w:pPr>
              <w:widowControl/>
              <w:adjustRightInd/>
              <w:snapToGrid/>
              <w:spacing w:line="240" w:lineRule="auto"/>
              <w:ind w:firstLine="0" w:firstLineChars="0"/>
              <w:jc w:val="center"/>
              <w:rPr>
                <w:rFonts w:cs="Times New Roman"/>
                <w:kern w:val="0"/>
                <w:sz w:val="21"/>
                <w:szCs w:val="21"/>
              </w:rPr>
            </w:pPr>
            <w:r>
              <w:rPr>
                <w:rFonts w:hint="eastAsia"/>
                <w:sz w:val="21"/>
                <w:szCs w:val="21"/>
              </w:rPr>
              <w:t>迎江西村</w:t>
            </w:r>
          </w:p>
        </w:tc>
        <w:tc>
          <w:tcPr>
            <w:tcW w:w="684" w:type="pct"/>
            <w:vAlign w:val="center"/>
          </w:tcPr>
          <w:p w14:paraId="5CF6058B">
            <w:pPr>
              <w:widowControl/>
              <w:adjustRightInd/>
              <w:snapToGrid/>
              <w:spacing w:line="240" w:lineRule="auto"/>
              <w:ind w:firstLine="0" w:firstLineChars="0"/>
              <w:jc w:val="center"/>
              <w:rPr>
                <w:rFonts w:cs="Times New Roman"/>
                <w:kern w:val="0"/>
                <w:sz w:val="21"/>
                <w:szCs w:val="21"/>
              </w:rPr>
            </w:pPr>
            <w:r>
              <w:rPr>
                <w:sz w:val="21"/>
                <w:szCs w:val="21"/>
              </w:rPr>
              <w:t>119.151677E</w:t>
            </w:r>
          </w:p>
        </w:tc>
        <w:tc>
          <w:tcPr>
            <w:tcW w:w="647" w:type="pct"/>
            <w:vAlign w:val="center"/>
          </w:tcPr>
          <w:p w14:paraId="653F8F85">
            <w:pPr>
              <w:widowControl/>
              <w:adjustRightInd/>
              <w:snapToGrid/>
              <w:spacing w:line="240" w:lineRule="auto"/>
              <w:ind w:firstLine="0" w:firstLineChars="0"/>
              <w:jc w:val="center"/>
              <w:rPr>
                <w:rFonts w:cs="Times New Roman"/>
                <w:kern w:val="0"/>
                <w:sz w:val="21"/>
                <w:szCs w:val="21"/>
              </w:rPr>
            </w:pPr>
            <w:r>
              <w:rPr>
                <w:sz w:val="21"/>
                <w:szCs w:val="21"/>
              </w:rPr>
              <w:t>32.279888N</w:t>
            </w:r>
          </w:p>
        </w:tc>
        <w:tc>
          <w:tcPr>
            <w:tcW w:w="272" w:type="pct"/>
            <w:vAlign w:val="center"/>
          </w:tcPr>
          <w:p w14:paraId="5271BBF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70455DC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302B9414">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12DC959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w:t>
            </w:r>
          </w:p>
        </w:tc>
        <w:tc>
          <w:tcPr>
            <w:tcW w:w="404" w:type="pct"/>
            <w:vAlign w:val="center"/>
          </w:tcPr>
          <w:p w14:paraId="3364736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1526</w:t>
            </w:r>
          </w:p>
        </w:tc>
        <w:tc>
          <w:tcPr>
            <w:tcW w:w="452" w:type="pct"/>
            <w:vAlign w:val="center"/>
          </w:tcPr>
          <w:p w14:paraId="2FAC7902">
            <w:pPr>
              <w:widowControl/>
              <w:adjustRightInd/>
              <w:snapToGrid/>
              <w:spacing w:line="240" w:lineRule="auto"/>
              <w:ind w:firstLine="0" w:firstLineChars="0"/>
              <w:jc w:val="center"/>
              <w:rPr>
                <w:sz w:val="21"/>
                <w:szCs w:val="21"/>
              </w:rPr>
            </w:pPr>
            <w:r>
              <w:rPr>
                <w:rFonts w:hint="eastAsia"/>
                <w:sz w:val="22"/>
              </w:rPr>
              <w:t>2135</w:t>
            </w:r>
          </w:p>
        </w:tc>
        <w:tc>
          <w:tcPr>
            <w:tcW w:w="449" w:type="pct"/>
            <w:vAlign w:val="center"/>
          </w:tcPr>
          <w:p w14:paraId="06AB10DB">
            <w:pPr>
              <w:widowControl/>
              <w:adjustRightInd/>
              <w:snapToGrid/>
              <w:spacing w:line="240" w:lineRule="auto"/>
              <w:ind w:firstLine="0" w:firstLineChars="0"/>
              <w:jc w:val="center"/>
              <w:rPr>
                <w:sz w:val="21"/>
                <w:szCs w:val="21"/>
              </w:rPr>
            </w:pPr>
            <w:r>
              <w:rPr>
                <w:sz w:val="21"/>
                <w:szCs w:val="21"/>
              </w:rPr>
              <w:t>约2200人</w:t>
            </w:r>
          </w:p>
        </w:tc>
      </w:tr>
      <w:tr w14:paraId="0D31F08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20" w:type="pct"/>
            <w:vAlign w:val="center"/>
          </w:tcPr>
          <w:p w14:paraId="57FE938D">
            <w:pPr>
              <w:widowControl/>
              <w:numPr>
                <w:ilvl w:val="0"/>
                <w:numId w:val="18"/>
              </w:numPr>
              <w:adjustRightInd/>
              <w:snapToGrid/>
              <w:spacing w:line="240" w:lineRule="auto"/>
              <w:ind w:firstLineChars="0"/>
              <w:jc w:val="center"/>
              <w:rPr>
                <w:rFonts w:cs="Times New Roman"/>
                <w:kern w:val="0"/>
                <w:sz w:val="21"/>
                <w:szCs w:val="21"/>
              </w:rPr>
            </w:pPr>
          </w:p>
        </w:tc>
        <w:tc>
          <w:tcPr>
            <w:tcW w:w="461" w:type="pct"/>
            <w:vAlign w:val="center"/>
          </w:tcPr>
          <w:p w14:paraId="5C6F6DC0">
            <w:pPr>
              <w:widowControl/>
              <w:adjustRightInd/>
              <w:snapToGrid/>
              <w:spacing w:line="240" w:lineRule="auto"/>
              <w:ind w:firstLine="0" w:firstLineChars="0"/>
              <w:jc w:val="center"/>
              <w:rPr>
                <w:rFonts w:cs="Times New Roman"/>
                <w:kern w:val="0"/>
                <w:sz w:val="21"/>
                <w:szCs w:val="21"/>
              </w:rPr>
            </w:pPr>
            <w:r>
              <w:rPr>
                <w:rFonts w:hint="eastAsia"/>
                <w:sz w:val="21"/>
                <w:szCs w:val="21"/>
              </w:rPr>
              <w:t>南京师大第二附属高级中学</w:t>
            </w:r>
          </w:p>
        </w:tc>
        <w:tc>
          <w:tcPr>
            <w:tcW w:w="684" w:type="pct"/>
            <w:vAlign w:val="center"/>
          </w:tcPr>
          <w:p w14:paraId="39D23D4F">
            <w:pPr>
              <w:widowControl/>
              <w:adjustRightInd/>
              <w:snapToGrid/>
              <w:spacing w:line="240" w:lineRule="auto"/>
              <w:ind w:firstLine="0" w:firstLineChars="0"/>
              <w:jc w:val="center"/>
              <w:rPr>
                <w:rFonts w:cs="Times New Roman"/>
                <w:kern w:val="0"/>
                <w:sz w:val="21"/>
                <w:szCs w:val="21"/>
              </w:rPr>
            </w:pPr>
            <w:r>
              <w:rPr>
                <w:sz w:val="21"/>
                <w:szCs w:val="21"/>
              </w:rPr>
              <w:t>119.150574E</w:t>
            </w:r>
          </w:p>
        </w:tc>
        <w:tc>
          <w:tcPr>
            <w:tcW w:w="647" w:type="pct"/>
            <w:vAlign w:val="center"/>
          </w:tcPr>
          <w:p w14:paraId="5186E261">
            <w:pPr>
              <w:widowControl/>
              <w:adjustRightInd/>
              <w:snapToGrid/>
              <w:spacing w:line="240" w:lineRule="auto"/>
              <w:ind w:firstLine="0" w:firstLineChars="0"/>
              <w:jc w:val="center"/>
              <w:rPr>
                <w:rFonts w:cs="Times New Roman"/>
                <w:kern w:val="0"/>
                <w:sz w:val="21"/>
                <w:szCs w:val="21"/>
              </w:rPr>
            </w:pPr>
            <w:r>
              <w:rPr>
                <w:sz w:val="21"/>
                <w:szCs w:val="21"/>
              </w:rPr>
              <w:t>32.281359N</w:t>
            </w:r>
          </w:p>
        </w:tc>
        <w:tc>
          <w:tcPr>
            <w:tcW w:w="272" w:type="pct"/>
            <w:vAlign w:val="center"/>
          </w:tcPr>
          <w:p w14:paraId="3EA7858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w:t>
            </w:r>
          </w:p>
        </w:tc>
        <w:tc>
          <w:tcPr>
            <w:tcW w:w="468" w:type="pct"/>
            <w:vAlign w:val="center"/>
          </w:tcPr>
          <w:p w14:paraId="3BBB0B5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人群健康</w:t>
            </w:r>
          </w:p>
        </w:tc>
        <w:tc>
          <w:tcPr>
            <w:tcW w:w="620" w:type="pct"/>
            <w:vMerge w:val="continue"/>
            <w:vAlign w:val="center"/>
          </w:tcPr>
          <w:p w14:paraId="11AE433A">
            <w:pPr>
              <w:widowControl/>
              <w:adjustRightInd/>
              <w:snapToGrid/>
              <w:spacing w:line="240" w:lineRule="auto"/>
              <w:ind w:firstLine="0" w:firstLineChars="0"/>
              <w:jc w:val="center"/>
              <w:rPr>
                <w:rFonts w:cs="Times New Roman"/>
                <w:kern w:val="0"/>
                <w:sz w:val="21"/>
                <w:szCs w:val="21"/>
              </w:rPr>
            </w:pPr>
          </w:p>
        </w:tc>
        <w:tc>
          <w:tcPr>
            <w:tcW w:w="323" w:type="pct"/>
            <w:vAlign w:val="center"/>
          </w:tcPr>
          <w:p w14:paraId="6555B3E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东</w:t>
            </w:r>
          </w:p>
        </w:tc>
        <w:tc>
          <w:tcPr>
            <w:tcW w:w="404" w:type="pct"/>
            <w:vAlign w:val="center"/>
          </w:tcPr>
          <w:p w14:paraId="23E388B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1460</w:t>
            </w:r>
          </w:p>
        </w:tc>
        <w:tc>
          <w:tcPr>
            <w:tcW w:w="452" w:type="pct"/>
            <w:vAlign w:val="center"/>
          </w:tcPr>
          <w:p w14:paraId="6B00F8F2">
            <w:pPr>
              <w:widowControl/>
              <w:adjustRightInd/>
              <w:snapToGrid/>
              <w:spacing w:line="240" w:lineRule="auto"/>
              <w:ind w:firstLine="0" w:firstLineChars="0"/>
              <w:jc w:val="center"/>
              <w:rPr>
                <w:sz w:val="21"/>
                <w:szCs w:val="21"/>
              </w:rPr>
            </w:pPr>
            <w:r>
              <w:rPr>
                <w:rFonts w:hint="eastAsia"/>
                <w:sz w:val="22"/>
              </w:rPr>
              <w:t>2046</w:t>
            </w:r>
          </w:p>
        </w:tc>
        <w:tc>
          <w:tcPr>
            <w:tcW w:w="449" w:type="pct"/>
            <w:vAlign w:val="center"/>
          </w:tcPr>
          <w:p w14:paraId="1F5B50A8">
            <w:pPr>
              <w:widowControl/>
              <w:adjustRightInd/>
              <w:snapToGrid/>
              <w:spacing w:line="240" w:lineRule="auto"/>
              <w:ind w:firstLine="0" w:firstLineChars="0"/>
              <w:jc w:val="center"/>
              <w:rPr>
                <w:sz w:val="21"/>
                <w:szCs w:val="21"/>
              </w:rPr>
            </w:pPr>
            <w:r>
              <w:rPr>
                <w:sz w:val="21"/>
                <w:szCs w:val="21"/>
              </w:rPr>
              <w:t>约1500人</w:t>
            </w:r>
          </w:p>
        </w:tc>
      </w:tr>
    </w:tbl>
    <w:p w14:paraId="5481FE32">
      <w:pPr>
        <w:adjustRightInd/>
        <w:snapToGrid/>
        <w:ind w:firstLine="0" w:firstLineChars="0"/>
        <w:jc w:val="center"/>
        <w:outlineLvl w:val="3"/>
        <w:rPr>
          <w:rFonts w:cs="Times New Roman"/>
          <w:b/>
          <w:bCs/>
          <w:szCs w:val="24"/>
        </w:rPr>
      </w:pPr>
      <w:r>
        <w:rPr>
          <w:rFonts w:cs="Times New Roman"/>
          <w:b/>
          <w:bCs/>
          <w:szCs w:val="24"/>
        </w:rPr>
        <w:t>表2.4.2-2  环境风险保护目标</w:t>
      </w:r>
    </w:p>
    <w:tbl>
      <w:tblPr>
        <w:tblStyle w:val="89"/>
        <w:tblW w:w="5000"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57" w:type="dxa"/>
          <w:left w:w="108" w:type="dxa"/>
          <w:bottom w:w="57" w:type="dxa"/>
          <w:right w:w="108" w:type="dxa"/>
        </w:tblCellMar>
      </w:tblPr>
      <w:tblGrid>
        <w:gridCol w:w="2361"/>
        <w:gridCol w:w="2361"/>
        <w:gridCol w:w="2361"/>
        <w:gridCol w:w="2361"/>
        <w:gridCol w:w="2365"/>
        <w:gridCol w:w="2365"/>
      </w:tblGrid>
      <w:tr w14:paraId="34CFA40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833" w:type="pct"/>
            <w:tcBorders>
              <w:top w:val="single" w:color="auto" w:sz="12" w:space="0"/>
              <w:left w:val="nil"/>
            </w:tcBorders>
            <w:vAlign w:val="center"/>
          </w:tcPr>
          <w:p w14:paraId="343B6BA3">
            <w:pPr>
              <w:adjustRightInd/>
              <w:snapToGrid/>
              <w:spacing w:line="240" w:lineRule="auto"/>
              <w:ind w:firstLine="0" w:firstLineChars="0"/>
              <w:jc w:val="center"/>
              <w:rPr>
                <w:rFonts w:cs="Times New Roman"/>
                <w:b/>
                <w:bCs/>
                <w:sz w:val="21"/>
                <w:szCs w:val="21"/>
              </w:rPr>
            </w:pPr>
            <w:r>
              <w:rPr>
                <w:rFonts w:cs="Times New Roman"/>
                <w:b/>
                <w:bCs/>
                <w:sz w:val="21"/>
                <w:szCs w:val="21"/>
              </w:rPr>
              <w:t>类别</w:t>
            </w:r>
          </w:p>
        </w:tc>
        <w:tc>
          <w:tcPr>
            <w:tcW w:w="4167" w:type="pct"/>
            <w:gridSpan w:val="5"/>
            <w:tcBorders>
              <w:top w:val="single" w:color="auto" w:sz="12" w:space="0"/>
              <w:right w:val="nil"/>
            </w:tcBorders>
            <w:vAlign w:val="center"/>
          </w:tcPr>
          <w:p w14:paraId="669D1F88">
            <w:pPr>
              <w:adjustRightInd/>
              <w:snapToGrid/>
              <w:spacing w:line="240" w:lineRule="auto"/>
              <w:ind w:firstLine="0" w:firstLineChars="0"/>
              <w:jc w:val="center"/>
              <w:rPr>
                <w:rFonts w:cs="Times New Roman"/>
                <w:b/>
                <w:bCs/>
                <w:sz w:val="21"/>
                <w:szCs w:val="21"/>
              </w:rPr>
            </w:pPr>
            <w:r>
              <w:rPr>
                <w:rFonts w:cs="Times New Roman"/>
                <w:b/>
                <w:bCs/>
                <w:sz w:val="21"/>
                <w:szCs w:val="21"/>
              </w:rPr>
              <w:t>环境敏感特征</w:t>
            </w:r>
          </w:p>
        </w:tc>
      </w:tr>
      <w:tr w14:paraId="7906D10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restart"/>
            <w:tcBorders>
              <w:left w:val="nil"/>
            </w:tcBorders>
            <w:vAlign w:val="center"/>
          </w:tcPr>
          <w:p w14:paraId="1CD3C761">
            <w:pPr>
              <w:adjustRightInd/>
              <w:snapToGrid/>
              <w:spacing w:line="240" w:lineRule="auto"/>
              <w:ind w:firstLine="0" w:firstLineChars="0"/>
              <w:jc w:val="center"/>
              <w:rPr>
                <w:rFonts w:cs="Times New Roman"/>
                <w:b/>
                <w:bCs/>
                <w:sz w:val="21"/>
                <w:szCs w:val="21"/>
              </w:rPr>
            </w:pPr>
            <w:r>
              <w:rPr>
                <w:rFonts w:cs="Times New Roman"/>
                <w:b/>
                <w:bCs/>
                <w:sz w:val="21"/>
                <w:szCs w:val="21"/>
              </w:rPr>
              <w:t>环境空气</w:t>
            </w:r>
          </w:p>
        </w:tc>
        <w:tc>
          <w:tcPr>
            <w:tcW w:w="4167" w:type="pct"/>
            <w:gridSpan w:val="5"/>
            <w:tcBorders>
              <w:right w:val="nil"/>
            </w:tcBorders>
            <w:vAlign w:val="center"/>
          </w:tcPr>
          <w:p w14:paraId="0394A83D">
            <w:pPr>
              <w:adjustRightInd/>
              <w:snapToGrid/>
              <w:spacing w:line="240" w:lineRule="auto"/>
              <w:ind w:firstLine="0" w:firstLineChars="0"/>
              <w:jc w:val="center"/>
              <w:rPr>
                <w:rFonts w:cs="Times New Roman"/>
                <w:b/>
                <w:bCs/>
                <w:sz w:val="21"/>
                <w:szCs w:val="21"/>
              </w:rPr>
            </w:pPr>
            <w:r>
              <w:rPr>
                <w:rFonts w:cs="Times New Roman"/>
                <w:b/>
                <w:bCs/>
                <w:sz w:val="21"/>
                <w:szCs w:val="21"/>
              </w:rPr>
              <w:t>厂址周边5 km范围内</w:t>
            </w:r>
          </w:p>
        </w:tc>
      </w:tr>
      <w:tr w14:paraId="7511FE1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58DBB1C">
            <w:pPr>
              <w:adjustRightInd/>
              <w:snapToGrid/>
              <w:spacing w:line="240" w:lineRule="auto"/>
              <w:ind w:firstLine="0" w:firstLineChars="0"/>
              <w:jc w:val="center"/>
              <w:rPr>
                <w:rFonts w:cs="Times New Roman"/>
                <w:sz w:val="21"/>
                <w:szCs w:val="21"/>
              </w:rPr>
            </w:pPr>
          </w:p>
        </w:tc>
        <w:tc>
          <w:tcPr>
            <w:tcW w:w="833" w:type="pct"/>
            <w:vAlign w:val="center"/>
          </w:tcPr>
          <w:p w14:paraId="794FD23F">
            <w:pPr>
              <w:adjustRightInd/>
              <w:snapToGrid/>
              <w:spacing w:line="240" w:lineRule="auto"/>
              <w:ind w:firstLine="0" w:firstLineChars="0"/>
              <w:jc w:val="center"/>
              <w:rPr>
                <w:rFonts w:cs="Times New Roman"/>
                <w:sz w:val="21"/>
                <w:szCs w:val="21"/>
              </w:rPr>
            </w:pPr>
            <w:r>
              <w:rPr>
                <w:rFonts w:cs="Times New Roman"/>
                <w:sz w:val="21"/>
                <w:szCs w:val="21"/>
              </w:rPr>
              <w:t>敏感目标名称</w:t>
            </w:r>
          </w:p>
        </w:tc>
        <w:tc>
          <w:tcPr>
            <w:tcW w:w="833" w:type="pct"/>
            <w:vAlign w:val="center"/>
          </w:tcPr>
          <w:p w14:paraId="0641BA1E">
            <w:pPr>
              <w:adjustRightInd/>
              <w:snapToGrid/>
              <w:spacing w:line="240" w:lineRule="auto"/>
              <w:ind w:firstLine="0" w:firstLineChars="0"/>
              <w:jc w:val="center"/>
              <w:rPr>
                <w:rFonts w:cs="Times New Roman"/>
                <w:sz w:val="21"/>
                <w:szCs w:val="21"/>
              </w:rPr>
            </w:pPr>
            <w:r>
              <w:rPr>
                <w:rFonts w:cs="Times New Roman"/>
                <w:sz w:val="21"/>
                <w:szCs w:val="21"/>
              </w:rPr>
              <w:t>相对方位</w:t>
            </w:r>
          </w:p>
        </w:tc>
        <w:tc>
          <w:tcPr>
            <w:tcW w:w="833" w:type="pct"/>
            <w:vAlign w:val="center"/>
          </w:tcPr>
          <w:p w14:paraId="228DD4DC">
            <w:pPr>
              <w:adjustRightInd/>
              <w:snapToGrid/>
              <w:spacing w:line="240" w:lineRule="auto"/>
              <w:ind w:firstLine="0" w:firstLineChars="0"/>
              <w:jc w:val="center"/>
              <w:rPr>
                <w:rFonts w:cs="Times New Roman"/>
                <w:sz w:val="21"/>
                <w:szCs w:val="21"/>
              </w:rPr>
            </w:pPr>
            <w:r>
              <w:rPr>
                <w:rFonts w:cs="Times New Roman"/>
                <w:sz w:val="21"/>
                <w:szCs w:val="21"/>
              </w:rPr>
              <w:t>距离/m</w:t>
            </w:r>
          </w:p>
        </w:tc>
        <w:tc>
          <w:tcPr>
            <w:tcW w:w="834" w:type="pct"/>
            <w:vAlign w:val="center"/>
          </w:tcPr>
          <w:p w14:paraId="362BCC19">
            <w:pPr>
              <w:adjustRightInd/>
              <w:snapToGrid/>
              <w:spacing w:line="240" w:lineRule="auto"/>
              <w:ind w:firstLine="0" w:firstLineChars="0"/>
              <w:jc w:val="center"/>
              <w:rPr>
                <w:rFonts w:cs="Times New Roman"/>
                <w:sz w:val="21"/>
                <w:szCs w:val="21"/>
              </w:rPr>
            </w:pPr>
            <w:r>
              <w:rPr>
                <w:rFonts w:cs="Times New Roman"/>
                <w:sz w:val="21"/>
                <w:szCs w:val="21"/>
              </w:rPr>
              <w:t>属性</w:t>
            </w:r>
          </w:p>
        </w:tc>
        <w:tc>
          <w:tcPr>
            <w:tcW w:w="834" w:type="pct"/>
            <w:tcBorders>
              <w:right w:val="nil"/>
            </w:tcBorders>
            <w:vAlign w:val="center"/>
          </w:tcPr>
          <w:p w14:paraId="49419C32">
            <w:pPr>
              <w:adjustRightInd/>
              <w:snapToGrid/>
              <w:spacing w:line="240" w:lineRule="auto"/>
              <w:ind w:firstLine="0" w:firstLineChars="0"/>
              <w:jc w:val="center"/>
              <w:rPr>
                <w:rFonts w:cs="Times New Roman"/>
                <w:sz w:val="21"/>
                <w:szCs w:val="21"/>
              </w:rPr>
            </w:pPr>
            <w:r>
              <w:rPr>
                <w:rFonts w:cs="Times New Roman"/>
                <w:sz w:val="21"/>
                <w:szCs w:val="21"/>
              </w:rPr>
              <w:t>人口数</w:t>
            </w:r>
          </w:p>
        </w:tc>
      </w:tr>
      <w:tr w14:paraId="4BB6B67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E4D5640">
            <w:pPr>
              <w:adjustRightInd/>
              <w:snapToGrid/>
              <w:spacing w:line="240" w:lineRule="auto"/>
              <w:ind w:firstLine="0" w:firstLineChars="0"/>
              <w:jc w:val="center"/>
              <w:rPr>
                <w:rFonts w:cs="Times New Roman"/>
                <w:sz w:val="21"/>
                <w:szCs w:val="21"/>
              </w:rPr>
            </w:pPr>
          </w:p>
        </w:tc>
        <w:tc>
          <w:tcPr>
            <w:tcW w:w="833" w:type="pct"/>
            <w:vAlign w:val="center"/>
          </w:tcPr>
          <w:p w14:paraId="07F2C160">
            <w:pPr>
              <w:adjustRightInd/>
              <w:snapToGrid/>
              <w:spacing w:line="240" w:lineRule="auto"/>
              <w:ind w:firstLine="0" w:firstLineChars="0"/>
              <w:jc w:val="center"/>
              <w:rPr>
                <w:rFonts w:cs="Times New Roman"/>
                <w:sz w:val="21"/>
                <w:szCs w:val="21"/>
              </w:rPr>
            </w:pPr>
            <w:r>
              <w:rPr>
                <w:rFonts w:cs="Times New Roman"/>
                <w:kern w:val="0"/>
                <w:sz w:val="21"/>
                <w:szCs w:val="21"/>
              </w:rPr>
              <w:t>车庄</w:t>
            </w:r>
          </w:p>
        </w:tc>
        <w:tc>
          <w:tcPr>
            <w:tcW w:w="833" w:type="pct"/>
            <w:vAlign w:val="center"/>
          </w:tcPr>
          <w:p w14:paraId="06F1377A">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6EE9EE40">
            <w:pPr>
              <w:adjustRightInd/>
              <w:snapToGrid/>
              <w:spacing w:line="240" w:lineRule="auto"/>
              <w:ind w:firstLine="0" w:firstLineChars="0"/>
              <w:jc w:val="center"/>
              <w:rPr>
                <w:rFonts w:cs="Times New Roman"/>
                <w:sz w:val="21"/>
                <w:szCs w:val="21"/>
              </w:rPr>
            </w:pPr>
            <w:r>
              <w:rPr>
                <w:rFonts w:cs="Times New Roman"/>
                <w:kern w:val="0"/>
                <w:sz w:val="21"/>
                <w:szCs w:val="21"/>
              </w:rPr>
              <w:t>70</w:t>
            </w:r>
          </w:p>
        </w:tc>
        <w:tc>
          <w:tcPr>
            <w:tcW w:w="834" w:type="pct"/>
            <w:vAlign w:val="center"/>
          </w:tcPr>
          <w:p w14:paraId="1F66108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994C783">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1000人</w:t>
            </w:r>
          </w:p>
        </w:tc>
      </w:tr>
      <w:tr w14:paraId="581F85CF">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3B82F72E">
            <w:pPr>
              <w:adjustRightInd/>
              <w:snapToGrid/>
              <w:spacing w:line="240" w:lineRule="auto"/>
              <w:ind w:firstLine="0" w:firstLineChars="0"/>
              <w:jc w:val="center"/>
              <w:rPr>
                <w:rFonts w:cs="Times New Roman"/>
                <w:sz w:val="21"/>
                <w:szCs w:val="21"/>
              </w:rPr>
            </w:pPr>
          </w:p>
        </w:tc>
        <w:tc>
          <w:tcPr>
            <w:tcW w:w="833" w:type="pct"/>
            <w:vAlign w:val="center"/>
          </w:tcPr>
          <w:p w14:paraId="2A517488">
            <w:pPr>
              <w:adjustRightInd/>
              <w:snapToGrid/>
              <w:spacing w:line="240" w:lineRule="auto"/>
              <w:ind w:firstLine="0" w:firstLineChars="0"/>
              <w:jc w:val="center"/>
              <w:rPr>
                <w:rFonts w:cs="Times New Roman"/>
                <w:sz w:val="21"/>
                <w:szCs w:val="21"/>
              </w:rPr>
            </w:pPr>
            <w:r>
              <w:rPr>
                <w:rFonts w:cs="Times New Roman"/>
                <w:kern w:val="0"/>
                <w:sz w:val="21"/>
                <w:szCs w:val="21"/>
              </w:rPr>
              <w:t>后徐庄</w:t>
            </w:r>
          </w:p>
        </w:tc>
        <w:tc>
          <w:tcPr>
            <w:tcW w:w="833" w:type="pct"/>
            <w:vAlign w:val="center"/>
          </w:tcPr>
          <w:p w14:paraId="11F05090">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4B4F5EE8">
            <w:pPr>
              <w:adjustRightInd/>
              <w:snapToGrid/>
              <w:spacing w:line="240" w:lineRule="auto"/>
              <w:ind w:firstLine="0" w:firstLineChars="0"/>
              <w:jc w:val="center"/>
              <w:rPr>
                <w:rFonts w:cs="Times New Roman"/>
                <w:sz w:val="21"/>
                <w:szCs w:val="21"/>
              </w:rPr>
            </w:pPr>
            <w:r>
              <w:rPr>
                <w:rFonts w:cs="Times New Roman"/>
                <w:kern w:val="0"/>
                <w:sz w:val="21"/>
                <w:szCs w:val="21"/>
              </w:rPr>
              <w:t>280</w:t>
            </w:r>
          </w:p>
        </w:tc>
        <w:tc>
          <w:tcPr>
            <w:tcW w:w="834" w:type="pct"/>
            <w:vAlign w:val="center"/>
          </w:tcPr>
          <w:p w14:paraId="3EF8C5C5">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8C7E816">
            <w:pPr>
              <w:adjustRightInd/>
              <w:snapToGrid/>
              <w:spacing w:line="240" w:lineRule="auto"/>
              <w:ind w:firstLine="0" w:firstLineChars="0"/>
              <w:jc w:val="center"/>
              <w:rPr>
                <w:rFonts w:cs="Times New Roman"/>
                <w:sz w:val="21"/>
                <w:szCs w:val="21"/>
              </w:rPr>
            </w:pPr>
            <w:r>
              <w:rPr>
                <w:sz w:val="21"/>
                <w:szCs w:val="21"/>
              </w:rPr>
              <w:t>约1300人</w:t>
            </w:r>
          </w:p>
        </w:tc>
      </w:tr>
      <w:tr w14:paraId="2281124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C5D2CAB">
            <w:pPr>
              <w:adjustRightInd/>
              <w:snapToGrid/>
              <w:spacing w:line="240" w:lineRule="auto"/>
              <w:ind w:firstLine="0" w:firstLineChars="0"/>
              <w:jc w:val="center"/>
              <w:rPr>
                <w:rFonts w:cs="Times New Roman"/>
                <w:sz w:val="21"/>
                <w:szCs w:val="21"/>
              </w:rPr>
            </w:pPr>
          </w:p>
        </w:tc>
        <w:tc>
          <w:tcPr>
            <w:tcW w:w="833" w:type="pct"/>
            <w:vAlign w:val="center"/>
          </w:tcPr>
          <w:p w14:paraId="2D876720">
            <w:pPr>
              <w:adjustRightInd/>
              <w:snapToGrid/>
              <w:spacing w:line="240" w:lineRule="auto"/>
              <w:ind w:firstLine="0" w:firstLineChars="0"/>
              <w:jc w:val="center"/>
              <w:rPr>
                <w:rFonts w:cs="Times New Roman"/>
                <w:sz w:val="21"/>
                <w:szCs w:val="21"/>
              </w:rPr>
            </w:pPr>
            <w:r>
              <w:rPr>
                <w:rFonts w:cs="Times New Roman"/>
                <w:kern w:val="0"/>
                <w:sz w:val="21"/>
                <w:szCs w:val="21"/>
              </w:rPr>
              <w:t>胥浦中心小学</w:t>
            </w:r>
          </w:p>
        </w:tc>
        <w:tc>
          <w:tcPr>
            <w:tcW w:w="833" w:type="pct"/>
            <w:vAlign w:val="center"/>
          </w:tcPr>
          <w:p w14:paraId="3E8C09A5">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1D5AE2AC">
            <w:pPr>
              <w:adjustRightInd/>
              <w:snapToGrid/>
              <w:spacing w:line="240" w:lineRule="auto"/>
              <w:ind w:firstLine="0" w:firstLineChars="0"/>
              <w:jc w:val="center"/>
              <w:rPr>
                <w:rFonts w:cs="Times New Roman"/>
                <w:sz w:val="21"/>
                <w:szCs w:val="21"/>
              </w:rPr>
            </w:pPr>
            <w:r>
              <w:rPr>
                <w:rFonts w:cs="Times New Roman"/>
                <w:kern w:val="0"/>
                <w:sz w:val="21"/>
                <w:szCs w:val="21"/>
              </w:rPr>
              <w:t>300</w:t>
            </w:r>
          </w:p>
        </w:tc>
        <w:tc>
          <w:tcPr>
            <w:tcW w:w="834" w:type="pct"/>
            <w:vAlign w:val="center"/>
          </w:tcPr>
          <w:p w14:paraId="42B6B142">
            <w:pPr>
              <w:adjustRightInd/>
              <w:snapToGrid/>
              <w:spacing w:line="240" w:lineRule="auto"/>
              <w:ind w:firstLine="0" w:firstLineChars="0"/>
              <w:jc w:val="center"/>
              <w:rPr>
                <w:rFonts w:cs="Times New Roman"/>
                <w:sz w:val="21"/>
                <w:szCs w:val="21"/>
              </w:rPr>
            </w:pPr>
            <w:r>
              <w:rPr>
                <w:rFonts w:cs="Times New Roman"/>
                <w:sz w:val="21"/>
                <w:szCs w:val="21"/>
              </w:rPr>
              <w:t>文化教育</w:t>
            </w:r>
          </w:p>
        </w:tc>
        <w:tc>
          <w:tcPr>
            <w:tcW w:w="834" w:type="pct"/>
            <w:tcBorders>
              <w:right w:val="nil"/>
            </w:tcBorders>
            <w:noWrap/>
            <w:vAlign w:val="center"/>
          </w:tcPr>
          <w:p w14:paraId="75BB0378">
            <w:pPr>
              <w:adjustRightInd/>
              <w:snapToGrid/>
              <w:spacing w:line="240" w:lineRule="auto"/>
              <w:ind w:firstLine="0" w:firstLineChars="0"/>
              <w:jc w:val="center"/>
              <w:rPr>
                <w:rFonts w:cs="Times New Roman"/>
                <w:sz w:val="21"/>
                <w:szCs w:val="21"/>
              </w:rPr>
            </w:pPr>
            <w:r>
              <w:rPr>
                <w:sz w:val="21"/>
                <w:szCs w:val="21"/>
              </w:rPr>
              <w:t>约600人</w:t>
            </w:r>
          </w:p>
        </w:tc>
      </w:tr>
      <w:tr w14:paraId="07E8D18E">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CA6CEB0">
            <w:pPr>
              <w:adjustRightInd/>
              <w:snapToGrid/>
              <w:spacing w:line="240" w:lineRule="auto"/>
              <w:ind w:firstLine="0" w:firstLineChars="0"/>
              <w:jc w:val="center"/>
              <w:rPr>
                <w:rFonts w:cs="Times New Roman"/>
                <w:sz w:val="21"/>
                <w:szCs w:val="21"/>
              </w:rPr>
            </w:pPr>
          </w:p>
        </w:tc>
        <w:tc>
          <w:tcPr>
            <w:tcW w:w="833" w:type="pct"/>
            <w:vAlign w:val="center"/>
          </w:tcPr>
          <w:p w14:paraId="365405D0">
            <w:pPr>
              <w:adjustRightInd/>
              <w:snapToGrid/>
              <w:spacing w:line="240" w:lineRule="auto"/>
              <w:ind w:firstLine="0" w:firstLineChars="0"/>
              <w:jc w:val="center"/>
              <w:rPr>
                <w:rFonts w:cs="Times New Roman"/>
                <w:sz w:val="21"/>
                <w:szCs w:val="21"/>
              </w:rPr>
            </w:pPr>
            <w:r>
              <w:rPr>
                <w:rFonts w:cs="Times New Roman"/>
                <w:kern w:val="0"/>
                <w:sz w:val="21"/>
                <w:szCs w:val="21"/>
              </w:rPr>
              <w:t>胥浦家园</w:t>
            </w:r>
          </w:p>
        </w:tc>
        <w:tc>
          <w:tcPr>
            <w:tcW w:w="833" w:type="pct"/>
            <w:vAlign w:val="center"/>
          </w:tcPr>
          <w:p w14:paraId="506FC82A">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6B5ED7A9">
            <w:pPr>
              <w:adjustRightInd/>
              <w:snapToGrid/>
              <w:spacing w:line="240" w:lineRule="auto"/>
              <w:ind w:firstLine="0" w:firstLineChars="0"/>
              <w:jc w:val="center"/>
              <w:rPr>
                <w:rFonts w:cs="Times New Roman"/>
                <w:sz w:val="21"/>
                <w:szCs w:val="21"/>
              </w:rPr>
            </w:pPr>
            <w:r>
              <w:rPr>
                <w:rFonts w:cs="Times New Roman"/>
                <w:kern w:val="0"/>
                <w:sz w:val="21"/>
                <w:szCs w:val="21"/>
              </w:rPr>
              <w:t>600</w:t>
            </w:r>
          </w:p>
        </w:tc>
        <w:tc>
          <w:tcPr>
            <w:tcW w:w="834" w:type="pct"/>
            <w:vAlign w:val="center"/>
          </w:tcPr>
          <w:p w14:paraId="30845785">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01E5D29">
            <w:pPr>
              <w:adjustRightInd/>
              <w:snapToGrid/>
              <w:spacing w:line="240" w:lineRule="auto"/>
              <w:ind w:firstLine="0" w:firstLineChars="0"/>
              <w:jc w:val="center"/>
              <w:rPr>
                <w:rFonts w:cs="Times New Roman"/>
                <w:sz w:val="21"/>
                <w:szCs w:val="21"/>
              </w:rPr>
            </w:pPr>
            <w:r>
              <w:rPr>
                <w:sz w:val="21"/>
                <w:szCs w:val="21"/>
              </w:rPr>
              <w:t>约9200人</w:t>
            </w:r>
          </w:p>
        </w:tc>
      </w:tr>
      <w:tr w14:paraId="153DE48A">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9BBD808">
            <w:pPr>
              <w:adjustRightInd/>
              <w:snapToGrid/>
              <w:spacing w:line="240" w:lineRule="auto"/>
              <w:ind w:firstLine="0" w:firstLineChars="0"/>
              <w:jc w:val="center"/>
              <w:rPr>
                <w:rFonts w:cs="Times New Roman"/>
                <w:sz w:val="21"/>
                <w:szCs w:val="21"/>
              </w:rPr>
            </w:pPr>
          </w:p>
        </w:tc>
        <w:tc>
          <w:tcPr>
            <w:tcW w:w="833" w:type="pct"/>
            <w:vAlign w:val="center"/>
          </w:tcPr>
          <w:p w14:paraId="065B5B2A">
            <w:pPr>
              <w:adjustRightInd/>
              <w:snapToGrid/>
              <w:spacing w:line="240" w:lineRule="auto"/>
              <w:ind w:firstLine="0" w:firstLineChars="0"/>
              <w:jc w:val="center"/>
              <w:rPr>
                <w:rFonts w:cs="Times New Roman"/>
                <w:sz w:val="21"/>
                <w:szCs w:val="21"/>
              </w:rPr>
            </w:pPr>
            <w:r>
              <w:rPr>
                <w:rFonts w:cs="Times New Roman"/>
                <w:kern w:val="0"/>
                <w:sz w:val="21"/>
                <w:szCs w:val="21"/>
              </w:rPr>
              <w:t>佐安村</w:t>
            </w:r>
          </w:p>
        </w:tc>
        <w:tc>
          <w:tcPr>
            <w:tcW w:w="833" w:type="pct"/>
            <w:vAlign w:val="center"/>
          </w:tcPr>
          <w:p w14:paraId="79C50CD5">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178A3886">
            <w:pPr>
              <w:adjustRightInd/>
              <w:snapToGrid/>
              <w:spacing w:line="240" w:lineRule="auto"/>
              <w:ind w:firstLine="0" w:firstLineChars="0"/>
              <w:jc w:val="center"/>
              <w:rPr>
                <w:rFonts w:cs="Times New Roman"/>
                <w:sz w:val="21"/>
                <w:szCs w:val="21"/>
              </w:rPr>
            </w:pPr>
            <w:r>
              <w:rPr>
                <w:rFonts w:cs="Times New Roman"/>
                <w:kern w:val="0"/>
                <w:sz w:val="21"/>
                <w:szCs w:val="21"/>
              </w:rPr>
              <w:t>550</w:t>
            </w:r>
          </w:p>
        </w:tc>
        <w:tc>
          <w:tcPr>
            <w:tcW w:w="834" w:type="pct"/>
            <w:vAlign w:val="center"/>
          </w:tcPr>
          <w:p w14:paraId="2CA72AF2">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4275D95">
            <w:pPr>
              <w:adjustRightInd/>
              <w:snapToGrid/>
              <w:spacing w:line="240" w:lineRule="auto"/>
              <w:ind w:firstLine="0" w:firstLineChars="0"/>
              <w:jc w:val="center"/>
              <w:rPr>
                <w:rFonts w:cs="Times New Roman"/>
                <w:sz w:val="21"/>
                <w:szCs w:val="21"/>
              </w:rPr>
            </w:pPr>
            <w:r>
              <w:rPr>
                <w:sz w:val="21"/>
                <w:szCs w:val="21"/>
              </w:rPr>
              <w:t>约1500人</w:t>
            </w:r>
          </w:p>
        </w:tc>
      </w:tr>
      <w:tr w14:paraId="3EAFFAEA">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2753995">
            <w:pPr>
              <w:adjustRightInd/>
              <w:snapToGrid/>
              <w:spacing w:line="240" w:lineRule="auto"/>
              <w:ind w:firstLine="0" w:firstLineChars="0"/>
              <w:jc w:val="center"/>
              <w:rPr>
                <w:rFonts w:cs="Times New Roman"/>
                <w:sz w:val="21"/>
                <w:szCs w:val="21"/>
              </w:rPr>
            </w:pPr>
          </w:p>
        </w:tc>
        <w:tc>
          <w:tcPr>
            <w:tcW w:w="833" w:type="pct"/>
            <w:vAlign w:val="center"/>
          </w:tcPr>
          <w:p w14:paraId="662ECC7D">
            <w:pPr>
              <w:adjustRightInd/>
              <w:snapToGrid/>
              <w:spacing w:line="240" w:lineRule="auto"/>
              <w:ind w:firstLine="0" w:firstLineChars="0"/>
              <w:jc w:val="center"/>
              <w:rPr>
                <w:rFonts w:cs="Times New Roman"/>
                <w:sz w:val="21"/>
                <w:szCs w:val="21"/>
              </w:rPr>
            </w:pPr>
            <w:r>
              <w:rPr>
                <w:rFonts w:cs="Times New Roman"/>
                <w:kern w:val="0"/>
                <w:sz w:val="21"/>
                <w:szCs w:val="21"/>
              </w:rPr>
              <w:t>高桥</w:t>
            </w:r>
          </w:p>
        </w:tc>
        <w:tc>
          <w:tcPr>
            <w:tcW w:w="833" w:type="pct"/>
            <w:vAlign w:val="center"/>
          </w:tcPr>
          <w:p w14:paraId="2C67BC91">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22B9D966">
            <w:pPr>
              <w:adjustRightInd/>
              <w:snapToGrid/>
              <w:spacing w:line="240" w:lineRule="auto"/>
              <w:ind w:firstLine="0" w:firstLineChars="0"/>
              <w:jc w:val="center"/>
              <w:rPr>
                <w:rFonts w:cs="Times New Roman"/>
                <w:sz w:val="21"/>
                <w:szCs w:val="21"/>
              </w:rPr>
            </w:pPr>
            <w:r>
              <w:rPr>
                <w:rFonts w:cs="Times New Roman"/>
                <w:kern w:val="0"/>
                <w:sz w:val="21"/>
                <w:szCs w:val="21"/>
              </w:rPr>
              <w:t>900</w:t>
            </w:r>
          </w:p>
        </w:tc>
        <w:tc>
          <w:tcPr>
            <w:tcW w:w="834" w:type="pct"/>
            <w:vAlign w:val="center"/>
          </w:tcPr>
          <w:p w14:paraId="4ED5E5E9">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7EE1FCE6">
            <w:pPr>
              <w:adjustRightInd/>
              <w:snapToGrid/>
              <w:spacing w:line="240" w:lineRule="auto"/>
              <w:ind w:firstLine="0" w:firstLineChars="0"/>
              <w:jc w:val="center"/>
              <w:rPr>
                <w:rFonts w:cs="Times New Roman"/>
                <w:sz w:val="21"/>
                <w:szCs w:val="21"/>
              </w:rPr>
            </w:pPr>
            <w:r>
              <w:rPr>
                <w:sz w:val="21"/>
                <w:szCs w:val="21"/>
              </w:rPr>
              <w:t>约200人</w:t>
            </w:r>
          </w:p>
        </w:tc>
      </w:tr>
      <w:tr w14:paraId="1DA08C7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039CA7D">
            <w:pPr>
              <w:adjustRightInd/>
              <w:snapToGrid/>
              <w:spacing w:line="240" w:lineRule="auto"/>
              <w:ind w:firstLine="0" w:firstLineChars="0"/>
              <w:jc w:val="center"/>
              <w:rPr>
                <w:rFonts w:cs="Times New Roman"/>
                <w:sz w:val="21"/>
                <w:szCs w:val="21"/>
              </w:rPr>
            </w:pPr>
          </w:p>
        </w:tc>
        <w:tc>
          <w:tcPr>
            <w:tcW w:w="833" w:type="pct"/>
            <w:vAlign w:val="center"/>
          </w:tcPr>
          <w:p w14:paraId="4419CAF7">
            <w:pPr>
              <w:adjustRightInd/>
              <w:snapToGrid/>
              <w:spacing w:line="240" w:lineRule="auto"/>
              <w:ind w:firstLine="0" w:firstLineChars="0"/>
              <w:jc w:val="center"/>
              <w:rPr>
                <w:rFonts w:cs="Times New Roman"/>
                <w:sz w:val="21"/>
                <w:szCs w:val="21"/>
              </w:rPr>
            </w:pPr>
            <w:r>
              <w:rPr>
                <w:rFonts w:cs="Times New Roman"/>
                <w:kern w:val="0"/>
                <w:sz w:val="21"/>
                <w:szCs w:val="21"/>
              </w:rPr>
              <w:t>张营</w:t>
            </w:r>
          </w:p>
        </w:tc>
        <w:tc>
          <w:tcPr>
            <w:tcW w:w="833" w:type="pct"/>
            <w:vAlign w:val="center"/>
          </w:tcPr>
          <w:p w14:paraId="2C8C505B">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1DF38721">
            <w:pPr>
              <w:adjustRightInd/>
              <w:snapToGrid/>
              <w:spacing w:line="240" w:lineRule="auto"/>
              <w:ind w:firstLine="0" w:firstLineChars="0"/>
              <w:jc w:val="center"/>
              <w:rPr>
                <w:rFonts w:cs="Times New Roman"/>
                <w:sz w:val="21"/>
                <w:szCs w:val="21"/>
              </w:rPr>
            </w:pPr>
            <w:r>
              <w:rPr>
                <w:rFonts w:cs="Times New Roman"/>
                <w:kern w:val="0"/>
                <w:sz w:val="21"/>
                <w:szCs w:val="21"/>
              </w:rPr>
              <w:t>1000</w:t>
            </w:r>
          </w:p>
        </w:tc>
        <w:tc>
          <w:tcPr>
            <w:tcW w:w="834" w:type="pct"/>
            <w:vAlign w:val="center"/>
          </w:tcPr>
          <w:p w14:paraId="2293CF30">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B8021E2">
            <w:pPr>
              <w:adjustRightInd/>
              <w:snapToGrid/>
              <w:spacing w:line="240" w:lineRule="auto"/>
              <w:ind w:firstLine="0" w:firstLineChars="0"/>
              <w:jc w:val="center"/>
              <w:rPr>
                <w:rFonts w:cs="Times New Roman"/>
                <w:sz w:val="21"/>
                <w:szCs w:val="21"/>
              </w:rPr>
            </w:pPr>
            <w:r>
              <w:rPr>
                <w:sz w:val="21"/>
                <w:szCs w:val="21"/>
              </w:rPr>
              <w:t>约800人</w:t>
            </w:r>
          </w:p>
        </w:tc>
      </w:tr>
      <w:tr w14:paraId="0AAB0B9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333A190F">
            <w:pPr>
              <w:adjustRightInd/>
              <w:snapToGrid/>
              <w:spacing w:line="240" w:lineRule="auto"/>
              <w:ind w:firstLine="0" w:firstLineChars="0"/>
              <w:jc w:val="center"/>
              <w:rPr>
                <w:rFonts w:cs="Times New Roman"/>
                <w:sz w:val="21"/>
                <w:szCs w:val="21"/>
              </w:rPr>
            </w:pPr>
          </w:p>
        </w:tc>
        <w:tc>
          <w:tcPr>
            <w:tcW w:w="833" w:type="pct"/>
            <w:vAlign w:val="center"/>
          </w:tcPr>
          <w:p w14:paraId="56E02E23">
            <w:pPr>
              <w:adjustRightInd/>
              <w:snapToGrid/>
              <w:spacing w:line="240" w:lineRule="auto"/>
              <w:ind w:firstLine="0" w:firstLineChars="0"/>
              <w:jc w:val="center"/>
              <w:rPr>
                <w:rFonts w:cs="Times New Roman"/>
                <w:sz w:val="21"/>
                <w:szCs w:val="21"/>
              </w:rPr>
            </w:pPr>
            <w:r>
              <w:rPr>
                <w:rFonts w:cs="Times New Roman"/>
                <w:kern w:val="0"/>
                <w:sz w:val="21"/>
                <w:szCs w:val="21"/>
              </w:rPr>
              <w:t>赵墩</w:t>
            </w:r>
          </w:p>
        </w:tc>
        <w:tc>
          <w:tcPr>
            <w:tcW w:w="833" w:type="pct"/>
            <w:vAlign w:val="center"/>
          </w:tcPr>
          <w:p w14:paraId="7156DED0">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2CAEB332">
            <w:pPr>
              <w:adjustRightInd/>
              <w:snapToGrid/>
              <w:spacing w:line="240" w:lineRule="auto"/>
              <w:ind w:firstLine="0" w:firstLineChars="0"/>
              <w:jc w:val="center"/>
              <w:rPr>
                <w:rFonts w:cs="Times New Roman"/>
                <w:sz w:val="21"/>
                <w:szCs w:val="21"/>
              </w:rPr>
            </w:pPr>
            <w:r>
              <w:rPr>
                <w:rFonts w:cs="Times New Roman"/>
                <w:kern w:val="0"/>
                <w:sz w:val="21"/>
                <w:szCs w:val="21"/>
              </w:rPr>
              <w:t>1880</w:t>
            </w:r>
          </w:p>
        </w:tc>
        <w:tc>
          <w:tcPr>
            <w:tcW w:w="834" w:type="pct"/>
            <w:vAlign w:val="center"/>
          </w:tcPr>
          <w:p w14:paraId="451D52B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0FB103F">
            <w:pPr>
              <w:adjustRightInd/>
              <w:snapToGrid/>
              <w:spacing w:line="240" w:lineRule="auto"/>
              <w:ind w:firstLine="0" w:firstLineChars="0"/>
              <w:jc w:val="center"/>
              <w:rPr>
                <w:rFonts w:cs="Times New Roman"/>
                <w:sz w:val="21"/>
                <w:szCs w:val="21"/>
              </w:rPr>
            </w:pPr>
            <w:r>
              <w:rPr>
                <w:sz w:val="21"/>
                <w:szCs w:val="21"/>
              </w:rPr>
              <w:t>约100人</w:t>
            </w:r>
          </w:p>
        </w:tc>
      </w:tr>
      <w:tr w14:paraId="73DA5232">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EE87D5D">
            <w:pPr>
              <w:adjustRightInd/>
              <w:snapToGrid/>
              <w:spacing w:line="240" w:lineRule="auto"/>
              <w:ind w:firstLine="0" w:firstLineChars="0"/>
              <w:jc w:val="center"/>
              <w:rPr>
                <w:rFonts w:cs="Times New Roman"/>
                <w:sz w:val="21"/>
                <w:szCs w:val="21"/>
              </w:rPr>
            </w:pPr>
          </w:p>
        </w:tc>
        <w:tc>
          <w:tcPr>
            <w:tcW w:w="833" w:type="pct"/>
            <w:vAlign w:val="center"/>
          </w:tcPr>
          <w:p w14:paraId="181E4D00">
            <w:pPr>
              <w:adjustRightInd/>
              <w:snapToGrid/>
              <w:spacing w:line="240" w:lineRule="auto"/>
              <w:ind w:firstLine="0" w:firstLineChars="0"/>
              <w:jc w:val="center"/>
              <w:rPr>
                <w:rFonts w:cs="Times New Roman"/>
                <w:sz w:val="21"/>
                <w:szCs w:val="21"/>
              </w:rPr>
            </w:pPr>
            <w:r>
              <w:rPr>
                <w:rFonts w:cs="Times New Roman"/>
                <w:kern w:val="0"/>
                <w:sz w:val="21"/>
                <w:szCs w:val="21"/>
              </w:rPr>
              <w:t>润园</w:t>
            </w:r>
          </w:p>
        </w:tc>
        <w:tc>
          <w:tcPr>
            <w:tcW w:w="833" w:type="pct"/>
            <w:vAlign w:val="center"/>
          </w:tcPr>
          <w:p w14:paraId="5D7CC846">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171C0604">
            <w:pPr>
              <w:adjustRightInd/>
              <w:snapToGrid/>
              <w:spacing w:line="240" w:lineRule="auto"/>
              <w:ind w:firstLine="0" w:firstLineChars="0"/>
              <w:jc w:val="center"/>
              <w:rPr>
                <w:rFonts w:cs="Times New Roman"/>
                <w:sz w:val="21"/>
                <w:szCs w:val="21"/>
              </w:rPr>
            </w:pPr>
            <w:r>
              <w:rPr>
                <w:rFonts w:cs="Times New Roman"/>
                <w:kern w:val="0"/>
                <w:sz w:val="21"/>
                <w:szCs w:val="21"/>
              </w:rPr>
              <w:t>1660</w:t>
            </w:r>
          </w:p>
        </w:tc>
        <w:tc>
          <w:tcPr>
            <w:tcW w:w="834" w:type="pct"/>
            <w:vAlign w:val="center"/>
          </w:tcPr>
          <w:p w14:paraId="291F801A">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38822536">
            <w:pPr>
              <w:adjustRightInd/>
              <w:snapToGrid/>
              <w:spacing w:line="240" w:lineRule="auto"/>
              <w:ind w:firstLine="0" w:firstLineChars="0"/>
              <w:jc w:val="center"/>
              <w:rPr>
                <w:rFonts w:cs="Times New Roman"/>
                <w:sz w:val="21"/>
                <w:szCs w:val="21"/>
              </w:rPr>
            </w:pPr>
            <w:r>
              <w:rPr>
                <w:sz w:val="21"/>
                <w:szCs w:val="21"/>
              </w:rPr>
              <w:t>约900人</w:t>
            </w:r>
          </w:p>
        </w:tc>
      </w:tr>
      <w:tr w14:paraId="5ED90A9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990303E">
            <w:pPr>
              <w:adjustRightInd/>
              <w:snapToGrid/>
              <w:spacing w:line="240" w:lineRule="auto"/>
              <w:ind w:firstLine="0" w:firstLineChars="0"/>
              <w:jc w:val="center"/>
              <w:rPr>
                <w:rFonts w:cs="Times New Roman"/>
                <w:sz w:val="21"/>
                <w:szCs w:val="21"/>
              </w:rPr>
            </w:pPr>
          </w:p>
        </w:tc>
        <w:tc>
          <w:tcPr>
            <w:tcW w:w="833" w:type="pct"/>
            <w:vAlign w:val="center"/>
          </w:tcPr>
          <w:p w14:paraId="4B97798A">
            <w:pPr>
              <w:adjustRightInd/>
              <w:snapToGrid/>
              <w:spacing w:line="240" w:lineRule="auto"/>
              <w:ind w:firstLine="0" w:firstLineChars="0"/>
              <w:jc w:val="center"/>
              <w:rPr>
                <w:rFonts w:cs="Times New Roman"/>
                <w:sz w:val="21"/>
                <w:szCs w:val="21"/>
              </w:rPr>
            </w:pPr>
            <w:r>
              <w:rPr>
                <w:rFonts w:cs="Times New Roman"/>
                <w:kern w:val="0"/>
                <w:sz w:val="21"/>
                <w:szCs w:val="21"/>
              </w:rPr>
              <w:t>罗家营</w:t>
            </w:r>
          </w:p>
        </w:tc>
        <w:tc>
          <w:tcPr>
            <w:tcW w:w="833" w:type="pct"/>
            <w:vAlign w:val="center"/>
          </w:tcPr>
          <w:p w14:paraId="0D1E73C2">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644B9E09">
            <w:pPr>
              <w:adjustRightInd/>
              <w:snapToGrid/>
              <w:spacing w:line="240" w:lineRule="auto"/>
              <w:ind w:firstLine="0" w:firstLineChars="0"/>
              <w:jc w:val="center"/>
              <w:rPr>
                <w:rFonts w:cs="Times New Roman"/>
                <w:sz w:val="21"/>
                <w:szCs w:val="21"/>
              </w:rPr>
            </w:pPr>
            <w:r>
              <w:rPr>
                <w:rFonts w:cs="Times New Roman"/>
                <w:kern w:val="0"/>
                <w:sz w:val="21"/>
                <w:szCs w:val="21"/>
              </w:rPr>
              <w:t>1647</w:t>
            </w:r>
          </w:p>
        </w:tc>
        <w:tc>
          <w:tcPr>
            <w:tcW w:w="834" w:type="pct"/>
            <w:vAlign w:val="center"/>
          </w:tcPr>
          <w:p w14:paraId="43FAA0D4">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0F8AB87">
            <w:pPr>
              <w:adjustRightInd/>
              <w:snapToGrid/>
              <w:spacing w:line="240" w:lineRule="auto"/>
              <w:ind w:firstLine="0" w:firstLineChars="0"/>
              <w:jc w:val="center"/>
              <w:rPr>
                <w:rFonts w:cs="Times New Roman"/>
                <w:sz w:val="21"/>
                <w:szCs w:val="21"/>
              </w:rPr>
            </w:pPr>
            <w:r>
              <w:rPr>
                <w:sz w:val="21"/>
                <w:szCs w:val="21"/>
              </w:rPr>
              <w:t>约200人</w:t>
            </w:r>
          </w:p>
        </w:tc>
      </w:tr>
      <w:tr w14:paraId="08BD997C">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7785E08">
            <w:pPr>
              <w:adjustRightInd/>
              <w:snapToGrid/>
              <w:spacing w:line="240" w:lineRule="auto"/>
              <w:ind w:firstLine="0" w:firstLineChars="0"/>
              <w:jc w:val="center"/>
              <w:rPr>
                <w:rFonts w:cs="Times New Roman"/>
                <w:sz w:val="21"/>
                <w:szCs w:val="21"/>
              </w:rPr>
            </w:pPr>
          </w:p>
        </w:tc>
        <w:tc>
          <w:tcPr>
            <w:tcW w:w="833" w:type="pct"/>
            <w:vAlign w:val="center"/>
          </w:tcPr>
          <w:p w14:paraId="6FBC4506">
            <w:pPr>
              <w:adjustRightInd/>
              <w:snapToGrid/>
              <w:spacing w:line="240" w:lineRule="auto"/>
              <w:ind w:firstLine="0" w:firstLineChars="0"/>
              <w:jc w:val="center"/>
              <w:rPr>
                <w:rFonts w:cs="Times New Roman"/>
                <w:sz w:val="21"/>
                <w:szCs w:val="21"/>
              </w:rPr>
            </w:pPr>
            <w:r>
              <w:rPr>
                <w:rFonts w:ascii="Nirmala UI" w:hAnsi="Nirmala UI" w:cs="Nirmala UI"/>
                <w:kern w:val="0"/>
                <w:sz w:val="21"/>
                <w:szCs w:val="21"/>
              </w:rPr>
              <w:t>周家洼</w:t>
            </w:r>
          </w:p>
        </w:tc>
        <w:tc>
          <w:tcPr>
            <w:tcW w:w="833" w:type="pct"/>
            <w:vAlign w:val="center"/>
          </w:tcPr>
          <w:p w14:paraId="24B0FB81">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34AD5550">
            <w:pPr>
              <w:adjustRightInd/>
              <w:snapToGrid/>
              <w:spacing w:line="240" w:lineRule="auto"/>
              <w:ind w:firstLine="0" w:firstLineChars="0"/>
              <w:jc w:val="center"/>
              <w:rPr>
                <w:rFonts w:cs="Times New Roman"/>
                <w:sz w:val="21"/>
                <w:szCs w:val="21"/>
              </w:rPr>
            </w:pPr>
            <w:r>
              <w:rPr>
                <w:rFonts w:cs="Times New Roman"/>
                <w:kern w:val="0"/>
                <w:sz w:val="21"/>
                <w:szCs w:val="21"/>
              </w:rPr>
              <w:t>1890</w:t>
            </w:r>
          </w:p>
        </w:tc>
        <w:tc>
          <w:tcPr>
            <w:tcW w:w="834" w:type="pct"/>
            <w:vAlign w:val="center"/>
          </w:tcPr>
          <w:p w14:paraId="78AEA28B">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5E9EAF72">
            <w:pPr>
              <w:adjustRightInd/>
              <w:snapToGrid/>
              <w:spacing w:line="240" w:lineRule="auto"/>
              <w:ind w:firstLine="0" w:firstLineChars="0"/>
              <w:jc w:val="center"/>
              <w:rPr>
                <w:rFonts w:cs="Times New Roman"/>
                <w:sz w:val="21"/>
                <w:szCs w:val="21"/>
              </w:rPr>
            </w:pPr>
            <w:r>
              <w:rPr>
                <w:sz w:val="21"/>
                <w:szCs w:val="21"/>
              </w:rPr>
              <w:t>约15人</w:t>
            </w:r>
          </w:p>
        </w:tc>
      </w:tr>
      <w:tr w14:paraId="5E56FD0C">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CB5E131">
            <w:pPr>
              <w:adjustRightInd/>
              <w:snapToGrid/>
              <w:spacing w:line="240" w:lineRule="auto"/>
              <w:ind w:firstLine="0" w:firstLineChars="0"/>
              <w:jc w:val="center"/>
              <w:rPr>
                <w:rFonts w:cs="Times New Roman"/>
                <w:sz w:val="21"/>
                <w:szCs w:val="21"/>
              </w:rPr>
            </w:pPr>
          </w:p>
        </w:tc>
        <w:tc>
          <w:tcPr>
            <w:tcW w:w="833" w:type="pct"/>
            <w:vAlign w:val="center"/>
          </w:tcPr>
          <w:p w14:paraId="188D0904">
            <w:pPr>
              <w:adjustRightInd/>
              <w:snapToGrid/>
              <w:spacing w:line="240" w:lineRule="auto"/>
              <w:ind w:firstLine="0" w:firstLineChars="0"/>
              <w:jc w:val="center"/>
              <w:rPr>
                <w:rFonts w:cs="Times New Roman"/>
                <w:sz w:val="21"/>
                <w:szCs w:val="21"/>
              </w:rPr>
            </w:pPr>
            <w:r>
              <w:rPr>
                <w:rFonts w:cs="Times New Roman"/>
                <w:kern w:val="0"/>
                <w:sz w:val="21"/>
                <w:szCs w:val="21"/>
              </w:rPr>
              <w:t>钱家大庄</w:t>
            </w:r>
          </w:p>
        </w:tc>
        <w:tc>
          <w:tcPr>
            <w:tcW w:w="833" w:type="pct"/>
            <w:vAlign w:val="center"/>
          </w:tcPr>
          <w:p w14:paraId="759FADCD">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09DB7907">
            <w:pPr>
              <w:adjustRightInd/>
              <w:snapToGrid/>
              <w:spacing w:line="240" w:lineRule="auto"/>
              <w:ind w:firstLine="0" w:firstLineChars="0"/>
              <w:jc w:val="center"/>
              <w:rPr>
                <w:rFonts w:cs="Times New Roman"/>
                <w:sz w:val="21"/>
                <w:szCs w:val="21"/>
              </w:rPr>
            </w:pPr>
            <w:r>
              <w:rPr>
                <w:rFonts w:cs="Times New Roman"/>
                <w:kern w:val="0"/>
                <w:sz w:val="21"/>
                <w:szCs w:val="21"/>
              </w:rPr>
              <w:t>250</w:t>
            </w:r>
          </w:p>
        </w:tc>
        <w:tc>
          <w:tcPr>
            <w:tcW w:w="834" w:type="pct"/>
            <w:vAlign w:val="center"/>
          </w:tcPr>
          <w:p w14:paraId="43BEB638">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661506C">
            <w:pPr>
              <w:adjustRightInd/>
              <w:snapToGrid/>
              <w:spacing w:line="240" w:lineRule="auto"/>
              <w:ind w:firstLine="0" w:firstLineChars="0"/>
              <w:jc w:val="center"/>
              <w:rPr>
                <w:rFonts w:cs="Times New Roman"/>
                <w:sz w:val="21"/>
                <w:szCs w:val="21"/>
              </w:rPr>
            </w:pPr>
            <w:r>
              <w:rPr>
                <w:sz w:val="21"/>
                <w:szCs w:val="21"/>
              </w:rPr>
              <w:t>约700人</w:t>
            </w:r>
          </w:p>
        </w:tc>
      </w:tr>
      <w:tr w14:paraId="51B4C17C">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A36AFF1">
            <w:pPr>
              <w:adjustRightInd/>
              <w:snapToGrid/>
              <w:spacing w:line="240" w:lineRule="auto"/>
              <w:ind w:firstLine="0" w:firstLineChars="0"/>
              <w:jc w:val="center"/>
              <w:rPr>
                <w:rFonts w:cs="Times New Roman"/>
                <w:sz w:val="21"/>
                <w:szCs w:val="21"/>
              </w:rPr>
            </w:pPr>
          </w:p>
        </w:tc>
        <w:tc>
          <w:tcPr>
            <w:tcW w:w="833" w:type="pct"/>
            <w:vAlign w:val="center"/>
          </w:tcPr>
          <w:p w14:paraId="2F0890AF">
            <w:pPr>
              <w:adjustRightInd/>
              <w:snapToGrid/>
              <w:spacing w:line="240" w:lineRule="auto"/>
              <w:ind w:firstLine="0" w:firstLineChars="0"/>
              <w:jc w:val="center"/>
              <w:rPr>
                <w:rFonts w:cs="Times New Roman"/>
                <w:sz w:val="21"/>
                <w:szCs w:val="21"/>
              </w:rPr>
            </w:pPr>
            <w:r>
              <w:rPr>
                <w:rFonts w:cs="Times New Roman"/>
                <w:kern w:val="0"/>
                <w:sz w:val="21"/>
                <w:szCs w:val="21"/>
              </w:rPr>
              <w:t>瑞元新村</w:t>
            </w:r>
          </w:p>
        </w:tc>
        <w:tc>
          <w:tcPr>
            <w:tcW w:w="833" w:type="pct"/>
            <w:vAlign w:val="center"/>
          </w:tcPr>
          <w:p w14:paraId="76A36522">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756BC834">
            <w:pPr>
              <w:adjustRightInd/>
              <w:snapToGrid/>
              <w:spacing w:line="240" w:lineRule="auto"/>
              <w:ind w:firstLine="0" w:firstLineChars="0"/>
              <w:jc w:val="center"/>
              <w:rPr>
                <w:rFonts w:cs="Times New Roman"/>
                <w:sz w:val="21"/>
                <w:szCs w:val="21"/>
              </w:rPr>
            </w:pPr>
            <w:r>
              <w:rPr>
                <w:rFonts w:cs="Times New Roman"/>
                <w:kern w:val="0"/>
                <w:sz w:val="21"/>
                <w:szCs w:val="21"/>
              </w:rPr>
              <w:t>100</w:t>
            </w:r>
          </w:p>
        </w:tc>
        <w:tc>
          <w:tcPr>
            <w:tcW w:w="834" w:type="pct"/>
            <w:vAlign w:val="center"/>
          </w:tcPr>
          <w:p w14:paraId="42EC60A9">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1451149">
            <w:pPr>
              <w:adjustRightInd/>
              <w:snapToGrid/>
              <w:spacing w:line="240" w:lineRule="auto"/>
              <w:ind w:firstLine="0" w:firstLineChars="0"/>
              <w:jc w:val="center"/>
              <w:rPr>
                <w:rFonts w:cs="Times New Roman"/>
                <w:sz w:val="21"/>
                <w:szCs w:val="21"/>
              </w:rPr>
            </w:pPr>
            <w:r>
              <w:rPr>
                <w:sz w:val="21"/>
                <w:szCs w:val="21"/>
              </w:rPr>
              <w:t>约300人</w:t>
            </w:r>
          </w:p>
        </w:tc>
      </w:tr>
      <w:tr w14:paraId="44352CED">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E6F9315">
            <w:pPr>
              <w:adjustRightInd/>
              <w:snapToGrid/>
              <w:spacing w:line="240" w:lineRule="auto"/>
              <w:ind w:firstLine="0" w:firstLineChars="0"/>
              <w:jc w:val="center"/>
              <w:rPr>
                <w:rFonts w:cs="Times New Roman"/>
                <w:sz w:val="21"/>
                <w:szCs w:val="21"/>
              </w:rPr>
            </w:pPr>
          </w:p>
        </w:tc>
        <w:tc>
          <w:tcPr>
            <w:tcW w:w="833" w:type="pct"/>
            <w:vAlign w:val="center"/>
          </w:tcPr>
          <w:p w14:paraId="396A5430">
            <w:pPr>
              <w:adjustRightInd/>
              <w:snapToGrid/>
              <w:spacing w:line="240" w:lineRule="auto"/>
              <w:ind w:firstLine="0" w:firstLineChars="0"/>
              <w:jc w:val="center"/>
              <w:rPr>
                <w:rFonts w:cs="Times New Roman"/>
                <w:kern w:val="0"/>
                <w:sz w:val="21"/>
                <w:szCs w:val="21"/>
              </w:rPr>
            </w:pPr>
            <w:r>
              <w:rPr>
                <w:rFonts w:cs="Times New Roman"/>
                <w:kern w:val="0"/>
                <w:sz w:val="21"/>
                <w:szCs w:val="21"/>
              </w:rPr>
              <w:t>胥浦中学</w:t>
            </w:r>
          </w:p>
        </w:tc>
        <w:tc>
          <w:tcPr>
            <w:tcW w:w="833" w:type="pct"/>
            <w:vAlign w:val="center"/>
          </w:tcPr>
          <w:p w14:paraId="3F2C7AD2">
            <w:pPr>
              <w:adjustRightInd/>
              <w:snapToGrid/>
              <w:spacing w:line="240" w:lineRule="auto"/>
              <w:ind w:firstLine="0" w:firstLineChars="0"/>
              <w:jc w:val="center"/>
              <w:rPr>
                <w:rFonts w:cs="Times New Roman"/>
                <w:kern w:val="0"/>
                <w:sz w:val="21"/>
                <w:szCs w:val="21"/>
              </w:rPr>
            </w:pPr>
            <w:r>
              <w:rPr>
                <w:rFonts w:cs="Times New Roman"/>
                <w:kern w:val="0"/>
                <w:sz w:val="21"/>
                <w:szCs w:val="21"/>
              </w:rPr>
              <w:t>东北</w:t>
            </w:r>
          </w:p>
        </w:tc>
        <w:tc>
          <w:tcPr>
            <w:tcW w:w="833" w:type="pct"/>
            <w:vAlign w:val="center"/>
          </w:tcPr>
          <w:p w14:paraId="2870ABC6">
            <w:pPr>
              <w:adjustRightInd/>
              <w:snapToGrid/>
              <w:spacing w:line="240" w:lineRule="auto"/>
              <w:ind w:firstLine="0" w:firstLineChars="0"/>
              <w:jc w:val="center"/>
              <w:rPr>
                <w:rFonts w:cs="Times New Roman"/>
                <w:kern w:val="0"/>
                <w:sz w:val="21"/>
                <w:szCs w:val="21"/>
              </w:rPr>
            </w:pPr>
            <w:r>
              <w:rPr>
                <w:rFonts w:cs="Times New Roman"/>
                <w:kern w:val="0"/>
                <w:sz w:val="21"/>
                <w:szCs w:val="21"/>
              </w:rPr>
              <w:t>100</w:t>
            </w:r>
          </w:p>
        </w:tc>
        <w:tc>
          <w:tcPr>
            <w:tcW w:w="834" w:type="pct"/>
            <w:vAlign w:val="center"/>
          </w:tcPr>
          <w:p w14:paraId="057A8A79">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91EF8A2">
            <w:pPr>
              <w:adjustRightInd/>
              <w:snapToGrid/>
              <w:spacing w:line="240" w:lineRule="auto"/>
              <w:ind w:firstLine="0" w:firstLineChars="0"/>
              <w:jc w:val="center"/>
              <w:rPr>
                <w:sz w:val="21"/>
                <w:szCs w:val="21"/>
              </w:rPr>
            </w:pPr>
            <w:r>
              <w:rPr>
                <w:sz w:val="21"/>
                <w:szCs w:val="21"/>
              </w:rPr>
              <w:t>约1100人</w:t>
            </w:r>
          </w:p>
        </w:tc>
      </w:tr>
      <w:tr w14:paraId="07AF660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7096447">
            <w:pPr>
              <w:adjustRightInd/>
              <w:snapToGrid/>
              <w:spacing w:line="240" w:lineRule="auto"/>
              <w:ind w:firstLine="0" w:firstLineChars="0"/>
              <w:jc w:val="center"/>
              <w:rPr>
                <w:rFonts w:cs="Times New Roman"/>
                <w:sz w:val="21"/>
                <w:szCs w:val="21"/>
              </w:rPr>
            </w:pPr>
          </w:p>
        </w:tc>
        <w:tc>
          <w:tcPr>
            <w:tcW w:w="833" w:type="pct"/>
            <w:vAlign w:val="center"/>
          </w:tcPr>
          <w:p w14:paraId="4E58CC03">
            <w:pPr>
              <w:adjustRightInd/>
              <w:snapToGrid/>
              <w:spacing w:line="240" w:lineRule="auto"/>
              <w:ind w:firstLine="0" w:firstLineChars="0"/>
              <w:jc w:val="center"/>
              <w:rPr>
                <w:rFonts w:cs="Times New Roman"/>
                <w:sz w:val="21"/>
                <w:szCs w:val="21"/>
              </w:rPr>
            </w:pPr>
            <w:r>
              <w:rPr>
                <w:rFonts w:cs="Times New Roman"/>
                <w:kern w:val="0"/>
                <w:sz w:val="21"/>
                <w:szCs w:val="21"/>
              </w:rPr>
              <w:t>碧河湾</w:t>
            </w:r>
          </w:p>
        </w:tc>
        <w:tc>
          <w:tcPr>
            <w:tcW w:w="833" w:type="pct"/>
            <w:vAlign w:val="center"/>
          </w:tcPr>
          <w:p w14:paraId="3F976F39">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2F92B945">
            <w:pPr>
              <w:adjustRightInd/>
              <w:snapToGrid/>
              <w:spacing w:line="240" w:lineRule="auto"/>
              <w:ind w:firstLine="0" w:firstLineChars="0"/>
              <w:jc w:val="center"/>
              <w:rPr>
                <w:rFonts w:cs="Times New Roman"/>
                <w:sz w:val="21"/>
                <w:szCs w:val="21"/>
              </w:rPr>
            </w:pPr>
            <w:r>
              <w:rPr>
                <w:rFonts w:cs="Times New Roman"/>
                <w:kern w:val="0"/>
                <w:sz w:val="21"/>
                <w:szCs w:val="21"/>
              </w:rPr>
              <w:t>480</w:t>
            </w:r>
          </w:p>
        </w:tc>
        <w:tc>
          <w:tcPr>
            <w:tcW w:w="834" w:type="pct"/>
            <w:vAlign w:val="center"/>
          </w:tcPr>
          <w:p w14:paraId="2ADA648F">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7508949">
            <w:pPr>
              <w:adjustRightInd/>
              <w:snapToGrid/>
              <w:spacing w:line="240" w:lineRule="auto"/>
              <w:ind w:firstLine="0" w:firstLineChars="0"/>
              <w:jc w:val="center"/>
              <w:rPr>
                <w:rFonts w:cs="Times New Roman"/>
                <w:sz w:val="21"/>
                <w:szCs w:val="21"/>
              </w:rPr>
            </w:pPr>
            <w:r>
              <w:rPr>
                <w:sz w:val="21"/>
                <w:szCs w:val="21"/>
              </w:rPr>
              <w:t>约2130人</w:t>
            </w:r>
          </w:p>
        </w:tc>
      </w:tr>
      <w:tr w14:paraId="446F4A0E">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EE8D57B">
            <w:pPr>
              <w:adjustRightInd/>
              <w:snapToGrid/>
              <w:spacing w:line="240" w:lineRule="auto"/>
              <w:ind w:firstLine="0" w:firstLineChars="0"/>
              <w:jc w:val="center"/>
              <w:rPr>
                <w:rFonts w:cs="Times New Roman"/>
                <w:sz w:val="21"/>
                <w:szCs w:val="21"/>
              </w:rPr>
            </w:pPr>
          </w:p>
        </w:tc>
        <w:tc>
          <w:tcPr>
            <w:tcW w:w="833" w:type="pct"/>
            <w:vAlign w:val="center"/>
          </w:tcPr>
          <w:p w14:paraId="7552B476">
            <w:pPr>
              <w:adjustRightInd/>
              <w:snapToGrid/>
              <w:spacing w:line="240" w:lineRule="auto"/>
              <w:ind w:firstLine="0" w:firstLineChars="0"/>
              <w:jc w:val="center"/>
              <w:rPr>
                <w:rFonts w:cs="Times New Roman"/>
                <w:sz w:val="21"/>
                <w:szCs w:val="21"/>
              </w:rPr>
            </w:pPr>
            <w:r>
              <w:rPr>
                <w:rFonts w:cs="Times New Roman"/>
                <w:kern w:val="0"/>
                <w:sz w:val="21"/>
                <w:szCs w:val="21"/>
              </w:rPr>
              <w:t>下唐营</w:t>
            </w:r>
          </w:p>
        </w:tc>
        <w:tc>
          <w:tcPr>
            <w:tcW w:w="833" w:type="pct"/>
            <w:vAlign w:val="center"/>
          </w:tcPr>
          <w:p w14:paraId="00E1F88D">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7808D910">
            <w:pPr>
              <w:adjustRightInd/>
              <w:snapToGrid/>
              <w:spacing w:line="240" w:lineRule="auto"/>
              <w:ind w:firstLine="0" w:firstLineChars="0"/>
              <w:jc w:val="center"/>
              <w:rPr>
                <w:rFonts w:cs="Times New Roman"/>
                <w:sz w:val="21"/>
                <w:szCs w:val="21"/>
              </w:rPr>
            </w:pPr>
            <w:r>
              <w:rPr>
                <w:rFonts w:cs="Times New Roman"/>
                <w:kern w:val="0"/>
                <w:sz w:val="21"/>
                <w:szCs w:val="21"/>
              </w:rPr>
              <w:t>1474</w:t>
            </w:r>
          </w:p>
        </w:tc>
        <w:tc>
          <w:tcPr>
            <w:tcW w:w="834" w:type="pct"/>
            <w:vAlign w:val="center"/>
          </w:tcPr>
          <w:p w14:paraId="067C4296">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813389A">
            <w:pPr>
              <w:adjustRightInd/>
              <w:snapToGrid/>
              <w:spacing w:line="240" w:lineRule="auto"/>
              <w:ind w:firstLine="0" w:firstLineChars="0"/>
              <w:jc w:val="center"/>
              <w:rPr>
                <w:rFonts w:cs="Times New Roman"/>
                <w:sz w:val="21"/>
                <w:szCs w:val="21"/>
              </w:rPr>
            </w:pPr>
            <w:r>
              <w:rPr>
                <w:sz w:val="21"/>
                <w:szCs w:val="21"/>
              </w:rPr>
              <w:t>约150人</w:t>
            </w:r>
          </w:p>
        </w:tc>
      </w:tr>
      <w:tr w14:paraId="26D91D4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C78DA51">
            <w:pPr>
              <w:adjustRightInd/>
              <w:snapToGrid/>
              <w:spacing w:line="240" w:lineRule="auto"/>
              <w:ind w:firstLine="0" w:firstLineChars="0"/>
              <w:jc w:val="center"/>
              <w:rPr>
                <w:rFonts w:cs="Times New Roman"/>
                <w:sz w:val="21"/>
                <w:szCs w:val="21"/>
              </w:rPr>
            </w:pPr>
          </w:p>
        </w:tc>
        <w:tc>
          <w:tcPr>
            <w:tcW w:w="833" w:type="pct"/>
            <w:vAlign w:val="center"/>
          </w:tcPr>
          <w:p w14:paraId="435C5075">
            <w:pPr>
              <w:adjustRightInd/>
              <w:snapToGrid/>
              <w:spacing w:line="240" w:lineRule="auto"/>
              <w:ind w:firstLine="0" w:firstLineChars="0"/>
              <w:jc w:val="center"/>
              <w:rPr>
                <w:rFonts w:cs="Times New Roman"/>
                <w:sz w:val="21"/>
                <w:szCs w:val="21"/>
              </w:rPr>
            </w:pPr>
            <w:r>
              <w:rPr>
                <w:rFonts w:cs="Times New Roman"/>
                <w:kern w:val="0"/>
                <w:sz w:val="21"/>
                <w:szCs w:val="21"/>
              </w:rPr>
              <w:t>唐家营</w:t>
            </w:r>
          </w:p>
        </w:tc>
        <w:tc>
          <w:tcPr>
            <w:tcW w:w="833" w:type="pct"/>
            <w:vAlign w:val="center"/>
          </w:tcPr>
          <w:p w14:paraId="47877C3C">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33B5DA92">
            <w:pPr>
              <w:adjustRightInd/>
              <w:snapToGrid/>
              <w:spacing w:line="240" w:lineRule="auto"/>
              <w:ind w:firstLine="0" w:firstLineChars="0"/>
              <w:jc w:val="center"/>
              <w:rPr>
                <w:rFonts w:cs="Times New Roman"/>
                <w:sz w:val="21"/>
                <w:szCs w:val="21"/>
              </w:rPr>
            </w:pPr>
            <w:r>
              <w:rPr>
                <w:rFonts w:cs="Times New Roman"/>
                <w:kern w:val="0"/>
                <w:sz w:val="21"/>
                <w:szCs w:val="21"/>
              </w:rPr>
              <w:t>1768</w:t>
            </w:r>
          </w:p>
        </w:tc>
        <w:tc>
          <w:tcPr>
            <w:tcW w:w="834" w:type="pct"/>
            <w:vAlign w:val="center"/>
          </w:tcPr>
          <w:p w14:paraId="628EE589">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F089216">
            <w:pPr>
              <w:adjustRightInd/>
              <w:snapToGrid/>
              <w:spacing w:line="240" w:lineRule="auto"/>
              <w:ind w:firstLine="0" w:firstLineChars="0"/>
              <w:jc w:val="center"/>
              <w:rPr>
                <w:rFonts w:cs="Times New Roman"/>
                <w:sz w:val="21"/>
                <w:szCs w:val="21"/>
              </w:rPr>
            </w:pPr>
            <w:r>
              <w:rPr>
                <w:sz w:val="21"/>
                <w:szCs w:val="21"/>
              </w:rPr>
              <w:t>约300人</w:t>
            </w:r>
          </w:p>
        </w:tc>
      </w:tr>
      <w:tr w14:paraId="6675275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243F01F">
            <w:pPr>
              <w:adjustRightInd/>
              <w:snapToGrid/>
              <w:spacing w:line="240" w:lineRule="auto"/>
              <w:ind w:firstLine="0" w:firstLineChars="0"/>
              <w:jc w:val="center"/>
              <w:rPr>
                <w:rFonts w:cs="Times New Roman"/>
                <w:sz w:val="21"/>
                <w:szCs w:val="21"/>
              </w:rPr>
            </w:pPr>
          </w:p>
        </w:tc>
        <w:tc>
          <w:tcPr>
            <w:tcW w:w="833" w:type="pct"/>
            <w:vAlign w:val="center"/>
          </w:tcPr>
          <w:p w14:paraId="335FC73B">
            <w:pPr>
              <w:adjustRightInd/>
              <w:snapToGrid/>
              <w:spacing w:line="240" w:lineRule="auto"/>
              <w:ind w:firstLine="0" w:firstLineChars="0"/>
              <w:jc w:val="center"/>
              <w:rPr>
                <w:rFonts w:cs="Times New Roman"/>
                <w:sz w:val="21"/>
                <w:szCs w:val="21"/>
              </w:rPr>
            </w:pPr>
            <w:r>
              <w:rPr>
                <w:rFonts w:cs="Times New Roman"/>
                <w:kern w:val="0"/>
                <w:sz w:val="21"/>
                <w:szCs w:val="21"/>
              </w:rPr>
              <w:t>前进村</w:t>
            </w:r>
          </w:p>
        </w:tc>
        <w:tc>
          <w:tcPr>
            <w:tcW w:w="833" w:type="pct"/>
            <w:vAlign w:val="center"/>
          </w:tcPr>
          <w:p w14:paraId="7C6AE08C">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2B354AF4">
            <w:pPr>
              <w:adjustRightInd/>
              <w:snapToGrid/>
              <w:spacing w:line="240" w:lineRule="auto"/>
              <w:ind w:firstLine="0" w:firstLineChars="0"/>
              <w:jc w:val="center"/>
              <w:rPr>
                <w:rFonts w:cs="Times New Roman"/>
                <w:sz w:val="21"/>
                <w:szCs w:val="21"/>
              </w:rPr>
            </w:pPr>
            <w:r>
              <w:rPr>
                <w:rFonts w:cs="Times New Roman"/>
                <w:kern w:val="0"/>
                <w:sz w:val="21"/>
                <w:szCs w:val="21"/>
              </w:rPr>
              <w:t>2085</w:t>
            </w:r>
          </w:p>
        </w:tc>
        <w:tc>
          <w:tcPr>
            <w:tcW w:w="834" w:type="pct"/>
            <w:vAlign w:val="center"/>
          </w:tcPr>
          <w:p w14:paraId="3689424A">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AC0EDF2">
            <w:pPr>
              <w:adjustRightInd/>
              <w:snapToGrid/>
              <w:spacing w:line="240" w:lineRule="auto"/>
              <w:ind w:firstLine="0" w:firstLineChars="0"/>
              <w:jc w:val="center"/>
              <w:rPr>
                <w:rFonts w:cs="Times New Roman"/>
                <w:sz w:val="21"/>
                <w:szCs w:val="21"/>
              </w:rPr>
            </w:pPr>
            <w:r>
              <w:rPr>
                <w:sz w:val="21"/>
                <w:szCs w:val="21"/>
              </w:rPr>
              <w:t>约250人</w:t>
            </w:r>
          </w:p>
        </w:tc>
      </w:tr>
      <w:tr w14:paraId="3E9C7DF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3772366D">
            <w:pPr>
              <w:adjustRightInd/>
              <w:snapToGrid/>
              <w:spacing w:line="240" w:lineRule="auto"/>
              <w:ind w:firstLine="0" w:firstLineChars="0"/>
              <w:jc w:val="center"/>
              <w:rPr>
                <w:rFonts w:cs="Times New Roman"/>
                <w:sz w:val="21"/>
                <w:szCs w:val="21"/>
              </w:rPr>
            </w:pPr>
          </w:p>
        </w:tc>
        <w:tc>
          <w:tcPr>
            <w:tcW w:w="833" w:type="pct"/>
            <w:vAlign w:val="center"/>
          </w:tcPr>
          <w:p w14:paraId="339ED1EF">
            <w:pPr>
              <w:adjustRightInd/>
              <w:snapToGrid/>
              <w:spacing w:line="240" w:lineRule="auto"/>
              <w:ind w:firstLine="0" w:firstLineChars="0"/>
              <w:jc w:val="center"/>
              <w:rPr>
                <w:rFonts w:cs="Times New Roman"/>
                <w:sz w:val="21"/>
                <w:szCs w:val="21"/>
              </w:rPr>
            </w:pPr>
            <w:r>
              <w:rPr>
                <w:rFonts w:cs="Times New Roman"/>
                <w:kern w:val="0"/>
                <w:sz w:val="21"/>
                <w:szCs w:val="21"/>
              </w:rPr>
              <w:t>俞家营</w:t>
            </w:r>
          </w:p>
        </w:tc>
        <w:tc>
          <w:tcPr>
            <w:tcW w:w="833" w:type="pct"/>
            <w:vAlign w:val="center"/>
          </w:tcPr>
          <w:p w14:paraId="6EE88B99">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6A405B40">
            <w:pPr>
              <w:adjustRightInd/>
              <w:snapToGrid/>
              <w:spacing w:line="240" w:lineRule="auto"/>
              <w:ind w:firstLine="0" w:firstLineChars="0"/>
              <w:jc w:val="center"/>
              <w:rPr>
                <w:rFonts w:cs="Times New Roman"/>
                <w:sz w:val="21"/>
                <w:szCs w:val="21"/>
              </w:rPr>
            </w:pPr>
            <w:r>
              <w:rPr>
                <w:rFonts w:cs="Times New Roman"/>
                <w:kern w:val="0"/>
                <w:sz w:val="21"/>
                <w:szCs w:val="21"/>
              </w:rPr>
              <w:t>2500</w:t>
            </w:r>
          </w:p>
        </w:tc>
        <w:tc>
          <w:tcPr>
            <w:tcW w:w="834" w:type="pct"/>
            <w:vAlign w:val="center"/>
          </w:tcPr>
          <w:p w14:paraId="41F98B0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D577126">
            <w:pPr>
              <w:adjustRightInd/>
              <w:snapToGrid/>
              <w:spacing w:line="240" w:lineRule="auto"/>
              <w:ind w:firstLine="0" w:firstLineChars="0"/>
              <w:jc w:val="center"/>
              <w:rPr>
                <w:rFonts w:cs="Times New Roman"/>
                <w:sz w:val="21"/>
                <w:szCs w:val="21"/>
              </w:rPr>
            </w:pPr>
            <w:r>
              <w:rPr>
                <w:sz w:val="21"/>
                <w:szCs w:val="21"/>
              </w:rPr>
              <w:t>约100人</w:t>
            </w:r>
          </w:p>
        </w:tc>
      </w:tr>
      <w:tr w14:paraId="2D97255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49971A8">
            <w:pPr>
              <w:adjustRightInd/>
              <w:snapToGrid/>
              <w:spacing w:line="240" w:lineRule="auto"/>
              <w:ind w:firstLine="0" w:firstLineChars="0"/>
              <w:jc w:val="center"/>
              <w:rPr>
                <w:rFonts w:cs="Times New Roman"/>
                <w:sz w:val="21"/>
                <w:szCs w:val="21"/>
              </w:rPr>
            </w:pPr>
          </w:p>
        </w:tc>
        <w:tc>
          <w:tcPr>
            <w:tcW w:w="833" w:type="pct"/>
            <w:vAlign w:val="center"/>
          </w:tcPr>
          <w:p w14:paraId="5DA9F659">
            <w:pPr>
              <w:adjustRightInd/>
              <w:snapToGrid/>
              <w:spacing w:line="240" w:lineRule="auto"/>
              <w:ind w:firstLine="0" w:firstLineChars="0"/>
              <w:jc w:val="center"/>
              <w:rPr>
                <w:rFonts w:cs="Times New Roman"/>
                <w:sz w:val="21"/>
                <w:szCs w:val="21"/>
              </w:rPr>
            </w:pPr>
            <w:r>
              <w:rPr>
                <w:rFonts w:cs="Times New Roman"/>
                <w:kern w:val="0"/>
                <w:sz w:val="21"/>
                <w:szCs w:val="21"/>
              </w:rPr>
              <w:t>青年</w:t>
            </w:r>
          </w:p>
        </w:tc>
        <w:tc>
          <w:tcPr>
            <w:tcW w:w="833" w:type="pct"/>
            <w:vAlign w:val="center"/>
          </w:tcPr>
          <w:p w14:paraId="5C5C96A3">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670BD10A">
            <w:pPr>
              <w:adjustRightInd/>
              <w:snapToGrid/>
              <w:spacing w:line="240" w:lineRule="auto"/>
              <w:ind w:firstLine="0" w:firstLineChars="0"/>
              <w:jc w:val="center"/>
              <w:rPr>
                <w:rFonts w:cs="Times New Roman"/>
                <w:sz w:val="21"/>
                <w:szCs w:val="21"/>
              </w:rPr>
            </w:pPr>
            <w:r>
              <w:rPr>
                <w:rFonts w:cs="Times New Roman"/>
                <w:kern w:val="0"/>
                <w:sz w:val="21"/>
                <w:szCs w:val="21"/>
              </w:rPr>
              <w:t>1790</w:t>
            </w:r>
          </w:p>
        </w:tc>
        <w:tc>
          <w:tcPr>
            <w:tcW w:w="834" w:type="pct"/>
            <w:vAlign w:val="center"/>
          </w:tcPr>
          <w:p w14:paraId="4B5F6711">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601C960">
            <w:pPr>
              <w:adjustRightInd/>
              <w:snapToGrid/>
              <w:spacing w:line="240" w:lineRule="auto"/>
              <w:ind w:firstLine="0" w:firstLineChars="0"/>
              <w:jc w:val="center"/>
              <w:rPr>
                <w:rFonts w:cs="Times New Roman"/>
                <w:sz w:val="21"/>
                <w:szCs w:val="21"/>
              </w:rPr>
            </w:pPr>
            <w:r>
              <w:rPr>
                <w:sz w:val="21"/>
                <w:szCs w:val="21"/>
              </w:rPr>
              <w:t>约700人</w:t>
            </w:r>
          </w:p>
        </w:tc>
      </w:tr>
      <w:tr w14:paraId="4EEB089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A7F6C2B">
            <w:pPr>
              <w:adjustRightInd/>
              <w:snapToGrid/>
              <w:spacing w:line="240" w:lineRule="auto"/>
              <w:ind w:firstLine="0" w:firstLineChars="0"/>
              <w:jc w:val="center"/>
              <w:rPr>
                <w:rFonts w:cs="Times New Roman"/>
                <w:sz w:val="21"/>
                <w:szCs w:val="21"/>
              </w:rPr>
            </w:pPr>
          </w:p>
        </w:tc>
        <w:tc>
          <w:tcPr>
            <w:tcW w:w="833" w:type="pct"/>
            <w:vAlign w:val="center"/>
          </w:tcPr>
          <w:p w14:paraId="25657BFF">
            <w:pPr>
              <w:adjustRightInd/>
              <w:snapToGrid/>
              <w:spacing w:line="240" w:lineRule="auto"/>
              <w:ind w:firstLine="0" w:firstLineChars="0"/>
              <w:jc w:val="center"/>
              <w:rPr>
                <w:rFonts w:cs="Times New Roman"/>
                <w:sz w:val="21"/>
                <w:szCs w:val="21"/>
              </w:rPr>
            </w:pPr>
            <w:r>
              <w:rPr>
                <w:rFonts w:cs="Times New Roman"/>
                <w:kern w:val="0"/>
                <w:sz w:val="21"/>
                <w:szCs w:val="21"/>
              </w:rPr>
              <w:t>小侯庄</w:t>
            </w:r>
          </w:p>
        </w:tc>
        <w:tc>
          <w:tcPr>
            <w:tcW w:w="833" w:type="pct"/>
            <w:vAlign w:val="center"/>
          </w:tcPr>
          <w:p w14:paraId="4152BF53">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1E82BD41">
            <w:pPr>
              <w:adjustRightInd/>
              <w:snapToGrid/>
              <w:spacing w:line="240" w:lineRule="auto"/>
              <w:ind w:firstLine="0" w:firstLineChars="0"/>
              <w:jc w:val="center"/>
              <w:rPr>
                <w:rFonts w:cs="Times New Roman"/>
                <w:sz w:val="21"/>
                <w:szCs w:val="21"/>
              </w:rPr>
            </w:pPr>
            <w:r>
              <w:rPr>
                <w:rFonts w:cs="Times New Roman"/>
                <w:kern w:val="0"/>
                <w:sz w:val="21"/>
                <w:szCs w:val="21"/>
              </w:rPr>
              <w:t>1477</w:t>
            </w:r>
          </w:p>
        </w:tc>
        <w:tc>
          <w:tcPr>
            <w:tcW w:w="834" w:type="pct"/>
            <w:vAlign w:val="center"/>
          </w:tcPr>
          <w:p w14:paraId="18A321E2">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557A894">
            <w:pPr>
              <w:adjustRightInd/>
              <w:snapToGrid/>
              <w:spacing w:line="240" w:lineRule="auto"/>
              <w:ind w:firstLine="0" w:firstLineChars="0"/>
              <w:jc w:val="center"/>
              <w:rPr>
                <w:rFonts w:cs="Times New Roman"/>
                <w:sz w:val="21"/>
                <w:szCs w:val="21"/>
              </w:rPr>
            </w:pPr>
            <w:r>
              <w:rPr>
                <w:sz w:val="21"/>
                <w:szCs w:val="21"/>
              </w:rPr>
              <w:t>约20人</w:t>
            </w:r>
          </w:p>
        </w:tc>
      </w:tr>
      <w:tr w14:paraId="5C11152F">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9B44B24">
            <w:pPr>
              <w:adjustRightInd/>
              <w:snapToGrid/>
              <w:spacing w:line="240" w:lineRule="auto"/>
              <w:ind w:firstLine="0" w:firstLineChars="0"/>
              <w:jc w:val="center"/>
              <w:rPr>
                <w:rFonts w:cs="Times New Roman"/>
                <w:sz w:val="21"/>
                <w:szCs w:val="21"/>
              </w:rPr>
            </w:pPr>
          </w:p>
        </w:tc>
        <w:tc>
          <w:tcPr>
            <w:tcW w:w="833" w:type="pct"/>
            <w:vAlign w:val="center"/>
          </w:tcPr>
          <w:p w14:paraId="04B35ADB">
            <w:pPr>
              <w:adjustRightInd/>
              <w:snapToGrid/>
              <w:spacing w:line="240" w:lineRule="auto"/>
              <w:ind w:firstLine="0" w:firstLineChars="0"/>
              <w:jc w:val="center"/>
              <w:rPr>
                <w:rFonts w:cs="Times New Roman"/>
                <w:sz w:val="21"/>
                <w:szCs w:val="21"/>
              </w:rPr>
            </w:pPr>
            <w:r>
              <w:rPr>
                <w:rFonts w:cs="Times New Roman"/>
                <w:kern w:val="0"/>
                <w:sz w:val="21"/>
                <w:szCs w:val="21"/>
              </w:rPr>
              <w:t>曹巷</w:t>
            </w:r>
          </w:p>
        </w:tc>
        <w:tc>
          <w:tcPr>
            <w:tcW w:w="833" w:type="pct"/>
            <w:vAlign w:val="center"/>
          </w:tcPr>
          <w:p w14:paraId="6FB12E91">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7B54548D">
            <w:pPr>
              <w:adjustRightInd/>
              <w:snapToGrid/>
              <w:spacing w:line="240" w:lineRule="auto"/>
              <w:ind w:firstLine="0" w:firstLineChars="0"/>
              <w:jc w:val="center"/>
              <w:rPr>
                <w:rFonts w:cs="Times New Roman"/>
                <w:sz w:val="21"/>
                <w:szCs w:val="21"/>
              </w:rPr>
            </w:pPr>
            <w:r>
              <w:rPr>
                <w:rFonts w:cs="Times New Roman"/>
                <w:kern w:val="0"/>
                <w:sz w:val="21"/>
                <w:szCs w:val="21"/>
              </w:rPr>
              <w:t>400</w:t>
            </w:r>
          </w:p>
        </w:tc>
        <w:tc>
          <w:tcPr>
            <w:tcW w:w="834" w:type="pct"/>
            <w:vAlign w:val="center"/>
          </w:tcPr>
          <w:p w14:paraId="6D3CAA5E">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B60CFCF">
            <w:pPr>
              <w:adjustRightInd/>
              <w:snapToGrid/>
              <w:spacing w:line="240" w:lineRule="auto"/>
              <w:ind w:firstLine="0" w:firstLineChars="0"/>
              <w:jc w:val="center"/>
              <w:rPr>
                <w:rFonts w:cs="Times New Roman"/>
                <w:sz w:val="21"/>
                <w:szCs w:val="21"/>
              </w:rPr>
            </w:pPr>
            <w:r>
              <w:rPr>
                <w:sz w:val="21"/>
                <w:szCs w:val="21"/>
              </w:rPr>
              <w:t>约700人</w:t>
            </w:r>
          </w:p>
        </w:tc>
      </w:tr>
      <w:tr w14:paraId="22187D2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66695E0">
            <w:pPr>
              <w:adjustRightInd/>
              <w:snapToGrid/>
              <w:spacing w:line="240" w:lineRule="auto"/>
              <w:ind w:firstLine="0" w:firstLineChars="0"/>
              <w:jc w:val="center"/>
              <w:rPr>
                <w:rFonts w:cs="Times New Roman"/>
                <w:sz w:val="21"/>
                <w:szCs w:val="21"/>
              </w:rPr>
            </w:pPr>
          </w:p>
        </w:tc>
        <w:tc>
          <w:tcPr>
            <w:tcW w:w="833" w:type="pct"/>
            <w:vAlign w:val="center"/>
          </w:tcPr>
          <w:p w14:paraId="78907821">
            <w:pPr>
              <w:adjustRightInd/>
              <w:snapToGrid/>
              <w:spacing w:line="240" w:lineRule="auto"/>
              <w:ind w:firstLine="0" w:firstLineChars="0"/>
              <w:jc w:val="center"/>
              <w:rPr>
                <w:rFonts w:cs="Times New Roman"/>
                <w:sz w:val="21"/>
                <w:szCs w:val="21"/>
              </w:rPr>
            </w:pPr>
            <w:r>
              <w:rPr>
                <w:rFonts w:cs="Times New Roman"/>
                <w:kern w:val="0"/>
                <w:sz w:val="21"/>
                <w:szCs w:val="21"/>
              </w:rPr>
              <w:t>侯营</w:t>
            </w:r>
          </w:p>
        </w:tc>
        <w:tc>
          <w:tcPr>
            <w:tcW w:w="833" w:type="pct"/>
            <w:vAlign w:val="center"/>
          </w:tcPr>
          <w:p w14:paraId="595D8E4F">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75296482">
            <w:pPr>
              <w:adjustRightInd/>
              <w:snapToGrid/>
              <w:spacing w:line="240" w:lineRule="auto"/>
              <w:ind w:firstLine="0" w:firstLineChars="0"/>
              <w:jc w:val="center"/>
              <w:rPr>
                <w:rFonts w:cs="Times New Roman"/>
                <w:sz w:val="21"/>
                <w:szCs w:val="21"/>
              </w:rPr>
            </w:pPr>
            <w:r>
              <w:rPr>
                <w:rFonts w:cs="Times New Roman"/>
                <w:kern w:val="0"/>
                <w:sz w:val="21"/>
                <w:szCs w:val="21"/>
              </w:rPr>
              <w:t>1980</w:t>
            </w:r>
          </w:p>
        </w:tc>
        <w:tc>
          <w:tcPr>
            <w:tcW w:w="834" w:type="pct"/>
            <w:vAlign w:val="center"/>
          </w:tcPr>
          <w:p w14:paraId="5001BA13">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D4C45A3">
            <w:pPr>
              <w:adjustRightInd/>
              <w:snapToGrid/>
              <w:spacing w:line="240" w:lineRule="auto"/>
              <w:ind w:firstLine="0" w:firstLineChars="0"/>
              <w:jc w:val="center"/>
              <w:rPr>
                <w:rFonts w:cs="Times New Roman"/>
                <w:sz w:val="21"/>
                <w:szCs w:val="21"/>
              </w:rPr>
            </w:pPr>
            <w:r>
              <w:rPr>
                <w:sz w:val="21"/>
                <w:szCs w:val="21"/>
              </w:rPr>
              <w:t>约270人</w:t>
            </w:r>
          </w:p>
        </w:tc>
      </w:tr>
      <w:tr w14:paraId="079775AC">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085C2E5">
            <w:pPr>
              <w:adjustRightInd/>
              <w:snapToGrid/>
              <w:spacing w:line="240" w:lineRule="auto"/>
              <w:ind w:firstLine="0" w:firstLineChars="0"/>
              <w:jc w:val="center"/>
              <w:rPr>
                <w:rFonts w:cs="Times New Roman"/>
                <w:sz w:val="21"/>
                <w:szCs w:val="21"/>
              </w:rPr>
            </w:pPr>
          </w:p>
        </w:tc>
        <w:tc>
          <w:tcPr>
            <w:tcW w:w="833" w:type="pct"/>
            <w:vAlign w:val="center"/>
          </w:tcPr>
          <w:p w14:paraId="4692857C">
            <w:pPr>
              <w:adjustRightInd/>
              <w:snapToGrid/>
              <w:spacing w:line="240" w:lineRule="auto"/>
              <w:ind w:firstLine="0" w:firstLineChars="0"/>
              <w:jc w:val="center"/>
              <w:rPr>
                <w:rFonts w:cs="Times New Roman"/>
                <w:sz w:val="21"/>
                <w:szCs w:val="21"/>
              </w:rPr>
            </w:pPr>
            <w:r>
              <w:rPr>
                <w:rFonts w:cs="Times New Roman"/>
                <w:kern w:val="0"/>
                <w:sz w:val="21"/>
                <w:szCs w:val="21"/>
              </w:rPr>
              <w:t>柳庄</w:t>
            </w:r>
          </w:p>
        </w:tc>
        <w:tc>
          <w:tcPr>
            <w:tcW w:w="833" w:type="pct"/>
            <w:vAlign w:val="center"/>
          </w:tcPr>
          <w:p w14:paraId="7E17CC05">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71FAE42F">
            <w:pPr>
              <w:adjustRightInd/>
              <w:snapToGrid/>
              <w:spacing w:line="240" w:lineRule="auto"/>
              <w:ind w:firstLine="0" w:firstLineChars="0"/>
              <w:jc w:val="center"/>
              <w:rPr>
                <w:rFonts w:cs="Times New Roman"/>
                <w:sz w:val="21"/>
                <w:szCs w:val="21"/>
              </w:rPr>
            </w:pPr>
            <w:r>
              <w:rPr>
                <w:rFonts w:cs="Times New Roman"/>
                <w:kern w:val="0"/>
                <w:sz w:val="21"/>
                <w:szCs w:val="21"/>
              </w:rPr>
              <w:t>1524</w:t>
            </w:r>
          </w:p>
        </w:tc>
        <w:tc>
          <w:tcPr>
            <w:tcW w:w="834" w:type="pct"/>
            <w:vAlign w:val="center"/>
          </w:tcPr>
          <w:p w14:paraId="4110CF64">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3CF113F5">
            <w:pPr>
              <w:adjustRightInd/>
              <w:snapToGrid/>
              <w:spacing w:line="240" w:lineRule="auto"/>
              <w:ind w:firstLine="0" w:firstLineChars="0"/>
              <w:jc w:val="center"/>
              <w:rPr>
                <w:rFonts w:cs="Times New Roman"/>
                <w:sz w:val="21"/>
                <w:szCs w:val="21"/>
              </w:rPr>
            </w:pPr>
            <w:r>
              <w:rPr>
                <w:sz w:val="21"/>
                <w:szCs w:val="21"/>
              </w:rPr>
              <w:t>约180人</w:t>
            </w:r>
          </w:p>
        </w:tc>
      </w:tr>
      <w:tr w14:paraId="3A92135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88A0EE4">
            <w:pPr>
              <w:adjustRightInd/>
              <w:snapToGrid/>
              <w:spacing w:line="240" w:lineRule="auto"/>
              <w:ind w:firstLine="0" w:firstLineChars="0"/>
              <w:jc w:val="center"/>
              <w:rPr>
                <w:rFonts w:cs="Times New Roman"/>
                <w:sz w:val="21"/>
                <w:szCs w:val="21"/>
              </w:rPr>
            </w:pPr>
          </w:p>
        </w:tc>
        <w:tc>
          <w:tcPr>
            <w:tcW w:w="833" w:type="pct"/>
            <w:vAlign w:val="center"/>
          </w:tcPr>
          <w:p w14:paraId="436A1EA3">
            <w:pPr>
              <w:adjustRightInd/>
              <w:snapToGrid/>
              <w:spacing w:line="240" w:lineRule="auto"/>
              <w:ind w:firstLine="0" w:firstLineChars="0"/>
              <w:jc w:val="center"/>
              <w:rPr>
                <w:rFonts w:cs="Times New Roman"/>
                <w:sz w:val="21"/>
                <w:szCs w:val="21"/>
              </w:rPr>
            </w:pPr>
            <w:r>
              <w:rPr>
                <w:rFonts w:cs="Times New Roman"/>
                <w:kern w:val="0"/>
                <w:sz w:val="21"/>
                <w:szCs w:val="21"/>
              </w:rPr>
              <w:t>侯西</w:t>
            </w:r>
          </w:p>
        </w:tc>
        <w:tc>
          <w:tcPr>
            <w:tcW w:w="833" w:type="pct"/>
            <w:vAlign w:val="center"/>
          </w:tcPr>
          <w:p w14:paraId="59263CF0">
            <w:pPr>
              <w:adjustRightInd/>
              <w:snapToGrid/>
              <w:spacing w:line="240" w:lineRule="auto"/>
              <w:ind w:firstLine="0" w:firstLineChars="0"/>
              <w:jc w:val="center"/>
              <w:rPr>
                <w:rFonts w:cs="Times New Roman"/>
                <w:sz w:val="21"/>
                <w:szCs w:val="21"/>
              </w:rPr>
            </w:pPr>
            <w:r>
              <w:rPr>
                <w:rFonts w:cs="Times New Roman"/>
                <w:kern w:val="0"/>
                <w:sz w:val="21"/>
                <w:szCs w:val="21"/>
              </w:rPr>
              <w:t>西</w:t>
            </w:r>
          </w:p>
        </w:tc>
        <w:tc>
          <w:tcPr>
            <w:tcW w:w="833" w:type="pct"/>
            <w:vAlign w:val="center"/>
          </w:tcPr>
          <w:p w14:paraId="2AFCA858">
            <w:pPr>
              <w:adjustRightInd/>
              <w:snapToGrid/>
              <w:spacing w:line="240" w:lineRule="auto"/>
              <w:ind w:firstLine="0" w:firstLineChars="0"/>
              <w:jc w:val="center"/>
              <w:rPr>
                <w:rFonts w:cs="Times New Roman"/>
                <w:sz w:val="21"/>
                <w:szCs w:val="21"/>
              </w:rPr>
            </w:pPr>
            <w:r>
              <w:rPr>
                <w:rFonts w:cs="Times New Roman"/>
                <w:kern w:val="0"/>
                <w:sz w:val="21"/>
                <w:szCs w:val="21"/>
              </w:rPr>
              <w:t>1520</w:t>
            </w:r>
          </w:p>
        </w:tc>
        <w:tc>
          <w:tcPr>
            <w:tcW w:w="834" w:type="pct"/>
            <w:vAlign w:val="center"/>
          </w:tcPr>
          <w:p w14:paraId="39D2F3B0">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CDB77DC">
            <w:pPr>
              <w:adjustRightInd/>
              <w:snapToGrid/>
              <w:spacing w:line="240" w:lineRule="auto"/>
              <w:ind w:firstLine="0" w:firstLineChars="0"/>
              <w:jc w:val="center"/>
              <w:rPr>
                <w:rFonts w:cs="Times New Roman"/>
                <w:sz w:val="21"/>
                <w:szCs w:val="21"/>
              </w:rPr>
            </w:pPr>
            <w:r>
              <w:rPr>
                <w:sz w:val="21"/>
                <w:szCs w:val="21"/>
              </w:rPr>
              <w:t>约100人</w:t>
            </w:r>
          </w:p>
        </w:tc>
      </w:tr>
      <w:tr w14:paraId="1ED397F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0FD5B36">
            <w:pPr>
              <w:adjustRightInd/>
              <w:snapToGrid/>
              <w:spacing w:line="240" w:lineRule="auto"/>
              <w:ind w:firstLine="0" w:firstLineChars="0"/>
              <w:jc w:val="center"/>
              <w:rPr>
                <w:rFonts w:cs="Times New Roman"/>
                <w:sz w:val="21"/>
                <w:szCs w:val="21"/>
              </w:rPr>
            </w:pPr>
          </w:p>
        </w:tc>
        <w:tc>
          <w:tcPr>
            <w:tcW w:w="833" w:type="pct"/>
            <w:vAlign w:val="center"/>
          </w:tcPr>
          <w:p w14:paraId="62A0CF3A">
            <w:pPr>
              <w:adjustRightInd/>
              <w:snapToGrid/>
              <w:spacing w:line="240" w:lineRule="auto"/>
              <w:ind w:firstLine="0" w:firstLineChars="0"/>
              <w:jc w:val="center"/>
              <w:rPr>
                <w:rFonts w:cs="Times New Roman"/>
                <w:sz w:val="21"/>
                <w:szCs w:val="21"/>
              </w:rPr>
            </w:pPr>
            <w:r>
              <w:rPr>
                <w:rFonts w:cs="Times New Roman"/>
                <w:kern w:val="0"/>
                <w:sz w:val="21"/>
                <w:szCs w:val="21"/>
              </w:rPr>
              <w:t>侯东</w:t>
            </w:r>
          </w:p>
        </w:tc>
        <w:tc>
          <w:tcPr>
            <w:tcW w:w="833" w:type="pct"/>
            <w:vAlign w:val="center"/>
          </w:tcPr>
          <w:p w14:paraId="4E3ACF24">
            <w:pPr>
              <w:adjustRightInd/>
              <w:snapToGrid/>
              <w:spacing w:line="240" w:lineRule="auto"/>
              <w:ind w:firstLine="0" w:firstLineChars="0"/>
              <w:jc w:val="center"/>
              <w:rPr>
                <w:rFonts w:cs="Times New Roman"/>
                <w:sz w:val="21"/>
                <w:szCs w:val="21"/>
              </w:rPr>
            </w:pPr>
            <w:r>
              <w:rPr>
                <w:rFonts w:cs="Times New Roman"/>
                <w:kern w:val="0"/>
                <w:sz w:val="21"/>
                <w:szCs w:val="21"/>
              </w:rPr>
              <w:t>西</w:t>
            </w:r>
          </w:p>
        </w:tc>
        <w:tc>
          <w:tcPr>
            <w:tcW w:w="833" w:type="pct"/>
            <w:vAlign w:val="center"/>
          </w:tcPr>
          <w:p w14:paraId="41298792">
            <w:pPr>
              <w:adjustRightInd/>
              <w:snapToGrid/>
              <w:spacing w:line="240" w:lineRule="auto"/>
              <w:ind w:firstLine="0" w:firstLineChars="0"/>
              <w:jc w:val="center"/>
              <w:rPr>
                <w:rFonts w:cs="Times New Roman"/>
                <w:sz w:val="21"/>
                <w:szCs w:val="21"/>
              </w:rPr>
            </w:pPr>
            <w:r>
              <w:rPr>
                <w:rFonts w:cs="Times New Roman"/>
                <w:kern w:val="0"/>
                <w:sz w:val="21"/>
                <w:szCs w:val="21"/>
              </w:rPr>
              <w:t>1000</w:t>
            </w:r>
          </w:p>
        </w:tc>
        <w:tc>
          <w:tcPr>
            <w:tcW w:w="834" w:type="pct"/>
            <w:vAlign w:val="center"/>
          </w:tcPr>
          <w:p w14:paraId="7142D0AA">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B4C07CA">
            <w:pPr>
              <w:adjustRightInd/>
              <w:snapToGrid/>
              <w:spacing w:line="240" w:lineRule="auto"/>
              <w:ind w:firstLine="0" w:firstLineChars="0"/>
              <w:jc w:val="center"/>
              <w:rPr>
                <w:rFonts w:cs="Times New Roman"/>
                <w:sz w:val="21"/>
                <w:szCs w:val="21"/>
              </w:rPr>
            </w:pPr>
            <w:r>
              <w:rPr>
                <w:sz w:val="21"/>
                <w:szCs w:val="21"/>
              </w:rPr>
              <w:t>约100人</w:t>
            </w:r>
          </w:p>
        </w:tc>
      </w:tr>
      <w:tr w14:paraId="6563E9D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3678BDEF">
            <w:pPr>
              <w:adjustRightInd/>
              <w:snapToGrid/>
              <w:spacing w:line="240" w:lineRule="auto"/>
              <w:ind w:firstLine="0" w:firstLineChars="0"/>
              <w:jc w:val="center"/>
              <w:rPr>
                <w:rFonts w:cs="Times New Roman"/>
                <w:sz w:val="21"/>
                <w:szCs w:val="21"/>
              </w:rPr>
            </w:pPr>
          </w:p>
        </w:tc>
        <w:tc>
          <w:tcPr>
            <w:tcW w:w="833" w:type="pct"/>
            <w:vAlign w:val="center"/>
          </w:tcPr>
          <w:p w14:paraId="511B5B4E">
            <w:pPr>
              <w:adjustRightInd/>
              <w:snapToGrid/>
              <w:spacing w:line="240" w:lineRule="auto"/>
              <w:ind w:firstLine="0" w:firstLineChars="0"/>
              <w:jc w:val="center"/>
              <w:rPr>
                <w:rFonts w:cs="Times New Roman"/>
                <w:sz w:val="21"/>
                <w:szCs w:val="21"/>
              </w:rPr>
            </w:pPr>
            <w:r>
              <w:rPr>
                <w:rFonts w:cs="Times New Roman"/>
                <w:kern w:val="0"/>
                <w:sz w:val="21"/>
                <w:szCs w:val="21"/>
              </w:rPr>
              <w:t>肖山村</w:t>
            </w:r>
          </w:p>
        </w:tc>
        <w:tc>
          <w:tcPr>
            <w:tcW w:w="833" w:type="pct"/>
            <w:vAlign w:val="center"/>
          </w:tcPr>
          <w:p w14:paraId="218AA53E">
            <w:pPr>
              <w:adjustRightInd/>
              <w:snapToGrid/>
              <w:spacing w:line="240" w:lineRule="auto"/>
              <w:ind w:firstLine="0" w:firstLineChars="0"/>
              <w:jc w:val="center"/>
              <w:rPr>
                <w:rFonts w:cs="Times New Roman"/>
                <w:sz w:val="21"/>
                <w:szCs w:val="21"/>
              </w:rPr>
            </w:pPr>
            <w:r>
              <w:rPr>
                <w:rFonts w:cs="Times New Roman"/>
                <w:kern w:val="0"/>
                <w:sz w:val="21"/>
                <w:szCs w:val="21"/>
              </w:rPr>
              <w:t>西</w:t>
            </w:r>
          </w:p>
        </w:tc>
        <w:tc>
          <w:tcPr>
            <w:tcW w:w="833" w:type="pct"/>
            <w:vAlign w:val="center"/>
          </w:tcPr>
          <w:p w14:paraId="5EF1F032">
            <w:pPr>
              <w:adjustRightInd/>
              <w:snapToGrid/>
              <w:spacing w:line="240" w:lineRule="auto"/>
              <w:ind w:firstLine="0" w:firstLineChars="0"/>
              <w:jc w:val="center"/>
              <w:rPr>
                <w:rFonts w:cs="Times New Roman"/>
                <w:sz w:val="21"/>
                <w:szCs w:val="21"/>
              </w:rPr>
            </w:pPr>
            <w:r>
              <w:rPr>
                <w:rFonts w:cs="Times New Roman"/>
                <w:kern w:val="0"/>
                <w:sz w:val="21"/>
                <w:szCs w:val="21"/>
              </w:rPr>
              <w:t>400</w:t>
            </w:r>
          </w:p>
        </w:tc>
        <w:tc>
          <w:tcPr>
            <w:tcW w:w="834" w:type="pct"/>
            <w:vAlign w:val="center"/>
          </w:tcPr>
          <w:p w14:paraId="0298A29B">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34A2D220">
            <w:pPr>
              <w:adjustRightInd/>
              <w:snapToGrid/>
              <w:spacing w:line="240" w:lineRule="auto"/>
              <w:ind w:firstLine="0" w:firstLineChars="0"/>
              <w:jc w:val="center"/>
              <w:rPr>
                <w:rFonts w:cs="Times New Roman"/>
                <w:sz w:val="21"/>
                <w:szCs w:val="21"/>
              </w:rPr>
            </w:pPr>
            <w:r>
              <w:rPr>
                <w:sz w:val="21"/>
                <w:szCs w:val="21"/>
              </w:rPr>
              <w:t>约30人</w:t>
            </w:r>
          </w:p>
        </w:tc>
      </w:tr>
      <w:tr w14:paraId="68D9111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50EFA9B">
            <w:pPr>
              <w:adjustRightInd/>
              <w:snapToGrid/>
              <w:spacing w:line="240" w:lineRule="auto"/>
              <w:ind w:firstLine="0" w:firstLineChars="0"/>
              <w:jc w:val="center"/>
              <w:rPr>
                <w:rFonts w:cs="Times New Roman"/>
                <w:sz w:val="21"/>
                <w:szCs w:val="21"/>
              </w:rPr>
            </w:pPr>
          </w:p>
        </w:tc>
        <w:tc>
          <w:tcPr>
            <w:tcW w:w="833" w:type="pct"/>
            <w:vAlign w:val="center"/>
          </w:tcPr>
          <w:p w14:paraId="6AB0DECD">
            <w:pPr>
              <w:adjustRightInd/>
              <w:snapToGrid/>
              <w:spacing w:line="240" w:lineRule="auto"/>
              <w:ind w:firstLine="0" w:firstLineChars="0"/>
              <w:jc w:val="center"/>
              <w:rPr>
                <w:rFonts w:cs="Times New Roman"/>
                <w:sz w:val="21"/>
                <w:szCs w:val="21"/>
              </w:rPr>
            </w:pPr>
            <w:r>
              <w:rPr>
                <w:rFonts w:cs="Times New Roman"/>
                <w:kern w:val="0"/>
                <w:sz w:val="21"/>
                <w:szCs w:val="21"/>
              </w:rPr>
              <w:t>井西</w:t>
            </w:r>
          </w:p>
        </w:tc>
        <w:tc>
          <w:tcPr>
            <w:tcW w:w="833" w:type="pct"/>
            <w:vAlign w:val="center"/>
          </w:tcPr>
          <w:p w14:paraId="1E605E27">
            <w:pPr>
              <w:adjustRightInd/>
              <w:snapToGrid/>
              <w:spacing w:line="240" w:lineRule="auto"/>
              <w:ind w:firstLine="0" w:firstLineChars="0"/>
              <w:jc w:val="center"/>
              <w:rPr>
                <w:rFonts w:cs="Times New Roman"/>
                <w:sz w:val="21"/>
                <w:szCs w:val="21"/>
              </w:rPr>
            </w:pPr>
            <w:r>
              <w:rPr>
                <w:rFonts w:cs="Times New Roman"/>
                <w:kern w:val="0"/>
                <w:sz w:val="21"/>
                <w:szCs w:val="21"/>
              </w:rPr>
              <w:t>西南</w:t>
            </w:r>
          </w:p>
        </w:tc>
        <w:tc>
          <w:tcPr>
            <w:tcW w:w="833" w:type="pct"/>
            <w:vAlign w:val="center"/>
          </w:tcPr>
          <w:p w14:paraId="7208C56C">
            <w:pPr>
              <w:adjustRightInd/>
              <w:snapToGrid/>
              <w:spacing w:line="240" w:lineRule="auto"/>
              <w:ind w:firstLine="0" w:firstLineChars="0"/>
              <w:jc w:val="center"/>
              <w:rPr>
                <w:rFonts w:cs="Times New Roman"/>
                <w:sz w:val="21"/>
                <w:szCs w:val="21"/>
              </w:rPr>
            </w:pPr>
            <w:r>
              <w:rPr>
                <w:rFonts w:cs="Times New Roman"/>
                <w:kern w:val="0"/>
                <w:sz w:val="21"/>
                <w:szCs w:val="21"/>
              </w:rPr>
              <w:t>1537</w:t>
            </w:r>
          </w:p>
        </w:tc>
        <w:tc>
          <w:tcPr>
            <w:tcW w:w="834" w:type="pct"/>
            <w:vAlign w:val="center"/>
          </w:tcPr>
          <w:p w14:paraId="558AB678">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5870BB6">
            <w:pPr>
              <w:adjustRightInd/>
              <w:snapToGrid/>
              <w:spacing w:line="240" w:lineRule="auto"/>
              <w:ind w:firstLine="0" w:firstLineChars="0"/>
              <w:jc w:val="center"/>
              <w:rPr>
                <w:rFonts w:cs="Times New Roman"/>
                <w:sz w:val="21"/>
                <w:szCs w:val="21"/>
              </w:rPr>
            </w:pPr>
            <w:r>
              <w:rPr>
                <w:sz w:val="21"/>
                <w:szCs w:val="21"/>
              </w:rPr>
              <w:t>约100人</w:t>
            </w:r>
          </w:p>
        </w:tc>
      </w:tr>
      <w:tr w14:paraId="6D795BBA">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A71A699">
            <w:pPr>
              <w:adjustRightInd/>
              <w:snapToGrid/>
              <w:spacing w:line="240" w:lineRule="auto"/>
              <w:ind w:firstLine="0" w:firstLineChars="0"/>
              <w:jc w:val="center"/>
              <w:rPr>
                <w:rFonts w:cs="Times New Roman"/>
                <w:sz w:val="21"/>
                <w:szCs w:val="21"/>
              </w:rPr>
            </w:pPr>
          </w:p>
        </w:tc>
        <w:tc>
          <w:tcPr>
            <w:tcW w:w="833" w:type="pct"/>
            <w:vAlign w:val="center"/>
          </w:tcPr>
          <w:p w14:paraId="25113677">
            <w:pPr>
              <w:adjustRightInd/>
              <w:snapToGrid/>
              <w:spacing w:line="240" w:lineRule="auto"/>
              <w:ind w:firstLine="0" w:firstLineChars="0"/>
              <w:jc w:val="center"/>
              <w:rPr>
                <w:rFonts w:cs="Times New Roman"/>
                <w:sz w:val="21"/>
                <w:szCs w:val="21"/>
              </w:rPr>
            </w:pPr>
            <w:r>
              <w:rPr>
                <w:rFonts w:cs="Times New Roman"/>
                <w:kern w:val="0"/>
                <w:sz w:val="21"/>
                <w:szCs w:val="21"/>
              </w:rPr>
              <w:t>红旗</w:t>
            </w:r>
          </w:p>
        </w:tc>
        <w:tc>
          <w:tcPr>
            <w:tcW w:w="833" w:type="pct"/>
            <w:vAlign w:val="center"/>
          </w:tcPr>
          <w:p w14:paraId="206348E0">
            <w:pPr>
              <w:adjustRightInd/>
              <w:snapToGrid/>
              <w:spacing w:line="240" w:lineRule="auto"/>
              <w:ind w:firstLine="0" w:firstLineChars="0"/>
              <w:jc w:val="center"/>
              <w:rPr>
                <w:rFonts w:cs="Times New Roman"/>
                <w:sz w:val="21"/>
                <w:szCs w:val="21"/>
              </w:rPr>
            </w:pPr>
            <w:r>
              <w:rPr>
                <w:rFonts w:cs="Times New Roman"/>
                <w:kern w:val="0"/>
                <w:sz w:val="21"/>
                <w:szCs w:val="21"/>
              </w:rPr>
              <w:t>西南</w:t>
            </w:r>
          </w:p>
        </w:tc>
        <w:tc>
          <w:tcPr>
            <w:tcW w:w="833" w:type="pct"/>
            <w:vAlign w:val="center"/>
          </w:tcPr>
          <w:p w14:paraId="1BEF8475">
            <w:pPr>
              <w:adjustRightInd/>
              <w:snapToGrid/>
              <w:spacing w:line="240" w:lineRule="auto"/>
              <w:ind w:firstLine="0" w:firstLineChars="0"/>
              <w:jc w:val="center"/>
              <w:rPr>
                <w:rFonts w:cs="Times New Roman"/>
                <w:sz w:val="21"/>
                <w:szCs w:val="21"/>
              </w:rPr>
            </w:pPr>
            <w:r>
              <w:rPr>
                <w:rFonts w:cs="Times New Roman"/>
                <w:kern w:val="0"/>
                <w:sz w:val="21"/>
                <w:szCs w:val="21"/>
              </w:rPr>
              <w:t>2000</w:t>
            </w:r>
          </w:p>
        </w:tc>
        <w:tc>
          <w:tcPr>
            <w:tcW w:w="834" w:type="pct"/>
            <w:vAlign w:val="center"/>
          </w:tcPr>
          <w:p w14:paraId="4EB93021">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31784199">
            <w:pPr>
              <w:adjustRightInd/>
              <w:snapToGrid/>
              <w:spacing w:line="240" w:lineRule="auto"/>
              <w:ind w:firstLine="0" w:firstLineChars="0"/>
              <w:jc w:val="center"/>
              <w:rPr>
                <w:rFonts w:cs="Times New Roman"/>
                <w:sz w:val="21"/>
                <w:szCs w:val="21"/>
              </w:rPr>
            </w:pPr>
            <w:r>
              <w:rPr>
                <w:sz w:val="21"/>
                <w:szCs w:val="21"/>
              </w:rPr>
              <w:t>约2200人</w:t>
            </w:r>
          </w:p>
        </w:tc>
      </w:tr>
      <w:tr w14:paraId="612D896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3C0E3E8">
            <w:pPr>
              <w:adjustRightInd/>
              <w:snapToGrid/>
              <w:spacing w:line="240" w:lineRule="auto"/>
              <w:ind w:firstLine="0" w:firstLineChars="0"/>
              <w:jc w:val="center"/>
              <w:rPr>
                <w:rFonts w:cs="Times New Roman"/>
                <w:sz w:val="21"/>
                <w:szCs w:val="21"/>
              </w:rPr>
            </w:pPr>
          </w:p>
        </w:tc>
        <w:tc>
          <w:tcPr>
            <w:tcW w:w="833" w:type="pct"/>
            <w:vAlign w:val="center"/>
          </w:tcPr>
          <w:p w14:paraId="79F42680">
            <w:pPr>
              <w:adjustRightInd/>
              <w:snapToGrid/>
              <w:spacing w:line="240" w:lineRule="auto"/>
              <w:ind w:firstLine="0" w:firstLineChars="0"/>
              <w:jc w:val="center"/>
              <w:rPr>
                <w:rFonts w:cs="Times New Roman"/>
                <w:sz w:val="21"/>
                <w:szCs w:val="21"/>
              </w:rPr>
            </w:pPr>
            <w:r>
              <w:rPr>
                <w:rFonts w:cs="Times New Roman"/>
                <w:kern w:val="0"/>
                <w:sz w:val="21"/>
                <w:szCs w:val="21"/>
              </w:rPr>
              <w:t>青山中心学校</w:t>
            </w:r>
          </w:p>
        </w:tc>
        <w:tc>
          <w:tcPr>
            <w:tcW w:w="833" w:type="pct"/>
            <w:vAlign w:val="center"/>
          </w:tcPr>
          <w:p w14:paraId="2675F9EF">
            <w:pPr>
              <w:adjustRightInd/>
              <w:snapToGrid/>
              <w:spacing w:line="240" w:lineRule="auto"/>
              <w:ind w:firstLine="0" w:firstLineChars="0"/>
              <w:jc w:val="center"/>
              <w:rPr>
                <w:rFonts w:cs="Times New Roman"/>
                <w:sz w:val="21"/>
                <w:szCs w:val="21"/>
              </w:rPr>
            </w:pPr>
            <w:r>
              <w:rPr>
                <w:rFonts w:cs="Times New Roman"/>
                <w:kern w:val="0"/>
                <w:sz w:val="21"/>
                <w:szCs w:val="21"/>
              </w:rPr>
              <w:t>西南</w:t>
            </w:r>
          </w:p>
        </w:tc>
        <w:tc>
          <w:tcPr>
            <w:tcW w:w="833" w:type="pct"/>
            <w:vAlign w:val="center"/>
          </w:tcPr>
          <w:p w14:paraId="1701FC00">
            <w:pPr>
              <w:adjustRightInd/>
              <w:snapToGrid/>
              <w:spacing w:line="240" w:lineRule="auto"/>
              <w:ind w:firstLine="0" w:firstLineChars="0"/>
              <w:jc w:val="center"/>
              <w:rPr>
                <w:rFonts w:cs="Times New Roman"/>
                <w:sz w:val="21"/>
                <w:szCs w:val="21"/>
              </w:rPr>
            </w:pPr>
            <w:r>
              <w:rPr>
                <w:rFonts w:cs="Times New Roman"/>
                <w:kern w:val="0"/>
                <w:sz w:val="21"/>
                <w:szCs w:val="21"/>
              </w:rPr>
              <w:t>2841</w:t>
            </w:r>
          </w:p>
        </w:tc>
        <w:tc>
          <w:tcPr>
            <w:tcW w:w="834" w:type="pct"/>
            <w:vAlign w:val="center"/>
          </w:tcPr>
          <w:p w14:paraId="422D4BFD">
            <w:pPr>
              <w:adjustRightInd/>
              <w:snapToGrid/>
              <w:spacing w:line="240" w:lineRule="auto"/>
              <w:ind w:firstLine="0" w:firstLineChars="0"/>
              <w:jc w:val="center"/>
              <w:rPr>
                <w:rFonts w:cs="Times New Roman"/>
                <w:sz w:val="21"/>
                <w:szCs w:val="21"/>
              </w:rPr>
            </w:pPr>
            <w:r>
              <w:rPr>
                <w:rFonts w:cs="Times New Roman"/>
                <w:sz w:val="21"/>
                <w:szCs w:val="21"/>
              </w:rPr>
              <w:t>文化教育</w:t>
            </w:r>
          </w:p>
        </w:tc>
        <w:tc>
          <w:tcPr>
            <w:tcW w:w="834" w:type="pct"/>
            <w:tcBorders>
              <w:right w:val="nil"/>
            </w:tcBorders>
            <w:noWrap/>
            <w:vAlign w:val="center"/>
          </w:tcPr>
          <w:p w14:paraId="5EC90765">
            <w:pPr>
              <w:adjustRightInd/>
              <w:snapToGrid/>
              <w:spacing w:line="240" w:lineRule="auto"/>
              <w:ind w:firstLine="0" w:firstLineChars="0"/>
              <w:jc w:val="center"/>
              <w:rPr>
                <w:rFonts w:cs="Times New Roman"/>
                <w:sz w:val="21"/>
                <w:szCs w:val="21"/>
              </w:rPr>
            </w:pPr>
            <w:r>
              <w:rPr>
                <w:sz w:val="21"/>
                <w:szCs w:val="21"/>
              </w:rPr>
              <w:t>约10人</w:t>
            </w:r>
          </w:p>
        </w:tc>
      </w:tr>
      <w:tr w14:paraId="400726CA">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AFD1AD9">
            <w:pPr>
              <w:adjustRightInd/>
              <w:snapToGrid/>
              <w:spacing w:line="240" w:lineRule="auto"/>
              <w:ind w:firstLine="0" w:firstLineChars="0"/>
              <w:jc w:val="center"/>
              <w:rPr>
                <w:rFonts w:cs="Times New Roman"/>
                <w:sz w:val="21"/>
                <w:szCs w:val="21"/>
              </w:rPr>
            </w:pPr>
          </w:p>
        </w:tc>
        <w:tc>
          <w:tcPr>
            <w:tcW w:w="833" w:type="pct"/>
            <w:vAlign w:val="center"/>
          </w:tcPr>
          <w:p w14:paraId="4AFBB5EC">
            <w:pPr>
              <w:adjustRightInd/>
              <w:snapToGrid/>
              <w:spacing w:line="240" w:lineRule="auto"/>
              <w:ind w:firstLine="0" w:firstLineChars="0"/>
              <w:jc w:val="center"/>
              <w:rPr>
                <w:rFonts w:cs="Times New Roman"/>
                <w:sz w:val="21"/>
                <w:szCs w:val="21"/>
              </w:rPr>
            </w:pPr>
            <w:r>
              <w:rPr>
                <w:rFonts w:cs="Times New Roman"/>
                <w:kern w:val="0"/>
                <w:sz w:val="21"/>
                <w:szCs w:val="21"/>
              </w:rPr>
              <w:t>沿江小区</w:t>
            </w:r>
          </w:p>
        </w:tc>
        <w:tc>
          <w:tcPr>
            <w:tcW w:w="833" w:type="pct"/>
            <w:vAlign w:val="center"/>
          </w:tcPr>
          <w:p w14:paraId="357EF654">
            <w:pPr>
              <w:adjustRightInd/>
              <w:snapToGrid/>
              <w:spacing w:line="240" w:lineRule="auto"/>
              <w:ind w:firstLine="0" w:firstLineChars="0"/>
              <w:jc w:val="center"/>
              <w:rPr>
                <w:rFonts w:cs="Times New Roman"/>
                <w:sz w:val="21"/>
                <w:szCs w:val="21"/>
              </w:rPr>
            </w:pPr>
            <w:r>
              <w:rPr>
                <w:rFonts w:cs="Times New Roman"/>
                <w:kern w:val="0"/>
                <w:sz w:val="21"/>
                <w:szCs w:val="21"/>
              </w:rPr>
              <w:t>西南</w:t>
            </w:r>
          </w:p>
        </w:tc>
        <w:tc>
          <w:tcPr>
            <w:tcW w:w="833" w:type="pct"/>
            <w:vAlign w:val="center"/>
          </w:tcPr>
          <w:p w14:paraId="62BCB4F4">
            <w:pPr>
              <w:adjustRightInd/>
              <w:snapToGrid/>
              <w:spacing w:line="240" w:lineRule="auto"/>
              <w:ind w:firstLine="0" w:firstLineChars="0"/>
              <w:jc w:val="center"/>
              <w:rPr>
                <w:rFonts w:cs="Times New Roman"/>
                <w:sz w:val="21"/>
                <w:szCs w:val="21"/>
              </w:rPr>
            </w:pPr>
            <w:r>
              <w:rPr>
                <w:rFonts w:cs="Times New Roman"/>
                <w:kern w:val="0"/>
                <w:sz w:val="21"/>
                <w:szCs w:val="21"/>
              </w:rPr>
              <w:t>2587</w:t>
            </w:r>
          </w:p>
        </w:tc>
        <w:tc>
          <w:tcPr>
            <w:tcW w:w="834" w:type="pct"/>
            <w:vAlign w:val="center"/>
          </w:tcPr>
          <w:p w14:paraId="7C76D692">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76128863">
            <w:pPr>
              <w:adjustRightInd/>
              <w:snapToGrid/>
              <w:spacing w:line="240" w:lineRule="auto"/>
              <w:ind w:firstLine="0" w:firstLineChars="0"/>
              <w:jc w:val="center"/>
              <w:rPr>
                <w:rFonts w:cs="Times New Roman"/>
                <w:sz w:val="21"/>
                <w:szCs w:val="21"/>
              </w:rPr>
            </w:pPr>
            <w:r>
              <w:rPr>
                <w:sz w:val="21"/>
                <w:szCs w:val="21"/>
              </w:rPr>
              <w:t>约1500人</w:t>
            </w:r>
          </w:p>
        </w:tc>
      </w:tr>
      <w:tr w14:paraId="5C733AD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D67F1B7">
            <w:pPr>
              <w:adjustRightInd/>
              <w:snapToGrid/>
              <w:spacing w:line="240" w:lineRule="auto"/>
              <w:ind w:firstLine="0" w:firstLineChars="0"/>
              <w:jc w:val="center"/>
              <w:rPr>
                <w:rFonts w:cs="Times New Roman"/>
                <w:sz w:val="21"/>
                <w:szCs w:val="21"/>
              </w:rPr>
            </w:pPr>
          </w:p>
        </w:tc>
        <w:tc>
          <w:tcPr>
            <w:tcW w:w="833" w:type="pct"/>
            <w:vAlign w:val="center"/>
          </w:tcPr>
          <w:p w14:paraId="47B0ED9F">
            <w:pPr>
              <w:adjustRightInd/>
              <w:snapToGrid/>
              <w:spacing w:line="240" w:lineRule="auto"/>
              <w:ind w:firstLine="0" w:firstLineChars="0"/>
              <w:jc w:val="center"/>
              <w:rPr>
                <w:rFonts w:cs="Times New Roman"/>
                <w:sz w:val="21"/>
                <w:szCs w:val="21"/>
              </w:rPr>
            </w:pPr>
            <w:r>
              <w:rPr>
                <w:rFonts w:cs="Times New Roman"/>
                <w:kern w:val="0"/>
                <w:sz w:val="21"/>
                <w:szCs w:val="21"/>
              </w:rPr>
              <w:t>陆庄</w:t>
            </w:r>
          </w:p>
        </w:tc>
        <w:tc>
          <w:tcPr>
            <w:tcW w:w="833" w:type="pct"/>
            <w:vAlign w:val="center"/>
          </w:tcPr>
          <w:p w14:paraId="6998B537">
            <w:pPr>
              <w:adjustRightInd/>
              <w:snapToGrid/>
              <w:spacing w:line="240" w:lineRule="auto"/>
              <w:ind w:firstLine="0" w:firstLineChars="0"/>
              <w:jc w:val="center"/>
              <w:rPr>
                <w:rFonts w:cs="Times New Roman"/>
                <w:sz w:val="21"/>
                <w:szCs w:val="21"/>
              </w:rPr>
            </w:pPr>
            <w:r>
              <w:rPr>
                <w:rFonts w:cs="Times New Roman"/>
                <w:kern w:val="0"/>
                <w:sz w:val="21"/>
                <w:szCs w:val="21"/>
              </w:rPr>
              <w:t>西南</w:t>
            </w:r>
          </w:p>
        </w:tc>
        <w:tc>
          <w:tcPr>
            <w:tcW w:w="833" w:type="pct"/>
            <w:vAlign w:val="center"/>
          </w:tcPr>
          <w:p w14:paraId="226CF19F">
            <w:pPr>
              <w:adjustRightInd/>
              <w:snapToGrid/>
              <w:spacing w:line="240" w:lineRule="auto"/>
              <w:ind w:firstLine="0" w:firstLineChars="0"/>
              <w:jc w:val="center"/>
              <w:rPr>
                <w:rFonts w:cs="Times New Roman"/>
                <w:sz w:val="21"/>
                <w:szCs w:val="21"/>
              </w:rPr>
            </w:pPr>
            <w:r>
              <w:rPr>
                <w:rFonts w:cs="Times New Roman"/>
                <w:kern w:val="0"/>
                <w:sz w:val="21"/>
                <w:szCs w:val="21"/>
              </w:rPr>
              <w:t>1900</w:t>
            </w:r>
          </w:p>
        </w:tc>
        <w:tc>
          <w:tcPr>
            <w:tcW w:w="834" w:type="pct"/>
            <w:vAlign w:val="center"/>
          </w:tcPr>
          <w:p w14:paraId="487E372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D16BD91">
            <w:pPr>
              <w:adjustRightInd/>
              <w:snapToGrid/>
              <w:spacing w:line="240" w:lineRule="auto"/>
              <w:ind w:firstLine="0" w:firstLineChars="0"/>
              <w:jc w:val="center"/>
              <w:rPr>
                <w:rFonts w:cs="Times New Roman"/>
                <w:sz w:val="21"/>
                <w:szCs w:val="21"/>
              </w:rPr>
            </w:pPr>
            <w:r>
              <w:rPr>
                <w:sz w:val="21"/>
                <w:szCs w:val="21"/>
              </w:rPr>
              <w:t>约200人</w:t>
            </w:r>
          </w:p>
        </w:tc>
      </w:tr>
      <w:tr w14:paraId="572BA40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BA44748">
            <w:pPr>
              <w:adjustRightInd/>
              <w:snapToGrid/>
              <w:spacing w:line="240" w:lineRule="auto"/>
              <w:ind w:firstLine="0" w:firstLineChars="0"/>
              <w:jc w:val="center"/>
              <w:rPr>
                <w:rFonts w:cs="Times New Roman"/>
                <w:sz w:val="21"/>
                <w:szCs w:val="21"/>
              </w:rPr>
            </w:pPr>
          </w:p>
        </w:tc>
        <w:tc>
          <w:tcPr>
            <w:tcW w:w="833" w:type="pct"/>
            <w:vAlign w:val="center"/>
          </w:tcPr>
          <w:p w14:paraId="784F6973">
            <w:pPr>
              <w:adjustRightInd/>
              <w:snapToGrid/>
              <w:spacing w:line="240" w:lineRule="auto"/>
              <w:ind w:firstLine="0" w:firstLineChars="0"/>
              <w:jc w:val="center"/>
              <w:rPr>
                <w:rFonts w:cs="Times New Roman"/>
                <w:sz w:val="21"/>
                <w:szCs w:val="21"/>
              </w:rPr>
            </w:pPr>
            <w:r>
              <w:rPr>
                <w:rFonts w:cs="Times New Roman"/>
                <w:kern w:val="0"/>
                <w:sz w:val="21"/>
                <w:szCs w:val="21"/>
              </w:rPr>
              <w:t>赵跳</w:t>
            </w:r>
          </w:p>
        </w:tc>
        <w:tc>
          <w:tcPr>
            <w:tcW w:w="833" w:type="pct"/>
            <w:vAlign w:val="center"/>
          </w:tcPr>
          <w:p w14:paraId="198D47E2">
            <w:pPr>
              <w:adjustRightInd/>
              <w:snapToGrid/>
              <w:spacing w:line="240" w:lineRule="auto"/>
              <w:ind w:firstLine="0" w:firstLineChars="0"/>
              <w:jc w:val="center"/>
              <w:rPr>
                <w:rFonts w:cs="Times New Roman"/>
                <w:sz w:val="21"/>
                <w:szCs w:val="21"/>
              </w:rPr>
            </w:pPr>
            <w:r>
              <w:rPr>
                <w:rFonts w:cs="Times New Roman"/>
                <w:kern w:val="0"/>
                <w:sz w:val="21"/>
                <w:szCs w:val="21"/>
              </w:rPr>
              <w:t>西南</w:t>
            </w:r>
          </w:p>
        </w:tc>
        <w:tc>
          <w:tcPr>
            <w:tcW w:w="833" w:type="pct"/>
            <w:vAlign w:val="center"/>
          </w:tcPr>
          <w:p w14:paraId="5C0B5A2E">
            <w:pPr>
              <w:adjustRightInd/>
              <w:snapToGrid/>
              <w:spacing w:line="240" w:lineRule="auto"/>
              <w:ind w:firstLine="0" w:firstLineChars="0"/>
              <w:jc w:val="center"/>
              <w:rPr>
                <w:rFonts w:cs="Times New Roman"/>
                <w:sz w:val="21"/>
                <w:szCs w:val="21"/>
              </w:rPr>
            </w:pPr>
            <w:r>
              <w:rPr>
                <w:rFonts w:cs="Times New Roman"/>
                <w:kern w:val="0"/>
                <w:sz w:val="21"/>
                <w:szCs w:val="21"/>
              </w:rPr>
              <w:t>1600</w:t>
            </w:r>
          </w:p>
        </w:tc>
        <w:tc>
          <w:tcPr>
            <w:tcW w:w="834" w:type="pct"/>
            <w:vAlign w:val="center"/>
          </w:tcPr>
          <w:p w14:paraId="3A8F6F94">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BB84494">
            <w:pPr>
              <w:adjustRightInd/>
              <w:snapToGrid/>
              <w:spacing w:line="240" w:lineRule="auto"/>
              <w:ind w:firstLine="0" w:firstLineChars="0"/>
              <w:jc w:val="center"/>
              <w:rPr>
                <w:rFonts w:cs="Times New Roman"/>
                <w:sz w:val="21"/>
                <w:szCs w:val="21"/>
              </w:rPr>
            </w:pPr>
            <w:r>
              <w:rPr>
                <w:sz w:val="21"/>
                <w:szCs w:val="21"/>
              </w:rPr>
              <w:t>约25人</w:t>
            </w:r>
          </w:p>
        </w:tc>
      </w:tr>
      <w:tr w14:paraId="43A19F7E">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03F83B8">
            <w:pPr>
              <w:adjustRightInd/>
              <w:snapToGrid/>
              <w:spacing w:line="240" w:lineRule="auto"/>
              <w:ind w:firstLine="0" w:firstLineChars="0"/>
              <w:jc w:val="center"/>
              <w:rPr>
                <w:rFonts w:cs="Times New Roman"/>
                <w:sz w:val="21"/>
                <w:szCs w:val="21"/>
              </w:rPr>
            </w:pPr>
          </w:p>
        </w:tc>
        <w:tc>
          <w:tcPr>
            <w:tcW w:w="833" w:type="pct"/>
            <w:vAlign w:val="center"/>
          </w:tcPr>
          <w:p w14:paraId="5FACFD03">
            <w:pPr>
              <w:adjustRightInd/>
              <w:snapToGrid/>
              <w:spacing w:line="240" w:lineRule="auto"/>
              <w:ind w:firstLine="0" w:firstLineChars="0"/>
              <w:jc w:val="center"/>
              <w:rPr>
                <w:rFonts w:cs="Times New Roman"/>
                <w:sz w:val="21"/>
                <w:szCs w:val="21"/>
              </w:rPr>
            </w:pPr>
            <w:r>
              <w:rPr>
                <w:rFonts w:cs="Times New Roman"/>
                <w:kern w:val="0"/>
                <w:sz w:val="21"/>
                <w:szCs w:val="21"/>
              </w:rPr>
              <w:t>孙杨庄</w:t>
            </w:r>
          </w:p>
        </w:tc>
        <w:tc>
          <w:tcPr>
            <w:tcW w:w="833" w:type="pct"/>
            <w:vAlign w:val="center"/>
          </w:tcPr>
          <w:p w14:paraId="0A734DC2">
            <w:pPr>
              <w:adjustRightInd/>
              <w:snapToGrid/>
              <w:spacing w:line="240" w:lineRule="auto"/>
              <w:ind w:firstLine="0" w:firstLineChars="0"/>
              <w:jc w:val="center"/>
              <w:rPr>
                <w:rFonts w:cs="Times New Roman"/>
                <w:sz w:val="21"/>
                <w:szCs w:val="21"/>
              </w:rPr>
            </w:pPr>
            <w:r>
              <w:rPr>
                <w:rFonts w:cs="Times New Roman"/>
                <w:kern w:val="0"/>
                <w:sz w:val="21"/>
                <w:szCs w:val="21"/>
              </w:rPr>
              <w:t>西南</w:t>
            </w:r>
          </w:p>
        </w:tc>
        <w:tc>
          <w:tcPr>
            <w:tcW w:w="833" w:type="pct"/>
            <w:vAlign w:val="center"/>
          </w:tcPr>
          <w:p w14:paraId="047AD403">
            <w:pPr>
              <w:adjustRightInd/>
              <w:snapToGrid/>
              <w:spacing w:line="240" w:lineRule="auto"/>
              <w:ind w:firstLine="0" w:firstLineChars="0"/>
              <w:jc w:val="center"/>
              <w:rPr>
                <w:rFonts w:cs="Times New Roman"/>
                <w:sz w:val="21"/>
                <w:szCs w:val="21"/>
              </w:rPr>
            </w:pPr>
            <w:r>
              <w:rPr>
                <w:rFonts w:cs="Times New Roman"/>
                <w:kern w:val="0"/>
                <w:sz w:val="21"/>
                <w:szCs w:val="21"/>
              </w:rPr>
              <w:t>1380</w:t>
            </w:r>
          </w:p>
        </w:tc>
        <w:tc>
          <w:tcPr>
            <w:tcW w:w="834" w:type="pct"/>
            <w:vAlign w:val="center"/>
          </w:tcPr>
          <w:p w14:paraId="772423F8">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084D9BB">
            <w:pPr>
              <w:adjustRightInd/>
              <w:snapToGrid/>
              <w:spacing w:line="240" w:lineRule="auto"/>
              <w:ind w:firstLine="0" w:firstLineChars="0"/>
              <w:jc w:val="center"/>
              <w:rPr>
                <w:rFonts w:cs="Times New Roman"/>
                <w:sz w:val="21"/>
                <w:szCs w:val="21"/>
              </w:rPr>
            </w:pPr>
            <w:r>
              <w:rPr>
                <w:sz w:val="21"/>
                <w:szCs w:val="21"/>
              </w:rPr>
              <w:t>约100人</w:t>
            </w:r>
          </w:p>
        </w:tc>
      </w:tr>
      <w:tr w14:paraId="2099457D">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A708655">
            <w:pPr>
              <w:adjustRightInd/>
              <w:snapToGrid/>
              <w:spacing w:line="240" w:lineRule="auto"/>
              <w:ind w:firstLine="0" w:firstLineChars="0"/>
              <w:jc w:val="center"/>
              <w:rPr>
                <w:rFonts w:cs="Times New Roman"/>
                <w:sz w:val="21"/>
                <w:szCs w:val="21"/>
              </w:rPr>
            </w:pPr>
          </w:p>
        </w:tc>
        <w:tc>
          <w:tcPr>
            <w:tcW w:w="833" w:type="pct"/>
            <w:vAlign w:val="center"/>
          </w:tcPr>
          <w:p w14:paraId="39DE3163">
            <w:pPr>
              <w:adjustRightInd/>
              <w:snapToGrid/>
              <w:spacing w:line="240" w:lineRule="auto"/>
              <w:ind w:firstLine="0" w:firstLineChars="0"/>
              <w:jc w:val="center"/>
              <w:rPr>
                <w:rFonts w:cs="Times New Roman"/>
                <w:sz w:val="21"/>
                <w:szCs w:val="21"/>
              </w:rPr>
            </w:pPr>
            <w:r>
              <w:rPr>
                <w:rFonts w:cs="Times New Roman"/>
                <w:kern w:val="0"/>
                <w:sz w:val="21"/>
                <w:szCs w:val="21"/>
              </w:rPr>
              <w:t>团结村</w:t>
            </w:r>
          </w:p>
        </w:tc>
        <w:tc>
          <w:tcPr>
            <w:tcW w:w="833" w:type="pct"/>
            <w:vAlign w:val="center"/>
          </w:tcPr>
          <w:p w14:paraId="1C1979E2">
            <w:pPr>
              <w:adjustRightInd/>
              <w:snapToGrid/>
              <w:spacing w:line="240" w:lineRule="auto"/>
              <w:ind w:firstLine="0" w:firstLineChars="0"/>
              <w:jc w:val="center"/>
              <w:rPr>
                <w:rFonts w:cs="Times New Roman"/>
                <w:sz w:val="21"/>
                <w:szCs w:val="21"/>
              </w:rPr>
            </w:pPr>
            <w:r>
              <w:rPr>
                <w:rFonts w:cs="Times New Roman"/>
                <w:kern w:val="0"/>
                <w:sz w:val="21"/>
                <w:szCs w:val="21"/>
              </w:rPr>
              <w:t>西南</w:t>
            </w:r>
          </w:p>
        </w:tc>
        <w:tc>
          <w:tcPr>
            <w:tcW w:w="833" w:type="pct"/>
            <w:vAlign w:val="center"/>
          </w:tcPr>
          <w:p w14:paraId="1865A18E">
            <w:pPr>
              <w:adjustRightInd/>
              <w:snapToGrid/>
              <w:spacing w:line="240" w:lineRule="auto"/>
              <w:ind w:firstLine="0" w:firstLineChars="0"/>
              <w:jc w:val="center"/>
              <w:rPr>
                <w:rFonts w:cs="Times New Roman"/>
                <w:sz w:val="21"/>
                <w:szCs w:val="21"/>
              </w:rPr>
            </w:pPr>
            <w:r>
              <w:rPr>
                <w:rFonts w:cs="Times New Roman"/>
                <w:kern w:val="0"/>
                <w:sz w:val="21"/>
                <w:szCs w:val="21"/>
              </w:rPr>
              <w:t>3672</w:t>
            </w:r>
          </w:p>
        </w:tc>
        <w:tc>
          <w:tcPr>
            <w:tcW w:w="834" w:type="pct"/>
            <w:vAlign w:val="center"/>
          </w:tcPr>
          <w:p w14:paraId="0DF37EE2">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515763B7">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1900</w:t>
            </w:r>
            <w:r>
              <w:rPr>
                <w:sz w:val="21"/>
                <w:szCs w:val="21"/>
              </w:rPr>
              <w:t>人</w:t>
            </w:r>
          </w:p>
        </w:tc>
      </w:tr>
      <w:tr w14:paraId="111B23C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330B965E">
            <w:pPr>
              <w:adjustRightInd/>
              <w:snapToGrid/>
              <w:spacing w:line="240" w:lineRule="auto"/>
              <w:ind w:firstLine="0" w:firstLineChars="0"/>
              <w:jc w:val="center"/>
              <w:rPr>
                <w:rFonts w:cs="Times New Roman"/>
                <w:sz w:val="21"/>
                <w:szCs w:val="21"/>
              </w:rPr>
            </w:pPr>
          </w:p>
        </w:tc>
        <w:tc>
          <w:tcPr>
            <w:tcW w:w="833" w:type="pct"/>
            <w:vAlign w:val="center"/>
          </w:tcPr>
          <w:p w14:paraId="5E945256">
            <w:pPr>
              <w:adjustRightInd/>
              <w:snapToGrid/>
              <w:spacing w:line="240" w:lineRule="auto"/>
              <w:ind w:firstLine="0" w:firstLineChars="0"/>
              <w:jc w:val="center"/>
              <w:rPr>
                <w:rFonts w:cs="Times New Roman"/>
                <w:sz w:val="21"/>
                <w:szCs w:val="21"/>
              </w:rPr>
            </w:pPr>
            <w:r>
              <w:rPr>
                <w:rFonts w:cs="Times New Roman"/>
                <w:kern w:val="0"/>
                <w:sz w:val="21"/>
                <w:szCs w:val="21"/>
              </w:rPr>
              <w:t>青山镇</w:t>
            </w:r>
          </w:p>
        </w:tc>
        <w:tc>
          <w:tcPr>
            <w:tcW w:w="833" w:type="pct"/>
            <w:vAlign w:val="center"/>
          </w:tcPr>
          <w:p w14:paraId="7B27A44D">
            <w:pPr>
              <w:adjustRightInd/>
              <w:snapToGrid/>
              <w:spacing w:line="240" w:lineRule="auto"/>
              <w:ind w:firstLine="0" w:firstLineChars="0"/>
              <w:jc w:val="center"/>
              <w:rPr>
                <w:rFonts w:cs="Times New Roman"/>
                <w:sz w:val="21"/>
                <w:szCs w:val="21"/>
              </w:rPr>
            </w:pPr>
            <w:r>
              <w:rPr>
                <w:rFonts w:cs="Times New Roman"/>
                <w:kern w:val="0"/>
                <w:sz w:val="21"/>
                <w:szCs w:val="21"/>
              </w:rPr>
              <w:t>西南</w:t>
            </w:r>
          </w:p>
        </w:tc>
        <w:tc>
          <w:tcPr>
            <w:tcW w:w="833" w:type="pct"/>
            <w:vAlign w:val="center"/>
          </w:tcPr>
          <w:p w14:paraId="3AD70FDD">
            <w:pPr>
              <w:adjustRightInd/>
              <w:snapToGrid/>
              <w:spacing w:line="240" w:lineRule="auto"/>
              <w:ind w:firstLine="0" w:firstLineChars="0"/>
              <w:jc w:val="center"/>
              <w:rPr>
                <w:rFonts w:cs="Times New Roman"/>
                <w:sz w:val="21"/>
                <w:szCs w:val="21"/>
              </w:rPr>
            </w:pPr>
            <w:r>
              <w:rPr>
                <w:rFonts w:cs="Times New Roman"/>
                <w:kern w:val="0"/>
                <w:sz w:val="21"/>
                <w:szCs w:val="21"/>
              </w:rPr>
              <w:t>3084</w:t>
            </w:r>
          </w:p>
        </w:tc>
        <w:tc>
          <w:tcPr>
            <w:tcW w:w="834" w:type="pct"/>
            <w:vAlign w:val="center"/>
          </w:tcPr>
          <w:p w14:paraId="67886EB8">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780C7616">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1500</w:t>
            </w:r>
            <w:r>
              <w:rPr>
                <w:sz w:val="21"/>
                <w:szCs w:val="21"/>
              </w:rPr>
              <w:t>人</w:t>
            </w:r>
          </w:p>
        </w:tc>
      </w:tr>
      <w:tr w14:paraId="0200BA4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9375D08">
            <w:pPr>
              <w:adjustRightInd/>
              <w:snapToGrid/>
              <w:spacing w:line="240" w:lineRule="auto"/>
              <w:ind w:firstLine="0" w:firstLineChars="0"/>
              <w:jc w:val="center"/>
              <w:rPr>
                <w:rFonts w:cs="Times New Roman"/>
                <w:sz w:val="21"/>
                <w:szCs w:val="21"/>
              </w:rPr>
            </w:pPr>
          </w:p>
        </w:tc>
        <w:tc>
          <w:tcPr>
            <w:tcW w:w="833" w:type="pct"/>
            <w:vAlign w:val="center"/>
          </w:tcPr>
          <w:p w14:paraId="3BF8E568">
            <w:pPr>
              <w:adjustRightInd/>
              <w:snapToGrid/>
              <w:spacing w:line="240" w:lineRule="auto"/>
              <w:ind w:firstLine="0" w:firstLineChars="0"/>
              <w:jc w:val="center"/>
              <w:rPr>
                <w:rFonts w:cs="Times New Roman"/>
                <w:sz w:val="21"/>
                <w:szCs w:val="21"/>
              </w:rPr>
            </w:pPr>
            <w:r>
              <w:rPr>
                <w:rFonts w:cs="Times New Roman"/>
                <w:kern w:val="0"/>
                <w:sz w:val="21"/>
                <w:szCs w:val="21"/>
              </w:rPr>
              <w:t>四圩村</w:t>
            </w:r>
          </w:p>
        </w:tc>
        <w:tc>
          <w:tcPr>
            <w:tcW w:w="833" w:type="pct"/>
            <w:vAlign w:val="center"/>
          </w:tcPr>
          <w:p w14:paraId="56859707">
            <w:pPr>
              <w:adjustRightInd/>
              <w:snapToGrid/>
              <w:spacing w:line="240" w:lineRule="auto"/>
              <w:ind w:firstLine="0" w:firstLineChars="0"/>
              <w:jc w:val="center"/>
              <w:rPr>
                <w:rFonts w:cs="Times New Roman"/>
                <w:sz w:val="21"/>
                <w:szCs w:val="21"/>
              </w:rPr>
            </w:pPr>
            <w:r>
              <w:rPr>
                <w:rFonts w:cs="Times New Roman"/>
                <w:kern w:val="0"/>
                <w:sz w:val="21"/>
                <w:szCs w:val="21"/>
              </w:rPr>
              <w:t>西南</w:t>
            </w:r>
          </w:p>
        </w:tc>
        <w:tc>
          <w:tcPr>
            <w:tcW w:w="833" w:type="pct"/>
            <w:vAlign w:val="center"/>
          </w:tcPr>
          <w:p w14:paraId="5DFFD5FC">
            <w:pPr>
              <w:adjustRightInd/>
              <w:snapToGrid/>
              <w:spacing w:line="240" w:lineRule="auto"/>
              <w:ind w:firstLine="0" w:firstLineChars="0"/>
              <w:jc w:val="center"/>
              <w:rPr>
                <w:rFonts w:cs="Times New Roman"/>
                <w:sz w:val="21"/>
                <w:szCs w:val="21"/>
              </w:rPr>
            </w:pPr>
            <w:r>
              <w:rPr>
                <w:rFonts w:cs="Times New Roman"/>
                <w:kern w:val="0"/>
                <w:sz w:val="21"/>
                <w:szCs w:val="21"/>
              </w:rPr>
              <w:t>4248</w:t>
            </w:r>
          </w:p>
        </w:tc>
        <w:tc>
          <w:tcPr>
            <w:tcW w:w="834" w:type="pct"/>
            <w:vAlign w:val="center"/>
          </w:tcPr>
          <w:p w14:paraId="3AC11AB6">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D2A7CC1">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1450</w:t>
            </w:r>
            <w:r>
              <w:rPr>
                <w:sz w:val="21"/>
                <w:szCs w:val="21"/>
              </w:rPr>
              <w:t>人</w:t>
            </w:r>
          </w:p>
        </w:tc>
      </w:tr>
      <w:tr w14:paraId="7AE158C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0F6F82D">
            <w:pPr>
              <w:adjustRightInd/>
              <w:snapToGrid/>
              <w:spacing w:line="240" w:lineRule="auto"/>
              <w:ind w:firstLine="0" w:firstLineChars="0"/>
              <w:jc w:val="center"/>
              <w:rPr>
                <w:rFonts w:cs="Times New Roman"/>
                <w:sz w:val="21"/>
                <w:szCs w:val="21"/>
              </w:rPr>
            </w:pPr>
          </w:p>
        </w:tc>
        <w:tc>
          <w:tcPr>
            <w:tcW w:w="833" w:type="pct"/>
            <w:vAlign w:val="center"/>
          </w:tcPr>
          <w:p w14:paraId="4D9BD401">
            <w:pPr>
              <w:adjustRightInd/>
              <w:snapToGrid/>
              <w:spacing w:line="240" w:lineRule="auto"/>
              <w:ind w:firstLine="0" w:firstLineChars="0"/>
              <w:jc w:val="center"/>
              <w:rPr>
                <w:rFonts w:cs="Times New Roman"/>
                <w:sz w:val="21"/>
                <w:szCs w:val="21"/>
              </w:rPr>
            </w:pPr>
            <w:r>
              <w:rPr>
                <w:rFonts w:cs="Times New Roman"/>
                <w:kern w:val="0"/>
                <w:sz w:val="21"/>
                <w:szCs w:val="21"/>
              </w:rPr>
              <w:t>小彭庄</w:t>
            </w:r>
          </w:p>
        </w:tc>
        <w:tc>
          <w:tcPr>
            <w:tcW w:w="833" w:type="pct"/>
            <w:vAlign w:val="center"/>
          </w:tcPr>
          <w:p w14:paraId="6E210C4B">
            <w:pPr>
              <w:adjustRightInd/>
              <w:snapToGrid/>
              <w:spacing w:line="240" w:lineRule="auto"/>
              <w:ind w:firstLine="0" w:firstLineChars="0"/>
              <w:jc w:val="center"/>
              <w:rPr>
                <w:rFonts w:cs="Times New Roman"/>
                <w:sz w:val="21"/>
                <w:szCs w:val="21"/>
              </w:rPr>
            </w:pPr>
            <w:r>
              <w:rPr>
                <w:rFonts w:cs="Times New Roman"/>
                <w:kern w:val="0"/>
                <w:sz w:val="21"/>
                <w:szCs w:val="21"/>
              </w:rPr>
              <w:t>东南</w:t>
            </w:r>
          </w:p>
        </w:tc>
        <w:tc>
          <w:tcPr>
            <w:tcW w:w="833" w:type="pct"/>
            <w:vAlign w:val="center"/>
          </w:tcPr>
          <w:p w14:paraId="04E18299">
            <w:pPr>
              <w:adjustRightInd/>
              <w:snapToGrid/>
              <w:spacing w:line="240" w:lineRule="auto"/>
              <w:ind w:firstLine="0" w:firstLineChars="0"/>
              <w:jc w:val="center"/>
              <w:rPr>
                <w:rFonts w:cs="Times New Roman"/>
                <w:sz w:val="21"/>
                <w:szCs w:val="21"/>
              </w:rPr>
            </w:pPr>
            <w:r>
              <w:rPr>
                <w:rFonts w:cs="Times New Roman"/>
                <w:kern w:val="0"/>
                <w:sz w:val="21"/>
                <w:szCs w:val="21"/>
              </w:rPr>
              <w:t>1715</w:t>
            </w:r>
          </w:p>
        </w:tc>
        <w:tc>
          <w:tcPr>
            <w:tcW w:w="834" w:type="pct"/>
            <w:vAlign w:val="center"/>
          </w:tcPr>
          <w:p w14:paraId="5A5BEA0B">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32E8642">
            <w:pPr>
              <w:adjustRightInd/>
              <w:snapToGrid/>
              <w:spacing w:line="240" w:lineRule="auto"/>
              <w:ind w:firstLine="0" w:firstLineChars="0"/>
              <w:jc w:val="center"/>
              <w:rPr>
                <w:rFonts w:cs="Times New Roman"/>
                <w:sz w:val="21"/>
                <w:szCs w:val="21"/>
              </w:rPr>
            </w:pPr>
            <w:r>
              <w:rPr>
                <w:sz w:val="21"/>
                <w:szCs w:val="21"/>
              </w:rPr>
              <w:t>约200人</w:t>
            </w:r>
          </w:p>
        </w:tc>
      </w:tr>
      <w:tr w14:paraId="66A5F21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3217E373">
            <w:pPr>
              <w:adjustRightInd/>
              <w:snapToGrid/>
              <w:spacing w:line="240" w:lineRule="auto"/>
              <w:ind w:firstLine="0" w:firstLineChars="0"/>
              <w:jc w:val="center"/>
              <w:rPr>
                <w:rFonts w:cs="Times New Roman"/>
                <w:sz w:val="21"/>
                <w:szCs w:val="21"/>
              </w:rPr>
            </w:pPr>
          </w:p>
        </w:tc>
        <w:tc>
          <w:tcPr>
            <w:tcW w:w="833" w:type="pct"/>
            <w:vAlign w:val="center"/>
          </w:tcPr>
          <w:p w14:paraId="597D70BE">
            <w:pPr>
              <w:adjustRightInd/>
              <w:snapToGrid/>
              <w:spacing w:line="240" w:lineRule="auto"/>
              <w:ind w:firstLine="0" w:firstLineChars="0"/>
              <w:jc w:val="center"/>
              <w:rPr>
                <w:rFonts w:cs="Times New Roman"/>
                <w:sz w:val="21"/>
                <w:szCs w:val="21"/>
              </w:rPr>
            </w:pPr>
            <w:r>
              <w:rPr>
                <w:rFonts w:cs="Times New Roman"/>
                <w:kern w:val="0"/>
                <w:sz w:val="21"/>
                <w:szCs w:val="21"/>
              </w:rPr>
              <w:t>长江村</w:t>
            </w:r>
          </w:p>
        </w:tc>
        <w:tc>
          <w:tcPr>
            <w:tcW w:w="833" w:type="pct"/>
            <w:vAlign w:val="center"/>
          </w:tcPr>
          <w:p w14:paraId="3C5B0B2E">
            <w:pPr>
              <w:adjustRightInd/>
              <w:snapToGrid/>
              <w:spacing w:line="240" w:lineRule="auto"/>
              <w:ind w:firstLine="0" w:firstLineChars="0"/>
              <w:jc w:val="center"/>
              <w:rPr>
                <w:rFonts w:cs="Times New Roman"/>
                <w:sz w:val="21"/>
                <w:szCs w:val="21"/>
              </w:rPr>
            </w:pPr>
            <w:r>
              <w:rPr>
                <w:rFonts w:cs="Times New Roman"/>
                <w:kern w:val="0"/>
                <w:sz w:val="21"/>
                <w:szCs w:val="21"/>
              </w:rPr>
              <w:t>东南</w:t>
            </w:r>
          </w:p>
        </w:tc>
        <w:tc>
          <w:tcPr>
            <w:tcW w:w="833" w:type="pct"/>
            <w:vAlign w:val="center"/>
          </w:tcPr>
          <w:p w14:paraId="0BC8BB9B">
            <w:pPr>
              <w:adjustRightInd/>
              <w:snapToGrid/>
              <w:spacing w:line="240" w:lineRule="auto"/>
              <w:ind w:firstLine="0" w:firstLineChars="0"/>
              <w:jc w:val="center"/>
              <w:rPr>
                <w:rFonts w:cs="Times New Roman"/>
                <w:sz w:val="21"/>
                <w:szCs w:val="21"/>
              </w:rPr>
            </w:pPr>
            <w:r>
              <w:rPr>
                <w:rFonts w:cs="Times New Roman"/>
                <w:kern w:val="0"/>
                <w:sz w:val="21"/>
                <w:szCs w:val="21"/>
              </w:rPr>
              <w:t>3000</w:t>
            </w:r>
          </w:p>
        </w:tc>
        <w:tc>
          <w:tcPr>
            <w:tcW w:w="834" w:type="pct"/>
            <w:vAlign w:val="center"/>
          </w:tcPr>
          <w:p w14:paraId="2ED1DF42">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46EB86C">
            <w:pPr>
              <w:adjustRightInd/>
              <w:snapToGrid/>
              <w:spacing w:line="240" w:lineRule="auto"/>
              <w:ind w:firstLine="0" w:firstLineChars="0"/>
              <w:jc w:val="center"/>
              <w:rPr>
                <w:rFonts w:cs="Times New Roman"/>
                <w:sz w:val="21"/>
                <w:szCs w:val="21"/>
              </w:rPr>
            </w:pPr>
            <w:r>
              <w:rPr>
                <w:sz w:val="21"/>
                <w:szCs w:val="21"/>
              </w:rPr>
              <w:t>约1000人</w:t>
            </w:r>
          </w:p>
        </w:tc>
      </w:tr>
      <w:tr w14:paraId="1CB8E67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744EA39">
            <w:pPr>
              <w:adjustRightInd/>
              <w:snapToGrid/>
              <w:spacing w:line="240" w:lineRule="auto"/>
              <w:ind w:firstLine="0" w:firstLineChars="0"/>
              <w:jc w:val="center"/>
              <w:rPr>
                <w:rFonts w:cs="Times New Roman"/>
                <w:sz w:val="21"/>
                <w:szCs w:val="21"/>
              </w:rPr>
            </w:pPr>
          </w:p>
        </w:tc>
        <w:tc>
          <w:tcPr>
            <w:tcW w:w="833" w:type="pct"/>
            <w:vAlign w:val="center"/>
          </w:tcPr>
          <w:p w14:paraId="79DA30F8">
            <w:pPr>
              <w:adjustRightInd/>
              <w:snapToGrid/>
              <w:spacing w:line="240" w:lineRule="auto"/>
              <w:ind w:firstLine="0" w:firstLineChars="0"/>
              <w:jc w:val="center"/>
              <w:rPr>
                <w:rFonts w:cs="Times New Roman"/>
                <w:sz w:val="21"/>
                <w:szCs w:val="21"/>
              </w:rPr>
            </w:pPr>
            <w:r>
              <w:rPr>
                <w:rFonts w:cs="Times New Roman"/>
                <w:kern w:val="0"/>
                <w:sz w:val="21"/>
                <w:szCs w:val="21"/>
              </w:rPr>
              <w:t>德庄</w:t>
            </w:r>
          </w:p>
        </w:tc>
        <w:tc>
          <w:tcPr>
            <w:tcW w:w="833" w:type="pct"/>
            <w:vAlign w:val="center"/>
          </w:tcPr>
          <w:p w14:paraId="42959700">
            <w:pPr>
              <w:adjustRightInd/>
              <w:snapToGrid/>
              <w:spacing w:line="240" w:lineRule="auto"/>
              <w:ind w:firstLine="0" w:firstLineChars="0"/>
              <w:jc w:val="center"/>
              <w:rPr>
                <w:rFonts w:cs="Times New Roman"/>
                <w:sz w:val="21"/>
                <w:szCs w:val="21"/>
              </w:rPr>
            </w:pPr>
            <w:r>
              <w:rPr>
                <w:rFonts w:cs="Times New Roman"/>
                <w:kern w:val="0"/>
                <w:sz w:val="21"/>
                <w:szCs w:val="21"/>
              </w:rPr>
              <w:t>东南</w:t>
            </w:r>
          </w:p>
        </w:tc>
        <w:tc>
          <w:tcPr>
            <w:tcW w:w="833" w:type="pct"/>
            <w:vAlign w:val="center"/>
          </w:tcPr>
          <w:p w14:paraId="7FCEAD0B">
            <w:pPr>
              <w:adjustRightInd/>
              <w:snapToGrid/>
              <w:spacing w:line="240" w:lineRule="auto"/>
              <w:ind w:firstLine="0" w:firstLineChars="0"/>
              <w:jc w:val="center"/>
              <w:rPr>
                <w:rFonts w:cs="Times New Roman"/>
                <w:sz w:val="21"/>
                <w:szCs w:val="21"/>
              </w:rPr>
            </w:pPr>
            <w:r>
              <w:rPr>
                <w:rFonts w:cs="Times New Roman"/>
                <w:kern w:val="0"/>
                <w:sz w:val="21"/>
                <w:szCs w:val="21"/>
              </w:rPr>
              <w:t>2400</w:t>
            </w:r>
          </w:p>
        </w:tc>
        <w:tc>
          <w:tcPr>
            <w:tcW w:w="834" w:type="pct"/>
            <w:vAlign w:val="center"/>
          </w:tcPr>
          <w:p w14:paraId="36D17B3A">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D714035">
            <w:pPr>
              <w:adjustRightInd/>
              <w:snapToGrid/>
              <w:spacing w:line="240" w:lineRule="auto"/>
              <w:ind w:firstLine="0" w:firstLineChars="0"/>
              <w:jc w:val="center"/>
              <w:rPr>
                <w:rFonts w:cs="Times New Roman"/>
                <w:sz w:val="21"/>
                <w:szCs w:val="21"/>
              </w:rPr>
            </w:pPr>
            <w:r>
              <w:rPr>
                <w:sz w:val="21"/>
                <w:szCs w:val="21"/>
              </w:rPr>
              <w:t>约90人</w:t>
            </w:r>
          </w:p>
        </w:tc>
      </w:tr>
      <w:tr w14:paraId="2F2602C2">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C6DC8A1">
            <w:pPr>
              <w:adjustRightInd/>
              <w:snapToGrid/>
              <w:spacing w:line="240" w:lineRule="auto"/>
              <w:ind w:firstLine="0" w:firstLineChars="0"/>
              <w:jc w:val="center"/>
              <w:rPr>
                <w:rFonts w:cs="Times New Roman"/>
                <w:sz w:val="21"/>
                <w:szCs w:val="21"/>
              </w:rPr>
            </w:pPr>
          </w:p>
        </w:tc>
        <w:tc>
          <w:tcPr>
            <w:tcW w:w="833" w:type="pct"/>
            <w:vAlign w:val="center"/>
          </w:tcPr>
          <w:p w14:paraId="1AB6B630">
            <w:pPr>
              <w:adjustRightInd/>
              <w:snapToGrid/>
              <w:spacing w:line="240" w:lineRule="auto"/>
              <w:ind w:firstLine="0" w:firstLineChars="0"/>
              <w:jc w:val="center"/>
              <w:rPr>
                <w:rFonts w:cs="Times New Roman"/>
                <w:sz w:val="21"/>
                <w:szCs w:val="21"/>
              </w:rPr>
            </w:pPr>
            <w:r>
              <w:rPr>
                <w:rFonts w:cs="Times New Roman"/>
                <w:kern w:val="0"/>
                <w:sz w:val="21"/>
                <w:szCs w:val="21"/>
              </w:rPr>
              <w:t>沙洲村</w:t>
            </w:r>
          </w:p>
        </w:tc>
        <w:tc>
          <w:tcPr>
            <w:tcW w:w="833" w:type="pct"/>
            <w:vAlign w:val="center"/>
          </w:tcPr>
          <w:p w14:paraId="6E77FFEA">
            <w:pPr>
              <w:adjustRightInd/>
              <w:snapToGrid/>
              <w:spacing w:line="240" w:lineRule="auto"/>
              <w:ind w:firstLine="0" w:firstLineChars="0"/>
              <w:jc w:val="center"/>
              <w:rPr>
                <w:rFonts w:cs="Times New Roman"/>
                <w:sz w:val="21"/>
                <w:szCs w:val="21"/>
              </w:rPr>
            </w:pPr>
            <w:r>
              <w:rPr>
                <w:rFonts w:cs="Times New Roman"/>
                <w:kern w:val="0"/>
                <w:sz w:val="21"/>
                <w:szCs w:val="21"/>
              </w:rPr>
              <w:t>东南</w:t>
            </w:r>
          </w:p>
        </w:tc>
        <w:tc>
          <w:tcPr>
            <w:tcW w:w="833" w:type="pct"/>
            <w:vAlign w:val="center"/>
          </w:tcPr>
          <w:p w14:paraId="0CA1A1DB">
            <w:pPr>
              <w:adjustRightInd/>
              <w:snapToGrid/>
              <w:spacing w:line="240" w:lineRule="auto"/>
              <w:ind w:firstLine="0" w:firstLineChars="0"/>
              <w:jc w:val="center"/>
              <w:rPr>
                <w:rFonts w:cs="Times New Roman"/>
                <w:sz w:val="21"/>
                <w:szCs w:val="21"/>
              </w:rPr>
            </w:pPr>
            <w:r>
              <w:rPr>
                <w:rFonts w:cs="Times New Roman"/>
                <w:kern w:val="0"/>
                <w:sz w:val="21"/>
                <w:szCs w:val="21"/>
              </w:rPr>
              <w:t>1000</w:t>
            </w:r>
          </w:p>
        </w:tc>
        <w:tc>
          <w:tcPr>
            <w:tcW w:w="834" w:type="pct"/>
            <w:vAlign w:val="center"/>
          </w:tcPr>
          <w:p w14:paraId="2FCB0D20">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BC351CE">
            <w:pPr>
              <w:adjustRightInd/>
              <w:snapToGrid/>
              <w:spacing w:line="240" w:lineRule="auto"/>
              <w:ind w:firstLine="0" w:firstLineChars="0"/>
              <w:jc w:val="center"/>
              <w:rPr>
                <w:rFonts w:cs="Times New Roman"/>
                <w:sz w:val="21"/>
                <w:szCs w:val="21"/>
              </w:rPr>
            </w:pPr>
            <w:r>
              <w:rPr>
                <w:sz w:val="21"/>
                <w:szCs w:val="21"/>
              </w:rPr>
              <w:t>约400人</w:t>
            </w:r>
          </w:p>
        </w:tc>
      </w:tr>
      <w:tr w14:paraId="66A8E16E">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044ABC9">
            <w:pPr>
              <w:adjustRightInd/>
              <w:snapToGrid/>
              <w:spacing w:line="240" w:lineRule="auto"/>
              <w:ind w:firstLine="0" w:firstLineChars="0"/>
              <w:jc w:val="center"/>
              <w:rPr>
                <w:rFonts w:cs="Times New Roman"/>
                <w:sz w:val="21"/>
                <w:szCs w:val="21"/>
              </w:rPr>
            </w:pPr>
          </w:p>
        </w:tc>
        <w:tc>
          <w:tcPr>
            <w:tcW w:w="833" w:type="pct"/>
            <w:vAlign w:val="center"/>
          </w:tcPr>
          <w:p w14:paraId="457F19A8">
            <w:pPr>
              <w:adjustRightInd/>
              <w:snapToGrid/>
              <w:spacing w:line="240" w:lineRule="auto"/>
              <w:ind w:firstLine="0" w:firstLineChars="0"/>
              <w:jc w:val="center"/>
              <w:rPr>
                <w:rFonts w:cs="Times New Roman"/>
                <w:sz w:val="21"/>
                <w:szCs w:val="21"/>
              </w:rPr>
            </w:pPr>
            <w:r>
              <w:rPr>
                <w:rFonts w:cs="Times New Roman"/>
                <w:kern w:val="0"/>
                <w:sz w:val="21"/>
                <w:szCs w:val="21"/>
              </w:rPr>
              <w:t>农哥村</w:t>
            </w:r>
          </w:p>
        </w:tc>
        <w:tc>
          <w:tcPr>
            <w:tcW w:w="833" w:type="pct"/>
            <w:vAlign w:val="center"/>
          </w:tcPr>
          <w:p w14:paraId="3808217E">
            <w:pPr>
              <w:adjustRightInd/>
              <w:snapToGrid/>
              <w:spacing w:line="240" w:lineRule="auto"/>
              <w:ind w:firstLine="0" w:firstLineChars="0"/>
              <w:jc w:val="center"/>
              <w:rPr>
                <w:rFonts w:cs="Times New Roman"/>
                <w:sz w:val="21"/>
                <w:szCs w:val="21"/>
              </w:rPr>
            </w:pPr>
            <w:r>
              <w:rPr>
                <w:rFonts w:cs="Times New Roman"/>
                <w:kern w:val="0"/>
                <w:sz w:val="21"/>
                <w:szCs w:val="21"/>
              </w:rPr>
              <w:t>东南</w:t>
            </w:r>
          </w:p>
        </w:tc>
        <w:tc>
          <w:tcPr>
            <w:tcW w:w="833" w:type="pct"/>
            <w:vAlign w:val="center"/>
          </w:tcPr>
          <w:p w14:paraId="2AF9A1FC">
            <w:pPr>
              <w:adjustRightInd/>
              <w:snapToGrid/>
              <w:spacing w:line="240" w:lineRule="auto"/>
              <w:ind w:firstLine="0" w:firstLineChars="0"/>
              <w:jc w:val="center"/>
              <w:rPr>
                <w:rFonts w:cs="Times New Roman"/>
                <w:sz w:val="21"/>
                <w:szCs w:val="21"/>
              </w:rPr>
            </w:pPr>
            <w:r>
              <w:rPr>
                <w:rFonts w:cs="Times New Roman"/>
                <w:kern w:val="0"/>
                <w:sz w:val="21"/>
                <w:szCs w:val="21"/>
              </w:rPr>
              <w:t>155</w:t>
            </w:r>
          </w:p>
        </w:tc>
        <w:tc>
          <w:tcPr>
            <w:tcW w:w="834" w:type="pct"/>
            <w:vAlign w:val="center"/>
          </w:tcPr>
          <w:p w14:paraId="45C817C3">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8447E2A">
            <w:pPr>
              <w:adjustRightInd/>
              <w:snapToGrid/>
              <w:spacing w:line="240" w:lineRule="auto"/>
              <w:ind w:firstLine="0" w:firstLineChars="0"/>
              <w:jc w:val="center"/>
              <w:rPr>
                <w:rFonts w:cs="Times New Roman"/>
                <w:sz w:val="21"/>
                <w:szCs w:val="21"/>
              </w:rPr>
            </w:pPr>
            <w:r>
              <w:rPr>
                <w:sz w:val="21"/>
                <w:szCs w:val="21"/>
              </w:rPr>
              <w:t>约300人</w:t>
            </w:r>
          </w:p>
        </w:tc>
      </w:tr>
      <w:tr w14:paraId="243E5A9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7DD206F">
            <w:pPr>
              <w:adjustRightInd/>
              <w:snapToGrid/>
              <w:spacing w:line="240" w:lineRule="auto"/>
              <w:ind w:firstLine="0" w:firstLineChars="0"/>
              <w:jc w:val="center"/>
              <w:rPr>
                <w:rFonts w:cs="Times New Roman"/>
                <w:sz w:val="21"/>
                <w:szCs w:val="21"/>
              </w:rPr>
            </w:pPr>
          </w:p>
        </w:tc>
        <w:tc>
          <w:tcPr>
            <w:tcW w:w="833" w:type="pct"/>
            <w:vAlign w:val="center"/>
          </w:tcPr>
          <w:p w14:paraId="79323C9B">
            <w:pPr>
              <w:adjustRightInd/>
              <w:snapToGrid/>
              <w:spacing w:line="240" w:lineRule="auto"/>
              <w:ind w:firstLine="0" w:firstLineChars="0"/>
              <w:jc w:val="center"/>
              <w:rPr>
                <w:rFonts w:cs="Times New Roman"/>
                <w:sz w:val="21"/>
                <w:szCs w:val="21"/>
              </w:rPr>
            </w:pPr>
            <w:r>
              <w:rPr>
                <w:rFonts w:cs="Times New Roman"/>
                <w:kern w:val="0"/>
                <w:sz w:val="21"/>
                <w:szCs w:val="21"/>
              </w:rPr>
              <w:t>镜湖花园</w:t>
            </w:r>
          </w:p>
        </w:tc>
        <w:tc>
          <w:tcPr>
            <w:tcW w:w="833" w:type="pct"/>
            <w:vAlign w:val="center"/>
          </w:tcPr>
          <w:p w14:paraId="174BF0EF">
            <w:pPr>
              <w:adjustRightInd/>
              <w:snapToGrid/>
              <w:spacing w:line="240" w:lineRule="auto"/>
              <w:ind w:firstLine="0" w:firstLineChars="0"/>
              <w:jc w:val="center"/>
              <w:rPr>
                <w:rFonts w:cs="Times New Roman"/>
                <w:sz w:val="21"/>
                <w:szCs w:val="21"/>
              </w:rPr>
            </w:pPr>
            <w:r>
              <w:rPr>
                <w:rFonts w:cs="Times New Roman"/>
                <w:kern w:val="0"/>
                <w:sz w:val="21"/>
                <w:szCs w:val="21"/>
              </w:rPr>
              <w:t>东南</w:t>
            </w:r>
          </w:p>
        </w:tc>
        <w:tc>
          <w:tcPr>
            <w:tcW w:w="833" w:type="pct"/>
            <w:vAlign w:val="center"/>
          </w:tcPr>
          <w:p w14:paraId="5766C695">
            <w:pPr>
              <w:adjustRightInd/>
              <w:snapToGrid/>
              <w:spacing w:line="240" w:lineRule="auto"/>
              <w:ind w:firstLine="0" w:firstLineChars="0"/>
              <w:jc w:val="center"/>
              <w:rPr>
                <w:rFonts w:cs="Times New Roman"/>
                <w:sz w:val="21"/>
                <w:szCs w:val="21"/>
              </w:rPr>
            </w:pPr>
            <w:r>
              <w:rPr>
                <w:rFonts w:cs="Times New Roman"/>
                <w:kern w:val="0"/>
                <w:sz w:val="21"/>
                <w:szCs w:val="21"/>
              </w:rPr>
              <w:t>2142</w:t>
            </w:r>
          </w:p>
        </w:tc>
        <w:tc>
          <w:tcPr>
            <w:tcW w:w="834" w:type="pct"/>
            <w:vAlign w:val="center"/>
          </w:tcPr>
          <w:p w14:paraId="1CDD201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A24E3A7">
            <w:pPr>
              <w:adjustRightInd/>
              <w:snapToGrid/>
              <w:spacing w:line="240" w:lineRule="auto"/>
              <w:ind w:firstLine="0" w:firstLineChars="0"/>
              <w:jc w:val="center"/>
              <w:rPr>
                <w:rFonts w:cs="Times New Roman"/>
                <w:sz w:val="21"/>
                <w:szCs w:val="21"/>
              </w:rPr>
            </w:pPr>
            <w:r>
              <w:rPr>
                <w:sz w:val="21"/>
                <w:szCs w:val="21"/>
              </w:rPr>
              <w:t>约3580人</w:t>
            </w:r>
          </w:p>
        </w:tc>
      </w:tr>
      <w:tr w14:paraId="28912AE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725C29A">
            <w:pPr>
              <w:adjustRightInd/>
              <w:snapToGrid/>
              <w:spacing w:line="240" w:lineRule="auto"/>
              <w:ind w:firstLine="0" w:firstLineChars="0"/>
              <w:jc w:val="center"/>
              <w:rPr>
                <w:rFonts w:cs="Times New Roman"/>
                <w:sz w:val="21"/>
                <w:szCs w:val="21"/>
              </w:rPr>
            </w:pPr>
          </w:p>
        </w:tc>
        <w:tc>
          <w:tcPr>
            <w:tcW w:w="833" w:type="pct"/>
            <w:vAlign w:val="center"/>
          </w:tcPr>
          <w:p w14:paraId="4EA73176">
            <w:pPr>
              <w:adjustRightInd/>
              <w:snapToGrid/>
              <w:spacing w:line="240" w:lineRule="auto"/>
              <w:ind w:firstLine="0" w:firstLineChars="0"/>
              <w:jc w:val="center"/>
              <w:rPr>
                <w:rFonts w:cs="Times New Roman"/>
                <w:sz w:val="21"/>
                <w:szCs w:val="21"/>
              </w:rPr>
            </w:pPr>
            <w:r>
              <w:rPr>
                <w:rFonts w:cs="Times New Roman"/>
                <w:kern w:val="0"/>
                <w:sz w:val="21"/>
                <w:szCs w:val="21"/>
              </w:rPr>
              <w:t>幸福小区</w:t>
            </w:r>
          </w:p>
        </w:tc>
        <w:tc>
          <w:tcPr>
            <w:tcW w:w="833" w:type="pct"/>
            <w:vAlign w:val="center"/>
          </w:tcPr>
          <w:p w14:paraId="7F215973">
            <w:pPr>
              <w:adjustRightInd/>
              <w:snapToGrid/>
              <w:spacing w:line="240" w:lineRule="auto"/>
              <w:ind w:firstLine="0" w:firstLineChars="0"/>
              <w:jc w:val="center"/>
              <w:rPr>
                <w:rFonts w:cs="Times New Roman"/>
                <w:sz w:val="21"/>
                <w:szCs w:val="21"/>
              </w:rPr>
            </w:pPr>
            <w:r>
              <w:rPr>
                <w:rFonts w:cs="Times New Roman"/>
                <w:kern w:val="0"/>
                <w:sz w:val="21"/>
                <w:szCs w:val="21"/>
              </w:rPr>
              <w:t>东南</w:t>
            </w:r>
          </w:p>
        </w:tc>
        <w:tc>
          <w:tcPr>
            <w:tcW w:w="833" w:type="pct"/>
            <w:vAlign w:val="center"/>
          </w:tcPr>
          <w:p w14:paraId="3D718BF6">
            <w:pPr>
              <w:adjustRightInd/>
              <w:snapToGrid/>
              <w:spacing w:line="240" w:lineRule="auto"/>
              <w:ind w:firstLine="0" w:firstLineChars="0"/>
              <w:jc w:val="center"/>
              <w:rPr>
                <w:rFonts w:cs="Times New Roman"/>
                <w:sz w:val="21"/>
                <w:szCs w:val="21"/>
              </w:rPr>
            </w:pPr>
            <w:r>
              <w:rPr>
                <w:rFonts w:cs="Times New Roman"/>
                <w:kern w:val="0"/>
                <w:sz w:val="21"/>
                <w:szCs w:val="21"/>
              </w:rPr>
              <w:t>2400</w:t>
            </w:r>
          </w:p>
        </w:tc>
        <w:tc>
          <w:tcPr>
            <w:tcW w:w="834" w:type="pct"/>
            <w:vAlign w:val="center"/>
          </w:tcPr>
          <w:p w14:paraId="48132785">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1DFFA47">
            <w:pPr>
              <w:adjustRightInd/>
              <w:snapToGrid/>
              <w:spacing w:line="240" w:lineRule="auto"/>
              <w:ind w:firstLine="0" w:firstLineChars="0"/>
              <w:jc w:val="center"/>
              <w:rPr>
                <w:rFonts w:cs="Times New Roman"/>
                <w:sz w:val="21"/>
                <w:szCs w:val="21"/>
              </w:rPr>
            </w:pPr>
            <w:r>
              <w:rPr>
                <w:sz w:val="21"/>
                <w:szCs w:val="21"/>
              </w:rPr>
              <w:t>约3600人</w:t>
            </w:r>
          </w:p>
        </w:tc>
      </w:tr>
      <w:tr w14:paraId="230C178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4284AE4">
            <w:pPr>
              <w:adjustRightInd/>
              <w:snapToGrid/>
              <w:spacing w:line="240" w:lineRule="auto"/>
              <w:ind w:firstLine="0" w:firstLineChars="0"/>
              <w:jc w:val="center"/>
              <w:rPr>
                <w:rFonts w:cs="Times New Roman"/>
                <w:sz w:val="21"/>
                <w:szCs w:val="21"/>
              </w:rPr>
            </w:pPr>
          </w:p>
        </w:tc>
        <w:tc>
          <w:tcPr>
            <w:tcW w:w="833" w:type="pct"/>
            <w:vAlign w:val="center"/>
          </w:tcPr>
          <w:p w14:paraId="78CDFEA4">
            <w:pPr>
              <w:adjustRightInd/>
              <w:snapToGrid/>
              <w:spacing w:line="240" w:lineRule="auto"/>
              <w:ind w:firstLine="0" w:firstLineChars="0"/>
              <w:jc w:val="center"/>
              <w:rPr>
                <w:rFonts w:cs="Times New Roman"/>
                <w:sz w:val="21"/>
                <w:szCs w:val="21"/>
              </w:rPr>
            </w:pPr>
            <w:r>
              <w:rPr>
                <w:rFonts w:cs="Times New Roman"/>
                <w:kern w:val="0"/>
                <w:sz w:val="21"/>
                <w:szCs w:val="21"/>
              </w:rPr>
              <w:t>幸福家园</w:t>
            </w:r>
          </w:p>
        </w:tc>
        <w:tc>
          <w:tcPr>
            <w:tcW w:w="833" w:type="pct"/>
            <w:vAlign w:val="center"/>
          </w:tcPr>
          <w:p w14:paraId="11AED669">
            <w:pPr>
              <w:adjustRightInd/>
              <w:snapToGrid/>
              <w:spacing w:line="240" w:lineRule="auto"/>
              <w:ind w:firstLine="0" w:firstLineChars="0"/>
              <w:jc w:val="center"/>
              <w:rPr>
                <w:rFonts w:cs="Times New Roman"/>
                <w:sz w:val="21"/>
                <w:szCs w:val="21"/>
              </w:rPr>
            </w:pPr>
            <w:r>
              <w:rPr>
                <w:rFonts w:cs="Times New Roman"/>
                <w:kern w:val="0"/>
                <w:sz w:val="21"/>
                <w:szCs w:val="21"/>
              </w:rPr>
              <w:t>东南</w:t>
            </w:r>
          </w:p>
        </w:tc>
        <w:tc>
          <w:tcPr>
            <w:tcW w:w="833" w:type="pct"/>
            <w:vAlign w:val="center"/>
          </w:tcPr>
          <w:p w14:paraId="7B64454B">
            <w:pPr>
              <w:adjustRightInd/>
              <w:snapToGrid/>
              <w:spacing w:line="240" w:lineRule="auto"/>
              <w:ind w:firstLine="0" w:firstLineChars="0"/>
              <w:jc w:val="center"/>
              <w:rPr>
                <w:rFonts w:cs="Times New Roman"/>
                <w:sz w:val="21"/>
                <w:szCs w:val="21"/>
              </w:rPr>
            </w:pPr>
            <w:r>
              <w:rPr>
                <w:rFonts w:cs="Times New Roman"/>
                <w:kern w:val="0"/>
                <w:sz w:val="21"/>
                <w:szCs w:val="21"/>
              </w:rPr>
              <w:t>2000</w:t>
            </w:r>
          </w:p>
        </w:tc>
        <w:tc>
          <w:tcPr>
            <w:tcW w:w="834" w:type="pct"/>
            <w:vAlign w:val="center"/>
          </w:tcPr>
          <w:p w14:paraId="50C35591">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70B6774F">
            <w:pPr>
              <w:adjustRightInd/>
              <w:snapToGrid/>
              <w:spacing w:line="240" w:lineRule="auto"/>
              <w:ind w:firstLine="0" w:firstLineChars="0"/>
              <w:jc w:val="center"/>
              <w:rPr>
                <w:rFonts w:cs="Times New Roman"/>
                <w:sz w:val="21"/>
                <w:szCs w:val="21"/>
              </w:rPr>
            </w:pPr>
            <w:r>
              <w:rPr>
                <w:sz w:val="21"/>
                <w:szCs w:val="21"/>
              </w:rPr>
              <w:t>约3180人</w:t>
            </w:r>
          </w:p>
        </w:tc>
      </w:tr>
      <w:tr w14:paraId="5D016819">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1EF330B">
            <w:pPr>
              <w:adjustRightInd/>
              <w:snapToGrid/>
              <w:spacing w:line="240" w:lineRule="auto"/>
              <w:ind w:firstLine="0" w:firstLineChars="0"/>
              <w:jc w:val="center"/>
              <w:rPr>
                <w:rFonts w:cs="Times New Roman"/>
                <w:sz w:val="21"/>
                <w:szCs w:val="21"/>
              </w:rPr>
            </w:pPr>
          </w:p>
        </w:tc>
        <w:tc>
          <w:tcPr>
            <w:tcW w:w="833" w:type="pct"/>
            <w:vAlign w:val="center"/>
          </w:tcPr>
          <w:p w14:paraId="7085EBC9">
            <w:pPr>
              <w:adjustRightInd/>
              <w:snapToGrid/>
              <w:spacing w:line="240" w:lineRule="auto"/>
              <w:ind w:firstLine="0" w:firstLineChars="0"/>
              <w:jc w:val="center"/>
              <w:rPr>
                <w:rFonts w:cs="Times New Roman"/>
                <w:sz w:val="21"/>
                <w:szCs w:val="21"/>
              </w:rPr>
            </w:pPr>
            <w:r>
              <w:rPr>
                <w:rFonts w:cs="Times New Roman"/>
                <w:kern w:val="0"/>
                <w:sz w:val="21"/>
                <w:szCs w:val="21"/>
              </w:rPr>
              <w:t>大罗庄</w:t>
            </w:r>
          </w:p>
        </w:tc>
        <w:tc>
          <w:tcPr>
            <w:tcW w:w="833" w:type="pct"/>
            <w:vAlign w:val="center"/>
          </w:tcPr>
          <w:p w14:paraId="5CB36019">
            <w:pPr>
              <w:adjustRightInd/>
              <w:snapToGrid/>
              <w:spacing w:line="240" w:lineRule="auto"/>
              <w:ind w:firstLine="0" w:firstLineChars="0"/>
              <w:jc w:val="center"/>
              <w:rPr>
                <w:rFonts w:cs="Times New Roman"/>
                <w:sz w:val="21"/>
                <w:szCs w:val="21"/>
              </w:rPr>
            </w:pPr>
            <w:r>
              <w:rPr>
                <w:rFonts w:cs="Times New Roman"/>
                <w:kern w:val="0"/>
                <w:sz w:val="21"/>
                <w:szCs w:val="21"/>
              </w:rPr>
              <w:t>东南</w:t>
            </w:r>
          </w:p>
        </w:tc>
        <w:tc>
          <w:tcPr>
            <w:tcW w:w="833" w:type="pct"/>
            <w:vAlign w:val="center"/>
          </w:tcPr>
          <w:p w14:paraId="687A9671">
            <w:pPr>
              <w:adjustRightInd/>
              <w:snapToGrid/>
              <w:spacing w:line="240" w:lineRule="auto"/>
              <w:ind w:firstLine="0" w:firstLineChars="0"/>
              <w:jc w:val="center"/>
              <w:rPr>
                <w:rFonts w:cs="Times New Roman"/>
                <w:sz w:val="21"/>
                <w:szCs w:val="21"/>
              </w:rPr>
            </w:pPr>
            <w:r>
              <w:rPr>
                <w:rFonts w:cs="Times New Roman"/>
                <w:kern w:val="0"/>
                <w:sz w:val="21"/>
                <w:szCs w:val="21"/>
              </w:rPr>
              <w:t>1857</w:t>
            </w:r>
          </w:p>
        </w:tc>
        <w:tc>
          <w:tcPr>
            <w:tcW w:w="834" w:type="pct"/>
            <w:vAlign w:val="center"/>
          </w:tcPr>
          <w:p w14:paraId="41EA5474">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55B6B317">
            <w:pPr>
              <w:adjustRightInd/>
              <w:snapToGrid/>
              <w:spacing w:line="240" w:lineRule="auto"/>
              <w:ind w:firstLine="0" w:firstLineChars="0"/>
              <w:jc w:val="center"/>
              <w:rPr>
                <w:rFonts w:cs="Times New Roman"/>
                <w:sz w:val="21"/>
                <w:szCs w:val="21"/>
              </w:rPr>
            </w:pPr>
            <w:r>
              <w:rPr>
                <w:sz w:val="21"/>
                <w:szCs w:val="21"/>
              </w:rPr>
              <w:t>约500人</w:t>
            </w:r>
          </w:p>
        </w:tc>
      </w:tr>
      <w:tr w14:paraId="4CD0C3EC">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A0372C2">
            <w:pPr>
              <w:adjustRightInd/>
              <w:snapToGrid/>
              <w:spacing w:line="240" w:lineRule="auto"/>
              <w:ind w:firstLine="0" w:firstLineChars="0"/>
              <w:jc w:val="center"/>
              <w:rPr>
                <w:rFonts w:cs="Times New Roman"/>
                <w:sz w:val="21"/>
                <w:szCs w:val="21"/>
              </w:rPr>
            </w:pPr>
          </w:p>
        </w:tc>
        <w:tc>
          <w:tcPr>
            <w:tcW w:w="833" w:type="pct"/>
            <w:vAlign w:val="center"/>
          </w:tcPr>
          <w:p w14:paraId="115630A1">
            <w:pPr>
              <w:adjustRightInd/>
              <w:snapToGrid/>
              <w:spacing w:line="240" w:lineRule="auto"/>
              <w:ind w:firstLine="0" w:firstLineChars="0"/>
              <w:jc w:val="center"/>
              <w:rPr>
                <w:rFonts w:cs="Times New Roman"/>
                <w:sz w:val="21"/>
                <w:szCs w:val="21"/>
              </w:rPr>
            </w:pPr>
            <w:r>
              <w:rPr>
                <w:rFonts w:cs="Times New Roman"/>
                <w:kern w:val="0"/>
                <w:sz w:val="21"/>
                <w:szCs w:val="21"/>
              </w:rPr>
              <w:t>新天地花苑</w:t>
            </w:r>
          </w:p>
        </w:tc>
        <w:tc>
          <w:tcPr>
            <w:tcW w:w="833" w:type="pct"/>
            <w:vAlign w:val="center"/>
          </w:tcPr>
          <w:p w14:paraId="32945426">
            <w:pPr>
              <w:adjustRightInd/>
              <w:snapToGrid/>
              <w:spacing w:line="240" w:lineRule="auto"/>
              <w:ind w:firstLine="0" w:firstLineChars="0"/>
              <w:jc w:val="center"/>
              <w:rPr>
                <w:rFonts w:cs="Times New Roman"/>
                <w:sz w:val="21"/>
                <w:szCs w:val="21"/>
              </w:rPr>
            </w:pPr>
            <w:r>
              <w:rPr>
                <w:rFonts w:cs="Times New Roman"/>
                <w:kern w:val="0"/>
                <w:sz w:val="21"/>
                <w:szCs w:val="21"/>
              </w:rPr>
              <w:t>东南</w:t>
            </w:r>
          </w:p>
        </w:tc>
        <w:tc>
          <w:tcPr>
            <w:tcW w:w="833" w:type="pct"/>
            <w:vAlign w:val="center"/>
          </w:tcPr>
          <w:p w14:paraId="7F6D1077">
            <w:pPr>
              <w:adjustRightInd/>
              <w:snapToGrid/>
              <w:spacing w:line="240" w:lineRule="auto"/>
              <w:ind w:firstLine="0" w:firstLineChars="0"/>
              <w:jc w:val="center"/>
              <w:rPr>
                <w:rFonts w:cs="Times New Roman"/>
                <w:sz w:val="21"/>
                <w:szCs w:val="21"/>
              </w:rPr>
            </w:pPr>
            <w:r>
              <w:rPr>
                <w:rFonts w:cs="Times New Roman"/>
                <w:kern w:val="0"/>
                <w:sz w:val="21"/>
                <w:szCs w:val="21"/>
              </w:rPr>
              <w:t>2560</w:t>
            </w:r>
          </w:p>
        </w:tc>
        <w:tc>
          <w:tcPr>
            <w:tcW w:w="834" w:type="pct"/>
            <w:vAlign w:val="center"/>
          </w:tcPr>
          <w:p w14:paraId="161D9D32">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924334D">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1300</w:t>
            </w:r>
            <w:r>
              <w:rPr>
                <w:sz w:val="21"/>
                <w:szCs w:val="21"/>
              </w:rPr>
              <w:t>人</w:t>
            </w:r>
          </w:p>
        </w:tc>
      </w:tr>
      <w:tr w14:paraId="3803BC1E">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FF9225A">
            <w:pPr>
              <w:adjustRightInd/>
              <w:snapToGrid/>
              <w:spacing w:line="240" w:lineRule="auto"/>
              <w:ind w:firstLine="0" w:firstLineChars="0"/>
              <w:jc w:val="center"/>
              <w:rPr>
                <w:rFonts w:cs="Times New Roman"/>
                <w:sz w:val="21"/>
                <w:szCs w:val="21"/>
              </w:rPr>
            </w:pPr>
          </w:p>
        </w:tc>
        <w:tc>
          <w:tcPr>
            <w:tcW w:w="833" w:type="pct"/>
            <w:vAlign w:val="center"/>
          </w:tcPr>
          <w:p w14:paraId="13A7CCEF">
            <w:pPr>
              <w:adjustRightInd/>
              <w:snapToGrid/>
              <w:spacing w:line="240" w:lineRule="auto"/>
              <w:ind w:firstLine="0" w:firstLineChars="0"/>
              <w:jc w:val="center"/>
              <w:rPr>
                <w:rFonts w:cs="Times New Roman"/>
                <w:sz w:val="21"/>
                <w:szCs w:val="21"/>
              </w:rPr>
            </w:pPr>
            <w:r>
              <w:rPr>
                <w:rFonts w:cs="Times New Roman"/>
                <w:kern w:val="0"/>
                <w:sz w:val="21"/>
                <w:szCs w:val="21"/>
              </w:rPr>
              <w:t>万年新村</w:t>
            </w:r>
          </w:p>
        </w:tc>
        <w:tc>
          <w:tcPr>
            <w:tcW w:w="833" w:type="pct"/>
            <w:vAlign w:val="center"/>
          </w:tcPr>
          <w:p w14:paraId="276DB894">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374ED1BE">
            <w:pPr>
              <w:adjustRightInd/>
              <w:snapToGrid/>
              <w:spacing w:line="240" w:lineRule="auto"/>
              <w:ind w:firstLine="0" w:firstLineChars="0"/>
              <w:jc w:val="center"/>
              <w:rPr>
                <w:rFonts w:cs="Times New Roman"/>
                <w:sz w:val="21"/>
                <w:szCs w:val="21"/>
              </w:rPr>
            </w:pPr>
            <w:r>
              <w:rPr>
                <w:rFonts w:cs="Times New Roman"/>
                <w:kern w:val="0"/>
                <w:sz w:val="21"/>
                <w:szCs w:val="21"/>
              </w:rPr>
              <w:t>2000</w:t>
            </w:r>
          </w:p>
        </w:tc>
        <w:tc>
          <w:tcPr>
            <w:tcW w:w="834" w:type="pct"/>
            <w:vAlign w:val="center"/>
          </w:tcPr>
          <w:p w14:paraId="65D146E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89A06CD">
            <w:pPr>
              <w:adjustRightInd/>
              <w:snapToGrid/>
              <w:spacing w:line="240" w:lineRule="auto"/>
              <w:ind w:firstLine="0" w:firstLineChars="0"/>
              <w:jc w:val="center"/>
              <w:rPr>
                <w:rFonts w:cs="Times New Roman"/>
                <w:sz w:val="21"/>
                <w:szCs w:val="21"/>
              </w:rPr>
            </w:pPr>
            <w:r>
              <w:rPr>
                <w:sz w:val="21"/>
                <w:szCs w:val="21"/>
              </w:rPr>
              <w:t>约2800人</w:t>
            </w:r>
          </w:p>
        </w:tc>
      </w:tr>
      <w:tr w14:paraId="1ECC05A9">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25495FB">
            <w:pPr>
              <w:adjustRightInd/>
              <w:snapToGrid/>
              <w:spacing w:line="240" w:lineRule="auto"/>
              <w:ind w:firstLine="0" w:firstLineChars="0"/>
              <w:jc w:val="center"/>
              <w:rPr>
                <w:rFonts w:cs="Times New Roman"/>
                <w:sz w:val="21"/>
                <w:szCs w:val="21"/>
              </w:rPr>
            </w:pPr>
          </w:p>
        </w:tc>
        <w:tc>
          <w:tcPr>
            <w:tcW w:w="833" w:type="pct"/>
            <w:vAlign w:val="center"/>
          </w:tcPr>
          <w:p w14:paraId="020A71D0">
            <w:pPr>
              <w:adjustRightInd/>
              <w:snapToGrid/>
              <w:spacing w:line="240" w:lineRule="auto"/>
              <w:ind w:firstLine="0" w:firstLineChars="0"/>
              <w:jc w:val="center"/>
              <w:rPr>
                <w:rFonts w:cs="Times New Roman"/>
                <w:sz w:val="21"/>
                <w:szCs w:val="21"/>
              </w:rPr>
            </w:pPr>
            <w:r>
              <w:rPr>
                <w:rFonts w:cs="Times New Roman"/>
                <w:kern w:val="0"/>
                <w:sz w:val="21"/>
                <w:szCs w:val="21"/>
              </w:rPr>
              <w:t>迎江村</w:t>
            </w:r>
          </w:p>
        </w:tc>
        <w:tc>
          <w:tcPr>
            <w:tcW w:w="833" w:type="pct"/>
            <w:vAlign w:val="center"/>
          </w:tcPr>
          <w:p w14:paraId="65BCF1CF">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1C957A59">
            <w:pPr>
              <w:adjustRightInd/>
              <w:snapToGrid/>
              <w:spacing w:line="240" w:lineRule="auto"/>
              <w:ind w:firstLine="0" w:firstLineChars="0"/>
              <w:jc w:val="center"/>
              <w:rPr>
                <w:rFonts w:cs="Times New Roman"/>
                <w:sz w:val="21"/>
                <w:szCs w:val="21"/>
              </w:rPr>
            </w:pPr>
            <w:r>
              <w:rPr>
                <w:rFonts w:cs="Times New Roman"/>
                <w:kern w:val="0"/>
                <w:sz w:val="21"/>
                <w:szCs w:val="21"/>
              </w:rPr>
              <w:t>1945</w:t>
            </w:r>
          </w:p>
        </w:tc>
        <w:tc>
          <w:tcPr>
            <w:tcW w:w="834" w:type="pct"/>
            <w:vAlign w:val="center"/>
          </w:tcPr>
          <w:p w14:paraId="2D836699">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503D340">
            <w:pPr>
              <w:adjustRightInd/>
              <w:snapToGrid/>
              <w:spacing w:line="240" w:lineRule="auto"/>
              <w:ind w:firstLine="0" w:firstLineChars="0"/>
              <w:jc w:val="center"/>
              <w:rPr>
                <w:rFonts w:cs="Times New Roman"/>
                <w:sz w:val="21"/>
                <w:szCs w:val="21"/>
              </w:rPr>
            </w:pPr>
            <w:r>
              <w:rPr>
                <w:sz w:val="21"/>
                <w:szCs w:val="21"/>
              </w:rPr>
              <w:t>约1200人</w:t>
            </w:r>
          </w:p>
        </w:tc>
      </w:tr>
      <w:tr w14:paraId="758D153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401DBD8">
            <w:pPr>
              <w:adjustRightInd/>
              <w:snapToGrid/>
              <w:spacing w:line="240" w:lineRule="auto"/>
              <w:ind w:firstLine="0" w:firstLineChars="0"/>
              <w:jc w:val="center"/>
              <w:rPr>
                <w:rFonts w:cs="Times New Roman"/>
                <w:sz w:val="21"/>
                <w:szCs w:val="21"/>
              </w:rPr>
            </w:pPr>
          </w:p>
        </w:tc>
        <w:tc>
          <w:tcPr>
            <w:tcW w:w="833" w:type="pct"/>
            <w:vAlign w:val="center"/>
          </w:tcPr>
          <w:p w14:paraId="265BB0D5">
            <w:pPr>
              <w:adjustRightInd/>
              <w:snapToGrid/>
              <w:spacing w:line="240" w:lineRule="auto"/>
              <w:ind w:firstLine="0" w:firstLineChars="0"/>
              <w:jc w:val="center"/>
              <w:rPr>
                <w:rFonts w:cs="Times New Roman"/>
                <w:sz w:val="21"/>
                <w:szCs w:val="21"/>
              </w:rPr>
            </w:pPr>
            <w:r>
              <w:rPr>
                <w:rFonts w:cs="Times New Roman"/>
                <w:kern w:val="0"/>
                <w:sz w:val="21"/>
                <w:szCs w:val="21"/>
              </w:rPr>
              <w:t>迎江西村</w:t>
            </w:r>
          </w:p>
        </w:tc>
        <w:tc>
          <w:tcPr>
            <w:tcW w:w="833" w:type="pct"/>
            <w:vAlign w:val="center"/>
          </w:tcPr>
          <w:p w14:paraId="269B9A2C">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3A7645B4">
            <w:pPr>
              <w:adjustRightInd/>
              <w:snapToGrid/>
              <w:spacing w:line="240" w:lineRule="auto"/>
              <w:ind w:firstLine="0" w:firstLineChars="0"/>
              <w:jc w:val="center"/>
              <w:rPr>
                <w:rFonts w:cs="Times New Roman"/>
                <w:sz w:val="21"/>
                <w:szCs w:val="21"/>
              </w:rPr>
            </w:pPr>
            <w:r>
              <w:rPr>
                <w:rFonts w:cs="Times New Roman"/>
                <w:kern w:val="0"/>
                <w:sz w:val="21"/>
                <w:szCs w:val="21"/>
              </w:rPr>
              <w:t>1526</w:t>
            </w:r>
          </w:p>
        </w:tc>
        <w:tc>
          <w:tcPr>
            <w:tcW w:w="834" w:type="pct"/>
            <w:vAlign w:val="center"/>
          </w:tcPr>
          <w:p w14:paraId="665CDB50">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3566C80">
            <w:pPr>
              <w:adjustRightInd/>
              <w:snapToGrid/>
              <w:spacing w:line="240" w:lineRule="auto"/>
              <w:ind w:firstLine="0" w:firstLineChars="0"/>
              <w:jc w:val="center"/>
              <w:rPr>
                <w:rFonts w:cs="Times New Roman"/>
                <w:sz w:val="21"/>
                <w:szCs w:val="21"/>
              </w:rPr>
            </w:pPr>
            <w:r>
              <w:rPr>
                <w:sz w:val="21"/>
                <w:szCs w:val="21"/>
              </w:rPr>
              <w:t>约2200人</w:t>
            </w:r>
          </w:p>
        </w:tc>
      </w:tr>
      <w:tr w14:paraId="0C05C39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07380A0">
            <w:pPr>
              <w:adjustRightInd/>
              <w:snapToGrid/>
              <w:spacing w:line="240" w:lineRule="auto"/>
              <w:ind w:firstLine="0" w:firstLineChars="0"/>
              <w:jc w:val="center"/>
              <w:rPr>
                <w:rFonts w:cs="Times New Roman"/>
                <w:sz w:val="21"/>
                <w:szCs w:val="21"/>
              </w:rPr>
            </w:pPr>
          </w:p>
        </w:tc>
        <w:tc>
          <w:tcPr>
            <w:tcW w:w="833" w:type="pct"/>
            <w:vAlign w:val="center"/>
          </w:tcPr>
          <w:p w14:paraId="2A1A4308">
            <w:pPr>
              <w:adjustRightInd/>
              <w:snapToGrid/>
              <w:spacing w:line="240" w:lineRule="auto"/>
              <w:ind w:firstLine="0" w:firstLineChars="0"/>
              <w:jc w:val="center"/>
              <w:rPr>
                <w:rFonts w:cs="Times New Roman"/>
                <w:sz w:val="21"/>
                <w:szCs w:val="21"/>
              </w:rPr>
            </w:pPr>
            <w:r>
              <w:rPr>
                <w:rFonts w:cs="Times New Roman"/>
                <w:kern w:val="0"/>
                <w:sz w:val="21"/>
                <w:szCs w:val="21"/>
              </w:rPr>
              <w:t>白沙村</w:t>
            </w:r>
          </w:p>
        </w:tc>
        <w:tc>
          <w:tcPr>
            <w:tcW w:w="833" w:type="pct"/>
            <w:vAlign w:val="center"/>
          </w:tcPr>
          <w:p w14:paraId="4C8A59A1">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729D5984">
            <w:pPr>
              <w:adjustRightInd/>
              <w:snapToGrid/>
              <w:spacing w:line="240" w:lineRule="auto"/>
              <w:ind w:firstLine="0" w:firstLineChars="0"/>
              <w:jc w:val="center"/>
              <w:rPr>
                <w:rFonts w:cs="Times New Roman"/>
                <w:sz w:val="21"/>
                <w:szCs w:val="21"/>
              </w:rPr>
            </w:pPr>
            <w:r>
              <w:rPr>
                <w:rFonts w:cs="Times New Roman"/>
                <w:kern w:val="0"/>
                <w:sz w:val="21"/>
                <w:szCs w:val="21"/>
              </w:rPr>
              <w:t>2100</w:t>
            </w:r>
          </w:p>
        </w:tc>
        <w:tc>
          <w:tcPr>
            <w:tcW w:w="834" w:type="pct"/>
            <w:vAlign w:val="center"/>
          </w:tcPr>
          <w:p w14:paraId="1980099A">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5FFD1B1B">
            <w:pPr>
              <w:adjustRightInd/>
              <w:snapToGrid/>
              <w:spacing w:line="240" w:lineRule="auto"/>
              <w:ind w:firstLine="0" w:firstLineChars="0"/>
              <w:jc w:val="center"/>
              <w:rPr>
                <w:rFonts w:cs="Times New Roman"/>
                <w:sz w:val="21"/>
                <w:szCs w:val="21"/>
              </w:rPr>
            </w:pPr>
            <w:r>
              <w:rPr>
                <w:sz w:val="21"/>
                <w:szCs w:val="21"/>
              </w:rPr>
              <w:t>约1280人</w:t>
            </w:r>
          </w:p>
        </w:tc>
      </w:tr>
      <w:tr w14:paraId="5B56A4B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42C1C3D">
            <w:pPr>
              <w:adjustRightInd/>
              <w:snapToGrid/>
              <w:spacing w:line="240" w:lineRule="auto"/>
              <w:ind w:firstLine="0" w:firstLineChars="0"/>
              <w:jc w:val="center"/>
              <w:rPr>
                <w:rFonts w:cs="Times New Roman"/>
                <w:sz w:val="21"/>
                <w:szCs w:val="21"/>
              </w:rPr>
            </w:pPr>
          </w:p>
        </w:tc>
        <w:tc>
          <w:tcPr>
            <w:tcW w:w="833" w:type="pct"/>
            <w:vAlign w:val="center"/>
          </w:tcPr>
          <w:p w14:paraId="3B444174">
            <w:pPr>
              <w:adjustRightInd/>
              <w:snapToGrid/>
              <w:spacing w:line="240" w:lineRule="auto"/>
              <w:ind w:firstLine="0" w:firstLineChars="0"/>
              <w:jc w:val="center"/>
              <w:rPr>
                <w:rFonts w:cs="Times New Roman"/>
                <w:sz w:val="21"/>
                <w:szCs w:val="21"/>
              </w:rPr>
            </w:pPr>
            <w:r>
              <w:rPr>
                <w:rFonts w:cs="Times New Roman"/>
                <w:kern w:val="0"/>
                <w:sz w:val="21"/>
                <w:szCs w:val="21"/>
              </w:rPr>
              <w:t>浦东村</w:t>
            </w:r>
          </w:p>
        </w:tc>
        <w:tc>
          <w:tcPr>
            <w:tcW w:w="833" w:type="pct"/>
            <w:vAlign w:val="center"/>
          </w:tcPr>
          <w:p w14:paraId="448FCB31">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5B72FEA6">
            <w:pPr>
              <w:adjustRightInd/>
              <w:snapToGrid/>
              <w:spacing w:line="240" w:lineRule="auto"/>
              <w:ind w:firstLine="0" w:firstLineChars="0"/>
              <w:jc w:val="center"/>
              <w:rPr>
                <w:rFonts w:cs="Times New Roman"/>
                <w:sz w:val="21"/>
                <w:szCs w:val="21"/>
              </w:rPr>
            </w:pPr>
            <w:r>
              <w:rPr>
                <w:rFonts w:cs="Times New Roman"/>
                <w:kern w:val="0"/>
                <w:sz w:val="21"/>
                <w:szCs w:val="21"/>
              </w:rPr>
              <w:t>1100</w:t>
            </w:r>
          </w:p>
        </w:tc>
        <w:tc>
          <w:tcPr>
            <w:tcW w:w="834" w:type="pct"/>
            <w:vAlign w:val="center"/>
          </w:tcPr>
          <w:p w14:paraId="65A01D10">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A87EB31">
            <w:pPr>
              <w:adjustRightInd/>
              <w:snapToGrid/>
              <w:spacing w:line="240" w:lineRule="auto"/>
              <w:ind w:firstLine="0" w:firstLineChars="0"/>
              <w:jc w:val="center"/>
              <w:rPr>
                <w:rFonts w:cs="Times New Roman"/>
                <w:sz w:val="21"/>
                <w:szCs w:val="21"/>
              </w:rPr>
            </w:pPr>
            <w:r>
              <w:rPr>
                <w:sz w:val="21"/>
                <w:szCs w:val="21"/>
              </w:rPr>
              <w:t>约6500人</w:t>
            </w:r>
          </w:p>
        </w:tc>
      </w:tr>
      <w:tr w14:paraId="3915AE4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5FA1298">
            <w:pPr>
              <w:adjustRightInd/>
              <w:snapToGrid/>
              <w:spacing w:line="240" w:lineRule="auto"/>
              <w:ind w:firstLine="0" w:firstLineChars="0"/>
              <w:jc w:val="center"/>
              <w:rPr>
                <w:rFonts w:cs="Times New Roman"/>
                <w:sz w:val="21"/>
                <w:szCs w:val="21"/>
              </w:rPr>
            </w:pPr>
          </w:p>
        </w:tc>
        <w:tc>
          <w:tcPr>
            <w:tcW w:w="833" w:type="pct"/>
            <w:vAlign w:val="center"/>
          </w:tcPr>
          <w:p w14:paraId="05A80C57">
            <w:pPr>
              <w:adjustRightInd/>
              <w:snapToGrid/>
              <w:spacing w:line="240" w:lineRule="auto"/>
              <w:ind w:firstLine="0" w:firstLineChars="0"/>
              <w:jc w:val="center"/>
              <w:rPr>
                <w:rFonts w:cs="Times New Roman"/>
                <w:sz w:val="21"/>
                <w:szCs w:val="21"/>
              </w:rPr>
            </w:pPr>
            <w:r>
              <w:rPr>
                <w:rFonts w:cs="Times New Roman"/>
                <w:kern w:val="0"/>
                <w:sz w:val="21"/>
                <w:szCs w:val="21"/>
              </w:rPr>
              <w:t>南京师大第二附属高中</w:t>
            </w:r>
          </w:p>
        </w:tc>
        <w:tc>
          <w:tcPr>
            <w:tcW w:w="833" w:type="pct"/>
            <w:vAlign w:val="center"/>
          </w:tcPr>
          <w:p w14:paraId="1AEE2526">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3D13D77B">
            <w:pPr>
              <w:adjustRightInd/>
              <w:snapToGrid/>
              <w:spacing w:line="240" w:lineRule="auto"/>
              <w:ind w:firstLine="0" w:firstLineChars="0"/>
              <w:jc w:val="center"/>
              <w:rPr>
                <w:rFonts w:cs="Times New Roman"/>
                <w:sz w:val="21"/>
                <w:szCs w:val="21"/>
              </w:rPr>
            </w:pPr>
            <w:r>
              <w:rPr>
                <w:rFonts w:cs="Times New Roman"/>
                <w:kern w:val="0"/>
                <w:sz w:val="21"/>
                <w:szCs w:val="21"/>
              </w:rPr>
              <w:t>740</w:t>
            </w:r>
          </w:p>
        </w:tc>
        <w:tc>
          <w:tcPr>
            <w:tcW w:w="834" w:type="pct"/>
            <w:vAlign w:val="center"/>
          </w:tcPr>
          <w:p w14:paraId="3D3E57C2">
            <w:pPr>
              <w:adjustRightInd/>
              <w:snapToGrid/>
              <w:spacing w:line="240" w:lineRule="auto"/>
              <w:ind w:firstLine="0" w:firstLineChars="0"/>
              <w:jc w:val="center"/>
              <w:rPr>
                <w:rFonts w:cs="Times New Roman"/>
                <w:sz w:val="21"/>
                <w:szCs w:val="21"/>
              </w:rPr>
            </w:pPr>
            <w:r>
              <w:rPr>
                <w:rFonts w:cs="Times New Roman"/>
                <w:sz w:val="21"/>
                <w:szCs w:val="21"/>
              </w:rPr>
              <w:t>文化教育</w:t>
            </w:r>
          </w:p>
        </w:tc>
        <w:tc>
          <w:tcPr>
            <w:tcW w:w="834" w:type="pct"/>
            <w:tcBorders>
              <w:right w:val="nil"/>
            </w:tcBorders>
            <w:noWrap/>
            <w:vAlign w:val="center"/>
          </w:tcPr>
          <w:p w14:paraId="1BB991A9">
            <w:pPr>
              <w:adjustRightInd/>
              <w:snapToGrid/>
              <w:spacing w:line="240" w:lineRule="auto"/>
              <w:ind w:firstLine="0" w:firstLineChars="0"/>
              <w:jc w:val="center"/>
              <w:rPr>
                <w:rFonts w:cs="Times New Roman"/>
                <w:sz w:val="21"/>
                <w:szCs w:val="21"/>
              </w:rPr>
            </w:pPr>
            <w:r>
              <w:rPr>
                <w:sz w:val="21"/>
                <w:szCs w:val="21"/>
              </w:rPr>
              <w:t>约4000人</w:t>
            </w:r>
          </w:p>
        </w:tc>
      </w:tr>
      <w:tr w14:paraId="676E66A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FCAAD63">
            <w:pPr>
              <w:adjustRightInd/>
              <w:snapToGrid/>
              <w:spacing w:line="240" w:lineRule="auto"/>
              <w:ind w:firstLine="0" w:firstLineChars="0"/>
              <w:jc w:val="center"/>
              <w:rPr>
                <w:rFonts w:cs="Times New Roman"/>
                <w:sz w:val="21"/>
                <w:szCs w:val="21"/>
              </w:rPr>
            </w:pPr>
          </w:p>
        </w:tc>
        <w:tc>
          <w:tcPr>
            <w:tcW w:w="833" w:type="pct"/>
            <w:vAlign w:val="center"/>
          </w:tcPr>
          <w:p w14:paraId="6D6A6429">
            <w:pPr>
              <w:adjustRightInd/>
              <w:snapToGrid/>
              <w:spacing w:line="240" w:lineRule="auto"/>
              <w:ind w:firstLine="0" w:firstLineChars="0"/>
              <w:jc w:val="center"/>
              <w:rPr>
                <w:rFonts w:cs="Times New Roman"/>
                <w:sz w:val="21"/>
                <w:szCs w:val="21"/>
              </w:rPr>
            </w:pPr>
            <w:r>
              <w:rPr>
                <w:rFonts w:cs="Times New Roman"/>
                <w:kern w:val="0"/>
                <w:sz w:val="21"/>
                <w:szCs w:val="21"/>
              </w:rPr>
              <w:t>怡华香缇丽舍</w:t>
            </w:r>
          </w:p>
        </w:tc>
        <w:tc>
          <w:tcPr>
            <w:tcW w:w="833" w:type="pct"/>
            <w:vAlign w:val="center"/>
          </w:tcPr>
          <w:p w14:paraId="259177C0">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58ABC828">
            <w:pPr>
              <w:adjustRightInd/>
              <w:snapToGrid/>
              <w:spacing w:line="240" w:lineRule="auto"/>
              <w:ind w:firstLine="0" w:firstLineChars="0"/>
              <w:jc w:val="center"/>
              <w:rPr>
                <w:rFonts w:cs="Times New Roman"/>
                <w:sz w:val="21"/>
                <w:szCs w:val="21"/>
              </w:rPr>
            </w:pPr>
            <w:r>
              <w:rPr>
                <w:rFonts w:cs="Times New Roman"/>
                <w:kern w:val="0"/>
                <w:sz w:val="21"/>
                <w:szCs w:val="21"/>
              </w:rPr>
              <w:t>540</w:t>
            </w:r>
          </w:p>
        </w:tc>
        <w:tc>
          <w:tcPr>
            <w:tcW w:w="834" w:type="pct"/>
            <w:vAlign w:val="center"/>
          </w:tcPr>
          <w:p w14:paraId="512A845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723E754">
            <w:pPr>
              <w:adjustRightInd/>
              <w:snapToGrid/>
              <w:spacing w:line="240" w:lineRule="auto"/>
              <w:ind w:firstLine="0" w:firstLineChars="0"/>
              <w:jc w:val="center"/>
              <w:rPr>
                <w:rFonts w:cs="Times New Roman"/>
                <w:sz w:val="21"/>
                <w:szCs w:val="21"/>
              </w:rPr>
            </w:pPr>
            <w:r>
              <w:rPr>
                <w:sz w:val="21"/>
                <w:szCs w:val="21"/>
              </w:rPr>
              <w:t>约450人</w:t>
            </w:r>
          </w:p>
        </w:tc>
      </w:tr>
      <w:tr w14:paraId="042BA7CD">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1659035">
            <w:pPr>
              <w:adjustRightInd/>
              <w:snapToGrid/>
              <w:spacing w:line="240" w:lineRule="auto"/>
              <w:ind w:firstLine="0" w:firstLineChars="0"/>
              <w:jc w:val="center"/>
              <w:rPr>
                <w:rFonts w:cs="Times New Roman"/>
                <w:sz w:val="21"/>
                <w:szCs w:val="21"/>
              </w:rPr>
            </w:pPr>
          </w:p>
        </w:tc>
        <w:tc>
          <w:tcPr>
            <w:tcW w:w="833" w:type="pct"/>
            <w:vAlign w:val="center"/>
          </w:tcPr>
          <w:p w14:paraId="0059EBD1">
            <w:pPr>
              <w:adjustRightInd/>
              <w:snapToGrid/>
              <w:spacing w:line="240" w:lineRule="auto"/>
              <w:ind w:firstLine="0" w:firstLineChars="0"/>
              <w:jc w:val="center"/>
              <w:rPr>
                <w:rFonts w:cs="Times New Roman"/>
                <w:sz w:val="21"/>
                <w:szCs w:val="21"/>
              </w:rPr>
            </w:pPr>
            <w:r>
              <w:rPr>
                <w:rFonts w:cs="Times New Roman"/>
                <w:kern w:val="0"/>
                <w:sz w:val="21"/>
                <w:szCs w:val="21"/>
              </w:rPr>
              <w:t>胥浦</w:t>
            </w:r>
          </w:p>
        </w:tc>
        <w:tc>
          <w:tcPr>
            <w:tcW w:w="833" w:type="pct"/>
            <w:vAlign w:val="center"/>
          </w:tcPr>
          <w:p w14:paraId="14B86B00">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01ED89B7">
            <w:pPr>
              <w:adjustRightInd/>
              <w:snapToGrid/>
              <w:spacing w:line="240" w:lineRule="auto"/>
              <w:ind w:firstLine="0" w:firstLineChars="0"/>
              <w:jc w:val="center"/>
              <w:rPr>
                <w:rFonts w:cs="Times New Roman"/>
                <w:sz w:val="21"/>
                <w:szCs w:val="21"/>
              </w:rPr>
            </w:pPr>
            <w:r>
              <w:rPr>
                <w:rFonts w:cs="Times New Roman"/>
                <w:kern w:val="0"/>
                <w:sz w:val="21"/>
                <w:szCs w:val="21"/>
              </w:rPr>
              <w:t>544</w:t>
            </w:r>
          </w:p>
        </w:tc>
        <w:tc>
          <w:tcPr>
            <w:tcW w:w="834" w:type="pct"/>
            <w:vAlign w:val="center"/>
          </w:tcPr>
          <w:p w14:paraId="10C8E17E">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57F6AAA">
            <w:pPr>
              <w:adjustRightInd/>
              <w:snapToGrid/>
              <w:spacing w:line="240" w:lineRule="auto"/>
              <w:ind w:firstLine="0" w:firstLineChars="0"/>
              <w:jc w:val="center"/>
              <w:rPr>
                <w:rFonts w:cs="Times New Roman"/>
                <w:sz w:val="21"/>
                <w:szCs w:val="21"/>
              </w:rPr>
            </w:pPr>
            <w:r>
              <w:rPr>
                <w:sz w:val="21"/>
                <w:szCs w:val="21"/>
              </w:rPr>
              <w:t>约1200人</w:t>
            </w:r>
          </w:p>
        </w:tc>
      </w:tr>
      <w:tr w14:paraId="0856E13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9D1174F">
            <w:pPr>
              <w:adjustRightInd/>
              <w:snapToGrid/>
              <w:spacing w:line="240" w:lineRule="auto"/>
              <w:ind w:firstLine="0" w:firstLineChars="0"/>
              <w:jc w:val="center"/>
              <w:rPr>
                <w:rFonts w:cs="Times New Roman"/>
                <w:sz w:val="21"/>
                <w:szCs w:val="21"/>
              </w:rPr>
            </w:pPr>
          </w:p>
        </w:tc>
        <w:tc>
          <w:tcPr>
            <w:tcW w:w="833" w:type="pct"/>
            <w:vAlign w:val="center"/>
          </w:tcPr>
          <w:p w14:paraId="0577E157">
            <w:pPr>
              <w:adjustRightInd/>
              <w:snapToGrid/>
              <w:spacing w:line="240" w:lineRule="auto"/>
              <w:ind w:firstLine="0" w:firstLineChars="0"/>
              <w:jc w:val="center"/>
              <w:rPr>
                <w:rFonts w:cs="Times New Roman"/>
                <w:sz w:val="21"/>
                <w:szCs w:val="21"/>
              </w:rPr>
            </w:pPr>
            <w:r>
              <w:rPr>
                <w:rFonts w:cs="Times New Roman"/>
                <w:kern w:val="0"/>
                <w:sz w:val="21"/>
                <w:szCs w:val="21"/>
              </w:rPr>
              <w:t>沿河四村</w:t>
            </w:r>
          </w:p>
        </w:tc>
        <w:tc>
          <w:tcPr>
            <w:tcW w:w="833" w:type="pct"/>
            <w:vAlign w:val="center"/>
          </w:tcPr>
          <w:p w14:paraId="630C6FA5">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6F24034F">
            <w:pPr>
              <w:adjustRightInd/>
              <w:snapToGrid/>
              <w:spacing w:line="240" w:lineRule="auto"/>
              <w:ind w:firstLine="0" w:firstLineChars="0"/>
              <w:jc w:val="center"/>
              <w:rPr>
                <w:rFonts w:cs="Times New Roman"/>
                <w:sz w:val="21"/>
                <w:szCs w:val="21"/>
              </w:rPr>
            </w:pPr>
            <w:r>
              <w:rPr>
                <w:rFonts w:cs="Times New Roman"/>
                <w:kern w:val="0"/>
                <w:sz w:val="21"/>
                <w:szCs w:val="21"/>
              </w:rPr>
              <w:t>1000</w:t>
            </w:r>
          </w:p>
        </w:tc>
        <w:tc>
          <w:tcPr>
            <w:tcW w:w="834" w:type="pct"/>
            <w:vAlign w:val="center"/>
          </w:tcPr>
          <w:p w14:paraId="539FCF1B">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34D91DBE">
            <w:pPr>
              <w:adjustRightInd/>
              <w:snapToGrid/>
              <w:spacing w:line="240" w:lineRule="auto"/>
              <w:ind w:firstLine="0" w:firstLineChars="0"/>
              <w:jc w:val="center"/>
              <w:rPr>
                <w:rFonts w:cs="Times New Roman"/>
                <w:sz w:val="21"/>
                <w:szCs w:val="21"/>
              </w:rPr>
            </w:pPr>
            <w:r>
              <w:rPr>
                <w:sz w:val="21"/>
                <w:szCs w:val="21"/>
              </w:rPr>
              <w:t>约1100人</w:t>
            </w:r>
          </w:p>
        </w:tc>
      </w:tr>
      <w:tr w14:paraId="7F0EAF4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80995C7">
            <w:pPr>
              <w:adjustRightInd/>
              <w:snapToGrid/>
              <w:spacing w:line="240" w:lineRule="auto"/>
              <w:ind w:firstLine="0" w:firstLineChars="0"/>
              <w:jc w:val="center"/>
              <w:rPr>
                <w:rFonts w:cs="Times New Roman"/>
                <w:sz w:val="21"/>
                <w:szCs w:val="21"/>
              </w:rPr>
            </w:pPr>
          </w:p>
        </w:tc>
        <w:tc>
          <w:tcPr>
            <w:tcW w:w="833" w:type="pct"/>
            <w:vAlign w:val="center"/>
          </w:tcPr>
          <w:p w14:paraId="72C3B4A1">
            <w:pPr>
              <w:adjustRightInd/>
              <w:snapToGrid/>
              <w:spacing w:line="240" w:lineRule="auto"/>
              <w:ind w:firstLine="0" w:firstLineChars="0"/>
              <w:jc w:val="center"/>
              <w:rPr>
                <w:rFonts w:cs="Times New Roman"/>
                <w:sz w:val="21"/>
                <w:szCs w:val="21"/>
              </w:rPr>
            </w:pPr>
            <w:r>
              <w:rPr>
                <w:rFonts w:cs="Times New Roman"/>
                <w:kern w:val="0"/>
                <w:sz w:val="21"/>
                <w:szCs w:val="21"/>
              </w:rPr>
              <w:t>仪征市实验小学</w:t>
            </w:r>
          </w:p>
        </w:tc>
        <w:tc>
          <w:tcPr>
            <w:tcW w:w="833" w:type="pct"/>
            <w:vAlign w:val="center"/>
          </w:tcPr>
          <w:p w14:paraId="58F56D50">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5A6F7465">
            <w:pPr>
              <w:adjustRightInd/>
              <w:snapToGrid/>
              <w:spacing w:line="240" w:lineRule="auto"/>
              <w:ind w:firstLine="0" w:firstLineChars="0"/>
              <w:jc w:val="center"/>
              <w:rPr>
                <w:rFonts w:cs="Times New Roman"/>
                <w:sz w:val="21"/>
                <w:szCs w:val="21"/>
              </w:rPr>
            </w:pPr>
            <w:r>
              <w:rPr>
                <w:rFonts w:cs="Times New Roman"/>
                <w:kern w:val="0"/>
                <w:sz w:val="21"/>
                <w:szCs w:val="21"/>
              </w:rPr>
              <w:t>2450</w:t>
            </w:r>
          </w:p>
        </w:tc>
        <w:tc>
          <w:tcPr>
            <w:tcW w:w="834" w:type="pct"/>
            <w:vAlign w:val="center"/>
          </w:tcPr>
          <w:p w14:paraId="00D13AD6">
            <w:pPr>
              <w:adjustRightInd/>
              <w:snapToGrid/>
              <w:spacing w:line="240" w:lineRule="auto"/>
              <w:ind w:firstLine="0" w:firstLineChars="0"/>
              <w:jc w:val="center"/>
              <w:rPr>
                <w:rFonts w:cs="Times New Roman"/>
                <w:sz w:val="21"/>
                <w:szCs w:val="21"/>
              </w:rPr>
            </w:pPr>
            <w:r>
              <w:rPr>
                <w:rFonts w:cs="Times New Roman"/>
                <w:sz w:val="21"/>
                <w:szCs w:val="21"/>
              </w:rPr>
              <w:t>文化教育</w:t>
            </w:r>
          </w:p>
        </w:tc>
        <w:tc>
          <w:tcPr>
            <w:tcW w:w="834" w:type="pct"/>
            <w:tcBorders>
              <w:right w:val="nil"/>
            </w:tcBorders>
            <w:noWrap/>
            <w:vAlign w:val="center"/>
          </w:tcPr>
          <w:p w14:paraId="75CAC5AF">
            <w:pPr>
              <w:adjustRightInd/>
              <w:snapToGrid/>
              <w:spacing w:line="240" w:lineRule="auto"/>
              <w:ind w:firstLine="0" w:firstLineChars="0"/>
              <w:jc w:val="center"/>
              <w:rPr>
                <w:rFonts w:cs="Times New Roman"/>
                <w:sz w:val="21"/>
                <w:szCs w:val="21"/>
              </w:rPr>
            </w:pPr>
            <w:r>
              <w:rPr>
                <w:sz w:val="21"/>
                <w:szCs w:val="21"/>
              </w:rPr>
              <w:t>约3800人</w:t>
            </w:r>
          </w:p>
        </w:tc>
      </w:tr>
      <w:tr w14:paraId="5744040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16720F7">
            <w:pPr>
              <w:adjustRightInd/>
              <w:snapToGrid/>
              <w:spacing w:line="240" w:lineRule="auto"/>
              <w:ind w:firstLine="0" w:firstLineChars="0"/>
              <w:jc w:val="center"/>
              <w:rPr>
                <w:rFonts w:cs="Times New Roman"/>
                <w:sz w:val="21"/>
                <w:szCs w:val="21"/>
              </w:rPr>
            </w:pPr>
          </w:p>
        </w:tc>
        <w:tc>
          <w:tcPr>
            <w:tcW w:w="833" w:type="pct"/>
            <w:vAlign w:val="center"/>
          </w:tcPr>
          <w:p w14:paraId="1C688C68">
            <w:pPr>
              <w:adjustRightInd/>
              <w:snapToGrid/>
              <w:spacing w:line="240" w:lineRule="auto"/>
              <w:ind w:firstLine="0" w:firstLineChars="0"/>
              <w:jc w:val="center"/>
              <w:rPr>
                <w:rFonts w:cs="Times New Roman"/>
                <w:sz w:val="21"/>
                <w:szCs w:val="21"/>
              </w:rPr>
            </w:pPr>
            <w:r>
              <w:rPr>
                <w:rFonts w:cs="Times New Roman"/>
                <w:kern w:val="0"/>
                <w:sz w:val="21"/>
                <w:szCs w:val="21"/>
              </w:rPr>
              <w:t>东山村</w:t>
            </w:r>
          </w:p>
        </w:tc>
        <w:tc>
          <w:tcPr>
            <w:tcW w:w="833" w:type="pct"/>
            <w:vAlign w:val="center"/>
          </w:tcPr>
          <w:p w14:paraId="71DF422D">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1CFAB4BB">
            <w:pPr>
              <w:adjustRightInd/>
              <w:snapToGrid/>
              <w:spacing w:line="240" w:lineRule="auto"/>
              <w:ind w:firstLine="0" w:firstLineChars="0"/>
              <w:jc w:val="center"/>
              <w:rPr>
                <w:rFonts w:cs="Times New Roman"/>
                <w:sz w:val="21"/>
                <w:szCs w:val="21"/>
              </w:rPr>
            </w:pPr>
            <w:r>
              <w:rPr>
                <w:rFonts w:cs="Times New Roman"/>
                <w:kern w:val="0"/>
                <w:sz w:val="21"/>
                <w:szCs w:val="21"/>
              </w:rPr>
              <w:t>1797</w:t>
            </w:r>
          </w:p>
        </w:tc>
        <w:tc>
          <w:tcPr>
            <w:tcW w:w="834" w:type="pct"/>
            <w:vAlign w:val="center"/>
          </w:tcPr>
          <w:p w14:paraId="58F4317D">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B1B7429">
            <w:pPr>
              <w:adjustRightInd/>
              <w:snapToGrid/>
              <w:spacing w:line="240" w:lineRule="auto"/>
              <w:ind w:firstLine="0" w:firstLineChars="0"/>
              <w:jc w:val="center"/>
              <w:rPr>
                <w:rFonts w:cs="Times New Roman"/>
                <w:sz w:val="21"/>
                <w:szCs w:val="21"/>
              </w:rPr>
            </w:pPr>
            <w:r>
              <w:rPr>
                <w:sz w:val="21"/>
                <w:szCs w:val="21"/>
              </w:rPr>
              <w:t>约4800人</w:t>
            </w:r>
          </w:p>
        </w:tc>
      </w:tr>
      <w:tr w14:paraId="3A6A8DC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75ACCFE">
            <w:pPr>
              <w:adjustRightInd/>
              <w:snapToGrid/>
              <w:spacing w:line="240" w:lineRule="auto"/>
              <w:ind w:firstLine="0" w:firstLineChars="0"/>
              <w:jc w:val="center"/>
              <w:rPr>
                <w:rFonts w:cs="Times New Roman"/>
                <w:sz w:val="21"/>
                <w:szCs w:val="21"/>
              </w:rPr>
            </w:pPr>
          </w:p>
        </w:tc>
        <w:tc>
          <w:tcPr>
            <w:tcW w:w="833" w:type="pct"/>
            <w:vAlign w:val="center"/>
          </w:tcPr>
          <w:p w14:paraId="21770750">
            <w:pPr>
              <w:adjustRightInd/>
              <w:snapToGrid/>
              <w:spacing w:line="240" w:lineRule="auto"/>
              <w:ind w:firstLine="0" w:firstLineChars="0"/>
              <w:jc w:val="center"/>
              <w:rPr>
                <w:rFonts w:cs="Times New Roman"/>
                <w:sz w:val="21"/>
                <w:szCs w:val="21"/>
              </w:rPr>
            </w:pPr>
            <w:r>
              <w:rPr>
                <w:rFonts w:cs="Times New Roman"/>
                <w:kern w:val="0"/>
                <w:sz w:val="21"/>
                <w:szCs w:val="21"/>
              </w:rPr>
              <w:t>万博花苑</w:t>
            </w:r>
          </w:p>
        </w:tc>
        <w:tc>
          <w:tcPr>
            <w:tcW w:w="833" w:type="pct"/>
            <w:vAlign w:val="center"/>
          </w:tcPr>
          <w:p w14:paraId="6E605623">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00D560E6">
            <w:pPr>
              <w:adjustRightInd/>
              <w:snapToGrid/>
              <w:spacing w:line="240" w:lineRule="auto"/>
              <w:ind w:firstLine="0" w:firstLineChars="0"/>
              <w:jc w:val="center"/>
              <w:rPr>
                <w:rFonts w:cs="Times New Roman"/>
                <w:sz w:val="21"/>
                <w:szCs w:val="21"/>
              </w:rPr>
            </w:pPr>
            <w:r>
              <w:rPr>
                <w:rFonts w:cs="Times New Roman"/>
                <w:kern w:val="0"/>
                <w:sz w:val="21"/>
                <w:szCs w:val="21"/>
              </w:rPr>
              <w:t>2545</w:t>
            </w:r>
          </w:p>
        </w:tc>
        <w:tc>
          <w:tcPr>
            <w:tcW w:w="834" w:type="pct"/>
            <w:vAlign w:val="center"/>
          </w:tcPr>
          <w:p w14:paraId="14F3057D">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A264D26">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2400</w:t>
            </w:r>
            <w:r>
              <w:rPr>
                <w:sz w:val="21"/>
                <w:szCs w:val="21"/>
              </w:rPr>
              <w:t>人</w:t>
            </w:r>
          </w:p>
        </w:tc>
      </w:tr>
      <w:tr w14:paraId="609CABEA">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4CCBFF1">
            <w:pPr>
              <w:adjustRightInd/>
              <w:snapToGrid/>
              <w:spacing w:line="240" w:lineRule="auto"/>
              <w:ind w:firstLine="0" w:firstLineChars="0"/>
              <w:jc w:val="center"/>
              <w:rPr>
                <w:rFonts w:cs="Times New Roman"/>
                <w:sz w:val="21"/>
                <w:szCs w:val="21"/>
              </w:rPr>
            </w:pPr>
          </w:p>
        </w:tc>
        <w:tc>
          <w:tcPr>
            <w:tcW w:w="833" w:type="pct"/>
            <w:vAlign w:val="center"/>
          </w:tcPr>
          <w:p w14:paraId="5DEC3513">
            <w:pPr>
              <w:adjustRightInd/>
              <w:snapToGrid/>
              <w:spacing w:line="240" w:lineRule="auto"/>
              <w:ind w:firstLine="0" w:firstLineChars="0"/>
              <w:jc w:val="center"/>
              <w:rPr>
                <w:rFonts w:cs="Times New Roman"/>
                <w:sz w:val="21"/>
                <w:szCs w:val="21"/>
              </w:rPr>
            </w:pPr>
            <w:r>
              <w:rPr>
                <w:rFonts w:cs="Times New Roman"/>
                <w:kern w:val="0"/>
                <w:sz w:val="21"/>
                <w:szCs w:val="21"/>
              </w:rPr>
              <w:t>江苏华瑞技工学校</w:t>
            </w:r>
          </w:p>
        </w:tc>
        <w:tc>
          <w:tcPr>
            <w:tcW w:w="833" w:type="pct"/>
            <w:vAlign w:val="center"/>
          </w:tcPr>
          <w:p w14:paraId="49BD0067">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72C55BD6">
            <w:pPr>
              <w:adjustRightInd/>
              <w:snapToGrid/>
              <w:spacing w:line="240" w:lineRule="auto"/>
              <w:ind w:firstLine="0" w:firstLineChars="0"/>
              <w:jc w:val="center"/>
              <w:rPr>
                <w:rFonts w:cs="Times New Roman"/>
                <w:sz w:val="21"/>
                <w:szCs w:val="21"/>
              </w:rPr>
            </w:pPr>
            <w:r>
              <w:rPr>
                <w:rFonts w:cs="Times New Roman"/>
                <w:kern w:val="0"/>
                <w:sz w:val="21"/>
                <w:szCs w:val="21"/>
              </w:rPr>
              <w:t>339</w:t>
            </w:r>
          </w:p>
        </w:tc>
        <w:tc>
          <w:tcPr>
            <w:tcW w:w="834" w:type="pct"/>
            <w:vAlign w:val="center"/>
          </w:tcPr>
          <w:p w14:paraId="18611A94">
            <w:pPr>
              <w:adjustRightInd/>
              <w:snapToGrid/>
              <w:spacing w:line="240" w:lineRule="auto"/>
              <w:ind w:firstLine="0" w:firstLineChars="0"/>
              <w:jc w:val="center"/>
              <w:rPr>
                <w:rFonts w:cs="Times New Roman"/>
                <w:sz w:val="21"/>
                <w:szCs w:val="21"/>
              </w:rPr>
            </w:pPr>
            <w:r>
              <w:rPr>
                <w:rFonts w:cs="Times New Roman"/>
                <w:sz w:val="21"/>
                <w:szCs w:val="21"/>
              </w:rPr>
              <w:t>文化教育</w:t>
            </w:r>
          </w:p>
        </w:tc>
        <w:tc>
          <w:tcPr>
            <w:tcW w:w="834" w:type="pct"/>
            <w:tcBorders>
              <w:right w:val="nil"/>
            </w:tcBorders>
            <w:noWrap/>
            <w:vAlign w:val="center"/>
          </w:tcPr>
          <w:p w14:paraId="604560BA">
            <w:pPr>
              <w:adjustRightInd/>
              <w:snapToGrid/>
              <w:spacing w:line="240" w:lineRule="auto"/>
              <w:ind w:firstLine="0" w:firstLineChars="0"/>
              <w:jc w:val="center"/>
              <w:rPr>
                <w:rFonts w:cs="Times New Roman"/>
                <w:sz w:val="21"/>
                <w:szCs w:val="21"/>
              </w:rPr>
            </w:pPr>
            <w:r>
              <w:rPr>
                <w:sz w:val="21"/>
                <w:szCs w:val="21"/>
              </w:rPr>
              <w:t>约1200人</w:t>
            </w:r>
          </w:p>
        </w:tc>
      </w:tr>
      <w:tr w14:paraId="0BC0020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57C22DF">
            <w:pPr>
              <w:adjustRightInd/>
              <w:snapToGrid/>
              <w:spacing w:line="240" w:lineRule="auto"/>
              <w:ind w:firstLine="0" w:firstLineChars="0"/>
              <w:jc w:val="center"/>
              <w:rPr>
                <w:rFonts w:cs="Times New Roman"/>
                <w:sz w:val="21"/>
                <w:szCs w:val="21"/>
              </w:rPr>
            </w:pPr>
          </w:p>
        </w:tc>
        <w:tc>
          <w:tcPr>
            <w:tcW w:w="833" w:type="pct"/>
            <w:vAlign w:val="center"/>
          </w:tcPr>
          <w:p w14:paraId="3652B04F">
            <w:pPr>
              <w:adjustRightInd/>
              <w:snapToGrid/>
              <w:spacing w:line="240" w:lineRule="auto"/>
              <w:ind w:firstLine="0" w:firstLineChars="0"/>
              <w:jc w:val="center"/>
              <w:rPr>
                <w:rFonts w:cs="Times New Roman"/>
                <w:sz w:val="21"/>
                <w:szCs w:val="21"/>
              </w:rPr>
            </w:pPr>
            <w:r>
              <w:rPr>
                <w:rFonts w:cs="Times New Roman"/>
                <w:kern w:val="0"/>
                <w:sz w:val="21"/>
                <w:szCs w:val="21"/>
              </w:rPr>
              <w:t>仪征市人民医院西区医院</w:t>
            </w:r>
          </w:p>
        </w:tc>
        <w:tc>
          <w:tcPr>
            <w:tcW w:w="833" w:type="pct"/>
            <w:vAlign w:val="center"/>
          </w:tcPr>
          <w:p w14:paraId="1D42A4BD">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20B69891">
            <w:pPr>
              <w:adjustRightInd/>
              <w:snapToGrid/>
              <w:spacing w:line="240" w:lineRule="auto"/>
              <w:ind w:firstLine="0" w:firstLineChars="0"/>
              <w:jc w:val="center"/>
              <w:rPr>
                <w:rFonts w:cs="Times New Roman"/>
                <w:sz w:val="21"/>
                <w:szCs w:val="21"/>
              </w:rPr>
            </w:pPr>
            <w:r>
              <w:rPr>
                <w:rFonts w:cs="Times New Roman"/>
                <w:kern w:val="0"/>
                <w:sz w:val="21"/>
                <w:szCs w:val="21"/>
              </w:rPr>
              <w:t>670</w:t>
            </w:r>
          </w:p>
        </w:tc>
        <w:tc>
          <w:tcPr>
            <w:tcW w:w="834" w:type="pct"/>
            <w:vAlign w:val="center"/>
          </w:tcPr>
          <w:p w14:paraId="1807A51B">
            <w:pPr>
              <w:adjustRightInd/>
              <w:snapToGrid/>
              <w:spacing w:line="240" w:lineRule="auto"/>
              <w:ind w:firstLine="0" w:firstLineChars="0"/>
              <w:jc w:val="center"/>
              <w:rPr>
                <w:rFonts w:cs="Times New Roman"/>
                <w:sz w:val="21"/>
                <w:szCs w:val="21"/>
              </w:rPr>
            </w:pPr>
            <w:r>
              <w:rPr>
                <w:rFonts w:cs="Times New Roman"/>
                <w:sz w:val="21"/>
                <w:szCs w:val="21"/>
              </w:rPr>
              <w:t>医疗卫生</w:t>
            </w:r>
          </w:p>
        </w:tc>
        <w:tc>
          <w:tcPr>
            <w:tcW w:w="834" w:type="pct"/>
            <w:tcBorders>
              <w:right w:val="nil"/>
            </w:tcBorders>
            <w:noWrap/>
            <w:vAlign w:val="center"/>
          </w:tcPr>
          <w:p w14:paraId="7855B9A6">
            <w:pPr>
              <w:adjustRightInd/>
              <w:snapToGrid/>
              <w:spacing w:line="240" w:lineRule="auto"/>
              <w:ind w:firstLine="0" w:firstLineChars="0"/>
              <w:jc w:val="center"/>
              <w:rPr>
                <w:rFonts w:cs="Times New Roman"/>
                <w:sz w:val="21"/>
                <w:szCs w:val="21"/>
              </w:rPr>
            </w:pPr>
            <w:r>
              <w:rPr>
                <w:sz w:val="21"/>
                <w:szCs w:val="21"/>
              </w:rPr>
              <w:t>约2000人</w:t>
            </w:r>
          </w:p>
        </w:tc>
      </w:tr>
      <w:tr w14:paraId="6CCA7F7E">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01A8F99">
            <w:pPr>
              <w:adjustRightInd/>
              <w:snapToGrid/>
              <w:spacing w:line="240" w:lineRule="auto"/>
              <w:ind w:firstLine="0" w:firstLineChars="0"/>
              <w:jc w:val="center"/>
              <w:rPr>
                <w:rFonts w:cs="Times New Roman"/>
                <w:sz w:val="21"/>
                <w:szCs w:val="21"/>
              </w:rPr>
            </w:pPr>
          </w:p>
        </w:tc>
        <w:tc>
          <w:tcPr>
            <w:tcW w:w="833" w:type="pct"/>
            <w:vAlign w:val="center"/>
          </w:tcPr>
          <w:p w14:paraId="7603BE3D">
            <w:pPr>
              <w:adjustRightInd/>
              <w:snapToGrid/>
              <w:spacing w:line="240" w:lineRule="auto"/>
              <w:ind w:firstLine="0" w:firstLineChars="0"/>
              <w:jc w:val="center"/>
              <w:rPr>
                <w:rFonts w:cs="Times New Roman"/>
                <w:sz w:val="21"/>
                <w:szCs w:val="21"/>
              </w:rPr>
            </w:pPr>
            <w:r>
              <w:rPr>
                <w:rFonts w:cs="Times New Roman"/>
                <w:kern w:val="0"/>
                <w:sz w:val="21"/>
                <w:szCs w:val="21"/>
              </w:rPr>
              <w:t>南京师范大学第二附属高级中学</w:t>
            </w:r>
          </w:p>
        </w:tc>
        <w:tc>
          <w:tcPr>
            <w:tcW w:w="833" w:type="pct"/>
            <w:vAlign w:val="center"/>
          </w:tcPr>
          <w:p w14:paraId="08A62C50">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69FEC02B">
            <w:pPr>
              <w:adjustRightInd/>
              <w:snapToGrid/>
              <w:spacing w:line="240" w:lineRule="auto"/>
              <w:ind w:firstLine="0" w:firstLineChars="0"/>
              <w:jc w:val="center"/>
              <w:rPr>
                <w:rFonts w:cs="Times New Roman"/>
                <w:sz w:val="21"/>
                <w:szCs w:val="21"/>
              </w:rPr>
            </w:pPr>
            <w:r>
              <w:rPr>
                <w:rFonts w:cs="Times New Roman"/>
                <w:kern w:val="0"/>
                <w:sz w:val="21"/>
                <w:szCs w:val="21"/>
              </w:rPr>
              <w:t>1460</w:t>
            </w:r>
          </w:p>
        </w:tc>
        <w:tc>
          <w:tcPr>
            <w:tcW w:w="834" w:type="pct"/>
            <w:vAlign w:val="center"/>
          </w:tcPr>
          <w:p w14:paraId="6D1F19EB">
            <w:pPr>
              <w:adjustRightInd/>
              <w:snapToGrid/>
              <w:spacing w:line="240" w:lineRule="auto"/>
              <w:ind w:firstLine="0" w:firstLineChars="0"/>
              <w:jc w:val="center"/>
              <w:rPr>
                <w:rFonts w:cs="Times New Roman"/>
                <w:sz w:val="21"/>
                <w:szCs w:val="21"/>
              </w:rPr>
            </w:pPr>
            <w:r>
              <w:rPr>
                <w:rFonts w:cs="Times New Roman"/>
                <w:sz w:val="21"/>
                <w:szCs w:val="21"/>
              </w:rPr>
              <w:t>文化教育</w:t>
            </w:r>
          </w:p>
        </w:tc>
        <w:tc>
          <w:tcPr>
            <w:tcW w:w="834" w:type="pct"/>
            <w:tcBorders>
              <w:right w:val="nil"/>
            </w:tcBorders>
            <w:noWrap/>
            <w:vAlign w:val="center"/>
          </w:tcPr>
          <w:p w14:paraId="5D324694">
            <w:pPr>
              <w:adjustRightInd/>
              <w:snapToGrid/>
              <w:spacing w:line="240" w:lineRule="auto"/>
              <w:ind w:firstLine="0" w:firstLineChars="0"/>
              <w:jc w:val="center"/>
              <w:rPr>
                <w:rFonts w:cs="Times New Roman"/>
                <w:sz w:val="21"/>
                <w:szCs w:val="21"/>
              </w:rPr>
            </w:pPr>
            <w:r>
              <w:rPr>
                <w:sz w:val="21"/>
                <w:szCs w:val="21"/>
              </w:rPr>
              <w:t>约1500人</w:t>
            </w:r>
          </w:p>
        </w:tc>
      </w:tr>
      <w:tr w14:paraId="263857C9">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F89FBE9">
            <w:pPr>
              <w:adjustRightInd/>
              <w:snapToGrid/>
              <w:spacing w:line="240" w:lineRule="auto"/>
              <w:ind w:firstLine="0" w:firstLineChars="0"/>
              <w:jc w:val="center"/>
              <w:rPr>
                <w:rFonts w:cs="Times New Roman"/>
                <w:sz w:val="21"/>
                <w:szCs w:val="21"/>
              </w:rPr>
            </w:pPr>
          </w:p>
        </w:tc>
        <w:tc>
          <w:tcPr>
            <w:tcW w:w="833" w:type="pct"/>
            <w:vAlign w:val="center"/>
          </w:tcPr>
          <w:p w14:paraId="5B91EC4A">
            <w:pPr>
              <w:adjustRightInd/>
              <w:snapToGrid/>
              <w:spacing w:line="240" w:lineRule="auto"/>
              <w:ind w:firstLine="0" w:firstLineChars="0"/>
              <w:jc w:val="center"/>
              <w:rPr>
                <w:rFonts w:cs="Times New Roman"/>
                <w:sz w:val="21"/>
                <w:szCs w:val="21"/>
              </w:rPr>
            </w:pPr>
            <w:r>
              <w:rPr>
                <w:rFonts w:cs="Times New Roman"/>
                <w:kern w:val="0"/>
                <w:sz w:val="21"/>
                <w:szCs w:val="21"/>
              </w:rPr>
              <w:t>仪征化纤第一小学</w:t>
            </w:r>
          </w:p>
        </w:tc>
        <w:tc>
          <w:tcPr>
            <w:tcW w:w="833" w:type="pct"/>
            <w:vAlign w:val="center"/>
          </w:tcPr>
          <w:p w14:paraId="0822BA23">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374B8FBB">
            <w:pPr>
              <w:adjustRightInd/>
              <w:snapToGrid/>
              <w:spacing w:line="240" w:lineRule="auto"/>
              <w:ind w:firstLine="0" w:firstLineChars="0"/>
              <w:jc w:val="center"/>
              <w:rPr>
                <w:rFonts w:cs="Times New Roman"/>
                <w:sz w:val="21"/>
                <w:szCs w:val="21"/>
              </w:rPr>
            </w:pPr>
            <w:r>
              <w:rPr>
                <w:rFonts w:cs="Times New Roman"/>
                <w:kern w:val="0"/>
                <w:sz w:val="21"/>
                <w:szCs w:val="21"/>
              </w:rPr>
              <w:t>1915</w:t>
            </w:r>
          </w:p>
        </w:tc>
        <w:tc>
          <w:tcPr>
            <w:tcW w:w="834" w:type="pct"/>
            <w:vAlign w:val="center"/>
          </w:tcPr>
          <w:p w14:paraId="68D5C98E">
            <w:pPr>
              <w:adjustRightInd/>
              <w:snapToGrid/>
              <w:spacing w:line="240" w:lineRule="auto"/>
              <w:ind w:firstLine="0" w:firstLineChars="0"/>
              <w:jc w:val="center"/>
              <w:rPr>
                <w:rFonts w:cs="Times New Roman"/>
                <w:sz w:val="21"/>
                <w:szCs w:val="21"/>
              </w:rPr>
            </w:pPr>
            <w:r>
              <w:rPr>
                <w:rFonts w:cs="Times New Roman"/>
                <w:sz w:val="21"/>
                <w:szCs w:val="21"/>
              </w:rPr>
              <w:t>文化教育</w:t>
            </w:r>
          </w:p>
        </w:tc>
        <w:tc>
          <w:tcPr>
            <w:tcW w:w="834" w:type="pct"/>
            <w:tcBorders>
              <w:right w:val="nil"/>
            </w:tcBorders>
            <w:noWrap/>
            <w:vAlign w:val="center"/>
          </w:tcPr>
          <w:p w14:paraId="6CA23782">
            <w:pPr>
              <w:adjustRightInd/>
              <w:snapToGrid/>
              <w:spacing w:line="240" w:lineRule="auto"/>
              <w:ind w:firstLine="0" w:firstLineChars="0"/>
              <w:jc w:val="center"/>
              <w:rPr>
                <w:rFonts w:cs="Times New Roman"/>
                <w:sz w:val="21"/>
                <w:szCs w:val="21"/>
              </w:rPr>
            </w:pPr>
            <w:r>
              <w:rPr>
                <w:sz w:val="21"/>
                <w:szCs w:val="21"/>
              </w:rPr>
              <w:t>约800人</w:t>
            </w:r>
          </w:p>
        </w:tc>
      </w:tr>
      <w:tr w14:paraId="483C113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A8C80AD">
            <w:pPr>
              <w:adjustRightInd/>
              <w:snapToGrid/>
              <w:spacing w:line="240" w:lineRule="auto"/>
              <w:ind w:firstLine="0" w:firstLineChars="0"/>
              <w:jc w:val="center"/>
              <w:rPr>
                <w:rFonts w:cs="Times New Roman"/>
                <w:sz w:val="21"/>
                <w:szCs w:val="21"/>
              </w:rPr>
            </w:pPr>
          </w:p>
        </w:tc>
        <w:tc>
          <w:tcPr>
            <w:tcW w:w="833" w:type="pct"/>
            <w:vAlign w:val="center"/>
          </w:tcPr>
          <w:p w14:paraId="5B3151B3">
            <w:pPr>
              <w:adjustRightInd/>
              <w:snapToGrid/>
              <w:spacing w:line="240" w:lineRule="auto"/>
              <w:ind w:firstLine="0" w:firstLineChars="0"/>
              <w:jc w:val="center"/>
              <w:rPr>
                <w:rFonts w:cs="Times New Roman"/>
                <w:sz w:val="21"/>
                <w:szCs w:val="21"/>
              </w:rPr>
            </w:pPr>
            <w:r>
              <w:rPr>
                <w:rFonts w:cs="Times New Roman"/>
                <w:kern w:val="0"/>
                <w:sz w:val="21"/>
                <w:szCs w:val="21"/>
              </w:rPr>
              <w:t>南京鼓楼医院仪征医院</w:t>
            </w:r>
          </w:p>
        </w:tc>
        <w:tc>
          <w:tcPr>
            <w:tcW w:w="833" w:type="pct"/>
            <w:vAlign w:val="center"/>
          </w:tcPr>
          <w:p w14:paraId="0E182C9A">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5073CAFD">
            <w:pPr>
              <w:adjustRightInd/>
              <w:snapToGrid/>
              <w:spacing w:line="240" w:lineRule="auto"/>
              <w:ind w:firstLine="0" w:firstLineChars="0"/>
              <w:jc w:val="center"/>
              <w:rPr>
                <w:rFonts w:cs="Times New Roman"/>
                <w:sz w:val="21"/>
                <w:szCs w:val="21"/>
              </w:rPr>
            </w:pPr>
            <w:r>
              <w:rPr>
                <w:rFonts w:cs="Times New Roman"/>
                <w:kern w:val="0"/>
                <w:sz w:val="21"/>
                <w:szCs w:val="21"/>
              </w:rPr>
              <w:t>1880</w:t>
            </w:r>
          </w:p>
        </w:tc>
        <w:tc>
          <w:tcPr>
            <w:tcW w:w="834" w:type="pct"/>
            <w:vAlign w:val="center"/>
          </w:tcPr>
          <w:p w14:paraId="053F2AD9">
            <w:pPr>
              <w:adjustRightInd/>
              <w:snapToGrid/>
              <w:spacing w:line="240" w:lineRule="auto"/>
              <w:ind w:firstLine="0" w:firstLineChars="0"/>
              <w:jc w:val="center"/>
              <w:rPr>
                <w:rFonts w:cs="Times New Roman"/>
                <w:sz w:val="21"/>
                <w:szCs w:val="21"/>
              </w:rPr>
            </w:pPr>
            <w:r>
              <w:rPr>
                <w:rFonts w:cs="Times New Roman"/>
                <w:sz w:val="21"/>
                <w:szCs w:val="21"/>
              </w:rPr>
              <w:t>医疗卫生</w:t>
            </w:r>
          </w:p>
        </w:tc>
        <w:tc>
          <w:tcPr>
            <w:tcW w:w="834" w:type="pct"/>
            <w:tcBorders>
              <w:right w:val="nil"/>
            </w:tcBorders>
            <w:noWrap/>
            <w:vAlign w:val="center"/>
          </w:tcPr>
          <w:p w14:paraId="635B7FA0">
            <w:pPr>
              <w:adjustRightInd/>
              <w:snapToGrid/>
              <w:spacing w:line="240" w:lineRule="auto"/>
              <w:ind w:firstLine="0" w:firstLineChars="0"/>
              <w:jc w:val="center"/>
              <w:rPr>
                <w:rFonts w:cs="Times New Roman"/>
                <w:sz w:val="21"/>
                <w:szCs w:val="21"/>
              </w:rPr>
            </w:pPr>
            <w:r>
              <w:rPr>
                <w:sz w:val="21"/>
                <w:szCs w:val="21"/>
              </w:rPr>
              <w:t>约1600人</w:t>
            </w:r>
          </w:p>
        </w:tc>
      </w:tr>
      <w:tr w14:paraId="720013C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36C4623">
            <w:pPr>
              <w:adjustRightInd/>
              <w:snapToGrid/>
              <w:spacing w:line="240" w:lineRule="auto"/>
              <w:ind w:firstLine="0" w:firstLineChars="0"/>
              <w:jc w:val="center"/>
              <w:rPr>
                <w:rFonts w:cs="Times New Roman"/>
                <w:sz w:val="21"/>
                <w:szCs w:val="21"/>
              </w:rPr>
            </w:pPr>
          </w:p>
        </w:tc>
        <w:tc>
          <w:tcPr>
            <w:tcW w:w="833" w:type="pct"/>
            <w:vAlign w:val="center"/>
          </w:tcPr>
          <w:p w14:paraId="2BCB958B">
            <w:pPr>
              <w:adjustRightInd/>
              <w:snapToGrid/>
              <w:spacing w:line="240" w:lineRule="auto"/>
              <w:ind w:firstLine="0" w:firstLineChars="0"/>
              <w:jc w:val="center"/>
              <w:rPr>
                <w:rFonts w:cs="Times New Roman"/>
                <w:sz w:val="21"/>
                <w:szCs w:val="21"/>
              </w:rPr>
            </w:pPr>
            <w:r>
              <w:rPr>
                <w:rFonts w:cs="Times New Roman"/>
                <w:kern w:val="0"/>
                <w:sz w:val="21"/>
                <w:szCs w:val="21"/>
              </w:rPr>
              <w:t>南京师范大学第二附属初级中学</w:t>
            </w:r>
          </w:p>
        </w:tc>
        <w:tc>
          <w:tcPr>
            <w:tcW w:w="833" w:type="pct"/>
            <w:vAlign w:val="center"/>
          </w:tcPr>
          <w:p w14:paraId="3C34AD65">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4BECC280">
            <w:pPr>
              <w:adjustRightInd/>
              <w:snapToGrid/>
              <w:spacing w:line="240" w:lineRule="auto"/>
              <w:ind w:firstLine="0" w:firstLineChars="0"/>
              <w:jc w:val="center"/>
              <w:rPr>
                <w:rFonts w:cs="Times New Roman"/>
                <w:sz w:val="21"/>
                <w:szCs w:val="21"/>
              </w:rPr>
            </w:pPr>
            <w:r>
              <w:rPr>
                <w:rFonts w:cs="Times New Roman"/>
                <w:kern w:val="0"/>
                <w:sz w:val="21"/>
                <w:szCs w:val="21"/>
              </w:rPr>
              <w:t>1550</w:t>
            </w:r>
          </w:p>
        </w:tc>
        <w:tc>
          <w:tcPr>
            <w:tcW w:w="834" w:type="pct"/>
            <w:vAlign w:val="center"/>
          </w:tcPr>
          <w:p w14:paraId="54EE74ED">
            <w:pPr>
              <w:adjustRightInd/>
              <w:snapToGrid/>
              <w:spacing w:line="240" w:lineRule="auto"/>
              <w:ind w:firstLine="0" w:firstLineChars="0"/>
              <w:jc w:val="center"/>
              <w:rPr>
                <w:rFonts w:cs="Times New Roman"/>
                <w:sz w:val="21"/>
                <w:szCs w:val="21"/>
              </w:rPr>
            </w:pPr>
            <w:r>
              <w:rPr>
                <w:rFonts w:cs="Times New Roman"/>
                <w:sz w:val="21"/>
                <w:szCs w:val="21"/>
              </w:rPr>
              <w:t>文化教育</w:t>
            </w:r>
          </w:p>
        </w:tc>
        <w:tc>
          <w:tcPr>
            <w:tcW w:w="834" w:type="pct"/>
            <w:tcBorders>
              <w:right w:val="nil"/>
            </w:tcBorders>
            <w:noWrap/>
            <w:vAlign w:val="center"/>
          </w:tcPr>
          <w:p w14:paraId="5B088C6D">
            <w:pPr>
              <w:adjustRightInd/>
              <w:snapToGrid/>
              <w:spacing w:line="240" w:lineRule="auto"/>
              <w:ind w:firstLine="0" w:firstLineChars="0"/>
              <w:jc w:val="center"/>
              <w:rPr>
                <w:rFonts w:cs="Times New Roman"/>
                <w:sz w:val="21"/>
                <w:szCs w:val="21"/>
              </w:rPr>
            </w:pPr>
            <w:r>
              <w:rPr>
                <w:sz w:val="21"/>
                <w:szCs w:val="21"/>
              </w:rPr>
              <w:t>约1100人</w:t>
            </w:r>
          </w:p>
        </w:tc>
      </w:tr>
      <w:tr w14:paraId="33AAEAF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802AB02">
            <w:pPr>
              <w:adjustRightInd/>
              <w:snapToGrid/>
              <w:spacing w:line="240" w:lineRule="auto"/>
              <w:ind w:firstLine="0" w:firstLineChars="0"/>
              <w:jc w:val="center"/>
              <w:rPr>
                <w:rFonts w:cs="Times New Roman"/>
                <w:sz w:val="21"/>
                <w:szCs w:val="21"/>
              </w:rPr>
            </w:pPr>
          </w:p>
        </w:tc>
        <w:tc>
          <w:tcPr>
            <w:tcW w:w="833" w:type="pct"/>
            <w:vAlign w:val="center"/>
          </w:tcPr>
          <w:p w14:paraId="696721BF">
            <w:pPr>
              <w:adjustRightInd/>
              <w:snapToGrid/>
              <w:spacing w:line="240" w:lineRule="auto"/>
              <w:ind w:firstLine="0" w:firstLineChars="0"/>
              <w:jc w:val="center"/>
              <w:rPr>
                <w:rFonts w:cs="Times New Roman"/>
                <w:sz w:val="21"/>
                <w:szCs w:val="21"/>
              </w:rPr>
            </w:pPr>
            <w:r>
              <w:rPr>
                <w:rFonts w:cs="Times New Roman"/>
                <w:kern w:val="0"/>
                <w:sz w:val="21"/>
                <w:szCs w:val="21"/>
              </w:rPr>
              <w:t>仪征市区居民</w:t>
            </w:r>
          </w:p>
        </w:tc>
        <w:tc>
          <w:tcPr>
            <w:tcW w:w="833" w:type="pct"/>
            <w:vAlign w:val="center"/>
          </w:tcPr>
          <w:p w14:paraId="34869B2B">
            <w:pPr>
              <w:adjustRightInd/>
              <w:snapToGrid/>
              <w:spacing w:line="240" w:lineRule="auto"/>
              <w:ind w:firstLine="0" w:firstLineChars="0"/>
              <w:jc w:val="center"/>
              <w:rPr>
                <w:rFonts w:cs="Times New Roman"/>
                <w:sz w:val="21"/>
                <w:szCs w:val="21"/>
              </w:rPr>
            </w:pPr>
            <w:r>
              <w:rPr>
                <w:rFonts w:cs="Times New Roman"/>
                <w:kern w:val="0"/>
                <w:sz w:val="21"/>
                <w:szCs w:val="21"/>
              </w:rPr>
              <w:t>东</w:t>
            </w:r>
          </w:p>
        </w:tc>
        <w:tc>
          <w:tcPr>
            <w:tcW w:w="833" w:type="pct"/>
            <w:vAlign w:val="center"/>
          </w:tcPr>
          <w:p w14:paraId="2AFB80FC">
            <w:pPr>
              <w:adjustRightInd/>
              <w:snapToGrid/>
              <w:spacing w:line="240" w:lineRule="auto"/>
              <w:ind w:firstLine="0" w:firstLineChars="0"/>
              <w:jc w:val="center"/>
              <w:rPr>
                <w:rFonts w:cs="Times New Roman"/>
                <w:sz w:val="21"/>
                <w:szCs w:val="21"/>
              </w:rPr>
            </w:pPr>
            <w:r>
              <w:rPr>
                <w:rFonts w:cs="Times New Roman"/>
                <w:kern w:val="0"/>
                <w:sz w:val="21"/>
                <w:szCs w:val="21"/>
              </w:rPr>
              <w:t>2740</w:t>
            </w:r>
          </w:p>
        </w:tc>
        <w:tc>
          <w:tcPr>
            <w:tcW w:w="834" w:type="pct"/>
            <w:vAlign w:val="center"/>
          </w:tcPr>
          <w:p w14:paraId="0D901E83">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CEF4EB2">
            <w:pPr>
              <w:adjustRightInd/>
              <w:snapToGrid/>
              <w:spacing w:line="240" w:lineRule="auto"/>
              <w:ind w:firstLine="0" w:firstLineChars="0"/>
              <w:jc w:val="center"/>
              <w:rPr>
                <w:rFonts w:cs="Times New Roman"/>
                <w:sz w:val="21"/>
                <w:szCs w:val="21"/>
              </w:rPr>
            </w:pPr>
            <w:r>
              <w:rPr>
                <w:sz w:val="21"/>
                <w:szCs w:val="21"/>
              </w:rPr>
              <w:t>约144000人</w:t>
            </w:r>
          </w:p>
        </w:tc>
      </w:tr>
      <w:tr w14:paraId="5154510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3F04D993">
            <w:pPr>
              <w:adjustRightInd/>
              <w:snapToGrid/>
              <w:spacing w:line="240" w:lineRule="auto"/>
              <w:ind w:firstLine="0" w:firstLineChars="0"/>
              <w:jc w:val="center"/>
              <w:rPr>
                <w:rFonts w:cs="Times New Roman"/>
                <w:sz w:val="21"/>
                <w:szCs w:val="21"/>
              </w:rPr>
            </w:pPr>
          </w:p>
        </w:tc>
        <w:tc>
          <w:tcPr>
            <w:tcW w:w="833" w:type="pct"/>
            <w:vAlign w:val="center"/>
          </w:tcPr>
          <w:p w14:paraId="381BC00F">
            <w:pPr>
              <w:adjustRightInd/>
              <w:snapToGrid/>
              <w:spacing w:line="240" w:lineRule="auto"/>
              <w:ind w:firstLine="0" w:firstLineChars="0"/>
              <w:jc w:val="center"/>
              <w:rPr>
                <w:rFonts w:cs="Times New Roman"/>
                <w:sz w:val="21"/>
                <w:szCs w:val="21"/>
              </w:rPr>
            </w:pPr>
            <w:r>
              <w:rPr>
                <w:rFonts w:cs="Times New Roman"/>
                <w:kern w:val="0"/>
                <w:sz w:val="21"/>
                <w:szCs w:val="21"/>
              </w:rPr>
              <w:t>沿河村</w:t>
            </w:r>
          </w:p>
        </w:tc>
        <w:tc>
          <w:tcPr>
            <w:tcW w:w="833" w:type="pct"/>
            <w:vAlign w:val="center"/>
          </w:tcPr>
          <w:p w14:paraId="1BA3C942">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756C993A">
            <w:pPr>
              <w:adjustRightInd/>
              <w:snapToGrid/>
              <w:spacing w:line="240" w:lineRule="auto"/>
              <w:ind w:firstLine="0" w:firstLineChars="0"/>
              <w:jc w:val="center"/>
              <w:rPr>
                <w:rFonts w:cs="Times New Roman"/>
                <w:sz w:val="21"/>
                <w:szCs w:val="21"/>
              </w:rPr>
            </w:pPr>
            <w:r>
              <w:rPr>
                <w:rFonts w:cs="Times New Roman"/>
                <w:kern w:val="0"/>
                <w:sz w:val="21"/>
                <w:szCs w:val="21"/>
              </w:rPr>
              <w:t>1175</w:t>
            </w:r>
          </w:p>
        </w:tc>
        <w:tc>
          <w:tcPr>
            <w:tcW w:w="834" w:type="pct"/>
            <w:vAlign w:val="center"/>
          </w:tcPr>
          <w:p w14:paraId="623F455F">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30553EBB">
            <w:pPr>
              <w:adjustRightInd/>
              <w:snapToGrid/>
              <w:spacing w:line="240" w:lineRule="auto"/>
              <w:ind w:firstLine="0" w:firstLineChars="0"/>
              <w:jc w:val="center"/>
              <w:rPr>
                <w:rFonts w:cs="Times New Roman"/>
                <w:sz w:val="21"/>
                <w:szCs w:val="21"/>
              </w:rPr>
            </w:pPr>
            <w:r>
              <w:rPr>
                <w:sz w:val="21"/>
                <w:szCs w:val="21"/>
              </w:rPr>
              <w:t>约5030人</w:t>
            </w:r>
          </w:p>
        </w:tc>
      </w:tr>
      <w:tr w14:paraId="63E41EE9">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AB4F26D">
            <w:pPr>
              <w:adjustRightInd/>
              <w:snapToGrid/>
              <w:spacing w:line="240" w:lineRule="auto"/>
              <w:ind w:firstLine="0" w:firstLineChars="0"/>
              <w:jc w:val="center"/>
              <w:rPr>
                <w:rFonts w:cs="Times New Roman"/>
                <w:sz w:val="21"/>
                <w:szCs w:val="21"/>
              </w:rPr>
            </w:pPr>
          </w:p>
        </w:tc>
        <w:tc>
          <w:tcPr>
            <w:tcW w:w="833" w:type="pct"/>
            <w:vAlign w:val="center"/>
          </w:tcPr>
          <w:p w14:paraId="7AC50F9E">
            <w:pPr>
              <w:adjustRightInd/>
              <w:snapToGrid/>
              <w:spacing w:line="240" w:lineRule="auto"/>
              <w:ind w:firstLine="0" w:firstLineChars="0"/>
              <w:jc w:val="center"/>
              <w:rPr>
                <w:rFonts w:cs="Times New Roman"/>
                <w:sz w:val="21"/>
                <w:szCs w:val="21"/>
              </w:rPr>
            </w:pPr>
            <w:r>
              <w:rPr>
                <w:rFonts w:cs="Times New Roman"/>
                <w:kern w:val="0"/>
                <w:sz w:val="21"/>
                <w:szCs w:val="21"/>
              </w:rPr>
              <w:t>钱家湾</w:t>
            </w:r>
          </w:p>
        </w:tc>
        <w:tc>
          <w:tcPr>
            <w:tcW w:w="833" w:type="pct"/>
            <w:vAlign w:val="center"/>
          </w:tcPr>
          <w:p w14:paraId="74F5204C">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7AE50635">
            <w:pPr>
              <w:adjustRightInd/>
              <w:snapToGrid/>
              <w:spacing w:line="240" w:lineRule="auto"/>
              <w:ind w:firstLine="0" w:firstLineChars="0"/>
              <w:jc w:val="center"/>
              <w:rPr>
                <w:rFonts w:cs="Times New Roman"/>
                <w:sz w:val="21"/>
                <w:szCs w:val="21"/>
              </w:rPr>
            </w:pPr>
            <w:r>
              <w:rPr>
                <w:rFonts w:cs="Times New Roman"/>
                <w:kern w:val="0"/>
                <w:sz w:val="21"/>
                <w:szCs w:val="21"/>
              </w:rPr>
              <w:t>1117</w:t>
            </w:r>
          </w:p>
        </w:tc>
        <w:tc>
          <w:tcPr>
            <w:tcW w:w="834" w:type="pct"/>
            <w:vAlign w:val="center"/>
          </w:tcPr>
          <w:p w14:paraId="3F2C102C">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87537A3">
            <w:pPr>
              <w:adjustRightInd/>
              <w:snapToGrid/>
              <w:spacing w:line="240" w:lineRule="auto"/>
              <w:ind w:firstLine="0" w:firstLineChars="0"/>
              <w:jc w:val="center"/>
              <w:rPr>
                <w:rFonts w:cs="Times New Roman"/>
                <w:sz w:val="21"/>
                <w:szCs w:val="21"/>
              </w:rPr>
            </w:pPr>
            <w:r>
              <w:rPr>
                <w:sz w:val="21"/>
                <w:szCs w:val="21"/>
              </w:rPr>
              <w:t>约1500人</w:t>
            </w:r>
          </w:p>
        </w:tc>
      </w:tr>
      <w:tr w14:paraId="3D56FD7D">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182C169">
            <w:pPr>
              <w:adjustRightInd/>
              <w:snapToGrid/>
              <w:spacing w:line="240" w:lineRule="auto"/>
              <w:ind w:firstLine="0" w:firstLineChars="0"/>
              <w:jc w:val="center"/>
              <w:rPr>
                <w:rFonts w:cs="Times New Roman"/>
                <w:sz w:val="21"/>
                <w:szCs w:val="21"/>
              </w:rPr>
            </w:pPr>
          </w:p>
        </w:tc>
        <w:tc>
          <w:tcPr>
            <w:tcW w:w="833" w:type="pct"/>
            <w:vAlign w:val="center"/>
          </w:tcPr>
          <w:p w14:paraId="5042C125">
            <w:pPr>
              <w:adjustRightInd/>
              <w:snapToGrid/>
              <w:spacing w:line="240" w:lineRule="auto"/>
              <w:ind w:firstLine="0" w:firstLineChars="0"/>
              <w:jc w:val="center"/>
              <w:rPr>
                <w:rFonts w:cs="Times New Roman"/>
                <w:sz w:val="21"/>
                <w:szCs w:val="21"/>
              </w:rPr>
            </w:pPr>
            <w:r>
              <w:rPr>
                <w:rFonts w:cs="Times New Roman"/>
                <w:kern w:val="0"/>
                <w:sz w:val="21"/>
                <w:szCs w:val="21"/>
              </w:rPr>
              <w:t>三八村</w:t>
            </w:r>
          </w:p>
        </w:tc>
        <w:tc>
          <w:tcPr>
            <w:tcW w:w="833" w:type="pct"/>
            <w:vAlign w:val="center"/>
          </w:tcPr>
          <w:p w14:paraId="2BF886C7">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78574E11">
            <w:pPr>
              <w:adjustRightInd/>
              <w:snapToGrid/>
              <w:spacing w:line="240" w:lineRule="auto"/>
              <w:ind w:firstLine="0" w:firstLineChars="0"/>
              <w:jc w:val="center"/>
              <w:rPr>
                <w:rFonts w:cs="Times New Roman"/>
                <w:sz w:val="21"/>
                <w:szCs w:val="21"/>
              </w:rPr>
            </w:pPr>
            <w:r>
              <w:rPr>
                <w:rFonts w:cs="Times New Roman"/>
                <w:kern w:val="0"/>
                <w:sz w:val="21"/>
                <w:szCs w:val="21"/>
              </w:rPr>
              <w:t>1385</w:t>
            </w:r>
          </w:p>
        </w:tc>
        <w:tc>
          <w:tcPr>
            <w:tcW w:w="834" w:type="pct"/>
            <w:vAlign w:val="center"/>
          </w:tcPr>
          <w:p w14:paraId="485AD0D8">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5F0AD33F">
            <w:pPr>
              <w:adjustRightInd/>
              <w:snapToGrid/>
              <w:spacing w:line="240" w:lineRule="auto"/>
              <w:ind w:firstLine="0" w:firstLineChars="0"/>
              <w:jc w:val="center"/>
              <w:rPr>
                <w:rFonts w:cs="Times New Roman"/>
                <w:sz w:val="21"/>
                <w:szCs w:val="21"/>
              </w:rPr>
            </w:pPr>
            <w:r>
              <w:rPr>
                <w:sz w:val="21"/>
                <w:szCs w:val="21"/>
              </w:rPr>
              <w:t>约3600人</w:t>
            </w:r>
          </w:p>
        </w:tc>
      </w:tr>
      <w:tr w14:paraId="664774BD">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D4789F0">
            <w:pPr>
              <w:adjustRightInd/>
              <w:snapToGrid/>
              <w:spacing w:line="240" w:lineRule="auto"/>
              <w:ind w:firstLine="0" w:firstLineChars="0"/>
              <w:jc w:val="center"/>
              <w:rPr>
                <w:rFonts w:cs="Times New Roman"/>
                <w:sz w:val="21"/>
                <w:szCs w:val="21"/>
              </w:rPr>
            </w:pPr>
          </w:p>
        </w:tc>
        <w:tc>
          <w:tcPr>
            <w:tcW w:w="833" w:type="pct"/>
            <w:vAlign w:val="center"/>
          </w:tcPr>
          <w:p w14:paraId="4C839ABF">
            <w:pPr>
              <w:adjustRightInd/>
              <w:snapToGrid/>
              <w:spacing w:line="240" w:lineRule="auto"/>
              <w:ind w:firstLine="0" w:firstLineChars="0"/>
              <w:jc w:val="center"/>
              <w:rPr>
                <w:rFonts w:cs="Times New Roman"/>
                <w:sz w:val="21"/>
                <w:szCs w:val="21"/>
              </w:rPr>
            </w:pPr>
            <w:r>
              <w:rPr>
                <w:rFonts w:cs="Times New Roman"/>
                <w:kern w:val="0"/>
                <w:sz w:val="21"/>
                <w:szCs w:val="21"/>
              </w:rPr>
              <w:t>下周</w:t>
            </w:r>
          </w:p>
        </w:tc>
        <w:tc>
          <w:tcPr>
            <w:tcW w:w="833" w:type="pct"/>
            <w:vAlign w:val="center"/>
          </w:tcPr>
          <w:p w14:paraId="6FD47411">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4475927B">
            <w:pPr>
              <w:adjustRightInd/>
              <w:snapToGrid/>
              <w:spacing w:line="240" w:lineRule="auto"/>
              <w:ind w:firstLine="0" w:firstLineChars="0"/>
              <w:jc w:val="center"/>
              <w:rPr>
                <w:rFonts w:cs="Times New Roman"/>
                <w:sz w:val="21"/>
                <w:szCs w:val="21"/>
              </w:rPr>
            </w:pPr>
            <w:r>
              <w:rPr>
                <w:rFonts w:cs="Times New Roman"/>
                <w:kern w:val="0"/>
                <w:sz w:val="21"/>
                <w:szCs w:val="21"/>
              </w:rPr>
              <w:t>1932</w:t>
            </w:r>
          </w:p>
        </w:tc>
        <w:tc>
          <w:tcPr>
            <w:tcW w:w="834" w:type="pct"/>
            <w:vAlign w:val="center"/>
          </w:tcPr>
          <w:p w14:paraId="6D815E82">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7139BAA">
            <w:pPr>
              <w:adjustRightInd/>
              <w:snapToGrid/>
              <w:spacing w:line="240" w:lineRule="auto"/>
              <w:ind w:firstLine="0" w:firstLineChars="0"/>
              <w:jc w:val="center"/>
              <w:rPr>
                <w:rFonts w:cs="Times New Roman"/>
                <w:sz w:val="21"/>
                <w:szCs w:val="21"/>
              </w:rPr>
            </w:pPr>
            <w:r>
              <w:rPr>
                <w:sz w:val="21"/>
                <w:szCs w:val="21"/>
              </w:rPr>
              <w:t>约300人</w:t>
            </w:r>
          </w:p>
        </w:tc>
      </w:tr>
      <w:tr w14:paraId="3504561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E566866">
            <w:pPr>
              <w:adjustRightInd/>
              <w:snapToGrid/>
              <w:spacing w:line="240" w:lineRule="auto"/>
              <w:ind w:firstLine="0" w:firstLineChars="0"/>
              <w:jc w:val="center"/>
              <w:rPr>
                <w:rFonts w:cs="Times New Roman"/>
                <w:sz w:val="21"/>
                <w:szCs w:val="21"/>
              </w:rPr>
            </w:pPr>
          </w:p>
        </w:tc>
        <w:tc>
          <w:tcPr>
            <w:tcW w:w="833" w:type="pct"/>
            <w:vAlign w:val="center"/>
          </w:tcPr>
          <w:p w14:paraId="33F006EB">
            <w:pPr>
              <w:adjustRightInd/>
              <w:snapToGrid/>
              <w:spacing w:line="240" w:lineRule="auto"/>
              <w:ind w:firstLine="0" w:firstLineChars="0"/>
              <w:jc w:val="center"/>
              <w:rPr>
                <w:rFonts w:cs="Times New Roman"/>
                <w:sz w:val="21"/>
                <w:szCs w:val="21"/>
              </w:rPr>
            </w:pPr>
            <w:r>
              <w:rPr>
                <w:rFonts w:cs="Times New Roman"/>
                <w:kern w:val="0"/>
                <w:sz w:val="21"/>
                <w:szCs w:val="21"/>
              </w:rPr>
              <w:t>中周</w:t>
            </w:r>
          </w:p>
        </w:tc>
        <w:tc>
          <w:tcPr>
            <w:tcW w:w="833" w:type="pct"/>
            <w:vAlign w:val="center"/>
          </w:tcPr>
          <w:p w14:paraId="1A46347F">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1258BEC9">
            <w:pPr>
              <w:adjustRightInd/>
              <w:snapToGrid/>
              <w:spacing w:line="240" w:lineRule="auto"/>
              <w:ind w:firstLine="0" w:firstLineChars="0"/>
              <w:jc w:val="center"/>
              <w:rPr>
                <w:rFonts w:cs="Times New Roman"/>
                <w:sz w:val="21"/>
                <w:szCs w:val="21"/>
              </w:rPr>
            </w:pPr>
            <w:r>
              <w:rPr>
                <w:rFonts w:cs="Times New Roman"/>
                <w:kern w:val="0"/>
                <w:sz w:val="21"/>
                <w:szCs w:val="21"/>
              </w:rPr>
              <w:t>1929</w:t>
            </w:r>
          </w:p>
        </w:tc>
        <w:tc>
          <w:tcPr>
            <w:tcW w:w="834" w:type="pct"/>
            <w:vAlign w:val="center"/>
          </w:tcPr>
          <w:p w14:paraId="719BE5E8">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4CFDAAA">
            <w:pPr>
              <w:adjustRightInd/>
              <w:snapToGrid/>
              <w:spacing w:line="240" w:lineRule="auto"/>
              <w:ind w:firstLine="0" w:firstLineChars="0"/>
              <w:jc w:val="center"/>
              <w:rPr>
                <w:rFonts w:cs="Times New Roman"/>
                <w:sz w:val="21"/>
                <w:szCs w:val="21"/>
              </w:rPr>
            </w:pPr>
            <w:r>
              <w:rPr>
                <w:sz w:val="21"/>
                <w:szCs w:val="21"/>
              </w:rPr>
              <w:t>约700人</w:t>
            </w:r>
          </w:p>
        </w:tc>
      </w:tr>
      <w:tr w14:paraId="75BB46F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267A240">
            <w:pPr>
              <w:adjustRightInd/>
              <w:snapToGrid/>
              <w:spacing w:line="240" w:lineRule="auto"/>
              <w:ind w:firstLine="0" w:firstLineChars="0"/>
              <w:jc w:val="center"/>
              <w:rPr>
                <w:rFonts w:cs="Times New Roman"/>
                <w:sz w:val="21"/>
                <w:szCs w:val="21"/>
              </w:rPr>
            </w:pPr>
          </w:p>
        </w:tc>
        <w:tc>
          <w:tcPr>
            <w:tcW w:w="833" w:type="pct"/>
            <w:vAlign w:val="center"/>
          </w:tcPr>
          <w:p w14:paraId="5CC82852">
            <w:pPr>
              <w:adjustRightInd/>
              <w:snapToGrid/>
              <w:spacing w:line="240" w:lineRule="auto"/>
              <w:ind w:firstLine="0" w:firstLineChars="0"/>
              <w:jc w:val="center"/>
              <w:rPr>
                <w:rFonts w:cs="Times New Roman"/>
                <w:sz w:val="21"/>
                <w:szCs w:val="21"/>
              </w:rPr>
            </w:pPr>
            <w:r>
              <w:rPr>
                <w:rFonts w:cs="Times New Roman"/>
                <w:kern w:val="0"/>
                <w:sz w:val="21"/>
                <w:szCs w:val="21"/>
              </w:rPr>
              <w:t>军周营</w:t>
            </w:r>
          </w:p>
        </w:tc>
        <w:tc>
          <w:tcPr>
            <w:tcW w:w="833" w:type="pct"/>
            <w:vAlign w:val="center"/>
          </w:tcPr>
          <w:p w14:paraId="05BFBF0A">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2810A6AB">
            <w:pPr>
              <w:adjustRightInd/>
              <w:snapToGrid/>
              <w:spacing w:line="240" w:lineRule="auto"/>
              <w:ind w:firstLine="0" w:firstLineChars="0"/>
              <w:jc w:val="center"/>
              <w:rPr>
                <w:rFonts w:cs="Times New Roman"/>
                <w:sz w:val="21"/>
                <w:szCs w:val="21"/>
              </w:rPr>
            </w:pPr>
            <w:r>
              <w:rPr>
                <w:rFonts w:cs="Times New Roman"/>
                <w:kern w:val="0"/>
                <w:sz w:val="21"/>
                <w:szCs w:val="21"/>
              </w:rPr>
              <w:t>3000</w:t>
            </w:r>
          </w:p>
        </w:tc>
        <w:tc>
          <w:tcPr>
            <w:tcW w:w="834" w:type="pct"/>
            <w:vAlign w:val="center"/>
          </w:tcPr>
          <w:p w14:paraId="21D6C544">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75A7EB2">
            <w:pPr>
              <w:adjustRightInd/>
              <w:snapToGrid/>
              <w:spacing w:line="240" w:lineRule="auto"/>
              <w:ind w:firstLine="0" w:firstLineChars="0"/>
              <w:jc w:val="center"/>
              <w:rPr>
                <w:rFonts w:cs="Times New Roman"/>
                <w:sz w:val="21"/>
                <w:szCs w:val="21"/>
              </w:rPr>
            </w:pPr>
            <w:r>
              <w:rPr>
                <w:sz w:val="21"/>
                <w:szCs w:val="21"/>
              </w:rPr>
              <w:t>约150人</w:t>
            </w:r>
          </w:p>
        </w:tc>
      </w:tr>
      <w:tr w14:paraId="05E146AF">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C9E0C1B">
            <w:pPr>
              <w:adjustRightInd/>
              <w:snapToGrid/>
              <w:spacing w:line="240" w:lineRule="auto"/>
              <w:ind w:firstLine="0" w:firstLineChars="0"/>
              <w:jc w:val="center"/>
              <w:rPr>
                <w:rFonts w:cs="Times New Roman"/>
                <w:sz w:val="21"/>
                <w:szCs w:val="21"/>
              </w:rPr>
            </w:pPr>
          </w:p>
        </w:tc>
        <w:tc>
          <w:tcPr>
            <w:tcW w:w="833" w:type="pct"/>
            <w:vAlign w:val="center"/>
          </w:tcPr>
          <w:p w14:paraId="46433F40">
            <w:pPr>
              <w:adjustRightInd/>
              <w:snapToGrid/>
              <w:spacing w:line="240" w:lineRule="auto"/>
              <w:ind w:firstLine="0" w:firstLineChars="0"/>
              <w:jc w:val="center"/>
              <w:rPr>
                <w:rFonts w:cs="Times New Roman"/>
                <w:sz w:val="21"/>
                <w:szCs w:val="21"/>
              </w:rPr>
            </w:pPr>
            <w:r>
              <w:rPr>
                <w:rFonts w:cs="Times New Roman"/>
                <w:kern w:val="0"/>
                <w:sz w:val="21"/>
                <w:szCs w:val="21"/>
              </w:rPr>
              <w:t>农林</w:t>
            </w:r>
          </w:p>
        </w:tc>
        <w:tc>
          <w:tcPr>
            <w:tcW w:w="833" w:type="pct"/>
            <w:vAlign w:val="center"/>
          </w:tcPr>
          <w:p w14:paraId="1CDE531E">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182769B6">
            <w:pPr>
              <w:adjustRightInd/>
              <w:snapToGrid/>
              <w:spacing w:line="240" w:lineRule="auto"/>
              <w:ind w:firstLine="0" w:firstLineChars="0"/>
              <w:jc w:val="center"/>
              <w:rPr>
                <w:rFonts w:cs="Times New Roman"/>
                <w:sz w:val="21"/>
                <w:szCs w:val="21"/>
              </w:rPr>
            </w:pPr>
            <w:r>
              <w:rPr>
                <w:rFonts w:cs="Times New Roman"/>
                <w:kern w:val="0"/>
                <w:sz w:val="21"/>
                <w:szCs w:val="21"/>
              </w:rPr>
              <w:t>2842</w:t>
            </w:r>
          </w:p>
        </w:tc>
        <w:tc>
          <w:tcPr>
            <w:tcW w:w="834" w:type="pct"/>
            <w:vAlign w:val="center"/>
          </w:tcPr>
          <w:p w14:paraId="3B0F2D5B">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504BC56A">
            <w:pPr>
              <w:adjustRightInd/>
              <w:snapToGrid/>
              <w:spacing w:line="240" w:lineRule="auto"/>
              <w:ind w:firstLine="0" w:firstLineChars="0"/>
              <w:jc w:val="center"/>
              <w:rPr>
                <w:rFonts w:cs="Times New Roman"/>
                <w:sz w:val="21"/>
                <w:szCs w:val="21"/>
              </w:rPr>
            </w:pPr>
            <w:r>
              <w:rPr>
                <w:sz w:val="21"/>
                <w:szCs w:val="21"/>
              </w:rPr>
              <w:t>约200人</w:t>
            </w:r>
          </w:p>
        </w:tc>
      </w:tr>
      <w:tr w14:paraId="3159BE6C">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E614C84">
            <w:pPr>
              <w:adjustRightInd/>
              <w:snapToGrid/>
              <w:spacing w:line="240" w:lineRule="auto"/>
              <w:ind w:firstLine="0" w:firstLineChars="0"/>
              <w:jc w:val="center"/>
              <w:rPr>
                <w:rFonts w:cs="Times New Roman"/>
                <w:sz w:val="21"/>
                <w:szCs w:val="21"/>
              </w:rPr>
            </w:pPr>
          </w:p>
        </w:tc>
        <w:tc>
          <w:tcPr>
            <w:tcW w:w="833" w:type="pct"/>
            <w:vAlign w:val="center"/>
          </w:tcPr>
          <w:p w14:paraId="65C12C7B">
            <w:pPr>
              <w:adjustRightInd/>
              <w:snapToGrid/>
              <w:spacing w:line="240" w:lineRule="auto"/>
              <w:ind w:firstLine="0" w:firstLineChars="0"/>
              <w:jc w:val="center"/>
              <w:rPr>
                <w:rFonts w:cs="Times New Roman"/>
                <w:sz w:val="21"/>
                <w:szCs w:val="21"/>
              </w:rPr>
            </w:pPr>
            <w:r>
              <w:rPr>
                <w:rFonts w:cs="Times New Roman"/>
                <w:kern w:val="0"/>
                <w:sz w:val="21"/>
                <w:szCs w:val="21"/>
              </w:rPr>
              <w:t>李营</w:t>
            </w:r>
          </w:p>
        </w:tc>
        <w:tc>
          <w:tcPr>
            <w:tcW w:w="833" w:type="pct"/>
            <w:vAlign w:val="center"/>
          </w:tcPr>
          <w:p w14:paraId="3ED4644B">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75186384">
            <w:pPr>
              <w:adjustRightInd/>
              <w:snapToGrid/>
              <w:spacing w:line="240" w:lineRule="auto"/>
              <w:ind w:firstLine="0" w:firstLineChars="0"/>
              <w:jc w:val="center"/>
              <w:rPr>
                <w:rFonts w:cs="Times New Roman"/>
                <w:sz w:val="21"/>
                <w:szCs w:val="21"/>
              </w:rPr>
            </w:pPr>
            <w:r>
              <w:rPr>
                <w:rFonts w:cs="Times New Roman"/>
                <w:kern w:val="0"/>
                <w:sz w:val="21"/>
                <w:szCs w:val="21"/>
              </w:rPr>
              <w:t>2917</w:t>
            </w:r>
          </w:p>
        </w:tc>
        <w:tc>
          <w:tcPr>
            <w:tcW w:w="834" w:type="pct"/>
            <w:vAlign w:val="center"/>
          </w:tcPr>
          <w:p w14:paraId="43AEA9BA">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EB21844">
            <w:pPr>
              <w:adjustRightInd/>
              <w:snapToGrid/>
              <w:spacing w:line="240" w:lineRule="auto"/>
              <w:ind w:firstLine="0" w:firstLineChars="0"/>
              <w:jc w:val="center"/>
              <w:rPr>
                <w:rFonts w:cs="Times New Roman"/>
                <w:sz w:val="21"/>
                <w:szCs w:val="21"/>
              </w:rPr>
            </w:pPr>
            <w:r>
              <w:rPr>
                <w:sz w:val="21"/>
                <w:szCs w:val="21"/>
              </w:rPr>
              <w:t>约250人</w:t>
            </w:r>
          </w:p>
        </w:tc>
      </w:tr>
      <w:tr w14:paraId="0177E13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AEB0748">
            <w:pPr>
              <w:adjustRightInd/>
              <w:snapToGrid/>
              <w:spacing w:line="240" w:lineRule="auto"/>
              <w:ind w:firstLine="0" w:firstLineChars="0"/>
              <w:jc w:val="center"/>
              <w:rPr>
                <w:rFonts w:cs="Times New Roman"/>
                <w:sz w:val="21"/>
                <w:szCs w:val="21"/>
              </w:rPr>
            </w:pPr>
          </w:p>
        </w:tc>
        <w:tc>
          <w:tcPr>
            <w:tcW w:w="833" w:type="pct"/>
            <w:vAlign w:val="center"/>
          </w:tcPr>
          <w:p w14:paraId="05832B07">
            <w:pPr>
              <w:adjustRightInd/>
              <w:snapToGrid/>
              <w:spacing w:line="240" w:lineRule="auto"/>
              <w:ind w:firstLine="0" w:firstLineChars="0"/>
              <w:jc w:val="center"/>
              <w:rPr>
                <w:rFonts w:cs="Times New Roman"/>
                <w:sz w:val="21"/>
                <w:szCs w:val="21"/>
              </w:rPr>
            </w:pPr>
            <w:r>
              <w:rPr>
                <w:rFonts w:cs="Times New Roman"/>
                <w:kern w:val="0"/>
                <w:sz w:val="21"/>
                <w:szCs w:val="21"/>
              </w:rPr>
              <w:t>吴庄</w:t>
            </w:r>
          </w:p>
        </w:tc>
        <w:tc>
          <w:tcPr>
            <w:tcW w:w="833" w:type="pct"/>
            <w:vAlign w:val="center"/>
          </w:tcPr>
          <w:p w14:paraId="1416652A">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3A33C9E2">
            <w:pPr>
              <w:adjustRightInd/>
              <w:snapToGrid/>
              <w:spacing w:line="240" w:lineRule="auto"/>
              <w:ind w:firstLine="0" w:firstLineChars="0"/>
              <w:jc w:val="center"/>
              <w:rPr>
                <w:rFonts w:cs="Times New Roman"/>
                <w:sz w:val="21"/>
                <w:szCs w:val="21"/>
              </w:rPr>
            </w:pPr>
            <w:r>
              <w:rPr>
                <w:rFonts w:cs="Times New Roman"/>
                <w:kern w:val="0"/>
                <w:sz w:val="21"/>
                <w:szCs w:val="21"/>
              </w:rPr>
              <w:t>2079</w:t>
            </w:r>
          </w:p>
        </w:tc>
        <w:tc>
          <w:tcPr>
            <w:tcW w:w="834" w:type="pct"/>
            <w:vAlign w:val="center"/>
          </w:tcPr>
          <w:p w14:paraId="6FD4C3D5">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5069AF53">
            <w:pPr>
              <w:adjustRightInd/>
              <w:snapToGrid/>
              <w:spacing w:line="240" w:lineRule="auto"/>
              <w:ind w:firstLine="0" w:firstLineChars="0"/>
              <w:jc w:val="center"/>
              <w:rPr>
                <w:rFonts w:cs="Times New Roman"/>
                <w:sz w:val="21"/>
                <w:szCs w:val="21"/>
              </w:rPr>
            </w:pPr>
            <w:r>
              <w:rPr>
                <w:sz w:val="21"/>
                <w:szCs w:val="21"/>
              </w:rPr>
              <w:t>约1500人</w:t>
            </w:r>
          </w:p>
        </w:tc>
      </w:tr>
      <w:tr w14:paraId="1519FA1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F06C6B3">
            <w:pPr>
              <w:adjustRightInd/>
              <w:snapToGrid/>
              <w:spacing w:line="240" w:lineRule="auto"/>
              <w:ind w:firstLine="0" w:firstLineChars="0"/>
              <w:jc w:val="center"/>
              <w:rPr>
                <w:rFonts w:cs="Times New Roman"/>
                <w:sz w:val="21"/>
                <w:szCs w:val="21"/>
              </w:rPr>
            </w:pPr>
          </w:p>
        </w:tc>
        <w:tc>
          <w:tcPr>
            <w:tcW w:w="833" w:type="pct"/>
            <w:vAlign w:val="center"/>
          </w:tcPr>
          <w:p w14:paraId="7201C02E">
            <w:pPr>
              <w:adjustRightInd/>
              <w:snapToGrid/>
              <w:spacing w:line="240" w:lineRule="auto"/>
              <w:ind w:firstLine="0" w:firstLineChars="0"/>
              <w:jc w:val="center"/>
              <w:rPr>
                <w:rFonts w:cs="Times New Roman"/>
                <w:sz w:val="21"/>
                <w:szCs w:val="21"/>
              </w:rPr>
            </w:pPr>
            <w:r>
              <w:rPr>
                <w:rFonts w:cs="Times New Roman"/>
                <w:kern w:val="0"/>
                <w:sz w:val="21"/>
                <w:szCs w:val="21"/>
              </w:rPr>
              <w:t>金庄</w:t>
            </w:r>
          </w:p>
        </w:tc>
        <w:tc>
          <w:tcPr>
            <w:tcW w:w="833" w:type="pct"/>
            <w:vAlign w:val="center"/>
          </w:tcPr>
          <w:p w14:paraId="48369388">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70C694C1">
            <w:pPr>
              <w:adjustRightInd/>
              <w:snapToGrid/>
              <w:spacing w:line="240" w:lineRule="auto"/>
              <w:ind w:firstLine="0" w:firstLineChars="0"/>
              <w:jc w:val="center"/>
              <w:rPr>
                <w:rFonts w:cs="Times New Roman"/>
                <w:sz w:val="21"/>
                <w:szCs w:val="21"/>
              </w:rPr>
            </w:pPr>
            <w:r>
              <w:rPr>
                <w:rFonts w:cs="Times New Roman"/>
                <w:kern w:val="0"/>
                <w:sz w:val="21"/>
                <w:szCs w:val="21"/>
              </w:rPr>
              <w:t>3180</w:t>
            </w:r>
          </w:p>
        </w:tc>
        <w:tc>
          <w:tcPr>
            <w:tcW w:w="834" w:type="pct"/>
            <w:vAlign w:val="center"/>
          </w:tcPr>
          <w:p w14:paraId="0D45B3D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610FF2B">
            <w:pPr>
              <w:adjustRightInd/>
              <w:snapToGrid/>
              <w:spacing w:line="240" w:lineRule="auto"/>
              <w:ind w:firstLine="0" w:firstLineChars="0"/>
              <w:jc w:val="center"/>
              <w:rPr>
                <w:rFonts w:cs="Times New Roman"/>
                <w:sz w:val="21"/>
                <w:szCs w:val="21"/>
              </w:rPr>
            </w:pPr>
            <w:r>
              <w:rPr>
                <w:sz w:val="21"/>
                <w:szCs w:val="21"/>
              </w:rPr>
              <w:t>约200人</w:t>
            </w:r>
          </w:p>
        </w:tc>
      </w:tr>
      <w:tr w14:paraId="2924DA2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09B827F">
            <w:pPr>
              <w:adjustRightInd/>
              <w:snapToGrid/>
              <w:spacing w:line="240" w:lineRule="auto"/>
              <w:ind w:firstLine="0" w:firstLineChars="0"/>
              <w:jc w:val="center"/>
              <w:rPr>
                <w:rFonts w:cs="Times New Roman"/>
                <w:sz w:val="21"/>
                <w:szCs w:val="21"/>
              </w:rPr>
            </w:pPr>
          </w:p>
        </w:tc>
        <w:tc>
          <w:tcPr>
            <w:tcW w:w="833" w:type="pct"/>
            <w:vAlign w:val="center"/>
          </w:tcPr>
          <w:p w14:paraId="08EA0294">
            <w:pPr>
              <w:adjustRightInd/>
              <w:snapToGrid/>
              <w:spacing w:line="240" w:lineRule="auto"/>
              <w:ind w:firstLine="0" w:firstLineChars="0"/>
              <w:jc w:val="center"/>
              <w:rPr>
                <w:rFonts w:cs="Times New Roman"/>
                <w:sz w:val="21"/>
                <w:szCs w:val="21"/>
              </w:rPr>
            </w:pPr>
            <w:r>
              <w:rPr>
                <w:rFonts w:cs="Times New Roman"/>
                <w:kern w:val="0"/>
                <w:sz w:val="21"/>
                <w:szCs w:val="21"/>
              </w:rPr>
              <w:t>高庄</w:t>
            </w:r>
          </w:p>
        </w:tc>
        <w:tc>
          <w:tcPr>
            <w:tcW w:w="833" w:type="pct"/>
            <w:vAlign w:val="center"/>
          </w:tcPr>
          <w:p w14:paraId="1471A356">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6693DD3A">
            <w:pPr>
              <w:adjustRightInd/>
              <w:snapToGrid/>
              <w:spacing w:line="240" w:lineRule="auto"/>
              <w:ind w:firstLine="0" w:firstLineChars="0"/>
              <w:jc w:val="center"/>
              <w:rPr>
                <w:rFonts w:cs="Times New Roman"/>
                <w:sz w:val="21"/>
                <w:szCs w:val="21"/>
              </w:rPr>
            </w:pPr>
            <w:r>
              <w:rPr>
                <w:rFonts w:cs="Times New Roman"/>
                <w:kern w:val="0"/>
                <w:sz w:val="21"/>
                <w:szCs w:val="21"/>
              </w:rPr>
              <w:t>3185</w:t>
            </w:r>
          </w:p>
        </w:tc>
        <w:tc>
          <w:tcPr>
            <w:tcW w:w="834" w:type="pct"/>
            <w:vAlign w:val="center"/>
          </w:tcPr>
          <w:p w14:paraId="519AE2BF">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3DF989B6">
            <w:pPr>
              <w:adjustRightInd/>
              <w:snapToGrid/>
              <w:spacing w:line="240" w:lineRule="auto"/>
              <w:ind w:firstLine="0" w:firstLineChars="0"/>
              <w:jc w:val="center"/>
              <w:rPr>
                <w:rFonts w:cs="Times New Roman"/>
                <w:sz w:val="21"/>
                <w:szCs w:val="21"/>
              </w:rPr>
            </w:pPr>
            <w:r>
              <w:rPr>
                <w:sz w:val="21"/>
                <w:szCs w:val="21"/>
              </w:rPr>
              <w:t>约140人</w:t>
            </w:r>
          </w:p>
        </w:tc>
      </w:tr>
      <w:tr w14:paraId="1B4D4B9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5D26F4D">
            <w:pPr>
              <w:adjustRightInd/>
              <w:snapToGrid/>
              <w:spacing w:line="240" w:lineRule="auto"/>
              <w:ind w:firstLine="0" w:firstLineChars="0"/>
              <w:jc w:val="center"/>
              <w:rPr>
                <w:rFonts w:cs="Times New Roman"/>
                <w:sz w:val="21"/>
                <w:szCs w:val="21"/>
              </w:rPr>
            </w:pPr>
          </w:p>
        </w:tc>
        <w:tc>
          <w:tcPr>
            <w:tcW w:w="833" w:type="pct"/>
            <w:vAlign w:val="center"/>
          </w:tcPr>
          <w:p w14:paraId="7504A1FB">
            <w:pPr>
              <w:adjustRightInd/>
              <w:snapToGrid/>
              <w:spacing w:line="240" w:lineRule="auto"/>
              <w:ind w:firstLine="0" w:firstLineChars="0"/>
              <w:jc w:val="center"/>
              <w:rPr>
                <w:rFonts w:cs="Times New Roman"/>
                <w:sz w:val="21"/>
                <w:szCs w:val="21"/>
              </w:rPr>
            </w:pPr>
            <w:r>
              <w:rPr>
                <w:rFonts w:cs="Times New Roman"/>
                <w:kern w:val="0"/>
                <w:sz w:val="21"/>
                <w:szCs w:val="21"/>
              </w:rPr>
              <w:t>胡营</w:t>
            </w:r>
          </w:p>
        </w:tc>
        <w:tc>
          <w:tcPr>
            <w:tcW w:w="833" w:type="pct"/>
            <w:vAlign w:val="center"/>
          </w:tcPr>
          <w:p w14:paraId="4DC6FF30">
            <w:pPr>
              <w:adjustRightInd/>
              <w:snapToGrid/>
              <w:spacing w:line="240" w:lineRule="auto"/>
              <w:ind w:firstLine="0" w:firstLineChars="0"/>
              <w:jc w:val="center"/>
              <w:rPr>
                <w:rFonts w:cs="Times New Roman"/>
                <w:sz w:val="21"/>
                <w:szCs w:val="21"/>
              </w:rPr>
            </w:pPr>
            <w:r>
              <w:rPr>
                <w:rFonts w:cs="Times New Roman"/>
                <w:kern w:val="0"/>
                <w:sz w:val="21"/>
                <w:szCs w:val="21"/>
              </w:rPr>
              <w:t>北</w:t>
            </w:r>
          </w:p>
        </w:tc>
        <w:tc>
          <w:tcPr>
            <w:tcW w:w="833" w:type="pct"/>
            <w:vAlign w:val="center"/>
          </w:tcPr>
          <w:p w14:paraId="6638A894">
            <w:pPr>
              <w:adjustRightInd/>
              <w:snapToGrid/>
              <w:spacing w:line="240" w:lineRule="auto"/>
              <w:ind w:firstLine="0" w:firstLineChars="0"/>
              <w:jc w:val="center"/>
              <w:rPr>
                <w:rFonts w:cs="Times New Roman"/>
                <w:sz w:val="21"/>
                <w:szCs w:val="21"/>
              </w:rPr>
            </w:pPr>
            <w:r>
              <w:rPr>
                <w:rFonts w:cs="Times New Roman"/>
                <w:kern w:val="0"/>
                <w:sz w:val="21"/>
                <w:szCs w:val="21"/>
              </w:rPr>
              <w:t>2451</w:t>
            </w:r>
          </w:p>
        </w:tc>
        <w:tc>
          <w:tcPr>
            <w:tcW w:w="834" w:type="pct"/>
            <w:vAlign w:val="center"/>
          </w:tcPr>
          <w:p w14:paraId="26A8354C">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E115DEF">
            <w:pPr>
              <w:adjustRightInd/>
              <w:snapToGrid/>
              <w:spacing w:line="240" w:lineRule="auto"/>
              <w:ind w:firstLine="0" w:firstLineChars="0"/>
              <w:jc w:val="center"/>
              <w:rPr>
                <w:rFonts w:cs="Times New Roman"/>
                <w:sz w:val="21"/>
                <w:szCs w:val="21"/>
              </w:rPr>
            </w:pPr>
            <w:r>
              <w:rPr>
                <w:sz w:val="21"/>
                <w:szCs w:val="21"/>
              </w:rPr>
              <w:t>约900人</w:t>
            </w:r>
          </w:p>
        </w:tc>
      </w:tr>
      <w:tr w14:paraId="3C7E4D1A">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F59379E">
            <w:pPr>
              <w:adjustRightInd/>
              <w:snapToGrid/>
              <w:spacing w:line="240" w:lineRule="auto"/>
              <w:ind w:firstLine="0" w:firstLineChars="0"/>
              <w:jc w:val="center"/>
              <w:rPr>
                <w:rFonts w:cs="Times New Roman"/>
                <w:sz w:val="21"/>
                <w:szCs w:val="21"/>
              </w:rPr>
            </w:pPr>
          </w:p>
        </w:tc>
        <w:tc>
          <w:tcPr>
            <w:tcW w:w="833" w:type="pct"/>
            <w:vAlign w:val="center"/>
          </w:tcPr>
          <w:p w14:paraId="1CB793D9">
            <w:pPr>
              <w:adjustRightInd/>
              <w:snapToGrid/>
              <w:spacing w:line="240" w:lineRule="auto"/>
              <w:ind w:firstLine="0" w:firstLineChars="0"/>
              <w:jc w:val="center"/>
              <w:rPr>
                <w:rFonts w:cs="Times New Roman"/>
                <w:sz w:val="21"/>
                <w:szCs w:val="21"/>
              </w:rPr>
            </w:pPr>
            <w:r>
              <w:rPr>
                <w:rFonts w:cs="Times New Roman"/>
                <w:kern w:val="0"/>
                <w:sz w:val="21"/>
                <w:szCs w:val="21"/>
              </w:rPr>
              <w:t>陈单庄</w:t>
            </w:r>
          </w:p>
        </w:tc>
        <w:tc>
          <w:tcPr>
            <w:tcW w:w="833" w:type="pct"/>
            <w:vAlign w:val="center"/>
          </w:tcPr>
          <w:p w14:paraId="49AFB197">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743CCBD0">
            <w:pPr>
              <w:adjustRightInd/>
              <w:snapToGrid/>
              <w:spacing w:line="240" w:lineRule="auto"/>
              <w:ind w:firstLine="0" w:firstLineChars="0"/>
              <w:jc w:val="center"/>
              <w:rPr>
                <w:rFonts w:cs="Times New Roman"/>
                <w:sz w:val="21"/>
                <w:szCs w:val="21"/>
              </w:rPr>
            </w:pPr>
            <w:r>
              <w:rPr>
                <w:rFonts w:cs="Times New Roman"/>
                <w:kern w:val="0"/>
                <w:sz w:val="21"/>
                <w:szCs w:val="21"/>
              </w:rPr>
              <w:t>2950</w:t>
            </w:r>
          </w:p>
        </w:tc>
        <w:tc>
          <w:tcPr>
            <w:tcW w:w="834" w:type="pct"/>
            <w:vAlign w:val="center"/>
          </w:tcPr>
          <w:p w14:paraId="5B63E239">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1EA81B2">
            <w:pPr>
              <w:adjustRightInd/>
              <w:snapToGrid/>
              <w:spacing w:line="240" w:lineRule="auto"/>
              <w:ind w:firstLine="0" w:firstLineChars="0"/>
              <w:jc w:val="center"/>
              <w:rPr>
                <w:rFonts w:cs="Times New Roman"/>
                <w:sz w:val="21"/>
                <w:szCs w:val="21"/>
              </w:rPr>
            </w:pPr>
            <w:r>
              <w:rPr>
                <w:sz w:val="21"/>
                <w:szCs w:val="21"/>
              </w:rPr>
              <w:t>约300人</w:t>
            </w:r>
          </w:p>
        </w:tc>
      </w:tr>
      <w:tr w14:paraId="0F342DFC">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460A434">
            <w:pPr>
              <w:adjustRightInd/>
              <w:snapToGrid/>
              <w:spacing w:line="240" w:lineRule="auto"/>
              <w:ind w:firstLine="0" w:firstLineChars="0"/>
              <w:jc w:val="center"/>
              <w:rPr>
                <w:rFonts w:cs="Times New Roman"/>
                <w:sz w:val="21"/>
                <w:szCs w:val="21"/>
              </w:rPr>
            </w:pPr>
          </w:p>
        </w:tc>
        <w:tc>
          <w:tcPr>
            <w:tcW w:w="833" w:type="pct"/>
            <w:vAlign w:val="center"/>
          </w:tcPr>
          <w:p w14:paraId="1A883CDA">
            <w:pPr>
              <w:adjustRightInd/>
              <w:snapToGrid/>
              <w:spacing w:line="240" w:lineRule="auto"/>
              <w:ind w:firstLine="0" w:firstLineChars="0"/>
              <w:jc w:val="center"/>
              <w:rPr>
                <w:rFonts w:cs="Times New Roman"/>
                <w:sz w:val="21"/>
                <w:szCs w:val="21"/>
              </w:rPr>
            </w:pPr>
            <w:r>
              <w:rPr>
                <w:rFonts w:cs="Times New Roman"/>
                <w:kern w:val="0"/>
                <w:sz w:val="21"/>
                <w:szCs w:val="21"/>
              </w:rPr>
              <w:t>周庄</w:t>
            </w:r>
          </w:p>
        </w:tc>
        <w:tc>
          <w:tcPr>
            <w:tcW w:w="833" w:type="pct"/>
            <w:vAlign w:val="center"/>
          </w:tcPr>
          <w:p w14:paraId="7793487D">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6850E6AF">
            <w:pPr>
              <w:adjustRightInd/>
              <w:snapToGrid/>
              <w:spacing w:line="240" w:lineRule="auto"/>
              <w:ind w:firstLine="0" w:firstLineChars="0"/>
              <w:jc w:val="center"/>
              <w:rPr>
                <w:rFonts w:cs="Times New Roman"/>
                <w:sz w:val="21"/>
                <w:szCs w:val="21"/>
              </w:rPr>
            </w:pPr>
            <w:r>
              <w:rPr>
                <w:rFonts w:cs="Times New Roman"/>
                <w:kern w:val="0"/>
                <w:sz w:val="21"/>
                <w:szCs w:val="21"/>
              </w:rPr>
              <w:t>3210</w:t>
            </w:r>
          </w:p>
        </w:tc>
        <w:tc>
          <w:tcPr>
            <w:tcW w:w="834" w:type="pct"/>
            <w:vAlign w:val="center"/>
          </w:tcPr>
          <w:p w14:paraId="02AEAA69">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1CC21AA">
            <w:pPr>
              <w:adjustRightInd/>
              <w:snapToGrid/>
              <w:spacing w:line="240" w:lineRule="auto"/>
              <w:ind w:firstLine="0" w:firstLineChars="0"/>
              <w:jc w:val="center"/>
              <w:rPr>
                <w:rFonts w:cs="Times New Roman"/>
                <w:sz w:val="21"/>
                <w:szCs w:val="21"/>
              </w:rPr>
            </w:pPr>
            <w:r>
              <w:rPr>
                <w:sz w:val="21"/>
                <w:szCs w:val="21"/>
              </w:rPr>
              <w:t>约200人</w:t>
            </w:r>
          </w:p>
        </w:tc>
      </w:tr>
      <w:tr w14:paraId="1A5F403C">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FD4E200">
            <w:pPr>
              <w:adjustRightInd/>
              <w:snapToGrid/>
              <w:spacing w:line="240" w:lineRule="auto"/>
              <w:ind w:firstLine="0" w:firstLineChars="0"/>
              <w:jc w:val="center"/>
              <w:rPr>
                <w:rFonts w:cs="Times New Roman"/>
                <w:sz w:val="21"/>
                <w:szCs w:val="21"/>
              </w:rPr>
            </w:pPr>
          </w:p>
        </w:tc>
        <w:tc>
          <w:tcPr>
            <w:tcW w:w="833" w:type="pct"/>
            <w:vAlign w:val="center"/>
          </w:tcPr>
          <w:p w14:paraId="04EEFAD4">
            <w:pPr>
              <w:adjustRightInd/>
              <w:snapToGrid/>
              <w:spacing w:line="240" w:lineRule="auto"/>
              <w:ind w:firstLine="0" w:firstLineChars="0"/>
              <w:jc w:val="center"/>
              <w:rPr>
                <w:rFonts w:cs="Times New Roman"/>
                <w:sz w:val="21"/>
                <w:szCs w:val="21"/>
              </w:rPr>
            </w:pPr>
            <w:r>
              <w:rPr>
                <w:rFonts w:cs="Times New Roman"/>
                <w:kern w:val="0"/>
                <w:sz w:val="21"/>
                <w:szCs w:val="21"/>
              </w:rPr>
              <w:t>范庄</w:t>
            </w:r>
          </w:p>
        </w:tc>
        <w:tc>
          <w:tcPr>
            <w:tcW w:w="833" w:type="pct"/>
            <w:vAlign w:val="center"/>
          </w:tcPr>
          <w:p w14:paraId="5F195CB3">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6B061604">
            <w:pPr>
              <w:adjustRightInd/>
              <w:snapToGrid/>
              <w:spacing w:line="240" w:lineRule="auto"/>
              <w:ind w:firstLine="0" w:firstLineChars="0"/>
              <w:jc w:val="center"/>
              <w:rPr>
                <w:rFonts w:cs="Times New Roman"/>
                <w:sz w:val="21"/>
                <w:szCs w:val="21"/>
              </w:rPr>
            </w:pPr>
            <w:r>
              <w:rPr>
                <w:rFonts w:cs="Times New Roman"/>
                <w:kern w:val="0"/>
                <w:sz w:val="21"/>
                <w:szCs w:val="21"/>
              </w:rPr>
              <w:t>3600</w:t>
            </w:r>
          </w:p>
        </w:tc>
        <w:tc>
          <w:tcPr>
            <w:tcW w:w="834" w:type="pct"/>
            <w:vAlign w:val="center"/>
          </w:tcPr>
          <w:p w14:paraId="6387933C">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3284155">
            <w:pPr>
              <w:adjustRightInd/>
              <w:snapToGrid/>
              <w:spacing w:line="240" w:lineRule="auto"/>
              <w:ind w:firstLine="0" w:firstLineChars="0"/>
              <w:jc w:val="center"/>
              <w:rPr>
                <w:rFonts w:cs="Times New Roman"/>
                <w:sz w:val="21"/>
                <w:szCs w:val="21"/>
              </w:rPr>
            </w:pPr>
            <w:r>
              <w:rPr>
                <w:sz w:val="21"/>
                <w:szCs w:val="21"/>
              </w:rPr>
              <w:t>约200人</w:t>
            </w:r>
          </w:p>
        </w:tc>
      </w:tr>
      <w:tr w14:paraId="333B51DD">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32FF5EB">
            <w:pPr>
              <w:adjustRightInd/>
              <w:snapToGrid/>
              <w:spacing w:line="240" w:lineRule="auto"/>
              <w:ind w:firstLine="0" w:firstLineChars="0"/>
              <w:jc w:val="center"/>
              <w:rPr>
                <w:rFonts w:cs="Times New Roman"/>
                <w:sz w:val="21"/>
                <w:szCs w:val="21"/>
              </w:rPr>
            </w:pPr>
          </w:p>
        </w:tc>
        <w:tc>
          <w:tcPr>
            <w:tcW w:w="833" w:type="pct"/>
            <w:vAlign w:val="center"/>
          </w:tcPr>
          <w:p w14:paraId="71FA1415">
            <w:pPr>
              <w:adjustRightInd/>
              <w:snapToGrid/>
              <w:spacing w:line="240" w:lineRule="auto"/>
              <w:ind w:firstLine="0" w:firstLineChars="0"/>
              <w:jc w:val="center"/>
              <w:rPr>
                <w:rFonts w:cs="Times New Roman"/>
                <w:sz w:val="21"/>
                <w:szCs w:val="21"/>
              </w:rPr>
            </w:pPr>
            <w:r>
              <w:rPr>
                <w:rFonts w:cs="Times New Roman"/>
                <w:kern w:val="0"/>
                <w:sz w:val="21"/>
                <w:szCs w:val="21"/>
              </w:rPr>
              <w:t>齐营</w:t>
            </w:r>
          </w:p>
        </w:tc>
        <w:tc>
          <w:tcPr>
            <w:tcW w:w="833" w:type="pct"/>
            <w:vAlign w:val="center"/>
          </w:tcPr>
          <w:p w14:paraId="21E1500F">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5BC90E9D">
            <w:pPr>
              <w:adjustRightInd/>
              <w:snapToGrid/>
              <w:spacing w:line="240" w:lineRule="auto"/>
              <w:ind w:firstLine="0" w:firstLineChars="0"/>
              <w:jc w:val="center"/>
              <w:rPr>
                <w:rFonts w:cs="Times New Roman"/>
                <w:sz w:val="21"/>
                <w:szCs w:val="21"/>
              </w:rPr>
            </w:pPr>
            <w:r>
              <w:rPr>
                <w:rFonts w:cs="Times New Roman"/>
                <w:kern w:val="0"/>
                <w:sz w:val="21"/>
                <w:szCs w:val="21"/>
              </w:rPr>
              <w:t>3990</w:t>
            </w:r>
          </w:p>
        </w:tc>
        <w:tc>
          <w:tcPr>
            <w:tcW w:w="834" w:type="pct"/>
            <w:vAlign w:val="center"/>
          </w:tcPr>
          <w:p w14:paraId="4B427B98">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508C58E6">
            <w:pPr>
              <w:adjustRightInd/>
              <w:snapToGrid/>
              <w:spacing w:line="240" w:lineRule="auto"/>
              <w:ind w:firstLine="0" w:firstLineChars="0"/>
              <w:jc w:val="center"/>
              <w:rPr>
                <w:rFonts w:cs="Times New Roman"/>
                <w:sz w:val="21"/>
                <w:szCs w:val="21"/>
              </w:rPr>
            </w:pPr>
            <w:r>
              <w:rPr>
                <w:sz w:val="21"/>
                <w:szCs w:val="21"/>
              </w:rPr>
              <w:t>约500人</w:t>
            </w:r>
          </w:p>
        </w:tc>
      </w:tr>
      <w:tr w14:paraId="5ADEB20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05C04AC1">
            <w:pPr>
              <w:adjustRightInd/>
              <w:snapToGrid/>
              <w:spacing w:line="240" w:lineRule="auto"/>
              <w:ind w:firstLine="0" w:firstLineChars="0"/>
              <w:jc w:val="center"/>
              <w:rPr>
                <w:rFonts w:cs="Times New Roman"/>
                <w:sz w:val="21"/>
                <w:szCs w:val="21"/>
              </w:rPr>
            </w:pPr>
          </w:p>
        </w:tc>
        <w:tc>
          <w:tcPr>
            <w:tcW w:w="833" w:type="pct"/>
            <w:vAlign w:val="center"/>
          </w:tcPr>
          <w:p w14:paraId="3D007BD2">
            <w:pPr>
              <w:adjustRightInd/>
              <w:snapToGrid/>
              <w:spacing w:line="240" w:lineRule="auto"/>
              <w:ind w:firstLine="0" w:firstLineChars="0"/>
              <w:jc w:val="center"/>
              <w:rPr>
                <w:rFonts w:cs="Times New Roman"/>
                <w:sz w:val="21"/>
                <w:szCs w:val="21"/>
              </w:rPr>
            </w:pPr>
            <w:r>
              <w:rPr>
                <w:rFonts w:cs="Times New Roman"/>
                <w:kern w:val="0"/>
                <w:sz w:val="21"/>
                <w:szCs w:val="21"/>
              </w:rPr>
              <w:t>姜家营</w:t>
            </w:r>
          </w:p>
        </w:tc>
        <w:tc>
          <w:tcPr>
            <w:tcW w:w="833" w:type="pct"/>
            <w:vAlign w:val="center"/>
          </w:tcPr>
          <w:p w14:paraId="569AF97C">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1261EDDB">
            <w:pPr>
              <w:adjustRightInd/>
              <w:snapToGrid/>
              <w:spacing w:line="240" w:lineRule="auto"/>
              <w:ind w:firstLine="0" w:firstLineChars="0"/>
              <w:jc w:val="center"/>
              <w:rPr>
                <w:rFonts w:cs="Times New Roman"/>
                <w:sz w:val="21"/>
                <w:szCs w:val="21"/>
              </w:rPr>
            </w:pPr>
            <w:r>
              <w:rPr>
                <w:rFonts w:cs="Times New Roman"/>
                <w:kern w:val="0"/>
                <w:sz w:val="21"/>
                <w:szCs w:val="21"/>
              </w:rPr>
              <w:t>4255</w:t>
            </w:r>
          </w:p>
        </w:tc>
        <w:tc>
          <w:tcPr>
            <w:tcW w:w="834" w:type="pct"/>
            <w:vAlign w:val="center"/>
          </w:tcPr>
          <w:p w14:paraId="51EE9BF0">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9E11490">
            <w:pPr>
              <w:adjustRightInd/>
              <w:snapToGrid/>
              <w:spacing w:line="240" w:lineRule="auto"/>
              <w:ind w:firstLine="0" w:firstLineChars="0"/>
              <w:jc w:val="center"/>
              <w:rPr>
                <w:rFonts w:cs="Times New Roman"/>
                <w:sz w:val="21"/>
                <w:szCs w:val="21"/>
              </w:rPr>
            </w:pPr>
            <w:r>
              <w:rPr>
                <w:sz w:val="21"/>
                <w:szCs w:val="21"/>
              </w:rPr>
              <w:t>约700人</w:t>
            </w:r>
          </w:p>
        </w:tc>
      </w:tr>
      <w:tr w14:paraId="438F79D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C5F941A">
            <w:pPr>
              <w:adjustRightInd/>
              <w:snapToGrid/>
              <w:spacing w:line="240" w:lineRule="auto"/>
              <w:ind w:firstLine="0" w:firstLineChars="0"/>
              <w:jc w:val="center"/>
              <w:rPr>
                <w:rFonts w:cs="Times New Roman"/>
                <w:sz w:val="21"/>
                <w:szCs w:val="21"/>
              </w:rPr>
            </w:pPr>
          </w:p>
        </w:tc>
        <w:tc>
          <w:tcPr>
            <w:tcW w:w="833" w:type="pct"/>
            <w:vAlign w:val="center"/>
          </w:tcPr>
          <w:p w14:paraId="69C164B6">
            <w:pPr>
              <w:adjustRightInd/>
              <w:snapToGrid/>
              <w:spacing w:line="240" w:lineRule="auto"/>
              <w:ind w:firstLine="0" w:firstLineChars="0"/>
              <w:jc w:val="center"/>
              <w:rPr>
                <w:rFonts w:cs="Times New Roman"/>
                <w:sz w:val="21"/>
                <w:szCs w:val="21"/>
              </w:rPr>
            </w:pPr>
            <w:r>
              <w:rPr>
                <w:rFonts w:cs="Times New Roman"/>
                <w:kern w:val="0"/>
                <w:sz w:val="21"/>
                <w:szCs w:val="21"/>
              </w:rPr>
              <w:t>周营</w:t>
            </w:r>
          </w:p>
        </w:tc>
        <w:tc>
          <w:tcPr>
            <w:tcW w:w="833" w:type="pct"/>
            <w:vAlign w:val="center"/>
          </w:tcPr>
          <w:p w14:paraId="3B418DF5">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5CEFC2CC">
            <w:pPr>
              <w:adjustRightInd/>
              <w:snapToGrid/>
              <w:spacing w:line="240" w:lineRule="auto"/>
              <w:ind w:firstLine="0" w:firstLineChars="0"/>
              <w:jc w:val="center"/>
              <w:rPr>
                <w:rFonts w:cs="Times New Roman"/>
                <w:sz w:val="21"/>
                <w:szCs w:val="21"/>
              </w:rPr>
            </w:pPr>
            <w:r>
              <w:rPr>
                <w:rFonts w:cs="Times New Roman"/>
                <w:kern w:val="0"/>
                <w:sz w:val="21"/>
                <w:szCs w:val="21"/>
              </w:rPr>
              <w:t>5000</w:t>
            </w:r>
          </w:p>
        </w:tc>
        <w:tc>
          <w:tcPr>
            <w:tcW w:w="834" w:type="pct"/>
            <w:vAlign w:val="center"/>
          </w:tcPr>
          <w:p w14:paraId="7511014B">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86B9DBF">
            <w:pPr>
              <w:adjustRightInd/>
              <w:snapToGrid/>
              <w:spacing w:line="240" w:lineRule="auto"/>
              <w:ind w:firstLine="0" w:firstLineChars="0"/>
              <w:jc w:val="center"/>
              <w:rPr>
                <w:rFonts w:cs="Times New Roman"/>
                <w:sz w:val="21"/>
                <w:szCs w:val="21"/>
              </w:rPr>
            </w:pPr>
            <w:r>
              <w:rPr>
                <w:sz w:val="21"/>
                <w:szCs w:val="21"/>
              </w:rPr>
              <w:t>约100人</w:t>
            </w:r>
          </w:p>
        </w:tc>
      </w:tr>
      <w:tr w14:paraId="44ADD20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241CB39">
            <w:pPr>
              <w:adjustRightInd/>
              <w:snapToGrid/>
              <w:spacing w:line="240" w:lineRule="auto"/>
              <w:ind w:firstLine="0" w:firstLineChars="0"/>
              <w:jc w:val="center"/>
              <w:rPr>
                <w:rFonts w:cs="Times New Roman"/>
                <w:sz w:val="21"/>
                <w:szCs w:val="21"/>
              </w:rPr>
            </w:pPr>
          </w:p>
        </w:tc>
        <w:tc>
          <w:tcPr>
            <w:tcW w:w="833" w:type="pct"/>
            <w:vAlign w:val="center"/>
          </w:tcPr>
          <w:p w14:paraId="611E4AA8">
            <w:pPr>
              <w:adjustRightInd/>
              <w:snapToGrid/>
              <w:spacing w:line="240" w:lineRule="auto"/>
              <w:ind w:firstLine="0" w:firstLineChars="0"/>
              <w:jc w:val="center"/>
              <w:rPr>
                <w:rFonts w:cs="Times New Roman"/>
                <w:sz w:val="21"/>
                <w:szCs w:val="21"/>
              </w:rPr>
            </w:pPr>
            <w:r>
              <w:rPr>
                <w:rFonts w:cs="Times New Roman"/>
                <w:kern w:val="0"/>
                <w:sz w:val="21"/>
                <w:szCs w:val="21"/>
              </w:rPr>
              <w:t>老虎洼</w:t>
            </w:r>
          </w:p>
        </w:tc>
        <w:tc>
          <w:tcPr>
            <w:tcW w:w="833" w:type="pct"/>
            <w:vAlign w:val="center"/>
          </w:tcPr>
          <w:p w14:paraId="62230019">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73C79C97">
            <w:pPr>
              <w:adjustRightInd/>
              <w:snapToGrid/>
              <w:spacing w:line="240" w:lineRule="auto"/>
              <w:ind w:firstLine="0" w:firstLineChars="0"/>
              <w:jc w:val="center"/>
              <w:rPr>
                <w:rFonts w:cs="Times New Roman"/>
                <w:sz w:val="21"/>
                <w:szCs w:val="21"/>
              </w:rPr>
            </w:pPr>
            <w:r>
              <w:rPr>
                <w:rFonts w:cs="Times New Roman"/>
                <w:kern w:val="0"/>
                <w:sz w:val="21"/>
                <w:szCs w:val="21"/>
              </w:rPr>
              <w:t>4967</w:t>
            </w:r>
          </w:p>
        </w:tc>
        <w:tc>
          <w:tcPr>
            <w:tcW w:w="834" w:type="pct"/>
            <w:vAlign w:val="center"/>
          </w:tcPr>
          <w:p w14:paraId="4BCF4112">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9001EE3">
            <w:pPr>
              <w:adjustRightInd/>
              <w:snapToGrid/>
              <w:spacing w:line="240" w:lineRule="auto"/>
              <w:ind w:firstLine="0" w:firstLineChars="0"/>
              <w:jc w:val="center"/>
              <w:rPr>
                <w:rFonts w:cs="Times New Roman"/>
                <w:sz w:val="21"/>
                <w:szCs w:val="21"/>
              </w:rPr>
            </w:pPr>
            <w:r>
              <w:rPr>
                <w:sz w:val="21"/>
                <w:szCs w:val="21"/>
              </w:rPr>
              <w:t>约500人</w:t>
            </w:r>
          </w:p>
        </w:tc>
      </w:tr>
      <w:tr w14:paraId="68F9F6B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B5EBE57">
            <w:pPr>
              <w:adjustRightInd/>
              <w:snapToGrid/>
              <w:spacing w:line="240" w:lineRule="auto"/>
              <w:ind w:firstLine="0" w:firstLineChars="0"/>
              <w:jc w:val="center"/>
              <w:rPr>
                <w:rFonts w:cs="Times New Roman"/>
                <w:sz w:val="21"/>
                <w:szCs w:val="21"/>
              </w:rPr>
            </w:pPr>
          </w:p>
        </w:tc>
        <w:tc>
          <w:tcPr>
            <w:tcW w:w="833" w:type="pct"/>
            <w:vAlign w:val="center"/>
          </w:tcPr>
          <w:p w14:paraId="5CB8F61B">
            <w:pPr>
              <w:adjustRightInd/>
              <w:snapToGrid/>
              <w:spacing w:line="240" w:lineRule="auto"/>
              <w:ind w:firstLine="0" w:firstLineChars="0"/>
              <w:jc w:val="center"/>
              <w:rPr>
                <w:rFonts w:cs="Times New Roman"/>
                <w:sz w:val="21"/>
                <w:szCs w:val="21"/>
              </w:rPr>
            </w:pPr>
            <w:r>
              <w:rPr>
                <w:rFonts w:cs="Times New Roman"/>
                <w:kern w:val="0"/>
                <w:sz w:val="21"/>
                <w:szCs w:val="21"/>
              </w:rPr>
              <w:t>吴洼</w:t>
            </w:r>
          </w:p>
        </w:tc>
        <w:tc>
          <w:tcPr>
            <w:tcW w:w="833" w:type="pct"/>
            <w:vAlign w:val="center"/>
          </w:tcPr>
          <w:p w14:paraId="3EC6563B">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59E6E8E7">
            <w:pPr>
              <w:adjustRightInd/>
              <w:snapToGrid/>
              <w:spacing w:line="240" w:lineRule="auto"/>
              <w:ind w:firstLine="0" w:firstLineChars="0"/>
              <w:jc w:val="center"/>
              <w:rPr>
                <w:rFonts w:cs="Times New Roman"/>
                <w:sz w:val="21"/>
                <w:szCs w:val="21"/>
              </w:rPr>
            </w:pPr>
            <w:r>
              <w:rPr>
                <w:rFonts w:cs="Times New Roman"/>
                <w:kern w:val="0"/>
                <w:sz w:val="21"/>
                <w:szCs w:val="21"/>
              </w:rPr>
              <w:t>4000</w:t>
            </w:r>
          </w:p>
        </w:tc>
        <w:tc>
          <w:tcPr>
            <w:tcW w:w="834" w:type="pct"/>
            <w:vAlign w:val="center"/>
          </w:tcPr>
          <w:p w14:paraId="0A81CD19">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30A5F021">
            <w:pPr>
              <w:adjustRightInd/>
              <w:snapToGrid/>
              <w:spacing w:line="240" w:lineRule="auto"/>
              <w:ind w:firstLine="0" w:firstLineChars="0"/>
              <w:jc w:val="center"/>
              <w:rPr>
                <w:rFonts w:cs="Times New Roman"/>
                <w:sz w:val="21"/>
                <w:szCs w:val="21"/>
              </w:rPr>
            </w:pPr>
            <w:r>
              <w:rPr>
                <w:sz w:val="21"/>
                <w:szCs w:val="21"/>
              </w:rPr>
              <w:t>约500人</w:t>
            </w:r>
          </w:p>
        </w:tc>
      </w:tr>
      <w:tr w14:paraId="08FE530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87B4E7B">
            <w:pPr>
              <w:adjustRightInd/>
              <w:snapToGrid/>
              <w:spacing w:line="240" w:lineRule="auto"/>
              <w:ind w:firstLine="0" w:firstLineChars="0"/>
              <w:jc w:val="center"/>
              <w:rPr>
                <w:rFonts w:cs="Times New Roman"/>
                <w:sz w:val="21"/>
                <w:szCs w:val="21"/>
              </w:rPr>
            </w:pPr>
          </w:p>
        </w:tc>
        <w:tc>
          <w:tcPr>
            <w:tcW w:w="833" w:type="pct"/>
            <w:vAlign w:val="center"/>
          </w:tcPr>
          <w:p w14:paraId="0D7EA9C4">
            <w:pPr>
              <w:adjustRightInd/>
              <w:snapToGrid/>
              <w:spacing w:line="240" w:lineRule="auto"/>
              <w:ind w:firstLine="0" w:firstLineChars="0"/>
              <w:jc w:val="center"/>
              <w:rPr>
                <w:rFonts w:cs="Times New Roman"/>
                <w:sz w:val="21"/>
                <w:szCs w:val="21"/>
              </w:rPr>
            </w:pPr>
            <w:r>
              <w:rPr>
                <w:rFonts w:cs="Times New Roman"/>
                <w:kern w:val="0"/>
                <w:sz w:val="21"/>
                <w:szCs w:val="21"/>
              </w:rPr>
              <w:t>秦营</w:t>
            </w:r>
          </w:p>
        </w:tc>
        <w:tc>
          <w:tcPr>
            <w:tcW w:w="833" w:type="pct"/>
            <w:vAlign w:val="center"/>
          </w:tcPr>
          <w:p w14:paraId="4F4378F4">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6A83FDAF">
            <w:pPr>
              <w:adjustRightInd/>
              <w:snapToGrid/>
              <w:spacing w:line="240" w:lineRule="auto"/>
              <w:ind w:firstLine="0" w:firstLineChars="0"/>
              <w:jc w:val="center"/>
              <w:rPr>
                <w:rFonts w:cs="Times New Roman"/>
                <w:sz w:val="21"/>
                <w:szCs w:val="21"/>
              </w:rPr>
            </w:pPr>
            <w:r>
              <w:rPr>
                <w:rFonts w:cs="Times New Roman"/>
                <w:kern w:val="0"/>
                <w:sz w:val="21"/>
                <w:szCs w:val="21"/>
              </w:rPr>
              <w:t>3714</w:t>
            </w:r>
          </w:p>
        </w:tc>
        <w:tc>
          <w:tcPr>
            <w:tcW w:w="834" w:type="pct"/>
            <w:vAlign w:val="center"/>
          </w:tcPr>
          <w:p w14:paraId="64A802A1">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C79D573">
            <w:pPr>
              <w:adjustRightInd/>
              <w:snapToGrid/>
              <w:spacing w:line="240" w:lineRule="auto"/>
              <w:ind w:firstLine="0" w:firstLineChars="0"/>
              <w:jc w:val="center"/>
              <w:rPr>
                <w:rFonts w:cs="Times New Roman"/>
                <w:sz w:val="21"/>
                <w:szCs w:val="21"/>
              </w:rPr>
            </w:pPr>
            <w:r>
              <w:rPr>
                <w:sz w:val="21"/>
                <w:szCs w:val="21"/>
              </w:rPr>
              <w:t>约200人</w:t>
            </w:r>
          </w:p>
        </w:tc>
      </w:tr>
      <w:tr w14:paraId="7454DE4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FC3FA81">
            <w:pPr>
              <w:adjustRightInd/>
              <w:snapToGrid/>
              <w:spacing w:line="240" w:lineRule="auto"/>
              <w:ind w:firstLine="0" w:firstLineChars="0"/>
              <w:jc w:val="center"/>
              <w:rPr>
                <w:rFonts w:cs="Times New Roman"/>
                <w:sz w:val="21"/>
                <w:szCs w:val="21"/>
              </w:rPr>
            </w:pPr>
          </w:p>
        </w:tc>
        <w:tc>
          <w:tcPr>
            <w:tcW w:w="833" w:type="pct"/>
            <w:vAlign w:val="center"/>
          </w:tcPr>
          <w:p w14:paraId="3C6DDADD">
            <w:pPr>
              <w:adjustRightInd/>
              <w:snapToGrid/>
              <w:spacing w:line="240" w:lineRule="auto"/>
              <w:ind w:firstLine="0" w:firstLineChars="0"/>
              <w:jc w:val="center"/>
              <w:rPr>
                <w:rFonts w:cs="Times New Roman"/>
                <w:sz w:val="21"/>
                <w:szCs w:val="21"/>
              </w:rPr>
            </w:pPr>
            <w:r>
              <w:rPr>
                <w:rFonts w:cs="Times New Roman"/>
                <w:kern w:val="0"/>
                <w:sz w:val="21"/>
                <w:szCs w:val="21"/>
              </w:rPr>
              <w:t>刘庄</w:t>
            </w:r>
          </w:p>
        </w:tc>
        <w:tc>
          <w:tcPr>
            <w:tcW w:w="833" w:type="pct"/>
            <w:vAlign w:val="center"/>
          </w:tcPr>
          <w:p w14:paraId="5D722C5F">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001D1B6C">
            <w:pPr>
              <w:adjustRightInd/>
              <w:snapToGrid/>
              <w:spacing w:line="240" w:lineRule="auto"/>
              <w:ind w:firstLine="0" w:firstLineChars="0"/>
              <w:jc w:val="center"/>
              <w:rPr>
                <w:rFonts w:cs="Times New Roman"/>
                <w:sz w:val="21"/>
                <w:szCs w:val="21"/>
              </w:rPr>
            </w:pPr>
            <w:r>
              <w:rPr>
                <w:rFonts w:cs="Times New Roman"/>
                <w:kern w:val="0"/>
                <w:sz w:val="21"/>
                <w:szCs w:val="21"/>
              </w:rPr>
              <w:t>4300</w:t>
            </w:r>
          </w:p>
        </w:tc>
        <w:tc>
          <w:tcPr>
            <w:tcW w:w="834" w:type="pct"/>
            <w:vAlign w:val="center"/>
          </w:tcPr>
          <w:p w14:paraId="77B1A8B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75A2744F">
            <w:pPr>
              <w:adjustRightInd/>
              <w:snapToGrid/>
              <w:spacing w:line="240" w:lineRule="auto"/>
              <w:ind w:firstLine="0" w:firstLineChars="0"/>
              <w:jc w:val="center"/>
              <w:rPr>
                <w:rFonts w:cs="Times New Roman"/>
                <w:sz w:val="21"/>
                <w:szCs w:val="21"/>
              </w:rPr>
            </w:pPr>
            <w:r>
              <w:rPr>
                <w:sz w:val="21"/>
                <w:szCs w:val="21"/>
              </w:rPr>
              <w:t>约200人</w:t>
            </w:r>
          </w:p>
        </w:tc>
      </w:tr>
      <w:tr w14:paraId="598DDD29">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6E03310">
            <w:pPr>
              <w:adjustRightInd/>
              <w:snapToGrid/>
              <w:spacing w:line="240" w:lineRule="auto"/>
              <w:ind w:firstLine="0" w:firstLineChars="0"/>
              <w:jc w:val="center"/>
              <w:rPr>
                <w:rFonts w:cs="Times New Roman"/>
                <w:sz w:val="21"/>
                <w:szCs w:val="21"/>
              </w:rPr>
            </w:pPr>
          </w:p>
        </w:tc>
        <w:tc>
          <w:tcPr>
            <w:tcW w:w="833" w:type="pct"/>
            <w:vAlign w:val="center"/>
          </w:tcPr>
          <w:p w14:paraId="1213F4F6">
            <w:pPr>
              <w:adjustRightInd/>
              <w:snapToGrid/>
              <w:spacing w:line="240" w:lineRule="auto"/>
              <w:ind w:firstLine="0" w:firstLineChars="0"/>
              <w:jc w:val="center"/>
              <w:rPr>
                <w:rFonts w:cs="Times New Roman"/>
                <w:sz w:val="21"/>
                <w:szCs w:val="21"/>
              </w:rPr>
            </w:pPr>
            <w:r>
              <w:rPr>
                <w:rFonts w:cs="Times New Roman"/>
                <w:kern w:val="0"/>
                <w:sz w:val="21"/>
                <w:szCs w:val="21"/>
              </w:rPr>
              <w:t>铜山村</w:t>
            </w:r>
          </w:p>
        </w:tc>
        <w:tc>
          <w:tcPr>
            <w:tcW w:w="833" w:type="pct"/>
            <w:vAlign w:val="center"/>
          </w:tcPr>
          <w:p w14:paraId="22A9367E">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509C514B">
            <w:pPr>
              <w:adjustRightInd/>
              <w:snapToGrid/>
              <w:spacing w:line="240" w:lineRule="auto"/>
              <w:ind w:firstLine="0" w:firstLineChars="0"/>
              <w:jc w:val="center"/>
              <w:rPr>
                <w:rFonts w:cs="Times New Roman"/>
                <w:sz w:val="21"/>
                <w:szCs w:val="21"/>
              </w:rPr>
            </w:pPr>
            <w:r>
              <w:rPr>
                <w:rFonts w:cs="Times New Roman"/>
                <w:kern w:val="0"/>
                <w:sz w:val="21"/>
                <w:szCs w:val="21"/>
              </w:rPr>
              <w:t>4129</w:t>
            </w:r>
          </w:p>
        </w:tc>
        <w:tc>
          <w:tcPr>
            <w:tcW w:w="834" w:type="pct"/>
            <w:vAlign w:val="center"/>
          </w:tcPr>
          <w:p w14:paraId="17E79C11">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B5AE848">
            <w:pPr>
              <w:adjustRightInd/>
              <w:snapToGrid/>
              <w:spacing w:line="240" w:lineRule="auto"/>
              <w:ind w:firstLine="0" w:firstLineChars="0"/>
              <w:jc w:val="center"/>
              <w:rPr>
                <w:rFonts w:cs="Times New Roman"/>
                <w:sz w:val="21"/>
                <w:szCs w:val="21"/>
              </w:rPr>
            </w:pPr>
            <w:r>
              <w:rPr>
                <w:sz w:val="21"/>
                <w:szCs w:val="21"/>
              </w:rPr>
              <w:t>约450人</w:t>
            </w:r>
          </w:p>
        </w:tc>
      </w:tr>
      <w:tr w14:paraId="46C87B8D">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326A40EB">
            <w:pPr>
              <w:adjustRightInd/>
              <w:snapToGrid/>
              <w:spacing w:line="240" w:lineRule="auto"/>
              <w:ind w:firstLine="0" w:firstLineChars="0"/>
              <w:jc w:val="center"/>
              <w:rPr>
                <w:rFonts w:cs="Times New Roman"/>
                <w:sz w:val="21"/>
                <w:szCs w:val="21"/>
              </w:rPr>
            </w:pPr>
          </w:p>
        </w:tc>
        <w:tc>
          <w:tcPr>
            <w:tcW w:w="833" w:type="pct"/>
            <w:vAlign w:val="center"/>
          </w:tcPr>
          <w:p w14:paraId="314934BD">
            <w:pPr>
              <w:adjustRightInd/>
              <w:snapToGrid/>
              <w:spacing w:line="240" w:lineRule="auto"/>
              <w:ind w:firstLine="0" w:firstLineChars="0"/>
              <w:jc w:val="center"/>
              <w:rPr>
                <w:rFonts w:cs="Times New Roman"/>
                <w:sz w:val="21"/>
                <w:szCs w:val="21"/>
              </w:rPr>
            </w:pPr>
            <w:r>
              <w:rPr>
                <w:rFonts w:cs="Times New Roman"/>
                <w:kern w:val="0"/>
                <w:sz w:val="21"/>
                <w:szCs w:val="21"/>
              </w:rPr>
              <w:t>扬子家园</w:t>
            </w:r>
          </w:p>
        </w:tc>
        <w:tc>
          <w:tcPr>
            <w:tcW w:w="833" w:type="pct"/>
            <w:vAlign w:val="center"/>
          </w:tcPr>
          <w:p w14:paraId="6079076E">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1E1EFFD3">
            <w:pPr>
              <w:adjustRightInd/>
              <w:snapToGrid/>
              <w:spacing w:line="240" w:lineRule="auto"/>
              <w:ind w:firstLine="0" w:firstLineChars="0"/>
              <w:jc w:val="center"/>
              <w:rPr>
                <w:rFonts w:cs="Times New Roman"/>
                <w:sz w:val="21"/>
                <w:szCs w:val="21"/>
              </w:rPr>
            </w:pPr>
            <w:r>
              <w:rPr>
                <w:rFonts w:cs="Times New Roman"/>
                <w:kern w:val="0"/>
                <w:sz w:val="21"/>
                <w:szCs w:val="21"/>
              </w:rPr>
              <w:t>4000</w:t>
            </w:r>
          </w:p>
        </w:tc>
        <w:tc>
          <w:tcPr>
            <w:tcW w:w="834" w:type="pct"/>
            <w:vAlign w:val="center"/>
          </w:tcPr>
          <w:p w14:paraId="2648F49B">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57DCA590">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1500</w:t>
            </w:r>
            <w:r>
              <w:rPr>
                <w:sz w:val="21"/>
                <w:szCs w:val="21"/>
              </w:rPr>
              <w:t>人</w:t>
            </w:r>
          </w:p>
        </w:tc>
      </w:tr>
      <w:tr w14:paraId="7074E65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4389BD4">
            <w:pPr>
              <w:adjustRightInd/>
              <w:snapToGrid/>
              <w:spacing w:line="240" w:lineRule="auto"/>
              <w:ind w:firstLine="0" w:firstLineChars="0"/>
              <w:jc w:val="center"/>
              <w:rPr>
                <w:rFonts w:cs="Times New Roman"/>
                <w:sz w:val="21"/>
                <w:szCs w:val="21"/>
              </w:rPr>
            </w:pPr>
          </w:p>
        </w:tc>
        <w:tc>
          <w:tcPr>
            <w:tcW w:w="833" w:type="pct"/>
            <w:vAlign w:val="center"/>
          </w:tcPr>
          <w:p w14:paraId="5ABED20E">
            <w:pPr>
              <w:adjustRightInd/>
              <w:snapToGrid/>
              <w:spacing w:line="240" w:lineRule="auto"/>
              <w:ind w:firstLine="0" w:firstLineChars="0"/>
              <w:jc w:val="center"/>
              <w:rPr>
                <w:rFonts w:cs="Times New Roman"/>
                <w:sz w:val="21"/>
                <w:szCs w:val="21"/>
              </w:rPr>
            </w:pPr>
            <w:r>
              <w:rPr>
                <w:rFonts w:cs="Times New Roman"/>
                <w:kern w:val="0"/>
                <w:sz w:val="21"/>
                <w:szCs w:val="21"/>
              </w:rPr>
              <w:t>冯家营</w:t>
            </w:r>
          </w:p>
        </w:tc>
        <w:tc>
          <w:tcPr>
            <w:tcW w:w="833" w:type="pct"/>
            <w:vAlign w:val="center"/>
          </w:tcPr>
          <w:p w14:paraId="658D4C35">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78B18762">
            <w:pPr>
              <w:adjustRightInd/>
              <w:snapToGrid/>
              <w:spacing w:line="240" w:lineRule="auto"/>
              <w:ind w:firstLine="0" w:firstLineChars="0"/>
              <w:jc w:val="center"/>
              <w:rPr>
                <w:rFonts w:cs="Times New Roman"/>
                <w:sz w:val="21"/>
                <w:szCs w:val="21"/>
              </w:rPr>
            </w:pPr>
            <w:r>
              <w:rPr>
                <w:rFonts w:cs="Times New Roman"/>
                <w:kern w:val="0"/>
                <w:sz w:val="21"/>
                <w:szCs w:val="21"/>
              </w:rPr>
              <w:t>3350</w:t>
            </w:r>
          </w:p>
        </w:tc>
        <w:tc>
          <w:tcPr>
            <w:tcW w:w="834" w:type="pct"/>
            <w:vAlign w:val="center"/>
          </w:tcPr>
          <w:p w14:paraId="4DA3BDA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DAF7DAC">
            <w:pPr>
              <w:adjustRightInd/>
              <w:snapToGrid/>
              <w:spacing w:line="240" w:lineRule="auto"/>
              <w:ind w:firstLine="0" w:firstLineChars="0"/>
              <w:jc w:val="center"/>
              <w:rPr>
                <w:rFonts w:cs="Times New Roman"/>
                <w:sz w:val="21"/>
                <w:szCs w:val="21"/>
              </w:rPr>
            </w:pPr>
            <w:r>
              <w:rPr>
                <w:sz w:val="21"/>
                <w:szCs w:val="21"/>
              </w:rPr>
              <w:t>约1200人</w:t>
            </w:r>
          </w:p>
        </w:tc>
      </w:tr>
      <w:tr w14:paraId="0756BE2F">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FB52338">
            <w:pPr>
              <w:adjustRightInd/>
              <w:snapToGrid/>
              <w:spacing w:line="240" w:lineRule="auto"/>
              <w:ind w:firstLine="0" w:firstLineChars="0"/>
              <w:jc w:val="center"/>
              <w:rPr>
                <w:rFonts w:cs="Times New Roman"/>
                <w:sz w:val="21"/>
                <w:szCs w:val="21"/>
              </w:rPr>
            </w:pPr>
          </w:p>
        </w:tc>
        <w:tc>
          <w:tcPr>
            <w:tcW w:w="833" w:type="pct"/>
            <w:vAlign w:val="center"/>
          </w:tcPr>
          <w:p w14:paraId="7314FB2D">
            <w:pPr>
              <w:adjustRightInd/>
              <w:snapToGrid/>
              <w:spacing w:line="240" w:lineRule="auto"/>
              <w:ind w:firstLine="0" w:firstLineChars="0"/>
              <w:jc w:val="center"/>
              <w:rPr>
                <w:rFonts w:cs="Times New Roman"/>
                <w:sz w:val="21"/>
                <w:szCs w:val="21"/>
              </w:rPr>
            </w:pPr>
            <w:r>
              <w:rPr>
                <w:rFonts w:cs="Times New Roman"/>
                <w:kern w:val="0"/>
                <w:sz w:val="21"/>
                <w:szCs w:val="21"/>
              </w:rPr>
              <w:t>金水湾</w:t>
            </w:r>
          </w:p>
        </w:tc>
        <w:tc>
          <w:tcPr>
            <w:tcW w:w="833" w:type="pct"/>
            <w:vAlign w:val="center"/>
          </w:tcPr>
          <w:p w14:paraId="06F4D367">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795ED92D">
            <w:pPr>
              <w:adjustRightInd/>
              <w:snapToGrid/>
              <w:spacing w:line="240" w:lineRule="auto"/>
              <w:ind w:firstLine="0" w:firstLineChars="0"/>
              <w:jc w:val="center"/>
              <w:rPr>
                <w:rFonts w:cs="Times New Roman"/>
                <w:sz w:val="21"/>
                <w:szCs w:val="21"/>
              </w:rPr>
            </w:pPr>
            <w:r>
              <w:rPr>
                <w:rFonts w:cs="Times New Roman"/>
                <w:kern w:val="0"/>
                <w:sz w:val="21"/>
                <w:szCs w:val="21"/>
              </w:rPr>
              <w:t>4600</w:t>
            </w:r>
          </w:p>
        </w:tc>
        <w:tc>
          <w:tcPr>
            <w:tcW w:w="834" w:type="pct"/>
            <w:vAlign w:val="center"/>
          </w:tcPr>
          <w:p w14:paraId="46BE8D7B">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7468486">
            <w:pPr>
              <w:adjustRightInd/>
              <w:snapToGrid/>
              <w:spacing w:line="240" w:lineRule="auto"/>
              <w:ind w:firstLine="0" w:firstLineChars="0"/>
              <w:jc w:val="center"/>
              <w:rPr>
                <w:rFonts w:cs="Times New Roman"/>
                <w:sz w:val="21"/>
                <w:szCs w:val="21"/>
              </w:rPr>
            </w:pPr>
            <w:r>
              <w:rPr>
                <w:sz w:val="21"/>
                <w:szCs w:val="21"/>
              </w:rPr>
              <w:t>约1200人</w:t>
            </w:r>
          </w:p>
        </w:tc>
      </w:tr>
      <w:tr w14:paraId="221181D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5CAB8B7">
            <w:pPr>
              <w:adjustRightInd/>
              <w:snapToGrid/>
              <w:spacing w:line="240" w:lineRule="auto"/>
              <w:ind w:firstLine="0" w:firstLineChars="0"/>
              <w:jc w:val="center"/>
              <w:rPr>
                <w:rFonts w:cs="Times New Roman"/>
                <w:sz w:val="21"/>
                <w:szCs w:val="21"/>
              </w:rPr>
            </w:pPr>
          </w:p>
        </w:tc>
        <w:tc>
          <w:tcPr>
            <w:tcW w:w="833" w:type="pct"/>
            <w:vAlign w:val="center"/>
          </w:tcPr>
          <w:p w14:paraId="6D1CFB53">
            <w:pPr>
              <w:adjustRightInd/>
              <w:snapToGrid/>
              <w:spacing w:line="240" w:lineRule="auto"/>
              <w:ind w:firstLine="0" w:firstLineChars="0"/>
              <w:jc w:val="center"/>
              <w:rPr>
                <w:rFonts w:cs="Times New Roman"/>
                <w:sz w:val="21"/>
                <w:szCs w:val="21"/>
              </w:rPr>
            </w:pPr>
            <w:r>
              <w:rPr>
                <w:rFonts w:cs="Times New Roman"/>
                <w:kern w:val="0"/>
                <w:sz w:val="21"/>
                <w:szCs w:val="21"/>
              </w:rPr>
              <w:t>孟家营</w:t>
            </w:r>
          </w:p>
        </w:tc>
        <w:tc>
          <w:tcPr>
            <w:tcW w:w="833" w:type="pct"/>
            <w:vAlign w:val="center"/>
          </w:tcPr>
          <w:p w14:paraId="0BE29DDC">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0FCEBA65">
            <w:pPr>
              <w:adjustRightInd/>
              <w:snapToGrid/>
              <w:spacing w:line="240" w:lineRule="auto"/>
              <w:ind w:firstLine="0" w:firstLineChars="0"/>
              <w:jc w:val="center"/>
              <w:rPr>
                <w:rFonts w:cs="Times New Roman"/>
                <w:sz w:val="21"/>
                <w:szCs w:val="21"/>
              </w:rPr>
            </w:pPr>
            <w:r>
              <w:rPr>
                <w:rFonts w:cs="Times New Roman"/>
                <w:kern w:val="0"/>
                <w:sz w:val="21"/>
                <w:szCs w:val="21"/>
              </w:rPr>
              <w:t>4724</w:t>
            </w:r>
          </w:p>
        </w:tc>
        <w:tc>
          <w:tcPr>
            <w:tcW w:w="834" w:type="pct"/>
            <w:vAlign w:val="center"/>
          </w:tcPr>
          <w:p w14:paraId="08D17462">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66A9636">
            <w:pPr>
              <w:adjustRightInd/>
              <w:snapToGrid/>
              <w:spacing w:line="240" w:lineRule="auto"/>
              <w:ind w:firstLine="0" w:firstLineChars="0"/>
              <w:jc w:val="center"/>
              <w:rPr>
                <w:rFonts w:cs="Times New Roman"/>
                <w:sz w:val="21"/>
                <w:szCs w:val="21"/>
              </w:rPr>
            </w:pPr>
            <w:r>
              <w:rPr>
                <w:sz w:val="21"/>
                <w:szCs w:val="21"/>
              </w:rPr>
              <w:t>约500人</w:t>
            </w:r>
          </w:p>
        </w:tc>
      </w:tr>
      <w:tr w14:paraId="57903B7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4ADED7E">
            <w:pPr>
              <w:adjustRightInd/>
              <w:snapToGrid/>
              <w:spacing w:line="240" w:lineRule="auto"/>
              <w:ind w:firstLine="0" w:firstLineChars="0"/>
              <w:jc w:val="center"/>
              <w:rPr>
                <w:rFonts w:cs="Times New Roman"/>
                <w:sz w:val="21"/>
                <w:szCs w:val="21"/>
              </w:rPr>
            </w:pPr>
          </w:p>
        </w:tc>
        <w:tc>
          <w:tcPr>
            <w:tcW w:w="833" w:type="pct"/>
            <w:vAlign w:val="center"/>
          </w:tcPr>
          <w:p w14:paraId="6F7CC7F2">
            <w:pPr>
              <w:adjustRightInd/>
              <w:snapToGrid/>
              <w:spacing w:line="240" w:lineRule="auto"/>
              <w:ind w:firstLine="0" w:firstLineChars="0"/>
              <w:jc w:val="center"/>
              <w:rPr>
                <w:rFonts w:cs="Times New Roman"/>
                <w:sz w:val="21"/>
                <w:szCs w:val="21"/>
              </w:rPr>
            </w:pPr>
            <w:r>
              <w:rPr>
                <w:rFonts w:cs="Times New Roman"/>
                <w:kern w:val="0"/>
                <w:sz w:val="21"/>
                <w:szCs w:val="21"/>
              </w:rPr>
              <w:t>茶蓬村</w:t>
            </w:r>
          </w:p>
        </w:tc>
        <w:tc>
          <w:tcPr>
            <w:tcW w:w="833" w:type="pct"/>
            <w:vAlign w:val="center"/>
          </w:tcPr>
          <w:p w14:paraId="210F9291">
            <w:pPr>
              <w:adjustRightInd/>
              <w:snapToGrid/>
              <w:spacing w:line="240" w:lineRule="auto"/>
              <w:ind w:firstLine="0" w:firstLineChars="0"/>
              <w:jc w:val="center"/>
              <w:rPr>
                <w:rFonts w:cs="Times New Roman"/>
                <w:sz w:val="21"/>
                <w:szCs w:val="21"/>
              </w:rPr>
            </w:pPr>
            <w:r>
              <w:rPr>
                <w:rFonts w:cs="Times New Roman"/>
                <w:kern w:val="0"/>
                <w:sz w:val="21"/>
                <w:szCs w:val="21"/>
              </w:rPr>
              <w:t>东北</w:t>
            </w:r>
          </w:p>
        </w:tc>
        <w:tc>
          <w:tcPr>
            <w:tcW w:w="833" w:type="pct"/>
            <w:vAlign w:val="center"/>
          </w:tcPr>
          <w:p w14:paraId="6D767DB2">
            <w:pPr>
              <w:adjustRightInd/>
              <w:snapToGrid/>
              <w:spacing w:line="240" w:lineRule="auto"/>
              <w:ind w:firstLine="0" w:firstLineChars="0"/>
              <w:jc w:val="center"/>
              <w:rPr>
                <w:rFonts w:cs="Times New Roman"/>
                <w:sz w:val="21"/>
                <w:szCs w:val="21"/>
              </w:rPr>
            </w:pPr>
            <w:r>
              <w:rPr>
                <w:rFonts w:cs="Times New Roman"/>
                <w:kern w:val="0"/>
                <w:sz w:val="21"/>
                <w:szCs w:val="21"/>
              </w:rPr>
              <w:t>4018</w:t>
            </w:r>
          </w:p>
        </w:tc>
        <w:tc>
          <w:tcPr>
            <w:tcW w:w="834" w:type="pct"/>
            <w:vAlign w:val="center"/>
          </w:tcPr>
          <w:p w14:paraId="75C0F844">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7014A68">
            <w:pPr>
              <w:adjustRightInd/>
              <w:snapToGrid/>
              <w:spacing w:line="240" w:lineRule="auto"/>
              <w:ind w:firstLine="0" w:firstLineChars="0"/>
              <w:jc w:val="center"/>
              <w:rPr>
                <w:rFonts w:cs="Times New Roman"/>
                <w:sz w:val="21"/>
                <w:szCs w:val="21"/>
              </w:rPr>
            </w:pPr>
            <w:r>
              <w:rPr>
                <w:sz w:val="21"/>
                <w:szCs w:val="21"/>
              </w:rPr>
              <w:t>约3000人</w:t>
            </w:r>
          </w:p>
        </w:tc>
      </w:tr>
      <w:tr w14:paraId="0E5CBEF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34538B7">
            <w:pPr>
              <w:adjustRightInd/>
              <w:snapToGrid/>
              <w:spacing w:line="240" w:lineRule="auto"/>
              <w:ind w:firstLine="0" w:firstLineChars="0"/>
              <w:jc w:val="center"/>
              <w:rPr>
                <w:rFonts w:cs="Times New Roman"/>
                <w:sz w:val="21"/>
                <w:szCs w:val="21"/>
              </w:rPr>
            </w:pPr>
          </w:p>
        </w:tc>
        <w:tc>
          <w:tcPr>
            <w:tcW w:w="833" w:type="pct"/>
            <w:vAlign w:val="center"/>
          </w:tcPr>
          <w:p w14:paraId="219D9614">
            <w:pPr>
              <w:adjustRightInd/>
              <w:snapToGrid/>
              <w:spacing w:line="240" w:lineRule="auto"/>
              <w:ind w:firstLine="0" w:firstLineChars="0"/>
              <w:jc w:val="center"/>
              <w:rPr>
                <w:rFonts w:cs="Times New Roman"/>
                <w:sz w:val="21"/>
                <w:szCs w:val="21"/>
              </w:rPr>
            </w:pPr>
            <w:r>
              <w:rPr>
                <w:rFonts w:cs="Times New Roman"/>
                <w:kern w:val="0"/>
                <w:sz w:val="21"/>
                <w:szCs w:val="21"/>
              </w:rPr>
              <w:t>枣林南苑</w:t>
            </w:r>
          </w:p>
        </w:tc>
        <w:tc>
          <w:tcPr>
            <w:tcW w:w="833" w:type="pct"/>
            <w:vAlign w:val="center"/>
          </w:tcPr>
          <w:p w14:paraId="35934FB0">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6F64E548">
            <w:pPr>
              <w:adjustRightInd/>
              <w:snapToGrid/>
              <w:spacing w:line="240" w:lineRule="auto"/>
              <w:ind w:firstLine="0" w:firstLineChars="0"/>
              <w:jc w:val="center"/>
              <w:rPr>
                <w:rFonts w:cs="Times New Roman"/>
                <w:sz w:val="21"/>
                <w:szCs w:val="21"/>
              </w:rPr>
            </w:pPr>
            <w:r>
              <w:rPr>
                <w:rFonts w:cs="Times New Roman"/>
                <w:kern w:val="0"/>
                <w:sz w:val="21"/>
                <w:szCs w:val="21"/>
              </w:rPr>
              <w:t>3653</w:t>
            </w:r>
          </w:p>
        </w:tc>
        <w:tc>
          <w:tcPr>
            <w:tcW w:w="834" w:type="pct"/>
            <w:vAlign w:val="center"/>
          </w:tcPr>
          <w:p w14:paraId="0CBCECE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6D90334">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1200</w:t>
            </w:r>
            <w:r>
              <w:rPr>
                <w:sz w:val="21"/>
                <w:szCs w:val="21"/>
              </w:rPr>
              <w:t>人</w:t>
            </w:r>
          </w:p>
        </w:tc>
      </w:tr>
      <w:tr w14:paraId="119C5472">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716610C">
            <w:pPr>
              <w:adjustRightInd/>
              <w:snapToGrid/>
              <w:spacing w:line="240" w:lineRule="auto"/>
              <w:ind w:firstLine="0" w:firstLineChars="0"/>
              <w:jc w:val="center"/>
              <w:rPr>
                <w:rFonts w:cs="Times New Roman"/>
                <w:sz w:val="21"/>
                <w:szCs w:val="21"/>
              </w:rPr>
            </w:pPr>
          </w:p>
        </w:tc>
        <w:tc>
          <w:tcPr>
            <w:tcW w:w="833" w:type="pct"/>
            <w:vAlign w:val="center"/>
          </w:tcPr>
          <w:p w14:paraId="5095CAFF">
            <w:pPr>
              <w:adjustRightInd/>
              <w:snapToGrid/>
              <w:spacing w:line="240" w:lineRule="auto"/>
              <w:ind w:firstLine="0" w:firstLineChars="0"/>
              <w:jc w:val="center"/>
              <w:rPr>
                <w:rFonts w:cs="Times New Roman"/>
                <w:sz w:val="21"/>
                <w:szCs w:val="21"/>
              </w:rPr>
            </w:pPr>
            <w:r>
              <w:rPr>
                <w:rFonts w:cs="Times New Roman"/>
                <w:kern w:val="0"/>
                <w:sz w:val="21"/>
                <w:szCs w:val="21"/>
              </w:rPr>
              <w:t>枣林岗</w:t>
            </w:r>
          </w:p>
        </w:tc>
        <w:tc>
          <w:tcPr>
            <w:tcW w:w="833" w:type="pct"/>
            <w:vAlign w:val="center"/>
          </w:tcPr>
          <w:p w14:paraId="1D9976F9">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2375FC3C">
            <w:pPr>
              <w:adjustRightInd/>
              <w:snapToGrid/>
              <w:spacing w:line="240" w:lineRule="auto"/>
              <w:ind w:firstLine="0" w:firstLineChars="0"/>
              <w:jc w:val="center"/>
              <w:rPr>
                <w:rFonts w:cs="Times New Roman"/>
                <w:sz w:val="21"/>
                <w:szCs w:val="21"/>
              </w:rPr>
            </w:pPr>
            <w:r>
              <w:rPr>
                <w:rFonts w:cs="Times New Roman"/>
                <w:kern w:val="0"/>
                <w:sz w:val="21"/>
                <w:szCs w:val="21"/>
              </w:rPr>
              <w:t>4253</w:t>
            </w:r>
          </w:p>
        </w:tc>
        <w:tc>
          <w:tcPr>
            <w:tcW w:w="834" w:type="pct"/>
            <w:vAlign w:val="center"/>
          </w:tcPr>
          <w:p w14:paraId="005A521B">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240C9427">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100</w:t>
            </w:r>
            <w:r>
              <w:rPr>
                <w:sz w:val="21"/>
                <w:szCs w:val="21"/>
              </w:rPr>
              <w:t>人</w:t>
            </w:r>
          </w:p>
        </w:tc>
      </w:tr>
      <w:tr w14:paraId="5B51F9AD">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356044B9">
            <w:pPr>
              <w:adjustRightInd/>
              <w:snapToGrid/>
              <w:spacing w:line="240" w:lineRule="auto"/>
              <w:ind w:firstLine="0" w:firstLineChars="0"/>
              <w:jc w:val="center"/>
              <w:rPr>
                <w:rFonts w:cs="Times New Roman"/>
                <w:sz w:val="21"/>
                <w:szCs w:val="21"/>
              </w:rPr>
            </w:pPr>
          </w:p>
        </w:tc>
        <w:tc>
          <w:tcPr>
            <w:tcW w:w="833" w:type="pct"/>
            <w:vAlign w:val="center"/>
          </w:tcPr>
          <w:p w14:paraId="49394699">
            <w:pPr>
              <w:adjustRightInd/>
              <w:snapToGrid/>
              <w:spacing w:line="240" w:lineRule="auto"/>
              <w:ind w:firstLine="0" w:firstLineChars="0"/>
              <w:jc w:val="center"/>
              <w:rPr>
                <w:rFonts w:cs="Times New Roman"/>
                <w:sz w:val="21"/>
                <w:szCs w:val="21"/>
              </w:rPr>
            </w:pPr>
            <w:r>
              <w:rPr>
                <w:rFonts w:cs="Times New Roman"/>
                <w:kern w:val="0"/>
                <w:sz w:val="21"/>
                <w:szCs w:val="21"/>
              </w:rPr>
              <w:t>窑庄</w:t>
            </w:r>
          </w:p>
        </w:tc>
        <w:tc>
          <w:tcPr>
            <w:tcW w:w="833" w:type="pct"/>
            <w:vAlign w:val="center"/>
          </w:tcPr>
          <w:p w14:paraId="355629CF">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458EB5F4">
            <w:pPr>
              <w:adjustRightInd/>
              <w:snapToGrid/>
              <w:spacing w:line="240" w:lineRule="auto"/>
              <w:ind w:firstLine="0" w:firstLineChars="0"/>
              <w:jc w:val="center"/>
              <w:rPr>
                <w:rFonts w:cs="Times New Roman"/>
                <w:sz w:val="21"/>
                <w:szCs w:val="21"/>
              </w:rPr>
            </w:pPr>
            <w:r>
              <w:rPr>
                <w:rFonts w:cs="Times New Roman"/>
                <w:kern w:val="0"/>
                <w:sz w:val="21"/>
                <w:szCs w:val="21"/>
              </w:rPr>
              <w:t>3162</w:t>
            </w:r>
          </w:p>
        </w:tc>
        <w:tc>
          <w:tcPr>
            <w:tcW w:w="834" w:type="pct"/>
            <w:vAlign w:val="center"/>
          </w:tcPr>
          <w:p w14:paraId="0EE71D9F">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53681748">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300</w:t>
            </w:r>
            <w:r>
              <w:rPr>
                <w:sz w:val="21"/>
                <w:szCs w:val="21"/>
              </w:rPr>
              <w:t>人</w:t>
            </w:r>
          </w:p>
        </w:tc>
      </w:tr>
      <w:tr w14:paraId="37C3828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2E4377D">
            <w:pPr>
              <w:adjustRightInd/>
              <w:snapToGrid/>
              <w:spacing w:line="240" w:lineRule="auto"/>
              <w:ind w:firstLine="0" w:firstLineChars="0"/>
              <w:jc w:val="center"/>
              <w:rPr>
                <w:rFonts w:cs="Times New Roman"/>
                <w:sz w:val="21"/>
                <w:szCs w:val="21"/>
              </w:rPr>
            </w:pPr>
          </w:p>
        </w:tc>
        <w:tc>
          <w:tcPr>
            <w:tcW w:w="833" w:type="pct"/>
            <w:vAlign w:val="center"/>
          </w:tcPr>
          <w:p w14:paraId="3831A7DA">
            <w:pPr>
              <w:adjustRightInd/>
              <w:snapToGrid/>
              <w:spacing w:line="240" w:lineRule="auto"/>
              <w:ind w:firstLine="0" w:firstLineChars="0"/>
              <w:jc w:val="center"/>
              <w:rPr>
                <w:rFonts w:cs="Times New Roman"/>
                <w:sz w:val="21"/>
                <w:szCs w:val="21"/>
              </w:rPr>
            </w:pPr>
            <w:r>
              <w:rPr>
                <w:rFonts w:cs="Times New Roman"/>
                <w:kern w:val="0"/>
                <w:sz w:val="21"/>
                <w:szCs w:val="21"/>
              </w:rPr>
              <w:t>茶叶队</w:t>
            </w:r>
          </w:p>
        </w:tc>
        <w:tc>
          <w:tcPr>
            <w:tcW w:w="833" w:type="pct"/>
            <w:vAlign w:val="center"/>
          </w:tcPr>
          <w:p w14:paraId="64013055">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1CA81A6D">
            <w:pPr>
              <w:adjustRightInd/>
              <w:snapToGrid/>
              <w:spacing w:line="240" w:lineRule="auto"/>
              <w:ind w:firstLine="0" w:firstLineChars="0"/>
              <w:jc w:val="center"/>
              <w:rPr>
                <w:rFonts w:cs="Times New Roman"/>
                <w:sz w:val="21"/>
                <w:szCs w:val="21"/>
              </w:rPr>
            </w:pPr>
            <w:r>
              <w:rPr>
                <w:rFonts w:cs="Times New Roman"/>
                <w:kern w:val="0"/>
                <w:sz w:val="21"/>
                <w:szCs w:val="21"/>
              </w:rPr>
              <w:t>4159</w:t>
            </w:r>
          </w:p>
        </w:tc>
        <w:tc>
          <w:tcPr>
            <w:tcW w:w="834" w:type="pct"/>
            <w:vAlign w:val="center"/>
          </w:tcPr>
          <w:p w14:paraId="780A9080">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8567496">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800</w:t>
            </w:r>
            <w:r>
              <w:rPr>
                <w:sz w:val="21"/>
                <w:szCs w:val="21"/>
              </w:rPr>
              <w:t>人</w:t>
            </w:r>
          </w:p>
        </w:tc>
      </w:tr>
      <w:tr w14:paraId="66F4E4A9">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27314F6">
            <w:pPr>
              <w:adjustRightInd/>
              <w:snapToGrid/>
              <w:spacing w:line="240" w:lineRule="auto"/>
              <w:ind w:firstLine="0" w:firstLineChars="0"/>
              <w:jc w:val="center"/>
              <w:rPr>
                <w:rFonts w:cs="Times New Roman"/>
                <w:sz w:val="21"/>
                <w:szCs w:val="21"/>
              </w:rPr>
            </w:pPr>
          </w:p>
        </w:tc>
        <w:tc>
          <w:tcPr>
            <w:tcW w:w="833" w:type="pct"/>
            <w:vAlign w:val="center"/>
          </w:tcPr>
          <w:p w14:paraId="73F809BD">
            <w:pPr>
              <w:adjustRightInd/>
              <w:snapToGrid/>
              <w:spacing w:line="240" w:lineRule="auto"/>
              <w:ind w:firstLine="0" w:firstLineChars="0"/>
              <w:jc w:val="center"/>
              <w:rPr>
                <w:rFonts w:cs="Times New Roman"/>
                <w:sz w:val="21"/>
                <w:szCs w:val="21"/>
              </w:rPr>
            </w:pPr>
            <w:r>
              <w:rPr>
                <w:rFonts w:cs="Times New Roman"/>
                <w:kern w:val="0"/>
                <w:sz w:val="21"/>
                <w:szCs w:val="21"/>
              </w:rPr>
              <w:t>大吴营</w:t>
            </w:r>
          </w:p>
        </w:tc>
        <w:tc>
          <w:tcPr>
            <w:tcW w:w="833" w:type="pct"/>
            <w:vAlign w:val="center"/>
          </w:tcPr>
          <w:p w14:paraId="0D9A98D7">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7EE62946">
            <w:pPr>
              <w:adjustRightInd/>
              <w:snapToGrid/>
              <w:spacing w:line="240" w:lineRule="auto"/>
              <w:ind w:firstLine="0" w:firstLineChars="0"/>
              <w:jc w:val="center"/>
              <w:rPr>
                <w:rFonts w:cs="Times New Roman"/>
                <w:sz w:val="21"/>
                <w:szCs w:val="21"/>
              </w:rPr>
            </w:pPr>
            <w:r>
              <w:rPr>
                <w:rFonts w:cs="Times New Roman"/>
                <w:kern w:val="0"/>
                <w:sz w:val="21"/>
                <w:szCs w:val="21"/>
              </w:rPr>
              <w:t>4638</w:t>
            </w:r>
          </w:p>
        </w:tc>
        <w:tc>
          <w:tcPr>
            <w:tcW w:w="834" w:type="pct"/>
            <w:vAlign w:val="center"/>
          </w:tcPr>
          <w:p w14:paraId="5ECA52F8">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2DDEDB5">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900</w:t>
            </w:r>
            <w:r>
              <w:rPr>
                <w:sz w:val="21"/>
                <w:szCs w:val="21"/>
              </w:rPr>
              <w:t>人</w:t>
            </w:r>
          </w:p>
        </w:tc>
      </w:tr>
      <w:tr w14:paraId="543E8A0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BF5122A">
            <w:pPr>
              <w:adjustRightInd/>
              <w:snapToGrid/>
              <w:spacing w:line="240" w:lineRule="auto"/>
              <w:ind w:firstLine="0" w:firstLineChars="0"/>
              <w:jc w:val="center"/>
              <w:rPr>
                <w:rFonts w:cs="Times New Roman"/>
                <w:sz w:val="21"/>
                <w:szCs w:val="21"/>
              </w:rPr>
            </w:pPr>
          </w:p>
        </w:tc>
        <w:tc>
          <w:tcPr>
            <w:tcW w:w="833" w:type="pct"/>
            <w:vAlign w:val="center"/>
          </w:tcPr>
          <w:p w14:paraId="63C6CF3D">
            <w:pPr>
              <w:adjustRightInd/>
              <w:snapToGrid/>
              <w:spacing w:line="240" w:lineRule="auto"/>
              <w:ind w:firstLine="0" w:firstLineChars="0"/>
              <w:jc w:val="center"/>
              <w:rPr>
                <w:rFonts w:cs="Times New Roman"/>
                <w:sz w:val="21"/>
                <w:szCs w:val="21"/>
              </w:rPr>
            </w:pPr>
            <w:r>
              <w:rPr>
                <w:rFonts w:cs="Times New Roman"/>
                <w:kern w:val="0"/>
                <w:sz w:val="21"/>
                <w:szCs w:val="21"/>
              </w:rPr>
              <w:t>腾家岗</w:t>
            </w:r>
          </w:p>
        </w:tc>
        <w:tc>
          <w:tcPr>
            <w:tcW w:w="833" w:type="pct"/>
            <w:vAlign w:val="center"/>
          </w:tcPr>
          <w:p w14:paraId="5D094C46">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48BFEF99">
            <w:pPr>
              <w:adjustRightInd/>
              <w:snapToGrid/>
              <w:spacing w:line="240" w:lineRule="auto"/>
              <w:ind w:firstLine="0" w:firstLineChars="0"/>
              <w:jc w:val="center"/>
              <w:rPr>
                <w:rFonts w:cs="Times New Roman"/>
                <w:sz w:val="21"/>
                <w:szCs w:val="21"/>
              </w:rPr>
            </w:pPr>
            <w:r>
              <w:rPr>
                <w:rFonts w:cs="Times New Roman"/>
                <w:kern w:val="0"/>
                <w:sz w:val="21"/>
                <w:szCs w:val="21"/>
              </w:rPr>
              <w:t>4655</w:t>
            </w:r>
          </w:p>
        </w:tc>
        <w:tc>
          <w:tcPr>
            <w:tcW w:w="834" w:type="pct"/>
            <w:vAlign w:val="center"/>
          </w:tcPr>
          <w:p w14:paraId="06579614">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9253A68">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850</w:t>
            </w:r>
            <w:r>
              <w:rPr>
                <w:sz w:val="21"/>
                <w:szCs w:val="21"/>
              </w:rPr>
              <w:t>人</w:t>
            </w:r>
          </w:p>
        </w:tc>
      </w:tr>
      <w:tr w14:paraId="310D5F3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E4173F2">
            <w:pPr>
              <w:adjustRightInd/>
              <w:snapToGrid/>
              <w:spacing w:line="240" w:lineRule="auto"/>
              <w:ind w:firstLine="0" w:firstLineChars="0"/>
              <w:jc w:val="center"/>
              <w:rPr>
                <w:rFonts w:cs="Times New Roman"/>
                <w:sz w:val="21"/>
                <w:szCs w:val="21"/>
              </w:rPr>
            </w:pPr>
          </w:p>
        </w:tc>
        <w:tc>
          <w:tcPr>
            <w:tcW w:w="833" w:type="pct"/>
            <w:vAlign w:val="center"/>
          </w:tcPr>
          <w:p w14:paraId="300A0978">
            <w:pPr>
              <w:adjustRightInd/>
              <w:snapToGrid/>
              <w:spacing w:line="240" w:lineRule="auto"/>
              <w:ind w:firstLine="0" w:firstLineChars="0"/>
              <w:jc w:val="center"/>
              <w:rPr>
                <w:rFonts w:cs="Times New Roman"/>
                <w:sz w:val="21"/>
                <w:szCs w:val="21"/>
              </w:rPr>
            </w:pPr>
            <w:r>
              <w:rPr>
                <w:rFonts w:cs="Times New Roman"/>
                <w:kern w:val="0"/>
                <w:sz w:val="21"/>
                <w:szCs w:val="21"/>
              </w:rPr>
              <w:t>颜岗</w:t>
            </w:r>
          </w:p>
        </w:tc>
        <w:tc>
          <w:tcPr>
            <w:tcW w:w="833" w:type="pct"/>
            <w:vAlign w:val="center"/>
          </w:tcPr>
          <w:p w14:paraId="0C1A127E">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5F4433B4">
            <w:pPr>
              <w:adjustRightInd/>
              <w:snapToGrid/>
              <w:spacing w:line="240" w:lineRule="auto"/>
              <w:ind w:firstLine="0" w:firstLineChars="0"/>
              <w:jc w:val="center"/>
              <w:rPr>
                <w:rFonts w:cs="Times New Roman"/>
                <w:sz w:val="21"/>
                <w:szCs w:val="21"/>
              </w:rPr>
            </w:pPr>
            <w:r>
              <w:rPr>
                <w:rFonts w:cs="Times New Roman"/>
                <w:kern w:val="0"/>
                <w:sz w:val="21"/>
                <w:szCs w:val="21"/>
              </w:rPr>
              <w:t>4287</w:t>
            </w:r>
          </w:p>
        </w:tc>
        <w:tc>
          <w:tcPr>
            <w:tcW w:w="834" w:type="pct"/>
            <w:vAlign w:val="center"/>
          </w:tcPr>
          <w:p w14:paraId="5680689D">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173A4247">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150</w:t>
            </w:r>
            <w:r>
              <w:rPr>
                <w:sz w:val="21"/>
                <w:szCs w:val="21"/>
              </w:rPr>
              <w:t>人</w:t>
            </w:r>
          </w:p>
        </w:tc>
      </w:tr>
      <w:tr w14:paraId="34FFC6C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90A3DAE">
            <w:pPr>
              <w:adjustRightInd/>
              <w:snapToGrid/>
              <w:spacing w:line="240" w:lineRule="auto"/>
              <w:ind w:firstLine="0" w:firstLineChars="0"/>
              <w:jc w:val="center"/>
              <w:rPr>
                <w:rFonts w:cs="Times New Roman"/>
                <w:sz w:val="21"/>
                <w:szCs w:val="21"/>
              </w:rPr>
            </w:pPr>
          </w:p>
        </w:tc>
        <w:tc>
          <w:tcPr>
            <w:tcW w:w="833" w:type="pct"/>
            <w:vAlign w:val="center"/>
          </w:tcPr>
          <w:p w14:paraId="48ED3CB6">
            <w:pPr>
              <w:adjustRightInd/>
              <w:snapToGrid/>
              <w:spacing w:line="240" w:lineRule="auto"/>
              <w:ind w:firstLine="0" w:firstLineChars="0"/>
              <w:jc w:val="center"/>
              <w:rPr>
                <w:rFonts w:cs="Times New Roman"/>
                <w:sz w:val="21"/>
                <w:szCs w:val="21"/>
              </w:rPr>
            </w:pPr>
            <w:r>
              <w:rPr>
                <w:rFonts w:cs="Times New Roman"/>
                <w:kern w:val="0"/>
                <w:sz w:val="21"/>
                <w:szCs w:val="21"/>
              </w:rPr>
              <w:t>陶营</w:t>
            </w:r>
          </w:p>
        </w:tc>
        <w:tc>
          <w:tcPr>
            <w:tcW w:w="833" w:type="pct"/>
            <w:vAlign w:val="center"/>
          </w:tcPr>
          <w:p w14:paraId="503EFFA9">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1BE2E5AA">
            <w:pPr>
              <w:adjustRightInd/>
              <w:snapToGrid/>
              <w:spacing w:line="240" w:lineRule="auto"/>
              <w:ind w:firstLine="0" w:firstLineChars="0"/>
              <w:jc w:val="center"/>
              <w:rPr>
                <w:rFonts w:cs="Times New Roman"/>
                <w:sz w:val="21"/>
                <w:szCs w:val="21"/>
              </w:rPr>
            </w:pPr>
            <w:r>
              <w:rPr>
                <w:rFonts w:cs="Times New Roman"/>
                <w:kern w:val="0"/>
                <w:sz w:val="21"/>
                <w:szCs w:val="21"/>
              </w:rPr>
              <w:t>3500</w:t>
            </w:r>
          </w:p>
        </w:tc>
        <w:tc>
          <w:tcPr>
            <w:tcW w:w="834" w:type="pct"/>
            <w:vAlign w:val="center"/>
          </w:tcPr>
          <w:p w14:paraId="6A917A7B">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A14A4B6">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500</w:t>
            </w:r>
            <w:r>
              <w:rPr>
                <w:sz w:val="21"/>
                <w:szCs w:val="21"/>
              </w:rPr>
              <w:t>人</w:t>
            </w:r>
          </w:p>
        </w:tc>
      </w:tr>
      <w:tr w14:paraId="6B51173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53790F37">
            <w:pPr>
              <w:adjustRightInd/>
              <w:snapToGrid/>
              <w:spacing w:line="240" w:lineRule="auto"/>
              <w:ind w:firstLine="0" w:firstLineChars="0"/>
              <w:jc w:val="center"/>
              <w:rPr>
                <w:rFonts w:cs="Times New Roman"/>
                <w:sz w:val="21"/>
                <w:szCs w:val="21"/>
              </w:rPr>
            </w:pPr>
          </w:p>
        </w:tc>
        <w:tc>
          <w:tcPr>
            <w:tcW w:w="833" w:type="pct"/>
            <w:vAlign w:val="center"/>
          </w:tcPr>
          <w:p w14:paraId="66498BCB">
            <w:pPr>
              <w:adjustRightInd/>
              <w:snapToGrid/>
              <w:spacing w:line="240" w:lineRule="auto"/>
              <w:ind w:firstLine="0" w:firstLineChars="0"/>
              <w:jc w:val="center"/>
              <w:rPr>
                <w:rFonts w:cs="Times New Roman"/>
                <w:sz w:val="21"/>
                <w:szCs w:val="21"/>
              </w:rPr>
            </w:pPr>
            <w:r>
              <w:rPr>
                <w:rFonts w:cs="Times New Roman"/>
                <w:kern w:val="0"/>
                <w:sz w:val="21"/>
                <w:szCs w:val="21"/>
              </w:rPr>
              <w:t>戴家洼</w:t>
            </w:r>
          </w:p>
        </w:tc>
        <w:tc>
          <w:tcPr>
            <w:tcW w:w="833" w:type="pct"/>
            <w:vAlign w:val="center"/>
          </w:tcPr>
          <w:p w14:paraId="2E84CA48">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3750F656">
            <w:pPr>
              <w:adjustRightInd/>
              <w:snapToGrid/>
              <w:spacing w:line="240" w:lineRule="auto"/>
              <w:ind w:firstLine="0" w:firstLineChars="0"/>
              <w:jc w:val="center"/>
              <w:rPr>
                <w:rFonts w:cs="Times New Roman"/>
                <w:sz w:val="21"/>
                <w:szCs w:val="21"/>
              </w:rPr>
            </w:pPr>
            <w:r>
              <w:rPr>
                <w:rFonts w:cs="Times New Roman"/>
                <w:kern w:val="0"/>
                <w:sz w:val="21"/>
                <w:szCs w:val="21"/>
              </w:rPr>
              <w:t>4664</w:t>
            </w:r>
          </w:p>
        </w:tc>
        <w:tc>
          <w:tcPr>
            <w:tcW w:w="834" w:type="pct"/>
            <w:vAlign w:val="center"/>
          </w:tcPr>
          <w:p w14:paraId="38071457">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2A411F2">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500</w:t>
            </w:r>
            <w:r>
              <w:rPr>
                <w:sz w:val="21"/>
                <w:szCs w:val="21"/>
              </w:rPr>
              <w:t>人</w:t>
            </w:r>
          </w:p>
        </w:tc>
      </w:tr>
      <w:tr w14:paraId="6814A25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0F3F8C4">
            <w:pPr>
              <w:adjustRightInd/>
              <w:snapToGrid/>
              <w:spacing w:line="240" w:lineRule="auto"/>
              <w:ind w:firstLine="0" w:firstLineChars="0"/>
              <w:jc w:val="center"/>
              <w:rPr>
                <w:rFonts w:cs="Times New Roman"/>
                <w:sz w:val="21"/>
                <w:szCs w:val="21"/>
              </w:rPr>
            </w:pPr>
          </w:p>
        </w:tc>
        <w:tc>
          <w:tcPr>
            <w:tcW w:w="833" w:type="pct"/>
            <w:vAlign w:val="center"/>
          </w:tcPr>
          <w:p w14:paraId="4A9B3DB6">
            <w:pPr>
              <w:adjustRightInd/>
              <w:snapToGrid/>
              <w:spacing w:line="240" w:lineRule="auto"/>
              <w:ind w:firstLine="0" w:firstLineChars="0"/>
              <w:jc w:val="center"/>
              <w:rPr>
                <w:rFonts w:cs="Times New Roman"/>
                <w:sz w:val="21"/>
                <w:szCs w:val="21"/>
              </w:rPr>
            </w:pPr>
            <w:r>
              <w:rPr>
                <w:rFonts w:cs="Times New Roman"/>
                <w:kern w:val="0"/>
                <w:sz w:val="21"/>
                <w:szCs w:val="21"/>
              </w:rPr>
              <w:t>苗圃</w:t>
            </w:r>
          </w:p>
        </w:tc>
        <w:tc>
          <w:tcPr>
            <w:tcW w:w="833" w:type="pct"/>
            <w:vAlign w:val="center"/>
          </w:tcPr>
          <w:p w14:paraId="409B4609">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1FDA95B9">
            <w:pPr>
              <w:adjustRightInd/>
              <w:snapToGrid/>
              <w:spacing w:line="240" w:lineRule="auto"/>
              <w:ind w:firstLine="0" w:firstLineChars="0"/>
              <w:jc w:val="center"/>
              <w:rPr>
                <w:rFonts w:cs="Times New Roman"/>
                <w:sz w:val="21"/>
                <w:szCs w:val="21"/>
              </w:rPr>
            </w:pPr>
            <w:r>
              <w:rPr>
                <w:rFonts w:cs="Times New Roman"/>
                <w:kern w:val="0"/>
                <w:sz w:val="21"/>
                <w:szCs w:val="21"/>
              </w:rPr>
              <w:t>2968</w:t>
            </w:r>
          </w:p>
        </w:tc>
        <w:tc>
          <w:tcPr>
            <w:tcW w:w="834" w:type="pct"/>
            <w:vAlign w:val="center"/>
          </w:tcPr>
          <w:p w14:paraId="1FAE9481">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783D87B">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600</w:t>
            </w:r>
            <w:r>
              <w:rPr>
                <w:sz w:val="21"/>
                <w:szCs w:val="21"/>
              </w:rPr>
              <w:t>人</w:t>
            </w:r>
          </w:p>
        </w:tc>
      </w:tr>
      <w:tr w14:paraId="67A1C92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AA43A77">
            <w:pPr>
              <w:adjustRightInd/>
              <w:snapToGrid/>
              <w:spacing w:line="240" w:lineRule="auto"/>
              <w:ind w:firstLine="0" w:firstLineChars="0"/>
              <w:jc w:val="center"/>
              <w:rPr>
                <w:rFonts w:cs="Times New Roman"/>
                <w:sz w:val="21"/>
                <w:szCs w:val="21"/>
              </w:rPr>
            </w:pPr>
          </w:p>
        </w:tc>
        <w:tc>
          <w:tcPr>
            <w:tcW w:w="833" w:type="pct"/>
            <w:vAlign w:val="center"/>
          </w:tcPr>
          <w:p w14:paraId="0963F227">
            <w:pPr>
              <w:adjustRightInd/>
              <w:snapToGrid/>
              <w:spacing w:line="240" w:lineRule="auto"/>
              <w:ind w:firstLine="0" w:firstLineChars="0"/>
              <w:jc w:val="center"/>
              <w:rPr>
                <w:rFonts w:cs="Times New Roman"/>
                <w:sz w:val="21"/>
                <w:szCs w:val="21"/>
              </w:rPr>
            </w:pPr>
            <w:r>
              <w:rPr>
                <w:rFonts w:cs="Times New Roman"/>
                <w:kern w:val="0"/>
                <w:sz w:val="21"/>
                <w:szCs w:val="21"/>
              </w:rPr>
              <w:t>大营</w:t>
            </w:r>
          </w:p>
        </w:tc>
        <w:tc>
          <w:tcPr>
            <w:tcW w:w="833" w:type="pct"/>
            <w:vAlign w:val="center"/>
          </w:tcPr>
          <w:p w14:paraId="5A4D6CA7">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674E1C21">
            <w:pPr>
              <w:adjustRightInd/>
              <w:snapToGrid/>
              <w:spacing w:line="240" w:lineRule="auto"/>
              <w:ind w:firstLine="0" w:firstLineChars="0"/>
              <w:jc w:val="center"/>
              <w:rPr>
                <w:rFonts w:cs="Times New Roman"/>
                <w:sz w:val="21"/>
                <w:szCs w:val="21"/>
              </w:rPr>
            </w:pPr>
            <w:r>
              <w:rPr>
                <w:rFonts w:cs="Times New Roman"/>
                <w:kern w:val="0"/>
                <w:sz w:val="21"/>
                <w:szCs w:val="21"/>
              </w:rPr>
              <w:t>2823</w:t>
            </w:r>
          </w:p>
        </w:tc>
        <w:tc>
          <w:tcPr>
            <w:tcW w:w="834" w:type="pct"/>
            <w:vAlign w:val="center"/>
          </w:tcPr>
          <w:p w14:paraId="3A9A198C">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4D2D77E">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450</w:t>
            </w:r>
            <w:r>
              <w:rPr>
                <w:sz w:val="21"/>
                <w:szCs w:val="21"/>
              </w:rPr>
              <w:t>人</w:t>
            </w:r>
          </w:p>
        </w:tc>
      </w:tr>
      <w:tr w14:paraId="77EBA53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44ADADFC">
            <w:pPr>
              <w:adjustRightInd/>
              <w:snapToGrid/>
              <w:spacing w:line="240" w:lineRule="auto"/>
              <w:ind w:firstLine="0" w:firstLineChars="0"/>
              <w:jc w:val="center"/>
              <w:rPr>
                <w:rFonts w:cs="Times New Roman"/>
                <w:sz w:val="21"/>
                <w:szCs w:val="21"/>
              </w:rPr>
            </w:pPr>
          </w:p>
        </w:tc>
        <w:tc>
          <w:tcPr>
            <w:tcW w:w="833" w:type="pct"/>
            <w:vAlign w:val="center"/>
          </w:tcPr>
          <w:p w14:paraId="55F882D3">
            <w:pPr>
              <w:adjustRightInd/>
              <w:snapToGrid/>
              <w:spacing w:line="240" w:lineRule="auto"/>
              <w:ind w:firstLine="0" w:firstLineChars="0"/>
              <w:jc w:val="center"/>
              <w:rPr>
                <w:rFonts w:cs="Times New Roman"/>
                <w:sz w:val="21"/>
                <w:szCs w:val="21"/>
              </w:rPr>
            </w:pPr>
            <w:r>
              <w:rPr>
                <w:rFonts w:cs="Times New Roman"/>
                <w:kern w:val="0"/>
                <w:sz w:val="21"/>
                <w:szCs w:val="21"/>
              </w:rPr>
              <w:t>经洼</w:t>
            </w:r>
          </w:p>
        </w:tc>
        <w:tc>
          <w:tcPr>
            <w:tcW w:w="833" w:type="pct"/>
            <w:vAlign w:val="center"/>
          </w:tcPr>
          <w:p w14:paraId="39BFB02B">
            <w:pPr>
              <w:adjustRightInd/>
              <w:snapToGrid/>
              <w:spacing w:line="240" w:lineRule="auto"/>
              <w:ind w:firstLine="0" w:firstLineChars="0"/>
              <w:jc w:val="center"/>
              <w:rPr>
                <w:rFonts w:cs="Times New Roman"/>
                <w:sz w:val="21"/>
                <w:szCs w:val="21"/>
              </w:rPr>
            </w:pPr>
            <w:r>
              <w:rPr>
                <w:rFonts w:cs="Times New Roman"/>
                <w:kern w:val="0"/>
                <w:sz w:val="21"/>
                <w:szCs w:val="21"/>
              </w:rPr>
              <w:t>西北</w:t>
            </w:r>
          </w:p>
        </w:tc>
        <w:tc>
          <w:tcPr>
            <w:tcW w:w="833" w:type="pct"/>
            <w:vAlign w:val="center"/>
          </w:tcPr>
          <w:p w14:paraId="09D64175">
            <w:pPr>
              <w:adjustRightInd/>
              <w:snapToGrid/>
              <w:spacing w:line="240" w:lineRule="auto"/>
              <w:ind w:firstLine="0" w:firstLineChars="0"/>
              <w:jc w:val="center"/>
              <w:rPr>
                <w:rFonts w:cs="Times New Roman"/>
                <w:sz w:val="21"/>
                <w:szCs w:val="21"/>
              </w:rPr>
            </w:pPr>
            <w:r>
              <w:rPr>
                <w:rFonts w:cs="Times New Roman"/>
                <w:kern w:val="0"/>
                <w:sz w:val="21"/>
                <w:szCs w:val="21"/>
              </w:rPr>
              <w:t>3297</w:t>
            </w:r>
          </w:p>
        </w:tc>
        <w:tc>
          <w:tcPr>
            <w:tcW w:w="834" w:type="pct"/>
            <w:vAlign w:val="center"/>
          </w:tcPr>
          <w:p w14:paraId="7B99E531">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59FA71C6">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400</w:t>
            </w:r>
            <w:r>
              <w:rPr>
                <w:sz w:val="21"/>
                <w:szCs w:val="21"/>
              </w:rPr>
              <w:t>人</w:t>
            </w:r>
          </w:p>
        </w:tc>
      </w:tr>
      <w:tr w14:paraId="731E2DA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62D816D">
            <w:pPr>
              <w:adjustRightInd/>
              <w:snapToGrid/>
              <w:spacing w:line="240" w:lineRule="auto"/>
              <w:ind w:firstLine="0" w:firstLineChars="0"/>
              <w:jc w:val="center"/>
              <w:rPr>
                <w:rFonts w:cs="Times New Roman"/>
                <w:sz w:val="21"/>
                <w:szCs w:val="21"/>
              </w:rPr>
            </w:pPr>
          </w:p>
        </w:tc>
        <w:tc>
          <w:tcPr>
            <w:tcW w:w="833" w:type="pct"/>
            <w:vAlign w:val="center"/>
          </w:tcPr>
          <w:p w14:paraId="3ACAFBA7">
            <w:pPr>
              <w:adjustRightInd/>
              <w:snapToGrid/>
              <w:spacing w:line="240" w:lineRule="auto"/>
              <w:ind w:firstLine="0" w:firstLineChars="0"/>
              <w:jc w:val="center"/>
              <w:rPr>
                <w:rFonts w:cs="Times New Roman"/>
                <w:sz w:val="21"/>
                <w:szCs w:val="21"/>
              </w:rPr>
            </w:pPr>
            <w:r>
              <w:rPr>
                <w:rFonts w:cs="Times New Roman"/>
                <w:kern w:val="0"/>
                <w:sz w:val="21"/>
                <w:szCs w:val="21"/>
              </w:rPr>
              <w:t>支田村</w:t>
            </w:r>
          </w:p>
        </w:tc>
        <w:tc>
          <w:tcPr>
            <w:tcW w:w="833" w:type="pct"/>
            <w:vAlign w:val="center"/>
          </w:tcPr>
          <w:p w14:paraId="18251355">
            <w:pPr>
              <w:adjustRightInd/>
              <w:snapToGrid/>
              <w:spacing w:line="240" w:lineRule="auto"/>
              <w:ind w:firstLine="0" w:firstLineChars="0"/>
              <w:jc w:val="center"/>
              <w:rPr>
                <w:rFonts w:cs="Times New Roman"/>
                <w:sz w:val="21"/>
                <w:szCs w:val="21"/>
              </w:rPr>
            </w:pPr>
            <w:r>
              <w:rPr>
                <w:rFonts w:cs="Times New Roman"/>
                <w:kern w:val="0"/>
                <w:sz w:val="21"/>
                <w:szCs w:val="21"/>
              </w:rPr>
              <w:t>西</w:t>
            </w:r>
          </w:p>
        </w:tc>
        <w:tc>
          <w:tcPr>
            <w:tcW w:w="833" w:type="pct"/>
            <w:vAlign w:val="center"/>
          </w:tcPr>
          <w:p w14:paraId="6163594D">
            <w:pPr>
              <w:adjustRightInd/>
              <w:snapToGrid/>
              <w:spacing w:line="240" w:lineRule="auto"/>
              <w:ind w:firstLine="0" w:firstLineChars="0"/>
              <w:jc w:val="center"/>
              <w:rPr>
                <w:rFonts w:cs="Times New Roman"/>
                <w:sz w:val="21"/>
                <w:szCs w:val="21"/>
              </w:rPr>
            </w:pPr>
            <w:r>
              <w:rPr>
                <w:rFonts w:cs="Times New Roman"/>
                <w:kern w:val="0"/>
                <w:sz w:val="21"/>
                <w:szCs w:val="21"/>
              </w:rPr>
              <w:t>3675</w:t>
            </w:r>
          </w:p>
        </w:tc>
        <w:tc>
          <w:tcPr>
            <w:tcW w:w="834" w:type="pct"/>
            <w:vAlign w:val="center"/>
          </w:tcPr>
          <w:p w14:paraId="3B65CC5E">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B5E137B">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500</w:t>
            </w:r>
            <w:r>
              <w:rPr>
                <w:sz w:val="21"/>
                <w:szCs w:val="21"/>
              </w:rPr>
              <w:t>人</w:t>
            </w:r>
          </w:p>
        </w:tc>
      </w:tr>
      <w:tr w14:paraId="48F2CD3A">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67CA1C95">
            <w:pPr>
              <w:adjustRightInd/>
              <w:snapToGrid/>
              <w:spacing w:line="240" w:lineRule="auto"/>
              <w:ind w:firstLine="0" w:firstLineChars="0"/>
              <w:jc w:val="center"/>
              <w:rPr>
                <w:rFonts w:cs="Times New Roman"/>
                <w:sz w:val="21"/>
                <w:szCs w:val="21"/>
              </w:rPr>
            </w:pPr>
          </w:p>
        </w:tc>
        <w:tc>
          <w:tcPr>
            <w:tcW w:w="833" w:type="pct"/>
            <w:vAlign w:val="center"/>
          </w:tcPr>
          <w:p w14:paraId="4FB773E4">
            <w:pPr>
              <w:adjustRightInd/>
              <w:snapToGrid/>
              <w:spacing w:line="240" w:lineRule="auto"/>
              <w:ind w:firstLine="0" w:firstLineChars="0"/>
              <w:jc w:val="center"/>
              <w:rPr>
                <w:rFonts w:cs="Times New Roman"/>
                <w:sz w:val="21"/>
                <w:szCs w:val="21"/>
              </w:rPr>
            </w:pPr>
            <w:r>
              <w:rPr>
                <w:rFonts w:cs="Times New Roman"/>
                <w:kern w:val="0"/>
                <w:sz w:val="21"/>
                <w:szCs w:val="21"/>
              </w:rPr>
              <w:t>周家洼</w:t>
            </w:r>
          </w:p>
        </w:tc>
        <w:tc>
          <w:tcPr>
            <w:tcW w:w="833" w:type="pct"/>
            <w:vAlign w:val="center"/>
          </w:tcPr>
          <w:p w14:paraId="4BE5E405">
            <w:pPr>
              <w:adjustRightInd/>
              <w:snapToGrid/>
              <w:spacing w:line="240" w:lineRule="auto"/>
              <w:ind w:firstLine="0" w:firstLineChars="0"/>
              <w:jc w:val="center"/>
              <w:rPr>
                <w:rFonts w:cs="Times New Roman"/>
                <w:sz w:val="21"/>
                <w:szCs w:val="21"/>
              </w:rPr>
            </w:pPr>
            <w:r>
              <w:rPr>
                <w:rFonts w:cs="Times New Roman"/>
                <w:kern w:val="0"/>
                <w:sz w:val="21"/>
                <w:szCs w:val="21"/>
              </w:rPr>
              <w:t>西</w:t>
            </w:r>
          </w:p>
        </w:tc>
        <w:tc>
          <w:tcPr>
            <w:tcW w:w="833" w:type="pct"/>
            <w:vAlign w:val="center"/>
          </w:tcPr>
          <w:p w14:paraId="4D6966C3">
            <w:pPr>
              <w:adjustRightInd/>
              <w:snapToGrid/>
              <w:spacing w:line="240" w:lineRule="auto"/>
              <w:ind w:firstLine="0" w:firstLineChars="0"/>
              <w:jc w:val="center"/>
              <w:rPr>
                <w:rFonts w:cs="Times New Roman"/>
                <w:sz w:val="21"/>
                <w:szCs w:val="21"/>
              </w:rPr>
            </w:pPr>
            <w:r>
              <w:rPr>
                <w:rFonts w:cs="Times New Roman"/>
                <w:kern w:val="0"/>
                <w:sz w:val="21"/>
                <w:szCs w:val="21"/>
              </w:rPr>
              <w:t>2400</w:t>
            </w:r>
          </w:p>
        </w:tc>
        <w:tc>
          <w:tcPr>
            <w:tcW w:w="834" w:type="pct"/>
            <w:vAlign w:val="center"/>
          </w:tcPr>
          <w:p w14:paraId="5F982399">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A9A9FD6">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750</w:t>
            </w:r>
            <w:r>
              <w:rPr>
                <w:sz w:val="21"/>
                <w:szCs w:val="21"/>
              </w:rPr>
              <w:t>人</w:t>
            </w:r>
          </w:p>
        </w:tc>
      </w:tr>
      <w:tr w14:paraId="4F014C22">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25B806E9">
            <w:pPr>
              <w:adjustRightInd/>
              <w:snapToGrid/>
              <w:spacing w:line="240" w:lineRule="auto"/>
              <w:ind w:firstLine="0" w:firstLineChars="0"/>
              <w:jc w:val="center"/>
              <w:rPr>
                <w:rFonts w:cs="Times New Roman"/>
                <w:sz w:val="21"/>
                <w:szCs w:val="21"/>
              </w:rPr>
            </w:pPr>
          </w:p>
        </w:tc>
        <w:tc>
          <w:tcPr>
            <w:tcW w:w="833" w:type="pct"/>
            <w:vAlign w:val="center"/>
          </w:tcPr>
          <w:p w14:paraId="1FEDCE25">
            <w:pPr>
              <w:adjustRightInd/>
              <w:snapToGrid/>
              <w:spacing w:line="240" w:lineRule="auto"/>
              <w:ind w:firstLine="0" w:firstLineChars="0"/>
              <w:jc w:val="center"/>
              <w:rPr>
                <w:rFonts w:cs="Times New Roman"/>
                <w:sz w:val="21"/>
                <w:szCs w:val="21"/>
              </w:rPr>
            </w:pPr>
            <w:r>
              <w:rPr>
                <w:rFonts w:cs="Times New Roman"/>
                <w:kern w:val="0"/>
                <w:sz w:val="21"/>
                <w:szCs w:val="21"/>
              </w:rPr>
              <w:t>跃进村</w:t>
            </w:r>
          </w:p>
        </w:tc>
        <w:tc>
          <w:tcPr>
            <w:tcW w:w="833" w:type="pct"/>
            <w:vAlign w:val="center"/>
          </w:tcPr>
          <w:p w14:paraId="010A2F72">
            <w:pPr>
              <w:adjustRightInd/>
              <w:snapToGrid/>
              <w:spacing w:line="240" w:lineRule="auto"/>
              <w:ind w:firstLine="0" w:firstLineChars="0"/>
              <w:jc w:val="center"/>
              <w:rPr>
                <w:rFonts w:cs="Times New Roman"/>
                <w:sz w:val="21"/>
                <w:szCs w:val="21"/>
              </w:rPr>
            </w:pPr>
            <w:r>
              <w:rPr>
                <w:rFonts w:cs="Times New Roman"/>
                <w:kern w:val="0"/>
                <w:sz w:val="21"/>
                <w:szCs w:val="21"/>
              </w:rPr>
              <w:t>西</w:t>
            </w:r>
          </w:p>
        </w:tc>
        <w:tc>
          <w:tcPr>
            <w:tcW w:w="833" w:type="pct"/>
            <w:vAlign w:val="center"/>
          </w:tcPr>
          <w:p w14:paraId="7ECADF42">
            <w:pPr>
              <w:adjustRightInd/>
              <w:snapToGrid/>
              <w:spacing w:line="240" w:lineRule="auto"/>
              <w:ind w:firstLine="0" w:firstLineChars="0"/>
              <w:jc w:val="center"/>
              <w:rPr>
                <w:rFonts w:cs="Times New Roman"/>
                <w:sz w:val="21"/>
                <w:szCs w:val="21"/>
              </w:rPr>
            </w:pPr>
            <w:r>
              <w:rPr>
                <w:rFonts w:cs="Times New Roman"/>
                <w:kern w:val="0"/>
                <w:sz w:val="21"/>
                <w:szCs w:val="21"/>
              </w:rPr>
              <w:t>2670</w:t>
            </w:r>
          </w:p>
        </w:tc>
        <w:tc>
          <w:tcPr>
            <w:tcW w:w="834" w:type="pct"/>
            <w:vAlign w:val="center"/>
          </w:tcPr>
          <w:p w14:paraId="47E3E5AE">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CEF2F96">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600</w:t>
            </w:r>
            <w:r>
              <w:rPr>
                <w:sz w:val="21"/>
                <w:szCs w:val="21"/>
              </w:rPr>
              <w:t>人</w:t>
            </w:r>
          </w:p>
        </w:tc>
      </w:tr>
      <w:tr w14:paraId="060531D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FD2887E">
            <w:pPr>
              <w:adjustRightInd/>
              <w:snapToGrid/>
              <w:spacing w:line="240" w:lineRule="auto"/>
              <w:ind w:firstLine="0" w:firstLineChars="0"/>
              <w:jc w:val="center"/>
              <w:rPr>
                <w:rFonts w:cs="Times New Roman"/>
                <w:sz w:val="21"/>
                <w:szCs w:val="21"/>
              </w:rPr>
            </w:pPr>
          </w:p>
        </w:tc>
        <w:tc>
          <w:tcPr>
            <w:tcW w:w="833" w:type="pct"/>
            <w:vAlign w:val="center"/>
          </w:tcPr>
          <w:p w14:paraId="4ACB494D">
            <w:pPr>
              <w:adjustRightInd/>
              <w:snapToGrid/>
              <w:spacing w:line="240" w:lineRule="auto"/>
              <w:ind w:firstLine="0" w:firstLineChars="0"/>
              <w:jc w:val="center"/>
              <w:rPr>
                <w:rFonts w:cs="Times New Roman"/>
                <w:sz w:val="21"/>
                <w:szCs w:val="21"/>
              </w:rPr>
            </w:pPr>
            <w:r>
              <w:rPr>
                <w:rFonts w:cs="Times New Roman"/>
                <w:kern w:val="0"/>
                <w:sz w:val="21"/>
                <w:szCs w:val="21"/>
              </w:rPr>
              <w:t>张家冲</w:t>
            </w:r>
          </w:p>
        </w:tc>
        <w:tc>
          <w:tcPr>
            <w:tcW w:w="833" w:type="pct"/>
            <w:vAlign w:val="center"/>
          </w:tcPr>
          <w:p w14:paraId="73C7EECE">
            <w:pPr>
              <w:adjustRightInd/>
              <w:snapToGrid/>
              <w:spacing w:line="240" w:lineRule="auto"/>
              <w:ind w:firstLine="0" w:firstLineChars="0"/>
              <w:jc w:val="center"/>
              <w:rPr>
                <w:rFonts w:cs="Times New Roman"/>
                <w:sz w:val="21"/>
                <w:szCs w:val="21"/>
              </w:rPr>
            </w:pPr>
            <w:r>
              <w:rPr>
                <w:rFonts w:cs="Times New Roman"/>
                <w:kern w:val="0"/>
                <w:sz w:val="21"/>
                <w:szCs w:val="21"/>
              </w:rPr>
              <w:t>西</w:t>
            </w:r>
          </w:p>
        </w:tc>
        <w:tc>
          <w:tcPr>
            <w:tcW w:w="833" w:type="pct"/>
            <w:vAlign w:val="center"/>
          </w:tcPr>
          <w:p w14:paraId="58213AE3">
            <w:pPr>
              <w:adjustRightInd/>
              <w:snapToGrid/>
              <w:spacing w:line="240" w:lineRule="auto"/>
              <w:ind w:firstLine="0" w:firstLineChars="0"/>
              <w:jc w:val="center"/>
              <w:rPr>
                <w:rFonts w:cs="Times New Roman"/>
                <w:sz w:val="21"/>
                <w:szCs w:val="21"/>
              </w:rPr>
            </w:pPr>
            <w:r>
              <w:rPr>
                <w:rFonts w:cs="Times New Roman"/>
                <w:kern w:val="0"/>
                <w:sz w:val="21"/>
                <w:szCs w:val="21"/>
              </w:rPr>
              <w:t>3785</w:t>
            </w:r>
          </w:p>
        </w:tc>
        <w:tc>
          <w:tcPr>
            <w:tcW w:w="834" w:type="pct"/>
            <w:vAlign w:val="center"/>
          </w:tcPr>
          <w:p w14:paraId="0DDCFF98">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7246179F">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100</w:t>
            </w:r>
            <w:r>
              <w:rPr>
                <w:sz w:val="21"/>
                <w:szCs w:val="21"/>
              </w:rPr>
              <w:t>人</w:t>
            </w:r>
          </w:p>
        </w:tc>
      </w:tr>
      <w:tr w14:paraId="1BC3ABE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054C691">
            <w:pPr>
              <w:adjustRightInd/>
              <w:snapToGrid/>
              <w:spacing w:line="240" w:lineRule="auto"/>
              <w:ind w:firstLine="0" w:firstLineChars="0"/>
              <w:jc w:val="center"/>
              <w:rPr>
                <w:rFonts w:cs="Times New Roman"/>
                <w:sz w:val="21"/>
                <w:szCs w:val="21"/>
              </w:rPr>
            </w:pPr>
          </w:p>
        </w:tc>
        <w:tc>
          <w:tcPr>
            <w:tcW w:w="833" w:type="pct"/>
            <w:vAlign w:val="center"/>
          </w:tcPr>
          <w:p w14:paraId="1F525F87">
            <w:pPr>
              <w:adjustRightInd/>
              <w:snapToGrid/>
              <w:spacing w:line="240" w:lineRule="auto"/>
              <w:ind w:firstLine="0" w:firstLineChars="0"/>
              <w:jc w:val="center"/>
              <w:rPr>
                <w:rFonts w:cs="Times New Roman"/>
                <w:sz w:val="21"/>
                <w:szCs w:val="21"/>
              </w:rPr>
            </w:pPr>
            <w:r>
              <w:rPr>
                <w:rFonts w:cs="Times New Roman"/>
                <w:kern w:val="0"/>
                <w:sz w:val="21"/>
                <w:szCs w:val="21"/>
              </w:rPr>
              <w:t>官山村</w:t>
            </w:r>
          </w:p>
        </w:tc>
        <w:tc>
          <w:tcPr>
            <w:tcW w:w="833" w:type="pct"/>
            <w:vAlign w:val="center"/>
          </w:tcPr>
          <w:p w14:paraId="36277005">
            <w:pPr>
              <w:adjustRightInd/>
              <w:snapToGrid/>
              <w:spacing w:line="240" w:lineRule="auto"/>
              <w:ind w:firstLine="0" w:firstLineChars="0"/>
              <w:jc w:val="center"/>
              <w:rPr>
                <w:rFonts w:cs="Times New Roman"/>
                <w:sz w:val="21"/>
                <w:szCs w:val="21"/>
              </w:rPr>
            </w:pPr>
            <w:r>
              <w:rPr>
                <w:rFonts w:cs="Times New Roman"/>
                <w:kern w:val="0"/>
                <w:sz w:val="21"/>
                <w:szCs w:val="21"/>
              </w:rPr>
              <w:t>西</w:t>
            </w:r>
          </w:p>
        </w:tc>
        <w:tc>
          <w:tcPr>
            <w:tcW w:w="833" w:type="pct"/>
            <w:vAlign w:val="center"/>
          </w:tcPr>
          <w:p w14:paraId="22014F94">
            <w:pPr>
              <w:adjustRightInd/>
              <w:snapToGrid/>
              <w:spacing w:line="240" w:lineRule="auto"/>
              <w:ind w:firstLine="0" w:firstLineChars="0"/>
              <w:jc w:val="center"/>
              <w:rPr>
                <w:rFonts w:cs="Times New Roman"/>
                <w:sz w:val="21"/>
                <w:szCs w:val="21"/>
              </w:rPr>
            </w:pPr>
            <w:r>
              <w:rPr>
                <w:rFonts w:cs="Times New Roman"/>
                <w:kern w:val="0"/>
                <w:sz w:val="21"/>
                <w:szCs w:val="21"/>
              </w:rPr>
              <w:t>4521</w:t>
            </w:r>
          </w:p>
        </w:tc>
        <w:tc>
          <w:tcPr>
            <w:tcW w:w="834" w:type="pct"/>
            <w:vAlign w:val="center"/>
          </w:tcPr>
          <w:p w14:paraId="2756997D">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404B1725">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100</w:t>
            </w:r>
            <w:r>
              <w:rPr>
                <w:sz w:val="21"/>
                <w:szCs w:val="21"/>
              </w:rPr>
              <w:t>人</w:t>
            </w:r>
          </w:p>
        </w:tc>
      </w:tr>
      <w:tr w14:paraId="74B32FF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3CA67F01">
            <w:pPr>
              <w:adjustRightInd/>
              <w:snapToGrid/>
              <w:spacing w:line="240" w:lineRule="auto"/>
              <w:ind w:firstLine="0" w:firstLineChars="0"/>
              <w:jc w:val="center"/>
              <w:rPr>
                <w:rFonts w:cs="Times New Roman"/>
                <w:sz w:val="21"/>
                <w:szCs w:val="21"/>
              </w:rPr>
            </w:pPr>
          </w:p>
        </w:tc>
        <w:tc>
          <w:tcPr>
            <w:tcW w:w="833" w:type="pct"/>
            <w:vAlign w:val="center"/>
          </w:tcPr>
          <w:p w14:paraId="5A632B25">
            <w:pPr>
              <w:adjustRightInd/>
              <w:snapToGrid/>
              <w:spacing w:line="240" w:lineRule="auto"/>
              <w:ind w:firstLine="0" w:firstLineChars="0"/>
              <w:jc w:val="center"/>
              <w:rPr>
                <w:rFonts w:cs="Times New Roman"/>
                <w:sz w:val="21"/>
                <w:szCs w:val="21"/>
              </w:rPr>
            </w:pPr>
            <w:r>
              <w:rPr>
                <w:rFonts w:cs="Times New Roman"/>
                <w:kern w:val="0"/>
                <w:sz w:val="21"/>
                <w:szCs w:val="21"/>
              </w:rPr>
              <w:t>蒋家洼</w:t>
            </w:r>
          </w:p>
        </w:tc>
        <w:tc>
          <w:tcPr>
            <w:tcW w:w="833" w:type="pct"/>
            <w:vAlign w:val="center"/>
          </w:tcPr>
          <w:p w14:paraId="297B05DB">
            <w:pPr>
              <w:adjustRightInd/>
              <w:snapToGrid/>
              <w:spacing w:line="240" w:lineRule="auto"/>
              <w:ind w:firstLine="0" w:firstLineChars="0"/>
              <w:jc w:val="center"/>
              <w:rPr>
                <w:rFonts w:cs="Times New Roman"/>
                <w:sz w:val="21"/>
                <w:szCs w:val="21"/>
              </w:rPr>
            </w:pPr>
            <w:r>
              <w:rPr>
                <w:rFonts w:cs="Times New Roman"/>
                <w:kern w:val="0"/>
                <w:sz w:val="21"/>
                <w:szCs w:val="21"/>
              </w:rPr>
              <w:t>西</w:t>
            </w:r>
          </w:p>
        </w:tc>
        <w:tc>
          <w:tcPr>
            <w:tcW w:w="833" w:type="pct"/>
            <w:vAlign w:val="center"/>
          </w:tcPr>
          <w:p w14:paraId="6F9C6D1C">
            <w:pPr>
              <w:adjustRightInd/>
              <w:snapToGrid/>
              <w:spacing w:line="240" w:lineRule="auto"/>
              <w:ind w:firstLine="0" w:firstLineChars="0"/>
              <w:jc w:val="center"/>
              <w:rPr>
                <w:rFonts w:cs="Times New Roman"/>
                <w:sz w:val="21"/>
                <w:szCs w:val="21"/>
              </w:rPr>
            </w:pPr>
            <w:r>
              <w:rPr>
                <w:rFonts w:cs="Times New Roman"/>
                <w:kern w:val="0"/>
                <w:sz w:val="21"/>
                <w:szCs w:val="21"/>
              </w:rPr>
              <w:t>3968</w:t>
            </w:r>
          </w:p>
        </w:tc>
        <w:tc>
          <w:tcPr>
            <w:tcW w:w="834" w:type="pct"/>
            <w:vAlign w:val="center"/>
          </w:tcPr>
          <w:p w14:paraId="5F12C11C">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6D872569">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800</w:t>
            </w:r>
            <w:r>
              <w:rPr>
                <w:sz w:val="21"/>
                <w:szCs w:val="21"/>
              </w:rPr>
              <w:t>人</w:t>
            </w:r>
          </w:p>
        </w:tc>
      </w:tr>
      <w:tr w14:paraId="151C2E2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9441CA1">
            <w:pPr>
              <w:adjustRightInd/>
              <w:snapToGrid/>
              <w:spacing w:line="240" w:lineRule="auto"/>
              <w:ind w:firstLine="0" w:firstLineChars="0"/>
              <w:jc w:val="center"/>
              <w:rPr>
                <w:rFonts w:cs="Times New Roman"/>
                <w:sz w:val="21"/>
                <w:szCs w:val="21"/>
              </w:rPr>
            </w:pPr>
          </w:p>
        </w:tc>
        <w:tc>
          <w:tcPr>
            <w:tcW w:w="833" w:type="pct"/>
            <w:vAlign w:val="center"/>
          </w:tcPr>
          <w:p w14:paraId="650B16BE">
            <w:pPr>
              <w:adjustRightInd/>
              <w:snapToGrid/>
              <w:spacing w:line="240" w:lineRule="auto"/>
              <w:ind w:firstLine="0" w:firstLineChars="0"/>
              <w:jc w:val="center"/>
              <w:rPr>
                <w:rFonts w:cs="Times New Roman"/>
                <w:sz w:val="21"/>
                <w:szCs w:val="21"/>
              </w:rPr>
            </w:pPr>
            <w:r>
              <w:rPr>
                <w:rFonts w:cs="Times New Roman"/>
                <w:kern w:val="0"/>
                <w:sz w:val="21"/>
                <w:szCs w:val="21"/>
              </w:rPr>
              <w:t>大安集</w:t>
            </w:r>
          </w:p>
        </w:tc>
        <w:tc>
          <w:tcPr>
            <w:tcW w:w="833" w:type="pct"/>
            <w:vAlign w:val="center"/>
          </w:tcPr>
          <w:p w14:paraId="75745116">
            <w:pPr>
              <w:adjustRightInd/>
              <w:snapToGrid/>
              <w:spacing w:line="240" w:lineRule="auto"/>
              <w:ind w:firstLine="0" w:firstLineChars="0"/>
              <w:jc w:val="center"/>
              <w:rPr>
                <w:rFonts w:cs="Times New Roman"/>
                <w:sz w:val="21"/>
                <w:szCs w:val="21"/>
              </w:rPr>
            </w:pPr>
            <w:r>
              <w:rPr>
                <w:rFonts w:cs="Times New Roman"/>
                <w:kern w:val="0"/>
                <w:sz w:val="21"/>
                <w:szCs w:val="21"/>
              </w:rPr>
              <w:t>西</w:t>
            </w:r>
          </w:p>
        </w:tc>
        <w:tc>
          <w:tcPr>
            <w:tcW w:w="833" w:type="pct"/>
            <w:vAlign w:val="center"/>
          </w:tcPr>
          <w:p w14:paraId="0A579F93">
            <w:pPr>
              <w:adjustRightInd/>
              <w:snapToGrid/>
              <w:spacing w:line="240" w:lineRule="auto"/>
              <w:ind w:firstLine="0" w:firstLineChars="0"/>
              <w:jc w:val="center"/>
              <w:rPr>
                <w:rFonts w:cs="Times New Roman"/>
                <w:sz w:val="21"/>
                <w:szCs w:val="21"/>
              </w:rPr>
            </w:pPr>
            <w:r>
              <w:rPr>
                <w:rFonts w:cs="Times New Roman"/>
                <w:kern w:val="0"/>
                <w:sz w:val="21"/>
                <w:szCs w:val="21"/>
              </w:rPr>
              <w:t>3199</w:t>
            </w:r>
          </w:p>
        </w:tc>
        <w:tc>
          <w:tcPr>
            <w:tcW w:w="834" w:type="pct"/>
            <w:vAlign w:val="center"/>
          </w:tcPr>
          <w:p w14:paraId="5E917124">
            <w:pPr>
              <w:adjustRightInd/>
              <w:snapToGrid/>
              <w:spacing w:line="240" w:lineRule="auto"/>
              <w:ind w:firstLine="0" w:firstLineChars="0"/>
              <w:jc w:val="center"/>
              <w:rPr>
                <w:rFonts w:cs="Times New Roman"/>
                <w:sz w:val="21"/>
                <w:szCs w:val="21"/>
              </w:rPr>
            </w:pPr>
            <w:r>
              <w:rPr>
                <w:rFonts w:cs="Times New Roman"/>
                <w:sz w:val="21"/>
                <w:szCs w:val="21"/>
              </w:rPr>
              <w:t>居住区</w:t>
            </w:r>
          </w:p>
        </w:tc>
        <w:tc>
          <w:tcPr>
            <w:tcW w:w="834" w:type="pct"/>
            <w:tcBorders>
              <w:right w:val="nil"/>
            </w:tcBorders>
            <w:noWrap/>
            <w:vAlign w:val="center"/>
          </w:tcPr>
          <w:p w14:paraId="0CAE4866">
            <w:pPr>
              <w:adjustRightInd/>
              <w:snapToGrid/>
              <w:spacing w:line="240" w:lineRule="auto"/>
              <w:ind w:firstLine="0" w:firstLineChars="0"/>
              <w:jc w:val="center"/>
              <w:rPr>
                <w:rFonts w:cs="Times New Roman"/>
                <w:sz w:val="21"/>
                <w:szCs w:val="21"/>
              </w:rPr>
            </w:pPr>
            <w:r>
              <w:rPr>
                <w:sz w:val="21"/>
                <w:szCs w:val="21"/>
              </w:rPr>
              <w:t>约</w:t>
            </w:r>
            <w:r>
              <w:rPr>
                <w:rFonts w:cs="Times New Roman"/>
                <w:kern w:val="0"/>
                <w:sz w:val="21"/>
                <w:szCs w:val="21"/>
              </w:rPr>
              <w:t>700</w:t>
            </w:r>
            <w:r>
              <w:rPr>
                <w:sz w:val="21"/>
                <w:szCs w:val="21"/>
              </w:rPr>
              <w:t>人</w:t>
            </w:r>
          </w:p>
        </w:tc>
      </w:tr>
      <w:tr w14:paraId="146F68D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75223685">
            <w:pPr>
              <w:adjustRightInd/>
              <w:snapToGrid/>
              <w:spacing w:line="240" w:lineRule="auto"/>
              <w:ind w:firstLine="0" w:firstLineChars="0"/>
              <w:jc w:val="center"/>
              <w:rPr>
                <w:rFonts w:cs="Times New Roman"/>
                <w:sz w:val="21"/>
                <w:szCs w:val="21"/>
              </w:rPr>
            </w:pPr>
          </w:p>
        </w:tc>
        <w:tc>
          <w:tcPr>
            <w:tcW w:w="3333" w:type="pct"/>
            <w:gridSpan w:val="4"/>
            <w:vAlign w:val="center"/>
          </w:tcPr>
          <w:p w14:paraId="3C9295A9">
            <w:pPr>
              <w:adjustRightInd/>
              <w:snapToGrid/>
              <w:spacing w:line="240" w:lineRule="auto"/>
              <w:ind w:firstLine="0" w:firstLineChars="0"/>
              <w:jc w:val="center"/>
              <w:rPr>
                <w:rFonts w:cs="Times New Roman"/>
                <w:sz w:val="21"/>
                <w:szCs w:val="21"/>
              </w:rPr>
            </w:pPr>
            <w:r>
              <w:rPr>
                <w:rFonts w:cs="Times New Roman"/>
                <w:sz w:val="21"/>
                <w:szCs w:val="21"/>
              </w:rPr>
              <w:t>厂址周边500m范围内人口数小计</w:t>
            </w:r>
          </w:p>
        </w:tc>
        <w:tc>
          <w:tcPr>
            <w:tcW w:w="834" w:type="pct"/>
            <w:tcBorders>
              <w:right w:val="nil"/>
            </w:tcBorders>
            <w:vAlign w:val="center"/>
          </w:tcPr>
          <w:p w14:paraId="5E844C49">
            <w:pPr>
              <w:adjustRightInd/>
              <w:snapToGrid/>
              <w:spacing w:line="240" w:lineRule="auto"/>
              <w:ind w:firstLine="0" w:firstLineChars="0"/>
              <w:jc w:val="center"/>
              <w:rPr>
                <w:rFonts w:cs="Times New Roman"/>
                <w:sz w:val="21"/>
                <w:szCs w:val="21"/>
              </w:rPr>
            </w:pPr>
            <w:r>
              <w:rPr>
                <w:rFonts w:cs="Times New Roman"/>
                <w:sz w:val="21"/>
                <w:szCs w:val="21"/>
              </w:rPr>
              <w:t>8260</w:t>
            </w:r>
          </w:p>
        </w:tc>
      </w:tr>
      <w:tr w14:paraId="15B1A6FD">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vMerge w:val="continue"/>
            <w:tcBorders>
              <w:left w:val="nil"/>
            </w:tcBorders>
            <w:vAlign w:val="center"/>
          </w:tcPr>
          <w:p w14:paraId="111584D4">
            <w:pPr>
              <w:adjustRightInd/>
              <w:snapToGrid/>
              <w:spacing w:line="240" w:lineRule="auto"/>
              <w:ind w:firstLine="0" w:firstLineChars="0"/>
              <w:jc w:val="center"/>
              <w:rPr>
                <w:rFonts w:cs="Times New Roman"/>
                <w:sz w:val="21"/>
                <w:szCs w:val="21"/>
              </w:rPr>
            </w:pPr>
          </w:p>
        </w:tc>
        <w:tc>
          <w:tcPr>
            <w:tcW w:w="3333" w:type="pct"/>
            <w:gridSpan w:val="4"/>
            <w:vAlign w:val="center"/>
          </w:tcPr>
          <w:p w14:paraId="01957D81">
            <w:pPr>
              <w:adjustRightInd/>
              <w:snapToGrid/>
              <w:spacing w:line="240" w:lineRule="auto"/>
              <w:ind w:firstLine="0" w:firstLineChars="0"/>
              <w:jc w:val="center"/>
              <w:rPr>
                <w:rFonts w:cs="Times New Roman"/>
                <w:sz w:val="21"/>
                <w:szCs w:val="21"/>
              </w:rPr>
            </w:pPr>
            <w:r>
              <w:rPr>
                <w:rFonts w:cs="Times New Roman"/>
                <w:sz w:val="21"/>
                <w:szCs w:val="21"/>
              </w:rPr>
              <w:t>厂址周边5km范围内人口数小计</w:t>
            </w:r>
          </w:p>
        </w:tc>
        <w:tc>
          <w:tcPr>
            <w:tcW w:w="834" w:type="pct"/>
            <w:tcBorders>
              <w:right w:val="nil"/>
            </w:tcBorders>
            <w:vAlign w:val="center"/>
          </w:tcPr>
          <w:p w14:paraId="5EFC7216">
            <w:pPr>
              <w:adjustRightInd/>
              <w:snapToGrid/>
              <w:spacing w:line="240" w:lineRule="auto"/>
              <w:ind w:firstLine="0" w:firstLineChars="0"/>
              <w:jc w:val="center"/>
              <w:rPr>
                <w:rFonts w:cs="Times New Roman"/>
                <w:sz w:val="21"/>
                <w:szCs w:val="21"/>
              </w:rPr>
            </w:pPr>
            <w:r>
              <w:rPr>
                <w:rFonts w:cs="Times New Roman"/>
                <w:sz w:val="21"/>
                <w:szCs w:val="21"/>
              </w:rPr>
              <w:t>266030</w:t>
            </w:r>
          </w:p>
        </w:tc>
      </w:tr>
      <w:tr w14:paraId="66C48AAF">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tcBorders>
              <w:left w:val="nil"/>
            </w:tcBorders>
            <w:vAlign w:val="center"/>
          </w:tcPr>
          <w:p w14:paraId="5B5FF38D">
            <w:pPr>
              <w:adjustRightInd/>
              <w:snapToGrid/>
              <w:spacing w:line="240" w:lineRule="auto"/>
              <w:ind w:firstLine="0" w:firstLineChars="0"/>
              <w:jc w:val="center"/>
              <w:rPr>
                <w:rFonts w:cs="Times New Roman"/>
                <w:sz w:val="21"/>
                <w:szCs w:val="21"/>
              </w:rPr>
            </w:pPr>
            <w:r>
              <w:rPr>
                <w:rFonts w:cs="Times New Roman"/>
                <w:sz w:val="21"/>
                <w:szCs w:val="21"/>
              </w:rPr>
              <w:t>地表水</w:t>
            </w:r>
          </w:p>
        </w:tc>
        <w:tc>
          <w:tcPr>
            <w:tcW w:w="4167" w:type="pct"/>
            <w:gridSpan w:val="5"/>
            <w:tcBorders>
              <w:right w:val="nil"/>
            </w:tcBorders>
            <w:vAlign w:val="center"/>
          </w:tcPr>
          <w:p w14:paraId="0B0F588B">
            <w:pPr>
              <w:adjustRightInd/>
              <w:snapToGrid/>
              <w:spacing w:line="240" w:lineRule="auto"/>
              <w:ind w:firstLine="0" w:firstLineChars="0"/>
              <w:jc w:val="center"/>
              <w:rPr>
                <w:rFonts w:cs="Times New Roman"/>
                <w:sz w:val="21"/>
                <w:szCs w:val="21"/>
              </w:rPr>
            </w:pPr>
            <w:r>
              <w:rPr>
                <w:rFonts w:cs="Times New Roman"/>
                <w:sz w:val="21"/>
                <w:szCs w:val="21"/>
              </w:rPr>
              <w:t>同地表水环境</w:t>
            </w:r>
          </w:p>
        </w:tc>
      </w:tr>
      <w:tr w14:paraId="59DA107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jc w:val="center"/>
        </w:trPr>
        <w:tc>
          <w:tcPr>
            <w:tcW w:w="833" w:type="pct"/>
            <w:tcBorders>
              <w:left w:val="nil"/>
              <w:bottom w:val="single" w:color="auto" w:sz="12" w:space="0"/>
            </w:tcBorders>
            <w:vAlign w:val="center"/>
          </w:tcPr>
          <w:p w14:paraId="1D0952A3">
            <w:pPr>
              <w:adjustRightInd/>
              <w:snapToGrid/>
              <w:spacing w:line="240" w:lineRule="auto"/>
              <w:ind w:firstLine="0" w:firstLineChars="0"/>
              <w:jc w:val="center"/>
              <w:rPr>
                <w:rFonts w:cs="Times New Roman"/>
                <w:sz w:val="21"/>
                <w:szCs w:val="21"/>
              </w:rPr>
            </w:pPr>
            <w:r>
              <w:rPr>
                <w:rFonts w:cs="Times New Roman"/>
                <w:sz w:val="21"/>
                <w:szCs w:val="21"/>
              </w:rPr>
              <w:t>地下水</w:t>
            </w:r>
          </w:p>
        </w:tc>
        <w:tc>
          <w:tcPr>
            <w:tcW w:w="4167" w:type="pct"/>
            <w:gridSpan w:val="5"/>
            <w:tcBorders>
              <w:bottom w:val="single" w:color="auto" w:sz="12" w:space="0"/>
              <w:right w:val="nil"/>
            </w:tcBorders>
            <w:vAlign w:val="center"/>
          </w:tcPr>
          <w:p w14:paraId="09B402BF">
            <w:pPr>
              <w:adjustRightInd/>
              <w:snapToGrid/>
              <w:spacing w:line="240" w:lineRule="auto"/>
              <w:ind w:firstLine="0" w:firstLineChars="0"/>
              <w:jc w:val="center"/>
              <w:rPr>
                <w:rFonts w:cs="Times New Roman"/>
                <w:sz w:val="21"/>
                <w:szCs w:val="21"/>
              </w:rPr>
            </w:pPr>
            <w:r>
              <w:rPr>
                <w:rFonts w:cs="Times New Roman"/>
                <w:sz w:val="21"/>
                <w:szCs w:val="21"/>
              </w:rPr>
              <w:t>同地下水环境</w:t>
            </w:r>
          </w:p>
        </w:tc>
      </w:tr>
    </w:tbl>
    <w:p w14:paraId="69EA015A">
      <w:pPr>
        <w:adjustRightInd/>
        <w:snapToGrid/>
        <w:spacing w:before="190" w:beforeLines="50" w:line="240" w:lineRule="auto"/>
        <w:ind w:firstLine="0" w:firstLineChars="0"/>
        <w:jc w:val="center"/>
        <w:rPr>
          <w:rFonts w:cs="Times New Roman"/>
          <w:b/>
          <w:bCs/>
          <w:szCs w:val="24"/>
        </w:rPr>
      </w:pPr>
      <w:r>
        <w:rPr>
          <w:rFonts w:cs="Times New Roman"/>
          <w:b/>
          <w:bCs/>
          <w:szCs w:val="24"/>
        </w:rPr>
        <w:t>表2.4.2-3  其他环境保护目标</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814"/>
        <w:gridCol w:w="2721"/>
        <w:gridCol w:w="2475"/>
        <w:gridCol w:w="1443"/>
        <w:gridCol w:w="2475"/>
        <w:gridCol w:w="3246"/>
      </w:tblGrid>
      <w:tr w14:paraId="32CB926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blHeader/>
          <w:jc w:val="center"/>
        </w:trPr>
        <w:tc>
          <w:tcPr>
            <w:tcW w:w="640" w:type="pct"/>
            <w:vAlign w:val="center"/>
          </w:tcPr>
          <w:p w14:paraId="5142B75B">
            <w:pPr>
              <w:spacing w:line="240" w:lineRule="auto"/>
              <w:ind w:firstLine="0" w:firstLineChars="0"/>
              <w:jc w:val="center"/>
              <w:rPr>
                <w:rFonts w:cs="Times New Roman"/>
                <w:b/>
                <w:bCs/>
                <w:sz w:val="21"/>
                <w:szCs w:val="21"/>
              </w:rPr>
            </w:pPr>
            <w:r>
              <w:rPr>
                <w:rFonts w:cs="Times New Roman"/>
                <w:b/>
                <w:bCs/>
                <w:sz w:val="21"/>
                <w:szCs w:val="21"/>
              </w:rPr>
              <w:t>环境要素</w:t>
            </w:r>
          </w:p>
        </w:tc>
        <w:tc>
          <w:tcPr>
            <w:tcW w:w="960" w:type="pct"/>
            <w:vAlign w:val="center"/>
          </w:tcPr>
          <w:p w14:paraId="0780F9D9">
            <w:pPr>
              <w:spacing w:line="240" w:lineRule="auto"/>
              <w:ind w:firstLine="0" w:firstLineChars="0"/>
              <w:jc w:val="center"/>
              <w:rPr>
                <w:rFonts w:cs="Times New Roman"/>
                <w:b/>
                <w:bCs/>
                <w:sz w:val="21"/>
                <w:szCs w:val="21"/>
              </w:rPr>
            </w:pPr>
            <w:r>
              <w:rPr>
                <w:rFonts w:cs="Times New Roman"/>
                <w:b/>
                <w:bCs/>
                <w:sz w:val="21"/>
                <w:szCs w:val="21"/>
              </w:rPr>
              <w:t>环境保护对象</w:t>
            </w:r>
          </w:p>
        </w:tc>
        <w:tc>
          <w:tcPr>
            <w:tcW w:w="873" w:type="pct"/>
            <w:vAlign w:val="center"/>
          </w:tcPr>
          <w:p w14:paraId="79FDC0DC">
            <w:pPr>
              <w:spacing w:line="240" w:lineRule="auto"/>
              <w:ind w:firstLine="0" w:firstLineChars="0"/>
              <w:jc w:val="center"/>
              <w:rPr>
                <w:rFonts w:cs="Times New Roman"/>
                <w:b/>
                <w:bCs/>
                <w:sz w:val="21"/>
                <w:szCs w:val="21"/>
              </w:rPr>
            </w:pPr>
            <w:r>
              <w:rPr>
                <w:rFonts w:cs="Times New Roman"/>
                <w:b/>
                <w:bCs/>
                <w:sz w:val="21"/>
                <w:szCs w:val="21"/>
              </w:rPr>
              <w:t>最近距离（m）</w:t>
            </w:r>
          </w:p>
        </w:tc>
        <w:tc>
          <w:tcPr>
            <w:tcW w:w="509" w:type="pct"/>
            <w:vAlign w:val="center"/>
          </w:tcPr>
          <w:p w14:paraId="16DCBF9F">
            <w:pPr>
              <w:spacing w:line="240" w:lineRule="auto"/>
              <w:ind w:firstLine="0" w:firstLineChars="0"/>
              <w:jc w:val="center"/>
              <w:rPr>
                <w:rFonts w:cs="Times New Roman"/>
                <w:b/>
                <w:bCs/>
                <w:sz w:val="21"/>
                <w:szCs w:val="21"/>
              </w:rPr>
            </w:pPr>
            <w:r>
              <w:rPr>
                <w:rFonts w:cs="Times New Roman"/>
                <w:b/>
                <w:bCs/>
                <w:sz w:val="21"/>
                <w:szCs w:val="21"/>
              </w:rPr>
              <w:t>方位</w:t>
            </w:r>
          </w:p>
        </w:tc>
        <w:tc>
          <w:tcPr>
            <w:tcW w:w="873" w:type="pct"/>
            <w:vAlign w:val="center"/>
          </w:tcPr>
          <w:p w14:paraId="2DAFE871">
            <w:pPr>
              <w:spacing w:line="240" w:lineRule="auto"/>
              <w:ind w:firstLine="0" w:firstLineChars="0"/>
              <w:jc w:val="center"/>
              <w:rPr>
                <w:rFonts w:cs="Times New Roman"/>
                <w:b/>
                <w:bCs/>
                <w:sz w:val="21"/>
                <w:szCs w:val="21"/>
              </w:rPr>
            </w:pPr>
            <w:r>
              <w:rPr>
                <w:rFonts w:cs="Times New Roman"/>
                <w:b/>
                <w:bCs/>
                <w:sz w:val="21"/>
                <w:szCs w:val="21"/>
              </w:rPr>
              <w:t>规模</w:t>
            </w:r>
          </w:p>
        </w:tc>
        <w:tc>
          <w:tcPr>
            <w:tcW w:w="1145" w:type="pct"/>
            <w:vAlign w:val="center"/>
          </w:tcPr>
          <w:p w14:paraId="5074FAEF">
            <w:pPr>
              <w:spacing w:line="240" w:lineRule="auto"/>
              <w:ind w:firstLine="0" w:firstLineChars="0"/>
              <w:jc w:val="center"/>
              <w:rPr>
                <w:rFonts w:cs="Times New Roman"/>
                <w:b/>
                <w:bCs/>
                <w:sz w:val="21"/>
                <w:szCs w:val="21"/>
              </w:rPr>
            </w:pPr>
            <w:r>
              <w:rPr>
                <w:rFonts w:cs="Times New Roman"/>
                <w:b/>
                <w:bCs/>
                <w:sz w:val="21"/>
                <w:szCs w:val="21"/>
              </w:rPr>
              <w:t>环境功能</w:t>
            </w:r>
          </w:p>
        </w:tc>
      </w:tr>
      <w:tr w14:paraId="66DBC10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restart"/>
            <w:vAlign w:val="center"/>
          </w:tcPr>
          <w:p w14:paraId="46BBF1ED">
            <w:pPr>
              <w:spacing w:line="240" w:lineRule="auto"/>
              <w:ind w:firstLine="0" w:firstLineChars="0"/>
              <w:jc w:val="center"/>
              <w:rPr>
                <w:rFonts w:cs="Times New Roman"/>
                <w:bCs/>
                <w:sz w:val="21"/>
                <w:szCs w:val="21"/>
              </w:rPr>
            </w:pPr>
            <w:r>
              <w:rPr>
                <w:rFonts w:cs="Times New Roman"/>
                <w:bCs/>
                <w:sz w:val="21"/>
                <w:szCs w:val="21"/>
              </w:rPr>
              <w:t>水环境</w:t>
            </w:r>
          </w:p>
        </w:tc>
        <w:tc>
          <w:tcPr>
            <w:tcW w:w="960" w:type="pct"/>
            <w:vAlign w:val="center"/>
          </w:tcPr>
          <w:p w14:paraId="333CE4A5">
            <w:pPr>
              <w:spacing w:line="240" w:lineRule="auto"/>
              <w:ind w:firstLine="0" w:firstLineChars="0"/>
              <w:jc w:val="center"/>
              <w:rPr>
                <w:rFonts w:cs="Times New Roman"/>
                <w:sz w:val="21"/>
                <w:szCs w:val="21"/>
              </w:rPr>
            </w:pPr>
            <w:r>
              <w:rPr>
                <w:rFonts w:cs="Times New Roman"/>
                <w:sz w:val="21"/>
                <w:szCs w:val="21"/>
              </w:rPr>
              <w:t>长江仪征段</w:t>
            </w:r>
          </w:p>
        </w:tc>
        <w:tc>
          <w:tcPr>
            <w:tcW w:w="873" w:type="pct"/>
            <w:vAlign w:val="center"/>
          </w:tcPr>
          <w:p w14:paraId="421C55B9">
            <w:pPr>
              <w:spacing w:line="240" w:lineRule="auto"/>
              <w:ind w:firstLine="0" w:firstLineChars="0"/>
              <w:jc w:val="center"/>
              <w:rPr>
                <w:rFonts w:cs="Times New Roman"/>
                <w:bCs/>
                <w:sz w:val="21"/>
                <w:szCs w:val="21"/>
              </w:rPr>
            </w:pPr>
            <w:r>
              <w:rPr>
                <w:rFonts w:cs="Times New Roman"/>
                <w:bCs/>
                <w:sz w:val="21"/>
                <w:szCs w:val="21"/>
              </w:rPr>
              <w:t>2100</w:t>
            </w:r>
          </w:p>
        </w:tc>
        <w:tc>
          <w:tcPr>
            <w:tcW w:w="509" w:type="pct"/>
            <w:vAlign w:val="center"/>
          </w:tcPr>
          <w:p w14:paraId="5411747F">
            <w:pPr>
              <w:spacing w:line="240" w:lineRule="auto"/>
              <w:ind w:firstLine="0" w:firstLineChars="0"/>
              <w:jc w:val="center"/>
              <w:rPr>
                <w:rFonts w:cs="Times New Roman"/>
                <w:bCs/>
                <w:sz w:val="21"/>
                <w:szCs w:val="21"/>
              </w:rPr>
            </w:pPr>
            <w:r>
              <w:rPr>
                <w:rFonts w:cs="Times New Roman"/>
                <w:bCs/>
                <w:sz w:val="21"/>
                <w:szCs w:val="21"/>
              </w:rPr>
              <w:t>S</w:t>
            </w:r>
          </w:p>
        </w:tc>
        <w:tc>
          <w:tcPr>
            <w:tcW w:w="873" w:type="pct"/>
            <w:vAlign w:val="center"/>
          </w:tcPr>
          <w:p w14:paraId="3CAF0141">
            <w:pPr>
              <w:spacing w:line="240" w:lineRule="auto"/>
              <w:ind w:firstLine="0" w:firstLineChars="0"/>
              <w:jc w:val="center"/>
              <w:rPr>
                <w:rFonts w:cs="Times New Roman"/>
                <w:sz w:val="21"/>
                <w:szCs w:val="21"/>
              </w:rPr>
            </w:pPr>
            <w:r>
              <w:rPr>
                <w:rFonts w:cs="Times New Roman"/>
                <w:sz w:val="21"/>
                <w:szCs w:val="21"/>
              </w:rPr>
              <w:t>大型</w:t>
            </w:r>
          </w:p>
        </w:tc>
        <w:tc>
          <w:tcPr>
            <w:tcW w:w="1145" w:type="pct"/>
            <w:vAlign w:val="center"/>
          </w:tcPr>
          <w:p w14:paraId="20D001A4">
            <w:pPr>
              <w:spacing w:line="240" w:lineRule="auto"/>
              <w:ind w:firstLine="0" w:firstLineChars="0"/>
              <w:jc w:val="center"/>
              <w:rPr>
                <w:rFonts w:cs="Times New Roman"/>
                <w:bCs/>
                <w:sz w:val="21"/>
                <w:szCs w:val="21"/>
              </w:rPr>
            </w:pPr>
            <w:r>
              <w:rPr>
                <w:rFonts w:cs="Times New Roman"/>
                <w:sz w:val="21"/>
                <w:szCs w:val="21"/>
              </w:rPr>
              <w:t>《地表水环境质量标准》（GB3838-2002</w:t>
            </w:r>
            <w:r>
              <w:rPr>
                <w:rFonts w:cs="Times New Roman"/>
                <w:bCs/>
                <w:sz w:val="21"/>
                <w:szCs w:val="21"/>
              </w:rPr>
              <w:t>）II</w:t>
            </w:r>
            <w:r>
              <w:rPr>
                <w:rFonts w:cs="Times New Roman"/>
                <w:sz w:val="21"/>
                <w:szCs w:val="21"/>
              </w:rPr>
              <w:t>类</w:t>
            </w:r>
          </w:p>
        </w:tc>
      </w:tr>
      <w:tr w14:paraId="4F475DC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1789ECB6">
            <w:pPr>
              <w:spacing w:line="240" w:lineRule="auto"/>
              <w:ind w:firstLine="0" w:firstLineChars="0"/>
              <w:jc w:val="center"/>
              <w:rPr>
                <w:rFonts w:cs="Times New Roman"/>
                <w:bCs/>
                <w:sz w:val="21"/>
                <w:szCs w:val="21"/>
              </w:rPr>
            </w:pPr>
          </w:p>
        </w:tc>
        <w:tc>
          <w:tcPr>
            <w:tcW w:w="960" w:type="pct"/>
            <w:vAlign w:val="center"/>
          </w:tcPr>
          <w:p w14:paraId="214AC58E">
            <w:pPr>
              <w:spacing w:line="240" w:lineRule="auto"/>
              <w:ind w:firstLine="0" w:firstLineChars="0"/>
              <w:jc w:val="center"/>
              <w:rPr>
                <w:rFonts w:cs="Times New Roman"/>
                <w:sz w:val="21"/>
                <w:szCs w:val="21"/>
              </w:rPr>
            </w:pPr>
            <w:r>
              <w:rPr>
                <w:rFonts w:hint="eastAsia" w:cs="Times New Roman"/>
                <w:sz w:val="21"/>
                <w:szCs w:val="21"/>
              </w:rPr>
              <w:t>沿山河（甘草山河）</w:t>
            </w:r>
          </w:p>
        </w:tc>
        <w:tc>
          <w:tcPr>
            <w:tcW w:w="873" w:type="pct"/>
            <w:vAlign w:val="center"/>
          </w:tcPr>
          <w:p w14:paraId="4C899E58">
            <w:pPr>
              <w:spacing w:line="240" w:lineRule="auto"/>
              <w:ind w:firstLine="0" w:firstLineChars="0"/>
              <w:jc w:val="center"/>
              <w:rPr>
                <w:rFonts w:cs="Times New Roman"/>
                <w:kern w:val="0"/>
                <w:sz w:val="21"/>
                <w:szCs w:val="21"/>
              </w:rPr>
            </w:pPr>
            <w:r>
              <w:rPr>
                <w:rFonts w:cs="Times New Roman"/>
                <w:kern w:val="0"/>
                <w:sz w:val="21"/>
                <w:szCs w:val="21"/>
              </w:rPr>
              <w:t>60</w:t>
            </w:r>
          </w:p>
        </w:tc>
        <w:tc>
          <w:tcPr>
            <w:tcW w:w="509" w:type="pct"/>
            <w:vAlign w:val="center"/>
          </w:tcPr>
          <w:p w14:paraId="568C73EE">
            <w:pPr>
              <w:spacing w:line="240" w:lineRule="auto"/>
              <w:ind w:firstLine="0" w:firstLineChars="0"/>
              <w:jc w:val="center"/>
              <w:rPr>
                <w:rFonts w:cs="Times New Roman"/>
                <w:kern w:val="0"/>
                <w:sz w:val="21"/>
                <w:szCs w:val="21"/>
              </w:rPr>
            </w:pPr>
            <w:r>
              <w:rPr>
                <w:rFonts w:cs="Times New Roman"/>
                <w:bCs/>
                <w:sz w:val="21"/>
                <w:szCs w:val="21"/>
              </w:rPr>
              <w:t>S</w:t>
            </w:r>
          </w:p>
        </w:tc>
        <w:tc>
          <w:tcPr>
            <w:tcW w:w="873" w:type="pct"/>
            <w:vAlign w:val="center"/>
          </w:tcPr>
          <w:p w14:paraId="654842C2">
            <w:pPr>
              <w:spacing w:line="240" w:lineRule="auto"/>
              <w:ind w:firstLine="0" w:firstLineChars="0"/>
              <w:jc w:val="center"/>
              <w:rPr>
                <w:rFonts w:cs="Times New Roman"/>
                <w:kern w:val="0"/>
                <w:sz w:val="21"/>
                <w:szCs w:val="21"/>
              </w:rPr>
            </w:pPr>
            <w:r>
              <w:rPr>
                <w:rFonts w:cs="Times New Roman"/>
                <w:kern w:val="0"/>
                <w:sz w:val="21"/>
                <w:szCs w:val="21"/>
              </w:rPr>
              <w:t>小型</w:t>
            </w:r>
          </w:p>
        </w:tc>
        <w:tc>
          <w:tcPr>
            <w:tcW w:w="1145" w:type="pct"/>
            <w:vMerge w:val="restart"/>
            <w:vAlign w:val="center"/>
          </w:tcPr>
          <w:p w14:paraId="2035E964">
            <w:pPr>
              <w:spacing w:line="240" w:lineRule="auto"/>
              <w:ind w:firstLine="0" w:firstLineChars="0"/>
              <w:jc w:val="center"/>
              <w:rPr>
                <w:rFonts w:cs="Times New Roman"/>
                <w:bCs/>
                <w:sz w:val="21"/>
                <w:szCs w:val="21"/>
              </w:rPr>
            </w:pPr>
            <w:r>
              <w:rPr>
                <w:rFonts w:cs="Times New Roman"/>
                <w:sz w:val="21"/>
                <w:szCs w:val="21"/>
              </w:rPr>
              <w:t>《地表水环境质量标准》（GB3838-2002</w:t>
            </w:r>
            <w:r>
              <w:rPr>
                <w:rFonts w:cs="Times New Roman"/>
                <w:bCs/>
                <w:sz w:val="21"/>
                <w:szCs w:val="21"/>
              </w:rPr>
              <w:t>）III</w:t>
            </w:r>
            <w:r>
              <w:rPr>
                <w:rFonts w:cs="Times New Roman"/>
                <w:sz w:val="21"/>
                <w:szCs w:val="21"/>
              </w:rPr>
              <w:t>类</w:t>
            </w:r>
          </w:p>
        </w:tc>
      </w:tr>
      <w:tr w14:paraId="78F27A6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7FE624FC">
            <w:pPr>
              <w:spacing w:line="240" w:lineRule="auto"/>
              <w:ind w:firstLine="0" w:firstLineChars="0"/>
              <w:jc w:val="center"/>
              <w:rPr>
                <w:rFonts w:cs="Times New Roman"/>
                <w:bCs/>
                <w:sz w:val="21"/>
                <w:szCs w:val="21"/>
              </w:rPr>
            </w:pPr>
          </w:p>
        </w:tc>
        <w:tc>
          <w:tcPr>
            <w:tcW w:w="960" w:type="pct"/>
            <w:vAlign w:val="center"/>
          </w:tcPr>
          <w:p w14:paraId="3B25DB7F">
            <w:pPr>
              <w:spacing w:line="240" w:lineRule="auto"/>
              <w:ind w:firstLine="0" w:firstLineChars="0"/>
              <w:jc w:val="center"/>
              <w:rPr>
                <w:rFonts w:cs="Times New Roman"/>
                <w:color w:val="EE0000"/>
                <w:sz w:val="21"/>
                <w:szCs w:val="21"/>
              </w:rPr>
            </w:pPr>
            <w:r>
              <w:rPr>
                <w:rFonts w:cs="Times New Roman"/>
                <w:sz w:val="21"/>
                <w:szCs w:val="21"/>
              </w:rPr>
              <w:t>烟灯</w:t>
            </w:r>
            <w:r>
              <w:rPr>
                <w:rFonts w:hint="eastAsia" w:cs="Times New Roman"/>
                <w:sz w:val="21"/>
                <w:szCs w:val="21"/>
              </w:rPr>
              <w:t>河</w:t>
            </w:r>
          </w:p>
        </w:tc>
        <w:tc>
          <w:tcPr>
            <w:tcW w:w="873" w:type="pct"/>
            <w:vAlign w:val="center"/>
          </w:tcPr>
          <w:p w14:paraId="36626C08">
            <w:pPr>
              <w:spacing w:line="240" w:lineRule="auto"/>
              <w:ind w:firstLine="0" w:firstLineChars="0"/>
              <w:jc w:val="center"/>
              <w:rPr>
                <w:rFonts w:cs="Times New Roman"/>
                <w:kern w:val="0"/>
                <w:sz w:val="21"/>
                <w:szCs w:val="21"/>
              </w:rPr>
            </w:pPr>
            <w:r>
              <w:rPr>
                <w:rFonts w:cs="Times New Roman"/>
                <w:kern w:val="0"/>
                <w:sz w:val="21"/>
                <w:szCs w:val="21"/>
              </w:rPr>
              <w:t>120</w:t>
            </w:r>
          </w:p>
        </w:tc>
        <w:tc>
          <w:tcPr>
            <w:tcW w:w="509" w:type="pct"/>
            <w:vAlign w:val="center"/>
          </w:tcPr>
          <w:p w14:paraId="78D74106">
            <w:pPr>
              <w:spacing w:line="240" w:lineRule="auto"/>
              <w:ind w:firstLine="0" w:firstLineChars="0"/>
              <w:jc w:val="center"/>
              <w:rPr>
                <w:rFonts w:cs="Times New Roman"/>
                <w:bCs/>
                <w:sz w:val="21"/>
                <w:szCs w:val="21"/>
              </w:rPr>
            </w:pPr>
            <w:r>
              <w:rPr>
                <w:rFonts w:cs="Times New Roman"/>
                <w:kern w:val="0"/>
                <w:sz w:val="21"/>
                <w:szCs w:val="21"/>
              </w:rPr>
              <w:t>S</w:t>
            </w:r>
          </w:p>
        </w:tc>
        <w:tc>
          <w:tcPr>
            <w:tcW w:w="873" w:type="pct"/>
            <w:vAlign w:val="center"/>
          </w:tcPr>
          <w:p w14:paraId="74E68660">
            <w:pPr>
              <w:spacing w:line="240" w:lineRule="auto"/>
              <w:ind w:firstLine="0" w:firstLineChars="0"/>
              <w:jc w:val="center"/>
              <w:rPr>
                <w:rFonts w:cs="Times New Roman"/>
                <w:kern w:val="0"/>
                <w:sz w:val="21"/>
                <w:szCs w:val="21"/>
              </w:rPr>
            </w:pPr>
            <w:r>
              <w:rPr>
                <w:rFonts w:cs="Times New Roman"/>
                <w:kern w:val="0"/>
                <w:sz w:val="21"/>
                <w:szCs w:val="21"/>
              </w:rPr>
              <w:t>小型</w:t>
            </w:r>
          </w:p>
        </w:tc>
        <w:tc>
          <w:tcPr>
            <w:tcW w:w="1145" w:type="pct"/>
            <w:vMerge w:val="continue"/>
            <w:vAlign w:val="center"/>
          </w:tcPr>
          <w:p w14:paraId="4ABE132D">
            <w:pPr>
              <w:spacing w:line="240" w:lineRule="auto"/>
              <w:ind w:firstLine="420"/>
              <w:jc w:val="center"/>
              <w:rPr>
                <w:rFonts w:cs="Times New Roman"/>
                <w:sz w:val="21"/>
                <w:szCs w:val="21"/>
              </w:rPr>
            </w:pPr>
          </w:p>
        </w:tc>
      </w:tr>
      <w:tr w14:paraId="2FF5B72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094E2E64">
            <w:pPr>
              <w:spacing w:line="240" w:lineRule="auto"/>
              <w:ind w:firstLine="0" w:firstLineChars="0"/>
              <w:jc w:val="center"/>
              <w:rPr>
                <w:rFonts w:cs="Times New Roman"/>
                <w:bCs/>
                <w:sz w:val="21"/>
                <w:szCs w:val="21"/>
              </w:rPr>
            </w:pPr>
          </w:p>
        </w:tc>
        <w:tc>
          <w:tcPr>
            <w:tcW w:w="960" w:type="pct"/>
            <w:vAlign w:val="center"/>
          </w:tcPr>
          <w:p w14:paraId="175660B6">
            <w:pPr>
              <w:spacing w:line="240" w:lineRule="auto"/>
              <w:ind w:firstLine="0" w:firstLineChars="0"/>
              <w:jc w:val="center"/>
              <w:rPr>
                <w:rFonts w:cs="Times New Roman"/>
                <w:sz w:val="21"/>
                <w:szCs w:val="21"/>
              </w:rPr>
            </w:pPr>
            <w:r>
              <w:rPr>
                <w:rFonts w:cs="Times New Roman"/>
                <w:sz w:val="21"/>
                <w:szCs w:val="21"/>
              </w:rPr>
              <w:t>潘家河</w:t>
            </w:r>
          </w:p>
        </w:tc>
        <w:tc>
          <w:tcPr>
            <w:tcW w:w="873" w:type="pct"/>
            <w:vAlign w:val="center"/>
          </w:tcPr>
          <w:p w14:paraId="67C8EA4D">
            <w:pPr>
              <w:spacing w:line="240" w:lineRule="auto"/>
              <w:ind w:firstLine="0" w:firstLineChars="0"/>
              <w:jc w:val="center"/>
              <w:rPr>
                <w:rFonts w:cs="Times New Roman"/>
                <w:kern w:val="0"/>
                <w:sz w:val="21"/>
                <w:szCs w:val="21"/>
              </w:rPr>
            </w:pPr>
            <w:r>
              <w:rPr>
                <w:rFonts w:cs="Times New Roman"/>
                <w:kern w:val="0"/>
                <w:sz w:val="21"/>
                <w:szCs w:val="21"/>
              </w:rPr>
              <w:t>1100</w:t>
            </w:r>
          </w:p>
        </w:tc>
        <w:tc>
          <w:tcPr>
            <w:tcW w:w="509" w:type="pct"/>
            <w:vAlign w:val="center"/>
          </w:tcPr>
          <w:p w14:paraId="21D1710E">
            <w:pPr>
              <w:spacing w:line="240" w:lineRule="auto"/>
              <w:ind w:firstLine="0" w:firstLineChars="0"/>
              <w:jc w:val="center"/>
              <w:rPr>
                <w:rFonts w:cs="Times New Roman"/>
                <w:kern w:val="0"/>
                <w:sz w:val="21"/>
                <w:szCs w:val="21"/>
              </w:rPr>
            </w:pPr>
            <w:r>
              <w:rPr>
                <w:rFonts w:cs="Times New Roman"/>
                <w:kern w:val="0"/>
                <w:sz w:val="21"/>
                <w:szCs w:val="21"/>
              </w:rPr>
              <w:t>SW</w:t>
            </w:r>
          </w:p>
        </w:tc>
        <w:tc>
          <w:tcPr>
            <w:tcW w:w="873" w:type="pct"/>
            <w:vAlign w:val="center"/>
          </w:tcPr>
          <w:p w14:paraId="7AEADAD5">
            <w:pPr>
              <w:spacing w:line="240" w:lineRule="auto"/>
              <w:ind w:firstLine="0" w:firstLineChars="0"/>
              <w:jc w:val="center"/>
              <w:rPr>
                <w:rFonts w:cs="Times New Roman"/>
                <w:kern w:val="0"/>
                <w:sz w:val="21"/>
                <w:szCs w:val="21"/>
              </w:rPr>
            </w:pPr>
            <w:r>
              <w:rPr>
                <w:rFonts w:cs="Times New Roman"/>
                <w:kern w:val="0"/>
                <w:sz w:val="21"/>
                <w:szCs w:val="21"/>
              </w:rPr>
              <w:t>小型</w:t>
            </w:r>
          </w:p>
        </w:tc>
        <w:tc>
          <w:tcPr>
            <w:tcW w:w="1145" w:type="pct"/>
            <w:vMerge w:val="continue"/>
            <w:vAlign w:val="center"/>
          </w:tcPr>
          <w:p w14:paraId="1EDA18CA">
            <w:pPr>
              <w:spacing w:line="240" w:lineRule="auto"/>
              <w:ind w:firstLine="0" w:firstLineChars="0"/>
              <w:jc w:val="center"/>
              <w:rPr>
                <w:rFonts w:cs="Times New Roman"/>
                <w:bCs/>
                <w:sz w:val="21"/>
                <w:szCs w:val="21"/>
              </w:rPr>
            </w:pPr>
          </w:p>
        </w:tc>
      </w:tr>
      <w:tr w14:paraId="5E6F1FE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00802EBC">
            <w:pPr>
              <w:spacing w:line="240" w:lineRule="auto"/>
              <w:ind w:firstLine="0" w:firstLineChars="0"/>
              <w:jc w:val="center"/>
              <w:rPr>
                <w:rFonts w:cs="Times New Roman"/>
                <w:bCs/>
                <w:sz w:val="21"/>
                <w:szCs w:val="21"/>
              </w:rPr>
            </w:pPr>
          </w:p>
        </w:tc>
        <w:tc>
          <w:tcPr>
            <w:tcW w:w="960" w:type="pct"/>
            <w:vAlign w:val="center"/>
          </w:tcPr>
          <w:p w14:paraId="508D946C">
            <w:pPr>
              <w:spacing w:line="240" w:lineRule="auto"/>
              <w:ind w:firstLine="0" w:firstLineChars="0"/>
              <w:jc w:val="center"/>
              <w:rPr>
                <w:rFonts w:cs="Times New Roman"/>
                <w:sz w:val="21"/>
                <w:szCs w:val="21"/>
              </w:rPr>
            </w:pPr>
            <w:r>
              <w:rPr>
                <w:rFonts w:cs="Times New Roman"/>
                <w:sz w:val="21"/>
                <w:szCs w:val="21"/>
              </w:rPr>
              <w:t>胥浦河</w:t>
            </w:r>
          </w:p>
        </w:tc>
        <w:tc>
          <w:tcPr>
            <w:tcW w:w="873" w:type="pct"/>
            <w:vAlign w:val="center"/>
          </w:tcPr>
          <w:p w14:paraId="6283E0EE">
            <w:pPr>
              <w:spacing w:line="240" w:lineRule="auto"/>
              <w:ind w:firstLine="0" w:firstLineChars="0"/>
              <w:jc w:val="center"/>
              <w:rPr>
                <w:rFonts w:cs="Times New Roman"/>
                <w:kern w:val="0"/>
                <w:sz w:val="21"/>
                <w:szCs w:val="21"/>
              </w:rPr>
            </w:pPr>
            <w:r>
              <w:rPr>
                <w:rFonts w:cs="Times New Roman"/>
                <w:kern w:val="0"/>
                <w:sz w:val="21"/>
                <w:szCs w:val="21"/>
              </w:rPr>
              <w:t>1300</w:t>
            </w:r>
          </w:p>
        </w:tc>
        <w:tc>
          <w:tcPr>
            <w:tcW w:w="509" w:type="pct"/>
            <w:vAlign w:val="center"/>
          </w:tcPr>
          <w:p w14:paraId="7858ECC4">
            <w:pPr>
              <w:spacing w:line="240" w:lineRule="auto"/>
              <w:ind w:firstLine="0" w:firstLineChars="0"/>
              <w:jc w:val="center"/>
              <w:rPr>
                <w:rFonts w:cs="Times New Roman"/>
                <w:kern w:val="0"/>
                <w:sz w:val="21"/>
                <w:szCs w:val="21"/>
              </w:rPr>
            </w:pPr>
            <w:r>
              <w:rPr>
                <w:rFonts w:cs="Times New Roman"/>
                <w:kern w:val="0"/>
                <w:sz w:val="21"/>
                <w:szCs w:val="21"/>
              </w:rPr>
              <w:t>E</w:t>
            </w:r>
          </w:p>
        </w:tc>
        <w:tc>
          <w:tcPr>
            <w:tcW w:w="873" w:type="pct"/>
            <w:vAlign w:val="center"/>
          </w:tcPr>
          <w:p w14:paraId="06800109">
            <w:pPr>
              <w:spacing w:line="240" w:lineRule="auto"/>
              <w:ind w:firstLine="0" w:firstLineChars="0"/>
              <w:jc w:val="center"/>
              <w:rPr>
                <w:rFonts w:cs="Times New Roman"/>
                <w:kern w:val="0"/>
                <w:sz w:val="21"/>
                <w:szCs w:val="21"/>
              </w:rPr>
            </w:pPr>
            <w:r>
              <w:rPr>
                <w:rFonts w:cs="Times New Roman"/>
                <w:kern w:val="0"/>
                <w:sz w:val="21"/>
                <w:szCs w:val="21"/>
              </w:rPr>
              <w:t>中型</w:t>
            </w:r>
          </w:p>
        </w:tc>
        <w:tc>
          <w:tcPr>
            <w:tcW w:w="1145" w:type="pct"/>
            <w:vMerge w:val="continue"/>
            <w:vAlign w:val="center"/>
          </w:tcPr>
          <w:p w14:paraId="77B4640C">
            <w:pPr>
              <w:spacing w:line="240" w:lineRule="auto"/>
              <w:ind w:firstLine="0" w:firstLineChars="0"/>
              <w:jc w:val="center"/>
              <w:rPr>
                <w:rFonts w:cs="Times New Roman"/>
                <w:bCs/>
                <w:sz w:val="21"/>
                <w:szCs w:val="21"/>
              </w:rPr>
            </w:pPr>
          </w:p>
        </w:tc>
      </w:tr>
      <w:tr w14:paraId="0EB6B53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restart"/>
            <w:vAlign w:val="center"/>
          </w:tcPr>
          <w:p w14:paraId="6827274C">
            <w:pPr>
              <w:spacing w:line="240" w:lineRule="auto"/>
              <w:ind w:firstLine="0" w:firstLineChars="0"/>
              <w:jc w:val="center"/>
              <w:rPr>
                <w:rFonts w:cs="Times New Roman"/>
                <w:bCs/>
                <w:sz w:val="21"/>
                <w:szCs w:val="21"/>
              </w:rPr>
            </w:pPr>
            <w:r>
              <w:rPr>
                <w:rFonts w:cs="Times New Roman"/>
                <w:bCs/>
                <w:sz w:val="21"/>
                <w:szCs w:val="21"/>
              </w:rPr>
              <w:t>声环境</w:t>
            </w:r>
          </w:p>
        </w:tc>
        <w:tc>
          <w:tcPr>
            <w:tcW w:w="960" w:type="pct"/>
            <w:vAlign w:val="center"/>
          </w:tcPr>
          <w:p w14:paraId="411B74A9">
            <w:pPr>
              <w:spacing w:line="240" w:lineRule="auto"/>
              <w:ind w:firstLine="0" w:firstLineChars="0"/>
              <w:jc w:val="center"/>
              <w:rPr>
                <w:rFonts w:cs="Times New Roman"/>
                <w:bCs/>
                <w:sz w:val="21"/>
                <w:szCs w:val="21"/>
              </w:rPr>
            </w:pPr>
            <w:r>
              <w:rPr>
                <w:rFonts w:cs="Times New Roman"/>
                <w:kern w:val="0"/>
                <w:sz w:val="21"/>
                <w:szCs w:val="21"/>
              </w:rPr>
              <w:t>车庄</w:t>
            </w:r>
          </w:p>
        </w:tc>
        <w:tc>
          <w:tcPr>
            <w:tcW w:w="873" w:type="pct"/>
          </w:tcPr>
          <w:p w14:paraId="5557605E">
            <w:pPr>
              <w:spacing w:line="240" w:lineRule="auto"/>
              <w:ind w:firstLine="0" w:firstLineChars="0"/>
              <w:jc w:val="center"/>
              <w:rPr>
                <w:rFonts w:cs="Times New Roman"/>
                <w:bCs/>
                <w:sz w:val="21"/>
                <w:szCs w:val="21"/>
              </w:rPr>
            </w:pPr>
            <w:r>
              <w:rPr>
                <w:rFonts w:cs="Times New Roman"/>
                <w:kern w:val="0"/>
                <w:sz w:val="21"/>
                <w:szCs w:val="21"/>
              </w:rPr>
              <w:t>70</w:t>
            </w:r>
          </w:p>
        </w:tc>
        <w:tc>
          <w:tcPr>
            <w:tcW w:w="509" w:type="pct"/>
            <w:vAlign w:val="center"/>
          </w:tcPr>
          <w:p w14:paraId="1418E259">
            <w:pPr>
              <w:spacing w:line="240" w:lineRule="auto"/>
              <w:ind w:firstLine="0" w:firstLineChars="0"/>
              <w:jc w:val="center"/>
              <w:rPr>
                <w:rFonts w:cs="Times New Roman"/>
                <w:bCs/>
                <w:sz w:val="21"/>
                <w:szCs w:val="21"/>
              </w:rPr>
            </w:pPr>
            <w:r>
              <w:rPr>
                <w:rFonts w:cs="Times New Roman"/>
                <w:kern w:val="0"/>
                <w:sz w:val="21"/>
                <w:szCs w:val="21"/>
              </w:rPr>
              <w:t>N</w:t>
            </w:r>
          </w:p>
        </w:tc>
        <w:tc>
          <w:tcPr>
            <w:tcW w:w="873" w:type="pct"/>
            <w:vAlign w:val="center"/>
          </w:tcPr>
          <w:p w14:paraId="19B02EE6">
            <w:pPr>
              <w:spacing w:line="240" w:lineRule="auto"/>
              <w:ind w:firstLine="0" w:firstLineChars="0"/>
              <w:jc w:val="center"/>
              <w:rPr>
                <w:rFonts w:cs="Times New Roman"/>
                <w:bCs/>
                <w:sz w:val="21"/>
                <w:szCs w:val="21"/>
              </w:rPr>
            </w:pPr>
            <w:r>
              <w:rPr>
                <w:rFonts w:cs="Times New Roman"/>
                <w:kern w:val="0"/>
                <w:sz w:val="21"/>
                <w:szCs w:val="21"/>
              </w:rPr>
              <w:t>约1000人</w:t>
            </w:r>
          </w:p>
        </w:tc>
        <w:tc>
          <w:tcPr>
            <w:tcW w:w="1145" w:type="pct"/>
            <w:vMerge w:val="restart"/>
            <w:vAlign w:val="center"/>
          </w:tcPr>
          <w:p w14:paraId="1703FABC">
            <w:pPr>
              <w:spacing w:line="240" w:lineRule="auto"/>
              <w:ind w:firstLine="0" w:firstLineChars="0"/>
              <w:jc w:val="center"/>
              <w:rPr>
                <w:rFonts w:cs="Times New Roman"/>
                <w:bCs/>
                <w:sz w:val="21"/>
                <w:szCs w:val="21"/>
              </w:rPr>
            </w:pPr>
            <w:r>
              <w:rPr>
                <w:rFonts w:cs="Times New Roman"/>
                <w:bCs/>
                <w:sz w:val="21"/>
                <w:szCs w:val="21"/>
              </w:rPr>
              <w:t>《声环境质量标准》（GB3096-2008）中2类</w:t>
            </w:r>
          </w:p>
        </w:tc>
      </w:tr>
      <w:tr w14:paraId="0599FA9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125304A8">
            <w:pPr>
              <w:spacing w:line="240" w:lineRule="auto"/>
              <w:ind w:firstLine="0" w:firstLineChars="0"/>
              <w:jc w:val="center"/>
              <w:rPr>
                <w:rFonts w:cs="Times New Roman"/>
                <w:bCs/>
                <w:sz w:val="21"/>
                <w:szCs w:val="21"/>
              </w:rPr>
            </w:pPr>
          </w:p>
        </w:tc>
        <w:tc>
          <w:tcPr>
            <w:tcW w:w="960" w:type="pct"/>
            <w:vAlign w:val="center"/>
          </w:tcPr>
          <w:p w14:paraId="15E6564F">
            <w:pPr>
              <w:spacing w:line="240" w:lineRule="auto"/>
              <w:ind w:firstLine="0" w:firstLineChars="0"/>
              <w:jc w:val="center"/>
              <w:rPr>
                <w:rFonts w:cs="Times New Roman"/>
                <w:bCs/>
                <w:sz w:val="21"/>
                <w:szCs w:val="21"/>
              </w:rPr>
            </w:pPr>
            <w:r>
              <w:rPr>
                <w:rFonts w:cs="Times New Roman"/>
                <w:bCs/>
                <w:sz w:val="21"/>
                <w:szCs w:val="21"/>
              </w:rPr>
              <w:t>瑞元新村</w:t>
            </w:r>
          </w:p>
        </w:tc>
        <w:tc>
          <w:tcPr>
            <w:tcW w:w="873" w:type="pct"/>
          </w:tcPr>
          <w:p w14:paraId="4089CDCB">
            <w:pPr>
              <w:spacing w:line="240" w:lineRule="auto"/>
              <w:ind w:firstLine="0" w:firstLineChars="0"/>
              <w:jc w:val="center"/>
              <w:rPr>
                <w:rFonts w:cs="Times New Roman"/>
                <w:bCs/>
                <w:sz w:val="21"/>
                <w:szCs w:val="21"/>
              </w:rPr>
            </w:pPr>
            <w:r>
              <w:rPr>
                <w:rFonts w:cs="Times New Roman"/>
                <w:bCs/>
                <w:sz w:val="21"/>
                <w:szCs w:val="21"/>
              </w:rPr>
              <w:t>100</w:t>
            </w:r>
          </w:p>
        </w:tc>
        <w:tc>
          <w:tcPr>
            <w:tcW w:w="509" w:type="pct"/>
            <w:vAlign w:val="center"/>
          </w:tcPr>
          <w:p w14:paraId="01A8CE53">
            <w:pPr>
              <w:spacing w:line="240" w:lineRule="auto"/>
              <w:ind w:firstLine="0" w:firstLineChars="0"/>
              <w:jc w:val="center"/>
              <w:rPr>
                <w:rFonts w:cs="Times New Roman"/>
                <w:bCs/>
                <w:sz w:val="21"/>
                <w:szCs w:val="21"/>
              </w:rPr>
            </w:pPr>
            <w:r>
              <w:rPr>
                <w:rFonts w:cs="Times New Roman"/>
                <w:bCs/>
                <w:sz w:val="21"/>
                <w:szCs w:val="21"/>
              </w:rPr>
              <w:t>NE</w:t>
            </w:r>
          </w:p>
        </w:tc>
        <w:tc>
          <w:tcPr>
            <w:tcW w:w="873" w:type="pct"/>
            <w:vAlign w:val="center"/>
          </w:tcPr>
          <w:p w14:paraId="43FFF701">
            <w:pPr>
              <w:spacing w:line="240" w:lineRule="auto"/>
              <w:ind w:firstLine="0" w:firstLineChars="0"/>
              <w:jc w:val="center"/>
              <w:rPr>
                <w:rFonts w:cs="Times New Roman"/>
                <w:bCs/>
                <w:sz w:val="21"/>
                <w:szCs w:val="21"/>
              </w:rPr>
            </w:pPr>
            <w:r>
              <w:rPr>
                <w:rFonts w:cs="Times New Roman"/>
                <w:kern w:val="0"/>
                <w:sz w:val="21"/>
                <w:szCs w:val="21"/>
              </w:rPr>
              <w:t>约300人</w:t>
            </w:r>
          </w:p>
        </w:tc>
        <w:tc>
          <w:tcPr>
            <w:tcW w:w="1145" w:type="pct"/>
            <w:vMerge w:val="continue"/>
            <w:vAlign w:val="center"/>
          </w:tcPr>
          <w:p w14:paraId="4DB3CBB0">
            <w:pPr>
              <w:spacing w:line="240" w:lineRule="auto"/>
              <w:ind w:firstLine="0" w:firstLineChars="0"/>
              <w:jc w:val="center"/>
              <w:rPr>
                <w:rFonts w:cs="Times New Roman"/>
                <w:bCs/>
                <w:sz w:val="21"/>
                <w:szCs w:val="21"/>
              </w:rPr>
            </w:pPr>
          </w:p>
        </w:tc>
      </w:tr>
      <w:tr w14:paraId="25F00C6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7F2EB8DC">
            <w:pPr>
              <w:spacing w:line="240" w:lineRule="auto"/>
              <w:ind w:firstLine="0" w:firstLineChars="0"/>
              <w:jc w:val="center"/>
              <w:rPr>
                <w:rFonts w:cs="Times New Roman"/>
                <w:bCs/>
                <w:sz w:val="21"/>
                <w:szCs w:val="21"/>
              </w:rPr>
            </w:pPr>
          </w:p>
        </w:tc>
        <w:tc>
          <w:tcPr>
            <w:tcW w:w="960" w:type="pct"/>
            <w:vAlign w:val="center"/>
          </w:tcPr>
          <w:p w14:paraId="3E76B97F">
            <w:pPr>
              <w:spacing w:line="240" w:lineRule="auto"/>
              <w:ind w:firstLine="0" w:firstLineChars="0"/>
              <w:jc w:val="center"/>
              <w:rPr>
                <w:rFonts w:cs="Times New Roman"/>
                <w:bCs/>
                <w:sz w:val="21"/>
                <w:szCs w:val="21"/>
              </w:rPr>
            </w:pPr>
            <w:r>
              <w:rPr>
                <w:rFonts w:cs="Times New Roman"/>
                <w:kern w:val="0"/>
                <w:sz w:val="21"/>
                <w:szCs w:val="21"/>
              </w:rPr>
              <w:t>胥浦中学</w:t>
            </w:r>
          </w:p>
        </w:tc>
        <w:tc>
          <w:tcPr>
            <w:tcW w:w="873" w:type="pct"/>
          </w:tcPr>
          <w:p w14:paraId="6BB7146D">
            <w:pPr>
              <w:spacing w:line="240" w:lineRule="auto"/>
              <w:ind w:firstLine="0" w:firstLineChars="0"/>
              <w:jc w:val="center"/>
              <w:rPr>
                <w:rFonts w:cs="Times New Roman"/>
                <w:bCs/>
                <w:sz w:val="21"/>
                <w:szCs w:val="21"/>
              </w:rPr>
            </w:pPr>
            <w:r>
              <w:rPr>
                <w:rFonts w:hint="eastAsia" w:cs="Times New Roman"/>
                <w:bCs/>
                <w:sz w:val="21"/>
                <w:szCs w:val="21"/>
              </w:rPr>
              <w:t>1</w:t>
            </w:r>
            <w:r>
              <w:rPr>
                <w:rFonts w:cs="Times New Roman"/>
                <w:bCs/>
                <w:sz w:val="21"/>
                <w:szCs w:val="21"/>
              </w:rPr>
              <w:t>00</w:t>
            </w:r>
          </w:p>
        </w:tc>
        <w:tc>
          <w:tcPr>
            <w:tcW w:w="509" w:type="pct"/>
            <w:vAlign w:val="center"/>
          </w:tcPr>
          <w:p w14:paraId="69978AE3">
            <w:pPr>
              <w:spacing w:line="240" w:lineRule="auto"/>
              <w:ind w:firstLine="0" w:firstLineChars="0"/>
              <w:jc w:val="center"/>
              <w:rPr>
                <w:rFonts w:cs="Times New Roman"/>
                <w:bCs/>
                <w:sz w:val="21"/>
                <w:szCs w:val="21"/>
              </w:rPr>
            </w:pPr>
            <w:r>
              <w:rPr>
                <w:rFonts w:cs="Times New Roman"/>
                <w:bCs/>
                <w:sz w:val="21"/>
                <w:szCs w:val="21"/>
              </w:rPr>
              <w:t>NE</w:t>
            </w:r>
          </w:p>
        </w:tc>
        <w:tc>
          <w:tcPr>
            <w:tcW w:w="873" w:type="pct"/>
            <w:vAlign w:val="center"/>
          </w:tcPr>
          <w:p w14:paraId="75B818E1">
            <w:pPr>
              <w:spacing w:line="240" w:lineRule="auto"/>
              <w:ind w:firstLine="0" w:firstLineChars="0"/>
              <w:jc w:val="center"/>
              <w:rPr>
                <w:rFonts w:cs="Times New Roman"/>
                <w:kern w:val="0"/>
                <w:sz w:val="21"/>
                <w:szCs w:val="21"/>
              </w:rPr>
            </w:pPr>
            <w:r>
              <w:rPr>
                <w:rFonts w:cs="Times New Roman"/>
                <w:kern w:val="0"/>
                <w:sz w:val="21"/>
                <w:szCs w:val="21"/>
              </w:rPr>
              <w:t>约1100人</w:t>
            </w:r>
          </w:p>
        </w:tc>
        <w:tc>
          <w:tcPr>
            <w:tcW w:w="1145" w:type="pct"/>
            <w:vMerge w:val="continue"/>
            <w:vAlign w:val="center"/>
          </w:tcPr>
          <w:p w14:paraId="329F5797">
            <w:pPr>
              <w:spacing w:line="240" w:lineRule="auto"/>
              <w:ind w:firstLine="0" w:firstLineChars="0"/>
              <w:jc w:val="center"/>
              <w:rPr>
                <w:rFonts w:cs="Times New Roman"/>
                <w:bCs/>
                <w:sz w:val="21"/>
                <w:szCs w:val="21"/>
              </w:rPr>
            </w:pPr>
          </w:p>
        </w:tc>
      </w:tr>
      <w:tr w14:paraId="0CBC208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0518AF60">
            <w:pPr>
              <w:spacing w:line="240" w:lineRule="auto"/>
              <w:ind w:firstLine="0" w:firstLineChars="0"/>
              <w:jc w:val="center"/>
              <w:rPr>
                <w:rFonts w:cs="Times New Roman"/>
                <w:bCs/>
                <w:sz w:val="21"/>
                <w:szCs w:val="21"/>
              </w:rPr>
            </w:pPr>
          </w:p>
        </w:tc>
        <w:tc>
          <w:tcPr>
            <w:tcW w:w="960" w:type="pct"/>
            <w:vAlign w:val="center"/>
          </w:tcPr>
          <w:p w14:paraId="1F0CB531">
            <w:pPr>
              <w:spacing w:line="240" w:lineRule="auto"/>
              <w:ind w:firstLine="0" w:firstLineChars="0"/>
              <w:jc w:val="center"/>
              <w:rPr>
                <w:rFonts w:cs="Times New Roman"/>
                <w:bCs/>
                <w:sz w:val="21"/>
                <w:szCs w:val="21"/>
              </w:rPr>
            </w:pPr>
            <w:r>
              <w:rPr>
                <w:rFonts w:cs="Times New Roman"/>
                <w:kern w:val="0"/>
                <w:sz w:val="21"/>
                <w:szCs w:val="21"/>
              </w:rPr>
              <w:t>农哥村</w:t>
            </w:r>
          </w:p>
        </w:tc>
        <w:tc>
          <w:tcPr>
            <w:tcW w:w="873" w:type="pct"/>
          </w:tcPr>
          <w:p w14:paraId="458FDEEF">
            <w:pPr>
              <w:spacing w:line="240" w:lineRule="auto"/>
              <w:ind w:firstLine="0" w:firstLineChars="0"/>
              <w:jc w:val="center"/>
              <w:rPr>
                <w:rFonts w:cs="Times New Roman"/>
                <w:bCs/>
                <w:sz w:val="21"/>
                <w:szCs w:val="21"/>
              </w:rPr>
            </w:pPr>
            <w:r>
              <w:rPr>
                <w:rFonts w:cs="Times New Roman"/>
                <w:bCs/>
                <w:sz w:val="21"/>
                <w:szCs w:val="21"/>
              </w:rPr>
              <w:t>155</w:t>
            </w:r>
          </w:p>
        </w:tc>
        <w:tc>
          <w:tcPr>
            <w:tcW w:w="509" w:type="pct"/>
            <w:vAlign w:val="center"/>
          </w:tcPr>
          <w:p w14:paraId="3B685143">
            <w:pPr>
              <w:spacing w:line="240" w:lineRule="auto"/>
              <w:ind w:firstLine="0" w:firstLineChars="0"/>
              <w:jc w:val="center"/>
              <w:rPr>
                <w:rFonts w:cs="Times New Roman"/>
                <w:bCs/>
                <w:sz w:val="21"/>
                <w:szCs w:val="21"/>
              </w:rPr>
            </w:pPr>
            <w:r>
              <w:rPr>
                <w:rFonts w:cs="Times New Roman"/>
                <w:bCs/>
                <w:sz w:val="21"/>
                <w:szCs w:val="21"/>
              </w:rPr>
              <w:t>SE</w:t>
            </w:r>
          </w:p>
        </w:tc>
        <w:tc>
          <w:tcPr>
            <w:tcW w:w="873" w:type="pct"/>
            <w:vAlign w:val="center"/>
          </w:tcPr>
          <w:p w14:paraId="2C025A66">
            <w:pPr>
              <w:spacing w:line="240" w:lineRule="auto"/>
              <w:ind w:firstLine="0" w:firstLineChars="0"/>
              <w:jc w:val="center"/>
              <w:rPr>
                <w:rFonts w:cs="Times New Roman"/>
                <w:bCs/>
                <w:sz w:val="21"/>
                <w:szCs w:val="21"/>
              </w:rPr>
            </w:pPr>
            <w:r>
              <w:rPr>
                <w:rFonts w:cs="Times New Roman"/>
                <w:kern w:val="0"/>
                <w:sz w:val="21"/>
                <w:szCs w:val="21"/>
              </w:rPr>
              <w:t>约300人</w:t>
            </w:r>
          </w:p>
        </w:tc>
        <w:tc>
          <w:tcPr>
            <w:tcW w:w="1145" w:type="pct"/>
            <w:vMerge w:val="continue"/>
            <w:vAlign w:val="center"/>
          </w:tcPr>
          <w:p w14:paraId="7152B379">
            <w:pPr>
              <w:spacing w:line="240" w:lineRule="auto"/>
              <w:ind w:firstLine="0" w:firstLineChars="0"/>
              <w:jc w:val="center"/>
              <w:rPr>
                <w:rFonts w:cs="Times New Roman"/>
                <w:bCs/>
                <w:sz w:val="21"/>
                <w:szCs w:val="21"/>
              </w:rPr>
            </w:pPr>
          </w:p>
        </w:tc>
      </w:tr>
      <w:tr w14:paraId="6388869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restart"/>
            <w:vAlign w:val="center"/>
          </w:tcPr>
          <w:p w14:paraId="28394A71">
            <w:pPr>
              <w:spacing w:line="240" w:lineRule="auto"/>
              <w:ind w:firstLine="0" w:firstLineChars="0"/>
              <w:jc w:val="center"/>
              <w:rPr>
                <w:rFonts w:cs="Times New Roman"/>
                <w:bCs/>
                <w:sz w:val="21"/>
                <w:szCs w:val="21"/>
              </w:rPr>
            </w:pPr>
            <w:r>
              <w:rPr>
                <w:rFonts w:cs="Times New Roman"/>
                <w:bCs/>
                <w:sz w:val="21"/>
                <w:szCs w:val="21"/>
              </w:rPr>
              <w:t>生态环境</w:t>
            </w:r>
          </w:p>
        </w:tc>
        <w:tc>
          <w:tcPr>
            <w:tcW w:w="960" w:type="pct"/>
            <w:vAlign w:val="center"/>
          </w:tcPr>
          <w:p w14:paraId="38E991A4">
            <w:pPr>
              <w:spacing w:line="240" w:lineRule="auto"/>
              <w:ind w:firstLine="0" w:firstLineChars="0"/>
              <w:jc w:val="center"/>
              <w:rPr>
                <w:rFonts w:cs="Times New Roman"/>
                <w:bCs/>
                <w:sz w:val="21"/>
                <w:szCs w:val="21"/>
              </w:rPr>
            </w:pPr>
            <w:r>
              <w:rPr>
                <w:rFonts w:cs="Times New Roman"/>
                <w:sz w:val="21"/>
                <w:szCs w:val="20"/>
              </w:rPr>
              <w:t>仪征铜山省级森林公园</w:t>
            </w:r>
          </w:p>
        </w:tc>
        <w:tc>
          <w:tcPr>
            <w:tcW w:w="873" w:type="pct"/>
            <w:vAlign w:val="center"/>
          </w:tcPr>
          <w:p w14:paraId="73850A14">
            <w:pPr>
              <w:spacing w:line="240" w:lineRule="auto"/>
              <w:ind w:firstLine="0" w:firstLineChars="0"/>
              <w:jc w:val="center"/>
              <w:rPr>
                <w:rFonts w:cs="Times New Roman"/>
                <w:bCs/>
                <w:sz w:val="21"/>
                <w:szCs w:val="21"/>
              </w:rPr>
            </w:pPr>
            <w:r>
              <w:rPr>
                <w:rFonts w:cs="Times New Roman"/>
                <w:kern w:val="0"/>
                <w:sz w:val="21"/>
                <w:szCs w:val="21"/>
              </w:rPr>
              <w:t>5800</w:t>
            </w:r>
          </w:p>
        </w:tc>
        <w:tc>
          <w:tcPr>
            <w:tcW w:w="509" w:type="pct"/>
            <w:vAlign w:val="center"/>
          </w:tcPr>
          <w:p w14:paraId="51E0A8BC">
            <w:pPr>
              <w:spacing w:line="240" w:lineRule="auto"/>
              <w:ind w:firstLine="0" w:firstLineChars="0"/>
              <w:jc w:val="center"/>
              <w:rPr>
                <w:rFonts w:cs="Times New Roman"/>
                <w:bCs/>
                <w:sz w:val="21"/>
                <w:szCs w:val="21"/>
              </w:rPr>
            </w:pPr>
            <w:r>
              <w:rPr>
                <w:rFonts w:cs="Times New Roman"/>
                <w:kern w:val="0"/>
                <w:sz w:val="21"/>
                <w:szCs w:val="21"/>
              </w:rPr>
              <w:t>N</w:t>
            </w:r>
          </w:p>
        </w:tc>
        <w:tc>
          <w:tcPr>
            <w:tcW w:w="873" w:type="pct"/>
            <w:vAlign w:val="center"/>
          </w:tcPr>
          <w:p w14:paraId="32B61DB9">
            <w:pPr>
              <w:spacing w:line="240" w:lineRule="auto"/>
              <w:ind w:firstLine="0" w:firstLineChars="0"/>
              <w:jc w:val="center"/>
              <w:rPr>
                <w:rFonts w:cs="Times New Roman"/>
                <w:bCs/>
                <w:sz w:val="21"/>
                <w:szCs w:val="21"/>
              </w:rPr>
            </w:pPr>
            <w:r>
              <w:rPr>
                <w:rFonts w:cs="Times New Roman"/>
                <w:bCs/>
                <w:sz w:val="21"/>
                <w:szCs w:val="21"/>
              </w:rPr>
              <w:t>/</w:t>
            </w:r>
          </w:p>
        </w:tc>
        <w:tc>
          <w:tcPr>
            <w:tcW w:w="1145" w:type="pct"/>
            <w:vAlign w:val="center"/>
          </w:tcPr>
          <w:p w14:paraId="0F9F0B7D">
            <w:pPr>
              <w:spacing w:line="240" w:lineRule="auto"/>
              <w:ind w:firstLine="0" w:firstLineChars="0"/>
              <w:jc w:val="center"/>
              <w:rPr>
                <w:rFonts w:cs="Times New Roman"/>
                <w:bCs/>
                <w:sz w:val="21"/>
                <w:szCs w:val="21"/>
              </w:rPr>
            </w:pPr>
            <w:r>
              <w:rPr>
                <w:rFonts w:cs="Times New Roman"/>
                <w:bCs/>
                <w:sz w:val="21"/>
                <w:szCs w:val="21"/>
              </w:rPr>
              <w:t>自然与人文景观保护</w:t>
            </w:r>
          </w:p>
        </w:tc>
      </w:tr>
      <w:tr w14:paraId="2CBF26A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07A10477">
            <w:pPr>
              <w:spacing w:line="240" w:lineRule="auto"/>
              <w:ind w:firstLine="0" w:firstLineChars="0"/>
              <w:jc w:val="center"/>
              <w:rPr>
                <w:rFonts w:cs="Times New Roman"/>
                <w:bCs/>
                <w:sz w:val="21"/>
                <w:szCs w:val="21"/>
              </w:rPr>
            </w:pPr>
          </w:p>
        </w:tc>
        <w:tc>
          <w:tcPr>
            <w:tcW w:w="960" w:type="pct"/>
            <w:vAlign w:val="center"/>
          </w:tcPr>
          <w:p w14:paraId="4734EB06">
            <w:pPr>
              <w:spacing w:line="240" w:lineRule="auto"/>
              <w:ind w:firstLine="0" w:firstLineChars="0"/>
              <w:jc w:val="center"/>
              <w:rPr>
                <w:rFonts w:cs="Times New Roman"/>
                <w:sz w:val="21"/>
                <w:szCs w:val="20"/>
              </w:rPr>
            </w:pPr>
            <w:r>
              <w:rPr>
                <w:rFonts w:cs="Times New Roman"/>
                <w:bCs/>
                <w:sz w:val="21"/>
                <w:szCs w:val="21"/>
              </w:rPr>
              <w:t>仪征市饮用水水源保护区</w:t>
            </w:r>
          </w:p>
        </w:tc>
        <w:tc>
          <w:tcPr>
            <w:tcW w:w="873" w:type="pct"/>
            <w:vAlign w:val="center"/>
          </w:tcPr>
          <w:p w14:paraId="54291BF2">
            <w:pPr>
              <w:spacing w:line="240" w:lineRule="auto"/>
              <w:ind w:firstLine="0" w:firstLineChars="0"/>
              <w:jc w:val="center"/>
              <w:rPr>
                <w:rFonts w:cs="Times New Roman"/>
                <w:kern w:val="0"/>
                <w:sz w:val="21"/>
                <w:szCs w:val="21"/>
              </w:rPr>
            </w:pPr>
            <w:r>
              <w:rPr>
                <w:rFonts w:cs="Times New Roman"/>
                <w:kern w:val="0"/>
                <w:sz w:val="21"/>
                <w:szCs w:val="21"/>
              </w:rPr>
              <w:t>2300</w:t>
            </w:r>
          </w:p>
        </w:tc>
        <w:tc>
          <w:tcPr>
            <w:tcW w:w="509" w:type="pct"/>
            <w:vAlign w:val="center"/>
          </w:tcPr>
          <w:p w14:paraId="4821F9CA">
            <w:pPr>
              <w:spacing w:line="240" w:lineRule="auto"/>
              <w:ind w:firstLine="0" w:firstLineChars="0"/>
              <w:jc w:val="center"/>
              <w:rPr>
                <w:rFonts w:cs="Times New Roman"/>
                <w:kern w:val="0"/>
                <w:sz w:val="21"/>
                <w:szCs w:val="21"/>
              </w:rPr>
            </w:pPr>
            <w:r>
              <w:rPr>
                <w:rFonts w:cs="Times New Roman"/>
                <w:kern w:val="0"/>
                <w:sz w:val="21"/>
                <w:szCs w:val="21"/>
              </w:rPr>
              <w:t>S</w:t>
            </w:r>
          </w:p>
        </w:tc>
        <w:tc>
          <w:tcPr>
            <w:tcW w:w="873" w:type="pct"/>
            <w:vAlign w:val="center"/>
          </w:tcPr>
          <w:p w14:paraId="5A78A348">
            <w:pPr>
              <w:spacing w:line="240" w:lineRule="auto"/>
              <w:ind w:firstLine="0" w:firstLineChars="0"/>
              <w:jc w:val="center"/>
              <w:rPr>
                <w:rFonts w:cs="Times New Roman"/>
                <w:bCs/>
                <w:sz w:val="21"/>
                <w:szCs w:val="21"/>
              </w:rPr>
            </w:pPr>
            <w:r>
              <w:rPr>
                <w:rFonts w:cs="Times New Roman"/>
                <w:bCs/>
                <w:sz w:val="21"/>
                <w:szCs w:val="21"/>
              </w:rPr>
              <w:t>/</w:t>
            </w:r>
          </w:p>
        </w:tc>
        <w:tc>
          <w:tcPr>
            <w:tcW w:w="1145" w:type="pct"/>
            <w:vAlign w:val="center"/>
          </w:tcPr>
          <w:p w14:paraId="611CE662">
            <w:pPr>
              <w:spacing w:line="240" w:lineRule="auto"/>
              <w:ind w:firstLine="0" w:firstLineChars="0"/>
              <w:jc w:val="center"/>
              <w:rPr>
                <w:rFonts w:cs="Times New Roman"/>
                <w:sz w:val="21"/>
              </w:rPr>
            </w:pPr>
            <w:r>
              <w:rPr>
                <w:rFonts w:cs="Times New Roman"/>
                <w:bCs/>
                <w:sz w:val="21"/>
                <w:szCs w:val="21"/>
              </w:rPr>
              <w:t>水源水质保护</w:t>
            </w:r>
          </w:p>
        </w:tc>
      </w:tr>
      <w:tr w14:paraId="54C7181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3C3AA178">
            <w:pPr>
              <w:spacing w:line="240" w:lineRule="auto"/>
              <w:ind w:firstLine="0" w:firstLineChars="0"/>
              <w:jc w:val="center"/>
              <w:rPr>
                <w:rFonts w:cs="Times New Roman"/>
                <w:bCs/>
                <w:sz w:val="21"/>
                <w:szCs w:val="21"/>
              </w:rPr>
            </w:pPr>
          </w:p>
        </w:tc>
        <w:tc>
          <w:tcPr>
            <w:tcW w:w="960" w:type="pct"/>
            <w:vAlign w:val="center"/>
          </w:tcPr>
          <w:p w14:paraId="30515967">
            <w:pPr>
              <w:spacing w:line="240" w:lineRule="auto"/>
              <w:ind w:firstLine="0" w:firstLineChars="0"/>
              <w:jc w:val="center"/>
              <w:rPr>
                <w:rFonts w:cs="Times New Roman"/>
                <w:bCs/>
                <w:sz w:val="21"/>
                <w:szCs w:val="21"/>
              </w:rPr>
            </w:pPr>
            <w:r>
              <w:rPr>
                <w:rFonts w:cs="Times New Roman"/>
                <w:bCs/>
                <w:sz w:val="21"/>
                <w:szCs w:val="21"/>
              </w:rPr>
              <w:t>仪征龙山省级森林公园</w:t>
            </w:r>
          </w:p>
        </w:tc>
        <w:tc>
          <w:tcPr>
            <w:tcW w:w="873" w:type="pct"/>
            <w:vAlign w:val="center"/>
          </w:tcPr>
          <w:p w14:paraId="3BDF91F8">
            <w:pPr>
              <w:spacing w:line="240" w:lineRule="auto"/>
              <w:ind w:firstLine="0" w:firstLineChars="0"/>
              <w:jc w:val="center"/>
              <w:rPr>
                <w:rFonts w:cs="Times New Roman"/>
                <w:kern w:val="0"/>
                <w:sz w:val="21"/>
                <w:szCs w:val="21"/>
              </w:rPr>
            </w:pPr>
            <w:r>
              <w:rPr>
                <w:rFonts w:cs="Times New Roman"/>
                <w:kern w:val="0"/>
                <w:sz w:val="21"/>
                <w:szCs w:val="21"/>
              </w:rPr>
              <w:t>1100</w:t>
            </w:r>
          </w:p>
        </w:tc>
        <w:tc>
          <w:tcPr>
            <w:tcW w:w="509" w:type="pct"/>
            <w:vAlign w:val="center"/>
          </w:tcPr>
          <w:p w14:paraId="0AEFB0DD">
            <w:pPr>
              <w:spacing w:line="240" w:lineRule="auto"/>
              <w:ind w:firstLine="0" w:firstLineChars="0"/>
              <w:jc w:val="center"/>
              <w:rPr>
                <w:rFonts w:cs="Times New Roman"/>
                <w:kern w:val="0"/>
                <w:sz w:val="21"/>
                <w:szCs w:val="21"/>
              </w:rPr>
            </w:pPr>
            <w:r>
              <w:rPr>
                <w:rFonts w:cs="Times New Roman"/>
                <w:kern w:val="0"/>
                <w:sz w:val="21"/>
                <w:szCs w:val="21"/>
              </w:rPr>
              <w:t>SW</w:t>
            </w:r>
          </w:p>
        </w:tc>
        <w:tc>
          <w:tcPr>
            <w:tcW w:w="873" w:type="pct"/>
            <w:vAlign w:val="center"/>
          </w:tcPr>
          <w:p w14:paraId="2860B2A1">
            <w:pPr>
              <w:spacing w:line="240" w:lineRule="auto"/>
              <w:ind w:firstLine="0" w:firstLineChars="0"/>
              <w:jc w:val="center"/>
              <w:rPr>
                <w:rFonts w:cs="Times New Roman"/>
                <w:bCs/>
                <w:sz w:val="21"/>
                <w:szCs w:val="21"/>
              </w:rPr>
            </w:pPr>
            <w:r>
              <w:rPr>
                <w:rFonts w:cs="Times New Roman"/>
                <w:bCs/>
                <w:sz w:val="21"/>
                <w:szCs w:val="21"/>
              </w:rPr>
              <w:t>/</w:t>
            </w:r>
          </w:p>
        </w:tc>
        <w:tc>
          <w:tcPr>
            <w:tcW w:w="1145" w:type="pct"/>
            <w:vAlign w:val="center"/>
          </w:tcPr>
          <w:p w14:paraId="20B181A3">
            <w:pPr>
              <w:spacing w:line="240" w:lineRule="auto"/>
              <w:ind w:firstLine="0" w:firstLineChars="0"/>
              <w:jc w:val="center"/>
              <w:rPr>
                <w:rFonts w:cs="Times New Roman"/>
                <w:bCs/>
                <w:sz w:val="21"/>
                <w:szCs w:val="21"/>
              </w:rPr>
            </w:pPr>
            <w:r>
              <w:rPr>
                <w:rFonts w:cs="Times New Roman"/>
                <w:bCs/>
                <w:sz w:val="21"/>
                <w:szCs w:val="21"/>
              </w:rPr>
              <w:t>自然与人文景观保护</w:t>
            </w:r>
          </w:p>
        </w:tc>
      </w:tr>
      <w:tr w14:paraId="243B383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74F31372">
            <w:pPr>
              <w:spacing w:line="240" w:lineRule="auto"/>
              <w:ind w:firstLine="0" w:firstLineChars="0"/>
              <w:jc w:val="center"/>
              <w:rPr>
                <w:rFonts w:cs="Times New Roman"/>
                <w:bCs/>
                <w:sz w:val="21"/>
                <w:szCs w:val="21"/>
              </w:rPr>
            </w:pPr>
          </w:p>
        </w:tc>
        <w:tc>
          <w:tcPr>
            <w:tcW w:w="960" w:type="pct"/>
            <w:vAlign w:val="center"/>
          </w:tcPr>
          <w:p w14:paraId="2C3E035D">
            <w:pPr>
              <w:spacing w:line="240" w:lineRule="auto"/>
              <w:ind w:firstLine="0" w:firstLineChars="0"/>
              <w:jc w:val="center"/>
              <w:rPr>
                <w:rFonts w:cs="Times New Roman"/>
                <w:bCs/>
                <w:sz w:val="21"/>
                <w:szCs w:val="21"/>
              </w:rPr>
            </w:pPr>
            <w:r>
              <w:rPr>
                <w:rFonts w:cs="Times New Roman"/>
                <w:bCs/>
                <w:sz w:val="21"/>
                <w:szCs w:val="21"/>
              </w:rPr>
              <w:t>仪征西部丘岗水源涵养区</w:t>
            </w:r>
          </w:p>
        </w:tc>
        <w:tc>
          <w:tcPr>
            <w:tcW w:w="873" w:type="pct"/>
            <w:vAlign w:val="center"/>
          </w:tcPr>
          <w:p w14:paraId="6213BF81">
            <w:pPr>
              <w:spacing w:line="240" w:lineRule="auto"/>
              <w:ind w:firstLine="0" w:firstLineChars="0"/>
              <w:jc w:val="center"/>
              <w:rPr>
                <w:rFonts w:cs="Times New Roman"/>
                <w:kern w:val="0"/>
                <w:sz w:val="21"/>
                <w:szCs w:val="21"/>
              </w:rPr>
            </w:pPr>
            <w:r>
              <w:rPr>
                <w:rFonts w:cs="Times New Roman"/>
                <w:kern w:val="0"/>
                <w:sz w:val="21"/>
                <w:szCs w:val="21"/>
              </w:rPr>
              <w:t>5600</w:t>
            </w:r>
          </w:p>
        </w:tc>
        <w:tc>
          <w:tcPr>
            <w:tcW w:w="509" w:type="pct"/>
            <w:vAlign w:val="center"/>
          </w:tcPr>
          <w:p w14:paraId="2AA6A4F6">
            <w:pPr>
              <w:spacing w:line="240" w:lineRule="auto"/>
              <w:ind w:firstLine="0" w:firstLineChars="0"/>
              <w:jc w:val="center"/>
              <w:rPr>
                <w:rFonts w:cs="Times New Roman"/>
                <w:kern w:val="0"/>
                <w:sz w:val="21"/>
                <w:szCs w:val="21"/>
              </w:rPr>
            </w:pPr>
            <w:r>
              <w:rPr>
                <w:rFonts w:cs="Times New Roman"/>
                <w:kern w:val="0"/>
                <w:sz w:val="21"/>
                <w:szCs w:val="21"/>
              </w:rPr>
              <w:t>NE</w:t>
            </w:r>
          </w:p>
        </w:tc>
        <w:tc>
          <w:tcPr>
            <w:tcW w:w="873" w:type="pct"/>
            <w:vAlign w:val="center"/>
          </w:tcPr>
          <w:p w14:paraId="561336D3">
            <w:pPr>
              <w:spacing w:line="240" w:lineRule="auto"/>
              <w:ind w:firstLine="0" w:firstLineChars="0"/>
              <w:jc w:val="center"/>
              <w:rPr>
                <w:rFonts w:cs="Times New Roman"/>
                <w:bCs/>
                <w:sz w:val="21"/>
                <w:szCs w:val="21"/>
              </w:rPr>
            </w:pPr>
            <w:r>
              <w:rPr>
                <w:rFonts w:cs="Times New Roman"/>
                <w:bCs/>
                <w:sz w:val="21"/>
                <w:szCs w:val="21"/>
              </w:rPr>
              <w:t>/</w:t>
            </w:r>
          </w:p>
        </w:tc>
        <w:tc>
          <w:tcPr>
            <w:tcW w:w="1145" w:type="pct"/>
            <w:vAlign w:val="center"/>
          </w:tcPr>
          <w:p w14:paraId="3A2B251A">
            <w:pPr>
              <w:spacing w:line="240" w:lineRule="auto"/>
              <w:ind w:firstLine="0" w:firstLineChars="0"/>
              <w:jc w:val="center"/>
              <w:rPr>
                <w:rFonts w:cs="Times New Roman"/>
                <w:bCs/>
                <w:sz w:val="21"/>
                <w:szCs w:val="21"/>
              </w:rPr>
            </w:pPr>
            <w:r>
              <w:rPr>
                <w:rFonts w:cs="Times New Roman"/>
                <w:bCs/>
                <w:sz w:val="21"/>
                <w:szCs w:val="21"/>
              </w:rPr>
              <w:t>水源涵养</w:t>
            </w:r>
          </w:p>
        </w:tc>
      </w:tr>
      <w:tr w14:paraId="00AF443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0EE8E47C">
            <w:pPr>
              <w:spacing w:line="240" w:lineRule="auto"/>
              <w:ind w:firstLine="0" w:firstLineChars="0"/>
              <w:jc w:val="center"/>
              <w:rPr>
                <w:rFonts w:cs="Times New Roman"/>
                <w:bCs/>
                <w:sz w:val="21"/>
                <w:szCs w:val="21"/>
              </w:rPr>
            </w:pPr>
          </w:p>
        </w:tc>
        <w:tc>
          <w:tcPr>
            <w:tcW w:w="960" w:type="pct"/>
            <w:vAlign w:val="center"/>
          </w:tcPr>
          <w:p w14:paraId="1792339A">
            <w:pPr>
              <w:spacing w:line="240" w:lineRule="auto"/>
              <w:ind w:firstLine="0" w:firstLineChars="0"/>
              <w:jc w:val="center"/>
              <w:rPr>
                <w:rFonts w:cs="Times New Roman"/>
                <w:bCs/>
                <w:sz w:val="21"/>
                <w:szCs w:val="21"/>
              </w:rPr>
            </w:pPr>
            <w:r>
              <w:rPr>
                <w:rFonts w:cs="Times New Roman"/>
                <w:bCs/>
                <w:sz w:val="21"/>
                <w:szCs w:val="21"/>
              </w:rPr>
              <w:t>枣林湾有机农业产业区</w:t>
            </w:r>
          </w:p>
        </w:tc>
        <w:tc>
          <w:tcPr>
            <w:tcW w:w="873" w:type="pct"/>
            <w:vAlign w:val="center"/>
          </w:tcPr>
          <w:p w14:paraId="5ED26A85">
            <w:pPr>
              <w:spacing w:line="240" w:lineRule="auto"/>
              <w:ind w:firstLine="0" w:firstLineChars="0"/>
              <w:jc w:val="center"/>
              <w:rPr>
                <w:rFonts w:cs="Times New Roman"/>
                <w:kern w:val="0"/>
                <w:sz w:val="21"/>
                <w:szCs w:val="21"/>
              </w:rPr>
            </w:pPr>
            <w:r>
              <w:rPr>
                <w:rFonts w:cs="Times New Roman"/>
                <w:kern w:val="0"/>
                <w:sz w:val="21"/>
                <w:szCs w:val="21"/>
              </w:rPr>
              <w:t>5500</w:t>
            </w:r>
          </w:p>
        </w:tc>
        <w:tc>
          <w:tcPr>
            <w:tcW w:w="509" w:type="pct"/>
            <w:vAlign w:val="center"/>
          </w:tcPr>
          <w:p w14:paraId="494D4669">
            <w:pPr>
              <w:spacing w:line="240" w:lineRule="auto"/>
              <w:ind w:firstLine="0" w:firstLineChars="0"/>
              <w:jc w:val="center"/>
              <w:rPr>
                <w:rFonts w:cs="Times New Roman"/>
                <w:kern w:val="0"/>
                <w:sz w:val="21"/>
                <w:szCs w:val="21"/>
              </w:rPr>
            </w:pPr>
            <w:r>
              <w:rPr>
                <w:rFonts w:cs="Times New Roman"/>
                <w:kern w:val="0"/>
                <w:sz w:val="21"/>
                <w:szCs w:val="21"/>
              </w:rPr>
              <w:t>NE</w:t>
            </w:r>
          </w:p>
        </w:tc>
        <w:tc>
          <w:tcPr>
            <w:tcW w:w="873" w:type="pct"/>
            <w:vAlign w:val="center"/>
          </w:tcPr>
          <w:p w14:paraId="3492F8AC">
            <w:pPr>
              <w:spacing w:line="240" w:lineRule="auto"/>
              <w:ind w:firstLine="0" w:firstLineChars="0"/>
              <w:jc w:val="center"/>
              <w:rPr>
                <w:rFonts w:cs="Times New Roman"/>
                <w:bCs/>
                <w:sz w:val="21"/>
                <w:szCs w:val="21"/>
              </w:rPr>
            </w:pPr>
            <w:r>
              <w:rPr>
                <w:rFonts w:cs="Times New Roman"/>
                <w:bCs/>
                <w:sz w:val="21"/>
                <w:szCs w:val="21"/>
              </w:rPr>
              <w:t>/</w:t>
            </w:r>
          </w:p>
        </w:tc>
        <w:tc>
          <w:tcPr>
            <w:tcW w:w="1145" w:type="pct"/>
            <w:vAlign w:val="center"/>
          </w:tcPr>
          <w:p w14:paraId="055A9FC0">
            <w:pPr>
              <w:spacing w:line="240" w:lineRule="auto"/>
              <w:ind w:firstLine="0" w:firstLineChars="0"/>
              <w:jc w:val="center"/>
              <w:rPr>
                <w:rFonts w:cs="Times New Roman"/>
                <w:bCs/>
                <w:sz w:val="21"/>
                <w:szCs w:val="21"/>
              </w:rPr>
            </w:pPr>
            <w:r>
              <w:rPr>
                <w:rFonts w:cs="Times New Roman"/>
                <w:bCs/>
                <w:sz w:val="21"/>
                <w:szCs w:val="21"/>
              </w:rPr>
              <w:t>种质资源保护</w:t>
            </w:r>
          </w:p>
        </w:tc>
      </w:tr>
      <w:tr w14:paraId="26DA6C4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640" w:type="pct"/>
            <w:vMerge w:val="continue"/>
            <w:vAlign w:val="center"/>
          </w:tcPr>
          <w:p w14:paraId="5ED9E0E7">
            <w:pPr>
              <w:spacing w:line="240" w:lineRule="auto"/>
              <w:ind w:firstLine="0" w:firstLineChars="0"/>
              <w:jc w:val="center"/>
              <w:rPr>
                <w:rFonts w:cs="Times New Roman"/>
                <w:bCs/>
                <w:sz w:val="21"/>
                <w:szCs w:val="21"/>
              </w:rPr>
            </w:pPr>
          </w:p>
        </w:tc>
        <w:tc>
          <w:tcPr>
            <w:tcW w:w="960" w:type="pct"/>
            <w:vAlign w:val="center"/>
          </w:tcPr>
          <w:p w14:paraId="6795EAB7">
            <w:pPr>
              <w:spacing w:line="240" w:lineRule="auto"/>
              <w:ind w:firstLine="0" w:firstLineChars="0"/>
              <w:jc w:val="center"/>
              <w:rPr>
                <w:rFonts w:cs="Times New Roman"/>
                <w:sz w:val="21"/>
                <w:szCs w:val="20"/>
              </w:rPr>
            </w:pPr>
            <w:r>
              <w:rPr>
                <w:rFonts w:cs="Times New Roman"/>
                <w:sz w:val="21"/>
                <w:szCs w:val="20"/>
              </w:rPr>
              <w:t>仪征市红山风景名胜区</w:t>
            </w:r>
          </w:p>
        </w:tc>
        <w:tc>
          <w:tcPr>
            <w:tcW w:w="873" w:type="pct"/>
            <w:vAlign w:val="center"/>
          </w:tcPr>
          <w:p w14:paraId="7D5A49E4">
            <w:pPr>
              <w:spacing w:line="240" w:lineRule="auto"/>
              <w:ind w:firstLine="0" w:firstLineChars="0"/>
              <w:jc w:val="center"/>
              <w:rPr>
                <w:rFonts w:cs="Times New Roman"/>
                <w:kern w:val="0"/>
                <w:sz w:val="21"/>
                <w:szCs w:val="21"/>
              </w:rPr>
            </w:pPr>
            <w:r>
              <w:rPr>
                <w:rFonts w:cs="Times New Roman"/>
                <w:kern w:val="0"/>
                <w:sz w:val="21"/>
                <w:szCs w:val="21"/>
              </w:rPr>
              <w:t>960</w:t>
            </w:r>
          </w:p>
        </w:tc>
        <w:tc>
          <w:tcPr>
            <w:tcW w:w="509" w:type="pct"/>
            <w:vAlign w:val="center"/>
          </w:tcPr>
          <w:p w14:paraId="0BD1A0C0">
            <w:pPr>
              <w:spacing w:line="240" w:lineRule="auto"/>
              <w:ind w:firstLine="0" w:firstLineChars="0"/>
              <w:jc w:val="center"/>
              <w:rPr>
                <w:rFonts w:cs="Times New Roman"/>
                <w:kern w:val="0"/>
                <w:sz w:val="21"/>
                <w:szCs w:val="21"/>
              </w:rPr>
            </w:pPr>
            <w:r>
              <w:rPr>
                <w:rFonts w:cs="Times New Roman"/>
                <w:kern w:val="0"/>
                <w:sz w:val="21"/>
                <w:szCs w:val="21"/>
              </w:rPr>
              <w:t>N</w:t>
            </w:r>
          </w:p>
        </w:tc>
        <w:tc>
          <w:tcPr>
            <w:tcW w:w="873" w:type="pct"/>
            <w:vAlign w:val="center"/>
          </w:tcPr>
          <w:p w14:paraId="04108F0A">
            <w:pPr>
              <w:spacing w:line="240" w:lineRule="auto"/>
              <w:ind w:firstLine="0" w:firstLineChars="0"/>
              <w:jc w:val="center"/>
              <w:rPr>
                <w:rFonts w:cs="Times New Roman"/>
                <w:bCs/>
                <w:sz w:val="21"/>
                <w:szCs w:val="21"/>
              </w:rPr>
            </w:pPr>
            <w:r>
              <w:rPr>
                <w:rFonts w:cs="Times New Roman"/>
                <w:bCs/>
                <w:sz w:val="21"/>
                <w:szCs w:val="21"/>
              </w:rPr>
              <w:t>/</w:t>
            </w:r>
          </w:p>
        </w:tc>
        <w:tc>
          <w:tcPr>
            <w:tcW w:w="1145" w:type="pct"/>
            <w:vAlign w:val="center"/>
          </w:tcPr>
          <w:p w14:paraId="0A4C2956">
            <w:pPr>
              <w:spacing w:line="240" w:lineRule="auto"/>
              <w:ind w:firstLine="0" w:firstLineChars="0"/>
              <w:jc w:val="center"/>
              <w:rPr>
                <w:rFonts w:cs="Times New Roman"/>
                <w:sz w:val="21"/>
              </w:rPr>
            </w:pPr>
            <w:r>
              <w:rPr>
                <w:rFonts w:cs="Times New Roman"/>
                <w:sz w:val="21"/>
              </w:rPr>
              <w:t>自然与人文景观保护</w:t>
            </w:r>
          </w:p>
        </w:tc>
      </w:tr>
      <w:tr w14:paraId="636CF55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restart"/>
            <w:vAlign w:val="center"/>
          </w:tcPr>
          <w:p w14:paraId="2478EE29">
            <w:pPr>
              <w:spacing w:line="240" w:lineRule="auto"/>
              <w:ind w:firstLine="0" w:firstLineChars="0"/>
              <w:jc w:val="center"/>
              <w:rPr>
                <w:rFonts w:cs="Times New Roman"/>
                <w:bCs/>
                <w:kern w:val="0"/>
                <w:sz w:val="21"/>
                <w:szCs w:val="21"/>
              </w:rPr>
            </w:pPr>
            <w:r>
              <w:rPr>
                <w:rFonts w:cs="Times New Roman"/>
                <w:bCs/>
                <w:kern w:val="0"/>
                <w:sz w:val="21"/>
                <w:szCs w:val="21"/>
              </w:rPr>
              <w:t>土壤</w:t>
            </w:r>
            <w:r>
              <w:rPr>
                <w:rFonts w:cs="Times New Roman"/>
                <w:bCs/>
                <w:sz w:val="21"/>
                <w:szCs w:val="21"/>
              </w:rPr>
              <w:t>环境</w:t>
            </w:r>
          </w:p>
        </w:tc>
        <w:tc>
          <w:tcPr>
            <w:tcW w:w="960" w:type="pct"/>
            <w:vAlign w:val="center"/>
          </w:tcPr>
          <w:p w14:paraId="4E5552DE">
            <w:pPr>
              <w:spacing w:line="240" w:lineRule="auto"/>
              <w:ind w:firstLine="0" w:firstLineChars="0"/>
              <w:jc w:val="center"/>
              <w:rPr>
                <w:rFonts w:cs="Times New Roman"/>
                <w:bCs/>
                <w:kern w:val="0"/>
                <w:sz w:val="21"/>
                <w:szCs w:val="21"/>
              </w:rPr>
            </w:pPr>
            <w:r>
              <w:rPr>
                <w:rFonts w:cs="Times New Roman"/>
                <w:kern w:val="0"/>
                <w:sz w:val="21"/>
                <w:szCs w:val="21"/>
              </w:rPr>
              <w:t>车庄</w:t>
            </w:r>
          </w:p>
        </w:tc>
        <w:tc>
          <w:tcPr>
            <w:tcW w:w="873" w:type="pct"/>
            <w:vAlign w:val="center"/>
          </w:tcPr>
          <w:p w14:paraId="3A58DC6D">
            <w:pPr>
              <w:spacing w:line="240" w:lineRule="auto"/>
              <w:ind w:firstLine="0" w:firstLineChars="0"/>
              <w:jc w:val="center"/>
              <w:rPr>
                <w:rFonts w:cs="Times New Roman"/>
                <w:bCs/>
                <w:kern w:val="0"/>
                <w:sz w:val="21"/>
                <w:szCs w:val="21"/>
              </w:rPr>
            </w:pPr>
            <w:r>
              <w:rPr>
                <w:rFonts w:cs="Times New Roman"/>
                <w:kern w:val="0"/>
                <w:sz w:val="21"/>
                <w:szCs w:val="21"/>
              </w:rPr>
              <w:t>70</w:t>
            </w:r>
          </w:p>
        </w:tc>
        <w:tc>
          <w:tcPr>
            <w:tcW w:w="509" w:type="pct"/>
            <w:vAlign w:val="center"/>
          </w:tcPr>
          <w:p w14:paraId="7E0D09E6">
            <w:pPr>
              <w:spacing w:line="240" w:lineRule="auto"/>
              <w:ind w:firstLine="0" w:firstLineChars="0"/>
              <w:jc w:val="center"/>
              <w:rPr>
                <w:rFonts w:cs="Times New Roman"/>
                <w:bCs/>
                <w:kern w:val="0"/>
                <w:sz w:val="21"/>
                <w:szCs w:val="21"/>
              </w:rPr>
            </w:pPr>
            <w:r>
              <w:rPr>
                <w:rFonts w:cs="Times New Roman"/>
                <w:kern w:val="0"/>
                <w:sz w:val="21"/>
                <w:szCs w:val="21"/>
              </w:rPr>
              <w:t>N</w:t>
            </w:r>
          </w:p>
        </w:tc>
        <w:tc>
          <w:tcPr>
            <w:tcW w:w="873" w:type="pct"/>
            <w:vAlign w:val="center"/>
          </w:tcPr>
          <w:p w14:paraId="5541C79F">
            <w:pPr>
              <w:spacing w:line="240" w:lineRule="auto"/>
              <w:ind w:firstLine="0" w:firstLineChars="0"/>
              <w:jc w:val="center"/>
              <w:rPr>
                <w:rFonts w:cs="Times New Roman"/>
                <w:bCs/>
                <w:kern w:val="0"/>
                <w:sz w:val="21"/>
                <w:szCs w:val="21"/>
              </w:rPr>
            </w:pPr>
            <w:r>
              <w:rPr>
                <w:sz w:val="21"/>
                <w:szCs w:val="21"/>
              </w:rPr>
              <w:t>约</w:t>
            </w:r>
            <w:r>
              <w:rPr>
                <w:rFonts w:cs="Times New Roman"/>
                <w:kern w:val="0"/>
                <w:sz w:val="21"/>
                <w:szCs w:val="21"/>
              </w:rPr>
              <w:t>1000人</w:t>
            </w:r>
          </w:p>
        </w:tc>
        <w:tc>
          <w:tcPr>
            <w:tcW w:w="1145" w:type="pct"/>
            <w:vMerge w:val="restart"/>
            <w:vAlign w:val="center"/>
          </w:tcPr>
          <w:p w14:paraId="5793FD65">
            <w:pPr>
              <w:spacing w:line="240" w:lineRule="auto"/>
              <w:ind w:firstLine="420"/>
              <w:jc w:val="center"/>
              <w:rPr>
                <w:rFonts w:cs="Times New Roman"/>
                <w:bCs/>
                <w:kern w:val="0"/>
                <w:sz w:val="21"/>
                <w:szCs w:val="21"/>
              </w:rPr>
            </w:pPr>
            <w:r>
              <w:rPr>
                <w:rFonts w:cs="Times New Roman"/>
                <w:bCs/>
                <w:sz w:val="21"/>
                <w:szCs w:val="21"/>
              </w:rPr>
              <w:t>《土壤环境质量 建设用地土壤污染风险管控标准（试行）》（GB36600-2018）中第一类用地风险筛选值</w:t>
            </w:r>
          </w:p>
        </w:tc>
      </w:tr>
      <w:tr w14:paraId="069F805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660CE8CA">
            <w:pPr>
              <w:spacing w:line="240" w:lineRule="auto"/>
              <w:ind w:firstLine="0" w:firstLineChars="0"/>
              <w:jc w:val="center"/>
              <w:rPr>
                <w:rFonts w:cs="Times New Roman"/>
                <w:bCs/>
                <w:kern w:val="0"/>
                <w:sz w:val="21"/>
                <w:szCs w:val="21"/>
              </w:rPr>
            </w:pPr>
          </w:p>
        </w:tc>
        <w:tc>
          <w:tcPr>
            <w:tcW w:w="960" w:type="pct"/>
            <w:vAlign w:val="center"/>
          </w:tcPr>
          <w:p w14:paraId="184B7396">
            <w:pPr>
              <w:spacing w:line="240" w:lineRule="auto"/>
              <w:ind w:firstLine="0" w:firstLineChars="0"/>
              <w:jc w:val="center"/>
              <w:rPr>
                <w:rFonts w:cs="Times New Roman"/>
                <w:sz w:val="21"/>
                <w:szCs w:val="21"/>
              </w:rPr>
            </w:pPr>
            <w:r>
              <w:rPr>
                <w:rFonts w:cs="Times New Roman"/>
                <w:kern w:val="0"/>
                <w:sz w:val="21"/>
                <w:szCs w:val="21"/>
              </w:rPr>
              <w:t>后徐庄</w:t>
            </w:r>
          </w:p>
        </w:tc>
        <w:tc>
          <w:tcPr>
            <w:tcW w:w="873" w:type="pct"/>
            <w:vAlign w:val="center"/>
          </w:tcPr>
          <w:p w14:paraId="219E120B">
            <w:pPr>
              <w:spacing w:line="240" w:lineRule="auto"/>
              <w:ind w:firstLine="0" w:firstLineChars="0"/>
              <w:jc w:val="center"/>
              <w:rPr>
                <w:rFonts w:cs="Times New Roman"/>
                <w:bCs/>
                <w:sz w:val="21"/>
                <w:szCs w:val="21"/>
              </w:rPr>
            </w:pPr>
            <w:r>
              <w:rPr>
                <w:rFonts w:cs="Times New Roman"/>
                <w:kern w:val="0"/>
                <w:sz w:val="21"/>
                <w:szCs w:val="21"/>
              </w:rPr>
              <w:t>280</w:t>
            </w:r>
          </w:p>
        </w:tc>
        <w:tc>
          <w:tcPr>
            <w:tcW w:w="509" w:type="pct"/>
            <w:vAlign w:val="center"/>
          </w:tcPr>
          <w:p w14:paraId="4826ED96">
            <w:pPr>
              <w:spacing w:line="240" w:lineRule="auto"/>
              <w:ind w:firstLine="0" w:firstLineChars="0"/>
              <w:jc w:val="center"/>
              <w:rPr>
                <w:rFonts w:cs="Times New Roman"/>
                <w:bCs/>
                <w:sz w:val="21"/>
                <w:szCs w:val="21"/>
              </w:rPr>
            </w:pPr>
            <w:r>
              <w:rPr>
                <w:rFonts w:cs="Times New Roman"/>
                <w:kern w:val="0"/>
                <w:sz w:val="21"/>
                <w:szCs w:val="21"/>
              </w:rPr>
              <w:t>N</w:t>
            </w:r>
          </w:p>
        </w:tc>
        <w:tc>
          <w:tcPr>
            <w:tcW w:w="873" w:type="pct"/>
            <w:vAlign w:val="center"/>
          </w:tcPr>
          <w:p w14:paraId="1875792C">
            <w:pPr>
              <w:spacing w:line="240" w:lineRule="auto"/>
              <w:ind w:firstLine="0" w:firstLineChars="0"/>
              <w:jc w:val="center"/>
              <w:rPr>
                <w:rFonts w:cs="Times New Roman"/>
                <w:bCs/>
                <w:kern w:val="0"/>
                <w:sz w:val="21"/>
                <w:szCs w:val="21"/>
              </w:rPr>
            </w:pPr>
            <w:r>
              <w:rPr>
                <w:sz w:val="21"/>
                <w:szCs w:val="21"/>
              </w:rPr>
              <w:t>约1300人</w:t>
            </w:r>
          </w:p>
        </w:tc>
        <w:tc>
          <w:tcPr>
            <w:tcW w:w="1145" w:type="pct"/>
            <w:vMerge w:val="continue"/>
            <w:vAlign w:val="center"/>
          </w:tcPr>
          <w:p w14:paraId="6DB6531D">
            <w:pPr>
              <w:spacing w:line="240" w:lineRule="auto"/>
              <w:ind w:firstLine="0" w:firstLineChars="0"/>
              <w:jc w:val="center"/>
              <w:rPr>
                <w:rFonts w:cs="Times New Roman"/>
                <w:bCs/>
                <w:sz w:val="21"/>
                <w:szCs w:val="21"/>
              </w:rPr>
            </w:pPr>
          </w:p>
        </w:tc>
      </w:tr>
      <w:tr w14:paraId="1486025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300B4660">
            <w:pPr>
              <w:spacing w:line="240" w:lineRule="auto"/>
              <w:ind w:firstLine="0" w:firstLineChars="0"/>
              <w:jc w:val="center"/>
              <w:rPr>
                <w:rFonts w:cs="Times New Roman"/>
                <w:bCs/>
                <w:kern w:val="0"/>
                <w:sz w:val="21"/>
                <w:szCs w:val="21"/>
              </w:rPr>
            </w:pPr>
          </w:p>
        </w:tc>
        <w:tc>
          <w:tcPr>
            <w:tcW w:w="960" w:type="pct"/>
            <w:vAlign w:val="center"/>
          </w:tcPr>
          <w:p w14:paraId="3B979044">
            <w:pPr>
              <w:spacing w:line="240" w:lineRule="auto"/>
              <w:ind w:firstLine="0" w:firstLineChars="0"/>
              <w:jc w:val="center"/>
              <w:rPr>
                <w:rFonts w:cs="Times New Roman"/>
                <w:sz w:val="21"/>
                <w:szCs w:val="21"/>
              </w:rPr>
            </w:pPr>
            <w:r>
              <w:rPr>
                <w:rFonts w:cs="Times New Roman"/>
                <w:kern w:val="0"/>
                <w:sz w:val="21"/>
                <w:szCs w:val="21"/>
              </w:rPr>
              <w:t>胥浦中心小学</w:t>
            </w:r>
          </w:p>
        </w:tc>
        <w:tc>
          <w:tcPr>
            <w:tcW w:w="873" w:type="pct"/>
            <w:vAlign w:val="center"/>
          </w:tcPr>
          <w:p w14:paraId="40864DCE">
            <w:pPr>
              <w:spacing w:line="240" w:lineRule="auto"/>
              <w:ind w:firstLine="0" w:firstLineChars="0"/>
              <w:jc w:val="center"/>
              <w:rPr>
                <w:rFonts w:cs="Times New Roman"/>
                <w:bCs/>
                <w:sz w:val="21"/>
                <w:szCs w:val="21"/>
              </w:rPr>
            </w:pPr>
            <w:r>
              <w:rPr>
                <w:rFonts w:cs="Times New Roman"/>
                <w:kern w:val="0"/>
                <w:sz w:val="21"/>
                <w:szCs w:val="21"/>
              </w:rPr>
              <w:t>300</w:t>
            </w:r>
          </w:p>
        </w:tc>
        <w:tc>
          <w:tcPr>
            <w:tcW w:w="509" w:type="pct"/>
            <w:vAlign w:val="center"/>
          </w:tcPr>
          <w:p w14:paraId="7B63AE26">
            <w:pPr>
              <w:spacing w:line="240" w:lineRule="auto"/>
              <w:ind w:firstLine="0" w:firstLineChars="0"/>
              <w:jc w:val="center"/>
              <w:rPr>
                <w:rFonts w:cs="Times New Roman"/>
                <w:bCs/>
                <w:sz w:val="21"/>
                <w:szCs w:val="21"/>
              </w:rPr>
            </w:pPr>
            <w:r>
              <w:rPr>
                <w:rFonts w:cs="Times New Roman"/>
                <w:kern w:val="0"/>
                <w:sz w:val="21"/>
                <w:szCs w:val="21"/>
              </w:rPr>
              <w:t>N</w:t>
            </w:r>
          </w:p>
        </w:tc>
        <w:tc>
          <w:tcPr>
            <w:tcW w:w="873" w:type="pct"/>
            <w:vAlign w:val="center"/>
          </w:tcPr>
          <w:p w14:paraId="3A1CF199">
            <w:pPr>
              <w:spacing w:line="240" w:lineRule="auto"/>
              <w:ind w:firstLine="0" w:firstLineChars="0"/>
              <w:jc w:val="center"/>
              <w:rPr>
                <w:rFonts w:cs="Times New Roman"/>
                <w:bCs/>
                <w:kern w:val="0"/>
                <w:sz w:val="21"/>
                <w:szCs w:val="21"/>
              </w:rPr>
            </w:pPr>
            <w:r>
              <w:rPr>
                <w:sz w:val="21"/>
                <w:szCs w:val="21"/>
              </w:rPr>
              <w:t>约600人</w:t>
            </w:r>
          </w:p>
        </w:tc>
        <w:tc>
          <w:tcPr>
            <w:tcW w:w="1145" w:type="pct"/>
            <w:vMerge w:val="continue"/>
            <w:vAlign w:val="center"/>
          </w:tcPr>
          <w:p w14:paraId="036D55EC">
            <w:pPr>
              <w:spacing w:line="240" w:lineRule="auto"/>
              <w:ind w:firstLine="0" w:firstLineChars="0"/>
              <w:jc w:val="center"/>
              <w:rPr>
                <w:rFonts w:cs="Times New Roman"/>
                <w:bCs/>
                <w:sz w:val="21"/>
                <w:szCs w:val="21"/>
              </w:rPr>
            </w:pPr>
          </w:p>
        </w:tc>
      </w:tr>
      <w:tr w14:paraId="29D5F04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7413D77B">
            <w:pPr>
              <w:spacing w:line="240" w:lineRule="auto"/>
              <w:ind w:firstLine="0" w:firstLineChars="0"/>
              <w:jc w:val="center"/>
              <w:rPr>
                <w:rFonts w:cs="Times New Roman"/>
                <w:bCs/>
                <w:kern w:val="0"/>
                <w:sz w:val="21"/>
                <w:szCs w:val="21"/>
              </w:rPr>
            </w:pPr>
          </w:p>
        </w:tc>
        <w:tc>
          <w:tcPr>
            <w:tcW w:w="960" w:type="pct"/>
            <w:vAlign w:val="center"/>
          </w:tcPr>
          <w:p w14:paraId="383E85C4">
            <w:pPr>
              <w:spacing w:line="240" w:lineRule="auto"/>
              <w:ind w:firstLine="0" w:firstLineChars="0"/>
              <w:jc w:val="center"/>
              <w:rPr>
                <w:rFonts w:cs="Times New Roman"/>
                <w:sz w:val="21"/>
                <w:szCs w:val="21"/>
              </w:rPr>
            </w:pPr>
            <w:r>
              <w:rPr>
                <w:rFonts w:cs="Times New Roman"/>
                <w:kern w:val="0"/>
                <w:sz w:val="21"/>
                <w:szCs w:val="21"/>
              </w:rPr>
              <w:t>胥浦家园</w:t>
            </w:r>
          </w:p>
        </w:tc>
        <w:tc>
          <w:tcPr>
            <w:tcW w:w="873" w:type="pct"/>
            <w:vAlign w:val="center"/>
          </w:tcPr>
          <w:p w14:paraId="519E8240">
            <w:pPr>
              <w:spacing w:line="240" w:lineRule="auto"/>
              <w:ind w:firstLine="0" w:firstLineChars="0"/>
              <w:jc w:val="center"/>
              <w:rPr>
                <w:rFonts w:cs="Times New Roman"/>
                <w:bCs/>
                <w:sz w:val="21"/>
                <w:szCs w:val="21"/>
              </w:rPr>
            </w:pPr>
            <w:r>
              <w:rPr>
                <w:rFonts w:cs="Times New Roman"/>
                <w:kern w:val="0"/>
                <w:sz w:val="21"/>
                <w:szCs w:val="21"/>
              </w:rPr>
              <w:t>600</w:t>
            </w:r>
          </w:p>
        </w:tc>
        <w:tc>
          <w:tcPr>
            <w:tcW w:w="509" w:type="pct"/>
            <w:vAlign w:val="center"/>
          </w:tcPr>
          <w:p w14:paraId="48F7A71E">
            <w:pPr>
              <w:spacing w:line="240" w:lineRule="auto"/>
              <w:ind w:firstLine="0" w:firstLineChars="0"/>
              <w:jc w:val="center"/>
              <w:rPr>
                <w:rFonts w:cs="Times New Roman"/>
                <w:bCs/>
                <w:sz w:val="21"/>
                <w:szCs w:val="21"/>
              </w:rPr>
            </w:pPr>
            <w:r>
              <w:rPr>
                <w:rFonts w:cs="Times New Roman"/>
                <w:kern w:val="0"/>
                <w:sz w:val="21"/>
                <w:szCs w:val="21"/>
              </w:rPr>
              <w:t>N</w:t>
            </w:r>
          </w:p>
        </w:tc>
        <w:tc>
          <w:tcPr>
            <w:tcW w:w="873" w:type="pct"/>
            <w:vAlign w:val="center"/>
          </w:tcPr>
          <w:p w14:paraId="5FD309E1">
            <w:pPr>
              <w:spacing w:line="240" w:lineRule="auto"/>
              <w:ind w:firstLine="0" w:firstLineChars="0"/>
              <w:jc w:val="center"/>
              <w:rPr>
                <w:rFonts w:cs="Times New Roman"/>
                <w:bCs/>
                <w:kern w:val="0"/>
                <w:sz w:val="21"/>
                <w:szCs w:val="21"/>
              </w:rPr>
            </w:pPr>
            <w:r>
              <w:rPr>
                <w:sz w:val="21"/>
                <w:szCs w:val="21"/>
              </w:rPr>
              <w:t>约9200人</w:t>
            </w:r>
          </w:p>
        </w:tc>
        <w:tc>
          <w:tcPr>
            <w:tcW w:w="1145" w:type="pct"/>
            <w:vMerge w:val="continue"/>
            <w:vAlign w:val="center"/>
          </w:tcPr>
          <w:p w14:paraId="3E2EF0BA">
            <w:pPr>
              <w:spacing w:line="240" w:lineRule="auto"/>
              <w:ind w:firstLine="0" w:firstLineChars="0"/>
              <w:jc w:val="center"/>
              <w:rPr>
                <w:rFonts w:cs="Times New Roman"/>
                <w:bCs/>
                <w:sz w:val="21"/>
                <w:szCs w:val="21"/>
              </w:rPr>
            </w:pPr>
          </w:p>
        </w:tc>
      </w:tr>
      <w:tr w14:paraId="4AAB9EB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0F70A6EC">
            <w:pPr>
              <w:spacing w:line="240" w:lineRule="auto"/>
              <w:ind w:firstLine="0" w:firstLineChars="0"/>
              <w:jc w:val="center"/>
              <w:rPr>
                <w:rFonts w:cs="Times New Roman"/>
                <w:bCs/>
                <w:kern w:val="0"/>
                <w:sz w:val="21"/>
                <w:szCs w:val="21"/>
              </w:rPr>
            </w:pPr>
          </w:p>
        </w:tc>
        <w:tc>
          <w:tcPr>
            <w:tcW w:w="960" w:type="pct"/>
            <w:vAlign w:val="center"/>
          </w:tcPr>
          <w:p w14:paraId="6FC06341">
            <w:pPr>
              <w:spacing w:line="240" w:lineRule="auto"/>
              <w:ind w:firstLine="0" w:firstLineChars="0"/>
              <w:jc w:val="center"/>
              <w:rPr>
                <w:rFonts w:cs="Times New Roman"/>
                <w:sz w:val="21"/>
                <w:szCs w:val="21"/>
              </w:rPr>
            </w:pPr>
            <w:r>
              <w:rPr>
                <w:rFonts w:cs="Times New Roman"/>
                <w:kern w:val="0"/>
                <w:sz w:val="21"/>
                <w:szCs w:val="21"/>
              </w:rPr>
              <w:t>佐安村</w:t>
            </w:r>
          </w:p>
        </w:tc>
        <w:tc>
          <w:tcPr>
            <w:tcW w:w="873" w:type="pct"/>
            <w:vAlign w:val="center"/>
          </w:tcPr>
          <w:p w14:paraId="42ACA54E">
            <w:pPr>
              <w:spacing w:line="240" w:lineRule="auto"/>
              <w:ind w:firstLine="0" w:firstLineChars="0"/>
              <w:jc w:val="center"/>
              <w:rPr>
                <w:rFonts w:cs="Times New Roman"/>
                <w:bCs/>
                <w:sz w:val="21"/>
                <w:szCs w:val="21"/>
              </w:rPr>
            </w:pPr>
            <w:r>
              <w:rPr>
                <w:rFonts w:cs="Times New Roman"/>
                <w:kern w:val="0"/>
                <w:sz w:val="21"/>
                <w:szCs w:val="21"/>
              </w:rPr>
              <w:t>550</w:t>
            </w:r>
          </w:p>
        </w:tc>
        <w:tc>
          <w:tcPr>
            <w:tcW w:w="509" w:type="pct"/>
            <w:vAlign w:val="center"/>
          </w:tcPr>
          <w:p w14:paraId="744E825D">
            <w:pPr>
              <w:spacing w:line="240" w:lineRule="auto"/>
              <w:ind w:firstLine="0" w:firstLineChars="0"/>
              <w:jc w:val="center"/>
              <w:rPr>
                <w:rFonts w:cs="Times New Roman"/>
                <w:bCs/>
                <w:sz w:val="21"/>
                <w:szCs w:val="21"/>
              </w:rPr>
            </w:pPr>
            <w:r>
              <w:rPr>
                <w:rFonts w:cs="Times New Roman"/>
                <w:kern w:val="0"/>
                <w:sz w:val="21"/>
                <w:szCs w:val="21"/>
              </w:rPr>
              <w:t>N</w:t>
            </w:r>
          </w:p>
        </w:tc>
        <w:tc>
          <w:tcPr>
            <w:tcW w:w="873" w:type="pct"/>
            <w:vAlign w:val="center"/>
          </w:tcPr>
          <w:p w14:paraId="02EC329C">
            <w:pPr>
              <w:spacing w:line="240" w:lineRule="auto"/>
              <w:ind w:firstLine="0" w:firstLineChars="0"/>
              <w:jc w:val="center"/>
              <w:rPr>
                <w:rFonts w:cs="Times New Roman"/>
                <w:bCs/>
                <w:kern w:val="0"/>
                <w:sz w:val="21"/>
                <w:szCs w:val="21"/>
              </w:rPr>
            </w:pPr>
            <w:r>
              <w:rPr>
                <w:sz w:val="21"/>
                <w:szCs w:val="21"/>
              </w:rPr>
              <w:t>约1500人</w:t>
            </w:r>
          </w:p>
        </w:tc>
        <w:tc>
          <w:tcPr>
            <w:tcW w:w="1145" w:type="pct"/>
            <w:vMerge w:val="continue"/>
            <w:vAlign w:val="center"/>
          </w:tcPr>
          <w:p w14:paraId="3A5E31DC">
            <w:pPr>
              <w:spacing w:line="240" w:lineRule="auto"/>
              <w:ind w:firstLine="0" w:firstLineChars="0"/>
              <w:jc w:val="center"/>
              <w:rPr>
                <w:rFonts w:cs="Times New Roman"/>
                <w:bCs/>
                <w:sz w:val="21"/>
                <w:szCs w:val="21"/>
              </w:rPr>
            </w:pPr>
          </w:p>
        </w:tc>
      </w:tr>
      <w:tr w14:paraId="19C61F5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34F3A7A5">
            <w:pPr>
              <w:spacing w:line="240" w:lineRule="auto"/>
              <w:ind w:firstLine="0" w:firstLineChars="0"/>
              <w:jc w:val="center"/>
              <w:rPr>
                <w:rFonts w:cs="Times New Roman"/>
                <w:bCs/>
                <w:kern w:val="0"/>
                <w:sz w:val="21"/>
                <w:szCs w:val="21"/>
              </w:rPr>
            </w:pPr>
          </w:p>
        </w:tc>
        <w:tc>
          <w:tcPr>
            <w:tcW w:w="960" w:type="pct"/>
            <w:vAlign w:val="center"/>
          </w:tcPr>
          <w:p w14:paraId="02733964">
            <w:pPr>
              <w:spacing w:line="240" w:lineRule="auto"/>
              <w:ind w:firstLine="0" w:firstLineChars="0"/>
              <w:jc w:val="center"/>
              <w:rPr>
                <w:rFonts w:cs="Times New Roman"/>
                <w:sz w:val="21"/>
                <w:szCs w:val="21"/>
              </w:rPr>
            </w:pPr>
            <w:r>
              <w:rPr>
                <w:rFonts w:cs="Times New Roman"/>
                <w:kern w:val="0"/>
                <w:sz w:val="21"/>
                <w:szCs w:val="21"/>
              </w:rPr>
              <w:t>高桥</w:t>
            </w:r>
          </w:p>
        </w:tc>
        <w:tc>
          <w:tcPr>
            <w:tcW w:w="873" w:type="pct"/>
            <w:vAlign w:val="center"/>
          </w:tcPr>
          <w:p w14:paraId="196D59A4">
            <w:pPr>
              <w:spacing w:line="240" w:lineRule="auto"/>
              <w:ind w:firstLine="0" w:firstLineChars="0"/>
              <w:jc w:val="center"/>
              <w:rPr>
                <w:rFonts w:cs="Times New Roman"/>
                <w:bCs/>
                <w:sz w:val="21"/>
                <w:szCs w:val="21"/>
              </w:rPr>
            </w:pPr>
            <w:r>
              <w:rPr>
                <w:rFonts w:cs="Times New Roman"/>
                <w:kern w:val="0"/>
                <w:sz w:val="21"/>
                <w:szCs w:val="21"/>
              </w:rPr>
              <w:t>900</w:t>
            </w:r>
          </w:p>
        </w:tc>
        <w:tc>
          <w:tcPr>
            <w:tcW w:w="509" w:type="pct"/>
            <w:vAlign w:val="center"/>
          </w:tcPr>
          <w:p w14:paraId="1314B7C8">
            <w:pPr>
              <w:spacing w:line="240" w:lineRule="auto"/>
              <w:ind w:firstLine="0" w:firstLineChars="0"/>
              <w:jc w:val="center"/>
              <w:rPr>
                <w:rFonts w:cs="Times New Roman"/>
                <w:bCs/>
                <w:sz w:val="21"/>
                <w:szCs w:val="21"/>
              </w:rPr>
            </w:pPr>
            <w:r>
              <w:rPr>
                <w:rFonts w:cs="Times New Roman"/>
                <w:kern w:val="0"/>
                <w:sz w:val="21"/>
                <w:szCs w:val="21"/>
              </w:rPr>
              <w:t>N</w:t>
            </w:r>
          </w:p>
        </w:tc>
        <w:tc>
          <w:tcPr>
            <w:tcW w:w="873" w:type="pct"/>
            <w:vAlign w:val="center"/>
          </w:tcPr>
          <w:p w14:paraId="1CDB3DEA">
            <w:pPr>
              <w:spacing w:line="240" w:lineRule="auto"/>
              <w:ind w:firstLine="0" w:firstLineChars="0"/>
              <w:jc w:val="center"/>
              <w:rPr>
                <w:rFonts w:cs="Times New Roman"/>
                <w:bCs/>
                <w:kern w:val="0"/>
                <w:sz w:val="21"/>
                <w:szCs w:val="21"/>
              </w:rPr>
            </w:pPr>
            <w:r>
              <w:rPr>
                <w:sz w:val="21"/>
                <w:szCs w:val="21"/>
              </w:rPr>
              <w:t>约200人</w:t>
            </w:r>
          </w:p>
        </w:tc>
        <w:tc>
          <w:tcPr>
            <w:tcW w:w="1145" w:type="pct"/>
            <w:vMerge w:val="continue"/>
            <w:vAlign w:val="center"/>
          </w:tcPr>
          <w:p w14:paraId="21E2EDB6">
            <w:pPr>
              <w:spacing w:line="240" w:lineRule="auto"/>
              <w:ind w:firstLine="0" w:firstLineChars="0"/>
              <w:jc w:val="center"/>
              <w:rPr>
                <w:rFonts w:cs="Times New Roman"/>
                <w:bCs/>
                <w:sz w:val="21"/>
                <w:szCs w:val="21"/>
              </w:rPr>
            </w:pPr>
          </w:p>
        </w:tc>
      </w:tr>
      <w:tr w14:paraId="135570E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60ACCCE7">
            <w:pPr>
              <w:spacing w:line="240" w:lineRule="auto"/>
              <w:ind w:firstLine="0" w:firstLineChars="0"/>
              <w:jc w:val="center"/>
              <w:rPr>
                <w:rFonts w:cs="Times New Roman"/>
                <w:bCs/>
                <w:kern w:val="0"/>
                <w:sz w:val="21"/>
                <w:szCs w:val="21"/>
              </w:rPr>
            </w:pPr>
          </w:p>
        </w:tc>
        <w:tc>
          <w:tcPr>
            <w:tcW w:w="960" w:type="pct"/>
            <w:vAlign w:val="center"/>
          </w:tcPr>
          <w:p w14:paraId="603DAFA1">
            <w:pPr>
              <w:spacing w:line="240" w:lineRule="auto"/>
              <w:ind w:firstLine="0" w:firstLineChars="0"/>
              <w:jc w:val="center"/>
              <w:rPr>
                <w:rFonts w:cs="Times New Roman"/>
                <w:sz w:val="21"/>
                <w:szCs w:val="21"/>
              </w:rPr>
            </w:pPr>
            <w:r>
              <w:rPr>
                <w:rFonts w:cs="Times New Roman"/>
                <w:kern w:val="0"/>
                <w:sz w:val="21"/>
                <w:szCs w:val="21"/>
              </w:rPr>
              <w:t>张营</w:t>
            </w:r>
          </w:p>
        </w:tc>
        <w:tc>
          <w:tcPr>
            <w:tcW w:w="873" w:type="pct"/>
            <w:vAlign w:val="center"/>
          </w:tcPr>
          <w:p w14:paraId="39879B0A">
            <w:pPr>
              <w:spacing w:line="240" w:lineRule="auto"/>
              <w:ind w:firstLine="0" w:firstLineChars="0"/>
              <w:jc w:val="center"/>
              <w:rPr>
                <w:rFonts w:cs="Times New Roman"/>
                <w:bCs/>
                <w:sz w:val="21"/>
                <w:szCs w:val="21"/>
              </w:rPr>
            </w:pPr>
            <w:r>
              <w:rPr>
                <w:rFonts w:cs="Times New Roman"/>
                <w:kern w:val="0"/>
                <w:sz w:val="21"/>
                <w:szCs w:val="21"/>
              </w:rPr>
              <w:t>1000</w:t>
            </w:r>
          </w:p>
        </w:tc>
        <w:tc>
          <w:tcPr>
            <w:tcW w:w="509" w:type="pct"/>
            <w:vAlign w:val="center"/>
          </w:tcPr>
          <w:p w14:paraId="2253A986">
            <w:pPr>
              <w:spacing w:line="240" w:lineRule="auto"/>
              <w:ind w:firstLine="0" w:firstLineChars="0"/>
              <w:jc w:val="center"/>
              <w:rPr>
                <w:rFonts w:cs="Times New Roman"/>
                <w:bCs/>
                <w:sz w:val="21"/>
                <w:szCs w:val="21"/>
              </w:rPr>
            </w:pPr>
            <w:r>
              <w:rPr>
                <w:rFonts w:cs="Times New Roman"/>
                <w:kern w:val="0"/>
                <w:sz w:val="21"/>
                <w:szCs w:val="21"/>
              </w:rPr>
              <w:t>N</w:t>
            </w:r>
          </w:p>
        </w:tc>
        <w:tc>
          <w:tcPr>
            <w:tcW w:w="873" w:type="pct"/>
            <w:vAlign w:val="center"/>
          </w:tcPr>
          <w:p w14:paraId="7E9B39D1">
            <w:pPr>
              <w:spacing w:line="240" w:lineRule="auto"/>
              <w:ind w:firstLine="0" w:firstLineChars="0"/>
              <w:jc w:val="center"/>
              <w:rPr>
                <w:rFonts w:cs="Times New Roman"/>
                <w:bCs/>
                <w:kern w:val="0"/>
                <w:sz w:val="21"/>
                <w:szCs w:val="21"/>
              </w:rPr>
            </w:pPr>
            <w:r>
              <w:rPr>
                <w:sz w:val="21"/>
                <w:szCs w:val="21"/>
              </w:rPr>
              <w:t>约800人</w:t>
            </w:r>
          </w:p>
        </w:tc>
        <w:tc>
          <w:tcPr>
            <w:tcW w:w="1145" w:type="pct"/>
            <w:vMerge w:val="continue"/>
            <w:vAlign w:val="center"/>
          </w:tcPr>
          <w:p w14:paraId="2405F359">
            <w:pPr>
              <w:spacing w:line="240" w:lineRule="auto"/>
              <w:ind w:firstLine="0" w:firstLineChars="0"/>
              <w:jc w:val="center"/>
              <w:rPr>
                <w:rFonts w:cs="Times New Roman"/>
                <w:bCs/>
                <w:sz w:val="21"/>
                <w:szCs w:val="21"/>
              </w:rPr>
            </w:pPr>
          </w:p>
        </w:tc>
      </w:tr>
      <w:tr w14:paraId="5094CA8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4FD82F85">
            <w:pPr>
              <w:spacing w:line="240" w:lineRule="auto"/>
              <w:ind w:firstLine="0" w:firstLineChars="0"/>
              <w:jc w:val="center"/>
              <w:rPr>
                <w:rFonts w:cs="Times New Roman"/>
                <w:bCs/>
                <w:kern w:val="0"/>
                <w:sz w:val="21"/>
                <w:szCs w:val="21"/>
              </w:rPr>
            </w:pPr>
          </w:p>
        </w:tc>
        <w:tc>
          <w:tcPr>
            <w:tcW w:w="960" w:type="pct"/>
            <w:vAlign w:val="center"/>
          </w:tcPr>
          <w:p w14:paraId="33A3DB9B">
            <w:pPr>
              <w:spacing w:line="240" w:lineRule="auto"/>
              <w:ind w:firstLine="0" w:firstLineChars="0"/>
              <w:jc w:val="center"/>
              <w:rPr>
                <w:rFonts w:cs="Times New Roman"/>
                <w:sz w:val="21"/>
                <w:szCs w:val="21"/>
              </w:rPr>
            </w:pPr>
            <w:r>
              <w:rPr>
                <w:rFonts w:cs="Times New Roman"/>
                <w:kern w:val="0"/>
                <w:sz w:val="21"/>
                <w:szCs w:val="21"/>
              </w:rPr>
              <w:t>钱家大庄</w:t>
            </w:r>
          </w:p>
        </w:tc>
        <w:tc>
          <w:tcPr>
            <w:tcW w:w="873" w:type="pct"/>
            <w:vAlign w:val="center"/>
          </w:tcPr>
          <w:p w14:paraId="302C9E6E">
            <w:pPr>
              <w:spacing w:line="240" w:lineRule="auto"/>
              <w:ind w:firstLine="0" w:firstLineChars="0"/>
              <w:jc w:val="center"/>
              <w:rPr>
                <w:rFonts w:cs="Times New Roman"/>
                <w:bCs/>
                <w:sz w:val="21"/>
                <w:szCs w:val="21"/>
              </w:rPr>
            </w:pPr>
            <w:r>
              <w:rPr>
                <w:rFonts w:cs="Times New Roman"/>
                <w:kern w:val="0"/>
                <w:sz w:val="21"/>
                <w:szCs w:val="21"/>
              </w:rPr>
              <w:t>250</w:t>
            </w:r>
          </w:p>
        </w:tc>
        <w:tc>
          <w:tcPr>
            <w:tcW w:w="509" w:type="pct"/>
            <w:vAlign w:val="center"/>
          </w:tcPr>
          <w:p w14:paraId="3AC6A2A0">
            <w:pPr>
              <w:spacing w:line="240" w:lineRule="auto"/>
              <w:ind w:firstLine="0" w:firstLineChars="0"/>
              <w:jc w:val="center"/>
              <w:rPr>
                <w:rFonts w:cs="Times New Roman"/>
                <w:bCs/>
                <w:sz w:val="21"/>
                <w:szCs w:val="21"/>
              </w:rPr>
            </w:pPr>
            <w:r>
              <w:rPr>
                <w:rFonts w:cs="Times New Roman"/>
                <w:bCs/>
                <w:sz w:val="21"/>
                <w:szCs w:val="21"/>
              </w:rPr>
              <w:t>NE</w:t>
            </w:r>
          </w:p>
        </w:tc>
        <w:tc>
          <w:tcPr>
            <w:tcW w:w="873" w:type="pct"/>
            <w:vAlign w:val="center"/>
          </w:tcPr>
          <w:p w14:paraId="7159A498">
            <w:pPr>
              <w:spacing w:line="240" w:lineRule="auto"/>
              <w:ind w:firstLine="0" w:firstLineChars="0"/>
              <w:jc w:val="center"/>
              <w:rPr>
                <w:rFonts w:cs="Times New Roman"/>
                <w:bCs/>
                <w:kern w:val="0"/>
                <w:sz w:val="21"/>
                <w:szCs w:val="21"/>
              </w:rPr>
            </w:pPr>
            <w:r>
              <w:rPr>
                <w:sz w:val="21"/>
                <w:szCs w:val="21"/>
              </w:rPr>
              <w:t>约700人</w:t>
            </w:r>
          </w:p>
        </w:tc>
        <w:tc>
          <w:tcPr>
            <w:tcW w:w="1145" w:type="pct"/>
            <w:vMerge w:val="continue"/>
            <w:vAlign w:val="center"/>
          </w:tcPr>
          <w:p w14:paraId="170C5E92">
            <w:pPr>
              <w:spacing w:line="240" w:lineRule="auto"/>
              <w:ind w:firstLine="0" w:firstLineChars="0"/>
              <w:jc w:val="center"/>
              <w:rPr>
                <w:rFonts w:cs="Times New Roman"/>
                <w:bCs/>
                <w:sz w:val="21"/>
                <w:szCs w:val="21"/>
              </w:rPr>
            </w:pPr>
          </w:p>
        </w:tc>
      </w:tr>
      <w:tr w14:paraId="076D9B2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772B4FF2">
            <w:pPr>
              <w:spacing w:line="240" w:lineRule="auto"/>
              <w:ind w:firstLine="0" w:firstLineChars="0"/>
              <w:jc w:val="center"/>
              <w:rPr>
                <w:rFonts w:cs="Times New Roman"/>
                <w:bCs/>
                <w:kern w:val="0"/>
                <w:sz w:val="21"/>
                <w:szCs w:val="21"/>
              </w:rPr>
            </w:pPr>
          </w:p>
        </w:tc>
        <w:tc>
          <w:tcPr>
            <w:tcW w:w="960" w:type="pct"/>
            <w:vAlign w:val="center"/>
          </w:tcPr>
          <w:p w14:paraId="53A6F71E">
            <w:pPr>
              <w:spacing w:line="240" w:lineRule="auto"/>
              <w:ind w:firstLine="0" w:firstLineChars="0"/>
              <w:jc w:val="center"/>
              <w:rPr>
                <w:rFonts w:cs="Times New Roman"/>
                <w:sz w:val="21"/>
                <w:szCs w:val="21"/>
              </w:rPr>
            </w:pPr>
            <w:r>
              <w:rPr>
                <w:rFonts w:cs="Times New Roman"/>
                <w:kern w:val="0"/>
                <w:sz w:val="21"/>
                <w:szCs w:val="21"/>
              </w:rPr>
              <w:t>瑞元新村</w:t>
            </w:r>
          </w:p>
        </w:tc>
        <w:tc>
          <w:tcPr>
            <w:tcW w:w="873" w:type="pct"/>
            <w:vAlign w:val="center"/>
          </w:tcPr>
          <w:p w14:paraId="47630BA5">
            <w:pPr>
              <w:spacing w:line="240" w:lineRule="auto"/>
              <w:ind w:firstLine="0" w:firstLineChars="0"/>
              <w:jc w:val="center"/>
              <w:rPr>
                <w:rFonts w:cs="Times New Roman"/>
                <w:bCs/>
                <w:sz w:val="21"/>
                <w:szCs w:val="21"/>
              </w:rPr>
            </w:pPr>
            <w:r>
              <w:rPr>
                <w:rFonts w:cs="Times New Roman"/>
                <w:kern w:val="0"/>
                <w:sz w:val="21"/>
                <w:szCs w:val="21"/>
              </w:rPr>
              <w:t>100</w:t>
            </w:r>
          </w:p>
        </w:tc>
        <w:tc>
          <w:tcPr>
            <w:tcW w:w="509" w:type="pct"/>
            <w:vAlign w:val="center"/>
          </w:tcPr>
          <w:p w14:paraId="3DC2994D">
            <w:pPr>
              <w:spacing w:line="240" w:lineRule="auto"/>
              <w:ind w:firstLine="0" w:firstLineChars="0"/>
              <w:jc w:val="center"/>
              <w:rPr>
                <w:rFonts w:cs="Times New Roman"/>
                <w:bCs/>
                <w:sz w:val="21"/>
                <w:szCs w:val="21"/>
              </w:rPr>
            </w:pPr>
            <w:r>
              <w:rPr>
                <w:rFonts w:cs="Times New Roman"/>
                <w:bCs/>
                <w:sz w:val="21"/>
                <w:szCs w:val="21"/>
              </w:rPr>
              <w:t>NE</w:t>
            </w:r>
          </w:p>
        </w:tc>
        <w:tc>
          <w:tcPr>
            <w:tcW w:w="873" w:type="pct"/>
            <w:vAlign w:val="center"/>
          </w:tcPr>
          <w:p w14:paraId="6D7FE913">
            <w:pPr>
              <w:spacing w:line="240" w:lineRule="auto"/>
              <w:ind w:firstLine="0" w:firstLineChars="0"/>
              <w:jc w:val="center"/>
              <w:rPr>
                <w:rFonts w:cs="Times New Roman"/>
                <w:bCs/>
                <w:kern w:val="0"/>
                <w:sz w:val="21"/>
                <w:szCs w:val="21"/>
              </w:rPr>
            </w:pPr>
            <w:r>
              <w:rPr>
                <w:sz w:val="21"/>
                <w:szCs w:val="21"/>
              </w:rPr>
              <w:t>约300人</w:t>
            </w:r>
          </w:p>
        </w:tc>
        <w:tc>
          <w:tcPr>
            <w:tcW w:w="1145" w:type="pct"/>
            <w:vMerge w:val="continue"/>
            <w:vAlign w:val="center"/>
          </w:tcPr>
          <w:p w14:paraId="5F1D7064">
            <w:pPr>
              <w:spacing w:line="240" w:lineRule="auto"/>
              <w:ind w:firstLine="0" w:firstLineChars="0"/>
              <w:jc w:val="center"/>
              <w:rPr>
                <w:rFonts w:cs="Times New Roman"/>
                <w:bCs/>
                <w:sz w:val="21"/>
                <w:szCs w:val="21"/>
              </w:rPr>
            </w:pPr>
          </w:p>
        </w:tc>
      </w:tr>
      <w:tr w14:paraId="53F8967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12E5CD16">
            <w:pPr>
              <w:spacing w:line="240" w:lineRule="auto"/>
              <w:ind w:firstLine="0" w:firstLineChars="0"/>
              <w:jc w:val="center"/>
              <w:rPr>
                <w:rFonts w:cs="Times New Roman"/>
                <w:bCs/>
                <w:kern w:val="0"/>
                <w:sz w:val="21"/>
                <w:szCs w:val="21"/>
              </w:rPr>
            </w:pPr>
          </w:p>
        </w:tc>
        <w:tc>
          <w:tcPr>
            <w:tcW w:w="960" w:type="pct"/>
            <w:vAlign w:val="center"/>
          </w:tcPr>
          <w:p w14:paraId="14F97506">
            <w:pPr>
              <w:spacing w:line="240" w:lineRule="auto"/>
              <w:ind w:firstLine="0" w:firstLineChars="0"/>
              <w:jc w:val="center"/>
              <w:rPr>
                <w:rFonts w:cs="Times New Roman"/>
                <w:kern w:val="0"/>
                <w:sz w:val="21"/>
                <w:szCs w:val="21"/>
              </w:rPr>
            </w:pPr>
            <w:r>
              <w:rPr>
                <w:rFonts w:cs="Times New Roman"/>
                <w:kern w:val="0"/>
                <w:sz w:val="21"/>
                <w:szCs w:val="21"/>
              </w:rPr>
              <w:t>胥浦中学</w:t>
            </w:r>
          </w:p>
        </w:tc>
        <w:tc>
          <w:tcPr>
            <w:tcW w:w="873" w:type="pct"/>
            <w:vAlign w:val="center"/>
          </w:tcPr>
          <w:p w14:paraId="410B2B37">
            <w:pPr>
              <w:spacing w:line="240" w:lineRule="auto"/>
              <w:ind w:firstLine="0" w:firstLineChars="0"/>
              <w:jc w:val="center"/>
              <w:rPr>
                <w:rFonts w:cs="Times New Roman"/>
                <w:kern w:val="0"/>
                <w:sz w:val="21"/>
                <w:szCs w:val="21"/>
              </w:rPr>
            </w:pPr>
            <w:r>
              <w:rPr>
                <w:rFonts w:cs="Times New Roman"/>
                <w:kern w:val="0"/>
                <w:sz w:val="21"/>
                <w:szCs w:val="21"/>
              </w:rPr>
              <w:t>100</w:t>
            </w:r>
          </w:p>
        </w:tc>
        <w:tc>
          <w:tcPr>
            <w:tcW w:w="509" w:type="pct"/>
            <w:vAlign w:val="center"/>
          </w:tcPr>
          <w:p w14:paraId="6485B41F">
            <w:pPr>
              <w:spacing w:line="240" w:lineRule="auto"/>
              <w:ind w:firstLine="0" w:firstLineChars="0"/>
              <w:jc w:val="center"/>
              <w:rPr>
                <w:rFonts w:cs="Times New Roman"/>
                <w:bCs/>
                <w:sz w:val="21"/>
                <w:szCs w:val="21"/>
              </w:rPr>
            </w:pPr>
            <w:r>
              <w:rPr>
                <w:rFonts w:cs="Times New Roman"/>
                <w:bCs/>
                <w:sz w:val="21"/>
                <w:szCs w:val="21"/>
              </w:rPr>
              <w:t>NE</w:t>
            </w:r>
          </w:p>
        </w:tc>
        <w:tc>
          <w:tcPr>
            <w:tcW w:w="873" w:type="pct"/>
            <w:vAlign w:val="center"/>
          </w:tcPr>
          <w:p w14:paraId="785BEC9D">
            <w:pPr>
              <w:spacing w:line="240" w:lineRule="auto"/>
              <w:ind w:firstLine="0" w:firstLineChars="0"/>
              <w:jc w:val="center"/>
              <w:rPr>
                <w:sz w:val="21"/>
                <w:szCs w:val="21"/>
              </w:rPr>
            </w:pPr>
            <w:r>
              <w:rPr>
                <w:sz w:val="21"/>
                <w:szCs w:val="21"/>
              </w:rPr>
              <w:t>约1100人</w:t>
            </w:r>
          </w:p>
        </w:tc>
        <w:tc>
          <w:tcPr>
            <w:tcW w:w="1145" w:type="pct"/>
            <w:vMerge w:val="continue"/>
            <w:vAlign w:val="center"/>
          </w:tcPr>
          <w:p w14:paraId="79913DB1">
            <w:pPr>
              <w:spacing w:line="240" w:lineRule="auto"/>
              <w:ind w:firstLine="0" w:firstLineChars="0"/>
              <w:jc w:val="center"/>
              <w:rPr>
                <w:rFonts w:cs="Times New Roman"/>
                <w:bCs/>
                <w:sz w:val="21"/>
                <w:szCs w:val="21"/>
              </w:rPr>
            </w:pPr>
          </w:p>
        </w:tc>
      </w:tr>
      <w:tr w14:paraId="6624B41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02B1A4CF">
            <w:pPr>
              <w:spacing w:line="240" w:lineRule="auto"/>
              <w:ind w:firstLine="0" w:firstLineChars="0"/>
              <w:jc w:val="center"/>
              <w:rPr>
                <w:rFonts w:cs="Times New Roman"/>
                <w:bCs/>
                <w:kern w:val="0"/>
                <w:sz w:val="21"/>
                <w:szCs w:val="21"/>
              </w:rPr>
            </w:pPr>
          </w:p>
        </w:tc>
        <w:tc>
          <w:tcPr>
            <w:tcW w:w="960" w:type="pct"/>
            <w:vAlign w:val="center"/>
          </w:tcPr>
          <w:p w14:paraId="740C4E8C">
            <w:pPr>
              <w:spacing w:line="240" w:lineRule="auto"/>
              <w:ind w:firstLine="0" w:firstLineChars="0"/>
              <w:jc w:val="center"/>
              <w:rPr>
                <w:rFonts w:cs="Times New Roman"/>
                <w:sz w:val="21"/>
                <w:szCs w:val="21"/>
              </w:rPr>
            </w:pPr>
            <w:r>
              <w:rPr>
                <w:rFonts w:cs="Times New Roman"/>
                <w:kern w:val="0"/>
                <w:sz w:val="21"/>
                <w:szCs w:val="21"/>
              </w:rPr>
              <w:t>碧河湾</w:t>
            </w:r>
          </w:p>
        </w:tc>
        <w:tc>
          <w:tcPr>
            <w:tcW w:w="873" w:type="pct"/>
            <w:vAlign w:val="center"/>
          </w:tcPr>
          <w:p w14:paraId="172E374B">
            <w:pPr>
              <w:spacing w:line="240" w:lineRule="auto"/>
              <w:ind w:firstLine="0" w:firstLineChars="0"/>
              <w:jc w:val="center"/>
              <w:rPr>
                <w:rFonts w:cs="Times New Roman"/>
                <w:bCs/>
                <w:sz w:val="21"/>
                <w:szCs w:val="21"/>
              </w:rPr>
            </w:pPr>
            <w:r>
              <w:rPr>
                <w:rFonts w:cs="Times New Roman"/>
                <w:kern w:val="0"/>
                <w:sz w:val="21"/>
                <w:szCs w:val="21"/>
              </w:rPr>
              <w:t>480</w:t>
            </w:r>
          </w:p>
        </w:tc>
        <w:tc>
          <w:tcPr>
            <w:tcW w:w="509" w:type="pct"/>
            <w:vAlign w:val="center"/>
          </w:tcPr>
          <w:p w14:paraId="630BE7F9">
            <w:pPr>
              <w:spacing w:line="240" w:lineRule="auto"/>
              <w:ind w:firstLine="0" w:firstLineChars="0"/>
              <w:jc w:val="center"/>
              <w:rPr>
                <w:rFonts w:cs="Times New Roman"/>
                <w:bCs/>
                <w:sz w:val="21"/>
                <w:szCs w:val="21"/>
              </w:rPr>
            </w:pPr>
            <w:r>
              <w:rPr>
                <w:rFonts w:cs="Times New Roman"/>
                <w:bCs/>
                <w:sz w:val="21"/>
                <w:szCs w:val="21"/>
              </w:rPr>
              <w:t>NE</w:t>
            </w:r>
          </w:p>
        </w:tc>
        <w:tc>
          <w:tcPr>
            <w:tcW w:w="873" w:type="pct"/>
            <w:vAlign w:val="center"/>
          </w:tcPr>
          <w:p w14:paraId="5ACF3058">
            <w:pPr>
              <w:spacing w:line="240" w:lineRule="auto"/>
              <w:ind w:firstLine="0" w:firstLineChars="0"/>
              <w:jc w:val="center"/>
              <w:rPr>
                <w:rFonts w:cs="Times New Roman"/>
                <w:bCs/>
                <w:kern w:val="0"/>
                <w:sz w:val="21"/>
                <w:szCs w:val="21"/>
              </w:rPr>
            </w:pPr>
            <w:r>
              <w:rPr>
                <w:sz w:val="21"/>
                <w:szCs w:val="21"/>
              </w:rPr>
              <w:t>约2130人</w:t>
            </w:r>
          </w:p>
        </w:tc>
        <w:tc>
          <w:tcPr>
            <w:tcW w:w="1145" w:type="pct"/>
            <w:vMerge w:val="continue"/>
            <w:vAlign w:val="center"/>
          </w:tcPr>
          <w:p w14:paraId="597E8798">
            <w:pPr>
              <w:spacing w:line="240" w:lineRule="auto"/>
              <w:ind w:firstLine="0" w:firstLineChars="0"/>
              <w:jc w:val="center"/>
              <w:rPr>
                <w:rFonts w:cs="Times New Roman"/>
                <w:bCs/>
                <w:sz w:val="21"/>
                <w:szCs w:val="21"/>
              </w:rPr>
            </w:pPr>
          </w:p>
        </w:tc>
      </w:tr>
      <w:tr w14:paraId="5A1B124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291D1F49">
            <w:pPr>
              <w:spacing w:line="240" w:lineRule="auto"/>
              <w:ind w:firstLine="0" w:firstLineChars="0"/>
              <w:jc w:val="center"/>
              <w:rPr>
                <w:rFonts w:cs="Times New Roman"/>
                <w:bCs/>
                <w:kern w:val="0"/>
                <w:sz w:val="21"/>
                <w:szCs w:val="21"/>
              </w:rPr>
            </w:pPr>
          </w:p>
        </w:tc>
        <w:tc>
          <w:tcPr>
            <w:tcW w:w="960" w:type="pct"/>
            <w:vAlign w:val="center"/>
          </w:tcPr>
          <w:p w14:paraId="5D45F9F3">
            <w:pPr>
              <w:spacing w:line="240" w:lineRule="auto"/>
              <w:ind w:firstLine="0" w:firstLineChars="0"/>
              <w:jc w:val="center"/>
              <w:rPr>
                <w:rFonts w:cs="Times New Roman"/>
                <w:sz w:val="21"/>
                <w:szCs w:val="21"/>
              </w:rPr>
            </w:pPr>
            <w:r>
              <w:rPr>
                <w:rFonts w:cs="Times New Roman"/>
                <w:kern w:val="0"/>
                <w:sz w:val="21"/>
                <w:szCs w:val="21"/>
              </w:rPr>
              <w:t>曹巷</w:t>
            </w:r>
          </w:p>
        </w:tc>
        <w:tc>
          <w:tcPr>
            <w:tcW w:w="873" w:type="pct"/>
            <w:vAlign w:val="center"/>
          </w:tcPr>
          <w:p w14:paraId="6092D596">
            <w:pPr>
              <w:spacing w:line="240" w:lineRule="auto"/>
              <w:ind w:firstLine="0" w:firstLineChars="0"/>
              <w:jc w:val="center"/>
              <w:rPr>
                <w:rFonts w:cs="Times New Roman"/>
                <w:bCs/>
                <w:sz w:val="21"/>
                <w:szCs w:val="21"/>
              </w:rPr>
            </w:pPr>
            <w:r>
              <w:rPr>
                <w:rFonts w:cs="Times New Roman"/>
                <w:bCs/>
                <w:sz w:val="21"/>
                <w:szCs w:val="21"/>
              </w:rPr>
              <w:t>400</w:t>
            </w:r>
          </w:p>
        </w:tc>
        <w:tc>
          <w:tcPr>
            <w:tcW w:w="509" w:type="pct"/>
            <w:vAlign w:val="center"/>
          </w:tcPr>
          <w:p w14:paraId="7C18D46C">
            <w:pPr>
              <w:spacing w:line="240" w:lineRule="auto"/>
              <w:ind w:firstLine="0" w:firstLineChars="0"/>
              <w:jc w:val="center"/>
              <w:rPr>
                <w:rFonts w:cs="Times New Roman"/>
                <w:bCs/>
                <w:sz w:val="21"/>
                <w:szCs w:val="21"/>
              </w:rPr>
            </w:pPr>
            <w:r>
              <w:rPr>
                <w:rFonts w:cs="Times New Roman"/>
                <w:bCs/>
                <w:sz w:val="21"/>
                <w:szCs w:val="21"/>
              </w:rPr>
              <w:t>NW</w:t>
            </w:r>
          </w:p>
        </w:tc>
        <w:tc>
          <w:tcPr>
            <w:tcW w:w="873" w:type="pct"/>
          </w:tcPr>
          <w:p w14:paraId="5F9A39E1">
            <w:pPr>
              <w:spacing w:line="240" w:lineRule="auto"/>
              <w:ind w:firstLine="0" w:firstLineChars="0"/>
              <w:jc w:val="center"/>
              <w:rPr>
                <w:rFonts w:cs="Times New Roman"/>
                <w:bCs/>
                <w:kern w:val="0"/>
                <w:sz w:val="21"/>
                <w:szCs w:val="21"/>
              </w:rPr>
            </w:pPr>
            <w:r>
              <w:rPr>
                <w:sz w:val="21"/>
                <w:szCs w:val="21"/>
              </w:rPr>
              <w:t>约700人</w:t>
            </w:r>
          </w:p>
        </w:tc>
        <w:tc>
          <w:tcPr>
            <w:tcW w:w="1145" w:type="pct"/>
            <w:vMerge w:val="continue"/>
            <w:vAlign w:val="center"/>
          </w:tcPr>
          <w:p w14:paraId="3AAB5650">
            <w:pPr>
              <w:spacing w:line="240" w:lineRule="auto"/>
              <w:ind w:firstLine="0" w:firstLineChars="0"/>
              <w:jc w:val="center"/>
              <w:rPr>
                <w:rFonts w:cs="Times New Roman"/>
                <w:bCs/>
                <w:sz w:val="21"/>
                <w:szCs w:val="21"/>
              </w:rPr>
            </w:pPr>
          </w:p>
        </w:tc>
      </w:tr>
      <w:tr w14:paraId="48F7890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5B99181D">
            <w:pPr>
              <w:spacing w:line="240" w:lineRule="auto"/>
              <w:ind w:firstLine="0" w:firstLineChars="0"/>
              <w:jc w:val="center"/>
              <w:rPr>
                <w:rFonts w:cs="Times New Roman"/>
                <w:bCs/>
                <w:kern w:val="0"/>
                <w:sz w:val="21"/>
                <w:szCs w:val="21"/>
              </w:rPr>
            </w:pPr>
          </w:p>
        </w:tc>
        <w:tc>
          <w:tcPr>
            <w:tcW w:w="960" w:type="pct"/>
            <w:vAlign w:val="center"/>
          </w:tcPr>
          <w:p w14:paraId="1B3F0713">
            <w:pPr>
              <w:spacing w:line="240" w:lineRule="auto"/>
              <w:ind w:firstLine="0" w:firstLineChars="0"/>
              <w:jc w:val="center"/>
              <w:rPr>
                <w:rFonts w:cs="Times New Roman"/>
                <w:sz w:val="21"/>
                <w:szCs w:val="21"/>
              </w:rPr>
            </w:pPr>
            <w:r>
              <w:rPr>
                <w:rFonts w:cs="Times New Roman"/>
                <w:kern w:val="0"/>
                <w:sz w:val="21"/>
                <w:szCs w:val="21"/>
              </w:rPr>
              <w:t>侯东</w:t>
            </w:r>
          </w:p>
        </w:tc>
        <w:tc>
          <w:tcPr>
            <w:tcW w:w="873" w:type="pct"/>
            <w:vAlign w:val="center"/>
          </w:tcPr>
          <w:p w14:paraId="5BFF2503">
            <w:pPr>
              <w:spacing w:line="240" w:lineRule="auto"/>
              <w:ind w:firstLine="0" w:firstLineChars="0"/>
              <w:jc w:val="center"/>
              <w:rPr>
                <w:rFonts w:cs="Times New Roman"/>
                <w:bCs/>
                <w:sz w:val="21"/>
                <w:szCs w:val="21"/>
              </w:rPr>
            </w:pPr>
            <w:r>
              <w:rPr>
                <w:rFonts w:cs="Times New Roman"/>
                <w:kern w:val="0"/>
                <w:sz w:val="21"/>
                <w:szCs w:val="21"/>
              </w:rPr>
              <w:t>1000</w:t>
            </w:r>
          </w:p>
        </w:tc>
        <w:tc>
          <w:tcPr>
            <w:tcW w:w="509" w:type="pct"/>
            <w:vAlign w:val="center"/>
          </w:tcPr>
          <w:p w14:paraId="663BDE5F">
            <w:pPr>
              <w:spacing w:line="240" w:lineRule="auto"/>
              <w:ind w:firstLine="0" w:firstLineChars="0"/>
              <w:jc w:val="center"/>
              <w:rPr>
                <w:rFonts w:cs="Times New Roman"/>
                <w:bCs/>
                <w:sz w:val="21"/>
                <w:szCs w:val="21"/>
              </w:rPr>
            </w:pPr>
            <w:r>
              <w:rPr>
                <w:rFonts w:cs="Times New Roman"/>
                <w:bCs/>
                <w:sz w:val="21"/>
                <w:szCs w:val="21"/>
              </w:rPr>
              <w:t>W</w:t>
            </w:r>
          </w:p>
        </w:tc>
        <w:tc>
          <w:tcPr>
            <w:tcW w:w="873" w:type="pct"/>
            <w:vAlign w:val="center"/>
          </w:tcPr>
          <w:p w14:paraId="21CECD23">
            <w:pPr>
              <w:spacing w:line="240" w:lineRule="auto"/>
              <w:ind w:firstLine="0" w:firstLineChars="0"/>
              <w:jc w:val="center"/>
              <w:rPr>
                <w:rFonts w:cs="Times New Roman"/>
                <w:bCs/>
                <w:kern w:val="0"/>
                <w:sz w:val="21"/>
                <w:szCs w:val="21"/>
              </w:rPr>
            </w:pPr>
            <w:r>
              <w:rPr>
                <w:sz w:val="21"/>
                <w:szCs w:val="21"/>
              </w:rPr>
              <w:t>约100人</w:t>
            </w:r>
          </w:p>
        </w:tc>
        <w:tc>
          <w:tcPr>
            <w:tcW w:w="1145" w:type="pct"/>
            <w:vMerge w:val="continue"/>
            <w:vAlign w:val="center"/>
          </w:tcPr>
          <w:p w14:paraId="15A07D67">
            <w:pPr>
              <w:spacing w:line="240" w:lineRule="auto"/>
              <w:ind w:firstLine="0" w:firstLineChars="0"/>
              <w:jc w:val="center"/>
              <w:rPr>
                <w:rFonts w:cs="Times New Roman"/>
                <w:bCs/>
                <w:sz w:val="21"/>
                <w:szCs w:val="21"/>
              </w:rPr>
            </w:pPr>
          </w:p>
        </w:tc>
      </w:tr>
      <w:tr w14:paraId="3596A71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5B5166C7">
            <w:pPr>
              <w:spacing w:line="240" w:lineRule="auto"/>
              <w:ind w:firstLine="0" w:firstLineChars="0"/>
              <w:jc w:val="center"/>
              <w:rPr>
                <w:rFonts w:cs="Times New Roman"/>
                <w:bCs/>
                <w:kern w:val="0"/>
                <w:sz w:val="21"/>
                <w:szCs w:val="21"/>
              </w:rPr>
            </w:pPr>
          </w:p>
        </w:tc>
        <w:tc>
          <w:tcPr>
            <w:tcW w:w="960" w:type="pct"/>
            <w:vAlign w:val="center"/>
          </w:tcPr>
          <w:p w14:paraId="5CE0BCD4">
            <w:pPr>
              <w:spacing w:line="240" w:lineRule="auto"/>
              <w:ind w:firstLine="0" w:firstLineChars="0"/>
              <w:jc w:val="center"/>
              <w:rPr>
                <w:rFonts w:cs="Times New Roman"/>
                <w:sz w:val="21"/>
                <w:szCs w:val="21"/>
              </w:rPr>
            </w:pPr>
            <w:r>
              <w:rPr>
                <w:rFonts w:cs="Times New Roman"/>
                <w:kern w:val="0"/>
                <w:sz w:val="21"/>
                <w:szCs w:val="21"/>
              </w:rPr>
              <w:t>肖山村</w:t>
            </w:r>
          </w:p>
        </w:tc>
        <w:tc>
          <w:tcPr>
            <w:tcW w:w="873" w:type="pct"/>
            <w:vAlign w:val="center"/>
          </w:tcPr>
          <w:p w14:paraId="34B8F75E">
            <w:pPr>
              <w:spacing w:line="240" w:lineRule="auto"/>
              <w:ind w:firstLine="0" w:firstLineChars="0"/>
              <w:jc w:val="center"/>
              <w:rPr>
                <w:rFonts w:cs="Times New Roman"/>
                <w:bCs/>
                <w:sz w:val="21"/>
                <w:szCs w:val="21"/>
              </w:rPr>
            </w:pPr>
            <w:r>
              <w:rPr>
                <w:rFonts w:cs="Times New Roman"/>
                <w:kern w:val="0"/>
                <w:sz w:val="21"/>
                <w:szCs w:val="21"/>
              </w:rPr>
              <w:t>400</w:t>
            </w:r>
          </w:p>
        </w:tc>
        <w:tc>
          <w:tcPr>
            <w:tcW w:w="509" w:type="pct"/>
            <w:vAlign w:val="center"/>
          </w:tcPr>
          <w:p w14:paraId="36F6AFA2">
            <w:pPr>
              <w:spacing w:line="240" w:lineRule="auto"/>
              <w:ind w:firstLine="0" w:firstLineChars="0"/>
              <w:jc w:val="center"/>
              <w:rPr>
                <w:rFonts w:cs="Times New Roman"/>
                <w:bCs/>
                <w:sz w:val="21"/>
                <w:szCs w:val="21"/>
              </w:rPr>
            </w:pPr>
            <w:r>
              <w:rPr>
                <w:rFonts w:cs="Times New Roman"/>
                <w:bCs/>
                <w:sz w:val="21"/>
                <w:szCs w:val="21"/>
              </w:rPr>
              <w:t>W</w:t>
            </w:r>
          </w:p>
        </w:tc>
        <w:tc>
          <w:tcPr>
            <w:tcW w:w="873" w:type="pct"/>
            <w:vAlign w:val="center"/>
          </w:tcPr>
          <w:p w14:paraId="30BCB591">
            <w:pPr>
              <w:spacing w:line="240" w:lineRule="auto"/>
              <w:ind w:firstLine="0" w:firstLineChars="0"/>
              <w:jc w:val="center"/>
              <w:rPr>
                <w:rFonts w:cs="Times New Roman"/>
                <w:bCs/>
                <w:kern w:val="0"/>
                <w:sz w:val="21"/>
                <w:szCs w:val="21"/>
              </w:rPr>
            </w:pPr>
            <w:r>
              <w:rPr>
                <w:sz w:val="21"/>
                <w:szCs w:val="21"/>
              </w:rPr>
              <w:t>约30人</w:t>
            </w:r>
          </w:p>
        </w:tc>
        <w:tc>
          <w:tcPr>
            <w:tcW w:w="1145" w:type="pct"/>
            <w:vMerge w:val="continue"/>
            <w:vAlign w:val="center"/>
          </w:tcPr>
          <w:p w14:paraId="528E3BBD">
            <w:pPr>
              <w:spacing w:line="240" w:lineRule="auto"/>
              <w:ind w:firstLine="0" w:firstLineChars="0"/>
              <w:jc w:val="center"/>
              <w:rPr>
                <w:rFonts w:cs="Times New Roman"/>
                <w:bCs/>
                <w:sz w:val="21"/>
                <w:szCs w:val="21"/>
              </w:rPr>
            </w:pPr>
          </w:p>
        </w:tc>
      </w:tr>
      <w:tr w14:paraId="6BC521F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6F95DB20">
            <w:pPr>
              <w:spacing w:line="240" w:lineRule="auto"/>
              <w:ind w:firstLine="0" w:firstLineChars="0"/>
              <w:jc w:val="center"/>
              <w:rPr>
                <w:rFonts w:cs="Times New Roman"/>
                <w:bCs/>
                <w:kern w:val="0"/>
                <w:sz w:val="21"/>
                <w:szCs w:val="21"/>
              </w:rPr>
            </w:pPr>
          </w:p>
        </w:tc>
        <w:tc>
          <w:tcPr>
            <w:tcW w:w="960" w:type="pct"/>
            <w:vAlign w:val="center"/>
          </w:tcPr>
          <w:p w14:paraId="6304416D">
            <w:pPr>
              <w:spacing w:line="240" w:lineRule="auto"/>
              <w:ind w:firstLine="0" w:firstLineChars="0"/>
              <w:jc w:val="center"/>
              <w:rPr>
                <w:rFonts w:cs="Times New Roman"/>
                <w:sz w:val="21"/>
                <w:szCs w:val="21"/>
              </w:rPr>
            </w:pPr>
            <w:r>
              <w:rPr>
                <w:rFonts w:cs="Times New Roman"/>
                <w:kern w:val="0"/>
                <w:sz w:val="21"/>
                <w:szCs w:val="21"/>
              </w:rPr>
              <w:t>沙洲村</w:t>
            </w:r>
          </w:p>
        </w:tc>
        <w:tc>
          <w:tcPr>
            <w:tcW w:w="873" w:type="pct"/>
            <w:vAlign w:val="center"/>
          </w:tcPr>
          <w:p w14:paraId="354ED488">
            <w:pPr>
              <w:spacing w:line="240" w:lineRule="auto"/>
              <w:ind w:firstLine="0" w:firstLineChars="0"/>
              <w:jc w:val="center"/>
              <w:rPr>
                <w:rFonts w:cs="Times New Roman"/>
                <w:bCs/>
                <w:sz w:val="21"/>
                <w:szCs w:val="21"/>
              </w:rPr>
            </w:pPr>
            <w:r>
              <w:rPr>
                <w:rFonts w:cs="Times New Roman"/>
                <w:kern w:val="0"/>
                <w:sz w:val="21"/>
                <w:szCs w:val="21"/>
              </w:rPr>
              <w:t>1000</w:t>
            </w:r>
          </w:p>
        </w:tc>
        <w:tc>
          <w:tcPr>
            <w:tcW w:w="509" w:type="pct"/>
            <w:vAlign w:val="center"/>
          </w:tcPr>
          <w:p w14:paraId="2C3C2865">
            <w:pPr>
              <w:spacing w:line="240" w:lineRule="auto"/>
              <w:ind w:firstLine="0" w:firstLineChars="0"/>
              <w:jc w:val="center"/>
              <w:rPr>
                <w:rFonts w:cs="Times New Roman"/>
                <w:bCs/>
                <w:sz w:val="21"/>
                <w:szCs w:val="21"/>
              </w:rPr>
            </w:pPr>
            <w:r>
              <w:rPr>
                <w:rFonts w:cs="Times New Roman"/>
                <w:bCs/>
                <w:sz w:val="21"/>
                <w:szCs w:val="21"/>
              </w:rPr>
              <w:t>SE</w:t>
            </w:r>
          </w:p>
        </w:tc>
        <w:tc>
          <w:tcPr>
            <w:tcW w:w="873" w:type="pct"/>
            <w:vAlign w:val="center"/>
          </w:tcPr>
          <w:p w14:paraId="1AE66D01">
            <w:pPr>
              <w:spacing w:line="240" w:lineRule="auto"/>
              <w:ind w:firstLine="0" w:firstLineChars="0"/>
              <w:jc w:val="center"/>
              <w:rPr>
                <w:rFonts w:cs="Times New Roman"/>
                <w:bCs/>
                <w:kern w:val="0"/>
                <w:sz w:val="21"/>
                <w:szCs w:val="21"/>
              </w:rPr>
            </w:pPr>
            <w:r>
              <w:rPr>
                <w:sz w:val="21"/>
                <w:szCs w:val="21"/>
              </w:rPr>
              <w:t>约400人</w:t>
            </w:r>
          </w:p>
        </w:tc>
        <w:tc>
          <w:tcPr>
            <w:tcW w:w="1145" w:type="pct"/>
            <w:vMerge w:val="continue"/>
            <w:vAlign w:val="center"/>
          </w:tcPr>
          <w:p w14:paraId="14F08FB0">
            <w:pPr>
              <w:spacing w:line="240" w:lineRule="auto"/>
              <w:ind w:firstLine="0" w:firstLineChars="0"/>
              <w:jc w:val="center"/>
              <w:rPr>
                <w:rFonts w:cs="Times New Roman"/>
                <w:bCs/>
                <w:sz w:val="21"/>
                <w:szCs w:val="21"/>
              </w:rPr>
            </w:pPr>
          </w:p>
        </w:tc>
      </w:tr>
      <w:tr w14:paraId="2469839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04B5B297">
            <w:pPr>
              <w:spacing w:line="240" w:lineRule="auto"/>
              <w:ind w:firstLine="0" w:firstLineChars="0"/>
              <w:jc w:val="center"/>
              <w:rPr>
                <w:rFonts w:cs="Times New Roman"/>
                <w:bCs/>
                <w:kern w:val="0"/>
                <w:sz w:val="21"/>
                <w:szCs w:val="21"/>
              </w:rPr>
            </w:pPr>
          </w:p>
        </w:tc>
        <w:tc>
          <w:tcPr>
            <w:tcW w:w="960" w:type="pct"/>
            <w:vAlign w:val="center"/>
          </w:tcPr>
          <w:p w14:paraId="49911004">
            <w:pPr>
              <w:spacing w:line="240" w:lineRule="auto"/>
              <w:ind w:firstLine="0" w:firstLineChars="0"/>
              <w:jc w:val="center"/>
              <w:rPr>
                <w:rFonts w:cs="Times New Roman"/>
                <w:sz w:val="21"/>
                <w:szCs w:val="21"/>
              </w:rPr>
            </w:pPr>
            <w:r>
              <w:rPr>
                <w:rFonts w:cs="Times New Roman"/>
                <w:kern w:val="0"/>
                <w:sz w:val="21"/>
                <w:szCs w:val="21"/>
              </w:rPr>
              <w:t>农哥村</w:t>
            </w:r>
          </w:p>
        </w:tc>
        <w:tc>
          <w:tcPr>
            <w:tcW w:w="873" w:type="pct"/>
            <w:vAlign w:val="center"/>
          </w:tcPr>
          <w:p w14:paraId="5D203607">
            <w:pPr>
              <w:spacing w:line="240" w:lineRule="auto"/>
              <w:ind w:firstLine="0" w:firstLineChars="0"/>
              <w:jc w:val="center"/>
              <w:rPr>
                <w:rFonts w:cs="Times New Roman"/>
                <w:bCs/>
                <w:sz w:val="21"/>
                <w:szCs w:val="21"/>
              </w:rPr>
            </w:pPr>
            <w:r>
              <w:rPr>
                <w:rFonts w:cs="Times New Roman"/>
                <w:kern w:val="0"/>
                <w:sz w:val="21"/>
                <w:szCs w:val="21"/>
              </w:rPr>
              <w:t>155</w:t>
            </w:r>
          </w:p>
        </w:tc>
        <w:tc>
          <w:tcPr>
            <w:tcW w:w="509" w:type="pct"/>
            <w:vAlign w:val="center"/>
          </w:tcPr>
          <w:p w14:paraId="37C59CCF">
            <w:pPr>
              <w:spacing w:line="240" w:lineRule="auto"/>
              <w:ind w:firstLine="0" w:firstLineChars="0"/>
              <w:jc w:val="center"/>
              <w:rPr>
                <w:rFonts w:cs="Times New Roman"/>
                <w:bCs/>
                <w:sz w:val="21"/>
                <w:szCs w:val="21"/>
              </w:rPr>
            </w:pPr>
            <w:r>
              <w:rPr>
                <w:rFonts w:cs="Times New Roman"/>
                <w:bCs/>
                <w:sz w:val="21"/>
                <w:szCs w:val="21"/>
              </w:rPr>
              <w:t>SE</w:t>
            </w:r>
          </w:p>
        </w:tc>
        <w:tc>
          <w:tcPr>
            <w:tcW w:w="873" w:type="pct"/>
            <w:vAlign w:val="center"/>
          </w:tcPr>
          <w:p w14:paraId="331D8B1D">
            <w:pPr>
              <w:spacing w:line="240" w:lineRule="auto"/>
              <w:ind w:firstLine="0" w:firstLineChars="0"/>
              <w:jc w:val="center"/>
              <w:rPr>
                <w:rFonts w:cs="Times New Roman"/>
                <w:bCs/>
                <w:kern w:val="0"/>
                <w:sz w:val="21"/>
                <w:szCs w:val="21"/>
              </w:rPr>
            </w:pPr>
            <w:r>
              <w:rPr>
                <w:sz w:val="21"/>
                <w:szCs w:val="21"/>
              </w:rPr>
              <w:t>约300人</w:t>
            </w:r>
          </w:p>
        </w:tc>
        <w:tc>
          <w:tcPr>
            <w:tcW w:w="1145" w:type="pct"/>
            <w:vMerge w:val="continue"/>
            <w:vAlign w:val="center"/>
          </w:tcPr>
          <w:p w14:paraId="0F6EB02E">
            <w:pPr>
              <w:spacing w:line="240" w:lineRule="auto"/>
              <w:ind w:firstLine="0" w:firstLineChars="0"/>
              <w:jc w:val="center"/>
              <w:rPr>
                <w:rFonts w:cs="Times New Roman"/>
                <w:bCs/>
                <w:sz w:val="21"/>
                <w:szCs w:val="21"/>
              </w:rPr>
            </w:pPr>
          </w:p>
        </w:tc>
      </w:tr>
      <w:tr w14:paraId="4CE2F50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7EEB12FF">
            <w:pPr>
              <w:spacing w:line="240" w:lineRule="auto"/>
              <w:ind w:firstLine="0" w:firstLineChars="0"/>
              <w:jc w:val="center"/>
              <w:rPr>
                <w:rFonts w:cs="Times New Roman"/>
                <w:bCs/>
                <w:kern w:val="0"/>
                <w:sz w:val="21"/>
                <w:szCs w:val="21"/>
              </w:rPr>
            </w:pPr>
          </w:p>
        </w:tc>
        <w:tc>
          <w:tcPr>
            <w:tcW w:w="960" w:type="pct"/>
            <w:vAlign w:val="center"/>
          </w:tcPr>
          <w:p w14:paraId="1B44AF3C">
            <w:pPr>
              <w:spacing w:line="240" w:lineRule="auto"/>
              <w:ind w:firstLine="0" w:firstLineChars="0"/>
              <w:jc w:val="center"/>
              <w:rPr>
                <w:rFonts w:cs="Times New Roman"/>
                <w:sz w:val="21"/>
                <w:szCs w:val="21"/>
              </w:rPr>
            </w:pPr>
            <w:r>
              <w:rPr>
                <w:rFonts w:cs="Times New Roman"/>
                <w:kern w:val="0"/>
                <w:sz w:val="21"/>
                <w:szCs w:val="21"/>
              </w:rPr>
              <w:t>南京师大第二附属高中</w:t>
            </w:r>
          </w:p>
        </w:tc>
        <w:tc>
          <w:tcPr>
            <w:tcW w:w="873" w:type="pct"/>
            <w:vAlign w:val="center"/>
          </w:tcPr>
          <w:p w14:paraId="3503482B">
            <w:pPr>
              <w:spacing w:line="240" w:lineRule="auto"/>
              <w:ind w:firstLine="0" w:firstLineChars="0"/>
              <w:jc w:val="center"/>
              <w:rPr>
                <w:rFonts w:cs="Times New Roman"/>
                <w:bCs/>
                <w:sz w:val="21"/>
                <w:szCs w:val="21"/>
              </w:rPr>
            </w:pPr>
            <w:r>
              <w:rPr>
                <w:rFonts w:cs="Times New Roman"/>
                <w:kern w:val="0"/>
                <w:sz w:val="21"/>
                <w:szCs w:val="21"/>
              </w:rPr>
              <w:t>740</w:t>
            </w:r>
          </w:p>
        </w:tc>
        <w:tc>
          <w:tcPr>
            <w:tcW w:w="509" w:type="pct"/>
            <w:vAlign w:val="center"/>
          </w:tcPr>
          <w:p w14:paraId="59F47C60">
            <w:pPr>
              <w:spacing w:line="240" w:lineRule="auto"/>
              <w:ind w:firstLine="0" w:firstLineChars="0"/>
              <w:jc w:val="center"/>
              <w:rPr>
                <w:rFonts w:cs="Times New Roman"/>
                <w:bCs/>
                <w:sz w:val="21"/>
                <w:szCs w:val="21"/>
              </w:rPr>
            </w:pPr>
            <w:r>
              <w:rPr>
                <w:rFonts w:cs="Times New Roman"/>
                <w:bCs/>
                <w:sz w:val="21"/>
                <w:szCs w:val="21"/>
              </w:rPr>
              <w:t>E</w:t>
            </w:r>
          </w:p>
        </w:tc>
        <w:tc>
          <w:tcPr>
            <w:tcW w:w="873" w:type="pct"/>
            <w:vAlign w:val="center"/>
          </w:tcPr>
          <w:p w14:paraId="13545827">
            <w:pPr>
              <w:spacing w:line="240" w:lineRule="auto"/>
              <w:ind w:firstLine="0" w:firstLineChars="0"/>
              <w:jc w:val="center"/>
              <w:rPr>
                <w:rFonts w:cs="Times New Roman"/>
                <w:bCs/>
                <w:kern w:val="0"/>
                <w:sz w:val="21"/>
                <w:szCs w:val="21"/>
              </w:rPr>
            </w:pPr>
            <w:r>
              <w:rPr>
                <w:sz w:val="21"/>
                <w:szCs w:val="21"/>
              </w:rPr>
              <w:t>约4000人</w:t>
            </w:r>
          </w:p>
        </w:tc>
        <w:tc>
          <w:tcPr>
            <w:tcW w:w="1145" w:type="pct"/>
            <w:vMerge w:val="continue"/>
            <w:vAlign w:val="center"/>
          </w:tcPr>
          <w:p w14:paraId="25C68B83">
            <w:pPr>
              <w:spacing w:line="240" w:lineRule="auto"/>
              <w:ind w:firstLine="0" w:firstLineChars="0"/>
              <w:jc w:val="center"/>
              <w:rPr>
                <w:rFonts w:cs="Times New Roman"/>
                <w:bCs/>
                <w:sz w:val="21"/>
                <w:szCs w:val="21"/>
              </w:rPr>
            </w:pPr>
          </w:p>
        </w:tc>
      </w:tr>
      <w:tr w14:paraId="6C6E07F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39DF28F2">
            <w:pPr>
              <w:spacing w:line="240" w:lineRule="auto"/>
              <w:ind w:firstLine="0" w:firstLineChars="0"/>
              <w:jc w:val="center"/>
              <w:rPr>
                <w:rFonts w:cs="Times New Roman"/>
                <w:bCs/>
                <w:kern w:val="0"/>
                <w:sz w:val="21"/>
                <w:szCs w:val="21"/>
              </w:rPr>
            </w:pPr>
          </w:p>
        </w:tc>
        <w:tc>
          <w:tcPr>
            <w:tcW w:w="960" w:type="pct"/>
            <w:vAlign w:val="center"/>
          </w:tcPr>
          <w:p w14:paraId="41329B1D">
            <w:pPr>
              <w:spacing w:line="240" w:lineRule="auto"/>
              <w:ind w:firstLine="0" w:firstLineChars="0"/>
              <w:jc w:val="center"/>
              <w:rPr>
                <w:rFonts w:cs="Times New Roman"/>
                <w:sz w:val="21"/>
                <w:szCs w:val="21"/>
              </w:rPr>
            </w:pPr>
            <w:r>
              <w:rPr>
                <w:rFonts w:cs="Times New Roman"/>
                <w:kern w:val="0"/>
                <w:sz w:val="21"/>
                <w:szCs w:val="21"/>
              </w:rPr>
              <w:t>怡华香缇丽舍</w:t>
            </w:r>
          </w:p>
        </w:tc>
        <w:tc>
          <w:tcPr>
            <w:tcW w:w="873" w:type="pct"/>
            <w:vAlign w:val="center"/>
          </w:tcPr>
          <w:p w14:paraId="4D758126">
            <w:pPr>
              <w:spacing w:line="240" w:lineRule="auto"/>
              <w:ind w:firstLine="0" w:firstLineChars="0"/>
              <w:jc w:val="center"/>
              <w:rPr>
                <w:rFonts w:cs="Times New Roman"/>
                <w:bCs/>
                <w:sz w:val="21"/>
                <w:szCs w:val="21"/>
              </w:rPr>
            </w:pPr>
            <w:r>
              <w:rPr>
                <w:rFonts w:cs="Times New Roman"/>
                <w:kern w:val="0"/>
                <w:sz w:val="21"/>
                <w:szCs w:val="21"/>
              </w:rPr>
              <w:t>540</w:t>
            </w:r>
          </w:p>
        </w:tc>
        <w:tc>
          <w:tcPr>
            <w:tcW w:w="509" w:type="pct"/>
            <w:vAlign w:val="center"/>
          </w:tcPr>
          <w:p w14:paraId="2FE871F0">
            <w:pPr>
              <w:spacing w:line="240" w:lineRule="auto"/>
              <w:ind w:firstLine="0" w:firstLineChars="0"/>
              <w:jc w:val="center"/>
              <w:rPr>
                <w:rFonts w:cs="Times New Roman"/>
                <w:bCs/>
                <w:sz w:val="21"/>
                <w:szCs w:val="21"/>
              </w:rPr>
            </w:pPr>
            <w:r>
              <w:rPr>
                <w:rFonts w:cs="Times New Roman"/>
                <w:bCs/>
                <w:sz w:val="21"/>
                <w:szCs w:val="21"/>
              </w:rPr>
              <w:t>E</w:t>
            </w:r>
          </w:p>
        </w:tc>
        <w:tc>
          <w:tcPr>
            <w:tcW w:w="873" w:type="pct"/>
            <w:vAlign w:val="center"/>
          </w:tcPr>
          <w:p w14:paraId="0367C395">
            <w:pPr>
              <w:spacing w:line="240" w:lineRule="auto"/>
              <w:ind w:firstLine="0" w:firstLineChars="0"/>
              <w:jc w:val="center"/>
              <w:rPr>
                <w:rFonts w:cs="Times New Roman"/>
                <w:bCs/>
                <w:kern w:val="0"/>
                <w:sz w:val="21"/>
                <w:szCs w:val="21"/>
              </w:rPr>
            </w:pPr>
            <w:r>
              <w:rPr>
                <w:sz w:val="21"/>
                <w:szCs w:val="21"/>
              </w:rPr>
              <w:t>约450人</w:t>
            </w:r>
          </w:p>
        </w:tc>
        <w:tc>
          <w:tcPr>
            <w:tcW w:w="1145" w:type="pct"/>
            <w:vMerge w:val="continue"/>
            <w:vAlign w:val="center"/>
          </w:tcPr>
          <w:p w14:paraId="3EC6D1DE">
            <w:pPr>
              <w:spacing w:line="240" w:lineRule="auto"/>
              <w:ind w:firstLine="0" w:firstLineChars="0"/>
              <w:jc w:val="center"/>
              <w:rPr>
                <w:rFonts w:cs="Times New Roman"/>
                <w:bCs/>
                <w:sz w:val="21"/>
                <w:szCs w:val="21"/>
              </w:rPr>
            </w:pPr>
          </w:p>
        </w:tc>
      </w:tr>
      <w:tr w14:paraId="7F20D59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54347229">
            <w:pPr>
              <w:spacing w:line="240" w:lineRule="auto"/>
              <w:ind w:firstLine="0" w:firstLineChars="0"/>
              <w:jc w:val="center"/>
              <w:rPr>
                <w:rFonts w:cs="Times New Roman"/>
                <w:bCs/>
                <w:kern w:val="0"/>
                <w:sz w:val="21"/>
                <w:szCs w:val="21"/>
              </w:rPr>
            </w:pPr>
          </w:p>
        </w:tc>
        <w:tc>
          <w:tcPr>
            <w:tcW w:w="960" w:type="pct"/>
            <w:vAlign w:val="center"/>
          </w:tcPr>
          <w:p w14:paraId="7B0C6A3B">
            <w:pPr>
              <w:spacing w:line="240" w:lineRule="auto"/>
              <w:ind w:firstLine="0" w:firstLineChars="0"/>
              <w:jc w:val="center"/>
              <w:rPr>
                <w:rFonts w:cs="Times New Roman"/>
                <w:sz w:val="21"/>
                <w:szCs w:val="21"/>
              </w:rPr>
            </w:pPr>
            <w:r>
              <w:rPr>
                <w:rFonts w:cs="Times New Roman"/>
                <w:kern w:val="0"/>
                <w:sz w:val="21"/>
                <w:szCs w:val="21"/>
              </w:rPr>
              <w:t>胥浦</w:t>
            </w:r>
          </w:p>
        </w:tc>
        <w:tc>
          <w:tcPr>
            <w:tcW w:w="873" w:type="pct"/>
            <w:vAlign w:val="center"/>
          </w:tcPr>
          <w:p w14:paraId="26544362">
            <w:pPr>
              <w:spacing w:line="240" w:lineRule="auto"/>
              <w:ind w:firstLine="0" w:firstLineChars="0"/>
              <w:jc w:val="center"/>
              <w:rPr>
                <w:rFonts w:cs="Times New Roman"/>
                <w:bCs/>
                <w:sz w:val="21"/>
                <w:szCs w:val="21"/>
              </w:rPr>
            </w:pPr>
            <w:r>
              <w:rPr>
                <w:rFonts w:cs="Times New Roman"/>
                <w:kern w:val="0"/>
                <w:sz w:val="21"/>
                <w:szCs w:val="21"/>
              </w:rPr>
              <w:t>544</w:t>
            </w:r>
          </w:p>
        </w:tc>
        <w:tc>
          <w:tcPr>
            <w:tcW w:w="509" w:type="pct"/>
            <w:vAlign w:val="center"/>
          </w:tcPr>
          <w:p w14:paraId="09A9DA73">
            <w:pPr>
              <w:spacing w:line="240" w:lineRule="auto"/>
              <w:ind w:firstLine="0" w:firstLineChars="0"/>
              <w:jc w:val="center"/>
              <w:rPr>
                <w:rFonts w:cs="Times New Roman"/>
                <w:bCs/>
                <w:sz w:val="21"/>
                <w:szCs w:val="21"/>
              </w:rPr>
            </w:pPr>
            <w:r>
              <w:rPr>
                <w:rFonts w:cs="Times New Roman"/>
                <w:bCs/>
                <w:sz w:val="21"/>
                <w:szCs w:val="21"/>
              </w:rPr>
              <w:t>E</w:t>
            </w:r>
          </w:p>
        </w:tc>
        <w:tc>
          <w:tcPr>
            <w:tcW w:w="873" w:type="pct"/>
            <w:vAlign w:val="center"/>
          </w:tcPr>
          <w:p w14:paraId="542E2B11">
            <w:pPr>
              <w:spacing w:line="240" w:lineRule="auto"/>
              <w:ind w:firstLine="0" w:firstLineChars="0"/>
              <w:jc w:val="center"/>
              <w:rPr>
                <w:rFonts w:cs="Times New Roman"/>
                <w:bCs/>
                <w:kern w:val="0"/>
                <w:sz w:val="21"/>
                <w:szCs w:val="21"/>
              </w:rPr>
            </w:pPr>
            <w:r>
              <w:rPr>
                <w:sz w:val="21"/>
                <w:szCs w:val="21"/>
              </w:rPr>
              <w:t>约1200人</w:t>
            </w:r>
          </w:p>
        </w:tc>
        <w:tc>
          <w:tcPr>
            <w:tcW w:w="1145" w:type="pct"/>
            <w:vMerge w:val="continue"/>
            <w:vAlign w:val="center"/>
          </w:tcPr>
          <w:p w14:paraId="0A371B59">
            <w:pPr>
              <w:spacing w:line="240" w:lineRule="auto"/>
              <w:ind w:firstLine="0" w:firstLineChars="0"/>
              <w:jc w:val="center"/>
              <w:rPr>
                <w:rFonts w:cs="Times New Roman"/>
                <w:bCs/>
                <w:sz w:val="21"/>
                <w:szCs w:val="21"/>
              </w:rPr>
            </w:pPr>
          </w:p>
        </w:tc>
      </w:tr>
      <w:tr w14:paraId="25CE0EA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29AEB46F">
            <w:pPr>
              <w:spacing w:line="240" w:lineRule="auto"/>
              <w:ind w:firstLine="0" w:firstLineChars="0"/>
              <w:jc w:val="center"/>
              <w:rPr>
                <w:rFonts w:cs="Times New Roman"/>
                <w:bCs/>
                <w:kern w:val="0"/>
                <w:sz w:val="21"/>
                <w:szCs w:val="21"/>
              </w:rPr>
            </w:pPr>
          </w:p>
        </w:tc>
        <w:tc>
          <w:tcPr>
            <w:tcW w:w="960" w:type="pct"/>
            <w:vAlign w:val="center"/>
          </w:tcPr>
          <w:p w14:paraId="2E4CD12E">
            <w:pPr>
              <w:spacing w:line="240" w:lineRule="auto"/>
              <w:ind w:firstLine="0" w:firstLineChars="0"/>
              <w:jc w:val="center"/>
              <w:rPr>
                <w:rFonts w:cs="Times New Roman"/>
                <w:sz w:val="21"/>
                <w:szCs w:val="21"/>
              </w:rPr>
            </w:pPr>
            <w:r>
              <w:rPr>
                <w:rFonts w:cs="Times New Roman"/>
                <w:kern w:val="0"/>
                <w:sz w:val="21"/>
                <w:szCs w:val="21"/>
              </w:rPr>
              <w:t>沿河四村</w:t>
            </w:r>
          </w:p>
        </w:tc>
        <w:tc>
          <w:tcPr>
            <w:tcW w:w="873" w:type="pct"/>
            <w:vAlign w:val="center"/>
          </w:tcPr>
          <w:p w14:paraId="540196CB">
            <w:pPr>
              <w:spacing w:line="240" w:lineRule="auto"/>
              <w:ind w:firstLine="0" w:firstLineChars="0"/>
              <w:jc w:val="center"/>
              <w:rPr>
                <w:rFonts w:cs="Times New Roman"/>
                <w:bCs/>
                <w:sz w:val="21"/>
                <w:szCs w:val="21"/>
              </w:rPr>
            </w:pPr>
            <w:r>
              <w:rPr>
                <w:rFonts w:cs="Times New Roman"/>
                <w:kern w:val="0"/>
                <w:sz w:val="21"/>
                <w:szCs w:val="21"/>
              </w:rPr>
              <w:t>1000</w:t>
            </w:r>
          </w:p>
        </w:tc>
        <w:tc>
          <w:tcPr>
            <w:tcW w:w="509" w:type="pct"/>
            <w:vAlign w:val="center"/>
          </w:tcPr>
          <w:p w14:paraId="5C02D5B7">
            <w:pPr>
              <w:spacing w:line="240" w:lineRule="auto"/>
              <w:ind w:firstLine="0" w:firstLineChars="0"/>
              <w:jc w:val="center"/>
              <w:rPr>
                <w:rFonts w:cs="Times New Roman"/>
                <w:bCs/>
                <w:sz w:val="21"/>
                <w:szCs w:val="21"/>
              </w:rPr>
            </w:pPr>
            <w:r>
              <w:rPr>
                <w:rFonts w:cs="Times New Roman"/>
                <w:bCs/>
                <w:sz w:val="21"/>
                <w:szCs w:val="21"/>
              </w:rPr>
              <w:t>E</w:t>
            </w:r>
          </w:p>
        </w:tc>
        <w:tc>
          <w:tcPr>
            <w:tcW w:w="873" w:type="pct"/>
            <w:vAlign w:val="center"/>
          </w:tcPr>
          <w:p w14:paraId="73CDC3DD">
            <w:pPr>
              <w:spacing w:line="240" w:lineRule="auto"/>
              <w:ind w:firstLine="0" w:firstLineChars="0"/>
              <w:jc w:val="center"/>
              <w:rPr>
                <w:rFonts w:cs="Times New Roman"/>
                <w:bCs/>
                <w:kern w:val="0"/>
                <w:sz w:val="21"/>
                <w:szCs w:val="21"/>
              </w:rPr>
            </w:pPr>
            <w:r>
              <w:rPr>
                <w:sz w:val="21"/>
                <w:szCs w:val="21"/>
              </w:rPr>
              <w:t>约1100人</w:t>
            </w:r>
          </w:p>
        </w:tc>
        <w:tc>
          <w:tcPr>
            <w:tcW w:w="1145" w:type="pct"/>
            <w:vMerge w:val="continue"/>
            <w:vAlign w:val="center"/>
          </w:tcPr>
          <w:p w14:paraId="37DFF530">
            <w:pPr>
              <w:spacing w:line="240" w:lineRule="auto"/>
              <w:ind w:firstLine="0" w:firstLineChars="0"/>
              <w:jc w:val="center"/>
              <w:rPr>
                <w:rFonts w:cs="Times New Roman"/>
                <w:bCs/>
                <w:sz w:val="21"/>
                <w:szCs w:val="21"/>
              </w:rPr>
            </w:pPr>
          </w:p>
        </w:tc>
      </w:tr>
      <w:tr w14:paraId="7803DD5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6D15CD53">
            <w:pPr>
              <w:spacing w:line="240" w:lineRule="auto"/>
              <w:ind w:firstLine="0" w:firstLineChars="0"/>
              <w:jc w:val="center"/>
              <w:rPr>
                <w:rFonts w:cs="Times New Roman"/>
                <w:bCs/>
                <w:kern w:val="0"/>
                <w:sz w:val="21"/>
                <w:szCs w:val="21"/>
              </w:rPr>
            </w:pPr>
          </w:p>
        </w:tc>
        <w:tc>
          <w:tcPr>
            <w:tcW w:w="960" w:type="pct"/>
            <w:vAlign w:val="center"/>
          </w:tcPr>
          <w:p w14:paraId="7872D81E">
            <w:pPr>
              <w:spacing w:line="240" w:lineRule="auto"/>
              <w:ind w:firstLine="0" w:firstLineChars="0"/>
              <w:jc w:val="center"/>
              <w:rPr>
                <w:rFonts w:cs="Times New Roman"/>
                <w:sz w:val="21"/>
                <w:szCs w:val="21"/>
              </w:rPr>
            </w:pPr>
            <w:r>
              <w:rPr>
                <w:rFonts w:cs="Times New Roman"/>
                <w:kern w:val="0"/>
                <w:sz w:val="21"/>
                <w:szCs w:val="21"/>
              </w:rPr>
              <w:t>江苏华瑞技工学校</w:t>
            </w:r>
          </w:p>
        </w:tc>
        <w:tc>
          <w:tcPr>
            <w:tcW w:w="873" w:type="pct"/>
            <w:vAlign w:val="center"/>
          </w:tcPr>
          <w:p w14:paraId="68D9F78C">
            <w:pPr>
              <w:spacing w:line="240" w:lineRule="auto"/>
              <w:ind w:firstLine="0" w:firstLineChars="0"/>
              <w:jc w:val="center"/>
              <w:rPr>
                <w:rFonts w:cs="Times New Roman"/>
                <w:bCs/>
                <w:sz w:val="21"/>
                <w:szCs w:val="21"/>
              </w:rPr>
            </w:pPr>
            <w:r>
              <w:rPr>
                <w:rFonts w:cs="Times New Roman"/>
                <w:kern w:val="0"/>
                <w:sz w:val="21"/>
                <w:szCs w:val="21"/>
              </w:rPr>
              <w:t>339</w:t>
            </w:r>
          </w:p>
        </w:tc>
        <w:tc>
          <w:tcPr>
            <w:tcW w:w="509" w:type="pct"/>
            <w:vAlign w:val="center"/>
          </w:tcPr>
          <w:p w14:paraId="0CFAB16B">
            <w:pPr>
              <w:spacing w:line="240" w:lineRule="auto"/>
              <w:ind w:firstLine="0" w:firstLineChars="0"/>
              <w:jc w:val="center"/>
              <w:rPr>
                <w:rFonts w:cs="Times New Roman"/>
                <w:bCs/>
                <w:sz w:val="21"/>
                <w:szCs w:val="21"/>
              </w:rPr>
            </w:pPr>
            <w:r>
              <w:rPr>
                <w:rFonts w:cs="Times New Roman"/>
                <w:bCs/>
                <w:sz w:val="21"/>
                <w:szCs w:val="21"/>
              </w:rPr>
              <w:t>E</w:t>
            </w:r>
          </w:p>
        </w:tc>
        <w:tc>
          <w:tcPr>
            <w:tcW w:w="873" w:type="pct"/>
            <w:vAlign w:val="center"/>
          </w:tcPr>
          <w:p w14:paraId="08751D82">
            <w:pPr>
              <w:spacing w:line="240" w:lineRule="auto"/>
              <w:ind w:firstLine="0" w:firstLineChars="0"/>
              <w:jc w:val="center"/>
              <w:rPr>
                <w:rFonts w:cs="Times New Roman"/>
                <w:bCs/>
                <w:kern w:val="0"/>
                <w:sz w:val="21"/>
                <w:szCs w:val="21"/>
              </w:rPr>
            </w:pPr>
            <w:r>
              <w:rPr>
                <w:sz w:val="21"/>
                <w:szCs w:val="21"/>
              </w:rPr>
              <w:t>约1200人</w:t>
            </w:r>
          </w:p>
        </w:tc>
        <w:tc>
          <w:tcPr>
            <w:tcW w:w="1145" w:type="pct"/>
            <w:vMerge w:val="continue"/>
            <w:vAlign w:val="center"/>
          </w:tcPr>
          <w:p w14:paraId="0FF9AA38">
            <w:pPr>
              <w:spacing w:line="240" w:lineRule="auto"/>
              <w:ind w:firstLine="0" w:firstLineChars="0"/>
              <w:jc w:val="center"/>
              <w:rPr>
                <w:rFonts w:cs="Times New Roman"/>
                <w:bCs/>
                <w:sz w:val="21"/>
                <w:szCs w:val="21"/>
              </w:rPr>
            </w:pPr>
          </w:p>
        </w:tc>
      </w:tr>
      <w:tr w14:paraId="7DBFDBF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474F38E2">
            <w:pPr>
              <w:spacing w:line="240" w:lineRule="auto"/>
              <w:ind w:firstLine="0" w:firstLineChars="0"/>
              <w:jc w:val="center"/>
              <w:rPr>
                <w:rFonts w:cs="Times New Roman"/>
                <w:bCs/>
                <w:kern w:val="0"/>
                <w:sz w:val="21"/>
                <w:szCs w:val="21"/>
              </w:rPr>
            </w:pPr>
          </w:p>
        </w:tc>
        <w:tc>
          <w:tcPr>
            <w:tcW w:w="960" w:type="pct"/>
            <w:vAlign w:val="center"/>
          </w:tcPr>
          <w:p w14:paraId="45460DB1">
            <w:pPr>
              <w:spacing w:line="240" w:lineRule="auto"/>
              <w:ind w:firstLine="0" w:firstLineChars="0"/>
              <w:jc w:val="center"/>
              <w:rPr>
                <w:rFonts w:cs="Times New Roman"/>
                <w:sz w:val="21"/>
                <w:szCs w:val="21"/>
              </w:rPr>
            </w:pPr>
            <w:r>
              <w:rPr>
                <w:rFonts w:cs="Times New Roman"/>
                <w:kern w:val="0"/>
                <w:sz w:val="21"/>
                <w:szCs w:val="21"/>
              </w:rPr>
              <w:t>仪征市人民医院西区医院</w:t>
            </w:r>
          </w:p>
        </w:tc>
        <w:tc>
          <w:tcPr>
            <w:tcW w:w="873" w:type="pct"/>
            <w:vAlign w:val="center"/>
          </w:tcPr>
          <w:p w14:paraId="2B88261B">
            <w:pPr>
              <w:spacing w:line="240" w:lineRule="auto"/>
              <w:ind w:firstLine="0" w:firstLineChars="0"/>
              <w:jc w:val="center"/>
              <w:rPr>
                <w:rFonts w:cs="Times New Roman"/>
                <w:bCs/>
                <w:sz w:val="21"/>
                <w:szCs w:val="21"/>
              </w:rPr>
            </w:pPr>
            <w:r>
              <w:rPr>
                <w:rFonts w:cs="Times New Roman"/>
                <w:kern w:val="0"/>
                <w:sz w:val="21"/>
                <w:szCs w:val="21"/>
              </w:rPr>
              <w:t>670</w:t>
            </w:r>
          </w:p>
        </w:tc>
        <w:tc>
          <w:tcPr>
            <w:tcW w:w="509" w:type="pct"/>
            <w:vAlign w:val="center"/>
          </w:tcPr>
          <w:p w14:paraId="212A9561">
            <w:pPr>
              <w:spacing w:line="240" w:lineRule="auto"/>
              <w:ind w:firstLine="0" w:firstLineChars="0"/>
              <w:jc w:val="center"/>
              <w:rPr>
                <w:rFonts w:cs="Times New Roman"/>
                <w:bCs/>
                <w:sz w:val="21"/>
                <w:szCs w:val="21"/>
              </w:rPr>
            </w:pPr>
            <w:r>
              <w:rPr>
                <w:rFonts w:cs="Times New Roman"/>
                <w:bCs/>
                <w:sz w:val="21"/>
                <w:szCs w:val="21"/>
              </w:rPr>
              <w:t>E</w:t>
            </w:r>
          </w:p>
        </w:tc>
        <w:tc>
          <w:tcPr>
            <w:tcW w:w="873" w:type="pct"/>
            <w:vAlign w:val="center"/>
          </w:tcPr>
          <w:p w14:paraId="79B16D39">
            <w:pPr>
              <w:spacing w:line="240" w:lineRule="auto"/>
              <w:ind w:firstLine="0" w:firstLineChars="0"/>
              <w:jc w:val="center"/>
              <w:rPr>
                <w:rFonts w:cs="Times New Roman"/>
                <w:bCs/>
                <w:kern w:val="0"/>
                <w:sz w:val="21"/>
                <w:szCs w:val="21"/>
              </w:rPr>
            </w:pPr>
            <w:r>
              <w:rPr>
                <w:sz w:val="21"/>
                <w:szCs w:val="21"/>
              </w:rPr>
              <w:t>约2000人</w:t>
            </w:r>
          </w:p>
        </w:tc>
        <w:tc>
          <w:tcPr>
            <w:tcW w:w="1145" w:type="pct"/>
            <w:vMerge w:val="continue"/>
            <w:vAlign w:val="center"/>
          </w:tcPr>
          <w:p w14:paraId="26B80C62">
            <w:pPr>
              <w:spacing w:line="240" w:lineRule="auto"/>
              <w:ind w:firstLine="0" w:firstLineChars="0"/>
              <w:jc w:val="center"/>
              <w:rPr>
                <w:rFonts w:cs="Times New Roman"/>
                <w:bCs/>
                <w:sz w:val="21"/>
                <w:szCs w:val="21"/>
              </w:rPr>
            </w:pPr>
          </w:p>
        </w:tc>
      </w:tr>
      <w:tr w14:paraId="308B2C4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Merge w:val="continue"/>
            <w:vAlign w:val="center"/>
          </w:tcPr>
          <w:p w14:paraId="4467C205">
            <w:pPr>
              <w:spacing w:line="240" w:lineRule="auto"/>
              <w:ind w:firstLine="0" w:firstLineChars="0"/>
              <w:jc w:val="center"/>
              <w:rPr>
                <w:rFonts w:cs="Times New Roman"/>
                <w:bCs/>
                <w:kern w:val="0"/>
                <w:sz w:val="21"/>
                <w:szCs w:val="21"/>
              </w:rPr>
            </w:pPr>
          </w:p>
        </w:tc>
        <w:tc>
          <w:tcPr>
            <w:tcW w:w="960" w:type="pct"/>
            <w:vAlign w:val="center"/>
          </w:tcPr>
          <w:p w14:paraId="5B8B015F">
            <w:pPr>
              <w:spacing w:line="240" w:lineRule="auto"/>
              <w:ind w:firstLine="0" w:firstLineChars="0"/>
              <w:jc w:val="center"/>
              <w:rPr>
                <w:rFonts w:cs="Times New Roman"/>
                <w:sz w:val="21"/>
                <w:szCs w:val="21"/>
              </w:rPr>
            </w:pPr>
            <w:r>
              <w:rPr>
                <w:rFonts w:cs="Times New Roman"/>
                <w:sz w:val="21"/>
                <w:szCs w:val="21"/>
              </w:rPr>
              <w:t>项目占地范围内土壤</w:t>
            </w:r>
          </w:p>
        </w:tc>
        <w:tc>
          <w:tcPr>
            <w:tcW w:w="873" w:type="pct"/>
            <w:vAlign w:val="center"/>
          </w:tcPr>
          <w:p w14:paraId="7EC08541">
            <w:pPr>
              <w:spacing w:line="240" w:lineRule="auto"/>
              <w:ind w:firstLine="0" w:firstLineChars="0"/>
              <w:jc w:val="center"/>
              <w:rPr>
                <w:rFonts w:cs="Times New Roman"/>
                <w:bCs/>
                <w:sz w:val="21"/>
                <w:szCs w:val="21"/>
              </w:rPr>
            </w:pPr>
            <w:r>
              <w:rPr>
                <w:rFonts w:cs="Times New Roman"/>
                <w:bCs/>
                <w:sz w:val="21"/>
                <w:szCs w:val="21"/>
              </w:rPr>
              <w:t>/</w:t>
            </w:r>
          </w:p>
        </w:tc>
        <w:tc>
          <w:tcPr>
            <w:tcW w:w="509" w:type="pct"/>
            <w:vAlign w:val="center"/>
          </w:tcPr>
          <w:p w14:paraId="3AC51675">
            <w:pPr>
              <w:spacing w:line="240" w:lineRule="auto"/>
              <w:ind w:firstLine="0" w:firstLineChars="0"/>
              <w:jc w:val="center"/>
              <w:rPr>
                <w:rFonts w:cs="Times New Roman"/>
                <w:bCs/>
                <w:sz w:val="21"/>
                <w:szCs w:val="21"/>
              </w:rPr>
            </w:pPr>
            <w:r>
              <w:rPr>
                <w:rFonts w:cs="Times New Roman"/>
                <w:bCs/>
                <w:sz w:val="21"/>
                <w:szCs w:val="21"/>
              </w:rPr>
              <w:t>/</w:t>
            </w:r>
          </w:p>
        </w:tc>
        <w:tc>
          <w:tcPr>
            <w:tcW w:w="873" w:type="pct"/>
            <w:vAlign w:val="center"/>
          </w:tcPr>
          <w:p w14:paraId="35FB6C7B">
            <w:pPr>
              <w:spacing w:line="240" w:lineRule="auto"/>
              <w:ind w:firstLine="0" w:firstLineChars="0"/>
              <w:jc w:val="center"/>
              <w:rPr>
                <w:rFonts w:cs="Times New Roman"/>
                <w:bCs/>
                <w:kern w:val="0"/>
                <w:sz w:val="21"/>
                <w:szCs w:val="21"/>
              </w:rPr>
            </w:pPr>
            <w:r>
              <w:rPr>
                <w:rFonts w:cs="Times New Roman"/>
                <w:bCs/>
                <w:kern w:val="0"/>
                <w:sz w:val="21"/>
                <w:szCs w:val="21"/>
              </w:rPr>
              <w:t>项目占地范围内全部区域</w:t>
            </w:r>
          </w:p>
        </w:tc>
        <w:tc>
          <w:tcPr>
            <w:tcW w:w="1145" w:type="pct"/>
            <w:vAlign w:val="center"/>
          </w:tcPr>
          <w:p w14:paraId="097D8CB2">
            <w:pPr>
              <w:spacing w:line="240" w:lineRule="auto"/>
              <w:ind w:firstLine="0" w:firstLineChars="0"/>
              <w:jc w:val="center"/>
              <w:rPr>
                <w:rFonts w:cs="Times New Roman"/>
                <w:bCs/>
                <w:sz w:val="21"/>
                <w:szCs w:val="21"/>
              </w:rPr>
            </w:pPr>
            <w:r>
              <w:rPr>
                <w:rFonts w:cs="Times New Roman"/>
                <w:bCs/>
                <w:sz w:val="21"/>
                <w:szCs w:val="21"/>
              </w:rPr>
              <w:t>《土壤环境质量 建设用地土壤污染风险管控标准（试行）》（GB36600-2018）中第二类用地风险筛选值</w:t>
            </w:r>
          </w:p>
        </w:tc>
      </w:tr>
      <w:tr w14:paraId="79F004A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640" w:type="pct"/>
            <w:vAlign w:val="center"/>
          </w:tcPr>
          <w:p w14:paraId="662D9E2A">
            <w:pPr>
              <w:spacing w:line="240" w:lineRule="auto"/>
              <w:ind w:firstLine="0" w:firstLineChars="0"/>
              <w:jc w:val="center"/>
              <w:rPr>
                <w:rFonts w:cs="Times New Roman"/>
                <w:bCs/>
                <w:kern w:val="0"/>
                <w:sz w:val="21"/>
                <w:szCs w:val="21"/>
              </w:rPr>
            </w:pPr>
            <w:r>
              <w:rPr>
                <w:rFonts w:cs="Times New Roman"/>
                <w:bCs/>
                <w:kern w:val="0"/>
                <w:sz w:val="21"/>
                <w:szCs w:val="21"/>
              </w:rPr>
              <w:t>地下水</w:t>
            </w:r>
            <w:r>
              <w:rPr>
                <w:rFonts w:cs="Times New Roman"/>
                <w:bCs/>
                <w:sz w:val="21"/>
                <w:szCs w:val="21"/>
              </w:rPr>
              <w:t>环境</w:t>
            </w:r>
          </w:p>
        </w:tc>
        <w:tc>
          <w:tcPr>
            <w:tcW w:w="960" w:type="pct"/>
            <w:vAlign w:val="center"/>
          </w:tcPr>
          <w:p w14:paraId="7F19A851">
            <w:pPr>
              <w:spacing w:line="240" w:lineRule="auto"/>
              <w:ind w:firstLine="0" w:firstLineChars="0"/>
              <w:jc w:val="center"/>
              <w:rPr>
                <w:rFonts w:cs="Times New Roman"/>
                <w:bCs/>
                <w:sz w:val="21"/>
                <w:szCs w:val="21"/>
              </w:rPr>
            </w:pPr>
            <w:r>
              <w:rPr>
                <w:rFonts w:cs="Times New Roman"/>
                <w:sz w:val="21"/>
                <w:szCs w:val="21"/>
              </w:rPr>
              <w:t>评价范围内的潜水含水层</w:t>
            </w:r>
          </w:p>
        </w:tc>
        <w:tc>
          <w:tcPr>
            <w:tcW w:w="873" w:type="pct"/>
            <w:vAlign w:val="center"/>
          </w:tcPr>
          <w:p w14:paraId="165B1D52">
            <w:pPr>
              <w:spacing w:line="240" w:lineRule="auto"/>
              <w:ind w:firstLine="0" w:firstLineChars="0"/>
              <w:jc w:val="center"/>
              <w:rPr>
                <w:rFonts w:cs="Times New Roman"/>
                <w:bCs/>
                <w:sz w:val="21"/>
                <w:szCs w:val="21"/>
              </w:rPr>
            </w:pPr>
            <w:r>
              <w:rPr>
                <w:rFonts w:cs="Times New Roman"/>
                <w:bCs/>
                <w:sz w:val="21"/>
                <w:szCs w:val="21"/>
              </w:rPr>
              <w:t>/</w:t>
            </w:r>
          </w:p>
        </w:tc>
        <w:tc>
          <w:tcPr>
            <w:tcW w:w="509" w:type="pct"/>
            <w:vAlign w:val="center"/>
          </w:tcPr>
          <w:p w14:paraId="408089DD">
            <w:pPr>
              <w:spacing w:line="240" w:lineRule="auto"/>
              <w:ind w:firstLine="0" w:firstLineChars="0"/>
              <w:jc w:val="center"/>
              <w:rPr>
                <w:rFonts w:cs="Times New Roman"/>
                <w:bCs/>
                <w:sz w:val="21"/>
                <w:szCs w:val="21"/>
              </w:rPr>
            </w:pPr>
            <w:r>
              <w:rPr>
                <w:rFonts w:cs="Times New Roman"/>
                <w:bCs/>
                <w:sz w:val="21"/>
                <w:szCs w:val="21"/>
              </w:rPr>
              <w:t>/</w:t>
            </w:r>
          </w:p>
        </w:tc>
        <w:tc>
          <w:tcPr>
            <w:tcW w:w="873" w:type="pct"/>
            <w:vAlign w:val="center"/>
          </w:tcPr>
          <w:p w14:paraId="1E35AA2B">
            <w:pPr>
              <w:spacing w:line="240" w:lineRule="auto"/>
              <w:ind w:firstLine="0" w:firstLineChars="0"/>
              <w:jc w:val="center"/>
              <w:rPr>
                <w:rFonts w:cs="Times New Roman"/>
                <w:bCs/>
                <w:sz w:val="21"/>
                <w:szCs w:val="21"/>
              </w:rPr>
            </w:pPr>
            <w:r>
              <w:rPr>
                <w:rFonts w:cs="Times New Roman"/>
                <w:sz w:val="21"/>
                <w:szCs w:val="21"/>
              </w:rPr>
              <w:t>建设项目周边</w:t>
            </w:r>
            <w:r>
              <w:rPr>
                <w:rFonts w:hint="eastAsia" w:cs="Times New Roman"/>
                <w:sz w:val="21"/>
                <w:szCs w:val="21"/>
              </w:rPr>
              <w:t>20</w:t>
            </w:r>
            <w:r>
              <w:rPr>
                <w:rFonts w:cs="Times New Roman"/>
                <w:sz w:val="21"/>
                <w:szCs w:val="21"/>
              </w:rPr>
              <w:t>km</w:t>
            </w:r>
            <w:r>
              <w:rPr>
                <w:rFonts w:cs="Times New Roman"/>
                <w:sz w:val="21"/>
                <w:szCs w:val="21"/>
                <w:vertAlign w:val="superscript"/>
              </w:rPr>
              <w:t>2</w:t>
            </w:r>
            <w:r>
              <w:rPr>
                <w:rFonts w:cs="Times New Roman"/>
                <w:sz w:val="21"/>
                <w:szCs w:val="21"/>
              </w:rPr>
              <w:t>范围内</w:t>
            </w:r>
          </w:p>
        </w:tc>
        <w:tc>
          <w:tcPr>
            <w:tcW w:w="1145" w:type="pct"/>
            <w:vAlign w:val="center"/>
          </w:tcPr>
          <w:p w14:paraId="0BCE0705">
            <w:pPr>
              <w:spacing w:line="240" w:lineRule="auto"/>
              <w:ind w:firstLine="0" w:firstLineChars="0"/>
              <w:jc w:val="center"/>
              <w:rPr>
                <w:rFonts w:cs="Times New Roman"/>
                <w:bCs/>
                <w:sz w:val="21"/>
                <w:szCs w:val="21"/>
              </w:rPr>
            </w:pPr>
            <w:r>
              <w:rPr>
                <w:rFonts w:cs="Times New Roman"/>
                <w:bCs/>
                <w:sz w:val="21"/>
                <w:szCs w:val="21"/>
              </w:rPr>
              <w:t>《地下水质量标准》（GB/T14848-2017）</w:t>
            </w:r>
          </w:p>
        </w:tc>
      </w:tr>
    </w:tbl>
    <w:p w14:paraId="13C82FD3">
      <w:pPr>
        <w:keepNext/>
        <w:keepLines/>
        <w:widowControl/>
        <w:spacing w:before="190" w:beforeLines="50" w:after="190" w:afterLines="50"/>
        <w:ind w:firstLine="0" w:firstLineChars="0"/>
        <w:outlineLvl w:val="1"/>
        <w:rPr>
          <w:rFonts w:cs="Times New Roman"/>
          <w:b/>
          <w:bCs/>
          <w:sz w:val="30"/>
          <w:szCs w:val="32"/>
        </w:rPr>
      </w:pPr>
      <w:bookmarkStart w:id="15" w:name="_Toc216962396"/>
      <w:r>
        <w:rPr>
          <w:rFonts w:cs="Times New Roman"/>
          <w:b/>
          <w:bCs/>
          <w:sz w:val="30"/>
          <w:szCs w:val="32"/>
        </w:rPr>
        <w:t>2.5 相关规划及批复要求</w:t>
      </w:r>
      <w:bookmarkEnd w:id="15"/>
    </w:p>
    <w:p w14:paraId="01DF667B">
      <w:pPr>
        <w:widowControl/>
        <w:ind w:firstLine="0" w:firstLineChars="0"/>
        <w:outlineLvl w:val="2"/>
        <w:rPr>
          <w:rFonts w:cs="Times New Roman"/>
          <w:b/>
          <w:bCs/>
          <w:sz w:val="28"/>
          <w:szCs w:val="32"/>
        </w:rPr>
      </w:pPr>
      <w:r>
        <w:rPr>
          <w:rFonts w:cs="Times New Roman"/>
          <w:b/>
          <w:bCs/>
          <w:sz w:val="28"/>
          <w:szCs w:val="32"/>
        </w:rPr>
        <w:t>2.5.1 《仪征市国土空间总体规划（2021-2035）》（苏政复〔2023〕38号）</w:t>
      </w:r>
    </w:p>
    <w:p w14:paraId="726B3254">
      <w:pPr>
        <w:ind w:firstLine="480"/>
        <w:rPr>
          <w:rFonts w:cs="Times New Roman"/>
        </w:rPr>
      </w:pPr>
      <w:r>
        <w:rPr>
          <w:rFonts w:cs="Times New Roman"/>
        </w:rPr>
        <w:t>根据《仪征市国土空间总体规划（2021-2035年）》（苏政复〔2023〕38号）中“三区三线”划定：1）耕地和永久基本农田保护红线。仪征市耕地保有量不低于56.1131万亩（永久基本农田保护面积不低于51.7916万亩）；2）生态保护红线。生态保护红线面积不低于13.1529平方千米；3）城镇开发边界。城镇开发边界扩展倍数控制在基于2020年城镇建设用地规模的1.3054倍。</w:t>
      </w:r>
    </w:p>
    <w:p w14:paraId="1576C2D2">
      <w:pPr>
        <w:ind w:firstLine="480"/>
        <w:rPr>
          <w:rFonts w:cs="Times New Roman"/>
        </w:rPr>
      </w:pPr>
      <w:r>
        <w:rPr>
          <w:rFonts w:cs="Times New Roman"/>
        </w:rPr>
        <w:t>本项目位于仪化公司P</w:t>
      </w:r>
      <w:r>
        <w:rPr>
          <w:rFonts w:hint="eastAsia" w:cs="Times New Roman"/>
        </w:rPr>
        <w:t>BT</w:t>
      </w:r>
      <w:r>
        <w:rPr>
          <w:rFonts w:cs="Times New Roman"/>
        </w:rPr>
        <w:t>部界区内，在城镇开发边界内，不在耕地和永久基本农田、生态保护红线范围内，</w:t>
      </w:r>
      <w:r>
        <w:rPr>
          <w:rFonts w:hint="eastAsia" w:cs="Times New Roman"/>
        </w:rPr>
        <w:t>厂界</w:t>
      </w:r>
      <w:r>
        <w:rPr>
          <w:rFonts w:cs="Times New Roman"/>
        </w:rPr>
        <w:t>距离最近的生态空间管控区（仪征市红山风景名胜区）约</w:t>
      </w:r>
      <w:r>
        <w:rPr>
          <w:rFonts w:hint="eastAsia" w:cs="Times New Roman"/>
        </w:rPr>
        <w:t>0.85</w:t>
      </w:r>
      <w:r>
        <w:rPr>
          <w:rFonts w:cs="Times New Roman"/>
        </w:rPr>
        <w:t>km，项目与《仪征市国土空间总体规划（2021-2035年）》中</w:t>
      </w:r>
      <w:r>
        <w:rPr>
          <w:rFonts w:hint="eastAsia" w:cs="Times New Roman"/>
        </w:rPr>
        <w:t>“</w:t>
      </w:r>
      <w:r>
        <w:rPr>
          <w:rFonts w:cs="Times New Roman"/>
        </w:rPr>
        <w:t>市域国土空间规划分区图</w:t>
      </w:r>
      <w:r>
        <w:rPr>
          <w:rFonts w:hint="eastAsia" w:cs="Times New Roman"/>
        </w:rPr>
        <w:t>”</w:t>
      </w:r>
      <w:r>
        <w:rPr>
          <w:rFonts w:cs="Times New Roman"/>
        </w:rPr>
        <w:t>的位置关系见图1.4-1。因此，本项目建设与《仪征市国土空间总体规划（2021-2035年）》（苏政复〔2023〕38号）相符。</w:t>
      </w:r>
    </w:p>
    <w:p w14:paraId="081CB7E7">
      <w:pPr>
        <w:widowControl/>
        <w:ind w:firstLine="0" w:firstLineChars="0"/>
        <w:outlineLvl w:val="2"/>
        <w:rPr>
          <w:rFonts w:cs="Times New Roman"/>
          <w:b/>
          <w:bCs/>
          <w:sz w:val="28"/>
          <w:szCs w:val="32"/>
        </w:rPr>
      </w:pPr>
      <w:r>
        <w:rPr>
          <w:rFonts w:cs="Times New Roman"/>
          <w:b/>
          <w:bCs/>
          <w:sz w:val="28"/>
          <w:szCs w:val="32"/>
        </w:rPr>
        <w:t>2.5.</w:t>
      </w:r>
      <w:r>
        <w:rPr>
          <w:rFonts w:hint="eastAsia" w:cs="Times New Roman"/>
          <w:b/>
          <w:bCs/>
          <w:sz w:val="28"/>
          <w:szCs w:val="32"/>
        </w:rPr>
        <w:t>2</w:t>
      </w:r>
      <w:r>
        <w:rPr>
          <w:rFonts w:cs="Times New Roman"/>
          <w:b/>
          <w:bCs/>
          <w:sz w:val="28"/>
          <w:szCs w:val="32"/>
        </w:rPr>
        <w:t xml:space="preserve"> 江苏省和扬州市生态红线区域保护规划</w:t>
      </w:r>
    </w:p>
    <w:p w14:paraId="50C7C294">
      <w:pPr>
        <w:ind w:firstLine="480"/>
        <w:rPr>
          <w:rFonts w:cs="Times New Roman"/>
        </w:rPr>
      </w:pPr>
      <w:r>
        <w:rPr>
          <w:rFonts w:cs="Times New Roman"/>
        </w:rPr>
        <w:t>根据《江苏省国家级生态保护红线规划》《江苏省生态空间管控区域规划》，仪征市范围内生态红线区域见表2.5.</w:t>
      </w:r>
      <w:r>
        <w:rPr>
          <w:rFonts w:hint="eastAsia" w:cs="Times New Roman"/>
        </w:rPr>
        <w:t>2</w:t>
      </w:r>
      <w:r>
        <w:rPr>
          <w:rFonts w:cs="Times New Roman"/>
        </w:rPr>
        <w:t>-1。</w:t>
      </w:r>
      <w:r>
        <w:rPr>
          <w:rFonts w:cs="Times New Roman"/>
          <w:color w:val="000000" w:themeColor="text1"/>
          <w14:textFill>
            <w14:solidFill>
              <w14:schemeClr w14:val="tx1"/>
            </w14:solidFill>
          </w14:textFill>
        </w:rPr>
        <w:t>本项目不涉及国家级生态保护红线区域和生态空间保护区域，对照江苏省生态环境分区管控方案动态更新成果，距离最近的生态管控区为仪征市红山风景名胜区约</w:t>
      </w:r>
      <w:r>
        <w:rPr>
          <w:rFonts w:hint="eastAsia" w:cs="Times New Roman"/>
          <w:color w:val="000000" w:themeColor="text1"/>
          <w14:textFill>
            <w14:solidFill>
              <w14:schemeClr w14:val="tx1"/>
            </w14:solidFill>
          </w14:textFill>
        </w:rPr>
        <w:t>0.85</w:t>
      </w:r>
      <w:r>
        <w:rPr>
          <w:rFonts w:cs="Times New Roman"/>
          <w:color w:val="000000" w:themeColor="text1"/>
          <w14:textFill>
            <w14:solidFill>
              <w14:schemeClr w14:val="tx1"/>
            </w14:solidFill>
          </w14:textFill>
        </w:rPr>
        <w:t>km。</w:t>
      </w:r>
    </w:p>
    <w:p w14:paraId="1A80814F">
      <w:pPr>
        <w:ind w:firstLine="480"/>
        <w:rPr>
          <w:rFonts w:cs="Times New Roman"/>
        </w:rPr>
      </w:pPr>
      <w:r>
        <w:rPr>
          <w:rFonts w:cs="Times New Roman"/>
        </w:rPr>
        <w:t>项目不在江苏省生态空间保护区域和江苏省国家级生态保护红线范围之内，符合《省政府关于印发江苏省国家级生态保护红线规划的通知》（苏政发[2018]74号）及《省政府关于印发江苏省生态空间管控区域规划的通知》（苏政发[2020]1号）的要求。本项目与生态红线管控区域位置关系见图1.4-2。</w:t>
      </w:r>
    </w:p>
    <w:p w14:paraId="4EED697F">
      <w:pPr>
        <w:ind w:firstLine="0" w:firstLineChars="0"/>
        <w:jc w:val="center"/>
        <w:rPr>
          <w:rFonts w:cs="Times New Roman"/>
          <w:b/>
        </w:rPr>
      </w:pPr>
      <w:r>
        <w:rPr>
          <w:rFonts w:cs="Times New Roman"/>
          <w:b/>
        </w:rPr>
        <w:t>表2.5.</w:t>
      </w:r>
      <w:r>
        <w:rPr>
          <w:rFonts w:hint="eastAsia" w:cs="Times New Roman"/>
          <w:b/>
        </w:rPr>
        <w:t>2</w:t>
      </w:r>
      <w:r>
        <w:rPr>
          <w:rFonts w:cs="Times New Roman"/>
          <w:b/>
        </w:rPr>
        <w:t>-1  生态红线区域一览表</w:t>
      </w:r>
    </w:p>
    <w:tbl>
      <w:tblPr>
        <w:tblStyle w:val="89"/>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0" w:type="dxa"/>
          <w:left w:w="0" w:type="dxa"/>
          <w:bottom w:w="0" w:type="dxa"/>
          <w:right w:w="0" w:type="dxa"/>
        </w:tblCellMar>
      </w:tblPr>
      <w:tblGrid>
        <w:gridCol w:w="1091"/>
        <w:gridCol w:w="1091"/>
        <w:gridCol w:w="1097"/>
        <w:gridCol w:w="3775"/>
        <w:gridCol w:w="2532"/>
        <w:gridCol w:w="1528"/>
        <w:gridCol w:w="1474"/>
        <w:gridCol w:w="1370"/>
      </w:tblGrid>
      <w:tr w14:paraId="4E6F447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762" w:type="dxa"/>
            <w:vMerge w:val="restart"/>
            <w:vAlign w:val="center"/>
          </w:tcPr>
          <w:p w14:paraId="6723E628">
            <w:pPr>
              <w:widowControl/>
              <w:spacing w:line="240" w:lineRule="auto"/>
              <w:ind w:firstLine="0" w:firstLineChars="0"/>
              <w:jc w:val="center"/>
              <w:rPr>
                <w:b/>
                <w:sz w:val="21"/>
                <w:szCs w:val="21"/>
              </w:rPr>
            </w:pPr>
            <w:r>
              <w:rPr>
                <w:rFonts w:hint="eastAsia"/>
                <w:b/>
                <w:sz w:val="21"/>
                <w:szCs w:val="21"/>
              </w:rPr>
              <w:t>县（市、区）</w:t>
            </w:r>
          </w:p>
        </w:tc>
        <w:tc>
          <w:tcPr>
            <w:tcW w:w="762" w:type="dxa"/>
            <w:vMerge w:val="restart"/>
            <w:vAlign w:val="center"/>
          </w:tcPr>
          <w:p w14:paraId="67416AA4">
            <w:pPr>
              <w:widowControl/>
              <w:spacing w:line="240" w:lineRule="auto"/>
              <w:ind w:firstLine="0" w:firstLineChars="0"/>
              <w:jc w:val="center"/>
              <w:rPr>
                <w:b/>
                <w:sz w:val="21"/>
                <w:szCs w:val="21"/>
              </w:rPr>
            </w:pPr>
            <w:r>
              <w:rPr>
                <w:rFonts w:hint="eastAsia"/>
                <w:b/>
                <w:sz w:val="21"/>
                <w:szCs w:val="21"/>
              </w:rPr>
              <w:t>生态空间保护区域名称</w:t>
            </w:r>
          </w:p>
        </w:tc>
        <w:tc>
          <w:tcPr>
            <w:tcW w:w="766" w:type="dxa"/>
            <w:vMerge w:val="restart"/>
            <w:vAlign w:val="center"/>
          </w:tcPr>
          <w:p w14:paraId="53A4F4D0">
            <w:pPr>
              <w:widowControl/>
              <w:spacing w:line="240" w:lineRule="auto"/>
              <w:ind w:firstLine="0" w:firstLineChars="0"/>
              <w:jc w:val="center"/>
              <w:rPr>
                <w:b/>
                <w:sz w:val="21"/>
                <w:szCs w:val="21"/>
              </w:rPr>
            </w:pPr>
            <w:r>
              <w:rPr>
                <w:rFonts w:hint="eastAsia"/>
                <w:b/>
                <w:sz w:val="21"/>
                <w:szCs w:val="21"/>
              </w:rPr>
              <w:t>主导生态功能</w:t>
            </w:r>
          </w:p>
        </w:tc>
        <w:tc>
          <w:tcPr>
            <w:tcW w:w="4404" w:type="dxa"/>
            <w:gridSpan w:val="2"/>
            <w:vAlign w:val="center"/>
          </w:tcPr>
          <w:p w14:paraId="7A50A43A">
            <w:pPr>
              <w:widowControl/>
              <w:spacing w:line="240" w:lineRule="auto"/>
              <w:ind w:firstLine="0" w:firstLineChars="0"/>
              <w:jc w:val="center"/>
              <w:rPr>
                <w:b/>
                <w:sz w:val="21"/>
                <w:szCs w:val="21"/>
              </w:rPr>
            </w:pPr>
            <w:r>
              <w:rPr>
                <w:rFonts w:hint="eastAsia"/>
                <w:b/>
                <w:sz w:val="21"/>
                <w:szCs w:val="21"/>
              </w:rPr>
              <w:t>范围</w:t>
            </w:r>
          </w:p>
        </w:tc>
        <w:tc>
          <w:tcPr>
            <w:tcW w:w="2096" w:type="dxa"/>
            <w:gridSpan w:val="2"/>
            <w:vAlign w:val="center"/>
          </w:tcPr>
          <w:p w14:paraId="02B94F04">
            <w:pPr>
              <w:widowControl/>
              <w:spacing w:line="240" w:lineRule="auto"/>
              <w:ind w:firstLine="0" w:firstLineChars="0"/>
              <w:jc w:val="center"/>
              <w:rPr>
                <w:b/>
                <w:sz w:val="21"/>
                <w:szCs w:val="21"/>
              </w:rPr>
            </w:pPr>
            <w:r>
              <w:rPr>
                <w:rFonts w:hint="eastAsia"/>
                <w:b/>
                <w:sz w:val="21"/>
                <w:szCs w:val="21"/>
              </w:rPr>
              <w:t>面积（</w:t>
            </w:r>
            <w:r>
              <w:rPr>
                <w:b/>
                <w:sz w:val="21"/>
                <w:szCs w:val="21"/>
              </w:rPr>
              <w:t>km</w:t>
            </w:r>
            <w:r>
              <w:rPr>
                <w:b/>
                <w:sz w:val="21"/>
                <w:szCs w:val="21"/>
                <w:vertAlign w:val="superscript"/>
              </w:rPr>
              <w:t>2</w:t>
            </w:r>
            <w:r>
              <w:rPr>
                <w:rFonts w:hint="eastAsia" w:ascii="宋体" w:hAnsi="宋体"/>
                <w:b/>
                <w:sz w:val="21"/>
                <w:szCs w:val="21"/>
              </w:rPr>
              <w:t>）</w:t>
            </w:r>
          </w:p>
        </w:tc>
        <w:tc>
          <w:tcPr>
            <w:tcW w:w="956" w:type="dxa"/>
            <w:vMerge w:val="restart"/>
            <w:vAlign w:val="center"/>
          </w:tcPr>
          <w:p w14:paraId="1A190F5E">
            <w:pPr>
              <w:widowControl/>
              <w:spacing w:line="240" w:lineRule="auto"/>
              <w:ind w:firstLine="0" w:firstLineChars="0"/>
              <w:jc w:val="center"/>
              <w:rPr>
                <w:b/>
                <w:sz w:val="21"/>
                <w:szCs w:val="21"/>
              </w:rPr>
            </w:pPr>
            <w:r>
              <w:rPr>
                <w:rFonts w:hint="eastAsia"/>
                <w:b/>
                <w:sz w:val="21"/>
                <w:szCs w:val="21"/>
              </w:rPr>
              <w:t>与厂区的位置关系</w:t>
            </w:r>
          </w:p>
        </w:tc>
      </w:tr>
      <w:tr w14:paraId="2C75181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762" w:type="dxa"/>
            <w:vMerge w:val="continue"/>
            <w:vAlign w:val="center"/>
          </w:tcPr>
          <w:p w14:paraId="1DA38139">
            <w:pPr>
              <w:widowControl/>
              <w:spacing w:line="240" w:lineRule="auto"/>
              <w:ind w:firstLine="0" w:firstLineChars="0"/>
              <w:jc w:val="center"/>
              <w:rPr>
                <w:bCs/>
                <w:sz w:val="21"/>
                <w:szCs w:val="21"/>
              </w:rPr>
            </w:pPr>
          </w:p>
        </w:tc>
        <w:tc>
          <w:tcPr>
            <w:tcW w:w="762" w:type="dxa"/>
            <w:vMerge w:val="continue"/>
            <w:vAlign w:val="center"/>
          </w:tcPr>
          <w:p w14:paraId="24A12D51">
            <w:pPr>
              <w:widowControl/>
              <w:spacing w:line="240" w:lineRule="auto"/>
              <w:ind w:firstLine="0" w:firstLineChars="0"/>
              <w:jc w:val="center"/>
              <w:rPr>
                <w:bCs/>
                <w:sz w:val="21"/>
                <w:szCs w:val="21"/>
              </w:rPr>
            </w:pPr>
          </w:p>
        </w:tc>
        <w:tc>
          <w:tcPr>
            <w:tcW w:w="766" w:type="dxa"/>
            <w:vMerge w:val="continue"/>
            <w:vAlign w:val="center"/>
          </w:tcPr>
          <w:p w14:paraId="56544C73">
            <w:pPr>
              <w:widowControl/>
              <w:spacing w:line="240" w:lineRule="auto"/>
              <w:ind w:firstLine="0" w:firstLineChars="0"/>
              <w:jc w:val="center"/>
              <w:rPr>
                <w:bCs/>
                <w:sz w:val="21"/>
                <w:szCs w:val="21"/>
              </w:rPr>
            </w:pPr>
          </w:p>
        </w:tc>
        <w:tc>
          <w:tcPr>
            <w:tcW w:w="2636" w:type="dxa"/>
            <w:vAlign w:val="center"/>
          </w:tcPr>
          <w:p w14:paraId="7B05B150">
            <w:pPr>
              <w:widowControl/>
              <w:spacing w:line="240" w:lineRule="auto"/>
              <w:ind w:firstLine="0" w:firstLineChars="0"/>
              <w:jc w:val="center"/>
              <w:rPr>
                <w:b/>
                <w:sz w:val="21"/>
                <w:szCs w:val="21"/>
              </w:rPr>
            </w:pPr>
            <w:r>
              <w:rPr>
                <w:rFonts w:hint="eastAsia"/>
                <w:b/>
                <w:sz w:val="21"/>
                <w:szCs w:val="21"/>
              </w:rPr>
              <w:t>国家级生态保护红线范围</w:t>
            </w:r>
          </w:p>
        </w:tc>
        <w:tc>
          <w:tcPr>
            <w:tcW w:w="1768" w:type="dxa"/>
            <w:vAlign w:val="center"/>
          </w:tcPr>
          <w:p w14:paraId="24704C97">
            <w:pPr>
              <w:widowControl/>
              <w:spacing w:line="240" w:lineRule="auto"/>
              <w:ind w:firstLine="0" w:firstLineChars="0"/>
              <w:jc w:val="center"/>
              <w:rPr>
                <w:b/>
                <w:sz w:val="21"/>
                <w:szCs w:val="21"/>
              </w:rPr>
            </w:pPr>
            <w:r>
              <w:rPr>
                <w:rFonts w:hint="eastAsia"/>
                <w:b/>
                <w:sz w:val="21"/>
                <w:szCs w:val="21"/>
              </w:rPr>
              <w:t>生态空间管控区域范围</w:t>
            </w:r>
          </w:p>
        </w:tc>
        <w:tc>
          <w:tcPr>
            <w:tcW w:w="1067" w:type="dxa"/>
            <w:vAlign w:val="center"/>
          </w:tcPr>
          <w:p w14:paraId="03370085">
            <w:pPr>
              <w:widowControl/>
              <w:spacing w:line="240" w:lineRule="auto"/>
              <w:ind w:firstLine="0" w:firstLineChars="0"/>
              <w:jc w:val="center"/>
              <w:rPr>
                <w:bCs/>
                <w:sz w:val="21"/>
                <w:szCs w:val="21"/>
              </w:rPr>
            </w:pPr>
            <w:r>
              <w:rPr>
                <w:rFonts w:hint="eastAsia"/>
                <w:b/>
                <w:sz w:val="21"/>
                <w:szCs w:val="21"/>
              </w:rPr>
              <w:t>国家级生态保护红线面积</w:t>
            </w:r>
          </w:p>
        </w:tc>
        <w:tc>
          <w:tcPr>
            <w:tcW w:w="1029" w:type="dxa"/>
            <w:vAlign w:val="center"/>
          </w:tcPr>
          <w:p w14:paraId="701BA29D">
            <w:pPr>
              <w:widowControl/>
              <w:spacing w:line="240" w:lineRule="auto"/>
              <w:ind w:firstLine="0" w:firstLineChars="0"/>
              <w:jc w:val="center"/>
              <w:rPr>
                <w:bCs/>
                <w:sz w:val="21"/>
                <w:szCs w:val="21"/>
              </w:rPr>
            </w:pPr>
            <w:r>
              <w:rPr>
                <w:rFonts w:hint="eastAsia"/>
                <w:b/>
                <w:sz w:val="21"/>
                <w:szCs w:val="21"/>
              </w:rPr>
              <w:t>生态空间管控区域面积</w:t>
            </w:r>
          </w:p>
        </w:tc>
        <w:tc>
          <w:tcPr>
            <w:tcW w:w="956" w:type="dxa"/>
            <w:vMerge w:val="continue"/>
            <w:vAlign w:val="center"/>
          </w:tcPr>
          <w:p w14:paraId="6F3A58FF">
            <w:pPr>
              <w:widowControl/>
              <w:spacing w:line="240" w:lineRule="auto"/>
              <w:ind w:firstLine="0" w:firstLineChars="0"/>
              <w:jc w:val="center"/>
              <w:rPr>
                <w:bCs/>
                <w:sz w:val="21"/>
                <w:szCs w:val="21"/>
              </w:rPr>
            </w:pPr>
          </w:p>
        </w:tc>
      </w:tr>
      <w:tr w14:paraId="1D751DB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762" w:type="dxa"/>
            <w:vMerge w:val="restart"/>
            <w:vAlign w:val="center"/>
          </w:tcPr>
          <w:p w14:paraId="2328E72B">
            <w:pPr>
              <w:widowControl/>
              <w:spacing w:line="240" w:lineRule="auto"/>
              <w:ind w:firstLine="0" w:firstLineChars="0"/>
              <w:jc w:val="center"/>
              <w:rPr>
                <w:bCs/>
                <w:sz w:val="21"/>
                <w:szCs w:val="21"/>
              </w:rPr>
            </w:pPr>
            <w:r>
              <w:rPr>
                <w:rFonts w:hint="eastAsia"/>
                <w:bCs/>
                <w:sz w:val="21"/>
                <w:szCs w:val="21"/>
              </w:rPr>
              <w:t>仪征市</w:t>
            </w:r>
          </w:p>
        </w:tc>
        <w:tc>
          <w:tcPr>
            <w:tcW w:w="762" w:type="dxa"/>
            <w:vAlign w:val="center"/>
          </w:tcPr>
          <w:p w14:paraId="73392FCA">
            <w:pPr>
              <w:widowControl/>
              <w:spacing w:line="240" w:lineRule="auto"/>
              <w:ind w:firstLine="0" w:firstLineChars="0"/>
              <w:jc w:val="center"/>
              <w:rPr>
                <w:bCs/>
                <w:sz w:val="21"/>
                <w:szCs w:val="21"/>
              </w:rPr>
            </w:pPr>
            <w:r>
              <w:rPr>
                <w:rFonts w:hint="eastAsia"/>
                <w:bCs/>
                <w:sz w:val="21"/>
                <w:szCs w:val="21"/>
              </w:rPr>
              <w:t>仪征龙山省级森林公园</w:t>
            </w:r>
          </w:p>
        </w:tc>
        <w:tc>
          <w:tcPr>
            <w:tcW w:w="766" w:type="dxa"/>
            <w:vAlign w:val="center"/>
          </w:tcPr>
          <w:p w14:paraId="73EB4A0C">
            <w:pPr>
              <w:widowControl/>
              <w:spacing w:line="240" w:lineRule="auto"/>
              <w:ind w:firstLine="0" w:firstLineChars="0"/>
              <w:jc w:val="center"/>
              <w:rPr>
                <w:bCs/>
                <w:sz w:val="21"/>
                <w:szCs w:val="21"/>
              </w:rPr>
            </w:pPr>
            <w:r>
              <w:rPr>
                <w:rFonts w:hint="eastAsia"/>
                <w:bCs/>
                <w:sz w:val="21"/>
                <w:szCs w:val="21"/>
              </w:rPr>
              <w:t>自然与人文景观保护</w:t>
            </w:r>
          </w:p>
        </w:tc>
        <w:tc>
          <w:tcPr>
            <w:tcW w:w="2636" w:type="dxa"/>
            <w:vAlign w:val="center"/>
          </w:tcPr>
          <w:p w14:paraId="24849D55">
            <w:pPr>
              <w:widowControl/>
              <w:spacing w:line="240" w:lineRule="auto"/>
              <w:ind w:firstLine="0" w:firstLineChars="0"/>
              <w:jc w:val="center"/>
              <w:rPr>
                <w:bCs/>
                <w:sz w:val="21"/>
                <w:szCs w:val="21"/>
              </w:rPr>
            </w:pPr>
            <w:r>
              <w:rPr>
                <w:rFonts w:hint="eastAsia"/>
                <w:bCs/>
                <w:sz w:val="21"/>
                <w:szCs w:val="21"/>
              </w:rPr>
              <w:t>仪征龙山省级森林公园总体规划的生态保育区和核心景观区范围</w:t>
            </w:r>
          </w:p>
        </w:tc>
        <w:tc>
          <w:tcPr>
            <w:tcW w:w="1768" w:type="dxa"/>
            <w:vAlign w:val="center"/>
          </w:tcPr>
          <w:p w14:paraId="0E9479CF">
            <w:pPr>
              <w:widowControl/>
              <w:spacing w:line="240" w:lineRule="auto"/>
              <w:ind w:firstLine="0" w:firstLineChars="0"/>
              <w:jc w:val="center"/>
              <w:rPr>
                <w:bCs/>
                <w:sz w:val="21"/>
                <w:szCs w:val="21"/>
              </w:rPr>
            </w:pPr>
            <w:r>
              <w:rPr>
                <w:rFonts w:hint="eastAsia"/>
                <w:bCs/>
                <w:sz w:val="21"/>
                <w:szCs w:val="21"/>
              </w:rPr>
              <w:t>/</w:t>
            </w:r>
          </w:p>
        </w:tc>
        <w:tc>
          <w:tcPr>
            <w:tcW w:w="1067" w:type="dxa"/>
            <w:vAlign w:val="center"/>
          </w:tcPr>
          <w:p w14:paraId="7111A8F4">
            <w:pPr>
              <w:widowControl/>
              <w:spacing w:line="240" w:lineRule="auto"/>
              <w:ind w:firstLine="0" w:firstLineChars="0"/>
              <w:jc w:val="center"/>
              <w:rPr>
                <w:bCs/>
                <w:sz w:val="21"/>
                <w:szCs w:val="21"/>
              </w:rPr>
            </w:pPr>
            <w:r>
              <w:rPr>
                <w:rFonts w:hint="eastAsia"/>
                <w:bCs/>
                <w:sz w:val="21"/>
                <w:szCs w:val="21"/>
              </w:rPr>
              <w:t>7</w:t>
            </w:r>
            <w:r>
              <w:rPr>
                <w:bCs/>
                <w:sz w:val="21"/>
                <w:szCs w:val="21"/>
              </w:rPr>
              <w:t>.18</w:t>
            </w:r>
          </w:p>
        </w:tc>
        <w:tc>
          <w:tcPr>
            <w:tcW w:w="1029" w:type="dxa"/>
            <w:vAlign w:val="center"/>
          </w:tcPr>
          <w:p w14:paraId="4D8B7FAB">
            <w:pPr>
              <w:widowControl/>
              <w:spacing w:line="240" w:lineRule="auto"/>
              <w:ind w:firstLine="0" w:firstLineChars="0"/>
              <w:jc w:val="center"/>
              <w:rPr>
                <w:bCs/>
                <w:sz w:val="21"/>
                <w:szCs w:val="21"/>
              </w:rPr>
            </w:pPr>
            <w:r>
              <w:rPr>
                <w:rFonts w:hint="eastAsia"/>
                <w:bCs/>
                <w:sz w:val="21"/>
                <w:szCs w:val="21"/>
              </w:rPr>
              <w:t>/</w:t>
            </w:r>
          </w:p>
        </w:tc>
        <w:tc>
          <w:tcPr>
            <w:tcW w:w="956" w:type="dxa"/>
            <w:vAlign w:val="center"/>
          </w:tcPr>
          <w:p w14:paraId="7BAD93AA">
            <w:pPr>
              <w:widowControl/>
              <w:spacing w:line="240" w:lineRule="auto"/>
              <w:ind w:firstLine="0" w:firstLineChars="0"/>
              <w:jc w:val="center"/>
              <w:rPr>
                <w:bCs/>
                <w:sz w:val="21"/>
                <w:szCs w:val="21"/>
              </w:rPr>
            </w:pPr>
            <w:r>
              <w:rPr>
                <w:bCs/>
                <w:sz w:val="21"/>
                <w:szCs w:val="21"/>
              </w:rPr>
              <w:t>SW</w:t>
            </w:r>
          </w:p>
          <w:p w14:paraId="4D06EB13">
            <w:pPr>
              <w:widowControl/>
              <w:spacing w:line="240" w:lineRule="auto"/>
              <w:ind w:firstLine="0" w:firstLineChars="0"/>
              <w:jc w:val="center"/>
              <w:rPr>
                <w:bCs/>
                <w:sz w:val="21"/>
                <w:szCs w:val="21"/>
              </w:rPr>
            </w:pPr>
            <w:r>
              <w:rPr>
                <w:rFonts w:hint="eastAsia"/>
                <w:bCs/>
                <w:sz w:val="21"/>
                <w:szCs w:val="21"/>
              </w:rPr>
              <w:t>约1850</w:t>
            </w:r>
            <w:r>
              <w:rPr>
                <w:bCs/>
                <w:sz w:val="21"/>
                <w:szCs w:val="21"/>
              </w:rPr>
              <w:t>m</w:t>
            </w:r>
          </w:p>
        </w:tc>
      </w:tr>
      <w:tr w14:paraId="34CCCFA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762" w:type="dxa"/>
            <w:vMerge w:val="continue"/>
            <w:vAlign w:val="center"/>
          </w:tcPr>
          <w:p w14:paraId="31026301">
            <w:pPr>
              <w:widowControl/>
              <w:spacing w:line="240" w:lineRule="auto"/>
              <w:ind w:firstLine="0" w:firstLineChars="0"/>
              <w:jc w:val="center"/>
              <w:rPr>
                <w:bCs/>
                <w:sz w:val="21"/>
                <w:szCs w:val="21"/>
              </w:rPr>
            </w:pPr>
          </w:p>
        </w:tc>
        <w:tc>
          <w:tcPr>
            <w:tcW w:w="762" w:type="dxa"/>
            <w:vAlign w:val="center"/>
          </w:tcPr>
          <w:p w14:paraId="439CEF8F">
            <w:pPr>
              <w:widowControl/>
              <w:spacing w:line="240" w:lineRule="auto"/>
              <w:ind w:firstLine="0" w:firstLineChars="0"/>
              <w:jc w:val="center"/>
              <w:rPr>
                <w:bCs/>
                <w:sz w:val="21"/>
                <w:szCs w:val="21"/>
              </w:rPr>
            </w:pPr>
            <w:r>
              <w:rPr>
                <w:rFonts w:hint="eastAsia"/>
                <w:bCs/>
                <w:sz w:val="21"/>
                <w:szCs w:val="21"/>
              </w:rPr>
              <w:t>仪征市红山风景名胜区</w:t>
            </w:r>
          </w:p>
        </w:tc>
        <w:tc>
          <w:tcPr>
            <w:tcW w:w="766" w:type="dxa"/>
            <w:vAlign w:val="center"/>
          </w:tcPr>
          <w:p w14:paraId="769F24C0">
            <w:pPr>
              <w:widowControl/>
              <w:spacing w:line="240" w:lineRule="auto"/>
              <w:ind w:firstLine="0" w:firstLineChars="0"/>
              <w:jc w:val="center"/>
              <w:rPr>
                <w:bCs/>
                <w:sz w:val="21"/>
                <w:szCs w:val="21"/>
              </w:rPr>
            </w:pPr>
            <w:r>
              <w:rPr>
                <w:rFonts w:hint="eastAsia"/>
                <w:bCs/>
                <w:sz w:val="21"/>
                <w:szCs w:val="21"/>
              </w:rPr>
              <w:t>自然与人文景观保护</w:t>
            </w:r>
          </w:p>
        </w:tc>
        <w:tc>
          <w:tcPr>
            <w:tcW w:w="2636" w:type="dxa"/>
            <w:vAlign w:val="center"/>
          </w:tcPr>
          <w:p w14:paraId="5251D7DB">
            <w:pPr>
              <w:widowControl/>
              <w:spacing w:line="240" w:lineRule="auto"/>
              <w:ind w:firstLine="0" w:firstLineChars="0"/>
              <w:jc w:val="center"/>
              <w:rPr>
                <w:bCs/>
                <w:sz w:val="21"/>
                <w:szCs w:val="21"/>
              </w:rPr>
            </w:pPr>
            <w:r>
              <w:rPr>
                <w:rFonts w:hint="eastAsia"/>
                <w:bCs/>
                <w:sz w:val="21"/>
                <w:szCs w:val="21"/>
              </w:rPr>
              <w:t>/</w:t>
            </w:r>
          </w:p>
        </w:tc>
        <w:tc>
          <w:tcPr>
            <w:tcW w:w="1768" w:type="dxa"/>
            <w:vAlign w:val="center"/>
          </w:tcPr>
          <w:p w14:paraId="28D2BB03">
            <w:pPr>
              <w:widowControl/>
              <w:spacing w:line="240" w:lineRule="auto"/>
              <w:ind w:firstLine="0" w:firstLineChars="0"/>
              <w:rPr>
                <w:bCs/>
                <w:sz w:val="21"/>
                <w:szCs w:val="21"/>
              </w:rPr>
            </w:pPr>
            <w:r>
              <w:rPr>
                <w:rFonts w:hint="eastAsia"/>
                <w:bCs/>
                <w:sz w:val="21"/>
                <w:szCs w:val="21"/>
              </w:rPr>
              <w:t>南至枣林湾与真州镇界及越过G328国道至青山镇官山村、跃进村，东至真州镇三八村及马集镇合心村，北至G40沪陕高速转枣林路，含沙河徐水库、枣林湖水库，西至仪征与六合边界</w:t>
            </w:r>
          </w:p>
        </w:tc>
        <w:tc>
          <w:tcPr>
            <w:tcW w:w="1067" w:type="dxa"/>
            <w:vAlign w:val="center"/>
          </w:tcPr>
          <w:p w14:paraId="375D1C63">
            <w:pPr>
              <w:widowControl/>
              <w:spacing w:line="240" w:lineRule="auto"/>
              <w:ind w:firstLine="0" w:firstLineChars="0"/>
              <w:jc w:val="center"/>
              <w:rPr>
                <w:bCs/>
                <w:sz w:val="21"/>
                <w:szCs w:val="21"/>
              </w:rPr>
            </w:pPr>
            <w:r>
              <w:rPr>
                <w:rFonts w:hint="eastAsia"/>
                <w:bCs/>
                <w:sz w:val="21"/>
                <w:szCs w:val="21"/>
              </w:rPr>
              <w:t>/</w:t>
            </w:r>
          </w:p>
        </w:tc>
        <w:tc>
          <w:tcPr>
            <w:tcW w:w="1029" w:type="dxa"/>
            <w:vAlign w:val="center"/>
          </w:tcPr>
          <w:p w14:paraId="0A16C195">
            <w:pPr>
              <w:widowControl/>
              <w:spacing w:line="240" w:lineRule="auto"/>
              <w:ind w:firstLine="0" w:firstLineChars="0"/>
              <w:jc w:val="center"/>
              <w:rPr>
                <w:bCs/>
                <w:sz w:val="21"/>
                <w:szCs w:val="21"/>
              </w:rPr>
            </w:pPr>
            <w:r>
              <w:rPr>
                <w:rFonts w:hint="eastAsia"/>
                <w:bCs/>
                <w:sz w:val="21"/>
                <w:szCs w:val="21"/>
              </w:rPr>
              <w:t>2</w:t>
            </w:r>
            <w:r>
              <w:rPr>
                <w:bCs/>
                <w:sz w:val="21"/>
                <w:szCs w:val="21"/>
              </w:rPr>
              <w:t>4.50</w:t>
            </w:r>
          </w:p>
        </w:tc>
        <w:tc>
          <w:tcPr>
            <w:tcW w:w="956" w:type="dxa"/>
            <w:vAlign w:val="center"/>
          </w:tcPr>
          <w:p w14:paraId="260D2CC6">
            <w:pPr>
              <w:widowControl/>
              <w:spacing w:line="240" w:lineRule="auto"/>
              <w:ind w:firstLine="0" w:firstLineChars="0"/>
              <w:jc w:val="center"/>
              <w:rPr>
                <w:bCs/>
                <w:sz w:val="21"/>
                <w:szCs w:val="21"/>
              </w:rPr>
            </w:pPr>
            <w:r>
              <w:rPr>
                <w:bCs/>
                <w:sz w:val="21"/>
                <w:szCs w:val="21"/>
              </w:rPr>
              <w:t>N</w:t>
            </w:r>
          </w:p>
          <w:p w14:paraId="627B71E2">
            <w:pPr>
              <w:widowControl/>
              <w:spacing w:line="240" w:lineRule="auto"/>
              <w:ind w:firstLine="0" w:firstLineChars="0"/>
              <w:jc w:val="center"/>
              <w:rPr>
                <w:bCs/>
                <w:sz w:val="21"/>
                <w:szCs w:val="21"/>
              </w:rPr>
            </w:pPr>
            <w:r>
              <w:rPr>
                <w:rFonts w:hint="eastAsia"/>
                <w:bCs/>
                <w:sz w:val="21"/>
                <w:szCs w:val="21"/>
              </w:rPr>
              <w:t>约850</w:t>
            </w:r>
            <w:r>
              <w:rPr>
                <w:bCs/>
                <w:sz w:val="21"/>
                <w:szCs w:val="21"/>
              </w:rPr>
              <w:t>m</w:t>
            </w:r>
          </w:p>
        </w:tc>
      </w:tr>
      <w:tr w14:paraId="70BCD8A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0" w:type="dxa"/>
            <w:bottom w:w="0" w:type="dxa"/>
            <w:right w:w="0" w:type="dxa"/>
          </w:tblCellMar>
        </w:tblPrEx>
        <w:tc>
          <w:tcPr>
            <w:tcW w:w="762" w:type="dxa"/>
            <w:vMerge w:val="continue"/>
            <w:vAlign w:val="center"/>
          </w:tcPr>
          <w:p w14:paraId="304730BB">
            <w:pPr>
              <w:widowControl/>
              <w:spacing w:line="240" w:lineRule="auto"/>
              <w:ind w:firstLine="0" w:firstLineChars="0"/>
              <w:jc w:val="center"/>
              <w:rPr>
                <w:bCs/>
                <w:sz w:val="21"/>
                <w:szCs w:val="21"/>
              </w:rPr>
            </w:pPr>
          </w:p>
        </w:tc>
        <w:tc>
          <w:tcPr>
            <w:tcW w:w="762" w:type="dxa"/>
            <w:vAlign w:val="center"/>
          </w:tcPr>
          <w:p w14:paraId="36254176">
            <w:pPr>
              <w:widowControl/>
              <w:spacing w:line="240" w:lineRule="auto"/>
              <w:ind w:firstLine="0" w:firstLineChars="0"/>
              <w:jc w:val="center"/>
              <w:rPr>
                <w:bCs/>
                <w:sz w:val="21"/>
                <w:szCs w:val="21"/>
              </w:rPr>
            </w:pPr>
            <w:r>
              <w:rPr>
                <w:rFonts w:hint="eastAsia"/>
                <w:bCs/>
                <w:sz w:val="21"/>
                <w:szCs w:val="21"/>
              </w:rPr>
              <w:t>仪征市饮用水水源保护区</w:t>
            </w:r>
          </w:p>
        </w:tc>
        <w:tc>
          <w:tcPr>
            <w:tcW w:w="766" w:type="dxa"/>
            <w:vAlign w:val="center"/>
          </w:tcPr>
          <w:p w14:paraId="4E4D294D">
            <w:pPr>
              <w:widowControl/>
              <w:spacing w:line="240" w:lineRule="auto"/>
              <w:ind w:firstLine="0" w:firstLineChars="0"/>
              <w:jc w:val="center"/>
              <w:rPr>
                <w:bCs/>
                <w:sz w:val="21"/>
                <w:szCs w:val="21"/>
              </w:rPr>
            </w:pPr>
            <w:r>
              <w:rPr>
                <w:rFonts w:hint="eastAsia"/>
                <w:bCs/>
                <w:sz w:val="21"/>
                <w:szCs w:val="21"/>
              </w:rPr>
              <w:t>水源水质保护</w:t>
            </w:r>
          </w:p>
        </w:tc>
        <w:tc>
          <w:tcPr>
            <w:tcW w:w="2636" w:type="dxa"/>
            <w:vAlign w:val="center"/>
          </w:tcPr>
          <w:p w14:paraId="01365C39">
            <w:pPr>
              <w:widowControl/>
              <w:spacing w:line="240" w:lineRule="auto"/>
              <w:ind w:firstLine="0" w:firstLineChars="0"/>
              <w:rPr>
                <w:bCs/>
                <w:sz w:val="21"/>
                <w:szCs w:val="21"/>
              </w:rPr>
            </w:pPr>
            <w:r>
              <w:rPr>
                <w:rFonts w:hint="eastAsia"/>
                <w:bCs/>
                <w:sz w:val="21"/>
                <w:szCs w:val="21"/>
              </w:rPr>
              <w:t>包括仪征港仪供水公司、仪化</w:t>
            </w:r>
            <w:r>
              <w:rPr>
                <w:bCs/>
                <w:sz w:val="21"/>
                <w:szCs w:val="21"/>
              </w:rPr>
              <w:t>公用工程部</w:t>
            </w:r>
            <w:r>
              <w:rPr>
                <w:rFonts w:hint="eastAsia"/>
                <w:bCs/>
                <w:sz w:val="21"/>
                <w:szCs w:val="21"/>
              </w:rPr>
              <w:t>长江饮用水水源保护区的一级保护区、二级保护区和准保护区范围。其中一级保护区范围为：以取水口上游500米至下游500米向对岸500米至本岸背水坡之间的水域，以及一级保护区水域与相对应的本岸背水坡堤脚外100米之间陆域范围。二级保护区范围为：一级保护区以外上溯1500米下延500米的水域范围，以及二级保护区水域与相对应的本岸背水坡堤脚外100米的陆域范围。准保护区范围为：二级保护区以外上溯2000米、下延1000米的水域范围，以及准保护区水域与相对应的本岸背水坡堤脚外100米之间的陆域范围</w:t>
            </w:r>
          </w:p>
        </w:tc>
        <w:tc>
          <w:tcPr>
            <w:tcW w:w="1768" w:type="dxa"/>
            <w:vAlign w:val="center"/>
          </w:tcPr>
          <w:p w14:paraId="1D7CA3BE">
            <w:pPr>
              <w:widowControl/>
              <w:spacing w:line="240" w:lineRule="auto"/>
              <w:ind w:firstLine="0" w:firstLineChars="0"/>
              <w:jc w:val="center"/>
              <w:rPr>
                <w:bCs/>
                <w:sz w:val="21"/>
                <w:szCs w:val="21"/>
              </w:rPr>
            </w:pPr>
            <w:r>
              <w:rPr>
                <w:rFonts w:hint="eastAsia"/>
                <w:bCs/>
                <w:sz w:val="21"/>
                <w:szCs w:val="21"/>
              </w:rPr>
              <w:t>/</w:t>
            </w:r>
          </w:p>
        </w:tc>
        <w:tc>
          <w:tcPr>
            <w:tcW w:w="1067" w:type="dxa"/>
            <w:vAlign w:val="center"/>
          </w:tcPr>
          <w:p w14:paraId="51A269DE">
            <w:pPr>
              <w:widowControl/>
              <w:spacing w:line="240" w:lineRule="auto"/>
              <w:ind w:firstLine="0" w:firstLineChars="0"/>
              <w:jc w:val="center"/>
              <w:rPr>
                <w:bCs/>
                <w:sz w:val="21"/>
                <w:szCs w:val="21"/>
              </w:rPr>
            </w:pPr>
            <w:r>
              <w:rPr>
                <w:rFonts w:hint="eastAsia"/>
                <w:bCs/>
                <w:sz w:val="21"/>
                <w:szCs w:val="21"/>
              </w:rPr>
              <w:t>2</w:t>
            </w:r>
            <w:r>
              <w:rPr>
                <w:bCs/>
                <w:sz w:val="21"/>
                <w:szCs w:val="21"/>
              </w:rPr>
              <w:t>.61</w:t>
            </w:r>
          </w:p>
        </w:tc>
        <w:tc>
          <w:tcPr>
            <w:tcW w:w="1029" w:type="dxa"/>
            <w:vAlign w:val="center"/>
          </w:tcPr>
          <w:p w14:paraId="5EC457AE">
            <w:pPr>
              <w:widowControl/>
              <w:spacing w:line="240" w:lineRule="auto"/>
              <w:ind w:firstLine="0" w:firstLineChars="0"/>
              <w:jc w:val="center"/>
              <w:rPr>
                <w:bCs/>
                <w:sz w:val="21"/>
                <w:szCs w:val="21"/>
              </w:rPr>
            </w:pPr>
            <w:r>
              <w:rPr>
                <w:rFonts w:hint="eastAsia"/>
                <w:bCs/>
                <w:sz w:val="21"/>
                <w:szCs w:val="21"/>
              </w:rPr>
              <w:t>/</w:t>
            </w:r>
          </w:p>
        </w:tc>
        <w:tc>
          <w:tcPr>
            <w:tcW w:w="956" w:type="dxa"/>
            <w:vAlign w:val="center"/>
          </w:tcPr>
          <w:p w14:paraId="2D649145">
            <w:pPr>
              <w:widowControl/>
              <w:spacing w:line="240" w:lineRule="auto"/>
              <w:ind w:firstLine="0" w:firstLineChars="0"/>
              <w:jc w:val="center"/>
              <w:rPr>
                <w:bCs/>
                <w:sz w:val="21"/>
                <w:szCs w:val="21"/>
              </w:rPr>
            </w:pPr>
            <w:r>
              <w:rPr>
                <w:bCs/>
                <w:sz w:val="21"/>
                <w:szCs w:val="21"/>
              </w:rPr>
              <w:t>S</w:t>
            </w:r>
          </w:p>
          <w:p w14:paraId="0625BC7E">
            <w:pPr>
              <w:widowControl/>
              <w:spacing w:line="240" w:lineRule="auto"/>
              <w:ind w:firstLine="0" w:firstLineChars="0"/>
              <w:jc w:val="center"/>
              <w:rPr>
                <w:bCs/>
                <w:sz w:val="21"/>
                <w:szCs w:val="21"/>
              </w:rPr>
            </w:pPr>
            <w:r>
              <w:rPr>
                <w:rFonts w:hint="eastAsia"/>
                <w:bCs/>
                <w:sz w:val="21"/>
                <w:szCs w:val="21"/>
              </w:rPr>
              <w:t>约1900</w:t>
            </w:r>
            <w:r>
              <w:rPr>
                <w:bCs/>
                <w:sz w:val="21"/>
                <w:szCs w:val="21"/>
              </w:rPr>
              <w:t>m</w:t>
            </w:r>
          </w:p>
        </w:tc>
      </w:tr>
    </w:tbl>
    <w:p w14:paraId="2C6D0790">
      <w:pPr>
        <w:widowControl/>
        <w:ind w:firstLine="0" w:firstLineChars="0"/>
        <w:outlineLvl w:val="2"/>
        <w:rPr>
          <w:rFonts w:cs="Times New Roman"/>
          <w:b/>
          <w:bCs/>
          <w:sz w:val="28"/>
          <w:szCs w:val="32"/>
        </w:rPr>
      </w:pPr>
      <w:r>
        <w:rPr>
          <w:rFonts w:cs="Times New Roman"/>
          <w:b/>
          <w:bCs/>
          <w:snapToGrid w:val="0"/>
          <w:sz w:val="28"/>
          <w:szCs w:val="32"/>
        </w:rPr>
        <w:t>2.5.</w:t>
      </w:r>
      <w:r>
        <w:rPr>
          <w:rFonts w:hint="eastAsia" w:cs="Times New Roman"/>
          <w:b/>
          <w:bCs/>
          <w:snapToGrid w:val="0"/>
          <w:sz w:val="28"/>
          <w:szCs w:val="32"/>
        </w:rPr>
        <w:t xml:space="preserve">3 </w:t>
      </w:r>
      <w:r>
        <w:rPr>
          <w:rFonts w:cs="Times New Roman"/>
          <w:b/>
          <w:bCs/>
          <w:sz w:val="28"/>
          <w:szCs w:val="32"/>
        </w:rPr>
        <w:t>环境功能区划</w:t>
      </w:r>
    </w:p>
    <w:p w14:paraId="6DC7F6AD">
      <w:pPr>
        <w:ind w:firstLine="480"/>
        <w:rPr>
          <w:rFonts w:cs="Times New Roman"/>
          <w:szCs w:val="24"/>
        </w:rPr>
      </w:pPr>
      <w:r>
        <w:rPr>
          <w:rFonts w:cs="Times New Roman"/>
          <w:szCs w:val="24"/>
        </w:rPr>
        <w:t>依据江苏省大气、地表水（环境）功能区划、当地的环境功能的分类原则，本项目大气评价范围的大气环境功能为二类区，</w:t>
      </w:r>
      <w:r>
        <w:rPr>
          <w:rFonts w:cs="Times New Roman"/>
        </w:rPr>
        <w:t>长江</w:t>
      </w:r>
      <w:r>
        <w:rPr>
          <w:rFonts w:hint="eastAsia" w:cs="Times New Roman"/>
        </w:rPr>
        <w:t>、</w:t>
      </w:r>
      <w:r>
        <w:rPr>
          <w:rFonts w:cs="Times New Roman"/>
        </w:rPr>
        <w:t>长江仪征段水质执行《地表水环境质量标准》（GB3838-2002）Ⅱ类标准；胥浦河、潘家河</w:t>
      </w:r>
      <w:r>
        <w:rPr>
          <w:rFonts w:hint="eastAsia" w:cs="Times New Roman"/>
        </w:rPr>
        <w:t>、</w:t>
      </w:r>
      <w:r>
        <w:rPr>
          <w:rFonts w:cs="Times New Roman"/>
        </w:rPr>
        <w:t>甘草山河（沿山河）、烟灯河水质类别执行Ⅲ类标准</w:t>
      </w:r>
      <w:r>
        <w:rPr>
          <w:rFonts w:cs="Times New Roman"/>
          <w:szCs w:val="24"/>
        </w:rPr>
        <w:t>。评价区域声环境功能为《声环境质量标准》（GB3096-2008）3类区。土壤环境质量执行《土壤环境质量建设用地土壤污染风险管控标准（试行）》（GB36600-2018）中第二类用地标准。</w:t>
      </w:r>
      <w:r>
        <w:rPr>
          <w:rFonts w:cs="Times New Roman"/>
          <w:szCs w:val="24"/>
        </w:rPr>
        <w:br w:type="page"/>
      </w:r>
    </w:p>
    <w:p w14:paraId="2B4F431C">
      <w:pPr>
        <w:keepNext/>
        <w:keepLines/>
        <w:spacing w:before="190" w:beforeLines="50" w:after="190" w:afterLines="50"/>
        <w:ind w:firstLine="0" w:firstLineChars="0"/>
        <w:outlineLvl w:val="0"/>
        <w:rPr>
          <w:rFonts w:cs="Times New Roman"/>
          <w:b/>
          <w:bCs/>
          <w:kern w:val="44"/>
          <w:sz w:val="30"/>
          <w:szCs w:val="30"/>
          <w:lang w:val="fr-FR"/>
        </w:rPr>
      </w:pPr>
      <w:bookmarkStart w:id="16" w:name="_Toc216962397"/>
      <w:r>
        <w:rPr>
          <w:rFonts w:cs="Times New Roman"/>
          <w:b/>
          <w:bCs/>
          <w:kern w:val="44"/>
          <w:sz w:val="30"/>
          <w:szCs w:val="30"/>
          <w:lang w:val="fr-FR"/>
        </w:rPr>
        <w:t>3 现有项目工程回顾</w:t>
      </w:r>
      <w:bookmarkEnd w:id="16"/>
    </w:p>
    <w:p w14:paraId="1ACE512E">
      <w:pPr>
        <w:keepNext/>
        <w:keepLines/>
        <w:widowControl/>
        <w:spacing w:before="190" w:beforeLines="50" w:after="190" w:afterLines="50"/>
        <w:ind w:firstLine="0" w:firstLineChars="0"/>
        <w:outlineLvl w:val="1"/>
        <w:rPr>
          <w:rFonts w:cs="Times New Roman"/>
          <w:b/>
          <w:bCs/>
          <w:sz w:val="30"/>
          <w:szCs w:val="32"/>
          <w:lang w:val="fr-FR"/>
        </w:rPr>
      </w:pPr>
      <w:bookmarkStart w:id="17" w:name="_Toc216962398"/>
      <w:r>
        <w:rPr>
          <w:rFonts w:cs="Times New Roman"/>
          <w:b/>
          <w:bCs/>
          <w:sz w:val="30"/>
          <w:szCs w:val="32"/>
          <w:lang w:val="fr-FR"/>
        </w:rPr>
        <w:t>3.1 仪化公司概况</w:t>
      </w:r>
      <w:bookmarkEnd w:id="17"/>
    </w:p>
    <w:p w14:paraId="780D1A8A">
      <w:pPr>
        <w:widowControl/>
        <w:ind w:firstLine="0" w:firstLineChars="0"/>
        <w:outlineLvl w:val="2"/>
        <w:rPr>
          <w:rFonts w:cs="Times New Roman"/>
          <w:b/>
          <w:bCs/>
          <w:sz w:val="28"/>
          <w:szCs w:val="32"/>
        </w:rPr>
      </w:pPr>
      <w:r>
        <w:rPr>
          <w:rFonts w:cs="Times New Roman"/>
          <w:b/>
          <w:bCs/>
          <w:sz w:val="28"/>
          <w:szCs w:val="32"/>
        </w:rPr>
        <w:t>3.1.1 现有项目环评及建设情况</w:t>
      </w:r>
    </w:p>
    <w:p w14:paraId="29C00F41">
      <w:pPr>
        <w:ind w:firstLine="480"/>
        <w:rPr>
          <w:rFonts w:cs="Times New Roman"/>
          <w:szCs w:val="24"/>
        </w:rPr>
      </w:pPr>
      <w:r>
        <w:rPr>
          <w:rFonts w:cs="Times New Roman"/>
          <w:szCs w:val="24"/>
        </w:rPr>
        <w:t>中国石化仪征化纤有限责任公司（以下简称“仪化公司”）位于江苏省仪征市，1978年开始筹建，1984年投产，1993年底完成股份制改组，组成仪征化纤股份有限公司和仪征化纤集团公司。1997年两个公司并入中国东联石化集团公司，1998年随中国东联石化集团公司整体进入中国石油化工集团，现为中国石油化工股份有限公司的全资子公司。仪征化纤公司经过多年的建设和发展，现有合纤一部、合纤二部、合纤三部、瓶片部、PTA部、PBT部、BDO部、高纤部、</w:t>
      </w:r>
      <w:r>
        <w:rPr>
          <w:rFonts w:hint="eastAsia" w:cs="Times New Roman"/>
          <w:szCs w:val="24"/>
        </w:rPr>
        <w:t>公用工程</w:t>
      </w:r>
      <w:r>
        <w:rPr>
          <w:rFonts w:cs="Times New Roman"/>
          <w:szCs w:val="24"/>
        </w:rPr>
        <w:t>部、储运部等生产部门。具体环保手续履行情况如下所示</w:t>
      </w:r>
      <w:r>
        <w:rPr>
          <w:rFonts w:cs="Times New Roman"/>
        </w:rPr>
        <w:t>。</w:t>
      </w:r>
    </w:p>
    <w:p w14:paraId="4815F27A">
      <w:pPr>
        <w:adjustRightInd/>
        <w:snapToGrid/>
        <w:ind w:firstLine="0" w:firstLineChars="0"/>
        <w:jc w:val="center"/>
        <w:rPr>
          <w:rFonts w:cs="Times New Roman"/>
          <w:b/>
          <w:bCs/>
        </w:rPr>
      </w:pPr>
      <w:r>
        <w:rPr>
          <w:rFonts w:cs="Times New Roman"/>
          <w:b/>
          <w:bCs/>
        </w:rPr>
        <w:t>表3.1</w:t>
      </w:r>
      <w:r>
        <w:rPr>
          <w:rFonts w:hint="eastAsia" w:cs="Times New Roman"/>
          <w:b/>
          <w:bCs/>
        </w:rPr>
        <w:t>.1</w:t>
      </w:r>
      <w:r>
        <w:rPr>
          <w:rFonts w:cs="Times New Roman"/>
          <w:b/>
          <w:bCs/>
        </w:rPr>
        <w:t>-</w:t>
      </w:r>
      <w:bookmarkStart w:id="18" w:name="_Hlk521507954"/>
      <w:r>
        <w:rPr>
          <w:rFonts w:cs="Times New Roman"/>
          <w:b/>
          <w:bCs/>
        </w:rPr>
        <w:t>1  现有项目批复、建设及验收情况</w:t>
      </w:r>
      <w:bookmarkEnd w:id="18"/>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723"/>
        <w:gridCol w:w="1905"/>
        <w:gridCol w:w="3558"/>
        <w:gridCol w:w="2812"/>
        <w:gridCol w:w="1066"/>
        <w:gridCol w:w="4110"/>
      </w:tblGrid>
      <w:tr w14:paraId="0B666D4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0D03FF33">
            <w:pPr>
              <w:widowControl/>
              <w:spacing w:line="240" w:lineRule="auto"/>
              <w:ind w:firstLine="0" w:firstLineChars="0"/>
              <w:jc w:val="center"/>
              <w:rPr>
                <w:rFonts w:cs="Times New Roman"/>
                <w:b/>
                <w:kern w:val="0"/>
                <w:sz w:val="21"/>
                <w:szCs w:val="21"/>
              </w:rPr>
            </w:pPr>
            <w:bookmarkStart w:id="19" w:name="_Hlk521507963"/>
            <w:r>
              <w:rPr>
                <w:rFonts w:cs="Times New Roman"/>
                <w:b/>
                <w:kern w:val="0"/>
                <w:sz w:val="21"/>
                <w:szCs w:val="21"/>
              </w:rPr>
              <w:t>序号</w:t>
            </w:r>
          </w:p>
        </w:tc>
        <w:tc>
          <w:tcPr>
            <w:tcW w:w="672" w:type="pct"/>
            <w:vAlign w:val="center"/>
          </w:tcPr>
          <w:p w14:paraId="6D6208F0">
            <w:pPr>
              <w:spacing w:line="240" w:lineRule="auto"/>
              <w:ind w:firstLine="0" w:firstLineChars="0"/>
              <w:jc w:val="center"/>
              <w:rPr>
                <w:rFonts w:cs="Times New Roman"/>
                <w:b/>
                <w:kern w:val="0"/>
                <w:sz w:val="21"/>
                <w:szCs w:val="21"/>
              </w:rPr>
            </w:pPr>
            <w:r>
              <w:rPr>
                <w:rFonts w:cs="Times New Roman"/>
                <w:b/>
                <w:kern w:val="0"/>
                <w:sz w:val="21"/>
                <w:szCs w:val="21"/>
              </w:rPr>
              <w:t>装置/</w:t>
            </w:r>
            <w:r>
              <w:rPr>
                <w:rFonts w:cs="Times New Roman"/>
                <w:b/>
                <w:kern w:val="0"/>
              </w:rPr>
              <w:t>生产线</w:t>
            </w:r>
            <w:r>
              <w:rPr>
                <w:rFonts w:cs="Times New Roman"/>
                <w:b/>
                <w:kern w:val="0"/>
                <w:sz w:val="21"/>
                <w:szCs w:val="21"/>
              </w:rPr>
              <w:t>名称</w:t>
            </w:r>
          </w:p>
        </w:tc>
        <w:tc>
          <w:tcPr>
            <w:tcW w:w="1255" w:type="pct"/>
            <w:vAlign w:val="center"/>
          </w:tcPr>
          <w:p w14:paraId="64FDCEFB">
            <w:pPr>
              <w:spacing w:line="240" w:lineRule="auto"/>
              <w:ind w:firstLine="0" w:firstLineChars="0"/>
              <w:jc w:val="center"/>
              <w:rPr>
                <w:rFonts w:cs="Times New Roman"/>
                <w:b/>
                <w:kern w:val="0"/>
                <w:sz w:val="21"/>
                <w:szCs w:val="21"/>
              </w:rPr>
            </w:pPr>
            <w:r>
              <w:rPr>
                <w:rFonts w:cs="Times New Roman"/>
                <w:b/>
                <w:kern w:val="0"/>
                <w:sz w:val="21"/>
                <w:szCs w:val="21"/>
              </w:rPr>
              <w:t>环评文件/项目名称</w:t>
            </w:r>
          </w:p>
        </w:tc>
        <w:tc>
          <w:tcPr>
            <w:tcW w:w="992" w:type="pct"/>
            <w:vAlign w:val="center"/>
          </w:tcPr>
          <w:p w14:paraId="77FA4D52">
            <w:pPr>
              <w:widowControl/>
              <w:spacing w:line="240" w:lineRule="auto"/>
              <w:ind w:firstLine="0" w:firstLineChars="0"/>
              <w:jc w:val="center"/>
              <w:rPr>
                <w:rFonts w:cs="Times New Roman"/>
                <w:b/>
                <w:kern w:val="0"/>
                <w:sz w:val="21"/>
                <w:szCs w:val="21"/>
              </w:rPr>
            </w:pPr>
            <w:r>
              <w:rPr>
                <w:rFonts w:cs="Times New Roman"/>
                <w:b/>
                <w:kern w:val="0"/>
                <w:sz w:val="21"/>
                <w:szCs w:val="21"/>
              </w:rPr>
              <w:t>审批部门及批文号</w:t>
            </w:r>
          </w:p>
        </w:tc>
        <w:tc>
          <w:tcPr>
            <w:tcW w:w="376" w:type="pct"/>
            <w:vAlign w:val="center"/>
          </w:tcPr>
          <w:p w14:paraId="58753055">
            <w:pPr>
              <w:widowControl/>
              <w:spacing w:line="240" w:lineRule="auto"/>
              <w:ind w:firstLine="0" w:firstLineChars="0"/>
              <w:jc w:val="center"/>
              <w:rPr>
                <w:rFonts w:cs="Times New Roman"/>
                <w:b/>
                <w:kern w:val="0"/>
                <w:sz w:val="21"/>
                <w:szCs w:val="21"/>
              </w:rPr>
            </w:pPr>
            <w:r>
              <w:rPr>
                <w:rFonts w:cs="Times New Roman"/>
                <w:b/>
                <w:kern w:val="0"/>
                <w:sz w:val="21"/>
                <w:szCs w:val="21"/>
              </w:rPr>
              <w:t>建设运行情况</w:t>
            </w:r>
          </w:p>
        </w:tc>
        <w:tc>
          <w:tcPr>
            <w:tcW w:w="1450" w:type="pct"/>
            <w:vAlign w:val="center"/>
          </w:tcPr>
          <w:p w14:paraId="22CC1C4D">
            <w:pPr>
              <w:widowControl/>
              <w:spacing w:line="240" w:lineRule="auto"/>
              <w:ind w:firstLine="0" w:firstLineChars="0"/>
              <w:jc w:val="center"/>
              <w:rPr>
                <w:rFonts w:cs="Times New Roman"/>
                <w:b/>
                <w:kern w:val="0"/>
                <w:sz w:val="21"/>
                <w:szCs w:val="21"/>
              </w:rPr>
            </w:pPr>
            <w:r>
              <w:rPr>
                <w:rFonts w:cs="Times New Roman"/>
                <w:b/>
                <w:kern w:val="0"/>
                <w:sz w:val="21"/>
                <w:szCs w:val="21"/>
              </w:rPr>
              <w:t>验收情况</w:t>
            </w:r>
          </w:p>
        </w:tc>
      </w:tr>
      <w:tr w14:paraId="6BB9B60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737ACBDA">
            <w:pPr>
              <w:widowControl/>
              <w:spacing w:line="240" w:lineRule="auto"/>
              <w:ind w:firstLine="0" w:firstLineChars="0"/>
              <w:jc w:val="center"/>
              <w:rPr>
                <w:rFonts w:cs="Times New Roman"/>
                <w:bCs/>
                <w:kern w:val="0"/>
                <w:sz w:val="21"/>
                <w:szCs w:val="21"/>
              </w:rPr>
            </w:pPr>
            <w:r>
              <w:rPr>
                <w:rFonts w:cs="Times New Roman"/>
                <w:bCs/>
                <w:kern w:val="0"/>
                <w:sz w:val="21"/>
                <w:szCs w:val="21"/>
              </w:rPr>
              <w:t>1</w:t>
            </w:r>
          </w:p>
        </w:tc>
        <w:tc>
          <w:tcPr>
            <w:tcW w:w="672" w:type="pct"/>
            <w:vMerge w:val="restart"/>
            <w:vAlign w:val="center"/>
          </w:tcPr>
          <w:p w14:paraId="48EB5797">
            <w:pPr>
              <w:widowControl/>
              <w:spacing w:line="240" w:lineRule="auto"/>
              <w:ind w:firstLine="0" w:firstLineChars="0"/>
              <w:jc w:val="center"/>
              <w:rPr>
                <w:rFonts w:cs="Times New Roman"/>
                <w:kern w:val="0"/>
                <w:sz w:val="21"/>
                <w:szCs w:val="21"/>
              </w:rPr>
            </w:pPr>
            <w:r>
              <w:rPr>
                <w:rFonts w:cs="Times New Roman"/>
                <w:kern w:val="0"/>
                <w:sz w:val="21"/>
                <w:szCs w:val="21"/>
              </w:rPr>
              <w:t>PTA部</w:t>
            </w:r>
          </w:p>
        </w:tc>
        <w:tc>
          <w:tcPr>
            <w:tcW w:w="1255" w:type="pct"/>
            <w:vAlign w:val="center"/>
          </w:tcPr>
          <w:p w14:paraId="078C1D31">
            <w:pPr>
              <w:widowControl/>
              <w:spacing w:line="240" w:lineRule="auto"/>
              <w:ind w:firstLine="0" w:firstLineChars="0"/>
              <w:jc w:val="center"/>
              <w:rPr>
                <w:rFonts w:cs="Times New Roman"/>
                <w:kern w:val="0"/>
                <w:sz w:val="21"/>
                <w:szCs w:val="21"/>
              </w:rPr>
            </w:pPr>
            <w:r>
              <w:rPr>
                <w:rFonts w:cs="Times New Roman"/>
                <w:kern w:val="0"/>
                <w:sz w:val="21"/>
                <w:szCs w:val="21"/>
              </w:rPr>
              <w:t>仪化公司三期工程环境影响报告书</w:t>
            </w:r>
          </w:p>
        </w:tc>
        <w:tc>
          <w:tcPr>
            <w:tcW w:w="992" w:type="pct"/>
            <w:vAlign w:val="center"/>
          </w:tcPr>
          <w:p w14:paraId="25489268">
            <w:pPr>
              <w:widowControl/>
              <w:spacing w:line="240" w:lineRule="auto"/>
              <w:ind w:firstLine="0" w:firstLineChars="0"/>
              <w:jc w:val="center"/>
              <w:rPr>
                <w:rFonts w:cs="Times New Roman"/>
                <w:bCs/>
                <w:kern w:val="0"/>
                <w:sz w:val="21"/>
                <w:szCs w:val="21"/>
              </w:rPr>
            </w:pPr>
            <w:r>
              <w:rPr>
                <w:rFonts w:cs="Times New Roman"/>
                <w:bCs/>
                <w:kern w:val="0"/>
                <w:sz w:val="21"/>
                <w:szCs w:val="21"/>
              </w:rPr>
              <w:t>国家环境保护局文件</w:t>
            </w:r>
          </w:p>
          <w:p w14:paraId="6C255CB2">
            <w:pPr>
              <w:widowControl/>
              <w:spacing w:line="240" w:lineRule="auto"/>
              <w:ind w:firstLine="0" w:firstLineChars="0"/>
              <w:jc w:val="center"/>
              <w:rPr>
                <w:rFonts w:cs="Times New Roman"/>
                <w:bCs/>
                <w:kern w:val="0"/>
                <w:sz w:val="21"/>
                <w:szCs w:val="21"/>
              </w:rPr>
            </w:pPr>
            <w:r>
              <w:rPr>
                <w:rFonts w:cs="Times New Roman"/>
                <w:bCs/>
                <w:kern w:val="0"/>
                <w:sz w:val="21"/>
                <w:szCs w:val="21"/>
              </w:rPr>
              <w:t>环监[1992]131号</w:t>
            </w:r>
          </w:p>
        </w:tc>
        <w:tc>
          <w:tcPr>
            <w:tcW w:w="376" w:type="pct"/>
            <w:vMerge w:val="restart"/>
            <w:vAlign w:val="center"/>
          </w:tcPr>
          <w:p w14:paraId="70620C5A">
            <w:pPr>
              <w:widowControl/>
              <w:spacing w:line="240" w:lineRule="auto"/>
              <w:ind w:firstLine="0" w:firstLineChars="0"/>
              <w:jc w:val="center"/>
              <w:rPr>
                <w:rFonts w:cs="Times New Roman"/>
                <w:bCs/>
                <w:kern w:val="0"/>
                <w:sz w:val="21"/>
                <w:szCs w:val="21"/>
              </w:rPr>
            </w:pPr>
            <w:r>
              <w:rPr>
                <w:rFonts w:cs="Times New Roman"/>
                <w:sz w:val="21"/>
                <w:szCs w:val="21"/>
              </w:rPr>
              <w:t>已建成投产并正常运行</w:t>
            </w:r>
          </w:p>
        </w:tc>
        <w:tc>
          <w:tcPr>
            <w:tcW w:w="1450" w:type="pct"/>
            <w:vAlign w:val="center"/>
          </w:tcPr>
          <w:p w14:paraId="7C80C3EA">
            <w:pPr>
              <w:widowControl/>
              <w:spacing w:line="240" w:lineRule="auto"/>
              <w:ind w:firstLine="0" w:firstLineChars="0"/>
              <w:jc w:val="center"/>
              <w:rPr>
                <w:rFonts w:cs="Times New Roman"/>
                <w:sz w:val="21"/>
                <w:szCs w:val="21"/>
              </w:rPr>
            </w:pPr>
            <w:r>
              <w:rPr>
                <w:rFonts w:cs="Times New Roman"/>
                <w:sz w:val="21"/>
                <w:szCs w:val="21"/>
              </w:rPr>
              <w:t>1996年9月通过竣工收</w:t>
            </w:r>
          </w:p>
          <w:p w14:paraId="72E8E583">
            <w:pPr>
              <w:widowControl/>
              <w:spacing w:line="240" w:lineRule="auto"/>
              <w:ind w:firstLine="0" w:firstLineChars="0"/>
              <w:jc w:val="center"/>
              <w:rPr>
                <w:rFonts w:cs="Times New Roman"/>
                <w:sz w:val="21"/>
                <w:szCs w:val="21"/>
              </w:rPr>
            </w:pPr>
            <w:r>
              <w:rPr>
                <w:rFonts w:cs="Times New Roman"/>
                <w:sz w:val="21"/>
                <w:szCs w:val="21"/>
              </w:rPr>
              <w:t>委员会验收</w:t>
            </w:r>
          </w:p>
        </w:tc>
      </w:tr>
      <w:tr w14:paraId="21823A2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4E88B927">
            <w:pPr>
              <w:widowControl/>
              <w:spacing w:line="240" w:lineRule="auto"/>
              <w:ind w:firstLine="0" w:firstLineChars="0"/>
              <w:jc w:val="center"/>
              <w:rPr>
                <w:rFonts w:cs="Times New Roman"/>
                <w:kern w:val="0"/>
                <w:sz w:val="21"/>
                <w:szCs w:val="21"/>
              </w:rPr>
            </w:pPr>
            <w:r>
              <w:rPr>
                <w:rFonts w:cs="Times New Roman"/>
                <w:kern w:val="0"/>
                <w:sz w:val="21"/>
                <w:szCs w:val="21"/>
              </w:rPr>
              <w:t>2</w:t>
            </w:r>
          </w:p>
        </w:tc>
        <w:tc>
          <w:tcPr>
            <w:tcW w:w="672" w:type="pct"/>
            <w:vMerge w:val="continue"/>
            <w:vAlign w:val="center"/>
          </w:tcPr>
          <w:p w14:paraId="6E33F730">
            <w:pPr>
              <w:spacing w:line="240" w:lineRule="auto"/>
              <w:ind w:firstLine="420"/>
              <w:jc w:val="center"/>
              <w:rPr>
                <w:rFonts w:cs="Times New Roman"/>
                <w:sz w:val="21"/>
                <w:szCs w:val="21"/>
              </w:rPr>
            </w:pPr>
          </w:p>
        </w:tc>
        <w:tc>
          <w:tcPr>
            <w:tcW w:w="1255" w:type="pct"/>
            <w:vAlign w:val="center"/>
          </w:tcPr>
          <w:p w14:paraId="5A9EED76">
            <w:pPr>
              <w:widowControl/>
              <w:spacing w:line="240" w:lineRule="auto"/>
              <w:ind w:firstLine="0" w:firstLineChars="0"/>
              <w:jc w:val="center"/>
              <w:rPr>
                <w:rFonts w:cs="Times New Roman"/>
                <w:sz w:val="21"/>
                <w:szCs w:val="21"/>
              </w:rPr>
            </w:pPr>
            <w:r>
              <w:rPr>
                <w:rFonts w:cs="Times New Roman"/>
                <w:sz w:val="21"/>
                <w:szCs w:val="21"/>
              </w:rPr>
              <w:t>仪化公司四期工程环境影响报告书</w:t>
            </w:r>
          </w:p>
        </w:tc>
        <w:tc>
          <w:tcPr>
            <w:tcW w:w="992" w:type="pct"/>
            <w:vAlign w:val="center"/>
          </w:tcPr>
          <w:p w14:paraId="1E08BFFB">
            <w:pPr>
              <w:widowControl/>
              <w:spacing w:line="240" w:lineRule="auto"/>
              <w:ind w:firstLine="0" w:firstLineChars="0"/>
              <w:jc w:val="center"/>
              <w:rPr>
                <w:rFonts w:cs="Times New Roman"/>
                <w:sz w:val="21"/>
                <w:szCs w:val="21"/>
              </w:rPr>
            </w:pPr>
            <w:r>
              <w:rPr>
                <w:rFonts w:cs="Times New Roman"/>
                <w:sz w:val="21"/>
                <w:szCs w:val="21"/>
              </w:rPr>
              <w:t>国家环境保护局文件</w:t>
            </w:r>
          </w:p>
          <w:p w14:paraId="50B9BA2D">
            <w:pPr>
              <w:widowControl/>
              <w:spacing w:line="240" w:lineRule="auto"/>
              <w:ind w:firstLine="0" w:firstLineChars="0"/>
              <w:jc w:val="center"/>
              <w:rPr>
                <w:rFonts w:cs="Times New Roman"/>
                <w:sz w:val="21"/>
                <w:szCs w:val="21"/>
              </w:rPr>
            </w:pPr>
            <w:r>
              <w:rPr>
                <w:rFonts w:cs="Times New Roman"/>
                <w:sz w:val="21"/>
                <w:szCs w:val="21"/>
              </w:rPr>
              <w:t>环监[1996]880号</w:t>
            </w:r>
          </w:p>
        </w:tc>
        <w:tc>
          <w:tcPr>
            <w:tcW w:w="376" w:type="pct"/>
            <w:vMerge w:val="continue"/>
            <w:vAlign w:val="center"/>
          </w:tcPr>
          <w:p w14:paraId="002840D2">
            <w:pPr>
              <w:widowControl/>
              <w:spacing w:line="240" w:lineRule="auto"/>
              <w:ind w:firstLine="0" w:firstLineChars="0"/>
              <w:jc w:val="center"/>
              <w:rPr>
                <w:rFonts w:cs="Times New Roman"/>
                <w:bCs/>
                <w:kern w:val="0"/>
                <w:sz w:val="21"/>
                <w:szCs w:val="21"/>
              </w:rPr>
            </w:pPr>
          </w:p>
        </w:tc>
        <w:tc>
          <w:tcPr>
            <w:tcW w:w="1450" w:type="pct"/>
            <w:vAlign w:val="center"/>
          </w:tcPr>
          <w:p w14:paraId="234B5E0E">
            <w:pPr>
              <w:widowControl/>
              <w:spacing w:line="240" w:lineRule="auto"/>
              <w:ind w:firstLine="0" w:firstLineChars="0"/>
              <w:jc w:val="center"/>
              <w:rPr>
                <w:rFonts w:cs="Times New Roman"/>
                <w:sz w:val="21"/>
                <w:szCs w:val="21"/>
              </w:rPr>
            </w:pPr>
            <w:r>
              <w:rPr>
                <w:rFonts w:cs="Times New Roman"/>
                <w:sz w:val="21"/>
                <w:szCs w:val="21"/>
              </w:rPr>
              <w:t>2004年9月通过验收</w:t>
            </w:r>
          </w:p>
          <w:p w14:paraId="1D64078C">
            <w:pPr>
              <w:widowControl/>
              <w:spacing w:line="240" w:lineRule="auto"/>
              <w:ind w:firstLine="0" w:firstLineChars="0"/>
              <w:jc w:val="center"/>
              <w:rPr>
                <w:rFonts w:cs="Times New Roman"/>
                <w:sz w:val="21"/>
                <w:szCs w:val="21"/>
              </w:rPr>
            </w:pPr>
            <w:r>
              <w:rPr>
                <w:rFonts w:cs="Times New Roman"/>
                <w:sz w:val="21"/>
                <w:szCs w:val="21"/>
              </w:rPr>
              <w:t>环验[2004]061号</w:t>
            </w:r>
          </w:p>
        </w:tc>
      </w:tr>
      <w:tr w14:paraId="4CD8FA8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1BFE087E">
            <w:pPr>
              <w:widowControl/>
              <w:spacing w:line="240" w:lineRule="auto"/>
              <w:ind w:firstLine="0" w:firstLineChars="0"/>
              <w:jc w:val="center"/>
              <w:rPr>
                <w:rFonts w:cs="Times New Roman"/>
                <w:kern w:val="0"/>
                <w:sz w:val="21"/>
                <w:szCs w:val="21"/>
              </w:rPr>
            </w:pPr>
            <w:r>
              <w:rPr>
                <w:rFonts w:cs="Times New Roman"/>
                <w:kern w:val="0"/>
                <w:sz w:val="21"/>
                <w:szCs w:val="21"/>
              </w:rPr>
              <w:t>3</w:t>
            </w:r>
          </w:p>
        </w:tc>
        <w:tc>
          <w:tcPr>
            <w:tcW w:w="672" w:type="pct"/>
            <w:vMerge w:val="continue"/>
            <w:vAlign w:val="center"/>
          </w:tcPr>
          <w:p w14:paraId="7B989C31">
            <w:pPr>
              <w:spacing w:line="240" w:lineRule="auto"/>
              <w:ind w:firstLine="420"/>
              <w:jc w:val="center"/>
              <w:rPr>
                <w:rFonts w:cs="Times New Roman"/>
                <w:sz w:val="21"/>
                <w:szCs w:val="21"/>
              </w:rPr>
            </w:pPr>
          </w:p>
        </w:tc>
        <w:tc>
          <w:tcPr>
            <w:tcW w:w="1255" w:type="pct"/>
            <w:vAlign w:val="center"/>
          </w:tcPr>
          <w:p w14:paraId="28ACFC83">
            <w:pPr>
              <w:widowControl/>
              <w:spacing w:line="240" w:lineRule="auto"/>
              <w:ind w:firstLine="0" w:firstLineChars="0"/>
              <w:jc w:val="center"/>
              <w:rPr>
                <w:rFonts w:cs="Times New Roman"/>
                <w:sz w:val="21"/>
                <w:szCs w:val="21"/>
              </w:rPr>
            </w:pPr>
            <w:r>
              <w:rPr>
                <w:rFonts w:cs="Times New Roman"/>
                <w:sz w:val="21"/>
                <w:szCs w:val="21"/>
              </w:rPr>
              <w:t>仪化公司PTA生产中心节能改造项目</w:t>
            </w:r>
          </w:p>
        </w:tc>
        <w:tc>
          <w:tcPr>
            <w:tcW w:w="992" w:type="pct"/>
            <w:vAlign w:val="center"/>
          </w:tcPr>
          <w:p w14:paraId="0F5FF90C">
            <w:pPr>
              <w:widowControl/>
              <w:spacing w:line="240" w:lineRule="auto"/>
              <w:ind w:firstLine="0" w:firstLineChars="0"/>
              <w:jc w:val="center"/>
              <w:rPr>
                <w:rFonts w:cs="Times New Roman"/>
                <w:sz w:val="21"/>
                <w:szCs w:val="21"/>
              </w:rPr>
            </w:pPr>
            <w:r>
              <w:rPr>
                <w:rFonts w:cs="Times New Roman"/>
                <w:sz w:val="21"/>
                <w:szCs w:val="21"/>
              </w:rPr>
              <w:t>扬州市生态环境局</w:t>
            </w:r>
          </w:p>
          <w:p w14:paraId="6FE1F176">
            <w:pPr>
              <w:widowControl/>
              <w:spacing w:line="240" w:lineRule="auto"/>
              <w:ind w:firstLine="0" w:firstLineChars="0"/>
              <w:jc w:val="center"/>
              <w:rPr>
                <w:rFonts w:cs="Times New Roman"/>
                <w:sz w:val="21"/>
                <w:szCs w:val="21"/>
              </w:rPr>
            </w:pPr>
            <w:r>
              <w:rPr>
                <w:rFonts w:cs="Times New Roman"/>
                <w:sz w:val="21"/>
                <w:szCs w:val="21"/>
              </w:rPr>
              <w:t>扬环审批[2016]83号</w:t>
            </w:r>
          </w:p>
        </w:tc>
        <w:tc>
          <w:tcPr>
            <w:tcW w:w="376" w:type="pct"/>
            <w:vMerge w:val="continue"/>
            <w:vAlign w:val="center"/>
          </w:tcPr>
          <w:p w14:paraId="49F92D3C">
            <w:pPr>
              <w:widowControl/>
              <w:spacing w:line="240" w:lineRule="auto"/>
              <w:ind w:firstLine="0" w:firstLineChars="0"/>
              <w:jc w:val="center"/>
              <w:rPr>
                <w:rFonts w:cs="Times New Roman"/>
                <w:bCs/>
                <w:kern w:val="0"/>
                <w:sz w:val="21"/>
                <w:szCs w:val="21"/>
              </w:rPr>
            </w:pPr>
          </w:p>
        </w:tc>
        <w:tc>
          <w:tcPr>
            <w:tcW w:w="1450" w:type="pct"/>
            <w:vAlign w:val="center"/>
          </w:tcPr>
          <w:p w14:paraId="774929E4">
            <w:pPr>
              <w:widowControl/>
              <w:spacing w:line="240" w:lineRule="auto"/>
              <w:ind w:firstLine="0" w:firstLineChars="0"/>
              <w:jc w:val="center"/>
              <w:rPr>
                <w:rFonts w:cs="Times New Roman"/>
                <w:sz w:val="21"/>
                <w:szCs w:val="21"/>
              </w:rPr>
            </w:pPr>
            <w:r>
              <w:rPr>
                <w:rFonts w:cs="Times New Roman"/>
                <w:sz w:val="21"/>
                <w:szCs w:val="21"/>
              </w:rPr>
              <w:t>2020年12月17日通过验收</w:t>
            </w:r>
          </w:p>
        </w:tc>
      </w:tr>
      <w:tr w14:paraId="22B6F97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3B0FD9B2">
            <w:pPr>
              <w:widowControl/>
              <w:spacing w:line="240" w:lineRule="auto"/>
              <w:ind w:firstLine="0" w:firstLineChars="0"/>
              <w:jc w:val="center"/>
              <w:rPr>
                <w:rFonts w:cs="Times New Roman"/>
                <w:kern w:val="0"/>
                <w:sz w:val="21"/>
                <w:szCs w:val="21"/>
              </w:rPr>
            </w:pPr>
            <w:r>
              <w:rPr>
                <w:rFonts w:cs="Times New Roman"/>
                <w:kern w:val="0"/>
                <w:sz w:val="21"/>
                <w:szCs w:val="21"/>
              </w:rPr>
              <w:t>4</w:t>
            </w:r>
          </w:p>
        </w:tc>
        <w:tc>
          <w:tcPr>
            <w:tcW w:w="672" w:type="pct"/>
            <w:vMerge w:val="continue"/>
            <w:vAlign w:val="center"/>
          </w:tcPr>
          <w:p w14:paraId="6A1F5488">
            <w:pPr>
              <w:spacing w:line="240" w:lineRule="auto"/>
              <w:ind w:firstLine="420"/>
              <w:jc w:val="center"/>
              <w:rPr>
                <w:rFonts w:cs="Times New Roman"/>
                <w:sz w:val="21"/>
                <w:szCs w:val="21"/>
              </w:rPr>
            </w:pPr>
          </w:p>
        </w:tc>
        <w:tc>
          <w:tcPr>
            <w:tcW w:w="1255" w:type="pct"/>
            <w:vAlign w:val="center"/>
          </w:tcPr>
          <w:p w14:paraId="4EFAE190">
            <w:pPr>
              <w:widowControl/>
              <w:spacing w:line="240" w:lineRule="auto"/>
              <w:ind w:firstLine="0" w:firstLineChars="0"/>
              <w:jc w:val="center"/>
              <w:rPr>
                <w:rFonts w:cs="Times New Roman"/>
                <w:sz w:val="21"/>
                <w:szCs w:val="21"/>
              </w:rPr>
            </w:pPr>
            <w:r>
              <w:rPr>
                <w:rFonts w:cs="Times New Roman"/>
                <w:sz w:val="21"/>
                <w:szCs w:val="21"/>
              </w:rPr>
              <w:t>PTA装置氧化尾气VOC治理项目</w:t>
            </w:r>
          </w:p>
        </w:tc>
        <w:tc>
          <w:tcPr>
            <w:tcW w:w="992" w:type="pct"/>
            <w:vAlign w:val="center"/>
          </w:tcPr>
          <w:p w14:paraId="09AC2A55">
            <w:pPr>
              <w:widowControl/>
              <w:spacing w:line="240" w:lineRule="auto"/>
              <w:ind w:firstLine="0" w:firstLineChars="0"/>
              <w:jc w:val="center"/>
              <w:rPr>
                <w:rFonts w:cs="Times New Roman"/>
                <w:sz w:val="21"/>
                <w:szCs w:val="21"/>
              </w:rPr>
            </w:pPr>
            <w:r>
              <w:rPr>
                <w:rFonts w:cs="Times New Roman"/>
                <w:sz w:val="21"/>
                <w:szCs w:val="21"/>
              </w:rPr>
              <w:t>仪征生态环境局</w:t>
            </w:r>
          </w:p>
          <w:p w14:paraId="2CE0AA44">
            <w:pPr>
              <w:widowControl/>
              <w:spacing w:line="240" w:lineRule="auto"/>
              <w:ind w:firstLine="0" w:firstLineChars="0"/>
              <w:jc w:val="center"/>
              <w:rPr>
                <w:rFonts w:cs="Times New Roman"/>
                <w:sz w:val="21"/>
                <w:szCs w:val="21"/>
              </w:rPr>
            </w:pPr>
            <w:r>
              <w:rPr>
                <w:rFonts w:cs="Times New Roman"/>
                <w:sz w:val="21"/>
                <w:szCs w:val="21"/>
              </w:rPr>
              <w:t>仪环审[2016]178号</w:t>
            </w:r>
          </w:p>
        </w:tc>
        <w:tc>
          <w:tcPr>
            <w:tcW w:w="376" w:type="pct"/>
            <w:vMerge w:val="continue"/>
            <w:vAlign w:val="center"/>
          </w:tcPr>
          <w:p w14:paraId="41F0ACB3">
            <w:pPr>
              <w:widowControl/>
              <w:spacing w:line="240" w:lineRule="auto"/>
              <w:ind w:firstLine="0" w:firstLineChars="0"/>
              <w:jc w:val="center"/>
              <w:rPr>
                <w:rFonts w:cs="Times New Roman"/>
                <w:bCs/>
                <w:kern w:val="0"/>
                <w:sz w:val="21"/>
                <w:szCs w:val="21"/>
              </w:rPr>
            </w:pPr>
          </w:p>
        </w:tc>
        <w:tc>
          <w:tcPr>
            <w:tcW w:w="1450" w:type="pct"/>
            <w:vAlign w:val="center"/>
          </w:tcPr>
          <w:p w14:paraId="491E1922">
            <w:pPr>
              <w:widowControl/>
              <w:spacing w:line="240" w:lineRule="auto"/>
              <w:ind w:firstLine="0" w:firstLineChars="0"/>
              <w:rPr>
                <w:rFonts w:cs="Times New Roman"/>
                <w:sz w:val="21"/>
                <w:szCs w:val="21"/>
              </w:rPr>
            </w:pPr>
            <w:r>
              <w:rPr>
                <w:rFonts w:cs="Times New Roman"/>
                <w:sz w:val="21"/>
                <w:szCs w:val="21"/>
              </w:rPr>
              <w:t>废气、废水、噪声已通过自主验收，固废于2020年5月28日通过主管部门验收（扬环验[2020]03-27号）</w:t>
            </w:r>
          </w:p>
        </w:tc>
      </w:tr>
      <w:tr w14:paraId="2421A70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608DAC23">
            <w:pPr>
              <w:widowControl/>
              <w:spacing w:line="240" w:lineRule="auto"/>
              <w:ind w:firstLine="0" w:firstLineChars="0"/>
              <w:jc w:val="center"/>
              <w:rPr>
                <w:rFonts w:cs="Times New Roman"/>
                <w:kern w:val="0"/>
                <w:sz w:val="21"/>
                <w:szCs w:val="21"/>
              </w:rPr>
            </w:pPr>
            <w:r>
              <w:rPr>
                <w:rFonts w:cs="Times New Roman"/>
                <w:kern w:val="0"/>
                <w:sz w:val="21"/>
                <w:szCs w:val="21"/>
              </w:rPr>
              <w:t>5</w:t>
            </w:r>
          </w:p>
        </w:tc>
        <w:tc>
          <w:tcPr>
            <w:tcW w:w="672" w:type="pct"/>
            <w:vMerge w:val="continue"/>
            <w:vAlign w:val="center"/>
          </w:tcPr>
          <w:p w14:paraId="3611AD5B">
            <w:pPr>
              <w:spacing w:line="240" w:lineRule="auto"/>
              <w:ind w:firstLine="420"/>
              <w:jc w:val="center"/>
              <w:rPr>
                <w:rFonts w:cs="Times New Roman"/>
                <w:sz w:val="21"/>
                <w:szCs w:val="21"/>
              </w:rPr>
            </w:pPr>
          </w:p>
        </w:tc>
        <w:tc>
          <w:tcPr>
            <w:tcW w:w="1255" w:type="pct"/>
            <w:vAlign w:val="center"/>
          </w:tcPr>
          <w:p w14:paraId="5F345273">
            <w:pPr>
              <w:widowControl/>
              <w:spacing w:line="240" w:lineRule="auto"/>
              <w:ind w:firstLine="0" w:firstLineChars="0"/>
              <w:jc w:val="center"/>
              <w:rPr>
                <w:rFonts w:cs="Times New Roman"/>
                <w:sz w:val="21"/>
                <w:szCs w:val="21"/>
              </w:rPr>
            </w:pPr>
            <w:r>
              <w:rPr>
                <w:rFonts w:cs="Times New Roman"/>
                <w:sz w:val="21"/>
                <w:szCs w:val="21"/>
              </w:rPr>
              <w:t>年产480万Nm</w:t>
            </w:r>
            <w:r>
              <w:rPr>
                <w:rFonts w:cs="Times New Roman"/>
                <w:sz w:val="21"/>
                <w:szCs w:val="21"/>
                <w:vertAlign w:val="superscript"/>
              </w:rPr>
              <w:t>3</w:t>
            </w:r>
            <w:r>
              <w:rPr>
                <w:rFonts w:cs="Times New Roman"/>
                <w:sz w:val="21"/>
                <w:szCs w:val="21"/>
              </w:rPr>
              <w:t>甲醇制氢技术改造项目</w:t>
            </w:r>
          </w:p>
        </w:tc>
        <w:tc>
          <w:tcPr>
            <w:tcW w:w="992" w:type="pct"/>
            <w:vAlign w:val="center"/>
          </w:tcPr>
          <w:p w14:paraId="754BF02C">
            <w:pPr>
              <w:widowControl/>
              <w:spacing w:line="240" w:lineRule="auto"/>
              <w:ind w:firstLine="0" w:firstLineChars="0"/>
              <w:jc w:val="center"/>
              <w:rPr>
                <w:rFonts w:cs="Times New Roman"/>
                <w:sz w:val="21"/>
                <w:szCs w:val="21"/>
              </w:rPr>
            </w:pPr>
            <w:r>
              <w:rPr>
                <w:rFonts w:cs="Times New Roman"/>
                <w:sz w:val="21"/>
                <w:szCs w:val="21"/>
              </w:rPr>
              <w:t>扬州市生态环境局</w:t>
            </w:r>
          </w:p>
          <w:p w14:paraId="7D49C57C">
            <w:pPr>
              <w:widowControl/>
              <w:spacing w:line="240" w:lineRule="auto"/>
              <w:ind w:firstLine="0" w:firstLineChars="0"/>
              <w:jc w:val="center"/>
              <w:rPr>
                <w:rFonts w:cs="Times New Roman"/>
                <w:sz w:val="21"/>
                <w:szCs w:val="21"/>
              </w:rPr>
            </w:pPr>
            <w:r>
              <w:rPr>
                <w:rFonts w:cs="Times New Roman"/>
                <w:sz w:val="21"/>
                <w:szCs w:val="21"/>
              </w:rPr>
              <w:t>扬环审批[2020]18号</w:t>
            </w:r>
          </w:p>
        </w:tc>
        <w:tc>
          <w:tcPr>
            <w:tcW w:w="376" w:type="pct"/>
            <w:vMerge w:val="continue"/>
            <w:vAlign w:val="center"/>
          </w:tcPr>
          <w:p w14:paraId="122A2FD8">
            <w:pPr>
              <w:widowControl/>
              <w:spacing w:line="240" w:lineRule="auto"/>
              <w:ind w:firstLine="0" w:firstLineChars="0"/>
              <w:jc w:val="center"/>
              <w:rPr>
                <w:rFonts w:cs="Times New Roman"/>
                <w:bCs/>
                <w:kern w:val="0"/>
                <w:sz w:val="21"/>
                <w:szCs w:val="21"/>
              </w:rPr>
            </w:pPr>
          </w:p>
        </w:tc>
        <w:tc>
          <w:tcPr>
            <w:tcW w:w="1450" w:type="pct"/>
            <w:vAlign w:val="center"/>
          </w:tcPr>
          <w:p w14:paraId="777A2671">
            <w:pPr>
              <w:widowControl/>
              <w:spacing w:line="240" w:lineRule="auto"/>
              <w:ind w:firstLine="0" w:firstLineChars="0"/>
              <w:rPr>
                <w:rFonts w:cs="Times New Roman"/>
                <w:sz w:val="21"/>
                <w:szCs w:val="21"/>
              </w:rPr>
            </w:pPr>
            <w:r>
              <w:rPr>
                <w:rFonts w:cs="Times New Roman"/>
                <w:sz w:val="21"/>
                <w:szCs w:val="21"/>
              </w:rPr>
              <w:t>2021年5月13日通过验收</w:t>
            </w:r>
          </w:p>
        </w:tc>
      </w:tr>
      <w:tr w14:paraId="1BE3623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3A107ED8">
            <w:pPr>
              <w:widowControl/>
              <w:spacing w:line="240" w:lineRule="auto"/>
              <w:ind w:firstLine="0" w:firstLineChars="0"/>
              <w:jc w:val="center"/>
              <w:rPr>
                <w:rFonts w:cs="Times New Roman"/>
                <w:kern w:val="0"/>
                <w:sz w:val="21"/>
                <w:szCs w:val="21"/>
              </w:rPr>
            </w:pPr>
            <w:r>
              <w:rPr>
                <w:rFonts w:cs="Times New Roman"/>
                <w:kern w:val="0"/>
                <w:sz w:val="21"/>
                <w:szCs w:val="21"/>
              </w:rPr>
              <w:t>6</w:t>
            </w:r>
          </w:p>
        </w:tc>
        <w:tc>
          <w:tcPr>
            <w:tcW w:w="672" w:type="pct"/>
            <w:vMerge w:val="continue"/>
            <w:vAlign w:val="center"/>
          </w:tcPr>
          <w:p w14:paraId="25DF0820">
            <w:pPr>
              <w:spacing w:line="240" w:lineRule="auto"/>
              <w:ind w:firstLine="420"/>
              <w:jc w:val="center"/>
              <w:rPr>
                <w:rFonts w:cs="Times New Roman"/>
                <w:sz w:val="21"/>
                <w:szCs w:val="21"/>
              </w:rPr>
            </w:pPr>
          </w:p>
        </w:tc>
        <w:tc>
          <w:tcPr>
            <w:tcW w:w="1255" w:type="pct"/>
            <w:vAlign w:val="center"/>
          </w:tcPr>
          <w:p w14:paraId="78477D6D">
            <w:pPr>
              <w:widowControl/>
              <w:spacing w:line="240" w:lineRule="auto"/>
              <w:ind w:firstLine="0" w:firstLineChars="0"/>
              <w:jc w:val="center"/>
              <w:rPr>
                <w:rFonts w:cs="Times New Roman"/>
                <w:sz w:val="21"/>
                <w:szCs w:val="21"/>
              </w:rPr>
            </w:pPr>
            <w:r>
              <w:rPr>
                <w:rFonts w:cs="Times New Roman"/>
                <w:sz w:val="21"/>
                <w:szCs w:val="21"/>
              </w:rPr>
              <w:t>年产300万吨PTA项目</w:t>
            </w:r>
          </w:p>
        </w:tc>
        <w:tc>
          <w:tcPr>
            <w:tcW w:w="992" w:type="pct"/>
            <w:vAlign w:val="center"/>
          </w:tcPr>
          <w:p w14:paraId="69A3BB93">
            <w:pPr>
              <w:widowControl/>
              <w:spacing w:line="240" w:lineRule="auto"/>
              <w:ind w:firstLine="0" w:firstLineChars="0"/>
              <w:jc w:val="center"/>
              <w:rPr>
                <w:rFonts w:cs="Times New Roman"/>
                <w:sz w:val="21"/>
                <w:szCs w:val="21"/>
              </w:rPr>
            </w:pPr>
            <w:r>
              <w:rPr>
                <w:rFonts w:cs="Times New Roman"/>
                <w:sz w:val="21"/>
                <w:szCs w:val="21"/>
              </w:rPr>
              <w:t>扬州市生态环境局</w:t>
            </w:r>
          </w:p>
          <w:p w14:paraId="495FF5B5">
            <w:pPr>
              <w:widowControl/>
              <w:spacing w:line="240" w:lineRule="auto"/>
              <w:ind w:firstLine="0" w:firstLineChars="0"/>
              <w:jc w:val="center"/>
              <w:rPr>
                <w:rFonts w:cs="Times New Roman"/>
                <w:sz w:val="21"/>
                <w:szCs w:val="21"/>
              </w:rPr>
            </w:pPr>
            <w:r>
              <w:rPr>
                <w:rFonts w:cs="Times New Roman"/>
                <w:sz w:val="21"/>
                <w:szCs w:val="21"/>
              </w:rPr>
              <w:t>扬环审批[2021]1</w:t>
            </w:r>
            <w:r>
              <w:rPr>
                <w:rFonts w:cs="Times New Roman"/>
                <w:sz w:val="21"/>
                <w:szCs w:val="20"/>
              </w:rPr>
              <w:t>1</w:t>
            </w:r>
            <w:r>
              <w:rPr>
                <w:rFonts w:cs="Times New Roman"/>
                <w:sz w:val="21"/>
                <w:szCs w:val="21"/>
              </w:rPr>
              <w:t>号</w:t>
            </w:r>
          </w:p>
        </w:tc>
        <w:tc>
          <w:tcPr>
            <w:tcW w:w="376" w:type="pct"/>
            <w:vMerge w:val="continue"/>
            <w:vAlign w:val="center"/>
          </w:tcPr>
          <w:p w14:paraId="0161EB89">
            <w:pPr>
              <w:widowControl/>
              <w:spacing w:line="240" w:lineRule="auto"/>
              <w:ind w:firstLine="0" w:firstLineChars="0"/>
              <w:jc w:val="center"/>
              <w:rPr>
                <w:rFonts w:cs="Times New Roman"/>
                <w:bCs/>
                <w:kern w:val="0"/>
                <w:sz w:val="21"/>
                <w:szCs w:val="21"/>
              </w:rPr>
            </w:pPr>
          </w:p>
        </w:tc>
        <w:tc>
          <w:tcPr>
            <w:tcW w:w="1450" w:type="pct"/>
            <w:vAlign w:val="center"/>
          </w:tcPr>
          <w:p w14:paraId="2495A4E3">
            <w:pPr>
              <w:widowControl/>
              <w:spacing w:line="240" w:lineRule="auto"/>
              <w:ind w:firstLine="0" w:firstLineChars="0"/>
              <w:jc w:val="center"/>
              <w:rPr>
                <w:rFonts w:cs="Times New Roman"/>
                <w:sz w:val="21"/>
                <w:szCs w:val="21"/>
              </w:rPr>
            </w:pPr>
            <w:r>
              <w:rPr>
                <w:rFonts w:cs="Times New Roman"/>
                <w:sz w:val="21"/>
                <w:szCs w:val="21"/>
              </w:rPr>
              <w:t>2025年3月11日通过自主验收（仪化安环[2025]5号）</w:t>
            </w:r>
            <w:r>
              <w:rPr>
                <w:rFonts w:cs="Times New Roman"/>
                <w:sz w:val="21"/>
                <w:szCs w:val="21"/>
              </w:rPr>
              <w:tab/>
            </w:r>
            <w:r>
              <w:rPr>
                <w:rFonts w:cs="Times New Roman"/>
                <w:sz w:val="21"/>
                <w:szCs w:val="21"/>
              </w:rPr>
              <w:tab/>
            </w:r>
          </w:p>
        </w:tc>
      </w:tr>
      <w:tr w14:paraId="7FB9CA1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7D3AF350">
            <w:pPr>
              <w:widowControl/>
              <w:spacing w:line="240" w:lineRule="auto"/>
              <w:ind w:firstLine="0" w:firstLineChars="0"/>
              <w:jc w:val="center"/>
              <w:rPr>
                <w:rFonts w:cs="Times New Roman"/>
                <w:kern w:val="0"/>
                <w:sz w:val="21"/>
                <w:szCs w:val="21"/>
              </w:rPr>
            </w:pPr>
            <w:r>
              <w:rPr>
                <w:rFonts w:cs="Times New Roman"/>
                <w:kern w:val="0"/>
                <w:sz w:val="21"/>
                <w:szCs w:val="21"/>
              </w:rPr>
              <w:t>7</w:t>
            </w:r>
          </w:p>
        </w:tc>
        <w:tc>
          <w:tcPr>
            <w:tcW w:w="672" w:type="pct"/>
            <w:vMerge w:val="continue"/>
            <w:vAlign w:val="center"/>
          </w:tcPr>
          <w:p w14:paraId="59952FC5">
            <w:pPr>
              <w:widowControl/>
              <w:spacing w:line="240" w:lineRule="auto"/>
              <w:ind w:firstLine="0" w:firstLineChars="0"/>
              <w:jc w:val="center"/>
              <w:rPr>
                <w:rFonts w:cs="Times New Roman"/>
                <w:sz w:val="21"/>
                <w:szCs w:val="21"/>
              </w:rPr>
            </w:pPr>
          </w:p>
        </w:tc>
        <w:tc>
          <w:tcPr>
            <w:tcW w:w="1255" w:type="pct"/>
            <w:vAlign w:val="center"/>
          </w:tcPr>
          <w:p w14:paraId="4B5689C8">
            <w:pPr>
              <w:widowControl/>
              <w:spacing w:line="240" w:lineRule="auto"/>
              <w:ind w:firstLine="0" w:firstLineChars="0"/>
              <w:jc w:val="center"/>
              <w:rPr>
                <w:rFonts w:cs="Times New Roman"/>
                <w:sz w:val="21"/>
                <w:szCs w:val="21"/>
              </w:rPr>
            </w:pPr>
            <w:r>
              <w:rPr>
                <w:rFonts w:cs="Times New Roman"/>
                <w:sz w:val="21"/>
                <w:szCs w:val="21"/>
              </w:rPr>
              <w:t>PTA部储运及污水处理系统搬迁改造项目</w:t>
            </w:r>
          </w:p>
        </w:tc>
        <w:tc>
          <w:tcPr>
            <w:tcW w:w="992" w:type="pct"/>
            <w:vAlign w:val="center"/>
          </w:tcPr>
          <w:p w14:paraId="51F0A91A">
            <w:pPr>
              <w:widowControl/>
              <w:spacing w:line="240" w:lineRule="auto"/>
              <w:ind w:firstLine="0" w:firstLineChars="0"/>
              <w:jc w:val="center"/>
              <w:rPr>
                <w:rFonts w:cs="Times New Roman"/>
                <w:sz w:val="21"/>
                <w:szCs w:val="21"/>
              </w:rPr>
            </w:pPr>
            <w:r>
              <w:rPr>
                <w:rFonts w:cs="Times New Roman"/>
                <w:sz w:val="21"/>
                <w:szCs w:val="21"/>
              </w:rPr>
              <w:t>扬州市生态环境局</w:t>
            </w:r>
          </w:p>
          <w:p w14:paraId="1894366B">
            <w:pPr>
              <w:widowControl/>
              <w:spacing w:line="240" w:lineRule="auto"/>
              <w:ind w:firstLine="0" w:firstLineChars="0"/>
              <w:jc w:val="center"/>
              <w:rPr>
                <w:rFonts w:cs="Times New Roman"/>
                <w:sz w:val="21"/>
                <w:szCs w:val="21"/>
              </w:rPr>
            </w:pPr>
            <w:r>
              <w:rPr>
                <w:rFonts w:cs="Times New Roman"/>
                <w:sz w:val="21"/>
                <w:szCs w:val="21"/>
              </w:rPr>
              <w:t>扬环审批[2020]03-205号</w:t>
            </w:r>
          </w:p>
        </w:tc>
        <w:tc>
          <w:tcPr>
            <w:tcW w:w="376" w:type="pct"/>
            <w:vMerge w:val="continue"/>
            <w:vAlign w:val="center"/>
          </w:tcPr>
          <w:p w14:paraId="08F876E6">
            <w:pPr>
              <w:widowControl/>
              <w:spacing w:line="240" w:lineRule="auto"/>
              <w:ind w:firstLine="0" w:firstLineChars="0"/>
              <w:jc w:val="center"/>
              <w:rPr>
                <w:rFonts w:cs="Times New Roman"/>
                <w:bCs/>
                <w:kern w:val="0"/>
                <w:sz w:val="21"/>
                <w:szCs w:val="21"/>
              </w:rPr>
            </w:pPr>
          </w:p>
        </w:tc>
        <w:tc>
          <w:tcPr>
            <w:tcW w:w="1450" w:type="pct"/>
            <w:vAlign w:val="center"/>
          </w:tcPr>
          <w:p w14:paraId="3EF608BB">
            <w:pPr>
              <w:widowControl/>
              <w:spacing w:line="240" w:lineRule="auto"/>
              <w:ind w:firstLine="0" w:firstLineChars="0"/>
              <w:jc w:val="center"/>
              <w:rPr>
                <w:rFonts w:cs="Times New Roman"/>
                <w:sz w:val="21"/>
                <w:szCs w:val="21"/>
              </w:rPr>
            </w:pPr>
            <w:r>
              <w:rPr>
                <w:rFonts w:cs="Times New Roman"/>
                <w:sz w:val="21"/>
                <w:szCs w:val="21"/>
              </w:rPr>
              <w:t>2022年10月27日通过自主验收（仪化安环[2022]5号）</w:t>
            </w:r>
            <w:r>
              <w:rPr>
                <w:rFonts w:cs="Times New Roman"/>
                <w:sz w:val="21"/>
                <w:szCs w:val="21"/>
              </w:rPr>
              <w:tab/>
            </w:r>
            <w:r>
              <w:rPr>
                <w:rFonts w:cs="Times New Roman"/>
                <w:sz w:val="21"/>
                <w:szCs w:val="21"/>
              </w:rPr>
              <w:tab/>
            </w:r>
          </w:p>
        </w:tc>
      </w:tr>
      <w:tr w14:paraId="211FDE2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158AE498">
            <w:pPr>
              <w:widowControl/>
              <w:spacing w:line="240" w:lineRule="auto"/>
              <w:ind w:firstLine="0" w:firstLineChars="0"/>
              <w:jc w:val="center"/>
              <w:rPr>
                <w:rFonts w:cs="Times New Roman"/>
                <w:kern w:val="0"/>
                <w:sz w:val="21"/>
                <w:szCs w:val="21"/>
              </w:rPr>
            </w:pPr>
            <w:r>
              <w:rPr>
                <w:rFonts w:cs="Times New Roman"/>
                <w:kern w:val="0"/>
                <w:sz w:val="21"/>
                <w:szCs w:val="21"/>
              </w:rPr>
              <w:t>8</w:t>
            </w:r>
          </w:p>
        </w:tc>
        <w:tc>
          <w:tcPr>
            <w:tcW w:w="672" w:type="pct"/>
            <w:vMerge w:val="restart"/>
            <w:vAlign w:val="center"/>
          </w:tcPr>
          <w:p w14:paraId="0C706806">
            <w:pPr>
              <w:widowControl/>
              <w:spacing w:line="240" w:lineRule="auto"/>
              <w:ind w:firstLine="0" w:firstLineChars="0"/>
              <w:jc w:val="center"/>
              <w:rPr>
                <w:rFonts w:cs="Times New Roman"/>
                <w:sz w:val="21"/>
                <w:szCs w:val="21"/>
              </w:rPr>
            </w:pPr>
            <w:r>
              <w:rPr>
                <w:rFonts w:cs="Times New Roman"/>
                <w:sz w:val="21"/>
                <w:szCs w:val="21"/>
              </w:rPr>
              <w:t>PBT部</w:t>
            </w:r>
          </w:p>
        </w:tc>
        <w:tc>
          <w:tcPr>
            <w:tcW w:w="1255" w:type="pct"/>
            <w:vAlign w:val="center"/>
          </w:tcPr>
          <w:p w14:paraId="4F5368A0">
            <w:pPr>
              <w:widowControl/>
              <w:spacing w:line="240" w:lineRule="auto"/>
              <w:ind w:firstLine="0" w:firstLineChars="0"/>
              <w:jc w:val="center"/>
              <w:rPr>
                <w:rFonts w:cs="Times New Roman"/>
                <w:sz w:val="21"/>
                <w:szCs w:val="21"/>
              </w:rPr>
            </w:pPr>
            <w:r>
              <w:rPr>
                <w:rFonts w:cs="Times New Roman"/>
                <w:sz w:val="21"/>
                <w:szCs w:val="21"/>
              </w:rPr>
              <w:t>年产6万吨PBT树脂切片生产线改造项目（B02)</w:t>
            </w:r>
          </w:p>
        </w:tc>
        <w:tc>
          <w:tcPr>
            <w:tcW w:w="992" w:type="pct"/>
            <w:vAlign w:val="center"/>
          </w:tcPr>
          <w:p w14:paraId="4DE18FAD">
            <w:pPr>
              <w:widowControl/>
              <w:spacing w:line="240" w:lineRule="auto"/>
              <w:ind w:firstLine="0" w:firstLineChars="0"/>
              <w:jc w:val="center"/>
              <w:rPr>
                <w:rFonts w:cs="Times New Roman"/>
                <w:sz w:val="21"/>
                <w:szCs w:val="21"/>
              </w:rPr>
            </w:pPr>
            <w:r>
              <w:rPr>
                <w:rFonts w:cs="Times New Roman"/>
                <w:sz w:val="21"/>
                <w:szCs w:val="21"/>
              </w:rPr>
              <w:t>苏环管[2008]247号、苏环便管[2013]107号</w:t>
            </w:r>
          </w:p>
        </w:tc>
        <w:tc>
          <w:tcPr>
            <w:tcW w:w="376" w:type="pct"/>
            <w:vMerge w:val="continue"/>
            <w:vAlign w:val="center"/>
          </w:tcPr>
          <w:p w14:paraId="6151B99C">
            <w:pPr>
              <w:widowControl/>
              <w:spacing w:line="240" w:lineRule="auto"/>
              <w:ind w:firstLine="0" w:firstLineChars="0"/>
              <w:jc w:val="center"/>
              <w:rPr>
                <w:rFonts w:cs="Times New Roman"/>
                <w:sz w:val="21"/>
                <w:szCs w:val="21"/>
              </w:rPr>
            </w:pPr>
          </w:p>
        </w:tc>
        <w:tc>
          <w:tcPr>
            <w:tcW w:w="1450" w:type="pct"/>
            <w:vAlign w:val="center"/>
          </w:tcPr>
          <w:p w14:paraId="174A86BE">
            <w:pPr>
              <w:widowControl/>
              <w:spacing w:line="240" w:lineRule="auto"/>
              <w:ind w:firstLine="0" w:firstLineChars="0"/>
              <w:jc w:val="center"/>
              <w:rPr>
                <w:rFonts w:cs="Times New Roman"/>
                <w:sz w:val="21"/>
                <w:szCs w:val="21"/>
              </w:rPr>
            </w:pPr>
            <w:r>
              <w:rPr>
                <w:rFonts w:cs="Times New Roman"/>
                <w:sz w:val="21"/>
                <w:szCs w:val="21"/>
              </w:rPr>
              <w:t>2014年4月4日通过环保竣工验收（苏环验[2014]19号）</w:t>
            </w:r>
          </w:p>
        </w:tc>
      </w:tr>
      <w:tr w14:paraId="4A58026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5E9B0BD5">
            <w:pPr>
              <w:widowControl/>
              <w:spacing w:line="240" w:lineRule="auto"/>
              <w:ind w:firstLine="0" w:firstLineChars="0"/>
              <w:jc w:val="center"/>
              <w:rPr>
                <w:rFonts w:cs="Times New Roman"/>
                <w:kern w:val="0"/>
                <w:sz w:val="21"/>
                <w:szCs w:val="21"/>
              </w:rPr>
            </w:pPr>
            <w:r>
              <w:rPr>
                <w:rFonts w:cs="Times New Roman"/>
                <w:kern w:val="0"/>
                <w:sz w:val="21"/>
                <w:szCs w:val="21"/>
              </w:rPr>
              <w:t>9</w:t>
            </w:r>
          </w:p>
        </w:tc>
        <w:tc>
          <w:tcPr>
            <w:tcW w:w="672" w:type="pct"/>
            <w:vMerge w:val="continue"/>
            <w:vAlign w:val="center"/>
          </w:tcPr>
          <w:p w14:paraId="7D21E003">
            <w:pPr>
              <w:widowControl/>
              <w:spacing w:line="240" w:lineRule="auto"/>
              <w:ind w:firstLine="0" w:firstLineChars="0"/>
              <w:jc w:val="center"/>
              <w:rPr>
                <w:rFonts w:cs="Times New Roman"/>
                <w:sz w:val="21"/>
                <w:szCs w:val="21"/>
              </w:rPr>
            </w:pPr>
          </w:p>
        </w:tc>
        <w:tc>
          <w:tcPr>
            <w:tcW w:w="1255" w:type="pct"/>
            <w:vAlign w:val="center"/>
          </w:tcPr>
          <w:p w14:paraId="179BDA0A">
            <w:pPr>
              <w:widowControl/>
              <w:spacing w:line="240" w:lineRule="auto"/>
              <w:ind w:firstLine="0" w:firstLineChars="0"/>
              <w:jc w:val="center"/>
              <w:rPr>
                <w:rFonts w:cs="Times New Roman"/>
                <w:sz w:val="21"/>
                <w:szCs w:val="21"/>
              </w:rPr>
            </w:pPr>
            <w:r>
              <w:rPr>
                <w:rFonts w:cs="Times New Roman"/>
                <w:sz w:val="21"/>
                <w:szCs w:val="21"/>
              </w:rPr>
              <w:t>年产6万吨PBT树脂切片生产线改造项目（B03)</w:t>
            </w:r>
          </w:p>
        </w:tc>
        <w:tc>
          <w:tcPr>
            <w:tcW w:w="992" w:type="pct"/>
            <w:vAlign w:val="center"/>
          </w:tcPr>
          <w:p w14:paraId="51086A5A">
            <w:pPr>
              <w:widowControl/>
              <w:spacing w:line="240" w:lineRule="auto"/>
              <w:ind w:firstLine="0" w:firstLineChars="0"/>
              <w:jc w:val="center"/>
              <w:rPr>
                <w:rFonts w:cs="Times New Roman"/>
                <w:sz w:val="21"/>
                <w:szCs w:val="21"/>
              </w:rPr>
            </w:pPr>
            <w:r>
              <w:rPr>
                <w:rFonts w:cs="Times New Roman"/>
                <w:sz w:val="21"/>
                <w:szCs w:val="21"/>
              </w:rPr>
              <w:t>扬州市生态环境局</w:t>
            </w:r>
          </w:p>
          <w:p w14:paraId="4AE4EBCA">
            <w:pPr>
              <w:widowControl/>
              <w:spacing w:line="240" w:lineRule="auto"/>
              <w:ind w:firstLine="0" w:firstLineChars="0"/>
              <w:jc w:val="center"/>
              <w:rPr>
                <w:rFonts w:cs="Times New Roman"/>
                <w:sz w:val="21"/>
                <w:szCs w:val="21"/>
              </w:rPr>
            </w:pPr>
            <w:r>
              <w:rPr>
                <w:rFonts w:cs="Times New Roman"/>
                <w:sz w:val="21"/>
                <w:szCs w:val="21"/>
              </w:rPr>
              <w:t>扬环审批[2017]31号</w:t>
            </w:r>
          </w:p>
        </w:tc>
        <w:tc>
          <w:tcPr>
            <w:tcW w:w="376" w:type="pct"/>
            <w:vMerge w:val="continue"/>
            <w:vAlign w:val="center"/>
          </w:tcPr>
          <w:p w14:paraId="4B369034">
            <w:pPr>
              <w:widowControl/>
              <w:spacing w:line="240" w:lineRule="auto"/>
              <w:ind w:firstLine="0" w:firstLineChars="0"/>
              <w:jc w:val="center"/>
              <w:rPr>
                <w:rFonts w:cs="Times New Roman"/>
                <w:sz w:val="21"/>
                <w:szCs w:val="21"/>
              </w:rPr>
            </w:pPr>
          </w:p>
        </w:tc>
        <w:tc>
          <w:tcPr>
            <w:tcW w:w="1450" w:type="pct"/>
            <w:vAlign w:val="center"/>
          </w:tcPr>
          <w:p w14:paraId="07470358">
            <w:pPr>
              <w:widowControl/>
              <w:spacing w:line="240" w:lineRule="auto"/>
              <w:ind w:firstLine="0" w:firstLineChars="0"/>
              <w:jc w:val="center"/>
              <w:rPr>
                <w:rFonts w:cs="Times New Roman"/>
                <w:sz w:val="21"/>
                <w:szCs w:val="21"/>
              </w:rPr>
            </w:pPr>
            <w:r>
              <w:rPr>
                <w:rFonts w:cs="Times New Roman"/>
                <w:sz w:val="21"/>
                <w:szCs w:val="21"/>
              </w:rPr>
              <w:t>水、气、声于2019 年12 月6 日通过自主验收，固废于2020 年1月16日通过扬州市生态环境局验收（扬环验[2020]1号）</w:t>
            </w:r>
          </w:p>
        </w:tc>
      </w:tr>
      <w:tr w14:paraId="60CB7C8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2D606B61">
            <w:pPr>
              <w:widowControl/>
              <w:spacing w:line="240" w:lineRule="auto"/>
              <w:ind w:firstLine="0" w:firstLineChars="0"/>
              <w:jc w:val="center"/>
              <w:rPr>
                <w:rFonts w:cs="Times New Roman"/>
                <w:kern w:val="0"/>
                <w:sz w:val="21"/>
                <w:szCs w:val="21"/>
              </w:rPr>
            </w:pPr>
            <w:r>
              <w:rPr>
                <w:rFonts w:cs="Times New Roman"/>
                <w:kern w:val="0"/>
                <w:sz w:val="21"/>
                <w:szCs w:val="21"/>
              </w:rPr>
              <w:t>10</w:t>
            </w:r>
          </w:p>
        </w:tc>
        <w:tc>
          <w:tcPr>
            <w:tcW w:w="672" w:type="pct"/>
            <w:vMerge w:val="continue"/>
            <w:vAlign w:val="center"/>
          </w:tcPr>
          <w:p w14:paraId="670432CA">
            <w:pPr>
              <w:widowControl/>
              <w:spacing w:line="240" w:lineRule="auto"/>
              <w:ind w:firstLine="0" w:firstLineChars="0"/>
              <w:jc w:val="center"/>
              <w:rPr>
                <w:rFonts w:cs="Times New Roman"/>
                <w:sz w:val="21"/>
                <w:szCs w:val="21"/>
              </w:rPr>
            </w:pPr>
          </w:p>
        </w:tc>
        <w:tc>
          <w:tcPr>
            <w:tcW w:w="1255" w:type="pct"/>
            <w:vAlign w:val="center"/>
          </w:tcPr>
          <w:p w14:paraId="271D6552">
            <w:pPr>
              <w:widowControl/>
              <w:spacing w:line="240" w:lineRule="auto"/>
              <w:ind w:firstLine="0" w:firstLineChars="0"/>
              <w:jc w:val="center"/>
              <w:rPr>
                <w:rFonts w:cs="Times New Roman"/>
                <w:sz w:val="21"/>
                <w:szCs w:val="21"/>
              </w:rPr>
            </w:pPr>
            <w:r>
              <w:rPr>
                <w:rFonts w:cs="Times New Roman"/>
                <w:sz w:val="21"/>
                <w:szCs w:val="21"/>
              </w:rPr>
              <w:t>年产3万吨PBAT项目（B03)</w:t>
            </w:r>
          </w:p>
        </w:tc>
        <w:tc>
          <w:tcPr>
            <w:tcW w:w="992" w:type="pct"/>
            <w:vAlign w:val="center"/>
          </w:tcPr>
          <w:p w14:paraId="2DC4D0E2">
            <w:pPr>
              <w:widowControl/>
              <w:spacing w:line="240" w:lineRule="auto"/>
              <w:ind w:firstLine="0" w:firstLineChars="0"/>
              <w:jc w:val="center"/>
              <w:rPr>
                <w:rFonts w:cs="Times New Roman"/>
                <w:sz w:val="21"/>
                <w:szCs w:val="21"/>
              </w:rPr>
            </w:pPr>
            <w:r>
              <w:rPr>
                <w:rFonts w:cs="Times New Roman"/>
                <w:sz w:val="21"/>
                <w:szCs w:val="21"/>
              </w:rPr>
              <w:t>扬州市生态环境局</w:t>
            </w:r>
          </w:p>
          <w:p w14:paraId="728E3CA0">
            <w:pPr>
              <w:widowControl/>
              <w:spacing w:line="240" w:lineRule="auto"/>
              <w:ind w:firstLine="0" w:firstLineChars="0"/>
              <w:jc w:val="center"/>
              <w:rPr>
                <w:rFonts w:cs="Times New Roman"/>
                <w:sz w:val="21"/>
                <w:szCs w:val="21"/>
              </w:rPr>
            </w:pPr>
            <w:r>
              <w:rPr>
                <w:rFonts w:cs="Times New Roman"/>
                <w:sz w:val="21"/>
                <w:szCs w:val="21"/>
              </w:rPr>
              <w:t>扬环审批[2021]18号</w:t>
            </w:r>
          </w:p>
        </w:tc>
        <w:tc>
          <w:tcPr>
            <w:tcW w:w="376" w:type="pct"/>
            <w:vMerge w:val="continue"/>
            <w:vAlign w:val="center"/>
          </w:tcPr>
          <w:p w14:paraId="55B8ADC0">
            <w:pPr>
              <w:widowControl/>
              <w:spacing w:line="240" w:lineRule="auto"/>
              <w:ind w:firstLine="0" w:firstLineChars="0"/>
              <w:jc w:val="center"/>
              <w:rPr>
                <w:rFonts w:cs="Times New Roman"/>
                <w:sz w:val="21"/>
                <w:szCs w:val="21"/>
              </w:rPr>
            </w:pPr>
          </w:p>
        </w:tc>
        <w:tc>
          <w:tcPr>
            <w:tcW w:w="1450" w:type="pct"/>
            <w:vAlign w:val="center"/>
          </w:tcPr>
          <w:p w14:paraId="28EE80AF">
            <w:pPr>
              <w:widowControl/>
              <w:spacing w:line="240" w:lineRule="auto"/>
              <w:ind w:firstLine="0" w:firstLineChars="0"/>
              <w:jc w:val="center"/>
              <w:rPr>
                <w:rFonts w:cs="Times New Roman"/>
                <w:sz w:val="21"/>
                <w:szCs w:val="21"/>
              </w:rPr>
            </w:pPr>
            <w:r>
              <w:rPr>
                <w:rFonts w:cs="Times New Roman"/>
                <w:sz w:val="21"/>
                <w:szCs w:val="21"/>
              </w:rPr>
              <w:t>2023年9月12日通过自主验收（仪化安环[2023]11号）</w:t>
            </w:r>
            <w:r>
              <w:rPr>
                <w:rFonts w:cs="Times New Roman"/>
                <w:sz w:val="21"/>
                <w:szCs w:val="21"/>
              </w:rPr>
              <w:tab/>
            </w:r>
            <w:r>
              <w:rPr>
                <w:rFonts w:cs="Times New Roman"/>
                <w:sz w:val="21"/>
                <w:szCs w:val="21"/>
              </w:rPr>
              <w:tab/>
            </w:r>
          </w:p>
        </w:tc>
      </w:tr>
      <w:tr w14:paraId="21A021D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7976629F">
            <w:pPr>
              <w:widowControl/>
              <w:spacing w:line="240" w:lineRule="auto"/>
              <w:ind w:firstLine="0" w:firstLineChars="0"/>
              <w:jc w:val="center"/>
              <w:rPr>
                <w:rFonts w:cs="Times New Roman"/>
                <w:kern w:val="0"/>
                <w:sz w:val="21"/>
                <w:szCs w:val="21"/>
              </w:rPr>
            </w:pPr>
            <w:r>
              <w:rPr>
                <w:rFonts w:cs="Times New Roman"/>
                <w:kern w:val="0"/>
                <w:sz w:val="21"/>
                <w:szCs w:val="21"/>
              </w:rPr>
              <w:t>11</w:t>
            </w:r>
          </w:p>
        </w:tc>
        <w:tc>
          <w:tcPr>
            <w:tcW w:w="672" w:type="pct"/>
            <w:vMerge w:val="continue"/>
            <w:vAlign w:val="center"/>
          </w:tcPr>
          <w:p w14:paraId="4DB26473">
            <w:pPr>
              <w:widowControl/>
              <w:spacing w:line="240" w:lineRule="auto"/>
              <w:ind w:firstLine="0" w:firstLineChars="0"/>
              <w:jc w:val="center"/>
              <w:rPr>
                <w:rFonts w:cs="Times New Roman"/>
                <w:sz w:val="21"/>
                <w:szCs w:val="21"/>
              </w:rPr>
            </w:pPr>
          </w:p>
        </w:tc>
        <w:tc>
          <w:tcPr>
            <w:tcW w:w="1255" w:type="pct"/>
            <w:vAlign w:val="center"/>
          </w:tcPr>
          <w:p w14:paraId="4FC45ED3">
            <w:pPr>
              <w:widowControl/>
              <w:spacing w:line="240" w:lineRule="auto"/>
              <w:ind w:firstLine="0" w:firstLineChars="0"/>
              <w:jc w:val="center"/>
              <w:rPr>
                <w:rFonts w:cs="Times New Roman"/>
                <w:sz w:val="21"/>
                <w:szCs w:val="21"/>
              </w:rPr>
            </w:pPr>
            <w:r>
              <w:rPr>
                <w:rFonts w:cs="Times New Roman"/>
                <w:sz w:val="21"/>
                <w:szCs w:val="21"/>
              </w:rPr>
              <w:t>年产12万吨PBT/6万吨PBXT柔性化改造项目</w:t>
            </w:r>
            <w:r>
              <w:rPr>
                <w:rFonts w:hint="eastAsia" w:cs="Times New Roman"/>
                <w:sz w:val="21"/>
                <w:szCs w:val="21"/>
              </w:rPr>
              <w:t>（B04）</w:t>
            </w:r>
          </w:p>
        </w:tc>
        <w:tc>
          <w:tcPr>
            <w:tcW w:w="992" w:type="pct"/>
            <w:vAlign w:val="center"/>
          </w:tcPr>
          <w:p w14:paraId="3B76B6B2">
            <w:pPr>
              <w:widowControl/>
              <w:spacing w:line="240" w:lineRule="auto"/>
              <w:ind w:firstLine="0" w:firstLineChars="0"/>
              <w:jc w:val="center"/>
              <w:rPr>
                <w:rFonts w:cs="Times New Roman"/>
                <w:sz w:val="21"/>
                <w:szCs w:val="21"/>
              </w:rPr>
            </w:pPr>
            <w:r>
              <w:rPr>
                <w:rFonts w:cs="Times New Roman"/>
                <w:sz w:val="21"/>
                <w:szCs w:val="21"/>
              </w:rPr>
              <w:t>扬州市生态环境局</w:t>
            </w:r>
          </w:p>
          <w:p w14:paraId="544B8FAC">
            <w:pPr>
              <w:widowControl/>
              <w:spacing w:line="240" w:lineRule="auto"/>
              <w:ind w:firstLine="0" w:firstLineChars="0"/>
              <w:jc w:val="center"/>
              <w:rPr>
                <w:rFonts w:cs="Times New Roman"/>
                <w:sz w:val="21"/>
                <w:szCs w:val="21"/>
              </w:rPr>
            </w:pPr>
            <w:r>
              <w:rPr>
                <w:rFonts w:cs="Times New Roman"/>
                <w:sz w:val="21"/>
                <w:szCs w:val="21"/>
              </w:rPr>
              <w:t>扬环审批[2022]34号</w:t>
            </w:r>
          </w:p>
        </w:tc>
        <w:tc>
          <w:tcPr>
            <w:tcW w:w="376" w:type="pct"/>
            <w:vMerge w:val="continue"/>
            <w:vAlign w:val="center"/>
          </w:tcPr>
          <w:p w14:paraId="71D39E7C">
            <w:pPr>
              <w:widowControl/>
              <w:spacing w:line="240" w:lineRule="auto"/>
              <w:ind w:firstLine="0" w:firstLineChars="0"/>
              <w:jc w:val="center"/>
              <w:rPr>
                <w:rFonts w:cs="Times New Roman"/>
                <w:sz w:val="21"/>
                <w:szCs w:val="21"/>
              </w:rPr>
            </w:pPr>
          </w:p>
        </w:tc>
        <w:tc>
          <w:tcPr>
            <w:tcW w:w="1450" w:type="pct"/>
            <w:vAlign w:val="center"/>
          </w:tcPr>
          <w:p w14:paraId="5E73F58E">
            <w:pPr>
              <w:widowControl/>
              <w:spacing w:line="240" w:lineRule="auto"/>
              <w:ind w:firstLine="0" w:firstLineChars="0"/>
              <w:jc w:val="center"/>
              <w:rPr>
                <w:rFonts w:cs="Times New Roman"/>
                <w:sz w:val="21"/>
                <w:szCs w:val="21"/>
              </w:rPr>
            </w:pPr>
            <w:r>
              <w:rPr>
                <w:rFonts w:cs="Times New Roman"/>
                <w:sz w:val="21"/>
                <w:szCs w:val="21"/>
              </w:rPr>
              <w:t>2025年3月11日通过自主验收（仪化安环[2025]4号）</w:t>
            </w:r>
            <w:r>
              <w:rPr>
                <w:rFonts w:cs="Times New Roman"/>
                <w:sz w:val="21"/>
                <w:szCs w:val="21"/>
              </w:rPr>
              <w:tab/>
            </w:r>
            <w:r>
              <w:rPr>
                <w:rFonts w:cs="Times New Roman"/>
                <w:sz w:val="21"/>
                <w:szCs w:val="21"/>
              </w:rPr>
              <w:tab/>
            </w:r>
          </w:p>
        </w:tc>
      </w:tr>
      <w:tr w14:paraId="1C1684D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173E824F">
            <w:pPr>
              <w:widowControl/>
              <w:spacing w:line="240" w:lineRule="auto"/>
              <w:ind w:firstLine="0" w:firstLineChars="0"/>
              <w:jc w:val="center"/>
              <w:rPr>
                <w:rFonts w:cs="Times New Roman"/>
                <w:kern w:val="0"/>
                <w:sz w:val="21"/>
                <w:szCs w:val="21"/>
              </w:rPr>
            </w:pPr>
            <w:r>
              <w:rPr>
                <w:rFonts w:cs="Times New Roman"/>
                <w:kern w:val="0"/>
                <w:sz w:val="21"/>
                <w:szCs w:val="21"/>
              </w:rPr>
              <w:t>12</w:t>
            </w:r>
          </w:p>
        </w:tc>
        <w:tc>
          <w:tcPr>
            <w:tcW w:w="672" w:type="pct"/>
            <w:vAlign w:val="center"/>
          </w:tcPr>
          <w:p w14:paraId="5419BE54">
            <w:pPr>
              <w:widowControl/>
              <w:spacing w:line="240" w:lineRule="auto"/>
              <w:ind w:firstLine="0" w:firstLineChars="0"/>
              <w:jc w:val="center"/>
              <w:rPr>
                <w:rFonts w:cs="Times New Roman"/>
                <w:sz w:val="21"/>
                <w:szCs w:val="21"/>
              </w:rPr>
            </w:pPr>
            <w:r>
              <w:rPr>
                <w:rFonts w:cs="Times New Roman"/>
                <w:sz w:val="21"/>
                <w:szCs w:val="21"/>
              </w:rPr>
              <w:t>瓶片部</w:t>
            </w:r>
          </w:p>
        </w:tc>
        <w:tc>
          <w:tcPr>
            <w:tcW w:w="1255" w:type="pct"/>
            <w:vAlign w:val="center"/>
          </w:tcPr>
          <w:p w14:paraId="7AA78E1B">
            <w:pPr>
              <w:widowControl/>
              <w:spacing w:line="240" w:lineRule="auto"/>
              <w:ind w:firstLine="0" w:firstLineChars="0"/>
              <w:jc w:val="center"/>
              <w:rPr>
                <w:rFonts w:cs="Times New Roman"/>
                <w:sz w:val="21"/>
                <w:szCs w:val="21"/>
              </w:rPr>
            </w:pPr>
            <w:r>
              <w:rPr>
                <w:rFonts w:cs="Times New Roman"/>
                <w:sz w:val="21"/>
                <w:szCs w:val="21"/>
              </w:rPr>
              <w:t>年产50万吨新一代瓶片改造项目</w:t>
            </w:r>
          </w:p>
        </w:tc>
        <w:tc>
          <w:tcPr>
            <w:tcW w:w="992" w:type="pct"/>
            <w:vAlign w:val="center"/>
          </w:tcPr>
          <w:p w14:paraId="090389BD">
            <w:pPr>
              <w:widowControl/>
              <w:spacing w:line="240" w:lineRule="auto"/>
              <w:ind w:firstLine="0" w:firstLineChars="0"/>
              <w:jc w:val="center"/>
              <w:rPr>
                <w:rFonts w:cs="Times New Roman"/>
                <w:sz w:val="21"/>
                <w:szCs w:val="21"/>
              </w:rPr>
            </w:pPr>
            <w:r>
              <w:rPr>
                <w:rFonts w:cs="Times New Roman"/>
                <w:sz w:val="21"/>
                <w:szCs w:val="21"/>
              </w:rPr>
              <w:t>扬州市生态环境局</w:t>
            </w:r>
          </w:p>
          <w:p w14:paraId="67C7C8BC">
            <w:pPr>
              <w:widowControl/>
              <w:spacing w:line="240" w:lineRule="auto"/>
              <w:ind w:firstLine="0" w:firstLineChars="0"/>
              <w:jc w:val="center"/>
              <w:rPr>
                <w:rFonts w:cs="Times New Roman"/>
                <w:sz w:val="21"/>
                <w:szCs w:val="21"/>
              </w:rPr>
            </w:pPr>
            <w:r>
              <w:rPr>
                <w:rFonts w:cs="Times New Roman"/>
                <w:sz w:val="21"/>
                <w:szCs w:val="21"/>
              </w:rPr>
              <w:t>扬环审批[2022]03-25号</w:t>
            </w:r>
          </w:p>
        </w:tc>
        <w:tc>
          <w:tcPr>
            <w:tcW w:w="376" w:type="pct"/>
            <w:vAlign w:val="center"/>
          </w:tcPr>
          <w:p w14:paraId="766CD386">
            <w:pPr>
              <w:widowControl/>
              <w:spacing w:line="240" w:lineRule="auto"/>
              <w:ind w:firstLine="0" w:firstLineChars="0"/>
              <w:jc w:val="center"/>
              <w:rPr>
                <w:rFonts w:cs="Times New Roman"/>
                <w:sz w:val="21"/>
                <w:szCs w:val="21"/>
              </w:rPr>
            </w:pPr>
            <w:r>
              <w:rPr>
                <w:rFonts w:cs="Times New Roman"/>
                <w:sz w:val="21"/>
                <w:szCs w:val="21"/>
              </w:rPr>
              <w:t>已建成投产并正常运行</w:t>
            </w:r>
          </w:p>
        </w:tc>
        <w:tc>
          <w:tcPr>
            <w:tcW w:w="1450" w:type="pct"/>
            <w:vAlign w:val="center"/>
          </w:tcPr>
          <w:p w14:paraId="47FBA5DA">
            <w:pPr>
              <w:widowControl/>
              <w:spacing w:line="240" w:lineRule="auto"/>
              <w:ind w:firstLine="0" w:firstLineChars="0"/>
              <w:jc w:val="center"/>
              <w:rPr>
                <w:rFonts w:cs="Times New Roman"/>
                <w:sz w:val="21"/>
                <w:szCs w:val="21"/>
              </w:rPr>
            </w:pPr>
            <w:r>
              <w:rPr>
                <w:rFonts w:hint="eastAsia" w:cs="Times New Roman"/>
                <w:sz w:val="21"/>
                <w:szCs w:val="21"/>
              </w:rPr>
              <w:t>2025年12月20日通过自主验收</w:t>
            </w:r>
          </w:p>
        </w:tc>
      </w:tr>
      <w:tr w14:paraId="06DC363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26F42F56">
            <w:pPr>
              <w:widowControl/>
              <w:spacing w:line="240" w:lineRule="auto"/>
              <w:ind w:firstLine="0" w:firstLineChars="0"/>
              <w:jc w:val="center"/>
              <w:rPr>
                <w:rFonts w:cs="Times New Roman"/>
                <w:kern w:val="0"/>
                <w:sz w:val="21"/>
                <w:szCs w:val="21"/>
              </w:rPr>
            </w:pPr>
            <w:r>
              <w:rPr>
                <w:rFonts w:cs="Times New Roman"/>
                <w:kern w:val="0"/>
                <w:sz w:val="21"/>
                <w:szCs w:val="21"/>
              </w:rPr>
              <w:t>13</w:t>
            </w:r>
          </w:p>
        </w:tc>
        <w:tc>
          <w:tcPr>
            <w:tcW w:w="672" w:type="pct"/>
            <w:vMerge w:val="restart"/>
            <w:vAlign w:val="center"/>
          </w:tcPr>
          <w:p w14:paraId="00C8C54C">
            <w:pPr>
              <w:widowControl/>
              <w:spacing w:line="240" w:lineRule="auto"/>
              <w:ind w:firstLine="0" w:firstLineChars="0"/>
              <w:jc w:val="center"/>
              <w:rPr>
                <w:rFonts w:cs="Times New Roman"/>
                <w:sz w:val="21"/>
                <w:szCs w:val="21"/>
              </w:rPr>
            </w:pPr>
            <w:r>
              <w:rPr>
                <w:rFonts w:cs="Times New Roman"/>
                <w:sz w:val="21"/>
                <w:szCs w:val="21"/>
              </w:rPr>
              <w:t>BDO部</w:t>
            </w:r>
          </w:p>
        </w:tc>
        <w:tc>
          <w:tcPr>
            <w:tcW w:w="1255" w:type="pct"/>
            <w:vAlign w:val="center"/>
          </w:tcPr>
          <w:p w14:paraId="314599ED">
            <w:pPr>
              <w:widowControl/>
              <w:spacing w:line="240" w:lineRule="auto"/>
              <w:ind w:firstLine="0" w:firstLineChars="0"/>
              <w:jc w:val="center"/>
              <w:rPr>
                <w:rFonts w:cs="Times New Roman"/>
                <w:sz w:val="21"/>
                <w:szCs w:val="21"/>
              </w:rPr>
            </w:pPr>
            <w:r>
              <w:rPr>
                <w:rFonts w:cs="Times New Roman"/>
                <w:sz w:val="21"/>
                <w:szCs w:val="21"/>
              </w:rPr>
              <w:t>10万吨/年1，4-丁二醇(BDO)项目</w:t>
            </w:r>
          </w:p>
        </w:tc>
        <w:tc>
          <w:tcPr>
            <w:tcW w:w="992" w:type="pct"/>
            <w:vAlign w:val="center"/>
          </w:tcPr>
          <w:p w14:paraId="562EDE1B">
            <w:pPr>
              <w:widowControl/>
              <w:spacing w:line="240" w:lineRule="auto"/>
              <w:ind w:firstLine="0" w:firstLineChars="0"/>
              <w:jc w:val="center"/>
              <w:rPr>
                <w:rFonts w:cs="Times New Roman"/>
                <w:sz w:val="21"/>
                <w:szCs w:val="21"/>
              </w:rPr>
            </w:pPr>
            <w:r>
              <w:rPr>
                <w:rFonts w:cs="Times New Roman"/>
                <w:sz w:val="21"/>
                <w:szCs w:val="21"/>
              </w:rPr>
              <w:t>江苏省环境保护厅</w:t>
            </w:r>
          </w:p>
          <w:p w14:paraId="5F0BA250">
            <w:pPr>
              <w:widowControl/>
              <w:spacing w:line="240" w:lineRule="auto"/>
              <w:ind w:firstLine="0" w:firstLineChars="0"/>
              <w:jc w:val="center"/>
              <w:rPr>
                <w:rFonts w:cs="Times New Roman"/>
                <w:sz w:val="21"/>
                <w:szCs w:val="21"/>
              </w:rPr>
            </w:pPr>
            <w:r>
              <w:rPr>
                <w:rFonts w:cs="Times New Roman"/>
                <w:sz w:val="21"/>
                <w:szCs w:val="21"/>
              </w:rPr>
              <w:t>苏环审[2010]198号</w:t>
            </w:r>
          </w:p>
        </w:tc>
        <w:tc>
          <w:tcPr>
            <w:tcW w:w="376" w:type="pct"/>
            <w:vMerge w:val="restart"/>
            <w:vAlign w:val="center"/>
          </w:tcPr>
          <w:p w14:paraId="5C5EB9D1">
            <w:pPr>
              <w:widowControl/>
              <w:spacing w:line="240" w:lineRule="auto"/>
              <w:ind w:firstLine="0" w:firstLineChars="0"/>
              <w:jc w:val="center"/>
              <w:rPr>
                <w:rFonts w:cs="Times New Roman"/>
                <w:sz w:val="21"/>
                <w:szCs w:val="21"/>
              </w:rPr>
            </w:pPr>
            <w:r>
              <w:rPr>
                <w:rFonts w:cs="Times New Roman"/>
                <w:sz w:val="21"/>
                <w:szCs w:val="21"/>
              </w:rPr>
              <w:t>已建成投产并正常运行</w:t>
            </w:r>
          </w:p>
        </w:tc>
        <w:tc>
          <w:tcPr>
            <w:tcW w:w="1450" w:type="pct"/>
            <w:vAlign w:val="center"/>
          </w:tcPr>
          <w:p w14:paraId="390B7033">
            <w:pPr>
              <w:widowControl/>
              <w:spacing w:line="240" w:lineRule="auto"/>
              <w:ind w:firstLine="0" w:firstLineChars="0"/>
              <w:jc w:val="center"/>
              <w:rPr>
                <w:rFonts w:cs="Times New Roman"/>
                <w:sz w:val="21"/>
                <w:szCs w:val="21"/>
              </w:rPr>
            </w:pPr>
            <w:r>
              <w:rPr>
                <w:rFonts w:cs="Times New Roman"/>
                <w:sz w:val="21"/>
                <w:szCs w:val="21"/>
              </w:rPr>
              <w:t>扬环验[2016]49号</w:t>
            </w:r>
          </w:p>
        </w:tc>
      </w:tr>
      <w:tr w14:paraId="0E58A5E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4919703E">
            <w:pPr>
              <w:widowControl/>
              <w:spacing w:line="240" w:lineRule="auto"/>
              <w:ind w:firstLine="0" w:firstLineChars="0"/>
              <w:jc w:val="center"/>
              <w:rPr>
                <w:rFonts w:cs="Times New Roman"/>
                <w:kern w:val="0"/>
                <w:sz w:val="21"/>
                <w:szCs w:val="21"/>
              </w:rPr>
            </w:pPr>
            <w:r>
              <w:rPr>
                <w:rFonts w:cs="Times New Roman"/>
                <w:kern w:val="0"/>
                <w:sz w:val="21"/>
                <w:szCs w:val="21"/>
              </w:rPr>
              <w:t>14</w:t>
            </w:r>
          </w:p>
        </w:tc>
        <w:tc>
          <w:tcPr>
            <w:tcW w:w="672" w:type="pct"/>
            <w:vMerge w:val="continue"/>
            <w:vAlign w:val="center"/>
          </w:tcPr>
          <w:p w14:paraId="6FF3C932">
            <w:pPr>
              <w:widowControl/>
              <w:spacing w:line="240" w:lineRule="auto"/>
              <w:ind w:firstLine="0" w:firstLineChars="0"/>
              <w:jc w:val="center"/>
              <w:rPr>
                <w:rFonts w:cs="Times New Roman"/>
                <w:sz w:val="21"/>
                <w:szCs w:val="21"/>
              </w:rPr>
            </w:pPr>
          </w:p>
        </w:tc>
        <w:tc>
          <w:tcPr>
            <w:tcW w:w="1255" w:type="pct"/>
            <w:vAlign w:val="center"/>
          </w:tcPr>
          <w:p w14:paraId="767A78B9">
            <w:pPr>
              <w:widowControl/>
              <w:spacing w:line="240" w:lineRule="auto"/>
              <w:ind w:firstLine="0" w:firstLineChars="0"/>
              <w:jc w:val="center"/>
              <w:rPr>
                <w:rFonts w:cs="Times New Roman"/>
                <w:sz w:val="21"/>
                <w:szCs w:val="21"/>
              </w:rPr>
            </w:pPr>
            <w:r>
              <w:rPr>
                <w:rFonts w:cs="Times New Roman"/>
                <w:sz w:val="21"/>
                <w:szCs w:val="21"/>
              </w:rPr>
              <w:t>10万吨/年1，4-丁二醇(BDO)项目环境影响变更</w:t>
            </w:r>
          </w:p>
        </w:tc>
        <w:tc>
          <w:tcPr>
            <w:tcW w:w="992" w:type="pct"/>
            <w:vAlign w:val="center"/>
          </w:tcPr>
          <w:p w14:paraId="53765142">
            <w:pPr>
              <w:widowControl/>
              <w:spacing w:line="240" w:lineRule="auto"/>
              <w:ind w:firstLine="0" w:firstLineChars="0"/>
              <w:jc w:val="center"/>
              <w:rPr>
                <w:rFonts w:cs="Times New Roman"/>
                <w:sz w:val="21"/>
                <w:szCs w:val="21"/>
              </w:rPr>
            </w:pPr>
            <w:r>
              <w:rPr>
                <w:rFonts w:cs="Times New Roman"/>
                <w:sz w:val="21"/>
                <w:szCs w:val="21"/>
              </w:rPr>
              <w:t>江苏省环境保护厅</w:t>
            </w:r>
          </w:p>
          <w:p w14:paraId="7D183B26">
            <w:pPr>
              <w:widowControl/>
              <w:spacing w:line="240" w:lineRule="auto"/>
              <w:ind w:firstLine="0" w:firstLineChars="0"/>
              <w:jc w:val="center"/>
              <w:rPr>
                <w:rFonts w:cs="Times New Roman"/>
                <w:sz w:val="21"/>
                <w:szCs w:val="21"/>
              </w:rPr>
            </w:pPr>
            <w:r>
              <w:rPr>
                <w:rFonts w:cs="Times New Roman"/>
                <w:sz w:val="21"/>
                <w:szCs w:val="21"/>
              </w:rPr>
              <w:t>苏环便管〔2013〕52号</w:t>
            </w:r>
          </w:p>
        </w:tc>
        <w:tc>
          <w:tcPr>
            <w:tcW w:w="376" w:type="pct"/>
            <w:vMerge w:val="continue"/>
            <w:vAlign w:val="center"/>
          </w:tcPr>
          <w:p w14:paraId="25A20968">
            <w:pPr>
              <w:spacing w:line="240" w:lineRule="auto"/>
              <w:ind w:firstLine="420"/>
              <w:jc w:val="center"/>
              <w:rPr>
                <w:rFonts w:cs="Times New Roman"/>
                <w:sz w:val="21"/>
                <w:szCs w:val="21"/>
              </w:rPr>
            </w:pPr>
          </w:p>
        </w:tc>
        <w:tc>
          <w:tcPr>
            <w:tcW w:w="1450" w:type="pct"/>
            <w:vAlign w:val="center"/>
          </w:tcPr>
          <w:p w14:paraId="544FA423">
            <w:pPr>
              <w:widowControl/>
              <w:spacing w:line="240" w:lineRule="auto"/>
              <w:ind w:firstLine="0" w:firstLineChars="0"/>
              <w:jc w:val="center"/>
              <w:rPr>
                <w:rFonts w:cs="Times New Roman"/>
                <w:sz w:val="21"/>
                <w:szCs w:val="21"/>
              </w:rPr>
            </w:pPr>
            <w:r>
              <w:rPr>
                <w:rFonts w:cs="Times New Roman"/>
                <w:sz w:val="21"/>
                <w:szCs w:val="21"/>
              </w:rPr>
              <w:t>已验收</w:t>
            </w:r>
          </w:p>
        </w:tc>
      </w:tr>
      <w:tr w14:paraId="510ECFB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79E0C0C4">
            <w:pPr>
              <w:widowControl/>
              <w:spacing w:line="240" w:lineRule="auto"/>
              <w:ind w:firstLine="0" w:firstLineChars="0"/>
              <w:jc w:val="center"/>
              <w:rPr>
                <w:rFonts w:cs="Times New Roman"/>
                <w:kern w:val="0"/>
                <w:sz w:val="21"/>
                <w:szCs w:val="21"/>
              </w:rPr>
            </w:pPr>
            <w:r>
              <w:rPr>
                <w:rFonts w:cs="Times New Roman"/>
                <w:kern w:val="0"/>
                <w:sz w:val="21"/>
                <w:szCs w:val="21"/>
              </w:rPr>
              <w:t>15</w:t>
            </w:r>
          </w:p>
        </w:tc>
        <w:tc>
          <w:tcPr>
            <w:tcW w:w="672" w:type="pct"/>
            <w:vMerge w:val="continue"/>
            <w:vAlign w:val="center"/>
          </w:tcPr>
          <w:p w14:paraId="3E500E19">
            <w:pPr>
              <w:widowControl/>
              <w:spacing w:line="240" w:lineRule="auto"/>
              <w:ind w:firstLine="0" w:firstLineChars="0"/>
              <w:jc w:val="center"/>
              <w:rPr>
                <w:rFonts w:cs="Times New Roman"/>
                <w:sz w:val="21"/>
                <w:szCs w:val="21"/>
              </w:rPr>
            </w:pPr>
          </w:p>
        </w:tc>
        <w:tc>
          <w:tcPr>
            <w:tcW w:w="1255" w:type="pct"/>
            <w:vAlign w:val="center"/>
          </w:tcPr>
          <w:p w14:paraId="2039A854">
            <w:pPr>
              <w:widowControl/>
              <w:spacing w:line="240" w:lineRule="auto"/>
              <w:ind w:firstLine="0" w:firstLineChars="0"/>
              <w:jc w:val="center"/>
              <w:rPr>
                <w:rFonts w:cs="Times New Roman"/>
                <w:sz w:val="21"/>
                <w:szCs w:val="21"/>
              </w:rPr>
            </w:pPr>
            <w:r>
              <w:rPr>
                <w:rFonts w:cs="Times New Roman"/>
                <w:sz w:val="21"/>
                <w:szCs w:val="21"/>
              </w:rPr>
              <w:t>MAH单元精制塔改造项目</w:t>
            </w:r>
          </w:p>
        </w:tc>
        <w:tc>
          <w:tcPr>
            <w:tcW w:w="992" w:type="pct"/>
            <w:vAlign w:val="center"/>
          </w:tcPr>
          <w:p w14:paraId="5EFB70C9">
            <w:pPr>
              <w:widowControl/>
              <w:spacing w:line="240" w:lineRule="auto"/>
              <w:ind w:firstLine="0" w:firstLineChars="0"/>
              <w:jc w:val="center"/>
              <w:rPr>
                <w:rFonts w:cs="Times New Roman"/>
                <w:sz w:val="21"/>
                <w:szCs w:val="21"/>
              </w:rPr>
            </w:pPr>
            <w:r>
              <w:rPr>
                <w:rFonts w:cs="Times New Roman"/>
                <w:sz w:val="21"/>
                <w:szCs w:val="21"/>
              </w:rPr>
              <w:t>扬州市生态环境局</w:t>
            </w:r>
          </w:p>
          <w:p w14:paraId="6F22B9CA">
            <w:pPr>
              <w:widowControl/>
              <w:spacing w:line="240" w:lineRule="auto"/>
              <w:ind w:firstLine="0" w:firstLineChars="0"/>
              <w:jc w:val="center"/>
              <w:rPr>
                <w:rFonts w:cs="Times New Roman"/>
                <w:sz w:val="21"/>
                <w:szCs w:val="21"/>
              </w:rPr>
            </w:pPr>
            <w:r>
              <w:rPr>
                <w:rFonts w:cs="Times New Roman"/>
                <w:sz w:val="21"/>
                <w:szCs w:val="21"/>
              </w:rPr>
              <w:t>扬环审批〔2016〕82号</w:t>
            </w:r>
          </w:p>
        </w:tc>
        <w:tc>
          <w:tcPr>
            <w:tcW w:w="376" w:type="pct"/>
            <w:vMerge w:val="continue"/>
            <w:vAlign w:val="center"/>
          </w:tcPr>
          <w:p w14:paraId="223E745E">
            <w:pPr>
              <w:spacing w:line="240" w:lineRule="auto"/>
              <w:ind w:firstLine="420"/>
              <w:jc w:val="center"/>
              <w:rPr>
                <w:rFonts w:cs="Times New Roman"/>
                <w:sz w:val="21"/>
                <w:szCs w:val="21"/>
              </w:rPr>
            </w:pPr>
          </w:p>
        </w:tc>
        <w:tc>
          <w:tcPr>
            <w:tcW w:w="1450" w:type="pct"/>
            <w:vAlign w:val="center"/>
          </w:tcPr>
          <w:p w14:paraId="510308E6">
            <w:pPr>
              <w:widowControl/>
              <w:spacing w:line="240" w:lineRule="auto"/>
              <w:ind w:firstLine="0" w:firstLineChars="0"/>
              <w:jc w:val="center"/>
              <w:rPr>
                <w:rFonts w:cs="Times New Roman"/>
                <w:sz w:val="21"/>
                <w:szCs w:val="21"/>
              </w:rPr>
            </w:pPr>
            <w:r>
              <w:rPr>
                <w:rFonts w:cs="Times New Roman"/>
                <w:sz w:val="21"/>
                <w:szCs w:val="21"/>
              </w:rPr>
              <w:t>扬环验[2018]6号，噪声、固废</w:t>
            </w:r>
          </w:p>
          <w:p w14:paraId="7C7935B8">
            <w:pPr>
              <w:widowControl/>
              <w:spacing w:line="240" w:lineRule="auto"/>
              <w:ind w:firstLine="0" w:firstLineChars="0"/>
              <w:jc w:val="center"/>
              <w:rPr>
                <w:rFonts w:cs="Times New Roman"/>
                <w:sz w:val="21"/>
                <w:szCs w:val="21"/>
              </w:rPr>
            </w:pPr>
            <w:r>
              <w:rPr>
                <w:rFonts w:cs="Times New Roman"/>
                <w:sz w:val="21"/>
                <w:szCs w:val="21"/>
              </w:rPr>
              <w:t>2018年1月12日，废水、废气</w:t>
            </w:r>
          </w:p>
        </w:tc>
      </w:tr>
      <w:tr w14:paraId="4BBE468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4042E99B">
            <w:pPr>
              <w:widowControl/>
              <w:spacing w:line="240" w:lineRule="auto"/>
              <w:ind w:firstLine="0" w:firstLineChars="0"/>
              <w:jc w:val="center"/>
              <w:rPr>
                <w:rFonts w:cs="Times New Roman"/>
                <w:kern w:val="0"/>
                <w:sz w:val="21"/>
                <w:szCs w:val="21"/>
              </w:rPr>
            </w:pPr>
            <w:r>
              <w:rPr>
                <w:rFonts w:cs="Times New Roman"/>
                <w:kern w:val="0"/>
                <w:sz w:val="21"/>
                <w:szCs w:val="21"/>
              </w:rPr>
              <w:t>16</w:t>
            </w:r>
          </w:p>
        </w:tc>
        <w:tc>
          <w:tcPr>
            <w:tcW w:w="672" w:type="pct"/>
            <w:vMerge w:val="continue"/>
            <w:vAlign w:val="center"/>
          </w:tcPr>
          <w:p w14:paraId="6208C882">
            <w:pPr>
              <w:widowControl/>
              <w:spacing w:line="240" w:lineRule="auto"/>
              <w:ind w:firstLine="0" w:firstLineChars="0"/>
              <w:jc w:val="center"/>
              <w:rPr>
                <w:rFonts w:cs="Times New Roman"/>
                <w:sz w:val="21"/>
                <w:szCs w:val="21"/>
              </w:rPr>
            </w:pPr>
          </w:p>
        </w:tc>
        <w:tc>
          <w:tcPr>
            <w:tcW w:w="1255" w:type="pct"/>
            <w:vAlign w:val="center"/>
          </w:tcPr>
          <w:p w14:paraId="0600FDF8">
            <w:pPr>
              <w:widowControl/>
              <w:spacing w:line="240" w:lineRule="auto"/>
              <w:ind w:firstLine="0" w:firstLineChars="0"/>
              <w:jc w:val="center"/>
              <w:rPr>
                <w:rFonts w:cs="Times New Roman"/>
                <w:sz w:val="21"/>
                <w:szCs w:val="21"/>
              </w:rPr>
            </w:pPr>
            <w:r>
              <w:rPr>
                <w:rFonts w:cs="Times New Roman"/>
                <w:sz w:val="21"/>
                <w:szCs w:val="21"/>
              </w:rPr>
              <w:t>年产3万吨1,6-已二醇技术改造项目</w:t>
            </w:r>
          </w:p>
        </w:tc>
        <w:tc>
          <w:tcPr>
            <w:tcW w:w="992" w:type="pct"/>
            <w:vAlign w:val="center"/>
          </w:tcPr>
          <w:p w14:paraId="6F1BC54B">
            <w:pPr>
              <w:widowControl/>
              <w:spacing w:line="240" w:lineRule="auto"/>
              <w:ind w:firstLine="0" w:firstLineChars="0"/>
              <w:jc w:val="center"/>
              <w:rPr>
                <w:rFonts w:cs="Times New Roman"/>
                <w:sz w:val="21"/>
                <w:szCs w:val="21"/>
              </w:rPr>
            </w:pPr>
            <w:r>
              <w:rPr>
                <w:rFonts w:cs="Times New Roman"/>
                <w:sz w:val="21"/>
                <w:szCs w:val="21"/>
              </w:rPr>
              <w:t>扬州市生态环境局</w:t>
            </w:r>
          </w:p>
          <w:p w14:paraId="176CC2EA">
            <w:pPr>
              <w:widowControl/>
              <w:spacing w:line="240" w:lineRule="auto"/>
              <w:ind w:firstLine="0" w:firstLineChars="0"/>
              <w:jc w:val="center"/>
              <w:rPr>
                <w:rFonts w:cs="Times New Roman"/>
                <w:sz w:val="21"/>
                <w:szCs w:val="21"/>
              </w:rPr>
            </w:pPr>
            <w:r>
              <w:rPr>
                <w:rFonts w:cs="Times New Roman"/>
                <w:sz w:val="21"/>
                <w:szCs w:val="21"/>
              </w:rPr>
              <w:t>扬环审批〔2017〕137号</w:t>
            </w:r>
          </w:p>
        </w:tc>
        <w:tc>
          <w:tcPr>
            <w:tcW w:w="376" w:type="pct"/>
            <w:vMerge w:val="continue"/>
            <w:vAlign w:val="center"/>
          </w:tcPr>
          <w:p w14:paraId="427E3771">
            <w:pPr>
              <w:widowControl/>
              <w:spacing w:line="240" w:lineRule="auto"/>
              <w:ind w:firstLine="0" w:firstLineChars="0"/>
              <w:jc w:val="center"/>
              <w:rPr>
                <w:rFonts w:cs="Times New Roman"/>
                <w:sz w:val="21"/>
                <w:szCs w:val="21"/>
              </w:rPr>
            </w:pPr>
          </w:p>
        </w:tc>
        <w:tc>
          <w:tcPr>
            <w:tcW w:w="1450" w:type="pct"/>
            <w:vAlign w:val="center"/>
          </w:tcPr>
          <w:p w14:paraId="7F21B8DF">
            <w:pPr>
              <w:widowControl/>
              <w:spacing w:line="240" w:lineRule="auto"/>
              <w:ind w:firstLine="0" w:firstLineChars="0"/>
              <w:jc w:val="center"/>
              <w:rPr>
                <w:rFonts w:cs="Times New Roman"/>
                <w:sz w:val="21"/>
                <w:szCs w:val="21"/>
              </w:rPr>
            </w:pPr>
            <w:r>
              <w:rPr>
                <w:rFonts w:cs="Times New Roman"/>
                <w:sz w:val="21"/>
                <w:szCs w:val="21"/>
              </w:rPr>
              <w:t>/</w:t>
            </w:r>
          </w:p>
        </w:tc>
      </w:tr>
      <w:tr w14:paraId="257CC59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5DA3E109">
            <w:pPr>
              <w:widowControl/>
              <w:spacing w:line="240" w:lineRule="auto"/>
              <w:ind w:firstLine="0" w:firstLineChars="0"/>
              <w:jc w:val="center"/>
              <w:rPr>
                <w:rFonts w:cs="Times New Roman"/>
                <w:kern w:val="0"/>
                <w:sz w:val="21"/>
                <w:szCs w:val="21"/>
              </w:rPr>
            </w:pPr>
            <w:r>
              <w:rPr>
                <w:rFonts w:cs="Times New Roman"/>
                <w:kern w:val="0"/>
                <w:sz w:val="21"/>
                <w:szCs w:val="21"/>
              </w:rPr>
              <w:t>17</w:t>
            </w:r>
          </w:p>
        </w:tc>
        <w:tc>
          <w:tcPr>
            <w:tcW w:w="672" w:type="pct"/>
            <w:vMerge w:val="continue"/>
            <w:vAlign w:val="center"/>
          </w:tcPr>
          <w:p w14:paraId="72FD011D">
            <w:pPr>
              <w:widowControl/>
              <w:spacing w:line="240" w:lineRule="auto"/>
              <w:ind w:firstLine="0" w:firstLineChars="0"/>
              <w:jc w:val="center"/>
              <w:rPr>
                <w:rFonts w:cs="Times New Roman"/>
                <w:sz w:val="21"/>
                <w:szCs w:val="21"/>
              </w:rPr>
            </w:pPr>
          </w:p>
        </w:tc>
        <w:tc>
          <w:tcPr>
            <w:tcW w:w="1255" w:type="pct"/>
            <w:vAlign w:val="center"/>
          </w:tcPr>
          <w:p w14:paraId="6F20B67C">
            <w:pPr>
              <w:widowControl/>
              <w:spacing w:line="240" w:lineRule="auto"/>
              <w:ind w:firstLine="0" w:firstLineChars="0"/>
              <w:jc w:val="center"/>
              <w:rPr>
                <w:rFonts w:cs="Times New Roman"/>
                <w:sz w:val="21"/>
                <w:szCs w:val="21"/>
              </w:rPr>
            </w:pPr>
            <w:r>
              <w:rPr>
                <w:rFonts w:cs="Times New Roman"/>
                <w:sz w:val="21"/>
                <w:szCs w:val="21"/>
              </w:rPr>
              <w:t>BDO部马来酸酐装置2万吨/年增容改造项目</w:t>
            </w:r>
          </w:p>
        </w:tc>
        <w:tc>
          <w:tcPr>
            <w:tcW w:w="992" w:type="pct"/>
            <w:vAlign w:val="center"/>
          </w:tcPr>
          <w:p w14:paraId="5505A41D">
            <w:pPr>
              <w:widowControl/>
              <w:spacing w:line="240" w:lineRule="auto"/>
              <w:ind w:firstLine="0" w:firstLineChars="0"/>
              <w:jc w:val="center"/>
              <w:rPr>
                <w:rFonts w:cs="Times New Roman"/>
                <w:sz w:val="21"/>
                <w:szCs w:val="21"/>
              </w:rPr>
            </w:pPr>
            <w:r>
              <w:rPr>
                <w:rFonts w:cs="Times New Roman"/>
                <w:sz w:val="21"/>
                <w:szCs w:val="21"/>
              </w:rPr>
              <w:t>扬州市生态环境局</w:t>
            </w:r>
          </w:p>
          <w:p w14:paraId="5475CA1F">
            <w:pPr>
              <w:widowControl/>
              <w:spacing w:line="240" w:lineRule="auto"/>
              <w:ind w:firstLine="0" w:firstLineChars="0"/>
              <w:jc w:val="center"/>
              <w:rPr>
                <w:rFonts w:cs="Times New Roman"/>
                <w:sz w:val="21"/>
                <w:szCs w:val="21"/>
              </w:rPr>
            </w:pPr>
            <w:r>
              <w:rPr>
                <w:rFonts w:cs="Times New Roman"/>
                <w:sz w:val="21"/>
                <w:szCs w:val="21"/>
              </w:rPr>
              <w:t>扬环审批〔2022〕16号</w:t>
            </w:r>
          </w:p>
        </w:tc>
        <w:tc>
          <w:tcPr>
            <w:tcW w:w="376" w:type="pct"/>
            <w:vAlign w:val="center"/>
          </w:tcPr>
          <w:p w14:paraId="45D7DC15">
            <w:pPr>
              <w:widowControl/>
              <w:spacing w:line="240" w:lineRule="auto"/>
              <w:ind w:firstLine="0" w:firstLineChars="0"/>
              <w:jc w:val="center"/>
              <w:rPr>
                <w:rFonts w:cs="Times New Roman"/>
                <w:sz w:val="21"/>
                <w:szCs w:val="21"/>
              </w:rPr>
            </w:pPr>
            <w:r>
              <w:rPr>
                <w:rFonts w:cs="Times New Roman"/>
                <w:sz w:val="21"/>
                <w:szCs w:val="21"/>
              </w:rPr>
              <w:t>在建</w:t>
            </w:r>
          </w:p>
        </w:tc>
        <w:tc>
          <w:tcPr>
            <w:tcW w:w="1450" w:type="pct"/>
            <w:vAlign w:val="center"/>
          </w:tcPr>
          <w:p w14:paraId="0522DCC9">
            <w:pPr>
              <w:widowControl/>
              <w:spacing w:line="240" w:lineRule="auto"/>
              <w:ind w:firstLine="0" w:firstLineChars="0"/>
              <w:jc w:val="center"/>
              <w:rPr>
                <w:rFonts w:cs="Times New Roman"/>
                <w:sz w:val="21"/>
                <w:szCs w:val="21"/>
              </w:rPr>
            </w:pPr>
            <w:r>
              <w:rPr>
                <w:rFonts w:cs="Times New Roman"/>
                <w:sz w:val="21"/>
                <w:szCs w:val="21"/>
              </w:rPr>
              <w:t>/</w:t>
            </w:r>
          </w:p>
        </w:tc>
      </w:tr>
      <w:tr w14:paraId="67DA011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3EB5F386">
            <w:pPr>
              <w:widowControl/>
              <w:spacing w:line="240" w:lineRule="auto"/>
              <w:ind w:firstLine="0" w:firstLineChars="0"/>
              <w:jc w:val="center"/>
              <w:rPr>
                <w:rFonts w:cs="Times New Roman"/>
                <w:kern w:val="0"/>
                <w:sz w:val="21"/>
                <w:szCs w:val="21"/>
              </w:rPr>
            </w:pPr>
            <w:r>
              <w:rPr>
                <w:rFonts w:cs="Times New Roman"/>
                <w:kern w:val="0"/>
                <w:sz w:val="21"/>
                <w:szCs w:val="21"/>
              </w:rPr>
              <w:t>18</w:t>
            </w:r>
          </w:p>
        </w:tc>
        <w:tc>
          <w:tcPr>
            <w:tcW w:w="672" w:type="pct"/>
            <w:vMerge w:val="continue"/>
            <w:vAlign w:val="center"/>
          </w:tcPr>
          <w:p w14:paraId="654C2D33">
            <w:pPr>
              <w:widowControl/>
              <w:spacing w:line="240" w:lineRule="auto"/>
              <w:ind w:firstLine="0" w:firstLineChars="0"/>
              <w:jc w:val="center"/>
              <w:rPr>
                <w:rFonts w:cs="Times New Roman"/>
                <w:sz w:val="21"/>
                <w:szCs w:val="21"/>
              </w:rPr>
            </w:pPr>
          </w:p>
        </w:tc>
        <w:tc>
          <w:tcPr>
            <w:tcW w:w="1255" w:type="pct"/>
            <w:vAlign w:val="center"/>
          </w:tcPr>
          <w:p w14:paraId="366EEF58">
            <w:pPr>
              <w:widowControl/>
              <w:spacing w:line="240" w:lineRule="auto"/>
              <w:ind w:firstLine="0" w:firstLineChars="0"/>
              <w:jc w:val="center"/>
              <w:rPr>
                <w:rFonts w:cs="Times New Roman"/>
                <w:sz w:val="21"/>
                <w:szCs w:val="21"/>
              </w:rPr>
            </w:pPr>
            <w:r>
              <w:rPr>
                <w:rFonts w:cs="Times New Roman"/>
                <w:sz w:val="21"/>
                <w:szCs w:val="21"/>
              </w:rPr>
              <w:t>BDO装置16万吨/年正丁烷精制改造项目</w:t>
            </w:r>
          </w:p>
        </w:tc>
        <w:tc>
          <w:tcPr>
            <w:tcW w:w="992" w:type="pct"/>
            <w:vAlign w:val="center"/>
          </w:tcPr>
          <w:p w14:paraId="58E0D96F">
            <w:pPr>
              <w:widowControl/>
              <w:spacing w:line="240" w:lineRule="auto"/>
              <w:ind w:firstLine="0" w:firstLineChars="0"/>
              <w:jc w:val="center"/>
              <w:rPr>
                <w:rFonts w:cs="Times New Roman"/>
                <w:sz w:val="21"/>
                <w:szCs w:val="21"/>
              </w:rPr>
            </w:pPr>
            <w:r>
              <w:rPr>
                <w:rFonts w:cs="Times New Roman"/>
                <w:sz w:val="21"/>
                <w:szCs w:val="21"/>
              </w:rPr>
              <w:t>扬州市生态环境局</w:t>
            </w:r>
          </w:p>
          <w:p w14:paraId="450268B1">
            <w:pPr>
              <w:widowControl/>
              <w:spacing w:line="240" w:lineRule="auto"/>
              <w:ind w:firstLine="0" w:firstLineChars="0"/>
              <w:jc w:val="center"/>
              <w:rPr>
                <w:rFonts w:cs="Times New Roman"/>
                <w:sz w:val="21"/>
                <w:szCs w:val="21"/>
              </w:rPr>
            </w:pPr>
            <w:r>
              <w:rPr>
                <w:rFonts w:cs="Times New Roman"/>
                <w:sz w:val="21"/>
                <w:szCs w:val="21"/>
              </w:rPr>
              <w:t>扬环审批[2022]37号</w:t>
            </w:r>
          </w:p>
        </w:tc>
        <w:tc>
          <w:tcPr>
            <w:tcW w:w="376" w:type="pct"/>
            <w:vAlign w:val="center"/>
          </w:tcPr>
          <w:p w14:paraId="08772153">
            <w:pPr>
              <w:widowControl/>
              <w:spacing w:line="240" w:lineRule="auto"/>
              <w:ind w:firstLine="0" w:firstLineChars="0"/>
              <w:jc w:val="center"/>
              <w:rPr>
                <w:rFonts w:cs="Times New Roman"/>
                <w:sz w:val="21"/>
                <w:szCs w:val="21"/>
              </w:rPr>
            </w:pPr>
            <w:r>
              <w:rPr>
                <w:rFonts w:cs="Times New Roman"/>
                <w:sz w:val="21"/>
                <w:szCs w:val="21"/>
              </w:rPr>
              <w:t>已建成投产并正常运行</w:t>
            </w:r>
          </w:p>
        </w:tc>
        <w:tc>
          <w:tcPr>
            <w:tcW w:w="1450" w:type="pct"/>
            <w:vAlign w:val="center"/>
          </w:tcPr>
          <w:p w14:paraId="5D462A84">
            <w:pPr>
              <w:widowControl/>
              <w:spacing w:line="240" w:lineRule="auto"/>
              <w:ind w:firstLine="0" w:firstLineChars="0"/>
              <w:jc w:val="center"/>
              <w:rPr>
                <w:rFonts w:cs="Times New Roman"/>
                <w:sz w:val="21"/>
                <w:szCs w:val="21"/>
              </w:rPr>
            </w:pPr>
            <w:r>
              <w:rPr>
                <w:rFonts w:hint="eastAsia" w:cs="Times New Roman"/>
                <w:sz w:val="21"/>
                <w:szCs w:val="21"/>
              </w:rPr>
              <w:t>2025年12月20日通过自主验收</w:t>
            </w:r>
          </w:p>
        </w:tc>
      </w:tr>
      <w:tr w14:paraId="12BC4A1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3168A1DA">
            <w:pPr>
              <w:widowControl/>
              <w:spacing w:line="240" w:lineRule="auto"/>
              <w:ind w:firstLine="0" w:firstLineChars="0"/>
              <w:jc w:val="center"/>
              <w:rPr>
                <w:rFonts w:cs="Times New Roman"/>
                <w:kern w:val="0"/>
                <w:sz w:val="21"/>
                <w:szCs w:val="21"/>
              </w:rPr>
            </w:pPr>
            <w:r>
              <w:rPr>
                <w:rFonts w:cs="Times New Roman"/>
                <w:kern w:val="0"/>
                <w:sz w:val="21"/>
                <w:szCs w:val="21"/>
              </w:rPr>
              <w:t>19</w:t>
            </w:r>
          </w:p>
        </w:tc>
        <w:tc>
          <w:tcPr>
            <w:tcW w:w="672" w:type="pct"/>
            <w:vMerge w:val="restart"/>
            <w:vAlign w:val="center"/>
          </w:tcPr>
          <w:p w14:paraId="16160183">
            <w:pPr>
              <w:widowControl/>
              <w:spacing w:line="240" w:lineRule="auto"/>
              <w:ind w:firstLine="0" w:firstLineChars="0"/>
              <w:jc w:val="center"/>
              <w:rPr>
                <w:rFonts w:cs="Times New Roman"/>
                <w:sz w:val="21"/>
                <w:szCs w:val="21"/>
              </w:rPr>
            </w:pPr>
            <w:r>
              <w:rPr>
                <w:rFonts w:cs="Times New Roman"/>
                <w:sz w:val="21"/>
                <w:szCs w:val="21"/>
              </w:rPr>
              <w:t>合纤一部</w:t>
            </w:r>
          </w:p>
        </w:tc>
        <w:tc>
          <w:tcPr>
            <w:tcW w:w="1255" w:type="pct"/>
            <w:vAlign w:val="center"/>
          </w:tcPr>
          <w:p w14:paraId="6544C5D8">
            <w:pPr>
              <w:widowControl/>
              <w:spacing w:line="240" w:lineRule="auto"/>
              <w:ind w:firstLine="0" w:firstLineChars="0"/>
              <w:jc w:val="center"/>
              <w:rPr>
                <w:rFonts w:cs="Times New Roman"/>
                <w:sz w:val="21"/>
                <w:szCs w:val="21"/>
              </w:rPr>
            </w:pPr>
            <w:r>
              <w:rPr>
                <w:rFonts w:cs="Times New Roman"/>
                <w:sz w:val="21"/>
                <w:szCs w:val="21"/>
              </w:rPr>
              <w:t>一期工程</w:t>
            </w:r>
          </w:p>
        </w:tc>
        <w:tc>
          <w:tcPr>
            <w:tcW w:w="992" w:type="pct"/>
            <w:vAlign w:val="center"/>
          </w:tcPr>
          <w:p w14:paraId="1A66E5B5">
            <w:pPr>
              <w:widowControl/>
              <w:spacing w:line="240" w:lineRule="auto"/>
              <w:ind w:firstLine="0" w:firstLineChars="0"/>
              <w:jc w:val="center"/>
              <w:rPr>
                <w:rFonts w:cs="Times New Roman"/>
                <w:sz w:val="21"/>
                <w:szCs w:val="21"/>
              </w:rPr>
            </w:pPr>
            <w:r>
              <w:rPr>
                <w:rFonts w:cs="Times New Roman"/>
                <w:sz w:val="21"/>
                <w:szCs w:val="21"/>
              </w:rPr>
              <w:t>江苏省环境保护局</w:t>
            </w:r>
          </w:p>
          <w:p w14:paraId="78871C5A">
            <w:pPr>
              <w:widowControl/>
              <w:spacing w:line="240" w:lineRule="auto"/>
              <w:ind w:firstLine="0" w:firstLineChars="0"/>
              <w:jc w:val="center"/>
              <w:rPr>
                <w:rFonts w:cs="Times New Roman"/>
                <w:sz w:val="21"/>
                <w:szCs w:val="21"/>
              </w:rPr>
            </w:pPr>
            <w:r>
              <w:rPr>
                <w:rFonts w:cs="Times New Roman"/>
                <w:sz w:val="21"/>
                <w:szCs w:val="21"/>
              </w:rPr>
              <w:t>苏环管〔86〕19号</w:t>
            </w:r>
          </w:p>
        </w:tc>
        <w:tc>
          <w:tcPr>
            <w:tcW w:w="376" w:type="pct"/>
            <w:vMerge w:val="restart"/>
            <w:vAlign w:val="center"/>
          </w:tcPr>
          <w:p w14:paraId="7257B376">
            <w:pPr>
              <w:widowControl/>
              <w:spacing w:line="240" w:lineRule="auto"/>
              <w:ind w:firstLine="0" w:firstLineChars="0"/>
              <w:jc w:val="center"/>
              <w:rPr>
                <w:rFonts w:cs="Times New Roman"/>
                <w:sz w:val="21"/>
                <w:szCs w:val="21"/>
              </w:rPr>
            </w:pPr>
            <w:r>
              <w:rPr>
                <w:rFonts w:cs="Times New Roman"/>
                <w:sz w:val="21"/>
                <w:szCs w:val="21"/>
              </w:rPr>
              <w:t>已建成投产并正常运行</w:t>
            </w:r>
          </w:p>
        </w:tc>
        <w:tc>
          <w:tcPr>
            <w:tcW w:w="1450" w:type="pct"/>
            <w:vAlign w:val="center"/>
          </w:tcPr>
          <w:p w14:paraId="298C9EFE">
            <w:pPr>
              <w:widowControl/>
              <w:spacing w:line="240" w:lineRule="auto"/>
              <w:ind w:firstLine="0" w:firstLineChars="0"/>
              <w:jc w:val="center"/>
              <w:rPr>
                <w:rFonts w:cs="Times New Roman"/>
                <w:sz w:val="21"/>
                <w:szCs w:val="21"/>
              </w:rPr>
            </w:pPr>
            <w:r>
              <w:rPr>
                <w:rFonts w:cs="Times New Roman"/>
                <w:sz w:val="21"/>
                <w:szCs w:val="21"/>
              </w:rPr>
              <w:t>1988年9月17日</w:t>
            </w:r>
          </w:p>
        </w:tc>
      </w:tr>
      <w:tr w14:paraId="5A1ECED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5C74448D">
            <w:pPr>
              <w:widowControl/>
              <w:spacing w:line="240" w:lineRule="auto"/>
              <w:ind w:firstLine="0" w:firstLineChars="0"/>
              <w:jc w:val="center"/>
              <w:rPr>
                <w:rFonts w:cs="Times New Roman"/>
                <w:kern w:val="0"/>
                <w:sz w:val="21"/>
                <w:szCs w:val="21"/>
              </w:rPr>
            </w:pPr>
            <w:r>
              <w:rPr>
                <w:rFonts w:cs="Times New Roman"/>
                <w:kern w:val="0"/>
                <w:sz w:val="21"/>
                <w:szCs w:val="21"/>
              </w:rPr>
              <w:t>20</w:t>
            </w:r>
          </w:p>
        </w:tc>
        <w:tc>
          <w:tcPr>
            <w:tcW w:w="672" w:type="pct"/>
            <w:vMerge w:val="continue"/>
            <w:vAlign w:val="center"/>
          </w:tcPr>
          <w:p w14:paraId="7376C563">
            <w:pPr>
              <w:widowControl/>
              <w:spacing w:line="240" w:lineRule="auto"/>
              <w:ind w:firstLine="0" w:firstLineChars="0"/>
              <w:jc w:val="center"/>
              <w:rPr>
                <w:rFonts w:cs="Times New Roman"/>
                <w:sz w:val="21"/>
                <w:szCs w:val="21"/>
              </w:rPr>
            </w:pPr>
          </w:p>
        </w:tc>
        <w:tc>
          <w:tcPr>
            <w:tcW w:w="1255" w:type="pct"/>
            <w:vAlign w:val="center"/>
          </w:tcPr>
          <w:p w14:paraId="2E7F63F2">
            <w:pPr>
              <w:widowControl/>
              <w:spacing w:line="240" w:lineRule="auto"/>
              <w:ind w:firstLine="0" w:firstLineChars="0"/>
              <w:jc w:val="center"/>
              <w:rPr>
                <w:rFonts w:cs="Times New Roman"/>
                <w:sz w:val="21"/>
                <w:szCs w:val="21"/>
              </w:rPr>
            </w:pPr>
            <w:r>
              <w:rPr>
                <w:rFonts w:cs="Times New Roman"/>
                <w:sz w:val="21"/>
                <w:szCs w:val="21"/>
              </w:rPr>
              <w:t>二期工程</w:t>
            </w:r>
          </w:p>
        </w:tc>
        <w:tc>
          <w:tcPr>
            <w:tcW w:w="992" w:type="pct"/>
            <w:vAlign w:val="center"/>
          </w:tcPr>
          <w:p w14:paraId="682A13DA">
            <w:pPr>
              <w:widowControl/>
              <w:spacing w:line="240" w:lineRule="auto"/>
              <w:ind w:firstLine="0" w:firstLineChars="0"/>
              <w:jc w:val="center"/>
              <w:rPr>
                <w:rFonts w:cs="Times New Roman"/>
                <w:sz w:val="21"/>
                <w:szCs w:val="21"/>
              </w:rPr>
            </w:pPr>
            <w:r>
              <w:rPr>
                <w:rFonts w:cs="Times New Roman"/>
                <w:sz w:val="21"/>
                <w:szCs w:val="21"/>
              </w:rPr>
              <w:t>江苏省环境保护局</w:t>
            </w:r>
          </w:p>
          <w:p w14:paraId="31488357">
            <w:pPr>
              <w:widowControl/>
              <w:spacing w:line="240" w:lineRule="auto"/>
              <w:ind w:firstLine="0" w:firstLineChars="0"/>
              <w:jc w:val="center"/>
              <w:rPr>
                <w:rFonts w:cs="Times New Roman"/>
                <w:sz w:val="21"/>
                <w:szCs w:val="21"/>
              </w:rPr>
            </w:pPr>
            <w:r>
              <w:rPr>
                <w:rFonts w:cs="Times New Roman"/>
                <w:sz w:val="21"/>
                <w:szCs w:val="21"/>
              </w:rPr>
              <w:t>苏环管〔90〕47号</w:t>
            </w:r>
          </w:p>
        </w:tc>
        <w:tc>
          <w:tcPr>
            <w:tcW w:w="376" w:type="pct"/>
            <w:vMerge w:val="continue"/>
            <w:vAlign w:val="center"/>
          </w:tcPr>
          <w:p w14:paraId="45E35EB9">
            <w:pPr>
              <w:widowControl/>
              <w:spacing w:line="240" w:lineRule="auto"/>
              <w:ind w:firstLine="0" w:firstLineChars="0"/>
              <w:jc w:val="center"/>
              <w:rPr>
                <w:rFonts w:cs="Times New Roman"/>
                <w:sz w:val="21"/>
                <w:szCs w:val="21"/>
              </w:rPr>
            </w:pPr>
          </w:p>
        </w:tc>
        <w:tc>
          <w:tcPr>
            <w:tcW w:w="1450" w:type="pct"/>
            <w:vAlign w:val="center"/>
          </w:tcPr>
          <w:p w14:paraId="3EB5A8F0">
            <w:pPr>
              <w:widowControl/>
              <w:spacing w:line="240" w:lineRule="auto"/>
              <w:ind w:firstLine="0" w:firstLineChars="0"/>
              <w:jc w:val="center"/>
              <w:rPr>
                <w:rFonts w:cs="Times New Roman"/>
                <w:sz w:val="21"/>
                <w:szCs w:val="21"/>
              </w:rPr>
            </w:pPr>
            <w:r>
              <w:rPr>
                <w:rFonts w:cs="Times New Roman"/>
                <w:sz w:val="21"/>
                <w:szCs w:val="21"/>
              </w:rPr>
              <w:t>已验收</w:t>
            </w:r>
          </w:p>
        </w:tc>
      </w:tr>
      <w:tr w14:paraId="460A584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6AF1C4CD">
            <w:pPr>
              <w:widowControl/>
              <w:spacing w:line="240" w:lineRule="auto"/>
              <w:ind w:firstLine="0" w:firstLineChars="0"/>
              <w:jc w:val="center"/>
              <w:rPr>
                <w:rFonts w:cs="Times New Roman"/>
                <w:kern w:val="0"/>
                <w:sz w:val="21"/>
                <w:szCs w:val="21"/>
              </w:rPr>
            </w:pPr>
            <w:r>
              <w:rPr>
                <w:rFonts w:cs="Times New Roman"/>
                <w:kern w:val="0"/>
                <w:sz w:val="21"/>
                <w:szCs w:val="21"/>
              </w:rPr>
              <w:t>21</w:t>
            </w:r>
          </w:p>
        </w:tc>
        <w:tc>
          <w:tcPr>
            <w:tcW w:w="672" w:type="pct"/>
            <w:vMerge w:val="continue"/>
            <w:vAlign w:val="center"/>
          </w:tcPr>
          <w:p w14:paraId="5817DD3D">
            <w:pPr>
              <w:widowControl/>
              <w:spacing w:line="240" w:lineRule="auto"/>
              <w:ind w:firstLine="0" w:firstLineChars="0"/>
              <w:jc w:val="center"/>
              <w:rPr>
                <w:rFonts w:cs="Times New Roman"/>
                <w:sz w:val="21"/>
                <w:szCs w:val="21"/>
              </w:rPr>
            </w:pPr>
          </w:p>
        </w:tc>
        <w:tc>
          <w:tcPr>
            <w:tcW w:w="1255" w:type="pct"/>
            <w:vAlign w:val="center"/>
          </w:tcPr>
          <w:p w14:paraId="268F553D">
            <w:pPr>
              <w:widowControl/>
              <w:spacing w:line="240" w:lineRule="auto"/>
              <w:ind w:firstLine="0" w:firstLineChars="0"/>
              <w:jc w:val="center"/>
              <w:rPr>
                <w:rFonts w:cs="Times New Roman"/>
                <w:sz w:val="21"/>
                <w:szCs w:val="21"/>
              </w:rPr>
            </w:pPr>
            <w:r>
              <w:rPr>
                <w:rFonts w:cs="Times New Roman"/>
                <w:sz w:val="21"/>
                <w:szCs w:val="21"/>
              </w:rPr>
              <w:t>日产450吨聚酯专用料项目</w:t>
            </w:r>
          </w:p>
        </w:tc>
        <w:tc>
          <w:tcPr>
            <w:tcW w:w="992" w:type="pct"/>
            <w:vAlign w:val="center"/>
          </w:tcPr>
          <w:p w14:paraId="63C5C419">
            <w:pPr>
              <w:widowControl/>
              <w:spacing w:line="240" w:lineRule="auto"/>
              <w:ind w:firstLine="0" w:firstLineChars="0"/>
              <w:jc w:val="center"/>
              <w:rPr>
                <w:rFonts w:cs="Times New Roman"/>
                <w:sz w:val="21"/>
                <w:szCs w:val="21"/>
              </w:rPr>
            </w:pPr>
            <w:r>
              <w:rPr>
                <w:rFonts w:cs="Times New Roman"/>
                <w:sz w:val="21"/>
                <w:szCs w:val="21"/>
              </w:rPr>
              <w:t>江苏省环境保护局</w:t>
            </w:r>
          </w:p>
          <w:p w14:paraId="3500E31A">
            <w:pPr>
              <w:widowControl/>
              <w:spacing w:line="240" w:lineRule="auto"/>
              <w:ind w:firstLine="0" w:firstLineChars="0"/>
              <w:jc w:val="center"/>
              <w:rPr>
                <w:rFonts w:cs="Times New Roman"/>
                <w:sz w:val="21"/>
                <w:szCs w:val="21"/>
              </w:rPr>
            </w:pPr>
            <w:r>
              <w:rPr>
                <w:rFonts w:cs="Times New Roman"/>
                <w:sz w:val="21"/>
                <w:szCs w:val="21"/>
              </w:rPr>
              <w:t>苏环管【2002】165号</w:t>
            </w:r>
          </w:p>
        </w:tc>
        <w:tc>
          <w:tcPr>
            <w:tcW w:w="376" w:type="pct"/>
            <w:vMerge w:val="continue"/>
            <w:vAlign w:val="center"/>
          </w:tcPr>
          <w:p w14:paraId="7E15251F">
            <w:pPr>
              <w:widowControl/>
              <w:spacing w:line="240" w:lineRule="auto"/>
              <w:ind w:firstLine="0" w:firstLineChars="0"/>
              <w:jc w:val="center"/>
              <w:rPr>
                <w:rFonts w:cs="Times New Roman"/>
                <w:sz w:val="21"/>
                <w:szCs w:val="21"/>
              </w:rPr>
            </w:pPr>
          </w:p>
        </w:tc>
        <w:tc>
          <w:tcPr>
            <w:tcW w:w="1450" w:type="pct"/>
            <w:vAlign w:val="center"/>
          </w:tcPr>
          <w:p w14:paraId="0C3E1DCF">
            <w:pPr>
              <w:widowControl/>
              <w:spacing w:line="240" w:lineRule="auto"/>
              <w:ind w:firstLine="0" w:firstLineChars="0"/>
              <w:jc w:val="center"/>
              <w:rPr>
                <w:rFonts w:cs="Times New Roman"/>
                <w:sz w:val="21"/>
                <w:szCs w:val="21"/>
              </w:rPr>
            </w:pPr>
            <w:r>
              <w:rPr>
                <w:rFonts w:cs="Times New Roman"/>
                <w:sz w:val="21"/>
                <w:szCs w:val="21"/>
              </w:rPr>
              <w:t>已验收</w:t>
            </w:r>
          </w:p>
        </w:tc>
      </w:tr>
      <w:tr w14:paraId="27A4212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15EA7477">
            <w:pPr>
              <w:widowControl/>
              <w:spacing w:line="240" w:lineRule="auto"/>
              <w:ind w:firstLine="0" w:firstLineChars="0"/>
              <w:jc w:val="center"/>
              <w:rPr>
                <w:rFonts w:cs="Times New Roman"/>
                <w:kern w:val="0"/>
                <w:sz w:val="21"/>
                <w:szCs w:val="21"/>
              </w:rPr>
            </w:pPr>
            <w:r>
              <w:rPr>
                <w:rFonts w:cs="Times New Roman"/>
                <w:kern w:val="0"/>
                <w:sz w:val="21"/>
                <w:szCs w:val="21"/>
              </w:rPr>
              <w:t>22</w:t>
            </w:r>
          </w:p>
        </w:tc>
        <w:tc>
          <w:tcPr>
            <w:tcW w:w="672" w:type="pct"/>
            <w:vMerge w:val="continue"/>
            <w:vAlign w:val="center"/>
          </w:tcPr>
          <w:p w14:paraId="5E82C1AF">
            <w:pPr>
              <w:widowControl/>
              <w:spacing w:line="240" w:lineRule="auto"/>
              <w:ind w:firstLine="0" w:firstLineChars="0"/>
              <w:jc w:val="center"/>
              <w:rPr>
                <w:rFonts w:cs="Times New Roman"/>
                <w:sz w:val="21"/>
                <w:szCs w:val="21"/>
              </w:rPr>
            </w:pPr>
          </w:p>
        </w:tc>
        <w:tc>
          <w:tcPr>
            <w:tcW w:w="1255" w:type="pct"/>
            <w:vAlign w:val="center"/>
          </w:tcPr>
          <w:p w14:paraId="594D4937">
            <w:pPr>
              <w:widowControl/>
              <w:spacing w:line="240" w:lineRule="auto"/>
              <w:ind w:firstLine="0" w:firstLineChars="0"/>
              <w:jc w:val="center"/>
              <w:rPr>
                <w:rFonts w:cs="Times New Roman"/>
                <w:sz w:val="21"/>
                <w:szCs w:val="21"/>
              </w:rPr>
            </w:pPr>
            <w:r>
              <w:rPr>
                <w:rFonts w:cs="Times New Roman"/>
                <w:sz w:val="21"/>
                <w:szCs w:val="21"/>
              </w:rPr>
              <w:t>年产20万吨差别化涤纶短纤维项目</w:t>
            </w:r>
          </w:p>
        </w:tc>
        <w:tc>
          <w:tcPr>
            <w:tcW w:w="992" w:type="pct"/>
            <w:vAlign w:val="center"/>
          </w:tcPr>
          <w:p w14:paraId="04FE9960">
            <w:pPr>
              <w:widowControl/>
              <w:spacing w:line="240" w:lineRule="auto"/>
              <w:ind w:firstLine="0" w:firstLineChars="0"/>
              <w:jc w:val="center"/>
              <w:rPr>
                <w:rFonts w:cs="Times New Roman"/>
                <w:sz w:val="21"/>
                <w:szCs w:val="21"/>
              </w:rPr>
            </w:pPr>
            <w:r>
              <w:rPr>
                <w:rFonts w:cs="Times New Roman"/>
                <w:sz w:val="21"/>
                <w:szCs w:val="21"/>
              </w:rPr>
              <w:t>江苏省环境保护厅</w:t>
            </w:r>
          </w:p>
          <w:p w14:paraId="364EBBE9">
            <w:pPr>
              <w:widowControl/>
              <w:spacing w:line="240" w:lineRule="auto"/>
              <w:ind w:firstLine="0" w:firstLineChars="0"/>
              <w:jc w:val="center"/>
              <w:rPr>
                <w:rFonts w:cs="Times New Roman"/>
                <w:sz w:val="21"/>
                <w:szCs w:val="21"/>
              </w:rPr>
            </w:pPr>
            <w:r>
              <w:rPr>
                <w:rFonts w:cs="Times New Roman"/>
                <w:sz w:val="21"/>
                <w:szCs w:val="21"/>
              </w:rPr>
              <w:t>苏环审〔2011〕249号</w:t>
            </w:r>
          </w:p>
        </w:tc>
        <w:tc>
          <w:tcPr>
            <w:tcW w:w="376" w:type="pct"/>
            <w:vMerge w:val="continue"/>
            <w:vAlign w:val="center"/>
          </w:tcPr>
          <w:p w14:paraId="058BB0CA">
            <w:pPr>
              <w:widowControl/>
              <w:spacing w:line="240" w:lineRule="auto"/>
              <w:ind w:firstLine="0" w:firstLineChars="0"/>
              <w:jc w:val="center"/>
              <w:rPr>
                <w:rFonts w:cs="Times New Roman"/>
                <w:sz w:val="21"/>
                <w:szCs w:val="21"/>
              </w:rPr>
            </w:pPr>
          </w:p>
        </w:tc>
        <w:tc>
          <w:tcPr>
            <w:tcW w:w="1450" w:type="pct"/>
            <w:vAlign w:val="center"/>
          </w:tcPr>
          <w:p w14:paraId="5B09F260">
            <w:pPr>
              <w:widowControl/>
              <w:spacing w:line="240" w:lineRule="auto"/>
              <w:ind w:firstLine="0" w:firstLineChars="0"/>
              <w:jc w:val="center"/>
              <w:rPr>
                <w:rFonts w:cs="Times New Roman"/>
                <w:sz w:val="21"/>
                <w:szCs w:val="21"/>
              </w:rPr>
            </w:pPr>
            <w:r>
              <w:rPr>
                <w:rFonts w:cs="Times New Roman"/>
                <w:sz w:val="21"/>
                <w:szCs w:val="21"/>
              </w:rPr>
              <w:t>已验收</w:t>
            </w:r>
          </w:p>
        </w:tc>
      </w:tr>
      <w:tr w14:paraId="031C32B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5E9955B9">
            <w:pPr>
              <w:widowControl/>
              <w:spacing w:line="240" w:lineRule="auto"/>
              <w:ind w:firstLine="0" w:firstLineChars="0"/>
              <w:jc w:val="center"/>
              <w:rPr>
                <w:rFonts w:cs="Times New Roman"/>
                <w:kern w:val="0"/>
                <w:sz w:val="21"/>
                <w:szCs w:val="21"/>
              </w:rPr>
            </w:pPr>
            <w:r>
              <w:rPr>
                <w:rFonts w:cs="Times New Roman"/>
                <w:kern w:val="0"/>
                <w:sz w:val="21"/>
                <w:szCs w:val="21"/>
              </w:rPr>
              <w:t>23</w:t>
            </w:r>
          </w:p>
        </w:tc>
        <w:tc>
          <w:tcPr>
            <w:tcW w:w="672" w:type="pct"/>
            <w:vMerge w:val="continue"/>
            <w:vAlign w:val="center"/>
          </w:tcPr>
          <w:p w14:paraId="3B7A71A6">
            <w:pPr>
              <w:widowControl/>
              <w:spacing w:line="240" w:lineRule="auto"/>
              <w:ind w:firstLine="0" w:firstLineChars="0"/>
              <w:jc w:val="center"/>
              <w:rPr>
                <w:rFonts w:cs="Times New Roman"/>
                <w:sz w:val="21"/>
                <w:szCs w:val="21"/>
              </w:rPr>
            </w:pPr>
          </w:p>
        </w:tc>
        <w:tc>
          <w:tcPr>
            <w:tcW w:w="1255" w:type="pct"/>
            <w:vAlign w:val="center"/>
          </w:tcPr>
          <w:p w14:paraId="6366C62B">
            <w:pPr>
              <w:widowControl/>
              <w:spacing w:line="240" w:lineRule="auto"/>
              <w:ind w:firstLine="0" w:firstLineChars="0"/>
              <w:jc w:val="center"/>
              <w:rPr>
                <w:rFonts w:cs="Times New Roman"/>
                <w:sz w:val="21"/>
                <w:szCs w:val="21"/>
              </w:rPr>
            </w:pPr>
            <w:r>
              <w:rPr>
                <w:rFonts w:cs="Times New Roman"/>
                <w:sz w:val="21"/>
                <w:szCs w:val="21"/>
              </w:rPr>
              <w:t>新建年产40万吨聚酯专用料项目</w:t>
            </w:r>
          </w:p>
        </w:tc>
        <w:tc>
          <w:tcPr>
            <w:tcW w:w="992" w:type="pct"/>
            <w:vAlign w:val="center"/>
          </w:tcPr>
          <w:p w14:paraId="78CD49CB">
            <w:pPr>
              <w:widowControl/>
              <w:spacing w:line="240" w:lineRule="auto"/>
              <w:ind w:firstLine="0" w:firstLineChars="0"/>
              <w:jc w:val="center"/>
              <w:rPr>
                <w:rFonts w:cs="Times New Roman"/>
                <w:sz w:val="21"/>
                <w:szCs w:val="21"/>
              </w:rPr>
            </w:pPr>
            <w:r>
              <w:rPr>
                <w:rFonts w:cs="Times New Roman"/>
                <w:sz w:val="21"/>
                <w:szCs w:val="21"/>
              </w:rPr>
              <w:t>扬州市生态环境局</w:t>
            </w:r>
          </w:p>
          <w:p w14:paraId="7694D958">
            <w:pPr>
              <w:widowControl/>
              <w:spacing w:line="240" w:lineRule="auto"/>
              <w:ind w:firstLine="0" w:firstLineChars="0"/>
              <w:jc w:val="center"/>
              <w:rPr>
                <w:rFonts w:cs="Times New Roman"/>
                <w:sz w:val="21"/>
                <w:szCs w:val="21"/>
              </w:rPr>
            </w:pPr>
            <w:r>
              <w:rPr>
                <w:rFonts w:cs="Times New Roman"/>
                <w:sz w:val="21"/>
                <w:szCs w:val="21"/>
              </w:rPr>
              <w:t>扬环审批〔2012)17号</w:t>
            </w:r>
          </w:p>
        </w:tc>
        <w:tc>
          <w:tcPr>
            <w:tcW w:w="376" w:type="pct"/>
            <w:vMerge w:val="continue"/>
            <w:vAlign w:val="center"/>
          </w:tcPr>
          <w:p w14:paraId="4762F4B0">
            <w:pPr>
              <w:widowControl/>
              <w:spacing w:line="240" w:lineRule="auto"/>
              <w:ind w:firstLine="0" w:firstLineChars="0"/>
              <w:jc w:val="center"/>
              <w:rPr>
                <w:rFonts w:cs="Times New Roman"/>
                <w:sz w:val="21"/>
                <w:szCs w:val="21"/>
              </w:rPr>
            </w:pPr>
          </w:p>
        </w:tc>
        <w:tc>
          <w:tcPr>
            <w:tcW w:w="1450" w:type="pct"/>
            <w:vAlign w:val="center"/>
          </w:tcPr>
          <w:p w14:paraId="3A51D72F">
            <w:pPr>
              <w:widowControl/>
              <w:spacing w:line="240" w:lineRule="auto"/>
              <w:ind w:firstLine="0" w:firstLineChars="0"/>
              <w:jc w:val="center"/>
              <w:rPr>
                <w:rFonts w:cs="Times New Roman"/>
                <w:sz w:val="21"/>
                <w:szCs w:val="21"/>
              </w:rPr>
            </w:pPr>
            <w:r>
              <w:rPr>
                <w:rFonts w:cs="Times New Roman"/>
                <w:sz w:val="21"/>
                <w:szCs w:val="21"/>
              </w:rPr>
              <w:t>2014年11月21日通过验收</w:t>
            </w:r>
          </w:p>
          <w:p w14:paraId="70B8F858">
            <w:pPr>
              <w:widowControl/>
              <w:spacing w:line="240" w:lineRule="auto"/>
              <w:ind w:firstLine="0" w:firstLineChars="0"/>
              <w:jc w:val="center"/>
              <w:rPr>
                <w:rFonts w:cs="Times New Roman"/>
                <w:sz w:val="21"/>
                <w:szCs w:val="21"/>
              </w:rPr>
            </w:pPr>
            <w:r>
              <w:rPr>
                <w:rFonts w:cs="Times New Roman"/>
                <w:sz w:val="21"/>
                <w:szCs w:val="21"/>
              </w:rPr>
              <w:t>扬环验〔2014〕54号</w:t>
            </w:r>
          </w:p>
        </w:tc>
      </w:tr>
      <w:tr w14:paraId="109C5AD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6BD376B7">
            <w:pPr>
              <w:widowControl/>
              <w:spacing w:line="240" w:lineRule="auto"/>
              <w:ind w:firstLine="0" w:firstLineChars="0"/>
              <w:jc w:val="center"/>
              <w:rPr>
                <w:rFonts w:cs="Times New Roman"/>
                <w:kern w:val="0"/>
                <w:sz w:val="21"/>
                <w:szCs w:val="21"/>
              </w:rPr>
            </w:pPr>
            <w:r>
              <w:rPr>
                <w:rFonts w:cs="Times New Roman"/>
                <w:kern w:val="0"/>
                <w:sz w:val="21"/>
                <w:szCs w:val="21"/>
              </w:rPr>
              <w:t>24</w:t>
            </w:r>
          </w:p>
        </w:tc>
        <w:tc>
          <w:tcPr>
            <w:tcW w:w="672" w:type="pct"/>
            <w:vMerge w:val="continue"/>
            <w:vAlign w:val="center"/>
          </w:tcPr>
          <w:p w14:paraId="2A7E4691">
            <w:pPr>
              <w:widowControl/>
              <w:spacing w:line="240" w:lineRule="auto"/>
              <w:ind w:firstLine="0" w:firstLineChars="0"/>
              <w:jc w:val="center"/>
              <w:rPr>
                <w:rFonts w:cs="Times New Roman"/>
                <w:sz w:val="21"/>
                <w:szCs w:val="21"/>
              </w:rPr>
            </w:pPr>
          </w:p>
        </w:tc>
        <w:tc>
          <w:tcPr>
            <w:tcW w:w="1255" w:type="pct"/>
            <w:vAlign w:val="center"/>
          </w:tcPr>
          <w:p w14:paraId="4965EB70">
            <w:pPr>
              <w:widowControl/>
              <w:spacing w:line="240" w:lineRule="auto"/>
              <w:ind w:firstLine="0" w:firstLineChars="0"/>
              <w:jc w:val="center"/>
              <w:rPr>
                <w:rFonts w:cs="Times New Roman"/>
                <w:sz w:val="21"/>
                <w:szCs w:val="21"/>
              </w:rPr>
            </w:pPr>
            <w:r>
              <w:rPr>
                <w:rFonts w:cs="Times New Roman"/>
                <w:sz w:val="21"/>
                <w:szCs w:val="21"/>
              </w:rPr>
              <w:t>年产20万吨熔体直纺环保型短纤项目</w:t>
            </w:r>
          </w:p>
        </w:tc>
        <w:tc>
          <w:tcPr>
            <w:tcW w:w="992" w:type="pct"/>
            <w:vAlign w:val="center"/>
          </w:tcPr>
          <w:p w14:paraId="6605FB75">
            <w:pPr>
              <w:widowControl/>
              <w:spacing w:line="240" w:lineRule="auto"/>
              <w:ind w:firstLine="0" w:firstLineChars="0"/>
              <w:jc w:val="center"/>
              <w:rPr>
                <w:rFonts w:cs="Times New Roman"/>
                <w:sz w:val="21"/>
                <w:szCs w:val="21"/>
              </w:rPr>
            </w:pPr>
            <w:r>
              <w:rPr>
                <w:rFonts w:cs="Times New Roman"/>
                <w:sz w:val="21"/>
                <w:szCs w:val="21"/>
              </w:rPr>
              <w:t>仪环审（2018）129号</w:t>
            </w:r>
          </w:p>
        </w:tc>
        <w:tc>
          <w:tcPr>
            <w:tcW w:w="376" w:type="pct"/>
            <w:vMerge w:val="continue"/>
            <w:vAlign w:val="center"/>
          </w:tcPr>
          <w:p w14:paraId="0E8C9432">
            <w:pPr>
              <w:widowControl/>
              <w:spacing w:line="240" w:lineRule="auto"/>
              <w:ind w:firstLine="0" w:firstLineChars="0"/>
              <w:jc w:val="center"/>
              <w:rPr>
                <w:rFonts w:cs="Times New Roman"/>
                <w:sz w:val="21"/>
                <w:szCs w:val="21"/>
              </w:rPr>
            </w:pPr>
          </w:p>
        </w:tc>
        <w:tc>
          <w:tcPr>
            <w:tcW w:w="1450" w:type="pct"/>
            <w:vAlign w:val="center"/>
          </w:tcPr>
          <w:p w14:paraId="421DE9BA">
            <w:pPr>
              <w:widowControl/>
              <w:spacing w:line="240" w:lineRule="auto"/>
              <w:ind w:firstLine="0" w:firstLineChars="0"/>
              <w:jc w:val="center"/>
              <w:rPr>
                <w:rFonts w:cs="Times New Roman"/>
                <w:sz w:val="21"/>
                <w:szCs w:val="21"/>
              </w:rPr>
            </w:pPr>
            <w:r>
              <w:rPr>
                <w:rFonts w:cs="Times New Roman"/>
                <w:sz w:val="21"/>
                <w:szCs w:val="21"/>
              </w:rPr>
              <w:t>2020年12月17日通过验收</w:t>
            </w:r>
          </w:p>
        </w:tc>
      </w:tr>
      <w:tr w14:paraId="4B6CF67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5954BA06">
            <w:pPr>
              <w:widowControl/>
              <w:spacing w:line="240" w:lineRule="auto"/>
              <w:ind w:firstLine="0" w:firstLineChars="0"/>
              <w:jc w:val="center"/>
              <w:rPr>
                <w:rFonts w:cs="Times New Roman"/>
                <w:kern w:val="0"/>
                <w:sz w:val="21"/>
                <w:szCs w:val="21"/>
              </w:rPr>
            </w:pPr>
            <w:r>
              <w:rPr>
                <w:rFonts w:cs="Times New Roman"/>
                <w:kern w:val="0"/>
                <w:sz w:val="21"/>
                <w:szCs w:val="21"/>
              </w:rPr>
              <w:t>25</w:t>
            </w:r>
          </w:p>
        </w:tc>
        <w:tc>
          <w:tcPr>
            <w:tcW w:w="672" w:type="pct"/>
            <w:vMerge w:val="restart"/>
            <w:vAlign w:val="center"/>
          </w:tcPr>
          <w:p w14:paraId="22715791">
            <w:pPr>
              <w:widowControl/>
              <w:spacing w:line="240" w:lineRule="auto"/>
              <w:ind w:firstLine="0" w:firstLineChars="0"/>
              <w:jc w:val="center"/>
              <w:rPr>
                <w:rFonts w:cs="Times New Roman"/>
                <w:sz w:val="21"/>
                <w:szCs w:val="21"/>
              </w:rPr>
            </w:pPr>
            <w:r>
              <w:rPr>
                <w:rFonts w:hint="eastAsia" w:cs="Times New Roman"/>
                <w:sz w:val="21"/>
                <w:szCs w:val="21"/>
              </w:rPr>
              <w:t>合纤二部、合纤三部</w:t>
            </w:r>
          </w:p>
        </w:tc>
        <w:tc>
          <w:tcPr>
            <w:tcW w:w="1255" w:type="pct"/>
            <w:vAlign w:val="center"/>
          </w:tcPr>
          <w:p w14:paraId="713911EA">
            <w:pPr>
              <w:widowControl/>
              <w:spacing w:line="240" w:lineRule="auto"/>
              <w:ind w:firstLine="0" w:firstLineChars="0"/>
              <w:jc w:val="center"/>
              <w:rPr>
                <w:rFonts w:cs="Times New Roman"/>
                <w:sz w:val="21"/>
                <w:szCs w:val="21"/>
              </w:rPr>
            </w:pPr>
            <w:r>
              <w:rPr>
                <w:rFonts w:cs="Times New Roman"/>
                <w:sz w:val="21"/>
                <w:szCs w:val="21"/>
              </w:rPr>
              <w:t>万吨聚酯研发项目</w:t>
            </w:r>
          </w:p>
        </w:tc>
        <w:tc>
          <w:tcPr>
            <w:tcW w:w="992" w:type="pct"/>
            <w:vAlign w:val="center"/>
          </w:tcPr>
          <w:p w14:paraId="35713FB6">
            <w:pPr>
              <w:widowControl/>
              <w:spacing w:line="240" w:lineRule="auto"/>
              <w:ind w:firstLine="0" w:firstLineChars="0"/>
              <w:jc w:val="center"/>
              <w:rPr>
                <w:rFonts w:cs="Times New Roman"/>
                <w:sz w:val="21"/>
                <w:szCs w:val="21"/>
              </w:rPr>
            </w:pPr>
            <w:r>
              <w:rPr>
                <w:rFonts w:cs="Times New Roman"/>
                <w:sz w:val="21"/>
                <w:szCs w:val="21"/>
              </w:rPr>
              <w:t>扬州市生态环境局</w:t>
            </w:r>
          </w:p>
          <w:p w14:paraId="54A5ECC7">
            <w:pPr>
              <w:widowControl/>
              <w:spacing w:line="240" w:lineRule="auto"/>
              <w:ind w:firstLine="0" w:firstLineChars="0"/>
              <w:jc w:val="center"/>
              <w:rPr>
                <w:rFonts w:cs="Times New Roman"/>
                <w:sz w:val="21"/>
                <w:szCs w:val="21"/>
              </w:rPr>
            </w:pPr>
            <w:r>
              <w:rPr>
                <w:rFonts w:cs="Times New Roman"/>
                <w:sz w:val="21"/>
                <w:szCs w:val="21"/>
              </w:rPr>
              <w:t>扬环审批[2015]93号</w:t>
            </w:r>
          </w:p>
        </w:tc>
        <w:tc>
          <w:tcPr>
            <w:tcW w:w="376" w:type="pct"/>
            <w:vMerge w:val="continue"/>
            <w:vAlign w:val="center"/>
          </w:tcPr>
          <w:p w14:paraId="7C7968F4">
            <w:pPr>
              <w:widowControl/>
              <w:spacing w:line="240" w:lineRule="auto"/>
              <w:ind w:firstLine="0" w:firstLineChars="0"/>
              <w:jc w:val="center"/>
              <w:rPr>
                <w:rFonts w:cs="Times New Roman"/>
                <w:sz w:val="21"/>
                <w:szCs w:val="21"/>
              </w:rPr>
            </w:pPr>
          </w:p>
        </w:tc>
        <w:tc>
          <w:tcPr>
            <w:tcW w:w="1450" w:type="pct"/>
            <w:vAlign w:val="center"/>
          </w:tcPr>
          <w:p w14:paraId="58BC509A">
            <w:pPr>
              <w:widowControl/>
              <w:spacing w:line="240" w:lineRule="auto"/>
              <w:ind w:firstLine="0" w:firstLineChars="0"/>
              <w:jc w:val="center"/>
              <w:rPr>
                <w:rFonts w:cs="Times New Roman"/>
                <w:sz w:val="21"/>
                <w:szCs w:val="21"/>
              </w:rPr>
            </w:pPr>
            <w:r>
              <w:rPr>
                <w:rFonts w:cs="Times New Roman"/>
                <w:sz w:val="21"/>
                <w:szCs w:val="21"/>
              </w:rPr>
              <w:t>扬环验[2018]5号</w:t>
            </w:r>
          </w:p>
        </w:tc>
      </w:tr>
      <w:tr w14:paraId="7E4A10F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2E37265E">
            <w:pPr>
              <w:widowControl/>
              <w:spacing w:line="240" w:lineRule="auto"/>
              <w:ind w:firstLine="0" w:firstLineChars="0"/>
              <w:jc w:val="center"/>
              <w:rPr>
                <w:rFonts w:cs="Times New Roman"/>
                <w:kern w:val="0"/>
                <w:sz w:val="21"/>
                <w:szCs w:val="21"/>
              </w:rPr>
            </w:pPr>
            <w:r>
              <w:rPr>
                <w:rFonts w:cs="Times New Roman"/>
                <w:kern w:val="0"/>
                <w:sz w:val="21"/>
                <w:szCs w:val="21"/>
              </w:rPr>
              <w:t>26</w:t>
            </w:r>
          </w:p>
        </w:tc>
        <w:tc>
          <w:tcPr>
            <w:tcW w:w="672" w:type="pct"/>
            <w:vMerge w:val="continue"/>
            <w:vAlign w:val="center"/>
          </w:tcPr>
          <w:p w14:paraId="14C7AB69">
            <w:pPr>
              <w:widowControl/>
              <w:spacing w:line="240" w:lineRule="auto"/>
              <w:ind w:firstLine="0" w:firstLineChars="0"/>
              <w:jc w:val="center"/>
              <w:rPr>
                <w:rFonts w:cs="Times New Roman"/>
                <w:sz w:val="21"/>
                <w:szCs w:val="21"/>
              </w:rPr>
            </w:pPr>
          </w:p>
        </w:tc>
        <w:tc>
          <w:tcPr>
            <w:tcW w:w="1255" w:type="pct"/>
            <w:vAlign w:val="center"/>
          </w:tcPr>
          <w:p w14:paraId="4B0784A8">
            <w:pPr>
              <w:widowControl/>
              <w:spacing w:line="240" w:lineRule="auto"/>
              <w:ind w:firstLine="0" w:firstLineChars="0"/>
              <w:jc w:val="center"/>
              <w:rPr>
                <w:rFonts w:cs="Times New Roman"/>
                <w:sz w:val="21"/>
                <w:szCs w:val="21"/>
              </w:rPr>
            </w:pPr>
            <w:r>
              <w:rPr>
                <w:rFonts w:cs="Times New Roman"/>
                <w:sz w:val="21"/>
                <w:szCs w:val="21"/>
              </w:rPr>
              <w:t>八单元环保型差别化短纤</w:t>
            </w:r>
          </w:p>
        </w:tc>
        <w:tc>
          <w:tcPr>
            <w:tcW w:w="992" w:type="pct"/>
            <w:vAlign w:val="center"/>
          </w:tcPr>
          <w:p w14:paraId="7A78ECA1">
            <w:pPr>
              <w:widowControl/>
              <w:spacing w:line="240" w:lineRule="auto"/>
              <w:ind w:firstLine="0" w:firstLineChars="0"/>
              <w:jc w:val="center"/>
              <w:rPr>
                <w:rFonts w:cs="Times New Roman"/>
                <w:sz w:val="21"/>
                <w:szCs w:val="21"/>
              </w:rPr>
            </w:pPr>
            <w:r>
              <w:rPr>
                <w:rFonts w:cs="Times New Roman"/>
                <w:sz w:val="21"/>
                <w:szCs w:val="21"/>
              </w:rPr>
              <w:t>仪征生态环境局</w:t>
            </w:r>
          </w:p>
          <w:p w14:paraId="0C1AE742">
            <w:pPr>
              <w:widowControl/>
              <w:spacing w:line="240" w:lineRule="auto"/>
              <w:ind w:firstLine="0" w:firstLineChars="0"/>
              <w:jc w:val="center"/>
              <w:rPr>
                <w:rFonts w:cs="Times New Roman"/>
                <w:sz w:val="21"/>
                <w:szCs w:val="21"/>
              </w:rPr>
            </w:pPr>
            <w:r>
              <w:rPr>
                <w:rFonts w:cs="Times New Roman"/>
                <w:sz w:val="21"/>
                <w:szCs w:val="21"/>
              </w:rPr>
              <w:t>仪环审（2015）172号</w:t>
            </w:r>
          </w:p>
        </w:tc>
        <w:tc>
          <w:tcPr>
            <w:tcW w:w="376" w:type="pct"/>
            <w:vMerge w:val="continue"/>
            <w:vAlign w:val="center"/>
          </w:tcPr>
          <w:p w14:paraId="7F2691BC">
            <w:pPr>
              <w:widowControl/>
              <w:spacing w:line="240" w:lineRule="auto"/>
              <w:ind w:firstLine="0" w:firstLineChars="0"/>
              <w:jc w:val="center"/>
              <w:rPr>
                <w:rFonts w:cs="Times New Roman"/>
                <w:sz w:val="21"/>
                <w:szCs w:val="21"/>
              </w:rPr>
            </w:pPr>
          </w:p>
        </w:tc>
        <w:tc>
          <w:tcPr>
            <w:tcW w:w="1450" w:type="pct"/>
            <w:vAlign w:val="center"/>
          </w:tcPr>
          <w:p w14:paraId="05B1D36F">
            <w:pPr>
              <w:widowControl/>
              <w:spacing w:line="240" w:lineRule="auto"/>
              <w:ind w:firstLine="0" w:firstLineChars="0"/>
              <w:jc w:val="center"/>
              <w:rPr>
                <w:rFonts w:cs="Times New Roman"/>
                <w:sz w:val="21"/>
                <w:szCs w:val="21"/>
              </w:rPr>
            </w:pPr>
            <w:r>
              <w:rPr>
                <w:rFonts w:cs="Times New Roman"/>
                <w:sz w:val="21"/>
                <w:szCs w:val="21"/>
              </w:rPr>
              <w:t>"2018年9月30日通过自主验收（废水、废气）</w:t>
            </w:r>
          </w:p>
          <w:p w14:paraId="1208FFCD">
            <w:pPr>
              <w:widowControl/>
              <w:spacing w:line="240" w:lineRule="auto"/>
              <w:ind w:firstLine="0" w:firstLineChars="0"/>
              <w:jc w:val="center"/>
              <w:rPr>
                <w:rFonts w:cs="Times New Roman"/>
                <w:sz w:val="21"/>
                <w:szCs w:val="21"/>
              </w:rPr>
            </w:pPr>
            <w:r>
              <w:rPr>
                <w:rFonts w:cs="Times New Roman"/>
                <w:sz w:val="21"/>
                <w:szCs w:val="21"/>
              </w:rPr>
              <w:t>2018年12月28日通过仪征市环保局验收（仪环验[2018]46号）（固废、噪声）"</w:t>
            </w:r>
            <w:r>
              <w:rPr>
                <w:rFonts w:cs="Times New Roman"/>
                <w:sz w:val="21"/>
                <w:szCs w:val="21"/>
              </w:rPr>
              <w:tab/>
            </w:r>
            <w:r>
              <w:rPr>
                <w:rFonts w:cs="Times New Roman"/>
                <w:sz w:val="21"/>
                <w:szCs w:val="21"/>
              </w:rPr>
              <w:tab/>
            </w:r>
          </w:p>
        </w:tc>
      </w:tr>
      <w:tr w14:paraId="2ECEBB8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7A79EE74">
            <w:pPr>
              <w:widowControl/>
              <w:spacing w:line="240" w:lineRule="auto"/>
              <w:ind w:firstLine="0" w:firstLineChars="0"/>
              <w:jc w:val="center"/>
              <w:rPr>
                <w:rFonts w:cs="Times New Roman"/>
                <w:kern w:val="0"/>
                <w:sz w:val="21"/>
                <w:szCs w:val="21"/>
              </w:rPr>
            </w:pPr>
            <w:r>
              <w:rPr>
                <w:rFonts w:cs="Times New Roman"/>
                <w:kern w:val="0"/>
                <w:sz w:val="21"/>
                <w:szCs w:val="21"/>
              </w:rPr>
              <w:t>27</w:t>
            </w:r>
          </w:p>
        </w:tc>
        <w:tc>
          <w:tcPr>
            <w:tcW w:w="672" w:type="pct"/>
            <w:vMerge w:val="continue"/>
            <w:vAlign w:val="center"/>
          </w:tcPr>
          <w:p w14:paraId="32BDDBCA">
            <w:pPr>
              <w:widowControl/>
              <w:spacing w:line="240" w:lineRule="auto"/>
              <w:ind w:firstLine="0" w:firstLineChars="0"/>
              <w:jc w:val="center"/>
              <w:rPr>
                <w:rFonts w:cs="Times New Roman"/>
                <w:sz w:val="21"/>
                <w:szCs w:val="21"/>
              </w:rPr>
            </w:pPr>
          </w:p>
        </w:tc>
        <w:tc>
          <w:tcPr>
            <w:tcW w:w="1255" w:type="pct"/>
            <w:vAlign w:val="center"/>
          </w:tcPr>
          <w:p w14:paraId="38A5B3C4">
            <w:pPr>
              <w:widowControl/>
              <w:spacing w:line="240" w:lineRule="auto"/>
              <w:ind w:firstLine="0" w:firstLineChars="0"/>
              <w:jc w:val="center"/>
              <w:rPr>
                <w:rFonts w:cs="Times New Roman"/>
                <w:sz w:val="21"/>
                <w:szCs w:val="21"/>
              </w:rPr>
            </w:pPr>
            <w:r>
              <w:rPr>
                <w:rFonts w:cs="Times New Roman"/>
                <w:sz w:val="21"/>
                <w:szCs w:val="21"/>
              </w:rPr>
              <w:t>天化、洛化搬迁项目</w:t>
            </w:r>
          </w:p>
        </w:tc>
        <w:tc>
          <w:tcPr>
            <w:tcW w:w="992" w:type="pct"/>
            <w:vAlign w:val="center"/>
          </w:tcPr>
          <w:p w14:paraId="47EE48CF">
            <w:pPr>
              <w:widowControl/>
              <w:spacing w:line="240" w:lineRule="auto"/>
              <w:ind w:firstLine="0" w:firstLineChars="0"/>
              <w:jc w:val="center"/>
              <w:rPr>
                <w:rFonts w:cs="Times New Roman"/>
                <w:sz w:val="21"/>
                <w:szCs w:val="21"/>
              </w:rPr>
            </w:pPr>
            <w:r>
              <w:rPr>
                <w:rFonts w:cs="Times New Roman"/>
                <w:sz w:val="21"/>
                <w:szCs w:val="21"/>
              </w:rPr>
              <w:t>仪环审（2015）182号</w:t>
            </w:r>
          </w:p>
        </w:tc>
        <w:tc>
          <w:tcPr>
            <w:tcW w:w="376" w:type="pct"/>
            <w:vMerge w:val="continue"/>
            <w:vAlign w:val="center"/>
          </w:tcPr>
          <w:p w14:paraId="1B6C088A">
            <w:pPr>
              <w:widowControl/>
              <w:spacing w:line="240" w:lineRule="auto"/>
              <w:ind w:firstLine="0" w:firstLineChars="0"/>
              <w:jc w:val="center"/>
              <w:rPr>
                <w:rFonts w:cs="Times New Roman"/>
                <w:sz w:val="21"/>
                <w:szCs w:val="21"/>
              </w:rPr>
            </w:pPr>
          </w:p>
        </w:tc>
        <w:tc>
          <w:tcPr>
            <w:tcW w:w="1450" w:type="pct"/>
            <w:vAlign w:val="center"/>
          </w:tcPr>
          <w:p w14:paraId="1A9059B9">
            <w:pPr>
              <w:widowControl/>
              <w:spacing w:line="240" w:lineRule="auto"/>
              <w:ind w:firstLine="0" w:firstLineChars="0"/>
              <w:jc w:val="center"/>
              <w:rPr>
                <w:rFonts w:cs="Times New Roman"/>
                <w:sz w:val="21"/>
                <w:szCs w:val="21"/>
              </w:rPr>
            </w:pPr>
            <w:r>
              <w:rPr>
                <w:rFonts w:cs="Times New Roman"/>
                <w:sz w:val="21"/>
                <w:szCs w:val="21"/>
              </w:rPr>
              <w:t>仪环验[2018]5号</w:t>
            </w:r>
          </w:p>
        </w:tc>
      </w:tr>
      <w:tr w14:paraId="0A967FE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4BFD72DA">
            <w:pPr>
              <w:widowControl/>
              <w:spacing w:line="240" w:lineRule="auto"/>
              <w:ind w:firstLine="0" w:firstLineChars="0"/>
              <w:jc w:val="center"/>
              <w:rPr>
                <w:rFonts w:cs="Times New Roman"/>
                <w:kern w:val="0"/>
                <w:sz w:val="21"/>
                <w:szCs w:val="21"/>
              </w:rPr>
            </w:pPr>
            <w:r>
              <w:rPr>
                <w:rFonts w:cs="Times New Roman"/>
                <w:kern w:val="0"/>
                <w:sz w:val="21"/>
                <w:szCs w:val="21"/>
              </w:rPr>
              <w:t>28</w:t>
            </w:r>
          </w:p>
        </w:tc>
        <w:tc>
          <w:tcPr>
            <w:tcW w:w="672" w:type="pct"/>
            <w:vMerge w:val="continue"/>
            <w:vAlign w:val="center"/>
          </w:tcPr>
          <w:p w14:paraId="552BE73E">
            <w:pPr>
              <w:widowControl/>
              <w:spacing w:line="240" w:lineRule="auto"/>
              <w:ind w:firstLine="0" w:firstLineChars="0"/>
              <w:jc w:val="center"/>
              <w:rPr>
                <w:rFonts w:cs="Times New Roman"/>
                <w:sz w:val="21"/>
                <w:szCs w:val="21"/>
              </w:rPr>
            </w:pPr>
          </w:p>
        </w:tc>
        <w:tc>
          <w:tcPr>
            <w:tcW w:w="1255" w:type="pct"/>
            <w:vAlign w:val="center"/>
          </w:tcPr>
          <w:p w14:paraId="10530B65">
            <w:pPr>
              <w:widowControl/>
              <w:spacing w:line="240" w:lineRule="auto"/>
              <w:ind w:firstLine="0" w:firstLineChars="0"/>
              <w:jc w:val="center"/>
              <w:rPr>
                <w:rFonts w:cs="Times New Roman"/>
                <w:sz w:val="21"/>
                <w:szCs w:val="21"/>
              </w:rPr>
            </w:pPr>
            <w:r>
              <w:rPr>
                <w:rFonts w:cs="Times New Roman"/>
                <w:sz w:val="21"/>
                <w:szCs w:val="21"/>
              </w:rPr>
              <w:t>年产4000吨丙纶熔喷非织造布项目</w:t>
            </w:r>
          </w:p>
        </w:tc>
        <w:tc>
          <w:tcPr>
            <w:tcW w:w="992" w:type="pct"/>
            <w:vAlign w:val="center"/>
          </w:tcPr>
          <w:p w14:paraId="5CE8DB4F">
            <w:pPr>
              <w:widowControl/>
              <w:spacing w:line="240" w:lineRule="auto"/>
              <w:ind w:firstLine="0" w:firstLineChars="0"/>
              <w:jc w:val="center"/>
              <w:rPr>
                <w:rFonts w:cs="Times New Roman"/>
                <w:sz w:val="21"/>
                <w:szCs w:val="21"/>
              </w:rPr>
            </w:pPr>
            <w:r>
              <w:rPr>
                <w:rFonts w:cs="Times New Roman"/>
                <w:sz w:val="21"/>
                <w:szCs w:val="21"/>
              </w:rPr>
              <w:t>扬州市生态环境局</w:t>
            </w:r>
          </w:p>
          <w:p w14:paraId="6C3259B0">
            <w:pPr>
              <w:widowControl/>
              <w:spacing w:line="240" w:lineRule="auto"/>
              <w:ind w:firstLine="0" w:firstLineChars="0"/>
              <w:jc w:val="center"/>
              <w:rPr>
                <w:rFonts w:cs="Times New Roman"/>
                <w:sz w:val="21"/>
                <w:szCs w:val="21"/>
              </w:rPr>
            </w:pPr>
            <w:r>
              <w:rPr>
                <w:rFonts w:cs="Times New Roman"/>
                <w:sz w:val="21"/>
                <w:szCs w:val="21"/>
              </w:rPr>
              <w:t>扬环审批[2020]03-32号</w:t>
            </w:r>
          </w:p>
        </w:tc>
        <w:tc>
          <w:tcPr>
            <w:tcW w:w="376" w:type="pct"/>
            <w:vMerge w:val="continue"/>
            <w:vAlign w:val="center"/>
          </w:tcPr>
          <w:p w14:paraId="62A795AB">
            <w:pPr>
              <w:widowControl/>
              <w:spacing w:line="240" w:lineRule="auto"/>
              <w:ind w:firstLine="0" w:firstLineChars="0"/>
              <w:jc w:val="center"/>
              <w:rPr>
                <w:rFonts w:cs="Times New Roman"/>
                <w:sz w:val="21"/>
                <w:szCs w:val="21"/>
              </w:rPr>
            </w:pPr>
          </w:p>
        </w:tc>
        <w:tc>
          <w:tcPr>
            <w:tcW w:w="1450" w:type="pct"/>
            <w:vAlign w:val="center"/>
          </w:tcPr>
          <w:p w14:paraId="5225AE24">
            <w:pPr>
              <w:widowControl/>
              <w:spacing w:line="240" w:lineRule="auto"/>
              <w:ind w:firstLine="0" w:firstLineChars="0"/>
              <w:jc w:val="center"/>
              <w:rPr>
                <w:rFonts w:cs="Times New Roman"/>
                <w:sz w:val="21"/>
                <w:szCs w:val="21"/>
              </w:rPr>
            </w:pPr>
            <w:r>
              <w:rPr>
                <w:rFonts w:cs="Times New Roman"/>
                <w:sz w:val="21"/>
                <w:szCs w:val="21"/>
              </w:rPr>
              <w:t>2020年9月15日通过自主验收（仪化安环[2020]18号）</w:t>
            </w:r>
          </w:p>
        </w:tc>
      </w:tr>
      <w:tr w14:paraId="215B888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4AB6BA08">
            <w:pPr>
              <w:widowControl/>
              <w:spacing w:line="240" w:lineRule="auto"/>
              <w:ind w:firstLine="0" w:firstLineChars="0"/>
              <w:jc w:val="center"/>
              <w:rPr>
                <w:rFonts w:cs="Times New Roman"/>
                <w:kern w:val="0"/>
                <w:sz w:val="21"/>
                <w:szCs w:val="21"/>
              </w:rPr>
            </w:pPr>
            <w:r>
              <w:rPr>
                <w:rFonts w:cs="Times New Roman"/>
                <w:kern w:val="0"/>
                <w:sz w:val="21"/>
                <w:szCs w:val="21"/>
              </w:rPr>
              <w:t>29</w:t>
            </w:r>
          </w:p>
        </w:tc>
        <w:tc>
          <w:tcPr>
            <w:tcW w:w="672" w:type="pct"/>
            <w:vMerge w:val="continue"/>
            <w:vAlign w:val="center"/>
          </w:tcPr>
          <w:p w14:paraId="5F0BA650">
            <w:pPr>
              <w:widowControl/>
              <w:spacing w:line="240" w:lineRule="auto"/>
              <w:ind w:firstLine="0" w:firstLineChars="0"/>
              <w:jc w:val="center"/>
              <w:rPr>
                <w:rFonts w:cs="Times New Roman"/>
                <w:sz w:val="21"/>
                <w:szCs w:val="21"/>
              </w:rPr>
            </w:pPr>
          </w:p>
        </w:tc>
        <w:tc>
          <w:tcPr>
            <w:tcW w:w="1255" w:type="pct"/>
            <w:vAlign w:val="center"/>
          </w:tcPr>
          <w:p w14:paraId="5CF829FF">
            <w:pPr>
              <w:widowControl/>
              <w:spacing w:line="240" w:lineRule="auto"/>
              <w:ind w:firstLine="0" w:firstLineChars="0"/>
              <w:jc w:val="center"/>
              <w:rPr>
                <w:rFonts w:cs="Times New Roman"/>
                <w:sz w:val="21"/>
                <w:szCs w:val="21"/>
              </w:rPr>
            </w:pPr>
            <w:r>
              <w:rPr>
                <w:rFonts w:cs="Times New Roman"/>
                <w:sz w:val="21"/>
                <w:szCs w:val="21"/>
              </w:rPr>
              <w:t>年产2000吨丙纶熔喷非织造布项目</w:t>
            </w:r>
          </w:p>
        </w:tc>
        <w:tc>
          <w:tcPr>
            <w:tcW w:w="992" w:type="pct"/>
            <w:vAlign w:val="center"/>
          </w:tcPr>
          <w:p w14:paraId="376FFACC">
            <w:pPr>
              <w:widowControl/>
              <w:spacing w:line="240" w:lineRule="auto"/>
              <w:ind w:firstLine="0" w:firstLineChars="0"/>
              <w:jc w:val="center"/>
              <w:rPr>
                <w:rFonts w:cs="Times New Roman"/>
                <w:sz w:val="21"/>
                <w:szCs w:val="21"/>
              </w:rPr>
            </w:pPr>
            <w:r>
              <w:rPr>
                <w:rFonts w:cs="Times New Roman"/>
                <w:sz w:val="21"/>
                <w:szCs w:val="21"/>
              </w:rPr>
              <w:t>扬州市生态环境局</w:t>
            </w:r>
          </w:p>
          <w:p w14:paraId="5DF531CF">
            <w:pPr>
              <w:widowControl/>
              <w:spacing w:line="240" w:lineRule="auto"/>
              <w:ind w:firstLine="0" w:firstLineChars="0"/>
              <w:jc w:val="center"/>
              <w:rPr>
                <w:rFonts w:cs="Times New Roman"/>
                <w:sz w:val="21"/>
                <w:szCs w:val="21"/>
              </w:rPr>
            </w:pPr>
            <w:r>
              <w:rPr>
                <w:rFonts w:cs="Times New Roman"/>
                <w:sz w:val="21"/>
                <w:szCs w:val="21"/>
              </w:rPr>
              <w:t>扬环审批[2020]03-40号</w:t>
            </w:r>
          </w:p>
        </w:tc>
        <w:tc>
          <w:tcPr>
            <w:tcW w:w="376" w:type="pct"/>
            <w:vMerge w:val="continue"/>
            <w:vAlign w:val="center"/>
          </w:tcPr>
          <w:p w14:paraId="2284B9E7">
            <w:pPr>
              <w:widowControl/>
              <w:spacing w:line="240" w:lineRule="auto"/>
              <w:ind w:firstLine="0" w:firstLineChars="0"/>
              <w:jc w:val="center"/>
              <w:rPr>
                <w:rFonts w:cs="Times New Roman"/>
                <w:sz w:val="21"/>
                <w:szCs w:val="21"/>
              </w:rPr>
            </w:pPr>
          </w:p>
        </w:tc>
        <w:tc>
          <w:tcPr>
            <w:tcW w:w="1450" w:type="pct"/>
            <w:vAlign w:val="center"/>
          </w:tcPr>
          <w:p w14:paraId="58DC9561">
            <w:pPr>
              <w:widowControl/>
              <w:spacing w:line="240" w:lineRule="auto"/>
              <w:ind w:firstLine="0" w:firstLineChars="0"/>
              <w:jc w:val="center"/>
              <w:rPr>
                <w:rFonts w:cs="Times New Roman"/>
                <w:sz w:val="21"/>
                <w:szCs w:val="21"/>
              </w:rPr>
            </w:pPr>
            <w:r>
              <w:rPr>
                <w:rFonts w:cs="Times New Roman"/>
                <w:sz w:val="21"/>
                <w:szCs w:val="21"/>
              </w:rPr>
              <w:t>2020年9月15日通过自主验收（仪化安环[2020]19号）</w:t>
            </w:r>
          </w:p>
        </w:tc>
      </w:tr>
      <w:tr w14:paraId="1B0A625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4F905D4E">
            <w:pPr>
              <w:widowControl/>
              <w:spacing w:line="240" w:lineRule="auto"/>
              <w:ind w:firstLine="0" w:firstLineChars="0"/>
              <w:jc w:val="center"/>
              <w:rPr>
                <w:rFonts w:cs="Times New Roman"/>
                <w:kern w:val="0"/>
                <w:sz w:val="21"/>
                <w:szCs w:val="21"/>
              </w:rPr>
            </w:pPr>
            <w:r>
              <w:rPr>
                <w:rFonts w:cs="Times New Roman"/>
                <w:kern w:val="0"/>
                <w:sz w:val="21"/>
                <w:szCs w:val="21"/>
              </w:rPr>
              <w:t>30</w:t>
            </w:r>
          </w:p>
        </w:tc>
        <w:tc>
          <w:tcPr>
            <w:tcW w:w="672" w:type="pct"/>
            <w:vMerge w:val="continue"/>
            <w:vAlign w:val="center"/>
          </w:tcPr>
          <w:p w14:paraId="70586C20">
            <w:pPr>
              <w:widowControl/>
              <w:spacing w:line="240" w:lineRule="auto"/>
              <w:ind w:firstLine="0" w:firstLineChars="0"/>
              <w:jc w:val="center"/>
              <w:rPr>
                <w:rFonts w:cs="Times New Roman"/>
                <w:sz w:val="21"/>
                <w:szCs w:val="21"/>
              </w:rPr>
            </w:pPr>
          </w:p>
        </w:tc>
        <w:tc>
          <w:tcPr>
            <w:tcW w:w="1255" w:type="pct"/>
            <w:vAlign w:val="center"/>
          </w:tcPr>
          <w:p w14:paraId="0B38EBF5">
            <w:pPr>
              <w:widowControl/>
              <w:spacing w:line="240" w:lineRule="auto"/>
              <w:ind w:firstLine="0" w:firstLineChars="0"/>
              <w:jc w:val="center"/>
              <w:rPr>
                <w:rFonts w:cs="Times New Roman"/>
                <w:sz w:val="21"/>
                <w:szCs w:val="21"/>
              </w:rPr>
            </w:pPr>
            <w:r>
              <w:rPr>
                <w:rFonts w:cs="Times New Roman"/>
                <w:sz w:val="21"/>
                <w:szCs w:val="21"/>
              </w:rPr>
              <w:t>PTA内袋综合利用项目</w:t>
            </w:r>
          </w:p>
        </w:tc>
        <w:tc>
          <w:tcPr>
            <w:tcW w:w="992" w:type="pct"/>
            <w:vAlign w:val="center"/>
          </w:tcPr>
          <w:p w14:paraId="21C0D1E0">
            <w:pPr>
              <w:widowControl/>
              <w:spacing w:line="240" w:lineRule="auto"/>
              <w:ind w:firstLine="0" w:firstLineChars="0"/>
              <w:jc w:val="center"/>
              <w:rPr>
                <w:rFonts w:cs="Times New Roman"/>
                <w:sz w:val="21"/>
                <w:szCs w:val="21"/>
              </w:rPr>
            </w:pPr>
            <w:r>
              <w:rPr>
                <w:rFonts w:cs="Times New Roman"/>
                <w:sz w:val="21"/>
                <w:szCs w:val="21"/>
              </w:rPr>
              <w:t>扬州市生态环境局</w:t>
            </w:r>
          </w:p>
          <w:p w14:paraId="7D4036DE">
            <w:pPr>
              <w:widowControl/>
              <w:spacing w:line="240" w:lineRule="auto"/>
              <w:ind w:firstLine="0" w:firstLineChars="0"/>
              <w:jc w:val="center"/>
              <w:rPr>
                <w:rFonts w:cs="Times New Roman"/>
                <w:sz w:val="21"/>
                <w:szCs w:val="21"/>
              </w:rPr>
            </w:pPr>
            <w:r>
              <w:rPr>
                <w:rFonts w:cs="Times New Roman"/>
                <w:sz w:val="21"/>
                <w:szCs w:val="21"/>
              </w:rPr>
              <w:t>扬环审批[2019]03-39号</w:t>
            </w:r>
          </w:p>
        </w:tc>
        <w:tc>
          <w:tcPr>
            <w:tcW w:w="376" w:type="pct"/>
            <w:vMerge w:val="continue"/>
            <w:vAlign w:val="center"/>
          </w:tcPr>
          <w:p w14:paraId="2385E134">
            <w:pPr>
              <w:widowControl/>
              <w:spacing w:line="240" w:lineRule="auto"/>
              <w:ind w:firstLine="0" w:firstLineChars="0"/>
              <w:jc w:val="center"/>
              <w:rPr>
                <w:rFonts w:cs="Times New Roman"/>
                <w:sz w:val="21"/>
                <w:szCs w:val="21"/>
              </w:rPr>
            </w:pPr>
          </w:p>
        </w:tc>
        <w:tc>
          <w:tcPr>
            <w:tcW w:w="1450" w:type="pct"/>
            <w:vAlign w:val="center"/>
          </w:tcPr>
          <w:p w14:paraId="621D59C9">
            <w:pPr>
              <w:widowControl/>
              <w:spacing w:line="240" w:lineRule="auto"/>
              <w:ind w:firstLine="0" w:firstLineChars="0"/>
              <w:jc w:val="center"/>
              <w:rPr>
                <w:rFonts w:cs="Times New Roman"/>
                <w:sz w:val="21"/>
                <w:szCs w:val="21"/>
              </w:rPr>
            </w:pPr>
            <w:r>
              <w:rPr>
                <w:rFonts w:cs="Times New Roman"/>
                <w:sz w:val="21"/>
                <w:szCs w:val="21"/>
              </w:rPr>
              <w:t>2020年9月15日通过自主验收（仪化安安环[2020]16号）</w:t>
            </w:r>
            <w:r>
              <w:rPr>
                <w:rFonts w:cs="Times New Roman"/>
                <w:sz w:val="21"/>
                <w:szCs w:val="21"/>
              </w:rPr>
              <w:tab/>
            </w:r>
            <w:r>
              <w:rPr>
                <w:rFonts w:cs="Times New Roman"/>
                <w:sz w:val="21"/>
                <w:szCs w:val="21"/>
              </w:rPr>
              <w:tab/>
            </w:r>
          </w:p>
        </w:tc>
      </w:tr>
      <w:tr w14:paraId="692990C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786A7F49">
            <w:pPr>
              <w:widowControl/>
              <w:spacing w:line="240" w:lineRule="auto"/>
              <w:ind w:firstLine="0" w:firstLineChars="0"/>
              <w:jc w:val="center"/>
              <w:rPr>
                <w:rFonts w:cs="Times New Roman"/>
                <w:kern w:val="0"/>
                <w:sz w:val="21"/>
                <w:szCs w:val="21"/>
              </w:rPr>
            </w:pPr>
            <w:r>
              <w:rPr>
                <w:rFonts w:cs="Times New Roman"/>
                <w:kern w:val="0"/>
                <w:sz w:val="21"/>
                <w:szCs w:val="21"/>
              </w:rPr>
              <w:t>31</w:t>
            </w:r>
          </w:p>
        </w:tc>
        <w:tc>
          <w:tcPr>
            <w:tcW w:w="672" w:type="pct"/>
            <w:vMerge w:val="continue"/>
            <w:vAlign w:val="center"/>
          </w:tcPr>
          <w:p w14:paraId="28A206C3">
            <w:pPr>
              <w:widowControl/>
              <w:spacing w:line="240" w:lineRule="auto"/>
              <w:ind w:firstLine="0" w:firstLineChars="0"/>
              <w:jc w:val="center"/>
              <w:rPr>
                <w:rFonts w:cs="Times New Roman"/>
                <w:sz w:val="21"/>
                <w:szCs w:val="21"/>
              </w:rPr>
            </w:pPr>
          </w:p>
        </w:tc>
        <w:tc>
          <w:tcPr>
            <w:tcW w:w="1255" w:type="pct"/>
            <w:vAlign w:val="center"/>
          </w:tcPr>
          <w:p w14:paraId="6AEA2866">
            <w:pPr>
              <w:widowControl/>
              <w:spacing w:line="240" w:lineRule="auto"/>
              <w:ind w:firstLine="0" w:firstLineChars="0"/>
              <w:jc w:val="center"/>
              <w:rPr>
                <w:rFonts w:cs="Times New Roman"/>
                <w:sz w:val="21"/>
                <w:szCs w:val="21"/>
              </w:rPr>
            </w:pPr>
            <w:r>
              <w:rPr>
                <w:rFonts w:cs="Times New Roman"/>
                <w:sz w:val="21"/>
                <w:szCs w:val="21"/>
              </w:rPr>
              <w:t>年产23万吨智能化短纤项目</w:t>
            </w:r>
          </w:p>
        </w:tc>
        <w:tc>
          <w:tcPr>
            <w:tcW w:w="992" w:type="pct"/>
            <w:vAlign w:val="center"/>
          </w:tcPr>
          <w:p w14:paraId="341CCEC9">
            <w:pPr>
              <w:widowControl/>
              <w:spacing w:line="240" w:lineRule="auto"/>
              <w:ind w:firstLine="0" w:firstLineChars="0"/>
              <w:jc w:val="center"/>
              <w:rPr>
                <w:rFonts w:cs="Times New Roman"/>
                <w:sz w:val="21"/>
                <w:szCs w:val="21"/>
              </w:rPr>
            </w:pPr>
            <w:r>
              <w:rPr>
                <w:rFonts w:cs="Times New Roman"/>
                <w:sz w:val="21"/>
                <w:szCs w:val="21"/>
              </w:rPr>
              <w:t>扬州市生态环境局</w:t>
            </w:r>
          </w:p>
          <w:p w14:paraId="5035C711">
            <w:pPr>
              <w:widowControl/>
              <w:spacing w:line="240" w:lineRule="auto"/>
              <w:ind w:firstLine="0" w:firstLineChars="0"/>
              <w:jc w:val="center"/>
              <w:rPr>
                <w:rFonts w:cs="Times New Roman"/>
                <w:sz w:val="21"/>
                <w:szCs w:val="21"/>
              </w:rPr>
            </w:pPr>
            <w:r>
              <w:rPr>
                <w:rFonts w:cs="Times New Roman"/>
                <w:sz w:val="21"/>
                <w:szCs w:val="21"/>
              </w:rPr>
              <w:t>扬环审批[2021]03-84号</w:t>
            </w:r>
          </w:p>
        </w:tc>
        <w:tc>
          <w:tcPr>
            <w:tcW w:w="376" w:type="pct"/>
            <w:vMerge w:val="continue"/>
            <w:vAlign w:val="center"/>
          </w:tcPr>
          <w:p w14:paraId="3A22AD0B">
            <w:pPr>
              <w:widowControl/>
              <w:spacing w:line="240" w:lineRule="auto"/>
              <w:ind w:firstLine="0" w:firstLineChars="0"/>
              <w:jc w:val="center"/>
              <w:rPr>
                <w:rFonts w:cs="Times New Roman"/>
                <w:sz w:val="21"/>
                <w:szCs w:val="21"/>
              </w:rPr>
            </w:pPr>
          </w:p>
        </w:tc>
        <w:tc>
          <w:tcPr>
            <w:tcW w:w="1450" w:type="pct"/>
            <w:vAlign w:val="center"/>
          </w:tcPr>
          <w:p w14:paraId="5F555EFA">
            <w:pPr>
              <w:widowControl/>
              <w:spacing w:line="240" w:lineRule="auto"/>
              <w:ind w:firstLine="0" w:firstLineChars="0"/>
              <w:jc w:val="center"/>
              <w:rPr>
                <w:rFonts w:cs="Times New Roman"/>
                <w:sz w:val="21"/>
                <w:szCs w:val="21"/>
              </w:rPr>
            </w:pPr>
            <w:r>
              <w:rPr>
                <w:rFonts w:cs="Times New Roman"/>
                <w:sz w:val="21"/>
                <w:szCs w:val="21"/>
              </w:rPr>
              <w:t>2024年1月16日通过自主验收（仪化安环[2024]4号）</w:t>
            </w:r>
            <w:r>
              <w:rPr>
                <w:rFonts w:cs="Times New Roman"/>
                <w:sz w:val="21"/>
                <w:szCs w:val="21"/>
              </w:rPr>
              <w:tab/>
            </w:r>
            <w:r>
              <w:rPr>
                <w:rFonts w:cs="Times New Roman"/>
                <w:sz w:val="21"/>
                <w:szCs w:val="21"/>
              </w:rPr>
              <w:tab/>
            </w:r>
          </w:p>
        </w:tc>
      </w:tr>
      <w:tr w14:paraId="0ECEB94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7AA535EE">
            <w:pPr>
              <w:widowControl/>
              <w:spacing w:line="240" w:lineRule="auto"/>
              <w:ind w:firstLine="0" w:firstLineChars="0"/>
              <w:jc w:val="center"/>
              <w:rPr>
                <w:rFonts w:cs="Times New Roman"/>
                <w:kern w:val="0"/>
                <w:sz w:val="21"/>
                <w:szCs w:val="21"/>
              </w:rPr>
            </w:pPr>
            <w:r>
              <w:rPr>
                <w:rFonts w:cs="Times New Roman"/>
                <w:kern w:val="0"/>
                <w:sz w:val="21"/>
                <w:szCs w:val="21"/>
              </w:rPr>
              <w:t>32</w:t>
            </w:r>
          </w:p>
        </w:tc>
        <w:tc>
          <w:tcPr>
            <w:tcW w:w="672" w:type="pct"/>
            <w:vMerge w:val="restart"/>
            <w:vAlign w:val="center"/>
          </w:tcPr>
          <w:p w14:paraId="2F12D868">
            <w:pPr>
              <w:widowControl/>
              <w:spacing w:line="240" w:lineRule="auto"/>
              <w:ind w:firstLine="0" w:firstLineChars="0"/>
              <w:jc w:val="center"/>
              <w:rPr>
                <w:rFonts w:cs="Times New Roman"/>
                <w:sz w:val="21"/>
                <w:szCs w:val="21"/>
              </w:rPr>
            </w:pPr>
            <w:r>
              <w:rPr>
                <w:rFonts w:cs="Times New Roman"/>
                <w:sz w:val="21"/>
                <w:szCs w:val="21"/>
              </w:rPr>
              <w:t>高纤部</w:t>
            </w:r>
          </w:p>
        </w:tc>
        <w:tc>
          <w:tcPr>
            <w:tcW w:w="1255" w:type="pct"/>
            <w:vAlign w:val="center"/>
          </w:tcPr>
          <w:p w14:paraId="0104EBD2">
            <w:pPr>
              <w:widowControl/>
              <w:spacing w:line="240" w:lineRule="auto"/>
              <w:ind w:firstLine="0" w:firstLineChars="0"/>
              <w:jc w:val="center"/>
              <w:rPr>
                <w:rFonts w:cs="Times New Roman"/>
                <w:sz w:val="21"/>
                <w:szCs w:val="21"/>
              </w:rPr>
            </w:pPr>
            <w:r>
              <w:rPr>
                <w:rFonts w:cs="Times New Roman"/>
                <w:sz w:val="21"/>
                <w:szCs w:val="21"/>
              </w:rPr>
              <w:t>年产300吨高性能聚乙烯纤维项目(E01)</w:t>
            </w:r>
          </w:p>
        </w:tc>
        <w:tc>
          <w:tcPr>
            <w:tcW w:w="992" w:type="pct"/>
            <w:vAlign w:val="center"/>
          </w:tcPr>
          <w:p w14:paraId="34D78931">
            <w:pPr>
              <w:widowControl/>
              <w:spacing w:line="240" w:lineRule="auto"/>
              <w:ind w:firstLine="0" w:firstLineChars="0"/>
              <w:jc w:val="center"/>
              <w:rPr>
                <w:rFonts w:cs="Times New Roman"/>
                <w:sz w:val="21"/>
                <w:szCs w:val="21"/>
              </w:rPr>
            </w:pPr>
            <w:r>
              <w:rPr>
                <w:rFonts w:cs="Times New Roman"/>
                <w:sz w:val="21"/>
                <w:szCs w:val="21"/>
              </w:rPr>
              <w:t>苏环表复[2007]229号</w:t>
            </w:r>
          </w:p>
        </w:tc>
        <w:tc>
          <w:tcPr>
            <w:tcW w:w="376" w:type="pct"/>
            <w:vMerge w:val="continue"/>
            <w:vAlign w:val="center"/>
          </w:tcPr>
          <w:p w14:paraId="4BB6F597">
            <w:pPr>
              <w:widowControl/>
              <w:spacing w:line="240" w:lineRule="auto"/>
              <w:ind w:firstLine="0" w:firstLineChars="0"/>
              <w:jc w:val="center"/>
              <w:rPr>
                <w:rFonts w:cs="Times New Roman"/>
                <w:sz w:val="21"/>
                <w:szCs w:val="21"/>
              </w:rPr>
            </w:pPr>
          </w:p>
        </w:tc>
        <w:tc>
          <w:tcPr>
            <w:tcW w:w="1450" w:type="pct"/>
            <w:vAlign w:val="center"/>
          </w:tcPr>
          <w:p w14:paraId="44F89090">
            <w:pPr>
              <w:widowControl/>
              <w:spacing w:line="240" w:lineRule="auto"/>
              <w:ind w:firstLine="0" w:firstLineChars="0"/>
              <w:jc w:val="center"/>
              <w:rPr>
                <w:rFonts w:cs="Times New Roman"/>
                <w:sz w:val="21"/>
                <w:szCs w:val="21"/>
              </w:rPr>
            </w:pPr>
            <w:r>
              <w:rPr>
                <w:rFonts w:cs="Times New Roman"/>
                <w:sz w:val="21"/>
                <w:szCs w:val="21"/>
              </w:rPr>
              <w:t>已验收</w:t>
            </w:r>
          </w:p>
        </w:tc>
      </w:tr>
      <w:tr w14:paraId="2118E79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2BA6D83F">
            <w:pPr>
              <w:widowControl/>
              <w:spacing w:line="240" w:lineRule="auto"/>
              <w:ind w:firstLine="0" w:firstLineChars="0"/>
              <w:jc w:val="center"/>
              <w:rPr>
                <w:rFonts w:cs="Times New Roman"/>
                <w:kern w:val="0"/>
                <w:sz w:val="21"/>
                <w:szCs w:val="21"/>
              </w:rPr>
            </w:pPr>
            <w:r>
              <w:rPr>
                <w:rFonts w:cs="Times New Roman"/>
                <w:kern w:val="0"/>
                <w:sz w:val="21"/>
                <w:szCs w:val="21"/>
              </w:rPr>
              <w:t>33</w:t>
            </w:r>
          </w:p>
        </w:tc>
        <w:tc>
          <w:tcPr>
            <w:tcW w:w="672" w:type="pct"/>
            <w:vMerge w:val="continue"/>
            <w:vAlign w:val="center"/>
          </w:tcPr>
          <w:p w14:paraId="3AC2C19A">
            <w:pPr>
              <w:widowControl/>
              <w:spacing w:line="240" w:lineRule="auto"/>
              <w:ind w:firstLine="0" w:firstLineChars="0"/>
              <w:jc w:val="center"/>
              <w:rPr>
                <w:rFonts w:cs="Times New Roman"/>
                <w:sz w:val="21"/>
                <w:szCs w:val="21"/>
              </w:rPr>
            </w:pPr>
          </w:p>
        </w:tc>
        <w:tc>
          <w:tcPr>
            <w:tcW w:w="1255" w:type="pct"/>
            <w:vAlign w:val="center"/>
          </w:tcPr>
          <w:p w14:paraId="5C8A0D2E">
            <w:pPr>
              <w:widowControl/>
              <w:spacing w:line="240" w:lineRule="auto"/>
              <w:ind w:firstLine="0" w:firstLineChars="0"/>
              <w:jc w:val="center"/>
              <w:rPr>
                <w:rFonts w:cs="Times New Roman"/>
                <w:sz w:val="21"/>
                <w:szCs w:val="21"/>
              </w:rPr>
            </w:pPr>
            <w:r>
              <w:rPr>
                <w:rFonts w:cs="Times New Roman"/>
                <w:sz w:val="21"/>
                <w:szCs w:val="21"/>
              </w:rPr>
              <w:t>3000吨/年高性能聚乙烯纤维干法纺丝项目（E02)</w:t>
            </w:r>
          </w:p>
        </w:tc>
        <w:tc>
          <w:tcPr>
            <w:tcW w:w="992" w:type="pct"/>
            <w:vAlign w:val="center"/>
          </w:tcPr>
          <w:p w14:paraId="37288E8E">
            <w:pPr>
              <w:widowControl/>
              <w:spacing w:line="240" w:lineRule="auto"/>
              <w:ind w:firstLine="0" w:firstLineChars="0"/>
              <w:jc w:val="center"/>
              <w:rPr>
                <w:rFonts w:cs="Times New Roman"/>
                <w:sz w:val="21"/>
                <w:szCs w:val="21"/>
              </w:rPr>
            </w:pPr>
            <w:r>
              <w:rPr>
                <w:rFonts w:cs="Times New Roman"/>
                <w:sz w:val="21"/>
                <w:szCs w:val="21"/>
              </w:rPr>
              <w:t>苏环表复[2008]100号</w:t>
            </w:r>
          </w:p>
        </w:tc>
        <w:tc>
          <w:tcPr>
            <w:tcW w:w="376" w:type="pct"/>
            <w:vMerge w:val="continue"/>
            <w:vAlign w:val="center"/>
          </w:tcPr>
          <w:p w14:paraId="29F1A631">
            <w:pPr>
              <w:widowControl/>
              <w:spacing w:line="240" w:lineRule="auto"/>
              <w:ind w:firstLine="0" w:firstLineChars="0"/>
              <w:jc w:val="center"/>
              <w:rPr>
                <w:rFonts w:cs="Times New Roman"/>
                <w:sz w:val="21"/>
                <w:szCs w:val="21"/>
              </w:rPr>
            </w:pPr>
          </w:p>
        </w:tc>
        <w:tc>
          <w:tcPr>
            <w:tcW w:w="1450" w:type="pct"/>
            <w:vAlign w:val="center"/>
          </w:tcPr>
          <w:p w14:paraId="36818004">
            <w:pPr>
              <w:widowControl/>
              <w:spacing w:line="240" w:lineRule="auto"/>
              <w:ind w:firstLine="0" w:firstLineChars="0"/>
              <w:jc w:val="center"/>
              <w:rPr>
                <w:rFonts w:cs="Times New Roman"/>
                <w:sz w:val="21"/>
                <w:szCs w:val="21"/>
              </w:rPr>
            </w:pPr>
            <w:r>
              <w:rPr>
                <w:rFonts w:cs="Times New Roman"/>
                <w:sz w:val="21"/>
                <w:szCs w:val="21"/>
              </w:rPr>
              <w:t>已验收</w:t>
            </w:r>
          </w:p>
        </w:tc>
      </w:tr>
      <w:tr w14:paraId="5BEB029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5379EA18">
            <w:pPr>
              <w:widowControl/>
              <w:spacing w:line="240" w:lineRule="auto"/>
              <w:ind w:firstLine="0" w:firstLineChars="0"/>
              <w:jc w:val="center"/>
              <w:rPr>
                <w:rFonts w:cs="Times New Roman"/>
                <w:kern w:val="0"/>
                <w:sz w:val="21"/>
                <w:szCs w:val="21"/>
              </w:rPr>
            </w:pPr>
            <w:r>
              <w:rPr>
                <w:rFonts w:cs="Times New Roman"/>
                <w:kern w:val="0"/>
                <w:sz w:val="21"/>
                <w:szCs w:val="21"/>
              </w:rPr>
              <w:t>34</w:t>
            </w:r>
          </w:p>
        </w:tc>
        <w:tc>
          <w:tcPr>
            <w:tcW w:w="672" w:type="pct"/>
            <w:vMerge w:val="continue"/>
            <w:vAlign w:val="center"/>
          </w:tcPr>
          <w:p w14:paraId="07166AD2">
            <w:pPr>
              <w:widowControl/>
              <w:spacing w:line="240" w:lineRule="auto"/>
              <w:ind w:firstLine="0" w:firstLineChars="0"/>
              <w:jc w:val="center"/>
              <w:rPr>
                <w:rFonts w:cs="Times New Roman"/>
                <w:sz w:val="21"/>
                <w:szCs w:val="21"/>
              </w:rPr>
            </w:pPr>
          </w:p>
        </w:tc>
        <w:tc>
          <w:tcPr>
            <w:tcW w:w="1255" w:type="pct"/>
            <w:vAlign w:val="center"/>
          </w:tcPr>
          <w:p w14:paraId="020CB470">
            <w:pPr>
              <w:widowControl/>
              <w:spacing w:line="240" w:lineRule="auto"/>
              <w:ind w:firstLine="0" w:firstLineChars="0"/>
              <w:jc w:val="center"/>
              <w:rPr>
                <w:rFonts w:cs="Times New Roman"/>
                <w:sz w:val="21"/>
                <w:szCs w:val="21"/>
              </w:rPr>
            </w:pPr>
            <w:r>
              <w:rPr>
                <w:rFonts w:cs="Times New Roman"/>
                <w:sz w:val="21"/>
                <w:szCs w:val="21"/>
              </w:rPr>
              <w:t>新建1000吨/年高性能聚乙烯纤维干法纺丝项目(E03)</w:t>
            </w:r>
          </w:p>
        </w:tc>
        <w:tc>
          <w:tcPr>
            <w:tcW w:w="992" w:type="pct"/>
            <w:vAlign w:val="center"/>
          </w:tcPr>
          <w:p w14:paraId="3C72DE5E">
            <w:pPr>
              <w:widowControl/>
              <w:spacing w:line="240" w:lineRule="auto"/>
              <w:ind w:firstLine="0" w:firstLineChars="0"/>
              <w:jc w:val="center"/>
              <w:rPr>
                <w:rFonts w:cs="Times New Roman"/>
                <w:sz w:val="21"/>
                <w:szCs w:val="21"/>
              </w:rPr>
            </w:pPr>
            <w:r>
              <w:rPr>
                <w:rFonts w:cs="Times New Roman"/>
                <w:sz w:val="21"/>
                <w:szCs w:val="21"/>
              </w:rPr>
              <w:t>仪征生态环境局</w:t>
            </w:r>
          </w:p>
          <w:p w14:paraId="1DC9800A">
            <w:pPr>
              <w:widowControl/>
              <w:spacing w:line="240" w:lineRule="auto"/>
              <w:ind w:firstLine="0" w:firstLineChars="0"/>
              <w:jc w:val="center"/>
              <w:rPr>
                <w:rFonts w:cs="Times New Roman"/>
                <w:sz w:val="21"/>
                <w:szCs w:val="21"/>
              </w:rPr>
            </w:pPr>
            <w:r>
              <w:rPr>
                <w:rFonts w:cs="Times New Roman"/>
                <w:sz w:val="21"/>
                <w:szCs w:val="21"/>
              </w:rPr>
              <w:t>仪环审[2014]275号</w:t>
            </w:r>
          </w:p>
        </w:tc>
        <w:tc>
          <w:tcPr>
            <w:tcW w:w="376" w:type="pct"/>
            <w:vMerge w:val="continue"/>
            <w:vAlign w:val="center"/>
          </w:tcPr>
          <w:p w14:paraId="5641B97A">
            <w:pPr>
              <w:widowControl/>
              <w:spacing w:line="240" w:lineRule="auto"/>
              <w:ind w:firstLine="0" w:firstLineChars="0"/>
              <w:jc w:val="center"/>
              <w:rPr>
                <w:rFonts w:cs="Times New Roman"/>
                <w:sz w:val="21"/>
                <w:szCs w:val="21"/>
              </w:rPr>
            </w:pPr>
          </w:p>
        </w:tc>
        <w:tc>
          <w:tcPr>
            <w:tcW w:w="1450" w:type="pct"/>
            <w:vAlign w:val="center"/>
          </w:tcPr>
          <w:p w14:paraId="32755FDA">
            <w:pPr>
              <w:widowControl/>
              <w:spacing w:line="240" w:lineRule="auto"/>
              <w:ind w:firstLine="0" w:firstLineChars="0"/>
              <w:jc w:val="center"/>
              <w:rPr>
                <w:rFonts w:cs="Times New Roman"/>
                <w:sz w:val="21"/>
                <w:szCs w:val="21"/>
              </w:rPr>
            </w:pPr>
            <w:r>
              <w:rPr>
                <w:rFonts w:cs="Times New Roman"/>
                <w:sz w:val="21"/>
                <w:szCs w:val="21"/>
              </w:rPr>
              <w:t>已验收</w:t>
            </w:r>
          </w:p>
        </w:tc>
      </w:tr>
      <w:tr w14:paraId="7B45E2D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61CE3C61">
            <w:pPr>
              <w:widowControl/>
              <w:spacing w:line="240" w:lineRule="auto"/>
              <w:ind w:firstLine="0" w:firstLineChars="0"/>
              <w:jc w:val="center"/>
              <w:rPr>
                <w:rFonts w:cs="Times New Roman"/>
                <w:kern w:val="0"/>
                <w:sz w:val="21"/>
                <w:szCs w:val="21"/>
              </w:rPr>
            </w:pPr>
            <w:r>
              <w:rPr>
                <w:rFonts w:cs="Times New Roman"/>
                <w:kern w:val="0"/>
                <w:sz w:val="21"/>
                <w:szCs w:val="21"/>
              </w:rPr>
              <w:t>35</w:t>
            </w:r>
          </w:p>
        </w:tc>
        <w:tc>
          <w:tcPr>
            <w:tcW w:w="672" w:type="pct"/>
            <w:vMerge w:val="continue"/>
            <w:vAlign w:val="center"/>
          </w:tcPr>
          <w:p w14:paraId="3FEF4EEC">
            <w:pPr>
              <w:widowControl/>
              <w:spacing w:line="240" w:lineRule="auto"/>
              <w:ind w:firstLine="0" w:firstLineChars="0"/>
              <w:jc w:val="center"/>
              <w:rPr>
                <w:rFonts w:cs="Times New Roman"/>
                <w:sz w:val="21"/>
                <w:szCs w:val="21"/>
              </w:rPr>
            </w:pPr>
          </w:p>
        </w:tc>
        <w:tc>
          <w:tcPr>
            <w:tcW w:w="1255" w:type="pct"/>
            <w:vAlign w:val="center"/>
          </w:tcPr>
          <w:p w14:paraId="5AB38CF9">
            <w:pPr>
              <w:widowControl/>
              <w:spacing w:line="240" w:lineRule="auto"/>
              <w:ind w:firstLine="0" w:firstLineChars="0"/>
              <w:jc w:val="center"/>
              <w:rPr>
                <w:rFonts w:cs="Times New Roman"/>
                <w:sz w:val="21"/>
                <w:szCs w:val="21"/>
              </w:rPr>
            </w:pPr>
            <w:r>
              <w:rPr>
                <w:rFonts w:cs="Times New Roman"/>
                <w:sz w:val="21"/>
                <w:szCs w:val="21"/>
              </w:rPr>
              <w:t>年产1000吨对位芳纶项目</w:t>
            </w:r>
          </w:p>
        </w:tc>
        <w:tc>
          <w:tcPr>
            <w:tcW w:w="992" w:type="pct"/>
            <w:vAlign w:val="center"/>
          </w:tcPr>
          <w:p w14:paraId="3534131C">
            <w:pPr>
              <w:widowControl/>
              <w:spacing w:line="240" w:lineRule="auto"/>
              <w:ind w:firstLine="0" w:firstLineChars="0"/>
              <w:jc w:val="center"/>
              <w:rPr>
                <w:rFonts w:cs="Times New Roman"/>
                <w:sz w:val="21"/>
                <w:szCs w:val="21"/>
              </w:rPr>
            </w:pPr>
            <w:r>
              <w:rPr>
                <w:rFonts w:cs="Times New Roman"/>
                <w:sz w:val="21"/>
                <w:szCs w:val="21"/>
              </w:rPr>
              <w:t>仪征生态环境局</w:t>
            </w:r>
          </w:p>
          <w:p w14:paraId="29CDED2B">
            <w:pPr>
              <w:widowControl/>
              <w:spacing w:line="240" w:lineRule="auto"/>
              <w:ind w:firstLine="0" w:firstLineChars="0"/>
              <w:jc w:val="center"/>
              <w:rPr>
                <w:rFonts w:cs="Times New Roman"/>
                <w:sz w:val="21"/>
                <w:szCs w:val="21"/>
              </w:rPr>
            </w:pPr>
            <w:r>
              <w:rPr>
                <w:rFonts w:cs="Times New Roman"/>
                <w:sz w:val="21"/>
                <w:szCs w:val="21"/>
              </w:rPr>
              <w:t>仪环审（2015）239号</w:t>
            </w:r>
          </w:p>
        </w:tc>
        <w:tc>
          <w:tcPr>
            <w:tcW w:w="376" w:type="pct"/>
            <w:vMerge w:val="continue"/>
            <w:vAlign w:val="center"/>
          </w:tcPr>
          <w:p w14:paraId="5C1055D9">
            <w:pPr>
              <w:widowControl/>
              <w:spacing w:line="240" w:lineRule="auto"/>
              <w:ind w:firstLine="0" w:firstLineChars="0"/>
              <w:jc w:val="center"/>
              <w:rPr>
                <w:rFonts w:cs="Times New Roman"/>
                <w:sz w:val="21"/>
                <w:szCs w:val="21"/>
              </w:rPr>
            </w:pPr>
          </w:p>
        </w:tc>
        <w:tc>
          <w:tcPr>
            <w:tcW w:w="1450" w:type="pct"/>
            <w:vAlign w:val="center"/>
          </w:tcPr>
          <w:p w14:paraId="79BA4DC1">
            <w:pPr>
              <w:widowControl/>
              <w:spacing w:line="240" w:lineRule="auto"/>
              <w:ind w:firstLine="0" w:firstLineChars="0"/>
              <w:jc w:val="center"/>
              <w:rPr>
                <w:rFonts w:cs="Times New Roman"/>
                <w:sz w:val="21"/>
                <w:szCs w:val="21"/>
              </w:rPr>
            </w:pPr>
            <w:r>
              <w:rPr>
                <w:rFonts w:cs="Times New Roman"/>
                <w:sz w:val="21"/>
                <w:szCs w:val="21"/>
              </w:rPr>
              <w:t>已验收</w:t>
            </w:r>
          </w:p>
        </w:tc>
      </w:tr>
      <w:tr w14:paraId="63E2AEE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431C4A84">
            <w:pPr>
              <w:widowControl/>
              <w:spacing w:line="240" w:lineRule="auto"/>
              <w:ind w:firstLine="0" w:firstLineChars="0"/>
              <w:jc w:val="center"/>
              <w:rPr>
                <w:rFonts w:cs="Times New Roman"/>
                <w:kern w:val="0"/>
                <w:sz w:val="21"/>
                <w:szCs w:val="21"/>
              </w:rPr>
            </w:pPr>
            <w:r>
              <w:rPr>
                <w:rFonts w:cs="Times New Roman"/>
                <w:kern w:val="0"/>
                <w:sz w:val="21"/>
                <w:szCs w:val="21"/>
              </w:rPr>
              <w:t>36</w:t>
            </w:r>
          </w:p>
        </w:tc>
        <w:tc>
          <w:tcPr>
            <w:tcW w:w="672" w:type="pct"/>
            <w:vMerge w:val="continue"/>
            <w:vAlign w:val="center"/>
          </w:tcPr>
          <w:p w14:paraId="2F637FE6">
            <w:pPr>
              <w:widowControl/>
              <w:spacing w:line="240" w:lineRule="auto"/>
              <w:ind w:firstLine="0" w:firstLineChars="0"/>
              <w:jc w:val="center"/>
              <w:rPr>
                <w:rFonts w:cs="Times New Roman"/>
                <w:sz w:val="21"/>
                <w:szCs w:val="21"/>
              </w:rPr>
            </w:pPr>
          </w:p>
        </w:tc>
        <w:tc>
          <w:tcPr>
            <w:tcW w:w="1255" w:type="pct"/>
            <w:vAlign w:val="center"/>
          </w:tcPr>
          <w:p w14:paraId="172E5B25">
            <w:pPr>
              <w:widowControl/>
              <w:spacing w:line="240" w:lineRule="auto"/>
              <w:ind w:firstLine="0" w:firstLineChars="0"/>
              <w:jc w:val="center"/>
              <w:rPr>
                <w:rFonts w:cs="Times New Roman"/>
                <w:sz w:val="21"/>
                <w:szCs w:val="21"/>
              </w:rPr>
            </w:pPr>
            <w:r>
              <w:rPr>
                <w:rFonts w:cs="Times New Roman"/>
                <w:sz w:val="21"/>
                <w:szCs w:val="21"/>
              </w:rPr>
              <w:t>扩建1000吨高纤项目（二期2套\E04）</w:t>
            </w:r>
          </w:p>
        </w:tc>
        <w:tc>
          <w:tcPr>
            <w:tcW w:w="992" w:type="pct"/>
            <w:vAlign w:val="center"/>
          </w:tcPr>
          <w:p w14:paraId="686B63F2">
            <w:pPr>
              <w:widowControl/>
              <w:spacing w:line="240" w:lineRule="auto"/>
              <w:ind w:firstLine="0" w:firstLineChars="0"/>
              <w:jc w:val="center"/>
              <w:rPr>
                <w:rFonts w:cs="Times New Roman"/>
                <w:sz w:val="21"/>
                <w:szCs w:val="21"/>
              </w:rPr>
            </w:pPr>
            <w:r>
              <w:rPr>
                <w:rFonts w:cs="Times New Roman"/>
                <w:sz w:val="21"/>
                <w:szCs w:val="21"/>
              </w:rPr>
              <w:t>仪征生态环境局</w:t>
            </w:r>
          </w:p>
          <w:p w14:paraId="7AE61C05">
            <w:pPr>
              <w:widowControl/>
              <w:spacing w:line="240" w:lineRule="auto"/>
              <w:ind w:firstLine="0" w:firstLineChars="0"/>
              <w:jc w:val="center"/>
              <w:rPr>
                <w:rFonts w:cs="Times New Roman"/>
                <w:sz w:val="21"/>
                <w:szCs w:val="21"/>
              </w:rPr>
            </w:pPr>
            <w:r>
              <w:rPr>
                <w:rFonts w:cs="Times New Roman"/>
                <w:sz w:val="21"/>
                <w:szCs w:val="21"/>
              </w:rPr>
              <w:t>仪环审（2017）43号</w:t>
            </w:r>
          </w:p>
        </w:tc>
        <w:tc>
          <w:tcPr>
            <w:tcW w:w="376" w:type="pct"/>
            <w:vMerge w:val="continue"/>
            <w:vAlign w:val="center"/>
          </w:tcPr>
          <w:p w14:paraId="68CDD53D">
            <w:pPr>
              <w:widowControl/>
              <w:spacing w:line="240" w:lineRule="auto"/>
              <w:ind w:firstLine="0" w:firstLineChars="0"/>
              <w:jc w:val="center"/>
              <w:rPr>
                <w:rFonts w:cs="Times New Roman"/>
                <w:sz w:val="21"/>
                <w:szCs w:val="21"/>
              </w:rPr>
            </w:pPr>
          </w:p>
        </w:tc>
        <w:tc>
          <w:tcPr>
            <w:tcW w:w="1450" w:type="pct"/>
            <w:vAlign w:val="center"/>
          </w:tcPr>
          <w:p w14:paraId="3B7A74E1">
            <w:pPr>
              <w:widowControl/>
              <w:spacing w:line="240" w:lineRule="auto"/>
              <w:ind w:firstLine="0" w:firstLineChars="0"/>
              <w:jc w:val="center"/>
              <w:rPr>
                <w:rFonts w:cs="Times New Roman"/>
                <w:sz w:val="21"/>
                <w:szCs w:val="21"/>
              </w:rPr>
            </w:pPr>
            <w:r>
              <w:rPr>
                <w:rFonts w:cs="Times New Roman"/>
                <w:sz w:val="21"/>
                <w:szCs w:val="21"/>
              </w:rPr>
              <w:t>已验收</w:t>
            </w:r>
          </w:p>
        </w:tc>
      </w:tr>
      <w:tr w14:paraId="6721804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0A5CEBF3">
            <w:pPr>
              <w:widowControl/>
              <w:spacing w:line="240" w:lineRule="auto"/>
              <w:ind w:firstLine="0" w:firstLineChars="0"/>
              <w:jc w:val="center"/>
              <w:rPr>
                <w:rFonts w:cs="Times New Roman"/>
                <w:kern w:val="0"/>
                <w:sz w:val="21"/>
                <w:szCs w:val="21"/>
              </w:rPr>
            </w:pPr>
            <w:r>
              <w:rPr>
                <w:rFonts w:cs="Times New Roman"/>
                <w:kern w:val="0"/>
                <w:sz w:val="21"/>
                <w:szCs w:val="21"/>
              </w:rPr>
              <w:t>37</w:t>
            </w:r>
          </w:p>
        </w:tc>
        <w:tc>
          <w:tcPr>
            <w:tcW w:w="672" w:type="pct"/>
            <w:vMerge w:val="restart"/>
            <w:vAlign w:val="center"/>
          </w:tcPr>
          <w:p w14:paraId="29D491CF">
            <w:pPr>
              <w:spacing w:line="240" w:lineRule="auto"/>
              <w:ind w:firstLine="0" w:firstLineChars="0"/>
              <w:rPr>
                <w:rFonts w:cs="Times New Roman"/>
                <w:sz w:val="21"/>
                <w:szCs w:val="21"/>
              </w:rPr>
            </w:pPr>
            <w:r>
              <w:rPr>
                <w:rFonts w:hint="eastAsia" w:cs="Times New Roman"/>
                <w:sz w:val="21"/>
                <w:szCs w:val="21"/>
              </w:rPr>
              <w:t>公用工程</w:t>
            </w:r>
            <w:r>
              <w:rPr>
                <w:rFonts w:cs="Times New Roman"/>
                <w:sz w:val="21"/>
                <w:szCs w:val="21"/>
              </w:rPr>
              <w:t>部</w:t>
            </w:r>
          </w:p>
        </w:tc>
        <w:tc>
          <w:tcPr>
            <w:tcW w:w="1255" w:type="pct"/>
            <w:vAlign w:val="center"/>
          </w:tcPr>
          <w:p w14:paraId="5AEA8571">
            <w:pPr>
              <w:widowControl/>
              <w:spacing w:line="240" w:lineRule="auto"/>
              <w:ind w:firstLine="0" w:firstLineChars="0"/>
              <w:jc w:val="center"/>
              <w:rPr>
                <w:rFonts w:cs="Times New Roman"/>
                <w:sz w:val="21"/>
                <w:szCs w:val="21"/>
              </w:rPr>
            </w:pPr>
            <w:r>
              <w:rPr>
                <w:rFonts w:cs="Times New Roman"/>
                <w:sz w:val="21"/>
                <w:szCs w:val="21"/>
              </w:rPr>
              <w:t>燃煤锅炉烟气脱硫改造项目（一期）</w:t>
            </w:r>
          </w:p>
        </w:tc>
        <w:tc>
          <w:tcPr>
            <w:tcW w:w="992" w:type="pct"/>
            <w:vAlign w:val="center"/>
          </w:tcPr>
          <w:p w14:paraId="720E38AF">
            <w:pPr>
              <w:widowControl/>
              <w:spacing w:line="240" w:lineRule="auto"/>
              <w:ind w:firstLine="0" w:firstLineChars="0"/>
              <w:jc w:val="center"/>
              <w:rPr>
                <w:rFonts w:cs="Times New Roman"/>
                <w:sz w:val="21"/>
                <w:szCs w:val="21"/>
              </w:rPr>
            </w:pPr>
            <w:r>
              <w:rPr>
                <w:rFonts w:cs="Times New Roman"/>
                <w:sz w:val="21"/>
                <w:szCs w:val="21"/>
              </w:rPr>
              <w:t>苏环表复【2007】21号</w:t>
            </w:r>
          </w:p>
        </w:tc>
        <w:tc>
          <w:tcPr>
            <w:tcW w:w="376" w:type="pct"/>
            <w:vMerge w:val="continue"/>
            <w:vAlign w:val="center"/>
          </w:tcPr>
          <w:p w14:paraId="26A17C59">
            <w:pPr>
              <w:widowControl/>
              <w:spacing w:line="240" w:lineRule="auto"/>
              <w:ind w:firstLine="0" w:firstLineChars="0"/>
              <w:jc w:val="center"/>
              <w:rPr>
                <w:rFonts w:cs="Times New Roman"/>
                <w:sz w:val="21"/>
                <w:szCs w:val="21"/>
              </w:rPr>
            </w:pPr>
          </w:p>
        </w:tc>
        <w:tc>
          <w:tcPr>
            <w:tcW w:w="1450" w:type="pct"/>
            <w:vAlign w:val="center"/>
          </w:tcPr>
          <w:p w14:paraId="1C2C3608">
            <w:pPr>
              <w:widowControl/>
              <w:spacing w:line="240" w:lineRule="auto"/>
              <w:ind w:firstLine="0" w:firstLineChars="0"/>
              <w:jc w:val="center"/>
              <w:rPr>
                <w:rFonts w:cs="Times New Roman"/>
                <w:sz w:val="21"/>
                <w:szCs w:val="21"/>
              </w:rPr>
            </w:pPr>
            <w:r>
              <w:rPr>
                <w:rFonts w:cs="Times New Roman"/>
                <w:sz w:val="21"/>
                <w:szCs w:val="21"/>
              </w:rPr>
              <w:t>已验收</w:t>
            </w:r>
          </w:p>
        </w:tc>
      </w:tr>
      <w:tr w14:paraId="39EE572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0B425C64">
            <w:pPr>
              <w:widowControl/>
              <w:spacing w:line="240" w:lineRule="auto"/>
              <w:ind w:firstLine="0" w:firstLineChars="0"/>
              <w:jc w:val="center"/>
              <w:rPr>
                <w:rFonts w:cs="Times New Roman"/>
                <w:kern w:val="0"/>
                <w:sz w:val="21"/>
                <w:szCs w:val="21"/>
              </w:rPr>
            </w:pPr>
            <w:r>
              <w:rPr>
                <w:rFonts w:cs="Times New Roman"/>
                <w:kern w:val="0"/>
                <w:sz w:val="21"/>
                <w:szCs w:val="21"/>
              </w:rPr>
              <w:t>38</w:t>
            </w:r>
          </w:p>
        </w:tc>
        <w:tc>
          <w:tcPr>
            <w:tcW w:w="672" w:type="pct"/>
            <w:vMerge w:val="continue"/>
            <w:vAlign w:val="center"/>
          </w:tcPr>
          <w:p w14:paraId="0BDF17D6">
            <w:pPr>
              <w:spacing w:line="240" w:lineRule="auto"/>
              <w:ind w:firstLine="420"/>
              <w:jc w:val="center"/>
              <w:rPr>
                <w:rFonts w:cs="Times New Roman"/>
                <w:sz w:val="21"/>
                <w:szCs w:val="21"/>
              </w:rPr>
            </w:pPr>
          </w:p>
        </w:tc>
        <w:tc>
          <w:tcPr>
            <w:tcW w:w="1255" w:type="pct"/>
            <w:vAlign w:val="center"/>
          </w:tcPr>
          <w:p w14:paraId="08A2265E">
            <w:pPr>
              <w:widowControl/>
              <w:spacing w:line="240" w:lineRule="auto"/>
              <w:ind w:firstLine="0" w:firstLineChars="0"/>
              <w:jc w:val="center"/>
              <w:rPr>
                <w:rFonts w:cs="Times New Roman"/>
                <w:sz w:val="21"/>
                <w:szCs w:val="21"/>
              </w:rPr>
            </w:pPr>
            <w:r>
              <w:rPr>
                <w:rFonts w:cs="Times New Roman"/>
                <w:sz w:val="21"/>
                <w:szCs w:val="21"/>
              </w:rPr>
              <w:t>燃煤锅炉烟气脱硫改造项目（二期、三期）</w:t>
            </w:r>
          </w:p>
        </w:tc>
        <w:tc>
          <w:tcPr>
            <w:tcW w:w="992" w:type="pct"/>
            <w:vAlign w:val="center"/>
          </w:tcPr>
          <w:p w14:paraId="4FA68B69">
            <w:pPr>
              <w:widowControl/>
              <w:spacing w:line="240" w:lineRule="auto"/>
              <w:ind w:firstLine="0" w:firstLineChars="0"/>
              <w:jc w:val="center"/>
              <w:rPr>
                <w:rFonts w:cs="Times New Roman"/>
                <w:sz w:val="21"/>
                <w:szCs w:val="21"/>
              </w:rPr>
            </w:pPr>
            <w:r>
              <w:rPr>
                <w:rFonts w:cs="Times New Roman"/>
                <w:sz w:val="21"/>
                <w:szCs w:val="21"/>
              </w:rPr>
              <w:t>仪征生态环境局</w:t>
            </w:r>
          </w:p>
          <w:p w14:paraId="433F1BE1">
            <w:pPr>
              <w:widowControl/>
              <w:spacing w:line="240" w:lineRule="auto"/>
              <w:ind w:firstLine="0" w:firstLineChars="0"/>
              <w:jc w:val="center"/>
              <w:rPr>
                <w:rFonts w:cs="Times New Roman"/>
                <w:sz w:val="21"/>
                <w:szCs w:val="21"/>
              </w:rPr>
            </w:pPr>
            <w:r>
              <w:rPr>
                <w:rFonts w:cs="Times New Roman"/>
                <w:sz w:val="21"/>
                <w:szCs w:val="21"/>
              </w:rPr>
              <w:t>仪环审（2008）676号</w:t>
            </w:r>
          </w:p>
        </w:tc>
        <w:tc>
          <w:tcPr>
            <w:tcW w:w="376" w:type="pct"/>
            <w:vMerge w:val="continue"/>
            <w:vAlign w:val="center"/>
          </w:tcPr>
          <w:p w14:paraId="671D4D52">
            <w:pPr>
              <w:widowControl/>
              <w:spacing w:line="240" w:lineRule="auto"/>
              <w:ind w:firstLine="0" w:firstLineChars="0"/>
              <w:jc w:val="center"/>
              <w:rPr>
                <w:rFonts w:cs="Times New Roman"/>
                <w:sz w:val="21"/>
                <w:szCs w:val="21"/>
              </w:rPr>
            </w:pPr>
          </w:p>
        </w:tc>
        <w:tc>
          <w:tcPr>
            <w:tcW w:w="1450" w:type="pct"/>
            <w:vAlign w:val="center"/>
          </w:tcPr>
          <w:p w14:paraId="6A2C20AC">
            <w:pPr>
              <w:widowControl/>
              <w:spacing w:line="240" w:lineRule="auto"/>
              <w:ind w:firstLine="0" w:firstLineChars="0"/>
              <w:jc w:val="center"/>
              <w:rPr>
                <w:rFonts w:cs="Times New Roman"/>
                <w:sz w:val="21"/>
                <w:szCs w:val="21"/>
              </w:rPr>
            </w:pPr>
            <w:r>
              <w:rPr>
                <w:rFonts w:cs="Times New Roman"/>
                <w:sz w:val="21"/>
                <w:szCs w:val="21"/>
              </w:rPr>
              <w:t>已验收</w:t>
            </w:r>
          </w:p>
        </w:tc>
      </w:tr>
      <w:tr w14:paraId="53B008F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07933A62">
            <w:pPr>
              <w:widowControl/>
              <w:spacing w:line="240" w:lineRule="auto"/>
              <w:ind w:firstLine="0" w:firstLineChars="0"/>
              <w:jc w:val="center"/>
              <w:rPr>
                <w:rFonts w:cs="Times New Roman"/>
                <w:kern w:val="0"/>
                <w:sz w:val="21"/>
                <w:szCs w:val="21"/>
              </w:rPr>
            </w:pPr>
            <w:r>
              <w:rPr>
                <w:rFonts w:cs="Times New Roman"/>
                <w:kern w:val="0"/>
                <w:sz w:val="21"/>
                <w:szCs w:val="21"/>
              </w:rPr>
              <w:t>39</w:t>
            </w:r>
          </w:p>
        </w:tc>
        <w:tc>
          <w:tcPr>
            <w:tcW w:w="672" w:type="pct"/>
            <w:vMerge w:val="continue"/>
            <w:vAlign w:val="center"/>
          </w:tcPr>
          <w:p w14:paraId="36337DB2">
            <w:pPr>
              <w:spacing w:line="240" w:lineRule="auto"/>
              <w:ind w:firstLine="420"/>
              <w:jc w:val="center"/>
              <w:rPr>
                <w:rFonts w:cs="Times New Roman"/>
                <w:sz w:val="21"/>
                <w:szCs w:val="21"/>
              </w:rPr>
            </w:pPr>
          </w:p>
        </w:tc>
        <w:tc>
          <w:tcPr>
            <w:tcW w:w="1255" w:type="pct"/>
            <w:vAlign w:val="center"/>
          </w:tcPr>
          <w:p w14:paraId="7069E310">
            <w:pPr>
              <w:widowControl/>
              <w:spacing w:line="240" w:lineRule="auto"/>
              <w:ind w:firstLine="0" w:firstLineChars="0"/>
              <w:jc w:val="center"/>
              <w:rPr>
                <w:rFonts w:cs="Times New Roman"/>
                <w:sz w:val="21"/>
                <w:szCs w:val="21"/>
              </w:rPr>
            </w:pPr>
            <w:r>
              <w:rPr>
                <w:rFonts w:cs="Times New Roman"/>
                <w:sz w:val="21"/>
                <w:szCs w:val="21"/>
              </w:rPr>
              <w:t>锅炉烟气脱硫取消旁路烟道改造项目</w:t>
            </w:r>
          </w:p>
        </w:tc>
        <w:tc>
          <w:tcPr>
            <w:tcW w:w="992" w:type="pct"/>
            <w:vAlign w:val="center"/>
          </w:tcPr>
          <w:p w14:paraId="2938CF01">
            <w:pPr>
              <w:widowControl/>
              <w:spacing w:line="240" w:lineRule="auto"/>
              <w:ind w:firstLine="0" w:firstLineChars="0"/>
              <w:jc w:val="center"/>
              <w:rPr>
                <w:rFonts w:cs="Times New Roman"/>
                <w:sz w:val="21"/>
                <w:szCs w:val="21"/>
              </w:rPr>
            </w:pPr>
            <w:r>
              <w:rPr>
                <w:rFonts w:cs="Times New Roman"/>
                <w:sz w:val="21"/>
                <w:szCs w:val="21"/>
              </w:rPr>
              <w:t>仪征生态环境局</w:t>
            </w:r>
          </w:p>
          <w:p w14:paraId="036A2C50">
            <w:pPr>
              <w:widowControl/>
              <w:spacing w:line="240" w:lineRule="auto"/>
              <w:ind w:firstLine="0" w:firstLineChars="0"/>
              <w:jc w:val="center"/>
              <w:rPr>
                <w:rFonts w:cs="Times New Roman"/>
                <w:sz w:val="21"/>
                <w:szCs w:val="21"/>
              </w:rPr>
            </w:pPr>
            <w:r>
              <w:rPr>
                <w:rFonts w:cs="Times New Roman"/>
                <w:sz w:val="21"/>
                <w:szCs w:val="21"/>
              </w:rPr>
              <w:t>仪环审（2015）52号</w:t>
            </w:r>
          </w:p>
        </w:tc>
        <w:tc>
          <w:tcPr>
            <w:tcW w:w="376" w:type="pct"/>
            <w:vMerge w:val="continue"/>
            <w:vAlign w:val="center"/>
          </w:tcPr>
          <w:p w14:paraId="1B32AF77">
            <w:pPr>
              <w:widowControl/>
              <w:spacing w:line="240" w:lineRule="auto"/>
              <w:ind w:firstLine="0" w:firstLineChars="0"/>
              <w:jc w:val="center"/>
              <w:rPr>
                <w:rFonts w:cs="Times New Roman"/>
                <w:sz w:val="21"/>
                <w:szCs w:val="21"/>
              </w:rPr>
            </w:pPr>
          </w:p>
        </w:tc>
        <w:tc>
          <w:tcPr>
            <w:tcW w:w="1450" w:type="pct"/>
            <w:vAlign w:val="center"/>
          </w:tcPr>
          <w:p w14:paraId="028216C4">
            <w:pPr>
              <w:widowControl/>
              <w:spacing w:line="240" w:lineRule="auto"/>
              <w:ind w:firstLine="0" w:firstLineChars="0"/>
              <w:jc w:val="center"/>
              <w:rPr>
                <w:rFonts w:cs="Times New Roman"/>
                <w:sz w:val="21"/>
                <w:szCs w:val="21"/>
              </w:rPr>
            </w:pPr>
            <w:r>
              <w:rPr>
                <w:rFonts w:cs="Times New Roman"/>
                <w:sz w:val="21"/>
                <w:szCs w:val="21"/>
              </w:rPr>
              <w:t>已验收</w:t>
            </w:r>
          </w:p>
        </w:tc>
      </w:tr>
      <w:tr w14:paraId="031E730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2354A235">
            <w:pPr>
              <w:widowControl/>
              <w:spacing w:line="240" w:lineRule="auto"/>
              <w:ind w:firstLine="0" w:firstLineChars="0"/>
              <w:jc w:val="center"/>
              <w:rPr>
                <w:rFonts w:cs="Times New Roman"/>
                <w:kern w:val="0"/>
                <w:sz w:val="21"/>
                <w:szCs w:val="21"/>
              </w:rPr>
            </w:pPr>
            <w:r>
              <w:rPr>
                <w:rFonts w:cs="Times New Roman"/>
                <w:kern w:val="0"/>
                <w:sz w:val="21"/>
                <w:szCs w:val="21"/>
              </w:rPr>
              <w:t>40</w:t>
            </w:r>
          </w:p>
        </w:tc>
        <w:tc>
          <w:tcPr>
            <w:tcW w:w="672" w:type="pct"/>
            <w:vMerge w:val="continue"/>
            <w:vAlign w:val="center"/>
          </w:tcPr>
          <w:p w14:paraId="00DF97C3">
            <w:pPr>
              <w:spacing w:line="240" w:lineRule="auto"/>
              <w:ind w:firstLine="420"/>
              <w:jc w:val="center"/>
              <w:rPr>
                <w:rFonts w:cs="Times New Roman"/>
                <w:sz w:val="21"/>
                <w:szCs w:val="21"/>
              </w:rPr>
            </w:pPr>
          </w:p>
        </w:tc>
        <w:tc>
          <w:tcPr>
            <w:tcW w:w="1255" w:type="pct"/>
            <w:vAlign w:val="center"/>
          </w:tcPr>
          <w:p w14:paraId="1CCDB26A">
            <w:pPr>
              <w:widowControl/>
              <w:spacing w:line="240" w:lineRule="auto"/>
              <w:ind w:firstLine="0" w:firstLineChars="0"/>
              <w:jc w:val="center"/>
              <w:rPr>
                <w:rFonts w:cs="Times New Roman"/>
                <w:sz w:val="21"/>
                <w:szCs w:val="21"/>
              </w:rPr>
            </w:pPr>
            <w:r>
              <w:rPr>
                <w:rFonts w:cs="Times New Roman"/>
                <w:sz w:val="21"/>
                <w:szCs w:val="21"/>
              </w:rPr>
              <w:t>热电生产中心锅炉烟气脱硝除尘改造项目</w:t>
            </w:r>
          </w:p>
        </w:tc>
        <w:tc>
          <w:tcPr>
            <w:tcW w:w="992" w:type="pct"/>
            <w:vAlign w:val="center"/>
          </w:tcPr>
          <w:p w14:paraId="1A42442F">
            <w:pPr>
              <w:widowControl/>
              <w:spacing w:line="240" w:lineRule="auto"/>
              <w:ind w:firstLine="0" w:firstLineChars="0"/>
              <w:jc w:val="center"/>
              <w:rPr>
                <w:rFonts w:cs="Times New Roman"/>
                <w:sz w:val="21"/>
                <w:szCs w:val="21"/>
              </w:rPr>
            </w:pPr>
            <w:r>
              <w:rPr>
                <w:rFonts w:cs="Times New Roman"/>
                <w:sz w:val="21"/>
                <w:szCs w:val="21"/>
              </w:rPr>
              <w:t>仪征生态环境局</w:t>
            </w:r>
          </w:p>
          <w:p w14:paraId="7B3E7C7A">
            <w:pPr>
              <w:widowControl/>
              <w:spacing w:line="240" w:lineRule="auto"/>
              <w:ind w:firstLine="0" w:firstLineChars="0"/>
              <w:jc w:val="center"/>
              <w:rPr>
                <w:rFonts w:cs="Times New Roman"/>
                <w:sz w:val="21"/>
                <w:szCs w:val="21"/>
              </w:rPr>
            </w:pPr>
            <w:r>
              <w:rPr>
                <w:rFonts w:cs="Times New Roman"/>
                <w:sz w:val="21"/>
                <w:szCs w:val="21"/>
              </w:rPr>
              <w:t>仪环审[2013]249号</w:t>
            </w:r>
          </w:p>
        </w:tc>
        <w:tc>
          <w:tcPr>
            <w:tcW w:w="376" w:type="pct"/>
            <w:vMerge w:val="continue"/>
            <w:vAlign w:val="center"/>
          </w:tcPr>
          <w:p w14:paraId="273A3BC3">
            <w:pPr>
              <w:widowControl/>
              <w:spacing w:line="240" w:lineRule="auto"/>
              <w:ind w:firstLine="0" w:firstLineChars="0"/>
              <w:jc w:val="center"/>
              <w:rPr>
                <w:rFonts w:cs="Times New Roman"/>
                <w:sz w:val="21"/>
                <w:szCs w:val="21"/>
              </w:rPr>
            </w:pPr>
          </w:p>
        </w:tc>
        <w:tc>
          <w:tcPr>
            <w:tcW w:w="1450" w:type="pct"/>
            <w:vAlign w:val="center"/>
          </w:tcPr>
          <w:p w14:paraId="00136536">
            <w:pPr>
              <w:widowControl/>
              <w:spacing w:line="240" w:lineRule="auto"/>
              <w:ind w:firstLine="0" w:firstLineChars="0"/>
              <w:jc w:val="center"/>
              <w:rPr>
                <w:rFonts w:cs="Times New Roman"/>
                <w:sz w:val="21"/>
                <w:szCs w:val="21"/>
              </w:rPr>
            </w:pPr>
            <w:r>
              <w:rPr>
                <w:rFonts w:cs="Times New Roman"/>
                <w:sz w:val="21"/>
                <w:szCs w:val="21"/>
              </w:rPr>
              <w:t>已验收，2024年停产</w:t>
            </w:r>
          </w:p>
        </w:tc>
      </w:tr>
      <w:tr w14:paraId="4AF73DA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422FA60A">
            <w:pPr>
              <w:widowControl/>
              <w:spacing w:line="240" w:lineRule="auto"/>
              <w:ind w:firstLine="0" w:firstLineChars="0"/>
              <w:jc w:val="center"/>
              <w:rPr>
                <w:rFonts w:cs="Times New Roman"/>
                <w:kern w:val="0"/>
                <w:sz w:val="21"/>
                <w:szCs w:val="21"/>
              </w:rPr>
            </w:pPr>
            <w:r>
              <w:rPr>
                <w:rFonts w:cs="Times New Roman"/>
                <w:kern w:val="0"/>
                <w:sz w:val="21"/>
                <w:szCs w:val="21"/>
              </w:rPr>
              <w:t>41</w:t>
            </w:r>
          </w:p>
        </w:tc>
        <w:tc>
          <w:tcPr>
            <w:tcW w:w="672" w:type="pct"/>
            <w:vMerge w:val="continue"/>
            <w:vAlign w:val="center"/>
          </w:tcPr>
          <w:p w14:paraId="3901B49B">
            <w:pPr>
              <w:spacing w:line="240" w:lineRule="auto"/>
              <w:ind w:firstLine="420"/>
              <w:jc w:val="center"/>
              <w:rPr>
                <w:rFonts w:cs="Times New Roman"/>
                <w:sz w:val="21"/>
                <w:szCs w:val="21"/>
              </w:rPr>
            </w:pPr>
          </w:p>
        </w:tc>
        <w:tc>
          <w:tcPr>
            <w:tcW w:w="1255" w:type="pct"/>
            <w:vAlign w:val="center"/>
          </w:tcPr>
          <w:p w14:paraId="117A5FF3">
            <w:pPr>
              <w:widowControl/>
              <w:spacing w:line="240" w:lineRule="auto"/>
              <w:ind w:firstLine="0" w:firstLineChars="0"/>
              <w:jc w:val="center"/>
              <w:rPr>
                <w:rFonts w:cs="Times New Roman"/>
                <w:sz w:val="21"/>
                <w:szCs w:val="21"/>
              </w:rPr>
            </w:pPr>
            <w:r>
              <w:rPr>
                <w:rFonts w:cs="Times New Roman"/>
                <w:sz w:val="21"/>
                <w:szCs w:val="21"/>
              </w:rPr>
              <w:t>锅炉烟气超低排放改造</w:t>
            </w:r>
          </w:p>
        </w:tc>
        <w:tc>
          <w:tcPr>
            <w:tcW w:w="992" w:type="pct"/>
            <w:vAlign w:val="center"/>
          </w:tcPr>
          <w:p w14:paraId="1EBFA540">
            <w:pPr>
              <w:widowControl/>
              <w:spacing w:line="240" w:lineRule="auto"/>
              <w:ind w:firstLine="0" w:firstLineChars="0"/>
              <w:jc w:val="center"/>
              <w:rPr>
                <w:rFonts w:cs="Times New Roman"/>
                <w:sz w:val="21"/>
                <w:szCs w:val="21"/>
              </w:rPr>
            </w:pPr>
            <w:r>
              <w:rPr>
                <w:rFonts w:cs="Times New Roman"/>
                <w:sz w:val="21"/>
                <w:szCs w:val="21"/>
              </w:rPr>
              <w:t>仪征生态环境局</w:t>
            </w:r>
          </w:p>
          <w:p w14:paraId="39335607">
            <w:pPr>
              <w:widowControl/>
              <w:spacing w:line="240" w:lineRule="auto"/>
              <w:ind w:firstLine="0" w:firstLineChars="0"/>
              <w:jc w:val="center"/>
              <w:rPr>
                <w:rFonts w:cs="Times New Roman"/>
                <w:sz w:val="21"/>
                <w:szCs w:val="21"/>
              </w:rPr>
            </w:pPr>
            <w:r>
              <w:rPr>
                <w:rFonts w:cs="Times New Roman"/>
                <w:sz w:val="21"/>
                <w:szCs w:val="21"/>
              </w:rPr>
              <w:t>仪环审（2016）96号</w:t>
            </w:r>
          </w:p>
        </w:tc>
        <w:tc>
          <w:tcPr>
            <w:tcW w:w="376" w:type="pct"/>
            <w:vMerge w:val="continue"/>
            <w:vAlign w:val="center"/>
          </w:tcPr>
          <w:p w14:paraId="017812DA">
            <w:pPr>
              <w:widowControl/>
              <w:spacing w:line="240" w:lineRule="auto"/>
              <w:ind w:firstLine="0" w:firstLineChars="0"/>
              <w:jc w:val="center"/>
              <w:rPr>
                <w:rFonts w:cs="Times New Roman"/>
                <w:sz w:val="21"/>
                <w:szCs w:val="21"/>
              </w:rPr>
            </w:pPr>
          </w:p>
        </w:tc>
        <w:tc>
          <w:tcPr>
            <w:tcW w:w="1450" w:type="pct"/>
            <w:vAlign w:val="center"/>
          </w:tcPr>
          <w:p w14:paraId="7677F388">
            <w:pPr>
              <w:widowControl/>
              <w:spacing w:line="240" w:lineRule="auto"/>
              <w:ind w:firstLine="0" w:firstLineChars="0"/>
              <w:jc w:val="center"/>
              <w:rPr>
                <w:rFonts w:cs="Times New Roman"/>
                <w:sz w:val="21"/>
                <w:szCs w:val="21"/>
              </w:rPr>
            </w:pPr>
            <w:r>
              <w:rPr>
                <w:rFonts w:cs="Times New Roman"/>
                <w:sz w:val="21"/>
                <w:szCs w:val="21"/>
              </w:rPr>
              <w:t>"2018年9月30日通过自主验收（废水、废气）</w:t>
            </w:r>
          </w:p>
          <w:p w14:paraId="72C6AD67">
            <w:pPr>
              <w:widowControl/>
              <w:spacing w:line="240" w:lineRule="auto"/>
              <w:ind w:firstLine="0" w:firstLineChars="0"/>
              <w:jc w:val="center"/>
              <w:rPr>
                <w:rFonts w:cs="Times New Roman"/>
                <w:sz w:val="21"/>
                <w:szCs w:val="21"/>
              </w:rPr>
            </w:pPr>
            <w:r>
              <w:rPr>
                <w:rFonts w:cs="Times New Roman"/>
                <w:sz w:val="21"/>
                <w:szCs w:val="21"/>
              </w:rPr>
              <w:t>2018年12月28日通过仪征市环保局验收（仪环验[2018]47号）（固废、噪声）"</w:t>
            </w:r>
            <w:r>
              <w:rPr>
                <w:rFonts w:cs="Times New Roman"/>
                <w:sz w:val="21"/>
                <w:szCs w:val="21"/>
              </w:rPr>
              <w:tab/>
            </w:r>
            <w:r>
              <w:rPr>
                <w:rFonts w:cs="Times New Roman"/>
                <w:sz w:val="21"/>
                <w:szCs w:val="21"/>
              </w:rPr>
              <w:tab/>
            </w:r>
          </w:p>
        </w:tc>
      </w:tr>
      <w:tr w14:paraId="424654D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0A062065">
            <w:pPr>
              <w:widowControl/>
              <w:spacing w:line="240" w:lineRule="auto"/>
              <w:ind w:firstLine="0" w:firstLineChars="0"/>
              <w:jc w:val="center"/>
              <w:rPr>
                <w:rFonts w:cs="Times New Roman"/>
                <w:kern w:val="0"/>
                <w:sz w:val="21"/>
                <w:szCs w:val="21"/>
              </w:rPr>
            </w:pPr>
            <w:r>
              <w:rPr>
                <w:rFonts w:cs="Times New Roman"/>
                <w:kern w:val="0"/>
                <w:sz w:val="21"/>
                <w:szCs w:val="21"/>
              </w:rPr>
              <w:t>42</w:t>
            </w:r>
          </w:p>
        </w:tc>
        <w:tc>
          <w:tcPr>
            <w:tcW w:w="672" w:type="pct"/>
            <w:vMerge w:val="continue"/>
            <w:vAlign w:val="center"/>
          </w:tcPr>
          <w:p w14:paraId="2815708D">
            <w:pPr>
              <w:spacing w:line="240" w:lineRule="auto"/>
              <w:ind w:firstLine="420"/>
              <w:jc w:val="center"/>
              <w:rPr>
                <w:rFonts w:cs="Times New Roman"/>
                <w:sz w:val="21"/>
                <w:szCs w:val="21"/>
              </w:rPr>
            </w:pPr>
          </w:p>
        </w:tc>
        <w:tc>
          <w:tcPr>
            <w:tcW w:w="1255" w:type="pct"/>
            <w:vAlign w:val="center"/>
          </w:tcPr>
          <w:p w14:paraId="598B8AFE">
            <w:pPr>
              <w:widowControl/>
              <w:spacing w:line="240" w:lineRule="auto"/>
              <w:ind w:firstLine="0" w:firstLineChars="0"/>
              <w:jc w:val="center"/>
              <w:rPr>
                <w:rFonts w:cs="Times New Roman"/>
                <w:sz w:val="21"/>
                <w:szCs w:val="21"/>
              </w:rPr>
            </w:pPr>
            <w:r>
              <w:rPr>
                <w:rFonts w:cs="Times New Roman"/>
                <w:sz w:val="21"/>
                <w:szCs w:val="21"/>
              </w:rPr>
              <w:t>220KV总降输变电工程项目</w:t>
            </w:r>
          </w:p>
        </w:tc>
        <w:tc>
          <w:tcPr>
            <w:tcW w:w="992" w:type="pct"/>
            <w:vAlign w:val="center"/>
          </w:tcPr>
          <w:p w14:paraId="59600DD6">
            <w:pPr>
              <w:widowControl/>
              <w:spacing w:line="240" w:lineRule="auto"/>
              <w:ind w:firstLine="0" w:firstLineChars="0"/>
              <w:jc w:val="center"/>
              <w:rPr>
                <w:rFonts w:cs="Times New Roman"/>
                <w:sz w:val="21"/>
                <w:szCs w:val="21"/>
              </w:rPr>
            </w:pPr>
            <w:r>
              <w:rPr>
                <w:rFonts w:cs="Times New Roman"/>
                <w:sz w:val="21"/>
                <w:szCs w:val="21"/>
              </w:rPr>
              <w:t>扬固[2019]48号</w:t>
            </w:r>
          </w:p>
        </w:tc>
        <w:tc>
          <w:tcPr>
            <w:tcW w:w="376" w:type="pct"/>
            <w:vMerge w:val="continue"/>
            <w:vAlign w:val="center"/>
          </w:tcPr>
          <w:p w14:paraId="54FFA33B">
            <w:pPr>
              <w:widowControl/>
              <w:spacing w:line="240" w:lineRule="auto"/>
              <w:ind w:firstLine="0" w:firstLineChars="0"/>
              <w:jc w:val="center"/>
              <w:rPr>
                <w:rFonts w:cs="Times New Roman"/>
                <w:bCs/>
                <w:kern w:val="0"/>
                <w:sz w:val="21"/>
                <w:szCs w:val="21"/>
              </w:rPr>
            </w:pPr>
          </w:p>
        </w:tc>
        <w:tc>
          <w:tcPr>
            <w:tcW w:w="1450" w:type="pct"/>
            <w:vAlign w:val="center"/>
          </w:tcPr>
          <w:p w14:paraId="6E25FC20">
            <w:pPr>
              <w:widowControl/>
              <w:spacing w:line="240" w:lineRule="auto"/>
              <w:ind w:firstLine="0" w:firstLineChars="0"/>
              <w:jc w:val="center"/>
              <w:rPr>
                <w:rFonts w:cs="Times New Roman"/>
                <w:sz w:val="21"/>
                <w:szCs w:val="21"/>
              </w:rPr>
            </w:pPr>
            <w:r>
              <w:rPr>
                <w:rFonts w:cs="Times New Roman"/>
                <w:sz w:val="21"/>
                <w:szCs w:val="21"/>
              </w:rPr>
              <w:t>2023年9月12日通过自主验收（仪化安环[2023]10号）</w:t>
            </w:r>
            <w:r>
              <w:rPr>
                <w:rFonts w:cs="Times New Roman"/>
                <w:sz w:val="21"/>
                <w:szCs w:val="21"/>
              </w:rPr>
              <w:tab/>
            </w:r>
            <w:r>
              <w:rPr>
                <w:rFonts w:cs="Times New Roman"/>
                <w:sz w:val="21"/>
                <w:szCs w:val="21"/>
              </w:rPr>
              <w:tab/>
            </w:r>
          </w:p>
        </w:tc>
      </w:tr>
      <w:tr w14:paraId="27A2A5C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1F3136F0">
            <w:pPr>
              <w:widowControl/>
              <w:spacing w:line="240" w:lineRule="auto"/>
              <w:ind w:firstLine="0" w:firstLineChars="0"/>
              <w:jc w:val="center"/>
              <w:rPr>
                <w:rFonts w:cs="Times New Roman"/>
                <w:kern w:val="0"/>
                <w:sz w:val="21"/>
                <w:szCs w:val="21"/>
              </w:rPr>
            </w:pPr>
            <w:r>
              <w:rPr>
                <w:rFonts w:cs="Times New Roman"/>
                <w:kern w:val="0"/>
                <w:sz w:val="21"/>
                <w:szCs w:val="21"/>
              </w:rPr>
              <w:t>43</w:t>
            </w:r>
          </w:p>
        </w:tc>
        <w:tc>
          <w:tcPr>
            <w:tcW w:w="672" w:type="pct"/>
            <w:vMerge w:val="continue"/>
            <w:vAlign w:val="center"/>
          </w:tcPr>
          <w:p w14:paraId="3E155A92">
            <w:pPr>
              <w:spacing w:line="240" w:lineRule="auto"/>
              <w:ind w:firstLine="420"/>
              <w:jc w:val="center"/>
              <w:rPr>
                <w:rFonts w:cs="Times New Roman"/>
                <w:sz w:val="21"/>
                <w:szCs w:val="21"/>
              </w:rPr>
            </w:pPr>
          </w:p>
        </w:tc>
        <w:tc>
          <w:tcPr>
            <w:tcW w:w="1255" w:type="pct"/>
            <w:vAlign w:val="center"/>
          </w:tcPr>
          <w:p w14:paraId="54407485">
            <w:pPr>
              <w:widowControl/>
              <w:spacing w:line="240" w:lineRule="auto"/>
              <w:ind w:firstLine="0" w:firstLineChars="0"/>
              <w:jc w:val="center"/>
              <w:rPr>
                <w:rFonts w:cs="Times New Roman"/>
                <w:sz w:val="21"/>
                <w:szCs w:val="21"/>
              </w:rPr>
            </w:pPr>
            <w:r>
              <w:rPr>
                <w:rFonts w:cs="Times New Roman"/>
                <w:sz w:val="21"/>
                <w:szCs w:val="21"/>
              </w:rPr>
              <w:t>900m</w:t>
            </w:r>
            <w:r>
              <w:rPr>
                <w:rFonts w:cs="Times New Roman"/>
                <w:sz w:val="21"/>
                <w:szCs w:val="21"/>
                <w:vertAlign w:val="superscript"/>
              </w:rPr>
              <w:t>3</w:t>
            </w:r>
            <w:r>
              <w:rPr>
                <w:rFonts w:cs="Times New Roman"/>
                <w:sz w:val="21"/>
                <w:szCs w:val="21"/>
              </w:rPr>
              <w:t>/h除盐水技术改造项目</w:t>
            </w:r>
          </w:p>
        </w:tc>
        <w:tc>
          <w:tcPr>
            <w:tcW w:w="992" w:type="pct"/>
            <w:vAlign w:val="center"/>
          </w:tcPr>
          <w:p w14:paraId="47C2F838">
            <w:pPr>
              <w:widowControl/>
              <w:spacing w:line="240" w:lineRule="auto"/>
              <w:ind w:firstLine="0" w:firstLineChars="0"/>
              <w:jc w:val="center"/>
              <w:rPr>
                <w:rFonts w:cs="Times New Roman"/>
                <w:sz w:val="21"/>
                <w:szCs w:val="21"/>
              </w:rPr>
            </w:pPr>
            <w:r>
              <w:rPr>
                <w:rFonts w:cs="Times New Roman"/>
                <w:sz w:val="21"/>
                <w:szCs w:val="21"/>
              </w:rPr>
              <w:t>扬州市生态环境局</w:t>
            </w:r>
          </w:p>
          <w:p w14:paraId="1DB95762">
            <w:pPr>
              <w:widowControl/>
              <w:spacing w:line="240" w:lineRule="auto"/>
              <w:ind w:firstLine="0" w:firstLineChars="0"/>
              <w:jc w:val="center"/>
              <w:rPr>
                <w:rFonts w:cs="Times New Roman"/>
                <w:sz w:val="21"/>
                <w:szCs w:val="21"/>
              </w:rPr>
            </w:pPr>
            <w:r>
              <w:rPr>
                <w:rFonts w:cs="Times New Roman"/>
                <w:sz w:val="21"/>
                <w:szCs w:val="21"/>
              </w:rPr>
              <w:t>扬环审批[2022]03-09号</w:t>
            </w:r>
          </w:p>
        </w:tc>
        <w:tc>
          <w:tcPr>
            <w:tcW w:w="376" w:type="pct"/>
            <w:vMerge w:val="continue"/>
            <w:vAlign w:val="center"/>
          </w:tcPr>
          <w:p w14:paraId="6A5A18AD">
            <w:pPr>
              <w:widowControl/>
              <w:spacing w:line="240" w:lineRule="auto"/>
              <w:ind w:firstLine="0" w:firstLineChars="0"/>
              <w:jc w:val="center"/>
              <w:rPr>
                <w:rFonts w:cs="Times New Roman"/>
                <w:bCs/>
                <w:kern w:val="0"/>
                <w:sz w:val="21"/>
                <w:szCs w:val="21"/>
              </w:rPr>
            </w:pPr>
          </w:p>
        </w:tc>
        <w:tc>
          <w:tcPr>
            <w:tcW w:w="1450" w:type="pct"/>
            <w:vAlign w:val="center"/>
          </w:tcPr>
          <w:p w14:paraId="1D718907">
            <w:pPr>
              <w:widowControl/>
              <w:spacing w:line="240" w:lineRule="auto"/>
              <w:ind w:firstLine="0" w:firstLineChars="0"/>
              <w:jc w:val="center"/>
              <w:rPr>
                <w:rFonts w:cs="Times New Roman"/>
                <w:sz w:val="21"/>
                <w:szCs w:val="21"/>
              </w:rPr>
            </w:pPr>
            <w:r>
              <w:rPr>
                <w:rFonts w:cs="Times New Roman"/>
                <w:sz w:val="21"/>
                <w:szCs w:val="21"/>
              </w:rPr>
              <w:t>2023年9月12日通过自主验收（仪化安环[2023]9号）</w:t>
            </w:r>
            <w:r>
              <w:rPr>
                <w:rFonts w:cs="Times New Roman"/>
                <w:sz w:val="21"/>
                <w:szCs w:val="21"/>
              </w:rPr>
              <w:tab/>
            </w:r>
            <w:r>
              <w:rPr>
                <w:rFonts w:cs="Times New Roman"/>
                <w:sz w:val="21"/>
                <w:szCs w:val="21"/>
              </w:rPr>
              <w:tab/>
            </w:r>
          </w:p>
        </w:tc>
      </w:tr>
      <w:tr w14:paraId="6BCDEA3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25BE09FA">
            <w:pPr>
              <w:widowControl/>
              <w:spacing w:line="240" w:lineRule="auto"/>
              <w:ind w:firstLine="0" w:firstLineChars="0"/>
              <w:jc w:val="center"/>
              <w:rPr>
                <w:rFonts w:cs="Times New Roman"/>
                <w:kern w:val="0"/>
                <w:sz w:val="21"/>
                <w:szCs w:val="21"/>
              </w:rPr>
            </w:pPr>
            <w:r>
              <w:rPr>
                <w:rFonts w:cs="Times New Roman"/>
                <w:kern w:val="0"/>
                <w:sz w:val="21"/>
                <w:szCs w:val="21"/>
              </w:rPr>
              <w:t>44</w:t>
            </w:r>
          </w:p>
        </w:tc>
        <w:tc>
          <w:tcPr>
            <w:tcW w:w="672" w:type="pct"/>
            <w:vMerge w:val="continue"/>
            <w:vAlign w:val="center"/>
          </w:tcPr>
          <w:p w14:paraId="06917106">
            <w:pPr>
              <w:widowControl/>
              <w:spacing w:line="240" w:lineRule="auto"/>
              <w:ind w:firstLine="0" w:firstLineChars="0"/>
              <w:jc w:val="center"/>
              <w:rPr>
                <w:rFonts w:cs="Times New Roman"/>
                <w:sz w:val="21"/>
                <w:szCs w:val="21"/>
              </w:rPr>
            </w:pPr>
          </w:p>
        </w:tc>
        <w:tc>
          <w:tcPr>
            <w:tcW w:w="1255" w:type="pct"/>
            <w:vAlign w:val="center"/>
          </w:tcPr>
          <w:p w14:paraId="14A9A54F">
            <w:pPr>
              <w:widowControl/>
              <w:spacing w:line="240" w:lineRule="auto"/>
              <w:ind w:firstLine="0" w:firstLineChars="0"/>
              <w:jc w:val="center"/>
              <w:rPr>
                <w:rFonts w:cs="Times New Roman"/>
                <w:sz w:val="21"/>
                <w:szCs w:val="21"/>
              </w:rPr>
            </w:pPr>
            <w:r>
              <w:rPr>
                <w:rFonts w:cs="Times New Roman"/>
                <w:sz w:val="21"/>
                <w:szCs w:val="21"/>
              </w:rPr>
              <w:t>生化装置西区污泥干化改造项目</w:t>
            </w:r>
          </w:p>
        </w:tc>
        <w:tc>
          <w:tcPr>
            <w:tcW w:w="992" w:type="pct"/>
            <w:vAlign w:val="center"/>
          </w:tcPr>
          <w:p w14:paraId="4B378F08">
            <w:pPr>
              <w:widowControl/>
              <w:spacing w:line="240" w:lineRule="auto"/>
              <w:ind w:firstLine="0" w:firstLineChars="0"/>
              <w:jc w:val="center"/>
              <w:rPr>
                <w:rFonts w:cs="Times New Roman"/>
                <w:sz w:val="21"/>
                <w:szCs w:val="21"/>
              </w:rPr>
            </w:pPr>
            <w:r>
              <w:rPr>
                <w:rFonts w:cs="Times New Roman"/>
                <w:sz w:val="21"/>
                <w:szCs w:val="21"/>
              </w:rPr>
              <w:t>扬州市生态环境局</w:t>
            </w:r>
          </w:p>
          <w:p w14:paraId="2D76FCC0">
            <w:pPr>
              <w:widowControl/>
              <w:spacing w:line="240" w:lineRule="auto"/>
              <w:ind w:firstLine="0" w:firstLineChars="0"/>
              <w:jc w:val="center"/>
              <w:rPr>
                <w:rFonts w:cs="Times New Roman"/>
                <w:sz w:val="21"/>
                <w:szCs w:val="21"/>
              </w:rPr>
            </w:pPr>
            <w:r>
              <w:rPr>
                <w:rFonts w:cs="Times New Roman"/>
                <w:sz w:val="21"/>
                <w:szCs w:val="21"/>
              </w:rPr>
              <w:t>扬环审批[2019]03-61号</w:t>
            </w:r>
          </w:p>
        </w:tc>
        <w:tc>
          <w:tcPr>
            <w:tcW w:w="376" w:type="pct"/>
            <w:vMerge w:val="continue"/>
            <w:vAlign w:val="center"/>
          </w:tcPr>
          <w:p w14:paraId="48CB193B">
            <w:pPr>
              <w:widowControl/>
              <w:spacing w:line="240" w:lineRule="auto"/>
              <w:ind w:firstLine="0" w:firstLineChars="0"/>
              <w:jc w:val="center"/>
              <w:rPr>
                <w:rFonts w:cs="Times New Roman"/>
                <w:bCs/>
                <w:kern w:val="0"/>
                <w:sz w:val="21"/>
                <w:szCs w:val="21"/>
              </w:rPr>
            </w:pPr>
          </w:p>
        </w:tc>
        <w:tc>
          <w:tcPr>
            <w:tcW w:w="1450" w:type="pct"/>
            <w:vAlign w:val="center"/>
          </w:tcPr>
          <w:p w14:paraId="3293D137">
            <w:pPr>
              <w:widowControl/>
              <w:spacing w:line="240" w:lineRule="auto"/>
              <w:ind w:firstLine="0" w:firstLineChars="0"/>
              <w:jc w:val="center"/>
              <w:rPr>
                <w:rFonts w:cs="Times New Roman"/>
                <w:sz w:val="21"/>
                <w:szCs w:val="21"/>
              </w:rPr>
            </w:pPr>
            <w:r>
              <w:rPr>
                <w:rFonts w:cs="Times New Roman"/>
                <w:sz w:val="21"/>
                <w:szCs w:val="21"/>
              </w:rPr>
              <w:t>2022年1月7日通过自主验收</w:t>
            </w:r>
            <w:r>
              <w:rPr>
                <w:rFonts w:cs="Times New Roman"/>
                <w:sz w:val="21"/>
                <w:szCs w:val="21"/>
              </w:rPr>
              <w:tab/>
            </w:r>
            <w:r>
              <w:rPr>
                <w:rFonts w:cs="Times New Roman"/>
                <w:sz w:val="21"/>
                <w:szCs w:val="21"/>
              </w:rPr>
              <w:tab/>
            </w:r>
          </w:p>
        </w:tc>
      </w:tr>
      <w:tr w14:paraId="5BF1126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jc w:val="center"/>
        </w:trPr>
        <w:tc>
          <w:tcPr>
            <w:tcW w:w="255" w:type="pct"/>
            <w:vAlign w:val="center"/>
          </w:tcPr>
          <w:p w14:paraId="559F4BDF">
            <w:pPr>
              <w:widowControl/>
              <w:spacing w:line="240" w:lineRule="auto"/>
              <w:ind w:firstLine="0" w:firstLineChars="0"/>
              <w:jc w:val="center"/>
              <w:rPr>
                <w:rFonts w:cs="Times New Roman"/>
                <w:kern w:val="0"/>
                <w:sz w:val="21"/>
                <w:szCs w:val="21"/>
              </w:rPr>
            </w:pPr>
            <w:r>
              <w:rPr>
                <w:rFonts w:cs="Times New Roman"/>
                <w:kern w:val="0"/>
                <w:sz w:val="21"/>
                <w:szCs w:val="21"/>
              </w:rPr>
              <w:t>45</w:t>
            </w:r>
          </w:p>
        </w:tc>
        <w:tc>
          <w:tcPr>
            <w:tcW w:w="672" w:type="pct"/>
            <w:vMerge w:val="continue"/>
            <w:vAlign w:val="center"/>
          </w:tcPr>
          <w:p w14:paraId="5B2E88A5">
            <w:pPr>
              <w:widowControl/>
              <w:spacing w:line="240" w:lineRule="auto"/>
              <w:ind w:firstLine="0" w:firstLineChars="0"/>
              <w:jc w:val="center"/>
              <w:rPr>
                <w:rFonts w:cs="Times New Roman"/>
                <w:sz w:val="21"/>
                <w:szCs w:val="21"/>
              </w:rPr>
            </w:pPr>
          </w:p>
        </w:tc>
        <w:tc>
          <w:tcPr>
            <w:tcW w:w="1255" w:type="pct"/>
            <w:vAlign w:val="center"/>
          </w:tcPr>
          <w:p w14:paraId="233D0B98">
            <w:pPr>
              <w:widowControl/>
              <w:spacing w:line="240" w:lineRule="auto"/>
              <w:ind w:firstLine="0" w:firstLineChars="0"/>
              <w:jc w:val="center"/>
              <w:rPr>
                <w:rFonts w:cs="Times New Roman"/>
                <w:sz w:val="21"/>
                <w:szCs w:val="21"/>
              </w:rPr>
            </w:pPr>
            <w:r>
              <w:rPr>
                <w:rFonts w:cs="Times New Roman"/>
                <w:sz w:val="21"/>
                <w:szCs w:val="21"/>
              </w:rPr>
              <w:t>PTA部储运及污水处理系统搬迁改造项目</w:t>
            </w:r>
          </w:p>
        </w:tc>
        <w:tc>
          <w:tcPr>
            <w:tcW w:w="992" w:type="pct"/>
            <w:vAlign w:val="center"/>
          </w:tcPr>
          <w:p w14:paraId="77F27E0A">
            <w:pPr>
              <w:widowControl/>
              <w:spacing w:line="240" w:lineRule="auto"/>
              <w:ind w:firstLine="0" w:firstLineChars="0"/>
              <w:jc w:val="center"/>
              <w:rPr>
                <w:rFonts w:cs="Times New Roman"/>
                <w:sz w:val="21"/>
                <w:szCs w:val="21"/>
              </w:rPr>
            </w:pPr>
            <w:r>
              <w:rPr>
                <w:rFonts w:cs="Times New Roman"/>
                <w:sz w:val="21"/>
                <w:szCs w:val="21"/>
              </w:rPr>
              <w:t>扬州市生态环境局</w:t>
            </w:r>
          </w:p>
          <w:p w14:paraId="2CDA2BD6">
            <w:pPr>
              <w:widowControl/>
              <w:spacing w:line="240" w:lineRule="auto"/>
              <w:ind w:firstLine="0" w:firstLineChars="0"/>
              <w:jc w:val="center"/>
              <w:rPr>
                <w:rFonts w:cs="Times New Roman"/>
                <w:sz w:val="21"/>
                <w:szCs w:val="21"/>
              </w:rPr>
            </w:pPr>
            <w:r>
              <w:rPr>
                <w:rFonts w:cs="Times New Roman"/>
                <w:sz w:val="21"/>
                <w:szCs w:val="21"/>
              </w:rPr>
              <w:t>扬环审批[2020]03-205号</w:t>
            </w:r>
          </w:p>
        </w:tc>
        <w:tc>
          <w:tcPr>
            <w:tcW w:w="376" w:type="pct"/>
            <w:vMerge w:val="continue"/>
            <w:vAlign w:val="center"/>
          </w:tcPr>
          <w:p w14:paraId="48D0814A">
            <w:pPr>
              <w:widowControl/>
              <w:spacing w:line="240" w:lineRule="auto"/>
              <w:ind w:firstLine="0" w:firstLineChars="0"/>
              <w:jc w:val="center"/>
              <w:rPr>
                <w:rFonts w:cs="Times New Roman"/>
                <w:bCs/>
                <w:kern w:val="0"/>
                <w:sz w:val="21"/>
                <w:szCs w:val="21"/>
              </w:rPr>
            </w:pPr>
          </w:p>
        </w:tc>
        <w:tc>
          <w:tcPr>
            <w:tcW w:w="1450" w:type="pct"/>
            <w:vAlign w:val="center"/>
          </w:tcPr>
          <w:p w14:paraId="01FCD7D7">
            <w:pPr>
              <w:widowControl/>
              <w:spacing w:line="240" w:lineRule="auto"/>
              <w:ind w:firstLine="0" w:firstLineChars="0"/>
              <w:jc w:val="center"/>
              <w:rPr>
                <w:rFonts w:cs="Times New Roman"/>
                <w:sz w:val="21"/>
                <w:szCs w:val="21"/>
              </w:rPr>
            </w:pPr>
            <w:r>
              <w:rPr>
                <w:rFonts w:cs="Times New Roman"/>
                <w:sz w:val="21"/>
                <w:szCs w:val="21"/>
              </w:rPr>
              <w:t>2022年10月27日通过自主验收（仪化安环[2022]5号）</w:t>
            </w:r>
            <w:r>
              <w:rPr>
                <w:rFonts w:cs="Times New Roman"/>
                <w:sz w:val="21"/>
                <w:szCs w:val="21"/>
              </w:rPr>
              <w:tab/>
            </w:r>
            <w:r>
              <w:rPr>
                <w:rFonts w:cs="Times New Roman"/>
                <w:sz w:val="21"/>
                <w:szCs w:val="21"/>
              </w:rPr>
              <w:tab/>
            </w:r>
          </w:p>
        </w:tc>
      </w:tr>
      <w:bookmarkEnd w:id="19"/>
    </w:tbl>
    <w:p w14:paraId="4A5C7F5F">
      <w:pPr>
        <w:widowControl/>
        <w:ind w:firstLine="0" w:firstLineChars="0"/>
        <w:outlineLvl w:val="2"/>
        <w:rPr>
          <w:rFonts w:cs="Times New Roman"/>
          <w:b/>
          <w:bCs/>
          <w:sz w:val="28"/>
          <w:szCs w:val="32"/>
        </w:rPr>
      </w:pPr>
      <w:r>
        <w:rPr>
          <w:rFonts w:cs="Times New Roman"/>
          <w:b/>
          <w:bCs/>
          <w:sz w:val="28"/>
          <w:szCs w:val="32"/>
        </w:rPr>
        <w:t>3.1.2 现有项目主体工程及产品方案</w:t>
      </w:r>
    </w:p>
    <w:p w14:paraId="598F2A97">
      <w:pPr>
        <w:widowControl/>
        <w:ind w:firstLine="480"/>
        <w:rPr>
          <w:rFonts w:cs="Times New Roman"/>
        </w:rPr>
      </w:pPr>
      <w:r>
        <w:rPr>
          <w:rFonts w:cs="Times New Roman"/>
        </w:rPr>
        <w:t>仪化公司自1978年筹建以来，目前已建成投用的主要生产装置为：</w:t>
      </w:r>
      <w:r>
        <w:rPr>
          <w:rFonts w:hint="eastAsia" w:cs="Times New Roman"/>
        </w:rPr>
        <w:t>20</w:t>
      </w:r>
      <w:r>
        <w:rPr>
          <w:rFonts w:cs="Times New Roman"/>
        </w:rPr>
        <w:t>个聚酯生产单元、</w:t>
      </w:r>
      <w:r>
        <w:rPr>
          <w:rFonts w:hint="eastAsia" w:cs="Times New Roman"/>
        </w:rPr>
        <w:t>56</w:t>
      </w:r>
      <w:r>
        <w:rPr>
          <w:rFonts w:cs="Times New Roman"/>
        </w:rPr>
        <w:t>条涤纶短纤生产线、12条丙纶熔喷非织造布生产线、5个固相缩聚单元、</w:t>
      </w:r>
      <w:r>
        <w:rPr>
          <w:rFonts w:hint="eastAsia" w:cs="Times New Roman"/>
        </w:rPr>
        <w:t>1</w:t>
      </w:r>
      <w:r>
        <w:rPr>
          <w:rFonts w:cs="Times New Roman"/>
        </w:rPr>
        <w:t>套PTA生产装置、4套高性能聚乙烯纤维生产线及</w:t>
      </w:r>
      <w:r>
        <w:rPr>
          <w:rFonts w:hint="eastAsia" w:cs="Times New Roman"/>
        </w:rPr>
        <w:t>4</w:t>
      </w:r>
      <w:r>
        <w:rPr>
          <w:rFonts w:cs="Times New Roman"/>
        </w:rPr>
        <w:t>套PBT生产装置、1套马来酸酐生产装置，企业实际生产状况详见下表3.</w:t>
      </w:r>
      <w:r>
        <w:rPr>
          <w:rFonts w:hint="eastAsia" w:cs="Times New Roman"/>
        </w:rPr>
        <w:t>1.</w:t>
      </w:r>
      <w:r>
        <w:rPr>
          <w:rFonts w:cs="Times New Roman"/>
        </w:rPr>
        <w:t xml:space="preserve">2-1。 </w:t>
      </w:r>
    </w:p>
    <w:p w14:paraId="6461BCD8">
      <w:pPr>
        <w:adjustRightInd/>
        <w:snapToGrid/>
        <w:ind w:firstLine="480" w:firstLineChars="0"/>
        <w:jc w:val="center"/>
        <w:rPr>
          <w:rFonts w:cs="Times New Roman"/>
          <w:b/>
        </w:rPr>
      </w:pPr>
      <w:r>
        <w:rPr>
          <w:rFonts w:cs="Times New Roman"/>
          <w:b/>
        </w:rPr>
        <w:t>表3.</w:t>
      </w:r>
      <w:r>
        <w:rPr>
          <w:rFonts w:hint="eastAsia" w:cs="Times New Roman"/>
          <w:b/>
        </w:rPr>
        <w:t>1.</w:t>
      </w:r>
      <w:r>
        <w:rPr>
          <w:rFonts w:cs="Times New Roman"/>
          <w:b/>
        </w:rPr>
        <w:t>2-1  仪化公司现有生产装置统计表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705"/>
        <w:gridCol w:w="3362"/>
        <w:gridCol w:w="2449"/>
        <w:gridCol w:w="1690"/>
        <w:gridCol w:w="1514"/>
        <w:gridCol w:w="2163"/>
        <w:gridCol w:w="2291"/>
      </w:tblGrid>
      <w:tr w14:paraId="6C961AB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14968A15">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序号</w:t>
            </w:r>
          </w:p>
        </w:tc>
        <w:tc>
          <w:tcPr>
            <w:tcW w:w="1186" w:type="pct"/>
            <w:vAlign w:val="center"/>
          </w:tcPr>
          <w:p w14:paraId="6E3BF269">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装置名称</w:t>
            </w:r>
          </w:p>
        </w:tc>
        <w:tc>
          <w:tcPr>
            <w:tcW w:w="864" w:type="pct"/>
            <w:vAlign w:val="center"/>
          </w:tcPr>
          <w:p w14:paraId="0CCF9B7C">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生产规模（</w:t>
            </w:r>
            <w:r>
              <w:rPr>
                <w:rFonts w:cs="Times New Roman"/>
                <w:b/>
                <w:bCs/>
                <w:sz w:val="21"/>
                <w:szCs w:val="21"/>
              </w:rPr>
              <w:t>t/a</w:t>
            </w:r>
            <w:r>
              <w:rPr>
                <w:rFonts w:ascii="宋体" w:hAnsi="宋体" w:cs="Times New Roman"/>
                <w:b/>
                <w:bCs/>
                <w:sz w:val="21"/>
                <w:szCs w:val="21"/>
              </w:rPr>
              <w:t>）</w:t>
            </w:r>
          </w:p>
        </w:tc>
        <w:tc>
          <w:tcPr>
            <w:tcW w:w="596" w:type="pct"/>
            <w:vAlign w:val="center"/>
          </w:tcPr>
          <w:p w14:paraId="138CA8E9">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投产时间</w:t>
            </w:r>
          </w:p>
        </w:tc>
        <w:tc>
          <w:tcPr>
            <w:tcW w:w="534" w:type="pct"/>
            <w:vAlign w:val="center"/>
          </w:tcPr>
          <w:p w14:paraId="1638A35A">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验收时间</w:t>
            </w:r>
          </w:p>
        </w:tc>
        <w:tc>
          <w:tcPr>
            <w:tcW w:w="763" w:type="pct"/>
            <w:vAlign w:val="center"/>
          </w:tcPr>
          <w:p w14:paraId="15DF69B9">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运营情况</w:t>
            </w:r>
          </w:p>
        </w:tc>
        <w:tc>
          <w:tcPr>
            <w:tcW w:w="808" w:type="pct"/>
            <w:vAlign w:val="center"/>
          </w:tcPr>
          <w:p w14:paraId="36E79043">
            <w:pPr>
              <w:adjustRightInd/>
              <w:snapToGrid/>
              <w:spacing w:line="240" w:lineRule="auto"/>
              <w:ind w:firstLine="0" w:firstLineChars="0"/>
              <w:jc w:val="center"/>
              <w:rPr>
                <w:rFonts w:cs="Times New Roman"/>
                <w:b/>
                <w:bCs/>
                <w:sz w:val="21"/>
                <w:szCs w:val="21"/>
              </w:rPr>
            </w:pPr>
            <w:r>
              <w:rPr>
                <w:rFonts w:cs="Times New Roman"/>
                <w:b/>
                <w:bCs/>
                <w:sz w:val="21"/>
                <w:szCs w:val="21"/>
              </w:rPr>
              <w:t>2023</w:t>
            </w:r>
            <w:r>
              <w:rPr>
                <w:rFonts w:ascii="宋体" w:hAnsi="宋体" w:cs="Times New Roman"/>
                <w:b/>
                <w:bCs/>
                <w:sz w:val="21"/>
                <w:szCs w:val="21"/>
              </w:rPr>
              <w:t>年生产负荷</w:t>
            </w:r>
          </w:p>
        </w:tc>
      </w:tr>
      <w:tr w14:paraId="5B16D85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000" w:type="pct"/>
            <w:gridSpan w:val="7"/>
            <w:shd w:val="clear" w:color="auto" w:fill="CCCCCC"/>
            <w:vAlign w:val="center"/>
          </w:tcPr>
          <w:p w14:paraId="558B465A">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一、合纤一部</w:t>
            </w:r>
          </w:p>
        </w:tc>
      </w:tr>
      <w:tr w14:paraId="77A0D11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16756B4D">
            <w:pPr>
              <w:adjustRightInd/>
              <w:snapToGrid/>
              <w:spacing w:line="240" w:lineRule="auto"/>
              <w:ind w:firstLine="0" w:firstLineChars="0"/>
              <w:jc w:val="center"/>
              <w:rPr>
                <w:rFonts w:cs="Times New Roman"/>
                <w:sz w:val="21"/>
                <w:szCs w:val="21"/>
              </w:rPr>
            </w:pPr>
            <w:r>
              <w:rPr>
                <w:rFonts w:cs="Times New Roman"/>
                <w:sz w:val="21"/>
                <w:szCs w:val="21"/>
              </w:rPr>
              <w:t>1</w:t>
            </w:r>
          </w:p>
        </w:tc>
        <w:tc>
          <w:tcPr>
            <w:tcW w:w="1186" w:type="pct"/>
            <w:vAlign w:val="center"/>
          </w:tcPr>
          <w:p w14:paraId="31A23494">
            <w:pPr>
              <w:adjustRightInd/>
              <w:snapToGrid/>
              <w:spacing w:line="240" w:lineRule="auto"/>
              <w:ind w:firstLine="0" w:firstLineChars="0"/>
              <w:jc w:val="center"/>
              <w:rPr>
                <w:rFonts w:cs="Times New Roman"/>
                <w:sz w:val="21"/>
                <w:szCs w:val="21"/>
              </w:rPr>
            </w:pPr>
            <w:r>
              <w:rPr>
                <w:rFonts w:ascii="宋体" w:hAnsi="宋体" w:cs="Times New Roman"/>
                <w:sz w:val="21"/>
                <w:szCs w:val="21"/>
              </w:rPr>
              <w:t>聚酯一装置（</w:t>
            </w:r>
            <w:r>
              <w:rPr>
                <w:rFonts w:cs="Times New Roman"/>
                <w:sz w:val="21"/>
                <w:szCs w:val="21"/>
              </w:rPr>
              <w:t>1</w:t>
            </w:r>
            <w:r>
              <w:rPr>
                <w:rFonts w:ascii="宋体" w:hAnsi="宋体" w:cs="Times New Roman"/>
                <w:sz w:val="21"/>
                <w:szCs w:val="21"/>
              </w:rPr>
              <w:t>、</w:t>
            </w:r>
            <w:r>
              <w:rPr>
                <w:rFonts w:cs="Times New Roman"/>
                <w:sz w:val="21"/>
                <w:szCs w:val="21"/>
              </w:rPr>
              <w:t>2</w:t>
            </w:r>
            <w:r>
              <w:rPr>
                <w:rFonts w:ascii="宋体" w:hAnsi="宋体" w:cs="Times New Roman"/>
                <w:sz w:val="21"/>
                <w:szCs w:val="21"/>
              </w:rPr>
              <w:t>、</w:t>
            </w:r>
            <w:r>
              <w:rPr>
                <w:rFonts w:cs="Times New Roman"/>
                <w:sz w:val="21"/>
                <w:szCs w:val="21"/>
              </w:rPr>
              <w:t>3</w:t>
            </w:r>
            <w:r>
              <w:rPr>
                <w:rFonts w:ascii="宋体" w:hAnsi="宋体" w:cs="Times New Roman"/>
                <w:sz w:val="21"/>
                <w:szCs w:val="21"/>
              </w:rPr>
              <w:t>、</w:t>
            </w:r>
            <w:r>
              <w:rPr>
                <w:rFonts w:cs="Times New Roman"/>
                <w:sz w:val="21"/>
                <w:szCs w:val="21"/>
              </w:rPr>
              <w:t>11</w:t>
            </w:r>
            <w:r>
              <w:rPr>
                <w:rFonts w:ascii="宋体" w:hAnsi="宋体" w:cs="Times New Roman"/>
                <w:sz w:val="21"/>
                <w:szCs w:val="21"/>
              </w:rPr>
              <w:t>、</w:t>
            </w:r>
            <w:r>
              <w:rPr>
                <w:rFonts w:cs="Times New Roman"/>
                <w:sz w:val="21"/>
                <w:szCs w:val="21"/>
              </w:rPr>
              <w:t>16</w:t>
            </w:r>
            <w:r>
              <w:rPr>
                <w:rFonts w:ascii="宋体" w:hAnsi="宋体" w:cs="Times New Roman"/>
                <w:sz w:val="21"/>
                <w:szCs w:val="21"/>
              </w:rPr>
              <w:t>、</w:t>
            </w:r>
            <w:r>
              <w:rPr>
                <w:rFonts w:cs="Times New Roman"/>
                <w:sz w:val="21"/>
                <w:szCs w:val="21"/>
              </w:rPr>
              <w:t>18</w:t>
            </w:r>
            <w:r>
              <w:rPr>
                <w:rFonts w:ascii="宋体" w:hAnsi="宋体" w:cs="Times New Roman"/>
                <w:sz w:val="21"/>
                <w:szCs w:val="21"/>
              </w:rPr>
              <w:t>单元）</w:t>
            </w:r>
          </w:p>
        </w:tc>
        <w:tc>
          <w:tcPr>
            <w:tcW w:w="864" w:type="pct"/>
            <w:vAlign w:val="center"/>
          </w:tcPr>
          <w:p w14:paraId="36C7CFCF">
            <w:pPr>
              <w:adjustRightInd/>
              <w:snapToGrid/>
              <w:spacing w:line="240" w:lineRule="auto"/>
              <w:ind w:firstLine="0" w:firstLineChars="0"/>
              <w:jc w:val="center"/>
              <w:rPr>
                <w:rFonts w:cs="Times New Roman"/>
                <w:sz w:val="21"/>
                <w:szCs w:val="21"/>
              </w:rPr>
            </w:pPr>
            <w:r>
              <w:rPr>
                <w:rFonts w:cs="Times New Roman"/>
                <w:sz w:val="21"/>
                <w:szCs w:val="21"/>
              </w:rPr>
              <w:t>830000</w:t>
            </w:r>
          </w:p>
        </w:tc>
        <w:tc>
          <w:tcPr>
            <w:tcW w:w="596" w:type="pct"/>
            <w:vAlign w:val="center"/>
          </w:tcPr>
          <w:p w14:paraId="2A7BFAF6">
            <w:pPr>
              <w:adjustRightInd/>
              <w:snapToGrid/>
              <w:spacing w:line="240" w:lineRule="auto"/>
              <w:ind w:firstLine="0" w:firstLineChars="0"/>
              <w:jc w:val="center"/>
              <w:rPr>
                <w:rFonts w:cs="Times New Roman"/>
                <w:kern w:val="0"/>
                <w:sz w:val="21"/>
                <w:szCs w:val="21"/>
              </w:rPr>
            </w:pPr>
            <w:r>
              <w:rPr>
                <w:rFonts w:cs="Times New Roman"/>
                <w:sz w:val="21"/>
                <w:szCs w:val="21"/>
              </w:rPr>
              <w:t>1984</w:t>
            </w:r>
          </w:p>
        </w:tc>
        <w:tc>
          <w:tcPr>
            <w:tcW w:w="534" w:type="pct"/>
            <w:vAlign w:val="center"/>
          </w:tcPr>
          <w:p w14:paraId="71578322">
            <w:pPr>
              <w:adjustRightInd/>
              <w:snapToGrid/>
              <w:spacing w:line="240" w:lineRule="auto"/>
              <w:ind w:firstLine="0" w:firstLineChars="0"/>
              <w:jc w:val="center"/>
              <w:rPr>
                <w:rFonts w:cs="Times New Roman"/>
                <w:kern w:val="0"/>
                <w:sz w:val="21"/>
                <w:szCs w:val="21"/>
              </w:rPr>
            </w:pPr>
            <w:r>
              <w:rPr>
                <w:rFonts w:cs="Times New Roman"/>
                <w:sz w:val="21"/>
                <w:szCs w:val="21"/>
              </w:rPr>
              <w:t>1988</w:t>
            </w:r>
          </w:p>
        </w:tc>
        <w:tc>
          <w:tcPr>
            <w:tcW w:w="763" w:type="pct"/>
            <w:vAlign w:val="center"/>
          </w:tcPr>
          <w:p w14:paraId="454EB267">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771EE76A">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786BBC4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6F81EAF7">
            <w:pPr>
              <w:adjustRightInd/>
              <w:snapToGrid/>
              <w:spacing w:line="240" w:lineRule="auto"/>
              <w:ind w:firstLine="0" w:firstLineChars="0"/>
              <w:jc w:val="center"/>
              <w:rPr>
                <w:rFonts w:cs="Times New Roman"/>
                <w:sz w:val="21"/>
                <w:szCs w:val="21"/>
              </w:rPr>
            </w:pPr>
            <w:r>
              <w:rPr>
                <w:rFonts w:cs="Times New Roman"/>
                <w:sz w:val="21"/>
                <w:szCs w:val="21"/>
              </w:rPr>
              <w:t>2</w:t>
            </w:r>
          </w:p>
        </w:tc>
        <w:tc>
          <w:tcPr>
            <w:tcW w:w="1186" w:type="pct"/>
            <w:vAlign w:val="center"/>
          </w:tcPr>
          <w:p w14:paraId="66200BED">
            <w:pPr>
              <w:adjustRightInd/>
              <w:snapToGrid/>
              <w:spacing w:line="240" w:lineRule="auto"/>
              <w:ind w:firstLine="0" w:firstLineChars="0"/>
              <w:jc w:val="center"/>
              <w:rPr>
                <w:rFonts w:cs="Times New Roman"/>
                <w:sz w:val="21"/>
                <w:szCs w:val="21"/>
              </w:rPr>
            </w:pPr>
            <w:r>
              <w:rPr>
                <w:rFonts w:ascii="宋体" w:hAnsi="宋体" w:cs="Times New Roman"/>
                <w:sz w:val="21"/>
                <w:szCs w:val="21"/>
              </w:rPr>
              <w:t>短纤一装置（</w:t>
            </w:r>
            <w:r>
              <w:rPr>
                <w:rFonts w:cs="Times New Roman"/>
                <w:sz w:val="21"/>
                <w:szCs w:val="21"/>
              </w:rPr>
              <w:t>1-8K</w:t>
            </w:r>
            <w:r>
              <w:rPr>
                <w:rFonts w:ascii="宋体" w:hAnsi="宋体" w:cs="Times New Roman"/>
                <w:sz w:val="21"/>
                <w:szCs w:val="21"/>
              </w:rPr>
              <w:t>）</w:t>
            </w:r>
          </w:p>
        </w:tc>
        <w:tc>
          <w:tcPr>
            <w:tcW w:w="864" w:type="pct"/>
            <w:vAlign w:val="center"/>
          </w:tcPr>
          <w:p w14:paraId="76766939">
            <w:pPr>
              <w:adjustRightInd/>
              <w:snapToGrid/>
              <w:spacing w:line="240" w:lineRule="auto"/>
              <w:ind w:firstLine="0" w:firstLineChars="0"/>
              <w:jc w:val="center"/>
              <w:rPr>
                <w:rFonts w:cs="Times New Roman"/>
                <w:sz w:val="21"/>
                <w:szCs w:val="21"/>
              </w:rPr>
            </w:pPr>
            <w:r>
              <w:rPr>
                <w:rFonts w:cs="Times New Roman"/>
                <w:sz w:val="21"/>
                <w:szCs w:val="21"/>
              </w:rPr>
              <w:t>170000</w:t>
            </w:r>
          </w:p>
        </w:tc>
        <w:tc>
          <w:tcPr>
            <w:tcW w:w="596" w:type="pct"/>
            <w:vAlign w:val="center"/>
          </w:tcPr>
          <w:p w14:paraId="37AF9FA7">
            <w:pPr>
              <w:adjustRightInd/>
              <w:snapToGrid/>
              <w:spacing w:line="240" w:lineRule="auto"/>
              <w:ind w:firstLine="0" w:firstLineChars="0"/>
              <w:jc w:val="center"/>
              <w:rPr>
                <w:rFonts w:cs="Times New Roman"/>
                <w:kern w:val="0"/>
                <w:sz w:val="21"/>
                <w:szCs w:val="21"/>
              </w:rPr>
            </w:pPr>
            <w:r>
              <w:rPr>
                <w:rFonts w:cs="Times New Roman"/>
                <w:sz w:val="21"/>
                <w:szCs w:val="21"/>
              </w:rPr>
              <w:t>1984</w:t>
            </w:r>
          </w:p>
        </w:tc>
        <w:tc>
          <w:tcPr>
            <w:tcW w:w="534" w:type="pct"/>
            <w:vAlign w:val="center"/>
          </w:tcPr>
          <w:p w14:paraId="678C8B87">
            <w:pPr>
              <w:adjustRightInd/>
              <w:snapToGrid/>
              <w:spacing w:line="240" w:lineRule="auto"/>
              <w:ind w:firstLine="0" w:firstLineChars="0"/>
              <w:jc w:val="center"/>
              <w:rPr>
                <w:rFonts w:cs="Times New Roman"/>
                <w:kern w:val="0"/>
                <w:sz w:val="21"/>
                <w:szCs w:val="21"/>
              </w:rPr>
            </w:pPr>
            <w:r>
              <w:rPr>
                <w:rFonts w:cs="Times New Roman"/>
                <w:sz w:val="21"/>
                <w:szCs w:val="21"/>
              </w:rPr>
              <w:t>1988</w:t>
            </w:r>
          </w:p>
        </w:tc>
        <w:tc>
          <w:tcPr>
            <w:tcW w:w="763" w:type="pct"/>
            <w:vAlign w:val="center"/>
          </w:tcPr>
          <w:p w14:paraId="15D1AD49">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27F18AEF">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7F3C15C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5821E3C0">
            <w:pPr>
              <w:adjustRightInd/>
              <w:snapToGrid/>
              <w:spacing w:line="240" w:lineRule="auto"/>
              <w:ind w:firstLine="0" w:firstLineChars="0"/>
              <w:jc w:val="center"/>
              <w:rPr>
                <w:rFonts w:cs="Times New Roman"/>
                <w:sz w:val="21"/>
                <w:szCs w:val="21"/>
              </w:rPr>
            </w:pPr>
            <w:r>
              <w:rPr>
                <w:rFonts w:cs="Times New Roman"/>
                <w:sz w:val="21"/>
                <w:szCs w:val="21"/>
              </w:rPr>
              <w:t>3</w:t>
            </w:r>
          </w:p>
        </w:tc>
        <w:tc>
          <w:tcPr>
            <w:tcW w:w="1186" w:type="pct"/>
            <w:vAlign w:val="center"/>
          </w:tcPr>
          <w:p w14:paraId="272B2A5F">
            <w:pPr>
              <w:adjustRightInd/>
              <w:snapToGrid/>
              <w:spacing w:line="240" w:lineRule="auto"/>
              <w:ind w:firstLine="0" w:firstLineChars="0"/>
              <w:jc w:val="center"/>
              <w:rPr>
                <w:rFonts w:cs="Times New Roman"/>
                <w:sz w:val="21"/>
                <w:szCs w:val="21"/>
              </w:rPr>
            </w:pPr>
            <w:r>
              <w:rPr>
                <w:rFonts w:ascii="宋体" w:hAnsi="宋体" w:cs="Times New Roman"/>
                <w:sz w:val="21"/>
                <w:szCs w:val="21"/>
              </w:rPr>
              <w:t>短纤四装置（</w:t>
            </w:r>
            <w:r>
              <w:rPr>
                <w:rFonts w:cs="Times New Roman"/>
                <w:sz w:val="21"/>
                <w:szCs w:val="21"/>
              </w:rPr>
              <w:t>27-30K</w:t>
            </w:r>
            <w:r>
              <w:rPr>
                <w:rFonts w:ascii="宋体" w:hAnsi="宋体" w:cs="Times New Roman"/>
                <w:sz w:val="21"/>
                <w:szCs w:val="21"/>
              </w:rPr>
              <w:t>、冷冻</w:t>
            </w:r>
            <w:r>
              <w:rPr>
                <w:rFonts w:cs="Times New Roman"/>
                <w:sz w:val="21"/>
                <w:szCs w:val="21"/>
              </w:rPr>
              <w:t>/</w:t>
            </w:r>
            <w:r>
              <w:rPr>
                <w:rFonts w:ascii="宋体" w:hAnsi="宋体" w:cs="Times New Roman"/>
                <w:sz w:val="21"/>
                <w:szCs w:val="21"/>
              </w:rPr>
              <w:t>热力</w:t>
            </w:r>
            <w:r>
              <w:rPr>
                <w:rFonts w:cs="Times New Roman"/>
                <w:sz w:val="21"/>
                <w:szCs w:val="21"/>
              </w:rPr>
              <w:t>/</w:t>
            </w:r>
            <w:r>
              <w:rPr>
                <w:rFonts w:ascii="宋体" w:hAnsi="宋体" w:cs="Times New Roman"/>
                <w:sz w:val="21"/>
                <w:szCs w:val="21"/>
              </w:rPr>
              <w:t>循环水、组件清洗）</w:t>
            </w:r>
          </w:p>
        </w:tc>
        <w:tc>
          <w:tcPr>
            <w:tcW w:w="864" w:type="pct"/>
            <w:vAlign w:val="center"/>
          </w:tcPr>
          <w:p w14:paraId="3E054E63">
            <w:pPr>
              <w:adjustRightInd/>
              <w:snapToGrid/>
              <w:spacing w:line="240" w:lineRule="auto"/>
              <w:ind w:firstLine="0" w:firstLineChars="0"/>
              <w:jc w:val="center"/>
              <w:rPr>
                <w:rFonts w:cs="Times New Roman"/>
                <w:kern w:val="0"/>
                <w:sz w:val="21"/>
                <w:szCs w:val="21"/>
              </w:rPr>
            </w:pPr>
            <w:r>
              <w:rPr>
                <w:rFonts w:cs="Times New Roman"/>
                <w:sz w:val="21"/>
                <w:szCs w:val="21"/>
              </w:rPr>
              <w:t>100000</w:t>
            </w:r>
          </w:p>
        </w:tc>
        <w:tc>
          <w:tcPr>
            <w:tcW w:w="596" w:type="pct"/>
            <w:vAlign w:val="center"/>
          </w:tcPr>
          <w:p w14:paraId="6C9CF791">
            <w:pPr>
              <w:adjustRightInd/>
              <w:snapToGrid/>
              <w:spacing w:line="240" w:lineRule="auto"/>
              <w:ind w:firstLine="0" w:firstLineChars="0"/>
              <w:jc w:val="center"/>
              <w:rPr>
                <w:rFonts w:cs="Times New Roman"/>
                <w:kern w:val="0"/>
                <w:sz w:val="21"/>
                <w:szCs w:val="21"/>
              </w:rPr>
            </w:pPr>
            <w:r>
              <w:rPr>
                <w:rFonts w:cs="Times New Roman"/>
                <w:sz w:val="21"/>
                <w:szCs w:val="21"/>
              </w:rPr>
              <w:t>2000</w:t>
            </w:r>
          </w:p>
        </w:tc>
        <w:tc>
          <w:tcPr>
            <w:tcW w:w="534" w:type="pct"/>
            <w:vAlign w:val="center"/>
          </w:tcPr>
          <w:p w14:paraId="5CD25A14">
            <w:pPr>
              <w:adjustRightInd/>
              <w:snapToGrid/>
              <w:spacing w:line="240" w:lineRule="auto"/>
              <w:ind w:firstLine="0" w:firstLineChars="0"/>
              <w:jc w:val="center"/>
              <w:rPr>
                <w:rFonts w:cs="Times New Roman"/>
                <w:kern w:val="0"/>
                <w:sz w:val="21"/>
                <w:szCs w:val="21"/>
              </w:rPr>
            </w:pPr>
            <w:r>
              <w:rPr>
                <w:rFonts w:cs="Times New Roman"/>
                <w:sz w:val="21"/>
                <w:szCs w:val="21"/>
              </w:rPr>
              <w:t>2003</w:t>
            </w:r>
          </w:p>
        </w:tc>
        <w:tc>
          <w:tcPr>
            <w:tcW w:w="763" w:type="pct"/>
            <w:vAlign w:val="center"/>
          </w:tcPr>
          <w:p w14:paraId="0CD69A65">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1FEDC21A">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689FE72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3F1BF47E">
            <w:pPr>
              <w:adjustRightInd/>
              <w:snapToGrid/>
              <w:spacing w:line="240" w:lineRule="auto"/>
              <w:ind w:firstLine="0" w:firstLineChars="0"/>
              <w:jc w:val="center"/>
              <w:rPr>
                <w:rFonts w:cs="Times New Roman"/>
                <w:sz w:val="21"/>
                <w:szCs w:val="21"/>
              </w:rPr>
            </w:pPr>
            <w:r>
              <w:rPr>
                <w:rFonts w:cs="Times New Roman"/>
                <w:sz w:val="21"/>
                <w:szCs w:val="21"/>
              </w:rPr>
              <w:t>4</w:t>
            </w:r>
          </w:p>
        </w:tc>
        <w:tc>
          <w:tcPr>
            <w:tcW w:w="1186" w:type="pct"/>
            <w:vAlign w:val="center"/>
          </w:tcPr>
          <w:p w14:paraId="2E7F5C04">
            <w:pPr>
              <w:adjustRightInd/>
              <w:snapToGrid/>
              <w:spacing w:line="240" w:lineRule="auto"/>
              <w:ind w:firstLine="0" w:firstLineChars="0"/>
              <w:jc w:val="center"/>
              <w:rPr>
                <w:rFonts w:cs="Times New Roman"/>
                <w:sz w:val="21"/>
                <w:szCs w:val="21"/>
              </w:rPr>
            </w:pPr>
            <w:r>
              <w:rPr>
                <w:rFonts w:ascii="宋体" w:hAnsi="宋体" w:cs="Times New Roman"/>
                <w:sz w:val="21"/>
                <w:szCs w:val="21"/>
              </w:rPr>
              <w:t>短纤六装置（</w:t>
            </w:r>
            <w:r>
              <w:rPr>
                <w:rFonts w:cs="Times New Roman"/>
                <w:sz w:val="21"/>
                <w:szCs w:val="21"/>
              </w:rPr>
              <w:t>41-48K</w:t>
            </w:r>
            <w:r>
              <w:rPr>
                <w:rFonts w:ascii="宋体" w:hAnsi="宋体" w:cs="Times New Roman"/>
                <w:sz w:val="21"/>
                <w:szCs w:val="21"/>
              </w:rPr>
              <w:t>）</w:t>
            </w:r>
          </w:p>
        </w:tc>
        <w:tc>
          <w:tcPr>
            <w:tcW w:w="864" w:type="pct"/>
            <w:vAlign w:val="center"/>
          </w:tcPr>
          <w:p w14:paraId="66F9E1EA">
            <w:pPr>
              <w:adjustRightInd/>
              <w:snapToGrid/>
              <w:spacing w:line="240" w:lineRule="auto"/>
              <w:ind w:firstLine="0" w:firstLineChars="0"/>
              <w:jc w:val="center"/>
              <w:rPr>
                <w:rFonts w:cs="Times New Roman"/>
                <w:sz w:val="21"/>
                <w:szCs w:val="21"/>
              </w:rPr>
            </w:pPr>
            <w:r>
              <w:rPr>
                <w:rFonts w:cs="Times New Roman"/>
                <w:sz w:val="21"/>
                <w:szCs w:val="21"/>
              </w:rPr>
              <w:t>200000</w:t>
            </w:r>
          </w:p>
        </w:tc>
        <w:tc>
          <w:tcPr>
            <w:tcW w:w="596" w:type="pct"/>
            <w:vAlign w:val="center"/>
          </w:tcPr>
          <w:p w14:paraId="1B5CAD65">
            <w:pPr>
              <w:adjustRightInd/>
              <w:snapToGrid/>
              <w:spacing w:line="240" w:lineRule="auto"/>
              <w:ind w:firstLine="0" w:firstLineChars="0"/>
              <w:jc w:val="center"/>
              <w:rPr>
                <w:rFonts w:cs="Times New Roman"/>
                <w:kern w:val="0"/>
                <w:sz w:val="21"/>
                <w:szCs w:val="21"/>
              </w:rPr>
            </w:pPr>
            <w:r>
              <w:rPr>
                <w:rFonts w:cs="Times New Roman"/>
                <w:sz w:val="21"/>
                <w:szCs w:val="21"/>
              </w:rPr>
              <w:t>2020</w:t>
            </w:r>
          </w:p>
        </w:tc>
        <w:tc>
          <w:tcPr>
            <w:tcW w:w="534" w:type="pct"/>
            <w:vAlign w:val="center"/>
          </w:tcPr>
          <w:p w14:paraId="4D74B7EF">
            <w:pPr>
              <w:adjustRightInd/>
              <w:snapToGrid/>
              <w:spacing w:line="240" w:lineRule="auto"/>
              <w:ind w:firstLine="0" w:firstLineChars="0"/>
              <w:jc w:val="center"/>
              <w:rPr>
                <w:rFonts w:cs="Times New Roman"/>
                <w:kern w:val="0"/>
                <w:sz w:val="21"/>
                <w:szCs w:val="21"/>
              </w:rPr>
            </w:pPr>
            <w:r>
              <w:rPr>
                <w:rFonts w:cs="Times New Roman"/>
                <w:sz w:val="21"/>
                <w:szCs w:val="21"/>
              </w:rPr>
              <w:t>2021</w:t>
            </w:r>
          </w:p>
        </w:tc>
        <w:tc>
          <w:tcPr>
            <w:tcW w:w="763" w:type="pct"/>
            <w:vAlign w:val="center"/>
          </w:tcPr>
          <w:p w14:paraId="11C1272A">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3A0839D8">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53FC47D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000" w:type="pct"/>
            <w:gridSpan w:val="7"/>
            <w:shd w:val="clear" w:color="auto" w:fill="CCCCCC"/>
            <w:vAlign w:val="center"/>
          </w:tcPr>
          <w:p w14:paraId="59740BF9">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二、合纤二部</w:t>
            </w:r>
          </w:p>
        </w:tc>
      </w:tr>
      <w:tr w14:paraId="65F31AB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105DE585">
            <w:pPr>
              <w:adjustRightInd/>
              <w:snapToGrid/>
              <w:spacing w:line="240" w:lineRule="auto"/>
              <w:ind w:firstLine="0" w:firstLineChars="0"/>
              <w:jc w:val="center"/>
              <w:rPr>
                <w:rFonts w:cs="Times New Roman"/>
                <w:sz w:val="21"/>
                <w:szCs w:val="21"/>
              </w:rPr>
            </w:pPr>
            <w:r>
              <w:rPr>
                <w:rFonts w:cs="Times New Roman"/>
                <w:sz w:val="21"/>
                <w:szCs w:val="21"/>
              </w:rPr>
              <w:t>5</w:t>
            </w:r>
          </w:p>
        </w:tc>
        <w:tc>
          <w:tcPr>
            <w:tcW w:w="1186" w:type="pct"/>
            <w:vAlign w:val="center"/>
          </w:tcPr>
          <w:p w14:paraId="7D3AD8EF">
            <w:pPr>
              <w:adjustRightInd/>
              <w:snapToGrid/>
              <w:spacing w:line="240" w:lineRule="auto"/>
              <w:ind w:firstLine="0" w:firstLineChars="0"/>
              <w:jc w:val="center"/>
              <w:rPr>
                <w:rFonts w:cs="Times New Roman"/>
                <w:sz w:val="21"/>
                <w:szCs w:val="21"/>
              </w:rPr>
            </w:pPr>
            <w:r>
              <w:rPr>
                <w:rFonts w:ascii="宋体" w:hAnsi="宋体" w:cs="Times New Roman"/>
                <w:sz w:val="21"/>
                <w:szCs w:val="21"/>
              </w:rPr>
              <w:t>涤纶短纤（短纤二装置）（</w:t>
            </w:r>
            <w:r>
              <w:rPr>
                <w:rFonts w:cs="Times New Roman"/>
                <w:sz w:val="21"/>
                <w:szCs w:val="21"/>
              </w:rPr>
              <w:t>9-16K</w:t>
            </w:r>
            <w:r>
              <w:rPr>
                <w:rFonts w:ascii="宋体" w:hAnsi="宋体" w:cs="Times New Roman"/>
                <w:sz w:val="21"/>
                <w:szCs w:val="21"/>
              </w:rPr>
              <w:t>）</w:t>
            </w:r>
          </w:p>
        </w:tc>
        <w:tc>
          <w:tcPr>
            <w:tcW w:w="864" w:type="pct"/>
            <w:vAlign w:val="center"/>
          </w:tcPr>
          <w:p w14:paraId="55A13CD0">
            <w:pPr>
              <w:adjustRightInd/>
              <w:snapToGrid/>
              <w:spacing w:line="240" w:lineRule="auto"/>
              <w:ind w:firstLine="0" w:firstLineChars="0"/>
              <w:jc w:val="center"/>
              <w:rPr>
                <w:rFonts w:cs="Times New Roman"/>
                <w:sz w:val="21"/>
                <w:szCs w:val="21"/>
              </w:rPr>
            </w:pPr>
            <w:r>
              <w:rPr>
                <w:rFonts w:cs="Times New Roman"/>
                <w:sz w:val="21"/>
                <w:szCs w:val="21"/>
              </w:rPr>
              <w:t>150000</w:t>
            </w:r>
          </w:p>
        </w:tc>
        <w:tc>
          <w:tcPr>
            <w:tcW w:w="596" w:type="pct"/>
            <w:vAlign w:val="center"/>
          </w:tcPr>
          <w:p w14:paraId="25A6D84C">
            <w:pPr>
              <w:adjustRightInd/>
              <w:snapToGrid/>
              <w:spacing w:line="240" w:lineRule="auto"/>
              <w:ind w:firstLine="0" w:firstLineChars="0"/>
              <w:jc w:val="center"/>
              <w:rPr>
                <w:rFonts w:cs="Times New Roman"/>
                <w:sz w:val="21"/>
                <w:szCs w:val="21"/>
              </w:rPr>
            </w:pPr>
            <w:r>
              <w:rPr>
                <w:rFonts w:cs="Times New Roman"/>
                <w:sz w:val="21"/>
                <w:szCs w:val="21"/>
              </w:rPr>
              <w:t>1990</w:t>
            </w:r>
          </w:p>
        </w:tc>
        <w:tc>
          <w:tcPr>
            <w:tcW w:w="534" w:type="pct"/>
            <w:vAlign w:val="center"/>
          </w:tcPr>
          <w:p w14:paraId="0CC4A232">
            <w:pPr>
              <w:adjustRightInd/>
              <w:snapToGrid/>
              <w:spacing w:line="240" w:lineRule="auto"/>
              <w:ind w:firstLine="0" w:firstLineChars="0"/>
              <w:jc w:val="center"/>
              <w:rPr>
                <w:rFonts w:cs="Times New Roman"/>
                <w:sz w:val="21"/>
                <w:szCs w:val="21"/>
              </w:rPr>
            </w:pPr>
            <w:r>
              <w:rPr>
                <w:rFonts w:cs="Times New Roman"/>
                <w:sz w:val="21"/>
                <w:szCs w:val="21"/>
              </w:rPr>
              <w:t>1992</w:t>
            </w:r>
          </w:p>
        </w:tc>
        <w:tc>
          <w:tcPr>
            <w:tcW w:w="763" w:type="pct"/>
            <w:vAlign w:val="center"/>
          </w:tcPr>
          <w:p w14:paraId="6E8F0FAF">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01599D45">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7D9B124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3A5580C1">
            <w:pPr>
              <w:adjustRightInd/>
              <w:snapToGrid/>
              <w:spacing w:line="240" w:lineRule="auto"/>
              <w:ind w:firstLine="0" w:firstLineChars="0"/>
              <w:jc w:val="center"/>
              <w:rPr>
                <w:rFonts w:cs="Times New Roman"/>
                <w:sz w:val="21"/>
                <w:szCs w:val="21"/>
              </w:rPr>
            </w:pPr>
            <w:r>
              <w:rPr>
                <w:rFonts w:cs="Times New Roman"/>
                <w:sz w:val="21"/>
                <w:szCs w:val="21"/>
              </w:rPr>
              <w:t>6</w:t>
            </w:r>
          </w:p>
        </w:tc>
        <w:tc>
          <w:tcPr>
            <w:tcW w:w="1186" w:type="pct"/>
            <w:vAlign w:val="center"/>
          </w:tcPr>
          <w:p w14:paraId="7D3944FA">
            <w:pPr>
              <w:adjustRightInd/>
              <w:snapToGrid/>
              <w:spacing w:line="240" w:lineRule="auto"/>
              <w:ind w:firstLine="0" w:firstLineChars="0"/>
              <w:jc w:val="center"/>
              <w:rPr>
                <w:rFonts w:cs="Times New Roman"/>
                <w:sz w:val="21"/>
                <w:szCs w:val="21"/>
              </w:rPr>
            </w:pPr>
            <w:r>
              <w:rPr>
                <w:rFonts w:ascii="宋体" w:hAnsi="宋体" w:cs="Times New Roman"/>
                <w:sz w:val="21"/>
                <w:szCs w:val="21"/>
              </w:rPr>
              <w:t>涤纶短纤（</w:t>
            </w:r>
            <w:r>
              <w:rPr>
                <w:rFonts w:cs="Times New Roman"/>
                <w:sz w:val="21"/>
                <w:szCs w:val="21"/>
              </w:rPr>
              <w:t>23</w:t>
            </w:r>
            <w:r>
              <w:rPr>
                <w:rFonts w:ascii="宋体" w:hAnsi="宋体" w:cs="Times New Roman"/>
                <w:sz w:val="21"/>
                <w:szCs w:val="21"/>
              </w:rPr>
              <w:t>万吨）</w:t>
            </w:r>
          </w:p>
        </w:tc>
        <w:tc>
          <w:tcPr>
            <w:tcW w:w="864" w:type="pct"/>
            <w:vAlign w:val="center"/>
          </w:tcPr>
          <w:p w14:paraId="191814FF">
            <w:pPr>
              <w:adjustRightInd/>
              <w:snapToGrid/>
              <w:spacing w:line="240" w:lineRule="auto"/>
              <w:ind w:firstLine="0" w:firstLineChars="0"/>
              <w:jc w:val="center"/>
              <w:rPr>
                <w:rFonts w:cs="Times New Roman"/>
                <w:sz w:val="21"/>
                <w:szCs w:val="21"/>
              </w:rPr>
            </w:pPr>
            <w:r>
              <w:rPr>
                <w:rFonts w:cs="Times New Roman"/>
                <w:sz w:val="21"/>
                <w:szCs w:val="21"/>
              </w:rPr>
              <w:t>230000</w:t>
            </w:r>
          </w:p>
        </w:tc>
        <w:tc>
          <w:tcPr>
            <w:tcW w:w="596" w:type="pct"/>
            <w:vAlign w:val="center"/>
          </w:tcPr>
          <w:p w14:paraId="4BEA3CF3">
            <w:pPr>
              <w:adjustRightInd/>
              <w:snapToGrid/>
              <w:spacing w:line="240" w:lineRule="auto"/>
              <w:ind w:firstLine="0" w:firstLineChars="0"/>
              <w:jc w:val="center"/>
              <w:rPr>
                <w:rFonts w:cs="Times New Roman"/>
                <w:sz w:val="21"/>
                <w:szCs w:val="21"/>
              </w:rPr>
            </w:pPr>
            <w:r>
              <w:rPr>
                <w:rFonts w:cs="Times New Roman"/>
                <w:sz w:val="21"/>
                <w:szCs w:val="21"/>
              </w:rPr>
              <w:t>2023</w:t>
            </w:r>
          </w:p>
        </w:tc>
        <w:tc>
          <w:tcPr>
            <w:tcW w:w="534" w:type="pct"/>
            <w:vAlign w:val="center"/>
          </w:tcPr>
          <w:p w14:paraId="74310699">
            <w:pPr>
              <w:adjustRightInd/>
              <w:snapToGrid/>
              <w:spacing w:line="240" w:lineRule="auto"/>
              <w:ind w:firstLine="0" w:firstLineChars="0"/>
              <w:jc w:val="center"/>
              <w:rPr>
                <w:rFonts w:cs="Times New Roman"/>
                <w:sz w:val="21"/>
                <w:szCs w:val="21"/>
              </w:rPr>
            </w:pPr>
            <w:r>
              <w:rPr>
                <w:rFonts w:cs="Times New Roman"/>
                <w:sz w:val="21"/>
                <w:szCs w:val="21"/>
              </w:rPr>
              <w:t>2024</w:t>
            </w:r>
          </w:p>
        </w:tc>
        <w:tc>
          <w:tcPr>
            <w:tcW w:w="763" w:type="pct"/>
            <w:vAlign w:val="center"/>
          </w:tcPr>
          <w:p w14:paraId="17D710FF">
            <w:pPr>
              <w:adjustRightInd/>
              <w:snapToGrid/>
              <w:spacing w:line="240" w:lineRule="auto"/>
              <w:ind w:firstLine="0" w:firstLineChars="0"/>
              <w:jc w:val="center"/>
              <w:rPr>
                <w:rFonts w:cs="Times New Roman"/>
                <w:sz w:val="21"/>
                <w:szCs w:val="21"/>
              </w:rPr>
            </w:pPr>
            <w:r>
              <w:rPr>
                <w:rFonts w:cs="Times New Roman"/>
                <w:sz w:val="21"/>
                <w:szCs w:val="21"/>
              </w:rPr>
              <w:t>2024</w:t>
            </w:r>
            <w:r>
              <w:rPr>
                <w:rFonts w:ascii="宋体" w:hAnsi="宋体" w:cs="Times New Roman"/>
                <w:sz w:val="21"/>
                <w:szCs w:val="21"/>
              </w:rPr>
              <w:t>年开始运行</w:t>
            </w:r>
          </w:p>
        </w:tc>
        <w:tc>
          <w:tcPr>
            <w:tcW w:w="808" w:type="pct"/>
            <w:vAlign w:val="center"/>
          </w:tcPr>
          <w:p w14:paraId="30B3D264">
            <w:pPr>
              <w:adjustRightInd/>
              <w:snapToGrid/>
              <w:spacing w:line="240" w:lineRule="auto"/>
              <w:ind w:firstLine="0" w:firstLineChars="0"/>
              <w:jc w:val="center"/>
              <w:rPr>
                <w:rFonts w:cs="Times New Roman"/>
                <w:sz w:val="21"/>
                <w:szCs w:val="21"/>
              </w:rPr>
            </w:pPr>
            <w:r>
              <w:rPr>
                <w:rFonts w:cs="Times New Roman"/>
                <w:sz w:val="21"/>
                <w:szCs w:val="21"/>
              </w:rPr>
              <w:t>/</w:t>
            </w:r>
          </w:p>
        </w:tc>
      </w:tr>
      <w:tr w14:paraId="13A3F70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411A1B38">
            <w:pPr>
              <w:adjustRightInd/>
              <w:snapToGrid/>
              <w:spacing w:line="240" w:lineRule="auto"/>
              <w:ind w:firstLine="0" w:firstLineChars="0"/>
              <w:jc w:val="center"/>
              <w:rPr>
                <w:rFonts w:cs="Times New Roman"/>
                <w:sz w:val="21"/>
                <w:szCs w:val="21"/>
              </w:rPr>
            </w:pPr>
            <w:r>
              <w:rPr>
                <w:rFonts w:cs="Times New Roman"/>
                <w:sz w:val="21"/>
                <w:szCs w:val="21"/>
              </w:rPr>
              <w:t>7</w:t>
            </w:r>
          </w:p>
        </w:tc>
        <w:tc>
          <w:tcPr>
            <w:tcW w:w="1186" w:type="pct"/>
            <w:vAlign w:val="center"/>
          </w:tcPr>
          <w:p w14:paraId="219307F1">
            <w:pPr>
              <w:adjustRightInd/>
              <w:snapToGrid/>
              <w:spacing w:line="240" w:lineRule="auto"/>
              <w:ind w:firstLine="0" w:firstLineChars="0"/>
              <w:jc w:val="center"/>
              <w:rPr>
                <w:rFonts w:cs="Times New Roman"/>
                <w:sz w:val="21"/>
                <w:szCs w:val="21"/>
              </w:rPr>
            </w:pPr>
            <w:r>
              <w:rPr>
                <w:rFonts w:ascii="宋体" w:hAnsi="宋体" w:cs="Times New Roman"/>
                <w:sz w:val="21"/>
                <w:szCs w:val="21"/>
              </w:rPr>
              <w:t>聚酯切片</w:t>
            </w:r>
          </w:p>
        </w:tc>
        <w:tc>
          <w:tcPr>
            <w:tcW w:w="864" w:type="pct"/>
            <w:vAlign w:val="center"/>
          </w:tcPr>
          <w:p w14:paraId="20A45ECD">
            <w:pPr>
              <w:adjustRightInd/>
              <w:snapToGrid/>
              <w:spacing w:line="240" w:lineRule="auto"/>
              <w:ind w:firstLine="0" w:firstLineChars="0"/>
              <w:jc w:val="center"/>
              <w:rPr>
                <w:rFonts w:cs="Times New Roman"/>
                <w:sz w:val="21"/>
                <w:szCs w:val="21"/>
              </w:rPr>
            </w:pPr>
            <w:r>
              <w:rPr>
                <w:rFonts w:cs="Times New Roman"/>
                <w:sz w:val="21"/>
                <w:szCs w:val="21"/>
              </w:rPr>
              <w:t>300000</w:t>
            </w:r>
          </w:p>
        </w:tc>
        <w:tc>
          <w:tcPr>
            <w:tcW w:w="596" w:type="pct"/>
            <w:vAlign w:val="center"/>
          </w:tcPr>
          <w:p w14:paraId="5CD5A56E">
            <w:pPr>
              <w:adjustRightInd/>
              <w:snapToGrid/>
              <w:spacing w:line="240" w:lineRule="auto"/>
              <w:ind w:firstLine="0" w:firstLineChars="0"/>
              <w:jc w:val="center"/>
              <w:rPr>
                <w:rFonts w:cs="Times New Roman"/>
                <w:sz w:val="21"/>
                <w:szCs w:val="21"/>
              </w:rPr>
            </w:pPr>
            <w:r>
              <w:rPr>
                <w:rFonts w:cs="Times New Roman"/>
                <w:sz w:val="21"/>
                <w:szCs w:val="21"/>
              </w:rPr>
              <w:t>1990</w:t>
            </w:r>
          </w:p>
        </w:tc>
        <w:tc>
          <w:tcPr>
            <w:tcW w:w="534" w:type="pct"/>
            <w:vAlign w:val="center"/>
          </w:tcPr>
          <w:p w14:paraId="0B384754">
            <w:pPr>
              <w:adjustRightInd/>
              <w:snapToGrid/>
              <w:spacing w:line="240" w:lineRule="auto"/>
              <w:ind w:firstLine="0" w:firstLineChars="0"/>
              <w:jc w:val="center"/>
              <w:rPr>
                <w:rFonts w:cs="Times New Roman"/>
                <w:sz w:val="21"/>
                <w:szCs w:val="21"/>
              </w:rPr>
            </w:pPr>
            <w:r>
              <w:rPr>
                <w:rFonts w:cs="Times New Roman"/>
                <w:sz w:val="21"/>
                <w:szCs w:val="21"/>
              </w:rPr>
              <w:t>1992</w:t>
            </w:r>
          </w:p>
        </w:tc>
        <w:tc>
          <w:tcPr>
            <w:tcW w:w="763" w:type="pct"/>
            <w:vAlign w:val="center"/>
          </w:tcPr>
          <w:p w14:paraId="0915173E">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09296212">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2B9D294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14487AA6">
            <w:pPr>
              <w:adjustRightInd/>
              <w:snapToGrid/>
              <w:spacing w:line="240" w:lineRule="auto"/>
              <w:ind w:firstLine="0" w:firstLineChars="0"/>
              <w:jc w:val="center"/>
              <w:rPr>
                <w:rFonts w:cs="Times New Roman"/>
                <w:sz w:val="21"/>
                <w:szCs w:val="21"/>
              </w:rPr>
            </w:pPr>
            <w:r>
              <w:rPr>
                <w:rFonts w:cs="Times New Roman"/>
                <w:sz w:val="21"/>
                <w:szCs w:val="21"/>
              </w:rPr>
              <w:t>8</w:t>
            </w:r>
          </w:p>
        </w:tc>
        <w:tc>
          <w:tcPr>
            <w:tcW w:w="1186" w:type="pct"/>
            <w:vAlign w:val="center"/>
          </w:tcPr>
          <w:p w14:paraId="3B95E123">
            <w:pPr>
              <w:adjustRightInd/>
              <w:snapToGrid/>
              <w:spacing w:line="240" w:lineRule="auto"/>
              <w:ind w:firstLine="0" w:firstLineChars="0"/>
              <w:jc w:val="center"/>
              <w:rPr>
                <w:rFonts w:cs="Times New Roman"/>
                <w:sz w:val="21"/>
                <w:szCs w:val="21"/>
              </w:rPr>
            </w:pPr>
            <w:r>
              <w:rPr>
                <w:rFonts w:ascii="宋体" w:hAnsi="宋体" w:cs="Times New Roman"/>
                <w:sz w:val="21"/>
                <w:szCs w:val="21"/>
              </w:rPr>
              <w:t>直接纺涤纶短纤（大容量）（</w:t>
            </w:r>
            <w:r>
              <w:rPr>
                <w:rFonts w:cs="Times New Roman"/>
                <w:sz w:val="21"/>
                <w:szCs w:val="21"/>
              </w:rPr>
              <w:t>21-22K</w:t>
            </w:r>
            <w:r>
              <w:rPr>
                <w:rFonts w:ascii="宋体" w:hAnsi="宋体" w:cs="Times New Roman"/>
                <w:sz w:val="21"/>
                <w:szCs w:val="21"/>
              </w:rPr>
              <w:t>）</w:t>
            </w:r>
          </w:p>
        </w:tc>
        <w:tc>
          <w:tcPr>
            <w:tcW w:w="864" w:type="pct"/>
            <w:vAlign w:val="center"/>
          </w:tcPr>
          <w:p w14:paraId="7FEAC358">
            <w:pPr>
              <w:adjustRightInd/>
              <w:snapToGrid/>
              <w:spacing w:line="240" w:lineRule="auto"/>
              <w:ind w:firstLine="0" w:firstLineChars="0"/>
              <w:jc w:val="center"/>
              <w:rPr>
                <w:rFonts w:cs="Times New Roman"/>
                <w:sz w:val="21"/>
                <w:szCs w:val="21"/>
              </w:rPr>
            </w:pPr>
            <w:r>
              <w:rPr>
                <w:rFonts w:cs="Times New Roman"/>
                <w:sz w:val="21"/>
                <w:szCs w:val="21"/>
              </w:rPr>
              <w:t>100000</w:t>
            </w:r>
          </w:p>
        </w:tc>
        <w:tc>
          <w:tcPr>
            <w:tcW w:w="596" w:type="pct"/>
            <w:vAlign w:val="center"/>
          </w:tcPr>
          <w:p w14:paraId="6C54F9AE">
            <w:pPr>
              <w:adjustRightInd/>
              <w:snapToGrid/>
              <w:spacing w:line="240" w:lineRule="auto"/>
              <w:ind w:firstLine="0" w:firstLineChars="0"/>
              <w:jc w:val="center"/>
              <w:rPr>
                <w:rFonts w:cs="Times New Roman"/>
                <w:sz w:val="21"/>
                <w:szCs w:val="21"/>
              </w:rPr>
            </w:pPr>
            <w:r>
              <w:rPr>
                <w:rFonts w:cs="Times New Roman"/>
                <w:sz w:val="21"/>
                <w:szCs w:val="21"/>
              </w:rPr>
              <w:t>2003</w:t>
            </w:r>
          </w:p>
        </w:tc>
        <w:tc>
          <w:tcPr>
            <w:tcW w:w="534" w:type="pct"/>
            <w:vAlign w:val="center"/>
          </w:tcPr>
          <w:p w14:paraId="12FB8C03">
            <w:pPr>
              <w:adjustRightInd/>
              <w:snapToGrid/>
              <w:spacing w:line="240" w:lineRule="auto"/>
              <w:ind w:firstLine="0" w:firstLineChars="0"/>
              <w:jc w:val="center"/>
              <w:rPr>
                <w:rFonts w:cs="Times New Roman"/>
                <w:sz w:val="21"/>
                <w:szCs w:val="21"/>
              </w:rPr>
            </w:pPr>
            <w:r>
              <w:rPr>
                <w:rFonts w:cs="Times New Roman"/>
                <w:sz w:val="21"/>
                <w:szCs w:val="21"/>
              </w:rPr>
              <w:t>2003</w:t>
            </w:r>
          </w:p>
        </w:tc>
        <w:tc>
          <w:tcPr>
            <w:tcW w:w="763" w:type="pct"/>
            <w:vAlign w:val="center"/>
          </w:tcPr>
          <w:p w14:paraId="5737160C">
            <w:pPr>
              <w:adjustRightInd/>
              <w:snapToGrid/>
              <w:spacing w:line="240" w:lineRule="auto"/>
              <w:ind w:firstLine="0" w:firstLineChars="0"/>
              <w:jc w:val="center"/>
              <w:rPr>
                <w:rFonts w:cs="Times New Roman"/>
                <w:sz w:val="21"/>
                <w:szCs w:val="21"/>
              </w:rPr>
            </w:pPr>
            <w:r>
              <w:rPr>
                <w:rFonts w:ascii="宋体" w:hAnsi="宋体" w:cs="Times New Roman"/>
                <w:sz w:val="21"/>
                <w:szCs w:val="21"/>
              </w:rPr>
              <w:t>已停产</w:t>
            </w:r>
          </w:p>
        </w:tc>
        <w:tc>
          <w:tcPr>
            <w:tcW w:w="808" w:type="pct"/>
            <w:vAlign w:val="center"/>
          </w:tcPr>
          <w:p w14:paraId="7755A4B8">
            <w:pPr>
              <w:adjustRightInd/>
              <w:snapToGrid/>
              <w:spacing w:line="240" w:lineRule="auto"/>
              <w:ind w:firstLine="0" w:firstLineChars="0"/>
              <w:jc w:val="center"/>
              <w:rPr>
                <w:rFonts w:cs="Times New Roman"/>
                <w:sz w:val="21"/>
                <w:szCs w:val="21"/>
              </w:rPr>
            </w:pPr>
            <w:r>
              <w:rPr>
                <w:rFonts w:cs="Times New Roman"/>
                <w:sz w:val="21"/>
                <w:szCs w:val="21"/>
              </w:rPr>
              <w:t>/</w:t>
            </w:r>
          </w:p>
        </w:tc>
      </w:tr>
      <w:tr w14:paraId="21F10DD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4746053A">
            <w:pPr>
              <w:adjustRightInd/>
              <w:snapToGrid/>
              <w:spacing w:line="240" w:lineRule="auto"/>
              <w:ind w:firstLine="0" w:firstLineChars="0"/>
              <w:jc w:val="center"/>
              <w:rPr>
                <w:rFonts w:cs="Times New Roman"/>
                <w:sz w:val="21"/>
                <w:szCs w:val="21"/>
              </w:rPr>
            </w:pPr>
            <w:r>
              <w:rPr>
                <w:rFonts w:cs="Times New Roman"/>
                <w:sz w:val="21"/>
                <w:szCs w:val="21"/>
              </w:rPr>
              <w:t>9</w:t>
            </w:r>
          </w:p>
        </w:tc>
        <w:tc>
          <w:tcPr>
            <w:tcW w:w="1186" w:type="pct"/>
            <w:vAlign w:val="center"/>
          </w:tcPr>
          <w:p w14:paraId="644359E2">
            <w:pPr>
              <w:adjustRightInd/>
              <w:snapToGrid/>
              <w:spacing w:line="240" w:lineRule="auto"/>
              <w:ind w:firstLine="0" w:firstLineChars="0"/>
              <w:jc w:val="center"/>
              <w:rPr>
                <w:rFonts w:cs="Times New Roman"/>
                <w:sz w:val="21"/>
                <w:szCs w:val="21"/>
              </w:rPr>
            </w:pPr>
            <w:r>
              <w:rPr>
                <w:rFonts w:ascii="宋体" w:hAnsi="宋体" w:cs="Times New Roman"/>
                <w:sz w:val="21"/>
                <w:szCs w:val="21"/>
              </w:rPr>
              <w:t>聚酯专用料</w:t>
            </w:r>
          </w:p>
        </w:tc>
        <w:tc>
          <w:tcPr>
            <w:tcW w:w="864" w:type="pct"/>
            <w:vAlign w:val="center"/>
          </w:tcPr>
          <w:p w14:paraId="06DC2ED0">
            <w:pPr>
              <w:adjustRightInd/>
              <w:snapToGrid/>
              <w:spacing w:line="240" w:lineRule="auto"/>
              <w:ind w:firstLine="0" w:firstLineChars="0"/>
              <w:jc w:val="center"/>
              <w:rPr>
                <w:rFonts w:cs="Times New Roman"/>
                <w:sz w:val="21"/>
                <w:szCs w:val="21"/>
              </w:rPr>
            </w:pPr>
            <w:r>
              <w:rPr>
                <w:rFonts w:cs="Times New Roman"/>
                <w:sz w:val="21"/>
                <w:szCs w:val="21"/>
              </w:rPr>
              <w:t>150000</w:t>
            </w:r>
          </w:p>
        </w:tc>
        <w:tc>
          <w:tcPr>
            <w:tcW w:w="596" w:type="pct"/>
            <w:vAlign w:val="center"/>
          </w:tcPr>
          <w:p w14:paraId="47FC90C4">
            <w:pPr>
              <w:adjustRightInd/>
              <w:snapToGrid/>
              <w:spacing w:line="240" w:lineRule="auto"/>
              <w:ind w:firstLine="0" w:firstLineChars="0"/>
              <w:jc w:val="center"/>
              <w:rPr>
                <w:rFonts w:cs="Times New Roman"/>
                <w:sz w:val="21"/>
                <w:szCs w:val="21"/>
              </w:rPr>
            </w:pPr>
            <w:r>
              <w:rPr>
                <w:rFonts w:cs="Times New Roman"/>
                <w:sz w:val="21"/>
                <w:szCs w:val="21"/>
              </w:rPr>
              <w:t>2003</w:t>
            </w:r>
          </w:p>
        </w:tc>
        <w:tc>
          <w:tcPr>
            <w:tcW w:w="534" w:type="pct"/>
            <w:vAlign w:val="center"/>
          </w:tcPr>
          <w:p w14:paraId="3F4A99AD">
            <w:pPr>
              <w:adjustRightInd/>
              <w:snapToGrid/>
              <w:spacing w:line="240" w:lineRule="auto"/>
              <w:ind w:firstLine="0" w:firstLineChars="0"/>
              <w:jc w:val="center"/>
              <w:rPr>
                <w:rFonts w:cs="Times New Roman"/>
                <w:sz w:val="21"/>
                <w:szCs w:val="21"/>
              </w:rPr>
            </w:pPr>
            <w:r>
              <w:rPr>
                <w:rFonts w:cs="Times New Roman"/>
                <w:sz w:val="21"/>
                <w:szCs w:val="21"/>
              </w:rPr>
              <w:t>2004</w:t>
            </w:r>
          </w:p>
        </w:tc>
        <w:tc>
          <w:tcPr>
            <w:tcW w:w="763" w:type="pct"/>
            <w:vAlign w:val="center"/>
          </w:tcPr>
          <w:p w14:paraId="2BF65FF6">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25CC193D">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1BD372A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37AC6199">
            <w:pPr>
              <w:adjustRightInd/>
              <w:snapToGrid/>
              <w:spacing w:line="240" w:lineRule="auto"/>
              <w:ind w:firstLine="0" w:firstLineChars="0"/>
              <w:jc w:val="center"/>
              <w:rPr>
                <w:rFonts w:cs="Times New Roman"/>
                <w:sz w:val="21"/>
                <w:szCs w:val="21"/>
              </w:rPr>
            </w:pPr>
            <w:r>
              <w:rPr>
                <w:rFonts w:cs="Times New Roman"/>
                <w:sz w:val="21"/>
                <w:szCs w:val="21"/>
              </w:rPr>
              <w:t>10</w:t>
            </w:r>
          </w:p>
        </w:tc>
        <w:tc>
          <w:tcPr>
            <w:tcW w:w="1186" w:type="pct"/>
            <w:vAlign w:val="center"/>
          </w:tcPr>
          <w:p w14:paraId="6B28ED6A">
            <w:pPr>
              <w:adjustRightInd/>
              <w:snapToGrid/>
              <w:spacing w:line="240" w:lineRule="auto"/>
              <w:ind w:firstLine="0" w:firstLineChars="0"/>
              <w:jc w:val="center"/>
              <w:rPr>
                <w:rFonts w:cs="Times New Roman"/>
                <w:sz w:val="21"/>
                <w:szCs w:val="21"/>
              </w:rPr>
            </w:pPr>
            <w:r>
              <w:rPr>
                <w:rFonts w:ascii="宋体" w:hAnsi="宋体" w:cs="Times New Roman"/>
                <w:sz w:val="21"/>
                <w:szCs w:val="21"/>
              </w:rPr>
              <w:t>万吨级聚酯研发装置</w:t>
            </w:r>
          </w:p>
        </w:tc>
        <w:tc>
          <w:tcPr>
            <w:tcW w:w="864" w:type="pct"/>
            <w:vAlign w:val="center"/>
          </w:tcPr>
          <w:p w14:paraId="1C28FC9D">
            <w:pPr>
              <w:adjustRightInd/>
              <w:snapToGrid/>
              <w:spacing w:line="240" w:lineRule="auto"/>
              <w:ind w:firstLine="0" w:firstLineChars="0"/>
              <w:jc w:val="center"/>
              <w:rPr>
                <w:rFonts w:cs="Times New Roman"/>
                <w:sz w:val="21"/>
                <w:szCs w:val="21"/>
              </w:rPr>
            </w:pPr>
            <w:r>
              <w:rPr>
                <w:rFonts w:cs="Times New Roman"/>
                <w:sz w:val="21"/>
                <w:szCs w:val="21"/>
              </w:rPr>
              <w:t>10000</w:t>
            </w:r>
          </w:p>
        </w:tc>
        <w:tc>
          <w:tcPr>
            <w:tcW w:w="596" w:type="pct"/>
            <w:vAlign w:val="center"/>
          </w:tcPr>
          <w:p w14:paraId="6B6FC54F">
            <w:pPr>
              <w:adjustRightInd/>
              <w:snapToGrid/>
              <w:spacing w:line="240" w:lineRule="auto"/>
              <w:ind w:firstLine="0" w:firstLineChars="0"/>
              <w:jc w:val="center"/>
              <w:rPr>
                <w:rFonts w:cs="Times New Roman"/>
                <w:sz w:val="21"/>
                <w:szCs w:val="21"/>
              </w:rPr>
            </w:pPr>
            <w:r>
              <w:rPr>
                <w:rFonts w:cs="Times New Roman"/>
                <w:sz w:val="21"/>
                <w:szCs w:val="21"/>
              </w:rPr>
              <w:t>2017</w:t>
            </w:r>
          </w:p>
        </w:tc>
        <w:tc>
          <w:tcPr>
            <w:tcW w:w="534" w:type="pct"/>
            <w:vAlign w:val="center"/>
          </w:tcPr>
          <w:p w14:paraId="39F16355">
            <w:pPr>
              <w:adjustRightInd/>
              <w:snapToGrid/>
              <w:spacing w:line="240" w:lineRule="auto"/>
              <w:ind w:firstLine="0" w:firstLineChars="0"/>
              <w:jc w:val="center"/>
              <w:rPr>
                <w:rFonts w:cs="Times New Roman"/>
                <w:sz w:val="21"/>
                <w:szCs w:val="21"/>
              </w:rPr>
            </w:pPr>
            <w:r>
              <w:rPr>
                <w:rFonts w:cs="Times New Roman"/>
                <w:sz w:val="21"/>
                <w:szCs w:val="21"/>
              </w:rPr>
              <w:t>2018</w:t>
            </w:r>
          </w:p>
        </w:tc>
        <w:tc>
          <w:tcPr>
            <w:tcW w:w="763" w:type="pct"/>
            <w:vAlign w:val="center"/>
          </w:tcPr>
          <w:p w14:paraId="7C7C82A0">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4FAC30A8">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39995B1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000" w:type="pct"/>
            <w:gridSpan w:val="7"/>
            <w:shd w:val="clear" w:color="auto" w:fill="CCCCCC"/>
            <w:vAlign w:val="center"/>
          </w:tcPr>
          <w:p w14:paraId="19E321EE">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三、合纤三部</w:t>
            </w:r>
          </w:p>
        </w:tc>
      </w:tr>
      <w:tr w14:paraId="6DAD912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4B483A9A">
            <w:pPr>
              <w:adjustRightInd/>
              <w:snapToGrid/>
              <w:spacing w:line="240" w:lineRule="auto"/>
              <w:ind w:firstLine="0" w:firstLineChars="0"/>
              <w:jc w:val="center"/>
              <w:rPr>
                <w:rFonts w:cs="Times New Roman"/>
                <w:sz w:val="21"/>
                <w:szCs w:val="21"/>
              </w:rPr>
            </w:pPr>
            <w:r>
              <w:rPr>
                <w:rFonts w:cs="Times New Roman"/>
                <w:sz w:val="21"/>
                <w:szCs w:val="21"/>
              </w:rPr>
              <w:t>11</w:t>
            </w:r>
          </w:p>
        </w:tc>
        <w:tc>
          <w:tcPr>
            <w:tcW w:w="1186" w:type="pct"/>
            <w:vAlign w:val="center"/>
          </w:tcPr>
          <w:p w14:paraId="2CFCF718">
            <w:pPr>
              <w:adjustRightInd/>
              <w:snapToGrid/>
              <w:spacing w:line="240" w:lineRule="auto"/>
              <w:ind w:firstLine="0" w:firstLineChars="0"/>
              <w:jc w:val="center"/>
              <w:rPr>
                <w:rFonts w:cs="Times New Roman"/>
                <w:sz w:val="21"/>
                <w:szCs w:val="21"/>
              </w:rPr>
            </w:pPr>
            <w:r>
              <w:rPr>
                <w:rFonts w:ascii="宋体" w:hAnsi="宋体" w:cs="Times New Roman"/>
                <w:sz w:val="21"/>
                <w:szCs w:val="21"/>
              </w:rPr>
              <w:t>聚酯三装置（</w:t>
            </w:r>
            <w:r>
              <w:rPr>
                <w:rFonts w:cs="Times New Roman"/>
                <w:sz w:val="21"/>
                <w:szCs w:val="21"/>
              </w:rPr>
              <w:t>7</w:t>
            </w:r>
            <w:r>
              <w:rPr>
                <w:rFonts w:ascii="宋体" w:hAnsi="宋体" w:cs="Times New Roman"/>
                <w:sz w:val="21"/>
                <w:szCs w:val="21"/>
              </w:rPr>
              <w:t>、</w:t>
            </w:r>
            <w:r>
              <w:rPr>
                <w:rFonts w:cs="Times New Roman"/>
                <w:sz w:val="21"/>
                <w:szCs w:val="21"/>
              </w:rPr>
              <w:t>8</w:t>
            </w:r>
            <w:r>
              <w:rPr>
                <w:rFonts w:ascii="宋体" w:hAnsi="宋体" w:cs="Times New Roman"/>
                <w:sz w:val="21"/>
                <w:szCs w:val="21"/>
              </w:rPr>
              <w:t>、</w:t>
            </w:r>
            <w:r>
              <w:rPr>
                <w:rFonts w:cs="Times New Roman"/>
                <w:sz w:val="21"/>
                <w:szCs w:val="21"/>
              </w:rPr>
              <w:t>9</w:t>
            </w:r>
            <w:r>
              <w:rPr>
                <w:rFonts w:ascii="宋体" w:hAnsi="宋体" w:cs="Times New Roman"/>
                <w:sz w:val="21"/>
                <w:szCs w:val="21"/>
              </w:rPr>
              <w:t>、</w:t>
            </w:r>
            <w:r>
              <w:rPr>
                <w:rFonts w:cs="Times New Roman"/>
                <w:sz w:val="21"/>
                <w:szCs w:val="21"/>
              </w:rPr>
              <w:t>13</w:t>
            </w:r>
            <w:r>
              <w:rPr>
                <w:rFonts w:ascii="宋体" w:hAnsi="宋体" w:cs="Times New Roman"/>
                <w:sz w:val="21"/>
                <w:szCs w:val="21"/>
              </w:rPr>
              <w:t>单元）</w:t>
            </w:r>
          </w:p>
        </w:tc>
        <w:tc>
          <w:tcPr>
            <w:tcW w:w="864" w:type="pct"/>
            <w:vAlign w:val="center"/>
          </w:tcPr>
          <w:p w14:paraId="7FA022B1">
            <w:pPr>
              <w:adjustRightInd/>
              <w:snapToGrid/>
              <w:spacing w:line="240" w:lineRule="auto"/>
              <w:ind w:firstLine="0" w:firstLineChars="0"/>
              <w:jc w:val="center"/>
              <w:rPr>
                <w:rFonts w:cs="Times New Roman"/>
                <w:sz w:val="21"/>
                <w:szCs w:val="21"/>
              </w:rPr>
            </w:pPr>
            <w:r>
              <w:rPr>
                <w:rFonts w:cs="Times New Roman"/>
                <w:sz w:val="21"/>
                <w:szCs w:val="21"/>
              </w:rPr>
              <w:t>480000</w:t>
            </w:r>
          </w:p>
        </w:tc>
        <w:tc>
          <w:tcPr>
            <w:tcW w:w="596" w:type="pct"/>
            <w:vAlign w:val="center"/>
          </w:tcPr>
          <w:p w14:paraId="3D5FCB60">
            <w:pPr>
              <w:adjustRightInd/>
              <w:snapToGrid/>
              <w:spacing w:line="240" w:lineRule="auto"/>
              <w:ind w:firstLine="0" w:firstLineChars="0"/>
              <w:jc w:val="center"/>
              <w:rPr>
                <w:rFonts w:cs="Times New Roman"/>
                <w:sz w:val="21"/>
                <w:szCs w:val="21"/>
              </w:rPr>
            </w:pPr>
            <w:r>
              <w:rPr>
                <w:rFonts w:cs="Times New Roman"/>
                <w:sz w:val="21"/>
                <w:szCs w:val="21"/>
              </w:rPr>
              <w:t>1990</w:t>
            </w:r>
          </w:p>
        </w:tc>
        <w:tc>
          <w:tcPr>
            <w:tcW w:w="534" w:type="pct"/>
            <w:vAlign w:val="center"/>
          </w:tcPr>
          <w:p w14:paraId="1F09EB15">
            <w:pPr>
              <w:adjustRightInd/>
              <w:snapToGrid/>
              <w:spacing w:line="240" w:lineRule="auto"/>
              <w:ind w:firstLine="0" w:firstLineChars="0"/>
              <w:jc w:val="center"/>
              <w:rPr>
                <w:rFonts w:cs="Times New Roman"/>
                <w:sz w:val="21"/>
                <w:szCs w:val="21"/>
              </w:rPr>
            </w:pPr>
            <w:r>
              <w:rPr>
                <w:rFonts w:cs="Times New Roman"/>
                <w:sz w:val="21"/>
                <w:szCs w:val="21"/>
              </w:rPr>
              <w:t>1992</w:t>
            </w:r>
          </w:p>
        </w:tc>
        <w:tc>
          <w:tcPr>
            <w:tcW w:w="763" w:type="pct"/>
            <w:vAlign w:val="center"/>
          </w:tcPr>
          <w:p w14:paraId="5A8C49DD">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52FA76D4">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589DC92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36A6AC2F">
            <w:pPr>
              <w:adjustRightInd/>
              <w:snapToGrid/>
              <w:spacing w:line="240" w:lineRule="auto"/>
              <w:ind w:firstLine="0" w:firstLineChars="0"/>
              <w:jc w:val="center"/>
              <w:rPr>
                <w:rFonts w:cs="Times New Roman"/>
                <w:sz w:val="21"/>
                <w:szCs w:val="21"/>
              </w:rPr>
            </w:pPr>
            <w:r>
              <w:rPr>
                <w:rFonts w:cs="Times New Roman"/>
                <w:sz w:val="21"/>
                <w:szCs w:val="21"/>
              </w:rPr>
              <w:t>12</w:t>
            </w:r>
          </w:p>
        </w:tc>
        <w:tc>
          <w:tcPr>
            <w:tcW w:w="1186" w:type="pct"/>
            <w:vAlign w:val="center"/>
          </w:tcPr>
          <w:p w14:paraId="33285C45">
            <w:pPr>
              <w:adjustRightInd/>
              <w:snapToGrid/>
              <w:spacing w:line="240" w:lineRule="auto"/>
              <w:ind w:firstLine="0" w:firstLineChars="0"/>
              <w:jc w:val="center"/>
              <w:rPr>
                <w:rFonts w:cs="Times New Roman"/>
                <w:sz w:val="21"/>
                <w:szCs w:val="21"/>
              </w:rPr>
            </w:pPr>
            <w:r>
              <w:rPr>
                <w:rFonts w:ascii="宋体" w:hAnsi="宋体" w:cs="Times New Roman"/>
                <w:sz w:val="21"/>
                <w:szCs w:val="21"/>
              </w:rPr>
              <w:t>短纤三装置（</w:t>
            </w:r>
            <w:r>
              <w:rPr>
                <w:rFonts w:cs="Times New Roman"/>
                <w:sz w:val="21"/>
                <w:szCs w:val="21"/>
              </w:rPr>
              <w:t>17-18</w:t>
            </w:r>
            <w:r>
              <w:rPr>
                <w:rFonts w:ascii="宋体" w:hAnsi="宋体" w:cs="Times New Roman"/>
                <w:sz w:val="21"/>
                <w:szCs w:val="21"/>
              </w:rPr>
              <w:t>、</w:t>
            </w:r>
            <w:r>
              <w:rPr>
                <w:rFonts w:cs="Times New Roman"/>
                <w:sz w:val="21"/>
                <w:szCs w:val="21"/>
              </w:rPr>
              <w:t>23-26</w:t>
            </w:r>
            <w:r>
              <w:rPr>
                <w:rFonts w:ascii="宋体" w:hAnsi="宋体" w:cs="Times New Roman"/>
                <w:sz w:val="21"/>
                <w:szCs w:val="21"/>
              </w:rPr>
              <w:t>、</w:t>
            </w:r>
            <w:r>
              <w:rPr>
                <w:rFonts w:cs="Times New Roman"/>
                <w:sz w:val="21"/>
                <w:szCs w:val="21"/>
              </w:rPr>
              <w:t>35-36K</w:t>
            </w:r>
            <w:r>
              <w:rPr>
                <w:rFonts w:ascii="宋体" w:hAnsi="宋体" w:cs="Times New Roman"/>
                <w:sz w:val="21"/>
                <w:szCs w:val="21"/>
              </w:rPr>
              <w:t>）</w:t>
            </w:r>
          </w:p>
        </w:tc>
        <w:tc>
          <w:tcPr>
            <w:tcW w:w="864" w:type="pct"/>
            <w:vAlign w:val="center"/>
          </w:tcPr>
          <w:p w14:paraId="2E688AB3">
            <w:pPr>
              <w:adjustRightInd/>
              <w:snapToGrid/>
              <w:spacing w:line="240" w:lineRule="auto"/>
              <w:ind w:firstLine="0" w:firstLineChars="0"/>
              <w:jc w:val="center"/>
              <w:rPr>
                <w:rFonts w:cs="Times New Roman"/>
                <w:sz w:val="21"/>
                <w:szCs w:val="21"/>
              </w:rPr>
            </w:pPr>
            <w:r>
              <w:rPr>
                <w:rFonts w:cs="Times New Roman"/>
                <w:sz w:val="21"/>
                <w:szCs w:val="21"/>
              </w:rPr>
              <w:t>180000</w:t>
            </w:r>
          </w:p>
        </w:tc>
        <w:tc>
          <w:tcPr>
            <w:tcW w:w="596" w:type="pct"/>
            <w:vAlign w:val="center"/>
          </w:tcPr>
          <w:p w14:paraId="7B9DC160">
            <w:pPr>
              <w:adjustRightInd/>
              <w:snapToGrid/>
              <w:spacing w:line="240" w:lineRule="auto"/>
              <w:ind w:firstLine="0" w:firstLineChars="0"/>
              <w:jc w:val="center"/>
              <w:rPr>
                <w:rFonts w:cs="Times New Roman"/>
                <w:sz w:val="21"/>
                <w:szCs w:val="21"/>
              </w:rPr>
            </w:pPr>
            <w:r>
              <w:rPr>
                <w:rFonts w:cs="Times New Roman"/>
                <w:sz w:val="21"/>
                <w:szCs w:val="21"/>
              </w:rPr>
              <w:t>2001</w:t>
            </w:r>
          </w:p>
        </w:tc>
        <w:tc>
          <w:tcPr>
            <w:tcW w:w="534" w:type="pct"/>
            <w:vAlign w:val="center"/>
          </w:tcPr>
          <w:p w14:paraId="6E108399">
            <w:pPr>
              <w:adjustRightInd/>
              <w:snapToGrid/>
              <w:spacing w:line="240" w:lineRule="auto"/>
              <w:ind w:firstLine="0" w:firstLineChars="0"/>
              <w:jc w:val="center"/>
              <w:rPr>
                <w:rFonts w:cs="Times New Roman"/>
                <w:sz w:val="21"/>
                <w:szCs w:val="21"/>
              </w:rPr>
            </w:pPr>
            <w:r>
              <w:rPr>
                <w:rFonts w:cs="Times New Roman"/>
                <w:sz w:val="21"/>
                <w:szCs w:val="21"/>
              </w:rPr>
              <w:t>2004</w:t>
            </w:r>
          </w:p>
        </w:tc>
        <w:tc>
          <w:tcPr>
            <w:tcW w:w="763" w:type="pct"/>
            <w:vAlign w:val="center"/>
          </w:tcPr>
          <w:p w14:paraId="0A956B03">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21371142">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24CE5F0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383B7FAA">
            <w:pPr>
              <w:adjustRightInd/>
              <w:snapToGrid/>
              <w:spacing w:line="240" w:lineRule="auto"/>
              <w:ind w:firstLine="0" w:firstLineChars="0"/>
              <w:jc w:val="center"/>
              <w:rPr>
                <w:rFonts w:cs="Times New Roman"/>
                <w:sz w:val="21"/>
                <w:szCs w:val="21"/>
              </w:rPr>
            </w:pPr>
            <w:r>
              <w:rPr>
                <w:rFonts w:cs="Times New Roman"/>
                <w:sz w:val="21"/>
                <w:szCs w:val="21"/>
              </w:rPr>
              <w:t>13</w:t>
            </w:r>
          </w:p>
        </w:tc>
        <w:tc>
          <w:tcPr>
            <w:tcW w:w="1186" w:type="pct"/>
            <w:vAlign w:val="center"/>
          </w:tcPr>
          <w:p w14:paraId="5D9D7F10">
            <w:pPr>
              <w:adjustRightInd/>
              <w:snapToGrid/>
              <w:spacing w:line="240" w:lineRule="auto"/>
              <w:ind w:firstLine="0" w:firstLineChars="0"/>
              <w:jc w:val="center"/>
              <w:rPr>
                <w:rFonts w:cs="Times New Roman"/>
                <w:sz w:val="21"/>
                <w:szCs w:val="21"/>
              </w:rPr>
            </w:pPr>
            <w:r>
              <w:rPr>
                <w:rFonts w:ascii="宋体" w:hAnsi="宋体" w:cs="Times New Roman"/>
                <w:sz w:val="21"/>
                <w:szCs w:val="21"/>
              </w:rPr>
              <w:t>短纤五装置（</w:t>
            </w:r>
            <w:r>
              <w:rPr>
                <w:rFonts w:cs="Times New Roman"/>
                <w:sz w:val="21"/>
                <w:szCs w:val="21"/>
              </w:rPr>
              <w:t>31-34K</w:t>
            </w:r>
            <w:r>
              <w:rPr>
                <w:rFonts w:ascii="宋体" w:hAnsi="宋体" w:cs="Times New Roman"/>
                <w:sz w:val="21"/>
                <w:szCs w:val="21"/>
              </w:rPr>
              <w:t>、</w:t>
            </w:r>
            <w:r>
              <w:rPr>
                <w:rFonts w:cs="Times New Roman"/>
                <w:sz w:val="21"/>
                <w:szCs w:val="21"/>
              </w:rPr>
              <w:t>37-38K</w:t>
            </w:r>
            <w:r>
              <w:rPr>
                <w:rFonts w:ascii="宋体" w:hAnsi="宋体" w:cs="Times New Roman"/>
                <w:sz w:val="21"/>
                <w:szCs w:val="21"/>
              </w:rPr>
              <w:t>）</w:t>
            </w:r>
          </w:p>
        </w:tc>
        <w:tc>
          <w:tcPr>
            <w:tcW w:w="864" w:type="pct"/>
            <w:vAlign w:val="center"/>
          </w:tcPr>
          <w:p w14:paraId="7E206EA3">
            <w:pPr>
              <w:adjustRightInd/>
              <w:snapToGrid/>
              <w:spacing w:line="240" w:lineRule="auto"/>
              <w:ind w:firstLine="0" w:firstLineChars="0"/>
              <w:jc w:val="center"/>
              <w:rPr>
                <w:rFonts w:cs="Times New Roman"/>
                <w:sz w:val="21"/>
                <w:szCs w:val="21"/>
              </w:rPr>
            </w:pPr>
            <w:r>
              <w:rPr>
                <w:rFonts w:cs="Times New Roman"/>
                <w:sz w:val="21"/>
                <w:szCs w:val="21"/>
              </w:rPr>
              <w:t>150000</w:t>
            </w:r>
          </w:p>
        </w:tc>
        <w:tc>
          <w:tcPr>
            <w:tcW w:w="596" w:type="pct"/>
            <w:vAlign w:val="center"/>
          </w:tcPr>
          <w:p w14:paraId="3D415DA6">
            <w:pPr>
              <w:adjustRightInd/>
              <w:snapToGrid/>
              <w:spacing w:line="240" w:lineRule="auto"/>
              <w:ind w:firstLine="0" w:firstLineChars="0"/>
              <w:jc w:val="center"/>
              <w:rPr>
                <w:rFonts w:cs="Times New Roman"/>
                <w:sz w:val="21"/>
                <w:szCs w:val="21"/>
              </w:rPr>
            </w:pPr>
            <w:r>
              <w:rPr>
                <w:rFonts w:cs="Times New Roman"/>
                <w:sz w:val="21"/>
                <w:szCs w:val="21"/>
              </w:rPr>
              <w:t>2001</w:t>
            </w:r>
          </w:p>
        </w:tc>
        <w:tc>
          <w:tcPr>
            <w:tcW w:w="534" w:type="pct"/>
            <w:vAlign w:val="center"/>
          </w:tcPr>
          <w:p w14:paraId="0FB27BA7">
            <w:pPr>
              <w:adjustRightInd/>
              <w:snapToGrid/>
              <w:spacing w:line="240" w:lineRule="auto"/>
              <w:ind w:firstLine="0" w:firstLineChars="0"/>
              <w:jc w:val="center"/>
              <w:rPr>
                <w:rFonts w:cs="Times New Roman"/>
                <w:sz w:val="21"/>
                <w:szCs w:val="21"/>
              </w:rPr>
            </w:pPr>
            <w:r>
              <w:rPr>
                <w:rFonts w:cs="Times New Roman"/>
                <w:sz w:val="21"/>
                <w:szCs w:val="21"/>
              </w:rPr>
              <w:t>2004</w:t>
            </w:r>
          </w:p>
        </w:tc>
        <w:tc>
          <w:tcPr>
            <w:tcW w:w="763" w:type="pct"/>
            <w:vAlign w:val="center"/>
          </w:tcPr>
          <w:p w14:paraId="4D3E810C">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71E978DB">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030432B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1C212202">
            <w:pPr>
              <w:adjustRightInd/>
              <w:snapToGrid/>
              <w:spacing w:line="240" w:lineRule="auto"/>
              <w:ind w:firstLine="0" w:firstLineChars="0"/>
              <w:jc w:val="center"/>
              <w:rPr>
                <w:rFonts w:cs="Times New Roman"/>
                <w:sz w:val="21"/>
                <w:szCs w:val="21"/>
              </w:rPr>
            </w:pPr>
            <w:r>
              <w:rPr>
                <w:rFonts w:cs="Times New Roman"/>
                <w:sz w:val="21"/>
                <w:szCs w:val="21"/>
              </w:rPr>
              <w:t>14</w:t>
            </w:r>
          </w:p>
        </w:tc>
        <w:tc>
          <w:tcPr>
            <w:tcW w:w="1186" w:type="pct"/>
            <w:vAlign w:val="center"/>
          </w:tcPr>
          <w:p w14:paraId="3E22679D">
            <w:pPr>
              <w:adjustRightInd/>
              <w:snapToGrid/>
              <w:spacing w:line="240" w:lineRule="auto"/>
              <w:ind w:firstLine="0" w:firstLineChars="0"/>
              <w:jc w:val="center"/>
              <w:rPr>
                <w:rFonts w:cs="Times New Roman"/>
                <w:sz w:val="21"/>
                <w:szCs w:val="21"/>
              </w:rPr>
            </w:pPr>
            <w:r>
              <w:rPr>
                <w:rFonts w:ascii="宋体" w:hAnsi="宋体" w:cs="Times New Roman"/>
                <w:sz w:val="21"/>
                <w:szCs w:val="21"/>
              </w:rPr>
              <w:t>开发装置（在瓶片部区域内）（</w:t>
            </w:r>
            <w:r>
              <w:rPr>
                <w:rFonts w:cs="Times New Roman"/>
                <w:sz w:val="21"/>
                <w:szCs w:val="21"/>
              </w:rPr>
              <w:t>19-20K</w:t>
            </w:r>
            <w:r>
              <w:rPr>
                <w:rFonts w:ascii="宋体" w:hAnsi="宋体" w:cs="Times New Roman"/>
                <w:sz w:val="21"/>
                <w:szCs w:val="21"/>
              </w:rPr>
              <w:t>、</w:t>
            </w:r>
            <w:r>
              <w:rPr>
                <w:rFonts w:cs="Times New Roman"/>
                <w:sz w:val="21"/>
                <w:szCs w:val="21"/>
              </w:rPr>
              <w:t>39-40K</w:t>
            </w:r>
            <w:r>
              <w:rPr>
                <w:rFonts w:ascii="宋体" w:hAnsi="宋体" w:cs="Times New Roman"/>
                <w:sz w:val="21"/>
                <w:szCs w:val="21"/>
              </w:rPr>
              <w:t>）</w:t>
            </w:r>
          </w:p>
        </w:tc>
        <w:tc>
          <w:tcPr>
            <w:tcW w:w="864" w:type="pct"/>
            <w:vAlign w:val="center"/>
          </w:tcPr>
          <w:p w14:paraId="48EDD76A">
            <w:pPr>
              <w:adjustRightInd/>
              <w:snapToGrid/>
              <w:spacing w:line="240" w:lineRule="auto"/>
              <w:ind w:firstLine="0" w:firstLineChars="0"/>
              <w:jc w:val="center"/>
              <w:rPr>
                <w:rFonts w:cs="Times New Roman"/>
                <w:sz w:val="21"/>
                <w:szCs w:val="21"/>
              </w:rPr>
            </w:pPr>
            <w:r>
              <w:rPr>
                <w:rFonts w:cs="Times New Roman"/>
                <w:sz w:val="21"/>
                <w:szCs w:val="21"/>
              </w:rPr>
              <w:t>23000</w:t>
            </w:r>
          </w:p>
        </w:tc>
        <w:tc>
          <w:tcPr>
            <w:tcW w:w="596" w:type="pct"/>
            <w:vAlign w:val="center"/>
          </w:tcPr>
          <w:p w14:paraId="676DCE21">
            <w:pPr>
              <w:adjustRightInd/>
              <w:snapToGrid/>
              <w:spacing w:line="240" w:lineRule="auto"/>
              <w:ind w:firstLine="0" w:firstLineChars="0"/>
              <w:jc w:val="center"/>
              <w:rPr>
                <w:rFonts w:cs="Times New Roman"/>
                <w:sz w:val="21"/>
                <w:szCs w:val="21"/>
              </w:rPr>
            </w:pPr>
            <w:r>
              <w:rPr>
                <w:rFonts w:cs="Times New Roman"/>
                <w:sz w:val="21"/>
                <w:szCs w:val="21"/>
              </w:rPr>
              <w:t>1995</w:t>
            </w:r>
          </w:p>
        </w:tc>
        <w:tc>
          <w:tcPr>
            <w:tcW w:w="534" w:type="pct"/>
            <w:vAlign w:val="center"/>
          </w:tcPr>
          <w:p w14:paraId="7A89B2E8">
            <w:pPr>
              <w:adjustRightInd/>
              <w:snapToGrid/>
              <w:spacing w:line="240" w:lineRule="auto"/>
              <w:ind w:firstLine="0" w:firstLineChars="0"/>
              <w:jc w:val="center"/>
              <w:rPr>
                <w:rFonts w:cs="Times New Roman"/>
                <w:sz w:val="21"/>
                <w:szCs w:val="21"/>
              </w:rPr>
            </w:pPr>
            <w:r>
              <w:rPr>
                <w:rFonts w:cs="Times New Roman"/>
                <w:sz w:val="21"/>
                <w:szCs w:val="21"/>
              </w:rPr>
              <w:t>1996</w:t>
            </w:r>
          </w:p>
        </w:tc>
        <w:tc>
          <w:tcPr>
            <w:tcW w:w="763" w:type="pct"/>
            <w:vAlign w:val="center"/>
          </w:tcPr>
          <w:p w14:paraId="0FA17634">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40406F8C">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1F5ED46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531A5CB0">
            <w:pPr>
              <w:adjustRightInd/>
              <w:snapToGrid/>
              <w:spacing w:line="240" w:lineRule="auto"/>
              <w:ind w:firstLine="0" w:firstLineChars="0"/>
              <w:jc w:val="center"/>
              <w:rPr>
                <w:rFonts w:cs="Times New Roman"/>
                <w:sz w:val="21"/>
                <w:szCs w:val="21"/>
              </w:rPr>
            </w:pPr>
            <w:r>
              <w:rPr>
                <w:rFonts w:cs="Times New Roman"/>
                <w:sz w:val="21"/>
                <w:szCs w:val="21"/>
              </w:rPr>
              <w:t>15</w:t>
            </w:r>
          </w:p>
        </w:tc>
        <w:tc>
          <w:tcPr>
            <w:tcW w:w="1186" w:type="pct"/>
            <w:vAlign w:val="center"/>
          </w:tcPr>
          <w:p w14:paraId="3562AD59">
            <w:pPr>
              <w:adjustRightInd/>
              <w:snapToGrid/>
              <w:spacing w:line="240" w:lineRule="auto"/>
              <w:ind w:firstLine="0" w:firstLineChars="0"/>
              <w:jc w:val="center"/>
              <w:rPr>
                <w:rFonts w:cs="Times New Roman"/>
                <w:sz w:val="21"/>
                <w:szCs w:val="21"/>
              </w:rPr>
            </w:pPr>
            <w:r>
              <w:rPr>
                <w:rFonts w:ascii="宋体" w:hAnsi="宋体" w:cs="Times New Roman"/>
                <w:sz w:val="21"/>
                <w:szCs w:val="21"/>
              </w:rPr>
              <w:t>熔喷装置</w:t>
            </w:r>
          </w:p>
        </w:tc>
        <w:tc>
          <w:tcPr>
            <w:tcW w:w="864" w:type="pct"/>
            <w:vAlign w:val="center"/>
          </w:tcPr>
          <w:p w14:paraId="25A0FEE8">
            <w:pPr>
              <w:adjustRightInd/>
              <w:snapToGrid/>
              <w:spacing w:line="240" w:lineRule="auto"/>
              <w:ind w:firstLine="0" w:firstLineChars="0"/>
              <w:jc w:val="center"/>
              <w:rPr>
                <w:rFonts w:cs="Times New Roman"/>
                <w:sz w:val="21"/>
                <w:szCs w:val="21"/>
              </w:rPr>
            </w:pPr>
            <w:r>
              <w:rPr>
                <w:rFonts w:cs="Times New Roman"/>
                <w:sz w:val="21"/>
                <w:szCs w:val="21"/>
              </w:rPr>
              <w:t>6000</w:t>
            </w:r>
          </w:p>
        </w:tc>
        <w:tc>
          <w:tcPr>
            <w:tcW w:w="596" w:type="pct"/>
            <w:vAlign w:val="center"/>
          </w:tcPr>
          <w:p w14:paraId="2C5FE060">
            <w:pPr>
              <w:adjustRightInd/>
              <w:snapToGrid/>
              <w:spacing w:line="240" w:lineRule="auto"/>
              <w:ind w:firstLine="0" w:firstLineChars="0"/>
              <w:jc w:val="center"/>
              <w:rPr>
                <w:rFonts w:cs="Times New Roman"/>
                <w:sz w:val="21"/>
                <w:szCs w:val="21"/>
              </w:rPr>
            </w:pPr>
            <w:r>
              <w:rPr>
                <w:rFonts w:cs="Times New Roman"/>
                <w:sz w:val="21"/>
                <w:szCs w:val="21"/>
              </w:rPr>
              <w:t>2020</w:t>
            </w:r>
          </w:p>
        </w:tc>
        <w:tc>
          <w:tcPr>
            <w:tcW w:w="534" w:type="pct"/>
            <w:vAlign w:val="center"/>
          </w:tcPr>
          <w:p w14:paraId="752F9166">
            <w:pPr>
              <w:adjustRightInd/>
              <w:snapToGrid/>
              <w:spacing w:line="240" w:lineRule="auto"/>
              <w:ind w:firstLine="0" w:firstLineChars="0"/>
              <w:jc w:val="center"/>
              <w:rPr>
                <w:rFonts w:cs="Times New Roman"/>
                <w:sz w:val="21"/>
                <w:szCs w:val="21"/>
              </w:rPr>
            </w:pPr>
            <w:r>
              <w:rPr>
                <w:rFonts w:cs="Times New Roman"/>
                <w:sz w:val="21"/>
                <w:szCs w:val="21"/>
              </w:rPr>
              <w:t>2020</w:t>
            </w:r>
          </w:p>
        </w:tc>
        <w:tc>
          <w:tcPr>
            <w:tcW w:w="763" w:type="pct"/>
            <w:vAlign w:val="center"/>
          </w:tcPr>
          <w:p w14:paraId="3CE9DDAE">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72EA3E24">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1BE9077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000" w:type="pct"/>
            <w:gridSpan w:val="7"/>
            <w:shd w:val="clear" w:color="auto" w:fill="CCCCCC"/>
            <w:vAlign w:val="center"/>
          </w:tcPr>
          <w:p w14:paraId="1408426D">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四、瓶片部</w:t>
            </w:r>
          </w:p>
        </w:tc>
      </w:tr>
      <w:tr w14:paraId="1231B17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55D159F1">
            <w:pPr>
              <w:adjustRightInd/>
              <w:snapToGrid/>
              <w:spacing w:line="240" w:lineRule="auto"/>
              <w:ind w:firstLine="0" w:firstLineChars="0"/>
              <w:jc w:val="center"/>
              <w:rPr>
                <w:rFonts w:cs="Times New Roman"/>
                <w:sz w:val="21"/>
                <w:szCs w:val="21"/>
              </w:rPr>
            </w:pPr>
            <w:r>
              <w:rPr>
                <w:rFonts w:cs="Times New Roman"/>
                <w:sz w:val="21"/>
                <w:szCs w:val="21"/>
              </w:rPr>
              <w:t>16</w:t>
            </w:r>
          </w:p>
        </w:tc>
        <w:tc>
          <w:tcPr>
            <w:tcW w:w="1186" w:type="pct"/>
            <w:vAlign w:val="center"/>
          </w:tcPr>
          <w:p w14:paraId="5B746557">
            <w:pPr>
              <w:adjustRightInd/>
              <w:snapToGrid/>
              <w:spacing w:line="240" w:lineRule="auto"/>
              <w:ind w:firstLine="0" w:firstLineChars="0"/>
              <w:jc w:val="center"/>
              <w:rPr>
                <w:rFonts w:cs="Times New Roman"/>
                <w:sz w:val="21"/>
                <w:szCs w:val="21"/>
              </w:rPr>
            </w:pPr>
            <w:r>
              <w:rPr>
                <w:rFonts w:ascii="宋体" w:hAnsi="宋体" w:cs="Times New Roman"/>
                <w:sz w:val="21"/>
                <w:szCs w:val="21"/>
              </w:rPr>
              <w:t>三维卷曲中空纤维</w:t>
            </w:r>
          </w:p>
        </w:tc>
        <w:tc>
          <w:tcPr>
            <w:tcW w:w="864" w:type="pct"/>
            <w:vAlign w:val="center"/>
          </w:tcPr>
          <w:p w14:paraId="1B609EF0">
            <w:pPr>
              <w:adjustRightInd/>
              <w:snapToGrid/>
              <w:spacing w:line="240" w:lineRule="auto"/>
              <w:ind w:firstLine="0" w:firstLineChars="0"/>
              <w:jc w:val="center"/>
              <w:rPr>
                <w:rFonts w:cs="Times New Roman"/>
                <w:sz w:val="21"/>
                <w:szCs w:val="21"/>
              </w:rPr>
            </w:pPr>
            <w:r>
              <w:rPr>
                <w:rFonts w:cs="Times New Roman"/>
                <w:sz w:val="21"/>
                <w:szCs w:val="21"/>
              </w:rPr>
              <w:t>15000</w:t>
            </w:r>
          </w:p>
        </w:tc>
        <w:tc>
          <w:tcPr>
            <w:tcW w:w="596" w:type="pct"/>
            <w:vAlign w:val="center"/>
          </w:tcPr>
          <w:p w14:paraId="64BE18FA">
            <w:pPr>
              <w:adjustRightInd/>
              <w:snapToGrid/>
              <w:spacing w:line="240" w:lineRule="auto"/>
              <w:ind w:firstLine="0" w:firstLineChars="0"/>
              <w:jc w:val="center"/>
              <w:rPr>
                <w:rFonts w:cs="Times New Roman"/>
                <w:sz w:val="21"/>
                <w:szCs w:val="21"/>
              </w:rPr>
            </w:pPr>
            <w:r>
              <w:rPr>
                <w:rFonts w:cs="Times New Roman"/>
                <w:sz w:val="21"/>
                <w:szCs w:val="21"/>
              </w:rPr>
              <w:t>1995</w:t>
            </w:r>
          </w:p>
        </w:tc>
        <w:tc>
          <w:tcPr>
            <w:tcW w:w="534" w:type="pct"/>
            <w:vAlign w:val="center"/>
          </w:tcPr>
          <w:p w14:paraId="6BD12D12">
            <w:pPr>
              <w:adjustRightInd/>
              <w:snapToGrid/>
              <w:spacing w:line="240" w:lineRule="auto"/>
              <w:ind w:firstLine="0" w:firstLineChars="0"/>
              <w:jc w:val="center"/>
              <w:rPr>
                <w:rFonts w:cs="Times New Roman"/>
                <w:sz w:val="21"/>
                <w:szCs w:val="21"/>
              </w:rPr>
            </w:pPr>
            <w:r>
              <w:rPr>
                <w:rFonts w:cs="Times New Roman"/>
                <w:sz w:val="21"/>
                <w:szCs w:val="21"/>
              </w:rPr>
              <w:t>1996</w:t>
            </w:r>
          </w:p>
        </w:tc>
        <w:tc>
          <w:tcPr>
            <w:tcW w:w="763" w:type="pct"/>
            <w:vAlign w:val="center"/>
          </w:tcPr>
          <w:p w14:paraId="52BB0E37">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6D1D256D">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4CAF203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17713D28">
            <w:pPr>
              <w:adjustRightInd/>
              <w:snapToGrid/>
              <w:spacing w:line="240" w:lineRule="auto"/>
              <w:ind w:firstLine="0" w:firstLineChars="0"/>
              <w:jc w:val="center"/>
              <w:rPr>
                <w:rFonts w:cs="Times New Roman"/>
                <w:sz w:val="21"/>
                <w:szCs w:val="21"/>
              </w:rPr>
            </w:pPr>
            <w:r>
              <w:rPr>
                <w:rFonts w:cs="Times New Roman"/>
                <w:sz w:val="21"/>
                <w:szCs w:val="21"/>
              </w:rPr>
              <w:t>17</w:t>
            </w:r>
          </w:p>
        </w:tc>
        <w:tc>
          <w:tcPr>
            <w:tcW w:w="1186" w:type="pct"/>
            <w:vAlign w:val="center"/>
          </w:tcPr>
          <w:p w14:paraId="6E43D9BB">
            <w:pPr>
              <w:adjustRightInd/>
              <w:snapToGrid/>
              <w:spacing w:line="240" w:lineRule="auto"/>
              <w:ind w:firstLine="0" w:firstLineChars="0"/>
              <w:jc w:val="center"/>
              <w:rPr>
                <w:rFonts w:cs="Times New Roman"/>
                <w:sz w:val="21"/>
                <w:szCs w:val="21"/>
              </w:rPr>
            </w:pPr>
            <w:r>
              <w:rPr>
                <w:rFonts w:ascii="宋体" w:hAnsi="宋体" w:cs="Times New Roman"/>
                <w:sz w:val="21"/>
                <w:szCs w:val="21"/>
              </w:rPr>
              <w:t>瓶级聚酯切片</w:t>
            </w:r>
          </w:p>
        </w:tc>
        <w:tc>
          <w:tcPr>
            <w:tcW w:w="864" w:type="pct"/>
            <w:vAlign w:val="center"/>
          </w:tcPr>
          <w:p w14:paraId="3C04CF99">
            <w:pPr>
              <w:adjustRightInd/>
              <w:snapToGrid/>
              <w:spacing w:line="240" w:lineRule="auto"/>
              <w:ind w:firstLine="0" w:firstLineChars="0"/>
              <w:jc w:val="center"/>
              <w:rPr>
                <w:rFonts w:cs="Times New Roman"/>
                <w:sz w:val="21"/>
                <w:szCs w:val="21"/>
              </w:rPr>
            </w:pPr>
            <w:r>
              <w:rPr>
                <w:rFonts w:cs="Times New Roman"/>
                <w:sz w:val="21"/>
                <w:szCs w:val="21"/>
              </w:rPr>
              <w:t>100000</w:t>
            </w:r>
          </w:p>
        </w:tc>
        <w:tc>
          <w:tcPr>
            <w:tcW w:w="596" w:type="pct"/>
            <w:vAlign w:val="center"/>
          </w:tcPr>
          <w:p w14:paraId="1F9CF361">
            <w:pPr>
              <w:adjustRightInd/>
              <w:snapToGrid/>
              <w:spacing w:line="240" w:lineRule="auto"/>
              <w:ind w:firstLine="0" w:firstLineChars="0"/>
              <w:jc w:val="center"/>
              <w:rPr>
                <w:rFonts w:cs="Times New Roman"/>
                <w:sz w:val="21"/>
                <w:szCs w:val="21"/>
              </w:rPr>
            </w:pPr>
            <w:r>
              <w:rPr>
                <w:rFonts w:cs="Times New Roman"/>
                <w:sz w:val="21"/>
                <w:szCs w:val="21"/>
              </w:rPr>
              <w:t>2002</w:t>
            </w:r>
          </w:p>
        </w:tc>
        <w:tc>
          <w:tcPr>
            <w:tcW w:w="534" w:type="pct"/>
            <w:vAlign w:val="center"/>
          </w:tcPr>
          <w:p w14:paraId="63319F10">
            <w:pPr>
              <w:adjustRightInd/>
              <w:snapToGrid/>
              <w:spacing w:line="240" w:lineRule="auto"/>
              <w:ind w:firstLine="0" w:firstLineChars="0"/>
              <w:jc w:val="center"/>
              <w:rPr>
                <w:rFonts w:cs="Times New Roman"/>
                <w:sz w:val="21"/>
                <w:szCs w:val="21"/>
              </w:rPr>
            </w:pPr>
            <w:r>
              <w:rPr>
                <w:rFonts w:cs="Times New Roman"/>
                <w:sz w:val="21"/>
                <w:szCs w:val="21"/>
              </w:rPr>
              <w:t>2004</w:t>
            </w:r>
          </w:p>
        </w:tc>
        <w:tc>
          <w:tcPr>
            <w:tcW w:w="763" w:type="pct"/>
            <w:vAlign w:val="center"/>
          </w:tcPr>
          <w:p w14:paraId="01B005F4">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58E10CA6">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65ED17C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7572A0C9">
            <w:pPr>
              <w:adjustRightInd/>
              <w:snapToGrid/>
              <w:spacing w:line="240" w:lineRule="auto"/>
              <w:ind w:firstLine="0" w:firstLineChars="0"/>
              <w:jc w:val="center"/>
              <w:rPr>
                <w:rFonts w:cs="Times New Roman"/>
                <w:sz w:val="21"/>
                <w:szCs w:val="21"/>
              </w:rPr>
            </w:pPr>
            <w:r>
              <w:rPr>
                <w:rFonts w:cs="Times New Roman"/>
                <w:sz w:val="21"/>
                <w:szCs w:val="21"/>
              </w:rPr>
              <w:t>18</w:t>
            </w:r>
          </w:p>
        </w:tc>
        <w:tc>
          <w:tcPr>
            <w:tcW w:w="1186" w:type="pct"/>
            <w:vAlign w:val="center"/>
          </w:tcPr>
          <w:p w14:paraId="498F2692">
            <w:pPr>
              <w:adjustRightInd/>
              <w:snapToGrid/>
              <w:spacing w:line="240" w:lineRule="auto"/>
              <w:ind w:firstLine="0" w:firstLineChars="0"/>
              <w:jc w:val="center"/>
              <w:rPr>
                <w:rFonts w:cs="Times New Roman"/>
                <w:sz w:val="21"/>
                <w:szCs w:val="21"/>
              </w:rPr>
            </w:pPr>
            <w:r>
              <w:rPr>
                <w:rFonts w:ascii="宋体" w:hAnsi="宋体" w:cs="Times New Roman"/>
                <w:sz w:val="21"/>
                <w:szCs w:val="21"/>
              </w:rPr>
              <w:t>瓶级聚酯切片</w:t>
            </w:r>
          </w:p>
        </w:tc>
        <w:tc>
          <w:tcPr>
            <w:tcW w:w="864" w:type="pct"/>
            <w:vAlign w:val="center"/>
          </w:tcPr>
          <w:p w14:paraId="13C78A14">
            <w:pPr>
              <w:adjustRightInd/>
              <w:snapToGrid/>
              <w:spacing w:line="240" w:lineRule="auto"/>
              <w:ind w:firstLine="0" w:firstLineChars="0"/>
              <w:jc w:val="center"/>
              <w:rPr>
                <w:rFonts w:cs="Times New Roman"/>
                <w:sz w:val="21"/>
                <w:szCs w:val="21"/>
              </w:rPr>
            </w:pPr>
            <w:r>
              <w:rPr>
                <w:rFonts w:cs="Times New Roman"/>
                <w:sz w:val="21"/>
                <w:szCs w:val="21"/>
              </w:rPr>
              <w:t>200000</w:t>
            </w:r>
          </w:p>
        </w:tc>
        <w:tc>
          <w:tcPr>
            <w:tcW w:w="596" w:type="pct"/>
            <w:vAlign w:val="center"/>
          </w:tcPr>
          <w:p w14:paraId="6908EF57">
            <w:pPr>
              <w:adjustRightInd/>
              <w:snapToGrid/>
              <w:spacing w:line="240" w:lineRule="auto"/>
              <w:ind w:firstLine="0" w:firstLineChars="0"/>
              <w:jc w:val="center"/>
              <w:rPr>
                <w:rFonts w:cs="Times New Roman"/>
                <w:sz w:val="21"/>
                <w:szCs w:val="21"/>
              </w:rPr>
            </w:pPr>
            <w:r>
              <w:rPr>
                <w:rFonts w:cs="Times New Roman"/>
                <w:sz w:val="21"/>
                <w:szCs w:val="21"/>
              </w:rPr>
              <w:t>2006</w:t>
            </w:r>
          </w:p>
        </w:tc>
        <w:tc>
          <w:tcPr>
            <w:tcW w:w="534" w:type="pct"/>
            <w:vAlign w:val="center"/>
          </w:tcPr>
          <w:p w14:paraId="16D2C0CA">
            <w:pPr>
              <w:adjustRightInd/>
              <w:snapToGrid/>
              <w:spacing w:line="240" w:lineRule="auto"/>
              <w:ind w:firstLine="0" w:firstLineChars="0"/>
              <w:jc w:val="center"/>
              <w:rPr>
                <w:rFonts w:cs="Times New Roman"/>
                <w:sz w:val="21"/>
                <w:szCs w:val="21"/>
              </w:rPr>
            </w:pPr>
            <w:r>
              <w:rPr>
                <w:rFonts w:cs="Times New Roman"/>
                <w:sz w:val="21"/>
                <w:szCs w:val="21"/>
              </w:rPr>
              <w:t>2006</w:t>
            </w:r>
          </w:p>
        </w:tc>
        <w:tc>
          <w:tcPr>
            <w:tcW w:w="763" w:type="pct"/>
            <w:vAlign w:val="center"/>
          </w:tcPr>
          <w:p w14:paraId="2E3AB33E">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1CFB0B4C">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1AC6DD9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53B738B0">
            <w:pPr>
              <w:adjustRightInd/>
              <w:snapToGrid/>
              <w:spacing w:line="240" w:lineRule="auto"/>
              <w:ind w:firstLine="0" w:firstLineChars="0"/>
              <w:jc w:val="center"/>
              <w:rPr>
                <w:rFonts w:cs="Times New Roman"/>
                <w:sz w:val="21"/>
                <w:szCs w:val="21"/>
              </w:rPr>
            </w:pPr>
            <w:r>
              <w:rPr>
                <w:rFonts w:cs="Times New Roman"/>
                <w:sz w:val="21"/>
                <w:szCs w:val="21"/>
              </w:rPr>
              <w:t>19</w:t>
            </w:r>
          </w:p>
        </w:tc>
        <w:tc>
          <w:tcPr>
            <w:tcW w:w="1186" w:type="pct"/>
            <w:vAlign w:val="center"/>
          </w:tcPr>
          <w:p w14:paraId="3706A5A2">
            <w:pPr>
              <w:adjustRightInd/>
              <w:snapToGrid/>
              <w:spacing w:line="240" w:lineRule="auto"/>
              <w:ind w:firstLine="0" w:firstLineChars="0"/>
              <w:jc w:val="center"/>
              <w:rPr>
                <w:rFonts w:cs="Times New Roman"/>
                <w:sz w:val="21"/>
                <w:szCs w:val="21"/>
              </w:rPr>
            </w:pPr>
            <w:r>
              <w:rPr>
                <w:rFonts w:ascii="宋体" w:hAnsi="宋体" w:cs="Times New Roman"/>
                <w:sz w:val="21"/>
                <w:szCs w:val="21"/>
              </w:rPr>
              <w:t>固相缩聚</w:t>
            </w:r>
          </w:p>
        </w:tc>
        <w:tc>
          <w:tcPr>
            <w:tcW w:w="864" w:type="pct"/>
            <w:vAlign w:val="center"/>
          </w:tcPr>
          <w:p w14:paraId="150D0EB2">
            <w:pPr>
              <w:adjustRightInd/>
              <w:snapToGrid/>
              <w:spacing w:line="240" w:lineRule="auto"/>
              <w:ind w:firstLine="0" w:firstLineChars="0"/>
              <w:jc w:val="center"/>
              <w:rPr>
                <w:rFonts w:cs="Times New Roman"/>
                <w:sz w:val="21"/>
                <w:szCs w:val="21"/>
              </w:rPr>
            </w:pPr>
            <w:r>
              <w:rPr>
                <w:rFonts w:cs="Times New Roman"/>
                <w:sz w:val="21"/>
                <w:szCs w:val="21"/>
              </w:rPr>
              <w:t>450000</w:t>
            </w:r>
          </w:p>
        </w:tc>
        <w:tc>
          <w:tcPr>
            <w:tcW w:w="596" w:type="pct"/>
            <w:vAlign w:val="center"/>
          </w:tcPr>
          <w:p w14:paraId="30F98A26">
            <w:pPr>
              <w:adjustRightInd/>
              <w:snapToGrid/>
              <w:spacing w:line="240" w:lineRule="auto"/>
              <w:ind w:firstLine="0" w:firstLineChars="0"/>
              <w:jc w:val="center"/>
              <w:rPr>
                <w:rFonts w:cs="Times New Roman"/>
                <w:sz w:val="21"/>
                <w:szCs w:val="21"/>
              </w:rPr>
            </w:pPr>
            <w:r>
              <w:rPr>
                <w:rFonts w:cs="Times New Roman"/>
                <w:sz w:val="21"/>
                <w:szCs w:val="21"/>
              </w:rPr>
              <w:t>2006</w:t>
            </w:r>
          </w:p>
        </w:tc>
        <w:tc>
          <w:tcPr>
            <w:tcW w:w="534" w:type="pct"/>
            <w:vAlign w:val="center"/>
          </w:tcPr>
          <w:p w14:paraId="70359238">
            <w:pPr>
              <w:adjustRightInd/>
              <w:snapToGrid/>
              <w:spacing w:line="240" w:lineRule="auto"/>
              <w:ind w:firstLine="0" w:firstLineChars="0"/>
              <w:jc w:val="center"/>
              <w:rPr>
                <w:rFonts w:cs="Times New Roman"/>
                <w:sz w:val="21"/>
                <w:szCs w:val="21"/>
              </w:rPr>
            </w:pPr>
            <w:r>
              <w:rPr>
                <w:rFonts w:cs="Times New Roman"/>
                <w:sz w:val="21"/>
                <w:szCs w:val="21"/>
              </w:rPr>
              <w:t>2006</w:t>
            </w:r>
          </w:p>
        </w:tc>
        <w:tc>
          <w:tcPr>
            <w:tcW w:w="763" w:type="pct"/>
            <w:vAlign w:val="center"/>
          </w:tcPr>
          <w:p w14:paraId="523753F2">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2F9C5071">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14D2B97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5A308C5A">
            <w:pPr>
              <w:adjustRightInd/>
              <w:snapToGrid/>
              <w:spacing w:line="240" w:lineRule="auto"/>
              <w:ind w:firstLine="0" w:firstLineChars="0"/>
              <w:jc w:val="center"/>
              <w:rPr>
                <w:rFonts w:cs="Times New Roman"/>
                <w:sz w:val="21"/>
                <w:szCs w:val="21"/>
              </w:rPr>
            </w:pPr>
            <w:r>
              <w:rPr>
                <w:rFonts w:cs="Times New Roman"/>
                <w:sz w:val="21"/>
                <w:szCs w:val="21"/>
              </w:rPr>
              <w:t>20</w:t>
            </w:r>
          </w:p>
        </w:tc>
        <w:tc>
          <w:tcPr>
            <w:tcW w:w="1186" w:type="pct"/>
            <w:vAlign w:val="center"/>
          </w:tcPr>
          <w:p w14:paraId="13853B01">
            <w:pPr>
              <w:adjustRightInd/>
              <w:snapToGrid/>
              <w:spacing w:line="240" w:lineRule="auto"/>
              <w:ind w:firstLine="0" w:firstLineChars="0"/>
              <w:jc w:val="center"/>
              <w:rPr>
                <w:rFonts w:cs="Times New Roman"/>
                <w:sz w:val="21"/>
                <w:szCs w:val="21"/>
              </w:rPr>
            </w:pPr>
            <w:r>
              <w:rPr>
                <w:rFonts w:ascii="宋体" w:hAnsi="宋体" w:cs="Times New Roman"/>
                <w:sz w:val="21"/>
                <w:szCs w:val="21"/>
              </w:rPr>
              <w:t>聚酯专用料</w:t>
            </w:r>
          </w:p>
        </w:tc>
        <w:tc>
          <w:tcPr>
            <w:tcW w:w="864" w:type="pct"/>
            <w:vAlign w:val="center"/>
          </w:tcPr>
          <w:p w14:paraId="793554D3">
            <w:pPr>
              <w:adjustRightInd/>
              <w:snapToGrid/>
              <w:spacing w:line="240" w:lineRule="auto"/>
              <w:ind w:firstLine="0" w:firstLineChars="0"/>
              <w:jc w:val="center"/>
              <w:rPr>
                <w:rFonts w:cs="Times New Roman"/>
                <w:sz w:val="21"/>
                <w:szCs w:val="21"/>
              </w:rPr>
            </w:pPr>
            <w:r>
              <w:rPr>
                <w:rFonts w:cs="Times New Roman"/>
                <w:sz w:val="21"/>
                <w:szCs w:val="21"/>
              </w:rPr>
              <w:t>200000</w:t>
            </w:r>
          </w:p>
        </w:tc>
        <w:tc>
          <w:tcPr>
            <w:tcW w:w="596" w:type="pct"/>
            <w:vAlign w:val="center"/>
          </w:tcPr>
          <w:p w14:paraId="0E041D17">
            <w:pPr>
              <w:adjustRightInd/>
              <w:snapToGrid/>
              <w:spacing w:line="240" w:lineRule="auto"/>
              <w:ind w:firstLine="0" w:firstLineChars="0"/>
              <w:jc w:val="center"/>
              <w:rPr>
                <w:rFonts w:cs="Times New Roman"/>
                <w:sz w:val="21"/>
                <w:szCs w:val="21"/>
              </w:rPr>
            </w:pPr>
            <w:r>
              <w:rPr>
                <w:rFonts w:cs="Times New Roman"/>
                <w:sz w:val="21"/>
                <w:szCs w:val="21"/>
              </w:rPr>
              <w:t>2013</w:t>
            </w:r>
          </w:p>
        </w:tc>
        <w:tc>
          <w:tcPr>
            <w:tcW w:w="534" w:type="pct"/>
            <w:vAlign w:val="center"/>
          </w:tcPr>
          <w:p w14:paraId="4EDCA756">
            <w:pPr>
              <w:adjustRightInd/>
              <w:snapToGrid/>
              <w:spacing w:line="240" w:lineRule="auto"/>
              <w:ind w:firstLine="0" w:firstLineChars="0"/>
              <w:jc w:val="center"/>
              <w:rPr>
                <w:rFonts w:cs="Times New Roman"/>
                <w:sz w:val="21"/>
                <w:szCs w:val="21"/>
              </w:rPr>
            </w:pPr>
            <w:r>
              <w:rPr>
                <w:rFonts w:cs="Times New Roman"/>
                <w:sz w:val="21"/>
                <w:szCs w:val="21"/>
              </w:rPr>
              <w:t>2014</w:t>
            </w:r>
          </w:p>
        </w:tc>
        <w:tc>
          <w:tcPr>
            <w:tcW w:w="763" w:type="pct"/>
            <w:vAlign w:val="center"/>
          </w:tcPr>
          <w:p w14:paraId="020C7FFD">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3496B60C">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1FEC20F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17747ADD">
            <w:pPr>
              <w:adjustRightInd/>
              <w:snapToGrid/>
              <w:spacing w:line="240" w:lineRule="auto"/>
              <w:ind w:firstLine="0" w:firstLineChars="0"/>
              <w:jc w:val="center"/>
              <w:rPr>
                <w:rFonts w:cs="Times New Roman"/>
                <w:sz w:val="21"/>
                <w:szCs w:val="21"/>
              </w:rPr>
            </w:pPr>
            <w:r>
              <w:rPr>
                <w:rFonts w:cs="Times New Roman"/>
                <w:sz w:val="21"/>
                <w:szCs w:val="21"/>
              </w:rPr>
              <w:t>21</w:t>
            </w:r>
          </w:p>
        </w:tc>
        <w:tc>
          <w:tcPr>
            <w:tcW w:w="1186" w:type="pct"/>
            <w:vAlign w:val="center"/>
          </w:tcPr>
          <w:p w14:paraId="6A9A2422">
            <w:pPr>
              <w:adjustRightInd/>
              <w:snapToGrid/>
              <w:spacing w:line="240" w:lineRule="auto"/>
              <w:ind w:firstLine="0" w:firstLineChars="0"/>
              <w:jc w:val="center"/>
              <w:rPr>
                <w:rFonts w:hint="eastAsia" w:ascii="宋体" w:hAnsi="宋体" w:cs="Times New Roman"/>
                <w:sz w:val="21"/>
                <w:szCs w:val="21"/>
              </w:rPr>
            </w:pPr>
            <w:r>
              <w:rPr>
                <w:rFonts w:ascii="宋体" w:hAnsi="宋体" w:cs="Times New Roman"/>
                <w:sz w:val="21"/>
                <w:szCs w:val="21"/>
              </w:rPr>
              <w:t>瓶级聚酯切片</w:t>
            </w:r>
          </w:p>
        </w:tc>
        <w:tc>
          <w:tcPr>
            <w:tcW w:w="864" w:type="pct"/>
            <w:vAlign w:val="center"/>
          </w:tcPr>
          <w:p w14:paraId="366920DE">
            <w:pPr>
              <w:adjustRightInd/>
              <w:snapToGrid/>
              <w:spacing w:line="240" w:lineRule="auto"/>
              <w:ind w:firstLine="0" w:firstLineChars="0"/>
              <w:jc w:val="center"/>
              <w:rPr>
                <w:rFonts w:cs="Times New Roman"/>
                <w:sz w:val="21"/>
                <w:szCs w:val="21"/>
              </w:rPr>
            </w:pPr>
            <w:r>
              <w:rPr>
                <w:rFonts w:cs="Times New Roman"/>
                <w:sz w:val="21"/>
                <w:szCs w:val="21"/>
              </w:rPr>
              <w:t>500000</w:t>
            </w:r>
          </w:p>
        </w:tc>
        <w:tc>
          <w:tcPr>
            <w:tcW w:w="596" w:type="pct"/>
            <w:vAlign w:val="center"/>
          </w:tcPr>
          <w:p w14:paraId="7A1EA96E">
            <w:pPr>
              <w:adjustRightInd/>
              <w:snapToGrid/>
              <w:spacing w:line="240" w:lineRule="auto"/>
              <w:ind w:firstLine="0" w:firstLineChars="0"/>
              <w:jc w:val="center"/>
              <w:rPr>
                <w:rFonts w:cs="Times New Roman"/>
                <w:sz w:val="21"/>
                <w:szCs w:val="21"/>
              </w:rPr>
            </w:pPr>
            <w:r>
              <w:rPr>
                <w:rFonts w:hint="eastAsia" w:cs="Times New Roman"/>
                <w:sz w:val="21"/>
                <w:szCs w:val="21"/>
              </w:rPr>
              <w:t>2025</w:t>
            </w:r>
          </w:p>
        </w:tc>
        <w:tc>
          <w:tcPr>
            <w:tcW w:w="534" w:type="pct"/>
            <w:vAlign w:val="center"/>
          </w:tcPr>
          <w:p w14:paraId="0556D76D">
            <w:pPr>
              <w:adjustRightInd/>
              <w:snapToGrid/>
              <w:spacing w:line="240" w:lineRule="auto"/>
              <w:ind w:firstLine="0" w:firstLineChars="0"/>
              <w:jc w:val="center"/>
              <w:rPr>
                <w:rFonts w:cs="Times New Roman"/>
                <w:sz w:val="21"/>
                <w:szCs w:val="21"/>
              </w:rPr>
            </w:pPr>
            <w:r>
              <w:rPr>
                <w:rFonts w:hint="eastAsia" w:cs="Times New Roman"/>
                <w:sz w:val="21"/>
                <w:szCs w:val="21"/>
              </w:rPr>
              <w:t>2025</w:t>
            </w:r>
          </w:p>
        </w:tc>
        <w:tc>
          <w:tcPr>
            <w:tcW w:w="763" w:type="pct"/>
            <w:vAlign w:val="center"/>
          </w:tcPr>
          <w:p w14:paraId="6F932AD0">
            <w:pPr>
              <w:adjustRightInd/>
              <w:snapToGrid/>
              <w:spacing w:line="240" w:lineRule="auto"/>
              <w:ind w:firstLine="0" w:firstLineChars="0"/>
              <w:jc w:val="center"/>
              <w:rPr>
                <w:rFonts w:hint="eastAsia" w:ascii="宋体" w:hAnsi="宋体" w:cs="Times New Roman"/>
                <w:sz w:val="21"/>
                <w:szCs w:val="21"/>
              </w:rPr>
            </w:pPr>
            <w:r>
              <w:rPr>
                <w:rFonts w:hint="eastAsia" w:cs="Times New Roman"/>
                <w:sz w:val="21"/>
                <w:szCs w:val="21"/>
              </w:rPr>
              <w:t>2025年开</w:t>
            </w:r>
            <w:r>
              <w:rPr>
                <w:rFonts w:hint="eastAsia" w:ascii="宋体" w:hAnsi="宋体" w:cs="Times New Roman"/>
                <w:sz w:val="21"/>
                <w:szCs w:val="21"/>
              </w:rPr>
              <w:t>始</w:t>
            </w:r>
            <w:r>
              <w:rPr>
                <w:rFonts w:ascii="宋体" w:hAnsi="宋体" w:cs="Times New Roman"/>
                <w:sz w:val="21"/>
                <w:szCs w:val="21"/>
              </w:rPr>
              <w:t>运行</w:t>
            </w:r>
          </w:p>
        </w:tc>
        <w:tc>
          <w:tcPr>
            <w:tcW w:w="808" w:type="pct"/>
            <w:vAlign w:val="center"/>
          </w:tcPr>
          <w:p w14:paraId="7BDE72EE">
            <w:pPr>
              <w:adjustRightInd/>
              <w:snapToGrid/>
              <w:spacing w:line="240" w:lineRule="auto"/>
              <w:ind w:firstLine="0" w:firstLineChars="0"/>
              <w:jc w:val="center"/>
              <w:rPr>
                <w:rFonts w:hint="eastAsia" w:ascii="宋体" w:hAnsi="宋体" w:cs="Times New Roman"/>
                <w:sz w:val="21"/>
                <w:szCs w:val="21"/>
              </w:rPr>
            </w:pPr>
            <w:r>
              <w:rPr>
                <w:rFonts w:hint="eastAsia" w:ascii="宋体" w:hAnsi="宋体" w:cs="Times New Roman"/>
                <w:sz w:val="21"/>
                <w:szCs w:val="21"/>
              </w:rPr>
              <w:t>/</w:t>
            </w:r>
          </w:p>
        </w:tc>
      </w:tr>
      <w:tr w14:paraId="6F2C75B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000" w:type="pct"/>
            <w:gridSpan w:val="7"/>
            <w:shd w:val="clear" w:color="auto" w:fill="CCCCCC"/>
            <w:vAlign w:val="center"/>
          </w:tcPr>
          <w:p w14:paraId="1107B160">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五、</w:t>
            </w:r>
            <w:r>
              <w:rPr>
                <w:rFonts w:cs="Times New Roman"/>
                <w:b/>
                <w:bCs/>
                <w:sz w:val="21"/>
                <w:szCs w:val="21"/>
              </w:rPr>
              <w:t>PTA</w:t>
            </w:r>
            <w:r>
              <w:rPr>
                <w:rFonts w:ascii="宋体" w:hAnsi="宋体" w:cs="Times New Roman"/>
                <w:b/>
                <w:bCs/>
                <w:sz w:val="21"/>
                <w:szCs w:val="21"/>
              </w:rPr>
              <w:t>部</w:t>
            </w:r>
          </w:p>
        </w:tc>
      </w:tr>
      <w:tr w14:paraId="0C5C2CD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17AC85AF">
            <w:pPr>
              <w:adjustRightInd/>
              <w:snapToGrid/>
              <w:spacing w:line="240" w:lineRule="auto"/>
              <w:ind w:firstLine="0" w:firstLineChars="0"/>
              <w:jc w:val="center"/>
              <w:rPr>
                <w:rFonts w:cs="Times New Roman"/>
                <w:sz w:val="21"/>
                <w:szCs w:val="21"/>
              </w:rPr>
            </w:pPr>
            <w:r>
              <w:rPr>
                <w:rFonts w:cs="Times New Roman"/>
                <w:sz w:val="21"/>
                <w:szCs w:val="21"/>
              </w:rPr>
              <w:t>22</w:t>
            </w:r>
          </w:p>
        </w:tc>
        <w:tc>
          <w:tcPr>
            <w:tcW w:w="1186" w:type="pct"/>
            <w:vAlign w:val="center"/>
          </w:tcPr>
          <w:p w14:paraId="509157D3">
            <w:pPr>
              <w:adjustRightInd/>
              <w:snapToGrid/>
              <w:spacing w:line="240" w:lineRule="auto"/>
              <w:ind w:firstLine="0" w:firstLineChars="0"/>
              <w:jc w:val="center"/>
              <w:rPr>
                <w:rFonts w:cs="Times New Roman"/>
                <w:sz w:val="21"/>
                <w:szCs w:val="21"/>
              </w:rPr>
            </w:pPr>
            <w:r>
              <w:rPr>
                <w:rFonts w:cs="Times New Roman"/>
                <w:sz w:val="21"/>
                <w:szCs w:val="21"/>
              </w:rPr>
              <w:t>PTA</w:t>
            </w:r>
            <w:r>
              <w:rPr>
                <w:rFonts w:ascii="宋体" w:hAnsi="宋体" w:cs="Times New Roman"/>
                <w:sz w:val="21"/>
                <w:szCs w:val="21"/>
              </w:rPr>
              <w:t>（</w:t>
            </w:r>
            <w:r>
              <w:rPr>
                <w:rFonts w:cs="Times New Roman"/>
                <w:sz w:val="21"/>
                <w:szCs w:val="21"/>
              </w:rPr>
              <w:t>I</w:t>
            </w:r>
            <w:r>
              <w:rPr>
                <w:rFonts w:ascii="宋体" w:hAnsi="宋体" w:cs="Times New Roman"/>
                <w:sz w:val="21"/>
                <w:szCs w:val="21"/>
              </w:rPr>
              <w:t>）</w:t>
            </w:r>
          </w:p>
        </w:tc>
        <w:tc>
          <w:tcPr>
            <w:tcW w:w="864" w:type="pct"/>
            <w:vAlign w:val="center"/>
          </w:tcPr>
          <w:p w14:paraId="72E31DE7">
            <w:pPr>
              <w:adjustRightInd/>
              <w:snapToGrid/>
              <w:spacing w:line="240" w:lineRule="auto"/>
              <w:ind w:firstLine="0" w:firstLineChars="0"/>
              <w:jc w:val="center"/>
              <w:rPr>
                <w:rFonts w:cs="Times New Roman"/>
                <w:sz w:val="21"/>
                <w:szCs w:val="21"/>
              </w:rPr>
            </w:pPr>
            <w:r>
              <w:rPr>
                <w:rFonts w:cs="Times New Roman"/>
                <w:sz w:val="21"/>
                <w:szCs w:val="21"/>
              </w:rPr>
              <w:t>350000</w:t>
            </w:r>
          </w:p>
        </w:tc>
        <w:tc>
          <w:tcPr>
            <w:tcW w:w="596" w:type="pct"/>
            <w:vAlign w:val="center"/>
          </w:tcPr>
          <w:p w14:paraId="0DFF2879">
            <w:pPr>
              <w:adjustRightInd/>
              <w:snapToGrid/>
              <w:spacing w:line="240" w:lineRule="auto"/>
              <w:ind w:firstLine="0" w:firstLineChars="0"/>
              <w:jc w:val="center"/>
              <w:rPr>
                <w:rFonts w:cs="Times New Roman"/>
                <w:sz w:val="21"/>
                <w:szCs w:val="21"/>
              </w:rPr>
            </w:pPr>
            <w:r>
              <w:rPr>
                <w:rFonts w:cs="Times New Roman"/>
                <w:sz w:val="21"/>
                <w:szCs w:val="21"/>
              </w:rPr>
              <w:t>1995</w:t>
            </w:r>
          </w:p>
        </w:tc>
        <w:tc>
          <w:tcPr>
            <w:tcW w:w="534" w:type="pct"/>
            <w:vAlign w:val="center"/>
          </w:tcPr>
          <w:p w14:paraId="10C05FAF">
            <w:pPr>
              <w:adjustRightInd/>
              <w:snapToGrid/>
              <w:spacing w:line="240" w:lineRule="auto"/>
              <w:ind w:firstLine="0" w:firstLineChars="0"/>
              <w:jc w:val="center"/>
              <w:rPr>
                <w:rFonts w:cs="Times New Roman"/>
                <w:sz w:val="21"/>
                <w:szCs w:val="21"/>
              </w:rPr>
            </w:pPr>
            <w:r>
              <w:rPr>
                <w:rFonts w:cs="Times New Roman"/>
                <w:sz w:val="21"/>
                <w:szCs w:val="21"/>
              </w:rPr>
              <w:t>1996</w:t>
            </w:r>
          </w:p>
        </w:tc>
        <w:tc>
          <w:tcPr>
            <w:tcW w:w="763" w:type="pct"/>
            <w:vAlign w:val="center"/>
          </w:tcPr>
          <w:p w14:paraId="3F23791E">
            <w:pPr>
              <w:adjustRightInd/>
              <w:snapToGrid/>
              <w:spacing w:line="240" w:lineRule="auto"/>
              <w:ind w:firstLine="0" w:firstLineChars="0"/>
              <w:jc w:val="center"/>
              <w:rPr>
                <w:rFonts w:cs="Times New Roman"/>
                <w:sz w:val="21"/>
                <w:szCs w:val="21"/>
              </w:rPr>
            </w:pPr>
            <w:r>
              <w:rPr>
                <w:rFonts w:ascii="宋体" w:hAnsi="宋体" w:cs="Times New Roman"/>
                <w:sz w:val="21"/>
                <w:szCs w:val="21"/>
              </w:rPr>
              <w:t>已停产</w:t>
            </w:r>
          </w:p>
        </w:tc>
        <w:tc>
          <w:tcPr>
            <w:tcW w:w="808" w:type="pct"/>
            <w:vAlign w:val="center"/>
          </w:tcPr>
          <w:p w14:paraId="4EEA44BF">
            <w:pPr>
              <w:adjustRightInd/>
              <w:snapToGrid/>
              <w:spacing w:line="240" w:lineRule="auto"/>
              <w:ind w:firstLine="0" w:firstLineChars="0"/>
              <w:jc w:val="center"/>
              <w:rPr>
                <w:rFonts w:cs="Times New Roman"/>
                <w:sz w:val="21"/>
                <w:szCs w:val="21"/>
              </w:rPr>
            </w:pPr>
            <w:r>
              <w:rPr>
                <w:rFonts w:cs="Times New Roman"/>
                <w:sz w:val="21"/>
                <w:szCs w:val="21"/>
              </w:rPr>
              <w:t>/</w:t>
            </w:r>
          </w:p>
        </w:tc>
      </w:tr>
      <w:tr w14:paraId="3F85A8E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47317C63">
            <w:pPr>
              <w:adjustRightInd/>
              <w:snapToGrid/>
              <w:spacing w:line="240" w:lineRule="auto"/>
              <w:ind w:firstLine="0" w:firstLineChars="0"/>
              <w:jc w:val="center"/>
              <w:rPr>
                <w:rFonts w:cs="Times New Roman"/>
                <w:sz w:val="21"/>
                <w:szCs w:val="21"/>
              </w:rPr>
            </w:pPr>
            <w:r>
              <w:rPr>
                <w:rFonts w:cs="Times New Roman"/>
                <w:sz w:val="21"/>
                <w:szCs w:val="21"/>
              </w:rPr>
              <w:t>23</w:t>
            </w:r>
          </w:p>
        </w:tc>
        <w:tc>
          <w:tcPr>
            <w:tcW w:w="1186" w:type="pct"/>
            <w:vAlign w:val="center"/>
          </w:tcPr>
          <w:p w14:paraId="507DCFF5">
            <w:pPr>
              <w:adjustRightInd/>
              <w:snapToGrid/>
              <w:spacing w:line="240" w:lineRule="auto"/>
              <w:ind w:firstLine="0" w:firstLineChars="0"/>
              <w:jc w:val="center"/>
              <w:rPr>
                <w:rFonts w:cs="Times New Roman"/>
                <w:sz w:val="21"/>
                <w:szCs w:val="21"/>
              </w:rPr>
            </w:pPr>
            <w:r>
              <w:rPr>
                <w:rFonts w:cs="Times New Roman"/>
                <w:sz w:val="21"/>
                <w:szCs w:val="21"/>
              </w:rPr>
              <w:t>PTA</w:t>
            </w:r>
            <w:r>
              <w:rPr>
                <w:rFonts w:ascii="宋体" w:hAnsi="宋体" w:cs="Times New Roman"/>
                <w:sz w:val="21"/>
                <w:szCs w:val="21"/>
              </w:rPr>
              <w:t>（</w:t>
            </w:r>
            <w:r>
              <w:rPr>
                <w:rFonts w:cs="Times New Roman"/>
                <w:sz w:val="21"/>
                <w:szCs w:val="21"/>
              </w:rPr>
              <w:t>II</w:t>
            </w:r>
            <w:r>
              <w:rPr>
                <w:rFonts w:ascii="宋体" w:hAnsi="宋体" w:cs="Times New Roman"/>
                <w:sz w:val="21"/>
                <w:szCs w:val="21"/>
              </w:rPr>
              <w:t>）</w:t>
            </w:r>
          </w:p>
        </w:tc>
        <w:tc>
          <w:tcPr>
            <w:tcW w:w="864" w:type="pct"/>
            <w:vAlign w:val="center"/>
          </w:tcPr>
          <w:p w14:paraId="059FDCB9">
            <w:pPr>
              <w:adjustRightInd/>
              <w:snapToGrid/>
              <w:spacing w:line="240" w:lineRule="auto"/>
              <w:ind w:firstLine="0" w:firstLineChars="0"/>
              <w:jc w:val="center"/>
              <w:rPr>
                <w:rFonts w:cs="Times New Roman"/>
                <w:sz w:val="21"/>
                <w:szCs w:val="21"/>
              </w:rPr>
            </w:pPr>
            <w:r>
              <w:rPr>
                <w:rFonts w:cs="Times New Roman"/>
                <w:sz w:val="21"/>
                <w:szCs w:val="21"/>
              </w:rPr>
              <w:t>650000</w:t>
            </w:r>
          </w:p>
        </w:tc>
        <w:tc>
          <w:tcPr>
            <w:tcW w:w="596" w:type="pct"/>
            <w:vAlign w:val="center"/>
          </w:tcPr>
          <w:p w14:paraId="60E35C34">
            <w:pPr>
              <w:adjustRightInd/>
              <w:snapToGrid/>
              <w:spacing w:line="240" w:lineRule="auto"/>
              <w:ind w:firstLine="0" w:firstLineChars="0"/>
              <w:jc w:val="center"/>
              <w:rPr>
                <w:rFonts w:cs="Times New Roman"/>
                <w:sz w:val="21"/>
                <w:szCs w:val="21"/>
              </w:rPr>
            </w:pPr>
            <w:r>
              <w:rPr>
                <w:rFonts w:cs="Times New Roman"/>
                <w:sz w:val="21"/>
                <w:szCs w:val="21"/>
              </w:rPr>
              <w:t>2003</w:t>
            </w:r>
          </w:p>
        </w:tc>
        <w:tc>
          <w:tcPr>
            <w:tcW w:w="534" w:type="pct"/>
            <w:vAlign w:val="center"/>
          </w:tcPr>
          <w:p w14:paraId="0D551D2C">
            <w:pPr>
              <w:adjustRightInd/>
              <w:snapToGrid/>
              <w:spacing w:line="240" w:lineRule="auto"/>
              <w:ind w:firstLine="0" w:firstLineChars="0"/>
              <w:jc w:val="center"/>
              <w:rPr>
                <w:rFonts w:cs="Times New Roman"/>
                <w:sz w:val="21"/>
                <w:szCs w:val="21"/>
              </w:rPr>
            </w:pPr>
            <w:r>
              <w:rPr>
                <w:rFonts w:cs="Times New Roman"/>
                <w:sz w:val="21"/>
                <w:szCs w:val="21"/>
              </w:rPr>
              <w:t>2004</w:t>
            </w:r>
          </w:p>
        </w:tc>
        <w:tc>
          <w:tcPr>
            <w:tcW w:w="763" w:type="pct"/>
            <w:vAlign w:val="center"/>
          </w:tcPr>
          <w:p w14:paraId="154CD224">
            <w:pPr>
              <w:adjustRightInd/>
              <w:snapToGrid/>
              <w:spacing w:line="240" w:lineRule="auto"/>
              <w:ind w:firstLine="0" w:firstLineChars="0"/>
              <w:jc w:val="center"/>
              <w:rPr>
                <w:rFonts w:cs="Times New Roman"/>
                <w:sz w:val="21"/>
                <w:szCs w:val="21"/>
              </w:rPr>
            </w:pPr>
            <w:r>
              <w:rPr>
                <w:rFonts w:ascii="宋体" w:hAnsi="宋体" w:cs="Times New Roman"/>
                <w:sz w:val="21"/>
                <w:szCs w:val="21"/>
              </w:rPr>
              <w:t>已停产</w:t>
            </w:r>
          </w:p>
        </w:tc>
        <w:tc>
          <w:tcPr>
            <w:tcW w:w="808" w:type="pct"/>
            <w:vAlign w:val="center"/>
          </w:tcPr>
          <w:p w14:paraId="3F26688C">
            <w:pPr>
              <w:adjustRightInd/>
              <w:snapToGrid/>
              <w:spacing w:line="240" w:lineRule="auto"/>
              <w:ind w:firstLine="0" w:firstLineChars="0"/>
              <w:jc w:val="center"/>
              <w:rPr>
                <w:rFonts w:cs="Times New Roman"/>
                <w:sz w:val="21"/>
                <w:szCs w:val="21"/>
              </w:rPr>
            </w:pPr>
            <w:r>
              <w:rPr>
                <w:rFonts w:cs="Times New Roman"/>
                <w:sz w:val="21"/>
                <w:szCs w:val="21"/>
              </w:rPr>
              <w:t>/</w:t>
            </w:r>
          </w:p>
        </w:tc>
      </w:tr>
      <w:tr w14:paraId="6A9BAE7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4C0AFCC9">
            <w:pPr>
              <w:adjustRightInd/>
              <w:snapToGrid/>
              <w:spacing w:line="240" w:lineRule="auto"/>
              <w:ind w:firstLine="0" w:firstLineChars="0"/>
              <w:jc w:val="center"/>
              <w:rPr>
                <w:rFonts w:cs="Times New Roman"/>
                <w:sz w:val="21"/>
                <w:szCs w:val="21"/>
              </w:rPr>
            </w:pPr>
            <w:r>
              <w:rPr>
                <w:rFonts w:cs="Times New Roman"/>
                <w:sz w:val="21"/>
                <w:szCs w:val="21"/>
              </w:rPr>
              <w:t>24</w:t>
            </w:r>
          </w:p>
        </w:tc>
        <w:tc>
          <w:tcPr>
            <w:tcW w:w="1186" w:type="pct"/>
            <w:vAlign w:val="center"/>
          </w:tcPr>
          <w:p w14:paraId="5C909A83">
            <w:pPr>
              <w:adjustRightInd/>
              <w:snapToGrid/>
              <w:spacing w:line="240" w:lineRule="auto"/>
              <w:ind w:firstLine="0" w:firstLineChars="0"/>
              <w:jc w:val="center"/>
              <w:rPr>
                <w:rFonts w:cs="Times New Roman"/>
                <w:sz w:val="21"/>
                <w:szCs w:val="21"/>
              </w:rPr>
            </w:pPr>
            <w:r>
              <w:rPr>
                <w:rFonts w:cs="Times New Roman"/>
                <w:sz w:val="21"/>
                <w:szCs w:val="21"/>
              </w:rPr>
              <w:t>PTA</w:t>
            </w:r>
            <w:r>
              <w:rPr>
                <w:rFonts w:ascii="宋体" w:hAnsi="宋体" w:cs="Times New Roman"/>
                <w:sz w:val="21"/>
                <w:szCs w:val="21"/>
              </w:rPr>
              <w:t>（</w:t>
            </w:r>
            <w:r>
              <w:rPr>
                <w:rFonts w:cs="Times New Roman"/>
                <w:sz w:val="21"/>
                <w:szCs w:val="21"/>
              </w:rPr>
              <w:t>Ⅲ</w:t>
            </w:r>
            <w:r>
              <w:rPr>
                <w:rFonts w:ascii="宋体" w:hAnsi="宋体" w:cs="Times New Roman"/>
                <w:sz w:val="21"/>
                <w:szCs w:val="21"/>
              </w:rPr>
              <w:t>）</w:t>
            </w:r>
          </w:p>
        </w:tc>
        <w:tc>
          <w:tcPr>
            <w:tcW w:w="864" w:type="pct"/>
            <w:vAlign w:val="center"/>
          </w:tcPr>
          <w:p w14:paraId="32847838">
            <w:pPr>
              <w:adjustRightInd/>
              <w:snapToGrid/>
              <w:spacing w:line="240" w:lineRule="auto"/>
              <w:ind w:firstLine="0" w:firstLineChars="0"/>
              <w:jc w:val="center"/>
              <w:rPr>
                <w:rFonts w:cs="Times New Roman"/>
                <w:sz w:val="21"/>
                <w:szCs w:val="21"/>
              </w:rPr>
            </w:pPr>
            <w:r>
              <w:rPr>
                <w:rFonts w:cs="Times New Roman"/>
                <w:sz w:val="21"/>
                <w:szCs w:val="21"/>
              </w:rPr>
              <w:t>3000000</w:t>
            </w:r>
          </w:p>
        </w:tc>
        <w:tc>
          <w:tcPr>
            <w:tcW w:w="596" w:type="pct"/>
            <w:vAlign w:val="center"/>
          </w:tcPr>
          <w:p w14:paraId="1F04D403">
            <w:pPr>
              <w:adjustRightInd/>
              <w:snapToGrid/>
              <w:spacing w:line="240" w:lineRule="auto"/>
              <w:ind w:firstLine="0" w:firstLineChars="0"/>
              <w:jc w:val="center"/>
              <w:rPr>
                <w:rFonts w:cs="Times New Roman"/>
                <w:sz w:val="21"/>
                <w:szCs w:val="21"/>
              </w:rPr>
            </w:pPr>
            <w:r>
              <w:rPr>
                <w:rFonts w:hint="eastAsia" w:cs="Times New Roman"/>
                <w:sz w:val="21"/>
                <w:szCs w:val="21"/>
              </w:rPr>
              <w:t>2024.3</w:t>
            </w:r>
          </w:p>
        </w:tc>
        <w:tc>
          <w:tcPr>
            <w:tcW w:w="534" w:type="pct"/>
            <w:vAlign w:val="center"/>
          </w:tcPr>
          <w:p w14:paraId="17463E80">
            <w:pPr>
              <w:adjustRightInd/>
              <w:snapToGrid/>
              <w:spacing w:line="240" w:lineRule="auto"/>
              <w:ind w:firstLine="0" w:firstLineChars="0"/>
              <w:jc w:val="center"/>
              <w:rPr>
                <w:rFonts w:cs="Times New Roman"/>
                <w:sz w:val="21"/>
                <w:szCs w:val="21"/>
              </w:rPr>
            </w:pPr>
            <w:r>
              <w:rPr>
                <w:rFonts w:hint="eastAsia" w:cs="Times New Roman"/>
                <w:sz w:val="21"/>
                <w:szCs w:val="21"/>
              </w:rPr>
              <w:t>2025.3</w:t>
            </w:r>
          </w:p>
        </w:tc>
        <w:tc>
          <w:tcPr>
            <w:tcW w:w="763" w:type="pct"/>
            <w:vAlign w:val="center"/>
          </w:tcPr>
          <w:p w14:paraId="7CD86BF2">
            <w:pPr>
              <w:adjustRightInd/>
              <w:snapToGrid/>
              <w:spacing w:line="240" w:lineRule="auto"/>
              <w:ind w:firstLine="0" w:firstLineChars="0"/>
              <w:jc w:val="center"/>
              <w:rPr>
                <w:rFonts w:hint="eastAsia" w:ascii="宋体" w:hAnsi="宋体" w:cs="Times New Roman"/>
                <w:sz w:val="21"/>
                <w:szCs w:val="21"/>
              </w:rPr>
            </w:pPr>
            <w:r>
              <w:rPr>
                <w:rFonts w:ascii="宋体" w:hAnsi="宋体" w:cs="Times New Roman"/>
                <w:sz w:val="21"/>
                <w:szCs w:val="21"/>
              </w:rPr>
              <w:t>正常运行</w:t>
            </w:r>
          </w:p>
        </w:tc>
        <w:tc>
          <w:tcPr>
            <w:tcW w:w="808" w:type="pct"/>
            <w:vAlign w:val="center"/>
          </w:tcPr>
          <w:p w14:paraId="15B20CA4">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50012B5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1E08AFC3">
            <w:pPr>
              <w:adjustRightInd/>
              <w:snapToGrid/>
              <w:spacing w:line="240" w:lineRule="auto"/>
              <w:ind w:firstLine="0" w:firstLineChars="0"/>
              <w:jc w:val="center"/>
              <w:rPr>
                <w:rFonts w:cs="Times New Roman"/>
                <w:sz w:val="21"/>
                <w:szCs w:val="21"/>
              </w:rPr>
            </w:pPr>
            <w:r>
              <w:rPr>
                <w:rFonts w:cs="Times New Roman"/>
                <w:sz w:val="21"/>
                <w:szCs w:val="21"/>
              </w:rPr>
              <w:t>25</w:t>
            </w:r>
          </w:p>
        </w:tc>
        <w:tc>
          <w:tcPr>
            <w:tcW w:w="1186" w:type="pct"/>
            <w:vAlign w:val="center"/>
          </w:tcPr>
          <w:p w14:paraId="4E4B816A">
            <w:pPr>
              <w:adjustRightInd/>
              <w:snapToGrid/>
              <w:spacing w:line="240" w:lineRule="auto"/>
              <w:ind w:firstLine="0" w:firstLineChars="0"/>
              <w:jc w:val="center"/>
              <w:rPr>
                <w:rFonts w:cs="Times New Roman"/>
                <w:sz w:val="21"/>
                <w:szCs w:val="21"/>
              </w:rPr>
            </w:pPr>
            <w:r>
              <w:rPr>
                <w:rFonts w:ascii="宋体" w:hAnsi="宋体" w:cs="Times New Roman"/>
                <w:sz w:val="21"/>
                <w:szCs w:val="21"/>
              </w:rPr>
              <w:t>甲醇制氢</w:t>
            </w:r>
          </w:p>
        </w:tc>
        <w:tc>
          <w:tcPr>
            <w:tcW w:w="864" w:type="pct"/>
            <w:vAlign w:val="center"/>
          </w:tcPr>
          <w:p w14:paraId="41B0947A">
            <w:pPr>
              <w:adjustRightInd/>
              <w:snapToGrid/>
              <w:spacing w:line="240" w:lineRule="auto"/>
              <w:ind w:firstLine="0" w:firstLineChars="0"/>
              <w:jc w:val="center"/>
              <w:rPr>
                <w:rFonts w:cs="Times New Roman"/>
                <w:sz w:val="21"/>
                <w:szCs w:val="21"/>
              </w:rPr>
            </w:pPr>
            <w:r>
              <w:rPr>
                <w:rFonts w:cs="Times New Roman"/>
                <w:sz w:val="21"/>
                <w:szCs w:val="21"/>
              </w:rPr>
              <w:t>480</w:t>
            </w:r>
            <w:r>
              <w:rPr>
                <w:rFonts w:ascii="宋体" w:hAnsi="宋体" w:cs="Times New Roman"/>
                <w:sz w:val="21"/>
                <w:szCs w:val="21"/>
              </w:rPr>
              <w:t>万</w:t>
            </w:r>
            <w:r>
              <w:rPr>
                <w:rFonts w:cs="Times New Roman"/>
                <w:sz w:val="21"/>
                <w:szCs w:val="21"/>
              </w:rPr>
              <w:t>Nm</w:t>
            </w:r>
            <w:r>
              <w:rPr>
                <w:rFonts w:cs="Times New Roman"/>
                <w:sz w:val="21"/>
                <w:szCs w:val="21"/>
                <w:vertAlign w:val="superscript"/>
              </w:rPr>
              <w:t>3</w:t>
            </w:r>
            <w:r>
              <w:rPr>
                <w:rFonts w:cs="Times New Roman"/>
                <w:sz w:val="21"/>
                <w:szCs w:val="21"/>
              </w:rPr>
              <w:t>/a</w:t>
            </w:r>
          </w:p>
        </w:tc>
        <w:tc>
          <w:tcPr>
            <w:tcW w:w="596" w:type="pct"/>
            <w:vAlign w:val="center"/>
          </w:tcPr>
          <w:p w14:paraId="2E3CE569">
            <w:pPr>
              <w:adjustRightInd/>
              <w:snapToGrid/>
              <w:spacing w:line="240" w:lineRule="auto"/>
              <w:ind w:firstLine="0" w:firstLineChars="0"/>
              <w:jc w:val="center"/>
              <w:rPr>
                <w:rFonts w:cs="Times New Roman"/>
                <w:sz w:val="21"/>
                <w:szCs w:val="21"/>
              </w:rPr>
            </w:pPr>
            <w:r>
              <w:rPr>
                <w:rFonts w:cs="Times New Roman"/>
                <w:sz w:val="21"/>
                <w:szCs w:val="21"/>
              </w:rPr>
              <w:t>2020</w:t>
            </w:r>
          </w:p>
        </w:tc>
        <w:tc>
          <w:tcPr>
            <w:tcW w:w="534" w:type="pct"/>
            <w:vAlign w:val="center"/>
          </w:tcPr>
          <w:p w14:paraId="7139C5DB">
            <w:pPr>
              <w:adjustRightInd/>
              <w:snapToGrid/>
              <w:spacing w:line="240" w:lineRule="auto"/>
              <w:ind w:firstLine="0" w:firstLineChars="0"/>
              <w:jc w:val="center"/>
              <w:rPr>
                <w:rFonts w:cs="Times New Roman"/>
                <w:sz w:val="21"/>
                <w:szCs w:val="21"/>
              </w:rPr>
            </w:pPr>
            <w:r>
              <w:rPr>
                <w:rFonts w:cs="Times New Roman"/>
                <w:sz w:val="21"/>
                <w:szCs w:val="21"/>
              </w:rPr>
              <w:t>2021</w:t>
            </w:r>
          </w:p>
        </w:tc>
        <w:tc>
          <w:tcPr>
            <w:tcW w:w="763" w:type="pct"/>
            <w:vAlign w:val="center"/>
          </w:tcPr>
          <w:p w14:paraId="50686528">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4FFDA073">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1E90A0E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000" w:type="pct"/>
            <w:gridSpan w:val="7"/>
            <w:shd w:val="clear" w:color="auto" w:fill="CCCCCC"/>
            <w:vAlign w:val="center"/>
          </w:tcPr>
          <w:p w14:paraId="57E8F1C9">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六、</w:t>
            </w:r>
            <w:r>
              <w:rPr>
                <w:rFonts w:cs="Times New Roman"/>
                <w:b/>
                <w:bCs/>
                <w:sz w:val="21"/>
                <w:szCs w:val="21"/>
              </w:rPr>
              <w:t>PBT</w:t>
            </w:r>
            <w:r>
              <w:rPr>
                <w:rFonts w:ascii="宋体" w:hAnsi="宋体" w:cs="Times New Roman"/>
                <w:b/>
                <w:bCs/>
                <w:sz w:val="21"/>
                <w:szCs w:val="21"/>
              </w:rPr>
              <w:t>部</w:t>
            </w:r>
          </w:p>
        </w:tc>
      </w:tr>
      <w:tr w14:paraId="205CA0C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2D79CBE9">
            <w:pPr>
              <w:adjustRightInd/>
              <w:snapToGrid/>
              <w:spacing w:line="240" w:lineRule="auto"/>
              <w:ind w:firstLine="0" w:firstLineChars="0"/>
              <w:jc w:val="center"/>
              <w:rPr>
                <w:rFonts w:cs="Times New Roman"/>
                <w:sz w:val="21"/>
                <w:szCs w:val="21"/>
              </w:rPr>
            </w:pPr>
            <w:r>
              <w:rPr>
                <w:rFonts w:cs="Times New Roman"/>
                <w:sz w:val="21"/>
                <w:szCs w:val="21"/>
              </w:rPr>
              <w:t>26</w:t>
            </w:r>
          </w:p>
        </w:tc>
        <w:tc>
          <w:tcPr>
            <w:tcW w:w="1186" w:type="pct"/>
            <w:vAlign w:val="center"/>
          </w:tcPr>
          <w:p w14:paraId="34906523">
            <w:pPr>
              <w:adjustRightInd/>
              <w:snapToGrid/>
              <w:spacing w:line="240" w:lineRule="auto"/>
              <w:ind w:firstLine="0" w:firstLineChars="0"/>
              <w:jc w:val="center"/>
              <w:rPr>
                <w:rFonts w:cs="Times New Roman"/>
                <w:sz w:val="21"/>
                <w:szCs w:val="21"/>
              </w:rPr>
            </w:pPr>
            <w:r>
              <w:rPr>
                <w:rFonts w:hint="eastAsia" w:cs="Times New Roman"/>
                <w:sz w:val="21"/>
                <w:szCs w:val="21"/>
              </w:rPr>
              <w:t>B01线</w:t>
            </w:r>
          </w:p>
        </w:tc>
        <w:tc>
          <w:tcPr>
            <w:tcW w:w="864" w:type="pct"/>
            <w:vAlign w:val="center"/>
          </w:tcPr>
          <w:p w14:paraId="2284D219">
            <w:pPr>
              <w:adjustRightInd/>
              <w:snapToGrid/>
              <w:spacing w:line="240" w:lineRule="auto"/>
              <w:ind w:firstLine="0" w:firstLineChars="0"/>
              <w:jc w:val="center"/>
              <w:rPr>
                <w:rFonts w:cs="Times New Roman"/>
                <w:sz w:val="21"/>
                <w:szCs w:val="21"/>
              </w:rPr>
            </w:pPr>
            <w:r>
              <w:rPr>
                <w:rFonts w:cs="Times New Roman"/>
                <w:sz w:val="21"/>
                <w:szCs w:val="21"/>
              </w:rPr>
              <w:t>20000</w:t>
            </w:r>
          </w:p>
        </w:tc>
        <w:tc>
          <w:tcPr>
            <w:tcW w:w="596" w:type="pct"/>
            <w:vAlign w:val="center"/>
          </w:tcPr>
          <w:p w14:paraId="5C7CCF83">
            <w:pPr>
              <w:adjustRightInd/>
              <w:snapToGrid/>
              <w:spacing w:line="240" w:lineRule="auto"/>
              <w:ind w:firstLine="0" w:firstLineChars="0"/>
              <w:jc w:val="center"/>
              <w:rPr>
                <w:rFonts w:cs="Times New Roman"/>
                <w:sz w:val="21"/>
                <w:szCs w:val="21"/>
              </w:rPr>
            </w:pPr>
            <w:r>
              <w:rPr>
                <w:rFonts w:cs="Times New Roman"/>
                <w:sz w:val="21"/>
                <w:szCs w:val="21"/>
              </w:rPr>
              <w:t>1998</w:t>
            </w:r>
          </w:p>
        </w:tc>
        <w:tc>
          <w:tcPr>
            <w:tcW w:w="534" w:type="pct"/>
            <w:vAlign w:val="center"/>
          </w:tcPr>
          <w:p w14:paraId="3B31CAE7">
            <w:pPr>
              <w:adjustRightInd/>
              <w:snapToGrid/>
              <w:spacing w:line="240" w:lineRule="auto"/>
              <w:ind w:firstLine="0" w:firstLineChars="0"/>
              <w:jc w:val="center"/>
              <w:rPr>
                <w:rFonts w:cs="Times New Roman"/>
                <w:sz w:val="21"/>
                <w:szCs w:val="21"/>
              </w:rPr>
            </w:pPr>
            <w:r>
              <w:rPr>
                <w:rFonts w:cs="Times New Roman"/>
                <w:sz w:val="21"/>
                <w:szCs w:val="21"/>
              </w:rPr>
              <w:t>1999</w:t>
            </w:r>
          </w:p>
        </w:tc>
        <w:tc>
          <w:tcPr>
            <w:tcW w:w="763" w:type="pct"/>
            <w:vAlign w:val="center"/>
          </w:tcPr>
          <w:p w14:paraId="0041D27E">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7834E5B1">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18A5242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1C91B71C">
            <w:pPr>
              <w:adjustRightInd/>
              <w:snapToGrid/>
              <w:spacing w:line="240" w:lineRule="auto"/>
              <w:ind w:firstLine="0" w:firstLineChars="0"/>
              <w:jc w:val="center"/>
              <w:rPr>
                <w:rFonts w:cs="Times New Roman"/>
                <w:sz w:val="21"/>
                <w:szCs w:val="21"/>
              </w:rPr>
            </w:pPr>
            <w:r>
              <w:rPr>
                <w:rFonts w:cs="Times New Roman"/>
                <w:sz w:val="21"/>
                <w:szCs w:val="21"/>
              </w:rPr>
              <w:t>27</w:t>
            </w:r>
          </w:p>
        </w:tc>
        <w:tc>
          <w:tcPr>
            <w:tcW w:w="1186" w:type="pct"/>
            <w:vAlign w:val="center"/>
          </w:tcPr>
          <w:p w14:paraId="1D2A7076">
            <w:pPr>
              <w:adjustRightInd/>
              <w:snapToGrid/>
              <w:spacing w:line="240" w:lineRule="auto"/>
              <w:ind w:firstLine="0" w:firstLineChars="0"/>
              <w:jc w:val="center"/>
              <w:rPr>
                <w:rFonts w:cs="Times New Roman"/>
                <w:sz w:val="21"/>
                <w:szCs w:val="21"/>
              </w:rPr>
            </w:pPr>
            <w:r>
              <w:rPr>
                <w:rFonts w:hint="eastAsia" w:cs="Times New Roman"/>
                <w:sz w:val="21"/>
                <w:szCs w:val="21"/>
              </w:rPr>
              <w:t>B02线</w:t>
            </w:r>
          </w:p>
        </w:tc>
        <w:tc>
          <w:tcPr>
            <w:tcW w:w="864" w:type="pct"/>
            <w:vAlign w:val="center"/>
          </w:tcPr>
          <w:p w14:paraId="002916B1">
            <w:pPr>
              <w:adjustRightInd/>
              <w:snapToGrid/>
              <w:spacing w:line="240" w:lineRule="auto"/>
              <w:ind w:firstLine="0" w:firstLineChars="0"/>
              <w:jc w:val="center"/>
              <w:rPr>
                <w:rFonts w:cs="Times New Roman"/>
                <w:sz w:val="21"/>
                <w:szCs w:val="21"/>
              </w:rPr>
            </w:pPr>
            <w:r>
              <w:rPr>
                <w:rFonts w:cs="Times New Roman"/>
                <w:sz w:val="21"/>
                <w:szCs w:val="21"/>
              </w:rPr>
              <w:t>60000</w:t>
            </w:r>
          </w:p>
        </w:tc>
        <w:tc>
          <w:tcPr>
            <w:tcW w:w="596" w:type="pct"/>
            <w:vAlign w:val="center"/>
          </w:tcPr>
          <w:p w14:paraId="43584424">
            <w:pPr>
              <w:adjustRightInd/>
              <w:snapToGrid/>
              <w:spacing w:line="240" w:lineRule="auto"/>
              <w:ind w:firstLine="0" w:firstLineChars="0"/>
              <w:jc w:val="center"/>
              <w:rPr>
                <w:rFonts w:cs="Times New Roman"/>
                <w:sz w:val="21"/>
                <w:szCs w:val="21"/>
              </w:rPr>
            </w:pPr>
            <w:r>
              <w:rPr>
                <w:rFonts w:cs="Times New Roman"/>
                <w:sz w:val="21"/>
                <w:szCs w:val="21"/>
              </w:rPr>
              <w:t>2012</w:t>
            </w:r>
          </w:p>
        </w:tc>
        <w:tc>
          <w:tcPr>
            <w:tcW w:w="534" w:type="pct"/>
            <w:vAlign w:val="center"/>
          </w:tcPr>
          <w:p w14:paraId="2C3AE9A1">
            <w:pPr>
              <w:adjustRightInd/>
              <w:snapToGrid/>
              <w:spacing w:line="240" w:lineRule="auto"/>
              <w:ind w:firstLine="0" w:firstLineChars="0"/>
              <w:jc w:val="center"/>
              <w:rPr>
                <w:rFonts w:cs="Times New Roman"/>
                <w:sz w:val="21"/>
                <w:szCs w:val="21"/>
              </w:rPr>
            </w:pPr>
            <w:r>
              <w:rPr>
                <w:rFonts w:cs="Times New Roman"/>
                <w:sz w:val="21"/>
                <w:szCs w:val="21"/>
              </w:rPr>
              <w:t>2014</w:t>
            </w:r>
          </w:p>
        </w:tc>
        <w:tc>
          <w:tcPr>
            <w:tcW w:w="763" w:type="pct"/>
            <w:vAlign w:val="center"/>
          </w:tcPr>
          <w:p w14:paraId="6B219177">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01D6631E">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29F4CD4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1267E29B">
            <w:pPr>
              <w:adjustRightInd/>
              <w:snapToGrid/>
              <w:spacing w:line="240" w:lineRule="auto"/>
              <w:ind w:firstLine="0" w:firstLineChars="0"/>
              <w:jc w:val="center"/>
              <w:rPr>
                <w:rFonts w:cs="Times New Roman"/>
                <w:sz w:val="21"/>
                <w:szCs w:val="21"/>
              </w:rPr>
            </w:pPr>
            <w:r>
              <w:rPr>
                <w:rFonts w:cs="Times New Roman"/>
                <w:sz w:val="21"/>
                <w:szCs w:val="21"/>
              </w:rPr>
              <w:t>28</w:t>
            </w:r>
          </w:p>
        </w:tc>
        <w:tc>
          <w:tcPr>
            <w:tcW w:w="1186" w:type="pct"/>
            <w:vAlign w:val="center"/>
          </w:tcPr>
          <w:p w14:paraId="366D0BE8">
            <w:pPr>
              <w:adjustRightInd/>
              <w:snapToGrid/>
              <w:spacing w:line="240" w:lineRule="auto"/>
              <w:ind w:firstLine="0" w:firstLineChars="0"/>
              <w:jc w:val="center"/>
              <w:rPr>
                <w:rFonts w:cs="Times New Roman"/>
                <w:sz w:val="21"/>
                <w:szCs w:val="21"/>
              </w:rPr>
            </w:pPr>
            <w:r>
              <w:rPr>
                <w:rFonts w:hint="eastAsia" w:cs="Times New Roman"/>
                <w:sz w:val="21"/>
                <w:szCs w:val="21"/>
              </w:rPr>
              <w:t>B03线</w:t>
            </w:r>
          </w:p>
        </w:tc>
        <w:tc>
          <w:tcPr>
            <w:tcW w:w="864" w:type="pct"/>
            <w:vAlign w:val="center"/>
          </w:tcPr>
          <w:p w14:paraId="106E9495">
            <w:pPr>
              <w:adjustRightInd/>
              <w:snapToGrid/>
              <w:spacing w:line="240" w:lineRule="auto"/>
              <w:ind w:firstLine="0" w:firstLineChars="0"/>
              <w:jc w:val="center"/>
              <w:rPr>
                <w:rFonts w:cs="Times New Roman"/>
                <w:sz w:val="21"/>
                <w:szCs w:val="21"/>
              </w:rPr>
            </w:pPr>
            <w:r>
              <w:rPr>
                <w:rFonts w:cs="Times New Roman"/>
                <w:sz w:val="21"/>
                <w:szCs w:val="21"/>
              </w:rPr>
              <w:t>60000</w:t>
            </w:r>
          </w:p>
        </w:tc>
        <w:tc>
          <w:tcPr>
            <w:tcW w:w="596" w:type="pct"/>
            <w:vAlign w:val="center"/>
          </w:tcPr>
          <w:p w14:paraId="7D46CEAC">
            <w:pPr>
              <w:adjustRightInd/>
              <w:snapToGrid/>
              <w:spacing w:line="240" w:lineRule="auto"/>
              <w:ind w:firstLine="0" w:firstLineChars="0"/>
              <w:jc w:val="center"/>
              <w:rPr>
                <w:rFonts w:cs="Times New Roman"/>
                <w:sz w:val="21"/>
                <w:szCs w:val="21"/>
              </w:rPr>
            </w:pPr>
            <w:r>
              <w:rPr>
                <w:rFonts w:cs="Times New Roman"/>
                <w:sz w:val="21"/>
                <w:szCs w:val="21"/>
              </w:rPr>
              <w:t>2019</w:t>
            </w:r>
          </w:p>
        </w:tc>
        <w:tc>
          <w:tcPr>
            <w:tcW w:w="534" w:type="pct"/>
            <w:vAlign w:val="center"/>
          </w:tcPr>
          <w:p w14:paraId="2073A5AE">
            <w:pPr>
              <w:adjustRightInd/>
              <w:snapToGrid/>
              <w:spacing w:line="240" w:lineRule="auto"/>
              <w:ind w:firstLine="0" w:firstLineChars="0"/>
              <w:jc w:val="center"/>
              <w:rPr>
                <w:rFonts w:cs="Times New Roman"/>
                <w:sz w:val="21"/>
                <w:szCs w:val="21"/>
              </w:rPr>
            </w:pPr>
            <w:r>
              <w:rPr>
                <w:rFonts w:cs="Times New Roman"/>
                <w:sz w:val="21"/>
                <w:szCs w:val="21"/>
              </w:rPr>
              <w:t>2019</w:t>
            </w:r>
          </w:p>
        </w:tc>
        <w:tc>
          <w:tcPr>
            <w:tcW w:w="763" w:type="pct"/>
            <w:vAlign w:val="center"/>
          </w:tcPr>
          <w:p w14:paraId="0FA7CE2B">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339D05D0">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59B7AE9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2F734EDE">
            <w:pPr>
              <w:adjustRightInd/>
              <w:snapToGrid/>
              <w:spacing w:line="240" w:lineRule="auto"/>
              <w:ind w:firstLine="0" w:firstLineChars="0"/>
              <w:jc w:val="center"/>
              <w:rPr>
                <w:rFonts w:cs="Times New Roman"/>
                <w:sz w:val="21"/>
                <w:szCs w:val="21"/>
              </w:rPr>
            </w:pPr>
            <w:r>
              <w:rPr>
                <w:rFonts w:cs="Times New Roman"/>
                <w:sz w:val="21"/>
                <w:szCs w:val="21"/>
              </w:rPr>
              <w:t>29</w:t>
            </w:r>
          </w:p>
        </w:tc>
        <w:tc>
          <w:tcPr>
            <w:tcW w:w="1186" w:type="pct"/>
            <w:vAlign w:val="center"/>
          </w:tcPr>
          <w:p w14:paraId="75A57815">
            <w:pPr>
              <w:adjustRightInd/>
              <w:snapToGrid/>
              <w:spacing w:line="240" w:lineRule="auto"/>
              <w:ind w:firstLine="0" w:firstLineChars="0"/>
              <w:jc w:val="center"/>
              <w:rPr>
                <w:rFonts w:cs="Times New Roman"/>
                <w:kern w:val="0"/>
                <w:sz w:val="21"/>
                <w:szCs w:val="21"/>
              </w:rPr>
            </w:pPr>
            <w:r>
              <w:rPr>
                <w:rFonts w:hint="eastAsia" w:cs="Times New Roman"/>
                <w:sz w:val="21"/>
                <w:szCs w:val="21"/>
              </w:rPr>
              <w:t>B04线</w:t>
            </w:r>
          </w:p>
        </w:tc>
        <w:tc>
          <w:tcPr>
            <w:tcW w:w="864" w:type="pct"/>
            <w:vAlign w:val="center"/>
          </w:tcPr>
          <w:p w14:paraId="67FCAADF">
            <w:pPr>
              <w:adjustRightInd/>
              <w:snapToGrid/>
              <w:spacing w:line="240" w:lineRule="auto"/>
              <w:ind w:firstLine="0" w:firstLineChars="0"/>
              <w:jc w:val="center"/>
              <w:rPr>
                <w:rFonts w:cs="Times New Roman"/>
                <w:kern w:val="0"/>
                <w:sz w:val="21"/>
                <w:szCs w:val="21"/>
              </w:rPr>
            </w:pPr>
            <w:r>
              <w:rPr>
                <w:rFonts w:cs="Times New Roman"/>
                <w:sz w:val="21"/>
                <w:szCs w:val="21"/>
              </w:rPr>
              <w:t>120000</w:t>
            </w:r>
            <w:r>
              <w:rPr>
                <w:rFonts w:ascii="宋体" w:hAnsi="宋体" w:cs="Times New Roman"/>
                <w:sz w:val="21"/>
                <w:szCs w:val="21"/>
              </w:rPr>
              <w:t>（</w:t>
            </w:r>
            <w:r>
              <w:rPr>
                <w:rFonts w:cs="Times New Roman"/>
                <w:sz w:val="21"/>
                <w:szCs w:val="21"/>
              </w:rPr>
              <w:t>PBT</w:t>
            </w:r>
            <w:r>
              <w:rPr>
                <w:rFonts w:ascii="宋体" w:hAnsi="宋体" w:cs="Times New Roman"/>
                <w:sz w:val="21"/>
                <w:szCs w:val="21"/>
              </w:rPr>
              <w:t>）</w:t>
            </w:r>
            <w:r>
              <w:rPr>
                <w:rFonts w:cs="Times New Roman"/>
                <w:sz w:val="21"/>
                <w:szCs w:val="21"/>
              </w:rPr>
              <w:t>/60000(PBXT)</w:t>
            </w:r>
          </w:p>
        </w:tc>
        <w:tc>
          <w:tcPr>
            <w:tcW w:w="596" w:type="pct"/>
            <w:vAlign w:val="center"/>
          </w:tcPr>
          <w:p w14:paraId="633426EB">
            <w:pPr>
              <w:adjustRightInd/>
              <w:snapToGrid/>
              <w:spacing w:line="240" w:lineRule="auto"/>
              <w:ind w:firstLine="0" w:firstLineChars="0"/>
              <w:jc w:val="center"/>
              <w:rPr>
                <w:rFonts w:cs="Times New Roman"/>
                <w:kern w:val="0"/>
                <w:sz w:val="21"/>
                <w:szCs w:val="21"/>
              </w:rPr>
            </w:pPr>
            <w:r>
              <w:rPr>
                <w:rFonts w:cs="Times New Roman"/>
                <w:sz w:val="21"/>
                <w:szCs w:val="21"/>
              </w:rPr>
              <w:t>202</w:t>
            </w:r>
            <w:r>
              <w:rPr>
                <w:rFonts w:hint="eastAsia" w:cs="Times New Roman"/>
                <w:sz w:val="21"/>
                <w:szCs w:val="21"/>
              </w:rPr>
              <w:t>4</w:t>
            </w:r>
            <w:r>
              <w:rPr>
                <w:rFonts w:cs="Times New Roman"/>
                <w:sz w:val="21"/>
                <w:szCs w:val="21"/>
              </w:rPr>
              <w:t>.5</w:t>
            </w:r>
          </w:p>
        </w:tc>
        <w:tc>
          <w:tcPr>
            <w:tcW w:w="534" w:type="pct"/>
            <w:vAlign w:val="center"/>
          </w:tcPr>
          <w:p w14:paraId="62C5F384">
            <w:pPr>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2025.3</w:t>
            </w:r>
          </w:p>
        </w:tc>
        <w:tc>
          <w:tcPr>
            <w:tcW w:w="763" w:type="pct"/>
            <w:vAlign w:val="center"/>
          </w:tcPr>
          <w:p w14:paraId="5F1BE93D">
            <w:pPr>
              <w:adjustRightInd/>
              <w:snapToGrid/>
              <w:spacing w:line="240" w:lineRule="auto"/>
              <w:ind w:firstLine="0" w:firstLineChars="0"/>
              <w:jc w:val="center"/>
              <w:rPr>
                <w:rFonts w:cs="Times New Roman"/>
                <w:kern w:val="0"/>
                <w:sz w:val="21"/>
                <w:szCs w:val="21"/>
              </w:rPr>
            </w:pPr>
            <w:r>
              <w:rPr>
                <w:rFonts w:ascii="宋体" w:hAnsi="宋体" w:cs="Times New Roman"/>
                <w:sz w:val="21"/>
                <w:szCs w:val="21"/>
              </w:rPr>
              <w:t>正常运行</w:t>
            </w:r>
          </w:p>
        </w:tc>
        <w:tc>
          <w:tcPr>
            <w:tcW w:w="808" w:type="pct"/>
            <w:vAlign w:val="center"/>
          </w:tcPr>
          <w:p w14:paraId="4CCFC4A4">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2F6C15A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000" w:type="pct"/>
            <w:gridSpan w:val="7"/>
            <w:shd w:val="clear" w:color="auto" w:fill="CCCCCC"/>
            <w:vAlign w:val="center"/>
          </w:tcPr>
          <w:p w14:paraId="76B240C7">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七、高纤部</w:t>
            </w:r>
          </w:p>
        </w:tc>
      </w:tr>
      <w:tr w14:paraId="0A11EEB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60871E73">
            <w:pPr>
              <w:adjustRightInd/>
              <w:snapToGrid/>
              <w:spacing w:line="240" w:lineRule="auto"/>
              <w:ind w:firstLine="0" w:firstLineChars="0"/>
              <w:jc w:val="center"/>
              <w:rPr>
                <w:rFonts w:cs="Times New Roman"/>
                <w:sz w:val="21"/>
                <w:szCs w:val="21"/>
              </w:rPr>
            </w:pPr>
            <w:r>
              <w:rPr>
                <w:rFonts w:cs="Times New Roman"/>
                <w:sz w:val="21"/>
                <w:szCs w:val="21"/>
              </w:rPr>
              <w:t>30</w:t>
            </w:r>
          </w:p>
        </w:tc>
        <w:tc>
          <w:tcPr>
            <w:tcW w:w="1186" w:type="pct"/>
            <w:vAlign w:val="center"/>
          </w:tcPr>
          <w:p w14:paraId="3AA814DE">
            <w:pPr>
              <w:adjustRightInd/>
              <w:snapToGrid/>
              <w:spacing w:line="240" w:lineRule="auto"/>
              <w:ind w:firstLine="0" w:firstLineChars="0"/>
              <w:jc w:val="center"/>
              <w:rPr>
                <w:rFonts w:cs="Times New Roman"/>
                <w:sz w:val="21"/>
                <w:szCs w:val="21"/>
              </w:rPr>
            </w:pPr>
            <w:r>
              <w:rPr>
                <w:rFonts w:cs="Times New Roman"/>
                <w:sz w:val="21"/>
                <w:szCs w:val="21"/>
              </w:rPr>
              <w:t>300t/a</w:t>
            </w:r>
            <w:r>
              <w:rPr>
                <w:rFonts w:ascii="宋体" w:hAnsi="宋体" w:cs="Times New Roman"/>
                <w:sz w:val="21"/>
                <w:szCs w:val="21"/>
              </w:rPr>
              <w:t>高性能聚乙烯纤维</w:t>
            </w:r>
          </w:p>
        </w:tc>
        <w:tc>
          <w:tcPr>
            <w:tcW w:w="864" w:type="pct"/>
            <w:vAlign w:val="center"/>
          </w:tcPr>
          <w:p w14:paraId="5D35627C">
            <w:pPr>
              <w:adjustRightInd/>
              <w:snapToGrid/>
              <w:spacing w:line="240" w:lineRule="auto"/>
              <w:ind w:firstLine="0" w:firstLineChars="0"/>
              <w:jc w:val="center"/>
              <w:rPr>
                <w:rFonts w:cs="Times New Roman"/>
                <w:sz w:val="21"/>
                <w:szCs w:val="21"/>
              </w:rPr>
            </w:pPr>
            <w:r>
              <w:rPr>
                <w:rFonts w:cs="Times New Roman"/>
                <w:sz w:val="21"/>
                <w:szCs w:val="21"/>
              </w:rPr>
              <w:t>300</w:t>
            </w:r>
          </w:p>
        </w:tc>
        <w:tc>
          <w:tcPr>
            <w:tcW w:w="596" w:type="pct"/>
            <w:vAlign w:val="center"/>
          </w:tcPr>
          <w:p w14:paraId="64102715">
            <w:pPr>
              <w:adjustRightInd/>
              <w:snapToGrid/>
              <w:spacing w:line="240" w:lineRule="auto"/>
              <w:ind w:firstLine="0" w:firstLineChars="0"/>
              <w:jc w:val="center"/>
              <w:rPr>
                <w:rFonts w:cs="Times New Roman"/>
                <w:sz w:val="21"/>
                <w:szCs w:val="21"/>
              </w:rPr>
            </w:pPr>
            <w:r>
              <w:rPr>
                <w:rFonts w:cs="Times New Roman"/>
                <w:sz w:val="21"/>
                <w:szCs w:val="21"/>
              </w:rPr>
              <w:t>2009</w:t>
            </w:r>
          </w:p>
        </w:tc>
        <w:tc>
          <w:tcPr>
            <w:tcW w:w="534" w:type="pct"/>
            <w:vAlign w:val="center"/>
          </w:tcPr>
          <w:p w14:paraId="5AB82A04">
            <w:pPr>
              <w:adjustRightInd/>
              <w:snapToGrid/>
              <w:spacing w:line="240" w:lineRule="auto"/>
              <w:ind w:firstLine="0" w:firstLineChars="0"/>
              <w:jc w:val="center"/>
              <w:rPr>
                <w:rFonts w:cs="Times New Roman"/>
                <w:sz w:val="21"/>
                <w:szCs w:val="21"/>
              </w:rPr>
            </w:pPr>
            <w:r>
              <w:rPr>
                <w:rFonts w:cs="Times New Roman"/>
                <w:sz w:val="21"/>
                <w:szCs w:val="21"/>
              </w:rPr>
              <w:t>2009</w:t>
            </w:r>
          </w:p>
        </w:tc>
        <w:tc>
          <w:tcPr>
            <w:tcW w:w="763" w:type="pct"/>
            <w:vAlign w:val="center"/>
          </w:tcPr>
          <w:p w14:paraId="6630D00A">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79AA01BF">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15C2ED7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6D00369A">
            <w:pPr>
              <w:adjustRightInd/>
              <w:snapToGrid/>
              <w:spacing w:line="240" w:lineRule="auto"/>
              <w:ind w:firstLine="0" w:firstLineChars="0"/>
              <w:jc w:val="center"/>
              <w:rPr>
                <w:rFonts w:cs="Times New Roman"/>
                <w:sz w:val="21"/>
                <w:szCs w:val="21"/>
              </w:rPr>
            </w:pPr>
            <w:r>
              <w:rPr>
                <w:rFonts w:cs="Times New Roman"/>
                <w:sz w:val="21"/>
                <w:szCs w:val="21"/>
              </w:rPr>
              <w:t>31</w:t>
            </w:r>
          </w:p>
        </w:tc>
        <w:tc>
          <w:tcPr>
            <w:tcW w:w="1186" w:type="pct"/>
            <w:vAlign w:val="center"/>
          </w:tcPr>
          <w:p w14:paraId="3C3B9467">
            <w:pPr>
              <w:adjustRightInd/>
              <w:snapToGrid/>
              <w:spacing w:line="240" w:lineRule="auto"/>
              <w:ind w:firstLine="0" w:firstLineChars="0"/>
              <w:jc w:val="center"/>
              <w:rPr>
                <w:rFonts w:cs="Times New Roman"/>
                <w:sz w:val="21"/>
                <w:szCs w:val="21"/>
              </w:rPr>
            </w:pPr>
            <w:r>
              <w:rPr>
                <w:rFonts w:ascii="宋体" w:hAnsi="宋体" w:cs="Times New Roman"/>
                <w:sz w:val="21"/>
                <w:szCs w:val="21"/>
              </w:rPr>
              <w:t>高性能聚乙烯纤维</w:t>
            </w:r>
          </w:p>
        </w:tc>
        <w:tc>
          <w:tcPr>
            <w:tcW w:w="864" w:type="pct"/>
            <w:vAlign w:val="center"/>
          </w:tcPr>
          <w:p w14:paraId="54B900F8">
            <w:pPr>
              <w:adjustRightInd/>
              <w:snapToGrid/>
              <w:spacing w:line="240" w:lineRule="auto"/>
              <w:ind w:firstLine="0" w:firstLineChars="0"/>
              <w:jc w:val="center"/>
              <w:rPr>
                <w:rFonts w:cs="Times New Roman"/>
                <w:sz w:val="21"/>
                <w:szCs w:val="21"/>
              </w:rPr>
            </w:pPr>
            <w:r>
              <w:rPr>
                <w:rFonts w:cs="Times New Roman"/>
                <w:sz w:val="21"/>
                <w:szCs w:val="21"/>
              </w:rPr>
              <w:t>1000</w:t>
            </w:r>
          </w:p>
        </w:tc>
        <w:tc>
          <w:tcPr>
            <w:tcW w:w="596" w:type="pct"/>
            <w:vAlign w:val="center"/>
          </w:tcPr>
          <w:p w14:paraId="586703DB">
            <w:pPr>
              <w:adjustRightInd/>
              <w:snapToGrid/>
              <w:spacing w:line="240" w:lineRule="auto"/>
              <w:ind w:firstLine="0" w:firstLineChars="0"/>
              <w:jc w:val="center"/>
              <w:rPr>
                <w:rFonts w:cs="Times New Roman"/>
                <w:sz w:val="21"/>
                <w:szCs w:val="21"/>
              </w:rPr>
            </w:pPr>
            <w:r>
              <w:rPr>
                <w:rFonts w:cs="Times New Roman"/>
                <w:sz w:val="21"/>
                <w:szCs w:val="21"/>
              </w:rPr>
              <w:t>2011</w:t>
            </w:r>
          </w:p>
        </w:tc>
        <w:tc>
          <w:tcPr>
            <w:tcW w:w="534" w:type="pct"/>
            <w:vAlign w:val="center"/>
          </w:tcPr>
          <w:p w14:paraId="030BD9A1">
            <w:pPr>
              <w:adjustRightInd/>
              <w:snapToGrid/>
              <w:spacing w:line="240" w:lineRule="auto"/>
              <w:ind w:firstLine="0" w:firstLineChars="0"/>
              <w:jc w:val="center"/>
              <w:rPr>
                <w:rFonts w:cs="Times New Roman"/>
                <w:sz w:val="21"/>
                <w:szCs w:val="21"/>
              </w:rPr>
            </w:pPr>
            <w:r>
              <w:rPr>
                <w:rFonts w:cs="Times New Roman"/>
                <w:sz w:val="21"/>
                <w:szCs w:val="21"/>
              </w:rPr>
              <w:t>2012</w:t>
            </w:r>
          </w:p>
        </w:tc>
        <w:tc>
          <w:tcPr>
            <w:tcW w:w="763" w:type="pct"/>
            <w:vAlign w:val="center"/>
          </w:tcPr>
          <w:p w14:paraId="78A8ACA2">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79F3B711">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5926574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721C52BB">
            <w:pPr>
              <w:adjustRightInd/>
              <w:snapToGrid/>
              <w:spacing w:line="240" w:lineRule="auto"/>
              <w:ind w:firstLine="0" w:firstLineChars="0"/>
              <w:jc w:val="center"/>
              <w:rPr>
                <w:rFonts w:cs="Times New Roman"/>
                <w:sz w:val="21"/>
                <w:szCs w:val="21"/>
              </w:rPr>
            </w:pPr>
            <w:r>
              <w:rPr>
                <w:rFonts w:cs="Times New Roman"/>
                <w:sz w:val="21"/>
                <w:szCs w:val="21"/>
              </w:rPr>
              <w:t>32</w:t>
            </w:r>
          </w:p>
        </w:tc>
        <w:tc>
          <w:tcPr>
            <w:tcW w:w="1186" w:type="pct"/>
            <w:vAlign w:val="center"/>
          </w:tcPr>
          <w:p w14:paraId="439EB6BC">
            <w:pPr>
              <w:adjustRightInd/>
              <w:snapToGrid/>
              <w:spacing w:line="240" w:lineRule="auto"/>
              <w:ind w:firstLine="0" w:firstLineChars="0"/>
              <w:jc w:val="center"/>
              <w:rPr>
                <w:rFonts w:cs="Times New Roman"/>
                <w:sz w:val="21"/>
                <w:szCs w:val="21"/>
              </w:rPr>
            </w:pPr>
            <w:r>
              <w:rPr>
                <w:rFonts w:ascii="宋体" w:hAnsi="宋体" w:cs="Times New Roman"/>
                <w:sz w:val="21"/>
                <w:szCs w:val="21"/>
              </w:rPr>
              <w:t>高性能聚乙烯纤维</w:t>
            </w:r>
          </w:p>
        </w:tc>
        <w:tc>
          <w:tcPr>
            <w:tcW w:w="864" w:type="pct"/>
            <w:vAlign w:val="center"/>
          </w:tcPr>
          <w:p w14:paraId="3AD52C3B">
            <w:pPr>
              <w:adjustRightInd/>
              <w:snapToGrid/>
              <w:spacing w:line="240" w:lineRule="auto"/>
              <w:ind w:firstLine="0" w:firstLineChars="0"/>
              <w:jc w:val="center"/>
              <w:rPr>
                <w:rFonts w:cs="Times New Roman"/>
                <w:sz w:val="21"/>
                <w:szCs w:val="21"/>
              </w:rPr>
            </w:pPr>
            <w:r>
              <w:rPr>
                <w:rFonts w:cs="Times New Roman"/>
                <w:sz w:val="21"/>
                <w:szCs w:val="21"/>
              </w:rPr>
              <w:t>1000</w:t>
            </w:r>
          </w:p>
        </w:tc>
        <w:tc>
          <w:tcPr>
            <w:tcW w:w="596" w:type="pct"/>
            <w:vAlign w:val="center"/>
          </w:tcPr>
          <w:p w14:paraId="1F0E966C">
            <w:pPr>
              <w:adjustRightInd/>
              <w:snapToGrid/>
              <w:spacing w:line="240" w:lineRule="auto"/>
              <w:ind w:firstLine="0" w:firstLineChars="0"/>
              <w:jc w:val="center"/>
              <w:rPr>
                <w:rFonts w:cs="Times New Roman"/>
                <w:sz w:val="21"/>
                <w:szCs w:val="21"/>
              </w:rPr>
            </w:pPr>
            <w:r>
              <w:rPr>
                <w:rFonts w:cs="Times New Roman"/>
                <w:sz w:val="21"/>
                <w:szCs w:val="21"/>
              </w:rPr>
              <w:t>2016</w:t>
            </w:r>
          </w:p>
        </w:tc>
        <w:tc>
          <w:tcPr>
            <w:tcW w:w="534" w:type="pct"/>
            <w:vAlign w:val="center"/>
          </w:tcPr>
          <w:p w14:paraId="0DAD6F8D">
            <w:pPr>
              <w:adjustRightInd/>
              <w:snapToGrid/>
              <w:spacing w:line="240" w:lineRule="auto"/>
              <w:ind w:firstLine="0" w:firstLineChars="0"/>
              <w:jc w:val="center"/>
              <w:rPr>
                <w:rFonts w:cs="Times New Roman"/>
                <w:sz w:val="21"/>
                <w:szCs w:val="21"/>
              </w:rPr>
            </w:pPr>
            <w:r>
              <w:rPr>
                <w:rFonts w:cs="Times New Roman"/>
                <w:sz w:val="21"/>
                <w:szCs w:val="21"/>
              </w:rPr>
              <w:t>2016</w:t>
            </w:r>
          </w:p>
        </w:tc>
        <w:tc>
          <w:tcPr>
            <w:tcW w:w="763" w:type="pct"/>
            <w:vAlign w:val="center"/>
          </w:tcPr>
          <w:p w14:paraId="519D1E2F">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139BC020">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1796547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2EF01059">
            <w:pPr>
              <w:adjustRightInd/>
              <w:snapToGrid/>
              <w:spacing w:line="240" w:lineRule="auto"/>
              <w:ind w:firstLine="0" w:firstLineChars="0"/>
              <w:jc w:val="center"/>
              <w:rPr>
                <w:rFonts w:cs="Times New Roman"/>
                <w:sz w:val="21"/>
                <w:szCs w:val="21"/>
              </w:rPr>
            </w:pPr>
            <w:r>
              <w:rPr>
                <w:rFonts w:cs="Times New Roman"/>
                <w:sz w:val="21"/>
                <w:szCs w:val="21"/>
              </w:rPr>
              <w:t>33</w:t>
            </w:r>
          </w:p>
        </w:tc>
        <w:tc>
          <w:tcPr>
            <w:tcW w:w="1186" w:type="pct"/>
            <w:vAlign w:val="center"/>
          </w:tcPr>
          <w:p w14:paraId="4AAFE4F9">
            <w:pPr>
              <w:adjustRightInd/>
              <w:snapToGrid/>
              <w:spacing w:line="240" w:lineRule="auto"/>
              <w:ind w:firstLine="0" w:firstLineChars="0"/>
              <w:jc w:val="center"/>
              <w:rPr>
                <w:rFonts w:cs="Times New Roman"/>
                <w:sz w:val="21"/>
                <w:szCs w:val="21"/>
              </w:rPr>
            </w:pPr>
            <w:r>
              <w:rPr>
                <w:rFonts w:ascii="宋体" w:hAnsi="宋体" w:cs="Times New Roman"/>
                <w:sz w:val="21"/>
                <w:szCs w:val="21"/>
              </w:rPr>
              <w:t>高性能聚乙烯纤维</w:t>
            </w:r>
          </w:p>
        </w:tc>
        <w:tc>
          <w:tcPr>
            <w:tcW w:w="864" w:type="pct"/>
            <w:vAlign w:val="center"/>
          </w:tcPr>
          <w:p w14:paraId="58EFF89A">
            <w:pPr>
              <w:adjustRightInd/>
              <w:snapToGrid/>
              <w:spacing w:line="240" w:lineRule="auto"/>
              <w:ind w:firstLine="0" w:firstLineChars="0"/>
              <w:jc w:val="center"/>
              <w:rPr>
                <w:rFonts w:cs="Times New Roman"/>
                <w:sz w:val="21"/>
                <w:szCs w:val="21"/>
              </w:rPr>
            </w:pPr>
            <w:r>
              <w:rPr>
                <w:rFonts w:cs="Times New Roman"/>
                <w:sz w:val="21"/>
                <w:szCs w:val="21"/>
              </w:rPr>
              <w:t>1000</w:t>
            </w:r>
          </w:p>
        </w:tc>
        <w:tc>
          <w:tcPr>
            <w:tcW w:w="596" w:type="pct"/>
            <w:vAlign w:val="center"/>
          </w:tcPr>
          <w:p w14:paraId="0921051D">
            <w:pPr>
              <w:adjustRightInd/>
              <w:snapToGrid/>
              <w:spacing w:line="240" w:lineRule="auto"/>
              <w:ind w:firstLine="0" w:firstLineChars="0"/>
              <w:jc w:val="center"/>
              <w:rPr>
                <w:rFonts w:cs="Times New Roman"/>
                <w:sz w:val="21"/>
                <w:szCs w:val="21"/>
              </w:rPr>
            </w:pPr>
            <w:r>
              <w:rPr>
                <w:rFonts w:cs="Times New Roman"/>
                <w:sz w:val="21"/>
                <w:szCs w:val="21"/>
              </w:rPr>
              <w:t>2019</w:t>
            </w:r>
          </w:p>
        </w:tc>
        <w:tc>
          <w:tcPr>
            <w:tcW w:w="534" w:type="pct"/>
            <w:vAlign w:val="center"/>
          </w:tcPr>
          <w:p w14:paraId="52CDE2DB">
            <w:pPr>
              <w:adjustRightInd/>
              <w:snapToGrid/>
              <w:spacing w:line="240" w:lineRule="auto"/>
              <w:ind w:firstLine="0" w:firstLineChars="0"/>
              <w:jc w:val="center"/>
              <w:rPr>
                <w:rFonts w:cs="Times New Roman"/>
                <w:sz w:val="21"/>
                <w:szCs w:val="21"/>
              </w:rPr>
            </w:pPr>
            <w:r>
              <w:rPr>
                <w:rFonts w:cs="Times New Roman"/>
                <w:sz w:val="21"/>
                <w:szCs w:val="21"/>
              </w:rPr>
              <w:t>2019</w:t>
            </w:r>
          </w:p>
        </w:tc>
        <w:tc>
          <w:tcPr>
            <w:tcW w:w="763" w:type="pct"/>
            <w:vAlign w:val="center"/>
          </w:tcPr>
          <w:p w14:paraId="3F84C3AD">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63538EB3">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0A6B148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7D3391ED">
            <w:pPr>
              <w:adjustRightInd/>
              <w:snapToGrid/>
              <w:spacing w:line="240" w:lineRule="auto"/>
              <w:ind w:firstLine="0" w:firstLineChars="0"/>
              <w:jc w:val="center"/>
              <w:rPr>
                <w:rFonts w:cs="Times New Roman"/>
                <w:sz w:val="21"/>
                <w:szCs w:val="21"/>
              </w:rPr>
            </w:pPr>
            <w:r>
              <w:rPr>
                <w:rFonts w:cs="Times New Roman"/>
                <w:sz w:val="21"/>
                <w:szCs w:val="21"/>
              </w:rPr>
              <w:t>34</w:t>
            </w:r>
          </w:p>
        </w:tc>
        <w:tc>
          <w:tcPr>
            <w:tcW w:w="1186" w:type="pct"/>
            <w:vAlign w:val="center"/>
          </w:tcPr>
          <w:p w14:paraId="3E72277C">
            <w:pPr>
              <w:adjustRightInd/>
              <w:snapToGrid/>
              <w:spacing w:line="240" w:lineRule="auto"/>
              <w:ind w:firstLine="0" w:firstLineChars="0"/>
              <w:jc w:val="center"/>
              <w:rPr>
                <w:rFonts w:cs="Times New Roman"/>
                <w:sz w:val="21"/>
                <w:szCs w:val="21"/>
              </w:rPr>
            </w:pPr>
            <w:r>
              <w:rPr>
                <w:rFonts w:ascii="宋体" w:hAnsi="宋体" w:cs="Times New Roman"/>
                <w:sz w:val="21"/>
                <w:szCs w:val="21"/>
              </w:rPr>
              <w:t>对位芳纶项目</w:t>
            </w:r>
          </w:p>
        </w:tc>
        <w:tc>
          <w:tcPr>
            <w:tcW w:w="864" w:type="pct"/>
            <w:vAlign w:val="center"/>
          </w:tcPr>
          <w:p w14:paraId="3C619996">
            <w:pPr>
              <w:adjustRightInd/>
              <w:snapToGrid/>
              <w:spacing w:line="240" w:lineRule="auto"/>
              <w:ind w:firstLine="0" w:firstLineChars="0"/>
              <w:jc w:val="center"/>
              <w:rPr>
                <w:rFonts w:cs="Times New Roman"/>
                <w:sz w:val="21"/>
                <w:szCs w:val="21"/>
              </w:rPr>
            </w:pPr>
            <w:r>
              <w:rPr>
                <w:rFonts w:cs="Times New Roman"/>
                <w:sz w:val="21"/>
                <w:szCs w:val="21"/>
              </w:rPr>
              <w:t>1000</w:t>
            </w:r>
          </w:p>
        </w:tc>
        <w:tc>
          <w:tcPr>
            <w:tcW w:w="596" w:type="pct"/>
            <w:vAlign w:val="center"/>
          </w:tcPr>
          <w:p w14:paraId="074DEBA8">
            <w:pPr>
              <w:adjustRightInd/>
              <w:snapToGrid/>
              <w:spacing w:line="240" w:lineRule="auto"/>
              <w:ind w:firstLine="0" w:firstLineChars="0"/>
              <w:jc w:val="center"/>
              <w:rPr>
                <w:rFonts w:cs="Times New Roman"/>
                <w:sz w:val="21"/>
                <w:szCs w:val="21"/>
              </w:rPr>
            </w:pPr>
            <w:r>
              <w:rPr>
                <w:rFonts w:cs="Times New Roman"/>
                <w:sz w:val="21"/>
                <w:szCs w:val="21"/>
              </w:rPr>
              <w:t>2019</w:t>
            </w:r>
          </w:p>
        </w:tc>
        <w:tc>
          <w:tcPr>
            <w:tcW w:w="534" w:type="pct"/>
            <w:vAlign w:val="center"/>
          </w:tcPr>
          <w:p w14:paraId="53564F8A">
            <w:pPr>
              <w:adjustRightInd/>
              <w:snapToGrid/>
              <w:spacing w:line="240" w:lineRule="auto"/>
              <w:ind w:firstLine="0" w:firstLineChars="0"/>
              <w:jc w:val="center"/>
              <w:rPr>
                <w:rFonts w:cs="Times New Roman"/>
                <w:sz w:val="21"/>
                <w:szCs w:val="21"/>
              </w:rPr>
            </w:pPr>
            <w:r>
              <w:rPr>
                <w:rFonts w:cs="Times New Roman"/>
                <w:sz w:val="21"/>
                <w:szCs w:val="21"/>
              </w:rPr>
              <w:t>2019</w:t>
            </w:r>
          </w:p>
        </w:tc>
        <w:tc>
          <w:tcPr>
            <w:tcW w:w="763" w:type="pct"/>
            <w:vAlign w:val="center"/>
          </w:tcPr>
          <w:p w14:paraId="31365439">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0C49E88D">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0CB0265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000" w:type="pct"/>
            <w:gridSpan w:val="7"/>
            <w:shd w:val="clear" w:color="auto" w:fill="CCCCCC"/>
            <w:vAlign w:val="center"/>
          </w:tcPr>
          <w:p w14:paraId="48FF7ECC">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八、</w:t>
            </w:r>
            <w:r>
              <w:rPr>
                <w:rFonts w:cs="Times New Roman"/>
                <w:b/>
                <w:bCs/>
                <w:sz w:val="21"/>
                <w:szCs w:val="21"/>
              </w:rPr>
              <w:t>BDO</w:t>
            </w:r>
            <w:r>
              <w:rPr>
                <w:rFonts w:ascii="宋体" w:hAnsi="宋体" w:cs="Times New Roman"/>
                <w:b/>
                <w:bCs/>
                <w:sz w:val="21"/>
                <w:szCs w:val="21"/>
              </w:rPr>
              <w:t>部</w:t>
            </w:r>
          </w:p>
        </w:tc>
      </w:tr>
      <w:tr w14:paraId="1D3B139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5CBB7CFE">
            <w:pPr>
              <w:adjustRightInd/>
              <w:snapToGrid/>
              <w:spacing w:line="240" w:lineRule="auto"/>
              <w:ind w:firstLine="0" w:firstLineChars="0"/>
              <w:jc w:val="center"/>
              <w:rPr>
                <w:rFonts w:cs="Times New Roman"/>
                <w:sz w:val="21"/>
                <w:szCs w:val="21"/>
              </w:rPr>
            </w:pPr>
            <w:r>
              <w:rPr>
                <w:rFonts w:cs="Times New Roman"/>
                <w:sz w:val="21"/>
                <w:szCs w:val="21"/>
              </w:rPr>
              <w:t>35</w:t>
            </w:r>
          </w:p>
        </w:tc>
        <w:tc>
          <w:tcPr>
            <w:tcW w:w="1186" w:type="pct"/>
            <w:vAlign w:val="center"/>
          </w:tcPr>
          <w:p w14:paraId="1FB70E9E">
            <w:pPr>
              <w:adjustRightInd/>
              <w:snapToGrid/>
              <w:spacing w:line="240" w:lineRule="auto"/>
              <w:ind w:firstLine="0" w:firstLineChars="0"/>
              <w:jc w:val="center"/>
              <w:rPr>
                <w:rFonts w:cs="Times New Roman"/>
                <w:sz w:val="21"/>
                <w:szCs w:val="21"/>
              </w:rPr>
            </w:pPr>
            <w:r>
              <w:rPr>
                <w:rFonts w:cs="Times New Roman"/>
                <w:sz w:val="21"/>
                <w:szCs w:val="21"/>
              </w:rPr>
              <w:t>1,4-</w:t>
            </w:r>
            <w:r>
              <w:rPr>
                <w:rFonts w:ascii="宋体" w:hAnsi="宋体" w:cs="Times New Roman"/>
                <w:sz w:val="21"/>
                <w:szCs w:val="21"/>
              </w:rPr>
              <w:t>丁二醇（</w:t>
            </w:r>
            <w:r>
              <w:rPr>
                <w:rFonts w:cs="Times New Roman"/>
                <w:sz w:val="21"/>
                <w:szCs w:val="21"/>
              </w:rPr>
              <w:t>BDO</w:t>
            </w:r>
            <w:r>
              <w:rPr>
                <w:rFonts w:ascii="宋体" w:hAnsi="宋体" w:cs="Times New Roman"/>
                <w:sz w:val="21"/>
                <w:szCs w:val="21"/>
              </w:rPr>
              <w:t>）、四氢呋喃（</w:t>
            </w:r>
            <w:r>
              <w:rPr>
                <w:rFonts w:cs="Times New Roman"/>
                <w:sz w:val="21"/>
                <w:szCs w:val="21"/>
              </w:rPr>
              <w:t>THF</w:t>
            </w:r>
            <w:r>
              <w:rPr>
                <w:rFonts w:ascii="宋体" w:hAnsi="宋体" w:cs="Times New Roman"/>
                <w:sz w:val="21"/>
                <w:szCs w:val="21"/>
              </w:rPr>
              <w:t>）、</w:t>
            </w:r>
            <w:r>
              <w:rPr>
                <w:rFonts w:cs="Times New Roman"/>
                <w:sz w:val="21"/>
                <w:szCs w:val="21"/>
              </w:rPr>
              <w:t>γ-</w:t>
            </w:r>
            <w:r>
              <w:rPr>
                <w:rFonts w:ascii="宋体" w:hAnsi="宋体" w:cs="Times New Roman"/>
                <w:sz w:val="21"/>
                <w:szCs w:val="21"/>
              </w:rPr>
              <w:t>丁内酯（</w:t>
            </w:r>
            <w:r>
              <w:rPr>
                <w:rFonts w:cs="Times New Roman"/>
                <w:sz w:val="21"/>
                <w:szCs w:val="21"/>
              </w:rPr>
              <w:t>GBL</w:t>
            </w:r>
            <w:r>
              <w:rPr>
                <w:rFonts w:ascii="宋体" w:hAnsi="宋体" w:cs="Times New Roman"/>
                <w:sz w:val="21"/>
                <w:szCs w:val="21"/>
              </w:rPr>
              <w:t>）</w:t>
            </w:r>
          </w:p>
        </w:tc>
        <w:tc>
          <w:tcPr>
            <w:tcW w:w="864" w:type="pct"/>
            <w:vAlign w:val="center"/>
          </w:tcPr>
          <w:p w14:paraId="4CB87DEB">
            <w:pPr>
              <w:adjustRightInd/>
              <w:snapToGrid/>
              <w:spacing w:line="240" w:lineRule="auto"/>
              <w:ind w:firstLine="0" w:firstLineChars="0"/>
              <w:jc w:val="center"/>
              <w:rPr>
                <w:rFonts w:cs="Times New Roman"/>
                <w:sz w:val="21"/>
                <w:szCs w:val="21"/>
              </w:rPr>
            </w:pPr>
            <w:r>
              <w:rPr>
                <w:rFonts w:cs="Times New Roman"/>
                <w:sz w:val="21"/>
                <w:szCs w:val="21"/>
              </w:rPr>
              <w:t>50000</w:t>
            </w:r>
            <w:r>
              <w:rPr>
                <w:rFonts w:ascii="宋体" w:hAnsi="宋体" w:cs="Times New Roman"/>
                <w:sz w:val="21"/>
                <w:szCs w:val="21"/>
              </w:rPr>
              <w:t>、</w:t>
            </w:r>
            <w:r>
              <w:rPr>
                <w:rFonts w:cs="Times New Roman"/>
                <w:sz w:val="21"/>
                <w:szCs w:val="21"/>
              </w:rPr>
              <w:t>35800</w:t>
            </w:r>
            <w:r>
              <w:rPr>
                <w:rFonts w:ascii="宋体" w:hAnsi="宋体" w:cs="Times New Roman"/>
                <w:sz w:val="21"/>
                <w:szCs w:val="21"/>
              </w:rPr>
              <w:t>、</w:t>
            </w:r>
            <w:r>
              <w:rPr>
                <w:rFonts w:cs="Times New Roman"/>
                <w:sz w:val="21"/>
                <w:szCs w:val="21"/>
              </w:rPr>
              <w:t>4900</w:t>
            </w:r>
          </w:p>
        </w:tc>
        <w:tc>
          <w:tcPr>
            <w:tcW w:w="596" w:type="pct"/>
            <w:vAlign w:val="center"/>
          </w:tcPr>
          <w:p w14:paraId="5CC374E4">
            <w:pPr>
              <w:adjustRightInd/>
              <w:snapToGrid/>
              <w:spacing w:line="240" w:lineRule="auto"/>
              <w:ind w:firstLine="0" w:firstLineChars="0"/>
              <w:jc w:val="center"/>
              <w:rPr>
                <w:rFonts w:cs="Times New Roman"/>
                <w:sz w:val="21"/>
                <w:szCs w:val="21"/>
              </w:rPr>
            </w:pPr>
            <w:r>
              <w:rPr>
                <w:rFonts w:cs="Times New Roman"/>
                <w:sz w:val="21"/>
                <w:szCs w:val="21"/>
              </w:rPr>
              <w:t>2013</w:t>
            </w:r>
          </w:p>
        </w:tc>
        <w:tc>
          <w:tcPr>
            <w:tcW w:w="534" w:type="pct"/>
            <w:vAlign w:val="center"/>
          </w:tcPr>
          <w:p w14:paraId="51682478">
            <w:pPr>
              <w:adjustRightInd/>
              <w:snapToGrid/>
              <w:spacing w:line="240" w:lineRule="auto"/>
              <w:ind w:firstLine="0" w:firstLineChars="0"/>
              <w:jc w:val="center"/>
              <w:rPr>
                <w:rFonts w:cs="Times New Roman"/>
                <w:sz w:val="21"/>
                <w:szCs w:val="21"/>
              </w:rPr>
            </w:pPr>
            <w:r>
              <w:rPr>
                <w:rFonts w:cs="Times New Roman"/>
                <w:sz w:val="21"/>
                <w:szCs w:val="21"/>
              </w:rPr>
              <w:t>2016</w:t>
            </w:r>
          </w:p>
        </w:tc>
        <w:tc>
          <w:tcPr>
            <w:tcW w:w="763" w:type="pct"/>
            <w:vAlign w:val="center"/>
          </w:tcPr>
          <w:p w14:paraId="234C010A">
            <w:pPr>
              <w:adjustRightInd/>
              <w:snapToGrid/>
              <w:spacing w:line="240" w:lineRule="auto"/>
              <w:ind w:firstLine="0" w:firstLineChars="0"/>
              <w:jc w:val="center"/>
              <w:rPr>
                <w:rFonts w:cs="Times New Roman"/>
                <w:sz w:val="21"/>
                <w:szCs w:val="21"/>
              </w:rPr>
            </w:pPr>
            <w:r>
              <w:rPr>
                <w:rFonts w:ascii="宋体" w:hAnsi="宋体" w:cs="Times New Roman"/>
                <w:sz w:val="21"/>
                <w:szCs w:val="21"/>
              </w:rPr>
              <w:t>于</w:t>
            </w:r>
            <w:r>
              <w:rPr>
                <w:rFonts w:cs="Times New Roman"/>
                <w:sz w:val="21"/>
                <w:szCs w:val="21"/>
              </w:rPr>
              <w:t>2013</w:t>
            </w:r>
            <w:r>
              <w:rPr>
                <w:rFonts w:ascii="宋体" w:hAnsi="宋体" w:cs="Times New Roman"/>
                <w:sz w:val="21"/>
                <w:szCs w:val="21"/>
              </w:rPr>
              <w:t>年停产，目前处于闲置状态</w:t>
            </w:r>
          </w:p>
        </w:tc>
        <w:tc>
          <w:tcPr>
            <w:tcW w:w="808" w:type="pct"/>
            <w:vAlign w:val="center"/>
          </w:tcPr>
          <w:p w14:paraId="35D09042">
            <w:pPr>
              <w:adjustRightInd/>
              <w:snapToGrid/>
              <w:spacing w:line="240" w:lineRule="auto"/>
              <w:ind w:firstLine="0" w:firstLineChars="0"/>
              <w:jc w:val="center"/>
              <w:rPr>
                <w:rFonts w:cs="Times New Roman"/>
                <w:sz w:val="21"/>
                <w:szCs w:val="21"/>
              </w:rPr>
            </w:pPr>
            <w:r>
              <w:rPr>
                <w:rFonts w:cs="Times New Roman"/>
                <w:sz w:val="21"/>
                <w:szCs w:val="21"/>
              </w:rPr>
              <w:t>/</w:t>
            </w:r>
          </w:p>
        </w:tc>
      </w:tr>
      <w:tr w14:paraId="086B1C4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Merge w:val="restart"/>
            <w:vAlign w:val="center"/>
          </w:tcPr>
          <w:p w14:paraId="7E6B32A3">
            <w:pPr>
              <w:adjustRightInd/>
              <w:snapToGrid/>
              <w:spacing w:line="240" w:lineRule="auto"/>
              <w:ind w:firstLine="0" w:firstLineChars="0"/>
              <w:jc w:val="center"/>
              <w:rPr>
                <w:rFonts w:cs="Times New Roman"/>
                <w:sz w:val="21"/>
                <w:szCs w:val="21"/>
              </w:rPr>
            </w:pPr>
            <w:r>
              <w:rPr>
                <w:rFonts w:cs="Times New Roman"/>
                <w:sz w:val="21"/>
                <w:szCs w:val="21"/>
              </w:rPr>
              <w:t>36</w:t>
            </w:r>
          </w:p>
        </w:tc>
        <w:tc>
          <w:tcPr>
            <w:tcW w:w="1186" w:type="pct"/>
            <w:vAlign w:val="center"/>
          </w:tcPr>
          <w:p w14:paraId="71828C8D">
            <w:pPr>
              <w:adjustRightInd/>
              <w:snapToGrid/>
              <w:spacing w:line="240" w:lineRule="auto"/>
              <w:ind w:firstLine="0" w:firstLineChars="0"/>
              <w:jc w:val="center"/>
              <w:rPr>
                <w:rFonts w:cs="Times New Roman"/>
                <w:sz w:val="21"/>
                <w:szCs w:val="21"/>
              </w:rPr>
            </w:pPr>
            <w:r>
              <w:rPr>
                <w:rFonts w:ascii="宋体" w:hAnsi="宋体" w:cs="Times New Roman"/>
                <w:sz w:val="21"/>
                <w:szCs w:val="21"/>
              </w:rPr>
              <w:t>马来酸酐（</w:t>
            </w:r>
            <w:r>
              <w:rPr>
                <w:rFonts w:cs="Times New Roman"/>
                <w:sz w:val="21"/>
                <w:szCs w:val="21"/>
              </w:rPr>
              <w:t>MAH</w:t>
            </w:r>
            <w:r>
              <w:rPr>
                <w:rFonts w:ascii="宋体" w:hAnsi="宋体" w:cs="Times New Roman"/>
                <w:sz w:val="21"/>
                <w:szCs w:val="21"/>
              </w:rPr>
              <w:t>）</w:t>
            </w:r>
          </w:p>
        </w:tc>
        <w:tc>
          <w:tcPr>
            <w:tcW w:w="864" w:type="pct"/>
            <w:vAlign w:val="center"/>
          </w:tcPr>
          <w:p w14:paraId="3856E872">
            <w:pPr>
              <w:adjustRightInd/>
              <w:snapToGrid/>
              <w:spacing w:line="240" w:lineRule="auto"/>
              <w:ind w:firstLine="0" w:firstLineChars="0"/>
              <w:jc w:val="center"/>
              <w:rPr>
                <w:rFonts w:cs="Times New Roman"/>
                <w:sz w:val="21"/>
                <w:szCs w:val="21"/>
              </w:rPr>
            </w:pPr>
            <w:r>
              <w:rPr>
                <w:rFonts w:cs="Times New Roman"/>
                <w:sz w:val="21"/>
                <w:szCs w:val="21"/>
              </w:rPr>
              <w:t>120000</w:t>
            </w:r>
          </w:p>
        </w:tc>
        <w:tc>
          <w:tcPr>
            <w:tcW w:w="596" w:type="pct"/>
            <w:vAlign w:val="center"/>
          </w:tcPr>
          <w:p w14:paraId="7920348D">
            <w:pPr>
              <w:adjustRightInd/>
              <w:snapToGrid/>
              <w:spacing w:line="240" w:lineRule="auto"/>
              <w:ind w:firstLine="0" w:firstLineChars="0"/>
              <w:jc w:val="center"/>
              <w:rPr>
                <w:rFonts w:cs="Times New Roman"/>
                <w:sz w:val="21"/>
                <w:szCs w:val="21"/>
              </w:rPr>
            </w:pPr>
            <w:r>
              <w:rPr>
                <w:rFonts w:cs="Times New Roman"/>
                <w:sz w:val="21"/>
                <w:szCs w:val="21"/>
              </w:rPr>
              <w:t>2013</w:t>
            </w:r>
          </w:p>
        </w:tc>
        <w:tc>
          <w:tcPr>
            <w:tcW w:w="534" w:type="pct"/>
            <w:vAlign w:val="center"/>
          </w:tcPr>
          <w:p w14:paraId="638D0EF0">
            <w:pPr>
              <w:adjustRightInd/>
              <w:snapToGrid/>
              <w:spacing w:line="240" w:lineRule="auto"/>
              <w:ind w:firstLine="0" w:firstLineChars="0"/>
              <w:jc w:val="center"/>
              <w:rPr>
                <w:rFonts w:cs="Times New Roman"/>
                <w:sz w:val="21"/>
                <w:szCs w:val="21"/>
              </w:rPr>
            </w:pPr>
            <w:r>
              <w:rPr>
                <w:rFonts w:cs="Times New Roman"/>
                <w:sz w:val="21"/>
                <w:szCs w:val="21"/>
              </w:rPr>
              <w:t>2016</w:t>
            </w:r>
          </w:p>
        </w:tc>
        <w:tc>
          <w:tcPr>
            <w:tcW w:w="763" w:type="pct"/>
            <w:vAlign w:val="center"/>
          </w:tcPr>
          <w:p w14:paraId="358307FF">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7ED6904F">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49129BD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Merge w:val="continue"/>
            <w:vAlign w:val="center"/>
          </w:tcPr>
          <w:p w14:paraId="10281008">
            <w:pPr>
              <w:widowControl/>
              <w:adjustRightInd/>
              <w:snapToGrid/>
              <w:spacing w:line="240" w:lineRule="auto"/>
              <w:ind w:firstLine="0" w:firstLineChars="0"/>
              <w:jc w:val="left"/>
              <w:rPr>
                <w:rFonts w:cs="Times New Roman"/>
                <w:sz w:val="21"/>
                <w:szCs w:val="21"/>
              </w:rPr>
            </w:pPr>
          </w:p>
        </w:tc>
        <w:tc>
          <w:tcPr>
            <w:tcW w:w="1186" w:type="pct"/>
            <w:vAlign w:val="center"/>
          </w:tcPr>
          <w:p w14:paraId="6BFBC6A4">
            <w:pPr>
              <w:adjustRightInd/>
              <w:snapToGrid/>
              <w:spacing w:line="240" w:lineRule="auto"/>
              <w:ind w:firstLine="0" w:firstLineChars="0"/>
              <w:jc w:val="center"/>
              <w:rPr>
                <w:rFonts w:cs="Times New Roman"/>
                <w:sz w:val="21"/>
                <w:szCs w:val="21"/>
              </w:rPr>
            </w:pPr>
            <w:r>
              <w:rPr>
                <w:rFonts w:ascii="宋体" w:hAnsi="宋体" w:cs="Times New Roman"/>
                <w:sz w:val="21"/>
                <w:szCs w:val="21"/>
              </w:rPr>
              <w:t>马来酸酐（</w:t>
            </w:r>
            <w:r>
              <w:rPr>
                <w:rFonts w:cs="Times New Roman"/>
                <w:sz w:val="21"/>
                <w:szCs w:val="21"/>
              </w:rPr>
              <w:t>MAH</w:t>
            </w:r>
            <w:r>
              <w:rPr>
                <w:rFonts w:ascii="宋体" w:hAnsi="宋体" w:cs="Times New Roman"/>
                <w:sz w:val="21"/>
                <w:szCs w:val="21"/>
              </w:rPr>
              <w:t>）</w:t>
            </w:r>
          </w:p>
        </w:tc>
        <w:tc>
          <w:tcPr>
            <w:tcW w:w="864" w:type="pct"/>
            <w:vAlign w:val="center"/>
          </w:tcPr>
          <w:p w14:paraId="35006336">
            <w:pPr>
              <w:adjustRightInd/>
              <w:snapToGrid/>
              <w:spacing w:line="240" w:lineRule="auto"/>
              <w:ind w:firstLine="0" w:firstLineChars="0"/>
              <w:jc w:val="center"/>
              <w:rPr>
                <w:rFonts w:cs="Times New Roman"/>
                <w:sz w:val="21"/>
                <w:szCs w:val="21"/>
              </w:rPr>
            </w:pPr>
            <w:r>
              <w:rPr>
                <w:rFonts w:cs="Times New Roman"/>
                <w:sz w:val="21"/>
                <w:szCs w:val="21"/>
              </w:rPr>
              <w:t>20000</w:t>
            </w:r>
          </w:p>
        </w:tc>
        <w:tc>
          <w:tcPr>
            <w:tcW w:w="1893" w:type="pct"/>
            <w:gridSpan w:val="3"/>
            <w:vAlign w:val="center"/>
          </w:tcPr>
          <w:p w14:paraId="6AEADC2A">
            <w:pPr>
              <w:adjustRightInd/>
              <w:snapToGrid/>
              <w:spacing w:line="240" w:lineRule="auto"/>
              <w:ind w:firstLine="0" w:firstLineChars="0"/>
              <w:jc w:val="center"/>
              <w:rPr>
                <w:rFonts w:cs="Times New Roman"/>
                <w:sz w:val="21"/>
                <w:szCs w:val="21"/>
              </w:rPr>
            </w:pPr>
            <w:r>
              <w:rPr>
                <w:rFonts w:ascii="宋体" w:hAnsi="宋体" w:cs="Times New Roman"/>
                <w:sz w:val="21"/>
                <w:szCs w:val="21"/>
              </w:rPr>
              <w:t>建设中</w:t>
            </w:r>
          </w:p>
        </w:tc>
        <w:tc>
          <w:tcPr>
            <w:tcW w:w="808" w:type="pct"/>
            <w:vAlign w:val="center"/>
          </w:tcPr>
          <w:p w14:paraId="4F0D3762">
            <w:pPr>
              <w:adjustRightInd/>
              <w:snapToGrid/>
              <w:spacing w:line="240" w:lineRule="auto"/>
              <w:ind w:firstLine="0" w:firstLineChars="0"/>
              <w:jc w:val="center"/>
              <w:rPr>
                <w:rFonts w:cs="Times New Roman"/>
                <w:sz w:val="21"/>
                <w:szCs w:val="21"/>
              </w:rPr>
            </w:pPr>
            <w:r>
              <w:rPr>
                <w:rFonts w:cs="Times New Roman"/>
                <w:sz w:val="21"/>
                <w:szCs w:val="21"/>
              </w:rPr>
              <w:t>/</w:t>
            </w:r>
          </w:p>
        </w:tc>
      </w:tr>
      <w:tr w14:paraId="363CF77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69F08C5F">
            <w:pPr>
              <w:adjustRightInd/>
              <w:snapToGrid/>
              <w:spacing w:line="240" w:lineRule="auto"/>
              <w:ind w:firstLine="0" w:firstLineChars="0"/>
              <w:jc w:val="center"/>
              <w:rPr>
                <w:rFonts w:cs="Times New Roman"/>
                <w:sz w:val="21"/>
                <w:szCs w:val="21"/>
              </w:rPr>
            </w:pPr>
            <w:r>
              <w:rPr>
                <w:rFonts w:cs="Times New Roman"/>
                <w:sz w:val="21"/>
                <w:szCs w:val="21"/>
              </w:rPr>
              <w:t>37</w:t>
            </w:r>
          </w:p>
        </w:tc>
        <w:tc>
          <w:tcPr>
            <w:tcW w:w="1186" w:type="pct"/>
            <w:vAlign w:val="center"/>
          </w:tcPr>
          <w:p w14:paraId="4C46047C">
            <w:pPr>
              <w:adjustRightInd/>
              <w:snapToGrid/>
              <w:spacing w:line="240" w:lineRule="auto"/>
              <w:ind w:firstLine="0" w:firstLineChars="0"/>
              <w:jc w:val="center"/>
              <w:rPr>
                <w:rFonts w:cs="Times New Roman"/>
                <w:sz w:val="21"/>
                <w:szCs w:val="21"/>
              </w:rPr>
            </w:pPr>
            <w:r>
              <w:rPr>
                <w:rFonts w:cs="Times New Roman"/>
                <w:sz w:val="21"/>
                <w:szCs w:val="21"/>
              </w:rPr>
              <w:t>1,6-</w:t>
            </w:r>
            <w:r>
              <w:rPr>
                <w:rFonts w:ascii="宋体" w:hAnsi="宋体" w:cs="Times New Roman"/>
                <w:sz w:val="21"/>
                <w:szCs w:val="21"/>
              </w:rPr>
              <w:t>己二醇（</w:t>
            </w:r>
            <w:r>
              <w:rPr>
                <w:rFonts w:cs="Times New Roman"/>
                <w:sz w:val="21"/>
                <w:szCs w:val="21"/>
              </w:rPr>
              <w:t>HDO</w:t>
            </w:r>
            <w:r>
              <w:rPr>
                <w:rFonts w:ascii="宋体" w:hAnsi="宋体" w:cs="Times New Roman"/>
                <w:sz w:val="21"/>
                <w:szCs w:val="21"/>
              </w:rPr>
              <w:t>）</w:t>
            </w:r>
          </w:p>
        </w:tc>
        <w:tc>
          <w:tcPr>
            <w:tcW w:w="864" w:type="pct"/>
            <w:vAlign w:val="center"/>
          </w:tcPr>
          <w:p w14:paraId="3526D912">
            <w:pPr>
              <w:adjustRightInd/>
              <w:snapToGrid/>
              <w:spacing w:line="240" w:lineRule="auto"/>
              <w:ind w:firstLine="0" w:firstLineChars="0"/>
              <w:jc w:val="center"/>
              <w:rPr>
                <w:rFonts w:cs="Times New Roman"/>
                <w:sz w:val="21"/>
                <w:szCs w:val="21"/>
              </w:rPr>
            </w:pPr>
            <w:r>
              <w:rPr>
                <w:rFonts w:cs="Times New Roman"/>
                <w:sz w:val="21"/>
                <w:szCs w:val="21"/>
              </w:rPr>
              <w:t>30000</w:t>
            </w:r>
          </w:p>
        </w:tc>
        <w:tc>
          <w:tcPr>
            <w:tcW w:w="1893" w:type="pct"/>
            <w:gridSpan w:val="3"/>
            <w:vAlign w:val="center"/>
          </w:tcPr>
          <w:p w14:paraId="2E626114">
            <w:pPr>
              <w:adjustRightInd/>
              <w:snapToGrid/>
              <w:spacing w:line="240" w:lineRule="auto"/>
              <w:ind w:firstLine="0" w:firstLineChars="0"/>
              <w:jc w:val="center"/>
              <w:rPr>
                <w:rFonts w:cs="Times New Roman"/>
                <w:sz w:val="21"/>
                <w:szCs w:val="21"/>
              </w:rPr>
            </w:pPr>
            <w:r>
              <w:rPr>
                <w:rFonts w:ascii="宋体" w:hAnsi="宋体" w:cs="Times New Roman"/>
                <w:sz w:val="21"/>
                <w:szCs w:val="21"/>
              </w:rPr>
              <w:t>尚未建设</w:t>
            </w:r>
          </w:p>
        </w:tc>
        <w:tc>
          <w:tcPr>
            <w:tcW w:w="808" w:type="pct"/>
            <w:vAlign w:val="center"/>
          </w:tcPr>
          <w:p w14:paraId="0F33186E">
            <w:pPr>
              <w:adjustRightInd/>
              <w:snapToGrid/>
              <w:spacing w:line="240" w:lineRule="auto"/>
              <w:ind w:firstLine="0" w:firstLineChars="0"/>
              <w:jc w:val="center"/>
              <w:rPr>
                <w:rFonts w:cs="Times New Roman"/>
                <w:sz w:val="21"/>
                <w:szCs w:val="21"/>
              </w:rPr>
            </w:pPr>
            <w:r>
              <w:rPr>
                <w:rFonts w:cs="Times New Roman"/>
                <w:sz w:val="21"/>
                <w:szCs w:val="21"/>
              </w:rPr>
              <w:t>/</w:t>
            </w:r>
          </w:p>
        </w:tc>
      </w:tr>
      <w:tr w14:paraId="30E6170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5BEEA9AF">
            <w:pPr>
              <w:adjustRightInd/>
              <w:snapToGrid/>
              <w:spacing w:line="240" w:lineRule="auto"/>
              <w:ind w:firstLine="0" w:firstLineChars="0"/>
              <w:jc w:val="center"/>
              <w:rPr>
                <w:rFonts w:cs="Times New Roman"/>
                <w:sz w:val="21"/>
                <w:szCs w:val="21"/>
              </w:rPr>
            </w:pPr>
            <w:r>
              <w:rPr>
                <w:rFonts w:cs="Times New Roman"/>
                <w:sz w:val="21"/>
                <w:szCs w:val="21"/>
              </w:rPr>
              <w:t>38</w:t>
            </w:r>
          </w:p>
        </w:tc>
        <w:tc>
          <w:tcPr>
            <w:tcW w:w="1186" w:type="pct"/>
            <w:vAlign w:val="center"/>
          </w:tcPr>
          <w:p w14:paraId="6DF07869">
            <w:pPr>
              <w:adjustRightInd/>
              <w:snapToGrid/>
              <w:spacing w:line="240" w:lineRule="auto"/>
              <w:ind w:firstLine="0" w:firstLineChars="0"/>
              <w:jc w:val="center"/>
              <w:rPr>
                <w:rFonts w:cs="Times New Roman"/>
                <w:sz w:val="21"/>
                <w:szCs w:val="21"/>
              </w:rPr>
            </w:pPr>
            <w:r>
              <w:rPr>
                <w:rFonts w:ascii="宋体" w:hAnsi="宋体" w:cs="Times New Roman"/>
                <w:sz w:val="21"/>
                <w:szCs w:val="21"/>
              </w:rPr>
              <w:t>正丁烷</w:t>
            </w:r>
            <w:r>
              <w:rPr>
                <w:rFonts w:hint="eastAsia" w:ascii="宋体" w:hAnsi="宋体" w:cs="Times New Roman"/>
                <w:sz w:val="21"/>
                <w:szCs w:val="21"/>
              </w:rPr>
              <w:t>、</w:t>
            </w:r>
            <w:r>
              <w:rPr>
                <w:rFonts w:ascii="宋体" w:hAnsi="宋体" w:cs="Times New Roman"/>
                <w:sz w:val="21"/>
                <w:szCs w:val="21"/>
              </w:rPr>
              <w:t>异丁烷</w:t>
            </w:r>
          </w:p>
        </w:tc>
        <w:tc>
          <w:tcPr>
            <w:tcW w:w="864" w:type="pct"/>
            <w:vAlign w:val="center"/>
          </w:tcPr>
          <w:p w14:paraId="3D484C2E">
            <w:pPr>
              <w:adjustRightInd/>
              <w:snapToGrid/>
              <w:spacing w:line="240" w:lineRule="auto"/>
              <w:ind w:firstLine="0" w:firstLineChars="0"/>
              <w:jc w:val="center"/>
              <w:rPr>
                <w:rFonts w:cs="Times New Roman"/>
                <w:sz w:val="21"/>
                <w:szCs w:val="21"/>
              </w:rPr>
            </w:pPr>
            <w:r>
              <w:rPr>
                <w:rFonts w:cs="Times New Roman"/>
                <w:sz w:val="21"/>
                <w:szCs w:val="21"/>
              </w:rPr>
              <w:t>160000</w:t>
            </w:r>
            <w:r>
              <w:rPr>
                <w:rFonts w:hint="eastAsia" w:cs="Times New Roman"/>
                <w:sz w:val="21"/>
                <w:szCs w:val="21"/>
              </w:rPr>
              <w:t>、</w:t>
            </w:r>
            <w:r>
              <w:rPr>
                <w:rFonts w:cs="Times New Roman"/>
                <w:sz w:val="21"/>
                <w:szCs w:val="21"/>
              </w:rPr>
              <w:t>73780</w:t>
            </w:r>
          </w:p>
        </w:tc>
        <w:tc>
          <w:tcPr>
            <w:tcW w:w="596" w:type="pct"/>
            <w:vAlign w:val="center"/>
          </w:tcPr>
          <w:p w14:paraId="5D3CC122">
            <w:pPr>
              <w:adjustRightInd/>
              <w:snapToGrid/>
              <w:spacing w:line="240" w:lineRule="auto"/>
              <w:ind w:firstLine="0" w:firstLineChars="0"/>
              <w:jc w:val="center"/>
              <w:rPr>
                <w:rFonts w:cs="Times New Roman"/>
                <w:sz w:val="21"/>
                <w:szCs w:val="21"/>
              </w:rPr>
            </w:pPr>
            <w:r>
              <w:rPr>
                <w:rFonts w:hint="eastAsia" w:cs="Times New Roman"/>
                <w:sz w:val="21"/>
                <w:szCs w:val="21"/>
              </w:rPr>
              <w:t>2025</w:t>
            </w:r>
          </w:p>
        </w:tc>
        <w:tc>
          <w:tcPr>
            <w:tcW w:w="534" w:type="pct"/>
            <w:vAlign w:val="center"/>
          </w:tcPr>
          <w:p w14:paraId="7ECA1495">
            <w:pPr>
              <w:adjustRightInd/>
              <w:snapToGrid/>
              <w:spacing w:line="240" w:lineRule="auto"/>
              <w:ind w:firstLine="0" w:firstLineChars="0"/>
              <w:jc w:val="center"/>
              <w:rPr>
                <w:rFonts w:cs="Times New Roman"/>
                <w:sz w:val="21"/>
                <w:szCs w:val="21"/>
              </w:rPr>
            </w:pPr>
            <w:r>
              <w:rPr>
                <w:rFonts w:hint="eastAsia" w:cs="Times New Roman"/>
                <w:sz w:val="21"/>
                <w:szCs w:val="21"/>
              </w:rPr>
              <w:t>2025</w:t>
            </w:r>
          </w:p>
        </w:tc>
        <w:tc>
          <w:tcPr>
            <w:tcW w:w="763" w:type="pct"/>
            <w:vAlign w:val="center"/>
          </w:tcPr>
          <w:p w14:paraId="199F5A41">
            <w:pPr>
              <w:adjustRightInd/>
              <w:snapToGrid/>
              <w:spacing w:line="240" w:lineRule="auto"/>
              <w:ind w:firstLine="0" w:firstLineChars="0"/>
              <w:jc w:val="center"/>
              <w:rPr>
                <w:rFonts w:cs="Times New Roman"/>
                <w:sz w:val="21"/>
                <w:szCs w:val="21"/>
              </w:rPr>
            </w:pPr>
            <w:r>
              <w:rPr>
                <w:rFonts w:hint="eastAsia" w:cs="Times New Roman"/>
                <w:sz w:val="21"/>
                <w:szCs w:val="21"/>
              </w:rPr>
              <w:t>2025年开</w:t>
            </w:r>
            <w:r>
              <w:rPr>
                <w:rFonts w:hint="eastAsia" w:ascii="宋体" w:hAnsi="宋体" w:cs="Times New Roman"/>
                <w:sz w:val="21"/>
                <w:szCs w:val="21"/>
              </w:rPr>
              <w:t>始</w:t>
            </w:r>
            <w:r>
              <w:rPr>
                <w:rFonts w:ascii="宋体" w:hAnsi="宋体" w:cs="Times New Roman"/>
                <w:sz w:val="21"/>
                <w:szCs w:val="21"/>
              </w:rPr>
              <w:t>运行</w:t>
            </w:r>
          </w:p>
        </w:tc>
        <w:tc>
          <w:tcPr>
            <w:tcW w:w="808" w:type="pct"/>
            <w:vAlign w:val="center"/>
          </w:tcPr>
          <w:p w14:paraId="1156256A">
            <w:pPr>
              <w:adjustRightInd/>
              <w:snapToGrid/>
              <w:spacing w:line="240" w:lineRule="auto"/>
              <w:ind w:firstLine="0" w:firstLineChars="0"/>
              <w:jc w:val="center"/>
              <w:rPr>
                <w:rFonts w:cs="Times New Roman"/>
                <w:sz w:val="21"/>
                <w:szCs w:val="21"/>
              </w:rPr>
            </w:pPr>
            <w:r>
              <w:rPr>
                <w:rFonts w:hint="eastAsia" w:ascii="宋体" w:hAnsi="宋体" w:cs="Times New Roman"/>
                <w:sz w:val="21"/>
                <w:szCs w:val="21"/>
              </w:rPr>
              <w:t>/</w:t>
            </w:r>
          </w:p>
        </w:tc>
      </w:tr>
      <w:tr w14:paraId="13DDE1A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000" w:type="pct"/>
            <w:gridSpan w:val="7"/>
            <w:shd w:val="clear" w:color="auto" w:fill="CFCECE"/>
            <w:vAlign w:val="center"/>
          </w:tcPr>
          <w:p w14:paraId="7211119E">
            <w:pPr>
              <w:adjustRightInd/>
              <w:snapToGrid/>
              <w:spacing w:line="240" w:lineRule="auto"/>
              <w:ind w:firstLine="0" w:firstLineChars="0"/>
              <w:jc w:val="center"/>
              <w:rPr>
                <w:rFonts w:cs="Times New Roman"/>
                <w:b/>
                <w:bCs/>
                <w:sz w:val="21"/>
                <w:szCs w:val="21"/>
              </w:rPr>
            </w:pPr>
            <w:r>
              <w:rPr>
                <w:rFonts w:ascii="宋体" w:hAnsi="宋体" w:cs="Times New Roman"/>
                <w:b/>
                <w:bCs/>
                <w:sz w:val="21"/>
                <w:szCs w:val="21"/>
              </w:rPr>
              <w:t>九、</w:t>
            </w:r>
            <w:r>
              <w:rPr>
                <w:rFonts w:hint="eastAsia" w:ascii="宋体" w:hAnsi="宋体" w:cs="Times New Roman"/>
                <w:b/>
                <w:bCs/>
                <w:sz w:val="21"/>
                <w:szCs w:val="21"/>
              </w:rPr>
              <w:t>公用工程部</w:t>
            </w:r>
          </w:p>
        </w:tc>
      </w:tr>
      <w:tr w14:paraId="7FB93D3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42264B89">
            <w:pPr>
              <w:adjustRightInd/>
              <w:snapToGrid/>
              <w:spacing w:line="240" w:lineRule="auto"/>
              <w:ind w:firstLine="0" w:firstLineChars="0"/>
              <w:jc w:val="center"/>
              <w:rPr>
                <w:rFonts w:cs="Times New Roman"/>
                <w:sz w:val="21"/>
                <w:szCs w:val="21"/>
              </w:rPr>
            </w:pPr>
            <w:r>
              <w:rPr>
                <w:rFonts w:hint="eastAsia" w:cs="Times New Roman"/>
                <w:sz w:val="21"/>
                <w:szCs w:val="21"/>
              </w:rPr>
              <w:t>39</w:t>
            </w:r>
          </w:p>
        </w:tc>
        <w:tc>
          <w:tcPr>
            <w:tcW w:w="1186" w:type="pct"/>
            <w:vAlign w:val="center"/>
          </w:tcPr>
          <w:p w14:paraId="522CA361">
            <w:pPr>
              <w:adjustRightInd/>
              <w:snapToGrid/>
              <w:spacing w:line="240" w:lineRule="auto"/>
              <w:ind w:firstLine="0" w:firstLineChars="0"/>
              <w:jc w:val="center"/>
              <w:rPr>
                <w:rFonts w:cs="Times New Roman"/>
                <w:sz w:val="21"/>
                <w:szCs w:val="21"/>
              </w:rPr>
            </w:pPr>
            <w:r>
              <w:rPr>
                <w:rFonts w:cs="Times New Roman"/>
                <w:sz w:val="21"/>
                <w:szCs w:val="21"/>
              </w:rPr>
              <w:t>900m</w:t>
            </w:r>
            <w:r>
              <w:rPr>
                <w:rFonts w:cs="Times New Roman"/>
                <w:sz w:val="21"/>
                <w:szCs w:val="21"/>
                <w:vertAlign w:val="superscript"/>
              </w:rPr>
              <w:t>3</w:t>
            </w:r>
            <w:r>
              <w:rPr>
                <w:rFonts w:cs="Times New Roman"/>
                <w:sz w:val="21"/>
                <w:szCs w:val="21"/>
              </w:rPr>
              <w:t>/h</w:t>
            </w:r>
            <w:r>
              <w:rPr>
                <w:rFonts w:ascii="宋体" w:hAnsi="宋体" w:cs="Times New Roman"/>
                <w:sz w:val="21"/>
                <w:szCs w:val="21"/>
              </w:rPr>
              <w:t>除盐水项目</w:t>
            </w:r>
          </w:p>
        </w:tc>
        <w:tc>
          <w:tcPr>
            <w:tcW w:w="864" w:type="pct"/>
            <w:vAlign w:val="center"/>
          </w:tcPr>
          <w:p w14:paraId="1584AD90">
            <w:pPr>
              <w:adjustRightInd/>
              <w:snapToGrid/>
              <w:spacing w:line="240" w:lineRule="auto"/>
              <w:ind w:firstLine="0" w:firstLineChars="0"/>
              <w:jc w:val="center"/>
              <w:rPr>
                <w:rFonts w:cs="Times New Roman"/>
                <w:sz w:val="21"/>
                <w:szCs w:val="21"/>
              </w:rPr>
            </w:pPr>
            <w:r>
              <w:rPr>
                <w:rFonts w:cs="Times New Roman"/>
                <w:sz w:val="21"/>
                <w:szCs w:val="21"/>
              </w:rPr>
              <w:t>7884000</w:t>
            </w:r>
          </w:p>
        </w:tc>
        <w:tc>
          <w:tcPr>
            <w:tcW w:w="596" w:type="pct"/>
            <w:vAlign w:val="center"/>
          </w:tcPr>
          <w:p w14:paraId="1E032151">
            <w:pPr>
              <w:adjustRightInd/>
              <w:snapToGrid/>
              <w:spacing w:line="240" w:lineRule="auto"/>
              <w:ind w:firstLine="0" w:firstLineChars="0"/>
              <w:jc w:val="center"/>
              <w:rPr>
                <w:rFonts w:cs="Times New Roman"/>
                <w:sz w:val="21"/>
                <w:szCs w:val="21"/>
              </w:rPr>
            </w:pPr>
            <w:r>
              <w:rPr>
                <w:rFonts w:cs="Times New Roman"/>
                <w:sz w:val="21"/>
                <w:szCs w:val="21"/>
              </w:rPr>
              <w:t>2023</w:t>
            </w:r>
          </w:p>
        </w:tc>
        <w:tc>
          <w:tcPr>
            <w:tcW w:w="534" w:type="pct"/>
            <w:vAlign w:val="center"/>
          </w:tcPr>
          <w:p w14:paraId="7921D625">
            <w:pPr>
              <w:adjustRightInd/>
              <w:snapToGrid/>
              <w:spacing w:line="240" w:lineRule="auto"/>
              <w:ind w:firstLine="0" w:firstLineChars="0"/>
              <w:jc w:val="center"/>
              <w:rPr>
                <w:rFonts w:cs="Times New Roman"/>
                <w:sz w:val="21"/>
                <w:szCs w:val="21"/>
              </w:rPr>
            </w:pPr>
            <w:r>
              <w:rPr>
                <w:rFonts w:cs="Times New Roman"/>
                <w:sz w:val="21"/>
                <w:szCs w:val="21"/>
              </w:rPr>
              <w:t>2023</w:t>
            </w:r>
          </w:p>
        </w:tc>
        <w:tc>
          <w:tcPr>
            <w:tcW w:w="763" w:type="pct"/>
            <w:vAlign w:val="center"/>
          </w:tcPr>
          <w:p w14:paraId="222152B6">
            <w:pPr>
              <w:adjustRightInd/>
              <w:snapToGrid/>
              <w:spacing w:line="240" w:lineRule="auto"/>
              <w:ind w:firstLine="0" w:firstLineChars="0"/>
              <w:jc w:val="center"/>
              <w:rPr>
                <w:rFonts w:cs="Times New Roman"/>
                <w:sz w:val="21"/>
                <w:szCs w:val="21"/>
              </w:rPr>
            </w:pPr>
            <w:r>
              <w:rPr>
                <w:rFonts w:ascii="宋体" w:hAnsi="宋体" w:cs="Times New Roman"/>
                <w:sz w:val="21"/>
                <w:szCs w:val="21"/>
              </w:rPr>
              <w:t>正常运行</w:t>
            </w:r>
          </w:p>
        </w:tc>
        <w:tc>
          <w:tcPr>
            <w:tcW w:w="808" w:type="pct"/>
            <w:vAlign w:val="center"/>
          </w:tcPr>
          <w:p w14:paraId="736EE0F6">
            <w:pPr>
              <w:adjustRightInd/>
              <w:snapToGrid/>
              <w:spacing w:line="240" w:lineRule="auto"/>
              <w:ind w:firstLine="0" w:firstLineChars="0"/>
              <w:jc w:val="center"/>
              <w:rPr>
                <w:rFonts w:cs="Times New Roman"/>
                <w:sz w:val="21"/>
                <w:szCs w:val="21"/>
              </w:rPr>
            </w:pPr>
            <w:r>
              <w:rPr>
                <w:rFonts w:ascii="宋体" w:hAnsi="宋体" w:cs="Times New Roman"/>
                <w:sz w:val="21"/>
                <w:szCs w:val="21"/>
              </w:rPr>
              <w:t>满负荷生产</w:t>
            </w:r>
          </w:p>
        </w:tc>
      </w:tr>
      <w:tr w14:paraId="6F7CD12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249" w:type="pct"/>
            <w:vAlign w:val="center"/>
          </w:tcPr>
          <w:p w14:paraId="006D7C83">
            <w:pPr>
              <w:adjustRightInd/>
              <w:snapToGrid/>
              <w:spacing w:line="240" w:lineRule="auto"/>
              <w:ind w:firstLine="0" w:firstLineChars="0"/>
              <w:jc w:val="center"/>
              <w:rPr>
                <w:rFonts w:cs="Times New Roman"/>
                <w:sz w:val="21"/>
                <w:szCs w:val="21"/>
              </w:rPr>
            </w:pPr>
            <w:r>
              <w:rPr>
                <w:rFonts w:cs="Times New Roman"/>
                <w:sz w:val="21"/>
                <w:szCs w:val="21"/>
              </w:rPr>
              <w:t>4</w:t>
            </w:r>
            <w:r>
              <w:rPr>
                <w:rFonts w:hint="eastAsia" w:cs="Times New Roman"/>
                <w:sz w:val="21"/>
                <w:szCs w:val="21"/>
              </w:rPr>
              <w:t>0</w:t>
            </w:r>
          </w:p>
        </w:tc>
        <w:tc>
          <w:tcPr>
            <w:tcW w:w="1186" w:type="pct"/>
            <w:vAlign w:val="center"/>
          </w:tcPr>
          <w:p w14:paraId="034E5CE0">
            <w:pPr>
              <w:adjustRightInd/>
              <w:snapToGrid/>
              <w:spacing w:line="240" w:lineRule="auto"/>
              <w:ind w:firstLine="0" w:firstLineChars="0"/>
              <w:jc w:val="center"/>
              <w:rPr>
                <w:rFonts w:cs="Times New Roman"/>
                <w:sz w:val="21"/>
                <w:szCs w:val="21"/>
              </w:rPr>
            </w:pPr>
            <w:r>
              <w:rPr>
                <w:rFonts w:ascii="宋体" w:hAnsi="宋体" w:cs="Times New Roman"/>
                <w:sz w:val="21"/>
                <w:szCs w:val="21"/>
              </w:rPr>
              <w:t>锅炉装置</w:t>
            </w:r>
          </w:p>
        </w:tc>
        <w:tc>
          <w:tcPr>
            <w:tcW w:w="864" w:type="pct"/>
            <w:vAlign w:val="center"/>
          </w:tcPr>
          <w:p w14:paraId="704DA217">
            <w:pPr>
              <w:adjustRightInd/>
              <w:snapToGrid/>
              <w:spacing w:line="240" w:lineRule="auto"/>
              <w:ind w:firstLine="0" w:firstLineChars="0"/>
              <w:jc w:val="center"/>
              <w:rPr>
                <w:rFonts w:cs="Times New Roman"/>
                <w:sz w:val="21"/>
                <w:szCs w:val="21"/>
              </w:rPr>
            </w:pPr>
            <w:r>
              <w:rPr>
                <w:rFonts w:cs="Times New Roman"/>
                <w:sz w:val="21"/>
                <w:szCs w:val="21"/>
              </w:rPr>
              <w:t>/</w:t>
            </w:r>
          </w:p>
        </w:tc>
        <w:tc>
          <w:tcPr>
            <w:tcW w:w="596" w:type="pct"/>
            <w:vAlign w:val="center"/>
          </w:tcPr>
          <w:p w14:paraId="6D5031D7">
            <w:pPr>
              <w:adjustRightInd/>
              <w:snapToGrid/>
              <w:spacing w:line="240" w:lineRule="auto"/>
              <w:ind w:firstLine="0" w:firstLineChars="0"/>
              <w:jc w:val="center"/>
              <w:rPr>
                <w:rFonts w:cs="Times New Roman"/>
                <w:sz w:val="21"/>
                <w:szCs w:val="21"/>
              </w:rPr>
            </w:pPr>
            <w:r>
              <w:rPr>
                <w:rFonts w:cs="Times New Roman"/>
                <w:sz w:val="21"/>
                <w:szCs w:val="21"/>
              </w:rPr>
              <w:t>1982-1987</w:t>
            </w:r>
          </w:p>
        </w:tc>
        <w:tc>
          <w:tcPr>
            <w:tcW w:w="534" w:type="pct"/>
            <w:vAlign w:val="center"/>
          </w:tcPr>
          <w:p w14:paraId="389502C3">
            <w:pPr>
              <w:adjustRightInd/>
              <w:snapToGrid/>
              <w:spacing w:line="240" w:lineRule="auto"/>
              <w:ind w:firstLine="0" w:firstLineChars="0"/>
              <w:jc w:val="center"/>
              <w:rPr>
                <w:rFonts w:cs="Times New Roman"/>
                <w:sz w:val="21"/>
                <w:szCs w:val="21"/>
              </w:rPr>
            </w:pPr>
            <w:r>
              <w:rPr>
                <w:rFonts w:cs="Times New Roman"/>
                <w:sz w:val="21"/>
                <w:szCs w:val="21"/>
              </w:rPr>
              <w:t>1984-1990</w:t>
            </w:r>
          </w:p>
        </w:tc>
        <w:tc>
          <w:tcPr>
            <w:tcW w:w="763" w:type="pct"/>
            <w:vAlign w:val="center"/>
          </w:tcPr>
          <w:p w14:paraId="4797BDD8">
            <w:pPr>
              <w:adjustRightInd/>
              <w:snapToGrid/>
              <w:spacing w:line="240" w:lineRule="auto"/>
              <w:ind w:firstLine="0" w:firstLineChars="0"/>
              <w:jc w:val="center"/>
              <w:rPr>
                <w:rFonts w:cs="Times New Roman"/>
                <w:sz w:val="21"/>
                <w:szCs w:val="21"/>
              </w:rPr>
            </w:pPr>
            <w:r>
              <w:rPr>
                <w:rFonts w:hint="eastAsia" w:ascii="宋体" w:hAnsi="宋体" w:cs="Times New Roman"/>
                <w:sz w:val="21"/>
                <w:szCs w:val="21"/>
              </w:rPr>
              <w:t>目前已关停</w:t>
            </w:r>
          </w:p>
        </w:tc>
        <w:tc>
          <w:tcPr>
            <w:tcW w:w="808" w:type="pct"/>
            <w:vAlign w:val="center"/>
          </w:tcPr>
          <w:p w14:paraId="235ADA7E">
            <w:pPr>
              <w:adjustRightInd/>
              <w:snapToGrid/>
              <w:spacing w:line="240" w:lineRule="auto"/>
              <w:ind w:firstLine="0" w:firstLineChars="0"/>
              <w:jc w:val="center"/>
              <w:rPr>
                <w:rFonts w:cs="Times New Roman"/>
                <w:sz w:val="21"/>
                <w:szCs w:val="21"/>
              </w:rPr>
            </w:pPr>
            <w:r>
              <w:rPr>
                <w:rFonts w:hint="eastAsia" w:ascii="宋体" w:hAnsi="宋体" w:cs="Times New Roman"/>
                <w:sz w:val="21"/>
                <w:szCs w:val="21"/>
              </w:rPr>
              <w:t>目前已关停</w:t>
            </w:r>
          </w:p>
        </w:tc>
      </w:tr>
    </w:tbl>
    <w:p w14:paraId="227022DA">
      <w:pPr>
        <w:widowControl/>
        <w:ind w:firstLine="0" w:firstLineChars="0"/>
        <w:outlineLvl w:val="2"/>
        <w:rPr>
          <w:rFonts w:cs="Times New Roman"/>
          <w:b/>
          <w:bCs/>
          <w:sz w:val="28"/>
          <w:szCs w:val="32"/>
        </w:rPr>
      </w:pPr>
      <w:r>
        <w:rPr>
          <w:rFonts w:cs="Times New Roman"/>
          <w:b/>
          <w:bCs/>
          <w:sz w:val="28"/>
          <w:szCs w:val="32"/>
        </w:rPr>
        <w:t>3.1.3 现有项目公辅及环保工程</w:t>
      </w:r>
    </w:p>
    <w:p w14:paraId="42F5D7D7">
      <w:pPr>
        <w:widowControl/>
        <w:ind w:firstLine="0" w:firstLineChars="0"/>
        <w:outlineLvl w:val="3"/>
        <w:rPr>
          <w:rFonts w:cs="Times New Roman"/>
          <w:b/>
          <w:bCs/>
          <w:sz w:val="28"/>
          <w:szCs w:val="32"/>
        </w:rPr>
      </w:pPr>
      <w:r>
        <w:rPr>
          <w:rFonts w:cs="Times New Roman"/>
          <w:b/>
          <w:bCs/>
          <w:sz w:val="28"/>
          <w:szCs w:val="32"/>
        </w:rPr>
        <w:t>3.1.3.1</w:t>
      </w:r>
      <w:r>
        <w:rPr>
          <w:rFonts w:hint="eastAsia" w:cs="Times New Roman"/>
          <w:b/>
          <w:bCs/>
          <w:sz w:val="28"/>
          <w:szCs w:val="32"/>
        </w:rPr>
        <w:t xml:space="preserve"> </w:t>
      </w:r>
      <w:r>
        <w:rPr>
          <w:rFonts w:cs="Times New Roman"/>
          <w:b/>
          <w:bCs/>
          <w:sz w:val="28"/>
          <w:szCs w:val="32"/>
        </w:rPr>
        <w:t>公用工程部</w:t>
      </w:r>
    </w:p>
    <w:p w14:paraId="6C663A5B">
      <w:pPr>
        <w:adjustRightInd/>
        <w:ind w:firstLine="512" w:firstLineChars="0"/>
        <w:rPr>
          <w:rFonts w:cs="Times New Roman"/>
          <w:szCs w:val="24"/>
        </w:rPr>
      </w:pPr>
      <w:r>
        <w:rPr>
          <w:rFonts w:hAnsi="宋体" w:cs="Times New Roman"/>
          <w:szCs w:val="24"/>
        </w:rPr>
        <w:t>仪化公司供水系统现有生产水供应系统、生活水供应系统、专用消防水供应系统，排水系统现有生产污水系统、生活污水系统、雨水系统，公司清净下水通过雨水系统就近排入</w:t>
      </w:r>
      <w:r>
        <w:rPr>
          <w:rFonts w:hint="eastAsia" w:cs="Times New Roman"/>
        </w:rPr>
        <w:t>甘草</w:t>
      </w:r>
      <w:r>
        <w:rPr>
          <w:rFonts w:cs="Times New Roman"/>
        </w:rPr>
        <w:t>山河</w:t>
      </w:r>
      <w:r>
        <w:rPr>
          <w:rFonts w:hAnsi="宋体" w:cs="Times New Roman"/>
          <w:szCs w:val="24"/>
        </w:rPr>
        <w:t>。所有项目根据用排水类别就近接入公司相应的管网系统中。</w:t>
      </w:r>
    </w:p>
    <w:p w14:paraId="28D99A70">
      <w:pPr>
        <w:adjustRightInd/>
        <w:ind w:firstLine="512" w:firstLineChars="0"/>
        <w:rPr>
          <w:rFonts w:cs="Times New Roman"/>
          <w:szCs w:val="24"/>
        </w:rPr>
      </w:pPr>
      <w:r>
        <w:rPr>
          <w:rFonts w:hAnsi="宋体" w:cs="Times New Roman"/>
          <w:szCs w:val="24"/>
        </w:rPr>
        <w:t>（</w:t>
      </w:r>
      <w:r>
        <w:rPr>
          <w:rFonts w:cs="Times New Roman"/>
          <w:szCs w:val="24"/>
        </w:rPr>
        <w:t>1</w:t>
      </w:r>
      <w:r>
        <w:rPr>
          <w:rFonts w:hAnsi="宋体" w:cs="Times New Roman"/>
          <w:szCs w:val="24"/>
        </w:rPr>
        <w:t>）给水</w:t>
      </w:r>
    </w:p>
    <w:p w14:paraId="3F068B63">
      <w:pPr>
        <w:adjustRightInd/>
        <w:ind w:firstLine="512" w:firstLineChars="0"/>
        <w:rPr>
          <w:rFonts w:cs="Times New Roman"/>
          <w:szCs w:val="24"/>
        </w:rPr>
      </w:pPr>
      <w:r>
        <w:rPr>
          <w:rFonts w:hint="eastAsia"/>
        </w:rPr>
        <w:t>仪化公司</w:t>
      </w:r>
      <w:r>
        <w:rPr>
          <w:rFonts w:hint="eastAsia" w:hAnsi="宋体"/>
          <w:szCs w:val="24"/>
        </w:rPr>
        <w:t>现有给排水装置的取水能力为60万t/d，设计总制水量47万t/d，水质符合《生活饮用水卫生标准》（GB5749-20</w:t>
      </w:r>
      <w:r>
        <w:rPr>
          <w:rFonts w:hAnsi="宋体"/>
          <w:szCs w:val="24"/>
        </w:rPr>
        <w:t>22</w:t>
      </w:r>
      <w:r>
        <w:rPr>
          <w:rFonts w:hint="eastAsia" w:hAnsi="宋体"/>
          <w:szCs w:val="24"/>
        </w:rPr>
        <w:t>）。取水、制水、沉淀水和生活生产水量均有较大富裕。现实际用水量为</w:t>
      </w:r>
      <w:r>
        <w:rPr>
          <w:rFonts w:hAnsi="宋体"/>
          <w:szCs w:val="24"/>
        </w:rPr>
        <w:t>12.75</w:t>
      </w:r>
      <w:r>
        <w:rPr>
          <w:rFonts w:hint="eastAsia" w:hAnsi="宋体"/>
          <w:szCs w:val="24"/>
        </w:rPr>
        <w:t>万t/d，尚余水量</w:t>
      </w:r>
      <w:r>
        <w:rPr>
          <w:rFonts w:hAnsi="宋体"/>
          <w:szCs w:val="24"/>
        </w:rPr>
        <w:t>47.25</w:t>
      </w:r>
      <w:r>
        <w:rPr>
          <w:rFonts w:hint="eastAsia" w:hAnsi="宋体"/>
          <w:szCs w:val="24"/>
        </w:rPr>
        <w:t>万t/d。</w:t>
      </w:r>
    </w:p>
    <w:p w14:paraId="791E207D">
      <w:pPr>
        <w:adjustRightInd/>
        <w:ind w:firstLine="512" w:firstLineChars="0"/>
        <w:rPr>
          <w:rFonts w:cs="Times New Roman"/>
        </w:rPr>
      </w:pPr>
      <w:r>
        <w:rPr>
          <w:rFonts w:hAnsi="宋体" w:cs="Times New Roman"/>
          <w:szCs w:val="24"/>
        </w:rPr>
        <w:t>仪化公司给水装置于</w:t>
      </w:r>
      <w:r>
        <w:rPr>
          <w:rFonts w:cs="Times New Roman"/>
          <w:szCs w:val="24"/>
        </w:rPr>
        <w:t>1983</w:t>
      </w:r>
      <w:r>
        <w:rPr>
          <w:rFonts w:hAnsi="宋体" w:cs="Times New Roman"/>
          <w:szCs w:val="24"/>
        </w:rPr>
        <w:t>年</w:t>
      </w:r>
      <w:r>
        <w:rPr>
          <w:rFonts w:cs="Times New Roman"/>
          <w:szCs w:val="24"/>
        </w:rPr>
        <w:t>6</w:t>
      </w:r>
      <w:r>
        <w:rPr>
          <w:rFonts w:hAnsi="宋体" w:cs="Times New Roman"/>
          <w:szCs w:val="24"/>
        </w:rPr>
        <w:t>月建成投产，净水处理系统生产的水种有沉淀水、生产低硅水、生活水、专用消防水，承担着仪化及周边地区的生产、生活、消防用水的供给。</w:t>
      </w:r>
    </w:p>
    <w:p w14:paraId="13D15F36">
      <w:pPr>
        <w:adjustRightInd/>
        <w:ind w:firstLine="512" w:firstLineChars="0"/>
        <w:rPr>
          <w:rFonts w:cs="Times New Roman"/>
          <w:szCs w:val="24"/>
        </w:rPr>
      </w:pPr>
      <w:r>
        <w:rPr>
          <w:rFonts w:hAnsi="宋体" w:cs="Times New Roman"/>
          <w:szCs w:val="24"/>
        </w:rPr>
        <w:t>（</w:t>
      </w:r>
      <w:r>
        <w:rPr>
          <w:rFonts w:cs="Times New Roman"/>
          <w:szCs w:val="24"/>
        </w:rPr>
        <w:t>2</w:t>
      </w:r>
      <w:r>
        <w:rPr>
          <w:rFonts w:hAnsi="宋体" w:cs="Times New Roman"/>
          <w:szCs w:val="24"/>
        </w:rPr>
        <w:t>）排水</w:t>
      </w:r>
    </w:p>
    <w:p w14:paraId="623E6193">
      <w:pPr>
        <w:adjustRightInd/>
        <w:ind w:firstLine="512" w:firstLineChars="0"/>
      </w:pPr>
      <w:r>
        <w:rPr>
          <w:rFonts w:hint="eastAsia"/>
        </w:rPr>
        <w:t>仪化公司实行雨污分流、清污分流制。生产及生活污水进入仪化公司污水处理站，处理达到《化学工业水污染物排放标准》（DB32/939-2020）表1直接排放限值后排入长江，排水口位于长江（胥浦河汇入口下游200m处），排放口距上游饮用水源保护区取水口约4500m。</w:t>
      </w:r>
    </w:p>
    <w:p w14:paraId="0E321EC5">
      <w:pPr>
        <w:adjustRightInd/>
        <w:ind w:firstLine="512" w:firstLineChars="0"/>
        <w:rPr>
          <w:rFonts w:cs="Times New Roman"/>
          <w:szCs w:val="24"/>
        </w:rPr>
      </w:pPr>
      <w:r>
        <w:rPr>
          <w:rFonts w:hAnsi="宋体" w:cs="Times New Roman"/>
          <w:szCs w:val="24"/>
        </w:rPr>
        <w:t>（</w:t>
      </w:r>
      <w:r>
        <w:rPr>
          <w:rFonts w:cs="Times New Roman"/>
          <w:szCs w:val="24"/>
        </w:rPr>
        <w:t>3</w:t>
      </w:r>
      <w:r>
        <w:rPr>
          <w:rFonts w:hAnsi="宋体" w:cs="Times New Roman"/>
          <w:szCs w:val="24"/>
        </w:rPr>
        <w:t>）污水处理装置</w:t>
      </w:r>
    </w:p>
    <w:p w14:paraId="33D3214B">
      <w:pPr>
        <w:adjustRightInd/>
        <w:ind w:firstLine="512" w:firstLineChars="0"/>
        <w:rPr>
          <w:rFonts w:hint="eastAsia" w:hAnsi="宋体" w:cs="Times New Roman"/>
          <w:szCs w:val="24"/>
        </w:rPr>
      </w:pPr>
      <w:r>
        <w:rPr>
          <w:rFonts w:hAnsi="宋体" w:cs="Times New Roman"/>
          <w:szCs w:val="24"/>
        </w:rPr>
        <w:t>仪化公司现建有</w:t>
      </w:r>
      <w:r>
        <w:rPr>
          <w:rFonts w:hint="eastAsia" w:hAnsi="宋体" w:cs="Times New Roman"/>
          <w:szCs w:val="24"/>
        </w:rPr>
        <w:t>两</w:t>
      </w:r>
      <w:r>
        <w:rPr>
          <w:rFonts w:hAnsi="宋体" w:cs="Times New Roman"/>
          <w:szCs w:val="24"/>
        </w:rPr>
        <w:t>座污水处理站，分为东西两个区域，分别生化东区污水处理装置以及生化西区污水处理装置，其中生化东区污水处理装置的设计处理能力为</w:t>
      </w:r>
      <w:r>
        <w:rPr>
          <w:rFonts w:cs="Times New Roman"/>
          <w:szCs w:val="24"/>
        </w:rPr>
        <w:t>7.8</w:t>
      </w:r>
      <w:r>
        <w:rPr>
          <w:rFonts w:hAnsi="宋体" w:cs="Times New Roman"/>
          <w:szCs w:val="24"/>
        </w:rPr>
        <w:t>万</w:t>
      </w:r>
      <w:r>
        <w:rPr>
          <w:rFonts w:cs="Times New Roman"/>
          <w:szCs w:val="24"/>
        </w:rPr>
        <w:t>m</w:t>
      </w:r>
      <w:r>
        <w:rPr>
          <w:rFonts w:cs="Times New Roman"/>
          <w:szCs w:val="24"/>
          <w:vertAlign w:val="superscript"/>
        </w:rPr>
        <w:t>3</w:t>
      </w:r>
      <w:r>
        <w:rPr>
          <w:rFonts w:cs="Times New Roman"/>
          <w:szCs w:val="24"/>
        </w:rPr>
        <w:t>/d</w:t>
      </w:r>
      <w:r>
        <w:rPr>
          <w:rFonts w:hAnsi="宋体" w:cs="Times New Roman"/>
          <w:szCs w:val="24"/>
        </w:rPr>
        <w:t>，生化西区污水处理装置的设计处理能力为</w:t>
      </w:r>
      <w:r>
        <w:rPr>
          <w:rFonts w:cs="Times New Roman"/>
          <w:szCs w:val="24"/>
        </w:rPr>
        <w:t>0.96</w:t>
      </w:r>
      <w:r>
        <w:rPr>
          <w:rFonts w:hAnsi="宋体" w:cs="Times New Roman"/>
          <w:szCs w:val="24"/>
        </w:rPr>
        <w:t>万</w:t>
      </w:r>
      <w:r>
        <w:rPr>
          <w:rFonts w:cs="Times New Roman"/>
          <w:szCs w:val="24"/>
        </w:rPr>
        <w:t>m</w:t>
      </w:r>
      <w:r>
        <w:rPr>
          <w:rFonts w:cs="Times New Roman"/>
          <w:szCs w:val="24"/>
          <w:vertAlign w:val="superscript"/>
        </w:rPr>
        <w:t>3</w:t>
      </w:r>
      <w:r>
        <w:rPr>
          <w:rFonts w:cs="Times New Roman"/>
          <w:szCs w:val="24"/>
        </w:rPr>
        <w:t>/d</w:t>
      </w:r>
      <w:r>
        <w:rPr>
          <w:rFonts w:hAnsi="宋体" w:cs="Times New Roman"/>
          <w:szCs w:val="24"/>
        </w:rPr>
        <w:t>。生产及生活污水进入污水处理站处理后，达标排入长江，排放口距上游取水口约</w:t>
      </w:r>
      <w:r>
        <w:rPr>
          <w:rFonts w:cs="Times New Roman"/>
          <w:szCs w:val="24"/>
        </w:rPr>
        <w:t>4500m</w:t>
      </w:r>
      <w:r>
        <w:rPr>
          <w:rFonts w:hAnsi="宋体" w:cs="Times New Roman"/>
          <w:szCs w:val="24"/>
        </w:rPr>
        <w:t>，距胥浦河入江口约</w:t>
      </w:r>
      <w:r>
        <w:rPr>
          <w:rFonts w:cs="Times New Roman"/>
          <w:szCs w:val="24"/>
        </w:rPr>
        <w:t>200m</w:t>
      </w:r>
      <w:r>
        <w:rPr>
          <w:rFonts w:hAnsi="宋体" w:cs="Times New Roman"/>
          <w:szCs w:val="24"/>
        </w:rPr>
        <w:t>左右。</w:t>
      </w:r>
    </w:p>
    <w:p w14:paraId="45B0F6CA">
      <w:pPr>
        <w:adjustRightInd/>
        <w:ind w:firstLine="512" w:firstLineChars="0"/>
        <w:rPr>
          <w:rFonts w:cs="Times New Roman"/>
          <w:szCs w:val="24"/>
        </w:rPr>
      </w:pPr>
      <w:r>
        <w:rPr>
          <w:rFonts w:cs="Times New Roman"/>
          <w:szCs w:val="24"/>
        </w:rPr>
        <w:t>（4）动力</w:t>
      </w:r>
    </w:p>
    <w:p w14:paraId="30F8743B">
      <w:pPr>
        <w:adjustRightInd/>
        <w:ind w:firstLine="512" w:firstLineChars="0"/>
        <w:rPr>
          <w:rFonts w:cs="Times New Roman"/>
          <w:szCs w:val="24"/>
        </w:rPr>
      </w:pPr>
      <w:r>
        <w:rPr>
          <w:rFonts w:hAnsi="宋体" w:cs="Times New Roman"/>
          <w:szCs w:val="24"/>
        </w:rPr>
        <w:t>仪化公司现有空分装置制氮能力为</w:t>
      </w:r>
      <w:r>
        <w:rPr>
          <w:rFonts w:cs="Times New Roman"/>
          <w:szCs w:val="24"/>
        </w:rPr>
        <w:t>14000Nm</w:t>
      </w:r>
      <w:r>
        <w:rPr>
          <w:rFonts w:cs="Times New Roman"/>
          <w:szCs w:val="24"/>
          <w:vertAlign w:val="superscript"/>
        </w:rPr>
        <w:t>3</w:t>
      </w:r>
      <w:r>
        <w:rPr>
          <w:rFonts w:cs="Times New Roman"/>
          <w:szCs w:val="24"/>
        </w:rPr>
        <w:t>/h</w:t>
      </w:r>
      <w:r>
        <w:rPr>
          <w:rFonts w:hAnsi="宋体" w:cs="Times New Roman"/>
          <w:szCs w:val="24"/>
        </w:rPr>
        <w:t>，制氧能力为</w:t>
      </w:r>
      <w:r>
        <w:rPr>
          <w:rFonts w:cs="Times New Roman"/>
          <w:szCs w:val="24"/>
        </w:rPr>
        <w:t>5000Nm</w:t>
      </w:r>
      <w:r>
        <w:rPr>
          <w:rFonts w:cs="Times New Roman"/>
          <w:szCs w:val="24"/>
          <w:vertAlign w:val="superscript"/>
        </w:rPr>
        <w:t>3</w:t>
      </w:r>
      <w:r>
        <w:rPr>
          <w:rFonts w:cs="Times New Roman"/>
          <w:szCs w:val="24"/>
        </w:rPr>
        <w:t>/h</w:t>
      </w:r>
      <w:r>
        <w:rPr>
          <w:rFonts w:hAnsi="宋体" w:cs="Times New Roman"/>
          <w:szCs w:val="24"/>
        </w:rPr>
        <w:t>，液氮生产能力为</w:t>
      </w:r>
      <w:r>
        <w:rPr>
          <w:rFonts w:cs="Times New Roman"/>
          <w:szCs w:val="24"/>
        </w:rPr>
        <w:t>320Nm</w:t>
      </w:r>
      <w:r>
        <w:rPr>
          <w:rFonts w:cs="Times New Roman"/>
          <w:szCs w:val="24"/>
          <w:vertAlign w:val="superscript"/>
        </w:rPr>
        <w:t>3</w:t>
      </w:r>
      <w:r>
        <w:rPr>
          <w:rFonts w:cs="Times New Roman"/>
          <w:szCs w:val="24"/>
        </w:rPr>
        <w:t>/d</w:t>
      </w:r>
      <w:r>
        <w:rPr>
          <w:rFonts w:hAnsi="宋体" w:cs="Times New Roman"/>
          <w:szCs w:val="24"/>
        </w:rPr>
        <w:t>。</w:t>
      </w:r>
    </w:p>
    <w:p w14:paraId="468FD4E6">
      <w:pPr>
        <w:adjustRightInd/>
        <w:ind w:firstLine="512" w:firstLineChars="0"/>
        <w:rPr>
          <w:rFonts w:cs="Times New Roman"/>
          <w:szCs w:val="24"/>
        </w:rPr>
      </w:pPr>
      <w:r>
        <w:rPr>
          <w:rFonts w:hAnsi="宋体" w:cs="Times New Roman"/>
          <w:szCs w:val="24"/>
        </w:rPr>
        <w:t>仪化公司空压岗位共有</w:t>
      </w:r>
      <w:r>
        <w:rPr>
          <w:rFonts w:cs="Times New Roman"/>
          <w:szCs w:val="24"/>
        </w:rPr>
        <w:t>10</w:t>
      </w:r>
      <w:r>
        <w:rPr>
          <w:rFonts w:hAnsi="宋体" w:cs="Times New Roman"/>
          <w:szCs w:val="24"/>
        </w:rPr>
        <w:t>台螺杆空压机组、</w:t>
      </w:r>
      <w:r>
        <w:rPr>
          <w:rFonts w:cs="Times New Roman"/>
          <w:szCs w:val="24"/>
        </w:rPr>
        <w:t>7</w:t>
      </w:r>
      <w:r>
        <w:rPr>
          <w:rFonts w:hAnsi="宋体" w:cs="Times New Roman"/>
          <w:szCs w:val="24"/>
        </w:rPr>
        <w:t>台离心空压机组，压空生产能力为</w:t>
      </w:r>
      <w:r>
        <w:rPr>
          <w:rFonts w:cs="Times New Roman"/>
          <w:szCs w:val="24"/>
        </w:rPr>
        <w:t>2500Nm</w:t>
      </w:r>
      <w:r>
        <w:rPr>
          <w:rFonts w:cs="Times New Roman"/>
          <w:szCs w:val="24"/>
          <w:vertAlign w:val="superscript"/>
        </w:rPr>
        <w:t>3</w:t>
      </w:r>
      <w:r>
        <w:rPr>
          <w:rFonts w:cs="Times New Roman"/>
          <w:szCs w:val="24"/>
        </w:rPr>
        <w:t>/min</w:t>
      </w:r>
      <w:r>
        <w:rPr>
          <w:rFonts w:hAnsi="宋体" w:cs="Times New Roman"/>
          <w:szCs w:val="24"/>
        </w:rPr>
        <w:t>。目前总用量在</w:t>
      </w:r>
      <w:r>
        <w:rPr>
          <w:rFonts w:cs="Times New Roman"/>
          <w:szCs w:val="24"/>
        </w:rPr>
        <w:t>1500~1600Nm</w:t>
      </w:r>
      <w:r>
        <w:rPr>
          <w:rFonts w:cs="Times New Roman"/>
          <w:szCs w:val="24"/>
          <w:vertAlign w:val="superscript"/>
        </w:rPr>
        <w:t>3</w:t>
      </w:r>
      <w:r>
        <w:rPr>
          <w:rFonts w:cs="Times New Roman"/>
          <w:szCs w:val="24"/>
        </w:rPr>
        <w:t>/min</w:t>
      </w:r>
      <w:r>
        <w:rPr>
          <w:rFonts w:hAnsi="宋体" w:cs="Times New Roman"/>
          <w:szCs w:val="24"/>
        </w:rPr>
        <w:t>左右。</w:t>
      </w:r>
    </w:p>
    <w:p w14:paraId="16E750C0">
      <w:pPr>
        <w:adjustRightInd/>
        <w:ind w:firstLine="512" w:firstLineChars="0"/>
        <w:rPr>
          <w:rFonts w:cs="Times New Roman"/>
          <w:szCs w:val="24"/>
        </w:rPr>
      </w:pPr>
      <w:r>
        <w:rPr>
          <w:rFonts w:hAnsi="宋体" w:cs="Times New Roman"/>
          <w:szCs w:val="24"/>
        </w:rPr>
        <w:t>（</w:t>
      </w:r>
      <w:r>
        <w:rPr>
          <w:rFonts w:cs="Times New Roman"/>
          <w:szCs w:val="24"/>
        </w:rPr>
        <w:t>5</w:t>
      </w:r>
      <w:r>
        <w:rPr>
          <w:rFonts w:hAnsi="宋体" w:cs="Times New Roman"/>
          <w:szCs w:val="24"/>
        </w:rPr>
        <w:t>）现有项目水平衡</w:t>
      </w:r>
    </w:p>
    <w:p w14:paraId="43119D62">
      <w:pPr>
        <w:adjustRightInd/>
        <w:ind w:firstLine="512" w:firstLineChars="0"/>
        <w:rPr>
          <w:rFonts w:cs="Times New Roman"/>
          <w:szCs w:val="24"/>
        </w:rPr>
      </w:pPr>
      <w:r>
        <w:rPr>
          <w:rFonts w:hAnsi="宋体" w:cs="Times New Roman"/>
          <w:szCs w:val="24"/>
        </w:rPr>
        <w:t>仪化公司现有项目水平衡见图</w:t>
      </w:r>
      <w:r>
        <w:rPr>
          <w:rFonts w:cs="Times New Roman"/>
          <w:szCs w:val="24"/>
        </w:rPr>
        <w:t>3.1-1</w:t>
      </w:r>
      <w:r>
        <w:rPr>
          <w:rFonts w:hAnsi="宋体" w:cs="Times New Roman"/>
          <w:szCs w:val="24"/>
        </w:rPr>
        <w:t>。</w:t>
      </w:r>
    </w:p>
    <w:p w14:paraId="15CF84F5">
      <w:pPr>
        <w:widowControl/>
        <w:adjustRightInd/>
        <w:snapToGrid/>
        <w:spacing w:line="240" w:lineRule="auto"/>
        <w:ind w:firstLine="0" w:firstLineChars="0"/>
        <w:jc w:val="center"/>
        <w:rPr>
          <w:rFonts w:hint="eastAsia" w:ascii="宋体" w:hAnsi="宋体" w:cs="宋体"/>
          <w:kern w:val="0"/>
          <w:szCs w:val="24"/>
        </w:rPr>
      </w:pPr>
      <w:r>
        <w:rPr>
          <w:rFonts w:hAnsi="宋体"/>
          <w:b/>
          <w:szCs w:val="24"/>
        </w:rPr>
        <w:object>
          <v:shape id="_x0000_i1026" o:spt="75" type="#_x0000_t75" style="height:333.25pt;width:425.55pt;" o:ole="t" filled="f" o:preferrelative="t" stroked="f" coordsize="21600,21600">
            <v:path/>
            <v:fill on="f" focussize="0,0"/>
            <v:stroke on="f" joinstyle="miter"/>
            <v:imagedata r:id="rId33" o:title=""/>
            <o:lock v:ext="edit" aspectratio="t"/>
            <w10:wrap type="none"/>
            <w10:anchorlock/>
          </v:shape>
          <o:OLEObject Type="Embed" ProgID="Visio.Drawing.15" ShapeID="_x0000_i1026" DrawAspect="Content" ObjectID="_1468075725" r:id="rId32">
            <o:LockedField>false</o:LockedField>
          </o:OLEObject>
        </w:object>
      </w:r>
    </w:p>
    <w:p w14:paraId="552C6200">
      <w:pPr>
        <w:adjustRightInd/>
        <w:ind w:firstLine="0" w:firstLineChars="0"/>
        <w:jc w:val="center"/>
        <w:rPr>
          <w:rFonts w:cs="Times New Roman"/>
        </w:rPr>
      </w:pPr>
      <w:r>
        <w:rPr>
          <w:rFonts w:hAnsi="宋体" w:cs="Times New Roman"/>
          <w:b/>
          <w:szCs w:val="24"/>
        </w:rPr>
        <w:t>图</w:t>
      </w:r>
      <w:r>
        <w:rPr>
          <w:rFonts w:cs="Times New Roman"/>
          <w:b/>
          <w:szCs w:val="24"/>
        </w:rPr>
        <w:t>3.</w:t>
      </w:r>
      <w:r>
        <w:rPr>
          <w:rFonts w:hint="eastAsia" w:cs="Times New Roman"/>
          <w:b/>
          <w:szCs w:val="24"/>
        </w:rPr>
        <w:t>1</w:t>
      </w:r>
      <w:r>
        <w:rPr>
          <w:rFonts w:cs="Times New Roman"/>
          <w:b/>
          <w:szCs w:val="24"/>
        </w:rPr>
        <w:t xml:space="preserve">-1  </w:t>
      </w:r>
      <w:r>
        <w:rPr>
          <w:rFonts w:hAnsi="宋体" w:cs="Times New Roman"/>
          <w:b/>
          <w:szCs w:val="24"/>
        </w:rPr>
        <w:t>仪化公司现有项目水平衡图（单位：万</w:t>
      </w:r>
      <w:r>
        <w:rPr>
          <w:rFonts w:cs="Times New Roman"/>
          <w:b/>
          <w:szCs w:val="24"/>
        </w:rPr>
        <w:t>t/a</w:t>
      </w:r>
      <w:r>
        <w:rPr>
          <w:rFonts w:hAnsi="宋体" w:cs="Times New Roman"/>
          <w:b/>
          <w:szCs w:val="24"/>
        </w:rPr>
        <w:t>）</w:t>
      </w:r>
    </w:p>
    <w:p w14:paraId="22B88047">
      <w:pPr>
        <w:widowControl/>
        <w:ind w:firstLine="0" w:firstLineChars="0"/>
        <w:outlineLvl w:val="3"/>
        <w:rPr>
          <w:rFonts w:cs="Times New Roman"/>
          <w:b/>
          <w:bCs/>
          <w:sz w:val="28"/>
          <w:szCs w:val="32"/>
        </w:rPr>
      </w:pPr>
      <w:r>
        <w:rPr>
          <w:rFonts w:cs="Times New Roman"/>
          <w:b/>
          <w:bCs/>
          <w:sz w:val="28"/>
          <w:szCs w:val="32"/>
        </w:rPr>
        <w:t>3.1.3.2</w:t>
      </w:r>
      <w:r>
        <w:rPr>
          <w:rFonts w:hint="eastAsia" w:cs="Times New Roman"/>
          <w:b/>
          <w:bCs/>
          <w:sz w:val="28"/>
          <w:szCs w:val="32"/>
        </w:rPr>
        <w:t xml:space="preserve"> </w:t>
      </w:r>
      <w:r>
        <w:rPr>
          <w:rFonts w:cs="Times New Roman"/>
          <w:b/>
          <w:bCs/>
          <w:sz w:val="28"/>
          <w:szCs w:val="32"/>
        </w:rPr>
        <w:t>储运系统</w:t>
      </w:r>
    </w:p>
    <w:p w14:paraId="1B1DFB50">
      <w:pPr>
        <w:adjustRightInd/>
        <w:ind w:firstLine="512" w:firstLineChars="0"/>
        <w:rPr>
          <w:rFonts w:hint="eastAsia" w:hAnsi="宋体" w:cs="Times New Roman"/>
          <w:szCs w:val="24"/>
        </w:rPr>
      </w:pPr>
      <w:r>
        <w:rPr>
          <w:rFonts w:hint="eastAsia" w:hAnsi="宋体"/>
          <w:szCs w:val="24"/>
        </w:rPr>
        <w:t>仪化公司罐区分总罐区与中间罐区两个部分。总罐区位于仪化公司界区内，中间罐区位于南京港六公司码头北侧300m处。对二甲苯、乙二醇经港六公司液体码头装卸，直接用管道输送至仪化公司中间罐区，再经检验后用管道输送至仪化公司总罐区。总罐区及中间罐区建设现状分别见表</w:t>
      </w:r>
      <w:r>
        <w:rPr>
          <w:rFonts w:cs="Times New Roman"/>
          <w:szCs w:val="24"/>
        </w:rPr>
        <w:t>3.</w:t>
      </w:r>
      <w:r>
        <w:rPr>
          <w:rFonts w:hint="eastAsia" w:cs="Times New Roman"/>
          <w:szCs w:val="24"/>
        </w:rPr>
        <w:t>1.</w:t>
      </w:r>
      <w:r>
        <w:rPr>
          <w:rFonts w:cs="Times New Roman"/>
          <w:szCs w:val="24"/>
        </w:rPr>
        <w:t>3-</w:t>
      </w:r>
      <w:r>
        <w:rPr>
          <w:rFonts w:hint="eastAsia" w:cs="Times New Roman"/>
          <w:szCs w:val="24"/>
        </w:rPr>
        <w:t>1</w:t>
      </w:r>
      <w:r>
        <w:rPr>
          <w:rFonts w:hAnsi="宋体" w:cs="Times New Roman"/>
          <w:szCs w:val="24"/>
        </w:rPr>
        <w:t>及表</w:t>
      </w:r>
      <w:r>
        <w:rPr>
          <w:rFonts w:cs="Times New Roman"/>
          <w:szCs w:val="24"/>
        </w:rPr>
        <w:t>3.</w:t>
      </w:r>
      <w:r>
        <w:rPr>
          <w:rFonts w:hint="eastAsia" w:cs="Times New Roman"/>
          <w:szCs w:val="24"/>
        </w:rPr>
        <w:t>1.</w:t>
      </w:r>
      <w:r>
        <w:rPr>
          <w:rFonts w:cs="Times New Roman"/>
          <w:szCs w:val="24"/>
        </w:rPr>
        <w:t>3-</w:t>
      </w:r>
      <w:r>
        <w:rPr>
          <w:rFonts w:hint="eastAsia" w:cs="Times New Roman"/>
          <w:szCs w:val="24"/>
        </w:rPr>
        <w:t>2</w:t>
      </w:r>
      <w:r>
        <w:rPr>
          <w:rFonts w:hAnsi="宋体" w:cs="Times New Roman"/>
          <w:szCs w:val="24"/>
        </w:rPr>
        <w:t>。</w:t>
      </w:r>
    </w:p>
    <w:p w14:paraId="683EE588">
      <w:pPr>
        <w:adjustRightInd/>
        <w:ind w:firstLine="0" w:firstLineChars="0"/>
        <w:jc w:val="center"/>
        <w:rPr>
          <w:rFonts w:cs="Times New Roman"/>
        </w:rPr>
      </w:pPr>
      <w:r>
        <w:rPr>
          <w:rFonts w:hAnsi="宋体" w:cs="Times New Roman"/>
          <w:b/>
          <w:szCs w:val="24"/>
        </w:rPr>
        <w:t>表3.</w:t>
      </w:r>
      <w:r>
        <w:rPr>
          <w:rFonts w:hint="eastAsia" w:hAnsi="宋体" w:cs="Times New Roman"/>
          <w:b/>
          <w:szCs w:val="24"/>
        </w:rPr>
        <w:t>1.</w:t>
      </w:r>
      <w:r>
        <w:rPr>
          <w:rFonts w:hAnsi="宋体" w:cs="Times New Roman"/>
          <w:b/>
          <w:szCs w:val="24"/>
        </w:rPr>
        <w:t>3-</w:t>
      </w:r>
      <w:r>
        <w:rPr>
          <w:rFonts w:hint="eastAsia" w:hAnsi="宋体" w:cs="Times New Roman"/>
          <w:b/>
          <w:szCs w:val="24"/>
        </w:rPr>
        <w:t>1</w:t>
      </w:r>
      <w:r>
        <w:rPr>
          <w:rFonts w:hAnsi="宋体" w:cs="Times New Roman"/>
          <w:b/>
          <w:szCs w:val="24"/>
        </w:rPr>
        <w:t xml:space="preserve">  总罐区现状一览表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2735"/>
        <w:gridCol w:w="1826"/>
        <w:gridCol w:w="6157"/>
        <w:gridCol w:w="1596"/>
        <w:gridCol w:w="1860"/>
      </w:tblGrid>
      <w:tr w14:paraId="00C5091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965" w:type="pct"/>
            <w:vAlign w:val="center"/>
          </w:tcPr>
          <w:p w14:paraId="4FF87875">
            <w:pPr>
              <w:spacing w:line="240" w:lineRule="auto"/>
              <w:ind w:firstLine="0" w:firstLineChars="0"/>
              <w:jc w:val="center"/>
              <w:rPr>
                <w:b/>
                <w:sz w:val="21"/>
                <w:szCs w:val="21"/>
              </w:rPr>
            </w:pPr>
            <w:r>
              <w:rPr>
                <w:b/>
                <w:sz w:val="21"/>
                <w:szCs w:val="21"/>
              </w:rPr>
              <w:t>装置名称</w:t>
            </w:r>
          </w:p>
        </w:tc>
        <w:tc>
          <w:tcPr>
            <w:tcW w:w="644" w:type="pct"/>
            <w:vAlign w:val="center"/>
          </w:tcPr>
          <w:p w14:paraId="0A32097B">
            <w:pPr>
              <w:spacing w:line="240" w:lineRule="auto"/>
              <w:ind w:firstLine="0" w:firstLineChars="0"/>
              <w:jc w:val="center"/>
              <w:rPr>
                <w:b/>
                <w:sz w:val="21"/>
                <w:szCs w:val="21"/>
              </w:rPr>
            </w:pPr>
            <w:r>
              <w:rPr>
                <w:b/>
                <w:sz w:val="21"/>
                <w:szCs w:val="21"/>
              </w:rPr>
              <w:t>数量</w:t>
            </w:r>
            <w:r>
              <w:rPr>
                <w:rFonts w:hint="eastAsia"/>
                <w:b/>
                <w:sz w:val="21"/>
                <w:szCs w:val="21"/>
              </w:rPr>
              <w:t>/座</w:t>
            </w:r>
          </w:p>
        </w:tc>
        <w:tc>
          <w:tcPr>
            <w:tcW w:w="2172" w:type="pct"/>
            <w:vAlign w:val="center"/>
          </w:tcPr>
          <w:p w14:paraId="3CA27984">
            <w:pPr>
              <w:spacing w:line="240" w:lineRule="auto"/>
              <w:ind w:firstLine="0" w:firstLineChars="0"/>
              <w:jc w:val="center"/>
              <w:rPr>
                <w:b/>
                <w:sz w:val="21"/>
                <w:szCs w:val="21"/>
              </w:rPr>
            </w:pPr>
            <w:r>
              <w:rPr>
                <w:b/>
                <w:sz w:val="21"/>
                <w:szCs w:val="21"/>
              </w:rPr>
              <w:t>储存量</w:t>
            </w:r>
            <w:r>
              <w:rPr>
                <w:rFonts w:hint="eastAsia"/>
                <w:b/>
                <w:sz w:val="21"/>
                <w:szCs w:val="21"/>
              </w:rPr>
              <w:t>/</w:t>
            </w:r>
            <w:r>
              <w:rPr>
                <w:b/>
                <w:sz w:val="21"/>
                <w:szCs w:val="21"/>
              </w:rPr>
              <w:t>m</w:t>
            </w:r>
            <w:r>
              <w:rPr>
                <w:b/>
                <w:sz w:val="21"/>
                <w:szCs w:val="21"/>
                <w:vertAlign w:val="superscript"/>
              </w:rPr>
              <w:t>3</w:t>
            </w:r>
          </w:p>
        </w:tc>
        <w:tc>
          <w:tcPr>
            <w:tcW w:w="563" w:type="pct"/>
            <w:vAlign w:val="center"/>
          </w:tcPr>
          <w:p w14:paraId="401CA1E2">
            <w:pPr>
              <w:spacing w:line="240" w:lineRule="auto"/>
              <w:ind w:firstLine="0" w:firstLineChars="0"/>
              <w:jc w:val="center"/>
              <w:rPr>
                <w:b/>
                <w:sz w:val="21"/>
                <w:szCs w:val="21"/>
              </w:rPr>
            </w:pPr>
            <w:r>
              <w:rPr>
                <w:b/>
                <w:sz w:val="21"/>
                <w:szCs w:val="21"/>
              </w:rPr>
              <w:t>类型</w:t>
            </w:r>
          </w:p>
        </w:tc>
        <w:tc>
          <w:tcPr>
            <w:tcW w:w="656" w:type="pct"/>
            <w:vAlign w:val="center"/>
          </w:tcPr>
          <w:p w14:paraId="257B2848">
            <w:pPr>
              <w:spacing w:line="240" w:lineRule="auto"/>
              <w:ind w:firstLine="0" w:firstLineChars="0"/>
              <w:jc w:val="center"/>
              <w:rPr>
                <w:b/>
                <w:sz w:val="21"/>
                <w:szCs w:val="21"/>
              </w:rPr>
            </w:pPr>
            <w:r>
              <w:rPr>
                <w:b/>
                <w:sz w:val="21"/>
                <w:szCs w:val="21"/>
              </w:rPr>
              <w:t>占地面积</w:t>
            </w:r>
          </w:p>
        </w:tc>
      </w:tr>
      <w:tr w14:paraId="30CAD35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965" w:type="pct"/>
            <w:vAlign w:val="center"/>
          </w:tcPr>
          <w:p w14:paraId="21FA2394">
            <w:pPr>
              <w:spacing w:line="240" w:lineRule="auto"/>
              <w:ind w:firstLine="0" w:firstLineChars="0"/>
              <w:jc w:val="center"/>
              <w:rPr>
                <w:sz w:val="21"/>
                <w:szCs w:val="21"/>
              </w:rPr>
            </w:pPr>
            <w:r>
              <w:rPr>
                <w:rFonts w:hint="eastAsia"/>
                <w:sz w:val="21"/>
                <w:szCs w:val="21"/>
              </w:rPr>
              <w:t>对二甲苯</w:t>
            </w:r>
            <w:r>
              <w:rPr>
                <w:rFonts w:hint="eastAsia"/>
                <w:sz w:val="21"/>
              </w:rPr>
              <w:t>储罐</w:t>
            </w:r>
          </w:p>
        </w:tc>
        <w:tc>
          <w:tcPr>
            <w:tcW w:w="644" w:type="pct"/>
            <w:vAlign w:val="center"/>
          </w:tcPr>
          <w:p w14:paraId="14339A0B">
            <w:pPr>
              <w:spacing w:line="240" w:lineRule="auto"/>
              <w:ind w:firstLine="0" w:firstLineChars="0"/>
              <w:jc w:val="center"/>
              <w:rPr>
                <w:sz w:val="21"/>
                <w:szCs w:val="21"/>
              </w:rPr>
            </w:pPr>
          </w:p>
        </w:tc>
        <w:tc>
          <w:tcPr>
            <w:tcW w:w="2172" w:type="pct"/>
            <w:vAlign w:val="center"/>
          </w:tcPr>
          <w:p w14:paraId="1AA95C98">
            <w:pPr>
              <w:spacing w:line="240" w:lineRule="auto"/>
              <w:ind w:firstLine="0" w:firstLineChars="0"/>
              <w:jc w:val="center"/>
              <w:rPr>
                <w:sz w:val="21"/>
                <w:szCs w:val="21"/>
              </w:rPr>
            </w:pPr>
          </w:p>
        </w:tc>
        <w:tc>
          <w:tcPr>
            <w:tcW w:w="563" w:type="pct"/>
            <w:vAlign w:val="center"/>
          </w:tcPr>
          <w:p w14:paraId="6E520513">
            <w:pPr>
              <w:spacing w:line="240" w:lineRule="auto"/>
              <w:ind w:firstLine="0" w:firstLineChars="0"/>
              <w:jc w:val="center"/>
              <w:rPr>
                <w:sz w:val="21"/>
                <w:szCs w:val="21"/>
              </w:rPr>
            </w:pPr>
            <w:r>
              <w:rPr>
                <w:sz w:val="21"/>
                <w:szCs w:val="21"/>
              </w:rPr>
              <w:t>内浮顶</w:t>
            </w:r>
          </w:p>
        </w:tc>
        <w:tc>
          <w:tcPr>
            <w:tcW w:w="656" w:type="pct"/>
            <w:vMerge w:val="restart"/>
            <w:vAlign w:val="center"/>
          </w:tcPr>
          <w:p w14:paraId="5B99A7E5">
            <w:pPr>
              <w:spacing w:line="240" w:lineRule="auto"/>
              <w:ind w:firstLine="0" w:firstLineChars="0"/>
              <w:jc w:val="center"/>
              <w:rPr>
                <w:sz w:val="21"/>
                <w:szCs w:val="21"/>
              </w:rPr>
            </w:pPr>
            <w:r>
              <w:rPr>
                <w:sz w:val="21"/>
                <w:szCs w:val="21"/>
              </w:rPr>
              <w:t>170200m</w:t>
            </w:r>
            <w:r>
              <w:rPr>
                <w:sz w:val="21"/>
                <w:szCs w:val="21"/>
                <w:vertAlign w:val="superscript"/>
              </w:rPr>
              <w:t>2</w:t>
            </w:r>
          </w:p>
        </w:tc>
      </w:tr>
      <w:tr w14:paraId="0411B9A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965" w:type="pct"/>
            <w:vAlign w:val="center"/>
          </w:tcPr>
          <w:p w14:paraId="701A473B">
            <w:pPr>
              <w:spacing w:line="240" w:lineRule="auto"/>
              <w:ind w:firstLine="0" w:firstLineChars="0"/>
              <w:jc w:val="center"/>
              <w:rPr>
                <w:sz w:val="21"/>
                <w:szCs w:val="21"/>
              </w:rPr>
            </w:pPr>
            <w:r>
              <w:rPr>
                <w:rFonts w:hint="eastAsia"/>
                <w:sz w:val="21"/>
                <w:szCs w:val="21"/>
              </w:rPr>
              <w:t>对二甲苯缓冲罐</w:t>
            </w:r>
          </w:p>
        </w:tc>
        <w:tc>
          <w:tcPr>
            <w:tcW w:w="644" w:type="pct"/>
            <w:vAlign w:val="center"/>
          </w:tcPr>
          <w:p w14:paraId="3B2B9D18">
            <w:pPr>
              <w:spacing w:line="240" w:lineRule="auto"/>
              <w:ind w:firstLine="0" w:firstLineChars="0"/>
              <w:jc w:val="center"/>
              <w:rPr>
                <w:sz w:val="21"/>
                <w:szCs w:val="21"/>
              </w:rPr>
            </w:pPr>
          </w:p>
        </w:tc>
        <w:tc>
          <w:tcPr>
            <w:tcW w:w="2172" w:type="pct"/>
            <w:vAlign w:val="center"/>
          </w:tcPr>
          <w:p w14:paraId="13366289">
            <w:pPr>
              <w:spacing w:line="240" w:lineRule="auto"/>
              <w:ind w:firstLine="0" w:firstLineChars="0"/>
              <w:jc w:val="center"/>
              <w:rPr>
                <w:sz w:val="21"/>
                <w:szCs w:val="21"/>
              </w:rPr>
            </w:pPr>
          </w:p>
        </w:tc>
        <w:tc>
          <w:tcPr>
            <w:tcW w:w="563" w:type="pct"/>
            <w:vAlign w:val="center"/>
          </w:tcPr>
          <w:p w14:paraId="286ED9D1">
            <w:pPr>
              <w:spacing w:line="240" w:lineRule="auto"/>
              <w:ind w:firstLine="0" w:firstLineChars="0"/>
              <w:jc w:val="center"/>
              <w:rPr>
                <w:sz w:val="21"/>
                <w:szCs w:val="21"/>
              </w:rPr>
            </w:pPr>
            <w:r>
              <w:rPr>
                <w:sz w:val="21"/>
              </w:rPr>
              <w:t>拱顶</w:t>
            </w:r>
          </w:p>
        </w:tc>
        <w:tc>
          <w:tcPr>
            <w:tcW w:w="656" w:type="pct"/>
            <w:vMerge w:val="continue"/>
            <w:vAlign w:val="center"/>
          </w:tcPr>
          <w:p w14:paraId="3FA6FBAC">
            <w:pPr>
              <w:spacing w:line="240" w:lineRule="auto"/>
              <w:ind w:firstLine="0" w:firstLineChars="0"/>
              <w:jc w:val="center"/>
              <w:rPr>
                <w:sz w:val="21"/>
                <w:szCs w:val="21"/>
              </w:rPr>
            </w:pPr>
          </w:p>
        </w:tc>
      </w:tr>
      <w:tr w14:paraId="5FFC34C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965" w:type="pct"/>
            <w:vAlign w:val="center"/>
          </w:tcPr>
          <w:p w14:paraId="370CBA33">
            <w:pPr>
              <w:spacing w:line="240" w:lineRule="auto"/>
              <w:ind w:firstLine="0" w:firstLineChars="0"/>
              <w:jc w:val="center"/>
              <w:rPr>
                <w:sz w:val="21"/>
                <w:szCs w:val="21"/>
              </w:rPr>
            </w:pPr>
            <w:r>
              <w:rPr>
                <w:sz w:val="21"/>
              </w:rPr>
              <w:t>马来酸酐</w:t>
            </w:r>
            <w:r>
              <w:rPr>
                <w:rFonts w:hint="eastAsia"/>
                <w:sz w:val="21"/>
              </w:rPr>
              <w:t>储罐</w:t>
            </w:r>
          </w:p>
        </w:tc>
        <w:tc>
          <w:tcPr>
            <w:tcW w:w="644" w:type="pct"/>
            <w:vAlign w:val="center"/>
          </w:tcPr>
          <w:p w14:paraId="7E5011A3">
            <w:pPr>
              <w:spacing w:line="240" w:lineRule="auto"/>
              <w:ind w:firstLine="0" w:firstLineChars="0"/>
              <w:jc w:val="center"/>
              <w:rPr>
                <w:sz w:val="21"/>
                <w:szCs w:val="21"/>
              </w:rPr>
            </w:pPr>
          </w:p>
        </w:tc>
        <w:tc>
          <w:tcPr>
            <w:tcW w:w="2172" w:type="pct"/>
            <w:vAlign w:val="center"/>
          </w:tcPr>
          <w:p w14:paraId="60C1959F">
            <w:pPr>
              <w:spacing w:line="240" w:lineRule="auto"/>
              <w:ind w:firstLine="0" w:firstLineChars="0"/>
              <w:jc w:val="center"/>
              <w:rPr>
                <w:sz w:val="21"/>
                <w:szCs w:val="21"/>
              </w:rPr>
            </w:pPr>
          </w:p>
        </w:tc>
        <w:tc>
          <w:tcPr>
            <w:tcW w:w="563" w:type="pct"/>
            <w:vAlign w:val="center"/>
          </w:tcPr>
          <w:p w14:paraId="7D95D4E4">
            <w:pPr>
              <w:spacing w:line="240" w:lineRule="auto"/>
              <w:ind w:firstLine="0" w:firstLineChars="0"/>
              <w:jc w:val="center"/>
              <w:rPr>
                <w:sz w:val="21"/>
                <w:szCs w:val="21"/>
              </w:rPr>
            </w:pPr>
            <w:r>
              <w:rPr>
                <w:sz w:val="21"/>
              </w:rPr>
              <w:t>拱顶</w:t>
            </w:r>
          </w:p>
        </w:tc>
        <w:tc>
          <w:tcPr>
            <w:tcW w:w="656" w:type="pct"/>
            <w:vMerge w:val="continue"/>
            <w:vAlign w:val="center"/>
          </w:tcPr>
          <w:p w14:paraId="781530C0">
            <w:pPr>
              <w:spacing w:line="240" w:lineRule="auto"/>
              <w:ind w:firstLine="0" w:firstLineChars="0"/>
              <w:jc w:val="center"/>
              <w:rPr>
                <w:sz w:val="21"/>
                <w:szCs w:val="21"/>
              </w:rPr>
            </w:pPr>
          </w:p>
        </w:tc>
      </w:tr>
      <w:tr w14:paraId="0628CD8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965" w:type="pct"/>
            <w:vAlign w:val="center"/>
          </w:tcPr>
          <w:p w14:paraId="6980A574">
            <w:pPr>
              <w:spacing w:line="240" w:lineRule="auto"/>
              <w:ind w:firstLine="0" w:firstLineChars="0"/>
              <w:jc w:val="center"/>
              <w:rPr>
                <w:sz w:val="21"/>
              </w:rPr>
            </w:pPr>
            <w:r>
              <w:rPr>
                <w:sz w:val="21"/>
                <w:szCs w:val="21"/>
              </w:rPr>
              <w:t>乙二醇</w:t>
            </w:r>
            <w:r>
              <w:rPr>
                <w:rFonts w:hint="eastAsia"/>
                <w:sz w:val="21"/>
              </w:rPr>
              <w:t>储罐</w:t>
            </w:r>
          </w:p>
        </w:tc>
        <w:tc>
          <w:tcPr>
            <w:tcW w:w="644" w:type="pct"/>
            <w:vAlign w:val="center"/>
          </w:tcPr>
          <w:p w14:paraId="07584F13">
            <w:pPr>
              <w:spacing w:line="240" w:lineRule="auto"/>
              <w:ind w:firstLine="0" w:firstLineChars="0"/>
              <w:jc w:val="center"/>
              <w:rPr>
                <w:sz w:val="21"/>
                <w:szCs w:val="21"/>
              </w:rPr>
            </w:pPr>
          </w:p>
        </w:tc>
        <w:tc>
          <w:tcPr>
            <w:tcW w:w="2172" w:type="pct"/>
            <w:vAlign w:val="center"/>
          </w:tcPr>
          <w:p w14:paraId="61DE5003">
            <w:pPr>
              <w:spacing w:line="240" w:lineRule="auto"/>
              <w:ind w:firstLine="0" w:firstLineChars="0"/>
              <w:jc w:val="center"/>
              <w:rPr>
                <w:sz w:val="21"/>
              </w:rPr>
            </w:pPr>
          </w:p>
        </w:tc>
        <w:tc>
          <w:tcPr>
            <w:tcW w:w="563" w:type="pct"/>
            <w:vAlign w:val="center"/>
          </w:tcPr>
          <w:p w14:paraId="28B06134">
            <w:pPr>
              <w:spacing w:line="240" w:lineRule="auto"/>
              <w:ind w:firstLine="0" w:firstLineChars="0"/>
              <w:jc w:val="center"/>
              <w:rPr>
                <w:sz w:val="21"/>
              </w:rPr>
            </w:pPr>
            <w:r>
              <w:rPr>
                <w:sz w:val="21"/>
                <w:szCs w:val="21"/>
              </w:rPr>
              <w:t>拱顶</w:t>
            </w:r>
          </w:p>
        </w:tc>
        <w:tc>
          <w:tcPr>
            <w:tcW w:w="656" w:type="pct"/>
            <w:vMerge w:val="continue"/>
            <w:vAlign w:val="center"/>
          </w:tcPr>
          <w:p w14:paraId="118DC0C4">
            <w:pPr>
              <w:spacing w:line="240" w:lineRule="auto"/>
              <w:ind w:firstLine="0" w:firstLineChars="0"/>
              <w:jc w:val="center"/>
              <w:rPr>
                <w:sz w:val="21"/>
                <w:szCs w:val="21"/>
              </w:rPr>
            </w:pPr>
          </w:p>
        </w:tc>
      </w:tr>
      <w:tr w14:paraId="60CB309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965" w:type="pct"/>
            <w:vAlign w:val="center"/>
          </w:tcPr>
          <w:p w14:paraId="6660D7CE">
            <w:pPr>
              <w:spacing w:line="240" w:lineRule="auto"/>
              <w:ind w:firstLine="0" w:firstLineChars="0"/>
              <w:jc w:val="center"/>
              <w:rPr>
                <w:sz w:val="21"/>
                <w:szCs w:val="21"/>
              </w:rPr>
            </w:pPr>
            <w:r>
              <w:rPr>
                <w:rFonts w:hint="eastAsia"/>
                <w:sz w:val="21"/>
                <w:szCs w:val="21"/>
              </w:rPr>
              <w:t>醋酸储罐</w:t>
            </w:r>
          </w:p>
        </w:tc>
        <w:tc>
          <w:tcPr>
            <w:tcW w:w="644" w:type="pct"/>
            <w:vAlign w:val="center"/>
          </w:tcPr>
          <w:p w14:paraId="2C43E309">
            <w:pPr>
              <w:spacing w:line="240" w:lineRule="auto"/>
              <w:ind w:firstLine="0" w:firstLineChars="0"/>
              <w:jc w:val="center"/>
              <w:rPr>
                <w:sz w:val="21"/>
                <w:szCs w:val="21"/>
              </w:rPr>
            </w:pPr>
          </w:p>
        </w:tc>
        <w:tc>
          <w:tcPr>
            <w:tcW w:w="2172" w:type="pct"/>
            <w:vAlign w:val="center"/>
          </w:tcPr>
          <w:p w14:paraId="4369AB02">
            <w:pPr>
              <w:spacing w:line="240" w:lineRule="auto"/>
              <w:ind w:firstLine="0" w:firstLineChars="0"/>
              <w:jc w:val="center"/>
              <w:rPr>
                <w:sz w:val="21"/>
                <w:szCs w:val="21"/>
              </w:rPr>
            </w:pPr>
          </w:p>
        </w:tc>
        <w:tc>
          <w:tcPr>
            <w:tcW w:w="563" w:type="pct"/>
            <w:vAlign w:val="center"/>
          </w:tcPr>
          <w:p w14:paraId="47D2444B">
            <w:pPr>
              <w:spacing w:line="240" w:lineRule="auto"/>
              <w:ind w:firstLine="0" w:firstLineChars="0"/>
              <w:jc w:val="center"/>
              <w:rPr>
                <w:sz w:val="21"/>
                <w:szCs w:val="21"/>
              </w:rPr>
            </w:pPr>
            <w:r>
              <w:rPr>
                <w:sz w:val="21"/>
                <w:szCs w:val="21"/>
              </w:rPr>
              <w:t>拱顶</w:t>
            </w:r>
          </w:p>
        </w:tc>
        <w:tc>
          <w:tcPr>
            <w:tcW w:w="656" w:type="pct"/>
            <w:vMerge w:val="continue"/>
            <w:vAlign w:val="center"/>
          </w:tcPr>
          <w:p w14:paraId="6892BF8B">
            <w:pPr>
              <w:spacing w:line="240" w:lineRule="auto"/>
              <w:ind w:firstLine="0" w:firstLineChars="0"/>
              <w:jc w:val="center"/>
              <w:rPr>
                <w:sz w:val="21"/>
                <w:szCs w:val="21"/>
              </w:rPr>
            </w:pPr>
          </w:p>
        </w:tc>
      </w:tr>
      <w:tr w14:paraId="1917A45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965" w:type="pct"/>
            <w:vAlign w:val="center"/>
          </w:tcPr>
          <w:p w14:paraId="6E138BFC">
            <w:pPr>
              <w:spacing w:line="240" w:lineRule="auto"/>
              <w:ind w:firstLine="0" w:firstLineChars="0"/>
              <w:jc w:val="center"/>
              <w:rPr>
                <w:sz w:val="21"/>
              </w:rPr>
            </w:pPr>
            <w:r>
              <w:rPr>
                <w:rFonts w:hint="eastAsia"/>
                <w:sz w:val="21"/>
              </w:rPr>
              <w:t>液碱储罐</w:t>
            </w:r>
          </w:p>
        </w:tc>
        <w:tc>
          <w:tcPr>
            <w:tcW w:w="644" w:type="pct"/>
            <w:vAlign w:val="center"/>
          </w:tcPr>
          <w:p w14:paraId="7EEE23CD">
            <w:pPr>
              <w:spacing w:line="240" w:lineRule="auto"/>
              <w:ind w:firstLine="0" w:firstLineChars="0"/>
              <w:jc w:val="center"/>
              <w:rPr>
                <w:sz w:val="21"/>
                <w:szCs w:val="21"/>
              </w:rPr>
            </w:pPr>
          </w:p>
        </w:tc>
        <w:tc>
          <w:tcPr>
            <w:tcW w:w="2172" w:type="pct"/>
            <w:vAlign w:val="center"/>
          </w:tcPr>
          <w:p w14:paraId="10E066FD">
            <w:pPr>
              <w:spacing w:line="240" w:lineRule="auto"/>
              <w:ind w:firstLine="0" w:firstLineChars="0"/>
              <w:jc w:val="center"/>
              <w:rPr>
                <w:sz w:val="21"/>
              </w:rPr>
            </w:pPr>
          </w:p>
        </w:tc>
        <w:tc>
          <w:tcPr>
            <w:tcW w:w="563" w:type="pct"/>
            <w:vAlign w:val="center"/>
          </w:tcPr>
          <w:p w14:paraId="0BDBA09A">
            <w:pPr>
              <w:spacing w:line="240" w:lineRule="auto"/>
              <w:ind w:firstLine="0" w:firstLineChars="0"/>
              <w:jc w:val="center"/>
              <w:rPr>
                <w:sz w:val="21"/>
              </w:rPr>
            </w:pPr>
            <w:r>
              <w:rPr>
                <w:sz w:val="21"/>
                <w:szCs w:val="21"/>
              </w:rPr>
              <w:t>拱顶</w:t>
            </w:r>
          </w:p>
        </w:tc>
        <w:tc>
          <w:tcPr>
            <w:tcW w:w="656" w:type="pct"/>
            <w:vMerge w:val="continue"/>
            <w:vAlign w:val="center"/>
          </w:tcPr>
          <w:p w14:paraId="03ACD943">
            <w:pPr>
              <w:spacing w:line="240" w:lineRule="auto"/>
              <w:ind w:firstLine="0" w:firstLineChars="0"/>
              <w:jc w:val="center"/>
              <w:rPr>
                <w:sz w:val="21"/>
                <w:szCs w:val="21"/>
              </w:rPr>
            </w:pPr>
          </w:p>
        </w:tc>
      </w:tr>
      <w:tr w14:paraId="19F6D2C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965" w:type="pct"/>
            <w:vAlign w:val="center"/>
          </w:tcPr>
          <w:p w14:paraId="3B08CF56">
            <w:pPr>
              <w:spacing w:line="240" w:lineRule="auto"/>
              <w:ind w:firstLine="0" w:firstLineChars="0"/>
              <w:jc w:val="center"/>
              <w:rPr>
                <w:sz w:val="21"/>
                <w:szCs w:val="21"/>
              </w:rPr>
            </w:pPr>
            <w:r>
              <w:rPr>
                <w:rFonts w:hint="eastAsia"/>
                <w:sz w:val="21"/>
              </w:rPr>
              <w:t>共沸剂储罐</w:t>
            </w:r>
          </w:p>
        </w:tc>
        <w:tc>
          <w:tcPr>
            <w:tcW w:w="644" w:type="pct"/>
            <w:vAlign w:val="center"/>
          </w:tcPr>
          <w:p w14:paraId="5C06EA63">
            <w:pPr>
              <w:spacing w:line="240" w:lineRule="auto"/>
              <w:ind w:firstLine="0" w:firstLineChars="0"/>
              <w:jc w:val="center"/>
              <w:rPr>
                <w:sz w:val="21"/>
                <w:szCs w:val="21"/>
              </w:rPr>
            </w:pPr>
          </w:p>
        </w:tc>
        <w:tc>
          <w:tcPr>
            <w:tcW w:w="2172" w:type="pct"/>
            <w:vAlign w:val="center"/>
          </w:tcPr>
          <w:p w14:paraId="105AB122">
            <w:pPr>
              <w:spacing w:line="240" w:lineRule="auto"/>
              <w:ind w:firstLine="0" w:firstLineChars="0"/>
              <w:jc w:val="center"/>
              <w:rPr>
                <w:sz w:val="21"/>
                <w:szCs w:val="21"/>
              </w:rPr>
            </w:pPr>
          </w:p>
        </w:tc>
        <w:tc>
          <w:tcPr>
            <w:tcW w:w="563" w:type="pct"/>
            <w:vAlign w:val="center"/>
          </w:tcPr>
          <w:p w14:paraId="024A1EAD">
            <w:pPr>
              <w:spacing w:line="240" w:lineRule="auto"/>
              <w:ind w:firstLine="0" w:firstLineChars="0"/>
              <w:jc w:val="center"/>
              <w:rPr>
                <w:sz w:val="21"/>
                <w:szCs w:val="21"/>
              </w:rPr>
            </w:pPr>
            <w:r>
              <w:rPr>
                <w:sz w:val="21"/>
                <w:szCs w:val="21"/>
              </w:rPr>
              <w:t>拱顶</w:t>
            </w:r>
          </w:p>
        </w:tc>
        <w:tc>
          <w:tcPr>
            <w:tcW w:w="656" w:type="pct"/>
            <w:vMerge w:val="continue"/>
            <w:vAlign w:val="center"/>
          </w:tcPr>
          <w:p w14:paraId="70878499">
            <w:pPr>
              <w:spacing w:line="240" w:lineRule="auto"/>
              <w:ind w:firstLine="0" w:firstLineChars="0"/>
              <w:jc w:val="center"/>
              <w:rPr>
                <w:sz w:val="21"/>
                <w:szCs w:val="21"/>
              </w:rPr>
            </w:pPr>
          </w:p>
        </w:tc>
      </w:tr>
    </w:tbl>
    <w:p w14:paraId="2D01DE90">
      <w:pPr>
        <w:adjustRightInd/>
        <w:ind w:firstLine="0" w:firstLineChars="0"/>
        <w:jc w:val="center"/>
        <w:rPr>
          <w:rFonts w:cs="Times New Roman"/>
        </w:rPr>
      </w:pPr>
      <w:r>
        <w:rPr>
          <w:rFonts w:hAnsi="宋体" w:cs="Times New Roman"/>
          <w:b/>
          <w:szCs w:val="24"/>
        </w:rPr>
        <w:t>表3.</w:t>
      </w:r>
      <w:r>
        <w:rPr>
          <w:rFonts w:hint="eastAsia" w:hAnsi="宋体" w:cs="Times New Roman"/>
          <w:b/>
          <w:szCs w:val="24"/>
        </w:rPr>
        <w:t>1.</w:t>
      </w:r>
      <w:r>
        <w:rPr>
          <w:rFonts w:hAnsi="宋体" w:cs="Times New Roman"/>
          <w:b/>
          <w:szCs w:val="24"/>
        </w:rPr>
        <w:t>3-</w:t>
      </w:r>
      <w:r>
        <w:rPr>
          <w:rFonts w:hint="eastAsia" w:hAnsi="宋体" w:cs="Times New Roman"/>
          <w:b/>
          <w:szCs w:val="24"/>
        </w:rPr>
        <w:t>2</w:t>
      </w:r>
      <w:r>
        <w:rPr>
          <w:rFonts w:hAnsi="宋体" w:cs="Times New Roman"/>
          <w:b/>
          <w:szCs w:val="24"/>
        </w:rPr>
        <w:t xml:space="preserve">  码头罐区现状一览表</w:t>
      </w:r>
    </w:p>
    <w:tbl>
      <w:tblPr>
        <w:tblStyle w:val="88"/>
        <w:tblW w:w="5000" w:type="pct"/>
        <w:jc w:val="center"/>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Layout w:type="autofit"/>
        <w:tblCellMar>
          <w:top w:w="57" w:type="dxa"/>
          <w:left w:w="108" w:type="dxa"/>
          <w:bottom w:w="57" w:type="dxa"/>
          <w:right w:w="108" w:type="dxa"/>
        </w:tblCellMar>
      </w:tblPr>
      <w:tblGrid>
        <w:gridCol w:w="2361"/>
        <w:gridCol w:w="1984"/>
        <w:gridCol w:w="2738"/>
        <w:gridCol w:w="2475"/>
        <w:gridCol w:w="2251"/>
        <w:gridCol w:w="2365"/>
      </w:tblGrid>
      <w:tr w14:paraId="61EA33B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rPr>
          <w:jc w:val="center"/>
        </w:trPr>
        <w:tc>
          <w:tcPr>
            <w:tcW w:w="833" w:type="pct"/>
            <w:vAlign w:val="center"/>
          </w:tcPr>
          <w:p w14:paraId="3BC3F6DB">
            <w:pPr>
              <w:spacing w:line="240" w:lineRule="auto"/>
              <w:ind w:firstLine="0" w:firstLineChars="0"/>
              <w:jc w:val="center"/>
              <w:rPr>
                <w:b/>
                <w:bCs/>
                <w:sz w:val="21"/>
                <w:szCs w:val="21"/>
              </w:rPr>
            </w:pPr>
            <w:r>
              <w:rPr>
                <w:b/>
                <w:bCs/>
                <w:sz w:val="21"/>
                <w:szCs w:val="21"/>
              </w:rPr>
              <w:t>装置名称</w:t>
            </w:r>
          </w:p>
        </w:tc>
        <w:tc>
          <w:tcPr>
            <w:tcW w:w="700" w:type="pct"/>
            <w:vAlign w:val="center"/>
          </w:tcPr>
          <w:p w14:paraId="67E20067">
            <w:pPr>
              <w:spacing w:line="240" w:lineRule="auto"/>
              <w:ind w:firstLine="0" w:firstLineChars="0"/>
              <w:jc w:val="center"/>
              <w:rPr>
                <w:b/>
                <w:bCs/>
                <w:sz w:val="21"/>
                <w:szCs w:val="21"/>
              </w:rPr>
            </w:pPr>
            <w:r>
              <w:rPr>
                <w:b/>
                <w:bCs/>
                <w:sz w:val="21"/>
                <w:szCs w:val="21"/>
              </w:rPr>
              <w:t>数量（个）</w:t>
            </w:r>
          </w:p>
        </w:tc>
        <w:tc>
          <w:tcPr>
            <w:tcW w:w="966" w:type="pct"/>
            <w:vAlign w:val="center"/>
          </w:tcPr>
          <w:p w14:paraId="64366F3E">
            <w:pPr>
              <w:spacing w:line="240" w:lineRule="auto"/>
              <w:ind w:firstLine="0" w:firstLineChars="0"/>
              <w:jc w:val="center"/>
              <w:rPr>
                <w:b/>
                <w:bCs/>
                <w:sz w:val="21"/>
                <w:szCs w:val="21"/>
              </w:rPr>
            </w:pPr>
            <w:r>
              <w:rPr>
                <w:b/>
                <w:bCs/>
                <w:sz w:val="21"/>
                <w:szCs w:val="21"/>
              </w:rPr>
              <w:t>储存量（m</w:t>
            </w:r>
            <w:r>
              <w:rPr>
                <w:b/>
                <w:bCs/>
                <w:sz w:val="21"/>
                <w:szCs w:val="21"/>
                <w:vertAlign w:val="superscript"/>
              </w:rPr>
              <w:t>3</w:t>
            </w:r>
            <w:r>
              <w:rPr>
                <w:b/>
                <w:bCs/>
                <w:sz w:val="21"/>
                <w:szCs w:val="21"/>
              </w:rPr>
              <w:t>）</w:t>
            </w:r>
          </w:p>
        </w:tc>
        <w:tc>
          <w:tcPr>
            <w:tcW w:w="873" w:type="pct"/>
            <w:vAlign w:val="center"/>
          </w:tcPr>
          <w:p w14:paraId="17569915">
            <w:pPr>
              <w:spacing w:line="240" w:lineRule="auto"/>
              <w:ind w:firstLine="0" w:firstLineChars="0"/>
              <w:jc w:val="center"/>
              <w:rPr>
                <w:b/>
                <w:bCs/>
                <w:sz w:val="21"/>
                <w:szCs w:val="21"/>
              </w:rPr>
            </w:pPr>
            <w:r>
              <w:rPr>
                <w:b/>
                <w:bCs/>
                <w:sz w:val="21"/>
                <w:szCs w:val="21"/>
              </w:rPr>
              <w:t>类型</w:t>
            </w:r>
          </w:p>
        </w:tc>
        <w:tc>
          <w:tcPr>
            <w:tcW w:w="794" w:type="pct"/>
            <w:vAlign w:val="center"/>
          </w:tcPr>
          <w:p w14:paraId="703B8242">
            <w:pPr>
              <w:spacing w:line="240" w:lineRule="auto"/>
              <w:ind w:firstLine="0" w:firstLineChars="0"/>
              <w:jc w:val="center"/>
              <w:rPr>
                <w:b/>
                <w:bCs/>
                <w:sz w:val="21"/>
                <w:szCs w:val="21"/>
              </w:rPr>
            </w:pPr>
            <w:r>
              <w:rPr>
                <w:b/>
                <w:bCs/>
                <w:sz w:val="21"/>
                <w:szCs w:val="21"/>
              </w:rPr>
              <w:t>占地面积</w:t>
            </w:r>
          </w:p>
        </w:tc>
        <w:tc>
          <w:tcPr>
            <w:tcW w:w="834" w:type="pct"/>
            <w:vAlign w:val="center"/>
          </w:tcPr>
          <w:p w14:paraId="360110B1">
            <w:pPr>
              <w:spacing w:line="240" w:lineRule="auto"/>
              <w:ind w:firstLine="0" w:firstLineChars="0"/>
              <w:jc w:val="center"/>
              <w:rPr>
                <w:b/>
                <w:bCs/>
                <w:sz w:val="21"/>
                <w:szCs w:val="21"/>
              </w:rPr>
            </w:pPr>
            <w:r>
              <w:rPr>
                <w:b/>
                <w:bCs/>
                <w:sz w:val="21"/>
                <w:szCs w:val="21"/>
              </w:rPr>
              <w:t>具体位置</w:t>
            </w:r>
          </w:p>
        </w:tc>
      </w:tr>
      <w:tr w14:paraId="16955FE9">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rPr>
          <w:jc w:val="center"/>
        </w:trPr>
        <w:tc>
          <w:tcPr>
            <w:tcW w:w="833" w:type="pct"/>
            <w:vMerge w:val="restart"/>
            <w:vAlign w:val="center"/>
          </w:tcPr>
          <w:p w14:paraId="70CFA08A">
            <w:pPr>
              <w:spacing w:line="240" w:lineRule="auto"/>
              <w:ind w:firstLine="0" w:firstLineChars="0"/>
              <w:jc w:val="center"/>
              <w:rPr>
                <w:sz w:val="21"/>
                <w:szCs w:val="21"/>
              </w:rPr>
            </w:pPr>
            <w:r>
              <w:rPr>
                <w:rFonts w:hint="eastAsia"/>
                <w:sz w:val="21"/>
                <w:szCs w:val="21"/>
              </w:rPr>
              <w:t>对二甲苯</w:t>
            </w:r>
            <w:r>
              <w:rPr>
                <w:rFonts w:hint="eastAsia"/>
                <w:sz w:val="21"/>
              </w:rPr>
              <w:t>储罐</w:t>
            </w:r>
          </w:p>
        </w:tc>
        <w:tc>
          <w:tcPr>
            <w:tcW w:w="700" w:type="pct"/>
            <w:vMerge w:val="restart"/>
            <w:vAlign w:val="center"/>
          </w:tcPr>
          <w:p w14:paraId="684EC7E4">
            <w:pPr>
              <w:spacing w:line="240" w:lineRule="auto"/>
              <w:ind w:firstLine="0" w:firstLineChars="0"/>
              <w:jc w:val="center"/>
              <w:rPr>
                <w:sz w:val="21"/>
                <w:szCs w:val="21"/>
              </w:rPr>
            </w:pPr>
          </w:p>
        </w:tc>
        <w:tc>
          <w:tcPr>
            <w:tcW w:w="966" w:type="pct"/>
            <w:vAlign w:val="center"/>
          </w:tcPr>
          <w:p w14:paraId="3157561D">
            <w:pPr>
              <w:spacing w:line="240" w:lineRule="auto"/>
              <w:ind w:firstLine="0" w:firstLineChars="0"/>
              <w:jc w:val="center"/>
              <w:rPr>
                <w:sz w:val="21"/>
                <w:szCs w:val="21"/>
              </w:rPr>
            </w:pPr>
          </w:p>
        </w:tc>
        <w:tc>
          <w:tcPr>
            <w:tcW w:w="873" w:type="pct"/>
            <w:vAlign w:val="center"/>
          </w:tcPr>
          <w:p w14:paraId="7E8F59AB">
            <w:pPr>
              <w:spacing w:line="240" w:lineRule="auto"/>
              <w:ind w:firstLine="0" w:firstLineChars="0"/>
              <w:jc w:val="center"/>
              <w:rPr>
                <w:sz w:val="21"/>
                <w:szCs w:val="21"/>
              </w:rPr>
            </w:pPr>
          </w:p>
        </w:tc>
        <w:tc>
          <w:tcPr>
            <w:tcW w:w="794" w:type="pct"/>
            <w:vMerge w:val="restart"/>
            <w:vAlign w:val="center"/>
          </w:tcPr>
          <w:p w14:paraId="5C6FEBBB">
            <w:pPr>
              <w:spacing w:line="240" w:lineRule="auto"/>
              <w:ind w:firstLine="0" w:firstLineChars="0"/>
              <w:jc w:val="center"/>
              <w:rPr>
                <w:sz w:val="21"/>
                <w:szCs w:val="21"/>
              </w:rPr>
            </w:pPr>
            <w:r>
              <w:rPr>
                <w:sz w:val="21"/>
                <w:szCs w:val="21"/>
              </w:rPr>
              <w:t>22500m</w:t>
            </w:r>
            <w:r>
              <w:rPr>
                <w:sz w:val="21"/>
                <w:szCs w:val="21"/>
                <w:vertAlign w:val="superscript"/>
              </w:rPr>
              <w:t>2</w:t>
            </w:r>
          </w:p>
        </w:tc>
        <w:tc>
          <w:tcPr>
            <w:tcW w:w="834" w:type="pct"/>
            <w:vMerge w:val="restart"/>
            <w:vAlign w:val="center"/>
          </w:tcPr>
          <w:p w14:paraId="4CB35374">
            <w:pPr>
              <w:spacing w:line="240" w:lineRule="auto"/>
              <w:ind w:firstLine="0" w:firstLineChars="0"/>
              <w:rPr>
                <w:sz w:val="21"/>
                <w:szCs w:val="21"/>
              </w:rPr>
            </w:pPr>
            <w:r>
              <w:rPr>
                <w:sz w:val="21"/>
                <w:szCs w:val="21"/>
              </w:rPr>
              <w:t>位于港六公司码头北侧300m</w:t>
            </w:r>
          </w:p>
        </w:tc>
      </w:tr>
      <w:tr w14:paraId="7C066DB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rPr>
          <w:jc w:val="center"/>
        </w:trPr>
        <w:tc>
          <w:tcPr>
            <w:tcW w:w="833" w:type="pct"/>
            <w:vMerge w:val="continue"/>
            <w:vAlign w:val="center"/>
          </w:tcPr>
          <w:p w14:paraId="7B8D2E28">
            <w:pPr>
              <w:spacing w:line="240" w:lineRule="auto"/>
              <w:ind w:firstLine="0" w:firstLineChars="0"/>
              <w:jc w:val="center"/>
              <w:rPr>
                <w:sz w:val="21"/>
                <w:szCs w:val="21"/>
              </w:rPr>
            </w:pPr>
          </w:p>
        </w:tc>
        <w:tc>
          <w:tcPr>
            <w:tcW w:w="700" w:type="pct"/>
            <w:vMerge w:val="continue"/>
            <w:vAlign w:val="center"/>
          </w:tcPr>
          <w:p w14:paraId="72309D6E">
            <w:pPr>
              <w:spacing w:line="240" w:lineRule="auto"/>
              <w:ind w:firstLine="0" w:firstLineChars="0"/>
              <w:jc w:val="center"/>
              <w:rPr>
                <w:sz w:val="21"/>
                <w:szCs w:val="21"/>
              </w:rPr>
            </w:pPr>
          </w:p>
        </w:tc>
        <w:tc>
          <w:tcPr>
            <w:tcW w:w="966" w:type="pct"/>
            <w:vAlign w:val="center"/>
          </w:tcPr>
          <w:p w14:paraId="4E146A30">
            <w:pPr>
              <w:spacing w:line="240" w:lineRule="auto"/>
              <w:ind w:firstLine="0" w:firstLineChars="0"/>
              <w:jc w:val="center"/>
              <w:rPr>
                <w:sz w:val="21"/>
                <w:szCs w:val="21"/>
              </w:rPr>
            </w:pPr>
          </w:p>
        </w:tc>
        <w:tc>
          <w:tcPr>
            <w:tcW w:w="873" w:type="pct"/>
            <w:vAlign w:val="center"/>
          </w:tcPr>
          <w:p w14:paraId="003A9C91">
            <w:pPr>
              <w:spacing w:line="240" w:lineRule="auto"/>
              <w:ind w:firstLine="0" w:firstLineChars="0"/>
              <w:jc w:val="center"/>
              <w:rPr>
                <w:sz w:val="21"/>
                <w:szCs w:val="21"/>
              </w:rPr>
            </w:pPr>
          </w:p>
        </w:tc>
        <w:tc>
          <w:tcPr>
            <w:tcW w:w="794" w:type="pct"/>
            <w:vMerge w:val="continue"/>
            <w:vAlign w:val="center"/>
          </w:tcPr>
          <w:p w14:paraId="63951415">
            <w:pPr>
              <w:spacing w:line="240" w:lineRule="auto"/>
              <w:ind w:firstLine="0" w:firstLineChars="0"/>
              <w:jc w:val="center"/>
              <w:rPr>
                <w:sz w:val="21"/>
                <w:szCs w:val="21"/>
              </w:rPr>
            </w:pPr>
          </w:p>
        </w:tc>
        <w:tc>
          <w:tcPr>
            <w:tcW w:w="834" w:type="pct"/>
            <w:vMerge w:val="continue"/>
            <w:vAlign w:val="center"/>
          </w:tcPr>
          <w:p w14:paraId="69304651">
            <w:pPr>
              <w:spacing w:line="240" w:lineRule="auto"/>
              <w:ind w:firstLine="0" w:firstLineChars="0"/>
              <w:jc w:val="center"/>
              <w:rPr>
                <w:sz w:val="21"/>
                <w:szCs w:val="21"/>
              </w:rPr>
            </w:pPr>
          </w:p>
        </w:tc>
      </w:tr>
      <w:tr w14:paraId="7CFC836D">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rPr>
          <w:jc w:val="center"/>
        </w:trPr>
        <w:tc>
          <w:tcPr>
            <w:tcW w:w="833" w:type="pct"/>
            <w:vAlign w:val="center"/>
          </w:tcPr>
          <w:p w14:paraId="1DACBD1C">
            <w:pPr>
              <w:spacing w:line="240" w:lineRule="auto"/>
              <w:ind w:firstLine="0" w:firstLineChars="0"/>
              <w:jc w:val="center"/>
              <w:rPr>
                <w:sz w:val="21"/>
                <w:szCs w:val="21"/>
              </w:rPr>
            </w:pPr>
            <w:r>
              <w:rPr>
                <w:sz w:val="21"/>
                <w:szCs w:val="21"/>
              </w:rPr>
              <w:t>乙二醇罐</w:t>
            </w:r>
          </w:p>
        </w:tc>
        <w:tc>
          <w:tcPr>
            <w:tcW w:w="700" w:type="pct"/>
            <w:vAlign w:val="center"/>
          </w:tcPr>
          <w:p w14:paraId="06DF9FBC">
            <w:pPr>
              <w:spacing w:line="240" w:lineRule="auto"/>
              <w:ind w:firstLine="0" w:firstLineChars="0"/>
              <w:jc w:val="center"/>
              <w:rPr>
                <w:sz w:val="21"/>
                <w:szCs w:val="21"/>
              </w:rPr>
            </w:pPr>
          </w:p>
        </w:tc>
        <w:tc>
          <w:tcPr>
            <w:tcW w:w="966" w:type="pct"/>
            <w:vAlign w:val="center"/>
          </w:tcPr>
          <w:p w14:paraId="4BFFAA7D">
            <w:pPr>
              <w:spacing w:line="240" w:lineRule="auto"/>
              <w:ind w:firstLine="0" w:firstLineChars="0"/>
              <w:jc w:val="center"/>
              <w:rPr>
                <w:sz w:val="21"/>
                <w:szCs w:val="21"/>
              </w:rPr>
            </w:pPr>
          </w:p>
        </w:tc>
        <w:tc>
          <w:tcPr>
            <w:tcW w:w="873" w:type="pct"/>
            <w:vAlign w:val="center"/>
          </w:tcPr>
          <w:p w14:paraId="2A3C6A48">
            <w:pPr>
              <w:spacing w:line="240" w:lineRule="auto"/>
              <w:ind w:firstLine="0" w:firstLineChars="0"/>
              <w:jc w:val="center"/>
              <w:rPr>
                <w:sz w:val="21"/>
                <w:szCs w:val="21"/>
              </w:rPr>
            </w:pPr>
          </w:p>
        </w:tc>
        <w:tc>
          <w:tcPr>
            <w:tcW w:w="794" w:type="pct"/>
            <w:vMerge w:val="continue"/>
            <w:vAlign w:val="center"/>
          </w:tcPr>
          <w:p w14:paraId="6AC62312">
            <w:pPr>
              <w:spacing w:line="240" w:lineRule="auto"/>
              <w:ind w:firstLine="0" w:firstLineChars="0"/>
              <w:jc w:val="center"/>
              <w:rPr>
                <w:sz w:val="21"/>
                <w:szCs w:val="21"/>
              </w:rPr>
            </w:pPr>
          </w:p>
        </w:tc>
        <w:tc>
          <w:tcPr>
            <w:tcW w:w="834" w:type="pct"/>
            <w:vMerge w:val="continue"/>
            <w:vAlign w:val="center"/>
          </w:tcPr>
          <w:p w14:paraId="4E3C5E5A">
            <w:pPr>
              <w:spacing w:line="240" w:lineRule="auto"/>
              <w:ind w:firstLine="0" w:firstLineChars="0"/>
              <w:jc w:val="center"/>
              <w:rPr>
                <w:sz w:val="21"/>
                <w:szCs w:val="21"/>
              </w:rPr>
            </w:pPr>
          </w:p>
        </w:tc>
      </w:tr>
    </w:tbl>
    <w:p w14:paraId="7E4AD98A">
      <w:pPr>
        <w:widowControl/>
        <w:ind w:firstLine="0" w:firstLineChars="0"/>
        <w:outlineLvl w:val="3"/>
        <w:rPr>
          <w:rFonts w:cs="Times New Roman"/>
          <w:b/>
          <w:bCs/>
          <w:sz w:val="28"/>
          <w:szCs w:val="32"/>
        </w:rPr>
      </w:pPr>
      <w:r>
        <w:rPr>
          <w:rFonts w:cs="Times New Roman"/>
          <w:b/>
          <w:bCs/>
          <w:sz w:val="28"/>
          <w:szCs w:val="32"/>
        </w:rPr>
        <w:t>3.1.3.3</w:t>
      </w:r>
      <w:r>
        <w:rPr>
          <w:rFonts w:hint="eastAsia" w:cs="Times New Roman"/>
          <w:b/>
          <w:bCs/>
          <w:sz w:val="28"/>
          <w:szCs w:val="32"/>
        </w:rPr>
        <w:t xml:space="preserve"> </w:t>
      </w:r>
      <w:r>
        <w:rPr>
          <w:rFonts w:cs="Times New Roman"/>
          <w:b/>
          <w:bCs/>
          <w:sz w:val="28"/>
          <w:szCs w:val="32"/>
        </w:rPr>
        <w:t>环保工程</w:t>
      </w:r>
    </w:p>
    <w:p w14:paraId="18888789">
      <w:pPr>
        <w:adjustRightInd/>
        <w:ind w:firstLine="512" w:firstLineChars="0"/>
        <w:rPr>
          <w:rFonts w:hint="eastAsia" w:hAnsi="宋体"/>
          <w:szCs w:val="24"/>
        </w:rPr>
      </w:pPr>
      <w:r>
        <w:rPr>
          <w:rFonts w:hint="eastAsia" w:hAnsi="宋体"/>
          <w:szCs w:val="24"/>
        </w:rPr>
        <w:t>仪化公司现有项目建设过程中均配套建设相应的环保设施，近年来，随着环保标准的不断提高，又先后实施了聚酯废水汽提、天然气替代原油改造、水体环境风险防控等改造项目。仪化公司现有主要的环保设施见下表</w:t>
      </w:r>
      <w:r>
        <w:rPr>
          <w:rFonts w:hAnsi="宋体"/>
          <w:szCs w:val="24"/>
        </w:rPr>
        <w:t>。</w:t>
      </w:r>
    </w:p>
    <w:p w14:paraId="48C444BF">
      <w:pPr>
        <w:spacing w:line="240" w:lineRule="auto"/>
        <w:ind w:firstLine="482"/>
        <w:jc w:val="center"/>
        <w:rPr>
          <w:rFonts w:hint="eastAsia" w:hAnsi="宋体"/>
          <w:b/>
          <w:szCs w:val="24"/>
        </w:rPr>
      </w:pPr>
      <w:r>
        <w:rPr>
          <w:rFonts w:hAnsi="宋体"/>
          <w:b/>
          <w:szCs w:val="24"/>
        </w:rPr>
        <w:t>表3.1</w:t>
      </w:r>
      <w:r>
        <w:rPr>
          <w:rFonts w:hint="eastAsia" w:hAnsi="宋体"/>
          <w:b/>
          <w:szCs w:val="24"/>
        </w:rPr>
        <w:t>.3</w:t>
      </w:r>
      <w:r>
        <w:rPr>
          <w:rFonts w:hAnsi="宋体"/>
          <w:b/>
          <w:szCs w:val="24"/>
        </w:rPr>
        <w:t>-</w:t>
      </w:r>
      <w:r>
        <w:rPr>
          <w:rFonts w:hint="eastAsia" w:hAnsi="宋体"/>
          <w:b/>
          <w:szCs w:val="24"/>
        </w:rPr>
        <w:t>3</w:t>
      </w:r>
      <w:r>
        <w:rPr>
          <w:rFonts w:hAnsi="宋体"/>
          <w:b/>
          <w:szCs w:val="24"/>
        </w:rPr>
        <w:t xml:space="preserve"> </w:t>
      </w:r>
      <w:r>
        <w:rPr>
          <w:rFonts w:hint="eastAsia" w:hAnsi="宋体"/>
          <w:b/>
          <w:szCs w:val="24"/>
        </w:rPr>
        <w:t xml:space="preserve"> </w:t>
      </w:r>
      <w:r>
        <w:rPr>
          <w:rFonts w:hAnsi="宋体"/>
          <w:b/>
          <w:szCs w:val="24"/>
        </w:rPr>
        <w:t>现有</w:t>
      </w:r>
      <w:r>
        <w:rPr>
          <w:rFonts w:hint="eastAsia" w:hAnsi="宋体"/>
          <w:b/>
          <w:szCs w:val="24"/>
        </w:rPr>
        <w:t>主要</w:t>
      </w:r>
      <w:r>
        <w:rPr>
          <w:rFonts w:hAnsi="宋体"/>
          <w:b/>
          <w:szCs w:val="24"/>
        </w:rPr>
        <w:t>的环保</w:t>
      </w:r>
      <w:r>
        <w:rPr>
          <w:rFonts w:hint="eastAsia" w:hAnsi="宋体"/>
          <w:b/>
          <w:szCs w:val="24"/>
        </w:rPr>
        <w:t>设施</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533"/>
        <w:gridCol w:w="3620"/>
        <w:gridCol w:w="3918"/>
        <w:gridCol w:w="5103"/>
      </w:tblGrid>
      <w:tr w14:paraId="747C073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41" w:type="pct"/>
            <w:vAlign w:val="center"/>
          </w:tcPr>
          <w:p w14:paraId="2C8E3326">
            <w:pPr>
              <w:spacing w:line="240" w:lineRule="auto"/>
              <w:ind w:firstLine="0" w:firstLineChars="0"/>
              <w:jc w:val="center"/>
              <w:rPr>
                <w:rFonts w:hint="eastAsia" w:hAnsi="宋体"/>
                <w:b/>
                <w:sz w:val="21"/>
                <w:szCs w:val="21"/>
              </w:rPr>
            </w:pPr>
            <w:r>
              <w:rPr>
                <w:rFonts w:hAnsi="宋体"/>
                <w:b/>
                <w:sz w:val="21"/>
                <w:szCs w:val="21"/>
              </w:rPr>
              <w:t>项目</w:t>
            </w:r>
          </w:p>
        </w:tc>
        <w:tc>
          <w:tcPr>
            <w:tcW w:w="1277" w:type="pct"/>
            <w:vAlign w:val="center"/>
          </w:tcPr>
          <w:p w14:paraId="664CF186">
            <w:pPr>
              <w:spacing w:line="240" w:lineRule="auto"/>
              <w:ind w:firstLine="0" w:firstLineChars="0"/>
              <w:jc w:val="center"/>
              <w:rPr>
                <w:rFonts w:hint="eastAsia" w:hAnsi="宋体"/>
                <w:b/>
                <w:sz w:val="21"/>
                <w:szCs w:val="21"/>
              </w:rPr>
            </w:pPr>
            <w:r>
              <w:rPr>
                <w:rFonts w:hAnsi="宋体"/>
                <w:b/>
                <w:sz w:val="21"/>
                <w:szCs w:val="21"/>
              </w:rPr>
              <w:t>设施名称</w:t>
            </w:r>
          </w:p>
        </w:tc>
        <w:tc>
          <w:tcPr>
            <w:tcW w:w="1382" w:type="pct"/>
            <w:vAlign w:val="center"/>
          </w:tcPr>
          <w:p w14:paraId="30DA8EC7">
            <w:pPr>
              <w:spacing w:line="240" w:lineRule="auto"/>
              <w:ind w:firstLine="0" w:firstLineChars="0"/>
              <w:jc w:val="center"/>
              <w:rPr>
                <w:rFonts w:hint="eastAsia" w:hAnsi="宋体"/>
                <w:b/>
                <w:sz w:val="21"/>
                <w:szCs w:val="21"/>
              </w:rPr>
            </w:pPr>
            <w:r>
              <w:rPr>
                <w:rFonts w:hAnsi="宋体"/>
                <w:b/>
                <w:sz w:val="21"/>
                <w:szCs w:val="21"/>
              </w:rPr>
              <w:t>规模</w:t>
            </w:r>
          </w:p>
        </w:tc>
        <w:tc>
          <w:tcPr>
            <w:tcW w:w="1800" w:type="pct"/>
            <w:vAlign w:val="center"/>
          </w:tcPr>
          <w:p w14:paraId="4BA42DC0">
            <w:pPr>
              <w:spacing w:line="240" w:lineRule="auto"/>
              <w:ind w:firstLine="0" w:firstLineChars="0"/>
              <w:jc w:val="center"/>
              <w:rPr>
                <w:rFonts w:hint="eastAsia" w:hAnsi="宋体"/>
                <w:b/>
                <w:sz w:val="21"/>
                <w:szCs w:val="21"/>
              </w:rPr>
            </w:pPr>
            <w:r>
              <w:rPr>
                <w:rFonts w:hAnsi="宋体"/>
                <w:b/>
                <w:sz w:val="21"/>
                <w:szCs w:val="21"/>
              </w:rPr>
              <w:t>处理工艺</w:t>
            </w:r>
          </w:p>
        </w:tc>
      </w:tr>
      <w:tr w14:paraId="358343D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41" w:type="pct"/>
            <w:vMerge w:val="restart"/>
            <w:vAlign w:val="center"/>
          </w:tcPr>
          <w:p w14:paraId="552D114F">
            <w:pPr>
              <w:spacing w:line="240" w:lineRule="auto"/>
              <w:ind w:firstLine="0" w:firstLineChars="0"/>
              <w:jc w:val="center"/>
              <w:rPr>
                <w:rFonts w:hint="eastAsia" w:hAnsi="宋体"/>
                <w:bCs/>
                <w:sz w:val="21"/>
                <w:szCs w:val="21"/>
              </w:rPr>
            </w:pPr>
            <w:r>
              <w:rPr>
                <w:rFonts w:hAnsi="宋体"/>
                <w:bCs/>
                <w:sz w:val="21"/>
                <w:szCs w:val="21"/>
              </w:rPr>
              <w:t>废气处理设施</w:t>
            </w:r>
          </w:p>
        </w:tc>
        <w:tc>
          <w:tcPr>
            <w:tcW w:w="1277" w:type="pct"/>
            <w:vAlign w:val="center"/>
          </w:tcPr>
          <w:p w14:paraId="3CFDDF30">
            <w:pPr>
              <w:spacing w:line="240" w:lineRule="auto"/>
              <w:ind w:firstLine="0" w:firstLineChars="0"/>
              <w:jc w:val="center"/>
              <w:rPr>
                <w:rFonts w:hint="eastAsia" w:hAnsi="宋体"/>
                <w:bCs/>
                <w:sz w:val="21"/>
                <w:szCs w:val="21"/>
              </w:rPr>
            </w:pPr>
            <w:r>
              <w:rPr>
                <w:rFonts w:hAnsi="宋体"/>
                <w:bCs/>
                <w:sz w:val="21"/>
                <w:szCs w:val="21"/>
              </w:rPr>
              <w:t>BDO废气</w:t>
            </w:r>
            <w:r>
              <w:rPr>
                <w:rFonts w:hint="eastAsia" w:hAnsi="宋体"/>
                <w:bCs/>
                <w:sz w:val="21"/>
                <w:szCs w:val="21"/>
              </w:rPr>
              <w:t>焚烧炉</w:t>
            </w:r>
          </w:p>
        </w:tc>
        <w:tc>
          <w:tcPr>
            <w:tcW w:w="1382" w:type="pct"/>
            <w:vAlign w:val="center"/>
          </w:tcPr>
          <w:p w14:paraId="726805F5">
            <w:pPr>
              <w:spacing w:line="240" w:lineRule="auto"/>
              <w:ind w:firstLine="0" w:firstLineChars="0"/>
              <w:jc w:val="center"/>
              <w:rPr>
                <w:rFonts w:hint="eastAsia" w:hAnsi="宋体"/>
                <w:bCs/>
                <w:sz w:val="21"/>
                <w:szCs w:val="21"/>
              </w:rPr>
            </w:pPr>
            <w:r>
              <w:rPr>
                <w:rFonts w:hAnsi="宋体"/>
                <w:bCs/>
                <w:sz w:val="21"/>
                <w:szCs w:val="21"/>
              </w:rPr>
              <w:t>38万Nm</w:t>
            </w:r>
            <w:r>
              <w:rPr>
                <w:rFonts w:hAnsi="宋体"/>
                <w:bCs/>
                <w:sz w:val="21"/>
                <w:szCs w:val="21"/>
                <w:vertAlign w:val="superscript"/>
              </w:rPr>
              <w:t>3</w:t>
            </w:r>
            <w:r>
              <w:rPr>
                <w:rFonts w:hAnsi="宋体"/>
                <w:bCs/>
                <w:sz w:val="21"/>
                <w:szCs w:val="21"/>
              </w:rPr>
              <w:t>/h</w:t>
            </w:r>
          </w:p>
        </w:tc>
        <w:tc>
          <w:tcPr>
            <w:tcW w:w="1800" w:type="pct"/>
            <w:vAlign w:val="center"/>
          </w:tcPr>
          <w:p w14:paraId="1BB979D3">
            <w:pPr>
              <w:spacing w:line="240" w:lineRule="auto"/>
              <w:ind w:firstLine="0" w:firstLineChars="0"/>
              <w:jc w:val="center"/>
              <w:rPr>
                <w:rFonts w:hint="eastAsia" w:hAnsi="宋体"/>
                <w:bCs/>
                <w:sz w:val="21"/>
                <w:szCs w:val="21"/>
              </w:rPr>
            </w:pPr>
            <w:r>
              <w:rPr>
                <w:rFonts w:hAnsi="宋体"/>
                <w:bCs/>
                <w:sz w:val="21"/>
                <w:szCs w:val="21"/>
              </w:rPr>
              <w:t>焚烧</w:t>
            </w:r>
          </w:p>
        </w:tc>
      </w:tr>
      <w:tr w14:paraId="17FB8AA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41" w:type="pct"/>
            <w:vMerge w:val="continue"/>
            <w:vAlign w:val="center"/>
          </w:tcPr>
          <w:p w14:paraId="07CE145B">
            <w:pPr>
              <w:spacing w:line="240" w:lineRule="auto"/>
              <w:ind w:firstLine="0" w:firstLineChars="0"/>
              <w:jc w:val="center"/>
              <w:rPr>
                <w:rFonts w:hint="eastAsia" w:hAnsi="宋体"/>
                <w:bCs/>
                <w:sz w:val="21"/>
                <w:szCs w:val="21"/>
              </w:rPr>
            </w:pPr>
          </w:p>
        </w:tc>
        <w:tc>
          <w:tcPr>
            <w:tcW w:w="1277" w:type="pct"/>
            <w:vAlign w:val="center"/>
          </w:tcPr>
          <w:p w14:paraId="07EF8F99">
            <w:pPr>
              <w:spacing w:line="240" w:lineRule="auto"/>
              <w:ind w:firstLine="0" w:firstLineChars="0"/>
              <w:jc w:val="center"/>
              <w:rPr>
                <w:rFonts w:hint="eastAsia" w:hAnsi="宋体"/>
                <w:bCs/>
                <w:sz w:val="21"/>
                <w:szCs w:val="21"/>
              </w:rPr>
            </w:pPr>
            <w:r>
              <w:rPr>
                <w:rFonts w:hint="eastAsia" w:hAnsi="宋体"/>
                <w:bCs/>
                <w:sz w:val="21"/>
                <w:szCs w:val="21"/>
              </w:rPr>
              <w:t>热媒炉</w:t>
            </w:r>
            <w:r>
              <w:rPr>
                <w:rFonts w:hAnsi="宋体"/>
                <w:bCs/>
                <w:sz w:val="21"/>
                <w:szCs w:val="21"/>
              </w:rPr>
              <w:t>天然气</w:t>
            </w:r>
            <w:r>
              <w:rPr>
                <w:rFonts w:hint="eastAsia" w:hAnsi="宋体"/>
                <w:bCs/>
                <w:sz w:val="21"/>
                <w:szCs w:val="21"/>
              </w:rPr>
              <w:t>改造</w:t>
            </w:r>
          </w:p>
        </w:tc>
        <w:tc>
          <w:tcPr>
            <w:tcW w:w="1382" w:type="pct"/>
            <w:vAlign w:val="center"/>
          </w:tcPr>
          <w:p w14:paraId="0C649E54">
            <w:pPr>
              <w:spacing w:line="240" w:lineRule="auto"/>
              <w:ind w:firstLine="0" w:firstLineChars="0"/>
              <w:jc w:val="center"/>
              <w:rPr>
                <w:rFonts w:hint="eastAsia" w:hAnsi="宋体"/>
                <w:bCs/>
                <w:sz w:val="21"/>
                <w:szCs w:val="21"/>
              </w:rPr>
            </w:pPr>
            <w:r>
              <w:rPr>
                <w:rFonts w:hAnsi="宋体"/>
                <w:bCs/>
                <w:sz w:val="21"/>
                <w:szCs w:val="21"/>
              </w:rPr>
              <w:t>26台</w:t>
            </w:r>
            <w:r>
              <w:rPr>
                <w:rFonts w:hint="eastAsia" w:hAnsi="宋体"/>
                <w:bCs/>
                <w:sz w:val="21"/>
                <w:szCs w:val="21"/>
              </w:rPr>
              <w:t>热媒炉</w:t>
            </w:r>
            <w:r>
              <w:rPr>
                <w:rFonts w:hAnsi="宋体"/>
                <w:bCs/>
                <w:sz w:val="21"/>
                <w:szCs w:val="21"/>
              </w:rPr>
              <w:t>改造</w:t>
            </w:r>
          </w:p>
        </w:tc>
        <w:tc>
          <w:tcPr>
            <w:tcW w:w="1800" w:type="pct"/>
            <w:vAlign w:val="center"/>
          </w:tcPr>
          <w:p w14:paraId="0B1AA368">
            <w:pPr>
              <w:spacing w:line="240" w:lineRule="auto"/>
              <w:ind w:firstLine="0" w:firstLineChars="0"/>
              <w:jc w:val="center"/>
              <w:rPr>
                <w:rFonts w:hint="eastAsia" w:hAnsi="宋体"/>
                <w:bCs/>
                <w:sz w:val="21"/>
                <w:szCs w:val="21"/>
              </w:rPr>
            </w:pPr>
            <w:r>
              <w:rPr>
                <w:rFonts w:hAnsi="宋体"/>
                <w:bCs/>
                <w:sz w:val="21"/>
                <w:szCs w:val="21"/>
              </w:rPr>
              <w:t>燃料由重油替</w:t>
            </w:r>
            <w:r>
              <w:rPr>
                <w:rFonts w:hint="eastAsia" w:hAnsi="宋体"/>
                <w:bCs/>
                <w:sz w:val="21"/>
                <w:szCs w:val="21"/>
              </w:rPr>
              <w:t>换</w:t>
            </w:r>
            <w:r>
              <w:rPr>
                <w:rFonts w:hAnsi="宋体"/>
                <w:bCs/>
                <w:sz w:val="21"/>
                <w:szCs w:val="21"/>
              </w:rPr>
              <w:t>为天然气</w:t>
            </w:r>
            <w:r>
              <w:rPr>
                <w:rFonts w:hint="eastAsia" w:hAnsi="宋体"/>
                <w:bCs/>
                <w:sz w:val="21"/>
                <w:szCs w:val="21"/>
              </w:rPr>
              <w:t>并增加低氮燃烧装置</w:t>
            </w:r>
          </w:p>
        </w:tc>
      </w:tr>
      <w:tr w14:paraId="01C47E1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41" w:type="pct"/>
            <w:vMerge w:val="restart"/>
            <w:vAlign w:val="center"/>
          </w:tcPr>
          <w:p w14:paraId="2803C3AD">
            <w:pPr>
              <w:spacing w:line="240" w:lineRule="auto"/>
              <w:ind w:firstLine="0" w:firstLineChars="0"/>
              <w:jc w:val="center"/>
              <w:rPr>
                <w:rFonts w:hint="eastAsia" w:hAnsi="宋体"/>
                <w:bCs/>
                <w:sz w:val="21"/>
                <w:szCs w:val="21"/>
              </w:rPr>
            </w:pPr>
            <w:r>
              <w:rPr>
                <w:rFonts w:hAnsi="宋体"/>
                <w:bCs/>
                <w:sz w:val="21"/>
                <w:szCs w:val="21"/>
              </w:rPr>
              <w:t>废水处理设施</w:t>
            </w:r>
          </w:p>
        </w:tc>
        <w:tc>
          <w:tcPr>
            <w:tcW w:w="1277" w:type="pct"/>
            <w:vAlign w:val="center"/>
          </w:tcPr>
          <w:p w14:paraId="3376797F">
            <w:pPr>
              <w:spacing w:line="240" w:lineRule="auto"/>
              <w:ind w:firstLine="0" w:firstLineChars="0"/>
              <w:jc w:val="center"/>
              <w:rPr>
                <w:rFonts w:hint="eastAsia" w:hAnsi="宋体"/>
                <w:bCs/>
                <w:sz w:val="21"/>
                <w:szCs w:val="21"/>
              </w:rPr>
            </w:pPr>
            <w:r>
              <w:rPr>
                <w:rFonts w:hAnsi="宋体"/>
                <w:bCs/>
                <w:sz w:val="21"/>
                <w:szCs w:val="21"/>
              </w:rPr>
              <w:t>聚酯废水预处理</w:t>
            </w:r>
          </w:p>
        </w:tc>
        <w:tc>
          <w:tcPr>
            <w:tcW w:w="1382" w:type="pct"/>
            <w:vAlign w:val="center"/>
          </w:tcPr>
          <w:p w14:paraId="631FD912">
            <w:pPr>
              <w:spacing w:line="240" w:lineRule="auto"/>
              <w:ind w:firstLine="0" w:firstLineChars="0"/>
              <w:jc w:val="center"/>
              <w:rPr>
                <w:rFonts w:hint="eastAsia" w:hAnsi="宋体"/>
                <w:bCs/>
                <w:sz w:val="21"/>
                <w:szCs w:val="21"/>
              </w:rPr>
            </w:pPr>
            <w:r>
              <w:rPr>
                <w:rFonts w:hAnsi="宋体"/>
                <w:bCs/>
                <w:sz w:val="21"/>
                <w:szCs w:val="21"/>
              </w:rPr>
              <w:t>3824t/d</w:t>
            </w:r>
          </w:p>
        </w:tc>
        <w:tc>
          <w:tcPr>
            <w:tcW w:w="1800" w:type="pct"/>
            <w:vAlign w:val="center"/>
          </w:tcPr>
          <w:p w14:paraId="57D782DF">
            <w:pPr>
              <w:spacing w:line="240" w:lineRule="auto"/>
              <w:ind w:firstLine="0" w:firstLineChars="0"/>
              <w:jc w:val="center"/>
              <w:rPr>
                <w:rFonts w:hint="eastAsia" w:hAnsi="宋体"/>
                <w:bCs/>
                <w:sz w:val="21"/>
                <w:szCs w:val="21"/>
              </w:rPr>
            </w:pPr>
            <w:r>
              <w:rPr>
                <w:rFonts w:hAnsi="宋体"/>
                <w:bCs/>
                <w:sz w:val="21"/>
                <w:szCs w:val="21"/>
              </w:rPr>
              <w:t>酸碱中和</w:t>
            </w:r>
          </w:p>
        </w:tc>
      </w:tr>
      <w:tr w14:paraId="4A0BDC3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41" w:type="pct"/>
            <w:vMerge w:val="continue"/>
            <w:vAlign w:val="center"/>
          </w:tcPr>
          <w:p w14:paraId="6A268428">
            <w:pPr>
              <w:spacing w:line="240" w:lineRule="auto"/>
              <w:ind w:firstLine="0" w:firstLineChars="0"/>
              <w:jc w:val="center"/>
              <w:rPr>
                <w:rFonts w:hint="eastAsia" w:hAnsi="宋体"/>
                <w:bCs/>
                <w:sz w:val="21"/>
                <w:szCs w:val="21"/>
              </w:rPr>
            </w:pPr>
          </w:p>
        </w:tc>
        <w:tc>
          <w:tcPr>
            <w:tcW w:w="1277" w:type="pct"/>
            <w:vAlign w:val="center"/>
          </w:tcPr>
          <w:p w14:paraId="62A8F522">
            <w:pPr>
              <w:spacing w:line="240" w:lineRule="auto"/>
              <w:ind w:firstLine="0" w:firstLineChars="0"/>
              <w:jc w:val="center"/>
              <w:rPr>
                <w:rFonts w:hint="eastAsia" w:hAnsi="宋体"/>
                <w:bCs/>
                <w:sz w:val="21"/>
                <w:szCs w:val="21"/>
              </w:rPr>
            </w:pPr>
            <w:r>
              <w:rPr>
                <w:rFonts w:hAnsi="宋体"/>
                <w:bCs/>
                <w:sz w:val="21"/>
                <w:szCs w:val="21"/>
              </w:rPr>
              <w:t>生化</w:t>
            </w:r>
            <w:r>
              <w:rPr>
                <w:rFonts w:hint="eastAsia" w:hAnsi="宋体"/>
                <w:bCs/>
                <w:sz w:val="21"/>
                <w:szCs w:val="21"/>
              </w:rPr>
              <w:t>装置东区</w:t>
            </w:r>
          </w:p>
        </w:tc>
        <w:tc>
          <w:tcPr>
            <w:tcW w:w="1382" w:type="pct"/>
            <w:vAlign w:val="center"/>
          </w:tcPr>
          <w:p w14:paraId="06D0FAD6">
            <w:pPr>
              <w:spacing w:line="240" w:lineRule="auto"/>
              <w:ind w:firstLine="0" w:firstLineChars="0"/>
              <w:jc w:val="center"/>
              <w:rPr>
                <w:rFonts w:hint="eastAsia" w:hAnsi="宋体"/>
                <w:bCs/>
                <w:sz w:val="21"/>
                <w:szCs w:val="21"/>
              </w:rPr>
            </w:pPr>
            <w:r>
              <w:rPr>
                <w:rFonts w:hAnsi="宋体"/>
                <w:bCs/>
                <w:sz w:val="21"/>
                <w:szCs w:val="21"/>
              </w:rPr>
              <w:t>7.8万t/d</w:t>
            </w:r>
          </w:p>
        </w:tc>
        <w:tc>
          <w:tcPr>
            <w:tcW w:w="1800" w:type="pct"/>
            <w:vAlign w:val="center"/>
          </w:tcPr>
          <w:p w14:paraId="1A33A349">
            <w:pPr>
              <w:spacing w:line="240" w:lineRule="auto"/>
              <w:ind w:firstLine="0" w:firstLineChars="0"/>
              <w:jc w:val="center"/>
              <w:rPr>
                <w:rFonts w:hint="eastAsia" w:hAnsi="宋体"/>
                <w:bCs/>
                <w:sz w:val="21"/>
                <w:szCs w:val="21"/>
              </w:rPr>
            </w:pPr>
            <w:r>
              <w:rPr>
                <w:rFonts w:hint="eastAsia" w:hAnsi="宋体"/>
                <w:bCs/>
                <w:sz w:val="21"/>
                <w:szCs w:val="21"/>
              </w:rPr>
              <w:t>A</w:t>
            </w:r>
            <w:r>
              <w:rPr>
                <w:rFonts w:hint="eastAsia" w:hAnsi="宋体"/>
                <w:bCs/>
                <w:sz w:val="21"/>
                <w:szCs w:val="21"/>
                <w:vertAlign w:val="superscript"/>
              </w:rPr>
              <w:t>2</w:t>
            </w:r>
            <w:r>
              <w:rPr>
                <w:rFonts w:hint="eastAsia" w:hAnsi="宋体"/>
                <w:bCs/>
                <w:sz w:val="21"/>
                <w:szCs w:val="21"/>
              </w:rPr>
              <w:t>/O法</w:t>
            </w:r>
          </w:p>
        </w:tc>
      </w:tr>
      <w:tr w14:paraId="3DDF259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41" w:type="pct"/>
            <w:vMerge w:val="continue"/>
            <w:vAlign w:val="center"/>
          </w:tcPr>
          <w:p w14:paraId="440B383D">
            <w:pPr>
              <w:spacing w:line="240" w:lineRule="auto"/>
              <w:ind w:firstLine="0" w:firstLineChars="0"/>
              <w:jc w:val="center"/>
              <w:rPr>
                <w:rFonts w:hint="eastAsia" w:hAnsi="宋体"/>
                <w:bCs/>
                <w:sz w:val="21"/>
                <w:szCs w:val="21"/>
              </w:rPr>
            </w:pPr>
          </w:p>
        </w:tc>
        <w:tc>
          <w:tcPr>
            <w:tcW w:w="1277" w:type="pct"/>
            <w:vAlign w:val="center"/>
          </w:tcPr>
          <w:p w14:paraId="7D796056">
            <w:pPr>
              <w:spacing w:line="240" w:lineRule="auto"/>
              <w:ind w:firstLine="0" w:firstLineChars="0"/>
              <w:jc w:val="center"/>
              <w:rPr>
                <w:rFonts w:hint="eastAsia" w:hAnsi="宋体"/>
                <w:bCs/>
                <w:sz w:val="21"/>
                <w:szCs w:val="21"/>
              </w:rPr>
            </w:pPr>
            <w:r>
              <w:rPr>
                <w:rFonts w:hAnsi="宋体"/>
                <w:bCs/>
                <w:sz w:val="21"/>
                <w:szCs w:val="21"/>
              </w:rPr>
              <w:t>生化</w:t>
            </w:r>
            <w:r>
              <w:rPr>
                <w:rFonts w:hint="eastAsia" w:hAnsi="宋体"/>
                <w:bCs/>
                <w:sz w:val="21"/>
                <w:szCs w:val="21"/>
              </w:rPr>
              <w:t>装置西区</w:t>
            </w:r>
          </w:p>
        </w:tc>
        <w:tc>
          <w:tcPr>
            <w:tcW w:w="1382" w:type="pct"/>
            <w:vAlign w:val="center"/>
          </w:tcPr>
          <w:p w14:paraId="3471BDD3">
            <w:pPr>
              <w:spacing w:line="240" w:lineRule="auto"/>
              <w:ind w:firstLine="0" w:firstLineChars="0"/>
              <w:jc w:val="center"/>
              <w:rPr>
                <w:rFonts w:hint="eastAsia" w:hAnsi="宋体"/>
                <w:bCs/>
                <w:sz w:val="21"/>
                <w:szCs w:val="21"/>
              </w:rPr>
            </w:pPr>
            <w:r>
              <w:rPr>
                <w:rFonts w:hAnsi="宋体"/>
                <w:bCs/>
                <w:sz w:val="21"/>
                <w:szCs w:val="21"/>
              </w:rPr>
              <w:t>0.96万t/d</w:t>
            </w:r>
          </w:p>
        </w:tc>
        <w:tc>
          <w:tcPr>
            <w:tcW w:w="1800" w:type="pct"/>
            <w:vAlign w:val="center"/>
          </w:tcPr>
          <w:p w14:paraId="0A8C27CA">
            <w:pPr>
              <w:spacing w:line="240" w:lineRule="auto"/>
              <w:ind w:firstLine="0" w:firstLineChars="0"/>
              <w:jc w:val="center"/>
              <w:rPr>
                <w:rFonts w:hint="eastAsia" w:hAnsi="宋体"/>
                <w:bCs/>
                <w:sz w:val="21"/>
                <w:szCs w:val="21"/>
              </w:rPr>
            </w:pPr>
            <w:r>
              <w:rPr>
                <w:rFonts w:hint="eastAsia" w:hAnsi="宋体"/>
                <w:bCs/>
                <w:sz w:val="21"/>
                <w:szCs w:val="21"/>
              </w:rPr>
              <w:t>厌氧+二级好氧+微砂加碳高密澄清</w:t>
            </w:r>
          </w:p>
        </w:tc>
      </w:tr>
      <w:tr w14:paraId="3FFDBA8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41" w:type="pct"/>
            <w:vMerge w:val="continue"/>
            <w:vAlign w:val="center"/>
          </w:tcPr>
          <w:p w14:paraId="34B19D9F">
            <w:pPr>
              <w:spacing w:line="240" w:lineRule="auto"/>
              <w:ind w:firstLine="0" w:firstLineChars="0"/>
              <w:jc w:val="center"/>
              <w:rPr>
                <w:rFonts w:hint="eastAsia" w:hAnsi="宋体"/>
                <w:bCs/>
                <w:sz w:val="21"/>
                <w:szCs w:val="21"/>
              </w:rPr>
            </w:pPr>
          </w:p>
        </w:tc>
        <w:tc>
          <w:tcPr>
            <w:tcW w:w="1277" w:type="pct"/>
            <w:vAlign w:val="center"/>
          </w:tcPr>
          <w:p w14:paraId="1CF8A419">
            <w:pPr>
              <w:spacing w:line="240" w:lineRule="auto"/>
              <w:ind w:firstLine="0" w:firstLineChars="0"/>
              <w:jc w:val="center"/>
              <w:rPr>
                <w:rFonts w:hint="eastAsia" w:hAnsi="宋体"/>
                <w:bCs/>
                <w:sz w:val="21"/>
                <w:szCs w:val="21"/>
              </w:rPr>
            </w:pPr>
            <w:r>
              <w:rPr>
                <w:rFonts w:hAnsi="宋体"/>
                <w:bCs/>
                <w:sz w:val="21"/>
                <w:szCs w:val="21"/>
              </w:rPr>
              <w:t>废水经汽提后送热媒炉燃烧</w:t>
            </w:r>
          </w:p>
        </w:tc>
        <w:tc>
          <w:tcPr>
            <w:tcW w:w="1382" w:type="pct"/>
            <w:vAlign w:val="center"/>
          </w:tcPr>
          <w:p w14:paraId="09BC0390">
            <w:pPr>
              <w:spacing w:line="240" w:lineRule="auto"/>
              <w:ind w:firstLine="0" w:firstLineChars="0"/>
              <w:jc w:val="center"/>
              <w:rPr>
                <w:rFonts w:hint="eastAsia" w:hAnsi="宋体"/>
                <w:bCs/>
                <w:sz w:val="21"/>
                <w:szCs w:val="21"/>
              </w:rPr>
            </w:pPr>
            <w:r>
              <w:rPr>
                <w:rFonts w:hAnsi="宋体"/>
                <w:bCs/>
                <w:sz w:val="21"/>
                <w:szCs w:val="21"/>
              </w:rPr>
              <w:t>6套汽提装置</w:t>
            </w:r>
          </w:p>
        </w:tc>
        <w:tc>
          <w:tcPr>
            <w:tcW w:w="1800" w:type="pct"/>
            <w:vAlign w:val="center"/>
          </w:tcPr>
          <w:p w14:paraId="0CE172CC">
            <w:pPr>
              <w:spacing w:line="240" w:lineRule="auto"/>
              <w:ind w:firstLine="0" w:firstLineChars="0"/>
              <w:jc w:val="center"/>
              <w:rPr>
                <w:rFonts w:hint="eastAsia" w:hAnsi="宋体"/>
                <w:bCs/>
                <w:sz w:val="21"/>
                <w:szCs w:val="21"/>
              </w:rPr>
            </w:pPr>
            <w:r>
              <w:rPr>
                <w:rFonts w:hAnsi="宋体"/>
                <w:bCs/>
                <w:sz w:val="21"/>
                <w:szCs w:val="21"/>
              </w:rPr>
              <w:t>聚酯19个单元废水中乙醛汽提出来后送入</w:t>
            </w:r>
            <w:r>
              <w:rPr>
                <w:rFonts w:hint="eastAsia" w:hAnsi="宋体"/>
                <w:bCs/>
                <w:sz w:val="21"/>
                <w:szCs w:val="21"/>
              </w:rPr>
              <w:t>热媒炉</w:t>
            </w:r>
            <w:r>
              <w:rPr>
                <w:rFonts w:hAnsi="宋体"/>
                <w:bCs/>
                <w:sz w:val="21"/>
                <w:szCs w:val="21"/>
              </w:rPr>
              <w:t>燃烧</w:t>
            </w:r>
          </w:p>
        </w:tc>
      </w:tr>
      <w:tr w14:paraId="206FD33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41" w:type="pct"/>
            <w:vMerge w:val="continue"/>
            <w:vAlign w:val="center"/>
          </w:tcPr>
          <w:p w14:paraId="03E98C49">
            <w:pPr>
              <w:spacing w:line="240" w:lineRule="auto"/>
              <w:ind w:firstLine="0" w:firstLineChars="0"/>
              <w:jc w:val="center"/>
              <w:rPr>
                <w:rFonts w:hint="eastAsia" w:hAnsi="宋体"/>
                <w:bCs/>
                <w:sz w:val="21"/>
                <w:szCs w:val="21"/>
              </w:rPr>
            </w:pPr>
          </w:p>
        </w:tc>
        <w:tc>
          <w:tcPr>
            <w:tcW w:w="1277" w:type="pct"/>
            <w:vAlign w:val="center"/>
          </w:tcPr>
          <w:p w14:paraId="31B78BAF">
            <w:pPr>
              <w:spacing w:line="240" w:lineRule="auto"/>
              <w:ind w:firstLine="0" w:firstLineChars="0"/>
              <w:jc w:val="center"/>
              <w:rPr>
                <w:rFonts w:hint="eastAsia" w:hAnsi="宋体"/>
                <w:bCs/>
                <w:sz w:val="21"/>
                <w:szCs w:val="21"/>
              </w:rPr>
            </w:pPr>
            <w:r>
              <w:rPr>
                <w:rFonts w:hAnsi="宋体"/>
                <w:bCs/>
                <w:sz w:val="21"/>
                <w:szCs w:val="21"/>
              </w:rPr>
              <w:t>事故废水收集系统</w:t>
            </w:r>
          </w:p>
        </w:tc>
        <w:tc>
          <w:tcPr>
            <w:tcW w:w="1382" w:type="pct"/>
            <w:vAlign w:val="center"/>
          </w:tcPr>
          <w:p w14:paraId="69769722">
            <w:pPr>
              <w:spacing w:line="240" w:lineRule="auto"/>
              <w:ind w:firstLine="0" w:firstLineChars="0"/>
              <w:jc w:val="center"/>
              <w:rPr>
                <w:rFonts w:hint="eastAsia" w:hAnsi="宋体"/>
                <w:bCs/>
                <w:sz w:val="21"/>
                <w:szCs w:val="21"/>
              </w:rPr>
            </w:pPr>
            <w:r>
              <w:rPr>
                <w:rFonts w:hAnsi="宋体"/>
                <w:bCs/>
                <w:sz w:val="21"/>
                <w:szCs w:val="21"/>
              </w:rPr>
              <w:t>60000m</w:t>
            </w:r>
            <w:r>
              <w:rPr>
                <w:rFonts w:hAnsi="宋体"/>
                <w:bCs/>
                <w:sz w:val="21"/>
                <w:szCs w:val="21"/>
                <w:vertAlign w:val="superscript"/>
              </w:rPr>
              <w:t>3</w:t>
            </w:r>
          </w:p>
        </w:tc>
        <w:tc>
          <w:tcPr>
            <w:tcW w:w="1800" w:type="pct"/>
            <w:vAlign w:val="center"/>
          </w:tcPr>
          <w:p w14:paraId="0590D609">
            <w:pPr>
              <w:spacing w:line="240" w:lineRule="auto"/>
              <w:ind w:firstLine="0" w:firstLineChars="0"/>
              <w:jc w:val="center"/>
              <w:rPr>
                <w:rFonts w:hint="eastAsia" w:hAnsi="宋体"/>
                <w:bCs/>
                <w:sz w:val="21"/>
                <w:szCs w:val="21"/>
              </w:rPr>
            </w:pPr>
            <w:r>
              <w:rPr>
                <w:rFonts w:hint="eastAsia" w:hAnsi="宋体"/>
                <w:bCs/>
                <w:sz w:val="21"/>
                <w:szCs w:val="21"/>
              </w:rPr>
              <w:t>/</w:t>
            </w:r>
          </w:p>
        </w:tc>
      </w:tr>
      <w:tr w14:paraId="1C415F0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41" w:type="pct"/>
            <w:vMerge w:val="continue"/>
            <w:vAlign w:val="center"/>
          </w:tcPr>
          <w:p w14:paraId="7D06A471">
            <w:pPr>
              <w:spacing w:line="240" w:lineRule="auto"/>
              <w:ind w:firstLine="0" w:firstLineChars="0"/>
              <w:jc w:val="center"/>
              <w:rPr>
                <w:rFonts w:hint="eastAsia" w:hAnsi="宋体"/>
                <w:bCs/>
                <w:sz w:val="21"/>
                <w:szCs w:val="21"/>
              </w:rPr>
            </w:pPr>
          </w:p>
        </w:tc>
        <w:tc>
          <w:tcPr>
            <w:tcW w:w="1277" w:type="pct"/>
            <w:vAlign w:val="center"/>
          </w:tcPr>
          <w:p w14:paraId="02DF7D7D">
            <w:pPr>
              <w:spacing w:line="240" w:lineRule="auto"/>
              <w:ind w:firstLine="0" w:firstLineChars="0"/>
              <w:jc w:val="center"/>
              <w:rPr>
                <w:rFonts w:hint="eastAsia" w:hAnsi="宋体"/>
                <w:bCs/>
                <w:sz w:val="21"/>
                <w:szCs w:val="21"/>
              </w:rPr>
            </w:pPr>
            <w:r>
              <w:rPr>
                <w:rFonts w:hAnsi="宋体"/>
                <w:bCs/>
                <w:sz w:val="21"/>
                <w:szCs w:val="21"/>
              </w:rPr>
              <w:t>雨（污）水截流系统</w:t>
            </w:r>
          </w:p>
        </w:tc>
        <w:tc>
          <w:tcPr>
            <w:tcW w:w="1382" w:type="pct"/>
            <w:vAlign w:val="center"/>
          </w:tcPr>
          <w:p w14:paraId="52DDD064">
            <w:pPr>
              <w:spacing w:line="240" w:lineRule="auto"/>
              <w:ind w:firstLine="0" w:firstLineChars="0"/>
              <w:jc w:val="center"/>
              <w:rPr>
                <w:rFonts w:hint="eastAsia" w:hAnsi="宋体"/>
                <w:bCs/>
                <w:sz w:val="21"/>
                <w:szCs w:val="21"/>
              </w:rPr>
            </w:pPr>
            <w:r>
              <w:rPr>
                <w:rFonts w:hint="eastAsia" w:hAnsi="宋体"/>
                <w:bCs/>
                <w:sz w:val="21"/>
                <w:szCs w:val="21"/>
              </w:rPr>
              <w:t>/</w:t>
            </w:r>
          </w:p>
        </w:tc>
        <w:tc>
          <w:tcPr>
            <w:tcW w:w="1800" w:type="pct"/>
            <w:vAlign w:val="center"/>
          </w:tcPr>
          <w:p w14:paraId="22907E13">
            <w:pPr>
              <w:spacing w:line="240" w:lineRule="auto"/>
              <w:ind w:firstLine="0" w:firstLineChars="0"/>
              <w:jc w:val="center"/>
              <w:rPr>
                <w:rFonts w:hint="eastAsia" w:hAnsi="宋体"/>
                <w:bCs/>
                <w:sz w:val="21"/>
                <w:szCs w:val="21"/>
              </w:rPr>
            </w:pPr>
            <w:r>
              <w:rPr>
                <w:rFonts w:hint="eastAsia" w:hAnsi="宋体"/>
                <w:bCs/>
                <w:sz w:val="21"/>
                <w:szCs w:val="21"/>
              </w:rPr>
              <w:t>甘草山河</w:t>
            </w:r>
            <w:r>
              <w:rPr>
                <w:rFonts w:hAnsi="宋体"/>
                <w:bCs/>
                <w:sz w:val="21"/>
                <w:szCs w:val="21"/>
              </w:rPr>
              <w:t>2</w:t>
            </w:r>
            <w:r>
              <w:rPr>
                <w:rFonts w:hint="eastAsia" w:hAnsi="宋体"/>
                <w:bCs/>
                <w:sz w:val="21"/>
                <w:szCs w:val="21"/>
              </w:rPr>
              <w:t>个雨水排口、3个泄洪口均</w:t>
            </w:r>
            <w:r>
              <w:rPr>
                <w:rFonts w:hAnsi="宋体"/>
                <w:bCs/>
                <w:sz w:val="21"/>
                <w:szCs w:val="21"/>
              </w:rPr>
              <w:t>设置截流闸阀、事故废水经新增管道提升至二号泵站</w:t>
            </w:r>
          </w:p>
        </w:tc>
      </w:tr>
      <w:tr w14:paraId="5A3ABDE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41" w:type="pct"/>
            <w:vAlign w:val="center"/>
          </w:tcPr>
          <w:p w14:paraId="12E7EF0F">
            <w:pPr>
              <w:spacing w:line="240" w:lineRule="auto"/>
              <w:ind w:firstLine="0" w:firstLineChars="0"/>
              <w:jc w:val="center"/>
              <w:rPr>
                <w:rFonts w:hint="eastAsia" w:hAnsi="宋体"/>
                <w:bCs/>
                <w:sz w:val="21"/>
                <w:szCs w:val="21"/>
              </w:rPr>
            </w:pPr>
            <w:r>
              <w:rPr>
                <w:rFonts w:hAnsi="宋体"/>
                <w:bCs/>
                <w:sz w:val="21"/>
                <w:szCs w:val="21"/>
              </w:rPr>
              <w:t>固废处理设施</w:t>
            </w:r>
          </w:p>
        </w:tc>
        <w:tc>
          <w:tcPr>
            <w:tcW w:w="1277" w:type="pct"/>
            <w:vAlign w:val="center"/>
          </w:tcPr>
          <w:p w14:paraId="66CABF8E">
            <w:pPr>
              <w:spacing w:line="240" w:lineRule="auto"/>
              <w:ind w:firstLine="0" w:firstLineChars="0"/>
              <w:jc w:val="center"/>
              <w:rPr>
                <w:rFonts w:hint="eastAsia" w:hAnsi="宋体"/>
                <w:bCs/>
                <w:sz w:val="21"/>
                <w:szCs w:val="21"/>
              </w:rPr>
            </w:pPr>
            <w:r>
              <w:rPr>
                <w:rFonts w:hint="eastAsia" w:hAnsi="宋体"/>
                <w:bCs/>
                <w:sz w:val="21"/>
                <w:szCs w:val="21"/>
              </w:rPr>
              <w:t>危废贮存设施</w:t>
            </w:r>
          </w:p>
        </w:tc>
        <w:tc>
          <w:tcPr>
            <w:tcW w:w="1382" w:type="pct"/>
            <w:vAlign w:val="center"/>
          </w:tcPr>
          <w:p w14:paraId="0B2391C4">
            <w:pPr>
              <w:spacing w:line="240" w:lineRule="auto"/>
              <w:ind w:firstLine="0" w:firstLineChars="0"/>
              <w:jc w:val="center"/>
              <w:rPr>
                <w:rFonts w:hint="eastAsia" w:hAnsi="宋体"/>
                <w:bCs/>
                <w:sz w:val="21"/>
                <w:szCs w:val="21"/>
              </w:rPr>
            </w:pPr>
            <w:r>
              <w:rPr>
                <w:rFonts w:hint="eastAsia" w:hAnsi="宋体"/>
                <w:bCs/>
                <w:sz w:val="21"/>
                <w:szCs w:val="21"/>
              </w:rPr>
              <w:t>甲类危废库占地面积为360m</w:t>
            </w:r>
            <w:r>
              <w:rPr>
                <w:rFonts w:hint="eastAsia" w:hAnsi="宋体"/>
                <w:bCs/>
                <w:sz w:val="21"/>
                <w:szCs w:val="21"/>
                <w:vertAlign w:val="superscript"/>
              </w:rPr>
              <w:t>2</w:t>
            </w:r>
          </w:p>
          <w:p w14:paraId="6E9BC43F">
            <w:pPr>
              <w:spacing w:line="240" w:lineRule="auto"/>
              <w:ind w:firstLine="0" w:firstLineChars="0"/>
              <w:jc w:val="center"/>
              <w:rPr>
                <w:rFonts w:hint="eastAsia" w:hAnsi="宋体"/>
                <w:bCs/>
                <w:sz w:val="21"/>
                <w:szCs w:val="21"/>
              </w:rPr>
            </w:pPr>
            <w:r>
              <w:rPr>
                <w:rFonts w:hint="eastAsia" w:hAnsi="宋体"/>
                <w:bCs/>
                <w:sz w:val="21"/>
                <w:szCs w:val="21"/>
              </w:rPr>
              <w:t>乙类危废库占地面积为960m</w:t>
            </w:r>
            <w:r>
              <w:rPr>
                <w:rFonts w:hint="eastAsia" w:hAnsi="宋体"/>
                <w:bCs/>
                <w:sz w:val="21"/>
                <w:szCs w:val="21"/>
                <w:vertAlign w:val="superscript"/>
              </w:rPr>
              <w:t>2</w:t>
            </w:r>
          </w:p>
        </w:tc>
        <w:tc>
          <w:tcPr>
            <w:tcW w:w="1800" w:type="pct"/>
            <w:vAlign w:val="center"/>
          </w:tcPr>
          <w:p w14:paraId="68C49FFE">
            <w:pPr>
              <w:spacing w:line="240" w:lineRule="auto"/>
              <w:ind w:firstLine="0" w:firstLineChars="0"/>
              <w:jc w:val="center"/>
              <w:rPr>
                <w:rFonts w:hint="eastAsia" w:hAnsi="宋体"/>
                <w:bCs/>
                <w:sz w:val="21"/>
                <w:szCs w:val="21"/>
              </w:rPr>
            </w:pPr>
            <w:r>
              <w:rPr>
                <w:rFonts w:hint="eastAsia" w:hAnsi="宋体"/>
                <w:bCs/>
                <w:sz w:val="21"/>
                <w:szCs w:val="21"/>
              </w:rPr>
              <w:t>/</w:t>
            </w:r>
          </w:p>
        </w:tc>
      </w:tr>
      <w:tr w14:paraId="5D000FE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541" w:type="pct"/>
            <w:vAlign w:val="center"/>
          </w:tcPr>
          <w:p w14:paraId="1A93E63E">
            <w:pPr>
              <w:spacing w:line="240" w:lineRule="auto"/>
              <w:ind w:firstLine="0" w:firstLineChars="0"/>
              <w:jc w:val="center"/>
              <w:rPr>
                <w:rFonts w:hint="eastAsia" w:hAnsi="宋体"/>
                <w:bCs/>
                <w:sz w:val="21"/>
                <w:szCs w:val="21"/>
              </w:rPr>
            </w:pPr>
            <w:r>
              <w:rPr>
                <w:rFonts w:hAnsi="宋体"/>
                <w:bCs/>
                <w:sz w:val="21"/>
                <w:szCs w:val="21"/>
              </w:rPr>
              <w:t>噪声防治</w:t>
            </w:r>
          </w:p>
        </w:tc>
        <w:tc>
          <w:tcPr>
            <w:tcW w:w="1277" w:type="pct"/>
            <w:vAlign w:val="center"/>
          </w:tcPr>
          <w:p w14:paraId="36F48927">
            <w:pPr>
              <w:spacing w:line="240" w:lineRule="auto"/>
              <w:ind w:firstLine="0" w:firstLineChars="0"/>
              <w:jc w:val="center"/>
              <w:rPr>
                <w:rFonts w:hint="eastAsia" w:hAnsi="宋体"/>
                <w:bCs/>
                <w:sz w:val="21"/>
                <w:szCs w:val="21"/>
              </w:rPr>
            </w:pPr>
            <w:r>
              <w:rPr>
                <w:rFonts w:hAnsi="宋体"/>
                <w:bCs/>
                <w:sz w:val="21"/>
                <w:szCs w:val="21"/>
              </w:rPr>
              <w:t>消音器、隔离间</w:t>
            </w:r>
          </w:p>
        </w:tc>
        <w:tc>
          <w:tcPr>
            <w:tcW w:w="1382" w:type="pct"/>
            <w:vAlign w:val="center"/>
          </w:tcPr>
          <w:p w14:paraId="5E3E7296">
            <w:pPr>
              <w:spacing w:line="240" w:lineRule="auto"/>
              <w:ind w:firstLine="0" w:firstLineChars="0"/>
              <w:jc w:val="center"/>
              <w:rPr>
                <w:rFonts w:hint="eastAsia" w:hAnsi="宋体"/>
                <w:bCs/>
                <w:sz w:val="21"/>
                <w:szCs w:val="21"/>
              </w:rPr>
            </w:pPr>
            <w:r>
              <w:rPr>
                <w:rFonts w:hint="eastAsia" w:hAnsi="宋体"/>
                <w:bCs/>
                <w:sz w:val="21"/>
                <w:szCs w:val="21"/>
              </w:rPr>
              <w:t>/</w:t>
            </w:r>
          </w:p>
        </w:tc>
        <w:tc>
          <w:tcPr>
            <w:tcW w:w="1800" w:type="pct"/>
            <w:vAlign w:val="center"/>
          </w:tcPr>
          <w:p w14:paraId="1CBEC108">
            <w:pPr>
              <w:spacing w:line="240" w:lineRule="auto"/>
              <w:ind w:firstLine="0" w:firstLineChars="0"/>
              <w:jc w:val="center"/>
              <w:rPr>
                <w:rFonts w:hint="eastAsia" w:hAnsi="宋体"/>
                <w:bCs/>
                <w:sz w:val="21"/>
                <w:szCs w:val="21"/>
              </w:rPr>
            </w:pPr>
            <w:r>
              <w:rPr>
                <w:rFonts w:hAnsi="宋体"/>
                <w:bCs/>
                <w:sz w:val="21"/>
                <w:szCs w:val="21"/>
              </w:rPr>
              <w:t>消音、隔音</w:t>
            </w:r>
          </w:p>
        </w:tc>
      </w:tr>
    </w:tbl>
    <w:p w14:paraId="666EA2AD">
      <w:pPr>
        <w:keepNext/>
        <w:keepLines/>
        <w:ind w:firstLine="0" w:firstLineChars="0"/>
        <w:outlineLvl w:val="4"/>
        <w:rPr>
          <w:rFonts w:cs="Times New Roman"/>
          <w:b/>
          <w:bCs/>
          <w:szCs w:val="28"/>
        </w:rPr>
      </w:pPr>
      <w:r>
        <w:rPr>
          <w:rFonts w:cs="Times New Roman"/>
          <w:b/>
          <w:bCs/>
          <w:szCs w:val="28"/>
        </w:rPr>
        <w:t>3.1.3.4.1 废水</w:t>
      </w:r>
    </w:p>
    <w:p w14:paraId="080EF356">
      <w:pPr>
        <w:ind w:firstLine="480"/>
        <w:rPr>
          <w:rFonts w:cs="Times New Roman"/>
          <w:szCs w:val="24"/>
        </w:rPr>
      </w:pPr>
      <w:r>
        <w:rPr>
          <w:rFonts w:cs="Times New Roman"/>
          <w:szCs w:val="24"/>
        </w:rPr>
        <w:t>仪化公司污水处理站分为东、西两个区域，分别为</w:t>
      </w:r>
      <w:r>
        <w:rPr>
          <w:rFonts w:hAnsi="宋体" w:cs="Times New Roman"/>
          <w:szCs w:val="24"/>
        </w:rPr>
        <w:t>生化装置东区和生化装置西区。</w:t>
      </w:r>
      <w:r>
        <w:rPr>
          <w:rFonts w:cs="Times New Roman"/>
          <w:szCs w:val="24"/>
        </w:rPr>
        <w:t>仪化公司的生活污水、生产废水（PTA装置、BDO部</w:t>
      </w:r>
      <w:r>
        <w:rPr>
          <w:rFonts w:hint="eastAsia" w:cs="Times New Roman"/>
          <w:szCs w:val="24"/>
        </w:rPr>
        <w:t>、50万吨瓶片</w:t>
      </w:r>
      <w:r>
        <w:rPr>
          <w:rFonts w:cs="Times New Roman"/>
          <w:szCs w:val="24"/>
        </w:rPr>
        <w:t>除外）由</w:t>
      </w:r>
      <w:r>
        <w:rPr>
          <w:rFonts w:hAnsi="宋体" w:cs="Times New Roman"/>
          <w:szCs w:val="24"/>
        </w:rPr>
        <w:t>生化装置东区</w:t>
      </w:r>
      <w:r>
        <w:rPr>
          <w:rFonts w:cs="Times New Roman"/>
          <w:szCs w:val="24"/>
        </w:rPr>
        <w:t>负责；PTA装置、BDO部</w:t>
      </w:r>
      <w:r>
        <w:rPr>
          <w:rFonts w:hint="eastAsia" w:cs="Times New Roman"/>
          <w:szCs w:val="24"/>
        </w:rPr>
        <w:t>、50万吨瓶片</w:t>
      </w:r>
      <w:r>
        <w:rPr>
          <w:rFonts w:cs="Times New Roman"/>
          <w:szCs w:val="24"/>
        </w:rPr>
        <w:t>的生产废水由</w:t>
      </w:r>
      <w:r>
        <w:rPr>
          <w:rFonts w:hAnsi="宋体" w:cs="Times New Roman"/>
          <w:szCs w:val="24"/>
        </w:rPr>
        <w:t>生化装置西区</w:t>
      </w:r>
      <w:r>
        <w:rPr>
          <w:rFonts w:cs="Times New Roman"/>
          <w:szCs w:val="24"/>
        </w:rPr>
        <w:t>负责。</w:t>
      </w:r>
      <w:r>
        <w:rPr>
          <w:rFonts w:hAnsi="宋体" w:cs="Times New Roman"/>
          <w:szCs w:val="24"/>
        </w:rPr>
        <w:t>生化装置西区</w:t>
      </w:r>
      <w:r>
        <w:rPr>
          <w:rFonts w:cs="Times New Roman"/>
          <w:szCs w:val="24"/>
        </w:rPr>
        <w:t>处理后的污水排入</w:t>
      </w:r>
      <w:r>
        <w:rPr>
          <w:rFonts w:hAnsi="宋体" w:cs="Times New Roman"/>
          <w:szCs w:val="24"/>
        </w:rPr>
        <w:t>生化装置东区</w:t>
      </w:r>
      <w:r>
        <w:rPr>
          <w:rFonts w:cs="Times New Roman"/>
          <w:szCs w:val="24"/>
        </w:rPr>
        <w:t>进一步处理，确保达标排放。</w:t>
      </w:r>
    </w:p>
    <w:p w14:paraId="32602E61">
      <w:pPr>
        <w:ind w:firstLine="510" w:firstLineChars="0"/>
        <w:rPr>
          <w:rFonts w:cs="Times New Roman"/>
          <w:szCs w:val="24"/>
        </w:rPr>
      </w:pPr>
      <w:r>
        <w:rPr>
          <w:rFonts w:hAnsi="宋体" w:cs="Times New Roman"/>
          <w:szCs w:val="24"/>
        </w:rPr>
        <w:t>1、生化装置东区</w:t>
      </w:r>
    </w:p>
    <w:p w14:paraId="2EDFFE54">
      <w:pPr>
        <w:ind w:firstLine="510" w:firstLineChars="0"/>
        <w:rPr>
          <w:rFonts w:hint="eastAsia" w:hAnsi="宋体" w:cs="Times New Roman"/>
          <w:szCs w:val="24"/>
        </w:rPr>
      </w:pPr>
      <w:r>
        <w:rPr>
          <w:rFonts w:hAnsi="宋体" w:cs="Times New Roman"/>
          <w:szCs w:val="24"/>
        </w:rPr>
        <w:t>生化装置东区采用A</w:t>
      </w:r>
      <w:r>
        <w:rPr>
          <w:rFonts w:hAnsi="宋体" w:cs="Times New Roman"/>
          <w:szCs w:val="24"/>
          <w:vertAlign w:val="superscript"/>
        </w:rPr>
        <w:t>2</w:t>
      </w:r>
      <w:r>
        <w:rPr>
          <w:rFonts w:hAnsi="宋体" w:cs="Times New Roman"/>
          <w:szCs w:val="24"/>
        </w:rPr>
        <w:t>/O法，设计处理水量为</w:t>
      </w:r>
      <w:r>
        <w:rPr>
          <w:rFonts w:cs="Times New Roman"/>
          <w:szCs w:val="24"/>
        </w:rPr>
        <w:t>7.8</w:t>
      </w:r>
      <w:r>
        <w:rPr>
          <w:rFonts w:hAnsi="宋体" w:cs="Times New Roman"/>
          <w:szCs w:val="24"/>
        </w:rPr>
        <w:t>万</w:t>
      </w:r>
      <w:r>
        <w:rPr>
          <w:rFonts w:cs="Times New Roman"/>
          <w:szCs w:val="24"/>
        </w:rPr>
        <w:t>t/d，实际处理废水量</w:t>
      </w:r>
      <w:r>
        <w:rPr>
          <w:rFonts w:hint="eastAsia" w:cs="Times New Roman"/>
          <w:szCs w:val="24"/>
        </w:rPr>
        <w:t>5.9</w:t>
      </w:r>
      <w:r>
        <w:rPr>
          <w:rFonts w:cs="Times New Roman"/>
          <w:szCs w:val="24"/>
        </w:rPr>
        <w:t>万t/d</w:t>
      </w:r>
      <w:r>
        <w:rPr>
          <w:rFonts w:hAnsi="宋体" w:cs="Times New Roman"/>
          <w:szCs w:val="24"/>
        </w:rPr>
        <w:t>。仪化公司生化装置东区处理工艺流程详见下图。</w:t>
      </w:r>
    </w:p>
    <w:p w14:paraId="622CB41B">
      <w:pPr>
        <w:spacing w:line="240" w:lineRule="auto"/>
        <w:ind w:firstLine="0" w:firstLineChars="0"/>
        <w:jc w:val="center"/>
        <w:rPr>
          <w:rFonts w:cs="Times New Roman"/>
        </w:rPr>
      </w:pPr>
      <w:r>
        <w:rPr>
          <w:rFonts w:cs="Times New Roman"/>
        </w:rPr>
        <w:object>
          <v:shape id="_x0000_i1027" o:spt="75" type="#_x0000_t75" style="height:200.3pt;width:458.75pt;" o:ole="t" filled="f" o:preferrelative="t" stroked="f" coordsize="21600,21600">
            <v:path/>
            <v:fill on="f" focussize="0,0"/>
            <v:stroke on="f" joinstyle="miter"/>
            <v:imagedata r:id="rId35" o:title=""/>
            <o:lock v:ext="edit" aspectratio="t"/>
            <w10:wrap type="none"/>
            <w10:anchorlock/>
          </v:shape>
          <o:OLEObject Type="Embed" ProgID="Visio.Drawing.15" ShapeID="_x0000_i1027" DrawAspect="Content" ObjectID="_1468075726" r:id="rId34">
            <o:LockedField>false</o:LockedField>
          </o:OLEObject>
        </w:object>
      </w:r>
    </w:p>
    <w:p w14:paraId="6806569C">
      <w:pPr>
        <w:spacing w:line="360" w:lineRule="auto"/>
        <w:ind w:firstLine="482"/>
        <w:jc w:val="center"/>
        <w:rPr>
          <w:rFonts w:cs="Times New Roman"/>
          <w:b/>
          <w:szCs w:val="24"/>
        </w:rPr>
      </w:pPr>
      <w:r>
        <w:rPr>
          <w:rFonts w:cs="Times New Roman"/>
          <w:b/>
          <w:szCs w:val="24"/>
        </w:rPr>
        <w:t>图3.1-</w:t>
      </w:r>
      <w:r>
        <w:rPr>
          <w:rFonts w:hint="eastAsia" w:cs="Times New Roman"/>
          <w:b/>
          <w:szCs w:val="24"/>
        </w:rPr>
        <w:t>2</w:t>
      </w:r>
      <w:r>
        <w:rPr>
          <w:rFonts w:cs="Times New Roman"/>
          <w:b/>
          <w:szCs w:val="24"/>
        </w:rPr>
        <w:t xml:space="preserve">  仪化公司生化装置东区污水处理工艺流程图</w:t>
      </w:r>
    </w:p>
    <w:p w14:paraId="5635809A">
      <w:pPr>
        <w:ind w:firstLine="510" w:firstLineChars="0"/>
        <w:rPr>
          <w:rFonts w:cs="Times New Roman"/>
          <w:szCs w:val="24"/>
        </w:rPr>
      </w:pPr>
      <w:r>
        <w:rPr>
          <w:rFonts w:hAnsi="宋体" w:cs="Times New Roman"/>
          <w:szCs w:val="24"/>
        </w:rPr>
        <w:t>2、生化装置西区</w:t>
      </w:r>
    </w:p>
    <w:p w14:paraId="5D937D4B">
      <w:pPr>
        <w:ind w:firstLine="510" w:firstLineChars="0"/>
        <w:rPr>
          <w:rFonts w:hint="eastAsia" w:hAnsi="宋体" w:cs="Times New Roman"/>
          <w:szCs w:val="24"/>
        </w:rPr>
      </w:pPr>
      <w:r>
        <w:rPr>
          <w:rFonts w:hAnsi="宋体" w:cs="Times New Roman"/>
          <w:szCs w:val="24"/>
        </w:rPr>
        <w:t>生化装置西区主要处理</w:t>
      </w:r>
      <w:r>
        <w:rPr>
          <w:rFonts w:cs="Times New Roman"/>
          <w:szCs w:val="24"/>
        </w:rPr>
        <w:t>PTA</w:t>
      </w:r>
      <w:r>
        <w:rPr>
          <w:rFonts w:hAnsi="宋体" w:cs="Times New Roman"/>
          <w:szCs w:val="24"/>
        </w:rPr>
        <w:t>装置产生的生产废水和BDO部生产废水，采用“厌氧+二级好氧+微砂加碳高密澄清”工艺，设计处理水量为</w:t>
      </w:r>
      <w:r>
        <w:rPr>
          <w:rFonts w:cs="Times New Roman"/>
          <w:szCs w:val="24"/>
        </w:rPr>
        <w:t>0.96万t/d</w:t>
      </w:r>
      <w:r>
        <w:rPr>
          <w:rFonts w:hAnsi="宋体" w:cs="Times New Roman"/>
          <w:szCs w:val="24"/>
        </w:rPr>
        <w:t>，</w:t>
      </w:r>
      <w:r>
        <w:rPr>
          <w:rFonts w:cs="Times New Roman"/>
          <w:szCs w:val="24"/>
        </w:rPr>
        <w:t>现实际处理废水量7835t/d</w:t>
      </w:r>
      <w:r>
        <w:rPr>
          <w:rFonts w:hAnsi="宋体" w:cs="Times New Roman"/>
          <w:szCs w:val="24"/>
        </w:rPr>
        <w:t>。仪化公司生化装置西区处理工艺流程详见下图。</w:t>
      </w:r>
    </w:p>
    <w:p w14:paraId="7E3A8EEB">
      <w:pPr>
        <w:spacing w:line="240" w:lineRule="auto"/>
        <w:ind w:firstLine="0" w:firstLineChars="0"/>
        <w:jc w:val="center"/>
        <w:rPr>
          <w:rFonts w:hint="eastAsia" w:hAnsi="宋体" w:cs="Times New Roman"/>
          <w:szCs w:val="24"/>
        </w:rPr>
      </w:pPr>
      <w:r>
        <w:rPr>
          <w:rFonts w:cs="Times New Roman"/>
        </w:rPr>
        <w:drawing>
          <wp:inline distT="0" distB="0" distL="0" distR="0">
            <wp:extent cx="5726430" cy="2720340"/>
            <wp:effectExtent l="0" t="0" r="7620" b="3810"/>
            <wp:docPr id="224" name="图片 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4" name="图片 224"/>
                    <pic:cNvPicPr>
                      <a:picLocks noChangeAspect="1" noChangeArrowheads="1"/>
                    </pic:cNvPicPr>
                  </pic:nvPicPr>
                  <pic:blipFill>
                    <a:blip r:embed="rId36" cstate="print">
                      <a:extLst>
                        <a:ext uri="{28A0092B-C50C-407E-A947-70E740481C1C}">
                          <a14:useLocalDpi xmlns:a14="http://schemas.microsoft.com/office/drawing/2010/main" val="0"/>
                        </a:ext>
                      </a:extLst>
                    </a:blip>
                    <a:srcRect t="6292" b="13020"/>
                    <a:stretch>
                      <a:fillRect/>
                    </a:stretch>
                  </pic:blipFill>
                  <pic:spPr>
                    <a:xfrm>
                      <a:off x="0" y="0"/>
                      <a:ext cx="5727700" cy="2721230"/>
                    </a:xfrm>
                    <a:prstGeom prst="rect">
                      <a:avLst/>
                    </a:prstGeom>
                    <a:noFill/>
                    <a:ln>
                      <a:noFill/>
                    </a:ln>
                  </pic:spPr>
                </pic:pic>
              </a:graphicData>
            </a:graphic>
          </wp:inline>
        </w:drawing>
      </w:r>
    </w:p>
    <w:p w14:paraId="2789C40F">
      <w:pPr>
        <w:spacing w:line="240" w:lineRule="auto"/>
        <w:ind w:firstLine="0" w:firstLineChars="0"/>
        <w:jc w:val="center"/>
        <w:rPr>
          <w:rFonts w:hint="eastAsia" w:hAnsi="宋体" w:cs="Times New Roman"/>
          <w:szCs w:val="24"/>
        </w:rPr>
      </w:pPr>
      <w:r>
        <w:rPr>
          <w:rFonts w:cs="Times New Roman"/>
        </w:rPr>
        <w:drawing>
          <wp:inline distT="0" distB="0" distL="0" distR="0">
            <wp:extent cx="5727700" cy="204470"/>
            <wp:effectExtent l="0" t="0" r="0" b="5080"/>
            <wp:docPr id="225" name="图片 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5" name="图片 225"/>
                    <pic:cNvPicPr>
                      <a:picLocks noChangeAspect="1" noChangeArrowheads="1"/>
                    </pic:cNvPicPr>
                  </pic:nvPicPr>
                  <pic:blipFill>
                    <a:blip r:embed="rId37" cstate="print">
                      <a:extLst>
                        <a:ext uri="{28A0092B-C50C-407E-A947-70E740481C1C}">
                          <a14:useLocalDpi xmlns:a14="http://schemas.microsoft.com/office/drawing/2010/main" val="0"/>
                        </a:ext>
                      </a:extLst>
                    </a:blip>
                    <a:srcRect t="93921"/>
                    <a:stretch>
                      <a:fillRect/>
                    </a:stretch>
                  </pic:blipFill>
                  <pic:spPr>
                    <a:xfrm>
                      <a:off x="0" y="0"/>
                      <a:ext cx="5727700" cy="205003"/>
                    </a:xfrm>
                    <a:prstGeom prst="rect">
                      <a:avLst/>
                    </a:prstGeom>
                    <a:noFill/>
                    <a:ln>
                      <a:noFill/>
                    </a:ln>
                  </pic:spPr>
                </pic:pic>
              </a:graphicData>
            </a:graphic>
          </wp:inline>
        </w:drawing>
      </w:r>
    </w:p>
    <w:p w14:paraId="6B33427F">
      <w:pPr>
        <w:spacing w:before="190" w:beforeLines="50" w:line="240" w:lineRule="auto"/>
        <w:ind w:firstLine="482"/>
        <w:jc w:val="center"/>
        <w:rPr>
          <w:rFonts w:cs="Times New Roman"/>
          <w:b/>
          <w:szCs w:val="24"/>
        </w:rPr>
      </w:pPr>
      <w:r>
        <w:rPr>
          <w:rFonts w:cs="Times New Roman"/>
          <w:b/>
          <w:szCs w:val="24"/>
        </w:rPr>
        <w:t>图3.1-</w:t>
      </w:r>
      <w:r>
        <w:rPr>
          <w:rFonts w:hint="eastAsia" w:cs="Times New Roman"/>
          <w:b/>
          <w:szCs w:val="24"/>
        </w:rPr>
        <w:t>3</w:t>
      </w:r>
      <w:r>
        <w:rPr>
          <w:rFonts w:cs="Times New Roman"/>
          <w:b/>
          <w:szCs w:val="24"/>
        </w:rPr>
        <w:t xml:space="preserve">  仪化公司生化装置西区污水处理工艺流程图</w:t>
      </w:r>
    </w:p>
    <w:p w14:paraId="288AF42E">
      <w:pPr>
        <w:ind w:left="240" w:leftChars="100" w:firstLine="482" w:firstLineChars="0"/>
        <w:rPr>
          <w:rFonts w:cs="Times New Roman"/>
          <w:szCs w:val="24"/>
        </w:rPr>
      </w:pPr>
      <w:r>
        <w:rPr>
          <w:rFonts w:hAnsi="宋体" w:cs="Times New Roman"/>
          <w:szCs w:val="24"/>
        </w:rPr>
        <w:t>企业生化装置西区进口与出口排放水质情况、生化装置东区进口与长江排口废水排放情况监测数据来源于</w:t>
      </w:r>
      <w:r>
        <w:rPr>
          <w:rFonts w:cs="Times New Roman"/>
          <w:szCs w:val="24"/>
        </w:rPr>
        <w:t>2024年全年在线监测数据，具体见表3.1</w:t>
      </w:r>
      <w:r>
        <w:rPr>
          <w:rFonts w:hint="eastAsia" w:cs="Times New Roman"/>
          <w:szCs w:val="24"/>
        </w:rPr>
        <w:t>.3</w:t>
      </w:r>
      <w:r>
        <w:rPr>
          <w:rFonts w:cs="Times New Roman"/>
          <w:szCs w:val="24"/>
        </w:rPr>
        <w:t>-</w:t>
      </w:r>
      <w:r>
        <w:rPr>
          <w:rFonts w:hint="eastAsia" w:cs="Times New Roman"/>
          <w:szCs w:val="24"/>
        </w:rPr>
        <w:t>4</w:t>
      </w:r>
      <w:r>
        <w:rPr>
          <w:rFonts w:cs="Times New Roman"/>
          <w:szCs w:val="24"/>
        </w:rPr>
        <w:t>~表3.1</w:t>
      </w:r>
      <w:r>
        <w:rPr>
          <w:rFonts w:hint="eastAsia" w:cs="Times New Roman"/>
          <w:szCs w:val="24"/>
        </w:rPr>
        <w:t>.3</w:t>
      </w:r>
      <w:r>
        <w:rPr>
          <w:rFonts w:cs="Times New Roman"/>
          <w:szCs w:val="24"/>
        </w:rPr>
        <w:t>-</w:t>
      </w:r>
      <w:r>
        <w:rPr>
          <w:rFonts w:hint="eastAsia" w:cs="Times New Roman"/>
          <w:szCs w:val="24"/>
        </w:rPr>
        <w:t>5</w:t>
      </w:r>
      <w:r>
        <w:rPr>
          <w:rFonts w:cs="Times New Roman"/>
          <w:szCs w:val="24"/>
        </w:rPr>
        <w:t>。</w:t>
      </w:r>
    </w:p>
    <w:p w14:paraId="75C64DDE">
      <w:pPr>
        <w:spacing w:before="190" w:beforeLines="50" w:line="240" w:lineRule="auto"/>
        <w:ind w:firstLine="482"/>
        <w:jc w:val="center"/>
        <w:rPr>
          <w:rFonts w:cs="Times New Roman"/>
          <w:b/>
          <w:szCs w:val="24"/>
        </w:rPr>
      </w:pPr>
      <w:r>
        <w:rPr>
          <w:rFonts w:cs="Times New Roman"/>
          <w:b/>
          <w:szCs w:val="24"/>
        </w:rPr>
        <w:t>表3.1</w:t>
      </w:r>
      <w:r>
        <w:rPr>
          <w:rFonts w:hint="eastAsia" w:cs="Times New Roman"/>
          <w:b/>
          <w:szCs w:val="24"/>
        </w:rPr>
        <w:t>.3</w:t>
      </w:r>
      <w:r>
        <w:rPr>
          <w:rFonts w:cs="Times New Roman"/>
          <w:b/>
          <w:szCs w:val="24"/>
        </w:rPr>
        <w:t>-</w:t>
      </w:r>
      <w:r>
        <w:rPr>
          <w:rFonts w:hint="eastAsia" w:cs="Times New Roman"/>
          <w:b/>
          <w:szCs w:val="24"/>
        </w:rPr>
        <w:t>4</w:t>
      </w:r>
      <w:r>
        <w:rPr>
          <w:rFonts w:cs="Times New Roman"/>
          <w:b/>
          <w:szCs w:val="24"/>
        </w:rPr>
        <w:t xml:space="preserve">  仪化公司生化装置西区进口与出口排放水质情况</w:t>
      </w:r>
    </w:p>
    <w:tbl>
      <w:tblPr>
        <w:tblStyle w:val="4084"/>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0" w:type="dxa"/>
          <w:bottom w:w="57" w:type="dxa"/>
          <w:right w:w="0" w:type="dxa"/>
        </w:tblCellMar>
      </w:tblPr>
      <w:tblGrid>
        <w:gridCol w:w="2155"/>
        <w:gridCol w:w="2096"/>
        <w:gridCol w:w="2825"/>
        <w:gridCol w:w="2228"/>
        <w:gridCol w:w="2426"/>
        <w:gridCol w:w="2228"/>
      </w:tblGrid>
      <w:tr w14:paraId="203620C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jc w:val="center"/>
        </w:trPr>
        <w:tc>
          <w:tcPr>
            <w:tcW w:w="772" w:type="pct"/>
            <w:vMerge w:val="restart"/>
            <w:tcBorders>
              <w:top w:val="single" w:color="auto" w:sz="12" w:space="0"/>
              <w:left w:val="nil"/>
              <w:bottom w:val="single" w:color="auto" w:sz="4" w:space="0"/>
              <w:right w:val="single" w:color="auto" w:sz="4" w:space="0"/>
            </w:tcBorders>
            <w:vAlign w:val="center"/>
          </w:tcPr>
          <w:p w14:paraId="53A63096">
            <w:pPr>
              <w:widowControl/>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kern w:val="0"/>
                <w:sz w:val="21"/>
                <w:szCs w:val="21"/>
              </w:rPr>
              <w:t>项目</w:t>
            </w:r>
          </w:p>
        </w:tc>
        <w:tc>
          <w:tcPr>
            <w:tcW w:w="1763" w:type="pct"/>
            <w:gridSpan w:val="2"/>
            <w:tcBorders>
              <w:top w:val="single" w:color="auto" w:sz="12" w:space="0"/>
              <w:left w:val="single" w:color="auto" w:sz="4" w:space="0"/>
              <w:bottom w:val="single" w:color="auto" w:sz="4" w:space="0"/>
              <w:right w:val="single" w:color="auto" w:sz="4" w:space="0"/>
            </w:tcBorders>
            <w:vAlign w:val="center"/>
          </w:tcPr>
          <w:p w14:paraId="29A2DCE9">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在线仪表进口浓度（mg/L）</w:t>
            </w:r>
          </w:p>
        </w:tc>
        <w:tc>
          <w:tcPr>
            <w:tcW w:w="2465" w:type="pct"/>
            <w:gridSpan w:val="3"/>
            <w:tcBorders>
              <w:top w:val="single" w:color="auto" w:sz="12" w:space="0"/>
              <w:left w:val="single" w:color="auto" w:sz="4" w:space="0"/>
              <w:bottom w:val="single" w:color="auto" w:sz="4" w:space="0"/>
              <w:right w:val="nil"/>
            </w:tcBorders>
            <w:vAlign w:val="center"/>
          </w:tcPr>
          <w:p w14:paraId="68019821">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在线仪表出口浓度（mg/L）</w:t>
            </w:r>
          </w:p>
        </w:tc>
      </w:tr>
      <w:tr w14:paraId="352FA63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jc w:val="center"/>
        </w:trPr>
        <w:tc>
          <w:tcPr>
            <w:tcW w:w="772" w:type="pct"/>
            <w:vMerge w:val="continue"/>
            <w:tcBorders>
              <w:top w:val="single" w:color="auto" w:sz="12" w:space="0"/>
              <w:left w:val="nil"/>
              <w:bottom w:val="single" w:color="auto" w:sz="4" w:space="0"/>
              <w:right w:val="single" w:color="auto" w:sz="4" w:space="0"/>
            </w:tcBorders>
            <w:vAlign w:val="center"/>
          </w:tcPr>
          <w:p w14:paraId="57933BC4">
            <w:pPr>
              <w:widowControl/>
              <w:spacing w:line="240" w:lineRule="auto"/>
              <w:ind w:firstLine="0" w:firstLineChars="0"/>
              <w:jc w:val="left"/>
              <w:rPr>
                <w:rFonts w:ascii="Times New Roman" w:hAnsi="Times New Roman" w:cs="Times New Roman"/>
                <w:b/>
                <w:bCs/>
                <w:kern w:val="0"/>
                <w:sz w:val="21"/>
                <w:szCs w:val="21"/>
              </w:rPr>
            </w:pPr>
          </w:p>
        </w:tc>
        <w:tc>
          <w:tcPr>
            <w:tcW w:w="751" w:type="pct"/>
            <w:tcBorders>
              <w:top w:val="single" w:color="auto" w:sz="4" w:space="0"/>
              <w:left w:val="single" w:color="auto" w:sz="4" w:space="0"/>
              <w:bottom w:val="single" w:color="auto" w:sz="4" w:space="0"/>
              <w:right w:val="single" w:color="auto" w:sz="4" w:space="0"/>
            </w:tcBorders>
            <w:vAlign w:val="center"/>
          </w:tcPr>
          <w:p w14:paraId="4668BC1F">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水量/t·h</w:t>
            </w:r>
            <w:r>
              <w:rPr>
                <w:rFonts w:ascii="Times New Roman" w:hAnsi="Times New Roman" w:cs="Times New Roman"/>
                <w:b/>
                <w:kern w:val="0"/>
                <w:sz w:val="21"/>
                <w:szCs w:val="21"/>
                <w:vertAlign w:val="superscript"/>
              </w:rPr>
              <w:t>-1</w:t>
            </w:r>
          </w:p>
        </w:tc>
        <w:tc>
          <w:tcPr>
            <w:tcW w:w="1012" w:type="pct"/>
            <w:tcBorders>
              <w:top w:val="single" w:color="auto" w:sz="4" w:space="0"/>
              <w:left w:val="single" w:color="auto" w:sz="4" w:space="0"/>
              <w:bottom w:val="single" w:color="auto" w:sz="4" w:space="0"/>
              <w:right w:val="single" w:color="auto" w:sz="4" w:space="0"/>
            </w:tcBorders>
            <w:vAlign w:val="center"/>
          </w:tcPr>
          <w:p w14:paraId="3B05DD02">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COD</w:t>
            </w:r>
          </w:p>
        </w:tc>
        <w:tc>
          <w:tcPr>
            <w:tcW w:w="798" w:type="pct"/>
            <w:tcBorders>
              <w:top w:val="single" w:color="auto" w:sz="4" w:space="0"/>
              <w:left w:val="single" w:color="auto" w:sz="4" w:space="0"/>
              <w:bottom w:val="single" w:color="auto" w:sz="4" w:space="0"/>
              <w:right w:val="single" w:color="auto" w:sz="4" w:space="0"/>
            </w:tcBorders>
            <w:vAlign w:val="center"/>
          </w:tcPr>
          <w:p w14:paraId="6AFC7735">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COD</w:t>
            </w:r>
          </w:p>
        </w:tc>
        <w:tc>
          <w:tcPr>
            <w:tcW w:w="869" w:type="pct"/>
            <w:tcBorders>
              <w:top w:val="single" w:color="auto" w:sz="4" w:space="0"/>
              <w:left w:val="single" w:color="auto" w:sz="4" w:space="0"/>
              <w:bottom w:val="single" w:color="auto" w:sz="4" w:space="0"/>
              <w:right w:val="single" w:color="auto" w:sz="4" w:space="0"/>
            </w:tcBorders>
            <w:vAlign w:val="center"/>
          </w:tcPr>
          <w:p w14:paraId="72761227">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TP</w:t>
            </w:r>
          </w:p>
        </w:tc>
        <w:tc>
          <w:tcPr>
            <w:tcW w:w="798" w:type="pct"/>
            <w:tcBorders>
              <w:top w:val="single" w:color="auto" w:sz="4" w:space="0"/>
              <w:left w:val="single" w:color="auto" w:sz="4" w:space="0"/>
              <w:bottom w:val="single" w:color="auto" w:sz="4" w:space="0"/>
              <w:right w:val="nil"/>
            </w:tcBorders>
            <w:vAlign w:val="center"/>
          </w:tcPr>
          <w:p w14:paraId="36A36392">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氨氮</w:t>
            </w:r>
          </w:p>
        </w:tc>
      </w:tr>
      <w:tr w14:paraId="02F1D8C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jc w:val="center"/>
        </w:trPr>
        <w:tc>
          <w:tcPr>
            <w:tcW w:w="772" w:type="pct"/>
            <w:tcBorders>
              <w:top w:val="single" w:color="auto" w:sz="4" w:space="0"/>
              <w:left w:val="nil"/>
              <w:bottom w:val="single" w:color="auto" w:sz="4" w:space="0"/>
              <w:right w:val="single" w:color="auto" w:sz="4" w:space="0"/>
            </w:tcBorders>
            <w:vAlign w:val="center"/>
          </w:tcPr>
          <w:p w14:paraId="00076A97">
            <w:pPr>
              <w:widowControl/>
              <w:spacing w:line="240" w:lineRule="auto"/>
              <w:ind w:firstLine="0" w:firstLineChars="0"/>
              <w:jc w:val="center"/>
              <w:rPr>
                <w:rFonts w:ascii="Times New Roman" w:hAnsi="Times New Roman" w:cs="Times New Roman"/>
                <w:kern w:val="0"/>
                <w:sz w:val="21"/>
                <w:szCs w:val="21"/>
              </w:rPr>
            </w:pPr>
            <w:r>
              <w:rPr>
                <w:rFonts w:ascii="Times New Roman" w:hAnsi="Times New Roman" w:cs="Times New Roman"/>
                <w:kern w:val="0"/>
                <w:sz w:val="21"/>
                <w:szCs w:val="21"/>
              </w:rPr>
              <w:t>最小值</w:t>
            </w:r>
          </w:p>
        </w:tc>
        <w:tc>
          <w:tcPr>
            <w:tcW w:w="751" w:type="pct"/>
            <w:tcBorders>
              <w:top w:val="single" w:color="auto" w:sz="4" w:space="0"/>
              <w:left w:val="single" w:color="auto" w:sz="4" w:space="0"/>
              <w:bottom w:val="single" w:color="auto" w:sz="4" w:space="0"/>
              <w:right w:val="single" w:color="auto" w:sz="4" w:space="0"/>
            </w:tcBorders>
            <w:vAlign w:val="center"/>
          </w:tcPr>
          <w:p w14:paraId="3790CC97">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209.04</w:t>
            </w:r>
          </w:p>
        </w:tc>
        <w:tc>
          <w:tcPr>
            <w:tcW w:w="1012" w:type="pct"/>
            <w:tcBorders>
              <w:top w:val="single" w:color="auto" w:sz="4" w:space="0"/>
              <w:left w:val="single" w:color="auto" w:sz="4" w:space="0"/>
              <w:bottom w:val="single" w:color="auto" w:sz="4" w:space="0"/>
              <w:right w:val="single" w:color="auto" w:sz="4" w:space="0"/>
            </w:tcBorders>
            <w:vAlign w:val="center"/>
          </w:tcPr>
          <w:p w14:paraId="49059D5D">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4980</w:t>
            </w:r>
          </w:p>
        </w:tc>
        <w:tc>
          <w:tcPr>
            <w:tcW w:w="798" w:type="pct"/>
            <w:tcBorders>
              <w:top w:val="single" w:color="auto" w:sz="4" w:space="0"/>
              <w:left w:val="single" w:color="auto" w:sz="4" w:space="0"/>
              <w:bottom w:val="single" w:color="auto" w:sz="4" w:space="0"/>
              <w:right w:val="single" w:color="auto" w:sz="4" w:space="0"/>
            </w:tcBorders>
            <w:vAlign w:val="center"/>
          </w:tcPr>
          <w:p w14:paraId="7772DE76">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71</w:t>
            </w:r>
          </w:p>
        </w:tc>
        <w:tc>
          <w:tcPr>
            <w:tcW w:w="869" w:type="pct"/>
            <w:tcBorders>
              <w:top w:val="single" w:color="auto" w:sz="4" w:space="0"/>
              <w:left w:val="single" w:color="auto" w:sz="4" w:space="0"/>
              <w:bottom w:val="single" w:color="auto" w:sz="4" w:space="0"/>
              <w:right w:val="single" w:color="auto" w:sz="4" w:space="0"/>
            </w:tcBorders>
            <w:vAlign w:val="center"/>
          </w:tcPr>
          <w:p w14:paraId="0CCD415E">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0.0925</w:t>
            </w:r>
          </w:p>
        </w:tc>
        <w:tc>
          <w:tcPr>
            <w:tcW w:w="798" w:type="pct"/>
            <w:tcBorders>
              <w:top w:val="single" w:color="auto" w:sz="4" w:space="0"/>
              <w:left w:val="single" w:color="auto" w:sz="4" w:space="0"/>
              <w:bottom w:val="single" w:color="auto" w:sz="4" w:space="0"/>
              <w:right w:val="nil"/>
            </w:tcBorders>
            <w:vAlign w:val="center"/>
          </w:tcPr>
          <w:p w14:paraId="39516739">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0.291</w:t>
            </w:r>
          </w:p>
        </w:tc>
      </w:tr>
      <w:tr w14:paraId="6C3CC3B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jc w:val="center"/>
        </w:trPr>
        <w:tc>
          <w:tcPr>
            <w:tcW w:w="772" w:type="pct"/>
            <w:tcBorders>
              <w:top w:val="single" w:color="auto" w:sz="4" w:space="0"/>
              <w:left w:val="nil"/>
              <w:bottom w:val="single" w:color="auto" w:sz="4" w:space="0"/>
              <w:right w:val="single" w:color="auto" w:sz="4" w:space="0"/>
            </w:tcBorders>
            <w:vAlign w:val="center"/>
          </w:tcPr>
          <w:p w14:paraId="13158FA1">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最大值</w:t>
            </w:r>
          </w:p>
        </w:tc>
        <w:tc>
          <w:tcPr>
            <w:tcW w:w="751" w:type="pct"/>
            <w:tcBorders>
              <w:top w:val="single" w:color="auto" w:sz="4" w:space="0"/>
              <w:left w:val="single" w:color="auto" w:sz="4" w:space="0"/>
              <w:bottom w:val="single" w:color="auto" w:sz="4" w:space="0"/>
              <w:right w:val="single" w:color="auto" w:sz="4" w:space="0"/>
            </w:tcBorders>
            <w:vAlign w:val="center"/>
          </w:tcPr>
          <w:p w14:paraId="3D33BE5A">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723.96</w:t>
            </w:r>
          </w:p>
        </w:tc>
        <w:tc>
          <w:tcPr>
            <w:tcW w:w="1012" w:type="pct"/>
            <w:tcBorders>
              <w:top w:val="single" w:color="auto" w:sz="4" w:space="0"/>
              <w:left w:val="single" w:color="auto" w:sz="4" w:space="0"/>
              <w:bottom w:val="single" w:color="auto" w:sz="4" w:space="0"/>
              <w:right w:val="single" w:color="auto" w:sz="4" w:space="0"/>
            </w:tcBorders>
            <w:vAlign w:val="center"/>
          </w:tcPr>
          <w:p w14:paraId="051A4948">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38500</w:t>
            </w:r>
          </w:p>
        </w:tc>
        <w:tc>
          <w:tcPr>
            <w:tcW w:w="798" w:type="pct"/>
            <w:tcBorders>
              <w:top w:val="single" w:color="auto" w:sz="4" w:space="0"/>
              <w:left w:val="single" w:color="auto" w:sz="4" w:space="0"/>
              <w:bottom w:val="single" w:color="auto" w:sz="4" w:space="0"/>
              <w:right w:val="single" w:color="auto" w:sz="4" w:space="0"/>
            </w:tcBorders>
            <w:vAlign w:val="center"/>
          </w:tcPr>
          <w:p w14:paraId="5C7A06AD">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287</w:t>
            </w:r>
          </w:p>
        </w:tc>
        <w:tc>
          <w:tcPr>
            <w:tcW w:w="869" w:type="pct"/>
            <w:tcBorders>
              <w:top w:val="single" w:color="auto" w:sz="4" w:space="0"/>
              <w:left w:val="single" w:color="auto" w:sz="4" w:space="0"/>
              <w:bottom w:val="single" w:color="auto" w:sz="4" w:space="0"/>
              <w:right w:val="single" w:color="auto" w:sz="4" w:space="0"/>
            </w:tcBorders>
            <w:vAlign w:val="center"/>
          </w:tcPr>
          <w:p w14:paraId="505F0B8A">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11.6</w:t>
            </w:r>
          </w:p>
        </w:tc>
        <w:tc>
          <w:tcPr>
            <w:tcW w:w="798" w:type="pct"/>
            <w:tcBorders>
              <w:top w:val="single" w:color="auto" w:sz="4" w:space="0"/>
              <w:left w:val="single" w:color="auto" w:sz="4" w:space="0"/>
              <w:bottom w:val="single" w:color="auto" w:sz="4" w:space="0"/>
              <w:right w:val="nil"/>
            </w:tcBorders>
            <w:vAlign w:val="center"/>
          </w:tcPr>
          <w:p w14:paraId="694A8E2A">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9.17</w:t>
            </w:r>
          </w:p>
        </w:tc>
      </w:tr>
      <w:tr w14:paraId="0D3A05E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rPr>
          <w:jc w:val="center"/>
        </w:trPr>
        <w:tc>
          <w:tcPr>
            <w:tcW w:w="772" w:type="pct"/>
            <w:tcBorders>
              <w:top w:val="single" w:color="auto" w:sz="4" w:space="0"/>
              <w:left w:val="nil"/>
              <w:bottom w:val="single" w:color="auto" w:sz="12" w:space="0"/>
              <w:right w:val="single" w:color="auto" w:sz="4" w:space="0"/>
            </w:tcBorders>
            <w:vAlign w:val="center"/>
          </w:tcPr>
          <w:p w14:paraId="722D10E1">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平均值</w:t>
            </w:r>
          </w:p>
        </w:tc>
        <w:tc>
          <w:tcPr>
            <w:tcW w:w="751" w:type="pct"/>
            <w:tcBorders>
              <w:top w:val="single" w:color="auto" w:sz="4" w:space="0"/>
              <w:left w:val="single" w:color="auto" w:sz="4" w:space="0"/>
              <w:bottom w:val="single" w:color="auto" w:sz="12" w:space="0"/>
              <w:right w:val="single" w:color="auto" w:sz="4" w:space="0"/>
            </w:tcBorders>
            <w:vAlign w:val="center"/>
          </w:tcPr>
          <w:p w14:paraId="45ED7A01">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362.27</w:t>
            </w:r>
          </w:p>
        </w:tc>
        <w:tc>
          <w:tcPr>
            <w:tcW w:w="1012" w:type="pct"/>
            <w:tcBorders>
              <w:top w:val="single" w:color="auto" w:sz="4" w:space="0"/>
              <w:left w:val="single" w:color="auto" w:sz="4" w:space="0"/>
              <w:bottom w:val="single" w:color="auto" w:sz="12" w:space="0"/>
              <w:right w:val="single" w:color="auto" w:sz="4" w:space="0"/>
            </w:tcBorders>
            <w:vAlign w:val="center"/>
          </w:tcPr>
          <w:p w14:paraId="426E525A">
            <w:pPr>
              <w:widowControl/>
              <w:spacing w:line="240" w:lineRule="auto"/>
              <w:ind w:firstLine="0" w:firstLineChars="0"/>
              <w:jc w:val="center"/>
              <w:textAlignment w:val="top"/>
              <w:rPr>
                <w:rFonts w:ascii="Times New Roman" w:hAnsi="Times New Roman" w:cs="Times New Roman"/>
                <w:bCs/>
                <w:kern w:val="0"/>
                <w:sz w:val="21"/>
                <w:szCs w:val="21"/>
              </w:rPr>
            </w:pPr>
            <w:r>
              <w:rPr>
                <w:rFonts w:ascii="Times New Roman" w:hAnsi="Times New Roman" w:cs="Times New Roman"/>
                <w:kern w:val="0"/>
                <w:sz w:val="21"/>
                <w:szCs w:val="21"/>
                <w:lang w:bidi="ar"/>
              </w:rPr>
              <w:t>13761.16</w:t>
            </w:r>
          </w:p>
        </w:tc>
        <w:tc>
          <w:tcPr>
            <w:tcW w:w="798" w:type="pct"/>
            <w:tcBorders>
              <w:top w:val="single" w:color="auto" w:sz="4" w:space="0"/>
              <w:left w:val="single" w:color="auto" w:sz="4" w:space="0"/>
              <w:bottom w:val="single" w:color="auto" w:sz="12" w:space="0"/>
              <w:right w:val="single" w:color="auto" w:sz="4" w:space="0"/>
            </w:tcBorders>
            <w:vAlign w:val="center"/>
          </w:tcPr>
          <w:p w14:paraId="1D5A264E">
            <w:pPr>
              <w:widowControl/>
              <w:spacing w:line="240" w:lineRule="auto"/>
              <w:ind w:firstLine="0" w:firstLineChars="0"/>
              <w:jc w:val="center"/>
              <w:textAlignment w:val="top"/>
              <w:rPr>
                <w:rFonts w:ascii="Times New Roman" w:hAnsi="Times New Roman" w:cs="Times New Roman"/>
                <w:kern w:val="0"/>
                <w:sz w:val="21"/>
                <w:szCs w:val="21"/>
              </w:rPr>
            </w:pPr>
            <w:r>
              <w:rPr>
                <w:rFonts w:ascii="Times New Roman" w:hAnsi="Times New Roman" w:cs="Times New Roman"/>
                <w:kern w:val="0"/>
                <w:sz w:val="21"/>
                <w:szCs w:val="21"/>
                <w:lang w:bidi="ar"/>
              </w:rPr>
              <w:t>147.42</w:t>
            </w:r>
          </w:p>
        </w:tc>
        <w:tc>
          <w:tcPr>
            <w:tcW w:w="869" w:type="pct"/>
            <w:tcBorders>
              <w:top w:val="single" w:color="auto" w:sz="4" w:space="0"/>
              <w:left w:val="single" w:color="auto" w:sz="4" w:space="0"/>
              <w:bottom w:val="single" w:color="auto" w:sz="12" w:space="0"/>
              <w:right w:val="single" w:color="auto" w:sz="4" w:space="0"/>
            </w:tcBorders>
            <w:vAlign w:val="center"/>
          </w:tcPr>
          <w:p w14:paraId="267C4F7C">
            <w:pPr>
              <w:widowControl/>
              <w:spacing w:line="240" w:lineRule="auto"/>
              <w:ind w:firstLine="0" w:firstLineChars="0"/>
              <w:jc w:val="center"/>
              <w:textAlignment w:val="top"/>
              <w:rPr>
                <w:rFonts w:ascii="Times New Roman" w:hAnsi="Times New Roman" w:cs="Times New Roman"/>
                <w:kern w:val="0"/>
                <w:sz w:val="21"/>
                <w:szCs w:val="21"/>
              </w:rPr>
            </w:pPr>
            <w:r>
              <w:rPr>
                <w:rFonts w:ascii="Times New Roman" w:hAnsi="Times New Roman" w:cs="Times New Roman"/>
                <w:kern w:val="0"/>
                <w:sz w:val="21"/>
                <w:szCs w:val="21"/>
                <w:lang w:bidi="ar"/>
              </w:rPr>
              <w:t>1.62</w:t>
            </w:r>
          </w:p>
        </w:tc>
        <w:tc>
          <w:tcPr>
            <w:tcW w:w="798" w:type="pct"/>
            <w:tcBorders>
              <w:top w:val="single" w:color="auto" w:sz="4" w:space="0"/>
              <w:left w:val="single" w:color="auto" w:sz="4" w:space="0"/>
              <w:bottom w:val="single" w:color="auto" w:sz="12" w:space="0"/>
              <w:right w:val="nil"/>
            </w:tcBorders>
            <w:vAlign w:val="center"/>
          </w:tcPr>
          <w:p w14:paraId="0A021706">
            <w:pPr>
              <w:widowControl/>
              <w:spacing w:line="240" w:lineRule="auto"/>
              <w:ind w:firstLine="0" w:firstLineChars="0"/>
              <w:jc w:val="center"/>
              <w:textAlignment w:val="top"/>
              <w:rPr>
                <w:rFonts w:ascii="Times New Roman" w:hAnsi="Times New Roman" w:cs="Times New Roman"/>
                <w:kern w:val="0"/>
                <w:sz w:val="21"/>
                <w:szCs w:val="21"/>
              </w:rPr>
            </w:pPr>
            <w:r>
              <w:rPr>
                <w:rFonts w:ascii="Times New Roman" w:hAnsi="Times New Roman" w:cs="Times New Roman"/>
                <w:kern w:val="0"/>
                <w:sz w:val="21"/>
                <w:szCs w:val="21"/>
                <w:lang w:bidi="ar"/>
              </w:rPr>
              <w:t>0.86</w:t>
            </w:r>
          </w:p>
        </w:tc>
      </w:tr>
    </w:tbl>
    <w:p w14:paraId="0600C4F6">
      <w:pPr>
        <w:spacing w:before="190" w:beforeLines="50" w:line="240" w:lineRule="auto"/>
        <w:ind w:firstLine="0" w:firstLineChars="0"/>
        <w:jc w:val="center"/>
        <w:rPr>
          <w:rFonts w:cs="Times New Roman"/>
          <w:b/>
          <w:szCs w:val="24"/>
        </w:rPr>
      </w:pPr>
      <w:r>
        <w:rPr>
          <w:rFonts w:cs="Times New Roman"/>
          <w:b/>
          <w:szCs w:val="24"/>
        </w:rPr>
        <w:t>表3.1</w:t>
      </w:r>
      <w:r>
        <w:rPr>
          <w:rFonts w:hint="eastAsia" w:cs="Times New Roman"/>
          <w:b/>
          <w:szCs w:val="24"/>
        </w:rPr>
        <w:t>.3</w:t>
      </w:r>
      <w:r>
        <w:rPr>
          <w:rFonts w:cs="Times New Roman"/>
          <w:b/>
          <w:szCs w:val="24"/>
        </w:rPr>
        <w:t>-</w:t>
      </w:r>
      <w:r>
        <w:rPr>
          <w:rFonts w:hint="eastAsia" w:cs="Times New Roman"/>
          <w:b/>
          <w:szCs w:val="24"/>
        </w:rPr>
        <w:t>5</w:t>
      </w:r>
      <w:r>
        <w:rPr>
          <w:rFonts w:cs="Times New Roman"/>
          <w:b/>
          <w:szCs w:val="24"/>
        </w:rPr>
        <w:t xml:space="preserve">  仪化公司生化装置东区进口与长江排口排放水质情况</w:t>
      </w:r>
    </w:p>
    <w:tbl>
      <w:tblPr>
        <w:tblStyle w:val="4084"/>
        <w:tblW w:w="5000" w:type="pct"/>
        <w:jc w:val="center"/>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Layout w:type="autofit"/>
        <w:tblCellMar>
          <w:top w:w="57" w:type="dxa"/>
          <w:left w:w="0" w:type="dxa"/>
          <w:bottom w:w="57" w:type="dxa"/>
          <w:right w:w="0" w:type="dxa"/>
        </w:tblCellMar>
      </w:tblPr>
      <w:tblGrid>
        <w:gridCol w:w="2155"/>
        <w:gridCol w:w="2096"/>
        <w:gridCol w:w="2825"/>
        <w:gridCol w:w="2228"/>
        <w:gridCol w:w="2426"/>
        <w:gridCol w:w="2228"/>
      </w:tblGrid>
      <w:tr w14:paraId="29BEF10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PrEx>
        <w:trPr>
          <w:jc w:val="center"/>
        </w:trPr>
        <w:tc>
          <w:tcPr>
            <w:tcW w:w="772" w:type="pct"/>
            <w:vMerge w:val="restart"/>
            <w:vAlign w:val="center"/>
          </w:tcPr>
          <w:p w14:paraId="6690CFA1">
            <w:pPr>
              <w:widowControl/>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kern w:val="0"/>
                <w:sz w:val="21"/>
                <w:szCs w:val="21"/>
              </w:rPr>
              <w:t>项目</w:t>
            </w:r>
          </w:p>
        </w:tc>
        <w:tc>
          <w:tcPr>
            <w:tcW w:w="1763" w:type="pct"/>
            <w:gridSpan w:val="2"/>
            <w:vAlign w:val="center"/>
          </w:tcPr>
          <w:p w14:paraId="5C7A5184">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在线仪表进口浓度（mg/L）</w:t>
            </w:r>
          </w:p>
        </w:tc>
        <w:tc>
          <w:tcPr>
            <w:tcW w:w="2465" w:type="pct"/>
            <w:gridSpan w:val="3"/>
            <w:vAlign w:val="center"/>
          </w:tcPr>
          <w:p w14:paraId="5B9622B9">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在线仪表出口浓度（mg/L）</w:t>
            </w:r>
          </w:p>
        </w:tc>
      </w:tr>
      <w:tr w14:paraId="1F91DA6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772" w:type="pct"/>
            <w:vMerge w:val="continue"/>
            <w:vAlign w:val="center"/>
          </w:tcPr>
          <w:p w14:paraId="1D31102E">
            <w:pPr>
              <w:widowControl/>
              <w:spacing w:line="240" w:lineRule="auto"/>
              <w:ind w:firstLine="0" w:firstLineChars="0"/>
              <w:jc w:val="left"/>
              <w:rPr>
                <w:rFonts w:ascii="Times New Roman" w:hAnsi="Times New Roman" w:cs="Times New Roman"/>
                <w:b/>
                <w:bCs/>
                <w:kern w:val="0"/>
                <w:sz w:val="21"/>
                <w:szCs w:val="21"/>
              </w:rPr>
            </w:pPr>
          </w:p>
        </w:tc>
        <w:tc>
          <w:tcPr>
            <w:tcW w:w="751" w:type="pct"/>
            <w:vAlign w:val="center"/>
          </w:tcPr>
          <w:p w14:paraId="7E46737F">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水量/t·h</w:t>
            </w:r>
            <w:r>
              <w:rPr>
                <w:rFonts w:ascii="Times New Roman" w:hAnsi="Times New Roman" w:cs="Times New Roman"/>
                <w:b/>
                <w:kern w:val="0"/>
                <w:sz w:val="21"/>
                <w:szCs w:val="21"/>
                <w:vertAlign w:val="superscript"/>
              </w:rPr>
              <w:t>-1</w:t>
            </w:r>
          </w:p>
        </w:tc>
        <w:tc>
          <w:tcPr>
            <w:tcW w:w="1012" w:type="pct"/>
            <w:vAlign w:val="center"/>
          </w:tcPr>
          <w:p w14:paraId="6FC9D794">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COD</w:t>
            </w:r>
          </w:p>
        </w:tc>
        <w:tc>
          <w:tcPr>
            <w:tcW w:w="798" w:type="pct"/>
            <w:vAlign w:val="center"/>
          </w:tcPr>
          <w:p w14:paraId="2D604021">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COD</w:t>
            </w:r>
          </w:p>
        </w:tc>
        <w:tc>
          <w:tcPr>
            <w:tcW w:w="869" w:type="pct"/>
            <w:vAlign w:val="center"/>
          </w:tcPr>
          <w:p w14:paraId="6088F319">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TP</w:t>
            </w:r>
          </w:p>
        </w:tc>
        <w:tc>
          <w:tcPr>
            <w:tcW w:w="798" w:type="pct"/>
            <w:vAlign w:val="center"/>
          </w:tcPr>
          <w:p w14:paraId="00E3005F">
            <w:pPr>
              <w:widowControl/>
              <w:spacing w:line="240" w:lineRule="auto"/>
              <w:ind w:firstLine="0" w:firstLineChars="0"/>
              <w:jc w:val="center"/>
              <w:rPr>
                <w:rFonts w:ascii="Times New Roman" w:hAnsi="Times New Roman" w:cs="Times New Roman"/>
                <w:b/>
                <w:kern w:val="0"/>
                <w:sz w:val="21"/>
                <w:szCs w:val="21"/>
              </w:rPr>
            </w:pPr>
            <w:r>
              <w:rPr>
                <w:rFonts w:ascii="Times New Roman" w:hAnsi="Times New Roman" w:cs="Times New Roman"/>
                <w:b/>
                <w:kern w:val="0"/>
                <w:sz w:val="21"/>
                <w:szCs w:val="21"/>
              </w:rPr>
              <w:t>氨氮</w:t>
            </w:r>
          </w:p>
        </w:tc>
      </w:tr>
      <w:tr w14:paraId="66C039E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772" w:type="pct"/>
            <w:vAlign w:val="center"/>
          </w:tcPr>
          <w:p w14:paraId="3974B3D4">
            <w:pPr>
              <w:widowControl/>
              <w:spacing w:line="240" w:lineRule="auto"/>
              <w:ind w:firstLine="0" w:firstLineChars="0"/>
              <w:jc w:val="center"/>
              <w:rPr>
                <w:rFonts w:ascii="Times New Roman" w:hAnsi="Times New Roman" w:cs="Times New Roman"/>
                <w:kern w:val="0"/>
                <w:sz w:val="21"/>
                <w:szCs w:val="21"/>
              </w:rPr>
            </w:pPr>
            <w:r>
              <w:rPr>
                <w:rFonts w:ascii="Times New Roman" w:hAnsi="Times New Roman" w:cs="Times New Roman"/>
                <w:kern w:val="0"/>
                <w:sz w:val="21"/>
                <w:szCs w:val="21"/>
              </w:rPr>
              <w:t>最小值</w:t>
            </w:r>
          </w:p>
        </w:tc>
        <w:tc>
          <w:tcPr>
            <w:tcW w:w="751" w:type="pct"/>
            <w:vAlign w:val="center"/>
          </w:tcPr>
          <w:p w14:paraId="4D23AE82">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1333</w:t>
            </w:r>
          </w:p>
        </w:tc>
        <w:tc>
          <w:tcPr>
            <w:tcW w:w="1012" w:type="pct"/>
            <w:vAlign w:val="center"/>
          </w:tcPr>
          <w:p w14:paraId="6CEA9554">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kern w:val="0"/>
                <w:sz w:val="21"/>
                <w:szCs w:val="21"/>
              </w:rPr>
              <w:t>680</w:t>
            </w:r>
          </w:p>
        </w:tc>
        <w:tc>
          <w:tcPr>
            <w:tcW w:w="798" w:type="pct"/>
            <w:vAlign w:val="center"/>
          </w:tcPr>
          <w:p w14:paraId="7E6FAB20">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kern w:val="0"/>
                <w:sz w:val="21"/>
                <w:szCs w:val="21"/>
              </w:rPr>
              <w:t>15.13</w:t>
            </w:r>
          </w:p>
        </w:tc>
        <w:tc>
          <w:tcPr>
            <w:tcW w:w="869" w:type="pct"/>
            <w:vAlign w:val="center"/>
          </w:tcPr>
          <w:p w14:paraId="1D04F552">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kern w:val="0"/>
                <w:sz w:val="21"/>
                <w:szCs w:val="21"/>
              </w:rPr>
              <w:t>0.05</w:t>
            </w:r>
          </w:p>
        </w:tc>
        <w:tc>
          <w:tcPr>
            <w:tcW w:w="798" w:type="pct"/>
            <w:vAlign w:val="center"/>
          </w:tcPr>
          <w:p w14:paraId="624406A8">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kern w:val="0"/>
                <w:sz w:val="21"/>
                <w:szCs w:val="21"/>
              </w:rPr>
              <w:t>0.01</w:t>
            </w:r>
          </w:p>
        </w:tc>
      </w:tr>
      <w:tr w14:paraId="639F968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772" w:type="pct"/>
            <w:vAlign w:val="center"/>
          </w:tcPr>
          <w:p w14:paraId="7779B804">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最大值</w:t>
            </w:r>
          </w:p>
        </w:tc>
        <w:tc>
          <w:tcPr>
            <w:tcW w:w="751" w:type="pct"/>
            <w:vAlign w:val="center"/>
          </w:tcPr>
          <w:p w14:paraId="139569A4">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2237</w:t>
            </w:r>
          </w:p>
        </w:tc>
        <w:tc>
          <w:tcPr>
            <w:tcW w:w="1012" w:type="pct"/>
            <w:vAlign w:val="center"/>
          </w:tcPr>
          <w:p w14:paraId="6602798A">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kern w:val="0"/>
                <w:sz w:val="21"/>
                <w:szCs w:val="21"/>
              </w:rPr>
              <w:t>5000</w:t>
            </w:r>
          </w:p>
        </w:tc>
        <w:tc>
          <w:tcPr>
            <w:tcW w:w="798" w:type="pct"/>
            <w:vAlign w:val="center"/>
          </w:tcPr>
          <w:p w14:paraId="07FD8F7C">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kern w:val="0"/>
                <w:sz w:val="21"/>
                <w:szCs w:val="21"/>
              </w:rPr>
              <w:t>39.51</w:t>
            </w:r>
          </w:p>
        </w:tc>
        <w:tc>
          <w:tcPr>
            <w:tcW w:w="869" w:type="pct"/>
            <w:vAlign w:val="center"/>
          </w:tcPr>
          <w:p w14:paraId="25762E30">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kern w:val="0"/>
                <w:sz w:val="21"/>
                <w:szCs w:val="21"/>
              </w:rPr>
              <w:t>0.35</w:t>
            </w:r>
          </w:p>
        </w:tc>
        <w:tc>
          <w:tcPr>
            <w:tcW w:w="798" w:type="pct"/>
            <w:vAlign w:val="center"/>
          </w:tcPr>
          <w:p w14:paraId="41D6AC5F">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kern w:val="0"/>
                <w:sz w:val="21"/>
                <w:szCs w:val="21"/>
              </w:rPr>
              <w:t>0.82</w:t>
            </w:r>
          </w:p>
        </w:tc>
      </w:tr>
      <w:tr w14:paraId="508BF00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772" w:type="pct"/>
            <w:vAlign w:val="center"/>
          </w:tcPr>
          <w:p w14:paraId="7C5F511F">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平均值</w:t>
            </w:r>
          </w:p>
        </w:tc>
        <w:tc>
          <w:tcPr>
            <w:tcW w:w="751" w:type="pct"/>
            <w:vAlign w:val="center"/>
          </w:tcPr>
          <w:p w14:paraId="6FB8116A">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1699</w:t>
            </w:r>
          </w:p>
        </w:tc>
        <w:tc>
          <w:tcPr>
            <w:tcW w:w="1012" w:type="pct"/>
            <w:vAlign w:val="center"/>
          </w:tcPr>
          <w:p w14:paraId="0380F2CB">
            <w:pPr>
              <w:widowControl/>
              <w:spacing w:line="240" w:lineRule="auto"/>
              <w:ind w:firstLine="0" w:firstLineChars="0"/>
              <w:jc w:val="center"/>
              <w:textAlignment w:val="top"/>
              <w:rPr>
                <w:rFonts w:ascii="Times New Roman" w:hAnsi="Times New Roman" w:cs="Times New Roman"/>
                <w:bCs/>
                <w:kern w:val="0"/>
                <w:sz w:val="21"/>
                <w:szCs w:val="21"/>
              </w:rPr>
            </w:pPr>
            <w:r>
              <w:rPr>
                <w:rFonts w:ascii="Times New Roman" w:hAnsi="Times New Roman" w:cs="Times New Roman"/>
                <w:kern w:val="0"/>
                <w:sz w:val="21"/>
                <w:szCs w:val="21"/>
              </w:rPr>
              <w:t>1340</w:t>
            </w:r>
          </w:p>
        </w:tc>
        <w:tc>
          <w:tcPr>
            <w:tcW w:w="798" w:type="pct"/>
            <w:vAlign w:val="center"/>
          </w:tcPr>
          <w:p w14:paraId="04EEFCCA">
            <w:pPr>
              <w:widowControl/>
              <w:spacing w:line="240" w:lineRule="auto"/>
              <w:ind w:firstLine="0" w:firstLineChars="0"/>
              <w:jc w:val="center"/>
              <w:textAlignment w:val="top"/>
              <w:rPr>
                <w:rFonts w:ascii="Times New Roman" w:hAnsi="Times New Roman" w:cs="Times New Roman"/>
                <w:kern w:val="0"/>
                <w:sz w:val="21"/>
                <w:szCs w:val="21"/>
              </w:rPr>
            </w:pPr>
            <w:r>
              <w:rPr>
                <w:rFonts w:ascii="Times New Roman" w:hAnsi="Times New Roman" w:cs="Times New Roman"/>
                <w:kern w:val="0"/>
                <w:sz w:val="21"/>
                <w:szCs w:val="21"/>
              </w:rPr>
              <w:t>24.16</w:t>
            </w:r>
          </w:p>
        </w:tc>
        <w:tc>
          <w:tcPr>
            <w:tcW w:w="869" w:type="pct"/>
            <w:vAlign w:val="center"/>
          </w:tcPr>
          <w:p w14:paraId="5F6476D8">
            <w:pPr>
              <w:widowControl/>
              <w:spacing w:line="240" w:lineRule="auto"/>
              <w:ind w:firstLine="0" w:firstLineChars="0"/>
              <w:jc w:val="center"/>
              <w:textAlignment w:val="top"/>
              <w:rPr>
                <w:rFonts w:ascii="Times New Roman" w:hAnsi="Times New Roman" w:cs="Times New Roman"/>
                <w:kern w:val="0"/>
                <w:sz w:val="21"/>
                <w:szCs w:val="21"/>
              </w:rPr>
            </w:pPr>
            <w:r>
              <w:rPr>
                <w:rFonts w:ascii="Times New Roman" w:hAnsi="Times New Roman" w:cs="Times New Roman"/>
                <w:kern w:val="0"/>
                <w:sz w:val="21"/>
                <w:szCs w:val="21"/>
              </w:rPr>
              <w:t>0.18</w:t>
            </w:r>
          </w:p>
        </w:tc>
        <w:tc>
          <w:tcPr>
            <w:tcW w:w="798" w:type="pct"/>
            <w:vAlign w:val="center"/>
          </w:tcPr>
          <w:p w14:paraId="2C3035C7">
            <w:pPr>
              <w:widowControl/>
              <w:spacing w:line="240" w:lineRule="auto"/>
              <w:ind w:firstLine="0" w:firstLineChars="0"/>
              <w:jc w:val="center"/>
              <w:textAlignment w:val="top"/>
              <w:rPr>
                <w:rFonts w:ascii="Times New Roman" w:hAnsi="Times New Roman" w:cs="Times New Roman"/>
                <w:kern w:val="0"/>
                <w:sz w:val="21"/>
                <w:szCs w:val="21"/>
              </w:rPr>
            </w:pPr>
            <w:r>
              <w:rPr>
                <w:rFonts w:ascii="Times New Roman" w:hAnsi="Times New Roman" w:cs="Times New Roman"/>
                <w:kern w:val="0"/>
                <w:sz w:val="21"/>
                <w:szCs w:val="21"/>
              </w:rPr>
              <w:t>0.14</w:t>
            </w:r>
          </w:p>
        </w:tc>
      </w:tr>
      <w:tr w14:paraId="15FB773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772" w:type="pct"/>
            <w:vAlign w:val="center"/>
          </w:tcPr>
          <w:p w14:paraId="23851DFB">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排放限值</w:t>
            </w:r>
          </w:p>
        </w:tc>
        <w:tc>
          <w:tcPr>
            <w:tcW w:w="751" w:type="pct"/>
            <w:vAlign w:val="center"/>
          </w:tcPr>
          <w:p w14:paraId="44DBF84E">
            <w:pPr>
              <w:widowControl/>
              <w:spacing w:line="240" w:lineRule="auto"/>
              <w:ind w:firstLine="0" w:firstLineChars="0"/>
              <w:jc w:val="center"/>
              <w:rPr>
                <w:rFonts w:ascii="Times New Roman" w:hAnsi="Times New Roman" w:cs="Times New Roman"/>
                <w:bCs/>
                <w:kern w:val="0"/>
                <w:sz w:val="21"/>
                <w:szCs w:val="21"/>
              </w:rPr>
            </w:pPr>
            <w:r>
              <w:rPr>
                <w:rFonts w:ascii="Times New Roman" w:hAnsi="Times New Roman" w:cs="Times New Roman"/>
                <w:bCs/>
                <w:kern w:val="0"/>
                <w:sz w:val="21"/>
                <w:szCs w:val="21"/>
              </w:rPr>
              <w:t>/</w:t>
            </w:r>
          </w:p>
        </w:tc>
        <w:tc>
          <w:tcPr>
            <w:tcW w:w="1012" w:type="pct"/>
            <w:vAlign w:val="center"/>
          </w:tcPr>
          <w:p w14:paraId="45D1A52C">
            <w:pPr>
              <w:widowControl/>
              <w:spacing w:line="240" w:lineRule="auto"/>
              <w:ind w:firstLine="0" w:firstLineChars="0"/>
              <w:jc w:val="center"/>
              <w:textAlignment w:val="top"/>
              <w:rPr>
                <w:rFonts w:ascii="Times New Roman" w:hAnsi="Times New Roman" w:cs="Times New Roman"/>
                <w:kern w:val="0"/>
                <w:sz w:val="21"/>
                <w:szCs w:val="21"/>
                <w:lang w:bidi="ar"/>
              </w:rPr>
            </w:pPr>
            <w:r>
              <w:rPr>
                <w:rFonts w:ascii="Times New Roman" w:hAnsi="Times New Roman" w:cs="Times New Roman"/>
                <w:bCs/>
                <w:kern w:val="0"/>
                <w:sz w:val="21"/>
                <w:szCs w:val="21"/>
              </w:rPr>
              <w:t>/</w:t>
            </w:r>
          </w:p>
        </w:tc>
        <w:tc>
          <w:tcPr>
            <w:tcW w:w="798" w:type="pct"/>
            <w:vAlign w:val="center"/>
          </w:tcPr>
          <w:p w14:paraId="16BA64D9">
            <w:pPr>
              <w:widowControl/>
              <w:spacing w:line="240" w:lineRule="auto"/>
              <w:ind w:firstLine="0" w:firstLineChars="0"/>
              <w:jc w:val="center"/>
              <w:textAlignment w:val="top"/>
              <w:rPr>
                <w:rFonts w:ascii="Times New Roman" w:hAnsi="Times New Roman" w:cs="Times New Roman"/>
                <w:kern w:val="0"/>
                <w:sz w:val="21"/>
                <w:szCs w:val="21"/>
                <w:lang w:bidi="ar"/>
              </w:rPr>
            </w:pPr>
            <w:r>
              <w:rPr>
                <w:rFonts w:ascii="Times New Roman" w:hAnsi="Times New Roman" w:cs="Times New Roman"/>
                <w:kern w:val="0"/>
                <w:sz w:val="21"/>
                <w:szCs w:val="21"/>
                <w:lang w:bidi="ar"/>
              </w:rPr>
              <w:t>60</w:t>
            </w:r>
          </w:p>
        </w:tc>
        <w:tc>
          <w:tcPr>
            <w:tcW w:w="869" w:type="pct"/>
            <w:vAlign w:val="center"/>
          </w:tcPr>
          <w:p w14:paraId="07BBA6D6">
            <w:pPr>
              <w:widowControl/>
              <w:spacing w:line="240" w:lineRule="auto"/>
              <w:ind w:firstLine="0" w:firstLineChars="0"/>
              <w:jc w:val="center"/>
              <w:textAlignment w:val="top"/>
              <w:rPr>
                <w:rFonts w:ascii="Times New Roman" w:hAnsi="Times New Roman" w:cs="Times New Roman"/>
                <w:kern w:val="0"/>
                <w:sz w:val="21"/>
                <w:szCs w:val="21"/>
                <w:lang w:bidi="ar"/>
              </w:rPr>
            </w:pPr>
            <w:r>
              <w:rPr>
                <w:rFonts w:ascii="Times New Roman" w:hAnsi="Times New Roman" w:cs="Times New Roman"/>
                <w:kern w:val="0"/>
                <w:sz w:val="21"/>
                <w:szCs w:val="21"/>
                <w:lang w:bidi="ar"/>
              </w:rPr>
              <w:t>0.5</w:t>
            </w:r>
          </w:p>
        </w:tc>
        <w:tc>
          <w:tcPr>
            <w:tcW w:w="798" w:type="pct"/>
            <w:vAlign w:val="center"/>
          </w:tcPr>
          <w:p w14:paraId="44FC1697">
            <w:pPr>
              <w:widowControl/>
              <w:spacing w:line="240" w:lineRule="auto"/>
              <w:ind w:firstLine="0" w:firstLineChars="0"/>
              <w:jc w:val="center"/>
              <w:textAlignment w:val="top"/>
              <w:rPr>
                <w:rFonts w:ascii="Times New Roman" w:hAnsi="Times New Roman" w:cs="Times New Roman"/>
                <w:kern w:val="0"/>
                <w:sz w:val="21"/>
                <w:szCs w:val="21"/>
                <w:lang w:bidi="ar"/>
              </w:rPr>
            </w:pPr>
            <w:r>
              <w:rPr>
                <w:rFonts w:ascii="Times New Roman" w:hAnsi="Times New Roman" w:cs="Times New Roman"/>
                <w:kern w:val="0"/>
                <w:sz w:val="21"/>
                <w:szCs w:val="21"/>
                <w:lang w:bidi="ar"/>
              </w:rPr>
              <w:t>8</w:t>
            </w:r>
          </w:p>
        </w:tc>
      </w:tr>
    </w:tbl>
    <w:p w14:paraId="6B1898EC">
      <w:pPr>
        <w:ind w:firstLine="480"/>
        <w:rPr>
          <w:rFonts w:cs="Times New Roman"/>
          <w:szCs w:val="24"/>
        </w:rPr>
      </w:pPr>
      <w:r>
        <w:rPr>
          <w:rFonts w:cs="Times New Roman"/>
          <w:szCs w:val="24"/>
        </w:rPr>
        <w:t>由上表可知，仪化公司长江排口排放的废水中COD、TP、氨氮等均满足《化学工业水污染物排放标准》（DB32/939-2020）表1直接排放限值。</w:t>
      </w:r>
    </w:p>
    <w:tbl>
      <w:tblPr>
        <w:tblStyle w:val="4084"/>
        <w:tblW w:w="0" w:type="auto"/>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0" w:type="dxa"/>
          <w:bottom w:w="0" w:type="dxa"/>
          <w:right w:w="0" w:type="dxa"/>
        </w:tblCellMar>
      </w:tblPr>
      <w:tblGrid>
        <w:gridCol w:w="4531"/>
        <w:gridCol w:w="4643"/>
      </w:tblGrid>
      <w:tr w14:paraId="5AE38282">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jc w:val="center"/>
        </w:trPr>
        <w:tc>
          <w:tcPr>
            <w:tcW w:w="4531" w:type="dxa"/>
            <w:vAlign w:val="center"/>
          </w:tcPr>
          <w:p w14:paraId="29AF74D2">
            <w:pPr>
              <w:adjustRightInd/>
              <w:spacing w:line="240" w:lineRule="auto"/>
              <w:ind w:firstLine="0" w:firstLineChars="0"/>
              <w:jc w:val="center"/>
              <w:rPr>
                <w:rFonts w:hint="eastAsia" w:ascii="Calibri" w:hAnsi="宋体" w:cs="Times New Roman"/>
                <w:szCs w:val="24"/>
              </w:rPr>
            </w:pPr>
            <w:r>
              <w:rPr>
                <w:rFonts w:ascii="Calibri" w:hAnsi="Calibri" w:cs="Times New Roman"/>
              </w:rPr>
              <w:drawing>
                <wp:inline distT="0" distB="0" distL="0" distR="0">
                  <wp:extent cx="2750185" cy="2109470"/>
                  <wp:effectExtent l="0" t="0" r="0" b="5080"/>
                  <wp:docPr id="201334646" name="图片 201334646"/>
                  <wp:cNvGraphicFramePr/>
                  <a:graphic xmlns:a="http://schemas.openxmlformats.org/drawingml/2006/main">
                    <a:graphicData uri="http://schemas.openxmlformats.org/drawingml/2006/picture">
                      <pic:pic xmlns:pic="http://schemas.openxmlformats.org/drawingml/2006/picture">
                        <pic:nvPicPr>
                          <pic:cNvPr id="201334646" name="图片 201334646"/>
                          <pic:cNvPicPr/>
                        </pic:nvPicPr>
                        <pic:blipFill>
                          <a:blip r:embed="rId38" cstate="print">
                            <a:extLst>
                              <a:ext uri="{28A0092B-C50C-407E-A947-70E740481C1C}">
                                <a14:useLocalDpi xmlns:a14="http://schemas.microsoft.com/office/drawing/2010/main" val="0"/>
                              </a:ext>
                            </a:extLst>
                          </a:blip>
                          <a:srcRect l="24425" t="29830" r="4852" b="20452"/>
                          <a:stretch>
                            <a:fillRect/>
                          </a:stretch>
                        </pic:blipFill>
                        <pic:spPr>
                          <a:xfrm>
                            <a:off x="0" y="0"/>
                            <a:ext cx="2754589" cy="2112595"/>
                          </a:xfrm>
                          <a:prstGeom prst="rect">
                            <a:avLst/>
                          </a:prstGeom>
                          <a:noFill/>
                          <a:ln>
                            <a:noFill/>
                          </a:ln>
                        </pic:spPr>
                      </pic:pic>
                    </a:graphicData>
                  </a:graphic>
                </wp:inline>
              </w:drawing>
            </w:r>
          </w:p>
        </w:tc>
        <w:tc>
          <w:tcPr>
            <w:tcW w:w="4643" w:type="dxa"/>
            <w:vAlign w:val="center"/>
          </w:tcPr>
          <w:p w14:paraId="4B216319">
            <w:pPr>
              <w:adjustRightInd/>
              <w:spacing w:line="240" w:lineRule="auto"/>
              <w:ind w:firstLine="0" w:firstLineChars="0"/>
              <w:jc w:val="center"/>
              <w:rPr>
                <w:rFonts w:hint="eastAsia" w:ascii="Calibri" w:hAnsi="宋体" w:cs="Times New Roman"/>
                <w:szCs w:val="24"/>
              </w:rPr>
            </w:pPr>
            <w:r>
              <w:rPr>
                <w:rFonts w:ascii="Calibri" w:hAnsi="Calibri" w:cs="Times New Roman"/>
              </w:rPr>
              <w:drawing>
                <wp:inline distT="0" distB="0" distL="0" distR="0">
                  <wp:extent cx="2839720" cy="2083435"/>
                  <wp:effectExtent l="0" t="0" r="0" b="0"/>
                  <wp:docPr id="15" name="图片 15"/>
                  <wp:cNvGraphicFramePr/>
                  <a:graphic xmlns:a="http://schemas.openxmlformats.org/drawingml/2006/main">
                    <a:graphicData uri="http://schemas.openxmlformats.org/drawingml/2006/picture">
                      <pic:pic xmlns:pic="http://schemas.openxmlformats.org/drawingml/2006/picture">
                        <pic:nvPicPr>
                          <pic:cNvPr id="15" name="图片 15"/>
                          <pic:cNvPicPr/>
                        </pic:nvPicPr>
                        <pic:blipFill>
                          <a:blip r:embed="rId39">
                            <a:extLst>
                              <a:ext uri="{28A0092B-C50C-407E-A947-70E740481C1C}">
                                <a14:useLocalDpi xmlns:a14="http://schemas.microsoft.com/office/drawing/2010/main" val="0"/>
                              </a:ext>
                            </a:extLst>
                          </a:blip>
                          <a:srcRect l="15884" r="13732"/>
                          <a:stretch>
                            <a:fillRect/>
                          </a:stretch>
                        </pic:blipFill>
                        <pic:spPr>
                          <a:xfrm>
                            <a:off x="0" y="0"/>
                            <a:ext cx="2845593" cy="2087598"/>
                          </a:xfrm>
                          <a:prstGeom prst="rect">
                            <a:avLst/>
                          </a:prstGeom>
                          <a:noFill/>
                          <a:ln>
                            <a:noFill/>
                          </a:ln>
                        </pic:spPr>
                      </pic:pic>
                    </a:graphicData>
                  </a:graphic>
                </wp:inline>
              </w:drawing>
            </w:r>
          </w:p>
        </w:tc>
      </w:tr>
    </w:tbl>
    <w:p w14:paraId="6512998E">
      <w:pPr>
        <w:spacing w:before="190" w:beforeLines="50" w:line="240" w:lineRule="auto"/>
        <w:ind w:firstLine="482"/>
        <w:jc w:val="center"/>
        <w:rPr>
          <w:rFonts w:cs="Times New Roman"/>
          <w:b/>
          <w:szCs w:val="24"/>
        </w:rPr>
      </w:pPr>
      <w:r>
        <w:rPr>
          <w:rFonts w:cs="Times New Roman"/>
          <w:b/>
          <w:szCs w:val="24"/>
        </w:rPr>
        <w:t>图3.1-</w:t>
      </w:r>
      <w:r>
        <w:rPr>
          <w:rFonts w:hint="eastAsia" w:cs="Times New Roman"/>
          <w:b/>
          <w:szCs w:val="24"/>
        </w:rPr>
        <w:t>4</w:t>
      </w:r>
      <w:r>
        <w:rPr>
          <w:rFonts w:cs="Times New Roman"/>
          <w:b/>
          <w:szCs w:val="24"/>
        </w:rPr>
        <w:t xml:space="preserve">  仪化公司长江排口标识及排口站房图</w:t>
      </w:r>
    </w:p>
    <w:p w14:paraId="1599BEBF">
      <w:pPr>
        <w:ind w:firstLine="482" w:firstLineChars="0"/>
        <w:rPr>
          <w:rFonts w:cs="Times New Roman"/>
        </w:rPr>
      </w:pPr>
      <w:r>
        <w:rPr>
          <w:rFonts w:cs="Times New Roman"/>
        </w:rPr>
        <w:t>3、雨污分流落实情况</w:t>
      </w:r>
    </w:p>
    <w:p w14:paraId="463756EA">
      <w:pPr>
        <w:ind w:firstLine="480"/>
        <w:rPr>
          <w:rFonts w:cs="Times New Roman"/>
        </w:rPr>
      </w:pPr>
      <w:r>
        <w:rPr>
          <w:rFonts w:cs="Times New Roman"/>
        </w:rPr>
        <w:t>仪化公司所有装置生产</w:t>
      </w:r>
      <w:r>
        <w:rPr>
          <w:rFonts w:cs="Times New Roman"/>
          <w:szCs w:val="24"/>
        </w:rPr>
        <w:t>废</w:t>
      </w:r>
      <w:r>
        <w:rPr>
          <w:rFonts w:cs="Times New Roman"/>
        </w:rPr>
        <w:t>水、生活污水通过各自污水系统排至生化装置西区、生化装置东区处理，初期雨水进生产</w:t>
      </w:r>
      <w:r>
        <w:rPr>
          <w:rFonts w:cs="Times New Roman"/>
          <w:szCs w:val="24"/>
        </w:rPr>
        <w:t>废</w:t>
      </w:r>
      <w:r>
        <w:rPr>
          <w:rFonts w:cs="Times New Roman"/>
        </w:rPr>
        <w:t>水系统，后期雨水通过雨水系统排入</w:t>
      </w:r>
      <w:r>
        <w:rPr>
          <w:rFonts w:cs="Times New Roman"/>
          <w:szCs w:val="24"/>
        </w:rPr>
        <w:t>甘草山河</w:t>
      </w:r>
      <w:r>
        <w:rPr>
          <w:rFonts w:cs="Times New Roman"/>
        </w:rPr>
        <w:t>。</w:t>
      </w:r>
    </w:p>
    <w:p w14:paraId="540E2B52">
      <w:pPr>
        <w:ind w:firstLine="480"/>
        <w:rPr>
          <w:rFonts w:cs="Times New Roman"/>
        </w:rPr>
      </w:pPr>
      <w:r>
        <w:rPr>
          <w:rFonts w:cs="Times New Roman"/>
        </w:rPr>
        <w:t>厂区雨水排口共5处，分别为雨水Q2（雨水排口）、雨水Q5（泄洪口）、雨水Q7（雨水排口）、雨水Q8（泄洪口）和雨水Q9（泄洪口），雨水排口及标识牌见下图。</w:t>
      </w:r>
    </w:p>
    <w:tbl>
      <w:tblPr>
        <w:tblStyle w:val="88"/>
        <w:tblW w:w="0" w:type="auto"/>
        <w:tblInd w:w="0" w:type="dxa"/>
        <w:tblLayout w:type="autofit"/>
        <w:tblCellMar>
          <w:top w:w="0" w:type="dxa"/>
          <w:left w:w="108" w:type="dxa"/>
          <w:bottom w:w="0" w:type="dxa"/>
          <w:right w:w="108" w:type="dxa"/>
        </w:tblCellMar>
      </w:tblPr>
      <w:tblGrid>
        <w:gridCol w:w="4587"/>
        <w:gridCol w:w="4587"/>
      </w:tblGrid>
      <w:tr w14:paraId="4E0EE687">
        <w:tblPrEx>
          <w:tblCellMar>
            <w:top w:w="0" w:type="dxa"/>
            <w:left w:w="108" w:type="dxa"/>
            <w:bottom w:w="0" w:type="dxa"/>
            <w:right w:w="108" w:type="dxa"/>
          </w:tblCellMar>
        </w:tblPrEx>
        <w:tc>
          <w:tcPr>
            <w:tcW w:w="4587" w:type="dxa"/>
            <w:vAlign w:val="center"/>
          </w:tcPr>
          <w:p w14:paraId="3EA0BA3D">
            <w:pPr>
              <w:adjustRightInd/>
              <w:spacing w:line="240" w:lineRule="auto"/>
              <w:ind w:firstLine="0" w:firstLineChars="0"/>
              <w:jc w:val="center"/>
              <w:rPr>
                <w:rFonts w:cs="Times New Roman"/>
                <w:sz w:val="21"/>
                <w:szCs w:val="20"/>
              </w:rPr>
            </w:pPr>
            <w:r>
              <w:rPr>
                <w:rFonts w:cs="Times New Roman"/>
              </w:rPr>
              <w:drawing>
                <wp:inline distT="0" distB="0" distL="0" distR="0">
                  <wp:extent cx="2049145" cy="1732915"/>
                  <wp:effectExtent l="0" t="0" r="8255" b="635"/>
                  <wp:docPr id="1622037834" name="图片 1622037834" descr="Q2"/>
                  <wp:cNvGraphicFramePr/>
                  <a:graphic xmlns:a="http://schemas.openxmlformats.org/drawingml/2006/main">
                    <a:graphicData uri="http://schemas.openxmlformats.org/drawingml/2006/picture">
                      <pic:pic xmlns:pic="http://schemas.openxmlformats.org/drawingml/2006/picture">
                        <pic:nvPicPr>
                          <pic:cNvPr id="1622037834" name="图片 1622037834" descr="Q2"/>
                          <pic:cNvPicPr/>
                        </pic:nvPicPr>
                        <pic:blipFill>
                          <a:blip r:embed="rId40"/>
                          <a:srcRect t="22989" b="13558"/>
                          <a:stretch>
                            <a:fillRect/>
                          </a:stretch>
                        </pic:blipFill>
                        <pic:spPr>
                          <a:xfrm>
                            <a:off x="0" y="0"/>
                            <a:ext cx="2049780" cy="1733795"/>
                          </a:xfrm>
                          <a:prstGeom prst="rect">
                            <a:avLst/>
                          </a:prstGeom>
                          <a:ln>
                            <a:noFill/>
                          </a:ln>
                        </pic:spPr>
                      </pic:pic>
                    </a:graphicData>
                  </a:graphic>
                </wp:inline>
              </w:drawing>
            </w:r>
          </w:p>
        </w:tc>
        <w:tc>
          <w:tcPr>
            <w:tcW w:w="4587" w:type="dxa"/>
            <w:vAlign w:val="center"/>
          </w:tcPr>
          <w:p w14:paraId="37157AA5">
            <w:pPr>
              <w:adjustRightInd/>
              <w:spacing w:line="240" w:lineRule="auto"/>
              <w:ind w:firstLine="0" w:firstLineChars="0"/>
              <w:jc w:val="center"/>
              <w:rPr>
                <w:rFonts w:cs="Times New Roman"/>
                <w:sz w:val="21"/>
                <w:szCs w:val="20"/>
              </w:rPr>
            </w:pPr>
            <w:r>
              <w:rPr>
                <w:rFonts w:cs="Times New Roman"/>
              </w:rPr>
              <w:drawing>
                <wp:inline distT="0" distB="0" distL="0" distR="0">
                  <wp:extent cx="2171700" cy="1748790"/>
                  <wp:effectExtent l="0" t="0" r="0" b="3810"/>
                  <wp:docPr id="19878006" name="图片 19878006" descr="Q2标志牌"/>
                  <wp:cNvGraphicFramePr/>
                  <a:graphic xmlns:a="http://schemas.openxmlformats.org/drawingml/2006/main">
                    <a:graphicData uri="http://schemas.openxmlformats.org/drawingml/2006/picture">
                      <pic:pic xmlns:pic="http://schemas.openxmlformats.org/drawingml/2006/picture">
                        <pic:nvPicPr>
                          <pic:cNvPr id="19878006" name="图片 19878006" descr="Q2标志牌"/>
                          <pic:cNvPicPr/>
                        </pic:nvPicPr>
                        <pic:blipFill>
                          <a:blip r:embed="rId41"/>
                          <a:srcRect t="9600" b="15244"/>
                          <a:stretch>
                            <a:fillRect/>
                          </a:stretch>
                        </pic:blipFill>
                        <pic:spPr>
                          <a:xfrm>
                            <a:off x="0" y="0"/>
                            <a:ext cx="2179651" cy="1754717"/>
                          </a:xfrm>
                          <a:prstGeom prst="rect">
                            <a:avLst/>
                          </a:prstGeom>
                          <a:ln>
                            <a:noFill/>
                          </a:ln>
                        </pic:spPr>
                      </pic:pic>
                    </a:graphicData>
                  </a:graphic>
                </wp:inline>
              </w:drawing>
            </w:r>
          </w:p>
        </w:tc>
      </w:tr>
      <w:tr w14:paraId="64CF1A88">
        <w:tblPrEx>
          <w:tblCellMar>
            <w:top w:w="0" w:type="dxa"/>
            <w:left w:w="108" w:type="dxa"/>
            <w:bottom w:w="0" w:type="dxa"/>
            <w:right w:w="108" w:type="dxa"/>
          </w:tblCellMar>
        </w:tblPrEx>
        <w:tc>
          <w:tcPr>
            <w:tcW w:w="4587" w:type="dxa"/>
            <w:vAlign w:val="center"/>
          </w:tcPr>
          <w:p w14:paraId="2CAEBA09">
            <w:pPr>
              <w:adjustRightInd/>
              <w:spacing w:line="240" w:lineRule="auto"/>
              <w:ind w:firstLine="0" w:firstLineChars="0"/>
              <w:jc w:val="center"/>
              <w:rPr>
                <w:rFonts w:cs="Times New Roman"/>
                <w:sz w:val="21"/>
                <w:szCs w:val="20"/>
              </w:rPr>
            </w:pPr>
            <w:r>
              <w:rPr>
                <w:rFonts w:cs="Times New Roman"/>
                <w:sz w:val="21"/>
                <w:szCs w:val="20"/>
              </w:rPr>
              <w:t>雨水排口Q2</w:t>
            </w:r>
          </w:p>
        </w:tc>
        <w:tc>
          <w:tcPr>
            <w:tcW w:w="4587" w:type="dxa"/>
            <w:vAlign w:val="center"/>
          </w:tcPr>
          <w:p w14:paraId="4623C1D0">
            <w:pPr>
              <w:adjustRightInd/>
              <w:spacing w:line="240" w:lineRule="auto"/>
              <w:ind w:firstLine="0" w:firstLineChars="0"/>
              <w:jc w:val="center"/>
              <w:rPr>
                <w:rFonts w:cs="Times New Roman"/>
                <w:sz w:val="21"/>
                <w:szCs w:val="20"/>
              </w:rPr>
            </w:pPr>
            <w:r>
              <w:rPr>
                <w:rFonts w:cs="Times New Roman"/>
                <w:sz w:val="21"/>
                <w:szCs w:val="20"/>
              </w:rPr>
              <w:t>雨水排口Q2在线监测</w:t>
            </w:r>
          </w:p>
        </w:tc>
      </w:tr>
      <w:tr w14:paraId="75B17A52">
        <w:tblPrEx>
          <w:tblCellMar>
            <w:top w:w="0" w:type="dxa"/>
            <w:left w:w="108" w:type="dxa"/>
            <w:bottom w:w="0" w:type="dxa"/>
            <w:right w:w="108" w:type="dxa"/>
          </w:tblCellMar>
        </w:tblPrEx>
        <w:tc>
          <w:tcPr>
            <w:tcW w:w="4587" w:type="dxa"/>
            <w:vAlign w:val="center"/>
          </w:tcPr>
          <w:p w14:paraId="7839C8AA">
            <w:pPr>
              <w:adjustRightInd/>
              <w:spacing w:line="240" w:lineRule="auto"/>
              <w:ind w:firstLine="0" w:firstLineChars="0"/>
              <w:jc w:val="center"/>
              <w:rPr>
                <w:rFonts w:cs="Times New Roman"/>
                <w:sz w:val="21"/>
                <w:szCs w:val="20"/>
              </w:rPr>
            </w:pPr>
            <w:r>
              <w:rPr>
                <w:rFonts w:cs="Times New Roman"/>
              </w:rPr>
              <w:drawing>
                <wp:inline distT="0" distB="0" distL="0" distR="0">
                  <wp:extent cx="2106930" cy="1621155"/>
                  <wp:effectExtent l="0" t="0" r="7620" b="0"/>
                  <wp:docPr id="10" name="图片 10" descr="Q5"/>
                  <wp:cNvGraphicFramePr/>
                  <a:graphic xmlns:a="http://schemas.openxmlformats.org/drawingml/2006/main">
                    <a:graphicData uri="http://schemas.openxmlformats.org/drawingml/2006/picture">
                      <pic:pic xmlns:pic="http://schemas.openxmlformats.org/drawingml/2006/picture">
                        <pic:nvPicPr>
                          <pic:cNvPr id="10" name="图片 10" descr="Q5"/>
                          <pic:cNvPicPr/>
                        </pic:nvPicPr>
                        <pic:blipFill>
                          <a:blip r:embed="rId42"/>
                          <a:srcRect b="11223"/>
                          <a:stretch>
                            <a:fillRect/>
                          </a:stretch>
                        </pic:blipFill>
                        <pic:spPr>
                          <a:xfrm>
                            <a:off x="0" y="0"/>
                            <a:ext cx="2134122" cy="1642476"/>
                          </a:xfrm>
                          <a:prstGeom prst="rect">
                            <a:avLst/>
                          </a:prstGeom>
                          <a:ln>
                            <a:noFill/>
                          </a:ln>
                        </pic:spPr>
                      </pic:pic>
                    </a:graphicData>
                  </a:graphic>
                </wp:inline>
              </w:drawing>
            </w:r>
          </w:p>
        </w:tc>
        <w:tc>
          <w:tcPr>
            <w:tcW w:w="4587" w:type="dxa"/>
            <w:vAlign w:val="center"/>
          </w:tcPr>
          <w:p w14:paraId="5BD42C39">
            <w:pPr>
              <w:adjustRightInd/>
              <w:spacing w:line="240" w:lineRule="auto"/>
              <w:ind w:firstLine="0" w:firstLineChars="0"/>
              <w:jc w:val="center"/>
              <w:rPr>
                <w:rFonts w:cs="Times New Roman"/>
                <w:sz w:val="21"/>
                <w:szCs w:val="20"/>
              </w:rPr>
            </w:pPr>
            <w:r>
              <w:rPr>
                <w:rFonts w:cs="Times New Roman"/>
              </w:rPr>
              <w:drawing>
                <wp:inline distT="0" distB="0" distL="0" distR="0">
                  <wp:extent cx="2153285" cy="1581785"/>
                  <wp:effectExtent l="0" t="0" r="0" b="0"/>
                  <wp:docPr id="1173225252" name="图片 1173225252" descr="Q5标志牌"/>
                  <wp:cNvGraphicFramePr/>
                  <a:graphic xmlns:a="http://schemas.openxmlformats.org/drawingml/2006/main">
                    <a:graphicData uri="http://schemas.openxmlformats.org/drawingml/2006/picture">
                      <pic:pic xmlns:pic="http://schemas.openxmlformats.org/drawingml/2006/picture">
                        <pic:nvPicPr>
                          <pic:cNvPr id="1173225252" name="图片 1173225252" descr="Q5标志牌"/>
                          <pic:cNvPicPr/>
                        </pic:nvPicPr>
                        <pic:blipFill>
                          <a:blip r:embed="rId43"/>
                          <a:srcRect l="8243" t="6182" r="15997" b="20352"/>
                          <a:stretch>
                            <a:fillRect/>
                          </a:stretch>
                        </pic:blipFill>
                        <pic:spPr>
                          <a:xfrm>
                            <a:off x="0" y="0"/>
                            <a:ext cx="2176212" cy="1599158"/>
                          </a:xfrm>
                          <a:prstGeom prst="rect">
                            <a:avLst/>
                          </a:prstGeom>
                          <a:ln>
                            <a:noFill/>
                          </a:ln>
                        </pic:spPr>
                      </pic:pic>
                    </a:graphicData>
                  </a:graphic>
                </wp:inline>
              </w:drawing>
            </w:r>
          </w:p>
        </w:tc>
      </w:tr>
      <w:tr w14:paraId="480703D4">
        <w:tblPrEx>
          <w:tblCellMar>
            <w:top w:w="0" w:type="dxa"/>
            <w:left w:w="108" w:type="dxa"/>
            <w:bottom w:w="0" w:type="dxa"/>
            <w:right w:w="108" w:type="dxa"/>
          </w:tblCellMar>
        </w:tblPrEx>
        <w:tc>
          <w:tcPr>
            <w:tcW w:w="4587" w:type="dxa"/>
            <w:vAlign w:val="center"/>
          </w:tcPr>
          <w:p w14:paraId="34AE800B">
            <w:pPr>
              <w:adjustRightInd/>
              <w:spacing w:line="240" w:lineRule="auto"/>
              <w:ind w:firstLine="0" w:firstLineChars="0"/>
              <w:jc w:val="center"/>
              <w:rPr>
                <w:rFonts w:cs="Times New Roman"/>
                <w:sz w:val="21"/>
                <w:szCs w:val="20"/>
              </w:rPr>
            </w:pPr>
            <w:r>
              <w:rPr>
                <w:rFonts w:cs="Times New Roman"/>
                <w:sz w:val="21"/>
                <w:szCs w:val="20"/>
              </w:rPr>
              <w:t>雨水排口Q5</w:t>
            </w:r>
          </w:p>
        </w:tc>
        <w:tc>
          <w:tcPr>
            <w:tcW w:w="4587" w:type="dxa"/>
            <w:vAlign w:val="center"/>
          </w:tcPr>
          <w:p w14:paraId="25730156">
            <w:pPr>
              <w:adjustRightInd/>
              <w:spacing w:line="240" w:lineRule="auto"/>
              <w:ind w:firstLine="0" w:firstLineChars="0"/>
              <w:jc w:val="center"/>
              <w:rPr>
                <w:rFonts w:cs="Times New Roman"/>
                <w:sz w:val="21"/>
                <w:szCs w:val="20"/>
              </w:rPr>
            </w:pPr>
            <w:r>
              <w:rPr>
                <w:rFonts w:cs="Times New Roman"/>
                <w:sz w:val="21"/>
                <w:szCs w:val="20"/>
              </w:rPr>
              <w:t>雨水排口Q5在线监测</w:t>
            </w:r>
          </w:p>
        </w:tc>
      </w:tr>
      <w:tr w14:paraId="727719C9">
        <w:tblPrEx>
          <w:tblCellMar>
            <w:top w:w="0" w:type="dxa"/>
            <w:left w:w="108" w:type="dxa"/>
            <w:bottom w:w="0" w:type="dxa"/>
            <w:right w:w="108" w:type="dxa"/>
          </w:tblCellMar>
        </w:tblPrEx>
        <w:tc>
          <w:tcPr>
            <w:tcW w:w="4587" w:type="dxa"/>
            <w:vAlign w:val="center"/>
          </w:tcPr>
          <w:p w14:paraId="502AAFB6">
            <w:pPr>
              <w:adjustRightInd/>
              <w:spacing w:line="240" w:lineRule="auto"/>
              <w:ind w:firstLine="0" w:firstLineChars="0"/>
              <w:jc w:val="center"/>
              <w:rPr>
                <w:rFonts w:cs="Times New Roman"/>
                <w:sz w:val="21"/>
                <w:szCs w:val="20"/>
              </w:rPr>
            </w:pPr>
            <w:r>
              <w:rPr>
                <w:rFonts w:cs="Times New Roman"/>
              </w:rPr>
              <w:drawing>
                <wp:inline distT="0" distB="0" distL="0" distR="0">
                  <wp:extent cx="2123440" cy="1645920"/>
                  <wp:effectExtent l="0" t="0" r="0" b="0"/>
                  <wp:docPr id="2002098225" name="图片 2002098225" descr="Q7"/>
                  <wp:cNvGraphicFramePr/>
                  <a:graphic xmlns:a="http://schemas.openxmlformats.org/drawingml/2006/main">
                    <a:graphicData uri="http://schemas.openxmlformats.org/drawingml/2006/picture">
                      <pic:pic xmlns:pic="http://schemas.openxmlformats.org/drawingml/2006/picture">
                        <pic:nvPicPr>
                          <pic:cNvPr id="2002098225" name="图片 2002098225" descr="Q7"/>
                          <pic:cNvPicPr/>
                        </pic:nvPicPr>
                        <pic:blipFill>
                          <a:blip r:embed="rId44"/>
                          <a:srcRect t="18950" b="11160"/>
                          <a:stretch>
                            <a:fillRect/>
                          </a:stretch>
                        </pic:blipFill>
                        <pic:spPr>
                          <a:xfrm>
                            <a:off x="0" y="0"/>
                            <a:ext cx="2133814" cy="1653722"/>
                          </a:xfrm>
                          <a:prstGeom prst="rect">
                            <a:avLst/>
                          </a:prstGeom>
                          <a:ln>
                            <a:noFill/>
                          </a:ln>
                        </pic:spPr>
                      </pic:pic>
                    </a:graphicData>
                  </a:graphic>
                </wp:inline>
              </w:drawing>
            </w:r>
          </w:p>
        </w:tc>
        <w:tc>
          <w:tcPr>
            <w:tcW w:w="4587" w:type="dxa"/>
            <w:vAlign w:val="center"/>
          </w:tcPr>
          <w:p w14:paraId="10A3AED7">
            <w:pPr>
              <w:adjustRightInd/>
              <w:spacing w:line="240" w:lineRule="auto"/>
              <w:ind w:firstLine="0" w:firstLineChars="0"/>
              <w:jc w:val="center"/>
              <w:rPr>
                <w:rFonts w:cs="Times New Roman"/>
                <w:sz w:val="21"/>
                <w:szCs w:val="20"/>
              </w:rPr>
            </w:pPr>
            <w:r>
              <w:rPr>
                <w:rFonts w:cs="Times New Roman"/>
              </w:rPr>
              <w:drawing>
                <wp:inline distT="0" distB="0" distL="0" distR="0">
                  <wp:extent cx="2141220" cy="1661795"/>
                  <wp:effectExtent l="0" t="0" r="0" b="0"/>
                  <wp:docPr id="220" name="图片 220" descr="Q7标志牌"/>
                  <wp:cNvGraphicFramePr/>
                  <a:graphic xmlns:a="http://schemas.openxmlformats.org/drawingml/2006/main">
                    <a:graphicData uri="http://schemas.openxmlformats.org/drawingml/2006/picture">
                      <pic:pic xmlns:pic="http://schemas.openxmlformats.org/drawingml/2006/picture">
                        <pic:nvPicPr>
                          <pic:cNvPr id="220" name="图片 220" descr="Q7标志牌"/>
                          <pic:cNvPicPr/>
                        </pic:nvPicPr>
                        <pic:blipFill>
                          <a:blip r:embed="rId45"/>
                          <a:srcRect t="8599" b="5078"/>
                          <a:stretch>
                            <a:fillRect/>
                          </a:stretch>
                        </pic:blipFill>
                        <pic:spPr>
                          <a:xfrm>
                            <a:off x="0" y="0"/>
                            <a:ext cx="2161282" cy="1677392"/>
                          </a:xfrm>
                          <a:prstGeom prst="rect">
                            <a:avLst/>
                          </a:prstGeom>
                          <a:ln>
                            <a:noFill/>
                          </a:ln>
                        </pic:spPr>
                      </pic:pic>
                    </a:graphicData>
                  </a:graphic>
                </wp:inline>
              </w:drawing>
            </w:r>
          </w:p>
        </w:tc>
      </w:tr>
      <w:tr w14:paraId="77917629">
        <w:tblPrEx>
          <w:tblCellMar>
            <w:top w:w="0" w:type="dxa"/>
            <w:left w:w="108" w:type="dxa"/>
            <w:bottom w:w="0" w:type="dxa"/>
            <w:right w:w="108" w:type="dxa"/>
          </w:tblCellMar>
        </w:tblPrEx>
        <w:tc>
          <w:tcPr>
            <w:tcW w:w="4587" w:type="dxa"/>
            <w:vAlign w:val="center"/>
          </w:tcPr>
          <w:p w14:paraId="5E253040">
            <w:pPr>
              <w:adjustRightInd/>
              <w:spacing w:line="240" w:lineRule="auto"/>
              <w:ind w:firstLine="0" w:firstLineChars="0"/>
              <w:jc w:val="center"/>
              <w:rPr>
                <w:rFonts w:cs="Times New Roman"/>
                <w:sz w:val="21"/>
                <w:szCs w:val="20"/>
              </w:rPr>
            </w:pPr>
            <w:r>
              <w:rPr>
                <w:rFonts w:cs="Times New Roman"/>
                <w:sz w:val="21"/>
                <w:szCs w:val="20"/>
              </w:rPr>
              <w:t>雨水排口Q7</w:t>
            </w:r>
          </w:p>
        </w:tc>
        <w:tc>
          <w:tcPr>
            <w:tcW w:w="4587" w:type="dxa"/>
            <w:vAlign w:val="center"/>
          </w:tcPr>
          <w:p w14:paraId="53B8E762">
            <w:pPr>
              <w:adjustRightInd/>
              <w:spacing w:line="240" w:lineRule="auto"/>
              <w:ind w:firstLine="0" w:firstLineChars="0"/>
              <w:jc w:val="center"/>
              <w:rPr>
                <w:rFonts w:cs="Times New Roman"/>
                <w:sz w:val="21"/>
                <w:szCs w:val="20"/>
              </w:rPr>
            </w:pPr>
            <w:r>
              <w:rPr>
                <w:rFonts w:cs="Times New Roman"/>
                <w:sz w:val="21"/>
                <w:szCs w:val="20"/>
              </w:rPr>
              <w:t>雨水排口Q7在线监测</w:t>
            </w:r>
          </w:p>
        </w:tc>
      </w:tr>
      <w:tr w14:paraId="5FFDDE57">
        <w:tblPrEx>
          <w:tblCellMar>
            <w:top w:w="0" w:type="dxa"/>
            <w:left w:w="108" w:type="dxa"/>
            <w:bottom w:w="0" w:type="dxa"/>
            <w:right w:w="108" w:type="dxa"/>
          </w:tblCellMar>
        </w:tblPrEx>
        <w:tc>
          <w:tcPr>
            <w:tcW w:w="4587" w:type="dxa"/>
            <w:vAlign w:val="center"/>
          </w:tcPr>
          <w:p w14:paraId="226F01C0">
            <w:pPr>
              <w:adjustRightInd/>
              <w:spacing w:line="240" w:lineRule="auto"/>
              <w:ind w:firstLine="0" w:firstLineChars="0"/>
              <w:jc w:val="center"/>
              <w:rPr>
                <w:rFonts w:cs="Times New Roman"/>
                <w:sz w:val="21"/>
                <w:szCs w:val="20"/>
              </w:rPr>
            </w:pPr>
            <w:r>
              <w:rPr>
                <w:rFonts w:cs="Times New Roman"/>
              </w:rPr>
              <w:drawing>
                <wp:inline distT="0" distB="0" distL="0" distR="0">
                  <wp:extent cx="2041525" cy="1661795"/>
                  <wp:effectExtent l="0" t="0" r="0" b="0"/>
                  <wp:docPr id="244" name="图片 244" descr="Q8"/>
                  <wp:cNvGraphicFramePr/>
                  <a:graphic xmlns:a="http://schemas.openxmlformats.org/drawingml/2006/main">
                    <a:graphicData uri="http://schemas.openxmlformats.org/drawingml/2006/picture">
                      <pic:pic xmlns:pic="http://schemas.openxmlformats.org/drawingml/2006/picture">
                        <pic:nvPicPr>
                          <pic:cNvPr id="244" name="图片 244" descr="Q8"/>
                          <pic:cNvPicPr/>
                        </pic:nvPicPr>
                        <pic:blipFill>
                          <a:blip r:embed="rId46"/>
                          <a:srcRect t="9941" b="11190"/>
                          <a:stretch>
                            <a:fillRect/>
                          </a:stretch>
                        </pic:blipFill>
                        <pic:spPr>
                          <a:xfrm>
                            <a:off x="0" y="0"/>
                            <a:ext cx="2047752" cy="1666892"/>
                          </a:xfrm>
                          <a:prstGeom prst="rect">
                            <a:avLst/>
                          </a:prstGeom>
                          <a:ln>
                            <a:noFill/>
                          </a:ln>
                        </pic:spPr>
                      </pic:pic>
                    </a:graphicData>
                  </a:graphic>
                </wp:inline>
              </w:drawing>
            </w:r>
          </w:p>
        </w:tc>
        <w:tc>
          <w:tcPr>
            <w:tcW w:w="4587" w:type="dxa"/>
            <w:vAlign w:val="center"/>
          </w:tcPr>
          <w:p w14:paraId="17A2EA29">
            <w:pPr>
              <w:adjustRightInd/>
              <w:spacing w:line="240" w:lineRule="auto"/>
              <w:ind w:firstLine="0" w:firstLineChars="0"/>
              <w:jc w:val="center"/>
              <w:rPr>
                <w:rFonts w:cs="Times New Roman"/>
                <w:sz w:val="21"/>
                <w:szCs w:val="20"/>
              </w:rPr>
            </w:pPr>
            <w:r>
              <w:rPr>
                <w:rFonts w:cs="Times New Roman"/>
              </w:rPr>
              <w:drawing>
                <wp:inline distT="0" distB="0" distL="0" distR="0">
                  <wp:extent cx="2009775" cy="1661160"/>
                  <wp:effectExtent l="0" t="0" r="0" b="0"/>
                  <wp:docPr id="251" name="图片 251" descr="Q8标志牌"/>
                  <wp:cNvGraphicFramePr/>
                  <a:graphic xmlns:a="http://schemas.openxmlformats.org/drawingml/2006/main">
                    <a:graphicData uri="http://schemas.openxmlformats.org/drawingml/2006/picture">
                      <pic:pic xmlns:pic="http://schemas.openxmlformats.org/drawingml/2006/picture">
                        <pic:nvPicPr>
                          <pic:cNvPr id="251" name="图片 251" descr="Q8标志牌"/>
                          <pic:cNvPicPr/>
                        </pic:nvPicPr>
                        <pic:blipFill>
                          <a:blip r:embed="rId47"/>
                          <a:srcRect t="15467" b="9476"/>
                          <a:stretch>
                            <a:fillRect/>
                          </a:stretch>
                        </pic:blipFill>
                        <pic:spPr>
                          <a:xfrm>
                            <a:off x="0" y="0"/>
                            <a:ext cx="2019113" cy="1669447"/>
                          </a:xfrm>
                          <a:prstGeom prst="rect">
                            <a:avLst/>
                          </a:prstGeom>
                          <a:ln>
                            <a:noFill/>
                          </a:ln>
                        </pic:spPr>
                      </pic:pic>
                    </a:graphicData>
                  </a:graphic>
                </wp:inline>
              </w:drawing>
            </w:r>
          </w:p>
        </w:tc>
      </w:tr>
      <w:tr w14:paraId="27D65234">
        <w:tblPrEx>
          <w:tblCellMar>
            <w:top w:w="0" w:type="dxa"/>
            <w:left w:w="108" w:type="dxa"/>
            <w:bottom w:w="0" w:type="dxa"/>
            <w:right w:w="108" w:type="dxa"/>
          </w:tblCellMar>
        </w:tblPrEx>
        <w:tc>
          <w:tcPr>
            <w:tcW w:w="4587" w:type="dxa"/>
            <w:vAlign w:val="center"/>
          </w:tcPr>
          <w:p w14:paraId="29479955">
            <w:pPr>
              <w:adjustRightInd/>
              <w:spacing w:line="240" w:lineRule="auto"/>
              <w:ind w:firstLine="0" w:firstLineChars="0"/>
              <w:jc w:val="center"/>
              <w:rPr>
                <w:rFonts w:cs="Times New Roman"/>
                <w:sz w:val="21"/>
                <w:szCs w:val="20"/>
              </w:rPr>
            </w:pPr>
            <w:r>
              <w:rPr>
                <w:rFonts w:cs="Times New Roman"/>
                <w:sz w:val="21"/>
                <w:szCs w:val="20"/>
              </w:rPr>
              <w:t>雨水排口Q8</w:t>
            </w:r>
          </w:p>
        </w:tc>
        <w:tc>
          <w:tcPr>
            <w:tcW w:w="4587" w:type="dxa"/>
            <w:vAlign w:val="center"/>
          </w:tcPr>
          <w:p w14:paraId="3AD210AB">
            <w:pPr>
              <w:adjustRightInd/>
              <w:spacing w:line="240" w:lineRule="auto"/>
              <w:ind w:firstLine="0" w:firstLineChars="0"/>
              <w:jc w:val="center"/>
              <w:rPr>
                <w:rFonts w:cs="Times New Roman"/>
                <w:sz w:val="21"/>
                <w:szCs w:val="20"/>
              </w:rPr>
            </w:pPr>
            <w:r>
              <w:rPr>
                <w:rFonts w:cs="Times New Roman"/>
                <w:sz w:val="21"/>
                <w:szCs w:val="20"/>
              </w:rPr>
              <w:t>雨水排口Q8在线监测</w:t>
            </w:r>
          </w:p>
        </w:tc>
      </w:tr>
      <w:tr w14:paraId="6FB153B5">
        <w:tblPrEx>
          <w:tblCellMar>
            <w:top w:w="0" w:type="dxa"/>
            <w:left w:w="108" w:type="dxa"/>
            <w:bottom w:w="0" w:type="dxa"/>
            <w:right w:w="108" w:type="dxa"/>
          </w:tblCellMar>
        </w:tblPrEx>
        <w:tc>
          <w:tcPr>
            <w:tcW w:w="4587" w:type="dxa"/>
            <w:vAlign w:val="center"/>
          </w:tcPr>
          <w:p w14:paraId="641C65D0">
            <w:pPr>
              <w:adjustRightInd/>
              <w:spacing w:line="240" w:lineRule="auto"/>
              <w:ind w:firstLine="0" w:firstLineChars="0"/>
              <w:jc w:val="center"/>
              <w:rPr>
                <w:rFonts w:cs="Times New Roman"/>
                <w:sz w:val="21"/>
                <w:szCs w:val="20"/>
              </w:rPr>
            </w:pPr>
            <w:r>
              <w:rPr>
                <w:rFonts w:cs="Times New Roman"/>
              </w:rPr>
              <w:drawing>
                <wp:inline distT="0" distB="0" distL="0" distR="0">
                  <wp:extent cx="2082800" cy="1565910"/>
                  <wp:effectExtent l="0" t="0" r="0" b="0"/>
                  <wp:docPr id="252" name="图片 252" descr="Q9"/>
                  <wp:cNvGraphicFramePr/>
                  <a:graphic xmlns:a="http://schemas.openxmlformats.org/drawingml/2006/main">
                    <a:graphicData uri="http://schemas.openxmlformats.org/drawingml/2006/picture">
                      <pic:pic xmlns:pic="http://schemas.openxmlformats.org/drawingml/2006/picture">
                        <pic:nvPicPr>
                          <pic:cNvPr id="252" name="图片 252" descr="Q9"/>
                          <pic:cNvPicPr/>
                        </pic:nvPicPr>
                        <pic:blipFill>
                          <a:blip r:embed="rId48"/>
                          <a:srcRect t="10964" b="11636"/>
                          <a:stretch>
                            <a:fillRect/>
                          </a:stretch>
                        </pic:blipFill>
                        <pic:spPr>
                          <a:xfrm>
                            <a:off x="0" y="0"/>
                            <a:ext cx="2090938" cy="1571695"/>
                          </a:xfrm>
                          <a:prstGeom prst="rect">
                            <a:avLst/>
                          </a:prstGeom>
                          <a:ln>
                            <a:noFill/>
                          </a:ln>
                        </pic:spPr>
                      </pic:pic>
                    </a:graphicData>
                  </a:graphic>
                </wp:inline>
              </w:drawing>
            </w:r>
          </w:p>
        </w:tc>
        <w:tc>
          <w:tcPr>
            <w:tcW w:w="4587" w:type="dxa"/>
            <w:vAlign w:val="center"/>
          </w:tcPr>
          <w:p w14:paraId="307ABCFF">
            <w:pPr>
              <w:adjustRightInd/>
              <w:spacing w:line="240" w:lineRule="auto"/>
              <w:ind w:firstLine="0" w:firstLineChars="0"/>
              <w:jc w:val="center"/>
              <w:rPr>
                <w:rFonts w:cs="Times New Roman"/>
                <w:sz w:val="21"/>
                <w:szCs w:val="20"/>
              </w:rPr>
            </w:pPr>
            <w:r>
              <w:rPr>
                <w:rFonts w:cs="Times New Roman"/>
              </w:rPr>
              <w:drawing>
                <wp:inline distT="0" distB="0" distL="0" distR="0">
                  <wp:extent cx="2081530" cy="1525905"/>
                  <wp:effectExtent l="0" t="0" r="0" b="0"/>
                  <wp:docPr id="253" name="图片 253" descr="Q9标志牌"/>
                  <wp:cNvGraphicFramePr/>
                  <a:graphic xmlns:a="http://schemas.openxmlformats.org/drawingml/2006/main">
                    <a:graphicData uri="http://schemas.openxmlformats.org/drawingml/2006/picture">
                      <pic:pic xmlns:pic="http://schemas.openxmlformats.org/drawingml/2006/picture">
                        <pic:nvPicPr>
                          <pic:cNvPr id="253" name="图片 253" descr="Q9标志牌"/>
                          <pic:cNvPicPr/>
                        </pic:nvPicPr>
                        <pic:blipFill>
                          <a:blip r:embed="rId49"/>
                          <a:srcRect l="14471" t="32537" r="12821" b="19684"/>
                          <a:stretch>
                            <a:fillRect/>
                          </a:stretch>
                        </pic:blipFill>
                        <pic:spPr>
                          <a:xfrm>
                            <a:off x="0" y="0"/>
                            <a:ext cx="2110869" cy="1547801"/>
                          </a:xfrm>
                          <a:prstGeom prst="rect">
                            <a:avLst/>
                          </a:prstGeom>
                          <a:ln>
                            <a:noFill/>
                          </a:ln>
                        </pic:spPr>
                      </pic:pic>
                    </a:graphicData>
                  </a:graphic>
                </wp:inline>
              </w:drawing>
            </w:r>
          </w:p>
        </w:tc>
      </w:tr>
      <w:tr w14:paraId="03939223">
        <w:tblPrEx>
          <w:tblCellMar>
            <w:top w:w="0" w:type="dxa"/>
            <w:left w:w="108" w:type="dxa"/>
            <w:bottom w:w="0" w:type="dxa"/>
            <w:right w:w="108" w:type="dxa"/>
          </w:tblCellMar>
        </w:tblPrEx>
        <w:tc>
          <w:tcPr>
            <w:tcW w:w="4587" w:type="dxa"/>
            <w:vAlign w:val="center"/>
          </w:tcPr>
          <w:p w14:paraId="00E53521">
            <w:pPr>
              <w:adjustRightInd/>
              <w:spacing w:line="240" w:lineRule="auto"/>
              <w:ind w:firstLine="0" w:firstLineChars="0"/>
              <w:jc w:val="center"/>
              <w:rPr>
                <w:rFonts w:cs="Times New Roman"/>
                <w:sz w:val="21"/>
                <w:szCs w:val="20"/>
              </w:rPr>
            </w:pPr>
            <w:r>
              <w:rPr>
                <w:rFonts w:cs="Times New Roman"/>
                <w:sz w:val="21"/>
                <w:szCs w:val="20"/>
              </w:rPr>
              <w:t>雨水排口Q9</w:t>
            </w:r>
          </w:p>
        </w:tc>
        <w:tc>
          <w:tcPr>
            <w:tcW w:w="4587" w:type="dxa"/>
            <w:vAlign w:val="center"/>
          </w:tcPr>
          <w:p w14:paraId="7433D587">
            <w:pPr>
              <w:adjustRightInd/>
              <w:spacing w:line="240" w:lineRule="auto"/>
              <w:ind w:firstLine="0" w:firstLineChars="0"/>
              <w:jc w:val="center"/>
              <w:rPr>
                <w:rFonts w:cs="Times New Roman"/>
                <w:sz w:val="21"/>
                <w:szCs w:val="20"/>
              </w:rPr>
            </w:pPr>
            <w:r>
              <w:rPr>
                <w:rFonts w:cs="Times New Roman"/>
                <w:sz w:val="21"/>
                <w:szCs w:val="20"/>
              </w:rPr>
              <w:t>雨水排口Q9在线监测</w:t>
            </w:r>
          </w:p>
        </w:tc>
      </w:tr>
    </w:tbl>
    <w:p w14:paraId="4F59EB8E">
      <w:pPr>
        <w:spacing w:line="360" w:lineRule="auto"/>
        <w:ind w:firstLine="0" w:firstLineChars="0"/>
        <w:jc w:val="center"/>
        <w:rPr>
          <w:rFonts w:cs="Times New Roman"/>
          <w:b/>
          <w:bCs/>
        </w:rPr>
      </w:pPr>
      <w:r>
        <w:rPr>
          <w:rFonts w:cs="Times New Roman"/>
          <w:b/>
          <w:bCs/>
        </w:rPr>
        <w:t>图3.1-</w:t>
      </w:r>
      <w:r>
        <w:rPr>
          <w:rFonts w:hint="eastAsia" w:cs="Times New Roman"/>
          <w:b/>
          <w:bCs/>
        </w:rPr>
        <w:t>5</w:t>
      </w:r>
      <w:r>
        <w:rPr>
          <w:rFonts w:cs="Times New Roman"/>
          <w:b/>
          <w:bCs/>
        </w:rPr>
        <w:t xml:space="preserve">  仪化公司厂区雨水排口标识图</w:t>
      </w:r>
    </w:p>
    <w:p w14:paraId="47AE922F">
      <w:pPr>
        <w:keepNext/>
        <w:keepLines/>
        <w:ind w:firstLine="0" w:firstLineChars="0"/>
        <w:outlineLvl w:val="4"/>
        <w:rPr>
          <w:rFonts w:cs="Times New Roman"/>
          <w:b/>
          <w:bCs/>
          <w:szCs w:val="28"/>
        </w:rPr>
      </w:pPr>
      <w:r>
        <w:rPr>
          <w:rFonts w:cs="Times New Roman"/>
          <w:b/>
          <w:bCs/>
          <w:szCs w:val="28"/>
        </w:rPr>
        <w:t>3.1.3.4.2 废气</w:t>
      </w:r>
    </w:p>
    <w:p w14:paraId="0F2AE89F">
      <w:pPr>
        <w:ind w:firstLine="480"/>
        <w:rPr>
          <w:rFonts w:hint="eastAsia" w:hAnsi="宋体"/>
          <w:szCs w:val="24"/>
        </w:rPr>
      </w:pPr>
      <w:bookmarkStart w:id="20" w:name="_Hlk69911434"/>
      <w:r>
        <w:rPr>
          <w:rFonts w:hint="eastAsia" w:hAnsi="宋体"/>
          <w:szCs w:val="24"/>
        </w:rPr>
        <w:t>本项目建设于仪化公司PBT部，因此本项目主要对PBT部废气污染物排放进行达标分析，具体见“3</w:t>
      </w:r>
      <w:r>
        <w:rPr>
          <w:rFonts w:hAnsi="宋体"/>
          <w:szCs w:val="24"/>
        </w:rPr>
        <w:t xml:space="preserve">.2.4 </w:t>
      </w:r>
      <w:r>
        <w:rPr>
          <w:rFonts w:hint="eastAsia" w:hAnsi="宋体"/>
          <w:szCs w:val="24"/>
        </w:rPr>
        <w:t>现有项目污染物排放情况”小节。</w:t>
      </w:r>
    </w:p>
    <w:bookmarkEnd w:id="20"/>
    <w:p w14:paraId="7C2AE38A">
      <w:pPr>
        <w:keepNext/>
        <w:keepLines/>
        <w:ind w:firstLine="0" w:firstLineChars="0"/>
        <w:outlineLvl w:val="4"/>
        <w:rPr>
          <w:rFonts w:cs="Times New Roman"/>
          <w:b/>
          <w:bCs/>
          <w:szCs w:val="28"/>
        </w:rPr>
      </w:pPr>
      <w:bookmarkStart w:id="21" w:name="_Hlk517206654"/>
      <w:r>
        <w:rPr>
          <w:rFonts w:cs="Times New Roman"/>
          <w:b/>
          <w:bCs/>
          <w:szCs w:val="28"/>
        </w:rPr>
        <w:t>3.1.3.4.3 固体废物</w:t>
      </w:r>
    </w:p>
    <w:bookmarkEnd w:id="21"/>
    <w:p w14:paraId="146825CA">
      <w:pPr>
        <w:ind w:firstLine="480"/>
        <w:rPr>
          <w:rFonts w:hint="eastAsia" w:hAnsi="宋体"/>
          <w:szCs w:val="24"/>
        </w:rPr>
      </w:pPr>
      <w:r>
        <w:rPr>
          <w:rFonts w:hAnsi="宋体"/>
          <w:szCs w:val="24"/>
        </w:rPr>
        <w:t>仪化公司运营期产生的生化装置西区处理装置污泥、含油废物、化工残渣废液、PTA水池地沟废料等危险废物委托有资质单位收集处置。废丝、废浆块、生化装置东区污泥等一般工业固废外售综合利用或处置。各类固体废物经处置利用后零排放。</w:t>
      </w:r>
    </w:p>
    <w:p w14:paraId="7A7E6536">
      <w:pPr>
        <w:ind w:firstLine="480"/>
        <w:rPr>
          <w:rFonts w:hint="eastAsia" w:hAnsi="宋体"/>
          <w:szCs w:val="24"/>
        </w:rPr>
      </w:pPr>
      <w:r>
        <w:rPr>
          <w:rFonts w:hAnsi="宋体"/>
          <w:szCs w:val="24"/>
        </w:rPr>
        <w:t>现有项目固体废物产生及处置情况具体见下表。</w:t>
      </w:r>
    </w:p>
    <w:p w14:paraId="5DFDB69C">
      <w:pPr>
        <w:spacing w:before="190" w:beforeLines="50" w:line="240" w:lineRule="auto"/>
        <w:ind w:firstLine="0" w:firstLineChars="0"/>
        <w:jc w:val="center"/>
        <w:rPr>
          <w:rFonts w:cs="Times New Roman"/>
          <w:b/>
          <w:szCs w:val="24"/>
        </w:rPr>
      </w:pPr>
      <w:r>
        <w:rPr>
          <w:rFonts w:cs="Times New Roman"/>
          <w:b/>
          <w:szCs w:val="24"/>
        </w:rPr>
        <w:t>表3.1</w:t>
      </w:r>
      <w:r>
        <w:rPr>
          <w:rFonts w:hint="eastAsia" w:cs="Times New Roman"/>
          <w:b/>
          <w:szCs w:val="24"/>
        </w:rPr>
        <w:t>.3</w:t>
      </w:r>
      <w:r>
        <w:rPr>
          <w:rFonts w:cs="Times New Roman"/>
          <w:b/>
          <w:szCs w:val="24"/>
        </w:rPr>
        <w:t>-</w:t>
      </w:r>
      <w:r>
        <w:rPr>
          <w:rFonts w:hint="eastAsia" w:cs="Times New Roman"/>
          <w:b/>
          <w:szCs w:val="24"/>
        </w:rPr>
        <w:t>6</w:t>
      </w:r>
      <w:r>
        <w:rPr>
          <w:rFonts w:cs="Times New Roman"/>
          <w:b/>
          <w:szCs w:val="24"/>
        </w:rPr>
        <w:t xml:space="preserve">  </w:t>
      </w:r>
      <w:bookmarkStart w:id="22" w:name="_Hlk208924780"/>
      <w:r>
        <w:rPr>
          <w:rFonts w:cs="Times New Roman"/>
          <w:b/>
          <w:szCs w:val="24"/>
        </w:rPr>
        <w:t>现有项目2024年固体废物产生及处置情况</w:t>
      </w:r>
      <w:bookmarkEnd w:id="22"/>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0" w:type="dxa"/>
          <w:bottom w:w="57" w:type="dxa"/>
          <w:right w:w="0" w:type="dxa"/>
        </w:tblCellMar>
      </w:tblPr>
      <w:tblGrid>
        <w:gridCol w:w="1074"/>
        <w:gridCol w:w="2589"/>
        <w:gridCol w:w="2585"/>
        <w:gridCol w:w="5170"/>
        <w:gridCol w:w="2539"/>
      </w:tblGrid>
      <w:tr w14:paraId="2BD9505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c>
          <w:tcPr>
            <w:tcW w:w="706" w:type="dxa"/>
            <w:vAlign w:val="center"/>
          </w:tcPr>
          <w:p w14:paraId="69537163">
            <w:pPr>
              <w:spacing w:line="240" w:lineRule="auto"/>
              <w:ind w:firstLine="0" w:firstLineChars="0"/>
              <w:jc w:val="center"/>
              <w:rPr>
                <w:rFonts w:hint="eastAsia" w:hAnsi="宋体" w:cs="Times New Roman"/>
                <w:b/>
                <w:sz w:val="21"/>
                <w:szCs w:val="21"/>
              </w:rPr>
            </w:pPr>
            <w:bookmarkStart w:id="23" w:name="_Hlk208924709"/>
            <w:r>
              <w:rPr>
                <w:rFonts w:hAnsi="宋体" w:cs="Times New Roman"/>
                <w:b/>
                <w:sz w:val="21"/>
                <w:szCs w:val="21"/>
              </w:rPr>
              <w:t>废物</w:t>
            </w:r>
          </w:p>
          <w:p w14:paraId="4131C053">
            <w:pPr>
              <w:spacing w:line="240" w:lineRule="auto"/>
              <w:ind w:firstLine="0" w:firstLineChars="0"/>
              <w:jc w:val="center"/>
              <w:rPr>
                <w:rFonts w:hint="eastAsia" w:hAnsi="宋体" w:cs="Times New Roman"/>
                <w:b/>
                <w:sz w:val="21"/>
                <w:szCs w:val="21"/>
              </w:rPr>
            </w:pPr>
            <w:r>
              <w:rPr>
                <w:rFonts w:hAnsi="宋体" w:cs="Times New Roman"/>
                <w:b/>
                <w:sz w:val="21"/>
                <w:szCs w:val="21"/>
              </w:rPr>
              <w:t>分类</w:t>
            </w:r>
          </w:p>
        </w:tc>
        <w:tc>
          <w:tcPr>
            <w:tcW w:w="1704" w:type="dxa"/>
            <w:vAlign w:val="center"/>
          </w:tcPr>
          <w:p w14:paraId="2CAC166E">
            <w:pPr>
              <w:spacing w:line="240" w:lineRule="auto"/>
              <w:ind w:firstLine="0" w:firstLineChars="0"/>
              <w:jc w:val="center"/>
              <w:rPr>
                <w:rFonts w:hint="eastAsia" w:hAnsi="宋体" w:cs="Times New Roman"/>
                <w:b/>
                <w:sz w:val="21"/>
                <w:szCs w:val="21"/>
              </w:rPr>
            </w:pPr>
            <w:r>
              <w:rPr>
                <w:rFonts w:hAnsi="宋体" w:cs="Times New Roman"/>
                <w:b/>
                <w:sz w:val="21"/>
                <w:szCs w:val="21"/>
              </w:rPr>
              <w:t>固体废物名称</w:t>
            </w:r>
          </w:p>
        </w:tc>
        <w:tc>
          <w:tcPr>
            <w:tcW w:w="1701" w:type="dxa"/>
            <w:vAlign w:val="center"/>
          </w:tcPr>
          <w:p w14:paraId="60E5517A">
            <w:pPr>
              <w:spacing w:line="240" w:lineRule="auto"/>
              <w:ind w:firstLine="0" w:firstLineChars="0"/>
              <w:jc w:val="center"/>
              <w:rPr>
                <w:rFonts w:hint="eastAsia" w:hAnsi="宋体" w:cs="Times New Roman"/>
                <w:b/>
                <w:sz w:val="21"/>
                <w:szCs w:val="21"/>
              </w:rPr>
            </w:pPr>
            <w:r>
              <w:rPr>
                <w:rFonts w:hAnsi="宋体" w:cs="Times New Roman"/>
                <w:b/>
                <w:sz w:val="21"/>
                <w:szCs w:val="21"/>
              </w:rPr>
              <w:t>产生量（t/a）</w:t>
            </w:r>
          </w:p>
        </w:tc>
        <w:tc>
          <w:tcPr>
            <w:tcW w:w="3402" w:type="dxa"/>
            <w:vAlign w:val="center"/>
          </w:tcPr>
          <w:p w14:paraId="58739527">
            <w:pPr>
              <w:spacing w:line="240" w:lineRule="auto"/>
              <w:ind w:firstLine="0" w:firstLineChars="0"/>
              <w:jc w:val="center"/>
              <w:rPr>
                <w:rFonts w:hint="eastAsia" w:hAnsi="宋体" w:cs="Times New Roman"/>
                <w:b/>
                <w:sz w:val="21"/>
                <w:szCs w:val="21"/>
              </w:rPr>
            </w:pPr>
            <w:r>
              <w:rPr>
                <w:rFonts w:hAnsi="宋体" w:cs="Times New Roman"/>
                <w:b/>
                <w:sz w:val="21"/>
                <w:szCs w:val="21"/>
              </w:rPr>
              <w:t>处理去向</w:t>
            </w:r>
          </w:p>
        </w:tc>
        <w:tc>
          <w:tcPr>
            <w:tcW w:w="1671" w:type="dxa"/>
            <w:vAlign w:val="center"/>
          </w:tcPr>
          <w:p w14:paraId="652DDF38">
            <w:pPr>
              <w:spacing w:line="240" w:lineRule="auto"/>
              <w:ind w:firstLine="0" w:firstLineChars="0"/>
              <w:jc w:val="center"/>
              <w:rPr>
                <w:rFonts w:hint="eastAsia" w:hAnsi="宋体" w:cs="Times New Roman"/>
                <w:b/>
                <w:sz w:val="21"/>
                <w:szCs w:val="21"/>
              </w:rPr>
            </w:pPr>
            <w:r>
              <w:rPr>
                <w:rFonts w:hAnsi="宋体" w:cs="Times New Roman"/>
                <w:b/>
                <w:sz w:val="21"/>
                <w:szCs w:val="21"/>
              </w:rPr>
              <w:t>处置量（t/a）</w:t>
            </w:r>
          </w:p>
        </w:tc>
      </w:tr>
      <w:tr w14:paraId="679D0E5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c>
          <w:tcPr>
            <w:tcW w:w="706" w:type="dxa"/>
            <w:vMerge w:val="restart"/>
            <w:vAlign w:val="center"/>
          </w:tcPr>
          <w:p w14:paraId="4AEB1F9F">
            <w:pPr>
              <w:spacing w:line="240" w:lineRule="auto"/>
              <w:ind w:firstLine="0" w:firstLineChars="0"/>
              <w:jc w:val="center"/>
              <w:rPr>
                <w:rFonts w:hint="eastAsia" w:hAnsi="宋体" w:cs="Times New Roman"/>
                <w:bCs/>
                <w:sz w:val="21"/>
                <w:szCs w:val="21"/>
              </w:rPr>
            </w:pPr>
            <w:r>
              <w:rPr>
                <w:rFonts w:hAnsi="宋体" w:cs="Times New Roman"/>
                <w:bCs/>
                <w:sz w:val="21"/>
                <w:szCs w:val="21"/>
              </w:rPr>
              <w:t>危险废物</w:t>
            </w:r>
          </w:p>
        </w:tc>
        <w:tc>
          <w:tcPr>
            <w:tcW w:w="1704" w:type="dxa"/>
            <w:vAlign w:val="center"/>
          </w:tcPr>
          <w:p w14:paraId="3928FBB1">
            <w:pPr>
              <w:spacing w:line="240" w:lineRule="auto"/>
              <w:ind w:firstLine="0" w:firstLineChars="0"/>
              <w:jc w:val="center"/>
              <w:rPr>
                <w:rFonts w:hint="eastAsia" w:hAnsi="宋体" w:cs="Times New Roman"/>
                <w:bCs/>
                <w:sz w:val="21"/>
                <w:szCs w:val="21"/>
              </w:rPr>
            </w:pPr>
            <w:r>
              <w:rPr>
                <w:rFonts w:hAnsi="宋体" w:cs="Times New Roman"/>
                <w:bCs/>
                <w:sz w:val="21"/>
                <w:szCs w:val="21"/>
              </w:rPr>
              <w:t>污泥（生化装置西区）</w:t>
            </w:r>
          </w:p>
        </w:tc>
        <w:tc>
          <w:tcPr>
            <w:tcW w:w="1701" w:type="dxa"/>
            <w:vAlign w:val="center"/>
          </w:tcPr>
          <w:p w14:paraId="36365F9B">
            <w:pPr>
              <w:spacing w:line="240" w:lineRule="auto"/>
              <w:ind w:firstLine="0" w:firstLineChars="0"/>
              <w:jc w:val="center"/>
              <w:rPr>
                <w:rFonts w:hint="eastAsia" w:hAnsi="宋体" w:cs="Times New Roman"/>
                <w:bCs/>
                <w:sz w:val="21"/>
                <w:szCs w:val="21"/>
              </w:rPr>
            </w:pPr>
          </w:p>
        </w:tc>
        <w:tc>
          <w:tcPr>
            <w:tcW w:w="3402" w:type="dxa"/>
            <w:vAlign w:val="center"/>
          </w:tcPr>
          <w:p w14:paraId="5EFE9CB1">
            <w:pPr>
              <w:spacing w:line="240" w:lineRule="auto"/>
              <w:ind w:firstLine="0" w:firstLineChars="0"/>
              <w:jc w:val="center"/>
              <w:rPr>
                <w:rFonts w:hint="eastAsia" w:hAnsi="宋体" w:cs="Times New Roman"/>
                <w:bCs/>
                <w:sz w:val="21"/>
                <w:szCs w:val="21"/>
              </w:rPr>
            </w:pPr>
          </w:p>
        </w:tc>
        <w:tc>
          <w:tcPr>
            <w:tcW w:w="1671" w:type="dxa"/>
            <w:vAlign w:val="center"/>
          </w:tcPr>
          <w:p w14:paraId="4504E39E">
            <w:pPr>
              <w:spacing w:line="240" w:lineRule="auto"/>
              <w:ind w:firstLine="0" w:firstLineChars="0"/>
              <w:jc w:val="center"/>
              <w:rPr>
                <w:rFonts w:hint="eastAsia" w:hAnsi="宋体" w:cs="Times New Roman"/>
                <w:bCs/>
                <w:sz w:val="21"/>
                <w:szCs w:val="21"/>
              </w:rPr>
            </w:pPr>
          </w:p>
        </w:tc>
      </w:tr>
      <w:tr w14:paraId="68D7CD6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c>
          <w:tcPr>
            <w:tcW w:w="706" w:type="dxa"/>
            <w:vMerge w:val="continue"/>
            <w:vAlign w:val="center"/>
          </w:tcPr>
          <w:p w14:paraId="0F3C4008">
            <w:pPr>
              <w:spacing w:line="240" w:lineRule="auto"/>
              <w:ind w:firstLine="0" w:firstLineChars="0"/>
              <w:jc w:val="center"/>
              <w:rPr>
                <w:rFonts w:hint="eastAsia" w:hAnsi="宋体" w:cs="Times New Roman"/>
                <w:bCs/>
                <w:sz w:val="21"/>
                <w:szCs w:val="21"/>
              </w:rPr>
            </w:pPr>
          </w:p>
        </w:tc>
        <w:tc>
          <w:tcPr>
            <w:tcW w:w="1704" w:type="dxa"/>
            <w:vAlign w:val="center"/>
          </w:tcPr>
          <w:p w14:paraId="15712244">
            <w:pPr>
              <w:spacing w:line="240" w:lineRule="auto"/>
              <w:ind w:firstLine="0" w:firstLineChars="0"/>
              <w:jc w:val="center"/>
              <w:rPr>
                <w:rFonts w:hint="eastAsia" w:hAnsi="宋体" w:cs="Times New Roman"/>
                <w:bCs/>
                <w:sz w:val="21"/>
                <w:szCs w:val="21"/>
              </w:rPr>
            </w:pPr>
            <w:r>
              <w:rPr>
                <w:rFonts w:hAnsi="宋体" w:cs="Times New Roman"/>
                <w:bCs/>
                <w:sz w:val="21"/>
                <w:szCs w:val="21"/>
              </w:rPr>
              <w:t>含油废物、化工残渣废液、PTA水池地沟废料等</w:t>
            </w:r>
          </w:p>
        </w:tc>
        <w:tc>
          <w:tcPr>
            <w:tcW w:w="1701" w:type="dxa"/>
            <w:vAlign w:val="center"/>
          </w:tcPr>
          <w:p w14:paraId="303C3663">
            <w:pPr>
              <w:spacing w:line="240" w:lineRule="auto"/>
              <w:ind w:firstLine="0" w:firstLineChars="0"/>
              <w:jc w:val="center"/>
              <w:rPr>
                <w:rFonts w:hint="eastAsia" w:hAnsi="宋体" w:cs="Times New Roman"/>
                <w:bCs/>
                <w:sz w:val="21"/>
                <w:szCs w:val="21"/>
              </w:rPr>
            </w:pPr>
          </w:p>
        </w:tc>
        <w:tc>
          <w:tcPr>
            <w:tcW w:w="3402" w:type="dxa"/>
            <w:vAlign w:val="center"/>
          </w:tcPr>
          <w:p w14:paraId="10FF49D6">
            <w:pPr>
              <w:spacing w:line="240" w:lineRule="auto"/>
              <w:ind w:firstLine="0" w:firstLineChars="0"/>
              <w:jc w:val="center"/>
              <w:rPr>
                <w:rFonts w:hint="eastAsia" w:hAnsi="宋体" w:cs="Times New Roman"/>
                <w:bCs/>
                <w:sz w:val="21"/>
                <w:szCs w:val="21"/>
              </w:rPr>
            </w:pPr>
          </w:p>
        </w:tc>
        <w:tc>
          <w:tcPr>
            <w:tcW w:w="1671" w:type="dxa"/>
            <w:vAlign w:val="center"/>
          </w:tcPr>
          <w:p w14:paraId="2CC0505D">
            <w:pPr>
              <w:spacing w:line="240" w:lineRule="auto"/>
              <w:ind w:firstLine="0" w:firstLineChars="0"/>
              <w:jc w:val="center"/>
              <w:rPr>
                <w:rFonts w:hint="eastAsia" w:hAnsi="宋体" w:cs="Times New Roman"/>
                <w:bCs/>
                <w:sz w:val="21"/>
                <w:szCs w:val="21"/>
              </w:rPr>
            </w:pPr>
          </w:p>
        </w:tc>
      </w:tr>
      <w:tr w14:paraId="7BA2EFB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PrEx>
        <w:tc>
          <w:tcPr>
            <w:tcW w:w="706" w:type="dxa"/>
            <w:vMerge w:val="restart"/>
            <w:vAlign w:val="center"/>
          </w:tcPr>
          <w:p w14:paraId="39F015E1">
            <w:pPr>
              <w:spacing w:line="240" w:lineRule="auto"/>
              <w:ind w:firstLine="0" w:firstLineChars="0"/>
              <w:jc w:val="center"/>
              <w:rPr>
                <w:rFonts w:hint="eastAsia" w:hAnsi="宋体" w:cs="Times New Roman"/>
                <w:bCs/>
                <w:sz w:val="21"/>
                <w:szCs w:val="21"/>
              </w:rPr>
            </w:pPr>
            <w:r>
              <w:rPr>
                <w:rFonts w:hAnsi="宋体" w:cs="Times New Roman"/>
                <w:bCs/>
                <w:sz w:val="21"/>
                <w:szCs w:val="21"/>
              </w:rPr>
              <w:t>一般工业固废</w:t>
            </w:r>
          </w:p>
        </w:tc>
        <w:tc>
          <w:tcPr>
            <w:tcW w:w="1704" w:type="dxa"/>
            <w:vAlign w:val="center"/>
          </w:tcPr>
          <w:p w14:paraId="4A841F52">
            <w:pPr>
              <w:spacing w:line="240" w:lineRule="auto"/>
              <w:ind w:firstLine="0" w:firstLineChars="0"/>
              <w:jc w:val="center"/>
              <w:rPr>
                <w:rFonts w:hint="eastAsia" w:hAnsi="宋体" w:cs="Times New Roman"/>
                <w:bCs/>
                <w:sz w:val="21"/>
                <w:szCs w:val="21"/>
              </w:rPr>
            </w:pPr>
            <w:r>
              <w:rPr>
                <w:rFonts w:hAnsi="宋体" w:cs="Times New Roman"/>
                <w:bCs/>
                <w:sz w:val="21"/>
                <w:szCs w:val="21"/>
              </w:rPr>
              <w:t>废丝、废浆块</w:t>
            </w:r>
          </w:p>
        </w:tc>
        <w:tc>
          <w:tcPr>
            <w:tcW w:w="1701" w:type="dxa"/>
            <w:vAlign w:val="center"/>
          </w:tcPr>
          <w:p w14:paraId="49B26AAD">
            <w:pPr>
              <w:spacing w:line="240" w:lineRule="auto"/>
              <w:ind w:firstLine="0" w:firstLineChars="0"/>
              <w:jc w:val="center"/>
              <w:rPr>
                <w:rFonts w:hint="eastAsia" w:hAnsi="宋体" w:cs="Times New Roman"/>
                <w:bCs/>
                <w:sz w:val="21"/>
                <w:szCs w:val="21"/>
              </w:rPr>
            </w:pPr>
          </w:p>
        </w:tc>
        <w:tc>
          <w:tcPr>
            <w:tcW w:w="3402" w:type="dxa"/>
            <w:vAlign w:val="center"/>
          </w:tcPr>
          <w:p w14:paraId="5CB3392D">
            <w:pPr>
              <w:spacing w:line="240" w:lineRule="auto"/>
              <w:ind w:firstLine="0" w:firstLineChars="0"/>
              <w:jc w:val="center"/>
              <w:rPr>
                <w:rFonts w:hint="eastAsia" w:hAnsi="宋体" w:cs="Times New Roman"/>
                <w:bCs/>
                <w:sz w:val="21"/>
                <w:szCs w:val="21"/>
              </w:rPr>
            </w:pPr>
          </w:p>
        </w:tc>
        <w:tc>
          <w:tcPr>
            <w:tcW w:w="1671" w:type="dxa"/>
            <w:vAlign w:val="center"/>
          </w:tcPr>
          <w:p w14:paraId="62A55461">
            <w:pPr>
              <w:spacing w:line="240" w:lineRule="auto"/>
              <w:ind w:firstLine="0" w:firstLineChars="0"/>
              <w:jc w:val="center"/>
              <w:rPr>
                <w:rFonts w:hint="eastAsia" w:hAnsi="宋体" w:cs="Times New Roman"/>
                <w:bCs/>
                <w:sz w:val="21"/>
                <w:szCs w:val="21"/>
              </w:rPr>
            </w:pPr>
          </w:p>
        </w:tc>
      </w:tr>
      <w:tr w14:paraId="506AB73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c>
          <w:tcPr>
            <w:tcW w:w="706" w:type="dxa"/>
            <w:vMerge w:val="continue"/>
            <w:vAlign w:val="center"/>
          </w:tcPr>
          <w:p w14:paraId="34D24D11">
            <w:pPr>
              <w:spacing w:line="240" w:lineRule="auto"/>
              <w:ind w:firstLine="0" w:firstLineChars="0"/>
              <w:jc w:val="center"/>
              <w:rPr>
                <w:rFonts w:hint="eastAsia" w:hAnsi="宋体" w:cs="Times New Roman"/>
                <w:bCs/>
                <w:sz w:val="21"/>
                <w:szCs w:val="21"/>
              </w:rPr>
            </w:pPr>
          </w:p>
        </w:tc>
        <w:tc>
          <w:tcPr>
            <w:tcW w:w="1704" w:type="dxa"/>
            <w:vAlign w:val="center"/>
          </w:tcPr>
          <w:p w14:paraId="02E35115">
            <w:pPr>
              <w:spacing w:line="240" w:lineRule="auto"/>
              <w:ind w:firstLine="0" w:firstLineChars="0"/>
              <w:jc w:val="center"/>
              <w:rPr>
                <w:rFonts w:hint="eastAsia" w:hAnsi="宋体" w:cs="Times New Roman"/>
                <w:bCs/>
                <w:sz w:val="21"/>
                <w:szCs w:val="21"/>
              </w:rPr>
            </w:pPr>
            <w:r>
              <w:rPr>
                <w:rFonts w:hAnsi="宋体" w:cs="Times New Roman"/>
                <w:bCs/>
                <w:sz w:val="21"/>
                <w:szCs w:val="21"/>
              </w:rPr>
              <w:t>污泥</w:t>
            </w:r>
          </w:p>
          <w:p w14:paraId="65AA462D">
            <w:pPr>
              <w:spacing w:line="240" w:lineRule="auto"/>
              <w:ind w:firstLine="0" w:firstLineChars="0"/>
              <w:jc w:val="center"/>
              <w:rPr>
                <w:rFonts w:hint="eastAsia" w:hAnsi="宋体" w:cs="Times New Roman"/>
                <w:bCs/>
                <w:sz w:val="21"/>
                <w:szCs w:val="21"/>
              </w:rPr>
            </w:pPr>
            <w:r>
              <w:rPr>
                <w:rFonts w:hAnsi="宋体" w:cs="Times New Roman"/>
                <w:bCs/>
                <w:sz w:val="21"/>
                <w:szCs w:val="21"/>
              </w:rPr>
              <w:t>（生化装置东区）</w:t>
            </w:r>
          </w:p>
        </w:tc>
        <w:tc>
          <w:tcPr>
            <w:tcW w:w="1701" w:type="dxa"/>
            <w:vAlign w:val="center"/>
          </w:tcPr>
          <w:p w14:paraId="21B307F8">
            <w:pPr>
              <w:spacing w:line="240" w:lineRule="auto"/>
              <w:ind w:firstLine="0" w:firstLineChars="0"/>
              <w:jc w:val="center"/>
              <w:rPr>
                <w:rFonts w:hint="eastAsia" w:hAnsi="宋体" w:cs="Times New Roman"/>
                <w:bCs/>
                <w:sz w:val="21"/>
                <w:szCs w:val="21"/>
              </w:rPr>
            </w:pPr>
          </w:p>
        </w:tc>
        <w:tc>
          <w:tcPr>
            <w:tcW w:w="3402" w:type="dxa"/>
            <w:vAlign w:val="center"/>
          </w:tcPr>
          <w:p w14:paraId="6C457AA0">
            <w:pPr>
              <w:spacing w:line="240" w:lineRule="auto"/>
              <w:ind w:firstLine="0" w:firstLineChars="0"/>
              <w:jc w:val="center"/>
              <w:rPr>
                <w:rFonts w:hint="eastAsia" w:hAnsi="宋体" w:cs="Times New Roman"/>
                <w:bCs/>
                <w:sz w:val="21"/>
                <w:szCs w:val="21"/>
              </w:rPr>
            </w:pPr>
          </w:p>
        </w:tc>
        <w:tc>
          <w:tcPr>
            <w:tcW w:w="1671" w:type="dxa"/>
            <w:vAlign w:val="center"/>
          </w:tcPr>
          <w:p w14:paraId="45BF213B">
            <w:pPr>
              <w:spacing w:line="240" w:lineRule="auto"/>
              <w:ind w:firstLine="0" w:firstLineChars="0"/>
              <w:jc w:val="center"/>
              <w:rPr>
                <w:rFonts w:hint="eastAsia" w:hAnsi="宋体" w:cs="Times New Roman"/>
                <w:bCs/>
                <w:sz w:val="21"/>
                <w:szCs w:val="21"/>
              </w:rPr>
            </w:pPr>
          </w:p>
        </w:tc>
      </w:tr>
      <w:tr w14:paraId="3CDA3F7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0" w:type="dxa"/>
            <w:bottom w:w="57" w:type="dxa"/>
            <w:right w:w="0" w:type="dxa"/>
          </w:tblCellMar>
        </w:tblPrEx>
        <w:tc>
          <w:tcPr>
            <w:tcW w:w="706" w:type="dxa"/>
            <w:vMerge w:val="restart"/>
            <w:vAlign w:val="center"/>
          </w:tcPr>
          <w:p w14:paraId="290295B7">
            <w:pPr>
              <w:spacing w:line="240" w:lineRule="auto"/>
              <w:ind w:firstLine="0" w:firstLineChars="0"/>
              <w:jc w:val="center"/>
              <w:rPr>
                <w:rFonts w:hint="eastAsia" w:hAnsi="宋体" w:cs="Times New Roman"/>
                <w:bCs/>
                <w:sz w:val="21"/>
                <w:szCs w:val="21"/>
              </w:rPr>
            </w:pPr>
            <w:r>
              <w:rPr>
                <w:rFonts w:hAnsi="宋体" w:cs="Times New Roman"/>
                <w:bCs/>
                <w:sz w:val="21"/>
                <w:szCs w:val="21"/>
              </w:rPr>
              <w:t>合计</w:t>
            </w:r>
          </w:p>
        </w:tc>
        <w:tc>
          <w:tcPr>
            <w:tcW w:w="1704" w:type="dxa"/>
            <w:vAlign w:val="center"/>
          </w:tcPr>
          <w:p w14:paraId="633648D2">
            <w:pPr>
              <w:spacing w:line="240" w:lineRule="auto"/>
              <w:ind w:firstLine="0" w:firstLineChars="0"/>
              <w:jc w:val="center"/>
              <w:rPr>
                <w:rFonts w:hint="eastAsia" w:hAnsi="宋体" w:cs="Times New Roman"/>
                <w:bCs/>
                <w:sz w:val="21"/>
                <w:szCs w:val="21"/>
              </w:rPr>
            </w:pPr>
            <w:r>
              <w:rPr>
                <w:rFonts w:hAnsi="宋体" w:cs="Times New Roman"/>
                <w:bCs/>
                <w:sz w:val="21"/>
                <w:szCs w:val="21"/>
              </w:rPr>
              <w:t>危险废物</w:t>
            </w:r>
          </w:p>
        </w:tc>
        <w:tc>
          <w:tcPr>
            <w:tcW w:w="1701" w:type="dxa"/>
            <w:vAlign w:val="center"/>
          </w:tcPr>
          <w:p w14:paraId="34949B19">
            <w:pPr>
              <w:spacing w:line="240" w:lineRule="auto"/>
              <w:ind w:firstLine="0" w:firstLineChars="0"/>
              <w:jc w:val="center"/>
              <w:rPr>
                <w:rFonts w:hint="eastAsia" w:hAnsi="宋体" w:cs="Times New Roman"/>
                <w:bCs/>
                <w:sz w:val="21"/>
                <w:szCs w:val="21"/>
              </w:rPr>
            </w:pPr>
          </w:p>
        </w:tc>
        <w:tc>
          <w:tcPr>
            <w:tcW w:w="3402" w:type="dxa"/>
            <w:vAlign w:val="center"/>
          </w:tcPr>
          <w:p w14:paraId="440EDCC2">
            <w:pPr>
              <w:spacing w:line="240" w:lineRule="auto"/>
              <w:ind w:firstLine="0" w:firstLineChars="0"/>
              <w:jc w:val="center"/>
              <w:rPr>
                <w:rFonts w:hint="eastAsia" w:hAnsi="宋体" w:cs="Times New Roman"/>
                <w:bCs/>
                <w:sz w:val="21"/>
                <w:szCs w:val="21"/>
              </w:rPr>
            </w:pPr>
          </w:p>
        </w:tc>
        <w:tc>
          <w:tcPr>
            <w:tcW w:w="1671" w:type="dxa"/>
            <w:vAlign w:val="center"/>
          </w:tcPr>
          <w:p w14:paraId="0937CDAE">
            <w:pPr>
              <w:spacing w:line="240" w:lineRule="auto"/>
              <w:ind w:firstLine="0" w:firstLineChars="0"/>
              <w:jc w:val="center"/>
              <w:rPr>
                <w:rFonts w:hint="eastAsia" w:hAnsi="宋体" w:cs="Times New Roman"/>
                <w:bCs/>
                <w:sz w:val="21"/>
                <w:szCs w:val="21"/>
              </w:rPr>
            </w:pPr>
          </w:p>
        </w:tc>
      </w:tr>
      <w:tr w14:paraId="5613FFF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PrEx>
        <w:tc>
          <w:tcPr>
            <w:tcW w:w="706" w:type="dxa"/>
            <w:vMerge w:val="continue"/>
            <w:vAlign w:val="center"/>
          </w:tcPr>
          <w:p w14:paraId="1BC17500">
            <w:pPr>
              <w:spacing w:line="240" w:lineRule="auto"/>
              <w:ind w:firstLine="0" w:firstLineChars="0"/>
              <w:jc w:val="center"/>
              <w:rPr>
                <w:rFonts w:hint="eastAsia" w:hAnsi="宋体" w:cs="Times New Roman"/>
                <w:bCs/>
                <w:sz w:val="21"/>
                <w:szCs w:val="21"/>
              </w:rPr>
            </w:pPr>
          </w:p>
        </w:tc>
        <w:tc>
          <w:tcPr>
            <w:tcW w:w="1704" w:type="dxa"/>
            <w:vAlign w:val="center"/>
          </w:tcPr>
          <w:p w14:paraId="67B24063">
            <w:pPr>
              <w:spacing w:line="240" w:lineRule="auto"/>
              <w:ind w:firstLine="0" w:firstLineChars="0"/>
              <w:jc w:val="center"/>
              <w:rPr>
                <w:rFonts w:hint="eastAsia" w:hAnsi="宋体" w:cs="Times New Roman"/>
                <w:bCs/>
                <w:sz w:val="21"/>
                <w:szCs w:val="21"/>
              </w:rPr>
            </w:pPr>
            <w:r>
              <w:rPr>
                <w:rFonts w:hAnsi="宋体" w:cs="Times New Roman"/>
                <w:bCs/>
                <w:sz w:val="21"/>
                <w:szCs w:val="21"/>
              </w:rPr>
              <w:t>一般工业固废</w:t>
            </w:r>
          </w:p>
        </w:tc>
        <w:tc>
          <w:tcPr>
            <w:tcW w:w="1701" w:type="dxa"/>
            <w:vAlign w:val="center"/>
          </w:tcPr>
          <w:p w14:paraId="3C5D096E">
            <w:pPr>
              <w:spacing w:line="240" w:lineRule="auto"/>
              <w:ind w:firstLine="0" w:firstLineChars="0"/>
              <w:jc w:val="center"/>
              <w:rPr>
                <w:rFonts w:hint="eastAsia" w:hAnsi="宋体" w:cs="Times New Roman"/>
                <w:bCs/>
                <w:sz w:val="21"/>
                <w:szCs w:val="21"/>
              </w:rPr>
            </w:pPr>
          </w:p>
        </w:tc>
        <w:tc>
          <w:tcPr>
            <w:tcW w:w="3402" w:type="dxa"/>
            <w:vAlign w:val="center"/>
          </w:tcPr>
          <w:p w14:paraId="583F9747">
            <w:pPr>
              <w:spacing w:line="240" w:lineRule="auto"/>
              <w:ind w:firstLine="0" w:firstLineChars="0"/>
              <w:jc w:val="center"/>
              <w:rPr>
                <w:rFonts w:hint="eastAsia" w:hAnsi="宋体" w:cs="Times New Roman"/>
                <w:bCs/>
                <w:sz w:val="21"/>
                <w:szCs w:val="21"/>
              </w:rPr>
            </w:pPr>
          </w:p>
        </w:tc>
        <w:tc>
          <w:tcPr>
            <w:tcW w:w="1671" w:type="dxa"/>
            <w:vAlign w:val="center"/>
          </w:tcPr>
          <w:p w14:paraId="1A9B623A">
            <w:pPr>
              <w:spacing w:line="240" w:lineRule="auto"/>
              <w:ind w:firstLine="0" w:firstLineChars="0"/>
              <w:jc w:val="center"/>
              <w:rPr>
                <w:rFonts w:hint="eastAsia" w:hAnsi="宋体" w:cs="Times New Roman"/>
                <w:bCs/>
                <w:sz w:val="21"/>
                <w:szCs w:val="21"/>
              </w:rPr>
            </w:pPr>
          </w:p>
        </w:tc>
      </w:tr>
      <w:bookmarkEnd w:id="23"/>
    </w:tbl>
    <w:p w14:paraId="584FB013">
      <w:pPr>
        <w:spacing w:line="240" w:lineRule="auto"/>
        <w:ind w:firstLine="0" w:firstLineChars="0"/>
        <w:rPr>
          <w:rFonts w:hint="eastAsia" w:hAnsi="宋体" w:cs="Times New Roman"/>
          <w:sz w:val="18"/>
          <w:szCs w:val="18"/>
        </w:rPr>
      </w:pPr>
      <w:r>
        <w:rPr>
          <w:rFonts w:hAnsi="宋体" w:cs="Times New Roman"/>
          <w:sz w:val="18"/>
          <w:szCs w:val="18"/>
        </w:rPr>
        <w:t>注：剩余7.98t危废暂存于仪化公司甲类危废库、乙类危废库。</w:t>
      </w:r>
    </w:p>
    <w:p w14:paraId="0422A0B9">
      <w:pPr>
        <w:ind w:firstLine="480"/>
        <w:rPr>
          <w:rFonts w:hint="eastAsia" w:hAnsi="宋体"/>
          <w:szCs w:val="24"/>
        </w:rPr>
      </w:pPr>
      <w:r>
        <w:rPr>
          <w:rFonts w:hAnsi="宋体"/>
          <w:szCs w:val="24"/>
        </w:rPr>
        <w:t>仪化公司现有厂区较大，各生产运营部均设置了相应的危废暂存库，经梳理全厂危险废物暂存仓库设置情况见下表。</w:t>
      </w:r>
    </w:p>
    <w:p w14:paraId="3F7C8830">
      <w:pPr>
        <w:spacing w:before="190" w:beforeLines="50" w:line="240" w:lineRule="auto"/>
        <w:ind w:firstLine="0" w:firstLineChars="0"/>
        <w:jc w:val="center"/>
        <w:rPr>
          <w:rFonts w:cs="Times New Roman"/>
          <w:b/>
          <w:szCs w:val="24"/>
        </w:rPr>
      </w:pPr>
      <w:r>
        <w:rPr>
          <w:rFonts w:cs="Times New Roman"/>
          <w:b/>
          <w:szCs w:val="24"/>
        </w:rPr>
        <w:t>表3.1</w:t>
      </w:r>
      <w:r>
        <w:rPr>
          <w:rFonts w:hint="eastAsia" w:cs="Times New Roman"/>
          <w:b/>
          <w:szCs w:val="24"/>
        </w:rPr>
        <w:t>.3</w:t>
      </w:r>
      <w:r>
        <w:rPr>
          <w:rFonts w:cs="Times New Roman"/>
          <w:b/>
          <w:szCs w:val="24"/>
        </w:rPr>
        <w:t>-</w:t>
      </w:r>
      <w:r>
        <w:rPr>
          <w:rFonts w:hint="eastAsia" w:cs="Times New Roman"/>
          <w:b/>
          <w:szCs w:val="24"/>
        </w:rPr>
        <w:t>7</w:t>
      </w:r>
      <w:r>
        <w:rPr>
          <w:rFonts w:cs="Times New Roman"/>
          <w:b/>
          <w:szCs w:val="24"/>
        </w:rPr>
        <w:t xml:space="preserve">  全厂危险废物暂存点一览表</w:t>
      </w:r>
    </w:p>
    <w:tbl>
      <w:tblPr>
        <w:tblStyle w:val="88"/>
        <w:tblW w:w="5000" w:type="pct"/>
        <w:jc w:val="center"/>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Layout w:type="autofit"/>
        <w:tblCellMar>
          <w:top w:w="57" w:type="dxa"/>
          <w:left w:w="0" w:type="dxa"/>
          <w:bottom w:w="57" w:type="dxa"/>
          <w:right w:w="0" w:type="dxa"/>
        </w:tblCellMar>
      </w:tblPr>
      <w:tblGrid>
        <w:gridCol w:w="647"/>
        <w:gridCol w:w="3448"/>
        <w:gridCol w:w="1293"/>
        <w:gridCol w:w="1722"/>
        <w:gridCol w:w="863"/>
        <w:gridCol w:w="5985"/>
      </w:tblGrid>
      <w:tr w14:paraId="45653160">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trHeight w:val="241" w:hRule="atLeast"/>
          <w:jc w:val="center"/>
        </w:trPr>
        <w:tc>
          <w:tcPr>
            <w:tcW w:w="232" w:type="pct"/>
            <w:vMerge w:val="restart"/>
            <w:tcBorders>
              <w:top w:val="single" w:color="000000" w:sz="12" w:space="0"/>
              <w:left w:val="nil"/>
            </w:tcBorders>
            <w:vAlign w:val="center"/>
          </w:tcPr>
          <w:p w14:paraId="27816F02">
            <w:pPr>
              <w:spacing w:line="240" w:lineRule="auto"/>
              <w:ind w:firstLine="0" w:firstLineChars="0"/>
              <w:jc w:val="center"/>
              <w:rPr>
                <w:rFonts w:cs="Times New Roman"/>
                <w:b/>
                <w:bCs/>
                <w:sz w:val="21"/>
                <w:szCs w:val="21"/>
              </w:rPr>
            </w:pPr>
            <w:r>
              <w:rPr>
                <w:rFonts w:cs="Times New Roman"/>
                <w:b/>
                <w:bCs/>
                <w:sz w:val="21"/>
                <w:szCs w:val="21"/>
              </w:rPr>
              <w:t>序号</w:t>
            </w:r>
          </w:p>
        </w:tc>
        <w:tc>
          <w:tcPr>
            <w:tcW w:w="1235" w:type="pct"/>
            <w:vMerge w:val="restart"/>
            <w:tcBorders>
              <w:top w:val="single" w:color="000000" w:sz="12" w:space="0"/>
              <w:right w:val="single" w:color="000000" w:sz="6" w:space="0"/>
            </w:tcBorders>
            <w:vAlign w:val="center"/>
          </w:tcPr>
          <w:p w14:paraId="2B8C63D7">
            <w:pPr>
              <w:spacing w:line="240" w:lineRule="auto"/>
              <w:ind w:firstLine="0" w:firstLineChars="0"/>
              <w:jc w:val="center"/>
              <w:rPr>
                <w:rFonts w:cs="Times New Roman"/>
                <w:b/>
                <w:bCs/>
                <w:sz w:val="21"/>
                <w:szCs w:val="21"/>
              </w:rPr>
            </w:pPr>
            <w:r>
              <w:rPr>
                <w:rFonts w:cs="Times New Roman"/>
                <w:b/>
                <w:bCs/>
                <w:sz w:val="21"/>
                <w:szCs w:val="21"/>
              </w:rPr>
              <w:t>危险废物收集点名称</w:t>
            </w:r>
          </w:p>
        </w:tc>
        <w:tc>
          <w:tcPr>
            <w:tcW w:w="463" w:type="pct"/>
            <w:vMerge w:val="restart"/>
            <w:tcBorders>
              <w:top w:val="single" w:color="000000" w:sz="12" w:space="0"/>
              <w:left w:val="single" w:color="000000" w:sz="6" w:space="0"/>
            </w:tcBorders>
            <w:vAlign w:val="center"/>
          </w:tcPr>
          <w:p w14:paraId="43DEE6DA">
            <w:pPr>
              <w:spacing w:line="240" w:lineRule="auto"/>
              <w:ind w:firstLine="0" w:firstLineChars="0"/>
              <w:jc w:val="center"/>
              <w:rPr>
                <w:rFonts w:cs="Times New Roman"/>
                <w:b/>
                <w:bCs/>
                <w:sz w:val="21"/>
                <w:szCs w:val="21"/>
              </w:rPr>
            </w:pPr>
            <w:r>
              <w:rPr>
                <w:rFonts w:cs="Times New Roman"/>
                <w:b/>
                <w:bCs/>
                <w:sz w:val="21"/>
                <w:szCs w:val="21"/>
              </w:rPr>
              <w:t>所属装置</w:t>
            </w:r>
          </w:p>
        </w:tc>
        <w:tc>
          <w:tcPr>
            <w:tcW w:w="617" w:type="pct"/>
            <w:vMerge w:val="restart"/>
            <w:tcBorders>
              <w:top w:val="single" w:color="000000" w:sz="12" w:space="0"/>
            </w:tcBorders>
            <w:vAlign w:val="center"/>
          </w:tcPr>
          <w:p w14:paraId="594B186E">
            <w:pPr>
              <w:spacing w:line="240" w:lineRule="auto"/>
              <w:ind w:firstLine="0" w:firstLineChars="0"/>
              <w:jc w:val="center"/>
              <w:rPr>
                <w:rFonts w:cs="Times New Roman"/>
                <w:b/>
                <w:bCs/>
                <w:sz w:val="21"/>
                <w:szCs w:val="21"/>
              </w:rPr>
            </w:pPr>
            <w:r>
              <w:rPr>
                <w:rFonts w:cs="Times New Roman"/>
                <w:b/>
                <w:bCs/>
                <w:sz w:val="21"/>
                <w:szCs w:val="21"/>
              </w:rPr>
              <w:t>具体位置</w:t>
            </w:r>
          </w:p>
        </w:tc>
        <w:tc>
          <w:tcPr>
            <w:tcW w:w="309" w:type="pct"/>
            <w:vMerge w:val="restart"/>
            <w:tcBorders>
              <w:top w:val="single" w:color="000000" w:sz="12" w:space="0"/>
            </w:tcBorders>
            <w:vAlign w:val="center"/>
          </w:tcPr>
          <w:p w14:paraId="30F508A2">
            <w:pPr>
              <w:spacing w:line="240" w:lineRule="auto"/>
              <w:ind w:firstLine="0" w:firstLineChars="0"/>
              <w:jc w:val="center"/>
              <w:rPr>
                <w:rFonts w:cs="Times New Roman"/>
                <w:b/>
                <w:bCs/>
                <w:sz w:val="21"/>
                <w:szCs w:val="21"/>
              </w:rPr>
            </w:pPr>
            <w:r>
              <w:rPr>
                <w:rFonts w:cs="Times New Roman"/>
                <w:b/>
                <w:bCs/>
                <w:sz w:val="21"/>
                <w:szCs w:val="21"/>
              </w:rPr>
              <w:t>面积/m</w:t>
            </w:r>
            <w:r>
              <w:rPr>
                <w:rFonts w:cs="Times New Roman"/>
                <w:b/>
                <w:bCs/>
                <w:sz w:val="21"/>
                <w:szCs w:val="21"/>
                <w:vertAlign w:val="superscript"/>
              </w:rPr>
              <w:t>2</w:t>
            </w:r>
          </w:p>
        </w:tc>
        <w:tc>
          <w:tcPr>
            <w:tcW w:w="2144" w:type="pct"/>
            <w:vMerge w:val="restart"/>
            <w:tcBorders>
              <w:top w:val="single" w:color="000000" w:sz="12" w:space="0"/>
              <w:right w:val="nil"/>
            </w:tcBorders>
            <w:vAlign w:val="center"/>
          </w:tcPr>
          <w:p w14:paraId="4358EC11">
            <w:pPr>
              <w:spacing w:line="240" w:lineRule="auto"/>
              <w:ind w:firstLine="0" w:firstLineChars="0"/>
              <w:jc w:val="center"/>
              <w:rPr>
                <w:rFonts w:cs="Times New Roman"/>
                <w:b/>
                <w:bCs/>
                <w:sz w:val="21"/>
                <w:szCs w:val="21"/>
              </w:rPr>
            </w:pPr>
            <w:r>
              <w:rPr>
                <w:rFonts w:cs="Times New Roman"/>
                <w:b/>
                <w:bCs/>
                <w:sz w:val="21"/>
                <w:szCs w:val="21"/>
              </w:rPr>
              <w:t>主要危险废物名称</w:t>
            </w:r>
          </w:p>
        </w:tc>
      </w:tr>
      <w:tr w14:paraId="0248AD20">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trHeight w:val="241" w:hRule="atLeast"/>
          <w:jc w:val="center"/>
        </w:trPr>
        <w:tc>
          <w:tcPr>
            <w:tcW w:w="232" w:type="pct"/>
            <w:vMerge w:val="continue"/>
            <w:tcBorders>
              <w:top w:val="nil"/>
              <w:left w:val="nil"/>
            </w:tcBorders>
            <w:vAlign w:val="center"/>
          </w:tcPr>
          <w:p w14:paraId="56240A9D">
            <w:pPr>
              <w:spacing w:line="240" w:lineRule="auto"/>
              <w:ind w:firstLine="0" w:firstLineChars="0"/>
              <w:jc w:val="center"/>
              <w:rPr>
                <w:rFonts w:cs="Times New Roman"/>
                <w:b/>
                <w:bCs/>
                <w:sz w:val="21"/>
                <w:szCs w:val="21"/>
              </w:rPr>
            </w:pPr>
          </w:p>
        </w:tc>
        <w:tc>
          <w:tcPr>
            <w:tcW w:w="1235" w:type="pct"/>
            <w:vMerge w:val="continue"/>
            <w:tcBorders>
              <w:top w:val="nil"/>
              <w:right w:val="single" w:color="000000" w:sz="6" w:space="0"/>
            </w:tcBorders>
            <w:vAlign w:val="center"/>
          </w:tcPr>
          <w:p w14:paraId="3FB8019A">
            <w:pPr>
              <w:spacing w:line="240" w:lineRule="auto"/>
              <w:ind w:firstLine="0" w:firstLineChars="0"/>
              <w:jc w:val="center"/>
              <w:rPr>
                <w:rFonts w:cs="Times New Roman"/>
                <w:b/>
                <w:bCs/>
                <w:sz w:val="21"/>
                <w:szCs w:val="21"/>
              </w:rPr>
            </w:pPr>
          </w:p>
        </w:tc>
        <w:tc>
          <w:tcPr>
            <w:tcW w:w="463" w:type="pct"/>
            <w:vMerge w:val="continue"/>
            <w:tcBorders>
              <w:top w:val="nil"/>
              <w:left w:val="single" w:color="000000" w:sz="6" w:space="0"/>
            </w:tcBorders>
            <w:vAlign w:val="center"/>
          </w:tcPr>
          <w:p w14:paraId="11223F40">
            <w:pPr>
              <w:spacing w:line="240" w:lineRule="auto"/>
              <w:ind w:firstLine="0" w:firstLineChars="0"/>
              <w:jc w:val="center"/>
              <w:rPr>
                <w:rFonts w:cs="Times New Roman"/>
                <w:b/>
                <w:bCs/>
                <w:sz w:val="21"/>
                <w:szCs w:val="21"/>
              </w:rPr>
            </w:pPr>
          </w:p>
        </w:tc>
        <w:tc>
          <w:tcPr>
            <w:tcW w:w="617" w:type="pct"/>
            <w:vMerge w:val="continue"/>
            <w:tcBorders>
              <w:top w:val="nil"/>
            </w:tcBorders>
            <w:vAlign w:val="center"/>
          </w:tcPr>
          <w:p w14:paraId="69E1269B">
            <w:pPr>
              <w:spacing w:line="240" w:lineRule="auto"/>
              <w:ind w:firstLine="0" w:firstLineChars="0"/>
              <w:jc w:val="center"/>
              <w:rPr>
                <w:rFonts w:cs="Times New Roman"/>
                <w:b/>
                <w:bCs/>
                <w:sz w:val="21"/>
                <w:szCs w:val="21"/>
              </w:rPr>
            </w:pPr>
          </w:p>
        </w:tc>
        <w:tc>
          <w:tcPr>
            <w:tcW w:w="309" w:type="pct"/>
            <w:vMerge w:val="continue"/>
            <w:tcBorders>
              <w:top w:val="nil"/>
            </w:tcBorders>
            <w:vAlign w:val="center"/>
          </w:tcPr>
          <w:p w14:paraId="7D92F686">
            <w:pPr>
              <w:spacing w:line="240" w:lineRule="auto"/>
              <w:ind w:firstLine="0" w:firstLineChars="0"/>
              <w:jc w:val="center"/>
              <w:rPr>
                <w:rFonts w:cs="Times New Roman"/>
                <w:b/>
                <w:bCs/>
                <w:sz w:val="21"/>
                <w:szCs w:val="21"/>
              </w:rPr>
            </w:pPr>
          </w:p>
        </w:tc>
        <w:tc>
          <w:tcPr>
            <w:tcW w:w="2144" w:type="pct"/>
            <w:vMerge w:val="continue"/>
            <w:tcBorders>
              <w:top w:val="nil"/>
              <w:right w:val="nil"/>
            </w:tcBorders>
            <w:vAlign w:val="center"/>
          </w:tcPr>
          <w:p w14:paraId="0A087A4E">
            <w:pPr>
              <w:spacing w:line="240" w:lineRule="auto"/>
              <w:ind w:firstLine="0" w:firstLineChars="0"/>
              <w:jc w:val="center"/>
              <w:rPr>
                <w:rFonts w:cs="Times New Roman"/>
                <w:b/>
                <w:bCs/>
                <w:sz w:val="21"/>
                <w:szCs w:val="21"/>
              </w:rPr>
            </w:pPr>
          </w:p>
        </w:tc>
      </w:tr>
      <w:tr w14:paraId="21CA32AC">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tcBorders>
            <w:vAlign w:val="center"/>
          </w:tcPr>
          <w:p w14:paraId="39264D3D">
            <w:pPr>
              <w:spacing w:line="240" w:lineRule="auto"/>
              <w:ind w:firstLine="0" w:firstLineChars="0"/>
              <w:jc w:val="center"/>
              <w:rPr>
                <w:rFonts w:cs="Times New Roman"/>
                <w:sz w:val="21"/>
                <w:szCs w:val="21"/>
              </w:rPr>
            </w:pPr>
            <w:r>
              <w:rPr>
                <w:rFonts w:cs="Times New Roman"/>
                <w:sz w:val="21"/>
                <w:szCs w:val="21"/>
              </w:rPr>
              <w:t>1</w:t>
            </w:r>
          </w:p>
        </w:tc>
        <w:tc>
          <w:tcPr>
            <w:tcW w:w="1235" w:type="pct"/>
            <w:tcBorders>
              <w:right w:val="single" w:color="000000" w:sz="6" w:space="0"/>
            </w:tcBorders>
            <w:vAlign w:val="center"/>
          </w:tcPr>
          <w:p w14:paraId="0D6DE1E0">
            <w:pPr>
              <w:spacing w:line="240" w:lineRule="auto"/>
              <w:ind w:firstLine="0" w:firstLineChars="0"/>
              <w:jc w:val="center"/>
              <w:rPr>
                <w:rFonts w:cs="Times New Roman"/>
                <w:sz w:val="21"/>
                <w:szCs w:val="21"/>
              </w:rPr>
            </w:pPr>
            <w:r>
              <w:rPr>
                <w:rFonts w:cs="Times New Roman"/>
                <w:sz w:val="21"/>
                <w:szCs w:val="21"/>
              </w:rPr>
              <w:t>甲类危废库</w:t>
            </w:r>
          </w:p>
        </w:tc>
        <w:tc>
          <w:tcPr>
            <w:tcW w:w="463" w:type="pct"/>
            <w:tcBorders>
              <w:left w:val="single" w:color="000000" w:sz="6" w:space="0"/>
            </w:tcBorders>
            <w:vAlign w:val="center"/>
          </w:tcPr>
          <w:p w14:paraId="4B7F0825">
            <w:pPr>
              <w:spacing w:line="240" w:lineRule="auto"/>
              <w:ind w:firstLine="0" w:firstLineChars="0"/>
              <w:jc w:val="center"/>
              <w:rPr>
                <w:rFonts w:cs="Times New Roman"/>
                <w:sz w:val="21"/>
                <w:szCs w:val="21"/>
              </w:rPr>
            </w:pPr>
            <w:r>
              <w:rPr>
                <w:rFonts w:cs="Times New Roman"/>
                <w:sz w:val="21"/>
                <w:szCs w:val="21"/>
              </w:rPr>
              <w:t>储运部</w:t>
            </w:r>
          </w:p>
        </w:tc>
        <w:tc>
          <w:tcPr>
            <w:tcW w:w="617" w:type="pct"/>
            <w:vAlign w:val="center"/>
          </w:tcPr>
          <w:p w14:paraId="63684F00">
            <w:pPr>
              <w:spacing w:line="240" w:lineRule="auto"/>
              <w:ind w:firstLine="0" w:firstLineChars="0"/>
              <w:jc w:val="center"/>
              <w:rPr>
                <w:rFonts w:cs="Times New Roman"/>
                <w:sz w:val="21"/>
                <w:szCs w:val="21"/>
              </w:rPr>
            </w:pPr>
            <w:r>
              <w:rPr>
                <w:rFonts w:cs="Times New Roman"/>
                <w:sz w:val="21"/>
                <w:szCs w:val="21"/>
              </w:rPr>
              <w:t>厂区西南角</w:t>
            </w:r>
          </w:p>
        </w:tc>
        <w:tc>
          <w:tcPr>
            <w:tcW w:w="309" w:type="pct"/>
            <w:vAlign w:val="center"/>
          </w:tcPr>
          <w:p w14:paraId="33ABB1DB">
            <w:pPr>
              <w:spacing w:line="240" w:lineRule="auto"/>
              <w:ind w:firstLine="0" w:firstLineChars="0"/>
              <w:jc w:val="center"/>
              <w:rPr>
                <w:rFonts w:cs="Times New Roman"/>
                <w:sz w:val="21"/>
                <w:szCs w:val="21"/>
              </w:rPr>
            </w:pPr>
            <w:r>
              <w:rPr>
                <w:rFonts w:cs="Times New Roman"/>
                <w:sz w:val="21"/>
                <w:szCs w:val="21"/>
              </w:rPr>
              <w:t>360</w:t>
            </w:r>
          </w:p>
        </w:tc>
        <w:tc>
          <w:tcPr>
            <w:tcW w:w="2144" w:type="pct"/>
            <w:tcBorders>
              <w:right w:val="nil"/>
            </w:tcBorders>
            <w:vAlign w:val="center"/>
          </w:tcPr>
          <w:p w14:paraId="5CD2E5E4">
            <w:pPr>
              <w:spacing w:line="240" w:lineRule="auto"/>
              <w:ind w:firstLine="0" w:firstLineChars="0"/>
              <w:rPr>
                <w:rFonts w:cs="Times New Roman"/>
                <w:sz w:val="21"/>
                <w:szCs w:val="21"/>
              </w:rPr>
            </w:pPr>
            <w:r>
              <w:rPr>
                <w:rFonts w:cs="Times New Roman"/>
                <w:sz w:val="21"/>
                <w:szCs w:val="21"/>
              </w:rPr>
              <w:t>沾染PX废物、化工残渣、芳纶聚合废渣</w:t>
            </w:r>
          </w:p>
        </w:tc>
      </w:tr>
      <w:tr w14:paraId="04235483">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tcBorders>
            <w:vAlign w:val="center"/>
          </w:tcPr>
          <w:p w14:paraId="6506B7F7">
            <w:pPr>
              <w:spacing w:line="240" w:lineRule="auto"/>
              <w:ind w:firstLine="0" w:firstLineChars="0"/>
              <w:jc w:val="center"/>
              <w:rPr>
                <w:rFonts w:cs="Times New Roman"/>
                <w:sz w:val="21"/>
                <w:szCs w:val="21"/>
              </w:rPr>
            </w:pPr>
            <w:r>
              <w:rPr>
                <w:rFonts w:cs="Times New Roman"/>
                <w:sz w:val="21"/>
                <w:szCs w:val="21"/>
              </w:rPr>
              <w:t>2</w:t>
            </w:r>
          </w:p>
        </w:tc>
        <w:tc>
          <w:tcPr>
            <w:tcW w:w="1235" w:type="pct"/>
            <w:tcBorders>
              <w:right w:val="single" w:color="000000" w:sz="6" w:space="0"/>
            </w:tcBorders>
            <w:vAlign w:val="center"/>
          </w:tcPr>
          <w:p w14:paraId="4DCC6382">
            <w:pPr>
              <w:spacing w:line="240" w:lineRule="auto"/>
              <w:ind w:firstLine="0" w:firstLineChars="0"/>
              <w:jc w:val="center"/>
              <w:rPr>
                <w:rFonts w:cs="Times New Roman"/>
                <w:sz w:val="21"/>
                <w:szCs w:val="21"/>
              </w:rPr>
            </w:pPr>
            <w:r>
              <w:rPr>
                <w:rFonts w:cs="Times New Roman"/>
                <w:sz w:val="21"/>
                <w:szCs w:val="21"/>
              </w:rPr>
              <w:t>乙类危废库</w:t>
            </w:r>
          </w:p>
        </w:tc>
        <w:tc>
          <w:tcPr>
            <w:tcW w:w="463" w:type="pct"/>
            <w:tcBorders>
              <w:left w:val="single" w:color="000000" w:sz="6" w:space="0"/>
            </w:tcBorders>
            <w:vAlign w:val="center"/>
          </w:tcPr>
          <w:p w14:paraId="351257D5">
            <w:pPr>
              <w:spacing w:line="240" w:lineRule="auto"/>
              <w:ind w:firstLine="0" w:firstLineChars="0"/>
              <w:jc w:val="center"/>
              <w:rPr>
                <w:rFonts w:cs="Times New Roman"/>
                <w:sz w:val="21"/>
                <w:szCs w:val="21"/>
              </w:rPr>
            </w:pPr>
            <w:r>
              <w:rPr>
                <w:rFonts w:cs="Times New Roman"/>
                <w:sz w:val="21"/>
                <w:szCs w:val="21"/>
              </w:rPr>
              <w:t>储运部</w:t>
            </w:r>
          </w:p>
        </w:tc>
        <w:tc>
          <w:tcPr>
            <w:tcW w:w="617" w:type="pct"/>
            <w:vAlign w:val="center"/>
          </w:tcPr>
          <w:p w14:paraId="1BC0458C">
            <w:pPr>
              <w:spacing w:line="240" w:lineRule="auto"/>
              <w:ind w:firstLine="0" w:firstLineChars="0"/>
              <w:jc w:val="center"/>
              <w:rPr>
                <w:rFonts w:cs="Times New Roman"/>
                <w:sz w:val="21"/>
                <w:szCs w:val="21"/>
              </w:rPr>
            </w:pPr>
            <w:r>
              <w:rPr>
                <w:rFonts w:cs="Times New Roman"/>
                <w:sz w:val="21"/>
                <w:szCs w:val="21"/>
              </w:rPr>
              <w:t>厂区西南角</w:t>
            </w:r>
          </w:p>
        </w:tc>
        <w:tc>
          <w:tcPr>
            <w:tcW w:w="309" w:type="pct"/>
            <w:vAlign w:val="center"/>
          </w:tcPr>
          <w:p w14:paraId="3A38C40E">
            <w:pPr>
              <w:spacing w:line="240" w:lineRule="auto"/>
              <w:ind w:firstLine="0" w:firstLineChars="0"/>
              <w:jc w:val="center"/>
              <w:rPr>
                <w:rFonts w:cs="Times New Roman"/>
                <w:sz w:val="21"/>
                <w:szCs w:val="21"/>
              </w:rPr>
            </w:pPr>
            <w:r>
              <w:rPr>
                <w:rFonts w:cs="Times New Roman"/>
                <w:sz w:val="21"/>
                <w:szCs w:val="21"/>
              </w:rPr>
              <w:t>960</w:t>
            </w:r>
          </w:p>
        </w:tc>
        <w:tc>
          <w:tcPr>
            <w:tcW w:w="2144" w:type="pct"/>
            <w:tcBorders>
              <w:right w:val="nil"/>
            </w:tcBorders>
            <w:vAlign w:val="center"/>
          </w:tcPr>
          <w:p w14:paraId="2EC62FC5">
            <w:pPr>
              <w:spacing w:line="240" w:lineRule="auto"/>
              <w:ind w:firstLine="0" w:firstLineChars="0"/>
              <w:rPr>
                <w:rFonts w:cs="Times New Roman"/>
                <w:sz w:val="21"/>
                <w:szCs w:val="21"/>
              </w:rPr>
            </w:pPr>
            <w:r>
              <w:rPr>
                <w:rFonts w:cs="Times New Roman"/>
                <w:sz w:val="21"/>
                <w:szCs w:val="21"/>
              </w:rPr>
              <w:t>分为6个存储区，一区用于存放废油、废导热油、废乙二醇、废二乙基苯、废有机溶剂等；二区用于存放废油泥、废乙二醇渣、废三甘醇渣、含十氢萘废物等废料；三区用于存放含对苯二胺废物等固体废物；四区用于存放废蓄电池等等体废物；五区用于存放废催化剂、废离子交换树脂固体废物；六区用于存放化学品包装桶、袋等固体废物</w:t>
            </w:r>
          </w:p>
        </w:tc>
      </w:tr>
      <w:tr w14:paraId="7FB8239E">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tcBorders>
            <w:vAlign w:val="center"/>
          </w:tcPr>
          <w:p w14:paraId="5A6DE50E">
            <w:pPr>
              <w:spacing w:line="240" w:lineRule="auto"/>
              <w:ind w:firstLine="0" w:firstLineChars="0"/>
              <w:jc w:val="center"/>
              <w:rPr>
                <w:rFonts w:cs="Times New Roman"/>
                <w:sz w:val="21"/>
                <w:szCs w:val="21"/>
              </w:rPr>
            </w:pPr>
            <w:r>
              <w:rPr>
                <w:rFonts w:cs="Times New Roman"/>
                <w:sz w:val="21"/>
                <w:szCs w:val="21"/>
              </w:rPr>
              <w:t>3</w:t>
            </w:r>
          </w:p>
        </w:tc>
        <w:tc>
          <w:tcPr>
            <w:tcW w:w="1235" w:type="pct"/>
            <w:tcBorders>
              <w:right w:val="single" w:color="000000" w:sz="6" w:space="0"/>
            </w:tcBorders>
            <w:vAlign w:val="center"/>
          </w:tcPr>
          <w:p w14:paraId="44F91E28">
            <w:pPr>
              <w:spacing w:line="240" w:lineRule="auto"/>
              <w:ind w:firstLine="0" w:firstLineChars="0"/>
              <w:jc w:val="center"/>
              <w:rPr>
                <w:rFonts w:cs="Times New Roman"/>
                <w:sz w:val="21"/>
                <w:szCs w:val="21"/>
              </w:rPr>
            </w:pPr>
            <w:r>
              <w:rPr>
                <w:rFonts w:cs="Times New Roman"/>
                <w:sz w:val="21"/>
                <w:szCs w:val="21"/>
              </w:rPr>
              <w:t>合纤一部危险废物收集点</w:t>
            </w:r>
          </w:p>
        </w:tc>
        <w:tc>
          <w:tcPr>
            <w:tcW w:w="463" w:type="pct"/>
            <w:tcBorders>
              <w:left w:val="single" w:color="000000" w:sz="6" w:space="0"/>
            </w:tcBorders>
            <w:vAlign w:val="center"/>
          </w:tcPr>
          <w:p w14:paraId="2406B6BB">
            <w:pPr>
              <w:spacing w:line="240" w:lineRule="auto"/>
              <w:ind w:firstLine="0" w:firstLineChars="0"/>
              <w:jc w:val="center"/>
              <w:rPr>
                <w:rFonts w:cs="Times New Roman"/>
                <w:sz w:val="21"/>
                <w:szCs w:val="21"/>
              </w:rPr>
            </w:pPr>
            <w:r>
              <w:rPr>
                <w:rFonts w:cs="Times New Roman"/>
                <w:sz w:val="21"/>
                <w:szCs w:val="21"/>
              </w:rPr>
              <w:t>聚酯二装置</w:t>
            </w:r>
          </w:p>
        </w:tc>
        <w:tc>
          <w:tcPr>
            <w:tcW w:w="617" w:type="pct"/>
            <w:vAlign w:val="center"/>
          </w:tcPr>
          <w:p w14:paraId="309CE160">
            <w:pPr>
              <w:spacing w:line="240" w:lineRule="auto"/>
              <w:ind w:firstLine="0" w:firstLineChars="0"/>
              <w:jc w:val="center"/>
              <w:rPr>
                <w:rFonts w:cs="Times New Roman"/>
                <w:sz w:val="21"/>
                <w:szCs w:val="21"/>
              </w:rPr>
            </w:pPr>
            <w:r>
              <w:rPr>
                <w:rFonts w:cs="Times New Roman"/>
                <w:sz w:val="21"/>
                <w:szCs w:val="21"/>
              </w:rPr>
              <w:t>聚酯二区</w:t>
            </w:r>
          </w:p>
        </w:tc>
        <w:tc>
          <w:tcPr>
            <w:tcW w:w="309" w:type="pct"/>
            <w:vAlign w:val="center"/>
          </w:tcPr>
          <w:p w14:paraId="0D7EF79F">
            <w:pPr>
              <w:spacing w:line="240" w:lineRule="auto"/>
              <w:ind w:firstLine="0" w:firstLineChars="0"/>
              <w:jc w:val="center"/>
              <w:rPr>
                <w:rFonts w:cs="Times New Roman"/>
                <w:sz w:val="21"/>
                <w:szCs w:val="21"/>
              </w:rPr>
            </w:pPr>
            <w:r>
              <w:rPr>
                <w:rFonts w:cs="Times New Roman"/>
                <w:sz w:val="21"/>
                <w:szCs w:val="21"/>
              </w:rPr>
              <w:t>48</w:t>
            </w:r>
          </w:p>
        </w:tc>
        <w:tc>
          <w:tcPr>
            <w:tcW w:w="2144" w:type="pct"/>
            <w:tcBorders>
              <w:right w:val="nil"/>
            </w:tcBorders>
            <w:vAlign w:val="center"/>
          </w:tcPr>
          <w:p w14:paraId="5AEE36C6">
            <w:pPr>
              <w:spacing w:line="240" w:lineRule="auto"/>
              <w:ind w:firstLine="0" w:firstLineChars="0"/>
              <w:jc w:val="center"/>
              <w:rPr>
                <w:rFonts w:cs="Times New Roman"/>
                <w:sz w:val="21"/>
                <w:szCs w:val="21"/>
              </w:rPr>
            </w:pPr>
            <w:r>
              <w:rPr>
                <w:rFonts w:cs="Times New Roman"/>
                <w:sz w:val="21"/>
                <w:szCs w:val="21"/>
              </w:rPr>
              <w:t>废三甘醇、废油、废乙二醇</w:t>
            </w:r>
          </w:p>
        </w:tc>
      </w:tr>
      <w:tr w14:paraId="00758DB9">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tcBorders>
            <w:vAlign w:val="center"/>
          </w:tcPr>
          <w:p w14:paraId="563B4E7F">
            <w:pPr>
              <w:spacing w:line="240" w:lineRule="auto"/>
              <w:ind w:firstLine="0" w:firstLineChars="0"/>
              <w:jc w:val="center"/>
              <w:rPr>
                <w:rFonts w:cs="Times New Roman"/>
                <w:sz w:val="21"/>
                <w:szCs w:val="21"/>
              </w:rPr>
            </w:pPr>
            <w:r>
              <w:rPr>
                <w:rFonts w:cs="Times New Roman"/>
                <w:sz w:val="21"/>
                <w:szCs w:val="21"/>
              </w:rPr>
              <w:t>4</w:t>
            </w:r>
          </w:p>
        </w:tc>
        <w:tc>
          <w:tcPr>
            <w:tcW w:w="1235" w:type="pct"/>
            <w:tcBorders>
              <w:right w:val="single" w:color="000000" w:sz="6" w:space="0"/>
            </w:tcBorders>
            <w:vAlign w:val="center"/>
          </w:tcPr>
          <w:p w14:paraId="3C3F3FC5">
            <w:pPr>
              <w:spacing w:line="240" w:lineRule="auto"/>
              <w:ind w:firstLine="0" w:firstLineChars="0"/>
              <w:jc w:val="center"/>
              <w:rPr>
                <w:rFonts w:cs="Times New Roman"/>
                <w:sz w:val="21"/>
                <w:szCs w:val="21"/>
              </w:rPr>
            </w:pPr>
            <w:r>
              <w:rPr>
                <w:rFonts w:cs="Times New Roman"/>
                <w:sz w:val="21"/>
                <w:szCs w:val="21"/>
              </w:rPr>
              <w:t>合纤二部危险废物收集点</w:t>
            </w:r>
          </w:p>
        </w:tc>
        <w:tc>
          <w:tcPr>
            <w:tcW w:w="463" w:type="pct"/>
            <w:tcBorders>
              <w:left w:val="single" w:color="000000" w:sz="6" w:space="0"/>
            </w:tcBorders>
            <w:vAlign w:val="center"/>
          </w:tcPr>
          <w:p w14:paraId="617E360A">
            <w:pPr>
              <w:spacing w:line="240" w:lineRule="auto"/>
              <w:ind w:firstLine="0" w:firstLineChars="0"/>
              <w:jc w:val="center"/>
              <w:rPr>
                <w:rFonts w:cs="Times New Roman"/>
                <w:sz w:val="21"/>
                <w:szCs w:val="21"/>
              </w:rPr>
            </w:pPr>
            <w:r>
              <w:rPr>
                <w:rFonts w:cs="Times New Roman"/>
                <w:sz w:val="21"/>
                <w:szCs w:val="21"/>
              </w:rPr>
              <w:t>短纤二装置</w:t>
            </w:r>
          </w:p>
        </w:tc>
        <w:tc>
          <w:tcPr>
            <w:tcW w:w="617" w:type="pct"/>
            <w:vAlign w:val="center"/>
          </w:tcPr>
          <w:p w14:paraId="41EC16CB">
            <w:pPr>
              <w:spacing w:line="240" w:lineRule="auto"/>
              <w:ind w:firstLine="0" w:firstLineChars="0"/>
              <w:jc w:val="center"/>
              <w:rPr>
                <w:rFonts w:cs="Times New Roman"/>
                <w:sz w:val="21"/>
                <w:szCs w:val="21"/>
              </w:rPr>
            </w:pPr>
            <w:r>
              <w:rPr>
                <w:rFonts w:cs="Times New Roman"/>
                <w:sz w:val="21"/>
                <w:szCs w:val="21"/>
              </w:rPr>
              <w:t>二装置后纺东北侧</w:t>
            </w:r>
          </w:p>
        </w:tc>
        <w:tc>
          <w:tcPr>
            <w:tcW w:w="309" w:type="pct"/>
            <w:vAlign w:val="center"/>
          </w:tcPr>
          <w:p w14:paraId="19333893">
            <w:pPr>
              <w:spacing w:line="240" w:lineRule="auto"/>
              <w:ind w:firstLine="0" w:firstLineChars="0"/>
              <w:jc w:val="center"/>
              <w:rPr>
                <w:rFonts w:cs="Times New Roman"/>
                <w:sz w:val="21"/>
                <w:szCs w:val="21"/>
              </w:rPr>
            </w:pPr>
            <w:r>
              <w:rPr>
                <w:rFonts w:cs="Times New Roman"/>
                <w:sz w:val="21"/>
                <w:szCs w:val="21"/>
              </w:rPr>
              <w:t>456</w:t>
            </w:r>
          </w:p>
        </w:tc>
        <w:tc>
          <w:tcPr>
            <w:tcW w:w="2144" w:type="pct"/>
            <w:tcBorders>
              <w:right w:val="nil"/>
            </w:tcBorders>
            <w:vAlign w:val="center"/>
          </w:tcPr>
          <w:p w14:paraId="5D0E162C">
            <w:pPr>
              <w:spacing w:line="240" w:lineRule="auto"/>
              <w:ind w:firstLine="0" w:firstLineChars="0"/>
              <w:jc w:val="center"/>
              <w:rPr>
                <w:rFonts w:cs="Times New Roman"/>
                <w:sz w:val="21"/>
                <w:szCs w:val="21"/>
              </w:rPr>
            </w:pPr>
            <w:r>
              <w:rPr>
                <w:rFonts w:cs="Times New Roman"/>
                <w:sz w:val="21"/>
                <w:szCs w:val="21"/>
              </w:rPr>
              <w:t>废三甘醇、废油、废油泥</w:t>
            </w:r>
          </w:p>
        </w:tc>
      </w:tr>
      <w:tr w14:paraId="4923B27D">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tcBorders>
            <w:vAlign w:val="center"/>
          </w:tcPr>
          <w:p w14:paraId="38CAAFB9">
            <w:pPr>
              <w:spacing w:line="240" w:lineRule="auto"/>
              <w:ind w:firstLine="0" w:firstLineChars="0"/>
              <w:jc w:val="center"/>
              <w:rPr>
                <w:rFonts w:cs="Times New Roman"/>
                <w:sz w:val="21"/>
                <w:szCs w:val="21"/>
              </w:rPr>
            </w:pPr>
            <w:r>
              <w:rPr>
                <w:rFonts w:cs="Times New Roman"/>
                <w:sz w:val="21"/>
                <w:szCs w:val="21"/>
              </w:rPr>
              <w:t>5</w:t>
            </w:r>
          </w:p>
        </w:tc>
        <w:tc>
          <w:tcPr>
            <w:tcW w:w="1235" w:type="pct"/>
            <w:tcBorders>
              <w:right w:val="single" w:color="000000" w:sz="6" w:space="0"/>
            </w:tcBorders>
            <w:vAlign w:val="center"/>
          </w:tcPr>
          <w:p w14:paraId="52C42AEB">
            <w:pPr>
              <w:spacing w:line="240" w:lineRule="auto"/>
              <w:ind w:firstLine="0" w:firstLineChars="0"/>
              <w:jc w:val="center"/>
              <w:rPr>
                <w:rFonts w:cs="Times New Roman"/>
                <w:sz w:val="21"/>
                <w:szCs w:val="21"/>
              </w:rPr>
            </w:pPr>
            <w:r>
              <w:rPr>
                <w:rFonts w:cs="Times New Roman"/>
                <w:sz w:val="21"/>
                <w:szCs w:val="21"/>
              </w:rPr>
              <w:t>瓶片部危险废物收集点</w:t>
            </w:r>
          </w:p>
        </w:tc>
        <w:tc>
          <w:tcPr>
            <w:tcW w:w="463" w:type="pct"/>
            <w:tcBorders>
              <w:left w:val="single" w:color="000000" w:sz="6" w:space="0"/>
            </w:tcBorders>
            <w:vAlign w:val="center"/>
          </w:tcPr>
          <w:p w14:paraId="4AAF4F17">
            <w:pPr>
              <w:spacing w:line="240" w:lineRule="auto"/>
              <w:ind w:firstLine="0" w:firstLineChars="0"/>
              <w:jc w:val="center"/>
              <w:rPr>
                <w:rFonts w:cs="Times New Roman"/>
                <w:sz w:val="21"/>
                <w:szCs w:val="21"/>
              </w:rPr>
            </w:pPr>
            <w:r>
              <w:rPr>
                <w:rFonts w:cs="Times New Roman"/>
                <w:sz w:val="21"/>
                <w:szCs w:val="21"/>
              </w:rPr>
              <w:t>瓶片</w:t>
            </w:r>
          </w:p>
        </w:tc>
        <w:tc>
          <w:tcPr>
            <w:tcW w:w="617" w:type="pct"/>
            <w:vAlign w:val="center"/>
          </w:tcPr>
          <w:p w14:paraId="4279F767">
            <w:pPr>
              <w:spacing w:line="240" w:lineRule="auto"/>
              <w:ind w:firstLine="0" w:firstLineChars="0"/>
              <w:jc w:val="center"/>
              <w:rPr>
                <w:rFonts w:cs="Times New Roman"/>
                <w:sz w:val="21"/>
                <w:szCs w:val="21"/>
              </w:rPr>
            </w:pPr>
            <w:r>
              <w:rPr>
                <w:rFonts w:cs="Times New Roman"/>
                <w:sz w:val="21"/>
                <w:szCs w:val="21"/>
              </w:rPr>
              <w:t>动力楼南侧</w:t>
            </w:r>
          </w:p>
        </w:tc>
        <w:tc>
          <w:tcPr>
            <w:tcW w:w="309" w:type="pct"/>
            <w:vAlign w:val="center"/>
          </w:tcPr>
          <w:p w14:paraId="5C150049">
            <w:pPr>
              <w:spacing w:line="240" w:lineRule="auto"/>
              <w:ind w:firstLine="0" w:firstLineChars="0"/>
              <w:jc w:val="center"/>
              <w:rPr>
                <w:rFonts w:cs="Times New Roman"/>
                <w:sz w:val="21"/>
                <w:szCs w:val="21"/>
              </w:rPr>
            </w:pPr>
            <w:r>
              <w:rPr>
                <w:rFonts w:cs="Times New Roman"/>
                <w:sz w:val="21"/>
                <w:szCs w:val="21"/>
              </w:rPr>
              <w:t>25</w:t>
            </w:r>
          </w:p>
        </w:tc>
        <w:tc>
          <w:tcPr>
            <w:tcW w:w="2144" w:type="pct"/>
            <w:tcBorders>
              <w:right w:val="nil"/>
            </w:tcBorders>
            <w:vAlign w:val="center"/>
          </w:tcPr>
          <w:p w14:paraId="2CB8D081">
            <w:pPr>
              <w:spacing w:line="240" w:lineRule="auto"/>
              <w:ind w:firstLine="0" w:firstLineChars="0"/>
              <w:jc w:val="center"/>
              <w:rPr>
                <w:rFonts w:cs="Times New Roman"/>
                <w:sz w:val="21"/>
                <w:szCs w:val="21"/>
              </w:rPr>
            </w:pPr>
            <w:r>
              <w:rPr>
                <w:rFonts w:cs="Times New Roman"/>
                <w:sz w:val="21"/>
                <w:szCs w:val="21"/>
              </w:rPr>
              <w:t>废三甘醇、废油、废乙二醇</w:t>
            </w:r>
          </w:p>
        </w:tc>
      </w:tr>
      <w:tr w14:paraId="51FEF271">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tcBorders>
            <w:vAlign w:val="center"/>
          </w:tcPr>
          <w:p w14:paraId="79834624">
            <w:pPr>
              <w:spacing w:line="240" w:lineRule="auto"/>
              <w:ind w:firstLine="0" w:firstLineChars="0"/>
              <w:jc w:val="center"/>
              <w:rPr>
                <w:rFonts w:cs="Times New Roman"/>
                <w:sz w:val="21"/>
                <w:szCs w:val="21"/>
              </w:rPr>
            </w:pPr>
            <w:r>
              <w:rPr>
                <w:rFonts w:cs="Times New Roman"/>
                <w:sz w:val="21"/>
                <w:szCs w:val="21"/>
              </w:rPr>
              <w:t>6</w:t>
            </w:r>
          </w:p>
        </w:tc>
        <w:tc>
          <w:tcPr>
            <w:tcW w:w="1235" w:type="pct"/>
            <w:tcBorders>
              <w:right w:val="single" w:color="000000" w:sz="6" w:space="0"/>
            </w:tcBorders>
            <w:vAlign w:val="center"/>
          </w:tcPr>
          <w:p w14:paraId="3C26C006">
            <w:pPr>
              <w:spacing w:line="240" w:lineRule="auto"/>
              <w:ind w:firstLine="0" w:firstLineChars="0"/>
              <w:jc w:val="center"/>
              <w:rPr>
                <w:rFonts w:cs="Times New Roman"/>
                <w:sz w:val="21"/>
                <w:szCs w:val="21"/>
              </w:rPr>
            </w:pPr>
            <w:r>
              <w:rPr>
                <w:rFonts w:cs="Times New Roman"/>
                <w:sz w:val="21"/>
                <w:szCs w:val="21"/>
              </w:rPr>
              <w:t>PBT部危险废物收集点</w:t>
            </w:r>
          </w:p>
        </w:tc>
        <w:tc>
          <w:tcPr>
            <w:tcW w:w="463" w:type="pct"/>
            <w:tcBorders>
              <w:left w:val="single" w:color="000000" w:sz="6" w:space="0"/>
            </w:tcBorders>
            <w:vAlign w:val="center"/>
          </w:tcPr>
          <w:p w14:paraId="35A18437">
            <w:pPr>
              <w:spacing w:line="240" w:lineRule="auto"/>
              <w:ind w:firstLine="0" w:firstLineChars="0"/>
              <w:jc w:val="center"/>
              <w:rPr>
                <w:rFonts w:cs="Times New Roman"/>
                <w:sz w:val="21"/>
                <w:szCs w:val="21"/>
              </w:rPr>
            </w:pPr>
            <w:r>
              <w:rPr>
                <w:rFonts w:cs="Times New Roman"/>
                <w:sz w:val="21"/>
                <w:szCs w:val="21"/>
              </w:rPr>
              <w:t>PBT部</w:t>
            </w:r>
          </w:p>
        </w:tc>
        <w:tc>
          <w:tcPr>
            <w:tcW w:w="617" w:type="pct"/>
            <w:vAlign w:val="center"/>
          </w:tcPr>
          <w:p w14:paraId="105A0A40">
            <w:pPr>
              <w:spacing w:line="240" w:lineRule="auto"/>
              <w:ind w:firstLine="0" w:firstLineChars="0"/>
              <w:jc w:val="center"/>
              <w:rPr>
                <w:rFonts w:cs="Times New Roman"/>
                <w:sz w:val="21"/>
                <w:szCs w:val="21"/>
              </w:rPr>
            </w:pPr>
            <w:r>
              <w:rPr>
                <w:rFonts w:cs="Times New Roman"/>
                <w:sz w:val="21"/>
                <w:szCs w:val="21"/>
              </w:rPr>
              <w:t>厂区东南侧</w:t>
            </w:r>
          </w:p>
        </w:tc>
        <w:tc>
          <w:tcPr>
            <w:tcW w:w="309" w:type="pct"/>
            <w:vAlign w:val="center"/>
          </w:tcPr>
          <w:p w14:paraId="6947EBAD">
            <w:pPr>
              <w:spacing w:line="240" w:lineRule="auto"/>
              <w:ind w:firstLine="0" w:firstLineChars="0"/>
              <w:jc w:val="center"/>
              <w:rPr>
                <w:rFonts w:cs="Times New Roman"/>
                <w:sz w:val="21"/>
                <w:szCs w:val="21"/>
              </w:rPr>
            </w:pPr>
            <w:r>
              <w:rPr>
                <w:rFonts w:hint="eastAsia" w:cs="Times New Roman"/>
                <w:sz w:val="21"/>
                <w:szCs w:val="21"/>
              </w:rPr>
              <w:t>30</w:t>
            </w:r>
          </w:p>
        </w:tc>
        <w:tc>
          <w:tcPr>
            <w:tcW w:w="2144" w:type="pct"/>
            <w:tcBorders>
              <w:right w:val="nil"/>
            </w:tcBorders>
            <w:vAlign w:val="center"/>
          </w:tcPr>
          <w:p w14:paraId="07292F0E">
            <w:pPr>
              <w:spacing w:line="240" w:lineRule="auto"/>
              <w:ind w:firstLine="0" w:firstLineChars="0"/>
              <w:jc w:val="center"/>
              <w:rPr>
                <w:rFonts w:cs="Times New Roman"/>
                <w:sz w:val="21"/>
                <w:szCs w:val="21"/>
              </w:rPr>
            </w:pPr>
            <w:r>
              <w:rPr>
                <w:rFonts w:cs="Times New Roman"/>
                <w:sz w:val="21"/>
                <w:szCs w:val="21"/>
              </w:rPr>
              <w:t>废三甘醇、废油</w:t>
            </w:r>
          </w:p>
        </w:tc>
      </w:tr>
      <w:tr w14:paraId="76442CD6">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tcBorders>
            <w:vAlign w:val="center"/>
          </w:tcPr>
          <w:p w14:paraId="3CA7C865">
            <w:pPr>
              <w:spacing w:line="240" w:lineRule="auto"/>
              <w:ind w:firstLine="0" w:firstLineChars="0"/>
              <w:jc w:val="center"/>
              <w:rPr>
                <w:rFonts w:cs="Times New Roman"/>
                <w:sz w:val="21"/>
                <w:szCs w:val="21"/>
              </w:rPr>
            </w:pPr>
            <w:r>
              <w:rPr>
                <w:rFonts w:cs="Times New Roman"/>
                <w:sz w:val="21"/>
                <w:szCs w:val="21"/>
              </w:rPr>
              <w:t>7</w:t>
            </w:r>
          </w:p>
        </w:tc>
        <w:tc>
          <w:tcPr>
            <w:tcW w:w="1235" w:type="pct"/>
            <w:tcBorders>
              <w:right w:val="single" w:color="000000" w:sz="6" w:space="0"/>
            </w:tcBorders>
            <w:vAlign w:val="center"/>
          </w:tcPr>
          <w:p w14:paraId="0BBFA163">
            <w:pPr>
              <w:spacing w:line="240" w:lineRule="auto"/>
              <w:ind w:firstLine="0" w:firstLineChars="0"/>
              <w:jc w:val="center"/>
              <w:rPr>
                <w:rFonts w:cs="Times New Roman"/>
                <w:sz w:val="21"/>
                <w:szCs w:val="21"/>
              </w:rPr>
            </w:pPr>
            <w:r>
              <w:rPr>
                <w:rFonts w:cs="Times New Roman"/>
                <w:sz w:val="21"/>
                <w:szCs w:val="21"/>
              </w:rPr>
              <w:t>高纤部危险废物收集点</w:t>
            </w:r>
          </w:p>
        </w:tc>
        <w:tc>
          <w:tcPr>
            <w:tcW w:w="463" w:type="pct"/>
            <w:tcBorders>
              <w:left w:val="single" w:color="000000" w:sz="6" w:space="0"/>
            </w:tcBorders>
            <w:vAlign w:val="center"/>
          </w:tcPr>
          <w:p w14:paraId="519F0C82">
            <w:pPr>
              <w:spacing w:line="240" w:lineRule="auto"/>
              <w:ind w:firstLine="0" w:firstLineChars="0"/>
              <w:jc w:val="center"/>
              <w:rPr>
                <w:rFonts w:cs="Times New Roman"/>
                <w:sz w:val="21"/>
                <w:szCs w:val="21"/>
              </w:rPr>
            </w:pPr>
            <w:r>
              <w:rPr>
                <w:rFonts w:cs="Times New Roman"/>
                <w:sz w:val="21"/>
                <w:szCs w:val="21"/>
              </w:rPr>
              <w:t>芳纶装置</w:t>
            </w:r>
          </w:p>
        </w:tc>
        <w:tc>
          <w:tcPr>
            <w:tcW w:w="617" w:type="pct"/>
            <w:vAlign w:val="center"/>
          </w:tcPr>
          <w:p w14:paraId="5DAFC43F">
            <w:pPr>
              <w:spacing w:line="240" w:lineRule="auto"/>
              <w:ind w:firstLine="0" w:firstLineChars="0"/>
              <w:jc w:val="center"/>
              <w:rPr>
                <w:rFonts w:cs="Times New Roman"/>
                <w:sz w:val="21"/>
                <w:szCs w:val="21"/>
              </w:rPr>
            </w:pPr>
            <w:r>
              <w:rPr>
                <w:rFonts w:cs="Times New Roman"/>
                <w:sz w:val="21"/>
                <w:szCs w:val="21"/>
              </w:rPr>
              <w:t>高纤芳纶装置</w:t>
            </w:r>
          </w:p>
        </w:tc>
        <w:tc>
          <w:tcPr>
            <w:tcW w:w="309" w:type="pct"/>
            <w:vAlign w:val="center"/>
          </w:tcPr>
          <w:p w14:paraId="3B0889BE">
            <w:pPr>
              <w:spacing w:line="240" w:lineRule="auto"/>
              <w:ind w:firstLine="0" w:firstLineChars="0"/>
              <w:jc w:val="center"/>
              <w:rPr>
                <w:rFonts w:cs="Times New Roman"/>
                <w:sz w:val="21"/>
                <w:szCs w:val="21"/>
              </w:rPr>
            </w:pPr>
            <w:r>
              <w:rPr>
                <w:rFonts w:cs="Times New Roman"/>
                <w:sz w:val="21"/>
                <w:szCs w:val="21"/>
              </w:rPr>
              <w:t>140</w:t>
            </w:r>
          </w:p>
        </w:tc>
        <w:tc>
          <w:tcPr>
            <w:tcW w:w="2144" w:type="pct"/>
            <w:tcBorders>
              <w:right w:val="nil"/>
            </w:tcBorders>
            <w:vAlign w:val="center"/>
          </w:tcPr>
          <w:p w14:paraId="5199043B">
            <w:pPr>
              <w:spacing w:line="240" w:lineRule="auto"/>
              <w:ind w:firstLine="0" w:firstLineChars="0"/>
              <w:jc w:val="center"/>
              <w:rPr>
                <w:rFonts w:cs="Times New Roman"/>
                <w:sz w:val="21"/>
                <w:szCs w:val="21"/>
              </w:rPr>
            </w:pPr>
            <w:r>
              <w:rPr>
                <w:rFonts w:cs="Times New Roman"/>
                <w:sz w:val="21"/>
                <w:szCs w:val="21"/>
              </w:rPr>
              <w:t>废活性炭、聚合废渣、浆块及浆粕</w:t>
            </w:r>
          </w:p>
        </w:tc>
      </w:tr>
      <w:tr w14:paraId="539D5DCA">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tcBorders>
            <w:vAlign w:val="center"/>
          </w:tcPr>
          <w:p w14:paraId="3079130A">
            <w:pPr>
              <w:spacing w:line="240" w:lineRule="auto"/>
              <w:ind w:firstLine="0" w:firstLineChars="0"/>
              <w:jc w:val="center"/>
              <w:rPr>
                <w:rFonts w:cs="Times New Roman"/>
                <w:sz w:val="21"/>
                <w:szCs w:val="21"/>
              </w:rPr>
            </w:pPr>
            <w:r>
              <w:rPr>
                <w:rFonts w:cs="Times New Roman"/>
                <w:sz w:val="21"/>
                <w:szCs w:val="21"/>
              </w:rPr>
              <w:t>8</w:t>
            </w:r>
          </w:p>
        </w:tc>
        <w:tc>
          <w:tcPr>
            <w:tcW w:w="1235" w:type="pct"/>
            <w:tcBorders>
              <w:right w:val="single" w:color="000000" w:sz="6" w:space="0"/>
            </w:tcBorders>
            <w:vAlign w:val="center"/>
          </w:tcPr>
          <w:p w14:paraId="2FDC45DE">
            <w:pPr>
              <w:spacing w:line="240" w:lineRule="auto"/>
              <w:ind w:firstLine="0" w:firstLineChars="0"/>
              <w:jc w:val="center"/>
              <w:rPr>
                <w:rFonts w:cs="Times New Roman"/>
                <w:sz w:val="21"/>
                <w:szCs w:val="21"/>
              </w:rPr>
            </w:pPr>
            <w:r>
              <w:rPr>
                <w:rFonts w:cs="Times New Roman"/>
                <w:sz w:val="21"/>
                <w:szCs w:val="21"/>
              </w:rPr>
              <w:t>BDO部危险废物收集点</w:t>
            </w:r>
          </w:p>
        </w:tc>
        <w:tc>
          <w:tcPr>
            <w:tcW w:w="463" w:type="pct"/>
            <w:tcBorders>
              <w:left w:val="single" w:color="000000" w:sz="6" w:space="0"/>
            </w:tcBorders>
            <w:vAlign w:val="center"/>
          </w:tcPr>
          <w:p w14:paraId="30712A52">
            <w:pPr>
              <w:spacing w:line="240" w:lineRule="auto"/>
              <w:ind w:firstLine="0" w:firstLineChars="0"/>
              <w:jc w:val="center"/>
              <w:rPr>
                <w:rFonts w:cs="Times New Roman"/>
                <w:sz w:val="21"/>
                <w:szCs w:val="21"/>
              </w:rPr>
            </w:pPr>
            <w:r>
              <w:rPr>
                <w:rFonts w:cs="Times New Roman"/>
                <w:sz w:val="21"/>
                <w:szCs w:val="21"/>
              </w:rPr>
              <w:t>BDO部</w:t>
            </w:r>
          </w:p>
        </w:tc>
        <w:tc>
          <w:tcPr>
            <w:tcW w:w="617" w:type="pct"/>
            <w:vAlign w:val="center"/>
          </w:tcPr>
          <w:p w14:paraId="00714902">
            <w:pPr>
              <w:spacing w:line="240" w:lineRule="auto"/>
              <w:ind w:firstLine="0" w:firstLineChars="0"/>
              <w:jc w:val="center"/>
              <w:rPr>
                <w:rFonts w:cs="Times New Roman"/>
                <w:sz w:val="21"/>
                <w:szCs w:val="21"/>
              </w:rPr>
            </w:pPr>
            <w:r>
              <w:rPr>
                <w:rFonts w:cs="Times New Roman"/>
                <w:sz w:val="21"/>
                <w:szCs w:val="21"/>
              </w:rPr>
              <w:t>BDO装置装桶区西侧</w:t>
            </w:r>
          </w:p>
        </w:tc>
        <w:tc>
          <w:tcPr>
            <w:tcW w:w="309" w:type="pct"/>
            <w:vAlign w:val="center"/>
          </w:tcPr>
          <w:p w14:paraId="150A9491">
            <w:pPr>
              <w:spacing w:line="240" w:lineRule="auto"/>
              <w:ind w:firstLine="0" w:firstLineChars="0"/>
              <w:jc w:val="center"/>
              <w:rPr>
                <w:rFonts w:cs="Times New Roman"/>
                <w:sz w:val="21"/>
                <w:szCs w:val="21"/>
              </w:rPr>
            </w:pPr>
            <w:r>
              <w:rPr>
                <w:rFonts w:cs="Times New Roman"/>
                <w:sz w:val="21"/>
                <w:szCs w:val="21"/>
              </w:rPr>
              <w:t>30</w:t>
            </w:r>
          </w:p>
        </w:tc>
        <w:tc>
          <w:tcPr>
            <w:tcW w:w="2144" w:type="pct"/>
            <w:tcBorders>
              <w:right w:val="nil"/>
            </w:tcBorders>
            <w:vAlign w:val="center"/>
          </w:tcPr>
          <w:p w14:paraId="51F2330D">
            <w:pPr>
              <w:spacing w:line="240" w:lineRule="auto"/>
              <w:ind w:firstLine="0" w:firstLineChars="0"/>
              <w:jc w:val="center"/>
              <w:rPr>
                <w:rFonts w:cs="Times New Roman"/>
                <w:sz w:val="21"/>
                <w:szCs w:val="21"/>
              </w:rPr>
            </w:pPr>
            <w:r>
              <w:rPr>
                <w:rFonts w:cs="Times New Roman"/>
                <w:sz w:val="21"/>
                <w:szCs w:val="21"/>
              </w:rPr>
              <w:t>废渣</w:t>
            </w:r>
          </w:p>
        </w:tc>
      </w:tr>
      <w:tr w14:paraId="22F2CC26">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tcBorders>
            <w:vAlign w:val="center"/>
          </w:tcPr>
          <w:p w14:paraId="5723EB4B">
            <w:pPr>
              <w:spacing w:line="240" w:lineRule="auto"/>
              <w:ind w:firstLine="0" w:firstLineChars="0"/>
              <w:jc w:val="center"/>
              <w:rPr>
                <w:rFonts w:cs="Times New Roman"/>
                <w:sz w:val="21"/>
                <w:szCs w:val="21"/>
              </w:rPr>
            </w:pPr>
            <w:r>
              <w:rPr>
                <w:rFonts w:cs="Times New Roman"/>
                <w:sz w:val="21"/>
                <w:szCs w:val="21"/>
              </w:rPr>
              <w:t>9</w:t>
            </w:r>
          </w:p>
        </w:tc>
        <w:tc>
          <w:tcPr>
            <w:tcW w:w="1235" w:type="pct"/>
            <w:tcBorders>
              <w:right w:val="single" w:color="000000" w:sz="6" w:space="0"/>
            </w:tcBorders>
            <w:vAlign w:val="center"/>
          </w:tcPr>
          <w:p w14:paraId="18067F14">
            <w:pPr>
              <w:spacing w:line="240" w:lineRule="auto"/>
              <w:ind w:firstLine="0" w:firstLineChars="0"/>
              <w:jc w:val="center"/>
              <w:rPr>
                <w:rFonts w:cs="Times New Roman"/>
                <w:sz w:val="21"/>
                <w:szCs w:val="21"/>
              </w:rPr>
            </w:pPr>
            <w:r>
              <w:rPr>
                <w:rFonts w:cs="Times New Roman"/>
                <w:sz w:val="21"/>
                <w:szCs w:val="21"/>
              </w:rPr>
              <w:t>分检中心危险废物收集点（瓶片）</w:t>
            </w:r>
          </w:p>
        </w:tc>
        <w:tc>
          <w:tcPr>
            <w:tcW w:w="463" w:type="pct"/>
            <w:tcBorders>
              <w:left w:val="single" w:color="000000" w:sz="6" w:space="0"/>
            </w:tcBorders>
            <w:vAlign w:val="center"/>
          </w:tcPr>
          <w:p w14:paraId="4C45EC25">
            <w:pPr>
              <w:spacing w:line="240" w:lineRule="auto"/>
              <w:ind w:firstLine="0" w:firstLineChars="0"/>
              <w:jc w:val="center"/>
              <w:rPr>
                <w:rFonts w:cs="Times New Roman"/>
                <w:sz w:val="21"/>
                <w:szCs w:val="21"/>
              </w:rPr>
            </w:pPr>
            <w:r>
              <w:rPr>
                <w:rFonts w:cs="Times New Roman"/>
                <w:sz w:val="21"/>
                <w:szCs w:val="21"/>
              </w:rPr>
              <w:t>分检中心</w:t>
            </w:r>
          </w:p>
        </w:tc>
        <w:tc>
          <w:tcPr>
            <w:tcW w:w="617" w:type="pct"/>
            <w:vAlign w:val="center"/>
          </w:tcPr>
          <w:p w14:paraId="31812507">
            <w:pPr>
              <w:spacing w:line="240" w:lineRule="auto"/>
              <w:ind w:firstLine="0" w:firstLineChars="0"/>
              <w:jc w:val="center"/>
              <w:rPr>
                <w:rFonts w:cs="Times New Roman"/>
                <w:sz w:val="21"/>
                <w:szCs w:val="21"/>
              </w:rPr>
            </w:pPr>
            <w:r>
              <w:rPr>
                <w:rFonts w:cs="Times New Roman"/>
                <w:sz w:val="21"/>
                <w:szCs w:val="21"/>
              </w:rPr>
              <w:t>瓶片部10单元西北</w:t>
            </w:r>
          </w:p>
        </w:tc>
        <w:tc>
          <w:tcPr>
            <w:tcW w:w="309" w:type="pct"/>
            <w:vAlign w:val="center"/>
          </w:tcPr>
          <w:p w14:paraId="4276525D">
            <w:pPr>
              <w:spacing w:line="240" w:lineRule="auto"/>
              <w:ind w:firstLine="0" w:firstLineChars="0"/>
              <w:jc w:val="center"/>
              <w:rPr>
                <w:rFonts w:cs="Times New Roman"/>
                <w:sz w:val="21"/>
                <w:szCs w:val="21"/>
              </w:rPr>
            </w:pPr>
            <w:r>
              <w:rPr>
                <w:rFonts w:cs="Times New Roman"/>
                <w:sz w:val="21"/>
                <w:szCs w:val="21"/>
              </w:rPr>
              <w:t>20</w:t>
            </w:r>
          </w:p>
        </w:tc>
        <w:tc>
          <w:tcPr>
            <w:tcW w:w="2144" w:type="pct"/>
            <w:tcBorders>
              <w:right w:val="nil"/>
            </w:tcBorders>
            <w:vAlign w:val="center"/>
          </w:tcPr>
          <w:p w14:paraId="504284F0">
            <w:pPr>
              <w:spacing w:line="240" w:lineRule="auto"/>
              <w:ind w:firstLine="0" w:firstLineChars="0"/>
              <w:jc w:val="center"/>
              <w:rPr>
                <w:rFonts w:cs="Times New Roman"/>
                <w:sz w:val="21"/>
                <w:szCs w:val="21"/>
              </w:rPr>
            </w:pPr>
            <w:r>
              <w:rPr>
                <w:rFonts w:cs="Times New Roman"/>
                <w:sz w:val="21"/>
                <w:szCs w:val="21"/>
              </w:rPr>
              <w:t>废试剂瓶</w:t>
            </w:r>
          </w:p>
        </w:tc>
      </w:tr>
      <w:tr w14:paraId="1FF8ABAD">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tcBorders>
            <w:vAlign w:val="center"/>
          </w:tcPr>
          <w:p w14:paraId="578E82EE">
            <w:pPr>
              <w:spacing w:line="240" w:lineRule="auto"/>
              <w:ind w:firstLine="0" w:firstLineChars="0"/>
              <w:jc w:val="center"/>
              <w:rPr>
                <w:rFonts w:cs="Times New Roman"/>
                <w:sz w:val="21"/>
                <w:szCs w:val="21"/>
              </w:rPr>
            </w:pPr>
            <w:r>
              <w:rPr>
                <w:rFonts w:cs="Times New Roman"/>
                <w:sz w:val="21"/>
                <w:szCs w:val="21"/>
              </w:rPr>
              <w:t>10</w:t>
            </w:r>
          </w:p>
        </w:tc>
        <w:tc>
          <w:tcPr>
            <w:tcW w:w="1235" w:type="pct"/>
            <w:tcBorders>
              <w:right w:val="single" w:color="000000" w:sz="6" w:space="0"/>
            </w:tcBorders>
            <w:vAlign w:val="center"/>
          </w:tcPr>
          <w:p w14:paraId="1141B5FC">
            <w:pPr>
              <w:spacing w:line="240" w:lineRule="auto"/>
              <w:ind w:firstLine="0" w:firstLineChars="0"/>
              <w:jc w:val="center"/>
              <w:rPr>
                <w:rFonts w:cs="Times New Roman"/>
                <w:sz w:val="21"/>
                <w:szCs w:val="21"/>
              </w:rPr>
            </w:pPr>
            <w:r>
              <w:rPr>
                <w:rFonts w:cs="Times New Roman"/>
                <w:sz w:val="21"/>
                <w:szCs w:val="21"/>
              </w:rPr>
              <w:t>研究院危险废物收集点</w:t>
            </w:r>
          </w:p>
        </w:tc>
        <w:tc>
          <w:tcPr>
            <w:tcW w:w="463" w:type="pct"/>
            <w:tcBorders>
              <w:left w:val="single" w:color="000000" w:sz="6" w:space="0"/>
            </w:tcBorders>
            <w:vAlign w:val="center"/>
          </w:tcPr>
          <w:p w14:paraId="20EF5000">
            <w:pPr>
              <w:spacing w:line="240" w:lineRule="auto"/>
              <w:ind w:firstLine="0" w:firstLineChars="0"/>
              <w:jc w:val="center"/>
              <w:rPr>
                <w:rFonts w:cs="Times New Roman"/>
                <w:sz w:val="21"/>
                <w:szCs w:val="21"/>
              </w:rPr>
            </w:pPr>
            <w:r>
              <w:rPr>
                <w:rFonts w:cs="Times New Roman"/>
                <w:sz w:val="21"/>
                <w:szCs w:val="21"/>
              </w:rPr>
              <w:t>中试装置</w:t>
            </w:r>
          </w:p>
        </w:tc>
        <w:tc>
          <w:tcPr>
            <w:tcW w:w="617" w:type="pct"/>
            <w:vAlign w:val="center"/>
          </w:tcPr>
          <w:p w14:paraId="17DCE678">
            <w:pPr>
              <w:spacing w:line="240" w:lineRule="auto"/>
              <w:ind w:firstLine="0" w:firstLineChars="0"/>
              <w:jc w:val="center"/>
              <w:rPr>
                <w:rFonts w:cs="Times New Roman"/>
                <w:sz w:val="21"/>
                <w:szCs w:val="21"/>
              </w:rPr>
            </w:pPr>
            <w:r>
              <w:rPr>
                <w:rFonts w:cs="Times New Roman"/>
                <w:sz w:val="21"/>
                <w:szCs w:val="21"/>
              </w:rPr>
              <w:t>中试装置纺丝楼东南面</w:t>
            </w:r>
          </w:p>
        </w:tc>
        <w:tc>
          <w:tcPr>
            <w:tcW w:w="309" w:type="pct"/>
            <w:vAlign w:val="center"/>
          </w:tcPr>
          <w:p w14:paraId="1082549A">
            <w:pPr>
              <w:spacing w:line="240" w:lineRule="auto"/>
              <w:ind w:firstLine="0" w:firstLineChars="0"/>
              <w:jc w:val="center"/>
              <w:rPr>
                <w:rFonts w:cs="Times New Roman"/>
                <w:sz w:val="21"/>
                <w:szCs w:val="21"/>
              </w:rPr>
            </w:pPr>
            <w:r>
              <w:rPr>
                <w:rFonts w:cs="Times New Roman"/>
                <w:sz w:val="21"/>
                <w:szCs w:val="21"/>
              </w:rPr>
              <w:t>39</w:t>
            </w:r>
          </w:p>
        </w:tc>
        <w:tc>
          <w:tcPr>
            <w:tcW w:w="2144" w:type="pct"/>
            <w:tcBorders>
              <w:right w:val="nil"/>
            </w:tcBorders>
            <w:vAlign w:val="center"/>
          </w:tcPr>
          <w:p w14:paraId="72F4449A">
            <w:pPr>
              <w:spacing w:line="240" w:lineRule="auto"/>
              <w:ind w:firstLine="0" w:firstLineChars="0"/>
              <w:jc w:val="center"/>
              <w:rPr>
                <w:rFonts w:cs="Times New Roman"/>
                <w:sz w:val="21"/>
                <w:szCs w:val="21"/>
              </w:rPr>
            </w:pPr>
            <w:r>
              <w:rPr>
                <w:rFonts w:cs="Times New Roman"/>
                <w:sz w:val="21"/>
                <w:szCs w:val="21"/>
              </w:rPr>
              <w:t>废试剂瓶、废乙二醇</w:t>
            </w:r>
          </w:p>
        </w:tc>
      </w:tr>
      <w:tr w14:paraId="7B38B419">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tcBorders>
            <w:vAlign w:val="center"/>
          </w:tcPr>
          <w:p w14:paraId="21DEDCB3">
            <w:pPr>
              <w:spacing w:line="240" w:lineRule="auto"/>
              <w:ind w:firstLine="0" w:firstLineChars="0"/>
              <w:jc w:val="center"/>
              <w:rPr>
                <w:rFonts w:cs="Times New Roman"/>
                <w:sz w:val="21"/>
                <w:szCs w:val="21"/>
              </w:rPr>
            </w:pPr>
            <w:r>
              <w:rPr>
                <w:rFonts w:cs="Times New Roman"/>
                <w:sz w:val="21"/>
                <w:szCs w:val="21"/>
              </w:rPr>
              <w:t>11</w:t>
            </w:r>
          </w:p>
        </w:tc>
        <w:tc>
          <w:tcPr>
            <w:tcW w:w="1235" w:type="pct"/>
            <w:tcBorders>
              <w:right w:val="single" w:color="000000" w:sz="6" w:space="0"/>
            </w:tcBorders>
            <w:vAlign w:val="center"/>
          </w:tcPr>
          <w:p w14:paraId="7DC57220">
            <w:pPr>
              <w:spacing w:line="240" w:lineRule="auto"/>
              <w:ind w:firstLine="0" w:firstLineChars="0"/>
              <w:jc w:val="center"/>
              <w:rPr>
                <w:rFonts w:cs="Times New Roman"/>
                <w:sz w:val="21"/>
                <w:szCs w:val="21"/>
              </w:rPr>
            </w:pPr>
            <w:r>
              <w:rPr>
                <w:rFonts w:cs="Times New Roman"/>
                <w:sz w:val="21"/>
                <w:szCs w:val="21"/>
              </w:rPr>
              <w:t>公用工程部1#危险废物收集点</w:t>
            </w:r>
            <w:r>
              <w:rPr>
                <w:rFonts w:ascii="宋体" w:hAnsi="宋体" w:cs="Times New Roman"/>
                <w:sz w:val="21"/>
                <w:szCs w:val="21"/>
              </w:rPr>
              <w:t>（污泥）</w:t>
            </w:r>
          </w:p>
        </w:tc>
        <w:tc>
          <w:tcPr>
            <w:tcW w:w="463" w:type="pct"/>
            <w:tcBorders>
              <w:left w:val="single" w:color="000000" w:sz="6" w:space="0"/>
            </w:tcBorders>
            <w:vAlign w:val="center"/>
          </w:tcPr>
          <w:p w14:paraId="1AB8312F">
            <w:pPr>
              <w:spacing w:line="240" w:lineRule="auto"/>
              <w:ind w:firstLine="0" w:firstLineChars="0"/>
              <w:jc w:val="center"/>
              <w:rPr>
                <w:rFonts w:cs="Times New Roman"/>
                <w:sz w:val="21"/>
                <w:szCs w:val="21"/>
              </w:rPr>
            </w:pPr>
            <w:r>
              <w:rPr>
                <w:rFonts w:cs="Times New Roman"/>
                <w:sz w:val="21"/>
                <w:szCs w:val="21"/>
              </w:rPr>
              <w:t>生化装置西区</w:t>
            </w:r>
          </w:p>
        </w:tc>
        <w:tc>
          <w:tcPr>
            <w:tcW w:w="617" w:type="pct"/>
            <w:vAlign w:val="center"/>
          </w:tcPr>
          <w:p w14:paraId="27439FC8">
            <w:pPr>
              <w:spacing w:line="240" w:lineRule="auto"/>
              <w:ind w:firstLine="0" w:firstLineChars="0"/>
              <w:jc w:val="center"/>
              <w:rPr>
                <w:rFonts w:cs="Times New Roman"/>
                <w:sz w:val="21"/>
                <w:szCs w:val="21"/>
              </w:rPr>
            </w:pPr>
            <w:r>
              <w:rPr>
                <w:rFonts w:cs="Times New Roman"/>
                <w:sz w:val="21"/>
                <w:szCs w:val="21"/>
              </w:rPr>
              <w:t>生化装置西区泥线西侧</w:t>
            </w:r>
          </w:p>
        </w:tc>
        <w:tc>
          <w:tcPr>
            <w:tcW w:w="309" w:type="pct"/>
            <w:vAlign w:val="center"/>
          </w:tcPr>
          <w:p w14:paraId="68558EF9">
            <w:pPr>
              <w:spacing w:line="240" w:lineRule="auto"/>
              <w:ind w:firstLine="0" w:firstLineChars="0"/>
              <w:jc w:val="center"/>
              <w:rPr>
                <w:rFonts w:cs="Times New Roman"/>
                <w:sz w:val="21"/>
                <w:szCs w:val="21"/>
              </w:rPr>
            </w:pPr>
            <w:r>
              <w:rPr>
                <w:rFonts w:cs="Times New Roman"/>
                <w:sz w:val="21"/>
                <w:szCs w:val="21"/>
              </w:rPr>
              <w:t>124</w:t>
            </w:r>
          </w:p>
        </w:tc>
        <w:tc>
          <w:tcPr>
            <w:tcW w:w="2144" w:type="pct"/>
            <w:tcBorders>
              <w:right w:val="nil"/>
            </w:tcBorders>
            <w:vAlign w:val="center"/>
          </w:tcPr>
          <w:p w14:paraId="355AE610">
            <w:pPr>
              <w:spacing w:line="240" w:lineRule="auto"/>
              <w:ind w:firstLine="0" w:firstLineChars="0"/>
              <w:jc w:val="center"/>
              <w:rPr>
                <w:rFonts w:cs="Times New Roman"/>
                <w:sz w:val="21"/>
                <w:szCs w:val="21"/>
              </w:rPr>
            </w:pPr>
            <w:r>
              <w:rPr>
                <w:rFonts w:cs="Times New Roman"/>
                <w:sz w:val="21"/>
                <w:szCs w:val="21"/>
              </w:rPr>
              <w:t>剩余生化污泥</w:t>
            </w:r>
          </w:p>
        </w:tc>
      </w:tr>
      <w:tr w14:paraId="5C14813B">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rPr>
          <w:jc w:val="center"/>
        </w:trPr>
        <w:tc>
          <w:tcPr>
            <w:tcW w:w="232" w:type="pct"/>
            <w:tcBorders>
              <w:left w:val="nil"/>
              <w:bottom w:val="single" w:color="000000" w:sz="12" w:space="0"/>
            </w:tcBorders>
            <w:vAlign w:val="center"/>
          </w:tcPr>
          <w:p w14:paraId="49621D71">
            <w:pPr>
              <w:spacing w:line="240" w:lineRule="auto"/>
              <w:ind w:firstLine="0" w:firstLineChars="0"/>
              <w:jc w:val="center"/>
              <w:rPr>
                <w:rFonts w:cs="Times New Roman"/>
                <w:sz w:val="21"/>
                <w:szCs w:val="21"/>
              </w:rPr>
            </w:pPr>
            <w:r>
              <w:rPr>
                <w:rFonts w:cs="Times New Roman"/>
                <w:sz w:val="21"/>
                <w:szCs w:val="21"/>
              </w:rPr>
              <w:t>12</w:t>
            </w:r>
          </w:p>
        </w:tc>
        <w:tc>
          <w:tcPr>
            <w:tcW w:w="1235" w:type="pct"/>
            <w:tcBorders>
              <w:bottom w:val="single" w:color="000000" w:sz="12" w:space="0"/>
              <w:right w:val="single" w:color="000000" w:sz="6" w:space="0"/>
            </w:tcBorders>
            <w:vAlign w:val="center"/>
          </w:tcPr>
          <w:p w14:paraId="5410435A">
            <w:pPr>
              <w:spacing w:line="240" w:lineRule="auto"/>
              <w:ind w:firstLine="0" w:firstLineChars="0"/>
              <w:jc w:val="center"/>
              <w:rPr>
                <w:rFonts w:cs="Times New Roman"/>
                <w:sz w:val="21"/>
                <w:szCs w:val="21"/>
              </w:rPr>
            </w:pPr>
            <w:r>
              <w:rPr>
                <w:rFonts w:cs="Times New Roman"/>
                <w:sz w:val="21"/>
                <w:szCs w:val="21"/>
              </w:rPr>
              <w:t>公用工程部2#危险废物收集点（TA水池料）</w:t>
            </w:r>
          </w:p>
        </w:tc>
        <w:tc>
          <w:tcPr>
            <w:tcW w:w="463" w:type="pct"/>
            <w:tcBorders>
              <w:left w:val="single" w:color="000000" w:sz="6" w:space="0"/>
              <w:bottom w:val="single" w:color="000000" w:sz="12" w:space="0"/>
            </w:tcBorders>
            <w:vAlign w:val="center"/>
          </w:tcPr>
          <w:p w14:paraId="0EF4C298">
            <w:pPr>
              <w:spacing w:line="240" w:lineRule="auto"/>
              <w:ind w:firstLine="0" w:firstLineChars="0"/>
              <w:jc w:val="center"/>
              <w:rPr>
                <w:rFonts w:cs="Times New Roman"/>
                <w:sz w:val="21"/>
                <w:szCs w:val="21"/>
              </w:rPr>
            </w:pPr>
            <w:r>
              <w:rPr>
                <w:rFonts w:cs="Times New Roman"/>
                <w:sz w:val="21"/>
                <w:szCs w:val="21"/>
              </w:rPr>
              <w:t>生化装置西区</w:t>
            </w:r>
          </w:p>
        </w:tc>
        <w:tc>
          <w:tcPr>
            <w:tcW w:w="617" w:type="pct"/>
            <w:tcBorders>
              <w:bottom w:val="single" w:color="000000" w:sz="12" w:space="0"/>
            </w:tcBorders>
            <w:vAlign w:val="center"/>
          </w:tcPr>
          <w:p w14:paraId="5ED9EE19">
            <w:pPr>
              <w:spacing w:line="240" w:lineRule="auto"/>
              <w:ind w:firstLine="0" w:firstLineChars="0"/>
              <w:jc w:val="center"/>
              <w:rPr>
                <w:rFonts w:cs="Times New Roman"/>
                <w:sz w:val="21"/>
                <w:szCs w:val="21"/>
              </w:rPr>
            </w:pPr>
            <w:r>
              <w:rPr>
                <w:rFonts w:cs="Times New Roman"/>
                <w:sz w:val="21"/>
                <w:szCs w:val="21"/>
              </w:rPr>
              <w:t>生化装置西区北片酸析池南面</w:t>
            </w:r>
          </w:p>
        </w:tc>
        <w:tc>
          <w:tcPr>
            <w:tcW w:w="309" w:type="pct"/>
            <w:tcBorders>
              <w:bottom w:val="single" w:color="000000" w:sz="12" w:space="0"/>
            </w:tcBorders>
            <w:vAlign w:val="center"/>
          </w:tcPr>
          <w:p w14:paraId="69902DB7">
            <w:pPr>
              <w:spacing w:line="240" w:lineRule="auto"/>
              <w:ind w:firstLine="0" w:firstLineChars="0"/>
              <w:jc w:val="center"/>
              <w:rPr>
                <w:rFonts w:cs="Times New Roman"/>
                <w:sz w:val="21"/>
                <w:szCs w:val="21"/>
              </w:rPr>
            </w:pPr>
            <w:r>
              <w:rPr>
                <w:rFonts w:cs="Times New Roman"/>
                <w:sz w:val="21"/>
                <w:szCs w:val="21"/>
              </w:rPr>
              <w:t>522</w:t>
            </w:r>
          </w:p>
        </w:tc>
        <w:tc>
          <w:tcPr>
            <w:tcW w:w="2144" w:type="pct"/>
            <w:tcBorders>
              <w:bottom w:val="single" w:color="000000" w:sz="12" w:space="0"/>
              <w:right w:val="nil"/>
            </w:tcBorders>
            <w:vAlign w:val="center"/>
          </w:tcPr>
          <w:p w14:paraId="5B36B040">
            <w:pPr>
              <w:spacing w:line="240" w:lineRule="auto"/>
              <w:ind w:firstLine="0" w:firstLineChars="0"/>
              <w:jc w:val="center"/>
              <w:rPr>
                <w:rFonts w:cs="Times New Roman"/>
                <w:sz w:val="21"/>
                <w:szCs w:val="21"/>
              </w:rPr>
            </w:pPr>
            <w:r>
              <w:rPr>
                <w:rFonts w:cs="Times New Roman"/>
                <w:sz w:val="21"/>
                <w:szCs w:val="21"/>
              </w:rPr>
              <w:t>TA水池料</w:t>
            </w:r>
          </w:p>
        </w:tc>
      </w:tr>
    </w:tbl>
    <w:p w14:paraId="19AEA98D">
      <w:pPr>
        <w:ind w:firstLine="480"/>
        <w:rPr>
          <w:rFonts w:hint="eastAsia" w:hAnsi="宋体"/>
          <w:szCs w:val="24"/>
        </w:rPr>
      </w:pPr>
      <w:r>
        <w:rPr>
          <w:rFonts w:hAnsi="宋体"/>
          <w:szCs w:val="24"/>
        </w:rPr>
        <w:t>现有危废库已按照《省生态环境厅关于印发〈江苏省固体废物全过程环境监管工作意见〉的通知》（苏环办〔2024〕16号）要求进行建设和贮存。各类标志、通讯设备、照明设施和消防设施已按照《环境保护图形标志固体废物贮存（处置）场》（GB15562.2-1995）和危险废物识别标识设置规范进行设置，危废库按照《危险废物贮存污染控制标准》（GB18597-2023）的要求采取了有效的防渗措施和渗漏收集措施；在危废暂存库出入口、设施内部、危险废物运输车辆通道等关键位置设置了在线视频监控，并与中控室联网。</w:t>
      </w:r>
    </w:p>
    <w:p w14:paraId="5CAB3607">
      <w:pPr>
        <w:ind w:firstLine="480"/>
        <w:rPr>
          <w:rFonts w:hint="eastAsia" w:hAnsi="宋体"/>
          <w:szCs w:val="24"/>
        </w:rPr>
      </w:pPr>
      <w:r>
        <w:rPr>
          <w:rFonts w:hAnsi="宋体"/>
          <w:szCs w:val="24"/>
        </w:rPr>
        <w:t>危险废物出入库交接记录内容已按照《危险废物收集 贮存 运输技术规范》（HJ2025-2012）附录C，建立了危险废物贮存的台帐制度。</w:t>
      </w:r>
    </w:p>
    <w:p w14:paraId="2F44800A">
      <w:pPr>
        <w:keepNext/>
        <w:keepLines/>
        <w:ind w:firstLine="0" w:firstLineChars="0"/>
        <w:outlineLvl w:val="4"/>
        <w:rPr>
          <w:rFonts w:cs="Times New Roman"/>
          <w:b/>
          <w:bCs/>
          <w:szCs w:val="28"/>
        </w:rPr>
      </w:pPr>
      <w:r>
        <w:rPr>
          <w:rFonts w:cs="Times New Roman"/>
          <w:b/>
          <w:bCs/>
          <w:szCs w:val="28"/>
        </w:rPr>
        <w:t>3.1.3.4.4 噪声</w:t>
      </w:r>
    </w:p>
    <w:p w14:paraId="71F0BCC6">
      <w:pPr>
        <w:adjustRightInd/>
        <w:snapToGrid/>
        <w:ind w:firstLine="480"/>
        <w:rPr>
          <w:rFonts w:cs="Times New Roman"/>
          <w:szCs w:val="28"/>
        </w:rPr>
      </w:pPr>
      <w:r>
        <w:rPr>
          <w:rFonts w:hint="eastAsia" w:cs="Times New Roman"/>
          <w:szCs w:val="28"/>
        </w:rPr>
        <w:t>根据企业2</w:t>
      </w:r>
      <w:r>
        <w:rPr>
          <w:rFonts w:cs="Times New Roman"/>
          <w:szCs w:val="28"/>
        </w:rPr>
        <w:t>024</w:t>
      </w:r>
      <w:r>
        <w:rPr>
          <w:rFonts w:hint="eastAsia" w:cs="Times New Roman"/>
          <w:szCs w:val="28"/>
        </w:rPr>
        <w:t>年例行监测结果，企业厂界昼间噪声监测值范围</w:t>
      </w:r>
      <w:r>
        <w:rPr>
          <w:rFonts w:cs="Times New Roman"/>
          <w:szCs w:val="28"/>
        </w:rPr>
        <w:t>44.4</w:t>
      </w:r>
      <w:r>
        <w:rPr>
          <w:rFonts w:hint="eastAsia" w:cs="Times New Roman"/>
          <w:szCs w:val="28"/>
        </w:rPr>
        <w:t>dB（A）~</w:t>
      </w:r>
      <w:r>
        <w:rPr>
          <w:rFonts w:cs="Times New Roman"/>
          <w:szCs w:val="28"/>
        </w:rPr>
        <w:t>59.2</w:t>
      </w:r>
      <w:r>
        <w:rPr>
          <w:rFonts w:hint="eastAsia" w:cs="Times New Roman"/>
          <w:szCs w:val="28"/>
        </w:rPr>
        <w:t>dB（A），厂界夜间噪声监测值范围</w:t>
      </w:r>
      <w:r>
        <w:rPr>
          <w:rFonts w:cs="Times New Roman"/>
          <w:szCs w:val="28"/>
        </w:rPr>
        <w:t>43.9</w:t>
      </w:r>
      <w:r>
        <w:rPr>
          <w:rFonts w:hint="eastAsia" w:cs="Times New Roman"/>
          <w:szCs w:val="28"/>
        </w:rPr>
        <w:t>dB（A）~</w:t>
      </w:r>
      <w:r>
        <w:rPr>
          <w:rFonts w:cs="Times New Roman"/>
          <w:szCs w:val="28"/>
        </w:rPr>
        <w:t>53.7</w:t>
      </w:r>
      <w:r>
        <w:rPr>
          <w:rFonts w:hint="eastAsia" w:cs="Times New Roman"/>
          <w:szCs w:val="28"/>
        </w:rPr>
        <w:t>dB（A），满足《工业企业厂界环境噪声排放标准》（GB12348-2008）中3类标准。</w:t>
      </w:r>
    </w:p>
    <w:p w14:paraId="2BBAB0F0">
      <w:pPr>
        <w:keepNext/>
        <w:keepLines/>
        <w:adjustRightInd/>
        <w:snapToGrid/>
        <w:ind w:firstLine="0" w:firstLineChars="0"/>
        <w:outlineLvl w:val="2"/>
        <w:rPr>
          <w:rFonts w:cs="Times New Roman"/>
          <w:b/>
          <w:bCs/>
          <w:szCs w:val="32"/>
        </w:rPr>
      </w:pPr>
      <w:r>
        <w:rPr>
          <w:rFonts w:cs="Times New Roman"/>
          <w:b/>
          <w:bCs/>
          <w:szCs w:val="32"/>
        </w:rPr>
        <w:t>3.</w:t>
      </w:r>
      <w:r>
        <w:rPr>
          <w:rFonts w:hint="eastAsia" w:cs="Times New Roman"/>
          <w:b/>
          <w:bCs/>
          <w:szCs w:val="32"/>
        </w:rPr>
        <w:t>1</w:t>
      </w:r>
      <w:r>
        <w:rPr>
          <w:rFonts w:cs="Times New Roman"/>
          <w:b/>
          <w:bCs/>
          <w:szCs w:val="32"/>
        </w:rPr>
        <w:t>.</w:t>
      </w:r>
      <w:r>
        <w:rPr>
          <w:rFonts w:hint="eastAsia" w:cs="Times New Roman"/>
          <w:b/>
          <w:bCs/>
          <w:szCs w:val="32"/>
        </w:rPr>
        <w:t>4</w:t>
      </w:r>
      <w:r>
        <w:rPr>
          <w:rFonts w:cs="Times New Roman"/>
          <w:b/>
          <w:bCs/>
          <w:szCs w:val="32"/>
        </w:rPr>
        <w:t xml:space="preserve"> 环境风险防范措施 </w:t>
      </w:r>
    </w:p>
    <w:p w14:paraId="3422AB99">
      <w:pPr>
        <w:ind w:firstLine="480"/>
        <w:rPr>
          <w:rFonts w:cs="Times New Roman"/>
        </w:rPr>
      </w:pPr>
      <w:r>
        <w:rPr>
          <w:rFonts w:cs="Times New Roman"/>
        </w:rPr>
        <w:t>中国石化仪征化纤有限责任公司已编制突发环境事件应急预案，并于2024年3月21日进行备案（备案号：321081-2024-004-H），风险级别为</w:t>
      </w:r>
      <w:r>
        <w:rPr>
          <w:rFonts w:hint="eastAsia" w:cs="Times New Roman"/>
        </w:rPr>
        <w:t>重大</w:t>
      </w:r>
      <w:r>
        <w:rPr>
          <w:rFonts w:cs="Times New Roman"/>
        </w:rPr>
        <w:t>[重大-大气（Q3-M2-E1）+重大-水（Q3-M2-E2）]。现有项目环境风险防控措施运行良好，运行至今未发生过环境风险事故。现有厂区采取的主要环境风险防范措施如下：</w:t>
      </w:r>
    </w:p>
    <w:p w14:paraId="311DE034">
      <w:pPr>
        <w:adjustRightInd/>
        <w:snapToGrid/>
        <w:ind w:firstLine="480"/>
        <w:rPr>
          <w:rFonts w:cs="Times New Roman"/>
        </w:rPr>
      </w:pPr>
      <w:r>
        <w:rPr>
          <w:rFonts w:cs="Times New Roman"/>
        </w:rPr>
        <w:t>1、总图布置和建筑安全防范措施</w:t>
      </w:r>
    </w:p>
    <w:p w14:paraId="622EF9A3">
      <w:pPr>
        <w:snapToGrid/>
        <w:ind w:firstLine="480"/>
        <w:rPr>
          <w:rFonts w:cs="Times New Roman"/>
          <w:kern w:val="0"/>
          <w:szCs w:val="24"/>
          <w:lang w:val="zh-CN"/>
        </w:rPr>
      </w:pPr>
      <w:r>
        <w:rPr>
          <w:rFonts w:cs="Times New Roman"/>
          <w:kern w:val="0"/>
          <w:szCs w:val="24"/>
          <w:lang w:val="zh-CN"/>
        </w:rPr>
        <w:t>（1）总图布置</w:t>
      </w:r>
    </w:p>
    <w:p w14:paraId="3F2BDEBF">
      <w:pPr>
        <w:snapToGrid/>
        <w:ind w:firstLine="480"/>
        <w:rPr>
          <w:rFonts w:cs="Times New Roman"/>
          <w:kern w:val="0"/>
          <w:szCs w:val="24"/>
          <w:lang w:val="zh-CN"/>
        </w:rPr>
      </w:pPr>
      <w:r>
        <w:rPr>
          <w:rFonts w:cs="Times New Roman"/>
          <w:kern w:val="0"/>
          <w:szCs w:val="24"/>
          <w:lang w:val="zh-CN"/>
        </w:rPr>
        <w:t>厂界周围主要为工业厂房，交通运输便利。在厂区总平面布置方面，严格执行相关规范要求，所有建、构筑物之间或与其它场所之间留有足够的防火间距，防止在火灾或爆炸时相互影响；严格按工艺处理物料特性，对厂区进行危险区划分；</w:t>
      </w:r>
    </w:p>
    <w:p w14:paraId="110D1AE2">
      <w:pPr>
        <w:snapToGrid/>
        <w:ind w:firstLine="480"/>
        <w:rPr>
          <w:rFonts w:cs="Times New Roman"/>
          <w:kern w:val="0"/>
          <w:szCs w:val="24"/>
          <w:lang w:val="zh-CN"/>
        </w:rPr>
      </w:pPr>
      <w:r>
        <w:rPr>
          <w:rFonts w:cs="Times New Roman"/>
          <w:kern w:val="0"/>
          <w:szCs w:val="24"/>
          <w:lang w:val="zh-CN"/>
        </w:rPr>
        <w:t>厂区道路实行人、货流分开（划分人行区域和车辆行驶区域、不重叠），划出专用车辆行驶路线、严禁烟火标志等并严格执行；在厂区总平面布置中配套建设应急救援设施、救援通道等防护设施。按《安全标志》规定在装置区设置有关的安全标志；</w:t>
      </w:r>
    </w:p>
    <w:p w14:paraId="3ECD0D3E">
      <w:pPr>
        <w:snapToGrid/>
        <w:ind w:firstLine="480"/>
        <w:rPr>
          <w:rFonts w:cs="Times New Roman"/>
          <w:kern w:val="0"/>
          <w:szCs w:val="24"/>
          <w:lang w:val="zh-CN"/>
        </w:rPr>
      </w:pPr>
      <w:r>
        <w:rPr>
          <w:rFonts w:cs="Times New Roman"/>
          <w:kern w:val="0"/>
          <w:szCs w:val="24"/>
          <w:lang w:val="zh-CN"/>
        </w:rPr>
        <w:t>（2）建筑安全防范</w:t>
      </w:r>
    </w:p>
    <w:p w14:paraId="5B81E5C1">
      <w:pPr>
        <w:snapToGrid/>
        <w:ind w:firstLine="480"/>
        <w:rPr>
          <w:rFonts w:cs="Times New Roman"/>
          <w:kern w:val="0"/>
          <w:szCs w:val="24"/>
          <w:lang w:val="zh-CN"/>
        </w:rPr>
      </w:pPr>
      <w:r>
        <w:rPr>
          <w:rFonts w:cs="Times New Roman"/>
          <w:kern w:val="0"/>
          <w:szCs w:val="24"/>
          <w:lang w:val="zh-CN"/>
        </w:rPr>
        <w:t>根据火灾危险性等级和防火、防爆要求，建筑物的防火等级均采用国家现行规范要求的耐火等级设计，满足建筑防火要求。凡禁火区均设置明显标志牌。各种易燃易爆物料均储存在阴凉、通风处，远离火源；安放液体原料的房间，不允许任何人员随便入内。安全出口及安全疏散距离应符合《建筑设计防火标准》（GB50016-2018）的要求。根据生产装置的特点，在生产车间按物料性质和人身可能意外接触到有害物质而引起烧伤、刺激或伤害皮肤的区域内，均设置紧急淋浴和洗眼器，并加以明显标记。并在装置区设置救护箱。工作人员配备必要的个人防护用品；</w:t>
      </w:r>
    </w:p>
    <w:p w14:paraId="2157FBFA">
      <w:pPr>
        <w:snapToGrid/>
        <w:ind w:firstLine="480"/>
        <w:rPr>
          <w:rFonts w:cs="Times New Roman"/>
          <w:kern w:val="0"/>
          <w:szCs w:val="24"/>
          <w:lang w:val="zh-CN"/>
        </w:rPr>
      </w:pPr>
      <w:r>
        <w:rPr>
          <w:rFonts w:cs="Times New Roman"/>
          <w:kern w:val="0"/>
          <w:szCs w:val="24"/>
          <w:lang w:val="zh-CN"/>
        </w:rPr>
        <w:t>（3）危险化学品库存储按照各种物质的理化性质采取隔离、隔开、分离的原则储存；各种危险化学品要有品名、标签、MSDS表和应急救援预案；危险化学品仓库要有防静电措施，加强通风；</w:t>
      </w:r>
    </w:p>
    <w:p w14:paraId="476A57A6">
      <w:pPr>
        <w:snapToGrid/>
        <w:ind w:firstLine="480"/>
        <w:rPr>
          <w:rFonts w:cs="Times New Roman"/>
          <w:kern w:val="0"/>
          <w:szCs w:val="24"/>
          <w:lang w:val="zh-CN"/>
        </w:rPr>
      </w:pPr>
      <w:r>
        <w:rPr>
          <w:rFonts w:cs="Times New Roman"/>
          <w:kern w:val="0"/>
          <w:szCs w:val="24"/>
          <w:lang w:val="zh-CN"/>
        </w:rPr>
        <w:t>（4）压力容器上压力表的表盘上要有最高压力的红线限位。玻璃计量槽设保护装置；</w:t>
      </w:r>
    </w:p>
    <w:p w14:paraId="55B14D20">
      <w:pPr>
        <w:snapToGrid/>
        <w:ind w:firstLine="480"/>
        <w:rPr>
          <w:rFonts w:cs="Times New Roman"/>
          <w:kern w:val="0"/>
          <w:szCs w:val="24"/>
          <w:lang w:val="zh-CN"/>
        </w:rPr>
      </w:pPr>
      <w:r>
        <w:rPr>
          <w:rFonts w:cs="Times New Roman"/>
          <w:kern w:val="0"/>
          <w:szCs w:val="24"/>
          <w:lang w:val="zh-CN"/>
        </w:rPr>
        <w:t>（5）甲类火灾危险生产的气体入口室、管廊，上、下技术夹层或技术夹道内有可燃气体管道的易积聚处、可燃气体处应设可燃气体报警装置和事故排风装置，报警装置应与相应的事故排风机联锁。</w:t>
      </w:r>
    </w:p>
    <w:p w14:paraId="0DE8ABF4">
      <w:pPr>
        <w:adjustRightInd/>
        <w:snapToGrid/>
        <w:ind w:firstLine="480"/>
        <w:rPr>
          <w:rFonts w:cs="Times New Roman"/>
        </w:rPr>
      </w:pPr>
      <w:r>
        <w:rPr>
          <w:rFonts w:cs="Times New Roman"/>
        </w:rPr>
        <w:t>2、危险化学品管理、储存、使用、运输中的防范措施</w:t>
      </w:r>
    </w:p>
    <w:p w14:paraId="321975A0">
      <w:pPr>
        <w:snapToGrid/>
        <w:ind w:firstLine="480"/>
        <w:rPr>
          <w:rFonts w:cs="Times New Roman"/>
          <w:kern w:val="0"/>
          <w:szCs w:val="24"/>
          <w:lang w:val="zh-CN"/>
        </w:rPr>
      </w:pPr>
      <w:r>
        <w:rPr>
          <w:rFonts w:cs="Times New Roman"/>
          <w:kern w:val="0"/>
          <w:szCs w:val="24"/>
          <w:lang w:val="zh-CN"/>
        </w:rPr>
        <w:t>（1）严格按《危险化学品安全管理条例》的要求，加强对危险化学品的管理；制定危险化学品安全操作规程，要求操作人员严格按操作规程作业；对从事危险化学作业人员定期进行安全培训教育；经常性对危险化学品作业场所进行安全检查；</w:t>
      </w:r>
    </w:p>
    <w:p w14:paraId="15C247A1">
      <w:pPr>
        <w:snapToGrid/>
        <w:ind w:firstLine="480"/>
        <w:rPr>
          <w:rFonts w:cs="Times New Roman"/>
          <w:kern w:val="0"/>
          <w:szCs w:val="24"/>
          <w:lang w:val="zh-CN"/>
        </w:rPr>
      </w:pPr>
      <w:r>
        <w:rPr>
          <w:rFonts w:cs="Times New Roman"/>
          <w:kern w:val="0"/>
          <w:szCs w:val="24"/>
          <w:lang w:val="zh-CN"/>
        </w:rPr>
        <w:t>（2）设立专用库区，使其符合储存危险化学品的相关条件（如防晒、防潮、通风、防雷、防静电等），实施危险化学品的储存和使用；建立健全安全规程及值勤制度，设置通讯、报警装置，确保其处于完好状态；对储存危险化学品的容器，应经有关检验部门定期检验合格后，才能使用，并设置明显的标识及警示牌；对使用危险化学品的名称、数量进行严格登记；凡储存、使用危险化学品的岗位，都应配置合格的防毒器材、消防器材，并确保其处于完好状态；所有进入储存、使用危险化学品的人员，都必须严格遵守《危险化学品管理制度》；</w:t>
      </w:r>
    </w:p>
    <w:p w14:paraId="5942B06C">
      <w:pPr>
        <w:snapToGrid/>
        <w:ind w:firstLine="480"/>
        <w:rPr>
          <w:rFonts w:cs="Times New Roman"/>
          <w:kern w:val="0"/>
          <w:szCs w:val="24"/>
          <w:lang w:val="zh-CN"/>
        </w:rPr>
      </w:pPr>
      <w:r>
        <w:rPr>
          <w:rFonts w:cs="Times New Roman"/>
          <w:kern w:val="0"/>
          <w:szCs w:val="24"/>
          <w:lang w:val="zh-CN"/>
        </w:rPr>
        <w:t>（3）采购危险化学品时，到已获得危险化学品经营许可证的企业进行采购，并要求供应商提供技术说明书及相关技术资料；项目危险化学品的运输由供应商负责，从事危险化学品押运人员，应经有关培训并取证后才能从事危险化学品运输、押运工作；运输危险化学品的车应悬挂危险化学品标志不得在人口稠密地停留；危险化学品的运输、押运人员，应配置合格的防护器材；</w:t>
      </w:r>
    </w:p>
    <w:p w14:paraId="6E76FD44">
      <w:pPr>
        <w:snapToGrid/>
        <w:ind w:firstLine="480"/>
        <w:rPr>
          <w:rFonts w:cs="Times New Roman"/>
          <w:kern w:val="0"/>
          <w:szCs w:val="24"/>
          <w:lang w:val="zh-CN"/>
        </w:rPr>
      </w:pPr>
      <w:r>
        <w:rPr>
          <w:rFonts w:cs="Times New Roman"/>
          <w:kern w:val="0"/>
          <w:szCs w:val="24"/>
          <w:lang w:val="zh-CN"/>
        </w:rPr>
        <w:t>（4）所有大宗气体管道均经过管桥配送到主厂房。主厂房的气体分配系统由主配管系统及分支管系统组成。敷设在主厂房下技术层的主配管设计到分支管关断阀为止。</w:t>
      </w:r>
    </w:p>
    <w:p w14:paraId="65DF1854">
      <w:pPr>
        <w:adjustRightInd/>
        <w:snapToGrid/>
        <w:ind w:firstLine="480"/>
        <w:rPr>
          <w:rFonts w:cs="Times New Roman"/>
        </w:rPr>
      </w:pPr>
      <w:r>
        <w:rPr>
          <w:rFonts w:cs="Times New Roman"/>
        </w:rPr>
        <w:t>3、污染治理系统风险防范措施</w:t>
      </w:r>
    </w:p>
    <w:p w14:paraId="3AB54DD2">
      <w:pPr>
        <w:snapToGrid/>
        <w:ind w:firstLine="480"/>
        <w:rPr>
          <w:rFonts w:cs="Times New Roman"/>
          <w:kern w:val="0"/>
          <w:szCs w:val="24"/>
          <w:lang w:val="zh-CN"/>
        </w:rPr>
      </w:pPr>
      <w:r>
        <w:rPr>
          <w:rFonts w:cs="Times New Roman"/>
          <w:kern w:val="0"/>
          <w:szCs w:val="24"/>
          <w:lang w:val="zh-CN"/>
        </w:rPr>
        <w:t>（1）完善事故废水收集系统，保证各单元发生事故时，泄漏物料或消防、冲洗废水能迅速、安全地集中到事故池，进行必要的处理；</w:t>
      </w:r>
    </w:p>
    <w:p w14:paraId="58773C11">
      <w:pPr>
        <w:snapToGrid/>
        <w:ind w:firstLine="480"/>
        <w:rPr>
          <w:rFonts w:cs="Times New Roman"/>
          <w:kern w:val="0"/>
          <w:szCs w:val="24"/>
          <w:lang w:val="zh-CN"/>
        </w:rPr>
      </w:pPr>
      <w:r>
        <w:rPr>
          <w:rFonts w:cs="Times New Roman"/>
          <w:kern w:val="0"/>
          <w:szCs w:val="24"/>
          <w:lang w:val="zh-CN"/>
        </w:rPr>
        <w:t>（2）易燃易爆场所设置可燃气体报警装置，当车间易燃易爆物质浓度较高时自动报警；</w:t>
      </w:r>
    </w:p>
    <w:p w14:paraId="71483CA7">
      <w:pPr>
        <w:snapToGrid/>
        <w:ind w:firstLine="480"/>
        <w:rPr>
          <w:rFonts w:cs="Times New Roman"/>
          <w:kern w:val="0"/>
          <w:szCs w:val="24"/>
          <w:lang w:val="zh-CN"/>
        </w:rPr>
      </w:pPr>
      <w:r>
        <w:rPr>
          <w:rFonts w:cs="Times New Roman"/>
          <w:kern w:val="0"/>
          <w:szCs w:val="24"/>
          <w:lang w:val="zh-CN"/>
        </w:rPr>
        <w:t>（3）设置污水、雨水接管切换装置；</w:t>
      </w:r>
    </w:p>
    <w:p w14:paraId="7B4BC2C2">
      <w:pPr>
        <w:snapToGrid/>
        <w:ind w:firstLine="480"/>
        <w:rPr>
          <w:rFonts w:cs="Times New Roman"/>
          <w:kern w:val="0"/>
          <w:szCs w:val="24"/>
          <w:lang w:val="zh-CN"/>
        </w:rPr>
      </w:pPr>
      <w:r>
        <w:rPr>
          <w:rFonts w:cs="Times New Roman"/>
          <w:kern w:val="0"/>
          <w:szCs w:val="24"/>
          <w:lang w:val="zh-CN"/>
        </w:rPr>
        <w:t>（4）加强治理设施的运行管理和日常维护，发现异常应及时找出原因及时维修。</w:t>
      </w:r>
    </w:p>
    <w:p w14:paraId="247B827E">
      <w:pPr>
        <w:adjustRightInd/>
        <w:snapToGrid/>
        <w:ind w:firstLine="480"/>
        <w:rPr>
          <w:rFonts w:cs="Times New Roman"/>
        </w:rPr>
      </w:pPr>
      <w:r>
        <w:rPr>
          <w:rFonts w:cs="Times New Roman"/>
        </w:rPr>
        <w:t>4、工艺和设备、装置方面安全防范措施</w:t>
      </w:r>
    </w:p>
    <w:p w14:paraId="3149D28C">
      <w:pPr>
        <w:snapToGrid/>
        <w:ind w:firstLine="480"/>
        <w:rPr>
          <w:rFonts w:cs="Times New Roman"/>
          <w:kern w:val="0"/>
          <w:szCs w:val="24"/>
          <w:lang w:val="zh-CN"/>
        </w:rPr>
      </w:pPr>
      <w:r>
        <w:rPr>
          <w:rFonts w:cs="Times New Roman"/>
          <w:kern w:val="0"/>
          <w:szCs w:val="24"/>
          <w:lang w:val="zh-CN"/>
        </w:rPr>
        <w:t>（1）操作工经安全培训合格后上岗，设备采取防雷防静电措施，加强员工操作规范，防止事故发生。生产工艺尽可能采用自动化，在生产和储存场所设置可燃气体报警装置；</w:t>
      </w:r>
    </w:p>
    <w:p w14:paraId="781F163A">
      <w:pPr>
        <w:snapToGrid/>
        <w:ind w:firstLine="480"/>
        <w:rPr>
          <w:rFonts w:cs="Times New Roman"/>
          <w:kern w:val="0"/>
          <w:szCs w:val="24"/>
          <w:lang w:val="zh-CN"/>
        </w:rPr>
      </w:pPr>
      <w:r>
        <w:rPr>
          <w:rFonts w:cs="Times New Roman"/>
          <w:kern w:val="0"/>
          <w:szCs w:val="24"/>
          <w:lang w:val="zh-CN"/>
        </w:rPr>
        <w:t>（2）进入厂区人员应穿戴好个人安全防护用品，如安全帽等。同时工作服要达到</w:t>
      </w:r>
      <w:r>
        <w:rPr>
          <w:rFonts w:ascii="宋体" w:hAnsi="宋体" w:cs="Times New Roman"/>
          <w:kern w:val="0"/>
          <w:szCs w:val="24"/>
          <w:lang w:val="zh-CN"/>
        </w:rPr>
        <w:t>“三紧”</w:t>
      </w:r>
      <w:r>
        <w:rPr>
          <w:rFonts w:cs="Times New Roman"/>
          <w:kern w:val="0"/>
          <w:szCs w:val="24"/>
          <w:lang w:val="zh-CN"/>
        </w:rPr>
        <w:t>，女职工的长发要束在安全帽内，以防意外事故的发生。操作电气设备的电工必须穿绝缘鞋、戴绝缘手套，并有监护人。自动控制设计安全防范措施。</w:t>
      </w:r>
    </w:p>
    <w:p w14:paraId="5BA4B950">
      <w:pPr>
        <w:adjustRightInd/>
        <w:snapToGrid/>
        <w:ind w:firstLine="480"/>
        <w:rPr>
          <w:rFonts w:cs="Times New Roman"/>
        </w:rPr>
      </w:pPr>
      <w:r>
        <w:rPr>
          <w:rFonts w:cs="Times New Roman"/>
        </w:rPr>
        <w:t>5、电气、电讯安全防范措施</w:t>
      </w:r>
    </w:p>
    <w:p w14:paraId="596610D8">
      <w:pPr>
        <w:snapToGrid/>
        <w:ind w:firstLine="480"/>
        <w:rPr>
          <w:rFonts w:cs="Times New Roman"/>
          <w:kern w:val="0"/>
          <w:szCs w:val="24"/>
          <w:lang w:val="zh-CN"/>
        </w:rPr>
      </w:pPr>
      <w:r>
        <w:rPr>
          <w:rFonts w:cs="Times New Roman"/>
          <w:kern w:val="0"/>
          <w:szCs w:val="24"/>
          <w:lang w:val="zh-CN"/>
        </w:rPr>
        <w:t>（1）电气设计均按环境要求选择相应等级的动力及照明电气设备。根据车间的不同环境特性，选用防水、防尘的电气设备，并设置防雷、防静电设施和接地保护。在设计中</w:t>
      </w:r>
      <w:r>
        <w:rPr>
          <w:rFonts w:hint="eastAsia" w:cs="Times New Roman"/>
          <w:kern w:val="0"/>
          <w:szCs w:val="24"/>
        </w:rPr>
        <w:t>按照相关标准</w:t>
      </w:r>
      <w:r>
        <w:rPr>
          <w:rFonts w:cs="Times New Roman"/>
          <w:kern w:val="0"/>
          <w:szCs w:val="24"/>
          <w:lang w:val="zh-CN"/>
        </w:rPr>
        <w:t>要求</w:t>
      </w:r>
      <w:r>
        <w:rPr>
          <w:rFonts w:hint="eastAsia" w:cs="Times New Roman"/>
          <w:kern w:val="0"/>
          <w:szCs w:val="24"/>
        </w:rPr>
        <w:t>执行</w:t>
      </w:r>
      <w:r>
        <w:rPr>
          <w:rFonts w:cs="Times New Roman"/>
          <w:kern w:val="0"/>
          <w:szCs w:val="24"/>
          <w:lang w:val="zh-CN"/>
        </w:rPr>
        <w:t>，确保工程建成后电气安全符合要求；</w:t>
      </w:r>
    </w:p>
    <w:p w14:paraId="3BA1260E">
      <w:pPr>
        <w:snapToGrid/>
        <w:ind w:firstLine="480"/>
        <w:rPr>
          <w:rFonts w:cs="Times New Roman"/>
          <w:kern w:val="0"/>
          <w:szCs w:val="24"/>
          <w:lang w:val="zh-CN"/>
        </w:rPr>
      </w:pPr>
      <w:r>
        <w:rPr>
          <w:rFonts w:cs="Times New Roman"/>
          <w:kern w:val="0"/>
          <w:szCs w:val="24"/>
          <w:lang w:val="zh-CN"/>
        </w:rPr>
        <w:t>（2）配电箱开关等设施外壳，除接零外还拟设置可靠的触电保护接地装置及安全围栏，并在现场挂警示标志。配电室设置挡鼠板及金属网，以防飞行物、小动物进入室内。地下电缆沟设支撑架，用沙填埋；电缆使用带钢甲电缆。沿地面或低支架敷设的管道，不应环绕工艺装置或罐组四周布置；</w:t>
      </w:r>
    </w:p>
    <w:p w14:paraId="303DBD08">
      <w:pPr>
        <w:snapToGrid/>
        <w:ind w:firstLine="480"/>
        <w:rPr>
          <w:rFonts w:cs="Times New Roman"/>
          <w:kern w:val="0"/>
          <w:szCs w:val="24"/>
          <w:lang w:val="zh-CN"/>
        </w:rPr>
      </w:pPr>
      <w:r>
        <w:rPr>
          <w:rFonts w:cs="Times New Roman"/>
          <w:kern w:val="0"/>
          <w:szCs w:val="24"/>
          <w:lang w:val="zh-CN"/>
        </w:rPr>
        <w:t>（3）在爆炸危险区域内选用防爆型电气、仪表及通信设备；所有可能产生爆炸危险和产生静电的设备及管道均设有防静电接地设施；装置区内建、构筑物的防雷保护按《建筑物防雷设计规范》设计；不同区域的照明设施将根据不同环境特点，选用防爆、</w:t>
      </w:r>
      <w:r>
        <w:rPr>
          <w:rFonts w:hint="eastAsia" w:cs="Times New Roman"/>
          <w:kern w:val="0"/>
          <w:szCs w:val="24"/>
          <w:lang w:val="zh-CN"/>
        </w:rPr>
        <w:t>防腐、</w:t>
      </w:r>
      <w:r>
        <w:rPr>
          <w:rFonts w:cs="Times New Roman"/>
          <w:kern w:val="0"/>
          <w:szCs w:val="24"/>
          <w:lang w:val="zh-CN"/>
        </w:rPr>
        <w:t>防水、防尘或</w:t>
      </w:r>
      <w:r>
        <w:rPr>
          <w:rFonts w:hint="eastAsia" w:cs="Times New Roman"/>
          <w:kern w:val="0"/>
          <w:szCs w:val="24"/>
          <w:lang w:val="zh-CN"/>
        </w:rPr>
        <w:t>节能</w:t>
      </w:r>
      <w:r>
        <w:rPr>
          <w:rFonts w:cs="Times New Roman"/>
          <w:kern w:val="0"/>
          <w:szCs w:val="24"/>
          <w:lang w:val="zh-CN"/>
        </w:rPr>
        <w:t>型灯具。</w:t>
      </w:r>
    </w:p>
    <w:p w14:paraId="4B899C7E">
      <w:pPr>
        <w:adjustRightInd/>
        <w:snapToGrid/>
        <w:ind w:firstLine="480"/>
        <w:rPr>
          <w:rFonts w:cs="Times New Roman"/>
        </w:rPr>
      </w:pPr>
      <w:r>
        <w:rPr>
          <w:rFonts w:cs="Times New Roman"/>
        </w:rPr>
        <w:t>6、消防及火灾报警系统及消防废水处置</w:t>
      </w:r>
    </w:p>
    <w:p w14:paraId="79457DA3">
      <w:pPr>
        <w:snapToGrid/>
        <w:ind w:firstLine="480"/>
        <w:rPr>
          <w:rFonts w:cs="Times New Roman"/>
          <w:kern w:val="0"/>
          <w:szCs w:val="24"/>
          <w:lang w:val="zh-CN"/>
        </w:rPr>
      </w:pPr>
      <w:r>
        <w:rPr>
          <w:rFonts w:cs="Times New Roman"/>
          <w:kern w:val="0"/>
          <w:szCs w:val="24"/>
          <w:lang w:val="zh-CN"/>
        </w:rPr>
        <w:t>（1）根据火灾危险性等级和防火、防爆要求，建筑物的防火等级均采用国家现行规范要求按一、二级耐火等级设计，满足建筑防火要求。凡禁火区均设置明显标志牌。各种易燃易爆物料均储存在阴凉、通风处，远离火源；安全出口及安全疏散距离应符合《建筑设计防火标准》（GB50016-2018）的要求；</w:t>
      </w:r>
    </w:p>
    <w:p w14:paraId="79F1DDAF">
      <w:pPr>
        <w:snapToGrid/>
        <w:ind w:firstLine="480"/>
        <w:rPr>
          <w:rFonts w:cs="Times New Roman"/>
          <w:kern w:val="0"/>
          <w:szCs w:val="24"/>
          <w:lang w:val="zh-CN"/>
        </w:rPr>
      </w:pPr>
      <w:r>
        <w:rPr>
          <w:rFonts w:cs="Times New Roman"/>
          <w:kern w:val="0"/>
          <w:szCs w:val="24"/>
          <w:lang w:val="zh-CN"/>
        </w:rPr>
        <w:t>（2）厂区消防水采用独立稳高压消防供水系统，生产区和储存区均设置干粉灭火器；</w:t>
      </w:r>
    </w:p>
    <w:p w14:paraId="4ED26BFF">
      <w:pPr>
        <w:snapToGrid/>
        <w:ind w:firstLine="480"/>
        <w:rPr>
          <w:rFonts w:cs="Times New Roman"/>
          <w:kern w:val="0"/>
          <w:szCs w:val="24"/>
          <w:lang w:val="zh-CN"/>
        </w:rPr>
      </w:pPr>
      <w:r>
        <w:rPr>
          <w:rFonts w:cs="Times New Roman"/>
          <w:kern w:val="0"/>
          <w:szCs w:val="24"/>
          <w:lang w:val="zh-CN"/>
        </w:rPr>
        <w:t>（3）消防水管道沿装置及辅助生产设施周围布置，在管道上按照规范要求配置消火栓；</w:t>
      </w:r>
    </w:p>
    <w:p w14:paraId="7986055A">
      <w:pPr>
        <w:snapToGrid/>
        <w:ind w:firstLine="480"/>
        <w:rPr>
          <w:rFonts w:cs="Times New Roman"/>
          <w:kern w:val="0"/>
          <w:szCs w:val="24"/>
          <w:lang w:val="zh-CN"/>
        </w:rPr>
      </w:pPr>
      <w:r>
        <w:rPr>
          <w:rFonts w:cs="Times New Roman"/>
          <w:kern w:val="0"/>
          <w:szCs w:val="24"/>
          <w:lang w:val="zh-CN"/>
        </w:rPr>
        <w:t>（4）火灾报警系统：全厂采用电话或火警按钮报警，根据需要设置报警装置。</w:t>
      </w:r>
    </w:p>
    <w:p w14:paraId="2588473B">
      <w:pPr>
        <w:adjustRightInd/>
        <w:snapToGrid/>
        <w:ind w:firstLine="480"/>
        <w:rPr>
          <w:rFonts w:cs="Times New Roman"/>
        </w:rPr>
      </w:pPr>
      <w:r>
        <w:rPr>
          <w:rFonts w:cs="Times New Roman"/>
        </w:rPr>
        <w:t>7、事故废水控制措施</w:t>
      </w:r>
    </w:p>
    <w:p w14:paraId="78216DE2">
      <w:pPr>
        <w:adjustRightInd/>
        <w:snapToGrid/>
        <w:ind w:firstLine="480"/>
        <w:rPr>
          <w:rFonts w:cs="Times New Roman"/>
          <w:szCs w:val="24"/>
        </w:rPr>
      </w:pPr>
      <w:r>
        <w:rPr>
          <w:rFonts w:cs="Times New Roman"/>
          <w:szCs w:val="24"/>
        </w:rPr>
        <w:t>仪化公司用于各聚酯及短纤生产装置事故状态下废水的应急收集的事故池，现有两座共16000m</w:t>
      </w:r>
      <w:r>
        <w:rPr>
          <w:rFonts w:cs="Times New Roman"/>
          <w:szCs w:val="24"/>
          <w:vertAlign w:val="superscript"/>
        </w:rPr>
        <w:t>3</w:t>
      </w:r>
      <w:r>
        <w:rPr>
          <w:szCs w:val="24"/>
        </w:rPr>
        <w:t>，能够满足事故废水的收纳要求。</w:t>
      </w:r>
    </w:p>
    <w:p w14:paraId="358173EF">
      <w:pPr>
        <w:adjustRightInd/>
        <w:snapToGrid/>
        <w:ind w:firstLine="480"/>
        <w:rPr>
          <w:rFonts w:cs="Times New Roman"/>
          <w:szCs w:val="24"/>
        </w:rPr>
      </w:pPr>
      <w:r>
        <w:rPr>
          <w:rFonts w:cs="Times New Roman"/>
          <w:szCs w:val="24"/>
        </w:rPr>
        <w:t>上述风险防范措施均已实施到位，危化品库房、污染治理系统、电力电讯安全防范措施、消防及火灾报警系统等均正常运行。</w:t>
      </w:r>
    </w:p>
    <w:p w14:paraId="3B86DA29">
      <w:pPr>
        <w:keepNext/>
        <w:keepLines/>
        <w:adjustRightInd/>
        <w:snapToGrid/>
        <w:ind w:firstLine="0" w:firstLineChars="0"/>
        <w:outlineLvl w:val="2"/>
        <w:rPr>
          <w:rFonts w:cs="Times New Roman"/>
          <w:b/>
          <w:bCs/>
          <w:szCs w:val="32"/>
        </w:rPr>
      </w:pPr>
      <w:r>
        <w:rPr>
          <w:rFonts w:cs="Times New Roman"/>
          <w:b/>
          <w:bCs/>
          <w:szCs w:val="32"/>
        </w:rPr>
        <w:t>3.1.</w:t>
      </w:r>
      <w:r>
        <w:rPr>
          <w:rFonts w:hint="eastAsia" w:cs="Times New Roman"/>
          <w:b/>
          <w:bCs/>
          <w:szCs w:val="32"/>
        </w:rPr>
        <w:t>5</w:t>
      </w:r>
      <w:r>
        <w:rPr>
          <w:rFonts w:cs="Times New Roman"/>
          <w:b/>
          <w:bCs/>
          <w:szCs w:val="32"/>
        </w:rPr>
        <w:t xml:space="preserve"> </w:t>
      </w:r>
      <w:r>
        <w:rPr>
          <w:rFonts w:cs="Times New Roman"/>
          <w:b/>
          <w:bCs/>
          <w:szCs w:val="28"/>
        </w:rPr>
        <w:t>卫生防护距离</w:t>
      </w:r>
    </w:p>
    <w:p w14:paraId="3F6C35D4">
      <w:pPr>
        <w:adjustRightInd/>
        <w:ind w:firstLine="482" w:firstLineChars="0"/>
        <w:rPr>
          <w:rFonts w:cs="Times New Roman"/>
          <w:szCs w:val="24"/>
        </w:rPr>
      </w:pPr>
      <w:r>
        <w:rPr>
          <w:rFonts w:cs="Times New Roman"/>
          <w:szCs w:val="24"/>
        </w:rPr>
        <w:t>根据仪化公司现有项目环评，现有项目批复的卫生防护距离见下表，经现场核实现有项目卫生防护距离内无环境敏感目标。</w:t>
      </w:r>
    </w:p>
    <w:p w14:paraId="3559E52D">
      <w:pPr>
        <w:adjustRightInd/>
        <w:ind w:firstLine="0" w:firstLineChars="0"/>
        <w:jc w:val="center"/>
        <w:rPr>
          <w:rFonts w:hint="eastAsia" w:hAnsi="宋体" w:cs="Times New Roman"/>
          <w:b/>
          <w:szCs w:val="24"/>
        </w:rPr>
      </w:pPr>
      <w:r>
        <w:rPr>
          <w:rFonts w:hAnsi="宋体" w:cs="Times New Roman"/>
          <w:b/>
          <w:szCs w:val="24"/>
        </w:rPr>
        <w:t>表3.1</w:t>
      </w:r>
      <w:r>
        <w:rPr>
          <w:rFonts w:hint="eastAsia" w:hAnsi="宋体" w:cs="Times New Roman"/>
          <w:b/>
          <w:szCs w:val="24"/>
        </w:rPr>
        <w:t>.5</w:t>
      </w:r>
      <w:r>
        <w:rPr>
          <w:rFonts w:hAnsi="宋体" w:cs="Times New Roman"/>
          <w:b/>
          <w:szCs w:val="24"/>
        </w:rPr>
        <w:t>-</w:t>
      </w:r>
      <w:r>
        <w:rPr>
          <w:rFonts w:hint="eastAsia" w:hAnsi="宋体" w:cs="Times New Roman"/>
          <w:b/>
          <w:szCs w:val="24"/>
        </w:rPr>
        <w:t>1</w:t>
      </w:r>
      <w:r>
        <w:rPr>
          <w:rFonts w:hAnsi="宋体" w:cs="Times New Roman"/>
          <w:b/>
          <w:szCs w:val="24"/>
        </w:rPr>
        <w:t xml:space="preserve">  </w:t>
      </w:r>
      <w:r>
        <w:rPr>
          <w:rFonts w:hAnsi="宋体" w:cs="Times New Roman"/>
          <w:b/>
          <w:szCs w:val="24"/>
        </w:rPr>
        <w:tab/>
      </w:r>
      <w:r>
        <w:rPr>
          <w:rFonts w:hAnsi="宋体" w:cs="Times New Roman"/>
          <w:b/>
          <w:szCs w:val="24"/>
        </w:rPr>
        <w:t>现有项目卫生防护距离设置一览表</w:t>
      </w:r>
    </w:p>
    <w:tbl>
      <w:tblPr>
        <w:tblStyle w:val="88"/>
        <w:tblW w:w="5000" w:type="pct"/>
        <w:tblInd w:w="0" w:type="dxa"/>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Layout w:type="autofit"/>
        <w:tblCellMar>
          <w:top w:w="57" w:type="dxa"/>
          <w:left w:w="0" w:type="dxa"/>
          <w:bottom w:w="57" w:type="dxa"/>
          <w:right w:w="0" w:type="dxa"/>
        </w:tblCellMar>
      </w:tblPr>
      <w:tblGrid>
        <w:gridCol w:w="1089"/>
        <w:gridCol w:w="3375"/>
        <w:gridCol w:w="2230"/>
        <w:gridCol w:w="5608"/>
        <w:gridCol w:w="1656"/>
      </w:tblGrid>
      <w:tr w14:paraId="494A897D">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54B9BD0C">
            <w:pPr>
              <w:spacing w:line="240" w:lineRule="auto"/>
              <w:ind w:firstLine="0" w:firstLineChars="0"/>
              <w:jc w:val="center"/>
              <w:rPr>
                <w:rFonts w:hint="eastAsia" w:hAnsi="宋体" w:cs="Times New Roman"/>
                <w:b/>
                <w:sz w:val="21"/>
                <w:szCs w:val="21"/>
              </w:rPr>
            </w:pPr>
            <w:r>
              <w:rPr>
                <w:rFonts w:hAnsi="宋体" w:cs="Times New Roman"/>
                <w:b/>
                <w:sz w:val="21"/>
                <w:szCs w:val="21"/>
              </w:rPr>
              <w:t>序号</w:t>
            </w:r>
          </w:p>
        </w:tc>
        <w:tc>
          <w:tcPr>
            <w:tcW w:w="1209" w:type="pct"/>
            <w:vAlign w:val="center"/>
          </w:tcPr>
          <w:p w14:paraId="74965D0F">
            <w:pPr>
              <w:spacing w:line="240" w:lineRule="auto"/>
              <w:ind w:firstLine="0" w:firstLineChars="0"/>
              <w:jc w:val="center"/>
              <w:rPr>
                <w:rFonts w:hint="eastAsia" w:hAnsi="宋体" w:cs="Times New Roman"/>
                <w:b/>
                <w:sz w:val="21"/>
                <w:szCs w:val="21"/>
              </w:rPr>
            </w:pPr>
            <w:r>
              <w:rPr>
                <w:rFonts w:hAnsi="宋体" w:cs="Times New Roman"/>
                <w:b/>
                <w:sz w:val="21"/>
                <w:szCs w:val="21"/>
              </w:rPr>
              <w:t>项目名称</w:t>
            </w:r>
          </w:p>
        </w:tc>
        <w:tc>
          <w:tcPr>
            <w:tcW w:w="799" w:type="pct"/>
            <w:vAlign w:val="center"/>
          </w:tcPr>
          <w:p w14:paraId="477CF146">
            <w:pPr>
              <w:spacing w:line="240" w:lineRule="auto"/>
              <w:ind w:firstLine="0" w:firstLineChars="0"/>
              <w:jc w:val="center"/>
              <w:rPr>
                <w:rFonts w:hint="eastAsia" w:hAnsi="宋体" w:cs="Times New Roman"/>
                <w:b/>
                <w:sz w:val="21"/>
                <w:szCs w:val="21"/>
              </w:rPr>
            </w:pPr>
            <w:r>
              <w:rPr>
                <w:rFonts w:hAnsi="宋体" w:cs="Times New Roman"/>
                <w:b/>
                <w:sz w:val="21"/>
                <w:szCs w:val="21"/>
              </w:rPr>
              <w:t>批复文号</w:t>
            </w:r>
          </w:p>
        </w:tc>
        <w:tc>
          <w:tcPr>
            <w:tcW w:w="2009" w:type="pct"/>
            <w:vAlign w:val="center"/>
          </w:tcPr>
          <w:p w14:paraId="1F40E8C4">
            <w:pPr>
              <w:spacing w:line="240" w:lineRule="auto"/>
              <w:ind w:firstLine="0" w:firstLineChars="0"/>
              <w:jc w:val="center"/>
              <w:rPr>
                <w:rFonts w:hint="eastAsia" w:hAnsi="宋体" w:cs="Times New Roman"/>
                <w:b/>
                <w:sz w:val="21"/>
                <w:szCs w:val="21"/>
              </w:rPr>
            </w:pPr>
            <w:r>
              <w:rPr>
                <w:rFonts w:hAnsi="宋体" w:cs="Times New Roman"/>
                <w:b/>
                <w:sz w:val="21"/>
                <w:szCs w:val="21"/>
              </w:rPr>
              <w:t>卫生防护距离设置</w:t>
            </w:r>
          </w:p>
        </w:tc>
        <w:tc>
          <w:tcPr>
            <w:tcW w:w="593" w:type="pct"/>
            <w:vAlign w:val="center"/>
          </w:tcPr>
          <w:p w14:paraId="182E74FB">
            <w:pPr>
              <w:spacing w:line="240" w:lineRule="auto"/>
              <w:ind w:firstLine="0" w:firstLineChars="0"/>
              <w:jc w:val="center"/>
              <w:rPr>
                <w:rFonts w:hint="eastAsia" w:hAnsi="宋体" w:cs="Times New Roman"/>
                <w:b/>
                <w:sz w:val="21"/>
                <w:szCs w:val="21"/>
              </w:rPr>
            </w:pPr>
            <w:r>
              <w:rPr>
                <w:rFonts w:hAnsi="宋体" w:cs="Times New Roman"/>
                <w:b/>
                <w:sz w:val="21"/>
                <w:szCs w:val="21"/>
              </w:rPr>
              <w:t>建设状况</w:t>
            </w:r>
          </w:p>
        </w:tc>
      </w:tr>
      <w:tr w14:paraId="462A4F4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4B89651D">
            <w:pPr>
              <w:spacing w:line="240" w:lineRule="auto"/>
              <w:ind w:firstLine="0" w:firstLineChars="0"/>
              <w:jc w:val="center"/>
              <w:rPr>
                <w:rFonts w:hint="eastAsia" w:hAnsi="宋体" w:cs="Times New Roman"/>
                <w:bCs/>
                <w:sz w:val="21"/>
                <w:szCs w:val="21"/>
              </w:rPr>
            </w:pPr>
            <w:r>
              <w:rPr>
                <w:rFonts w:hAnsi="宋体" w:cs="Times New Roman"/>
                <w:bCs/>
                <w:sz w:val="21"/>
                <w:szCs w:val="21"/>
              </w:rPr>
              <w:t>1</w:t>
            </w:r>
          </w:p>
        </w:tc>
        <w:tc>
          <w:tcPr>
            <w:tcW w:w="1209" w:type="pct"/>
            <w:vAlign w:val="center"/>
          </w:tcPr>
          <w:p w14:paraId="70F8E82B">
            <w:pPr>
              <w:spacing w:line="240" w:lineRule="auto"/>
              <w:ind w:firstLine="0" w:firstLineChars="0"/>
              <w:jc w:val="center"/>
              <w:rPr>
                <w:rFonts w:hint="eastAsia" w:hAnsi="宋体" w:cs="Times New Roman"/>
                <w:bCs/>
                <w:sz w:val="21"/>
                <w:szCs w:val="21"/>
              </w:rPr>
            </w:pPr>
            <w:r>
              <w:rPr>
                <w:rFonts w:hAnsi="宋体" w:cs="Times New Roman"/>
                <w:bCs/>
                <w:sz w:val="21"/>
                <w:szCs w:val="21"/>
              </w:rPr>
              <w:t>年产300吨高性能聚乙烯纤维</w:t>
            </w:r>
          </w:p>
        </w:tc>
        <w:tc>
          <w:tcPr>
            <w:tcW w:w="799" w:type="pct"/>
            <w:vAlign w:val="center"/>
          </w:tcPr>
          <w:p w14:paraId="17EFA346">
            <w:pPr>
              <w:spacing w:line="240" w:lineRule="auto"/>
              <w:ind w:firstLine="0" w:firstLineChars="0"/>
              <w:jc w:val="center"/>
              <w:rPr>
                <w:rFonts w:hint="eastAsia" w:hAnsi="宋体" w:cs="Times New Roman"/>
                <w:bCs/>
                <w:sz w:val="21"/>
                <w:szCs w:val="21"/>
              </w:rPr>
            </w:pPr>
            <w:r>
              <w:rPr>
                <w:rFonts w:hAnsi="宋体" w:cs="Times New Roman"/>
                <w:bCs/>
                <w:sz w:val="21"/>
                <w:szCs w:val="21"/>
              </w:rPr>
              <w:t>苏环表复</w:t>
            </w:r>
          </w:p>
          <w:p w14:paraId="5F576C66">
            <w:pPr>
              <w:spacing w:line="240" w:lineRule="auto"/>
              <w:ind w:firstLine="0" w:firstLineChars="0"/>
              <w:jc w:val="center"/>
              <w:rPr>
                <w:rFonts w:hint="eastAsia" w:hAnsi="宋体" w:cs="Times New Roman"/>
                <w:bCs/>
                <w:sz w:val="21"/>
                <w:szCs w:val="21"/>
              </w:rPr>
            </w:pPr>
            <w:r>
              <w:rPr>
                <w:rFonts w:hAnsi="宋体" w:cs="Times New Roman"/>
                <w:bCs/>
                <w:sz w:val="21"/>
                <w:szCs w:val="21"/>
              </w:rPr>
              <w:t>[2007]229号</w:t>
            </w:r>
          </w:p>
        </w:tc>
        <w:tc>
          <w:tcPr>
            <w:tcW w:w="2009" w:type="pct"/>
            <w:vAlign w:val="center"/>
          </w:tcPr>
          <w:p w14:paraId="37E67932">
            <w:pPr>
              <w:spacing w:line="240" w:lineRule="auto"/>
              <w:ind w:firstLine="0" w:firstLineChars="0"/>
              <w:jc w:val="center"/>
              <w:rPr>
                <w:rFonts w:hint="eastAsia" w:hAnsi="宋体" w:cs="Times New Roman"/>
                <w:bCs/>
                <w:sz w:val="21"/>
                <w:szCs w:val="21"/>
              </w:rPr>
            </w:pPr>
            <w:r>
              <w:rPr>
                <w:rFonts w:hAnsi="宋体" w:cs="Times New Roman"/>
                <w:bCs/>
                <w:sz w:val="21"/>
                <w:szCs w:val="21"/>
              </w:rPr>
              <w:t>生产装置区50m</w:t>
            </w:r>
          </w:p>
        </w:tc>
        <w:tc>
          <w:tcPr>
            <w:tcW w:w="593" w:type="pct"/>
            <w:vAlign w:val="center"/>
          </w:tcPr>
          <w:p w14:paraId="1FC43B79">
            <w:pPr>
              <w:spacing w:line="240" w:lineRule="auto"/>
              <w:ind w:firstLine="0" w:firstLineChars="0"/>
              <w:jc w:val="center"/>
              <w:rPr>
                <w:rFonts w:hint="eastAsia" w:hAnsi="宋体" w:cs="Times New Roman"/>
                <w:bCs/>
                <w:sz w:val="21"/>
                <w:szCs w:val="21"/>
              </w:rPr>
            </w:pPr>
            <w:r>
              <w:rPr>
                <w:rFonts w:hAnsi="宋体" w:cs="Times New Roman"/>
                <w:bCs/>
                <w:sz w:val="21"/>
                <w:szCs w:val="21"/>
              </w:rPr>
              <w:t>正常运行</w:t>
            </w:r>
          </w:p>
        </w:tc>
      </w:tr>
      <w:tr w14:paraId="28E6FD5D">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6030F53E">
            <w:pPr>
              <w:spacing w:line="240" w:lineRule="auto"/>
              <w:ind w:firstLine="0" w:firstLineChars="0"/>
              <w:jc w:val="center"/>
              <w:rPr>
                <w:rFonts w:hint="eastAsia" w:hAnsi="宋体" w:cs="Times New Roman"/>
                <w:bCs/>
                <w:sz w:val="21"/>
                <w:szCs w:val="21"/>
              </w:rPr>
            </w:pPr>
            <w:r>
              <w:rPr>
                <w:rFonts w:hAnsi="宋体" w:cs="Times New Roman"/>
                <w:bCs/>
                <w:sz w:val="21"/>
                <w:szCs w:val="21"/>
              </w:rPr>
              <w:t>2</w:t>
            </w:r>
          </w:p>
        </w:tc>
        <w:tc>
          <w:tcPr>
            <w:tcW w:w="1209" w:type="pct"/>
            <w:vAlign w:val="center"/>
          </w:tcPr>
          <w:p w14:paraId="513D352C">
            <w:pPr>
              <w:spacing w:line="240" w:lineRule="auto"/>
              <w:ind w:firstLine="0" w:firstLineChars="0"/>
              <w:jc w:val="center"/>
              <w:rPr>
                <w:rFonts w:hint="eastAsia" w:hAnsi="宋体" w:cs="Times New Roman"/>
                <w:bCs/>
                <w:sz w:val="21"/>
                <w:szCs w:val="21"/>
              </w:rPr>
            </w:pPr>
            <w:r>
              <w:rPr>
                <w:rFonts w:hAnsi="宋体" w:cs="Times New Roman"/>
                <w:bCs/>
                <w:sz w:val="21"/>
                <w:szCs w:val="21"/>
              </w:rPr>
              <w:t>6万吨PBT树脂切片生产线改造项目</w:t>
            </w:r>
          </w:p>
        </w:tc>
        <w:tc>
          <w:tcPr>
            <w:tcW w:w="799" w:type="pct"/>
            <w:vAlign w:val="center"/>
          </w:tcPr>
          <w:p w14:paraId="342DB72C">
            <w:pPr>
              <w:spacing w:line="240" w:lineRule="auto"/>
              <w:ind w:firstLine="0" w:firstLineChars="0"/>
              <w:jc w:val="center"/>
              <w:rPr>
                <w:rFonts w:hint="eastAsia" w:hAnsi="宋体" w:cs="Times New Roman"/>
                <w:bCs/>
                <w:sz w:val="21"/>
                <w:szCs w:val="21"/>
              </w:rPr>
            </w:pPr>
            <w:r>
              <w:rPr>
                <w:rFonts w:hAnsi="宋体" w:cs="Times New Roman"/>
                <w:bCs/>
                <w:sz w:val="21"/>
                <w:szCs w:val="21"/>
              </w:rPr>
              <w:t>苏环管</w:t>
            </w:r>
          </w:p>
          <w:p w14:paraId="58D8D2D2">
            <w:pPr>
              <w:spacing w:line="240" w:lineRule="auto"/>
              <w:ind w:firstLine="0" w:firstLineChars="0"/>
              <w:jc w:val="center"/>
              <w:rPr>
                <w:rFonts w:hint="eastAsia" w:hAnsi="宋体" w:cs="Times New Roman"/>
                <w:bCs/>
                <w:sz w:val="21"/>
                <w:szCs w:val="21"/>
              </w:rPr>
            </w:pPr>
            <w:r>
              <w:rPr>
                <w:rFonts w:hAnsi="宋体" w:cs="Times New Roman"/>
                <w:bCs/>
                <w:sz w:val="21"/>
                <w:szCs w:val="21"/>
              </w:rPr>
              <w:t>[2008]247号</w:t>
            </w:r>
          </w:p>
        </w:tc>
        <w:tc>
          <w:tcPr>
            <w:tcW w:w="2009" w:type="pct"/>
            <w:vAlign w:val="center"/>
          </w:tcPr>
          <w:p w14:paraId="111CB934">
            <w:pPr>
              <w:spacing w:line="240" w:lineRule="auto"/>
              <w:ind w:firstLine="0" w:firstLineChars="0"/>
              <w:jc w:val="center"/>
              <w:rPr>
                <w:rFonts w:hint="eastAsia" w:hAnsi="宋体" w:cs="Times New Roman"/>
                <w:bCs/>
                <w:sz w:val="21"/>
                <w:szCs w:val="21"/>
              </w:rPr>
            </w:pPr>
            <w:r>
              <w:rPr>
                <w:rFonts w:hAnsi="宋体" w:cs="Times New Roman"/>
                <w:bCs/>
                <w:sz w:val="21"/>
                <w:szCs w:val="21"/>
              </w:rPr>
              <w:t>生产车间外200m、储罐区外100m</w:t>
            </w:r>
          </w:p>
        </w:tc>
        <w:tc>
          <w:tcPr>
            <w:tcW w:w="593" w:type="pct"/>
            <w:vAlign w:val="center"/>
          </w:tcPr>
          <w:p w14:paraId="15F9BD7C">
            <w:pPr>
              <w:spacing w:line="240" w:lineRule="auto"/>
              <w:ind w:firstLine="0" w:firstLineChars="0"/>
              <w:jc w:val="center"/>
              <w:rPr>
                <w:rFonts w:hint="eastAsia" w:hAnsi="宋体" w:cs="Times New Roman"/>
                <w:bCs/>
                <w:sz w:val="21"/>
                <w:szCs w:val="21"/>
              </w:rPr>
            </w:pPr>
            <w:r>
              <w:rPr>
                <w:rFonts w:hAnsi="宋体" w:cs="Times New Roman"/>
                <w:bCs/>
                <w:sz w:val="21"/>
                <w:szCs w:val="21"/>
              </w:rPr>
              <w:t>正常运行</w:t>
            </w:r>
          </w:p>
        </w:tc>
      </w:tr>
      <w:tr w14:paraId="080CF69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40929EEB">
            <w:pPr>
              <w:spacing w:line="240" w:lineRule="auto"/>
              <w:ind w:firstLine="0" w:firstLineChars="0"/>
              <w:jc w:val="center"/>
              <w:rPr>
                <w:rFonts w:hint="eastAsia" w:hAnsi="宋体" w:cs="Times New Roman"/>
                <w:bCs/>
                <w:sz w:val="21"/>
                <w:szCs w:val="21"/>
              </w:rPr>
            </w:pPr>
            <w:r>
              <w:rPr>
                <w:rFonts w:hAnsi="宋体" w:cs="Times New Roman"/>
                <w:bCs/>
                <w:sz w:val="21"/>
                <w:szCs w:val="21"/>
              </w:rPr>
              <w:t>3</w:t>
            </w:r>
          </w:p>
        </w:tc>
        <w:tc>
          <w:tcPr>
            <w:tcW w:w="1209" w:type="pct"/>
            <w:vAlign w:val="center"/>
          </w:tcPr>
          <w:p w14:paraId="53E777CF">
            <w:pPr>
              <w:spacing w:line="240" w:lineRule="auto"/>
              <w:ind w:firstLine="0" w:firstLineChars="0"/>
              <w:jc w:val="center"/>
              <w:rPr>
                <w:rFonts w:hint="eastAsia" w:hAnsi="宋体" w:cs="Times New Roman"/>
                <w:bCs/>
                <w:sz w:val="21"/>
                <w:szCs w:val="21"/>
              </w:rPr>
            </w:pPr>
            <w:r>
              <w:rPr>
                <w:rFonts w:hAnsi="宋体" w:cs="Times New Roman"/>
                <w:bCs/>
                <w:sz w:val="21"/>
                <w:szCs w:val="21"/>
              </w:rPr>
              <w:t>10万吨/年1,4-丁二醇（BDO）项目</w:t>
            </w:r>
          </w:p>
        </w:tc>
        <w:tc>
          <w:tcPr>
            <w:tcW w:w="799" w:type="pct"/>
            <w:vAlign w:val="center"/>
          </w:tcPr>
          <w:p w14:paraId="71EC2340">
            <w:pPr>
              <w:spacing w:line="240" w:lineRule="auto"/>
              <w:ind w:firstLine="0" w:firstLineChars="0"/>
              <w:jc w:val="center"/>
              <w:rPr>
                <w:rFonts w:hint="eastAsia" w:hAnsi="宋体" w:cs="Times New Roman"/>
                <w:bCs/>
                <w:sz w:val="21"/>
                <w:szCs w:val="21"/>
              </w:rPr>
            </w:pPr>
            <w:r>
              <w:rPr>
                <w:rFonts w:hAnsi="宋体" w:cs="Times New Roman"/>
                <w:bCs/>
                <w:sz w:val="21"/>
                <w:szCs w:val="21"/>
              </w:rPr>
              <w:t>苏环审[2010]198号</w:t>
            </w:r>
          </w:p>
        </w:tc>
        <w:tc>
          <w:tcPr>
            <w:tcW w:w="2009" w:type="pct"/>
            <w:vAlign w:val="center"/>
          </w:tcPr>
          <w:p w14:paraId="0B115367">
            <w:pPr>
              <w:spacing w:line="240" w:lineRule="auto"/>
              <w:ind w:firstLine="0" w:firstLineChars="0"/>
              <w:jc w:val="center"/>
              <w:rPr>
                <w:rFonts w:hint="eastAsia" w:hAnsi="宋体" w:cs="Times New Roman"/>
                <w:bCs/>
                <w:sz w:val="21"/>
                <w:szCs w:val="21"/>
              </w:rPr>
            </w:pPr>
            <w:r>
              <w:rPr>
                <w:rFonts w:hAnsi="宋体" w:cs="Times New Roman"/>
                <w:bCs/>
                <w:sz w:val="21"/>
                <w:szCs w:val="21"/>
              </w:rPr>
              <w:t>生产装置区外100m、中间罐区外50m</w:t>
            </w:r>
          </w:p>
        </w:tc>
        <w:tc>
          <w:tcPr>
            <w:tcW w:w="593" w:type="pct"/>
            <w:vAlign w:val="center"/>
          </w:tcPr>
          <w:p w14:paraId="32B9415A">
            <w:pPr>
              <w:spacing w:line="240" w:lineRule="auto"/>
              <w:ind w:firstLine="0" w:firstLineChars="0"/>
              <w:jc w:val="center"/>
              <w:rPr>
                <w:rFonts w:hint="eastAsia" w:hAnsi="宋体" w:cs="Times New Roman"/>
                <w:bCs/>
                <w:sz w:val="21"/>
                <w:szCs w:val="21"/>
              </w:rPr>
            </w:pPr>
            <w:r>
              <w:rPr>
                <w:rFonts w:hAnsi="宋体" w:cs="Times New Roman"/>
                <w:bCs/>
                <w:sz w:val="21"/>
                <w:szCs w:val="21"/>
              </w:rPr>
              <w:t>MAH装置正常运行，BDO装置闲置</w:t>
            </w:r>
          </w:p>
        </w:tc>
      </w:tr>
      <w:tr w14:paraId="6A0E875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745D7B23">
            <w:pPr>
              <w:spacing w:line="240" w:lineRule="auto"/>
              <w:ind w:firstLine="0" w:firstLineChars="0"/>
              <w:jc w:val="center"/>
              <w:rPr>
                <w:rFonts w:hint="eastAsia" w:hAnsi="宋体" w:cs="Times New Roman"/>
                <w:bCs/>
                <w:sz w:val="21"/>
                <w:szCs w:val="21"/>
              </w:rPr>
            </w:pPr>
            <w:r>
              <w:rPr>
                <w:rFonts w:hAnsi="宋体" w:cs="Times New Roman"/>
                <w:bCs/>
                <w:sz w:val="21"/>
                <w:szCs w:val="21"/>
              </w:rPr>
              <w:t>4</w:t>
            </w:r>
          </w:p>
        </w:tc>
        <w:tc>
          <w:tcPr>
            <w:tcW w:w="1209" w:type="pct"/>
            <w:vAlign w:val="center"/>
          </w:tcPr>
          <w:p w14:paraId="4149DDF5">
            <w:pPr>
              <w:spacing w:line="240" w:lineRule="auto"/>
              <w:ind w:firstLine="0" w:firstLineChars="0"/>
              <w:jc w:val="center"/>
              <w:rPr>
                <w:rFonts w:hint="eastAsia" w:hAnsi="宋体" w:cs="Times New Roman"/>
                <w:bCs/>
                <w:sz w:val="21"/>
                <w:szCs w:val="21"/>
              </w:rPr>
            </w:pPr>
            <w:r>
              <w:rPr>
                <w:rFonts w:hAnsi="宋体" w:cs="Times New Roman"/>
                <w:bCs/>
                <w:sz w:val="21"/>
                <w:szCs w:val="21"/>
              </w:rPr>
              <w:t>新建年产40万吨聚酯专用料项目</w:t>
            </w:r>
          </w:p>
        </w:tc>
        <w:tc>
          <w:tcPr>
            <w:tcW w:w="799" w:type="pct"/>
            <w:vAlign w:val="center"/>
          </w:tcPr>
          <w:p w14:paraId="49D4DDBD">
            <w:pPr>
              <w:spacing w:line="240" w:lineRule="auto"/>
              <w:ind w:firstLine="0" w:firstLineChars="0"/>
              <w:jc w:val="center"/>
              <w:rPr>
                <w:rFonts w:hint="eastAsia" w:hAnsi="宋体" w:cs="Times New Roman"/>
                <w:bCs/>
                <w:sz w:val="21"/>
                <w:szCs w:val="21"/>
              </w:rPr>
            </w:pPr>
            <w:r>
              <w:rPr>
                <w:rFonts w:hAnsi="宋体" w:cs="Times New Roman"/>
                <w:bCs/>
                <w:sz w:val="21"/>
                <w:szCs w:val="21"/>
              </w:rPr>
              <w:t>扬环审批[2012]17号</w:t>
            </w:r>
          </w:p>
        </w:tc>
        <w:tc>
          <w:tcPr>
            <w:tcW w:w="2009" w:type="pct"/>
            <w:vAlign w:val="center"/>
          </w:tcPr>
          <w:p w14:paraId="064B7E6B">
            <w:pPr>
              <w:spacing w:line="240" w:lineRule="auto"/>
              <w:ind w:firstLine="0" w:firstLineChars="0"/>
              <w:jc w:val="center"/>
              <w:rPr>
                <w:rFonts w:hint="eastAsia" w:hAnsi="宋体" w:cs="Times New Roman"/>
                <w:bCs/>
                <w:sz w:val="21"/>
                <w:szCs w:val="21"/>
              </w:rPr>
            </w:pPr>
            <w:r>
              <w:rPr>
                <w:rFonts w:hAnsi="宋体" w:cs="Times New Roman"/>
                <w:bCs/>
                <w:sz w:val="21"/>
                <w:szCs w:val="21"/>
              </w:rPr>
              <w:t>聚酯16单元、聚酯15单元边界外100m</w:t>
            </w:r>
          </w:p>
        </w:tc>
        <w:tc>
          <w:tcPr>
            <w:tcW w:w="593" w:type="pct"/>
            <w:vAlign w:val="center"/>
          </w:tcPr>
          <w:p w14:paraId="193D91C9">
            <w:pPr>
              <w:spacing w:line="240" w:lineRule="auto"/>
              <w:ind w:firstLine="0" w:firstLineChars="0"/>
              <w:jc w:val="center"/>
              <w:rPr>
                <w:rFonts w:hint="eastAsia" w:hAnsi="宋体" w:cs="Times New Roman"/>
                <w:bCs/>
                <w:sz w:val="21"/>
                <w:szCs w:val="21"/>
              </w:rPr>
            </w:pPr>
            <w:r>
              <w:rPr>
                <w:rFonts w:hAnsi="宋体" w:cs="Times New Roman"/>
                <w:bCs/>
                <w:sz w:val="21"/>
                <w:szCs w:val="21"/>
              </w:rPr>
              <w:t>正常运行</w:t>
            </w:r>
          </w:p>
        </w:tc>
      </w:tr>
      <w:tr w14:paraId="3B527BDE">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4A6BCF3B">
            <w:pPr>
              <w:spacing w:line="240" w:lineRule="auto"/>
              <w:ind w:firstLine="0" w:firstLineChars="0"/>
              <w:jc w:val="center"/>
              <w:rPr>
                <w:rFonts w:hint="eastAsia" w:hAnsi="宋体" w:cs="Times New Roman"/>
                <w:bCs/>
                <w:sz w:val="21"/>
                <w:szCs w:val="21"/>
              </w:rPr>
            </w:pPr>
            <w:r>
              <w:rPr>
                <w:rFonts w:hAnsi="宋体" w:cs="Times New Roman"/>
                <w:bCs/>
                <w:sz w:val="21"/>
                <w:szCs w:val="21"/>
              </w:rPr>
              <w:t>5</w:t>
            </w:r>
          </w:p>
        </w:tc>
        <w:tc>
          <w:tcPr>
            <w:tcW w:w="1209" w:type="pct"/>
            <w:vAlign w:val="center"/>
          </w:tcPr>
          <w:p w14:paraId="24F9D91C">
            <w:pPr>
              <w:spacing w:line="240" w:lineRule="auto"/>
              <w:ind w:firstLine="0" w:firstLineChars="0"/>
              <w:jc w:val="center"/>
              <w:rPr>
                <w:rFonts w:hint="eastAsia" w:hAnsi="宋体" w:cs="Times New Roman"/>
                <w:bCs/>
                <w:sz w:val="21"/>
                <w:szCs w:val="21"/>
              </w:rPr>
            </w:pPr>
            <w:r>
              <w:rPr>
                <w:rFonts w:hAnsi="宋体" w:cs="Times New Roman"/>
                <w:bCs/>
                <w:sz w:val="21"/>
                <w:szCs w:val="21"/>
              </w:rPr>
              <w:t>年产1000吨高性能聚乙烯纤维</w:t>
            </w:r>
          </w:p>
        </w:tc>
        <w:tc>
          <w:tcPr>
            <w:tcW w:w="799" w:type="pct"/>
            <w:vAlign w:val="center"/>
          </w:tcPr>
          <w:p w14:paraId="200AD660">
            <w:pPr>
              <w:spacing w:line="240" w:lineRule="auto"/>
              <w:ind w:firstLine="0" w:firstLineChars="0"/>
              <w:jc w:val="center"/>
              <w:rPr>
                <w:rFonts w:hint="eastAsia" w:hAnsi="宋体" w:cs="Times New Roman"/>
                <w:bCs/>
                <w:sz w:val="21"/>
                <w:szCs w:val="21"/>
              </w:rPr>
            </w:pPr>
            <w:r>
              <w:rPr>
                <w:rFonts w:hAnsi="宋体" w:cs="Times New Roman"/>
                <w:bCs/>
                <w:sz w:val="21"/>
                <w:szCs w:val="21"/>
              </w:rPr>
              <w:t>仪环审[2014]275号</w:t>
            </w:r>
          </w:p>
        </w:tc>
        <w:tc>
          <w:tcPr>
            <w:tcW w:w="2009" w:type="pct"/>
            <w:vAlign w:val="center"/>
          </w:tcPr>
          <w:p w14:paraId="5ACED420">
            <w:pPr>
              <w:spacing w:line="240" w:lineRule="auto"/>
              <w:ind w:firstLine="0" w:firstLineChars="0"/>
              <w:jc w:val="center"/>
              <w:rPr>
                <w:rFonts w:hint="eastAsia" w:hAnsi="宋体" w:cs="Times New Roman"/>
                <w:bCs/>
                <w:sz w:val="21"/>
                <w:szCs w:val="21"/>
              </w:rPr>
            </w:pPr>
            <w:r>
              <w:rPr>
                <w:rFonts w:hAnsi="宋体" w:cs="Times New Roman"/>
                <w:bCs/>
                <w:sz w:val="21"/>
                <w:szCs w:val="21"/>
              </w:rPr>
              <w:t>前纺、后纺车间边界外100m</w:t>
            </w:r>
          </w:p>
        </w:tc>
        <w:tc>
          <w:tcPr>
            <w:tcW w:w="593" w:type="pct"/>
            <w:vAlign w:val="center"/>
          </w:tcPr>
          <w:p w14:paraId="4BACB2C1">
            <w:pPr>
              <w:spacing w:line="240" w:lineRule="auto"/>
              <w:ind w:firstLine="0" w:firstLineChars="0"/>
              <w:jc w:val="center"/>
              <w:rPr>
                <w:rFonts w:hint="eastAsia" w:hAnsi="宋体" w:cs="Times New Roman"/>
                <w:bCs/>
                <w:sz w:val="21"/>
                <w:szCs w:val="21"/>
              </w:rPr>
            </w:pPr>
            <w:r>
              <w:rPr>
                <w:rFonts w:hAnsi="宋体" w:cs="Times New Roman"/>
                <w:bCs/>
                <w:sz w:val="21"/>
                <w:szCs w:val="21"/>
              </w:rPr>
              <w:t>正常运行</w:t>
            </w:r>
          </w:p>
        </w:tc>
      </w:tr>
      <w:tr w14:paraId="7D7D8FA1">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6666C0BF">
            <w:pPr>
              <w:spacing w:line="240" w:lineRule="auto"/>
              <w:ind w:firstLine="0" w:firstLineChars="0"/>
              <w:jc w:val="center"/>
              <w:rPr>
                <w:rFonts w:hint="eastAsia" w:hAnsi="宋体" w:cs="Times New Roman"/>
                <w:bCs/>
                <w:sz w:val="21"/>
                <w:szCs w:val="21"/>
              </w:rPr>
            </w:pPr>
            <w:r>
              <w:rPr>
                <w:rFonts w:hAnsi="宋体" w:cs="Times New Roman"/>
                <w:bCs/>
                <w:sz w:val="21"/>
                <w:szCs w:val="21"/>
              </w:rPr>
              <w:t>6</w:t>
            </w:r>
          </w:p>
        </w:tc>
        <w:tc>
          <w:tcPr>
            <w:tcW w:w="1209" w:type="pct"/>
            <w:vAlign w:val="center"/>
          </w:tcPr>
          <w:p w14:paraId="0EFD5C12">
            <w:pPr>
              <w:spacing w:line="240" w:lineRule="auto"/>
              <w:ind w:firstLine="0" w:firstLineChars="0"/>
              <w:jc w:val="center"/>
              <w:rPr>
                <w:rFonts w:hint="eastAsia" w:hAnsi="宋体" w:cs="Times New Roman"/>
                <w:bCs/>
                <w:sz w:val="21"/>
                <w:szCs w:val="21"/>
              </w:rPr>
            </w:pPr>
            <w:r>
              <w:rPr>
                <w:rFonts w:hAnsi="宋体" w:cs="Times New Roman"/>
                <w:bCs/>
                <w:sz w:val="21"/>
                <w:szCs w:val="21"/>
              </w:rPr>
              <w:t>八单元环保型差别化涤纶短纤改造项目</w:t>
            </w:r>
          </w:p>
        </w:tc>
        <w:tc>
          <w:tcPr>
            <w:tcW w:w="799" w:type="pct"/>
            <w:vAlign w:val="center"/>
          </w:tcPr>
          <w:p w14:paraId="28C1DB9B">
            <w:pPr>
              <w:spacing w:line="240" w:lineRule="auto"/>
              <w:ind w:firstLine="0" w:firstLineChars="0"/>
              <w:jc w:val="center"/>
              <w:rPr>
                <w:rFonts w:hint="eastAsia" w:hAnsi="宋体" w:cs="Times New Roman"/>
                <w:bCs/>
                <w:sz w:val="21"/>
                <w:szCs w:val="21"/>
              </w:rPr>
            </w:pPr>
            <w:r>
              <w:rPr>
                <w:rFonts w:hAnsi="宋体" w:cs="Times New Roman"/>
                <w:bCs/>
                <w:sz w:val="21"/>
                <w:szCs w:val="21"/>
              </w:rPr>
              <w:t>仪环审[2015]172号</w:t>
            </w:r>
          </w:p>
        </w:tc>
        <w:tc>
          <w:tcPr>
            <w:tcW w:w="2009" w:type="pct"/>
            <w:vAlign w:val="center"/>
          </w:tcPr>
          <w:p w14:paraId="3012A493">
            <w:pPr>
              <w:spacing w:line="240" w:lineRule="auto"/>
              <w:ind w:firstLine="0" w:firstLineChars="0"/>
              <w:jc w:val="center"/>
              <w:rPr>
                <w:rFonts w:hint="eastAsia" w:hAnsi="宋体" w:cs="Times New Roman"/>
                <w:bCs/>
                <w:sz w:val="21"/>
                <w:szCs w:val="21"/>
              </w:rPr>
            </w:pPr>
            <w:r>
              <w:rPr>
                <w:rFonts w:hAnsi="宋体" w:cs="Times New Roman"/>
                <w:bCs/>
                <w:sz w:val="21"/>
                <w:szCs w:val="21"/>
              </w:rPr>
              <w:t>36~38K生产线车间边界外50m</w:t>
            </w:r>
          </w:p>
        </w:tc>
        <w:tc>
          <w:tcPr>
            <w:tcW w:w="593" w:type="pct"/>
            <w:vAlign w:val="center"/>
          </w:tcPr>
          <w:p w14:paraId="56405805">
            <w:pPr>
              <w:spacing w:line="240" w:lineRule="auto"/>
              <w:ind w:firstLine="0" w:firstLineChars="0"/>
              <w:jc w:val="center"/>
              <w:rPr>
                <w:rFonts w:hint="eastAsia" w:hAnsi="宋体" w:cs="Times New Roman"/>
                <w:bCs/>
                <w:sz w:val="21"/>
                <w:szCs w:val="21"/>
              </w:rPr>
            </w:pPr>
            <w:r>
              <w:rPr>
                <w:rFonts w:hAnsi="宋体" w:cs="Times New Roman"/>
                <w:bCs/>
                <w:sz w:val="21"/>
                <w:szCs w:val="21"/>
              </w:rPr>
              <w:t>正常运行</w:t>
            </w:r>
          </w:p>
        </w:tc>
      </w:tr>
      <w:tr w14:paraId="0B2A34BA">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54FC0F32">
            <w:pPr>
              <w:spacing w:line="240" w:lineRule="auto"/>
              <w:ind w:firstLine="0" w:firstLineChars="0"/>
              <w:jc w:val="center"/>
              <w:rPr>
                <w:rFonts w:hint="eastAsia" w:hAnsi="宋体" w:cs="Times New Roman"/>
                <w:bCs/>
                <w:sz w:val="21"/>
                <w:szCs w:val="21"/>
              </w:rPr>
            </w:pPr>
            <w:r>
              <w:rPr>
                <w:rFonts w:hAnsi="宋体" w:cs="Times New Roman"/>
                <w:bCs/>
                <w:sz w:val="21"/>
                <w:szCs w:val="21"/>
              </w:rPr>
              <w:t>7</w:t>
            </w:r>
          </w:p>
        </w:tc>
        <w:tc>
          <w:tcPr>
            <w:tcW w:w="1209" w:type="pct"/>
            <w:vAlign w:val="center"/>
          </w:tcPr>
          <w:p w14:paraId="64DFC6CE">
            <w:pPr>
              <w:spacing w:line="240" w:lineRule="auto"/>
              <w:ind w:firstLine="0" w:firstLineChars="0"/>
              <w:jc w:val="center"/>
              <w:rPr>
                <w:rFonts w:hint="eastAsia" w:hAnsi="宋体" w:cs="Times New Roman"/>
                <w:bCs/>
                <w:sz w:val="21"/>
                <w:szCs w:val="21"/>
              </w:rPr>
            </w:pPr>
            <w:r>
              <w:rPr>
                <w:rFonts w:hAnsi="宋体" w:cs="Times New Roman"/>
                <w:bCs/>
                <w:sz w:val="21"/>
                <w:szCs w:val="21"/>
              </w:rPr>
              <w:t>万吨级聚酯研发装置</w:t>
            </w:r>
          </w:p>
        </w:tc>
        <w:tc>
          <w:tcPr>
            <w:tcW w:w="799" w:type="pct"/>
            <w:vAlign w:val="center"/>
          </w:tcPr>
          <w:p w14:paraId="77DABE46">
            <w:pPr>
              <w:spacing w:line="240" w:lineRule="auto"/>
              <w:ind w:firstLine="0" w:firstLineChars="0"/>
              <w:jc w:val="center"/>
              <w:rPr>
                <w:rFonts w:hint="eastAsia" w:hAnsi="宋体" w:cs="Times New Roman"/>
                <w:bCs/>
                <w:sz w:val="21"/>
                <w:szCs w:val="21"/>
              </w:rPr>
            </w:pPr>
            <w:r>
              <w:rPr>
                <w:rFonts w:hAnsi="宋体" w:cs="Times New Roman"/>
                <w:bCs/>
                <w:sz w:val="21"/>
                <w:szCs w:val="21"/>
              </w:rPr>
              <w:t>扬环审批[2015]93号</w:t>
            </w:r>
          </w:p>
        </w:tc>
        <w:tc>
          <w:tcPr>
            <w:tcW w:w="2009" w:type="pct"/>
            <w:vAlign w:val="center"/>
          </w:tcPr>
          <w:p w14:paraId="1DC283C9">
            <w:pPr>
              <w:spacing w:line="240" w:lineRule="auto"/>
              <w:ind w:firstLine="0" w:firstLineChars="0"/>
              <w:jc w:val="center"/>
              <w:rPr>
                <w:rFonts w:hint="eastAsia" w:hAnsi="宋体" w:cs="Times New Roman"/>
                <w:bCs/>
                <w:sz w:val="21"/>
                <w:szCs w:val="21"/>
              </w:rPr>
            </w:pPr>
            <w:r>
              <w:rPr>
                <w:rFonts w:hAnsi="宋体" w:cs="Times New Roman"/>
                <w:bCs/>
                <w:sz w:val="21"/>
                <w:szCs w:val="21"/>
              </w:rPr>
              <w:t>聚酯装置车间外100m</w:t>
            </w:r>
          </w:p>
        </w:tc>
        <w:tc>
          <w:tcPr>
            <w:tcW w:w="593" w:type="pct"/>
            <w:vAlign w:val="center"/>
          </w:tcPr>
          <w:p w14:paraId="4A466F57">
            <w:pPr>
              <w:spacing w:line="240" w:lineRule="auto"/>
              <w:ind w:firstLine="0" w:firstLineChars="0"/>
              <w:jc w:val="center"/>
              <w:rPr>
                <w:rFonts w:hint="eastAsia" w:hAnsi="宋体" w:cs="Times New Roman"/>
                <w:bCs/>
                <w:sz w:val="21"/>
                <w:szCs w:val="21"/>
              </w:rPr>
            </w:pPr>
            <w:r>
              <w:rPr>
                <w:rFonts w:hAnsi="宋体" w:cs="Times New Roman"/>
                <w:bCs/>
                <w:sz w:val="21"/>
                <w:szCs w:val="21"/>
              </w:rPr>
              <w:t>正常运行</w:t>
            </w:r>
          </w:p>
        </w:tc>
      </w:tr>
      <w:tr w14:paraId="282A15F9">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6D35680F">
            <w:pPr>
              <w:spacing w:line="240" w:lineRule="auto"/>
              <w:ind w:firstLine="0" w:firstLineChars="0"/>
              <w:jc w:val="center"/>
              <w:rPr>
                <w:rFonts w:hint="eastAsia" w:hAnsi="宋体" w:cs="Times New Roman"/>
                <w:bCs/>
                <w:sz w:val="21"/>
                <w:szCs w:val="21"/>
              </w:rPr>
            </w:pPr>
            <w:r>
              <w:rPr>
                <w:rFonts w:hAnsi="宋体" w:cs="Times New Roman"/>
                <w:bCs/>
                <w:sz w:val="21"/>
                <w:szCs w:val="21"/>
              </w:rPr>
              <w:t>8</w:t>
            </w:r>
          </w:p>
        </w:tc>
        <w:tc>
          <w:tcPr>
            <w:tcW w:w="1209" w:type="pct"/>
            <w:vAlign w:val="center"/>
          </w:tcPr>
          <w:p w14:paraId="34E5F2E6">
            <w:pPr>
              <w:spacing w:line="240" w:lineRule="auto"/>
              <w:ind w:firstLine="0" w:firstLineChars="0"/>
              <w:jc w:val="center"/>
              <w:rPr>
                <w:rFonts w:hint="eastAsia" w:hAnsi="宋体" w:cs="Times New Roman"/>
                <w:bCs/>
                <w:sz w:val="21"/>
                <w:szCs w:val="21"/>
              </w:rPr>
            </w:pPr>
            <w:r>
              <w:rPr>
                <w:rFonts w:hAnsi="宋体" w:cs="Times New Roman"/>
                <w:bCs/>
                <w:sz w:val="21"/>
                <w:szCs w:val="21"/>
              </w:rPr>
              <w:t>涤纶短纤研发生产线搬迁改造（天化、洛化短纤装置利旧）项目</w:t>
            </w:r>
          </w:p>
        </w:tc>
        <w:tc>
          <w:tcPr>
            <w:tcW w:w="799" w:type="pct"/>
            <w:vAlign w:val="center"/>
          </w:tcPr>
          <w:p w14:paraId="74A4274F">
            <w:pPr>
              <w:spacing w:line="240" w:lineRule="auto"/>
              <w:ind w:firstLine="0" w:firstLineChars="0"/>
              <w:jc w:val="center"/>
              <w:rPr>
                <w:rFonts w:hint="eastAsia" w:hAnsi="宋体" w:cs="Times New Roman"/>
                <w:bCs/>
                <w:sz w:val="21"/>
                <w:szCs w:val="21"/>
              </w:rPr>
            </w:pPr>
            <w:r>
              <w:rPr>
                <w:rFonts w:hAnsi="宋体" w:cs="Times New Roman"/>
                <w:bCs/>
                <w:sz w:val="21"/>
                <w:szCs w:val="21"/>
              </w:rPr>
              <w:t>仪环审[2015]182号</w:t>
            </w:r>
          </w:p>
        </w:tc>
        <w:tc>
          <w:tcPr>
            <w:tcW w:w="2009" w:type="pct"/>
            <w:vAlign w:val="center"/>
          </w:tcPr>
          <w:p w14:paraId="58850605">
            <w:pPr>
              <w:spacing w:line="240" w:lineRule="auto"/>
              <w:ind w:firstLine="0" w:firstLineChars="0"/>
              <w:jc w:val="center"/>
              <w:rPr>
                <w:rFonts w:hint="eastAsia" w:hAnsi="宋体" w:cs="Times New Roman"/>
                <w:bCs/>
                <w:sz w:val="21"/>
                <w:szCs w:val="21"/>
              </w:rPr>
            </w:pPr>
            <w:r>
              <w:rPr>
                <w:rFonts w:hAnsi="宋体" w:cs="Times New Roman"/>
                <w:bCs/>
                <w:sz w:val="21"/>
                <w:szCs w:val="21"/>
              </w:rPr>
              <w:t>新建主厂房外50m、19~20K生产线车间外100m</w:t>
            </w:r>
          </w:p>
        </w:tc>
        <w:tc>
          <w:tcPr>
            <w:tcW w:w="593" w:type="pct"/>
            <w:vAlign w:val="center"/>
          </w:tcPr>
          <w:p w14:paraId="0244E5A1">
            <w:pPr>
              <w:spacing w:line="240" w:lineRule="auto"/>
              <w:ind w:firstLine="0" w:firstLineChars="0"/>
              <w:jc w:val="center"/>
              <w:rPr>
                <w:rFonts w:hint="eastAsia" w:hAnsi="宋体" w:cs="Times New Roman"/>
                <w:bCs/>
                <w:sz w:val="21"/>
                <w:szCs w:val="21"/>
              </w:rPr>
            </w:pPr>
            <w:r>
              <w:rPr>
                <w:rFonts w:hAnsi="宋体" w:cs="Times New Roman"/>
                <w:bCs/>
                <w:sz w:val="21"/>
                <w:szCs w:val="21"/>
              </w:rPr>
              <w:t>正常运行</w:t>
            </w:r>
          </w:p>
        </w:tc>
      </w:tr>
      <w:tr w14:paraId="22064FDF">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0F9437DD">
            <w:pPr>
              <w:spacing w:line="240" w:lineRule="auto"/>
              <w:ind w:firstLine="0" w:firstLineChars="0"/>
              <w:jc w:val="center"/>
              <w:rPr>
                <w:rFonts w:hint="eastAsia" w:hAnsi="宋体" w:cs="Times New Roman"/>
                <w:bCs/>
                <w:sz w:val="21"/>
                <w:szCs w:val="21"/>
              </w:rPr>
            </w:pPr>
            <w:r>
              <w:rPr>
                <w:rFonts w:hAnsi="宋体" w:cs="Times New Roman"/>
                <w:bCs/>
                <w:sz w:val="21"/>
                <w:szCs w:val="21"/>
              </w:rPr>
              <w:t>9</w:t>
            </w:r>
          </w:p>
        </w:tc>
        <w:tc>
          <w:tcPr>
            <w:tcW w:w="1209" w:type="pct"/>
            <w:vAlign w:val="center"/>
          </w:tcPr>
          <w:p w14:paraId="442FC232">
            <w:pPr>
              <w:adjustRightInd/>
              <w:snapToGrid/>
              <w:spacing w:line="240" w:lineRule="auto"/>
              <w:ind w:firstLine="0" w:firstLineChars="0"/>
              <w:jc w:val="center"/>
              <w:rPr>
                <w:rFonts w:cs="Times New Roman"/>
                <w:sz w:val="21"/>
                <w:szCs w:val="21"/>
              </w:rPr>
            </w:pPr>
            <w:r>
              <w:rPr>
                <w:rFonts w:cs="Times New Roman"/>
                <w:sz w:val="21"/>
                <w:szCs w:val="21"/>
              </w:rPr>
              <w:t>年产20万吨熔体直纺环保型短纤项目</w:t>
            </w:r>
          </w:p>
        </w:tc>
        <w:tc>
          <w:tcPr>
            <w:tcW w:w="799" w:type="pct"/>
            <w:vAlign w:val="center"/>
          </w:tcPr>
          <w:p w14:paraId="7739D8BE">
            <w:pPr>
              <w:adjustRightInd/>
              <w:snapToGrid/>
              <w:spacing w:line="240" w:lineRule="auto"/>
              <w:ind w:firstLine="0" w:firstLineChars="0"/>
              <w:jc w:val="center"/>
              <w:rPr>
                <w:rFonts w:cs="Times New Roman"/>
                <w:sz w:val="21"/>
                <w:szCs w:val="21"/>
              </w:rPr>
            </w:pPr>
            <w:r>
              <w:rPr>
                <w:rFonts w:cs="Times New Roman"/>
                <w:sz w:val="21"/>
                <w:szCs w:val="21"/>
              </w:rPr>
              <w:t>仪环审[2018]129号</w:t>
            </w:r>
          </w:p>
        </w:tc>
        <w:tc>
          <w:tcPr>
            <w:tcW w:w="2009" w:type="pct"/>
            <w:vAlign w:val="center"/>
          </w:tcPr>
          <w:p w14:paraId="013CF666">
            <w:pPr>
              <w:adjustRightInd/>
              <w:snapToGrid/>
              <w:spacing w:line="240" w:lineRule="auto"/>
              <w:ind w:firstLine="0" w:firstLineChars="0"/>
              <w:jc w:val="center"/>
              <w:rPr>
                <w:rFonts w:cs="Times New Roman"/>
                <w:sz w:val="21"/>
                <w:szCs w:val="21"/>
              </w:rPr>
            </w:pPr>
            <w:r>
              <w:rPr>
                <w:rFonts w:cs="Times New Roman"/>
                <w:sz w:val="21"/>
                <w:szCs w:val="21"/>
              </w:rPr>
              <w:t>聚酯装置区和纺丝装置区100m</w:t>
            </w:r>
          </w:p>
        </w:tc>
        <w:tc>
          <w:tcPr>
            <w:tcW w:w="593" w:type="pct"/>
            <w:vAlign w:val="center"/>
          </w:tcPr>
          <w:p w14:paraId="1AC566D2">
            <w:pPr>
              <w:adjustRightInd/>
              <w:snapToGrid/>
              <w:spacing w:line="240" w:lineRule="auto"/>
              <w:ind w:firstLine="0" w:firstLineChars="0"/>
              <w:jc w:val="center"/>
              <w:rPr>
                <w:rFonts w:cs="Times New Roman"/>
                <w:sz w:val="21"/>
                <w:szCs w:val="21"/>
              </w:rPr>
            </w:pPr>
            <w:r>
              <w:rPr>
                <w:rFonts w:hAnsi="宋体" w:cs="Times New Roman"/>
                <w:bCs/>
                <w:sz w:val="21"/>
                <w:szCs w:val="21"/>
              </w:rPr>
              <w:t>正常运行</w:t>
            </w:r>
          </w:p>
        </w:tc>
      </w:tr>
      <w:tr w14:paraId="3CC64FFD">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6732EB39">
            <w:pPr>
              <w:spacing w:line="240" w:lineRule="auto"/>
              <w:ind w:firstLine="0" w:firstLineChars="0"/>
              <w:jc w:val="center"/>
              <w:rPr>
                <w:rFonts w:hint="eastAsia" w:hAnsi="宋体" w:cs="Times New Roman"/>
                <w:bCs/>
                <w:sz w:val="21"/>
                <w:szCs w:val="21"/>
              </w:rPr>
            </w:pPr>
            <w:r>
              <w:rPr>
                <w:rFonts w:hAnsi="宋体" w:cs="Times New Roman"/>
                <w:bCs/>
                <w:sz w:val="21"/>
                <w:szCs w:val="21"/>
              </w:rPr>
              <w:t>10</w:t>
            </w:r>
          </w:p>
        </w:tc>
        <w:tc>
          <w:tcPr>
            <w:tcW w:w="1209" w:type="pct"/>
            <w:vAlign w:val="center"/>
          </w:tcPr>
          <w:p w14:paraId="2776DDA9">
            <w:pPr>
              <w:adjustRightInd/>
              <w:snapToGrid/>
              <w:spacing w:line="240" w:lineRule="auto"/>
              <w:ind w:firstLine="0" w:firstLineChars="0"/>
              <w:jc w:val="center"/>
              <w:rPr>
                <w:rFonts w:cs="Times New Roman"/>
                <w:sz w:val="21"/>
                <w:szCs w:val="21"/>
              </w:rPr>
            </w:pPr>
            <w:r>
              <w:rPr>
                <w:rFonts w:cs="Times New Roman"/>
                <w:sz w:val="21"/>
                <w:szCs w:val="21"/>
              </w:rPr>
              <w:t>PTA内袋综合利用项目</w:t>
            </w:r>
          </w:p>
        </w:tc>
        <w:tc>
          <w:tcPr>
            <w:tcW w:w="799" w:type="pct"/>
            <w:vAlign w:val="center"/>
          </w:tcPr>
          <w:p w14:paraId="1622666D">
            <w:pPr>
              <w:adjustRightInd/>
              <w:snapToGrid/>
              <w:spacing w:line="240" w:lineRule="auto"/>
              <w:ind w:firstLine="0" w:firstLineChars="0"/>
              <w:jc w:val="center"/>
              <w:rPr>
                <w:rFonts w:cs="Times New Roman"/>
                <w:sz w:val="21"/>
                <w:szCs w:val="21"/>
              </w:rPr>
            </w:pPr>
            <w:r>
              <w:rPr>
                <w:rFonts w:cs="Times New Roman"/>
                <w:sz w:val="21"/>
                <w:szCs w:val="21"/>
              </w:rPr>
              <w:t>扬环审批[2019]03-39号</w:t>
            </w:r>
          </w:p>
        </w:tc>
        <w:tc>
          <w:tcPr>
            <w:tcW w:w="2009" w:type="pct"/>
            <w:vAlign w:val="center"/>
          </w:tcPr>
          <w:p w14:paraId="40C028C2">
            <w:pPr>
              <w:adjustRightInd/>
              <w:snapToGrid/>
              <w:spacing w:line="240" w:lineRule="auto"/>
              <w:ind w:firstLine="0" w:firstLineChars="0"/>
              <w:jc w:val="center"/>
              <w:rPr>
                <w:rFonts w:cs="Times New Roman"/>
                <w:sz w:val="21"/>
                <w:szCs w:val="21"/>
              </w:rPr>
            </w:pPr>
            <w:r>
              <w:rPr>
                <w:rFonts w:cs="Times New Roman"/>
                <w:sz w:val="21"/>
                <w:szCs w:val="21"/>
              </w:rPr>
              <w:t>回收造粒装置厂房100m</w:t>
            </w:r>
          </w:p>
        </w:tc>
        <w:tc>
          <w:tcPr>
            <w:tcW w:w="593" w:type="pct"/>
            <w:vAlign w:val="center"/>
          </w:tcPr>
          <w:p w14:paraId="26E8670E">
            <w:pPr>
              <w:adjustRightInd/>
              <w:snapToGrid/>
              <w:spacing w:line="240" w:lineRule="auto"/>
              <w:ind w:firstLine="0" w:firstLineChars="0"/>
              <w:jc w:val="center"/>
              <w:rPr>
                <w:rFonts w:cs="Times New Roman"/>
                <w:sz w:val="21"/>
                <w:szCs w:val="21"/>
              </w:rPr>
            </w:pPr>
            <w:r>
              <w:rPr>
                <w:rFonts w:cs="Times New Roman"/>
                <w:sz w:val="21"/>
                <w:szCs w:val="21"/>
              </w:rPr>
              <w:t>正常运行</w:t>
            </w:r>
          </w:p>
        </w:tc>
      </w:tr>
      <w:tr w14:paraId="029027AA">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1EF776D4">
            <w:pPr>
              <w:spacing w:line="240" w:lineRule="auto"/>
              <w:ind w:firstLine="0" w:firstLineChars="0"/>
              <w:jc w:val="center"/>
              <w:rPr>
                <w:rFonts w:hint="eastAsia" w:hAnsi="宋体" w:cs="Times New Roman"/>
                <w:bCs/>
                <w:sz w:val="21"/>
                <w:szCs w:val="21"/>
              </w:rPr>
            </w:pPr>
            <w:r>
              <w:rPr>
                <w:rFonts w:hAnsi="宋体" w:cs="Times New Roman"/>
                <w:bCs/>
                <w:sz w:val="21"/>
                <w:szCs w:val="21"/>
              </w:rPr>
              <w:t>11</w:t>
            </w:r>
          </w:p>
        </w:tc>
        <w:tc>
          <w:tcPr>
            <w:tcW w:w="1209" w:type="pct"/>
            <w:vAlign w:val="center"/>
          </w:tcPr>
          <w:p w14:paraId="1696554C">
            <w:pPr>
              <w:adjustRightInd/>
              <w:snapToGrid/>
              <w:spacing w:line="240" w:lineRule="auto"/>
              <w:ind w:firstLine="0" w:firstLineChars="0"/>
              <w:jc w:val="center"/>
              <w:rPr>
                <w:rFonts w:cs="Times New Roman"/>
                <w:sz w:val="21"/>
                <w:szCs w:val="21"/>
              </w:rPr>
            </w:pPr>
            <w:r>
              <w:rPr>
                <w:rFonts w:cs="Times New Roman"/>
                <w:sz w:val="21"/>
                <w:szCs w:val="21"/>
              </w:rPr>
              <w:t>西区污泥干燥项目</w:t>
            </w:r>
          </w:p>
        </w:tc>
        <w:tc>
          <w:tcPr>
            <w:tcW w:w="799" w:type="pct"/>
            <w:vAlign w:val="center"/>
          </w:tcPr>
          <w:p w14:paraId="2052F384">
            <w:pPr>
              <w:adjustRightInd/>
              <w:snapToGrid/>
              <w:spacing w:line="240" w:lineRule="auto"/>
              <w:ind w:firstLine="0" w:firstLineChars="0"/>
              <w:jc w:val="center"/>
              <w:rPr>
                <w:rFonts w:cs="Times New Roman"/>
                <w:sz w:val="21"/>
                <w:szCs w:val="21"/>
              </w:rPr>
            </w:pPr>
            <w:r>
              <w:rPr>
                <w:rFonts w:cs="Times New Roman"/>
                <w:sz w:val="21"/>
                <w:szCs w:val="21"/>
              </w:rPr>
              <w:t>扬环审批[2019]03-61号</w:t>
            </w:r>
          </w:p>
        </w:tc>
        <w:tc>
          <w:tcPr>
            <w:tcW w:w="2009" w:type="pct"/>
            <w:vAlign w:val="center"/>
          </w:tcPr>
          <w:p w14:paraId="2954DD8E">
            <w:pPr>
              <w:adjustRightInd/>
              <w:snapToGrid/>
              <w:spacing w:line="240" w:lineRule="auto"/>
              <w:ind w:firstLine="0" w:firstLineChars="0"/>
              <w:jc w:val="center"/>
              <w:rPr>
                <w:rFonts w:cs="Times New Roman"/>
                <w:sz w:val="21"/>
                <w:szCs w:val="21"/>
              </w:rPr>
            </w:pPr>
            <w:r>
              <w:rPr>
                <w:rFonts w:cs="Times New Roman"/>
                <w:sz w:val="21"/>
                <w:szCs w:val="21"/>
              </w:rPr>
              <w:t>污泥干化装置区100m</w:t>
            </w:r>
          </w:p>
        </w:tc>
        <w:tc>
          <w:tcPr>
            <w:tcW w:w="593" w:type="pct"/>
            <w:vAlign w:val="center"/>
          </w:tcPr>
          <w:p w14:paraId="37C458D1">
            <w:pPr>
              <w:adjustRightInd/>
              <w:snapToGrid/>
              <w:spacing w:line="240" w:lineRule="auto"/>
              <w:ind w:firstLine="0" w:firstLineChars="0"/>
              <w:jc w:val="center"/>
              <w:rPr>
                <w:rFonts w:cs="Times New Roman"/>
                <w:sz w:val="21"/>
                <w:szCs w:val="21"/>
              </w:rPr>
            </w:pPr>
            <w:r>
              <w:rPr>
                <w:rFonts w:hAnsi="宋体" w:cs="Times New Roman"/>
                <w:bCs/>
                <w:sz w:val="21"/>
                <w:szCs w:val="21"/>
              </w:rPr>
              <w:t>正常运行</w:t>
            </w:r>
          </w:p>
        </w:tc>
      </w:tr>
      <w:tr w14:paraId="4284FCAB">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6F4E6126">
            <w:pPr>
              <w:spacing w:line="240" w:lineRule="auto"/>
              <w:ind w:firstLine="0" w:firstLineChars="0"/>
              <w:jc w:val="center"/>
              <w:rPr>
                <w:rFonts w:hint="eastAsia" w:hAnsi="宋体" w:cs="Times New Roman"/>
                <w:bCs/>
                <w:sz w:val="21"/>
                <w:szCs w:val="21"/>
              </w:rPr>
            </w:pPr>
            <w:r>
              <w:rPr>
                <w:rFonts w:hAnsi="宋体" w:cs="Times New Roman"/>
                <w:bCs/>
                <w:sz w:val="21"/>
                <w:szCs w:val="21"/>
              </w:rPr>
              <w:t>12</w:t>
            </w:r>
          </w:p>
        </w:tc>
        <w:tc>
          <w:tcPr>
            <w:tcW w:w="1209" w:type="pct"/>
            <w:vAlign w:val="center"/>
          </w:tcPr>
          <w:p w14:paraId="2CF1D815">
            <w:pPr>
              <w:adjustRightInd/>
              <w:snapToGrid/>
              <w:spacing w:line="240" w:lineRule="auto"/>
              <w:ind w:firstLine="0" w:firstLineChars="0"/>
              <w:jc w:val="center"/>
              <w:rPr>
                <w:rFonts w:cs="Times New Roman"/>
                <w:sz w:val="21"/>
                <w:szCs w:val="21"/>
              </w:rPr>
            </w:pPr>
            <w:r>
              <w:rPr>
                <w:rFonts w:cs="Times New Roman"/>
                <w:sz w:val="21"/>
                <w:szCs w:val="21"/>
              </w:rPr>
              <w:t>480万Nm</w:t>
            </w:r>
            <w:r>
              <w:rPr>
                <w:rFonts w:cs="Times New Roman"/>
                <w:sz w:val="21"/>
                <w:szCs w:val="21"/>
                <w:vertAlign w:val="superscript"/>
              </w:rPr>
              <w:t>3</w:t>
            </w:r>
            <w:r>
              <w:rPr>
                <w:rFonts w:cs="Times New Roman"/>
                <w:sz w:val="21"/>
                <w:szCs w:val="21"/>
              </w:rPr>
              <w:t>甲醇制氢项目</w:t>
            </w:r>
          </w:p>
        </w:tc>
        <w:tc>
          <w:tcPr>
            <w:tcW w:w="799" w:type="pct"/>
            <w:vAlign w:val="center"/>
          </w:tcPr>
          <w:p w14:paraId="54FB6FF9">
            <w:pPr>
              <w:adjustRightInd/>
              <w:snapToGrid/>
              <w:spacing w:line="240" w:lineRule="auto"/>
              <w:ind w:firstLine="0" w:firstLineChars="0"/>
              <w:jc w:val="center"/>
              <w:rPr>
                <w:rFonts w:cs="Times New Roman"/>
                <w:sz w:val="21"/>
                <w:szCs w:val="21"/>
              </w:rPr>
            </w:pPr>
            <w:r>
              <w:rPr>
                <w:rFonts w:cs="Times New Roman"/>
                <w:sz w:val="21"/>
                <w:szCs w:val="21"/>
              </w:rPr>
              <w:t>扬环审批[2020]18号</w:t>
            </w:r>
          </w:p>
        </w:tc>
        <w:tc>
          <w:tcPr>
            <w:tcW w:w="2009" w:type="pct"/>
            <w:vAlign w:val="center"/>
          </w:tcPr>
          <w:p w14:paraId="4D039533">
            <w:pPr>
              <w:adjustRightInd/>
              <w:snapToGrid/>
              <w:spacing w:line="240" w:lineRule="auto"/>
              <w:ind w:firstLine="0" w:firstLineChars="0"/>
              <w:jc w:val="center"/>
              <w:rPr>
                <w:rFonts w:cs="Times New Roman"/>
                <w:sz w:val="21"/>
                <w:szCs w:val="21"/>
              </w:rPr>
            </w:pPr>
            <w:r>
              <w:rPr>
                <w:rFonts w:cs="Times New Roman"/>
                <w:sz w:val="21"/>
                <w:szCs w:val="21"/>
              </w:rPr>
              <w:t>/</w:t>
            </w:r>
          </w:p>
        </w:tc>
        <w:tc>
          <w:tcPr>
            <w:tcW w:w="593" w:type="pct"/>
            <w:vAlign w:val="center"/>
          </w:tcPr>
          <w:p w14:paraId="1D7F9507">
            <w:pPr>
              <w:adjustRightInd/>
              <w:snapToGrid/>
              <w:spacing w:line="240" w:lineRule="auto"/>
              <w:ind w:firstLine="0" w:firstLineChars="0"/>
              <w:jc w:val="center"/>
              <w:rPr>
                <w:rFonts w:cs="Times New Roman"/>
                <w:sz w:val="21"/>
                <w:szCs w:val="21"/>
              </w:rPr>
            </w:pPr>
            <w:r>
              <w:rPr>
                <w:rFonts w:cs="Times New Roman"/>
                <w:sz w:val="21"/>
                <w:szCs w:val="21"/>
              </w:rPr>
              <w:t>正常运行</w:t>
            </w:r>
          </w:p>
        </w:tc>
      </w:tr>
      <w:tr w14:paraId="2C94072A">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02DDFEC5">
            <w:pPr>
              <w:spacing w:line="240" w:lineRule="auto"/>
              <w:ind w:firstLine="0" w:firstLineChars="0"/>
              <w:jc w:val="center"/>
              <w:rPr>
                <w:rFonts w:hint="eastAsia" w:hAnsi="宋体" w:cs="Times New Roman"/>
                <w:bCs/>
                <w:sz w:val="21"/>
                <w:szCs w:val="21"/>
              </w:rPr>
            </w:pPr>
            <w:r>
              <w:rPr>
                <w:rFonts w:hAnsi="宋体" w:cs="Times New Roman"/>
                <w:bCs/>
                <w:sz w:val="21"/>
                <w:szCs w:val="21"/>
              </w:rPr>
              <w:t>13</w:t>
            </w:r>
          </w:p>
        </w:tc>
        <w:tc>
          <w:tcPr>
            <w:tcW w:w="1209" w:type="pct"/>
            <w:vAlign w:val="center"/>
          </w:tcPr>
          <w:p w14:paraId="19838C75">
            <w:pPr>
              <w:adjustRightInd/>
              <w:snapToGrid/>
              <w:spacing w:line="240" w:lineRule="auto"/>
              <w:ind w:firstLine="0" w:firstLineChars="0"/>
              <w:jc w:val="center"/>
              <w:rPr>
                <w:rFonts w:cs="Times New Roman"/>
                <w:sz w:val="21"/>
                <w:szCs w:val="21"/>
              </w:rPr>
            </w:pPr>
            <w:r>
              <w:rPr>
                <w:rFonts w:cs="Times New Roman"/>
                <w:sz w:val="21"/>
                <w:szCs w:val="21"/>
              </w:rPr>
              <w:t>年产300万吨PTA项目</w:t>
            </w:r>
          </w:p>
        </w:tc>
        <w:tc>
          <w:tcPr>
            <w:tcW w:w="799" w:type="pct"/>
            <w:vAlign w:val="center"/>
          </w:tcPr>
          <w:p w14:paraId="66B02385">
            <w:pPr>
              <w:adjustRightInd/>
              <w:snapToGrid/>
              <w:spacing w:line="240" w:lineRule="auto"/>
              <w:ind w:firstLine="0" w:firstLineChars="0"/>
              <w:jc w:val="center"/>
              <w:rPr>
                <w:rFonts w:cs="Times New Roman"/>
                <w:sz w:val="21"/>
                <w:szCs w:val="21"/>
              </w:rPr>
            </w:pPr>
            <w:r>
              <w:rPr>
                <w:rFonts w:cs="Times New Roman"/>
                <w:sz w:val="21"/>
                <w:szCs w:val="21"/>
              </w:rPr>
              <w:t>扬环审批[2021]11号</w:t>
            </w:r>
          </w:p>
        </w:tc>
        <w:tc>
          <w:tcPr>
            <w:tcW w:w="2009" w:type="pct"/>
            <w:vAlign w:val="center"/>
          </w:tcPr>
          <w:p w14:paraId="0E4F8CF2">
            <w:pPr>
              <w:adjustRightInd/>
              <w:snapToGrid/>
              <w:spacing w:line="240" w:lineRule="auto"/>
              <w:ind w:firstLine="0" w:firstLineChars="0"/>
              <w:jc w:val="center"/>
              <w:rPr>
                <w:rFonts w:cs="Times New Roman"/>
                <w:sz w:val="21"/>
                <w:szCs w:val="21"/>
              </w:rPr>
            </w:pPr>
            <w:r>
              <w:rPr>
                <w:rFonts w:cs="Times New Roman"/>
                <w:sz w:val="21"/>
                <w:szCs w:val="21"/>
              </w:rPr>
              <w:t>PTA主装置区200m、污水处理站100m、危险废物暂存库100m</w:t>
            </w:r>
          </w:p>
        </w:tc>
        <w:tc>
          <w:tcPr>
            <w:tcW w:w="593" w:type="pct"/>
            <w:vAlign w:val="center"/>
          </w:tcPr>
          <w:p w14:paraId="1CDEDB69">
            <w:pPr>
              <w:adjustRightInd/>
              <w:snapToGrid/>
              <w:spacing w:line="240" w:lineRule="auto"/>
              <w:ind w:firstLine="0" w:firstLineChars="0"/>
              <w:jc w:val="center"/>
              <w:rPr>
                <w:rFonts w:cs="Times New Roman"/>
                <w:sz w:val="21"/>
                <w:szCs w:val="21"/>
              </w:rPr>
            </w:pPr>
            <w:r>
              <w:rPr>
                <w:rFonts w:hAnsi="宋体" w:cs="Times New Roman"/>
                <w:bCs/>
                <w:sz w:val="21"/>
                <w:szCs w:val="21"/>
              </w:rPr>
              <w:t>正常运行</w:t>
            </w:r>
          </w:p>
        </w:tc>
      </w:tr>
      <w:tr w14:paraId="1100A762">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45E39CB1">
            <w:pPr>
              <w:spacing w:line="240" w:lineRule="auto"/>
              <w:ind w:firstLine="0" w:firstLineChars="0"/>
              <w:jc w:val="center"/>
              <w:rPr>
                <w:rFonts w:hint="eastAsia" w:hAnsi="宋体" w:cs="Times New Roman"/>
                <w:bCs/>
                <w:sz w:val="21"/>
                <w:szCs w:val="21"/>
              </w:rPr>
            </w:pPr>
            <w:r>
              <w:rPr>
                <w:rFonts w:hAnsi="宋体" w:cs="Times New Roman"/>
                <w:bCs/>
                <w:sz w:val="21"/>
                <w:szCs w:val="21"/>
              </w:rPr>
              <w:t>14</w:t>
            </w:r>
          </w:p>
        </w:tc>
        <w:tc>
          <w:tcPr>
            <w:tcW w:w="1209" w:type="pct"/>
            <w:vAlign w:val="center"/>
          </w:tcPr>
          <w:p w14:paraId="47FF0240">
            <w:pPr>
              <w:adjustRightInd/>
              <w:snapToGrid/>
              <w:spacing w:line="240" w:lineRule="auto"/>
              <w:ind w:firstLine="0" w:firstLineChars="0"/>
              <w:jc w:val="center"/>
              <w:rPr>
                <w:rFonts w:cs="Times New Roman"/>
                <w:sz w:val="21"/>
                <w:szCs w:val="21"/>
              </w:rPr>
            </w:pPr>
            <w:r>
              <w:rPr>
                <w:rFonts w:cs="Times New Roman"/>
                <w:sz w:val="21"/>
                <w:szCs w:val="21"/>
              </w:rPr>
              <w:t>年产50万吨新一代瓶片改造项目</w:t>
            </w:r>
          </w:p>
        </w:tc>
        <w:tc>
          <w:tcPr>
            <w:tcW w:w="799" w:type="pct"/>
            <w:vAlign w:val="center"/>
          </w:tcPr>
          <w:p w14:paraId="1D0623D3">
            <w:pPr>
              <w:adjustRightInd/>
              <w:snapToGrid/>
              <w:spacing w:line="240" w:lineRule="auto"/>
              <w:ind w:firstLine="0" w:firstLineChars="0"/>
              <w:jc w:val="center"/>
              <w:rPr>
                <w:rFonts w:cs="Times New Roman"/>
                <w:sz w:val="21"/>
                <w:szCs w:val="21"/>
              </w:rPr>
            </w:pPr>
            <w:r>
              <w:rPr>
                <w:rFonts w:cs="Times New Roman"/>
                <w:sz w:val="21"/>
                <w:szCs w:val="21"/>
              </w:rPr>
              <w:t>扬环审批[2022]03-25号</w:t>
            </w:r>
          </w:p>
        </w:tc>
        <w:tc>
          <w:tcPr>
            <w:tcW w:w="2009" w:type="pct"/>
            <w:vAlign w:val="center"/>
          </w:tcPr>
          <w:p w14:paraId="0F990F93">
            <w:pPr>
              <w:adjustRightInd/>
              <w:snapToGrid/>
              <w:spacing w:line="240" w:lineRule="auto"/>
              <w:ind w:firstLine="0" w:firstLineChars="0"/>
              <w:jc w:val="center"/>
              <w:rPr>
                <w:rFonts w:cs="Times New Roman"/>
                <w:sz w:val="21"/>
                <w:szCs w:val="21"/>
              </w:rPr>
            </w:pPr>
            <w:r>
              <w:rPr>
                <w:rFonts w:cs="Times New Roman"/>
                <w:sz w:val="21"/>
                <w:szCs w:val="21"/>
              </w:rPr>
              <w:t>液相聚酯装置生产区应设置100m</w:t>
            </w:r>
          </w:p>
        </w:tc>
        <w:tc>
          <w:tcPr>
            <w:tcW w:w="593" w:type="pct"/>
            <w:vAlign w:val="center"/>
          </w:tcPr>
          <w:p w14:paraId="7DF73D89">
            <w:pPr>
              <w:adjustRightInd/>
              <w:snapToGrid/>
              <w:spacing w:line="240" w:lineRule="auto"/>
              <w:ind w:firstLine="0" w:firstLineChars="0"/>
              <w:jc w:val="center"/>
              <w:rPr>
                <w:rFonts w:cs="Times New Roman"/>
                <w:sz w:val="21"/>
                <w:szCs w:val="21"/>
              </w:rPr>
            </w:pPr>
            <w:r>
              <w:rPr>
                <w:rFonts w:cs="Times New Roman"/>
                <w:sz w:val="21"/>
                <w:szCs w:val="21"/>
              </w:rPr>
              <w:t>试运行</w:t>
            </w:r>
          </w:p>
        </w:tc>
      </w:tr>
      <w:tr w14:paraId="766F2DE5">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0" w:type="dxa"/>
            <w:bottom w:w="57" w:type="dxa"/>
            <w:right w:w="0" w:type="dxa"/>
          </w:tblCellMar>
        </w:tblPrEx>
        <w:trPr>
          <w:trHeight w:val="20" w:hRule="atLeast"/>
        </w:trPr>
        <w:tc>
          <w:tcPr>
            <w:tcW w:w="390" w:type="pct"/>
            <w:vAlign w:val="center"/>
          </w:tcPr>
          <w:p w14:paraId="78D4E627">
            <w:pPr>
              <w:spacing w:line="240" w:lineRule="auto"/>
              <w:ind w:firstLine="0" w:firstLineChars="0"/>
              <w:jc w:val="center"/>
              <w:rPr>
                <w:rFonts w:hint="eastAsia" w:hAnsi="宋体" w:cs="Times New Roman"/>
                <w:bCs/>
                <w:sz w:val="21"/>
                <w:szCs w:val="21"/>
              </w:rPr>
            </w:pPr>
            <w:r>
              <w:rPr>
                <w:rFonts w:hAnsi="宋体" w:cs="Times New Roman"/>
                <w:bCs/>
                <w:sz w:val="21"/>
                <w:szCs w:val="21"/>
              </w:rPr>
              <w:t>15</w:t>
            </w:r>
          </w:p>
        </w:tc>
        <w:tc>
          <w:tcPr>
            <w:tcW w:w="1209" w:type="pct"/>
            <w:vAlign w:val="center"/>
          </w:tcPr>
          <w:p w14:paraId="1A8E5AAF">
            <w:pPr>
              <w:adjustRightInd/>
              <w:snapToGrid/>
              <w:spacing w:line="240" w:lineRule="auto"/>
              <w:ind w:firstLine="0" w:firstLineChars="0"/>
              <w:jc w:val="center"/>
              <w:rPr>
                <w:rFonts w:cs="Times New Roman"/>
                <w:sz w:val="21"/>
                <w:szCs w:val="21"/>
              </w:rPr>
            </w:pPr>
            <w:r>
              <w:rPr>
                <w:rFonts w:hint="eastAsia" w:cs="Times New Roman"/>
                <w:sz w:val="21"/>
                <w:szCs w:val="21"/>
              </w:rPr>
              <w:t>年产12万吨PBT/6万吨PBXT柔性化改造项目</w:t>
            </w:r>
          </w:p>
        </w:tc>
        <w:tc>
          <w:tcPr>
            <w:tcW w:w="799" w:type="pct"/>
            <w:vAlign w:val="center"/>
          </w:tcPr>
          <w:p w14:paraId="6239B06E">
            <w:pPr>
              <w:adjustRightInd/>
              <w:snapToGrid/>
              <w:spacing w:line="240" w:lineRule="auto"/>
              <w:ind w:firstLine="0" w:firstLineChars="0"/>
              <w:jc w:val="center"/>
              <w:rPr>
                <w:rFonts w:cs="Times New Roman"/>
                <w:sz w:val="21"/>
                <w:szCs w:val="21"/>
              </w:rPr>
            </w:pPr>
            <w:r>
              <w:rPr>
                <w:rFonts w:cs="Times New Roman"/>
                <w:sz w:val="21"/>
                <w:szCs w:val="21"/>
              </w:rPr>
              <w:t>扬环审批[2022]</w:t>
            </w:r>
            <w:r>
              <w:rPr>
                <w:rFonts w:hint="eastAsia" w:cs="Times New Roman"/>
                <w:sz w:val="21"/>
                <w:szCs w:val="21"/>
              </w:rPr>
              <w:t>34</w:t>
            </w:r>
            <w:r>
              <w:rPr>
                <w:rFonts w:cs="Times New Roman"/>
                <w:sz w:val="21"/>
                <w:szCs w:val="21"/>
              </w:rPr>
              <w:t>号</w:t>
            </w:r>
          </w:p>
        </w:tc>
        <w:tc>
          <w:tcPr>
            <w:tcW w:w="2009" w:type="pct"/>
            <w:vAlign w:val="center"/>
          </w:tcPr>
          <w:p w14:paraId="5A326964">
            <w:pPr>
              <w:adjustRightInd/>
              <w:snapToGrid/>
              <w:spacing w:line="240" w:lineRule="auto"/>
              <w:ind w:firstLine="0" w:firstLineChars="0"/>
              <w:jc w:val="center"/>
              <w:rPr>
                <w:rFonts w:cs="Times New Roman"/>
                <w:sz w:val="21"/>
                <w:szCs w:val="21"/>
              </w:rPr>
            </w:pPr>
            <w:r>
              <w:rPr>
                <w:rFonts w:hint="eastAsia" w:cs="Times New Roman"/>
                <w:sz w:val="21"/>
                <w:szCs w:val="21"/>
              </w:rPr>
              <w:t>B02生产线THF回收装置外200米、BDO储罐外100米和B04生产线PBT装置区、THF回收装置区外100米</w:t>
            </w:r>
          </w:p>
        </w:tc>
        <w:tc>
          <w:tcPr>
            <w:tcW w:w="593" w:type="pct"/>
            <w:vAlign w:val="center"/>
          </w:tcPr>
          <w:p w14:paraId="5B01FDB7">
            <w:pPr>
              <w:adjustRightInd/>
              <w:snapToGrid/>
              <w:spacing w:line="240" w:lineRule="auto"/>
              <w:ind w:firstLine="0" w:firstLineChars="0"/>
              <w:jc w:val="center"/>
              <w:rPr>
                <w:rFonts w:cs="Times New Roman"/>
                <w:sz w:val="21"/>
                <w:szCs w:val="21"/>
              </w:rPr>
            </w:pPr>
            <w:r>
              <w:rPr>
                <w:rFonts w:hAnsi="宋体" w:cs="Times New Roman"/>
                <w:bCs/>
                <w:sz w:val="21"/>
                <w:szCs w:val="21"/>
              </w:rPr>
              <w:t>正常运行</w:t>
            </w:r>
          </w:p>
        </w:tc>
      </w:tr>
    </w:tbl>
    <w:p w14:paraId="612222C1">
      <w:pPr>
        <w:keepNext/>
        <w:keepLines/>
        <w:widowControl/>
        <w:spacing w:before="190" w:beforeLines="50" w:after="190" w:afterLines="50"/>
        <w:ind w:firstLine="0" w:firstLineChars="0"/>
        <w:outlineLvl w:val="1"/>
        <w:rPr>
          <w:rFonts w:cs="Times New Roman"/>
          <w:b/>
          <w:bCs/>
          <w:sz w:val="30"/>
          <w:szCs w:val="32"/>
        </w:rPr>
      </w:pPr>
      <w:bookmarkStart w:id="24" w:name="_Toc216962399"/>
      <w:r>
        <w:rPr>
          <w:rFonts w:cs="Times New Roman"/>
          <w:b/>
          <w:bCs/>
          <w:sz w:val="30"/>
          <w:szCs w:val="32"/>
        </w:rPr>
        <w:t xml:space="preserve">3.2 </w:t>
      </w:r>
      <w:r>
        <w:rPr>
          <w:rFonts w:hint="eastAsia" w:cs="Times New Roman"/>
          <w:b/>
          <w:bCs/>
          <w:sz w:val="30"/>
          <w:szCs w:val="32"/>
        </w:rPr>
        <w:t>PBT</w:t>
      </w:r>
      <w:r>
        <w:rPr>
          <w:rFonts w:cs="Times New Roman"/>
          <w:b/>
          <w:bCs/>
          <w:sz w:val="30"/>
          <w:szCs w:val="32"/>
        </w:rPr>
        <w:t>部概况</w:t>
      </w:r>
      <w:bookmarkEnd w:id="24"/>
    </w:p>
    <w:p w14:paraId="759C433E">
      <w:pPr>
        <w:widowControl/>
        <w:ind w:firstLine="0" w:firstLineChars="0"/>
        <w:outlineLvl w:val="2"/>
        <w:rPr>
          <w:rFonts w:cs="Times New Roman"/>
          <w:b/>
          <w:bCs/>
          <w:sz w:val="28"/>
          <w:szCs w:val="32"/>
        </w:rPr>
      </w:pPr>
      <w:r>
        <w:rPr>
          <w:rFonts w:cs="Times New Roman"/>
          <w:b/>
          <w:bCs/>
          <w:sz w:val="28"/>
          <w:szCs w:val="32"/>
        </w:rPr>
        <w:t>3.</w:t>
      </w:r>
      <w:r>
        <w:rPr>
          <w:rFonts w:hint="eastAsia" w:cs="Times New Roman"/>
          <w:b/>
          <w:bCs/>
          <w:sz w:val="28"/>
          <w:szCs w:val="32"/>
        </w:rPr>
        <w:t>2</w:t>
      </w:r>
      <w:r>
        <w:rPr>
          <w:rFonts w:cs="Times New Roman"/>
          <w:b/>
          <w:bCs/>
          <w:sz w:val="28"/>
          <w:szCs w:val="32"/>
        </w:rPr>
        <w:t>.1 现有项目公辅及环保工程</w:t>
      </w:r>
    </w:p>
    <w:p w14:paraId="06CC8867">
      <w:pPr>
        <w:widowControl/>
        <w:ind w:firstLine="480"/>
        <w:rPr>
          <w:rFonts w:cs="Times New Roman"/>
          <w:color w:val="0070C0"/>
        </w:rPr>
      </w:pPr>
      <w:r>
        <w:rPr>
          <w:rFonts w:hint="eastAsia" w:cs="Times New Roman"/>
          <w:color w:val="0070C0"/>
        </w:rPr>
        <w:t>PBT</w:t>
      </w:r>
      <w:r>
        <w:rPr>
          <w:rFonts w:cs="Times New Roman"/>
          <w:color w:val="0070C0"/>
        </w:rPr>
        <w:t>部现有项目公辅及环保工程组成见表3.</w:t>
      </w:r>
      <w:r>
        <w:rPr>
          <w:rFonts w:hint="eastAsia" w:cs="Times New Roman"/>
          <w:color w:val="0070C0"/>
        </w:rPr>
        <w:t>2</w:t>
      </w:r>
      <w:r>
        <w:rPr>
          <w:rFonts w:cs="Times New Roman"/>
          <w:color w:val="0070C0"/>
        </w:rPr>
        <w:t xml:space="preserve">-1。 </w:t>
      </w:r>
    </w:p>
    <w:p w14:paraId="6F999A07">
      <w:pPr>
        <w:ind w:firstLine="0" w:firstLineChars="0"/>
        <w:jc w:val="center"/>
        <w:rPr>
          <w:rFonts w:cs="Times New Roman"/>
          <w:b/>
          <w:color w:val="0070C0"/>
        </w:rPr>
      </w:pPr>
      <w:r>
        <w:rPr>
          <w:rFonts w:cs="Times New Roman"/>
          <w:b/>
          <w:color w:val="0070C0"/>
        </w:rPr>
        <w:t>表3.</w:t>
      </w:r>
      <w:r>
        <w:rPr>
          <w:rFonts w:hint="eastAsia" w:cs="Times New Roman"/>
          <w:b/>
          <w:color w:val="0070C0"/>
        </w:rPr>
        <w:t>2</w:t>
      </w:r>
      <w:r>
        <w:rPr>
          <w:rFonts w:cs="Times New Roman"/>
          <w:b/>
          <w:color w:val="0070C0"/>
        </w:rPr>
        <w:t>-1 现有项目公辅及环保工程组成</w:t>
      </w:r>
    </w:p>
    <w:p w14:paraId="18D32C6C">
      <w:pPr>
        <w:ind w:firstLine="0" w:firstLineChars="0"/>
        <w:jc w:val="center"/>
        <w:rPr>
          <w:rFonts w:hint="eastAsia" w:eastAsia="宋体" w:cs="Times New Roman"/>
          <w:b w:val="0"/>
          <w:bCs/>
          <w:color w:val="0070C0"/>
          <w:lang w:val="en-US" w:eastAsia="zh-CN"/>
        </w:rPr>
      </w:pPr>
      <w:r>
        <w:rPr>
          <w:rFonts w:hint="eastAsia" w:cs="Times New Roman"/>
          <w:b w:val="0"/>
          <w:bCs/>
          <w:color w:val="0070C0"/>
          <w:lang w:val="en-US" w:eastAsia="zh-CN"/>
        </w:rPr>
        <w:t>保密</w:t>
      </w:r>
    </w:p>
    <w:p w14:paraId="7C19DA5C">
      <w:pPr>
        <w:widowControl/>
        <w:ind w:firstLine="0" w:firstLineChars="0"/>
        <w:outlineLvl w:val="2"/>
        <w:rPr>
          <w:rFonts w:cs="Times New Roman"/>
          <w:b/>
          <w:bCs/>
          <w:color w:val="0070C0"/>
          <w:sz w:val="28"/>
          <w:szCs w:val="32"/>
        </w:rPr>
      </w:pPr>
      <w:bookmarkStart w:id="25" w:name="_Toc5439"/>
      <w:bookmarkStart w:id="26" w:name="_Toc5554"/>
      <w:r>
        <w:rPr>
          <w:rFonts w:cs="Times New Roman"/>
          <w:b/>
          <w:bCs/>
          <w:color w:val="0070C0"/>
          <w:sz w:val="28"/>
          <w:szCs w:val="32"/>
        </w:rPr>
        <w:t>3.</w:t>
      </w:r>
      <w:r>
        <w:rPr>
          <w:rFonts w:hint="eastAsia" w:cs="Times New Roman"/>
          <w:b/>
          <w:bCs/>
          <w:color w:val="0070C0"/>
          <w:sz w:val="28"/>
          <w:szCs w:val="32"/>
        </w:rPr>
        <w:t xml:space="preserve">2.2 </w:t>
      </w:r>
      <w:r>
        <w:rPr>
          <w:rFonts w:cs="Times New Roman"/>
          <w:b/>
          <w:bCs/>
          <w:color w:val="0070C0"/>
          <w:sz w:val="28"/>
          <w:szCs w:val="32"/>
        </w:rPr>
        <w:t>现有项目工艺流程及产污环节</w:t>
      </w:r>
      <w:bookmarkEnd w:id="25"/>
      <w:bookmarkEnd w:id="26"/>
    </w:p>
    <w:p w14:paraId="06DB0837">
      <w:pPr>
        <w:adjustRightInd/>
        <w:snapToGrid/>
        <w:ind w:firstLine="480"/>
        <w:rPr>
          <w:rFonts w:cs="Times New Roman"/>
          <w:color w:val="0070C0"/>
          <w:szCs w:val="24"/>
        </w:rPr>
      </w:pPr>
      <w:r>
        <w:rPr>
          <w:rFonts w:hint="eastAsia" w:cs="Times New Roman"/>
          <w:color w:val="0070C0"/>
          <w:szCs w:val="24"/>
          <w:lang w:val="en-US" w:eastAsia="zh-CN"/>
        </w:rPr>
        <w:t>保密</w:t>
      </w:r>
      <w:r>
        <w:rPr>
          <w:rFonts w:cs="Times New Roman"/>
          <w:color w:val="0070C0"/>
          <w:szCs w:val="24"/>
        </w:rPr>
        <w:t>。</w:t>
      </w:r>
    </w:p>
    <w:p w14:paraId="1BD6E526">
      <w:pPr>
        <w:widowControl/>
        <w:ind w:firstLine="0" w:firstLineChars="0"/>
        <w:outlineLvl w:val="3"/>
        <w:rPr>
          <w:rFonts w:cs="Times New Roman"/>
          <w:b/>
          <w:bCs/>
          <w:color w:val="0070C0"/>
          <w:sz w:val="28"/>
          <w:szCs w:val="32"/>
        </w:rPr>
      </w:pPr>
      <w:r>
        <w:rPr>
          <w:rFonts w:cs="Times New Roman"/>
          <w:b/>
          <w:bCs/>
          <w:color w:val="0070C0"/>
          <w:sz w:val="28"/>
          <w:szCs w:val="32"/>
        </w:rPr>
        <w:t>3.</w:t>
      </w:r>
      <w:r>
        <w:rPr>
          <w:rFonts w:hint="eastAsia" w:cs="Times New Roman"/>
          <w:b/>
          <w:bCs/>
          <w:color w:val="0070C0"/>
          <w:sz w:val="28"/>
          <w:szCs w:val="32"/>
        </w:rPr>
        <w:t>2</w:t>
      </w:r>
      <w:r>
        <w:rPr>
          <w:rFonts w:cs="Times New Roman"/>
          <w:b/>
          <w:bCs/>
          <w:color w:val="0070C0"/>
          <w:sz w:val="28"/>
          <w:szCs w:val="32"/>
        </w:rPr>
        <w:t>.</w:t>
      </w:r>
      <w:r>
        <w:rPr>
          <w:rFonts w:hint="eastAsia" w:cs="Times New Roman"/>
          <w:b/>
          <w:bCs/>
          <w:color w:val="0070C0"/>
          <w:sz w:val="28"/>
          <w:szCs w:val="32"/>
        </w:rPr>
        <w:t>2</w:t>
      </w:r>
      <w:r>
        <w:rPr>
          <w:rFonts w:cs="Times New Roman"/>
          <w:b/>
          <w:bCs/>
          <w:color w:val="0070C0"/>
          <w:sz w:val="28"/>
          <w:szCs w:val="32"/>
        </w:rPr>
        <w:t>.1 现有PBT装置生产工艺流程及产污环节</w:t>
      </w:r>
    </w:p>
    <w:p w14:paraId="0975D0C5">
      <w:pPr>
        <w:adjustRightInd/>
        <w:snapToGrid/>
        <w:ind w:firstLine="480" w:firstLineChars="200"/>
        <w:jc w:val="both"/>
        <w:rPr>
          <w:rFonts w:hint="eastAsia" w:eastAsia="宋体" w:cs="Times New Roman"/>
          <w:b/>
          <w:color w:val="0070C0"/>
          <w:szCs w:val="24"/>
          <w:lang w:eastAsia="zh-CN"/>
        </w:rPr>
        <w:sectPr>
          <w:footerReference r:id="rId14" w:type="default"/>
          <w:pgSz w:w="16838" w:h="11906" w:orient="landscape"/>
          <w:pgMar w:top="1797" w:right="1440" w:bottom="1797" w:left="1440" w:header="851" w:footer="992" w:gutter="0"/>
          <w:cols w:space="720" w:num="1"/>
          <w:docGrid w:type="linesAndChars" w:linePitch="381" w:charSpace="0"/>
        </w:sectPr>
      </w:pPr>
      <w:r>
        <w:rPr>
          <w:rFonts w:hint="eastAsia" w:cs="Times New Roman"/>
          <w:color w:val="0070C0"/>
          <w:szCs w:val="24"/>
          <w:lang w:val="en-US" w:eastAsia="zh-CN"/>
        </w:rPr>
        <w:t>保密。</w:t>
      </w:r>
    </w:p>
    <w:p w14:paraId="05BC75D3">
      <w:pPr>
        <w:keepNext/>
        <w:keepLines/>
        <w:widowControl/>
        <w:spacing w:before="120" w:beforeLines="50" w:after="120" w:afterLines="50"/>
        <w:ind w:firstLine="0" w:firstLineChars="0"/>
        <w:outlineLvl w:val="2"/>
        <w:rPr>
          <w:rFonts w:cs="Times New Roman"/>
          <w:b/>
          <w:bCs/>
          <w:color w:val="0070C0"/>
          <w:sz w:val="30"/>
          <w:szCs w:val="32"/>
        </w:rPr>
      </w:pPr>
      <w:r>
        <w:rPr>
          <w:rFonts w:cs="Times New Roman"/>
          <w:b/>
          <w:bCs/>
          <w:color w:val="0070C0"/>
          <w:sz w:val="30"/>
          <w:szCs w:val="32"/>
        </w:rPr>
        <w:t>3.</w:t>
      </w:r>
      <w:r>
        <w:rPr>
          <w:rFonts w:hint="eastAsia" w:cs="Times New Roman"/>
          <w:b/>
          <w:bCs/>
          <w:color w:val="0070C0"/>
          <w:sz w:val="30"/>
          <w:szCs w:val="32"/>
        </w:rPr>
        <w:t>2</w:t>
      </w:r>
      <w:r>
        <w:rPr>
          <w:rFonts w:cs="Times New Roman"/>
          <w:b/>
          <w:bCs/>
          <w:color w:val="0070C0"/>
          <w:sz w:val="30"/>
          <w:szCs w:val="32"/>
        </w:rPr>
        <w:t>.3 现有项目污染防治措施</w:t>
      </w:r>
    </w:p>
    <w:p w14:paraId="2A00E470">
      <w:pPr>
        <w:widowControl/>
        <w:ind w:firstLine="0" w:firstLineChars="0"/>
        <w:outlineLvl w:val="3"/>
        <w:rPr>
          <w:rFonts w:cs="Times New Roman"/>
          <w:b/>
          <w:bCs/>
          <w:color w:val="0070C0"/>
          <w:sz w:val="28"/>
          <w:szCs w:val="32"/>
        </w:rPr>
      </w:pPr>
      <w:r>
        <w:rPr>
          <w:rFonts w:cs="Times New Roman"/>
          <w:b/>
          <w:bCs/>
          <w:color w:val="0070C0"/>
          <w:sz w:val="28"/>
          <w:szCs w:val="32"/>
        </w:rPr>
        <w:t>3.</w:t>
      </w:r>
      <w:r>
        <w:rPr>
          <w:rFonts w:hint="eastAsia" w:cs="Times New Roman"/>
          <w:b/>
          <w:bCs/>
          <w:color w:val="0070C0"/>
          <w:sz w:val="28"/>
          <w:szCs w:val="32"/>
        </w:rPr>
        <w:t>2</w:t>
      </w:r>
      <w:r>
        <w:rPr>
          <w:rFonts w:cs="Times New Roman"/>
          <w:b/>
          <w:bCs/>
          <w:color w:val="0070C0"/>
          <w:sz w:val="28"/>
          <w:szCs w:val="32"/>
        </w:rPr>
        <w:t>.3.1 废气污染防治措施</w:t>
      </w:r>
    </w:p>
    <w:p w14:paraId="7F486CC8">
      <w:pPr>
        <w:adjustRightInd/>
        <w:snapToGrid/>
        <w:ind w:firstLine="480"/>
        <w:rPr>
          <w:rFonts w:cs="Times New Roman"/>
          <w:color w:val="0070C0"/>
          <w:szCs w:val="24"/>
        </w:rPr>
      </w:pPr>
      <w:r>
        <w:rPr>
          <w:rFonts w:hint="eastAsia" w:cs="Times New Roman"/>
          <w:color w:val="0070C0"/>
          <w:szCs w:val="24"/>
        </w:rPr>
        <w:t>PBT部现有</w:t>
      </w:r>
      <w:r>
        <w:rPr>
          <w:rFonts w:cs="Times New Roman"/>
          <w:color w:val="0070C0"/>
          <w:szCs w:val="24"/>
        </w:rPr>
        <w:t>项目废气主要为投料粉尘、工艺废气、THF 储罐废气以及热媒炉燃烧废气。</w:t>
      </w:r>
    </w:p>
    <w:p w14:paraId="18823B88">
      <w:pPr>
        <w:adjustRightInd/>
        <w:snapToGrid/>
        <w:ind w:firstLine="482"/>
        <w:rPr>
          <w:rFonts w:cs="Times New Roman"/>
          <w:b/>
          <w:bCs/>
          <w:color w:val="0070C0"/>
          <w:szCs w:val="24"/>
        </w:rPr>
      </w:pPr>
      <w:r>
        <w:rPr>
          <w:rFonts w:ascii="Cambria Math" w:hAnsi="Cambria Math" w:cs="Cambria Math"/>
          <w:b/>
          <w:bCs/>
          <w:color w:val="0070C0"/>
          <w:szCs w:val="24"/>
        </w:rPr>
        <w:t>①</w:t>
      </w:r>
      <w:r>
        <w:rPr>
          <w:rFonts w:cs="Times New Roman"/>
          <w:b/>
          <w:bCs/>
          <w:color w:val="0070C0"/>
          <w:szCs w:val="24"/>
        </w:rPr>
        <w:t>有组织废气</w:t>
      </w:r>
    </w:p>
    <w:p w14:paraId="7D50DA25">
      <w:pPr>
        <w:adjustRightInd/>
        <w:snapToGrid/>
        <w:ind w:firstLine="480"/>
        <w:rPr>
          <w:rFonts w:cs="Times New Roman"/>
          <w:color w:val="0070C0"/>
          <w:szCs w:val="24"/>
        </w:rPr>
      </w:pPr>
      <w:r>
        <w:rPr>
          <w:rFonts w:hint="eastAsia" w:cs="Times New Roman"/>
          <w:color w:val="0070C0"/>
          <w:szCs w:val="24"/>
          <w:lang w:val="en-US" w:eastAsia="zh-CN"/>
        </w:rPr>
        <w:t>保密</w:t>
      </w:r>
      <w:r>
        <w:rPr>
          <w:rFonts w:cs="Times New Roman"/>
          <w:color w:val="0070C0"/>
          <w:szCs w:val="24"/>
        </w:rPr>
        <w:t>；</w:t>
      </w:r>
    </w:p>
    <w:p w14:paraId="21CDB75A">
      <w:pPr>
        <w:adjustRightInd/>
        <w:snapToGrid/>
        <w:ind w:firstLine="482"/>
        <w:rPr>
          <w:rFonts w:cs="Times New Roman"/>
          <w:b/>
          <w:bCs/>
          <w:color w:val="0070C0"/>
          <w:szCs w:val="24"/>
        </w:rPr>
      </w:pPr>
      <w:r>
        <w:rPr>
          <w:rFonts w:ascii="Cambria Math" w:hAnsi="Cambria Math" w:cs="Cambria Math"/>
          <w:b/>
          <w:bCs/>
          <w:color w:val="0070C0"/>
          <w:szCs w:val="24"/>
        </w:rPr>
        <w:t>②</w:t>
      </w:r>
      <w:r>
        <w:rPr>
          <w:rFonts w:cs="Times New Roman"/>
          <w:b/>
          <w:bCs/>
          <w:color w:val="0070C0"/>
          <w:szCs w:val="24"/>
        </w:rPr>
        <w:t>无组织废气</w:t>
      </w:r>
    </w:p>
    <w:p w14:paraId="5644EA5A">
      <w:pPr>
        <w:adjustRightInd/>
        <w:snapToGrid/>
        <w:ind w:firstLine="480"/>
        <w:rPr>
          <w:rFonts w:cs="Times New Roman"/>
          <w:color w:val="0070C0"/>
          <w:szCs w:val="24"/>
        </w:rPr>
      </w:pPr>
      <w:r>
        <w:rPr>
          <w:rFonts w:hint="eastAsia" w:cs="Times New Roman"/>
          <w:color w:val="0070C0"/>
          <w:szCs w:val="24"/>
          <w:lang w:val="en-US" w:eastAsia="zh-CN"/>
        </w:rPr>
        <w:t>保密</w:t>
      </w:r>
      <w:r>
        <w:rPr>
          <w:rFonts w:cs="Times New Roman"/>
          <w:color w:val="0070C0"/>
          <w:szCs w:val="24"/>
        </w:rPr>
        <w:t>。</w:t>
      </w:r>
    </w:p>
    <w:p w14:paraId="2CDF69C5">
      <w:pPr>
        <w:widowControl/>
        <w:ind w:firstLine="0" w:firstLineChars="0"/>
        <w:outlineLvl w:val="3"/>
        <w:rPr>
          <w:rFonts w:cs="Times New Roman"/>
          <w:b/>
          <w:bCs/>
          <w:sz w:val="28"/>
          <w:szCs w:val="32"/>
        </w:rPr>
      </w:pPr>
      <w:r>
        <w:rPr>
          <w:rFonts w:cs="Times New Roman"/>
          <w:b/>
          <w:bCs/>
          <w:sz w:val="28"/>
          <w:szCs w:val="32"/>
        </w:rPr>
        <w:t>3.</w:t>
      </w:r>
      <w:r>
        <w:rPr>
          <w:rFonts w:hint="eastAsia" w:cs="Times New Roman"/>
          <w:b/>
          <w:bCs/>
          <w:sz w:val="28"/>
          <w:szCs w:val="32"/>
        </w:rPr>
        <w:t>2</w:t>
      </w:r>
      <w:r>
        <w:rPr>
          <w:rFonts w:cs="Times New Roman"/>
          <w:b/>
          <w:bCs/>
          <w:sz w:val="28"/>
          <w:szCs w:val="32"/>
        </w:rPr>
        <w:t>.3.2 废水污染防治措施</w:t>
      </w:r>
    </w:p>
    <w:p w14:paraId="0F300CEA">
      <w:pPr>
        <w:ind w:firstLine="480"/>
        <w:rPr>
          <w:rFonts w:cs="Times New Roman"/>
        </w:rPr>
      </w:pPr>
      <w:r>
        <w:rPr>
          <w:rFonts w:hint="eastAsia" w:cs="Times New Roman"/>
        </w:rPr>
        <w:t>PBT部现有项目废水主要为THF 提浓塔废水、熔体过滤器清洗废水、切粒废水、水洗塔废水、循环冷却水排水、生活污水、初期雨水等。项目生产废水经PBT部现有废水预处理设施处理后，送仪化公司生化东区处理装置处理，最终经仪化公司总排口排放至长江。</w:t>
      </w:r>
    </w:p>
    <w:p w14:paraId="5B4F5FF4">
      <w:pPr>
        <w:widowControl/>
        <w:ind w:firstLine="0" w:firstLineChars="0"/>
        <w:outlineLvl w:val="3"/>
        <w:rPr>
          <w:rFonts w:cs="Times New Roman"/>
          <w:b/>
          <w:bCs/>
          <w:sz w:val="28"/>
          <w:szCs w:val="32"/>
        </w:rPr>
      </w:pPr>
      <w:r>
        <w:rPr>
          <w:rFonts w:cs="Times New Roman"/>
          <w:b/>
          <w:bCs/>
          <w:sz w:val="28"/>
          <w:szCs w:val="32"/>
        </w:rPr>
        <w:t>3.</w:t>
      </w:r>
      <w:r>
        <w:rPr>
          <w:rFonts w:hint="eastAsia" w:cs="Times New Roman"/>
          <w:b/>
          <w:bCs/>
          <w:sz w:val="28"/>
          <w:szCs w:val="32"/>
        </w:rPr>
        <w:t>2</w:t>
      </w:r>
      <w:r>
        <w:rPr>
          <w:rFonts w:cs="Times New Roman"/>
          <w:b/>
          <w:bCs/>
          <w:sz w:val="28"/>
          <w:szCs w:val="32"/>
        </w:rPr>
        <w:t>.3.3 噪声污染防治措施</w:t>
      </w:r>
    </w:p>
    <w:p w14:paraId="0F2106CF">
      <w:pPr>
        <w:ind w:firstLine="480"/>
        <w:rPr>
          <w:rFonts w:cs="Times New Roman"/>
          <w:lang w:val="fr-FR"/>
        </w:rPr>
      </w:pPr>
      <w:r>
        <w:rPr>
          <w:rFonts w:hint="eastAsia" w:cs="Times New Roman"/>
          <w:szCs w:val="24"/>
        </w:rPr>
        <w:t>PBT部</w:t>
      </w:r>
      <w:r>
        <w:rPr>
          <w:rFonts w:hint="eastAsia" w:cs="Times New Roman"/>
          <w:lang w:val="fr-FR"/>
        </w:rPr>
        <w:t>现有</w:t>
      </w:r>
      <w:r>
        <w:rPr>
          <w:rFonts w:cs="Times New Roman"/>
          <w:lang w:val="fr-FR"/>
        </w:rPr>
        <w:t>项目噪声源主要为切粒机、泵类以及风机等生产及辅助设备产生的噪声，并将通过减振、隔声、厂房屏蔽、距离衰减、绿化等综合措施控制厂界噪声达标，项目所在地块位于中国石化仪征化纤有限责任公司内。由</w:t>
      </w:r>
      <w:r>
        <w:rPr>
          <w:rFonts w:hint="eastAsia" w:cs="Times New Roman"/>
          <w:szCs w:val="28"/>
        </w:rPr>
        <w:t>企业2</w:t>
      </w:r>
      <w:r>
        <w:rPr>
          <w:rFonts w:cs="Times New Roman"/>
          <w:szCs w:val="28"/>
        </w:rPr>
        <w:t>024</w:t>
      </w:r>
      <w:r>
        <w:rPr>
          <w:rFonts w:hint="eastAsia" w:cs="Times New Roman"/>
          <w:szCs w:val="28"/>
        </w:rPr>
        <w:t>年例行监测结果</w:t>
      </w:r>
      <w:r>
        <w:rPr>
          <w:rFonts w:cs="Times New Roman"/>
          <w:lang w:val="fr-FR"/>
        </w:rPr>
        <w:t>可知，仪化公司厂界噪声满足《工业企业厂界环境噪声排放标准》（GB12348-2008）3类标准。</w:t>
      </w:r>
    </w:p>
    <w:p w14:paraId="010EEDA6">
      <w:pPr>
        <w:widowControl/>
        <w:ind w:firstLine="0" w:firstLineChars="0"/>
        <w:outlineLvl w:val="3"/>
        <w:rPr>
          <w:rFonts w:cs="Times New Roman"/>
          <w:b/>
          <w:bCs/>
          <w:sz w:val="28"/>
          <w:szCs w:val="32"/>
        </w:rPr>
      </w:pPr>
      <w:r>
        <w:rPr>
          <w:rFonts w:cs="Times New Roman"/>
          <w:b/>
          <w:bCs/>
          <w:sz w:val="28"/>
          <w:szCs w:val="32"/>
        </w:rPr>
        <w:t>3.</w:t>
      </w:r>
      <w:r>
        <w:rPr>
          <w:rFonts w:hint="eastAsia" w:cs="Times New Roman"/>
          <w:b/>
          <w:bCs/>
          <w:sz w:val="28"/>
          <w:szCs w:val="32"/>
        </w:rPr>
        <w:t>2</w:t>
      </w:r>
      <w:r>
        <w:rPr>
          <w:rFonts w:cs="Times New Roman"/>
          <w:b/>
          <w:bCs/>
          <w:sz w:val="28"/>
          <w:szCs w:val="32"/>
        </w:rPr>
        <w:t xml:space="preserve">.3.4 固废污染防治措施 </w:t>
      </w:r>
    </w:p>
    <w:p w14:paraId="34BFA07E">
      <w:pPr>
        <w:ind w:firstLine="480"/>
        <w:rPr>
          <w:rFonts w:cs="Times New Roman"/>
          <w:szCs w:val="24"/>
        </w:rPr>
      </w:pPr>
      <w:bookmarkStart w:id="27" w:name="_Hlk521416079"/>
      <w:r>
        <w:rPr>
          <w:rFonts w:hint="eastAsia" w:cs="Times New Roman"/>
          <w:szCs w:val="24"/>
        </w:rPr>
        <w:t>PBT部现有</w:t>
      </w:r>
      <w:r>
        <w:rPr>
          <w:rFonts w:cs="Times New Roman"/>
          <w:szCs w:val="24"/>
        </w:rPr>
        <w:t>项目实际运行过程中产生固废包括：预缩聚釜、终缩聚釜开停车产生的PBT废渣、熔体过滤器清洗过程中产生的废碱液、设备维护产生的废润滑油及钛酸四丁酯废包装桶以及生活垃圾等。其中PBT废渣属于一般工业固废，外售处置；废碱液属于危险废物（HW35 900-352-35），按照危险废物收集贮存要求贮存于废液罐通过</w:t>
      </w:r>
      <w:r>
        <w:rPr>
          <w:rFonts w:hint="eastAsia" w:cs="Times New Roman"/>
          <w:szCs w:val="24"/>
        </w:rPr>
        <w:t>管道</w:t>
      </w:r>
      <w:r>
        <w:rPr>
          <w:rFonts w:cs="Times New Roman"/>
          <w:szCs w:val="24"/>
        </w:rPr>
        <w:t>缓慢排入厂内污水预处理站作为中和剂进行利用；碱液废包装桶</w:t>
      </w:r>
      <w:r>
        <w:rPr>
          <w:rFonts w:cs="Times New Roman"/>
          <w:kern w:val="0"/>
          <w:szCs w:val="24"/>
        </w:rPr>
        <w:t>由原料生产厂商直接回收后重新用于灌装原料。根据《固体废物鉴别标准 通则》</w:t>
      </w:r>
      <w:r>
        <w:rPr>
          <w:rFonts w:hint="eastAsia" w:cs="Times New Roman"/>
          <w:kern w:val="0"/>
          <w:szCs w:val="24"/>
        </w:rPr>
        <w:t>（</w:t>
      </w:r>
      <w:r>
        <w:rPr>
          <w:rFonts w:cs="Times New Roman"/>
          <w:kern w:val="0"/>
          <w:szCs w:val="24"/>
        </w:rPr>
        <w:t>GB34330-2017</w:t>
      </w:r>
      <w:r>
        <w:rPr>
          <w:rFonts w:hint="eastAsia" w:cs="Times New Roman"/>
          <w:kern w:val="0"/>
          <w:szCs w:val="24"/>
        </w:rPr>
        <w:t>）</w:t>
      </w:r>
      <w:r>
        <w:rPr>
          <w:rFonts w:cs="Times New Roman"/>
          <w:kern w:val="0"/>
          <w:szCs w:val="24"/>
        </w:rPr>
        <w:t>中：</w:t>
      </w:r>
      <w:r>
        <w:rPr>
          <w:rFonts w:hint="eastAsia" w:cs="Times New Roman"/>
          <w:kern w:val="0"/>
          <w:szCs w:val="24"/>
        </w:rPr>
        <w:t>“</w:t>
      </w:r>
      <w:r>
        <w:rPr>
          <w:rFonts w:cs="Times New Roman"/>
          <w:kern w:val="0"/>
          <w:szCs w:val="24"/>
        </w:rPr>
        <w:t>任何不需要修复和加工即可用于其原始用途的物质，或者在产生点经过修复和加工后满足国家、地方制定或行业通行的产品质量标准并且用于其原始用途的物质；</w:t>
      </w:r>
      <w:r>
        <w:rPr>
          <w:rFonts w:hint="eastAsia" w:cs="Times New Roman"/>
          <w:kern w:val="0"/>
          <w:szCs w:val="24"/>
        </w:rPr>
        <w:t>”</w:t>
      </w:r>
      <w:r>
        <w:rPr>
          <w:rFonts w:cs="Times New Roman"/>
          <w:kern w:val="0"/>
          <w:szCs w:val="24"/>
        </w:rPr>
        <w:t>不作为固体废物管理，故碱液废包装桶不作为固体废物管理。</w:t>
      </w:r>
      <w:r>
        <w:rPr>
          <w:rFonts w:cs="Times New Roman"/>
          <w:szCs w:val="24"/>
        </w:rPr>
        <w:t>钛酸四丁酯废包装桶属于危险废物（HW49 900-041-49），收集贮存于现有危废库内，由仪化公司统一委托南通瑞盈环保科技有限公司处置；废润滑油属于危险废物（HW08 900-249-08），密闭桶装贮存于危废库内，由仪化公司统一委托镇江风华废弃物处置有限公司处置。生活垃圾由环卫清运。</w:t>
      </w:r>
    </w:p>
    <w:p w14:paraId="367CDB8A">
      <w:pPr>
        <w:ind w:firstLine="480"/>
        <w:rPr>
          <w:rFonts w:cs="Times New Roman"/>
          <w:szCs w:val="24"/>
        </w:rPr>
      </w:pPr>
      <w:r>
        <w:rPr>
          <w:rFonts w:cs="Times New Roman"/>
          <w:szCs w:val="24"/>
        </w:rPr>
        <w:t>产生的废碱液通过污水管道缓慢排入厂区污水预处理站作为中和剂利用，已验收项目生产工艺过程不涉及第一类污染以及《危险废物鉴别标准浸出毒性》（GB5085.3）所列其他特征污染物，使用NaOH碱液清洗熔体过滤器过程主要为酯在碱性条件下的水解反应过程，产生的废碱液中主要成分为未溶解酯类等，因此废碱液中不含第一类污染物以及《危险废物鉴别标准浸出毒性》（GB5085.3）所列其他特征污染物，作为污水处理设施中和剂利用过程不按危险废物管理，废碱液通过废水管道缓慢排入污水预处理设施。</w:t>
      </w:r>
    </w:p>
    <w:p w14:paraId="4A95B670">
      <w:pPr>
        <w:ind w:firstLine="480"/>
        <w:rPr>
          <w:rFonts w:cs="Times New Roman"/>
          <w:b/>
          <w:szCs w:val="24"/>
        </w:rPr>
      </w:pPr>
      <w:r>
        <w:rPr>
          <w:rFonts w:hint="eastAsia" w:cs="Times New Roman"/>
          <w:szCs w:val="24"/>
        </w:rPr>
        <w:t>现有</w:t>
      </w:r>
      <w:r>
        <w:rPr>
          <w:rFonts w:cs="Times New Roman"/>
          <w:szCs w:val="24"/>
        </w:rPr>
        <w:t>项目固体废物处置情况见表3.</w:t>
      </w:r>
      <w:r>
        <w:rPr>
          <w:rFonts w:hint="eastAsia" w:cs="Times New Roman"/>
          <w:szCs w:val="24"/>
        </w:rPr>
        <w:t>2.3-1</w:t>
      </w:r>
      <w:r>
        <w:rPr>
          <w:rFonts w:cs="Times New Roman"/>
          <w:szCs w:val="24"/>
        </w:rPr>
        <w:t>。</w:t>
      </w:r>
    </w:p>
    <w:p w14:paraId="6C84CB9D">
      <w:pPr>
        <w:adjustRightInd/>
        <w:snapToGrid/>
        <w:spacing w:line="240" w:lineRule="auto"/>
        <w:ind w:left="425" w:firstLine="0" w:firstLineChars="0"/>
        <w:jc w:val="center"/>
        <w:rPr>
          <w:rFonts w:cs="Times New Roman"/>
          <w:b/>
          <w:bCs/>
          <w:szCs w:val="24"/>
        </w:rPr>
      </w:pPr>
      <w:r>
        <w:rPr>
          <w:rFonts w:cs="Times New Roman"/>
          <w:b/>
          <w:bCs/>
          <w:szCs w:val="24"/>
        </w:rPr>
        <w:t>表3.</w:t>
      </w:r>
      <w:r>
        <w:rPr>
          <w:rFonts w:hint="eastAsia" w:cs="Times New Roman"/>
          <w:b/>
          <w:bCs/>
          <w:szCs w:val="24"/>
        </w:rPr>
        <w:t>2.3</w:t>
      </w:r>
      <w:r>
        <w:rPr>
          <w:rFonts w:cs="Times New Roman"/>
          <w:b/>
          <w:bCs/>
          <w:szCs w:val="24"/>
        </w:rPr>
        <w:t xml:space="preserve">-1 </w:t>
      </w:r>
      <w:r>
        <w:rPr>
          <w:rFonts w:hint="eastAsia" w:cs="Times New Roman"/>
          <w:b/>
          <w:bCs/>
          <w:szCs w:val="24"/>
        </w:rPr>
        <w:t>现有</w:t>
      </w:r>
      <w:r>
        <w:rPr>
          <w:rFonts w:cs="Times New Roman"/>
          <w:b/>
          <w:bCs/>
          <w:szCs w:val="24"/>
        </w:rPr>
        <w:t>项目固体废物处置情况</w:t>
      </w:r>
    </w:p>
    <w:tbl>
      <w:tblPr>
        <w:tblStyle w:val="88"/>
        <w:tblW w:w="9341" w:type="dxa"/>
        <w:jc w:val="center"/>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Layout w:type="fixed"/>
        <w:tblCellMar>
          <w:top w:w="0" w:type="dxa"/>
          <w:left w:w="108" w:type="dxa"/>
          <w:bottom w:w="0" w:type="dxa"/>
          <w:right w:w="108" w:type="dxa"/>
        </w:tblCellMar>
      </w:tblPr>
      <w:tblGrid>
        <w:gridCol w:w="427"/>
        <w:gridCol w:w="1123"/>
        <w:gridCol w:w="703"/>
        <w:gridCol w:w="1276"/>
        <w:gridCol w:w="567"/>
        <w:gridCol w:w="851"/>
        <w:gridCol w:w="992"/>
        <w:gridCol w:w="1701"/>
        <w:gridCol w:w="1701"/>
      </w:tblGrid>
      <w:tr w14:paraId="69F47B7E">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0" w:type="dxa"/>
            <w:left w:w="108" w:type="dxa"/>
            <w:bottom w:w="0" w:type="dxa"/>
            <w:right w:w="108" w:type="dxa"/>
          </w:tblCellMar>
        </w:tblPrEx>
        <w:trPr>
          <w:trHeight w:val="737" w:hRule="atLeast"/>
          <w:jc w:val="center"/>
        </w:trPr>
        <w:tc>
          <w:tcPr>
            <w:tcW w:w="427" w:type="dxa"/>
            <w:vAlign w:val="center"/>
          </w:tcPr>
          <w:p w14:paraId="3D843993">
            <w:pPr>
              <w:widowControl/>
              <w:adjustRightInd/>
              <w:snapToGrid/>
              <w:spacing w:line="240" w:lineRule="auto"/>
              <w:ind w:firstLine="0" w:firstLineChars="0"/>
              <w:jc w:val="center"/>
              <w:textAlignment w:val="center"/>
              <w:rPr>
                <w:rFonts w:cs="Times New Roman"/>
                <w:b/>
                <w:kern w:val="0"/>
                <w:sz w:val="21"/>
                <w:szCs w:val="21"/>
              </w:rPr>
            </w:pPr>
            <w:r>
              <w:rPr>
                <w:rFonts w:cs="Times New Roman"/>
                <w:b/>
                <w:kern w:val="0"/>
                <w:sz w:val="21"/>
                <w:szCs w:val="21"/>
              </w:rPr>
              <w:t>序号</w:t>
            </w:r>
          </w:p>
        </w:tc>
        <w:tc>
          <w:tcPr>
            <w:tcW w:w="1123" w:type="dxa"/>
            <w:vAlign w:val="center"/>
          </w:tcPr>
          <w:p w14:paraId="14A199D7">
            <w:pPr>
              <w:widowControl/>
              <w:adjustRightInd/>
              <w:snapToGrid/>
              <w:spacing w:line="240" w:lineRule="auto"/>
              <w:ind w:firstLine="0" w:firstLineChars="0"/>
              <w:jc w:val="center"/>
              <w:textAlignment w:val="center"/>
              <w:rPr>
                <w:rFonts w:cs="Times New Roman"/>
                <w:b/>
                <w:kern w:val="0"/>
                <w:sz w:val="21"/>
                <w:szCs w:val="21"/>
              </w:rPr>
            </w:pPr>
            <w:r>
              <w:rPr>
                <w:rFonts w:cs="Times New Roman"/>
                <w:b/>
                <w:kern w:val="0"/>
                <w:sz w:val="21"/>
                <w:szCs w:val="21"/>
              </w:rPr>
              <w:t>固体废物名称</w:t>
            </w:r>
          </w:p>
        </w:tc>
        <w:tc>
          <w:tcPr>
            <w:tcW w:w="703" w:type="dxa"/>
            <w:vAlign w:val="center"/>
          </w:tcPr>
          <w:p w14:paraId="169793FE">
            <w:pPr>
              <w:widowControl/>
              <w:adjustRightInd/>
              <w:snapToGrid/>
              <w:spacing w:line="240" w:lineRule="auto"/>
              <w:ind w:firstLine="0" w:firstLineChars="0"/>
              <w:jc w:val="center"/>
              <w:textAlignment w:val="center"/>
              <w:rPr>
                <w:rFonts w:cs="Times New Roman"/>
                <w:b/>
                <w:kern w:val="0"/>
                <w:sz w:val="21"/>
                <w:szCs w:val="21"/>
              </w:rPr>
            </w:pPr>
            <w:r>
              <w:rPr>
                <w:rFonts w:cs="Times New Roman"/>
                <w:b/>
                <w:kern w:val="0"/>
                <w:sz w:val="21"/>
                <w:szCs w:val="21"/>
              </w:rPr>
              <w:t>属性</w:t>
            </w:r>
          </w:p>
        </w:tc>
        <w:tc>
          <w:tcPr>
            <w:tcW w:w="1276" w:type="dxa"/>
            <w:vAlign w:val="center"/>
          </w:tcPr>
          <w:p w14:paraId="5015244E">
            <w:pPr>
              <w:widowControl/>
              <w:adjustRightInd/>
              <w:snapToGrid/>
              <w:spacing w:line="240" w:lineRule="auto"/>
              <w:ind w:firstLine="0" w:firstLineChars="0"/>
              <w:jc w:val="center"/>
              <w:textAlignment w:val="center"/>
              <w:rPr>
                <w:rFonts w:cs="Times New Roman"/>
                <w:b/>
                <w:kern w:val="0"/>
                <w:sz w:val="21"/>
                <w:szCs w:val="21"/>
              </w:rPr>
            </w:pPr>
            <w:r>
              <w:rPr>
                <w:rFonts w:cs="Times New Roman"/>
                <w:b/>
                <w:kern w:val="0"/>
                <w:sz w:val="21"/>
                <w:szCs w:val="21"/>
              </w:rPr>
              <w:t>产生环节</w:t>
            </w:r>
          </w:p>
        </w:tc>
        <w:tc>
          <w:tcPr>
            <w:tcW w:w="567" w:type="dxa"/>
            <w:vAlign w:val="center"/>
          </w:tcPr>
          <w:p w14:paraId="561EA48B">
            <w:pPr>
              <w:widowControl/>
              <w:adjustRightInd/>
              <w:snapToGrid/>
              <w:spacing w:line="240" w:lineRule="auto"/>
              <w:ind w:firstLine="0" w:firstLineChars="0"/>
              <w:jc w:val="center"/>
              <w:textAlignment w:val="center"/>
              <w:rPr>
                <w:rFonts w:cs="Times New Roman"/>
                <w:b/>
                <w:kern w:val="0"/>
                <w:sz w:val="21"/>
                <w:szCs w:val="21"/>
              </w:rPr>
            </w:pPr>
            <w:r>
              <w:rPr>
                <w:rFonts w:cs="Times New Roman"/>
                <w:b/>
                <w:kern w:val="0"/>
                <w:sz w:val="21"/>
                <w:szCs w:val="21"/>
              </w:rPr>
              <w:t>形态</w:t>
            </w:r>
          </w:p>
        </w:tc>
        <w:tc>
          <w:tcPr>
            <w:tcW w:w="851" w:type="dxa"/>
            <w:vAlign w:val="center"/>
          </w:tcPr>
          <w:p w14:paraId="709B4B06">
            <w:pPr>
              <w:widowControl/>
              <w:adjustRightInd/>
              <w:snapToGrid/>
              <w:spacing w:line="240" w:lineRule="auto"/>
              <w:ind w:firstLine="0" w:firstLineChars="0"/>
              <w:jc w:val="center"/>
              <w:textAlignment w:val="center"/>
              <w:rPr>
                <w:rFonts w:cs="Times New Roman"/>
                <w:b/>
                <w:kern w:val="0"/>
                <w:sz w:val="21"/>
                <w:szCs w:val="21"/>
              </w:rPr>
            </w:pPr>
            <w:r>
              <w:rPr>
                <w:rFonts w:cs="Times New Roman"/>
                <w:b/>
                <w:kern w:val="0"/>
                <w:sz w:val="21"/>
                <w:szCs w:val="21"/>
              </w:rPr>
              <w:t>组分</w:t>
            </w:r>
          </w:p>
        </w:tc>
        <w:tc>
          <w:tcPr>
            <w:tcW w:w="992" w:type="dxa"/>
            <w:vAlign w:val="center"/>
          </w:tcPr>
          <w:p w14:paraId="109A1FEA">
            <w:pPr>
              <w:widowControl/>
              <w:adjustRightInd/>
              <w:snapToGrid/>
              <w:spacing w:line="240" w:lineRule="auto"/>
              <w:ind w:firstLine="0" w:firstLineChars="0"/>
              <w:jc w:val="center"/>
              <w:textAlignment w:val="center"/>
              <w:rPr>
                <w:rFonts w:cs="Times New Roman"/>
                <w:b/>
                <w:kern w:val="0"/>
                <w:sz w:val="21"/>
                <w:szCs w:val="21"/>
              </w:rPr>
            </w:pPr>
            <w:r>
              <w:rPr>
                <w:rFonts w:cs="Times New Roman"/>
                <w:b/>
                <w:kern w:val="0"/>
                <w:sz w:val="21"/>
                <w:szCs w:val="21"/>
              </w:rPr>
              <w:t>产生量（t/a）</w:t>
            </w:r>
          </w:p>
        </w:tc>
        <w:tc>
          <w:tcPr>
            <w:tcW w:w="1701" w:type="dxa"/>
            <w:vAlign w:val="center"/>
          </w:tcPr>
          <w:p w14:paraId="03C71BDE">
            <w:pPr>
              <w:widowControl/>
              <w:adjustRightInd/>
              <w:snapToGrid/>
              <w:spacing w:line="240" w:lineRule="auto"/>
              <w:ind w:firstLine="0" w:firstLineChars="0"/>
              <w:jc w:val="center"/>
              <w:textAlignment w:val="center"/>
              <w:rPr>
                <w:rFonts w:cs="Times New Roman"/>
                <w:b/>
                <w:kern w:val="0"/>
                <w:sz w:val="21"/>
                <w:szCs w:val="21"/>
              </w:rPr>
            </w:pPr>
            <w:r>
              <w:rPr>
                <w:rFonts w:cs="Times New Roman"/>
                <w:b/>
                <w:kern w:val="0"/>
                <w:sz w:val="21"/>
                <w:szCs w:val="21"/>
              </w:rPr>
              <w:t>废物代码</w:t>
            </w:r>
          </w:p>
        </w:tc>
        <w:tc>
          <w:tcPr>
            <w:tcW w:w="1701" w:type="dxa"/>
            <w:vAlign w:val="center"/>
          </w:tcPr>
          <w:p w14:paraId="0884CE8C">
            <w:pPr>
              <w:widowControl/>
              <w:adjustRightInd/>
              <w:snapToGrid/>
              <w:spacing w:line="240" w:lineRule="auto"/>
              <w:ind w:firstLine="0" w:firstLineChars="0"/>
              <w:jc w:val="center"/>
              <w:textAlignment w:val="center"/>
              <w:rPr>
                <w:rFonts w:cs="Times New Roman"/>
                <w:b/>
                <w:kern w:val="0"/>
                <w:sz w:val="21"/>
                <w:szCs w:val="21"/>
              </w:rPr>
            </w:pPr>
            <w:r>
              <w:rPr>
                <w:rFonts w:cs="Times New Roman"/>
                <w:b/>
                <w:kern w:val="0"/>
                <w:sz w:val="21"/>
                <w:szCs w:val="21"/>
              </w:rPr>
              <w:t>处置方式</w:t>
            </w:r>
          </w:p>
        </w:tc>
      </w:tr>
      <w:tr w14:paraId="6A3C7D96">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0" w:type="dxa"/>
            <w:left w:w="108" w:type="dxa"/>
            <w:bottom w:w="0" w:type="dxa"/>
            <w:right w:w="108" w:type="dxa"/>
          </w:tblCellMar>
        </w:tblPrEx>
        <w:trPr>
          <w:trHeight w:val="737" w:hRule="atLeast"/>
          <w:jc w:val="center"/>
        </w:trPr>
        <w:tc>
          <w:tcPr>
            <w:tcW w:w="427" w:type="dxa"/>
            <w:vAlign w:val="center"/>
          </w:tcPr>
          <w:p w14:paraId="6332782C">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1</w:t>
            </w:r>
          </w:p>
        </w:tc>
        <w:tc>
          <w:tcPr>
            <w:tcW w:w="1123" w:type="dxa"/>
            <w:vAlign w:val="center"/>
          </w:tcPr>
          <w:p w14:paraId="2239234D">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PBT聚合废渣</w:t>
            </w:r>
          </w:p>
        </w:tc>
        <w:tc>
          <w:tcPr>
            <w:tcW w:w="703" w:type="dxa"/>
            <w:vAlign w:val="center"/>
          </w:tcPr>
          <w:p w14:paraId="050C095B">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一般工业固废</w:t>
            </w:r>
          </w:p>
        </w:tc>
        <w:tc>
          <w:tcPr>
            <w:tcW w:w="1276" w:type="dxa"/>
            <w:vAlign w:val="center"/>
          </w:tcPr>
          <w:p w14:paraId="39CFAD5E">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预缩聚釜、终缩聚釜开停车</w:t>
            </w:r>
          </w:p>
        </w:tc>
        <w:tc>
          <w:tcPr>
            <w:tcW w:w="567" w:type="dxa"/>
            <w:vAlign w:val="center"/>
          </w:tcPr>
          <w:p w14:paraId="6F3AC9A9">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固体</w:t>
            </w:r>
          </w:p>
        </w:tc>
        <w:tc>
          <w:tcPr>
            <w:tcW w:w="851" w:type="dxa"/>
            <w:vAlign w:val="center"/>
          </w:tcPr>
          <w:p w14:paraId="3D57426B">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PBT</w:t>
            </w:r>
          </w:p>
        </w:tc>
        <w:tc>
          <w:tcPr>
            <w:tcW w:w="992" w:type="dxa"/>
            <w:vAlign w:val="center"/>
          </w:tcPr>
          <w:p w14:paraId="579BDD9C">
            <w:pPr>
              <w:widowControl/>
              <w:adjustRightInd/>
              <w:snapToGrid/>
              <w:spacing w:line="240" w:lineRule="auto"/>
              <w:ind w:firstLine="0" w:firstLineChars="0"/>
              <w:jc w:val="center"/>
              <w:textAlignment w:val="center"/>
              <w:rPr>
                <w:rFonts w:cs="Times New Roman"/>
                <w:bCs/>
                <w:kern w:val="0"/>
                <w:sz w:val="21"/>
                <w:szCs w:val="21"/>
              </w:rPr>
            </w:pPr>
          </w:p>
        </w:tc>
        <w:tc>
          <w:tcPr>
            <w:tcW w:w="1701" w:type="dxa"/>
            <w:vAlign w:val="center"/>
          </w:tcPr>
          <w:p w14:paraId="1191823E">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Cs w:val="21"/>
              </w:rPr>
              <w:t>265-000-06</w:t>
            </w:r>
          </w:p>
        </w:tc>
        <w:tc>
          <w:tcPr>
            <w:tcW w:w="1701" w:type="dxa"/>
            <w:vAlign w:val="center"/>
          </w:tcPr>
          <w:p w14:paraId="163E2C77">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外售</w:t>
            </w:r>
          </w:p>
        </w:tc>
      </w:tr>
      <w:tr w14:paraId="0AAAE21D">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0" w:type="dxa"/>
            <w:left w:w="108" w:type="dxa"/>
            <w:bottom w:w="0" w:type="dxa"/>
            <w:right w:w="108" w:type="dxa"/>
          </w:tblCellMar>
        </w:tblPrEx>
        <w:trPr>
          <w:trHeight w:val="737" w:hRule="atLeast"/>
          <w:jc w:val="center"/>
        </w:trPr>
        <w:tc>
          <w:tcPr>
            <w:tcW w:w="427" w:type="dxa"/>
            <w:vAlign w:val="center"/>
          </w:tcPr>
          <w:p w14:paraId="2DAAD1B7">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2</w:t>
            </w:r>
          </w:p>
        </w:tc>
        <w:tc>
          <w:tcPr>
            <w:tcW w:w="1123" w:type="dxa"/>
            <w:vAlign w:val="center"/>
          </w:tcPr>
          <w:p w14:paraId="0D3C1461">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废碱液</w:t>
            </w:r>
          </w:p>
        </w:tc>
        <w:tc>
          <w:tcPr>
            <w:tcW w:w="703" w:type="dxa"/>
            <w:vMerge w:val="restart"/>
            <w:vAlign w:val="center"/>
          </w:tcPr>
          <w:p w14:paraId="54E677DF">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危险废物</w:t>
            </w:r>
          </w:p>
        </w:tc>
        <w:tc>
          <w:tcPr>
            <w:tcW w:w="1276" w:type="dxa"/>
            <w:vAlign w:val="center"/>
          </w:tcPr>
          <w:p w14:paraId="28918D6A">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过滤器清洗</w:t>
            </w:r>
          </w:p>
        </w:tc>
        <w:tc>
          <w:tcPr>
            <w:tcW w:w="567" w:type="dxa"/>
            <w:vAlign w:val="center"/>
          </w:tcPr>
          <w:p w14:paraId="72EAE875">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液态</w:t>
            </w:r>
          </w:p>
        </w:tc>
        <w:tc>
          <w:tcPr>
            <w:tcW w:w="851" w:type="dxa"/>
            <w:vAlign w:val="center"/>
          </w:tcPr>
          <w:p w14:paraId="38E4BF40">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NaOH等</w:t>
            </w:r>
          </w:p>
        </w:tc>
        <w:tc>
          <w:tcPr>
            <w:tcW w:w="992" w:type="dxa"/>
            <w:vAlign w:val="center"/>
          </w:tcPr>
          <w:p w14:paraId="3A89BFB6">
            <w:pPr>
              <w:widowControl/>
              <w:adjustRightInd/>
              <w:snapToGrid/>
              <w:spacing w:line="240" w:lineRule="auto"/>
              <w:ind w:firstLine="0" w:firstLineChars="0"/>
              <w:jc w:val="center"/>
              <w:textAlignment w:val="center"/>
              <w:rPr>
                <w:rFonts w:cs="Times New Roman"/>
                <w:bCs/>
                <w:kern w:val="0"/>
                <w:sz w:val="21"/>
                <w:szCs w:val="21"/>
              </w:rPr>
            </w:pPr>
          </w:p>
        </w:tc>
        <w:tc>
          <w:tcPr>
            <w:tcW w:w="1701" w:type="dxa"/>
            <w:vAlign w:val="center"/>
          </w:tcPr>
          <w:p w14:paraId="518C6B34">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HW35</w:t>
            </w:r>
          </w:p>
          <w:p w14:paraId="12F98BAD">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（900-352-35）</w:t>
            </w:r>
          </w:p>
        </w:tc>
        <w:tc>
          <w:tcPr>
            <w:tcW w:w="1701" w:type="dxa"/>
            <w:vAlign w:val="center"/>
          </w:tcPr>
          <w:p w14:paraId="0A7020E7">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自行利用，作为废水预处理设施中和剂</w:t>
            </w:r>
          </w:p>
        </w:tc>
      </w:tr>
      <w:tr w14:paraId="20AE193A">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0" w:type="dxa"/>
            <w:left w:w="108" w:type="dxa"/>
            <w:bottom w:w="0" w:type="dxa"/>
            <w:right w:w="108" w:type="dxa"/>
          </w:tblCellMar>
        </w:tblPrEx>
        <w:trPr>
          <w:trHeight w:val="737" w:hRule="atLeast"/>
          <w:jc w:val="center"/>
        </w:trPr>
        <w:tc>
          <w:tcPr>
            <w:tcW w:w="427" w:type="dxa"/>
            <w:vAlign w:val="center"/>
          </w:tcPr>
          <w:p w14:paraId="58B11BBF">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3</w:t>
            </w:r>
          </w:p>
        </w:tc>
        <w:tc>
          <w:tcPr>
            <w:tcW w:w="1123" w:type="dxa"/>
            <w:vAlign w:val="center"/>
          </w:tcPr>
          <w:p w14:paraId="1D82447B">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废包装桶</w:t>
            </w:r>
          </w:p>
        </w:tc>
        <w:tc>
          <w:tcPr>
            <w:tcW w:w="703" w:type="dxa"/>
            <w:vMerge w:val="continue"/>
            <w:vAlign w:val="center"/>
          </w:tcPr>
          <w:p w14:paraId="2989F136">
            <w:pPr>
              <w:widowControl/>
              <w:adjustRightInd/>
              <w:snapToGrid/>
              <w:spacing w:line="240" w:lineRule="auto"/>
              <w:ind w:firstLine="0" w:firstLineChars="0"/>
              <w:jc w:val="center"/>
              <w:textAlignment w:val="center"/>
              <w:rPr>
                <w:rFonts w:cs="Times New Roman"/>
                <w:bCs/>
                <w:kern w:val="0"/>
                <w:sz w:val="21"/>
                <w:szCs w:val="21"/>
              </w:rPr>
            </w:pPr>
          </w:p>
        </w:tc>
        <w:tc>
          <w:tcPr>
            <w:tcW w:w="1276" w:type="dxa"/>
            <w:vAlign w:val="center"/>
          </w:tcPr>
          <w:p w14:paraId="2BF765E2">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钛酸四丁酯使用</w:t>
            </w:r>
          </w:p>
        </w:tc>
        <w:tc>
          <w:tcPr>
            <w:tcW w:w="567" w:type="dxa"/>
            <w:vAlign w:val="center"/>
          </w:tcPr>
          <w:p w14:paraId="4D0C4A98">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固态</w:t>
            </w:r>
          </w:p>
        </w:tc>
        <w:tc>
          <w:tcPr>
            <w:tcW w:w="851" w:type="dxa"/>
            <w:vAlign w:val="center"/>
          </w:tcPr>
          <w:p w14:paraId="6B968B99">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钛酸四丁酯</w:t>
            </w:r>
          </w:p>
        </w:tc>
        <w:tc>
          <w:tcPr>
            <w:tcW w:w="992" w:type="dxa"/>
            <w:vAlign w:val="center"/>
          </w:tcPr>
          <w:p w14:paraId="09765962">
            <w:pPr>
              <w:widowControl/>
              <w:adjustRightInd/>
              <w:snapToGrid/>
              <w:spacing w:line="240" w:lineRule="auto"/>
              <w:ind w:firstLine="0" w:firstLineChars="0"/>
              <w:jc w:val="center"/>
              <w:textAlignment w:val="center"/>
              <w:rPr>
                <w:rFonts w:cs="Times New Roman"/>
                <w:bCs/>
                <w:kern w:val="0"/>
                <w:sz w:val="21"/>
                <w:szCs w:val="21"/>
              </w:rPr>
            </w:pPr>
          </w:p>
        </w:tc>
        <w:tc>
          <w:tcPr>
            <w:tcW w:w="1701" w:type="dxa"/>
            <w:vAlign w:val="center"/>
          </w:tcPr>
          <w:p w14:paraId="1C4FAE30">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HW49</w:t>
            </w:r>
          </w:p>
          <w:p w14:paraId="37DA3A02">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（900-041-49）</w:t>
            </w:r>
          </w:p>
        </w:tc>
        <w:tc>
          <w:tcPr>
            <w:tcW w:w="1701" w:type="dxa"/>
            <w:vMerge w:val="restart"/>
            <w:vAlign w:val="center"/>
          </w:tcPr>
          <w:p w14:paraId="49F03F02">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委托有资质单位处置</w:t>
            </w:r>
          </w:p>
        </w:tc>
      </w:tr>
      <w:tr w14:paraId="4B84388A">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0" w:type="dxa"/>
            <w:left w:w="108" w:type="dxa"/>
            <w:bottom w:w="0" w:type="dxa"/>
            <w:right w:w="108" w:type="dxa"/>
          </w:tblCellMar>
        </w:tblPrEx>
        <w:trPr>
          <w:trHeight w:val="737" w:hRule="atLeast"/>
          <w:jc w:val="center"/>
        </w:trPr>
        <w:tc>
          <w:tcPr>
            <w:tcW w:w="427" w:type="dxa"/>
            <w:vAlign w:val="center"/>
          </w:tcPr>
          <w:p w14:paraId="520A9651">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4</w:t>
            </w:r>
          </w:p>
        </w:tc>
        <w:tc>
          <w:tcPr>
            <w:tcW w:w="1123" w:type="dxa"/>
            <w:vAlign w:val="center"/>
          </w:tcPr>
          <w:p w14:paraId="7B358FDE">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废润滑油</w:t>
            </w:r>
          </w:p>
        </w:tc>
        <w:tc>
          <w:tcPr>
            <w:tcW w:w="703" w:type="dxa"/>
            <w:vMerge w:val="continue"/>
            <w:vAlign w:val="center"/>
          </w:tcPr>
          <w:p w14:paraId="50DD2DCF">
            <w:pPr>
              <w:widowControl/>
              <w:adjustRightInd/>
              <w:snapToGrid/>
              <w:spacing w:line="240" w:lineRule="auto"/>
              <w:ind w:firstLine="0" w:firstLineChars="0"/>
              <w:jc w:val="center"/>
              <w:textAlignment w:val="center"/>
              <w:rPr>
                <w:rFonts w:cs="Times New Roman"/>
                <w:bCs/>
                <w:kern w:val="0"/>
                <w:sz w:val="21"/>
                <w:szCs w:val="21"/>
              </w:rPr>
            </w:pPr>
          </w:p>
        </w:tc>
        <w:tc>
          <w:tcPr>
            <w:tcW w:w="1276" w:type="dxa"/>
            <w:vAlign w:val="center"/>
          </w:tcPr>
          <w:p w14:paraId="50334945">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设备维护</w:t>
            </w:r>
          </w:p>
        </w:tc>
        <w:tc>
          <w:tcPr>
            <w:tcW w:w="567" w:type="dxa"/>
            <w:vAlign w:val="center"/>
          </w:tcPr>
          <w:p w14:paraId="5A8ECB8F">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液态</w:t>
            </w:r>
          </w:p>
        </w:tc>
        <w:tc>
          <w:tcPr>
            <w:tcW w:w="851" w:type="dxa"/>
            <w:vAlign w:val="center"/>
          </w:tcPr>
          <w:p w14:paraId="33241194">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矿物油</w:t>
            </w:r>
          </w:p>
        </w:tc>
        <w:tc>
          <w:tcPr>
            <w:tcW w:w="992" w:type="dxa"/>
            <w:vAlign w:val="center"/>
          </w:tcPr>
          <w:p w14:paraId="09C3326F">
            <w:pPr>
              <w:widowControl/>
              <w:adjustRightInd/>
              <w:snapToGrid/>
              <w:spacing w:line="240" w:lineRule="auto"/>
              <w:ind w:firstLine="0" w:firstLineChars="0"/>
              <w:jc w:val="center"/>
              <w:textAlignment w:val="center"/>
              <w:rPr>
                <w:rFonts w:cs="Times New Roman"/>
                <w:bCs/>
                <w:kern w:val="0"/>
                <w:sz w:val="21"/>
                <w:szCs w:val="21"/>
              </w:rPr>
            </w:pPr>
          </w:p>
        </w:tc>
        <w:tc>
          <w:tcPr>
            <w:tcW w:w="1701" w:type="dxa"/>
            <w:vAlign w:val="center"/>
          </w:tcPr>
          <w:p w14:paraId="207293BC">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HW08</w:t>
            </w:r>
          </w:p>
          <w:p w14:paraId="669A4ABE">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（900-249-08）</w:t>
            </w:r>
          </w:p>
        </w:tc>
        <w:tc>
          <w:tcPr>
            <w:tcW w:w="1701" w:type="dxa"/>
            <w:vMerge w:val="continue"/>
            <w:vAlign w:val="center"/>
          </w:tcPr>
          <w:p w14:paraId="483244BF">
            <w:pPr>
              <w:widowControl/>
              <w:adjustRightInd/>
              <w:snapToGrid/>
              <w:spacing w:line="240" w:lineRule="auto"/>
              <w:ind w:firstLine="0" w:firstLineChars="0"/>
              <w:jc w:val="center"/>
              <w:textAlignment w:val="center"/>
              <w:rPr>
                <w:rFonts w:cs="Times New Roman"/>
                <w:bCs/>
                <w:kern w:val="0"/>
                <w:sz w:val="21"/>
                <w:szCs w:val="21"/>
              </w:rPr>
            </w:pPr>
          </w:p>
        </w:tc>
      </w:tr>
      <w:tr w14:paraId="3CA43D49">
        <w:tblPrEx>
          <w:tblBorders>
            <w:top w:val="single" w:color="000000" w:sz="12" w:space="0"/>
            <w:left w:val="none" w:color="auto" w:sz="0" w:space="0"/>
            <w:bottom w:val="single" w:color="000000" w:sz="12" w:space="0"/>
            <w:right w:val="none" w:color="auto" w:sz="0" w:space="0"/>
            <w:insideH w:val="single" w:color="000000" w:sz="6" w:space="0"/>
            <w:insideV w:val="single" w:color="000000" w:sz="6" w:space="0"/>
          </w:tblBorders>
          <w:tblCellMar>
            <w:top w:w="0" w:type="dxa"/>
            <w:left w:w="108" w:type="dxa"/>
            <w:bottom w:w="0" w:type="dxa"/>
            <w:right w:w="108" w:type="dxa"/>
          </w:tblCellMar>
        </w:tblPrEx>
        <w:trPr>
          <w:trHeight w:val="737" w:hRule="atLeast"/>
          <w:jc w:val="center"/>
        </w:trPr>
        <w:tc>
          <w:tcPr>
            <w:tcW w:w="427" w:type="dxa"/>
            <w:vAlign w:val="center"/>
          </w:tcPr>
          <w:p w14:paraId="1E65BC68">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5</w:t>
            </w:r>
          </w:p>
        </w:tc>
        <w:tc>
          <w:tcPr>
            <w:tcW w:w="1123" w:type="dxa"/>
            <w:vAlign w:val="center"/>
          </w:tcPr>
          <w:p w14:paraId="3FF9A4B1">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生活垃圾</w:t>
            </w:r>
          </w:p>
        </w:tc>
        <w:tc>
          <w:tcPr>
            <w:tcW w:w="703" w:type="dxa"/>
            <w:vAlign w:val="center"/>
          </w:tcPr>
          <w:p w14:paraId="672FFC01">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生活垃圾</w:t>
            </w:r>
          </w:p>
        </w:tc>
        <w:tc>
          <w:tcPr>
            <w:tcW w:w="1276" w:type="dxa"/>
            <w:vAlign w:val="center"/>
          </w:tcPr>
          <w:p w14:paraId="36E3AD2C">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职工生活</w:t>
            </w:r>
          </w:p>
        </w:tc>
        <w:tc>
          <w:tcPr>
            <w:tcW w:w="567" w:type="dxa"/>
            <w:vAlign w:val="center"/>
          </w:tcPr>
          <w:p w14:paraId="57773FA8">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固态</w:t>
            </w:r>
          </w:p>
        </w:tc>
        <w:tc>
          <w:tcPr>
            <w:tcW w:w="851" w:type="dxa"/>
            <w:vAlign w:val="center"/>
          </w:tcPr>
          <w:p w14:paraId="14D20599">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纸张、果皮等</w:t>
            </w:r>
          </w:p>
        </w:tc>
        <w:tc>
          <w:tcPr>
            <w:tcW w:w="992" w:type="dxa"/>
            <w:vAlign w:val="center"/>
          </w:tcPr>
          <w:p w14:paraId="582D71D5">
            <w:pPr>
              <w:widowControl/>
              <w:adjustRightInd/>
              <w:snapToGrid/>
              <w:spacing w:line="240" w:lineRule="auto"/>
              <w:ind w:firstLine="0" w:firstLineChars="0"/>
              <w:jc w:val="center"/>
              <w:textAlignment w:val="center"/>
              <w:rPr>
                <w:rFonts w:cs="Times New Roman"/>
                <w:bCs/>
                <w:kern w:val="0"/>
                <w:sz w:val="21"/>
                <w:szCs w:val="21"/>
              </w:rPr>
            </w:pPr>
          </w:p>
        </w:tc>
        <w:tc>
          <w:tcPr>
            <w:tcW w:w="1701" w:type="dxa"/>
            <w:vAlign w:val="center"/>
          </w:tcPr>
          <w:p w14:paraId="6274DB82">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w:t>
            </w:r>
          </w:p>
        </w:tc>
        <w:tc>
          <w:tcPr>
            <w:tcW w:w="1701" w:type="dxa"/>
            <w:vAlign w:val="center"/>
          </w:tcPr>
          <w:p w14:paraId="3815EFFB">
            <w:pPr>
              <w:widowControl/>
              <w:adjustRightInd/>
              <w:snapToGrid/>
              <w:spacing w:line="240" w:lineRule="auto"/>
              <w:ind w:firstLine="0" w:firstLineChars="0"/>
              <w:jc w:val="center"/>
              <w:textAlignment w:val="center"/>
              <w:rPr>
                <w:rFonts w:cs="Times New Roman"/>
                <w:bCs/>
                <w:kern w:val="0"/>
                <w:sz w:val="21"/>
                <w:szCs w:val="21"/>
              </w:rPr>
            </w:pPr>
            <w:r>
              <w:rPr>
                <w:rFonts w:cs="Times New Roman"/>
                <w:bCs/>
                <w:kern w:val="0"/>
                <w:sz w:val="21"/>
                <w:szCs w:val="21"/>
              </w:rPr>
              <w:t>环卫清运</w:t>
            </w:r>
          </w:p>
        </w:tc>
      </w:tr>
    </w:tbl>
    <w:p w14:paraId="03CFEFD7">
      <w:pPr>
        <w:ind w:firstLine="480"/>
        <w:rPr>
          <w:rFonts w:cs="Times New Roman"/>
          <w:szCs w:val="24"/>
        </w:rPr>
      </w:pPr>
      <w:r>
        <w:rPr>
          <w:rFonts w:cs="Times New Roman"/>
          <w:szCs w:val="24"/>
        </w:rPr>
        <w:t>综上，</w:t>
      </w:r>
      <w:r>
        <w:rPr>
          <w:rFonts w:hint="eastAsia" w:cs="Times New Roman"/>
          <w:szCs w:val="24"/>
        </w:rPr>
        <w:t>现有</w:t>
      </w:r>
      <w:r>
        <w:rPr>
          <w:rFonts w:cs="Times New Roman"/>
          <w:szCs w:val="24"/>
        </w:rPr>
        <w:t>项目固废处理处置率100%，能够得到妥善的处理处置。</w:t>
      </w:r>
    </w:p>
    <w:bookmarkEnd w:id="27"/>
    <w:p w14:paraId="3A4E5739">
      <w:pPr>
        <w:keepNext/>
        <w:keepLines/>
        <w:widowControl/>
        <w:spacing w:before="120" w:beforeLines="50" w:after="120" w:afterLines="50"/>
        <w:ind w:firstLine="0" w:firstLineChars="0"/>
        <w:outlineLvl w:val="2"/>
        <w:rPr>
          <w:rFonts w:cs="Times New Roman"/>
          <w:b/>
          <w:bCs/>
          <w:sz w:val="30"/>
          <w:szCs w:val="32"/>
        </w:rPr>
      </w:pPr>
      <w:r>
        <w:rPr>
          <w:rFonts w:cs="Times New Roman"/>
          <w:b/>
          <w:bCs/>
          <w:sz w:val="30"/>
          <w:szCs w:val="32"/>
        </w:rPr>
        <w:t>3.</w:t>
      </w:r>
      <w:r>
        <w:rPr>
          <w:rFonts w:hint="eastAsia" w:cs="Times New Roman"/>
          <w:b/>
          <w:bCs/>
          <w:sz w:val="30"/>
          <w:szCs w:val="32"/>
        </w:rPr>
        <w:t>2</w:t>
      </w:r>
      <w:r>
        <w:rPr>
          <w:rFonts w:cs="Times New Roman"/>
          <w:b/>
          <w:bCs/>
          <w:sz w:val="30"/>
          <w:szCs w:val="32"/>
        </w:rPr>
        <w:t>.4 现有项目污染物排放情况</w:t>
      </w:r>
    </w:p>
    <w:p w14:paraId="6A74F20F">
      <w:pPr>
        <w:ind w:firstLine="480"/>
        <w:rPr>
          <w:rFonts w:cs="Times New Roman"/>
          <w:b/>
          <w:bCs/>
          <w:sz w:val="30"/>
          <w:szCs w:val="32"/>
        </w:rPr>
      </w:pPr>
      <w:r>
        <w:rPr>
          <w:rFonts w:hint="eastAsia" w:cs="Times New Roman"/>
        </w:rPr>
        <w:t>PBT部</w:t>
      </w:r>
      <w:r>
        <w:rPr>
          <w:rFonts w:cs="Times New Roman"/>
        </w:rPr>
        <w:t>现有项目已按照自行监测计划进行了废气、废水、噪声监测，各污染物可实现达标排放。</w:t>
      </w:r>
    </w:p>
    <w:p w14:paraId="237706D0">
      <w:pPr>
        <w:widowControl/>
        <w:ind w:firstLine="0" w:firstLineChars="0"/>
        <w:outlineLvl w:val="3"/>
        <w:rPr>
          <w:rFonts w:cs="Times New Roman"/>
          <w:b/>
          <w:bCs/>
          <w:sz w:val="28"/>
          <w:szCs w:val="32"/>
        </w:rPr>
      </w:pPr>
      <w:r>
        <w:rPr>
          <w:rFonts w:cs="Times New Roman"/>
          <w:b/>
          <w:bCs/>
          <w:sz w:val="28"/>
          <w:szCs w:val="32"/>
        </w:rPr>
        <w:t>3.</w:t>
      </w:r>
      <w:r>
        <w:rPr>
          <w:rFonts w:hint="eastAsia" w:cs="Times New Roman"/>
          <w:b/>
          <w:bCs/>
          <w:sz w:val="28"/>
          <w:szCs w:val="32"/>
        </w:rPr>
        <w:t>2</w:t>
      </w:r>
      <w:r>
        <w:rPr>
          <w:rFonts w:cs="Times New Roman"/>
          <w:b/>
          <w:bCs/>
          <w:sz w:val="28"/>
          <w:szCs w:val="32"/>
        </w:rPr>
        <w:t>.4.1 废气污染源达标情况</w:t>
      </w:r>
    </w:p>
    <w:p w14:paraId="284D197A">
      <w:pPr>
        <w:ind w:firstLine="0" w:firstLineChars="0"/>
        <w:outlineLvl w:val="4"/>
        <w:rPr>
          <w:rFonts w:cs="Times New Roman"/>
          <w:b/>
        </w:rPr>
      </w:pPr>
      <w:r>
        <w:rPr>
          <w:rFonts w:cs="Times New Roman"/>
          <w:b/>
        </w:rPr>
        <w:t>3.</w:t>
      </w:r>
      <w:r>
        <w:rPr>
          <w:rFonts w:hint="eastAsia" w:cs="Times New Roman"/>
          <w:b/>
        </w:rPr>
        <w:t>2</w:t>
      </w:r>
      <w:r>
        <w:rPr>
          <w:rFonts w:cs="Times New Roman"/>
          <w:b/>
        </w:rPr>
        <w:t>.4.1.1 有组织废气达标情况</w:t>
      </w:r>
    </w:p>
    <w:p w14:paraId="20B5229A">
      <w:pPr>
        <w:adjustRightInd/>
        <w:ind w:firstLine="482" w:firstLineChars="0"/>
        <w:rPr>
          <w:rFonts w:hint="eastAsia" w:hAnsi="宋体" w:cs="Times New Roman"/>
          <w:szCs w:val="24"/>
        </w:rPr>
        <w:sectPr>
          <w:pgSz w:w="11906" w:h="16838"/>
          <w:pgMar w:top="1440" w:right="1080" w:bottom="1440" w:left="1080" w:header="851" w:footer="992" w:gutter="0"/>
          <w:cols w:space="425" w:num="1"/>
          <w:docGrid w:linePitch="312" w:charSpace="0"/>
        </w:sectPr>
      </w:pPr>
      <w:bookmarkStart w:id="28" w:name="_Hlk520381765"/>
      <w:r>
        <w:rPr>
          <w:rFonts w:hAnsi="宋体" w:cs="Times New Roman"/>
          <w:szCs w:val="24"/>
        </w:rPr>
        <w:t>根据仪化公司</w:t>
      </w:r>
      <w:r>
        <w:rPr>
          <w:rFonts w:hint="eastAsia" w:hAnsi="宋体" w:cs="Times New Roman"/>
          <w:szCs w:val="24"/>
        </w:rPr>
        <w:t>PBT部</w:t>
      </w:r>
      <w:r>
        <w:rPr>
          <w:rFonts w:hAnsi="宋体" w:cs="Times New Roman"/>
          <w:szCs w:val="24"/>
        </w:rPr>
        <w:t>2024年例行监测数据，现有</w:t>
      </w:r>
      <w:r>
        <w:rPr>
          <w:rFonts w:hint="eastAsia" w:hAnsi="宋体" w:cs="Times New Roman"/>
          <w:szCs w:val="24"/>
        </w:rPr>
        <w:t>4</w:t>
      </w:r>
      <w:r>
        <w:rPr>
          <w:rFonts w:hAnsi="宋体" w:cs="Times New Roman"/>
          <w:szCs w:val="24"/>
        </w:rPr>
        <w:t>台热媒炉排气筒SO</w:t>
      </w:r>
      <w:r>
        <w:rPr>
          <w:rFonts w:hAnsi="宋体" w:cs="Times New Roman"/>
          <w:szCs w:val="24"/>
          <w:vertAlign w:val="subscript"/>
        </w:rPr>
        <w:t>2</w:t>
      </w:r>
      <w:r>
        <w:rPr>
          <w:rFonts w:hAnsi="宋体" w:cs="Times New Roman"/>
          <w:szCs w:val="24"/>
        </w:rPr>
        <w:t>、NO</w:t>
      </w:r>
      <w:r>
        <w:rPr>
          <w:rFonts w:hAnsi="宋体" w:cs="Times New Roman"/>
          <w:szCs w:val="24"/>
          <w:vertAlign w:val="subscript"/>
        </w:rPr>
        <w:t>X</w:t>
      </w:r>
      <w:r>
        <w:rPr>
          <w:rFonts w:hAnsi="宋体" w:cs="Times New Roman"/>
          <w:szCs w:val="24"/>
        </w:rPr>
        <w:t>、颗粒物排放浓度可以满足《锅炉大气污染物排放标准》（GB13271-2014）中表</w:t>
      </w:r>
      <w:r>
        <w:rPr>
          <w:rFonts w:hint="eastAsia" w:hAnsi="宋体" w:cs="Times New Roman"/>
          <w:szCs w:val="24"/>
        </w:rPr>
        <w:t>1锅炉大气污染物</w:t>
      </w:r>
      <w:r>
        <w:rPr>
          <w:rFonts w:hAnsi="宋体" w:cs="Times New Roman"/>
          <w:szCs w:val="24"/>
        </w:rPr>
        <w:t>排放</w:t>
      </w:r>
      <w:r>
        <w:rPr>
          <w:rFonts w:hint="eastAsia" w:hAnsi="宋体" w:cs="Times New Roman"/>
          <w:szCs w:val="24"/>
        </w:rPr>
        <w:t>浓度</w:t>
      </w:r>
      <w:r>
        <w:rPr>
          <w:rFonts w:hAnsi="宋体" w:cs="Times New Roman"/>
          <w:szCs w:val="24"/>
        </w:rPr>
        <w:t>限值，</w:t>
      </w:r>
      <w:r>
        <w:rPr>
          <w:rFonts w:hint="eastAsia" w:hAnsi="宋体" w:cs="Times New Roman"/>
          <w:szCs w:val="24"/>
        </w:rPr>
        <w:t>非甲烷总烃</w:t>
      </w:r>
      <w:r>
        <w:rPr>
          <w:rFonts w:hAnsi="宋体" w:cs="Times New Roman"/>
          <w:szCs w:val="24"/>
        </w:rPr>
        <w:t>排放浓度满足《合成树脂工业污染物排放标准》（GB31572-2015）中表5</w:t>
      </w:r>
      <w:r>
        <w:rPr>
          <w:rFonts w:hint="eastAsia" w:hAnsi="宋体" w:cs="Times New Roman"/>
          <w:szCs w:val="24"/>
        </w:rPr>
        <w:t>大气污染物</w:t>
      </w:r>
      <w:r>
        <w:rPr>
          <w:rFonts w:hAnsi="宋体" w:cs="Times New Roman"/>
          <w:szCs w:val="24"/>
        </w:rPr>
        <w:t>特别排放限值，监测结果与评价见表</w:t>
      </w:r>
      <w:r>
        <w:rPr>
          <w:rFonts w:hint="eastAsia" w:hAnsi="宋体" w:cs="Times New Roman"/>
          <w:szCs w:val="24"/>
        </w:rPr>
        <w:t>3.2.4-1</w:t>
      </w:r>
      <w:r>
        <w:rPr>
          <w:rFonts w:hAnsi="宋体" w:cs="Times New Roman"/>
          <w:szCs w:val="24"/>
        </w:rPr>
        <w:t>。</w:t>
      </w:r>
    </w:p>
    <w:p w14:paraId="4B12D593">
      <w:pPr>
        <w:adjustRightInd/>
        <w:ind w:firstLine="0" w:firstLineChars="0"/>
        <w:jc w:val="center"/>
        <w:rPr>
          <w:rFonts w:cs="Times New Roman"/>
        </w:rPr>
      </w:pPr>
      <w:r>
        <w:rPr>
          <w:rFonts w:hAnsi="宋体" w:cs="Times New Roman"/>
          <w:b/>
          <w:szCs w:val="24"/>
        </w:rPr>
        <w:t>表3.</w:t>
      </w:r>
      <w:r>
        <w:rPr>
          <w:rFonts w:hint="eastAsia" w:hAnsi="宋体" w:cs="Times New Roman"/>
          <w:b/>
          <w:szCs w:val="24"/>
        </w:rPr>
        <w:t>2.4</w:t>
      </w:r>
      <w:r>
        <w:rPr>
          <w:rFonts w:hAnsi="宋体" w:cs="Times New Roman"/>
          <w:b/>
          <w:szCs w:val="24"/>
        </w:rPr>
        <w:t xml:space="preserve">-1  </w:t>
      </w:r>
      <w:bookmarkStart w:id="29" w:name="_Hlk68768265"/>
      <w:r>
        <w:rPr>
          <w:rFonts w:hint="eastAsia" w:hAnsi="宋体" w:cs="Times New Roman"/>
          <w:b/>
          <w:szCs w:val="24"/>
        </w:rPr>
        <w:t>PBT部热媒</w:t>
      </w:r>
      <w:r>
        <w:rPr>
          <w:rFonts w:hAnsi="宋体" w:cs="Times New Roman"/>
          <w:b/>
          <w:szCs w:val="24"/>
        </w:rPr>
        <w:t>炉烟气</w:t>
      </w:r>
      <w:bookmarkEnd w:id="29"/>
      <w:r>
        <w:rPr>
          <w:rFonts w:hAnsi="宋体" w:cs="Times New Roman"/>
          <w:b/>
          <w:szCs w:val="24"/>
        </w:rPr>
        <w:t>2024年例行监测数据汇总</w:t>
      </w:r>
    </w:p>
    <w:bookmarkEnd w:id="28"/>
    <w:tbl>
      <w:tblPr>
        <w:tblStyle w:val="88"/>
        <w:tblW w:w="0" w:type="auto"/>
        <w:tblInd w:w="0" w:type="dxa"/>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Layout w:type="autofit"/>
        <w:tblCellMar>
          <w:top w:w="0" w:type="dxa"/>
          <w:left w:w="108" w:type="dxa"/>
          <w:bottom w:w="0" w:type="dxa"/>
          <w:right w:w="108" w:type="dxa"/>
        </w:tblCellMar>
      </w:tblPr>
      <w:tblGrid>
        <w:gridCol w:w="867"/>
        <w:gridCol w:w="751"/>
        <w:gridCol w:w="627"/>
        <w:gridCol w:w="623"/>
        <w:gridCol w:w="643"/>
        <w:gridCol w:w="663"/>
        <w:gridCol w:w="801"/>
        <w:gridCol w:w="630"/>
        <w:gridCol w:w="1124"/>
        <w:gridCol w:w="1300"/>
        <w:gridCol w:w="1300"/>
        <w:gridCol w:w="1116"/>
        <w:gridCol w:w="1300"/>
        <w:gridCol w:w="1300"/>
        <w:gridCol w:w="1116"/>
        <w:gridCol w:w="1300"/>
        <w:gridCol w:w="1300"/>
        <w:gridCol w:w="1116"/>
        <w:gridCol w:w="1013"/>
        <w:gridCol w:w="849"/>
        <w:gridCol w:w="520"/>
        <w:gridCol w:w="888"/>
      </w:tblGrid>
      <w:tr w14:paraId="43686B2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15" w:hRule="atLeast"/>
        </w:trPr>
        <w:tc>
          <w:tcPr>
            <w:tcW w:w="0" w:type="auto"/>
            <w:vMerge w:val="restart"/>
            <w:vAlign w:val="center"/>
          </w:tcPr>
          <w:p w14:paraId="2C984E75">
            <w:pPr>
              <w:widowControl/>
              <w:adjustRightInd/>
              <w:snapToGrid/>
              <w:spacing w:line="240" w:lineRule="auto"/>
              <w:ind w:firstLine="0" w:firstLineChars="0"/>
              <w:jc w:val="center"/>
              <w:rPr>
                <w:rFonts w:cs="宋体"/>
                <w:b/>
                <w:bCs/>
                <w:kern w:val="0"/>
                <w:sz w:val="21"/>
                <w:szCs w:val="21"/>
              </w:rPr>
            </w:pPr>
            <w:bookmarkStart w:id="30" w:name="OLE_LINK24"/>
            <w:r>
              <w:rPr>
                <w:rFonts w:cs="宋体"/>
                <w:b/>
                <w:bCs/>
                <w:kern w:val="0"/>
                <w:sz w:val="21"/>
                <w:szCs w:val="21"/>
              </w:rPr>
              <w:t>监测日期</w:t>
            </w:r>
          </w:p>
        </w:tc>
        <w:tc>
          <w:tcPr>
            <w:tcW w:w="0" w:type="auto"/>
            <w:vMerge w:val="restart"/>
            <w:vAlign w:val="center"/>
          </w:tcPr>
          <w:p w14:paraId="6A06A11D">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排放源</w:t>
            </w:r>
          </w:p>
        </w:tc>
        <w:tc>
          <w:tcPr>
            <w:tcW w:w="0" w:type="auto"/>
            <w:vMerge w:val="restart"/>
            <w:vAlign w:val="center"/>
          </w:tcPr>
          <w:p w14:paraId="1B5FC1BC">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负荷</w:t>
            </w:r>
            <w:r>
              <w:rPr>
                <w:rFonts w:cs="Times New Roman"/>
                <w:b/>
                <w:bCs/>
                <w:kern w:val="0"/>
                <w:sz w:val="21"/>
                <w:szCs w:val="21"/>
              </w:rPr>
              <w:t xml:space="preserve">    (%)</w:t>
            </w:r>
          </w:p>
        </w:tc>
        <w:tc>
          <w:tcPr>
            <w:tcW w:w="0" w:type="auto"/>
            <w:vMerge w:val="restart"/>
            <w:vAlign w:val="center"/>
          </w:tcPr>
          <w:p w14:paraId="439807DD">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烟温</w:t>
            </w:r>
            <w:r>
              <w:rPr>
                <w:rFonts w:cs="Times New Roman"/>
                <w:b/>
                <w:bCs/>
                <w:kern w:val="0"/>
                <w:sz w:val="21"/>
                <w:szCs w:val="21"/>
              </w:rPr>
              <w:t xml:space="preserve">   (</w:t>
            </w:r>
            <w:r>
              <w:rPr>
                <w:rFonts w:cs="宋体"/>
                <w:b/>
                <w:bCs/>
                <w:kern w:val="0"/>
                <w:sz w:val="21"/>
                <w:szCs w:val="21"/>
              </w:rPr>
              <w:t>℃</w:t>
            </w:r>
            <w:r>
              <w:rPr>
                <w:rFonts w:cs="Times New Roman"/>
                <w:b/>
                <w:bCs/>
                <w:kern w:val="0"/>
                <w:sz w:val="21"/>
                <w:szCs w:val="21"/>
              </w:rPr>
              <w:t>)</w:t>
            </w:r>
          </w:p>
        </w:tc>
        <w:tc>
          <w:tcPr>
            <w:tcW w:w="0" w:type="auto"/>
            <w:vMerge w:val="restart"/>
            <w:vAlign w:val="center"/>
          </w:tcPr>
          <w:p w14:paraId="3A727676">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含湿量</w:t>
            </w:r>
            <w:r>
              <w:rPr>
                <w:rFonts w:cs="Times New Roman"/>
                <w:b/>
                <w:bCs/>
                <w:kern w:val="0"/>
                <w:sz w:val="21"/>
                <w:szCs w:val="21"/>
              </w:rPr>
              <w:t>(%)</w:t>
            </w:r>
          </w:p>
        </w:tc>
        <w:tc>
          <w:tcPr>
            <w:tcW w:w="0" w:type="auto"/>
            <w:vMerge w:val="restart"/>
            <w:vAlign w:val="center"/>
          </w:tcPr>
          <w:p w14:paraId="54376A27">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平均氧气</w:t>
            </w:r>
            <w:r>
              <w:rPr>
                <w:rFonts w:cs="Times New Roman"/>
                <w:b/>
                <w:bCs/>
                <w:kern w:val="0"/>
                <w:sz w:val="21"/>
                <w:szCs w:val="21"/>
              </w:rPr>
              <w:t>(%)</w:t>
            </w:r>
          </w:p>
        </w:tc>
        <w:tc>
          <w:tcPr>
            <w:tcW w:w="0" w:type="auto"/>
            <w:vMerge w:val="restart"/>
            <w:vAlign w:val="center"/>
          </w:tcPr>
          <w:p w14:paraId="6CF03979">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平均流速</w:t>
            </w:r>
            <w:r>
              <w:rPr>
                <w:rFonts w:cs="Times New Roman"/>
                <w:b/>
                <w:bCs/>
                <w:kern w:val="0"/>
                <w:sz w:val="21"/>
                <w:szCs w:val="21"/>
              </w:rPr>
              <w:t>(Vs  m/s)</w:t>
            </w:r>
          </w:p>
        </w:tc>
        <w:tc>
          <w:tcPr>
            <w:tcW w:w="0" w:type="auto"/>
            <w:vMerge w:val="restart"/>
            <w:vAlign w:val="center"/>
          </w:tcPr>
          <w:p w14:paraId="56D9D8F5">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过剩空气</w:t>
            </w:r>
          </w:p>
        </w:tc>
        <w:tc>
          <w:tcPr>
            <w:tcW w:w="0" w:type="auto"/>
            <w:vMerge w:val="restart"/>
            <w:vAlign w:val="center"/>
          </w:tcPr>
          <w:p w14:paraId="7E650E89">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标况流量</w:t>
            </w:r>
            <w:r>
              <w:rPr>
                <w:rFonts w:cs="Times New Roman"/>
                <w:b/>
                <w:bCs/>
                <w:kern w:val="0"/>
                <w:sz w:val="21"/>
                <w:szCs w:val="21"/>
              </w:rPr>
              <w:t>(Ndm</w:t>
            </w:r>
            <w:r>
              <w:rPr>
                <w:rFonts w:cs="Times New Roman"/>
                <w:b/>
                <w:bCs/>
                <w:kern w:val="0"/>
                <w:sz w:val="21"/>
                <w:szCs w:val="21"/>
                <w:vertAlign w:val="superscript"/>
              </w:rPr>
              <w:t>3</w:t>
            </w:r>
            <w:r>
              <w:rPr>
                <w:rFonts w:cs="Times New Roman"/>
                <w:b/>
                <w:bCs/>
                <w:kern w:val="0"/>
                <w:sz w:val="21"/>
                <w:szCs w:val="21"/>
              </w:rPr>
              <w:t>/h)</w:t>
            </w:r>
          </w:p>
        </w:tc>
        <w:tc>
          <w:tcPr>
            <w:tcW w:w="0" w:type="auto"/>
            <w:gridSpan w:val="3"/>
            <w:vAlign w:val="center"/>
          </w:tcPr>
          <w:p w14:paraId="05EB8E51">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NOx</w:t>
            </w:r>
          </w:p>
        </w:tc>
        <w:tc>
          <w:tcPr>
            <w:tcW w:w="0" w:type="auto"/>
            <w:gridSpan w:val="3"/>
            <w:vAlign w:val="center"/>
          </w:tcPr>
          <w:p w14:paraId="38BF664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SO</w:t>
            </w:r>
            <w:r>
              <w:rPr>
                <w:rFonts w:cs="Times New Roman"/>
                <w:b/>
                <w:bCs/>
                <w:kern w:val="0"/>
                <w:sz w:val="21"/>
                <w:szCs w:val="21"/>
                <w:vertAlign w:val="subscript"/>
              </w:rPr>
              <w:t>2</w:t>
            </w:r>
          </w:p>
        </w:tc>
        <w:tc>
          <w:tcPr>
            <w:tcW w:w="0" w:type="auto"/>
            <w:gridSpan w:val="3"/>
            <w:vAlign w:val="center"/>
          </w:tcPr>
          <w:p w14:paraId="21C4B6F9">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颗粒物</w:t>
            </w:r>
          </w:p>
        </w:tc>
        <w:tc>
          <w:tcPr>
            <w:tcW w:w="0" w:type="auto"/>
            <w:gridSpan w:val="2"/>
            <w:noWrap/>
            <w:vAlign w:val="center"/>
          </w:tcPr>
          <w:p w14:paraId="12AC32DF">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CO</w:t>
            </w:r>
          </w:p>
        </w:tc>
        <w:tc>
          <w:tcPr>
            <w:tcW w:w="0" w:type="auto"/>
            <w:vMerge w:val="restart"/>
            <w:vAlign w:val="center"/>
          </w:tcPr>
          <w:p w14:paraId="73284244">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林格曼黑度</w:t>
            </w:r>
          </w:p>
        </w:tc>
        <w:tc>
          <w:tcPr>
            <w:tcW w:w="0" w:type="auto"/>
            <w:vMerge w:val="restart"/>
            <w:vAlign w:val="center"/>
          </w:tcPr>
          <w:p w14:paraId="6A831FD0">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非甲烷总烃</w:t>
            </w:r>
          </w:p>
        </w:tc>
      </w:tr>
      <w:tr w14:paraId="58B8D97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840" w:hRule="atLeast"/>
        </w:trPr>
        <w:tc>
          <w:tcPr>
            <w:tcW w:w="0" w:type="auto"/>
            <w:vMerge w:val="continue"/>
            <w:vAlign w:val="center"/>
          </w:tcPr>
          <w:p w14:paraId="17E42D16">
            <w:pPr>
              <w:widowControl/>
              <w:adjustRightInd/>
              <w:snapToGrid/>
              <w:spacing w:line="240" w:lineRule="auto"/>
              <w:ind w:firstLine="0" w:firstLineChars="0"/>
              <w:jc w:val="center"/>
              <w:rPr>
                <w:rFonts w:cs="宋体"/>
                <w:b/>
                <w:bCs/>
                <w:kern w:val="0"/>
                <w:sz w:val="21"/>
                <w:szCs w:val="21"/>
              </w:rPr>
            </w:pPr>
          </w:p>
        </w:tc>
        <w:tc>
          <w:tcPr>
            <w:tcW w:w="0" w:type="auto"/>
            <w:vMerge w:val="continue"/>
            <w:vAlign w:val="center"/>
          </w:tcPr>
          <w:p w14:paraId="27A25E04">
            <w:pPr>
              <w:widowControl/>
              <w:adjustRightInd/>
              <w:snapToGrid/>
              <w:spacing w:line="240" w:lineRule="auto"/>
              <w:ind w:firstLine="0" w:firstLineChars="0"/>
              <w:jc w:val="center"/>
              <w:rPr>
                <w:rFonts w:cs="宋体"/>
                <w:b/>
                <w:bCs/>
                <w:kern w:val="0"/>
                <w:sz w:val="21"/>
                <w:szCs w:val="21"/>
              </w:rPr>
            </w:pPr>
          </w:p>
        </w:tc>
        <w:tc>
          <w:tcPr>
            <w:tcW w:w="0" w:type="auto"/>
            <w:vMerge w:val="continue"/>
            <w:vAlign w:val="center"/>
          </w:tcPr>
          <w:p w14:paraId="1AFD7BB3">
            <w:pPr>
              <w:widowControl/>
              <w:adjustRightInd/>
              <w:snapToGrid/>
              <w:spacing w:line="240" w:lineRule="auto"/>
              <w:ind w:firstLine="0" w:firstLineChars="0"/>
              <w:jc w:val="center"/>
              <w:rPr>
                <w:rFonts w:cs="宋体"/>
                <w:kern w:val="0"/>
                <w:sz w:val="21"/>
                <w:szCs w:val="21"/>
              </w:rPr>
            </w:pPr>
          </w:p>
        </w:tc>
        <w:tc>
          <w:tcPr>
            <w:tcW w:w="0" w:type="auto"/>
            <w:vMerge w:val="continue"/>
            <w:vAlign w:val="center"/>
          </w:tcPr>
          <w:p w14:paraId="097F3701">
            <w:pPr>
              <w:widowControl/>
              <w:adjustRightInd/>
              <w:snapToGrid/>
              <w:spacing w:line="240" w:lineRule="auto"/>
              <w:ind w:firstLine="0" w:firstLineChars="0"/>
              <w:jc w:val="center"/>
              <w:rPr>
                <w:rFonts w:cs="宋体"/>
                <w:kern w:val="0"/>
                <w:sz w:val="21"/>
                <w:szCs w:val="21"/>
              </w:rPr>
            </w:pPr>
          </w:p>
        </w:tc>
        <w:tc>
          <w:tcPr>
            <w:tcW w:w="0" w:type="auto"/>
            <w:vMerge w:val="continue"/>
            <w:vAlign w:val="center"/>
          </w:tcPr>
          <w:p w14:paraId="706DE4F2">
            <w:pPr>
              <w:widowControl/>
              <w:adjustRightInd/>
              <w:snapToGrid/>
              <w:spacing w:line="240" w:lineRule="auto"/>
              <w:ind w:firstLine="0" w:firstLineChars="0"/>
              <w:jc w:val="center"/>
              <w:rPr>
                <w:rFonts w:cs="宋体"/>
                <w:kern w:val="0"/>
                <w:sz w:val="21"/>
                <w:szCs w:val="21"/>
              </w:rPr>
            </w:pPr>
          </w:p>
        </w:tc>
        <w:tc>
          <w:tcPr>
            <w:tcW w:w="0" w:type="auto"/>
            <w:vMerge w:val="continue"/>
            <w:vAlign w:val="center"/>
          </w:tcPr>
          <w:p w14:paraId="42F511F9">
            <w:pPr>
              <w:widowControl/>
              <w:adjustRightInd/>
              <w:snapToGrid/>
              <w:spacing w:line="240" w:lineRule="auto"/>
              <w:ind w:firstLine="0" w:firstLineChars="0"/>
              <w:jc w:val="center"/>
              <w:rPr>
                <w:rFonts w:cs="宋体"/>
                <w:kern w:val="0"/>
                <w:sz w:val="21"/>
                <w:szCs w:val="21"/>
              </w:rPr>
            </w:pPr>
          </w:p>
        </w:tc>
        <w:tc>
          <w:tcPr>
            <w:tcW w:w="0" w:type="auto"/>
            <w:vMerge w:val="continue"/>
            <w:vAlign w:val="center"/>
          </w:tcPr>
          <w:p w14:paraId="4EBF5340">
            <w:pPr>
              <w:widowControl/>
              <w:adjustRightInd/>
              <w:snapToGrid/>
              <w:spacing w:line="240" w:lineRule="auto"/>
              <w:ind w:firstLine="0" w:firstLineChars="0"/>
              <w:jc w:val="center"/>
              <w:rPr>
                <w:rFonts w:cs="宋体"/>
                <w:kern w:val="0"/>
                <w:sz w:val="21"/>
                <w:szCs w:val="21"/>
              </w:rPr>
            </w:pPr>
          </w:p>
        </w:tc>
        <w:tc>
          <w:tcPr>
            <w:tcW w:w="0" w:type="auto"/>
            <w:vMerge w:val="continue"/>
            <w:vAlign w:val="center"/>
          </w:tcPr>
          <w:p w14:paraId="1CE99744">
            <w:pPr>
              <w:widowControl/>
              <w:adjustRightInd/>
              <w:snapToGrid/>
              <w:spacing w:line="240" w:lineRule="auto"/>
              <w:ind w:firstLine="0" w:firstLineChars="0"/>
              <w:jc w:val="center"/>
              <w:rPr>
                <w:rFonts w:cs="宋体"/>
                <w:kern w:val="0"/>
                <w:sz w:val="21"/>
                <w:szCs w:val="21"/>
              </w:rPr>
            </w:pPr>
          </w:p>
        </w:tc>
        <w:tc>
          <w:tcPr>
            <w:tcW w:w="0" w:type="auto"/>
            <w:vMerge w:val="continue"/>
            <w:vAlign w:val="center"/>
          </w:tcPr>
          <w:p w14:paraId="485CDD73">
            <w:pPr>
              <w:widowControl/>
              <w:adjustRightInd/>
              <w:snapToGrid/>
              <w:spacing w:line="240" w:lineRule="auto"/>
              <w:ind w:firstLine="0" w:firstLineChars="0"/>
              <w:jc w:val="center"/>
              <w:rPr>
                <w:rFonts w:cs="宋体"/>
                <w:kern w:val="0"/>
                <w:sz w:val="21"/>
                <w:szCs w:val="21"/>
              </w:rPr>
            </w:pPr>
          </w:p>
        </w:tc>
        <w:tc>
          <w:tcPr>
            <w:tcW w:w="0" w:type="auto"/>
            <w:vAlign w:val="center"/>
          </w:tcPr>
          <w:p w14:paraId="2DA86523">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实测浓度（</w:t>
            </w:r>
            <w:r>
              <w:rPr>
                <w:rFonts w:cs="Times New Roman"/>
                <w:b/>
                <w:bCs/>
                <w:kern w:val="0"/>
                <w:sz w:val="21"/>
                <w:szCs w:val="21"/>
              </w:rPr>
              <w:t>mg/m</w:t>
            </w:r>
            <w:r>
              <w:rPr>
                <w:rFonts w:cs="Times New Roman"/>
                <w:b/>
                <w:bCs/>
                <w:kern w:val="0"/>
                <w:sz w:val="21"/>
                <w:szCs w:val="21"/>
                <w:vertAlign w:val="superscript"/>
              </w:rPr>
              <w:t>3</w:t>
            </w:r>
            <w:r>
              <w:rPr>
                <w:rFonts w:cs="宋体"/>
                <w:b/>
                <w:bCs/>
                <w:kern w:val="0"/>
                <w:sz w:val="21"/>
                <w:szCs w:val="21"/>
              </w:rPr>
              <w:t>）</w:t>
            </w:r>
          </w:p>
        </w:tc>
        <w:tc>
          <w:tcPr>
            <w:tcW w:w="0" w:type="auto"/>
            <w:vAlign w:val="center"/>
          </w:tcPr>
          <w:p w14:paraId="303CB9D2">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折算浓度（</w:t>
            </w:r>
            <w:r>
              <w:rPr>
                <w:rFonts w:cs="Times New Roman"/>
                <w:b/>
                <w:bCs/>
                <w:kern w:val="0"/>
                <w:sz w:val="21"/>
                <w:szCs w:val="21"/>
              </w:rPr>
              <w:t>mg/m</w:t>
            </w:r>
            <w:r>
              <w:rPr>
                <w:rFonts w:cs="Times New Roman"/>
                <w:b/>
                <w:bCs/>
                <w:kern w:val="0"/>
                <w:sz w:val="21"/>
                <w:szCs w:val="21"/>
                <w:vertAlign w:val="superscript"/>
              </w:rPr>
              <w:t>3</w:t>
            </w:r>
            <w:r>
              <w:rPr>
                <w:rFonts w:cs="宋体"/>
                <w:b/>
                <w:bCs/>
                <w:kern w:val="0"/>
                <w:sz w:val="21"/>
                <w:szCs w:val="21"/>
              </w:rPr>
              <w:t>）</w:t>
            </w:r>
          </w:p>
        </w:tc>
        <w:tc>
          <w:tcPr>
            <w:tcW w:w="0" w:type="auto"/>
            <w:vAlign w:val="center"/>
          </w:tcPr>
          <w:p w14:paraId="24B1796B">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排放速率（</w:t>
            </w:r>
            <w:r>
              <w:rPr>
                <w:rFonts w:cs="Times New Roman"/>
                <w:b/>
                <w:bCs/>
                <w:kern w:val="0"/>
                <w:sz w:val="21"/>
                <w:szCs w:val="21"/>
              </w:rPr>
              <w:t>kg/h</w:t>
            </w:r>
            <w:r>
              <w:rPr>
                <w:rFonts w:cs="宋体"/>
                <w:b/>
                <w:bCs/>
                <w:kern w:val="0"/>
                <w:sz w:val="21"/>
                <w:szCs w:val="21"/>
              </w:rPr>
              <w:t>）</w:t>
            </w:r>
          </w:p>
        </w:tc>
        <w:tc>
          <w:tcPr>
            <w:tcW w:w="0" w:type="auto"/>
            <w:vAlign w:val="center"/>
          </w:tcPr>
          <w:p w14:paraId="478BC654">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实测浓度（</w:t>
            </w:r>
            <w:r>
              <w:rPr>
                <w:rFonts w:cs="Times New Roman"/>
                <w:b/>
                <w:bCs/>
                <w:kern w:val="0"/>
                <w:sz w:val="21"/>
                <w:szCs w:val="21"/>
              </w:rPr>
              <w:t>mg/m</w:t>
            </w:r>
            <w:r>
              <w:rPr>
                <w:rFonts w:cs="Times New Roman"/>
                <w:b/>
                <w:bCs/>
                <w:kern w:val="0"/>
                <w:sz w:val="21"/>
                <w:szCs w:val="21"/>
                <w:vertAlign w:val="superscript"/>
              </w:rPr>
              <w:t>3</w:t>
            </w:r>
            <w:r>
              <w:rPr>
                <w:rFonts w:cs="宋体"/>
                <w:b/>
                <w:bCs/>
                <w:kern w:val="0"/>
                <w:sz w:val="21"/>
                <w:szCs w:val="21"/>
              </w:rPr>
              <w:t>）</w:t>
            </w:r>
          </w:p>
        </w:tc>
        <w:tc>
          <w:tcPr>
            <w:tcW w:w="0" w:type="auto"/>
            <w:vAlign w:val="center"/>
          </w:tcPr>
          <w:p w14:paraId="584450CB">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折算浓度（</w:t>
            </w:r>
            <w:r>
              <w:rPr>
                <w:rFonts w:cs="Times New Roman"/>
                <w:b/>
                <w:bCs/>
                <w:kern w:val="0"/>
                <w:sz w:val="21"/>
                <w:szCs w:val="21"/>
              </w:rPr>
              <w:t>mg/m</w:t>
            </w:r>
            <w:r>
              <w:rPr>
                <w:rFonts w:cs="Times New Roman"/>
                <w:b/>
                <w:bCs/>
                <w:kern w:val="0"/>
                <w:sz w:val="21"/>
                <w:szCs w:val="21"/>
                <w:vertAlign w:val="superscript"/>
              </w:rPr>
              <w:t>3</w:t>
            </w:r>
            <w:r>
              <w:rPr>
                <w:rFonts w:cs="宋体"/>
                <w:b/>
                <w:bCs/>
                <w:kern w:val="0"/>
                <w:sz w:val="21"/>
                <w:szCs w:val="21"/>
              </w:rPr>
              <w:t>）</w:t>
            </w:r>
          </w:p>
        </w:tc>
        <w:tc>
          <w:tcPr>
            <w:tcW w:w="0" w:type="auto"/>
            <w:vAlign w:val="center"/>
          </w:tcPr>
          <w:p w14:paraId="4FDC5223">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排放速率（</w:t>
            </w:r>
            <w:r>
              <w:rPr>
                <w:rFonts w:cs="Times New Roman"/>
                <w:b/>
                <w:bCs/>
                <w:kern w:val="0"/>
                <w:sz w:val="21"/>
                <w:szCs w:val="21"/>
              </w:rPr>
              <w:t>kg/h</w:t>
            </w:r>
            <w:r>
              <w:rPr>
                <w:rFonts w:cs="宋体"/>
                <w:b/>
                <w:bCs/>
                <w:kern w:val="0"/>
                <w:sz w:val="21"/>
                <w:szCs w:val="21"/>
              </w:rPr>
              <w:t>）</w:t>
            </w:r>
          </w:p>
        </w:tc>
        <w:tc>
          <w:tcPr>
            <w:tcW w:w="0" w:type="auto"/>
            <w:vAlign w:val="center"/>
          </w:tcPr>
          <w:p w14:paraId="5247F31D">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实测浓度（</w:t>
            </w:r>
            <w:r>
              <w:rPr>
                <w:rFonts w:cs="Times New Roman"/>
                <w:b/>
                <w:bCs/>
                <w:kern w:val="0"/>
                <w:sz w:val="21"/>
                <w:szCs w:val="21"/>
              </w:rPr>
              <w:t>mg/m</w:t>
            </w:r>
            <w:r>
              <w:rPr>
                <w:rFonts w:cs="Times New Roman"/>
                <w:b/>
                <w:bCs/>
                <w:kern w:val="0"/>
                <w:sz w:val="21"/>
                <w:szCs w:val="21"/>
                <w:vertAlign w:val="superscript"/>
              </w:rPr>
              <w:t>3</w:t>
            </w:r>
            <w:r>
              <w:rPr>
                <w:rFonts w:cs="宋体"/>
                <w:b/>
                <w:bCs/>
                <w:kern w:val="0"/>
                <w:sz w:val="21"/>
                <w:szCs w:val="21"/>
              </w:rPr>
              <w:t>）</w:t>
            </w:r>
          </w:p>
        </w:tc>
        <w:tc>
          <w:tcPr>
            <w:tcW w:w="0" w:type="auto"/>
            <w:vAlign w:val="center"/>
          </w:tcPr>
          <w:p w14:paraId="2D4676AE">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折算浓度（</w:t>
            </w:r>
            <w:r>
              <w:rPr>
                <w:rFonts w:cs="Times New Roman"/>
                <w:b/>
                <w:bCs/>
                <w:kern w:val="0"/>
                <w:sz w:val="21"/>
                <w:szCs w:val="21"/>
              </w:rPr>
              <w:t>mg/m</w:t>
            </w:r>
            <w:r>
              <w:rPr>
                <w:rFonts w:cs="Times New Roman"/>
                <w:b/>
                <w:bCs/>
                <w:kern w:val="0"/>
                <w:sz w:val="21"/>
                <w:szCs w:val="21"/>
                <w:vertAlign w:val="superscript"/>
              </w:rPr>
              <w:t>3</w:t>
            </w:r>
            <w:r>
              <w:rPr>
                <w:rFonts w:cs="宋体"/>
                <w:b/>
                <w:bCs/>
                <w:kern w:val="0"/>
                <w:sz w:val="21"/>
                <w:szCs w:val="21"/>
              </w:rPr>
              <w:t>）</w:t>
            </w:r>
          </w:p>
        </w:tc>
        <w:tc>
          <w:tcPr>
            <w:tcW w:w="0" w:type="auto"/>
            <w:vAlign w:val="center"/>
          </w:tcPr>
          <w:p w14:paraId="0343AE35">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排放速率（</w:t>
            </w:r>
            <w:r>
              <w:rPr>
                <w:rFonts w:cs="Times New Roman"/>
                <w:b/>
                <w:bCs/>
                <w:kern w:val="0"/>
                <w:sz w:val="21"/>
                <w:szCs w:val="21"/>
              </w:rPr>
              <w:t>kg/h</w:t>
            </w:r>
            <w:r>
              <w:rPr>
                <w:rFonts w:cs="宋体"/>
                <w:b/>
                <w:bCs/>
                <w:kern w:val="0"/>
                <w:sz w:val="21"/>
                <w:szCs w:val="21"/>
              </w:rPr>
              <w:t>）</w:t>
            </w:r>
          </w:p>
        </w:tc>
        <w:tc>
          <w:tcPr>
            <w:tcW w:w="0" w:type="auto"/>
            <w:vAlign w:val="center"/>
          </w:tcPr>
          <w:p w14:paraId="567ED52F">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CO浓度(mg/m</w:t>
            </w:r>
            <w:r>
              <w:rPr>
                <w:rFonts w:cs="宋体"/>
                <w:b/>
                <w:bCs/>
                <w:kern w:val="0"/>
                <w:sz w:val="21"/>
                <w:szCs w:val="21"/>
                <w:vertAlign w:val="superscript"/>
              </w:rPr>
              <w:t>3</w:t>
            </w:r>
            <w:r>
              <w:rPr>
                <w:rFonts w:cs="宋体"/>
                <w:b/>
                <w:bCs/>
                <w:kern w:val="0"/>
                <w:sz w:val="21"/>
                <w:szCs w:val="21"/>
              </w:rPr>
              <w:t>)</w:t>
            </w:r>
          </w:p>
        </w:tc>
        <w:tc>
          <w:tcPr>
            <w:tcW w:w="0" w:type="auto"/>
            <w:vAlign w:val="center"/>
          </w:tcPr>
          <w:p w14:paraId="5AC5532D">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CO排放量(kg/h)</w:t>
            </w:r>
          </w:p>
        </w:tc>
        <w:tc>
          <w:tcPr>
            <w:tcW w:w="0" w:type="auto"/>
            <w:vMerge w:val="continue"/>
            <w:vAlign w:val="center"/>
          </w:tcPr>
          <w:p w14:paraId="5F14D3CA">
            <w:pPr>
              <w:widowControl/>
              <w:adjustRightInd/>
              <w:snapToGrid/>
              <w:spacing w:line="240" w:lineRule="auto"/>
              <w:ind w:firstLine="0" w:firstLineChars="0"/>
              <w:jc w:val="center"/>
              <w:rPr>
                <w:rFonts w:cs="宋体"/>
                <w:b/>
                <w:bCs/>
                <w:kern w:val="0"/>
                <w:sz w:val="21"/>
                <w:szCs w:val="21"/>
              </w:rPr>
            </w:pPr>
          </w:p>
        </w:tc>
        <w:tc>
          <w:tcPr>
            <w:tcW w:w="0" w:type="auto"/>
            <w:vMerge w:val="continue"/>
            <w:vAlign w:val="center"/>
          </w:tcPr>
          <w:p w14:paraId="3D0DE28C">
            <w:pPr>
              <w:widowControl/>
              <w:adjustRightInd/>
              <w:snapToGrid/>
              <w:spacing w:line="240" w:lineRule="auto"/>
              <w:ind w:firstLine="0" w:firstLineChars="0"/>
              <w:jc w:val="center"/>
              <w:rPr>
                <w:rFonts w:cs="宋体"/>
                <w:b/>
                <w:bCs/>
                <w:kern w:val="0"/>
                <w:sz w:val="21"/>
                <w:szCs w:val="21"/>
              </w:rPr>
            </w:pPr>
          </w:p>
        </w:tc>
      </w:tr>
      <w:tr w14:paraId="2E378B7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467C9F4C">
            <w:pPr>
              <w:widowControl/>
              <w:adjustRightInd/>
              <w:snapToGrid/>
              <w:spacing w:line="240" w:lineRule="auto"/>
              <w:ind w:firstLine="0" w:firstLineChars="0"/>
              <w:jc w:val="center"/>
              <w:rPr>
                <w:rFonts w:cs="宋体"/>
                <w:kern w:val="0"/>
                <w:sz w:val="21"/>
                <w:szCs w:val="21"/>
              </w:rPr>
            </w:pPr>
            <w:r>
              <w:rPr>
                <w:rFonts w:cs="宋体"/>
                <w:kern w:val="0"/>
                <w:sz w:val="21"/>
                <w:szCs w:val="21"/>
              </w:rPr>
              <w:t>一月</w:t>
            </w:r>
          </w:p>
        </w:tc>
        <w:tc>
          <w:tcPr>
            <w:tcW w:w="0" w:type="auto"/>
            <w:noWrap/>
            <w:vAlign w:val="center"/>
          </w:tcPr>
          <w:p w14:paraId="35F80F5C">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087213B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B6B1E6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77A6E3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EE25C04">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CF0D60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E4EA1F3">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9A7F35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B2E570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BCC560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90DC2E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FFC039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223B87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F686EA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469795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D6222A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8D8452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BE18C9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6DC134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3DCD6D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A2A276F">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6CAC013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23ED37C8">
            <w:pPr>
              <w:widowControl/>
              <w:adjustRightInd/>
              <w:snapToGrid/>
              <w:spacing w:line="240" w:lineRule="auto"/>
              <w:ind w:firstLine="0" w:firstLineChars="0"/>
              <w:jc w:val="center"/>
              <w:rPr>
                <w:rFonts w:cs="宋体"/>
                <w:kern w:val="0"/>
                <w:sz w:val="21"/>
                <w:szCs w:val="21"/>
              </w:rPr>
            </w:pPr>
          </w:p>
        </w:tc>
        <w:tc>
          <w:tcPr>
            <w:tcW w:w="0" w:type="auto"/>
            <w:noWrap/>
            <w:vAlign w:val="center"/>
          </w:tcPr>
          <w:p w14:paraId="5E81C34E">
            <w:pPr>
              <w:widowControl/>
              <w:adjustRightInd/>
              <w:snapToGrid/>
              <w:spacing w:line="240" w:lineRule="auto"/>
              <w:ind w:firstLine="0" w:firstLineChars="0"/>
              <w:jc w:val="center"/>
              <w:rPr>
                <w:rFonts w:cs="宋体"/>
                <w:kern w:val="0"/>
                <w:sz w:val="21"/>
                <w:szCs w:val="21"/>
              </w:rPr>
            </w:pPr>
            <w:r>
              <w:rPr>
                <w:rFonts w:cs="宋体"/>
                <w:kern w:val="0"/>
                <w:sz w:val="21"/>
                <w:szCs w:val="21"/>
              </w:rPr>
              <w:t>工Ⅰ</w:t>
            </w:r>
            <w:r>
              <w:rPr>
                <w:rFonts w:cs="Times New Roman"/>
                <w:kern w:val="0"/>
                <w:sz w:val="21"/>
                <w:szCs w:val="21"/>
                <w:vertAlign w:val="subscript"/>
              </w:rPr>
              <w:t>2</w:t>
            </w:r>
          </w:p>
        </w:tc>
        <w:tc>
          <w:tcPr>
            <w:tcW w:w="0" w:type="auto"/>
            <w:noWrap/>
            <w:vAlign w:val="center"/>
          </w:tcPr>
          <w:p w14:paraId="332E646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5CE677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A63DB8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3E8C23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36EEC4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16C34A4">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F2C5C4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3DD14C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373730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F10D81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43ED08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8D3CE8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0A5C21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213D20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D6D696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9716ED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FB6AA9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DBC27D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650749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7957B67">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02032AC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1DB8BE22">
            <w:pPr>
              <w:widowControl/>
              <w:adjustRightInd/>
              <w:snapToGrid/>
              <w:spacing w:line="240" w:lineRule="auto"/>
              <w:ind w:firstLine="0" w:firstLineChars="0"/>
              <w:jc w:val="center"/>
              <w:rPr>
                <w:rFonts w:cs="宋体"/>
                <w:kern w:val="0"/>
                <w:sz w:val="21"/>
                <w:szCs w:val="21"/>
              </w:rPr>
            </w:pPr>
          </w:p>
        </w:tc>
        <w:tc>
          <w:tcPr>
            <w:tcW w:w="0" w:type="auto"/>
            <w:noWrap/>
            <w:vAlign w:val="center"/>
          </w:tcPr>
          <w:p w14:paraId="5362D5B9">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11ADFCF7">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5ACE52A4">
            <w:pPr>
              <w:widowControl/>
              <w:adjustRightInd/>
              <w:snapToGrid/>
              <w:spacing w:line="240" w:lineRule="auto"/>
              <w:ind w:firstLine="0" w:firstLineChars="0"/>
              <w:jc w:val="center"/>
              <w:rPr>
                <w:rFonts w:cs="宋体"/>
                <w:kern w:val="0"/>
                <w:sz w:val="21"/>
                <w:szCs w:val="21"/>
              </w:rPr>
            </w:pPr>
            <w:r>
              <w:rPr>
                <w:rFonts w:cs="宋体"/>
                <w:kern w:val="0"/>
                <w:sz w:val="21"/>
                <w:szCs w:val="21"/>
              </w:rPr>
              <w:t>238</w:t>
            </w:r>
          </w:p>
        </w:tc>
        <w:tc>
          <w:tcPr>
            <w:tcW w:w="0" w:type="auto"/>
            <w:noWrap/>
            <w:vAlign w:val="center"/>
          </w:tcPr>
          <w:p w14:paraId="38453F49">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5399A7F6">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48CD7D68">
            <w:pPr>
              <w:widowControl/>
              <w:adjustRightInd/>
              <w:snapToGrid/>
              <w:spacing w:line="240" w:lineRule="auto"/>
              <w:ind w:firstLine="0" w:firstLineChars="0"/>
              <w:jc w:val="center"/>
              <w:rPr>
                <w:rFonts w:cs="宋体"/>
                <w:kern w:val="0"/>
                <w:sz w:val="21"/>
                <w:szCs w:val="21"/>
              </w:rPr>
            </w:pPr>
            <w:r>
              <w:rPr>
                <w:rFonts w:cs="宋体"/>
                <w:kern w:val="0"/>
                <w:sz w:val="21"/>
                <w:szCs w:val="21"/>
              </w:rPr>
              <w:t>5.28</w:t>
            </w:r>
          </w:p>
        </w:tc>
        <w:tc>
          <w:tcPr>
            <w:tcW w:w="0" w:type="auto"/>
            <w:noWrap/>
            <w:vAlign w:val="center"/>
          </w:tcPr>
          <w:p w14:paraId="0E50CDFC">
            <w:pPr>
              <w:widowControl/>
              <w:adjustRightInd/>
              <w:snapToGrid/>
              <w:spacing w:line="240" w:lineRule="auto"/>
              <w:ind w:firstLine="0" w:firstLineChars="0"/>
              <w:jc w:val="center"/>
              <w:rPr>
                <w:rFonts w:cs="宋体"/>
                <w:kern w:val="0"/>
                <w:sz w:val="21"/>
                <w:szCs w:val="21"/>
              </w:rPr>
            </w:pPr>
            <w:r>
              <w:rPr>
                <w:rFonts w:cs="宋体"/>
                <w:kern w:val="0"/>
                <w:sz w:val="21"/>
                <w:szCs w:val="21"/>
              </w:rPr>
              <w:t>1.12</w:t>
            </w:r>
          </w:p>
        </w:tc>
        <w:tc>
          <w:tcPr>
            <w:tcW w:w="0" w:type="auto"/>
            <w:noWrap/>
            <w:vAlign w:val="center"/>
          </w:tcPr>
          <w:p w14:paraId="4CFAEFCC">
            <w:pPr>
              <w:widowControl/>
              <w:adjustRightInd/>
              <w:snapToGrid/>
              <w:spacing w:line="240" w:lineRule="auto"/>
              <w:ind w:firstLine="0" w:firstLineChars="0"/>
              <w:jc w:val="center"/>
              <w:rPr>
                <w:rFonts w:cs="宋体"/>
                <w:kern w:val="0"/>
                <w:sz w:val="21"/>
                <w:szCs w:val="21"/>
              </w:rPr>
            </w:pPr>
            <w:r>
              <w:rPr>
                <w:rFonts w:cs="宋体"/>
                <w:kern w:val="0"/>
                <w:sz w:val="21"/>
                <w:szCs w:val="21"/>
              </w:rPr>
              <w:t>9836</w:t>
            </w:r>
          </w:p>
        </w:tc>
        <w:tc>
          <w:tcPr>
            <w:tcW w:w="0" w:type="auto"/>
            <w:noWrap/>
            <w:vAlign w:val="center"/>
          </w:tcPr>
          <w:p w14:paraId="51CE483D">
            <w:pPr>
              <w:widowControl/>
              <w:adjustRightInd/>
              <w:snapToGrid/>
              <w:spacing w:line="240" w:lineRule="auto"/>
              <w:ind w:firstLine="0" w:firstLineChars="0"/>
              <w:jc w:val="center"/>
              <w:rPr>
                <w:rFonts w:cs="宋体"/>
                <w:kern w:val="0"/>
                <w:sz w:val="21"/>
                <w:szCs w:val="21"/>
              </w:rPr>
            </w:pPr>
            <w:r>
              <w:rPr>
                <w:rFonts w:cs="宋体"/>
                <w:kern w:val="0"/>
                <w:sz w:val="21"/>
                <w:szCs w:val="21"/>
              </w:rPr>
              <w:t>45.4</w:t>
            </w:r>
          </w:p>
        </w:tc>
        <w:tc>
          <w:tcPr>
            <w:tcW w:w="0" w:type="auto"/>
            <w:noWrap/>
            <w:vAlign w:val="center"/>
          </w:tcPr>
          <w:p w14:paraId="71B631E9">
            <w:pPr>
              <w:widowControl/>
              <w:adjustRightInd/>
              <w:snapToGrid/>
              <w:spacing w:line="240" w:lineRule="auto"/>
              <w:ind w:firstLine="0" w:firstLineChars="0"/>
              <w:jc w:val="center"/>
              <w:rPr>
                <w:rFonts w:cs="宋体"/>
                <w:kern w:val="0"/>
                <w:sz w:val="21"/>
                <w:szCs w:val="21"/>
              </w:rPr>
            </w:pPr>
            <w:r>
              <w:rPr>
                <w:rFonts w:cs="宋体"/>
                <w:kern w:val="0"/>
                <w:sz w:val="21"/>
                <w:szCs w:val="21"/>
              </w:rPr>
              <w:t>42.4</w:t>
            </w:r>
          </w:p>
        </w:tc>
        <w:tc>
          <w:tcPr>
            <w:tcW w:w="0" w:type="auto"/>
            <w:noWrap/>
            <w:vAlign w:val="center"/>
          </w:tcPr>
          <w:p w14:paraId="75A5AB1B">
            <w:pPr>
              <w:widowControl/>
              <w:adjustRightInd/>
              <w:snapToGrid/>
              <w:spacing w:line="240" w:lineRule="auto"/>
              <w:ind w:firstLine="0" w:firstLineChars="0"/>
              <w:jc w:val="center"/>
              <w:rPr>
                <w:rFonts w:cs="宋体"/>
                <w:kern w:val="0"/>
                <w:sz w:val="21"/>
                <w:szCs w:val="21"/>
              </w:rPr>
            </w:pPr>
            <w:r>
              <w:rPr>
                <w:rFonts w:cs="宋体"/>
                <w:kern w:val="0"/>
                <w:sz w:val="21"/>
                <w:szCs w:val="21"/>
              </w:rPr>
              <w:t>0.45</w:t>
            </w:r>
          </w:p>
        </w:tc>
        <w:tc>
          <w:tcPr>
            <w:tcW w:w="0" w:type="auto"/>
            <w:noWrap/>
            <w:vAlign w:val="center"/>
          </w:tcPr>
          <w:p w14:paraId="6FA22790">
            <w:pPr>
              <w:widowControl/>
              <w:adjustRightInd/>
              <w:snapToGrid/>
              <w:spacing w:line="240" w:lineRule="auto"/>
              <w:ind w:firstLine="0" w:firstLineChars="0"/>
              <w:jc w:val="center"/>
              <w:rPr>
                <w:rFonts w:cs="宋体"/>
                <w:kern w:val="0"/>
                <w:sz w:val="21"/>
                <w:szCs w:val="21"/>
              </w:rPr>
            </w:pPr>
            <w:r>
              <w:rPr>
                <w:rFonts w:cs="宋体"/>
                <w:kern w:val="0"/>
                <w:sz w:val="21"/>
                <w:szCs w:val="21"/>
              </w:rPr>
              <w:t>2.5</w:t>
            </w:r>
          </w:p>
        </w:tc>
        <w:tc>
          <w:tcPr>
            <w:tcW w:w="0" w:type="auto"/>
            <w:noWrap/>
            <w:vAlign w:val="center"/>
          </w:tcPr>
          <w:p w14:paraId="3AD4A9C9">
            <w:pPr>
              <w:widowControl/>
              <w:adjustRightInd/>
              <w:snapToGrid/>
              <w:spacing w:line="240" w:lineRule="auto"/>
              <w:ind w:firstLine="0" w:firstLineChars="0"/>
              <w:jc w:val="center"/>
              <w:rPr>
                <w:rFonts w:cs="宋体"/>
                <w:kern w:val="0"/>
                <w:sz w:val="21"/>
                <w:szCs w:val="21"/>
              </w:rPr>
            </w:pPr>
            <w:r>
              <w:rPr>
                <w:rFonts w:cs="宋体"/>
                <w:kern w:val="0"/>
                <w:sz w:val="21"/>
                <w:szCs w:val="21"/>
              </w:rPr>
              <w:t>2.3</w:t>
            </w:r>
          </w:p>
        </w:tc>
        <w:tc>
          <w:tcPr>
            <w:tcW w:w="0" w:type="auto"/>
            <w:noWrap/>
            <w:vAlign w:val="center"/>
          </w:tcPr>
          <w:p w14:paraId="0B826235">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23FE4B18">
            <w:pPr>
              <w:widowControl/>
              <w:adjustRightInd/>
              <w:snapToGrid/>
              <w:spacing w:line="240" w:lineRule="auto"/>
              <w:ind w:firstLine="0" w:firstLineChars="0"/>
              <w:jc w:val="center"/>
              <w:rPr>
                <w:rFonts w:cs="宋体"/>
                <w:kern w:val="0"/>
                <w:sz w:val="21"/>
                <w:szCs w:val="21"/>
              </w:rPr>
            </w:pPr>
            <w:r>
              <w:rPr>
                <w:rFonts w:cs="宋体"/>
                <w:kern w:val="0"/>
                <w:sz w:val="21"/>
                <w:szCs w:val="21"/>
              </w:rPr>
              <w:t>6.53</w:t>
            </w:r>
          </w:p>
        </w:tc>
        <w:tc>
          <w:tcPr>
            <w:tcW w:w="0" w:type="auto"/>
            <w:noWrap/>
            <w:vAlign w:val="center"/>
          </w:tcPr>
          <w:p w14:paraId="6D93A844">
            <w:pPr>
              <w:widowControl/>
              <w:adjustRightInd/>
              <w:snapToGrid/>
              <w:spacing w:line="240" w:lineRule="auto"/>
              <w:ind w:firstLine="0" w:firstLineChars="0"/>
              <w:jc w:val="center"/>
              <w:rPr>
                <w:rFonts w:cs="宋体"/>
                <w:kern w:val="0"/>
                <w:sz w:val="21"/>
                <w:szCs w:val="21"/>
              </w:rPr>
            </w:pPr>
            <w:r>
              <w:rPr>
                <w:rFonts w:cs="宋体"/>
                <w:kern w:val="0"/>
                <w:sz w:val="21"/>
                <w:szCs w:val="21"/>
              </w:rPr>
              <w:t>6.09</w:t>
            </w:r>
          </w:p>
        </w:tc>
        <w:tc>
          <w:tcPr>
            <w:tcW w:w="0" w:type="auto"/>
            <w:noWrap/>
            <w:vAlign w:val="center"/>
          </w:tcPr>
          <w:p w14:paraId="54AB1CA8">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43773EDC">
            <w:pPr>
              <w:widowControl/>
              <w:adjustRightInd/>
              <w:snapToGrid/>
              <w:spacing w:line="240" w:lineRule="auto"/>
              <w:ind w:firstLine="0" w:firstLineChars="0"/>
              <w:jc w:val="center"/>
              <w:rPr>
                <w:rFonts w:cs="宋体"/>
                <w:kern w:val="0"/>
                <w:sz w:val="21"/>
                <w:szCs w:val="21"/>
              </w:rPr>
            </w:pPr>
            <w:r>
              <w:rPr>
                <w:rFonts w:cs="宋体"/>
                <w:kern w:val="0"/>
                <w:sz w:val="21"/>
                <w:szCs w:val="21"/>
              </w:rPr>
              <w:t>30.9</w:t>
            </w:r>
          </w:p>
        </w:tc>
        <w:tc>
          <w:tcPr>
            <w:tcW w:w="0" w:type="auto"/>
            <w:noWrap/>
            <w:vAlign w:val="center"/>
          </w:tcPr>
          <w:p w14:paraId="50B351FE">
            <w:pPr>
              <w:widowControl/>
              <w:adjustRightInd/>
              <w:snapToGrid/>
              <w:spacing w:line="240" w:lineRule="auto"/>
              <w:ind w:firstLine="0" w:firstLineChars="0"/>
              <w:jc w:val="center"/>
              <w:rPr>
                <w:rFonts w:cs="宋体"/>
                <w:kern w:val="0"/>
                <w:sz w:val="21"/>
                <w:szCs w:val="21"/>
              </w:rPr>
            </w:pPr>
            <w:r>
              <w:rPr>
                <w:rFonts w:cs="宋体"/>
                <w:kern w:val="0"/>
                <w:sz w:val="21"/>
                <w:szCs w:val="21"/>
              </w:rPr>
              <w:t>0.32</w:t>
            </w:r>
          </w:p>
        </w:tc>
        <w:tc>
          <w:tcPr>
            <w:tcW w:w="0" w:type="auto"/>
            <w:noWrap/>
            <w:vAlign w:val="center"/>
          </w:tcPr>
          <w:p w14:paraId="0A5D4F79">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38BE9266">
            <w:pPr>
              <w:widowControl/>
              <w:adjustRightInd/>
              <w:snapToGrid/>
              <w:spacing w:line="240" w:lineRule="auto"/>
              <w:ind w:firstLine="0" w:firstLineChars="0"/>
              <w:jc w:val="center"/>
              <w:rPr>
                <w:rFonts w:cs="宋体"/>
                <w:kern w:val="0"/>
                <w:sz w:val="21"/>
                <w:szCs w:val="21"/>
              </w:rPr>
            </w:pPr>
            <w:r>
              <w:rPr>
                <w:rFonts w:cs="宋体"/>
                <w:kern w:val="0"/>
                <w:sz w:val="21"/>
                <w:szCs w:val="21"/>
              </w:rPr>
              <w:t>1.14</w:t>
            </w:r>
          </w:p>
        </w:tc>
      </w:tr>
      <w:tr w14:paraId="468E980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continue"/>
            <w:vAlign w:val="center"/>
          </w:tcPr>
          <w:p w14:paraId="4E8DA27C">
            <w:pPr>
              <w:widowControl/>
              <w:adjustRightInd/>
              <w:snapToGrid/>
              <w:spacing w:line="240" w:lineRule="auto"/>
              <w:ind w:firstLine="0" w:firstLineChars="0"/>
              <w:jc w:val="center"/>
              <w:rPr>
                <w:rFonts w:cs="宋体"/>
                <w:kern w:val="0"/>
                <w:sz w:val="21"/>
                <w:szCs w:val="21"/>
              </w:rPr>
            </w:pPr>
          </w:p>
        </w:tc>
        <w:tc>
          <w:tcPr>
            <w:tcW w:w="0" w:type="auto"/>
            <w:noWrap/>
            <w:vAlign w:val="center"/>
          </w:tcPr>
          <w:p w14:paraId="2A9F48BD">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3BB65566">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5CF7029E">
            <w:pPr>
              <w:widowControl/>
              <w:adjustRightInd/>
              <w:snapToGrid/>
              <w:spacing w:line="240" w:lineRule="auto"/>
              <w:ind w:firstLine="0" w:firstLineChars="0"/>
              <w:jc w:val="center"/>
              <w:rPr>
                <w:rFonts w:cs="宋体"/>
                <w:kern w:val="0"/>
                <w:sz w:val="21"/>
                <w:szCs w:val="21"/>
              </w:rPr>
            </w:pPr>
            <w:r>
              <w:rPr>
                <w:rFonts w:cs="宋体"/>
                <w:kern w:val="0"/>
                <w:sz w:val="21"/>
                <w:szCs w:val="21"/>
              </w:rPr>
              <w:t>258</w:t>
            </w:r>
          </w:p>
        </w:tc>
        <w:tc>
          <w:tcPr>
            <w:tcW w:w="0" w:type="auto"/>
            <w:noWrap/>
            <w:vAlign w:val="center"/>
          </w:tcPr>
          <w:p w14:paraId="0B2C5C11">
            <w:pPr>
              <w:widowControl/>
              <w:adjustRightInd/>
              <w:snapToGrid/>
              <w:spacing w:line="240" w:lineRule="auto"/>
              <w:ind w:firstLine="0" w:firstLineChars="0"/>
              <w:jc w:val="center"/>
              <w:rPr>
                <w:rFonts w:cs="宋体"/>
                <w:kern w:val="0"/>
                <w:sz w:val="21"/>
                <w:szCs w:val="21"/>
              </w:rPr>
            </w:pPr>
            <w:r>
              <w:rPr>
                <w:rFonts w:cs="宋体"/>
                <w:kern w:val="0"/>
                <w:sz w:val="21"/>
                <w:szCs w:val="21"/>
              </w:rPr>
              <w:t>2.20</w:t>
            </w:r>
          </w:p>
        </w:tc>
        <w:tc>
          <w:tcPr>
            <w:tcW w:w="0" w:type="auto"/>
            <w:noWrap/>
            <w:vAlign w:val="center"/>
          </w:tcPr>
          <w:p w14:paraId="3FD4A489">
            <w:pPr>
              <w:widowControl/>
              <w:adjustRightInd/>
              <w:snapToGrid/>
              <w:spacing w:line="240" w:lineRule="auto"/>
              <w:ind w:firstLine="0" w:firstLineChars="0"/>
              <w:jc w:val="center"/>
              <w:rPr>
                <w:rFonts w:cs="宋体"/>
                <w:kern w:val="0"/>
                <w:sz w:val="21"/>
                <w:szCs w:val="21"/>
              </w:rPr>
            </w:pPr>
            <w:r>
              <w:rPr>
                <w:rFonts w:cs="宋体"/>
                <w:kern w:val="0"/>
                <w:sz w:val="21"/>
                <w:szCs w:val="21"/>
              </w:rPr>
              <w:t>3.60</w:t>
            </w:r>
          </w:p>
        </w:tc>
        <w:tc>
          <w:tcPr>
            <w:tcW w:w="0" w:type="auto"/>
            <w:noWrap/>
            <w:vAlign w:val="center"/>
          </w:tcPr>
          <w:p w14:paraId="5BB8E3A0">
            <w:pPr>
              <w:widowControl/>
              <w:adjustRightInd/>
              <w:snapToGrid/>
              <w:spacing w:line="240" w:lineRule="auto"/>
              <w:ind w:firstLine="0" w:firstLineChars="0"/>
              <w:jc w:val="center"/>
              <w:rPr>
                <w:rFonts w:cs="宋体"/>
                <w:kern w:val="0"/>
                <w:sz w:val="21"/>
                <w:szCs w:val="21"/>
              </w:rPr>
            </w:pPr>
            <w:r>
              <w:rPr>
                <w:rFonts w:cs="宋体"/>
                <w:kern w:val="0"/>
                <w:sz w:val="21"/>
                <w:szCs w:val="21"/>
              </w:rPr>
              <w:t>5.73</w:t>
            </w:r>
          </w:p>
        </w:tc>
        <w:tc>
          <w:tcPr>
            <w:tcW w:w="0" w:type="auto"/>
            <w:noWrap/>
            <w:vAlign w:val="center"/>
          </w:tcPr>
          <w:p w14:paraId="5F015261">
            <w:pPr>
              <w:widowControl/>
              <w:adjustRightInd/>
              <w:snapToGrid/>
              <w:spacing w:line="240" w:lineRule="auto"/>
              <w:ind w:firstLine="0" w:firstLineChars="0"/>
              <w:jc w:val="center"/>
              <w:rPr>
                <w:rFonts w:cs="宋体"/>
                <w:kern w:val="0"/>
                <w:sz w:val="21"/>
                <w:szCs w:val="21"/>
              </w:rPr>
            </w:pPr>
            <w:r>
              <w:rPr>
                <w:rFonts w:cs="宋体"/>
                <w:kern w:val="0"/>
                <w:sz w:val="21"/>
                <w:szCs w:val="21"/>
              </w:rPr>
              <w:t>1.21</w:t>
            </w:r>
          </w:p>
        </w:tc>
        <w:tc>
          <w:tcPr>
            <w:tcW w:w="0" w:type="auto"/>
            <w:noWrap/>
            <w:vAlign w:val="center"/>
          </w:tcPr>
          <w:p w14:paraId="50C24A99">
            <w:pPr>
              <w:widowControl/>
              <w:adjustRightInd/>
              <w:snapToGrid/>
              <w:spacing w:line="240" w:lineRule="auto"/>
              <w:ind w:firstLine="0" w:firstLineChars="0"/>
              <w:jc w:val="center"/>
              <w:rPr>
                <w:rFonts w:cs="宋体"/>
                <w:kern w:val="0"/>
                <w:sz w:val="21"/>
                <w:szCs w:val="21"/>
              </w:rPr>
            </w:pPr>
            <w:r>
              <w:rPr>
                <w:rFonts w:cs="宋体"/>
                <w:kern w:val="0"/>
                <w:sz w:val="21"/>
                <w:szCs w:val="21"/>
              </w:rPr>
              <w:t>11022</w:t>
            </w:r>
          </w:p>
        </w:tc>
        <w:tc>
          <w:tcPr>
            <w:tcW w:w="0" w:type="auto"/>
            <w:noWrap/>
            <w:vAlign w:val="center"/>
          </w:tcPr>
          <w:p w14:paraId="48B4B6FC">
            <w:pPr>
              <w:widowControl/>
              <w:adjustRightInd/>
              <w:snapToGrid/>
              <w:spacing w:line="240" w:lineRule="auto"/>
              <w:ind w:firstLine="0" w:firstLineChars="0"/>
              <w:jc w:val="center"/>
              <w:rPr>
                <w:rFonts w:cs="宋体"/>
                <w:kern w:val="0"/>
                <w:sz w:val="21"/>
                <w:szCs w:val="21"/>
              </w:rPr>
            </w:pPr>
            <w:r>
              <w:rPr>
                <w:rFonts w:cs="宋体"/>
                <w:kern w:val="0"/>
                <w:sz w:val="21"/>
                <w:szCs w:val="21"/>
              </w:rPr>
              <w:t>39.5</w:t>
            </w:r>
          </w:p>
        </w:tc>
        <w:tc>
          <w:tcPr>
            <w:tcW w:w="0" w:type="auto"/>
            <w:noWrap/>
            <w:vAlign w:val="center"/>
          </w:tcPr>
          <w:p w14:paraId="57DCAE7F">
            <w:pPr>
              <w:widowControl/>
              <w:adjustRightInd/>
              <w:snapToGrid/>
              <w:spacing w:line="240" w:lineRule="auto"/>
              <w:ind w:firstLine="0" w:firstLineChars="0"/>
              <w:jc w:val="center"/>
              <w:rPr>
                <w:rFonts w:cs="宋体"/>
                <w:kern w:val="0"/>
                <w:sz w:val="21"/>
                <w:szCs w:val="21"/>
              </w:rPr>
            </w:pPr>
            <w:r>
              <w:rPr>
                <w:rFonts w:cs="宋体"/>
                <w:kern w:val="0"/>
                <w:sz w:val="21"/>
                <w:szCs w:val="21"/>
              </w:rPr>
              <w:t>39.8</w:t>
            </w:r>
          </w:p>
        </w:tc>
        <w:tc>
          <w:tcPr>
            <w:tcW w:w="0" w:type="auto"/>
            <w:noWrap/>
            <w:vAlign w:val="center"/>
          </w:tcPr>
          <w:p w14:paraId="481F2CE1">
            <w:pPr>
              <w:widowControl/>
              <w:adjustRightInd/>
              <w:snapToGrid/>
              <w:spacing w:line="240" w:lineRule="auto"/>
              <w:ind w:firstLine="0" w:firstLineChars="0"/>
              <w:jc w:val="center"/>
              <w:rPr>
                <w:rFonts w:cs="宋体"/>
                <w:kern w:val="0"/>
                <w:sz w:val="21"/>
                <w:szCs w:val="21"/>
              </w:rPr>
            </w:pPr>
            <w:r>
              <w:rPr>
                <w:rFonts w:cs="宋体"/>
                <w:kern w:val="0"/>
                <w:sz w:val="21"/>
                <w:szCs w:val="21"/>
              </w:rPr>
              <w:t>0.44</w:t>
            </w:r>
          </w:p>
        </w:tc>
        <w:tc>
          <w:tcPr>
            <w:tcW w:w="0" w:type="auto"/>
            <w:noWrap/>
            <w:vAlign w:val="center"/>
          </w:tcPr>
          <w:p w14:paraId="6F099F68">
            <w:pPr>
              <w:widowControl/>
              <w:adjustRightInd/>
              <w:snapToGrid/>
              <w:spacing w:line="240" w:lineRule="auto"/>
              <w:ind w:firstLine="0" w:firstLineChars="0"/>
              <w:jc w:val="center"/>
              <w:rPr>
                <w:rFonts w:cs="宋体"/>
                <w:kern w:val="0"/>
                <w:sz w:val="21"/>
                <w:szCs w:val="21"/>
              </w:rPr>
            </w:pPr>
            <w:r>
              <w:rPr>
                <w:rFonts w:cs="宋体"/>
                <w:kern w:val="0"/>
                <w:sz w:val="21"/>
                <w:szCs w:val="21"/>
              </w:rPr>
              <w:t>4.5</w:t>
            </w:r>
          </w:p>
        </w:tc>
        <w:tc>
          <w:tcPr>
            <w:tcW w:w="0" w:type="auto"/>
            <w:noWrap/>
            <w:vAlign w:val="center"/>
          </w:tcPr>
          <w:p w14:paraId="5F3559A8">
            <w:pPr>
              <w:widowControl/>
              <w:adjustRightInd/>
              <w:snapToGrid/>
              <w:spacing w:line="240" w:lineRule="auto"/>
              <w:ind w:firstLine="0" w:firstLineChars="0"/>
              <w:jc w:val="center"/>
              <w:rPr>
                <w:rFonts w:cs="宋体"/>
                <w:kern w:val="0"/>
                <w:sz w:val="21"/>
                <w:szCs w:val="21"/>
              </w:rPr>
            </w:pPr>
            <w:r>
              <w:rPr>
                <w:rFonts w:cs="宋体"/>
                <w:kern w:val="0"/>
                <w:sz w:val="21"/>
                <w:szCs w:val="21"/>
              </w:rPr>
              <w:t>4.5</w:t>
            </w:r>
          </w:p>
        </w:tc>
        <w:tc>
          <w:tcPr>
            <w:tcW w:w="0" w:type="auto"/>
            <w:noWrap/>
            <w:vAlign w:val="center"/>
          </w:tcPr>
          <w:p w14:paraId="1CBD6C0F">
            <w:pPr>
              <w:widowControl/>
              <w:adjustRightInd/>
              <w:snapToGrid/>
              <w:spacing w:line="240" w:lineRule="auto"/>
              <w:ind w:firstLine="0" w:firstLineChars="0"/>
              <w:jc w:val="center"/>
              <w:rPr>
                <w:rFonts w:cs="宋体"/>
                <w:kern w:val="0"/>
                <w:sz w:val="21"/>
                <w:szCs w:val="21"/>
              </w:rPr>
            </w:pPr>
            <w:r>
              <w:rPr>
                <w:rFonts w:cs="宋体"/>
                <w:kern w:val="0"/>
                <w:sz w:val="21"/>
                <w:szCs w:val="21"/>
              </w:rPr>
              <w:t>0.05</w:t>
            </w:r>
          </w:p>
        </w:tc>
        <w:tc>
          <w:tcPr>
            <w:tcW w:w="0" w:type="auto"/>
            <w:noWrap/>
            <w:vAlign w:val="center"/>
          </w:tcPr>
          <w:p w14:paraId="29E72FC0">
            <w:pPr>
              <w:widowControl/>
              <w:adjustRightInd/>
              <w:snapToGrid/>
              <w:spacing w:line="240" w:lineRule="auto"/>
              <w:ind w:firstLine="0" w:firstLineChars="0"/>
              <w:jc w:val="center"/>
              <w:rPr>
                <w:rFonts w:cs="宋体"/>
                <w:kern w:val="0"/>
                <w:sz w:val="21"/>
                <w:szCs w:val="21"/>
              </w:rPr>
            </w:pPr>
            <w:r>
              <w:rPr>
                <w:rFonts w:cs="宋体"/>
                <w:kern w:val="0"/>
                <w:sz w:val="21"/>
                <w:szCs w:val="21"/>
              </w:rPr>
              <w:t>6.02</w:t>
            </w:r>
          </w:p>
        </w:tc>
        <w:tc>
          <w:tcPr>
            <w:tcW w:w="0" w:type="auto"/>
            <w:noWrap/>
            <w:vAlign w:val="center"/>
          </w:tcPr>
          <w:p w14:paraId="251FAA59">
            <w:pPr>
              <w:widowControl/>
              <w:adjustRightInd/>
              <w:snapToGrid/>
              <w:spacing w:line="240" w:lineRule="auto"/>
              <w:ind w:firstLine="0" w:firstLineChars="0"/>
              <w:jc w:val="center"/>
              <w:rPr>
                <w:rFonts w:cs="宋体"/>
                <w:kern w:val="0"/>
                <w:sz w:val="21"/>
                <w:szCs w:val="21"/>
              </w:rPr>
            </w:pPr>
            <w:r>
              <w:rPr>
                <w:rFonts w:cs="宋体"/>
                <w:kern w:val="0"/>
                <w:sz w:val="21"/>
                <w:szCs w:val="21"/>
              </w:rPr>
              <w:t>6.07</w:t>
            </w:r>
          </w:p>
        </w:tc>
        <w:tc>
          <w:tcPr>
            <w:tcW w:w="0" w:type="auto"/>
            <w:noWrap/>
            <w:vAlign w:val="center"/>
          </w:tcPr>
          <w:p w14:paraId="4AD6EAC1">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31F8C076">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2EFC3A3F">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1D535263">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208C6F17">
            <w:pPr>
              <w:widowControl/>
              <w:adjustRightInd/>
              <w:snapToGrid/>
              <w:spacing w:line="240" w:lineRule="auto"/>
              <w:ind w:firstLine="0" w:firstLineChars="0"/>
              <w:jc w:val="center"/>
              <w:rPr>
                <w:rFonts w:cs="宋体"/>
                <w:kern w:val="0"/>
                <w:sz w:val="21"/>
                <w:szCs w:val="21"/>
              </w:rPr>
            </w:pPr>
            <w:r>
              <w:rPr>
                <w:rFonts w:cs="宋体"/>
                <w:kern w:val="0"/>
                <w:sz w:val="21"/>
                <w:szCs w:val="21"/>
              </w:rPr>
              <w:t>6.93</w:t>
            </w:r>
          </w:p>
        </w:tc>
      </w:tr>
      <w:tr w14:paraId="7F35D95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676A1F40">
            <w:pPr>
              <w:widowControl/>
              <w:adjustRightInd/>
              <w:snapToGrid/>
              <w:spacing w:line="240" w:lineRule="auto"/>
              <w:ind w:firstLine="0" w:firstLineChars="0"/>
              <w:jc w:val="center"/>
              <w:rPr>
                <w:rFonts w:cs="宋体"/>
                <w:kern w:val="0"/>
                <w:sz w:val="21"/>
                <w:szCs w:val="21"/>
              </w:rPr>
            </w:pPr>
            <w:r>
              <w:rPr>
                <w:rFonts w:cs="宋体"/>
                <w:kern w:val="0"/>
                <w:sz w:val="21"/>
                <w:szCs w:val="21"/>
              </w:rPr>
              <w:t>二月</w:t>
            </w:r>
          </w:p>
        </w:tc>
        <w:tc>
          <w:tcPr>
            <w:tcW w:w="0" w:type="auto"/>
            <w:noWrap/>
            <w:vAlign w:val="center"/>
          </w:tcPr>
          <w:p w14:paraId="6D3DBFA0">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74ED541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FC0A11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BF0F75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64E052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A293BC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AE7367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321E9D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713EEB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2BA8D2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9C59F0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D72C08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6511E51">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104B50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CA1E92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A7AFAB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AF17ED1">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D9B228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38909D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B4B1A54">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B3DDC36">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0C623C4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4FDF8A4A">
            <w:pPr>
              <w:widowControl/>
              <w:adjustRightInd/>
              <w:snapToGrid/>
              <w:spacing w:line="240" w:lineRule="auto"/>
              <w:ind w:firstLine="0" w:firstLineChars="0"/>
              <w:jc w:val="center"/>
              <w:rPr>
                <w:rFonts w:cs="宋体"/>
                <w:kern w:val="0"/>
                <w:sz w:val="21"/>
                <w:szCs w:val="21"/>
              </w:rPr>
            </w:pPr>
          </w:p>
        </w:tc>
        <w:tc>
          <w:tcPr>
            <w:tcW w:w="0" w:type="auto"/>
            <w:noWrap/>
            <w:vAlign w:val="center"/>
          </w:tcPr>
          <w:p w14:paraId="4DC90ED3">
            <w:pPr>
              <w:widowControl/>
              <w:adjustRightInd/>
              <w:snapToGrid/>
              <w:spacing w:line="240" w:lineRule="auto"/>
              <w:ind w:firstLine="0" w:firstLineChars="0"/>
              <w:jc w:val="center"/>
              <w:rPr>
                <w:rFonts w:cs="宋体"/>
                <w:kern w:val="0"/>
                <w:sz w:val="21"/>
                <w:szCs w:val="21"/>
              </w:rPr>
            </w:pPr>
            <w:r>
              <w:rPr>
                <w:rFonts w:cs="宋体"/>
                <w:kern w:val="0"/>
                <w:sz w:val="21"/>
                <w:szCs w:val="21"/>
              </w:rPr>
              <w:t>工Ⅰ</w:t>
            </w:r>
            <w:r>
              <w:rPr>
                <w:rFonts w:cs="Times New Roman"/>
                <w:kern w:val="0"/>
                <w:sz w:val="21"/>
                <w:szCs w:val="21"/>
                <w:vertAlign w:val="subscript"/>
              </w:rPr>
              <w:t>2</w:t>
            </w:r>
          </w:p>
        </w:tc>
        <w:tc>
          <w:tcPr>
            <w:tcW w:w="0" w:type="auto"/>
            <w:noWrap/>
            <w:vAlign w:val="center"/>
          </w:tcPr>
          <w:p w14:paraId="354A9B9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A4052D1">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0B5D6A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AF9478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83A8F2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992244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686AD9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7BDF54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D77C84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74B7F8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668EE54">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28C0FD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2497B2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806A0A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14CCD9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A785E9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6D2ACC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B3B8F9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7011F6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11F6493">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6594F12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2FAF910A">
            <w:pPr>
              <w:widowControl/>
              <w:adjustRightInd/>
              <w:snapToGrid/>
              <w:spacing w:line="240" w:lineRule="auto"/>
              <w:ind w:firstLine="0" w:firstLineChars="0"/>
              <w:jc w:val="center"/>
              <w:rPr>
                <w:rFonts w:cs="宋体"/>
                <w:kern w:val="0"/>
                <w:sz w:val="21"/>
                <w:szCs w:val="21"/>
              </w:rPr>
            </w:pPr>
          </w:p>
        </w:tc>
        <w:tc>
          <w:tcPr>
            <w:tcW w:w="0" w:type="auto"/>
            <w:noWrap/>
            <w:vAlign w:val="center"/>
          </w:tcPr>
          <w:p w14:paraId="7D5C0246">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4DD028DF">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45BCCD27">
            <w:pPr>
              <w:widowControl/>
              <w:adjustRightInd/>
              <w:snapToGrid/>
              <w:spacing w:line="240" w:lineRule="auto"/>
              <w:ind w:firstLine="0" w:firstLineChars="0"/>
              <w:jc w:val="center"/>
              <w:rPr>
                <w:rFonts w:cs="宋体"/>
                <w:kern w:val="0"/>
                <w:sz w:val="21"/>
                <w:szCs w:val="21"/>
              </w:rPr>
            </w:pPr>
            <w:r>
              <w:rPr>
                <w:rFonts w:cs="宋体"/>
                <w:kern w:val="0"/>
                <w:sz w:val="21"/>
                <w:szCs w:val="21"/>
              </w:rPr>
              <w:t>238</w:t>
            </w:r>
          </w:p>
        </w:tc>
        <w:tc>
          <w:tcPr>
            <w:tcW w:w="0" w:type="auto"/>
            <w:noWrap/>
            <w:vAlign w:val="center"/>
          </w:tcPr>
          <w:p w14:paraId="77171859">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4C0DFD9A">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4FC6CCBE">
            <w:pPr>
              <w:widowControl/>
              <w:adjustRightInd/>
              <w:snapToGrid/>
              <w:spacing w:line="240" w:lineRule="auto"/>
              <w:ind w:firstLine="0" w:firstLineChars="0"/>
              <w:jc w:val="center"/>
              <w:rPr>
                <w:rFonts w:cs="宋体"/>
                <w:kern w:val="0"/>
                <w:sz w:val="21"/>
                <w:szCs w:val="21"/>
              </w:rPr>
            </w:pPr>
            <w:r>
              <w:rPr>
                <w:rFonts w:cs="宋体"/>
                <w:kern w:val="0"/>
                <w:sz w:val="21"/>
                <w:szCs w:val="21"/>
              </w:rPr>
              <w:t>5.28</w:t>
            </w:r>
          </w:p>
        </w:tc>
        <w:tc>
          <w:tcPr>
            <w:tcW w:w="0" w:type="auto"/>
            <w:noWrap/>
            <w:vAlign w:val="center"/>
          </w:tcPr>
          <w:p w14:paraId="18A98006">
            <w:pPr>
              <w:widowControl/>
              <w:adjustRightInd/>
              <w:snapToGrid/>
              <w:spacing w:line="240" w:lineRule="auto"/>
              <w:ind w:firstLine="0" w:firstLineChars="0"/>
              <w:jc w:val="center"/>
              <w:rPr>
                <w:rFonts w:cs="宋体"/>
                <w:kern w:val="0"/>
                <w:sz w:val="21"/>
                <w:szCs w:val="21"/>
              </w:rPr>
            </w:pPr>
            <w:r>
              <w:rPr>
                <w:rFonts w:cs="宋体"/>
                <w:kern w:val="0"/>
                <w:sz w:val="21"/>
                <w:szCs w:val="21"/>
              </w:rPr>
              <w:t>1.12</w:t>
            </w:r>
          </w:p>
        </w:tc>
        <w:tc>
          <w:tcPr>
            <w:tcW w:w="0" w:type="auto"/>
            <w:noWrap/>
            <w:vAlign w:val="center"/>
          </w:tcPr>
          <w:p w14:paraId="39A12858">
            <w:pPr>
              <w:widowControl/>
              <w:adjustRightInd/>
              <w:snapToGrid/>
              <w:spacing w:line="240" w:lineRule="auto"/>
              <w:ind w:firstLine="0" w:firstLineChars="0"/>
              <w:jc w:val="center"/>
              <w:rPr>
                <w:rFonts w:cs="宋体"/>
                <w:kern w:val="0"/>
                <w:sz w:val="21"/>
                <w:szCs w:val="21"/>
              </w:rPr>
            </w:pPr>
            <w:r>
              <w:rPr>
                <w:rFonts w:cs="宋体"/>
                <w:kern w:val="0"/>
                <w:sz w:val="21"/>
                <w:szCs w:val="21"/>
              </w:rPr>
              <w:t>9836</w:t>
            </w:r>
          </w:p>
        </w:tc>
        <w:tc>
          <w:tcPr>
            <w:tcW w:w="0" w:type="auto"/>
            <w:noWrap/>
            <w:vAlign w:val="center"/>
          </w:tcPr>
          <w:p w14:paraId="76957A5A">
            <w:pPr>
              <w:widowControl/>
              <w:adjustRightInd/>
              <w:snapToGrid/>
              <w:spacing w:line="240" w:lineRule="auto"/>
              <w:ind w:firstLine="0" w:firstLineChars="0"/>
              <w:jc w:val="center"/>
              <w:rPr>
                <w:rFonts w:cs="宋体"/>
                <w:kern w:val="0"/>
                <w:sz w:val="21"/>
                <w:szCs w:val="21"/>
              </w:rPr>
            </w:pPr>
            <w:r>
              <w:rPr>
                <w:rFonts w:cs="宋体"/>
                <w:kern w:val="0"/>
                <w:sz w:val="21"/>
                <w:szCs w:val="21"/>
              </w:rPr>
              <w:t>45.4</w:t>
            </w:r>
          </w:p>
        </w:tc>
        <w:tc>
          <w:tcPr>
            <w:tcW w:w="0" w:type="auto"/>
            <w:noWrap/>
            <w:vAlign w:val="center"/>
          </w:tcPr>
          <w:p w14:paraId="5F83CC59">
            <w:pPr>
              <w:widowControl/>
              <w:adjustRightInd/>
              <w:snapToGrid/>
              <w:spacing w:line="240" w:lineRule="auto"/>
              <w:ind w:firstLine="0" w:firstLineChars="0"/>
              <w:jc w:val="center"/>
              <w:rPr>
                <w:rFonts w:cs="宋体"/>
                <w:kern w:val="0"/>
                <w:sz w:val="21"/>
                <w:szCs w:val="21"/>
              </w:rPr>
            </w:pPr>
            <w:r>
              <w:rPr>
                <w:rFonts w:cs="宋体"/>
                <w:kern w:val="0"/>
                <w:sz w:val="21"/>
                <w:szCs w:val="21"/>
              </w:rPr>
              <w:t>42.4</w:t>
            </w:r>
          </w:p>
        </w:tc>
        <w:tc>
          <w:tcPr>
            <w:tcW w:w="0" w:type="auto"/>
            <w:noWrap/>
            <w:vAlign w:val="center"/>
          </w:tcPr>
          <w:p w14:paraId="5E4363B2">
            <w:pPr>
              <w:widowControl/>
              <w:adjustRightInd/>
              <w:snapToGrid/>
              <w:spacing w:line="240" w:lineRule="auto"/>
              <w:ind w:firstLine="0" w:firstLineChars="0"/>
              <w:jc w:val="center"/>
              <w:rPr>
                <w:rFonts w:cs="宋体"/>
                <w:kern w:val="0"/>
                <w:sz w:val="21"/>
                <w:szCs w:val="21"/>
              </w:rPr>
            </w:pPr>
            <w:r>
              <w:rPr>
                <w:rFonts w:cs="宋体"/>
                <w:kern w:val="0"/>
                <w:sz w:val="21"/>
                <w:szCs w:val="21"/>
              </w:rPr>
              <w:t>0.45</w:t>
            </w:r>
          </w:p>
        </w:tc>
        <w:tc>
          <w:tcPr>
            <w:tcW w:w="0" w:type="auto"/>
            <w:noWrap/>
            <w:vAlign w:val="center"/>
          </w:tcPr>
          <w:p w14:paraId="5A549D0C">
            <w:pPr>
              <w:widowControl/>
              <w:adjustRightInd/>
              <w:snapToGrid/>
              <w:spacing w:line="240" w:lineRule="auto"/>
              <w:ind w:firstLine="0" w:firstLineChars="0"/>
              <w:jc w:val="center"/>
              <w:rPr>
                <w:rFonts w:cs="宋体"/>
                <w:kern w:val="0"/>
                <w:sz w:val="21"/>
                <w:szCs w:val="21"/>
              </w:rPr>
            </w:pPr>
            <w:r>
              <w:rPr>
                <w:rFonts w:cs="宋体"/>
                <w:kern w:val="0"/>
                <w:sz w:val="21"/>
                <w:szCs w:val="21"/>
              </w:rPr>
              <w:t>2.5</w:t>
            </w:r>
          </w:p>
        </w:tc>
        <w:tc>
          <w:tcPr>
            <w:tcW w:w="0" w:type="auto"/>
            <w:noWrap/>
            <w:vAlign w:val="center"/>
          </w:tcPr>
          <w:p w14:paraId="7B19B916">
            <w:pPr>
              <w:widowControl/>
              <w:adjustRightInd/>
              <w:snapToGrid/>
              <w:spacing w:line="240" w:lineRule="auto"/>
              <w:ind w:firstLine="0" w:firstLineChars="0"/>
              <w:jc w:val="center"/>
              <w:rPr>
                <w:rFonts w:cs="宋体"/>
                <w:kern w:val="0"/>
                <w:sz w:val="21"/>
                <w:szCs w:val="21"/>
              </w:rPr>
            </w:pPr>
            <w:r>
              <w:rPr>
                <w:rFonts w:cs="宋体"/>
                <w:kern w:val="0"/>
                <w:sz w:val="21"/>
                <w:szCs w:val="21"/>
              </w:rPr>
              <w:t>2.3</w:t>
            </w:r>
          </w:p>
        </w:tc>
        <w:tc>
          <w:tcPr>
            <w:tcW w:w="0" w:type="auto"/>
            <w:noWrap/>
            <w:vAlign w:val="center"/>
          </w:tcPr>
          <w:p w14:paraId="24DE7821">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05B35CA3">
            <w:pPr>
              <w:widowControl/>
              <w:adjustRightInd/>
              <w:snapToGrid/>
              <w:spacing w:line="240" w:lineRule="auto"/>
              <w:ind w:firstLine="0" w:firstLineChars="0"/>
              <w:jc w:val="center"/>
              <w:rPr>
                <w:rFonts w:cs="宋体"/>
                <w:kern w:val="0"/>
                <w:sz w:val="21"/>
                <w:szCs w:val="21"/>
              </w:rPr>
            </w:pPr>
            <w:r>
              <w:rPr>
                <w:rFonts w:cs="宋体"/>
                <w:kern w:val="0"/>
                <w:sz w:val="21"/>
                <w:szCs w:val="21"/>
              </w:rPr>
              <w:t>6.53</w:t>
            </w:r>
          </w:p>
        </w:tc>
        <w:tc>
          <w:tcPr>
            <w:tcW w:w="0" w:type="auto"/>
            <w:noWrap/>
            <w:vAlign w:val="center"/>
          </w:tcPr>
          <w:p w14:paraId="4CF59A1A">
            <w:pPr>
              <w:widowControl/>
              <w:adjustRightInd/>
              <w:snapToGrid/>
              <w:spacing w:line="240" w:lineRule="auto"/>
              <w:ind w:firstLine="0" w:firstLineChars="0"/>
              <w:jc w:val="center"/>
              <w:rPr>
                <w:rFonts w:cs="宋体"/>
                <w:kern w:val="0"/>
                <w:sz w:val="21"/>
                <w:szCs w:val="21"/>
              </w:rPr>
            </w:pPr>
            <w:r>
              <w:rPr>
                <w:rFonts w:cs="宋体"/>
                <w:kern w:val="0"/>
                <w:sz w:val="21"/>
                <w:szCs w:val="21"/>
              </w:rPr>
              <w:t>6.09</w:t>
            </w:r>
          </w:p>
        </w:tc>
        <w:tc>
          <w:tcPr>
            <w:tcW w:w="0" w:type="auto"/>
            <w:noWrap/>
            <w:vAlign w:val="center"/>
          </w:tcPr>
          <w:p w14:paraId="0525BCD4">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13C9BB47">
            <w:pPr>
              <w:widowControl/>
              <w:adjustRightInd/>
              <w:snapToGrid/>
              <w:spacing w:line="240" w:lineRule="auto"/>
              <w:ind w:firstLine="0" w:firstLineChars="0"/>
              <w:jc w:val="center"/>
              <w:rPr>
                <w:rFonts w:cs="宋体"/>
                <w:kern w:val="0"/>
                <w:sz w:val="21"/>
                <w:szCs w:val="21"/>
              </w:rPr>
            </w:pPr>
            <w:r>
              <w:rPr>
                <w:rFonts w:cs="宋体"/>
                <w:kern w:val="0"/>
                <w:sz w:val="21"/>
                <w:szCs w:val="21"/>
              </w:rPr>
              <w:t>30.9</w:t>
            </w:r>
          </w:p>
        </w:tc>
        <w:tc>
          <w:tcPr>
            <w:tcW w:w="0" w:type="auto"/>
            <w:noWrap/>
            <w:vAlign w:val="center"/>
          </w:tcPr>
          <w:p w14:paraId="3D22575A">
            <w:pPr>
              <w:widowControl/>
              <w:adjustRightInd/>
              <w:snapToGrid/>
              <w:spacing w:line="240" w:lineRule="auto"/>
              <w:ind w:firstLine="0" w:firstLineChars="0"/>
              <w:jc w:val="center"/>
              <w:rPr>
                <w:rFonts w:cs="宋体"/>
                <w:kern w:val="0"/>
                <w:sz w:val="21"/>
                <w:szCs w:val="21"/>
              </w:rPr>
            </w:pPr>
            <w:r>
              <w:rPr>
                <w:rFonts w:cs="宋体"/>
                <w:kern w:val="0"/>
                <w:sz w:val="21"/>
                <w:szCs w:val="21"/>
              </w:rPr>
              <w:t>0.32</w:t>
            </w:r>
          </w:p>
        </w:tc>
        <w:tc>
          <w:tcPr>
            <w:tcW w:w="0" w:type="auto"/>
            <w:noWrap/>
            <w:vAlign w:val="center"/>
          </w:tcPr>
          <w:p w14:paraId="697DF940">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20CFF91F">
            <w:pPr>
              <w:widowControl/>
              <w:adjustRightInd/>
              <w:snapToGrid/>
              <w:spacing w:line="240" w:lineRule="auto"/>
              <w:ind w:firstLine="0" w:firstLineChars="0"/>
              <w:jc w:val="center"/>
              <w:rPr>
                <w:rFonts w:cs="宋体"/>
                <w:kern w:val="0"/>
                <w:sz w:val="21"/>
                <w:szCs w:val="21"/>
              </w:rPr>
            </w:pPr>
            <w:r>
              <w:rPr>
                <w:rFonts w:cs="宋体"/>
                <w:kern w:val="0"/>
                <w:sz w:val="21"/>
                <w:szCs w:val="21"/>
              </w:rPr>
              <w:t>1.14</w:t>
            </w:r>
          </w:p>
        </w:tc>
      </w:tr>
      <w:tr w14:paraId="7F43FC3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continue"/>
            <w:vAlign w:val="center"/>
          </w:tcPr>
          <w:p w14:paraId="1DF5402A">
            <w:pPr>
              <w:widowControl/>
              <w:adjustRightInd/>
              <w:snapToGrid/>
              <w:spacing w:line="240" w:lineRule="auto"/>
              <w:ind w:firstLine="0" w:firstLineChars="0"/>
              <w:jc w:val="center"/>
              <w:rPr>
                <w:rFonts w:cs="宋体"/>
                <w:kern w:val="0"/>
                <w:sz w:val="21"/>
                <w:szCs w:val="21"/>
              </w:rPr>
            </w:pPr>
          </w:p>
        </w:tc>
        <w:tc>
          <w:tcPr>
            <w:tcW w:w="0" w:type="auto"/>
            <w:noWrap/>
            <w:vAlign w:val="center"/>
          </w:tcPr>
          <w:p w14:paraId="64AB458D">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19981834">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7AE53E88">
            <w:pPr>
              <w:widowControl/>
              <w:adjustRightInd/>
              <w:snapToGrid/>
              <w:spacing w:line="240" w:lineRule="auto"/>
              <w:ind w:firstLine="0" w:firstLineChars="0"/>
              <w:jc w:val="center"/>
              <w:rPr>
                <w:rFonts w:cs="宋体"/>
                <w:kern w:val="0"/>
                <w:sz w:val="21"/>
                <w:szCs w:val="21"/>
              </w:rPr>
            </w:pPr>
            <w:r>
              <w:rPr>
                <w:rFonts w:cs="宋体"/>
                <w:kern w:val="0"/>
                <w:sz w:val="21"/>
                <w:szCs w:val="21"/>
              </w:rPr>
              <w:t>258</w:t>
            </w:r>
          </w:p>
        </w:tc>
        <w:tc>
          <w:tcPr>
            <w:tcW w:w="0" w:type="auto"/>
            <w:noWrap/>
            <w:vAlign w:val="center"/>
          </w:tcPr>
          <w:p w14:paraId="479CD7B9">
            <w:pPr>
              <w:widowControl/>
              <w:adjustRightInd/>
              <w:snapToGrid/>
              <w:spacing w:line="240" w:lineRule="auto"/>
              <w:ind w:firstLine="0" w:firstLineChars="0"/>
              <w:jc w:val="center"/>
              <w:rPr>
                <w:rFonts w:cs="宋体"/>
                <w:kern w:val="0"/>
                <w:sz w:val="21"/>
                <w:szCs w:val="21"/>
              </w:rPr>
            </w:pPr>
            <w:r>
              <w:rPr>
                <w:rFonts w:cs="宋体"/>
                <w:kern w:val="0"/>
                <w:sz w:val="21"/>
                <w:szCs w:val="21"/>
              </w:rPr>
              <w:t>2.20</w:t>
            </w:r>
          </w:p>
        </w:tc>
        <w:tc>
          <w:tcPr>
            <w:tcW w:w="0" w:type="auto"/>
            <w:noWrap/>
            <w:vAlign w:val="center"/>
          </w:tcPr>
          <w:p w14:paraId="670CB8D5">
            <w:pPr>
              <w:widowControl/>
              <w:adjustRightInd/>
              <w:snapToGrid/>
              <w:spacing w:line="240" w:lineRule="auto"/>
              <w:ind w:firstLine="0" w:firstLineChars="0"/>
              <w:jc w:val="center"/>
              <w:rPr>
                <w:rFonts w:cs="宋体"/>
                <w:kern w:val="0"/>
                <w:sz w:val="21"/>
                <w:szCs w:val="21"/>
              </w:rPr>
            </w:pPr>
            <w:r>
              <w:rPr>
                <w:rFonts w:cs="宋体"/>
                <w:kern w:val="0"/>
                <w:sz w:val="21"/>
                <w:szCs w:val="21"/>
              </w:rPr>
              <w:t>3.60</w:t>
            </w:r>
          </w:p>
        </w:tc>
        <w:tc>
          <w:tcPr>
            <w:tcW w:w="0" w:type="auto"/>
            <w:noWrap/>
            <w:vAlign w:val="center"/>
          </w:tcPr>
          <w:p w14:paraId="6E1BC168">
            <w:pPr>
              <w:widowControl/>
              <w:adjustRightInd/>
              <w:snapToGrid/>
              <w:spacing w:line="240" w:lineRule="auto"/>
              <w:ind w:firstLine="0" w:firstLineChars="0"/>
              <w:jc w:val="center"/>
              <w:rPr>
                <w:rFonts w:cs="宋体"/>
                <w:kern w:val="0"/>
                <w:sz w:val="21"/>
                <w:szCs w:val="21"/>
              </w:rPr>
            </w:pPr>
            <w:r>
              <w:rPr>
                <w:rFonts w:cs="宋体"/>
                <w:kern w:val="0"/>
                <w:sz w:val="21"/>
                <w:szCs w:val="21"/>
              </w:rPr>
              <w:t>5.73</w:t>
            </w:r>
          </w:p>
        </w:tc>
        <w:tc>
          <w:tcPr>
            <w:tcW w:w="0" w:type="auto"/>
            <w:noWrap/>
            <w:vAlign w:val="center"/>
          </w:tcPr>
          <w:p w14:paraId="39D7A08D">
            <w:pPr>
              <w:widowControl/>
              <w:adjustRightInd/>
              <w:snapToGrid/>
              <w:spacing w:line="240" w:lineRule="auto"/>
              <w:ind w:firstLine="0" w:firstLineChars="0"/>
              <w:jc w:val="center"/>
              <w:rPr>
                <w:rFonts w:cs="宋体"/>
                <w:kern w:val="0"/>
                <w:sz w:val="21"/>
                <w:szCs w:val="21"/>
              </w:rPr>
            </w:pPr>
            <w:r>
              <w:rPr>
                <w:rFonts w:cs="宋体"/>
                <w:kern w:val="0"/>
                <w:sz w:val="21"/>
                <w:szCs w:val="21"/>
              </w:rPr>
              <w:t>1.21</w:t>
            </w:r>
          </w:p>
        </w:tc>
        <w:tc>
          <w:tcPr>
            <w:tcW w:w="0" w:type="auto"/>
            <w:noWrap/>
            <w:vAlign w:val="center"/>
          </w:tcPr>
          <w:p w14:paraId="20371F1C">
            <w:pPr>
              <w:widowControl/>
              <w:adjustRightInd/>
              <w:snapToGrid/>
              <w:spacing w:line="240" w:lineRule="auto"/>
              <w:ind w:firstLine="0" w:firstLineChars="0"/>
              <w:jc w:val="center"/>
              <w:rPr>
                <w:rFonts w:cs="宋体"/>
                <w:kern w:val="0"/>
                <w:sz w:val="21"/>
                <w:szCs w:val="21"/>
              </w:rPr>
            </w:pPr>
            <w:r>
              <w:rPr>
                <w:rFonts w:cs="宋体"/>
                <w:kern w:val="0"/>
                <w:sz w:val="21"/>
                <w:szCs w:val="21"/>
              </w:rPr>
              <w:t>11022</w:t>
            </w:r>
          </w:p>
        </w:tc>
        <w:tc>
          <w:tcPr>
            <w:tcW w:w="0" w:type="auto"/>
            <w:noWrap/>
            <w:vAlign w:val="center"/>
          </w:tcPr>
          <w:p w14:paraId="7DB13F7F">
            <w:pPr>
              <w:widowControl/>
              <w:adjustRightInd/>
              <w:snapToGrid/>
              <w:spacing w:line="240" w:lineRule="auto"/>
              <w:ind w:firstLine="0" w:firstLineChars="0"/>
              <w:jc w:val="center"/>
              <w:rPr>
                <w:rFonts w:cs="宋体"/>
                <w:kern w:val="0"/>
                <w:sz w:val="21"/>
                <w:szCs w:val="21"/>
              </w:rPr>
            </w:pPr>
            <w:r>
              <w:rPr>
                <w:rFonts w:cs="宋体"/>
                <w:kern w:val="0"/>
                <w:sz w:val="21"/>
                <w:szCs w:val="21"/>
              </w:rPr>
              <w:t>39.5</w:t>
            </w:r>
          </w:p>
        </w:tc>
        <w:tc>
          <w:tcPr>
            <w:tcW w:w="0" w:type="auto"/>
            <w:noWrap/>
            <w:vAlign w:val="center"/>
          </w:tcPr>
          <w:p w14:paraId="13DDF289">
            <w:pPr>
              <w:widowControl/>
              <w:adjustRightInd/>
              <w:snapToGrid/>
              <w:spacing w:line="240" w:lineRule="auto"/>
              <w:ind w:firstLine="0" w:firstLineChars="0"/>
              <w:jc w:val="center"/>
              <w:rPr>
                <w:rFonts w:cs="宋体"/>
                <w:kern w:val="0"/>
                <w:sz w:val="21"/>
                <w:szCs w:val="21"/>
              </w:rPr>
            </w:pPr>
            <w:r>
              <w:rPr>
                <w:rFonts w:cs="宋体"/>
                <w:kern w:val="0"/>
                <w:sz w:val="21"/>
                <w:szCs w:val="21"/>
              </w:rPr>
              <w:t>39.8</w:t>
            </w:r>
          </w:p>
        </w:tc>
        <w:tc>
          <w:tcPr>
            <w:tcW w:w="0" w:type="auto"/>
            <w:noWrap/>
            <w:vAlign w:val="center"/>
          </w:tcPr>
          <w:p w14:paraId="44AE2DF0">
            <w:pPr>
              <w:widowControl/>
              <w:adjustRightInd/>
              <w:snapToGrid/>
              <w:spacing w:line="240" w:lineRule="auto"/>
              <w:ind w:firstLine="0" w:firstLineChars="0"/>
              <w:jc w:val="center"/>
              <w:rPr>
                <w:rFonts w:cs="宋体"/>
                <w:kern w:val="0"/>
                <w:sz w:val="21"/>
                <w:szCs w:val="21"/>
              </w:rPr>
            </w:pPr>
            <w:r>
              <w:rPr>
                <w:rFonts w:cs="宋体"/>
                <w:kern w:val="0"/>
                <w:sz w:val="21"/>
                <w:szCs w:val="21"/>
              </w:rPr>
              <w:t>0.44</w:t>
            </w:r>
          </w:p>
        </w:tc>
        <w:tc>
          <w:tcPr>
            <w:tcW w:w="0" w:type="auto"/>
            <w:noWrap/>
            <w:vAlign w:val="center"/>
          </w:tcPr>
          <w:p w14:paraId="6925248E">
            <w:pPr>
              <w:widowControl/>
              <w:adjustRightInd/>
              <w:snapToGrid/>
              <w:spacing w:line="240" w:lineRule="auto"/>
              <w:ind w:firstLine="0" w:firstLineChars="0"/>
              <w:jc w:val="center"/>
              <w:rPr>
                <w:rFonts w:cs="宋体"/>
                <w:kern w:val="0"/>
                <w:sz w:val="21"/>
                <w:szCs w:val="21"/>
              </w:rPr>
            </w:pPr>
            <w:r>
              <w:rPr>
                <w:rFonts w:cs="宋体"/>
                <w:kern w:val="0"/>
                <w:sz w:val="21"/>
                <w:szCs w:val="21"/>
              </w:rPr>
              <w:t>4.5</w:t>
            </w:r>
          </w:p>
        </w:tc>
        <w:tc>
          <w:tcPr>
            <w:tcW w:w="0" w:type="auto"/>
            <w:noWrap/>
            <w:vAlign w:val="center"/>
          </w:tcPr>
          <w:p w14:paraId="50F849A8">
            <w:pPr>
              <w:widowControl/>
              <w:adjustRightInd/>
              <w:snapToGrid/>
              <w:spacing w:line="240" w:lineRule="auto"/>
              <w:ind w:firstLine="0" w:firstLineChars="0"/>
              <w:jc w:val="center"/>
              <w:rPr>
                <w:rFonts w:cs="宋体"/>
                <w:kern w:val="0"/>
                <w:sz w:val="21"/>
                <w:szCs w:val="21"/>
              </w:rPr>
            </w:pPr>
            <w:r>
              <w:rPr>
                <w:rFonts w:cs="宋体"/>
                <w:kern w:val="0"/>
                <w:sz w:val="21"/>
                <w:szCs w:val="21"/>
              </w:rPr>
              <w:t>4.5</w:t>
            </w:r>
          </w:p>
        </w:tc>
        <w:tc>
          <w:tcPr>
            <w:tcW w:w="0" w:type="auto"/>
            <w:noWrap/>
            <w:vAlign w:val="center"/>
          </w:tcPr>
          <w:p w14:paraId="602E855A">
            <w:pPr>
              <w:widowControl/>
              <w:adjustRightInd/>
              <w:snapToGrid/>
              <w:spacing w:line="240" w:lineRule="auto"/>
              <w:ind w:firstLine="0" w:firstLineChars="0"/>
              <w:jc w:val="center"/>
              <w:rPr>
                <w:rFonts w:cs="宋体"/>
                <w:kern w:val="0"/>
                <w:sz w:val="21"/>
                <w:szCs w:val="21"/>
              </w:rPr>
            </w:pPr>
            <w:r>
              <w:rPr>
                <w:rFonts w:cs="宋体"/>
                <w:kern w:val="0"/>
                <w:sz w:val="21"/>
                <w:szCs w:val="21"/>
              </w:rPr>
              <w:t>0.05</w:t>
            </w:r>
          </w:p>
        </w:tc>
        <w:tc>
          <w:tcPr>
            <w:tcW w:w="0" w:type="auto"/>
            <w:noWrap/>
            <w:vAlign w:val="center"/>
          </w:tcPr>
          <w:p w14:paraId="73BEA6EF">
            <w:pPr>
              <w:widowControl/>
              <w:adjustRightInd/>
              <w:snapToGrid/>
              <w:spacing w:line="240" w:lineRule="auto"/>
              <w:ind w:firstLine="0" w:firstLineChars="0"/>
              <w:jc w:val="center"/>
              <w:rPr>
                <w:rFonts w:cs="宋体"/>
                <w:kern w:val="0"/>
                <w:sz w:val="21"/>
                <w:szCs w:val="21"/>
              </w:rPr>
            </w:pPr>
            <w:r>
              <w:rPr>
                <w:rFonts w:cs="宋体"/>
                <w:kern w:val="0"/>
                <w:sz w:val="21"/>
                <w:szCs w:val="21"/>
              </w:rPr>
              <w:t>6.02</w:t>
            </w:r>
          </w:p>
        </w:tc>
        <w:tc>
          <w:tcPr>
            <w:tcW w:w="0" w:type="auto"/>
            <w:noWrap/>
            <w:vAlign w:val="center"/>
          </w:tcPr>
          <w:p w14:paraId="74170579">
            <w:pPr>
              <w:widowControl/>
              <w:adjustRightInd/>
              <w:snapToGrid/>
              <w:spacing w:line="240" w:lineRule="auto"/>
              <w:ind w:firstLine="0" w:firstLineChars="0"/>
              <w:jc w:val="center"/>
              <w:rPr>
                <w:rFonts w:cs="宋体"/>
                <w:kern w:val="0"/>
                <w:sz w:val="21"/>
                <w:szCs w:val="21"/>
              </w:rPr>
            </w:pPr>
            <w:r>
              <w:rPr>
                <w:rFonts w:cs="宋体"/>
                <w:kern w:val="0"/>
                <w:sz w:val="21"/>
                <w:szCs w:val="21"/>
              </w:rPr>
              <w:t>6.07</w:t>
            </w:r>
          </w:p>
        </w:tc>
        <w:tc>
          <w:tcPr>
            <w:tcW w:w="0" w:type="auto"/>
            <w:noWrap/>
            <w:vAlign w:val="center"/>
          </w:tcPr>
          <w:p w14:paraId="3239ED77">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7357C778">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098C2D40">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61B09E08">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4FAB7212">
            <w:pPr>
              <w:widowControl/>
              <w:adjustRightInd/>
              <w:snapToGrid/>
              <w:spacing w:line="240" w:lineRule="auto"/>
              <w:ind w:firstLine="0" w:firstLineChars="0"/>
              <w:jc w:val="center"/>
              <w:rPr>
                <w:rFonts w:cs="宋体"/>
                <w:kern w:val="0"/>
                <w:sz w:val="21"/>
                <w:szCs w:val="21"/>
              </w:rPr>
            </w:pPr>
            <w:r>
              <w:rPr>
                <w:rFonts w:cs="宋体"/>
                <w:kern w:val="0"/>
                <w:sz w:val="21"/>
                <w:szCs w:val="21"/>
              </w:rPr>
              <w:t>6.93</w:t>
            </w:r>
          </w:p>
        </w:tc>
      </w:tr>
      <w:tr w14:paraId="048C03F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6E2FEED2">
            <w:pPr>
              <w:widowControl/>
              <w:adjustRightInd/>
              <w:snapToGrid/>
              <w:spacing w:line="240" w:lineRule="auto"/>
              <w:ind w:firstLine="0" w:firstLineChars="0"/>
              <w:jc w:val="center"/>
              <w:rPr>
                <w:rFonts w:cs="宋体"/>
                <w:kern w:val="0"/>
                <w:sz w:val="21"/>
                <w:szCs w:val="21"/>
              </w:rPr>
            </w:pPr>
            <w:r>
              <w:rPr>
                <w:rFonts w:cs="宋体"/>
                <w:kern w:val="0"/>
                <w:sz w:val="21"/>
                <w:szCs w:val="21"/>
              </w:rPr>
              <w:t>三月</w:t>
            </w:r>
          </w:p>
        </w:tc>
        <w:tc>
          <w:tcPr>
            <w:tcW w:w="0" w:type="auto"/>
            <w:noWrap/>
            <w:vAlign w:val="center"/>
          </w:tcPr>
          <w:p w14:paraId="3FE9DF82">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0A304364">
            <w:pPr>
              <w:widowControl/>
              <w:adjustRightInd/>
              <w:snapToGrid/>
              <w:spacing w:line="240" w:lineRule="auto"/>
              <w:ind w:firstLine="0" w:firstLineChars="0"/>
              <w:jc w:val="center"/>
              <w:rPr>
                <w:rFonts w:cs="宋体"/>
                <w:kern w:val="0"/>
                <w:sz w:val="21"/>
                <w:szCs w:val="21"/>
              </w:rPr>
            </w:pPr>
            <w:r>
              <w:rPr>
                <w:rFonts w:cs="宋体"/>
                <w:kern w:val="0"/>
                <w:sz w:val="21"/>
                <w:szCs w:val="21"/>
              </w:rPr>
              <w:t>95</w:t>
            </w:r>
          </w:p>
        </w:tc>
        <w:tc>
          <w:tcPr>
            <w:tcW w:w="0" w:type="auto"/>
            <w:noWrap/>
            <w:vAlign w:val="center"/>
          </w:tcPr>
          <w:p w14:paraId="7895F98A">
            <w:pPr>
              <w:widowControl/>
              <w:adjustRightInd/>
              <w:snapToGrid/>
              <w:spacing w:line="240" w:lineRule="auto"/>
              <w:ind w:firstLine="0" w:firstLineChars="0"/>
              <w:jc w:val="center"/>
              <w:rPr>
                <w:rFonts w:cs="宋体"/>
                <w:kern w:val="0"/>
                <w:sz w:val="21"/>
                <w:szCs w:val="21"/>
              </w:rPr>
            </w:pPr>
            <w:r>
              <w:rPr>
                <w:rFonts w:cs="宋体"/>
                <w:kern w:val="0"/>
                <w:sz w:val="21"/>
                <w:szCs w:val="21"/>
              </w:rPr>
              <w:t>160</w:t>
            </w:r>
          </w:p>
        </w:tc>
        <w:tc>
          <w:tcPr>
            <w:tcW w:w="0" w:type="auto"/>
            <w:noWrap/>
            <w:vAlign w:val="center"/>
          </w:tcPr>
          <w:p w14:paraId="2C931566">
            <w:pPr>
              <w:widowControl/>
              <w:adjustRightInd/>
              <w:snapToGrid/>
              <w:spacing w:line="240" w:lineRule="auto"/>
              <w:ind w:firstLine="0" w:firstLineChars="0"/>
              <w:jc w:val="center"/>
              <w:rPr>
                <w:rFonts w:cs="宋体"/>
                <w:kern w:val="0"/>
                <w:sz w:val="21"/>
                <w:szCs w:val="21"/>
              </w:rPr>
            </w:pPr>
            <w:r>
              <w:rPr>
                <w:rFonts w:cs="宋体"/>
                <w:kern w:val="0"/>
                <w:sz w:val="21"/>
                <w:szCs w:val="21"/>
              </w:rPr>
              <w:t>11</w:t>
            </w:r>
          </w:p>
        </w:tc>
        <w:tc>
          <w:tcPr>
            <w:tcW w:w="0" w:type="auto"/>
            <w:noWrap/>
            <w:vAlign w:val="center"/>
          </w:tcPr>
          <w:p w14:paraId="21A8C40C">
            <w:pPr>
              <w:widowControl/>
              <w:adjustRightInd/>
              <w:snapToGrid/>
              <w:spacing w:line="240" w:lineRule="auto"/>
              <w:ind w:firstLine="0" w:firstLineChars="0"/>
              <w:jc w:val="center"/>
              <w:rPr>
                <w:rFonts w:cs="宋体"/>
                <w:kern w:val="0"/>
                <w:sz w:val="21"/>
                <w:szCs w:val="21"/>
              </w:rPr>
            </w:pPr>
            <w:r>
              <w:rPr>
                <w:rFonts w:cs="宋体"/>
                <w:kern w:val="0"/>
                <w:sz w:val="21"/>
                <w:szCs w:val="21"/>
              </w:rPr>
              <w:t>4.00</w:t>
            </w:r>
          </w:p>
        </w:tc>
        <w:tc>
          <w:tcPr>
            <w:tcW w:w="0" w:type="auto"/>
            <w:noWrap/>
            <w:vAlign w:val="center"/>
          </w:tcPr>
          <w:p w14:paraId="6275B99A">
            <w:pPr>
              <w:widowControl/>
              <w:adjustRightInd/>
              <w:snapToGrid/>
              <w:spacing w:line="240" w:lineRule="auto"/>
              <w:ind w:firstLine="0" w:firstLineChars="0"/>
              <w:jc w:val="center"/>
              <w:rPr>
                <w:rFonts w:cs="宋体"/>
                <w:kern w:val="0"/>
                <w:sz w:val="21"/>
                <w:szCs w:val="21"/>
              </w:rPr>
            </w:pPr>
            <w:r>
              <w:rPr>
                <w:rFonts w:cs="宋体"/>
                <w:kern w:val="0"/>
                <w:sz w:val="21"/>
                <w:szCs w:val="21"/>
              </w:rPr>
              <w:t>5.18</w:t>
            </w:r>
          </w:p>
        </w:tc>
        <w:tc>
          <w:tcPr>
            <w:tcW w:w="0" w:type="auto"/>
            <w:noWrap/>
            <w:vAlign w:val="center"/>
          </w:tcPr>
          <w:p w14:paraId="595E4074">
            <w:pPr>
              <w:widowControl/>
              <w:adjustRightInd/>
              <w:snapToGrid/>
              <w:spacing w:line="240" w:lineRule="auto"/>
              <w:ind w:firstLine="0" w:firstLineChars="0"/>
              <w:jc w:val="center"/>
              <w:rPr>
                <w:rFonts w:cs="宋体"/>
                <w:kern w:val="0"/>
                <w:sz w:val="21"/>
                <w:szCs w:val="21"/>
              </w:rPr>
            </w:pPr>
            <w:r>
              <w:rPr>
                <w:rFonts w:cs="宋体"/>
                <w:kern w:val="0"/>
                <w:sz w:val="21"/>
                <w:szCs w:val="21"/>
              </w:rPr>
              <w:t>1.24</w:t>
            </w:r>
          </w:p>
        </w:tc>
        <w:tc>
          <w:tcPr>
            <w:tcW w:w="0" w:type="auto"/>
            <w:noWrap/>
            <w:vAlign w:val="center"/>
          </w:tcPr>
          <w:p w14:paraId="0FDB977B">
            <w:pPr>
              <w:widowControl/>
              <w:adjustRightInd/>
              <w:snapToGrid/>
              <w:spacing w:line="240" w:lineRule="auto"/>
              <w:ind w:firstLine="0" w:firstLineChars="0"/>
              <w:jc w:val="center"/>
              <w:rPr>
                <w:rFonts w:cs="宋体"/>
                <w:kern w:val="0"/>
                <w:sz w:val="21"/>
                <w:szCs w:val="21"/>
              </w:rPr>
            </w:pPr>
            <w:r>
              <w:rPr>
                <w:rFonts w:cs="宋体"/>
                <w:kern w:val="0"/>
                <w:sz w:val="21"/>
                <w:szCs w:val="21"/>
              </w:rPr>
              <w:t>6635</w:t>
            </w:r>
          </w:p>
        </w:tc>
        <w:tc>
          <w:tcPr>
            <w:tcW w:w="0" w:type="auto"/>
            <w:noWrap/>
            <w:vAlign w:val="center"/>
          </w:tcPr>
          <w:p w14:paraId="764F0E64">
            <w:pPr>
              <w:widowControl/>
              <w:adjustRightInd/>
              <w:snapToGrid/>
              <w:spacing w:line="240" w:lineRule="auto"/>
              <w:ind w:firstLine="0" w:firstLineChars="0"/>
              <w:jc w:val="center"/>
              <w:rPr>
                <w:rFonts w:cs="宋体"/>
                <w:kern w:val="0"/>
                <w:sz w:val="21"/>
                <w:szCs w:val="21"/>
              </w:rPr>
            </w:pPr>
            <w:r>
              <w:rPr>
                <w:rFonts w:cs="宋体"/>
                <w:kern w:val="0"/>
                <w:sz w:val="21"/>
                <w:szCs w:val="21"/>
              </w:rPr>
              <w:t>46.3</w:t>
            </w:r>
          </w:p>
        </w:tc>
        <w:tc>
          <w:tcPr>
            <w:tcW w:w="0" w:type="auto"/>
            <w:noWrap/>
            <w:vAlign w:val="center"/>
          </w:tcPr>
          <w:p w14:paraId="51E801D2">
            <w:pPr>
              <w:widowControl/>
              <w:adjustRightInd/>
              <w:snapToGrid/>
              <w:spacing w:line="240" w:lineRule="auto"/>
              <w:ind w:firstLine="0" w:firstLineChars="0"/>
              <w:jc w:val="center"/>
              <w:rPr>
                <w:rFonts w:cs="宋体"/>
                <w:kern w:val="0"/>
                <w:sz w:val="21"/>
                <w:szCs w:val="21"/>
              </w:rPr>
            </w:pPr>
            <w:r>
              <w:rPr>
                <w:rFonts w:cs="宋体"/>
                <w:kern w:val="0"/>
                <w:sz w:val="21"/>
                <w:szCs w:val="21"/>
              </w:rPr>
              <w:t>47.6</w:t>
            </w:r>
          </w:p>
        </w:tc>
        <w:tc>
          <w:tcPr>
            <w:tcW w:w="0" w:type="auto"/>
            <w:noWrap/>
            <w:vAlign w:val="center"/>
          </w:tcPr>
          <w:p w14:paraId="4C9AB9EB">
            <w:pPr>
              <w:widowControl/>
              <w:adjustRightInd/>
              <w:snapToGrid/>
              <w:spacing w:line="240" w:lineRule="auto"/>
              <w:ind w:firstLine="0" w:firstLineChars="0"/>
              <w:jc w:val="center"/>
              <w:rPr>
                <w:rFonts w:cs="宋体"/>
                <w:kern w:val="0"/>
                <w:sz w:val="21"/>
                <w:szCs w:val="21"/>
              </w:rPr>
            </w:pPr>
            <w:r>
              <w:rPr>
                <w:rFonts w:cs="宋体"/>
                <w:kern w:val="0"/>
                <w:sz w:val="21"/>
                <w:szCs w:val="21"/>
              </w:rPr>
              <w:t>0.31</w:t>
            </w:r>
          </w:p>
        </w:tc>
        <w:tc>
          <w:tcPr>
            <w:tcW w:w="0" w:type="auto"/>
            <w:noWrap/>
            <w:vAlign w:val="center"/>
          </w:tcPr>
          <w:p w14:paraId="66DB4409">
            <w:pPr>
              <w:widowControl/>
              <w:adjustRightInd/>
              <w:snapToGrid/>
              <w:spacing w:line="240" w:lineRule="auto"/>
              <w:ind w:firstLine="0" w:firstLineChars="0"/>
              <w:jc w:val="center"/>
              <w:rPr>
                <w:rFonts w:cs="宋体"/>
                <w:kern w:val="0"/>
                <w:sz w:val="21"/>
                <w:szCs w:val="21"/>
              </w:rPr>
            </w:pPr>
            <w:r>
              <w:rPr>
                <w:rFonts w:cs="宋体"/>
                <w:kern w:val="0"/>
                <w:sz w:val="21"/>
                <w:szCs w:val="21"/>
              </w:rPr>
              <w:t>2.00</w:t>
            </w:r>
          </w:p>
        </w:tc>
        <w:tc>
          <w:tcPr>
            <w:tcW w:w="0" w:type="auto"/>
            <w:noWrap/>
            <w:vAlign w:val="center"/>
          </w:tcPr>
          <w:p w14:paraId="04CDFB0B">
            <w:pPr>
              <w:widowControl/>
              <w:adjustRightInd/>
              <w:snapToGrid/>
              <w:spacing w:line="240" w:lineRule="auto"/>
              <w:ind w:firstLine="0" w:firstLineChars="0"/>
              <w:jc w:val="center"/>
              <w:rPr>
                <w:rFonts w:cs="宋体"/>
                <w:kern w:val="0"/>
                <w:sz w:val="21"/>
                <w:szCs w:val="21"/>
              </w:rPr>
            </w:pPr>
            <w:r>
              <w:rPr>
                <w:rFonts w:cs="宋体"/>
                <w:kern w:val="0"/>
                <w:sz w:val="21"/>
                <w:szCs w:val="21"/>
              </w:rPr>
              <w:t>2.1</w:t>
            </w:r>
          </w:p>
        </w:tc>
        <w:tc>
          <w:tcPr>
            <w:tcW w:w="0" w:type="auto"/>
            <w:noWrap/>
            <w:vAlign w:val="center"/>
          </w:tcPr>
          <w:p w14:paraId="6D248C71">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2E2CB4C7">
            <w:pPr>
              <w:widowControl/>
              <w:adjustRightInd/>
              <w:snapToGrid/>
              <w:spacing w:line="240" w:lineRule="auto"/>
              <w:ind w:firstLine="0" w:firstLineChars="0"/>
              <w:jc w:val="center"/>
              <w:rPr>
                <w:rFonts w:cs="宋体"/>
                <w:kern w:val="0"/>
                <w:sz w:val="21"/>
                <w:szCs w:val="21"/>
              </w:rPr>
            </w:pPr>
            <w:r>
              <w:rPr>
                <w:rFonts w:cs="宋体"/>
                <w:kern w:val="0"/>
                <w:sz w:val="21"/>
                <w:szCs w:val="21"/>
              </w:rPr>
              <w:t>4.8</w:t>
            </w:r>
          </w:p>
        </w:tc>
        <w:tc>
          <w:tcPr>
            <w:tcW w:w="0" w:type="auto"/>
            <w:noWrap/>
            <w:vAlign w:val="center"/>
          </w:tcPr>
          <w:p w14:paraId="041FF529">
            <w:pPr>
              <w:widowControl/>
              <w:adjustRightInd/>
              <w:snapToGrid/>
              <w:spacing w:line="240" w:lineRule="auto"/>
              <w:ind w:firstLine="0" w:firstLineChars="0"/>
              <w:jc w:val="center"/>
              <w:rPr>
                <w:rFonts w:cs="宋体"/>
                <w:kern w:val="0"/>
                <w:sz w:val="21"/>
                <w:szCs w:val="21"/>
              </w:rPr>
            </w:pPr>
            <w:r>
              <w:rPr>
                <w:rFonts w:cs="宋体"/>
                <w:kern w:val="0"/>
                <w:sz w:val="21"/>
                <w:szCs w:val="21"/>
              </w:rPr>
              <w:t>4.96</w:t>
            </w:r>
          </w:p>
        </w:tc>
        <w:tc>
          <w:tcPr>
            <w:tcW w:w="0" w:type="auto"/>
            <w:noWrap/>
            <w:vAlign w:val="center"/>
          </w:tcPr>
          <w:p w14:paraId="590CE894">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5F4368EE">
            <w:pPr>
              <w:widowControl/>
              <w:adjustRightInd/>
              <w:snapToGrid/>
              <w:spacing w:line="240" w:lineRule="auto"/>
              <w:ind w:firstLine="0" w:firstLineChars="0"/>
              <w:jc w:val="center"/>
              <w:rPr>
                <w:rFonts w:cs="宋体"/>
                <w:kern w:val="0"/>
                <w:sz w:val="21"/>
                <w:szCs w:val="21"/>
              </w:rPr>
            </w:pPr>
            <w:r>
              <w:rPr>
                <w:rFonts w:cs="宋体"/>
                <w:kern w:val="0"/>
                <w:sz w:val="21"/>
                <w:szCs w:val="21"/>
              </w:rPr>
              <w:t>2.4</w:t>
            </w:r>
          </w:p>
        </w:tc>
        <w:tc>
          <w:tcPr>
            <w:tcW w:w="0" w:type="auto"/>
            <w:noWrap/>
            <w:vAlign w:val="center"/>
          </w:tcPr>
          <w:p w14:paraId="381D5345">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58104B9E">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0431C62B">
            <w:pPr>
              <w:widowControl/>
              <w:adjustRightInd/>
              <w:snapToGrid/>
              <w:spacing w:line="240" w:lineRule="auto"/>
              <w:ind w:firstLine="0" w:firstLineChars="0"/>
              <w:jc w:val="center"/>
              <w:rPr>
                <w:rFonts w:cs="宋体"/>
                <w:kern w:val="0"/>
                <w:sz w:val="21"/>
                <w:szCs w:val="21"/>
              </w:rPr>
            </w:pPr>
            <w:r>
              <w:rPr>
                <w:rFonts w:cs="宋体"/>
                <w:kern w:val="0"/>
                <w:sz w:val="21"/>
                <w:szCs w:val="21"/>
              </w:rPr>
              <w:t>1.03</w:t>
            </w:r>
          </w:p>
        </w:tc>
      </w:tr>
      <w:tr w14:paraId="0C31FAA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0A80D1E2">
            <w:pPr>
              <w:widowControl/>
              <w:adjustRightInd/>
              <w:snapToGrid/>
              <w:spacing w:line="240" w:lineRule="auto"/>
              <w:ind w:firstLine="0" w:firstLineChars="0"/>
              <w:jc w:val="center"/>
              <w:rPr>
                <w:rFonts w:cs="宋体"/>
                <w:kern w:val="0"/>
                <w:sz w:val="21"/>
                <w:szCs w:val="21"/>
              </w:rPr>
            </w:pPr>
          </w:p>
        </w:tc>
        <w:tc>
          <w:tcPr>
            <w:tcW w:w="0" w:type="auto"/>
            <w:noWrap/>
            <w:vAlign w:val="center"/>
          </w:tcPr>
          <w:p w14:paraId="0B007298">
            <w:pPr>
              <w:widowControl/>
              <w:adjustRightInd/>
              <w:snapToGrid/>
              <w:spacing w:line="240" w:lineRule="auto"/>
              <w:ind w:firstLine="0" w:firstLineChars="0"/>
              <w:jc w:val="center"/>
              <w:rPr>
                <w:rFonts w:cs="宋体"/>
                <w:kern w:val="0"/>
                <w:sz w:val="21"/>
                <w:szCs w:val="21"/>
              </w:rPr>
            </w:pPr>
            <w:r>
              <w:rPr>
                <w:rFonts w:cs="宋体"/>
                <w:kern w:val="0"/>
                <w:sz w:val="21"/>
                <w:szCs w:val="21"/>
              </w:rPr>
              <w:t>工Ⅰ</w:t>
            </w:r>
            <w:r>
              <w:rPr>
                <w:rFonts w:cs="Times New Roman"/>
                <w:kern w:val="0"/>
                <w:sz w:val="21"/>
                <w:szCs w:val="21"/>
                <w:vertAlign w:val="subscript"/>
              </w:rPr>
              <w:t>2</w:t>
            </w:r>
          </w:p>
        </w:tc>
        <w:tc>
          <w:tcPr>
            <w:tcW w:w="0" w:type="auto"/>
            <w:noWrap/>
            <w:vAlign w:val="center"/>
          </w:tcPr>
          <w:p w14:paraId="2B38DA2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F15049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45D340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6A2967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67402F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BA38BF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C3E27D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78B9FD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28036F3">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BC8F081">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6BF51B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4AFA77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1B73D3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DB361E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5BFEAB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E9C020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206FCC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11BE1D1">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5B2D70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8EF3786">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0A4150D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746AA75F">
            <w:pPr>
              <w:widowControl/>
              <w:adjustRightInd/>
              <w:snapToGrid/>
              <w:spacing w:line="240" w:lineRule="auto"/>
              <w:ind w:firstLine="0" w:firstLineChars="0"/>
              <w:jc w:val="center"/>
              <w:rPr>
                <w:rFonts w:cs="宋体"/>
                <w:kern w:val="0"/>
                <w:sz w:val="21"/>
                <w:szCs w:val="21"/>
              </w:rPr>
            </w:pPr>
          </w:p>
        </w:tc>
        <w:tc>
          <w:tcPr>
            <w:tcW w:w="0" w:type="auto"/>
            <w:noWrap/>
            <w:vAlign w:val="center"/>
          </w:tcPr>
          <w:p w14:paraId="3AA3D043">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397971C8">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030EDE86">
            <w:pPr>
              <w:widowControl/>
              <w:adjustRightInd/>
              <w:snapToGrid/>
              <w:spacing w:line="240" w:lineRule="auto"/>
              <w:ind w:firstLine="0" w:firstLineChars="0"/>
              <w:jc w:val="center"/>
              <w:rPr>
                <w:rFonts w:cs="宋体"/>
                <w:kern w:val="0"/>
                <w:sz w:val="21"/>
                <w:szCs w:val="21"/>
              </w:rPr>
            </w:pPr>
            <w:r>
              <w:rPr>
                <w:rFonts w:cs="宋体"/>
                <w:kern w:val="0"/>
                <w:sz w:val="21"/>
                <w:szCs w:val="21"/>
              </w:rPr>
              <w:t>238</w:t>
            </w:r>
          </w:p>
        </w:tc>
        <w:tc>
          <w:tcPr>
            <w:tcW w:w="0" w:type="auto"/>
            <w:noWrap/>
            <w:vAlign w:val="center"/>
          </w:tcPr>
          <w:p w14:paraId="6C7B7E7D">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58B06A03">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02DFD587">
            <w:pPr>
              <w:widowControl/>
              <w:adjustRightInd/>
              <w:snapToGrid/>
              <w:spacing w:line="240" w:lineRule="auto"/>
              <w:ind w:firstLine="0" w:firstLineChars="0"/>
              <w:jc w:val="center"/>
              <w:rPr>
                <w:rFonts w:cs="宋体"/>
                <w:kern w:val="0"/>
                <w:sz w:val="21"/>
                <w:szCs w:val="21"/>
              </w:rPr>
            </w:pPr>
            <w:r>
              <w:rPr>
                <w:rFonts w:cs="宋体"/>
                <w:kern w:val="0"/>
                <w:sz w:val="21"/>
                <w:szCs w:val="21"/>
              </w:rPr>
              <w:t>5.28</w:t>
            </w:r>
          </w:p>
        </w:tc>
        <w:tc>
          <w:tcPr>
            <w:tcW w:w="0" w:type="auto"/>
            <w:noWrap/>
            <w:vAlign w:val="center"/>
          </w:tcPr>
          <w:p w14:paraId="600F46C0">
            <w:pPr>
              <w:widowControl/>
              <w:adjustRightInd/>
              <w:snapToGrid/>
              <w:spacing w:line="240" w:lineRule="auto"/>
              <w:ind w:firstLine="0" w:firstLineChars="0"/>
              <w:jc w:val="center"/>
              <w:rPr>
                <w:rFonts w:cs="宋体"/>
                <w:kern w:val="0"/>
                <w:sz w:val="21"/>
                <w:szCs w:val="21"/>
              </w:rPr>
            </w:pPr>
            <w:r>
              <w:rPr>
                <w:rFonts w:cs="宋体"/>
                <w:kern w:val="0"/>
                <w:sz w:val="21"/>
                <w:szCs w:val="21"/>
              </w:rPr>
              <w:t>1.12</w:t>
            </w:r>
          </w:p>
        </w:tc>
        <w:tc>
          <w:tcPr>
            <w:tcW w:w="0" w:type="auto"/>
            <w:noWrap/>
            <w:vAlign w:val="center"/>
          </w:tcPr>
          <w:p w14:paraId="451A221F">
            <w:pPr>
              <w:widowControl/>
              <w:adjustRightInd/>
              <w:snapToGrid/>
              <w:spacing w:line="240" w:lineRule="auto"/>
              <w:ind w:firstLine="0" w:firstLineChars="0"/>
              <w:jc w:val="center"/>
              <w:rPr>
                <w:rFonts w:cs="宋体"/>
                <w:kern w:val="0"/>
                <w:sz w:val="21"/>
                <w:szCs w:val="21"/>
              </w:rPr>
            </w:pPr>
            <w:r>
              <w:rPr>
                <w:rFonts w:cs="宋体"/>
                <w:kern w:val="0"/>
                <w:sz w:val="21"/>
                <w:szCs w:val="21"/>
              </w:rPr>
              <w:t>9836</w:t>
            </w:r>
          </w:p>
        </w:tc>
        <w:tc>
          <w:tcPr>
            <w:tcW w:w="0" w:type="auto"/>
            <w:noWrap/>
            <w:vAlign w:val="center"/>
          </w:tcPr>
          <w:p w14:paraId="169BDF19">
            <w:pPr>
              <w:widowControl/>
              <w:adjustRightInd/>
              <w:snapToGrid/>
              <w:spacing w:line="240" w:lineRule="auto"/>
              <w:ind w:firstLine="0" w:firstLineChars="0"/>
              <w:jc w:val="center"/>
              <w:rPr>
                <w:rFonts w:cs="宋体"/>
                <w:kern w:val="0"/>
                <w:sz w:val="21"/>
                <w:szCs w:val="21"/>
              </w:rPr>
            </w:pPr>
            <w:r>
              <w:rPr>
                <w:rFonts w:cs="宋体"/>
                <w:kern w:val="0"/>
                <w:sz w:val="21"/>
                <w:szCs w:val="21"/>
              </w:rPr>
              <w:t>45.4</w:t>
            </w:r>
          </w:p>
        </w:tc>
        <w:tc>
          <w:tcPr>
            <w:tcW w:w="0" w:type="auto"/>
            <w:noWrap/>
            <w:vAlign w:val="center"/>
          </w:tcPr>
          <w:p w14:paraId="74CA81C5">
            <w:pPr>
              <w:widowControl/>
              <w:adjustRightInd/>
              <w:snapToGrid/>
              <w:spacing w:line="240" w:lineRule="auto"/>
              <w:ind w:firstLine="0" w:firstLineChars="0"/>
              <w:jc w:val="center"/>
              <w:rPr>
                <w:rFonts w:cs="宋体"/>
                <w:kern w:val="0"/>
                <w:sz w:val="21"/>
                <w:szCs w:val="21"/>
              </w:rPr>
            </w:pPr>
            <w:r>
              <w:rPr>
                <w:rFonts w:cs="宋体"/>
                <w:kern w:val="0"/>
                <w:sz w:val="21"/>
                <w:szCs w:val="21"/>
              </w:rPr>
              <w:t>42.4</w:t>
            </w:r>
          </w:p>
        </w:tc>
        <w:tc>
          <w:tcPr>
            <w:tcW w:w="0" w:type="auto"/>
            <w:noWrap/>
            <w:vAlign w:val="center"/>
          </w:tcPr>
          <w:p w14:paraId="17E14B8B">
            <w:pPr>
              <w:widowControl/>
              <w:adjustRightInd/>
              <w:snapToGrid/>
              <w:spacing w:line="240" w:lineRule="auto"/>
              <w:ind w:firstLine="0" w:firstLineChars="0"/>
              <w:jc w:val="center"/>
              <w:rPr>
                <w:rFonts w:cs="宋体"/>
                <w:kern w:val="0"/>
                <w:sz w:val="21"/>
                <w:szCs w:val="21"/>
              </w:rPr>
            </w:pPr>
            <w:r>
              <w:rPr>
                <w:rFonts w:cs="宋体"/>
                <w:kern w:val="0"/>
                <w:sz w:val="21"/>
                <w:szCs w:val="21"/>
              </w:rPr>
              <w:t>0.45</w:t>
            </w:r>
          </w:p>
        </w:tc>
        <w:tc>
          <w:tcPr>
            <w:tcW w:w="0" w:type="auto"/>
            <w:noWrap/>
            <w:vAlign w:val="center"/>
          </w:tcPr>
          <w:p w14:paraId="391BD968">
            <w:pPr>
              <w:widowControl/>
              <w:adjustRightInd/>
              <w:snapToGrid/>
              <w:spacing w:line="240" w:lineRule="auto"/>
              <w:ind w:firstLine="0" w:firstLineChars="0"/>
              <w:jc w:val="center"/>
              <w:rPr>
                <w:rFonts w:cs="宋体"/>
                <w:kern w:val="0"/>
                <w:sz w:val="21"/>
                <w:szCs w:val="21"/>
              </w:rPr>
            </w:pPr>
            <w:r>
              <w:rPr>
                <w:rFonts w:cs="宋体"/>
                <w:kern w:val="0"/>
                <w:sz w:val="21"/>
                <w:szCs w:val="21"/>
              </w:rPr>
              <w:t>2.5</w:t>
            </w:r>
          </w:p>
        </w:tc>
        <w:tc>
          <w:tcPr>
            <w:tcW w:w="0" w:type="auto"/>
            <w:noWrap/>
            <w:vAlign w:val="center"/>
          </w:tcPr>
          <w:p w14:paraId="7C703050">
            <w:pPr>
              <w:widowControl/>
              <w:adjustRightInd/>
              <w:snapToGrid/>
              <w:spacing w:line="240" w:lineRule="auto"/>
              <w:ind w:firstLine="0" w:firstLineChars="0"/>
              <w:jc w:val="center"/>
              <w:rPr>
                <w:rFonts w:cs="宋体"/>
                <w:kern w:val="0"/>
                <w:sz w:val="21"/>
                <w:szCs w:val="21"/>
              </w:rPr>
            </w:pPr>
            <w:r>
              <w:rPr>
                <w:rFonts w:cs="宋体"/>
                <w:kern w:val="0"/>
                <w:sz w:val="21"/>
                <w:szCs w:val="21"/>
              </w:rPr>
              <w:t>2.3</w:t>
            </w:r>
          </w:p>
        </w:tc>
        <w:tc>
          <w:tcPr>
            <w:tcW w:w="0" w:type="auto"/>
            <w:noWrap/>
            <w:vAlign w:val="center"/>
          </w:tcPr>
          <w:p w14:paraId="76FA5C7A">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7DBAB86A">
            <w:pPr>
              <w:widowControl/>
              <w:adjustRightInd/>
              <w:snapToGrid/>
              <w:spacing w:line="240" w:lineRule="auto"/>
              <w:ind w:firstLine="0" w:firstLineChars="0"/>
              <w:jc w:val="center"/>
              <w:rPr>
                <w:rFonts w:cs="宋体"/>
                <w:kern w:val="0"/>
                <w:sz w:val="21"/>
                <w:szCs w:val="21"/>
              </w:rPr>
            </w:pPr>
            <w:r>
              <w:rPr>
                <w:rFonts w:cs="宋体"/>
                <w:kern w:val="0"/>
                <w:sz w:val="21"/>
                <w:szCs w:val="21"/>
              </w:rPr>
              <w:t>6.53</w:t>
            </w:r>
          </w:p>
        </w:tc>
        <w:tc>
          <w:tcPr>
            <w:tcW w:w="0" w:type="auto"/>
            <w:noWrap/>
            <w:vAlign w:val="center"/>
          </w:tcPr>
          <w:p w14:paraId="7F41C3B3">
            <w:pPr>
              <w:widowControl/>
              <w:adjustRightInd/>
              <w:snapToGrid/>
              <w:spacing w:line="240" w:lineRule="auto"/>
              <w:ind w:firstLine="0" w:firstLineChars="0"/>
              <w:jc w:val="center"/>
              <w:rPr>
                <w:rFonts w:cs="宋体"/>
                <w:kern w:val="0"/>
                <w:sz w:val="21"/>
                <w:szCs w:val="21"/>
              </w:rPr>
            </w:pPr>
            <w:r>
              <w:rPr>
                <w:rFonts w:cs="宋体"/>
                <w:kern w:val="0"/>
                <w:sz w:val="21"/>
                <w:szCs w:val="21"/>
              </w:rPr>
              <w:t>6.09</w:t>
            </w:r>
          </w:p>
        </w:tc>
        <w:tc>
          <w:tcPr>
            <w:tcW w:w="0" w:type="auto"/>
            <w:noWrap/>
            <w:vAlign w:val="center"/>
          </w:tcPr>
          <w:p w14:paraId="18FD9A59">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54170699">
            <w:pPr>
              <w:widowControl/>
              <w:adjustRightInd/>
              <w:snapToGrid/>
              <w:spacing w:line="240" w:lineRule="auto"/>
              <w:ind w:firstLine="0" w:firstLineChars="0"/>
              <w:jc w:val="center"/>
              <w:rPr>
                <w:rFonts w:cs="宋体"/>
                <w:kern w:val="0"/>
                <w:sz w:val="21"/>
                <w:szCs w:val="21"/>
              </w:rPr>
            </w:pPr>
            <w:r>
              <w:rPr>
                <w:rFonts w:cs="宋体"/>
                <w:kern w:val="0"/>
                <w:sz w:val="21"/>
                <w:szCs w:val="21"/>
              </w:rPr>
              <w:t>30.9</w:t>
            </w:r>
          </w:p>
        </w:tc>
        <w:tc>
          <w:tcPr>
            <w:tcW w:w="0" w:type="auto"/>
            <w:noWrap/>
            <w:vAlign w:val="center"/>
          </w:tcPr>
          <w:p w14:paraId="1264F340">
            <w:pPr>
              <w:widowControl/>
              <w:adjustRightInd/>
              <w:snapToGrid/>
              <w:spacing w:line="240" w:lineRule="auto"/>
              <w:ind w:firstLine="0" w:firstLineChars="0"/>
              <w:jc w:val="center"/>
              <w:rPr>
                <w:rFonts w:cs="宋体"/>
                <w:kern w:val="0"/>
                <w:sz w:val="21"/>
                <w:szCs w:val="21"/>
              </w:rPr>
            </w:pPr>
            <w:r>
              <w:rPr>
                <w:rFonts w:cs="宋体"/>
                <w:kern w:val="0"/>
                <w:sz w:val="21"/>
                <w:szCs w:val="21"/>
              </w:rPr>
              <w:t>0.32</w:t>
            </w:r>
          </w:p>
        </w:tc>
        <w:tc>
          <w:tcPr>
            <w:tcW w:w="0" w:type="auto"/>
            <w:noWrap/>
            <w:vAlign w:val="center"/>
          </w:tcPr>
          <w:p w14:paraId="45D4A5A8">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09E3FBD8">
            <w:pPr>
              <w:widowControl/>
              <w:adjustRightInd/>
              <w:snapToGrid/>
              <w:spacing w:line="240" w:lineRule="auto"/>
              <w:ind w:firstLine="0" w:firstLineChars="0"/>
              <w:jc w:val="center"/>
              <w:rPr>
                <w:rFonts w:cs="宋体"/>
                <w:kern w:val="0"/>
                <w:sz w:val="21"/>
                <w:szCs w:val="21"/>
              </w:rPr>
            </w:pPr>
            <w:r>
              <w:rPr>
                <w:rFonts w:cs="宋体"/>
                <w:kern w:val="0"/>
                <w:sz w:val="21"/>
                <w:szCs w:val="21"/>
              </w:rPr>
              <w:t>1.14</w:t>
            </w:r>
          </w:p>
        </w:tc>
      </w:tr>
      <w:tr w14:paraId="29BBEFD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continue"/>
            <w:vAlign w:val="center"/>
          </w:tcPr>
          <w:p w14:paraId="06C6BA2C">
            <w:pPr>
              <w:widowControl/>
              <w:adjustRightInd/>
              <w:snapToGrid/>
              <w:spacing w:line="240" w:lineRule="auto"/>
              <w:ind w:firstLine="0" w:firstLineChars="0"/>
              <w:jc w:val="center"/>
              <w:rPr>
                <w:rFonts w:cs="宋体"/>
                <w:kern w:val="0"/>
                <w:sz w:val="21"/>
                <w:szCs w:val="21"/>
              </w:rPr>
            </w:pPr>
          </w:p>
        </w:tc>
        <w:tc>
          <w:tcPr>
            <w:tcW w:w="0" w:type="auto"/>
            <w:noWrap/>
            <w:vAlign w:val="center"/>
          </w:tcPr>
          <w:p w14:paraId="10E0E5B5">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1ED8FB51">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052E0C80">
            <w:pPr>
              <w:widowControl/>
              <w:adjustRightInd/>
              <w:snapToGrid/>
              <w:spacing w:line="240" w:lineRule="auto"/>
              <w:ind w:firstLine="0" w:firstLineChars="0"/>
              <w:jc w:val="center"/>
              <w:rPr>
                <w:rFonts w:cs="宋体"/>
                <w:kern w:val="0"/>
                <w:sz w:val="21"/>
                <w:szCs w:val="21"/>
              </w:rPr>
            </w:pPr>
            <w:r>
              <w:rPr>
                <w:rFonts w:cs="宋体"/>
                <w:kern w:val="0"/>
                <w:sz w:val="21"/>
                <w:szCs w:val="21"/>
              </w:rPr>
              <w:t>258</w:t>
            </w:r>
          </w:p>
        </w:tc>
        <w:tc>
          <w:tcPr>
            <w:tcW w:w="0" w:type="auto"/>
            <w:noWrap/>
            <w:vAlign w:val="center"/>
          </w:tcPr>
          <w:p w14:paraId="52A23535">
            <w:pPr>
              <w:widowControl/>
              <w:adjustRightInd/>
              <w:snapToGrid/>
              <w:spacing w:line="240" w:lineRule="auto"/>
              <w:ind w:firstLine="0" w:firstLineChars="0"/>
              <w:jc w:val="center"/>
              <w:rPr>
                <w:rFonts w:cs="宋体"/>
                <w:kern w:val="0"/>
                <w:sz w:val="21"/>
                <w:szCs w:val="21"/>
              </w:rPr>
            </w:pPr>
            <w:r>
              <w:rPr>
                <w:rFonts w:cs="宋体"/>
                <w:kern w:val="0"/>
                <w:sz w:val="21"/>
                <w:szCs w:val="21"/>
              </w:rPr>
              <w:t>2.20</w:t>
            </w:r>
          </w:p>
        </w:tc>
        <w:tc>
          <w:tcPr>
            <w:tcW w:w="0" w:type="auto"/>
            <w:noWrap/>
            <w:vAlign w:val="center"/>
          </w:tcPr>
          <w:p w14:paraId="33E020A0">
            <w:pPr>
              <w:widowControl/>
              <w:adjustRightInd/>
              <w:snapToGrid/>
              <w:spacing w:line="240" w:lineRule="auto"/>
              <w:ind w:firstLine="0" w:firstLineChars="0"/>
              <w:jc w:val="center"/>
              <w:rPr>
                <w:rFonts w:cs="宋体"/>
                <w:kern w:val="0"/>
                <w:sz w:val="21"/>
                <w:szCs w:val="21"/>
              </w:rPr>
            </w:pPr>
            <w:r>
              <w:rPr>
                <w:rFonts w:cs="宋体"/>
                <w:kern w:val="0"/>
                <w:sz w:val="21"/>
                <w:szCs w:val="21"/>
              </w:rPr>
              <w:t>3.60</w:t>
            </w:r>
          </w:p>
        </w:tc>
        <w:tc>
          <w:tcPr>
            <w:tcW w:w="0" w:type="auto"/>
            <w:noWrap/>
            <w:vAlign w:val="center"/>
          </w:tcPr>
          <w:p w14:paraId="385062F5">
            <w:pPr>
              <w:widowControl/>
              <w:adjustRightInd/>
              <w:snapToGrid/>
              <w:spacing w:line="240" w:lineRule="auto"/>
              <w:ind w:firstLine="0" w:firstLineChars="0"/>
              <w:jc w:val="center"/>
              <w:rPr>
                <w:rFonts w:cs="宋体"/>
                <w:kern w:val="0"/>
                <w:sz w:val="21"/>
                <w:szCs w:val="21"/>
              </w:rPr>
            </w:pPr>
            <w:r>
              <w:rPr>
                <w:rFonts w:cs="宋体"/>
                <w:kern w:val="0"/>
                <w:sz w:val="21"/>
                <w:szCs w:val="21"/>
              </w:rPr>
              <w:t>5.73</w:t>
            </w:r>
          </w:p>
        </w:tc>
        <w:tc>
          <w:tcPr>
            <w:tcW w:w="0" w:type="auto"/>
            <w:noWrap/>
            <w:vAlign w:val="center"/>
          </w:tcPr>
          <w:p w14:paraId="7EF119C1">
            <w:pPr>
              <w:widowControl/>
              <w:adjustRightInd/>
              <w:snapToGrid/>
              <w:spacing w:line="240" w:lineRule="auto"/>
              <w:ind w:firstLine="0" w:firstLineChars="0"/>
              <w:jc w:val="center"/>
              <w:rPr>
                <w:rFonts w:cs="宋体"/>
                <w:kern w:val="0"/>
                <w:sz w:val="21"/>
                <w:szCs w:val="21"/>
              </w:rPr>
            </w:pPr>
            <w:r>
              <w:rPr>
                <w:rFonts w:cs="宋体"/>
                <w:kern w:val="0"/>
                <w:sz w:val="21"/>
                <w:szCs w:val="21"/>
              </w:rPr>
              <w:t>1.21</w:t>
            </w:r>
          </w:p>
        </w:tc>
        <w:tc>
          <w:tcPr>
            <w:tcW w:w="0" w:type="auto"/>
            <w:noWrap/>
            <w:vAlign w:val="center"/>
          </w:tcPr>
          <w:p w14:paraId="02760FA2">
            <w:pPr>
              <w:widowControl/>
              <w:adjustRightInd/>
              <w:snapToGrid/>
              <w:spacing w:line="240" w:lineRule="auto"/>
              <w:ind w:firstLine="0" w:firstLineChars="0"/>
              <w:jc w:val="center"/>
              <w:rPr>
                <w:rFonts w:cs="宋体"/>
                <w:kern w:val="0"/>
                <w:sz w:val="21"/>
                <w:szCs w:val="21"/>
              </w:rPr>
            </w:pPr>
            <w:r>
              <w:rPr>
                <w:rFonts w:cs="宋体"/>
                <w:kern w:val="0"/>
                <w:sz w:val="21"/>
                <w:szCs w:val="21"/>
              </w:rPr>
              <w:t>11022</w:t>
            </w:r>
          </w:p>
        </w:tc>
        <w:tc>
          <w:tcPr>
            <w:tcW w:w="0" w:type="auto"/>
            <w:noWrap/>
            <w:vAlign w:val="center"/>
          </w:tcPr>
          <w:p w14:paraId="0642598D">
            <w:pPr>
              <w:widowControl/>
              <w:adjustRightInd/>
              <w:snapToGrid/>
              <w:spacing w:line="240" w:lineRule="auto"/>
              <w:ind w:firstLine="0" w:firstLineChars="0"/>
              <w:jc w:val="center"/>
              <w:rPr>
                <w:rFonts w:cs="宋体"/>
                <w:kern w:val="0"/>
                <w:sz w:val="21"/>
                <w:szCs w:val="21"/>
              </w:rPr>
            </w:pPr>
            <w:r>
              <w:rPr>
                <w:rFonts w:cs="宋体"/>
                <w:kern w:val="0"/>
                <w:sz w:val="21"/>
                <w:szCs w:val="21"/>
              </w:rPr>
              <w:t>39.5</w:t>
            </w:r>
          </w:p>
        </w:tc>
        <w:tc>
          <w:tcPr>
            <w:tcW w:w="0" w:type="auto"/>
            <w:noWrap/>
            <w:vAlign w:val="center"/>
          </w:tcPr>
          <w:p w14:paraId="3A722355">
            <w:pPr>
              <w:widowControl/>
              <w:adjustRightInd/>
              <w:snapToGrid/>
              <w:spacing w:line="240" w:lineRule="auto"/>
              <w:ind w:firstLine="0" w:firstLineChars="0"/>
              <w:jc w:val="center"/>
              <w:rPr>
                <w:rFonts w:cs="宋体"/>
                <w:kern w:val="0"/>
                <w:sz w:val="21"/>
                <w:szCs w:val="21"/>
              </w:rPr>
            </w:pPr>
            <w:r>
              <w:rPr>
                <w:rFonts w:cs="宋体"/>
                <w:kern w:val="0"/>
                <w:sz w:val="21"/>
                <w:szCs w:val="21"/>
              </w:rPr>
              <w:t>39.8</w:t>
            </w:r>
          </w:p>
        </w:tc>
        <w:tc>
          <w:tcPr>
            <w:tcW w:w="0" w:type="auto"/>
            <w:noWrap/>
            <w:vAlign w:val="center"/>
          </w:tcPr>
          <w:p w14:paraId="47C24BAF">
            <w:pPr>
              <w:widowControl/>
              <w:adjustRightInd/>
              <w:snapToGrid/>
              <w:spacing w:line="240" w:lineRule="auto"/>
              <w:ind w:firstLine="0" w:firstLineChars="0"/>
              <w:jc w:val="center"/>
              <w:rPr>
                <w:rFonts w:cs="宋体"/>
                <w:kern w:val="0"/>
                <w:sz w:val="21"/>
                <w:szCs w:val="21"/>
              </w:rPr>
            </w:pPr>
            <w:r>
              <w:rPr>
                <w:rFonts w:cs="宋体"/>
                <w:kern w:val="0"/>
                <w:sz w:val="21"/>
                <w:szCs w:val="21"/>
              </w:rPr>
              <w:t>0.44</w:t>
            </w:r>
          </w:p>
        </w:tc>
        <w:tc>
          <w:tcPr>
            <w:tcW w:w="0" w:type="auto"/>
            <w:noWrap/>
            <w:vAlign w:val="center"/>
          </w:tcPr>
          <w:p w14:paraId="03DE6500">
            <w:pPr>
              <w:widowControl/>
              <w:adjustRightInd/>
              <w:snapToGrid/>
              <w:spacing w:line="240" w:lineRule="auto"/>
              <w:ind w:firstLine="0" w:firstLineChars="0"/>
              <w:jc w:val="center"/>
              <w:rPr>
                <w:rFonts w:cs="宋体"/>
                <w:kern w:val="0"/>
                <w:sz w:val="21"/>
                <w:szCs w:val="21"/>
              </w:rPr>
            </w:pPr>
            <w:r>
              <w:rPr>
                <w:rFonts w:cs="宋体"/>
                <w:kern w:val="0"/>
                <w:sz w:val="21"/>
                <w:szCs w:val="21"/>
              </w:rPr>
              <w:t>4.5</w:t>
            </w:r>
          </w:p>
        </w:tc>
        <w:tc>
          <w:tcPr>
            <w:tcW w:w="0" w:type="auto"/>
            <w:noWrap/>
            <w:vAlign w:val="center"/>
          </w:tcPr>
          <w:p w14:paraId="05D55E1C">
            <w:pPr>
              <w:widowControl/>
              <w:adjustRightInd/>
              <w:snapToGrid/>
              <w:spacing w:line="240" w:lineRule="auto"/>
              <w:ind w:firstLine="0" w:firstLineChars="0"/>
              <w:jc w:val="center"/>
              <w:rPr>
                <w:rFonts w:cs="宋体"/>
                <w:kern w:val="0"/>
                <w:sz w:val="21"/>
                <w:szCs w:val="21"/>
              </w:rPr>
            </w:pPr>
            <w:r>
              <w:rPr>
                <w:rFonts w:cs="宋体"/>
                <w:kern w:val="0"/>
                <w:sz w:val="21"/>
                <w:szCs w:val="21"/>
              </w:rPr>
              <w:t>4.5</w:t>
            </w:r>
          </w:p>
        </w:tc>
        <w:tc>
          <w:tcPr>
            <w:tcW w:w="0" w:type="auto"/>
            <w:noWrap/>
            <w:vAlign w:val="center"/>
          </w:tcPr>
          <w:p w14:paraId="658818FC">
            <w:pPr>
              <w:widowControl/>
              <w:adjustRightInd/>
              <w:snapToGrid/>
              <w:spacing w:line="240" w:lineRule="auto"/>
              <w:ind w:firstLine="0" w:firstLineChars="0"/>
              <w:jc w:val="center"/>
              <w:rPr>
                <w:rFonts w:cs="宋体"/>
                <w:kern w:val="0"/>
                <w:sz w:val="21"/>
                <w:szCs w:val="21"/>
              </w:rPr>
            </w:pPr>
            <w:r>
              <w:rPr>
                <w:rFonts w:cs="宋体"/>
                <w:kern w:val="0"/>
                <w:sz w:val="21"/>
                <w:szCs w:val="21"/>
              </w:rPr>
              <w:t>0.05</w:t>
            </w:r>
          </w:p>
        </w:tc>
        <w:tc>
          <w:tcPr>
            <w:tcW w:w="0" w:type="auto"/>
            <w:noWrap/>
            <w:vAlign w:val="center"/>
          </w:tcPr>
          <w:p w14:paraId="313359F5">
            <w:pPr>
              <w:widowControl/>
              <w:adjustRightInd/>
              <w:snapToGrid/>
              <w:spacing w:line="240" w:lineRule="auto"/>
              <w:ind w:firstLine="0" w:firstLineChars="0"/>
              <w:jc w:val="center"/>
              <w:rPr>
                <w:rFonts w:cs="宋体"/>
                <w:kern w:val="0"/>
                <w:sz w:val="21"/>
                <w:szCs w:val="21"/>
              </w:rPr>
            </w:pPr>
            <w:r>
              <w:rPr>
                <w:rFonts w:cs="宋体"/>
                <w:kern w:val="0"/>
                <w:sz w:val="21"/>
                <w:szCs w:val="21"/>
              </w:rPr>
              <w:t>6.02</w:t>
            </w:r>
          </w:p>
        </w:tc>
        <w:tc>
          <w:tcPr>
            <w:tcW w:w="0" w:type="auto"/>
            <w:noWrap/>
            <w:vAlign w:val="center"/>
          </w:tcPr>
          <w:p w14:paraId="1A0EE0C0">
            <w:pPr>
              <w:widowControl/>
              <w:adjustRightInd/>
              <w:snapToGrid/>
              <w:spacing w:line="240" w:lineRule="auto"/>
              <w:ind w:firstLine="0" w:firstLineChars="0"/>
              <w:jc w:val="center"/>
              <w:rPr>
                <w:rFonts w:cs="宋体"/>
                <w:kern w:val="0"/>
                <w:sz w:val="21"/>
                <w:szCs w:val="21"/>
              </w:rPr>
            </w:pPr>
            <w:r>
              <w:rPr>
                <w:rFonts w:cs="宋体"/>
                <w:kern w:val="0"/>
                <w:sz w:val="21"/>
                <w:szCs w:val="21"/>
              </w:rPr>
              <w:t>6.07</w:t>
            </w:r>
          </w:p>
        </w:tc>
        <w:tc>
          <w:tcPr>
            <w:tcW w:w="0" w:type="auto"/>
            <w:noWrap/>
            <w:vAlign w:val="center"/>
          </w:tcPr>
          <w:p w14:paraId="47D0E9EF">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34AB5AE7">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2CCB2B08">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093EA6F4">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43979856">
            <w:pPr>
              <w:widowControl/>
              <w:adjustRightInd/>
              <w:snapToGrid/>
              <w:spacing w:line="240" w:lineRule="auto"/>
              <w:ind w:firstLine="0" w:firstLineChars="0"/>
              <w:jc w:val="center"/>
              <w:rPr>
                <w:rFonts w:cs="宋体"/>
                <w:kern w:val="0"/>
                <w:sz w:val="21"/>
                <w:szCs w:val="21"/>
              </w:rPr>
            </w:pPr>
            <w:r>
              <w:rPr>
                <w:rFonts w:cs="宋体"/>
                <w:kern w:val="0"/>
                <w:sz w:val="21"/>
                <w:szCs w:val="21"/>
              </w:rPr>
              <w:t>6.93</w:t>
            </w:r>
          </w:p>
        </w:tc>
      </w:tr>
      <w:tr w14:paraId="162203F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29ECC15B">
            <w:pPr>
              <w:widowControl/>
              <w:adjustRightInd/>
              <w:snapToGrid/>
              <w:spacing w:line="240" w:lineRule="auto"/>
              <w:ind w:firstLine="0" w:firstLineChars="0"/>
              <w:jc w:val="center"/>
              <w:rPr>
                <w:rFonts w:cs="宋体"/>
                <w:kern w:val="0"/>
                <w:sz w:val="21"/>
                <w:szCs w:val="21"/>
              </w:rPr>
            </w:pPr>
            <w:r>
              <w:rPr>
                <w:rFonts w:cs="宋体"/>
                <w:kern w:val="0"/>
                <w:sz w:val="21"/>
                <w:szCs w:val="21"/>
              </w:rPr>
              <w:t>四月</w:t>
            </w:r>
          </w:p>
        </w:tc>
        <w:tc>
          <w:tcPr>
            <w:tcW w:w="0" w:type="auto"/>
            <w:noWrap/>
            <w:vAlign w:val="center"/>
          </w:tcPr>
          <w:p w14:paraId="7AC28703">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13C27ED2">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2787F42A">
            <w:pPr>
              <w:widowControl/>
              <w:adjustRightInd/>
              <w:snapToGrid/>
              <w:spacing w:line="240" w:lineRule="auto"/>
              <w:ind w:firstLine="0" w:firstLineChars="0"/>
              <w:jc w:val="center"/>
              <w:rPr>
                <w:rFonts w:cs="宋体"/>
                <w:kern w:val="0"/>
                <w:sz w:val="21"/>
                <w:szCs w:val="21"/>
              </w:rPr>
            </w:pPr>
            <w:r>
              <w:rPr>
                <w:rFonts w:cs="宋体"/>
                <w:kern w:val="0"/>
                <w:sz w:val="21"/>
                <w:szCs w:val="21"/>
              </w:rPr>
              <w:t>168</w:t>
            </w:r>
          </w:p>
        </w:tc>
        <w:tc>
          <w:tcPr>
            <w:tcW w:w="0" w:type="auto"/>
            <w:noWrap/>
            <w:vAlign w:val="center"/>
          </w:tcPr>
          <w:p w14:paraId="25AEB9BD">
            <w:pPr>
              <w:widowControl/>
              <w:adjustRightInd/>
              <w:snapToGrid/>
              <w:spacing w:line="240" w:lineRule="auto"/>
              <w:ind w:firstLine="0" w:firstLineChars="0"/>
              <w:jc w:val="center"/>
              <w:rPr>
                <w:rFonts w:cs="宋体"/>
                <w:kern w:val="0"/>
                <w:sz w:val="21"/>
                <w:szCs w:val="21"/>
              </w:rPr>
            </w:pPr>
            <w:r>
              <w:rPr>
                <w:rFonts w:cs="宋体"/>
                <w:kern w:val="0"/>
                <w:sz w:val="21"/>
                <w:szCs w:val="21"/>
              </w:rPr>
              <w:t>11.0</w:t>
            </w:r>
          </w:p>
        </w:tc>
        <w:tc>
          <w:tcPr>
            <w:tcW w:w="0" w:type="auto"/>
            <w:noWrap/>
            <w:vAlign w:val="center"/>
          </w:tcPr>
          <w:p w14:paraId="3B185044">
            <w:pPr>
              <w:widowControl/>
              <w:adjustRightInd/>
              <w:snapToGrid/>
              <w:spacing w:line="240" w:lineRule="auto"/>
              <w:ind w:firstLine="0" w:firstLineChars="0"/>
              <w:jc w:val="center"/>
              <w:rPr>
                <w:rFonts w:cs="宋体"/>
                <w:kern w:val="0"/>
                <w:sz w:val="21"/>
                <w:szCs w:val="21"/>
              </w:rPr>
            </w:pPr>
            <w:r>
              <w:rPr>
                <w:rFonts w:cs="宋体"/>
                <w:kern w:val="0"/>
                <w:sz w:val="21"/>
                <w:szCs w:val="21"/>
              </w:rPr>
              <w:t>4.20</w:t>
            </w:r>
          </w:p>
        </w:tc>
        <w:tc>
          <w:tcPr>
            <w:tcW w:w="0" w:type="auto"/>
            <w:noWrap/>
            <w:vAlign w:val="center"/>
          </w:tcPr>
          <w:p w14:paraId="2ECC1AEB">
            <w:pPr>
              <w:widowControl/>
              <w:adjustRightInd/>
              <w:snapToGrid/>
              <w:spacing w:line="240" w:lineRule="auto"/>
              <w:ind w:firstLine="0" w:firstLineChars="0"/>
              <w:jc w:val="center"/>
              <w:rPr>
                <w:rFonts w:cs="宋体"/>
                <w:kern w:val="0"/>
                <w:sz w:val="21"/>
                <w:szCs w:val="21"/>
              </w:rPr>
            </w:pPr>
            <w:r>
              <w:rPr>
                <w:rFonts w:cs="宋体"/>
                <w:kern w:val="0"/>
                <w:sz w:val="21"/>
                <w:szCs w:val="21"/>
              </w:rPr>
              <w:t>4.89</w:t>
            </w:r>
          </w:p>
        </w:tc>
        <w:tc>
          <w:tcPr>
            <w:tcW w:w="0" w:type="auto"/>
            <w:noWrap/>
            <w:vAlign w:val="center"/>
          </w:tcPr>
          <w:p w14:paraId="67317785">
            <w:pPr>
              <w:widowControl/>
              <w:adjustRightInd/>
              <w:snapToGrid/>
              <w:spacing w:line="240" w:lineRule="auto"/>
              <w:ind w:firstLine="0" w:firstLineChars="0"/>
              <w:jc w:val="center"/>
              <w:rPr>
                <w:rFonts w:cs="宋体"/>
                <w:kern w:val="0"/>
                <w:sz w:val="21"/>
                <w:szCs w:val="21"/>
              </w:rPr>
            </w:pPr>
            <w:r>
              <w:rPr>
                <w:rFonts w:cs="宋体"/>
                <w:kern w:val="0"/>
                <w:sz w:val="21"/>
                <w:szCs w:val="21"/>
              </w:rPr>
              <w:t>1.25</w:t>
            </w:r>
          </w:p>
        </w:tc>
        <w:tc>
          <w:tcPr>
            <w:tcW w:w="0" w:type="auto"/>
            <w:noWrap/>
            <w:vAlign w:val="center"/>
          </w:tcPr>
          <w:p w14:paraId="6FC31476">
            <w:pPr>
              <w:widowControl/>
              <w:adjustRightInd/>
              <w:snapToGrid/>
              <w:spacing w:line="240" w:lineRule="auto"/>
              <w:ind w:firstLine="0" w:firstLineChars="0"/>
              <w:jc w:val="center"/>
              <w:rPr>
                <w:rFonts w:cs="宋体"/>
                <w:kern w:val="0"/>
                <w:sz w:val="21"/>
                <w:szCs w:val="21"/>
              </w:rPr>
            </w:pPr>
            <w:r>
              <w:rPr>
                <w:rFonts w:cs="宋体"/>
                <w:kern w:val="0"/>
                <w:sz w:val="21"/>
                <w:szCs w:val="21"/>
              </w:rPr>
              <w:t>6152</w:t>
            </w:r>
          </w:p>
        </w:tc>
        <w:tc>
          <w:tcPr>
            <w:tcW w:w="0" w:type="auto"/>
            <w:noWrap/>
            <w:vAlign w:val="center"/>
          </w:tcPr>
          <w:p w14:paraId="29F4E955">
            <w:pPr>
              <w:widowControl/>
              <w:adjustRightInd/>
              <w:snapToGrid/>
              <w:spacing w:line="240" w:lineRule="auto"/>
              <w:ind w:firstLine="0" w:firstLineChars="0"/>
              <w:jc w:val="center"/>
              <w:rPr>
                <w:rFonts w:cs="宋体"/>
                <w:kern w:val="0"/>
                <w:sz w:val="21"/>
                <w:szCs w:val="21"/>
              </w:rPr>
            </w:pPr>
            <w:r>
              <w:rPr>
                <w:rFonts w:cs="宋体"/>
                <w:kern w:val="0"/>
                <w:sz w:val="21"/>
                <w:szCs w:val="21"/>
              </w:rPr>
              <w:t>39.9</w:t>
            </w:r>
          </w:p>
        </w:tc>
        <w:tc>
          <w:tcPr>
            <w:tcW w:w="0" w:type="auto"/>
            <w:noWrap/>
            <w:vAlign w:val="center"/>
          </w:tcPr>
          <w:p w14:paraId="33A81C19">
            <w:pPr>
              <w:widowControl/>
              <w:adjustRightInd/>
              <w:snapToGrid/>
              <w:spacing w:line="240" w:lineRule="auto"/>
              <w:ind w:firstLine="0" w:firstLineChars="0"/>
              <w:jc w:val="center"/>
              <w:rPr>
                <w:rFonts w:cs="宋体"/>
                <w:kern w:val="0"/>
                <w:sz w:val="21"/>
                <w:szCs w:val="21"/>
              </w:rPr>
            </w:pPr>
            <w:r>
              <w:rPr>
                <w:rFonts w:cs="宋体"/>
                <w:kern w:val="0"/>
                <w:sz w:val="21"/>
                <w:szCs w:val="21"/>
              </w:rPr>
              <w:t>41.6</w:t>
            </w:r>
          </w:p>
        </w:tc>
        <w:tc>
          <w:tcPr>
            <w:tcW w:w="0" w:type="auto"/>
            <w:noWrap/>
            <w:vAlign w:val="center"/>
          </w:tcPr>
          <w:p w14:paraId="534ACA17">
            <w:pPr>
              <w:widowControl/>
              <w:adjustRightInd/>
              <w:snapToGrid/>
              <w:spacing w:line="240" w:lineRule="auto"/>
              <w:ind w:firstLine="0" w:firstLineChars="0"/>
              <w:jc w:val="center"/>
              <w:rPr>
                <w:rFonts w:cs="宋体"/>
                <w:kern w:val="0"/>
                <w:sz w:val="21"/>
                <w:szCs w:val="21"/>
              </w:rPr>
            </w:pPr>
            <w:r>
              <w:rPr>
                <w:rFonts w:cs="宋体"/>
                <w:kern w:val="0"/>
                <w:sz w:val="21"/>
                <w:szCs w:val="21"/>
              </w:rPr>
              <w:t>0.24</w:t>
            </w:r>
          </w:p>
        </w:tc>
        <w:tc>
          <w:tcPr>
            <w:tcW w:w="0" w:type="auto"/>
            <w:noWrap/>
            <w:vAlign w:val="center"/>
          </w:tcPr>
          <w:p w14:paraId="7737BA7B">
            <w:pPr>
              <w:widowControl/>
              <w:adjustRightInd/>
              <w:snapToGrid/>
              <w:spacing w:line="240" w:lineRule="auto"/>
              <w:ind w:firstLine="0" w:firstLineChars="0"/>
              <w:jc w:val="center"/>
              <w:rPr>
                <w:rFonts w:cs="宋体"/>
                <w:kern w:val="0"/>
                <w:sz w:val="21"/>
                <w:szCs w:val="21"/>
              </w:rPr>
            </w:pPr>
            <w:r>
              <w:rPr>
                <w:rFonts w:cs="宋体"/>
                <w:kern w:val="0"/>
                <w:sz w:val="21"/>
                <w:szCs w:val="21"/>
              </w:rPr>
              <w:t>0.8</w:t>
            </w:r>
          </w:p>
        </w:tc>
        <w:tc>
          <w:tcPr>
            <w:tcW w:w="0" w:type="auto"/>
            <w:noWrap/>
            <w:vAlign w:val="center"/>
          </w:tcPr>
          <w:p w14:paraId="2FF9F0A1">
            <w:pPr>
              <w:widowControl/>
              <w:adjustRightInd/>
              <w:snapToGrid/>
              <w:spacing w:line="240" w:lineRule="auto"/>
              <w:ind w:firstLine="0" w:firstLineChars="0"/>
              <w:jc w:val="center"/>
              <w:rPr>
                <w:rFonts w:cs="宋体"/>
                <w:kern w:val="0"/>
                <w:sz w:val="21"/>
                <w:szCs w:val="21"/>
              </w:rPr>
            </w:pPr>
            <w:r>
              <w:rPr>
                <w:rFonts w:cs="宋体"/>
                <w:kern w:val="0"/>
                <w:sz w:val="21"/>
                <w:szCs w:val="21"/>
              </w:rPr>
              <w:t>0.8</w:t>
            </w:r>
          </w:p>
        </w:tc>
        <w:tc>
          <w:tcPr>
            <w:tcW w:w="0" w:type="auto"/>
            <w:noWrap/>
            <w:vAlign w:val="center"/>
          </w:tcPr>
          <w:p w14:paraId="2291125A">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3279D393">
            <w:pPr>
              <w:widowControl/>
              <w:adjustRightInd/>
              <w:snapToGrid/>
              <w:spacing w:line="240" w:lineRule="auto"/>
              <w:ind w:firstLine="0" w:firstLineChars="0"/>
              <w:jc w:val="center"/>
              <w:rPr>
                <w:rFonts w:cs="宋体"/>
                <w:kern w:val="0"/>
                <w:sz w:val="21"/>
                <w:szCs w:val="21"/>
              </w:rPr>
            </w:pPr>
            <w:r>
              <w:rPr>
                <w:rFonts w:cs="宋体"/>
                <w:kern w:val="0"/>
                <w:sz w:val="21"/>
                <w:szCs w:val="21"/>
              </w:rPr>
              <w:t>5.36</w:t>
            </w:r>
          </w:p>
        </w:tc>
        <w:tc>
          <w:tcPr>
            <w:tcW w:w="0" w:type="auto"/>
            <w:noWrap/>
            <w:vAlign w:val="center"/>
          </w:tcPr>
          <w:p w14:paraId="06B66FD2">
            <w:pPr>
              <w:widowControl/>
              <w:adjustRightInd/>
              <w:snapToGrid/>
              <w:spacing w:line="240" w:lineRule="auto"/>
              <w:ind w:firstLine="0" w:firstLineChars="0"/>
              <w:jc w:val="center"/>
              <w:rPr>
                <w:rFonts w:cs="宋体"/>
                <w:kern w:val="0"/>
                <w:sz w:val="21"/>
                <w:szCs w:val="21"/>
              </w:rPr>
            </w:pPr>
            <w:r>
              <w:rPr>
                <w:rFonts w:cs="宋体"/>
                <w:kern w:val="0"/>
                <w:sz w:val="21"/>
                <w:szCs w:val="21"/>
              </w:rPr>
              <w:t>5.58</w:t>
            </w:r>
          </w:p>
        </w:tc>
        <w:tc>
          <w:tcPr>
            <w:tcW w:w="0" w:type="auto"/>
            <w:noWrap/>
            <w:vAlign w:val="center"/>
          </w:tcPr>
          <w:p w14:paraId="1FEC6E5C">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4C527332">
            <w:pPr>
              <w:widowControl/>
              <w:adjustRightInd/>
              <w:snapToGrid/>
              <w:spacing w:line="240" w:lineRule="auto"/>
              <w:ind w:firstLine="0" w:firstLineChars="0"/>
              <w:jc w:val="center"/>
              <w:rPr>
                <w:rFonts w:cs="宋体"/>
                <w:kern w:val="0"/>
                <w:sz w:val="21"/>
                <w:szCs w:val="21"/>
              </w:rPr>
            </w:pPr>
            <w:r>
              <w:rPr>
                <w:rFonts w:cs="宋体"/>
                <w:kern w:val="0"/>
                <w:sz w:val="21"/>
                <w:szCs w:val="21"/>
              </w:rPr>
              <w:t>11.6</w:t>
            </w:r>
          </w:p>
        </w:tc>
        <w:tc>
          <w:tcPr>
            <w:tcW w:w="0" w:type="auto"/>
            <w:noWrap/>
            <w:vAlign w:val="center"/>
          </w:tcPr>
          <w:p w14:paraId="121A32B6">
            <w:pPr>
              <w:widowControl/>
              <w:adjustRightInd/>
              <w:snapToGrid/>
              <w:spacing w:line="240" w:lineRule="auto"/>
              <w:ind w:firstLine="0" w:firstLineChars="0"/>
              <w:jc w:val="center"/>
              <w:rPr>
                <w:rFonts w:cs="宋体"/>
                <w:kern w:val="0"/>
                <w:sz w:val="21"/>
                <w:szCs w:val="21"/>
              </w:rPr>
            </w:pPr>
            <w:r>
              <w:rPr>
                <w:rFonts w:cs="宋体"/>
                <w:kern w:val="0"/>
                <w:sz w:val="21"/>
                <w:szCs w:val="21"/>
              </w:rPr>
              <w:t>0.07</w:t>
            </w:r>
          </w:p>
        </w:tc>
        <w:tc>
          <w:tcPr>
            <w:tcW w:w="0" w:type="auto"/>
            <w:noWrap/>
            <w:vAlign w:val="center"/>
          </w:tcPr>
          <w:p w14:paraId="12183907">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46506AE7">
            <w:pPr>
              <w:widowControl/>
              <w:adjustRightInd/>
              <w:snapToGrid/>
              <w:spacing w:line="240" w:lineRule="auto"/>
              <w:ind w:firstLine="0" w:firstLineChars="0"/>
              <w:jc w:val="center"/>
              <w:rPr>
                <w:rFonts w:cs="宋体"/>
                <w:kern w:val="0"/>
                <w:sz w:val="21"/>
                <w:szCs w:val="21"/>
              </w:rPr>
            </w:pPr>
            <w:r>
              <w:rPr>
                <w:rFonts w:cs="宋体"/>
                <w:kern w:val="0"/>
                <w:sz w:val="21"/>
                <w:szCs w:val="21"/>
              </w:rPr>
              <w:t>2.37</w:t>
            </w:r>
          </w:p>
        </w:tc>
      </w:tr>
      <w:tr w14:paraId="3D5C025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31FE4790">
            <w:pPr>
              <w:widowControl/>
              <w:adjustRightInd/>
              <w:snapToGrid/>
              <w:spacing w:line="240" w:lineRule="auto"/>
              <w:ind w:firstLine="0" w:firstLineChars="0"/>
              <w:jc w:val="center"/>
              <w:rPr>
                <w:rFonts w:cs="宋体"/>
                <w:kern w:val="0"/>
                <w:sz w:val="21"/>
                <w:szCs w:val="21"/>
              </w:rPr>
            </w:pPr>
          </w:p>
        </w:tc>
        <w:tc>
          <w:tcPr>
            <w:tcW w:w="0" w:type="auto"/>
            <w:noWrap/>
            <w:vAlign w:val="center"/>
          </w:tcPr>
          <w:p w14:paraId="030C2154">
            <w:pPr>
              <w:widowControl/>
              <w:adjustRightInd/>
              <w:snapToGrid/>
              <w:spacing w:line="240" w:lineRule="auto"/>
              <w:ind w:firstLine="0" w:firstLineChars="0"/>
              <w:jc w:val="center"/>
              <w:rPr>
                <w:rFonts w:cs="宋体"/>
                <w:kern w:val="0"/>
                <w:sz w:val="21"/>
                <w:szCs w:val="21"/>
              </w:rPr>
            </w:pPr>
            <w:r>
              <w:rPr>
                <w:rFonts w:cs="宋体"/>
                <w:kern w:val="0"/>
                <w:sz w:val="21"/>
                <w:szCs w:val="21"/>
              </w:rPr>
              <w:t>工Ⅰ</w:t>
            </w:r>
            <w:r>
              <w:rPr>
                <w:rFonts w:cs="Times New Roman"/>
                <w:kern w:val="0"/>
                <w:sz w:val="21"/>
                <w:szCs w:val="21"/>
                <w:vertAlign w:val="subscript"/>
              </w:rPr>
              <w:t>2</w:t>
            </w:r>
          </w:p>
        </w:tc>
        <w:tc>
          <w:tcPr>
            <w:tcW w:w="0" w:type="auto"/>
            <w:noWrap/>
            <w:vAlign w:val="center"/>
          </w:tcPr>
          <w:p w14:paraId="036747F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C40AE4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86A47E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0543D8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AC8F11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9D57D54">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E36036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92CE12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9C770F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3465421">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C1654F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FC7A0C4">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86F48C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04808B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683D35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A4E74A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EDF487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6ED11B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FCCA02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8298EE8">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56FF9DB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0DD3B0CF">
            <w:pPr>
              <w:widowControl/>
              <w:adjustRightInd/>
              <w:snapToGrid/>
              <w:spacing w:line="240" w:lineRule="auto"/>
              <w:ind w:firstLine="0" w:firstLineChars="0"/>
              <w:jc w:val="center"/>
              <w:rPr>
                <w:rFonts w:cs="宋体"/>
                <w:kern w:val="0"/>
                <w:sz w:val="21"/>
                <w:szCs w:val="21"/>
              </w:rPr>
            </w:pPr>
          </w:p>
        </w:tc>
        <w:tc>
          <w:tcPr>
            <w:tcW w:w="0" w:type="auto"/>
            <w:noWrap/>
            <w:vAlign w:val="center"/>
          </w:tcPr>
          <w:p w14:paraId="0D32B4D1">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6D4F7191">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BC4B7F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4D36FE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E78C89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AB3E9E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320FA5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331AB83">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38D7F6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65CA553">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B3F290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11512F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0861E8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44EA1E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7A5C181">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CFD609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F70062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7A8087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458927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4F7E10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47FD448">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4873960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continue"/>
            <w:vAlign w:val="center"/>
          </w:tcPr>
          <w:p w14:paraId="2752E507">
            <w:pPr>
              <w:widowControl/>
              <w:adjustRightInd/>
              <w:snapToGrid/>
              <w:spacing w:line="240" w:lineRule="auto"/>
              <w:ind w:firstLine="0" w:firstLineChars="0"/>
              <w:jc w:val="center"/>
              <w:rPr>
                <w:rFonts w:cs="宋体"/>
                <w:kern w:val="0"/>
                <w:sz w:val="21"/>
                <w:szCs w:val="21"/>
              </w:rPr>
            </w:pPr>
          </w:p>
        </w:tc>
        <w:tc>
          <w:tcPr>
            <w:tcW w:w="0" w:type="auto"/>
            <w:noWrap/>
            <w:vAlign w:val="center"/>
          </w:tcPr>
          <w:p w14:paraId="32290C12">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6BC0CFCD">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5EF0CD54">
            <w:pPr>
              <w:widowControl/>
              <w:adjustRightInd/>
              <w:snapToGrid/>
              <w:spacing w:line="240" w:lineRule="auto"/>
              <w:ind w:firstLine="0" w:firstLineChars="0"/>
              <w:jc w:val="center"/>
              <w:rPr>
                <w:rFonts w:cs="宋体"/>
                <w:kern w:val="0"/>
                <w:sz w:val="21"/>
                <w:szCs w:val="21"/>
              </w:rPr>
            </w:pPr>
            <w:r>
              <w:rPr>
                <w:rFonts w:cs="宋体"/>
                <w:kern w:val="0"/>
                <w:sz w:val="21"/>
                <w:szCs w:val="21"/>
              </w:rPr>
              <w:t>328</w:t>
            </w:r>
          </w:p>
        </w:tc>
        <w:tc>
          <w:tcPr>
            <w:tcW w:w="0" w:type="auto"/>
            <w:noWrap/>
            <w:vAlign w:val="center"/>
          </w:tcPr>
          <w:p w14:paraId="5701F20C">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00AF8ABC">
            <w:pPr>
              <w:widowControl/>
              <w:adjustRightInd/>
              <w:snapToGrid/>
              <w:spacing w:line="240" w:lineRule="auto"/>
              <w:ind w:firstLine="0" w:firstLineChars="0"/>
              <w:jc w:val="center"/>
              <w:rPr>
                <w:rFonts w:cs="宋体"/>
                <w:kern w:val="0"/>
                <w:sz w:val="21"/>
                <w:szCs w:val="21"/>
              </w:rPr>
            </w:pPr>
            <w:r>
              <w:rPr>
                <w:rFonts w:cs="宋体"/>
                <w:kern w:val="0"/>
                <w:sz w:val="21"/>
                <w:szCs w:val="21"/>
              </w:rPr>
              <w:t>3.70</w:t>
            </w:r>
          </w:p>
        </w:tc>
        <w:tc>
          <w:tcPr>
            <w:tcW w:w="0" w:type="auto"/>
            <w:noWrap/>
            <w:vAlign w:val="center"/>
          </w:tcPr>
          <w:p w14:paraId="6969EFA3">
            <w:pPr>
              <w:widowControl/>
              <w:adjustRightInd/>
              <w:snapToGrid/>
              <w:spacing w:line="240" w:lineRule="auto"/>
              <w:ind w:firstLine="0" w:firstLineChars="0"/>
              <w:jc w:val="center"/>
              <w:rPr>
                <w:rFonts w:cs="宋体"/>
                <w:kern w:val="0"/>
                <w:sz w:val="21"/>
                <w:szCs w:val="21"/>
              </w:rPr>
            </w:pPr>
            <w:r>
              <w:rPr>
                <w:rFonts w:cs="宋体"/>
                <w:kern w:val="0"/>
                <w:sz w:val="21"/>
                <w:szCs w:val="21"/>
              </w:rPr>
              <w:t>8.35</w:t>
            </w:r>
          </w:p>
        </w:tc>
        <w:tc>
          <w:tcPr>
            <w:tcW w:w="0" w:type="auto"/>
            <w:noWrap/>
            <w:vAlign w:val="center"/>
          </w:tcPr>
          <w:p w14:paraId="201B39E7">
            <w:pPr>
              <w:widowControl/>
              <w:adjustRightInd/>
              <w:snapToGrid/>
              <w:spacing w:line="240" w:lineRule="auto"/>
              <w:ind w:firstLine="0" w:firstLineChars="0"/>
              <w:jc w:val="center"/>
              <w:rPr>
                <w:rFonts w:cs="宋体"/>
                <w:kern w:val="0"/>
                <w:sz w:val="21"/>
                <w:szCs w:val="21"/>
              </w:rPr>
            </w:pPr>
            <w:r>
              <w:rPr>
                <w:rFonts w:cs="宋体"/>
                <w:kern w:val="0"/>
                <w:sz w:val="21"/>
                <w:szCs w:val="21"/>
              </w:rPr>
              <w:t>1.21</w:t>
            </w:r>
          </w:p>
        </w:tc>
        <w:tc>
          <w:tcPr>
            <w:tcW w:w="0" w:type="auto"/>
            <w:noWrap/>
            <w:vAlign w:val="center"/>
          </w:tcPr>
          <w:p w14:paraId="4F891142">
            <w:pPr>
              <w:widowControl/>
              <w:adjustRightInd/>
              <w:snapToGrid/>
              <w:spacing w:line="240" w:lineRule="auto"/>
              <w:ind w:firstLine="0" w:firstLineChars="0"/>
              <w:jc w:val="center"/>
              <w:rPr>
                <w:rFonts w:cs="宋体"/>
                <w:kern w:val="0"/>
                <w:sz w:val="21"/>
                <w:szCs w:val="21"/>
              </w:rPr>
            </w:pPr>
            <w:r>
              <w:rPr>
                <w:rFonts w:cs="宋体"/>
                <w:kern w:val="0"/>
                <w:sz w:val="21"/>
                <w:szCs w:val="21"/>
              </w:rPr>
              <w:t>15569</w:t>
            </w:r>
          </w:p>
        </w:tc>
        <w:tc>
          <w:tcPr>
            <w:tcW w:w="0" w:type="auto"/>
            <w:noWrap/>
            <w:vAlign w:val="center"/>
          </w:tcPr>
          <w:p w14:paraId="5867EF9C">
            <w:pPr>
              <w:widowControl/>
              <w:adjustRightInd/>
              <w:snapToGrid/>
              <w:spacing w:line="240" w:lineRule="auto"/>
              <w:ind w:firstLine="0" w:firstLineChars="0"/>
              <w:jc w:val="center"/>
              <w:rPr>
                <w:rFonts w:cs="宋体"/>
                <w:kern w:val="0"/>
                <w:sz w:val="21"/>
                <w:szCs w:val="21"/>
              </w:rPr>
            </w:pPr>
            <w:r>
              <w:rPr>
                <w:rFonts w:cs="宋体"/>
                <w:kern w:val="0"/>
                <w:sz w:val="21"/>
                <w:szCs w:val="21"/>
              </w:rPr>
              <w:t>39.0</w:t>
            </w:r>
          </w:p>
        </w:tc>
        <w:tc>
          <w:tcPr>
            <w:tcW w:w="0" w:type="auto"/>
            <w:noWrap/>
            <w:vAlign w:val="center"/>
          </w:tcPr>
          <w:p w14:paraId="26601D53">
            <w:pPr>
              <w:widowControl/>
              <w:adjustRightInd/>
              <w:snapToGrid/>
              <w:spacing w:line="240" w:lineRule="auto"/>
              <w:ind w:firstLine="0" w:firstLineChars="0"/>
              <w:jc w:val="center"/>
              <w:rPr>
                <w:rFonts w:cs="宋体"/>
                <w:kern w:val="0"/>
                <w:sz w:val="21"/>
                <w:szCs w:val="21"/>
              </w:rPr>
            </w:pPr>
            <w:r>
              <w:rPr>
                <w:rFonts w:cs="宋体"/>
                <w:kern w:val="0"/>
                <w:sz w:val="21"/>
                <w:szCs w:val="21"/>
              </w:rPr>
              <w:t>39.3</w:t>
            </w:r>
          </w:p>
        </w:tc>
        <w:tc>
          <w:tcPr>
            <w:tcW w:w="0" w:type="auto"/>
            <w:noWrap/>
            <w:vAlign w:val="center"/>
          </w:tcPr>
          <w:p w14:paraId="5051B0F9">
            <w:pPr>
              <w:widowControl/>
              <w:adjustRightInd/>
              <w:snapToGrid/>
              <w:spacing w:line="240" w:lineRule="auto"/>
              <w:ind w:firstLine="0" w:firstLineChars="0"/>
              <w:jc w:val="center"/>
              <w:rPr>
                <w:rFonts w:cs="宋体"/>
                <w:kern w:val="0"/>
                <w:sz w:val="21"/>
                <w:szCs w:val="21"/>
              </w:rPr>
            </w:pPr>
            <w:r>
              <w:rPr>
                <w:rFonts w:cs="宋体"/>
                <w:kern w:val="0"/>
                <w:sz w:val="21"/>
                <w:szCs w:val="21"/>
              </w:rPr>
              <w:t>0.61</w:t>
            </w:r>
          </w:p>
        </w:tc>
        <w:tc>
          <w:tcPr>
            <w:tcW w:w="0" w:type="auto"/>
            <w:noWrap/>
            <w:vAlign w:val="center"/>
          </w:tcPr>
          <w:p w14:paraId="68FF26A8">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1F7AF1F2">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4AA08E81">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0C87D08B">
            <w:pPr>
              <w:widowControl/>
              <w:adjustRightInd/>
              <w:snapToGrid/>
              <w:spacing w:line="240" w:lineRule="auto"/>
              <w:ind w:firstLine="0" w:firstLineChars="0"/>
              <w:jc w:val="center"/>
              <w:rPr>
                <w:rFonts w:cs="宋体"/>
                <w:kern w:val="0"/>
                <w:sz w:val="21"/>
                <w:szCs w:val="21"/>
              </w:rPr>
            </w:pPr>
            <w:r>
              <w:rPr>
                <w:rFonts w:cs="宋体"/>
                <w:kern w:val="0"/>
                <w:sz w:val="21"/>
                <w:szCs w:val="21"/>
              </w:rPr>
              <w:t>4.37</w:t>
            </w:r>
          </w:p>
        </w:tc>
        <w:tc>
          <w:tcPr>
            <w:tcW w:w="0" w:type="auto"/>
            <w:noWrap/>
            <w:vAlign w:val="center"/>
          </w:tcPr>
          <w:p w14:paraId="51582AA1">
            <w:pPr>
              <w:widowControl/>
              <w:adjustRightInd/>
              <w:snapToGrid/>
              <w:spacing w:line="240" w:lineRule="auto"/>
              <w:ind w:firstLine="0" w:firstLineChars="0"/>
              <w:jc w:val="center"/>
              <w:rPr>
                <w:rFonts w:cs="宋体"/>
                <w:kern w:val="0"/>
                <w:sz w:val="21"/>
                <w:szCs w:val="21"/>
              </w:rPr>
            </w:pPr>
            <w:r>
              <w:rPr>
                <w:rFonts w:cs="宋体"/>
                <w:kern w:val="0"/>
                <w:sz w:val="21"/>
                <w:szCs w:val="21"/>
              </w:rPr>
              <w:t>4.41</w:t>
            </w:r>
          </w:p>
        </w:tc>
        <w:tc>
          <w:tcPr>
            <w:tcW w:w="0" w:type="auto"/>
            <w:noWrap/>
            <w:vAlign w:val="center"/>
          </w:tcPr>
          <w:p w14:paraId="3E683CED">
            <w:pPr>
              <w:widowControl/>
              <w:adjustRightInd/>
              <w:snapToGrid/>
              <w:spacing w:line="240" w:lineRule="auto"/>
              <w:ind w:firstLine="0" w:firstLineChars="0"/>
              <w:jc w:val="center"/>
              <w:rPr>
                <w:rFonts w:cs="宋体"/>
                <w:kern w:val="0"/>
                <w:sz w:val="21"/>
                <w:szCs w:val="21"/>
              </w:rPr>
            </w:pPr>
            <w:r>
              <w:rPr>
                <w:rFonts w:cs="宋体"/>
                <w:kern w:val="0"/>
                <w:sz w:val="21"/>
                <w:szCs w:val="21"/>
              </w:rPr>
              <w:t>0.10</w:t>
            </w:r>
          </w:p>
        </w:tc>
        <w:tc>
          <w:tcPr>
            <w:tcW w:w="0" w:type="auto"/>
            <w:noWrap/>
            <w:vAlign w:val="center"/>
          </w:tcPr>
          <w:p w14:paraId="3FF63327">
            <w:pPr>
              <w:widowControl/>
              <w:adjustRightInd/>
              <w:snapToGrid/>
              <w:spacing w:line="240" w:lineRule="auto"/>
              <w:ind w:firstLine="0" w:firstLineChars="0"/>
              <w:jc w:val="center"/>
              <w:rPr>
                <w:rFonts w:cs="宋体"/>
                <w:kern w:val="0"/>
                <w:sz w:val="21"/>
                <w:szCs w:val="21"/>
              </w:rPr>
            </w:pPr>
            <w:r>
              <w:rPr>
                <w:rFonts w:cs="宋体"/>
                <w:kern w:val="0"/>
                <w:sz w:val="21"/>
                <w:szCs w:val="21"/>
              </w:rPr>
              <w:t>7.0</w:t>
            </w:r>
          </w:p>
        </w:tc>
        <w:tc>
          <w:tcPr>
            <w:tcW w:w="0" w:type="auto"/>
            <w:noWrap/>
            <w:vAlign w:val="center"/>
          </w:tcPr>
          <w:p w14:paraId="63153DF3">
            <w:pPr>
              <w:widowControl/>
              <w:adjustRightInd/>
              <w:snapToGrid/>
              <w:spacing w:line="240" w:lineRule="auto"/>
              <w:ind w:firstLine="0" w:firstLineChars="0"/>
              <w:jc w:val="center"/>
              <w:rPr>
                <w:rFonts w:cs="宋体"/>
                <w:kern w:val="0"/>
                <w:sz w:val="21"/>
                <w:szCs w:val="21"/>
              </w:rPr>
            </w:pPr>
            <w:r>
              <w:rPr>
                <w:rFonts w:cs="宋体"/>
                <w:kern w:val="0"/>
                <w:sz w:val="21"/>
                <w:szCs w:val="21"/>
              </w:rPr>
              <w:t>0.11</w:t>
            </w:r>
          </w:p>
        </w:tc>
        <w:tc>
          <w:tcPr>
            <w:tcW w:w="0" w:type="auto"/>
            <w:noWrap/>
            <w:vAlign w:val="center"/>
          </w:tcPr>
          <w:p w14:paraId="40F68ADD">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4D3A163A">
            <w:pPr>
              <w:widowControl/>
              <w:adjustRightInd/>
              <w:snapToGrid/>
              <w:spacing w:line="240" w:lineRule="auto"/>
              <w:ind w:firstLine="0" w:firstLineChars="0"/>
              <w:jc w:val="center"/>
              <w:rPr>
                <w:rFonts w:cs="宋体"/>
                <w:kern w:val="0"/>
                <w:sz w:val="21"/>
                <w:szCs w:val="21"/>
              </w:rPr>
            </w:pPr>
            <w:r>
              <w:rPr>
                <w:rFonts w:cs="宋体"/>
                <w:kern w:val="0"/>
                <w:sz w:val="21"/>
                <w:szCs w:val="21"/>
              </w:rPr>
              <w:t>2.88</w:t>
            </w:r>
          </w:p>
        </w:tc>
      </w:tr>
      <w:tr w14:paraId="15F9DAE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154F2DB0">
            <w:pPr>
              <w:widowControl/>
              <w:adjustRightInd/>
              <w:snapToGrid/>
              <w:spacing w:line="240" w:lineRule="auto"/>
              <w:ind w:firstLine="0" w:firstLineChars="0"/>
              <w:jc w:val="center"/>
              <w:rPr>
                <w:rFonts w:cs="宋体"/>
                <w:kern w:val="0"/>
                <w:sz w:val="21"/>
                <w:szCs w:val="21"/>
              </w:rPr>
            </w:pPr>
            <w:r>
              <w:rPr>
                <w:rFonts w:cs="宋体"/>
                <w:kern w:val="0"/>
                <w:sz w:val="21"/>
                <w:szCs w:val="21"/>
              </w:rPr>
              <w:t>五月</w:t>
            </w:r>
          </w:p>
        </w:tc>
        <w:tc>
          <w:tcPr>
            <w:tcW w:w="0" w:type="auto"/>
            <w:noWrap/>
            <w:vAlign w:val="center"/>
          </w:tcPr>
          <w:p w14:paraId="199873AF">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089AC3A4">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34500D7F">
            <w:pPr>
              <w:widowControl/>
              <w:adjustRightInd/>
              <w:snapToGrid/>
              <w:spacing w:line="240" w:lineRule="auto"/>
              <w:ind w:firstLine="0" w:firstLineChars="0"/>
              <w:jc w:val="center"/>
              <w:rPr>
                <w:rFonts w:cs="宋体"/>
                <w:kern w:val="0"/>
                <w:sz w:val="21"/>
                <w:szCs w:val="21"/>
              </w:rPr>
            </w:pPr>
            <w:r>
              <w:rPr>
                <w:rFonts w:cs="宋体"/>
                <w:kern w:val="0"/>
                <w:sz w:val="21"/>
                <w:szCs w:val="21"/>
              </w:rPr>
              <w:t>168</w:t>
            </w:r>
          </w:p>
        </w:tc>
        <w:tc>
          <w:tcPr>
            <w:tcW w:w="0" w:type="auto"/>
            <w:noWrap/>
            <w:vAlign w:val="center"/>
          </w:tcPr>
          <w:p w14:paraId="7E228D56">
            <w:pPr>
              <w:widowControl/>
              <w:adjustRightInd/>
              <w:snapToGrid/>
              <w:spacing w:line="240" w:lineRule="auto"/>
              <w:ind w:firstLine="0" w:firstLineChars="0"/>
              <w:jc w:val="center"/>
              <w:rPr>
                <w:rFonts w:cs="宋体"/>
                <w:kern w:val="0"/>
                <w:sz w:val="21"/>
                <w:szCs w:val="21"/>
              </w:rPr>
            </w:pPr>
            <w:r>
              <w:rPr>
                <w:rFonts w:cs="宋体"/>
                <w:kern w:val="0"/>
                <w:sz w:val="21"/>
                <w:szCs w:val="21"/>
              </w:rPr>
              <w:t>11.0</w:t>
            </w:r>
          </w:p>
        </w:tc>
        <w:tc>
          <w:tcPr>
            <w:tcW w:w="0" w:type="auto"/>
            <w:noWrap/>
            <w:vAlign w:val="center"/>
          </w:tcPr>
          <w:p w14:paraId="0E951208">
            <w:pPr>
              <w:widowControl/>
              <w:adjustRightInd/>
              <w:snapToGrid/>
              <w:spacing w:line="240" w:lineRule="auto"/>
              <w:ind w:firstLine="0" w:firstLineChars="0"/>
              <w:jc w:val="center"/>
              <w:rPr>
                <w:rFonts w:cs="宋体"/>
                <w:kern w:val="0"/>
                <w:sz w:val="21"/>
                <w:szCs w:val="21"/>
              </w:rPr>
            </w:pPr>
            <w:r>
              <w:rPr>
                <w:rFonts w:cs="宋体"/>
                <w:kern w:val="0"/>
                <w:sz w:val="21"/>
                <w:szCs w:val="21"/>
              </w:rPr>
              <w:t>4.20</w:t>
            </w:r>
          </w:p>
        </w:tc>
        <w:tc>
          <w:tcPr>
            <w:tcW w:w="0" w:type="auto"/>
            <w:noWrap/>
            <w:vAlign w:val="center"/>
          </w:tcPr>
          <w:p w14:paraId="07E18511">
            <w:pPr>
              <w:widowControl/>
              <w:adjustRightInd/>
              <w:snapToGrid/>
              <w:spacing w:line="240" w:lineRule="auto"/>
              <w:ind w:firstLine="0" w:firstLineChars="0"/>
              <w:jc w:val="center"/>
              <w:rPr>
                <w:rFonts w:cs="宋体"/>
                <w:kern w:val="0"/>
                <w:sz w:val="21"/>
                <w:szCs w:val="21"/>
              </w:rPr>
            </w:pPr>
            <w:r>
              <w:rPr>
                <w:rFonts w:cs="宋体"/>
                <w:kern w:val="0"/>
                <w:sz w:val="21"/>
                <w:szCs w:val="21"/>
              </w:rPr>
              <w:t>4.89</w:t>
            </w:r>
          </w:p>
        </w:tc>
        <w:tc>
          <w:tcPr>
            <w:tcW w:w="0" w:type="auto"/>
            <w:noWrap/>
            <w:vAlign w:val="center"/>
          </w:tcPr>
          <w:p w14:paraId="71BA8D94">
            <w:pPr>
              <w:widowControl/>
              <w:adjustRightInd/>
              <w:snapToGrid/>
              <w:spacing w:line="240" w:lineRule="auto"/>
              <w:ind w:firstLine="0" w:firstLineChars="0"/>
              <w:jc w:val="center"/>
              <w:rPr>
                <w:rFonts w:cs="宋体"/>
                <w:kern w:val="0"/>
                <w:sz w:val="21"/>
                <w:szCs w:val="21"/>
              </w:rPr>
            </w:pPr>
            <w:r>
              <w:rPr>
                <w:rFonts w:cs="宋体"/>
                <w:kern w:val="0"/>
                <w:sz w:val="21"/>
                <w:szCs w:val="21"/>
              </w:rPr>
              <w:t>1.25</w:t>
            </w:r>
          </w:p>
        </w:tc>
        <w:tc>
          <w:tcPr>
            <w:tcW w:w="0" w:type="auto"/>
            <w:noWrap/>
            <w:vAlign w:val="center"/>
          </w:tcPr>
          <w:p w14:paraId="1CD64DA5">
            <w:pPr>
              <w:widowControl/>
              <w:adjustRightInd/>
              <w:snapToGrid/>
              <w:spacing w:line="240" w:lineRule="auto"/>
              <w:ind w:firstLine="0" w:firstLineChars="0"/>
              <w:jc w:val="center"/>
              <w:rPr>
                <w:rFonts w:cs="宋体"/>
                <w:kern w:val="0"/>
                <w:sz w:val="21"/>
                <w:szCs w:val="21"/>
              </w:rPr>
            </w:pPr>
            <w:r>
              <w:rPr>
                <w:rFonts w:cs="宋体"/>
                <w:kern w:val="0"/>
                <w:sz w:val="21"/>
                <w:szCs w:val="21"/>
              </w:rPr>
              <w:t>6152</w:t>
            </w:r>
          </w:p>
        </w:tc>
        <w:tc>
          <w:tcPr>
            <w:tcW w:w="0" w:type="auto"/>
            <w:noWrap/>
            <w:vAlign w:val="center"/>
          </w:tcPr>
          <w:p w14:paraId="646D758D">
            <w:pPr>
              <w:widowControl/>
              <w:adjustRightInd/>
              <w:snapToGrid/>
              <w:spacing w:line="240" w:lineRule="auto"/>
              <w:ind w:firstLine="0" w:firstLineChars="0"/>
              <w:jc w:val="center"/>
              <w:rPr>
                <w:rFonts w:cs="宋体"/>
                <w:kern w:val="0"/>
                <w:sz w:val="21"/>
                <w:szCs w:val="21"/>
              </w:rPr>
            </w:pPr>
            <w:r>
              <w:rPr>
                <w:rFonts w:cs="宋体"/>
                <w:kern w:val="0"/>
                <w:sz w:val="21"/>
                <w:szCs w:val="21"/>
              </w:rPr>
              <w:t>39.9</w:t>
            </w:r>
          </w:p>
        </w:tc>
        <w:tc>
          <w:tcPr>
            <w:tcW w:w="0" w:type="auto"/>
            <w:noWrap/>
            <w:vAlign w:val="center"/>
          </w:tcPr>
          <w:p w14:paraId="56438E6B">
            <w:pPr>
              <w:widowControl/>
              <w:adjustRightInd/>
              <w:snapToGrid/>
              <w:spacing w:line="240" w:lineRule="auto"/>
              <w:ind w:firstLine="0" w:firstLineChars="0"/>
              <w:jc w:val="center"/>
              <w:rPr>
                <w:rFonts w:cs="宋体"/>
                <w:kern w:val="0"/>
                <w:sz w:val="21"/>
                <w:szCs w:val="21"/>
              </w:rPr>
            </w:pPr>
            <w:r>
              <w:rPr>
                <w:rFonts w:cs="宋体"/>
                <w:kern w:val="0"/>
                <w:sz w:val="21"/>
                <w:szCs w:val="21"/>
              </w:rPr>
              <w:t>41.6</w:t>
            </w:r>
          </w:p>
        </w:tc>
        <w:tc>
          <w:tcPr>
            <w:tcW w:w="0" w:type="auto"/>
            <w:noWrap/>
            <w:vAlign w:val="center"/>
          </w:tcPr>
          <w:p w14:paraId="78BB83CC">
            <w:pPr>
              <w:widowControl/>
              <w:adjustRightInd/>
              <w:snapToGrid/>
              <w:spacing w:line="240" w:lineRule="auto"/>
              <w:ind w:firstLine="0" w:firstLineChars="0"/>
              <w:jc w:val="center"/>
              <w:rPr>
                <w:rFonts w:cs="宋体"/>
                <w:kern w:val="0"/>
                <w:sz w:val="21"/>
                <w:szCs w:val="21"/>
              </w:rPr>
            </w:pPr>
            <w:r>
              <w:rPr>
                <w:rFonts w:cs="宋体"/>
                <w:kern w:val="0"/>
                <w:sz w:val="21"/>
                <w:szCs w:val="21"/>
              </w:rPr>
              <w:t>0.24</w:t>
            </w:r>
          </w:p>
        </w:tc>
        <w:tc>
          <w:tcPr>
            <w:tcW w:w="0" w:type="auto"/>
            <w:noWrap/>
            <w:vAlign w:val="center"/>
          </w:tcPr>
          <w:p w14:paraId="4CBC1CA6">
            <w:pPr>
              <w:widowControl/>
              <w:adjustRightInd/>
              <w:snapToGrid/>
              <w:spacing w:line="240" w:lineRule="auto"/>
              <w:ind w:firstLine="0" w:firstLineChars="0"/>
              <w:jc w:val="center"/>
              <w:rPr>
                <w:rFonts w:cs="宋体"/>
                <w:kern w:val="0"/>
                <w:sz w:val="21"/>
                <w:szCs w:val="21"/>
              </w:rPr>
            </w:pPr>
            <w:r>
              <w:rPr>
                <w:rFonts w:cs="宋体"/>
                <w:kern w:val="0"/>
                <w:sz w:val="21"/>
                <w:szCs w:val="21"/>
              </w:rPr>
              <w:t>0.8</w:t>
            </w:r>
          </w:p>
        </w:tc>
        <w:tc>
          <w:tcPr>
            <w:tcW w:w="0" w:type="auto"/>
            <w:noWrap/>
            <w:vAlign w:val="center"/>
          </w:tcPr>
          <w:p w14:paraId="67A3E9BD">
            <w:pPr>
              <w:widowControl/>
              <w:adjustRightInd/>
              <w:snapToGrid/>
              <w:spacing w:line="240" w:lineRule="auto"/>
              <w:ind w:firstLine="0" w:firstLineChars="0"/>
              <w:jc w:val="center"/>
              <w:rPr>
                <w:rFonts w:cs="宋体"/>
                <w:kern w:val="0"/>
                <w:sz w:val="21"/>
                <w:szCs w:val="21"/>
              </w:rPr>
            </w:pPr>
            <w:r>
              <w:rPr>
                <w:rFonts w:cs="宋体"/>
                <w:kern w:val="0"/>
                <w:sz w:val="21"/>
                <w:szCs w:val="21"/>
              </w:rPr>
              <w:t>0.8</w:t>
            </w:r>
          </w:p>
        </w:tc>
        <w:tc>
          <w:tcPr>
            <w:tcW w:w="0" w:type="auto"/>
            <w:noWrap/>
            <w:vAlign w:val="center"/>
          </w:tcPr>
          <w:p w14:paraId="164AE4E9">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523C6BAD">
            <w:pPr>
              <w:widowControl/>
              <w:adjustRightInd/>
              <w:snapToGrid/>
              <w:spacing w:line="240" w:lineRule="auto"/>
              <w:ind w:firstLine="0" w:firstLineChars="0"/>
              <w:jc w:val="center"/>
              <w:rPr>
                <w:rFonts w:cs="宋体"/>
                <w:kern w:val="0"/>
                <w:sz w:val="21"/>
                <w:szCs w:val="21"/>
              </w:rPr>
            </w:pPr>
            <w:r>
              <w:rPr>
                <w:rFonts w:cs="宋体"/>
                <w:kern w:val="0"/>
                <w:sz w:val="21"/>
                <w:szCs w:val="21"/>
              </w:rPr>
              <w:t>5.36</w:t>
            </w:r>
          </w:p>
        </w:tc>
        <w:tc>
          <w:tcPr>
            <w:tcW w:w="0" w:type="auto"/>
            <w:noWrap/>
            <w:vAlign w:val="center"/>
          </w:tcPr>
          <w:p w14:paraId="72FBAC0E">
            <w:pPr>
              <w:widowControl/>
              <w:adjustRightInd/>
              <w:snapToGrid/>
              <w:spacing w:line="240" w:lineRule="auto"/>
              <w:ind w:firstLine="0" w:firstLineChars="0"/>
              <w:jc w:val="center"/>
              <w:rPr>
                <w:rFonts w:cs="宋体"/>
                <w:kern w:val="0"/>
                <w:sz w:val="21"/>
                <w:szCs w:val="21"/>
              </w:rPr>
            </w:pPr>
            <w:r>
              <w:rPr>
                <w:rFonts w:cs="宋体"/>
                <w:kern w:val="0"/>
                <w:sz w:val="21"/>
                <w:szCs w:val="21"/>
              </w:rPr>
              <w:t>5.58</w:t>
            </w:r>
          </w:p>
        </w:tc>
        <w:tc>
          <w:tcPr>
            <w:tcW w:w="0" w:type="auto"/>
            <w:noWrap/>
            <w:vAlign w:val="center"/>
          </w:tcPr>
          <w:p w14:paraId="3C04779E">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126DBCD9">
            <w:pPr>
              <w:widowControl/>
              <w:adjustRightInd/>
              <w:snapToGrid/>
              <w:spacing w:line="240" w:lineRule="auto"/>
              <w:ind w:firstLine="0" w:firstLineChars="0"/>
              <w:jc w:val="center"/>
              <w:rPr>
                <w:rFonts w:cs="宋体"/>
                <w:kern w:val="0"/>
                <w:sz w:val="21"/>
                <w:szCs w:val="21"/>
              </w:rPr>
            </w:pPr>
            <w:r>
              <w:rPr>
                <w:rFonts w:cs="宋体"/>
                <w:kern w:val="0"/>
                <w:sz w:val="21"/>
                <w:szCs w:val="21"/>
              </w:rPr>
              <w:t>11.6</w:t>
            </w:r>
          </w:p>
        </w:tc>
        <w:tc>
          <w:tcPr>
            <w:tcW w:w="0" w:type="auto"/>
            <w:noWrap/>
            <w:vAlign w:val="center"/>
          </w:tcPr>
          <w:p w14:paraId="16F27925">
            <w:pPr>
              <w:widowControl/>
              <w:adjustRightInd/>
              <w:snapToGrid/>
              <w:spacing w:line="240" w:lineRule="auto"/>
              <w:ind w:firstLine="0" w:firstLineChars="0"/>
              <w:jc w:val="center"/>
              <w:rPr>
                <w:rFonts w:cs="宋体"/>
                <w:kern w:val="0"/>
                <w:sz w:val="21"/>
                <w:szCs w:val="21"/>
              </w:rPr>
            </w:pPr>
            <w:r>
              <w:rPr>
                <w:rFonts w:cs="宋体"/>
                <w:kern w:val="0"/>
                <w:sz w:val="21"/>
                <w:szCs w:val="21"/>
              </w:rPr>
              <w:t>0.07</w:t>
            </w:r>
          </w:p>
        </w:tc>
        <w:tc>
          <w:tcPr>
            <w:tcW w:w="0" w:type="auto"/>
            <w:noWrap/>
            <w:vAlign w:val="center"/>
          </w:tcPr>
          <w:p w14:paraId="6F1E4FA3">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78E22030">
            <w:pPr>
              <w:widowControl/>
              <w:adjustRightInd/>
              <w:snapToGrid/>
              <w:spacing w:line="240" w:lineRule="auto"/>
              <w:ind w:firstLine="0" w:firstLineChars="0"/>
              <w:jc w:val="center"/>
              <w:rPr>
                <w:rFonts w:cs="宋体"/>
                <w:kern w:val="0"/>
                <w:sz w:val="21"/>
                <w:szCs w:val="21"/>
              </w:rPr>
            </w:pPr>
            <w:r>
              <w:rPr>
                <w:rFonts w:cs="宋体"/>
                <w:kern w:val="0"/>
                <w:sz w:val="21"/>
                <w:szCs w:val="21"/>
              </w:rPr>
              <w:t>2.37</w:t>
            </w:r>
          </w:p>
        </w:tc>
      </w:tr>
      <w:tr w14:paraId="76DF215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2D50C24A">
            <w:pPr>
              <w:widowControl/>
              <w:adjustRightInd/>
              <w:snapToGrid/>
              <w:spacing w:line="240" w:lineRule="auto"/>
              <w:ind w:firstLine="0" w:firstLineChars="0"/>
              <w:jc w:val="center"/>
              <w:rPr>
                <w:rFonts w:cs="宋体"/>
                <w:kern w:val="0"/>
                <w:sz w:val="21"/>
                <w:szCs w:val="21"/>
              </w:rPr>
            </w:pPr>
          </w:p>
        </w:tc>
        <w:tc>
          <w:tcPr>
            <w:tcW w:w="0" w:type="auto"/>
            <w:noWrap/>
            <w:vAlign w:val="center"/>
          </w:tcPr>
          <w:p w14:paraId="0E3A64F5">
            <w:pPr>
              <w:widowControl/>
              <w:adjustRightInd/>
              <w:snapToGrid/>
              <w:spacing w:line="240" w:lineRule="auto"/>
              <w:ind w:firstLine="0" w:firstLineChars="0"/>
              <w:jc w:val="center"/>
              <w:rPr>
                <w:rFonts w:cs="宋体"/>
                <w:kern w:val="0"/>
                <w:sz w:val="21"/>
                <w:szCs w:val="21"/>
              </w:rPr>
            </w:pPr>
            <w:r>
              <w:rPr>
                <w:rFonts w:cs="宋体"/>
                <w:kern w:val="0"/>
                <w:sz w:val="21"/>
                <w:szCs w:val="21"/>
              </w:rPr>
              <w:t>工Ⅰ</w:t>
            </w:r>
            <w:r>
              <w:rPr>
                <w:rFonts w:cs="Times New Roman"/>
                <w:kern w:val="0"/>
                <w:sz w:val="21"/>
                <w:szCs w:val="21"/>
                <w:vertAlign w:val="subscript"/>
              </w:rPr>
              <w:t>2</w:t>
            </w:r>
          </w:p>
        </w:tc>
        <w:tc>
          <w:tcPr>
            <w:tcW w:w="0" w:type="auto"/>
            <w:noWrap/>
            <w:vAlign w:val="center"/>
          </w:tcPr>
          <w:p w14:paraId="713FB6D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456138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538B99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C35175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BCC7E7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F1CF86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573028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833DC5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898C88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852A5F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5B6897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6C3864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60202B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62E180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15D2C5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E7C125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8D8D85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1F1678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51DE75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741802E">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39D718A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690E6B54">
            <w:pPr>
              <w:widowControl/>
              <w:adjustRightInd/>
              <w:snapToGrid/>
              <w:spacing w:line="240" w:lineRule="auto"/>
              <w:ind w:firstLine="0" w:firstLineChars="0"/>
              <w:jc w:val="center"/>
              <w:rPr>
                <w:rFonts w:cs="宋体"/>
                <w:kern w:val="0"/>
                <w:sz w:val="21"/>
                <w:szCs w:val="21"/>
              </w:rPr>
            </w:pPr>
          </w:p>
        </w:tc>
        <w:tc>
          <w:tcPr>
            <w:tcW w:w="0" w:type="auto"/>
            <w:noWrap/>
            <w:vAlign w:val="center"/>
          </w:tcPr>
          <w:p w14:paraId="69387138">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355C6D47">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35D900E7">
            <w:pPr>
              <w:widowControl/>
              <w:adjustRightInd/>
              <w:snapToGrid/>
              <w:spacing w:line="240" w:lineRule="auto"/>
              <w:ind w:firstLine="0" w:firstLineChars="0"/>
              <w:jc w:val="center"/>
              <w:rPr>
                <w:rFonts w:cs="宋体"/>
                <w:kern w:val="0"/>
                <w:sz w:val="21"/>
                <w:szCs w:val="21"/>
              </w:rPr>
            </w:pPr>
            <w:r>
              <w:rPr>
                <w:rFonts w:cs="宋体"/>
                <w:kern w:val="0"/>
                <w:sz w:val="21"/>
                <w:szCs w:val="21"/>
              </w:rPr>
              <w:t>328</w:t>
            </w:r>
          </w:p>
        </w:tc>
        <w:tc>
          <w:tcPr>
            <w:tcW w:w="0" w:type="auto"/>
            <w:noWrap/>
            <w:vAlign w:val="center"/>
          </w:tcPr>
          <w:p w14:paraId="61047C07">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0416F7C8">
            <w:pPr>
              <w:widowControl/>
              <w:adjustRightInd/>
              <w:snapToGrid/>
              <w:spacing w:line="240" w:lineRule="auto"/>
              <w:ind w:firstLine="0" w:firstLineChars="0"/>
              <w:jc w:val="center"/>
              <w:rPr>
                <w:rFonts w:cs="宋体"/>
                <w:kern w:val="0"/>
                <w:sz w:val="21"/>
                <w:szCs w:val="21"/>
              </w:rPr>
            </w:pPr>
            <w:r>
              <w:rPr>
                <w:rFonts w:cs="宋体"/>
                <w:kern w:val="0"/>
                <w:sz w:val="21"/>
                <w:szCs w:val="21"/>
              </w:rPr>
              <w:t>2.60</w:t>
            </w:r>
          </w:p>
        </w:tc>
        <w:tc>
          <w:tcPr>
            <w:tcW w:w="0" w:type="auto"/>
            <w:noWrap/>
            <w:vAlign w:val="center"/>
          </w:tcPr>
          <w:p w14:paraId="002C61F7">
            <w:pPr>
              <w:widowControl/>
              <w:adjustRightInd/>
              <w:snapToGrid/>
              <w:spacing w:line="240" w:lineRule="auto"/>
              <w:ind w:firstLine="0" w:firstLineChars="0"/>
              <w:jc w:val="center"/>
              <w:rPr>
                <w:rFonts w:cs="宋体"/>
                <w:kern w:val="0"/>
                <w:sz w:val="21"/>
                <w:szCs w:val="21"/>
              </w:rPr>
            </w:pPr>
            <w:r>
              <w:rPr>
                <w:rFonts w:cs="宋体"/>
                <w:kern w:val="0"/>
                <w:sz w:val="21"/>
                <w:szCs w:val="21"/>
              </w:rPr>
              <w:t>4.82</w:t>
            </w:r>
          </w:p>
        </w:tc>
        <w:tc>
          <w:tcPr>
            <w:tcW w:w="0" w:type="auto"/>
            <w:noWrap/>
            <w:vAlign w:val="center"/>
          </w:tcPr>
          <w:p w14:paraId="41B6FDF2">
            <w:pPr>
              <w:widowControl/>
              <w:adjustRightInd/>
              <w:snapToGrid/>
              <w:spacing w:line="240" w:lineRule="auto"/>
              <w:ind w:firstLine="0" w:firstLineChars="0"/>
              <w:jc w:val="center"/>
              <w:rPr>
                <w:rFonts w:cs="宋体"/>
                <w:kern w:val="0"/>
                <w:sz w:val="21"/>
                <w:szCs w:val="21"/>
              </w:rPr>
            </w:pPr>
            <w:r>
              <w:rPr>
                <w:rFonts w:cs="宋体"/>
                <w:kern w:val="0"/>
                <w:sz w:val="21"/>
                <w:szCs w:val="21"/>
              </w:rPr>
              <w:t>1.14</w:t>
            </w:r>
          </w:p>
        </w:tc>
        <w:tc>
          <w:tcPr>
            <w:tcW w:w="0" w:type="auto"/>
            <w:noWrap/>
            <w:vAlign w:val="center"/>
          </w:tcPr>
          <w:p w14:paraId="2439161E">
            <w:pPr>
              <w:widowControl/>
              <w:adjustRightInd/>
              <w:snapToGrid/>
              <w:spacing w:line="240" w:lineRule="auto"/>
              <w:ind w:firstLine="0" w:firstLineChars="0"/>
              <w:jc w:val="center"/>
              <w:rPr>
                <w:rFonts w:cs="宋体"/>
                <w:kern w:val="0"/>
                <w:sz w:val="21"/>
                <w:szCs w:val="21"/>
              </w:rPr>
            </w:pPr>
            <w:r>
              <w:rPr>
                <w:rFonts w:cs="宋体"/>
                <w:kern w:val="0"/>
                <w:sz w:val="21"/>
                <w:szCs w:val="21"/>
              </w:rPr>
              <w:t>4838</w:t>
            </w:r>
          </w:p>
        </w:tc>
        <w:tc>
          <w:tcPr>
            <w:tcW w:w="0" w:type="auto"/>
            <w:noWrap/>
            <w:vAlign w:val="center"/>
          </w:tcPr>
          <w:p w14:paraId="3D123FA9">
            <w:pPr>
              <w:widowControl/>
              <w:adjustRightInd/>
              <w:snapToGrid/>
              <w:spacing w:line="240" w:lineRule="auto"/>
              <w:ind w:firstLine="0" w:firstLineChars="0"/>
              <w:jc w:val="center"/>
              <w:rPr>
                <w:rFonts w:cs="宋体"/>
                <w:kern w:val="0"/>
                <w:sz w:val="21"/>
                <w:szCs w:val="21"/>
              </w:rPr>
            </w:pPr>
            <w:r>
              <w:rPr>
                <w:rFonts w:cs="宋体"/>
                <w:kern w:val="0"/>
                <w:sz w:val="21"/>
                <w:szCs w:val="21"/>
              </w:rPr>
              <w:t>37.0</w:t>
            </w:r>
          </w:p>
        </w:tc>
        <w:tc>
          <w:tcPr>
            <w:tcW w:w="0" w:type="auto"/>
            <w:noWrap/>
            <w:vAlign w:val="center"/>
          </w:tcPr>
          <w:p w14:paraId="00210A2B">
            <w:pPr>
              <w:widowControl/>
              <w:adjustRightInd/>
              <w:snapToGrid/>
              <w:spacing w:line="240" w:lineRule="auto"/>
              <w:ind w:firstLine="0" w:firstLineChars="0"/>
              <w:jc w:val="center"/>
              <w:rPr>
                <w:rFonts w:cs="宋体"/>
                <w:kern w:val="0"/>
                <w:sz w:val="21"/>
                <w:szCs w:val="21"/>
              </w:rPr>
            </w:pPr>
            <w:r>
              <w:rPr>
                <w:rFonts w:cs="宋体"/>
                <w:kern w:val="0"/>
                <w:sz w:val="21"/>
                <w:szCs w:val="21"/>
              </w:rPr>
              <w:t>35.1</w:t>
            </w:r>
          </w:p>
        </w:tc>
        <w:tc>
          <w:tcPr>
            <w:tcW w:w="0" w:type="auto"/>
            <w:noWrap/>
            <w:vAlign w:val="center"/>
          </w:tcPr>
          <w:p w14:paraId="0E8FC9F3">
            <w:pPr>
              <w:widowControl/>
              <w:adjustRightInd/>
              <w:snapToGrid/>
              <w:spacing w:line="240" w:lineRule="auto"/>
              <w:ind w:firstLine="0" w:firstLineChars="0"/>
              <w:jc w:val="center"/>
              <w:rPr>
                <w:rFonts w:cs="宋体"/>
                <w:kern w:val="0"/>
                <w:sz w:val="21"/>
                <w:szCs w:val="21"/>
              </w:rPr>
            </w:pPr>
            <w:r>
              <w:rPr>
                <w:rFonts w:cs="宋体"/>
                <w:kern w:val="0"/>
                <w:sz w:val="21"/>
                <w:szCs w:val="21"/>
              </w:rPr>
              <w:t>0.18</w:t>
            </w:r>
          </w:p>
        </w:tc>
        <w:tc>
          <w:tcPr>
            <w:tcW w:w="0" w:type="auto"/>
            <w:noWrap/>
            <w:vAlign w:val="center"/>
          </w:tcPr>
          <w:p w14:paraId="3D4316D7">
            <w:pPr>
              <w:widowControl/>
              <w:adjustRightInd/>
              <w:snapToGrid/>
              <w:spacing w:line="240" w:lineRule="auto"/>
              <w:ind w:firstLine="0" w:firstLineChars="0"/>
              <w:jc w:val="center"/>
              <w:rPr>
                <w:rFonts w:cs="宋体"/>
                <w:kern w:val="0"/>
                <w:sz w:val="21"/>
                <w:szCs w:val="21"/>
              </w:rPr>
            </w:pPr>
            <w:r>
              <w:rPr>
                <w:rFonts w:cs="宋体"/>
                <w:kern w:val="0"/>
                <w:sz w:val="21"/>
                <w:szCs w:val="21"/>
              </w:rPr>
              <w:t>1.2</w:t>
            </w:r>
          </w:p>
        </w:tc>
        <w:tc>
          <w:tcPr>
            <w:tcW w:w="0" w:type="auto"/>
            <w:noWrap/>
            <w:vAlign w:val="center"/>
          </w:tcPr>
          <w:p w14:paraId="51D01AB7">
            <w:pPr>
              <w:widowControl/>
              <w:adjustRightInd/>
              <w:snapToGrid/>
              <w:spacing w:line="240" w:lineRule="auto"/>
              <w:ind w:firstLine="0" w:firstLineChars="0"/>
              <w:jc w:val="center"/>
              <w:rPr>
                <w:rFonts w:cs="宋体"/>
                <w:kern w:val="0"/>
                <w:sz w:val="21"/>
                <w:szCs w:val="21"/>
              </w:rPr>
            </w:pPr>
            <w:r>
              <w:rPr>
                <w:rFonts w:cs="宋体"/>
                <w:kern w:val="0"/>
                <w:sz w:val="21"/>
                <w:szCs w:val="21"/>
              </w:rPr>
              <w:t>1.1</w:t>
            </w:r>
          </w:p>
        </w:tc>
        <w:tc>
          <w:tcPr>
            <w:tcW w:w="0" w:type="auto"/>
            <w:noWrap/>
            <w:vAlign w:val="center"/>
          </w:tcPr>
          <w:p w14:paraId="379DBE04">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398F69A2">
            <w:pPr>
              <w:widowControl/>
              <w:adjustRightInd/>
              <w:snapToGrid/>
              <w:spacing w:line="240" w:lineRule="auto"/>
              <w:ind w:firstLine="0" w:firstLineChars="0"/>
              <w:jc w:val="center"/>
              <w:rPr>
                <w:rFonts w:cs="宋体"/>
                <w:kern w:val="0"/>
                <w:sz w:val="21"/>
                <w:szCs w:val="21"/>
              </w:rPr>
            </w:pPr>
            <w:r>
              <w:rPr>
                <w:rFonts w:cs="宋体"/>
                <w:kern w:val="0"/>
                <w:sz w:val="21"/>
                <w:szCs w:val="21"/>
              </w:rPr>
              <w:t>7.45</w:t>
            </w:r>
          </w:p>
        </w:tc>
        <w:tc>
          <w:tcPr>
            <w:tcW w:w="0" w:type="auto"/>
            <w:noWrap/>
            <w:vAlign w:val="center"/>
          </w:tcPr>
          <w:p w14:paraId="4DD43EF2">
            <w:pPr>
              <w:widowControl/>
              <w:adjustRightInd/>
              <w:snapToGrid/>
              <w:spacing w:line="240" w:lineRule="auto"/>
              <w:ind w:firstLine="0" w:firstLineChars="0"/>
              <w:jc w:val="center"/>
              <w:rPr>
                <w:rFonts w:cs="宋体"/>
                <w:kern w:val="0"/>
                <w:sz w:val="21"/>
                <w:szCs w:val="21"/>
              </w:rPr>
            </w:pPr>
            <w:r>
              <w:rPr>
                <w:rFonts w:cs="宋体"/>
                <w:kern w:val="0"/>
                <w:sz w:val="21"/>
                <w:szCs w:val="21"/>
              </w:rPr>
              <w:t>7.08</w:t>
            </w:r>
          </w:p>
        </w:tc>
        <w:tc>
          <w:tcPr>
            <w:tcW w:w="0" w:type="auto"/>
            <w:noWrap/>
            <w:vAlign w:val="center"/>
          </w:tcPr>
          <w:p w14:paraId="627FB49C">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5840B7B0">
            <w:pPr>
              <w:widowControl/>
              <w:adjustRightInd/>
              <w:snapToGrid/>
              <w:spacing w:line="240" w:lineRule="auto"/>
              <w:ind w:firstLine="0" w:firstLineChars="0"/>
              <w:jc w:val="center"/>
              <w:rPr>
                <w:rFonts w:cs="宋体"/>
                <w:kern w:val="0"/>
                <w:sz w:val="21"/>
                <w:szCs w:val="21"/>
              </w:rPr>
            </w:pPr>
            <w:r>
              <w:rPr>
                <w:rFonts w:cs="宋体"/>
                <w:kern w:val="0"/>
                <w:sz w:val="21"/>
                <w:szCs w:val="21"/>
              </w:rPr>
              <w:t>33.7</w:t>
            </w:r>
          </w:p>
        </w:tc>
        <w:tc>
          <w:tcPr>
            <w:tcW w:w="0" w:type="auto"/>
            <w:noWrap/>
            <w:vAlign w:val="center"/>
          </w:tcPr>
          <w:p w14:paraId="45D3ADCF">
            <w:pPr>
              <w:widowControl/>
              <w:adjustRightInd/>
              <w:snapToGrid/>
              <w:spacing w:line="240" w:lineRule="auto"/>
              <w:ind w:firstLine="0" w:firstLineChars="0"/>
              <w:jc w:val="center"/>
              <w:rPr>
                <w:rFonts w:cs="宋体"/>
                <w:kern w:val="0"/>
                <w:sz w:val="21"/>
                <w:szCs w:val="21"/>
              </w:rPr>
            </w:pPr>
            <w:r>
              <w:rPr>
                <w:rFonts w:cs="宋体"/>
                <w:kern w:val="0"/>
                <w:sz w:val="21"/>
                <w:szCs w:val="21"/>
              </w:rPr>
              <w:t>0.17</w:t>
            </w:r>
          </w:p>
        </w:tc>
        <w:tc>
          <w:tcPr>
            <w:tcW w:w="0" w:type="auto"/>
            <w:noWrap/>
            <w:vAlign w:val="center"/>
          </w:tcPr>
          <w:p w14:paraId="64BFB3FD">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2968F04A">
            <w:pPr>
              <w:widowControl/>
              <w:adjustRightInd/>
              <w:snapToGrid/>
              <w:spacing w:line="240" w:lineRule="auto"/>
              <w:ind w:firstLine="0" w:firstLineChars="0"/>
              <w:jc w:val="center"/>
              <w:rPr>
                <w:rFonts w:cs="宋体"/>
                <w:kern w:val="0"/>
                <w:sz w:val="21"/>
                <w:szCs w:val="21"/>
              </w:rPr>
            </w:pPr>
            <w:r>
              <w:rPr>
                <w:rFonts w:cs="宋体"/>
                <w:kern w:val="0"/>
                <w:sz w:val="21"/>
                <w:szCs w:val="21"/>
              </w:rPr>
              <w:t>3.31</w:t>
            </w:r>
          </w:p>
        </w:tc>
      </w:tr>
      <w:tr w14:paraId="32A8543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continue"/>
            <w:vAlign w:val="center"/>
          </w:tcPr>
          <w:p w14:paraId="0BD8B8D9">
            <w:pPr>
              <w:widowControl/>
              <w:adjustRightInd/>
              <w:snapToGrid/>
              <w:spacing w:line="240" w:lineRule="auto"/>
              <w:ind w:firstLine="0" w:firstLineChars="0"/>
              <w:jc w:val="center"/>
              <w:rPr>
                <w:rFonts w:cs="宋体"/>
                <w:kern w:val="0"/>
                <w:sz w:val="21"/>
                <w:szCs w:val="21"/>
              </w:rPr>
            </w:pPr>
          </w:p>
        </w:tc>
        <w:tc>
          <w:tcPr>
            <w:tcW w:w="0" w:type="auto"/>
            <w:noWrap/>
            <w:vAlign w:val="center"/>
          </w:tcPr>
          <w:p w14:paraId="143826F0">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493A9150">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66E598E1">
            <w:pPr>
              <w:widowControl/>
              <w:adjustRightInd/>
              <w:snapToGrid/>
              <w:spacing w:line="240" w:lineRule="auto"/>
              <w:ind w:firstLine="0" w:firstLineChars="0"/>
              <w:jc w:val="center"/>
              <w:rPr>
                <w:rFonts w:cs="宋体"/>
                <w:kern w:val="0"/>
                <w:sz w:val="21"/>
                <w:szCs w:val="21"/>
              </w:rPr>
            </w:pPr>
            <w:r>
              <w:rPr>
                <w:rFonts w:cs="宋体"/>
                <w:kern w:val="0"/>
                <w:sz w:val="21"/>
                <w:szCs w:val="21"/>
              </w:rPr>
              <w:t>328</w:t>
            </w:r>
          </w:p>
        </w:tc>
        <w:tc>
          <w:tcPr>
            <w:tcW w:w="0" w:type="auto"/>
            <w:noWrap/>
            <w:vAlign w:val="center"/>
          </w:tcPr>
          <w:p w14:paraId="1126E262">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1BC779A2">
            <w:pPr>
              <w:widowControl/>
              <w:adjustRightInd/>
              <w:snapToGrid/>
              <w:spacing w:line="240" w:lineRule="auto"/>
              <w:ind w:firstLine="0" w:firstLineChars="0"/>
              <w:jc w:val="center"/>
              <w:rPr>
                <w:rFonts w:cs="宋体"/>
                <w:kern w:val="0"/>
                <w:sz w:val="21"/>
                <w:szCs w:val="21"/>
              </w:rPr>
            </w:pPr>
            <w:r>
              <w:rPr>
                <w:rFonts w:cs="宋体"/>
                <w:kern w:val="0"/>
                <w:sz w:val="21"/>
                <w:szCs w:val="21"/>
              </w:rPr>
              <w:t>3.70</w:t>
            </w:r>
          </w:p>
        </w:tc>
        <w:tc>
          <w:tcPr>
            <w:tcW w:w="0" w:type="auto"/>
            <w:noWrap/>
            <w:vAlign w:val="center"/>
          </w:tcPr>
          <w:p w14:paraId="4E91FFE3">
            <w:pPr>
              <w:widowControl/>
              <w:adjustRightInd/>
              <w:snapToGrid/>
              <w:spacing w:line="240" w:lineRule="auto"/>
              <w:ind w:firstLine="0" w:firstLineChars="0"/>
              <w:jc w:val="center"/>
              <w:rPr>
                <w:rFonts w:cs="宋体"/>
                <w:kern w:val="0"/>
                <w:sz w:val="21"/>
                <w:szCs w:val="21"/>
              </w:rPr>
            </w:pPr>
            <w:r>
              <w:rPr>
                <w:rFonts w:cs="宋体"/>
                <w:kern w:val="0"/>
                <w:sz w:val="21"/>
                <w:szCs w:val="21"/>
              </w:rPr>
              <w:t>8.35</w:t>
            </w:r>
          </w:p>
        </w:tc>
        <w:tc>
          <w:tcPr>
            <w:tcW w:w="0" w:type="auto"/>
            <w:noWrap/>
            <w:vAlign w:val="center"/>
          </w:tcPr>
          <w:p w14:paraId="52127E9B">
            <w:pPr>
              <w:widowControl/>
              <w:adjustRightInd/>
              <w:snapToGrid/>
              <w:spacing w:line="240" w:lineRule="auto"/>
              <w:ind w:firstLine="0" w:firstLineChars="0"/>
              <w:jc w:val="center"/>
              <w:rPr>
                <w:rFonts w:cs="宋体"/>
                <w:kern w:val="0"/>
                <w:sz w:val="21"/>
                <w:szCs w:val="21"/>
              </w:rPr>
            </w:pPr>
            <w:r>
              <w:rPr>
                <w:rFonts w:cs="宋体"/>
                <w:kern w:val="0"/>
                <w:sz w:val="21"/>
                <w:szCs w:val="21"/>
              </w:rPr>
              <w:t>1.21</w:t>
            </w:r>
          </w:p>
        </w:tc>
        <w:tc>
          <w:tcPr>
            <w:tcW w:w="0" w:type="auto"/>
            <w:noWrap/>
            <w:vAlign w:val="center"/>
          </w:tcPr>
          <w:p w14:paraId="2A8FE3AA">
            <w:pPr>
              <w:widowControl/>
              <w:adjustRightInd/>
              <w:snapToGrid/>
              <w:spacing w:line="240" w:lineRule="auto"/>
              <w:ind w:firstLine="0" w:firstLineChars="0"/>
              <w:jc w:val="center"/>
              <w:rPr>
                <w:rFonts w:cs="宋体"/>
                <w:kern w:val="0"/>
                <w:sz w:val="21"/>
                <w:szCs w:val="21"/>
              </w:rPr>
            </w:pPr>
            <w:r>
              <w:rPr>
                <w:rFonts w:cs="宋体"/>
                <w:kern w:val="0"/>
                <w:sz w:val="21"/>
                <w:szCs w:val="21"/>
              </w:rPr>
              <w:t>15569</w:t>
            </w:r>
          </w:p>
        </w:tc>
        <w:tc>
          <w:tcPr>
            <w:tcW w:w="0" w:type="auto"/>
            <w:noWrap/>
            <w:vAlign w:val="center"/>
          </w:tcPr>
          <w:p w14:paraId="6D1DC50D">
            <w:pPr>
              <w:widowControl/>
              <w:adjustRightInd/>
              <w:snapToGrid/>
              <w:spacing w:line="240" w:lineRule="auto"/>
              <w:ind w:firstLine="0" w:firstLineChars="0"/>
              <w:jc w:val="center"/>
              <w:rPr>
                <w:rFonts w:cs="宋体"/>
                <w:kern w:val="0"/>
                <w:sz w:val="21"/>
                <w:szCs w:val="21"/>
              </w:rPr>
            </w:pPr>
            <w:r>
              <w:rPr>
                <w:rFonts w:cs="宋体"/>
                <w:kern w:val="0"/>
                <w:sz w:val="21"/>
                <w:szCs w:val="21"/>
              </w:rPr>
              <w:t>39.0</w:t>
            </w:r>
          </w:p>
        </w:tc>
        <w:tc>
          <w:tcPr>
            <w:tcW w:w="0" w:type="auto"/>
            <w:noWrap/>
            <w:vAlign w:val="center"/>
          </w:tcPr>
          <w:p w14:paraId="2A1D6AD3">
            <w:pPr>
              <w:widowControl/>
              <w:adjustRightInd/>
              <w:snapToGrid/>
              <w:spacing w:line="240" w:lineRule="auto"/>
              <w:ind w:firstLine="0" w:firstLineChars="0"/>
              <w:jc w:val="center"/>
              <w:rPr>
                <w:rFonts w:cs="宋体"/>
                <w:kern w:val="0"/>
                <w:sz w:val="21"/>
                <w:szCs w:val="21"/>
              </w:rPr>
            </w:pPr>
            <w:r>
              <w:rPr>
                <w:rFonts w:cs="宋体"/>
                <w:kern w:val="0"/>
                <w:sz w:val="21"/>
                <w:szCs w:val="21"/>
              </w:rPr>
              <w:t>39.3</w:t>
            </w:r>
          </w:p>
        </w:tc>
        <w:tc>
          <w:tcPr>
            <w:tcW w:w="0" w:type="auto"/>
            <w:noWrap/>
            <w:vAlign w:val="center"/>
          </w:tcPr>
          <w:p w14:paraId="4597F818">
            <w:pPr>
              <w:widowControl/>
              <w:adjustRightInd/>
              <w:snapToGrid/>
              <w:spacing w:line="240" w:lineRule="auto"/>
              <w:ind w:firstLine="0" w:firstLineChars="0"/>
              <w:jc w:val="center"/>
              <w:rPr>
                <w:rFonts w:cs="宋体"/>
                <w:kern w:val="0"/>
                <w:sz w:val="21"/>
                <w:szCs w:val="21"/>
              </w:rPr>
            </w:pPr>
            <w:r>
              <w:rPr>
                <w:rFonts w:cs="宋体"/>
                <w:kern w:val="0"/>
                <w:sz w:val="21"/>
                <w:szCs w:val="21"/>
              </w:rPr>
              <w:t>0.61</w:t>
            </w:r>
          </w:p>
        </w:tc>
        <w:tc>
          <w:tcPr>
            <w:tcW w:w="0" w:type="auto"/>
            <w:noWrap/>
            <w:vAlign w:val="center"/>
          </w:tcPr>
          <w:p w14:paraId="72158995">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3F4C034D">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622789A5">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21D875A1">
            <w:pPr>
              <w:widowControl/>
              <w:adjustRightInd/>
              <w:snapToGrid/>
              <w:spacing w:line="240" w:lineRule="auto"/>
              <w:ind w:firstLine="0" w:firstLineChars="0"/>
              <w:jc w:val="center"/>
              <w:rPr>
                <w:rFonts w:cs="宋体"/>
                <w:kern w:val="0"/>
                <w:sz w:val="21"/>
                <w:szCs w:val="21"/>
              </w:rPr>
            </w:pPr>
            <w:r>
              <w:rPr>
                <w:rFonts w:cs="宋体"/>
                <w:kern w:val="0"/>
                <w:sz w:val="21"/>
                <w:szCs w:val="21"/>
              </w:rPr>
              <w:t>4.37</w:t>
            </w:r>
          </w:p>
        </w:tc>
        <w:tc>
          <w:tcPr>
            <w:tcW w:w="0" w:type="auto"/>
            <w:noWrap/>
            <w:vAlign w:val="center"/>
          </w:tcPr>
          <w:p w14:paraId="0825708B">
            <w:pPr>
              <w:widowControl/>
              <w:adjustRightInd/>
              <w:snapToGrid/>
              <w:spacing w:line="240" w:lineRule="auto"/>
              <w:ind w:firstLine="0" w:firstLineChars="0"/>
              <w:jc w:val="center"/>
              <w:rPr>
                <w:rFonts w:cs="宋体"/>
                <w:kern w:val="0"/>
                <w:sz w:val="21"/>
                <w:szCs w:val="21"/>
              </w:rPr>
            </w:pPr>
            <w:r>
              <w:rPr>
                <w:rFonts w:cs="宋体"/>
                <w:kern w:val="0"/>
                <w:sz w:val="21"/>
                <w:szCs w:val="21"/>
              </w:rPr>
              <w:t>4.41</w:t>
            </w:r>
          </w:p>
        </w:tc>
        <w:tc>
          <w:tcPr>
            <w:tcW w:w="0" w:type="auto"/>
            <w:noWrap/>
            <w:vAlign w:val="center"/>
          </w:tcPr>
          <w:p w14:paraId="1F5B29D0">
            <w:pPr>
              <w:widowControl/>
              <w:adjustRightInd/>
              <w:snapToGrid/>
              <w:spacing w:line="240" w:lineRule="auto"/>
              <w:ind w:firstLine="0" w:firstLineChars="0"/>
              <w:jc w:val="center"/>
              <w:rPr>
                <w:rFonts w:cs="宋体"/>
                <w:kern w:val="0"/>
                <w:sz w:val="21"/>
                <w:szCs w:val="21"/>
              </w:rPr>
            </w:pPr>
            <w:r>
              <w:rPr>
                <w:rFonts w:cs="宋体"/>
                <w:kern w:val="0"/>
                <w:sz w:val="21"/>
                <w:szCs w:val="21"/>
              </w:rPr>
              <w:t>0.10</w:t>
            </w:r>
          </w:p>
        </w:tc>
        <w:tc>
          <w:tcPr>
            <w:tcW w:w="0" w:type="auto"/>
            <w:noWrap/>
            <w:vAlign w:val="center"/>
          </w:tcPr>
          <w:p w14:paraId="075FD593">
            <w:pPr>
              <w:widowControl/>
              <w:adjustRightInd/>
              <w:snapToGrid/>
              <w:spacing w:line="240" w:lineRule="auto"/>
              <w:ind w:firstLine="0" w:firstLineChars="0"/>
              <w:jc w:val="center"/>
              <w:rPr>
                <w:rFonts w:cs="宋体"/>
                <w:kern w:val="0"/>
                <w:sz w:val="21"/>
                <w:szCs w:val="21"/>
              </w:rPr>
            </w:pPr>
            <w:r>
              <w:rPr>
                <w:rFonts w:cs="宋体"/>
                <w:kern w:val="0"/>
                <w:sz w:val="21"/>
                <w:szCs w:val="21"/>
              </w:rPr>
              <w:t>7.0</w:t>
            </w:r>
          </w:p>
        </w:tc>
        <w:tc>
          <w:tcPr>
            <w:tcW w:w="0" w:type="auto"/>
            <w:noWrap/>
            <w:vAlign w:val="center"/>
          </w:tcPr>
          <w:p w14:paraId="0291270C">
            <w:pPr>
              <w:widowControl/>
              <w:adjustRightInd/>
              <w:snapToGrid/>
              <w:spacing w:line="240" w:lineRule="auto"/>
              <w:ind w:firstLine="0" w:firstLineChars="0"/>
              <w:jc w:val="center"/>
              <w:rPr>
                <w:rFonts w:cs="宋体"/>
                <w:kern w:val="0"/>
                <w:sz w:val="21"/>
                <w:szCs w:val="21"/>
              </w:rPr>
            </w:pPr>
            <w:r>
              <w:rPr>
                <w:rFonts w:cs="宋体"/>
                <w:kern w:val="0"/>
                <w:sz w:val="21"/>
                <w:szCs w:val="21"/>
              </w:rPr>
              <w:t>0.11</w:t>
            </w:r>
          </w:p>
        </w:tc>
        <w:tc>
          <w:tcPr>
            <w:tcW w:w="0" w:type="auto"/>
            <w:noWrap/>
            <w:vAlign w:val="center"/>
          </w:tcPr>
          <w:p w14:paraId="1593A525">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5C332F3E">
            <w:pPr>
              <w:widowControl/>
              <w:adjustRightInd/>
              <w:snapToGrid/>
              <w:spacing w:line="240" w:lineRule="auto"/>
              <w:ind w:firstLine="0" w:firstLineChars="0"/>
              <w:jc w:val="center"/>
              <w:rPr>
                <w:rFonts w:cs="宋体"/>
                <w:kern w:val="0"/>
                <w:sz w:val="21"/>
                <w:szCs w:val="21"/>
              </w:rPr>
            </w:pPr>
            <w:r>
              <w:rPr>
                <w:rFonts w:cs="宋体"/>
                <w:kern w:val="0"/>
                <w:sz w:val="21"/>
                <w:szCs w:val="21"/>
              </w:rPr>
              <w:t>2.88</w:t>
            </w:r>
          </w:p>
        </w:tc>
      </w:tr>
      <w:tr w14:paraId="01C1130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7EB36AAA">
            <w:pPr>
              <w:widowControl/>
              <w:adjustRightInd/>
              <w:snapToGrid/>
              <w:spacing w:line="240" w:lineRule="auto"/>
              <w:ind w:firstLine="0" w:firstLineChars="0"/>
              <w:jc w:val="center"/>
              <w:rPr>
                <w:rFonts w:cs="宋体"/>
                <w:kern w:val="0"/>
                <w:sz w:val="21"/>
                <w:szCs w:val="21"/>
              </w:rPr>
            </w:pPr>
            <w:r>
              <w:rPr>
                <w:rFonts w:cs="宋体"/>
                <w:kern w:val="0"/>
                <w:sz w:val="21"/>
                <w:szCs w:val="21"/>
              </w:rPr>
              <w:t>六月</w:t>
            </w:r>
          </w:p>
        </w:tc>
        <w:tc>
          <w:tcPr>
            <w:tcW w:w="0" w:type="auto"/>
            <w:noWrap/>
            <w:vAlign w:val="center"/>
          </w:tcPr>
          <w:p w14:paraId="440FEDCC">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322296A2">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73F9916D">
            <w:pPr>
              <w:widowControl/>
              <w:adjustRightInd/>
              <w:snapToGrid/>
              <w:spacing w:line="240" w:lineRule="auto"/>
              <w:ind w:firstLine="0" w:firstLineChars="0"/>
              <w:jc w:val="center"/>
              <w:rPr>
                <w:rFonts w:cs="宋体"/>
                <w:kern w:val="0"/>
                <w:sz w:val="21"/>
                <w:szCs w:val="21"/>
              </w:rPr>
            </w:pPr>
            <w:r>
              <w:rPr>
                <w:rFonts w:cs="宋体"/>
                <w:kern w:val="0"/>
                <w:sz w:val="21"/>
                <w:szCs w:val="21"/>
              </w:rPr>
              <w:t>168</w:t>
            </w:r>
          </w:p>
        </w:tc>
        <w:tc>
          <w:tcPr>
            <w:tcW w:w="0" w:type="auto"/>
            <w:noWrap/>
            <w:vAlign w:val="center"/>
          </w:tcPr>
          <w:p w14:paraId="484CF4DD">
            <w:pPr>
              <w:widowControl/>
              <w:adjustRightInd/>
              <w:snapToGrid/>
              <w:spacing w:line="240" w:lineRule="auto"/>
              <w:ind w:firstLine="0" w:firstLineChars="0"/>
              <w:jc w:val="center"/>
              <w:rPr>
                <w:rFonts w:cs="宋体"/>
                <w:kern w:val="0"/>
                <w:sz w:val="21"/>
                <w:szCs w:val="21"/>
              </w:rPr>
            </w:pPr>
            <w:r>
              <w:rPr>
                <w:rFonts w:cs="宋体"/>
                <w:kern w:val="0"/>
                <w:sz w:val="21"/>
                <w:szCs w:val="21"/>
              </w:rPr>
              <w:t>11.0</w:t>
            </w:r>
          </w:p>
        </w:tc>
        <w:tc>
          <w:tcPr>
            <w:tcW w:w="0" w:type="auto"/>
            <w:noWrap/>
            <w:vAlign w:val="center"/>
          </w:tcPr>
          <w:p w14:paraId="4B5A9C46">
            <w:pPr>
              <w:widowControl/>
              <w:adjustRightInd/>
              <w:snapToGrid/>
              <w:spacing w:line="240" w:lineRule="auto"/>
              <w:ind w:firstLine="0" w:firstLineChars="0"/>
              <w:jc w:val="center"/>
              <w:rPr>
                <w:rFonts w:cs="宋体"/>
                <w:kern w:val="0"/>
                <w:sz w:val="21"/>
                <w:szCs w:val="21"/>
              </w:rPr>
            </w:pPr>
            <w:r>
              <w:rPr>
                <w:rFonts w:cs="宋体"/>
                <w:kern w:val="0"/>
                <w:sz w:val="21"/>
                <w:szCs w:val="21"/>
              </w:rPr>
              <w:t>4.20</w:t>
            </w:r>
          </w:p>
        </w:tc>
        <w:tc>
          <w:tcPr>
            <w:tcW w:w="0" w:type="auto"/>
            <w:noWrap/>
            <w:vAlign w:val="center"/>
          </w:tcPr>
          <w:p w14:paraId="6E2A0909">
            <w:pPr>
              <w:widowControl/>
              <w:adjustRightInd/>
              <w:snapToGrid/>
              <w:spacing w:line="240" w:lineRule="auto"/>
              <w:ind w:firstLine="0" w:firstLineChars="0"/>
              <w:jc w:val="center"/>
              <w:rPr>
                <w:rFonts w:cs="宋体"/>
                <w:kern w:val="0"/>
                <w:sz w:val="21"/>
                <w:szCs w:val="21"/>
              </w:rPr>
            </w:pPr>
            <w:r>
              <w:rPr>
                <w:rFonts w:cs="宋体"/>
                <w:kern w:val="0"/>
                <w:sz w:val="21"/>
                <w:szCs w:val="21"/>
              </w:rPr>
              <w:t>4.89</w:t>
            </w:r>
          </w:p>
        </w:tc>
        <w:tc>
          <w:tcPr>
            <w:tcW w:w="0" w:type="auto"/>
            <w:noWrap/>
            <w:vAlign w:val="center"/>
          </w:tcPr>
          <w:p w14:paraId="5DA995C7">
            <w:pPr>
              <w:widowControl/>
              <w:adjustRightInd/>
              <w:snapToGrid/>
              <w:spacing w:line="240" w:lineRule="auto"/>
              <w:ind w:firstLine="0" w:firstLineChars="0"/>
              <w:jc w:val="center"/>
              <w:rPr>
                <w:rFonts w:cs="宋体"/>
                <w:kern w:val="0"/>
                <w:sz w:val="21"/>
                <w:szCs w:val="21"/>
              </w:rPr>
            </w:pPr>
            <w:r>
              <w:rPr>
                <w:rFonts w:cs="宋体"/>
                <w:kern w:val="0"/>
                <w:sz w:val="21"/>
                <w:szCs w:val="21"/>
              </w:rPr>
              <w:t>1.25</w:t>
            </w:r>
          </w:p>
        </w:tc>
        <w:tc>
          <w:tcPr>
            <w:tcW w:w="0" w:type="auto"/>
            <w:noWrap/>
            <w:vAlign w:val="center"/>
          </w:tcPr>
          <w:p w14:paraId="4DE3E8B4">
            <w:pPr>
              <w:widowControl/>
              <w:adjustRightInd/>
              <w:snapToGrid/>
              <w:spacing w:line="240" w:lineRule="auto"/>
              <w:ind w:firstLine="0" w:firstLineChars="0"/>
              <w:jc w:val="center"/>
              <w:rPr>
                <w:rFonts w:cs="宋体"/>
                <w:kern w:val="0"/>
                <w:sz w:val="21"/>
                <w:szCs w:val="21"/>
              </w:rPr>
            </w:pPr>
            <w:r>
              <w:rPr>
                <w:rFonts w:cs="宋体"/>
                <w:kern w:val="0"/>
                <w:sz w:val="21"/>
                <w:szCs w:val="21"/>
              </w:rPr>
              <w:t>6152</w:t>
            </w:r>
          </w:p>
        </w:tc>
        <w:tc>
          <w:tcPr>
            <w:tcW w:w="0" w:type="auto"/>
            <w:noWrap/>
            <w:vAlign w:val="center"/>
          </w:tcPr>
          <w:p w14:paraId="3B63336F">
            <w:pPr>
              <w:widowControl/>
              <w:adjustRightInd/>
              <w:snapToGrid/>
              <w:spacing w:line="240" w:lineRule="auto"/>
              <w:ind w:firstLine="0" w:firstLineChars="0"/>
              <w:jc w:val="center"/>
              <w:rPr>
                <w:rFonts w:cs="宋体"/>
                <w:kern w:val="0"/>
                <w:sz w:val="21"/>
                <w:szCs w:val="21"/>
              </w:rPr>
            </w:pPr>
            <w:r>
              <w:rPr>
                <w:rFonts w:cs="宋体"/>
                <w:kern w:val="0"/>
                <w:sz w:val="21"/>
                <w:szCs w:val="21"/>
              </w:rPr>
              <w:t>39.9</w:t>
            </w:r>
          </w:p>
        </w:tc>
        <w:tc>
          <w:tcPr>
            <w:tcW w:w="0" w:type="auto"/>
            <w:noWrap/>
            <w:vAlign w:val="center"/>
          </w:tcPr>
          <w:p w14:paraId="67B8EE55">
            <w:pPr>
              <w:widowControl/>
              <w:adjustRightInd/>
              <w:snapToGrid/>
              <w:spacing w:line="240" w:lineRule="auto"/>
              <w:ind w:firstLine="0" w:firstLineChars="0"/>
              <w:jc w:val="center"/>
              <w:rPr>
                <w:rFonts w:cs="宋体"/>
                <w:kern w:val="0"/>
                <w:sz w:val="21"/>
                <w:szCs w:val="21"/>
              </w:rPr>
            </w:pPr>
            <w:r>
              <w:rPr>
                <w:rFonts w:cs="宋体"/>
                <w:kern w:val="0"/>
                <w:sz w:val="21"/>
                <w:szCs w:val="21"/>
              </w:rPr>
              <w:t>41.6</w:t>
            </w:r>
          </w:p>
        </w:tc>
        <w:tc>
          <w:tcPr>
            <w:tcW w:w="0" w:type="auto"/>
            <w:noWrap/>
            <w:vAlign w:val="center"/>
          </w:tcPr>
          <w:p w14:paraId="3C9C17E2">
            <w:pPr>
              <w:widowControl/>
              <w:adjustRightInd/>
              <w:snapToGrid/>
              <w:spacing w:line="240" w:lineRule="auto"/>
              <w:ind w:firstLine="0" w:firstLineChars="0"/>
              <w:jc w:val="center"/>
              <w:rPr>
                <w:rFonts w:cs="宋体"/>
                <w:kern w:val="0"/>
                <w:sz w:val="21"/>
                <w:szCs w:val="21"/>
              </w:rPr>
            </w:pPr>
            <w:r>
              <w:rPr>
                <w:rFonts w:cs="宋体"/>
                <w:kern w:val="0"/>
                <w:sz w:val="21"/>
                <w:szCs w:val="21"/>
              </w:rPr>
              <w:t>0.24</w:t>
            </w:r>
          </w:p>
        </w:tc>
        <w:tc>
          <w:tcPr>
            <w:tcW w:w="0" w:type="auto"/>
            <w:noWrap/>
            <w:vAlign w:val="center"/>
          </w:tcPr>
          <w:p w14:paraId="4B4D0D3F">
            <w:pPr>
              <w:widowControl/>
              <w:adjustRightInd/>
              <w:snapToGrid/>
              <w:spacing w:line="240" w:lineRule="auto"/>
              <w:ind w:firstLine="0" w:firstLineChars="0"/>
              <w:jc w:val="center"/>
              <w:rPr>
                <w:rFonts w:cs="宋体"/>
                <w:kern w:val="0"/>
                <w:sz w:val="21"/>
                <w:szCs w:val="21"/>
              </w:rPr>
            </w:pPr>
            <w:r>
              <w:rPr>
                <w:rFonts w:cs="宋体"/>
                <w:kern w:val="0"/>
                <w:sz w:val="21"/>
                <w:szCs w:val="21"/>
              </w:rPr>
              <w:t>0.8</w:t>
            </w:r>
          </w:p>
        </w:tc>
        <w:tc>
          <w:tcPr>
            <w:tcW w:w="0" w:type="auto"/>
            <w:noWrap/>
            <w:vAlign w:val="center"/>
          </w:tcPr>
          <w:p w14:paraId="6602030D">
            <w:pPr>
              <w:widowControl/>
              <w:adjustRightInd/>
              <w:snapToGrid/>
              <w:spacing w:line="240" w:lineRule="auto"/>
              <w:ind w:firstLine="0" w:firstLineChars="0"/>
              <w:jc w:val="center"/>
              <w:rPr>
                <w:rFonts w:cs="宋体"/>
                <w:kern w:val="0"/>
                <w:sz w:val="21"/>
                <w:szCs w:val="21"/>
              </w:rPr>
            </w:pPr>
            <w:r>
              <w:rPr>
                <w:rFonts w:cs="宋体"/>
                <w:kern w:val="0"/>
                <w:sz w:val="21"/>
                <w:szCs w:val="21"/>
              </w:rPr>
              <w:t>0.8</w:t>
            </w:r>
          </w:p>
        </w:tc>
        <w:tc>
          <w:tcPr>
            <w:tcW w:w="0" w:type="auto"/>
            <w:noWrap/>
            <w:vAlign w:val="center"/>
          </w:tcPr>
          <w:p w14:paraId="763BE967">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737612E5">
            <w:pPr>
              <w:widowControl/>
              <w:adjustRightInd/>
              <w:snapToGrid/>
              <w:spacing w:line="240" w:lineRule="auto"/>
              <w:ind w:firstLine="0" w:firstLineChars="0"/>
              <w:jc w:val="center"/>
              <w:rPr>
                <w:rFonts w:cs="宋体"/>
                <w:kern w:val="0"/>
                <w:sz w:val="21"/>
                <w:szCs w:val="21"/>
              </w:rPr>
            </w:pPr>
            <w:r>
              <w:rPr>
                <w:rFonts w:cs="宋体"/>
                <w:kern w:val="0"/>
                <w:sz w:val="21"/>
                <w:szCs w:val="21"/>
              </w:rPr>
              <w:t>5.36</w:t>
            </w:r>
          </w:p>
        </w:tc>
        <w:tc>
          <w:tcPr>
            <w:tcW w:w="0" w:type="auto"/>
            <w:noWrap/>
            <w:vAlign w:val="center"/>
          </w:tcPr>
          <w:p w14:paraId="13BFCC69">
            <w:pPr>
              <w:widowControl/>
              <w:adjustRightInd/>
              <w:snapToGrid/>
              <w:spacing w:line="240" w:lineRule="auto"/>
              <w:ind w:firstLine="0" w:firstLineChars="0"/>
              <w:jc w:val="center"/>
              <w:rPr>
                <w:rFonts w:cs="宋体"/>
                <w:kern w:val="0"/>
                <w:sz w:val="21"/>
                <w:szCs w:val="21"/>
              </w:rPr>
            </w:pPr>
            <w:r>
              <w:rPr>
                <w:rFonts w:cs="宋体"/>
                <w:kern w:val="0"/>
                <w:sz w:val="21"/>
                <w:szCs w:val="21"/>
              </w:rPr>
              <w:t>5.58</w:t>
            </w:r>
          </w:p>
        </w:tc>
        <w:tc>
          <w:tcPr>
            <w:tcW w:w="0" w:type="auto"/>
            <w:noWrap/>
            <w:vAlign w:val="center"/>
          </w:tcPr>
          <w:p w14:paraId="40119D4E">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7ECC85E9">
            <w:pPr>
              <w:widowControl/>
              <w:adjustRightInd/>
              <w:snapToGrid/>
              <w:spacing w:line="240" w:lineRule="auto"/>
              <w:ind w:firstLine="0" w:firstLineChars="0"/>
              <w:jc w:val="center"/>
              <w:rPr>
                <w:rFonts w:cs="宋体"/>
                <w:kern w:val="0"/>
                <w:sz w:val="21"/>
                <w:szCs w:val="21"/>
              </w:rPr>
            </w:pPr>
            <w:r>
              <w:rPr>
                <w:rFonts w:cs="宋体"/>
                <w:kern w:val="0"/>
                <w:sz w:val="21"/>
                <w:szCs w:val="21"/>
              </w:rPr>
              <w:t>11.6</w:t>
            </w:r>
          </w:p>
        </w:tc>
        <w:tc>
          <w:tcPr>
            <w:tcW w:w="0" w:type="auto"/>
            <w:noWrap/>
            <w:vAlign w:val="center"/>
          </w:tcPr>
          <w:p w14:paraId="073A2DEA">
            <w:pPr>
              <w:widowControl/>
              <w:adjustRightInd/>
              <w:snapToGrid/>
              <w:spacing w:line="240" w:lineRule="auto"/>
              <w:ind w:firstLine="0" w:firstLineChars="0"/>
              <w:jc w:val="center"/>
              <w:rPr>
                <w:rFonts w:cs="宋体"/>
                <w:kern w:val="0"/>
                <w:sz w:val="21"/>
                <w:szCs w:val="21"/>
              </w:rPr>
            </w:pPr>
            <w:r>
              <w:rPr>
                <w:rFonts w:cs="宋体"/>
                <w:kern w:val="0"/>
                <w:sz w:val="21"/>
                <w:szCs w:val="21"/>
              </w:rPr>
              <w:t>0.07</w:t>
            </w:r>
          </w:p>
        </w:tc>
        <w:tc>
          <w:tcPr>
            <w:tcW w:w="0" w:type="auto"/>
            <w:noWrap/>
            <w:vAlign w:val="center"/>
          </w:tcPr>
          <w:p w14:paraId="5E001DA2">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457DAF76">
            <w:pPr>
              <w:widowControl/>
              <w:adjustRightInd/>
              <w:snapToGrid/>
              <w:spacing w:line="240" w:lineRule="auto"/>
              <w:ind w:firstLine="0" w:firstLineChars="0"/>
              <w:jc w:val="center"/>
              <w:rPr>
                <w:rFonts w:cs="宋体"/>
                <w:kern w:val="0"/>
                <w:sz w:val="21"/>
                <w:szCs w:val="21"/>
              </w:rPr>
            </w:pPr>
            <w:r>
              <w:rPr>
                <w:rFonts w:cs="宋体"/>
                <w:kern w:val="0"/>
                <w:sz w:val="21"/>
                <w:szCs w:val="21"/>
              </w:rPr>
              <w:t>2.37</w:t>
            </w:r>
          </w:p>
        </w:tc>
      </w:tr>
      <w:tr w14:paraId="36CF09F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67034F6D">
            <w:pPr>
              <w:widowControl/>
              <w:adjustRightInd/>
              <w:snapToGrid/>
              <w:spacing w:line="240" w:lineRule="auto"/>
              <w:ind w:firstLine="0" w:firstLineChars="0"/>
              <w:jc w:val="center"/>
              <w:rPr>
                <w:rFonts w:cs="宋体"/>
                <w:kern w:val="0"/>
                <w:sz w:val="21"/>
                <w:szCs w:val="21"/>
              </w:rPr>
            </w:pPr>
          </w:p>
        </w:tc>
        <w:tc>
          <w:tcPr>
            <w:tcW w:w="0" w:type="auto"/>
            <w:noWrap/>
            <w:vAlign w:val="center"/>
          </w:tcPr>
          <w:p w14:paraId="050AF3AD">
            <w:pPr>
              <w:widowControl/>
              <w:adjustRightInd/>
              <w:snapToGrid/>
              <w:spacing w:line="240" w:lineRule="auto"/>
              <w:ind w:firstLine="0" w:firstLineChars="0"/>
              <w:jc w:val="center"/>
              <w:rPr>
                <w:rFonts w:cs="宋体"/>
                <w:kern w:val="0"/>
                <w:sz w:val="21"/>
                <w:szCs w:val="21"/>
              </w:rPr>
            </w:pPr>
            <w:r>
              <w:rPr>
                <w:rFonts w:cs="宋体"/>
                <w:kern w:val="0"/>
                <w:sz w:val="21"/>
                <w:szCs w:val="21"/>
              </w:rPr>
              <w:t>工Ⅳ</w:t>
            </w:r>
            <w:r>
              <w:rPr>
                <w:rFonts w:cs="宋体"/>
                <w:kern w:val="0"/>
                <w:sz w:val="21"/>
                <w:szCs w:val="21"/>
                <w:vertAlign w:val="subscript"/>
              </w:rPr>
              <w:t>2</w:t>
            </w:r>
          </w:p>
        </w:tc>
        <w:tc>
          <w:tcPr>
            <w:tcW w:w="0" w:type="auto"/>
            <w:noWrap/>
            <w:vAlign w:val="center"/>
          </w:tcPr>
          <w:p w14:paraId="1032ED9F">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0CD2A1F7">
            <w:pPr>
              <w:widowControl/>
              <w:adjustRightInd/>
              <w:snapToGrid/>
              <w:spacing w:line="240" w:lineRule="auto"/>
              <w:ind w:firstLine="0" w:firstLineChars="0"/>
              <w:jc w:val="center"/>
              <w:rPr>
                <w:rFonts w:cs="宋体"/>
                <w:kern w:val="0"/>
                <w:sz w:val="21"/>
                <w:szCs w:val="21"/>
              </w:rPr>
            </w:pPr>
            <w:r>
              <w:rPr>
                <w:rFonts w:cs="宋体"/>
                <w:kern w:val="0"/>
                <w:sz w:val="21"/>
                <w:szCs w:val="21"/>
              </w:rPr>
              <w:t>105</w:t>
            </w:r>
          </w:p>
        </w:tc>
        <w:tc>
          <w:tcPr>
            <w:tcW w:w="0" w:type="auto"/>
            <w:noWrap/>
            <w:vAlign w:val="center"/>
          </w:tcPr>
          <w:p w14:paraId="079C32DC">
            <w:pPr>
              <w:widowControl/>
              <w:adjustRightInd/>
              <w:snapToGrid/>
              <w:spacing w:line="240" w:lineRule="auto"/>
              <w:ind w:firstLine="0" w:firstLineChars="0"/>
              <w:jc w:val="center"/>
              <w:rPr>
                <w:rFonts w:cs="宋体"/>
                <w:kern w:val="0"/>
                <w:sz w:val="21"/>
                <w:szCs w:val="21"/>
              </w:rPr>
            </w:pPr>
            <w:r>
              <w:rPr>
                <w:rFonts w:cs="宋体"/>
                <w:kern w:val="0"/>
                <w:sz w:val="21"/>
                <w:szCs w:val="21"/>
              </w:rPr>
              <w:t>11.7</w:t>
            </w:r>
          </w:p>
        </w:tc>
        <w:tc>
          <w:tcPr>
            <w:tcW w:w="0" w:type="auto"/>
            <w:noWrap/>
            <w:vAlign w:val="center"/>
          </w:tcPr>
          <w:p w14:paraId="0E57E942">
            <w:pPr>
              <w:widowControl/>
              <w:adjustRightInd/>
              <w:snapToGrid/>
              <w:spacing w:line="240" w:lineRule="auto"/>
              <w:ind w:firstLine="0" w:firstLineChars="0"/>
              <w:jc w:val="center"/>
              <w:rPr>
                <w:rFonts w:cs="宋体"/>
                <w:kern w:val="0"/>
                <w:sz w:val="21"/>
                <w:szCs w:val="21"/>
              </w:rPr>
            </w:pPr>
            <w:r>
              <w:rPr>
                <w:rFonts w:cs="宋体"/>
                <w:kern w:val="0"/>
                <w:sz w:val="21"/>
                <w:szCs w:val="21"/>
              </w:rPr>
              <w:t>5.40</w:t>
            </w:r>
          </w:p>
        </w:tc>
        <w:tc>
          <w:tcPr>
            <w:tcW w:w="0" w:type="auto"/>
            <w:noWrap/>
            <w:vAlign w:val="center"/>
          </w:tcPr>
          <w:p w14:paraId="5D9C3974">
            <w:pPr>
              <w:widowControl/>
              <w:adjustRightInd/>
              <w:snapToGrid/>
              <w:spacing w:line="240" w:lineRule="auto"/>
              <w:ind w:firstLine="0" w:firstLineChars="0"/>
              <w:jc w:val="center"/>
              <w:rPr>
                <w:rFonts w:cs="宋体"/>
                <w:kern w:val="0"/>
                <w:sz w:val="21"/>
                <w:szCs w:val="21"/>
              </w:rPr>
            </w:pPr>
            <w:r>
              <w:rPr>
                <w:rFonts w:cs="宋体"/>
                <w:kern w:val="0"/>
                <w:sz w:val="21"/>
                <w:szCs w:val="21"/>
              </w:rPr>
              <w:t>13.47</w:t>
            </w:r>
          </w:p>
        </w:tc>
        <w:tc>
          <w:tcPr>
            <w:tcW w:w="0" w:type="auto"/>
            <w:noWrap/>
            <w:vAlign w:val="center"/>
          </w:tcPr>
          <w:p w14:paraId="4D5504FC">
            <w:pPr>
              <w:widowControl/>
              <w:adjustRightInd/>
              <w:snapToGrid/>
              <w:spacing w:line="240" w:lineRule="auto"/>
              <w:ind w:firstLine="0" w:firstLineChars="0"/>
              <w:jc w:val="center"/>
              <w:rPr>
                <w:rFonts w:cs="宋体"/>
                <w:kern w:val="0"/>
                <w:sz w:val="21"/>
                <w:szCs w:val="21"/>
              </w:rPr>
            </w:pPr>
            <w:r>
              <w:rPr>
                <w:rFonts w:cs="宋体"/>
                <w:kern w:val="0"/>
                <w:sz w:val="21"/>
                <w:szCs w:val="21"/>
              </w:rPr>
              <w:t>1.35</w:t>
            </w:r>
          </w:p>
        </w:tc>
        <w:tc>
          <w:tcPr>
            <w:tcW w:w="0" w:type="auto"/>
            <w:noWrap/>
            <w:vAlign w:val="center"/>
          </w:tcPr>
          <w:p w14:paraId="51AD1C53">
            <w:pPr>
              <w:widowControl/>
              <w:adjustRightInd/>
              <w:snapToGrid/>
              <w:spacing w:line="240" w:lineRule="auto"/>
              <w:ind w:firstLine="0" w:firstLineChars="0"/>
              <w:jc w:val="center"/>
              <w:rPr>
                <w:rFonts w:cs="宋体"/>
                <w:kern w:val="0"/>
                <w:sz w:val="21"/>
                <w:szCs w:val="21"/>
              </w:rPr>
            </w:pPr>
            <w:r>
              <w:rPr>
                <w:rFonts w:cs="宋体"/>
                <w:kern w:val="0"/>
                <w:sz w:val="21"/>
                <w:szCs w:val="21"/>
              </w:rPr>
              <w:t>19598</w:t>
            </w:r>
          </w:p>
        </w:tc>
        <w:tc>
          <w:tcPr>
            <w:tcW w:w="0" w:type="auto"/>
            <w:noWrap/>
            <w:vAlign w:val="center"/>
          </w:tcPr>
          <w:p w14:paraId="792481C0">
            <w:pPr>
              <w:widowControl/>
              <w:adjustRightInd/>
              <w:snapToGrid/>
              <w:spacing w:line="240" w:lineRule="auto"/>
              <w:ind w:firstLine="0" w:firstLineChars="0"/>
              <w:jc w:val="center"/>
              <w:rPr>
                <w:rFonts w:cs="宋体"/>
                <w:kern w:val="0"/>
                <w:sz w:val="21"/>
                <w:szCs w:val="21"/>
              </w:rPr>
            </w:pPr>
            <w:r>
              <w:rPr>
                <w:rFonts w:cs="宋体"/>
                <w:kern w:val="0"/>
                <w:sz w:val="21"/>
                <w:szCs w:val="21"/>
              </w:rPr>
              <w:t>32.6</w:t>
            </w:r>
          </w:p>
        </w:tc>
        <w:tc>
          <w:tcPr>
            <w:tcW w:w="0" w:type="auto"/>
            <w:noWrap/>
            <w:vAlign w:val="center"/>
          </w:tcPr>
          <w:p w14:paraId="0892AEA5">
            <w:pPr>
              <w:widowControl/>
              <w:adjustRightInd/>
              <w:snapToGrid/>
              <w:spacing w:line="240" w:lineRule="auto"/>
              <w:ind w:firstLine="0" w:firstLineChars="0"/>
              <w:jc w:val="center"/>
              <w:rPr>
                <w:rFonts w:cs="宋体"/>
                <w:kern w:val="0"/>
                <w:sz w:val="21"/>
                <w:szCs w:val="21"/>
              </w:rPr>
            </w:pPr>
            <w:r>
              <w:rPr>
                <w:rFonts w:cs="宋体"/>
                <w:kern w:val="0"/>
                <w:sz w:val="21"/>
                <w:szCs w:val="21"/>
              </w:rPr>
              <w:t>36.7</w:t>
            </w:r>
          </w:p>
        </w:tc>
        <w:tc>
          <w:tcPr>
            <w:tcW w:w="0" w:type="auto"/>
            <w:noWrap/>
            <w:vAlign w:val="center"/>
          </w:tcPr>
          <w:p w14:paraId="7E42A836">
            <w:pPr>
              <w:widowControl/>
              <w:adjustRightInd/>
              <w:snapToGrid/>
              <w:spacing w:line="240" w:lineRule="auto"/>
              <w:ind w:firstLine="0" w:firstLineChars="0"/>
              <w:jc w:val="center"/>
              <w:rPr>
                <w:rFonts w:cs="宋体"/>
                <w:kern w:val="0"/>
                <w:sz w:val="21"/>
                <w:szCs w:val="21"/>
              </w:rPr>
            </w:pPr>
            <w:r>
              <w:rPr>
                <w:rFonts w:cs="宋体"/>
                <w:kern w:val="0"/>
                <w:sz w:val="21"/>
                <w:szCs w:val="21"/>
              </w:rPr>
              <w:t>0.64</w:t>
            </w:r>
          </w:p>
        </w:tc>
        <w:tc>
          <w:tcPr>
            <w:tcW w:w="0" w:type="auto"/>
            <w:noWrap/>
            <w:vAlign w:val="center"/>
          </w:tcPr>
          <w:p w14:paraId="5E3C0944">
            <w:pPr>
              <w:widowControl/>
              <w:adjustRightInd/>
              <w:snapToGrid/>
              <w:spacing w:line="240" w:lineRule="auto"/>
              <w:ind w:firstLine="0" w:firstLineChars="0"/>
              <w:jc w:val="center"/>
              <w:rPr>
                <w:rFonts w:cs="宋体"/>
                <w:kern w:val="0"/>
                <w:sz w:val="21"/>
                <w:szCs w:val="21"/>
              </w:rPr>
            </w:pPr>
            <w:r>
              <w:rPr>
                <w:rFonts w:cs="宋体"/>
                <w:kern w:val="0"/>
                <w:sz w:val="21"/>
                <w:szCs w:val="21"/>
              </w:rPr>
              <w:t>3.0</w:t>
            </w:r>
          </w:p>
        </w:tc>
        <w:tc>
          <w:tcPr>
            <w:tcW w:w="0" w:type="auto"/>
            <w:noWrap/>
            <w:vAlign w:val="center"/>
          </w:tcPr>
          <w:p w14:paraId="403C540A">
            <w:pPr>
              <w:widowControl/>
              <w:adjustRightInd/>
              <w:snapToGrid/>
              <w:spacing w:line="240" w:lineRule="auto"/>
              <w:ind w:firstLine="0" w:firstLineChars="0"/>
              <w:jc w:val="center"/>
              <w:rPr>
                <w:rFonts w:cs="宋体"/>
                <w:kern w:val="0"/>
                <w:sz w:val="21"/>
                <w:szCs w:val="21"/>
              </w:rPr>
            </w:pPr>
            <w:r>
              <w:rPr>
                <w:rFonts w:cs="宋体"/>
                <w:kern w:val="0"/>
                <w:sz w:val="21"/>
                <w:szCs w:val="21"/>
              </w:rPr>
              <w:t>3.4</w:t>
            </w:r>
          </w:p>
        </w:tc>
        <w:tc>
          <w:tcPr>
            <w:tcW w:w="0" w:type="auto"/>
            <w:noWrap/>
            <w:vAlign w:val="center"/>
          </w:tcPr>
          <w:p w14:paraId="6570D168">
            <w:pPr>
              <w:widowControl/>
              <w:adjustRightInd/>
              <w:snapToGrid/>
              <w:spacing w:line="240" w:lineRule="auto"/>
              <w:ind w:firstLine="0" w:firstLineChars="0"/>
              <w:jc w:val="center"/>
              <w:rPr>
                <w:rFonts w:cs="宋体"/>
                <w:kern w:val="0"/>
                <w:sz w:val="21"/>
                <w:szCs w:val="21"/>
              </w:rPr>
            </w:pPr>
            <w:r>
              <w:rPr>
                <w:rFonts w:cs="宋体"/>
                <w:kern w:val="0"/>
                <w:sz w:val="21"/>
                <w:szCs w:val="21"/>
              </w:rPr>
              <w:t>0.06</w:t>
            </w:r>
          </w:p>
        </w:tc>
        <w:tc>
          <w:tcPr>
            <w:tcW w:w="0" w:type="auto"/>
            <w:noWrap/>
            <w:vAlign w:val="center"/>
          </w:tcPr>
          <w:p w14:paraId="341E7174">
            <w:pPr>
              <w:widowControl/>
              <w:adjustRightInd/>
              <w:snapToGrid/>
              <w:spacing w:line="240" w:lineRule="auto"/>
              <w:ind w:firstLine="0" w:firstLineChars="0"/>
              <w:jc w:val="center"/>
              <w:rPr>
                <w:rFonts w:cs="宋体"/>
                <w:kern w:val="0"/>
                <w:sz w:val="21"/>
                <w:szCs w:val="21"/>
              </w:rPr>
            </w:pPr>
            <w:r>
              <w:rPr>
                <w:rFonts w:cs="宋体"/>
                <w:kern w:val="0"/>
                <w:sz w:val="21"/>
                <w:szCs w:val="21"/>
              </w:rPr>
              <w:t>1.98</w:t>
            </w:r>
          </w:p>
        </w:tc>
        <w:tc>
          <w:tcPr>
            <w:tcW w:w="0" w:type="auto"/>
            <w:noWrap/>
            <w:vAlign w:val="center"/>
          </w:tcPr>
          <w:p w14:paraId="0EF32D7C">
            <w:pPr>
              <w:widowControl/>
              <w:adjustRightInd/>
              <w:snapToGrid/>
              <w:spacing w:line="240" w:lineRule="auto"/>
              <w:ind w:firstLine="0" w:firstLineChars="0"/>
              <w:jc w:val="center"/>
              <w:rPr>
                <w:rFonts w:cs="宋体"/>
                <w:kern w:val="0"/>
                <w:sz w:val="21"/>
                <w:szCs w:val="21"/>
              </w:rPr>
            </w:pPr>
            <w:r>
              <w:rPr>
                <w:rFonts w:cs="宋体"/>
                <w:kern w:val="0"/>
                <w:sz w:val="21"/>
                <w:szCs w:val="21"/>
              </w:rPr>
              <w:t>2.23</w:t>
            </w:r>
          </w:p>
        </w:tc>
        <w:tc>
          <w:tcPr>
            <w:tcW w:w="0" w:type="auto"/>
            <w:noWrap/>
            <w:vAlign w:val="center"/>
          </w:tcPr>
          <w:p w14:paraId="2224A652">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730D5B12">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626BC616">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5B9B2045">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6931CE95">
            <w:pPr>
              <w:widowControl/>
              <w:adjustRightInd/>
              <w:snapToGrid/>
              <w:spacing w:line="240" w:lineRule="auto"/>
              <w:ind w:firstLine="0" w:firstLineChars="0"/>
              <w:jc w:val="center"/>
              <w:rPr>
                <w:rFonts w:cs="宋体"/>
                <w:kern w:val="0"/>
                <w:sz w:val="21"/>
                <w:szCs w:val="21"/>
              </w:rPr>
            </w:pPr>
            <w:r>
              <w:rPr>
                <w:rFonts w:cs="宋体"/>
                <w:kern w:val="0"/>
                <w:sz w:val="21"/>
                <w:szCs w:val="21"/>
              </w:rPr>
              <w:t>4.87</w:t>
            </w:r>
          </w:p>
        </w:tc>
      </w:tr>
      <w:tr w14:paraId="6D9E55A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3FBE086B">
            <w:pPr>
              <w:widowControl/>
              <w:adjustRightInd/>
              <w:snapToGrid/>
              <w:spacing w:line="240" w:lineRule="auto"/>
              <w:ind w:firstLine="0" w:firstLineChars="0"/>
              <w:jc w:val="center"/>
              <w:rPr>
                <w:rFonts w:cs="宋体"/>
                <w:kern w:val="0"/>
                <w:sz w:val="21"/>
                <w:szCs w:val="21"/>
              </w:rPr>
            </w:pPr>
          </w:p>
        </w:tc>
        <w:tc>
          <w:tcPr>
            <w:tcW w:w="0" w:type="auto"/>
            <w:noWrap/>
            <w:vAlign w:val="center"/>
          </w:tcPr>
          <w:p w14:paraId="7855D9D8">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10931FAB">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7732A1AF">
            <w:pPr>
              <w:widowControl/>
              <w:adjustRightInd/>
              <w:snapToGrid/>
              <w:spacing w:line="240" w:lineRule="auto"/>
              <w:ind w:firstLine="0" w:firstLineChars="0"/>
              <w:jc w:val="center"/>
              <w:rPr>
                <w:rFonts w:cs="宋体"/>
                <w:kern w:val="0"/>
                <w:sz w:val="21"/>
                <w:szCs w:val="21"/>
              </w:rPr>
            </w:pPr>
            <w:r>
              <w:rPr>
                <w:rFonts w:cs="宋体"/>
                <w:kern w:val="0"/>
                <w:sz w:val="21"/>
                <w:szCs w:val="21"/>
              </w:rPr>
              <w:t>328</w:t>
            </w:r>
          </w:p>
        </w:tc>
        <w:tc>
          <w:tcPr>
            <w:tcW w:w="0" w:type="auto"/>
            <w:noWrap/>
            <w:vAlign w:val="center"/>
          </w:tcPr>
          <w:p w14:paraId="6C71AA1C">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5F97F7F8">
            <w:pPr>
              <w:widowControl/>
              <w:adjustRightInd/>
              <w:snapToGrid/>
              <w:spacing w:line="240" w:lineRule="auto"/>
              <w:ind w:firstLine="0" w:firstLineChars="0"/>
              <w:jc w:val="center"/>
              <w:rPr>
                <w:rFonts w:cs="宋体"/>
                <w:kern w:val="0"/>
                <w:sz w:val="21"/>
                <w:szCs w:val="21"/>
              </w:rPr>
            </w:pPr>
            <w:r>
              <w:rPr>
                <w:rFonts w:cs="宋体"/>
                <w:kern w:val="0"/>
                <w:sz w:val="21"/>
                <w:szCs w:val="21"/>
              </w:rPr>
              <w:t>2.60</w:t>
            </w:r>
          </w:p>
        </w:tc>
        <w:tc>
          <w:tcPr>
            <w:tcW w:w="0" w:type="auto"/>
            <w:noWrap/>
            <w:vAlign w:val="center"/>
          </w:tcPr>
          <w:p w14:paraId="6410D26A">
            <w:pPr>
              <w:widowControl/>
              <w:adjustRightInd/>
              <w:snapToGrid/>
              <w:spacing w:line="240" w:lineRule="auto"/>
              <w:ind w:firstLine="0" w:firstLineChars="0"/>
              <w:jc w:val="center"/>
              <w:rPr>
                <w:rFonts w:cs="宋体"/>
                <w:kern w:val="0"/>
                <w:sz w:val="21"/>
                <w:szCs w:val="21"/>
              </w:rPr>
            </w:pPr>
            <w:r>
              <w:rPr>
                <w:rFonts w:cs="宋体"/>
                <w:kern w:val="0"/>
                <w:sz w:val="21"/>
                <w:szCs w:val="21"/>
              </w:rPr>
              <w:t>4.82</w:t>
            </w:r>
          </w:p>
        </w:tc>
        <w:tc>
          <w:tcPr>
            <w:tcW w:w="0" w:type="auto"/>
            <w:noWrap/>
            <w:vAlign w:val="center"/>
          </w:tcPr>
          <w:p w14:paraId="746506DE">
            <w:pPr>
              <w:widowControl/>
              <w:adjustRightInd/>
              <w:snapToGrid/>
              <w:spacing w:line="240" w:lineRule="auto"/>
              <w:ind w:firstLine="0" w:firstLineChars="0"/>
              <w:jc w:val="center"/>
              <w:rPr>
                <w:rFonts w:cs="宋体"/>
                <w:kern w:val="0"/>
                <w:sz w:val="21"/>
                <w:szCs w:val="21"/>
              </w:rPr>
            </w:pPr>
            <w:r>
              <w:rPr>
                <w:rFonts w:cs="宋体"/>
                <w:kern w:val="0"/>
                <w:sz w:val="21"/>
                <w:szCs w:val="21"/>
              </w:rPr>
              <w:t>1.14</w:t>
            </w:r>
          </w:p>
        </w:tc>
        <w:tc>
          <w:tcPr>
            <w:tcW w:w="0" w:type="auto"/>
            <w:noWrap/>
            <w:vAlign w:val="center"/>
          </w:tcPr>
          <w:p w14:paraId="62C57519">
            <w:pPr>
              <w:widowControl/>
              <w:adjustRightInd/>
              <w:snapToGrid/>
              <w:spacing w:line="240" w:lineRule="auto"/>
              <w:ind w:firstLine="0" w:firstLineChars="0"/>
              <w:jc w:val="center"/>
              <w:rPr>
                <w:rFonts w:cs="宋体"/>
                <w:kern w:val="0"/>
                <w:sz w:val="21"/>
                <w:szCs w:val="21"/>
              </w:rPr>
            </w:pPr>
            <w:r>
              <w:rPr>
                <w:rFonts w:cs="宋体"/>
                <w:kern w:val="0"/>
                <w:sz w:val="21"/>
                <w:szCs w:val="21"/>
              </w:rPr>
              <w:t>4838</w:t>
            </w:r>
          </w:p>
        </w:tc>
        <w:tc>
          <w:tcPr>
            <w:tcW w:w="0" w:type="auto"/>
            <w:noWrap/>
            <w:vAlign w:val="center"/>
          </w:tcPr>
          <w:p w14:paraId="4C2A2310">
            <w:pPr>
              <w:widowControl/>
              <w:adjustRightInd/>
              <w:snapToGrid/>
              <w:spacing w:line="240" w:lineRule="auto"/>
              <w:ind w:firstLine="0" w:firstLineChars="0"/>
              <w:jc w:val="center"/>
              <w:rPr>
                <w:rFonts w:cs="宋体"/>
                <w:kern w:val="0"/>
                <w:sz w:val="21"/>
                <w:szCs w:val="21"/>
              </w:rPr>
            </w:pPr>
            <w:r>
              <w:rPr>
                <w:rFonts w:cs="宋体"/>
                <w:kern w:val="0"/>
                <w:sz w:val="21"/>
                <w:szCs w:val="21"/>
              </w:rPr>
              <w:t>37.0</w:t>
            </w:r>
          </w:p>
        </w:tc>
        <w:tc>
          <w:tcPr>
            <w:tcW w:w="0" w:type="auto"/>
            <w:noWrap/>
            <w:vAlign w:val="center"/>
          </w:tcPr>
          <w:p w14:paraId="078FF4A2">
            <w:pPr>
              <w:widowControl/>
              <w:adjustRightInd/>
              <w:snapToGrid/>
              <w:spacing w:line="240" w:lineRule="auto"/>
              <w:ind w:firstLine="0" w:firstLineChars="0"/>
              <w:jc w:val="center"/>
              <w:rPr>
                <w:rFonts w:cs="宋体"/>
                <w:kern w:val="0"/>
                <w:sz w:val="21"/>
                <w:szCs w:val="21"/>
              </w:rPr>
            </w:pPr>
            <w:r>
              <w:rPr>
                <w:rFonts w:cs="宋体"/>
                <w:kern w:val="0"/>
                <w:sz w:val="21"/>
                <w:szCs w:val="21"/>
              </w:rPr>
              <w:t>35.1</w:t>
            </w:r>
          </w:p>
        </w:tc>
        <w:tc>
          <w:tcPr>
            <w:tcW w:w="0" w:type="auto"/>
            <w:noWrap/>
            <w:vAlign w:val="center"/>
          </w:tcPr>
          <w:p w14:paraId="38A899D5">
            <w:pPr>
              <w:widowControl/>
              <w:adjustRightInd/>
              <w:snapToGrid/>
              <w:spacing w:line="240" w:lineRule="auto"/>
              <w:ind w:firstLine="0" w:firstLineChars="0"/>
              <w:jc w:val="center"/>
              <w:rPr>
                <w:rFonts w:cs="宋体"/>
                <w:kern w:val="0"/>
                <w:sz w:val="21"/>
                <w:szCs w:val="21"/>
              </w:rPr>
            </w:pPr>
            <w:r>
              <w:rPr>
                <w:rFonts w:cs="宋体"/>
                <w:kern w:val="0"/>
                <w:sz w:val="21"/>
                <w:szCs w:val="21"/>
              </w:rPr>
              <w:t>0.18</w:t>
            </w:r>
          </w:p>
        </w:tc>
        <w:tc>
          <w:tcPr>
            <w:tcW w:w="0" w:type="auto"/>
            <w:noWrap/>
            <w:vAlign w:val="center"/>
          </w:tcPr>
          <w:p w14:paraId="372255F3">
            <w:pPr>
              <w:widowControl/>
              <w:adjustRightInd/>
              <w:snapToGrid/>
              <w:spacing w:line="240" w:lineRule="auto"/>
              <w:ind w:firstLine="0" w:firstLineChars="0"/>
              <w:jc w:val="center"/>
              <w:rPr>
                <w:rFonts w:cs="宋体"/>
                <w:kern w:val="0"/>
                <w:sz w:val="21"/>
                <w:szCs w:val="21"/>
              </w:rPr>
            </w:pPr>
            <w:r>
              <w:rPr>
                <w:rFonts w:cs="宋体"/>
                <w:kern w:val="0"/>
                <w:sz w:val="21"/>
                <w:szCs w:val="21"/>
              </w:rPr>
              <w:t>1.2</w:t>
            </w:r>
          </w:p>
        </w:tc>
        <w:tc>
          <w:tcPr>
            <w:tcW w:w="0" w:type="auto"/>
            <w:noWrap/>
            <w:vAlign w:val="center"/>
          </w:tcPr>
          <w:p w14:paraId="3B480F63">
            <w:pPr>
              <w:widowControl/>
              <w:adjustRightInd/>
              <w:snapToGrid/>
              <w:spacing w:line="240" w:lineRule="auto"/>
              <w:ind w:firstLine="0" w:firstLineChars="0"/>
              <w:jc w:val="center"/>
              <w:rPr>
                <w:rFonts w:cs="宋体"/>
                <w:kern w:val="0"/>
                <w:sz w:val="21"/>
                <w:szCs w:val="21"/>
              </w:rPr>
            </w:pPr>
            <w:r>
              <w:rPr>
                <w:rFonts w:cs="宋体"/>
                <w:kern w:val="0"/>
                <w:sz w:val="21"/>
                <w:szCs w:val="21"/>
              </w:rPr>
              <w:t>1.1</w:t>
            </w:r>
          </w:p>
        </w:tc>
        <w:tc>
          <w:tcPr>
            <w:tcW w:w="0" w:type="auto"/>
            <w:noWrap/>
            <w:vAlign w:val="center"/>
          </w:tcPr>
          <w:p w14:paraId="56832713">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007EE324">
            <w:pPr>
              <w:widowControl/>
              <w:adjustRightInd/>
              <w:snapToGrid/>
              <w:spacing w:line="240" w:lineRule="auto"/>
              <w:ind w:firstLine="0" w:firstLineChars="0"/>
              <w:jc w:val="center"/>
              <w:rPr>
                <w:rFonts w:cs="宋体"/>
                <w:kern w:val="0"/>
                <w:sz w:val="21"/>
                <w:szCs w:val="21"/>
              </w:rPr>
            </w:pPr>
            <w:r>
              <w:rPr>
                <w:rFonts w:cs="宋体"/>
                <w:kern w:val="0"/>
                <w:sz w:val="21"/>
                <w:szCs w:val="21"/>
              </w:rPr>
              <w:t>7.45</w:t>
            </w:r>
          </w:p>
        </w:tc>
        <w:tc>
          <w:tcPr>
            <w:tcW w:w="0" w:type="auto"/>
            <w:noWrap/>
            <w:vAlign w:val="center"/>
          </w:tcPr>
          <w:p w14:paraId="1EDC8A63">
            <w:pPr>
              <w:widowControl/>
              <w:adjustRightInd/>
              <w:snapToGrid/>
              <w:spacing w:line="240" w:lineRule="auto"/>
              <w:ind w:firstLine="0" w:firstLineChars="0"/>
              <w:jc w:val="center"/>
              <w:rPr>
                <w:rFonts w:cs="宋体"/>
                <w:kern w:val="0"/>
                <w:sz w:val="21"/>
                <w:szCs w:val="21"/>
              </w:rPr>
            </w:pPr>
            <w:r>
              <w:rPr>
                <w:rFonts w:cs="宋体"/>
                <w:kern w:val="0"/>
                <w:sz w:val="21"/>
                <w:szCs w:val="21"/>
              </w:rPr>
              <w:t>7.08</w:t>
            </w:r>
          </w:p>
        </w:tc>
        <w:tc>
          <w:tcPr>
            <w:tcW w:w="0" w:type="auto"/>
            <w:noWrap/>
            <w:vAlign w:val="center"/>
          </w:tcPr>
          <w:p w14:paraId="0DB5B530">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0EF49A6A">
            <w:pPr>
              <w:widowControl/>
              <w:adjustRightInd/>
              <w:snapToGrid/>
              <w:spacing w:line="240" w:lineRule="auto"/>
              <w:ind w:firstLine="0" w:firstLineChars="0"/>
              <w:jc w:val="center"/>
              <w:rPr>
                <w:rFonts w:cs="宋体"/>
                <w:kern w:val="0"/>
                <w:sz w:val="21"/>
                <w:szCs w:val="21"/>
              </w:rPr>
            </w:pPr>
            <w:r>
              <w:rPr>
                <w:rFonts w:cs="宋体"/>
                <w:kern w:val="0"/>
                <w:sz w:val="21"/>
                <w:szCs w:val="21"/>
              </w:rPr>
              <w:t>33.7</w:t>
            </w:r>
          </w:p>
        </w:tc>
        <w:tc>
          <w:tcPr>
            <w:tcW w:w="0" w:type="auto"/>
            <w:noWrap/>
            <w:vAlign w:val="center"/>
          </w:tcPr>
          <w:p w14:paraId="58D49788">
            <w:pPr>
              <w:widowControl/>
              <w:adjustRightInd/>
              <w:snapToGrid/>
              <w:spacing w:line="240" w:lineRule="auto"/>
              <w:ind w:firstLine="0" w:firstLineChars="0"/>
              <w:jc w:val="center"/>
              <w:rPr>
                <w:rFonts w:cs="宋体"/>
                <w:kern w:val="0"/>
                <w:sz w:val="21"/>
                <w:szCs w:val="21"/>
              </w:rPr>
            </w:pPr>
            <w:r>
              <w:rPr>
                <w:rFonts w:cs="宋体"/>
                <w:kern w:val="0"/>
                <w:sz w:val="21"/>
                <w:szCs w:val="21"/>
              </w:rPr>
              <w:t>0.17</w:t>
            </w:r>
          </w:p>
        </w:tc>
        <w:tc>
          <w:tcPr>
            <w:tcW w:w="0" w:type="auto"/>
            <w:noWrap/>
            <w:vAlign w:val="center"/>
          </w:tcPr>
          <w:p w14:paraId="6EC61562">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402F3202">
            <w:pPr>
              <w:widowControl/>
              <w:adjustRightInd/>
              <w:snapToGrid/>
              <w:spacing w:line="240" w:lineRule="auto"/>
              <w:ind w:firstLine="0" w:firstLineChars="0"/>
              <w:jc w:val="center"/>
              <w:rPr>
                <w:rFonts w:cs="宋体"/>
                <w:kern w:val="0"/>
                <w:sz w:val="21"/>
                <w:szCs w:val="21"/>
              </w:rPr>
            </w:pPr>
            <w:r>
              <w:rPr>
                <w:rFonts w:cs="宋体"/>
                <w:kern w:val="0"/>
                <w:sz w:val="21"/>
                <w:szCs w:val="21"/>
              </w:rPr>
              <w:t>3.31</w:t>
            </w:r>
          </w:p>
        </w:tc>
      </w:tr>
      <w:tr w14:paraId="2994C0A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65" w:hRule="atLeast"/>
        </w:trPr>
        <w:tc>
          <w:tcPr>
            <w:tcW w:w="0" w:type="auto"/>
            <w:vMerge w:val="continue"/>
            <w:vAlign w:val="center"/>
          </w:tcPr>
          <w:p w14:paraId="6E49138D">
            <w:pPr>
              <w:widowControl/>
              <w:adjustRightInd/>
              <w:snapToGrid/>
              <w:spacing w:line="240" w:lineRule="auto"/>
              <w:ind w:firstLine="0" w:firstLineChars="0"/>
              <w:jc w:val="center"/>
              <w:rPr>
                <w:rFonts w:cs="宋体"/>
                <w:kern w:val="0"/>
                <w:sz w:val="21"/>
                <w:szCs w:val="21"/>
              </w:rPr>
            </w:pPr>
          </w:p>
        </w:tc>
        <w:tc>
          <w:tcPr>
            <w:tcW w:w="0" w:type="auto"/>
            <w:noWrap/>
            <w:vAlign w:val="center"/>
          </w:tcPr>
          <w:p w14:paraId="047FFC71">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3D042409">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62E754D2">
            <w:pPr>
              <w:widowControl/>
              <w:adjustRightInd/>
              <w:snapToGrid/>
              <w:spacing w:line="240" w:lineRule="auto"/>
              <w:ind w:firstLine="0" w:firstLineChars="0"/>
              <w:jc w:val="center"/>
              <w:rPr>
                <w:rFonts w:cs="宋体"/>
                <w:kern w:val="0"/>
                <w:sz w:val="21"/>
                <w:szCs w:val="21"/>
              </w:rPr>
            </w:pPr>
            <w:r>
              <w:rPr>
                <w:rFonts w:cs="宋体"/>
                <w:kern w:val="0"/>
                <w:sz w:val="21"/>
                <w:szCs w:val="21"/>
              </w:rPr>
              <w:t>328</w:t>
            </w:r>
          </w:p>
        </w:tc>
        <w:tc>
          <w:tcPr>
            <w:tcW w:w="0" w:type="auto"/>
            <w:noWrap/>
            <w:vAlign w:val="center"/>
          </w:tcPr>
          <w:p w14:paraId="5FADD72D">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2B24BFDA">
            <w:pPr>
              <w:widowControl/>
              <w:adjustRightInd/>
              <w:snapToGrid/>
              <w:spacing w:line="240" w:lineRule="auto"/>
              <w:ind w:firstLine="0" w:firstLineChars="0"/>
              <w:jc w:val="center"/>
              <w:rPr>
                <w:rFonts w:cs="宋体"/>
                <w:kern w:val="0"/>
                <w:sz w:val="21"/>
                <w:szCs w:val="21"/>
              </w:rPr>
            </w:pPr>
            <w:r>
              <w:rPr>
                <w:rFonts w:cs="宋体"/>
                <w:kern w:val="0"/>
                <w:sz w:val="21"/>
                <w:szCs w:val="21"/>
              </w:rPr>
              <w:t>3.70</w:t>
            </w:r>
          </w:p>
        </w:tc>
        <w:tc>
          <w:tcPr>
            <w:tcW w:w="0" w:type="auto"/>
            <w:noWrap/>
            <w:vAlign w:val="center"/>
          </w:tcPr>
          <w:p w14:paraId="3BE0D441">
            <w:pPr>
              <w:widowControl/>
              <w:adjustRightInd/>
              <w:snapToGrid/>
              <w:spacing w:line="240" w:lineRule="auto"/>
              <w:ind w:firstLine="0" w:firstLineChars="0"/>
              <w:jc w:val="center"/>
              <w:rPr>
                <w:rFonts w:cs="宋体"/>
                <w:kern w:val="0"/>
                <w:sz w:val="21"/>
                <w:szCs w:val="21"/>
              </w:rPr>
            </w:pPr>
            <w:r>
              <w:rPr>
                <w:rFonts w:cs="宋体"/>
                <w:kern w:val="0"/>
                <w:sz w:val="21"/>
                <w:szCs w:val="21"/>
              </w:rPr>
              <w:t>8.35</w:t>
            </w:r>
          </w:p>
        </w:tc>
        <w:tc>
          <w:tcPr>
            <w:tcW w:w="0" w:type="auto"/>
            <w:noWrap/>
            <w:vAlign w:val="center"/>
          </w:tcPr>
          <w:p w14:paraId="3B3B9516">
            <w:pPr>
              <w:widowControl/>
              <w:adjustRightInd/>
              <w:snapToGrid/>
              <w:spacing w:line="240" w:lineRule="auto"/>
              <w:ind w:firstLine="0" w:firstLineChars="0"/>
              <w:jc w:val="center"/>
              <w:rPr>
                <w:rFonts w:cs="宋体"/>
                <w:kern w:val="0"/>
                <w:sz w:val="21"/>
                <w:szCs w:val="21"/>
              </w:rPr>
            </w:pPr>
            <w:r>
              <w:rPr>
                <w:rFonts w:cs="宋体"/>
                <w:kern w:val="0"/>
                <w:sz w:val="21"/>
                <w:szCs w:val="21"/>
              </w:rPr>
              <w:t>1.21</w:t>
            </w:r>
          </w:p>
        </w:tc>
        <w:tc>
          <w:tcPr>
            <w:tcW w:w="0" w:type="auto"/>
            <w:noWrap/>
            <w:vAlign w:val="center"/>
          </w:tcPr>
          <w:p w14:paraId="77D32DCD">
            <w:pPr>
              <w:widowControl/>
              <w:adjustRightInd/>
              <w:snapToGrid/>
              <w:spacing w:line="240" w:lineRule="auto"/>
              <w:ind w:firstLine="0" w:firstLineChars="0"/>
              <w:jc w:val="center"/>
              <w:rPr>
                <w:rFonts w:cs="宋体"/>
                <w:kern w:val="0"/>
                <w:sz w:val="21"/>
                <w:szCs w:val="21"/>
              </w:rPr>
            </w:pPr>
            <w:r>
              <w:rPr>
                <w:rFonts w:cs="宋体"/>
                <w:kern w:val="0"/>
                <w:sz w:val="21"/>
                <w:szCs w:val="21"/>
              </w:rPr>
              <w:t>15569</w:t>
            </w:r>
          </w:p>
        </w:tc>
        <w:tc>
          <w:tcPr>
            <w:tcW w:w="0" w:type="auto"/>
            <w:noWrap/>
            <w:vAlign w:val="center"/>
          </w:tcPr>
          <w:p w14:paraId="7B91163E">
            <w:pPr>
              <w:widowControl/>
              <w:adjustRightInd/>
              <w:snapToGrid/>
              <w:spacing w:line="240" w:lineRule="auto"/>
              <w:ind w:firstLine="0" w:firstLineChars="0"/>
              <w:jc w:val="center"/>
              <w:rPr>
                <w:rFonts w:cs="宋体"/>
                <w:kern w:val="0"/>
                <w:sz w:val="21"/>
                <w:szCs w:val="21"/>
              </w:rPr>
            </w:pPr>
            <w:r>
              <w:rPr>
                <w:rFonts w:cs="宋体"/>
                <w:kern w:val="0"/>
                <w:sz w:val="21"/>
                <w:szCs w:val="21"/>
              </w:rPr>
              <w:t>39.0</w:t>
            </w:r>
          </w:p>
        </w:tc>
        <w:tc>
          <w:tcPr>
            <w:tcW w:w="0" w:type="auto"/>
            <w:noWrap/>
            <w:vAlign w:val="center"/>
          </w:tcPr>
          <w:p w14:paraId="080F43A2">
            <w:pPr>
              <w:widowControl/>
              <w:adjustRightInd/>
              <w:snapToGrid/>
              <w:spacing w:line="240" w:lineRule="auto"/>
              <w:ind w:firstLine="0" w:firstLineChars="0"/>
              <w:jc w:val="center"/>
              <w:rPr>
                <w:rFonts w:cs="宋体"/>
                <w:kern w:val="0"/>
                <w:sz w:val="21"/>
                <w:szCs w:val="21"/>
              </w:rPr>
            </w:pPr>
            <w:r>
              <w:rPr>
                <w:rFonts w:cs="宋体"/>
                <w:kern w:val="0"/>
                <w:sz w:val="21"/>
                <w:szCs w:val="21"/>
              </w:rPr>
              <w:t>39.3</w:t>
            </w:r>
          </w:p>
        </w:tc>
        <w:tc>
          <w:tcPr>
            <w:tcW w:w="0" w:type="auto"/>
            <w:noWrap/>
            <w:vAlign w:val="center"/>
          </w:tcPr>
          <w:p w14:paraId="4CA2621C">
            <w:pPr>
              <w:widowControl/>
              <w:adjustRightInd/>
              <w:snapToGrid/>
              <w:spacing w:line="240" w:lineRule="auto"/>
              <w:ind w:firstLine="0" w:firstLineChars="0"/>
              <w:jc w:val="center"/>
              <w:rPr>
                <w:rFonts w:cs="宋体"/>
                <w:kern w:val="0"/>
                <w:sz w:val="21"/>
                <w:szCs w:val="21"/>
              </w:rPr>
            </w:pPr>
            <w:r>
              <w:rPr>
                <w:rFonts w:cs="宋体"/>
                <w:kern w:val="0"/>
                <w:sz w:val="21"/>
                <w:szCs w:val="21"/>
              </w:rPr>
              <w:t>0.61</w:t>
            </w:r>
          </w:p>
        </w:tc>
        <w:tc>
          <w:tcPr>
            <w:tcW w:w="0" w:type="auto"/>
            <w:noWrap/>
            <w:vAlign w:val="center"/>
          </w:tcPr>
          <w:p w14:paraId="0C9AB839">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269A1356">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7FE49FA8">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00CDF2EF">
            <w:pPr>
              <w:widowControl/>
              <w:adjustRightInd/>
              <w:snapToGrid/>
              <w:spacing w:line="240" w:lineRule="auto"/>
              <w:ind w:firstLine="0" w:firstLineChars="0"/>
              <w:jc w:val="center"/>
              <w:rPr>
                <w:rFonts w:cs="宋体"/>
                <w:kern w:val="0"/>
                <w:sz w:val="21"/>
                <w:szCs w:val="21"/>
              </w:rPr>
            </w:pPr>
            <w:r>
              <w:rPr>
                <w:rFonts w:cs="宋体"/>
                <w:kern w:val="0"/>
                <w:sz w:val="21"/>
                <w:szCs w:val="21"/>
              </w:rPr>
              <w:t>4.37</w:t>
            </w:r>
          </w:p>
        </w:tc>
        <w:tc>
          <w:tcPr>
            <w:tcW w:w="0" w:type="auto"/>
            <w:noWrap/>
            <w:vAlign w:val="center"/>
          </w:tcPr>
          <w:p w14:paraId="77ED7AE3">
            <w:pPr>
              <w:widowControl/>
              <w:adjustRightInd/>
              <w:snapToGrid/>
              <w:spacing w:line="240" w:lineRule="auto"/>
              <w:ind w:firstLine="0" w:firstLineChars="0"/>
              <w:jc w:val="center"/>
              <w:rPr>
                <w:rFonts w:cs="宋体"/>
                <w:kern w:val="0"/>
                <w:sz w:val="21"/>
                <w:szCs w:val="21"/>
              </w:rPr>
            </w:pPr>
            <w:r>
              <w:rPr>
                <w:rFonts w:cs="宋体"/>
                <w:kern w:val="0"/>
                <w:sz w:val="21"/>
                <w:szCs w:val="21"/>
              </w:rPr>
              <w:t>4.41</w:t>
            </w:r>
          </w:p>
        </w:tc>
        <w:tc>
          <w:tcPr>
            <w:tcW w:w="0" w:type="auto"/>
            <w:noWrap/>
            <w:vAlign w:val="center"/>
          </w:tcPr>
          <w:p w14:paraId="6C903BEB">
            <w:pPr>
              <w:widowControl/>
              <w:adjustRightInd/>
              <w:snapToGrid/>
              <w:spacing w:line="240" w:lineRule="auto"/>
              <w:ind w:firstLine="0" w:firstLineChars="0"/>
              <w:jc w:val="center"/>
              <w:rPr>
                <w:rFonts w:cs="宋体"/>
                <w:kern w:val="0"/>
                <w:sz w:val="21"/>
                <w:szCs w:val="21"/>
              </w:rPr>
            </w:pPr>
            <w:r>
              <w:rPr>
                <w:rFonts w:cs="宋体"/>
                <w:kern w:val="0"/>
                <w:sz w:val="21"/>
                <w:szCs w:val="21"/>
              </w:rPr>
              <w:t>0.10</w:t>
            </w:r>
          </w:p>
        </w:tc>
        <w:tc>
          <w:tcPr>
            <w:tcW w:w="0" w:type="auto"/>
            <w:noWrap/>
            <w:vAlign w:val="center"/>
          </w:tcPr>
          <w:p w14:paraId="74578980">
            <w:pPr>
              <w:widowControl/>
              <w:adjustRightInd/>
              <w:snapToGrid/>
              <w:spacing w:line="240" w:lineRule="auto"/>
              <w:ind w:firstLine="0" w:firstLineChars="0"/>
              <w:jc w:val="center"/>
              <w:rPr>
                <w:rFonts w:cs="宋体"/>
                <w:kern w:val="0"/>
                <w:sz w:val="21"/>
                <w:szCs w:val="21"/>
              </w:rPr>
            </w:pPr>
            <w:r>
              <w:rPr>
                <w:rFonts w:cs="宋体"/>
                <w:kern w:val="0"/>
                <w:sz w:val="21"/>
                <w:szCs w:val="21"/>
              </w:rPr>
              <w:t>7.0</w:t>
            </w:r>
          </w:p>
        </w:tc>
        <w:tc>
          <w:tcPr>
            <w:tcW w:w="0" w:type="auto"/>
            <w:noWrap/>
            <w:vAlign w:val="center"/>
          </w:tcPr>
          <w:p w14:paraId="5D42D953">
            <w:pPr>
              <w:widowControl/>
              <w:adjustRightInd/>
              <w:snapToGrid/>
              <w:spacing w:line="240" w:lineRule="auto"/>
              <w:ind w:firstLine="0" w:firstLineChars="0"/>
              <w:jc w:val="center"/>
              <w:rPr>
                <w:rFonts w:cs="宋体"/>
                <w:kern w:val="0"/>
                <w:sz w:val="21"/>
                <w:szCs w:val="21"/>
              </w:rPr>
            </w:pPr>
            <w:r>
              <w:rPr>
                <w:rFonts w:cs="宋体"/>
                <w:kern w:val="0"/>
                <w:sz w:val="21"/>
                <w:szCs w:val="21"/>
              </w:rPr>
              <w:t>0.11</w:t>
            </w:r>
          </w:p>
        </w:tc>
        <w:tc>
          <w:tcPr>
            <w:tcW w:w="0" w:type="auto"/>
            <w:noWrap/>
            <w:vAlign w:val="center"/>
          </w:tcPr>
          <w:p w14:paraId="68983FA8">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33CF0F8F">
            <w:pPr>
              <w:widowControl/>
              <w:adjustRightInd/>
              <w:snapToGrid/>
              <w:spacing w:line="240" w:lineRule="auto"/>
              <w:ind w:firstLine="0" w:firstLineChars="0"/>
              <w:jc w:val="center"/>
              <w:rPr>
                <w:rFonts w:cs="宋体"/>
                <w:kern w:val="0"/>
                <w:sz w:val="21"/>
                <w:szCs w:val="21"/>
              </w:rPr>
            </w:pPr>
            <w:r>
              <w:rPr>
                <w:rFonts w:cs="宋体"/>
                <w:kern w:val="0"/>
                <w:sz w:val="21"/>
                <w:szCs w:val="21"/>
              </w:rPr>
              <w:t>2.88</w:t>
            </w:r>
          </w:p>
        </w:tc>
      </w:tr>
      <w:tr w14:paraId="3C1DA43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4AAEDEF8">
            <w:pPr>
              <w:widowControl/>
              <w:adjustRightInd/>
              <w:snapToGrid/>
              <w:spacing w:line="240" w:lineRule="auto"/>
              <w:ind w:firstLine="0" w:firstLineChars="0"/>
              <w:jc w:val="center"/>
              <w:rPr>
                <w:rFonts w:cs="宋体"/>
                <w:kern w:val="0"/>
                <w:sz w:val="21"/>
                <w:szCs w:val="21"/>
              </w:rPr>
            </w:pPr>
            <w:r>
              <w:rPr>
                <w:rFonts w:cs="宋体"/>
                <w:kern w:val="0"/>
                <w:sz w:val="21"/>
                <w:szCs w:val="21"/>
              </w:rPr>
              <w:t>七月</w:t>
            </w:r>
          </w:p>
        </w:tc>
        <w:tc>
          <w:tcPr>
            <w:tcW w:w="0" w:type="auto"/>
            <w:noWrap/>
            <w:vAlign w:val="center"/>
          </w:tcPr>
          <w:p w14:paraId="31AC9AF3">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45C1215C">
            <w:pPr>
              <w:widowControl/>
              <w:adjustRightInd/>
              <w:snapToGrid/>
              <w:spacing w:line="240" w:lineRule="auto"/>
              <w:ind w:firstLine="0" w:firstLineChars="0"/>
              <w:jc w:val="center"/>
              <w:rPr>
                <w:rFonts w:cs="宋体"/>
                <w:kern w:val="0"/>
                <w:sz w:val="21"/>
                <w:szCs w:val="21"/>
              </w:rPr>
            </w:pPr>
            <w:r>
              <w:rPr>
                <w:rFonts w:cs="宋体"/>
                <w:kern w:val="0"/>
                <w:sz w:val="21"/>
                <w:szCs w:val="21"/>
              </w:rPr>
              <w:t>95</w:t>
            </w:r>
          </w:p>
        </w:tc>
        <w:tc>
          <w:tcPr>
            <w:tcW w:w="0" w:type="auto"/>
            <w:noWrap/>
            <w:vAlign w:val="center"/>
          </w:tcPr>
          <w:p w14:paraId="1D29B265">
            <w:pPr>
              <w:widowControl/>
              <w:adjustRightInd/>
              <w:snapToGrid/>
              <w:spacing w:line="240" w:lineRule="auto"/>
              <w:ind w:firstLine="0" w:firstLineChars="0"/>
              <w:jc w:val="center"/>
              <w:rPr>
                <w:rFonts w:cs="宋体"/>
                <w:kern w:val="0"/>
                <w:sz w:val="21"/>
                <w:szCs w:val="21"/>
              </w:rPr>
            </w:pPr>
            <w:r>
              <w:rPr>
                <w:rFonts w:cs="宋体"/>
                <w:kern w:val="0"/>
                <w:sz w:val="21"/>
                <w:szCs w:val="21"/>
              </w:rPr>
              <w:t>158</w:t>
            </w:r>
          </w:p>
        </w:tc>
        <w:tc>
          <w:tcPr>
            <w:tcW w:w="0" w:type="auto"/>
            <w:noWrap/>
            <w:vAlign w:val="center"/>
          </w:tcPr>
          <w:p w14:paraId="63AD9CB7">
            <w:pPr>
              <w:widowControl/>
              <w:adjustRightInd/>
              <w:snapToGrid/>
              <w:spacing w:line="240" w:lineRule="auto"/>
              <w:ind w:firstLine="0" w:firstLineChars="0"/>
              <w:jc w:val="center"/>
              <w:rPr>
                <w:rFonts w:cs="宋体"/>
                <w:kern w:val="0"/>
                <w:sz w:val="21"/>
                <w:szCs w:val="21"/>
              </w:rPr>
            </w:pPr>
            <w:r>
              <w:rPr>
                <w:rFonts w:cs="宋体"/>
                <w:kern w:val="0"/>
                <w:sz w:val="21"/>
                <w:szCs w:val="21"/>
              </w:rPr>
              <w:t>11.1</w:t>
            </w:r>
          </w:p>
        </w:tc>
        <w:tc>
          <w:tcPr>
            <w:tcW w:w="0" w:type="auto"/>
            <w:noWrap/>
            <w:vAlign w:val="center"/>
          </w:tcPr>
          <w:p w14:paraId="1661F206">
            <w:pPr>
              <w:widowControl/>
              <w:adjustRightInd/>
              <w:snapToGrid/>
              <w:spacing w:line="240" w:lineRule="auto"/>
              <w:ind w:firstLine="0" w:firstLineChars="0"/>
              <w:jc w:val="center"/>
              <w:rPr>
                <w:rFonts w:cs="宋体"/>
                <w:kern w:val="0"/>
                <w:sz w:val="21"/>
                <w:szCs w:val="21"/>
              </w:rPr>
            </w:pPr>
            <w:r>
              <w:rPr>
                <w:rFonts w:cs="宋体"/>
                <w:kern w:val="0"/>
                <w:sz w:val="21"/>
                <w:szCs w:val="21"/>
              </w:rPr>
              <w:t>6.30</w:t>
            </w:r>
          </w:p>
        </w:tc>
        <w:tc>
          <w:tcPr>
            <w:tcW w:w="0" w:type="auto"/>
            <w:noWrap/>
            <w:vAlign w:val="center"/>
          </w:tcPr>
          <w:p w14:paraId="468E85FA">
            <w:pPr>
              <w:widowControl/>
              <w:adjustRightInd/>
              <w:snapToGrid/>
              <w:spacing w:line="240" w:lineRule="auto"/>
              <w:ind w:firstLine="0" w:firstLineChars="0"/>
              <w:jc w:val="center"/>
              <w:rPr>
                <w:rFonts w:cs="宋体"/>
                <w:kern w:val="0"/>
                <w:sz w:val="21"/>
                <w:szCs w:val="21"/>
              </w:rPr>
            </w:pPr>
            <w:r>
              <w:rPr>
                <w:rFonts w:cs="宋体"/>
                <w:kern w:val="0"/>
                <w:sz w:val="21"/>
                <w:szCs w:val="21"/>
              </w:rPr>
              <w:t>6.95</w:t>
            </w:r>
          </w:p>
        </w:tc>
        <w:tc>
          <w:tcPr>
            <w:tcW w:w="0" w:type="auto"/>
            <w:noWrap/>
            <w:vAlign w:val="center"/>
          </w:tcPr>
          <w:p w14:paraId="64B6B1B1">
            <w:pPr>
              <w:widowControl/>
              <w:adjustRightInd/>
              <w:snapToGrid/>
              <w:spacing w:line="240" w:lineRule="auto"/>
              <w:ind w:firstLine="0" w:firstLineChars="0"/>
              <w:jc w:val="center"/>
              <w:rPr>
                <w:rFonts w:cs="宋体"/>
                <w:kern w:val="0"/>
                <w:sz w:val="21"/>
                <w:szCs w:val="21"/>
              </w:rPr>
            </w:pPr>
            <w:r>
              <w:rPr>
                <w:rFonts w:cs="宋体"/>
                <w:kern w:val="0"/>
                <w:sz w:val="21"/>
                <w:szCs w:val="21"/>
              </w:rPr>
              <w:t>1.43</w:t>
            </w:r>
          </w:p>
        </w:tc>
        <w:tc>
          <w:tcPr>
            <w:tcW w:w="0" w:type="auto"/>
            <w:noWrap/>
            <w:vAlign w:val="center"/>
          </w:tcPr>
          <w:p w14:paraId="4FCBC664">
            <w:pPr>
              <w:widowControl/>
              <w:adjustRightInd/>
              <w:snapToGrid/>
              <w:spacing w:line="240" w:lineRule="auto"/>
              <w:ind w:firstLine="0" w:firstLineChars="0"/>
              <w:jc w:val="center"/>
              <w:rPr>
                <w:rFonts w:cs="宋体"/>
                <w:kern w:val="0"/>
                <w:sz w:val="21"/>
                <w:szCs w:val="21"/>
              </w:rPr>
            </w:pPr>
            <w:r>
              <w:rPr>
                <w:rFonts w:cs="宋体"/>
                <w:kern w:val="0"/>
                <w:sz w:val="21"/>
                <w:szCs w:val="21"/>
              </w:rPr>
              <w:t>8941</w:t>
            </w:r>
          </w:p>
        </w:tc>
        <w:tc>
          <w:tcPr>
            <w:tcW w:w="0" w:type="auto"/>
            <w:noWrap/>
            <w:vAlign w:val="center"/>
          </w:tcPr>
          <w:p w14:paraId="5786C42B">
            <w:pPr>
              <w:widowControl/>
              <w:adjustRightInd/>
              <w:snapToGrid/>
              <w:spacing w:line="240" w:lineRule="auto"/>
              <w:ind w:firstLine="0" w:firstLineChars="0"/>
              <w:jc w:val="center"/>
              <w:rPr>
                <w:rFonts w:cs="宋体"/>
                <w:kern w:val="0"/>
                <w:sz w:val="21"/>
                <w:szCs w:val="21"/>
              </w:rPr>
            </w:pPr>
            <w:r>
              <w:rPr>
                <w:rFonts w:cs="宋体"/>
                <w:kern w:val="0"/>
                <w:sz w:val="21"/>
                <w:szCs w:val="21"/>
              </w:rPr>
              <w:t>24.1</w:t>
            </w:r>
          </w:p>
        </w:tc>
        <w:tc>
          <w:tcPr>
            <w:tcW w:w="0" w:type="auto"/>
            <w:noWrap/>
            <w:vAlign w:val="center"/>
          </w:tcPr>
          <w:p w14:paraId="6820774A">
            <w:pPr>
              <w:widowControl/>
              <w:adjustRightInd/>
              <w:snapToGrid/>
              <w:spacing w:line="240" w:lineRule="auto"/>
              <w:ind w:firstLine="0" w:firstLineChars="0"/>
              <w:jc w:val="center"/>
              <w:rPr>
                <w:rFonts w:cs="宋体"/>
                <w:kern w:val="0"/>
                <w:sz w:val="21"/>
                <w:szCs w:val="21"/>
              </w:rPr>
            </w:pPr>
            <w:r>
              <w:rPr>
                <w:rFonts w:cs="宋体"/>
                <w:kern w:val="0"/>
                <w:sz w:val="21"/>
                <w:szCs w:val="21"/>
              </w:rPr>
              <w:t>28.7</w:t>
            </w:r>
          </w:p>
        </w:tc>
        <w:tc>
          <w:tcPr>
            <w:tcW w:w="0" w:type="auto"/>
            <w:noWrap/>
            <w:vAlign w:val="center"/>
          </w:tcPr>
          <w:p w14:paraId="408D51A3">
            <w:pPr>
              <w:widowControl/>
              <w:adjustRightInd/>
              <w:snapToGrid/>
              <w:spacing w:line="240" w:lineRule="auto"/>
              <w:ind w:firstLine="0" w:firstLineChars="0"/>
              <w:jc w:val="center"/>
              <w:rPr>
                <w:rFonts w:cs="宋体"/>
                <w:kern w:val="0"/>
                <w:sz w:val="21"/>
                <w:szCs w:val="21"/>
              </w:rPr>
            </w:pPr>
            <w:r>
              <w:rPr>
                <w:rFonts w:cs="宋体"/>
                <w:kern w:val="0"/>
                <w:sz w:val="21"/>
                <w:szCs w:val="21"/>
              </w:rPr>
              <w:t>0.22</w:t>
            </w:r>
          </w:p>
        </w:tc>
        <w:tc>
          <w:tcPr>
            <w:tcW w:w="0" w:type="auto"/>
            <w:noWrap/>
            <w:vAlign w:val="center"/>
          </w:tcPr>
          <w:p w14:paraId="0881A872">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7127C2CD">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1D6924D1">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65B62098">
            <w:pPr>
              <w:widowControl/>
              <w:adjustRightInd/>
              <w:snapToGrid/>
              <w:spacing w:line="240" w:lineRule="auto"/>
              <w:ind w:firstLine="0" w:firstLineChars="0"/>
              <w:jc w:val="center"/>
              <w:rPr>
                <w:rFonts w:cs="宋体"/>
                <w:kern w:val="0"/>
                <w:sz w:val="21"/>
                <w:szCs w:val="21"/>
              </w:rPr>
            </w:pPr>
            <w:r>
              <w:rPr>
                <w:rFonts w:cs="宋体"/>
                <w:kern w:val="0"/>
                <w:sz w:val="21"/>
                <w:szCs w:val="21"/>
              </w:rPr>
              <w:t>4.09</w:t>
            </w:r>
          </w:p>
        </w:tc>
        <w:tc>
          <w:tcPr>
            <w:tcW w:w="0" w:type="auto"/>
            <w:noWrap/>
            <w:vAlign w:val="center"/>
          </w:tcPr>
          <w:p w14:paraId="170D49AD">
            <w:pPr>
              <w:widowControl/>
              <w:adjustRightInd/>
              <w:snapToGrid/>
              <w:spacing w:line="240" w:lineRule="auto"/>
              <w:ind w:firstLine="0" w:firstLineChars="0"/>
              <w:jc w:val="center"/>
              <w:rPr>
                <w:rFonts w:cs="宋体"/>
                <w:kern w:val="0"/>
                <w:sz w:val="21"/>
                <w:szCs w:val="21"/>
              </w:rPr>
            </w:pPr>
            <w:r>
              <w:rPr>
                <w:rFonts w:cs="宋体"/>
                <w:kern w:val="0"/>
                <w:sz w:val="21"/>
                <w:szCs w:val="21"/>
              </w:rPr>
              <w:t>4.87</w:t>
            </w:r>
          </w:p>
        </w:tc>
        <w:tc>
          <w:tcPr>
            <w:tcW w:w="0" w:type="auto"/>
            <w:noWrap/>
            <w:vAlign w:val="center"/>
          </w:tcPr>
          <w:p w14:paraId="73D03F3F">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17174615">
            <w:pPr>
              <w:widowControl/>
              <w:adjustRightInd/>
              <w:snapToGrid/>
              <w:spacing w:line="240" w:lineRule="auto"/>
              <w:ind w:firstLine="0" w:firstLineChars="0"/>
              <w:jc w:val="center"/>
              <w:rPr>
                <w:rFonts w:cs="宋体"/>
                <w:kern w:val="0"/>
                <w:sz w:val="21"/>
                <w:szCs w:val="21"/>
              </w:rPr>
            </w:pPr>
            <w:r>
              <w:rPr>
                <w:rFonts w:cs="宋体"/>
                <w:kern w:val="0"/>
                <w:sz w:val="21"/>
                <w:szCs w:val="21"/>
              </w:rPr>
              <w:t>0.4</w:t>
            </w:r>
          </w:p>
        </w:tc>
        <w:tc>
          <w:tcPr>
            <w:tcW w:w="0" w:type="auto"/>
            <w:noWrap/>
            <w:vAlign w:val="center"/>
          </w:tcPr>
          <w:p w14:paraId="72E84035">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52F43461">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7D8A4247">
            <w:pPr>
              <w:widowControl/>
              <w:adjustRightInd/>
              <w:snapToGrid/>
              <w:spacing w:line="240" w:lineRule="auto"/>
              <w:ind w:firstLine="0" w:firstLineChars="0"/>
              <w:jc w:val="center"/>
              <w:rPr>
                <w:rFonts w:cs="宋体"/>
                <w:kern w:val="0"/>
                <w:sz w:val="21"/>
                <w:szCs w:val="21"/>
              </w:rPr>
            </w:pPr>
            <w:r>
              <w:rPr>
                <w:rFonts w:cs="宋体"/>
                <w:kern w:val="0"/>
                <w:sz w:val="21"/>
                <w:szCs w:val="21"/>
              </w:rPr>
              <w:t>2.37</w:t>
            </w:r>
          </w:p>
        </w:tc>
      </w:tr>
      <w:tr w14:paraId="0CFDD16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5831A6B9">
            <w:pPr>
              <w:widowControl/>
              <w:adjustRightInd/>
              <w:snapToGrid/>
              <w:spacing w:line="240" w:lineRule="auto"/>
              <w:ind w:firstLine="0" w:firstLineChars="0"/>
              <w:jc w:val="center"/>
              <w:rPr>
                <w:rFonts w:cs="宋体"/>
                <w:kern w:val="0"/>
                <w:sz w:val="21"/>
                <w:szCs w:val="21"/>
              </w:rPr>
            </w:pPr>
          </w:p>
        </w:tc>
        <w:tc>
          <w:tcPr>
            <w:tcW w:w="0" w:type="auto"/>
            <w:noWrap/>
            <w:vAlign w:val="center"/>
          </w:tcPr>
          <w:p w14:paraId="03D5F1C2">
            <w:pPr>
              <w:widowControl/>
              <w:adjustRightInd/>
              <w:snapToGrid/>
              <w:spacing w:line="240" w:lineRule="auto"/>
              <w:ind w:firstLine="0" w:firstLineChars="0"/>
              <w:jc w:val="center"/>
              <w:rPr>
                <w:rFonts w:cs="宋体"/>
                <w:kern w:val="0"/>
                <w:sz w:val="21"/>
                <w:szCs w:val="21"/>
              </w:rPr>
            </w:pPr>
            <w:r>
              <w:rPr>
                <w:rFonts w:cs="宋体"/>
                <w:kern w:val="0"/>
                <w:sz w:val="21"/>
                <w:szCs w:val="21"/>
              </w:rPr>
              <w:t>工Ⅳ</w:t>
            </w:r>
            <w:r>
              <w:rPr>
                <w:rFonts w:cs="宋体"/>
                <w:kern w:val="0"/>
                <w:sz w:val="21"/>
                <w:szCs w:val="21"/>
                <w:vertAlign w:val="subscript"/>
              </w:rPr>
              <w:t>2</w:t>
            </w:r>
          </w:p>
        </w:tc>
        <w:tc>
          <w:tcPr>
            <w:tcW w:w="0" w:type="auto"/>
            <w:noWrap/>
            <w:vAlign w:val="center"/>
          </w:tcPr>
          <w:p w14:paraId="41A85E31">
            <w:pPr>
              <w:widowControl/>
              <w:adjustRightInd/>
              <w:snapToGrid/>
              <w:spacing w:line="240" w:lineRule="auto"/>
              <w:ind w:firstLine="0" w:firstLineChars="0"/>
              <w:jc w:val="center"/>
              <w:rPr>
                <w:rFonts w:cs="宋体"/>
                <w:kern w:val="0"/>
                <w:sz w:val="21"/>
                <w:szCs w:val="21"/>
              </w:rPr>
            </w:pPr>
            <w:r>
              <w:rPr>
                <w:rFonts w:cs="宋体"/>
                <w:kern w:val="0"/>
                <w:sz w:val="21"/>
                <w:szCs w:val="21"/>
              </w:rPr>
              <w:t>95</w:t>
            </w:r>
          </w:p>
        </w:tc>
        <w:tc>
          <w:tcPr>
            <w:tcW w:w="0" w:type="auto"/>
            <w:noWrap/>
            <w:vAlign w:val="center"/>
          </w:tcPr>
          <w:p w14:paraId="733258E9">
            <w:pPr>
              <w:widowControl/>
              <w:adjustRightInd/>
              <w:snapToGrid/>
              <w:spacing w:line="240" w:lineRule="auto"/>
              <w:ind w:firstLine="0" w:firstLineChars="0"/>
              <w:jc w:val="center"/>
              <w:rPr>
                <w:rFonts w:cs="宋体"/>
                <w:kern w:val="0"/>
                <w:sz w:val="21"/>
                <w:szCs w:val="21"/>
              </w:rPr>
            </w:pPr>
            <w:r>
              <w:rPr>
                <w:rFonts w:cs="宋体"/>
                <w:kern w:val="0"/>
                <w:sz w:val="21"/>
                <w:szCs w:val="21"/>
              </w:rPr>
              <w:t>112</w:t>
            </w:r>
          </w:p>
        </w:tc>
        <w:tc>
          <w:tcPr>
            <w:tcW w:w="0" w:type="auto"/>
            <w:noWrap/>
            <w:vAlign w:val="center"/>
          </w:tcPr>
          <w:p w14:paraId="6D89DE0D">
            <w:pPr>
              <w:widowControl/>
              <w:adjustRightInd/>
              <w:snapToGrid/>
              <w:spacing w:line="240" w:lineRule="auto"/>
              <w:ind w:firstLine="0" w:firstLineChars="0"/>
              <w:jc w:val="center"/>
              <w:rPr>
                <w:rFonts w:cs="宋体"/>
                <w:kern w:val="0"/>
                <w:sz w:val="21"/>
                <w:szCs w:val="21"/>
              </w:rPr>
            </w:pPr>
            <w:r>
              <w:rPr>
                <w:rFonts w:cs="宋体"/>
                <w:kern w:val="0"/>
                <w:sz w:val="21"/>
                <w:szCs w:val="21"/>
              </w:rPr>
              <w:t>11.4</w:t>
            </w:r>
          </w:p>
        </w:tc>
        <w:tc>
          <w:tcPr>
            <w:tcW w:w="0" w:type="auto"/>
            <w:noWrap/>
            <w:vAlign w:val="center"/>
          </w:tcPr>
          <w:p w14:paraId="5D1878DB">
            <w:pPr>
              <w:widowControl/>
              <w:adjustRightInd/>
              <w:snapToGrid/>
              <w:spacing w:line="240" w:lineRule="auto"/>
              <w:ind w:firstLine="0" w:firstLineChars="0"/>
              <w:jc w:val="center"/>
              <w:rPr>
                <w:rFonts w:cs="宋体"/>
                <w:kern w:val="0"/>
                <w:sz w:val="21"/>
                <w:szCs w:val="21"/>
              </w:rPr>
            </w:pPr>
            <w:r>
              <w:rPr>
                <w:rFonts w:cs="宋体"/>
                <w:kern w:val="0"/>
                <w:sz w:val="21"/>
                <w:szCs w:val="21"/>
              </w:rPr>
              <w:t>5.40</w:t>
            </w:r>
          </w:p>
        </w:tc>
        <w:tc>
          <w:tcPr>
            <w:tcW w:w="0" w:type="auto"/>
            <w:noWrap/>
            <w:vAlign w:val="center"/>
          </w:tcPr>
          <w:p w14:paraId="0EE14533">
            <w:pPr>
              <w:widowControl/>
              <w:adjustRightInd/>
              <w:snapToGrid/>
              <w:spacing w:line="240" w:lineRule="auto"/>
              <w:ind w:firstLine="0" w:firstLineChars="0"/>
              <w:jc w:val="center"/>
              <w:rPr>
                <w:rFonts w:cs="宋体"/>
                <w:kern w:val="0"/>
                <w:sz w:val="21"/>
                <w:szCs w:val="21"/>
              </w:rPr>
            </w:pPr>
            <w:r>
              <w:rPr>
                <w:rFonts w:cs="宋体"/>
                <w:kern w:val="0"/>
                <w:sz w:val="21"/>
                <w:szCs w:val="21"/>
              </w:rPr>
              <w:t>14.18</w:t>
            </w:r>
          </w:p>
        </w:tc>
        <w:tc>
          <w:tcPr>
            <w:tcW w:w="0" w:type="auto"/>
            <w:noWrap/>
            <w:vAlign w:val="center"/>
          </w:tcPr>
          <w:p w14:paraId="73286E9F">
            <w:pPr>
              <w:widowControl/>
              <w:adjustRightInd/>
              <w:snapToGrid/>
              <w:spacing w:line="240" w:lineRule="auto"/>
              <w:ind w:firstLine="0" w:firstLineChars="0"/>
              <w:jc w:val="center"/>
              <w:rPr>
                <w:rFonts w:cs="宋体"/>
                <w:kern w:val="0"/>
                <w:sz w:val="21"/>
                <w:szCs w:val="21"/>
              </w:rPr>
            </w:pPr>
            <w:r>
              <w:rPr>
                <w:rFonts w:cs="宋体"/>
                <w:kern w:val="0"/>
                <w:sz w:val="21"/>
                <w:szCs w:val="21"/>
              </w:rPr>
              <w:t>1.35</w:t>
            </w:r>
          </w:p>
        </w:tc>
        <w:tc>
          <w:tcPr>
            <w:tcW w:w="0" w:type="auto"/>
            <w:noWrap/>
            <w:vAlign w:val="center"/>
          </w:tcPr>
          <w:p w14:paraId="7128B355">
            <w:pPr>
              <w:widowControl/>
              <w:adjustRightInd/>
              <w:snapToGrid/>
              <w:spacing w:line="240" w:lineRule="auto"/>
              <w:ind w:firstLine="0" w:firstLineChars="0"/>
              <w:jc w:val="center"/>
              <w:rPr>
                <w:rFonts w:cs="宋体"/>
                <w:kern w:val="0"/>
                <w:sz w:val="21"/>
                <w:szCs w:val="21"/>
              </w:rPr>
            </w:pPr>
            <w:r>
              <w:rPr>
                <w:rFonts w:cs="宋体"/>
                <w:kern w:val="0"/>
                <w:sz w:val="21"/>
                <w:szCs w:val="21"/>
              </w:rPr>
              <w:t>20326</w:t>
            </w:r>
          </w:p>
        </w:tc>
        <w:tc>
          <w:tcPr>
            <w:tcW w:w="0" w:type="auto"/>
            <w:noWrap/>
            <w:vAlign w:val="center"/>
          </w:tcPr>
          <w:p w14:paraId="4174C189">
            <w:pPr>
              <w:widowControl/>
              <w:adjustRightInd/>
              <w:snapToGrid/>
              <w:spacing w:line="240" w:lineRule="auto"/>
              <w:ind w:firstLine="0" w:firstLineChars="0"/>
              <w:jc w:val="center"/>
              <w:rPr>
                <w:rFonts w:cs="宋体"/>
                <w:kern w:val="0"/>
                <w:sz w:val="21"/>
                <w:szCs w:val="21"/>
              </w:rPr>
            </w:pPr>
            <w:r>
              <w:rPr>
                <w:rFonts w:cs="宋体"/>
                <w:kern w:val="0"/>
                <w:sz w:val="21"/>
                <w:szCs w:val="21"/>
              </w:rPr>
              <w:t>29.7</w:t>
            </w:r>
          </w:p>
        </w:tc>
        <w:tc>
          <w:tcPr>
            <w:tcW w:w="0" w:type="auto"/>
            <w:noWrap/>
            <w:vAlign w:val="center"/>
          </w:tcPr>
          <w:p w14:paraId="37316FC6">
            <w:pPr>
              <w:widowControl/>
              <w:adjustRightInd/>
              <w:snapToGrid/>
              <w:spacing w:line="240" w:lineRule="auto"/>
              <w:ind w:firstLine="0" w:firstLineChars="0"/>
              <w:jc w:val="center"/>
              <w:rPr>
                <w:rFonts w:cs="宋体"/>
                <w:kern w:val="0"/>
                <w:sz w:val="21"/>
                <w:szCs w:val="21"/>
              </w:rPr>
            </w:pPr>
            <w:r>
              <w:rPr>
                <w:rFonts w:cs="宋体"/>
                <w:kern w:val="0"/>
                <w:sz w:val="21"/>
                <w:szCs w:val="21"/>
              </w:rPr>
              <w:t>33.4</w:t>
            </w:r>
          </w:p>
        </w:tc>
        <w:tc>
          <w:tcPr>
            <w:tcW w:w="0" w:type="auto"/>
            <w:noWrap/>
            <w:vAlign w:val="center"/>
          </w:tcPr>
          <w:p w14:paraId="7E99D1F2">
            <w:pPr>
              <w:widowControl/>
              <w:adjustRightInd/>
              <w:snapToGrid/>
              <w:spacing w:line="240" w:lineRule="auto"/>
              <w:ind w:firstLine="0" w:firstLineChars="0"/>
              <w:jc w:val="center"/>
              <w:rPr>
                <w:rFonts w:cs="宋体"/>
                <w:kern w:val="0"/>
                <w:sz w:val="21"/>
                <w:szCs w:val="21"/>
              </w:rPr>
            </w:pPr>
            <w:r>
              <w:rPr>
                <w:rFonts w:cs="宋体"/>
                <w:kern w:val="0"/>
                <w:sz w:val="21"/>
                <w:szCs w:val="21"/>
              </w:rPr>
              <w:t>0.60</w:t>
            </w:r>
          </w:p>
        </w:tc>
        <w:tc>
          <w:tcPr>
            <w:tcW w:w="0" w:type="auto"/>
            <w:noWrap/>
            <w:vAlign w:val="center"/>
          </w:tcPr>
          <w:p w14:paraId="6E183B01">
            <w:pPr>
              <w:widowControl/>
              <w:adjustRightInd/>
              <w:snapToGrid/>
              <w:spacing w:line="240" w:lineRule="auto"/>
              <w:ind w:firstLine="0" w:firstLineChars="0"/>
              <w:jc w:val="center"/>
              <w:rPr>
                <w:rFonts w:cs="宋体"/>
                <w:kern w:val="0"/>
                <w:sz w:val="21"/>
                <w:szCs w:val="21"/>
              </w:rPr>
            </w:pPr>
            <w:r>
              <w:rPr>
                <w:rFonts w:cs="宋体"/>
                <w:kern w:val="0"/>
                <w:sz w:val="21"/>
                <w:szCs w:val="21"/>
              </w:rPr>
              <w:t>1.5</w:t>
            </w:r>
          </w:p>
        </w:tc>
        <w:tc>
          <w:tcPr>
            <w:tcW w:w="0" w:type="auto"/>
            <w:noWrap/>
            <w:vAlign w:val="center"/>
          </w:tcPr>
          <w:p w14:paraId="329C8C93">
            <w:pPr>
              <w:widowControl/>
              <w:adjustRightInd/>
              <w:snapToGrid/>
              <w:spacing w:line="240" w:lineRule="auto"/>
              <w:ind w:firstLine="0" w:firstLineChars="0"/>
              <w:jc w:val="center"/>
              <w:rPr>
                <w:rFonts w:cs="宋体"/>
                <w:kern w:val="0"/>
                <w:sz w:val="21"/>
                <w:szCs w:val="21"/>
              </w:rPr>
            </w:pPr>
            <w:r>
              <w:rPr>
                <w:rFonts w:cs="宋体"/>
                <w:kern w:val="0"/>
                <w:sz w:val="21"/>
                <w:szCs w:val="21"/>
              </w:rPr>
              <w:t>1.7</w:t>
            </w:r>
          </w:p>
        </w:tc>
        <w:tc>
          <w:tcPr>
            <w:tcW w:w="0" w:type="auto"/>
            <w:noWrap/>
            <w:vAlign w:val="center"/>
          </w:tcPr>
          <w:p w14:paraId="3AC9BCF1">
            <w:pPr>
              <w:widowControl/>
              <w:adjustRightInd/>
              <w:snapToGrid/>
              <w:spacing w:line="240" w:lineRule="auto"/>
              <w:ind w:firstLine="0" w:firstLineChars="0"/>
              <w:jc w:val="center"/>
              <w:rPr>
                <w:rFonts w:cs="宋体"/>
                <w:kern w:val="0"/>
                <w:sz w:val="21"/>
                <w:szCs w:val="21"/>
              </w:rPr>
            </w:pPr>
            <w:r>
              <w:rPr>
                <w:rFonts w:cs="宋体"/>
                <w:kern w:val="0"/>
                <w:sz w:val="21"/>
                <w:szCs w:val="21"/>
              </w:rPr>
              <w:t>0.03</w:t>
            </w:r>
          </w:p>
        </w:tc>
        <w:tc>
          <w:tcPr>
            <w:tcW w:w="0" w:type="auto"/>
            <w:noWrap/>
            <w:vAlign w:val="center"/>
          </w:tcPr>
          <w:p w14:paraId="686245B6">
            <w:pPr>
              <w:widowControl/>
              <w:adjustRightInd/>
              <w:snapToGrid/>
              <w:spacing w:line="240" w:lineRule="auto"/>
              <w:ind w:firstLine="0" w:firstLineChars="0"/>
              <w:jc w:val="center"/>
              <w:rPr>
                <w:rFonts w:cs="宋体"/>
                <w:kern w:val="0"/>
                <w:sz w:val="21"/>
                <w:szCs w:val="21"/>
              </w:rPr>
            </w:pPr>
            <w:r>
              <w:rPr>
                <w:rFonts w:cs="宋体"/>
                <w:kern w:val="0"/>
                <w:sz w:val="21"/>
                <w:szCs w:val="21"/>
              </w:rPr>
              <w:t>1.88</w:t>
            </w:r>
          </w:p>
        </w:tc>
        <w:tc>
          <w:tcPr>
            <w:tcW w:w="0" w:type="auto"/>
            <w:noWrap/>
            <w:vAlign w:val="center"/>
          </w:tcPr>
          <w:p w14:paraId="1D1940FE">
            <w:pPr>
              <w:widowControl/>
              <w:adjustRightInd/>
              <w:snapToGrid/>
              <w:spacing w:line="240" w:lineRule="auto"/>
              <w:ind w:firstLine="0" w:firstLineChars="0"/>
              <w:jc w:val="center"/>
              <w:rPr>
                <w:rFonts w:cs="宋体"/>
                <w:kern w:val="0"/>
                <w:sz w:val="21"/>
                <w:szCs w:val="21"/>
              </w:rPr>
            </w:pPr>
            <w:r>
              <w:rPr>
                <w:rFonts w:cs="宋体"/>
                <w:kern w:val="0"/>
                <w:sz w:val="21"/>
                <w:szCs w:val="21"/>
              </w:rPr>
              <w:t>2.12</w:t>
            </w:r>
          </w:p>
        </w:tc>
        <w:tc>
          <w:tcPr>
            <w:tcW w:w="0" w:type="auto"/>
            <w:noWrap/>
            <w:vAlign w:val="center"/>
          </w:tcPr>
          <w:p w14:paraId="6CDF1CFF">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466862D7">
            <w:pPr>
              <w:widowControl/>
              <w:adjustRightInd/>
              <w:snapToGrid/>
              <w:spacing w:line="240" w:lineRule="auto"/>
              <w:ind w:firstLine="0" w:firstLineChars="0"/>
              <w:jc w:val="center"/>
              <w:rPr>
                <w:rFonts w:cs="宋体"/>
                <w:kern w:val="0"/>
                <w:sz w:val="21"/>
                <w:szCs w:val="21"/>
              </w:rPr>
            </w:pPr>
            <w:r>
              <w:rPr>
                <w:rFonts w:cs="宋体"/>
                <w:kern w:val="0"/>
                <w:sz w:val="21"/>
                <w:szCs w:val="21"/>
              </w:rPr>
              <w:t>4.3</w:t>
            </w:r>
          </w:p>
        </w:tc>
        <w:tc>
          <w:tcPr>
            <w:tcW w:w="0" w:type="auto"/>
            <w:noWrap/>
            <w:vAlign w:val="center"/>
          </w:tcPr>
          <w:p w14:paraId="2DA4A3DB">
            <w:pPr>
              <w:widowControl/>
              <w:adjustRightInd/>
              <w:snapToGrid/>
              <w:spacing w:line="240" w:lineRule="auto"/>
              <w:ind w:firstLine="0" w:firstLineChars="0"/>
              <w:jc w:val="center"/>
              <w:rPr>
                <w:rFonts w:cs="宋体"/>
                <w:kern w:val="0"/>
                <w:sz w:val="21"/>
                <w:szCs w:val="21"/>
              </w:rPr>
            </w:pPr>
            <w:r>
              <w:rPr>
                <w:rFonts w:cs="宋体"/>
                <w:kern w:val="0"/>
                <w:sz w:val="21"/>
                <w:szCs w:val="21"/>
              </w:rPr>
              <w:t>0.08</w:t>
            </w:r>
          </w:p>
        </w:tc>
        <w:tc>
          <w:tcPr>
            <w:tcW w:w="0" w:type="auto"/>
            <w:noWrap/>
            <w:vAlign w:val="center"/>
          </w:tcPr>
          <w:p w14:paraId="202EC28E">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3CEA8BB1">
            <w:pPr>
              <w:widowControl/>
              <w:adjustRightInd/>
              <w:snapToGrid/>
              <w:spacing w:line="240" w:lineRule="auto"/>
              <w:ind w:firstLine="0" w:firstLineChars="0"/>
              <w:jc w:val="center"/>
              <w:rPr>
                <w:rFonts w:cs="宋体"/>
                <w:kern w:val="0"/>
                <w:sz w:val="21"/>
                <w:szCs w:val="21"/>
              </w:rPr>
            </w:pPr>
            <w:r>
              <w:rPr>
                <w:rFonts w:cs="宋体"/>
                <w:kern w:val="0"/>
                <w:sz w:val="21"/>
                <w:szCs w:val="21"/>
              </w:rPr>
              <w:t>3.09</w:t>
            </w:r>
          </w:p>
        </w:tc>
      </w:tr>
      <w:tr w14:paraId="34AF0D2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0058316C">
            <w:pPr>
              <w:widowControl/>
              <w:adjustRightInd/>
              <w:snapToGrid/>
              <w:spacing w:line="240" w:lineRule="auto"/>
              <w:ind w:firstLine="0" w:firstLineChars="0"/>
              <w:jc w:val="center"/>
              <w:rPr>
                <w:rFonts w:cs="宋体"/>
                <w:kern w:val="0"/>
                <w:sz w:val="21"/>
                <w:szCs w:val="21"/>
              </w:rPr>
            </w:pPr>
          </w:p>
        </w:tc>
        <w:tc>
          <w:tcPr>
            <w:tcW w:w="0" w:type="auto"/>
            <w:noWrap/>
            <w:vAlign w:val="center"/>
          </w:tcPr>
          <w:p w14:paraId="526CA226">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2C956233">
            <w:pPr>
              <w:widowControl/>
              <w:adjustRightInd/>
              <w:snapToGrid/>
              <w:spacing w:line="240" w:lineRule="auto"/>
              <w:ind w:firstLine="0" w:firstLineChars="0"/>
              <w:jc w:val="center"/>
              <w:rPr>
                <w:rFonts w:cs="宋体"/>
                <w:kern w:val="0"/>
                <w:sz w:val="21"/>
                <w:szCs w:val="21"/>
              </w:rPr>
            </w:pPr>
            <w:r>
              <w:rPr>
                <w:rFonts w:cs="宋体"/>
                <w:kern w:val="0"/>
                <w:sz w:val="21"/>
                <w:szCs w:val="21"/>
              </w:rPr>
              <w:t>95</w:t>
            </w:r>
          </w:p>
        </w:tc>
        <w:tc>
          <w:tcPr>
            <w:tcW w:w="0" w:type="auto"/>
            <w:noWrap/>
            <w:vAlign w:val="center"/>
          </w:tcPr>
          <w:p w14:paraId="79E510F2">
            <w:pPr>
              <w:widowControl/>
              <w:adjustRightInd/>
              <w:snapToGrid/>
              <w:spacing w:line="240" w:lineRule="auto"/>
              <w:ind w:firstLine="0" w:firstLineChars="0"/>
              <w:jc w:val="center"/>
              <w:rPr>
                <w:rFonts w:cs="宋体"/>
                <w:kern w:val="0"/>
                <w:sz w:val="21"/>
                <w:szCs w:val="21"/>
              </w:rPr>
            </w:pPr>
            <w:r>
              <w:rPr>
                <w:rFonts w:cs="宋体"/>
                <w:kern w:val="0"/>
                <w:sz w:val="21"/>
                <w:szCs w:val="21"/>
              </w:rPr>
              <w:t>326</w:t>
            </w:r>
          </w:p>
        </w:tc>
        <w:tc>
          <w:tcPr>
            <w:tcW w:w="0" w:type="auto"/>
            <w:noWrap/>
            <w:vAlign w:val="center"/>
          </w:tcPr>
          <w:p w14:paraId="63C80C9F">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0C992195">
            <w:pPr>
              <w:widowControl/>
              <w:adjustRightInd/>
              <w:snapToGrid/>
              <w:spacing w:line="240" w:lineRule="auto"/>
              <w:ind w:firstLine="0" w:firstLineChars="0"/>
              <w:jc w:val="center"/>
              <w:rPr>
                <w:rFonts w:cs="宋体"/>
                <w:kern w:val="0"/>
                <w:sz w:val="21"/>
                <w:szCs w:val="21"/>
              </w:rPr>
            </w:pPr>
            <w:r>
              <w:rPr>
                <w:rFonts w:cs="宋体"/>
                <w:kern w:val="0"/>
                <w:sz w:val="21"/>
                <w:szCs w:val="21"/>
              </w:rPr>
              <w:t>5.20</w:t>
            </w:r>
          </w:p>
        </w:tc>
        <w:tc>
          <w:tcPr>
            <w:tcW w:w="0" w:type="auto"/>
            <w:noWrap/>
            <w:vAlign w:val="center"/>
          </w:tcPr>
          <w:p w14:paraId="69AA013B">
            <w:pPr>
              <w:widowControl/>
              <w:adjustRightInd/>
              <w:snapToGrid/>
              <w:spacing w:line="240" w:lineRule="auto"/>
              <w:ind w:firstLine="0" w:firstLineChars="0"/>
              <w:jc w:val="center"/>
              <w:rPr>
                <w:rFonts w:cs="宋体"/>
                <w:kern w:val="0"/>
                <w:sz w:val="21"/>
                <w:szCs w:val="21"/>
              </w:rPr>
            </w:pPr>
            <w:r>
              <w:rPr>
                <w:rFonts w:cs="宋体"/>
                <w:kern w:val="0"/>
                <w:sz w:val="21"/>
                <w:szCs w:val="21"/>
              </w:rPr>
              <w:t>7.76</w:t>
            </w:r>
          </w:p>
        </w:tc>
        <w:tc>
          <w:tcPr>
            <w:tcW w:w="0" w:type="auto"/>
            <w:noWrap/>
            <w:vAlign w:val="center"/>
          </w:tcPr>
          <w:p w14:paraId="39FE25CD">
            <w:pPr>
              <w:widowControl/>
              <w:adjustRightInd/>
              <w:snapToGrid/>
              <w:spacing w:line="240" w:lineRule="auto"/>
              <w:ind w:firstLine="0" w:firstLineChars="0"/>
              <w:jc w:val="center"/>
              <w:rPr>
                <w:rFonts w:cs="宋体"/>
                <w:kern w:val="0"/>
                <w:sz w:val="21"/>
                <w:szCs w:val="21"/>
              </w:rPr>
            </w:pPr>
            <w:r>
              <w:rPr>
                <w:rFonts w:cs="宋体"/>
                <w:kern w:val="0"/>
                <w:sz w:val="21"/>
                <w:szCs w:val="21"/>
              </w:rPr>
              <w:t>1.33</w:t>
            </w:r>
          </w:p>
        </w:tc>
        <w:tc>
          <w:tcPr>
            <w:tcW w:w="0" w:type="auto"/>
            <w:noWrap/>
            <w:vAlign w:val="center"/>
          </w:tcPr>
          <w:p w14:paraId="65FCFC7E">
            <w:pPr>
              <w:widowControl/>
              <w:adjustRightInd/>
              <w:snapToGrid/>
              <w:spacing w:line="240" w:lineRule="auto"/>
              <w:ind w:firstLine="0" w:firstLineChars="0"/>
              <w:jc w:val="center"/>
              <w:rPr>
                <w:rFonts w:cs="宋体"/>
                <w:kern w:val="0"/>
                <w:sz w:val="21"/>
                <w:szCs w:val="21"/>
              </w:rPr>
            </w:pPr>
            <w:r>
              <w:rPr>
                <w:rFonts w:cs="宋体"/>
                <w:kern w:val="0"/>
                <w:sz w:val="21"/>
                <w:szCs w:val="21"/>
              </w:rPr>
              <w:t>7819</w:t>
            </w:r>
          </w:p>
        </w:tc>
        <w:tc>
          <w:tcPr>
            <w:tcW w:w="0" w:type="auto"/>
            <w:noWrap/>
            <w:vAlign w:val="center"/>
          </w:tcPr>
          <w:p w14:paraId="356F5181">
            <w:pPr>
              <w:widowControl/>
              <w:adjustRightInd/>
              <w:snapToGrid/>
              <w:spacing w:line="240" w:lineRule="auto"/>
              <w:ind w:firstLine="0" w:firstLineChars="0"/>
              <w:jc w:val="center"/>
              <w:rPr>
                <w:rFonts w:cs="宋体"/>
                <w:kern w:val="0"/>
                <w:sz w:val="21"/>
                <w:szCs w:val="21"/>
              </w:rPr>
            </w:pPr>
            <w:r>
              <w:rPr>
                <w:rFonts w:cs="宋体"/>
                <w:kern w:val="0"/>
                <w:sz w:val="21"/>
                <w:szCs w:val="21"/>
              </w:rPr>
              <w:t>14.0</w:t>
            </w:r>
          </w:p>
        </w:tc>
        <w:tc>
          <w:tcPr>
            <w:tcW w:w="0" w:type="auto"/>
            <w:noWrap/>
            <w:vAlign w:val="center"/>
          </w:tcPr>
          <w:p w14:paraId="0A9692A4">
            <w:pPr>
              <w:widowControl/>
              <w:adjustRightInd/>
              <w:snapToGrid/>
              <w:spacing w:line="240" w:lineRule="auto"/>
              <w:ind w:firstLine="0" w:firstLineChars="0"/>
              <w:jc w:val="center"/>
              <w:rPr>
                <w:rFonts w:cs="宋体"/>
                <w:kern w:val="0"/>
                <w:sz w:val="21"/>
                <w:szCs w:val="21"/>
              </w:rPr>
            </w:pPr>
            <w:r>
              <w:rPr>
                <w:rFonts w:cs="宋体"/>
                <w:kern w:val="0"/>
                <w:sz w:val="21"/>
                <w:szCs w:val="21"/>
              </w:rPr>
              <w:t>15.5</w:t>
            </w:r>
          </w:p>
        </w:tc>
        <w:tc>
          <w:tcPr>
            <w:tcW w:w="0" w:type="auto"/>
            <w:noWrap/>
            <w:vAlign w:val="center"/>
          </w:tcPr>
          <w:p w14:paraId="4D8449B6">
            <w:pPr>
              <w:widowControl/>
              <w:adjustRightInd/>
              <w:snapToGrid/>
              <w:spacing w:line="240" w:lineRule="auto"/>
              <w:ind w:firstLine="0" w:firstLineChars="0"/>
              <w:jc w:val="center"/>
              <w:rPr>
                <w:rFonts w:cs="宋体"/>
                <w:kern w:val="0"/>
                <w:sz w:val="21"/>
                <w:szCs w:val="21"/>
              </w:rPr>
            </w:pPr>
            <w:r>
              <w:rPr>
                <w:rFonts w:cs="宋体"/>
                <w:kern w:val="0"/>
                <w:sz w:val="21"/>
                <w:szCs w:val="21"/>
              </w:rPr>
              <w:t>0.11</w:t>
            </w:r>
          </w:p>
        </w:tc>
        <w:tc>
          <w:tcPr>
            <w:tcW w:w="0" w:type="auto"/>
            <w:noWrap/>
            <w:vAlign w:val="center"/>
          </w:tcPr>
          <w:p w14:paraId="670CA46E">
            <w:pPr>
              <w:widowControl/>
              <w:adjustRightInd/>
              <w:snapToGrid/>
              <w:spacing w:line="240" w:lineRule="auto"/>
              <w:ind w:firstLine="0" w:firstLineChars="0"/>
              <w:jc w:val="center"/>
              <w:rPr>
                <w:rFonts w:cs="宋体"/>
                <w:kern w:val="0"/>
                <w:sz w:val="21"/>
                <w:szCs w:val="21"/>
              </w:rPr>
            </w:pPr>
            <w:r>
              <w:rPr>
                <w:rFonts w:cs="宋体"/>
                <w:kern w:val="0"/>
                <w:sz w:val="21"/>
                <w:szCs w:val="21"/>
              </w:rPr>
              <w:t>2.4</w:t>
            </w:r>
          </w:p>
        </w:tc>
        <w:tc>
          <w:tcPr>
            <w:tcW w:w="0" w:type="auto"/>
            <w:noWrap/>
            <w:vAlign w:val="center"/>
          </w:tcPr>
          <w:p w14:paraId="6B0CFD94">
            <w:pPr>
              <w:widowControl/>
              <w:adjustRightInd/>
              <w:snapToGrid/>
              <w:spacing w:line="240" w:lineRule="auto"/>
              <w:ind w:firstLine="0" w:firstLineChars="0"/>
              <w:jc w:val="center"/>
              <w:rPr>
                <w:rFonts w:cs="宋体"/>
                <w:kern w:val="0"/>
                <w:sz w:val="21"/>
                <w:szCs w:val="21"/>
              </w:rPr>
            </w:pPr>
            <w:r>
              <w:rPr>
                <w:rFonts w:cs="宋体"/>
                <w:kern w:val="0"/>
                <w:sz w:val="21"/>
                <w:szCs w:val="21"/>
              </w:rPr>
              <w:t>2.7</w:t>
            </w:r>
          </w:p>
        </w:tc>
        <w:tc>
          <w:tcPr>
            <w:tcW w:w="0" w:type="auto"/>
            <w:noWrap/>
            <w:vAlign w:val="center"/>
          </w:tcPr>
          <w:p w14:paraId="6C690D00">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1524AB1E">
            <w:pPr>
              <w:widowControl/>
              <w:adjustRightInd/>
              <w:snapToGrid/>
              <w:spacing w:line="240" w:lineRule="auto"/>
              <w:ind w:firstLine="0" w:firstLineChars="0"/>
              <w:jc w:val="center"/>
              <w:rPr>
                <w:rFonts w:cs="宋体"/>
                <w:kern w:val="0"/>
                <w:sz w:val="21"/>
                <w:szCs w:val="21"/>
              </w:rPr>
            </w:pPr>
            <w:r>
              <w:rPr>
                <w:rFonts w:cs="宋体"/>
                <w:kern w:val="0"/>
                <w:sz w:val="21"/>
                <w:szCs w:val="21"/>
              </w:rPr>
              <w:t>4.74</w:t>
            </w:r>
          </w:p>
        </w:tc>
        <w:tc>
          <w:tcPr>
            <w:tcW w:w="0" w:type="auto"/>
            <w:noWrap/>
            <w:vAlign w:val="center"/>
          </w:tcPr>
          <w:p w14:paraId="3AC569F4">
            <w:pPr>
              <w:widowControl/>
              <w:adjustRightInd/>
              <w:snapToGrid/>
              <w:spacing w:line="240" w:lineRule="auto"/>
              <w:ind w:firstLine="0" w:firstLineChars="0"/>
              <w:jc w:val="center"/>
              <w:rPr>
                <w:rFonts w:cs="宋体"/>
                <w:kern w:val="0"/>
                <w:sz w:val="21"/>
                <w:szCs w:val="21"/>
              </w:rPr>
            </w:pPr>
            <w:r>
              <w:rPr>
                <w:rFonts w:cs="宋体"/>
                <w:kern w:val="0"/>
                <w:sz w:val="21"/>
                <w:szCs w:val="21"/>
              </w:rPr>
              <w:t>5.25</w:t>
            </w:r>
          </w:p>
        </w:tc>
        <w:tc>
          <w:tcPr>
            <w:tcW w:w="0" w:type="auto"/>
            <w:noWrap/>
            <w:vAlign w:val="center"/>
          </w:tcPr>
          <w:p w14:paraId="427E7721">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08ACFD64">
            <w:pPr>
              <w:widowControl/>
              <w:adjustRightInd/>
              <w:snapToGrid/>
              <w:spacing w:line="240" w:lineRule="auto"/>
              <w:ind w:firstLine="0" w:firstLineChars="0"/>
              <w:jc w:val="center"/>
              <w:rPr>
                <w:rFonts w:cs="宋体"/>
                <w:kern w:val="0"/>
                <w:sz w:val="21"/>
                <w:szCs w:val="21"/>
              </w:rPr>
            </w:pPr>
            <w:r>
              <w:rPr>
                <w:rFonts w:cs="宋体"/>
                <w:kern w:val="0"/>
                <w:sz w:val="21"/>
                <w:szCs w:val="21"/>
              </w:rPr>
              <w:t>4.0</w:t>
            </w:r>
          </w:p>
        </w:tc>
        <w:tc>
          <w:tcPr>
            <w:tcW w:w="0" w:type="auto"/>
            <w:noWrap/>
            <w:vAlign w:val="center"/>
          </w:tcPr>
          <w:p w14:paraId="6F8194FB">
            <w:pPr>
              <w:widowControl/>
              <w:adjustRightInd/>
              <w:snapToGrid/>
              <w:spacing w:line="240" w:lineRule="auto"/>
              <w:ind w:firstLine="0" w:firstLineChars="0"/>
              <w:jc w:val="center"/>
              <w:rPr>
                <w:rFonts w:cs="宋体"/>
                <w:kern w:val="0"/>
                <w:sz w:val="21"/>
                <w:szCs w:val="21"/>
              </w:rPr>
            </w:pPr>
            <w:r>
              <w:rPr>
                <w:rFonts w:cs="宋体"/>
                <w:kern w:val="0"/>
                <w:sz w:val="21"/>
                <w:szCs w:val="21"/>
              </w:rPr>
              <w:t>0.03</w:t>
            </w:r>
          </w:p>
        </w:tc>
        <w:tc>
          <w:tcPr>
            <w:tcW w:w="0" w:type="auto"/>
            <w:noWrap/>
            <w:vAlign w:val="center"/>
          </w:tcPr>
          <w:p w14:paraId="593D4F1A">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20108445">
            <w:pPr>
              <w:widowControl/>
              <w:adjustRightInd/>
              <w:snapToGrid/>
              <w:spacing w:line="240" w:lineRule="auto"/>
              <w:ind w:firstLine="0" w:firstLineChars="0"/>
              <w:jc w:val="center"/>
              <w:rPr>
                <w:rFonts w:cs="宋体"/>
                <w:kern w:val="0"/>
                <w:sz w:val="21"/>
                <w:szCs w:val="21"/>
              </w:rPr>
            </w:pPr>
            <w:r>
              <w:rPr>
                <w:rFonts w:cs="宋体"/>
                <w:kern w:val="0"/>
                <w:sz w:val="21"/>
                <w:szCs w:val="21"/>
              </w:rPr>
              <w:t>3.44</w:t>
            </w:r>
          </w:p>
        </w:tc>
      </w:tr>
      <w:tr w14:paraId="58BA85F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continue"/>
            <w:vAlign w:val="center"/>
          </w:tcPr>
          <w:p w14:paraId="3A9872F3">
            <w:pPr>
              <w:widowControl/>
              <w:adjustRightInd/>
              <w:snapToGrid/>
              <w:spacing w:line="240" w:lineRule="auto"/>
              <w:ind w:firstLine="0" w:firstLineChars="0"/>
              <w:jc w:val="center"/>
              <w:rPr>
                <w:rFonts w:cs="宋体"/>
                <w:kern w:val="0"/>
                <w:sz w:val="21"/>
                <w:szCs w:val="21"/>
              </w:rPr>
            </w:pPr>
          </w:p>
        </w:tc>
        <w:tc>
          <w:tcPr>
            <w:tcW w:w="0" w:type="auto"/>
            <w:noWrap/>
            <w:vAlign w:val="center"/>
          </w:tcPr>
          <w:p w14:paraId="057EAFB2">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6826E3D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700182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9AAA67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2C031F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248ABD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8F42C6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A58E74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FAC6F0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52CEF4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7E57C5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9E0233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6B400B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28C89D4">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49074E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4E2FCB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306F20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C8074D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70F958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BE931A4">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C223E3D">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020CEC2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06B18250">
            <w:pPr>
              <w:widowControl/>
              <w:adjustRightInd/>
              <w:snapToGrid/>
              <w:spacing w:line="240" w:lineRule="auto"/>
              <w:ind w:firstLine="0" w:firstLineChars="0"/>
              <w:jc w:val="center"/>
              <w:rPr>
                <w:rFonts w:cs="宋体"/>
                <w:kern w:val="0"/>
                <w:sz w:val="21"/>
                <w:szCs w:val="21"/>
              </w:rPr>
            </w:pPr>
            <w:r>
              <w:rPr>
                <w:rFonts w:cs="宋体"/>
                <w:kern w:val="0"/>
                <w:sz w:val="21"/>
                <w:szCs w:val="21"/>
              </w:rPr>
              <w:t>八月</w:t>
            </w:r>
          </w:p>
        </w:tc>
        <w:tc>
          <w:tcPr>
            <w:tcW w:w="0" w:type="auto"/>
            <w:noWrap/>
            <w:vAlign w:val="center"/>
          </w:tcPr>
          <w:p w14:paraId="62E0F207">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6AB1F4DF">
            <w:pPr>
              <w:widowControl/>
              <w:adjustRightInd/>
              <w:snapToGrid/>
              <w:spacing w:line="240" w:lineRule="auto"/>
              <w:ind w:firstLine="0" w:firstLineChars="0"/>
              <w:jc w:val="center"/>
              <w:rPr>
                <w:rFonts w:cs="宋体"/>
                <w:kern w:val="0"/>
                <w:sz w:val="21"/>
                <w:szCs w:val="21"/>
              </w:rPr>
            </w:pPr>
            <w:r>
              <w:rPr>
                <w:rFonts w:cs="宋体"/>
                <w:kern w:val="0"/>
                <w:sz w:val="21"/>
                <w:szCs w:val="21"/>
              </w:rPr>
              <w:t>95</w:t>
            </w:r>
          </w:p>
        </w:tc>
        <w:tc>
          <w:tcPr>
            <w:tcW w:w="0" w:type="auto"/>
            <w:noWrap/>
            <w:vAlign w:val="center"/>
          </w:tcPr>
          <w:p w14:paraId="480BF24B">
            <w:pPr>
              <w:widowControl/>
              <w:adjustRightInd/>
              <w:snapToGrid/>
              <w:spacing w:line="240" w:lineRule="auto"/>
              <w:ind w:firstLine="0" w:firstLineChars="0"/>
              <w:jc w:val="center"/>
              <w:rPr>
                <w:rFonts w:cs="宋体"/>
                <w:kern w:val="0"/>
                <w:sz w:val="21"/>
                <w:szCs w:val="21"/>
              </w:rPr>
            </w:pPr>
            <w:r>
              <w:rPr>
                <w:rFonts w:cs="宋体"/>
                <w:kern w:val="0"/>
                <w:sz w:val="21"/>
                <w:szCs w:val="21"/>
              </w:rPr>
              <w:t>158</w:t>
            </w:r>
          </w:p>
        </w:tc>
        <w:tc>
          <w:tcPr>
            <w:tcW w:w="0" w:type="auto"/>
            <w:noWrap/>
            <w:vAlign w:val="center"/>
          </w:tcPr>
          <w:p w14:paraId="0D5AF493">
            <w:pPr>
              <w:widowControl/>
              <w:adjustRightInd/>
              <w:snapToGrid/>
              <w:spacing w:line="240" w:lineRule="auto"/>
              <w:ind w:firstLine="0" w:firstLineChars="0"/>
              <w:jc w:val="center"/>
              <w:rPr>
                <w:rFonts w:cs="宋体"/>
                <w:kern w:val="0"/>
                <w:sz w:val="21"/>
                <w:szCs w:val="21"/>
              </w:rPr>
            </w:pPr>
            <w:r>
              <w:rPr>
                <w:rFonts w:cs="宋体"/>
                <w:kern w:val="0"/>
                <w:sz w:val="21"/>
                <w:szCs w:val="21"/>
              </w:rPr>
              <w:t>11.1</w:t>
            </w:r>
          </w:p>
        </w:tc>
        <w:tc>
          <w:tcPr>
            <w:tcW w:w="0" w:type="auto"/>
            <w:noWrap/>
            <w:vAlign w:val="center"/>
          </w:tcPr>
          <w:p w14:paraId="75657042">
            <w:pPr>
              <w:widowControl/>
              <w:adjustRightInd/>
              <w:snapToGrid/>
              <w:spacing w:line="240" w:lineRule="auto"/>
              <w:ind w:firstLine="0" w:firstLineChars="0"/>
              <w:jc w:val="center"/>
              <w:rPr>
                <w:rFonts w:cs="宋体"/>
                <w:kern w:val="0"/>
                <w:sz w:val="21"/>
                <w:szCs w:val="21"/>
              </w:rPr>
            </w:pPr>
            <w:r>
              <w:rPr>
                <w:rFonts w:cs="宋体"/>
                <w:kern w:val="0"/>
                <w:sz w:val="21"/>
                <w:szCs w:val="21"/>
              </w:rPr>
              <w:t>6.30</w:t>
            </w:r>
          </w:p>
        </w:tc>
        <w:tc>
          <w:tcPr>
            <w:tcW w:w="0" w:type="auto"/>
            <w:noWrap/>
            <w:vAlign w:val="center"/>
          </w:tcPr>
          <w:p w14:paraId="4F909168">
            <w:pPr>
              <w:widowControl/>
              <w:adjustRightInd/>
              <w:snapToGrid/>
              <w:spacing w:line="240" w:lineRule="auto"/>
              <w:ind w:firstLine="0" w:firstLineChars="0"/>
              <w:jc w:val="center"/>
              <w:rPr>
                <w:rFonts w:cs="宋体"/>
                <w:kern w:val="0"/>
                <w:sz w:val="21"/>
                <w:szCs w:val="21"/>
              </w:rPr>
            </w:pPr>
            <w:r>
              <w:rPr>
                <w:rFonts w:cs="宋体"/>
                <w:kern w:val="0"/>
                <w:sz w:val="21"/>
                <w:szCs w:val="21"/>
              </w:rPr>
              <w:t>6.95</w:t>
            </w:r>
          </w:p>
        </w:tc>
        <w:tc>
          <w:tcPr>
            <w:tcW w:w="0" w:type="auto"/>
            <w:noWrap/>
            <w:vAlign w:val="center"/>
          </w:tcPr>
          <w:p w14:paraId="78271F51">
            <w:pPr>
              <w:widowControl/>
              <w:adjustRightInd/>
              <w:snapToGrid/>
              <w:spacing w:line="240" w:lineRule="auto"/>
              <w:ind w:firstLine="0" w:firstLineChars="0"/>
              <w:jc w:val="center"/>
              <w:rPr>
                <w:rFonts w:cs="宋体"/>
                <w:kern w:val="0"/>
                <w:sz w:val="21"/>
                <w:szCs w:val="21"/>
              </w:rPr>
            </w:pPr>
            <w:r>
              <w:rPr>
                <w:rFonts w:cs="宋体"/>
                <w:kern w:val="0"/>
                <w:sz w:val="21"/>
                <w:szCs w:val="21"/>
              </w:rPr>
              <w:t>1.43</w:t>
            </w:r>
          </w:p>
        </w:tc>
        <w:tc>
          <w:tcPr>
            <w:tcW w:w="0" w:type="auto"/>
            <w:noWrap/>
            <w:vAlign w:val="center"/>
          </w:tcPr>
          <w:p w14:paraId="0FE94CC8">
            <w:pPr>
              <w:widowControl/>
              <w:adjustRightInd/>
              <w:snapToGrid/>
              <w:spacing w:line="240" w:lineRule="auto"/>
              <w:ind w:firstLine="0" w:firstLineChars="0"/>
              <w:jc w:val="center"/>
              <w:rPr>
                <w:rFonts w:cs="宋体"/>
                <w:kern w:val="0"/>
                <w:sz w:val="21"/>
                <w:szCs w:val="21"/>
              </w:rPr>
            </w:pPr>
            <w:r>
              <w:rPr>
                <w:rFonts w:cs="宋体"/>
                <w:kern w:val="0"/>
                <w:sz w:val="21"/>
                <w:szCs w:val="21"/>
              </w:rPr>
              <w:t>8941</w:t>
            </w:r>
          </w:p>
        </w:tc>
        <w:tc>
          <w:tcPr>
            <w:tcW w:w="0" w:type="auto"/>
            <w:noWrap/>
            <w:vAlign w:val="center"/>
          </w:tcPr>
          <w:p w14:paraId="04334CEE">
            <w:pPr>
              <w:widowControl/>
              <w:adjustRightInd/>
              <w:snapToGrid/>
              <w:spacing w:line="240" w:lineRule="auto"/>
              <w:ind w:firstLine="0" w:firstLineChars="0"/>
              <w:jc w:val="center"/>
              <w:rPr>
                <w:rFonts w:cs="宋体"/>
                <w:kern w:val="0"/>
                <w:sz w:val="21"/>
                <w:szCs w:val="21"/>
              </w:rPr>
            </w:pPr>
            <w:r>
              <w:rPr>
                <w:rFonts w:cs="宋体"/>
                <w:kern w:val="0"/>
                <w:sz w:val="21"/>
                <w:szCs w:val="21"/>
              </w:rPr>
              <w:t>24.1</w:t>
            </w:r>
          </w:p>
        </w:tc>
        <w:tc>
          <w:tcPr>
            <w:tcW w:w="0" w:type="auto"/>
            <w:noWrap/>
            <w:vAlign w:val="center"/>
          </w:tcPr>
          <w:p w14:paraId="3F1B09BF">
            <w:pPr>
              <w:widowControl/>
              <w:adjustRightInd/>
              <w:snapToGrid/>
              <w:spacing w:line="240" w:lineRule="auto"/>
              <w:ind w:firstLine="0" w:firstLineChars="0"/>
              <w:jc w:val="center"/>
              <w:rPr>
                <w:rFonts w:cs="宋体"/>
                <w:kern w:val="0"/>
                <w:sz w:val="21"/>
                <w:szCs w:val="21"/>
              </w:rPr>
            </w:pPr>
            <w:r>
              <w:rPr>
                <w:rFonts w:cs="宋体"/>
                <w:kern w:val="0"/>
                <w:sz w:val="21"/>
                <w:szCs w:val="21"/>
              </w:rPr>
              <w:t>28.7</w:t>
            </w:r>
          </w:p>
        </w:tc>
        <w:tc>
          <w:tcPr>
            <w:tcW w:w="0" w:type="auto"/>
            <w:noWrap/>
            <w:vAlign w:val="center"/>
          </w:tcPr>
          <w:p w14:paraId="0B51C293">
            <w:pPr>
              <w:widowControl/>
              <w:adjustRightInd/>
              <w:snapToGrid/>
              <w:spacing w:line="240" w:lineRule="auto"/>
              <w:ind w:firstLine="0" w:firstLineChars="0"/>
              <w:jc w:val="center"/>
              <w:rPr>
                <w:rFonts w:cs="宋体"/>
                <w:kern w:val="0"/>
                <w:sz w:val="21"/>
                <w:szCs w:val="21"/>
              </w:rPr>
            </w:pPr>
            <w:r>
              <w:rPr>
                <w:rFonts w:cs="宋体"/>
                <w:kern w:val="0"/>
                <w:sz w:val="21"/>
                <w:szCs w:val="21"/>
              </w:rPr>
              <w:t>0.22</w:t>
            </w:r>
          </w:p>
        </w:tc>
        <w:tc>
          <w:tcPr>
            <w:tcW w:w="0" w:type="auto"/>
            <w:noWrap/>
            <w:vAlign w:val="center"/>
          </w:tcPr>
          <w:p w14:paraId="5AA2413D">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1DADB813">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2C7B6E7F">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164ABD74">
            <w:pPr>
              <w:widowControl/>
              <w:adjustRightInd/>
              <w:snapToGrid/>
              <w:spacing w:line="240" w:lineRule="auto"/>
              <w:ind w:firstLine="0" w:firstLineChars="0"/>
              <w:jc w:val="center"/>
              <w:rPr>
                <w:rFonts w:cs="宋体"/>
                <w:kern w:val="0"/>
                <w:sz w:val="21"/>
                <w:szCs w:val="21"/>
              </w:rPr>
            </w:pPr>
            <w:r>
              <w:rPr>
                <w:rFonts w:cs="宋体"/>
                <w:kern w:val="0"/>
                <w:sz w:val="21"/>
                <w:szCs w:val="21"/>
              </w:rPr>
              <w:t>4.09</w:t>
            </w:r>
          </w:p>
        </w:tc>
        <w:tc>
          <w:tcPr>
            <w:tcW w:w="0" w:type="auto"/>
            <w:noWrap/>
            <w:vAlign w:val="center"/>
          </w:tcPr>
          <w:p w14:paraId="4C52D146">
            <w:pPr>
              <w:widowControl/>
              <w:adjustRightInd/>
              <w:snapToGrid/>
              <w:spacing w:line="240" w:lineRule="auto"/>
              <w:ind w:firstLine="0" w:firstLineChars="0"/>
              <w:jc w:val="center"/>
              <w:rPr>
                <w:rFonts w:cs="宋体"/>
                <w:kern w:val="0"/>
                <w:sz w:val="21"/>
                <w:szCs w:val="21"/>
              </w:rPr>
            </w:pPr>
            <w:r>
              <w:rPr>
                <w:rFonts w:cs="宋体"/>
                <w:kern w:val="0"/>
                <w:sz w:val="21"/>
                <w:szCs w:val="21"/>
              </w:rPr>
              <w:t>4.87</w:t>
            </w:r>
          </w:p>
        </w:tc>
        <w:tc>
          <w:tcPr>
            <w:tcW w:w="0" w:type="auto"/>
            <w:noWrap/>
            <w:vAlign w:val="center"/>
          </w:tcPr>
          <w:p w14:paraId="203344DF">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69E5DBB4">
            <w:pPr>
              <w:widowControl/>
              <w:adjustRightInd/>
              <w:snapToGrid/>
              <w:spacing w:line="240" w:lineRule="auto"/>
              <w:ind w:firstLine="0" w:firstLineChars="0"/>
              <w:jc w:val="center"/>
              <w:rPr>
                <w:rFonts w:cs="宋体"/>
                <w:kern w:val="0"/>
                <w:sz w:val="21"/>
                <w:szCs w:val="21"/>
              </w:rPr>
            </w:pPr>
            <w:r>
              <w:rPr>
                <w:rFonts w:cs="宋体"/>
                <w:kern w:val="0"/>
                <w:sz w:val="21"/>
                <w:szCs w:val="21"/>
              </w:rPr>
              <w:t>0.4</w:t>
            </w:r>
          </w:p>
        </w:tc>
        <w:tc>
          <w:tcPr>
            <w:tcW w:w="0" w:type="auto"/>
            <w:noWrap/>
            <w:vAlign w:val="center"/>
          </w:tcPr>
          <w:p w14:paraId="322A672D">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1FC4FA92">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62CD88FB">
            <w:pPr>
              <w:widowControl/>
              <w:adjustRightInd/>
              <w:snapToGrid/>
              <w:spacing w:line="240" w:lineRule="auto"/>
              <w:ind w:firstLine="0" w:firstLineChars="0"/>
              <w:jc w:val="center"/>
              <w:rPr>
                <w:rFonts w:cs="宋体"/>
                <w:kern w:val="0"/>
                <w:sz w:val="21"/>
                <w:szCs w:val="21"/>
              </w:rPr>
            </w:pPr>
            <w:r>
              <w:rPr>
                <w:rFonts w:cs="宋体"/>
                <w:kern w:val="0"/>
                <w:sz w:val="21"/>
                <w:szCs w:val="21"/>
              </w:rPr>
              <w:t>0.583</w:t>
            </w:r>
          </w:p>
        </w:tc>
      </w:tr>
      <w:tr w14:paraId="1CD3CC0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44CBC438">
            <w:pPr>
              <w:widowControl/>
              <w:adjustRightInd/>
              <w:snapToGrid/>
              <w:spacing w:line="240" w:lineRule="auto"/>
              <w:ind w:firstLine="0" w:firstLineChars="0"/>
              <w:jc w:val="center"/>
              <w:rPr>
                <w:rFonts w:cs="宋体"/>
                <w:kern w:val="0"/>
                <w:sz w:val="21"/>
                <w:szCs w:val="21"/>
              </w:rPr>
            </w:pPr>
          </w:p>
        </w:tc>
        <w:tc>
          <w:tcPr>
            <w:tcW w:w="0" w:type="auto"/>
            <w:noWrap/>
            <w:vAlign w:val="center"/>
          </w:tcPr>
          <w:p w14:paraId="58337974">
            <w:pPr>
              <w:widowControl/>
              <w:adjustRightInd/>
              <w:snapToGrid/>
              <w:spacing w:line="240" w:lineRule="auto"/>
              <w:ind w:firstLine="0" w:firstLineChars="0"/>
              <w:jc w:val="center"/>
              <w:rPr>
                <w:rFonts w:cs="宋体"/>
                <w:kern w:val="0"/>
                <w:sz w:val="21"/>
                <w:szCs w:val="21"/>
              </w:rPr>
            </w:pPr>
            <w:r>
              <w:rPr>
                <w:rFonts w:cs="宋体"/>
                <w:kern w:val="0"/>
                <w:sz w:val="21"/>
                <w:szCs w:val="21"/>
              </w:rPr>
              <w:t>工Ⅳ</w:t>
            </w:r>
            <w:r>
              <w:rPr>
                <w:rFonts w:cs="宋体"/>
                <w:kern w:val="0"/>
                <w:sz w:val="21"/>
                <w:szCs w:val="21"/>
                <w:vertAlign w:val="subscript"/>
              </w:rPr>
              <w:t>2</w:t>
            </w:r>
          </w:p>
        </w:tc>
        <w:tc>
          <w:tcPr>
            <w:tcW w:w="0" w:type="auto"/>
            <w:noWrap/>
            <w:vAlign w:val="center"/>
          </w:tcPr>
          <w:p w14:paraId="49C73134">
            <w:pPr>
              <w:widowControl/>
              <w:adjustRightInd/>
              <w:snapToGrid/>
              <w:spacing w:line="240" w:lineRule="auto"/>
              <w:ind w:firstLine="0" w:firstLineChars="0"/>
              <w:jc w:val="center"/>
              <w:rPr>
                <w:rFonts w:cs="宋体"/>
                <w:kern w:val="0"/>
                <w:sz w:val="21"/>
                <w:szCs w:val="21"/>
              </w:rPr>
            </w:pPr>
            <w:r>
              <w:rPr>
                <w:rFonts w:cs="宋体"/>
                <w:kern w:val="0"/>
                <w:sz w:val="21"/>
                <w:szCs w:val="21"/>
              </w:rPr>
              <w:t>95</w:t>
            </w:r>
          </w:p>
        </w:tc>
        <w:tc>
          <w:tcPr>
            <w:tcW w:w="0" w:type="auto"/>
            <w:noWrap/>
            <w:vAlign w:val="center"/>
          </w:tcPr>
          <w:p w14:paraId="79B77E77">
            <w:pPr>
              <w:widowControl/>
              <w:adjustRightInd/>
              <w:snapToGrid/>
              <w:spacing w:line="240" w:lineRule="auto"/>
              <w:ind w:firstLine="0" w:firstLineChars="0"/>
              <w:jc w:val="center"/>
              <w:rPr>
                <w:rFonts w:cs="宋体"/>
                <w:kern w:val="0"/>
                <w:sz w:val="21"/>
                <w:szCs w:val="21"/>
              </w:rPr>
            </w:pPr>
            <w:r>
              <w:rPr>
                <w:rFonts w:cs="宋体"/>
                <w:kern w:val="0"/>
                <w:sz w:val="21"/>
                <w:szCs w:val="21"/>
              </w:rPr>
              <w:t>112</w:t>
            </w:r>
          </w:p>
        </w:tc>
        <w:tc>
          <w:tcPr>
            <w:tcW w:w="0" w:type="auto"/>
            <w:noWrap/>
            <w:vAlign w:val="center"/>
          </w:tcPr>
          <w:p w14:paraId="0F7B8EA0">
            <w:pPr>
              <w:widowControl/>
              <w:adjustRightInd/>
              <w:snapToGrid/>
              <w:spacing w:line="240" w:lineRule="auto"/>
              <w:ind w:firstLine="0" w:firstLineChars="0"/>
              <w:jc w:val="center"/>
              <w:rPr>
                <w:rFonts w:cs="宋体"/>
                <w:kern w:val="0"/>
                <w:sz w:val="21"/>
                <w:szCs w:val="21"/>
              </w:rPr>
            </w:pPr>
            <w:r>
              <w:rPr>
                <w:rFonts w:cs="宋体"/>
                <w:kern w:val="0"/>
                <w:sz w:val="21"/>
                <w:szCs w:val="21"/>
              </w:rPr>
              <w:t>11.4</w:t>
            </w:r>
          </w:p>
        </w:tc>
        <w:tc>
          <w:tcPr>
            <w:tcW w:w="0" w:type="auto"/>
            <w:noWrap/>
            <w:vAlign w:val="center"/>
          </w:tcPr>
          <w:p w14:paraId="121B391D">
            <w:pPr>
              <w:widowControl/>
              <w:adjustRightInd/>
              <w:snapToGrid/>
              <w:spacing w:line="240" w:lineRule="auto"/>
              <w:ind w:firstLine="0" w:firstLineChars="0"/>
              <w:jc w:val="center"/>
              <w:rPr>
                <w:rFonts w:cs="宋体"/>
                <w:kern w:val="0"/>
                <w:sz w:val="21"/>
                <w:szCs w:val="21"/>
              </w:rPr>
            </w:pPr>
            <w:r>
              <w:rPr>
                <w:rFonts w:cs="宋体"/>
                <w:kern w:val="0"/>
                <w:sz w:val="21"/>
                <w:szCs w:val="21"/>
              </w:rPr>
              <w:t>5.40</w:t>
            </w:r>
          </w:p>
        </w:tc>
        <w:tc>
          <w:tcPr>
            <w:tcW w:w="0" w:type="auto"/>
            <w:noWrap/>
            <w:vAlign w:val="center"/>
          </w:tcPr>
          <w:p w14:paraId="396ACEB9">
            <w:pPr>
              <w:widowControl/>
              <w:adjustRightInd/>
              <w:snapToGrid/>
              <w:spacing w:line="240" w:lineRule="auto"/>
              <w:ind w:firstLine="0" w:firstLineChars="0"/>
              <w:jc w:val="center"/>
              <w:rPr>
                <w:rFonts w:cs="宋体"/>
                <w:kern w:val="0"/>
                <w:sz w:val="21"/>
                <w:szCs w:val="21"/>
              </w:rPr>
            </w:pPr>
            <w:r>
              <w:rPr>
                <w:rFonts w:cs="宋体"/>
                <w:kern w:val="0"/>
                <w:sz w:val="21"/>
                <w:szCs w:val="21"/>
              </w:rPr>
              <w:t>14.18</w:t>
            </w:r>
          </w:p>
        </w:tc>
        <w:tc>
          <w:tcPr>
            <w:tcW w:w="0" w:type="auto"/>
            <w:noWrap/>
            <w:vAlign w:val="center"/>
          </w:tcPr>
          <w:p w14:paraId="51896A18">
            <w:pPr>
              <w:widowControl/>
              <w:adjustRightInd/>
              <w:snapToGrid/>
              <w:spacing w:line="240" w:lineRule="auto"/>
              <w:ind w:firstLine="0" w:firstLineChars="0"/>
              <w:jc w:val="center"/>
              <w:rPr>
                <w:rFonts w:cs="宋体"/>
                <w:kern w:val="0"/>
                <w:sz w:val="21"/>
                <w:szCs w:val="21"/>
              </w:rPr>
            </w:pPr>
            <w:r>
              <w:rPr>
                <w:rFonts w:cs="宋体"/>
                <w:kern w:val="0"/>
                <w:sz w:val="21"/>
                <w:szCs w:val="21"/>
              </w:rPr>
              <w:t>1.35</w:t>
            </w:r>
          </w:p>
        </w:tc>
        <w:tc>
          <w:tcPr>
            <w:tcW w:w="0" w:type="auto"/>
            <w:noWrap/>
            <w:vAlign w:val="center"/>
          </w:tcPr>
          <w:p w14:paraId="1FB80139">
            <w:pPr>
              <w:widowControl/>
              <w:adjustRightInd/>
              <w:snapToGrid/>
              <w:spacing w:line="240" w:lineRule="auto"/>
              <w:ind w:firstLine="0" w:firstLineChars="0"/>
              <w:jc w:val="center"/>
              <w:rPr>
                <w:rFonts w:cs="宋体"/>
                <w:kern w:val="0"/>
                <w:sz w:val="21"/>
                <w:szCs w:val="21"/>
              </w:rPr>
            </w:pPr>
            <w:r>
              <w:rPr>
                <w:rFonts w:cs="宋体"/>
                <w:kern w:val="0"/>
                <w:sz w:val="21"/>
                <w:szCs w:val="21"/>
              </w:rPr>
              <w:t>20326</w:t>
            </w:r>
          </w:p>
        </w:tc>
        <w:tc>
          <w:tcPr>
            <w:tcW w:w="0" w:type="auto"/>
            <w:noWrap/>
            <w:vAlign w:val="center"/>
          </w:tcPr>
          <w:p w14:paraId="7113ADC3">
            <w:pPr>
              <w:widowControl/>
              <w:adjustRightInd/>
              <w:snapToGrid/>
              <w:spacing w:line="240" w:lineRule="auto"/>
              <w:ind w:firstLine="0" w:firstLineChars="0"/>
              <w:jc w:val="center"/>
              <w:rPr>
                <w:rFonts w:cs="宋体"/>
                <w:kern w:val="0"/>
                <w:sz w:val="21"/>
                <w:szCs w:val="21"/>
              </w:rPr>
            </w:pPr>
            <w:r>
              <w:rPr>
                <w:rFonts w:cs="宋体"/>
                <w:kern w:val="0"/>
                <w:sz w:val="21"/>
                <w:szCs w:val="21"/>
              </w:rPr>
              <w:t>29.7</w:t>
            </w:r>
          </w:p>
        </w:tc>
        <w:tc>
          <w:tcPr>
            <w:tcW w:w="0" w:type="auto"/>
            <w:noWrap/>
            <w:vAlign w:val="center"/>
          </w:tcPr>
          <w:p w14:paraId="1AFE0BAD">
            <w:pPr>
              <w:widowControl/>
              <w:adjustRightInd/>
              <w:snapToGrid/>
              <w:spacing w:line="240" w:lineRule="auto"/>
              <w:ind w:firstLine="0" w:firstLineChars="0"/>
              <w:jc w:val="center"/>
              <w:rPr>
                <w:rFonts w:cs="宋体"/>
                <w:kern w:val="0"/>
                <w:sz w:val="21"/>
                <w:szCs w:val="21"/>
              </w:rPr>
            </w:pPr>
            <w:r>
              <w:rPr>
                <w:rFonts w:cs="宋体"/>
                <w:kern w:val="0"/>
                <w:sz w:val="21"/>
                <w:szCs w:val="21"/>
              </w:rPr>
              <w:t>33.4</w:t>
            </w:r>
          </w:p>
        </w:tc>
        <w:tc>
          <w:tcPr>
            <w:tcW w:w="0" w:type="auto"/>
            <w:noWrap/>
            <w:vAlign w:val="center"/>
          </w:tcPr>
          <w:p w14:paraId="1F12ACD0">
            <w:pPr>
              <w:widowControl/>
              <w:adjustRightInd/>
              <w:snapToGrid/>
              <w:spacing w:line="240" w:lineRule="auto"/>
              <w:ind w:firstLine="0" w:firstLineChars="0"/>
              <w:jc w:val="center"/>
              <w:rPr>
                <w:rFonts w:cs="宋体"/>
                <w:kern w:val="0"/>
                <w:sz w:val="21"/>
                <w:szCs w:val="21"/>
              </w:rPr>
            </w:pPr>
            <w:r>
              <w:rPr>
                <w:rFonts w:cs="宋体"/>
                <w:kern w:val="0"/>
                <w:sz w:val="21"/>
                <w:szCs w:val="21"/>
              </w:rPr>
              <w:t>0.60</w:t>
            </w:r>
          </w:p>
        </w:tc>
        <w:tc>
          <w:tcPr>
            <w:tcW w:w="0" w:type="auto"/>
            <w:noWrap/>
            <w:vAlign w:val="center"/>
          </w:tcPr>
          <w:p w14:paraId="2A7C6D8C">
            <w:pPr>
              <w:widowControl/>
              <w:adjustRightInd/>
              <w:snapToGrid/>
              <w:spacing w:line="240" w:lineRule="auto"/>
              <w:ind w:firstLine="0" w:firstLineChars="0"/>
              <w:jc w:val="center"/>
              <w:rPr>
                <w:rFonts w:cs="宋体"/>
                <w:kern w:val="0"/>
                <w:sz w:val="21"/>
                <w:szCs w:val="21"/>
              </w:rPr>
            </w:pPr>
            <w:r>
              <w:rPr>
                <w:rFonts w:cs="宋体"/>
                <w:kern w:val="0"/>
                <w:sz w:val="21"/>
                <w:szCs w:val="21"/>
              </w:rPr>
              <w:t>1.5</w:t>
            </w:r>
          </w:p>
        </w:tc>
        <w:tc>
          <w:tcPr>
            <w:tcW w:w="0" w:type="auto"/>
            <w:noWrap/>
            <w:vAlign w:val="center"/>
          </w:tcPr>
          <w:p w14:paraId="0283605E">
            <w:pPr>
              <w:widowControl/>
              <w:adjustRightInd/>
              <w:snapToGrid/>
              <w:spacing w:line="240" w:lineRule="auto"/>
              <w:ind w:firstLine="0" w:firstLineChars="0"/>
              <w:jc w:val="center"/>
              <w:rPr>
                <w:rFonts w:cs="宋体"/>
                <w:kern w:val="0"/>
                <w:sz w:val="21"/>
                <w:szCs w:val="21"/>
              </w:rPr>
            </w:pPr>
            <w:r>
              <w:rPr>
                <w:rFonts w:cs="宋体"/>
                <w:kern w:val="0"/>
                <w:sz w:val="21"/>
                <w:szCs w:val="21"/>
              </w:rPr>
              <w:t>1.7</w:t>
            </w:r>
          </w:p>
        </w:tc>
        <w:tc>
          <w:tcPr>
            <w:tcW w:w="0" w:type="auto"/>
            <w:noWrap/>
            <w:vAlign w:val="center"/>
          </w:tcPr>
          <w:p w14:paraId="051494B9">
            <w:pPr>
              <w:widowControl/>
              <w:adjustRightInd/>
              <w:snapToGrid/>
              <w:spacing w:line="240" w:lineRule="auto"/>
              <w:ind w:firstLine="0" w:firstLineChars="0"/>
              <w:jc w:val="center"/>
              <w:rPr>
                <w:rFonts w:cs="宋体"/>
                <w:kern w:val="0"/>
                <w:sz w:val="21"/>
                <w:szCs w:val="21"/>
              </w:rPr>
            </w:pPr>
            <w:r>
              <w:rPr>
                <w:rFonts w:cs="宋体"/>
                <w:kern w:val="0"/>
                <w:sz w:val="21"/>
                <w:szCs w:val="21"/>
              </w:rPr>
              <w:t>0.03</w:t>
            </w:r>
          </w:p>
        </w:tc>
        <w:tc>
          <w:tcPr>
            <w:tcW w:w="0" w:type="auto"/>
            <w:noWrap/>
            <w:vAlign w:val="center"/>
          </w:tcPr>
          <w:p w14:paraId="019A34E3">
            <w:pPr>
              <w:widowControl/>
              <w:adjustRightInd/>
              <w:snapToGrid/>
              <w:spacing w:line="240" w:lineRule="auto"/>
              <w:ind w:firstLine="0" w:firstLineChars="0"/>
              <w:jc w:val="center"/>
              <w:rPr>
                <w:rFonts w:cs="宋体"/>
                <w:kern w:val="0"/>
                <w:sz w:val="21"/>
                <w:szCs w:val="21"/>
              </w:rPr>
            </w:pPr>
            <w:r>
              <w:rPr>
                <w:rFonts w:cs="宋体"/>
                <w:kern w:val="0"/>
                <w:sz w:val="21"/>
                <w:szCs w:val="21"/>
              </w:rPr>
              <w:t>1.88</w:t>
            </w:r>
          </w:p>
        </w:tc>
        <w:tc>
          <w:tcPr>
            <w:tcW w:w="0" w:type="auto"/>
            <w:noWrap/>
            <w:vAlign w:val="center"/>
          </w:tcPr>
          <w:p w14:paraId="13EB8B00">
            <w:pPr>
              <w:widowControl/>
              <w:adjustRightInd/>
              <w:snapToGrid/>
              <w:spacing w:line="240" w:lineRule="auto"/>
              <w:ind w:firstLine="0" w:firstLineChars="0"/>
              <w:jc w:val="center"/>
              <w:rPr>
                <w:rFonts w:cs="宋体"/>
                <w:kern w:val="0"/>
                <w:sz w:val="21"/>
                <w:szCs w:val="21"/>
              </w:rPr>
            </w:pPr>
            <w:r>
              <w:rPr>
                <w:rFonts w:cs="宋体"/>
                <w:kern w:val="0"/>
                <w:sz w:val="21"/>
                <w:szCs w:val="21"/>
              </w:rPr>
              <w:t>2.12</w:t>
            </w:r>
          </w:p>
        </w:tc>
        <w:tc>
          <w:tcPr>
            <w:tcW w:w="0" w:type="auto"/>
            <w:noWrap/>
            <w:vAlign w:val="center"/>
          </w:tcPr>
          <w:p w14:paraId="4E403F78">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11CFAD11">
            <w:pPr>
              <w:widowControl/>
              <w:adjustRightInd/>
              <w:snapToGrid/>
              <w:spacing w:line="240" w:lineRule="auto"/>
              <w:ind w:firstLine="0" w:firstLineChars="0"/>
              <w:jc w:val="center"/>
              <w:rPr>
                <w:rFonts w:cs="宋体"/>
                <w:kern w:val="0"/>
                <w:sz w:val="21"/>
                <w:szCs w:val="21"/>
              </w:rPr>
            </w:pPr>
            <w:r>
              <w:rPr>
                <w:rFonts w:cs="宋体"/>
                <w:kern w:val="0"/>
                <w:sz w:val="21"/>
                <w:szCs w:val="21"/>
              </w:rPr>
              <w:t>4.3</w:t>
            </w:r>
          </w:p>
        </w:tc>
        <w:tc>
          <w:tcPr>
            <w:tcW w:w="0" w:type="auto"/>
            <w:noWrap/>
            <w:vAlign w:val="center"/>
          </w:tcPr>
          <w:p w14:paraId="672F179A">
            <w:pPr>
              <w:widowControl/>
              <w:adjustRightInd/>
              <w:snapToGrid/>
              <w:spacing w:line="240" w:lineRule="auto"/>
              <w:ind w:firstLine="0" w:firstLineChars="0"/>
              <w:jc w:val="center"/>
              <w:rPr>
                <w:rFonts w:cs="宋体"/>
                <w:kern w:val="0"/>
                <w:sz w:val="21"/>
                <w:szCs w:val="21"/>
              </w:rPr>
            </w:pPr>
            <w:r>
              <w:rPr>
                <w:rFonts w:cs="宋体"/>
                <w:kern w:val="0"/>
                <w:sz w:val="21"/>
                <w:szCs w:val="21"/>
              </w:rPr>
              <w:t>0.08</w:t>
            </w:r>
          </w:p>
        </w:tc>
        <w:tc>
          <w:tcPr>
            <w:tcW w:w="0" w:type="auto"/>
            <w:noWrap/>
            <w:vAlign w:val="center"/>
          </w:tcPr>
          <w:p w14:paraId="14A95227">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3EC16887">
            <w:pPr>
              <w:widowControl/>
              <w:adjustRightInd/>
              <w:snapToGrid/>
              <w:spacing w:line="240" w:lineRule="auto"/>
              <w:ind w:firstLine="0" w:firstLineChars="0"/>
              <w:jc w:val="center"/>
              <w:rPr>
                <w:rFonts w:cs="宋体"/>
                <w:kern w:val="0"/>
                <w:sz w:val="21"/>
                <w:szCs w:val="21"/>
              </w:rPr>
            </w:pPr>
            <w:r>
              <w:rPr>
                <w:rFonts w:cs="宋体"/>
                <w:kern w:val="0"/>
                <w:sz w:val="21"/>
                <w:szCs w:val="21"/>
              </w:rPr>
              <w:t>3.09</w:t>
            </w:r>
          </w:p>
        </w:tc>
      </w:tr>
      <w:tr w14:paraId="190E054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0446D8E0">
            <w:pPr>
              <w:widowControl/>
              <w:adjustRightInd/>
              <w:snapToGrid/>
              <w:spacing w:line="240" w:lineRule="auto"/>
              <w:ind w:firstLine="0" w:firstLineChars="0"/>
              <w:jc w:val="center"/>
              <w:rPr>
                <w:rFonts w:cs="宋体"/>
                <w:kern w:val="0"/>
                <w:sz w:val="21"/>
                <w:szCs w:val="21"/>
              </w:rPr>
            </w:pPr>
          </w:p>
        </w:tc>
        <w:tc>
          <w:tcPr>
            <w:tcW w:w="0" w:type="auto"/>
            <w:noWrap/>
            <w:vAlign w:val="center"/>
          </w:tcPr>
          <w:p w14:paraId="2CFAC2EC">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2B149E65">
            <w:pPr>
              <w:widowControl/>
              <w:adjustRightInd/>
              <w:snapToGrid/>
              <w:spacing w:line="240" w:lineRule="auto"/>
              <w:ind w:firstLine="0" w:firstLineChars="0"/>
              <w:jc w:val="center"/>
              <w:rPr>
                <w:rFonts w:cs="宋体"/>
                <w:kern w:val="0"/>
                <w:sz w:val="21"/>
                <w:szCs w:val="21"/>
              </w:rPr>
            </w:pPr>
            <w:r>
              <w:rPr>
                <w:rFonts w:cs="宋体"/>
                <w:kern w:val="0"/>
                <w:sz w:val="21"/>
                <w:szCs w:val="21"/>
              </w:rPr>
              <w:t>95</w:t>
            </w:r>
          </w:p>
        </w:tc>
        <w:tc>
          <w:tcPr>
            <w:tcW w:w="0" w:type="auto"/>
            <w:noWrap/>
            <w:vAlign w:val="center"/>
          </w:tcPr>
          <w:p w14:paraId="510D472E">
            <w:pPr>
              <w:widowControl/>
              <w:adjustRightInd/>
              <w:snapToGrid/>
              <w:spacing w:line="240" w:lineRule="auto"/>
              <w:ind w:firstLine="0" w:firstLineChars="0"/>
              <w:jc w:val="center"/>
              <w:rPr>
                <w:rFonts w:cs="宋体"/>
                <w:kern w:val="0"/>
                <w:sz w:val="21"/>
                <w:szCs w:val="21"/>
              </w:rPr>
            </w:pPr>
            <w:r>
              <w:rPr>
                <w:rFonts w:cs="宋体"/>
                <w:kern w:val="0"/>
                <w:sz w:val="21"/>
                <w:szCs w:val="21"/>
              </w:rPr>
              <w:t>326</w:t>
            </w:r>
          </w:p>
        </w:tc>
        <w:tc>
          <w:tcPr>
            <w:tcW w:w="0" w:type="auto"/>
            <w:noWrap/>
            <w:vAlign w:val="center"/>
          </w:tcPr>
          <w:p w14:paraId="05709C49">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4C285790">
            <w:pPr>
              <w:widowControl/>
              <w:adjustRightInd/>
              <w:snapToGrid/>
              <w:spacing w:line="240" w:lineRule="auto"/>
              <w:ind w:firstLine="0" w:firstLineChars="0"/>
              <w:jc w:val="center"/>
              <w:rPr>
                <w:rFonts w:cs="宋体"/>
                <w:kern w:val="0"/>
                <w:sz w:val="21"/>
                <w:szCs w:val="21"/>
              </w:rPr>
            </w:pPr>
            <w:r>
              <w:rPr>
                <w:rFonts w:cs="宋体"/>
                <w:kern w:val="0"/>
                <w:sz w:val="21"/>
                <w:szCs w:val="21"/>
              </w:rPr>
              <w:t>5.20</w:t>
            </w:r>
          </w:p>
        </w:tc>
        <w:tc>
          <w:tcPr>
            <w:tcW w:w="0" w:type="auto"/>
            <w:noWrap/>
            <w:vAlign w:val="center"/>
          </w:tcPr>
          <w:p w14:paraId="42B40E3F">
            <w:pPr>
              <w:widowControl/>
              <w:adjustRightInd/>
              <w:snapToGrid/>
              <w:spacing w:line="240" w:lineRule="auto"/>
              <w:ind w:firstLine="0" w:firstLineChars="0"/>
              <w:jc w:val="center"/>
              <w:rPr>
                <w:rFonts w:cs="宋体"/>
                <w:kern w:val="0"/>
                <w:sz w:val="21"/>
                <w:szCs w:val="21"/>
              </w:rPr>
            </w:pPr>
            <w:r>
              <w:rPr>
                <w:rFonts w:cs="宋体"/>
                <w:kern w:val="0"/>
                <w:sz w:val="21"/>
                <w:szCs w:val="21"/>
              </w:rPr>
              <w:t>7.76</w:t>
            </w:r>
          </w:p>
        </w:tc>
        <w:tc>
          <w:tcPr>
            <w:tcW w:w="0" w:type="auto"/>
            <w:noWrap/>
            <w:vAlign w:val="center"/>
          </w:tcPr>
          <w:p w14:paraId="1093660D">
            <w:pPr>
              <w:widowControl/>
              <w:adjustRightInd/>
              <w:snapToGrid/>
              <w:spacing w:line="240" w:lineRule="auto"/>
              <w:ind w:firstLine="0" w:firstLineChars="0"/>
              <w:jc w:val="center"/>
              <w:rPr>
                <w:rFonts w:cs="宋体"/>
                <w:kern w:val="0"/>
                <w:sz w:val="21"/>
                <w:szCs w:val="21"/>
              </w:rPr>
            </w:pPr>
            <w:r>
              <w:rPr>
                <w:rFonts w:cs="宋体"/>
                <w:kern w:val="0"/>
                <w:sz w:val="21"/>
                <w:szCs w:val="21"/>
              </w:rPr>
              <w:t>1.33</w:t>
            </w:r>
          </w:p>
        </w:tc>
        <w:tc>
          <w:tcPr>
            <w:tcW w:w="0" w:type="auto"/>
            <w:noWrap/>
            <w:vAlign w:val="center"/>
          </w:tcPr>
          <w:p w14:paraId="01BEA810">
            <w:pPr>
              <w:widowControl/>
              <w:adjustRightInd/>
              <w:snapToGrid/>
              <w:spacing w:line="240" w:lineRule="auto"/>
              <w:ind w:firstLine="0" w:firstLineChars="0"/>
              <w:jc w:val="center"/>
              <w:rPr>
                <w:rFonts w:cs="宋体"/>
                <w:kern w:val="0"/>
                <w:sz w:val="21"/>
                <w:szCs w:val="21"/>
              </w:rPr>
            </w:pPr>
            <w:r>
              <w:rPr>
                <w:rFonts w:cs="宋体"/>
                <w:kern w:val="0"/>
                <w:sz w:val="21"/>
                <w:szCs w:val="21"/>
              </w:rPr>
              <w:t>7819</w:t>
            </w:r>
          </w:p>
        </w:tc>
        <w:tc>
          <w:tcPr>
            <w:tcW w:w="0" w:type="auto"/>
            <w:noWrap/>
            <w:vAlign w:val="center"/>
          </w:tcPr>
          <w:p w14:paraId="0A422F27">
            <w:pPr>
              <w:widowControl/>
              <w:adjustRightInd/>
              <w:snapToGrid/>
              <w:spacing w:line="240" w:lineRule="auto"/>
              <w:ind w:firstLine="0" w:firstLineChars="0"/>
              <w:jc w:val="center"/>
              <w:rPr>
                <w:rFonts w:cs="宋体"/>
                <w:kern w:val="0"/>
                <w:sz w:val="21"/>
                <w:szCs w:val="21"/>
              </w:rPr>
            </w:pPr>
            <w:r>
              <w:rPr>
                <w:rFonts w:cs="宋体"/>
                <w:kern w:val="0"/>
                <w:sz w:val="21"/>
                <w:szCs w:val="21"/>
              </w:rPr>
              <w:t>14.0</w:t>
            </w:r>
          </w:p>
        </w:tc>
        <w:tc>
          <w:tcPr>
            <w:tcW w:w="0" w:type="auto"/>
            <w:noWrap/>
            <w:vAlign w:val="center"/>
          </w:tcPr>
          <w:p w14:paraId="2817ADA2">
            <w:pPr>
              <w:widowControl/>
              <w:adjustRightInd/>
              <w:snapToGrid/>
              <w:spacing w:line="240" w:lineRule="auto"/>
              <w:ind w:firstLine="0" w:firstLineChars="0"/>
              <w:jc w:val="center"/>
              <w:rPr>
                <w:rFonts w:cs="宋体"/>
                <w:kern w:val="0"/>
                <w:sz w:val="21"/>
                <w:szCs w:val="21"/>
              </w:rPr>
            </w:pPr>
            <w:r>
              <w:rPr>
                <w:rFonts w:cs="宋体"/>
                <w:kern w:val="0"/>
                <w:sz w:val="21"/>
                <w:szCs w:val="21"/>
              </w:rPr>
              <w:t>15.5</w:t>
            </w:r>
          </w:p>
        </w:tc>
        <w:tc>
          <w:tcPr>
            <w:tcW w:w="0" w:type="auto"/>
            <w:noWrap/>
            <w:vAlign w:val="center"/>
          </w:tcPr>
          <w:p w14:paraId="2F6CEEBE">
            <w:pPr>
              <w:widowControl/>
              <w:adjustRightInd/>
              <w:snapToGrid/>
              <w:spacing w:line="240" w:lineRule="auto"/>
              <w:ind w:firstLine="0" w:firstLineChars="0"/>
              <w:jc w:val="center"/>
              <w:rPr>
                <w:rFonts w:cs="宋体"/>
                <w:kern w:val="0"/>
                <w:sz w:val="21"/>
                <w:szCs w:val="21"/>
              </w:rPr>
            </w:pPr>
            <w:r>
              <w:rPr>
                <w:rFonts w:cs="宋体"/>
                <w:kern w:val="0"/>
                <w:sz w:val="21"/>
                <w:szCs w:val="21"/>
              </w:rPr>
              <w:t>0.11</w:t>
            </w:r>
          </w:p>
        </w:tc>
        <w:tc>
          <w:tcPr>
            <w:tcW w:w="0" w:type="auto"/>
            <w:noWrap/>
            <w:vAlign w:val="center"/>
          </w:tcPr>
          <w:p w14:paraId="010FC3E2">
            <w:pPr>
              <w:widowControl/>
              <w:adjustRightInd/>
              <w:snapToGrid/>
              <w:spacing w:line="240" w:lineRule="auto"/>
              <w:ind w:firstLine="0" w:firstLineChars="0"/>
              <w:jc w:val="center"/>
              <w:rPr>
                <w:rFonts w:cs="宋体"/>
                <w:kern w:val="0"/>
                <w:sz w:val="21"/>
                <w:szCs w:val="21"/>
              </w:rPr>
            </w:pPr>
            <w:r>
              <w:rPr>
                <w:rFonts w:cs="宋体"/>
                <w:kern w:val="0"/>
                <w:sz w:val="21"/>
                <w:szCs w:val="21"/>
              </w:rPr>
              <w:t>2.4</w:t>
            </w:r>
          </w:p>
        </w:tc>
        <w:tc>
          <w:tcPr>
            <w:tcW w:w="0" w:type="auto"/>
            <w:noWrap/>
            <w:vAlign w:val="center"/>
          </w:tcPr>
          <w:p w14:paraId="54DA708E">
            <w:pPr>
              <w:widowControl/>
              <w:adjustRightInd/>
              <w:snapToGrid/>
              <w:spacing w:line="240" w:lineRule="auto"/>
              <w:ind w:firstLine="0" w:firstLineChars="0"/>
              <w:jc w:val="center"/>
              <w:rPr>
                <w:rFonts w:cs="宋体"/>
                <w:kern w:val="0"/>
                <w:sz w:val="21"/>
                <w:szCs w:val="21"/>
              </w:rPr>
            </w:pPr>
            <w:r>
              <w:rPr>
                <w:rFonts w:cs="宋体"/>
                <w:kern w:val="0"/>
                <w:sz w:val="21"/>
                <w:szCs w:val="21"/>
              </w:rPr>
              <w:t>2.7</w:t>
            </w:r>
          </w:p>
        </w:tc>
        <w:tc>
          <w:tcPr>
            <w:tcW w:w="0" w:type="auto"/>
            <w:noWrap/>
            <w:vAlign w:val="center"/>
          </w:tcPr>
          <w:p w14:paraId="5B1CE9AA">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7F3D05EE">
            <w:pPr>
              <w:widowControl/>
              <w:adjustRightInd/>
              <w:snapToGrid/>
              <w:spacing w:line="240" w:lineRule="auto"/>
              <w:ind w:firstLine="0" w:firstLineChars="0"/>
              <w:jc w:val="center"/>
              <w:rPr>
                <w:rFonts w:cs="宋体"/>
                <w:kern w:val="0"/>
                <w:sz w:val="21"/>
                <w:szCs w:val="21"/>
              </w:rPr>
            </w:pPr>
            <w:r>
              <w:rPr>
                <w:rFonts w:cs="宋体"/>
                <w:kern w:val="0"/>
                <w:sz w:val="21"/>
                <w:szCs w:val="21"/>
              </w:rPr>
              <w:t>4.74</w:t>
            </w:r>
          </w:p>
        </w:tc>
        <w:tc>
          <w:tcPr>
            <w:tcW w:w="0" w:type="auto"/>
            <w:noWrap/>
            <w:vAlign w:val="center"/>
          </w:tcPr>
          <w:p w14:paraId="6319803B">
            <w:pPr>
              <w:widowControl/>
              <w:adjustRightInd/>
              <w:snapToGrid/>
              <w:spacing w:line="240" w:lineRule="auto"/>
              <w:ind w:firstLine="0" w:firstLineChars="0"/>
              <w:jc w:val="center"/>
              <w:rPr>
                <w:rFonts w:cs="宋体"/>
                <w:kern w:val="0"/>
                <w:sz w:val="21"/>
                <w:szCs w:val="21"/>
              </w:rPr>
            </w:pPr>
            <w:r>
              <w:rPr>
                <w:rFonts w:cs="宋体"/>
                <w:kern w:val="0"/>
                <w:sz w:val="21"/>
                <w:szCs w:val="21"/>
              </w:rPr>
              <w:t>5.25</w:t>
            </w:r>
          </w:p>
        </w:tc>
        <w:tc>
          <w:tcPr>
            <w:tcW w:w="0" w:type="auto"/>
            <w:noWrap/>
            <w:vAlign w:val="center"/>
          </w:tcPr>
          <w:p w14:paraId="6459528A">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51C062AE">
            <w:pPr>
              <w:widowControl/>
              <w:adjustRightInd/>
              <w:snapToGrid/>
              <w:spacing w:line="240" w:lineRule="auto"/>
              <w:ind w:firstLine="0" w:firstLineChars="0"/>
              <w:jc w:val="center"/>
              <w:rPr>
                <w:rFonts w:cs="宋体"/>
                <w:kern w:val="0"/>
                <w:sz w:val="21"/>
                <w:szCs w:val="21"/>
              </w:rPr>
            </w:pPr>
            <w:r>
              <w:rPr>
                <w:rFonts w:cs="宋体"/>
                <w:kern w:val="0"/>
                <w:sz w:val="21"/>
                <w:szCs w:val="21"/>
              </w:rPr>
              <w:t>4.0</w:t>
            </w:r>
          </w:p>
        </w:tc>
        <w:tc>
          <w:tcPr>
            <w:tcW w:w="0" w:type="auto"/>
            <w:noWrap/>
            <w:vAlign w:val="center"/>
          </w:tcPr>
          <w:p w14:paraId="5C96924A">
            <w:pPr>
              <w:widowControl/>
              <w:adjustRightInd/>
              <w:snapToGrid/>
              <w:spacing w:line="240" w:lineRule="auto"/>
              <w:ind w:firstLine="0" w:firstLineChars="0"/>
              <w:jc w:val="center"/>
              <w:rPr>
                <w:rFonts w:cs="宋体"/>
                <w:kern w:val="0"/>
                <w:sz w:val="21"/>
                <w:szCs w:val="21"/>
              </w:rPr>
            </w:pPr>
            <w:r>
              <w:rPr>
                <w:rFonts w:cs="宋体"/>
                <w:kern w:val="0"/>
                <w:sz w:val="21"/>
                <w:szCs w:val="21"/>
              </w:rPr>
              <w:t>0.03</w:t>
            </w:r>
          </w:p>
        </w:tc>
        <w:tc>
          <w:tcPr>
            <w:tcW w:w="0" w:type="auto"/>
            <w:noWrap/>
            <w:vAlign w:val="center"/>
          </w:tcPr>
          <w:p w14:paraId="1776FC00">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4AAE3AAE">
            <w:pPr>
              <w:widowControl/>
              <w:adjustRightInd/>
              <w:snapToGrid/>
              <w:spacing w:line="240" w:lineRule="auto"/>
              <w:ind w:firstLine="0" w:firstLineChars="0"/>
              <w:jc w:val="center"/>
              <w:rPr>
                <w:rFonts w:cs="宋体"/>
                <w:kern w:val="0"/>
                <w:sz w:val="21"/>
                <w:szCs w:val="21"/>
              </w:rPr>
            </w:pPr>
            <w:r>
              <w:rPr>
                <w:rFonts w:cs="宋体"/>
                <w:kern w:val="0"/>
                <w:sz w:val="21"/>
                <w:szCs w:val="21"/>
              </w:rPr>
              <w:t>3.44</w:t>
            </w:r>
          </w:p>
        </w:tc>
      </w:tr>
      <w:tr w14:paraId="06E9B97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continue"/>
            <w:vAlign w:val="center"/>
          </w:tcPr>
          <w:p w14:paraId="49ECFCA9">
            <w:pPr>
              <w:widowControl/>
              <w:adjustRightInd/>
              <w:snapToGrid/>
              <w:spacing w:line="240" w:lineRule="auto"/>
              <w:ind w:firstLine="0" w:firstLineChars="0"/>
              <w:jc w:val="center"/>
              <w:rPr>
                <w:rFonts w:cs="宋体"/>
                <w:kern w:val="0"/>
                <w:sz w:val="21"/>
                <w:szCs w:val="21"/>
              </w:rPr>
            </w:pPr>
          </w:p>
        </w:tc>
        <w:tc>
          <w:tcPr>
            <w:tcW w:w="0" w:type="auto"/>
            <w:noWrap/>
            <w:vAlign w:val="center"/>
          </w:tcPr>
          <w:p w14:paraId="23A5BC02">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282A5FA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CA596E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79C514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2E6CD6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B630D0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1F7EE9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F889B93">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6C5414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8650EF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7FCD87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A098E9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BB13C7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96A28E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8B0072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4101A5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8CF895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CD5CE7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15E739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F86137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5A6B13A">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74AFB31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4F7DCBD2">
            <w:pPr>
              <w:widowControl/>
              <w:adjustRightInd/>
              <w:snapToGrid/>
              <w:spacing w:line="240" w:lineRule="auto"/>
              <w:ind w:firstLine="0" w:firstLineChars="0"/>
              <w:jc w:val="center"/>
              <w:rPr>
                <w:rFonts w:cs="宋体"/>
                <w:kern w:val="0"/>
                <w:sz w:val="21"/>
                <w:szCs w:val="21"/>
              </w:rPr>
            </w:pPr>
            <w:r>
              <w:rPr>
                <w:rFonts w:cs="宋体"/>
                <w:kern w:val="0"/>
                <w:sz w:val="21"/>
                <w:szCs w:val="21"/>
              </w:rPr>
              <w:t>九月</w:t>
            </w:r>
          </w:p>
        </w:tc>
        <w:tc>
          <w:tcPr>
            <w:tcW w:w="0" w:type="auto"/>
            <w:noWrap/>
            <w:vAlign w:val="center"/>
          </w:tcPr>
          <w:p w14:paraId="28012835">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4F7048D4">
            <w:pPr>
              <w:widowControl/>
              <w:adjustRightInd/>
              <w:snapToGrid/>
              <w:spacing w:line="240" w:lineRule="auto"/>
              <w:ind w:firstLine="0" w:firstLineChars="0"/>
              <w:jc w:val="center"/>
              <w:rPr>
                <w:rFonts w:cs="宋体"/>
                <w:kern w:val="0"/>
                <w:sz w:val="21"/>
                <w:szCs w:val="21"/>
              </w:rPr>
            </w:pPr>
            <w:r>
              <w:rPr>
                <w:rFonts w:cs="宋体"/>
                <w:kern w:val="0"/>
                <w:sz w:val="21"/>
                <w:szCs w:val="21"/>
              </w:rPr>
              <w:t>95</w:t>
            </w:r>
          </w:p>
        </w:tc>
        <w:tc>
          <w:tcPr>
            <w:tcW w:w="0" w:type="auto"/>
            <w:noWrap/>
            <w:vAlign w:val="center"/>
          </w:tcPr>
          <w:p w14:paraId="21A6C31C">
            <w:pPr>
              <w:widowControl/>
              <w:adjustRightInd/>
              <w:snapToGrid/>
              <w:spacing w:line="240" w:lineRule="auto"/>
              <w:ind w:firstLine="0" w:firstLineChars="0"/>
              <w:jc w:val="center"/>
              <w:rPr>
                <w:rFonts w:cs="宋体"/>
                <w:kern w:val="0"/>
                <w:sz w:val="21"/>
                <w:szCs w:val="21"/>
              </w:rPr>
            </w:pPr>
            <w:r>
              <w:rPr>
                <w:rFonts w:cs="宋体"/>
                <w:kern w:val="0"/>
                <w:sz w:val="21"/>
                <w:szCs w:val="21"/>
              </w:rPr>
              <w:t>158</w:t>
            </w:r>
          </w:p>
        </w:tc>
        <w:tc>
          <w:tcPr>
            <w:tcW w:w="0" w:type="auto"/>
            <w:noWrap/>
            <w:vAlign w:val="center"/>
          </w:tcPr>
          <w:p w14:paraId="1597D7B3">
            <w:pPr>
              <w:widowControl/>
              <w:adjustRightInd/>
              <w:snapToGrid/>
              <w:spacing w:line="240" w:lineRule="auto"/>
              <w:ind w:firstLine="0" w:firstLineChars="0"/>
              <w:jc w:val="center"/>
              <w:rPr>
                <w:rFonts w:cs="宋体"/>
                <w:kern w:val="0"/>
                <w:sz w:val="21"/>
                <w:szCs w:val="21"/>
              </w:rPr>
            </w:pPr>
            <w:r>
              <w:rPr>
                <w:rFonts w:cs="宋体"/>
                <w:kern w:val="0"/>
                <w:sz w:val="21"/>
                <w:szCs w:val="21"/>
              </w:rPr>
              <w:t>11.1</w:t>
            </w:r>
          </w:p>
        </w:tc>
        <w:tc>
          <w:tcPr>
            <w:tcW w:w="0" w:type="auto"/>
            <w:noWrap/>
            <w:vAlign w:val="center"/>
          </w:tcPr>
          <w:p w14:paraId="7D3AAF49">
            <w:pPr>
              <w:widowControl/>
              <w:adjustRightInd/>
              <w:snapToGrid/>
              <w:spacing w:line="240" w:lineRule="auto"/>
              <w:ind w:firstLine="0" w:firstLineChars="0"/>
              <w:jc w:val="center"/>
              <w:rPr>
                <w:rFonts w:cs="宋体"/>
                <w:kern w:val="0"/>
                <w:sz w:val="21"/>
                <w:szCs w:val="21"/>
              </w:rPr>
            </w:pPr>
            <w:r>
              <w:rPr>
                <w:rFonts w:cs="宋体"/>
                <w:kern w:val="0"/>
                <w:sz w:val="21"/>
                <w:szCs w:val="21"/>
              </w:rPr>
              <w:t>6.30</w:t>
            </w:r>
          </w:p>
        </w:tc>
        <w:tc>
          <w:tcPr>
            <w:tcW w:w="0" w:type="auto"/>
            <w:noWrap/>
            <w:vAlign w:val="center"/>
          </w:tcPr>
          <w:p w14:paraId="4F638BBD">
            <w:pPr>
              <w:widowControl/>
              <w:adjustRightInd/>
              <w:snapToGrid/>
              <w:spacing w:line="240" w:lineRule="auto"/>
              <w:ind w:firstLine="0" w:firstLineChars="0"/>
              <w:jc w:val="center"/>
              <w:rPr>
                <w:rFonts w:cs="宋体"/>
                <w:kern w:val="0"/>
                <w:sz w:val="21"/>
                <w:szCs w:val="21"/>
              </w:rPr>
            </w:pPr>
            <w:r>
              <w:rPr>
                <w:rFonts w:cs="宋体"/>
                <w:kern w:val="0"/>
                <w:sz w:val="21"/>
                <w:szCs w:val="21"/>
              </w:rPr>
              <w:t>6.95</w:t>
            </w:r>
          </w:p>
        </w:tc>
        <w:tc>
          <w:tcPr>
            <w:tcW w:w="0" w:type="auto"/>
            <w:noWrap/>
            <w:vAlign w:val="center"/>
          </w:tcPr>
          <w:p w14:paraId="38F4B431">
            <w:pPr>
              <w:widowControl/>
              <w:adjustRightInd/>
              <w:snapToGrid/>
              <w:spacing w:line="240" w:lineRule="auto"/>
              <w:ind w:firstLine="0" w:firstLineChars="0"/>
              <w:jc w:val="center"/>
              <w:rPr>
                <w:rFonts w:cs="宋体"/>
                <w:kern w:val="0"/>
                <w:sz w:val="21"/>
                <w:szCs w:val="21"/>
              </w:rPr>
            </w:pPr>
            <w:r>
              <w:rPr>
                <w:rFonts w:cs="宋体"/>
                <w:kern w:val="0"/>
                <w:sz w:val="21"/>
                <w:szCs w:val="21"/>
              </w:rPr>
              <w:t>1.43</w:t>
            </w:r>
          </w:p>
        </w:tc>
        <w:tc>
          <w:tcPr>
            <w:tcW w:w="0" w:type="auto"/>
            <w:noWrap/>
            <w:vAlign w:val="center"/>
          </w:tcPr>
          <w:p w14:paraId="1EB1902C">
            <w:pPr>
              <w:widowControl/>
              <w:adjustRightInd/>
              <w:snapToGrid/>
              <w:spacing w:line="240" w:lineRule="auto"/>
              <w:ind w:firstLine="0" w:firstLineChars="0"/>
              <w:jc w:val="center"/>
              <w:rPr>
                <w:rFonts w:cs="宋体"/>
                <w:kern w:val="0"/>
                <w:sz w:val="21"/>
                <w:szCs w:val="21"/>
              </w:rPr>
            </w:pPr>
            <w:r>
              <w:rPr>
                <w:rFonts w:cs="宋体"/>
                <w:kern w:val="0"/>
                <w:sz w:val="21"/>
                <w:szCs w:val="21"/>
              </w:rPr>
              <w:t>8941</w:t>
            </w:r>
          </w:p>
        </w:tc>
        <w:tc>
          <w:tcPr>
            <w:tcW w:w="0" w:type="auto"/>
            <w:noWrap/>
            <w:vAlign w:val="center"/>
          </w:tcPr>
          <w:p w14:paraId="1CF4AFB1">
            <w:pPr>
              <w:widowControl/>
              <w:adjustRightInd/>
              <w:snapToGrid/>
              <w:spacing w:line="240" w:lineRule="auto"/>
              <w:ind w:firstLine="0" w:firstLineChars="0"/>
              <w:jc w:val="center"/>
              <w:rPr>
                <w:rFonts w:cs="宋体"/>
                <w:kern w:val="0"/>
                <w:sz w:val="21"/>
                <w:szCs w:val="21"/>
              </w:rPr>
            </w:pPr>
            <w:r>
              <w:rPr>
                <w:rFonts w:cs="宋体"/>
                <w:kern w:val="0"/>
                <w:sz w:val="21"/>
                <w:szCs w:val="21"/>
              </w:rPr>
              <w:t>24.1</w:t>
            </w:r>
          </w:p>
        </w:tc>
        <w:tc>
          <w:tcPr>
            <w:tcW w:w="0" w:type="auto"/>
            <w:noWrap/>
            <w:vAlign w:val="center"/>
          </w:tcPr>
          <w:p w14:paraId="7204EC9E">
            <w:pPr>
              <w:widowControl/>
              <w:adjustRightInd/>
              <w:snapToGrid/>
              <w:spacing w:line="240" w:lineRule="auto"/>
              <w:ind w:firstLine="0" w:firstLineChars="0"/>
              <w:jc w:val="center"/>
              <w:rPr>
                <w:rFonts w:cs="宋体"/>
                <w:kern w:val="0"/>
                <w:sz w:val="21"/>
                <w:szCs w:val="21"/>
              </w:rPr>
            </w:pPr>
            <w:r>
              <w:rPr>
                <w:rFonts w:cs="宋体"/>
                <w:kern w:val="0"/>
                <w:sz w:val="21"/>
                <w:szCs w:val="21"/>
              </w:rPr>
              <w:t>28.7</w:t>
            </w:r>
          </w:p>
        </w:tc>
        <w:tc>
          <w:tcPr>
            <w:tcW w:w="0" w:type="auto"/>
            <w:noWrap/>
            <w:vAlign w:val="center"/>
          </w:tcPr>
          <w:p w14:paraId="41F66900">
            <w:pPr>
              <w:widowControl/>
              <w:adjustRightInd/>
              <w:snapToGrid/>
              <w:spacing w:line="240" w:lineRule="auto"/>
              <w:ind w:firstLine="0" w:firstLineChars="0"/>
              <w:jc w:val="center"/>
              <w:rPr>
                <w:rFonts w:cs="宋体"/>
                <w:kern w:val="0"/>
                <w:sz w:val="21"/>
                <w:szCs w:val="21"/>
              </w:rPr>
            </w:pPr>
            <w:r>
              <w:rPr>
                <w:rFonts w:cs="宋体"/>
                <w:kern w:val="0"/>
                <w:sz w:val="21"/>
                <w:szCs w:val="21"/>
              </w:rPr>
              <w:t>0.22</w:t>
            </w:r>
          </w:p>
        </w:tc>
        <w:tc>
          <w:tcPr>
            <w:tcW w:w="0" w:type="auto"/>
            <w:noWrap/>
            <w:vAlign w:val="center"/>
          </w:tcPr>
          <w:p w14:paraId="25270BBB">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65F9B988">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384F83E1">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5D8310AC">
            <w:pPr>
              <w:widowControl/>
              <w:adjustRightInd/>
              <w:snapToGrid/>
              <w:spacing w:line="240" w:lineRule="auto"/>
              <w:ind w:firstLine="0" w:firstLineChars="0"/>
              <w:jc w:val="center"/>
              <w:rPr>
                <w:rFonts w:cs="宋体"/>
                <w:kern w:val="0"/>
                <w:sz w:val="21"/>
                <w:szCs w:val="21"/>
              </w:rPr>
            </w:pPr>
            <w:r>
              <w:rPr>
                <w:rFonts w:cs="宋体"/>
                <w:kern w:val="0"/>
                <w:sz w:val="21"/>
                <w:szCs w:val="21"/>
              </w:rPr>
              <w:t>4.09</w:t>
            </w:r>
          </w:p>
        </w:tc>
        <w:tc>
          <w:tcPr>
            <w:tcW w:w="0" w:type="auto"/>
            <w:noWrap/>
            <w:vAlign w:val="center"/>
          </w:tcPr>
          <w:p w14:paraId="082390B2">
            <w:pPr>
              <w:widowControl/>
              <w:adjustRightInd/>
              <w:snapToGrid/>
              <w:spacing w:line="240" w:lineRule="auto"/>
              <w:ind w:firstLine="0" w:firstLineChars="0"/>
              <w:jc w:val="center"/>
              <w:rPr>
                <w:rFonts w:cs="宋体"/>
                <w:kern w:val="0"/>
                <w:sz w:val="21"/>
                <w:szCs w:val="21"/>
              </w:rPr>
            </w:pPr>
            <w:r>
              <w:rPr>
                <w:rFonts w:cs="宋体"/>
                <w:kern w:val="0"/>
                <w:sz w:val="21"/>
                <w:szCs w:val="21"/>
              </w:rPr>
              <w:t>4.87</w:t>
            </w:r>
          </w:p>
        </w:tc>
        <w:tc>
          <w:tcPr>
            <w:tcW w:w="0" w:type="auto"/>
            <w:noWrap/>
            <w:vAlign w:val="center"/>
          </w:tcPr>
          <w:p w14:paraId="5772B9F4">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6754B5CE">
            <w:pPr>
              <w:widowControl/>
              <w:adjustRightInd/>
              <w:snapToGrid/>
              <w:spacing w:line="240" w:lineRule="auto"/>
              <w:ind w:firstLine="0" w:firstLineChars="0"/>
              <w:jc w:val="center"/>
              <w:rPr>
                <w:rFonts w:cs="宋体"/>
                <w:kern w:val="0"/>
                <w:sz w:val="21"/>
                <w:szCs w:val="21"/>
              </w:rPr>
            </w:pPr>
            <w:r>
              <w:rPr>
                <w:rFonts w:cs="宋体"/>
                <w:kern w:val="0"/>
                <w:sz w:val="21"/>
                <w:szCs w:val="21"/>
              </w:rPr>
              <w:t>0.4</w:t>
            </w:r>
          </w:p>
        </w:tc>
        <w:tc>
          <w:tcPr>
            <w:tcW w:w="0" w:type="auto"/>
            <w:noWrap/>
            <w:vAlign w:val="center"/>
          </w:tcPr>
          <w:p w14:paraId="37CF9CD1">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32BFD6DE">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04A2CD6E">
            <w:pPr>
              <w:widowControl/>
              <w:adjustRightInd/>
              <w:snapToGrid/>
              <w:spacing w:line="240" w:lineRule="auto"/>
              <w:ind w:firstLine="0" w:firstLineChars="0"/>
              <w:jc w:val="center"/>
              <w:rPr>
                <w:rFonts w:cs="宋体"/>
                <w:kern w:val="0"/>
                <w:sz w:val="21"/>
                <w:szCs w:val="21"/>
              </w:rPr>
            </w:pPr>
            <w:r>
              <w:rPr>
                <w:rFonts w:cs="宋体"/>
                <w:kern w:val="0"/>
                <w:sz w:val="21"/>
                <w:szCs w:val="21"/>
              </w:rPr>
              <w:t>0.583</w:t>
            </w:r>
          </w:p>
        </w:tc>
      </w:tr>
      <w:tr w14:paraId="0EC9D1A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1375D000">
            <w:pPr>
              <w:widowControl/>
              <w:adjustRightInd/>
              <w:snapToGrid/>
              <w:spacing w:line="240" w:lineRule="auto"/>
              <w:ind w:firstLine="0" w:firstLineChars="0"/>
              <w:jc w:val="center"/>
              <w:rPr>
                <w:rFonts w:cs="宋体"/>
                <w:kern w:val="0"/>
                <w:sz w:val="21"/>
                <w:szCs w:val="21"/>
              </w:rPr>
            </w:pPr>
          </w:p>
        </w:tc>
        <w:tc>
          <w:tcPr>
            <w:tcW w:w="0" w:type="auto"/>
            <w:noWrap/>
            <w:vAlign w:val="center"/>
          </w:tcPr>
          <w:p w14:paraId="29B9394A">
            <w:pPr>
              <w:widowControl/>
              <w:adjustRightInd/>
              <w:snapToGrid/>
              <w:spacing w:line="240" w:lineRule="auto"/>
              <w:ind w:firstLine="0" w:firstLineChars="0"/>
              <w:jc w:val="center"/>
              <w:rPr>
                <w:rFonts w:cs="宋体"/>
                <w:kern w:val="0"/>
                <w:sz w:val="21"/>
                <w:szCs w:val="21"/>
              </w:rPr>
            </w:pPr>
            <w:r>
              <w:rPr>
                <w:rFonts w:cs="宋体"/>
                <w:kern w:val="0"/>
                <w:sz w:val="21"/>
                <w:szCs w:val="21"/>
              </w:rPr>
              <w:t>工Ⅳ</w:t>
            </w:r>
            <w:r>
              <w:rPr>
                <w:rFonts w:cs="宋体"/>
                <w:kern w:val="0"/>
                <w:sz w:val="21"/>
                <w:szCs w:val="21"/>
                <w:vertAlign w:val="subscript"/>
              </w:rPr>
              <w:t>2</w:t>
            </w:r>
          </w:p>
        </w:tc>
        <w:tc>
          <w:tcPr>
            <w:tcW w:w="0" w:type="auto"/>
            <w:noWrap/>
            <w:vAlign w:val="center"/>
          </w:tcPr>
          <w:p w14:paraId="41D78295">
            <w:pPr>
              <w:widowControl/>
              <w:adjustRightInd/>
              <w:snapToGrid/>
              <w:spacing w:line="240" w:lineRule="auto"/>
              <w:ind w:firstLine="0" w:firstLineChars="0"/>
              <w:jc w:val="center"/>
              <w:rPr>
                <w:rFonts w:cs="宋体"/>
                <w:kern w:val="0"/>
                <w:sz w:val="21"/>
                <w:szCs w:val="21"/>
              </w:rPr>
            </w:pPr>
            <w:r>
              <w:rPr>
                <w:rFonts w:cs="宋体"/>
                <w:kern w:val="0"/>
                <w:sz w:val="21"/>
                <w:szCs w:val="21"/>
              </w:rPr>
              <w:t>95</w:t>
            </w:r>
          </w:p>
        </w:tc>
        <w:tc>
          <w:tcPr>
            <w:tcW w:w="0" w:type="auto"/>
            <w:noWrap/>
            <w:vAlign w:val="center"/>
          </w:tcPr>
          <w:p w14:paraId="03B95889">
            <w:pPr>
              <w:widowControl/>
              <w:adjustRightInd/>
              <w:snapToGrid/>
              <w:spacing w:line="240" w:lineRule="auto"/>
              <w:ind w:firstLine="0" w:firstLineChars="0"/>
              <w:jc w:val="center"/>
              <w:rPr>
                <w:rFonts w:cs="宋体"/>
                <w:kern w:val="0"/>
                <w:sz w:val="21"/>
                <w:szCs w:val="21"/>
              </w:rPr>
            </w:pPr>
            <w:r>
              <w:rPr>
                <w:rFonts w:cs="宋体"/>
                <w:kern w:val="0"/>
                <w:sz w:val="21"/>
                <w:szCs w:val="21"/>
              </w:rPr>
              <w:t>121</w:t>
            </w:r>
          </w:p>
        </w:tc>
        <w:tc>
          <w:tcPr>
            <w:tcW w:w="0" w:type="auto"/>
            <w:noWrap/>
            <w:vAlign w:val="center"/>
          </w:tcPr>
          <w:p w14:paraId="78864167">
            <w:pPr>
              <w:widowControl/>
              <w:adjustRightInd/>
              <w:snapToGrid/>
              <w:spacing w:line="240" w:lineRule="auto"/>
              <w:ind w:firstLine="0" w:firstLineChars="0"/>
              <w:jc w:val="center"/>
              <w:rPr>
                <w:rFonts w:cs="宋体"/>
                <w:kern w:val="0"/>
                <w:sz w:val="21"/>
                <w:szCs w:val="21"/>
              </w:rPr>
            </w:pPr>
            <w:r>
              <w:rPr>
                <w:rFonts w:cs="宋体"/>
                <w:kern w:val="0"/>
                <w:sz w:val="21"/>
                <w:szCs w:val="21"/>
              </w:rPr>
              <w:t>11.6</w:t>
            </w:r>
          </w:p>
        </w:tc>
        <w:tc>
          <w:tcPr>
            <w:tcW w:w="0" w:type="auto"/>
            <w:noWrap/>
            <w:vAlign w:val="center"/>
          </w:tcPr>
          <w:p w14:paraId="5188111D">
            <w:pPr>
              <w:widowControl/>
              <w:adjustRightInd/>
              <w:snapToGrid/>
              <w:spacing w:line="240" w:lineRule="auto"/>
              <w:ind w:firstLine="0" w:firstLineChars="0"/>
              <w:jc w:val="center"/>
              <w:rPr>
                <w:rFonts w:cs="宋体"/>
                <w:kern w:val="0"/>
                <w:sz w:val="21"/>
                <w:szCs w:val="21"/>
              </w:rPr>
            </w:pPr>
            <w:r>
              <w:rPr>
                <w:rFonts w:cs="宋体"/>
                <w:kern w:val="0"/>
                <w:sz w:val="21"/>
                <w:szCs w:val="21"/>
              </w:rPr>
              <w:t>5.60</w:t>
            </w:r>
          </w:p>
        </w:tc>
        <w:tc>
          <w:tcPr>
            <w:tcW w:w="0" w:type="auto"/>
            <w:noWrap/>
            <w:vAlign w:val="center"/>
          </w:tcPr>
          <w:p w14:paraId="6C0579BF">
            <w:pPr>
              <w:widowControl/>
              <w:adjustRightInd/>
              <w:snapToGrid/>
              <w:spacing w:line="240" w:lineRule="auto"/>
              <w:ind w:firstLine="0" w:firstLineChars="0"/>
              <w:jc w:val="center"/>
              <w:rPr>
                <w:rFonts w:cs="宋体"/>
                <w:kern w:val="0"/>
                <w:sz w:val="21"/>
                <w:szCs w:val="21"/>
              </w:rPr>
            </w:pPr>
            <w:r>
              <w:rPr>
                <w:rFonts w:cs="宋体"/>
                <w:kern w:val="0"/>
                <w:sz w:val="21"/>
                <w:szCs w:val="21"/>
              </w:rPr>
              <w:t>11.45</w:t>
            </w:r>
          </w:p>
        </w:tc>
        <w:tc>
          <w:tcPr>
            <w:tcW w:w="0" w:type="auto"/>
            <w:noWrap/>
            <w:vAlign w:val="center"/>
          </w:tcPr>
          <w:p w14:paraId="291C8A07">
            <w:pPr>
              <w:widowControl/>
              <w:adjustRightInd/>
              <w:snapToGrid/>
              <w:spacing w:line="240" w:lineRule="auto"/>
              <w:ind w:firstLine="0" w:firstLineChars="0"/>
              <w:jc w:val="center"/>
              <w:rPr>
                <w:rFonts w:cs="宋体"/>
                <w:kern w:val="0"/>
                <w:sz w:val="21"/>
                <w:szCs w:val="21"/>
              </w:rPr>
            </w:pPr>
            <w:r>
              <w:rPr>
                <w:rFonts w:cs="宋体"/>
                <w:kern w:val="0"/>
                <w:sz w:val="21"/>
                <w:szCs w:val="21"/>
              </w:rPr>
              <w:t>1.36</w:t>
            </w:r>
          </w:p>
        </w:tc>
        <w:tc>
          <w:tcPr>
            <w:tcW w:w="0" w:type="auto"/>
            <w:noWrap/>
            <w:vAlign w:val="center"/>
          </w:tcPr>
          <w:p w14:paraId="46E7E8E9">
            <w:pPr>
              <w:widowControl/>
              <w:adjustRightInd/>
              <w:snapToGrid/>
              <w:spacing w:line="240" w:lineRule="auto"/>
              <w:ind w:firstLine="0" w:firstLineChars="0"/>
              <w:jc w:val="center"/>
              <w:rPr>
                <w:rFonts w:cs="宋体"/>
                <w:kern w:val="0"/>
                <w:sz w:val="21"/>
                <w:szCs w:val="21"/>
              </w:rPr>
            </w:pPr>
            <w:r>
              <w:rPr>
                <w:rFonts w:cs="宋体"/>
                <w:kern w:val="0"/>
                <w:sz w:val="21"/>
                <w:szCs w:val="21"/>
              </w:rPr>
              <w:t>19756</w:t>
            </w:r>
          </w:p>
        </w:tc>
        <w:tc>
          <w:tcPr>
            <w:tcW w:w="0" w:type="auto"/>
            <w:noWrap/>
            <w:vAlign w:val="center"/>
          </w:tcPr>
          <w:p w14:paraId="49DF1F97">
            <w:pPr>
              <w:widowControl/>
              <w:adjustRightInd/>
              <w:snapToGrid/>
              <w:spacing w:line="240" w:lineRule="auto"/>
              <w:ind w:firstLine="0" w:firstLineChars="0"/>
              <w:jc w:val="center"/>
              <w:rPr>
                <w:rFonts w:cs="宋体"/>
                <w:kern w:val="0"/>
                <w:sz w:val="21"/>
                <w:szCs w:val="21"/>
              </w:rPr>
            </w:pPr>
            <w:r>
              <w:rPr>
                <w:rFonts w:cs="宋体"/>
                <w:kern w:val="0"/>
                <w:sz w:val="21"/>
                <w:szCs w:val="21"/>
              </w:rPr>
              <w:t>31.3</w:t>
            </w:r>
          </w:p>
        </w:tc>
        <w:tc>
          <w:tcPr>
            <w:tcW w:w="0" w:type="auto"/>
            <w:noWrap/>
            <w:vAlign w:val="center"/>
          </w:tcPr>
          <w:p w14:paraId="0FCBC1BE">
            <w:pPr>
              <w:widowControl/>
              <w:adjustRightInd/>
              <w:snapToGrid/>
              <w:spacing w:line="240" w:lineRule="auto"/>
              <w:ind w:firstLine="0" w:firstLineChars="0"/>
              <w:jc w:val="center"/>
              <w:rPr>
                <w:rFonts w:cs="宋体"/>
                <w:kern w:val="0"/>
                <w:sz w:val="21"/>
                <w:szCs w:val="21"/>
              </w:rPr>
            </w:pPr>
            <w:r>
              <w:rPr>
                <w:rFonts w:cs="宋体"/>
                <w:kern w:val="0"/>
                <w:sz w:val="21"/>
                <w:szCs w:val="21"/>
              </w:rPr>
              <w:t>35.5</w:t>
            </w:r>
          </w:p>
        </w:tc>
        <w:tc>
          <w:tcPr>
            <w:tcW w:w="0" w:type="auto"/>
            <w:noWrap/>
            <w:vAlign w:val="center"/>
          </w:tcPr>
          <w:p w14:paraId="16D4605B">
            <w:pPr>
              <w:widowControl/>
              <w:adjustRightInd/>
              <w:snapToGrid/>
              <w:spacing w:line="240" w:lineRule="auto"/>
              <w:ind w:firstLine="0" w:firstLineChars="0"/>
              <w:jc w:val="center"/>
              <w:rPr>
                <w:rFonts w:cs="宋体"/>
                <w:kern w:val="0"/>
                <w:sz w:val="21"/>
                <w:szCs w:val="21"/>
              </w:rPr>
            </w:pPr>
            <w:r>
              <w:rPr>
                <w:rFonts w:cs="宋体"/>
                <w:kern w:val="0"/>
                <w:sz w:val="21"/>
                <w:szCs w:val="21"/>
              </w:rPr>
              <w:t>0.62</w:t>
            </w:r>
          </w:p>
        </w:tc>
        <w:tc>
          <w:tcPr>
            <w:tcW w:w="0" w:type="auto"/>
            <w:noWrap/>
            <w:vAlign w:val="center"/>
          </w:tcPr>
          <w:p w14:paraId="6C813DBA">
            <w:pPr>
              <w:widowControl/>
              <w:adjustRightInd/>
              <w:snapToGrid/>
              <w:spacing w:line="240" w:lineRule="auto"/>
              <w:ind w:firstLine="0" w:firstLineChars="0"/>
              <w:jc w:val="center"/>
              <w:rPr>
                <w:rFonts w:cs="宋体"/>
                <w:kern w:val="0"/>
                <w:sz w:val="21"/>
                <w:szCs w:val="21"/>
              </w:rPr>
            </w:pPr>
            <w:r>
              <w:rPr>
                <w:rFonts w:cs="宋体"/>
                <w:kern w:val="0"/>
                <w:sz w:val="21"/>
                <w:szCs w:val="21"/>
              </w:rPr>
              <w:t>2.2</w:t>
            </w:r>
          </w:p>
        </w:tc>
        <w:tc>
          <w:tcPr>
            <w:tcW w:w="0" w:type="auto"/>
            <w:noWrap/>
            <w:vAlign w:val="center"/>
          </w:tcPr>
          <w:p w14:paraId="3529EB07">
            <w:pPr>
              <w:widowControl/>
              <w:adjustRightInd/>
              <w:snapToGrid/>
              <w:spacing w:line="240" w:lineRule="auto"/>
              <w:ind w:firstLine="0" w:firstLineChars="0"/>
              <w:jc w:val="center"/>
              <w:rPr>
                <w:rFonts w:cs="宋体"/>
                <w:kern w:val="0"/>
                <w:sz w:val="21"/>
                <w:szCs w:val="21"/>
              </w:rPr>
            </w:pPr>
            <w:r>
              <w:rPr>
                <w:rFonts w:cs="宋体"/>
                <w:kern w:val="0"/>
                <w:sz w:val="21"/>
                <w:szCs w:val="21"/>
              </w:rPr>
              <w:t>2.5</w:t>
            </w:r>
          </w:p>
        </w:tc>
        <w:tc>
          <w:tcPr>
            <w:tcW w:w="0" w:type="auto"/>
            <w:noWrap/>
            <w:vAlign w:val="center"/>
          </w:tcPr>
          <w:p w14:paraId="242A3919">
            <w:pPr>
              <w:widowControl/>
              <w:adjustRightInd/>
              <w:snapToGrid/>
              <w:spacing w:line="240" w:lineRule="auto"/>
              <w:ind w:firstLine="0" w:firstLineChars="0"/>
              <w:jc w:val="center"/>
              <w:rPr>
                <w:rFonts w:cs="宋体"/>
                <w:kern w:val="0"/>
                <w:sz w:val="21"/>
                <w:szCs w:val="21"/>
              </w:rPr>
            </w:pPr>
            <w:r>
              <w:rPr>
                <w:rFonts w:cs="宋体"/>
                <w:kern w:val="0"/>
                <w:sz w:val="21"/>
                <w:szCs w:val="21"/>
              </w:rPr>
              <w:t>0.04</w:t>
            </w:r>
          </w:p>
        </w:tc>
        <w:tc>
          <w:tcPr>
            <w:tcW w:w="0" w:type="auto"/>
            <w:noWrap/>
            <w:vAlign w:val="center"/>
          </w:tcPr>
          <w:p w14:paraId="02DD277D">
            <w:pPr>
              <w:widowControl/>
              <w:adjustRightInd/>
              <w:snapToGrid/>
              <w:spacing w:line="240" w:lineRule="auto"/>
              <w:ind w:firstLine="0" w:firstLineChars="0"/>
              <w:jc w:val="center"/>
              <w:rPr>
                <w:rFonts w:cs="宋体"/>
                <w:kern w:val="0"/>
                <w:sz w:val="21"/>
                <w:szCs w:val="21"/>
              </w:rPr>
            </w:pPr>
            <w:r>
              <w:rPr>
                <w:rFonts w:cs="宋体"/>
                <w:kern w:val="0"/>
                <w:sz w:val="21"/>
                <w:szCs w:val="21"/>
              </w:rPr>
              <w:t>3.20</w:t>
            </w:r>
          </w:p>
        </w:tc>
        <w:tc>
          <w:tcPr>
            <w:tcW w:w="0" w:type="auto"/>
            <w:noWrap/>
            <w:vAlign w:val="center"/>
          </w:tcPr>
          <w:p w14:paraId="79408ABF">
            <w:pPr>
              <w:widowControl/>
              <w:adjustRightInd/>
              <w:snapToGrid/>
              <w:spacing w:line="240" w:lineRule="auto"/>
              <w:ind w:firstLine="0" w:firstLineChars="0"/>
              <w:jc w:val="center"/>
              <w:rPr>
                <w:rFonts w:cs="宋体"/>
                <w:kern w:val="0"/>
                <w:sz w:val="21"/>
                <w:szCs w:val="21"/>
              </w:rPr>
            </w:pPr>
            <w:r>
              <w:rPr>
                <w:rFonts w:cs="宋体"/>
                <w:kern w:val="0"/>
                <w:sz w:val="21"/>
                <w:szCs w:val="21"/>
              </w:rPr>
              <w:t>3.63</w:t>
            </w:r>
          </w:p>
        </w:tc>
        <w:tc>
          <w:tcPr>
            <w:tcW w:w="0" w:type="auto"/>
            <w:noWrap/>
            <w:vAlign w:val="center"/>
          </w:tcPr>
          <w:p w14:paraId="3C17C543">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76F78044">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1000A43F">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03A9BBF7">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219C9340">
            <w:pPr>
              <w:widowControl/>
              <w:adjustRightInd/>
              <w:snapToGrid/>
              <w:spacing w:line="240" w:lineRule="auto"/>
              <w:ind w:firstLine="0" w:firstLineChars="0"/>
              <w:jc w:val="center"/>
              <w:rPr>
                <w:rFonts w:cs="宋体"/>
                <w:kern w:val="0"/>
                <w:sz w:val="21"/>
                <w:szCs w:val="21"/>
              </w:rPr>
            </w:pPr>
            <w:r>
              <w:rPr>
                <w:rFonts w:cs="宋体"/>
                <w:kern w:val="0"/>
                <w:sz w:val="21"/>
                <w:szCs w:val="21"/>
              </w:rPr>
              <w:t>0.63</w:t>
            </w:r>
          </w:p>
        </w:tc>
      </w:tr>
      <w:tr w14:paraId="65EA874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6F7C8726">
            <w:pPr>
              <w:widowControl/>
              <w:adjustRightInd/>
              <w:snapToGrid/>
              <w:spacing w:line="240" w:lineRule="auto"/>
              <w:ind w:firstLine="0" w:firstLineChars="0"/>
              <w:jc w:val="center"/>
              <w:rPr>
                <w:rFonts w:cs="宋体"/>
                <w:kern w:val="0"/>
                <w:sz w:val="21"/>
                <w:szCs w:val="21"/>
              </w:rPr>
            </w:pPr>
          </w:p>
        </w:tc>
        <w:tc>
          <w:tcPr>
            <w:tcW w:w="0" w:type="auto"/>
            <w:noWrap/>
            <w:vAlign w:val="center"/>
          </w:tcPr>
          <w:p w14:paraId="17599F57">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64427AAF">
            <w:pPr>
              <w:widowControl/>
              <w:adjustRightInd/>
              <w:snapToGrid/>
              <w:spacing w:line="240" w:lineRule="auto"/>
              <w:ind w:firstLine="0" w:firstLineChars="0"/>
              <w:jc w:val="center"/>
              <w:rPr>
                <w:rFonts w:cs="宋体"/>
                <w:kern w:val="0"/>
                <w:sz w:val="21"/>
                <w:szCs w:val="21"/>
              </w:rPr>
            </w:pPr>
            <w:r>
              <w:rPr>
                <w:rFonts w:cs="宋体"/>
                <w:kern w:val="0"/>
                <w:sz w:val="21"/>
                <w:szCs w:val="21"/>
              </w:rPr>
              <w:t>95</w:t>
            </w:r>
          </w:p>
        </w:tc>
        <w:tc>
          <w:tcPr>
            <w:tcW w:w="0" w:type="auto"/>
            <w:noWrap/>
            <w:vAlign w:val="center"/>
          </w:tcPr>
          <w:p w14:paraId="6569809C">
            <w:pPr>
              <w:widowControl/>
              <w:adjustRightInd/>
              <w:snapToGrid/>
              <w:spacing w:line="240" w:lineRule="auto"/>
              <w:ind w:firstLine="0" w:firstLineChars="0"/>
              <w:jc w:val="center"/>
              <w:rPr>
                <w:rFonts w:cs="宋体"/>
                <w:kern w:val="0"/>
                <w:sz w:val="21"/>
                <w:szCs w:val="21"/>
              </w:rPr>
            </w:pPr>
            <w:r>
              <w:rPr>
                <w:rFonts w:cs="宋体"/>
                <w:kern w:val="0"/>
                <w:sz w:val="21"/>
                <w:szCs w:val="21"/>
              </w:rPr>
              <w:t>326</w:t>
            </w:r>
          </w:p>
        </w:tc>
        <w:tc>
          <w:tcPr>
            <w:tcW w:w="0" w:type="auto"/>
            <w:noWrap/>
            <w:vAlign w:val="center"/>
          </w:tcPr>
          <w:p w14:paraId="1B77D63D">
            <w:pPr>
              <w:widowControl/>
              <w:adjustRightInd/>
              <w:snapToGrid/>
              <w:spacing w:line="240" w:lineRule="auto"/>
              <w:ind w:firstLine="0" w:firstLineChars="0"/>
              <w:jc w:val="center"/>
              <w:rPr>
                <w:rFonts w:cs="宋体"/>
                <w:kern w:val="0"/>
                <w:sz w:val="21"/>
                <w:szCs w:val="21"/>
              </w:rPr>
            </w:pPr>
            <w:r>
              <w:rPr>
                <w:rFonts w:cs="宋体"/>
                <w:kern w:val="0"/>
                <w:sz w:val="21"/>
                <w:szCs w:val="21"/>
              </w:rPr>
              <w:t>2.30</w:t>
            </w:r>
          </w:p>
        </w:tc>
        <w:tc>
          <w:tcPr>
            <w:tcW w:w="0" w:type="auto"/>
            <w:noWrap/>
            <w:vAlign w:val="center"/>
          </w:tcPr>
          <w:p w14:paraId="5F629569">
            <w:pPr>
              <w:widowControl/>
              <w:adjustRightInd/>
              <w:snapToGrid/>
              <w:spacing w:line="240" w:lineRule="auto"/>
              <w:ind w:firstLine="0" w:firstLineChars="0"/>
              <w:jc w:val="center"/>
              <w:rPr>
                <w:rFonts w:cs="宋体"/>
                <w:kern w:val="0"/>
                <w:sz w:val="21"/>
                <w:szCs w:val="21"/>
              </w:rPr>
            </w:pPr>
            <w:r>
              <w:rPr>
                <w:rFonts w:cs="宋体"/>
                <w:kern w:val="0"/>
                <w:sz w:val="21"/>
                <w:szCs w:val="21"/>
              </w:rPr>
              <w:t>5.20</w:t>
            </w:r>
          </w:p>
        </w:tc>
        <w:tc>
          <w:tcPr>
            <w:tcW w:w="0" w:type="auto"/>
            <w:noWrap/>
            <w:vAlign w:val="center"/>
          </w:tcPr>
          <w:p w14:paraId="640AC046">
            <w:pPr>
              <w:widowControl/>
              <w:adjustRightInd/>
              <w:snapToGrid/>
              <w:spacing w:line="240" w:lineRule="auto"/>
              <w:ind w:firstLine="0" w:firstLineChars="0"/>
              <w:jc w:val="center"/>
              <w:rPr>
                <w:rFonts w:cs="宋体"/>
                <w:kern w:val="0"/>
                <w:sz w:val="21"/>
                <w:szCs w:val="21"/>
              </w:rPr>
            </w:pPr>
            <w:r>
              <w:rPr>
                <w:rFonts w:cs="宋体"/>
                <w:kern w:val="0"/>
                <w:sz w:val="21"/>
                <w:szCs w:val="21"/>
              </w:rPr>
              <w:t>7.76</w:t>
            </w:r>
          </w:p>
        </w:tc>
        <w:tc>
          <w:tcPr>
            <w:tcW w:w="0" w:type="auto"/>
            <w:noWrap/>
            <w:vAlign w:val="center"/>
          </w:tcPr>
          <w:p w14:paraId="0B7F2330">
            <w:pPr>
              <w:widowControl/>
              <w:adjustRightInd/>
              <w:snapToGrid/>
              <w:spacing w:line="240" w:lineRule="auto"/>
              <w:ind w:firstLine="0" w:firstLineChars="0"/>
              <w:jc w:val="center"/>
              <w:rPr>
                <w:rFonts w:cs="宋体"/>
                <w:kern w:val="0"/>
                <w:sz w:val="21"/>
                <w:szCs w:val="21"/>
              </w:rPr>
            </w:pPr>
            <w:r>
              <w:rPr>
                <w:rFonts w:cs="宋体"/>
                <w:kern w:val="0"/>
                <w:sz w:val="21"/>
                <w:szCs w:val="21"/>
              </w:rPr>
              <w:t>1.33</w:t>
            </w:r>
          </w:p>
        </w:tc>
        <w:tc>
          <w:tcPr>
            <w:tcW w:w="0" w:type="auto"/>
            <w:noWrap/>
            <w:vAlign w:val="center"/>
          </w:tcPr>
          <w:p w14:paraId="27758F2D">
            <w:pPr>
              <w:widowControl/>
              <w:adjustRightInd/>
              <w:snapToGrid/>
              <w:spacing w:line="240" w:lineRule="auto"/>
              <w:ind w:firstLine="0" w:firstLineChars="0"/>
              <w:jc w:val="center"/>
              <w:rPr>
                <w:rFonts w:cs="宋体"/>
                <w:kern w:val="0"/>
                <w:sz w:val="21"/>
                <w:szCs w:val="21"/>
              </w:rPr>
            </w:pPr>
            <w:r>
              <w:rPr>
                <w:rFonts w:cs="宋体"/>
                <w:kern w:val="0"/>
                <w:sz w:val="21"/>
                <w:szCs w:val="21"/>
              </w:rPr>
              <w:t>7819</w:t>
            </w:r>
          </w:p>
        </w:tc>
        <w:tc>
          <w:tcPr>
            <w:tcW w:w="0" w:type="auto"/>
            <w:noWrap/>
            <w:vAlign w:val="center"/>
          </w:tcPr>
          <w:p w14:paraId="640287AA">
            <w:pPr>
              <w:widowControl/>
              <w:adjustRightInd/>
              <w:snapToGrid/>
              <w:spacing w:line="240" w:lineRule="auto"/>
              <w:ind w:firstLine="0" w:firstLineChars="0"/>
              <w:jc w:val="center"/>
              <w:rPr>
                <w:rFonts w:cs="宋体"/>
                <w:kern w:val="0"/>
                <w:sz w:val="21"/>
                <w:szCs w:val="21"/>
              </w:rPr>
            </w:pPr>
            <w:r>
              <w:rPr>
                <w:rFonts w:cs="宋体"/>
                <w:kern w:val="0"/>
                <w:sz w:val="21"/>
                <w:szCs w:val="21"/>
              </w:rPr>
              <w:t>14.0</w:t>
            </w:r>
          </w:p>
        </w:tc>
        <w:tc>
          <w:tcPr>
            <w:tcW w:w="0" w:type="auto"/>
            <w:noWrap/>
            <w:vAlign w:val="center"/>
          </w:tcPr>
          <w:p w14:paraId="501B6830">
            <w:pPr>
              <w:widowControl/>
              <w:adjustRightInd/>
              <w:snapToGrid/>
              <w:spacing w:line="240" w:lineRule="auto"/>
              <w:ind w:firstLine="0" w:firstLineChars="0"/>
              <w:jc w:val="center"/>
              <w:rPr>
                <w:rFonts w:cs="宋体"/>
                <w:kern w:val="0"/>
                <w:sz w:val="21"/>
                <w:szCs w:val="21"/>
              </w:rPr>
            </w:pPr>
            <w:r>
              <w:rPr>
                <w:rFonts w:cs="宋体"/>
                <w:kern w:val="0"/>
                <w:sz w:val="21"/>
                <w:szCs w:val="21"/>
              </w:rPr>
              <w:t>15.5</w:t>
            </w:r>
          </w:p>
        </w:tc>
        <w:tc>
          <w:tcPr>
            <w:tcW w:w="0" w:type="auto"/>
            <w:noWrap/>
            <w:vAlign w:val="center"/>
          </w:tcPr>
          <w:p w14:paraId="4678D4B3">
            <w:pPr>
              <w:widowControl/>
              <w:adjustRightInd/>
              <w:snapToGrid/>
              <w:spacing w:line="240" w:lineRule="auto"/>
              <w:ind w:firstLine="0" w:firstLineChars="0"/>
              <w:jc w:val="center"/>
              <w:rPr>
                <w:rFonts w:cs="宋体"/>
                <w:kern w:val="0"/>
                <w:sz w:val="21"/>
                <w:szCs w:val="21"/>
              </w:rPr>
            </w:pPr>
            <w:r>
              <w:rPr>
                <w:rFonts w:cs="宋体"/>
                <w:kern w:val="0"/>
                <w:sz w:val="21"/>
                <w:szCs w:val="21"/>
              </w:rPr>
              <w:t>0.11</w:t>
            </w:r>
          </w:p>
        </w:tc>
        <w:tc>
          <w:tcPr>
            <w:tcW w:w="0" w:type="auto"/>
            <w:noWrap/>
            <w:vAlign w:val="center"/>
          </w:tcPr>
          <w:p w14:paraId="2484BA02">
            <w:pPr>
              <w:widowControl/>
              <w:adjustRightInd/>
              <w:snapToGrid/>
              <w:spacing w:line="240" w:lineRule="auto"/>
              <w:ind w:firstLine="0" w:firstLineChars="0"/>
              <w:jc w:val="center"/>
              <w:rPr>
                <w:rFonts w:cs="宋体"/>
                <w:kern w:val="0"/>
                <w:sz w:val="21"/>
                <w:szCs w:val="21"/>
              </w:rPr>
            </w:pPr>
            <w:r>
              <w:rPr>
                <w:rFonts w:cs="宋体"/>
                <w:kern w:val="0"/>
                <w:sz w:val="21"/>
                <w:szCs w:val="21"/>
              </w:rPr>
              <w:t>2.4</w:t>
            </w:r>
          </w:p>
        </w:tc>
        <w:tc>
          <w:tcPr>
            <w:tcW w:w="0" w:type="auto"/>
            <w:noWrap/>
            <w:vAlign w:val="center"/>
          </w:tcPr>
          <w:p w14:paraId="12E0B68C">
            <w:pPr>
              <w:widowControl/>
              <w:adjustRightInd/>
              <w:snapToGrid/>
              <w:spacing w:line="240" w:lineRule="auto"/>
              <w:ind w:firstLine="0" w:firstLineChars="0"/>
              <w:jc w:val="center"/>
              <w:rPr>
                <w:rFonts w:cs="宋体"/>
                <w:kern w:val="0"/>
                <w:sz w:val="21"/>
                <w:szCs w:val="21"/>
              </w:rPr>
            </w:pPr>
            <w:r>
              <w:rPr>
                <w:rFonts w:cs="宋体"/>
                <w:kern w:val="0"/>
                <w:sz w:val="21"/>
                <w:szCs w:val="21"/>
              </w:rPr>
              <w:t>2.7</w:t>
            </w:r>
          </w:p>
        </w:tc>
        <w:tc>
          <w:tcPr>
            <w:tcW w:w="0" w:type="auto"/>
            <w:noWrap/>
            <w:vAlign w:val="center"/>
          </w:tcPr>
          <w:p w14:paraId="51C7C7D7">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784A58AC">
            <w:pPr>
              <w:widowControl/>
              <w:adjustRightInd/>
              <w:snapToGrid/>
              <w:spacing w:line="240" w:lineRule="auto"/>
              <w:ind w:firstLine="0" w:firstLineChars="0"/>
              <w:jc w:val="center"/>
              <w:rPr>
                <w:rFonts w:cs="宋体"/>
                <w:kern w:val="0"/>
                <w:sz w:val="21"/>
                <w:szCs w:val="21"/>
              </w:rPr>
            </w:pPr>
            <w:r>
              <w:rPr>
                <w:rFonts w:cs="宋体"/>
                <w:kern w:val="0"/>
                <w:sz w:val="21"/>
                <w:szCs w:val="21"/>
              </w:rPr>
              <w:t>4.74</w:t>
            </w:r>
          </w:p>
        </w:tc>
        <w:tc>
          <w:tcPr>
            <w:tcW w:w="0" w:type="auto"/>
            <w:noWrap/>
            <w:vAlign w:val="center"/>
          </w:tcPr>
          <w:p w14:paraId="5738A8F5">
            <w:pPr>
              <w:widowControl/>
              <w:adjustRightInd/>
              <w:snapToGrid/>
              <w:spacing w:line="240" w:lineRule="auto"/>
              <w:ind w:firstLine="0" w:firstLineChars="0"/>
              <w:jc w:val="center"/>
              <w:rPr>
                <w:rFonts w:cs="宋体"/>
                <w:kern w:val="0"/>
                <w:sz w:val="21"/>
                <w:szCs w:val="21"/>
              </w:rPr>
            </w:pPr>
            <w:r>
              <w:rPr>
                <w:rFonts w:cs="宋体"/>
                <w:kern w:val="0"/>
                <w:sz w:val="21"/>
                <w:szCs w:val="21"/>
              </w:rPr>
              <w:t>5.25</w:t>
            </w:r>
          </w:p>
        </w:tc>
        <w:tc>
          <w:tcPr>
            <w:tcW w:w="0" w:type="auto"/>
            <w:noWrap/>
            <w:vAlign w:val="center"/>
          </w:tcPr>
          <w:p w14:paraId="33B69D31">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7FB920A3">
            <w:pPr>
              <w:widowControl/>
              <w:adjustRightInd/>
              <w:snapToGrid/>
              <w:spacing w:line="240" w:lineRule="auto"/>
              <w:ind w:firstLine="0" w:firstLineChars="0"/>
              <w:jc w:val="center"/>
              <w:rPr>
                <w:rFonts w:cs="宋体"/>
                <w:kern w:val="0"/>
                <w:sz w:val="21"/>
                <w:szCs w:val="21"/>
              </w:rPr>
            </w:pPr>
            <w:r>
              <w:rPr>
                <w:rFonts w:cs="宋体"/>
                <w:kern w:val="0"/>
                <w:sz w:val="21"/>
                <w:szCs w:val="21"/>
              </w:rPr>
              <w:t>4.0</w:t>
            </w:r>
          </w:p>
        </w:tc>
        <w:tc>
          <w:tcPr>
            <w:tcW w:w="0" w:type="auto"/>
            <w:noWrap/>
            <w:vAlign w:val="center"/>
          </w:tcPr>
          <w:p w14:paraId="7C26041F">
            <w:pPr>
              <w:widowControl/>
              <w:adjustRightInd/>
              <w:snapToGrid/>
              <w:spacing w:line="240" w:lineRule="auto"/>
              <w:ind w:firstLine="0" w:firstLineChars="0"/>
              <w:jc w:val="center"/>
              <w:rPr>
                <w:rFonts w:cs="宋体"/>
                <w:kern w:val="0"/>
                <w:sz w:val="21"/>
                <w:szCs w:val="21"/>
              </w:rPr>
            </w:pPr>
            <w:r>
              <w:rPr>
                <w:rFonts w:cs="宋体"/>
                <w:kern w:val="0"/>
                <w:sz w:val="21"/>
                <w:szCs w:val="21"/>
              </w:rPr>
              <w:t>0.03</w:t>
            </w:r>
          </w:p>
        </w:tc>
        <w:tc>
          <w:tcPr>
            <w:tcW w:w="0" w:type="auto"/>
            <w:noWrap/>
            <w:vAlign w:val="center"/>
          </w:tcPr>
          <w:p w14:paraId="597923A7">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1759AA64">
            <w:pPr>
              <w:widowControl/>
              <w:adjustRightInd/>
              <w:snapToGrid/>
              <w:spacing w:line="240" w:lineRule="auto"/>
              <w:ind w:firstLine="0" w:firstLineChars="0"/>
              <w:jc w:val="center"/>
              <w:rPr>
                <w:rFonts w:cs="宋体"/>
                <w:kern w:val="0"/>
                <w:sz w:val="21"/>
                <w:szCs w:val="21"/>
              </w:rPr>
            </w:pPr>
            <w:r>
              <w:rPr>
                <w:rFonts w:cs="宋体"/>
                <w:kern w:val="0"/>
                <w:sz w:val="21"/>
                <w:szCs w:val="21"/>
              </w:rPr>
              <w:t>3.44</w:t>
            </w:r>
          </w:p>
        </w:tc>
      </w:tr>
      <w:tr w14:paraId="13C67B5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continue"/>
            <w:vAlign w:val="center"/>
          </w:tcPr>
          <w:p w14:paraId="7155B863">
            <w:pPr>
              <w:widowControl/>
              <w:adjustRightInd/>
              <w:snapToGrid/>
              <w:spacing w:line="240" w:lineRule="auto"/>
              <w:ind w:firstLine="0" w:firstLineChars="0"/>
              <w:jc w:val="center"/>
              <w:rPr>
                <w:rFonts w:cs="宋体"/>
                <w:kern w:val="0"/>
                <w:sz w:val="21"/>
                <w:szCs w:val="21"/>
              </w:rPr>
            </w:pPr>
          </w:p>
        </w:tc>
        <w:tc>
          <w:tcPr>
            <w:tcW w:w="0" w:type="auto"/>
            <w:noWrap/>
            <w:vAlign w:val="center"/>
          </w:tcPr>
          <w:p w14:paraId="008FB43E">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24024ED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7968CC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5A3A65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2322DD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A15706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3866E2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73C60E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25E4121">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4F5663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55EC33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F73E52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C2AF0A4">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65EBDD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BA68B8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F443F9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8496E5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41B90B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08BBFC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C4831F1">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8B0DACB">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57B8329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407640B3">
            <w:pPr>
              <w:widowControl/>
              <w:adjustRightInd/>
              <w:snapToGrid/>
              <w:spacing w:line="240" w:lineRule="auto"/>
              <w:ind w:firstLine="0" w:firstLineChars="0"/>
              <w:jc w:val="center"/>
              <w:rPr>
                <w:rFonts w:cs="宋体"/>
                <w:kern w:val="0"/>
                <w:sz w:val="21"/>
                <w:szCs w:val="21"/>
              </w:rPr>
            </w:pPr>
            <w:r>
              <w:rPr>
                <w:rFonts w:cs="宋体"/>
                <w:kern w:val="0"/>
                <w:sz w:val="21"/>
                <w:szCs w:val="21"/>
              </w:rPr>
              <w:t>十月</w:t>
            </w:r>
          </w:p>
        </w:tc>
        <w:tc>
          <w:tcPr>
            <w:tcW w:w="0" w:type="auto"/>
            <w:noWrap/>
            <w:vAlign w:val="center"/>
          </w:tcPr>
          <w:p w14:paraId="139CDE2F">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04046BAC">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38A35A9C">
            <w:pPr>
              <w:widowControl/>
              <w:adjustRightInd/>
              <w:snapToGrid/>
              <w:spacing w:line="240" w:lineRule="auto"/>
              <w:ind w:firstLine="0" w:firstLineChars="0"/>
              <w:jc w:val="center"/>
              <w:rPr>
                <w:rFonts w:cs="宋体"/>
                <w:kern w:val="0"/>
                <w:sz w:val="21"/>
                <w:szCs w:val="21"/>
              </w:rPr>
            </w:pPr>
            <w:r>
              <w:rPr>
                <w:rFonts w:cs="宋体"/>
                <w:kern w:val="0"/>
                <w:sz w:val="21"/>
                <w:szCs w:val="21"/>
              </w:rPr>
              <w:t>165</w:t>
            </w:r>
          </w:p>
        </w:tc>
        <w:tc>
          <w:tcPr>
            <w:tcW w:w="0" w:type="auto"/>
            <w:noWrap/>
            <w:vAlign w:val="center"/>
          </w:tcPr>
          <w:p w14:paraId="6DD7E431">
            <w:pPr>
              <w:widowControl/>
              <w:adjustRightInd/>
              <w:snapToGrid/>
              <w:spacing w:line="240" w:lineRule="auto"/>
              <w:ind w:firstLine="0" w:firstLineChars="0"/>
              <w:jc w:val="center"/>
              <w:rPr>
                <w:rFonts w:cs="宋体"/>
                <w:kern w:val="0"/>
                <w:sz w:val="21"/>
                <w:szCs w:val="21"/>
              </w:rPr>
            </w:pPr>
            <w:r>
              <w:rPr>
                <w:rFonts w:cs="宋体"/>
                <w:kern w:val="0"/>
                <w:sz w:val="21"/>
                <w:szCs w:val="21"/>
              </w:rPr>
              <w:t>11.0</w:t>
            </w:r>
          </w:p>
        </w:tc>
        <w:tc>
          <w:tcPr>
            <w:tcW w:w="0" w:type="auto"/>
            <w:noWrap/>
            <w:vAlign w:val="center"/>
          </w:tcPr>
          <w:p w14:paraId="0E5A1D9F">
            <w:pPr>
              <w:widowControl/>
              <w:adjustRightInd/>
              <w:snapToGrid/>
              <w:spacing w:line="240" w:lineRule="auto"/>
              <w:ind w:firstLine="0" w:firstLineChars="0"/>
              <w:jc w:val="center"/>
              <w:rPr>
                <w:rFonts w:cs="宋体"/>
                <w:kern w:val="0"/>
                <w:sz w:val="21"/>
                <w:szCs w:val="21"/>
              </w:rPr>
            </w:pPr>
            <w:r>
              <w:rPr>
                <w:rFonts w:cs="宋体"/>
                <w:kern w:val="0"/>
                <w:sz w:val="21"/>
                <w:szCs w:val="21"/>
              </w:rPr>
              <w:t>4.60</w:t>
            </w:r>
          </w:p>
        </w:tc>
        <w:tc>
          <w:tcPr>
            <w:tcW w:w="0" w:type="auto"/>
            <w:noWrap/>
            <w:vAlign w:val="center"/>
          </w:tcPr>
          <w:p w14:paraId="322F0CF1">
            <w:pPr>
              <w:widowControl/>
              <w:adjustRightInd/>
              <w:snapToGrid/>
              <w:spacing w:line="240" w:lineRule="auto"/>
              <w:ind w:firstLine="0" w:firstLineChars="0"/>
              <w:jc w:val="center"/>
              <w:rPr>
                <w:rFonts w:cs="宋体"/>
                <w:kern w:val="0"/>
                <w:sz w:val="21"/>
                <w:szCs w:val="21"/>
              </w:rPr>
            </w:pPr>
            <w:r>
              <w:rPr>
                <w:rFonts w:cs="宋体"/>
                <w:kern w:val="0"/>
                <w:sz w:val="21"/>
                <w:szCs w:val="21"/>
              </w:rPr>
              <w:t>5.96</w:t>
            </w:r>
          </w:p>
        </w:tc>
        <w:tc>
          <w:tcPr>
            <w:tcW w:w="0" w:type="auto"/>
            <w:noWrap/>
            <w:vAlign w:val="center"/>
          </w:tcPr>
          <w:p w14:paraId="52104B86">
            <w:pPr>
              <w:widowControl/>
              <w:adjustRightInd/>
              <w:snapToGrid/>
              <w:spacing w:line="240" w:lineRule="auto"/>
              <w:ind w:firstLine="0" w:firstLineChars="0"/>
              <w:jc w:val="center"/>
              <w:rPr>
                <w:rFonts w:cs="宋体"/>
                <w:kern w:val="0"/>
                <w:sz w:val="21"/>
                <w:szCs w:val="21"/>
              </w:rPr>
            </w:pPr>
            <w:r>
              <w:rPr>
                <w:rFonts w:cs="宋体"/>
                <w:kern w:val="0"/>
                <w:sz w:val="21"/>
                <w:szCs w:val="21"/>
              </w:rPr>
              <w:t>1.28</w:t>
            </w:r>
          </w:p>
        </w:tc>
        <w:tc>
          <w:tcPr>
            <w:tcW w:w="0" w:type="auto"/>
            <w:noWrap/>
            <w:vAlign w:val="center"/>
          </w:tcPr>
          <w:p w14:paraId="562E2294">
            <w:pPr>
              <w:widowControl/>
              <w:adjustRightInd/>
              <w:snapToGrid/>
              <w:spacing w:line="240" w:lineRule="auto"/>
              <w:ind w:firstLine="0" w:firstLineChars="0"/>
              <w:jc w:val="center"/>
              <w:rPr>
                <w:rFonts w:cs="宋体"/>
                <w:kern w:val="0"/>
                <w:sz w:val="21"/>
                <w:szCs w:val="21"/>
              </w:rPr>
            </w:pPr>
            <w:r>
              <w:rPr>
                <w:rFonts w:cs="宋体"/>
                <w:kern w:val="0"/>
                <w:sz w:val="21"/>
                <w:szCs w:val="21"/>
              </w:rPr>
              <w:t>7541</w:t>
            </w:r>
          </w:p>
        </w:tc>
        <w:tc>
          <w:tcPr>
            <w:tcW w:w="0" w:type="auto"/>
            <w:noWrap/>
            <w:vAlign w:val="center"/>
          </w:tcPr>
          <w:p w14:paraId="42F16BDF">
            <w:pPr>
              <w:widowControl/>
              <w:adjustRightInd/>
              <w:snapToGrid/>
              <w:spacing w:line="240" w:lineRule="auto"/>
              <w:ind w:firstLine="0" w:firstLineChars="0"/>
              <w:jc w:val="center"/>
              <w:rPr>
                <w:rFonts w:cs="宋体"/>
                <w:kern w:val="0"/>
                <w:sz w:val="21"/>
                <w:szCs w:val="21"/>
              </w:rPr>
            </w:pPr>
            <w:r>
              <w:rPr>
                <w:rFonts w:cs="宋体"/>
                <w:kern w:val="0"/>
                <w:sz w:val="21"/>
                <w:szCs w:val="21"/>
              </w:rPr>
              <w:t>33.8</w:t>
            </w:r>
          </w:p>
        </w:tc>
        <w:tc>
          <w:tcPr>
            <w:tcW w:w="0" w:type="auto"/>
            <w:noWrap/>
            <w:vAlign w:val="center"/>
          </w:tcPr>
          <w:p w14:paraId="42C41743">
            <w:pPr>
              <w:widowControl/>
              <w:adjustRightInd/>
              <w:snapToGrid/>
              <w:spacing w:line="240" w:lineRule="auto"/>
              <w:ind w:firstLine="0" w:firstLineChars="0"/>
              <w:jc w:val="center"/>
              <w:rPr>
                <w:rFonts w:cs="宋体"/>
                <w:kern w:val="0"/>
                <w:sz w:val="21"/>
                <w:szCs w:val="21"/>
              </w:rPr>
            </w:pPr>
            <w:r>
              <w:rPr>
                <w:rFonts w:cs="宋体"/>
                <w:kern w:val="0"/>
                <w:sz w:val="21"/>
                <w:szCs w:val="21"/>
              </w:rPr>
              <w:t>36.0</w:t>
            </w:r>
          </w:p>
        </w:tc>
        <w:tc>
          <w:tcPr>
            <w:tcW w:w="0" w:type="auto"/>
            <w:noWrap/>
            <w:vAlign w:val="center"/>
          </w:tcPr>
          <w:p w14:paraId="77BD4997">
            <w:pPr>
              <w:widowControl/>
              <w:adjustRightInd/>
              <w:snapToGrid/>
              <w:spacing w:line="240" w:lineRule="auto"/>
              <w:ind w:firstLine="0" w:firstLineChars="0"/>
              <w:jc w:val="center"/>
              <w:rPr>
                <w:rFonts w:cs="宋体"/>
                <w:kern w:val="0"/>
                <w:sz w:val="21"/>
                <w:szCs w:val="21"/>
              </w:rPr>
            </w:pPr>
            <w:r>
              <w:rPr>
                <w:rFonts w:cs="宋体"/>
                <w:kern w:val="0"/>
                <w:sz w:val="21"/>
                <w:szCs w:val="21"/>
              </w:rPr>
              <w:t>0.25</w:t>
            </w:r>
          </w:p>
        </w:tc>
        <w:tc>
          <w:tcPr>
            <w:tcW w:w="0" w:type="auto"/>
            <w:noWrap/>
            <w:vAlign w:val="center"/>
          </w:tcPr>
          <w:p w14:paraId="33BD2768">
            <w:pPr>
              <w:widowControl/>
              <w:adjustRightInd/>
              <w:snapToGrid/>
              <w:spacing w:line="240" w:lineRule="auto"/>
              <w:ind w:firstLine="0" w:firstLineChars="0"/>
              <w:jc w:val="center"/>
              <w:rPr>
                <w:rFonts w:cs="宋体"/>
                <w:kern w:val="0"/>
                <w:sz w:val="21"/>
                <w:szCs w:val="21"/>
              </w:rPr>
            </w:pPr>
            <w:r>
              <w:rPr>
                <w:rFonts w:cs="宋体"/>
                <w:kern w:val="0"/>
                <w:sz w:val="21"/>
                <w:szCs w:val="21"/>
              </w:rPr>
              <w:t>2.6</w:t>
            </w:r>
          </w:p>
        </w:tc>
        <w:tc>
          <w:tcPr>
            <w:tcW w:w="0" w:type="auto"/>
            <w:noWrap/>
            <w:vAlign w:val="center"/>
          </w:tcPr>
          <w:p w14:paraId="7A9D9CDD">
            <w:pPr>
              <w:widowControl/>
              <w:adjustRightInd/>
              <w:snapToGrid/>
              <w:spacing w:line="240" w:lineRule="auto"/>
              <w:ind w:firstLine="0" w:firstLineChars="0"/>
              <w:jc w:val="center"/>
              <w:rPr>
                <w:rFonts w:cs="宋体"/>
                <w:kern w:val="0"/>
                <w:sz w:val="21"/>
                <w:szCs w:val="21"/>
              </w:rPr>
            </w:pPr>
            <w:r>
              <w:rPr>
                <w:rFonts w:cs="宋体"/>
                <w:kern w:val="0"/>
                <w:sz w:val="21"/>
                <w:szCs w:val="21"/>
              </w:rPr>
              <w:t>2.8</w:t>
            </w:r>
          </w:p>
        </w:tc>
        <w:tc>
          <w:tcPr>
            <w:tcW w:w="0" w:type="auto"/>
            <w:noWrap/>
            <w:vAlign w:val="center"/>
          </w:tcPr>
          <w:p w14:paraId="0B97D38F">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5A9BBF6F">
            <w:pPr>
              <w:widowControl/>
              <w:adjustRightInd/>
              <w:snapToGrid/>
              <w:spacing w:line="240" w:lineRule="auto"/>
              <w:ind w:firstLine="0" w:firstLineChars="0"/>
              <w:jc w:val="center"/>
              <w:rPr>
                <w:rFonts w:cs="宋体"/>
                <w:kern w:val="0"/>
                <w:sz w:val="21"/>
                <w:szCs w:val="21"/>
              </w:rPr>
            </w:pPr>
            <w:r>
              <w:rPr>
                <w:rFonts w:cs="宋体"/>
                <w:kern w:val="0"/>
                <w:sz w:val="21"/>
                <w:szCs w:val="21"/>
              </w:rPr>
              <w:t>4.88</w:t>
            </w:r>
          </w:p>
        </w:tc>
        <w:tc>
          <w:tcPr>
            <w:tcW w:w="0" w:type="auto"/>
            <w:noWrap/>
            <w:vAlign w:val="center"/>
          </w:tcPr>
          <w:p w14:paraId="240BDECA">
            <w:pPr>
              <w:widowControl/>
              <w:adjustRightInd/>
              <w:snapToGrid/>
              <w:spacing w:line="240" w:lineRule="auto"/>
              <w:ind w:firstLine="0" w:firstLineChars="0"/>
              <w:jc w:val="center"/>
              <w:rPr>
                <w:rFonts w:cs="宋体"/>
                <w:kern w:val="0"/>
                <w:sz w:val="21"/>
                <w:szCs w:val="21"/>
              </w:rPr>
            </w:pPr>
            <w:r>
              <w:rPr>
                <w:rFonts w:cs="宋体"/>
                <w:kern w:val="0"/>
                <w:sz w:val="21"/>
                <w:szCs w:val="21"/>
              </w:rPr>
              <w:t>5.20</w:t>
            </w:r>
          </w:p>
        </w:tc>
        <w:tc>
          <w:tcPr>
            <w:tcW w:w="0" w:type="auto"/>
            <w:noWrap/>
            <w:vAlign w:val="center"/>
          </w:tcPr>
          <w:p w14:paraId="766EC093">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11DEB566">
            <w:pPr>
              <w:widowControl/>
              <w:adjustRightInd/>
              <w:snapToGrid/>
              <w:spacing w:line="240" w:lineRule="auto"/>
              <w:ind w:firstLine="0" w:firstLineChars="0"/>
              <w:jc w:val="center"/>
              <w:rPr>
                <w:rFonts w:cs="宋体"/>
                <w:kern w:val="0"/>
                <w:sz w:val="21"/>
                <w:szCs w:val="21"/>
              </w:rPr>
            </w:pPr>
            <w:r>
              <w:rPr>
                <w:rFonts w:cs="宋体"/>
                <w:kern w:val="0"/>
                <w:sz w:val="21"/>
                <w:szCs w:val="21"/>
              </w:rPr>
              <w:t>3.0</w:t>
            </w:r>
          </w:p>
        </w:tc>
        <w:tc>
          <w:tcPr>
            <w:tcW w:w="0" w:type="auto"/>
            <w:noWrap/>
            <w:vAlign w:val="center"/>
          </w:tcPr>
          <w:p w14:paraId="27E1D669">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1DEB3125">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62C9185A">
            <w:pPr>
              <w:widowControl/>
              <w:adjustRightInd/>
              <w:snapToGrid/>
              <w:spacing w:line="240" w:lineRule="auto"/>
              <w:ind w:firstLine="0" w:firstLineChars="0"/>
              <w:jc w:val="center"/>
              <w:rPr>
                <w:rFonts w:cs="宋体"/>
                <w:kern w:val="0"/>
                <w:sz w:val="21"/>
                <w:szCs w:val="21"/>
              </w:rPr>
            </w:pPr>
            <w:r>
              <w:rPr>
                <w:rFonts w:cs="宋体"/>
                <w:kern w:val="0"/>
                <w:sz w:val="21"/>
                <w:szCs w:val="21"/>
              </w:rPr>
              <w:t>1.55</w:t>
            </w:r>
          </w:p>
        </w:tc>
      </w:tr>
      <w:tr w14:paraId="2FF03A5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5079113C">
            <w:pPr>
              <w:widowControl/>
              <w:adjustRightInd/>
              <w:snapToGrid/>
              <w:spacing w:line="240" w:lineRule="auto"/>
              <w:ind w:firstLine="0" w:firstLineChars="0"/>
              <w:jc w:val="center"/>
              <w:rPr>
                <w:rFonts w:cs="宋体"/>
                <w:kern w:val="0"/>
                <w:sz w:val="21"/>
                <w:szCs w:val="21"/>
              </w:rPr>
            </w:pPr>
          </w:p>
        </w:tc>
        <w:tc>
          <w:tcPr>
            <w:tcW w:w="0" w:type="auto"/>
            <w:noWrap/>
            <w:vAlign w:val="center"/>
          </w:tcPr>
          <w:p w14:paraId="4F9710D9">
            <w:pPr>
              <w:widowControl/>
              <w:adjustRightInd/>
              <w:snapToGrid/>
              <w:spacing w:line="240" w:lineRule="auto"/>
              <w:ind w:firstLine="0" w:firstLineChars="0"/>
              <w:jc w:val="center"/>
              <w:rPr>
                <w:rFonts w:cs="宋体"/>
                <w:kern w:val="0"/>
                <w:sz w:val="21"/>
                <w:szCs w:val="21"/>
              </w:rPr>
            </w:pPr>
            <w:r>
              <w:rPr>
                <w:rFonts w:cs="宋体"/>
                <w:kern w:val="0"/>
                <w:sz w:val="21"/>
                <w:szCs w:val="21"/>
              </w:rPr>
              <w:t>工Ⅳ1</w:t>
            </w:r>
          </w:p>
        </w:tc>
        <w:tc>
          <w:tcPr>
            <w:tcW w:w="0" w:type="auto"/>
            <w:noWrap/>
            <w:vAlign w:val="center"/>
          </w:tcPr>
          <w:p w14:paraId="716E3DC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D45F40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FAFBBD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3C5CDE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6798DC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042051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FC9CA0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B582863">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012408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7411C82">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7EF6EF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77F9A2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54956A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98F37D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65EED4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2C1AE63">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B4BCD8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6188B6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6A90D0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E6626EC">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7CF7BCD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2DFA4F1B">
            <w:pPr>
              <w:widowControl/>
              <w:adjustRightInd/>
              <w:snapToGrid/>
              <w:spacing w:line="240" w:lineRule="auto"/>
              <w:ind w:firstLine="0" w:firstLineChars="0"/>
              <w:jc w:val="center"/>
              <w:rPr>
                <w:rFonts w:cs="宋体"/>
                <w:kern w:val="0"/>
                <w:sz w:val="21"/>
                <w:szCs w:val="21"/>
              </w:rPr>
            </w:pPr>
          </w:p>
        </w:tc>
        <w:tc>
          <w:tcPr>
            <w:tcW w:w="0" w:type="auto"/>
            <w:noWrap/>
            <w:vAlign w:val="center"/>
          </w:tcPr>
          <w:p w14:paraId="76B98730">
            <w:pPr>
              <w:widowControl/>
              <w:adjustRightInd/>
              <w:snapToGrid/>
              <w:spacing w:line="240" w:lineRule="auto"/>
              <w:ind w:firstLine="0" w:firstLineChars="0"/>
              <w:jc w:val="center"/>
              <w:rPr>
                <w:rFonts w:cs="宋体"/>
                <w:kern w:val="0"/>
                <w:sz w:val="21"/>
                <w:szCs w:val="21"/>
              </w:rPr>
            </w:pPr>
            <w:r>
              <w:rPr>
                <w:rFonts w:cs="宋体"/>
                <w:kern w:val="0"/>
                <w:sz w:val="21"/>
                <w:szCs w:val="21"/>
              </w:rPr>
              <w:t>工Ⅳ</w:t>
            </w:r>
            <w:r>
              <w:rPr>
                <w:rFonts w:cs="宋体"/>
                <w:kern w:val="0"/>
                <w:sz w:val="21"/>
                <w:szCs w:val="21"/>
                <w:vertAlign w:val="subscript"/>
              </w:rPr>
              <w:t>2</w:t>
            </w:r>
          </w:p>
        </w:tc>
        <w:tc>
          <w:tcPr>
            <w:tcW w:w="0" w:type="auto"/>
            <w:noWrap/>
            <w:vAlign w:val="center"/>
          </w:tcPr>
          <w:p w14:paraId="4684281C">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570394C2">
            <w:pPr>
              <w:widowControl/>
              <w:adjustRightInd/>
              <w:snapToGrid/>
              <w:spacing w:line="240" w:lineRule="auto"/>
              <w:ind w:firstLine="0" w:firstLineChars="0"/>
              <w:jc w:val="center"/>
              <w:rPr>
                <w:rFonts w:cs="宋体"/>
                <w:kern w:val="0"/>
                <w:sz w:val="21"/>
                <w:szCs w:val="21"/>
              </w:rPr>
            </w:pPr>
            <w:r>
              <w:rPr>
                <w:rFonts w:cs="宋体"/>
                <w:kern w:val="0"/>
                <w:sz w:val="21"/>
                <w:szCs w:val="21"/>
              </w:rPr>
              <w:t>124</w:t>
            </w:r>
          </w:p>
        </w:tc>
        <w:tc>
          <w:tcPr>
            <w:tcW w:w="0" w:type="auto"/>
            <w:noWrap/>
            <w:vAlign w:val="center"/>
          </w:tcPr>
          <w:p w14:paraId="3F6EC778">
            <w:pPr>
              <w:widowControl/>
              <w:adjustRightInd/>
              <w:snapToGrid/>
              <w:spacing w:line="240" w:lineRule="auto"/>
              <w:ind w:firstLine="0" w:firstLineChars="0"/>
              <w:jc w:val="center"/>
              <w:rPr>
                <w:rFonts w:cs="宋体"/>
                <w:kern w:val="0"/>
                <w:sz w:val="21"/>
                <w:szCs w:val="21"/>
              </w:rPr>
            </w:pPr>
            <w:r>
              <w:rPr>
                <w:rFonts w:cs="宋体"/>
                <w:kern w:val="0"/>
                <w:sz w:val="21"/>
                <w:szCs w:val="21"/>
              </w:rPr>
              <w:t>11.3</w:t>
            </w:r>
          </w:p>
        </w:tc>
        <w:tc>
          <w:tcPr>
            <w:tcW w:w="0" w:type="auto"/>
            <w:noWrap/>
            <w:vAlign w:val="center"/>
          </w:tcPr>
          <w:p w14:paraId="17E71D24">
            <w:pPr>
              <w:widowControl/>
              <w:adjustRightInd/>
              <w:snapToGrid/>
              <w:spacing w:line="240" w:lineRule="auto"/>
              <w:ind w:firstLine="0" w:firstLineChars="0"/>
              <w:jc w:val="center"/>
              <w:rPr>
                <w:rFonts w:cs="宋体"/>
                <w:kern w:val="0"/>
                <w:sz w:val="21"/>
                <w:szCs w:val="21"/>
              </w:rPr>
            </w:pPr>
            <w:r>
              <w:rPr>
                <w:rFonts w:cs="宋体"/>
                <w:kern w:val="0"/>
                <w:sz w:val="21"/>
                <w:szCs w:val="21"/>
              </w:rPr>
              <w:t>7.50</w:t>
            </w:r>
          </w:p>
        </w:tc>
        <w:tc>
          <w:tcPr>
            <w:tcW w:w="0" w:type="auto"/>
            <w:noWrap/>
            <w:vAlign w:val="center"/>
          </w:tcPr>
          <w:p w14:paraId="185599B0">
            <w:pPr>
              <w:widowControl/>
              <w:adjustRightInd/>
              <w:snapToGrid/>
              <w:spacing w:line="240" w:lineRule="auto"/>
              <w:ind w:firstLine="0" w:firstLineChars="0"/>
              <w:jc w:val="center"/>
              <w:rPr>
                <w:rFonts w:cs="宋体"/>
                <w:kern w:val="0"/>
                <w:sz w:val="21"/>
                <w:szCs w:val="21"/>
              </w:rPr>
            </w:pPr>
            <w:r>
              <w:rPr>
                <w:rFonts w:cs="宋体"/>
                <w:kern w:val="0"/>
                <w:sz w:val="21"/>
                <w:szCs w:val="21"/>
              </w:rPr>
              <w:t>14.55</w:t>
            </w:r>
          </w:p>
        </w:tc>
        <w:tc>
          <w:tcPr>
            <w:tcW w:w="0" w:type="auto"/>
            <w:noWrap/>
            <w:vAlign w:val="center"/>
          </w:tcPr>
          <w:p w14:paraId="26F5C3D7">
            <w:pPr>
              <w:widowControl/>
              <w:adjustRightInd/>
              <w:snapToGrid/>
              <w:spacing w:line="240" w:lineRule="auto"/>
              <w:ind w:firstLine="0" w:firstLineChars="0"/>
              <w:jc w:val="center"/>
              <w:rPr>
                <w:rFonts w:cs="宋体"/>
                <w:kern w:val="0"/>
                <w:sz w:val="21"/>
                <w:szCs w:val="21"/>
              </w:rPr>
            </w:pPr>
            <w:r>
              <w:rPr>
                <w:rFonts w:cs="宋体"/>
                <w:kern w:val="0"/>
                <w:sz w:val="21"/>
                <w:szCs w:val="21"/>
              </w:rPr>
              <w:t>1.56</w:t>
            </w:r>
          </w:p>
        </w:tc>
        <w:tc>
          <w:tcPr>
            <w:tcW w:w="0" w:type="auto"/>
            <w:noWrap/>
            <w:vAlign w:val="center"/>
          </w:tcPr>
          <w:p w14:paraId="3D66CCD9">
            <w:pPr>
              <w:widowControl/>
              <w:adjustRightInd/>
              <w:snapToGrid/>
              <w:spacing w:line="240" w:lineRule="auto"/>
              <w:ind w:firstLine="0" w:firstLineChars="0"/>
              <w:jc w:val="center"/>
              <w:rPr>
                <w:rFonts w:cs="宋体"/>
                <w:kern w:val="0"/>
                <w:sz w:val="21"/>
                <w:szCs w:val="21"/>
              </w:rPr>
            </w:pPr>
            <w:r>
              <w:rPr>
                <w:rFonts w:cs="宋体"/>
                <w:kern w:val="0"/>
                <w:sz w:val="21"/>
                <w:szCs w:val="21"/>
              </w:rPr>
              <w:t>23237</w:t>
            </w:r>
          </w:p>
        </w:tc>
        <w:tc>
          <w:tcPr>
            <w:tcW w:w="0" w:type="auto"/>
            <w:noWrap/>
            <w:vAlign w:val="center"/>
          </w:tcPr>
          <w:p w14:paraId="2BCD6E16">
            <w:pPr>
              <w:widowControl/>
              <w:adjustRightInd/>
              <w:snapToGrid/>
              <w:spacing w:line="240" w:lineRule="auto"/>
              <w:ind w:firstLine="0" w:firstLineChars="0"/>
              <w:jc w:val="center"/>
              <w:rPr>
                <w:rFonts w:cs="宋体"/>
                <w:kern w:val="0"/>
                <w:sz w:val="21"/>
                <w:szCs w:val="21"/>
              </w:rPr>
            </w:pPr>
            <w:r>
              <w:rPr>
                <w:rFonts w:cs="宋体"/>
                <w:kern w:val="0"/>
                <w:sz w:val="21"/>
                <w:szCs w:val="21"/>
              </w:rPr>
              <w:t>35.1</w:t>
            </w:r>
          </w:p>
        </w:tc>
        <w:tc>
          <w:tcPr>
            <w:tcW w:w="0" w:type="auto"/>
            <w:noWrap/>
            <w:vAlign w:val="center"/>
          </w:tcPr>
          <w:p w14:paraId="0304FFE3">
            <w:pPr>
              <w:widowControl/>
              <w:adjustRightInd/>
              <w:snapToGrid/>
              <w:spacing w:line="240" w:lineRule="auto"/>
              <w:ind w:firstLine="0" w:firstLineChars="0"/>
              <w:jc w:val="center"/>
              <w:rPr>
                <w:rFonts w:cs="宋体"/>
                <w:kern w:val="0"/>
                <w:sz w:val="21"/>
                <w:szCs w:val="21"/>
              </w:rPr>
            </w:pPr>
            <w:r>
              <w:rPr>
                <w:rFonts w:cs="宋体"/>
                <w:kern w:val="0"/>
                <w:sz w:val="21"/>
                <w:szCs w:val="21"/>
              </w:rPr>
              <w:t>45.6</w:t>
            </w:r>
          </w:p>
        </w:tc>
        <w:tc>
          <w:tcPr>
            <w:tcW w:w="0" w:type="auto"/>
            <w:noWrap/>
            <w:vAlign w:val="center"/>
          </w:tcPr>
          <w:p w14:paraId="71D95C49">
            <w:pPr>
              <w:widowControl/>
              <w:adjustRightInd/>
              <w:snapToGrid/>
              <w:spacing w:line="240" w:lineRule="auto"/>
              <w:ind w:firstLine="0" w:firstLineChars="0"/>
              <w:jc w:val="center"/>
              <w:rPr>
                <w:rFonts w:cs="宋体"/>
                <w:kern w:val="0"/>
                <w:sz w:val="21"/>
                <w:szCs w:val="21"/>
              </w:rPr>
            </w:pPr>
            <w:r>
              <w:rPr>
                <w:rFonts w:cs="宋体"/>
                <w:kern w:val="0"/>
                <w:sz w:val="21"/>
                <w:szCs w:val="21"/>
              </w:rPr>
              <w:t>0.82</w:t>
            </w:r>
          </w:p>
        </w:tc>
        <w:tc>
          <w:tcPr>
            <w:tcW w:w="0" w:type="auto"/>
            <w:noWrap/>
            <w:vAlign w:val="center"/>
          </w:tcPr>
          <w:p w14:paraId="3AB65EE6">
            <w:pPr>
              <w:widowControl/>
              <w:adjustRightInd/>
              <w:snapToGrid/>
              <w:spacing w:line="240" w:lineRule="auto"/>
              <w:ind w:firstLine="0" w:firstLineChars="0"/>
              <w:jc w:val="center"/>
              <w:rPr>
                <w:rFonts w:cs="宋体"/>
                <w:kern w:val="0"/>
                <w:sz w:val="21"/>
                <w:szCs w:val="21"/>
              </w:rPr>
            </w:pPr>
            <w:r>
              <w:rPr>
                <w:rFonts w:cs="宋体"/>
                <w:kern w:val="0"/>
                <w:sz w:val="21"/>
                <w:szCs w:val="21"/>
              </w:rPr>
              <w:t>1.6</w:t>
            </w:r>
          </w:p>
        </w:tc>
        <w:tc>
          <w:tcPr>
            <w:tcW w:w="0" w:type="auto"/>
            <w:noWrap/>
            <w:vAlign w:val="center"/>
          </w:tcPr>
          <w:p w14:paraId="01636A36">
            <w:pPr>
              <w:widowControl/>
              <w:adjustRightInd/>
              <w:snapToGrid/>
              <w:spacing w:line="240" w:lineRule="auto"/>
              <w:ind w:firstLine="0" w:firstLineChars="0"/>
              <w:jc w:val="center"/>
              <w:rPr>
                <w:rFonts w:cs="宋体"/>
                <w:kern w:val="0"/>
                <w:sz w:val="21"/>
                <w:szCs w:val="21"/>
              </w:rPr>
            </w:pPr>
            <w:r>
              <w:rPr>
                <w:rFonts w:cs="宋体"/>
                <w:kern w:val="0"/>
                <w:sz w:val="21"/>
                <w:szCs w:val="21"/>
              </w:rPr>
              <w:t>2.1</w:t>
            </w:r>
          </w:p>
        </w:tc>
        <w:tc>
          <w:tcPr>
            <w:tcW w:w="0" w:type="auto"/>
            <w:noWrap/>
            <w:vAlign w:val="center"/>
          </w:tcPr>
          <w:p w14:paraId="5DEE4620">
            <w:pPr>
              <w:widowControl/>
              <w:adjustRightInd/>
              <w:snapToGrid/>
              <w:spacing w:line="240" w:lineRule="auto"/>
              <w:ind w:firstLine="0" w:firstLineChars="0"/>
              <w:jc w:val="center"/>
              <w:rPr>
                <w:rFonts w:cs="宋体"/>
                <w:kern w:val="0"/>
                <w:sz w:val="21"/>
                <w:szCs w:val="21"/>
              </w:rPr>
            </w:pPr>
            <w:r>
              <w:rPr>
                <w:rFonts w:cs="宋体"/>
                <w:kern w:val="0"/>
                <w:sz w:val="21"/>
                <w:szCs w:val="21"/>
              </w:rPr>
              <w:t>0.04</w:t>
            </w:r>
          </w:p>
        </w:tc>
        <w:tc>
          <w:tcPr>
            <w:tcW w:w="0" w:type="auto"/>
            <w:noWrap/>
            <w:vAlign w:val="center"/>
          </w:tcPr>
          <w:p w14:paraId="19050F6C">
            <w:pPr>
              <w:widowControl/>
              <w:adjustRightInd/>
              <w:snapToGrid/>
              <w:spacing w:line="240" w:lineRule="auto"/>
              <w:ind w:firstLine="0" w:firstLineChars="0"/>
              <w:jc w:val="center"/>
              <w:rPr>
                <w:rFonts w:cs="宋体"/>
                <w:kern w:val="0"/>
                <w:sz w:val="21"/>
                <w:szCs w:val="21"/>
              </w:rPr>
            </w:pPr>
            <w:r>
              <w:rPr>
                <w:rFonts w:cs="宋体"/>
                <w:kern w:val="0"/>
                <w:sz w:val="21"/>
                <w:szCs w:val="21"/>
              </w:rPr>
              <w:t>2.73</w:t>
            </w:r>
          </w:p>
        </w:tc>
        <w:tc>
          <w:tcPr>
            <w:tcW w:w="0" w:type="auto"/>
            <w:noWrap/>
            <w:vAlign w:val="center"/>
          </w:tcPr>
          <w:p w14:paraId="722D6059">
            <w:pPr>
              <w:widowControl/>
              <w:adjustRightInd/>
              <w:snapToGrid/>
              <w:spacing w:line="240" w:lineRule="auto"/>
              <w:ind w:firstLine="0" w:firstLineChars="0"/>
              <w:jc w:val="center"/>
              <w:rPr>
                <w:rFonts w:cs="宋体"/>
                <w:kern w:val="0"/>
                <w:sz w:val="21"/>
                <w:szCs w:val="21"/>
              </w:rPr>
            </w:pPr>
            <w:r>
              <w:rPr>
                <w:rFonts w:cs="宋体"/>
                <w:kern w:val="0"/>
                <w:sz w:val="21"/>
                <w:szCs w:val="21"/>
              </w:rPr>
              <w:t>3.55</w:t>
            </w:r>
          </w:p>
        </w:tc>
        <w:tc>
          <w:tcPr>
            <w:tcW w:w="0" w:type="auto"/>
            <w:noWrap/>
            <w:vAlign w:val="center"/>
          </w:tcPr>
          <w:p w14:paraId="51D6266D">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1F8CF340">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7D5C94F2">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63CAF8AE">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7CB31348">
            <w:pPr>
              <w:widowControl/>
              <w:adjustRightInd/>
              <w:snapToGrid/>
              <w:spacing w:line="240" w:lineRule="auto"/>
              <w:ind w:firstLine="0" w:firstLineChars="0"/>
              <w:jc w:val="center"/>
              <w:rPr>
                <w:rFonts w:cs="宋体"/>
                <w:kern w:val="0"/>
                <w:sz w:val="21"/>
                <w:szCs w:val="21"/>
              </w:rPr>
            </w:pPr>
            <w:r>
              <w:rPr>
                <w:rFonts w:cs="宋体"/>
                <w:kern w:val="0"/>
                <w:sz w:val="21"/>
                <w:szCs w:val="21"/>
              </w:rPr>
              <w:t>1.06</w:t>
            </w:r>
          </w:p>
        </w:tc>
      </w:tr>
      <w:tr w14:paraId="065FF50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4713B44F">
            <w:pPr>
              <w:widowControl/>
              <w:adjustRightInd/>
              <w:snapToGrid/>
              <w:spacing w:line="240" w:lineRule="auto"/>
              <w:ind w:firstLine="0" w:firstLineChars="0"/>
              <w:jc w:val="center"/>
              <w:rPr>
                <w:rFonts w:cs="宋体"/>
                <w:kern w:val="0"/>
                <w:sz w:val="21"/>
                <w:szCs w:val="21"/>
              </w:rPr>
            </w:pPr>
          </w:p>
        </w:tc>
        <w:tc>
          <w:tcPr>
            <w:tcW w:w="0" w:type="auto"/>
            <w:noWrap/>
            <w:vAlign w:val="center"/>
          </w:tcPr>
          <w:p w14:paraId="59F90374">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4106614B">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2CCF4028">
            <w:pPr>
              <w:widowControl/>
              <w:adjustRightInd/>
              <w:snapToGrid/>
              <w:spacing w:line="240" w:lineRule="auto"/>
              <w:ind w:firstLine="0" w:firstLineChars="0"/>
              <w:jc w:val="center"/>
              <w:rPr>
                <w:rFonts w:cs="宋体"/>
                <w:kern w:val="0"/>
                <w:sz w:val="21"/>
                <w:szCs w:val="21"/>
              </w:rPr>
            </w:pPr>
            <w:r>
              <w:rPr>
                <w:rFonts w:cs="宋体"/>
                <w:kern w:val="0"/>
                <w:sz w:val="21"/>
                <w:szCs w:val="21"/>
              </w:rPr>
              <w:t>322</w:t>
            </w:r>
          </w:p>
        </w:tc>
        <w:tc>
          <w:tcPr>
            <w:tcW w:w="0" w:type="auto"/>
            <w:noWrap/>
            <w:vAlign w:val="center"/>
          </w:tcPr>
          <w:p w14:paraId="25DD0411">
            <w:pPr>
              <w:widowControl/>
              <w:adjustRightInd/>
              <w:snapToGrid/>
              <w:spacing w:line="240" w:lineRule="auto"/>
              <w:ind w:firstLine="0" w:firstLineChars="0"/>
              <w:jc w:val="center"/>
              <w:rPr>
                <w:rFonts w:cs="宋体"/>
                <w:kern w:val="0"/>
                <w:sz w:val="21"/>
                <w:szCs w:val="21"/>
              </w:rPr>
            </w:pPr>
            <w:r>
              <w:rPr>
                <w:rFonts w:cs="宋体"/>
                <w:kern w:val="0"/>
                <w:sz w:val="21"/>
                <w:szCs w:val="21"/>
              </w:rPr>
              <w:t>2.60</w:t>
            </w:r>
          </w:p>
        </w:tc>
        <w:tc>
          <w:tcPr>
            <w:tcW w:w="0" w:type="auto"/>
            <w:noWrap/>
            <w:vAlign w:val="center"/>
          </w:tcPr>
          <w:p w14:paraId="2AF1C93C">
            <w:pPr>
              <w:widowControl/>
              <w:adjustRightInd/>
              <w:snapToGrid/>
              <w:spacing w:line="240" w:lineRule="auto"/>
              <w:ind w:firstLine="0" w:firstLineChars="0"/>
              <w:jc w:val="center"/>
              <w:rPr>
                <w:rFonts w:cs="宋体"/>
                <w:kern w:val="0"/>
                <w:sz w:val="21"/>
                <w:szCs w:val="21"/>
              </w:rPr>
            </w:pPr>
            <w:r>
              <w:rPr>
                <w:rFonts w:cs="宋体"/>
                <w:kern w:val="0"/>
                <w:sz w:val="21"/>
                <w:szCs w:val="21"/>
              </w:rPr>
              <w:t>3.30</w:t>
            </w:r>
          </w:p>
        </w:tc>
        <w:tc>
          <w:tcPr>
            <w:tcW w:w="0" w:type="auto"/>
            <w:noWrap/>
            <w:vAlign w:val="center"/>
          </w:tcPr>
          <w:p w14:paraId="18C1BA19">
            <w:pPr>
              <w:widowControl/>
              <w:adjustRightInd/>
              <w:snapToGrid/>
              <w:spacing w:line="240" w:lineRule="auto"/>
              <w:ind w:firstLine="0" w:firstLineChars="0"/>
              <w:jc w:val="center"/>
              <w:rPr>
                <w:rFonts w:cs="宋体"/>
                <w:kern w:val="0"/>
                <w:sz w:val="21"/>
                <w:szCs w:val="21"/>
              </w:rPr>
            </w:pPr>
            <w:r>
              <w:rPr>
                <w:rFonts w:cs="宋体"/>
                <w:kern w:val="0"/>
                <w:sz w:val="21"/>
                <w:szCs w:val="21"/>
              </w:rPr>
              <w:t>9.35</w:t>
            </w:r>
          </w:p>
        </w:tc>
        <w:tc>
          <w:tcPr>
            <w:tcW w:w="0" w:type="auto"/>
            <w:noWrap/>
            <w:vAlign w:val="center"/>
          </w:tcPr>
          <w:p w14:paraId="5B0D0681">
            <w:pPr>
              <w:widowControl/>
              <w:adjustRightInd/>
              <w:snapToGrid/>
              <w:spacing w:line="240" w:lineRule="auto"/>
              <w:ind w:firstLine="0" w:firstLineChars="0"/>
              <w:jc w:val="center"/>
              <w:rPr>
                <w:rFonts w:cs="宋体"/>
                <w:kern w:val="0"/>
                <w:sz w:val="21"/>
                <w:szCs w:val="21"/>
              </w:rPr>
            </w:pPr>
            <w:r>
              <w:rPr>
                <w:rFonts w:cs="宋体"/>
                <w:kern w:val="0"/>
                <w:sz w:val="21"/>
                <w:szCs w:val="21"/>
              </w:rPr>
              <w:t>1.19</w:t>
            </w:r>
          </w:p>
        </w:tc>
        <w:tc>
          <w:tcPr>
            <w:tcW w:w="0" w:type="auto"/>
            <w:noWrap/>
            <w:vAlign w:val="center"/>
          </w:tcPr>
          <w:p w14:paraId="1DBF7043">
            <w:pPr>
              <w:widowControl/>
              <w:adjustRightInd/>
              <w:snapToGrid/>
              <w:spacing w:line="240" w:lineRule="auto"/>
              <w:ind w:firstLine="0" w:firstLineChars="0"/>
              <w:jc w:val="center"/>
              <w:rPr>
                <w:rFonts w:cs="宋体"/>
                <w:kern w:val="0"/>
                <w:sz w:val="21"/>
                <w:szCs w:val="21"/>
              </w:rPr>
            </w:pPr>
            <w:r>
              <w:rPr>
                <w:rFonts w:cs="宋体"/>
                <w:kern w:val="0"/>
                <w:sz w:val="21"/>
                <w:szCs w:val="21"/>
              </w:rPr>
              <w:t>17548</w:t>
            </w:r>
          </w:p>
        </w:tc>
        <w:tc>
          <w:tcPr>
            <w:tcW w:w="0" w:type="auto"/>
            <w:noWrap/>
            <w:vAlign w:val="center"/>
          </w:tcPr>
          <w:p w14:paraId="5442754F">
            <w:pPr>
              <w:widowControl/>
              <w:adjustRightInd/>
              <w:snapToGrid/>
              <w:spacing w:line="240" w:lineRule="auto"/>
              <w:ind w:firstLine="0" w:firstLineChars="0"/>
              <w:jc w:val="center"/>
              <w:rPr>
                <w:rFonts w:cs="宋体"/>
                <w:kern w:val="0"/>
                <w:sz w:val="21"/>
                <w:szCs w:val="21"/>
              </w:rPr>
            </w:pPr>
            <w:r>
              <w:rPr>
                <w:rFonts w:cs="宋体"/>
                <w:kern w:val="0"/>
                <w:sz w:val="21"/>
                <w:szCs w:val="21"/>
              </w:rPr>
              <w:t>34.1</w:t>
            </w:r>
          </w:p>
        </w:tc>
        <w:tc>
          <w:tcPr>
            <w:tcW w:w="0" w:type="auto"/>
            <w:noWrap/>
            <w:vAlign w:val="center"/>
          </w:tcPr>
          <w:p w14:paraId="149B2FAB">
            <w:pPr>
              <w:widowControl/>
              <w:adjustRightInd/>
              <w:snapToGrid/>
              <w:spacing w:line="240" w:lineRule="auto"/>
              <w:ind w:firstLine="0" w:firstLineChars="0"/>
              <w:jc w:val="center"/>
              <w:rPr>
                <w:rFonts w:cs="宋体"/>
                <w:kern w:val="0"/>
                <w:sz w:val="21"/>
                <w:szCs w:val="21"/>
              </w:rPr>
            </w:pPr>
            <w:r>
              <w:rPr>
                <w:rFonts w:cs="宋体"/>
                <w:kern w:val="0"/>
                <w:sz w:val="21"/>
                <w:szCs w:val="21"/>
              </w:rPr>
              <w:t>33.8</w:t>
            </w:r>
          </w:p>
        </w:tc>
        <w:tc>
          <w:tcPr>
            <w:tcW w:w="0" w:type="auto"/>
            <w:noWrap/>
            <w:vAlign w:val="center"/>
          </w:tcPr>
          <w:p w14:paraId="2080700A">
            <w:pPr>
              <w:widowControl/>
              <w:adjustRightInd/>
              <w:snapToGrid/>
              <w:spacing w:line="240" w:lineRule="auto"/>
              <w:ind w:firstLine="0" w:firstLineChars="0"/>
              <w:jc w:val="center"/>
              <w:rPr>
                <w:rFonts w:cs="宋体"/>
                <w:kern w:val="0"/>
                <w:sz w:val="21"/>
                <w:szCs w:val="21"/>
              </w:rPr>
            </w:pPr>
            <w:r>
              <w:rPr>
                <w:rFonts w:cs="宋体"/>
                <w:kern w:val="0"/>
                <w:sz w:val="21"/>
                <w:szCs w:val="21"/>
              </w:rPr>
              <w:t>0.60</w:t>
            </w:r>
          </w:p>
        </w:tc>
        <w:tc>
          <w:tcPr>
            <w:tcW w:w="0" w:type="auto"/>
            <w:noWrap/>
            <w:vAlign w:val="center"/>
          </w:tcPr>
          <w:p w14:paraId="7A56FCF5">
            <w:pPr>
              <w:widowControl/>
              <w:adjustRightInd/>
              <w:snapToGrid/>
              <w:spacing w:line="240" w:lineRule="auto"/>
              <w:ind w:firstLine="0" w:firstLineChars="0"/>
              <w:jc w:val="center"/>
              <w:rPr>
                <w:rFonts w:cs="宋体"/>
                <w:kern w:val="0"/>
                <w:sz w:val="21"/>
                <w:szCs w:val="21"/>
              </w:rPr>
            </w:pPr>
            <w:r>
              <w:rPr>
                <w:rFonts w:cs="宋体"/>
                <w:kern w:val="0"/>
                <w:sz w:val="21"/>
                <w:szCs w:val="21"/>
              </w:rPr>
              <w:t>3.7</w:t>
            </w:r>
          </w:p>
        </w:tc>
        <w:tc>
          <w:tcPr>
            <w:tcW w:w="0" w:type="auto"/>
            <w:noWrap/>
            <w:vAlign w:val="center"/>
          </w:tcPr>
          <w:p w14:paraId="76332E39">
            <w:pPr>
              <w:widowControl/>
              <w:adjustRightInd/>
              <w:snapToGrid/>
              <w:spacing w:line="240" w:lineRule="auto"/>
              <w:ind w:firstLine="0" w:firstLineChars="0"/>
              <w:jc w:val="center"/>
              <w:rPr>
                <w:rFonts w:cs="宋体"/>
                <w:kern w:val="0"/>
                <w:sz w:val="21"/>
                <w:szCs w:val="21"/>
              </w:rPr>
            </w:pPr>
            <w:r>
              <w:rPr>
                <w:rFonts w:cs="宋体"/>
                <w:kern w:val="0"/>
                <w:sz w:val="21"/>
                <w:szCs w:val="21"/>
              </w:rPr>
              <w:t>3.7</w:t>
            </w:r>
          </w:p>
        </w:tc>
        <w:tc>
          <w:tcPr>
            <w:tcW w:w="0" w:type="auto"/>
            <w:noWrap/>
            <w:vAlign w:val="center"/>
          </w:tcPr>
          <w:p w14:paraId="24813E37">
            <w:pPr>
              <w:widowControl/>
              <w:adjustRightInd/>
              <w:snapToGrid/>
              <w:spacing w:line="240" w:lineRule="auto"/>
              <w:ind w:firstLine="0" w:firstLineChars="0"/>
              <w:jc w:val="center"/>
              <w:rPr>
                <w:rFonts w:cs="宋体"/>
                <w:kern w:val="0"/>
                <w:sz w:val="21"/>
                <w:szCs w:val="21"/>
              </w:rPr>
            </w:pPr>
            <w:r>
              <w:rPr>
                <w:rFonts w:cs="宋体"/>
                <w:kern w:val="0"/>
                <w:sz w:val="21"/>
                <w:szCs w:val="21"/>
              </w:rPr>
              <w:t>0.06</w:t>
            </w:r>
          </w:p>
        </w:tc>
        <w:tc>
          <w:tcPr>
            <w:tcW w:w="0" w:type="auto"/>
            <w:noWrap/>
            <w:vAlign w:val="center"/>
          </w:tcPr>
          <w:p w14:paraId="0D3C810D">
            <w:pPr>
              <w:widowControl/>
              <w:adjustRightInd/>
              <w:snapToGrid/>
              <w:spacing w:line="240" w:lineRule="auto"/>
              <w:ind w:firstLine="0" w:firstLineChars="0"/>
              <w:jc w:val="center"/>
              <w:rPr>
                <w:rFonts w:cs="宋体"/>
                <w:kern w:val="0"/>
                <w:sz w:val="21"/>
                <w:szCs w:val="21"/>
              </w:rPr>
            </w:pPr>
            <w:r>
              <w:rPr>
                <w:rFonts w:cs="宋体"/>
                <w:kern w:val="0"/>
                <w:sz w:val="21"/>
                <w:szCs w:val="21"/>
              </w:rPr>
              <w:t>4.04</w:t>
            </w:r>
          </w:p>
        </w:tc>
        <w:tc>
          <w:tcPr>
            <w:tcW w:w="0" w:type="auto"/>
            <w:noWrap/>
            <w:vAlign w:val="center"/>
          </w:tcPr>
          <w:p w14:paraId="652F849F">
            <w:pPr>
              <w:widowControl/>
              <w:adjustRightInd/>
              <w:snapToGrid/>
              <w:spacing w:line="240" w:lineRule="auto"/>
              <w:ind w:firstLine="0" w:firstLineChars="0"/>
              <w:jc w:val="center"/>
              <w:rPr>
                <w:rFonts w:cs="宋体"/>
                <w:kern w:val="0"/>
                <w:sz w:val="21"/>
                <w:szCs w:val="21"/>
              </w:rPr>
            </w:pPr>
            <w:r>
              <w:rPr>
                <w:rFonts w:cs="宋体"/>
                <w:kern w:val="0"/>
                <w:sz w:val="21"/>
                <w:szCs w:val="21"/>
              </w:rPr>
              <w:t>4.01</w:t>
            </w:r>
          </w:p>
        </w:tc>
        <w:tc>
          <w:tcPr>
            <w:tcW w:w="0" w:type="auto"/>
            <w:noWrap/>
            <w:vAlign w:val="center"/>
          </w:tcPr>
          <w:p w14:paraId="6AFFAABD">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6D4612D6">
            <w:pPr>
              <w:widowControl/>
              <w:adjustRightInd/>
              <w:snapToGrid/>
              <w:spacing w:line="240" w:lineRule="auto"/>
              <w:ind w:firstLine="0" w:firstLineChars="0"/>
              <w:jc w:val="center"/>
              <w:rPr>
                <w:rFonts w:cs="宋体"/>
                <w:kern w:val="0"/>
                <w:sz w:val="21"/>
                <w:szCs w:val="21"/>
              </w:rPr>
            </w:pPr>
            <w:r>
              <w:rPr>
                <w:rFonts w:cs="宋体"/>
                <w:kern w:val="0"/>
                <w:sz w:val="21"/>
                <w:szCs w:val="21"/>
              </w:rPr>
              <w:t>3.2</w:t>
            </w:r>
          </w:p>
        </w:tc>
        <w:tc>
          <w:tcPr>
            <w:tcW w:w="0" w:type="auto"/>
            <w:noWrap/>
            <w:vAlign w:val="center"/>
          </w:tcPr>
          <w:p w14:paraId="344D9773">
            <w:pPr>
              <w:widowControl/>
              <w:adjustRightInd/>
              <w:snapToGrid/>
              <w:spacing w:line="240" w:lineRule="auto"/>
              <w:ind w:firstLine="0" w:firstLineChars="0"/>
              <w:jc w:val="center"/>
              <w:rPr>
                <w:rFonts w:cs="宋体"/>
                <w:kern w:val="0"/>
                <w:sz w:val="21"/>
                <w:szCs w:val="21"/>
              </w:rPr>
            </w:pPr>
            <w:r>
              <w:rPr>
                <w:rFonts w:cs="宋体"/>
                <w:kern w:val="0"/>
                <w:sz w:val="21"/>
                <w:szCs w:val="21"/>
              </w:rPr>
              <w:t>0.06</w:t>
            </w:r>
          </w:p>
        </w:tc>
        <w:tc>
          <w:tcPr>
            <w:tcW w:w="0" w:type="auto"/>
            <w:noWrap/>
            <w:vAlign w:val="center"/>
          </w:tcPr>
          <w:p w14:paraId="1FB7EC6C">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6DF5B64F">
            <w:pPr>
              <w:widowControl/>
              <w:adjustRightInd/>
              <w:snapToGrid/>
              <w:spacing w:line="240" w:lineRule="auto"/>
              <w:ind w:firstLine="0" w:firstLineChars="0"/>
              <w:jc w:val="center"/>
              <w:rPr>
                <w:rFonts w:cs="宋体"/>
                <w:kern w:val="0"/>
                <w:sz w:val="21"/>
                <w:szCs w:val="21"/>
              </w:rPr>
            </w:pPr>
            <w:r>
              <w:rPr>
                <w:rFonts w:cs="宋体"/>
                <w:kern w:val="0"/>
                <w:sz w:val="21"/>
                <w:szCs w:val="21"/>
              </w:rPr>
              <w:t>1.41</w:t>
            </w:r>
          </w:p>
        </w:tc>
      </w:tr>
      <w:tr w14:paraId="2C31B75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continue"/>
            <w:vAlign w:val="center"/>
          </w:tcPr>
          <w:p w14:paraId="2A48D368">
            <w:pPr>
              <w:widowControl/>
              <w:adjustRightInd/>
              <w:snapToGrid/>
              <w:spacing w:line="240" w:lineRule="auto"/>
              <w:ind w:firstLine="0" w:firstLineChars="0"/>
              <w:jc w:val="center"/>
              <w:rPr>
                <w:rFonts w:cs="宋体"/>
                <w:kern w:val="0"/>
                <w:sz w:val="21"/>
                <w:szCs w:val="21"/>
              </w:rPr>
            </w:pPr>
          </w:p>
        </w:tc>
        <w:tc>
          <w:tcPr>
            <w:tcW w:w="0" w:type="auto"/>
            <w:noWrap/>
            <w:vAlign w:val="center"/>
          </w:tcPr>
          <w:p w14:paraId="46E314E6">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10A5866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9222F3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F7AB00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0C0660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016A75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01F2A3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6A39038">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BE08EB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0D046F1">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13E6F6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345ADAC">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32469B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6F951B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5C10CC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A14480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71CC3B5">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58CDE4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839313A">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5223E3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DB963AC">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6C386B8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0A52859B">
            <w:pPr>
              <w:widowControl/>
              <w:adjustRightInd/>
              <w:snapToGrid/>
              <w:spacing w:line="240" w:lineRule="auto"/>
              <w:ind w:firstLine="0" w:firstLineChars="0"/>
              <w:jc w:val="center"/>
              <w:rPr>
                <w:rFonts w:cs="宋体"/>
                <w:kern w:val="0"/>
                <w:sz w:val="21"/>
                <w:szCs w:val="21"/>
              </w:rPr>
            </w:pPr>
            <w:r>
              <w:rPr>
                <w:rFonts w:cs="宋体"/>
                <w:kern w:val="0"/>
                <w:sz w:val="21"/>
                <w:szCs w:val="21"/>
              </w:rPr>
              <w:t>十一月</w:t>
            </w:r>
          </w:p>
        </w:tc>
        <w:tc>
          <w:tcPr>
            <w:tcW w:w="0" w:type="auto"/>
            <w:noWrap/>
            <w:vAlign w:val="center"/>
          </w:tcPr>
          <w:p w14:paraId="1ADC435C">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0F10CECE">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12DA7906">
            <w:pPr>
              <w:widowControl/>
              <w:adjustRightInd/>
              <w:snapToGrid/>
              <w:spacing w:line="240" w:lineRule="auto"/>
              <w:ind w:firstLine="0" w:firstLineChars="0"/>
              <w:jc w:val="center"/>
              <w:rPr>
                <w:rFonts w:cs="宋体"/>
                <w:kern w:val="0"/>
                <w:sz w:val="21"/>
                <w:szCs w:val="21"/>
              </w:rPr>
            </w:pPr>
            <w:r>
              <w:rPr>
                <w:rFonts w:cs="宋体"/>
                <w:kern w:val="0"/>
                <w:sz w:val="21"/>
                <w:szCs w:val="21"/>
              </w:rPr>
              <w:t>165</w:t>
            </w:r>
          </w:p>
        </w:tc>
        <w:tc>
          <w:tcPr>
            <w:tcW w:w="0" w:type="auto"/>
            <w:noWrap/>
            <w:vAlign w:val="center"/>
          </w:tcPr>
          <w:p w14:paraId="626199E5">
            <w:pPr>
              <w:widowControl/>
              <w:adjustRightInd/>
              <w:snapToGrid/>
              <w:spacing w:line="240" w:lineRule="auto"/>
              <w:ind w:firstLine="0" w:firstLineChars="0"/>
              <w:jc w:val="center"/>
              <w:rPr>
                <w:rFonts w:cs="宋体"/>
                <w:kern w:val="0"/>
                <w:sz w:val="21"/>
                <w:szCs w:val="21"/>
              </w:rPr>
            </w:pPr>
            <w:r>
              <w:rPr>
                <w:rFonts w:cs="宋体"/>
                <w:kern w:val="0"/>
                <w:sz w:val="21"/>
                <w:szCs w:val="21"/>
              </w:rPr>
              <w:t>11.0</w:t>
            </w:r>
          </w:p>
        </w:tc>
        <w:tc>
          <w:tcPr>
            <w:tcW w:w="0" w:type="auto"/>
            <w:noWrap/>
            <w:vAlign w:val="center"/>
          </w:tcPr>
          <w:p w14:paraId="5559C14E">
            <w:pPr>
              <w:widowControl/>
              <w:adjustRightInd/>
              <w:snapToGrid/>
              <w:spacing w:line="240" w:lineRule="auto"/>
              <w:ind w:firstLine="0" w:firstLineChars="0"/>
              <w:jc w:val="center"/>
              <w:rPr>
                <w:rFonts w:cs="宋体"/>
                <w:kern w:val="0"/>
                <w:sz w:val="21"/>
                <w:szCs w:val="21"/>
              </w:rPr>
            </w:pPr>
            <w:r>
              <w:rPr>
                <w:rFonts w:cs="宋体"/>
                <w:kern w:val="0"/>
                <w:sz w:val="21"/>
                <w:szCs w:val="21"/>
              </w:rPr>
              <w:t>4.60</w:t>
            </w:r>
          </w:p>
        </w:tc>
        <w:tc>
          <w:tcPr>
            <w:tcW w:w="0" w:type="auto"/>
            <w:noWrap/>
            <w:vAlign w:val="center"/>
          </w:tcPr>
          <w:p w14:paraId="6F59A261">
            <w:pPr>
              <w:widowControl/>
              <w:adjustRightInd/>
              <w:snapToGrid/>
              <w:spacing w:line="240" w:lineRule="auto"/>
              <w:ind w:firstLine="0" w:firstLineChars="0"/>
              <w:jc w:val="center"/>
              <w:rPr>
                <w:rFonts w:cs="宋体"/>
                <w:kern w:val="0"/>
                <w:sz w:val="21"/>
                <w:szCs w:val="21"/>
              </w:rPr>
            </w:pPr>
            <w:r>
              <w:rPr>
                <w:rFonts w:cs="宋体"/>
                <w:kern w:val="0"/>
                <w:sz w:val="21"/>
                <w:szCs w:val="21"/>
              </w:rPr>
              <w:t>5.96</w:t>
            </w:r>
          </w:p>
        </w:tc>
        <w:tc>
          <w:tcPr>
            <w:tcW w:w="0" w:type="auto"/>
            <w:noWrap/>
            <w:vAlign w:val="center"/>
          </w:tcPr>
          <w:p w14:paraId="5CB7434C">
            <w:pPr>
              <w:widowControl/>
              <w:adjustRightInd/>
              <w:snapToGrid/>
              <w:spacing w:line="240" w:lineRule="auto"/>
              <w:ind w:firstLine="0" w:firstLineChars="0"/>
              <w:jc w:val="center"/>
              <w:rPr>
                <w:rFonts w:cs="宋体"/>
                <w:kern w:val="0"/>
                <w:sz w:val="21"/>
                <w:szCs w:val="21"/>
              </w:rPr>
            </w:pPr>
            <w:r>
              <w:rPr>
                <w:rFonts w:cs="宋体"/>
                <w:kern w:val="0"/>
                <w:sz w:val="21"/>
                <w:szCs w:val="21"/>
              </w:rPr>
              <w:t>1.28</w:t>
            </w:r>
          </w:p>
        </w:tc>
        <w:tc>
          <w:tcPr>
            <w:tcW w:w="0" w:type="auto"/>
            <w:noWrap/>
            <w:vAlign w:val="center"/>
          </w:tcPr>
          <w:p w14:paraId="7D9D8F5A">
            <w:pPr>
              <w:widowControl/>
              <w:adjustRightInd/>
              <w:snapToGrid/>
              <w:spacing w:line="240" w:lineRule="auto"/>
              <w:ind w:firstLine="0" w:firstLineChars="0"/>
              <w:jc w:val="center"/>
              <w:rPr>
                <w:rFonts w:cs="宋体"/>
                <w:kern w:val="0"/>
                <w:sz w:val="21"/>
                <w:szCs w:val="21"/>
              </w:rPr>
            </w:pPr>
            <w:r>
              <w:rPr>
                <w:rFonts w:cs="宋体"/>
                <w:kern w:val="0"/>
                <w:sz w:val="21"/>
                <w:szCs w:val="21"/>
              </w:rPr>
              <w:t>7541</w:t>
            </w:r>
          </w:p>
        </w:tc>
        <w:tc>
          <w:tcPr>
            <w:tcW w:w="0" w:type="auto"/>
            <w:noWrap/>
            <w:vAlign w:val="center"/>
          </w:tcPr>
          <w:p w14:paraId="20915A3F">
            <w:pPr>
              <w:widowControl/>
              <w:adjustRightInd/>
              <w:snapToGrid/>
              <w:spacing w:line="240" w:lineRule="auto"/>
              <w:ind w:firstLine="0" w:firstLineChars="0"/>
              <w:jc w:val="center"/>
              <w:rPr>
                <w:rFonts w:cs="宋体"/>
                <w:kern w:val="0"/>
                <w:sz w:val="21"/>
                <w:szCs w:val="21"/>
              </w:rPr>
            </w:pPr>
            <w:r>
              <w:rPr>
                <w:rFonts w:cs="宋体"/>
                <w:kern w:val="0"/>
                <w:sz w:val="21"/>
                <w:szCs w:val="21"/>
              </w:rPr>
              <w:t>33.8</w:t>
            </w:r>
          </w:p>
        </w:tc>
        <w:tc>
          <w:tcPr>
            <w:tcW w:w="0" w:type="auto"/>
            <w:noWrap/>
            <w:vAlign w:val="center"/>
          </w:tcPr>
          <w:p w14:paraId="033FE1C1">
            <w:pPr>
              <w:widowControl/>
              <w:adjustRightInd/>
              <w:snapToGrid/>
              <w:spacing w:line="240" w:lineRule="auto"/>
              <w:ind w:firstLine="0" w:firstLineChars="0"/>
              <w:jc w:val="center"/>
              <w:rPr>
                <w:rFonts w:cs="宋体"/>
                <w:kern w:val="0"/>
                <w:sz w:val="21"/>
                <w:szCs w:val="21"/>
              </w:rPr>
            </w:pPr>
            <w:r>
              <w:rPr>
                <w:rFonts w:cs="宋体"/>
                <w:kern w:val="0"/>
                <w:sz w:val="21"/>
                <w:szCs w:val="21"/>
              </w:rPr>
              <w:t>36.0</w:t>
            </w:r>
          </w:p>
        </w:tc>
        <w:tc>
          <w:tcPr>
            <w:tcW w:w="0" w:type="auto"/>
            <w:noWrap/>
            <w:vAlign w:val="center"/>
          </w:tcPr>
          <w:p w14:paraId="44C46BCD">
            <w:pPr>
              <w:widowControl/>
              <w:adjustRightInd/>
              <w:snapToGrid/>
              <w:spacing w:line="240" w:lineRule="auto"/>
              <w:ind w:firstLine="0" w:firstLineChars="0"/>
              <w:jc w:val="center"/>
              <w:rPr>
                <w:rFonts w:cs="宋体"/>
                <w:kern w:val="0"/>
                <w:sz w:val="21"/>
                <w:szCs w:val="21"/>
              </w:rPr>
            </w:pPr>
            <w:r>
              <w:rPr>
                <w:rFonts w:cs="宋体"/>
                <w:kern w:val="0"/>
                <w:sz w:val="21"/>
                <w:szCs w:val="21"/>
              </w:rPr>
              <w:t>0.25</w:t>
            </w:r>
          </w:p>
        </w:tc>
        <w:tc>
          <w:tcPr>
            <w:tcW w:w="0" w:type="auto"/>
            <w:noWrap/>
            <w:vAlign w:val="center"/>
          </w:tcPr>
          <w:p w14:paraId="3E686447">
            <w:pPr>
              <w:widowControl/>
              <w:adjustRightInd/>
              <w:snapToGrid/>
              <w:spacing w:line="240" w:lineRule="auto"/>
              <w:ind w:firstLine="0" w:firstLineChars="0"/>
              <w:jc w:val="center"/>
              <w:rPr>
                <w:rFonts w:cs="宋体"/>
                <w:kern w:val="0"/>
                <w:sz w:val="21"/>
                <w:szCs w:val="21"/>
              </w:rPr>
            </w:pPr>
            <w:r>
              <w:rPr>
                <w:rFonts w:cs="宋体"/>
                <w:kern w:val="0"/>
                <w:sz w:val="21"/>
                <w:szCs w:val="21"/>
              </w:rPr>
              <w:t>2.6</w:t>
            </w:r>
          </w:p>
        </w:tc>
        <w:tc>
          <w:tcPr>
            <w:tcW w:w="0" w:type="auto"/>
            <w:noWrap/>
            <w:vAlign w:val="center"/>
          </w:tcPr>
          <w:p w14:paraId="45DBC93D">
            <w:pPr>
              <w:widowControl/>
              <w:adjustRightInd/>
              <w:snapToGrid/>
              <w:spacing w:line="240" w:lineRule="auto"/>
              <w:ind w:firstLine="0" w:firstLineChars="0"/>
              <w:jc w:val="center"/>
              <w:rPr>
                <w:rFonts w:cs="宋体"/>
                <w:kern w:val="0"/>
                <w:sz w:val="21"/>
                <w:szCs w:val="21"/>
              </w:rPr>
            </w:pPr>
            <w:r>
              <w:rPr>
                <w:rFonts w:cs="宋体"/>
                <w:kern w:val="0"/>
                <w:sz w:val="21"/>
                <w:szCs w:val="21"/>
              </w:rPr>
              <w:t>2.8</w:t>
            </w:r>
          </w:p>
        </w:tc>
        <w:tc>
          <w:tcPr>
            <w:tcW w:w="0" w:type="auto"/>
            <w:noWrap/>
            <w:vAlign w:val="center"/>
          </w:tcPr>
          <w:p w14:paraId="1BC41403">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4C406B50">
            <w:pPr>
              <w:widowControl/>
              <w:adjustRightInd/>
              <w:snapToGrid/>
              <w:spacing w:line="240" w:lineRule="auto"/>
              <w:ind w:firstLine="0" w:firstLineChars="0"/>
              <w:jc w:val="center"/>
              <w:rPr>
                <w:rFonts w:cs="宋体"/>
                <w:kern w:val="0"/>
                <w:sz w:val="21"/>
                <w:szCs w:val="21"/>
              </w:rPr>
            </w:pPr>
            <w:r>
              <w:rPr>
                <w:rFonts w:cs="宋体"/>
                <w:kern w:val="0"/>
                <w:sz w:val="21"/>
                <w:szCs w:val="21"/>
              </w:rPr>
              <w:t>4.88</w:t>
            </w:r>
          </w:p>
        </w:tc>
        <w:tc>
          <w:tcPr>
            <w:tcW w:w="0" w:type="auto"/>
            <w:noWrap/>
            <w:vAlign w:val="center"/>
          </w:tcPr>
          <w:p w14:paraId="5E61CD0E">
            <w:pPr>
              <w:widowControl/>
              <w:adjustRightInd/>
              <w:snapToGrid/>
              <w:spacing w:line="240" w:lineRule="auto"/>
              <w:ind w:firstLine="0" w:firstLineChars="0"/>
              <w:jc w:val="center"/>
              <w:rPr>
                <w:rFonts w:cs="宋体"/>
                <w:kern w:val="0"/>
                <w:sz w:val="21"/>
                <w:szCs w:val="21"/>
              </w:rPr>
            </w:pPr>
            <w:r>
              <w:rPr>
                <w:rFonts w:cs="宋体"/>
                <w:kern w:val="0"/>
                <w:sz w:val="21"/>
                <w:szCs w:val="21"/>
              </w:rPr>
              <w:t>5.20</w:t>
            </w:r>
          </w:p>
        </w:tc>
        <w:tc>
          <w:tcPr>
            <w:tcW w:w="0" w:type="auto"/>
            <w:noWrap/>
            <w:vAlign w:val="center"/>
          </w:tcPr>
          <w:p w14:paraId="690468A0">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692EBA75">
            <w:pPr>
              <w:widowControl/>
              <w:adjustRightInd/>
              <w:snapToGrid/>
              <w:spacing w:line="240" w:lineRule="auto"/>
              <w:ind w:firstLine="0" w:firstLineChars="0"/>
              <w:jc w:val="center"/>
              <w:rPr>
                <w:rFonts w:cs="宋体"/>
                <w:kern w:val="0"/>
                <w:sz w:val="21"/>
                <w:szCs w:val="21"/>
              </w:rPr>
            </w:pPr>
            <w:r>
              <w:rPr>
                <w:rFonts w:cs="宋体"/>
                <w:kern w:val="0"/>
                <w:sz w:val="21"/>
                <w:szCs w:val="21"/>
              </w:rPr>
              <w:t>3.0</w:t>
            </w:r>
          </w:p>
        </w:tc>
        <w:tc>
          <w:tcPr>
            <w:tcW w:w="0" w:type="auto"/>
            <w:noWrap/>
            <w:vAlign w:val="center"/>
          </w:tcPr>
          <w:p w14:paraId="40B40FC4">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56CDB64E">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2CD7C1F4">
            <w:pPr>
              <w:widowControl/>
              <w:adjustRightInd/>
              <w:snapToGrid/>
              <w:spacing w:line="240" w:lineRule="auto"/>
              <w:ind w:firstLine="0" w:firstLineChars="0"/>
              <w:jc w:val="center"/>
              <w:rPr>
                <w:rFonts w:cs="宋体"/>
                <w:kern w:val="0"/>
                <w:sz w:val="21"/>
                <w:szCs w:val="21"/>
              </w:rPr>
            </w:pPr>
            <w:r>
              <w:rPr>
                <w:rFonts w:cs="宋体"/>
                <w:kern w:val="0"/>
                <w:sz w:val="21"/>
                <w:szCs w:val="21"/>
              </w:rPr>
              <w:t>1.55</w:t>
            </w:r>
          </w:p>
        </w:tc>
      </w:tr>
      <w:tr w14:paraId="23EF0A9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4B821B98">
            <w:pPr>
              <w:widowControl/>
              <w:adjustRightInd/>
              <w:snapToGrid/>
              <w:spacing w:line="240" w:lineRule="auto"/>
              <w:ind w:firstLine="0" w:firstLineChars="0"/>
              <w:jc w:val="center"/>
              <w:rPr>
                <w:rFonts w:cs="宋体"/>
                <w:kern w:val="0"/>
                <w:sz w:val="21"/>
                <w:szCs w:val="21"/>
              </w:rPr>
            </w:pPr>
          </w:p>
        </w:tc>
        <w:tc>
          <w:tcPr>
            <w:tcW w:w="0" w:type="auto"/>
            <w:noWrap/>
            <w:vAlign w:val="center"/>
          </w:tcPr>
          <w:p w14:paraId="5969724E">
            <w:pPr>
              <w:widowControl/>
              <w:adjustRightInd/>
              <w:snapToGrid/>
              <w:spacing w:line="240" w:lineRule="auto"/>
              <w:ind w:firstLine="0" w:firstLineChars="0"/>
              <w:jc w:val="center"/>
              <w:rPr>
                <w:rFonts w:cs="宋体"/>
                <w:kern w:val="0"/>
                <w:sz w:val="21"/>
                <w:szCs w:val="21"/>
              </w:rPr>
            </w:pPr>
            <w:r>
              <w:rPr>
                <w:rFonts w:cs="宋体"/>
                <w:kern w:val="0"/>
                <w:sz w:val="21"/>
                <w:szCs w:val="21"/>
              </w:rPr>
              <w:t>工Ⅳ1</w:t>
            </w:r>
          </w:p>
        </w:tc>
        <w:tc>
          <w:tcPr>
            <w:tcW w:w="0" w:type="auto"/>
            <w:noWrap/>
            <w:vAlign w:val="center"/>
          </w:tcPr>
          <w:p w14:paraId="3D52FD3E">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33CA045F">
            <w:pPr>
              <w:widowControl/>
              <w:adjustRightInd/>
              <w:snapToGrid/>
              <w:spacing w:line="240" w:lineRule="auto"/>
              <w:ind w:firstLine="0" w:firstLineChars="0"/>
              <w:jc w:val="center"/>
              <w:rPr>
                <w:rFonts w:cs="宋体"/>
                <w:kern w:val="0"/>
                <w:sz w:val="21"/>
                <w:szCs w:val="21"/>
              </w:rPr>
            </w:pPr>
            <w:r>
              <w:rPr>
                <w:rFonts w:cs="宋体"/>
                <w:kern w:val="0"/>
                <w:sz w:val="21"/>
                <w:szCs w:val="21"/>
              </w:rPr>
              <w:t>125</w:t>
            </w:r>
          </w:p>
        </w:tc>
        <w:tc>
          <w:tcPr>
            <w:tcW w:w="0" w:type="auto"/>
            <w:noWrap/>
            <w:vAlign w:val="center"/>
          </w:tcPr>
          <w:p w14:paraId="681689F9">
            <w:pPr>
              <w:widowControl/>
              <w:adjustRightInd/>
              <w:snapToGrid/>
              <w:spacing w:line="240" w:lineRule="auto"/>
              <w:ind w:firstLine="0" w:firstLineChars="0"/>
              <w:jc w:val="center"/>
              <w:rPr>
                <w:rFonts w:cs="宋体"/>
                <w:kern w:val="0"/>
                <w:sz w:val="21"/>
                <w:szCs w:val="21"/>
              </w:rPr>
            </w:pPr>
            <w:r>
              <w:rPr>
                <w:rFonts w:cs="宋体"/>
                <w:kern w:val="0"/>
                <w:sz w:val="21"/>
                <w:szCs w:val="21"/>
              </w:rPr>
              <w:t>11.5</w:t>
            </w:r>
          </w:p>
        </w:tc>
        <w:tc>
          <w:tcPr>
            <w:tcW w:w="0" w:type="auto"/>
            <w:noWrap/>
            <w:vAlign w:val="center"/>
          </w:tcPr>
          <w:p w14:paraId="43B81104">
            <w:pPr>
              <w:widowControl/>
              <w:adjustRightInd/>
              <w:snapToGrid/>
              <w:spacing w:line="240" w:lineRule="auto"/>
              <w:ind w:firstLine="0" w:firstLineChars="0"/>
              <w:jc w:val="center"/>
              <w:rPr>
                <w:rFonts w:cs="宋体"/>
                <w:kern w:val="0"/>
                <w:sz w:val="21"/>
                <w:szCs w:val="21"/>
              </w:rPr>
            </w:pPr>
            <w:r>
              <w:rPr>
                <w:rFonts w:cs="宋体"/>
                <w:kern w:val="0"/>
                <w:sz w:val="21"/>
                <w:szCs w:val="21"/>
              </w:rPr>
              <w:t>5.7</w:t>
            </w:r>
          </w:p>
        </w:tc>
        <w:tc>
          <w:tcPr>
            <w:tcW w:w="0" w:type="auto"/>
            <w:noWrap/>
            <w:vAlign w:val="center"/>
          </w:tcPr>
          <w:p w14:paraId="07718E17">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2A64AE59">
            <w:pPr>
              <w:widowControl/>
              <w:adjustRightInd/>
              <w:snapToGrid/>
              <w:spacing w:line="240" w:lineRule="auto"/>
              <w:ind w:firstLine="0" w:firstLineChars="0"/>
              <w:jc w:val="center"/>
              <w:rPr>
                <w:rFonts w:cs="宋体"/>
                <w:kern w:val="0"/>
                <w:sz w:val="21"/>
                <w:szCs w:val="21"/>
              </w:rPr>
            </w:pPr>
            <w:r>
              <w:rPr>
                <w:rFonts w:cs="宋体"/>
                <w:kern w:val="0"/>
                <w:sz w:val="21"/>
                <w:szCs w:val="21"/>
              </w:rPr>
              <w:t>1.38</w:t>
            </w:r>
          </w:p>
        </w:tc>
        <w:tc>
          <w:tcPr>
            <w:tcW w:w="0" w:type="auto"/>
            <w:noWrap/>
            <w:vAlign w:val="center"/>
          </w:tcPr>
          <w:p w14:paraId="73814354">
            <w:pPr>
              <w:widowControl/>
              <w:adjustRightInd/>
              <w:snapToGrid/>
              <w:spacing w:line="240" w:lineRule="auto"/>
              <w:ind w:firstLine="0" w:firstLineChars="0"/>
              <w:jc w:val="center"/>
              <w:rPr>
                <w:rFonts w:cs="宋体"/>
                <w:kern w:val="0"/>
                <w:sz w:val="21"/>
                <w:szCs w:val="21"/>
              </w:rPr>
            </w:pPr>
            <w:r>
              <w:rPr>
                <w:rFonts w:cs="宋体"/>
                <w:kern w:val="0"/>
                <w:sz w:val="21"/>
                <w:szCs w:val="21"/>
              </w:rPr>
              <w:t>14735</w:t>
            </w:r>
          </w:p>
        </w:tc>
        <w:tc>
          <w:tcPr>
            <w:tcW w:w="0" w:type="auto"/>
            <w:noWrap/>
            <w:vAlign w:val="center"/>
          </w:tcPr>
          <w:p w14:paraId="4100D3CB">
            <w:pPr>
              <w:widowControl/>
              <w:adjustRightInd/>
              <w:snapToGrid/>
              <w:spacing w:line="240" w:lineRule="auto"/>
              <w:ind w:firstLine="0" w:firstLineChars="0"/>
              <w:jc w:val="center"/>
              <w:rPr>
                <w:rFonts w:cs="宋体"/>
                <w:kern w:val="0"/>
                <w:sz w:val="21"/>
                <w:szCs w:val="21"/>
              </w:rPr>
            </w:pPr>
            <w:r>
              <w:rPr>
                <w:rFonts w:cs="宋体"/>
                <w:kern w:val="0"/>
                <w:sz w:val="21"/>
                <w:szCs w:val="21"/>
              </w:rPr>
              <w:t>18.0</w:t>
            </w:r>
          </w:p>
        </w:tc>
        <w:tc>
          <w:tcPr>
            <w:tcW w:w="0" w:type="auto"/>
            <w:noWrap/>
            <w:vAlign w:val="center"/>
          </w:tcPr>
          <w:p w14:paraId="57C9EA56">
            <w:pPr>
              <w:widowControl/>
              <w:adjustRightInd/>
              <w:snapToGrid/>
              <w:spacing w:line="240" w:lineRule="auto"/>
              <w:ind w:firstLine="0" w:firstLineChars="0"/>
              <w:jc w:val="center"/>
              <w:rPr>
                <w:rFonts w:cs="宋体"/>
                <w:kern w:val="0"/>
                <w:sz w:val="21"/>
                <w:szCs w:val="21"/>
              </w:rPr>
            </w:pPr>
            <w:r>
              <w:rPr>
                <w:rFonts w:cs="宋体"/>
                <w:kern w:val="0"/>
                <w:sz w:val="21"/>
                <w:szCs w:val="21"/>
              </w:rPr>
              <w:t>20.0</w:t>
            </w:r>
          </w:p>
        </w:tc>
        <w:tc>
          <w:tcPr>
            <w:tcW w:w="0" w:type="auto"/>
            <w:noWrap/>
            <w:vAlign w:val="center"/>
          </w:tcPr>
          <w:p w14:paraId="782FCC0A">
            <w:pPr>
              <w:widowControl/>
              <w:adjustRightInd/>
              <w:snapToGrid/>
              <w:spacing w:line="240" w:lineRule="auto"/>
              <w:ind w:firstLine="0" w:firstLineChars="0"/>
              <w:jc w:val="center"/>
              <w:rPr>
                <w:rFonts w:cs="宋体"/>
                <w:kern w:val="0"/>
                <w:sz w:val="21"/>
                <w:szCs w:val="21"/>
              </w:rPr>
            </w:pPr>
            <w:r>
              <w:rPr>
                <w:rFonts w:cs="宋体"/>
                <w:kern w:val="0"/>
                <w:sz w:val="21"/>
                <w:szCs w:val="21"/>
              </w:rPr>
              <w:t>0.27</w:t>
            </w:r>
          </w:p>
        </w:tc>
        <w:tc>
          <w:tcPr>
            <w:tcW w:w="0" w:type="auto"/>
            <w:noWrap/>
            <w:vAlign w:val="center"/>
          </w:tcPr>
          <w:p w14:paraId="5CB3A3ED">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72A4A485">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314871F6">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4348B6B8">
            <w:pPr>
              <w:widowControl/>
              <w:adjustRightInd/>
              <w:snapToGrid/>
              <w:spacing w:line="240" w:lineRule="auto"/>
              <w:ind w:firstLine="0" w:firstLineChars="0"/>
              <w:jc w:val="center"/>
              <w:rPr>
                <w:rFonts w:cs="宋体"/>
                <w:kern w:val="0"/>
                <w:sz w:val="21"/>
                <w:szCs w:val="21"/>
              </w:rPr>
            </w:pPr>
            <w:r>
              <w:rPr>
                <w:rFonts w:cs="宋体"/>
                <w:kern w:val="0"/>
                <w:sz w:val="21"/>
                <w:szCs w:val="21"/>
              </w:rPr>
              <w:t>3.90</w:t>
            </w:r>
          </w:p>
        </w:tc>
        <w:tc>
          <w:tcPr>
            <w:tcW w:w="0" w:type="auto"/>
            <w:noWrap/>
            <w:vAlign w:val="center"/>
          </w:tcPr>
          <w:p w14:paraId="57968E34">
            <w:pPr>
              <w:widowControl/>
              <w:adjustRightInd/>
              <w:snapToGrid/>
              <w:spacing w:line="240" w:lineRule="auto"/>
              <w:ind w:firstLine="0" w:firstLineChars="0"/>
              <w:jc w:val="center"/>
              <w:rPr>
                <w:rFonts w:cs="宋体"/>
                <w:kern w:val="0"/>
                <w:sz w:val="21"/>
                <w:szCs w:val="21"/>
              </w:rPr>
            </w:pPr>
            <w:r>
              <w:rPr>
                <w:rFonts w:cs="宋体"/>
                <w:kern w:val="0"/>
                <w:sz w:val="21"/>
                <w:szCs w:val="21"/>
              </w:rPr>
              <w:t>4.40</w:t>
            </w:r>
          </w:p>
        </w:tc>
        <w:tc>
          <w:tcPr>
            <w:tcW w:w="0" w:type="auto"/>
            <w:noWrap/>
            <w:vAlign w:val="center"/>
          </w:tcPr>
          <w:p w14:paraId="45DA472B">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61E91423">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45B6628C">
            <w:pPr>
              <w:widowControl/>
              <w:adjustRightInd/>
              <w:snapToGrid/>
              <w:spacing w:line="240" w:lineRule="auto"/>
              <w:ind w:firstLine="0" w:firstLineChars="0"/>
              <w:jc w:val="center"/>
              <w:rPr>
                <w:rFonts w:cs="宋体"/>
                <w:kern w:val="0"/>
                <w:sz w:val="21"/>
                <w:szCs w:val="21"/>
              </w:rPr>
            </w:pPr>
            <w:r>
              <w:rPr>
                <w:rFonts w:cs="宋体"/>
                <w:kern w:val="0"/>
                <w:sz w:val="21"/>
                <w:szCs w:val="21"/>
              </w:rPr>
              <w:t>0</w:t>
            </w:r>
          </w:p>
        </w:tc>
        <w:tc>
          <w:tcPr>
            <w:tcW w:w="0" w:type="auto"/>
            <w:noWrap/>
            <w:vAlign w:val="center"/>
          </w:tcPr>
          <w:p w14:paraId="00EF7AEA">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7E4B259E">
            <w:pPr>
              <w:widowControl/>
              <w:adjustRightInd/>
              <w:snapToGrid/>
              <w:spacing w:line="240" w:lineRule="auto"/>
              <w:ind w:firstLine="0" w:firstLineChars="0"/>
              <w:jc w:val="center"/>
              <w:rPr>
                <w:rFonts w:cs="宋体"/>
                <w:kern w:val="0"/>
                <w:sz w:val="21"/>
                <w:szCs w:val="21"/>
              </w:rPr>
            </w:pPr>
            <w:r>
              <w:rPr>
                <w:rFonts w:cs="宋体"/>
                <w:kern w:val="0"/>
                <w:sz w:val="21"/>
                <w:szCs w:val="21"/>
              </w:rPr>
              <w:t>0.63</w:t>
            </w:r>
          </w:p>
        </w:tc>
      </w:tr>
      <w:tr w14:paraId="7AE3EA8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247659B0">
            <w:pPr>
              <w:widowControl/>
              <w:adjustRightInd/>
              <w:snapToGrid/>
              <w:spacing w:line="240" w:lineRule="auto"/>
              <w:ind w:firstLine="0" w:firstLineChars="0"/>
              <w:jc w:val="center"/>
              <w:rPr>
                <w:rFonts w:cs="宋体"/>
                <w:kern w:val="0"/>
                <w:sz w:val="21"/>
                <w:szCs w:val="21"/>
              </w:rPr>
            </w:pPr>
          </w:p>
        </w:tc>
        <w:tc>
          <w:tcPr>
            <w:tcW w:w="0" w:type="auto"/>
            <w:noWrap/>
            <w:vAlign w:val="center"/>
          </w:tcPr>
          <w:p w14:paraId="6B5B8110">
            <w:pPr>
              <w:widowControl/>
              <w:adjustRightInd/>
              <w:snapToGrid/>
              <w:spacing w:line="240" w:lineRule="auto"/>
              <w:ind w:firstLine="0" w:firstLineChars="0"/>
              <w:jc w:val="center"/>
              <w:rPr>
                <w:rFonts w:cs="宋体"/>
                <w:kern w:val="0"/>
                <w:sz w:val="21"/>
                <w:szCs w:val="21"/>
              </w:rPr>
            </w:pPr>
            <w:r>
              <w:rPr>
                <w:rFonts w:cs="宋体"/>
                <w:kern w:val="0"/>
                <w:sz w:val="21"/>
                <w:szCs w:val="21"/>
              </w:rPr>
              <w:t>工Ⅳ</w:t>
            </w:r>
            <w:r>
              <w:rPr>
                <w:rFonts w:cs="宋体"/>
                <w:kern w:val="0"/>
                <w:sz w:val="21"/>
                <w:szCs w:val="21"/>
                <w:vertAlign w:val="subscript"/>
              </w:rPr>
              <w:t>2</w:t>
            </w:r>
          </w:p>
        </w:tc>
        <w:tc>
          <w:tcPr>
            <w:tcW w:w="0" w:type="auto"/>
            <w:noWrap/>
            <w:vAlign w:val="center"/>
          </w:tcPr>
          <w:p w14:paraId="307331A2">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4E43E034">
            <w:pPr>
              <w:widowControl/>
              <w:adjustRightInd/>
              <w:snapToGrid/>
              <w:spacing w:line="240" w:lineRule="auto"/>
              <w:ind w:firstLine="0" w:firstLineChars="0"/>
              <w:jc w:val="center"/>
              <w:rPr>
                <w:rFonts w:cs="宋体"/>
                <w:kern w:val="0"/>
                <w:sz w:val="21"/>
                <w:szCs w:val="21"/>
              </w:rPr>
            </w:pPr>
            <w:r>
              <w:rPr>
                <w:rFonts w:cs="宋体"/>
                <w:kern w:val="0"/>
                <w:sz w:val="21"/>
                <w:szCs w:val="21"/>
              </w:rPr>
              <w:t>124</w:t>
            </w:r>
          </w:p>
        </w:tc>
        <w:tc>
          <w:tcPr>
            <w:tcW w:w="0" w:type="auto"/>
            <w:noWrap/>
            <w:vAlign w:val="center"/>
          </w:tcPr>
          <w:p w14:paraId="1CFD0841">
            <w:pPr>
              <w:widowControl/>
              <w:adjustRightInd/>
              <w:snapToGrid/>
              <w:spacing w:line="240" w:lineRule="auto"/>
              <w:ind w:firstLine="0" w:firstLineChars="0"/>
              <w:jc w:val="center"/>
              <w:rPr>
                <w:rFonts w:cs="宋体"/>
                <w:kern w:val="0"/>
                <w:sz w:val="21"/>
                <w:szCs w:val="21"/>
              </w:rPr>
            </w:pPr>
            <w:r>
              <w:rPr>
                <w:rFonts w:cs="宋体"/>
                <w:kern w:val="0"/>
                <w:sz w:val="21"/>
                <w:szCs w:val="21"/>
              </w:rPr>
              <w:t>11.3</w:t>
            </w:r>
          </w:p>
        </w:tc>
        <w:tc>
          <w:tcPr>
            <w:tcW w:w="0" w:type="auto"/>
            <w:noWrap/>
            <w:vAlign w:val="center"/>
          </w:tcPr>
          <w:p w14:paraId="32326587">
            <w:pPr>
              <w:widowControl/>
              <w:adjustRightInd/>
              <w:snapToGrid/>
              <w:spacing w:line="240" w:lineRule="auto"/>
              <w:ind w:firstLine="0" w:firstLineChars="0"/>
              <w:jc w:val="center"/>
              <w:rPr>
                <w:rFonts w:cs="宋体"/>
                <w:kern w:val="0"/>
                <w:sz w:val="21"/>
                <w:szCs w:val="21"/>
              </w:rPr>
            </w:pPr>
            <w:r>
              <w:rPr>
                <w:rFonts w:cs="宋体"/>
                <w:kern w:val="0"/>
                <w:sz w:val="21"/>
                <w:szCs w:val="21"/>
              </w:rPr>
              <w:t>7.50</w:t>
            </w:r>
          </w:p>
        </w:tc>
        <w:tc>
          <w:tcPr>
            <w:tcW w:w="0" w:type="auto"/>
            <w:noWrap/>
            <w:vAlign w:val="center"/>
          </w:tcPr>
          <w:p w14:paraId="526DC38F">
            <w:pPr>
              <w:widowControl/>
              <w:adjustRightInd/>
              <w:snapToGrid/>
              <w:spacing w:line="240" w:lineRule="auto"/>
              <w:ind w:firstLine="0" w:firstLineChars="0"/>
              <w:jc w:val="center"/>
              <w:rPr>
                <w:rFonts w:cs="宋体"/>
                <w:kern w:val="0"/>
                <w:sz w:val="21"/>
                <w:szCs w:val="21"/>
              </w:rPr>
            </w:pPr>
            <w:r>
              <w:rPr>
                <w:rFonts w:cs="宋体"/>
                <w:kern w:val="0"/>
                <w:sz w:val="21"/>
                <w:szCs w:val="21"/>
              </w:rPr>
              <w:t>14.55</w:t>
            </w:r>
          </w:p>
        </w:tc>
        <w:tc>
          <w:tcPr>
            <w:tcW w:w="0" w:type="auto"/>
            <w:noWrap/>
            <w:vAlign w:val="center"/>
          </w:tcPr>
          <w:p w14:paraId="57F424C8">
            <w:pPr>
              <w:widowControl/>
              <w:adjustRightInd/>
              <w:snapToGrid/>
              <w:spacing w:line="240" w:lineRule="auto"/>
              <w:ind w:firstLine="0" w:firstLineChars="0"/>
              <w:jc w:val="center"/>
              <w:rPr>
                <w:rFonts w:cs="宋体"/>
                <w:kern w:val="0"/>
                <w:sz w:val="21"/>
                <w:szCs w:val="21"/>
              </w:rPr>
            </w:pPr>
            <w:r>
              <w:rPr>
                <w:rFonts w:cs="宋体"/>
                <w:kern w:val="0"/>
                <w:sz w:val="21"/>
                <w:szCs w:val="21"/>
              </w:rPr>
              <w:t>1.56</w:t>
            </w:r>
          </w:p>
        </w:tc>
        <w:tc>
          <w:tcPr>
            <w:tcW w:w="0" w:type="auto"/>
            <w:noWrap/>
            <w:vAlign w:val="center"/>
          </w:tcPr>
          <w:p w14:paraId="4C33F2B5">
            <w:pPr>
              <w:widowControl/>
              <w:adjustRightInd/>
              <w:snapToGrid/>
              <w:spacing w:line="240" w:lineRule="auto"/>
              <w:ind w:firstLine="0" w:firstLineChars="0"/>
              <w:jc w:val="center"/>
              <w:rPr>
                <w:rFonts w:cs="宋体"/>
                <w:kern w:val="0"/>
                <w:sz w:val="21"/>
                <w:szCs w:val="21"/>
              </w:rPr>
            </w:pPr>
            <w:r>
              <w:rPr>
                <w:rFonts w:cs="宋体"/>
                <w:kern w:val="0"/>
                <w:sz w:val="21"/>
                <w:szCs w:val="21"/>
              </w:rPr>
              <w:t>23237</w:t>
            </w:r>
          </w:p>
        </w:tc>
        <w:tc>
          <w:tcPr>
            <w:tcW w:w="0" w:type="auto"/>
            <w:noWrap/>
            <w:vAlign w:val="center"/>
          </w:tcPr>
          <w:p w14:paraId="7FF2F2BA">
            <w:pPr>
              <w:widowControl/>
              <w:adjustRightInd/>
              <w:snapToGrid/>
              <w:spacing w:line="240" w:lineRule="auto"/>
              <w:ind w:firstLine="0" w:firstLineChars="0"/>
              <w:jc w:val="center"/>
              <w:rPr>
                <w:rFonts w:cs="宋体"/>
                <w:kern w:val="0"/>
                <w:sz w:val="21"/>
                <w:szCs w:val="21"/>
              </w:rPr>
            </w:pPr>
            <w:r>
              <w:rPr>
                <w:rFonts w:cs="宋体"/>
                <w:kern w:val="0"/>
                <w:sz w:val="21"/>
                <w:szCs w:val="21"/>
              </w:rPr>
              <w:t>35.1</w:t>
            </w:r>
          </w:p>
        </w:tc>
        <w:tc>
          <w:tcPr>
            <w:tcW w:w="0" w:type="auto"/>
            <w:noWrap/>
            <w:vAlign w:val="center"/>
          </w:tcPr>
          <w:p w14:paraId="2656B5C5">
            <w:pPr>
              <w:widowControl/>
              <w:adjustRightInd/>
              <w:snapToGrid/>
              <w:spacing w:line="240" w:lineRule="auto"/>
              <w:ind w:firstLine="0" w:firstLineChars="0"/>
              <w:jc w:val="center"/>
              <w:rPr>
                <w:rFonts w:cs="宋体"/>
                <w:kern w:val="0"/>
                <w:sz w:val="21"/>
                <w:szCs w:val="21"/>
              </w:rPr>
            </w:pPr>
            <w:r>
              <w:rPr>
                <w:rFonts w:cs="宋体"/>
                <w:kern w:val="0"/>
                <w:sz w:val="21"/>
                <w:szCs w:val="21"/>
              </w:rPr>
              <w:t>45.6</w:t>
            </w:r>
          </w:p>
        </w:tc>
        <w:tc>
          <w:tcPr>
            <w:tcW w:w="0" w:type="auto"/>
            <w:noWrap/>
            <w:vAlign w:val="center"/>
          </w:tcPr>
          <w:p w14:paraId="67880521">
            <w:pPr>
              <w:widowControl/>
              <w:adjustRightInd/>
              <w:snapToGrid/>
              <w:spacing w:line="240" w:lineRule="auto"/>
              <w:ind w:firstLine="0" w:firstLineChars="0"/>
              <w:jc w:val="center"/>
              <w:rPr>
                <w:rFonts w:cs="宋体"/>
                <w:kern w:val="0"/>
                <w:sz w:val="21"/>
                <w:szCs w:val="21"/>
              </w:rPr>
            </w:pPr>
            <w:r>
              <w:rPr>
                <w:rFonts w:cs="宋体"/>
                <w:kern w:val="0"/>
                <w:sz w:val="21"/>
                <w:szCs w:val="21"/>
              </w:rPr>
              <w:t>0.82</w:t>
            </w:r>
          </w:p>
        </w:tc>
        <w:tc>
          <w:tcPr>
            <w:tcW w:w="0" w:type="auto"/>
            <w:noWrap/>
            <w:vAlign w:val="center"/>
          </w:tcPr>
          <w:p w14:paraId="6839B687">
            <w:pPr>
              <w:widowControl/>
              <w:adjustRightInd/>
              <w:snapToGrid/>
              <w:spacing w:line="240" w:lineRule="auto"/>
              <w:ind w:firstLine="0" w:firstLineChars="0"/>
              <w:jc w:val="center"/>
              <w:rPr>
                <w:rFonts w:cs="宋体"/>
                <w:kern w:val="0"/>
                <w:sz w:val="21"/>
                <w:szCs w:val="21"/>
              </w:rPr>
            </w:pPr>
            <w:r>
              <w:rPr>
                <w:rFonts w:cs="宋体"/>
                <w:kern w:val="0"/>
                <w:sz w:val="21"/>
                <w:szCs w:val="21"/>
              </w:rPr>
              <w:t>1.6</w:t>
            </w:r>
          </w:p>
        </w:tc>
        <w:tc>
          <w:tcPr>
            <w:tcW w:w="0" w:type="auto"/>
            <w:noWrap/>
            <w:vAlign w:val="center"/>
          </w:tcPr>
          <w:p w14:paraId="091C3655">
            <w:pPr>
              <w:widowControl/>
              <w:adjustRightInd/>
              <w:snapToGrid/>
              <w:spacing w:line="240" w:lineRule="auto"/>
              <w:ind w:firstLine="0" w:firstLineChars="0"/>
              <w:jc w:val="center"/>
              <w:rPr>
                <w:rFonts w:cs="宋体"/>
                <w:kern w:val="0"/>
                <w:sz w:val="21"/>
                <w:szCs w:val="21"/>
              </w:rPr>
            </w:pPr>
            <w:r>
              <w:rPr>
                <w:rFonts w:cs="宋体"/>
                <w:kern w:val="0"/>
                <w:sz w:val="21"/>
                <w:szCs w:val="21"/>
              </w:rPr>
              <w:t>2.1</w:t>
            </w:r>
          </w:p>
        </w:tc>
        <w:tc>
          <w:tcPr>
            <w:tcW w:w="0" w:type="auto"/>
            <w:noWrap/>
            <w:vAlign w:val="center"/>
          </w:tcPr>
          <w:p w14:paraId="1A5D13D4">
            <w:pPr>
              <w:widowControl/>
              <w:adjustRightInd/>
              <w:snapToGrid/>
              <w:spacing w:line="240" w:lineRule="auto"/>
              <w:ind w:firstLine="0" w:firstLineChars="0"/>
              <w:jc w:val="center"/>
              <w:rPr>
                <w:rFonts w:cs="宋体"/>
                <w:kern w:val="0"/>
                <w:sz w:val="21"/>
                <w:szCs w:val="21"/>
              </w:rPr>
            </w:pPr>
            <w:r>
              <w:rPr>
                <w:rFonts w:cs="宋体"/>
                <w:kern w:val="0"/>
                <w:sz w:val="21"/>
                <w:szCs w:val="21"/>
              </w:rPr>
              <w:t>0.04</w:t>
            </w:r>
          </w:p>
        </w:tc>
        <w:tc>
          <w:tcPr>
            <w:tcW w:w="0" w:type="auto"/>
            <w:noWrap/>
            <w:vAlign w:val="center"/>
          </w:tcPr>
          <w:p w14:paraId="7FCE6149">
            <w:pPr>
              <w:widowControl/>
              <w:adjustRightInd/>
              <w:snapToGrid/>
              <w:spacing w:line="240" w:lineRule="auto"/>
              <w:ind w:firstLine="0" w:firstLineChars="0"/>
              <w:jc w:val="center"/>
              <w:rPr>
                <w:rFonts w:cs="宋体"/>
                <w:kern w:val="0"/>
                <w:sz w:val="21"/>
                <w:szCs w:val="21"/>
              </w:rPr>
            </w:pPr>
            <w:r>
              <w:rPr>
                <w:rFonts w:cs="宋体"/>
                <w:kern w:val="0"/>
                <w:sz w:val="21"/>
                <w:szCs w:val="21"/>
              </w:rPr>
              <w:t>2.73</w:t>
            </w:r>
          </w:p>
        </w:tc>
        <w:tc>
          <w:tcPr>
            <w:tcW w:w="0" w:type="auto"/>
            <w:noWrap/>
            <w:vAlign w:val="center"/>
          </w:tcPr>
          <w:p w14:paraId="2B773358">
            <w:pPr>
              <w:widowControl/>
              <w:adjustRightInd/>
              <w:snapToGrid/>
              <w:spacing w:line="240" w:lineRule="auto"/>
              <w:ind w:firstLine="0" w:firstLineChars="0"/>
              <w:jc w:val="center"/>
              <w:rPr>
                <w:rFonts w:cs="宋体"/>
                <w:kern w:val="0"/>
                <w:sz w:val="21"/>
                <w:szCs w:val="21"/>
              </w:rPr>
            </w:pPr>
            <w:r>
              <w:rPr>
                <w:rFonts w:cs="宋体"/>
                <w:kern w:val="0"/>
                <w:sz w:val="21"/>
                <w:szCs w:val="21"/>
              </w:rPr>
              <w:t>3.55</w:t>
            </w:r>
          </w:p>
        </w:tc>
        <w:tc>
          <w:tcPr>
            <w:tcW w:w="0" w:type="auto"/>
            <w:noWrap/>
            <w:vAlign w:val="center"/>
          </w:tcPr>
          <w:p w14:paraId="16F97A55">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7BD6CDAA">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7A9CFB33">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735DCAE3">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703D4DF0">
            <w:pPr>
              <w:widowControl/>
              <w:adjustRightInd/>
              <w:snapToGrid/>
              <w:spacing w:line="240" w:lineRule="auto"/>
              <w:ind w:firstLine="0" w:firstLineChars="0"/>
              <w:jc w:val="center"/>
              <w:rPr>
                <w:rFonts w:cs="宋体"/>
                <w:kern w:val="0"/>
                <w:sz w:val="21"/>
                <w:szCs w:val="21"/>
              </w:rPr>
            </w:pPr>
            <w:r>
              <w:rPr>
                <w:rFonts w:cs="宋体"/>
                <w:kern w:val="0"/>
                <w:sz w:val="21"/>
                <w:szCs w:val="21"/>
              </w:rPr>
              <w:t>0.181</w:t>
            </w:r>
          </w:p>
        </w:tc>
      </w:tr>
      <w:tr w14:paraId="705E280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14A9C82A">
            <w:pPr>
              <w:widowControl/>
              <w:adjustRightInd/>
              <w:snapToGrid/>
              <w:spacing w:line="240" w:lineRule="auto"/>
              <w:ind w:firstLine="0" w:firstLineChars="0"/>
              <w:jc w:val="center"/>
              <w:rPr>
                <w:rFonts w:cs="宋体"/>
                <w:kern w:val="0"/>
                <w:sz w:val="21"/>
                <w:szCs w:val="21"/>
              </w:rPr>
            </w:pPr>
          </w:p>
        </w:tc>
        <w:tc>
          <w:tcPr>
            <w:tcW w:w="0" w:type="auto"/>
            <w:noWrap/>
            <w:vAlign w:val="center"/>
          </w:tcPr>
          <w:p w14:paraId="5070BBDD">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0FE3E781">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3534E7A7">
            <w:pPr>
              <w:widowControl/>
              <w:adjustRightInd/>
              <w:snapToGrid/>
              <w:spacing w:line="240" w:lineRule="auto"/>
              <w:ind w:firstLine="0" w:firstLineChars="0"/>
              <w:jc w:val="center"/>
              <w:rPr>
                <w:rFonts w:cs="宋体"/>
                <w:kern w:val="0"/>
                <w:sz w:val="21"/>
                <w:szCs w:val="21"/>
              </w:rPr>
            </w:pPr>
            <w:r>
              <w:rPr>
                <w:rFonts w:cs="宋体"/>
                <w:kern w:val="0"/>
                <w:sz w:val="21"/>
                <w:szCs w:val="21"/>
              </w:rPr>
              <w:t>322</w:t>
            </w:r>
          </w:p>
        </w:tc>
        <w:tc>
          <w:tcPr>
            <w:tcW w:w="0" w:type="auto"/>
            <w:noWrap/>
            <w:vAlign w:val="center"/>
          </w:tcPr>
          <w:p w14:paraId="49A7B674">
            <w:pPr>
              <w:widowControl/>
              <w:adjustRightInd/>
              <w:snapToGrid/>
              <w:spacing w:line="240" w:lineRule="auto"/>
              <w:ind w:firstLine="0" w:firstLineChars="0"/>
              <w:jc w:val="center"/>
              <w:rPr>
                <w:rFonts w:cs="宋体"/>
                <w:kern w:val="0"/>
                <w:sz w:val="21"/>
                <w:szCs w:val="21"/>
              </w:rPr>
            </w:pPr>
            <w:r>
              <w:rPr>
                <w:rFonts w:cs="宋体"/>
                <w:kern w:val="0"/>
                <w:sz w:val="21"/>
                <w:szCs w:val="21"/>
              </w:rPr>
              <w:t>2.60</w:t>
            </w:r>
          </w:p>
        </w:tc>
        <w:tc>
          <w:tcPr>
            <w:tcW w:w="0" w:type="auto"/>
            <w:noWrap/>
            <w:vAlign w:val="center"/>
          </w:tcPr>
          <w:p w14:paraId="420F503D">
            <w:pPr>
              <w:widowControl/>
              <w:adjustRightInd/>
              <w:snapToGrid/>
              <w:spacing w:line="240" w:lineRule="auto"/>
              <w:ind w:firstLine="0" w:firstLineChars="0"/>
              <w:jc w:val="center"/>
              <w:rPr>
                <w:rFonts w:cs="宋体"/>
                <w:kern w:val="0"/>
                <w:sz w:val="21"/>
                <w:szCs w:val="21"/>
              </w:rPr>
            </w:pPr>
            <w:r>
              <w:rPr>
                <w:rFonts w:cs="宋体"/>
                <w:kern w:val="0"/>
                <w:sz w:val="21"/>
                <w:szCs w:val="21"/>
              </w:rPr>
              <w:t>3.30</w:t>
            </w:r>
          </w:p>
        </w:tc>
        <w:tc>
          <w:tcPr>
            <w:tcW w:w="0" w:type="auto"/>
            <w:noWrap/>
            <w:vAlign w:val="center"/>
          </w:tcPr>
          <w:p w14:paraId="608614AB">
            <w:pPr>
              <w:widowControl/>
              <w:adjustRightInd/>
              <w:snapToGrid/>
              <w:spacing w:line="240" w:lineRule="auto"/>
              <w:ind w:firstLine="0" w:firstLineChars="0"/>
              <w:jc w:val="center"/>
              <w:rPr>
                <w:rFonts w:cs="宋体"/>
                <w:kern w:val="0"/>
                <w:sz w:val="21"/>
                <w:szCs w:val="21"/>
              </w:rPr>
            </w:pPr>
            <w:r>
              <w:rPr>
                <w:rFonts w:cs="宋体"/>
                <w:kern w:val="0"/>
                <w:sz w:val="21"/>
                <w:szCs w:val="21"/>
              </w:rPr>
              <w:t>9.35</w:t>
            </w:r>
          </w:p>
        </w:tc>
        <w:tc>
          <w:tcPr>
            <w:tcW w:w="0" w:type="auto"/>
            <w:noWrap/>
            <w:vAlign w:val="center"/>
          </w:tcPr>
          <w:p w14:paraId="12D3BC2A">
            <w:pPr>
              <w:widowControl/>
              <w:adjustRightInd/>
              <w:snapToGrid/>
              <w:spacing w:line="240" w:lineRule="auto"/>
              <w:ind w:firstLine="0" w:firstLineChars="0"/>
              <w:jc w:val="center"/>
              <w:rPr>
                <w:rFonts w:cs="宋体"/>
                <w:kern w:val="0"/>
                <w:sz w:val="21"/>
                <w:szCs w:val="21"/>
              </w:rPr>
            </w:pPr>
            <w:r>
              <w:rPr>
                <w:rFonts w:cs="宋体"/>
                <w:kern w:val="0"/>
                <w:sz w:val="21"/>
                <w:szCs w:val="21"/>
              </w:rPr>
              <w:t>1.19</w:t>
            </w:r>
          </w:p>
        </w:tc>
        <w:tc>
          <w:tcPr>
            <w:tcW w:w="0" w:type="auto"/>
            <w:noWrap/>
            <w:vAlign w:val="center"/>
          </w:tcPr>
          <w:p w14:paraId="5FE65B24">
            <w:pPr>
              <w:widowControl/>
              <w:adjustRightInd/>
              <w:snapToGrid/>
              <w:spacing w:line="240" w:lineRule="auto"/>
              <w:ind w:firstLine="0" w:firstLineChars="0"/>
              <w:jc w:val="center"/>
              <w:rPr>
                <w:rFonts w:cs="宋体"/>
                <w:kern w:val="0"/>
                <w:sz w:val="21"/>
                <w:szCs w:val="21"/>
              </w:rPr>
            </w:pPr>
            <w:r>
              <w:rPr>
                <w:rFonts w:cs="宋体"/>
                <w:kern w:val="0"/>
                <w:sz w:val="21"/>
                <w:szCs w:val="21"/>
              </w:rPr>
              <w:t>17548</w:t>
            </w:r>
          </w:p>
        </w:tc>
        <w:tc>
          <w:tcPr>
            <w:tcW w:w="0" w:type="auto"/>
            <w:noWrap/>
            <w:vAlign w:val="center"/>
          </w:tcPr>
          <w:p w14:paraId="234363A6">
            <w:pPr>
              <w:widowControl/>
              <w:adjustRightInd/>
              <w:snapToGrid/>
              <w:spacing w:line="240" w:lineRule="auto"/>
              <w:ind w:firstLine="0" w:firstLineChars="0"/>
              <w:jc w:val="center"/>
              <w:rPr>
                <w:rFonts w:cs="宋体"/>
                <w:kern w:val="0"/>
                <w:sz w:val="21"/>
                <w:szCs w:val="21"/>
              </w:rPr>
            </w:pPr>
            <w:r>
              <w:rPr>
                <w:rFonts w:cs="宋体"/>
                <w:kern w:val="0"/>
                <w:sz w:val="21"/>
                <w:szCs w:val="21"/>
              </w:rPr>
              <w:t>34.1</w:t>
            </w:r>
          </w:p>
        </w:tc>
        <w:tc>
          <w:tcPr>
            <w:tcW w:w="0" w:type="auto"/>
            <w:noWrap/>
            <w:vAlign w:val="center"/>
          </w:tcPr>
          <w:p w14:paraId="6B529C89">
            <w:pPr>
              <w:widowControl/>
              <w:adjustRightInd/>
              <w:snapToGrid/>
              <w:spacing w:line="240" w:lineRule="auto"/>
              <w:ind w:firstLine="0" w:firstLineChars="0"/>
              <w:jc w:val="center"/>
              <w:rPr>
                <w:rFonts w:cs="宋体"/>
                <w:kern w:val="0"/>
                <w:sz w:val="21"/>
                <w:szCs w:val="21"/>
              </w:rPr>
            </w:pPr>
            <w:r>
              <w:rPr>
                <w:rFonts w:cs="宋体"/>
                <w:kern w:val="0"/>
                <w:sz w:val="21"/>
                <w:szCs w:val="21"/>
              </w:rPr>
              <w:t>33.8</w:t>
            </w:r>
          </w:p>
        </w:tc>
        <w:tc>
          <w:tcPr>
            <w:tcW w:w="0" w:type="auto"/>
            <w:noWrap/>
            <w:vAlign w:val="center"/>
          </w:tcPr>
          <w:p w14:paraId="5B4C2DAD">
            <w:pPr>
              <w:widowControl/>
              <w:adjustRightInd/>
              <w:snapToGrid/>
              <w:spacing w:line="240" w:lineRule="auto"/>
              <w:ind w:firstLine="0" w:firstLineChars="0"/>
              <w:jc w:val="center"/>
              <w:rPr>
                <w:rFonts w:cs="宋体"/>
                <w:kern w:val="0"/>
                <w:sz w:val="21"/>
                <w:szCs w:val="21"/>
              </w:rPr>
            </w:pPr>
            <w:r>
              <w:rPr>
                <w:rFonts w:cs="宋体"/>
                <w:kern w:val="0"/>
                <w:sz w:val="21"/>
                <w:szCs w:val="21"/>
              </w:rPr>
              <w:t>0.60</w:t>
            </w:r>
          </w:p>
        </w:tc>
        <w:tc>
          <w:tcPr>
            <w:tcW w:w="0" w:type="auto"/>
            <w:noWrap/>
            <w:vAlign w:val="center"/>
          </w:tcPr>
          <w:p w14:paraId="14813412">
            <w:pPr>
              <w:widowControl/>
              <w:adjustRightInd/>
              <w:snapToGrid/>
              <w:spacing w:line="240" w:lineRule="auto"/>
              <w:ind w:firstLine="0" w:firstLineChars="0"/>
              <w:jc w:val="center"/>
              <w:rPr>
                <w:rFonts w:cs="宋体"/>
                <w:kern w:val="0"/>
                <w:sz w:val="21"/>
                <w:szCs w:val="21"/>
              </w:rPr>
            </w:pPr>
            <w:r>
              <w:rPr>
                <w:rFonts w:cs="宋体"/>
                <w:kern w:val="0"/>
                <w:sz w:val="21"/>
                <w:szCs w:val="21"/>
              </w:rPr>
              <w:t>3.7</w:t>
            </w:r>
          </w:p>
        </w:tc>
        <w:tc>
          <w:tcPr>
            <w:tcW w:w="0" w:type="auto"/>
            <w:noWrap/>
            <w:vAlign w:val="center"/>
          </w:tcPr>
          <w:p w14:paraId="3BB7516F">
            <w:pPr>
              <w:widowControl/>
              <w:adjustRightInd/>
              <w:snapToGrid/>
              <w:spacing w:line="240" w:lineRule="auto"/>
              <w:ind w:firstLine="0" w:firstLineChars="0"/>
              <w:jc w:val="center"/>
              <w:rPr>
                <w:rFonts w:cs="宋体"/>
                <w:kern w:val="0"/>
                <w:sz w:val="21"/>
                <w:szCs w:val="21"/>
              </w:rPr>
            </w:pPr>
            <w:r>
              <w:rPr>
                <w:rFonts w:cs="宋体"/>
                <w:kern w:val="0"/>
                <w:sz w:val="21"/>
                <w:szCs w:val="21"/>
              </w:rPr>
              <w:t>3.7</w:t>
            </w:r>
          </w:p>
        </w:tc>
        <w:tc>
          <w:tcPr>
            <w:tcW w:w="0" w:type="auto"/>
            <w:noWrap/>
            <w:vAlign w:val="center"/>
          </w:tcPr>
          <w:p w14:paraId="02BBE053">
            <w:pPr>
              <w:widowControl/>
              <w:adjustRightInd/>
              <w:snapToGrid/>
              <w:spacing w:line="240" w:lineRule="auto"/>
              <w:ind w:firstLine="0" w:firstLineChars="0"/>
              <w:jc w:val="center"/>
              <w:rPr>
                <w:rFonts w:cs="宋体"/>
                <w:kern w:val="0"/>
                <w:sz w:val="21"/>
                <w:szCs w:val="21"/>
              </w:rPr>
            </w:pPr>
            <w:r>
              <w:rPr>
                <w:rFonts w:cs="宋体"/>
                <w:kern w:val="0"/>
                <w:sz w:val="21"/>
                <w:szCs w:val="21"/>
              </w:rPr>
              <w:t>0.06</w:t>
            </w:r>
          </w:p>
        </w:tc>
        <w:tc>
          <w:tcPr>
            <w:tcW w:w="0" w:type="auto"/>
            <w:noWrap/>
            <w:vAlign w:val="center"/>
          </w:tcPr>
          <w:p w14:paraId="7C999130">
            <w:pPr>
              <w:widowControl/>
              <w:adjustRightInd/>
              <w:snapToGrid/>
              <w:spacing w:line="240" w:lineRule="auto"/>
              <w:ind w:firstLine="0" w:firstLineChars="0"/>
              <w:jc w:val="center"/>
              <w:rPr>
                <w:rFonts w:cs="宋体"/>
                <w:kern w:val="0"/>
                <w:sz w:val="21"/>
                <w:szCs w:val="21"/>
              </w:rPr>
            </w:pPr>
            <w:r>
              <w:rPr>
                <w:rFonts w:cs="宋体"/>
                <w:kern w:val="0"/>
                <w:sz w:val="21"/>
                <w:szCs w:val="21"/>
              </w:rPr>
              <w:t>4.04</w:t>
            </w:r>
          </w:p>
        </w:tc>
        <w:tc>
          <w:tcPr>
            <w:tcW w:w="0" w:type="auto"/>
            <w:noWrap/>
            <w:vAlign w:val="center"/>
          </w:tcPr>
          <w:p w14:paraId="2A63D1C2">
            <w:pPr>
              <w:widowControl/>
              <w:adjustRightInd/>
              <w:snapToGrid/>
              <w:spacing w:line="240" w:lineRule="auto"/>
              <w:ind w:firstLine="0" w:firstLineChars="0"/>
              <w:jc w:val="center"/>
              <w:rPr>
                <w:rFonts w:cs="宋体"/>
                <w:kern w:val="0"/>
                <w:sz w:val="21"/>
                <w:szCs w:val="21"/>
              </w:rPr>
            </w:pPr>
            <w:r>
              <w:rPr>
                <w:rFonts w:cs="宋体"/>
                <w:kern w:val="0"/>
                <w:sz w:val="21"/>
                <w:szCs w:val="21"/>
              </w:rPr>
              <w:t>4.01</w:t>
            </w:r>
          </w:p>
        </w:tc>
        <w:tc>
          <w:tcPr>
            <w:tcW w:w="0" w:type="auto"/>
            <w:noWrap/>
            <w:vAlign w:val="center"/>
          </w:tcPr>
          <w:p w14:paraId="5272B87F">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161CC2BF">
            <w:pPr>
              <w:widowControl/>
              <w:adjustRightInd/>
              <w:snapToGrid/>
              <w:spacing w:line="240" w:lineRule="auto"/>
              <w:ind w:firstLine="0" w:firstLineChars="0"/>
              <w:jc w:val="center"/>
              <w:rPr>
                <w:rFonts w:cs="宋体"/>
                <w:kern w:val="0"/>
                <w:sz w:val="21"/>
                <w:szCs w:val="21"/>
              </w:rPr>
            </w:pPr>
            <w:r>
              <w:rPr>
                <w:rFonts w:cs="宋体"/>
                <w:kern w:val="0"/>
                <w:sz w:val="21"/>
                <w:szCs w:val="21"/>
              </w:rPr>
              <w:t>3.2</w:t>
            </w:r>
          </w:p>
        </w:tc>
        <w:tc>
          <w:tcPr>
            <w:tcW w:w="0" w:type="auto"/>
            <w:noWrap/>
            <w:vAlign w:val="center"/>
          </w:tcPr>
          <w:p w14:paraId="6867CE5C">
            <w:pPr>
              <w:widowControl/>
              <w:adjustRightInd/>
              <w:snapToGrid/>
              <w:spacing w:line="240" w:lineRule="auto"/>
              <w:ind w:firstLine="0" w:firstLineChars="0"/>
              <w:jc w:val="center"/>
              <w:rPr>
                <w:rFonts w:cs="宋体"/>
                <w:kern w:val="0"/>
                <w:sz w:val="21"/>
                <w:szCs w:val="21"/>
              </w:rPr>
            </w:pPr>
            <w:r>
              <w:rPr>
                <w:rFonts w:cs="宋体"/>
                <w:kern w:val="0"/>
                <w:sz w:val="21"/>
                <w:szCs w:val="21"/>
              </w:rPr>
              <w:t>0.06</w:t>
            </w:r>
          </w:p>
        </w:tc>
        <w:tc>
          <w:tcPr>
            <w:tcW w:w="0" w:type="auto"/>
            <w:noWrap/>
            <w:vAlign w:val="center"/>
          </w:tcPr>
          <w:p w14:paraId="7164895E">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38F6D535">
            <w:pPr>
              <w:widowControl/>
              <w:adjustRightInd/>
              <w:snapToGrid/>
              <w:spacing w:line="240" w:lineRule="auto"/>
              <w:ind w:firstLine="0" w:firstLineChars="0"/>
              <w:jc w:val="center"/>
              <w:rPr>
                <w:rFonts w:cs="宋体"/>
                <w:kern w:val="0"/>
                <w:sz w:val="21"/>
                <w:szCs w:val="21"/>
              </w:rPr>
            </w:pPr>
            <w:r>
              <w:rPr>
                <w:rFonts w:cs="宋体"/>
                <w:kern w:val="0"/>
                <w:sz w:val="21"/>
                <w:szCs w:val="21"/>
              </w:rPr>
              <w:t>1.41</w:t>
            </w:r>
          </w:p>
        </w:tc>
      </w:tr>
      <w:tr w14:paraId="5ACB88D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continue"/>
            <w:vAlign w:val="center"/>
          </w:tcPr>
          <w:p w14:paraId="67332D5F">
            <w:pPr>
              <w:widowControl/>
              <w:adjustRightInd/>
              <w:snapToGrid/>
              <w:spacing w:line="240" w:lineRule="auto"/>
              <w:ind w:firstLine="0" w:firstLineChars="0"/>
              <w:jc w:val="center"/>
              <w:rPr>
                <w:rFonts w:cs="宋体"/>
                <w:kern w:val="0"/>
                <w:sz w:val="21"/>
                <w:szCs w:val="21"/>
              </w:rPr>
            </w:pPr>
          </w:p>
        </w:tc>
        <w:tc>
          <w:tcPr>
            <w:tcW w:w="0" w:type="auto"/>
            <w:noWrap/>
            <w:vAlign w:val="center"/>
          </w:tcPr>
          <w:p w14:paraId="31608D9F">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6025ED1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A06885E">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7AA4A46">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AF04E4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FF6B98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7384670">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4F2FAB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6889625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98ED3A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75BDB3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9F64D9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90C382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04D3323F">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353B5AF4">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411D01B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0D83A87">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524A0D7B">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7DF4099D">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1621B563">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c>
          <w:tcPr>
            <w:tcW w:w="0" w:type="auto"/>
            <w:noWrap/>
            <w:vAlign w:val="center"/>
          </w:tcPr>
          <w:p w14:paraId="2638596E">
            <w:pPr>
              <w:widowControl/>
              <w:adjustRightInd/>
              <w:snapToGrid/>
              <w:spacing w:line="240" w:lineRule="auto"/>
              <w:ind w:firstLine="0" w:firstLineChars="0"/>
              <w:jc w:val="center"/>
              <w:rPr>
                <w:rFonts w:cs="宋体"/>
                <w:kern w:val="0"/>
                <w:sz w:val="21"/>
                <w:szCs w:val="21"/>
              </w:rPr>
            </w:pPr>
            <w:r>
              <w:rPr>
                <w:rFonts w:cs="宋体"/>
                <w:kern w:val="0"/>
                <w:sz w:val="21"/>
                <w:szCs w:val="21"/>
              </w:rPr>
              <w:t>未运行</w:t>
            </w:r>
          </w:p>
        </w:tc>
      </w:tr>
      <w:tr w14:paraId="0B4070F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00" w:hRule="atLeast"/>
        </w:trPr>
        <w:tc>
          <w:tcPr>
            <w:tcW w:w="0" w:type="auto"/>
            <w:vMerge w:val="restart"/>
            <w:noWrap/>
            <w:vAlign w:val="center"/>
          </w:tcPr>
          <w:p w14:paraId="4D4E26BB">
            <w:pPr>
              <w:widowControl/>
              <w:adjustRightInd/>
              <w:snapToGrid/>
              <w:spacing w:line="240" w:lineRule="auto"/>
              <w:ind w:firstLine="0" w:firstLineChars="0"/>
              <w:jc w:val="center"/>
              <w:rPr>
                <w:rFonts w:cs="宋体"/>
                <w:kern w:val="0"/>
                <w:sz w:val="21"/>
                <w:szCs w:val="21"/>
              </w:rPr>
            </w:pPr>
            <w:r>
              <w:rPr>
                <w:rFonts w:cs="宋体"/>
                <w:kern w:val="0"/>
                <w:sz w:val="21"/>
                <w:szCs w:val="21"/>
              </w:rPr>
              <w:t>十二月</w:t>
            </w:r>
          </w:p>
        </w:tc>
        <w:tc>
          <w:tcPr>
            <w:tcW w:w="0" w:type="auto"/>
            <w:noWrap/>
            <w:vAlign w:val="center"/>
          </w:tcPr>
          <w:p w14:paraId="4A30A05C">
            <w:pPr>
              <w:widowControl/>
              <w:adjustRightInd/>
              <w:snapToGrid/>
              <w:spacing w:line="240" w:lineRule="auto"/>
              <w:ind w:firstLine="0" w:firstLineChars="0"/>
              <w:jc w:val="center"/>
              <w:rPr>
                <w:rFonts w:cs="宋体"/>
                <w:kern w:val="0"/>
                <w:sz w:val="21"/>
                <w:szCs w:val="21"/>
              </w:rPr>
            </w:pPr>
            <w:r>
              <w:rPr>
                <w:rFonts w:cs="宋体"/>
                <w:kern w:val="0"/>
                <w:sz w:val="21"/>
                <w:szCs w:val="21"/>
              </w:rPr>
              <w:t>工Ⅲ1</w:t>
            </w:r>
          </w:p>
        </w:tc>
        <w:tc>
          <w:tcPr>
            <w:tcW w:w="0" w:type="auto"/>
            <w:noWrap/>
            <w:vAlign w:val="center"/>
          </w:tcPr>
          <w:p w14:paraId="4684CDC0">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6FD620E7">
            <w:pPr>
              <w:widowControl/>
              <w:adjustRightInd/>
              <w:snapToGrid/>
              <w:spacing w:line="240" w:lineRule="auto"/>
              <w:ind w:firstLine="0" w:firstLineChars="0"/>
              <w:jc w:val="center"/>
              <w:rPr>
                <w:rFonts w:cs="宋体"/>
                <w:kern w:val="0"/>
                <w:sz w:val="21"/>
                <w:szCs w:val="21"/>
              </w:rPr>
            </w:pPr>
            <w:r>
              <w:rPr>
                <w:rFonts w:cs="宋体"/>
                <w:kern w:val="0"/>
                <w:sz w:val="21"/>
                <w:szCs w:val="21"/>
              </w:rPr>
              <w:t>165</w:t>
            </w:r>
          </w:p>
        </w:tc>
        <w:tc>
          <w:tcPr>
            <w:tcW w:w="0" w:type="auto"/>
            <w:noWrap/>
            <w:vAlign w:val="center"/>
          </w:tcPr>
          <w:p w14:paraId="04B93C2D">
            <w:pPr>
              <w:widowControl/>
              <w:adjustRightInd/>
              <w:snapToGrid/>
              <w:spacing w:line="240" w:lineRule="auto"/>
              <w:ind w:firstLine="0" w:firstLineChars="0"/>
              <w:jc w:val="center"/>
              <w:rPr>
                <w:rFonts w:cs="宋体"/>
                <w:kern w:val="0"/>
                <w:sz w:val="21"/>
                <w:szCs w:val="21"/>
              </w:rPr>
            </w:pPr>
            <w:r>
              <w:rPr>
                <w:rFonts w:cs="宋体"/>
                <w:kern w:val="0"/>
                <w:sz w:val="21"/>
                <w:szCs w:val="21"/>
              </w:rPr>
              <w:t>11.0</w:t>
            </w:r>
          </w:p>
        </w:tc>
        <w:tc>
          <w:tcPr>
            <w:tcW w:w="0" w:type="auto"/>
            <w:noWrap/>
            <w:vAlign w:val="center"/>
          </w:tcPr>
          <w:p w14:paraId="5146405F">
            <w:pPr>
              <w:widowControl/>
              <w:adjustRightInd/>
              <w:snapToGrid/>
              <w:spacing w:line="240" w:lineRule="auto"/>
              <w:ind w:firstLine="0" w:firstLineChars="0"/>
              <w:jc w:val="center"/>
              <w:rPr>
                <w:rFonts w:cs="宋体"/>
                <w:kern w:val="0"/>
                <w:sz w:val="21"/>
                <w:szCs w:val="21"/>
              </w:rPr>
            </w:pPr>
            <w:r>
              <w:rPr>
                <w:rFonts w:cs="宋体"/>
                <w:kern w:val="0"/>
                <w:sz w:val="21"/>
                <w:szCs w:val="21"/>
              </w:rPr>
              <w:t>4.60</w:t>
            </w:r>
          </w:p>
        </w:tc>
        <w:tc>
          <w:tcPr>
            <w:tcW w:w="0" w:type="auto"/>
            <w:noWrap/>
            <w:vAlign w:val="center"/>
          </w:tcPr>
          <w:p w14:paraId="0F2054EE">
            <w:pPr>
              <w:widowControl/>
              <w:adjustRightInd/>
              <w:snapToGrid/>
              <w:spacing w:line="240" w:lineRule="auto"/>
              <w:ind w:firstLine="0" w:firstLineChars="0"/>
              <w:jc w:val="center"/>
              <w:rPr>
                <w:rFonts w:cs="宋体"/>
                <w:kern w:val="0"/>
                <w:sz w:val="21"/>
                <w:szCs w:val="21"/>
              </w:rPr>
            </w:pPr>
            <w:r>
              <w:rPr>
                <w:rFonts w:cs="宋体"/>
                <w:kern w:val="0"/>
                <w:sz w:val="21"/>
                <w:szCs w:val="21"/>
              </w:rPr>
              <w:t>5.96</w:t>
            </w:r>
          </w:p>
        </w:tc>
        <w:tc>
          <w:tcPr>
            <w:tcW w:w="0" w:type="auto"/>
            <w:noWrap/>
            <w:vAlign w:val="center"/>
          </w:tcPr>
          <w:p w14:paraId="6666EED3">
            <w:pPr>
              <w:widowControl/>
              <w:adjustRightInd/>
              <w:snapToGrid/>
              <w:spacing w:line="240" w:lineRule="auto"/>
              <w:ind w:firstLine="0" w:firstLineChars="0"/>
              <w:jc w:val="center"/>
              <w:rPr>
                <w:rFonts w:cs="宋体"/>
                <w:kern w:val="0"/>
                <w:sz w:val="21"/>
                <w:szCs w:val="21"/>
              </w:rPr>
            </w:pPr>
            <w:r>
              <w:rPr>
                <w:rFonts w:cs="宋体"/>
                <w:kern w:val="0"/>
                <w:sz w:val="21"/>
                <w:szCs w:val="21"/>
              </w:rPr>
              <w:t>1.28</w:t>
            </w:r>
          </w:p>
        </w:tc>
        <w:tc>
          <w:tcPr>
            <w:tcW w:w="0" w:type="auto"/>
            <w:noWrap/>
            <w:vAlign w:val="center"/>
          </w:tcPr>
          <w:p w14:paraId="15E4EF9E">
            <w:pPr>
              <w:widowControl/>
              <w:adjustRightInd/>
              <w:snapToGrid/>
              <w:spacing w:line="240" w:lineRule="auto"/>
              <w:ind w:firstLine="0" w:firstLineChars="0"/>
              <w:jc w:val="center"/>
              <w:rPr>
                <w:rFonts w:cs="宋体"/>
                <w:kern w:val="0"/>
                <w:sz w:val="21"/>
                <w:szCs w:val="21"/>
              </w:rPr>
            </w:pPr>
            <w:r>
              <w:rPr>
                <w:rFonts w:cs="宋体"/>
                <w:kern w:val="0"/>
                <w:sz w:val="21"/>
                <w:szCs w:val="21"/>
              </w:rPr>
              <w:t>7541</w:t>
            </w:r>
          </w:p>
        </w:tc>
        <w:tc>
          <w:tcPr>
            <w:tcW w:w="0" w:type="auto"/>
            <w:noWrap/>
            <w:vAlign w:val="center"/>
          </w:tcPr>
          <w:p w14:paraId="0AC94782">
            <w:pPr>
              <w:widowControl/>
              <w:adjustRightInd/>
              <w:snapToGrid/>
              <w:spacing w:line="240" w:lineRule="auto"/>
              <w:ind w:firstLine="0" w:firstLineChars="0"/>
              <w:jc w:val="center"/>
              <w:rPr>
                <w:rFonts w:cs="宋体"/>
                <w:kern w:val="0"/>
                <w:sz w:val="21"/>
                <w:szCs w:val="21"/>
              </w:rPr>
            </w:pPr>
            <w:r>
              <w:rPr>
                <w:rFonts w:cs="宋体"/>
                <w:kern w:val="0"/>
                <w:sz w:val="21"/>
                <w:szCs w:val="21"/>
              </w:rPr>
              <w:t>33.8</w:t>
            </w:r>
          </w:p>
        </w:tc>
        <w:tc>
          <w:tcPr>
            <w:tcW w:w="0" w:type="auto"/>
            <w:noWrap/>
            <w:vAlign w:val="center"/>
          </w:tcPr>
          <w:p w14:paraId="66C90829">
            <w:pPr>
              <w:widowControl/>
              <w:adjustRightInd/>
              <w:snapToGrid/>
              <w:spacing w:line="240" w:lineRule="auto"/>
              <w:ind w:firstLine="0" w:firstLineChars="0"/>
              <w:jc w:val="center"/>
              <w:rPr>
                <w:rFonts w:cs="宋体"/>
                <w:kern w:val="0"/>
                <w:sz w:val="21"/>
                <w:szCs w:val="21"/>
              </w:rPr>
            </w:pPr>
            <w:r>
              <w:rPr>
                <w:rFonts w:cs="宋体"/>
                <w:kern w:val="0"/>
                <w:sz w:val="21"/>
                <w:szCs w:val="21"/>
              </w:rPr>
              <w:t>36.0</w:t>
            </w:r>
          </w:p>
        </w:tc>
        <w:tc>
          <w:tcPr>
            <w:tcW w:w="0" w:type="auto"/>
            <w:noWrap/>
            <w:vAlign w:val="center"/>
          </w:tcPr>
          <w:p w14:paraId="494B071A">
            <w:pPr>
              <w:widowControl/>
              <w:adjustRightInd/>
              <w:snapToGrid/>
              <w:spacing w:line="240" w:lineRule="auto"/>
              <w:ind w:firstLine="0" w:firstLineChars="0"/>
              <w:jc w:val="center"/>
              <w:rPr>
                <w:rFonts w:cs="宋体"/>
                <w:kern w:val="0"/>
                <w:sz w:val="21"/>
                <w:szCs w:val="21"/>
              </w:rPr>
            </w:pPr>
            <w:r>
              <w:rPr>
                <w:rFonts w:cs="宋体"/>
                <w:kern w:val="0"/>
                <w:sz w:val="21"/>
                <w:szCs w:val="21"/>
              </w:rPr>
              <w:t>0.25</w:t>
            </w:r>
          </w:p>
        </w:tc>
        <w:tc>
          <w:tcPr>
            <w:tcW w:w="0" w:type="auto"/>
            <w:noWrap/>
            <w:vAlign w:val="center"/>
          </w:tcPr>
          <w:p w14:paraId="5E5C5419">
            <w:pPr>
              <w:widowControl/>
              <w:adjustRightInd/>
              <w:snapToGrid/>
              <w:spacing w:line="240" w:lineRule="auto"/>
              <w:ind w:firstLine="0" w:firstLineChars="0"/>
              <w:jc w:val="center"/>
              <w:rPr>
                <w:rFonts w:cs="宋体"/>
                <w:kern w:val="0"/>
                <w:sz w:val="21"/>
                <w:szCs w:val="21"/>
              </w:rPr>
            </w:pPr>
            <w:r>
              <w:rPr>
                <w:rFonts w:cs="宋体"/>
                <w:kern w:val="0"/>
                <w:sz w:val="21"/>
                <w:szCs w:val="21"/>
              </w:rPr>
              <w:t>2.6</w:t>
            </w:r>
          </w:p>
        </w:tc>
        <w:tc>
          <w:tcPr>
            <w:tcW w:w="0" w:type="auto"/>
            <w:noWrap/>
            <w:vAlign w:val="center"/>
          </w:tcPr>
          <w:p w14:paraId="17133341">
            <w:pPr>
              <w:widowControl/>
              <w:adjustRightInd/>
              <w:snapToGrid/>
              <w:spacing w:line="240" w:lineRule="auto"/>
              <w:ind w:firstLine="0" w:firstLineChars="0"/>
              <w:jc w:val="center"/>
              <w:rPr>
                <w:rFonts w:cs="宋体"/>
                <w:kern w:val="0"/>
                <w:sz w:val="21"/>
                <w:szCs w:val="21"/>
              </w:rPr>
            </w:pPr>
            <w:r>
              <w:rPr>
                <w:rFonts w:cs="宋体"/>
                <w:kern w:val="0"/>
                <w:sz w:val="21"/>
                <w:szCs w:val="21"/>
              </w:rPr>
              <w:t>2.8</w:t>
            </w:r>
          </w:p>
        </w:tc>
        <w:tc>
          <w:tcPr>
            <w:tcW w:w="0" w:type="auto"/>
            <w:noWrap/>
            <w:vAlign w:val="center"/>
          </w:tcPr>
          <w:p w14:paraId="56A1F4DE">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1E3BC197">
            <w:pPr>
              <w:widowControl/>
              <w:adjustRightInd/>
              <w:snapToGrid/>
              <w:spacing w:line="240" w:lineRule="auto"/>
              <w:ind w:firstLine="0" w:firstLineChars="0"/>
              <w:jc w:val="center"/>
              <w:rPr>
                <w:rFonts w:cs="宋体"/>
                <w:kern w:val="0"/>
                <w:sz w:val="21"/>
                <w:szCs w:val="21"/>
              </w:rPr>
            </w:pPr>
            <w:r>
              <w:rPr>
                <w:rFonts w:cs="宋体"/>
                <w:kern w:val="0"/>
                <w:sz w:val="21"/>
                <w:szCs w:val="21"/>
              </w:rPr>
              <w:t>4.88</w:t>
            </w:r>
          </w:p>
        </w:tc>
        <w:tc>
          <w:tcPr>
            <w:tcW w:w="0" w:type="auto"/>
            <w:noWrap/>
            <w:vAlign w:val="center"/>
          </w:tcPr>
          <w:p w14:paraId="757E88A2">
            <w:pPr>
              <w:widowControl/>
              <w:adjustRightInd/>
              <w:snapToGrid/>
              <w:spacing w:line="240" w:lineRule="auto"/>
              <w:ind w:firstLine="0" w:firstLineChars="0"/>
              <w:jc w:val="center"/>
              <w:rPr>
                <w:rFonts w:cs="宋体"/>
                <w:kern w:val="0"/>
                <w:sz w:val="21"/>
                <w:szCs w:val="21"/>
              </w:rPr>
            </w:pPr>
            <w:r>
              <w:rPr>
                <w:rFonts w:cs="宋体"/>
                <w:kern w:val="0"/>
                <w:sz w:val="21"/>
                <w:szCs w:val="21"/>
              </w:rPr>
              <w:t>5.20</w:t>
            </w:r>
          </w:p>
        </w:tc>
        <w:tc>
          <w:tcPr>
            <w:tcW w:w="0" w:type="auto"/>
            <w:noWrap/>
            <w:vAlign w:val="center"/>
          </w:tcPr>
          <w:p w14:paraId="124C9355">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1EBCEDB0">
            <w:pPr>
              <w:widowControl/>
              <w:adjustRightInd/>
              <w:snapToGrid/>
              <w:spacing w:line="240" w:lineRule="auto"/>
              <w:ind w:firstLine="0" w:firstLineChars="0"/>
              <w:jc w:val="center"/>
              <w:rPr>
                <w:rFonts w:cs="宋体"/>
                <w:kern w:val="0"/>
                <w:sz w:val="21"/>
                <w:szCs w:val="21"/>
              </w:rPr>
            </w:pPr>
            <w:r>
              <w:rPr>
                <w:rFonts w:cs="宋体"/>
                <w:kern w:val="0"/>
                <w:sz w:val="21"/>
                <w:szCs w:val="21"/>
              </w:rPr>
              <w:t>3.0</w:t>
            </w:r>
          </w:p>
        </w:tc>
        <w:tc>
          <w:tcPr>
            <w:tcW w:w="0" w:type="auto"/>
            <w:noWrap/>
            <w:vAlign w:val="center"/>
          </w:tcPr>
          <w:p w14:paraId="50F72931">
            <w:pPr>
              <w:widowControl/>
              <w:adjustRightInd/>
              <w:snapToGrid/>
              <w:spacing w:line="240" w:lineRule="auto"/>
              <w:ind w:firstLine="0" w:firstLineChars="0"/>
              <w:jc w:val="center"/>
              <w:rPr>
                <w:rFonts w:cs="宋体"/>
                <w:kern w:val="0"/>
                <w:sz w:val="21"/>
                <w:szCs w:val="21"/>
              </w:rPr>
            </w:pPr>
            <w:r>
              <w:rPr>
                <w:rFonts w:cs="宋体"/>
                <w:kern w:val="0"/>
                <w:sz w:val="21"/>
                <w:szCs w:val="21"/>
              </w:rPr>
              <w:t>0.02</w:t>
            </w:r>
          </w:p>
        </w:tc>
        <w:tc>
          <w:tcPr>
            <w:tcW w:w="0" w:type="auto"/>
            <w:noWrap/>
            <w:vAlign w:val="center"/>
          </w:tcPr>
          <w:p w14:paraId="34F415BE">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12F2E4CE">
            <w:pPr>
              <w:widowControl/>
              <w:adjustRightInd/>
              <w:snapToGrid/>
              <w:spacing w:line="240" w:lineRule="auto"/>
              <w:ind w:firstLine="0" w:firstLineChars="0"/>
              <w:jc w:val="center"/>
              <w:rPr>
                <w:rFonts w:cs="宋体"/>
                <w:kern w:val="0"/>
                <w:sz w:val="21"/>
                <w:szCs w:val="21"/>
              </w:rPr>
            </w:pPr>
            <w:r>
              <w:rPr>
                <w:rFonts w:cs="宋体"/>
                <w:kern w:val="0"/>
                <w:sz w:val="21"/>
                <w:szCs w:val="21"/>
              </w:rPr>
              <w:t>1.55</w:t>
            </w:r>
          </w:p>
        </w:tc>
      </w:tr>
      <w:tr w14:paraId="14D81CC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423A0A5F">
            <w:pPr>
              <w:widowControl/>
              <w:adjustRightInd/>
              <w:snapToGrid/>
              <w:spacing w:line="240" w:lineRule="auto"/>
              <w:ind w:firstLine="0" w:firstLineChars="0"/>
              <w:jc w:val="center"/>
              <w:rPr>
                <w:rFonts w:cs="宋体"/>
                <w:kern w:val="0"/>
                <w:sz w:val="21"/>
                <w:szCs w:val="21"/>
              </w:rPr>
            </w:pPr>
          </w:p>
        </w:tc>
        <w:tc>
          <w:tcPr>
            <w:tcW w:w="0" w:type="auto"/>
            <w:noWrap/>
            <w:vAlign w:val="center"/>
          </w:tcPr>
          <w:p w14:paraId="47ACAE29">
            <w:pPr>
              <w:widowControl/>
              <w:adjustRightInd/>
              <w:snapToGrid/>
              <w:spacing w:line="240" w:lineRule="auto"/>
              <w:ind w:firstLine="0" w:firstLineChars="0"/>
              <w:jc w:val="center"/>
              <w:rPr>
                <w:rFonts w:cs="宋体"/>
                <w:kern w:val="0"/>
                <w:sz w:val="21"/>
                <w:szCs w:val="21"/>
              </w:rPr>
            </w:pPr>
            <w:r>
              <w:rPr>
                <w:rFonts w:cs="宋体"/>
                <w:kern w:val="0"/>
                <w:sz w:val="21"/>
                <w:szCs w:val="21"/>
              </w:rPr>
              <w:t>工Ⅳ1</w:t>
            </w:r>
          </w:p>
        </w:tc>
        <w:tc>
          <w:tcPr>
            <w:tcW w:w="0" w:type="auto"/>
            <w:noWrap/>
            <w:vAlign w:val="center"/>
          </w:tcPr>
          <w:p w14:paraId="46A237F5">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58497C68">
            <w:pPr>
              <w:widowControl/>
              <w:adjustRightInd/>
              <w:snapToGrid/>
              <w:spacing w:line="240" w:lineRule="auto"/>
              <w:ind w:firstLine="0" w:firstLineChars="0"/>
              <w:jc w:val="center"/>
              <w:rPr>
                <w:rFonts w:cs="宋体"/>
                <w:kern w:val="0"/>
                <w:sz w:val="21"/>
                <w:szCs w:val="21"/>
              </w:rPr>
            </w:pPr>
            <w:r>
              <w:rPr>
                <w:rFonts w:cs="宋体"/>
                <w:kern w:val="0"/>
                <w:sz w:val="21"/>
                <w:szCs w:val="21"/>
              </w:rPr>
              <w:t>125</w:t>
            </w:r>
          </w:p>
        </w:tc>
        <w:tc>
          <w:tcPr>
            <w:tcW w:w="0" w:type="auto"/>
            <w:noWrap/>
            <w:vAlign w:val="center"/>
          </w:tcPr>
          <w:p w14:paraId="163689C9">
            <w:pPr>
              <w:widowControl/>
              <w:adjustRightInd/>
              <w:snapToGrid/>
              <w:spacing w:line="240" w:lineRule="auto"/>
              <w:ind w:firstLine="0" w:firstLineChars="0"/>
              <w:jc w:val="center"/>
              <w:rPr>
                <w:rFonts w:cs="宋体"/>
                <w:kern w:val="0"/>
                <w:sz w:val="21"/>
                <w:szCs w:val="21"/>
              </w:rPr>
            </w:pPr>
            <w:r>
              <w:rPr>
                <w:rFonts w:cs="宋体"/>
                <w:kern w:val="0"/>
                <w:sz w:val="21"/>
                <w:szCs w:val="21"/>
              </w:rPr>
              <w:t>11.4</w:t>
            </w:r>
          </w:p>
        </w:tc>
        <w:tc>
          <w:tcPr>
            <w:tcW w:w="0" w:type="auto"/>
            <w:noWrap/>
            <w:vAlign w:val="center"/>
          </w:tcPr>
          <w:p w14:paraId="45509BFE">
            <w:pPr>
              <w:widowControl/>
              <w:adjustRightInd/>
              <w:snapToGrid/>
              <w:spacing w:line="240" w:lineRule="auto"/>
              <w:ind w:firstLine="0" w:firstLineChars="0"/>
              <w:jc w:val="center"/>
              <w:rPr>
                <w:rFonts w:cs="宋体"/>
                <w:kern w:val="0"/>
                <w:sz w:val="21"/>
                <w:szCs w:val="21"/>
              </w:rPr>
            </w:pPr>
            <w:r>
              <w:rPr>
                <w:rFonts w:cs="宋体"/>
                <w:kern w:val="0"/>
                <w:sz w:val="21"/>
                <w:szCs w:val="21"/>
              </w:rPr>
              <w:t>4.50</w:t>
            </w:r>
          </w:p>
        </w:tc>
        <w:tc>
          <w:tcPr>
            <w:tcW w:w="0" w:type="auto"/>
            <w:noWrap/>
            <w:vAlign w:val="center"/>
          </w:tcPr>
          <w:p w14:paraId="407D2D0D">
            <w:pPr>
              <w:widowControl/>
              <w:adjustRightInd/>
              <w:snapToGrid/>
              <w:spacing w:line="240" w:lineRule="auto"/>
              <w:ind w:firstLine="0" w:firstLineChars="0"/>
              <w:jc w:val="center"/>
              <w:rPr>
                <w:rFonts w:cs="宋体"/>
                <w:kern w:val="0"/>
                <w:sz w:val="21"/>
                <w:szCs w:val="21"/>
              </w:rPr>
            </w:pPr>
            <w:r>
              <w:rPr>
                <w:rFonts w:cs="宋体"/>
                <w:kern w:val="0"/>
                <w:sz w:val="21"/>
                <w:szCs w:val="21"/>
              </w:rPr>
              <w:t>10.74</w:t>
            </w:r>
          </w:p>
        </w:tc>
        <w:tc>
          <w:tcPr>
            <w:tcW w:w="0" w:type="auto"/>
            <w:noWrap/>
            <w:vAlign w:val="center"/>
          </w:tcPr>
          <w:p w14:paraId="1D361408">
            <w:pPr>
              <w:widowControl/>
              <w:adjustRightInd/>
              <w:snapToGrid/>
              <w:spacing w:line="240" w:lineRule="auto"/>
              <w:ind w:firstLine="0" w:firstLineChars="0"/>
              <w:jc w:val="center"/>
              <w:rPr>
                <w:rFonts w:cs="宋体"/>
                <w:kern w:val="0"/>
                <w:sz w:val="21"/>
                <w:szCs w:val="21"/>
              </w:rPr>
            </w:pPr>
            <w:r>
              <w:rPr>
                <w:rFonts w:cs="宋体"/>
                <w:kern w:val="0"/>
                <w:sz w:val="21"/>
                <w:szCs w:val="21"/>
              </w:rPr>
              <w:t>1.27</w:t>
            </w:r>
          </w:p>
        </w:tc>
        <w:tc>
          <w:tcPr>
            <w:tcW w:w="0" w:type="auto"/>
            <w:noWrap/>
            <w:vAlign w:val="center"/>
          </w:tcPr>
          <w:p w14:paraId="3EAB353F">
            <w:pPr>
              <w:widowControl/>
              <w:adjustRightInd/>
              <w:snapToGrid/>
              <w:spacing w:line="240" w:lineRule="auto"/>
              <w:ind w:firstLine="0" w:firstLineChars="0"/>
              <w:jc w:val="center"/>
              <w:rPr>
                <w:rFonts w:cs="宋体"/>
                <w:kern w:val="0"/>
                <w:sz w:val="21"/>
                <w:szCs w:val="21"/>
              </w:rPr>
            </w:pPr>
            <w:r>
              <w:rPr>
                <w:rFonts w:cs="宋体"/>
                <w:kern w:val="0"/>
                <w:sz w:val="21"/>
                <w:szCs w:val="21"/>
              </w:rPr>
              <w:t>18412</w:t>
            </w:r>
          </w:p>
        </w:tc>
        <w:tc>
          <w:tcPr>
            <w:tcW w:w="0" w:type="auto"/>
            <w:noWrap/>
            <w:vAlign w:val="center"/>
          </w:tcPr>
          <w:p w14:paraId="49269085">
            <w:pPr>
              <w:widowControl/>
              <w:adjustRightInd/>
              <w:snapToGrid/>
              <w:spacing w:line="240" w:lineRule="auto"/>
              <w:ind w:firstLine="0" w:firstLineChars="0"/>
              <w:jc w:val="center"/>
              <w:rPr>
                <w:rFonts w:cs="宋体"/>
                <w:kern w:val="0"/>
                <w:sz w:val="21"/>
                <w:szCs w:val="21"/>
              </w:rPr>
            </w:pPr>
            <w:r>
              <w:rPr>
                <w:rFonts w:cs="宋体"/>
                <w:kern w:val="0"/>
                <w:sz w:val="21"/>
                <w:szCs w:val="21"/>
              </w:rPr>
              <w:t>23.6</w:t>
            </w:r>
          </w:p>
        </w:tc>
        <w:tc>
          <w:tcPr>
            <w:tcW w:w="0" w:type="auto"/>
            <w:noWrap/>
            <w:vAlign w:val="center"/>
          </w:tcPr>
          <w:p w14:paraId="678327F7">
            <w:pPr>
              <w:widowControl/>
              <w:adjustRightInd/>
              <w:snapToGrid/>
              <w:spacing w:line="240" w:lineRule="auto"/>
              <w:ind w:firstLine="0" w:firstLineChars="0"/>
              <w:jc w:val="center"/>
              <w:rPr>
                <w:rFonts w:cs="宋体"/>
                <w:kern w:val="0"/>
                <w:sz w:val="21"/>
                <w:szCs w:val="21"/>
              </w:rPr>
            </w:pPr>
            <w:r>
              <w:rPr>
                <w:rFonts w:cs="宋体"/>
                <w:kern w:val="0"/>
                <w:sz w:val="21"/>
                <w:szCs w:val="21"/>
              </w:rPr>
              <w:t>25.0</w:t>
            </w:r>
          </w:p>
        </w:tc>
        <w:tc>
          <w:tcPr>
            <w:tcW w:w="0" w:type="auto"/>
            <w:noWrap/>
            <w:vAlign w:val="center"/>
          </w:tcPr>
          <w:p w14:paraId="2DA10CEB">
            <w:pPr>
              <w:widowControl/>
              <w:adjustRightInd/>
              <w:snapToGrid/>
              <w:spacing w:line="240" w:lineRule="auto"/>
              <w:ind w:firstLine="0" w:firstLineChars="0"/>
              <w:jc w:val="center"/>
              <w:rPr>
                <w:rFonts w:cs="宋体"/>
                <w:kern w:val="0"/>
                <w:sz w:val="21"/>
                <w:szCs w:val="21"/>
              </w:rPr>
            </w:pPr>
            <w:r>
              <w:rPr>
                <w:rFonts w:cs="宋体"/>
                <w:kern w:val="0"/>
                <w:sz w:val="21"/>
                <w:szCs w:val="21"/>
              </w:rPr>
              <w:t>0.43</w:t>
            </w:r>
          </w:p>
        </w:tc>
        <w:tc>
          <w:tcPr>
            <w:tcW w:w="0" w:type="auto"/>
            <w:noWrap/>
            <w:vAlign w:val="center"/>
          </w:tcPr>
          <w:p w14:paraId="16795336">
            <w:pPr>
              <w:widowControl/>
              <w:adjustRightInd/>
              <w:snapToGrid/>
              <w:spacing w:line="240" w:lineRule="auto"/>
              <w:ind w:firstLine="0" w:firstLineChars="0"/>
              <w:jc w:val="center"/>
              <w:rPr>
                <w:rFonts w:cs="宋体"/>
                <w:kern w:val="0"/>
                <w:sz w:val="21"/>
                <w:szCs w:val="21"/>
              </w:rPr>
            </w:pPr>
            <w:r>
              <w:rPr>
                <w:rFonts w:cs="宋体"/>
                <w:kern w:val="0"/>
                <w:sz w:val="21"/>
                <w:szCs w:val="21"/>
              </w:rPr>
              <w:t>0.4</w:t>
            </w:r>
          </w:p>
        </w:tc>
        <w:tc>
          <w:tcPr>
            <w:tcW w:w="0" w:type="auto"/>
            <w:noWrap/>
            <w:vAlign w:val="center"/>
          </w:tcPr>
          <w:p w14:paraId="477A0F2A">
            <w:pPr>
              <w:widowControl/>
              <w:adjustRightInd/>
              <w:snapToGrid/>
              <w:spacing w:line="240" w:lineRule="auto"/>
              <w:ind w:firstLine="0" w:firstLineChars="0"/>
              <w:jc w:val="center"/>
              <w:rPr>
                <w:rFonts w:cs="宋体"/>
                <w:kern w:val="0"/>
                <w:sz w:val="21"/>
                <w:szCs w:val="21"/>
              </w:rPr>
            </w:pPr>
            <w:r>
              <w:rPr>
                <w:rFonts w:cs="宋体"/>
                <w:kern w:val="0"/>
                <w:sz w:val="21"/>
                <w:szCs w:val="21"/>
              </w:rPr>
              <w:t>0.4</w:t>
            </w:r>
          </w:p>
        </w:tc>
        <w:tc>
          <w:tcPr>
            <w:tcW w:w="0" w:type="auto"/>
            <w:noWrap/>
            <w:vAlign w:val="center"/>
          </w:tcPr>
          <w:p w14:paraId="30A4A237">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36EFD74C">
            <w:pPr>
              <w:widowControl/>
              <w:adjustRightInd/>
              <w:snapToGrid/>
              <w:spacing w:line="240" w:lineRule="auto"/>
              <w:ind w:firstLine="0" w:firstLineChars="0"/>
              <w:jc w:val="center"/>
              <w:rPr>
                <w:rFonts w:cs="宋体"/>
                <w:kern w:val="0"/>
                <w:sz w:val="21"/>
                <w:szCs w:val="21"/>
              </w:rPr>
            </w:pPr>
            <w:r>
              <w:rPr>
                <w:rFonts w:cs="宋体"/>
                <w:kern w:val="0"/>
                <w:sz w:val="21"/>
                <w:szCs w:val="21"/>
              </w:rPr>
              <w:t>3.43</w:t>
            </w:r>
          </w:p>
        </w:tc>
        <w:tc>
          <w:tcPr>
            <w:tcW w:w="0" w:type="auto"/>
            <w:noWrap/>
            <w:vAlign w:val="center"/>
          </w:tcPr>
          <w:p w14:paraId="2A2344BE">
            <w:pPr>
              <w:widowControl/>
              <w:adjustRightInd/>
              <w:snapToGrid/>
              <w:spacing w:line="240" w:lineRule="auto"/>
              <w:ind w:firstLine="0" w:firstLineChars="0"/>
              <w:jc w:val="center"/>
              <w:rPr>
                <w:rFonts w:cs="宋体"/>
                <w:kern w:val="0"/>
                <w:sz w:val="21"/>
                <w:szCs w:val="21"/>
              </w:rPr>
            </w:pPr>
            <w:r>
              <w:rPr>
                <w:rFonts w:cs="宋体"/>
                <w:kern w:val="0"/>
                <w:sz w:val="21"/>
                <w:szCs w:val="21"/>
              </w:rPr>
              <w:t>3.63</w:t>
            </w:r>
          </w:p>
        </w:tc>
        <w:tc>
          <w:tcPr>
            <w:tcW w:w="0" w:type="auto"/>
            <w:noWrap/>
            <w:vAlign w:val="center"/>
          </w:tcPr>
          <w:p w14:paraId="26110777">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76581CEB">
            <w:pPr>
              <w:widowControl/>
              <w:adjustRightInd/>
              <w:snapToGrid/>
              <w:spacing w:line="240" w:lineRule="auto"/>
              <w:ind w:firstLine="0" w:firstLineChars="0"/>
              <w:jc w:val="center"/>
              <w:rPr>
                <w:rFonts w:cs="宋体"/>
                <w:kern w:val="0"/>
                <w:sz w:val="21"/>
                <w:szCs w:val="21"/>
              </w:rPr>
            </w:pPr>
            <w:r>
              <w:rPr>
                <w:rFonts w:cs="宋体"/>
                <w:kern w:val="0"/>
                <w:sz w:val="21"/>
                <w:szCs w:val="21"/>
              </w:rPr>
              <w:t>0.8</w:t>
            </w:r>
          </w:p>
        </w:tc>
        <w:tc>
          <w:tcPr>
            <w:tcW w:w="0" w:type="auto"/>
            <w:noWrap/>
            <w:vAlign w:val="center"/>
          </w:tcPr>
          <w:p w14:paraId="2D5A6885">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0068879E">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45276EF2">
            <w:pPr>
              <w:widowControl/>
              <w:adjustRightInd/>
              <w:snapToGrid/>
              <w:spacing w:line="240" w:lineRule="auto"/>
              <w:ind w:firstLine="0" w:firstLineChars="0"/>
              <w:jc w:val="center"/>
              <w:rPr>
                <w:rFonts w:cs="宋体"/>
                <w:kern w:val="0"/>
                <w:sz w:val="21"/>
                <w:szCs w:val="21"/>
              </w:rPr>
            </w:pPr>
            <w:r>
              <w:rPr>
                <w:rFonts w:cs="宋体"/>
                <w:kern w:val="0"/>
                <w:sz w:val="21"/>
                <w:szCs w:val="21"/>
              </w:rPr>
              <w:t>0.63</w:t>
            </w:r>
          </w:p>
        </w:tc>
      </w:tr>
      <w:tr w14:paraId="1B57D40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41D3A3A7">
            <w:pPr>
              <w:widowControl/>
              <w:adjustRightInd/>
              <w:snapToGrid/>
              <w:spacing w:line="240" w:lineRule="auto"/>
              <w:ind w:firstLine="0" w:firstLineChars="0"/>
              <w:jc w:val="center"/>
              <w:rPr>
                <w:rFonts w:cs="宋体"/>
                <w:kern w:val="0"/>
                <w:sz w:val="21"/>
                <w:szCs w:val="21"/>
              </w:rPr>
            </w:pPr>
          </w:p>
        </w:tc>
        <w:tc>
          <w:tcPr>
            <w:tcW w:w="0" w:type="auto"/>
            <w:noWrap/>
            <w:vAlign w:val="center"/>
          </w:tcPr>
          <w:p w14:paraId="6F3A1675">
            <w:pPr>
              <w:widowControl/>
              <w:adjustRightInd/>
              <w:snapToGrid/>
              <w:spacing w:line="240" w:lineRule="auto"/>
              <w:ind w:firstLine="0" w:firstLineChars="0"/>
              <w:jc w:val="center"/>
              <w:rPr>
                <w:rFonts w:cs="宋体"/>
                <w:kern w:val="0"/>
                <w:sz w:val="21"/>
                <w:szCs w:val="21"/>
              </w:rPr>
            </w:pPr>
            <w:r>
              <w:rPr>
                <w:rFonts w:cs="宋体"/>
                <w:kern w:val="0"/>
                <w:sz w:val="21"/>
                <w:szCs w:val="21"/>
              </w:rPr>
              <w:t>工Ⅳ</w:t>
            </w:r>
            <w:r>
              <w:rPr>
                <w:rFonts w:cs="宋体"/>
                <w:kern w:val="0"/>
                <w:sz w:val="21"/>
                <w:szCs w:val="21"/>
                <w:vertAlign w:val="subscript"/>
              </w:rPr>
              <w:t>2</w:t>
            </w:r>
          </w:p>
        </w:tc>
        <w:tc>
          <w:tcPr>
            <w:tcW w:w="0" w:type="auto"/>
            <w:noWrap/>
            <w:vAlign w:val="center"/>
          </w:tcPr>
          <w:p w14:paraId="227C69B6">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19F0317A">
            <w:pPr>
              <w:widowControl/>
              <w:adjustRightInd/>
              <w:snapToGrid/>
              <w:spacing w:line="240" w:lineRule="auto"/>
              <w:ind w:firstLine="0" w:firstLineChars="0"/>
              <w:jc w:val="center"/>
              <w:rPr>
                <w:rFonts w:cs="宋体"/>
                <w:kern w:val="0"/>
                <w:sz w:val="21"/>
                <w:szCs w:val="21"/>
              </w:rPr>
            </w:pPr>
            <w:r>
              <w:rPr>
                <w:rFonts w:cs="宋体"/>
                <w:kern w:val="0"/>
                <w:sz w:val="21"/>
                <w:szCs w:val="21"/>
              </w:rPr>
              <w:t>124</w:t>
            </w:r>
          </w:p>
        </w:tc>
        <w:tc>
          <w:tcPr>
            <w:tcW w:w="0" w:type="auto"/>
            <w:noWrap/>
            <w:vAlign w:val="center"/>
          </w:tcPr>
          <w:p w14:paraId="2EA6DE4D">
            <w:pPr>
              <w:widowControl/>
              <w:adjustRightInd/>
              <w:snapToGrid/>
              <w:spacing w:line="240" w:lineRule="auto"/>
              <w:ind w:firstLine="0" w:firstLineChars="0"/>
              <w:jc w:val="center"/>
              <w:rPr>
                <w:rFonts w:cs="宋体"/>
                <w:kern w:val="0"/>
                <w:sz w:val="21"/>
                <w:szCs w:val="21"/>
              </w:rPr>
            </w:pPr>
            <w:r>
              <w:rPr>
                <w:rFonts w:cs="宋体"/>
                <w:kern w:val="0"/>
                <w:sz w:val="21"/>
                <w:szCs w:val="21"/>
              </w:rPr>
              <w:t>11.3</w:t>
            </w:r>
          </w:p>
        </w:tc>
        <w:tc>
          <w:tcPr>
            <w:tcW w:w="0" w:type="auto"/>
            <w:noWrap/>
            <w:vAlign w:val="center"/>
          </w:tcPr>
          <w:p w14:paraId="52AB06AA">
            <w:pPr>
              <w:widowControl/>
              <w:adjustRightInd/>
              <w:snapToGrid/>
              <w:spacing w:line="240" w:lineRule="auto"/>
              <w:ind w:firstLine="0" w:firstLineChars="0"/>
              <w:jc w:val="center"/>
              <w:rPr>
                <w:rFonts w:cs="宋体"/>
                <w:kern w:val="0"/>
                <w:sz w:val="21"/>
                <w:szCs w:val="21"/>
              </w:rPr>
            </w:pPr>
            <w:r>
              <w:rPr>
                <w:rFonts w:cs="宋体"/>
                <w:kern w:val="0"/>
                <w:sz w:val="21"/>
                <w:szCs w:val="21"/>
              </w:rPr>
              <w:t>7.50</w:t>
            </w:r>
          </w:p>
        </w:tc>
        <w:tc>
          <w:tcPr>
            <w:tcW w:w="0" w:type="auto"/>
            <w:noWrap/>
            <w:vAlign w:val="center"/>
          </w:tcPr>
          <w:p w14:paraId="062B87AB">
            <w:pPr>
              <w:widowControl/>
              <w:adjustRightInd/>
              <w:snapToGrid/>
              <w:spacing w:line="240" w:lineRule="auto"/>
              <w:ind w:firstLine="0" w:firstLineChars="0"/>
              <w:jc w:val="center"/>
              <w:rPr>
                <w:rFonts w:cs="宋体"/>
                <w:kern w:val="0"/>
                <w:sz w:val="21"/>
                <w:szCs w:val="21"/>
              </w:rPr>
            </w:pPr>
            <w:r>
              <w:rPr>
                <w:rFonts w:cs="宋体"/>
                <w:kern w:val="0"/>
                <w:sz w:val="21"/>
                <w:szCs w:val="21"/>
              </w:rPr>
              <w:t>14.55</w:t>
            </w:r>
          </w:p>
        </w:tc>
        <w:tc>
          <w:tcPr>
            <w:tcW w:w="0" w:type="auto"/>
            <w:noWrap/>
            <w:vAlign w:val="center"/>
          </w:tcPr>
          <w:p w14:paraId="4F0071C7">
            <w:pPr>
              <w:widowControl/>
              <w:adjustRightInd/>
              <w:snapToGrid/>
              <w:spacing w:line="240" w:lineRule="auto"/>
              <w:ind w:firstLine="0" w:firstLineChars="0"/>
              <w:jc w:val="center"/>
              <w:rPr>
                <w:rFonts w:cs="宋体"/>
                <w:kern w:val="0"/>
                <w:sz w:val="21"/>
                <w:szCs w:val="21"/>
              </w:rPr>
            </w:pPr>
            <w:r>
              <w:rPr>
                <w:rFonts w:cs="宋体"/>
                <w:kern w:val="0"/>
                <w:sz w:val="21"/>
                <w:szCs w:val="21"/>
              </w:rPr>
              <w:t>1.56</w:t>
            </w:r>
          </w:p>
        </w:tc>
        <w:tc>
          <w:tcPr>
            <w:tcW w:w="0" w:type="auto"/>
            <w:noWrap/>
            <w:vAlign w:val="center"/>
          </w:tcPr>
          <w:p w14:paraId="5F19C425">
            <w:pPr>
              <w:widowControl/>
              <w:adjustRightInd/>
              <w:snapToGrid/>
              <w:spacing w:line="240" w:lineRule="auto"/>
              <w:ind w:firstLine="0" w:firstLineChars="0"/>
              <w:jc w:val="center"/>
              <w:rPr>
                <w:rFonts w:cs="宋体"/>
                <w:kern w:val="0"/>
                <w:sz w:val="21"/>
                <w:szCs w:val="21"/>
              </w:rPr>
            </w:pPr>
            <w:r>
              <w:rPr>
                <w:rFonts w:cs="宋体"/>
                <w:kern w:val="0"/>
                <w:sz w:val="21"/>
                <w:szCs w:val="21"/>
              </w:rPr>
              <w:t>23237</w:t>
            </w:r>
          </w:p>
        </w:tc>
        <w:tc>
          <w:tcPr>
            <w:tcW w:w="0" w:type="auto"/>
            <w:noWrap/>
            <w:vAlign w:val="center"/>
          </w:tcPr>
          <w:p w14:paraId="7A86AC02">
            <w:pPr>
              <w:widowControl/>
              <w:adjustRightInd/>
              <w:snapToGrid/>
              <w:spacing w:line="240" w:lineRule="auto"/>
              <w:ind w:firstLine="0" w:firstLineChars="0"/>
              <w:jc w:val="center"/>
              <w:rPr>
                <w:rFonts w:cs="宋体"/>
                <w:kern w:val="0"/>
                <w:sz w:val="21"/>
                <w:szCs w:val="21"/>
              </w:rPr>
            </w:pPr>
            <w:r>
              <w:rPr>
                <w:rFonts w:cs="宋体"/>
                <w:kern w:val="0"/>
                <w:sz w:val="21"/>
                <w:szCs w:val="21"/>
              </w:rPr>
              <w:t>35.1</w:t>
            </w:r>
          </w:p>
        </w:tc>
        <w:tc>
          <w:tcPr>
            <w:tcW w:w="0" w:type="auto"/>
            <w:noWrap/>
            <w:vAlign w:val="center"/>
          </w:tcPr>
          <w:p w14:paraId="1B81D080">
            <w:pPr>
              <w:widowControl/>
              <w:adjustRightInd/>
              <w:snapToGrid/>
              <w:spacing w:line="240" w:lineRule="auto"/>
              <w:ind w:firstLine="0" w:firstLineChars="0"/>
              <w:jc w:val="center"/>
              <w:rPr>
                <w:rFonts w:cs="宋体"/>
                <w:kern w:val="0"/>
                <w:sz w:val="21"/>
                <w:szCs w:val="21"/>
              </w:rPr>
            </w:pPr>
            <w:r>
              <w:rPr>
                <w:rFonts w:cs="宋体"/>
                <w:kern w:val="0"/>
                <w:sz w:val="21"/>
                <w:szCs w:val="21"/>
              </w:rPr>
              <w:t>45.6</w:t>
            </w:r>
          </w:p>
        </w:tc>
        <w:tc>
          <w:tcPr>
            <w:tcW w:w="0" w:type="auto"/>
            <w:noWrap/>
            <w:vAlign w:val="center"/>
          </w:tcPr>
          <w:p w14:paraId="5E287712">
            <w:pPr>
              <w:widowControl/>
              <w:adjustRightInd/>
              <w:snapToGrid/>
              <w:spacing w:line="240" w:lineRule="auto"/>
              <w:ind w:firstLine="0" w:firstLineChars="0"/>
              <w:jc w:val="center"/>
              <w:rPr>
                <w:rFonts w:cs="宋体"/>
                <w:kern w:val="0"/>
                <w:sz w:val="21"/>
                <w:szCs w:val="21"/>
              </w:rPr>
            </w:pPr>
            <w:r>
              <w:rPr>
                <w:rFonts w:cs="宋体"/>
                <w:kern w:val="0"/>
                <w:sz w:val="21"/>
                <w:szCs w:val="21"/>
              </w:rPr>
              <w:t>0.82</w:t>
            </w:r>
          </w:p>
        </w:tc>
        <w:tc>
          <w:tcPr>
            <w:tcW w:w="0" w:type="auto"/>
            <w:noWrap/>
            <w:vAlign w:val="center"/>
          </w:tcPr>
          <w:p w14:paraId="516CCCB2">
            <w:pPr>
              <w:widowControl/>
              <w:adjustRightInd/>
              <w:snapToGrid/>
              <w:spacing w:line="240" w:lineRule="auto"/>
              <w:ind w:firstLine="0" w:firstLineChars="0"/>
              <w:jc w:val="center"/>
              <w:rPr>
                <w:rFonts w:cs="宋体"/>
                <w:kern w:val="0"/>
                <w:sz w:val="21"/>
                <w:szCs w:val="21"/>
              </w:rPr>
            </w:pPr>
            <w:r>
              <w:rPr>
                <w:rFonts w:cs="宋体"/>
                <w:kern w:val="0"/>
                <w:sz w:val="21"/>
                <w:szCs w:val="21"/>
              </w:rPr>
              <w:t>1.6</w:t>
            </w:r>
          </w:p>
        </w:tc>
        <w:tc>
          <w:tcPr>
            <w:tcW w:w="0" w:type="auto"/>
            <w:noWrap/>
            <w:vAlign w:val="center"/>
          </w:tcPr>
          <w:p w14:paraId="55F5BCBA">
            <w:pPr>
              <w:widowControl/>
              <w:adjustRightInd/>
              <w:snapToGrid/>
              <w:spacing w:line="240" w:lineRule="auto"/>
              <w:ind w:firstLine="0" w:firstLineChars="0"/>
              <w:jc w:val="center"/>
              <w:rPr>
                <w:rFonts w:cs="宋体"/>
                <w:kern w:val="0"/>
                <w:sz w:val="21"/>
                <w:szCs w:val="21"/>
              </w:rPr>
            </w:pPr>
            <w:r>
              <w:rPr>
                <w:rFonts w:cs="宋体"/>
                <w:kern w:val="0"/>
                <w:sz w:val="21"/>
                <w:szCs w:val="21"/>
              </w:rPr>
              <w:t>2.1</w:t>
            </w:r>
          </w:p>
        </w:tc>
        <w:tc>
          <w:tcPr>
            <w:tcW w:w="0" w:type="auto"/>
            <w:noWrap/>
            <w:vAlign w:val="center"/>
          </w:tcPr>
          <w:p w14:paraId="4F561345">
            <w:pPr>
              <w:widowControl/>
              <w:adjustRightInd/>
              <w:snapToGrid/>
              <w:spacing w:line="240" w:lineRule="auto"/>
              <w:ind w:firstLine="0" w:firstLineChars="0"/>
              <w:jc w:val="center"/>
              <w:rPr>
                <w:rFonts w:cs="宋体"/>
                <w:kern w:val="0"/>
                <w:sz w:val="21"/>
                <w:szCs w:val="21"/>
              </w:rPr>
            </w:pPr>
            <w:r>
              <w:rPr>
                <w:rFonts w:cs="宋体"/>
                <w:kern w:val="0"/>
                <w:sz w:val="21"/>
                <w:szCs w:val="21"/>
              </w:rPr>
              <w:t>0.04</w:t>
            </w:r>
          </w:p>
        </w:tc>
        <w:tc>
          <w:tcPr>
            <w:tcW w:w="0" w:type="auto"/>
            <w:noWrap/>
            <w:vAlign w:val="center"/>
          </w:tcPr>
          <w:p w14:paraId="342E26E4">
            <w:pPr>
              <w:widowControl/>
              <w:adjustRightInd/>
              <w:snapToGrid/>
              <w:spacing w:line="240" w:lineRule="auto"/>
              <w:ind w:firstLine="0" w:firstLineChars="0"/>
              <w:jc w:val="center"/>
              <w:rPr>
                <w:rFonts w:cs="宋体"/>
                <w:kern w:val="0"/>
                <w:sz w:val="21"/>
                <w:szCs w:val="21"/>
              </w:rPr>
            </w:pPr>
            <w:r>
              <w:rPr>
                <w:rFonts w:cs="宋体"/>
                <w:kern w:val="0"/>
                <w:sz w:val="21"/>
                <w:szCs w:val="21"/>
              </w:rPr>
              <w:t>2.73</w:t>
            </w:r>
          </w:p>
        </w:tc>
        <w:tc>
          <w:tcPr>
            <w:tcW w:w="0" w:type="auto"/>
            <w:noWrap/>
            <w:vAlign w:val="center"/>
          </w:tcPr>
          <w:p w14:paraId="6996D716">
            <w:pPr>
              <w:widowControl/>
              <w:adjustRightInd/>
              <w:snapToGrid/>
              <w:spacing w:line="240" w:lineRule="auto"/>
              <w:ind w:firstLine="0" w:firstLineChars="0"/>
              <w:jc w:val="center"/>
              <w:rPr>
                <w:rFonts w:cs="宋体"/>
                <w:kern w:val="0"/>
                <w:sz w:val="21"/>
                <w:szCs w:val="21"/>
              </w:rPr>
            </w:pPr>
            <w:r>
              <w:rPr>
                <w:rFonts w:cs="宋体"/>
                <w:kern w:val="0"/>
                <w:sz w:val="21"/>
                <w:szCs w:val="21"/>
              </w:rPr>
              <w:t>3.55</w:t>
            </w:r>
          </w:p>
        </w:tc>
        <w:tc>
          <w:tcPr>
            <w:tcW w:w="0" w:type="auto"/>
            <w:noWrap/>
            <w:vAlign w:val="center"/>
          </w:tcPr>
          <w:p w14:paraId="5AC65429">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05979BB0">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243C6CE8">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3D2ABC13">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2B7DFCCB">
            <w:pPr>
              <w:widowControl/>
              <w:adjustRightInd/>
              <w:snapToGrid/>
              <w:spacing w:line="240" w:lineRule="auto"/>
              <w:ind w:firstLine="0" w:firstLineChars="0"/>
              <w:jc w:val="center"/>
              <w:rPr>
                <w:rFonts w:cs="宋体"/>
                <w:kern w:val="0"/>
                <w:sz w:val="21"/>
                <w:szCs w:val="21"/>
              </w:rPr>
            </w:pPr>
            <w:r>
              <w:rPr>
                <w:rFonts w:cs="宋体"/>
                <w:kern w:val="0"/>
                <w:sz w:val="21"/>
                <w:szCs w:val="21"/>
              </w:rPr>
              <w:t>0.151</w:t>
            </w:r>
          </w:p>
        </w:tc>
      </w:tr>
      <w:tr w14:paraId="1D744C5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136F14E6">
            <w:pPr>
              <w:widowControl/>
              <w:adjustRightInd/>
              <w:snapToGrid/>
              <w:spacing w:line="240" w:lineRule="auto"/>
              <w:ind w:firstLine="0" w:firstLineChars="0"/>
              <w:jc w:val="center"/>
              <w:rPr>
                <w:rFonts w:cs="宋体"/>
                <w:kern w:val="0"/>
                <w:sz w:val="21"/>
                <w:szCs w:val="21"/>
              </w:rPr>
            </w:pPr>
          </w:p>
        </w:tc>
        <w:tc>
          <w:tcPr>
            <w:tcW w:w="0" w:type="auto"/>
            <w:noWrap/>
            <w:vAlign w:val="center"/>
          </w:tcPr>
          <w:p w14:paraId="2781800A">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1</w:t>
            </w:r>
          </w:p>
        </w:tc>
        <w:tc>
          <w:tcPr>
            <w:tcW w:w="0" w:type="auto"/>
            <w:noWrap/>
            <w:vAlign w:val="center"/>
          </w:tcPr>
          <w:p w14:paraId="2E19DA39">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30D58756">
            <w:pPr>
              <w:widowControl/>
              <w:adjustRightInd/>
              <w:snapToGrid/>
              <w:spacing w:line="240" w:lineRule="auto"/>
              <w:ind w:firstLine="0" w:firstLineChars="0"/>
              <w:jc w:val="center"/>
              <w:rPr>
                <w:rFonts w:cs="宋体"/>
                <w:kern w:val="0"/>
                <w:sz w:val="21"/>
                <w:szCs w:val="21"/>
              </w:rPr>
            </w:pPr>
            <w:r>
              <w:rPr>
                <w:rFonts w:cs="宋体"/>
                <w:kern w:val="0"/>
                <w:sz w:val="21"/>
                <w:szCs w:val="21"/>
              </w:rPr>
              <w:t>322</w:t>
            </w:r>
          </w:p>
        </w:tc>
        <w:tc>
          <w:tcPr>
            <w:tcW w:w="0" w:type="auto"/>
            <w:noWrap/>
            <w:vAlign w:val="center"/>
          </w:tcPr>
          <w:p w14:paraId="0AB5C4CA">
            <w:pPr>
              <w:widowControl/>
              <w:adjustRightInd/>
              <w:snapToGrid/>
              <w:spacing w:line="240" w:lineRule="auto"/>
              <w:ind w:firstLine="0" w:firstLineChars="0"/>
              <w:jc w:val="center"/>
              <w:rPr>
                <w:rFonts w:cs="宋体"/>
                <w:kern w:val="0"/>
                <w:sz w:val="21"/>
                <w:szCs w:val="21"/>
              </w:rPr>
            </w:pPr>
            <w:r>
              <w:rPr>
                <w:rFonts w:cs="宋体"/>
                <w:kern w:val="0"/>
                <w:sz w:val="21"/>
                <w:szCs w:val="21"/>
              </w:rPr>
              <w:t>2.60</w:t>
            </w:r>
          </w:p>
        </w:tc>
        <w:tc>
          <w:tcPr>
            <w:tcW w:w="0" w:type="auto"/>
            <w:noWrap/>
            <w:vAlign w:val="center"/>
          </w:tcPr>
          <w:p w14:paraId="7A4B24FD">
            <w:pPr>
              <w:widowControl/>
              <w:adjustRightInd/>
              <w:snapToGrid/>
              <w:spacing w:line="240" w:lineRule="auto"/>
              <w:ind w:firstLine="0" w:firstLineChars="0"/>
              <w:jc w:val="center"/>
              <w:rPr>
                <w:rFonts w:cs="宋体"/>
                <w:kern w:val="0"/>
                <w:sz w:val="21"/>
                <w:szCs w:val="21"/>
              </w:rPr>
            </w:pPr>
            <w:r>
              <w:rPr>
                <w:rFonts w:cs="宋体"/>
                <w:kern w:val="0"/>
                <w:sz w:val="21"/>
                <w:szCs w:val="21"/>
              </w:rPr>
              <w:t>3.30</w:t>
            </w:r>
          </w:p>
        </w:tc>
        <w:tc>
          <w:tcPr>
            <w:tcW w:w="0" w:type="auto"/>
            <w:noWrap/>
            <w:vAlign w:val="center"/>
          </w:tcPr>
          <w:p w14:paraId="2FD6F32D">
            <w:pPr>
              <w:widowControl/>
              <w:adjustRightInd/>
              <w:snapToGrid/>
              <w:spacing w:line="240" w:lineRule="auto"/>
              <w:ind w:firstLine="0" w:firstLineChars="0"/>
              <w:jc w:val="center"/>
              <w:rPr>
                <w:rFonts w:cs="宋体"/>
                <w:kern w:val="0"/>
                <w:sz w:val="21"/>
                <w:szCs w:val="21"/>
              </w:rPr>
            </w:pPr>
            <w:r>
              <w:rPr>
                <w:rFonts w:cs="宋体"/>
                <w:kern w:val="0"/>
                <w:sz w:val="21"/>
                <w:szCs w:val="21"/>
              </w:rPr>
              <w:t>9.35</w:t>
            </w:r>
          </w:p>
        </w:tc>
        <w:tc>
          <w:tcPr>
            <w:tcW w:w="0" w:type="auto"/>
            <w:noWrap/>
            <w:vAlign w:val="center"/>
          </w:tcPr>
          <w:p w14:paraId="643BC329">
            <w:pPr>
              <w:widowControl/>
              <w:adjustRightInd/>
              <w:snapToGrid/>
              <w:spacing w:line="240" w:lineRule="auto"/>
              <w:ind w:firstLine="0" w:firstLineChars="0"/>
              <w:jc w:val="center"/>
              <w:rPr>
                <w:rFonts w:cs="宋体"/>
                <w:kern w:val="0"/>
                <w:sz w:val="21"/>
                <w:szCs w:val="21"/>
              </w:rPr>
            </w:pPr>
            <w:r>
              <w:rPr>
                <w:rFonts w:cs="宋体"/>
                <w:kern w:val="0"/>
                <w:sz w:val="21"/>
                <w:szCs w:val="21"/>
              </w:rPr>
              <w:t>1.19</w:t>
            </w:r>
          </w:p>
        </w:tc>
        <w:tc>
          <w:tcPr>
            <w:tcW w:w="0" w:type="auto"/>
            <w:noWrap/>
            <w:vAlign w:val="center"/>
          </w:tcPr>
          <w:p w14:paraId="63BAF67A">
            <w:pPr>
              <w:widowControl/>
              <w:adjustRightInd/>
              <w:snapToGrid/>
              <w:spacing w:line="240" w:lineRule="auto"/>
              <w:ind w:firstLine="0" w:firstLineChars="0"/>
              <w:jc w:val="center"/>
              <w:rPr>
                <w:rFonts w:cs="宋体"/>
                <w:kern w:val="0"/>
                <w:sz w:val="21"/>
                <w:szCs w:val="21"/>
              </w:rPr>
            </w:pPr>
            <w:r>
              <w:rPr>
                <w:rFonts w:cs="宋体"/>
                <w:kern w:val="0"/>
                <w:sz w:val="21"/>
                <w:szCs w:val="21"/>
              </w:rPr>
              <w:t>17548</w:t>
            </w:r>
          </w:p>
        </w:tc>
        <w:tc>
          <w:tcPr>
            <w:tcW w:w="0" w:type="auto"/>
            <w:noWrap/>
            <w:vAlign w:val="center"/>
          </w:tcPr>
          <w:p w14:paraId="168E8675">
            <w:pPr>
              <w:widowControl/>
              <w:adjustRightInd/>
              <w:snapToGrid/>
              <w:spacing w:line="240" w:lineRule="auto"/>
              <w:ind w:firstLine="0" w:firstLineChars="0"/>
              <w:jc w:val="center"/>
              <w:rPr>
                <w:rFonts w:cs="宋体"/>
                <w:kern w:val="0"/>
                <w:sz w:val="21"/>
                <w:szCs w:val="21"/>
              </w:rPr>
            </w:pPr>
            <w:r>
              <w:rPr>
                <w:rFonts w:cs="宋体"/>
                <w:kern w:val="0"/>
                <w:sz w:val="21"/>
                <w:szCs w:val="21"/>
              </w:rPr>
              <w:t>34.1</w:t>
            </w:r>
          </w:p>
        </w:tc>
        <w:tc>
          <w:tcPr>
            <w:tcW w:w="0" w:type="auto"/>
            <w:noWrap/>
            <w:vAlign w:val="center"/>
          </w:tcPr>
          <w:p w14:paraId="74C8EBB3">
            <w:pPr>
              <w:widowControl/>
              <w:adjustRightInd/>
              <w:snapToGrid/>
              <w:spacing w:line="240" w:lineRule="auto"/>
              <w:ind w:firstLine="0" w:firstLineChars="0"/>
              <w:jc w:val="center"/>
              <w:rPr>
                <w:rFonts w:cs="宋体"/>
                <w:kern w:val="0"/>
                <w:sz w:val="21"/>
                <w:szCs w:val="21"/>
              </w:rPr>
            </w:pPr>
            <w:r>
              <w:rPr>
                <w:rFonts w:cs="宋体"/>
                <w:kern w:val="0"/>
                <w:sz w:val="21"/>
                <w:szCs w:val="21"/>
              </w:rPr>
              <w:t>33.8</w:t>
            </w:r>
          </w:p>
        </w:tc>
        <w:tc>
          <w:tcPr>
            <w:tcW w:w="0" w:type="auto"/>
            <w:noWrap/>
            <w:vAlign w:val="center"/>
          </w:tcPr>
          <w:p w14:paraId="5B0730E1">
            <w:pPr>
              <w:widowControl/>
              <w:adjustRightInd/>
              <w:snapToGrid/>
              <w:spacing w:line="240" w:lineRule="auto"/>
              <w:ind w:firstLine="0" w:firstLineChars="0"/>
              <w:jc w:val="center"/>
              <w:rPr>
                <w:rFonts w:cs="宋体"/>
                <w:kern w:val="0"/>
                <w:sz w:val="21"/>
                <w:szCs w:val="21"/>
              </w:rPr>
            </w:pPr>
            <w:r>
              <w:rPr>
                <w:rFonts w:cs="宋体"/>
                <w:kern w:val="0"/>
                <w:sz w:val="21"/>
                <w:szCs w:val="21"/>
              </w:rPr>
              <w:t>0.60</w:t>
            </w:r>
          </w:p>
        </w:tc>
        <w:tc>
          <w:tcPr>
            <w:tcW w:w="0" w:type="auto"/>
            <w:noWrap/>
            <w:vAlign w:val="center"/>
          </w:tcPr>
          <w:p w14:paraId="3DEB1582">
            <w:pPr>
              <w:widowControl/>
              <w:adjustRightInd/>
              <w:snapToGrid/>
              <w:spacing w:line="240" w:lineRule="auto"/>
              <w:ind w:firstLine="0" w:firstLineChars="0"/>
              <w:jc w:val="center"/>
              <w:rPr>
                <w:rFonts w:cs="宋体"/>
                <w:kern w:val="0"/>
                <w:sz w:val="21"/>
                <w:szCs w:val="21"/>
              </w:rPr>
            </w:pPr>
            <w:r>
              <w:rPr>
                <w:rFonts w:cs="宋体"/>
                <w:kern w:val="0"/>
                <w:sz w:val="21"/>
                <w:szCs w:val="21"/>
              </w:rPr>
              <w:t>3.7</w:t>
            </w:r>
          </w:p>
        </w:tc>
        <w:tc>
          <w:tcPr>
            <w:tcW w:w="0" w:type="auto"/>
            <w:noWrap/>
            <w:vAlign w:val="center"/>
          </w:tcPr>
          <w:p w14:paraId="7EA4FA09">
            <w:pPr>
              <w:widowControl/>
              <w:adjustRightInd/>
              <w:snapToGrid/>
              <w:spacing w:line="240" w:lineRule="auto"/>
              <w:ind w:firstLine="0" w:firstLineChars="0"/>
              <w:jc w:val="center"/>
              <w:rPr>
                <w:rFonts w:cs="宋体"/>
                <w:kern w:val="0"/>
                <w:sz w:val="21"/>
                <w:szCs w:val="21"/>
              </w:rPr>
            </w:pPr>
            <w:r>
              <w:rPr>
                <w:rFonts w:cs="宋体"/>
                <w:kern w:val="0"/>
                <w:sz w:val="21"/>
                <w:szCs w:val="21"/>
              </w:rPr>
              <w:t>3.7</w:t>
            </w:r>
          </w:p>
        </w:tc>
        <w:tc>
          <w:tcPr>
            <w:tcW w:w="0" w:type="auto"/>
            <w:noWrap/>
            <w:vAlign w:val="center"/>
          </w:tcPr>
          <w:p w14:paraId="1A1914FF">
            <w:pPr>
              <w:widowControl/>
              <w:adjustRightInd/>
              <w:snapToGrid/>
              <w:spacing w:line="240" w:lineRule="auto"/>
              <w:ind w:firstLine="0" w:firstLineChars="0"/>
              <w:jc w:val="center"/>
              <w:rPr>
                <w:rFonts w:cs="宋体"/>
                <w:kern w:val="0"/>
                <w:sz w:val="21"/>
                <w:szCs w:val="21"/>
              </w:rPr>
            </w:pPr>
            <w:r>
              <w:rPr>
                <w:rFonts w:cs="宋体"/>
                <w:kern w:val="0"/>
                <w:sz w:val="21"/>
                <w:szCs w:val="21"/>
              </w:rPr>
              <w:t>0.06</w:t>
            </w:r>
          </w:p>
        </w:tc>
        <w:tc>
          <w:tcPr>
            <w:tcW w:w="0" w:type="auto"/>
            <w:noWrap/>
            <w:vAlign w:val="center"/>
          </w:tcPr>
          <w:p w14:paraId="4F473980">
            <w:pPr>
              <w:widowControl/>
              <w:adjustRightInd/>
              <w:snapToGrid/>
              <w:spacing w:line="240" w:lineRule="auto"/>
              <w:ind w:firstLine="0" w:firstLineChars="0"/>
              <w:jc w:val="center"/>
              <w:rPr>
                <w:rFonts w:cs="宋体"/>
                <w:kern w:val="0"/>
                <w:sz w:val="21"/>
                <w:szCs w:val="21"/>
              </w:rPr>
            </w:pPr>
            <w:r>
              <w:rPr>
                <w:rFonts w:cs="宋体"/>
                <w:kern w:val="0"/>
                <w:sz w:val="21"/>
                <w:szCs w:val="21"/>
              </w:rPr>
              <w:t>4.04</w:t>
            </w:r>
          </w:p>
        </w:tc>
        <w:tc>
          <w:tcPr>
            <w:tcW w:w="0" w:type="auto"/>
            <w:noWrap/>
            <w:vAlign w:val="center"/>
          </w:tcPr>
          <w:p w14:paraId="7A75CC8C">
            <w:pPr>
              <w:widowControl/>
              <w:adjustRightInd/>
              <w:snapToGrid/>
              <w:spacing w:line="240" w:lineRule="auto"/>
              <w:ind w:firstLine="0" w:firstLineChars="0"/>
              <w:jc w:val="center"/>
              <w:rPr>
                <w:rFonts w:cs="宋体"/>
                <w:kern w:val="0"/>
                <w:sz w:val="21"/>
                <w:szCs w:val="21"/>
              </w:rPr>
            </w:pPr>
            <w:r>
              <w:rPr>
                <w:rFonts w:cs="宋体"/>
                <w:kern w:val="0"/>
                <w:sz w:val="21"/>
                <w:szCs w:val="21"/>
              </w:rPr>
              <w:t>4.01</w:t>
            </w:r>
          </w:p>
        </w:tc>
        <w:tc>
          <w:tcPr>
            <w:tcW w:w="0" w:type="auto"/>
            <w:noWrap/>
            <w:vAlign w:val="center"/>
          </w:tcPr>
          <w:p w14:paraId="14350A07">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51CE6910">
            <w:pPr>
              <w:widowControl/>
              <w:adjustRightInd/>
              <w:snapToGrid/>
              <w:spacing w:line="240" w:lineRule="auto"/>
              <w:ind w:firstLine="0" w:firstLineChars="0"/>
              <w:jc w:val="center"/>
              <w:rPr>
                <w:rFonts w:cs="宋体"/>
                <w:kern w:val="0"/>
                <w:sz w:val="21"/>
                <w:szCs w:val="21"/>
              </w:rPr>
            </w:pPr>
            <w:r>
              <w:rPr>
                <w:rFonts w:cs="宋体"/>
                <w:kern w:val="0"/>
                <w:sz w:val="21"/>
                <w:szCs w:val="21"/>
              </w:rPr>
              <w:t>3.2</w:t>
            </w:r>
          </w:p>
        </w:tc>
        <w:tc>
          <w:tcPr>
            <w:tcW w:w="0" w:type="auto"/>
            <w:noWrap/>
            <w:vAlign w:val="center"/>
          </w:tcPr>
          <w:p w14:paraId="76A15F54">
            <w:pPr>
              <w:widowControl/>
              <w:adjustRightInd/>
              <w:snapToGrid/>
              <w:spacing w:line="240" w:lineRule="auto"/>
              <w:ind w:firstLine="0" w:firstLineChars="0"/>
              <w:jc w:val="center"/>
              <w:rPr>
                <w:rFonts w:cs="宋体"/>
                <w:kern w:val="0"/>
                <w:sz w:val="21"/>
                <w:szCs w:val="21"/>
              </w:rPr>
            </w:pPr>
            <w:r>
              <w:rPr>
                <w:rFonts w:cs="宋体"/>
                <w:kern w:val="0"/>
                <w:sz w:val="21"/>
                <w:szCs w:val="21"/>
              </w:rPr>
              <w:t>0.06</w:t>
            </w:r>
          </w:p>
        </w:tc>
        <w:tc>
          <w:tcPr>
            <w:tcW w:w="0" w:type="auto"/>
            <w:noWrap/>
            <w:vAlign w:val="center"/>
          </w:tcPr>
          <w:p w14:paraId="27D31586">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67ED80D5">
            <w:pPr>
              <w:widowControl/>
              <w:adjustRightInd/>
              <w:snapToGrid/>
              <w:spacing w:line="240" w:lineRule="auto"/>
              <w:ind w:firstLine="0" w:firstLineChars="0"/>
              <w:jc w:val="center"/>
              <w:rPr>
                <w:rFonts w:cs="宋体"/>
                <w:kern w:val="0"/>
                <w:sz w:val="21"/>
                <w:szCs w:val="21"/>
              </w:rPr>
            </w:pPr>
            <w:r>
              <w:rPr>
                <w:rFonts w:cs="宋体"/>
                <w:kern w:val="0"/>
                <w:sz w:val="21"/>
                <w:szCs w:val="21"/>
              </w:rPr>
              <w:t>1.41</w:t>
            </w:r>
          </w:p>
        </w:tc>
      </w:tr>
      <w:tr w14:paraId="3FC5FF7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0" w:type="auto"/>
            <w:vMerge w:val="continue"/>
            <w:vAlign w:val="center"/>
          </w:tcPr>
          <w:p w14:paraId="11A15ABC">
            <w:pPr>
              <w:widowControl/>
              <w:adjustRightInd/>
              <w:snapToGrid/>
              <w:spacing w:line="240" w:lineRule="auto"/>
              <w:ind w:firstLine="0" w:firstLineChars="0"/>
              <w:jc w:val="center"/>
              <w:rPr>
                <w:rFonts w:cs="宋体"/>
                <w:kern w:val="0"/>
                <w:sz w:val="21"/>
                <w:szCs w:val="21"/>
              </w:rPr>
            </w:pPr>
          </w:p>
        </w:tc>
        <w:tc>
          <w:tcPr>
            <w:tcW w:w="0" w:type="auto"/>
            <w:noWrap/>
            <w:vAlign w:val="center"/>
          </w:tcPr>
          <w:p w14:paraId="76228974">
            <w:pPr>
              <w:widowControl/>
              <w:adjustRightInd/>
              <w:snapToGrid/>
              <w:spacing w:line="240" w:lineRule="auto"/>
              <w:ind w:firstLine="0" w:firstLineChars="0"/>
              <w:jc w:val="center"/>
              <w:rPr>
                <w:rFonts w:cs="宋体"/>
                <w:kern w:val="0"/>
                <w:sz w:val="21"/>
                <w:szCs w:val="21"/>
              </w:rPr>
            </w:pPr>
            <w:r>
              <w:rPr>
                <w:rFonts w:cs="宋体"/>
                <w:kern w:val="0"/>
                <w:sz w:val="21"/>
                <w:szCs w:val="21"/>
              </w:rPr>
              <w:t>工Ⅱ</w:t>
            </w:r>
            <w:r>
              <w:rPr>
                <w:rFonts w:cs="宋体"/>
                <w:kern w:val="0"/>
                <w:sz w:val="21"/>
                <w:szCs w:val="21"/>
                <w:vertAlign w:val="subscript"/>
              </w:rPr>
              <w:t>2</w:t>
            </w:r>
          </w:p>
        </w:tc>
        <w:tc>
          <w:tcPr>
            <w:tcW w:w="0" w:type="auto"/>
            <w:noWrap/>
            <w:vAlign w:val="center"/>
          </w:tcPr>
          <w:p w14:paraId="260018F5">
            <w:pPr>
              <w:widowControl/>
              <w:adjustRightInd/>
              <w:snapToGrid/>
              <w:spacing w:line="240" w:lineRule="auto"/>
              <w:ind w:firstLine="0" w:firstLineChars="0"/>
              <w:jc w:val="center"/>
              <w:rPr>
                <w:rFonts w:cs="宋体"/>
                <w:kern w:val="0"/>
                <w:sz w:val="21"/>
                <w:szCs w:val="21"/>
              </w:rPr>
            </w:pPr>
            <w:r>
              <w:rPr>
                <w:rFonts w:cs="宋体"/>
                <w:kern w:val="0"/>
                <w:sz w:val="21"/>
                <w:szCs w:val="21"/>
              </w:rPr>
              <w:t>90</w:t>
            </w:r>
          </w:p>
        </w:tc>
        <w:tc>
          <w:tcPr>
            <w:tcW w:w="0" w:type="auto"/>
            <w:noWrap/>
            <w:vAlign w:val="center"/>
          </w:tcPr>
          <w:p w14:paraId="6CCA458B">
            <w:pPr>
              <w:widowControl/>
              <w:adjustRightInd/>
              <w:snapToGrid/>
              <w:spacing w:line="240" w:lineRule="auto"/>
              <w:ind w:firstLine="0" w:firstLineChars="0"/>
              <w:jc w:val="center"/>
              <w:rPr>
                <w:rFonts w:cs="宋体"/>
                <w:kern w:val="0"/>
                <w:sz w:val="21"/>
                <w:szCs w:val="21"/>
              </w:rPr>
            </w:pPr>
            <w:r>
              <w:rPr>
                <w:rFonts w:cs="宋体"/>
                <w:kern w:val="0"/>
                <w:sz w:val="21"/>
                <w:szCs w:val="21"/>
              </w:rPr>
              <w:t>324</w:t>
            </w:r>
          </w:p>
        </w:tc>
        <w:tc>
          <w:tcPr>
            <w:tcW w:w="0" w:type="auto"/>
            <w:noWrap/>
            <w:vAlign w:val="center"/>
          </w:tcPr>
          <w:p w14:paraId="26DADDD5">
            <w:pPr>
              <w:widowControl/>
              <w:adjustRightInd/>
              <w:snapToGrid/>
              <w:spacing w:line="240" w:lineRule="auto"/>
              <w:ind w:firstLine="0" w:firstLineChars="0"/>
              <w:jc w:val="center"/>
              <w:rPr>
                <w:rFonts w:cs="宋体"/>
                <w:kern w:val="0"/>
                <w:sz w:val="21"/>
                <w:szCs w:val="21"/>
              </w:rPr>
            </w:pPr>
            <w:r>
              <w:rPr>
                <w:rFonts w:cs="宋体"/>
                <w:kern w:val="0"/>
                <w:sz w:val="21"/>
                <w:szCs w:val="21"/>
              </w:rPr>
              <w:t>2.3</w:t>
            </w:r>
          </w:p>
        </w:tc>
        <w:tc>
          <w:tcPr>
            <w:tcW w:w="0" w:type="auto"/>
            <w:noWrap/>
            <w:vAlign w:val="center"/>
          </w:tcPr>
          <w:p w14:paraId="357D036E">
            <w:pPr>
              <w:widowControl/>
              <w:adjustRightInd/>
              <w:snapToGrid/>
              <w:spacing w:line="240" w:lineRule="auto"/>
              <w:ind w:firstLine="0" w:firstLineChars="0"/>
              <w:jc w:val="center"/>
              <w:rPr>
                <w:rFonts w:cs="宋体"/>
                <w:kern w:val="0"/>
                <w:sz w:val="21"/>
                <w:szCs w:val="21"/>
              </w:rPr>
            </w:pPr>
            <w:r>
              <w:rPr>
                <w:rFonts w:cs="宋体"/>
                <w:kern w:val="0"/>
                <w:sz w:val="21"/>
                <w:szCs w:val="21"/>
              </w:rPr>
              <w:t>3.80</w:t>
            </w:r>
          </w:p>
        </w:tc>
        <w:tc>
          <w:tcPr>
            <w:tcW w:w="0" w:type="auto"/>
            <w:noWrap/>
            <w:vAlign w:val="center"/>
          </w:tcPr>
          <w:p w14:paraId="17F95EA4">
            <w:pPr>
              <w:widowControl/>
              <w:adjustRightInd/>
              <w:snapToGrid/>
              <w:spacing w:line="240" w:lineRule="auto"/>
              <w:ind w:firstLine="0" w:firstLineChars="0"/>
              <w:jc w:val="center"/>
              <w:rPr>
                <w:rFonts w:cs="宋体"/>
                <w:kern w:val="0"/>
                <w:sz w:val="21"/>
                <w:szCs w:val="21"/>
              </w:rPr>
            </w:pPr>
            <w:r>
              <w:rPr>
                <w:rFonts w:cs="宋体"/>
                <w:kern w:val="0"/>
                <w:sz w:val="21"/>
                <w:szCs w:val="21"/>
              </w:rPr>
              <w:t>5.47</w:t>
            </w:r>
          </w:p>
        </w:tc>
        <w:tc>
          <w:tcPr>
            <w:tcW w:w="0" w:type="auto"/>
            <w:noWrap/>
            <w:vAlign w:val="center"/>
          </w:tcPr>
          <w:p w14:paraId="54B07E96">
            <w:pPr>
              <w:widowControl/>
              <w:adjustRightInd/>
              <w:snapToGrid/>
              <w:spacing w:line="240" w:lineRule="auto"/>
              <w:ind w:firstLine="0" w:firstLineChars="0"/>
              <w:jc w:val="center"/>
              <w:rPr>
                <w:rFonts w:cs="宋体"/>
                <w:kern w:val="0"/>
                <w:sz w:val="21"/>
                <w:szCs w:val="21"/>
              </w:rPr>
            </w:pPr>
            <w:r>
              <w:rPr>
                <w:rFonts w:cs="宋体"/>
                <w:kern w:val="0"/>
                <w:sz w:val="21"/>
                <w:szCs w:val="21"/>
              </w:rPr>
              <w:t>1.22</w:t>
            </w:r>
          </w:p>
        </w:tc>
        <w:tc>
          <w:tcPr>
            <w:tcW w:w="0" w:type="auto"/>
            <w:noWrap/>
            <w:vAlign w:val="center"/>
          </w:tcPr>
          <w:p w14:paraId="11F52580">
            <w:pPr>
              <w:widowControl/>
              <w:adjustRightInd/>
              <w:snapToGrid/>
              <w:spacing w:line="240" w:lineRule="auto"/>
              <w:ind w:firstLine="0" w:firstLineChars="0"/>
              <w:jc w:val="center"/>
              <w:rPr>
                <w:rFonts w:cs="宋体"/>
                <w:kern w:val="0"/>
                <w:sz w:val="21"/>
                <w:szCs w:val="21"/>
              </w:rPr>
            </w:pPr>
            <w:r>
              <w:rPr>
                <w:rFonts w:cs="宋体"/>
                <w:kern w:val="0"/>
                <w:sz w:val="21"/>
                <w:szCs w:val="21"/>
              </w:rPr>
              <w:t>10284</w:t>
            </w:r>
          </w:p>
        </w:tc>
        <w:tc>
          <w:tcPr>
            <w:tcW w:w="0" w:type="auto"/>
            <w:noWrap/>
            <w:vAlign w:val="center"/>
          </w:tcPr>
          <w:p w14:paraId="04AC4D49">
            <w:pPr>
              <w:widowControl/>
              <w:adjustRightInd/>
              <w:snapToGrid/>
              <w:spacing w:line="240" w:lineRule="auto"/>
              <w:ind w:firstLine="0" w:firstLineChars="0"/>
              <w:jc w:val="center"/>
              <w:rPr>
                <w:rFonts w:cs="宋体"/>
                <w:kern w:val="0"/>
                <w:sz w:val="21"/>
                <w:szCs w:val="21"/>
              </w:rPr>
            </w:pPr>
            <w:r>
              <w:rPr>
                <w:rFonts w:cs="宋体"/>
                <w:kern w:val="0"/>
                <w:sz w:val="21"/>
                <w:szCs w:val="21"/>
              </w:rPr>
              <w:t>43.9</w:t>
            </w:r>
          </w:p>
        </w:tc>
        <w:tc>
          <w:tcPr>
            <w:tcW w:w="0" w:type="auto"/>
            <w:noWrap/>
            <w:vAlign w:val="center"/>
          </w:tcPr>
          <w:p w14:paraId="611D9C52">
            <w:pPr>
              <w:widowControl/>
              <w:adjustRightInd/>
              <w:snapToGrid/>
              <w:spacing w:line="240" w:lineRule="auto"/>
              <w:ind w:firstLine="0" w:firstLineChars="0"/>
              <w:jc w:val="center"/>
              <w:rPr>
                <w:rFonts w:cs="宋体"/>
                <w:kern w:val="0"/>
                <w:sz w:val="21"/>
                <w:szCs w:val="21"/>
              </w:rPr>
            </w:pPr>
            <w:r>
              <w:rPr>
                <w:rFonts w:cs="宋体"/>
                <w:kern w:val="0"/>
                <w:sz w:val="21"/>
                <w:szCs w:val="21"/>
              </w:rPr>
              <w:t>44.6</w:t>
            </w:r>
          </w:p>
        </w:tc>
        <w:tc>
          <w:tcPr>
            <w:tcW w:w="0" w:type="auto"/>
            <w:noWrap/>
            <w:vAlign w:val="center"/>
          </w:tcPr>
          <w:p w14:paraId="4802D579">
            <w:pPr>
              <w:widowControl/>
              <w:adjustRightInd/>
              <w:snapToGrid/>
              <w:spacing w:line="240" w:lineRule="auto"/>
              <w:ind w:firstLine="0" w:firstLineChars="0"/>
              <w:jc w:val="center"/>
              <w:rPr>
                <w:rFonts w:cs="宋体"/>
                <w:kern w:val="0"/>
                <w:sz w:val="21"/>
                <w:szCs w:val="21"/>
              </w:rPr>
            </w:pPr>
            <w:r>
              <w:rPr>
                <w:rFonts w:cs="宋体"/>
                <w:kern w:val="0"/>
                <w:sz w:val="21"/>
                <w:szCs w:val="21"/>
              </w:rPr>
              <w:t>0.45</w:t>
            </w:r>
          </w:p>
        </w:tc>
        <w:tc>
          <w:tcPr>
            <w:tcW w:w="0" w:type="auto"/>
            <w:noWrap/>
            <w:vAlign w:val="center"/>
          </w:tcPr>
          <w:p w14:paraId="2FC45B13">
            <w:pPr>
              <w:widowControl/>
              <w:adjustRightInd/>
              <w:snapToGrid/>
              <w:spacing w:line="240" w:lineRule="auto"/>
              <w:ind w:firstLine="0" w:firstLineChars="0"/>
              <w:jc w:val="center"/>
              <w:rPr>
                <w:rFonts w:cs="宋体"/>
                <w:kern w:val="0"/>
                <w:sz w:val="21"/>
                <w:szCs w:val="21"/>
              </w:rPr>
            </w:pPr>
            <w:r>
              <w:rPr>
                <w:rFonts w:cs="宋体"/>
                <w:kern w:val="0"/>
                <w:sz w:val="21"/>
                <w:szCs w:val="21"/>
              </w:rPr>
              <w:t>0.6</w:t>
            </w:r>
          </w:p>
        </w:tc>
        <w:tc>
          <w:tcPr>
            <w:tcW w:w="0" w:type="auto"/>
            <w:noWrap/>
            <w:vAlign w:val="center"/>
          </w:tcPr>
          <w:p w14:paraId="1AE6B2C2">
            <w:pPr>
              <w:widowControl/>
              <w:adjustRightInd/>
              <w:snapToGrid/>
              <w:spacing w:line="240" w:lineRule="auto"/>
              <w:ind w:firstLine="0" w:firstLineChars="0"/>
              <w:jc w:val="center"/>
              <w:rPr>
                <w:rFonts w:cs="宋体"/>
                <w:kern w:val="0"/>
                <w:sz w:val="21"/>
                <w:szCs w:val="21"/>
              </w:rPr>
            </w:pPr>
            <w:r>
              <w:rPr>
                <w:rFonts w:cs="宋体"/>
                <w:kern w:val="0"/>
                <w:sz w:val="21"/>
                <w:szCs w:val="21"/>
              </w:rPr>
              <w:t>0.6</w:t>
            </w:r>
          </w:p>
        </w:tc>
        <w:tc>
          <w:tcPr>
            <w:tcW w:w="0" w:type="auto"/>
            <w:noWrap/>
            <w:vAlign w:val="center"/>
          </w:tcPr>
          <w:p w14:paraId="1F648190">
            <w:pPr>
              <w:widowControl/>
              <w:adjustRightInd/>
              <w:snapToGrid/>
              <w:spacing w:line="240" w:lineRule="auto"/>
              <w:ind w:firstLine="0" w:firstLineChars="0"/>
              <w:jc w:val="center"/>
              <w:rPr>
                <w:rFonts w:cs="宋体"/>
                <w:kern w:val="0"/>
                <w:sz w:val="21"/>
                <w:szCs w:val="21"/>
              </w:rPr>
            </w:pPr>
            <w:r>
              <w:rPr>
                <w:rFonts w:cs="宋体"/>
                <w:kern w:val="0"/>
                <w:sz w:val="21"/>
                <w:szCs w:val="21"/>
              </w:rPr>
              <w:t>0.01</w:t>
            </w:r>
          </w:p>
        </w:tc>
        <w:tc>
          <w:tcPr>
            <w:tcW w:w="0" w:type="auto"/>
            <w:noWrap/>
            <w:vAlign w:val="center"/>
          </w:tcPr>
          <w:p w14:paraId="6DCB36EB">
            <w:pPr>
              <w:widowControl/>
              <w:adjustRightInd/>
              <w:snapToGrid/>
              <w:spacing w:line="240" w:lineRule="auto"/>
              <w:ind w:firstLine="0" w:firstLineChars="0"/>
              <w:jc w:val="center"/>
              <w:rPr>
                <w:rFonts w:cs="宋体"/>
                <w:kern w:val="0"/>
                <w:sz w:val="21"/>
                <w:szCs w:val="21"/>
              </w:rPr>
            </w:pPr>
            <w:r>
              <w:rPr>
                <w:rFonts w:cs="宋体"/>
                <w:kern w:val="0"/>
                <w:sz w:val="21"/>
                <w:szCs w:val="21"/>
              </w:rPr>
              <w:t>5.47</w:t>
            </w:r>
          </w:p>
        </w:tc>
        <w:tc>
          <w:tcPr>
            <w:tcW w:w="0" w:type="auto"/>
            <w:noWrap/>
            <w:vAlign w:val="center"/>
          </w:tcPr>
          <w:p w14:paraId="2806CBC2">
            <w:pPr>
              <w:widowControl/>
              <w:adjustRightInd/>
              <w:snapToGrid/>
              <w:spacing w:line="240" w:lineRule="auto"/>
              <w:ind w:firstLine="0" w:firstLineChars="0"/>
              <w:jc w:val="center"/>
              <w:rPr>
                <w:rFonts w:cs="宋体"/>
                <w:kern w:val="0"/>
                <w:sz w:val="21"/>
                <w:szCs w:val="21"/>
              </w:rPr>
            </w:pPr>
            <w:r>
              <w:rPr>
                <w:rFonts w:cs="宋体"/>
                <w:kern w:val="0"/>
                <w:sz w:val="21"/>
                <w:szCs w:val="21"/>
              </w:rPr>
              <w:t>5.56</w:t>
            </w:r>
          </w:p>
        </w:tc>
        <w:tc>
          <w:tcPr>
            <w:tcW w:w="0" w:type="auto"/>
            <w:noWrap/>
            <w:vAlign w:val="center"/>
          </w:tcPr>
          <w:p w14:paraId="27C3AB05">
            <w:pPr>
              <w:widowControl/>
              <w:adjustRightInd/>
              <w:snapToGrid/>
              <w:spacing w:line="240" w:lineRule="auto"/>
              <w:ind w:firstLine="0" w:firstLineChars="0"/>
              <w:jc w:val="center"/>
              <w:rPr>
                <w:rFonts w:cs="宋体"/>
                <w:kern w:val="0"/>
                <w:sz w:val="21"/>
                <w:szCs w:val="21"/>
              </w:rPr>
            </w:pPr>
            <w:r>
              <w:rPr>
                <w:rFonts w:cs="宋体"/>
                <w:kern w:val="0"/>
                <w:sz w:val="21"/>
                <w:szCs w:val="21"/>
              </w:rPr>
              <w:t>0.1</w:t>
            </w:r>
          </w:p>
        </w:tc>
        <w:tc>
          <w:tcPr>
            <w:tcW w:w="0" w:type="auto"/>
            <w:noWrap/>
            <w:vAlign w:val="center"/>
          </w:tcPr>
          <w:p w14:paraId="1884949E">
            <w:pPr>
              <w:widowControl/>
              <w:adjustRightInd/>
              <w:snapToGrid/>
              <w:spacing w:line="240" w:lineRule="auto"/>
              <w:ind w:firstLine="0" w:firstLineChars="0"/>
              <w:jc w:val="center"/>
              <w:rPr>
                <w:rFonts w:cs="宋体"/>
                <w:kern w:val="0"/>
                <w:sz w:val="21"/>
                <w:szCs w:val="21"/>
              </w:rPr>
            </w:pPr>
            <w:r>
              <w:rPr>
                <w:rFonts w:cs="宋体"/>
                <w:kern w:val="0"/>
                <w:sz w:val="21"/>
                <w:szCs w:val="21"/>
              </w:rPr>
              <w:t>5.6</w:t>
            </w:r>
          </w:p>
        </w:tc>
        <w:tc>
          <w:tcPr>
            <w:tcW w:w="0" w:type="auto"/>
            <w:noWrap/>
            <w:vAlign w:val="center"/>
          </w:tcPr>
          <w:p w14:paraId="314634E9">
            <w:pPr>
              <w:widowControl/>
              <w:adjustRightInd/>
              <w:snapToGrid/>
              <w:spacing w:line="240" w:lineRule="auto"/>
              <w:ind w:firstLine="0" w:firstLineChars="0"/>
              <w:jc w:val="center"/>
              <w:rPr>
                <w:rFonts w:cs="宋体"/>
                <w:kern w:val="0"/>
                <w:sz w:val="21"/>
                <w:szCs w:val="21"/>
              </w:rPr>
            </w:pPr>
            <w:r>
              <w:rPr>
                <w:rFonts w:cs="宋体"/>
                <w:kern w:val="0"/>
                <w:sz w:val="21"/>
                <w:szCs w:val="21"/>
              </w:rPr>
              <w:t>0.06</w:t>
            </w:r>
          </w:p>
        </w:tc>
        <w:tc>
          <w:tcPr>
            <w:tcW w:w="0" w:type="auto"/>
            <w:noWrap/>
            <w:vAlign w:val="center"/>
          </w:tcPr>
          <w:p w14:paraId="6D689B5E">
            <w:pPr>
              <w:widowControl/>
              <w:adjustRightInd/>
              <w:snapToGrid/>
              <w:spacing w:line="240" w:lineRule="auto"/>
              <w:ind w:firstLine="0" w:firstLineChars="0"/>
              <w:jc w:val="center"/>
              <w:rPr>
                <w:rFonts w:cs="宋体"/>
                <w:kern w:val="0"/>
                <w:sz w:val="21"/>
                <w:szCs w:val="21"/>
              </w:rPr>
            </w:pPr>
            <w:r>
              <w:rPr>
                <w:rFonts w:cs="宋体"/>
                <w:kern w:val="0"/>
                <w:sz w:val="21"/>
                <w:szCs w:val="21"/>
              </w:rPr>
              <w:t>&lt;1</w:t>
            </w:r>
          </w:p>
        </w:tc>
        <w:tc>
          <w:tcPr>
            <w:tcW w:w="0" w:type="auto"/>
            <w:noWrap/>
            <w:vAlign w:val="center"/>
          </w:tcPr>
          <w:p w14:paraId="611D6559">
            <w:pPr>
              <w:widowControl/>
              <w:adjustRightInd/>
              <w:snapToGrid/>
              <w:spacing w:line="240" w:lineRule="auto"/>
              <w:ind w:firstLine="0" w:firstLineChars="0"/>
              <w:jc w:val="center"/>
              <w:rPr>
                <w:rFonts w:cs="宋体"/>
                <w:kern w:val="0"/>
                <w:sz w:val="21"/>
                <w:szCs w:val="21"/>
              </w:rPr>
            </w:pPr>
            <w:r>
              <w:rPr>
                <w:rFonts w:cs="宋体"/>
                <w:kern w:val="0"/>
                <w:sz w:val="21"/>
                <w:szCs w:val="21"/>
              </w:rPr>
              <w:t>/</w:t>
            </w:r>
          </w:p>
        </w:tc>
      </w:tr>
      <w:bookmarkEnd w:id="30"/>
    </w:tbl>
    <w:p w14:paraId="344FFE9F">
      <w:pPr>
        <w:ind w:firstLine="0" w:firstLineChars="0"/>
        <w:outlineLvl w:val="4"/>
        <w:rPr>
          <w:rFonts w:cs="Times New Roman"/>
          <w:b/>
        </w:rPr>
        <w:sectPr>
          <w:pgSz w:w="23811" w:h="16838" w:orient="landscape"/>
          <w:pgMar w:top="1080" w:right="1440" w:bottom="1080" w:left="1440" w:header="851" w:footer="992" w:gutter="0"/>
          <w:cols w:space="425" w:num="1"/>
          <w:docGrid w:linePitch="326" w:charSpace="0"/>
        </w:sectPr>
      </w:pPr>
    </w:p>
    <w:p w14:paraId="6262F03F">
      <w:pPr>
        <w:ind w:firstLine="0" w:firstLineChars="0"/>
        <w:outlineLvl w:val="4"/>
        <w:rPr>
          <w:rFonts w:cs="Times New Roman"/>
          <w:b/>
        </w:rPr>
      </w:pPr>
      <w:r>
        <w:rPr>
          <w:rFonts w:cs="Times New Roman"/>
          <w:b/>
        </w:rPr>
        <w:t>3.</w:t>
      </w:r>
      <w:r>
        <w:rPr>
          <w:rFonts w:hint="eastAsia" w:cs="Times New Roman"/>
          <w:b/>
        </w:rPr>
        <w:t>2</w:t>
      </w:r>
      <w:r>
        <w:rPr>
          <w:rFonts w:cs="Times New Roman"/>
          <w:b/>
        </w:rPr>
        <w:t>.4.1.2 无组织废气达标情况</w:t>
      </w:r>
    </w:p>
    <w:p w14:paraId="08A79361">
      <w:pPr>
        <w:ind w:firstLine="480"/>
        <w:rPr>
          <w:rFonts w:cs="Times New Roman"/>
        </w:rPr>
      </w:pPr>
      <w:r>
        <w:rPr>
          <w:rFonts w:hAnsi="宋体" w:cs="Times New Roman"/>
          <w:szCs w:val="24"/>
        </w:rPr>
        <w:t>仪化公司</w:t>
      </w:r>
      <w:r>
        <w:rPr>
          <w:rFonts w:cs="Times New Roman"/>
        </w:rPr>
        <w:t>2024年厂界无组织废气例行监测结果见下表3.</w:t>
      </w:r>
      <w:r>
        <w:rPr>
          <w:rFonts w:hint="eastAsia" w:cs="Times New Roman"/>
        </w:rPr>
        <w:t>2.4</w:t>
      </w:r>
      <w:r>
        <w:rPr>
          <w:rFonts w:cs="Times New Roman"/>
        </w:rPr>
        <w:t>-2，例行监测时间为2024.10.30~2024.10.31。根据例行监测数据统计结果，现有项目无组织废气污染物排放浓度满足《合成树脂工业污染物排放标准》（GB31572-2015）、《恶臭污染物排放标准》（GB14554-93）中相关标准要求。</w:t>
      </w:r>
    </w:p>
    <w:p w14:paraId="1FCDB8B2">
      <w:pPr>
        <w:adjustRightInd/>
        <w:snapToGrid/>
        <w:ind w:firstLine="0" w:firstLineChars="0"/>
        <w:jc w:val="center"/>
        <w:rPr>
          <w:rFonts w:cs="Times New Roman"/>
          <w:b/>
        </w:rPr>
      </w:pPr>
      <w:r>
        <w:rPr>
          <w:rFonts w:cs="Times New Roman"/>
          <w:b/>
        </w:rPr>
        <w:t>表3.</w:t>
      </w:r>
      <w:r>
        <w:rPr>
          <w:rFonts w:hint="eastAsia" w:cs="Times New Roman"/>
          <w:b/>
        </w:rPr>
        <w:t>2.4</w:t>
      </w:r>
      <w:r>
        <w:rPr>
          <w:rFonts w:cs="Times New Roman"/>
          <w:b/>
        </w:rPr>
        <w:t>-2  现有项目厂界无组织废气例行监测结果统计表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722"/>
        <w:gridCol w:w="1679"/>
        <w:gridCol w:w="1308"/>
        <w:gridCol w:w="1332"/>
        <w:gridCol w:w="1332"/>
        <w:gridCol w:w="1332"/>
        <w:gridCol w:w="1332"/>
        <w:gridCol w:w="925"/>
      </w:tblGrid>
      <w:tr w14:paraId="1840922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362" w:type="pct"/>
            <w:vAlign w:val="center"/>
          </w:tcPr>
          <w:p w14:paraId="323350F1">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类别</w:t>
            </w:r>
          </w:p>
        </w:tc>
        <w:tc>
          <w:tcPr>
            <w:tcW w:w="842" w:type="pct"/>
            <w:vAlign w:val="center"/>
          </w:tcPr>
          <w:p w14:paraId="75B503F1">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污染物名称</w:t>
            </w:r>
          </w:p>
        </w:tc>
        <w:tc>
          <w:tcPr>
            <w:tcW w:w="656" w:type="pct"/>
            <w:vAlign w:val="center"/>
          </w:tcPr>
          <w:p w14:paraId="3C651EF3">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厂界上风向1#监测点（mg/m</w:t>
            </w:r>
            <w:r>
              <w:rPr>
                <w:rFonts w:cs="Times New Roman"/>
                <w:b/>
                <w:bCs/>
                <w:kern w:val="0"/>
                <w:sz w:val="21"/>
                <w:szCs w:val="21"/>
                <w:vertAlign w:val="superscript"/>
              </w:rPr>
              <w:t>3</w:t>
            </w:r>
            <w:r>
              <w:rPr>
                <w:rFonts w:cs="Times New Roman"/>
                <w:b/>
                <w:bCs/>
                <w:kern w:val="0"/>
                <w:sz w:val="21"/>
                <w:szCs w:val="21"/>
              </w:rPr>
              <w:t>）</w:t>
            </w:r>
          </w:p>
        </w:tc>
        <w:tc>
          <w:tcPr>
            <w:tcW w:w="668" w:type="pct"/>
          </w:tcPr>
          <w:p w14:paraId="0E61276C">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厂界下风向2#监测点（mg/m</w:t>
            </w:r>
            <w:r>
              <w:rPr>
                <w:rFonts w:cs="Times New Roman"/>
                <w:b/>
                <w:bCs/>
                <w:kern w:val="0"/>
                <w:sz w:val="21"/>
                <w:szCs w:val="21"/>
                <w:vertAlign w:val="superscript"/>
              </w:rPr>
              <w:t>3</w:t>
            </w:r>
            <w:r>
              <w:rPr>
                <w:rFonts w:cs="Times New Roman"/>
                <w:b/>
                <w:bCs/>
                <w:kern w:val="0"/>
                <w:sz w:val="21"/>
                <w:szCs w:val="21"/>
              </w:rPr>
              <w:t>）</w:t>
            </w:r>
          </w:p>
        </w:tc>
        <w:tc>
          <w:tcPr>
            <w:tcW w:w="668" w:type="pct"/>
          </w:tcPr>
          <w:p w14:paraId="4032173A">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厂界下风向3#监测点（mg/m</w:t>
            </w:r>
            <w:r>
              <w:rPr>
                <w:rFonts w:cs="Times New Roman"/>
                <w:b/>
                <w:bCs/>
                <w:kern w:val="0"/>
                <w:sz w:val="21"/>
                <w:szCs w:val="21"/>
                <w:vertAlign w:val="superscript"/>
              </w:rPr>
              <w:t>3</w:t>
            </w:r>
            <w:r>
              <w:rPr>
                <w:rFonts w:cs="Times New Roman"/>
                <w:b/>
                <w:bCs/>
                <w:kern w:val="0"/>
                <w:sz w:val="21"/>
                <w:szCs w:val="21"/>
              </w:rPr>
              <w:t>）</w:t>
            </w:r>
          </w:p>
        </w:tc>
        <w:tc>
          <w:tcPr>
            <w:tcW w:w="668" w:type="pct"/>
          </w:tcPr>
          <w:p w14:paraId="5CB1E05D">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厂界下风向4#监测点（mg/m</w:t>
            </w:r>
            <w:r>
              <w:rPr>
                <w:rFonts w:cs="Times New Roman"/>
                <w:b/>
                <w:bCs/>
                <w:kern w:val="0"/>
                <w:sz w:val="21"/>
                <w:szCs w:val="21"/>
                <w:vertAlign w:val="superscript"/>
              </w:rPr>
              <w:t>3</w:t>
            </w:r>
            <w:r>
              <w:rPr>
                <w:rFonts w:cs="Times New Roman"/>
                <w:b/>
                <w:bCs/>
                <w:kern w:val="0"/>
                <w:sz w:val="21"/>
                <w:szCs w:val="21"/>
              </w:rPr>
              <w:t>）</w:t>
            </w:r>
          </w:p>
        </w:tc>
        <w:tc>
          <w:tcPr>
            <w:tcW w:w="668" w:type="pct"/>
            <w:vAlign w:val="center"/>
          </w:tcPr>
          <w:p w14:paraId="2EF936E3">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执行标准（mg/m</w:t>
            </w:r>
            <w:r>
              <w:rPr>
                <w:rFonts w:cs="Times New Roman"/>
                <w:b/>
                <w:bCs/>
                <w:kern w:val="0"/>
                <w:sz w:val="21"/>
                <w:szCs w:val="21"/>
                <w:vertAlign w:val="superscript"/>
              </w:rPr>
              <w:t>3</w:t>
            </w:r>
            <w:r>
              <w:rPr>
                <w:rFonts w:cs="Times New Roman"/>
                <w:b/>
                <w:bCs/>
                <w:kern w:val="0"/>
                <w:sz w:val="21"/>
                <w:szCs w:val="21"/>
              </w:rPr>
              <w:t>）</w:t>
            </w:r>
          </w:p>
        </w:tc>
        <w:tc>
          <w:tcPr>
            <w:tcW w:w="464" w:type="pct"/>
            <w:vAlign w:val="center"/>
          </w:tcPr>
          <w:p w14:paraId="29BB79E8">
            <w:pPr>
              <w:widowControl/>
              <w:adjustRightInd/>
              <w:snapToGrid/>
              <w:spacing w:line="240" w:lineRule="auto"/>
              <w:ind w:firstLine="0" w:firstLineChars="0"/>
              <w:jc w:val="center"/>
              <w:rPr>
                <w:rFonts w:cs="Times New Roman"/>
                <w:b/>
                <w:bCs/>
                <w:kern w:val="0"/>
                <w:sz w:val="21"/>
                <w:szCs w:val="21"/>
              </w:rPr>
            </w:pPr>
            <w:r>
              <w:rPr>
                <w:rFonts w:cs="Times New Roman"/>
                <w:b/>
                <w:sz w:val="21"/>
              </w:rPr>
              <w:t>达标情况</w:t>
            </w:r>
          </w:p>
        </w:tc>
      </w:tr>
      <w:tr w14:paraId="59B118C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362" w:type="pct"/>
            <w:vMerge w:val="restart"/>
            <w:vAlign w:val="center"/>
          </w:tcPr>
          <w:p w14:paraId="00337F9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厂界无组织废气</w:t>
            </w:r>
          </w:p>
        </w:tc>
        <w:tc>
          <w:tcPr>
            <w:tcW w:w="842" w:type="pct"/>
            <w:vAlign w:val="center"/>
          </w:tcPr>
          <w:p w14:paraId="52B392A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氨</w:t>
            </w:r>
          </w:p>
        </w:tc>
        <w:tc>
          <w:tcPr>
            <w:tcW w:w="656" w:type="pct"/>
            <w:vAlign w:val="center"/>
          </w:tcPr>
          <w:p w14:paraId="4E0D409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0.05</w:t>
            </w:r>
          </w:p>
        </w:tc>
        <w:tc>
          <w:tcPr>
            <w:tcW w:w="668" w:type="pct"/>
            <w:vAlign w:val="center"/>
          </w:tcPr>
          <w:p w14:paraId="6D73029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0.07</w:t>
            </w:r>
          </w:p>
        </w:tc>
        <w:tc>
          <w:tcPr>
            <w:tcW w:w="668" w:type="pct"/>
            <w:vAlign w:val="center"/>
          </w:tcPr>
          <w:p w14:paraId="70376E1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0.12</w:t>
            </w:r>
          </w:p>
        </w:tc>
        <w:tc>
          <w:tcPr>
            <w:tcW w:w="668" w:type="pct"/>
            <w:vAlign w:val="center"/>
          </w:tcPr>
          <w:p w14:paraId="19873F5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0.03</w:t>
            </w:r>
          </w:p>
        </w:tc>
        <w:tc>
          <w:tcPr>
            <w:tcW w:w="668" w:type="pct"/>
            <w:vAlign w:val="center"/>
          </w:tcPr>
          <w:p w14:paraId="74960ED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64" w:type="pct"/>
            <w:vAlign w:val="center"/>
          </w:tcPr>
          <w:p w14:paraId="3BC3982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3CEF0C3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362" w:type="pct"/>
            <w:vMerge w:val="continue"/>
            <w:vAlign w:val="center"/>
          </w:tcPr>
          <w:p w14:paraId="368189E3">
            <w:pPr>
              <w:widowControl/>
              <w:adjustRightInd/>
              <w:snapToGrid/>
              <w:spacing w:line="240" w:lineRule="auto"/>
              <w:ind w:firstLine="0" w:firstLineChars="0"/>
              <w:jc w:val="center"/>
              <w:rPr>
                <w:rFonts w:cs="Times New Roman"/>
                <w:kern w:val="0"/>
                <w:sz w:val="21"/>
                <w:szCs w:val="21"/>
              </w:rPr>
            </w:pPr>
          </w:p>
        </w:tc>
        <w:tc>
          <w:tcPr>
            <w:tcW w:w="842" w:type="pct"/>
            <w:vAlign w:val="center"/>
          </w:tcPr>
          <w:p w14:paraId="2293A3E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硫化氢</w:t>
            </w:r>
          </w:p>
        </w:tc>
        <w:tc>
          <w:tcPr>
            <w:tcW w:w="656" w:type="pct"/>
            <w:vAlign w:val="center"/>
          </w:tcPr>
          <w:p w14:paraId="1503B7F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ND</w:t>
            </w:r>
          </w:p>
        </w:tc>
        <w:tc>
          <w:tcPr>
            <w:tcW w:w="668" w:type="pct"/>
            <w:vAlign w:val="center"/>
          </w:tcPr>
          <w:p w14:paraId="4AB5AA3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2×10</w:t>
            </w:r>
            <w:r>
              <w:rPr>
                <w:rFonts w:cs="Times New Roman"/>
                <w:kern w:val="0"/>
                <w:sz w:val="21"/>
                <w:szCs w:val="21"/>
                <w:vertAlign w:val="superscript"/>
              </w:rPr>
              <w:t>-3</w:t>
            </w:r>
          </w:p>
        </w:tc>
        <w:tc>
          <w:tcPr>
            <w:tcW w:w="668" w:type="pct"/>
            <w:vAlign w:val="center"/>
          </w:tcPr>
          <w:p w14:paraId="3650DDB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2×10</w:t>
            </w:r>
            <w:r>
              <w:rPr>
                <w:rFonts w:cs="Times New Roman"/>
                <w:kern w:val="0"/>
                <w:sz w:val="21"/>
                <w:szCs w:val="21"/>
                <w:vertAlign w:val="superscript"/>
              </w:rPr>
              <w:t>-3</w:t>
            </w:r>
          </w:p>
        </w:tc>
        <w:tc>
          <w:tcPr>
            <w:tcW w:w="668" w:type="pct"/>
            <w:vAlign w:val="center"/>
          </w:tcPr>
          <w:p w14:paraId="5757BE5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2×10</w:t>
            </w:r>
            <w:r>
              <w:rPr>
                <w:rFonts w:cs="Times New Roman"/>
                <w:kern w:val="0"/>
                <w:sz w:val="21"/>
                <w:szCs w:val="21"/>
                <w:vertAlign w:val="superscript"/>
              </w:rPr>
              <w:t>-3</w:t>
            </w:r>
          </w:p>
        </w:tc>
        <w:tc>
          <w:tcPr>
            <w:tcW w:w="668" w:type="pct"/>
            <w:vAlign w:val="center"/>
          </w:tcPr>
          <w:p w14:paraId="5C2D837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64" w:type="pct"/>
            <w:vAlign w:val="center"/>
          </w:tcPr>
          <w:p w14:paraId="59195C1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6241BA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362" w:type="pct"/>
            <w:vMerge w:val="continue"/>
            <w:vAlign w:val="center"/>
          </w:tcPr>
          <w:p w14:paraId="39B376DD">
            <w:pPr>
              <w:widowControl/>
              <w:adjustRightInd/>
              <w:snapToGrid/>
              <w:spacing w:line="240" w:lineRule="auto"/>
              <w:ind w:firstLine="0" w:firstLineChars="0"/>
              <w:jc w:val="center"/>
              <w:rPr>
                <w:rFonts w:cs="Times New Roman"/>
                <w:kern w:val="0"/>
                <w:sz w:val="21"/>
                <w:szCs w:val="21"/>
              </w:rPr>
            </w:pPr>
          </w:p>
        </w:tc>
        <w:tc>
          <w:tcPr>
            <w:tcW w:w="842" w:type="pct"/>
            <w:vAlign w:val="center"/>
          </w:tcPr>
          <w:p w14:paraId="34E3C59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臭气浓度</w:t>
            </w:r>
          </w:p>
          <w:p w14:paraId="211F17E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（无量纲）</w:t>
            </w:r>
          </w:p>
        </w:tc>
        <w:tc>
          <w:tcPr>
            <w:tcW w:w="656" w:type="pct"/>
            <w:vAlign w:val="center"/>
          </w:tcPr>
          <w:p w14:paraId="40E3E22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w:t>
            </w:r>
          </w:p>
        </w:tc>
        <w:tc>
          <w:tcPr>
            <w:tcW w:w="668" w:type="pct"/>
            <w:vAlign w:val="center"/>
          </w:tcPr>
          <w:p w14:paraId="01682D6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w:t>
            </w:r>
          </w:p>
        </w:tc>
        <w:tc>
          <w:tcPr>
            <w:tcW w:w="668" w:type="pct"/>
            <w:vAlign w:val="center"/>
          </w:tcPr>
          <w:p w14:paraId="14A3124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w:t>
            </w:r>
          </w:p>
        </w:tc>
        <w:tc>
          <w:tcPr>
            <w:tcW w:w="668" w:type="pct"/>
            <w:vAlign w:val="center"/>
          </w:tcPr>
          <w:p w14:paraId="4F00EE4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w:t>
            </w:r>
          </w:p>
        </w:tc>
        <w:tc>
          <w:tcPr>
            <w:tcW w:w="668" w:type="pct"/>
            <w:vAlign w:val="center"/>
          </w:tcPr>
          <w:p w14:paraId="71C31AB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64" w:type="pct"/>
            <w:vAlign w:val="center"/>
          </w:tcPr>
          <w:p w14:paraId="64E5922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549944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362" w:type="pct"/>
            <w:vMerge w:val="continue"/>
            <w:vAlign w:val="center"/>
          </w:tcPr>
          <w:p w14:paraId="655BAF9A">
            <w:pPr>
              <w:widowControl/>
              <w:adjustRightInd/>
              <w:snapToGrid/>
              <w:spacing w:line="240" w:lineRule="auto"/>
              <w:ind w:firstLine="0" w:firstLineChars="0"/>
              <w:jc w:val="center"/>
              <w:rPr>
                <w:rFonts w:cs="Times New Roman"/>
                <w:kern w:val="0"/>
                <w:sz w:val="21"/>
                <w:szCs w:val="21"/>
              </w:rPr>
            </w:pPr>
          </w:p>
        </w:tc>
        <w:tc>
          <w:tcPr>
            <w:tcW w:w="842" w:type="pct"/>
            <w:vMerge w:val="restart"/>
            <w:vAlign w:val="center"/>
          </w:tcPr>
          <w:p w14:paraId="096C95D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非甲烷总烃</w:t>
            </w:r>
          </w:p>
        </w:tc>
        <w:tc>
          <w:tcPr>
            <w:tcW w:w="656" w:type="pct"/>
            <w:vAlign w:val="center"/>
          </w:tcPr>
          <w:p w14:paraId="25BD2C5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0.18</w:t>
            </w:r>
          </w:p>
        </w:tc>
        <w:tc>
          <w:tcPr>
            <w:tcW w:w="668" w:type="pct"/>
            <w:vAlign w:val="center"/>
          </w:tcPr>
          <w:p w14:paraId="655B4AF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0.19</w:t>
            </w:r>
          </w:p>
        </w:tc>
        <w:tc>
          <w:tcPr>
            <w:tcW w:w="668" w:type="pct"/>
            <w:vAlign w:val="center"/>
          </w:tcPr>
          <w:p w14:paraId="7A57D08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0.19</w:t>
            </w:r>
          </w:p>
        </w:tc>
        <w:tc>
          <w:tcPr>
            <w:tcW w:w="668" w:type="pct"/>
            <w:vAlign w:val="center"/>
          </w:tcPr>
          <w:p w14:paraId="15E6B87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0.20</w:t>
            </w:r>
          </w:p>
        </w:tc>
        <w:tc>
          <w:tcPr>
            <w:tcW w:w="668" w:type="pct"/>
            <w:vMerge w:val="restart"/>
            <w:vAlign w:val="center"/>
          </w:tcPr>
          <w:p w14:paraId="4F403BC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w:t>
            </w:r>
          </w:p>
        </w:tc>
        <w:tc>
          <w:tcPr>
            <w:tcW w:w="464" w:type="pct"/>
            <w:vMerge w:val="restart"/>
            <w:vAlign w:val="center"/>
          </w:tcPr>
          <w:p w14:paraId="6E42D74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11AE0E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362" w:type="pct"/>
            <w:vMerge w:val="continue"/>
            <w:vAlign w:val="center"/>
          </w:tcPr>
          <w:p w14:paraId="42CA9819">
            <w:pPr>
              <w:widowControl/>
              <w:adjustRightInd/>
              <w:snapToGrid/>
              <w:spacing w:line="240" w:lineRule="auto"/>
              <w:ind w:firstLine="0" w:firstLineChars="0"/>
              <w:jc w:val="center"/>
              <w:rPr>
                <w:rFonts w:cs="Times New Roman"/>
                <w:kern w:val="0"/>
                <w:sz w:val="21"/>
                <w:szCs w:val="21"/>
              </w:rPr>
            </w:pPr>
          </w:p>
        </w:tc>
        <w:tc>
          <w:tcPr>
            <w:tcW w:w="842" w:type="pct"/>
            <w:vMerge w:val="continue"/>
            <w:vAlign w:val="center"/>
          </w:tcPr>
          <w:p w14:paraId="7139E047">
            <w:pPr>
              <w:widowControl/>
              <w:adjustRightInd/>
              <w:snapToGrid/>
              <w:spacing w:line="240" w:lineRule="auto"/>
              <w:ind w:firstLine="0" w:firstLineChars="0"/>
              <w:jc w:val="center"/>
              <w:rPr>
                <w:rFonts w:cs="Times New Roman"/>
                <w:kern w:val="0"/>
                <w:sz w:val="21"/>
                <w:szCs w:val="21"/>
              </w:rPr>
            </w:pPr>
          </w:p>
        </w:tc>
        <w:tc>
          <w:tcPr>
            <w:tcW w:w="656" w:type="pct"/>
            <w:vAlign w:val="center"/>
          </w:tcPr>
          <w:p w14:paraId="545E04E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0.13</w:t>
            </w:r>
          </w:p>
        </w:tc>
        <w:tc>
          <w:tcPr>
            <w:tcW w:w="668" w:type="pct"/>
          </w:tcPr>
          <w:p w14:paraId="35EE9DD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0.27</w:t>
            </w:r>
          </w:p>
        </w:tc>
        <w:tc>
          <w:tcPr>
            <w:tcW w:w="668" w:type="pct"/>
          </w:tcPr>
          <w:p w14:paraId="1E29C9A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0.16</w:t>
            </w:r>
          </w:p>
        </w:tc>
        <w:tc>
          <w:tcPr>
            <w:tcW w:w="668" w:type="pct"/>
          </w:tcPr>
          <w:p w14:paraId="4429B3E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0.17</w:t>
            </w:r>
          </w:p>
        </w:tc>
        <w:tc>
          <w:tcPr>
            <w:tcW w:w="668" w:type="pct"/>
            <w:vMerge w:val="continue"/>
            <w:vAlign w:val="center"/>
          </w:tcPr>
          <w:p w14:paraId="0EE79384">
            <w:pPr>
              <w:widowControl/>
              <w:adjustRightInd/>
              <w:snapToGrid/>
              <w:spacing w:line="240" w:lineRule="auto"/>
              <w:ind w:firstLine="0" w:firstLineChars="0"/>
              <w:jc w:val="center"/>
              <w:rPr>
                <w:rFonts w:cs="Times New Roman"/>
                <w:kern w:val="0"/>
                <w:sz w:val="21"/>
                <w:szCs w:val="21"/>
              </w:rPr>
            </w:pPr>
          </w:p>
        </w:tc>
        <w:tc>
          <w:tcPr>
            <w:tcW w:w="464" w:type="pct"/>
            <w:vMerge w:val="continue"/>
            <w:vAlign w:val="center"/>
          </w:tcPr>
          <w:p w14:paraId="6512E653">
            <w:pPr>
              <w:spacing w:line="240" w:lineRule="auto"/>
              <w:ind w:firstLine="420"/>
              <w:jc w:val="center"/>
              <w:rPr>
                <w:rFonts w:cs="Times New Roman"/>
                <w:kern w:val="0"/>
                <w:sz w:val="21"/>
                <w:szCs w:val="21"/>
              </w:rPr>
            </w:pPr>
          </w:p>
        </w:tc>
      </w:tr>
      <w:tr w14:paraId="5550570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362" w:type="pct"/>
            <w:vMerge w:val="continue"/>
            <w:vAlign w:val="center"/>
          </w:tcPr>
          <w:p w14:paraId="1F330D8F">
            <w:pPr>
              <w:widowControl/>
              <w:adjustRightInd/>
              <w:snapToGrid/>
              <w:spacing w:line="240" w:lineRule="auto"/>
              <w:ind w:firstLine="0" w:firstLineChars="0"/>
              <w:jc w:val="center"/>
              <w:rPr>
                <w:rFonts w:cs="Times New Roman"/>
                <w:kern w:val="0"/>
                <w:sz w:val="21"/>
                <w:szCs w:val="21"/>
              </w:rPr>
            </w:pPr>
          </w:p>
        </w:tc>
        <w:tc>
          <w:tcPr>
            <w:tcW w:w="842" w:type="pct"/>
            <w:vMerge w:val="continue"/>
            <w:vAlign w:val="center"/>
          </w:tcPr>
          <w:p w14:paraId="049BE24C">
            <w:pPr>
              <w:widowControl/>
              <w:adjustRightInd/>
              <w:snapToGrid/>
              <w:spacing w:line="240" w:lineRule="auto"/>
              <w:ind w:firstLine="0" w:firstLineChars="0"/>
              <w:jc w:val="center"/>
              <w:rPr>
                <w:rFonts w:cs="Times New Roman"/>
                <w:kern w:val="0"/>
                <w:sz w:val="21"/>
                <w:szCs w:val="21"/>
              </w:rPr>
            </w:pPr>
          </w:p>
        </w:tc>
        <w:tc>
          <w:tcPr>
            <w:tcW w:w="656" w:type="pct"/>
          </w:tcPr>
          <w:p w14:paraId="6B452BB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0.17</w:t>
            </w:r>
          </w:p>
        </w:tc>
        <w:tc>
          <w:tcPr>
            <w:tcW w:w="668" w:type="pct"/>
          </w:tcPr>
          <w:p w14:paraId="57A9F3F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0.17</w:t>
            </w:r>
          </w:p>
        </w:tc>
        <w:tc>
          <w:tcPr>
            <w:tcW w:w="668" w:type="pct"/>
          </w:tcPr>
          <w:p w14:paraId="2E018D2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0.17</w:t>
            </w:r>
          </w:p>
        </w:tc>
        <w:tc>
          <w:tcPr>
            <w:tcW w:w="668" w:type="pct"/>
          </w:tcPr>
          <w:p w14:paraId="0C91922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0.16</w:t>
            </w:r>
          </w:p>
        </w:tc>
        <w:tc>
          <w:tcPr>
            <w:tcW w:w="668" w:type="pct"/>
            <w:vMerge w:val="continue"/>
            <w:vAlign w:val="center"/>
          </w:tcPr>
          <w:p w14:paraId="47A17CDF">
            <w:pPr>
              <w:widowControl/>
              <w:adjustRightInd/>
              <w:snapToGrid/>
              <w:spacing w:line="240" w:lineRule="auto"/>
              <w:ind w:firstLine="0" w:firstLineChars="0"/>
              <w:jc w:val="center"/>
              <w:rPr>
                <w:rFonts w:cs="Times New Roman"/>
                <w:kern w:val="0"/>
                <w:sz w:val="21"/>
                <w:szCs w:val="21"/>
              </w:rPr>
            </w:pPr>
          </w:p>
        </w:tc>
        <w:tc>
          <w:tcPr>
            <w:tcW w:w="464" w:type="pct"/>
            <w:vMerge w:val="continue"/>
            <w:vAlign w:val="center"/>
          </w:tcPr>
          <w:p w14:paraId="19405D84">
            <w:pPr>
              <w:spacing w:line="240" w:lineRule="auto"/>
              <w:ind w:firstLine="420"/>
              <w:jc w:val="center"/>
              <w:rPr>
                <w:rFonts w:cs="Times New Roman"/>
                <w:kern w:val="0"/>
                <w:sz w:val="21"/>
                <w:szCs w:val="21"/>
              </w:rPr>
            </w:pPr>
          </w:p>
        </w:tc>
      </w:tr>
      <w:tr w14:paraId="03B9FBA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362" w:type="pct"/>
            <w:vMerge w:val="continue"/>
            <w:vAlign w:val="center"/>
          </w:tcPr>
          <w:p w14:paraId="0626E190">
            <w:pPr>
              <w:widowControl/>
              <w:adjustRightInd/>
              <w:snapToGrid/>
              <w:spacing w:line="240" w:lineRule="auto"/>
              <w:ind w:firstLine="0" w:firstLineChars="0"/>
              <w:jc w:val="center"/>
              <w:rPr>
                <w:rFonts w:cs="Times New Roman"/>
                <w:kern w:val="0"/>
                <w:sz w:val="21"/>
                <w:szCs w:val="21"/>
              </w:rPr>
            </w:pPr>
          </w:p>
        </w:tc>
        <w:tc>
          <w:tcPr>
            <w:tcW w:w="842" w:type="pct"/>
            <w:vMerge w:val="continue"/>
            <w:vAlign w:val="center"/>
          </w:tcPr>
          <w:p w14:paraId="1CA81221">
            <w:pPr>
              <w:widowControl/>
              <w:adjustRightInd/>
              <w:snapToGrid/>
              <w:spacing w:line="240" w:lineRule="auto"/>
              <w:ind w:firstLine="0" w:firstLineChars="0"/>
              <w:jc w:val="center"/>
              <w:rPr>
                <w:rFonts w:cs="Times New Roman"/>
                <w:kern w:val="0"/>
                <w:sz w:val="21"/>
                <w:szCs w:val="21"/>
              </w:rPr>
            </w:pPr>
          </w:p>
        </w:tc>
        <w:tc>
          <w:tcPr>
            <w:tcW w:w="656" w:type="pct"/>
            <w:vAlign w:val="center"/>
          </w:tcPr>
          <w:p w14:paraId="76CC340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0.16</w:t>
            </w:r>
          </w:p>
        </w:tc>
        <w:tc>
          <w:tcPr>
            <w:tcW w:w="668" w:type="pct"/>
          </w:tcPr>
          <w:p w14:paraId="12F5120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0.21</w:t>
            </w:r>
          </w:p>
        </w:tc>
        <w:tc>
          <w:tcPr>
            <w:tcW w:w="668" w:type="pct"/>
          </w:tcPr>
          <w:p w14:paraId="5EC0E7B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0.17</w:t>
            </w:r>
          </w:p>
        </w:tc>
        <w:tc>
          <w:tcPr>
            <w:tcW w:w="668" w:type="pct"/>
          </w:tcPr>
          <w:p w14:paraId="29861D2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0.18</w:t>
            </w:r>
          </w:p>
        </w:tc>
        <w:tc>
          <w:tcPr>
            <w:tcW w:w="668" w:type="pct"/>
            <w:vMerge w:val="continue"/>
            <w:vAlign w:val="center"/>
          </w:tcPr>
          <w:p w14:paraId="1919AB41">
            <w:pPr>
              <w:widowControl/>
              <w:adjustRightInd/>
              <w:snapToGrid/>
              <w:spacing w:line="240" w:lineRule="auto"/>
              <w:ind w:firstLine="0" w:firstLineChars="0"/>
              <w:jc w:val="center"/>
              <w:rPr>
                <w:rFonts w:cs="Times New Roman"/>
                <w:kern w:val="0"/>
                <w:sz w:val="21"/>
                <w:szCs w:val="21"/>
              </w:rPr>
            </w:pPr>
          </w:p>
        </w:tc>
        <w:tc>
          <w:tcPr>
            <w:tcW w:w="464" w:type="pct"/>
            <w:vMerge w:val="continue"/>
            <w:vAlign w:val="center"/>
          </w:tcPr>
          <w:p w14:paraId="08CB8BAC">
            <w:pPr>
              <w:widowControl/>
              <w:adjustRightInd/>
              <w:snapToGrid/>
              <w:spacing w:line="240" w:lineRule="auto"/>
              <w:ind w:firstLine="0" w:firstLineChars="0"/>
              <w:jc w:val="center"/>
              <w:rPr>
                <w:rFonts w:cs="Times New Roman"/>
                <w:kern w:val="0"/>
                <w:sz w:val="21"/>
                <w:szCs w:val="21"/>
              </w:rPr>
            </w:pPr>
          </w:p>
        </w:tc>
      </w:tr>
    </w:tbl>
    <w:p w14:paraId="10F84263">
      <w:pPr>
        <w:widowControl/>
        <w:spacing w:line="240" w:lineRule="auto"/>
        <w:ind w:firstLine="0" w:firstLineChars="0"/>
        <w:rPr>
          <w:rFonts w:cs="Times New Roman"/>
          <w:bCs/>
          <w:sz w:val="21"/>
          <w:szCs w:val="21"/>
        </w:rPr>
      </w:pPr>
      <w:r>
        <w:rPr>
          <w:rFonts w:cs="Times New Roman"/>
          <w:bCs/>
          <w:sz w:val="21"/>
          <w:szCs w:val="21"/>
        </w:rPr>
        <w:t>注：ND表示未检出，</w:t>
      </w:r>
      <w:r>
        <w:rPr>
          <w:rFonts w:cs="Times New Roman"/>
          <w:sz w:val="21"/>
        </w:rPr>
        <w:t>硫化氢</w:t>
      </w:r>
      <w:r>
        <w:rPr>
          <w:rFonts w:cs="Times New Roman"/>
          <w:bCs/>
          <w:sz w:val="21"/>
          <w:szCs w:val="21"/>
        </w:rPr>
        <w:t>检出限为0.001</w:t>
      </w:r>
      <w:r>
        <w:rPr>
          <w:rFonts w:cs="Times New Roman"/>
          <w:bCs/>
          <w:sz w:val="21"/>
        </w:rPr>
        <w:t>mg/m</w:t>
      </w:r>
      <w:r>
        <w:rPr>
          <w:rFonts w:cs="Times New Roman"/>
          <w:bCs/>
          <w:sz w:val="21"/>
          <w:vertAlign w:val="superscript"/>
        </w:rPr>
        <w:t>3</w:t>
      </w:r>
      <w:r>
        <w:rPr>
          <w:rFonts w:cs="Times New Roman"/>
          <w:bCs/>
          <w:sz w:val="21"/>
          <w:szCs w:val="21"/>
        </w:rPr>
        <w:t>。</w:t>
      </w:r>
    </w:p>
    <w:p w14:paraId="1F178817">
      <w:pPr>
        <w:widowControl/>
        <w:ind w:firstLine="0" w:firstLineChars="0"/>
        <w:outlineLvl w:val="3"/>
        <w:rPr>
          <w:rFonts w:cs="Times New Roman"/>
          <w:b/>
          <w:bCs/>
          <w:sz w:val="28"/>
          <w:szCs w:val="32"/>
        </w:rPr>
      </w:pPr>
      <w:r>
        <w:rPr>
          <w:rFonts w:cs="Times New Roman"/>
          <w:b/>
          <w:bCs/>
          <w:sz w:val="28"/>
          <w:szCs w:val="32"/>
        </w:rPr>
        <w:t>3.</w:t>
      </w:r>
      <w:r>
        <w:rPr>
          <w:rFonts w:hint="eastAsia" w:cs="Times New Roman"/>
          <w:b/>
          <w:bCs/>
          <w:sz w:val="28"/>
          <w:szCs w:val="32"/>
        </w:rPr>
        <w:t>2</w:t>
      </w:r>
      <w:r>
        <w:rPr>
          <w:rFonts w:cs="Times New Roman"/>
          <w:b/>
          <w:bCs/>
          <w:sz w:val="28"/>
          <w:szCs w:val="32"/>
        </w:rPr>
        <w:t>.4.2 废水污染源达标情况</w:t>
      </w:r>
    </w:p>
    <w:p w14:paraId="64CC8FB4">
      <w:pPr>
        <w:ind w:firstLine="480"/>
        <w:rPr>
          <w:rFonts w:cs="Times New Roman"/>
        </w:rPr>
      </w:pPr>
      <w:r>
        <w:rPr>
          <w:rFonts w:cs="Times New Roman"/>
        </w:rPr>
        <w:t>现有项目废水例行监测结果见下表3.</w:t>
      </w:r>
      <w:r>
        <w:rPr>
          <w:rFonts w:hint="eastAsia" w:cs="Times New Roman"/>
        </w:rPr>
        <w:t>2.4</w:t>
      </w:r>
      <w:r>
        <w:rPr>
          <w:rFonts w:cs="Times New Roman"/>
        </w:rPr>
        <w:t>-</w:t>
      </w:r>
      <w:r>
        <w:rPr>
          <w:rFonts w:hint="eastAsia" w:cs="Times New Roman"/>
        </w:rPr>
        <w:t>3</w:t>
      </w:r>
      <w:r>
        <w:rPr>
          <w:rFonts w:cs="Times New Roman"/>
        </w:rPr>
        <w:t>，例行监测时间为2024.1~2024.12。根据</w:t>
      </w:r>
      <w:r>
        <w:rPr>
          <w:rFonts w:hAnsi="宋体" w:cs="Times New Roman"/>
          <w:szCs w:val="24"/>
        </w:rPr>
        <w:t>仪化公司</w:t>
      </w:r>
      <w:r>
        <w:rPr>
          <w:rFonts w:cs="Times New Roman"/>
        </w:rPr>
        <w:t>2024年例行和在线监测数据，现有项目废水污染物均能实现达标排放。</w:t>
      </w:r>
    </w:p>
    <w:p w14:paraId="16B1D2D2">
      <w:pPr>
        <w:adjustRightInd/>
        <w:snapToGrid/>
        <w:ind w:firstLine="0" w:firstLineChars="0"/>
        <w:jc w:val="center"/>
        <w:rPr>
          <w:rFonts w:cs="Times New Roman"/>
          <w:b/>
        </w:rPr>
      </w:pPr>
      <w:r>
        <w:rPr>
          <w:rFonts w:cs="Times New Roman"/>
          <w:b/>
        </w:rPr>
        <w:t>表3.</w:t>
      </w:r>
      <w:r>
        <w:rPr>
          <w:rFonts w:hint="eastAsia" w:cs="Times New Roman"/>
          <w:b/>
        </w:rPr>
        <w:t>2.4-3</w:t>
      </w:r>
      <w:r>
        <w:rPr>
          <w:rFonts w:cs="Times New Roman"/>
          <w:b/>
        </w:rPr>
        <w:t xml:space="preserve">  现有项目废水污染物例行监测统计</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Layout w:type="autofit"/>
        <w:tblCellMar>
          <w:top w:w="57" w:type="dxa"/>
          <w:left w:w="0" w:type="dxa"/>
          <w:bottom w:w="57" w:type="dxa"/>
          <w:right w:w="0" w:type="dxa"/>
        </w:tblCellMar>
      </w:tblPr>
      <w:tblGrid>
        <w:gridCol w:w="1281"/>
        <w:gridCol w:w="2129"/>
        <w:gridCol w:w="2278"/>
        <w:gridCol w:w="2213"/>
        <w:gridCol w:w="1875"/>
      </w:tblGrid>
      <w:tr w14:paraId="1A874DE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tblHeader/>
          <w:jc w:val="center"/>
        </w:trPr>
        <w:tc>
          <w:tcPr>
            <w:tcW w:w="655" w:type="pct"/>
            <w:tcMar>
              <w:top w:w="15" w:type="dxa"/>
              <w:left w:w="15" w:type="dxa"/>
              <w:bottom w:w="0" w:type="dxa"/>
              <w:right w:w="15" w:type="dxa"/>
            </w:tcMar>
            <w:vAlign w:val="center"/>
          </w:tcPr>
          <w:p w14:paraId="3EF18161">
            <w:pPr>
              <w:spacing w:line="240" w:lineRule="auto"/>
              <w:ind w:firstLine="0" w:firstLineChars="0"/>
              <w:jc w:val="center"/>
              <w:rPr>
                <w:rFonts w:cs="Times New Roman"/>
                <w:b/>
                <w:bCs/>
                <w:sz w:val="21"/>
                <w:szCs w:val="21"/>
              </w:rPr>
            </w:pPr>
            <w:r>
              <w:rPr>
                <w:rFonts w:cs="Times New Roman"/>
                <w:b/>
                <w:bCs/>
                <w:sz w:val="21"/>
                <w:szCs w:val="21"/>
              </w:rPr>
              <w:t>排放口</w:t>
            </w:r>
          </w:p>
        </w:tc>
        <w:tc>
          <w:tcPr>
            <w:tcW w:w="1089" w:type="pct"/>
            <w:tcMar>
              <w:top w:w="15" w:type="dxa"/>
              <w:left w:w="15" w:type="dxa"/>
              <w:bottom w:w="0" w:type="dxa"/>
              <w:right w:w="15" w:type="dxa"/>
            </w:tcMar>
            <w:vAlign w:val="center"/>
          </w:tcPr>
          <w:p w14:paraId="51FD3DD4">
            <w:pPr>
              <w:spacing w:line="240" w:lineRule="auto"/>
              <w:ind w:firstLine="0" w:firstLineChars="0"/>
              <w:jc w:val="center"/>
              <w:rPr>
                <w:rFonts w:cs="Times New Roman"/>
                <w:b/>
                <w:bCs/>
                <w:sz w:val="21"/>
                <w:szCs w:val="21"/>
              </w:rPr>
            </w:pPr>
            <w:r>
              <w:rPr>
                <w:rFonts w:cs="Times New Roman"/>
                <w:b/>
                <w:bCs/>
                <w:sz w:val="21"/>
                <w:szCs w:val="21"/>
              </w:rPr>
              <w:t>污染物类别</w:t>
            </w:r>
          </w:p>
        </w:tc>
        <w:tc>
          <w:tcPr>
            <w:tcW w:w="1165" w:type="pct"/>
            <w:vAlign w:val="center"/>
          </w:tcPr>
          <w:p w14:paraId="7B39D4D0">
            <w:pPr>
              <w:spacing w:line="240" w:lineRule="auto"/>
              <w:ind w:firstLine="0" w:firstLineChars="0"/>
              <w:jc w:val="center"/>
              <w:rPr>
                <w:rFonts w:cs="Times New Roman"/>
                <w:b/>
                <w:bCs/>
                <w:sz w:val="21"/>
                <w:szCs w:val="21"/>
              </w:rPr>
            </w:pPr>
            <w:r>
              <w:rPr>
                <w:rFonts w:cs="Times New Roman"/>
                <w:b/>
                <w:bCs/>
                <w:sz w:val="21"/>
                <w:szCs w:val="21"/>
              </w:rPr>
              <w:t>监测值（mg/L）</w:t>
            </w:r>
          </w:p>
        </w:tc>
        <w:tc>
          <w:tcPr>
            <w:tcW w:w="1132" w:type="pct"/>
            <w:tcMar>
              <w:top w:w="15" w:type="dxa"/>
              <w:left w:w="15" w:type="dxa"/>
              <w:bottom w:w="0" w:type="dxa"/>
              <w:right w:w="15" w:type="dxa"/>
            </w:tcMar>
            <w:vAlign w:val="center"/>
          </w:tcPr>
          <w:p w14:paraId="74A637DB">
            <w:pPr>
              <w:spacing w:line="240" w:lineRule="auto"/>
              <w:ind w:firstLine="0" w:firstLineChars="0"/>
              <w:jc w:val="center"/>
              <w:rPr>
                <w:rFonts w:cs="Times New Roman"/>
                <w:b/>
                <w:bCs/>
                <w:sz w:val="21"/>
                <w:szCs w:val="21"/>
              </w:rPr>
            </w:pPr>
            <w:r>
              <w:rPr>
                <w:rFonts w:cs="Times New Roman"/>
                <w:b/>
                <w:bCs/>
                <w:sz w:val="21"/>
                <w:szCs w:val="21"/>
              </w:rPr>
              <w:t>排放标准限值（mg/L）</w:t>
            </w:r>
          </w:p>
        </w:tc>
        <w:tc>
          <w:tcPr>
            <w:tcW w:w="959" w:type="pct"/>
            <w:tcMar>
              <w:top w:w="15" w:type="dxa"/>
              <w:left w:w="15" w:type="dxa"/>
              <w:bottom w:w="0" w:type="dxa"/>
              <w:right w:w="15" w:type="dxa"/>
            </w:tcMar>
            <w:vAlign w:val="center"/>
          </w:tcPr>
          <w:p w14:paraId="27B9B5FC">
            <w:pPr>
              <w:spacing w:line="240" w:lineRule="auto"/>
              <w:ind w:firstLine="0" w:firstLineChars="0"/>
              <w:jc w:val="center"/>
              <w:rPr>
                <w:rFonts w:cs="Times New Roman"/>
                <w:b/>
                <w:bCs/>
                <w:sz w:val="21"/>
                <w:szCs w:val="21"/>
              </w:rPr>
            </w:pPr>
            <w:r>
              <w:rPr>
                <w:rFonts w:cs="Times New Roman"/>
                <w:b/>
                <w:bCs/>
                <w:sz w:val="21"/>
                <w:szCs w:val="21"/>
              </w:rPr>
              <w:t>达标情况</w:t>
            </w:r>
          </w:p>
        </w:tc>
      </w:tr>
      <w:tr w14:paraId="67558DE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655" w:type="pct"/>
            <w:vMerge w:val="restart"/>
            <w:tcMar>
              <w:top w:w="15" w:type="dxa"/>
              <w:left w:w="15" w:type="dxa"/>
              <w:bottom w:w="0" w:type="dxa"/>
              <w:right w:w="15" w:type="dxa"/>
            </w:tcMar>
            <w:vAlign w:val="center"/>
          </w:tcPr>
          <w:p w14:paraId="53C46A16">
            <w:pPr>
              <w:spacing w:line="240" w:lineRule="auto"/>
              <w:ind w:firstLine="0" w:firstLineChars="0"/>
              <w:jc w:val="center"/>
              <w:rPr>
                <w:rFonts w:cs="Times New Roman"/>
                <w:sz w:val="21"/>
                <w:szCs w:val="21"/>
              </w:rPr>
            </w:pPr>
            <w:r>
              <w:rPr>
                <w:rFonts w:cs="Times New Roman"/>
                <w:sz w:val="21"/>
                <w:szCs w:val="21"/>
              </w:rPr>
              <w:t>生化装置东区排放口</w:t>
            </w:r>
          </w:p>
        </w:tc>
        <w:tc>
          <w:tcPr>
            <w:tcW w:w="1089" w:type="pct"/>
            <w:tcMar>
              <w:top w:w="15" w:type="dxa"/>
              <w:left w:w="15" w:type="dxa"/>
              <w:bottom w:w="0" w:type="dxa"/>
              <w:right w:w="15" w:type="dxa"/>
            </w:tcMar>
            <w:vAlign w:val="center"/>
          </w:tcPr>
          <w:p w14:paraId="3126BFA9">
            <w:pPr>
              <w:spacing w:line="240" w:lineRule="auto"/>
              <w:ind w:firstLine="0" w:firstLineChars="0"/>
              <w:jc w:val="center"/>
              <w:rPr>
                <w:rFonts w:cs="Times New Roman"/>
                <w:sz w:val="21"/>
                <w:szCs w:val="21"/>
              </w:rPr>
            </w:pPr>
            <w:r>
              <w:rPr>
                <w:rFonts w:cs="Times New Roman"/>
                <w:sz w:val="21"/>
                <w:szCs w:val="21"/>
              </w:rPr>
              <w:t>pH值（无量纲）</w:t>
            </w:r>
          </w:p>
        </w:tc>
        <w:tc>
          <w:tcPr>
            <w:tcW w:w="1165" w:type="pct"/>
            <w:vAlign w:val="center"/>
          </w:tcPr>
          <w:p w14:paraId="36937EED">
            <w:pPr>
              <w:widowControl/>
              <w:spacing w:line="240" w:lineRule="auto"/>
              <w:ind w:firstLine="0" w:firstLineChars="0"/>
              <w:jc w:val="center"/>
              <w:rPr>
                <w:rFonts w:cs="Times New Roman"/>
                <w:kern w:val="0"/>
                <w:sz w:val="21"/>
                <w:szCs w:val="21"/>
              </w:rPr>
            </w:pPr>
            <w:r>
              <w:rPr>
                <w:rFonts w:cs="Times New Roman"/>
                <w:kern w:val="0"/>
                <w:sz w:val="21"/>
                <w:szCs w:val="21"/>
              </w:rPr>
              <w:t>7.3~8.5</w:t>
            </w:r>
          </w:p>
        </w:tc>
        <w:tc>
          <w:tcPr>
            <w:tcW w:w="1132" w:type="pct"/>
            <w:tcMar>
              <w:top w:w="15" w:type="dxa"/>
              <w:left w:w="15" w:type="dxa"/>
              <w:bottom w:w="0" w:type="dxa"/>
              <w:right w:w="15" w:type="dxa"/>
            </w:tcMar>
            <w:vAlign w:val="center"/>
          </w:tcPr>
          <w:p w14:paraId="53791D58">
            <w:pPr>
              <w:widowControl/>
              <w:spacing w:line="240" w:lineRule="auto"/>
              <w:ind w:firstLine="0" w:firstLineChars="0"/>
              <w:jc w:val="center"/>
              <w:rPr>
                <w:rFonts w:cs="Times New Roman"/>
                <w:kern w:val="0"/>
                <w:sz w:val="21"/>
                <w:szCs w:val="21"/>
              </w:rPr>
            </w:pPr>
            <w:r>
              <w:rPr>
                <w:rFonts w:cs="Times New Roman"/>
                <w:sz w:val="21"/>
                <w:szCs w:val="21"/>
              </w:rPr>
              <w:t>6.0~9.0</w:t>
            </w:r>
          </w:p>
        </w:tc>
        <w:tc>
          <w:tcPr>
            <w:tcW w:w="959" w:type="pct"/>
            <w:tcMar>
              <w:top w:w="15" w:type="dxa"/>
              <w:left w:w="15" w:type="dxa"/>
              <w:bottom w:w="0" w:type="dxa"/>
              <w:right w:w="15" w:type="dxa"/>
            </w:tcMar>
            <w:vAlign w:val="center"/>
          </w:tcPr>
          <w:p w14:paraId="68678B3D">
            <w:pPr>
              <w:spacing w:line="240" w:lineRule="auto"/>
              <w:ind w:firstLine="0" w:firstLineChars="0"/>
              <w:jc w:val="center"/>
              <w:rPr>
                <w:rFonts w:cs="Times New Roman"/>
                <w:sz w:val="21"/>
                <w:szCs w:val="21"/>
              </w:rPr>
            </w:pPr>
            <w:r>
              <w:rPr>
                <w:rFonts w:cs="Times New Roman"/>
                <w:sz w:val="21"/>
                <w:szCs w:val="21"/>
              </w:rPr>
              <w:t>达标</w:t>
            </w:r>
          </w:p>
        </w:tc>
      </w:tr>
      <w:tr w14:paraId="520DE02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655" w:type="pct"/>
            <w:vMerge w:val="continue"/>
            <w:tcMar>
              <w:top w:w="15" w:type="dxa"/>
              <w:left w:w="15" w:type="dxa"/>
              <w:bottom w:w="0" w:type="dxa"/>
              <w:right w:w="15" w:type="dxa"/>
            </w:tcMar>
            <w:vAlign w:val="center"/>
          </w:tcPr>
          <w:p w14:paraId="5832DD71">
            <w:pPr>
              <w:spacing w:line="240" w:lineRule="auto"/>
              <w:ind w:firstLine="0" w:firstLineChars="0"/>
              <w:jc w:val="center"/>
              <w:rPr>
                <w:rFonts w:cs="Times New Roman"/>
                <w:sz w:val="21"/>
                <w:szCs w:val="21"/>
              </w:rPr>
            </w:pPr>
          </w:p>
        </w:tc>
        <w:tc>
          <w:tcPr>
            <w:tcW w:w="1089" w:type="pct"/>
            <w:tcMar>
              <w:top w:w="15" w:type="dxa"/>
              <w:left w:w="15" w:type="dxa"/>
              <w:bottom w:w="0" w:type="dxa"/>
              <w:right w:w="15" w:type="dxa"/>
            </w:tcMar>
            <w:vAlign w:val="center"/>
          </w:tcPr>
          <w:p w14:paraId="32662D2A">
            <w:pPr>
              <w:spacing w:line="240" w:lineRule="auto"/>
              <w:ind w:firstLine="0" w:firstLineChars="0"/>
              <w:jc w:val="center"/>
              <w:rPr>
                <w:rFonts w:cs="Times New Roman"/>
                <w:sz w:val="21"/>
                <w:szCs w:val="21"/>
              </w:rPr>
            </w:pPr>
            <w:r>
              <w:rPr>
                <w:rFonts w:cs="Times New Roman"/>
                <w:sz w:val="21"/>
                <w:szCs w:val="21"/>
              </w:rPr>
              <w:t>化学需氧量</w:t>
            </w:r>
          </w:p>
        </w:tc>
        <w:tc>
          <w:tcPr>
            <w:tcW w:w="1165" w:type="pct"/>
            <w:vAlign w:val="center"/>
          </w:tcPr>
          <w:p w14:paraId="14DF7A6E">
            <w:pPr>
              <w:widowControl/>
              <w:spacing w:line="240" w:lineRule="auto"/>
              <w:ind w:firstLine="0" w:firstLineChars="0"/>
              <w:jc w:val="center"/>
              <w:rPr>
                <w:rFonts w:cs="Times New Roman"/>
                <w:sz w:val="21"/>
                <w:szCs w:val="21"/>
              </w:rPr>
            </w:pPr>
            <w:r>
              <w:rPr>
                <w:rFonts w:cs="Times New Roman"/>
                <w:sz w:val="21"/>
                <w:szCs w:val="21"/>
              </w:rPr>
              <w:t>20~49</w:t>
            </w:r>
          </w:p>
        </w:tc>
        <w:tc>
          <w:tcPr>
            <w:tcW w:w="1132" w:type="pct"/>
            <w:tcMar>
              <w:top w:w="15" w:type="dxa"/>
              <w:left w:w="15" w:type="dxa"/>
              <w:bottom w:w="0" w:type="dxa"/>
              <w:right w:w="15" w:type="dxa"/>
            </w:tcMar>
            <w:vAlign w:val="center"/>
          </w:tcPr>
          <w:p w14:paraId="5C687D17">
            <w:pPr>
              <w:widowControl/>
              <w:spacing w:line="240" w:lineRule="auto"/>
              <w:ind w:firstLine="0" w:firstLineChars="0"/>
              <w:jc w:val="center"/>
              <w:rPr>
                <w:rFonts w:cs="Times New Roman"/>
                <w:kern w:val="0"/>
                <w:sz w:val="21"/>
                <w:szCs w:val="21"/>
              </w:rPr>
            </w:pPr>
            <w:r>
              <w:rPr>
                <w:rFonts w:cs="Times New Roman"/>
                <w:kern w:val="0"/>
                <w:sz w:val="21"/>
                <w:szCs w:val="21"/>
              </w:rPr>
              <w:t>50</w:t>
            </w:r>
          </w:p>
        </w:tc>
        <w:tc>
          <w:tcPr>
            <w:tcW w:w="959" w:type="pct"/>
            <w:tcMar>
              <w:top w:w="15" w:type="dxa"/>
              <w:left w:w="15" w:type="dxa"/>
              <w:bottom w:w="0" w:type="dxa"/>
              <w:right w:w="15" w:type="dxa"/>
            </w:tcMar>
            <w:vAlign w:val="center"/>
          </w:tcPr>
          <w:p w14:paraId="2F93BEDD">
            <w:pPr>
              <w:spacing w:line="240" w:lineRule="auto"/>
              <w:ind w:firstLine="0" w:firstLineChars="0"/>
              <w:jc w:val="center"/>
              <w:rPr>
                <w:rFonts w:cs="Times New Roman"/>
                <w:sz w:val="21"/>
                <w:szCs w:val="21"/>
              </w:rPr>
            </w:pPr>
            <w:r>
              <w:rPr>
                <w:rFonts w:cs="Times New Roman"/>
                <w:sz w:val="21"/>
                <w:szCs w:val="21"/>
              </w:rPr>
              <w:t>达标</w:t>
            </w:r>
          </w:p>
        </w:tc>
      </w:tr>
      <w:tr w14:paraId="4A9D641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655" w:type="pct"/>
            <w:vMerge w:val="continue"/>
            <w:tcMar>
              <w:top w:w="15" w:type="dxa"/>
              <w:left w:w="15" w:type="dxa"/>
              <w:bottom w:w="0" w:type="dxa"/>
              <w:right w:w="15" w:type="dxa"/>
            </w:tcMar>
            <w:vAlign w:val="center"/>
          </w:tcPr>
          <w:p w14:paraId="795D1706">
            <w:pPr>
              <w:spacing w:line="240" w:lineRule="auto"/>
              <w:ind w:firstLine="0" w:firstLineChars="0"/>
              <w:jc w:val="center"/>
              <w:rPr>
                <w:rFonts w:cs="Times New Roman"/>
                <w:sz w:val="21"/>
                <w:szCs w:val="21"/>
              </w:rPr>
            </w:pPr>
          </w:p>
        </w:tc>
        <w:tc>
          <w:tcPr>
            <w:tcW w:w="1089" w:type="pct"/>
            <w:tcMar>
              <w:top w:w="15" w:type="dxa"/>
              <w:left w:w="15" w:type="dxa"/>
              <w:bottom w:w="0" w:type="dxa"/>
              <w:right w:w="15" w:type="dxa"/>
            </w:tcMar>
            <w:vAlign w:val="center"/>
          </w:tcPr>
          <w:p w14:paraId="03493FBD">
            <w:pPr>
              <w:spacing w:line="240" w:lineRule="auto"/>
              <w:ind w:firstLine="0" w:firstLineChars="0"/>
              <w:jc w:val="center"/>
              <w:rPr>
                <w:rFonts w:cs="Times New Roman"/>
                <w:sz w:val="21"/>
                <w:szCs w:val="21"/>
              </w:rPr>
            </w:pPr>
            <w:r>
              <w:rPr>
                <w:rFonts w:cs="Times New Roman"/>
                <w:sz w:val="21"/>
                <w:szCs w:val="21"/>
              </w:rPr>
              <w:t>五日生化需氧量</w:t>
            </w:r>
          </w:p>
        </w:tc>
        <w:tc>
          <w:tcPr>
            <w:tcW w:w="1165" w:type="pct"/>
            <w:vAlign w:val="center"/>
          </w:tcPr>
          <w:p w14:paraId="2C1EE132">
            <w:pPr>
              <w:widowControl/>
              <w:spacing w:line="240" w:lineRule="auto"/>
              <w:ind w:firstLine="0" w:firstLineChars="0"/>
              <w:jc w:val="center"/>
              <w:rPr>
                <w:rFonts w:cs="Times New Roman"/>
                <w:sz w:val="21"/>
                <w:szCs w:val="21"/>
              </w:rPr>
            </w:pPr>
            <w:r>
              <w:rPr>
                <w:rFonts w:cs="Times New Roman"/>
                <w:sz w:val="21"/>
                <w:szCs w:val="21"/>
              </w:rPr>
              <w:t>6.0~7.4</w:t>
            </w:r>
          </w:p>
        </w:tc>
        <w:tc>
          <w:tcPr>
            <w:tcW w:w="1132" w:type="pct"/>
            <w:tcMar>
              <w:top w:w="15" w:type="dxa"/>
              <w:left w:w="15" w:type="dxa"/>
              <w:bottom w:w="0" w:type="dxa"/>
              <w:right w:w="15" w:type="dxa"/>
            </w:tcMar>
            <w:vAlign w:val="center"/>
          </w:tcPr>
          <w:p w14:paraId="37B20319">
            <w:pPr>
              <w:widowControl/>
              <w:spacing w:line="240" w:lineRule="auto"/>
              <w:ind w:firstLine="0" w:firstLineChars="0"/>
              <w:jc w:val="center"/>
              <w:rPr>
                <w:rFonts w:cs="Times New Roman"/>
                <w:kern w:val="0"/>
                <w:sz w:val="21"/>
                <w:szCs w:val="21"/>
              </w:rPr>
            </w:pPr>
            <w:r>
              <w:rPr>
                <w:rFonts w:cs="Times New Roman"/>
                <w:kern w:val="0"/>
                <w:sz w:val="21"/>
                <w:szCs w:val="21"/>
              </w:rPr>
              <w:t>20</w:t>
            </w:r>
          </w:p>
        </w:tc>
        <w:tc>
          <w:tcPr>
            <w:tcW w:w="959" w:type="pct"/>
            <w:tcMar>
              <w:top w:w="15" w:type="dxa"/>
              <w:left w:w="15" w:type="dxa"/>
              <w:bottom w:w="0" w:type="dxa"/>
              <w:right w:w="15" w:type="dxa"/>
            </w:tcMar>
            <w:vAlign w:val="center"/>
          </w:tcPr>
          <w:p w14:paraId="432DAEF2">
            <w:pPr>
              <w:spacing w:line="240" w:lineRule="auto"/>
              <w:ind w:firstLine="0" w:firstLineChars="0"/>
              <w:jc w:val="center"/>
              <w:rPr>
                <w:rFonts w:cs="Times New Roman"/>
                <w:sz w:val="21"/>
                <w:szCs w:val="21"/>
              </w:rPr>
            </w:pPr>
            <w:r>
              <w:rPr>
                <w:rFonts w:cs="Times New Roman"/>
                <w:sz w:val="21"/>
                <w:szCs w:val="21"/>
              </w:rPr>
              <w:t>达标</w:t>
            </w:r>
          </w:p>
        </w:tc>
      </w:tr>
      <w:tr w14:paraId="682DA7C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655" w:type="pct"/>
            <w:vMerge w:val="continue"/>
            <w:tcMar>
              <w:top w:w="15" w:type="dxa"/>
              <w:left w:w="15" w:type="dxa"/>
              <w:bottom w:w="0" w:type="dxa"/>
              <w:right w:w="15" w:type="dxa"/>
            </w:tcMar>
            <w:vAlign w:val="center"/>
          </w:tcPr>
          <w:p w14:paraId="13158898">
            <w:pPr>
              <w:spacing w:line="240" w:lineRule="auto"/>
              <w:ind w:firstLine="0" w:firstLineChars="0"/>
              <w:jc w:val="center"/>
              <w:rPr>
                <w:rFonts w:cs="Times New Roman"/>
                <w:sz w:val="21"/>
                <w:szCs w:val="21"/>
              </w:rPr>
            </w:pPr>
          </w:p>
        </w:tc>
        <w:tc>
          <w:tcPr>
            <w:tcW w:w="1089" w:type="pct"/>
            <w:tcMar>
              <w:top w:w="15" w:type="dxa"/>
              <w:left w:w="15" w:type="dxa"/>
              <w:bottom w:w="0" w:type="dxa"/>
              <w:right w:w="15" w:type="dxa"/>
            </w:tcMar>
            <w:vAlign w:val="center"/>
          </w:tcPr>
          <w:p w14:paraId="3C25F893">
            <w:pPr>
              <w:spacing w:line="240" w:lineRule="auto"/>
              <w:ind w:firstLine="0" w:firstLineChars="0"/>
              <w:jc w:val="center"/>
              <w:rPr>
                <w:rFonts w:cs="Times New Roman"/>
                <w:sz w:val="21"/>
                <w:szCs w:val="21"/>
              </w:rPr>
            </w:pPr>
            <w:r>
              <w:rPr>
                <w:rFonts w:cs="Times New Roman"/>
                <w:sz w:val="21"/>
                <w:szCs w:val="21"/>
              </w:rPr>
              <w:t>悬浮物</w:t>
            </w:r>
          </w:p>
        </w:tc>
        <w:tc>
          <w:tcPr>
            <w:tcW w:w="1165" w:type="pct"/>
            <w:vAlign w:val="center"/>
          </w:tcPr>
          <w:p w14:paraId="17BDF293">
            <w:pPr>
              <w:widowControl/>
              <w:spacing w:line="240" w:lineRule="auto"/>
              <w:ind w:firstLine="0" w:firstLineChars="0"/>
              <w:jc w:val="center"/>
              <w:rPr>
                <w:rFonts w:cs="Times New Roman"/>
                <w:sz w:val="21"/>
                <w:szCs w:val="21"/>
              </w:rPr>
            </w:pPr>
            <w:r>
              <w:rPr>
                <w:rFonts w:cs="Times New Roman"/>
                <w:sz w:val="21"/>
                <w:szCs w:val="21"/>
              </w:rPr>
              <w:t>11~15</w:t>
            </w:r>
          </w:p>
        </w:tc>
        <w:tc>
          <w:tcPr>
            <w:tcW w:w="1132" w:type="pct"/>
            <w:tcMar>
              <w:top w:w="15" w:type="dxa"/>
              <w:left w:w="15" w:type="dxa"/>
              <w:bottom w:w="0" w:type="dxa"/>
              <w:right w:w="15" w:type="dxa"/>
            </w:tcMar>
            <w:vAlign w:val="center"/>
          </w:tcPr>
          <w:p w14:paraId="6D0FBCB4">
            <w:pPr>
              <w:widowControl/>
              <w:spacing w:line="240" w:lineRule="auto"/>
              <w:ind w:firstLine="0" w:firstLineChars="0"/>
              <w:jc w:val="center"/>
              <w:rPr>
                <w:rFonts w:cs="Times New Roman"/>
                <w:kern w:val="0"/>
                <w:sz w:val="21"/>
                <w:szCs w:val="21"/>
              </w:rPr>
            </w:pPr>
            <w:r>
              <w:rPr>
                <w:rFonts w:cs="Times New Roman"/>
                <w:kern w:val="0"/>
                <w:sz w:val="21"/>
                <w:szCs w:val="21"/>
              </w:rPr>
              <w:t>30</w:t>
            </w:r>
          </w:p>
        </w:tc>
        <w:tc>
          <w:tcPr>
            <w:tcW w:w="959" w:type="pct"/>
            <w:tcMar>
              <w:top w:w="15" w:type="dxa"/>
              <w:left w:w="15" w:type="dxa"/>
              <w:bottom w:w="0" w:type="dxa"/>
              <w:right w:w="15" w:type="dxa"/>
            </w:tcMar>
            <w:vAlign w:val="center"/>
          </w:tcPr>
          <w:p w14:paraId="0FC7344A">
            <w:pPr>
              <w:spacing w:line="240" w:lineRule="auto"/>
              <w:ind w:firstLine="0" w:firstLineChars="0"/>
              <w:jc w:val="center"/>
              <w:rPr>
                <w:rFonts w:cs="Times New Roman"/>
                <w:sz w:val="21"/>
                <w:szCs w:val="21"/>
              </w:rPr>
            </w:pPr>
            <w:r>
              <w:rPr>
                <w:rFonts w:cs="Times New Roman"/>
                <w:sz w:val="21"/>
                <w:szCs w:val="21"/>
              </w:rPr>
              <w:t>达标</w:t>
            </w:r>
          </w:p>
        </w:tc>
      </w:tr>
      <w:tr w14:paraId="0CA0A18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655" w:type="pct"/>
            <w:vMerge w:val="continue"/>
            <w:tcMar>
              <w:top w:w="15" w:type="dxa"/>
              <w:left w:w="15" w:type="dxa"/>
              <w:bottom w:w="0" w:type="dxa"/>
              <w:right w:w="15" w:type="dxa"/>
            </w:tcMar>
            <w:vAlign w:val="center"/>
          </w:tcPr>
          <w:p w14:paraId="3A89DC7A">
            <w:pPr>
              <w:spacing w:line="240" w:lineRule="auto"/>
              <w:ind w:firstLine="0" w:firstLineChars="0"/>
              <w:jc w:val="center"/>
              <w:rPr>
                <w:rFonts w:cs="Times New Roman"/>
                <w:sz w:val="21"/>
                <w:szCs w:val="21"/>
              </w:rPr>
            </w:pPr>
          </w:p>
        </w:tc>
        <w:tc>
          <w:tcPr>
            <w:tcW w:w="1089" w:type="pct"/>
            <w:tcMar>
              <w:top w:w="15" w:type="dxa"/>
              <w:left w:w="15" w:type="dxa"/>
              <w:bottom w:w="0" w:type="dxa"/>
              <w:right w:w="15" w:type="dxa"/>
            </w:tcMar>
            <w:vAlign w:val="center"/>
          </w:tcPr>
          <w:p w14:paraId="55DBF8BB">
            <w:pPr>
              <w:spacing w:line="240" w:lineRule="auto"/>
              <w:ind w:firstLine="0" w:firstLineChars="0"/>
              <w:jc w:val="center"/>
              <w:rPr>
                <w:rFonts w:cs="Times New Roman"/>
                <w:sz w:val="21"/>
                <w:szCs w:val="21"/>
              </w:rPr>
            </w:pPr>
            <w:r>
              <w:rPr>
                <w:rFonts w:cs="Times New Roman"/>
                <w:sz w:val="21"/>
                <w:szCs w:val="21"/>
              </w:rPr>
              <w:t>氨氮</w:t>
            </w:r>
          </w:p>
        </w:tc>
        <w:tc>
          <w:tcPr>
            <w:tcW w:w="1165" w:type="pct"/>
            <w:vAlign w:val="center"/>
          </w:tcPr>
          <w:p w14:paraId="72E1F18D">
            <w:pPr>
              <w:widowControl/>
              <w:spacing w:line="240" w:lineRule="auto"/>
              <w:ind w:firstLine="0" w:firstLineChars="0"/>
              <w:jc w:val="center"/>
              <w:rPr>
                <w:rFonts w:cs="Times New Roman"/>
                <w:sz w:val="21"/>
                <w:szCs w:val="21"/>
              </w:rPr>
            </w:pPr>
            <w:r>
              <w:rPr>
                <w:rFonts w:cs="Times New Roman"/>
                <w:sz w:val="21"/>
                <w:szCs w:val="21"/>
              </w:rPr>
              <w:t>0.176~3.04</w:t>
            </w:r>
          </w:p>
        </w:tc>
        <w:tc>
          <w:tcPr>
            <w:tcW w:w="1132" w:type="pct"/>
            <w:tcMar>
              <w:top w:w="15" w:type="dxa"/>
              <w:left w:w="15" w:type="dxa"/>
              <w:bottom w:w="0" w:type="dxa"/>
              <w:right w:w="15" w:type="dxa"/>
            </w:tcMar>
            <w:vAlign w:val="center"/>
          </w:tcPr>
          <w:p w14:paraId="60FCA355">
            <w:pPr>
              <w:widowControl/>
              <w:spacing w:line="240" w:lineRule="auto"/>
              <w:ind w:firstLine="0" w:firstLineChars="0"/>
              <w:jc w:val="center"/>
              <w:rPr>
                <w:rFonts w:cs="Times New Roman"/>
                <w:kern w:val="0"/>
                <w:sz w:val="21"/>
                <w:szCs w:val="21"/>
              </w:rPr>
            </w:pPr>
            <w:r>
              <w:rPr>
                <w:rFonts w:cs="Times New Roman"/>
                <w:kern w:val="0"/>
                <w:sz w:val="21"/>
                <w:szCs w:val="21"/>
              </w:rPr>
              <w:t>5</w:t>
            </w:r>
          </w:p>
        </w:tc>
        <w:tc>
          <w:tcPr>
            <w:tcW w:w="959" w:type="pct"/>
            <w:tcMar>
              <w:top w:w="15" w:type="dxa"/>
              <w:left w:w="15" w:type="dxa"/>
              <w:bottom w:w="0" w:type="dxa"/>
              <w:right w:w="15" w:type="dxa"/>
            </w:tcMar>
            <w:vAlign w:val="center"/>
          </w:tcPr>
          <w:p w14:paraId="5712F07C">
            <w:pPr>
              <w:spacing w:line="240" w:lineRule="auto"/>
              <w:ind w:firstLine="0" w:firstLineChars="0"/>
              <w:jc w:val="center"/>
              <w:rPr>
                <w:rFonts w:cs="Times New Roman"/>
                <w:sz w:val="21"/>
                <w:szCs w:val="21"/>
              </w:rPr>
            </w:pPr>
            <w:r>
              <w:rPr>
                <w:rFonts w:cs="Times New Roman"/>
                <w:sz w:val="21"/>
                <w:szCs w:val="21"/>
              </w:rPr>
              <w:t>达标</w:t>
            </w:r>
          </w:p>
        </w:tc>
      </w:tr>
      <w:tr w14:paraId="2C6041D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655" w:type="pct"/>
            <w:vMerge w:val="continue"/>
            <w:tcMar>
              <w:top w:w="15" w:type="dxa"/>
              <w:left w:w="15" w:type="dxa"/>
              <w:bottom w:w="0" w:type="dxa"/>
              <w:right w:w="15" w:type="dxa"/>
            </w:tcMar>
            <w:vAlign w:val="center"/>
          </w:tcPr>
          <w:p w14:paraId="0960D79D">
            <w:pPr>
              <w:spacing w:line="240" w:lineRule="auto"/>
              <w:ind w:firstLine="0" w:firstLineChars="0"/>
              <w:jc w:val="center"/>
              <w:rPr>
                <w:rFonts w:cs="Times New Roman"/>
                <w:sz w:val="21"/>
                <w:szCs w:val="21"/>
              </w:rPr>
            </w:pPr>
          </w:p>
        </w:tc>
        <w:tc>
          <w:tcPr>
            <w:tcW w:w="1089" w:type="pct"/>
            <w:tcMar>
              <w:top w:w="15" w:type="dxa"/>
              <w:left w:w="15" w:type="dxa"/>
              <w:bottom w:w="0" w:type="dxa"/>
              <w:right w:w="15" w:type="dxa"/>
            </w:tcMar>
            <w:vAlign w:val="center"/>
          </w:tcPr>
          <w:p w14:paraId="633C5E47">
            <w:pPr>
              <w:spacing w:line="240" w:lineRule="auto"/>
              <w:ind w:firstLine="0" w:firstLineChars="0"/>
              <w:jc w:val="center"/>
              <w:rPr>
                <w:rFonts w:cs="Times New Roman"/>
                <w:sz w:val="21"/>
                <w:szCs w:val="21"/>
              </w:rPr>
            </w:pPr>
            <w:r>
              <w:rPr>
                <w:rFonts w:cs="Times New Roman"/>
                <w:sz w:val="21"/>
                <w:szCs w:val="21"/>
              </w:rPr>
              <w:t>总磷</w:t>
            </w:r>
          </w:p>
        </w:tc>
        <w:tc>
          <w:tcPr>
            <w:tcW w:w="1165" w:type="pct"/>
            <w:vAlign w:val="center"/>
          </w:tcPr>
          <w:p w14:paraId="1DF9A522">
            <w:pPr>
              <w:widowControl/>
              <w:spacing w:line="240" w:lineRule="auto"/>
              <w:ind w:firstLine="0" w:firstLineChars="0"/>
              <w:jc w:val="center"/>
              <w:rPr>
                <w:rFonts w:cs="Times New Roman"/>
                <w:sz w:val="21"/>
                <w:szCs w:val="21"/>
              </w:rPr>
            </w:pPr>
            <w:r>
              <w:rPr>
                <w:rFonts w:cs="Times New Roman"/>
                <w:sz w:val="21"/>
                <w:szCs w:val="21"/>
              </w:rPr>
              <w:t>0.112~0.488</w:t>
            </w:r>
          </w:p>
        </w:tc>
        <w:tc>
          <w:tcPr>
            <w:tcW w:w="1132" w:type="pct"/>
            <w:tcMar>
              <w:top w:w="15" w:type="dxa"/>
              <w:left w:w="15" w:type="dxa"/>
              <w:bottom w:w="0" w:type="dxa"/>
              <w:right w:w="15" w:type="dxa"/>
            </w:tcMar>
            <w:vAlign w:val="center"/>
          </w:tcPr>
          <w:p w14:paraId="0D40CCF1">
            <w:pPr>
              <w:widowControl/>
              <w:spacing w:line="240" w:lineRule="auto"/>
              <w:ind w:firstLine="0" w:firstLineChars="0"/>
              <w:jc w:val="center"/>
              <w:rPr>
                <w:rFonts w:cs="Times New Roman"/>
                <w:kern w:val="0"/>
                <w:sz w:val="21"/>
                <w:szCs w:val="21"/>
              </w:rPr>
            </w:pPr>
            <w:r>
              <w:rPr>
                <w:rFonts w:cs="Times New Roman"/>
                <w:kern w:val="0"/>
                <w:sz w:val="21"/>
                <w:szCs w:val="21"/>
              </w:rPr>
              <w:t>0.5</w:t>
            </w:r>
          </w:p>
        </w:tc>
        <w:tc>
          <w:tcPr>
            <w:tcW w:w="959" w:type="pct"/>
            <w:tcMar>
              <w:top w:w="15" w:type="dxa"/>
              <w:left w:w="15" w:type="dxa"/>
              <w:bottom w:w="0" w:type="dxa"/>
              <w:right w:w="15" w:type="dxa"/>
            </w:tcMar>
            <w:vAlign w:val="center"/>
          </w:tcPr>
          <w:p w14:paraId="0A02E6E3">
            <w:pPr>
              <w:spacing w:line="240" w:lineRule="auto"/>
              <w:ind w:firstLine="0" w:firstLineChars="0"/>
              <w:jc w:val="center"/>
              <w:rPr>
                <w:rFonts w:cs="Times New Roman"/>
                <w:sz w:val="21"/>
                <w:szCs w:val="21"/>
              </w:rPr>
            </w:pPr>
            <w:r>
              <w:rPr>
                <w:rFonts w:cs="Times New Roman"/>
                <w:sz w:val="21"/>
                <w:szCs w:val="21"/>
              </w:rPr>
              <w:t>达标</w:t>
            </w:r>
          </w:p>
        </w:tc>
      </w:tr>
      <w:tr w14:paraId="1913CE2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655" w:type="pct"/>
            <w:vMerge w:val="continue"/>
            <w:tcMar>
              <w:top w:w="15" w:type="dxa"/>
              <w:left w:w="15" w:type="dxa"/>
              <w:bottom w:w="0" w:type="dxa"/>
              <w:right w:w="15" w:type="dxa"/>
            </w:tcMar>
            <w:vAlign w:val="center"/>
          </w:tcPr>
          <w:p w14:paraId="03C9E757">
            <w:pPr>
              <w:spacing w:line="240" w:lineRule="auto"/>
              <w:ind w:firstLine="0" w:firstLineChars="0"/>
              <w:jc w:val="center"/>
              <w:rPr>
                <w:rFonts w:cs="Times New Roman"/>
                <w:sz w:val="21"/>
                <w:szCs w:val="21"/>
              </w:rPr>
            </w:pPr>
          </w:p>
        </w:tc>
        <w:tc>
          <w:tcPr>
            <w:tcW w:w="1089" w:type="pct"/>
            <w:tcMar>
              <w:top w:w="15" w:type="dxa"/>
              <w:left w:w="15" w:type="dxa"/>
              <w:bottom w:w="0" w:type="dxa"/>
              <w:right w:w="15" w:type="dxa"/>
            </w:tcMar>
            <w:vAlign w:val="center"/>
          </w:tcPr>
          <w:p w14:paraId="73BCA41B">
            <w:pPr>
              <w:spacing w:line="240" w:lineRule="auto"/>
              <w:ind w:firstLine="0" w:firstLineChars="0"/>
              <w:jc w:val="center"/>
              <w:rPr>
                <w:rFonts w:cs="Times New Roman"/>
                <w:sz w:val="21"/>
                <w:szCs w:val="21"/>
              </w:rPr>
            </w:pPr>
            <w:r>
              <w:rPr>
                <w:rFonts w:cs="Times New Roman"/>
                <w:sz w:val="21"/>
                <w:szCs w:val="21"/>
              </w:rPr>
              <w:t>总氮</w:t>
            </w:r>
          </w:p>
        </w:tc>
        <w:tc>
          <w:tcPr>
            <w:tcW w:w="1165" w:type="pct"/>
            <w:vAlign w:val="center"/>
          </w:tcPr>
          <w:p w14:paraId="26F0A628">
            <w:pPr>
              <w:widowControl/>
              <w:spacing w:line="240" w:lineRule="auto"/>
              <w:ind w:firstLine="0" w:firstLineChars="0"/>
              <w:jc w:val="center"/>
              <w:rPr>
                <w:rFonts w:cs="Times New Roman"/>
                <w:sz w:val="21"/>
                <w:szCs w:val="21"/>
              </w:rPr>
            </w:pPr>
            <w:r>
              <w:rPr>
                <w:rFonts w:cs="Times New Roman"/>
                <w:sz w:val="21"/>
                <w:szCs w:val="21"/>
              </w:rPr>
              <w:t>1.05~11</w:t>
            </w:r>
          </w:p>
        </w:tc>
        <w:tc>
          <w:tcPr>
            <w:tcW w:w="1132" w:type="pct"/>
            <w:tcMar>
              <w:top w:w="15" w:type="dxa"/>
              <w:left w:w="15" w:type="dxa"/>
              <w:bottom w:w="0" w:type="dxa"/>
              <w:right w:w="15" w:type="dxa"/>
            </w:tcMar>
            <w:vAlign w:val="center"/>
          </w:tcPr>
          <w:p w14:paraId="79231A3B">
            <w:pPr>
              <w:widowControl/>
              <w:spacing w:line="240" w:lineRule="auto"/>
              <w:ind w:firstLine="0" w:firstLineChars="0"/>
              <w:jc w:val="center"/>
              <w:rPr>
                <w:rFonts w:cs="Times New Roman"/>
                <w:kern w:val="0"/>
                <w:sz w:val="21"/>
                <w:szCs w:val="21"/>
              </w:rPr>
            </w:pPr>
            <w:r>
              <w:rPr>
                <w:rFonts w:hint="eastAsia" w:cs="Times New Roman"/>
                <w:kern w:val="0"/>
                <w:sz w:val="21"/>
                <w:szCs w:val="21"/>
              </w:rPr>
              <w:t>15</w:t>
            </w:r>
          </w:p>
        </w:tc>
        <w:tc>
          <w:tcPr>
            <w:tcW w:w="959" w:type="pct"/>
            <w:tcMar>
              <w:top w:w="15" w:type="dxa"/>
              <w:left w:w="15" w:type="dxa"/>
              <w:bottom w:w="0" w:type="dxa"/>
              <w:right w:w="15" w:type="dxa"/>
            </w:tcMar>
            <w:vAlign w:val="center"/>
          </w:tcPr>
          <w:p w14:paraId="52B23122">
            <w:pPr>
              <w:spacing w:line="240" w:lineRule="auto"/>
              <w:ind w:firstLine="0" w:firstLineChars="0"/>
              <w:jc w:val="center"/>
              <w:rPr>
                <w:rFonts w:cs="Times New Roman"/>
                <w:sz w:val="21"/>
                <w:szCs w:val="21"/>
              </w:rPr>
            </w:pPr>
            <w:r>
              <w:rPr>
                <w:rFonts w:cs="Times New Roman"/>
                <w:sz w:val="21"/>
                <w:szCs w:val="21"/>
              </w:rPr>
              <w:t>达标</w:t>
            </w:r>
          </w:p>
        </w:tc>
      </w:tr>
      <w:tr w14:paraId="72A2CE0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0" w:type="dxa"/>
            <w:bottom w:w="57" w:type="dxa"/>
            <w:right w:w="0" w:type="dxa"/>
          </w:tblCellMar>
        </w:tblPrEx>
        <w:trPr>
          <w:jc w:val="center"/>
        </w:trPr>
        <w:tc>
          <w:tcPr>
            <w:tcW w:w="655" w:type="pct"/>
            <w:vMerge w:val="continue"/>
            <w:tcMar>
              <w:top w:w="15" w:type="dxa"/>
              <w:left w:w="15" w:type="dxa"/>
              <w:bottom w:w="0" w:type="dxa"/>
              <w:right w:w="15" w:type="dxa"/>
            </w:tcMar>
            <w:vAlign w:val="center"/>
          </w:tcPr>
          <w:p w14:paraId="164E140D">
            <w:pPr>
              <w:spacing w:line="240" w:lineRule="auto"/>
              <w:ind w:firstLine="0" w:firstLineChars="0"/>
              <w:jc w:val="center"/>
              <w:rPr>
                <w:rFonts w:cs="Times New Roman"/>
                <w:sz w:val="21"/>
                <w:szCs w:val="21"/>
              </w:rPr>
            </w:pPr>
          </w:p>
        </w:tc>
        <w:tc>
          <w:tcPr>
            <w:tcW w:w="1089" w:type="pct"/>
            <w:tcMar>
              <w:top w:w="15" w:type="dxa"/>
              <w:left w:w="15" w:type="dxa"/>
              <w:bottom w:w="0" w:type="dxa"/>
              <w:right w:w="15" w:type="dxa"/>
            </w:tcMar>
            <w:vAlign w:val="center"/>
          </w:tcPr>
          <w:p w14:paraId="4C63E1CE">
            <w:pPr>
              <w:spacing w:line="240" w:lineRule="auto"/>
              <w:ind w:firstLine="0" w:firstLineChars="0"/>
              <w:jc w:val="center"/>
              <w:rPr>
                <w:rFonts w:cs="Times New Roman"/>
                <w:sz w:val="21"/>
                <w:szCs w:val="21"/>
              </w:rPr>
            </w:pPr>
            <w:r>
              <w:rPr>
                <w:rFonts w:cs="Times New Roman"/>
                <w:sz w:val="21"/>
                <w:szCs w:val="21"/>
              </w:rPr>
              <w:t>油类</w:t>
            </w:r>
          </w:p>
        </w:tc>
        <w:tc>
          <w:tcPr>
            <w:tcW w:w="1165" w:type="pct"/>
            <w:vAlign w:val="center"/>
          </w:tcPr>
          <w:p w14:paraId="2EDA86AF">
            <w:pPr>
              <w:widowControl/>
              <w:spacing w:line="240" w:lineRule="auto"/>
              <w:ind w:firstLine="0" w:firstLineChars="0"/>
              <w:jc w:val="center"/>
              <w:rPr>
                <w:rFonts w:cs="Times New Roman"/>
                <w:sz w:val="21"/>
                <w:szCs w:val="21"/>
              </w:rPr>
            </w:pPr>
            <w:r>
              <w:rPr>
                <w:rFonts w:cs="Times New Roman"/>
                <w:sz w:val="21"/>
                <w:szCs w:val="21"/>
              </w:rPr>
              <w:t>0.12~0.35</w:t>
            </w:r>
          </w:p>
        </w:tc>
        <w:tc>
          <w:tcPr>
            <w:tcW w:w="1132" w:type="pct"/>
            <w:tcMar>
              <w:top w:w="15" w:type="dxa"/>
              <w:left w:w="15" w:type="dxa"/>
              <w:bottom w:w="0" w:type="dxa"/>
              <w:right w:w="15" w:type="dxa"/>
            </w:tcMar>
            <w:vAlign w:val="center"/>
          </w:tcPr>
          <w:p w14:paraId="106DC22A">
            <w:pPr>
              <w:widowControl/>
              <w:spacing w:line="240" w:lineRule="auto"/>
              <w:ind w:firstLine="0" w:firstLineChars="0"/>
              <w:jc w:val="center"/>
              <w:rPr>
                <w:rFonts w:cs="Times New Roman"/>
                <w:kern w:val="0"/>
                <w:sz w:val="21"/>
                <w:szCs w:val="21"/>
              </w:rPr>
            </w:pPr>
            <w:r>
              <w:rPr>
                <w:rFonts w:hint="eastAsia" w:cs="Times New Roman"/>
                <w:kern w:val="0"/>
                <w:sz w:val="21"/>
                <w:szCs w:val="21"/>
              </w:rPr>
              <w:t>3</w:t>
            </w:r>
          </w:p>
        </w:tc>
        <w:tc>
          <w:tcPr>
            <w:tcW w:w="959" w:type="pct"/>
            <w:tcMar>
              <w:top w:w="15" w:type="dxa"/>
              <w:left w:w="15" w:type="dxa"/>
              <w:bottom w:w="0" w:type="dxa"/>
              <w:right w:w="15" w:type="dxa"/>
            </w:tcMar>
            <w:vAlign w:val="center"/>
          </w:tcPr>
          <w:p w14:paraId="5DBE8FE3">
            <w:pPr>
              <w:spacing w:line="240" w:lineRule="auto"/>
              <w:ind w:firstLine="0" w:firstLineChars="0"/>
              <w:jc w:val="center"/>
              <w:rPr>
                <w:rFonts w:cs="Times New Roman"/>
                <w:sz w:val="21"/>
                <w:szCs w:val="21"/>
              </w:rPr>
            </w:pPr>
            <w:r>
              <w:rPr>
                <w:rFonts w:cs="Times New Roman"/>
                <w:sz w:val="21"/>
                <w:szCs w:val="21"/>
              </w:rPr>
              <w:t>达标</w:t>
            </w:r>
          </w:p>
        </w:tc>
      </w:tr>
    </w:tbl>
    <w:p w14:paraId="0A59FBAB">
      <w:pPr>
        <w:widowControl/>
        <w:ind w:firstLine="0" w:firstLineChars="0"/>
        <w:outlineLvl w:val="3"/>
        <w:rPr>
          <w:rFonts w:cs="Times New Roman"/>
          <w:b/>
          <w:bCs/>
          <w:sz w:val="28"/>
          <w:szCs w:val="32"/>
        </w:rPr>
      </w:pPr>
      <w:r>
        <w:rPr>
          <w:rFonts w:cs="Times New Roman"/>
          <w:b/>
          <w:bCs/>
          <w:sz w:val="28"/>
          <w:szCs w:val="32"/>
        </w:rPr>
        <w:t>3.</w:t>
      </w:r>
      <w:r>
        <w:rPr>
          <w:rFonts w:hint="eastAsia" w:cs="Times New Roman"/>
          <w:b/>
          <w:bCs/>
          <w:sz w:val="28"/>
          <w:szCs w:val="32"/>
        </w:rPr>
        <w:t>2</w:t>
      </w:r>
      <w:r>
        <w:rPr>
          <w:rFonts w:cs="Times New Roman"/>
          <w:b/>
          <w:bCs/>
          <w:sz w:val="28"/>
          <w:szCs w:val="32"/>
        </w:rPr>
        <w:t>.4.3 厂界噪声达标情况</w:t>
      </w:r>
    </w:p>
    <w:p w14:paraId="5EC2E0CE">
      <w:pPr>
        <w:adjustRightInd/>
        <w:snapToGrid/>
        <w:ind w:firstLine="480"/>
        <w:rPr>
          <w:rFonts w:cs="Times New Roman"/>
          <w:szCs w:val="28"/>
        </w:rPr>
      </w:pPr>
      <w:r>
        <w:rPr>
          <w:rFonts w:hint="eastAsia" w:cs="Times New Roman"/>
          <w:szCs w:val="28"/>
        </w:rPr>
        <w:t>根据企业2</w:t>
      </w:r>
      <w:r>
        <w:rPr>
          <w:rFonts w:cs="Times New Roman"/>
          <w:szCs w:val="28"/>
        </w:rPr>
        <w:t>024</w:t>
      </w:r>
      <w:r>
        <w:rPr>
          <w:rFonts w:hint="eastAsia" w:cs="Times New Roman"/>
          <w:szCs w:val="28"/>
        </w:rPr>
        <w:t>年例行监测结果，企业厂界昼间、夜间噪声满足《工业企业厂界环境噪声排放标准》（GB12348-2008）中3类标准。</w:t>
      </w:r>
    </w:p>
    <w:p w14:paraId="7D8FEF2C">
      <w:pPr>
        <w:widowControl/>
        <w:ind w:firstLine="0" w:firstLineChars="0"/>
        <w:outlineLvl w:val="3"/>
        <w:rPr>
          <w:rFonts w:cs="Times New Roman"/>
          <w:b/>
          <w:bCs/>
          <w:sz w:val="28"/>
          <w:szCs w:val="32"/>
        </w:rPr>
      </w:pPr>
      <w:r>
        <w:rPr>
          <w:rFonts w:cs="Times New Roman"/>
          <w:b/>
          <w:bCs/>
          <w:sz w:val="28"/>
          <w:szCs w:val="32"/>
        </w:rPr>
        <w:t>3.</w:t>
      </w:r>
      <w:r>
        <w:rPr>
          <w:rFonts w:hint="eastAsia" w:cs="Times New Roman"/>
          <w:b/>
          <w:bCs/>
          <w:sz w:val="28"/>
          <w:szCs w:val="32"/>
        </w:rPr>
        <w:t>2</w:t>
      </w:r>
      <w:r>
        <w:rPr>
          <w:rFonts w:cs="Times New Roman"/>
          <w:b/>
          <w:bCs/>
          <w:sz w:val="28"/>
          <w:szCs w:val="32"/>
        </w:rPr>
        <w:t>.4.4 固废暂存及处置情况</w:t>
      </w:r>
    </w:p>
    <w:p w14:paraId="323B33EC">
      <w:pPr>
        <w:ind w:firstLine="480"/>
        <w:rPr>
          <w:rFonts w:hint="eastAsia" w:hAnsi="宋体"/>
          <w:szCs w:val="24"/>
        </w:rPr>
      </w:pPr>
      <w:r>
        <w:rPr>
          <w:rFonts w:hAnsi="宋体"/>
          <w:szCs w:val="24"/>
        </w:rPr>
        <w:t>现有危废库已按照《省生态环境厅关于印发〈江苏省固体废物全过程环境监管工作意见〉的通知》（苏环办〔2024〕16号）要求进行建设和贮存。各类标志、通讯设备、照明设施和消防设施已按照《环境保护图形标志固体废物贮存（处置）场》（GB15562.2-1995）和危险废物识别标识设置规范进行设置，危废库按照《危险废物贮存污染控制标准》（GB18597-2023）的要求采取了有效的防渗措施和渗漏收集措施；在危废暂存库出入口、设施内部、危险废物运输车辆通道等关键位置设置了在线视频监控，并与中控室联网。</w:t>
      </w:r>
    </w:p>
    <w:p w14:paraId="7BB8686A">
      <w:pPr>
        <w:ind w:firstLine="480"/>
        <w:rPr>
          <w:rFonts w:cs="Times New Roman"/>
          <w:szCs w:val="24"/>
        </w:rPr>
      </w:pPr>
      <w:r>
        <w:rPr>
          <w:rFonts w:hAnsi="宋体"/>
          <w:szCs w:val="24"/>
        </w:rPr>
        <w:t>危险废物出入库交接记录内容已按照《危险废物收集 贮存 运输技术规范》（HJ2025-2012）附录C，建立了危险废物贮存的台帐制度。</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Layout w:type="autofit"/>
        <w:tblCellMar>
          <w:top w:w="0" w:type="dxa"/>
          <w:left w:w="108" w:type="dxa"/>
          <w:bottom w:w="0" w:type="dxa"/>
          <w:right w:w="108" w:type="dxa"/>
        </w:tblCellMar>
      </w:tblPr>
      <w:tblGrid>
        <w:gridCol w:w="4929"/>
        <w:gridCol w:w="5033"/>
      </w:tblGrid>
      <w:tr w14:paraId="257C2E8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c>
          <w:tcPr>
            <w:tcW w:w="2474" w:type="pct"/>
            <w:vAlign w:val="center"/>
          </w:tcPr>
          <w:p w14:paraId="6C8AA610">
            <w:pPr>
              <w:adjustRightInd/>
              <w:spacing w:before="120" w:beforeLines="50" w:after="120" w:afterLines="50" w:line="240" w:lineRule="auto"/>
              <w:ind w:firstLine="0" w:firstLineChars="0"/>
              <w:jc w:val="center"/>
              <w:rPr>
                <w:rFonts w:cs="Times New Roman"/>
                <w:sz w:val="21"/>
                <w:szCs w:val="24"/>
              </w:rPr>
            </w:pPr>
            <w:r>
              <w:rPr>
                <w:rFonts w:cs="Times New Roman"/>
                <w:sz w:val="21"/>
                <w:szCs w:val="24"/>
              </w:rPr>
              <w:drawing>
                <wp:inline distT="0" distB="0" distL="0" distR="0">
                  <wp:extent cx="2879725" cy="2158365"/>
                  <wp:effectExtent l="0" t="0" r="0" b="0"/>
                  <wp:docPr id="1011298547" name="图片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1298547" name="图片 54"/>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a:xfrm>
                            <a:off x="0" y="0"/>
                            <a:ext cx="2880000" cy="2158998"/>
                          </a:xfrm>
                          <a:prstGeom prst="rect">
                            <a:avLst/>
                          </a:prstGeom>
                          <a:noFill/>
                          <a:ln>
                            <a:noFill/>
                          </a:ln>
                        </pic:spPr>
                      </pic:pic>
                    </a:graphicData>
                  </a:graphic>
                </wp:inline>
              </w:drawing>
            </w:r>
          </w:p>
        </w:tc>
        <w:tc>
          <w:tcPr>
            <w:tcW w:w="2526" w:type="pct"/>
            <w:vAlign w:val="center"/>
          </w:tcPr>
          <w:p w14:paraId="1E11A1E2">
            <w:pPr>
              <w:adjustRightInd/>
              <w:spacing w:before="120" w:beforeLines="50" w:after="120" w:afterLines="50" w:line="240" w:lineRule="auto"/>
              <w:ind w:firstLine="0" w:firstLineChars="0"/>
              <w:jc w:val="center"/>
              <w:rPr>
                <w:rFonts w:cs="Times New Roman"/>
                <w:sz w:val="21"/>
                <w:szCs w:val="24"/>
              </w:rPr>
            </w:pPr>
            <w:r>
              <w:rPr>
                <w:rFonts w:cs="Times New Roman"/>
                <w:sz w:val="21"/>
                <w:szCs w:val="24"/>
              </w:rPr>
              <w:drawing>
                <wp:inline distT="0" distB="0" distL="0" distR="0">
                  <wp:extent cx="2879725" cy="2159635"/>
                  <wp:effectExtent l="0" t="0" r="0" b="0"/>
                  <wp:docPr id="1348094213" name="图片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8094213" name="图片 55"/>
                          <pic:cNvPicPr>
                            <a:picLocks noChangeAspect="1" noChangeArrowheads="1"/>
                          </pic:cNvPicPr>
                        </pic:nvPicPr>
                        <pic:blipFill>
                          <a:blip r:embed="rId51" cstate="print">
                            <a:extLst>
                              <a:ext uri="{28A0092B-C50C-407E-A947-70E740481C1C}">
                                <a14:useLocalDpi xmlns:a14="http://schemas.microsoft.com/office/drawing/2010/main" val="0"/>
                              </a:ext>
                            </a:extLst>
                          </a:blip>
                          <a:srcRect/>
                          <a:stretch>
                            <a:fillRect/>
                          </a:stretch>
                        </pic:blipFill>
                        <pic:spPr>
                          <a:xfrm>
                            <a:off x="0" y="0"/>
                            <a:ext cx="2880000" cy="2160000"/>
                          </a:xfrm>
                          <a:prstGeom prst="rect">
                            <a:avLst/>
                          </a:prstGeom>
                          <a:noFill/>
                          <a:ln>
                            <a:noFill/>
                          </a:ln>
                        </pic:spPr>
                      </pic:pic>
                    </a:graphicData>
                  </a:graphic>
                </wp:inline>
              </w:drawing>
            </w:r>
          </w:p>
        </w:tc>
      </w:tr>
      <w:tr w14:paraId="6DF69AD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c>
          <w:tcPr>
            <w:tcW w:w="2474" w:type="pct"/>
            <w:vAlign w:val="center"/>
          </w:tcPr>
          <w:p w14:paraId="28109E59">
            <w:pPr>
              <w:adjustRightInd/>
              <w:spacing w:before="120" w:beforeLines="50" w:after="120" w:afterLines="50" w:line="240" w:lineRule="auto"/>
              <w:ind w:firstLine="0" w:firstLineChars="0"/>
              <w:jc w:val="center"/>
              <w:rPr>
                <w:rFonts w:cs="Times New Roman"/>
                <w:sz w:val="21"/>
                <w:szCs w:val="24"/>
              </w:rPr>
            </w:pPr>
            <w:r>
              <w:rPr>
                <w:rFonts w:cs="Times New Roman"/>
                <w:sz w:val="21"/>
                <w:szCs w:val="24"/>
              </w:rPr>
              <w:drawing>
                <wp:inline distT="0" distB="0" distL="0" distR="0">
                  <wp:extent cx="2879725" cy="2159635"/>
                  <wp:effectExtent l="0" t="0" r="0" b="0"/>
                  <wp:docPr id="611999483" name="图片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1999483" name="图片 56"/>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a:xfrm>
                            <a:off x="0" y="0"/>
                            <a:ext cx="2880000" cy="2160000"/>
                          </a:xfrm>
                          <a:prstGeom prst="rect">
                            <a:avLst/>
                          </a:prstGeom>
                          <a:noFill/>
                          <a:ln>
                            <a:noFill/>
                          </a:ln>
                        </pic:spPr>
                      </pic:pic>
                    </a:graphicData>
                  </a:graphic>
                </wp:inline>
              </w:drawing>
            </w:r>
          </w:p>
        </w:tc>
        <w:tc>
          <w:tcPr>
            <w:tcW w:w="2526" w:type="pct"/>
            <w:vAlign w:val="center"/>
          </w:tcPr>
          <w:p w14:paraId="20977880">
            <w:pPr>
              <w:adjustRightInd/>
              <w:spacing w:before="120" w:beforeLines="50" w:after="120" w:afterLines="50" w:line="240" w:lineRule="auto"/>
              <w:ind w:firstLine="0" w:firstLineChars="0"/>
              <w:jc w:val="center"/>
              <w:rPr>
                <w:rFonts w:cs="Times New Roman"/>
                <w:sz w:val="21"/>
                <w:szCs w:val="24"/>
              </w:rPr>
            </w:pPr>
            <w:r>
              <w:rPr>
                <w:rFonts w:cs="Times New Roman"/>
                <w:sz w:val="21"/>
                <w:szCs w:val="24"/>
              </w:rPr>
              <w:drawing>
                <wp:inline distT="0" distB="0" distL="0" distR="0">
                  <wp:extent cx="2879725" cy="2159635"/>
                  <wp:effectExtent l="0" t="0" r="0" b="0"/>
                  <wp:docPr id="328252907" name="图片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8252907" name="图片 57"/>
                          <pic:cNvPicPr>
                            <a:picLocks noChangeAspect="1" noChangeArrowheads="1"/>
                          </pic:cNvPicPr>
                        </pic:nvPicPr>
                        <pic:blipFill>
                          <a:blip r:embed="rId53" cstate="print">
                            <a:extLst>
                              <a:ext uri="{28A0092B-C50C-407E-A947-70E740481C1C}">
                                <a14:useLocalDpi xmlns:a14="http://schemas.microsoft.com/office/drawing/2010/main" val="0"/>
                              </a:ext>
                            </a:extLst>
                          </a:blip>
                          <a:srcRect/>
                          <a:stretch>
                            <a:fillRect/>
                          </a:stretch>
                        </pic:blipFill>
                        <pic:spPr>
                          <a:xfrm>
                            <a:off x="0" y="0"/>
                            <a:ext cx="2880000" cy="2160000"/>
                          </a:xfrm>
                          <a:prstGeom prst="rect">
                            <a:avLst/>
                          </a:prstGeom>
                          <a:noFill/>
                          <a:ln>
                            <a:noFill/>
                          </a:ln>
                        </pic:spPr>
                      </pic:pic>
                    </a:graphicData>
                  </a:graphic>
                </wp:inline>
              </w:drawing>
            </w:r>
          </w:p>
        </w:tc>
      </w:tr>
      <w:tr w14:paraId="7437565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397" w:hRule="atLeast"/>
        </w:trPr>
        <w:tc>
          <w:tcPr>
            <w:tcW w:w="2474" w:type="pct"/>
            <w:vAlign w:val="center"/>
          </w:tcPr>
          <w:p w14:paraId="28A024B8">
            <w:pPr>
              <w:spacing w:line="240" w:lineRule="auto"/>
              <w:ind w:firstLine="0" w:firstLineChars="0"/>
              <w:jc w:val="center"/>
              <w:rPr>
                <w:rFonts w:cs="Times New Roman"/>
                <w:b/>
                <w:bCs/>
                <w:sz w:val="21"/>
                <w:szCs w:val="21"/>
              </w:rPr>
            </w:pPr>
            <w:r>
              <w:rPr>
                <w:rFonts w:cs="Times New Roman"/>
                <w:b/>
                <w:bCs/>
                <w:sz w:val="21"/>
                <w:szCs w:val="21"/>
              </w:rPr>
              <w:drawing>
                <wp:inline distT="0" distB="0" distL="0" distR="0">
                  <wp:extent cx="2879725" cy="2159635"/>
                  <wp:effectExtent l="0" t="0" r="0" b="0"/>
                  <wp:docPr id="1832013049" name="图片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2013049" name="图片 58"/>
                          <pic:cNvPicPr>
                            <a:picLocks noChangeAspect="1" noChangeArrowheads="1"/>
                          </pic:cNvPicPr>
                        </pic:nvPicPr>
                        <pic:blipFill>
                          <a:blip r:embed="rId54" cstate="print">
                            <a:extLst>
                              <a:ext uri="{28A0092B-C50C-407E-A947-70E740481C1C}">
                                <a14:useLocalDpi xmlns:a14="http://schemas.microsoft.com/office/drawing/2010/main" val="0"/>
                              </a:ext>
                            </a:extLst>
                          </a:blip>
                          <a:srcRect/>
                          <a:stretch>
                            <a:fillRect/>
                          </a:stretch>
                        </pic:blipFill>
                        <pic:spPr>
                          <a:xfrm>
                            <a:off x="0" y="0"/>
                            <a:ext cx="2880000" cy="2160000"/>
                          </a:xfrm>
                          <a:prstGeom prst="rect">
                            <a:avLst/>
                          </a:prstGeom>
                          <a:noFill/>
                          <a:ln>
                            <a:noFill/>
                          </a:ln>
                        </pic:spPr>
                      </pic:pic>
                    </a:graphicData>
                  </a:graphic>
                </wp:inline>
              </w:drawing>
            </w:r>
          </w:p>
        </w:tc>
        <w:tc>
          <w:tcPr>
            <w:tcW w:w="2526" w:type="pct"/>
            <w:vAlign w:val="center"/>
          </w:tcPr>
          <w:p w14:paraId="22AD7A3E">
            <w:pPr>
              <w:spacing w:line="240" w:lineRule="auto"/>
              <w:ind w:firstLine="0" w:firstLineChars="0"/>
              <w:jc w:val="center"/>
              <w:rPr>
                <w:rFonts w:cs="Times New Roman"/>
                <w:b/>
                <w:bCs/>
                <w:sz w:val="21"/>
                <w:szCs w:val="21"/>
              </w:rPr>
            </w:pPr>
            <w:r>
              <w:rPr>
                <w:rFonts w:cs="Times New Roman"/>
                <w:b/>
                <w:bCs/>
                <w:sz w:val="21"/>
                <w:szCs w:val="21"/>
              </w:rPr>
              <w:drawing>
                <wp:inline distT="0" distB="0" distL="0" distR="0">
                  <wp:extent cx="2879725" cy="2159635"/>
                  <wp:effectExtent l="0" t="0" r="0" b="0"/>
                  <wp:docPr id="1675224644" name="图片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5224644" name="图片 59"/>
                          <pic:cNvPicPr>
                            <a:picLocks noChangeAspect="1" noChangeArrowheads="1"/>
                          </pic:cNvPicPr>
                        </pic:nvPicPr>
                        <pic:blipFill>
                          <a:blip r:embed="rId55" cstate="print">
                            <a:extLst>
                              <a:ext uri="{28A0092B-C50C-407E-A947-70E740481C1C}">
                                <a14:useLocalDpi xmlns:a14="http://schemas.microsoft.com/office/drawing/2010/main" val="0"/>
                              </a:ext>
                            </a:extLst>
                          </a:blip>
                          <a:srcRect/>
                          <a:stretch>
                            <a:fillRect/>
                          </a:stretch>
                        </pic:blipFill>
                        <pic:spPr>
                          <a:xfrm>
                            <a:off x="0" y="0"/>
                            <a:ext cx="2880000" cy="2160000"/>
                          </a:xfrm>
                          <a:prstGeom prst="rect">
                            <a:avLst/>
                          </a:prstGeom>
                          <a:noFill/>
                          <a:ln>
                            <a:noFill/>
                          </a:ln>
                        </pic:spPr>
                      </pic:pic>
                    </a:graphicData>
                  </a:graphic>
                </wp:inline>
              </w:drawing>
            </w:r>
          </w:p>
        </w:tc>
      </w:tr>
    </w:tbl>
    <w:p w14:paraId="09F936AF">
      <w:pPr>
        <w:adjustRightInd/>
        <w:snapToGrid/>
        <w:spacing w:line="360" w:lineRule="auto"/>
        <w:ind w:firstLine="0" w:firstLineChars="0"/>
        <w:jc w:val="center"/>
        <w:rPr>
          <w:rFonts w:cs="Times New Roman"/>
          <w:sz w:val="28"/>
          <w:szCs w:val="28"/>
        </w:rPr>
      </w:pPr>
      <w:r>
        <w:rPr>
          <w:rFonts w:cs="Times New Roman"/>
          <w:b/>
          <w:szCs w:val="24"/>
        </w:rPr>
        <w:t>图3.1-9 危废仓库现状图</w:t>
      </w:r>
    </w:p>
    <w:p w14:paraId="38B385A8">
      <w:pPr>
        <w:keepNext/>
        <w:keepLines/>
        <w:widowControl/>
        <w:spacing w:before="120" w:beforeLines="50" w:after="120" w:afterLines="50"/>
        <w:ind w:firstLine="0" w:firstLineChars="0"/>
        <w:outlineLvl w:val="1"/>
        <w:rPr>
          <w:rFonts w:cs="Times New Roman"/>
          <w:b/>
          <w:bCs/>
          <w:sz w:val="30"/>
          <w:szCs w:val="32"/>
        </w:rPr>
      </w:pPr>
      <w:bookmarkStart w:id="31" w:name="_Toc216962400"/>
      <w:r>
        <w:rPr>
          <w:rFonts w:cs="Times New Roman"/>
          <w:b/>
          <w:bCs/>
          <w:sz w:val="30"/>
          <w:szCs w:val="32"/>
        </w:rPr>
        <w:t>3.</w:t>
      </w:r>
      <w:r>
        <w:rPr>
          <w:rFonts w:hint="eastAsia" w:cs="Times New Roman"/>
          <w:b/>
          <w:bCs/>
          <w:sz w:val="30"/>
          <w:szCs w:val="32"/>
        </w:rPr>
        <w:t>3</w:t>
      </w:r>
      <w:r>
        <w:rPr>
          <w:rFonts w:cs="Times New Roman"/>
          <w:b/>
          <w:bCs/>
          <w:sz w:val="30"/>
          <w:szCs w:val="32"/>
        </w:rPr>
        <w:t xml:space="preserve"> </w:t>
      </w:r>
      <w:r>
        <w:rPr>
          <w:rFonts w:hint="eastAsia" w:cs="Times New Roman"/>
          <w:b/>
          <w:bCs/>
          <w:sz w:val="30"/>
          <w:szCs w:val="32"/>
        </w:rPr>
        <w:t>污染物排放情况</w:t>
      </w:r>
      <w:bookmarkEnd w:id="31"/>
    </w:p>
    <w:p w14:paraId="5A1B4CB4">
      <w:pPr>
        <w:ind w:firstLine="480"/>
        <w:rPr>
          <w:rFonts w:cs="Times New Roman"/>
          <w:szCs w:val="24"/>
        </w:rPr>
      </w:pPr>
      <w:bookmarkStart w:id="32" w:name="_Toc252453261"/>
      <w:r>
        <w:rPr>
          <w:rFonts w:cs="Times New Roman"/>
          <w:szCs w:val="24"/>
        </w:rPr>
        <w:t>仪化公司于2024年12月20日已完成排污许可证申报（编号：91321081323786271G001P）。根据仪化公司2024年排污许可证年度执行报告内容，2024年公司主要产生排放情况与全厂核定排放量信息如下表所示。</w:t>
      </w:r>
    </w:p>
    <w:p w14:paraId="645A8AF4">
      <w:pPr>
        <w:adjustRightInd/>
        <w:ind w:firstLine="0" w:firstLineChars="0"/>
        <w:jc w:val="center"/>
        <w:rPr>
          <w:rFonts w:hint="eastAsia" w:hAnsi="宋体" w:cs="Times New Roman"/>
          <w:b/>
          <w:szCs w:val="24"/>
        </w:rPr>
      </w:pPr>
      <w:r>
        <w:rPr>
          <w:rFonts w:hAnsi="宋体" w:cs="Times New Roman"/>
          <w:b/>
          <w:szCs w:val="24"/>
        </w:rPr>
        <w:t>表3.</w:t>
      </w:r>
      <w:r>
        <w:rPr>
          <w:rFonts w:hint="eastAsia" w:hAnsi="宋体" w:cs="Times New Roman"/>
          <w:b/>
          <w:szCs w:val="24"/>
        </w:rPr>
        <w:t>3-1</w:t>
      </w:r>
      <w:r>
        <w:rPr>
          <w:rFonts w:hAnsi="宋体" w:cs="Times New Roman"/>
          <w:b/>
          <w:szCs w:val="24"/>
        </w:rPr>
        <w:t xml:space="preserve">  仪化公司现有项目主要污染物排放情况（单位：t/a）</w:t>
      </w:r>
    </w:p>
    <w:tbl>
      <w:tblPr>
        <w:tblStyle w:val="88"/>
        <w:tblW w:w="5000" w:type="pct"/>
        <w:tblInd w:w="0" w:type="dxa"/>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Layout w:type="fixed"/>
        <w:tblCellMar>
          <w:top w:w="57" w:type="dxa"/>
          <w:left w:w="0" w:type="dxa"/>
          <w:bottom w:w="57" w:type="dxa"/>
          <w:right w:w="0" w:type="dxa"/>
        </w:tblCellMar>
      </w:tblPr>
      <w:tblGrid>
        <w:gridCol w:w="962"/>
        <w:gridCol w:w="694"/>
        <w:gridCol w:w="1203"/>
        <w:gridCol w:w="1955"/>
        <w:gridCol w:w="1655"/>
        <w:gridCol w:w="3277"/>
      </w:tblGrid>
      <w:tr w14:paraId="6962C238">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PrEx>
        <w:tc>
          <w:tcPr>
            <w:tcW w:w="2694" w:type="dxa"/>
            <w:gridSpan w:val="3"/>
            <w:tcBorders>
              <w:top w:val="single" w:color="000000" w:sz="12" w:space="0"/>
              <w:left w:val="nil"/>
            </w:tcBorders>
            <w:vAlign w:val="center"/>
          </w:tcPr>
          <w:p w14:paraId="00918C42">
            <w:pPr>
              <w:spacing w:line="240" w:lineRule="auto"/>
              <w:ind w:firstLine="0" w:firstLineChars="0"/>
              <w:jc w:val="center"/>
              <w:rPr>
                <w:rFonts w:cs="Times New Roman"/>
                <w:b/>
                <w:bCs/>
                <w:sz w:val="21"/>
                <w:szCs w:val="21"/>
              </w:rPr>
            </w:pPr>
            <w:r>
              <w:rPr>
                <w:rFonts w:cs="Times New Roman"/>
                <w:b/>
                <w:bCs/>
                <w:sz w:val="21"/>
                <w:szCs w:val="21"/>
              </w:rPr>
              <w:t>污染物</w:t>
            </w:r>
          </w:p>
        </w:tc>
        <w:tc>
          <w:tcPr>
            <w:tcW w:w="1842" w:type="dxa"/>
            <w:tcBorders>
              <w:top w:val="single" w:color="000000" w:sz="12" w:space="0"/>
            </w:tcBorders>
            <w:vAlign w:val="center"/>
          </w:tcPr>
          <w:p w14:paraId="6ABE7CBE">
            <w:pPr>
              <w:spacing w:line="240" w:lineRule="auto"/>
              <w:ind w:firstLine="0" w:firstLineChars="0"/>
              <w:jc w:val="center"/>
              <w:rPr>
                <w:rFonts w:cs="Times New Roman"/>
                <w:b/>
                <w:bCs/>
                <w:sz w:val="21"/>
                <w:szCs w:val="21"/>
              </w:rPr>
            </w:pPr>
            <w:bookmarkStart w:id="33" w:name="_Hlk208926759"/>
            <w:r>
              <w:rPr>
                <w:rFonts w:cs="Times New Roman"/>
                <w:b/>
                <w:bCs/>
                <w:sz w:val="21"/>
                <w:szCs w:val="21"/>
              </w:rPr>
              <w:t>2024年实际排放量</w:t>
            </w:r>
            <w:bookmarkEnd w:id="33"/>
          </w:p>
        </w:tc>
        <w:tc>
          <w:tcPr>
            <w:tcW w:w="1560" w:type="dxa"/>
            <w:tcBorders>
              <w:top w:val="single" w:color="000000" w:sz="12" w:space="0"/>
            </w:tcBorders>
            <w:vAlign w:val="center"/>
          </w:tcPr>
          <w:p w14:paraId="28C46AC7">
            <w:pPr>
              <w:spacing w:line="240" w:lineRule="auto"/>
              <w:ind w:firstLine="0" w:firstLineChars="0"/>
              <w:jc w:val="center"/>
              <w:rPr>
                <w:rFonts w:cs="Times New Roman"/>
                <w:b/>
                <w:bCs/>
                <w:sz w:val="21"/>
                <w:szCs w:val="21"/>
              </w:rPr>
            </w:pPr>
            <w:r>
              <w:rPr>
                <w:rFonts w:cs="Times New Roman"/>
                <w:b/>
                <w:bCs/>
                <w:sz w:val="21"/>
                <w:szCs w:val="21"/>
              </w:rPr>
              <w:t>排污许可量</w:t>
            </w:r>
          </w:p>
        </w:tc>
        <w:tc>
          <w:tcPr>
            <w:tcW w:w="3088" w:type="dxa"/>
            <w:tcBorders>
              <w:top w:val="single" w:color="000000" w:sz="12" w:space="0"/>
              <w:right w:val="nil"/>
            </w:tcBorders>
            <w:vAlign w:val="center"/>
          </w:tcPr>
          <w:p w14:paraId="12412CDC">
            <w:pPr>
              <w:spacing w:line="240" w:lineRule="auto"/>
              <w:ind w:firstLine="0" w:firstLineChars="0"/>
              <w:jc w:val="center"/>
              <w:rPr>
                <w:rFonts w:cs="Times New Roman"/>
                <w:b/>
                <w:bCs/>
                <w:sz w:val="21"/>
                <w:szCs w:val="21"/>
              </w:rPr>
            </w:pPr>
            <w:r>
              <w:rPr>
                <w:rFonts w:cs="Times New Roman"/>
                <w:b/>
                <w:bCs/>
                <w:sz w:val="21"/>
                <w:szCs w:val="21"/>
              </w:rPr>
              <w:t>实际排放量是否超出排污许可量</w:t>
            </w:r>
          </w:p>
        </w:tc>
      </w:tr>
      <w:tr w14:paraId="7D7AF880">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restart"/>
            <w:tcBorders>
              <w:left w:val="nil"/>
            </w:tcBorders>
            <w:vAlign w:val="center"/>
          </w:tcPr>
          <w:p w14:paraId="0CC1D76E">
            <w:pPr>
              <w:spacing w:line="240" w:lineRule="auto"/>
              <w:ind w:firstLine="0" w:firstLineChars="0"/>
              <w:jc w:val="center"/>
              <w:rPr>
                <w:rFonts w:cs="Times New Roman"/>
                <w:sz w:val="21"/>
                <w:szCs w:val="21"/>
              </w:rPr>
            </w:pPr>
            <w:r>
              <w:rPr>
                <w:rFonts w:cs="Times New Roman"/>
                <w:sz w:val="21"/>
                <w:szCs w:val="21"/>
              </w:rPr>
              <w:t>废气</w:t>
            </w:r>
          </w:p>
        </w:tc>
        <w:tc>
          <w:tcPr>
            <w:tcW w:w="1788" w:type="dxa"/>
            <w:gridSpan w:val="2"/>
            <w:vAlign w:val="center"/>
          </w:tcPr>
          <w:p w14:paraId="03725ED2">
            <w:pPr>
              <w:spacing w:line="240" w:lineRule="auto"/>
              <w:ind w:firstLine="0" w:firstLineChars="0"/>
              <w:jc w:val="center"/>
              <w:rPr>
                <w:rFonts w:cs="Times New Roman"/>
                <w:sz w:val="21"/>
                <w:szCs w:val="21"/>
              </w:rPr>
            </w:pPr>
            <w:r>
              <w:rPr>
                <w:rFonts w:cs="Times New Roman"/>
                <w:sz w:val="21"/>
                <w:szCs w:val="21"/>
              </w:rPr>
              <w:t>SO</w:t>
            </w:r>
            <w:r>
              <w:rPr>
                <w:rFonts w:cs="Times New Roman"/>
                <w:sz w:val="21"/>
                <w:szCs w:val="21"/>
                <w:vertAlign w:val="subscript"/>
              </w:rPr>
              <w:t>2</w:t>
            </w:r>
          </w:p>
        </w:tc>
        <w:tc>
          <w:tcPr>
            <w:tcW w:w="1842" w:type="dxa"/>
            <w:vAlign w:val="center"/>
          </w:tcPr>
          <w:p w14:paraId="55AC592F">
            <w:pPr>
              <w:spacing w:line="240" w:lineRule="auto"/>
              <w:ind w:firstLine="0" w:firstLineChars="0"/>
              <w:jc w:val="center"/>
              <w:rPr>
                <w:rFonts w:cs="Times New Roman"/>
                <w:sz w:val="21"/>
                <w:szCs w:val="21"/>
              </w:rPr>
            </w:pPr>
            <w:r>
              <w:rPr>
                <w:rFonts w:cs="Times New Roman"/>
                <w:sz w:val="21"/>
                <w:szCs w:val="21"/>
              </w:rPr>
              <w:t>74.5563</w:t>
            </w:r>
          </w:p>
        </w:tc>
        <w:tc>
          <w:tcPr>
            <w:tcW w:w="1560" w:type="dxa"/>
            <w:vAlign w:val="center"/>
          </w:tcPr>
          <w:p w14:paraId="4FE63112">
            <w:pPr>
              <w:spacing w:line="240" w:lineRule="auto"/>
              <w:ind w:firstLine="0" w:firstLineChars="0"/>
              <w:jc w:val="center"/>
              <w:rPr>
                <w:rFonts w:cs="Times New Roman"/>
                <w:sz w:val="21"/>
                <w:szCs w:val="21"/>
              </w:rPr>
            </w:pPr>
            <w:r>
              <w:rPr>
                <w:rFonts w:cs="Times New Roman"/>
                <w:sz w:val="21"/>
                <w:szCs w:val="21"/>
              </w:rPr>
              <w:t>2341.78</w:t>
            </w:r>
          </w:p>
        </w:tc>
        <w:tc>
          <w:tcPr>
            <w:tcW w:w="3088" w:type="dxa"/>
            <w:tcBorders>
              <w:right w:val="nil"/>
            </w:tcBorders>
            <w:vAlign w:val="center"/>
          </w:tcPr>
          <w:p w14:paraId="4CF566F1">
            <w:pPr>
              <w:spacing w:line="240" w:lineRule="auto"/>
              <w:ind w:firstLine="0" w:firstLineChars="0"/>
              <w:jc w:val="center"/>
              <w:rPr>
                <w:rFonts w:cs="Times New Roman"/>
                <w:sz w:val="21"/>
                <w:szCs w:val="21"/>
              </w:rPr>
            </w:pPr>
            <w:r>
              <w:rPr>
                <w:rFonts w:cs="Times New Roman"/>
                <w:sz w:val="21"/>
                <w:szCs w:val="21"/>
              </w:rPr>
              <w:t>否</w:t>
            </w:r>
          </w:p>
        </w:tc>
      </w:tr>
      <w:tr w14:paraId="3CC8B363">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continue"/>
            <w:tcBorders>
              <w:top w:val="nil"/>
              <w:left w:val="nil"/>
            </w:tcBorders>
            <w:vAlign w:val="center"/>
          </w:tcPr>
          <w:p w14:paraId="719C353E">
            <w:pPr>
              <w:spacing w:line="240" w:lineRule="auto"/>
              <w:ind w:firstLine="0" w:firstLineChars="0"/>
              <w:jc w:val="center"/>
              <w:rPr>
                <w:rFonts w:cs="Times New Roman"/>
                <w:sz w:val="21"/>
                <w:szCs w:val="21"/>
              </w:rPr>
            </w:pPr>
          </w:p>
        </w:tc>
        <w:tc>
          <w:tcPr>
            <w:tcW w:w="1788" w:type="dxa"/>
            <w:gridSpan w:val="2"/>
            <w:vAlign w:val="center"/>
          </w:tcPr>
          <w:p w14:paraId="10B37759">
            <w:pPr>
              <w:spacing w:line="240" w:lineRule="auto"/>
              <w:ind w:firstLine="0" w:firstLineChars="0"/>
              <w:jc w:val="center"/>
              <w:rPr>
                <w:rFonts w:cs="Times New Roman"/>
                <w:sz w:val="21"/>
                <w:szCs w:val="21"/>
              </w:rPr>
            </w:pPr>
            <w:r>
              <w:rPr>
                <w:rFonts w:cs="Times New Roman"/>
                <w:sz w:val="21"/>
                <w:szCs w:val="21"/>
              </w:rPr>
              <w:t>NO</w:t>
            </w:r>
            <w:r>
              <w:rPr>
                <w:rFonts w:cs="Times New Roman"/>
                <w:sz w:val="21"/>
                <w:szCs w:val="21"/>
                <w:vertAlign w:val="subscript"/>
              </w:rPr>
              <w:t>X</w:t>
            </w:r>
          </w:p>
        </w:tc>
        <w:tc>
          <w:tcPr>
            <w:tcW w:w="1842" w:type="dxa"/>
            <w:vAlign w:val="center"/>
          </w:tcPr>
          <w:p w14:paraId="4FF6537E">
            <w:pPr>
              <w:spacing w:line="240" w:lineRule="auto"/>
              <w:ind w:firstLine="0" w:firstLineChars="0"/>
              <w:jc w:val="center"/>
              <w:rPr>
                <w:rFonts w:cs="Times New Roman"/>
                <w:sz w:val="21"/>
                <w:szCs w:val="21"/>
              </w:rPr>
            </w:pPr>
            <w:r>
              <w:rPr>
                <w:rFonts w:cs="Times New Roman"/>
                <w:sz w:val="21"/>
                <w:szCs w:val="21"/>
              </w:rPr>
              <w:t>195.6343</w:t>
            </w:r>
          </w:p>
        </w:tc>
        <w:tc>
          <w:tcPr>
            <w:tcW w:w="1560" w:type="dxa"/>
            <w:vAlign w:val="center"/>
          </w:tcPr>
          <w:p w14:paraId="37EDF186">
            <w:pPr>
              <w:spacing w:line="240" w:lineRule="auto"/>
              <w:ind w:firstLine="0" w:firstLineChars="0"/>
              <w:jc w:val="center"/>
              <w:rPr>
                <w:rFonts w:cs="Times New Roman"/>
                <w:sz w:val="21"/>
                <w:szCs w:val="21"/>
              </w:rPr>
            </w:pPr>
            <w:r>
              <w:rPr>
                <w:rFonts w:cs="Times New Roman"/>
                <w:sz w:val="21"/>
                <w:szCs w:val="21"/>
              </w:rPr>
              <w:t>3388.58</w:t>
            </w:r>
          </w:p>
        </w:tc>
        <w:tc>
          <w:tcPr>
            <w:tcW w:w="3088" w:type="dxa"/>
            <w:tcBorders>
              <w:right w:val="nil"/>
            </w:tcBorders>
            <w:vAlign w:val="center"/>
          </w:tcPr>
          <w:p w14:paraId="3E5778F9">
            <w:pPr>
              <w:spacing w:line="240" w:lineRule="auto"/>
              <w:ind w:firstLine="0" w:firstLineChars="0"/>
              <w:jc w:val="center"/>
              <w:rPr>
                <w:rFonts w:cs="Times New Roman"/>
                <w:sz w:val="21"/>
                <w:szCs w:val="21"/>
              </w:rPr>
            </w:pPr>
            <w:r>
              <w:rPr>
                <w:rFonts w:cs="Times New Roman"/>
                <w:sz w:val="21"/>
                <w:szCs w:val="21"/>
              </w:rPr>
              <w:t>否</w:t>
            </w:r>
          </w:p>
        </w:tc>
      </w:tr>
      <w:tr w14:paraId="15F82886">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continue"/>
            <w:tcBorders>
              <w:top w:val="nil"/>
              <w:left w:val="nil"/>
            </w:tcBorders>
            <w:vAlign w:val="center"/>
          </w:tcPr>
          <w:p w14:paraId="7A96A904">
            <w:pPr>
              <w:spacing w:line="240" w:lineRule="auto"/>
              <w:ind w:firstLine="0" w:firstLineChars="0"/>
              <w:jc w:val="center"/>
              <w:rPr>
                <w:rFonts w:cs="Times New Roman"/>
                <w:sz w:val="21"/>
                <w:szCs w:val="21"/>
              </w:rPr>
            </w:pPr>
          </w:p>
        </w:tc>
        <w:tc>
          <w:tcPr>
            <w:tcW w:w="1788" w:type="dxa"/>
            <w:gridSpan w:val="2"/>
            <w:vAlign w:val="center"/>
          </w:tcPr>
          <w:p w14:paraId="00DEE64F">
            <w:pPr>
              <w:spacing w:line="240" w:lineRule="auto"/>
              <w:ind w:firstLine="0" w:firstLineChars="0"/>
              <w:jc w:val="center"/>
              <w:rPr>
                <w:rFonts w:cs="Times New Roman"/>
                <w:sz w:val="21"/>
                <w:szCs w:val="21"/>
              </w:rPr>
            </w:pPr>
            <w:r>
              <w:rPr>
                <w:rFonts w:cs="Times New Roman"/>
                <w:sz w:val="21"/>
                <w:szCs w:val="21"/>
              </w:rPr>
              <w:t>颗粒物</w:t>
            </w:r>
          </w:p>
        </w:tc>
        <w:tc>
          <w:tcPr>
            <w:tcW w:w="1842" w:type="dxa"/>
            <w:vAlign w:val="center"/>
          </w:tcPr>
          <w:p w14:paraId="02360EE3">
            <w:pPr>
              <w:spacing w:line="240" w:lineRule="auto"/>
              <w:ind w:firstLine="0" w:firstLineChars="0"/>
              <w:jc w:val="center"/>
              <w:rPr>
                <w:rFonts w:cs="Times New Roman"/>
                <w:sz w:val="21"/>
                <w:szCs w:val="21"/>
              </w:rPr>
            </w:pPr>
            <w:r>
              <w:rPr>
                <w:rFonts w:cs="Times New Roman"/>
                <w:sz w:val="21"/>
                <w:szCs w:val="21"/>
              </w:rPr>
              <w:t>22.7253</w:t>
            </w:r>
          </w:p>
        </w:tc>
        <w:tc>
          <w:tcPr>
            <w:tcW w:w="1560" w:type="dxa"/>
            <w:vAlign w:val="center"/>
          </w:tcPr>
          <w:p w14:paraId="6EE5D80E">
            <w:pPr>
              <w:spacing w:line="240" w:lineRule="auto"/>
              <w:ind w:firstLine="0" w:firstLineChars="0"/>
              <w:jc w:val="center"/>
              <w:rPr>
                <w:rFonts w:cs="Times New Roman"/>
                <w:sz w:val="21"/>
                <w:szCs w:val="21"/>
              </w:rPr>
            </w:pPr>
            <w:r>
              <w:rPr>
                <w:rFonts w:cs="Times New Roman"/>
                <w:sz w:val="21"/>
                <w:szCs w:val="21"/>
              </w:rPr>
              <w:t>370.6</w:t>
            </w:r>
          </w:p>
        </w:tc>
        <w:tc>
          <w:tcPr>
            <w:tcW w:w="3088" w:type="dxa"/>
            <w:tcBorders>
              <w:right w:val="nil"/>
            </w:tcBorders>
            <w:vAlign w:val="center"/>
          </w:tcPr>
          <w:p w14:paraId="029E8244">
            <w:pPr>
              <w:spacing w:line="240" w:lineRule="auto"/>
              <w:ind w:firstLine="0" w:firstLineChars="0"/>
              <w:jc w:val="center"/>
              <w:rPr>
                <w:rFonts w:cs="Times New Roman"/>
                <w:sz w:val="21"/>
                <w:szCs w:val="21"/>
              </w:rPr>
            </w:pPr>
            <w:r>
              <w:rPr>
                <w:rFonts w:cs="Times New Roman"/>
                <w:sz w:val="21"/>
                <w:szCs w:val="21"/>
              </w:rPr>
              <w:t>否</w:t>
            </w:r>
          </w:p>
        </w:tc>
      </w:tr>
      <w:tr w14:paraId="607ECF83">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continue"/>
            <w:tcBorders>
              <w:top w:val="nil"/>
              <w:left w:val="nil"/>
            </w:tcBorders>
            <w:vAlign w:val="center"/>
          </w:tcPr>
          <w:p w14:paraId="6C374A89">
            <w:pPr>
              <w:spacing w:line="240" w:lineRule="auto"/>
              <w:ind w:firstLine="0" w:firstLineChars="0"/>
              <w:jc w:val="center"/>
              <w:rPr>
                <w:rFonts w:cs="Times New Roman"/>
                <w:sz w:val="21"/>
                <w:szCs w:val="21"/>
              </w:rPr>
            </w:pPr>
          </w:p>
        </w:tc>
        <w:tc>
          <w:tcPr>
            <w:tcW w:w="654" w:type="dxa"/>
            <w:vMerge w:val="restart"/>
            <w:vAlign w:val="center"/>
          </w:tcPr>
          <w:p w14:paraId="203360E8">
            <w:pPr>
              <w:spacing w:line="240" w:lineRule="auto"/>
              <w:ind w:firstLine="0" w:firstLineChars="0"/>
              <w:jc w:val="center"/>
              <w:rPr>
                <w:rFonts w:cs="Times New Roman"/>
                <w:sz w:val="21"/>
                <w:szCs w:val="21"/>
              </w:rPr>
            </w:pPr>
            <w:r>
              <w:rPr>
                <w:rFonts w:cs="Times New Roman"/>
                <w:sz w:val="21"/>
                <w:szCs w:val="21"/>
              </w:rPr>
              <w:t>VOCs</w:t>
            </w:r>
          </w:p>
        </w:tc>
        <w:tc>
          <w:tcPr>
            <w:tcW w:w="1134" w:type="dxa"/>
            <w:vAlign w:val="center"/>
          </w:tcPr>
          <w:p w14:paraId="6E1976ED">
            <w:pPr>
              <w:spacing w:line="240" w:lineRule="auto"/>
              <w:ind w:firstLine="0" w:firstLineChars="0"/>
              <w:jc w:val="center"/>
              <w:rPr>
                <w:rFonts w:cs="Times New Roman"/>
                <w:sz w:val="21"/>
                <w:szCs w:val="21"/>
              </w:rPr>
            </w:pPr>
            <w:r>
              <w:rPr>
                <w:rFonts w:cs="Times New Roman"/>
                <w:sz w:val="21"/>
                <w:szCs w:val="21"/>
              </w:rPr>
              <w:t>有组织</w:t>
            </w:r>
          </w:p>
        </w:tc>
        <w:tc>
          <w:tcPr>
            <w:tcW w:w="1842" w:type="dxa"/>
            <w:vAlign w:val="center"/>
          </w:tcPr>
          <w:p w14:paraId="61F44959">
            <w:pPr>
              <w:spacing w:line="240" w:lineRule="auto"/>
              <w:ind w:firstLine="0" w:firstLineChars="0"/>
              <w:jc w:val="center"/>
              <w:rPr>
                <w:rFonts w:cs="Times New Roman"/>
                <w:sz w:val="21"/>
                <w:szCs w:val="21"/>
              </w:rPr>
            </w:pPr>
            <w:r>
              <w:rPr>
                <w:rFonts w:cs="Times New Roman"/>
                <w:sz w:val="21"/>
                <w:szCs w:val="21"/>
              </w:rPr>
              <w:t>372.82585</w:t>
            </w:r>
          </w:p>
        </w:tc>
        <w:tc>
          <w:tcPr>
            <w:tcW w:w="1560" w:type="dxa"/>
            <w:vAlign w:val="center"/>
          </w:tcPr>
          <w:p w14:paraId="73AEC0DB">
            <w:pPr>
              <w:spacing w:line="240" w:lineRule="auto"/>
              <w:ind w:firstLine="0" w:firstLineChars="0"/>
              <w:jc w:val="center"/>
              <w:rPr>
                <w:rFonts w:cs="Times New Roman"/>
                <w:sz w:val="21"/>
                <w:szCs w:val="21"/>
              </w:rPr>
            </w:pPr>
            <w:r>
              <w:rPr>
                <w:rFonts w:cs="Times New Roman"/>
                <w:sz w:val="21"/>
                <w:szCs w:val="21"/>
              </w:rPr>
              <w:t>382.7117</w:t>
            </w:r>
          </w:p>
        </w:tc>
        <w:tc>
          <w:tcPr>
            <w:tcW w:w="3088" w:type="dxa"/>
            <w:tcBorders>
              <w:right w:val="nil"/>
            </w:tcBorders>
            <w:vAlign w:val="center"/>
          </w:tcPr>
          <w:p w14:paraId="1229967C">
            <w:pPr>
              <w:spacing w:line="240" w:lineRule="auto"/>
              <w:ind w:firstLine="0" w:firstLineChars="0"/>
              <w:jc w:val="center"/>
              <w:rPr>
                <w:rFonts w:cs="Times New Roman"/>
                <w:sz w:val="21"/>
                <w:szCs w:val="21"/>
              </w:rPr>
            </w:pPr>
            <w:r>
              <w:rPr>
                <w:rFonts w:cs="Times New Roman"/>
                <w:sz w:val="21"/>
                <w:szCs w:val="21"/>
              </w:rPr>
              <w:t>否</w:t>
            </w:r>
          </w:p>
        </w:tc>
      </w:tr>
      <w:tr w14:paraId="5293B68A">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continue"/>
            <w:tcBorders>
              <w:top w:val="nil"/>
              <w:left w:val="nil"/>
              <w:bottom w:val="single" w:color="000000" w:sz="4" w:space="0"/>
            </w:tcBorders>
            <w:vAlign w:val="center"/>
          </w:tcPr>
          <w:p w14:paraId="7BEBC4D4">
            <w:pPr>
              <w:spacing w:line="240" w:lineRule="auto"/>
              <w:ind w:firstLine="0" w:firstLineChars="0"/>
              <w:jc w:val="center"/>
              <w:rPr>
                <w:rFonts w:cs="Times New Roman"/>
                <w:sz w:val="21"/>
                <w:szCs w:val="21"/>
              </w:rPr>
            </w:pPr>
          </w:p>
        </w:tc>
        <w:tc>
          <w:tcPr>
            <w:tcW w:w="654" w:type="dxa"/>
            <w:vMerge w:val="continue"/>
            <w:tcBorders>
              <w:top w:val="nil"/>
            </w:tcBorders>
            <w:vAlign w:val="center"/>
          </w:tcPr>
          <w:p w14:paraId="1EEAFCF7">
            <w:pPr>
              <w:spacing w:line="240" w:lineRule="auto"/>
              <w:ind w:firstLine="0" w:firstLineChars="0"/>
              <w:jc w:val="center"/>
              <w:rPr>
                <w:rFonts w:cs="Times New Roman"/>
                <w:sz w:val="21"/>
                <w:szCs w:val="21"/>
              </w:rPr>
            </w:pPr>
          </w:p>
        </w:tc>
        <w:tc>
          <w:tcPr>
            <w:tcW w:w="1134" w:type="dxa"/>
            <w:vAlign w:val="center"/>
          </w:tcPr>
          <w:p w14:paraId="37F764A0">
            <w:pPr>
              <w:spacing w:line="240" w:lineRule="auto"/>
              <w:ind w:firstLine="0" w:firstLineChars="0"/>
              <w:jc w:val="center"/>
              <w:rPr>
                <w:rFonts w:cs="Times New Roman"/>
                <w:sz w:val="21"/>
                <w:szCs w:val="21"/>
              </w:rPr>
            </w:pPr>
            <w:r>
              <w:rPr>
                <w:rFonts w:cs="Times New Roman"/>
                <w:sz w:val="21"/>
                <w:szCs w:val="21"/>
              </w:rPr>
              <w:t>无组织</w:t>
            </w:r>
          </w:p>
        </w:tc>
        <w:tc>
          <w:tcPr>
            <w:tcW w:w="1842" w:type="dxa"/>
            <w:vAlign w:val="center"/>
          </w:tcPr>
          <w:p w14:paraId="28DC2040">
            <w:pPr>
              <w:spacing w:line="240" w:lineRule="auto"/>
              <w:ind w:firstLine="0" w:firstLineChars="0"/>
              <w:jc w:val="center"/>
              <w:rPr>
                <w:rFonts w:cs="Times New Roman"/>
                <w:sz w:val="21"/>
                <w:szCs w:val="21"/>
              </w:rPr>
            </w:pPr>
            <w:r>
              <w:rPr>
                <w:rFonts w:cs="Times New Roman"/>
                <w:sz w:val="21"/>
                <w:szCs w:val="21"/>
              </w:rPr>
              <w:t>264.4</w:t>
            </w:r>
          </w:p>
        </w:tc>
        <w:tc>
          <w:tcPr>
            <w:tcW w:w="1560" w:type="dxa"/>
            <w:vAlign w:val="center"/>
          </w:tcPr>
          <w:p w14:paraId="1FCDEDBA">
            <w:pPr>
              <w:spacing w:line="240" w:lineRule="auto"/>
              <w:ind w:firstLine="0" w:firstLineChars="0"/>
              <w:jc w:val="center"/>
              <w:rPr>
                <w:rFonts w:cs="Times New Roman"/>
                <w:sz w:val="21"/>
                <w:szCs w:val="21"/>
              </w:rPr>
            </w:pPr>
            <w:r>
              <w:rPr>
                <w:rFonts w:cs="Times New Roman"/>
                <w:sz w:val="21"/>
                <w:szCs w:val="21"/>
              </w:rPr>
              <w:t>512.663</w:t>
            </w:r>
          </w:p>
        </w:tc>
        <w:tc>
          <w:tcPr>
            <w:tcW w:w="3088" w:type="dxa"/>
            <w:tcBorders>
              <w:right w:val="nil"/>
            </w:tcBorders>
            <w:vAlign w:val="center"/>
          </w:tcPr>
          <w:p w14:paraId="3A25AE12">
            <w:pPr>
              <w:spacing w:line="240" w:lineRule="auto"/>
              <w:ind w:firstLine="0" w:firstLineChars="0"/>
              <w:jc w:val="center"/>
              <w:rPr>
                <w:rFonts w:cs="Times New Roman"/>
                <w:sz w:val="21"/>
                <w:szCs w:val="21"/>
              </w:rPr>
            </w:pPr>
            <w:r>
              <w:rPr>
                <w:rFonts w:cs="Times New Roman"/>
                <w:sz w:val="21"/>
                <w:szCs w:val="21"/>
              </w:rPr>
              <w:t>否</w:t>
            </w:r>
          </w:p>
        </w:tc>
      </w:tr>
      <w:tr w14:paraId="1BC63B51">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restart"/>
            <w:tcBorders>
              <w:left w:val="nil"/>
            </w:tcBorders>
            <w:vAlign w:val="center"/>
          </w:tcPr>
          <w:p w14:paraId="07CEA959">
            <w:pPr>
              <w:spacing w:line="240" w:lineRule="auto"/>
              <w:ind w:firstLine="0" w:firstLineChars="0"/>
              <w:jc w:val="center"/>
              <w:rPr>
                <w:rFonts w:cs="Times New Roman"/>
                <w:sz w:val="21"/>
                <w:szCs w:val="21"/>
              </w:rPr>
            </w:pPr>
            <w:r>
              <w:rPr>
                <w:rFonts w:cs="Times New Roman"/>
                <w:sz w:val="21"/>
                <w:szCs w:val="21"/>
              </w:rPr>
              <w:t>废水</w:t>
            </w:r>
          </w:p>
        </w:tc>
        <w:tc>
          <w:tcPr>
            <w:tcW w:w="1788" w:type="dxa"/>
            <w:gridSpan w:val="2"/>
            <w:vAlign w:val="center"/>
          </w:tcPr>
          <w:p w14:paraId="1E436D50">
            <w:pPr>
              <w:spacing w:line="240" w:lineRule="auto"/>
              <w:ind w:firstLine="0" w:firstLineChars="0"/>
              <w:jc w:val="center"/>
              <w:rPr>
                <w:rFonts w:cs="Times New Roman"/>
                <w:sz w:val="21"/>
                <w:szCs w:val="21"/>
              </w:rPr>
            </w:pPr>
            <w:r>
              <w:rPr>
                <w:rFonts w:cs="Times New Roman"/>
                <w:sz w:val="21"/>
                <w:szCs w:val="21"/>
              </w:rPr>
              <w:t>废水量</w:t>
            </w:r>
          </w:p>
        </w:tc>
        <w:tc>
          <w:tcPr>
            <w:tcW w:w="1842" w:type="dxa"/>
            <w:vAlign w:val="center"/>
          </w:tcPr>
          <w:p w14:paraId="1BC54F76">
            <w:pPr>
              <w:spacing w:line="240" w:lineRule="auto"/>
              <w:ind w:firstLine="0" w:firstLineChars="0"/>
              <w:jc w:val="center"/>
              <w:rPr>
                <w:rFonts w:cs="Times New Roman"/>
                <w:sz w:val="21"/>
                <w:szCs w:val="21"/>
              </w:rPr>
            </w:pPr>
            <w:bookmarkStart w:id="34" w:name="_Hlk208926771"/>
            <w:r>
              <w:rPr>
                <w:rFonts w:cs="Times New Roman"/>
                <w:sz w:val="21"/>
                <w:szCs w:val="21"/>
              </w:rPr>
              <w:t>1142.267万</w:t>
            </w:r>
            <w:bookmarkEnd w:id="34"/>
          </w:p>
        </w:tc>
        <w:tc>
          <w:tcPr>
            <w:tcW w:w="1560" w:type="dxa"/>
            <w:vAlign w:val="center"/>
          </w:tcPr>
          <w:p w14:paraId="7B861A96">
            <w:pPr>
              <w:spacing w:line="240" w:lineRule="auto"/>
              <w:ind w:firstLine="0" w:firstLineChars="0"/>
              <w:jc w:val="center"/>
              <w:rPr>
                <w:rFonts w:cs="Times New Roman"/>
                <w:sz w:val="21"/>
                <w:szCs w:val="21"/>
              </w:rPr>
            </w:pPr>
            <w:bookmarkStart w:id="35" w:name="_Hlk208926741"/>
            <w:r>
              <w:rPr>
                <w:rFonts w:cs="Times New Roman"/>
                <w:sz w:val="21"/>
                <w:szCs w:val="21"/>
              </w:rPr>
              <w:t>1422.62万</w:t>
            </w:r>
            <w:bookmarkEnd w:id="35"/>
          </w:p>
        </w:tc>
        <w:tc>
          <w:tcPr>
            <w:tcW w:w="3088" w:type="dxa"/>
            <w:tcBorders>
              <w:right w:val="nil"/>
            </w:tcBorders>
            <w:vAlign w:val="center"/>
          </w:tcPr>
          <w:p w14:paraId="62B6D996">
            <w:pPr>
              <w:spacing w:line="240" w:lineRule="auto"/>
              <w:ind w:firstLine="0" w:firstLineChars="0"/>
              <w:jc w:val="center"/>
              <w:rPr>
                <w:rFonts w:cs="Times New Roman"/>
                <w:sz w:val="21"/>
                <w:szCs w:val="21"/>
              </w:rPr>
            </w:pPr>
            <w:r>
              <w:rPr>
                <w:rFonts w:cs="Times New Roman"/>
                <w:sz w:val="21"/>
                <w:szCs w:val="21"/>
              </w:rPr>
              <w:t>否</w:t>
            </w:r>
          </w:p>
        </w:tc>
      </w:tr>
      <w:tr w14:paraId="7C5F469D">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continue"/>
            <w:tcBorders>
              <w:top w:val="single" w:color="000000" w:sz="4" w:space="0"/>
              <w:left w:val="nil"/>
            </w:tcBorders>
            <w:vAlign w:val="center"/>
          </w:tcPr>
          <w:p w14:paraId="1EDE5484">
            <w:pPr>
              <w:spacing w:line="240" w:lineRule="auto"/>
              <w:ind w:firstLine="0" w:firstLineChars="0"/>
              <w:jc w:val="center"/>
              <w:rPr>
                <w:rFonts w:cs="Times New Roman"/>
                <w:sz w:val="21"/>
                <w:szCs w:val="21"/>
              </w:rPr>
            </w:pPr>
          </w:p>
        </w:tc>
        <w:tc>
          <w:tcPr>
            <w:tcW w:w="1788" w:type="dxa"/>
            <w:gridSpan w:val="2"/>
            <w:vAlign w:val="center"/>
          </w:tcPr>
          <w:p w14:paraId="525D075F">
            <w:pPr>
              <w:spacing w:line="240" w:lineRule="auto"/>
              <w:ind w:firstLine="0" w:firstLineChars="0"/>
              <w:jc w:val="center"/>
              <w:rPr>
                <w:rFonts w:cs="Times New Roman"/>
                <w:sz w:val="21"/>
                <w:szCs w:val="21"/>
              </w:rPr>
            </w:pPr>
            <w:r>
              <w:rPr>
                <w:rFonts w:cs="Times New Roman"/>
                <w:sz w:val="21"/>
                <w:szCs w:val="21"/>
              </w:rPr>
              <w:t>COD</w:t>
            </w:r>
          </w:p>
        </w:tc>
        <w:tc>
          <w:tcPr>
            <w:tcW w:w="1842" w:type="dxa"/>
            <w:vAlign w:val="center"/>
          </w:tcPr>
          <w:p w14:paraId="55F0A2EC">
            <w:pPr>
              <w:spacing w:line="240" w:lineRule="auto"/>
              <w:ind w:firstLine="0" w:firstLineChars="0"/>
              <w:jc w:val="center"/>
              <w:rPr>
                <w:rFonts w:cs="Times New Roman"/>
                <w:sz w:val="21"/>
                <w:szCs w:val="21"/>
              </w:rPr>
            </w:pPr>
            <w:r>
              <w:rPr>
                <w:rFonts w:cs="Times New Roman"/>
                <w:sz w:val="21"/>
                <w:szCs w:val="21"/>
              </w:rPr>
              <w:t>482.8008</w:t>
            </w:r>
          </w:p>
        </w:tc>
        <w:tc>
          <w:tcPr>
            <w:tcW w:w="1560" w:type="dxa"/>
            <w:vAlign w:val="center"/>
          </w:tcPr>
          <w:p w14:paraId="0BA728A8">
            <w:pPr>
              <w:spacing w:line="240" w:lineRule="auto"/>
              <w:ind w:firstLine="0" w:firstLineChars="0"/>
              <w:jc w:val="center"/>
              <w:rPr>
                <w:rFonts w:cs="Times New Roman"/>
                <w:sz w:val="21"/>
                <w:szCs w:val="21"/>
              </w:rPr>
            </w:pPr>
            <w:r>
              <w:rPr>
                <w:rFonts w:cs="Times New Roman"/>
                <w:sz w:val="21"/>
                <w:szCs w:val="21"/>
              </w:rPr>
              <w:t>1024.358</w:t>
            </w:r>
          </w:p>
        </w:tc>
        <w:tc>
          <w:tcPr>
            <w:tcW w:w="3088" w:type="dxa"/>
            <w:tcBorders>
              <w:right w:val="nil"/>
            </w:tcBorders>
            <w:vAlign w:val="center"/>
          </w:tcPr>
          <w:p w14:paraId="26CF5E3E">
            <w:pPr>
              <w:spacing w:line="240" w:lineRule="auto"/>
              <w:ind w:firstLine="0" w:firstLineChars="0"/>
              <w:jc w:val="center"/>
              <w:rPr>
                <w:rFonts w:cs="Times New Roman"/>
                <w:sz w:val="21"/>
                <w:szCs w:val="21"/>
              </w:rPr>
            </w:pPr>
            <w:r>
              <w:rPr>
                <w:rFonts w:cs="Times New Roman"/>
                <w:sz w:val="21"/>
                <w:szCs w:val="21"/>
              </w:rPr>
              <w:t>否</w:t>
            </w:r>
          </w:p>
        </w:tc>
      </w:tr>
      <w:tr w14:paraId="751CA3CE">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continue"/>
            <w:tcBorders>
              <w:top w:val="single" w:color="000000" w:sz="4" w:space="0"/>
              <w:left w:val="nil"/>
            </w:tcBorders>
            <w:vAlign w:val="center"/>
          </w:tcPr>
          <w:p w14:paraId="6E24E9EC">
            <w:pPr>
              <w:spacing w:line="240" w:lineRule="auto"/>
              <w:ind w:firstLine="0" w:firstLineChars="0"/>
              <w:jc w:val="center"/>
              <w:rPr>
                <w:rFonts w:cs="Times New Roman"/>
                <w:sz w:val="21"/>
                <w:szCs w:val="21"/>
              </w:rPr>
            </w:pPr>
          </w:p>
        </w:tc>
        <w:tc>
          <w:tcPr>
            <w:tcW w:w="1788" w:type="dxa"/>
            <w:gridSpan w:val="2"/>
            <w:vAlign w:val="center"/>
          </w:tcPr>
          <w:p w14:paraId="192EEA5D">
            <w:pPr>
              <w:spacing w:line="240" w:lineRule="auto"/>
              <w:ind w:firstLine="0" w:firstLineChars="0"/>
              <w:jc w:val="center"/>
              <w:rPr>
                <w:rFonts w:cs="Times New Roman"/>
                <w:sz w:val="21"/>
                <w:szCs w:val="21"/>
              </w:rPr>
            </w:pPr>
            <w:r>
              <w:rPr>
                <w:rFonts w:cs="Times New Roman"/>
                <w:sz w:val="21"/>
                <w:szCs w:val="21"/>
              </w:rPr>
              <w:t>氨氮</w:t>
            </w:r>
          </w:p>
        </w:tc>
        <w:tc>
          <w:tcPr>
            <w:tcW w:w="1842" w:type="dxa"/>
            <w:vAlign w:val="center"/>
          </w:tcPr>
          <w:p w14:paraId="37E1AD5B">
            <w:pPr>
              <w:spacing w:line="240" w:lineRule="auto"/>
              <w:ind w:firstLine="0" w:firstLineChars="0"/>
              <w:jc w:val="center"/>
              <w:rPr>
                <w:rFonts w:cs="Times New Roman"/>
                <w:sz w:val="21"/>
                <w:szCs w:val="21"/>
              </w:rPr>
            </w:pPr>
            <w:r>
              <w:rPr>
                <w:rFonts w:cs="Times New Roman"/>
                <w:sz w:val="21"/>
                <w:szCs w:val="21"/>
              </w:rPr>
              <w:t>2.4966</w:t>
            </w:r>
          </w:p>
        </w:tc>
        <w:tc>
          <w:tcPr>
            <w:tcW w:w="1560" w:type="dxa"/>
            <w:vAlign w:val="center"/>
          </w:tcPr>
          <w:p w14:paraId="67C43F0B">
            <w:pPr>
              <w:spacing w:line="240" w:lineRule="auto"/>
              <w:ind w:firstLine="0" w:firstLineChars="0"/>
              <w:jc w:val="center"/>
              <w:rPr>
                <w:rFonts w:cs="Times New Roman"/>
                <w:sz w:val="21"/>
                <w:szCs w:val="21"/>
              </w:rPr>
            </w:pPr>
            <w:r>
              <w:rPr>
                <w:rFonts w:cs="Times New Roman"/>
                <w:sz w:val="21"/>
                <w:szCs w:val="21"/>
              </w:rPr>
              <w:t>102.436</w:t>
            </w:r>
          </w:p>
        </w:tc>
        <w:tc>
          <w:tcPr>
            <w:tcW w:w="3088" w:type="dxa"/>
            <w:tcBorders>
              <w:right w:val="nil"/>
            </w:tcBorders>
            <w:vAlign w:val="center"/>
          </w:tcPr>
          <w:p w14:paraId="6EB371AB">
            <w:pPr>
              <w:spacing w:line="240" w:lineRule="auto"/>
              <w:ind w:firstLine="0" w:firstLineChars="0"/>
              <w:jc w:val="center"/>
              <w:rPr>
                <w:rFonts w:cs="Times New Roman"/>
                <w:sz w:val="21"/>
                <w:szCs w:val="21"/>
              </w:rPr>
            </w:pPr>
            <w:r>
              <w:rPr>
                <w:rFonts w:cs="Times New Roman"/>
                <w:sz w:val="21"/>
                <w:szCs w:val="21"/>
              </w:rPr>
              <w:t>否</w:t>
            </w:r>
          </w:p>
        </w:tc>
      </w:tr>
      <w:tr w14:paraId="0FE7E91B">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continue"/>
            <w:tcBorders>
              <w:top w:val="single" w:color="000000" w:sz="4" w:space="0"/>
              <w:left w:val="nil"/>
            </w:tcBorders>
            <w:vAlign w:val="center"/>
          </w:tcPr>
          <w:p w14:paraId="66C50B3F">
            <w:pPr>
              <w:spacing w:line="240" w:lineRule="auto"/>
              <w:ind w:firstLine="0" w:firstLineChars="0"/>
              <w:jc w:val="center"/>
              <w:rPr>
                <w:rFonts w:cs="Times New Roman"/>
                <w:sz w:val="21"/>
                <w:szCs w:val="21"/>
              </w:rPr>
            </w:pPr>
          </w:p>
        </w:tc>
        <w:tc>
          <w:tcPr>
            <w:tcW w:w="1788" w:type="dxa"/>
            <w:gridSpan w:val="2"/>
            <w:vAlign w:val="center"/>
          </w:tcPr>
          <w:p w14:paraId="304D6201">
            <w:pPr>
              <w:spacing w:line="240" w:lineRule="auto"/>
              <w:ind w:firstLine="0" w:firstLineChars="0"/>
              <w:jc w:val="center"/>
              <w:rPr>
                <w:rFonts w:cs="Times New Roman"/>
                <w:sz w:val="21"/>
                <w:szCs w:val="21"/>
              </w:rPr>
            </w:pPr>
            <w:r>
              <w:rPr>
                <w:rFonts w:cs="Times New Roman"/>
                <w:sz w:val="21"/>
                <w:szCs w:val="21"/>
              </w:rPr>
              <w:t>TN</w:t>
            </w:r>
          </w:p>
        </w:tc>
        <w:tc>
          <w:tcPr>
            <w:tcW w:w="1842" w:type="dxa"/>
            <w:vAlign w:val="center"/>
          </w:tcPr>
          <w:p w14:paraId="23B58C58">
            <w:pPr>
              <w:spacing w:line="240" w:lineRule="auto"/>
              <w:ind w:firstLine="0" w:firstLineChars="0"/>
              <w:jc w:val="center"/>
              <w:rPr>
                <w:rFonts w:cs="Times New Roman"/>
                <w:sz w:val="21"/>
                <w:szCs w:val="21"/>
              </w:rPr>
            </w:pPr>
            <w:r>
              <w:rPr>
                <w:rFonts w:cs="Times New Roman"/>
                <w:sz w:val="21"/>
                <w:szCs w:val="21"/>
              </w:rPr>
              <w:t>68.2359</w:t>
            </w:r>
          </w:p>
        </w:tc>
        <w:tc>
          <w:tcPr>
            <w:tcW w:w="1560" w:type="dxa"/>
            <w:vAlign w:val="center"/>
          </w:tcPr>
          <w:p w14:paraId="06D5C67E">
            <w:pPr>
              <w:spacing w:line="240" w:lineRule="auto"/>
              <w:ind w:firstLine="0" w:firstLineChars="0"/>
              <w:jc w:val="center"/>
              <w:rPr>
                <w:rFonts w:cs="Times New Roman"/>
                <w:sz w:val="21"/>
                <w:szCs w:val="21"/>
              </w:rPr>
            </w:pPr>
            <w:r>
              <w:rPr>
                <w:rFonts w:cs="Times New Roman"/>
                <w:sz w:val="21"/>
                <w:szCs w:val="21"/>
              </w:rPr>
              <w:t>307.308</w:t>
            </w:r>
          </w:p>
        </w:tc>
        <w:tc>
          <w:tcPr>
            <w:tcW w:w="3088" w:type="dxa"/>
            <w:tcBorders>
              <w:right w:val="nil"/>
            </w:tcBorders>
            <w:vAlign w:val="center"/>
          </w:tcPr>
          <w:p w14:paraId="522C7DEE">
            <w:pPr>
              <w:spacing w:line="240" w:lineRule="auto"/>
              <w:ind w:firstLine="0" w:firstLineChars="0"/>
              <w:jc w:val="center"/>
              <w:rPr>
                <w:rFonts w:cs="Times New Roman"/>
                <w:sz w:val="21"/>
                <w:szCs w:val="21"/>
              </w:rPr>
            </w:pPr>
            <w:r>
              <w:rPr>
                <w:rFonts w:cs="Times New Roman"/>
                <w:sz w:val="21"/>
                <w:szCs w:val="21"/>
              </w:rPr>
              <w:t>否</w:t>
            </w:r>
          </w:p>
        </w:tc>
      </w:tr>
      <w:tr w14:paraId="62BEBC1E">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continue"/>
            <w:tcBorders>
              <w:top w:val="single" w:color="000000" w:sz="4" w:space="0"/>
              <w:left w:val="nil"/>
              <w:bottom w:val="single" w:color="000000" w:sz="4" w:space="0"/>
            </w:tcBorders>
            <w:vAlign w:val="center"/>
          </w:tcPr>
          <w:p w14:paraId="4EE67BE3">
            <w:pPr>
              <w:spacing w:line="240" w:lineRule="auto"/>
              <w:ind w:firstLine="0" w:firstLineChars="0"/>
              <w:jc w:val="center"/>
              <w:rPr>
                <w:rFonts w:cs="Times New Roman"/>
                <w:sz w:val="21"/>
                <w:szCs w:val="21"/>
              </w:rPr>
            </w:pPr>
          </w:p>
        </w:tc>
        <w:tc>
          <w:tcPr>
            <w:tcW w:w="1788" w:type="dxa"/>
            <w:gridSpan w:val="2"/>
            <w:vAlign w:val="center"/>
          </w:tcPr>
          <w:p w14:paraId="7B2B8D73">
            <w:pPr>
              <w:spacing w:line="240" w:lineRule="auto"/>
              <w:ind w:firstLine="0" w:firstLineChars="0"/>
              <w:jc w:val="center"/>
              <w:rPr>
                <w:rFonts w:cs="Times New Roman"/>
                <w:sz w:val="21"/>
                <w:szCs w:val="21"/>
              </w:rPr>
            </w:pPr>
            <w:r>
              <w:rPr>
                <w:rFonts w:cs="Times New Roman"/>
                <w:sz w:val="21"/>
                <w:szCs w:val="21"/>
              </w:rPr>
              <w:t>TP</w:t>
            </w:r>
          </w:p>
        </w:tc>
        <w:tc>
          <w:tcPr>
            <w:tcW w:w="1842" w:type="dxa"/>
            <w:vAlign w:val="center"/>
          </w:tcPr>
          <w:p w14:paraId="50DE7AC0">
            <w:pPr>
              <w:spacing w:line="240" w:lineRule="auto"/>
              <w:ind w:firstLine="0" w:firstLineChars="0"/>
              <w:jc w:val="center"/>
              <w:rPr>
                <w:rFonts w:cs="Times New Roman"/>
                <w:sz w:val="21"/>
                <w:szCs w:val="21"/>
              </w:rPr>
            </w:pPr>
            <w:r>
              <w:rPr>
                <w:rFonts w:cs="Times New Roman"/>
                <w:sz w:val="21"/>
                <w:szCs w:val="21"/>
              </w:rPr>
              <w:t>2.9888</w:t>
            </w:r>
          </w:p>
        </w:tc>
        <w:tc>
          <w:tcPr>
            <w:tcW w:w="1560" w:type="dxa"/>
            <w:vAlign w:val="center"/>
          </w:tcPr>
          <w:p w14:paraId="0217E8E7">
            <w:pPr>
              <w:spacing w:line="240" w:lineRule="auto"/>
              <w:ind w:firstLine="0" w:firstLineChars="0"/>
              <w:jc w:val="center"/>
              <w:rPr>
                <w:rFonts w:cs="Times New Roman"/>
                <w:sz w:val="21"/>
                <w:szCs w:val="21"/>
              </w:rPr>
            </w:pPr>
            <w:r>
              <w:rPr>
                <w:rFonts w:cs="Times New Roman"/>
                <w:sz w:val="21"/>
                <w:szCs w:val="21"/>
              </w:rPr>
              <w:t>10.244</w:t>
            </w:r>
          </w:p>
        </w:tc>
        <w:tc>
          <w:tcPr>
            <w:tcW w:w="3088" w:type="dxa"/>
            <w:tcBorders>
              <w:right w:val="nil"/>
            </w:tcBorders>
            <w:vAlign w:val="center"/>
          </w:tcPr>
          <w:p w14:paraId="6A4E8E87">
            <w:pPr>
              <w:spacing w:line="240" w:lineRule="auto"/>
              <w:ind w:firstLine="0" w:firstLineChars="0"/>
              <w:jc w:val="center"/>
              <w:rPr>
                <w:rFonts w:cs="Times New Roman"/>
                <w:sz w:val="21"/>
                <w:szCs w:val="21"/>
              </w:rPr>
            </w:pPr>
            <w:r>
              <w:rPr>
                <w:rFonts w:cs="Times New Roman"/>
                <w:sz w:val="21"/>
                <w:szCs w:val="21"/>
              </w:rPr>
              <w:t>否</w:t>
            </w:r>
          </w:p>
        </w:tc>
      </w:tr>
      <w:tr w14:paraId="01FA381F">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restart"/>
            <w:tcBorders>
              <w:top w:val="single" w:color="000000" w:sz="4" w:space="0"/>
              <w:left w:val="nil"/>
            </w:tcBorders>
            <w:vAlign w:val="center"/>
          </w:tcPr>
          <w:p w14:paraId="4A43AB08">
            <w:pPr>
              <w:spacing w:line="240" w:lineRule="auto"/>
              <w:ind w:firstLine="0" w:firstLineChars="0"/>
              <w:jc w:val="center"/>
              <w:rPr>
                <w:rFonts w:cs="Times New Roman"/>
                <w:sz w:val="21"/>
                <w:szCs w:val="21"/>
              </w:rPr>
            </w:pPr>
            <w:r>
              <w:rPr>
                <w:rFonts w:cs="Times New Roman"/>
                <w:sz w:val="21"/>
                <w:szCs w:val="21"/>
              </w:rPr>
              <w:t>固废</w:t>
            </w:r>
          </w:p>
        </w:tc>
        <w:tc>
          <w:tcPr>
            <w:tcW w:w="1788" w:type="dxa"/>
            <w:gridSpan w:val="2"/>
            <w:vAlign w:val="center"/>
          </w:tcPr>
          <w:p w14:paraId="21052D79">
            <w:pPr>
              <w:spacing w:line="240" w:lineRule="auto"/>
              <w:ind w:firstLine="0" w:firstLineChars="0"/>
              <w:jc w:val="center"/>
              <w:rPr>
                <w:rFonts w:cs="Times New Roman"/>
                <w:sz w:val="21"/>
                <w:szCs w:val="21"/>
              </w:rPr>
            </w:pPr>
            <w:r>
              <w:rPr>
                <w:rFonts w:cs="Times New Roman"/>
                <w:sz w:val="21"/>
                <w:szCs w:val="21"/>
              </w:rPr>
              <w:t>危险废物</w:t>
            </w:r>
          </w:p>
        </w:tc>
        <w:tc>
          <w:tcPr>
            <w:tcW w:w="1842" w:type="dxa"/>
            <w:vAlign w:val="center"/>
          </w:tcPr>
          <w:p w14:paraId="5EAE2D15">
            <w:pPr>
              <w:spacing w:line="240" w:lineRule="auto"/>
              <w:ind w:firstLine="0" w:firstLineChars="0"/>
              <w:jc w:val="center"/>
              <w:rPr>
                <w:rFonts w:cs="Times New Roman"/>
                <w:sz w:val="21"/>
                <w:szCs w:val="21"/>
              </w:rPr>
            </w:pPr>
            <w:r>
              <w:rPr>
                <w:rFonts w:cs="Times New Roman"/>
                <w:sz w:val="21"/>
                <w:szCs w:val="21"/>
              </w:rPr>
              <w:t>0</w:t>
            </w:r>
          </w:p>
        </w:tc>
        <w:tc>
          <w:tcPr>
            <w:tcW w:w="1560" w:type="dxa"/>
            <w:vAlign w:val="center"/>
          </w:tcPr>
          <w:p w14:paraId="5B046C53">
            <w:pPr>
              <w:spacing w:line="240" w:lineRule="auto"/>
              <w:ind w:firstLine="0" w:firstLineChars="0"/>
              <w:jc w:val="center"/>
              <w:rPr>
                <w:rFonts w:cs="Times New Roman"/>
                <w:sz w:val="21"/>
                <w:szCs w:val="21"/>
              </w:rPr>
            </w:pPr>
            <w:r>
              <w:rPr>
                <w:rFonts w:cs="Times New Roman"/>
                <w:sz w:val="21"/>
                <w:szCs w:val="21"/>
              </w:rPr>
              <w:t>0</w:t>
            </w:r>
          </w:p>
        </w:tc>
        <w:tc>
          <w:tcPr>
            <w:tcW w:w="3088" w:type="dxa"/>
            <w:tcBorders>
              <w:right w:val="nil"/>
            </w:tcBorders>
            <w:vAlign w:val="center"/>
          </w:tcPr>
          <w:p w14:paraId="53BC82FE">
            <w:pPr>
              <w:spacing w:line="240" w:lineRule="auto"/>
              <w:ind w:firstLine="0" w:firstLineChars="0"/>
              <w:jc w:val="center"/>
              <w:rPr>
                <w:rFonts w:cs="Times New Roman"/>
                <w:sz w:val="21"/>
                <w:szCs w:val="21"/>
              </w:rPr>
            </w:pPr>
            <w:r>
              <w:rPr>
                <w:rFonts w:cs="Times New Roman"/>
                <w:sz w:val="21"/>
                <w:szCs w:val="21"/>
              </w:rPr>
              <w:t>/</w:t>
            </w:r>
          </w:p>
        </w:tc>
      </w:tr>
      <w:tr w14:paraId="501E06C5">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57" w:type="dxa"/>
            <w:left w:w="0" w:type="dxa"/>
            <w:bottom w:w="57" w:type="dxa"/>
            <w:right w:w="0" w:type="dxa"/>
          </w:tblCellMar>
        </w:tblPrEx>
        <w:tc>
          <w:tcPr>
            <w:tcW w:w="906" w:type="dxa"/>
            <w:vMerge w:val="continue"/>
            <w:tcBorders>
              <w:left w:val="nil"/>
              <w:bottom w:val="single" w:color="000000" w:sz="12" w:space="0"/>
            </w:tcBorders>
            <w:vAlign w:val="center"/>
          </w:tcPr>
          <w:p w14:paraId="7747BBAD">
            <w:pPr>
              <w:spacing w:line="240" w:lineRule="auto"/>
              <w:ind w:firstLine="0" w:firstLineChars="0"/>
              <w:jc w:val="center"/>
              <w:rPr>
                <w:rFonts w:cs="Times New Roman"/>
                <w:sz w:val="21"/>
                <w:szCs w:val="21"/>
              </w:rPr>
            </w:pPr>
          </w:p>
        </w:tc>
        <w:tc>
          <w:tcPr>
            <w:tcW w:w="1788" w:type="dxa"/>
            <w:gridSpan w:val="2"/>
            <w:tcBorders>
              <w:bottom w:val="single" w:color="000000" w:sz="12" w:space="0"/>
            </w:tcBorders>
            <w:vAlign w:val="center"/>
          </w:tcPr>
          <w:p w14:paraId="15F7C175">
            <w:pPr>
              <w:spacing w:line="240" w:lineRule="auto"/>
              <w:ind w:firstLine="0" w:firstLineChars="0"/>
              <w:jc w:val="center"/>
              <w:rPr>
                <w:rFonts w:cs="Times New Roman"/>
                <w:sz w:val="21"/>
                <w:szCs w:val="21"/>
              </w:rPr>
            </w:pPr>
            <w:r>
              <w:rPr>
                <w:rFonts w:cs="Times New Roman"/>
                <w:sz w:val="21"/>
                <w:szCs w:val="21"/>
              </w:rPr>
              <w:t>一般工业固废</w:t>
            </w:r>
          </w:p>
        </w:tc>
        <w:tc>
          <w:tcPr>
            <w:tcW w:w="1842" w:type="dxa"/>
            <w:tcBorders>
              <w:bottom w:val="single" w:color="000000" w:sz="12" w:space="0"/>
            </w:tcBorders>
            <w:vAlign w:val="center"/>
          </w:tcPr>
          <w:p w14:paraId="5CC55562">
            <w:pPr>
              <w:spacing w:line="240" w:lineRule="auto"/>
              <w:ind w:firstLine="0" w:firstLineChars="0"/>
              <w:jc w:val="center"/>
              <w:rPr>
                <w:rFonts w:cs="Times New Roman"/>
                <w:sz w:val="21"/>
                <w:szCs w:val="21"/>
              </w:rPr>
            </w:pPr>
            <w:r>
              <w:rPr>
                <w:rFonts w:cs="Times New Roman"/>
                <w:sz w:val="21"/>
                <w:szCs w:val="21"/>
              </w:rPr>
              <w:t>0</w:t>
            </w:r>
          </w:p>
        </w:tc>
        <w:tc>
          <w:tcPr>
            <w:tcW w:w="1560" w:type="dxa"/>
            <w:tcBorders>
              <w:bottom w:val="single" w:color="000000" w:sz="12" w:space="0"/>
            </w:tcBorders>
            <w:vAlign w:val="center"/>
          </w:tcPr>
          <w:p w14:paraId="19696D11">
            <w:pPr>
              <w:spacing w:line="240" w:lineRule="auto"/>
              <w:ind w:firstLine="0" w:firstLineChars="0"/>
              <w:jc w:val="center"/>
              <w:rPr>
                <w:rFonts w:cs="Times New Roman"/>
                <w:sz w:val="21"/>
                <w:szCs w:val="21"/>
              </w:rPr>
            </w:pPr>
            <w:r>
              <w:rPr>
                <w:rFonts w:cs="Times New Roman"/>
                <w:sz w:val="21"/>
                <w:szCs w:val="21"/>
              </w:rPr>
              <w:t>0</w:t>
            </w:r>
          </w:p>
        </w:tc>
        <w:tc>
          <w:tcPr>
            <w:tcW w:w="3088" w:type="dxa"/>
            <w:tcBorders>
              <w:bottom w:val="single" w:color="000000" w:sz="12" w:space="0"/>
              <w:right w:val="nil"/>
            </w:tcBorders>
            <w:vAlign w:val="center"/>
          </w:tcPr>
          <w:p w14:paraId="7C89DE31">
            <w:pPr>
              <w:spacing w:line="240" w:lineRule="auto"/>
              <w:ind w:firstLine="0" w:firstLineChars="0"/>
              <w:jc w:val="center"/>
              <w:rPr>
                <w:rFonts w:cs="Times New Roman"/>
                <w:sz w:val="21"/>
                <w:szCs w:val="21"/>
              </w:rPr>
            </w:pPr>
            <w:r>
              <w:rPr>
                <w:rFonts w:cs="Times New Roman"/>
                <w:sz w:val="21"/>
                <w:szCs w:val="21"/>
              </w:rPr>
              <w:t>/</w:t>
            </w:r>
          </w:p>
        </w:tc>
      </w:tr>
      <w:bookmarkEnd w:id="32"/>
    </w:tbl>
    <w:p w14:paraId="2AF68EE8">
      <w:pPr>
        <w:keepNext/>
        <w:keepLines/>
        <w:widowControl/>
        <w:spacing w:before="120" w:beforeLines="50" w:after="120" w:afterLines="50"/>
        <w:ind w:firstLine="0" w:firstLineChars="0"/>
        <w:outlineLvl w:val="1"/>
        <w:rPr>
          <w:rFonts w:cs="Times New Roman"/>
          <w:b/>
          <w:bCs/>
          <w:sz w:val="30"/>
          <w:szCs w:val="32"/>
        </w:rPr>
      </w:pPr>
      <w:bookmarkStart w:id="36" w:name="_Toc216962401"/>
      <w:r>
        <w:rPr>
          <w:rFonts w:cs="Times New Roman"/>
          <w:b/>
          <w:bCs/>
          <w:sz w:val="30"/>
          <w:szCs w:val="32"/>
        </w:rPr>
        <w:t>3.</w:t>
      </w:r>
      <w:r>
        <w:rPr>
          <w:rFonts w:hint="eastAsia" w:cs="Times New Roman"/>
          <w:b/>
          <w:bCs/>
          <w:sz w:val="30"/>
          <w:szCs w:val="32"/>
        </w:rPr>
        <w:t>4</w:t>
      </w:r>
      <w:r>
        <w:rPr>
          <w:rFonts w:cs="Times New Roman"/>
          <w:b/>
          <w:bCs/>
          <w:sz w:val="30"/>
          <w:szCs w:val="32"/>
        </w:rPr>
        <w:t xml:space="preserve"> 现有项目存在的环保问题及“以新带老”措施</w:t>
      </w:r>
      <w:bookmarkEnd w:id="36"/>
    </w:p>
    <w:p w14:paraId="4FD51DDE">
      <w:pPr>
        <w:ind w:firstLine="480"/>
        <w:rPr>
          <w:rFonts w:cs="Times New Roman"/>
          <w:szCs w:val="24"/>
        </w:rPr>
      </w:pPr>
      <w:r>
        <w:rPr>
          <w:rFonts w:hint="eastAsia" w:cs="Times New Roman"/>
          <w:szCs w:val="24"/>
        </w:rPr>
        <w:t>（1）PBT部PBT一装置污水池尾气治理问题</w:t>
      </w:r>
    </w:p>
    <w:p w14:paraId="3DE7A158">
      <w:pPr>
        <w:ind w:firstLine="480"/>
        <w:rPr>
          <w:rFonts w:cs="Times New Roman"/>
          <w:szCs w:val="24"/>
        </w:rPr>
      </w:pPr>
      <w:r>
        <w:rPr>
          <w:rFonts w:hint="eastAsia" w:cs="Times New Roman"/>
          <w:szCs w:val="24"/>
        </w:rPr>
        <w:t>目前PBT部PBT一装置污水池加盖后收集的尾气仅通过排气筒高空排入大气，无治理措施，周围环境空气中有时有异味存在。</w:t>
      </w:r>
    </w:p>
    <w:p w14:paraId="7A2582AF">
      <w:pPr>
        <w:ind w:firstLine="480"/>
        <w:rPr>
          <w:rFonts w:cs="Times New Roman"/>
          <w:szCs w:val="24"/>
        </w:rPr>
      </w:pPr>
      <w:r>
        <w:rPr>
          <w:rFonts w:hint="eastAsia" w:cs="Times New Roman"/>
          <w:szCs w:val="24"/>
        </w:rPr>
        <w:t>治理措施：针对PBT部PBT一装置污水池加盖后收集的尾气无处理措施问题，公司计划投资71.94万元，利用装置停车大修窗口期实施废气收集系统升级改造。改造后，新增收集尾气将输送至热媒炉进行焚烧处理。</w:t>
      </w:r>
    </w:p>
    <w:p w14:paraId="0C136BFD">
      <w:pPr>
        <w:ind w:firstLine="480"/>
        <w:rPr>
          <w:rFonts w:cs="Times New Roman"/>
          <w:szCs w:val="24"/>
        </w:rPr>
      </w:pPr>
      <w:r>
        <w:rPr>
          <w:rFonts w:hint="eastAsia" w:cs="Times New Roman"/>
          <w:szCs w:val="24"/>
        </w:rPr>
        <w:t>（2）高纤部力纶装置含十氢萘废气逸散问题</w:t>
      </w:r>
    </w:p>
    <w:p w14:paraId="6022787D">
      <w:pPr>
        <w:ind w:firstLine="480"/>
        <w:rPr>
          <w:rFonts w:cs="Times New Roman"/>
          <w:szCs w:val="24"/>
        </w:rPr>
      </w:pPr>
      <w:r>
        <w:rPr>
          <w:rFonts w:hint="eastAsia" w:cs="Times New Roman"/>
          <w:szCs w:val="24"/>
        </w:rPr>
        <w:t>高纤部力纶装置后纺热箱在加热过程中，原丝所含十氢萘及油剂组分受热挥发形成气态污染物，经热箱出入口逸散至车间内作业环境。此外，高纤部力纶E04装置侧环吹窗体与纺丝箱体接合部位存在密封缺陷，导致含十氢萘废气泄漏，形成无组织排放源。</w:t>
      </w:r>
    </w:p>
    <w:p w14:paraId="25753A5D">
      <w:pPr>
        <w:ind w:firstLine="480"/>
        <w:rPr>
          <w:rFonts w:cs="Times New Roman"/>
          <w:szCs w:val="24"/>
        </w:rPr>
      </w:pPr>
      <w:r>
        <w:rPr>
          <w:rFonts w:hint="eastAsia" w:cs="Times New Roman"/>
          <w:szCs w:val="24"/>
        </w:rPr>
        <w:t>治理措施：针对高纤部十氢萘废气逸散问题，专项投资132万元实施“高纤装置油烟综合治理项目”，通过密封改造、负压收集及水喷淋处理等综合措施，彻底解决十氢萘无组织排放问题。</w:t>
      </w:r>
    </w:p>
    <w:p w14:paraId="69E3D281">
      <w:pPr>
        <w:ind w:firstLine="480"/>
        <w:rPr>
          <w:rFonts w:cs="Times New Roman"/>
          <w:szCs w:val="24"/>
        </w:rPr>
      </w:pPr>
      <w:r>
        <w:rPr>
          <w:rFonts w:hint="eastAsia" w:cs="Times New Roman"/>
          <w:szCs w:val="24"/>
        </w:rPr>
        <w:t>上述综合治理项目计划于2026年底前完成全部改造工程，改造后各装置排放废气得到有效处理，可减少对环境及现场操作人员的影响。</w:t>
      </w:r>
    </w:p>
    <w:p w14:paraId="3A07C597">
      <w:pPr>
        <w:ind w:left="480" w:firstLine="0" w:firstLineChars="0"/>
        <w:rPr>
          <w:rFonts w:cs="Times New Roman"/>
          <w:szCs w:val="24"/>
        </w:rPr>
      </w:pPr>
      <w:r>
        <w:rPr>
          <w:rFonts w:hint="eastAsia" w:cs="Times New Roman"/>
          <w:szCs w:val="24"/>
        </w:rPr>
        <w:t>（3）废气“以新带老”</w:t>
      </w:r>
    </w:p>
    <w:p w14:paraId="57340EC4">
      <w:pPr>
        <w:wordWrap w:val="0"/>
        <w:ind w:firstLine="480"/>
        <w:rPr>
          <w:rFonts w:cs="Times New Roman"/>
        </w:rPr>
      </w:pPr>
      <w:r>
        <w:rPr>
          <w:rFonts w:hint="eastAsia" w:cs="Times New Roman"/>
        </w:rPr>
        <w:t>根据《中国石化仪征化纤有限责任公司年产50万吨新一代瓶片改造项目一般变动环境影响分析》，仪化公司近年来不断进行提标改造，目前已批的减排项目主要为中国石化仪征化纤有限责任公司热电部锅炉烟气超低排放环保升级改造项目、PTA原料罐区醋酸储罐废气治理项目、水务部污水异味治理项目等，上述项目均已建设完成，可用于项目总量削减，具体减排情况如下：</w:t>
      </w:r>
    </w:p>
    <w:p w14:paraId="0327580A">
      <w:pPr>
        <w:adjustRightInd/>
        <w:ind w:firstLine="0" w:firstLineChars="0"/>
        <w:jc w:val="center"/>
        <w:rPr>
          <w:rFonts w:hint="eastAsia" w:hAnsi="宋体" w:cs="Times New Roman"/>
          <w:b/>
          <w:szCs w:val="24"/>
        </w:rPr>
      </w:pPr>
      <w:r>
        <w:rPr>
          <w:rFonts w:hint="eastAsia" w:hAnsi="宋体" w:cs="Times New Roman"/>
          <w:b/>
          <w:szCs w:val="24"/>
        </w:rPr>
        <w:t xml:space="preserve">表3.4-1 </w:t>
      </w:r>
      <w:r>
        <w:rPr>
          <w:rFonts w:hAnsi="宋体" w:cs="Times New Roman"/>
          <w:b/>
          <w:szCs w:val="24"/>
        </w:rPr>
        <w:t xml:space="preserve"> </w:t>
      </w:r>
      <w:r>
        <w:rPr>
          <w:rFonts w:hint="eastAsia" w:hAnsi="宋体" w:cs="Times New Roman"/>
          <w:b/>
          <w:szCs w:val="24"/>
        </w:rPr>
        <w:t>仪化公司已批的减排项目汇总表（t/a）</w:t>
      </w:r>
    </w:p>
    <w:tbl>
      <w:tblPr>
        <w:tblStyle w:val="88"/>
        <w:tblW w:w="4991"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851"/>
        <w:gridCol w:w="5269"/>
        <w:gridCol w:w="2078"/>
        <w:gridCol w:w="1746"/>
      </w:tblGrid>
      <w:tr w14:paraId="59A68F6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428" w:type="pct"/>
            <w:vAlign w:val="center"/>
          </w:tcPr>
          <w:p w14:paraId="17691B27">
            <w:pPr>
              <w:spacing w:line="240" w:lineRule="auto"/>
              <w:ind w:firstLine="0" w:firstLineChars="0"/>
              <w:jc w:val="center"/>
              <w:rPr>
                <w:rFonts w:cs="Times New Roman"/>
                <w:b/>
                <w:bCs/>
                <w:sz w:val="21"/>
                <w:szCs w:val="21"/>
              </w:rPr>
            </w:pPr>
            <w:r>
              <w:rPr>
                <w:rFonts w:cs="Times New Roman"/>
                <w:b/>
                <w:bCs/>
                <w:sz w:val="21"/>
                <w:szCs w:val="21"/>
              </w:rPr>
              <w:t>序号</w:t>
            </w:r>
          </w:p>
        </w:tc>
        <w:tc>
          <w:tcPr>
            <w:tcW w:w="2649" w:type="pct"/>
            <w:vAlign w:val="center"/>
          </w:tcPr>
          <w:p w14:paraId="36435E65">
            <w:pPr>
              <w:spacing w:line="240" w:lineRule="auto"/>
              <w:ind w:firstLine="0" w:firstLineChars="0"/>
              <w:jc w:val="center"/>
              <w:rPr>
                <w:rFonts w:cs="Times New Roman"/>
                <w:b/>
                <w:bCs/>
                <w:sz w:val="21"/>
                <w:szCs w:val="21"/>
              </w:rPr>
            </w:pPr>
            <w:r>
              <w:rPr>
                <w:rFonts w:cs="Times New Roman"/>
                <w:b/>
                <w:bCs/>
                <w:sz w:val="21"/>
                <w:szCs w:val="21"/>
              </w:rPr>
              <w:t>项目名称</w:t>
            </w:r>
          </w:p>
        </w:tc>
        <w:tc>
          <w:tcPr>
            <w:tcW w:w="1045" w:type="pct"/>
            <w:vAlign w:val="center"/>
          </w:tcPr>
          <w:p w14:paraId="51890E26">
            <w:pPr>
              <w:spacing w:line="240" w:lineRule="auto"/>
              <w:ind w:firstLine="0" w:firstLineChars="0"/>
              <w:jc w:val="center"/>
              <w:rPr>
                <w:rFonts w:cs="Times New Roman"/>
                <w:b/>
                <w:bCs/>
                <w:sz w:val="21"/>
                <w:szCs w:val="21"/>
              </w:rPr>
            </w:pPr>
            <w:r>
              <w:rPr>
                <w:rFonts w:cs="Times New Roman"/>
                <w:b/>
                <w:bCs/>
                <w:sz w:val="21"/>
                <w:szCs w:val="21"/>
              </w:rPr>
              <w:t>污染物名称</w:t>
            </w:r>
          </w:p>
        </w:tc>
        <w:tc>
          <w:tcPr>
            <w:tcW w:w="878" w:type="pct"/>
            <w:vAlign w:val="center"/>
          </w:tcPr>
          <w:p w14:paraId="11F0B042">
            <w:pPr>
              <w:spacing w:line="240" w:lineRule="auto"/>
              <w:ind w:firstLine="0" w:firstLineChars="0"/>
              <w:jc w:val="center"/>
              <w:rPr>
                <w:rFonts w:cs="Times New Roman"/>
                <w:b/>
                <w:bCs/>
                <w:sz w:val="21"/>
                <w:szCs w:val="21"/>
              </w:rPr>
            </w:pPr>
            <w:r>
              <w:rPr>
                <w:rFonts w:cs="Times New Roman"/>
                <w:b/>
                <w:bCs/>
                <w:sz w:val="21"/>
                <w:szCs w:val="21"/>
              </w:rPr>
              <w:t>减排量</w:t>
            </w:r>
          </w:p>
        </w:tc>
      </w:tr>
      <w:tr w14:paraId="27303F7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428" w:type="pct"/>
            <w:vMerge w:val="restart"/>
            <w:vAlign w:val="center"/>
          </w:tcPr>
          <w:p w14:paraId="65D7F11A">
            <w:pPr>
              <w:spacing w:line="240" w:lineRule="auto"/>
              <w:ind w:firstLine="0" w:firstLineChars="0"/>
              <w:jc w:val="center"/>
              <w:rPr>
                <w:rFonts w:cs="Times New Roman"/>
                <w:sz w:val="21"/>
                <w:szCs w:val="21"/>
              </w:rPr>
            </w:pPr>
            <w:r>
              <w:rPr>
                <w:rFonts w:cs="Times New Roman"/>
                <w:sz w:val="21"/>
                <w:szCs w:val="21"/>
              </w:rPr>
              <w:t>1</w:t>
            </w:r>
          </w:p>
        </w:tc>
        <w:tc>
          <w:tcPr>
            <w:tcW w:w="2649" w:type="pct"/>
            <w:vMerge w:val="restart"/>
            <w:vAlign w:val="center"/>
          </w:tcPr>
          <w:p w14:paraId="2849635D">
            <w:pPr>
              <w:spacing w:line="240" w:lineRule="auto"/>
              <w:ind w:firstLine="0" w:firstLineChars="0"/>
              <w:jc w:val="center"/>
              <w:rPr>
                <w:rFonts w:cs="Times New Roman"/>
                <w:sz w:val="21"/>
                <w:szCs w:val="21"/>
              </w:rPr>
            </w:pPr>
            <w:r>
              <w:rPr>
                <w:rFonts w:cs="Times New Roman"/>
                <w:sz w:val="21"/>
                <w:szCs w:val="21"/>
              </w:rPr>
              <w:t>中国石化仪征化纤有限责任公司热电部锅炉烟气超低排放环保升级改造项目</w:t>
            </w:r>
          </w:p>
        </w:tc>
        <w:tc>
          <w:tcPr>
            <w:tcW w:w="1045" w:type="pct"/>
            <w:vAlign w:val="center"/>
          </w:tcPr>
          <w:p w14:paraId="2275B65C">
            <w:pPr>
              <w:spacing w:line="240" w:lineRule="auto"/>
              <w:ind w:firstLine="0" w:firstLineChars="0"/>
              <w:jc w:val="center"/>
              <w:rPr>
                <w:rFonts w:cs="Times New Roman"/>
                <w:sz w:val="21"/>
                <w:szCs w:val="21"/>
              </w:rPr>
            </w:pPr>
            <w:r>
              <w:rPr>
                <w:rFonts w:cs="Times New Roman"/>
                <w:sz w:val="21"/>
                <w:szCs w:val="21"/>
              </w:rPr>
              <w:t>颗粒物</w:t>
            </w:r>
          </w:p>
        </w:tc>
        <w:tc>
          <w:tcPr>
            <w:tcW w:w="878" w:type="pct"/>
            <w:vAlign w:val="center"/>
          </w:tcPr>
          <w:p w14:paraId="18E1BD84">
            <w:pPr>
              <w:spacing w:line="240" w:lineRule="auto"/>
              <w:ind w:firstLine="0" w:firstLineChars="0"/>
              <w:jc w:val="center"/>
              <w:rPr>
                <w:rFonts w:cs="Times New Roman"/>
                <w:sz w:val="21"/>
                <w:szCs w:val="21"/>
              </w:rPr>
            </w:pPr>
            <w:r>
              <w:rPr>
                <w:rFonts w:cs="Times New Roman"/>
                <w:sz w:val="21"/>
                <w:szCs w:val="21"/>
              </w:rPr>
              <w:t>47.86</w:t>
            </w:r>
          </w:p>
        </w:tc>
      </w:tr>
      <w:tr w14:paraId="4A645C0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428" w:type="pct"/>
            <w:vMerge w:val="continue"/>
            <w:vAlign w:val="center"/>
          </w:tcPr>
          <w:p w14:paraId="010012F3">
            <w:pPr>
              <w:spacing w:line="240" w:lineRule="auto"/>
              <w:ind w:firstLine="0" w:firstLineChars="0"/>
              <w:jc w:val="center"/>
              <w:rPr>
                <w:rFonts w:cs="Times New Roman"/>
                <w:sz w:val="21"/>
                <w:szCs w:val="21"/>
              </w:rPr>
            </w:pPr>
          </w:p>
        </w:tc>
        <w:tc>
          <w:tcPr>
            <w:tcW w:w="2649" w:type="pct"/>
            <w:vMerge w:val="continue"/>
            <w:vAlign w:val="center"/>
          </w:tcPr>
          <w:p w14:paraId="7AE3AFC4">
            <w:pPr>
              <w:spacing w:line="240" w:lineRule="auto"/>
              <w:ind w:firstLine="0" w:firstLineChars="0"/>
              <w:jc w:val="center"/>
              <w:rPr>
                <w:rFonts w:cs="Times New Roman"/>
                <w:sz w:val="21"/>
                <w:szCs w:val="21"/>
              </w:rPr>
            </w:pPr>
          </w:p>
        </w:tc>
        <w:tc>
          <w:tcPr>
            <w:tcW w:w="1045" w:type="pct"/>
            <w:vAlign w:val="center"/>
          </w:tcPr>
          <w:p w14:paraId="0BDAFAF4">
            <w:pPr>
              <w:spacing w:line="240" w:lineRule="auto"/>
              <w:ind w:firstLine="0" w:firstLineChars="0"/>
              <w:jc w:val="center"/>
              <w:rPr>
                <w:rFonts w:cs="Times New Roman"/>
                <w:sz w:val="21"/>
                <w:szCs w:val="21"/>
              </w:rPr>
            </w:pPr>
            <w:r>
              <w:rPr>
                <w:rFonts w:cs="Times New Roman"/>
                <w:sz w:val="21"/>
                <w:szCs w:val="21"/>
              </w:rPr>
              <w:t>二氧化硫</w:t>
            </w:r>
          </w:p>
        </w:tc>
        <w:tc>
          <w:tcPr>
            <w:tcW w:w="878" w:type="pct"/>
            <w:vAlign w:val="center"/>
          </w:tcPr>
          <w:p w14:paraId="6ADA0E52">
            <w:pPr>
              <w:spacing w:line="240" w:lineRule="auto"/>
              <w:ind w:firstLine="0" w:firstLineChars="0"/>
              <w:jc w:val="center"/>
              <w:rPr>
                <w:rFonts w:cs="Times New Roman"/>
                <w:sz w:val="21"/>
                <w:szCs w:val="21"/>
              </w:rPr>
            </w:pPr>
            <w:r>
              <w:rPr>
                <w:rFonts w:cs="Times New Roman"/>
                <w:sz w:val="21"/>
                <w:szCs w:val="21"/>
              </w:rPr>
              <w:t>185.73</w:t>
            </w:r>
          </w:p>
        </w:tc>
      </w:tr>
      <w:tr w14:paraId="3F812FD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428" w:type="pct"/>
            <w:vMerge w:val="continue"/>
            <w:vAlign w:val="center"/>
          </w:tcPr>
          <w:p w14:paraId="072B0BF4">
            <w:pPr>
              <w:spacing w:line="240" w:lineRule="auto"/>
              <w:ind w:firstLine="0" w:firstLineChars="0"/>
              <w:jc w:val="center"/>
              <w:rPr>
                <w:rFonts w:cs="Times New Roman"/>
                <w:sz w:val="21"/>
                <w:szCs w:val="21"/>
              </w:rPr>
            </w:pPr>
          </w:p>
        </w:tc>
        <w:tc>
          <w:tcPr>
            <w:tcW w:w="2649" w:type="pct"/>
            <w:vMerge w:val="continue"/>
            <w:vAlign w:val="center"/>
          </w:tcPr>
          <w:p w14:paraId="197644D8">
            <w:pPr>
              <w:spacing w:line="240" w:lineRule="auto"/>
              <w:ind w:firstLine="0" w:firstLineChars="0"/>
              <w:jc w:val="center"/>
              <w:rPr>
                <w:rFonts w:cs="Times New Roman"/>
                <w:sz w:val="21"/>
                <w:szCs w:val="21"/>
              </w:rPr>
            </w:pPr>
          </w:p>
        </w:tc>
        <w:tc>
          <w:tcPr>
            <w:tcW w:w="1045" w:type="pct"/>
            <w:vAlign w:val="center"/>
          </w:tcPr>
          <w:p w14:paraId="693BC498">
            <w:pPr>
              <w:spacing w:line="240" w:lineRule="auto"/>
              <w:ind w:firstLine="0" w:firstLineChars="0"/>
              <w:jc w:val="center"/>
              <w:rPr>
                <w:rFonts w:cs="Times New Roman"/>
                <w:sz w:val="21"/>
                <w:szCs w:val="21"/>
              </w:rPr>
            </w:pPr>
            <w:r>
              <w:rPr>
                <w:rFonts w:hint="eastAsia" w:cs="Times New Roman"/>
                <w:sz w:val="21"/>
                <w:szCs w:val="21"/>
              </w:rPr>
              <w:t>氮氧化物</w:t>
            </w:r>
          </w:p>
        </w:tc>
        <w:tc>
          <w:tcPr>
            <w:tcW w:w="878" w:type="pct"/>
            <w:vAlign w:val="center"/>
          </w:tcPr>
          <w:p w14:paraId="34F1E8EA">
            <w:pPr>
              <w:spacing w:line="240" w:lineRule="auto"/>
              <w:ind w:firstLine="0" w:firstLineChars="0"/>
              <w:jc w:val="center"/>
              <w:rPr>
                <w:rFonts w:cs="Times New Roman"/>
                <w:sz w:val="21"/>
                <w:szCs w:val="21"/>
              </w:rPr>
            </w:pPr>
            <w:r>
              <w:rPr>
                <w:rFonts w:cs="Times New Roman"/>
                <w:sz w:val="21"/>
                <w:szCs w:val="21"/>
              </w:rPr>
              <w:t>106.39</w:t>
            </w:r>
          </w:p>
        </w:tc>
      </w:tr>
      <w:tr w14:paraId="61D2EFA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428" w:type="pct"/>
            <w:vAlign w:val="center"/>
          </w:tcPr>
          <w:p w14:paraId="5A1585AD">
            <w:pPr>
              <w:spacing w:line="240" w:lineRule="auto"/>
              <w:ind w:firstLine="0" w:firstLineChars="0"/>
              <w:jc w:val="center"/>
              <w:rPr>
                <w:rFonts w:cs="Times New Roman"/>
                <w:sz w:val="21"/>
                <w:szCs w:val="21"/>
              </w:rPr>
            </w:pPr>
            <w:r>
              <w:rPr>
                <w:rFonts w:cs="Times New Roman"/>
                <w:sz w:val="21"/>
                <w:szCs w:val="21"/>
              </w:rPr>
              <w:t>2</w:t>
            </w:r>
          </w:p>
        </w:tc>
        <w:tc>
          <w:tcPr>
            <w:tcW w:w="2649" w:type="pct"/>
            <w:vAlign w:val="center"/>
          </w:tcPr>
          <w:p w14:paraId="06B622A1">
            <w:pPr>
              <w:spacing w:line="240" w:lineRule="auto"/>
              <w:ind w:firstLine="0" w:firstLineChars="0"/>
              <w:jc w:val="center"/>
              <w:rPr>
                <w:rFonts w:cs="Times New Roman"/>
                <w:sz w:val="21"/>
                <w:szCs w:val="21"/>
              </w:rPr>
            </w:pPr>
            <w:r>
              <w:rPr>
                <w:rFonts w:cs="Times New Roman"/>
                <w:sz w:val="21"/>
                <w:szCs w:val="21"/>
              </w:rPr>
              <w:t>PTA原料罐区醋酸储罐废气治理项目</w:t>
            </w:r>
          </w:p>
        </w:tc>
        <w:tc>
          <w:tcPr>
            <w:tcW w:w="1045" w:type="pct"/>
            <w:vAlign w:val="center"/>
          </w:tcPr>
          <w:p w14:paraId="145B39BB">
            <w:pPr>
              <w:spacing w:line="240" w:lineRule="auto"/>
              <w:ind w:firstLine="0" w:firstLineChars="0"/>
              <w:jc w:val="center"/>
              <w:rPr>
                <w:rFonts w:cs="Times New Roman"/>
                <w:sz w:val="21"/>
                <w:szCs w:val="21"/>
              </w:rPr>
            </w:pPr>
            <w:r>
              <w:rPr>
                <w:rFonts w:cs="Times New Roman"/>
                <w:sz w:val="21"/>
                <w:szCs w:val="21"/>
              </w:rPr>
              <w:t>VOCs</w:t>
            </w:r>
          </w:p>
        </w:tc>
        <w:tc>
          <w:tcPr>
            <w:tcW w:w="878" w:type="pct"/>
            <w:vAlign w:val="center"/>
          </w:tcPr>
          <w:p w14:paraId="0AC27A1A">
            <w:pPr>
              <w:spacing w:line="240" w:lineRule="auto"/>
              <w:ind w:firstLine="0" w:firstLineChars="0"/>
              <w:jc w:val="center"/>
              <w:rPr>
                <w:rFonts w:cs="Times New Roman"/>
                <w:sz w:val="21"/>
                <w:szCs w:val="21"/>
              </w:rPr>
            </w:pPr>
            <w:r>
              <w:rPr>
                <w:rFonts w:cs="Times New Roman"/>
                <w:sz w:val="21"/>
                <w:szCs w:val="21"/>
              </w:rPr>
              <w:t>3.35</w:t>
            </w:r>
          </w:p>
        </w:tc>
      </w:tr>
      <w:tr w14:paraId="3BB7389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428" w:type="pct"/>
            <w:vAlign w:val="center"/>
          </w:tcPr>
          <w:p w14:paraId="74404941">
            <w:pPr>
              <w:spacing w:line="240" w:lineRule="auto"/>
              <w:ind w:firstLine="0" w:firstLineChars="0"/>
              <w:jc w:val="center"/>
              <w:rPr>
                <w:rFonts w:cs="Times New Roman"/>
                <w:sz w:val="21"/>
                <w:szCs w:val="21"/>
              </w:rPr>
            </w:pPr>
            <w:r>
              <w:rPr>
                <w:rFonts w:cs="Times New Roman"/>
                <w:sz w:val="21"/>
                <w:szCs w:val="21"/>
              </w:rPr>
              <w:t>3</w:t>
            </w:r>
          </w:p>
        </w:tc>
        <w:tc>
          <w:tcPr>
            <w:tcW w:w="2649" w:type="pct"/>
            <w:vAlign w:val="center"/>
          </w:tcPr>
          <w:p w14:paraId="61474B48">
            <w:pPr>
              <w:spacing w:line="240" w:lineRule="auto"/>
              <w:ind w:firstLine="0" w:firstLineChars="0"/>
              <w:jc w:val="center"/>
              <w:rPr>
                <w:rFonts w:cs="Times New Roman"/>
                <w:sz w:val="21"/>
                <w:szCs w:val="21"/>
              </w:rPr>
            </w:pPr>
            <w:r>
              <w:rPr>
                <w:rFonts w:cs="Times New Roman"/>
                <w:sz w:val="21"/>
                <w:szCs w:val="21"/>
              </w:rPr>
              <w:t>水务部污水异味治理项目</w:t>
            </w:r>
          </w:p>
        </w:tc>
        <w:tc>
          <w:tcPr>
            <w:tcW w:w="1045" w:type="pct"/>
            <w:vAlign w:val="center"/>
          </w:tcPr>
          <w:p w14:paraId="071FEEFD">
            <w:pPr>
              <w:spacing w:line="240" w:lineRule="auto"/>
              <w:ind w:firstLine="0" w:firstLineChars="0"/>
              <w:jc w:val="center"/>
              <w:rPr>
                <w:rFonts w:cs="Times New Roman"/>
                <w:sz w:val="21"/>
                <w:szCs w:val="21"/>
              </w:rPr>
            </w:pPr>
            <w:r>
              <w:rPr>
                <w:rFonts w:cs="Times New Roman"/>
                <w:sz w:val="21"/>
                <w:szCs w:val="21"/>
              </w:rPr>
              <w:t>VOCs</w:t>
            </w:r>
          </w:p>
        </w:tc>
        <w:tc>
          <w:tcPr>
            <w:tcW w:w="878" w:type="pct"/>
            <w:vAlign w:val="center"/>
          </w:tcPr>
          <w:p w14:paraId="6F200D9D">
            <w:pPr>
              <w:spacing w:line="240" w:lineRule="auto"/>
              <w:ind w:firstLine="0" w:firstLineChars="0"/>
              <w:jc w:val="center"/>
              <w:rPr>
                <w:rFonts w:cs="Times New Roman"/>
                <w:sz w:val="21"/>
                <w:szCs w:val="21"/>
              </w:rPr>
            </w:pPr>
            <w:r>
              <w:rPr>
                <w:rFonts w:cs="Times New Roman"/>
                <w:sz w:val="21"/>
                <w:szCs w:val="21"/>
              </w:rPr>
              <w:t>46.285</w:t>
            </w:r>
          </w:p>
        </w:tc>
      </w:tr>
      <w:tr w14:paraId="591ECC1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077" w:type="pct"/>
            <w:gridSpan w:val="2"/>
            <w:vMerge w:val="restart"/>
            <w:vAlign w:val="center"/>
          </w:tcPr>
          <w:p w14:paraId="7F030318">
            <w:pPr>
              <w:spacing w:line="240" w:lineRule="auto"/>
              <w:ind w:firstLine="0" w:firstLineChars="0"/>
              <w:jc w:val="center"/>
              <w:rPr>
                <w:rFonts w:cs="Times New Roman"/>
                <w:sz w:val="21"/>
                <w:szCs w:val="21"/>
                <w:lang w:val="zh-CN"/>
              </w:rPr>
            </w:pPr>
            <w:r>
              <w:rPr>
                <w:rFonts w:cs="Times New Roman"/>
                <w:sz w:val="21"/>
                <w:szCs w:val="21"/>
                <w:lang w:val="zh-CN"/>
              </w:rPr>
              <w:t>合计</w:t>
            </w:r>
          </w:p>
        </w:tc>
        <w:tc>
          <w:tcPr>
            <w:tcW w:w="1045" w:type="pct"/>
            <w:vAlign w:val="center"/>
          </w:tcPr>
          <w:p w14:paraId="319AB4CB">
            <w:pPr>
              <w:spacing w:line="240" w:lineRule="auto"/>
              <w:ind w:firstLine="0" w:firstLineChars="0"/>
              <w:jc w:val="center"/>
              <w:rPr>
                <w:rFonts w:cs="Times New Roman"/>
                <w:sz w:val="21"/>
                <w:szCs w:val="21"/>
              </w:rPr>
            </w:pPr>
            <w:r>
              <w:rPr>
                <w:rFonts w:cs="Times New Roman"/>
                <w:sz w:val="21"/>
                <w:szCs w:val="21"/>
              </w:rPr>
              <w:t>颗粒物</w:t>
            </w:r>
          </w:p>
        </w:tc>
        <w:tc>
          <w:tcPr>
            <w:tcW w:w="878" w:type="pct"/>
            <w:vAlign w:val="center"/>
          </w:tcPr>
          <w:p w14:paraId="17169A01">
            <w:pPr>
              <w:spacing w:line="240" w:lineRule="auto"/>
              <w:ind w:firstLine="0" w:firstLineChars="0"/>
              <w:jc w:val="center"/>
              <w:rPr>
                <w:rFonts w:cs="Times New Roman"/>
                <w:sz w:val="21"/>
                <w:szCs w:val="21"/>
              </w:rPr>
            </w:pPr>
            <w:r>
              <w:rPr>
                <w:rFonts w:cs="Times New Roman"/>
                <w:sz w:val="21"/>
                <w:szCs w:val="21"/>
              </w:rPr>
              <w:t>47.86</w:t>
            </w:r>
          </w:p>
        </w:tc>
      </w:tr>
      <w:tr w14:paraId="68BEC05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077" w:type="pct"/>
            <w:gridSpan w:val="2"/>
            <w:vMerge w:val="continue"/>
            <w:vAlign w:val="center"/>
          </w:tcPr>
          <w:p w14:paraId="0D876865">
            <w:pPr>
              <w:spacing w:line="240" w:lineRule="auto"/>
              <w:ind w:firstLine="0" w:firstLineChars="0"/>
              <w:jc w:val="center"/>
              <w:rPr>
                <w:rFonts w:cs="Times New Roman"/>
                <w:sz w:val="21"/>
                <w:szCs w:val="21"/>
              </w:rPr>
            </w:pPr>
          </w:p>
        </w:tc>
        <w:tc>
          <w:tcPr>
            <w:tcW w:w="1045" w:type="pct"/>
            <w:vAlign w:val="center"/>
          </w:tcPr>
          <w:p w14:paraId="1EBC915B">
            <w:pPr>
              <w:spacing w:line="240" w:lineRule="auto"/>
              <w:ind w:firstLine="0" w:firstLineChars="0"/>
              <w:jc w:val="center"/>
              <w:rPr>
                <w:rFonts w:cs="Times New Roman"/>
                <w:sz w:val="21"/>
                <w:szCs w:val="21"/>
              </w:rPr>
            </w:pPr>
            <w:r>
              <w:rPr>
                <w:rFonts w:cs="Times New Roman"/>
                <w:sz w:val="21"/>
                <w:szCs w:val="21"/>
              </w:rPr>
              <w:t>二氧化硫</w:t>
            </w:r>
          </w:p>
        </w:tc>
        <w:tc>
          <w:tcPr>
            <w:tcW w:w="878" w:type="pct"/>
            <w:vAlign w:val="center"/>
          </w:tcPr>
          <w:p w14:paraId="43211F68">
            <w:pPr>
              <w:spacing w:line="240" w:lineRule="auto"/>
              <w:ind w:firstLine="0" w:firstLineChars="0"/>
              <w:jc w:val="center"/>
              <w:rPr>
                <w:rFonts w:cs="Times New Roman"/>
                <w:sz w:val="21"/>
                <w:szCs w:val="21"/>
              </w:rPr>
            </w:pPr>
            <w:r>
              <w:rPr>
                <w:rFonts w:cs="Times New Roman"/>
                <w:sz w:val="21"/>
                <w:szCs w:val="21"/>
              </w:rPr>
              <w:t>185.73</w:t>
            </w:r>
          </w:p>
        </w:tc>
      </w:tr>
      <w:tr w14:paraId="263C100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077" w:type="pct"/>
            <w:gridSpan w:val="2"/>
            <w:vMerge w:val="continue"/>
            <w:vAlign w:val="center"/>
          </w:tcPr>
          <w:p w14:paraId="78E557C4">
            <w:pPr>
              <w:spacing w:line="240" w:lineRule="auto"/>
              <w:ind w:firstLine="0" w:firstLineChars="0"/>
              <w:jc w:val="center"/>
              <w:rPr>
                <w:rFonts w:cs="Times New Roman"/>
                <w:sz w:val="21"/>
                <w:szCs w:val="21"/>
              </w:rPr>
            </w:pPr>
          </w:p>
        </w:tc>
        <w:tc>
          <w:tcPr>
            <w:tcW w:w="1045" w:type="pct"/>
            <w:vAlign w:val="center"/>
          </w:tcPr>
          <w:p w14:paraId="1164E0B5">
            <w:pPr>
              <w:spacing w:line="240" w:lineRule="auto"/>
              <w:ind w:firstLine="0" w:firstLineChars="0"/>
              <w:jc w:val="center"/>
              <w:rPr>
                <w:rFonts w:cs="Times New Roman"/>
                <w:sz w:val="21"/>
                <w:szCs w:val="21"/>
              </w:rPr>
            </w:pPr>
            <w:r>
              <w:rPr>
                <w:rFonts w:hint="eastAsia" w:cs="Times New Roman"/>
                <w:sz w:val="21"/>
                <w:szCs w:val="21"/>
              </w:rPr>
              <w:t>氮氧化物</w:t>
            </w:r>
          </w:p>
        </w:tc>
        <w:tc>
          <w:tcPr>
            <w:tcW w:w="878" w:type="pct"/>
            <w:vAlign w:val="center"/>
          </w:tcPr>
          <w:p w14:paraId="660D45CF">
            <w:pPr>
              <w:spacing w:line="240" w:lineRule="auto"/>
              <w:ind w:firstLine="0" w:firstLineChars="0"/>
              <w:jc w:val="center"/>
              <w:rPr>
                <w:rFonts w:cs="Times New Roman"/>
                <w:sz w:val="21"/>
                <w:szCs w:val="21"/>
              </w:rPr>
            </w:pPr>
            <w:r>
              <w:rPr>
                <w:rFonts w:cs="Times New Roman"/>
                <w:sz w:val="21"/>
                <w:szCs w:val="21"/>
              </w:rPr>
              <w:t>106.39</w:t>
            </w:r>
          </w:p>
        </w:tc>
      </w:tr>
      <w:tr w14:paraId="795E876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077" w:type="pct"/>
            <w:gridSpan w:val="2"/>
            <w:vMerge w:val="continue"/>
            <w:vAlign w:val="center"/>
          </w:tcPr>
          <w:p w14:paraId="693FEA15">
            <w:pPr>
              <w:spacing w:line="240" w:lineRule="auto"/>
              <w:ind w:firstLine="0" w:firstLineChars="0"/>
              <w:jc w:val="center"/>
              <w:rPr>
                <w:rFonts w:cs="Times New Roman"/>
                <w:sz w:val="21"/>
                <w:szCs w:val="21"/>
              </w:rPr>
            </w:pPr>
          </w:p>
        </w:tc>
        <w:tc>
          <w:tcPr>
            <w:tcW w:w="1045" w:type="pct"/>
            <w:vAlign w:val="center"/>
          </w:tcPr>
          <w:p w14:paraId="5404060A">
            <w:pPr>
              <w:spacing w:line="240" w:lineRule="auto"/>
              <w:ind w:firstLine="0" w:firstLineChars="0"/>
              <w:jc w:val="center"/>
              <w:rPr>
                <w:rFonts w:cs="Times New Roman"/>
                <w:sz w:val="21"/>
                <w:szCs w:val="21"/>
              </w:rPr>
            </w:pPr>
            <w:r>
              <w:rPr>
                <w:rFonts w:cs="Times New Roman"/>
                <w:sz w:val="21"/>
                <w:szCs w:val="21"/>
              </w:rPr>
              <w:t>VOCs</w:t>
            </w:r>
          </w:p>
        </w:tc>
        <w:tc>
          <w:tcPr>
            <w:tcW w:w="878" w:type="pct"/>
            <w:vAlign w:val="center"/>
          </w:tcPr>
          <w:p w14:paraId="39688261">
            <w:pPr>
              <w:spacing w:line="240" w:lineRule="auto"/>
              <w:ind w:firstLine="0" w:firstLineChars="0"/>
              <w:jc w:val="center"/>
              <w:rPr>
                <w:rFonts w:cs="Times New Roman"/>
                <w:sz w:val="21"/>
                <w:szCs w:val="21"/>
              </w:rPr>
            </w:pPr>
            <w:r>
              <w:rPr>
                <w:rFonts w:cs="Times New Roman"/>
                <w:sz w:val="21"/>
                <w:szCs w:val="21"/>
              </w:rPr>
              <w:t>49.635</w:t>
            </w:r>
          </w:p>
        </w:tc>
      </w:tr>
    </w:tbl>
    <w:p w14:paraId="3A7E1F50">
      <w:pPr>
        <w:ind w:firstLine="480"/>
        <w:rPr>
          <w:rFonts w:cs="Times New Roman"/>
          <w:szCs w:val="24"/>
        </w:rPr>
      </w:pPr>
      <w:r>
        <w:rPr>
          <w:rFonts w:hint="eastAsia" w:cs="Times New Roman"/>
          <w:szCs w:val="24"/>
        </w:rPr>
        <w:t>（4）废水“以新带老”</w:t>
      </w:r>
    </w:p>
    <w:p w14:paraId="261FB6FE">
      <w:pPr>
        <w:ind w:firstLine="480"/>
        <w:rPr>
          <w:rFonts w:cs="Times New Roman"/>
          <w:szCs w:val="24"/>
        </w:rPr>
      </w:pPr>
      <w:r>
        <w:rPr>
          <w:color w:val="000000" w:themeColor="text1"/>
          <w:szCs w:val="24"/>
          <w14:textFill>
            <w14:solidFill>
              <w14:schemeClr w14:val="tx1"/>
            </w14:solidFill>
          </w14:textFill>
        </w:rPr>
        <w:t>仪征化纤公司拟在现有PTA装置旁建设PTA污水处理回收利用项目，以期大幅降低工艺废水排放量及排放浓度，同时回收氢溴酸和碳酸钠等，减少吨产品原辅料消耗，达到资源回收和节能减排的双重目的</w:t>
      </w:r>
      <w:r>
        <w:rPr>
          <w:rFonts w:hint="eastAsia"/>
          <w:color w:val="000000" w:themeColor="text1"/>
          <w:szCs w:val="24"/>
          <w14:textFill>
            <w14:solidFill>
              <w14:schemeClr w14:val="tx1"/>
            </w14:solidFill>
          </w14:textFill>
        </w:rPr>
        <w:t>，削减废水量368000t/a。</w:t>
      </w:r>
      <w:r>
        <w:rPr>
          <w:rFonts w:cs="Times New Roman"/>
          <w:szCs w:val="24"/>
        </w:rPr>
        <w:br w:type="page"/>
      </w:r>
    </w:p>
    <w:p w14:paraId="29BBF156">
      <w:pPr>
        <w:pStyle w:val="3"/>
        <w:spacing w:before="120" w:after="120"/>
        <w:rPr>
          <w:rFonts w:cs="Times New Roman"/>
        </w:rPr>
      </w:pPr>
      <w:bookmarkStart w:id="37" w:name="_Toc216962402"/>
      <w:r>
        <w:rPr>
          <w:rFonts w:cs="Times New Roman"/>
        </w:rPr>
        <w:t xml:space="preserve">4 </w:t>
      </w:r>
      <w:r>
        <w:rPr>
          <w:rFonts w:hint="eastAsia" w:cs="Times New Roman"/>
        </w:rPr>
        <w:t>建设</w:t>
      </w:r>
      <w:r>
        <w:rPr>
          <w:rFonts w:cs="Times New Roman"/>
        </w:rPr>
        <w:t>项目工程分析</w:t>
      </w:r>
      <w:bookmarkEnd w:id="37"/>
    </w:p>
    <w:p w14:paraId="2A263986">
      <w:pPr>
        <w:keepNext/>
        <w:keepLines/>
        <w:widowControl/>
        <w:spacing w:before="120" w:beforeLines="50" w:after="120" w:afterLines="50"/>
        <w:ind w:firstLine="0" w:firstLineChars="0"/>
        <w:outlineLvl w:val="1"/>
        <w:rPr>
          <w:rFonts w:cs="Times New Roman"/>
          <w:b/>
          <w:bCs/>
          <w:sz w:val="30"/>
          <w:szCs w:val="32"/>
        </w:rPr>
      </w:pPr>
      <w:bookmarkStart w:id="38" w:name="_Toc216962403"/>
      <w:bookmarkStart w:id="39" w:name="_Toc26947403"/>
      <w:bookmarkStart w:id="40" w:name="_Toc495354205"/>
      <w:bookmarkStart w:id="41" w:name="_Toc48080500"/>
      <w:r>
        <w:rPr>
          <w:rFonts w:cs="Times New Roman"/>
          <w:b/>
          <w:bCs/>
          <w:sz w:val="30"/>
          <w:szCs w:val="32"/>
        </w:rPr>
        <w:t>4.1项目概况</w:t>
      </w:r>
      <w:bookmarkEnd w:id="38"/>
    </w:p>
    <w:p w14:paraId="177995E2">
      <w:pPr>
        <w:widowControl/>
        <w:ind w:firstLine="0" w:firstLineChars="0"/>
        <w:outlineLvl w:val="2"/>
        <w:rPr>
          <w:rFonts w:cs="Times New Roman"/>
          <w:b/>
          <w:bCs/>
          <w:sz w:val="28"/>
          <w:szCs w:val="32"/>
        </w:rPr>
      </w:pPr>
      <w:r>
        <w:rPr>
          <w:rFonts w:cs="Times New Roman"/>
          <w:b/>
          <w:bCs/>
          <w:sz w:val="28"/>
          <w:szCs w:val="32"/>
        </w:rPr>
        <w:t>4.1.1 项目基本情况</w:t>
      </w:r>
    </w:p>
    <w:p w14:paraId="2E77CE87">
      <w:pPr>
        <w:widowControl/>
        <w:ind w:firstLine="480"/>
        <w:rPr>
          <w:rFonts w:cs="Times New Roman"/>
          <w:szCs w:val="28"/>
        </w:rPr>
      </w:pPr>
      <w:r>
        <w:rPr>
          <w:rFonts w:cs="Times New Roman"/>
          <w:szCs w:val="28"/>
        </w:rPr>
        <w:t>项目名称：</w:t>
      </w:r>
      <w:r>
        <w:rPr>
          <w:rFonts w:hint="eastAsia" w:cs="Times New Roman"/>
          <w:szCs w:val="28"/>
        </w:rPr>
        <w:t>年产4万吨功能性TPEE弹性体新材料项目</w:t>
      </w:r>
    </w:p>
    <w:p w14:paraId="453AD933">
      <w:pPr>
        <w:widowControl/>
        <w:ind w:firstLine="480"/>
        <w:rPr>
          <w:rFonts w:cs="Times New Roman"/>
          <w:szCs w:val="28"/>
        </w:rPr>
      </w:pPr>
      <w:r>
        <w:rPr>
          <w:rFonts w:cs="Times New Roman"/>
          <w:szCs w:val="28"/>
        </w:rPr>
        <w:t>行业类别：</w:t>
      </w:r>
      <w:r>
        <w:rPr>
          <w:rFonts w:cs="Times New Roman"/>
          <w:color w:val="000000" w:themeColor="text1"/>
          <w:szCs w:val="24"/>
          <w14:textFill>
            <w14:solidFill>
              <w14:schemeClr w14:val="tx1"/>
            </w14:solidFill>
          </w14:textFill>
        </w:rPr>
        <w:t>C265</w:t>
      </w:r>
      <w:r>
        <w:rPr>
          <w:rFonts w:hint="eastAsia" w:cs="Times New Roman"/>
          <w:color w:val="000000" w:themeColor="text1"/>
          <w:szCs w:val="24"/>
          <w14:textFill>
            <w14:solidFill>
              <w14:schemeClr w14:val="tx1"/>
            </w14:solidFill>
          </w14:textFill>
        </w:rPr>
        <w:t>1 初级形态塑料及合成树脂制造</w:t>
      </w:r>
    </w:p>
    <w:p w14:paraId="7DAB504A">
      <w:pPr>
        <w:widowControl/>
        <w:ind w:firstLine="480"/>
        <w:rPr>
          <w:rFonts w:cs="Times New Roman"/>
          <w:szCs w:val="28"/>
        </w:rPr>
      </w:pPr>
      <w:r>
        <w:rPr>
          <w:rFonts w:cs="Times New Roman"/>
          <w:szCs w:val="28"/>
        </w:rPr>
        <w:t>项目性质：</w:t>
      </w:r>
      <w:r>
        <w:rPr>
          <w:rFonts w:hint="eastAsia" w:cs="Times New Roman"/>
          <w:szCs w:val="28"/>
        </w:rPr>
        <w:t>改建</w:t>
      </w:r>
    </w:p>
    <w:p w14:paraId="30343420">
      <w:pPr>
        <w:widowControl/>
        <w:ind w:firstLine="480"/>
        <w:rPr>
          <w:rFonts w:cs="Times New Roman"/>
          <w:szCs w:val="28"/>
        </w:rPr>
      </w:pPr>
      <w:r>
        <w:rPr>
          <w:rFonts w:cs="Times New Roman"/>
          <w:szCs w:val="28"/>
        </w:rPr>
        <w:t>建设地点：</w:t>
      </w:r>
      <w:r>
        <w:rPr>
          <w:rFonts w:hint="eastAsia" w:cs="Times New Roman"/>
          <w:szCs w:val="28"/>
        </w:rPr>
        <w:t>仪征化纤公司界区内</w:t>
      </w:r>
    </w:p>
    <w:p w14:paraId="5DC0723C">
      <w:pPr>
        <w:widowControl/>
        <w:ind w:firstLine="480"/>
        <w:rPr>
          <w:rFonts w:cs="Times New Roman"/>
          <w:szCs w:val="28"/>
        </w:rPr>
      </w:pPr>
      <w:r>
        <w:rPr>
          <w:rFonts w:cs="Times New Roman"/>
          <w:szCs w:val="28"/>
        </w:rPr>
        <w:t>总投资：项目总投资</w:t>
      </w:r>
      <w:r>
        <w:rPr>
          <w:rFonts w:hint="eastAsia" w:cs="Times New Roman"/>
          <w:szCs w:val="28"/>
        </w:rPr>
        <w:t>24176</w:t>
      </w:r>
      <w:r>
        <w:rPr>
          <w:rFonts w:cs="Times New Roman"/>
          <w:szCs w:val="28"/>
        </w:rPr>
        <w:t>万元，环保投资1</w:t>
      </w:r>
      <w:r>
        <w:rPr>
          <w:rFonts w:hint="eastAsia" w:cs="Times New Roman"/>
          <w:szCs w:val="28"/>
        </w:rPr>
        <w:t>80</w:t>
      </w:r>
      <w:r>
        <w:rPr>
          <w:rFonts w:cs="Times New Roman"/>
          <w:szCs w:val="28"/>
        </w:rPr>
        <w:t>万元</w:t>
      </w:r>
      <w:r>
        <w:rPr>
          <w:rFonts w:hint="eastAsia" w:cs="Times New Roman"/>
          <w:szCs w:val="28"/>
        </w:rPr>
        <w:t>，</w:t>
      </w:r>
      <w:r>
        <w:rPr>
          <w:rFonts w:cs="Times New Roman"/>
          <w:szCs w:val="28"/>
        </w:rPr>
        <w:t>占总投资的</w:t>
      </w:r>
      <w:r>
        <w:rPr>
          <w:rFonts w:hint="eastAsia" w:cs="Times New Roman"/>
          <w:szCs w:val="28"/>
        </w:rPr>
        <w:t>0.74</w:t>
      </w:r>
      <w:r>
        <w:rPr>
          <w:rFonts w:cs="Times New Roman"/>
          <w:szCs w:val="28"/>
        </w:rPr>
        <w:t xml:space="preserve">% </w:t>
      </w:r>
    </w:p>
    <w:p w14:paraId="3AEB53FE">
      <w:pPr>
        <w:widowControl/>
        <w:ind w:firstLine="480"/>
        <w:rPr>
          <w:rFonts w:cs="Times New Roman"/>
          <w:szCs w:val="28"/>
        </w:rPr>
      </w:pPr>
      <w:r>
        <w:rPr>
          <w:rFonts w:cs="Times New Roman"/>
          <w:szCs w:val="28"/>
        </w:rPr>
        <w:t>占地面积：</w:t>
      </w:r>
      <w:r>
        <w:rPr>
          <w:rFonts w:hint="eastAsia" w:cs="Times New Roman"/>
          <w:szCs w:val="28"/>
        </w:rPr>
        <w:t>3900</w:t>
      </w:r>
      <w:r>
        <w:rPr>
          <w:rFonts w:cs="Times New Roman"/>
          <w:szCs w:val="28"/>
        </w:rPr>
        <w:t>m</w:t>
      </w:r>
      <w:r>
        <w:rPr>
          <w:rFonts w:cs="Times New Roman"/>
          <w:szCs w:val="28"/>
          <w:vertAlign w:val="superscript"/>
        </w:rPr>
        <w:t>2</w:t>
      </w:r>
    </w:p>
    <w:p w14:paraId="71021C33">
      <w:pPr>
        <w:widowControl/>
        <w:ind w:firstLine="480"/>
        <w:rPr>
          <w:rFonts w:cs="Times New Roman"/>
          <w:szCs w:val="28"/>
        </w:rPr>
      </w:pPr>
      <w:r>
        <w:rPr>
          <w:rFonts w:cs="Times New Roman"/>
          <w:szCs w:val="28"/>
        </w:rPr>
        <w:t>职工人数：</w:t>
      </w:r>
      <w:r>
        <w:rPr>
          <w:rFonts w:hint="eastAsia" w:cs="Times New Roman"/>
          <w:szCs w:val="28"/>
        </w:rPr>
        <w:t>劳动定员25人，从公司内部调剂</w:t>
      </w:r>
    </w:p>
    <w:p w14:paraId="7900C410">
      <w:pPr>
        <w:widowControl/>
        <w:ind w:firstLine="480"/>
        <w:rPr>
          <w:rFonts w:cs="Times New Roman"/>
          <w:szCs w:val="28"/>
        </w:rPr>
      </w:pPr>
      <w:r>
        <w:rPr>
          <w:rFonts w:cs="Times New Roman"/>
          <w:kern w:val="0"/>
          <w:szCs w:val="28"/>
        </w:rPr>
        <w:t>工作时间：</w:t>
      </w:r>
      <w:r>
        <w:rPr>
          <w:rFonts w:cs="Times New Roman"/>
          <w:szCs w:val="28"/>
        </w:rPr>
        <w:t>采用</w:t>
      </w:r>
      <w:r>
        <w:rPr>
          <w:rFonts w:hint="eastAsia" w:cs="Times New Roman"/>
          <w:szCs w:val="28"/>
        </w:rPr>
        <w:t>四</w:t>
      </w:r>
      <w:r>
        <w:rPr>
          <w:rFonts w:cs="Times New Roman"/>
          <w:szCs w:val="28"/>
        </w:rPr>
        <w:t>班</w:t>
      </w:r>
      <w:r>
        <w:rPr>
          <w:rFonts w:hint="eastAsia" w:cs="Times New Roman"/>
          <w:szCs w:val="28"/>
        </w:rPr>
        <w:t>三</w:t>
      </w:r>
      <w:r>
        <w:rPr>
          <w:rFonts w:cs="Times New Roman"/>
          <w:szCs w:val="28"/>
        </w:rPr>
        <w:t>运转制生产，每天运行24小时，年生产天数333天，合计年生产时间为8000小时</w:t>
      </w:r>
    </w:p>
    <w:p w14:paraId="2D6E9D9D">
      <w:pPr>
        <w:widowControl/>
        <w:ind w:firstLine="480"/>
        <w:rPr>
          <w:rFonts w:cs="Times New Roman"/>
          <w:szCs w:val="28"/>
        </w:rPr>
      </w:pPr>
      <w:r>
        <w:rPr>
          <w:rFonts w:hint="eastAsia" w:cs="Times New Roman"/>
          <w:szCs w:val="28"/>
        </w:rPr>
        <w:t>建设周期：</w:t>
      </w:r>
      <w:r>
        <w:rPr>
          <w:rFonts w:cs="Times New Roman"/>
          <w:szCs w:val="28"/>
        </w:rPr>
        <w:t>1</w:t>
      </w:r>
      <w:r>
        <w:rPr>
          <w:rFonts w:hint="eastAsia" w:cs="Times New Roman"/>
          <w:szCs w:val="28"/>
        </w:rPr>
        <w:t>8个月。</w:t>
      </w:r>
    </w:p>
    <w:p w14:paraId="07A156FF">
      <w:pPr>
        <w:widowControl/>
        <w:ind w:firstLine="0" w:firstLineChars="0"/>
        <w:outlineLvl w:val="2"/>
        <w:rPr>
          <w:rFonts w:cs="Times New Roman"/>
          <w:b/>
          <w:bCs/>
          <w:sz w:val="28"/>
          <w:szCs w:val="32"/>
        </w:rPr>
      </w:pPr>
      <w:r>
        <w:rPr>
          <w:rFonts w:cs="Times New Roman"/>
          <w:b/>
          <w:bCs/>
          <w:sz w:val="28"/>
          <w:szCs w:val="32"/>
        </w:rPr>
        <w:t>4.1.2 项目主体工程及产品方案</w:t>
      </w:r>
    </w:p>
    <w:p w14:paraId="539328A3">
      <w:pPr>
        <w:ind w:firstLine="0" w:firstLineChars="0"/>
        <w:outlineLvl w:val="3"/>
        <w:rPr>
          <w:rFonts w:cs="Times New Roman"/>
          <w:b/>
          <w:szCs w:val="24"/>
        </w:rPr>
      </w:pPr>
      <w:r>
        <w:rPr>
          <w:rFonts w:cs="Times New Roman"/>
          <w:b/>
          <w:szCs w:val="24"/>
        </w:rPr>
        <w:t>4.1.2.1 主体工程及产品方案</w:t>
      </w:r>
    </w:p>
    <w:p w14:paraId="622F04C2">
      <w:pPr>
        <w:widowControl/>
        <w:ind w:firstLine="482"/>
        <w:rPr>
          <w:rFonts w:cs="Times New Roman"/>
          <w:b/>
          <w:bCs/>
          <w:kern w:val="0"/>
          <w:szCs w:val="28"/>
        </w:rPr>
      </w:pPr>
      <w:r>
        <w:rPr>
          <w:rFonts w:hint="eastAsia" w:cs="Times New Roman"/>
          <w:b/>
          <w:bCs/>
          <w:kern w:val="0"/>
          <w:szCs w:val="28"/>
        </w:rPr>
        <w:t>保密</w:t>
      </w:r>
    </w:p>
    <w:p w14:paraId="6938201B">
      <w:pPr>
        <w:ind w:firstLine="0" w:firstLineChars="0"/>
        <w:outlineLvl w:val="3"/>
        <w:rPr>
          <w:rFonts w:cs="Times New Roman"/>
          <w:b/>
          <w:szCs w:val="24"/>
        </w:rPr>
      </w:pPr>
      <w:r>
        <w:rPr>
          <w:rFonts w:cs="Times New Roman"/>
          <w:b/>
          <w:szCs w:val="24"/>
        </w:rPr>
        <w:t>4.1.2.2</w:t>
      </w:r>
      <w:r>
        <w:rPr>
          <w:rFonts w:hint="eastAsia" w:cs="Times New Roman"/>
          <w:b/>
          <w:szCs w:val="24"/>
        </w:rPr>
        <w:t xml:space="preserve"> </w:t>
      </w:r>
      <w:r>
        <w:rPr>
          <w:rFonts w:cs="Times New Roman"/>
          <w:b/>
          <w:szCs w:val="24"/>
        </w:rPr>
        <w:t>产品主要技术指标</w:t>
      </w:r>
    </w:p>
    <w:p w14:paraId="2597BD13">
      <w:pPr>
        <w:widowControl/>
        <w:ind w:firstLine="482"/>
        <w:rPr>
          <w:rFonts w:cs="Times New Roman"/>
          <w:b/>
          <w:bCs/>
          <w:kern w:val="0"/>
          <w:szCs w:val="28"/>
        </w:rPr>
      </w:pPr>
      <w:r>
        <w:rPr>
          <w:rFonts w:hint="eastAsia" w:cs="Times New Roman"/>
          <w:b/>
          <w:bCs/>
          <w:kern w:val="0"/>
          <w:szCs w:val="28"/>
        </w:rPr>
        <w:t>保密</w:t>
      </w:r>
    </w:p>
    <w:p w14:paraId="44F40EEB">
      <w:pPr>
        <w:widowControl/>
        <w:ind w:firstLine="0" w:firstLineChars="0"/>
        <w:outlineLvl w:val="2"/>
        <w:rPr>
          <w:rFonts w:cs="Times New Roman"/>
          <w:b/>
          <w:bCs/>
          <w:sz w:val="28"/>
          <w:szCs w:val="32"/>
        </w:rPr>
      </w:pPr>
      <w:r>
        <w:rPr>
          <w:rFonts w:cs="Times New Roman"/>
          <w:b/>
          <w:bCs/>
          <w:sz w:val="28"/>
          <w:szCs w:val="32"/>
        </w:rPr>
        <w:t>4.1.3 项目公辅及环保工程建设内容</w:t>
      </w:r>
    </w:p>
    <w:p w14:paraId="18F0B7CA">
      <w:pPr>
        <w:widowControl/>
        <w:ind w:firstLine="482"/>
        <w:rPr>
          <w:rFonts w:cs="Times New Roman"/>
          <w:b/>
          <w:bCs/>
          <w:kern w:val="0"/>
          <w:szCs w:val="28"/>
        </w:rPr>
      </w:pPr>
      <w:r>
        <w:rPr>
          <w:rFonts w:hint="eastAsia" w:cs="Times New Roman"/>
          <w:b/>
          <w:bCs/>
          <w:kern w:val="0"/>
          <w:szCs w:val="28"/>
        </w:rPr>
        <w:t>保密</w:t>
      </w:r>
    </w:p>
    <w:p w14:paraId="1113ADA8">
      <w:pPr>
        <w:widowControl/>
        <w:ind w:firstLine="0" w:firstLineChars="0"/>
        <w:outlineLvl w:val="2"/>
        <w:rPr>
          <w:rFonts w:cs="Times New Roman"/>
          <w:b/>
          <w:bCs/>
          <w:sz w:val="28"/>
          <w:szCs w:val="32"/>
        </w:rPr>
      </w:pPr>
      <w:r>
        <w:rPr>
          <w:rFonts w:cs="Times New Roman"/>
          <w:b/>
          <w:bCs/>
          <w:sz w:val="28"/>
          <w:szCs w:val="32"/>
        </w:rPr>
        <w:t>4.1.4 厂区总平面布置</w:t>
      </w:r>
    </w:p>
    <w:p w14:paraId="2EA7CAA4">
      <w:pPr>
        <w:widowControl/>
        <w:ind w:firstLine="482"/>
        <w:rPr>
          <w:rFonts w:cs="Times New Roman"/>
          <w:b/>
          <w:bCs/>
          <w:kern w:val="0"/>
          <w:szCs w:val="28"/>
        </w:rPr>
      </w:pPr>
      <w:r>
        <w:rPr>
          <w:rFonts w:hint="eastAsia" w:cs="Times New Roman"/>
          <w:b/>
          <w:bCs/>
          <w:kern w:val="0"/>
          <w:szCs w:val="28"/>
        </w:rPr>
        <w:t>保密</w:t>
      </w:r>
    </w:p>
    <w:p w14:paraId="74828390">
      <w:pPr>
        <w:widowControl/>
        <w:ind w:firstLine="0" w:firstLineChars="0"/>
        <w:outlineLvl w:val="2"/>
        <w:rPr>
          <w:rFonts w:cs="Times New Roman"/>
          <w:b/>
          <w:bCs/>
          <w:sz w:val="28"/>
          <w:szCs w:val="32"/>
        </w:rPr>
      </w:pPr>
      <w:r>
        <w:rPr>
          <w:rFonts w:cs="Times New Roman"/>
          <w:b/>
          <w:bCs/>
          <w:sz w:val="28"/>
          <w:szCs w:val="32"/>
        </w:rPr>
        <w:t>4.1.5 厂界周围情况</w:t>
      </w:r>
    </w:p>
    <w:p w14:paraId="4DFE30E9">
      <w:pPr>
        <w:widowControl/>
        <w:ind w:firstLine="480"/>
        <w:rPr>
          <w:rFonts w:cs="Times New Roman"/>
          <w:szCs w:val="24"/>
        </w:rPr>
      </w:pPr>
      <w:r>
        <w:rPr>
          <w:rFonts w:hint="eastAsia" w:cs="Times New Roman"/>
          <w:szCs w:val="24"/>
        </w:rPr>
        <w:t>仪化公司厂界东侧厂界与</w:t>
      </w:r>
      <w:r>
        <w:rPr>
          <w:rFonts w:hint="eastAsia" w:cs="Times New Roman"/>
        </w:rPr>
        <w:t>浦峰路</w:t>
      </w:r>
      <w:r>
        <w:rPr>
          <w:rFonts w:hint="eastAsia" w:cs="Times New Roman"/>
          <w:szCs w:val="24"/>
        </w:rPr>
        <w:t>相邻，南侧厂界与</w:t>
      </w:r>
      <w:r>
        <w:rPr>
          <w:rFonts w:hint="eastAsia" w:cs="Times New Roman"/>
        </w:rPr>
        <w:t>甘草</w:t>
      </w:r>
      <w:r>
        <w:rPr>
          <w:rFonts w:cs="Times New Roman"/>
        </w:rPr>
        <w:t>山河</w:t>
      </w:r>
      <w:r>
        <w:rPr>
          <w:rFonts w:hint="eastAsia" w:cs="Times New Roman"/>
          <w:szCs w:val="24"/>
        </w:rPr>
        <w:t>相邻，西侧主要为空地和村庄，厂界与中央大道相邻，北侧主要为空地和村庄，部分厂界与康大路相邻。</w:t>
      </w:r>
      <w:r>
        <w:rPr>
          <w:rFonts w:cs="Times New Roman"/>
          <w:szCs w:val="24"/>
        </w:rPr>
        <w:t>厂区周边状况见图4.1-2。</w:t>
      </w:r>
    </w:p>
    <w:p w14:paraId="2BA72F64">
      <w:pPr>
        <w:widowControl/>
        <w:ind w:firstLine="480"/>
        <w:rPr>
          <w:rFonts w:cs="Times New Roman"/>
          <w:szCs w:val="24"/>
        </w:rPr>
      </w:pPr>
      <w:r>
        <w:rPr>
          <w:rFonts w:hint="eastAsia" w:cs="Times New Roman"/>
          <w:szCs w:val="24"/>
        </w:rPr>
        <w:t>本项目位于PBT部西侧，北面为中心干道，西侧为公用工程部，南侧为机修北路，东侧为B03生产线。</w:t>
      </w:r>
    </w:p>
    <w:p w14:paraId="47D1D383">
      <w:pPr>
        <w:keepNext/>
        <w:keepLines/>
        <w:widowControl/>
        <w:spacing w:before="120" w:beforeLines="50" w:after="120" w:afterLines="50"/>
        <w:ind w:firstLine="0" w:firstLineChars="0"/>
        <w:outlineLvl w:val="1"/>
        <w:rPr>
          <w:rFonts w:cs="Times New Roman"/>
          <w:b/>
          <w:bCs/>
          <w:sz w:val="30"/>
          <w:szCs w:val="32"/>
        </w:rPr>
      </w:pPr>
      <w:bookmarkStart w:id="42" w:name="_Toc216962404"/>
      <w:r>
        <w:rPr>
          <w:rFonts w:cs="Times New Roman"/>
          <w:b/>
          <w:bCs/>
          <w:sz w:val="30"/>
          <w:szCs w:val="32"/>
        </w:rPr>
        <w:t>4.2 项目工程分析</w:t>
      </w:r>
      <w:bookmarkEnd w:id="42"/>
    </w:p>
    <w:p w14:paraId="57AC2DAB">
      <w:pPr>
        <w:widowControl/>
        <w:ind w:firstLine="0" w:firstLineChars="0"/>
        <w:outlineLvl w:val="2"/>
        <w:rPr>
          <w:rFonts w:cs="Times New Roman"/>
          <w:b/>
          <w:bCs/>
          <w:sz w:val="28"/>
          <w:szCs w:val="32"/>
        </w:rPr>
      </w:pPr>
      <w:r>
        <w:rPr>
          <w:rFonts w:cs="Times New Roman"/>
          <w:b/>
          <w:bCs/>
          <w:sz w:val="28"/>
          <w:szCs w:val="32"/>
        </w:rPr>
        <w:t xml:space="preserve">4.2.1 </w:t>
      </w:r>
      <w:r>
        <w:rPr>
          <w:rFonts w:hint="eastAsia" w:cs="Times New Roman"/>
          <w:b/>
          <w:bCs/>
          <w:sz w:val="28"/>
          <w:szCs w:val="32"/>
        </w:rPr>
        <w:t>生产原理</w:t>
      </w:r>
    </w:p>
    <w:p w14:paraId="41C742F0">
      <w:pPr>
        <w:widowControl/>
        <w:ind w:firstLine="482"/>
        <w:rPr>
          <w:rFonts w:cs="Times New Roman"/>
          <w:b/>
          <w:bCs/>
          <w:kern w:val="0"/>
          <w:szCs w:val="28"/>
        </w:rPr>
      </w:pPr>
      <w:r>
        <w:rPr>
          <w:rFonts w:hint="eastAsia" w:cs="Times New Roman"/>
          <w:b/>
          <w:bCs/>
          <w:kern w:val="0"/>
          <w:szCs w:val="28"/>
        </w:rPr>
        <w:t>保密</w:t>
      </w:r>
    </w:p>
    <w:p w14:paraId="34488DC3">
      <w:pPr>
        <w:widowControl/>
        <w:ind w:firstLine="0" w:firstLineChars="0"/>
        <w:outlineLvl w:val="2"/>
        <w:rPr>
          <w:rFonts w:cs="Times New Roman"/>
          <w:b/>
          <w:bCs/>
          <w:sz w:val="28"/>
          <w:szCs w:val="32"/>
        </w:rPr>
      </w:pPr>
      <w:r>
        <w:rPr>
          <w:rFonts w:cs="Times New Roman"/>
          <w:b/>
          <w:bCs/>
          <w:sz w:val="28"/>
          <w:szCs w:val="32"/>
        </w:rPr>
        <w:t>4.2.2 工艺流程及产污环节分析</w:t>
      </w:r>
    </w:p>
    <w:p w14:paraId="5DA619F3">
      <w:pPr>
        <w:widowControl/>
        <w:ind w:firstLine="482"/>
        <w:rPr>
          <w:rFonts w:cs="Times New Roman"/>
          <w:b/>
          <w:bCs/>
          <w:kern w:val="0"/>
          <w:szCs w:val="28"/>
        </w:rPr>
      </w:pPr>
      <w:r>
        <w:rPr>
          <w:rFonts w:hint="eastAsia" w:cs="Times New Roman"/>
          <w:b/>
          <w:bCs/>
          <w:kern w:val="0"/>
          <w:szCs w:val="28"/>
        </w:rPr>
        <w:t>保密</w:t>
      </w:r>
    </w:p>
    <w:p w14:paraId="112170C3">
      <w:pPr>
        <w:keepNext/>
        <w:keepLines/>
        <w:widowControl/>
        <w:spacing w:before="120" w:beforeLines="50" w:after="120" w:afterLines="50"/>
        <w:ind w:firstLine="0" w:firstLineChars="0"/>
        <w:outlineLvl w:val="1"/>
        <w:rPr>
          <w:rFonts w:cs="Times New Roman"/>
          <w:b/>
          <w:bCs/>
          <w:sz w:val="30"/>
          <w:szCs w:val="32"/>
        </w:rPr>
      </w:pPr>
      <w:bookmarkStart w:id="43" w:name="_Toc216962405"/>
      <w:r>
        <w:rPr>
          <w:rFonts w:cs="Times New Roman"/>
          <w:b/>
          <w:bCs/>
          <w:sz w:val="30"/>
          <w:szCs w:val="32"/>
        </w:rPr>
        <w:t>4.3 主要原辅材料及设备</w:t>
      </w:r>
      <w:bookmarkEnd w:id="43"/>
    </w:p>
    <w:p w14:paraId="789BF233">
      <w:pPr>
        <w:widowControl/>
        <w:ind w:firstLine="482"/>
        <w:rPr>
          <w:rFonts w:cs="Times New Roman"/>
          <w:b/>
          <w:bCs/>
          <w:kern w:val="0"/>
          <w:szCs w:val="28"/>
        </w:rPr>
      </w:pPr>
      <w:r>
        <w:rPr>
          <w:rFonts w:hint="eastAsia" w:cs="Times New Roman"/>
          <w:b/>
          <w:bCs/>
          <w:kern w:val="0"/>
          <w:szCs w:val="28"/>
        </w:rPr>
        <w:t>保密</w:t>
      </w:r>
    </w:p>
    <w:p w14:paraId="4AEFA9BA">
      <w:pPr>
        <w:widowControl/>
        <w:ind w:firstLine="0" w:firstLineChars="0"/>
        <w:outlineLvl w:val="2"/>
        <w:rPr>
          <w:rFonts w:cs="Times New Roman"/>
          <w:b/>
          <w:bCs/>
          <w:sz w:val="30"/>
          <w:szCs w:val="30"/>
        </w:rPr>
      </w:pPr>
      <w:r>
        <w:rPr>
          <w:rFonts w:cs="Times New Roman"/>
          <w:b/>
          <w:bCs/>
          <w:sz w:val="28"/>
          <w:szCs w:val="32"/>
        </w:rPr>
        <w:t xml:space="preserve">4.3.1 </w:t>
      </w:r>
      <w:r>
        <w:rPr>
          <w:rFonts w:cs="Times New Roman"/>
          <w:b/>
          <w:bCs/>
          <w:sz w:val="30"/>
          <w:szCs w:val="30"/>
        </w:rPr>
        <w:t>主要原辅材料</w:t>
      </w:r>
    </w:p>
    <w:p w14:paraId="49FF6380">
      <w:pPr>
        <w:widowControl/>
        <w:ind w:firstLine="482"/>
        <w:rPr>
          <w:rFonts w:cs="Times New Roman"/>
          <w:b/>
          <w:bCs/>
          <w:kern w:val="0"/>
          <w:szCs w:val="28"/>
        </w:rPr>
      </w:pPr>
      <w:r>
        <w:rPr>
          <w:rFonts w:hint="eastAsia" w:cs="Times New Roman"/>
          <w:b/>
          <w:bCs/>
          <w:kern w:val="0"/>
          <w:szCs w:val="28"/>
        </w:rPr>
        <w:t>保密</w:t>
      </w:r>
    </w:p>
    <w:p w14:paraId="279FD05C">
      <w:pPr>
        <w:widowControl/>
        <w:ind w:firstLine="0" w:firstLineChars="0"/>
        <w:outlineLvl w:val="2"/>
        <w:rPr>
          <w:rFonts w:cs="Times New Roman"/>
          <w:b/>
          <w:bCs/>
          <w:sz w:val="28"/>
          <w:szCs w:val="32"/>
        </w:rPr>
      </w:pPr>
      <w:r>
        <w:rPr>
          <w:rFonts w:cs="Times New Roman"/>
          <w:b/>
          <w:bCs/>
          <w:sz w:val="28"/>
          <w:szCs w:val="32"/>
        </w:rPr>
        <w:t>4.3.2 主要原辅材料理化性质、毒理毒性</w:t>
      </w:r>
    </w:p>
    <w:p w14:paraId="137EBD6A">
      <w:pPr>
        <w:widowControl/>
        <w:ind w:firstLine="482"/>
        <w:rPr>
          <w:rFonts w:cs="Times New Roman"/>
          <w:b/>
          <w:bCs/>
          <w:kern w:val="0"/>
          <w:szCs w:val="28"/>
        </w:rPr>
      </w:pPr>
      <w:r>
        <w:rPr>
          <w:rFonts w:hint="eastAsia" w:cs="Times New Roman"/>
          <w:b/>
          <w:bCs/>
          <w:kern w:val="0"/>
          <w:szCs w:val="28"/>
        </w:rPr>
        <w:t>保密</w:t>
      </w:r>
    </w:p>
    <w:p w14:paraId="3FD2B721">
      <w:pPr>
        <w:widowControl/>
        <w:ind w:firstLine="0" w:firstLineChars="0"/>
        <w:outlineLvl w:val="2"/>
        <w:rPr>
          <w:rFonts w:cs="Times New Roman"/>
          <w:b/>
          <w:bCs/>
          <w:sz w:val="28"/>
          <w:szCs w:val="32"/>
        </w:rPr>
      </w:pPr>
      <w:r>
        <w:rPr>
          <w:rFonts w:cs="Times New Roman"/>
          <w:b/>
          <w:bCs/>
          <w:sz w:val="28"/>
          <w:szCs w:val="32"/>
        </w:rPr>
        <w:t>4.3.3 主要工艺设备</w:t>
      </w:r>
    </w:p>
    <w:p w14:paraId="30ADBDCC">
      <w:pPr>
        <w:widowControl/>
        <w:ind w:firstLine="482"/>
        <w:rPr>
          <w:rFonts w:cs="Times New Roman"/>
          <w:b/>
          <w:bCs/>
          <w:kern w:val="0"/>
          <w:szCs w:val="28"/>
        </w:rPr>
      </w:pPr>
      <w:r>
        <w:rPr>
          <w:rFonts w:hint="eastAsia" w:cs="Times New Roman"/>
          <w:b/>
          <w:bCs/>
          <w:kern w:val="0"/>
          <w:szCs w:val="28"/>
        </w:rPr>
        <w:t>保密</w:t>
      </w:r>
    </w:p>
    <w:bookmarkEnd w:id="39"/>
    <w:bookmarkEnd w:id="40"/>
    <w:bookmarkEnd w:id="41"/>
    <w:p w14:paraId="4F983E5C">
      <w:pPr>
        <w:keepNext/>
        <w:keepLines/>
        <w:widowControl/>
        <w:spacing w:before="120" w:beforeLines="50" w:after="120" w:afterLines="50"/>
        <w:ind w:firstLine="0" w:firstLineChars="0"/>
        <w:outlineLvl w:val="1"/>
        <w:rPr>
          <w:rFonts w:cs="Times New Roman"/>
          <w:b/>
          <w:bCs/>
          <w:sz w:val="30"/>
          <w:szCs w:val="32"/>
        </w:rPr>
      </w:pPr>
      <w:bookmarkStart w:id="44" w:name="_Toc214382786"/>
      <w:bookmarkStart w:id="45" w:name="_Toc216962406"/>
      <w:bookmarkStart w:id="46" w:name="_Toc26947407"/>
      <w:r>
        <w:rPr>
          <w:rFonts w:cs="Times New Roman"/>
          <w:b/>
          <w:bCs/>
          <w:sz w:val="30"/>
          <w:szCs w:val="32"/>
        </w:rPr>
        <w:t>4.4 风险因素识别</w:t>
      </w:r>
      <w:bookmarkEnd w:id="44"/>
    </w:p>
    <w:p w14:paraId="0F01F854">
      <w:pPr>
        <w:widowControl/>
        <w:ind w:firstLine="482"/>
        <w:rPr>
          <w:rFonts w:cs="Times New Roman"/>
          <w:b/>
          <w:bCs/>
          <w:kern w:val="0"/>
          <w:szCs w:val="28"/>
        </w:rPr>
      </w:pPr>
      <w:r>
        <w:rPr>
          <w:rFonts w:hint="eastAsia" w:cs="Times New Roman"/>
          <w:b/>
          <w:bCs/>
          <w:kern w:val="0"/>
          <w:szCs w:val="28"/>
        </w:rPr>
        <w:t>保密</w:t>
      </w:r>
    </w:p>
    <w:bookmarkEnd w:id="45"/>
    <w:p w14:paraId="45D23054">
      <w:pPr>
        <w:pStyle w:val="4"/>
        <w:rPr>
          <w:rFonts w:cs="Times New Roman"/>
        </w:rPr>
      </w:pPr>
      <w:bookmarkStart w:id="47" w:name="_Toc216962407"/>
      <w:r>
        <w:rPr>
          <w:rFonts w:cs="Times New Roman"/>
        </w:rPr>
        <w:t>4.5 物料平衡</w:t>
      </w:r>
      <w:bookmarkEnd w:id="46"/>
      <w:bookmarkEnd w:id="47"/>
      <w:bookmarkStart w:id="48" w:name="_Toc495354270"/>
    </w:p>
    <w:p w14:paraId="2B94D784">
      <w:pPr>
        <w:widowControl/>
        <w:ind w:firstLine="0" w:firstLineChars="0"/>
        <w:outlineLvl w:val="2"/>
        <w:rPr>
          <w:rFonts w:cs="Times New Roman"/>
          <w:b/>
          <w:bCs/>
          <w:sz w:val="28"/>
          <w:szCs w:val="32"/>
        </w:rPr>
      </w:pPr>
      <w:r>
        <w:rPr>
          <w:rFonts w:cs="Times New Roman"/>
          <w:b/>
          <w:bCs/>
          <w:sz w:val="28"/>
          <w:szCs w:val="32"/>
        </w:rPr>
        <w:t>4.5.1 装置物料平衡</w:t>
      </w:r>
    </w:p>
    <w:p w14:paraId="71EB6BD2">
      <w:pPr>
        <w:widowControl/>
        <w:ind w:firstLine="482"/>
        <w:rPr>
          <w:rFonts w:cs="Times New Roman"/>
          <w:b/>
          <w:bCs/>
          <w:kern w:val="0"/>
          <w:szCs w:val="28"/>
        </w:rPr>
      </w:pPr>
      <w:r>
        <w:rPr>
          <w:rFonts w:hint="eastAsia" w:cs="Times New Roman"/>
          <w:b/>
          <w:bCs/>
          <w:kern w:val="0"/>
          <w:szCs w:val="28"/>
        </w:rPr>
        <w:t>保密</w:t>
      </w:r>
    </w:p>
    <w:bookmarkEnd w:id="48"/>
    <w:p w14:paraId="463051ED">
      <w:pPr>
        <w:widowControl/>
        <w:ind w:firstLine="0" w:firstLineChars="0"/>
        <w:outlineLvl w:val="2"/>
        <w:rPr>
          <w:rFonts w:cs="Times New Roman"/>
          <w:b/>
          <w:bCs/>
          <w:sz w:val="28"/>
          <w:szCs w:val="32"/>
        </w:rPr>
      </w:pPr>
      <w:r>
        <w:rPr>
          <w:rFonts w:cs="Times New Roman"/>
          <w:b/>
          <w:bCs/>
          <w:sz w:val="28"/>
          <w:szCs w:val="32"/>
        </w:rPr>
        <w:t xml:space="preserve">4.5.2 </w:t>
      </w:r>
      <w:r>
        <w:rPr>
          <w:rFonts w:hint="eastAsia" w:cs="Times New Roman"/>
          <w:b/>
          <w:bCs/>
          <w:sz w:val="28"/>
          <w:szCs w:val="32"/>
        </w:rPr>
        <w:t>单项物质</w:t>
      </w:r>
      <w:r>
        <w:rPr>
          <w:rFonts w:cs="Times New Roman"/>
          <w:b/>
          <w:bCs/>
          <w:sz w:val="28"/>
          <w:szCs w:val="32"/>
        </w:rPr>
        <w:t>平衡</w:t>
      </w:r>
    </w:p>
    <w:p w14:paraId="2D525B72">
      <w:pPr>
        <w:widowControl/>
        <w:ind w:firstLine="482"/>
        <w:rPr>
          <w:rFonts w:cs="Times New Roman"/>
          <w:b/>
          <w:bCs/>
          <w:kern w:val="0"/>
          <w:szCs w:val="28"/>
        </w:rPr>
      </w:pPr>
      <w:r>
        <w:rPr>
          <w:rFonts w:hint="eastAsia" w:cs="Times New Roman"/>
          <w:b/>
          <w:bCs/>
          <w:kern w:val="0"/>
          <w:szCs w:val="28"/>
        </w:rPr>
        <w:t>保密</w:t>
      </w:r>
    </w:p>
    <w:p w14:paraId="7FD93507">
      <w:pPr>
        <w:widowControl/>
        <w:ind w:firstLine="0" w:firstLineChars="0"/>
        <w:outlineLvl w:val="2"/>
        <w:rPr>
          <w:rFonts w:cs="Times New Roman"/>
          <w:b/>
          <w:bCs/>
          <w:sz w:val="28"/>
          <w:szCs w:val="32"/>
        </w:rPr>
      </w:pPr>
      <w:r>
        <w:rPr>
          <w:rFonts w:cs="Times New Roman"/>
          <w:b/>
          <w:bCs/>
          <w:sz w:val="28"/>
          <w:szCs w:val="32"/>
        </w:rPr>
        <w:t>4.5.3 水平衡及蒸汽平衡</w:t>
      </w:r>
    </w:p>
    <w:p w14:paraId="4B8AF57C">
      <w:pPr>
        <w:widowControl/>
        <w:ind w:firstLine="482"/>
        <w:rPr>
          <w:rFonts w:cs="Times New Roman"/>
          <w:b/>
          <w:bCs/>
          <w:kern w:val="0"/>
          <w:szCs w:val="28"/>
        </w:rPr>
      </w:pPr>
      <w:bookmarkStart w:id="49" w:name="_Toc216962408"/>
      <w:r>
        <w:rPr>
          <w:rFonts w:hint="eastAsia" w:cs="Times New Roman"/>
          <w:b/>
          <w:bCs/>
          <w:kern w:val="0"/>
          <w:szCs w:val="28"/>
        </w:rPr>
        <w:t>保密</w:t>
      </w:r>
    </w:p>
    <w:bookmarkEnd w:id="49"/>
    <w:p w14:paraId="505FB8A3">
      <w:pPr>
        <w:keepNext/>
        <w:keepLines/>
        <w:widowControl/>
        <w:spacing w:before="120" w:beforeLines="50" w:after="120" w:afterLines="50"/>
        <w:ind w:firstLine="0" w:firstLineChars="0"/>
        <w:outlineLvl w:val="1"/>
        <w:rPr>
          <w:rFonts w:cs="Times New Roman"/>
          <w:b/>
          <w:bCs/>
          <w:sz w:val="30"/>
          <w:szCs w:val="32"/>
        </w:rPr>
      </w:pPr>
      <w:bookmarkStart w:id="50" w:name="_Toc151987028"/>
      <w:bookmarkStart w:id="51" w:name="_Toc216962409"/>
      <w:r>
        <w:rPr>
          <w:rFonts w:hint="eastAsia" w:cs="Times New Roman"/>
          <w:b/>
          <w:bCs/>
          <w:sz w:val="30"/>
          <w:szCs w:val="32"/>
        </w:rPr>
        <w:t>4.6</w:t>
      </w:r>
      <w:r>
        <w:rPr>
          <w:rFonts w:cs="Times New Roman"/>
          <w:b/>
          <w:bCs/>
          <w:sz w:val="30"/>
          <w:szCs w:val="32"/>
        </w:rPr>
        <w:t xml:space="preserve"> 扩建项目污染源强分析</w:t>
      </w:r>
    </w:p>
    <w:p w14:paraId="033B12C5">
      <w:pPr>
        <w:ind w:firstLine="480"/>
        <w:rPr>
          <w:rFonts w:cs="Times New Roman"/>
        </w:rPr>
      </w:pPr>
      <w:r>
        <w:rPr>
          <w:rFonts w:cs="Times New Roman"/>
        </w:rPr>
        <w:t>依据建设单位提供的有关技术资料以及前述工艺过程分析和物料平衡、水平衡计算，得出扩建项目污染源强数据汇总如下。</w:t>
      </w:r>
    </w:p>
    <w:p w14:paraId="0C4BC2F8">
      <w:pPr>
        <w:widowControl/>
        <w:ind w:firstLine="0" w:firstLineChars="0"/>
        <w:outlineLvl w:val="2"/>
        <w:rPr>
          <w:rFonts w:cs="Times New Roman"/>
          <w:b/>
          <w:bCs/>
          <w:sz w:val="28"/>
          <w:szCs w:val="32"/>
        </w:rPr>
      </w:pPr>
      <w:bookmarkStart w:id="52" w:name="_Toc495354312"/>
      <w:r>
        <w:rPr>
          <w:rFonts w:hint="eastAsia" w:cs="Times New Roman"/>
          <w:b/>
          <w:bCs/>
          <w:sz w:val="28"/>
          <w:szCs w:val="32"/>
        </w:rPr>
        <w:t>4.6</w:t>
      </w:r>
      <w:r>
        <w:rPr>
          <w:rFonts w:cs="Times New Roman"/>
          <w:b/>
          <w:bCs/>
          <w:sz w:val="28"/>
          <w:szCs w:val="32"/>
        </w:rPr>
        <w:t>.1 废气产生与处理情况</w:t>
      </w:r>
    </w:p>
    <w:p w14:paraId="51836ECD">
      <w:pPr>
        <w:ind w:firstLine="482"/>
        <w:rPr>
          <w:rFonts w:cs="Times New Roman"/>
          <w:b/>
          <w:bCs/>
          <w:szCs w:val="21"/>
        </w:rPr>
      </w:pPr>
      <w:r>
        <w:rPr>
          <w:rFonts w:hint="eastAsia" w:cs="Times New Roman"/>
          <w:b/>
          <w:bCs/>
          <w:szCs w:val="21"/>
        </w:rPr>
        <w:t>保密</w:t>
      </w:r>
    </w:p>
    <w:p w14:paraId="3A3E7C9D">
      <w:pPr>
        <w:widowControl/>
        <w:ind w:firstLine="0" w:firstLineChars="0"/>
        <w:outlineLvl w:val="2"/>
        <w:rPr>
          <w:rFonts w:cs="Times New Roman"/>
          <w:b/>
          <w:bCs/>
          <w:sz w:val="28"/>
          <w:szCs w:val="32"/>
        </w:rPr>
      </w:pPr>
      <w:r>
        <w:rPr>
          <w:rFonts w:hint="eastAsia" w:cs="Times New Roman"/>
          <w:b/>
          <w:bCs/>
          <w:sz w:val="28"/>
          <w:szCs w:val="32"/>
        </w:rPr>
        <w:t>4.6</w:t>
      </w:r>
      <w:r>
        <w:rPr>
          <w:rFonts w:cs="Times New Roman"/>
          <w:b/>
          <w:bCs/>
          <w:sz w:val="28"/>
          <w:szCs w:val="32"/>
        </w:rPr>
        <w:t>.1 废水产生与处理情况</w:t>
      </w:r>
    </w:p>
    <w:p w14:paraId="0A3F6EE7">
      <w:pPr>
        <w:ind w:firstLine="482"/>
        <w:rPr>
          <w:rFonts w:cs="Times New Roman"/>
          <w:b/>
          <w:bCs/>
          <w:szCs w:val="21"/>
        </w:rPr>
      </w:pPr>
      <w:r>
        <w:rPr>
          <w:rFonts w:hint="eastAsia" w:cs="Times New Roman"/>
          <w:b/>
          <w:bCs/>
          <w:szCs w:val="21"/>
        </w:rPr>
        <w:t>保密</w:t>
      </w:r>
    </w:p>
    <w:p w14:paraId="3E8E3B8E">
      <w:pPr>
        <w:widowControl/>
        <w:ind w:firstLine="0" w:firstLineChars="0"/>
        <w:outlineLvl w:val="2"/>
        <w:rPr>
          <w:rFonts w:cs="Times New Roman"/>
          <w:b/>
          <w:bCs/>
          <w:sz w:val="28"/>
          <w:szCs w:val="32"/>
        </w:rPr>
      </w:pPr>
      <w:r>
        <w:rPr>
          <w:rFonts w:hint="eastAsia" w:cs="Times New Roman"/>
          <w:b/>
          <w:bCs/>
          <w:sz w:val="28"/>
          <w:szCs w:val="32"/>
        </w:rPr>
        <w:t>4.6</w:t>
      </w:r>
      <w:r>
        <w:rPr>
          <w:rFonts w:cs="Times New Roman"/>
          <w:b/>
          <w:bCs/>
          <w:sz w:val="28"/>
          <w:szCs w:val="32"/>
        </w:rPr>
        <w:t>.3 噪声产生与治理情况</w:t>
      </w:r>
    </w:p>
    <w:bookmarkEnd w:id="52"/>
    <w:p w14:paraId="718F93CB">
      <w:pPr>
        <w:ind w:firstLine="482"/>
        <w:rPr>
          <w:rFonts w:cs="Times New Roman"/>
          <w:b/>
          <w:bCs/>
          <w:szCs w:val="21"/>
        </w:rPr>
      </w:pPr>
      <w:bookmarkStart w:id="53" w:name="_Toc469473271"/>
      <w:r>
        <w:rPr>
          <w:rFonts w:hint="eastAsia" w:cs="Times New Roman"/>
          <w:b/>
          <w:bCs/>
          <w:szCs w:val="21"/>
        </w:rPr>
        <w:t>保密</w:t>
      </w:r>
    </w:p>
    <w:p w14:paraId="2C25D174">
      <w:pPr>
        <w:widowControl/>
        <w:ind w:firstLine="0" w:firstLineChars="0"/>
        <w:outlineLvl w:val="2"/>
        <w:rPr>
          <w:rFonts w:cs="Times New Roman"/>
          <w:b/>
          <w:bCs/>
          <w:sz w:val="28"/>
          <w:szCs w:val="32"/>
        </w:rPr>
      </w:pPr>
      <w:r>
        <w:rPr>
          <w:rFonts w:hint="eastAsia" w:cs="Times New Roman"/>
          <w:b/>
          <w:bCs/>
          <w:sz w:val="28"/>
          <w:szCs w:val="32"/>
        </w:rPr>
        <w:t>4.6</w:t>
      </w:r>
      <w:r>
        <w:rPr>
          <w:rFonts w:cs="Times New Roman"/>
          <w:b/>
          <w:bCs/>
          <w:sz w:val="28"/>
          <w:szCs w:val="32"/>
        </w:rPr>
        <w:t>.4 固体废物产生及处置情况</w:t>
      </w:r>
    </w:p>
    <w:bookmarkEnd w:id="53"/>
    <w:p w14:paraId="41E1089C">
      <w:pPr>
        <w:ind w:firstLine="482"/>
        <w:rPr>
          <w:rFonts w:cs="Times New Roman"/>
          <w:b/>
          <w:bCs/>
          <w:szCs w:val="21"/>
        </w:rPr>
      </w:pPr>
      <w:r>
        <w:rPr>
          <w:rFonts w:hint="eastAsia" w:cs="Times New Roman"/>
          <w:b/>
          <w:bCs/>
          <w:szCs w:val="21"/>
        </w:rPr>
        <w:t>保密</w:t>
      </w:r>
    </w:p>
    <w:p w14:paraId="71142EB9">
      <w:pPr>
        <w:widowControl/>
        <w:ind w:firstLine="0" w:firstLineChars="0"/>
        <w:outlineLvl w:val="2"/>
        <w:rPr>
          <w:rFonts w:cs="Times New Roman"/>
          <w:b/>
          <w:bCs/>
          <w:sz w:val="28"/>
          <w:szCs w:val="32"/>
        </w:rPr>
      </w:pPr>
      <w:r>
        <w:rPr>
          <w:rFonts w:hint="eastAsia" w:cs="Times New Roman"/>
          <w:b/>
          <w:bCs/>
          <w:sz w:val="28"/>
          <w:szCs w:val="32"/>
        </w:rPr>
        <w:t>4.6</w:t>
      </w:r>
      <w:r>
        <w:rPr>
          <w:rFonts w:cs="Times New Roman"/>
          <w:b/>
          <w:bCs/>
          <w:sz w:val="28"/>
          <w:szCs w:val="32"/>
        </w:rPr>
        <w:t>.5 非正常工况排放情况</w:t>
      </w:r>
    </w:p>
    <w:p w14:paraId="2E51582F">
      <w:pPr>
        <w:ind w:firstLine="482"/>
        <w:rPr>
          <w:rFonts w:cs="Times New Roman"/>
          <w:b/>
          <w:bCs/>
          <w:szCs w:val="21"/>
        </w:rPr>
      </w:pPr>
      <w:r>
        <w:rPr>
          <w:rFonts w:hint="eastAsia" w:cs="Times New Roman"/>
          <w:b/>
          <w:bCs/>
          <w:szCs w:val="21"/>
        </w:rPr>
        <w:t>保密</w:t>
      </w:r>
    </w:p>
    <w:bookmarkEnd w:id="50"/>
    <w:p w14:paraId="1FB4E93C">
      <w:pPr>
        <w:keepNext/>
        <w:keepLines/>
        <w:widowControl/>
        <w:spacing w:before="120" w:beforeLines="50" w:after="120" w:afterLines="50"/>
        <w:ind w:firstLine="0" w:firstLineChars="0"/>
        <w:outlineLvl w:val="1"/>
        <w:rPr>
          <w:rFonts w:cs="Times New Roman"/>
          <w:b/>
          <w:bCs/>
          <w:sz w:val="30"/>
          <w:szCs w:val="32"/>
        </w:rPr>
      </w:pPr>
      <w:r>
        <w:rPr>
          <w:rFonts w:cs="Times New Roman"/>
          <w:b/>
          <w:bCs/>
          <w:sz w:val="30"/>
          <w:szCs w:val="32"/>
        </w:rPr>
        <w:t>4.7 污染物“</w:t>
      </w:r>
      <w:r>
        <w:rPr>
          <w:rFonts w:hint="eastAsia" w:cs="Times New Roman"/>
          <w:b/>
          <w:bCs/>
          <w:sz w:val="30"/>
          <w:szCs w:val="32"/>
        </w:rPr>
        <w:t>三</w:t>
      </w:r>
      <w:r>
        <w:rPr>
          <w:rFonts w:cs="Times New Roman"/>
          <w:b/>
          <w:bCs/>
          <w:sz w:val="30"/>
          <w:szCs w:val="32"/>
        </w:rPr>
        <w:t>本帐”核算</w:t>
      </w:r>
      <w:bookmarkEnd w:id="51"/>
    </w:p>
    <w:p w14:paraId="5757E505">
      <w:pPr>
        <w:ind w:firstLine="482"/>
        <w:rPr>
          <w:rFonts w:cs="Times New Roman"/>
          <w:b/>
          <w:bCs/>
          <w:szCs w:val="21"/>
        </w:rPr>
      </w:pPr>
      <w:r>
        <w:rPr>
          <w:rFonts w:hint="eastAsia" w:cs="Times New Roman"/>
          <w:b/>
          <w:bCs/>
          <w:szCs w:val="21"/>
        </w:rPr>
        <w:t>保密</w:t>
      </w:r>
    </w:p>
    <w:p w14:paraId="6DD2F7E0">
      <w:pPr>
        <w:keepNext/>
        <w:keepLines/>
        <w:widowControl/>
        <w:spacing w:before="120" w:beforeLines="50" w:after="120" w:afterLines="50"/>
        <w:ind w:firstLine="0" w:firstLineChars="0"/>
        <w:outlineLvl w:val="1"/>
        <w:rPr>
          <w:rFonts w:cs="Times New Roman"/>
          <w:b/>
          <w:bCs/>
          <w:sz w:val="30"/>
          <w:szCs w:val="32"/>
        </w:rPr>
      </w:pPr>
      <w:bookmarkStart w:id="54" w:name="_Toc216962410"/>
      <w:bookmarkStart w:id="55" w:name="_Toc157035624"/>
      <w:r>
        <w:rPr>
          <w:rFonts w:cs="Times New Roman"/>
          <w:b/>
          <w:bCs/>
          <w:sz w:val="30"/>
          <w:szCs w:val="32"/>
        </w:rPr>
        <w:t>4.8 碳排放评价</w:t>
      </w:r>
      <w:bookmarkEnd w:id="54"/>
    </w:p>
    <w:p w14:paraId="517C3E7D">
      <w:pPr>
        <w:widowControl/>
        <w:ind w:firstLine="0" w:firstLineChars="0"/>
        <w:outlineLvl w:val="2"/>
        <w:rPr>
          <w:rFonts w:cs="Times New Roman"/>
          <w:b/>
          <w:bCs/>
          <w:sz w:val="28"/>
          <w:szCs w:val="32"/>
        </w:rPr>
      </w:pPr>
      <w:r>
        <w:rPr>
          <w:rFonts w:cs="Times New Roman"/>
          <w:b/>
          <w:bCs/>
          <w:sz w:val="28"/>
          <w:szCs w:val="32"/>
        </w:rPr>
        <w:t>4.8.1 评价范围</w:t>
      </w:r>
    </w:p>
    <w:p w14:paraId="267633D4">
      <w:pPr>
        <w:ind w:firstLine="480"/>
        <w:rPr>
          <w:rFonts w:cs="Times New Roman"/>
          <w:szCs w:val="24"/>
        </w:rPr>
      </w:pPr>
      <w:r>
        <w:rPr>
          <w:rFonts w:cs="Times New Roman"/>
        </w:rPr>
        <w:t>本项目为化工生产项目，根据《江苏省重点行业建设项目碳排放环境影响评价技术指南（试行）》（苏环办[2021]364号）要求，本次碳排放评价核算边界见表4.8.1-1，核算边界示意见图4.8.1-1。具体核算范围包括主要生产系统、辅助生产系统和附属生产系统。</w:t>
      </w:r>
    </w:p>
    <w:p w14:paraId="1FAF0D81">
      <w:pPr>
        <w:ind w:firstLine="0" w:firstLineChars="0"/>
        <w:jc w:val="center"/>
        <w:rPr>
          <w:rFonts w:cs="Times New Roman"/>
          <w:b/>
        </w:rPr>
      </w:pPr>
      <w:r>
        <w:rPr>
          <w:rFonts w:cs="Times New Roman"/>
          <w:b/>
        </w:rPr>
        <w:t>表4.8.1-1 本次碳排放环境影响评价核算边界</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906"/>
        <w:gridCol w:w="2987"/>
        <w:gridCol w:w="6069"/>
      </w:tblGrid>
      <w:tr w14:paraId="3D3BE89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55" w:type="pct"/>
            <w:vAlign w:val="center"/>
          </w:tcPr>
          <w:p w14:paraId="19A5DE44">
            <w:pPr>
              <w:spacing w:line="240" w:lineRule="auto"/>
              <w:ind w:firstLine="0" w:firstLineChars="0"/>
              <w:jc w:val="center"/>
              <w:rPr>
                <w:rFonts w:cs="Times New Roman"/>
                <w:b/>
                <w:sz w:val="21"/>
                <w:szCs w:val="21"/>
              </w:rPr>
            </w:pPr>
            <w:r>
              <w:rPr>
                <w:rFonts w:cs="Times New Roman"/>
                <w:b/>
                <w:sz w:val="21"/>
                <w:szCs w:val="21"/>
              </w:rPr>
              <w:t>序号</w:t>
            </w:r>
          </w:p>
        </w:tc>
        <w:tc>
          <w:tcPr>
            <w:tcW w:w="1499" w:type="pct"/>
            <w:vAlign w:val="center"/>
          </w:tcPr>
          <w:p w14:paraId="0B4C865C">
            <w:pPr>
              <w:spacing w:line="240" w:lineRule="auto"/>
              <w:ind w:firstLine="0" w:firstLineChars="0"/>
              <w:jc w:val="center"/>
              <w:rPr>
                <w:rFonts w:cs="Times New Roman"/>
                <w:b/>
                <w:sz w:val="21"/>
                <w:szCs w:val="21"/>
              </w:rPr>
            </w:pPr>
            <w:r>
              <w:rPr>
                <w:rFonts w:cs="Times New Roman"/>
                <w:b/>
                <w:sz w:val="21"/>
                <w:szCs w:val="21"/>
              </w:rPr>
              <w:t>核算边界</w:t>
            </w:r>
          </w:p>
        </w:tc>
        <w:tc>
          <w:tcPr>
            <w:tcW w:w="3046" w:type="pct"/>
            <w:vAlign w:val="center"/>
          </w:tcPr>
          <w:p w14:paraId="11CB3EFB">
            <w:pPr>
              <w:spacing w:line="240" w:lineRule="auto"/>
              <w:ind w:firstLine="0" w:firstLineChars="0"/>
              <w:jc w:val="center"/>
              <w:rPr>
                <w:rFonts w:cs="Times New Roman"/>
                <w:b/>
                <w:sz w:val="21"/>
                <w:szCs w:val="21"/>
              </w:rPr>
            </w:pPr>
            <w:r>
              <w:rPr>
                <w:rFonts w:cs="Times New Roman"/>
                <w:b/>
                <w:sz w:val="21"/>
                <w:szCs w:val="21"/>
              </w:rPr>
              <w:t>核算范围</w:t>
            </w:r>
          </w:p>
        </w:tc>
      </w:tr>
      <w:tr w14:paraId="63559ED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55" w:type="pct"/>
            <w:vAlign w:val="center"/>
          </w:tcPr>
          <w:p w14:paraId="3E55E428">
            <w:pPr>
              <w:spacing w:line="240" w:lineRule="auto"/>
              <w:ind w:firstLine="0" w:firstLineChars="0"/>
              <w:jc w:val="center"/>
              <w:rPr>
                <w:rFonts w:cs="Times New Roman"/>
                <w:sz w:val="21"/>
                <w:szCs w:val="21"/>
              </w:rPr>
            </w:pPr>
            <w:r>
              <w:rPr>
                <w:rFonts w:cs="Times New Roman"/>
                <w:sz w:val="21"/>
                <w:szCs w:val="21"/>
              </w:rPr>
              <w:t>1</w:t>
            </w:r>
          </w:p>
        </w:tc>
        <w:tc>
          <w:tcPr>
            <w:tcW w:w="1499" w:type="pct"/>
            <w:vAlign w:val="center"/>
          </w:tcPr>
          <w:p w14:paraId="001EB870">
            <w:pPr>
              <w:spacing w:line="240" w:lineRule="auto"/>
              <w:ind w:firstLine="0" w:firstLineChars="0"/>
              <w:jc w:val="center"/>
              <w:rPr>
                <w:rFonts w:cs="Times New Roman"/>
                <w:sz w:val="21"/>
                <w:szCs w:val="21"/>
              </w:rPr>
            </w:pPr>
            <w:r>
              <w:rPr>
                <w:rFonts w:cs="Times New Roman"/>
                <w:sz w:val="21"/>
                <w:szCs w:val="21"/>
              </w:rPr>
              <w:t>法人边界</w:t>
            </w:r>
          </w:p>
        </w:tc>
        <w:tc>
          <w:tcPr>
            <w:tcW w:w="3046" w:type="pct"/>
            <w:vAlign w:val="center"/>
          </w:tcPr>
          <w:p w14:paraId="3596555D">
            <w:pPr>
              <w:spacing w:line="240" w:lineRule="auto"/>
              <w:ind w:firstLine="0" w:firstLineChars="0"/>
              <w:jc w:val="center"/>
              <w:rPr>
                <w:rFonts w:cs="Times New Roman"/>
                <w:sz w:val="21"/>
                <w:szCs w:val="21"/>
              </w:rPr>
            </w:pPr>
            <w:r>
              <w:rPr>
                <w:rFonts w:cs="Times New Roman"/>
                <w:sz w:val="21"/>
                <w:szCs w:val="21"/>
              </w:rPr>
              <w:t>主要生产系统、辅助生产系统和附属生产系统</w:t>
            </w:r>
          </w:p>
        </w:tc>
      </w:tr>
    </w:tbl>
    <w:p w14:paraId="66BC507C">
      <w:pPr>
        <w:widowControl/>
        <w:ind w:firstLine="0" w:firstLineChars="0"/>
        <w:outlineLvl w:val="2"/>
        <w:rPr>
          <w:rFonts w:cs="Times New Roman"/>
          <w:b/>
          <w:bCs/>
          <w:sz w:val="28"/>
          <w:szCs w:val="32"/>
        </w:rPr>
      </w:pPr>
      <w:r>
        <w:rPr>
          <w:rFonts w:cs="Times New Roman"/>
          <w:b/>
          <w:bCs/>
          <w:sz w:val="28"/>
          <w:szCs w:val="32"/>
        </w:rPr>
        <w:t>4.8.2 碳排放源分析</w:t>
      </w:r>
    </w:p>
    <w:p w14:paraId="61689AD5">
      <w:pPr>
        <w:ind w:firstLine="482"/>
        <w:rPr>
          <w:rFonts w:cs="Times New Roman"/>
          <w:b/>
          <w:bCs/>
        </w:rPr>
      </w:pPr>
      <w:r>
        <w:rPr>
          <w:rFonts w:cs="Times New Roman"/>
          <w:b/>
          <w:bCs/>
        </w:rPr>
        <w:t>（1）碳排放源识别</w:t>
      </w:r>
    </w:p>
    <w:p w14:paraId="0508CBE7">
      <w:pPr>
        <w:ind w:firstLine="480"/>
        <w:rPr>
          <w:rFonts w:cs="Times New Roman"/>
        </w:rPr>
      </w:pPr>
      <w:r>
        <w:rPr>
          <w:rFonts w:cs="Times New Roman"/>
        </w:rPr>
        <w:t>碳排放是指在特定时段内直接或间接向大气排放温室气体的行为，而温室气体是指大气中那些吸收和重新放出红外辐射的自然的和人为的气态成分。参照指南评价范围为《京都议定书》中规定的六种温室气体，分别为二氧化碳（CO</w:t>
      </w:r>
      <w:r>
        <w:rPr>
          <w:rFonts w:cs="Times New Roman"/>
          <w:vertAlign w:val="subscript"/>
        </w:rPr>
        <w:t>2</w:t>
      </w:r>
      <w:r>
        <w:rPr>
          <w:rFonts w:cs="Times New Roman"/>
        </w:rPr>
        <w:t>）、甲烷（CH</w:t>
      </w:r>
      <w:r>
        <w:rPr>
          <w:rFonts w:cs="Times New Roman"/>
          <w:vertAlign w:val="subscript"/>
        </w:rPr>
        <w:t>4</w:t>
      </w:r>
      <w:r>
        <w:rPr>
          <w:rFonts w:cs="Times New Roman"/>
        </w:rPr>
        <w:t>）、氧化亚氮（N</w:t>
      </w:r>
      <w:r>
        <w:rPr>
          <w:rFonts w:cs="Times New Roman"/>
          <w:vertAlign w:val="subscript"/>
        </w:rPr>
        <w:t>2</w:t>
      </w:r>
      <w:r>
        <w:rPr>
          <w:rFonts w:cs="Times New Roman"/>
        </w:rPr>
        <w:t>O）、氢氟碳化物（HFCs）、全氟化碳（PFCs）和六氟化硫（SF6）。</w:t>
      </w:r>
    </w:p>
    <w:p w14:paraId="3D830D52">
      <w:pPr>
        <w:ind w:firstLine="480"/>
        <w:rPr>
          <w:rFonts w:cs="Times New Roman"/>
        </w:rPr>
      </w:pPr>
      <w:r>
        <w:rPr>
          <w:rFonts w:cs="Times New Roman"/>
        </w:rPr>
        <w:t>碳排放量以二氧化碳当量表示碳排放数量，简称排放量。计量单位为“吨二氧化碳当量（tCO</w:t>
      </w:r>
      <w:r>
        <w:rPr>
          <w:rFonts w:cs="Times New Roman"/>
          <w:vertAlign w:val="subscript"/>
        </w:rPr>
        <w:t>2</w:t>
      </w:r>
      <w:r>
        <w:rPr>
          <w:rFonts w:cs="Times New Roman"/>
        </w:rPr>
        <w:t>e）”。温室气体的二氧化碳当量等于给定气体的质量乘以它的全球变暖潜势值。</w:t>
      </w:r>
    </w:p>
    <w:p w14:paraId="67A2E9AA">
      <w:pPr>
        <w:ind w:firstLine="480"/>
        <w:rPr>
          <w:rFonts w:cs="Times New Roman"/>
        </w:rPr>
      </w:pPr>
      <w:r>
        <w:rPr>
          <w:rFonts w:cs="Times New Roman"/>
        </w:rPr>
        <w:t>建设项目碳排放包括与建设项目生产经营活动相关的，向大气中排放温室气体的物理单元和过程。包括直接排放和间接排放，其中直接排放指建设项目持有或控制的碳排放源直接产生的碳排放；间接排放指由建设项目活动导致的，但出现在其它建设项目持有或控制的碳排放源产生的碳排放。</w:t>
      </w:r>
    </w:p>
    <w:p w14:paraId="6FEB07A8">
      <w:pPr>
        <w:ind w:firstLine="480"/>
        <w:rPr>
          <w:rFonts w:cs="Times New Roman"/>
        </w:rPr>
      </w:pPr>
      <w:r>
        <w:rPr>
          <w:rFonts w:cs="Times New Roman"/>
        </w:rPr>
        <w:t>碳排放量主要包含三个方面，能源活动排放、净调入电力和热力对应的排放以及工业生产过程排放。其中能源活动排放指燃料在氧化燃烧过程中产生的碳排放；净调入电力和热力对应的排放指净购入使用的电力和热力（蒸汽、热水）所对应的电力或热力生产活动产生的碳排放；工业生产过程排放指在生产过程中除燃料燃烧之外的物理或化学变化造成的碳排放。</w:t>
      </w:r>
    </w:p>
    <w:p w14:paraId="26919D43">
      <w:pPr>
        <w:ind w:firstLine="480"/>
        <w:rPr>
          <w:rFonts w:cs="Times New Roman"/>
        </w:rPr>
      </w:pPr>
      <w:r>
        <w:rPr>
          <w:rFonts w:cs="Times New Roman"/>
        </w:rPr>
        <w:t>根据工程分析，对本项目碳排放源调查识别，主要包括</w:t>
      </w:r>
      <w:r>
        <w:rPr>
          <w:rFonts w:hint="eastAsia" w:cs="Times New Roman"/>
        </w:rPr>
        <w:t>热媒炉燃烧天然气</w:t>
      </w:r>
      <w:r>
        <w:rPr>
          <w:rFonts w:cs="Times New Roman"/>
        </w:rPr>
        <w:t>产生的二氧化碳排放</w:t>
      </w:r>
      <w:r>
        <w:rPr>
          <w:rFonts w:hint="eastAsia" w:cs="Times New Roman"/>
        </w:rPr>
        <w:t>、</w:t>
      </w:r>
      <w:r>
        <w:rPr>
          <w:rFonts w:cs="Times New Roman"/>
        </w:rPr>
        <w:t>净调入电力和热力产生的二氧化碳排放，具体排放设施和因子如下：</w:t>
      </w:r>
      <w:r>
        <w:rPr>
          <w:rFonts w:cs="Times New Roman"/>
        </w:rPr>
        <w:br w:type="page"/>
      </w:r>
    </w:p>
    <w:p w14:paraId="3B4AD61A">
      <w:pPr>
        <w:ind w:firstLine="0" w:firstLineChars="0"/>
        <w:jc w:val="center"/>
        <w:rPr>
          <w:rFonts w:cs="Times New Roman"/>
          <w:b/>
        </w:rPr>
      </w:pPr>
      <w:r>
        <w:rPr>
          <w:rFonts w:cs="Times New Roman"/>
          <w:b/>
        </w:rPr>
        <w:t>表4.8.2-1  本项目碳排放源识别表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159"/>
        <w:gridCol w:w="1303"/>
        <w:gridCol w:w="1128"/>
        <w:gridCol w:w="1032"/>
        <w:gridCol w:w="1032"/>
        <w:gridCol w:w="1044"/>
        <w:gridCol w:w="1166"/>
        <w:gridCol w:w="1128"/>
        <w:gridCol w:w="970"/>
      </w:tblGrid>
      <w:tr w14:paraId="412A559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36" w:type="pct"/>
            <w:gridSpan w:val="2"/>
            <w:vMerge w:val="restart"/>
            <w:vAlign w:val="center"/>
          </w:tcPr>
          <w:p w14:paraId="41047737">
            <w:pPr>
              <w:widowControl/>
              <w:spacing w:line="240" w:lineRule="auto"/>
              <w:ind w:firstLine="0" w:firstLineChars="0"/>
              <w:jc w:val="center"/>
              <w:rPr>
                <w:rFonts w:cs="Times New Roman"/>
                <w:b/>
                <w:sz w:val="21"/>
              </w:rPr>
            </w:pPr>
            <w:r>
              <w:rPr>
                <w:rFonts w:cs="Times New Roman"/>
                <w:b/>
                <w:sz w:val="21"/>
              </w:rPr>
              <w:t>排放类型</w:t>
            </w:r>
          </w:p>
        </w:tc>
        <w:tc>
          <w:tcPr>
            <w:tcW w:w="566" w:type="pct"/>
            <w:vMerge w:val="restart"/>
            <w:vAlign w:val="center"/>
          </w:tcPr>
          <w:p w14:paraId="635E55AA">
            <w:pPr>
              <w:widowControl/>
              <w:spacing w:line="240" w:lineRule="auto"/>
              <w:ind w:firstLine="0" w:firstLineChars="0"/>
              <w:jc w:val="center"/>
              <w:rPr>
                <w:rFonts w:cs="Times New Roman"/>
                <w:b/>
                <w:sz w:val="21"/>
              </w:rPr>
            </w:pPr>
            <w:r>
              <w:rPr>
                <w:rFonts w:cs="Times New Roman"/>
                <w:b/>
                <w:sz w:val="21"/>
              </w:rPr>
              <w:t>设施</w:t>
            </w:r>
          </w:p>
        </w:tc>
        <w:tc>
          <w:tcPr>
            <w:tcW w:w="3198" w:type="pct"/>
            <w:gridSpan w:val="6"/>
            <w:vAlign w:val="center"/>
          </w:tcPr>
          <w:p w14:paraId="35094F0C">
            <w:pPr>
              <w:widowControl/>
              <w:spacing w:line="240" w:lineRule="auto"/>
              <w:ind w:firstLine="0" w:firstLineChars="0"/>
              <w:jc w:val="center"/>
              <w:rPr>
                <w:rFonts w:cs="Times New Roman"/>
                <w:b/>
                <w:sz w:val="21"/>
              </w:rPr>
            </w:pPr>
            <w:r>
              <w:rPr>
                <w:rFonts w:cs="Times New Roman"/>
                <w:b/>
                <w:sz w:val="21"/>
              </w:rPr>
              <w:t>温室气体种类</w:t>
            </w:r>
          </w:p>
        </w:tc>
      </w:tr>
      <w:tr w14:paraId="089DAB2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36" w:type="pct"/>
            <w:gridSpan w:val="2"/>
            <w:vMerge w:val="continue"/>
            <w:vAlign w:val="center"/>
          </w:tcPr>
          <w:p w14:paraId="1022D169">
            <w:pPr>
              <w:widowControl/>
              <w:spacing w:line="240" w:lineRule="auto"/>
              <w:ind w:firstLine="0" w:firstLineChars="0"/>
              <w:jc w:val="center"/>
              <w:rPr>
                <w:rFonts w:cs="Times New Roman"/>
                <w:b/>
                <w:sz w:val="21"/>
              </w:rPr>
            </w:pPr>
          </w:p>
        </w:tc>
        <w:tc>
          <w:tcPr>
            <w:tcW w:w="566" w:type="pct"/>
            <w:vMerge w:val="continue"/>
            <w:vAlign w:val="center"/>
          </w:tcPr>
          <w:p w14:paraId="22C8622B">
            <w:pPr>
              <w:widowControl/>
              <w:spacing w:line="240" w:lineRule="auto"/>
              <w:ind w:firstLine="0" w:firstLineChars="0"/>
              <w:jc w:val="center"/>
              <w:rPr>
                <w:rFonts w:cs="Times New Roman"/>
                <w:b/>
                <w:sz w:val="21"/>
              </w:rPr>
            </w:pPr>
          </w:p>
        </w:tc>
        <w:tc>
          <w:tcPr>
            <w:tcW w:w="518" w:type="pct"/>
            <w:vAlign w:val="center"/>
          </w:tcPr>
          <w:p w14:paraId="7C6AC7DC">
            <w:pPr>
              <w:widowControl/>
              <w:spacing w:line="240" w:lineRule="auto"/>
              <w:ind w:firstLine="0" w:firstLineChars="0"/>
              <w:jc w:val="center"/>
              <w:rPr>
                <w:rFonts w:cs="Times New Roman"/>
                <w:b/>
                <w:sz w:val="21"/>
              </w:rPr>
            </w:pPr>
            <w:r>
              <w:rPr>
                <w:rFonts w:cs="Times New Roman"/>
                <w:b/>
                <w:sz w:val="21"/>
              </w:rPr>
              <w:t>CO</w:t>
            </w:r>
            <w:r>
              <w:rPr>
                <w:rFonts w:cs="Times New Roman"/>
                <w:b/>
                <w:sz w:val="21"/>
                <w:vertAlign w:val="subscript"/>
              </w:rPr>
              <w:t>2</w:t>
            </w:r>
          </w:p>
        </w:tc>
        <w:tc>
          <w:tcPr>
            <w:tcW w:w="518" w:type="pct"/>
            <w:vAlign w:val="center"/>
          </w:tcPr>
          <w:p w14:paraId="278244A0">
            <w:pPr>
              <w:widowControl/>
              <w:spacing w:line="240" w:lineRule="auto"/>
              <w:ind w:firstLine="0" w:firstLineChars="0"/>
              <w:jc w:val="center"/>
              <w:rPr>
                <w:rFonts w:cs="Times New Roman"/>
                <w:b/>
                <w:sz w:val="21"/>
              </w:rPr>
            </w:pPr>
            <w:r>
              <w:rPr>
                <w:rFonts w:cs="Times New Roman"/>
                <w:b/>
                <w:sz w:val="21"/>
              </w:rPr>
              <w:t>CH</w:t>
            </w:r>
            <w:r>
              <w:rPr>
                <w:rFonts w:cs="Times New Roman"/>
                <w:b/>
                <w:sz w:val="21"/>
                <w:vertAlign w:val="subscript"/>
              </w:rPr>
              <w:t>4</w:t>
            </w:r>
          </w:p>
        </w:tc>
        <w:tc>
          <w:tcPr>
            <w:tcW w:w="524" w:type="pct"/>
            <w:vAlign w:val="center"/>
          </w:tcPr>
          <w:p w14:paraId="4B8F71C9">
            <w:pPr>
              <w:widowControl/>
              <w:spacing w:line="240" w:lineRule="auto"/>
              <w:ind w:firstLine="0" w:firstLineChars="0"/>
              <w:jc w:val="center"/>
              <w:rPr>
                <w:rFonts w:cs="Times New Roman"/>
                <w:b/>
                <w:sz w:val="21"/>
              </w:rPr>
            </w:pPr>
            <w:r>
              <w:rPr>
                <w:rFonts w:cs="Times New Roman"/>
                <w:b/>
                <w:sz w:val="21"/>
              </w:rPr>
              <w:t>N</w:t>
            </w:r>
            <w:r>
              <w:rPr>
                <w:rFonts w:cs="Times New Roman"/>
                <w:b/>
                <w:sz w:val="21"/>
                <w:vertAlign w:val="subscript"/>
              </w:rPr>
              <w:t>2</w:t>
            </w:r>
            <w:r>
              <w:rPr>
                <w:rFonts w:cs="Times New Roman"/>
                <w:b/>
                <w:sz w:val="21"/>
              </w:rPr>
              <w:t>O</w:t>
            </w:r>
          </w:p>
        </w:tc>
        <w:tc>
          <w:tcPr>
            <w:tcW w:w="585" w:type="pct"/>
            <w:vAlign w:val="center"/>
          </w:tcPr>
          <w:p w14:paraId="590D06AE">
            <w:pPr>
              <w:widowControl/>
              <w:spacing w:line="240" w:lineRule="auto"/>
              <w:ind w:firstLine="0" w:firstLineChars="0"/>
              <w:jc w:val="center"/>
              <w:rPr>
                <w:rFonts w:cs="Times New Roman"/>
                <w:b/>
                <w:sz w:val="21"/>
              </w:rPr>
            </w:pPr>
            <w:r>
              <w:rPr>
                <w:rFonts w:cs="Times New Roman"/>
                <w:b/>
                <w:sz w:val="21"/>
              </w:rPr>
              <w:t>HFCs</w:t>
            </w:r>
          </w:p>
        </w:tc>
        <w:tc>
          <w:tcPr>
            <w:tcW w:w="566" w:type="pct"/>
            <w:vAlign w:val="center"/>
          </w:tcPr>
          <w:p w14:paraId="63C6392B">
            <w:pPr>
              <w:widowControl/>
              <w:spacing w:line="240" w:lineRule="auto"/>
              <w:ind w:firstLine="0" w:firstLineChars="0"/>
              <w:jc w:val="center"/>
              <w:rPr>
                <w:rFonts w:cs="Times New Roman"/>
                <w:b/>
                <w:sz w:val="21"/>
              </w:rPr>
            </w:pPr>
            <w:r>
              <w:rPr>
                <w:rFonts w:cs="Times New Roman"/>
                <w:b/>
                <w:sz w:val="21"/>
              </w:rPr>
              <w:t>PFCs</w:t>
            </w:r>
          </w:p>
        </w:tc>
        <w:tc>
          <w:tcPr>
            <w:tcW w:w="487" w:type="pct"/>
            <w:vAlign w:val="center"/>
          </w:tcPr>
          <w:p w14:paraId="468C1F68">
            <w:pPr>
              <w:widowControl/>
              <w:spacing w:line="240" w:lineRule="auto"/>
              <w:ind w:firstLine="0" w:firstLineChars="0"/>
              <w:jc w:val="center"/>
              <w:rPr>
                <w:rFonts w:cs="Times New Roman"/>
                <w:b/>
                <w:sz w:val="21"/>
              </w:rPr>
            </w:pPr>
            <w:r>
              <w:rPr>
                <w:rFonts w:cs="Times New Roman"/>
                <w:b/>
                <w:sz w:val="21"/>
              </w:rPr>
              <w:t>SF6</w:t>
            </w:r>
          </w:p>
        </w:tc>
      </w:tr>
      <w:tr w14:paraId="7D37B66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2" w:type="pct"/>
            <w:vAlign w:val="center"/>
          </w:tcPr>
          <w:p w14:paraId="23BADC5E">
            <w:pPr>
              <w:widowControl/>
              <w:spacing w:line="240" w:lineRule="auto"/>
              <w:ind w:firstLine="0" w:firstLineChars="0"/>
              <w:jc w:val="center"/>
              <w:rPr>
                <w:rFonts w:cs="Times New Roman"/>
                <w:sz w:val="21"/>
              </w:rPr>
            </w:pPr>
            <w:r>
              <w:rPr>
                <w:rFonts w:cs="Times New Roman"/>
                <w:sz w:val="21"/>
              </w:rPr>
              <w:t>直接排放</w:t>
            </w:r>
          </w:p>
        </w:tc>
        <w:tc>
          <w:tcPr>
            <w:tcW w:w="654" w:type="pct"/>
            <w:vAlign w:val="center"/>
          </w:tcPr>
          <w:p w14:paraId="52A4D1A6">
            <w:pPr>
              <w:widowControl/>
              <w:spacing w:line="240" w:lineRule="auto"/>
              <w:ind w:firstLine="0" w:firstLineChars="0"/>
              <w:jc w:val="center"/>
              <w:rPr>
                <w:rFonts w:cs="Times New Roman"/>
                <w:sz w:val="21"/>
              </w:rPr>
            </w:pPr>
            <w:r>
              <w:rPr>
                <w:rFonts w:cs="Times New Roman"/>
                <w:sz w:val="21"/>
              </w:rPr>
              <w:t>能源活动排放</w:t>
            </w:r>
          </w:p>
        </w:tc>
        <w:tc>
          <w:tcPr>
            <w:tcW w:w="566" w:type="pct"/>
            <w:vAlign w:val="center"/>
          </w:tcPr>
          <w:p w14:paraId="180B9C6F">
            <w:pPr>
              <w:widowControl/>
              <w:spacing w:line="240" w:lineRule="auto"/>
              <w:ind w:firstLine="0" w:firstLineChars="0"/>
              <w:jc w:val="center"/>
              <w:rPr>
                <w:rFonts w:cs="Times New Roman"/>
                <w:sz w:val="21"/>
              </w:rPr>
            </w:pPr>
            <w:r>
              <w:rPr>
                <w:rFonts w:hint="eastAsia" w:cs="Times New Roman"/>
                <w:sz w:val="21"/>
              </w:rPr>
              <w:t>热媒炉</w:t>
            </w:r>
          </w:p>
        </w:tc>
        <w:tc>
          <w:tcPr>
            <w:tcW w:w="518" w:type="pct"/>
            <w:vAlign w:val="center"/>
          </w:tcPr>
          <w:p w14:paraId="107CFA9C">
            <w:pPr>
              <w:widowControl/>
              <w:spacing w:line="240" w:lineRule="auto"/>
              <w:ind w:firstLine="0" w:firstLineChars="0"/>
              <w:jc w:val="center"/>
              <w:rPr>
                <w:rFonts w:cs="Times New Roman"/>
                <w:sz w:val="21"/>
              </w:rPr>
            </w:pPr>
            <w:r>
              <w:rPr>
                <w:rFonts w:cs="Times New Roman"/>
                <w:sz w:val="21"/>
              </w:rPr>
              <w:t>√</w:t>
            </w:r>
          </w:p>
        </w:tc>
        <w:tc>
          <w:tcPr>
            <w:tcW w:w="518" w:type="pct"/>
            <w:vAlign w:val="center"/>
          </w:tcPr>
          <w:p w14:paraId="25A6F390">
            <w:pPr>
              <w:widowControl/>
              <w:spacing w:line="240" w:lineRule="auto"/>
              <w:ind w:firstLine="0" w:firstLineChars="0"/>
              <w:jc w:val="center"/>
              <w:rPr>
                <w:rFonts w:cs="Times New Roman"/>
                <w:sz w:val="21"/>
              </w:rPr>
            </w:pPr>
            <w:r>
              <w:rPr>
                <w:rFonts w:cs="Times New Roman"/>
                <w:sz w:val="21"/>
              </w:rPr>
              <w:t>×</w:t>
            </w:r>
          </w:p>
        </w:tc>
        <w:tc>
          <w:tcPr>
            <w:tcW w:w="524" w:type="pct"/>
            <w:vAlign w:val="center"/>
          </w:tcPr>
          <w:p w14:paraId="10DA9A55">
            <w:pPr>
              <w:widowControl/>
              <w:spacing w:line="240" w:lineRule="auto"/>
              <w:ind w:firstLine="0" w:firstLineChars="0"/>
              <w:jc w:val="center"/>
              <w:rPr>
                <w:rFonts w:cs="Times New Roman"/>
                <w:sz w:val="21"/>
              </w:rPr>
            </w:pPr>
            <w:r>
              <w:rPr>
                <w:rFonts w:cs="Times New Roman"/>
                <w:sz w:val="21"/>
              </w:rPr>
              <w:t>×</w:t>
            </w:r>
          </w:p>
        </w:tc>
        <w:tc>
          <w:tcPr>
            <w:tcW w:w="585" w:type="pct"/>
            <w:vAlign w:val="center"/>
          </w:tcPr>
          <w:p w14:paraId="2D5F5924">
            <w:pPr>
              <w:widowControl/>
              <w:spacing w:line="240" w:lineRule="auto"/>
              <w:ind w:firstLine="0" w:firstLineChars="0"/>
              <w:jc w:val="center"/>
              <w:rPr>
                <w:rFonts w:cs="Times New Roman"/>
                <w:sz w:val="21"/>
              </w:rPr>
            </w:pPr>
            <w:r>
              <w:rPr>
                <w:rFonts w:cs="Times New Roman"/>
                <w:sz w:val="21"/>
              </w:rPr>
              <w:t>×</w:t>
            </w:r>
          </w:p>
        </w:tc>
        <w:tc>
          <w:tcPr>
            <w:tcW w:w="566" w:type="pct"/>
            <w:vAlign w:val="center"/>
          </w:tcPr>
          <w:p w14:paraId="3DEB7EA3">
            <w:pPr>
              <w:widowControl/>
              <w:spacing w:line="240" w:lineRule="auto"/>
              <w:ind w:firstLine="0" w:firstLineChars="0"/>
              <w:jc w:val="center"/>
              <w:rPr>
                <w:rFonts w:cs="Times New Roman"/>
                <w:sz w:val="21"/>
              </w:rPr>
            </w:pPr>
            <w:r>
              <w:rPr>
                <w:rFonts w:cs="Times New Roman"/>
                <w:sz w:val="21"/>
              </w:rPr>
              <w:t>×</w:t>
            </w:r>
          </w:p>
        </w:tc>
        <w:tc>
          <w:tcPr>
            <w:tcW w:w="487" w:type="pct"/>
            <w:vAlign w:val="center"/>
          </w:tcPr>
          <w:p w14:paraId="0E6614C6">
            <w:pPr>
              <w:widowControl/>
              <w:spacing w:line="240" w:lineRule="auto"/>
              <w:ind w:firstLine="0" w:firstLineChars="0"/>
              <w:jc w:val="center"/>
              <w:rPr>
                <w:rFonts w:cs="Times New Roman"/>
                <w:sz w:val="21"/>
              </w:rPr>
            </w:pPr>
            <w:r>
              <w:rPr>
                <w:rFonts w:cs="Times New Roman"/>
                <w:sz w:val="21"/>
              </w:rPr>
              <w:t>×</w:t>
            </w:r>
          </w:p>
        </w:tc>
      </w:tr>
      <w:tr w14:paraId="3CD6122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2" w:type="pct"/>
            <w:vMerge w:val="restart"/>
            <w:vAlign w:val="center"/>
          </w:tcPr>
          <w:p w14:paraId="5D5EBD9A">
            <w:pPr>
              <w:widowControl/>
              <w:spacing w:line="240" w:lineRule="auto"/>
              <w:ind w:firstLine="0" w:firstLineChars="0"/>
              <w:jc w:val="center"/>
              <w:rPr>
                <w:rFonts w:cs="Times New Roman"/>
                <w:sz w:val="21"/>
              </w:rPr>
            </w:pPr>
            <w:r>
              <w:rPr>
                <w:rFonts w:cs="Times New Roman"/>
                <w:sz w:val="21"/>
              </w:rPr>
              <w:t>间接排放</w:t>
            </w:r>
          </w:p>
        </w:tc>
        <w:tc>
          <w:tcPr>
            <w:tcW w:w="654" w:type="pct"/>
            <w:vAlign w:val="center"/>
          </w:tcPr>
          <w:p w14:paraId="169CB1C3">
            <w:pPr>
              <w:widowControl/>
              <w:spacing w:line="240" w:lineRule="auto"/>
              <w:ind w:firstLine="0" w:firstLineChars="0"/>
              <w:jc w:val="center"/>
              <w:rPr>
                <w:rFonts w:cs="Times New Roman"/>
                <w:sz w:val="21"/>
              </w:rPr>
            </w:pPr>
            <w:r>
              <w:rPr>
                <w:rFonts w:cs="Times New Roman"/>
                <w:sz w:val="21"/>
              </w:rPr>
              <w:t>净调入电力</w:t>
            </w:r>
          </w:p>
        </w:tc>
        <w:tc>
          <w:tcPr>
            <w:tcW w:w="566" w:type="pct"/>
            <w:vAlign w:val="center"/>
          </w:tcPr>
          <w:p w14:paraId="145C4023">
            <w:pPr>
              <w:widowControl/>
              <w:spacing w:line="240" w:lineRule="auto"/>
              <w:ind w:firstLine="0" w:firstLineChars="0"/>
              <w:jc w:val="center"/>
              <w:rPr>
                <w:rFonts w:cs="Times New Roman"/>
                <w:sz w:val="21"/>
              </w:rPr>
            </w:pPr>
            <w:r>
              <w:rPr>
                <w:rFonts w:hint="eastAsia" w:cs="Times New Roman"/>
                <w:sz w:val="21"/>
              </w:rPr>
              <w:t>外购</w:t>
            </w:r>
            <w:r>
              <w:rPr>
                <w:rFonts w:cs="Times New Roman"/>
                <w:sz w:val="21"/>
              </w:rPr>
              <w:t>电力</w:t>
            </w:r>
          </w:p>
        </w:tc>
        <w:tc>
          <w:tcPr>
            <w:tcW w:w="518" w:type="pct"/>
            <w:vAlign w:val="center"/>
          </w:tcPr>
          <w:p w14:paraId="32153E55">
            <w:pPr>
              <w:widowControl/>
              <w:spacing w:line="240" w:lineRule="auto"/>
              <w:ind w:firstLine="0" w:firstLineChars="0"/>
              <w:jc w:val="center"/>
              <w:rPr>
                <w:rFonts w:cs="Times New Roman"/>
                <w:sz w:val="21"/>
              </w:rPr>
            </w:pPr>
            <w:r>
              <w:rPr>
                <w:rFonts w:cs="Times New Roman"/>
                <w:sz w:val="21"/>
              </w:rPr>
              <w:t>√</w:t>
            </w:r>
          </w:p>
        </w:tc>
        <w:tc>
          <w:tcPr>
            <w:tcW w:w="518" w:type="pct"/>
            <w:vAlign w:val="center"/>
          </w:tcPr>
          <w:p w14:paraId="7404FE85">
            <w:pPr>
              <w:widowControl/>
              <w:spacing w:line="240" w:lineRule="auto"/>
              <w:ind w:firstLine="0" w:firstLineChars="0"/>
              <w:jc w:val="center"/>
              <w:rPr>
                <w:rFonts w:cs="Times New Roman"/>
                <w:sz w:val="21"/>
              </w:rPr>
            </w:pPr>
            <w:r>
              <w:rPr>
                <w:rFonts w:cs="Times New Roman"/>
                <w:sz w:val="21"/>
              </w:rPr>
              <w:t>×</w:t>
            </w:r>
          </w:p>
        </w:tc>
        <w:tc>
          <w:tcPr>
            <w:tcW w:w="524" w:type="pct"/>
            <w:vAlign w:val="center"/>
          </w:tcPr>
          <w:p w14:paraId="7EA524A1">
            <w:pPr>
              <w:widowControl/>
              <w:spacing w:line="240" w:lineRule="auto"/>
              <w:ind w:firstLine="0" w:firstLineChars="0"/>
              <w:jc w:val="center"/>
              <w:rPr>
                <w:rFonts w:cs="Times New Roman"/>
                <w:sz w:val="21"/>
              </w:rPr>
            </w:pPr>
            <w:r>
              <w:rPr>
                <w:rFonts w:cs="Times New Roman"/>
                <w:sz w:val="21"/>
              </w:rPr>
              <w:t>×</w:t>
            </w:r>
          </w:p>
        </w:tc>
        <w:tc>
          <w:tcPr>
            <w:tcW w:w="585" w:type="pct"/>
            <w:vAlign w:val="center"/>
          </w:tcPr>
          <w:p w14:paraId="207B3F7C">
            <w:pPr>
              <w:widowControl/>
              <w:spacing w:line="240" w:lineRule="auto"/>
              <w:ind w:firstLine="0" w:firstLineChars="0"/>
              <w:jc w:val="center"/>
              <w:rPr>
                <w:rFonts w:cs="Times New Roman"/>
                <w:sz w:val="21"/>
              </w:rPr>
            </w:pPr>
            <w:r>
              <w:rPr>
                <w:rFonts w:cs="Times New Roman"/>
                <w:sz w:val="21"/>
              </w:rPr>
              <w:t>×</w:t>
            </w:r>
          </w:p>
        </w:tc>
        <w:tc>
          <w:tcPr>
            <w:tcW w:w="566" w:type="pct"/>
            <w:vAlign w:val="center"/>
          </w:tcPr>
          <w:p w14:paraId="333F296D">
            <w:pPr>
              <w:widowControl/>
              <w:spacing w:line="240" w:lineRule="auto"/>
              <w:ind w:firstLine="0" w:firstLineChars="0"/>
              <w:jc w:val="center"/>
              <w:rPr>
                <w:rFonts w:cs="Times New Roman"/>
                <w:sz w:val="21"/>
              </w:rPr>
            </w:pPr>
            <w:r>
              <w:rPr>
                <w:rFonts w:cs="Times New Roman"/>
                <w:sz w:val="21"/>
              </w:rPr>
              <w:t>×</w:t>
            </w:r>
          </w:p>
        </w:tc>
        <w:tc>
          <w:tcPr>
            <w:tcW w:w="487" w:type="pct"/>
            <w:vAlign w:val="center"/>
          </w:tcPr>
          <w:p w14:paraId="192508FA">
            <w:pPr>
              <w:widowControl/>
              <w:spacing w:line="240" w:lineRule="auto"/>
              <w:ind w:firstLine="0" w:firstLineChars="0"/>
              <w:jc w:val="center"/>
              <w:rPr>
                <w:rFonts w:cs="Times New Roman"/>
                <w:sz w:val="21"/>
              </w:rPr>
            </w:pPr>
            <w:r>
              <w:rPr>
                <w:rFonts w:cs="Times New Roman"/>
                <w:sz w:val="21"/>
              </w:rPr>
              <w:t>×</w:t>
            </w:r>
          </w:p>
        </w:tc>
      </w:tr>
      <w:tr w14:paraId="3D3AAA0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2" w:type="pct"/>
            <w:vMerge w:val="continue"/>
            <w:vAlign w:val="center"/>
          </w:tcPr>
          <w:p w14:paraId="7B82FF89">
            <w:pPr>
              <w:widowControl/>
              <w:spacing w:line="240" w:lineRule="auto"/>
              <w:ind w:firstLine="0" w:firstLineChars="0"/>
              <w:jc w:val="center"/>
              <w:rPr>
                <w:rFonts w:cs="Times New Roman"/>
                <w:sz w:val="21"/>
              </w:rPr>
            </w:pPr>
          </w:p>
        </w:tc>
        <w:tc>
          <w:tcPr>
            <w:tcW w:w="654" w:type="pct"/>
            <w:vAlign w:val="center"/>
          </w:tcPr>
          <w:p w14:paraId="6B9232C3">
            <w:pPr>
              <w:widowControl/>
              <w:spacing w:line="240" w:lineRule="auto"/>
              <w:ind w:firstLine="0" w:firstLineChars="0"/>
              <w:jc w:val="center"/>
              <w:rPr>
                <w:rFonts w:cs="Times New Roman"/>
                <w:sz w:val="21"/>
              </w:rPr>
            </w:pPr>
            <w:r>
              <w:rPr>
                <w:rFonts w:cs="Times New Roman"/>
                <w:sz w:val="21"/>
              </w:rPr>
              <w:t>净调入</w:t>
            </w:r>
            <w:r>
              <w:rPr>
                <w:rFonts w:hint="eastAsia" w:cs="Times New Roman"/>
                <w:sz w:val="21"/>
              </w:rPr>
              <w:t>热力</w:t>
            </w:r>
          </w:p>
        </w:tc>
        <w:tc>
          <w:tcPr>
            <w:tcW w:w="566" w:type="pct"/>
            <w:vAlign w:val="center"/>
          </w:tcPr>
          <w:p w14:paraId="62B256C1">
            <w:pPr>
              <w:widowControl/>
              <w:spacing w:line="240" w:lineRule="auto"/>
              <w:ind w:firstLine="0" w:firstLineChars="0"/>
              <w:jc w:val="center"/>
              <w:rPr>
                <w:rFonts w:cs="Times New Roman"/>
                <w:sz w:val="21"/>
              </w:rPr>
            </w:pPr>
            <w:r>
              <w:rPr>
                <w:rFonts w:hint="eastAsia" w:cs="Times New Roman"/>
                <w:sz w:val="21"/>
              </w:rPr>
              <w:t>外购蒸汽</w:t>
            </w:r>
          </w:p>
        </w:tc>
        <w:tc>
          <w:tcPr>
            <w:tcW w:w="518" w:type="pct"/>
            <w:vAlign w:val="center"/>
          </w:tcPr>
          <w:p w14:paraId="6EB703F3">
            <w:pPr>
              <w:widowControl/>
              <w:spacing w:line="240" w:lineRule="auto"/>
              <w:ind w:firstLine="0" w:firstLineChars="0"/>
              <w:jc w:val="center"/>
              <w:rPr>
                <w:rFonts w:cs="Times New Roman"/>
                <w:sz w:val="21"/>
              </w:rPr>
            </w:pPr>
            <w:r>
              <w:rPr>
                <w:rFonts w:cs="Times New Roman"/>
                <w:sz w:val="21"/>
              </w:rPr>
              <w:t>√</w:t>
            </w:r>
          </w:p>
        </w:tc>
        <w:tc>
          <w:tcPr>
            <w:tcW w:w="518" w:type="pct"/>
            <w:vAlign w:val="center"/>
          </w:tcPr>
          <w:p w14:paraId="7E1F794F">
            <w:pPr>
              <w:widowControl/>
              <w:spacing w:line="240" w:lineRule="auto"/>
              <w:ind w:firstLine="0" w:firstLineChars="0"/>
              <w:jc w:val="center"/>
              <w:rPr>
                <w:rFonts w:cs="Times New Roman"/>
                <w:sz w:val="21"/>
              </w:rPr>
            </w:pPr>
            <w:r>
              <w:rPr>
                <w:rFonts w:cs="Times New Roman"/>
                <w:sz w:val="21"/>
              </w:rPr>
              <w:t>×</w:t>
            </w:r>
          </w:p>
        </w:tc>
        <w:tc>
          <w:tcPr>
            <w:tcW w:w="524" w:type="pct"/>
            <w:vAlign w:val="center"/>
          </w:tcPr>
          <w:p w14:paraId="187DCB9B">
            <w:pPr>
              <w:widowControl/>
              <w:spacing w:line="240" w:lineRule="auto"/>
              <w:ind w:firstLine="0" w:firstLineChars="0"/>
              <w:jc w:val="center"/>
              <w:rPr>
                <w:rFonts w:cs="Times New Roman"/>
                <w:sz w:val="21"/>
              </w:rPr>
            </w:pPr>
            <w:r>
              <w:rPr>
                <w:rFonts w:cs="Times New Roman"/>
                <w:sz w:val="21"/>
              </w:rPr>
              <w:t>×</w:t>
            </w:r>
          </w:p>
        </w:tc>
        <w:tc>
          <w:tcPr>
            <w:tcW w:w="585" w:type="pct"/>
            <w:vAlign w:val="center"/>
          </w:tcPr>
          <w:p w14:paraId="2CF8AF2F">
            <w:pPr>
              <w:widowControl/>
              <w:spacing w:line="240" w:lineRule="auto"/>
              <w:ind w:firstLine="0" w:firstLineChars="0"/>
              <w:jc w:val="center"/>
              <w:rPr>
                <w:rFonts w:cs="Times New Roman"/>
                <w:sz w:val="21"/>
              </w:rPr>
            </w:pPr>
            <w:r>
              <w:rPr>
                <w:rFonts w:cs="Times New Roman"/>
                <w:sz w:val="21"/>
              </w:rPr>
              <w:t>×</w:t>
            </w:r>
          </w:p>
        </w:tc>
        <w:tc>
          <w:tcPr>
            <w:tcW w:w="566" w:type="pct"/>
            <w:vAlign w:val="center"/>
          </w:tcPr>
          <w:p w14:paraId="5B65688D">
            <w:pPr>
              <w:widowControl/>
              <w:spacing w:line="240" w:lineRule="auto"/>
              <w:ind w:firstLine="0" w:firstLineChars="0"/>
              <w:jc w:val="center"/>
              <w:rPr>
                <w:rFonts w:cs="Times New Roman"/>
                <w:sz w:val="21"/>
              </w:rPr>
            </w:pPr>
            <w:r>
              <w:rPr>
                <w:rFonts w:cs="Times New Roman"/>
                <w:sz w:val="21"/>
              </w:rPr>
              <w:t>×</w:t>
            </w:r>
          </w:p>
        </w:tc>
        <w:tc>
          <w:tcPr>
            <w:tcW w:w="487" w:type="pct"/>
            <w:vAlign w:val="center"/>
          </w:tcPr>
          <w:p w14:paraId="5C68D831">
            <w:pPr>
              <w:widowControl/>
              <w:spacing w:line="240" w:lineRule="auto"/>
              <w:ind w:firstLine="0" w:firstLineChars="0"/>
              <w:jc w:val="center"/>
              <w:rPr>
                <w:rFonts w:cs="Times New Roman"/>
                <w:sz w:val="21"/>
              </w:rPr>
            </w:pPr>
            <w:r>
              <w:rPr>
                <w:rFonts w:cs="Times New Roman"/>
                <w:sz w:val="21"/>
              </w:rPr>
              <w:t>×</w:t>
            </w:r>
          </w:p>
        </w:tc>
      </w:tr>
    </w:tbl>
    <w:p w14:paraId="0E99299B">
      <w:pPr>
        <w:ind w:firstLine="482"/>
        <w:rPr>
          <w:rFonts w:cs="Times New Roman"/>
          <w:b/>
          <w:bCs/>
        </w:rPr>
      </w:pPr>
      <w:r>
        <w:rPr>
          <w:rFonts w:cs="Times New Roman"/>
          <w:b/>
          <w:bCs/>
        </w:rPr>
        <w:t>（2）活动数据调查</w:t>
      </w:r>
    </w:p>
    <w:p w14:paraId="24DDE418">
      <w:pPr>
        <w:ind w:firstLine="480"/>
        <w:rPr>
          <w:rFonts w:cs="Times New Roman"/>
          <w:szCs w:val="24"/>
        </w:rPr>
      </w:pPr>
      <w:r>
        <w:rPr>
          <w:rFonts w:cs="Times New Roman"/>
          <w:szCs w:val="24"/>
        </w:rPr>
        <w:t>本项目外购电力、热力使用与产生情况见表4.8.2-2。</w:t>
      </w:r>
    </w:p>
    <w:p w14:paraId="6F843CD1">
      <w:pPr>
        <w:ind w:firstLine="0" w:firstLineChars="0"/>
        <w:jc w:val="center"/>
        <w:rPr>
          <w:rFonts w:cs="Times New Roman"/>
          <w:b/>
          <w:bCs/>
          <w:szCs w:val="24"/>
        </w:rPr>
      </w:pPr>
      <w:r>
        <w:rPr>
          <w:rFonts w:cs="Times New Roman"/>
          <w:b/>
          <w:bCs/>
          <w:szCs w:val="24"/>
        </w:rPr>
        <w:t>表4.8.2-2  本项目碳排放源使用、产生情况</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742"/>
        <w:gridCol w:w="2740"/>
        <w:gridCol w:w="2740"/>
        <w:gridCol w:w="2740"/>
      </w:tblGrid>
      <w:tr w14:paraId="3EEC114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875" w:type="pct"/>
            <w:vAlign w:val="center"/>
          </w:tcPr>
          <w:p w14:paraId="3F1DFE6F">
            <w:pPr>
              <w:spacing w:line="240" w:lineRule="auto"/>
              <w:ind w:firstLine="0" w:firstLineChars="0"/>
              <w:jc w:val="center"/>
              <w:rPr>
                <w:rFonts w:cs="Times New Roman"/>
                <w:b/>
                <w:sz w:val="21"/>
                <w:szCs w:val="21"/>
              </w:rPr>
            </w:pPr>
            <w:r>
              <w:rPr>
                <w:rFonts w:cs="Times New Roman"/>
                <w:b/>
                <w:sz w:val="21"/>
                <w:szCs w:val="21"/>
              </w:rPr>
              <w:t>类别</w:t>
            </w:r>
          </w:p>
        </w:tc>
        <w:tc>
          <w:tcPr>
            <w:tcW w:w="1375" w:type="pct"/>
          </w:tcPr>
          <w:p w14:paraId="7CB6C05D">
            <w:pPr>
              <w:spacing w:line="240" w:lineRule="auto"/>
              <w:ind w:firstLine="0" w:firstLineChars="0"/>
              <w:jc w:val="center"/>
              <w:rPr>
                <w:rFonts w:cs="Times New Roman"/>
                <w:b/>
                <w:sz w:val="21"/>
                <w:szCs w:val="21"/>
              </w:rPr>
            </w:pPr>
            <w:r>
              <w:rPr>
                <w:rFonts w:cs="Times New Roman"/>
                <w:b/>
                <w:sz w:val="21"/>
                <w:szCs w:val="21"/>
              </w:rPr>
              <w:t>天然气消耗（</w:t>
            </w:r>
            <w:r>
              <w:rPr>
                <w:rFonts w:hint="eastAsia" w:cs="Times New Roman"/>
                <w:b/>
                <w:sz w:val="21"/>
                <w:szCs w:val="21"/>
              </w:rPr>
              <w:t>万</w:t>
            </w:r>
            <w:r>
              <w:rPr>
                <w:rFonts w:cs="Times New Roman"/>
                <w:b/>
                <w:sz w:val="21"/>
                <w:szCs w:val="21"/>
              </w:rPr>
              <w:t>Nm</w:t>
            </w:r>
            <w:r>
              <w:rPr>
                <w:rFonts w:cs="Times New Roman"/>
                <w:b/>
                <w:sz w:val="21"/>
                <w:szCs w:val="21"/>
                <w:vertAlign w:val="superscript"/>
              </w:rPr>
              <w:t>3</w:t>
            </w:r>
            <w:r>
              <w:rPr>
                <w:rFonts w:cs="Times New Roman"/>
                <w:b/>
                <w:sz w:val="21"/>
                <w:szCs w:val="21"/>
              </w:rPr>
              <w:t>/年）</w:t>
            </w:r>
          </w:p>
        </w:tc>
        <w:tc>
          <w:tcPr>
            <w:tcW w:w="1375" w:type="pct"/>
            <w:vAlign w:val="center"/>
          </w:tcPr>
          <w:p w14:paraId="09FE9A0A">
            <w:pPr>
              <w:spacing w:line="240" w:lineRule="auto"/>
              <w:ind w:firstLine="0" w:firstLineChars="0"/>
              <w:jc w:val="center"/>
              <w:rPr>
                <w:rFonts w:cs="Times New Roman"/>
                <w:b/>
                <w:sz w:val="21"/>
                <w:szCs w:val="21"/>
              </w:rPr>
            </w:pPr>
            <w:r>
              <w:rPr>
                <w:rFonts w:cs="Times New Roman"/>
                <w:b/>
                <w:sz w:val="21"/>
                <w:szCs w:val="21"/>
              </w:rPr>
              <w:t>外购电力（MWh/年）</w:t>
            </w:r>
          </w:p>
        </w:tc>
        <w:tc>
          <w:tcPr>
            <w:tcW w:w="1375" w:type="pct"/>
            <w:vAlign w:val="center"/>
          </w:tcPr>
          <w:p w14:paraId="076814A1">
            <w:pPr>
              <w:spacing w:line="240" w:lineRule="auto"/>
              <w:ind w:firstLine="0" w:firstLineChars="0"/>
              <w:jc w:val="center"/>
              <w:rPr>
                <w:rFonts w:cs="Times New Roman"/>
                <w:b/>
                <w:sz w:val="21"/>
                <w:szCs w:val="21"/>
              </w:rPr>
            </w:pPr>
            <w:r>
              <w:rPr>
                <w:rFonts w:hint="eastAsia"/>
                <w:b/>
                <w:bCs/>
                <w:sz w:val="21"/>
                <w:szCs w:val="21"/>
              </w:rPr>
              <w:t>外购蒸汽（GJ）</w:t>
            </w:r>
          </w:p>
        </w:tc>
      </w:tr>
      <w:tr w14:paraId="5694123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875" w:type="pct"/>
            <w:vAlign w:val="center"/>
          </w:tcPr>
          <w:p w14:paraId="01605BEB">
            <w:pPr>
              <w:spacing w:line="240" w:lineRule="auto"/>
              <w:ind w:firstLine="0" w:firstLineChars="0"/>
              <w:jc w:val="center"/>
              <w:rPr>
                <w:rFonts w:cs="Times New Roman"/>
                <w:sz w:val="21"/>
                <w:szCs w:val="20"/>
              </w:rPr>
            </w:pPr>
            <w:r>
              <w:rPr>
                <w:rFonts w:hint="eastAsia" w:cs="Times New Roman"/>
                <w:sz w:val="21"/>
                <w:szCs w:val="20"/>
              </w:rPr>
              <w:t>本项目</w:t>
            </w:r>
          </w:p>
        </w:tc>
        <w:tc>
          <w:tcPr>
            <w:tcW w:w="1375" w:type="pct"/>
            <w:vAlign w:val="center"/>
          </w:tcPr>
          <w:p w14:paraId="68B2E889">
            <w:pPr>
              <w:spacing w:line="240" w:lineRule="auto"/>
              <w:ind w:firstLine="0" w:firstLineChars="0"/>
              <w:jc w:val="center"/>
              <w:rPr>
                <w:rFonts w:cs="Times New Roman"/>
                <w:sz w:val="21"/>
                <w:szCs w:val="21"/>
              </w:rPr>
            </w:pPr>
            <w:r>
              <w:rPr>
                <w:rFonts w:cs="Times New Roman"/>
                <w:sz w:val="21"/>
                <w:szCs w:val="21"/>
              </w:rPr>
              <w:t>3</w:t>
            </w:r>
            <w:r>
              <w:rPr>
                <w:rFonts w:hint="eastAsia" w:cs="Times New Roman"/>
                <w:sz w:val="21"/>
                <w:szCs w:val="21"/>
              </w:rPr>
              <w:t>35.4</w:t>
            </w:r>
          </w:p>
        </w:tc>
        <w:tc>
          <w:tcPr>
            <w:tcW w:w="1375" w:type="pct"/>
            <w:vAlign w:val="center"/>
          </w:tcPr>
          <w:p w14:paraId="328FC961">
            <w:pPr>
              <w:spacing w:line="240" w:lineRule="auto"/>
              <w:ind w:firstLine="0" w:firstLineChars="0"/>
              <w:jc w:val="center"/>
              <w:rPr>
                <w:rFonts w:cs="Times New Roman"/>
                <w:sz w:val="21"/>
                <w:szCs w:val="21"/>
              </w:rPr>
            </w:pPr>
            <w:r>
              <w:rPr>
                <w:rFonts w:hint="eastAsia" w:cs="Times New Roman"/>
                <w:sz w:val="21"/>
                <w:szCs w:val="21"/>
              </w:rPr>
              <w:t>6282</w:t>
            </w:r>
          </w:p>
        </w:tc>
        <w:tc>
          <w:tcPr>
            <w:tcW w:w="1375" w:type="pct"/>
            <w:vAlign w:val="center"/>
          </w:tcPr>
          <w:p w14:paraId="512D6BF9">
            <w:pPr>
              <w:spacing w:line="240" w:lineRule="auto"/>
              <w:ind w:firstLine="0" w:firstLineChars="0"/>
              <w:jc w:val="center"/>
              <w:rPr>
                <w:rFonts w:cs="Times New Roman"/>
                <w:sz w:val="21"/>
                <w:szCs w:val="21"/>
              </w:rPr>
            </w:pPr>
            <w:r>
              <w:rPr>
                <w:rFonts w:cs="Times New Roman"/>
                <w:sz w:val="21"/>
                <w:szCs w:val="21"/>
              </w:rPr>
              <w:t>12194.38</w:t>
            </w:r>
          </w:p>
        </w:tc>
      </w:tr>
    </w:tbl>
    <w:p w14:paraId="098B8AE5">
      <w:pPr>
        <w:widowControl/>
        <w:ind w:firstLine="0" w:firstLineChars="0"/>
        <w:outlineLvl w:val="2"/>
        <w:rPr>
          <w:rFonts w:cs="Times New Roman"/>
          <w:b/>
          <w:bCs/>
          <w:sz w:val="28"/>
          <w:szCs w:val="32"/>
        </w:rPr>
      </w:pPr>
      <w:r>
        <w:rPr>
          <w:rFonts w:cs="Times New Roman"/>
          <w:b/>
          <w:bCs/>
          <w:sz w:val="28"/>
          <w:szCs w:val="32"/>
        </w:rPr>
        <w:t>4.8.3 碳排放预测</w:t>
      </w:r>
    </w:p>
    <w:p w14:paraId="495C2E89">
      <w:pPr>
        <w:ind w:firstLine="0" w:firstLineChars="0"/>
        <w:outlineLvl w:val="3"/>
        <w:rPr>
          <w:rFonts w:cs="Times New Roman"/>
          <w:b/>
        </w:rPr>
      </w:pPr>
      <w:r>
        <w:rPr>
          <w:rFonts w:cs="Times New Roman"/>
          <w:b/>
        </w:rPr>
        <w:t>4.8.3.1 碳排放计算方法</w:t>
      </w:r>
    </w:p>
    <w:p w14:paraId="70721236">
      <w:pPr>
        <w:ind w:firstLine="480"/>
        <w:rPr>
          <w:rFonts w:cs="Times New Roman"/>
          <w:szCs w:val="24"/>
        </w:rPr>
      </w:pPr>
      <w:r>
        <w:rPr>
          <w:rFonts w:cs="Times New Roman"/>
          <w:szCs w:val="24"/>
        </w:rPr>
        <w:t>碳排放计算方法主要依据《江苏省重点行业建设项目碳排放环境影响评价技术指南（试行）》（苏环办[2021]364号）相关规定。从能源活动排放、净调入电力和热力排放、工业生产过程排放三个方面，计算建设项目实施后的碳排放量。结合项目特点及关键经济指标，计算建设项目碳排放强度，本项目设定碳排放强度单位为tCO</w:t>
      </w:r>
      <w:r>
        <w:rPr>
          <w:rFonts w:cs="Times New Roman"/>
          <w:szCs w:val="24"/>
          <w:vertAlign w:val="subscript"/>
        </w:rPr>
        <w:t>2</w:t>
      </w:r>
      <w:r>
        <w:rPr>
          <w:rFonts w:cs="Times New Roman"/>
          <w:szCs w:val="24"/>
        </w:rPr>
        <w:t>/t。</w:t>
      </w:r>
    </w:p>
    <w:p w14:paraId="633196A7">
      <w:pPr>
        <w:ind w:firstLine="482"/>
        <w:jc w:val="left"/>
        <w:rPr>
          <w:rFonts w:cs="Times New Roman"/>
          <w:b/>
          <w:bCs/>
          <w:szCs w:val="24"/>
        </w:rPr>
      </w:pPr>
      <w:r>
        <w:rPr>
          <w:rFonts w:cs="Times New Roman"/>
          <w:b/>
          <w:bCs/>
          <w:szCs w:val="24"/>
        </w:rPr>
        <w:t>（1）排放总量</w:t>
      </w:r>
    </w:p>
    <w:p w14:paraId="006D7A62">
      <w:pPr>
        <w:ind w:firstLine="480"/>
        <w:jc w:val="left"/>
        <w:rPr>
          <w:rFonts w:cs="Times New Roman"/>
          <w:szCs w:val="24"/>
        </w:rPr>
      </w:pPr>
      <w:r>
        <w:rPr>
          <w:rFonts w:cs="Times New Roman"/>
          <w:szCs w:val="24"/>
        </w:rPr>
        <w:t>建设项目碳排放总量计算见公式（1）：</w:t>
      </w:r>
    </w:p>
    <w:p w14:paraId="02FCC2CB">
      <w:pPr>
        <w:ind w:firstLine="480"/>
        <w:jc w:val="center"/>
        <w:rPr>
          <w:rFonts w:cs="Times New Roman"/>
          <w:szCs w:val="24"/>
        </w:rPr>
      </w:pPr>
      <w:r>
        <w:rPr>
          <w:rFonts w:cs="Times New Roman"/>
          <w:i/>
          <w:iCs/>
          <w:szCs w:val="24"/>
        </w:rPr>
        <w:t>AE</w:t>
      </w:r>
      <w:r>
        <w:rPr>
          <w:rFonts w:cs="Times New Roman"/>
          <w:szCs w:val="24"/>
          <w:vertAlign w:val="subscript"/>
        </w:rPr>
        <w:t>总</w:t>
      </w:r>
      <w:r>
        <w:rPr>
          <w:rFonts w:cs="Times New Roman"/>
          <w:szCs w:val="24"/>
        </w:rPr>
        <w:t xml:space="preserve">= </w:t>
      </w:r>
      <w:r>
        <w:rPr>
          <w:rFonts w:cs="Times New Roman"/>
          <w:i/>
          <w:iCs/>
          <w:szCs w:val="24"/>
        </w:rPr>
        <w:t>AE</w:t>
      </w:r>
      <w:r>
        <w:rPr>
          <w:rFonts w:cs="Times New Roman"/>
          <w:szCs w:val="24"/>
          <w:vertAlign w:val="subscript"/>
        </w:rPr>
        <w:t>燃料燃烧</w:t>
      </w:r>
      <w:r>
        <w:rPr>
          <w:rFonts w:cs="Times New Roman"/>
          <w:szCs w:val="24"/>
        </w:rPr>
        <w:t xml:space="preserve">+ </w:t>
      </w:r>
      <w:r>
        <w:rPr>
          <w:rFonts w:cs="Times New Roman"/>
          <w:i/>
          <w:iCs/>
          <w:szCs w:val="24"/>
        </w:rPr>
        <w:t>AE</w:t>
      </w:r>
      <w:r>
        <w:rPr>
          <w:rFonts w:cs="Times New Roman"/>
          <w:szCs w:val="24"/>
          <w:vertAlign w:val="subscript"/>
        </w:rPr>
        <w:t>工业生产过程</w:t>
      </w:r>
      <w:r>
        <w:rPr>
          <w:rFonts w:cs="Times New Roman"/>
          <w:szCs w:val="24"/>
        </w:rPr>
        <w:t>+</w:t>
      </w:r>
      <w:r>
        <w:rPr>
          <w:rFonts w:cs="Times New Roman"/>
          <w:i/>
          <w:iCs/>
          <w:szCs w:val="24"/>
        </w:rPr>
        <w:t xml:space="preserve"> AE</w:t>
      </w:r>
      <w:r>
        <w:rPr>
          <w:rFonts w:cs="Times New Roman"/>
          <w:szCs w:val="24"/>
          <w:vertAlign w:val="subscript"/>
        </w:rPr>
        <w:t>净调入电力和热力</w:t>
      </w:r>
      <w:r>
        <w:rPr>
          <w:rFonts w:cs="Times New Roman"/>
          <w:szCs w:val="24"/>
        </w:rPr>
        <w:t>-R</w:t>
      </w:r>
      <w:r>
        <w:rPr>
          <w:rFonts w:cs="Times New Roman"/>
          <w:szCs w:val="24"/>
          <w:vertAlign w:val="subscript"/>
        </w:rPr>
        <w:t>固碳</w:t>
      </w:r>
      <w:r>
        <w:rPr>
          <w:rFonts w:cs="Times New Roman"/>
          <w:szCs w:val="24"/>
        </w:rPr>
        <w:t>……（1）</w:t>
      </w:r>
    </w:p>
    <w:p w14:paraId="35C99A46">
      <w:pPr>
        <w:ind w:firstLine="480"/>
        <w:jc w:val="left"/>
        <w:rPr>
          <w:rFonts w:cs="Times New Roman"/>
          <w:szCs w:val="24"/>
        </w:rPr>
      </w:pPr>
      <w:r>
        <w:rPr>
          <w:rFonts w:cs="Times New Roman"/>
          <w:szCs w:val="24"/>
        </w:rPr>
        <w:t>式中：</w:t>
      </w:r>
      <w:r>
        <w:rPr>
          <w:rFonts w:cs="Times New Roman"/>
          <w:i/>
          <w:iCs/>
          <w:szCs w:val="24"/>
        </w:rPr>
        <w:t>AE</w:t>
      </w:r>
      <w:r>
        <w:rPr>
          <w:rFonts w:cs="Times New Roman"/>
          <w:szCs w:val="24"/>
          <w:vertAlign w:val="subscript"/>
        </w:rPr>
        <w:t>总</w:t>
      </w:r>
      <w:r>
        <w:rPr>
          <w:rFonts w:cs="Times New Roman"/>
          <w:szCs w:val="24"/>
        </w:rPr>
        <w:t>—碳排放总量（tCO</w:t>
      </w:r>
      <w:r>
        <w:rPr>
          <w:rFonts w:cs="Times New Roman"/>
          <w:szCs w:val="24"/>
          <w:vertAlign w:val="subscript"/>
        </w:rPr>
        <w:t>2</w:t>
      </w:r>
      <w:r>
        <w:rPr>
          <w:rFonts w:cs="Times New Roman"/>
          <w:szCs w:val="24"/>
        </w:rPr>
        <w:t>）；</w:t>
      </w:r>
    </w:p>
    <w:p w14:paraId="12303B12">
      <w:pPr>
        <w:ind w:firstLine="1200" w:firstLineChars="500"/>
        <w:jc w:val="left"/>
        <w:rPr>
          <w:rFonts w:cs="Times New Roman"/>
          <w:szCs w:val="24"/>
        </w:rPr>
      </w:pPr>
      <w:r>
        <w:rPr>
          <w:rFonts w:cs="Times New Roman"/>
          <w:i/>
          <w:iCs/>
          <w:szCs w:val="24"/>
        </w:rPr>
        <w:t>AE</w:t>
      </w:r>
      <w:r>
        <w:rPr>
          <w:rFonts w:cs="Times New Roman"/>
          <w:szCs w:val="24"/>
          <w:vertAlign w:val="subscript"/>
        </w:rPr>
        <w:t>燃料燃烧</w:t>
      </w:r>
      <w:r>
        <w:rPr>
          <w:rFonts w:cs="Times New Roman"/>
          <w:szCs w:val="24"/>
        </w:rPr>
        <w:t>—燃料燃烧碳排放量（tCO</w:t>
      </w:r>
      <w:r>
        <w:rPr>
          <w:rFonts w:cs="Times New Roman"/>
          <w:szCs w:val="24"/>
          <w:vertAlign w:val="subscript"/>
        </w:rPr>
        <w:t>2</w:t>
      </w:r>
      <w:r>
        <w:rPr>
          <w:rFonts w:cs="Times New Roman"/>
          <w:szCs w:val="24"/>
        </w:rPr>
        <w:t>）；</w:t>
      </w:r>
    </w:p>
    <w:p w14:paraId="5F56DF47">
      <w:pPr>
        <w:ind w:firstLine="1200" w:firstLineChars="500"/>
        <w:jc w:val="left"/>
        <w:rPr>
          <w:rFonts w:cs="Times New Roman"/>
          <w:szCs w:val="24"/>
        </w:rPr>
      </w:pPr>
      <w:r>
        <w:rPr>
          <w:rFonts w:cs="Times New Roman"/>
          <w:i/>
          <w:iCs/>
          <w:szCs w:val="24"/>
        </w:rPr>
        <w:t>AE</w:t>
      </w:r>
      <w:r>
        <w:rPr>
          <w:rFonts w:cs="Times New Roman"/>
          <w:szCs w:val="24"/>
          <w:vertAlign w:val="subscript"/>
        </w:rPr>
        <w:t>工业生产过程</w:t>
      </w:r>
      <w:r>
        <w:rPr>
          <w:rFonts w:cs="Times New Roman"/>
          <w:szCs w:val="24"/>
        </w:rPr>
        <w:t>—工业生产过程碳排放量（tCO</w:t>
      </w:r>
      <w:r>
        <w:rPr>
          <w:rFonts w:cs="Times New Roman"/>
          <w:szCs w:val="24"/>
          <w:vertAlign w:val="subscript"/>
        </w:rPr>
        <w:t>2</w:t>
      </w:r>
      <w:r>
        <w:rPr>
          <w:rFonts w:cs="Times New Roman"/>
          <w:szCs w:val="24"/>
        </w:rPr>
        <w:t>）；</w:t>
      </w:r>
    </w:p>
    <w:p w14:paraId="22C09A69">
      <w:pPr>
        <w:ind w:firstLine="1200" w:firstLineChars="500"/>
        <w:jc w:val="left"/>
        <w:rPr>
          <w:rFonts w:cs="Times New Roman"/>
          <w:szCs w:val="24"/>
        </w:rPr>
      </w:pPr>
      <w:r>
        <w:rPr>
          <w:rFonts w:cs="Times New Roman"/>
          <w:i/>
          <w:iCs/>
          <w:szCs w:val="24"/>
        </w:rPr>
        <w:t>AE</w:t>
      </w:r>
      <w:r>
        <w:rPr>
          <w:rFonts w:cs="Times New Roman"/>
          <w:szCs w:val="24"/>
          <w:vertAlign w:val="subscript"/>
        </w:rPr>
        <w:t>净调入电力和热力</w:t>
      </w:r>
      <w:r>
        <w:rPr>
          <w:rFonts w:cs="Times New Roman"/>
          <w:szCs w:val="24"/>
        </w:rPr>
        <w:t>—净调入电力和热力碳排放量（tCO</w:t>
      </w:r>
      <w:r>
        <w:rPr>
          <w:rFonts w:cs="Times New Roman"/>
          <w:szCs w:val="24"/>
          <w:vertAlign w:val="subscript"/>
        </w:rPr>
        <w:t>2</w:t>
      </w:r>
      <w:r>
        <w:rPr>
          <w:rFonts w:cs="Times New Roman"/>
          <w:szCs w:val="24"/>
        </w:rPr>
        <w:t>）；</w:t>
      </w:r>
    </w:p>
    <w:p w14:paraId="51F06C09">
      <w:pPr>
        <w:ind w:firstLine="1200" w:firstLineChars="500"/>
        <w:jc w:val="left"/>
        <w:rPr>
          <w:rFonts w:cs="Times New Roman"/>
          <w:szCs w:val="24"/>
        </w:rPr>
      </w:pPr>
      <w:r>
        <w:rPr>
          <w:rFonts w:cs="Times New Roman"/>
          <w:szCs w:val="24"/>
        </w:rPr>
        <w:t>R</w:t>
      </w:r>
      <w:r>
        <w:rPr>
          <w:rFonts w:cs="Times New Roman"/>
          <w:szCs w:val="24"/>
          <w:vertAlign w:val="subscript"/>
        </w:rPr>
        <w:t>固碳</w:t>
      </w:r>
      <w:r>
        <w:rPr>
          <w:rFonts w:cs="Times New Roman"/>
          <w:szCs w:val="24"/>
        </w:rPr>
        <w:t>—固碳产品隐含的排放量（tCO</w:t>
      </w:r>
      <w:r>
        <w:rPr>
          <w:rFonts w:cs="Times New Roman"/>
          <w:szCs w:val="24"/>
          <w:vertAlign w:val="subscript"/>
        </w:rPr>
        <w:t>2</w:t>
      </w:r>
      <w:r>
        <w:rPr>
          <w:rFonts w:cs="Times New Roman"/>
          <w:szCs w:val="24"/>
        </w:rPr>
        <w:t>）。</w:t>
      </w:r>
    </w:p>
    <w:p w14:paraId="0F6D7076">
      <w:pPr>
        <w:ind w:firstLine="482"/>
        <w:jc w:val="left"/>
        <w:rPr>
          <w:rFonts w:cs="Times New Roman"/>
          <w:b/>
          <w:bCs/>
          <w:szCs w:val="24"/>
        </w:rPr>
      </w:pPr>
      <w:r>
        <w:rPr>
          <w:rFonts w:cs="Times New Roman"/>
          <w:b/>
          <w:bCs/>
          <w:szCs w:val="24"/>
        </w:rPr>
        <w:t>（2）化石燃料燃烧排放核算</w:t>
      </w:r>
    </w:p>
    <w:p w14:paraId="74801483">
      <w:pPr>
        <w:ind w:firstLine="480"/>
        <w:jc w:val="left"/>
        <w:rPr>
          <w:rFonts w:cs="Times New Roman"/>
          <w:szCs w:val="24"/>
        </w:rPr>
      </w:pPr>
      <w:r>
        <w:rPr>
          <w:rFonts w:cs="Times New Roman"/>
          <w:szCs w:val="24"/>
        </w:rPr>
        <w:t>本项目燃料燃烧产生的排放量（</w:t>
      </w:r>
      <w:r>
        <w:rPr>
          <w:rFonts w:cs="Times New Roman"/>
          <w:i/>
          <w:iCs/>
          <w:szCs w:val="24"/>
        </w:rPr>
        <w:t>AE</w:t>
      </w:r>
      <w:r>
        <w:rPr>
          <w:rFonts w:cs="Times New Roman"/>
          <w:szCs w:val="24"/>
          <w:vertAlign w:val="subscript"/>
        </w:rPr>
        <w:t>燃料燃烧</w:t>
      </w:r>
      <w:r>
        <w:rPr>
          <w:rFonts w:cs="Times New Roman"/>
          <w:szCs w:val="24"/>
        </w:rPr>
        <w:t>）计算方法见公式（2）：</w:t>
      </w:r>
    </w:p>
    <w:p w14:paraId="709FE7E3">
      <w:pPr>
        <w:spacing w:line="360" w:lineRule="auto"/>
        <w:ind w:right="960" w:firstLine="0" w:firstLineChars="0"/>
        <w:jc w:val="center"/>
        <w:rPr>
          <w:rFonts w:cs="Times New Roman"/>
          <w:szCs w:val="24"/>
        </w:rPr>
      </w:pPr>
      <w:r>
        <w:rPr>
          <w:rFonts w:cs="Times New Roman"/>
          <w:position w:val="-28"/>
          <w:szCs w:val="24"/>
        </w:rPr>
        <w:object>
          <v:shape id="_x0000_i1028" o:spt="75" type="#_x0000_t75" style="height:37.85pt;width:109.85pt;" o:ole="t" filled="f" o:preferrelative="t" stroked="f" coordsize="21600,21600">
            <v:path/>
            <v:fill on="f" focussize="0,0"/>
            <v:stroke on="f" joinstyle="miter"/>
            <v:imagedata r:id="rId57" o:title=""/>
            <o:lock v:ext="edit" aspectratio="t"/>
            <w10:wrap type="none"/>
            <w10:anchorlock/>
          </v:shape>
          <o:OLEObject Type="Embed" ProgID="Equation.DSMT4" ShapeID="_x0000_i1028" DrawAspect="Content" ObjectID="_1468075727" r:id="rId56">
            <o:LockedField>false</o:LockedField>
          </o:OLEObject>
        </w:object>
      </w:r>
      <w:r>
        <w:rPr>
          <w:rFonts w:cs="Times New Roman"/>
          <w:szCs w:val="24"/>
        </w:rPr>
        <w:t xml:space="preserve">                     （2）</w:t>
      </w:r>
    </w:p>
    <w:p w14:paraId="418FEADF">
      <w:pPr>
        <w:spacing w:line="360" w:lineRule="auto"/>
        <w:ind w:right="960" w:firstLine="0" w:firstLineChars="0"/>
        <w:jc w:val="center"/>
        <w:rPr>
          <w:rFonts w:cs="Times New Roman"/>
          <w:szCs w:val="24"/>
        </w:rPr>
      </w:pPr>
      <w:r>
        <w:rPr>
          <w:rFonts w:cs="Times New Roman"/>
          <w:position w:val="-12"/>
          <w:szCs w:val="24"/>
        </w:rPr>
        <w:object>
          <v:shape id="_x0000_i1029" o:spt="75" type="#_x0000_t75" style="height:19.4pt;width:87.7pt;" o:ole="t" filled="f" o:preferrelative="t" stroked="f" coordsize="21600,21600">
            <v:path/>
            <v:fill on="f" focussize="0,0"/>
            <v:stroke on="f" joinstyle="miter"/>
            <v:imagedata r:id="rId59" o:title=""/>
            <o:lock v:ext="edit" aspectratio="t"/>
            <w10:wrap type="none"/>
            <w10:anchorlock/>
          </v:shape>
          <o:OLEObject Type="Embed" ProgID="Equation.DSMT4" ShapeID="_x0000_i1029" DrawAspect="Content" ObjectID="_1468075728" r:id="rId58">
            <o:LockedField>false</o:LockedField>
          </o:OLEObject>
        </w:object>
      </w:r>
      <w:r>
        <w:rPr>
          <w:rFonts w:cs="Times New Roman"/>
          <w:szCs w:val="24"/>
        </w:rPr>
        <w:t xml:space="preserve">                       （3）</w:t>
      </w:r>
    </w:p>
    <w:p w14:paraId="49324D25">
      <w:pPr>
        <w:spacing w:line="360" w:lineRule="auto"/>
        <w:ind w:right="960" w:firstLine="0" w:firstLineChars="0"/>
        <w:jc w:val="center"/>
        <w:rPr>
          <w:rFonts w:cs="Times New Roman"/>
          <w:szCs w:val="24"/>
        </w:rPr>
      </w:pPr>
      <w:r>
        <w:rPr>
          <w:rFonts w:cs="Times New Roman"/>
          <w:position w:val="-24"/>
          <w:szCs w:val="24"/>
        </w:rPr>
        <w:object>
          <v:shape id="_x0000_i1030" o:spt="75" type="#_x0000_t75" style="height:37.85pt;width:109.85pt;" o:ole="t" filled="f" o:preferrelative="t" stroked="f" coordsize="21600,21600">
            <v:path/>
            <v:fill on="f" focussize="0,0"/>
            <v:stroke on="f" joinstyle="miter"/>
            <v:imagedata r:id="rId61" o:title=""/>
            <o:lock v:ext="edit" aspectratio="t"/>
            <w10:wrap type="none"/>
            <w10:anchorlock/>
          </v:shape>
          <o:OLEObject Type="Embed" ProgID="Equation.DSMT4" ShapeID="_x0000_i1030" DrawAspect="Content" ObjectID="_1468075729" r:id="rId60">
            <o:LockedField>false</o:LockedField>
          </o:OLEObject>
        </w:object>
      </w:r>
      <w:r>
        <w:rPr>
          <w:rFonts w:cs="Times New Roman"/>
          <w:szCs w:val="24"/>
        </w:rPr>
        <w:t xml:space="preserve">                     （4）</w:t>
      </w:r>
    </w:p>
    <w:p w14:paraId="29C66001">
      <w:pPr>
        <w:ind w:firstLine="480"/>
        <w:rPr>
          <w:rFonts w:cs="Times New Roman"/>
          <w:szCs w:val="24"/>
        </w:rPr>
      </w:pPr>
      <w:r>
        <w:rPr>
          <w:rFonts w:cs="Times New Roman"/>
          <w:szCs w:val="24"/>
        </w:rPr>
        <w:t>式中：i——化石燃料类型代号，本项目i=1，为其他煤气；</w:t>
      </w:r>
    </w:p>
    <w:p w14:paraId="3A5DDEDB">
      <w:pPr>
        <w:ind w:firstLine="480"/>
        <w:rPr>
          <w:rFonts w:cs="Times New Roman"/>
          <w:szCs w:val="24"/>
        </w:rPr>
      </w:pPr>
      <w:r>
        <w:rPr>
          <w:rFonts w:cs="Times New Roman"/>
          <w:szCs w:val="24"/>
        </w:rPr>
        <w:t>AD</w:t>
      </w:r>
      <w:r>
        <w:rPr>
          <w:rFonts w:cs="Times New Roman"/>
          <w:szCs w:val="24"/>
          <w:vertAlign w:val="subscript"/>
        </w:rPr>
        <w:t>i</w:t>
      </w:r>
      <w:r>
        <w:rPr>
          <w:rFonts w:cs="Times New Roman"/>
          <w:szCs w:val="24"/>
        </w:rPr>
        <w:t>——第i种化石燃料的活动数据，单位为吉焦（GJ）；</w:t>
      </w:r>
    </w:p>
    <w:p w14:paraId="3E3B3EE4">
      <w:pPr>
        <w:ind w:firstLine="480"/>
        <w:rPr>
          <w:rFonts w:cs="Times New Roman"/>
          <w:szCs w:val="24"/>
        </w:rPr>
      </w:pPr>
      <w:r>
        <w:rPr>
          <w:rFonts w:cs="Times New Roman"/>
          <w:szCs w:val="24"/>
        </w:rPr>
        <w:t>EF</w:t>
      </w:r>
      <w:r>
        <w:rPr>
          <w:rFonts w:cs="Times New Roman"/>
          <w:szCs w:val="24"/>
          <w:vertAlign w:val="subscript"/>
        </w:rPr>
        <w:t>i</w:t>
      </w:r>
      <w:r>
        <w:rPr>
          <w:rFonts w:cs="Times New Roman"/>
          <w:szCs w:val="24"/>
        </w:rPr>
        <w:t>——第i种化石燃料的二氧化碳排放因子，单位为吨二氧化碳每吉焦（tCO</w:t>
      </w:r>
      <w:r>
        <w:rPr>
          <w:rFonts w:cs="Times New Roman"/>
          <w:szCs w:val="24"/>
          <w:vertAlign w:val="subscript"/>
        </w:rPr>
        <w:t>2</w:t>
      </w:r>
      <w:r>
        <w:rPr>
          <w:rFonts w:cs="Times New Roman"/>
          <w:szCs w:val="24"/>
        </w:rPr>
        <w:t>/GJ）；</w:t>
      </w:r>
    </w:p>
    <w:p w14:paraId="01E887AD">
      <w:pPr>
        <w:ind w:firstLine="480"/>
        <w:rPr>
          <w:rFonts w:cs="Times New Roman"/>
          <w:szCs w:val="24"/>
        </w:rPr>
      </w:pPr>
      <w:r>
        <w:rPr>
          <w:rFonts w:cs="Times New Roman"/>
          <w:szCs w:val="24"/>
        </w:rPr>
        <w:t>NCV</w:t>
      </w:r>
      <w:r>
        <w:rPr>
          <w:rFonts w:cs="Times New Roman"/>
          <w:szCs w:val="24"/>
          <w:vertAlign w:val="subscript"/>
        </w:rPr>
        <w:t>i</w:t>
      </w:r>
      <w:r>
        <w:rPr>
          <w:rFonts w:cs="Times New Roman"/>
          <w:szCs w:val="24"/>
        </w:rPr>
        <w:t>——第i种化石燃料的平均低位发热量，单位为吉焦/吨（GJ/t）；</w:t>
      </w:r>
    </w:p>
    <w:p w14:paraId="50A998F7">
      <w:pPr>
        <w:ind w:firstLine="480"/>
        <w:rPr>
          <w:rFonts w:cs="Times New Roman"/>
          <w:szCs w:val="24"/>
        </w:rPr>
      </w:pPr>
      <w:r>
        <w:rPr>
          <w:rFonts w:cs="Times New Roman"/>
          <w:szCs w:val="24"/>
        </w:rPr>
        <w:t>FC</w:t>
      </w:r>
      <w:r>
        <w:rPr>
          <w:rFonts w:cs="Times New Roman"/>
          <w:szCs w:val="24"/>
          <w:vertAlign w:val="subscript"/>
        </w:rPr>
        <w:t>i</w:t>
      </w:r>
      <w:r>
        <w:rPr>
          <w:rFonts w:cs="Times New Roman"/>
          <w:szCs w:val="24"/>
        </w:rPr>
        <w:t>——第i种化石燃料的消耗量，单位为吨（t）；</w:t>
      </w:r>
    </w:p>
    <w:p w14:paraId="155E2084">
      <w:pPr>
        <w:ind w:firstLine="480"/>
        <w:rPr>
          <w:rFonts w:cs="Times New Roman"/>
          <w:szCs w:val="24"/>
        </w:rPr>
      </w:pPr>
      <w:r>
        <w:rPr>
          <w:rFonts w:cs="Times New Roman"/>
          <w:szCs w:val="24"/>
        </w:rPr>
        <w:t>CC</w:t>
      </w:r>
      <w:r>
        <w:rPr>
          <w:rFonts w:cs="Times New Roman"/>
          <w:szCs w:val="24"/>
          <w:vertAlign w:val="subscript"/>
        </w:rPr>
        <w:t>i</w:t>
      </w:r>
      <w:r>
        <w:rPr>
          <w:rFonts w:cs="Times New Roman"/>
          <w:szCs w:val="24"/>
        </w:rPr>
        <w:t>——第i种化石燃料的单位热值含碳量，单位为吨碳每吉焦（tC/GJ）；</w:t>
      </w:r>
    </w:p>
    <w:p w14:paraId="571217D5">
      <w:pPr>
        <w:ind w:firstLine="480"/>
        <w:rPr>
          <w:rFonts w:cs="Times New Roman"/>
          <w:szCs w:val="24"/>
        </w:rPr>
      </w:pPr>
      <w:r>
        <w:rPr>
          <w:rFonts w:cs="Times New Roman"/>
          <w:szCs w:val="24"/>
        </w:rPr>
        <w:t>OF</w:t>
      </w:r>
      <w:r>
        <w:rPr>
          <w:rFonts w:cs="Times New Roman"/>
          <w:szCs w:val="24"/>
          <w:vertAlign w:val="subscript"/>
        </w:rPr>
        <w:t>i</w:t>
      </w:r>
      <w:r>
        <w:rPr>
          <w:rFonts w:cs="Times New Roman"/>
          <w:szCs w:val="24"/>
        </w:rPr>
        <w:t>——第i种化石燃料的碳氧化率，%。</w:t>
      </w:r>
    </w:p>
    <w:p w14:paraId="6C2922D7">
      <w:pPr>
        <w:ind w:firstLine="482"/>
        <w:jc w:val="left"/>
        <w:rPr>
          <w:rFonts w:cs="Times New Roman"/>
          <w:b/>
          <w:szCs w:val="24"/>
        </w:rPr>
      </w:pPr>
      <w:r>
        <w:rPr>
          <w:rFonts w:cs="Times New Roman"/>
          <w:b/>
          <w:szCs w:val="24"/>
        </w:rPr>
        <w:t>（3）工业生产过程排放</w:t>
      </w:r>
    </w:p>
    <w:p w14:paraId="012A717E">
      <w:pPr>
        <w:ind w:firstLine="480"/>
        <w:jc w:val="left"/>
        <w:rPr>
          <w:rFonts w:cs="Times New Roman"/>
          <w:bCs/>
          <w:szCs w:val="24"/>
        </w:rPr>
      </w:pPr>
      <w:r>
        <w:rPr>
          <w:rFonts w:cs="Times New Roman"/>
          <w:bCs/>
          <w:szCs w:val="24"/>
        </w:rPr>
        <w:t>本次本项目不涉及工业生产过程排放。</w:t>
      </w:r>
    </w:p>
    <w:p w14:paraId="5450AB17">
      <w:pPr>
        <w:ind w:firstLine="482"/>
        <w:jc w:val="left"/>
        <w:rPr>
          <w:rFonts w:cs="Times New Roman"/>
          <w:bCs/>
          <w:szCs w:val="24"/>
        </w:rPr>
      </w:pPr>
      <w:r>
        <w:rPr>
          <w:rFonts w:cs="Times New Roman"/>
          <w:b/>
          <w:szCs w:val="24"/>
        </w:rPr>
        <w:t>（4）净调入电力和热力排</w:t>
      </w:r>
      <w:r>
        <w:rPr>
          <w:rFonts w:cs="Times New Roman"/>
          <w:b/>
          <w:bCs/>
          <w:szCs w:val="24"/>
        </w:rPr>
        <w:t>放核算</w:t>
      </w:r>
    </w:p>
    <w:p w14:paraId="35C073AA">
      <w:pPr>
        <w:ind w:firstLine="480"/>
        <w:jc w:val="left"/>
        <w:rPr>
          <w:rFonts w:cs="Times New Roman"/>
          <w:szCs w:val="24"/>
        </w:rPr>
      </w:pPr>
      <w:r>
        <w:rPr>
          <w:rFonts w:cs="Times New Roman"/>
          <w:bCs/>
          <w:szCs w:val="24"/>
        </w:rPr>
        <w:t>净调入电力和热力消耗碳排放总量（</w:t>
      </w:r>
      <w:r>
        <w:rPr>
          <w:rFonts w:cs="Times New Roman"/>
          <w:bCs/>
          <w:i/>
          <w:iCs/>
          <w:szCs w:val="24"/>
        </w:rPr>
        <w:t>AE</w:t>
      </w:r>
      <w:r>
        <w:rPr>
          <w:rFonts w:cs="Times New Roman"/>
          <w:bCs/>
          <w:szCs w:val="24"/>
          <w:vertAlign w:val="subscript"/>
        </w:rPr>
        <w:t>净调入电力和热力</w:t>
      </w:r>
      <w:r>
        <w:rPr>
          <w:rFonts w:cs="Times New Roman"/>
          <w:bCs/>
          <w:szCs w:val="24"/>
        </w:rPr>
        <w:t>）</w:t>
      </w:r>
      <w:r>
        <w:rPr>
          <w:rFonts w:cs="Times New Roman"/>
          <w:szCs w:val="24"/>
        </w:rPr>
        <w:t>计算方法见公式（3）：</w:t>
      </w:r>
    </w:p>
    <w:p w14:paraId="33220BB0">
      <w:pPr>
        <w:ind w:firstLine="480"/>
        <w:jc w:val="center"/>
        <w:rPr>
          <w:rFonts w:cs="Times New Roman"/>
          <w:szCs w:val="24"/>
        </w:rPr>
      </w:pPr>
      <w:r>
        <w:rPr>
          <w:rFonts w:cs="Times New Roman"/>
          <w:i/>
          <w:iCs/>
          <w:szCs w:val="24"/>
        </w:rPr>
        <w:t>AE</w:t>
      </w:r>
      <w:r>
        <w:rPr>
          <w:rFonts w:cs="Times New Roman"/>
          <w:szCs w:val="24"/>
          <w:vertAlign w:val="subscript"/>
        </w:rPr>
        <w:t>净调入电力和热力</w:t>
      </w:r>
      <w:r>
        <w:rPr>
          <w:rFonts w:cs="Times New Roman"/>
          <w:szCs w:val="24"/>
        </w:rPr>
        <w:t>=</w:t>
      </w:r>
      <w:r>
        <w:rPr>
          <w:rFonts w:cs="Times New Roman"/>
          <w:i/>
          <w:iCs/>
          <w:szCs w:val="24"/>
        </w:rPr>
        <w:t xml:space="preserve"> AE</w:t>
      </w:r>
      <w:r>
        <w:rPr>
          <w:rFonts w:cs="Times New Roman"/>
          <w:szCs w:val="24"/>
          <w:vertAlign w:val="subscript"/>
        </w:rPr>
        <w:t>净调入电力</w:t>
      </w:r>
      <w:r>
        <w:rPr>
          <w:rFonts w:cs="Times New Roman"/>
          <w:szCs w:val="24"/>
        </w:rPr>
        <w:t>+</w:t>
      </w:r>
      <w:r>
        <w:rPr>
          <w:rFonts w:cs="Times New Roman"/>
          <w:i/>
          <w:iCs/>
          <w:szCs w:val="24"/>
        </w:rPr>
        <w:t xml:space="preserve"> AE</w:t>
      </w:r>
      <w:r>
        <w:rPr>
          <w:rFonts w:cs="Times New Roman"/>
          <w:szCs w:val="24"/>
          <w:vertAlign w:val="subscript"/>
        </w:rPr>
        <w:t>净调入热力</w:t>
      </w:r>
      <w:r>
        <w:rPr>
          <w:rFonts w:cs="Times New Roman"/>
          <w:szCs w:val="24"/>
        </w:rPr>
        <w:t xml:space="preserve"> ….. …..（3）</w:t>
      </w:r>
    </w:p>
    <w:p w14:paraId="3C272AFE">
      <w:pPr>
        <w:ind w:firstLine="480"/>
        <w:jc w:val="left"/>
        <w:rPr>
          <w:rFonts w:cs="Times New Roman"/>
          <w:szCs w:val="24"/>
        </w:rPr>
      </w:pPr>
      <w:r>
        <w:rPr>
          <w:rFonts w:cs="Times New Roman"/>
          <w:szCs w:val="24"/>
        </w:rPr>
        <w:t>式中：</w:t>
      </w:r>
      <w:r>
        <w:rPr>
          <w:rFonts w:cs="Times New Roman"/>
          <w:i/>
          <w:iCs/>
          <w:szCs w:val="24"/>
        </w:rPr>
        <w:t>AE</w:t>
      </w:r>
      <w:r>
        <w:rPr>
          <w:rFonts w:cs="Times New Roman"/>
          <w:szCs w:val="24"/>
          <w:vertAlign w:val="subscript"/>
        </w:rPr>
        <w:t>净调入电力</w:t>
      </w:r>
      <w:r>
        <w:rPr>
          <w:rFonts w:cs="Times New Roman"/>
          <w:szCs w:val="24"/>
        </w:rPr>
        <w:t>—净调入电力消耗碳排放量（tCO</w:t>
      </w:r>
      <w:r>
        <w:rPr>
          <w:rFonts w:cs="Times New Roman"/>
          <w:szCs w:val="24"/>
          <w:vertAlign w:val="subscript"/>
        </w:rPr>
        <w:t>2</w:t>
      </w:r>
      <w:r>
        <w:rPr>
          <w:rFonts w:cs="Times New Roman"/>
          <w:szCs w:val="24"/>
        </w:rPr>
        <w:t>）；</w:t>
      </w:r>
    </w:p>
    <w:p w14:paraId="45A913C3">
      <w:pPr>
        <w:ind w:firstLine="1118" w:firstLineChars="466"/>
        <w:jc w:val="left"/>
        <w:rPr>
          <w:rFonts w:cs="Times New Roman"/>
          <w:szCs w:val="24"/>
        </w:rPr>
      </w:pPr>
      <w:r>
        <w:rPr>
          <w:rFonts w:cs="Times New Roman"/>
          <w:i/>
          <w:iCs/>
          <w:szCs w:val="24"/>
        </w:rPr>
        <w:t>AE</w:t>
      </w:r>
      <w:r>
        <w:rPr>
          <w:rFonts w:cs="Times New Roman"/>
          <w:szCs w:val="24"/>
          <w:vertAlign w:val="subscript"/>
        </w:rPr>
        <w:t>净调入热力</w:t>
      </w:r>
      <w:r>
        <w:rPr>
          <w:rFonts w:cs="Times New Roman"/>
          <w:szCs w:val="24"/>
        </w:rPr>
        <w:t>—净调入热力消耗碳排放量（tCO</w:t>
      </w:r>
      <w:r>
        <w:rPr>
          <w:rFonts w:cs="Times New Roman"/>
          <w:szCs w:val="24"/>
          <w:vertAlign w:val="subscript"/>
        </w:rPr>
        <w:t>2</w:t>
      </w:r>
      <w:r>
        <w:rPr>
          <w:rFonts w:cs="Times New Roman"/>
          <w:szCs w:val="24"/>
        </w:rPr>
        <w:t>）。</w:t>
      </w:r>
    </w:p>
    <w:p w14:paraId="0267F03E">
      <w:pPr>
        <w:ind w:firstLine="480"/>
        <w:jc w:val="left"/>
        <w:rPr>
          <w:rFonts w:cs="Times New Roman"/>
          <w:szCs w:val="24"/>
        </w:rPr>
      </w:pPr>
      <w:r>
        <w:rPr>
          <w:rFonts w:cs="Times New Roman"/>
          <w:szCs w:val="24"/>
        </w:rPr>
        <w:t>其中，净调入电力消耗碳排放量（</w:t>
      </w:r>
      <w:r>
        <w:rPr>
          <w:rFonts w:cs="Times New Roman"/>
          <w:i/>
          <w:iCs/>
          <w:szCs w:val="24"/>
        </w:rPr>
        <w:t>AE</w:t>
      </w:r>
      <w:r>
        <w:rPr>
          <w:rFonts w:cs="Times New Roman"/>
          <w:szCs w:val="24"/>
          <w:vertAlign w:val="subscript"/>
        </w:rPr>
        <w:t>净调入电力</w:t>
      </w:r>
      <w:r>
        <w:rPr>
          <w:rFonts w:cs="Times New Roman"/>
          <w:szCs w:val="24"/>
        </w:rPr>
        <w:t>）计算方法见公式（4）：</w:t>
      </w:r>
    </w:p>
    <w:p w14:paraId="68782A2D">
      <w:pPr>
        <w:ind w:firstLine="480"/>
        <w:jc w:val="center"/>
        <w:rPr>
          <w:rFonts w:cs="Times New Roman"/>
          <w:szCs w:val="24"/>
        </w:rPr>
      </w:pPr>
      <w:r>
        <w:rPr>
          <w:rFonts w:cs="Times New Roman"/>
          <w:i/>
          <w:iCs/>
          <w:szCs w:val="24"/>
        </w:rPr>
        <w:t>AE</w:t>
      </w:r>
      <w:r>
        <w:rPr>
          <w:rFonts w:cs="Times New Roman"/>
          <w:szCs w:val="24"/>
          <w:vertAlign w:val="subscript"/>
        </w:rPr>
        <w:t>净调入电力</w:t>
      </w:r>
      <w:r>
        <w:rPr>
          <w:rFonts w:cs="Times New Roman"/>
          <w:i/>
          <w:iCs/>
          <w:szCs w:val="24"/>
        </w:rPr>
        <w:t>=AD</w:t>
      </w:r>
      <w:r>
        <w:rPr>
          <w:rFonts w:cs="Times New Roman"/>
          <w:szCs w:val="24"/>
          <w:vertAlign w:val="subscript"/>
        </w:rPr>
        <w:t>净调入电量</w:t>
      </w:r>
      <w:r>
        <w:rPr>
          <w:rFonts w:cs="Times New Roman"/>
          <w:szCs w:val="24"/>
        </w:rPr>
        <w:t>×</w:t>
      </w:r>
      <w:r>
        <w:rPr>
          <w:rFonts w:cs="Times New Roman"/>
          <w:i/>
          <w:iCs/>
          <w:szCs w:val="24"/>
        </w:rPr>
        <w:t>EF</w:t>
      </w:r>
      <w:r>
        <w:rPr>
          <w:rFonts w:cs="Times New Roman"/>
          <w:szCs w:val="24"/>
          <w:vertAlign w:val="subscript"/>
        </w:rPr>
        <w:t>电力</w:t>
      </w:r>
      <w:r>
        <w:rPr>
          <w:rFonts w:cs="Times New Roman"/>
          <w:szCs w:val="24"/>
        </w:rPr>
        <w:t xml:space="preserve"> ….. ….. …（4）</w:t>
      </w:r>
    </w:p>
    <w:p w14:paraId="64F6EE45">
      <w:pPr>
        <w:ind w:firstLine="480"/>
        <w:jc w:val="left"/>
        <w:rPr>
          <w:rFonts w:cs="Times New Roman"/>
          <w:szCs w:val="24"/>
        </w:rPr>
      </w:pPr>
      <w:r>
        <w:rPr>
          <w:rFonts w:cs="Times New Roman"/>
          <w:szCs w:val="24"/>
        </w:rPr>
        <w:t>式中：</w:t>
      </w:r>
      <w:r>
        <w:rPr>
          <w:rFonts w:cs="Times New Roman"/>
          <w:i/>
          <w:iCs/>
          <w:szCs w:val="24"/>
        </w:rPr>
        <w:t>AD</w:t>
      </w:r>
      <w:r>
        <w:rPr>
          <w:rFonts w:cs="Times New Roman"/>
          <w:szCs w:val="24"/>
          <w:vertAlign w:val="subscript"/>
        </w:rPr>
        <w:t>净调入电量</w:t>
      </w:r>
      <w:r>
        <w:rPr>
          <w:rFonts w:cs="Times New Roman"/>
          <w:szCs w:val="24"/>
        </w:rPr>
        <w:t>—净调入电力消耗量（</w:t>
      </w:r>
      <w:r>
        <w:rPr>
          <w:rFonts w:cs="Times New Roman"/>
          <w:szCs w:val="24"/>
          <w:lang w:bidi="zh-CN"/>
        </w:rPr>
        <w:t>MWh</w:t>
      </w:r>
      <w:r>
        <w:rPr>
          <w:rFonts w:cs="Times New Roman"/>
          <w:szCs w:val="24"/>
        </w:rPr>
        <w:t>）；</w:t>
      </w:r>
    </w:p>
    <w:p w14:paraId="701FA973">
      <w:pPr>
        <w:ind w:firstLine="1118" w:firstLineChars="466"/>
        <w:jc w:val="left"/>
        <w:rPr>
          <w:rFonts w:cs="Times New Roman"/>
          <w:szCs w:val="24"/>
        </w:rPr>
      </w:pPr>
      <w:r>
        <w:rPr>
          <w:rFonts w:cs="Times New Roman"/>
          <w:i/>
          <w:iCs/>
          <w:szCs w:val="24"/>
        </w:rPr>
        <w:t>EF</w:t>
      </w:r>
      <w:r>
        <w:rPr>
          <w:rFonts w:cs="Times New Roman"/>
          <w:szCs w:val="24"/>
          <w:vertAlign w:val="subscript"/>
        </w:rPr>
        <w:t>电力</w:t>
      </w:r>
      <w:r>
        <w:rPr>
          <w:rFonts w:cs="Times New Roman"/>
          <w:szCs w:val="24"/>
        </w:rPr>
        <w:t>—</w:t>
      </w:r>
      <w:r>
        <w:rPr>
          <w:rFonts w:cs="Times New Roman"/>
          <w:szCs w:val="24"/>
          <w:lang w:bidi="zh-CN"/>
        </w:rPr>
        <w:t>电力排放因子（tCO</w:t>
      </w:r>
      <w:r>
        <w:rPr>
          <w:rFonts w:cs="Times New Roman"/>
          <w:szCs w:val="24"/>
          <w:vertAlign w:val="subscript"/>
          <w:lang w:bidi="zh-CN"/>
        </w:rPr>
        <w:t>2</w:t>
      </w:r>
      <w:r>
        <w:rPr>
          <w:rFonts w:cs="Times New Roman"/>
          <w:szCs w:val="24"/>
          <w:lang w:bidi="zh-CN"/>
        </w:rPr>
        <w:t>/MWh），为0.5</w:t>
      </w:r>
      <w:r>
        <w:rPr>
          <w:rFonts w:hint="eastAsia" w:cs="Times New Roman"/>
          <w:szCs w:val="24"/>
          <w:lang w:bidi="zh-CN"/>
        </w:rPr>
        <w:t>366</w:t>
      </w:r>
      <w:r>
        <w:rPr>
          <w:rFonts w:cs="Times New Roman"/>
          <w:kern w:val="0"/>
          <w:position w:val="1"/>
          <w:szCs w:val="24"/>
          <w:lang w:val="zh-CN" w:bidi="zh-CN"/>
        </w:rPr>
        <w:t xml:space="preserve"> </w:t>
      </w:r>
      <w:r>
        <w:rPr>
          <w:rFonts w:cs="Times New Roman"/>
          <w:szCs w:val="24"/>
          <w:lang w:val="zh-CN" w:bidi="zh-CN"/>
        </w:rPr>
        <w:t>tCO</w:t>
      </w:r>
      <w:r>
        <w:rPr>
          <w:rFonts w:cs="Times New Roman"/>
          <w:szCs w:val="24"/>
          <w:vertAlign w:val="subscript"/>
          <w:lang w:val="zh-CN" w:bidi="zh-CN"/>
        </w:rPr>
        <w:t>2</w:t>
      </w:r>
      <w:r>
        <w:rPr>
          <w:rFonts w:cs="Times New Roman"/>
          <w:szCs w:val="24"/>
          <w:lang w:val="zh-CN" w:bidi="zh-CN"/>
        </w:rPr>
        <w:t>/MWh</w:t>
      </w:r>
      <w:r>
        <w:rPr>
          <w:rFonts w:cs="Times New Roman"/>
          <w:szCs w:val="24"/>
        </w:rPr>
        <w:t>。</w:t>
      </w:r>
    </w:p>
    <w:p w14:paraId="09B49F8F">
      <w:pPr>
        <w:ind w:firstLine="480"/>
        <w:rPr>
          <w:rFonts w:cs="Times New Roman"/>
          <w:szCs w:val="24"/>
        </w:rPr>
      </w:pPr>
      <w:r>
        <w:rPr>
          <w:rFonts w:cs="Times New Roman"/>
          <w:szCs w:val="24"/>
        </w:rPr>
        <w:t>其中，净调入热力消耗碳排放量（</w:t>
      </w:r>
      <w:r>
        <w:rPr>
          <w:rFonts w:cs="Times New Roman"/>
          <w:i/>
          <w:iCs/>
          <w:szCs w:val="24"/>
        </w:rPr>
        <w:t>AE</w:t>
      </w:r>
      <w:r>
        <w:rPr>
          <w:rFonts w:cs="Times New Roman"/>
          <w:kern w:val="0"/>
          <w:szCs w:val="24"/>
          <w:vertAlign w:val="subscript"/>
        </w:rPr>
        <w:t>净调入热力</w:t>
      </w:r>
      <w:r>
        <w:rPr>
          <w:rFonts w:cs="Times New Roman"/>
          <w:szCs w:val="24"/>
        </w:rPr>
        <w:t>）计算方法见公式（5）：</w:t>
      </w:r>
    </w:p>
    <w:p w14:paraId="7159F14F">
      <w:pPr>
        <w:ind w:left="638" w:firstLine="720" w:firstLineChars="300"/>
        <w:jc w:val="center"/>
        <w:rPr>
          <w:rFonts w:cs="Times New Roman"/>
          <w:szCs w:val="24"/>
        </w:rPr>
      </w:pPr>
      <w:r>
        <w:rPr>
          <w:rFonts w:cs="Times New Roman"/>
          <w:i/>
          <w:iCs/>
          <w:szCs w:val="24"/>
        </w:rPr>
        <w:t>AE</w:t>
      </w:r>
      <w:r>
        <w:rPr>
          <w:rFonts w:cs="Times New Roman"/>
          <w:szCs w:val="24"/>
          <w:vertAlign w:val="subscript"/>
        </w:rPr>
        <w:t>净调入热力</w:t>
      </w:r>
      <w:r>
        <w:rPr>
          <w:rFonts w:cs="Times New Roman"/>
          <w:i/>
          <w:iCs/>
          <w:szCs w:val="24"/>
        </w:rPr>
        <w:t>=AD</w:t>
      </w:r>
      <w:r>
        <w:rPr>
          <w:rFonts w:cs="Times New Roman"/>
          <w:szCs w:val="24"/>
          <w:vertAlign w:val="subscript"/>
        </w:rPr>
        <w:t>净调入热力消耗量</w:t>
      </w:r>
      <w:r>
        <w:rPr>
          <w:rFonts w:cs="Times New Roman"/>
          <w:szCs w:val="24"/>
        </w:rPr>
        <w:t>×</w:t>
      </w:r>
      <w:r>
        <w:rPr>
          <w:rFonts w:cs="Times New Roman"/>
          <w:i/>
          <w:iCs/>
          <w:szCs w:val="24"/>
        </w:rPr>
        <w:t>EF</w:t>
      </w:r>
      <w:r>
        <w:rPr>
          <w:rFonts w:cs="Times New Roman"/>
          <w:szCs w:val="24"/>
          <w:vertAlign w:val="subscript"/>
        </w:rPr>
        <w:t xml:space="preserve">热力 </w:t>
      </w:r>
      <w:r>
        <w:rPr>
          <w:rFonts w:cs="Times New Roman"/>
          <w:szCs w:val="24"/>
        </w:rPr>
        <w:t>….. ….. …..（5）</w:t>
      </w:r>
    </w:p>
    <w:p w14:paraId="228B6507">
      <w:pPr>
        <w:ind w:firstLine="480"/>
        <w:jc w:val="left"/>
        <w:rPr>
          <w:rFonts w:cs="Times New Roman"/>
          <w:szCs w:val="24"/>
        </w:rPr>
      </w:pPr>
      <w:r>
        <w:rPr>
          <w:rFonts w:cs="Times New Roman"/>
          <w:szCs w:val="24"/>
        </w:rPr>
        <w:t>式中：</w:t>
      </w:r>
      <w:r>
        <w:rPr>
          <w:rFonts w:cs="Times New Roman"/>
          <w:i/>
          <w:iCs/>
          <w:szCs w:val="24"/>
        </w:rPr>
        <w:t>AD</w:t>
      </w:r>
      <w:r>
        <w:rPr>
          <w:rFonts w:cs="Times New Roman"/>
          <w:szCs w:val="24"/>
          <w:vertAlign w:val="subscript"/>
        </w:rPr>
        <w:t>净调入热力消耗量</w:t>
      </w:r>
      <w:r>
        <w:rPr>
          <w:rFonts w:cs="Times New Roman"/>
          <w:szCs w:val="24"/>
        </w:rPr>
        <w:t>—净调入热力消耗量（</w:t>
      </w:r>
      <w:r>
        <w:rPr>
          <w:rFonts w:cs="Times New Roman"/>
          <w:szCs w:val="24"/>
          <w:lang w:bidi="zh-CN"/>
        </w:rPr>
        <w:t>GJ</w:t>
      </w:r>
      <w:r>
        <w:rPr>
          <w:rFonts w:cs="Times New Roman"/>
          <w:szCs w:val="24"/>
        </w:rPr>
        <w:t>）；</w:t>
      </w:r>
    </w:p>
    <w:p w14:paraId="58AF84CC">
      <w:pPr>
        <w:ind w:firstLine="1118" w:firstLineChars="466"/>
        <w:jc w:val="left"/>
        <w:rPr>
          <w:rFonts w:cs="Times New Roman"/>
          <w:szCs w:val="24"/>
        </w:rPr>
      </w:pPr>
      <w:r>
        <w:rPr>
          <w:rFonts w:cs="Times New Roman"/>
          <w:i/>
          <w:iCs/>
          <w:szCs w:val="24"/>
        </w:rPr>
        <w:t>EF</w:t>
      </w:r>
      <w:r>
        <w:rPr>
          <w:rFonts w:cs="Times New Roman"/>
          <w:szCs w:val="24"/>
          <w:vertAlign w:val="subscript"/>
        </w:rPr>
        <w:t>热力</w:t>
      </w:r>
      <w:r>
        <w:rPr>
          <w:rFonts w:cs="Times New Roman"/>
          <w:szCs w:val="24"/>
        </w:rPr>
        <w:t>—</w:t>
      </w:r>
      <w:r>
        <w:rPr>
          <w:rFonts w:cs="Times New Roman"/>
          <w:szCs w:val="24"/>
          <w:lang w:bidi="zh-CN"/>
        </w:rPr>
        <w:t>热力排放因子（tCO</w:t>
      </w:r>
      <w:r>
        <w:rPr>
          <w:rFonts w:cs="Times New Roman"/>
          <w:szCs w:val="24"/>
          <w:vertAlign w:val="subscript"/>
          <w:lang w:bidi="zh-CN"/>
        </w:rPr>
        <w:t>2</w:t>
      </w:r>
      <w:r>
        <w:rPr>
          <w:rFonts w:cs="Times New Roman"/>
          <w:szCs w:val="24"/>
          <w:lang w:bidi="zh-CN"/>
        </w:rPr>
        <w:t>/GJ），为0.11tCO</w:t>
      </w:r>
      <w:r>
        <w:rPr>
          <w:rFonts w:cs="Times New Roman"/>
          <w:szCs w:val="24"/>
          <w:vertAlign w:val="subscript"/>
          <w:lang w:bidi="zh-CN"/>
        </w:rPr>
        <w:t>2</w:t>
      </w:r>
      <w:r>
        <w:rPr>
          <w:rFonts w:cs="Times New Roman"/>
          <w:szCs w:val="24"/>
          <w:lang w:bidi="zh-CN"/>
        </w:rPr>
        <w:t>/GJ</w:t>
      </w:r>
      <w:r>
        <w:rPr>
          <w:rFonts w:cs="Times New Roman"/>
          <w:szCs w:val="24"/>
        </w:rPr>
        <w:t>。</w:t>
      </w:r>
    </w:p>
    <w:p w14:paraId="60867C58">
      <w:pPr>
        <w:ind w:firstLine="398" w:firstLineChars="166"/>
        <w:jc w:val="left"/>
        <w:rPr>
          <w:rFonts w:cs="Times New Roman"/>
          <w:szCs w:val="24"/>
        </w:rPr>
      </w:pPr>
      <w:r>
        <w:rPr>
          <w:rFonts w:cs="Times New Roman"/>
          <w:szCs w:val="24"/>
        </w:rPr>
        <w:t>本项目不生产固碳产品，R</w:t>
      </w:r>
      <w:r>
        <w:rPr>
          <w:rFonts w:cs="Times New Roman"/>
          <w:szCs w:val="24"/>
          <w:vertAlign w:val="subscript"/>
        </w:rPr>
        <w:t>固碳</w:t>
      </w:r>
      <w:r>
        <w:rPr>
          <w:rFonts w:cs="Times New Roman"/>
          <w:szCs w:val="24"/>
        </w:rPr>
        <w:t>为0。</w:t>
      </w:r>
    </w:p>
    <w:p w14:paraId="225D2DF0">
      <w:pPr>
        <w:ind w:firstLine="0" w:firstLineChars="0"/>
        <w:outlineLvl w:val="3"/>
        <w:rPr>
          <w:rFonts w:cs="Times New Roman"/>
          <w:b/>
        </w:rPr>
      </w:pPr>
      <w:r>
        <w:rPr>
          <w:rFonts w:cs="Times New Roman"/>
          <w:b/>
        </w:rPr>
        <w:t>4.8.3.2 碳排放量计算结果</w:t>
      </w:r>
    </w:p>
    <w:p w14:paraId="6BB80E3A">
      <w:pPr>
        <w:ind w:firstLine="480"/>
        <w:rPr>
          <w:rFonts w:cs="Times New Roman"/>
        </w:rPr>
      </w:pPr>
      <w:r>
        <w:rPr>
          <w:rFonts w:cs="Times New Roman"/>
        </w:rPr>
        <w:t>根据计算公式，本项目碳排放量及排放强度计算结果如下：</w:t>
      </w:r>
    </w:p>
    <w:p w14:paraId="39F9FC6C">
      <w:pPr>
        <w:ind w:firstLine="482"/>
        <w:rPr>
          <w:rFonts w:cs="Times New Roman"/>
        </w:rPr>
      </w:pPr>
      <w:r>
        <w:rPr>
          <w:rFonts w:hint="eastAsia" w:cs="Times New Roman"/>
          <w:b/>
        </w:rPr>
        <w:t>保密</w:t>
      </w:r>
    </w:p>
    <w:p w14:paraId="465599CB">
      <w:pPr>
        <w:widowControl/>
        <w:ind w:firstLine="0" w:firstLineChars="0"/>
        <w:outlineLvl w:val="2"/>
        <w:rPr>
          <w:rFonts w:cs="Times New Roman"/>
          <w:b/>
          <w:bCs/>
          <w:sz w:val="28"/>
          <w:szCs w:val="32"/>
        </w:rPr>
      </w:pPr>
      <w:r>
        <w:rPr>
          <w:rFonts w:cs="Times New Roman"/>
          <w:b/>
          <w:bCs/>
          <w:sz w:val="28"/>
          <w:szCs w:val="32"/>
        </w:rPr>
        <w:t>4.8.4 碳排放潜力分析及建议</w:t>
      </w:r>
    </w:p>
    <w:p w14:paraId="5CF9E36D">
      <w:pPr>
        <w:ind w:firstLine="480"/>
        <w:rPr>
          <w:rFonts w:cs="Times New Roman"/>
        </w:rPr>
      </w:pPr>
      <w:r>
        <w:rPr>
          <w:rFonts w:cs="Times New Roman"/>
        </w:rPr>
        <w:t>（1）碳减排潜力分析</w:t>
      </w:r>
    </w:p>
    <w:p w14:paraId="7996AEE6">
      <w:pPr>
        <w:ind w:firstLine="480"/>
        <w:rPr>
          <w:rFonts w:cs="Times New Roman"/>
        </w:rPr>
      </w:pPr>
      <w:r>
        <w:rPr>
          <w:rFonts w:cs="Times New Roman"/>
        </w:rPr>
        <w:t>本项目碳排放源主要为间接排放中的</w:t>
      </w:r>
      <w:r>
        <w:rPr>
          <w:rFonts w:hint="eastAsia" w:cs="Times New Roman"/>
        </w:rPr>
        <w:t>电力</w:t>
      </w:r>
      <w:r>
        <w:rPr>
          <w:rFonts w:cs="Times New Roman"/>
        </w:rPr>
        <w:t>使用，可通过以下途径进行碳减排：</w:t>
      </w:r>
      <w:r>
        <w:rPr>
          <w:rFonts w:cs="Times New Roman"/>
        </w:rPr>
        <w:fldChar w:fldCharType="begin"/>
      </w:r>
      <w:r>
        <w:rPr>
          <w:rFonts w:cs="Times New Roman"/>
        </w:rPr>
        <w:instrText xml:space="preserve"> = 1 \* GB3 </w:instrText>
      </w:r>
      <w:r>
        <w:rPr>
          <w:rFonts w:cs="Times New Roman"/>
        </w:rPr>
        <w:fldChar w:fldCharType="separate"/>
      </w:r>
      <w:r>
        <w:rPr>
          <w:rFonts w:hint="eastAsia" w:ascii="宋体" w:hAnsi="宋体" w:cs="宋体"/>
        </w:rPr>
        <w:t>①</w:t>
      </w:r>
      <w:r>
        <w:rPr>
          <w:rFonts w:cs="Times New Roman"/>
        </w:rPr>
        <w:fldChar w:fldCharType="end"/>
      </w:r>
      <w:r>
        <w:rPr>
          <w:rFonts w:cs="Times New Roman"/>
        </w:rPr>
        <w:t>积极开展源头控制：优先选用绿色节能的工艺、产品和设备，优化用能结构，优先采用可再生能源，如风能、太阳能等。</w:t>
      </w:r>
      <w:r>
        <w:rPr>
          <w:rFonts w:cs="Times New Roman"/>
        </w:rPr>
        <w:fldChar w:fldCharType="begin"/>
      </w:r>
      <w:r>
        <w:rPr>
          <w:rFonts w:cs="Times New Roman"/>
        </w:rPr>
        <w:instrText xml:space="preserve"> = 2 \* GB3 </w:instrText>
      </w:r>
      <w:r>
        <w:rPr>
          <w:rFonts w:cs="Times New Roman"/>
        </w:rPr>
        <w:fldChar w:fldCharType="separate"/>
      </w:r>
      <w:r>
        <w:rPr>
          <w:rFonts w:hint="eastAsia" w:ascii="宋体" w:hAnsi="宋体" w:cs="宋体"/>
        </w:rPr>
        <w:t>②</w:t>
      </w:r>
      <w:r>
        <w:rPr>
          <w:rFonts w:cs="Times New Roman"/>
        </w:rPr>
        <w:fldChar w:fldCharType="end"/>
      </w:r>
      <w:r>
        <w:rPr>
          <w:rFonts w:cs="Times New Roman"/>
        </w:rPr>
        <w:t>落实节能和提高能效技术：提高工业生产过程中能源使用效率，对项目主体工程进行高耗能工艺改进，提高能源综合利用效率，对余热进行回收利用，降低二氧化碳的单耗，减少二氧化碳的排放量。</w:t>
      </w:r>
      <w:r>
        <w:rPr>
          <w:rFonts w:hint="eastAsia" w:ascii="宋体" w:hAnsi="宋体" w:cs="宋体"/>
        </w:rPr>
        <w:t>③</w:t>
      </w:r>
      <w:r>
        <w:rPr>
          <w:rFonts w:cs="Times New Roman"/>
        </w:rPr>
        <w:t>车间内设置合理的换气次数。通风空调设备，如风机、多联机空调等均选用高能效的产品。对风管应进行必要的保温防潮处理，减少冷热损失，降低能耗。</w:t>
      </w:r>
    </w:p>
    <w:p w14:paraId="24C0B9BF">
      <w:pPr>
        <w:ind w:firstLine="480"/>
        <w:rPr>
          <w:rFonts w:cs="Times New Roman"/>
        </w:rPr>
      </w:pPr>
      <w:r>
        <w:rPr>
          <w:rFonts w:cs="Times New Roman"/>
        </w:rPr>
        <w:t>（2）管理建议</w:t>
      </w:r>
    </w:p>
    <w:p w14:paraId="10A2A889">
      <w:pPr>
        <w:ind w:firstLine="480"/>
        <w:rPr>
          <w:rFonts w:cs="Times New Roman"/>
        </w:rPr>
      </w:pPr>
      <w:r>
        <w:rPr>
          <w:rFonts w:cs="Times New Roman"/>
        </w:rPr>
        <w:t>首先，要进一步提高企业能源管理水平，包括建立健全能源管理机构、健全企业的能源计量系统、建立企业综合能源管理体系、积极开展合同能源管理、强化职工的能源管理和节能培训等。其次，要进一步创新企业温室气体排放管理，包括建立企业温室气体排放管理机构、建立企业温室气体排放统计监测体系、建立企业温室气体排放信息平台、加强管理者和全体职工低碳培训等。</w:t>
      </w:r>
    </w:p>
    <w:p w14:paraId="4B284292">
      <w:pPr>
        <w:ind w:firstLine="480"/>
        <w:rPr>
          <w:rFonts w:cs="Times New Roman"/>
        </w:rPr>
      </w:pPr>
      <w:r>
        <w:rPr>
          <w:rFonts w:cs="Times New Roman"/>
        </w:rPr>
        <w:t>企业应根据自身的生产工艺以及国家相关部门发布的技术指南的有关要求，确保对其运行中的决定碳排放绩效的关键特性进行定期监视、测量和分析，关键特性至少应包括但不限于：排放源设施、各碳源流数据、具备实测条件的与排放因子相关的数据、碳排放相关数据和生产相关数据获取方式、数据的准确性。企业应对监视和测量获取的相关数据进行分析，应开展以下工作：a) 规范碳排放数据的整理和分析；b) 对数据来源进行分类整理；c) 对排放因子及相关参数的监测数据进行分类整理；d) 对数据进行处理并进行统计分析；e) 形成数据分析报告并存档。</w:t>
      </w:r>
    </w:p>
    <w:p w14:paraId="628EBAB9">
      <w:pPr>
        <w:ind w:firstLine="480"/>
        <w:rPr>
          <w:rFonts w:cs="Times New Roman"/>
        </w:rPr>
      </w:pPr>
      <w:r>
        <w:rPr>
          <w:rFonts w:cs="Times New Roman"/>
        </w:rPr>
        <w:t>本项目实施后企业应根据《江苏省重点行业建设项目碳排放环境影响评价技术指南（试行）》（苏环办［2021］364 号）要求对主要工艺节点配备能源计量/检测设备，定期对计量器具、检测设备和测量仪表进行校验维护。同时根据地方碳达峰规划要求，每年进行碳排放监测、报告和核查。并设置专门的能源及温室气体排放管理机构，配备相应的工作人员。按要求进行碳排放监测并做好相应的碳排放台账。</w:t>
      </w:r>
    </w:p>
    <w:p w14:paraId="189E2353">
      <w:pPr>
        <w:widowControl/>
        <w:ind w:firstLine="0" w:firstLineChars="0"/>
        <w:outlineLvl w:val="2"/>
        <w:rPr>
          <w:rFonts w:cs="Times New Roman"/>
          <w:b/>
          <w:bCs/>
          <w:sz w:val="28"/>
          <w:szCs w:val="32"/>
        </w:rPr>
      </w:pPr>
      <w:r>
        <w:rPr>
          <w:rFonts w:cs="Times New Roman"/>
          <w:b/>
          <w:bCs/>
          <w:sz w:val="28"/>
          <w:szCs w:val="32"/>
        </w:rPr>
        <w:t>4.8.5 碳排放管理与监测计划</w:t>
      </w:r>
    </w:p>
    <w:p w14:paraId="05BDF202">
      <w:pPr>
        <w:ind w:firstLine="482"/>
        <w:rPr>
          <w:rFonts w:cs="Times New Roman"/>
          <w:b/>
          <w:bCs/>
        </w:rPr>
      </w:pPr>
      <w:r>
        <w:rPr>
          <w:rFonts w:cs="Times New Roman"/>
          <w:b/>
          <w:bCs/>
        </w:rPr>
        <w:t>一、碳排放管理要求</w:t>
      </w:r>
    </w:p>
    <w:p w14:paraId="62F9FBCF">
      <w:pPr>
        <w:ind w:firstLine="480"/>
        <w:rPr>
          <w:rFonts w:cs="Times New Roman"/>
        </w:rPr>
      </w:pPr>
      <w:r>
        <w:rPr>
          <w:rFonts w:cs="Times New Roman"/>
        </w:rPr>
        <w:t>（1）企业在日常生产过程中，应按《用能单位能源计量器具配备和管理通则》（GB17167）的要求，实行各工段能耗专人管理，确保节能降耗工作落到实处；</w:t>
      </w:r>
    </w:p>
    <w:p w14:paraId="2B3E202C">
      <w:pPr>
        <w:ind w:firstLine="480"/>
        <w:rPr>
          <w:rFonts w:cs="Times New Roman"/>
        </w:rPr>
      </w:pPr>
      <w:r>
        <w:rPr>
          <w:rFonts w:cs="Times New Roman"/>
        </w:rPr>
        <w:t>（2）建立企业二氧化碳排放核算和报告的规章制度，包括负责机构和人员、工作流程和内容、工作周期和时间节点等；指定专职人员负责企业二氧化碳排放核算和报告工作；</w:t>
      </w:r>
    </w:p>
    <w:p w14:paraId="09650803">
      <w:pPr>
        <w:ind w:firstLine="480"/>
        <w:rPr>
          <w:rFonts w:cs="Times New Roman"/>
        </w:rPr>
      </w:pPr>
      <w:r>
        <w:rPr>
          <w:rFonts w:cs="Times New Roman"/>
        </w:rPr>
        <w:t>（3）建立健全企业二氧化碳排放监测计划。具备条件的情况下，还应定期监测主要化石燃料的低位发热值和元素碳含量以及重点燃烧设备的碳氧化率；</w:t>
      </w:r>
    </w:p>
    <w:p w14:paraId="03F10E45">
      <w:pPr>
        <w:ind w:firstLine="480"/>
        <w:rPr>
          <w:rFonts w:cs="Times New Roman"/>
        </w:rPr>
      </w:pPr>
      <w:r>
        <w:rPr>
          <w:rFonts w:cs="Times New Roman"/>
        </w:rPr>
        <w:t>（4）对现有监测条件进行评估，不断提高自身监测能力，并制定相应的监测计划，包括对活动数据的监测和对化石燃料低位发热量等参数的监测；定期对计量器具，检测设备和在线监测仪表进行维护管理，并记录存档；</w:t>
      </w:r>
    </w:p>
    <w:p w14:paraId="51BD22DD">
      <w:pPr>
        <w:ind w:firstLine="480"/>
        <w:rPr>
          <w:rFonts w:cs="Times New Roman"/>
        </w:rPr>
      </w:pPr>
      <w:r>
        <w:rPr>
          <w:rFonts w:cs="Times New Roman"/>
        </w:rPr>
        <w:t>（5）建立健全企业二氧化碳排放和能源消耗台账记录，并记录存档；建立温室气体数据内部台账管理制度。台账应明确数据来源、数据获取时间及填报台账的相关责任人等信息。排放报告所涉及数据的原始记录和管理台账应至少保存五年，确保相关排放数据可被追溯；</w:t>
      </w:r>
    </w:p>
    <w:p w14:paraId="5FEF6228">
      <w:pPr>
        <w:ind w:firstLine="480"/>
        <w:rPr>
          <w:rFonts w:cs="Times New Roman"/>
        </w:rPr>
      </w:pPr>
      <w:r>
        <w:rPr>
          <w:rFonts w:cs="Times New Roman"/>
        </w:rPr>
        <w:t>（6）做好年度温室气体、二氧化碳排放核查报告、排放量登记等工作；建立企业二氧化碳排放报告内部审核制度。定期对二氧化碳排放数据进行交叉校验，对可能产生的数据误差风险进行识别，并提出相应的解决方案；</w:t>
      </w:r>
    </w:p>
    <w:p w14:paraId="7D958B9E">
      <w:pPr>
        <w:ind w:firstLine="480"/>
        <w:rPr>
          <w:rFonts w:cs="Times New Roman"/>
        </w:rPr>
      </w:pPr>
      <w:r>
        <w:rPr>
          <w:rFonts w:cs="Times New Roman"/>
        </w:rPr>
        <w:t>（7）结合区域碳强度考核、碳市场交易、碳排放履约、排污许可与碳排放协同管理相关要求等设置管理措施；</w:t>
      </w:r>
    </w:p>
    <w:p w14:paraId="6D1A2C99">
      <w:pPr>
        <w:ind w:firstLine="480"/>
        <w:rPr>
          <w:rFonts w:cs="Times New Roman"/>
        </w:rPr>
      </w:pPr>
      <w:r>
        <w:rPr>
          <w:rFonts w:cs="Times New Roman"/>
        </w:rPr>
        <w:t>（8）重点排放单位应按生态环境部要求，在提交年度温室气体排放报告时，公开相关报告信息，接受社会监督。</w:t>
      </w:r>
    </w:p>
    <w:p w14:paraId="202DE1B2">
      <w:pPr>
        <w:ind w:firstLine="482"/>
        <w:rPr>
          <w:rFonts w:cs="Times New Roman"/>
          <w:b/>
          <w:sz w:val="28"/>
        </w:rPr>
      </w:pPr>
      <w:r>
        <w:rPr>
          <w:rFonts w:cs="Times New Roman"/>
          <w:b/>
          <w:bCs/>
        </w:rPr>
        <w:t>二、监测计划</w:t>
      </w:r>
    </w:p>
    <w:p w14:paraId="1B3823BC">
      <w:pPr>
        <w:ind w:firstLine="480"/>
        <w:rPr>
          <w:rFonts w:cs="Times New Roman"/>
        </w:rPr>
      </w:pPr>
      <w:r>
        <w:rPr>
          <w:rFonts w:cs="Times New Roman"/>
        </w:rPr>
        <w:t>本次碳排放环境影响评价基于《江苏省重点行业建设项目碳排放环境影响评价技术指南（试行）》（苏环办[2021]364号）中有关要求，建议企业做好以下工作：</w:t>
      </w:r>
    </w:p>
    <w:p w14:paraId="53BFB45E">
      <w:pPr>
        <w:ind w:firstLine="480"/>
        <w:rPr>
          <w:rFonts w:cs="Times New Roman"/>
        </w:rPr>
      </w:pPr>
      <w:r>
        <w:rPr>
          <w:rFonts w:cs="Times New Roman"/>
        </w:rPr>
        <w:t>（1）规范碳排放数据的整理和分析；</w:t>
      </w:r>
    </w:p>
    <w:p w14:paraId="7C776884">
      <w:pPr>
        <w:ind w:firstLine="480"/>
        <w:rPr>
          <w:rFonts w:cs="Times New Roman"/>
        </w:rPr>
      </w:pPr>
      <w:r>
        <w:rPr>
          <w:rFonts w:cs="Times New Roman"/>
        </w:rPr>
        <w:t>（2）对数据来源进行分类整理；</w:t>
      </w:r>
    </w:p>
    <w:p w14:paraId="0BF17F26">
      <w:pPr>
        <w:ind w:firstLine="480"/>
        <w:rPr>
          <w:rFonts w:cs="Times New Roman"/>
        </w:rPr>
      </w:pPr>
      <w:r>
        <w:rPr>
          <w:rFonts w:cs="Times New Roman"/>
        </w:rPr>
        <w:t>（3）对排放因子及相关参数的监测数据进行分类整理；</w:t>
      </w:r>
    </w:p>
    <w:p w14:paraId="4AA79D8F">
      <w:pPr>
        <w:ind w:firstLine="480"/>
        <w:rPr>
          <w:rFonts w:cs="Times New Roman"/>
        </w:rPr>
      </w:pPr>
      <w:r>
        <w:rPr>
          <w:rFonts w:cs="Times New Roman"/>
        </w:rPr>
        <w:t>（4）对数据进行处理并进行统计分析；</w:t>
      </w:r>
    </w:p>
    <w:p w14:paraId="1B545F1A">
      <w:pPr>
        <w:ind w:firstLine="480"/>
        <w:rPr>
          <w:rFonts w:cs="Times New Roman"/>
        </w:rPr>
      </w:pPr>
      <w:r>
        <w:rPr>
          <w:rFonts w:cs="Times New Roman"/>
        </w:rPr>
        <w:t>（5）形成数据分析报告并存档；</w:t>
      </w:r>
    </w:p>
    <w:p w14:paraId="0ED12E5B">
      <w:pPr>
        <w:ind w:firstLine="480"/>
        <w:rPr>
          <w:rFonts w:cs="Times New Roman"/>
        </w:rPr>
      </w:pPr>
      <w:r>
        <w:rPr>
          <w:rFonts w:cs="Times New Roman"/>
        </w:rPr>
        <w:t>（6）定期对计量器具、检测设备和测量仪表进行校验维护。</w:t>
      </w:r>
    </w:p>
    <w:p w14:paraId="09EC1E98">
      <w:pPr>
        <w:ind w:firstLine="480"/>
        <w:rPr>
          <w:rFonts w:cs="Times New Roman"/>
        </w:rPr>
      </w:pPr>
      <w:r>
        <w:rPr>
          <w:rFonts w:cs="Times New Roman"/>
        </w:rPr>
        <w:t>建设单位应对其运行中的决定碳排放绩效的关键特性进行定期监视、测量和分析，关键特性至少应包括但不限于：排放源设施、各碳源流数据、具备实测条件的与排放因子相关的数据、碳排放相关数据和生产相关数据获取方式、数据的准确性。</w:t>
      </w:r>
    </w:p>
    <w:bookmarkEnd w:id="55"/>
    <w:p w14:paraId="425E7646">
      <w:pPr>
        <w:keepNext/>
        <w:keepLines/>
        <w:widowControl/>
        <w:spacing w:before="120" w:beforeLines="50" w:after="120" w:afterLines="50"/>
        <w:ind w:firstLine="0" w:firstLineChars="0"/>
        <w:outlineLvl w:val="1"/>
        <w:rPr>
          <w:rFonts w:cs="Times New Roman"/>
          <w:b/>
          <w:bCs/>
          <w:sz w:val="30"/>
          <w:szCs w:val="32"/>
        </w:rPr>
      </w:pPr>
      <w:bookmarkStart w:id="56" w:name="_Toc216962411"/>
      <w:bookmarkStart w:id="57" w:name="_Toc159593142"/>
      <w:r>
        <w:rPr>
          <w:rFonts w:cs="Times New Roman"/>
          <w:b/>
          <w:bCs/>
          <w:sz w:val="30"/>
          <w:szCs w:val="32"/>
        </w:rPr>
        <w:t>4.9 清洁生产分析</w:t>
      </w:r>
      <w:bookmarkEnd w:id="56"/>
    </w:p>
    <w:p w14:paraId="3CEC3917">
      <w:pPr>
        <w:widowControl/>
        <w:ind w:firstLine="0" w:firstLineChars="0"/>
        <w:outlineLvl w:val="2"/>
        <w:rPr>
          <w:rFonts w:cs="Times New Roman"/>
          <w:b/>
          <w:bCs/>
          <w:sz w:val="28"/>
          <w:szCs w:val="32"/>
        </w:rPr>
      </w:pPr>
      <w:r>
        <w:rPr>
          <w:rFonts w:cs="Times New Roman"/>
          <w:b/>
          <w:bCs/>
          <w:sz w:val="28"/>
          <w:szCs w:val="32"/>
        </w:rPr>
        <w:t>4.9.1 工艺技术先进性</w:t>
      </w:r>
    </w:p>
    <w:p w14:paraId="080BFC06">
      <w:pPr>
        <w:ind w:firstLine="482"/>
        <w:rPr>
          <w:rFonts w:cs="Times New Roman"/>
          <w:b/>
          <w:bCs/>
          <w:szCs w:val="21"/>
        </w:rPr>
      </w:pPr>
      <w:r>
        <w:rPr>
          <w:rFonts w:hint="eastAsia" w:cs="Times New Roman"/>
          <w:b/>
          <w:bCs/>
          <w:szCs w:val="21"/>
        </w:rPr>
        <w:t>保密</w:t>
      </w:r>
    </w:p>
    <w:p w14:paraId="5C7B284A">
      <w:pPr>
        <w:widowControl/>
        <w:ind w:firstLine="0" w:firstLineChars="0"/>
        <w:outlineLvl w:val="2"/>
        <w:rPr>
          <w:rFonts w:cs="Times New Roman"/>
          <w:b/>
          <w:bCs/>
          <w:sz w:val="28"/>
          <w:szCs w:val="32"/>
        </w:rPr>
      </w:pPr>
      <w:r>
        <w:rPr>
          <w:rFonts w:cs="Times New Roman"/>
          <w:b/>
          <w:bCs/>
          <w:sz w:val="28"/>
          <w:szCs w:val="32"/>
        </w:rPr>
        <w:t>4.9.2 设备先进性</w:t>
      </w:r>
    </w:p>
    <w:p w14:paraId="23E51CD3">
      <w:pPr>
        <w:ind w:firstLine="482"/>
        <w:rPr>
          <w:rFonts w:cs="Times New Roman"/>
          <w:b/>
          <w:bCs/>
          <w:szCs w:val="21"/>
        </w:rPr>
      </w:pPr>
      <w:r>
        <w:rPr>
          <w:rFonts w:hint="eastAsia" w:cs="Times New Roman"/>
          <w:b/>
          <w:bCs/>
          <w:szCs w:val="21"/>
        </w:rPr>
        <w:t>保密</w:t>
      </w:r>
    </w:p>
    <w:p w14:paraId="5C6DF7DA">
      <w:pPr>
        <w:widowControl/>
        <w:ind w:firstLine="0" w:firstLineChars="0"/>
        <w:outlineLvl w:val="2"/>
        <w:rPr>
          <w:rFonts w:cs="Times New Roman"/>
          <w:b/>
          <w:bCs/>
          <w:sz w:val="28"/>
          <w:szCs w:val="32"/>
        </w:rPr>
      </w:pPr>
      <w:r>
        <w:rPr>
          <w:rFonts w:cs="Times New Roman"/>
          <w:b/>
          <w:bCs/>
          <w:sz w:val="28"/>
          <w:szCs w:val="32"/>
        </w:rPr>
        <w:t>4.9.3 资源与能源的利用</w:t>
      </w:r>
    </w:p>
    <w:p w14:paraId="278F89D2">
      <w:pPr>
        <w:ind w:firstLine="482"/>
        <w:rPr>
          <w:rFonts w:cs="Times New Roman"/>
          <w:b/>
          <w:bCs/>
          <w:szCs w:val="21"/>
        </w:rPr>
      </w:pPr>
      <w:r>
        <w:rPr>
          <w:rFonts w:hint="eastAsia" w:cs="Times New Roman"/>
          <w:b/>
          <w:bCs/>
          <w:szCs w:val="21"/>
        </w:rPr>
        <w:t>保密</w:t>
      </w:r>
    </w:p>
    <w:p w14:paraId="1DEFFFEA">
      <w:pPr>
        <w:widowControl/>
        <w:ind w:firstLine="0" w:firstLineChars="0"/>
        <w:outlineLvl w:val="2"/>
        <w:rPr>
          <w:rFonts w:cs="Times New Roman"/>
          <w:b/>
          <w:bCs/>
          <w:sz w:val="28"/>
          <w:szCs w:val="32"/>
        </w:rPr>
      </w:pPr>
      <w:r>
        <w:rPr>
          <w:rFonts w:cs="Times New Roman"/>
          <w:b/>
          <w:bCs/>
          <w:sz w:val="28"/>
          <w:szCs w:val="32"/>
        </w:rPr>
        <w:t>4.9.4 污染物的回收利用</w:t>
      </w:r>
    </w:p>
    <w:p w14:paraId="48A6F57C">
      <w:pPr>
        <w:ind w:firstLine="482"/>
        <w:rPr>
          <w:rFonts w:cs="Times New Roman"/>
          <w:b/>
          <w:bCs/>
          <w:szCs w:val="21"/>
        </w:rPr>
      </w:pPr>
      <w:r>
        <w:rPr>
          <w:rFonts w:hint="eastAsia" w:cs="Times New Roman"/>
          <w:b/>
          <w:bCs/>
          <w:szCs w:val="21"/>
        </w:rPr>
        <w:t>保密</w:t>
      </w:r>
    </w:p>
    <w:p w14:paraId="054C45D3">
      <w:pPr>
        <w:widowControl/>
        <w:ind w:firstLine="0" w:firstLineChars="0"/>
        <w:outlineLvl w:val="2"/>
        <w:rPr>
          <w:rFonts w:cs="Times New Roman"/>
          <w:b/>
          <w:bCs/>
          <w:sz w:val="28"/>
          <w:szCs w:val="32"/>
        </w:rPr>
      </w:pPr>
      <w:r>
        <w:rPr>
          <w:rFonts w:cs="Times New Roman"/>
          <w:b/>
          <w:bCs/>
          <w:sz w:val="28"/>
          <w:szCs w:val="32"/>
        </w:rPr>
        <w:t>4.9.5 末端治理措施</w:t>
      </w:r>
    </w:p>
    <w:p w14:paraId="1EDCCC34">
      <w:pPr>
        <w:ind w:firstLine="482"/>
        <w:rPr>
          <w:rFonts w:cs="Times New Roman"/>
          <w:b/>
          <w:bCs/>
          <w:szCs w:val="21"/>
        </w:rPr>
      </w:pPr>
      <w:r>
        <w:rPr>
          <w:rFonts w:hint="eastAsia" w:cs="Times New Roman"/>
          <w:b/>
          <w:bCs/>
          <w:szCs w:val="21"/>
        </w:rPr>
        <w:t>保密</w:t>
      </w:r>
    </w:p>
    <w:p w14:paraId="7A650B3D">
      <w:pPr>
        <w:ind w:firstLine="480"/>
        <w:rPr>
          <w:rFonts w:cs="Times New Roman"/>
        </w:rPr>
      </w:pPr>
      <w:r>
        <w:rPr>
          <w:rFonts w:cs="Times New Roman"/>
        </w:rPr>
        <w:br w:type="page"/>
      </w:r>
    </w:p>
    <w:bookmarkEnd w:id="57"/>
    <w:p w14:paraId="116D2637">
      <w:pPr>
        <w:pStyle w:val="3"/>
        <w:spacing w:before="120" w:after="120"/>
        <w:rPr>
          <w:rFonts w:cs="Times New Roman"/>
        </w:rPr>
      </w:pPr>
      <w:bookmarkStart w:id="58" w:name="_Toc216962430"/>
      <w:r>
        <w:rPr>
          <w:rFonts w:cs="Times New Roman"/>
        </w:rPr>
        <w:t>5 环境现状调查与评价</w:t>
      </w:r>
      <w:bookmarkEnd w:id="58"/>
    </w:p>
    <w:p w14:paraId="235FB39F">
      <w:pPr>
        <w:pStyle w:val="4"/>
        <w:rPr>
          <w:rFonts w:cs="Times New Roman"/>
        </w:rPr>
      </w:pPr>
      <w:bookmarkStart w:id="59" w:name="_Toc11012037"/>
      <w:bookmarkStart w:id="60" w:name="_Toc26947411"/>
      <w:bookmarkStart w:id="61" w:name="_Toc216962431"/>
      <w:bookmarkStart w:id="62" w:name="_Toc26947412"/>
      <w:bookmarkStart w:id="63" w:name="_Toc11012038"/>
      <w:r>
        <w:rPr>
          <w:rFonts w:cs="Times New Roman"/>
        </w:rPr>
        <w:t>5.1 自然环境现状调查与评价</w:t>
      </w:r>
      <w:bookmarkEnd w:id="59"/>
      <w:bookmarkEnd w:id="60"/>
      <w:bookmarkEnd w:id="61"/>
    </w:p>
    <w:p w14:paraId="297A919C">
      <w:pPr>
        <w:widowControl/>
        <w:ind w:firstLine="0" w:firstLineChars="0"/>
        <w:outlineLvl w:val="2"/>
        <w:rPr>
          <w:rFonts w:cs="Times New Roman"/>
          <w:b/>
          <w:bCs/>
          <w:sz w:val="28"/>
          <w:szCs w:val="32"/>
        </w:rPr>
      </w:pPr>
      <w:bookmarkStart w:id="64" w:name="_Toc378418862"/>
      <w:bookmarkStart w:id="65" w:name="_Toc374520635"/>
      <w:bookmarkStart w:id="66" w:name="_Toc373310649"/>
      <w:bookmarkStart w:id="67" w:name="_Toc378428598"/>
      <w:r>
        <w:rPr>
          <w:rFonts w:cs="Times New Roman"/>
          <w:b/>
          <w:bCs/>
          <w:sz w:val="28"/>
          <w:szCs w:val="32"/>
        </w:rPr>
        <w:t>5.1.1 地理位置</w:t>
      </w:r>
      <w:bookmarkEnd w:id="64"/>
      <w:bookmarkEnd w:id="65"/>
      <w:bookmarkEnd w:id="66"/>
      <w:bookmarkEnd w:id="67"/>
    </w:p>
    <w:p w14:paraId="5E30E603">
      <w:pPr>
        <w:ind w:firstLine="480"/>
        <w:rPr>
          <w:rFonts w:cs="Times New Roman"/>
        </w:rPr>
      </w:pPr>
      <w:r>
        <w:rPr>
          <w:rFonts w:hint="eastAsia" w:cs="Times New Roman"/>
        </w:rPr>
        <w:t>本项目位于扬州市仪征市仪化公司现有厂区内。仪征市行政隶属江苏省扬州市，位于江苏省中西部119°02'-119°22'，北纬32°14'-32°36'之间，地处长江三角洲的顶端，是宁、镇、扬“银三角”地区的几何中心，西接南京，东连扬州，南濒长江，与镇江隔江相望，北部与安徽省天长市接壤。长江岸线27公里，直顺稳定、深泓临岸是理想的建港岸线，长江、运河两条大动脉以及贯穿市区北部的宁通高速公路，组成了四通八达的水陆交通网，并随着镇扬大桥和宁启铁路的兴建，仪征与上海、南京、扬州、镇江、连云港等大中城市的距离近在咫尺之间具有独特的地理优势，是江苏省五大重点经济发展带之一。</w:t>
      </w:r>
    </w:p>
    <w:p w14:paraId="14F4E0DA">
      <w:pPr>
        <w:ind w:firstLine="480"/>
        <w:rPr>
          <w:rFonts w:cs="Times New Roman"/>
        </w:rPr>
      </w:pPr>
      <w:r>
        <w:rPr>
          <w:rFonts w:hint="eastAsia" w:cs="Times New Roman"/>
        </w:rPr>
        <w:t>本项目具体地理位置见图5.1-1</w:t>
      </w:r>
      <w:r>
        <w:rPr>
          <w:rFonts w:cs="Times New Roman"/>
        </w:rPr>
        <w:t>。</w:t>
      </w:r>
    </w:p>
    <w:p w14:paraId="1162C3EB">
      <w:pPr>
        <w:widowControl/>
        <w:ind w:firstLine="0" w:firstLineChars="0"/>
        <w:outlineLvl w:val="2"/>
        <w:rPr>
          <w:rFonts w:cs="Times New Roman"/>
          <w:b/>
          <w:bCs/>
          <w:sz w:val="28"/>
          <w:szCs w:val="32"/>
        </w:rPr>
      </w:pPr>
      <w:bookmarkStart w:id="68" w:name="_Toc378428599"/>
      <w:bookmarkStart w:id="69" w:name="_Toc378418863"/>
      <w:bookmarkStart w:id="70" w:name="_Toc373310650"/>
      <w:bookmarkStart w:id="71" w:name="_Toc374520636"/>
      <w:r>
        <w:rPr>
          <w:rFonts w:cs="Times New Roman"/>
          <w:b/>
          <w:bCs/>
          <w:sz w:val="28"/>
          <w:szCs w:val="32"/>
        </w:rPr>
        <w:t>5.1.2 地形地貌</w:t>
      </w:r>
      <w:bookmarkEnd w:id="68"/>
      <w:bookmarkEnd w:id="69"/>
      <w:bookmarkEnd w:id="70"/>
      <w:bookmarkEnd w:id="71"/>
    </w:p>
    <w:p w14:paraId="1502D51B">
      <w:pPr>
        <w:ind w:firstLine="480"/>
        <w:rPr>
          <w:rFonts w:cs="Times New Roman"/>
        </w:rPr>
      </w:pPr>
      <w:bookmarkStart w:id="72" w:name="_Toc373310652"/>
      <w:bookmarkStart w:id="73" w:name="_Toc378428601"/>
      <w:bookmarkStart w:id="74" w:name="_Toc374520638"/>
      <w:bookmarkStart w:id="75" w:name="_Toc378418865"/>
      <w:r>
        <w:rPr>
          <w:rFonts w:hint="eastAsia" w:cs="Times New Roman"/>
        </w:rPr>
        <w:t>本项目地处华北地台苏北褶陷区，位于古老而又处于稳定状态的长江破碎带上，构造位置属扬州——铜陵地震带的基底，由硬化固积较晚的柔软性岩类组成，可塑性大。扬子断裂带为挤压破碎带，不利能量积累，四周多为活动断裂的交汇处。境内地震频率相对较低，以弱震为主，并易受外地震波及影响。根据1990年《中国地震烈度区划图》，本地区基本地震烈度为7度。</w:t>
      </w:r>
    </w:p>
    <w:p w14:paraId="28B63245">
      <w:pPr>
        <w:ind w:firstLine="480"/>
        <w:rPr>
          <w:rFonts w:cs="Times New Roman"/>
        </w:rPr>
      </w:pPr>
      <w:r>
        <w:rPr>
          <w:rFonts w:hint="eastAsia" w:cs="Times New Roman"/>
        </w:rPr>
        <w:t>本项目地势西北高，东南低，分为丘陵、平原、冈地三个地貌区。其中东南部为冲积平原区，地面高程3-10米；东北部为平岗丘陵区；西部为高冈丘陵区，地面高程15-70米，地势起伏较大，地貌较复杂，岭窄、冲短，小冲、小洼较多。</w:t>
      </w:r>
    </w:p>
    <w:p w14:paraId="70B34327">
      <w:pPr>
        <w:ind w:firstLine="480"/>
        <w:rPr>
          <w:rFonts w:cs="Times New Roman"/>
        </w:rPr>
      </w:pPr>
      <w:r>
        <w:rPr>
          <w:rFonts w:hint="eastAsia" w:cs="Times New Roman"/>
        </w:rPr>
        <w:t>根据相关的地质勘察资料显示，区域内地基土主要为中、下更新纪的下蜀组(Q2-3)亚粘土，呈黄褐色和黄棕色，厚度19.4～32.7米不等，土中含铁锰结核和钙质结核。土的状态呈可塑-硬塑，属可低压缩性土，土的工程性质良好。由东南向西北有深层灰色可塑亚粘土分布，层面埋深约11～14米，最深21米，最大厚度18米。含分解有机质，云母呈层状，一般属中压缩性土，工程性质稍次。同时区域内还分布着拗沟型全新纪(Q4)亚粘土，呈黄褐色、浅灰色，可塑-软塑；个别地段出现淤泥质土，分布不均，厚度2～15.4米不等，工程性质变化较大，下部与下蜀组(Q2-3)粘土相接。下蜀组(Q2-3)下部为雨花组(N2～Q1)砂砾石层，厚度4.7～8.7米，颗粘以石英为主，磨园度好，分选性差，呈中密-密实状态，工程性质良好。</w:t>
      </w:r>
    </w:p>
    <w:p w14:paraId="282410F4">
      <w:pPr>
        <w:widowControl/>
        <w:ind w:firstLine="0" w:firstLineChars="0"/>
        <w:outlineLvl w:val="2"/>
        <w:rPr>
          <w:rFonts w:cs="Times New Roman"/>
          <w:b/>
          <w:bCs/>
          <w:sz w:val="28"/>
          <w:szCs w:val="32"/>
        </w:rPr>
      </w:pPr>
      <w:r>
        <w:rPr>
          <w:rFonts w:cs="Times New Roman"/>
          <w:b/>
          <w:bCs/>
          <w:sz w:val="28"/>
          <w:szCs w:val="32"/>
        </w:rPr>
        <w:t>5.1.3 水系、水文特征</w:t>
      </w:r>
      <w:bookmarkEnd w:id="72"/>
      <w:bookmarkEnd w:id="73"/>
      <w:bookmarkEnd w:id="74"/>
      <w:bookmarkEnd w:id="75"/>
    </w:p>
    <w:p w14:paraId="0AAB15C5">
      <w:pPr>
        <w:ind w:firstLine="480"/>
        <w:rPr>
          <w:rFonts w:cs="Times New Roman"/>
        </w:rPr>
      </w:pPr>
      <w:r>
        <w:rPr>
          <w:rFonts w:hint="eastAsia" w:cs="Times New Roman"/>
        </w:rPr>
        <w:t>本项目所在区域分属长江水系，胥浦河小流域，分布有甘草</w:t>
      </w:r>
      <w:r>
        <w:rPr>
          <w:rFonts w:cs="Times New Roman"/>
        </w:rPr>
        <w:t>山河</w:t>
      </w:r>
      <w:r>
        <w:rPr>
          <w:rFonts w:hint="eastAsia" w:cs="Times New Roman"/>
        </w:rPr>
        <w:t>、潘家河、烟灯河、胥浦河等，均汇入长江，长江在园区南部。其中甘草</w:t>
      </w:r>
      <w:r>
        <w:rPr>
          <w:rFonts w:cs="Times New Roman"/>
        </w:rPr>
        <w:t>山河</w:t>
      </w:r>
      <w:r>
        <w:rPr>
          <w:rFonts w:hint="eastAsia" w:cs="Times New Roman"/>
        </w:rPr>
        <w:t>沿东西向横贯园区，勾通胥浦河、潘家河和烟灯河等南北向河道，具有防洪、排涝、引灌三项功能。胥浦河干流源于江淮分水岭南侧北高庄，长37.3公里，流域面积203平方公里，是仪征西部引排的骨干河道。</w:t>
      </w:r>
    </w:p>
    <w:p w14:paraId="606ED1B9">
      <w:pPr>
        <w:ind w:firstLine="480"/>
        <w:rPr>
          <w:rFonts w:cs="Times New Roman"/>
        </w:rPr>
      </w:pPr>
      <w:r>
        <w:rPr>
          <w:rFonts w:hint="eastAsia" w:cs="Times New Roman"/>
        </w:rPr>
        <w:t>长江仪征段西起小河口，东至军桥闸，长27.6公里，有仪征水道（小河口——世业洲洲头）和世业洲岔道。仪征段江面宽阔，江岸平直，岸线稳定。自潘家河下游依次建有仪征市取水口、仪化公司货运码头、南京港第六公司、青山污水处理厂尾水排口、真州污水处理厂尾水排口、扬州自来水四厂取水口、瓜州镇取水口等设施。</w:t>
      </w:r>
    </w:p>
    <w:p w14:paraId="16709807">
      <w:pPr>
        <w:ind w:firstLine="480"/>
        <w:rPr>
          <w:rFonts w:cs="Times New Roman"/>
        </w:rPr>
      </w:pPr>
      <w:r>
        <w:rPr>
          <w:rFonts w:hint="eastAsia" w:cs="Times New Roman"/>
        </w:rPr>
        <w:t>仪征长江段，每天两次涨潮落潮，涨潮历时3小时多，落潮历时9小时多，1953-1987年平均高水位（基面为废黄河高程）5.97米，平均低水位0.37米，最高水位7.197米（1954年8月17日），最低水位-0.36米（1956年11月9日）。据大通水文站测量，年径流量9500亿m3，平均流量28800m3/s，流速在0.4-1.0m/s左右。最大洪峰流量92600m3/s，最小流量4620m3/s。</w:t>
      </w:r>
    </w:p>
    <w:p w14:paraId="7884F4A5">
      <w:pPr>
        <w:ind w:firstLine="480"/>
        <w:rPr>
          <w:rFonts w:cs="Times New Roman"/>
        </w:rPr>
      </w:pPr>
      <w:r>
        <w:rPr>
          <w:rFonts w:hint="eastAsia" w:cs="Times New Roman"/>
        </w:rPr>
        <w:t>周边主要水系情况见图5.1-2。</w:t>
      </w:r>
    </w:p>
    <w:p w14:paraId="1FAA4F4F">
      <w:pPr>
        <w:widowControl/>
        <w:ind w:firstLine="0" w:firstLineChars="0"/>
        <w:outlineLvl w:val="2"/>
        <w:rPr>
          <w:rFonts w:cs="Times New Roman"/>
          <w:b/>
          <w:bCs/>
          <w:sz w:val="28"/>
          <w:szCs w:val="32"/>
        </w:rPr>
      </w:pPr>
      <w:bookmarkStart w:id="76" w:name="_Toc378428602"/>
      <w:bookmarkStart w:id="77" w:name="_Toc373310653"/>
      <w:bookmarkStart w:id="78" w:name="_Toc378418866"/>
      <w:bookmarkStart w:id="79" w:name="_Toc374520639"/>
      <w:r>
        <w:rPr>
          <w:rFonts w:cs="Times New Roman"/>
          <w:b/>
          <w:bCs/>
          <w:sz w:val="28"/>
          <w:szCs w:val="32"/>
        </w:rPr>
        <w:t>5.1.4 气候特征</w:t>
      </w:r>
      <w:bookmarkEnd w:id="76"/>
      <w:bookmarkEnd w:id="77"/>
      <w:bookmarkEnd w:id="78"/>
      <w:bookmarkEnd w:id="79"/>
    </w:p>
    <w:p w14:paraId="63B15CCB">
      <w:pPr>
        <w:ind w:firstLine="480"/>
        <w:rPr>
          <w:rFonts w:cs="Times New Roman"/>
        </w:rPr>
      </w:pPr>
      <w:bookmarkStart w:id="80" w:name="_Toc378418867"/>
      <w:bookmarkStart w:id="81" w:name="_Toc373310654"/>
      <w:bookmarkStart w:id="82" w:name="_Toc374520640"/>
      <w:bookmarkStart w:id="83" w:name="_Toc378428603"/>
      <w:r>
        <w:rPr>
          <w:rFonts w:hint="eastAsia" w:cs="Times New Roman"/>
        </w:rPr>
        <w:t>扬州市属于亚热带季风性湿润气候向温带季风气候的过渡区。气候主要特点是四季分明、日照充足、雨量丰沛，盛行风向随季节有明显变化。春季多为东南风；夏季多为从海洋吹来的湿热的东南到东风，以东南风居多；秋季多为东北风；冬季盛行干冷的偏北风，以东北风和西北风居多。冬、夏季偏长，各约4个月；春、秋季较短，各约2个月。</w:t>
      </w:r>
    </w:p>
    <w:p w14:paraId="2641C272">
      <w:pPr>
        <w:widowControl/>
        <w:ind w:firstLine="0" w:firstLineChars="0"/>
        <w:outlineLvl w:val="2"/>
        <w:rPr>
          <w:rFonts w:cs="Times New Roman"/>
          <w:b/>
          <w:bCs/>
          <w:sz w:val="28"/>
          <w:szCs w:val="32"/>
        </w:rPr>
      </w:pPr>
      <w:r>
        <w:rPr>
          <w:rFonts w:cs="Times New Roman"/>
          <w:b/>
          <w:bCs/>
          <w:sz w:val="28"/>
          <w:szCs w:val="32"/>
        </w:rPr>
        <w:t xml:space="preserve">5.1.5 </w:t>
      </w:r>
      <w:bookmarkEnd w:id="80"/>
      <w:bookmarkEnd w:id="81"/>
      <w:bookmarkEnd w:id="82"/>
      <w:bookmarkEnd w:id="83"/>
      <w:r>
        <w:rPr>
          <w:rFonts w:cs="Times New Roman"/>
          <w:b/>
          <w:bCs/>
          <w:sz w:val="28"/>
          <w:szCs w:val="32"/>
        </w:rPr>
        <w:t>生态环境</w:t>
      </w:r>
    </w:p>
    <w:p w14:paraId="43CD5C11">
      <w:pPr>
        <w:ind w:firstLine="480"/>
        <w:rPr>
          <w:rFonts w:cs="Times New Roman"/>
        </w:rPr>
      </w:pPr>
      <w:r>
        <w:rPr>
          <w:rFonts w:hint="eastAsia" w:cs="Times New Roman"/>
        </w:rPr>
        <w:t>1、陆地动物</w:t>
      </w:r>
    </w:p>
    <w:p w14:paraId="3851CB0C">
      <w:pPr>
        <w:ind w:firstLine="480"/>
        <w:rPr>
          <w:rFonts w:cs="Times New Roman"/>
        </w:rPr>
      </w:pPr>
      <w:r>
        <w:rPr>
          <w:rFonts w:hint="eastAsia" w:cs="Times New Roman"/>
        </w:rPr>
        <w:t>本项目所在地区野生动物随着工业发展及经济开发，无论数量和种类都逐渐减少，现仅有少量野兔、蛇等小动物，唯有长江北滩湿地仍保存一定数量的陆地动物，如小鸊鷉、苍鹭、池鹭、白鹭、夜鹭、黑鳽、黑水鸡、珠颈斑鸠、白鹡鸰、白头鹎、黑卷尾、灰喜鹊、喜鹊等鸟类。其中包括中日候鸟保护协定中的保护种类3种（夜鹭、黑水鸡、白鹡鸰），中澳候鸟保护协定的保护种类1种（白鹡鸰）。</w:t>
      </w:r>
    </w:p>
    <w:p w14:paraId="34E76127">
      <w:pPr>
        <w:ind w:firstLine="480"/>
        <w:rPr>
          <w:rFonts w:cs="Times New Roman"/>
        </w:rPr>
      </w:pPr>
      <w:r>
        <w:rPr>
          <w:rFonts w:hint="eastAsia" w:cs="Times New Roman"/>
        </w:rPr>
        <w:t>2、植物</w:t>
      </w:r>
    </w:p>
    <w:p w14:paraId="2B86EE2F">
      <w:pPr>
        <w:ind w:firstLine="480"/>
        <w:rPr>
          <w:rFonts w:cs="Times New Roman"/>
        </w:rPr>
      </w:pPr>
      <w:r>
        <w:rPr>
          <w:rFonts w:hint="eastAsia" w:cs="Times New Roman"/>
        </w:rPr>
        <w:t>本项目所在地区植物类型主要有栽培植被、山地森林植被、沼泽植被和水生植被四种植被类型。其中农业栽培植被面积最大。山地森林植被、沼泽植被和水生植被均属自然植被类型。</w:t>
      </w:r>
    </w:p>
    <w:p w14:paraId="726C52D1">
      <w:pPr>
        <w:ind w:firstLine="480"/>
        <w:rPr>
          <w:rFonts w:cs="Times New Roman"/>
        </w:rPr>
      </w:pPr>
      <w:r>
        <w:rPr>
          <w:rFonts w:hint="eastAsia" w:cs="Times New Roman"/>
        </w:rPr>
        <w:t>①栽培植被：本地区为农业垦作区，有大面积的农业栽培植物，主要农作物品种有小麦、水稻、油菜、棉花、大麦等，按季播种，多为一年两作，以稻麦两熟为主。</w:t>
      </w:r>
    </w:p>
    <w:p w14:paraId="40B222A6">
      <w:pPr>
        <w:ind w:firstLine="480"/>
        <w:rPr>
          <w:rFonts w:cs="Times New Roman"/>
        </w:rPr>
      </w:pPr>
      <w:r>
        <w:rPr>
          <w:rFonts w:hint="eastAsia" w:cs="Times New Roman"/>
        </w:rPr>
        <w:t>②山地森林植被：山地森林植被包括针叶林、落地阔叶林、常绿针叶落叶阔叶混交林、竹林、灌丛等，其中落叶阔叶林为本次评价中山地森林植被的代表性林类，分布面积大，生长旺盛。</w:t>
      </w:r>
    </w:p>
    <w:p w14:paraId="0CE80490">
      <w:pPr>
        <w:ind w:firstLine="480"/>
        <w:rPr>
          <w:rFonts w:cs="Times New Roman"/>
        </w:rPr>
      </w:pPr>
      <w:r>
        <w:rPr>
          <w:rFonts w:hint="eastAsia" w:cs="Times New Roman"/>
        </w:rPr>
        <w:t>③沼泽植被：沼泽植被分布在地下水位偏高的江滩低洼湿地。主要优势品种有草、芦苇、芦竹、荻和垂穗苔草等。其中草群落是江滩的地带性背景群落，分布于江滩的各个地段。芦苇群落是长江沿岸的主要群落类型，比较稳定，是代表性群落之一。荻群落分布面积较大，是草本群落，对水位的适应性最大。上述三种群落在整个江滩上分段分片镶嵌分布，构成了沿江草丛植被的主体，对防泄固堤起重要作用。</w:t>
      </w:r>
    </w:p>
    <w:p w14:paraId="3C03BC03">
      <w:pPr>
        <w:ind w:firstLine="480"/>
        <w:rPr>
          <w:rFonts w:cs="Times New Roman"/>
        </w:rPr>
      </w:pPr>
      <w:r>
        <w:rPr>
          <w:rFonts w:hint="eastAsia" w:cs="Times New Roman"/>
        </w:rPr>
        <w:t>④水生植被：水生植被是非地带性植被，分布零散，发育不良。根据形态特征和生态习性，本区水生植物群落可分为挺水植物群落、浮叶植物群落、漂浮植物群落和沉水植物群落，这些水生植物群落对水体污染有指示和净化作用。</w:t>
      </w:r>
    </w:p>
    <w:p w14:paraId="7650A5AA">
      <w:pPr>
        <w:ind w:firstLine="480"/>
        <w:rPr>
          <w:rFonts w:cs="Times New Roman"/>
        </w:rPr>
      </w:pPr>
      <w:r>
        <w:rPr>
          <w:rFonts w:hint="eastAsia" w:cs="Times New Roman"/>
        </w:rPr>
        <w:t>3、水生动物</w:t>
      </w:r>
    </w:p>
    <w:p w14:paraId="0EF05E27">
      <w:pPr>
        <w:ind w:firstLine="480"/>
        <w:rPr>
          <w:rFonts w:cs="Times New Roman"/>
        </w:rPr>
      </w:pPr>
      <w:r>
        <w:rPr>
          <w:rFonts w:hint="eastAsia" w:cs="Times New Roman"/>
        </w:rPr>
        <w:t>本项目所在地区主要水生动物主要有浮游动物有原生动物、轮虫、枝角类和挠足类四大类约二十多种。不同类群中的优势种主要为：原生动物为表壳虫、钟彤似铃虫等，轮虫有狭甲轮虫、单趾轮虫等，枝角类有秀体蚤、大型蚤等，挠足类有长江新水蚤、中华原镖水蚤等。主要的底栖动物有环节动物（水栖寡毛类和蛭类），节肢动物（蟹、虾等），软体动物（田螺、河砚和梭螺等）。野生和家养的鱼类有草鱼、青鱼、链鱼、鲤鱼、鲫鱼、鳊鱼、黑鱼等几十种、甲壳类有虾、蟹等，贝类有田螺、蚌等。</w:t>
      </w:r>
    </w:p>
    <w:p w14:paraId="3658A728">
      <w:pPr>
        <w:ind w:firstLine="480"/>
        <w:rPr>
          <w:rFonts w:cs="Times New Roman"/>
        </w:rPr>
      </w:pPr>
      <w:r>
        <w:rPr>
          <w:rFonts w:hint="eastAsia" w:cs="Times New Roman"/>
        </w:rPr>
        <w:t>仪征江段可能出现的鱼类和珍稀动物有50多种。主要的经济鱼类和珍稀动物有26种。国家保护动物有6种，其中属于国家一级保护的珍稀动物有白暨豚、中华鲟、白鲟；属于二级保护的种类有江豚、胭脂鱼和花鳗鲡。具有丰富的水生生物资源。</w:t>
      </w:r>
    </w:p>
    <w:bookmarkEnd w:id="62"/>
    <w:bookmarkEnd w:id="63"/>
    <w:p w14:paraId="02116AB9">
      <w:pPr>
        <w:pStyle w:val="4"/>
        <w:rPr>
          <w:rFonts w:cs="Times New Roman"/>
        </w:rPr>
      </w:pPr>
      <w:bookmarkStart w:id="84" w:name="_Toc216962432"/>
      <w:r>
        <w:rPr>
          <w:rFonts w:cs="Times New Roman"/>
        </w:rPr>
        <w:t>5.2 环境质量现状调查与评价</w:t>
      </w:r>
      <w:bookmarkEnd w:id="84"/>
    </w:p>
    <w:p w14:paraId="7137EFBB">
      <w:pPr>
        <w:widowControl/>
        <w:ind w:firstLine="0" w:firstLineChars="0"/>
        <w:outlineLvl w:val="2"/>
        <w:rPr>
          <w:rFonts w:cs="Times New Roman"/>
          <w:b/>
          <w:bCs/>
          <w:sz w:val="28"/>
          <w:szCs w:val="32"/>
        </w:rPr>
      </w:pPr>
      <w:r>
        <w:rPr>
          <w:rFonts w:cs="Times New Roman"/>
          <w:b/>
          <w:bCs/>
          <w:sz w:val="28"/>
          <w:szCs w:val="32"/>
        </w:rPr>
        <w:t>5.2.1 环境</w:t>
      </w:r>
      <w:r>
        <w:rPr>
          <w:rFonts w:hint="eastAsia" w:cs="Times New Roman"/>
          <w:b/>
          <w:bCs/>
          <w:sz w:val="28"/>
          <w:szCs w:val="32"/>
        </w:rPr>
        <w:t>空气</w:t>
      </w:r>
      <w:r>
        <w:rPr>
          <w:rFonts w:cs="Times New Roman"/>
          <w:b/>
          <w:bCs/>
          <w:sz w:val="28"/>
          <w:szCs w:val="32"/>
        </w:rPr>
        <w:t>质量现状监测与评价</w:t>
      </w:r>
    </w:p>
    <w:p w14:paraId="09F4BF71">
      <w:pPr>
        <w:ind w:firstLine="0" w:firstLineChars="0"/>
        <w:outlineLvl w:val="3"/>
        <w:rPr>
          <w:rFonts w:cs="Times New Roman"/>
          <w:b/>
          <w:szCs w:val="24"/>
        </w:rPr>
      </w:pPr>
      <w:r>
        <w:rPr>
          <w:rFonts w:cs="Times New Roman"/>
          <w:b/>
          <w:szCs w:val="24"/>
        </w:rPr>
        <w:t>5.2.1.1 大气环境质量现状达标情况判断</w:t>
      </w:r>
    </w:p>
    <w:p w14:paraId="0D6108D4">
      <w:pPr>
        <w:ind w:firstLine="480"/>
        <w:rPr>
          <w:rFonts w:cs="Times New Roman"/>
        </w:rPr>
      </w:pPr>
      <w:r>
        <w:rPr>
          <w:rFonts w:hint="eastAsia" w:cs="Times New Roman"/>
        </w:rPr>
        <w:t>根据仪征市生态环境局网站202</w:t>
      </w:r>
      <w:r>
        <w:rPr>
          <w:rFonts w:cs="Times New Roman"/>
        </w:rPr>
        <w:t>5</w:t>
      </w:r>
      <w:r>
        <w:rPr>
          <w:rFonts w:hint="eastAsia" w:cs="Times New Roman"/>
        </w:rPr>
        <w:t>年6月发布的《202</w:t>
      </w:r>
      <w:r>
        <w:rPr>
          <w:rFonts w:cs="Times New Roman"/>
        </w:rPr>
        <w:t>4</w:t>
      </w:r>
      <w:r>
        <w:rPr>
          <w:rFonts w:hint="eastAsia" w:cs="Times New Roman"/>
        </w:rPr>
        <w:t>年度仪征市环境质量公报》，2024年扬州市环境空气质量统计结果见表5.2.1-1。</w:t>
      </w:r>
    </w:p>
    <w:p w14:paraId="5E9C5806">
      <w:pPr>
        <w:ind w:firstLine="198" w:firstLineChars="82"/>
        <w:jc w:val="center"/>
        <w:rPr>
          <w:rFonts w:cs="Times New Roman"/>
        </w:rPr>
      </w:pPr>
      <w:r>
        <w:rPr>
          <w:rFonts w:cs="Times New Roman"/>
          <w:b/>
          <w:bCs/>
        </w:rPr>
        <w:t>表</w:t>
      </w:r>
      <w:r>
        <w:rPr>
          <w:rFonts w:hint="eastAsia" w:cs="Times New Roman"/>
          <w:b/>
          <w:bCs/>
        </w:rPr>
        <w:t>5</w:t>
      </w:r>
      <w:r>
        <w:rPr>
          <w:rFonts w:cs="Times New Roman"/>
          <w:b/>
          <w:bCs/>
        </w:rPr>
        <w:t>.2</w:t>
      </w:r>
      <w:r>
        <w:rPr>
          <w:rFonts w:hint="eastAsia" w:cs="Times New Roman"/>
          <w:b/>
          <w:bCs/>
        </w:rPr>
        <w:t>.1</w:t>
      </w:r>
      <w:r>
        <w:rPr>
          <w:rFonts w:cs="Times New Roman"/>
          <w:b/>
          <w:bCs/>
        </w:rPr>
        <w:t xml:space="preserve">-1 </w:t>
      </w:r>
      <w:r>
        <w:rPr>
          <w:rFonts w:hint="eastAsia" w:cs="Times New Roman"/>
          <w:b/>
          <w:bCs/>
        </w:rPr>
        <w:t>区域空气质量现状评价表</w:t>
      </w:r>
    </w:p>
    <w:tbl>
      <w:tblPr>
        <w:tblStyle w:val="88"/>
        <w:tblW w:w="5000" w:type="pct"/>
        <w:jc w:val="center"/>
        <w:tblBorders>
          <w:top w:val="single" w:color="000000" w:sz="12" w:space="0"/>
          <w:left w:val="none" w:color="auto" w:sz="0" w:space="0"/>
          <w:bottom w:val="single" w:color="000000" w:sz="12" w:space="0"/>
          <w:right w:val="none" w:color="auto" w:sz="0" w:space="0"/>
          <w:insideH w:val="single" w:color="000000" w:sz="2" w:space="0"/>
          <w:insideV w:val="single" w:color="000000" w:sz="2" w:space="0"/>
        </w:tblBorders>
        <w:tblLayout w:type="fixed"/>
        <w:tblCellMar>
          <w:top w:w="57" w:type="dxa"/>
          <w:left w:w="113" w:type="dxa"/>
          <w:bottom w:w="57" w:type="dxa"/>
          <w:right w:w="113" w:type="dxa"/>
        </w:tblCellMar>
      </w:tblPr>
      <w:tblGrid>
        <w:gridCol w:w="1016"/>
        <w:gridCol w:w="3387"/>
        <w:gridCol w:w="1709"/>
        <w:gridCol w:w="1709"/>
        <w:gridCol w:w="1083"/>
        <w:gridCol w:w="1069"/>
      </w:tblGrid>
      <w:tr w14:paraId="29A2854E">
        <w:tblPrEx>
          <w:tblBorders>
            <w:top w:val="single" w:color="000000" w:sz="12" w:space="0"/>
            <w:left w:val="none" w:color="auto" w:sz="0" w:space="0"/>
            <w:bottom w:val="single" w:color="000000" w:sz="12" w:space="0"/>
            <w:right w:val="none" w:color="auto" w:sz="0" w:space="0"/>
            <w:insideH w:val="single" w:color="000000" w:sz="2" w:space="0"/>
            <w:insideV w:val="single" w:color="000000" w:sz="2" w:space="0"/>
          </w:tblBorders>
          <w:tblCellMar>
            <w:top w:w="57" w:type="dxa"/>
            <w:left w:w="113" w:type="dxa"/>
            <w:bottom w:w="57" w:type="dxa"/>
            <w:right w:w="113" w:type="dxa"/>
          </w:tblCellMar>
        </w:tblPrEx>
        <w:trPr>
          <w:jc w:val="center"/>
        </w:trPr>
        <w:tc>
          <w:tcPr>
            <w:tcW w:w="509" w:type="pct"/>
            <w:vAlign w:val="center"/>
          </w:tcPr>
          <w:p w14:paraId="2EE9C20F">
            <w:pPr>
              <w:spacing w:line="240" w:lineRule="auto"/>
              <w:ind w:firstLine="0" w:firstLineChars="0"/>
              <w:jc w:val="center"/>
              <w:rPr>
                <w:rFonts w:cs="Times New Roman"/>
                <w:b/>
                <w:bCs/>
                <w:sz w:val="21"/>
                <w:szCs w:val="21"/>
              </w:rPr>
            </w:pPr>
            <w:r>
              <w:rPr>
                <w:rFonts w:cs="Times New Roman"/>
                <w:b/>
                <w:bCs/>
                <w:sz w:val="21"/>
                <w:szCs w:val="21"/>
              </w:rPr>
              <w:t>污染物</w:t>
            </w:r>
          </w:p>
        </w:tc>
        <w:tc>
          <w:tcPr>
            <w:tcW w:w="1698" w:type="pct"/>
            <w:vAlign w:val="center"/>
          </w:tcPr>
          <w:p w14:paraId="58C69828">
            <w:pPr>
              <w:spacing w:line="240" w:lineRule="auto"/>
              <w:ind w:firstLine="0" w:firstLineChars="0"/>
              <w:jc w:val="center"/>
              <w:rPr>
                <w:rFonts w:cs="Times New Roman"/>
                <w:b/>
                <w:bCs/>
                <w:sz w:val="21"/>
                <w:szCs w:val="21"/>
              </w:rPr>
            </w:pPr>
            <w:r>
              <w:rPr>
                <w:rFonts w:cs="Times New Roman"/>
                <w:b/>
                <w:bCs/>
                <w:sz w:val="21"/>
                <w:szCs w:val="21"/>
              </w:rPr>
              <w:t>年评价指标</w:t>
            </w:r>
          </w:p>
        </w:tc>
        <w:tc>
          <w:tcPr>
            <w:tcW w:w="857" w:type="pct"/>
            <w:vAlign w:val="center"/>
          </w:tcPr>
          <w:p w14:paraId="55C82726">
            <w:pPr>
              <w:spacing w:line="240" w:lineRule="auto"/>
              <w:ind w:firstLine="0" w:firstLineChars="0"/>
              <w:jc w:val="center"/>
              <w:rPr>
                <w:rFonts w:cs="Times New Roman"/>
                <w:b/>
                <w:bCs/>
                <w:sz w:val="21"/>
                <w:szCs w:val="21"/>
                <w:vertAlign w:val="superscript"/>
              </w:rPr>
            </w:pPr>
            <w:r>
              <w:rPr>
                <w:rFonts w:cs="Times New Roman"/>
                <w:b/>
                <w:bCs/>
                <w:sz w:val="21"/>
                <w:szCs w:val="21"/>
              </w:rPr>
              <w:t>现状浓度mg/m</w:t>
            </w:r>
            <w:r>
              <w:rPr>
                <w:rFonts w:cs="Times New Roman"/>
                <w:sz w:val="21"/>
                <w:szCs w:val="21"/>
                <w:vertAlign w:val="superscript"/>
              </w:rPr>
              <w:t>3</w:t>
            </w:r>
          </w:p>
        </w:tc>
        <w:tc>
          <w:tcPr>
            <w:tcW w:w="857" w:type="pct"/>
            <w:vAlign w:val="center"/>
          </w:tcPr>
          <w:p w14:paraId="7A92B6DE">
            <w:pPr>
              <w:spacing w:line="240" w:lineRule="auto"/>
              <w:ind w:firstLine="0" w:firstLineChars="0"/>
              <w:jc w:val="center"/>
              <w:rPr>
                <w:rFonts w:cs="Times New Roman"/>
                <w:b/>
                <w:bCs/>
                <w:sz w:val="21"/>
                <w:szCs w:val="21"/>
                <w:vertAlign w:val="superscript"/>
              </w:rPr>
            </w:pPr>
            <w:r>
              <w:rPr>
                <w:rFonts w:cs="Times New Roman"/>
                <w:b/>
                <w:bCs/>
                <w:sz w:val="21"/>
                <w:szCs w:val="21"/>
              </w:rPr>
              <w:t>标准限值mg/m</w:t>
            </w:r>
            <w:r>
              <w:rPr>
                <w:rFonts w:cs="Times New Roman"/>
                <w:b/>
                <w:bCs/>
                <w:sz w:val="21"/>
                <w:szCs w:val="21"/>
                <w:vertAlign w:val="superscript"/>
              </w:rPr>
              <w:t>3</w:t>
            </w:r>
          </w:p>
        </w:tc>
        <w:tc>
          <w:tcPr>
            <w:tcW w:w="543" w:type="pct"/>
            <w:vAlign w:val="center"/>
          </w:tcPr>
          <w:p w14:paraId="697E4939">
            <w:pPr>
              <w:spacing w:line="240" w:lineRule="auto"/>
              <w:ind w:firstLine="0" w:firstLineChars="0"/>
              <w:jc w:val="center"/>
              <w:rPr>
                <w:rFonts w:cs="Times New Roman"/>
                <w:b/>
                <w:bCs/>
                <w:sz w:val="21"/>
                <w:szCs w:val="21"/>
              </w:rPr>
            </w:pPr>
            <w:r>
              <w:rPr>
                <w:rFonts w:cs="Times New Roman"/>
                <w:b/>
                <w:bCs/>
                <w:sz w:val="21"/>
                <w:szCs w:val="21"/>
              </w:rPr>
              <w:t>占标率%</w:t>
            </w:r>
          </w:p>
        </w:tc>
        <w:tc>
          <w:tcPr>
            <w:tcW w:w="536" w:type="pct"/>
            <w:vAlign w:val="center"/>
          </w:tcPr>
          <w:p w14:paraId="2CCC032C">
            <w:pPr>
              <w:spacing w:line="240" w:lineRule="auto"/>
              <w:ind w:firstLine="0" w:firstLineChars="0"/>
              <w:jc w:val="center"/>
              <w:rPr>
                <w:rFonts w:cs="Times New Roman"/>
                <w:b/>
                <w:bCs/>
                <w:sz w:val="21"/>
                <w:szCs w:val="21"/>
              </w:rPr>
            </w:pPr>
            <w:r>
              <w:rPr>
                <w:rFonts w:cs="Times New Roman"/>
                <w:b/>
                <w:bCs/>
                <w:sz w:val="21"/>
                <w:szCs w:val="21"/>
              </w:rPr>
              <w:t>达标情况</w:t>
            </w:r>
          </w:p>
        </w:tc>
      </w:tr>
      <w:tr w14:paraId="5C6A1488">
        <w:tblPrEx>
          <w:tblBorders>
            <w:top w:val="single" w:color="000000" w:sz="12" w:space="0"/>
            <w:left w:val="none" w:color="auto" w:sz="0" w:space="0"/>
            <w:bottom w:val="single" w:color="000000" w:sz="12" w:space="0"/>
            <w:right w:val="none" w:color="auto" w:sz="0" w:space="0"/>
            <w:insideH w:val="single" w:color="000000" w:sz="2" w:space="0"/>
            <w:insideV w:val="single" w:color="000000" w:sz="2" w:space="0"/>
          </w:tblBorders>
          <w:tblCellMar>
            <w:top w:w="57" w:type="dxa"/>
            <w:left w:w="113" w:type="dxa"/>
            <w:bottom w:w="57" w:type="dxa"/>
            <w:right w:w="113" w:type="dxa"/>
          </w:tblCellMar>
        </w:tblPrEx>
        <w:trPr>
          <w:jc w:val="center"/>
        </w:trPr>
        <w:tc>
          <w:tcPr>
            <w:tcW w:w="509" w:type="pct"/>
            <w:vAlign w:val="center"/>
          </w:tcPr>
          <w:p w14:paraId="5AE0BE67">
            <w:pPr>
              <w:spacing w:line="240" w:lineRule="auto"/>
              <w:ind w:firstLine="0" w:firstLineChars="0"/>
              <w:jc w:val="center"/>
              <w:rPr>
                <w:rFonts w:cs="Times New Roman"/>
                <w:sz w:val="21"/>
                <w:szCs w:val="21"/>
              </w:rPr>
            </w:pPr>
            <w:r>
              <w:rPr>
                <w:rFonts w:cs="Times New Roman"/>
                <w:sz w:val="21"/>
                <w:szCs w:val="21"/>
              </w:rPr>
              <w:t>PM</w:t>
            </w:r>
            <w:r>
              <w:rPr>
                <w:rFonts w:cs="Times New Roman"/>
                <w:sz w:val="21"/>
                <w:szCs w:val="21"/>
                <w:vertAlign w:val="subscript"/>
              </w:rPr>
              <w:t>2.5</w:t>
            </w:r>
          </w:p>
        </w:tc>
        <w:tc>
          <w:tcPr>
            <w:tcW w:w="1698" w:type="pct"/>
            <w:vAlign w:val="center"/>
          </w:tcPr>
          <w:p w14:paraId="7AF550AD">
            <w:pPr>
              <w:spacing w:line="240" w:lineRule="auto"/>
              <w:ind w:firstLine="0" w:firstLineChars="0"/>
              <w:jc w:val="center"/>
              <w:rPr>
                <w:rFonts w:cs="Times New Roman"/>
                <w:sz w:val="21"/>
                <w:szCs w:val="21"/>
              </w:rPr>
            </w:pPr>
            <w:r>
              <w:rPr>
                <w:rFonts w:cs="Times New Roman"/>
                <w:sz w:val="21"/>
                <w:szCs w:val="21"/>
              </w:rPr>
              <w:t>年平均浓度</w:t>
            </w:r>
          </w:p>
        </w:tc>
        <w:tc>
          <w:tcPr>
            <w:tcW w:w="857" w:type="pct"/>
            <w:vAlign w:val="center"/>
          </w:tcPr>
          <w:p w14:paraId="30250631">
            <w:pPr>
              <w:spacing w:line="240" w:lineRule="auto"/>
              <w:ind w:firstLine="0" w:firstLineChars="0"/>
              <w:jc w:val="center"/>
              <w:rPr>
                <w:rFonts w:cs="Times New Roman"/>
                <w:sz w:val="21"/>
                <w:szCs w:val="21"/>
              </w:rPr>
            </w:pPr>
            <w:r>
              <w:rPr>
                <w:rFonts w:hint="eastAsia" w:cs="Times New Roman"/>
                <w:sz w:val="21"/>
                <w:szCs w:val="21"/>
              </w:rPr>
              <w:t>0.0298</w:t>
            </w:r>
          </w:p>
        </w:tc>
        <w:tc>
          <w:tcPr>
            <w:tcW w:w="857" w:type="pct"/>
            <w:vAlign w:val="center"/>
          </w:tcPr>
          <w:p w14:paraId="176B5DB2">
            <w:pPr>
              <w:spacing w:line="240" w:lineRule="auto"/>
              <w:ind w:firstLine="0" w:firstLineChars="0"/>
              <w:jc w:val="center"/>
              <w:rPr>
                <w:rFonts w:cs="Times New Roman"/>
                <w:sz w:val="21"/>
                <w:szCs w:val="21"/>
              </w:rPr>
            </w:pPr>
            <w:r>
              <w:rPr>
                <w:rFonts w:cs="Times New Roman"/>
                <w:sz w:val="21"/>
                <w:szCs w:val="21"/>
              </w:rPr>
              <w:t>0.035</w:t>
            </w:r>
          </w:p>
        </w:tc>
        <w:tc>
          <w:tcPr>
            <w:tcW w:w="543" w:type="pct"/>
            <w:vAlign w:val="center"/>
          </w:tcPr>
          <w:p w14:paraId="0CF62B9E">
            <w:pPr>
              <w:spacing w:line="240" w:lineRule="auto"/>
              <w:ind w:firstLine="0" w:firstLineChars="0"/>
              <w:jc w:val="center"/>
              <w:rPr>
                <w:rFonts w:cs="Times New Roman"/>
                <w:sz w:val="21"/>
                <w:szCs w:val="21"/>
              </w:rPr>
            </w:pPr>
            <w:r>
              <w:rPr>
                <w:rFonts w:cs="Times New Roman"/>
                <w:color w:val="000000"/>
                <w:sz w:val="21"/>
                <w:szCs w:val="21"/>
              </w:rPr>
              <w:t>85.14</w:t>
            </w:r>
          </w:p>
        </w:tc>
        <w:tc>
          <w:tcPr>
            <w:tcW w:w="536" w:type="pct"/>
            <w:vAlign w:val="center"/>
          </w:tcPr>
          <w:p w14:paraId="5AF3F77B">
            <w:pPr>
              <w:spacing w:line="240" w:lineRule="auto"/>
              <w:ind w:firstLine="0" w:firstLineChars="0"/>
              <w:jc w:val="center"/>
              <w:rPr>
                <w:rFonts w:cs="Times New Roman"/>
                <w:sz w:val="21"/>
                <w:szCs w:val="21"/>
              </w:rPr>
            </w:pPr>
            <w:r>
              <w:rPr>
                <w:rFonts w:cs="Times New Roman"/>
                <w:sz w:val="21"/>
                <w:szCs w:val="21"/>
              </w:rPr>
              <w:t>达标</w:t>
            </w:r>
          </w:p>
        </w:tc>
      </w:tr>
      <w:tr w14:paraId="6D9F26F1">
        <w:tblPrEx>
          <w:tblBorders>
            <w:top w:val="single" w:color="000000" w:sz="12" w:space="0"/>
            <w:left w:val="none" w:color="auto" w:sz="0" w:space="0"/>
            <w:bottom w:val="single" w:color="000000" w:sz="12" w:space="0"/>
            <w:right w:val="none" w:color="auto" w:sz="0" w:space="0"/>
            <w:insideH w:val="single" w:color="000000" w:sz="2" w:space="0"/>
            <w:insideV w:val="single" w:color="000000" w:sz="2" w:space="0"/>
          </w:tblBorders>
          <w:tblCellMar>
            <w:top w:w="57" w:type="dxa"/>
            <w:left w:w="113" w:type="dxa"/>
            <w:bottom w:w="57" w:type="dxa"/>
            <w:right w:w="113" w:type="dxa"/>
          </w:tblCellMar>
        </w:tblPrEx>
        <w:trPr>
          <w:jc w:val="center"/>
        </w:trPr>
        <w:tc>
          <w:tcPr>
            <w:tcW w:w="509" w:type="pct"/>
            <w:vAlign w:val="center"/>
          </w:tcPr>
          <w:p w14:paraId="6CA27FFE">
            <w:pPr>
              <w:spacing w:line="240" w:lineRule="auto"/>
              <w:ind w:firstLine="0" w:firstLineChars="0"/>
              <w:jc w:val="center"/>
              <w:rPr>
                <w:rFonts w:cs="Times New Roman"/>
                <w:sz w:val="21"/>
                <w:szCs w:val="21"/>
              </w:rPr>
            </w:pPr>
            <w:r>
              <w:rPr>
                <w:rFonts w:cs="Times New Roman"/>
                <w:sz w:val="21"/>
                <w:szCs w:val="21"/>
              </w:rPr>
              <w:t>PM</w:t>
            </w:r>
            <w:r>
              <w:rPr>
                <w:rFonts w:cs="Times New Roman"/>
                <w:sz w:val="21"/>
                <w:szCs w:val="21"/>
                <w:vertAlign w:val="subscript"/>
              </w:rPr>
              <w:t>10</w:t>
            </w:r>
          </w:p>
        </w:tc>
        <w:tc>
          <w:tcPr>
            <w:tcW w:w="1698" w:type="pct"/>
            <w:vAlign w:val="center"/>
          </w:tcPr>
          <w:p w14:paraId="31152444">
            <w:pPr>
              <w:spacing w:line="240" w:lineRule="auto"/>
              <w:ind w:firstLine="0" w:firstLineChars="0"/>
              <w:jc w:val="center"/>
              <w:rPr>
                <w:rFonts w:cs="Times New Roman"/>
                <w:sz w:val="21"/>
                <w:szCs w:val="21"/>
              </w:rPr>
            </w:pPr>
            <w:r>
              <w:rPr>
                <w:rFonts w:cs="Times New Roman"/>
                <w:sz w:val="21"/>
                <w:szCs w:val="21"/>
              </w:rPr>
              <w:t>年平均浓度</w:t>
            </w:r>
          </w:p>
        </w:tc>
        <w:tc>
          <w:tcPr>
            <w:tcW w:w="857" w:type="pct"/>
            <w:vAlign w:val="center"/>
          </w:tcPr>
          <w:p w14:paraId="131D1B40">
            <w:pPr>
              <w:spacing w:line="240" w:lineRule="auto"/>
              <w:ind w:firstLine="0" w:firstLineChars="0"/>
              <w:jc w:val="center"/>
              <w:rPr>
                <w:rFonts w:cs="Times New Roman"/>
                <w:sz w:val="21"/>
                <w:szCs w:val="21"/>
              </w:rPr>
            </w:pPr>
            <w:r>
              <w:rPr>
                <w:rFonts w:hint="eastAsia" w:cs="Times New Roman"/>
                <w:sz w:val="21"/>
                <w:szCs w:val="21"/>
              </w:rPr>
              <w:t>0.055</w:t>
            </w:r>
            <w:r>
              <w:rPr>
                <w:rFonts w:cs="Times New Roman"/>
                <w:sz w:val="21"/>
                <w:szCs w:val="21"/>
              </w:rPr>
              <w:t>4</w:t>
            </w:r>
          </w:p>
        </w:tc>
        <w:tc>
          <w:tcPr>
            <w:tcW w:w="857" w:type="pct"/>
            <w:vAlign w:val="center"/>
          </w:tcPr>
          <w:p w14:paraId="5EAB11DB">
            <w:pPr>
              <w:spacing w:line="240" w:lineRule="auto"/>
              <w:ind w:firstLine="0" w:firstLineChars="0"/>
              <w:jc w:val="center"/>
              <w:rPr>
                <w:rFonts w:cs="Times New Roman"/>
                <w:sz w:val="21"/>
                <w:szCs w:val="21"/>
              </w:rPr>
            </w:pPr>
            <w:r>
              <w:rPr>
                <w:rFonts w:cs="Times New Roman"/>
                <w:sz w:val="21"/>
                <w:szCs w:val="21"/>
              </w:rPr>
              <w:t>0.07</w:t>
            </w:r>
          </w:p>
        </w:tc>
        <w:tc>
          <w:tcPr>
            <w:tcW w:w="543" w:type="pct"/>
            <w:vAlign w:val="center"/>
          </w:tcPr>
          <w:p w14:paraId="63D8F3D2">
            <w:pPr>
              <w:spacing w:line="240" w:lineRule="auto"/>
              <w:ind w:firstLine="0" w:firstLineChars="0"/>
              <w:jc w:val="center"/>
              <w:rPr>
                <w:rFonts w:cs="Times New Roman"/>
                <w:sz w:val="21"/>
                <w:szCs w:val="21"/>
              </w:rPr>
            </w:pPr>
            <w:r>
              <w:rPr>
                <w:rFonts w:cs="Times New Roman"/>
                <w:color w:val="000000"/>
                <w:sz w:val="21"/>
                <w:szCs w:val="21"/>
              </w:rPr>
              <w:t>79.14</w:t>
            </w:r>
          </w:p>
        </w:tc>
        <w:tc>
          <w:tcPr>
            <w:tcW w:w="536" w:type="pct"/>
            <w:vAlign w:val="center"/>
          </w:tcPr>
          <w:p w14:paraId="150EA365">
            <w:pPr>
              <w:spacing w:line="240" w:lineRule="auto"/>
              <w:ind w:firstLine="0" w:firstLineChars="0"/>
              <w:jc w:val="center"/>
              <w:rPr>
                <w:rFonts w:cs="Times New Roman"/>
                <w:sz w:val="21"/>
                <w:szCs w:val="21"/>
              </w:rPr>
            </w:pPr>
            <w:r>
              <w:rPr>
                <w:rFonts w:cs="Times New Roman"/>
                <w:sz w:val="21"/>
                <w:szCs w:val="21"/>
              </w:rPr>
              <w:t>达标</w:t>
            </w:r>
          </w:p>
        </w:tc>
      </w:tr>
      <w:tr w14:paraId="53696A4B">
        <w:tblPrEx>
          <w:tblBorders>
            <w:top w:val="single" w:color="000000" w:sz="12" w:space="0"/>
            <w:left w:val="none" w:color="auto" w:sz="0" w:space="0"/>
            <w:bottom w:val="single" w:color="000000" w:sz="12" w:space="0"/>
            <w:right w:val="none" w:color="auto" w:sz="0" w:space="0"/>
            <w:insideH w:val="single" w:color="000000" w:sz="2" w:space="0"/>
            <w:insideV w:val="single" w:color="000000" w:sz="2" w:space="0"/>
          </w:tblBorders>
          <w:tblCellMar>
            <w:top w:w="57" w:type="dxa"/>
            <w:left w:w="113" w:type="dxa"/>
            <w:bottom w:w="57" w:type="dxa"/>
            <w:right w:w="113" w:type="dxa"/>
          </w:tblCellMar>
        </w:tblPrEx>
        <w:trPr>
          <w:jc w:val="center"/>
        </w:trPr>
        <w:tc>
          <w:tcPr>
            <w:tcW w:w="509" w:type="pct"/>
            <w:vAlign w:val="center"/>
          </w:tcPr>
          <w:p w14:paraId="0DA5CFCF">
            <w:pPr>
              <w:spacing w:line="240" w:lineRule="auto"/>
              <w:ind w:firstLine="0" w:firstLineChars="0"/>
              <w:jc w:val="center"/>
              <w:rPr>
                <w:rFonts w:cs="Times New Roman"/>
                <w:sz w:val="21"/>
                <w:szCs w:val="21"/>
              </w:rPr>
            </w:pPr>
            <w:r>
              <w:rPr>
                <w:rFonts w:cs="Times New Roman"/>
                <w:sz w:val="21"/>
                <w:szCs w:val="21"/>
              </w:rPr>
              <w:t>SO</w:t>
            </w:r>
            <w:r>
              <w:rPr>
                <w:rFonts w:cs="Times New Roman"/>
                <w:sz w:val="21"/>
                <w:szCs w:val="21"/>
                <w:vertAlign w:val="subscript"/>
              </w:rPr>
              <w:t>2</w:t>
            </w:r>
          </w:p>
        </w:tc>
        <w:tc>
          <w:tcPr>
            <w:tcW w:w="1698" w:type="pct"/>
            <w:vAlign w:val="center"/>
          </w:tcPr>
          <w:p w14:paraId="2D21ED2D">
            <w:pPr>
              <w:spacing w:line="240" w:lineRule="auto"/>
              <w:ind w:firstLine="0" w:firstLineChars="0"/>
              <w:jc w:val="center"/>
              <w:rPr>
                <w:rFonts w:cs="Times New Roman"/>
                <w:sz w:val="21"/>
                <w:szCs w:val="21"/>
              </w:rPr>
            </w:pPr>
            <w:r>
              <w:rPr>
                <w:rFonts w:cs="Times New Roman"/>
                <w:sz w:val="21"/>
                <w:szCs w:val="21"/>
              </w:rPr>
              <w:t>年平均浓度</w:t>
            </w:r>
          </w:p>
        </w:tc>
        <w:tc>
          <w:tcPr>
            <w:tcW w:w="857" w:type="pct"/>
            <w:vAlign w:val="center"/>
          </w:tcPr>
          <w:p w14:paraId="09949AF0">
            <w:pPr>
              <w:spacing w:line="240" w:lineRule="auto"/>
              <w:ind w:firstLine="0" w:firstLineChars="0"/>
              <w:jc w:val="center"/>
              <w:rPr>
                <w:rFonts w:cs="Times New Roman"/>
                <w:sz w:val="21"/>
                <w:szCs w:val="21"/>
              </w:rPr>
            </w:pPr>
            <w:r>
              <w:rPr>
                <w:rFonts w:hint="eastAsia" w:cs="Times New Roman"/>
                <w:sz w:val="21"/>
                <w:szCs w:val="21"/>
              </w:rPr>
              <w:t>0.0068</w:t>
            </w:r>
          </w:p>
        </w:tc>
        <w:tc>
          <w:tcPr>
            <w:tcW w:w="857" w:type="pct"/>
            <w:vAlign w:val="center"/>
          </w:tcPr>
          <w:p w14:paraId="25089685">
            <w:pPr>
              <w:spacing w:line="240" w:lineRule="auto"/>
              <w:ind w:firstLine="0" w:firstLineChars="0"/>
              <w:jc w:val="center"/>
              <w:rPr>
                <w:rFonts w:cs="Times New Roman"/>
                <w:sz w:val="21"/>
                <w:szCs w:val="21"/>
              </w:rPr>
            </w:pPr>
            <w:r>
              <w:rPr>
                <w:rFonts w:cs="Times New Roman"/>
                <w:sz w:val="21"/>
                <w:szCs w:val="21"/>
              </w:rPr>
              <w:t>0.06</w:t>
            </w:r>
          </w:p>
        </w:tc>
        <w:tc>
          <w:tcPr>
            <w:tcW w:w="543" w:type="pct"/>
            <w:vAlign w:val="center"/>
          </w:tcPr>
          <w:p w14:paraId="55834209">
            <w:pPr>
              <w:spacing w:line="240" w:lineRule="auto"/>
              <w:ind w:firstLine="0" w:firstLineChars="0"/>
              <w:jc w:val="center"/>
              <w:rPr>
                <w:rFonts w:cs="Times New Roman"/>
                <w:sz w:val="21"/>
                <w:szCs w:val="21"/>
              </w:rPr>
            </w:pPr>
            <w:r>
              <w:rPr>
                <w:rFonts w:cs="Times New Roman"/>
                <w:color w:val="000000"/>
                <w:sz w:val="21"/>
                <w:szCs w:val="21"/>
              </w:rPr>
              <w:t>11.33</w:t>
            </w:r>
          </w:p>
        </w:tc>
        <w:tc>
          <w:tcPr>
            <w:tcW w:w="536" w:type="pct"/>
            <w:vAlign w:val="center"/>
          </w:tcPr>
          <w:p w14:paraId="27892551">
            <w:pPr>
              <w:spacing w:line="240" w:lineRule="auto"/>
              <w:ind w:firstLine="0" w:firstLineChars="0"/>
              <w:jc w:val="center"/>
              <w:rPr>
                <w:rFonts w:cs="Times New Roman"/>
                <w:sz w:val="21"/>
                <w:szCs w:val="21"/>
              </w:rPr>
            </w:pPr>
            <w:r>
              <w:rPr>
                <w:rFonts w:cs="Times New Roman"/>
                <w:sz w:val="21"/>
                <w:szCs w:val="21"/>
              </w:rPr>
              <w:t>达标</w:t>
            </w:r>
          </w:p>
        </w:tc>
      </w:tr>
      <w:tr w14:paraId="39AAB843">
        <w:tblPrEx>
          <w:tblBorders>
            <w:top w:val="single" w:color="000000" w:sz="12" w:space="0"/>
            <w:left w:val="none" w:color="auto" w:sz="0" w:space="0"/>
            <w:bottom w:val="single" w:color="000000" w:sz="12" w:space="0"/>
            <w:right w:val="none" w:color="auto" w:sz="0" w:space="0"/>
            <w:insideH w:val="single" w:color="000000" w:sz="2" w:space="0"/>
            <w:insideV w:val="single" w:color="000000" w:sz="2" w:space="0"/>
          </w:tblBorders>
          <w:tblCellMar>
            <w:top w:w="57" w:type="dxa"/>
            <w:left w:w="113" w:type="dxa"/>
            <w:bottom w:w="57" w:type="dxa"/>
            <w:right w:w="113" w:type="dxa"/>
          </w:tblCellMar>
        </w:tblPrEx>
        <w:trPr>
          <w:jc w:val="center"/>
        </w:trPr>
        <w:tc>
          <w:tcPr>
            <w:tcW w:w="509" w:type="pct"/>
            <w:vAlign w:val="center"/>
          </w:tcPr>
          <w:p w14:paraId="0E1F9F3C">
            <w:pPr>
              <w:spacing w:line="240" w:lineRule="auto"/>
              <w:ind w:firstLine="0" w:firstLineChars="0"/>
              <w:jc w:val="center"/>
              <w:rPr>
                <w:rFonts w:cs="Times New Roman"/>
                <w:sz w:val="21"/>
                <w:szCs w:val="21"/>
              </w:rPr>
            </w:pPr>
            <w:r>
              <w:rPr>
                <w:rFonts w:cs="Times New Roman"/>
                <w:sz w:val="21"/>
                <w:szCs w:val="21"/>
              </w:rPr>
              <w:t>NO</w:t>
            </w:r>
            <w:r>
              <w:rPr>
                <w:rFonts w:cs="Times New Roman"/>
                <w:sz w:val="21"/>
                <w:szCs w:val="21"/>
                <w:vertAlign w:val="subscript"/>
              </w:rPr>
              <w:t>2</w:t>
            </w:r>
          </w:p>
        </w:tc>
        <w:tc>
          <w:tcPr>
            <w:tcW w:w="1698" w:type="pct"/>
            <w:vAlign w:val="center"/>
          </w:tcPr>
          <w:p w14:paraId="6E2C680F">
            <w:pPr>
              <w:spacing w:line="240" w:lineRule="auto"/>
              <w:ind w:firstLine="0" w:firstLineChars="0"/>
              <w:jc w:val="center"/>
              <w:rPr>
                <w:rFonts w:cs="Times New Roman"/>
                <w:sz w:val="21"/>
                <w:szCs w:val="21"/>
              </w:rPr>
            </w:pPr>
            <w:r>
              <w:rPr>
                <w:rFonts w:cs="Times New Roman"/>
                <w:sz w:val="21"/>
                <w:szCs w:val="21"/>
              </w:rPr>
              <w:t>年平均浓度</w:t>
            </w:r>
          </w:p>
        </w:tc>
        <w:tc>
          <w:tcPr>
            <w:tcW w:w="857" w:type="pct"/>
            <w:vAlign w:val="center"/>
          </w:tcPr>
          <w:p w14:paraId="38A0E82F">
            <w:pPr>
              <w:spacing w:line="240" w:lineRule="auto"/>
              <w:ind w:firstLine="0" w:firstLineChars="0"/>
              <w:jc w:val="center"/>
              <w:rPr>
                <w:rFonts w:cs="Times New Roman"/>
                <w:sz w:val="21"/>
                <w:szCs w:val="21"/>
              </w:rPr>
            </w:pPr>
            <w:r>
              <w:rPr>
                <w:rFonts w:hint="eastAsia" w:cs="Times New Roman"/>
                <w:sz w:val="21"/>
                <w:szCs w:val="21"/>
              </w:rPr>
              <w:t>0.0</w:t>
            </w:r>
            <w:r>
              <w:rPr>
                <w:rFonts w:cs="Times New Roman"/>
                <w:sz w:val="21"/>
                <w:szCs w:val="21"/>
              </w:rPr>
              <w:t>28</w:t>
            </w:r>
            <w:r>
              <w:rPr>
                <w:rFonts w:hint="eastAsia" w:cs="Times New Roman"/>
                <w:sz w:val="21"/>
                <w:szCs w:val="21"/>
              </w:rPr>
              <w:t>1</w:t>
            </w:r>
          </w:p>
        </w:tc>
        <w:tc>
          <w:tcPr>
            <w:tcW w:w="857" w:type="pct"/>
            <w:vAlign w:val="center"/>
          </w:tcPr>
          <w:p w14:paraId="0FF819BC">
            <w:pPr>
              <w:spacing w:line="240" w:lineRule="auto"/>
              <w:ind w:firstLine="0" w:firstLineChars="0"/>
              <w:jc w:val="center"/>
              <w:rPr>
                <w:rFonts w:cs="Times New Roman"/>
                <w:sz w:val="21"/>
                <w:szCs w:val="21"/>
              </w:rPr>
            </w:pPr>
            <w:r>
              <w:rPr>
                <w:rFonts w:cs="Times New Roman"/>
                <w:sz w:val="21"/>
                <w:szCs w:val="21"/>
              </w:rPr>
              <w:t>0.04</w:t>
            </w:r>
          </w:p>
        </w:tc>
        <w:tc>
          <w:tcPr>
            <w:tcW w:w="543" w:type="pct"/>
            <w:vAlign w:val="center"/>
          </w:tcPr>
          <w:p w14:paraId="3BFFFFCA">
            <w:pPr>
              <w:spacing w:line="240" w:lineRule="auto"/>
              <w:ind w:firstLine="0" w:firstLineChars="0"/>
              <w:jc w:val="center"/>
              <w:rPr>
                <w:rFonts w:cs="Times New Roman"/>
                <w:sz w:val="21"/>
                <w:szCs w:val="21"/>
              </w:rPr>
            </w:pPr>
            <w:r>
              <w:rPr>
                <w:rFonts w:cs="Times New Roman"/>
                <w:color w:val="000000"/>
                <w:sz w:val="21"/>
                <w:szCs w:val="21"/>
              </w:rPr>
              <w:t>70.25</w:t>
            </w:r>
          </w:p>
        </w:tc>
        <w:tc>
          <w:tcPr>
            <w:tcW w:w="536" w:type="pct"/>
            <w:vAlign w:val="center"/>
          </w:tcPr>
          <w:p w14:paraId="6704AE97">
            <w:pPr>
              <w:spacing w:line="240" w:lineRule="auto"/>
              <w:ind w:firstLine="0" w:firstLineChars="0"/>
              <w:jc w:val="center"/>
              <w:rPr>
                <w:rFonts w:cs="Times New Roman"/>
                <w:sz w:val="21"/>
                <w:szCs w:val="21"/>
              </w:rPr>
            </w:pPr>
            <w:r>
              <w:rPr>
                <w:rFonts w:cs="Times New Roman"/>
                <w:sz w:val="21"/>
                <w:szCs w:val="21"/>
              </w:rPr>
              <w:t>达标</w:t>
            </w:r>
          </w:p>
        </w:tc>
      </w:tr>
      <w:tr w14:paraId="3CF32385">
        <w:tblPrEx>
          <w:tblBorders>
            <w:top w:val="single" w:color="000000" w:sz="12" w:space="0"/>
            <w:left w:val="none" w:color="auto" w:sz="0" w:space="0"/>
            <w:bottom w:val="single" w:color="000000" w:sz="12" w:space="0"/>
            <w:right w:val="none" w:color="auto" w:sz="0" w:space="0"/>
            <w:insideH w:val="single" w:color="000000" w:sz="2" w:space="0"/>
            <w:insideV w:val="single" w:color="000000" w:sz="2" w:space="0"/>
          </w:tblBorders>
          <w:tblCellMar>
            <w:top w:w="57" w:type="dxa"/>
            <w:left w:w="113" w:type="dxa"/>
            <w:bottom w:w="57" w:type="dxa"/>
            <w:right w:w="113" w:type="dxa"/>
          </w:tblCellMar>
        </w:tblPrEx>
        <w:trPr>
          <w:jc w:val="center"/>
        </w:trPr>
        <w:tc>
          <w:tcPr>
            <w:tcW w:w="509" w:type="pct"/>
            <w:vAlign w:val="center"/>
          </w:tcPr>
          <w:p w14:paraId="656BC146">
            <w:pPr>
              <w:spacing w:line="240" w:lineRule="auto"/>
              <w:ind w:firstLine="0" w:firstLineChars="0"/>
              <w:jc w:val="center"/>
              <w:rPr>
                <w:rFonts w:cs="Times New Roman"/>
                <w:sz w:val="21"/>
                <w:szCs w:val="21"/>
              </w:rPr>
            </w:pPr>
            <w:r>
              <w:rPr>
                <w:rFonts w:cs="Times New Roman"/>
                <w:sz w:val="21"/>
                <w:szCs w:val="21"/>
              </w:rPr>
              <w:t>CO</w:t>
            </w:r>
          </w:p>
        </w:tc>
        <w:tc>
          <w:tcPr>
            <w:tcW w:w="1698" w:type="pct"/>
            <w:vAlign w:val="center"/>
          </w:tcPr>
          <w:p w14:paraId="71E27996">
            <w:pPr>
              <w:spacing w:line="240" w:lineRule="auto"/>
              <w:ind w:firstLine="0" w:firstLineChars="0"/>
              <w:jc w:val="center"/>
              <w:rPr>
                <w:rFonts w:cs="Times New Roman"/>
                <w:sz w:val="21"/>
                <w:szCs w:val="21"/>
              </w:rPr>
            </w:pPr>
            <w:r>
              <w:rPr>
                <w:rFonts w:cs="Times New Roman"/>
                <w:sz w:val="21"/>
                <w:szCs w:val="21"/>
              </w:rPr>
              <w:t>24h平均第 95百分位</w:t>
            </w:r>
          </w:p>
        </w:tc>
        <w:tc>
          <w:tcPr>
            <w:tcW w:w="857" w:type="pct"/>
            <w:vAlign w:val="center"/>
          </w:tcPr>
          <w:p w14:paraId="185F638F">
            <w:pPr>
              <w:spacing w:line="240" w:lineRule="auto"/>
              <w:ind w:firstLine="0" w:firstLineChars="0"/>
              <w:jc w:val="center"/>
              <w:rPr>
                <w:rFonts w:cs="Times New Roman"/>
                <w:sz w:val="21"/>
                <w:szCs w:val="21"/>
              </w:rPr>
            </w:pPr>
            <w:r>
              <w:rPr>
                <w:rFonts w:hint="eastAsia" w:cs="Times New Roman"/>
                <w:sz w:val="21"/>
                <w:szCs w:val="21"/>
              </w:rPr>
              <w:t>1.2</w:t>
            </w:r>
          </w:p>
        </w:tc>
        <w:tc>
          <w:tcPr>
            <w:tcW w:w="857" w:type="pct"/>
            <w:vAlign w:val="center"/>
          </w:tcPr>
          <w:p w14:paraId="1E7B265D">
            <w:pPr>
              <w:spacing w:line="240" w:lineRule="auto"/>
              <w:ind w:firstLine="0" w:firstLineChars="0"/>
              <w:jc w:val="center"/>
              <w:rPr>
                <w:rFonts w:cs="Times New Roman"/>
                <w:sz w:val="21"/>
                <w:szCs w:val="21"/>
              </w:rPr>
            </w:pPr>
            <w:r>
              <w:rPr>
                <w:rFonts w:cs="Times New Roman"/>
                <w:sz w:val="21"/>
                <w:szCs w:val="21"/>
              </w:rPr>
              <w:t>4.00</w:t>
            </w:r>
          </w:p>
        </w:tc>
        <w:tc>
          <w:tcPr>
            <w:tcW w:w="543" w:type="pct"/>
            <w:vAlign w:val="center"/>
          </w:tcPr>
          <w:p w14:paraId="757B8736">
            <w:pPr>
              <w:spacing w:line="240" w:lineRule="auto"/>
              <w:ind w:firstLine="0" w:firstLineChars="0"/>
              <w:jc w:val="center"/>
              <w:rPr>
                <w:rFonts w:cs="Times New Roman"/>
                <w:sz w:val="21"/>
                <w:szCs w:val="21"/>
              </w:rPr>
            </w:pPr>
            <w:r>
              <w:rPr>
                <w:rFonts w:cs="Times New Roman"/>
                <w:color w:val="000000"/>
                <w:sz w:val="21"/>
                <w:szCs w:val="21"/>
              </w:rPr>
              <w:t>30.00</w:t>
            </w:r>
          </w:p>
        </w:tc>
        <w:tc>
          <w:tcPr>
            <w:tcW w:w="536" w:type="pct"/>
            <w:vAlign w:val="center"/>
          </w:tcPr>
          <w:p w14:paraId="1EFF231F">
            <w:pPr>
              <w:spacing w:line="240" w:lineRule="auto"/>
              <w:ind w:firstLine="0" w:firstLineChars="0"/>
              <w:jc w:val="center"/>
              <w:rPr>
                <w:rFonts w:cs="Times New Roman"/>
                <w:sz w:val="21"/>
                <w:szCs w:val="21"/>
              </w:rPr>
            </w:pPr>
            <w:r>
              <w:rPr>
                <w:rFonts w:cs="Times New Roman"/>
                <w:sz w:val="21"/>
                <w:szCs w:val="21"/>
              </w:rPr>
              <w:t>达标</w:t>
            </w:r>
          </w:p>
        </w:tc>
      </w:tr>
      <w:tr w14:paraId="67661E9B">
        <w:tblPrEx>
          <w:tblBorders>
            <w:top w:val="single" w:color="000000" w:sz="12" w:space="0"/>
            <w:left w:val="none" w:color="auto" w:sz="0" w:space="0"/>
            <w:bottom w:val="single" w:color="000000" w:sz="12" w:space="0"/>
            <w:right w:val="none" w:color="auto" w:sz="0" w:space="0"/>
            <w:insideH w:val="single" w:color="000000" w:sz="2" w:space="0"/>
            <w:insideV w:val="single" w:color="000000" w:sz="2" w:space="0"/>
          </w:tblBorders>
          <w:tblCellMar>
            <w:top w:w="57" w:type="dxa"/>
            <w:left w:w="113" w:type="dxa"/>
            <w:bottom w:w="57" w:type="dxa"/>
            <w:right w:w="113" w:type="dxa"/>
          </w:tblCellMar>
        </w:tblPrEx>
        <w:trPr>
          <w:jc w:val="center"/>
        </w:trPr>
        <w:tc>
          <w:tcPr>
            <w:tcW w:w="509" w:type="pct"/>
            <w:vAlign w:val="center"/>
          </w:tcPr>
          <w:p w14:paraId="56A67530">
            <w:pPr>
              <w:spacing w:line="240" w:lineRule="auto"/>
              <w:ind w:firstLine="0" w:firstLineChars="0"/>
              <w:jc w:val="center"/>
              <w:rPr>
                <w:rFonts w:cs="Times New Roman"/>
                <w:sz w:val="21"/>
                <w:szCs w:val="21"/>
              </w:rPr>
            </w:pPr>
            <w:r>
              <w:rPr>
                <w:rFonts w:cs="Times New Roman"/>
                <w:sz w:val="21"/>
                <w:szCs w:val="21"/>
              </w:rPr>
              <w:t>O</w:t>
            </w:r>
            <w:r>
              <w:rPr>
                <w:rFonts w:cs="Times New Roman"/>
                <w:sz w:val="21"/>
                <w:szCs w:val="21"/>
                <w:vertAlign w:val="subscript"/>
              </w:rPr>
              <w:t>3</w:t>
            </w:r>
          </w:p>
        </w:tc>
        <w:tc>
          <w:tcPr>
            <w:tcW w:w="1698" w:type="pct"/>
            <w:vAlign w:val="center"/>
          </w:tcPr>
          <w:p w14:paraId="4AEAA467">
            <w:pPr>
              <w:spacing w:line="240" w:lineRule="auto"/>
              <w:ind w:firstLine="0" w:firstLineChars="0"/>
              <w:jc w:val="center"/>
              <w:rPr>
                <w:rFonts w:cs="Times New Roman"/>
                <w:sz w:val="21"/>
                <w:szCs w:val="21"/>
              </w:rPr>
            </w:pPr>
            <w:r>
              <w:rPr>
                <w:rFonts w:cs="Times New Roman"/>
                <w:sz w:val="21"/>
                <w:szCs w:val="21"/>
              </w:rPr>
              <w:t>日最大8h滑动平均值的第90百分位</w:t>
            </w:r>
          </w:p>
        </w:tc>
        <w:tc>
          <w:tcPr>
            <w:tcW w:w="857" w:type="pct"/>
            <w:vAlign w:val="center"/>
          </w:tcPr>
          <w:p w14:paraId="26B1E7D3">
            <w:pPr>
              <w:spacing w:line="240" w:lineRule="auto"/>
              <w:ind w:firstLine="0" w:firstLineChars="0"/>
              <w:jc w:val="center"/>
              <w:rPr>
                <w:rFonts w:cs="Times New Roman"/>
                <w:sz w:val="21"/>
                <w:szCs w:val="21"/>
              </w:rPr>
            </w:pPr>
            <w:r>
              <w:rPr>
                <w:rFonts w:hint="eastAsia" w:cs="Times New Roman"/>
                <w:sz w:val="21"/>
                <w:szCs w:val="21"/>
              </w:rPr>
              <w:t>0.172</w:t>
            </w:r>
          </w:p>
        </w:tc>
        <w:tc>
          <w:tcPr>
            <w:tcW w:w="857" w:type="pct"/>
            <w:vAlign w:val="center"/>
          </w:tcPr>
          <w:p w14:paraId="12174C6B">
            <w:pPr>
              <w:spacing w:line="240" w:lineRule="auto"/>
              <w:ind w:firstLine="0" w:firstLineChars="0"/>
              <w:jc w:val="center"/>
              <w:rPr>
                <w:rFonts w:cs="Times New Roman"/>
                <w:sz w:val="21"/>
                <w:szCs w:val="21"/>
              </w:rPr>
            </w:pPr>
            <w:r>
              <w:rPr>
                <w:rFonts w:cs="Times New Roman"/>
                <w:sz w:val="21"/>
                <w:szCs w:val="21"/>
              </w:rPr>
              <w:t>0.16</w:t>
            </w:r>
          </w:p>
        </w:tc>
        <w:tc>
          <w:tcPr>
            <w:tcW w:w="543" w:type="pct"/>
            <w:vAlign w:val="center"/>
          </w:tcPr>
          <w:p w14:paraId="22DB5248">
            <w:pPr>
              <w:spacing w:line="240" w:lineRule="auto"/>
              <w:ind w:firstLine="0" w:firstLineChars="0"/>
              <w:jc w:val="center"/>
              <w:rPr>
                <w:rFonts w:cs="Times New Roman"/>
                <w:sz w:val="21"/>
                <w:szCs w:val="21"/>
              </w:rPr>
            </w:pPr>
            <w:r>
              <w:rPr>
                <w:rFonts w:cs="Times New Roman"/>
                <w:color w:val="000000"/>
                <w:sz w:val="21"/>
                <w:szCs w:val="21"/>
              </w:rPr>
              <w:t>107.50</w:t>
            </w:r>
          </w:p>
        </w:tc>
        <w:tc>
          <w:tcPr>
            <w:tcW w:w="536" w:type="pct"/>
            <w:vAlign w:val="center"/>
          </w:tcPr>
          <w:p w14:paraId="52F04A7A">
            <w:pPr>
              <w:spacing w:line="240" w:lineRule="auto"/>
              <w:ind w:firstLine="0" w:firstLineChars="0"/>
              <w:jc w:val="center"/>
              <w:rPr>
                <w:rFonts w:cs="Times New Roman"/>
                <w:sz w:val="21"/>
                <w:szCs w:val="21"/>
              </w:rPr>
            </w:pPr>
            <w:r>
              <w:rPr>
                <w:rFonts w:hint="eastAsia" w:cs="Times New Roman"/>
                <w:sz w:val="21"/>
                <w:szCs w:val="21"/>
              </w:rPr>
              <w:t>不</w:t>
            </w:r>
            <w:r>
              <w:rPr>
                <w:rFonts w:cs="Times New Roman"/>
                <w:sz w:val="21"/>
                <w:szCs w:val="21"/>
              </w:rPr>
              <w:t>达标</w:t>
            </w:r>
          </w:p>
        </w:tc>
      </w:tr>
    </w:tbl>
    <w:p w14:paraId="53B11CEA">
      <w:pPr>
        <w:ind w:firstLine="480"/>
        <w:rPr>
          <w:rFonts w:cs="Times New Roman"/>
        </w:rPr>
      </w:pPr>
      <w:r>
        <w:rPr>
          <w:rFonts w:hint="eastAsia" w:cs="Times New Roman"/>
        </w:rPr>
        <w:t>根据上述统计结果，常规监测因子中PM</w:t>
      </w:r>
      <w:r>
        <w:rPr>
          <w:rFonts w:hint="eastAsia" w:cs="Times New Roman"/>
          <w:vertAlign w:val="subscript"/>
        </w:rPr>
        <w:t>10</w:t>
      </w:r>
      <w:r>
        <w:rPr>
          <w:rFonts w:hint="eastAsia" w:cs="Times New Roman"/>
        </w:rPr>
        <w:t>、PM</w:t>
      </w:r>
      <w:r>
        <w:rPr>
          <w:rFonts w:hint="eastAsia" w:cs="Times New Roman"/>
          <w:vertAlign w:val="subscript"/>
        </w:rPr>
        <w:t>2.5</w:t>
      </w:r>
      <w:r>
        <w:rPr>
          <w:rFonts w:hint="eastAsia" w:cs="Times New Roman"/>
        </w:rPr>
        <w:t>、SO</w:t>
      </w:r>
      <w:r>
        <w:rPr>
          <w:rFonts w:hint="eastAsia" w:cs="Times New Roman"/>
          <w:vertAlign w:val="subscript"/>
        </w:rPr>
        <w:t>2</w:t>
      </w:r>
      <w:r>
        <w:rPr>
          <w:rFonts w:hint="eastAsia" w:cs="Times New Roman"/>
        </w:rPr>
        <w:t>、NO</w:t>
      </w:r>
      <w:r>
        <w:rPr>
          <w:rFonts w:hint="eastAsia" w:cs="Times New Roman"/>
          <w:vertAlign w:val="subscript"/>
        </w:rPr>
        <w:t>2</w:t>
      </w:r>
      <w:r>
        <w:rPr>
          <w:rFonts w:hint="eastAsia" w:cs="Times New Roman"/>
        </w:rPr>
        <w:t>年均浓度、CO24h平均第95百分位数质量浓度满足《环境空气质量标准》（GB3095-2012）中二级标准要求，O</w:t>
      </w:r>
      <w:r>
        <w:rPr>
          <w:rFonts w:hint="eastAsia" w:cs="Times New Roman"/>
          <w:vertAlign w:val="subscript"/>
        </w:rPr>
        <w:t>3</w:t>
      </w:r>
      <w:r>
        <w:rPr>
          <w:rFonts w:hint="eastAsia" w:cs="Times New Roman"/>
        </w:rPr>
        <w:t>日最大8h 滑动平均值的第90百分位质量浓度不满足标准要求。本项目所在区域为环境空气质量不达标区。</w:t>
      </w:r>
    </w:p>
    <w:p w14:paraId="4CAF1978">
      <w:pPr>
        <w:ind w:firstLine="0" w:firstLineChars="0"/>
        <w:outlineLvl w:val="3"/>
        <w:rPr>
          <w:rFonts w:cs="Times New Roman"/>
          <w:b/>
          <w:szCs w:val="24"/>
        </w:rPr>
      </w:pPr>
      <w:r>
        <w:rPr>
          <w:rFonts w:cs="Times New Roman"/>
          <w:b/>
          <w:szCs w:val="24"/>
        </w:rPr>
        <w:t>5.2.1.2 基本污染物环境质量现状</w:t>
      </w:r>
    </w:p>
    <w:p w14:paraId="7470EFF9">
      <w:pPr>
        <w:ind w:firstLine="480"/>
        <w:rPr>
          <w:rFonts w:cs="Times New Roman"/>
          <w:kern w:val="0"/>
          <w:szCs w:val="24"/>
        </w:rPr>
      </w:pPr>
      <w:r>
        <w:rPr>
          <w:rFonts w:hint="eastAsia" w:cs="Times New Roman"/>
          <w:kern w:val="0"/>
          <w:szCs w:val="24"/>
        </w:rPr>
        <w:t>由于评价范围内无环境空气质量监测网数据以及公开发布的环境空气质量现状数据，因此选择距项目地最近的省控站点扬州仪征环保局（119.167°E，32.279°N）2024年监测数据作为项目所在地基本污染物质量现状的评价依据。基本污染物大气环境现状评价统计见表5.2.1-2。</w:t>
      </w:r>
    </w:p>
    <w:p w14:paraId="2BB32C6D">
      <w:pPr>
        <w:ind w:firstLine="480"/>
        <w:rPr>
          <w:rFonts w:cs="Times New Roman"/>
          <w:kern w:val="0"/>
          <w:szCs w:val="24"/>
        </w:rPr>
      </w:pPr>
      <w:r>
        <w:rPr>
          <w:rFonts w:hint="eastAsia" w:cs="Times New Roman"/>
          <w:kern w:val="0"/>
          <w:szCs w:val="24"/>
        </w:rPr>
        <w:t>由表5.2.1-2中数据分析可知，项目所在地NO</w:t>
      </w:r>
      <w:r>
        <w:rPr>
          <w:rFonts w:hint="eastAsia" w:cs="Times New Roman"/>
          <w:kern w:val="0"/>
          <w:szCs w:val="24"/>
          <w:vertAlign w:val="subscript"/>
        </w:rPr>
        <w:t>2</w:t>
      </w:r>
      <w:r>
        <w:rPr>
          <w:rFonts w:hint="eastAsia" w:cs="Times New Roman"/>
          <w:kern w:val="0"/>
          <w:szCs w:val="24"/>
        </w:rPr>
        <w:t>、SO</w:t>
      </w:r>
      <w:r>
        <w:rPr>
          <w:rFonts w:hint="eastAsia" w:cs="Times New Roman"/>
          <w:kern w:val="0"/>
          <w:szCs w:val="24"/>
          <w:vertAlign w:val="subscript"/>
        </w:rPr>
        <w:t>2</w:t>
      </w:r>
      <w:r>
        <w:rPr>
          <w:rFonts w:hint="eastAsia" w:cs="Times New Roman"/>
          <w:kern w:val="0"/>
          <w:szCs w:val="24"/>
        </w:rPr>
        <w:t>、PM</w:t>
      </w:r>
      <w:r>
        <w:rPr>
          <w:rFonts w:hint="eastAsia" w:cs="Times New Roman"/>
          <w:kern w:val="0"/>
          <w:szCs w:val="24"/>
          <w:vertAlign w:val="subscript"/>
        </w:rPr>
        <w:t>2.5</w:t>
      </w:r>
      <w:r>
        <w:rPr>
          <w:rFonts w:hint="eastAsia" w:cs="Times New Roman"/>
          <w:kern w:val="0"/>
          <w:szCs w:val="24"/>
        </w:rPr>
        <w:t>和PM</w:t>
      </w:r>
      <w:r>
        <w:rPr>
          <w:rFonts w:hint="eastAsia" w:cs="Times New Roman"/>
          <w:kern w:val="0"/>
          <w:szCs w:val="24"/>
          <w:vertAlign w:val="subscript"/>
        </w:rPr>
        <w:t>10</w:t>
      </w:r>
      <w:r>
        <w:rPr>
          <w:rFonts w:hint="eastAsia" w:cs="Times New Roman"/>
          <w:kern w:val="0"/>
          <w:szCs w:val="24"/>
        </w:rPr>
        <w:t>年平均质量浓度达标，NO</w:t>
      </w:r>
      <w:r>
        <w:rPr>
          <w:rFonts w:hint="eastAsia" w:cs="Times New Roman"/>
          <w:kern w:val="0"/>
          <w:szCs w:val="24"/>
          <w:vertAlign w:val="subscript"/>
        </w:rPr>
        <w:t>2</w:t>
      </w:r>
      <w:r>
        <w:rPr>
          <w:rFonts w:hint="eastAsia" w:cs="Times New Roman"/>
          <w:kern w:val="0"/>
          <w:szCs w:val="24"/>
        </w:rPr>
        <w:t>、SO</w:t>
      </w:r>
      <w:r>
        <w:rPr>
          <w:rFonts w:hint="eastAsia" w:cs="Times New Roman"/>
          <w:kern w:val="0"/>
          <w:szCs w:val="24"/>
          <w:vertAlign w:val="subscript"/>
        </w:rPr>
        <w:t>2</w:t>
      </w:r>
      <w:r>
        <w:rPr>
          <w:rFonts w:hint="eastAsia" w:cs="Times New Roman"/>
          <w:kern w:val="0"/>
          <w:szCs w:val="24"/>
        </w:rPr>
        <w:t>、CO、PM</w:t>
      </w:r>
      <w:r>
        <w:rPr>
          <w:rFonts w:hint="eastAsia" w:cs="Times New Roman"/>
          <w:kern w:val="0"/>
          <w:szCs w:val="24"/>
          <w:vertAlign w:val="subscript"/>
        </w:rPr>
        <w:t>10</w:t>
      </w:r>
      <w:r>
        <w:rPr>
          <w:rFonts w:hint="eastAsia" w:cs="Times New Roman"/>
          <w:kern w:val="0"/>
          <w:szCs w:val="24"/>
        </w:rPr>
        <w:t>、PM</w:t>
      </w:r>
      <w:r>
        <w:rPr>
          <w:rFonts w:hint="eastAsia" w:cs="Times New Roman"/>
          <w:kern w:val="0"/>
          <w:szCs w:val="24"/>
          <w:vertAlign w:val="subscript"/>
        </w:rPr>
        <w:t>2.5</w:t>
      </w:r>
      <w:r>
        <w:rPr>
          <w:rFonts w:hint="eastAsia" w:cs="Times New Roman"/>
          <w:kern w:val="0"/>
          <w:szCs w:val="24"/>
        </w:rPr>
        <w:t>百分位数日平均浓度达标，O</w:t>
      </w:r>
      <w:r>
        <w:rPr>
          <w:rFonts w:hint="eastAsia" w:cs="Times New Roman"/>
          <w:kern w:val="0"/>
          <w:szCs w:val="24"/>
          <w:vertAlign w:val="subscript"/>
        </w:rPr>
        <w:t>3</w:t>
      </w:r>
      <w:r>
        <w:rPr>
          <w:rFonts w:hint="eastAsia" w:cs="Times New Roman"/>
          <w:kern w:val="0"/>
          <w:szCs w:val="24"/>
        </w:rPr>
        <w:t>日最大8小时平均第90百分位数达标。</w:t>
      </w:r>
      <w:r>
        <w:rPr>
          <w:rFonts w:cs="Times New Roman"/>
          <w:kern w:val="0"/>
          <w:szCs w:val="24"/>
        </w:rPr>
        <w:br w:type="page"/>
      </w:r>
    </w:p>
    <w:p w14:paraId="13BC2CF0">
      <w:pPr>
        <w:ind w:firstLine="198" w:firstLineChars="82"/>
        <w:jc w:val="center"/>
        <w:rPr>
          <w:rFonts w:cs="Times New Roman"/>
          <w:b/>
          <w:bCs/>
        </w:rPr>
      </w:pPr>
      <w:r>
        <w:rPr>
          <w:rFonts w:cs="Times New Roman"/>
          <w:b/>
          <w:bCs/>
        </w:rPr>
        <w:t>表5.2</w:t>
      </w:r>
      <w:r>
        <w:rPr>
          <w:rFonts w:hint="eastAsia" w:cs="Times New Roman"/>
          <w:b/>
          <w:bCs/>
        </w:rPr>
        <w:t>.1</w:t>
      </w:r>
      <w:r>
        <w:rPr>
          <w:rFonts w:cs="Times New Roman"/>
          <w:b/>
          <w:bCs/>
        </w:rPr>
        <w:t>-</w:t>
      </w:r>
      <w:r>
        <w:rPr>
          <w:rFonts w:hint="eastAsia" w:cs="Times New Roman"/>
          <w:b/>
          <w:bCs/>
        </w:rPr>
        <w:t>2</w:t>
      </w:r>
      <w:r>
        <w:rPr>
          <w:rFonts w:cs="Times New Roman"/>
          <w:b/>
          <w:bCs/>
        </w:rPr>
        <w:t xml:space="preserve"> 基本污染物大气环境现状评价统计表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878"/>
        <w:gridCol w:w="878"/>
        <w:gridCol w:w="1909"/>
        <w:gridCol w:w="1317"/>
        <w:gridCol w:w="1317"/>
        <w:gridCol w:w="879"/>
        <w:gridCol w:w="733"/>
        <w:gridCol w:w="1172"/>
        <w:gridCol w:w="879"/>
      </w:tblGrid>
      <w:tr w14:paraId="5735218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41" w:type="pct"/>
            <w:vAlign w:val="center"/>
          </w:tcPr>
          <w:p w14:paraId="3514B6C6">
            <w:pPr>
              <w:widowControl/>
              <w:adjustRightInd/>
              <w:spacing w:line="240" w:lineRule="auto"/>
              <w:ind w:firstLine="0" w:firstLineChars="0"/>
              <w:jc w:val="center"/>
              <w:rPr>
                <w:rFonts w:cs="Times New Roman"/>
                <w:b/>
                <w:kern w:val="0"/>
                <w:sz w:val="21"/>
                <w:szCs w:val="21"/>
              </w:rPr>
            </w:pPr>
            <w:r>
              <w:rPr>
                <w:rFonts w:cs="Times New Roman"/>
                <w:b/>
                <w:kern w:val="0"/>
                <w:sz w:val="21"/>
                <w:szCs w:val="21"/>
              </w:rPr>
              <w:t>点位</w:t>
            </w:r>
          </w:p>
          <w:p w14:paraId="76B49D9F">
            <w:pPr>
              <w:widowControl/>
              <w:adjustRightInd/>
              <w:spacing w:line="240" w:lineRule="auto"/>
              <w:ind w:firstLine="0" w:firstLineChars="0"/>
              <w:jc w:val="center"/>
              <w:rPr>
                <w:rFonts w:cs="Times New Roman"/>
                <w:b/>
                <w:kern w:val="0"/>
                <w:sz w:val="21"/>
                <w:szCs w:val="21"/>
              </w:rPr>
            </w:pPr>
            <w:r>
              <w:rPr>
                <w:rFonts w:cs="Times New Roman"/>
                <w:b/>
                <w:kern w:val="0"/>
                <w:sz w:val="21"/>
                <w:szCs w:val="21"/>
              </w:rPr>
              <w:t>名称</w:t>
            </w:r>
          </w:p>
        </w:tc>
        <w:tc>
          <w:tcPr>
            <w:tcW w:w="441" w:type="pct"/>
            <w:vAlign w:val="center"/>
          </w:tcPr>
          <w:p w14:paraId="0A0FD8D9">
            <w:pPr>
              <w:widowControl/>
              <w:adjustRightInd/>
              <w:spacing w:line="240" w:lineRule="auto"/>
              <w:ind w:firstLine="0" w:firstLineChars="0"/>
              <w:jc w:val="center"/>
              <w:rPr>
                <w:rFonts w:cs="Times New Roman"/>
                <w:b/>
                <w:kern w:val="0"/>
                <w:sz w:val="21"/>
                <w:szCs w:val="21"/>
              </w:rPr>
            </w:pPr>
            <w:r>
              <w:rPr>
                <w:rFonts w:cs="Times New Roman"/>
                <w:b/>
                <w:kern w:val="0"/>
                <w:sz w:val="21"/>
                <w:szCs w:val="21"/>
              </w:rPr>
              <w:t>污染物</w:t>
            </w:r>
          </w:p>
        </w:tc>
        <w:tc>
          <w:tcPr>
            <w:tcW w:w="958" w:type="pct"/>
            <w:vAlign w:val="center"/>
          </w:tcPr>
          <w:p w14:paraId="1CFEA885">
            <w:pPr>
              <w:widowControl/>
              <w:adjustRightInd/>
              <w:spacing w:line="240" w:lineRule="auto"/>
              <w:ind w:firstLine="0" w:firstLineChars="0"/>
              <w:jc w:val="center"/>
              <w:rPr>
                <w:rFonts w:cs="Times New Roman"/>
                <w:b/>
                <w:kern w:val="0"/>
                <w:sz w:val="21"/>
                <w:szCs w:val="21"/>
              </w:rPr>
            </w:pPr>
            <w:r>
              <w:rPr>
                <w:rFonts w:cs="Times New Roman"/>
                <w:b/>
                <w:kern w:val="0"/>
                <w:sz w:val="21"/>
                <w:szCs w:val="21"/>
              </w:rPr>
              <w:t>年评价指标</w:t>
            </w:r>
          </w:p>
        </w:tc>
        <w:tc>
          <w:tcPr>
            <w:tcW w:w="661" w:type="pct"/>
            <w:vAlign w:val="center"/>
          </w:tcPr>
          <w:p w14:paraId="7093A5D1">
            <w:pPr>
              <w:widowControl/>
              <w:adjustRightInd/>
              <w:spacing w:line="240" w:lineRule="auto"/>
              <w:ind w:firstLine="0" w:firstLineChars="0"/>
              <w:jc w:val="center"/>
              <w:rPr>
                <w:rFonts w:cs="Times New Roman"/>
                <w:b/>
                <w:kern w:val="0"/>
                <w:sz w:val="21"/>
                <w:szCs w:val="21"/>
              </w:rPr>
            </w:pPr>
            <w:r>
              <w:rPr>
                <w:rFonts w:cs="Times New Roman"/>
                <w:b/>
                <w:kern w:val="0"/>
                <w:sz w:val="21"/>
                <w:szCs w:val="21"/>
              </w:rPr>
              <w:t>评价标准</w:t>
            </w:r>
          </w:p>
          <w:p w14:paraId="6B4D4945">
            <w:pPr>
              <w:widowControl/>
              <w:adjustRightInd/>
              <w:spacing w:line="240" w:lineRule="auto"/>
              <w:ind w:firstLine="0" w:firstLineChars="0"/>
              <w:jc w:val="center"/>
              <w:rPr>
                <w:rFonts w:cs="Times New Roman"/>
                <w:b/>
                <w:kern w:val="0"/>
                <w:sz w:val="21"/>
                <w:szCs w:val="21"/>
              </w:rPr>
            </w:pPr>
            <w:r>
              <w:rPr>
                <w:rFonts w:cs="Times New Roman"/>
                <w:b/>
                <w:kern w:val="0"/>
                <w:sz w:val="21"/>
                <w:szCs w:val="21"/>
              </w:rPr>
              <w:t>（μg/m</w:t>
            </w:r>
            <w:r>
              <w:rPr>
                <w:rFonts w:cs="Times New Roman"/>
                <w:b/>
                <w:kern w:val="0"/>
                <w:sz w:val="21"/>
                <w:szCs w:val="21"/>
                <w:vertAlign w:val="superscript"/>
              </w:rPr>
              <w:t>3</w:t>
            </w:r>
            <w:r>
              <w:rPr>
                <w:rFonts w:cs="Times New Roman"/>
                <w:b/>
                <w:kern w:val="0"/>
                <w:sz w:val="21"/>
                <w:szCs w:val="21"/>
              </w:rPr>
              <w:t>）</w:t>
            </w:r>
          </w:p>
        </w:tc>
        <w:tc>
          <w:tcPr>
            <w:tcW w:w="661" w:type="pct"/>
            <w:vAlign w:val="center"/>
          </w:tcPr>
          <w:p w14:paraId="0F00D022">
            <w:pPr>
              <w:widowControl/>
              <w:adjustRightInd/>
              <w:spacing w:line="240" w:lineRule="auto"/>
              <w:ind w:firstLine="0" w:firstLineChars="0"/>
              <w:jc w:val="center"/>
              <w:rPr>
                <w:rFonts w:cs="Times New Roman"/>
                <w:b/>
                <w:kern w:val="0"/>
                <w:sz w:val="21"/>
                <w:szCs w:val="21"/>
              </w:rPr>
            </w:pPr>
            <w:r>
              <w:rPr>
                <w:rFonts w:cs="Times New Roman"/>
                <w:b/>
                <w:kern w:val="0"/>
                <w:sz w:val="21"/>
                <w:szCs w:val="21"/>
              </w:rPr>
              <w:t>现状浓度</w:t>
            </w:r>
          </w:p>
          <w:p w14:paraId="2D3D69C4">
            <w:pPr>
              <w:widowControl/>
              <w:adjustRightInd/>
              <w:spacing w:line="240" w:lineRule="auto"/>
              <w:ind w:firstLine="0" w:firstLineChars="0"/>
              <w:jc w:val="center"/>
              <w:rPr>
                <w:rFonts w:cs="Times New Roman"/>
                <w:b/>
                <w:kern w:val="0"/>
                <w:sz w:val="21"/>
                <w:szCs w:val="21"/>
              </w:rPr>
            </w:pPr>
            <w:r>
              <w:rPr>
                <w:rFonts w:cs="Times New Roman"/>
                <w:b/>
                <w:kern w:val="0"/>
                <w:sz w:val="21"/>
                <w:szCs w:val="21"/>
              </w:rPr>
              <w:t>（μg/m</w:t>
            </w:r>
            <w:r>
              <w:rPr>
                <w:rFonts w:cs="Times New Roman"/>
                <w:b/>
                <w:kern w:val="0"/>
                <w:sz w:val="21"/>
                <w:szCs w:val="21"/>
                <w:vertAlign w:val="superscript"/>
              </w:rPr>
              <w:t>3</w:t>
            </w:r>
            <w:r>
              <w:rPr>
                <w:rFonts w:cs="Times New Roman"/>
                <w:b/>
                <w:kern w:val="0"/>
                <w:sz w:val="21"/>
                <w:szCs w:val="21"/>
              </w:rPr>
              <w:t>）</w:t>
            </w:r>
          </w:p>
        </w:tc>
        <w:tc>
          <w:tcPr>
            <w:tcW w:w="441" w:type="pct"/>
            <w:vAlign w:val="center"/>
          </w:tcPr>
          <w:p w14:paraId="280F4DA2">
            <w:pPr>
              <w:widowControl/>
              <w:adjustRightInd/>
              <w:spacing w:line="240" w:lineRule="auto"/>
              <w:ind w:firstLine="0" w:firstLineChars="0"/>
              <w:jc w:val="center"/>
              <w:rPr>
                <w:rFonts w:cs="Times New Roman"/>
                <w:b/>
                <w:kern w:val="0"/>
                <w:sz w:val="21"/>
                <w:szCs w:val="21"/>
              </w:rPr>
            </w:pPr>
            <w:r>
              <w:rPr>
                <w:rFonts w:cs="Times New Roman"/>
                <w:b/>
                <w:kern w:val="0"/>
                <w:sz w:val="21"/>
                <w:szCs w:val="21"/>
              </w:rPr>
              <w:t>占标率</w:t>
            </w:r>
          </w:p>
          <w:p w14:paraId="6E2219FD">
            <w:pPr>
              <w:widowControl/>
              <w:adjustRightInd/>
              <w:spacing w:line="240" w:lineRule="auto"/>
              <w:ind w:firstLine="0" w:firstLineChars="0"/>
              <w:jc w:val="center"/>
              <w:rPr>
                <w:rFonts w:cs="Times New Roman"/>
                <w:b/>
                <w:kern w:val="0"/>
                <w:sz w:val="21"/>
                <w:szCs w:val="21"/>
              </w:rPr>
            </w:pPr>
            <w:r>
              <w:rPr>
                <w:rFonts w:cs="Times New Roman"/>
                <w:b/>
                <w:kern w:val="0"/>
                <w:sz w:val="21"/>
                <w:szCs w:val="21"/>
              </w:rPr>
              <w:t>（%）</w:t>
            </w:r>
          </w:p>
        </w:tc>
        <w:tc>
          <w:tcPr>
            <w:tcW w:w="368" w:type="pct"/>
            <w:vAlign w:val="center"/>
          </w:tcPr>
          <w:p w14:paraId="2D4BEC75">
            <w:pPr>
              <w:widowControl/>
              <w:adjustRightInd/>
              <w:spacing w:line="240" w:lineRule="auto"/>
              <w:ind w:firstLine="0" w:firstLineChars="0"/>
              <w:jc w:val="center"/>
              <w:rPr>
                <w:rFonts w:cs="Times New Roman"/>
                <w:b/>
                <w:kern w:val="0"/>
                <w:sz w:val="21"/>
                <w:szCs w:val="21"/>
              </w:rPr>
            </w:pPr>
            <w:r>
              <w:rPr>
                <w:rFonts w:cs="Times New Roman"/>
                <w:b/>
                <w:kern w:val="0"/>
                <w:sz w:val="21"/>
                <w:szCs w:val="21"/>
              </w:rPr>
              <w:t>超标</w:t>
            </w:r>
          </w:p>
          <w:p w14:paraId="54BB0D8F">
            <w:pPr>
              <w:widowControl/>
              <w:adjustRightInd/>
              <w:spacing w:line="240" w:lineRule="auto"/>
              <w:ind w:firstLine="0" w:firstLineChars="0"/>
              <w:jc w:val="center"/>
              <w:rPr>
                <w:rFonts w:cs="Times New Roman"/>
                <w:b/>
                <w:kern w:val="0"/>
                <w:sz w:val="21"/>
                <w:szCs w:val="21"/>
              </w:rPr>
            </w:pPr>
            <w:r>
              <w:rPr>
                <w:rFonts w:cs="Times New Roman"/>
                <w:b/>
                <w:kern w:val="0"/>
                <w:sz w:val="21"/>
                <w:szCs w:val="21"/>
              </w:rPr>
              <w:t>倍数</w:t>
            </w:r>
          </w:p>
        </w:tc>
        <w:tc>
          <w:tcPr>
            <w:tcW w:w="588" w:type="pct"/>
            <w:vAlign w:val="center"/>
          </w:tcPr>
          <w:p w14:paraId="2704049D">
            <w:pPr>
              <w:widowControl/>
              <w:adjustRightInd/>
              <w:spacing w:line="240" w:lineRule="auto"/>
              <w:ind w:firstLine="0" w:firstLineChars="0"/>
              <w:jc w:val="center"/>
              <w:rPr>
                <w:rFonts w:cs="Times New Roman"/>
                <w:b/>
                <w:kern w:val="0"/>
                <w:sz w:val="21"/>
                <w:szCs w:val="21"/>
              </w:rPr>
            </w:pPr>
            <w:r>
              <w:rPr>
                <w:rFonts w:cs="Times New Roman"/>
                <w:b/>
                <w:kern w:val="0"/>
                <w:sz w:val="21"/>
                <w:szCs w:val="21"/>
              </w:rPr>
              <w:t>日均浓度</w:t>
            </w:r>
          </w:p>
          <w:p w14:paraId="6031B075">
            <w:pPr>
              <w:widowControl/>
              <w:adjustRightInd/>
              <w:spacing w:line="240" w:lineRule="auto"/>
              <w:ind w:firstLine="0" w:firstLineChars="0"/>
              <w:jc w:val="center"/>
              <w:rPr>
                <w:rFonts w:cs="Times New Roman"/>
                <w:b/>
                <w:kern w:val="0"/>
                <w:sz w:val="21"/>
                <w:szCs w:val="21"/>
              </w:rPr>
            </w:pPr>
            <w:r>
              <w:rPr>
                <w:rFonts w:cs="Times New Roman"/>
                <w:b/>
                <w:kern w:val="0"/>
                <w:sz w:val="21"/>
                <w:szCs w:val="21"/>
              </w:rPr>
              <w:t>超标频率（%）</w:t>
            </w:r>
          </w:p>
        </w:tc>
        <w:tc>
          <w:tcPr>
            <w:tcW w:w="441" w:type="pct"/>
            <w:vAlign w:val="center"/>
          </w:tcPr>
          <w:p w14:paraId="6D4B65E6">
            <w:pPr>
              <w:widowControl/>
              <w:adjustRightInd/>
              <w:spacing w:line="240" w:lineRule="auto"/>
              <w:ind w:firstLine="0" w:firstLineChars="0"/>
              <w:jc w:val="center"/>
              <w:rPr>
                <w:rFonts w:cs="Times New Roman"/>
                <w:b/>
                <w:kern w:val="0"/>
                <w:sz w:val="21"/>
                <w:szCs w:val="21"/>
              </w:rPr>
            </w:pPr>
            <w:r>
              <w:rPr>
                <w:rFonts w:cs="Times New Roman"/>
                <w:b/>
                <w:kern w:val="0"/>
                <w:sz w:val="21"/>
                <w:szCs w:val="21"/>
              </w:rPr>
              <w:t>达标</w:t>
            </w:r>
          </w:p>
          <w:p w14:paraId="009109E4">
            <w:pPr>
              <w:widowControl/>
              <w:adjustRightInd/>
              <w:spacing w:line="240" w:lineRule="auto"/>
              <w:ind w:firstLine="0" w:firstLineChars="0"/>
              <w:jc w:val="center"/>
              <w:rPr>
                <w:rFonts w:cs="Times New Roman"/>
                <w:b/>
                <w:kern w:val="0"/>
                <w:sz w:val="21"/>
                <w:szCs w:val="21"/>
              </w:rPr>
            </w:pPr>
            <w:r>
              <w:rPr>
                <w:rFonts w:cs="Times New Roman"/>
                <w:b/>
                <w:kern w:val="0"/>
                <w:sz w:val="21"/>
                <w:szCs w:val="21"/>
              </w:rPr>
              <w:t>情况</w:t>
            </w:r>
          </w:p>
        </w:tc>
      </w:tr>
      <w:tr w14:paraId="2317863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41" w:type="pct"/>
            <w:vMerge w:val="restart"/>
            <w:vAlign w:val="center"/>
          </w:tcPr>
          <w:p w14:paraId="2C533C1D">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扬州仪征环保局</w:t>
            </w:r>
          </w:p>
        </w:tc>
        <w:tc>
          <w:tcPr>
            <w:tcW w:w="441" w:type="pct"/>
            <w:vMerge w:val="restart"/>
            <w:vAlign w:val="center"/>
          </w:tcPr>
          <w:p w14:paraId="1035F935">
            <w:pPr>
              <w:widowControl/>
              <w:adjustRightInd/>
              <w:spacing w:line="240" w:lineRule="auto"/>
              <w:ind w:firstLine="0" w:firstLineChars="0"/>
              <w:jc w:val="center"/>
              <w:rPr>
                <w:rFonts w:cs="Times New Roman"/>
                <w:kern w:val="0"/>
                <w:sz w:val="21"/>
                <w:szCs w:val="21"/>
              </w:rPr>
            </w:pPr>
            <w:r>
              <w:rPr>
                <w:rFonts w:cs="Times New Roman"/>
                <w:kern w:val="0"/>
                <w:sz w:val="21"/>
                <w:szCs w:val="21"/>
              </w:rPr>
              <w:t>SO</w:t>
            </w:r>
            <w:r>
              <w:rPr>
                <w:rFonts w:cs="Times New Roman"/>
                <w:kern w:val="0"/>
                <w:sz w:val="21"/>
                <w:szCs w:val="21"/>
                <w:vertAlign w:val="subscript"/>
              </w:rPr>
              <w:t>2</w:t>
            </w:r>
          </w:p>
        </w:tc>
        <w:tc>
          <w:tcPr>
            <w:tcW w:w="958" w:type="pct"/>
            <w:vAlign w:val="center"/>
          </w:tcPr>
          <w:p w14:paraId="01A62379">
            <w:pPr>
              <w:widowControl/>
              <w:adjustRightInd/>
              <w:spacing w:line="240" w:lineRule="auto"/>
              <w:ind w:firstLine="0" w:firstLineChars="0"/>
              <w:jc w:val="center"/>
              <w:rPr>
                <w:rFonts w:cs="Times New Roman"/>
                <w:kern w:val="0"/>
                <w:sz w:val="21"/>
                <w:szCs w:val="21"/>
              </w:rPr>
            </w:pPr>
            <w:r>
              <w:rPr>
                <w:rFonts w:cs="Times New Roman"/>
                <w:kern w:val="0"/>
                <w:sz w:val="21"/>
                <w:szCs w:val="21"/>
              </w:rPr>
              <w:t>年平均质量浓度</w:t>
            </w:r>
          </w:p>
        </w:tc>
        <w:tc>
          <w:tcPr>
            <w:tcW w:w="661" w:type="pct"/>
            <w:vAlign w:val="center"/>
          </w:tcPr>
          <w:p w14:paraId="5DAB9BCB">
            <w:pPr>
              <w:widowControl/>
              <w:adjustRightInd/>
              <w:spacing w:line="240" w:lineRule="auto"/>
              <w:ind w:firstLine="0" w:firstLineChars="0"/>
              <w:jc w:val="center"/>
              <w:rPr>
                <w:rFonts w:cs="Times New Roman"/>
                <w:kern w:val="0"/>
                <w:sz w:val="21"/>
                <w:szCs w:val="21"/>
              </w:rPr>
            </w:pPr>
            <w:r>
              <w:rPr>
                <w:rFonts w:cs="Times New Roman"/>
                <w:kern w:val="0"/>
                <w:sz w:val="21"/>
                <w:szCs w:val="21"/>
              </w:rPr>
              <w:t>60</w:t>
            </w:r>
          </w:p>
        </w:tc>
        <w:tc>
          <w:tcPr>
            <w:tcW w:w="661" w:type="pct"/>
            <w:vAlign w:val="center"/>
          </w:tcPr>
          <w:p w14:paraId="1B84957D">
            <w:pPr>
              <w:widowControl/>
              <w:adjustRightInd/>
              <w:spacing w:line="240" w:lineRule="auto"/>
              <w:ind w:firstLine="0" w:firstLineChars="0"/>
              <w:jc w:val="center"/>
              <w:rPr>
                <w:rFonts w:cs="Times New Roman"/>
                <w:kern w:val="0"/>
                <w:sz w:val="21"/>
                <w:szCs w:val="21"/>
              </w:rPr>
            </w:pPr>
            <w:r>
              <w:rPr>
                <w:sz w:val="21"/>
              </w:rPr>
              <w:t>8</w:t>
            </w:r>
          </w:p>
        </w:tc>
        <w:tc>
          <w:tcPr>
            <w:tcW w:w="441" w:type="pct"/>
            <w:vAlign w:val="center"/>
          </w:tcPr>
          <w:p w14:paraId="48679A13">
            <w:pPr>
              <w:widowControl/>
              <w:adjustRightInd/>
              <w:spacing w:line="240" w:lineRule="auto"/>
              <w:ind w:firstLine="0" w:firstLineChars="0"/>
              <w:jc w:val="center"/>
              <w:rPr>
                <w:rFonts w:cs="Times New Roman"/>
                <w:kern w:val="0"/>
                <w:sz w:val="21"/>
                <w:szCs w:val="21"/>
              </w:rPr>
            </w:pPr>
            <w:r>
              <w:rPr>
                <w:sz w:val="21"/>
              </w:rPr>
              <w:t>13.3</w:t>
            </w:r>
          </w:p>
        </w:tc>
        <w:tc>
          <w:tcPr>
            <w:tcW w:w="368" w:type="pct"/>
            <w:vAlign w:val="center"/>
          </w:tcPr>
          <w:p w14:paraId="498EB78C">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588" w:type="pct"/>
            <w:vAlign w:val="center"/>
          </w:tcPr>
          <w:p w14:paraId="03245E3D">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441" w:type="pct"/>
            <w:vMerge w:val="restart"/>
            <w:vAlign w:val="center"/>
          </w:tcPr>
          <w:p w14:paraId="253FFE9D">
            <w:pPr>
              <w:widowControl/>
              <w:adjustRightInd/>
              <w:spacing w:line="240" w:lineRule="auto"/>
              <w:ind w:firstLine="0" w:firstLineChars="0"/>
              <w:jc w:val="center"/>
              <w:rPr>
                <w:rFonts w:cs="Times New Roman"/>
                <w:kern w:val="0"/>
                <w:sz w:val="21"/>
                <w:szCs w:val="21"/>
              </w:rPr>
            </w:pPr>
            <w:r>
              <w:rPr>
                <w:rFonts w:cs="Times New Roman"/>
                <w:kern w:val="0"/>
                <w:sz w:val="21"/>
                <w:szCs w:val="21"/>
              </w:rPr>
              <w:t>达标</w:t>
            </w:r>
          </w:p>
        </w:tc>
      </w:tr>
      <w:tr w14:paraId="44E27D4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41" w:type="pct"/>
            <w:vMerge w:val="continue"/>
            <w:vAlign w:val="center"/>
          </w:tcPr>
          <w:p w14:paraId="5884806F">
            <w:pPr>
              <w:widowControl/>
              <w:adjustRightInd/>
              <w:spacing w:line="240" w:lineRule="auto"/>
              <w:ind w:firstLine="0" w:firstLineChars="0"/>
              <w:jc w:val="center"/>
              <w:rPr>
                <w:rFonts w:cs="Times New Roman"/>
                <w:kern w:val="0"/>
                <w:sz w:val="21"/>
                <w:szCs w:val="21"/>
              </w:rPr>
            </w:pPr>
          </w:p>
        </w:tc>
        <w:tc>
          <w:tcPr>
            <w:tcW w:w="441" w:type="pct"/>
            <w:vMerge w:val="continue"/>
            <w:vAlign w:val="center"/>
          </w:tcPr>
          <w:p w14:paraId="6E4012B7">
            <w:pPr>
              <w:widowControl/>
              <w:adjustRightInd/>
              <w:spacing w:line="240" w:lineRule="auto"/>
              <w:ind w:firstLine="0" w:firstLineChars="0"/>
              <w:jc w:val="center"/>
              <w:rPr>
                <w:rFonts w:cs="Times New Roman"/>
                <w:kern w:val="0"/>
                <w:sz w:val="21"/>
                <w:szCs w:val="21"/>
              </w:rPr>
            </w:pPr>
          </w:p>
        </w:tc>
        <w:tc>
          <w:tcPr>
            <w:tcW w:w="958" w:type="pct"/>
            <w:vAlign w:val="center"/>
          </w:tcPr>
          <w:p w14:paraId="2B1AE201">
            <w:pPr>
              <w:widowControl/>
              <w:adjustRightInd/>
              <w:spacing w:line="240" w:lineRule="auto"/>
              <w:ind w:firstLine="0" w:firstLineChars="0"/>
              <w:jc w:val="center"/>
              <w:rPr>
                <w:rFonts w:cs="Times New Roman"/>
                <w:kern w:val="0"/>
                <w:sz w:val="21"/>
                <w:szCs w:val="21"/>
              </w:rPr>
            </w:pPr>
            <w:r>
              <w:rPr>
                <w:rFonts w:cs="Times New Roman"/>
                <w:kern w:val="0"/>
                <w:sz w:val="21"/>
                <w:szCs w:val="21"/>
              </w:rPr>
              <w:t>24小时平均</w:t>
            </w:r>
          </w:p>
          <w:p w14:paraId="415D0D04">
            <w:pPr>
              <w:widowControl/>
              <w:adjustRightInd/>
              <w:spacing w:line="240" w:lineRule="auto"/>
              <w:ind w:firstLine="0" w:firstLineChars="0"/>
              <w:jc w:val="center"/>
              <w:rPr>
                <w:rFonts w:cs="Times New Roman"/>
                <w:kern w:val="0"/>
                <w:sz w:val="21"/>
                <w:szCs w:val="21"/>
              </w:rPr>
            </w:pPr>
            <w:r>
              <w:rPr>
                <w:rFonts w:cs="Times New Roman"/>
                <w:kern w:val="0"/>
                <w:sz w:val="21"/>
                <w:szCs w:val="21"/>
              </w:rPr>
              <w:t>第98百分位数</w:t>
            </w:r>
          </w:p>
        </w:tc>
        <w:tc>
          <w:tcPr>
            <w:tcW w:w="661" w:type="pct"/>
            <w:vAlign w:val="center"/>
          </w:tcPr>
          <w:p w14:paraId="29C92553">
            <w:pPr>
              <w:widowControl/>
              <w:adjustRightInd/>
              <w:spacing w:line="240" w:lineRule="auto"/>
              <w:ind w:firstLine="0" w:firstLineChars="0"/>
              <w:jc w:val="center"/>
              <w:rPr>
                <w:rFonts w:cs="Times New Roman"/>
                <w:kern w:val="0"/>
                <w:sz w:val="21"/>
                <w:szCs w:val="21"/>
              </w:rPr>
            </w:pPr>
            <w:r>
              <w:rPr>
                <w:rFonts w:cs="Times New Roman"/>
                <w:kern w:val="0"/>
                <w:sz w:val="21"/>
                <w:szCs w:val="21"/>
              </w:rPr>
              <w:t>150</w:t>
            </w:r>
          </w:p>
        </w:tc>
        <w:tc>
          <w:tcPr>
            <w:tcW w:w="661" w:type="pct"/>
            <w:vAlign w:val="center"/>
          </w:tcPr>
          <w:p w14:paraId="24A9B6F2">
            <w:pPr>
              <w:widowControl/>
              <w:adjustRightInd/>
              <w:spacing w:line="240" w:lineRule="auto"/>
              <w:ind w:firstLine="0" w:firstLineChars="0"/>
              <w:jc w:val="center"/>
              <w:rPr>
                <w:rFonts w:cs="Times New Roman"/>
                <w:kern w:val="0"/>
                <w:sz w:val="21"/>
                <w:szCs w:val="21"/>
              </w:rPr>
            </w:pPr>
            <w:r>
              <w:rPr>
                <w:sz w:val="21"/>
              </w:rPr>
              <w:t>15</w:t>
            </w:r>
          </w:p>
        </w:tc>
        <w:tc>
          <w:tcPr>
            <w:tcW w:w="441" w:type="pct"/>
            <w:vAlign w:val="center"/>
          </w:tcPr>
          <w:p w14:paraId="1DDC3AEE">
            <w:pPr>
              <w:widowControl/>
              <w:adjustRightInd/>
              <w:spacing w:line="240" w:lineRule="auto"/>
              <w:ind w:firstLine="0" w:firstLineChars="0"/>
              <w:jc w:val="center"/>
              <w:rPr>
                <w:rFonts w:cs="Times New Roman"/>
                <w:kern w:val="0"/>
                <w:sz w:val="21"/>
                <w:szCs w:val="21"/>
              </w:rPr>
            </w:pPr>
            <w:r>
              <w:rPr>
                <w:sz w:val="21"/>
              </w:rPr>
              <w:t>10.0</w:t>
            </w:r>
          </w:p>
        </w:tc>
        <w:tc>
          <w:tcPr>
            <w:tcW w:w="368" w:type="pct"/>
            <w:vAlign w:val="center"/>
          </w:tcPr>
          <w:p w14:paraId="24CD8E36">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588" w:type="pct"/>
            <w:vAlign w:val="center"/>
          </w:tcPr>
          <w:p w14:paraId="7CD5679C">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441" w:type="pct"/>
            <w:vMerge w:val="continue"/>
            <w:vAlign w:val="center"/>
          </w:tcPr>
          <w:p w14:paraId="21F4BC24">
            <w:pPr>
              <w:widowControl/>
              <w:adjustRightInd/>
              <w:spacing w:line="240" w:lineRule="auto"/>
              <w:ind w:firstLine="0" w:firstLineChars="0"/>
              <w:jc w:val="center"/>
              <w:rPr>
                <w:rFonts w:cs="Times New Roman"/>
                <w:kern w:val="0"/>
                <w:sz w:val="21"/>
                <w:szCs w:val="21"/>
              </w:rPr>
            </w:pPr>
          </w:p>
        </w:tc>
      </w:tr>
      <w:tr w14:paraId="14144B6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41" w:type="pct"/>
            <w:vMerge w:val="continue"/>
            <w:vAlign w:val="center"/>
          </w:tcPr>
          <w:p w14:paraId="3FED0295">
            <w:pPr>
              <w:widowControl/>
              <w:adjustRightInd/>
              <w:spacing w:line="240" w:lineRule="auto"/>
              <w:ind w:firstLine="0" w:firstLineChars="0"/>
              <w:jc w:val="center"/>
              <w:rPr>
                <w:rFonts w:cs="Times New Roman"/>
                <w:kern w:val="0"/>
                <w:sz w:val="21"/>
                <w:szCs w:val="21"/>
              </w:rPr>
            </w:pPr>
          </w:p>
        </w:tc>
        <w:tc>
          <w:tcPr>
            <w:tcW w:w="441" w:type="pct"/>
            <w:vMerge w:val="restart"/>
            <w:vAlign w:val="center"/>
          </w:tcPr>
          <w:p w14:paraId="0288D64A">
            <w:pPr>
              <w:widowControl/>
              <w:adjustRightInd/>
              <w:spacing w:line="240" w:lineRule="auto"/>
              <w:ind w:firstLine="0" w:firstLineChars="0"/>
              <w:jc w:val="center"/>
              <w:rPr>
                <w:rFonts w:cs="Times New Roman"/>
                <w:kern w:val="0"/>
                <w:sz w:val="21"/>
                <w:szCs w:val="21"/>
              </w:rPr>
            </w:pPr>
            <w:r>
              <w:rPr>
                <w:rFonts w:cs="Times New Roman"/>
                <w:kern w:val="0"/>
                <w:sz w:val="21"/>
                <w:szCs w:val="21"/>
              </w:rPr>
              <w:t>NO</w:t>
            </w:r>
            <w:r>
              <w:rPr>
                <w:rFonts w:cs="Times New Roman"/>
                <w:kern w:val="0"/>
                <w:sz w:val="21"/>
                <w:szCs w:val="21"/>
                <w:vertAlign w:val="subscript"/>
              </w:rPr>
              <w:t>2</w:t>
            </w:r>
          </w:p>
        </w:tc>
        <w:tc>
          <w:tcPr>
            <w:tcW w:w="958" w:type="pct"/>
            <w:vAlign w:val="center"/>
          </w:tcPr>
          <w:p w14:paraId="56918549">
            <w:pPr>
              <w:widowControl/>
              <w:adjustRightInd/>
              <w:spacing w:line="240" w:lineRule="auto"/>
              <w:ind w:firstLine="0" w:firstLineChars="0"/>
              <w:jc w:val="center"/>
              <w:rPr>
                <w:rFonts w:cs="Times New Roman"/>
                <w:kern w:val="0"/>
                <w:sz w:val="21"/>
                <w:szCs w:val="21"/>
              </w:rPr>
            </w:pPr>
            <w:r>
              <w:rPr>
                <w:rFonts w:cs="Times New Roman"/>
                <w:kern w:val="0"/>
                <w:sz w:val="21"/>
                <w:szCs w:val="21"/>
              </w:rPr>
              <w:t>年平均质量浓度</w:t>
            </w:r>
          </w:p>
        </w:tc>
        <w:tc>
          <w:tcPr>
            <w:tcW w:w="661" w:type="pct"/>
            <w:vAlign w:val="center"/>
          </w:tcPr>
          <w:p w14:paraId="27B32866">
            <w:pPr>
              <w:widowControl/>
              <w:adjustRightInd/>
              <w:spacing w:line="240" w:lineRule="auto"/>
              <w:ind w:firstLine="0" w:firstLineChars="0"/>
              <w:jc w:val="center"/>
              <w:rPr>
                <w:rFonts w:cs="Times New Roman"/>
                <w:kern w:val="0"/>
                <w:sz w:val="21"/>
                <w:szCs w:val="21"/>
              </w:rPr>
            </w:pPr>
            <w:r>
              <w:rPr>
                <w:rFonts w:cs="Times New Roman"/>
                <w:kern w:val="0"/>
                <w:sz w:val="21"/>
                <w:szCs w:val="21"/>
              </w:rPr>
              <w:t>40</w:t>
            </w:r>
          </w:p>
        </w:tc>
        <w:tc>
          <w:tcPr>
            <w:tcW w:w="661" w:type="pct"/>
            <w:vAlign w:val="center"/>
          </w:tcPr>
          <w:p w14:paraId="1F21AA99">
            <w:pPr>
              <w:widowControl/>
              <w:adjustRightInd/>
              <w:spacing w:line="240" w:lineRule="auto"/>
              <w:ind w:firstLine="0" w:firstLineChars="0"/>
              <w:jc w:val="center"/>
              <w:rPr>
                <w:rFonts w:cs="Times New Roman"/>
                <w:kern w:val="0"/>
                <w:sz w:val="21"/>
                <w:szCs w:val="21"/>
              </w:rPr>
            </w:pPr>
            <w:r>
              <w:rPr>
                <w:sz w:val="21"/>
              </w:rPr>
              <w:t>28</w:t>
            </w:r>
          </w:p>
        </w:tc>
        <w:tc>
          <w:tcPr>
            <w:tcW w:w="441" w:type="pct"/>
            <w:vAlign w:val="center"/>
          </w:tcPr>
          <w:p w14:paraId="699A6561">
            <w:pPr>
              <w:widowControl/>
              <w:adjustRightInd/>
              <w:spacing w:line="240" w:lineRule="auto"/>
              <w:ind w:firstLine="0" w:firstLineChars="0"/>
              <w:jc w:val="center"/>
              <w:rPr>
                <w:rFonts w:cs="Times New Roman"/>
                <w:kern w:val="0"/>
                <w:sz w:val="21"/>
                <w:szCs w:val="21"/>
              </w:rPr>
            </w:pPr>
            <w:r>
              <w:rPr>
                <w:sz w:val="21"/>
              </w:rPr>
              <w:t>70.0</w:t>
            </w:r>
          </w:p>
        </w:tc>
        <w:tc>
          <w:tcPr>
            <w:tcW w:w="368" w:type="pct"/>
            <w:vAlign w:val="center"/>
          </w:tcPr>
          <w:p w14:paraId="6330241C">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588" w:type="pct"/>
            <w:vMerge w:val="restart"/>
            <w:vAlign w:val="center"/>
          </w:tcPr>
          <w:p w14:paraId="48E63943">
            <w:pPr>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441" w:type="pct"/>
            <w:vMerge w:val="restart"/>
            <w:vAlign w:val="center"/>
          </w:tcPr>
          <w:p w14:paraId="432F992E">
            <w:pPr>
              <w:widowControl/>
              <w:adjustRightInd/>
              <w:spacing w:line="240" w:lineRule="auto"/>
              <w:ind w:firstLine="0" w:firstLineChars="0"/>
              <w:jc w:val="center"/>
              <w:rPr>
                <w:rFonts w:cs="Times New Roman"/>
                <w:kern w:val="0"/>
                <w:sz w:val="21"/>
                <w:szCs w:val="21"/>
              </w:rPr>
            </w:pPr>
            <w:r>
              <w:rPr>
                <w:rFonts w:cs="Times New Roman"/>
                <w:kern w:val="0"/>
                <w:sz w:val="21"/>
                <w:szCs w:val="21"/>
              </w:rPr>
              <w:t>达标</w:t>
            </w:r>
          </w:p>
        </w:tc>
      </w:tr>
      <w:tr w14:paraId="1D89AAA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41" w:type="pct"/>
            <w:vMerge w:val="continue"/>
            <w:vAlign w:val="center"/>
          </w:tcPr>
          <w:p w14:paraId="699CC7FD">
            <w:pPr>
              <w:widowControl/>
              <w:adjustRightInd/>
              <w:spacing w:line="240" w:lineRule="auto"/>
              <w:ind w:firstLine="0" w:firstLineChars="0"/>
              <w:jc w:val="center"/>
              <w:rPr>
                <w:rFonts w:cs="Times New Roman"/>
                <w:kern w:val="0"/>
                <w:sz w:val="21"/>
                <w:szCs w:val="21"/>
              </w:rPr>
            </w:pPr>
          </w:p>
        </w:tc>
        <w:tc>
          <w:tcPr>
            <w:tcW w:w="441" w:type="pct"/>
            <w:vMerge w:val="continue"/>
            <w:vAlign w:val="center"/>
          </w:tcPr>
          <w:p w14:paraId="3EB12980">
            <w:pPr>
              <w:widowControl/>
              <w:adjustRightInd/>
              <w:spacing w:line="240" w:lineRule="auto"/>
              <w:ind w:firstLine="0" w:firstLineChars="0"/>
              <w:jc w:val="center"/>
              <w:rPr>
                <w:rFonts w:cs="Times New Roman"/>
                <w:kern w:val="0"/>
                <w:sz w:val="21"/>
                <w:szCs w:val="21"/>
              </w:rPr>
            </w:pPr>
          </w:p>
        </w:tc>
        <w:tc>
          <w:tcPr>
            <w:tcW w:w="958" w:type="pct"/>
            <w:vAlign w:val="center"/>
          </w:tcPr>
          <w:p w14:paraId="2D91DF41">
            <w:pPr>
              <w:widowControl/>
              <w:adjustRightInd/>
              <w:spacing w:line="240" w:lineRule="auto"/>
              <w:ind w:firstLine="0" w:firstLineChars="0"/>
              <w:jc w:val="center"/>
              <w:rPr>
                <w:rFonts w:cs="Times New Roman"/>
                <w:kern w:val="0"/>
                <w:sz w:val="21"/>
                <w:szCs w:val="21"/>
              </w:rPr>
            </w:pPr>
            <w:r>
              <w:rPr>
                <w:rFonts w:cs="Times New Roman"/>
                <w:kern w:val="0"/>
                <w:sz w:val="21"/>
                <w:szCs w:val="21"/>
              </w:rPr>
              <w:t>24小时平均</w:t>
            </w:r>
          </w:p>
          <w:p w14:paraId="502E8C97">
            <w:pPr>
              <w:widowControl/>
              <w:adjustRightInd/>
              <w:spacing w:line="240" w:lineRule="auto"/>
              <w:ind w:firstLine="0" w:firstLineChars="0"/>
              <w:jc w:val="center"/>
              <w:rPr>
                <w:rFonts w:cs="Times New Roman"/>
                <w:kern w:val="0"/>
                <w:sz w:val="21"/>
                <w:szCs w:val="21"/>
              </w:rPr>
            </w:pPr>
            <w:r>
              <w:rPr>
                <w:rFonts w:cs="Times New Roman"/>
                <w:kern w:val="0"/>
                <w:sz w:val="21"/>
                <w:szCs w:val="21"/>
              </w:rPr>
              <w:t>第98百分位数</w:t>
            </w:r>
          </w:p>
        </w:tc>
        <w:tc>
          <w:tcPr>
            <w:tcW w:w="661" w:type="pct"/>
            <w:vAlign w:val="center"/>
          </w:tcPr>
          <w:p w14:paraId="24D45DBD">
            <w:pPr>
              <w:widowControl/>
              <w:adjustRightInd/>
              <w:spacing w:line="240" w:lineRule="auto"/>
              <w:ind w:firstLine="0" w:firstLineChars="0"/>
              <w:jc w:val="center"/>
              <w:rPr>
                <w:rFonts w:cs="Times New Roman"/>
                <w:kern w:val="0"/>
                <w:sz w:val="21"/>
                <w:szCs w:val="21"/>
              </w:rPr>
            </w:pPr>
            <w:r>
              <w:rPr>
                <w:rFonts w:cs="Times New Roman"/>
                <w:kern w:val="0"/>
                <w:sz w:val="21"/>
                <w:szCs w:val="21"/>
              </w:rPr>
              <w:t>80</w:t>
            </w:r>
          </w:p>
        </w:tc>
        <w:tc>
          <w:tcPr>
            <w:tcW w:w="661" w:type="pct"/>
            <w:vAlign w:val="center"/>
          </w:tcPr>
          <w:p w14:paraId="021CF02F">
            <w:pPr>
              <w:widowControl/>
              <w:adjustRightInd/>
              <w:spacing w:line="240" w:lineRule="auto"/>
              <w:ind w:firstLine="0" w:firstLineChars="0"/>
              <w:jc w:val="center"/>
              <w:rPr>
                <w:rFonts w:cs="Times New Roman"/>
                <w:kern w:val="0"/>
                <w:sz w:val="21"/>
                <w:szCs w:val="21"/>
              </w:rPr>
            </w:pPr>
            <w:r>
              <w:rPr>
                <w:sz w:val="21"/>
              </w:rPr>
              <w:t>66</w:t>
            </w:r>
          </w:p>
        </w:tc>
        <w:tc>
          <w:tcPr>
            <w:tcW w:w="441" w:type="pct"/>
            <w:vAlign w:val="center"/>
          </w:tcPr>
          <w:p w14:paraId="2B36EA5B">
            <w:pPr>
              <w:widowControl/>
              <w:adjustRightInd/>
              <w:spacing w:line="240" w:lineRule="auto"/>
              <w:ind w:firstLine="0" w:firstLineChars="0"/>
              <w:jc w:val="center"/>
              <w:rPr>
                <w:rFonts w:cs="Times New Roman"/>
                <w:kern w:val="0"/>
                <w:sz w:val="21"/>
                <w:szCs w:val="21"/>
              </w:rPr>
            </w:pPr>
            <w:r>
              <w:rPr>
                <w:sz w:val="21"/>
              </w:rPr>
              <w:t>82.5</w:t>
            </w:r>
          </w:p>
        </w:tc>
        <w:tc>
          <w:tcPr>
            <w:tcW w:w="368" w:type="pct"/>
            <w:vAlign w:val="center"/>
          </w:tcPr>
          <w:p w14:paraId="74C97023">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588" w:type="pct"/>
            <w:vMerge w:val="continue"/>
            <w:vAlign w:val="center"/>
          </w:tcPr>
          <w:p w14:paraId="6EDFDFB4">
            <w:pPr>
              <w:widowControl/>
              <w:adjustRightInd/>
              <w:spacing w:line="240" w:lineRule="auto"/>
              <w:ind w:firstLine="0" w:firstLineChars="0"/>
              <w:jc w:val="center"/>
              <w:rPr>
                <w:rFonts w:cs="Times New Roman"/>
                <w:kern w:val="0"/>
                <w:sz w:val="21"/>
                <w:szCs w:val="21"/>
              </w:rPr>
            </w:pPr>
          </w:p>
        </w:tc>
        <w:tc>
          <w:tcPr>
            <w:tcW w:w="441" w:type="pct"/>
            <w:vMerge w:val="continue"/>
            <w:vAlign w:val="center"/>
          </w:tcPr>
          <w:p w14:paraId="1D95F94C">
            <w:pPr>
              <w:widowControl/>
              <w:adjustRightInd/>
              <w:spacing w:line="240" w:lineRule="auto"/>
              <w:ind w:firstLine="0" w:firstLineChars="0"/>
              <w:jc w:val="center"/>
              <w:rPr>
                <w:rFonts w:cs="Times New Roman"/>
                <w:kern w:val="0"/>
                <w:sz w:val="21"/>
                <w:szCs w:val="21"/>
              </w:rPr>
            </w:pPr>
          </w:p>
        </w:tc>
      </w:tr>
      <w:tr w14:paraId="6AEC7C5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41" w:type="pct"/>
            <w:vMerge w:val="continue"/>
            <w:vAlign w:val="center"/>
          </w:tcPr>
          <w:p w14:paraId="4564C4E6">
            <w:pPr>
              <w:widowControl/>
              <w:adjustRightInd/>
              <w:spacing w:line="240" w:lineRule="auto"/>
              <w:ind w:firstLine="0" w:firstLineChars="0"/>
              <w:jc w:val="center"/>
              <w:rPr>
                <w:rFonts w:cs="Times New Roman"/>
                <w:kern w:val="0"/>
                <w:sz w:val="21"/>
                <w:szCs w:val="21"/>
              </w:rPr>
            </w:pPr>
          </w:p>
        </w:tc>
        <w:tc>
          <w:tcPr>
            <w:tcW w:w="441" w:type="pct"/>
            <w:vMerge w:val="restart"/>
            <w:vAlign w:val="center"/>
          </w:tcPr>
          <w:p w14:paraId="45E28B8A">
            <w:pPr>
              <w:widowControl/>
              <w:adjustRightInd/>
              <w:spacing w:line="240" w:lineRule="auto"/>
              <w:ind w:firstLine="0" w:firstLineChars="0"/>
              <w:jc w:val="center"/>
              <w:rPr>
                <w:rFonts w:cs="Times New Roman"/>
                <w:kern w:val="0"/>
                <w:sz w:val="21"/>
                <w:szCs w:val="21"/>
              </w:rPr>
            </w:pPr>
            <w:r>
              <w:rPr>
                <w:rFonts w:cs="Times New Roman"/>
                <w:kern w:val="0"/>
                <w:sz w:val="21"/>
                <w:szCs w:val="21"/>
              </w:rPr>
              <w:t>PM</w:t>
            </w:r>
            <w:r>
              <w:rPr>
                <w:rFonts w:cs="Times New Roman"/>
                <w:kern w:val="0"/>
                <w:sz w:val="21"/>
                <w:szCs w:val="21"/>
                <w:vertAlign w:val="subscript"/>
              </w:rPr>
              <w:t>10</w:t>
            </w:r>
          </w:p>
        </w:tc>
        <w:tc>
          <w:tcPr>
            <w:tcW w:w="958" w:type="pct"/>
            <w:vAlign w:val="center"/>
          </w:tcPr>
          <w:p w14:paraId="1F0FFAC3">
            <w:pPr>
              <w:widowControl/>
              <w:adjustRightInd/>
              <w:spacing w:line="240" w:lineRule="auto"/>
              <w:ind w:firstLine="0" w:firstLineChars="0"/>
              <w:jc w:val="center"/>
              <w:rPr>
                <w:rFonts w:cs="Times New Roman"/>
                <w:kern w:val="0"/>
                <w:sz w:val="21"/>
                <w:szCs w:val="21"/>
              </w:rPr>
            </w:pPr>
            <w:r>
              <w:rPr>
                <w:rFonts w:cs="Times New Roman"/>
                <w:kern w:val="0"/>
                <w:sz w:val="21"/>
                <w:szCs w:val="21"/>
              </w:rPr>
              <w:t>年平均质量浓度</w:t>
            </w:r>
          </w:p>
        </w:tc>
        <w:tc>
          <w:tcPr>
            <w:tcW w:w="661" w:type="pct"/>
            <w:vAlign w:val="center"/>
          </w:tcPr>
          <w:p w14:paraId="4313C536">
            <w:pPr>
              <w:widowControl/>
              <w:adjustRightInd/>
              <w:spacing w:line="240" w:lineRule="auto"/>
              <w:ind w:firstLine="0" w:firstLineChars="0"/>
              <w:jc w:val="center"/>
              <w:rPr>
                <w:rFonts w:cs="Times New Roman"/>
                <w:kern w:val="0"/>
                <w:sz w:val="21"/>
                <w:szCs w:val="21"/>
              </w:rPr>
            </w:pPr>
            <w:r>
              <w:rPr>
                <w:rFonts w:cs="Times New Roman"/>
                <w:kern w:val="0"/>
                <w:sz w:val="21"/>
                <w:szCs w:val="21"/>
              </w:rPr>
              <w:t>70</w:t>
            </w:r>
          </w:p>
        </w:tc>
        <w:tc>
          <w:tcPr>
            <w:tcW w:w="661" w:type="pct"/>
            <w:vAlign w:val="center"/>
          </w:tcPr>
          <w:p w14:paraId="68816F33">
            <w:pPr>
              <w:widowControl/>
              <w:adjustRightInd/>
              <w:spacing w:line="240" w:lineRule="auto"/>
              <w:ind w:firstLine="0" w:firstLineChars="0"/>
              <w:jc w:val="center"/>
              <w:rPr>
                <w:rFonts w:cs="Times New Roman"/>
                <w:kern w:val="0"/>
                <w:sz w:val="21"/>
                <w:szCs w:val="21"/>
              </w:rPr>
            </w:pPr>
            <w:r>
              <w:rPr>
                <w:sz w:val="21"/>
              </w:rPr>
              <w:t>60</w:t>
            </w:r>
          </w:p>
        </w:tc>
        <w:tc>
          <w:tcPr>
            <w:tcW w:w="441" w:type="pct"/>
            <w:vAlign w:val="center"/>
          </w:tcPr>
          <w:p w14:paraId="4893D56A">
            <w:pPr>
              <w:widowControl/>
              <w:adjustRightInd/>
              <w:spacing w:line="240" w:lineRule="auto"/>
              <w:ind w:firstLine="0" w:firstLineChars="0"/>
              <w:jc w:val="center"/>
              <w:rPr>
                <w:rFonts w:cs="Times New Roman"/>
                <w:kern w:val="0"/>
                <w:sz w:val="21"/>
                <w:szCs w:val="21"/>
              </w:rPr>
            </w:pPr>
            <w:r>
              <w:rPr>
                <w:sz w:val="21"/>
              </w:rPr>
              <w:t>85.7</w:t>
            </w:r>
          </w:p>
        </w:tc>
        <w:tc>
          <w:tcPr>
            <w:tcW w:w="368" w:type="pct"/>
            <w:vAlign w:val="center"/>
          </w:tcPr>
          <w:p w14:paraId="6A6F0DD6">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588" w:type="pct"/>
            <w:vMerge w:val="restart"/>
            <w:vAlign w:val="center"/>
          </w:tcPr>
          <w:p w14:paraId="4172ABC6">
            <w:pPr>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441" w:type="pct"/>
            <w:vMerge w:val="restart"/>
            <w:vAlign w:val="center"/>
          </w:tcPr>
          <w:p w14:paraId="6734AD62">
            <w:pPr>
              <w:widowControl/>
              <w:adjustRightInd/>
              <w:spacing w:line="240" w:lineRule="auto"/>
              <w:ind w:firstLine="0" w:firstLineChars="0"/>
              <w:jc w:val="center"/>
              <w:rPr>
                <w:rFonts w:cs="Times New Roman"/>
                <w:kern w:val="0"/>
                <w:sz w:val="21"/>
                <w:szCs w:val="21"/>
              </w:rPr>
            </w:pPr>
            <w:r>
              <w:rPr>
                <w:rFonts w:cs="Times New Roman"/>
                <w:kern w:val="0"/>
                <w:sz w:val="21"/>
                <w:szCs w:val="21"/>
              </w:rPr>
              <w:t>达标</w:t>
            </w:r>
          </w:p>
        </w:tc>
      </w:tr>
      <w:tr w14:paraId="3A68005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41" w:type="pct"/>
            <w:vMerge w:val="continue"/>
            <w:vAlign w:val="center"/>
          </w:tcPr>
          <w:p w14:paraId="0D6BEDFB">
            <w:pPr>
              <w:widowControl/>
              <w:adjustRightInd/>
              <w:spacing w:line="240" w:lineRule="auto"/>
              <w:ind w:firstLine="0" w:firstLineChars="0"/>
              <w:jc w:val="center"/>
              <w:rPr>
                <w:rFonts w:cs="Times New Roman"/>
                <w:kern w:val="0"/>
                <w:sz w:val="21"/>
                <w:szCs w:val="21"/>
              </w:rPr>
            </w:pPr>
          </w:p>
        </w:tc>
        <w:tc>
          <w:tcPr>
            <w:tcW w:w="441" w:type="pct"/>
            <w:vMerge w:val="continue"/>
            <w:vAlign w:val="center"/>
          </w:tcPr>
          <w:p w14:paraId="009562C5">
            <w:pPr>
              <w:widowControl/>
              <w:adjustRightInd/>
              <w:spacing w:line="240" w:lineRule="auto"/>
              <w:ind w:firstLine="0" w:firstLineChars="0"/>
              <w:jc w:val="center"/>
              <w:rPr>
                <w:rFonts w:cs="Times New Roman"/>
                <w:kern w:val="0"/>
                <w:sz w:val="21"/>
                <w:szCs w:val="21"/>
              </w:rPr>
            </w:pPr>
          </w:p>
        </w:tc>
        <w:tc>
          <w:tcPr>
            <w:tcW w:w="958" w:type="pct"/>
            <w:vAlign w:val="center"/>
          </w:tcPr>
          <w:p w14:paraId="7DFAD5F6">
            <w:pPr>
              <w:widowControl/>
              <w:adjustRightInd/>
              <w:spacing w:line="240" w:lineRule="auto"/>
              <w:ind w:firstLine="0" w:firstLineChars="0"/>
              <w:jc w:val="center"/>
              <w:rPr>
                <w:rFonts w:cs="Times New Roman"/>
                <w:kern w:val="0"/>
                <w:sz w:val="21"/>
                <w:szCs w:val="21"/>
              </w:rPr>
            </w:pPr>
            <w:r>
              <w:rPr>
                <w:rFonts w:cs="Times New Roman"/>
                <w:kern w:val="0"/>
                <w:sz w:val="21"/>
                <w:szCs w:val="21"/>
              </w:rPr>
              <w:t>24小时平均</w:t>
            </w:r>
          </w:p>
          <w:p w14:paraId="1AEF39A1">
            <w:pPr>
              <w:widowControl/>
              <w:adjustRightInd/>
              <w:spacing w:line="240" w:lineRule="auto"/>
              <w:ind w:firstLine="0" w:firstLineChars="0"/>
              <w:jc w:val="center"/>
              <w:rPr>
                <w:rFonts w:cs="Times New Roman"/>
                <w:kern w:val="0"/>
                <w:sz w:val="21"/>
                <w:szCs w:val="21"/>
              </w:rPr>
            </w:pPr>
            <w:r>
              <w:rPr>
                <w:rFonts w:cs="Times New Roman"/>
                <w:kern w:val="0"/>
                <w:sz w:val="21"/>
                <w:szCs w:val="21"/>
              </w:rPr>
              <w:t>第95百分位数</w:t>
            </w:r>
          </w:p>
        </w:tc>
        <w:tc>
          <w:tcPr>
            <w:tcW w:w="661" w:type="pct"/>
            <w:vAlign w:val="center"/>
          </w:tcPr>
          <w:p w14:paraId="66828CDC">
            <w:pPr>
              <w:widowControl/>
              <w:adjustRightInd/>
              <w:spacing w:line="240" w:lineRule="auto"/>
              <w:ind w:firstLine="0" w:firstLineChars="0"/>
              <w:jc w:val="center"/>
              <w:rPr>
                <w:rFonts w:cs="Times New Roman"/>
                <w:kern w:val="0"/>
                <w:sz w:val="21"/>
                <w:szCs w:val="21"/>
              </w:rPr>
            </w:pPr>
            <w:r>
              <w:rPr>
                <w:rFonts w:cs="Times New Roman"/>
                <w:kern w:val="0"/>
                <w:sz w:val="21"/>
                <w:szCs w:val="21"/>
              </w:rPr>
              <w:t>150</w:t>
            </w:r>
          </w:p>
        </w:tc>
        <w:tc>
          <w:tcPr>
            <w:tcW w:w="661" w:type="pct"/>
            <w:vAlign w:val="center"/>
          </w:tcPr>
          <w:p w14:paraId="3962B6AE">
            <w:pPr>
              <w:widowControl/>
              <w:adjustRightInd/>
              <w:spacing w:line="240" w:lineRule="auto"/>
              <w:ind w:firstLine="0" w:firstLineChars="0"/>
              <w:jc w:val="center"/>
              <w:rPr>
                <w:rFonts w:cs="Times New Roman"/>
                <w:kern w:val="0"/>
                <w:sz w:val="21"/>
                <w:szCs w:val="21"/>
              </w:rPr>
            </w:pPr>
            <w:r>
              <w:rPr>
                <w:sz w:val="21"/>
              </w:rPr>
              <w:t>125</w:t>
            </w:r>
          </w:p>
        </w:tc>
        <w:tc>
          <w:tcPr>
            <w:tcW w:w="441" w:type="pct"/>
            <w:vAlign w:val="center"/>
          </w:tcPr>
          <w:p w14:paraId="1B06F420">
            <w:pPr>
              <w:widowControl/>
              <w:adjustRightInd/>
              <w:spacing w:line="240" w:lineRule="auto"/>
              <w:ind w:firstLine="0" w:firstLineChars="0"/>
              <w:jc w:val="center"/>
              <w:rPr>
                <w:rFonts w:cs="Times New Roman"/>
                <w:kern w:val="0"/>
                <w:sz w:val="21"/>
                <w:szCs w:val="21"/>
              </w:rPr>
            </w:pPr>
            <w:r>
              <w:rPr>
                <w:sz w:val="21"/>
              </w:rPr>
              <w:t>83.3</w:t>
            </w:r>
          </w:p>
        </w:tc>
        <w:tc>
          <w:tcPr>
            <w:tcW w:w="368" w:type="pct"/>
            <w:vAlign w:val="center"/>
          </w:tcPr>
          <w:p w14:paraId="74D02AF7">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588" w:type="pct"/>
            <w:vMerge w:val="continue"/>
            <w:vAlign w:val="center"/>
          </w:tcPr>
          <w:p w14:paraId="710D4089">
            <w:pPr>
              <w:widowControl/>
              <w:adjustRightInd/>
              <w:spacing w:line="240" w:lineRule="auto"/>
              <w:ind w:firstLine="0" w:firstLineChars="0"/>
              <w:jc w:val="center"/>
              <w:rPr>
                <w:rFonts w:cs="Times New Roman"/>
                <w:kern w:val="0"/>
                <w:sz w:val="21"/>
                <w:szCs w:val="21"/>
              </w:rPr>
            </w:pPr>
          </w:p>
        </w:tc>
        <w:tc>
          <w:tcPr>
            <w:tcW w:w="441" w:type="pct"/>
            <w:vMerge w:val="continue"/>
            <w:vAlign w:val="center"/>
          </w:tcPr>
          <w:p w14:paraId="2471BCE2">
            <w:pPr>
              <w:widowControl/>
              <w:adjustRightInd/>
              <w:spacing w:line="240" w:lineRule="auto"/>
              <w:ind w:firstLine="0" w:firstLineChars="0"/>
              <w:jc w:val="center"/>
              <w:rPr>
                <w:rFonts w:cs="Times New Roman"/>
                <w:kern w:val="0"/>
                <w:sz w:val="21"/>
                <w:szCs w:val="21"/>
              </w:rPr>
            </w:pPr>
          </w:p>
        </w:tc>
      </w:tr>
      <w:tr w14:paraId="5EC3AA2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41" w:type="pct"/>
            <w:vMerge w:val="continue"/>
            <w:vAlign w:val="center"/>
          </w:tcPr>
          <w:p w14:paraId="42E20C6E">
            <w:pPr>
              <w:widowControl/>
              <w:adjustRightInd/>
              <w:spacing w:line="240" w:lineRule="auto"/>
              <w:ind w:firstLine="0" w:firstLineChars="0"/>
              <w:jc w:val="center"/>
              <w:rPr>
                <w:rFonts w:cs="Times New Roman"/>
                <w:kern w:val="0"/>
                <w:sz w:val="21"/>
                <w:szCs w:val="21"/>
              </w:rPr>
            </w:pPr>
          </w:p>
        </w:tc>
        <w:tc>
          <w:tcPr>
            <w:tcW w:w="441" w:type="pct"/>
            <w:vMerge w:val="restart"/>
            <w:vAlign w:val="center"/>
          </w:tcPr>
          <w:p w14:paraId="7503B757">
            <w:pPr>
              <w:widowControl/>
              <w:adjustRightInd/>
              <w:spacing w:line="240" w:lineRule="auto"/>
              <w:ind w:firstLine="0" w:firstLineChars="0"/>
              <w:jc w:val="center"/>
              <w:rPr>
                <w:rFonts w:cs="Times New Roman"/>
                <w:kern w:val="0"/>
                <w:sz w:val="21"/>
                <w:szCs w:val="21"/>
              </w:rPr>
            </w:pPr>
            <w:r>
              <w:rPr>
                <w:rFonts w:cs="Times New Roman"/>
                <w:kern w:val="0"/>
                <w:sz w:val="21"/>
                <w:szCs w:val="21"/>
              </w:rPr>
              <w:t>PM</w:t>
            </w:r>
            <w:r>
              <w:rPr>
                <w:rFonts w:cs="Times New Roman"/>
                <w:kern w:val="0"/>
                <w:sz w:val="21"/>
                <w:szCs w:val="21"/>
                <w:vertAlign w:val="subscript"/>
              </w:rPr>
              <w:t>2.5</w:t>
            </w:r>
          </w:p>
        </w:tc>
        <w:tc>
          <w:tcPr>
            <w:tcW w:w="958" w:type="pct"/>
            <w:vAlign w:val="center"/>
          </w:tcPr>
          <w:p w14:paraId="2A9D8D93">
            <w:pPr>
              <w:widowControl/>
              <w:adjustRightInd/>
              <w:spacing w:line="240" w:lineRule="auto"/>
              <w:ind w:firstLine="0" w:firstLineChars="0"/>
              <w:jc w:val="center"/>
              <w:rPr>
                <w:rFonts w:cs="Times New Roman"/>
                <w:kern w:val="0"/>
                <w:sz w:val="21"/>
                <w:szCs w:val="21"/>
              </w:rPr>
            </w:pPr>
            <w:r>
              <w:rPr>
                <w:rFonts w:cs="Times New Roman"/>
                <w:kern w:val="0"/>
                <w:sz w:val="21"/>
                <w:szCs w:val="21"/>
              </w:rPr>
              <w:t>年平均质量浓度</w:t>
            </w:r>
          </w:p>
        </w:tc>
        <w:tc>
          <w:tcPr>
            <w:tcW w:w="661" w:type="pct"/>
            <w:vAlign w:val="center"/>
          </w:tcPr>
          <w:p w14:paraId="794D1BBD">
            <w:pPr>
              <w:widowControl/>
              <w:adjustRightInd/>
              <w:spacing w:line="240" w:lineRule="auto"/>
              <w:ind w:firstLine="0" w:firstLineChars="0"/>
              <w:jc w:val="center"/>
              <w:rPr>
                <w:rFonts w:cs="Times New Roman"/>
                <w:kern w:val="0"/>
                <w:sz w:val="21"/>
                <w:szCs w:val="21"/>
              </w:rPr>
            </w:pPr>
            <w:r>
              <w:rPr>
                <w:rFonts w:cs="Times New Roman"/>
                <w:kern w:val="0"/>
                <w:sz w:val="21"/>
                <w:szCs w:val="21"/>
              </w:rPr>
              <w:t>35</w:t>
            </w:r>
          </w:p>
        </w:tc>
        <w:tc>
          <w:tcPr>
            <w:tcW w:w="661" w:type="pct"/>
            <w:vAlign w:val="center"/>
          </w:tcPr>
          <w:p w14:paraId="1E2E0B9C">
            <w:pPr>
              <w:widowControl/>
              <w:adjustRightInd/>
              <w:spacing w:line="240" w:lineRule="auto"/>
              <w:ind w:firstLine="0" w:firstLineChars="0"/>
              <w:jc w:val="center"/>
              <w:rPr>
                <w:rFonts w:cs="Times New Roman"/>
                <w:kern w:val="0"/>
                <w:sz w:val="21"/>
                <w:szCs w:val="21"/>
              </w:rPr>
            </w:pPr>
            <w:r>
              <w:rPr>
                <w:sz w:val="21"/>
              </w:rPr>
              <w:t>31</w:t>
            </w:r>
          </w:p>
        </w:tc>
        <w:tc>
          <w:tcPr>
            <w:tcW w:w="441" w:type="pct"/>
            <w:vAlign w:val="center"/>
          </w:tcPr>
          <w:p w14:paraId="67803384">
            <w:pPr>
              <w:widowControl/>
              <w:adjustRightInd/>
              <w:spacing w:line="240" w:lineRule="auto"/>
              <w:ind w:firstLine="0" w:firstLineChars="0"/>
              <w:jc w:val="center"/>
              <w:rPr>
                <w:rFonts w:cs="Times New Roman"/>
                <w:kern w:val="0"/>
                <w:sz w:val="21"/>
                <w:szCs w:val="21"/>
              </w:rPr>
            </w:pPr>
            <w:r>
              <w:rPr>
                <w:sz w:val="21"/>
              </w:rPr>
              <w:t>88.6</w:t>
            </w:r>
          </w:p>
        </w:tc>
        <w:tc>
          <w:tcPr>
            <w:tcW w:w="368" w:type="pct"/>
            <w:vAlign w:val="center"/>
          </w:tcPr>
          <w:p w14:paraId="3C45329C">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588" w:type="pct"/>
            <w:vMerge w:val="restart"/>
            <w:vAlign w:val="center"/>
          </w:tcPr>
          <w:p w14:paraId="45B3547A">
            <w:pPr>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441" w:type="pct"/>
            <w:vMerge w:val="restart"/>
            <w:vAlign w:val="center"/>
          </w:tcPr>
          <w:p w14:paraId="0BBCA2F1">
            <w:pPr>
              <w:widowControl/>
              <w:adjustRightInd/>
              <w:spacing w:line="240" w:lineRule="auto"/>
              <w:ind w:firstLine="0" w:firstLineChars="0"/>
              <w:jc w:val="center"/>
              <w:rPr>
                <w:rFonts w:cs="Times New Roman"/>
                <w:kern w:val="0"/>
                <w:sz w:val="21"/>
                <w:szCs w:val="21"/>
              </w:rPr>
            </w:pPr>
            <w:r>
              <w:rPr>
                <w:rFonts w:cs="Times New Roman"/>
                <w:kern w:val="0"/>
                <w:sz w:val="21"/>
                <w:szCs w:val="21"/>
              </w:rPr>
              <w:t>达标</w:t>
            </w:r>
          </w:p>
        </w:tc>
      </w:tr>
      <w:tr w14:paraId="6EAC2DB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41" w:type="pct"/>
            <w:vMerge w:val="continue"/>
            <w:vAlign w:val="center"/>
          </w:tcPr>
          <w:p w14:paraId="13627EC5">
            <w:pPr>
              <w:widowControl/>
              <w:adjustRightInd/>
              <w:spacing w:line="240" w:lineRule="auto"/>
              <w:ind w:firstLine="0" w:firstLineChars="0"/>
              <w:jc w:val="center"/>
              <w:rPr>
                <w:rFonts w:cs="Times New Roman"/>
                <w:kern w:val="0"/>
                <w:sz w:val="21"/>
                <w:szCs w:val="21"/>
              </w:rPr>
            </w:pPr>
          </w:p>
        </w:tc>
        <w:tc>
          <w:tcPr>
            <w:tcW w:w="441" w:type="pct"/>
            <w:vMerge w:val="continue"/>
            <w:vAlign w:val="center"/>
          </w:tcPr>
          <w:p w14:paraId="44A609AF">
            <w:pPr>
              <w:widowControl/>
              <w:adjustRightInd/>
              <w:spacing w:line="240" w:lineRule="auto"/>
              <w:ind w:firstLine="0" w:firstLineChars="0"/>
              <w:jc w:val="center"/>
              <w:rPr>
                <w:rFonts w:cs="Times New Roman"/>
                <w:kern w:val="0"/>
                <w:sz w:val="21"/>
                <w:szCs w:val="21"/>
              </w:rPr>
            </w:pPr>
          </w:p>
        </w:tc>
        <w:tc>
          <w:tcPr>
            <w:tcW w:w="958" w:type="pct"/>
            <w:vAlign w:val="center"/>
          </w:tcPr>
          <w:p w14:paraId="30CE484E">
            <w:pPr>
              <w:widowControl/>
              <w:adjustRightInd/>
              <w:spacing w:line="240" w:lineRule="auto"/>
              <w:ind w:firstLine="0" w:firstLineChars="0"/>
              <w:jc w:val="center"/>
              <w:rPr>
                <w:rFonts w:cs="Times New Roman"/>
                <w:kern w:val="0"/>
                <w:sz w:val="21"/>
                <w:szCs w:val="21"/>
              </w:rPr>
            </w:pPr>
            <w:r>
              <w:rPr>
                <w:rFonts w:cs="Times New Roman"/>
                <w:kern w:val="0"/>
                <w:sz w:val="21"/>
                <w:szCs w:val="21"/>
              </w:rPr>
              <w:t>24小时平均</w:t>
            </w:r>
          </w:p>
          <w:p w14:paraId="74B8A7FB">
            <w:pPr>
              <w:widowControl/>
              <w:adjustRightInd/>
              <w:spacing w:line="240" w:lineRule="auto"/>
              <w:ind w:firstLine="0" w:firstLineChars="0"/>
              <w:jc w:val="center"/>
              <w:rPr>
                <w:rFonts w:cs="Times New Roman"/>
                <w:kern w:val="0"/>
                <w:sz w:val="21"/>
                <w:szCs w:val="21"/>
              </w:rPr>
            </w:pPr>
            <w:r>
              <w:rPr>
                <w:rFonts w:cs="Times New Roman"/>
                <w:kern w:val="0"/>
                <w:sz w:val="21"/>
                <w:szCs w:val="21"/>
              </w:rPr>
              <w:t>第95百分位数</w:t>
            </w:r>
          </w:p>
        </w:tc>
        <w:tc>
          <w:tcPr>
            <w:tcW w:w="661" w:type="pct"/>
            <w:vAlign w:val="center"/>
          </w:tcPr>
          <w:p w14:paraId="6B114B9B">
            <w:pPr>
              <w:widowControl/>
              <w:adjustRightInd/>
              <w:spacing w:line="240" w:lineRule="auto"/>
              <w:ind w:firstLine="0" w:firstLineChars="0"/>
              <w:jc w:val="center"/>
              <w:rPr>
                <w:rFonts w:cs="Times New Roman"/>
                <w:kern w:val="0"/>
                <w:sz w:val="21"/>
                <w:szCs w:val="21"/>
              </w:rPr>
            </w:pPr>
            <w:r>
              <w:rPr>
                <w:rFonts w:cs="Times New Roman"/>
                <w:kern w:val="0"/>
                <w:sz w:val="21"/>
                <w:szCs w:val="21"/>
              </w:rPr>
              <w:t>75</w:t>
            </w:r>
          </w:p>
        </w:tc>
        <w:tc>
          <w:tcPr>
            <w:tcW w:w="661" w:type="pct"/>
            <w:vAlign w:val="center"/>
          </w:tcPr>
          <w:p w14:paraId="118E6A3B">
            <w:pPr>
              <w:widowControl/>
              <w:adjustRightInd/>
              <w:spacing w:line="240" w:lineRule="auto"/>
              <w:ind w:firstLine="0" w:firstLineChars="0"/>
              <w:jc w:val="center"/>
              <w:rPr>
                <w:rFonts w:cs="Times New Roman"/>
                <w:kern w:val="0"/>
                <w:sz w:val="21"/>
                <w:szCs w:val="21"/>
              </w:rPr>
            </w:pPr>
            <w:r>
              <w:rPr>
                <w:sz w:val="21"/>
              </w:rPr>
              <w:t>69</w:t>
            </w:r>
          </w:p>
        </w:tc>
        <w:tc>
          <w:tcPr>
            <w:tcW w:w="441" w:type="pct"/>
            <w:vAlign w:val="center"/>
          </w:tcPr>
          <w:p w14:paraId="1F8E02B9">
            <w:pPr>
              <w:widowControl/>
              <w:adjustRightInd/>
              <w:spacing w:line="240" w:lineRule="auto"/>
              <w:ind w:firstLine="0" w:firstLineChars="0"/>
              <w:jc w:val="center"/>
              <w:rPr>
                <w:rFonts w:cs="Times New Roman"/>
                <w:kern w:val="0"/>
                <w:sz w:val="21"/>
                <w:szCs w:val="21"/>
              </w:rPr>
            </w:pPr>
            <w:r>
              <w:rPr>
                <w:sz w:val="21"/>
              </w:rPr>
              <w:t>92.0</w:t>
            </w:r>
          </w:p>
        </w:tc>
        <w:tc>
          <w:tcPr>
            <w:tcW w:w="368" w:type="pct"/>
            <w:vAlign w:val="center"/>
          </w:tcPr>
          <w:p w14:paraId="260B29E8">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588" w:type="pct"/>
            <w:vMerge w:val="continue"/>
            <w:vAlign w:val="center"/>
          </w:tcPr>
          <w:p w14:paraId="155373B0">
            <w:pPr>
              <w:widowControl/>
              <w:adjustRightInd/>
              <w:spacing w:line="240" w:lineRule="auto"/>
              <w:ind w:firstLine="0" w:firstLineChars="0"/>
              <w:jc w:val="center"/>
              <w:rPr>
                <w:rFonts w:cs="Times New Roman"/>
                <w:kern w:val="0"/>
                <w:sz w:val="21"/>
                <w:szCs w:val="21"/>
              </w:rPr>
            </w:pPr>
          </w:p>
        </w:tc>
        <w:tc>
          <w:tcPr>
            <w:tcW w:w="441" w:type="pct"/>
            <w:vMerge w:val="continue"/>
            <w:vAlign w:val="center"/>
          </w:tcPr>
          <w:p w14:paraId="3D89E893">
            <w:pPr>
              <w:widowControl/>
              <w:adjustRightInd/>
              <w:spacing w:line="240" w:lineRule="auto"/>
              <w:ind w:firstLine="0" w:firstLineChars="0"/>
              <w:jc w:val="center"/>
              <w:rPr>
                <w:rFonts w:cs="Times New Roman"/>
                <w:kern w:val="0"/>
                <w:sz w:val="21"/>
                <w:szCs w:val="21"/>
              </w:rPr>
            </w:pPr>
          </w:p>
        </w:tc>
      </w:tr>
      <w:tr w14:paraId="6F9A2B5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41" w:type="pct"/>
            <w:vMerge w:val="continue"/>
            <w:vAlign w:val="center"/>
          </w:tcPr>
          <w:p w14:paraId="5E63796F">
            <w:pPr>
              <w:widowControl/>
              <w:adjustRightInd/>
              <w:spacing w:line="240" w:lineRule="auto"/>
              <w:ind w:firstLine="0" w:firstLineChars="0"/>
              <w:jc w:val="center"/>
              <w:rPr>
                <w:rFonts w:cs="Times New Roman"/>
                <w:kern w:val="0"/>
                <w:sz w:val="21"/>
                <w:szCs w:val="21"/>
              </w:rPr>
            </w:pPr>
          </w:p>
        </w:tc>
        <w:tc>
          <w:tcPr>
            <w:tcW w:w="441" w:type="pct"/>
            <w:vAlign w:val="center"/>
          </w:tcPr>
          <w:p w14:paraId="29368625">
            <w:pPr>
              <w:widowControl/>
              <w:adjustRightInd/>
              <w:spacing w:line="240" w:lineRule="auto"/>
              <w:ind w:firstLine="0" w:firstLineChars="0"/>
              <w:jc w:val="center"/>
              <w:rPr>
                <w:rFonts w:cs="Times New Roman"/>
                <w:kern w:val="0"/>
                <w:sz w:val="21"/>
                <w:szCs w:val="21"/>
              </w:rPr>
            </w:pPr>
            <w:r>
              <w:rPr>
                <w:rFonts w:cs="Times New Roman"/>
                <w:kern w:val="0"/>
                <w:sz w:val="21"/>
                <w:szCs w:val="21"/>
              </w:rPr>
              <w:t>CO</w:t>
            </w:r>
          </w:p>
        </w:tc>
        <w:tc>
          <w:tcPr>
            <w:tcW w:w="958" w:type="pct"/>
            <w:vAlign w:val="center"/>
          </w:tcPr>
          <w:p w14:paraId="2BC505B8">
            <w:pPr>
              <w:widowControl/>
              <w:adjustRightInd/>
              <w:spacing w:line="240" w:lineRule="auto"/>
              <w:ind w:firstLine="0" w:firstLineChars="0"/>
              <w:jc w:val="center"/>
              <w:rPr>
                <w:rFonts w:cs="Times New Roman"/>
                <w:kern w:val="0"/>
                <w:sz w:val="21"/>
                <w:szCs w:val="21"/>
              </w:rPr>
            </w:pPr>
            <w:r>
              <w:rPr>
                <w:rFonts w:cs="Times New Roman"/>
                <w:kern w:val="0"/>
                <w:sz w:val="21"/>
                <w:szCs w:val="21"/>
              </w:rPr>
              <w:t>24小时平均</w:t>
            </w:r>
          </w:p>
          <w:p w14:paraId="40793A3D">
            <w:pPr>
              <w:widowControl/>
              <w:adjustRightInd/>
              <w:spacing w:line="240" w:lineRule="auto"/>
              <w:ind w:firstLine="0" w:firstLineChars="0"/>
              <w:jc w:val="center"/>
              <w:rPr>
                <w:rFonts w:cs="Times New Roman"/>
                <w:kern w:val="0"/>
                <w:sz w:val="21"/>
                <w:szCs w:val="21"/>
              </w:rPr>
            </w:pPr>
            <w:r>
              <w:rPr>
                <w:rFonts w:cs="Times New Roman"/>
                <w:kern w:val="0"/>
                <w:sz w:val="21"/>
                <w:szCs w:val="21"/>
              </w:rPr>
              <w:t>第95百分位数</w:t>
            </w:r>
          </w:p>
        </w:tc>
        <w:tc>
          <w:tcPr>
            <w:tcW w:w="661" w:type="pct"/>
            <w:vAlign w:val="center"/>
          </w:tcPr>
          <w:p w14:paraId="05BBFA33">
            <w:pPr>
              <w:widowControl/>
              <w:adjustRightInd/>
              <w:spacing w:line="240" w:lineRule="auto"/>
              <w:ind w:firstLine="0" w:firstLineChars="0"/>
              <w:jc w:val="center"/>
              <w:rPr>
                <w:rFonts w:cs="Times New Roman"/>
                <w:kern w:val="0"/>
                <w:sz w:val="21"/>
                <w:szCs w:val="21"/>
              </w:rPr>
            </w:pPr>
            <w:r>
              <w:rPr>
                <w:rFonts w:cs="Times New Roman"/>
                <w:kern w:val="0"/>
                <w:sz w:val="21"/>
                <w:szCs w:val="21"/>
              </w:rPr>
              <w:t>4000</w:t>
            </w:r>
          </w:p>
        </w:tc>
        <w:tc>
          <w:tcPr>
            <w:tcW w:w="661" w:type="pct"/>
            <w:vAlign w:val="center"/>
          </w:tcPr>
          <w:p w14:paraId="177A274F">
            <w:pPr>
              <w:widowControl/>
              <w:adjustRightInd/>
              <w:spacing w:line="240" w:lineRule="auto"/>
              <w:ind w:firstLine="0" w:firstLineChars="0"/>
              <w:jc w:val="center"/>
              <w:rPr>
                <w:rFonts w:cs="Times New Roman"/>
                <w:kern w:val="0"/>
                <w:sz w:val="21"/>
                <w:szCs w:val="21"/>
              </w:rPr>
            </w:pPr>
            <w:r>
              <w:rPr>
                <w:rFonts w:hint="eastAsia"/>
                <w:sz w:val="21"/>
              </w:rPr>
              <w:t>1200</w:t>
            </w:r>
          </w:p>
        </w:tc>
        <w:tc>
          <w:tcPr>
            <w:tcW w:w="441" w:type="pct"/>
            <w:vAlign w:val="center"/>
          </w:tcPr>
          <w:p w14:paraId="4442BEB1">
            <w:pPr>
              <w:widowControl/>
              <w:adjustRightInd/>
              <w:spacing w:line="240" w:lineRule="auto"/>
              <w:ind w:firstLine="0" w:firstLineChars="0"/>
              <w:jc w:val="center"/>
              <w:rPr>
                <w:rFonts w:cs="Times New Roman"/>
                <w:kern w:val="0"/>
                <w:sz w:val="21"/>
                <w:szCs w:val="21"/>
              </w:rPr>
            </w:pPr>
            <w:r>
              <w:rPr>
                <w:sz w:val="21"/>
              </w:rPr>
              <w:t>30.0</w:t>
            </w:r>
          </w:p>
        </w:tc>
        <w:tc>
          <w:tcPr>
            <w:tcW w:w="368" w:type="pct"/>
            <w:vAlign w:val="center"/>
          </w:tcPr>
          <w:p w14:paraId="4F9A6098">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588" w:type="pct"/>
            <w:vAlign w:val="center"/>
          </w:tcPr>
          <w:p w14:paraId="70788E51">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441" w:type="pct"/>
            <w:vAlign w:val="center"/>
          </w:tcPr>
          <w:p w14:paraId="5BF8B73B">
            <w:pPr>
              <w:widowControl/>
              <w:adjustRightInd/>
              <w:spacing w:line="240" w:lineRule="auto"/>
              <w:ind w:firstLine="0" w:firstLineChars="0"/>
              <w:jc w:val="center"/>
              <w:rPr>
                <w:rFonts w:cs="Times New Roman"/>
                <w:kern w:val="0"/>
                <w:sz w:val="21"/>
                <w:szCs w:val="21"/>
              </w:rPr>
            </w:pPr>
            <w:r>
              <w:rPr>
                <w:rFonts w:cs="Times New Roman"/>
                <w:kern w:val="0"/>
                <w:sz w:val="21"/>
                <w:szCs w:val="21"/>
              </w:rPr>
              <w:t>达标</w:t>
            </w:r>
          </w:p>
        </w:tc>
      </w:tr>
      <w:tr w14:paraId="28CA64F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41" w:type="pct"/>
            <w:vMerge w:val="continue"/>
            <w:vAlign w:val="center"/>
          </w:tcPr>
          <w:p w14:paraId="087ECCA8">
            <w:pPr>
              <w:widowControl/>
              <w:adjustRightInd/>
              <w:spacing w:line="240" w:lineRule="auto"/>
              <w:ind w:firstLine="0" w:firstLineChars="0"/>
              <w:jc w:val="center"/>
              <w:rPr>
                <w:rFonts w:cs="Times New Roman"/>
                <w:kern w:val="0"/>
                <w:sz w:val="21"/>
                <w:szCs w:val="21"/>
              </w:rPr>
            </w:pPr>
          </w:p>
        </w:tc>
        <w:tc>
          <w:tcPr>
            <w:tcW w:w="441" w:type="pct"/>
            <w:vAlign w:val="center"/>
          </w:tcPr>
          <w:p w14:paraId="037E074D">
            <w:pPr>
              <w:widowControl/>
              <w:adjustRightInd/>
              <w:spacing w:line="240" w:lineRule="auto"/>
              <w:ind w:firstLine="0" w:firstLineChars="0"/>
              <w:jc w:val="center"/>
              <w:rPr>
                <w:rFonts w:cs="Times New Roman"/>
                <w:kern w:val="0"/>
                <w:sz w:val="21"/>
                <w:szCs w:val="21"/>
              </w:rPr>
            </w:pPr>
            <w:r>
              <w:rPr>
                <w:rFonts w:cs="Times New Roman"/>
                <w:kern w:val="0"/>
                <w:sz w:val="21"/>
                <w:szCs w:val="21"/>
              </w:rPr>
              <w:t>O</w:t>
            </w:r>
            <w:r>
              <w:rPr>
                <w:rFonts w:cs="Times New Roman"/>
                <w:kern w:val="0"/>
                <w:sz w:val="21"/>
                <w:szCs w:val="21"/>
                <w:vertAlign w:val="subscript"/>
              </w:rPr>
              <w:t>3</w:t>
            </w:r>
          </w:p>
        </w:tc>
        <w:tc>
          <w:tcPr>
            <w:tcW w:w="958" w:type="pct"/>
            <w:vAlign w:val="center"/>
          </w:tcPr>
          <w:p w14:paraId="14EAC647">
            <w:pPr>
              <w:widowControl/>
              <w:adjustRightInd/>
              <w:spacing w:line="240" w:lineRule="auto"/>
              <w:ind w:firstLine="0" w:firstLineChars="0"/>
              <w:jc w:val="center"/>
              <w:rPr>
                <w:rFonts w:cs="Times New Roman"/>
                <w:kern w:val="0"/>
                <w:sz w:val="21"/>
                <w:szCs w:val="21"/>
              </w:rPr>
            </w:pPr>
            <w:r>
              <w:rPr>
                <w:rFonts w:cs="Times New Roman"/>
                <w:kern w:val="0"/>
                <w:sz w:val="21"/>
                <w:szCs w:val="21"/>
              </w:rPr>
              <w:t>日最大8小时平均第90百分位数</w:t>
            </w:r>
          </w:p>
        </w:tc>
        <w:tc>
          <w:tcPr>
            <w:tcW w:w="661" w:type="pct"/>
            <w:vAlign w:val="center"/>
          </w:tcPr>
          <w:p w14:paraId="0DC55934">
            <w:pPr>
              <w:widowControl/>
              <w:adjustRightInd/>
              <w:spacing w:line="240" w:lineRule="auto"/>
              <w:ind w:firstLine="0" w:firstLineChars="0"/>
              <w:jc w:val="center"/>
              <w:rPr>
                <w:rFonts w:cs="Times New Roman"/>
                <w:kern w:val="0"/>
                <w:sz w:val="21"/>
                <w:szCs w:val="21"/>
              </w:rPr>
            </w:pPr>
            <w:r>
              <w:rPr>
                <w:rFonts w:cs="Times New Roman"/>
                <w:kern w:val="0"/>
                <w:sz w:val="21"/>
                <w:szCs w:val="21"/>
              </w:rPr>
              <w:t>160</w:t>
            </w:r>
          </w:p>
        </w:tc>
        <w:tc>
          <w:tcPr>
            <w:tcW w:w="661" w:type="pct"/>
            <w:vAlign w:val="center"/>
          </w:tcPr>
          <w:p w14:paraId="66FBD756">
            <w:pPr>
              <w:widowControl/>
              <w:adjustRightInd/>
              <w:spacing w:line="240" w:lineRule="auto"/>
              <w:ind w:firstLine="0" w:firstLineChars="0"/>
              <w:jc w:val="center"/>
              <w:rPr>
                <w:rFonts w:cs="Times New Roman"/>
                <w:kern w:val="0"/>
                <w:sz w:val="21"/>
                <w:szCs w:val="21"/>
              </w:rPr>
            </w:pPr>
            <w:r>
              <w:rPr>
                <w:sz w:val="21"/>
              </w:rPr>
              <w:t>168</w:t>
            </w:r>
          </w:p>
        </w:tc>
        <w:tc>
          <w:tcPr>
            <w:tcW w:w="441" w:type="pct"/>
            <w:vAlign w:val="center"/>
          </w:tcPr>
          <w:p w14:paraId="6680E7F7">
            <w:pPr>
              <w:widowControl/>
              <w:adjustRightInd/>
              <w:spacing w:line="240" w:lineRule="auto"/>
              <w:ind w:firstLine="0" w:firstLineChars="0"/>
              <w:jc w:val="center"/>
              <w:rPr>
                <w:rFonts w:cs="Times New Roman"/>
                <w:kern w:val="0"/>
                <w:sz w:val="21"/>
                <w:szCs w:val="21"/>
              </w:rPr>
            </w:pPr>
            <w:r>
              <w:rPr>
                <w:sz w:val="21"/>
              </w:rPr>
              <w:t>105.0</w:t>
            </w:r>
          </w:p>
        </w:tc>
        <w:tc>
          <w:tcPr>
            <w:tcW w:w="368" w:type="pct"/>
            <w:vAlign w:val="center"/>
          </w:tcPr>
          <w:p w14:paraId="7A4FD3E1">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1.05</w:t>
            </w:r>
          </w:p>
        </w:tc>
        <w:tc>
          <w:tcPr>
            <w:tcW w:w="588" w:type="pct"/>
            <w:vAlign w:val="center"/>
          </w:tcPr>
          <w:p w14:paraId="6380672E">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441" w:type="pct"/>
            <w:vAlign w:val="center"/>
          </w:tcPr>
          <w:p w14:paraId="50034712">
            <w:pPr>
              <w:widowControl/>
              <w:adjustRightInd/>
              <w:spacing w:line="240" w:lineRule="auto"/>
              <w:ind w:firstLine="0" w:firstLineChars="0"/>
              <w:jc w:val="center"/>
              <w:rPr>
                <w:rFonts w:cs="Times New Roman"/>
                <w:kern w:val="0"/>
                <w:sz w:val="21"/>
                <w:szCs w:val="21"/>
              </w:rPr>
            </w:pPr>
            <w:r>
              <w:rPr>
                <w:rFonts w:hint="eastAsia" w:cs="Times New Roman"/>
                <w:kern w:val="0"/>
                <w:sz w:val="21"/>
                <w:szCs w:val="21"/>
              </w:rPr>
              <w:t>不</w:t>
            </w:r>
            <w:r>
              <w:rPr>
                <w:rFonts w:cs="Times New Roman"/>
                <w:kern w:val="0"/>
                <w:sz w:val="21"/>
                <w:szCs w:val="21"/>
              </w:rPr>
              <w:t>达标</w:t>
            </w:r>
          </w:p>
        </w:tc>
      </w:tr>
    </w:tbl>
    <w:p w14:paraId="778F3E80">
      <w:pPr>
        <w:ind w:firstLine="0" w:firstLineChars="0"/>
        <w:outlineLvl w:val="3"/>
        <w:rPr>
          <w:rFonts w:cs="Times New Roman"/>
          <w:b/>
          <w:szCs w:val="24"/>
        </w:rPr>
      </w:pPr>
      <w:r>
        <w:rPr>
          <w:rFonts w:cs="Times New Roman"/>
          <w:b/>
          <w:szCs w:val="24"/>
        </w:rPr>
        <w:t>5.2.1.3 其他污染物环境质量现状</w:t>
      </w:r>
    </w:p>
    <w:p w14:paraId="4D5DA33E">
      <w:pPr>
        <w:ind w:firstLine="482"/>
        <w:rPr>
          <w:rFonts w:cs="Times New Roman"/>
          <w:b/>
        </w:rPr>
      </w:pPr>
      <w:r>
        <w:rPr>
          <w:rFonts w:cs="Times New Roman"/>
          <w:b/>
        </w:rPr>
        <w:t>（1）监测布点</w:t>
      </w:r>
    </w:p>
    <w:p w14:paraId="1C4C6D59">
      <w:pPr>
        <w:widowControl/>
        <w:ind w:firstLine="480"/>
        <w:rPr>
          <w:rFonts w:cs="Times New Roman"/>
          <w:szCs w:val="28"/>
        </w:rPr>
      </w:pPr>
      <w:r>
        <w:rPr>
          <w:rFonts w:hint="eastAsia" w:cs="Times New Roman"/>
        </w:rPr>
        <w:t>本项目</w:t>
      </w:r>
      <w:r>
        <w:rPr>
          <w:rFonts w:cs="Times New Roman"/>
          <w:szCs w:val="28"/>
        </w:rPr>
        <w:t>考虑到环境空气污染源的特点、评价等级、保护对象和评价区特点等多方面因素，在评价区域内布设2个大气监测点。G1、G2点位各监测因子均为实测值，</w:t>
      </w:r>
      <w:r>
        <w:rPr>
          <w:rFonts w:hint="eastAsia" w:cs="Times New Roman"/>
          <w:szCs w:val="28"/>
        </w:rPr>
        <w:t>监测</w:t>
      </w:r>
      <w:r>
        <w:rPr>
          <w:rFonts w:cs="Times New Roman"/>
          <w:szCs w:val="28"/>
        </w:rPr>
        <w:t>因子为</w:t>
      </w:r>
      <w:r>
        <w:rPr>
          <w:rFonts w:hint="eastAsia" w:cs="Times New Roman"/>
          <w:szCs w:val="28"/>
        </w:rPr>
        <w:t>非甲烷总烃</w:t>
      </w:r>
      <w:r>
        <w:rPr>
          <w:rFonts w:cs="Times New Roman"/>
          <w:szCs w:val="28"/>
        </w:rPr>
        <w:t>。</w:t>
      </w:r>
    </w:p>
    <w:p w14:paraId="3B0BB16B">
      <w:pPr>
        <w:ind w:firstLine="480"/>
        <w:rPr>
          <w:rFonts w:cs="Times New Roman"/>
        </w:rPr>
      </w:pPr>
      <w:r>
        <w:rPr>
          <w:rFonts w:hint="eastAsia" w:cs="Times New Roman"/>
        </w:rPr>
        <w:t>本项目</w:t>
      </w:r>
      <w:r>
        <w:rPr>
          <w:rFonts w:cs="Times New Roman"/>
        </w:rPr>
        <w:t>具体布点见表5.2</w:t>
      </w:r>
      <w:r>
        <w:rPr>
          <w:rFonts w:hint="eastAsia" w:cs="Times New Roman"/>
        </w:rPr>
        <w:t>.1-3</w:t>
      </w:r>
      <w:r>
        <w:rPr>
          <w:rFonts w:cs="Times New Roman"/>
        </w:rPr>
        <w:t>与图2.4-1。</w:t>
      </w:r>
    </w:p>
    <w:p w14:paraId="4AA237A7">
      <w:pPr>
        <w:ind w:firstLine="198" w:firstLineChars="82"/>
        <w:jc w:val="center"/>
        <w:rPr>
          <w:rFonts w:cs="Times New Roman"/>
          <w:b/>
          <w:bCs/>
        </w:rPr>
      </w:pPr>
      <w:r>
        <w:rPr>
          <w:rFonts w:cs="Times New Roman"/>
          <w:b/>
          <w:bCs/>
        </w:rPr>
        <w:t>表5.2</w:t>
      </w:r>
      <w:r>
        <w:rPr>
          <w:rFonts w:hint="eastAsia" w:cs="Times New Roman"/>
          <w:b/>
          <w:bCs/>
        </w:rPr>
        <w:t>.1-3</w:t>
      </w:r>
      <w:r>
        <w:rPr>
          <w:rFonts w:cs="Times New Roman"/>
          <w:b/>
          <w:bCs/>
        </w:rPr>
        <w:t xml:space="preserve">  大气环境现状监测布点及监测项目一览表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039"/>
        <w:gridCol w:w="1416"/>
        <w:gridCol w:w="1319"/>
        <w:gridCol w:w="3105"/>
        <w:gridCol w:w="963"/>
        <w:gridCol w:w="972"/>
        <w:gridCol w:w="1148"/>
      </w:tblGrid>
      <w:tr w14:paraId="22133B5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38" w:type="pct"/>
            <w:vMerge w:val="restart"/>
            <w:vAlign w:val="center"/>
          </w:tcPr>
          <w:p w14:paraId="4C3DDD14">
            <w:pPr>
              <w:spacing w:line="240" w:lineRule="auto"/>
              <w:ind w:firstLine="0" w:firstLineChars="0"/>
              <w:jc w:val="center"/>
              <w:rPr>
                <w:rFonts w:cs="Times New Roman"/>
                <w:b/>
                <w:bCs/>
                <w:sz w:val="21"/>
                <w:szCs w:val="21"/>
              </w:rPr>
            </w:pPr>
            <w:r>
              <w:rPr>
                <w:rFonts w:cs="Times New Roman"/>
                <w:b/>
                <w:bCs/>
                <w:sz w:val="21"/>
                <w:szCs w:val="21"/>
              </w:rPr>
              <w:t>监测点名称</w:t>
            </w:r>
          </w:p>
        </w:tc>
        <w:tc>
          <w:tcPr>
            <w:tcW w:w="1291" w:type="pct"/>
            <w:gridSpan w:val="2"/>
            <w:vAlign w:val="center"/>
          </w:tcPr>
          <w:p w14:paraId="7C57392E">
            <w:pPr>
              <w:spacing w:line="240" w:lineRule="auto"/>
              <w:ind w:firstLine="0" w:firstLineChars="0"/>
              <w:jc w:val="center"/>
              <w:rPr>
                <w:rFonts w:cs="Times New Roman"/>
                <w:b/>
                <w:bCs/>
                <w:sz w:val="21"/>
                <w:szCs w:val="21"/>
              </w:rPr>
            </w:pPr>
            <w:r>
              <w:rPr>
                <w:rFonts w:cs="Times New Roman"/>
                <w:b/>
                <w:bCs/>
                <w:sz w:val="21"/>
                <w:szCs w:val="21"/>
              </w:rPr>
              <w:t>监测点坐标/°</w:t>
            </w:r>
          </w:p>
        </w:tc>
        <w:tc>
          <w:tcPr>
            <w:tcW w:w="1575" w:type="pct"/>
            <w:vMerge w:val="restart"/>
            <w:vAlign w:val="center"/>
          </w:tcPr>
          <w:p w14:paraId="39398FA6">
            <w:pPr>
              <w:spacing w:line="240" w:lineRule="auto"/>
              <w:ind w:firstLine="0" w:firstLineChars="0"/>
              <w:jc w:val="center"/>
              <w:rPr>
                <w:rFonts w:cs="Times New Roman"/>
                <w:b/>
                <w:bCs/>
                <w:sz w:val="21"/>
                <w:szCs w:val="21"/>
              </w:rPr>
            </w:pPr>
            <w:r>
              <w:rPr>
                <w:rFonts w:cs="Times New Roman"/>
                <w:b/>
                <w:bCs/>
                <w:sz w:val="21"/>
                <w:szCs w:val="21"/>
              </w:rPr>
              <w:t>监测因子</w:t>
            </w:r>
          </w:p>
        </w:tc>
        <w:tc>
          <w:tcPr>
            <w:tcW w:w="500" w:type="pct"/>
            <w:vMerge w:val="restart"/>
            <w:vAlign w:val="center"/>
          </w:tcPr>
          <w:p w14:paraId="7048A98B">
            <w:pPr>
              <w:spacing w:line="240" w:lineRule="auto"/>
              <w:ind w:firstLine="0" w:firstLineChars="0"/>
              <w:jc w:val="center"/>
              <w:rPr>
                <w:rFonts w:cs="Times New Roman"/>
                <w:b/>
                <w:bCs/>
                <w:sz w:val="21"/>
                <w:szCs w:val="21"/>
              </w:rPr>
            </w:pPr>
            <w:r>
              <w:rPr>
                <w:rFonts w:cs="Times New Roman"/>
                <w:b/>
                <w:bCs/>
                <w:sz w:val="21"/>
                <w:szCs w:val="21"/>
              </w:rPr>
              <w:t>监测时段</w:t>
            </w:r>
          </w:p>
        </w:tc>
        <w:tc>
          <w:tcPr>
            <w:tcW w:w="504" w:type="pct"/>
            <w:vMerge w:val="restart"/>
            <w:vAlign w:val="center"/>
          </w:tcPr>
          <w:p w14:paraId="2E9D3C53">
            <w:pPr>
              <w:spacing w:line="240" w:lineRule="auto"/>
              <w:ind w:firstLine="0" w:firstLineChars="0"/>
              <w:jc w:val="center"/>
              <w:rPr>
                <w:rFonts w:cs="Times New Roman"/>
                <w:b/>
                <w:bCs/>
                <w:sz w:val="21"/>
                <w:szCs w:val="21"/>
              </w:rPr>
            </w:pPr>
            <w:r>
              <w:rPr>
                <w:rFonts w:cs="Times New Roman"/>
                <w:b/>
                <w:bCs/>
                <w:sz w:val="21"/>
                <w:szCs w:val="21"/>
              </w:rPr>
              <w:t>相对厂址方位</w:t>
            </w:r>
          </w:p>
        </w:tc>
        <w:tc>
          <w:tcPr>
            <w:tcW w:w="592" w:type="pct"/>
            <w:vMerge w:val="restart"/>
            <w:vAlign w:val="center"/>
          </w:tcPr>
          <w:p w14:paraId="611FF552">
            <w:pPr>
              <w:spacing w:line="240" w:lineRule="auto"/>
              <w:ind w:firstLine="0" w:firstLineChars="0"/>
              <w:jc w:val="center"/>
              <w:rPr>
                <w:rFonts w:cs="Times New Roman"/>
                <w:b/>
                <w:bCs/>
                <w:sz w:val="21"/>
                <w:szCs w:val="21"/>
              </w:rPr>
            </w:pPr>
            <w:r>
              <w:rPr>
                <w:rFonts w:cs="Times New Roman"/>
                <w:b/>
                <w:bCs/>
                <w:sz w:val="21"/>
                <w:szCs w:val="21"/>
              </w:rPr>
              <w:t>相对厂界距离/m</w:t>
            </w:r>
          </w:p>
        </w:tc>
      </w:tr>
      <w:tr w14:paraId="0232EC3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38" w:type="pct"/>
            <w:vMerge w:val="continue"/>
            <w:vAlign w:val="center"/>
          </w:tcPr>
          <w:p w14:paraId="56D7FEF9">
            <w:pPr>
              <w:spacing w:line="240" w:lineRule="auto"/>
              <w:ind w:firstLine="0" w:firstLineChars="0"/>
              <w:jc w:val="center"/>
              <w:rPr>
                <w:rFonts w:cs="Times New Roman"/>
                <w:b/>
                <w:bCs/>
                <w:sz w:val="21"/>
                <w:szCs w:val="21"/>
              </w:rPr>
            </w:pPr>
          </w:p>
        </w:tc>
        <w:tc>
          <w:tcPr>
            <w:tcW w:w="668" w:type="pct"/>
            <w:vAlign w:val="center"/>
          </w:tcPr>
          <w:p w14:paraId="375D8128">
            <w:pPr>
              <w:spacing w:line="240" w:lineRule="auto"/>
              <w:ind w:firstLine="0" w:firstLineChars="0"/>
              <w:jc w:val="center"/>
              <w:rPr>
                <w:rFonts w:cs="Times New Roman"/>
                <w:b/>
                <w:bCs/>
                <w:sz w:val="21"/>
                <w:szCs w:val="21"/>
              </w:rPr>
            </w:pPr>
            <w:r>
              <w:rPr>
                <w:rFonts w:cs="Times New Roman"/>
                <w:b/>
                <w:bCs/>
                <w:sz w:val="21"/>
                <w:szCs w:val="21"/>
              </w:rPr>
              <w:t>X（经度）</w:t>
            </w:r>
          </w:p>
        </w:tc>
        <w:tc>
          <w:tcPr>
            <w:tcW w:w="623" w:type="pct"/>
            <w:vAlign w:val="center"/>
          </w:tcPr>
          <w:p w14:paraId="1930A830">
            <w:pPr>
              <w:spacing w:line="240" w:lineRule="auto"/>
              <w:ind w:firstLine="0" w:firstLineChars="0"/>
              <w:jc w:val="center"/>
              <w:rPr>
                <w:rFonts w:cs="Times New Roman"/>
                <w:b/>
                <w:bCs/>
                <w:sz w:val="21"/>
                <w:szCs w:val="21"/>
              </w:rPr>
            </w:pPr>
            <w:r>
              <w:rPr>
                <w:rFonts w:cs="Times New Roman"/>
                <w:b/>
                <w:bCs/>
                <w:sz w:val="21"/>
                <w:szCs w:val="21"/>
              </w:rPr>
              <w:t>Y（纬度）</w:t>
            </w:r>
          </w:p>
        </w:tc>
        <w:tc>
          <w:tcPr>
            <w:tcW w:w="1575" w:type="pct"/>
            <w:vMerge w:val="continue"/>
            <w:vAlign w:val="center"/>
          </w:tcPr>
          <w:p w14:paraId="7AB0E5F1">
            <w:pPr>
              <w:spacing w:line="240" w:lineRule="auto"/>
              <w:ind w:firstLine="0" w:firstLineChars="0"/>
              <w:jc w:val="center"/>
              <w:rPr>
                <w:rFonts w:cs="Times New Roman"/>
                <w:b/>
                <w:bCs/>
                <w:sz w:val="21"/>
                <w:szCs w:val="21"/>
              </w:rPr>
            </w:pPr>
          </w:p>
        </w:tc>
        <w:tc>
          <w:tcPr>
            <w:tcW w:w="500" w:type="pct"/>
            <w:vMerge w:val="continue"/>
            <w:vAlign w:val="center"/>
          </w:tcPr>
          <w:p w14:paraId="6F724AB4">
            <w:pPr>
              <w:spacing w:line="240" w:lineRule="auto"/>
              <w:ind w:firstLine="0" w:firstLineChars="0"/>
              <w:jc w:val="center"/>
              <w:rPr>
                <w:rFonts w:cs="Times New Roman"/>
                <w:b/>
                <w:bCs/>
                <w:sz w:val="21"/>
                <w:szCs w:val="21"/>
              </w:rPr>
            </w:pPr>
          </w:p>
        </w:tc>
        <w:tc>
          <w:tcPr>
            <w:tcW w:w="504" w:type="pct"/>
            <w:vMerge w:val="continue"/>
            <w:vAlign w:val="center"/>
          </w:tcPr>
          <w:p w14:paraId="0EA8DAD9">
            <w:pPr>
              <w:spacing w:line="240" w:lineRule="auto"/>
              <w:ind w:firstLine="0" w:firstLineChars="0"/>
              <w:jc w:val="center"/>
              <w:rPr>
                <w:rFonts w:cs="Times New Roman"/>
                <w:b/>
                <w:bCs/>
                <w:sz w:val="21"/>
                <w:szCs w:val="21"/>
              </w:rPr>
            </w:pPr>
          </w:p>
        </w:tc>
        <w:tc>
          <w:tcPr>
            <w:tcW w:w="592" w:type="pct"/>
            <w:vMerge w:val="continue"/>
            <w:vAlign w:val="center"/>
          </w:tcPr>
          <w:p w14:paraId="7EE06941">
            <w:pPr>
              <w:spacing w:line="240" w:lineRule="auto"/>
              <w:ind w:firstLine="0" w:firstLineChars="0"/>
              <w:jc w:val="center"/>
              <w:rPr>
                <w:rFonts w:cs="Times New Roman"/>
                <w:b/>
                <w:bCs/>
                <w:sz w:val="21"/>
                <w:szCs w:val="21"/>
              </w:rPr>
            </w:pPr>
          </w:p>
        </w:tc>
      </w:tr>
      <w:tr w14:paraId="57BFDFA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38" w:type="pct"/>
            <w:vAlign w:val="center"/>
          </w:tcPr>
          <w:p w14:paraId="769B8D6E">
            <w:pPr>
              <w:spacing w:line="240" w:lineRule="auto"/>
              <w:ind w:firstLine="0" w:firstLineChars="0"/>
              <w:jc w:val="center"/>
              <w:rPr>
                <w:rFonts w:cs="Times New Roman"/>
                <w:sz w:val="21"/>
                <w:szCs w:val="21"/>
              </w:rPr>
            </w:pPr>
            <w:r>
              <w:rPr>
                <w:rFonts w:cs="Times New Roman"/>
                <w:sz w:val="21"/>
                <w:szCs w:val="21"/>
              </w:rPr>
              <w:t>G1项目所在地</w:t>
            </w:r>
          </w:p>
        </w:tc>
        <w:tc>
          <w:tcPr>
            <w:tcW w:w="668" w:type="pct"/>
            <w:vAlign w:val="center"/>
          </w:tcPr>
          <w:p w14:paraId="488DA44E">
            <w:pPr>
              <w:spacing w:line="240" w:lineRule="auto"/>
              <w:ind w:firstLine="0" w:firstLineChars="0"/>
              <w:jc w:val="center"/>
              <w:rPr>
                <w:rFonts w:cs="Times New Roman"/>
                <w:sz w:val="21"/>
                <w:szCs w:val="21"/>
              </w:rPr>
            </w:pPr>
            <w:r>
              <w:rPr>
                <w:rFonts w:cs="Times New Roman"/>
                <w:sz w:val="21"/>
                <w:szCs w:val="21"/>
              </w:rPr>
              <w:t>119.10991389</w:t>
            </w:r>
          </w:p>
        </w:tc>
        <w:tc>
          <w:tcPr>
            <w:tcW w:w="623" w:type="pct"/>
            <w:vAlign w:val="center"/>
          </w:tcPr>
          <w:p w14:paraId="7CE5321A">
            <w:pPr>
              <w:spacing w:line="240" w:lineRule="auto"/>
              <w:ind w:firstLine="0" w:firstLineChars="0"/>
              <w:jc w:val="center"/>
              <w:rPr>
                <w:rFonts w:cs="Times New Roman"/>
                <w:sz w:val="21"/>
                <w:szCs w:val="21"/>
              </w:rPr>
            </w:pPr>
            <w:r>
              <w:rPr>
                <w:rFonts w:cs="Times New Roman"/>
                <w:sz w:val="21"/>
                <w:szCs w:val="21"/>
              </w:rPr>
              <w:t>32.28169442</w:t>
            </w:r>
          </w:p>
        </w:tc>
        <w:tc>
          <w:tcPr>
            <w:tcW w:w="1575" w:type="pct"/>
            <w:vMerge w:val="restart"/>
            <w:vAlign w:val="center"/>
          </w:tcPr>
          <w:p w14:paraId="7FC0139E">
            <w:pPr>
              <w:spacing w:line="240" w:lineRule="auto"/>
              <w:ind w:firstLine="0" w:firstLineChars="0"/>
              <w:jc w:val="center"/>
              <w:rPr>
                <w:rFonts w:cs="Times New Roman"/>
                <w:sz w:val="21"/>
                <w:szCs w:val="21"/>
              </w:rPr>
            </w:pPr>
            <w:r>
              <w:rPr>
                <w:rFonts w:hint="eastAsia" w:cs="Times New Roman"/>
                <w:sz w:val="21"/>
                <w:szCs w:val="21"/>
              </w:rPr>
              <w:t>非甲烷总烃</w:t>
            </w:r>
          </w:p>
        </w:tc>
        <w:tc>
          <w:tcPr>
            <w:tcW w:w="500" w:type="pct"/>
            <w:vAlign w:val="center"/>
          </w:tcPr>
          <w:p w14:paraId="06BD7E20">
            <w:pPr>
              <w:spacing w:line="240" w:lineRule="auto"/>
              <w:ind w:firstLine="0" w:firstLineChars="0"/>
              <w:jc w:val="center"/>
              <w:rPr>
                <w:rFonts w:cs="Times New Roman"/>
                <w:sz w:val="21"/>
                <w:szCs w:val="21"/>
              </w:rPr>
            </w:pPr>
            <w:r>
              <w:rPr>
                <w:rFonts w:cs="Times New Roman"/>
                <w:sz w:val="21"/>
                <w:szCs w:val="21"/>
              </w:rPr>
              <w:t>连续监测7天</w:t>
            </w:r>
          </w:p>
        </w:tc>
        <w:tc>
          <w:tcPr>
            <w:tcW w:w="504" w:type="pct"/>
            <w:vAlign w:val="center"/>
          </w:tcPr>
          <w:p w14:paraId="2E9C507E">
            <w:pPr>
              <w:spacing w:line="240" w:lineRule="auto"/>
              <w:ind w:firstLine="0" w:firstLineChars="0"/>
              <w:jc w:val="center"/>
              <w:rPr>
                <w:rFonts w:cs="Times New Roman"/>
                <w:sz w:val="21"/>
                <w:szCs w:val="21"/>
              </w:rPr>
            </w:pPr>
            <w:r>
              <w:rPr>
                <w:rFonts w:cs="Times New Roman"/>
                <w:sz w:val="21"/>
                <w:szCs w:val="21"/>
              </w:rPr>
              <w:t>厂址内</w:t>
            </w:r>
          </w:p>
        </w:tc>
        <w:tc>
          <w:tcPr>
            <w:tcW w:w="592" w:type="pct"/>
            <w:vAlign w:val="center"/>
          </w:tcPr>
          <w:p w14:paraId="3DC8B476">
            <w:pPr>
              <w:spacing w:line="240" w:lineRule="auto"/>
              <w:ind w:firstLine="0" w:firstLineChars="0"/>
              <w:jc w:val="center"/>
              <w:rPr>
                <w:rFonts w:cs="Times New Roman"/>
                <w:sz w:val="21"/>
                <w:szCs w:val="21"/>
              </w:rPr>
            </w:pPr>
            <w:r>
              <w:rPr>
                <w:rFonts w:cs="Times New Roman"/>
                <w:sz w:val="21"/>
                <w:szCs w:val="21"/>
              </w:rPr>
              <w:t>/</w:t>
            </w:r>
          </w:p>
        </w:tc>
      </w:tr>
      <w:tr w14:paraId="7CA66C5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38" w:type="pct"/>
            <w:vAlign w:val="center"/>
          </w:tcPr>
          <w:p w14:paraId="76F483ED">
            <w:pPr>
              <w:spacing w:line="240" w:lineRule="auto"/>
              <w:ind w:firstLine="0" w:firstLineChars="0"/>
              <w:jc w:val="center"/>
              <w:rPr>
                <w:rFonts w:cs="Times New Roman"/>
                <w:sz w:val="21"/>
                <w:szCs w:val="21"/>
              </w:rPr>
            </w:pPr>
            <w:r>
              <w:rPr>
                <w:rFonts w:cs="Times New Roman"/>
                <w:sz w:val="21"/>
                <w:szCs w:val="21"/>
              </w:rPr>
              <w:t>G2居民区</w:t>
            </w:r>
          </w:p>
        </w:tc>
        <w:tc>
          <w:tcPr>
            <w:tcW w:w="668" w:type="pct"/>
            <w:vAlign w:val="center"/>
          </w:tcPr>
          <w:p w14:paraId="1D760F04">
            <w:pPr>
              <w:spacing w:line="240" w:lineRule="auto"/>
              <w:ind w:firstLine="0" w:firstLineChars="0"/>
              <w:jc w:val="center"/>
              <w:rPr>
                <w:rFonts w:cs="Times New Roman"/>
                <w:sz w:val="21"/>
                <w:szCs w:val="21"/>
              </w:rPr>
            </w:pPr>
            <w:r>
              <w:rPr>
                <w:rFonts w:cs="Times New Roman"/>
                <w:sz w:val="21"/>
                <w:szCs w:val="21"/>
              </w:rPr>
              <w:t>119.09995910</w:t>
            </w:r>
          </w:p>
        </w:tc>
        <w:tc>
          <w:tcPr>
            <w:tcW w:w="623" w:type="pct"/>
            <w:vAlign w:val="center"/>
          </w:tcPr>
          <w:p w14:paraId="552ABFEE">
            <w:pPr>
              <w:spacing w:line="240" w:lineRule="auto"/>
              <w:ind w:firstLine="0" w:firstLineChars="0"/>
              <w:jc w:val="center"/>
              <w:rPr>
                <w:rFonts w:cs="Times New Roman"/>
                <w:sz w:val="21"/>
                <w:szCs w:val="21"/>
              </w:rPr>
            </w:pPr>
            <w:r>
              <w:rPr>
                <w:rFonts w:cs="Times New Roman"/>
                <w:sz w:val="21"/>
                <w:szCs w:val="21"/>
              </w:rPr>
              <w:t>32.29743873</w:t>
            </w:r>
          </w:p>
        </w:tc>
        <w:tc>
          <w:tcPr>
            <w:tcW w:w="1575" w:type="pct"/>
            <w:vMerge w:val="continue"/>
            <w:vAlign w:val="center"/>
          </w:tcPr>
          <w:p w14:paraId="6411DF22">
            <w:pPr>
              <w:spacing w:line="240" w:lineRule="auto"/>
              <w:ind w:firstLine="0" w:firstLineChars="0"/>
              <w:jc w:val="center"/>
              <w:rPr>
                <w:rFonts w:cs="Times New Roman"/>
                <w:sz w:val="21"/>
                <w:szCs w:val="21"/>
              </w:rPr>
            </w:pPr>
          </w:p>
        </w:tc>
        <w:tc>
          <w:tcPr>
            <w:tcW w:w="500" w:type="pct"/>
            <w:vAlign w:val="center"/>
          </w:tcPr>
          <w:p w14:paraId="1CA9F4BE">
            <w:pPr>
              <w:spacing w:line="240" w:lineRule="auto"/>
              <w:ind w:firstLine="0" w:firstLineChars="0"/>
              <w:jc w:val="center"/>
              <w:rPr>
                <w:rFonts w:cs="Times New Roman"/>
                <w:sz w:val="21"/>
                <w:szCs w:val="21"/>
              </w:rPr>
            </w:pPr>
            <w:r>
              <w:rPr>
                <w:rFonts w:cs="Times New Roman"/>
                <w:sz w:val="21"/>
                <w:szCs w:val="21"/>
              </w:rPr>
              <w:t>连续监测7天</w:t>
            </w:r>
          </w:p>
        </w:tc>
        <w:tc>
          <w:tcPr>
            <w:tcW w:w="504" w:type="pct"/>
            <w:vAlign w:val="center"/>
          </w:tcPr>
          <w:p w14:paraId="3F1EEB40">
            <w:pPr>
              <w:spacing w:line="240" w:lineRule="auto"/>
              <w:ind w:firstLine="0" w:firstLineChars="0"/>
              <w:jc w:val="center"/>
              <w:rPr>
                <w:rFonts w:cs="Times New Roman"/>
                <w:sz w:val="21"/>
                <w:szCs w:val="21"/>
              </w:rPr>
            </w:pPr>
            <w:r>
              <w:rPr>
                <w:rFonts w:cs="Times New Roman"/>
                <w:sz w:val="21"/>
                <w:szCs w:val="21"/>
              </w:rPr>
              <w:t>西</w:t>
            </w:r>
            <w:r>
              <w:rPr>
                <w:rFonts w:hint="eastAsia" w:cs="Times New Roman"/>
                <w:sz w:val="21"/>
                <w:szCs w:val="21"/>
              </w:rPr>
              <w:t>北</w:t>
            </w:r>
          </w:p>
        </w:tc>
        <w:tc>
          <w:tcPr>
            <w:tcW w:w="592" w:type="pct"/>
            <w:vAlign w:val="center"/>
          </w:tcPr>
          <w:p w14:paraId="2033C201">
            <w:pPr>
              <w:spacing w:line="240" w:lineRule="auto"/>
              <w:ind w:firstLine="0" w:firstLineChars="0"/>
              <w:jc w:val="center"/>
              <w:rPr>
                <w:rFonts w:cs="Times New Roman"/>
                <w:sz w:val="21"/>
                <w:szCs w:val="21"/>
              </w:rPr>
            </w:pPr>
            <w:r>
              <w:rPr>
                <w:rFonts w:cs="Times New Roman"/>
                <w:sz w:val="21"/>
                <w:szCs w:val="21"/>
              </w:rPr>
              <w:t>451</w:t>
            </w:r>
          </w:p>
        </w:tc>
      </w:tr>
    </w:tbl>
    <w:p w14:paraId="1797267E">
      <w:pPr>
        <w:ind w:firstLine="482"/>
        <w:rPr>
          <w:rFonts w:cs="Times New Roman"/>
          <w:b/>
        </w:rPr>
      </w:pPr>
      <w:r>
        <w:rPr>
          <w:rFonts w:cs="Times New Roman"/>
          <w:b/>
        </w:rPr>
        <w:t>（2）监测时段、采样频率</w:t>
      </w:r>
    </w:p>
    <w:p w14:paraId="1CAC5E02">
      <w:pPr>
        <w:ind w:firstLine="480"/>
        <w:rPr>
          <w:rFonts w:cs="Times New Roman"/>
        </w:rPr>
      </w:pPr>
      <w:r>
        <w:rPr>
          <w:rFonts w:hint="eastAsia" w:cs="Times New Roman"/>
        </w:rPr>
        <w:t>本项目</w:t>
      </w:r>
      <w:r>
        <w:rPr>
          <w:rFonts w:cs="Times New Roman"/>
        </w:rPr>
        <w:t>委托江苏迈斯特环境检测有限公司</w:t>
      </w:r>
      <w:r>
        <w:rPr>
          <w:rFonts w:hint="eastAsia" w:cs="Times New Roman"/>
        </w:rPr>
        <w:t>于</w:t>
      </w:r>
      <w:r>
        <w:rPr>
          <w:rFonts w:cs="Times New Roman"/>
        </w:rPr>
        <w:t>202</w:t>
      </w:r>
      <w:r>
        <w:rPr>
          <w:rFonts w:hint="eastAsia" w:cs="Times New Roman"/>
        </w:rPr>
        <w:t>5</w:t>
      </w:r>
      <w:r>
        <w:rPr>
          <w:rFonts w:cs="Times New Roman"/>
        </w:rPr>
        <w:t>年8月</w:t>
      </w:r>
      <w:r>
        <w:rPr>
          <w:rFonts w:hint="eastAsia" w:cs="Times New Roman"/>
        </w:rPr>
        <w:t>1</w:t>
      </w:r>
      <w:r>
        <w:rPr>
          <w:rFonts w:cs="Times New Roman"/>
        </w:rPr>
        <w:t>4日~202</w:t>
      </w:r>
      <w:r>
        <w:rPr>
          <w:rFonts w:hint="eastAsia" w:cs="Times New Roman"/>
        </w:rPr>
        <w:t>5</w:t>
      </w:r>
      <w:r>
        <w:rPr>
          <w:rFonts w:cs="Times New Roman"/>
        </w:rPr>
        <w:t>年8月</w:t>
      </w:r>
      <w:r>
        <w:rPr>
          <w:rFonts w:hint="eastAsia" w:cs="Times New Roman"/>
        </w:rPr>
        <w:t>2</w:t>
      </w:r>
      <w:r>
        <w:rPr>
          <w:rFonts w:cs="Times New Roman"/>
        </w:rPr>
        <w:t>1日</w:t>
      </w:r>
      <w:r>
        <w:rPr>
          <w:rFonts w:hint="eastAsia" w:cs="Times New Roman"/>
        </w:rPr>
        <w:t>对非甲烷总烃</w:t>
      </w:r>
      <w:r>
        <w:rPr>
          <w:rFonts w:cs="Times New Roman"/>
        </w:rPr>
        <w:t>进行监测，</w:t>
      </w:r>
      <w:r>
        <w:rPr>
          <w:rFonts w:hint="eastAsia" w:cs="Times New Roman"/>
        </w:rPr>
        <w:t>均连续监测7天。</w:t>
      </w:r>
    </w:p>
    <w:p w14:paraId="1B9F28FA">
      <w:pPr>
        <w:ind w:firstLine="482"/>
        <w:rPr>
          <w:rFonts w:cs="Times New Roman"/>
          <w:b/>
        </w:rPr>
      </w:pPr>
      <w:r>
        <w:rPr>
          <w:rFonts w:cs="Times New Roman"/>
          <w:b/>
        </w:rPr>
        <w:t>（3）监测方法</w:t>
      </w:r>
    </w:p>
    <w:p w14:paraId="43F3C5C7">
      <w:pPr>
        <w:ind w:firstLine="480"/>
        <w:rPr>
          <w:rFonts w:cs="Times New Roman"/>
        </w:rPr>
      </w:pPr>
      <w:r>
        <w:rPr>
          <w:rFonts w:cs="Times New Roman"/>
        </w:rPr>
        <w:t>非甲烷总烃按照《环境空气</w:t>
      </w:r>
      <w:r>
        <w:rPr>
          <w:rFonts w:hint="eastAsia" w:cs="Times New Roman"/>
        </w:rPr>
        <w:t xml:space="preserve"> </w:t>
      </w:r>
      <w:r>
        <w:rPr>
          <w:rFonts w:cs="Times New Roman"/>
        </w:rPr>
        <w:t>总烃、甲烷和非甲烷总烃的测定</w:t>
      </w:r>
      <w:r>
        <w:rPr>
          <w:rFonts w:hint="eastAsia" w:cs="Times New Roman"/>
        </w:rPr>
        <w:t xml:space="preserve"> </w:t>
      </w:r>
      <w:r>
        <w:rPr>
          <w:rFonts w:cs="Times New Roman"/>
        </w:rPr>
        <w:t>直接进样-气相色谱法》（HJ 604-2017）有关规定和要求执行。</w:t>
      </w:r>
    </w:p>
    <w:p w14:paraId="79F73DA7">
      <w:pPr>
        <w:ind w:firstLine="482"/>
        <w:rPr>
          <w:rFonts w:cs="Times New Roman"/>
          <w:b/>
        </w:rPr>
      </w:pPr>
      <w:r>
        <w:rPr>
          <w:rFonts w:cs="Times New Roman"/>
          <w:b/>
        </w:rPr>
        <w:t>（4）气象条件</w:t>
      </w:r>
    </w:p>
    <w:p w14:paraId="1D05321F">
      <w:pPr>
        <w:ind w:firstLine="480"/>
        <w:rPr>
          <w:rFonts w:cs="Times New Roman"/>
        </w:rPr>
      </w:pPr>
      <w:r>
        <w:rPr>
          <w:rFonts w:cs="Times New Roman"/>
        </w:rPr>
        <w:t>监测期间的气象条件见表5.2.1-</w:t>
      </w:r>
      <w:r>
        <w:rPr>
          <w:rFonts w:hint="eastAsia" w:cs="Times New Roman"/>
        </w:rPr>
        <w:t>4</w:t>
      </w:r>
      <w:r>
        <w:rPr>
          <w:rFonts w:cs="Times New Roman"/>
        </w:rPr>
        <w:t>。</w:t>
      </w:r>
    </w:p>
    <w:p w14:paraId="6B608BE0">
      <w:pPr>
        <w:ind w:firstLine="198" w:firstLineChars="82"/>
        <w:jc w:val="center"/>
        <w:rPr>
          <w:rFonts w:cs="Times New Roman"/>
          <w:b/>
          <w:bCs/>
        </w:rPr>
      </w:pPr>
      <w:r>
        <w:rPr>
          <w:rFonts w:cs="Times New Roman"/>
          <w:b/>
          <w:bCs/>
        </w:rPr>
        <w:t>表5.2</w:t>
      </w:r>
      <w:r>
        <w:rPr>
          <w:rFonts w:hint="eastAsia" w:cs="Times New Roman"/>
          <w:b/>
          <w:bCs/>
        </w:rPr>
        <w:t>.1-4</w:t>
      </w:r>
      <w:r>
        <w:rPr>
          <w:rFonts w:cs="Times New Roman"/>
          <w:b/>
          <w:bCs/>
        </w:rPr>
        <w:t xml:space="preserve"> 气象参数</w:t>
      </w:r>
    </w:p>
    <w:tbl>
      <w:tblPr>
        <w:tblStyle w:val="88"/>
        <w:tblW w:w="9071" w:type="dxa"/>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CellMar>
          <w:top w:w="57" w:type="dxa"/>
          <w:left w:w="108" w:type="dxa"/>
          <w:bottom w:w="57" w:type="dxa"/>
          <w:right w:w="108" w:type="dxa"/>
        </w:tblCellMar>
      </w:tblPr>
      <w:tblGrid>
        <w:gridCol w:w="1350"/>
        <w:gridCol w:w="1117"/>
        <w:gridCol w:w="1651"/>
        <w:gridCol w:w="1651"/>
        <w:gridCol w:w="1651"/>
        <w:gridCol w:w="1651"/>
      </w:tblGrid>
      <w:tr w14:paraId="45DA3FC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gridSpan w:val="2"/>
            <w:tcBorders>
              <w:top w:val="single" w:color="auto" w:sz="12" w:space="0"/>
              <w:left w:val="nil"/>
              <w:bottom w:val="single" w:color="auto" w:sz="4" w:space="0"/>
              <w:right w:val="single" w:color="auto" w:sz="4" w:space="0"/>
            </w:tcBorders>
            <w:vAlign w:val="center"/>
          </w:tcPr>
          <w:p w14:paraId="71E30E8D">
            <w:pPr>
              <w:spacing w:line="240" w:lineRule="auto"/>
              <w:ind w:firstLine="0" w:firstLineChars="0"/>
              <w:jc w:val="center"/>
              <w:rPr>
                <w:rFonts w:cs="Times New Roman"/>
                <w:b/>
                <w:sz w:val="21"/>
                <w:szCs w:val="21"/>
              </w:rPr>
            </w:pPr>
            <w:r>
              <w:rPr>
                <w:rFonts w:cs="Times New Roman"/>
                <w:b/>
                <w:sz w:val="21"/>
                <w:szCs w:val="21"/>
              </w:rPr>
              <w:t>采样日期</w:t>
            </w:r>
          </w:p>
        </w:tc>
        <w:tc>
          <w:tcPr>
            <w:tcW w:w="1651" w:type="dxa"/>
            <w:tcBorders>
              <w:top w:val="single" w:color="auto" w:sz="12" w:space="0"/>
              <w:left w:val="single" w:color="auto" w:sz="4" w:space="0"/>
              <w:bottom w:val="single" w:color="auto" w:sz="4" w:space="0"/>
              <w:right w:val="single" w:color="auto" w:sz="4" w:space="0"/>
            </w:tcBorders>
            <w:vAlign w:val="center"/>
          </w:tcPr>
          <w:p w14:paraId="2EB232EE">
            <w:pPr>
              <w:spacing w:line="240" w:lineRule="auto"/>
              <w:ind w:firstLine="0" w:firstLineChars="0"/>
              <w:jc w:val="center"/>
              <w:rPr>
                <w:rFonts w:cs="Times New Roman"/>
                <w:b/>
                <w:sz w:val="21"/>
                <w:szCs w:val="21"/>
              </w:rPr>
            </w:pPr>
            <w:r>
              <w:rPr>
                <w:rFonts w:cs="Times New Roman"/>
                <w:b/>
                <w:sz w:val="21"/>
                <w:szCs w:val="21"/>
              </w:rPr>
              <w:t>气温（℃）</w:t>
            </w:r>
          </w:p>
        </w:tc>
        <w:tc>
          <w:tcPr>
            <w:tcW w:w="1651" w:type="dxa"/>
            <w:tcBorders>
              <w:top w:val="single" w:color="auto" w:sz="12" w:space="0"/>
              <w:left w:val="single" w:color="auto" w:sz="4" w:space="0"/>
              <w:bottom w:val="single" w:color="auto" w:sz="4" w:space="0"/>
              <w:right w:val="single" w:color="auto" w:sz="4" w:space="0"/>
            </w:tcBorders>
            <w:vAlign w:val="center"/>
          </w:tcPr>
          <w:p w14:paraId="0558AA1C">
            <w:pPr>
              <w:spacing w:line="240" w:lineRule="auto"/>
              <w:ind w:firstLine="0" w:firstLineChars="0"/>
              <w:jc w:val="center"/>
              <w:rPr>
                <w:rFonts w:cs="Times New Roman"/>
                <w:b/>
                <w:sz w:val="21"/>
                <w:szCs w:val="21"/>
              </w:rPr>
            </w:pPr>
            <w:r>
              <w:rPr>
                <w:rFonts w:cs="Times New Roman"/>
                <w:b/>
                <w:sz w:val="21"/>
                <w:szCs w:val="21"/>
              </w:rPr>
              <w:t>气压（kPa）</w:t>
            </w:r>
          </w:p>
        </w:tc>
        <w:tc>
          <w:tcPr>
            <w:tcW w:w="1651" w:type="dxa"/>
            <w:tcBorders>
              <w:top w:val="single" w:color="auto" w:sz="12" w:space="0"/>
              <w:left w:val="single" w:color="auto" w:sz="4" w:space="0"/>
              <w:bottom w:val="single" w:color="auto" w:sz="4" w:space="0"/>
              <w:right w:val="single" w:color="auto" w:sz="4" w:space="0"/>
            </w:tcBorders>
            <w:vAlign w:val="center"/>
          </w:tcPr>
          <w:p w14:paraId="358298E3">
            <w:pPr>
              <w:spacing w:line="240" w:lineRule="auto"/>
              <w:ind w:firstLine="0" w:firstLineChars="0"/>
              <w:jc w:val="center"/>
              <w:rPr>
                <w:rFonts w:cs="Times New Roman"/>
                <w:b/>
                <w:sz w:val="21"/>
                <w:szCs w:val="21"/>
              </w:rPr>
            </w:pPr>
            <w:r>
              <w:rPr>
                <w:rFonts w:cs="Times New Roman"/>
                <w:b/>
                <w:sz w:val="21"/>
                <w:szCs w:val="21"/>
              </w:rPr>
              <w:t>风向</w:t>
            </w:r>
          </w:p>
        </w:tc>
        <w:tc>
          <w:tcPr>
            <w:tcW w:w="1651" w:type="dxa"/>
            <w:tcBorders>
              <w:top w:val="single" w:color="auto" w:sz="12" w:space="0"/>
              <w:left w:val="single" w:color="auto" w:sz="4" w:space="0"/>
              <w:bottom w:val="single" w:color="auto" w:sz="4" w:space="0"/>
              <w:right w:val="nil"/>
            </w:tcBorders>
            <w:vAlign w:val="center"/>
          </w:tcPr>
          <w:p w14:paraId="6E301674">
            <w:pPr>
              <w:spacing w:line="240" w:lineRule="auto"/>
              <w:ind w:firstLine="0" w:firstLineChars="0"/>
              <w:jc w:val="center"/>
              <w:rPr>
                <w:rFonts w:cs="Times New Roman"/>
                <w:b/>
                <w:sz w:val="21"/>
                <w:szCs w:val="21"/>
              </w:rPr>
            </w:pPr>
            <w:r>
              <w:rPr>
                <w:rFonts w:cs="Times New Roman"/>
                <w:b/>
                <w:sz w:val="21"/>
                <w:szCs w:val="21"/>
              </w:rPr>
              <w:t>风速（m/s）</w:t>
            </w:r>
          </w:p>
        </w:tc>
      </w:tr>
      <w:tr w14:paraId="30F2671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1350" w:type="dxa"/>
            <w:vMerge w:val="restart"/>
            <w:tcBorders>
              <w:top w:val="nil"/>
              <w:left w:val="nil"/>
              <w:bottom w:val="single" w:color="auto" w:sz="4" w:space="0"/>
              <w:right w:val="single" w:color="auto" w:sz="4" w:space="0"/>
            </w:tcBorders>
            <w:vAlign w:val="center"/>
          </w:tcPr>
          <w:p w14:paraId="60CC79E5">
            <w:pPr>
              <w:spacing w:line="240" w:lineRule="auto"/>
              <w:ind w:firstLine="0" w:firstLineChars="0"/>
              <w:jc w:val="center"/>
              <w:rPr>
                <w:rFonts w:cs="Times New Roman"/>
                <w:bCs/>
                <w:sz w:val="21"/>
                <w:szCs w:val="21"/>
              </w:rPr>
            </w:pPr>
            <w:r>
              <w:rPr>
                <w:rFonts w:cs="Times New Roman"/>
                <w:bCs/>
                <w:sz w:val="21"/>
                <w:szCs w:val="21"/>
              </w:rPr>
              <w:t>2025.0</w:t>
            </w:r>
            <w:r>
              <w:rPr>
                <w:rFonts w:hint="eastAsia" w:cs="Times New Roman"/>
                <w:bCs/>
                <w:sz w:val="21"/>
                <w:szCs w:val="21"/>
              </w:rPr>
              <w:t>8.14~2025.08.15</w:t>
            </w:r>
          </w:p>
        </w:tc>
        <w:tc>
          <w:tcPr>
            <w:tcW w:w="1117" w:type="dxa"/>
            <w:tcBorders>
              <w:top w:val="single" w:color="auto" w:sz="4" w:space="0"/>
              <w:left w:val="single" w:color="auto" w:sz="4" w:space="0"/>
              <w:bottom w:val="single" w:color="auto" w:sz="4" w:space="0"/>
              <w:right w:val="single" w:color="auto" w:sz="4" w:space="0"/>
            </w:tcBorders>
            <w:vAlign w:val="center"/>
          </w:tcPr>
          <w:p w14:paraId="1F6D3B88">
            <w:pPr>
              <w:spacing w:line="240" w:lineRule="auto"/>
              <w:ind w:firstLine="0" w:firstLineChars="0"/>
              <w:jc w:val="center"/>
              <w:rPr>
                <w:rFonts w:cs="Times New Roman"/>
                <w:bCs/>
                <w:sz w:val="21"/>
                <w:szCs w:val="21"/>
              </w:rPr>
            </w:pPr>
            <w:r>
              <w:rPr>
                <w:rFonts w:hint="eastAsia" w:cs="Times New Roman"/>
                <w:bCs/>
                <w:sz w:val="21"/>
                <w:szCs w:val="21"/>
              </w:rPr>
              <w:t>00</w:t>
            </w:r>
            <w:r>
              <w:rPr>
                <w:rFonts w:cs="Times New Roman"/>
                <w:bCs/>
                <w:sz w:val="21"/>
                <w:szCs w:val="21"/>
              </w:rPr>
              <w:t>:00</w:t>
            </w:r>
          </w:p>
        </w:tc>
        <w:tc>
          <w:tcPr>
            <w:tcW w:w="1651" w:type="dxa"/>
            <w:tcBorders>
              <w:top w:val="single" w:color="auto" w:sz="4" w:space="0"/>
              <w:left w:val="single" w:color="auto" w:sz="4" w:space="0"/>
              <w:bottom w:val="single" w:color="auto" w:sz="4" w:space="0"/>
              <w:right w:val="single" w:color="auto" w:sz="4" w:space="0"/>
            </w:tcBorders>
            <w:vAlign w:val="center"/>
          </w:tcPr>
          <w:p w14:paraId="3C91951E">
            <w:pPr>
              <w:spacing w:line="240" w:lineRule="auto"/>
              <w:ind w:firstLine="0" w:firstLineChars="0"/>
              <w:jc w:val="center"/>
              <w:rPr>
                <w:rFonts w:cs="Times New Roman"/>
                <w:bCs/>
                <w:sz w:val="21"/>
                <w:szCs w:val="21"/>
              </w:rPr>
            </w:pPr>
            <w:r>
              <w:rPr>
                <w:rFonts w:hint="eastAsia" w:cs="Times New Roman"/>
                <w:bCs/>
                <w:sz w:val="21"/>
                <w:szCs w:val="21"/>
              </w:rPr>
              <w:t>29.1</w:t>
            </w:r>
          </w:p>
        </w:tc>
        <w:tc>
          <w:tcPr>
            <w:tcW w:w="1651" w:type="dxa"/>
            <w:tcBorders>
              <w:top w:val="single" w:color="auto" w:sz="4" w:space="0"/>
              <w:left w:val="single" w:color="auto" w:sz="4" w:space="0"/>
              <w:bottom w:val="single" w:color="auto" w:sz="4" w:space="0"/>
              <w:right w:val="single" w:color="auto" w:sz="4" w:space="0"/>
            </w:tcBorders>
            <w:vAlign w:val="center"/>
          </w:tcPr>
          <w:p w14:paraId="38126907">
            <w:pPr>
              <w:spacing w:line="240" w:lineRule="auto"/>
              <w:ind w:firstLine="0" w:firstLineChars="0"/>
              <w:jc w:val="center"/>
              <w:rPr>
                <w:rFonts w:cs="Times New Roman"/>
                <w:bCs/>
                <w:sz w:val="21"/>
                <w:szCs w:val="21"/>
              </w:rPr>
            </w:pPr>
            <w:r>
              <w:rPr>
                <w:rFonts w:hint="eastAsia" w:cs="Times New Roman"/>
                <w:bCs/>
                <w:sz w:val="21"/>
                <w:szCs w:val="21"/>
              </w:rPr>
              <w:t>100.58</w:t>
            </w:r>
          </w:p>
        </w:tc>
        <w:tc>
          <w:tcPr>
            <w:tcW w:w="1651" w:type="dxa"/>
            <w:tcBorders>
              <w:top w:val="single" w:color="auto" w:sz="4" w:space="0"/>
              <w:left w:val="single" w:color="auto" w:sz="4" w:space="0"/>
              <w:bottom w:val="single" w:color="auto" w:sz="4" w:space="0"/>
              <w:right w:val="single" w:color="auto" w:sz="4" w:space="0"/>
            </w:tcBorders>
            <w:vAlign w:val="center"/>
          </w:tcPr>
          <w:p w14:paraId="3554162C">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75E36DA6">
            <w:pPr>
              <w:spacing w:line="240" w:lineRule="auto"/>
              <w:ind w:firstLine="0" w:firstLineChars="0"/>
              <w:jc w:val="center"/>
              <w:rPr>
                <w:rFonts w:cs="Times New Roman"/>
                <w:bCs/>
                <w:sz w:val="21"/>
                <w:szCs w:val="21"/>
              </w:rPr>
            </w:pPr>
            <w:r>
              <w:rPr>
                <w:rFonts w:hint="eastAsia" w:cs="Times New Roman"/>
                <w:bCs/>
                <w:sz w:val="21"/>
                <w:szCs w:val="21"/>
              </w:rPr>
              <w:t>1.3~2.7</w:t>
            </w:r>
          </w:p>
        </w:tc>
      </w:tr>
      <w:tr w14:paraId="5CC8D49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5E6921C9">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02420CB7">
            <w:pPr>
              <w:spacing w:line="240" w:lineRule="auto"/>
              <w:ind w:firstLine="0" w:firstLineChars="0"/>
              <w:jc w:val="center"/>
              <w:rPr>
                <w:rFonts w:cs="Times New Roman"/>
                <w:bCs/>
                <w:sz w:val="21"/>
                <w:szCs w:val="21"/>
              </w:rPr>
            </w:pPr>
            <w:r>
              <w:rPr>
                <w:rFonts w:cs="Times New Roman"/>
                <w:bCs/>
                <w:sz w:val="21"/>
                <w:szCs w:val="21"/>
              </w:rPr>
              <w:t>02:00</w:t>
            </w:r>
          </w:p>
        </w:tc>
        <w:tc>
          <w:tcPr>
            <w:tcW w:w="1651" w:type="dxa"/>
            <w:tcBorders>
              <w:top w:val="single" w:color="auto" w:sz="4" w:space="0"/>
              <w:left w:val="single" w:color="auto" w:sz="4" w:space="0"/>
              <w:bottom w:val="single" w:color="auto" w:sz="4" w:space="0"/>
              <w:right w:val="single" w:color="auto" w:sz="4" w:space="0"/>
            </w:tcBorders>
            <w:vAlign w:val="center"/>
          </w:tcPr>
          <w:p w14:paraId="3AEE8326">
            <w:pPr>
              <w:spacing w:line="240" w:lineRule="auto"/>
              <w:ind w:firstLine="0" w:firstLineChars="0"/>
              <w:jc w:val="center"/>
              <w:rPr>
                <w:rFonts w:cs="Times New Roman"/>
                <w:bCs/>
                <w:sz w:val="21"/>
                <w:szCs w:val="21"/>
              </w:rPr>
            </w:pPr>
            <w:r>
              <w:rPr>
                <w:rFonts w:hint="eastAsia" w:cs="Times New Roman"/>
                <w:bCs/>
                <w:sz w:val="21"/>
                <w:szCs w:val="21"/>
              </w:rPr>
              <w:t>28.2</w:t>
            </w:r>
          </w:p>
        </w:tc>
        <w:tc>
          <w:tcPr>
            <w:tcW w:w="1651" w:type="dxa"/>
            <w:tcBorders>
              <w:top w:val="single" w:color="auto" w:sz="4" w:space="0"/>
              <w:left w:val="single" w:color="auto" w:sz="4" w:space="0"/>
              <w:bottom w:val="single" w:color="auto" w:sz="4" w:space="0"/>
              <w:right w:val="single" w:color="auto" w:sz="4" w:space="0"/>
            </w:tcBorders>
            <w:vAlign w:val="center"/>
          </w:tcPr>
          <w:p w14:paraId="6B2A2B43">
            <w:pPr>
              <w:spacing w:line="240" w:lineRule="auto"/>
              <w:ind w:firstLine="0" w:firstLineChars="0"/>
              <w:jc w:val="center"/>
              <w:rPr>
                <w:rFonts w:cs="Times New Roman"/>
                <w:bCs/>
                <w:sz w:val="21"/>
                <w:szCs w:val="21"/>
              </w:rPr>
            </w:pPr>
            <w:r>
              <w:rPr>
                <w:rFonts w:hint="eastAsia" w:cs="Times New Roman"/>
                <w:bCs/>
                <w:sz w:val="21"/>
                <w:szCs w:val="21"/>
              </w:rPr>
              <w:t>100.60</w:t>
            </w:r>
          </w:p>
        </w:tc>
        <w:tc>
          <w:tcPr>
            <w:tcW w:w="1651" w:type="dxa"/>
            <w:tcBorders>
              <w:top w:val="single" w:color="auto" w:sz="4" w:space="0"/>
              <w:left w:val="single" w:color="auto" w:sz="4" w:space="0"/>
              <w:bottom w:val="single" w:color="auto" w:sz="4" w:space="0"/>
              <w:right w:val="single" w:color="auto" w:sz="4" w:space="0"/>
            </w:tcBorders>
            <w:vAlign w:val="center"/>
          </w:tcPr>
          <w:p w14:paraId="4BCA8DBE">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34AC9B26">
            <w:pPr>
              <w:spacing w:line="240" w:lineRule="auto"/>
              <w:ind w:firstLine="0" w:firstLineChars="0"/>
              <w:jc w:val="center"/>
              <w:rPr>
                <w:rFonts w:cs="Times New Roman"/>
                <w:bCs/>
                <w:sz w:val="21"/>
                <w:szCs w:val="21"/>
              </w:rPr>
            </w:pPr>
            <w:r>
              <w:rPr>
                <w:rFonts w:hint="eastAsia" w:cs="Times New Roman"/>
                <w:bCs/>
                <w:sz w:val="21"/>
                <w:szCs w:val="21"/>
              </w:rPr>
              <w:t>1.3~2.7</w:t>
            </w:r>
          </w:p>
        </w:tc>
      </w:tr>
      <w:tr w14:paraId="63000B4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1F8FE817">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6EC78847">
            <w:pPr>
              <w:spacing w:line="240" w:lineRule="auto"/>
              <w:ind w:firstLine="0" w:firstLineChars="0"/>
              <w:jc w:val="center"/>
              <w:rPr>
                <w:rFonts w:cs="Times New Roman"/>
                <w:bCs/>
                <w:sz w:val="21"/>
                <w:szCs w:val="21"/>
              </w:rPr>
            </w:pPr>
            <w:r>
              <w:rPr>
                <w:rFonts w:cs="Times New Roman"/>
                <w:bCs/>
                <w:sz w:val="21"/>
                <w:szCs w:val="21"/>
              </w:rPr>
              <w:t>08:00</w:t>
            </w:r>
          </w:p>
        </w:tc>
        <w:tc>
          <w:tcPr>
            <w:tcW w:w="1651" w:type="dxa"/>
            <w:tcBorders>
              <w:top w:val="single" w:color="auto" w:sz="4" w:space="0"/>
              <w:left w:val="single" w:color="auto" w:sz="4" w:space="0"/>
              <w:bottom w:val="single" w:color="auto" w:sz="4" w:space="0"/>
              <w:right w:val="single" w:color="auto" w:sz="4" w:space="0"/>
            </w:tcBorders>
            <w:vAlign w:val="center"/>
          </w:tcPr>
          <w:p w14:paraId="77C40865">
            <w:pPr>
              <w:spacing w:line="240" w:lineRule="auto"/>
              <w:ind w:firstLine="0" w:firstLineChars="0"/>
              <w:jc w:val="center"/>
              <w:rPr>
                <w:rFonts w:cs="Times New Roman"/>
                <w:bCs/>
                <w:sz w:val="21"/>
                <w:szCs w:val="21"/>
              </w:rPr>
            </w:pPr>
            <w:r>
              <w:rPr>
                <w:rFonts w:hint="eastAsia" w:cs="Times New Roman"/>
                <w:bCs/>
                <w:sz w:val="21"/>
                <w:szCs w:val="21"/>
              </w:rPr>
              <w:t>30.3</w:t>
            </w:r>
          </w:p>
        </w:tc>
        <w:tc>
          <w:tcPr>
            <w:tcW w:w="1651" w:type="dxa"/>
            <w:tcBorders>
              <w:top w:val="single" w:color="auto" w:sz="4" w:space="0"/>
              <w:left w:val="single" w:color="auto" w:sz="4" w:space="0"/>
              <w:bottom w:val="single" w:color="auto" w:sz="4" w:space="0"/>
              <w:right w:val="single" w:color="auto" w:sz="4" w:space="0"/>
            </w:tcBorders>
            <w:vAlign w:val="center"/>
          </w:tcPr>
          <w:p w14:paraId="36830D98">
            <w:pPr>
              <w:spacing w:line="240" w:lineRule="auto"/>
              <w:ind w:firstLine="0" w:firstLineChars="0"/>
              <w:jc w:val="center"/>
              <w:rPr>
                <w:rFonts w:cs="Times New Roman"/>
                <w:bCs/>
                <w:sz w:val="21"/>
                <w:szCs w:val="21"/>
              </w:rPr>
            </w:pPr>
            <w:r>
              <w:rPr>
                <w:rFonts w:hint="eastAsia" w:cs="Times New Roman"/>
                <w:bCs/>
                <w:sz w:val="21"/>
                <w:szCs w:val="21"/>
              </w:rPr>
              <w:t>100.51</w:t>
            </w:r>
          </w:p>
        </w:tc>
        <w:tc>
          <w:tcPr>
            <w:tcW w:w="1651" w:type="dxa"/>
            <w:tcBorders>
              <w:top w:val="single" w:color="auto" w:sz="4" w:space="0"/>
              <w:left w:val="single" w:color="auto" w:sz="4" w:space="0"/>
              <w:bottom w:val="single" w:color="auto" w:sz="4" w:space="0"/>
              <w:right w:val="single" w:color="auto" w:sz="4" w:space="0"/>
            </w:tcBorders>
            <w:vAlign w:val="center"/>
          </w:tcPr>
          <w:p w14:paraId="5CAD4048">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7D87EF9B">
            <w:pPr>
              <w:spacing w:line="240" w:lineRule="auto"/>
              <w:ind w:firstLine="0" w:firstLineChars="0"/>
              <w:jc w:val="center"/>
              <w:rPr>
                <w:rFonts w:cs="Times New Roman"/>
                <w:bCs/>
                <w:sz w:val="21"/>
                <w:szCs w:val="21"/>
              </w:rPr>
            </w:pPr>
            <w:r>
              <w:rPr>
                <w:rFonts w:hint="eastAsia" w:cs="Times New Roman"/>
                <w:bCs/>
                <w:sz w:val="21"/>
                <w:szCs w:val="21"/>
              </w:rPr>
              <w:t>1.3~2.7</w:t>
            </w:r>
          </w:p>
        </w:tc>
      </w:tr>
      <w:tr w14:paraId="68DE127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13BCF038">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525856E1">
            <w:pPr>
              <w:spacing w:line="240" w:lineRule="auto"/>
              <w:ind w:firstLine="0" w:firstLineChars="0"/>
              <w:jc w:val="center"/>
              <w:rPr>
                <w:rFonts w:cs="Times New Roman"/>
                <w:bCs/>
                <w:sz w:val="21"/>
                <w:szCs w:val="21"/>
              </w:rPr>
            </w:pPr>
            <w:r>
              <w:rPr>
                <w:rFonts w:cs="Times New Roman"/>
                <w:bCs/>
                <w:sz w:val="21"/>
                <w:szCs w:val="21"/>
              </w:rPr>
              <w:t>14:00</w:t>
            </w:r>
          </w:p>
        </w:tc>
        <w:tc>
          <w:tcPr>
            <w:tcW w:w="1651" w:type="dxa"/>
            <w:tcBorders>
              <w:top w:val="single" w:color="auto" w:sz="4" w:space="0"/>
              <w:left w:val="single" w:color="auto" w:sz="4" w:space="0"/>
              <w:bottom w:val="single" w:color="auto" w:sz="4" w:space="0"/>
              <w:right w:val="single" w:color="auto" w:sz="4" w:space="0"/>
            </w:tcBorders>
            <w:vAlign w:val="center"/>
          </w:tcPr>
          <w:p w14:paraId="2209DAF8">
            <w:pPr>
              <w:spacing w:line="240" w:lineRule="auto"/>
              <w:ind w:firstLine="0" w:firstLineChars="0"/>
              <w:jc w:val="center"/>
              <w:rPr>
                <w:rFonts w:cs="Times New Roman"/>
                <w:bCs/>
                <w:sz w:val="21"/>
                <w:szCs w:val="21"/>
              </w:rPr>
            </w:pPr>
            <w:r>
              <w:rPr>
                <w:rFonts w:hint="eastAsia" w:cs="Times New Roman"/>
                <w:bCs/>
                <w:sz w:val="21"/>
                <w:szCs w:val="21"/>
              </w:rPr>
              <w:t>33.2</w:t>
            </w:r>
          </w:p>
        </w:tc>
        <w:tc>
          <w:tcPr>
            <w:tcW w:w="1651" w:type="dxa"/>
            <w:tcBorders>
              <w:top w:val="single" w:color="auto" w:sz="4" w:space="0"/>
              <w:left w:val="single" w:color="auto" w:sz="4" w:space="0"/>
              <w:bottom w:val="single" w:color="auto" w:sz="4" w:space="0"/>
              <w:right w:val="single" w:color="auto" w:sz="4" w:space="0"/>
            </w:tcBorders>
            <w:vAlign w:val="center"/>
          </w:tcPr>
          <w:p w14:paraId="6F221EC7">
            <w:pPr>
              <w:spacing w:line="240" w:lineRule="auto"/>
              <w:ind w:firstLine="0" w:firstLineChars="0"/>
              <w:jc w:val="center"/>
              <w:rPr>
                <w:rFonts w:cs="Times New Roman"/>
                <w:bCs/>
                <w:sz w:val="21"/>
                <w:szCs w:val="21"/>
              </w:rPr>
            </w:pPr>
            <w:r>
              <w:rPr>
                <w:rFonts w:hint="eastAsia" w:cs="Times New Roman"/>
                <w:bCs/>
                <w:sz w:val="21"/>
                <w:szCs w:val="21"/>
              </w:rPr>
              <w:t>100.42</w:t>
            </w:r>
          </w:p>
        </w:tc>
        <w:tc>
          <w:tcPr>
            <w:tcW w:w="1651" w:type="dxa"/>
            <w:tcBorders>
              <w:top w:val="single" w:color="auto" w:sz="4" w:space="0"/>
              <w:left w:val="single" w:color="auto" w:sz="4" w:space="0"/>
              <w:bottom w:val="single" w:color="auto" w:sz="4" w:space="0"/>
              <w:right w:val="single" w:color="auto" w:sz="4" w:space="0"/>
            </w:tcBorders>
            <w:vAlign w:val="center"/>
          </w:tcPr>
          <w:p w14:paraId="0B03AB76">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26D58863">
            <w:pPr>
              <w:spacing w:line="240" w:lineRule="auto"/>
              <w:ind w:firstLine="0" w:firstLineChars="0"/>
              <w:jc w:val="center"/>
              <w:rPr>
                <w:rFonts w:cs="Times New Roman"/>
                <w:bCs/>
                <w:sz w:val="21"/>
                <w:szCs w:val="21"/>
              </w:rPr>
            </w:pPr>
            <w:r>
              <w:rPr>
                <w:rFonts w:hint="eastAsia" w:cs="Times New Roman"/>
                <w:bCs/>
                <w:sz w:val="21"/>
                <w:szCs w:val="21"/>
              </w:rPr>
              <w:t>1.3~2.7</w:t>
            </w:r>
          </w:p>
        </w:tc>
      </w:tr>
      <w:tr w14:paraId="112A9DB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2A77F4B1">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56F2F561">
            <w:pPr>
              <w:spacing w:line="240" w:lineRule="auto"/>
              <w:ind w:firstLine="0" w:firstLineChars="0"/>
              <w:jc w:val="center"/>
              <w:rPr>
                <w:rFonts w:cs="Times New Roman"/>
                <w:bCs/>
                <w:sz w:val="21"/>
                <w:szCs w:val="21"/>
              </w:rPr>
            </w:pPr>
            <w:r>
              <w:rPr>
                <w:rFonts w:cs="Times New Roman"/>
                <w:bCs/>
                <w:sz w:val="21"/>
                <w:szCs w:val="21"/>
              </w:rPr>
              <w:t>20:00</w:t>
            </w:r>
          </w:p>
        </w:tc>
        <w:tc>
          <w:tcPr>
            <w:tcW w:w="1651" w:type="dxa"/>
            <w:tcBorders>
              <w:top w:val="single" w:color="auto" w:sz="4" w:space="0"/>
              <w:left w:val="single" w:color="auto" w:sz="4" w:space="0"/>
              <w:bottom w:val="single" w:color="auto" w:sz="4" w:space="0"/>
              <w:right w:val="single" w:color="auto" w:sz="4" w:space="0"/>
            </w:tcBorders>
            <w:vAlign w:val="center"/>
          </w:tcPr>
          <w:p w14:paraId="41BC643A">
            <w:pPr>
              <w:spacing w:line="240" w:lineRule="auto"/>
              <w:ind w:firstLine="0" w:firstLineChars="0"/>
              <w:jc w:val="center"/>
              <w:rPr>
                <w:rFonts w:cs="Times New Roman"/>
                <w:bCs/>
                <w:sz w:val="21"/>
                <w:szCs w:val="21"/>
              </w:rPr>
            </w:pPr>
            <w:r>
              <w:rPr>
                <w:rFonts w:hint="eastAsia" w:cs="Times New Roman"/>
                <w:bCs/>
                <w:sz w:val="21"/>
                <w:szCs w:val="21"/>
              </w:rPr>
              <w:t>30.6</w:t>
            </w:r>
          </w:p>
        </w:tc>
        <w:tc>
          <w:tcPr>
            <w:tcW w:w="1651" w:type="dxa"/>
            <w:tcBorders>
              <w:top w:val="single" w:color="auto" w:sz="4" w:space="0"/>
              <w:left w:val="single" w:color="auto" w:sz="4" w:space="0"/>
              <w:bottom w:val="single" w:color="auto" w:sz="4" w:space="0"/>
              <w:right w:val="single" w:color="auto" w:sz="4" w:space="0"/>
            </w:tcBorders>
            <w:vAlign w:val="center"/>
          </w:tcPr>
          <w:p w14:paraId="735DE4AD">
            <w:pPr>
              <w:spacing w:line="240" w:lineRule="auto"/>
              <w:ind w:firstLine="0" w:firstLineChars="0"/>
              <w:jc w:val="center"/>
              <w:rPr>
                <w:rFonts w:cs="Times New Roman"/>
                <w:bCs/>
                <w:sz w:val="21"/>
                <w:szCs w:val="21"/>
              </w:rPr>
            </w:pPr>
            <w:r>
              <w:rPr>
                <w:rFonts w:hint="eastAsia" w:cs="Times New Roman"/>
                <w:bCs/>
                <w:sz w:val="21"/>
                <w:szCs w:val="21"/>
              </w:rPr>
              <w:t>100.45</w:t>
            </w:r>
          </w:p>
        </w:tc>
        <w:tc>
          <w:tcPr>
            <w:tcW w:w="1651" w:type="dxa"/>
            <w:tcBorders>
              <w:top w:val="single" w:color="auto" w:sz="4" w:space="0"/>
              <w:left w:val="single" w:color="auto" w:sz="4" w:space="0"/>
              <w:bottom w:val="single" w:color="auto" w:sz="4" w:space="0"/>
              <w:right w:val="single" w:color="auto" w:sz="4" w:space="0"/>
            </w:tcBorders>
            <w:vAlign w:val="center"/>
          </w:tcPr>
          <w:p w14:paraId="741AB85B">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401F7079">
            <w:pPr>
              <w:spacing w:line="240" w:lineRule="auto"/>
              <w:ind w:firstLine="0" w:firstLineChars="0"/>
              <w:jc w:val="center"/>
              <w:rPr>
                <w:rFonts w:cs="Times New Roman"/>
                <w:bCs/>
                <w:sz w:val="21"/>
                <w:szCs w:val="21"/>
              </w:rPr>
            </w:pPr>
            <w:r>
              <w:rPr>
                <w:rFonts w:hint="eastAsia" w:cs="Times New Roman"/>
                <w:bCs/>
                <w:sz w:val="21"/>
                <w:szCs w:val="21"/>
              </w:rPr>
              <w:t>1.3~2.7</w:t>
            </w:r>
          </w:p>
        </w:tc>
      </w:tr>
      <w:tr w14:paraId="5FF6FB69">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1350" w:type="dxa"/>
            <w:vMerge w:val="restart"/>
            <w:tcBorders>
              <w:top w:val="nil"/>
              <w:left w:val="nil"/>
              <w:bottom w:val="single" w:color="auto" w:sz="4" w:space="0"/>
              <w:right w:val="single" w:color="auto" w:sz="4" w:space="0"/>
            </w:tcBorders>
            <w:vAlign w:val="center"/>
          </w:tcPr>
          <w:p w14:paraId="2AF11B19">
            <w:pPr>
              <w:spacing w:line="240" w:lineRule="auto"/>
              <w:ind w:firstLine="0" w:firstLineChars="0"/>
              <w:jc w:val="center"/>
              <w:rPr>
                <w:rFonts w:cs="Times New Roman"/>
                <w:bCs/>
                <w:sz w:val="21"/>
                <w:szCs w:val="21"/>
              </w:rPr>
            </w:pPr>
            <w:r>
              <w:rPr>
                <w:rFonts w:cs="Times New Roman"/>
                <w:bCs/>
                <w:sz w:val="21"/>
                <w:szCs w:val="21"/>
              </w:rPr>
              <w:t>2025.0</w:t>
            </w:r>
            <w:r>
              <w:rPr>
                <w:rFonts w:hint="eastAsia" w:cs="Times New Roman"/>
                <w:bCs/>
                <w:sz w:val="21"/>
                <w:szCs w:val="21"/>
              </w:rPr>
              <w:t>8.15~2025.08.16</w:t>
            </w:r>
          </w:p>
        </w:tc>
        <w:tc>
          <w:tcPr>
            <w:tcW w:w="1117" w:type="dxa"/>
            <w:tcBorders>
              <w:top w:val="single" w:color="auto" w:sz="4" w:space="0"/>
              <w:left w:val="single" w:color="auto" w:sz="4" w:space="0"/>
              <w:bottom w:val="single" w:color="auto" w:sz="4" w:space="0"/>
              <w:right w:val="single" w:color="auto" w:sz="4" w:space="0"/>
            </w:tcBorders>
            <w:vAlign w:val="center"/>
          </w:tcPr>
          <w:p w14:paraId="7EA94899">
            <w:pPr>
              <w:spacing w:line="240" w:lineRule="auto"/>
              <w:ind w:firstLine="0" w:firstLineChars="0"/>
              <w:jc w:val="center"/>
              <w:rPr>
                <w:rFonts w:cs="Times New Roman"/>
                <w:bCs/>
                <w:sz w:val="21"/>
                <w:szCs w:val="21"/>
              </w:rPr>
            </w:pPr>
            <w:r>
              <w:rPr>
                <w:rFonts w:hint="eastAsia" w:cs="Times New Roman"/>
                <w:bCs/>
                <w:sz w:val="21"/>
                <w:szCs w:val="21"/>
              </w:rPr>
              <w:t>00</w:t>
            </w:r>
            <w:r>
              <w:rPr>
                <w:rFonts w:cs="Times New Roman"/>
                <w:bCs/>
                <w:sz w:val="21"/>
                <w:szCs w:val="21"/>
              </w:rPr>
              <w:t>:</w:t>
            </w:r>
            <w:r>
              <w:rPr>
                <w:rFonts w:hint="eastAsia" w:cs="Times New Roman"/>
                <w:bCs/>
                <w:sz w:val="21"/>
                <w:szCs w:val="21"/>
              </w:rPr>
              <w:t>05</w:t>
            </w:r>
          </w:p>
        </w:tc>
        <w:tc>
          <w:tcPr>
            <w:tcW w:w="1651" w:type="dxa"/>
            <w:tcBorders>
              <w:top w:val="single" w:color="auto" w:sz="4" w:space="0"/>
              <w:left w:val="single" w:color="auto" w:sz="4" w:space="0"/>
              <w:bottom w:val="single" w:color="auto" w:sz="4" w:space="0"/>
              <w:right w:val="single" w:color="auto" w:sz="4" w:space="0"/>
            </w:tcBorders>
            <w:vAlign w:val="center"/>
          </w:tcPr>
          <w:p w14:paraId="3F531077">
            <w:pPr>
              <w:spacing w:line="240" w:lineRule="auto"/>
              <w:ind w:firstLine="0" w:firstLineChars="0"/>
              <w:jc w:val="center"/>
              <w:rPr>
                <w:rFonts w:cs="Times New Roman"/>
                <w:bCs/>
                <w:sz w:val="21"/>
                <w:szCs w:val="21"/>
              </w:rPr>
            </w:pPr>
            <w:r>
              <w:rPr>
                <w:rFonts w:hint="eastAsia" w:cs="Times New Roman"/>
                <w:bCs/>
                <w:sz w:val="21"/>
                <w:szCs w:val="21"/>
              </w:rPr>
              <w:t>28.3</w:t>
            </w:r>
          </w:p>
        </w:tc>
        <w:tc>
          <w:tcPr>
            <w:tcW w:w="1651" w:type="dxa"/>
            <w:tcBorders>
              <w:top w:val="single" w:color="auto" w:sz="4" w:space="0"/>
              <w:left w:val="single" w:color="auto" w:sz="4" w:space="0"/>
              <w:bottom w:val="single" w:color="auto" w:sz="4" w:space="0"/>
              <w:right w:val="single" w:color="auto" w:sz="4" w:space="0"/>
            </w:tcBorders>
            <w:vAlign w:val="center"/>
          </w:tcPr>
          <w:p w14:paraId="70AB7ADF">
            <w:pPr>
              <w:spacing w:line="240" w:lineRule="auto"/>
              <w:ind w:firstLine="0" w:firstLineChars="0"/>
              <w:jc w:val="center"/>
              <w:rPr>
                <w:rFonts w:cs="Times New Roman"/>
                <w:bCs/>
                <w:sz w:val="21"/>
                <w:szCs w:val="21"/>
              </w:rPr>
            </w:pPr>
            <w:r>
              <w:rPr>
                <w:rFonts w:hint="eastAsia" w:cs="Times New Roman"/>
                <w:bCs/>
                <w:sz w:val="21"/>
                <w:szCs w:val="21"/>
              </w:rPr>
              <w:t>100.62</w:t>
            </w:r>
          </w:p>
        </w:tc>
        <w:tc>
          <w:tcPr>
            <w:tcW w:w="1651" w:type="dxa"/>
            <w:tcBorders>
              <w:top w:val="single" w:color="auto" w:sz="4" w:space="0"/>
              <w:left w:val="single" w:color="auto" w:sz="4" w:space="0"/>
              <w:bottom w:val="single" w:color="auto" w:sz="4" w:space="0"/>
              <w:right w:val="single" w:color="auto" w:sz="4" w:space="0"/>
            </w:tcBorders>
            <w:vAlign w:val="center"/>
          </w:tcPr>
          <w:p w14:paraId="7D95AE73">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72527247">
            <w:pPr>
              <w:spacing w:line="240" w:lineRule="auto"/>
              <w:ind w:firstLine="0" w:firstLineChars="0"/>
              <w:jc w:val="center"/>
              <w:rPr>
                <w:rFonts w:cs="Times New Roman"/>
                <w:bCs/>
                <w:sz w:val="21"/>
                <w:szCs w:val="21"/>
              </w:rPr>
            </w:pPr>
            <w:r>
              <w:rPr>
                <w:rFonts w:hint="eastAsia" w:cs="Times New Roman"/>
                <w:bCs/>
                <w:sz w:val="21"/>
                <w:szCs w:val="21"/>
              </w:rPr>
              <w:t>1.3~2.8</w:t>
            </w:r>
          </w:p>
        </w:tc>
      </w:tr>
      <w:tr w14:paraId="10EB3F8D">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2117E175">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2C311814">
            <w:pPr>
              <w:spacing w:line="240" w:lineRule="auto"/>
              <w:ind w:firstLine="0" w:firstLineChars="0"/>
              <w:jc w:val="center"/>
              <w:rPr>
                <w:rFonts w:cs="Times New Roman"/>
                <w:bCs/>
                <w:sz w:val="21"/>
                <w:szCs w:val="21"/>
              </w:rPr>
            </w:pPr>
            <w:r>
              <w:rPr>
                <w:rFonts w:cs="Times New Roman"/>
                <w:bCs/>
                <w:sz w:val="21"/>
                <w:szCs w:val="21"/>
              </w:rPr>
              <w:t>02:00</w:t>
            </w:r>
          </w:p>
        </w:tc>
        <w:tc>
          <w:tcPr>
            <w:tcW w:w="1651" w:type="dxa"/>
            <w:tcBorders>
              <w:top w:val="single" w:color="auto" w:sz="4" w:space="0"/>
              <w:left w:val="single" w:color="auto" w:sz="4" w:space="0"/>
              <w:bottom w:val="single" w:color="auto" w:sz="4" w:space="0"/>
              <w:right w:val="single" w:color="auto" w:sz="4" w:space="0"/>
            </w:tcBorders>
            <w:vAlign w:val="center"/>
          </w:tcPr>
          <w:p w14:paraId="7275712F">
            <w:pPr>
              <w:spacing w:line="240" w:lineRule="auto"/>
              <w:ind w:firstLine="0" w:firstLineChars="0"/>
              <w:jc w:val="center"/>
              <w:rPr>
                <w:rFonts w:cs="Times New Roman"/>
                <w:bCs/>
                <w:sz w:val="21"/>
                <w:szCs w:val="21"/>
              </w:rPr>
            </w:pPr>
            <w:r>
              <w:rPr>
                <w:rFonts w:hint="eastAsia" w:cs="Times New Roman"/>
                <w:bCs/>
                <w:sz w:val="21"/>
                <w:szCs w:val="21"/>
              </w:rPr>
              <w:t>27.1</w:t>
            </w:r>
          </w:p>
        </w:tc>
        <w:tc>
          <w:tcPr>
            <w:tcW w:w="1651" w:type="dxa"/>
            <w:tcBorders>
              <w:top w:val="single" w:color="auto" w:sz="4" w:space="0"/>
              <w:left w:val="single" w:color="auto" w:sz="4" w:space="0"/>
              <w:bottom w:val="single" w:color="auto" w:sz="4" w:space="0"/>
              <w:right w:val="single" w:color="auto" w:sz="4" w:space="0"/>
            </w:tcBorders>
            <w:vAlign w:val="center"/>
          </w:tcPr>
          <w:p w14:paraId="1E840193">
            <w:pPr>
              <w:spacing w:line="240" w:lineRule="auto"/>
              <w:ind w:firstLine="0" w:firstLineChars="0"/>
              <w:jc w:val="center"/>
              <w:rPr>
                <w:rFonts w:cs="Times New Roman"/>
                <w:bCs/>
                <w:sz w:val="21"/>
                <w:szCs w:val="21"/>
              </w:rPr>
            </w:pPr>
            <w:r>
              <w:rPr>
                <w:rFonts w:hint="eastAsia" w:cs="Times New Roman"/>
                <w:bCs/>
                <w:sz w:val="21"/>
                <w:szCs w:val="21"/>
              </w:rPr>
              <w:t>100.65</w:t>
            </w:r>
          </w:p>
        </w:tc>
        <w:tc>
          <w:tcPr>
            <w:tcW w:w="1651" w:type="dxa"/>
            <w:tcBorders>
              <w:top w:val="single" w:color="auto" w:sz="4" w:space="0"/>
              <w:left w:val="single" w:color="auto" w:sz="4" w:space="0"/>
              <w:bottom w:val="single" w:color="auto" w:sz="4" w:space="0"/>
              <w:right w:val="single" w:color="auto" w:sz="4" w:space="0"/>
            </w:tcBorders>
            <w:vAlign w:val="center"/>
          </w:tcPr>
          <w:p w14:paraId="493D34A6">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4C19B2C0">
            <w:pPr>
              <w:spacing w:line="240" w:lineRule="auto"/>
              <w:ind w:firstLine="0" w:firstLineChars="0"/>
              <w:jc w:val="center"/>
              <w:rPr>
                <w:rFonts w:cs="Times New Roman"/>
                <w:bCs/>
                <w:sz w:val="21"/>
                <w:szCs w:val="21"/>
              </w:rPr>
            </w:pPr>
            <w:r>
              <w:rPr>
                <w:rFonts w:hint="eastAsia" w:cs="Times New Roman"/>
                <w:bCs/>
                <w:sz w:val="21"/>
                <w:szCs w:val="21"/>
              </w:rPr>
              <w:t>1.3~2.8</w:t>
            </w:r>
          </w:p>
        </w:tc>
      </w:tr>
      <w:tr w14:paraId="7E1D566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2BF1C8DC">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75B36215">
            <w:pPr>
              <w:spacing w:line="240" w:lineRule="auto"/>
              <w:ind w:firstLine="0" w:firstLineChars="0"/>
              <w:jc w:val="center"/>
              <w:rPr>
                <w:rFonts w:cs="Times New Roman"/>
                <w:bCs/>
                <w:sz w:val="21"/>
                <w:szCs w:val="21"/>
              </w:rPr>
            </w:pPr>
            <w:r>
              <w:rPr>
                <w:rFonts w:cs="Times New Roman"/>
                <w:bCs/>
                <w:sz w:val="21"/>
                <w:szCs w:val="21"/>
              </w:rPr>
              <w:t>08:00</w:t>
            </w:r>
          </w:p>
        </w:tc>
        <w:tc>
          <w:tcPr>
            <w:tcW w:w="1651" w:type="dxa"/>
            <w:tcBorders>
              <w:top w:val="single" w:color="auto" w:sz="4" w:space="0"/>
              <w:left w:val="single" w:color="auto" w:sz="4" w:space="0"/>
              <w:bottom w:val="single" w:color="auto" w:sz="4" w:space="0"/>
              <w:right w:val="single" w:color="auto" w:sz="4" w:space="0"/>
            </w:tcBorders>
            <w:vAlign w:val="center"/>
          </w:tcPr>
          <w:p w14:paraId="7DC6A860">
            <w:pPr>
              <w:spacing w:line="240" w:lineRule="auto"/>
              <w:ind w:firstLine="0" w:firstLineChars="0"/>
              <w:jc w:val="center"/>
              <w:rPr>
                <w:rFonts w:cs="Times New Roman"/>
                <w:bCs/>
                <w:sz w:val="21"/>
                <w:szCs w:val="21"/>
              </w:rPr>
            </w:pPr>
            <w:r>
              <w:rPr>
                <w:rFonts w:hint="eastAsia" w:cs="Times New Roman"/>
                <w:bCs/>
                <w:sz w:val="21"/>
                <w:szCs w:val="21"/>
              </w:rPr>
              <w:t>28.7</w:t>
            </w:r>
          </w:p>
        </w:tc>
        <w:tc>
          <w:tcPr>
            <w:tcW w:w="1651" w:type="dxa"/>
            <w:tcBorders>
              <w:top w:val="single" w:color="auto" w:sz="4" w:space="0"/>
              <w:left w:val="single" w:color="auto" w:sz="4" w:space="0"/>
              <w:bottom w:val="single" w:color="auto" w:sz="4" w:space="0"/>
              <w:right w:val="single" w:color="auto" w:sz="4" w:space="0"/>
            </w:tcBorders>
            <w:vAlign w:val="center"/>
          </w:tcPr>
          <w:p w14:paraId="493668AE">
            <w:pPr>
              <w:spacing w:line="240" w:lineRule="auto"/>
              <w:ind w:firstLine="0" w:firstLineChars="0"/>
              <w:jc w:val="center"/>
              <w:rPr>
                <w:rFonts w:cs="Times New Roman"/>
                <w:bCs/>
                <w:sz w:val="21"/>
                <w:szCs w:val="21"/>
              </w:rPr>
            </w:pPr>
            <w:r>
              <w:rPr>
                <w:rFonts w:hint="eastAsia" w:cs="Times New Roman"/>
                <w:bCs/>
                <w:sz w:val="21"/>
                <w:szCs w:val="21"/>
              </w:rPr>
              <w:t>100.58</w:t>
            </w:r>
          </w:p>
        </w:tc>
        <w:tc>
          <w:tcPr>
            <w:tcW w:w="1651" w:type="dxa"/>
            <w:tcBorders>
              <w:top w:val="single" w:color="auto" w:sz="4" w:space="0"/>
              <w:left w:val="single" w:color="auto" w:sz="4" w:space="0"/>
              <w:bottom w:val="single" w:color="auto" w:sz="4" w:space="0"/>
              <w:right w:val="single" w:color="auto" w:sz="4" w:space="0"/>
            </w:tcBorders>
            <w:vAlign w:val="center"/>
          </w:tcPr>
          <w:p w14:paraId="475AB427">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7DBE06F1">
            <w:pPr>
              <w:spacing w:line="240" w:lineRule="auto"/>
              <w:ind w:firstLine="0" w:firstLineChars="0"/>
              <w:jc w:val="center"/>
              <w:rPr>
                <w:rFonts w:cs="Times New Roman"/>
                <w:bCs/>
                <w:sz w:val="21"/>
                <w:szCs w:val="21"/>
              </w:rPr>
            </w:pPr>
            <w:r>
              <w:rPr>
                <w:rFonts w:hint="eastAsia" w:cs="Times New Roman"/>
                <w:bCs/>
                <w:sz w:val="21"/>
                <w:szCs w:val="21"/>
              </w:rPr>
              <w:t>1.3~2.8</w:t>
            </w:r>
          </w:p>
        </w:tc>
      </w:tr>
      <w:tr w14:paraId="5AAE2B2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46882A7F">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70D320D3">
            <w:pPr>
              <w:spacing w:line="240" w:lineRule="auto"/>
              <w:ind w:firstLine="0" w:firstLineChars="0"/>
              <w:jc w:val="center"/>
              <w:rPr>
                <w:rFonts w:cs="Times New Roman"/>
                <w:bCs/>
                <w:sz w:val="21"/>
                <w:szCs w:val="21"/>
              </w:rPr>
            </w:pPr>
            <w:r>
              <w:rPr>
                <w:rFonts w:cs="Times New Roman"/>
                <w:bCs/>
                <w:sz w:val="21"/>
                <w:szCs w:val="21"/>
              </w:rPr>
              <w:t>14:00</w:t>
            </w:r>
          </w:p>
        </w:tc>
        <w:tc>
          <w:tcPr>
            <w:tcW w:w="1651" w:type="dxa"/>
            <w:tcBorders>
              <w:top w:val="single" w:color="auto" w:sz="4" w:space="0"/>
              <w:left w:val="single" w:color="auto" w:sz="4" w:space="0"/>
              <w:bottom w:val="single" w:color="auto" w:sz="4" w:space="0"/>
              <w:right w:val="single" w:color="auto" w:sz="4" w:space="0"/>
            </w:tcBorders>
            <w:vAlign w:val="center"/>
          </w:tcPr>
          <w:p w14:paraId="6E9F44EC">
            <w:pPr>
              <w:spacing w:line="240" w:lineRule="auto"/>
              <w:ind w:firstLine="0" w:firstLineChars="0"/>
              <w:jc w:val="center"/>
              <w:rPr>
                <w:rFonts w:cs="Times New Roman"/>
                <w:bCs/>
                <w:sz w:val="21"/>
                <w:szCs w:val="21"/>
              </w:rPr>
            </w:pPr>
            <w:r>
              <w:rPr>
                <w:rFonts w:hint="eastAsia" w:cs="Times New Roman"/>
                <w:bCs/>
                <w:sz w:val="21"/>
                <w:szCs w:val="21"/>
              </w:rPr>
              <w:t>33.8</w:t>
            </w:r>
          </w:p>
        </w:tc>
        <w:tc>
          <w:tcPr>
            <w:tcW w:w="1651" w:type="dxa"/>
            <w:tcBorders>
              <w:top w:val="single" w:color="auto" w:sz="4" w:space="0"/>
              <w:left w:val="single" w:color="auto" w:sz="4" w:space="0"/>
              <w:bottom w:val="single" w:color="auto" w:sz="4" w:space="0"/>
              <w:right w:val="single" w:color="auto" w:sz="4" w:space="0"/>
            </w:tcBorders>
            <w:vAlign w:val="center"/>
          </w:tcPr>
          <w:p w14:paraId="6F23FEC1">
            <w:pPr>
              <w:spacing w:line="240" w:lineRule="auto"/>
              <w:ind w:firstLine="0" w:firstLineChars="0"/>
              <w:jc w:val="center"/>
              <w:rPr>
                <w:rFonts w:cs="Times New Roman"/>
                <w:bCs/>
                <w:sz w:val="21"/>
                <w:szCs w:val="21"/>
              </w:rPr>
            </w:pPr>
            <w:r>
              <w:rPr>
                <w:rFonts w:hint="eastAsia" w:cs="Times New Roman"/>
                <w:bCs/>
                <w:sz w:val="21"/>
                <w:szCs w:val="21"/>
              </w:rPr>
              <w:t>100.43</w:t>
            </w:r>
          </w:p>
        </w:tc>
        <w:tc>
          <w:tcPr>
            <w:tcW w:w="1651" w:type="dxa"/>
            <w:tcBorders>
              <w:top w:val="single" w:color="auto" w:sz="4" w:space="0"/>
              <w:left w:val="single" w:color="auto" w:sz="4" w:space="0"/>
              <w:bottom w:val="single" w:color="auto" w:sz="4" w:space="0"/>
              <w:right w:val="single" w:color="auto" w:sz="4" w:space="0"/>
            </w:tcBorders>
            <w:vAlign w:val="center"/>
          </w:tcPr>
          <w:p w14:paraId="52F1170A">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060DCE40">
            <w:pPr>
              <w:spacing w:line="240" w:lineRule="auto"/>
              <w:ind w:firstLine="0" w:firstLineChars="0"/>
              <w:jc w:val="center"/>
              <w:rPr>
                <w:rFonts w:cs="Times New Roman"/>
                <w:bCs/>
                <w:sz w:val="21"/>
                <w:szCs w:val="21"/>
              </w:rPr>
            </w:pPr>
            <w:r>
              <w:rPr>
                <w:rFonts w:hint="eastAsia" w:cs="Times New Roman"/>
                <w:bCs/>
                <w:sz w:val="21"/>
                <w:szCs w:val="21"/>
              </w:rPr>
              <w:t>1.3~2.8</w:t>
            </w:r>
          </w:p>
        </w:tc>
      </w:tr>
      <w:tr w14:paraId="6ED526F9">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66B9DF44">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03B70FB8">
            <w:pPr>
              <w:spacing w:line="240" w:lineRule="auto"/>
              <w:ind w:firstLine="0" w:firstLineChars="0"/>
              <w:jc w:val="center"/>
              <w:rPr>
                <w:rFonts w:cs="Times New Roman"/>
                <w:bCs/>
                <w:sz w:val="21"/>
                <w:szCs w:val="21"/>
              </w:rPr>
            </w:pPr>
            <w:r>
              <w:rPr>
                <w:rFonts w:cs="Times New Roman"/>
                <w:bCs/>
                <w:sz w:val="21"/>
                <w:szCs w:val="21"/>
              </w:rPr>
              <w:t>20:00</w:t>
            </w:r>
          </w:p>
        </w:tc>
        <w:tc>
          <w:tcPr>
            <w:tcW w:w="1651" w:type="dxa"/>
            <w:tcBorders>
              <w:top w:val="single" w:color="auto" w:sz="4" w:space="0"/>
              <w:left w:val="single" w:color="auto" w:sz="4" w:space="0"/>
              <w:bottom w:val="single" w:color="auto" w:sz="4" w:space="0"/>
              <w:right w:val="single" w:color="auto" w:sz="4" w:space="0"/>
            </w:tcBorders>
            <w:vAlign w:val="center"/>
          </w:tcPr>
          <w:p w14:paraId="20E2BB6B">
            <w:pPr>
              <w:spacing w:line="240" w:lineRule="auto"/>
              <w:ind w:firstLine="0" w:firstLineChars="0"/>
              <w:jc w:val="center"/>
              <w:rPr>
                <w:rFonts w:cs="Times New Roman"/>
                <w:bCs/>
                <w:sz w:val="21"/>
                <w:szCs w:val="21"/>
              </w:rPr>
            </w:pPr>
            <w:r>
              <w:rPr>
                <w:rFonts w:hint="eastAsia" w:cs="Times New Roman"/>
                <w:bCs/>
                <w:sz w:val="21"/>
                <w:szCs w:val="21"/>
              </w:rPr>
              <w:t>30.0</w:t>
            </w:r>
          </w:p>
        </w:tc>
        <w:tc>
          <w:tcPr>
            <w:tcW w:w="1651" w:type="dxa"/>
            <w:tcBorders>
              <w:top w:val="single" w:color="auto" w:sz="4" w:space="0"/>
              <w:left w:val="single" w:color="auto" w:sz="4" w:space="0"/>
              <w:bottom w:val="single" w:color="auto" w:sz="4" w:space="0"/>
              <w:right w:val="single" w:color="auto" w:sz="4" w:space="0"/>
            </w:tcBorders>
            <w:vAlign w:val="center"/>
          </w:tcPr>
          <w:p w14:paraId="353CCCD7">
            <w:pPr>
              <w:spacing w:line="240" w:lineRule="auto"/>
              <w:ind w:firstLine="0" w:firstLineChars="0"/>
              <w:jc w:val="center"/>
              <w:rPr>
                <w:rFonts w:cs="Times New Roman"/>
                <w:bCs/>
                <w:sz w:val="21"/>
                <w:szCs w:val="21"/>
              </w:rPr>
            </w:pPr>
            <w:r>
              <w:rPr>
                <w:rFonts w:hint="eastAsia" w:cs="Times New Roman"/>
                <w:bCs/>
                <w:sz w:val="21"/>
                <w:szCs w:val="21"/>
              </w:rPr>
              <w:t>100.51</w:t>
            </w:r>
          </w:p>
        </w:tc>
        <w:tc>
          <w:tcPr>
            <w:tcW w:w="1651" w:type="dxa"/>
            <w:tcBorders>
              <w:top w:val="single" w:color="auto" w:sz="4" w:space="0"/>
              <w:left w:val="single" w:color="auto" w:sz="4" w:space="0"/>
              <w:bottom w:val="single" w:color="auto" w:sz="4" w:space="0"/>
              <w:right w:val="single" w:color="auto" w:sz="4" w:space="0"/>
            </w:tcBorders>
            <w:vAlign w:val="center"/>
          </w:tcPr>
          <w:p w14:paraId="788B2D31">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0E51AFE2">
            <w:pPr>
              <w:spacing w:line="240" w:lineRule="auto"/>
              <w:ind w:firstLine="0" w:firstLineChars="0"/>
              <w:jc w:val="center"/>
              <w:rPr>
                <w:rFonts w:cs="Times New Roman"/>
                <w:bCs/>
                <w:sz w:val="21"/>
                <w:szCs w:val="21"/>
              </w:rPr>
            </w:pPr>
            <w:r>
              <w:rPr>
                <w:rFonts w:hint="eastAsia" w:cs="Times New Roman"/>
                <w:bCs/>
                <w:sz w:val="21"/>
                <w:szCs w:val="21"/>
              </w:rPr>
              <w:t>1.3~2.8</w:t>
            </w:r>
          </w:p>
        </w:tc>
      </w:tr>
      <w:tr w14:paraId="1CFC2B2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1350" w:type="dxa"/>
            <w:vMerge w:val="restart"/>
            <w:tcBorders>
              <w:top w:val="nil"/>
              <w:left w:val="nil"/>
              <w:bottom w:val="single" w:color="auto" w:sz="4" w:space="0"/>
              <w:right w:val="single" w:color="auto" w:sz="4" w:space="0"/>
            </w:tcBorders>
            <w:vAlign w:val="center"/>
          </w:tcPr>
          <w:p w14:paraId="02450F4E">
            <w:pPr>
              <w:spacing w:line="240" w:lineRule="auto"/>
              <w:ind w:firstLine="0" w:firstLineChars="0"/>
              <w:jc w:val="center"/>
              <w:rPr>
                <w:rFonts w:cs="Times New Roman"/>
                <w:bCs/>
                <w:sz w:val="21"/>
                <w:szCs w:val="21"/>
              </w:rPr>
            </w:pPr>
            <w:r>
              <w:rPr>
                <w:rFonts w:cs="Times New Roman"/>
                <w:bCs/>
                <w:sz w:val="21"/>
                <w:szCs w:val="21"/>
              </w:rPr>
              <w:t>2025.0</w:t>
            </w:r>
            <w:r>
              <w:rPr>
                <w:rFonts w:hint="eastAsia" w:cs="Times New Roman"/>
                <w:bCs/>
                <w:sz w:val="21"/>
                <w:szCs w:val="21"/>
              </w:rPr>
              <w:t>8.16~2025.08.17</w:t>
            </w:r>
          </w:p>
        </w:tc>
        <w:tc>
          <w:tcPr>
            <w:tcW w:w="1117" w:type="dxa"/>
            <w:tcBorders>
              <w:top w:val="single" w:color="auto" w:sz="4" w:space="0"/>
              <w:left w:val="single" w:color="auto" w:sz="4" w:space="0"/>
              <w:bottom w:val="single" w:color="auto" w:sz="4" w:space="0"/>
              <w:right w:val="single" w:color="auto" w:sz="4" w:space="0"/>
            </w:tcBorders>
            <w:vAlign w:val="center"/>
          </w:tcPr>
          <w:p w14:paraId="2E68C5BB">
            <w:pPr>
              <w:spacing w:line="240" w:lineRule="auto"/>
              <w:ind w:firstLine="0" w:firstLineChars="0"/>
              <w:jc w:val="center"/>
              <w:rPr>
                <w:rFonts w:cs="Times New Roman"/>
                <w:bCs/>
                <w:sz w:val="21"/>
                <w:szCs w:val="21"/>
              </w:rPr>
            </w:pPr>
            <w:r>
              <w:rPr>
                <w:rFonts w:hint="eastAsia" w:cs="Times New Roman"/>
                <w:bCs/>
                <w:sz w:val="21"/>
                <w:szCs w:val="21"/>
              </w:rPr>
              <w:t>00</w:t>
            </w:r>
            <w:r>
              <w:rPr>
                <w:rFonts w:cs="Times New Roman"/>
                <w:bCs/>
                <w:sz w:val="21"/>
                <w:szCs w:val="21"/>
              </w:rPr>
              <w:t>:</w:t>
            </w:r>
            <w:r>
              <w:rPr>
                <w:rFonts w:hint="eastAsia" w:cs="Times New Roman"/>
                <w:bCs/>
                <w:sz w:val="21"/>
                <w:szCs w:val="21"/>
              </w:rPr>
              <w:t>10</w:t>
            </w:r>
          </w:p>
        </w:tc>
        <w:tc>
          <w:tcPr>
            <w:tcW w:w="1651" w:type="dxa"/>
            <w:tcBorders>
              <w:top w:val="single" w:color="auto" w:sz="4" w:space="0"/>
              <w:left w:val="single" w:color="auto" w:sz="4" w:space="0"/>
              <w:bottom w:val="single" w:color="auto" w:sz="4" w:space="0"/>
              <w:right w:val="single" w:color="auto" w:sz="4" w:space="0"/>
            </w:tcBorders>
            <w:vAlign w:val="center"/>
          </w:tcPr>
          <w:p w14:paraId="047658BA">
            <w:pPr>
              <w:spacing w:line="240" w:lineRule="auto"/>
              <w:ind w:firstLine="0" w:firstLineChars="0"/>
              <w:jc w:val="center"/>
              <w:rPr>
                <w:rFonts w:cs="Times New Roman"/>
                <w:bCs/>
                <w:sz w:val="21"/>
                <w:szCs w:val="21"/>
              </w:rPr>
            </w:pPr>
            <w:r>
              <w:rPr>
                <w:rFonts w:hint="eastAsia" w:cs="Times New Roman"/>
                <w:bCs/>
                <w:sz w:val="21"/>
                <w:szCs w:val="21"/>
              </w:rPr>
              <w:t>27.5</w:t>
            </w:r>
          </w:p>
        </w:tc>
        <w:tc>
          <w:tcPr>
            <w:tcW w:w="1651" w:type="dxa"/>
            <w:tcBorders>
              <w:top w:val="single" w:color="auto" w:sz="4" w:space="0"/>
              <w:left w:val="single" w:color="auto" w:sz="4" w:space="0"/>
              <w:bottom w:val="single" w:color="auto" w:sz="4" w:space="0"/>
              <w:right w:val="single" w:color="auto" w:sz="4" w:space="0"/>
            </w:tcBorders>
            <w:vAlign w:val="center"/>
          </w:tcPr>
          <w:p w14:paraId="4B368E1E">
            <w:pPr>
              <w:spacing w:line="240" w:lineRule="auto"/>
              <w:ind w:firstLine="0" w:firstLineChars="0"/>
              <w:jc w:val="center"/>
              <w:rPr>
                <w:rFonts w:cs="Times New Roman"/>
                <w:bCs/>
                <w:sz w:val="21"/>
                <w:szCs w:val="21"/>
              </w:rPr>
            </w:pPr>
            <w:r>
              <w:rPr>
                <w:rFonts w:hint="eastAsia" w:cs="Times New Roman"/>
                <w:bCs/>
                <w:sz w:val="21"/>
                <w:szCs w:val="21"/>
              </w:rPr>
              <w:t>100.64</w:t>
            </w:r>
          </w:p>
        </w:tc>
        <w:tc>
          <w:tcPr>
            <w:tcW w:w="1651" w:type="dxa"/>
            <w:tcBorders>
              <w:top w:val="single" w:color="auto" w:sz="4" w:space="0"/>
              <w:left w:val="single" w:color="auto" w:sz="4" w:space="0"/>
              <w:bottom w:val="single" w:color="auto" w:sz="4" w:space="0"/>
              <w:right w:val="single" w:color="auto" w:sz="4" w:space="0"/>
            </w:tcBorders>
            <w:vAlign w:val="center"/>
          </w:tcPr>
          <w:p w14:paraId="06F6F7BC">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4B8A8AD0">
            <w:pPr>
              <w:spacing w:line="240" w:lineRule="auto"/>
              <w:ind w:firstLine="0" w:firstLineChars="0"/>
              <w:jc w:val="center"/>
              <w:rPr>
                <w:rFonts w:cs="Times New Roman"/>
                <w:bCs/>
                <w:sz w:val="21"/>
                <w:szCs w:val="21"/>
              </w:rPr>
            </w:pPr>
            <w:r>
              <w:rPr>
                <w:rFonts w:hint="eastAsia" w:cs="Times New Roman"/>
                <w:bCs/>
                <w:sz w:val="21"/>
                <w:szCs w:val="21"/>
              </w:rPr>
              <w:t>1.4~2.7</w:t>
            </w:r>
          </w:p>
        </w:tc>
      </w:tr>
      <w:tr w14:paraId="6657F81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111025A0">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33803647">
            <w:pPr>
              <w:spacing w:line="240" w:lineRule="auto"/>
              <w:ind w:firstLine="0" w:firstLineChars="0"/>
              <w:jc w:val="center"/>
              <w:rPr>
                <w:rFonts w:cs="Times New Roman"/>
                <w:bCs/>
                <w:sz w:val="21"/>
                <w:szCs w:val="21"/>
              </w:rPr>
            </w:pPr>
            <w:r>
              <w:rPr>
                <w:rFonts w:cs="Times New Roman"/>
                <w:bCs/>
                <w:sz w:val="21"/>
                <w:szCs w:val="21"/>
              </w:rPr>
              <w:t>02:00</w:t>
            </w:r>
          </w:p>
        </w:tc>
        <w:tc>
          <w:tcPr>
            <w:tcW w:w="1651" w:type="dxa"/>
            <w:tcBorders>
              <w:top w:val="single" w:color="auto" w:sz="4" w:space="0"/>
              <w:left w:val="single" w:color="auto" w:sz="4" w:space="0"/>
              <w:bottom w:val="single" w:color="auto" w:sz="4" w:space="0"/>
              <w:right w:val="single" w:color="auto" w:sz="4" w:space="0"/>
            </w:tcBorders>
            <w:vAlign w:val="center"/>
          </w:tcPr>
          <w:p w14:paraId="58AF22C0">
            <w:pPr>
              <w:spacing w:line="240" w:lineRule="auto"/>
              <w:ind w:firstLine="0" w:firstLineChars="0"/>
              <w:jc w:val="center"/>
              <w:rPr>
                <w:rFonts w:cs="Times New Roman"/>
                <w:bCs/>
                <w:sz w:val="21"/>
                <w:szCs w:val="21"/>
              </w:rPr>
            </w:pPr>
            <w:r>
              <w:rPr>
                <w:rFonts w:hint="eastAsia" w:cs="Times New Roman"/>
                <w:bCs/>
                <w:sz w:val="21"/>
                <w:szCs w:val="21"/>
              </w:rPr>
              <w:t>26.3</w:t>
            </w:r>
          </w:p>
        </w:tc>
        <w:tc>
          <w:tcPr>
            <w:tcW w:w="1651" w:type="dxa"/>
            <w:tcBorders>
              <w:top w:val="single" w:color="auto" w:sz="4" w:space="0"/>
              <w:left w:val="single" w:color="auto" w:sz="4" w:space="0"/>
              <w:bottom w:val="single" w:color="auto" w:sz="4" w:space="0"/>
              <w:right w:val="single" w:color="auto" w:sz="4" w:space="0"/>
            </w:tcBorders>
            <w:vAlign w:val="center"/>
          </w:tcPr>
          <w:p w14:paraId="51D4FB3D">
            <w:pPr>
              <w:spacing w:line="240" w:lineRule="auto"/>
              <w:ind w:firstLine="0" w:firstLineChars="0"/>
              <w:jc w:val="center"/>
              <w:rPr>
                <w:rFonts w:cs="Times New Roman"/>
                <w:bCs/>
                <w:sz w:val="21"/>
                <w:szCs w:val="21"/>
              </w:rPr>
            </w:pPr>
            <w:r>
              <w:rPr>
                <w:rFonts w:hint="eastAsia" w:cs="Times New Roman"/>
                <w:bCs/>
                <w:sz w:val="21"/>
                <w:szCs w:val="21"/>
              </w:rPr>
              <w:t>100.67</w:t>
            </w:r>
          </w:p>
        </w:tc>
        <w:tc>
          <w:tcPr>
            <w:tcW w:w="1651" w:type="dxa"/>
            <w:tcBorders>
              <w:top w:val="single" w:color="auto" w:sz="4" w:space="0"/>
              <w:left w:val="single" w:color="auto" w:sz="4" w:space="0"/>
              <w:bottom w:val="single" w:color="auto" w:sz="4" w:space="0"/>
              <w:right w:val="single" w:color="auto" w:sz="4" w:space="0"/>
            </w:tcBorders>
            <w:vAlign w:val="center"/>
          </w:tcPr>
          <w:p w14:paraId="72B724AE">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77071906">
            <w:pPr>
              <w:spacing w:line="240" w:lineRule="auto"/>
              <w:ind w:firstLine="0" w:firstLineChars="0"/>
              <w:jc w:val="center"/>
              <w:rPr>
                <w:rFonts w:cs="Times New Roman"/>
                <w:bCs/>
                <w:sz w:val="21"/>
                <w:szCs w:val="21"/>
              </w:rPr>
            </w:pPr>
            <w:r>
              <w:rPr>
                <w:rFonts w:hint="eastAsia" w:cs="Times New Roman"/>
                <w:bCs/>
                <w:sz w:val="21"/>
                <w:szCs w:val="21"/>
              </w:rPr>
              <w:t>1.4~2.7</w:t>
            </w:r>
          </w:p>
        </w:tc>
      </w:tr>
      <w:tr w14:paraId="5D1E11F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57D5360A">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2986F381">
            <w:pPr>
              <w:spacing w:line="240" w:lineRule="auto"/>
              <w:ind w:firstLine="0" w:firstLineChars="0"/>
              <w:jc w:val="center"/>
              <w:rPr>
                <w:rFonts w:cs="Times New Roman"/>
                <w:bCs/>
                <w:sz w:val="21"/>
                <w:szCs w:val="21"/>
              </w:rPr>
            </w:pPr>
            <w:r>
              <w:rPr>
                <w:rFonts w:cs="Times New Roman"/>
                <w:bCs/>
                <w:sz w:val="21"/>
                <w:szCs w:val="21"/>
              </w:rPr>
              <w:t>08:00</w:t>
            </w:r>
          </w:p>
        </w:tc>
        <w:tc>
          <w:tcPr>
            <w:tcW w:w="1651" w:type="dxa"/>
            <w:tcBorders>
              <w:top w:val="single" w:color="auto" w:sz="4" w:space="0"/>
              <w:left w:val="single" w:color="auto" w:sz="4" w:space="0"/>
              <w:bottom w:val="single" w:color="auto" w:sz="4" w:space="0"/>
              <w:right w:val="single" w:color="auto" w:sz="4" w:space="0"/>
            </w:tcBorders>
            <w:vAlign w:val="center"/>
          </w:tcPr>
          <w:p w14:paraId="3938557C">
            <w:pPr>
              <w:spacing w:line="240" w:lineRule="auto"/>
              <w:ind w:firstLine="0" w:firstLineChars="0"/>
              <w:jc w:val="center"/>
              <w:rPr>
                <w:rFonts w:cs="Times New Roman"/>
                <w:bCs/>
                <w:sz w:val="21"/>
                <w:szCs w:val="21"/>
              </w:rPr>
            </w:pPr>
            <w:r>
              <w:rPr>
                <w:rFonts w:hint="eastAsia" w:cs="Times New Roman"/>
                <w:bCs/>
                <w:sz w:val="21"/>
                <w:szCs w:val="21"/>
              </w:rPr>
              <w:t>30.1</w:t>
            </w:r>
          </w:p>
        </w:tc>
        <w:tc>
          <w:tcPr>
            <w:tcW w:w="1651" w:type="dxa"/>
            <w:tcBorders>
              <w:top w:val="single" w:color="auto" w:sz="4" w:space="0"/>
              <w:left w:val="single" w:color="auto" w:sz="4" w:space="0"/>
              <w:bottom w:val="single" w:color="auto" w:sz="4" w:space="0"/>
              <w:right w:val="single" w:color="auto" w:sz="4" w:space="0"/>
            </w:tcBorders>
            <w:vAlign w:val="center"/>
          </w:tcPr>
          <w:p w14:paraId="413443AC">
            <w:pPr>
              <w:spacing w:line="240" w:lineRule="auto"/>
              <w:ind w:firstLine="0" w:firstLineChars="0"/>
              <w:jc w:val="center"/>
              <w:rPr>
                <w:rFonts w:cs="Times New Roman"/>
                <w:bCs/>
                <w:sz w:val="21"/>
                <w:szCs w:val="21"/>
              </w:rPr>
            </w:pPr>
            <w:r>
              <w:rPr>
                <w:rFonts w:hint="eastAsia" w:cs="Times New Roman"/>
                <w:bCs/>
                <w:sz w:val="21"/>
                <w:szCs w:val="21"/>
              </w:rPr>
              <w:t>100.60</w:t>
            </w:r>
          </w:p>
        </w:tc>
        <w:tc>
          <w:tcPr>
            <w:tcW w:w="1651" w:type="dxa"/>
            <w:tcBorders>
              <w:top w:val="single" w:color="auto" w:sz="4" w:space="0"/>
              <w:left w:val="single" w:color="auto" w:sz="4" w:space="0"/>
              <w:bottom w:val="single" w:color="auto" w:sz="4" w:space="0"/>
              <w:right w:val="single" w:color="auto" w:sz="4" w:space="0"/>
            </w:tcBorders>
            <w:vAlign w:val="center"/>
          </w:tcPr>
          <w:p w14:paraId="0D14FE38">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796970EC">
            <w:pPr>
              <w:spacing w:line="240" w:lineRule="auto"/>
              <w:ind w:firstLine="0" w:firstLineChars="0"/>
              <w:jc w:val="center"/>
              <w:rPr>
                <w:rFonts w:cs="Times New Roman"/>
                <w:bCs/>
                <w:sz w:val="21"/>
                <w:szCs w:val="21"/>
              </w:rPr>
            </w:pPr>
            <w:r>
              <w:rPr>
                <w:rFonts w:hint="eastAsia" w:cs="Times New Roman"/>
                <w:bCs/>
                <w:sz w:val="21"/>
                <w:szCs w:val="21"/>
              </w:rPr>
              <w:t>1.4~2.7</w:t>
            </w:r>
          </w:p>
        </w:tc>
      </w:tr>
      <w:tr w14:paraId="6DAA563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65A4BAF3">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7BA4E446">
            <w:pPr>
              <w:spacing w:line="240" w:lineRule="auto"/>
              <w:ind w:firstLine="0" w:firstLineChars="0"/>
              <w:jc w:val="center"/>
              <w:rPr>
                <w:rFonts w:cs="Times New Roman"/>
                <w:bCs/>
                <w:sz w:val="21"/>
                <w:szCs w:val="21"/>
              </w:rPr>
            </w:pPr>
            <w:r>
              <w:rPr>
                <w:rFonts w:cs="Times New Roman"/>
                <w:bCs/>
                <w:sz w:val="21"/>
                <w:szCs w:val="21"/>
              </w:rPr>
              <w:t>14:00</w:t>
            </w:r>
          </w:p>
        </w:tc>
        <w:tc>
          <w:tcPr>
            <w:tcW w:w="1651" w:type="dxa"/>
            <w:tcBorders>
              <w:top w:val="single" w:color="auto" w:sz="4" w:space="0"/>
              <w:left w:val="single" w:color="auto" w:sz="4" w:space="0"/>
              <w:bottom w:val="single" w:color="auto" w:sz="4" w:space="0"/>
              <w:right w:val="single" w:color="auto" w:sz="4" w:space="0"/>
            </w:tcBorders>
            <w:vAlign w:val="center"/>
          </w:tcPr>
          <w:p w14:paraId="7FD65620">
            <w:pPr>
              <w:spacing w:line="240" w:lineRule="auto"/>
              <w:ind w:firstLine="0" w:firstLineChars="0"/>
              <w:jc w:val="center"/>
              <w:rPr>
                <w:rFonts w:cs="Times New Roman"/>
                <w:bCs/>
                <w:sz w:val="21"/>
                <w:szCs w:val="21"/>
              </w:rPr>
            </w:pPr>
            <w:r>
              <w:rPr>
                <w:rFonts w:hint="eastAsia" w:cs="Times New Roman"/>
                <w:bCs/>
                <w:sz w:val="21"/>
                <w:szCs w:val="21"/>
              </w:rPr>
              <w:t>33.9</w:t>
            </w:r>
          </w:p>
        </w:tc>
        <w:tc>
          <w:tcPr>
            <w:tcW w:w="1651" w:type="dxa"/>
            <w:tcBorders>
              <w:top w:val="single" w:color="auto" w:sz="4" w:space="0"/>
              <w:left w:val="single" w:color="auto" w:sz="4" w:space="0"/>
              <w:bottom w:val="single" w:color="auto" w:sz="4" w:space="0"/>
              <w:right w:val="single" w:color="auto" w:sz="4" w:space="0"/>
            </w:tcBorders>
            <w:vAlign w:val="center"/>
          </w:tcPr>
          <w:p w14:paraId="5CB2FDD6">
            <w:pPr>
              <w:spacing w:line="240" w:lineRule="auto"/>
              <w:ind w:firstLine="0" w:firstLineChars="0"/>
              <w:jc w:val="center"/>
              <w:rPr>
                <w:rFonts w:cs="Times New Roman"/>
                <w:bCs/>
                <w:sz w:val="21"/>
                <w:szCs w:val="21"/>
              </w:rPr>
            </w:pPr>
            <w:r>
              <w:rPr>
                <w:rFonts w:hint="eastAsia" w:cs="Times New Roman"/>
                <w:bCs/>
                <w:sz w:val="21"/>
                <w:szCs w:val="21"/>
              </w:rPr>
              <w:t>100.51</w:t>
            </w:r>
          </w:p>
        </w:tc>
        <w:tc>
          <w:tcPr>
            <w:tcW w:w="1651" w:type="dxa"/>
            <w:tcBorders>
              <w:top w:val="single" w:color="auto" w:sz="4" w:space="0"/>
              <w:left w:val="single" w:color="auto" w:sz="4" w:space="0"/>
              <w:bottom w:val="single" w:color="auto" w:sz="4" w:space="0"/>
              <w:right w:val="single" w:color="auto" w:sz="4" w:space="0"/>
            </w:tcBorders>
            <w:vAlign w:val="center"/>
          </w:tcPr>
          <w:p w14:paraId="59C0F074">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59D579B1">
            <w:pPr>
              <w:spacing w:line="240" w:lineRule="auto"/>
              <w:ind w:firstLine="0" w:firstLineChars="0"/>
              <w:jc w:val="center"/>
              <w:rPr>
                <w:rFonts w:cs="Times New Roman"/>
                <w:bCs/>
                <w:sz w:val="21"/>
                <w:szCs w:val="21"/>
              </w:rPr>
            </w:pPr>
            <w:r>
              <w:rPr>
                <w:rFonts w:hint="eastAsia" w:cs="Times New Roman"/>
                <w:bCs/>
                <w:sz w:val="21"/>
                <w:szCs w:val="21"/>
              </w:rPr>
              <w:t>1.4~2.7</w:t>
            </w:r>
          </w:p>
        </w:tc>
      </w:tr>
      <w:tr w14:paraId="60A35AC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3AB955F1">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7322C49B">
            <w:pPr>
              <w:spacing w:line="240" w:lineRule="auto"/>
              <w:ind w:firstLine="0" w:firstLineChars="0"/>
              <w:jc w:val="center"/>
              <w:rPr>
                <w:rFonts w:cs="Times New Roman"/>
                <w:bCs/>
                <w:sz w:val="21"/>
                <w:szCs w:val="21"/>
              </w:rPr>
            </w:pPr>
            <w:r>
              <w:rPr>
                <w:rFonts w:cs="Times New Roman"/>
                <w:bCs/>
                <w:sz w:val="21"/>
                <w:szCs w:val="21"/>
              </w:rPr>
              <w:t>20:00</w:t>
            </w:r>
          </w:p>
        </w:tc>
        <w:tc>
          <w:tcPr>
            <w:tcW w:w="1651" w:type="dxa"/>
            <w:tcBorders>
              <w:top w:val="single" w:color="auto" w:sz="4" w:space="0"/>
              <w:left w:val="single" w:color="auto" w:sz="4" w:space="0"/>
              <w:bottom w:val="single" w:color="auto" w:sz="4" w:space="0"/>
              <w:right w:val="single" w:color="auto" w:sz="4" w:space="0"/>
            </w:tcBorders>
            <w:vAlign w:val="center"/>
          </w:tcPr>
          <w:p w14:paraId="17DD6825">
            <w:pPr>
              <w:spacing w:line="240" w:lineRule="auto"/>
              <w:ind w:firstLine="0" w:firstLineChars="0"/>
              <w:jc w:val="center"/>
              <w:rPr>
                <w:rFonts w:cs="Times New Roman"/>
                <w:bCs/>
                <w:sz w:val="21"/>
                <w:szCs w:val="21"/>
              </w:rPr>
            </w:pPr>
            <w:r>
              <w:rPr>
                <w:rFonts w:hint="eastAsia" w:cs="Times New Roman"/>
                <w:bCs/>
                <w:sz w:val="21"/>
                <w:szCs w:val="21"/>
              </w:rPr>
              <w:t>31.2</w:t>
            </w:r>
          </w:p>
        </w:tc>
        <w:tc>
          <w:tcPr>
            <w:tcW w:w="1651" w:type="dxa"/>
            <w:tcBorders>
              <w:top w:val="single" w:color="auto" w:sz="4" w:space="0"/>
              <w:left w:val="single" w:color="auto" w:sz="4" w:space="0"/>
              <w:bottom w:val="single" w:color="auto" w:sz="4" w:space="0"/>
              <w:right w:val="single" w:color="auto" w:sz="4" w:space="0"/>
            </w:tcBorders>
            <w:vAlign w:val="center"/>
          </w:tcPr>
          <w:p w14:paraId="23F11468">
            <w:pPr>
              <w:spacing w:line="240" w:lineRule="auto"/>
              <w:ind w:firstLine="0" w:firstLineChars="0"/>
              <w:jc w:val="center"/>
              <w:rPr>
                <w:rFonts w:cs="Times New Roman"/>
                <w:bCs/>
                <w:sz w:val="21"/>
                <w:szCs w:val="21"/>
              </w:rPr>
            </w:pPr>
            <w:r>
              <w:rPr>
                <w:rFonts w:hint="eastAsia" w:cs="Times New Roman"/>
                <w:bCs/>
                <w:sz w:val="21"/>
                <w:szCs w:val="21"/>
              </w:rPr>
              <w:t>100.55</w:t>
            </w:r>
          </w:p>
        </w:tc>
        <w:tc>
          <w:tcPr>
            <w:tcW w:w="1651" w:type="dxa"/>
            <w:tcBorders>
              <w:top w:val="single" w:color="auto" w:sz="4" w:space="0"/>
              <w:left w:val="single" w:color="auto" w:sz="4" w:space="0"/>
              <w:bottom w:val="single" w:color="auto" w:sz="4" w:space="0"/>
              <w:right w:val="single" w:color="auto" w:sz="4" w:space="0"/>
            </w:tcBorders>
            <w:vAlign w:val="center"/>
          </w:tcPr>
          <w:p w14:paraId="72A89FC3">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4A05EEB4">
            <w:pPr>
              <w:spacing w:line="240" w:lineRule="auto"/>
              <w:ind w:firstLine="0" w:firstLineChars="0"/>
              <w:jc w:val="center"/>
              <w:rPr>
                <w:rFonts w:cs="Times New Roman"/>
                <w:bCs/>
                <w:sz w:val="21"/>
                <w:szCs w:val="21"/>
              </w:rPr>
            </w:pPr>
            <w:r>
              <w:rPr>
                <w:rFonts w:hint="eastAsia" w:cs="Times New Roman"/>
                <w:bCs/>
                <w:sz w:val="21"/>
                <w:szCs w:val="21"/>
              </w:rPr>
              <w:t>1.4~2.7</w:t>
            </w:r>
          </w:p>
        </w:tc>
      </w:tr>
      <w:tr w14:paraId="3AF01F6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1350" w:type="dxa"/>
            <w:vMerge w:val="restart"/>
            <w:tcBorders>
              <w:top w:val="nil"/>
              <w:left w:val="nil"/>
              <w:bottom w:val="single" w:color="auto" w:sz="4" w:space="0"/>
              <w:right w:val="single" w:color="auto" w:sz="4" w:space="0"/>
            </w:tcBorders>
            <w:vAlign w:val="center"/>
          </w:tcPr>
          <w:p w14:paraId="75DDCFD7">
            <w:pPr>
              <w:spacing w:line="240" w:lineRule="auto"/>
              <w:ind w:firstLine="0" w:firstLineChars="0"/>
              <w:jc w:val="center"/>
              <w:rPr>
                <w:rFonts w:cs="Times New Roman"/>
                <w:bCs/>
                <w:sz w:val="21"/>
                <w:szCs w:val="21"/>
              </w:rPr>
            </w:pPr>
            <w:r>
              <w:rPr>
                <w:rFonts w:cs="Times New Roman"/>
                <w:bCs/>
                <w:sz w:val="21"/>
                <w:szCs w:val="21"/>
              </w:rPr>
              <w:t>2025.0</w:t>
            </w:r>
            <w:r>
              <w:rPr>
                <w:rFonts w:hint="eastAsia" w:cs="Times New Roman"/>
                <w:bCs/>
                <w:sz w:val="21"/>
                <w:szCs w:val="21"/>
              </w:rPr>
              <w:t>8.17~2025.08.18</w:t>
            </w:r>
          </w:p>
        </w:tc>
        <w:tc>
          <w:tcPr>
            <w:tcW w:w="1117" w:type="dxa"/>
            <w:tcBorders>
              <w:top w:val="single" w:color="auto" w:sz="4" w:space="0"/>
              <w:left w:val="single" w:color="auto" w:sz="4" w:space="0"/>
              <w:bottom w:val="single" w:color="auto" w:sz="4" w:space="0"/>
              <w:right w:val="single" w:color="auto" w:sz="4" w:space="0"/>
            </w:tcBorders>
            <w:vAlign w:val="center"/>
          </w:tcPr>
          <w:p w14:paraId="597B659D">
            <w:pPr>
              <w:spacing w:line="240" w:lineRule="auto"/>
              <w:ind w:firstLine="0" w:firstLineChars="0"/>
              <w:jc w:val="center"/>
              <w:rPr>
                <w:rFonts w:cs="Times New Roman"/>
                <w:bCs/>
                <w:sz w:val="21"/>
                <w:szCs w:val="21"/>
              </w:rPr>
            </w:pPr>
            <w:r>
              <w:rPr>
                <w:rFonts w:hint="eastAsia" w:cs="Times New Roman"/>
                <w:bCs/>
                <w:sz w:val="21"/>
                <w:szCs w:val="21"/>
              </w:rPr>
              <w:t>00</w:t>
            </w:r>
            <w:r>
              <w:rPr>
                <w:rFonts w:cs="Times New Roman"/>
                <w:bCs/>
                <w:sz w:val="21"/>
                <w:szCs w:val="21"/>
              </w:rPr>
              <w:t>:</w:t>
            </w:r>
            <w:r>
              <w:rPr>
                <w:rFonts w:hint="eastAsia" w:cs="Times New Roman"/>
                <w:bCs/>
                <w:sz w:val="21"/>
                <w:szCs w:val="21"/>
              </w:rPr>
              <w:t>15</w:t>
            </w:r>
          </w:p>
        </w:tc>
        <w:tc>
          <w:tcPr>
            <w:tcW w:w="1651" w:type="dxa"/>
            <w:tcBorders>
              <w:top w:val="single" w:color="auto" w:sz="4" w:space="0"/>
              <w:left w:val="single" w:color="auto" w:sz="4" w:space="0"/>
              <w:bottom w:val="single" w:color="auto" w:sz="4" w:space="0"/>
              <w:right w:val="single" w:color="auto" w:sz="4" w:space="0"/>
            </w:tcBorders>
            <w:vAlign w:val="center"/>
          </w:tcPr>
          <w:p w14:paraId="6DF61146">
            <w:pPr>
              <w:spacing w:line="240" w:lineRule="auto"/>
              <w:ind w:firstLine="0" w:firstLineChars="0"/>
              <w:jc w:val="center"/>
              <w:rPr>
                <w:rFonts w:cs="Times New Roman"/>
                <w:bCs/>
                <w:sz w:val="21"/>
                <w:szCs w:val="21"/>
              </w:rPr>
            </w:pPr>
            <w:r>
              <w:rPr>
                <w:rFonts w:hint="eastAsia" w:cs="Times New Roman"/>
                <w:bCs/>
                <w:sz w:val="21"/>
                <w:szCs w:val="21"/>
              </w:rPr>
              <w:t>28.0</w:t>
            </w:r>
          </w:p>
        </w:tc>
        <w:tc>
          <w:tcPr>
            <w:tcW w:w="1651" w:type="dxa"/>
            <w:tcBorders>
              <w:top w:val="single" w:color="auto" w:sz="4" w:space="0"/>
              <w:left w:val="single" w:color="auto" w:sz="4" w:space="0"/>
              <w:bottom w:val="single" w:color="auto" w:sz="4" w:space="0"/>
              <w:right w:val="single" w:color="auto" w:sz="4" w:space="0"/>
            </w:tcBorders>
            <w:vAlign w:val="center"/>
          </w:tcPr>
          <w:p w14:paraId="14019116">
            <w:pPr>
              <w:spacing w:line="240" w:lineRule="auto"/>
              <w:ind w:firstLine="0" w:firstLineChars="0"/>
              <w:jc w:val="center"/>
              <w:rPr>
                <w:rFonts w:cs="Times New Roman"/>
                <w:bCs/>
                <w:sz w:val="21"/>
                <w:szCs w:val="21"/>
              </w:rPr>
            </w:pPr>
            <w:r>
              <w:rPr>
                <w:rFonts w:hint="eastAsia" w:cs="Times New Roman"/>
                <w:bCs/>
                <w:sz w:val="21"/>
                <w:szCs w:val="21"/>
              </w:rPr>
              <w:t>100.57</w:t>
            </w:r>
          </w:p>
        </w:tc>
        <w:tc>
          <w:tcPr>
            <w:tcW w:w="1651" w:type="dxa"/>
            <w:tcBorders>
              <w:top w:val="single" w:color="auto" w:sz="4" w:space="0"/>
              <w:left w:val="single" w:color="auto" w:sz="4" w:space="0"/>
              <w:bottom w:val="single" w:color="auto" w:sz="4" w:space="0"/>
              <w:right w:val="single" w:color="auto" w:sz="4" w:space="0"/>
            </w:tcBorders>
            <w:vAlign w:val="center"/>
          </w:tcPr>
          <w:p w14:paraId="1B27A6C7">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5B35D318">
            <w:pPr>
              <w:spacing w:line="240" w:lineRule="auto"/>
              <w:ind w:firstLine="0" w:firstLineChars="0"/>
              <w:jc w:val="center"/>
              <w:rPr>
                <w:rFonts w:cs="Times New Roman"/>
                <w:bCs/>
                <w:sz w:val="21"/>
                <w:szCs w:val="21"/>
              </w:rPr>
            </w:pPr>
            <w:r>
              <w:rPr>
                <w:rFonts w:hint="eastAsia" w:cs="Times New Roman"/>
                <w:bCs/>
                <w:sz w:val="21"/>
                <w:szCs w:val="21"/>
              </w:rPr>
              <w:t>1.3~2.8</w:t>
            </w:r>
          </w:p>
        </w:tc>
      </w:tr>
      <w:tr w14:paraId="54CC173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28F18A89">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555C749F">
            <w:pPr>
              <w:spacing w:line="240" w:lineRule="auto"/>
              <w:ind w:firstLine="0" w:firstLineChars="0"/>
              <w:jc w:val="center"/>
              <w:rPr>
                <w:rFonts w:cs="Times New Roman"/>
                <w:bCs/>
                <w:sz w:val="21"/>
                <w:szCs w:val="21"/>
              </w:rPr>
            </w:pPr>
            <w:r>
              <w:rPr>
                <w:rFonts w:cs="Times New Roman"/>
                <w:bCs/>
                <w:sz w:val="21"/>
                <w:szCs w:val="21"/>
              </w:rPr>
              <w:t>02:00</w:t>
            </w:r>
          </w:p>
        </w:tc>
        <w:tc>
          <w:tcPr>
            <w:tcW w:w="1651" w:type="dxa"/>
            <w:tcBorders>
              <w:top w:val="single" w:color="auto" w:sz="4" w:space="0"/>
              <w:left w:val="single" w:color="auto" w:sz="4" w:space="0"/>
              <w:bottom w:val="single" w:color="auto" w:sz="4" w:space="0"/>
              <w:right w:val="single" w:color="auto" w:sz="4" w:space="0"/>
            </w:tcBorders>
            <w:vAlign w:val="center"/>
          </w:tcPr>
          <w:p w14:paraId="56F2E335">
            <w:pPr>
              <w:spacing w:line="240" w:lineRule="auto"/>
              <w:ind w:firstLine="0" w:firstLineChars="0"/>
              <w:jc w:val="center"/>
              <w:rPr>
                <w:rFonts w:cs="Times New Roman"/>
                <w:bCs/>
                <w:sz w:val="21"/>
                <w:szCs w:val="21"/>
              </w:rPr>
            </w:pPr>
            <w:r>
              <w:rPr>
                <w:rFonts w:hint="eastAsia" w:cs="Times New Roman"/>
                <w:bCs/>
                <w:sz w:val="21"/>
                <w:szCs w:val="21"/>
              </w:rPr>
              <w:t>27.5</w:t>
            </w:r>
          </w:p>
        </w:tc>
        <w:tc>
          <w:tcPr>
            <w:tcW w:w="1651" w:type="dxa"/>
            <w:tcBorders>
              <w:top w:val="single" w:color="auto" w:sz="4" w:space="0"/>
              <w:left w:val="single" w:color="auto" w:sz="4" w:space="0"/>
              <w:bottom w:val="single" w:color="auto" w:sz="4" w:space="0"/>
              <w:right w:val="single" w:color="auto" w:sz="4" w:space="0"/>
            </w:tcBorders>
            <w:vAlign w:val="center"/>
          </w:tcPr>
          <w:p w14:paraId="3F03543A">
            <w:pPr>
              <w:spacing w:line="240" w:lineRule="auto"/>
              <w:ind w:firstLine="0" w:firstLineChars="0"/>
              <w:jc w:val="center"/>
              <w:rPr>
                <w:rFonts w:cs="Times New Roman"/>
                <w:bCs/>
                <w:sz w:val="21"/>
                <w:szCs w:val="21"/>
              </w:rPr>
            </w:pPr>
            <w:r>
              <w:rPr>
                <w:rFonts w:hint="eastAsia" w:cs="Times New Roman"/>
                <w:bCs/>
                <w:sz w:val="21"/>
                <w:szCs w:val="21"/>
              </w:rPr>
              <w:t>100.60</w:t>
            </w:r>
          </w:p>
        </w:tc>
        <w:tc>
          <w:tcPr>
            <w:tcW w:w="1651" w:type="dxa"/>
            <w:tcBorders>
              <w:top w:val="single" w:color="auto" w:sz="4" w:space="0"/>
              <w:left w:val="single" w:color="auto" w:sz="4" w:space="0"/>
              <w:bottom w:val="single" w:color="auto" w:sz="4" w:space="0"/>
              <w:right w:val="single" w:color="auto" w:sz="4" w:space="0"/>
            </w:tcBorders>
            <w:vAlign w:val="center"/>
          </w:tcPr>
          <w:p w14:paraId="7DC30517">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3DA74342">
            <w:pPr>
              <w:spacing w:line="240" w:lineRule="auto"/>
              <w:ind w:firstLine="0" w:firstLineChars="0"/>
              <w:jc w:val="center"/>
              <w:rPr>
                <w:rFonts w:cs="Times New Roman"/>
                <w:bCs/>
                <w:sz w:val="21"/>
                <w:szCs w:val="21"/>
              </w:rPr>
            </w:pPr>
            <w:r>
              <w:rPr>
                <w:rFonts w:hint="eastAsia" w:cs="Times New Roman"/>
                <w:bCs/>
                <w:sz w:val="21"/>
                <w:szCs w:val="21"/>
              </w:rPr>
              <w:t>1.3~2.8</w:t>
            </w:r>
          </w:p>
        </w:tc>
      </w:tr>
      <w:tr w14:paraId="0C8FFF1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34A36376">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7B2B6E78">
            <w:pPr>
              <w:spacing w:line="240" w:lineRule="auto"/>
              <w:ind w:firstLine="0" w:firstLineChars="0"/>
              <w:jc w:val="center"/>
              <w:rPr>
                <w:rFonts w:cs="Times New Roman"/>
                <w:bCs/>
                <w:sz w:val="21"/>
                <w:szCs w:val="21"/>
              </w:rPr>
            </w:pPr>
            <w:r>
              <w:rPr>
                <w:rFonts w:cs="Times New Roman"/>
                <w:bCs/>
                <w:sz w:val="21"/>
                <w:szCs w:val="21"/>
              </w:rPr>
              <w:t>08:00</w:t>
            </w:r>
          </w:p>
        </w:tc>
        <w:tc>
          <w:tcPr>
            <w:tcW w:w="1651" w:type="dxa"/>
            <w:tcBorders>
              <w:top w:val="single" w:color="auto" w:sz="4" w:space="0"/>
              <w:left w:val="single" w:color="auto" w:sz="4" w:space="0"/>
              <w:bottom w:val="single" w:color="auto" w:sz="4" w:space="0"/>
              <w:right w:val="single" w:color="auto" w:sz="4" w:space="0"/>
            </w:tcBorders>
            <w:vAlign w:val="center"/>
          </w:tcPr>
          <w:p w14:paraId="4C39F22C">
            <w:pPr>
              <w:spacing w:line="240" w:lineRule="auto"/>
              <w:ind w:firstLine="0" w:firstLineChars="0"/>
              <w:jc w:val="center"/>
              <w:rPr>
                <w:rFonts w:cs="Times New Roman"/>
                <w:bCs/>
                <w:sz w:val="21"/>
                <w:szCs w:val="21"/>
              </w:rPr>
            </w:pPr>
            <w:r>
              <w:rPr>
                <w:rFonts w:hint="eastAsia" w:cs="Times New Roman"/>
                <w:bCs/>
                <w:sz w:val="21"/>
                <w:szCs w:val="21"/>
              </w:rPr>
              <w:t>29.7</w:t>
            </w:r>
          </w:p>
        </w:tc>
        <w:tc>
          <w:tcPr>
            <w:tcW w:w="1651" w:type="dxa"/>
            <w:tcBorders>
              <w:top w:val="single" w:color="auto" w:sz="4" w:space="0"/>
              <w:left w:val="single" w:color="auto" w:sz="4" w:space="0"/>
              <w:bottom w:val="single" w:color="auto" w:sz="4" w:space="0"/>
              <w:right w:val="single" w:color="auto" w:sz="4" w:space="0"/>
            </w:tcBorders>
            <w:vAlign w:val="center"/>
          </w:tcPr>
          <w:p w14:paraId="660C5022">
            <w:pPr>
              <w:spacing w:line="240" w:lineRule="auto"/>
              <w:ind w:firstLine="0" w:firstLineChars="0"/>
              <w:jc w:val="center"/>
              <w:rPr>
                <w:rFonts w:cs="Times New Roman"/>
                <w:bCs/>
                <w:sz w:val="21"/>
                <w:szCs w:val="21"/>
              </w:rPr>
            </w:pPr>
            <w:r>
              <w:rPr>
                <w:rFonts w:hint="eastAsia" w:cs="Times New Roman"/>
                <w:bCs/>
                <w:sz w:val="21"/>
                <w:szCs w:val="21"/>
              </w:rPr>
              <w:t>100.54</w:t>
            </w:r>
          </w:p>
        </w:tc>
        <w:tc>
          <w:tcPr>
            <w:tcW w:w="1651" w:type="dxa"/>
            <w:tcBorders>
              <w:top w:val="single" w:color="auto" w:sz="4" w:space="0"/>
              <w:left w:val="single" w:color="auto" w:sz="4" w:space="0"/>
              <w:bottom w:val="single" w:color="auto" w:sz="4" w:space="0"/>
              <w:right w:val="single" w:color="auto" w:sz="4" w:space="0"/>
            </w:tcBorders>
            <w:vAlign w:val="center"/>
          </w:tcPr>
          <w:p w14:paraId="016B1381">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03D7E59A">
            <w:pPr>
              <w:spacing w:line="240" w:lineRule="auto"/>
              <w:ind w:firstLine="0" w:firstLineChars="0"/>
              <w:jc w:val="center"/>
              <w:rPr>
                <w:rFonts w:cs="Times New Roman"/>
                <w:bCs/>
                <w:sz w:val="21"/>
                <w:szCs w:val="21"/>
              </w:rPr>
            </w:pPr>
            <w:r>
              <w:rPr>
                <w:rFonts w:hint="eastAsia" w:cs="Times New Roman"/>
                <w:bCs/>
                <w:sz w:val="21"/>
                <w:szCs w:val="21"/>
              </w:rPr>
              <w:t>1.3~2.8</w:t>
            </w:r>
          </w:p>
        </w:tc>
      </w:tr>
      <w:tr w14:paraId="0475645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0B39F8E6">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4A0E341A">
            <w:pPr>
              <w:spacing w:line="240" w:lineRule="auto"/>
              <w:ind w:firstLine="0" w:firstLineChars="0"/>
              <w:jc w:val="center"/>
              <w:rPr>
                <w:rFonts w:cs="Times New Roman"/>
                <w:bCs/>
                <w:sz w:val="21"/>
                <w:szCs w:val="21"/>
              </w:rPr>
            </w:pPr>
            <w:r>
              <w:rPr>
                <w:rFonts w:cs="Times New Roman"/>
                <w:bCs/>
                <w:sz w:val="21"/>
                <w:szCs w:val="21"/>
              </w:rPr>
              <w:t>14:00</w:t>
            </w:r>
          </w:p>
        </w:tc>
        <w:tc>
          <w:tcPr>
            <w:tcW w:w="1651" w:type="dxa"/>
            <w:tcBorders>
              <w:top w:val="single" w:color="auto" w:sz="4" w:space="0"/>
              <w:left w:val="single" w:color="auto" w:sz="4" w:space="0"/>
              <w:bottom w:val="single" w:color="auto" w:sz="4" w:space="0"/>
              <w:right w:val="single" w:color="auto" w:sz="4" w:space="0"/>
            </w:tcBorders>
            <w:vAlign w:val="center"/>
          </w:tcPr>
          <w:p w14:paraId="1DF19D59">
            <w:pPr>
              <w:spacing w:line="240" w:lineRule="auto"/>
              <w:ind w:firstLine="0" w:firstLineChars="0"/>
              <w:jc w:val="center"/>
              <w:rPr>
                <w:rFonts w:cs="Times New Roman"/>
                <w:bCs/>
                <w:sz w:val="21"/>
                <w:szCs w:val="21"/>
              </w:rPr>
            </w:pPr>
            <w:r>
              <w:rPr>
                <w:rFonts w:hint="eastAsia" w:cs="Times New Roman"/>
                <w:bCs/>
                <w:sz w:val="21"/>
                <w:szCs w:val="21"/>
              </w:rPr>
              <w:t>35.3</w:t>
            </w:r>
          </w:p>
        </w:tc>
        <w:tc>
          <w:tcPr>
            <w:tcW w:w="1651" w:type="dxa"/>
            <w:tcBorders>
              <w:top w:val="single" w:color="auto" w:sz="4" w:space="0"/>
              <w:left w:val="single" w:color="auto" w:sz="4" w:space="0"/>
              <w:bottom w:val="single" w:color="auto" w:sz="4" w:space="0"/>
              <w:right w:val="single" w:color="auto" w:sz="4" w:space="0"/>
            </w:tcBorders>
            <w:vAlign w:val="center"/>
          </w:tcPr>
          <w:p w14:paraId="592E2B75">
            <w:pPr>
              <w:spacing w:line="240" w:lineRule="auto"/>
              <w:ind w:firstLine="0" w:firstLineChars="0"/>
              <w:jc w:val="center"/>
              <w:rPr>
                <w:rFonts w:cs="Times New Roman"/>
                <w:bCs/>
                <w:sz w:val="21"/>
                <w:szCs w:val="21"/>
              </w:rPr>
            </w:pPr>
            <w:r>
              <w:rPr>
                <w:rFonts w:hint="eastAsia" w:cs="Times New Roman"/>
                <w:bCs/>
                <w:sz w:val="21"/>
                <w:szCs w:val="21"/>
              </w:rPr>
              <w:t>100.34</w:t>
            </w:r>
          </w:p>
        </w:tc>
        <w:tc>
          <w:tcPr>
            <w:tcW w:w="1651" w:type="dxa"/>
            <w:tcBorders>
              <w:top w:val="single" w:color="auto" w:sz="4" w:space="0"/>
              <w:left w:val="single" w:color="auto" w:sz="4" w:space="0"/>
              <w:bottom w:val="single" w:color="auto" w:sz="4" w:space="0"/>
              <w:right w:val="single" w:color="auto" w:sz="4" w:space="0"/>
            </w:tcBorders>
            <w:vAlign w:val="center"/>
          </w:tcPr>
          <w:p w14:paraId="5B461652">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2AD33A6E">
            <w:pPr>
              <w:spacing w:line="240" w:lineRule="auto"/>
              <w:ind w:firstLine="0" w:firstLineChars="0"/>
              <w:jc w:val="center"/>
              <w:rPr>
                <w:rFonts w:cs="Times New Roman"/>
                <w:bCs/>
                <w:sz w:val="21"/>
                <w:szCs w:val="21"/>
              </w:rPr>
            </w:pPr>
            <w:r>
              <w:rPr>
                <w:rFonts w:hint="eastAsia" w:cs="Times New Roman"/>
                <w:bCs/>
                <w:sz w:val="21"/>
                <w:szCs w:val="21"/>
              </w:rPr>
              <w:t>1.3~2.8</w:t>
            </w:r>
          </w:p>
        </w:tc>
      </w:tr>
      <w:tr w14:paraId="3148E1C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2697BB18">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25F15EDD">
            <w:pPr>
              <w:spacing w:line="240" w:lineRule="auto"/>
              <w:ind w:firstLine="0" w:firstLineChars="0"/>
              <w:jc w:val="center"/>
              <w:rPr>
                <w:rFonts w:cs="Times New Roman"/>
                <w:bCs/>
                <w:sz w:val="21"/>
                <w:szCs w:val="21"/>
              </w:rPr>
            </w:pPr>
            <w:r>
              <w:rPr>
                <w:rFonts w:cs="Times New Roman"/>
                <w:bCs/>
                <w:sz w:val="21"/>
                <w:szCs w:val="21"/>
              </w:rPr>
              <w:t>20:00</w:t>
            </w:r>
          </w:p>
        </w:tc>
        <w:tc>
          <w:tcPr>
            <w:tcW w:w="1651" w:type="dxa"/>
            <w:tcBorders>
              <w:top w:val="single" w:color="auto" w:sz="4" w:space="0"/>
              <w:left w:val="single" w:color="auto" w:sz="4" w:space="0"/>
              <w:bottom w:val="single" w:color="auto" w:sz="4" w:space="0"/>
              <w:right w:val="single" w:color="auto" w:sz="4" w:space="0"/>
            </w:tcBorders>
            <w:vAlign w:val="center"/>
          </w:tcPr>
          <w:p w14:paraId="37D10147">
            <w:pPr>
              <w:spacing w:line="240" w:lineRule="auto"/>
              <w:ind w:firstLine="0" w:firstLineChars="0"/>
              <w:jc w:val="center"/>
              <w:rPr>
                <w:rFonts w:cs="Times New Roman"/>
                <w:bCs/>
                <w:sz w:val="21"/>
                <w:szCs w:val="21"/>
              </w:rPr>
            </w:pPr>
            <w:r>
              <w:rPr>
                <w:rFonts w:hint="eastAsia" w:cs="Times New Roman"/>
                <w:bCs/>
                <w:sz w:val="21"/>
                <w:szCs w:val="21"/>
              </w:rPr>
              <w:t>30.7</w:t>
            </w:r>
          </w:p>
        </w:tc>
        <w:tc>
          <w:tcPr>
            <w:tcW w:w="1651" w:type="dxa"/>
            <w:tcBorders>
              <w:top w:val="single" w:color="auto" w:sz="4" w:space="0"/>
              <w:left w:val="single" w:color="auto" w:sz="4" w:space="0"/>
              <w:bottom w:val="single" w:color="auto" w:sz="4" w:space="0"/>
              <w:right w:val="single" w:color="auto" w:sz="4" w:space="0"/>
            </w:tcBorders>
            <w:vAlign w:val="center"/>
          </w:tcPr>
          <w:p w14:paraId="682AD516">
            <w:pPr>
              <w:spacing w:line="240" w:lineRule="auto"/>
              <w:ind w:firstLine="0" w:firstLineChars="0"/>
              <w:jc w:val="center"/>
              <w:rPr>
                <w:rFonts w:cs="Times New Roman"/>
                <w:bCs/>
                <w:sz w:val="21"/>
                <w:szCs w:val="21"/>
              </w:rPr>
            </w:pPr>
            <w:r>
              <w:rPr>
                <w:rFonts w:hint="eastAsia" w:cs="Times New Roman"/>
                <w:bCs/>
                <w:sz w:val="21"/>
                <w:szCs w:val="21"/>
              </w:rPr>
              <w:t>100.51</w:t>
            </w:r>
          </w:p>
        </w:tc>
        <w:tc>
          <w:tcPr>
            <w:tcW w:w="1651" w:type="dxa"/>
            <w:tcBorders>
              <w:top w:val="single" w:color="auto" w:sz="4" w:space="0"/>
              <w:left w:val="single" w:color="auto" w:sz="4" w:space="0"/>
              <w:bottom w:val="single" w:color="auto" w:sz="4" w:space="0"/>
              <w:right w:val="single" w:color="auto" w:sz="4" w:space="0"/>
            </w:tcBorders>
            <w:vAlign w:val="center"/>
          </w:tcPr>
          <w:p w14:paraId="4E3D9418">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2B673429">
            <w:pPr>
              <w:spacing w:line="240" w:lineRule="auto"/>
              <w:ind w:firstLine="0" w:firstLineChars="0"/>
              <w:jc w:val="center"/>
              <w:rPr>
                <w:rFonts w:cs="Times New Roman"/>
                <w:bCs/>
                <w:sz w:val="21"/>
                <w:szCs w:val="21"/>
              </w:rPr>
            </w:pPr>
            <w:r>
              <w:rPr>
                <w:rFonts w:hint="eastAsia" w:cs="Times New Roman"/>
                <w:bCs/>
                <w:sz w:val="21"/>
                <w:szCs w:val="21"/>
              </w:rPr>
              <w:t>1.3~2.8</w:t>
            </w:r>
          </w:p>
        </w:tc>
      </w:tr>
      <w:tr w14:paraId="0D1702D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1350" w:type="dxa"/>
            <w:vMerge w:val="restart"/>
            <w:tcBorders>
              <w:top w:val="nil"/>
              <w:left w:val="nil"/>
              <w:bottom w:val="single" w:color="auto" w:sz="4" w:space="0"/>
              <w:right w:val="single" w:color="auto" w:sz="4" w:space="0"/>
            </w:tcBorders>
            <w:vAlign w:val="center"/>
          </w:tcPr>
          <w:p w14:paraId="5409B9A6">
            <w:pPr>
              <w:spacing w:line="240" w:lineRule="auto"/>
              <w:ind w:firstLine="0" w:firstLineChars="0"/>
              <w:jc w:val="center"/>
              <w:rPr>
                <w:rFonts w:cs="Times New Roman"/>
                <w:bCs/>
                <w:sz w:val="21"/>
                <w:szCs w:val="21"/>
              </w:rPr>
            </w:pPr>
            <w:r>
              <w:rPr>
                <w:rFonts w:cs="Times New Roman"/>
                <w:bCs/>
                <w:sz w:val="21"/>
                <w:szCs w:val="21"/>
              </w:rPr>
              <w:t>2025.0</w:t>
            </w:r>
            <w:r>
              <w:rPr>
                <w:rFonts w:hint="eastAsia" w:cs="Times New Roman"/>
                <w:bCs/>
                <w:sz w:val="21"/>
                <w:szCs w:val="21"/>
              </w:rPr>
              <w:t>8.18~2025.08.19</w:t>
            </w:r>
          </w:p>
        </w:tc>
        <w:tc>
          <w:tcPr>
            <w:tcW w:w="1117" w:type="dxa"/>
            <w:tcBorders>
              <w:top w:val="single" w:color="auto" w:sz="4" w:space="0"/>
              <w:left w:val="single" w:color="auto" w:sz="4" w:space="0"/>
              <w:bottom w:val="single" w:color="auto" w:sz="4" w:space="0"/>
              <w:right w:val="single" w:color="auto" w:sz="4" w:space="0"/>
            </w:tcBorders>
            <w:vAlign w:val="center"/>
          </w:tcPr>
          <w:p w14:paraId="1423FDE8">
            <w:pPr>
              <w:spacing w:line="240" w:lineRule="auto"/>
              <w:ind w:firstLine="0" w:firstLineChars="0"/>
              <w:jc w:val="center"/>
              <w:rPr>
                <w:rFonts w:cs="Times New Roman"/>
                <w:bCs/>
                <w:sz w:val="21"/>
                <w:szCs w:val="21"/>
              </w:rPr>
            </w:pPr>
            <w:r>
              <w:rPr>
                <w:rFonts w:hint="eastAsia" w:cs="Times New Roman"/>
                <w:bCs/>
                <w:sz w:val="21"/>
                <w:szCs w:val="21"/>
              </w:rPr>
              <w:t>00</w:t>
            </w:r>
            <w:r>
              <w:rPr>
                <w:rFonts w:cs="Times New Roman"/>
                <w:bCs/>
                <w:sz w:val="21"/>
                <w:szCs w:val="21"/>
              </w:rPr>
              <w:t>:</w:t>
            </w:r>
            <w:r>
              <w:rPr>
                <w:rFonts w:hint="eastAsia" w:cs="Times New Roman"/>
                <w:bCs/>
                <w:sz w:val="21"/>
                <w:szCs w:val="21"/>
              </w:rPr>
              <w:t>20</w:t>
            </w:r>
          </w:p>
        </w:tc>
        <w:tc>
          <w:tcPr>
            <w:tcW w:w="1651" w:type="dxa"/>
            <w:tcBorders>
              <w:top w:val="single" w:color="auto" w:sz="4" w:space="0"/>
              <w:left w:val="single" w:color="auto" w:sz="4" w:space="0"/>
              <w:bottom w:val="single" w:color="auto" w:sz="4" w:space="0"/>
              <w:right w:val="single" w:color="auto" w:sz="4" w:space="0"/>
            </w:tcBorders>
            <w:vAlign w:val="center"/>
          </w:tcPr>
          <w:p w14:paraId="43D076A3">
            <w:pPr>
              <w:spacing w:line="240" w:lineRule="auto"/>
              <w:ind w:firstLine="0" w:firstLineChars="0"/>
              <w:jc w:val="center"/>
              <w:rPr>
                <w:rFonts w:cs="Times New Roman"/>
                <w:bCs/>
                <w:sz w:val="21"/>
                <w:szCs w:val="21"/>
              </w:rPr>
            </w:pPr>
            <w:r>
              <w:rPr>
                <w:rFonts w:hint="eastAsia" w:cs="Times New Roman"/>
                <w:bCs/>
                <w:sz w:val="21"/>
                <w:szCs w:val="21"/>
              </w:rPr>
              <w:t>27.7</w:t>
            </w:r>
          </w:p>
        </w:tc>
        <w:tc>
          <w:tcPr>
            <w:tcW w:w="1651" w:type="dxa"/>
            <w:tcBorders>
              <w:top w:val="single" w:color="auto" w:sz="4" w:space="0"/>
              <w:left w:val="single" w:color="auto" w:sz="4" w:space="0"/>
              <w:bottom w:val="single" w:color="auto" w:sz="4" w:space="0"/>
              <w:right w:val="single" w:color="auto" w:sz="4" w:space="0"/>
            </w:tcBorders>
            <w:vAlign w:val="center"/>
          </w:tcPr>
          <w:p w14:paraId="2F641E63">
            <w:pPr>
              <w:spacing w:line="240" w:lineRule="auto"/>
              <w:ind w:firstLine="0" w:firstLineChars="0"/>
              <w:jc w:val="center"/>
              <w:rPr>
                <w:rFonts w:cs="Times New Roman"/>
                <w:bCs/>
                <w:sz w:val="21"/>
                <w:szCs w:val="21"/>
              </w:rPr>
            </w:pPr>
            <w:r>
              <w:rPr>
                <w:rFonts w:hint="eastAsia" w:cs="Times New Roman"/>
                <w:bCs/>
                <w:sz w:val="21"/>
                <w:szCs w:val="21"/>
              </w:rPr>
              <w:t>100.54</w:t>
            </w:r>
          </w:p>
        </w:tc>
        <w:tc>
          <w:tcPr>
            <w:tcW w:w="1651" w:type="dxa"/>
            <w:tcBorders>
              <w:top w:val="single" w:color="auto" w:sz="4" w:space="0"/>
              <w:left w:val="single" w:color="auto" w:sz="4" w:space="0"/>
              <w:bottom w:val="single" w:color="auto" w:sz="4" w:space="0"/>
              <w:right w:val="single" w:color="auto" w:sz="4" w:space="0"/>
            </w:tcBorders>
            <w:vAlign w:val="center"/>
          </w:tcPr>
          <w:p w14:paraId="2EEE8745">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0FC82A9A">
            <w:pPr>
              <w:spacing w:line="240" w:lineRule="auto"/>
              <w:ind w:firstLine="0" w:firstLineChars="0"/>
              <w:jc w:val="center"/>
              <w:rPr>
                <w:rFonts w:cs="Times New Roman"/>
                <w:bCs/>
                <w:sz w:val="21"/>
                <w:szCs w:val="21"/>
              </w:rPr>
            </w:pPr>
            <w:r>
              <w:rPr>
                <w:rFonts w:hint="eastAsia" w:cs="Times New Roman"/>
                <w:bCs/>
                <w:sz w:val="21"/>
                <w:szCs w:val="21"/>
              </w:rPr>
              <w:t>1.3~2.7</w:t>
            </w:r>
          </w:p>
        </w:tc>
      </w:tr>
      <w:tr w14:paraId="3D58D60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46D45149">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5A3F484B">
            <w:pPr>
              <w:spacing w:line="240" w:lineRule="auto"/>
              <w:ind w:firstLine="0" w:firstLineChars="0"/>
              <w:jc w:val="center"/>
              <w:rPr>
                <w:rFonts w:cs="Times New Roman"/>
                <w:bCs/>
                <w:sz w:val="21"/>
                <w:szCs w:val="21"/>
              </w:rPr>
            </w:pPr>
            <w:r>
              <w:rPr>
                <w:rFonts w:cs="Times New Roman"/>
                <w:bCs/>
                <w:sz w:val="21"/>
                <w:szCs w:val="21"/>
              </w:rPr>
              <w:t>02:00</w:t>
            </w:r>
          </w:p>
        </w:tc>
        <w:tc>
          <w:tcPr>
            <w:tcW w:w="1651" w:type="dxa"/>
            <w:tcBorders>
              <w:top w:val="single" w:color="auto" w:sz="4" w:space="0"/>
              <w:left w:val="single" w:color="auto" w:sz="4" w:space="0"/>
              <w:bottom w:val="single" w:color="auto" w:sz="4" w:space="0"/>
              <w:right w:val="single" w:color="auto" w:sz="4" w:space="0"/>
            </w:tcBorders>
            <w:vAlign w:val="center"/>
          </w:tcPr>
          <w:p w14:paraId="48C538DE">
            <w:pPr>
              <w:spacing w:line="240" w:lineRule="auto"/>
              <w:ind w:firstLine="0" w:firstLineChars="0"/>
              <w:jc w:val="center"/>
              <w:rPr>
                <w:rFonts w:cs="Times New Roman"/>
                <w:bCs/>
                <w:sz w:val="21"/>
                <w:szCs w:val="21"/>
              </w:rPr>
            </w:pPr>
            <w:r>
              <w:rPr>
                <w:rFonts w:hint="eastAsia" w:cs="Times New Roman"/>
                <w:bCs/>
                <w:sz w:val="21"/>
                <w:szCs w:val="21"/>
              </w:rPr>
              <w:t>26.8</w:t>
            </w:r>
          </w:p>
        </w:tc>
        <w:tc>
          <w:tcPr>
            <w:tcW w:w="1651" w:type="dxa"/>
            <w:tcBorders>
              <w:top w:val="single" w:color="auto" w:sz="4" w:space="0"/>
              <w:left w:val="single" w:color="auto" w:sz="4" w:space="0"/>
              <w:bottom w:val="single" w:color="auto" w:sz="4" w:space="0"/>
              <w:right w:val="single" w:color="auto" w:sz="4" w:space="0"/>
            </w:tcBorders>
            <w:vAlign w:val="center"/>
          </w:tcPr>
          <w:p w14:paraId="51236B66">
            <w:pPr>
              <w:spacing w:line="240" w:lineRule="auto"/>
              <w:ind w:firstLine="0" w:firstLineChars="0"/>
              <w:jc w:val="center"/>
              <w:rPr>
                <w:rFonts w:cs="Times New Roman"/>
                <w:bCs/>
                <w:sz w:val="21"/>
                <w:szCs w:val="21"/>
              </w:rPr>
            </w:pPr>
            <w:r>
              <w:rPr>
                <w:rFonts w:hint="eastAsia" w:cs="Times New Roman"/>
                <w:bCs/>
                <w:sz w:val="21"/>
                <w:szCs w:val="21"/>
              </w:rPr>
              <w:t>100.57</w:t>
            </w:r>
          </w:p>
        </w:tc>
        <w:tc>
          <w:tcPr>
            <w:tcW w:w="1651" w:type="dxa"/>
            <w:tcBorders>
              <w:top w:val="single" w:color="auto" w:sz="4" w:space="0"/>
              <w:left w:val="single" w:color="auto" w:sz="4" w:space="0"/>
              <w:bottom w:val="single" w:color="auto" w:sz="4" w:space="0"/>
              <w:right w:val="single" w:color="auto" w:sz="4" w:space="0"/>
            </w:tcBorders>
            <w:vAlign w:val="center"/>
          </w:tcPr>
          <w:p w14:paraId="56DBFE39">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50B4A633">
            <w:pPr>
              <w:spacing w:line="240" w:lineRule="auto"/>
              <w:ind w:firstLine="0" w:firstLineChars="0"/>
              <w:jc w:val="center"/>
              <w:rPr>
                <w:rFonts w:cs="Times New Roman"/>
                <w:bCs/>
                <w:sz w:val="21"/>
                <w:szCs w:val="21"/>
              </w:rPr>
            </w:pPr>
            <w:r>
              <w:rPr>
                <w:rFonts w:hint="eastAsia" w:cs="Times New Roman"/>
                <w:bCs/>
                <w:sz w:val="21"/>
                <w:szCs w:val="21"/>
              </w:rPr>
              <w:t>1.3~2.7</w:t>
            </w:r>
          </w:p>
        </w:tc>
      </w:tr>
      <w:tr w14:paraId="4AC2D04A">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1417D324">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710BC492">
            <w:pPr>
              <w:spacing w:line="240" w:lineRule="auto"/>
              <w:ind w:firstLine="0" w:firstLineChars="0"/>
              <w:jc w:val="center"/>
              <w:rPr>
                <w:rFonts w:cs="Times New Roman"/>
                <w:bCs/>
                <w:sz w:val="21"/>
                <w:szCs w:val="21"/>
              </w:rPr>
            </w:pPr>
            <w:r>
              <w:rPr>
                <w:rFonts w:cs="Times New Roman"/>
                <w:bCs/>
                <w:sz w:val="21"/>
                <w:szCs w:val="21"/>
              </w:rPr>
              <w:t>08:00</w:t>
            </w:r>
          </w:p>
        </w:tc>
        <w:tc>
          <w:tcPr>
            <w:tcW w:w="1651" w:type="dxa"/>
            <w:tcBorders>
              <w:top w:val="single" w:color="auto" w:sz="4" w:space="0"/>
              <w:left w:val="single" w:color="auto" w:sz="4" w:space="0"/>
              <w:bottom w:val="single" w:color="auto" w:sz="4" w:space="0"/>
              <w:right w:val="single" w:color="auto" w:sz="4" w:space="0"/>
            </w:tcBorders>
            <w:vAlign w:val="center"/>
          </w:tcPr>
          <w:p w14:paraId="6B811397">
            <w:pPr>
              <w:spacing w:line="240" w:lineRule="auto"/>
              <w:ind w:firstLine="0" w:firstLineChars="0"/>
              <w:jc w:val="center"/>
              <w:rPr>
                <w:rFonts w:cs="Times New Roman"/>
                <w:bCs/>
                <w:sz w:val="21"/>
                <w:szCs w:val="21"/>
              </w:rPr>
            </w:pPr>
            <w:r>
              <w:rPr>
                <w:rFonts w:hint="eastAsia" w:cs="Times New Roman"/>
                <w:bCs/>
                <w:sz w:val="21"/>
                <w:szCs w:val="21"/>
              </w:rPr>
              <w:t>30.5</w:t>
            </w:r>
          </w:p>
        </w:tc>
        <w:tc>
          <w:tcPr>
            <w:tcW w:w="1651" w:type="dxa"/>
            <w:tcBorders>
              <w:top w:val="single" w:color="auto" w:sz="4" w:space="0"/>
              <w:left w:val="single" w:color="auto" w:sz="4" w:space="0"/>
              <w:bottom w:val="single" w:color="auto" w:sz="4" w:space="0"/>
              <w:right w:val="single" w:color="auto" w:sz="4" w:space="0"/>
            </w:tcBorders>
            <w:vAlign w:val="center"/>
          </w:tcPr>
          <w:p w14:paraId="51D9801D">
            <w:pPr>
              <w:spacing w:line="240" w:lineRule="auto"/>
              <w:ind w:firstLine="0" w:firstLineChars="0"/>
              <w:jc w:val="center"/>
              <w:rPr>
                <w:rFonts w:cs="Times New Roman"/>
                <w:bCs/>
                <w:sz w:val="21"/>
                <w:szCs w:val="21"/>
              </w:rPr>
            </w:pPr>
            <w:r>
              <w:rPr>
                <w:rFonts w:hint="eastAsia" w:cs="Times New Roman"/>
                <w:bCs/>
                <w:sz w:val="21"/>
                <w:szCs w:val="21"/>
              </w:rPr>
              <w:t>100.50</w:t>
            </w:r>
          </w:p>
        </w:tc>
        <w:tc>
          <w:tcPr>
            <w:tcW w:w="1651" w:type="dxa"/>
            <w:tcBorders>
              <w:top w:val="single" w:color="auto" w:sz="4" w:space="0"/>
              <w:left w:val="single" w:color="auto" w:sz="4" w:space="0"/>
              <w:bottom w:val="single" w:color="auto" w:sz="4" w:space="0"/>
              <w:right w:val="single" w:color="auto" w:sz="4" w:space="0"/>
            </w:tcBorders>
            <w:vAlign w:val="center"/>
          </w:tcPr>
          <w:p w14:paraId="2014C6E8">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581F7B1C">
            <w:pPr>
              <w:spacing w:line="240" w:lineRule="auto"/>
              <w:ind w:firstLine="0" w:firstLineChars="0"/>
              <w:jc w:val="center"/>
              <w:rPr>
                <w:rFonts w:cs="Times New Roman"/>
                <w:bCs/>
                <w:sz w:val="21"/>
                <w:szCs w:val="21"/>
              </w:rPr>
            </w:pPr>
            <w:r>
              <w:rPr>
                <w:rFonts w:hint="eastAsia" w:cs="Times New Roman"/>
                <w:bCs/>
                <w:sz w:val="21"/>
                <w:szCs w:val="21"/>
              </w:rPr>
              <w:t>1.3~2.7</w:t>
            </w:r>
          </w:p>
        </w:tc>
      </w:tr>
      <w:tr w14:paraId="558347D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2EBD8F09">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3925122E">
            <w:pPr>
              <w:spacing w:line="240" w:lineRule="auto"/>
              <w:ind w:firstLine="0" w:firstLineChars="0"/>
              <w:jc w:val="center"/>
              <w:rPr>
                <w:rFonts w:cs="Times New Roman"/>
                <w:bCs/>
                <w:sz w:val="21"/>
                <w:szCs w:val="21"/>
              </w:rPr>
            </w:pPr>
            <w:r>
              <w:rPr>
                <w:rFonts w:cs="Times New Roman"/>
                <w:bCs/>
                <w:sz w:val="21"/>
                <w:szCs w:val="21"/>
              </w:rPr>
              <w:t>14:00</w:t>
            </w:r>
          </w:p>
        </w:tc>
        <w:tc>
          <w:tcPr>
            <w:tcW w:w="1651" w:type="dxa"/>
            <w:tcBorders>
              <w:top w:val="single" w:color="auto" w:sz="4" w:space="0"/>
              <w:left w:val="single" w:color="auto" w:sz="4" w:space="0"/>
              <w:bottom w:val="single" w:color="auto" w:sz="4" w:space="0"/>
              <w:right w:val="single" w:color="auto" w:sz="4" w:space="0"/>
            </w:tcBorders>
            <w:vAlign w:val="center"/>
          </w:tcPr>
          <w:p w14:paraId="5E37343E">
            <w:pPr>
              <w:spacing w:line="240" w:lineRule="auto"/>
              <w:ind w:firstLine="0" w:firstLineChars="0"/>
              <w:jc w:val="center"/>
              <w:rPr>
                <w:rFonts w:cs="Times New Roman"/>
                <w:bCs/>
                <w:sz w:val="21"/>
                <w:szCs w:val="21"/>
              </w:rPr>
            </w:pPr>
            <w:r>
              <w:rPr>
                <w:rFonts w:hint="eastAsia" w:cs="Times New Roman"/>
                <w:bCs/>
                <w:sz w:val="21"/>
                <w:szCs w:val="21"/>
              </w:rPr>
              <w:t>35.7</w:t>
            </w:r>
          </w:p>
        </w:tc>
        <w:tc>
          <w:tcPr>
            <w:tcW w:w="1651" w:type="dxa"/>
            <w:tcBorders>
              <w:top w:val="single" w:color="auto" w:sz="4" w:space="0"/>
              <w:left w:val="single" w:color="auto" w:sz="4" w:space="0"/>
              <w:bottom w:val="single" w:color="auto" w:sz="4" w:space="0"/>
              <w:right w:val="single" w:color="auto" w:sz="4" w:space="0"/>
            </w:tcBorders>
            <w:vAlign w:val="center"/>
          </w:tcPr>
          <w:p w14:paraId="06DC1DF2">
            <w:pPr>
              <w:spacing w:line="240" w:lineRule="auto"/>
              <w:ind w:firstLine="0" w:firstLineChars="0"/>
              <w:jc w:val="center"/>
              <w:rPr>
                <w:rFonts w:cs="Times New Roman"/>
                <w:bCs/>
                <w:sz w:val="21"/>
                <w:szCs w:val="21"/>
              </w:rPr>
            </w:pPr>
            <w:r>
              <w:rPr>
                <w:rFonts w:hint="eastAsia" w:cs="Times New Roman"/>
                <w:bCs/>
                <w:sz w:val="21"/>
                <w:szCs w:val="21"/>
              </w:rPr>
              <w:t>100.34</w:t>
            </w:r>
          </w:p>
        </w:tc>
        <w:tc>
          <w:tcPr>
            <w:tcW w:w="1651" w:type="dxa"/>
            <w:tcBorders>
              <w:top w:val="single" w:color="auto" w:sz="4" w:space="0"/>
              <w:left w:val="single" w:color="auto" w:sz="4" w:space="0"/>
              <w:bottom w:val="single" w:color="auto" w:sz="4" w:space="0"/>
              <w:right w:val="single" w:color="auto" w:sz="4" w:space="0"/>
            </w:tcBorders>
            <w:vAlign w:val="center"/>
          </w:tcPr>
          <w:p w14:paraId="45758436">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485DE767">
            <w:pPr>
              <w:spacing w:line="240" w:lineRule="auto"/>
              <w:ind w:firstLine="0" w:firstLineChars="0"/>
              <w:jc w:val="center"/>
              <w:rPr>
                <w:rFonts w:cs="Times New Roman"/>
                <w:bCs/>
                <w:sz w:val="21"/>
                <w:szCs w:val="21"/>
              </w:rPr>
            </w:pPr>
            <w:r>
              <w:rPr>
                <w:rFonts w:hint="eastAsia" w:cs="Times New Roman"/>
                <w:bCs/>
                <w:sz w:val="21"/>
                <w:szCs w:val="21"/>
              </w:rPr>
              <w:t>1.3~2.7</w:t>
            </w:r>
          </w:p>
        </w:tc>
      </w:tr>
      <w:tr w14:paraId="14CF21E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2866D7E5">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0C754429">
            <w:pPr>
              <w:spacing w:line="240" w:lineRule="auto"/>
              <w:ind w:firstLine="0" w:firstLineChars="0"/>
              <w:jc w:val="center"/>
              <w:rPr>
                <w:rFonts w:cs="Times New Roman"/>
                <w:bCs/>
                <w:sz w:val="21"/>
                <w:szCs w:val="21"/>
              </w:rPr>
            </w:pPr>
            <w:r>
              <w:rPr>
                <w:rFonts w:cs="Times New Roman"/>
                <w:bCs/>
                <w:sz w:val="21"/>
                <w:szCs w:val="21"/>
              </w:rPr>
              <w:t>20:00</w:t>
            </w:r>
          </w:p>
        </w:tc>
        <w:tc>
          <w:tcPr>
            <w:tcW w:w="1651" w:type="dxa"/>
            <w:tcBorders>
              <w:top w:val="single" w:color="auto" w:sz="4" w:space="0"/>
              <w:left w:val="single" w:color="auto" w:sz="4" w:space="0"/>
              <w:bottom w:val="single" w:color="auto" w:sz="4" w:space="0"/>
              <w:right w:val="single" w:color="auto" w:sz="4" w:space="0"/>
            </w:tcBorders>
            <w:vAlign w:val="center"/>
          </w:tcPr>
          <w:p w14:paraId="09C495D1">
            <w:pPr>
              <w:spacing w:line="240" w:lineRule="auto"/>
              <w:ind w:firstLine="0" w:firstLineChars="0"/>
              <w:jc w:val="center"/>
              <w:rPr>
                <w:rFonts w:cs="Times New Roman"/>
                <w:bCs/>
                <w:sz w:val="21"/>
                <w:szCs w:val="21"/>
              </w:rPr>
            </w:pPr>
            <w:r>
              <w:rPr>
                <w:rFonts w:hint="eastAsia" w:cs="Times New Roman"/>
                <w:bCs/>
                <w:sz w:val="21"/>
                <w:szCs w:val="21"/>
              </w:rPr>
              <w:t>31.3</w:t>
            </w:r>
          </w:p>
        </w:tc>
        <w:tc>
          <w:tcPr>
            <w:tcW w:w="1651" w:type="dxa"/>
            <w:tcBorders>
              <w:top w:val="single" w:color="auto" w:sz="4" w:space="0"/>
              <w:left w:val="single" w:color="auto" w:sz="4" w:space="0"/>
              <w:bottom w:val="single" w:color="auto" w:sz="4" w:space="0"/>
              <w:right w:val="single" w:color="auto" w:sz="4" w:space="0"/>
            </w:tcBorders>
            <w:vAlign w:val="center"/>
          </w:tcPr>
          <w:p w14:paraId="55B419E3">
            <w:pPr>
              <w:spacing w:line="240" w:lineRule="auto"/>
              <w:ind w:firstLine="0" w:firstLineChars="0"/>
              <w:jc w:val="center"/>
              <w:rPr>
                <w:rFonts w:cs="Times New Roman"/>
                <w:bCs/>
                <w:sz w:val="21"/>
                <w:szCs w:val="21"/>
              </w:rPr>
            </w:pPr>
            <w:r>
              <w:rPr>
                <w:rFonts w:hint="eastAsia" w:cs="Times New Roman"/>
                <w:bCs/>
                <w:sz w:val="21"/>
                <w:szCs w:val="21"/>
              </w:rPr>
              <w:t>100.45</w:t>
            </w:r>
          </w:p>
        </w:tc>
        <w:tc>
          <w:tcPr>
            <w:tcW w:w="1651" w:type="dxa"/>
            <w:tcBorders>
              <w:top w:val="single" w:color="auto" w:sz="4" w:space="0"/>
              <w:left w:val="single" w:color="auto" w:sz="4" w:space="0"/>
              <w:bottom w:val="single" w:color="auto" w:sz="4" w:space="0"/>
              <w:right w:val="single" w:color="auto" w:sz="4" w:space="0"/>
            </w:tcBorders>
            <w:vAlign w:val="center"/>
          </w:tcPr>
          <w:p w14:paraId="795204AF">
            <w:pPr>
              <w:spacing w:line="240" w:lineRule="auto"/>
              <w:ind w:firstLine="0" w:firstLineChars="0"/>
              <w:jc w:val="center"/>
              <w:rPr>
                <w:rFonts w:cs="Times New Roman"/>
                <w:bCs/>
                <w:sz w:val="21"/>
                <w:szCs w:val="21"/>
              </w:rPr>
            </w:pPr>
            <w:r>
              <w:rPr>
                <w:rFonts w:hint="eastAsia" w:cs="Times New Roman"/>
                <w:bCs/>
                <w:sz w:val="21"/>
                <w:szCs w:val="21"/>
              </w:rPr>
              <w:t>东</w:t>
            </w:r>
          </w:p>
        </w:tc>
        <w:tc>
          <w:tcPr>
            <w:tcW w:w="1651" w:type="dxa"/>
            <w:tcBorders>
              <w:top w:val="single" w:color="auto" w:sz="4" w:space="0"/>
              <w:left w:val="single" w:color="auto" w:sz="4" w:space="0"/>
              <w:bottom w:val="single" w:color="auto" w:sz="4" w:space="0"/>
              <w:right w:val="nil"/>
            </w:tcBorders>
            <w:vAlign w:val="center"/>
          </w:tcPr>
          <w:p w14:paraId="5A8AAB01">
            <w:pPr>
              <w:spacing w:line="240" w:lineRule="auto"/>
              <w:ind w:firstLine="0" w:firstLineChars="0"/>
              <w:jc w:val="center"/>
              <w:rPr>
                <w:rFonts w:cs="Times New Roman"/>
                <w:bCs/>
                <w:sz w:val="21"/>
                <w:szCs w:val="21"/>
              </w:rPr>
            </w:pPr>
            <w:r>
              <w:rPr>
                <w:rFonts w:hint="eastAsia" w:cs="Times New Roman"/>
                <w:bCs/>
                <w:sz w:val="21"/>
                <w:szCs w:val="21"/>
              </w:rPr>
              <w:t>1.3~2.7</w:t>
            </w:r>
          </w:p>
        </w:tc>
      </w:tr>
      <w:tr w14:paraId="75C319E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1350" w:type="dxa"/>
            <w:vMerge w:val="restart"/>
            <w:tcBorders>
              <w:top w:val="nil"/>
              <w:left w:val="nil"/>
              <w:bottom w:val="single" w:color="auto" w:sz="4" w:space="0"/>
              <w:right w:val="single" w:color="auto" w:sz="4" w:space="0"/>
            </w:tcBorders>
            <w:vAlign w:val="center"/>
          </w:tcPr>
          <w:p w14:paraId="69545AE8">
            <w:pPr>
              <w:spacing w:line="240" w:lineRule="auto"/>
              <w:ind w:firstLine="0" w:firstLineChars="0"/>
              <w:jc w:val="center"/>
              <w:rPr>
                <w:rFonts w:cs="Times New Roman"/>
                <w:bCs/>
                <w:sz w:val="21"/>
                <w:szCs w:val="21"/>
              </w:rPr>
            </w:pPr>
            <w:r>
              <w:rPr>
                <w:rFonts w:cs="Times New Roman"/>
                <w:bCs/>
                <w:sz w:val="21"/>
                <w:szCs w:val="21"/>
              </w:rPr>
              <w:t>2025.0</w:t>
            </w:r>
            <w:r>
              <w:rPr>
                <w:rFonts w:hint="eastAsia" w:cs="Times New Roman"/>
                <w:bCs/>
                <w:sz w:val="21"/>
                <w:szCs w:val="21"/>
              </w:rPr>
              <w:t>8.19~2025.08.20</w:t>
            </w:r>
          </w:p>
        </w:tc>
        <w:tc>
          <w:tcPr>
            <w:tcW w:w="1117" w:type="dxa"/>
            <w:tcBorders>
              <w:top w:val="single" w:color="auto" w:sz="4" w:space="0"/>
              <w:left w:val="single" w:color="auto" w:sz="4" w:space="0"/>
              <w:bottom w:val="single" w:color="auto" w:sz="4" w:space="0"/>
              <w:right w:val="single" w:color="auto" w:sz="4" w:space="0"/>
            </w:tcBorders>
            <w:vAlign w:val="center"/>
          </w:tcPr>
          <w:p w14:paraId="643054C4">
            <w:pPr>
              <w:spacing w:line="240" w:lineRule="auto"/>
              <w:ind w:firstLine="0" w:firstLineChars="0"/>
              <w:jc w:val="center"/>
              <w:rPr>
                <w:rFonts w:cs="Times New Roman"/>
                <w:bCs/>
                <w:sz w:val="21"/>
                <w:szCs w:val="21"/>
              </w:rPr>
            </w:pPr>
            <w:r>
              <w:rPr>
                <w:rFonts w:hint="eastAsia" w:cs="Times New Roman"/>
                <w:bCs/>
                <w:sz w:val="21"/>
                <w:szCs w:val="21"/>
              </w:rPr>
              <w:t>00</w:t>
            </w:r>
            <w:r>
              <w:rPr>
                <w:rFonts w:cs="Times New Roman"/>
                <w:bCs/>
                <w:sz w:val="21"/>
                <w:szCs w:val="21"/>
              </w:rPr>
              <w:t>:</w:t>
            </w:r>
            <w:r>
              <w:rPr>
                <w:rFonts w:hint="eastAsia" w:cs="Times New Roman"/>
                <w:bCs/>
                <w:sz w:val="21"/>
                <w:szCs w:val="21"/>
              </w:rPr>
              <w:t>25</w:t>
            </w:r>
          </w:p>
        </w:tc>
        <w:tc>
          <w:tcPr>
            <w:tcW w:w="1651" w:type="dxa"/>
            <w:tcBorders>
              <w:top w:val="single" w:color="auto" w:sz="4" w:space="0"/>
              <w:left w:val="single" w:color="auto" w:sz="4" w:space="0"/>
              <w:bottom w:val="single" w:color="auto" w:sz="4" w:space="0"/>
              <w:right w:val="single" w:color="auto" w:sz="4" w:space="0"/>
            </w:tcBorders>
            <w:vAlign w:val="center"/>
          </w:tcPr>
          <w:p w14:paraId="2D30BEEB">
            <w:pPr>
              <w:spacing w:line="240" w:lineRule="auto"/>
              <w:ind w:firstLine="0" w:firstLineChars="0"/>
              <w:jc w:val="center"/>
              <w:rPr>
                <w:rFonts w:cs="Times New Roman"/>
                <w:bCs/>
                <w:sz w:val="21"/>
                <w:szCs w:val="21"/>
              </w:rPr>
            </w:pPr>
            <w:r>
              <w:rPr>
                <w:rFonts w:hint="eastAsia" w:cs="Times New Roman"/>
                <w:bCs/>
                <w:sz w:val="21"/>
                <w:szCs w:val="21"/>
              </w:rPr>
              <w:t>28.8</w:t>
            </w:r>
          </w:p>
        </w:tc>
        <w:tc>
          <w:tcPr>
            <w:tcW w:w="1651" w:type="dxa"/>
            <w:tcBorders>
              <w:top w:val="single" w:color="auto" w:sz="4" w:space="0"/>
              <w:left w:val="single" w:color="auto" w:sz="4" w:space="0"/>
              <w:bottom w:val="single" w:color="auto" w:sz="4" w:space="0"/>
              <w:right w:val="single" w:color="auto" w:sz="4" w:space="0"/>
            </w:tcBorders>
            <w:vAlign w:val="center"/>
          </w:tcPr>
          <w:p w14:paraId="4218FD6F">
            <w:pPr>
              <w:spacing w:line="240" w:lineRule="auto"/>
              <w:ind w:firstLine="0" w:firstLineChars="0"/>
              <w:jc w:val="center"/>
              <w:rPr>
                <w:rFonts w:cs="Times New Roman"/>
                <w:bCs/>
                <w:sz w:val="21"/>
                <w:szCs w:val="21"/>
              </w:rPr>
            </w:pPr>
            <w:r>
              <w:rPr>
                <w:rFonts w:hint="eastAsia" w:cs="Times New Roman"/>
                <w:bCs/>
                <w:sz w:val="21"/>
                <w:szCs w:val="21"/>
              </w:rPr>
              <w:t>100.50</w:t>
            </w:r>
          </w:p>
        </w:tc>
        <w:tc>
          <w:tcPr>
            <w:tcW w:w="1651" w:type="dxa"/>
            <w:tcBorders>
              <w:top w:val="single" w:color="auto" w:sz="4" w:space="0"/>
              <w:left w:val="single" w:color="auto" w:sz="4" w:space="0"/>
              <w:bottom w:val="single" w:color="auto" w:sz="4" w:space="0"/>
              <w:right w:val="single" w:color="auto" w:sz="4" w:space="0"/>
            </w:tcBorders>
            <w:vAlign w:val="center"/>
          </w:tcPr>
          <w:p w14:paraId="53BF70C7">
            <w:pPr>
              <w:spacing w:line="240" w:lineRule="auto"/>
              <w:ind w:firstLine="0" w:firstLineChars="0"/>
              <w:jc w:val="center"/>
              <w:rPr>
                <w:rFonts w:cs="Times New Roman"/>
                <w:bCs/>
                <w:sz w:val="21"/>
                <w:szCs w:val="21"/>
              </w:rPr>
            </w:pPr>
            <w:r>
              <w:rPr>
                <w:rFonts w:hint="eastAsia" w:cs="Times New Roman"/>
                <w:bCs/>
                <w:sz w:val="21"/>
                <w:szCs w:val="21"/>
              </w:rPr>
              <w:t>西</w:t>
            </w:r>
          </w:p>
        </w:tc>
        <w:tc>
          <w:tcPr>
            <w:tcW w:w="1651" w:type="dxa"/>
            <w:tcBorders>
              <w:top w:val="single" w:color="auto" w:sz="4" w:space="0"/>
              <w:left w:val="single" w:color="auto" w:sz="4" w:space="0"/>
              <w:bottom w:val="single" w:color="auto" w:sz="4" w:space="0"/>
              <w:right w:val="nil"/>
            </w:tcBorders>
            <w:vAlign w:val="center"/>
          </w:tcPr>
          <w:p w14:paraId="725659E2">
            <w:pPr>
              <w:spacing w:line="240" w:lineRule="auto"/>
              <w:ind w:firstLine="0" w:firstLineChars="0"/>
              <w:jc w:val="center"/>
              <w:rPr>
                <w:rFonts w:cs="Times New Roman"/>
                <w:bCs/>
                <w:sz w:val="21"/>
                <w:szCs w:val="21"/>
              </w:rPr>
            </w:pPr>
            <w:r>
              <w:rPr>
                <w:rFonts w:hint="eastAsia" w:cs="Times New Roman"/>
                <w:bCs/>
                <w:sz w:val="21"/>
                <w:szCs w:val="21"/>
              </w:rPr>
              <w:t>1.4~2.8</w:t>
            </w:r>
          </w:p>
        </w:tc>
      </w:tr>
      <w:tr w14:paraId="476CBAC7">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58C594D9">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2EEC3242">
            <w:pPr>
              <w:spacing w:line="240" w:lineRule="auto"/>
              <w:ind w:firstLine="0" w:firstLineChars="0"/>
              <w:jc w:val="center"/>
              <w:rPr>
                <w:rFonts w:cs="Times New Roman"/>
                <w:bCs/>
                <w:sz w:val="21"/>
                <w:szCs w:val="21"/>
              </w:rPr>
            </w:pPr>
            <w:r>
              <w:rPr>
                <w:rFonts w:cs="Times New Roman"/>
                <w:bCs/>
                <w:sz w:val="21"/>
                <w:szCs w:val="21"/>
              </w:rPr>
              <w:t>02:00</w:t>
            </w:r>
          </w:p>
        </w:tc>
        <w:tc>
          <w:tcPr>
            <w:tcW w:w="1651" w:type="dxa"/>
            <w:tcBorders>
              <w:top w:val="single" w:color="auto" w:sz="4" w:space="0"/>
              <w:left w:val="single" w:color="auto" w:sz="4" w:space="0"/>
              <w:bottom w:val="single" w:color="auto" w:sz="4" w:space="0"/>
              <w:right w:val="single" w:color="auto" w:sz="4" w:space="0"/>
            </w:tcBorders>
            <w:vAlign w:val="center"/>
          </w:tcPr>
          <w:p w14:paraId="3650D742">
            <w:pPr>
              <w:spacing w:line="240" w:lineRule="auto"/>
              <w:ind w:firstLine="0" w:firstLineChars="0"/>
              <w:jc w:val="center"/>
              <w:rPr>
                <w:rFonts w:cs="Times New Roman"/>
                <w:bCs/>
                <w:sz w:val="21"/>
                <w:szCs w:val="21"/>
              </w:rPr>
            </w:pPr>
            <w:r>
              <w:rPr>
                <w:rFonts w:hint="eastAsia" w:cs="Times New Roman"/>
                <w:bCs/>
                <w:sz w:val="21"/>
                <w:szCs w:val="21"/>
              </w:rPr>
              <w:t>27.7</w:t>
            </w:r>
          </w:p>
        </w:tc>
        <w:tc>
          <w:tcPr>
            <w:tcW w:w="1651" w:type="dxa"/>
            <w:tcBorders>
              <w:top w:val="single" w:color="auto" w:sz="4" w:space="0"/>
              <w:left w:val="single" w:color="auto" w:sz="4" w:space="0"/>
              <w:bottom w:val="single" w:color="auto" w:sz="4" w:space="0"/>
              <w:right w:val="single" w:color="auto" w:sz="4" w:space="0"/>
            </w:tcBorders>
            <w:vAlign w:val="center"/>
          </w:tcPr>
          <w:p w14:paraId="565ECB2D">
            <w:pPr>
              <w:spacing w:line="240" w:lineRule="auto"/>
              <w:ind w:firstLine="0" w:firstLineChars="0"/>
              <w:jc w:val="center"/>
              <w:rPr>
                <w:rFonts w:cs="Times New Roman"/>
                <w:bCs/>
                <w:sz w:val="21"/>
                <w:szCs w:val="21"/>
              </w:rPr>
            </w:pPr>
            <w:r>
              <w:rPr>
                <w:rFonts w:hint="eastAsia" w:cs="Times New Roman"/>
                <w:bCs/>
                <w:sz w:val="21"/>
                <w:szCs w:val="21"/>
              </w:rPr>
              <w:t>100.54</w:t>
            </w:r>
          </w:p>
        </w:tc>
        <w:tc>
          <w:tcPr>
            <w:tcW w:w="1651" w:type="dxa"/>
            <w:tcBorders>
              <w:top w:val="single" w:color="auto" w:sz="4" w:space="0"/>
              <w:left w:val="single" w:color="auto" w:sz="4" w:space="0"/>
              <w:bottom w:val="single" w:color="auto" w:sz="4" w:space="0"/>
              <w:right w:val="single" w:color="auto" w:sz="4" w:space="0"/>
            </w:tcBorders>
            <w:vAlign w:val="center"/>
          </w:tcPr>
          <w:p w14:paraId="0DA57323">
            <w:pPr>
              <w:spacing w:line="240" w:lineRule="auto"/>
              <w:ind w:firstLine="0" w:firstLineChars="0"/>
              <w:jc w:val="center"/>
              <w:rPr>
                <w:rFonts w:cs="Times New Roman"/>
                <w:bCs/>
                <w:sz w:val="21"/>
                <w:szCs w:val="21"/>
              </w:rPr>
            </w:pPr>
            <w:r>
              <w:rPr>
                <w:rFonts w:hint="eastAsia" w:cs="Times New Roman"/>
                <w:bCs/>
                <w:sz w:val="21"/>
                <w:szCs w:val="21"/>
              </w:rPr>
              <w:t>西</w:t>
            </w:r>
          </w:p>
        </w:tc>
        <w:tc>
          <w:tcPr>
            <w:tcW w:w="1651" w:type="dxa"/>
            <w:tcBorders>
              <w:top w:val="single" w:color="auto" w:sz="4" w:space="0"/>
              <w:left w:val="single" w:color="auto" w:sz="4" w:space="0"/>
              <w:bottom w:val="single" w:color="auto" w:sz="4" w:space="0"/>
              <w:right w:val="nil"/>
            </w:tcBorders>
            <w:vAlign w:val="center"/>
          </w:tcPr>
          <w:p w14:paraId="1F3ECDE0">
            <w:pPr>
              <w:spacing w:line="240" w:lineRule="auto"/>
              <w:ind w:firstLine="0" w:firstLineChars="0"/>
              <w:jc w:val="center"/>
              <w:rPr>
                <w:rFonts w:cs="Times New Roman"/>
                <w:bCs/>
                <w:sz w:val="21"/>
                <w:szCs w:val="21"/>
              </w:rPr>
            </w:pPr>
            <w:r>
              <w:rPr>
                <w:rFonts w:hint="eastAsia" w:cs="Times New Roman"/>
                <w:bCs/>
                <w:sz w:val="21"/>
                <w:szCs w:val="21"/>
              </w:rPr>
              <w:t>1.4~2.8</w:t>
            </w:r>
          </w:p>
        </w:tc>
      </w:tr>
      <w:tr w14:paraId="193BA4A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31464B2C">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70BE9985">
            <w:pPr>
              <w:spacing w:line="240" w:lineRule="auto"/>
              <w:ind w:firstLine="0" w:firstLineChars="0"/>
              <w:jc w:val="center"/>
              <w:rPr>
                <w:rFonts w:cs="Times New Roman"/>
                <w:bCs/>
                <w:sz w:val="21"/>
                <w:szCs w:val="21"/>
              </w:rPr>
            </w:pPr>
            <w:r>
              <w:rPr>
                <w:rFonts w:cs="Times New Roman"/>
                <w:bCs/>
                <w:sz w:val="21"/>
                <w:szCs w:val="21"/>
              </w:rPr>
              <w:t>08:00</w:t>
            </w:r>
          </w:p>
        </w:tc>
        <w:tc>
          <w:tcPr>
            <w:tcW w:w="1651" w:type="dxa"/>
            <w:tcBorders>
              <w:top w:val="single" w:color="auto" w:sz="4" w:space="0"/>
              <w:left w:val="single" w:color="auto" w:sz="4" w:space="0"/>
              <w:bottom w:val="single" w:color="auto" w:sz="4" w:space="0"/>
              <w:right w:val="single" w:color="auto" w:sz="4" w:space="0"/>
            </w:tcBorders>
            <w:vAlign w:val="center"/>
          </w:tcPr>
          <w:p w14:paraId="5B14688B">
            <w:pPr>
              <w:spacing w:line="240" w:lineRule="auto"/>
              <w:ind w:firstLine="0" w:firstLineChars="0"/>
              <w:jc w:val="center"/>
              <w:rPr>
                <w:rFonts w:cs="Times New Roman"/>
                <w:bCs/>
                <w:sz w:val="21"/>
                <w:szCs w:val="21"/>
              </w:rPr>
            </w:pPr>
            <w:r>
              <w:rPr>
                <w:rFonts w:hint="eastAsia" w:cs="Times New Roman"/>
                <w:bCs/>
                <w:sz w:val="21"/>
                <w:szCs w:val="21"/>
              </w:rPr>
              <w:t>30.9</w:t>
            </w:r>
          </w:p>
        </w:tc>
        <w:tc>
          <w:tcPr>
            <w:tcW w:w="1651" w:type="dxa"/>
            <w:tcBorders>
              <w:top w:val="single" w:color="auto" w:sz="4" w:space="0"/>
              <w:left w:val="single" w:color="auto" w:sz="4" w:space="0"/>
              <w:bottom w:val="single" w:color="auto" w:sz="4" w:space="0"/>
              <w:right w:val="single" w:color="auto" w:sz="4" w:space="0"/>
            </w:tcBorders>
            <w:vAlign w:val="center"/>
          </w:tcPr>
          <w:p w14:paraId="38FB859F">
            <w:pPr>
              <w:spacing w:line="240" w:lineRule="auto"/>
              <w:ind w:firstLine="0" w:firstLineChars="0"/>
              <w:jc w:val="center"/>
              <w:rPr>
                <w:rFonts w:cs="Times New Roman"/>
                <w:bCs/>
                <w:sz w:val="21"/>
                <w:szCs w:val="21"/>
              </w:rPr>
            </w:pPr>
            <w:r>
              <w:rPr>
                <w:rFonts w:hint="eastAsia" w:cs="Times New Roman"/>
                <w:bCs/>
                <w:sz w:val="21"/>
                <w:szCs w:val="21"/>
              </w:rPr>
              <w:t>100.47</w:t>
            </w:r>
          </w:p>
        </w:tc>
        <w:tc>
          <w:tcPr>
            <w:tcW w:w="1651" w:type="dxa"/>
            <w:tcBorders>
              <w:top w:val="single" w:color="auto" w:sz="4" w:space="0"/>
              <w:left w:val="single" w:color="auto" w:sz="4" w:space="0"/>
              <w:bottom w:val="single" w:color="auto" w:sz="4" w:space="0"/>
              <w:right w:val="single" w:color="auto" w:sz="4" w:space="0"/>
            </w:tcBorders>
            <w:vAlign w:val="center"/>
          </w:tcPr>
          <w:p w14:paraId="2441F889">
            <w:pPr>
              <w:spacing w:line="240" w:lineRule="auto"/>
              <w:ind w:firstLine="0" w:firstLineChars="0"/>
              <w:jc w:val="center"/>
              <w:rPr>
                <w:rFonts w:cs="Times New Roman"/>
                <w:bCs/>
                <w:sz w:val="21"/>
                <w:szCs w:val="21"/>
              </w:rPr>
            </w:pPr>
            <w:r>
              <w:rPr>
                <w:rFonts w:hint="eastAsia" w:cs="Times New Roman"/>
                <w:bCs/>
                <w:sz w:val="21"/>
                <w:szCs w:val="21"/>
              </w:rPr>
              <w:t>西</w:t>
            </w:r>
          </w:p>
        </w:tc>
        <w:tc>
          <w:tcPr>
            <w:tcW w:w="1651" w:type="dxa"/>
            <w:tcBorders>
              <w:top w:val="single" w:color="auto" w:sz="4" w:space="0"/>
              <w:left w:val="single" w:color="auto" w:sz="4" w:space="0"/>
              <w:bottom w:val="single" w:color="auto" w:sz="4" w:space="0"/>
              <w:right w:val="nil"/>
            </w:tcBorders>
            <w:vAlign w:val="center"/>
          </w:tcPr>
          <w:p w14:paraId="11E85618">
            <w:pPr>
              <w:spacing w:line="240" w:lineRule="auto"/>
              <w:ind w:firstLine="0" w:firstLineChars="0"/>
              <w:jc w:val="center"/>
              <w:rPr>
                <w:rFonts w:cs="Times New Roman"/>
                <w:bCs/>
                <w:sz w:val="21"/>
                <w:szCs w:val="21"/>
              </w:rPr>
            </w:pPr>
            <w:r>
              <w:rPr>
                <w:rFonts w:hint="eastAsia" w:cs="Times New Roman"/>
                <w:bCs/>
                <w:sz w:val="21"/>
                <w:szCs w:val="21"/>
              </w:rPr>
              <w:t>1.4~2.8</w:t>
            </w:r>
          </w:p>
        </w:tc>
      </w:tr>
      <w:tr w14:paraId="6715635C">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20282430">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3F00FB89">
            <w:pPr>
              <w:spacing w:line="240" w:lineRule="auto"/>
              <w:ind w:firstLine="0" w:firstLineChars="0"/>
              <w:jc w:val="center"/>
              <w:rPr>
                <w:rFonts w:cs="Times New Roman"/>
                <w:bCs/>
                <w:sz w:val="21"/>
                <w:szCs w:val="21"/>
              </w:rPr>
            </w:pPr>
            <w:r>
              <w:rPr>
                <w:rFonts w:cs="Times New Roman"/>
                <w:bCs/>
                <w:sz w:val="21"/>
                <w:szCs w:val="21"/>
              </w:rPr>
              <w:t>14:00</w:t>
            </w:r>
          </w:p>
        </w:tc>
        <w:tc>
          <w:tcPr>
            <w:tcW w:w="1651" w:type="dxa"/>
            <w:tcBorders>
              <w:top w:val="single" w:color="auto" w:sz="4" w:space="0"/>
              <w:left w:val="single" w:color="auto" w:sz="4" w:space="0"/>
              <w:bottom w:val="single" w:color="auto" w:sz="4" w:space="0"/>
              <w:right w:val="single" w:color="auto" w:sz="4" w:space="0"/>
            </w:tcBorders>
            <w:vAlign w:val="center"/>
          </w:tcPr>
          <w:p w14:paraId="23BE9628">
            <w:pPr>
              <w:spacing w:line="240" w:lineRule="auto"/>
              <w:ind w:firstLine="0" w:firstLineChars="0"/>
              <w:jc w:val="center"/>
              <w:rPr>
                <w:rFonts w:cs="Times New Roman"/>
                <w:bCs/>
                <w:sz w:val="21"/>
                <w:szCs w:val="21"/>
              </w:rPr>
            </w:pPr>
            <w:r>
              <w:rPr>
                <w:rFonts w:hint="eastAsia" w:cs="Times New Roman"/>
                <w:bCs/>
                <w:sz w:val="21"/>
                <w:szCs w:val="21"/>
              </w:rPr>
              <w:t>35.4</w:t>
            </w:r>
          </w:p>
        </w:tc>
        <w:tc>
          <w:tcPr>
            <w:tcW w:w="1651" w:type="dxa"/>
            <w:tcBorders>
              <w:top w:val="single" w:color="auto" w:sz="4" w:space="0"/>
              <w:left w:val="single" w:color="auto" w:sz="4" w:space="0"/>
              <w:bottom w:val="single" w:color="auto" w:sz="4" w:space="0"/>
              <w:right w:val="single" w:color="auto" w:sz="4" w:space="0"/>
            </w:tcBorders>
            <w:vAlign w:val="center"/>
          </w:tcPr>
          <w:p w14:paraId="619338C6">
            <w:pPr>
              <w:spacing w:line="240" w:lineRule="auto"/>
              <w:ind w:firstLine="0" w:firstLineChars="0"/>
              <w:jc w:val="center"/>
              <w:rPr>
                <w:rFonts w:cs="Times New Roman"/>
                <w:bCs/>
                <w:sz w:val="21"/>
                <w:szCs w:val="21"/>
              </w:rPr>
            </w:pPr>
            <w:r>
              <w:rPr>
                <w:rFonts w:hint="eastAsia" w:cs="Times New Roman"/>
                <w:bCs/>
                <w:sz w:val="21"/>
                <w:szCs w:val="21"/>
              </w:rPr>
              <w:t>100.32</w:t>
            </w:r>
          </w:p>
        </w:tc>
        <w:tc>
          <w:tcPr>
            <w:tcW w:w="1651" w:type="dxa"/>
            <w:tcBorders>
              <w:top w:val="single" w:color="auto" w:sz="4" w:space="0"/>
              <w:left w:val="single" w:color="auto" w:sz="4" w:space="0"/>
              <w:bottom w:val="single" w:color="auto" w:sz="4" w:space="0"/>
              <w:right w:val="single" w:color="auto" w:sz="4" w:space="0"/>
            </w:tcBorders>
            <w:vAlign w:val="center"/>
          </w:tcPr>
          <w:p w14:paraId="67F5DF44">
            <w:pPr>
              <w:spacing w:line="240" w:lineRule="auto"/>
              <w:ind w:firstLine="0" w:firstLineChars="0"/>
              <w:jc w:val="center"/>
              <w:rPr>
                <w:rFonts w:cs="Times New Roman"/>
                <w:bCs/>
                <w:sz w:val="21"/>
                <w:szCs w:val="21"/>
              </w:rPr>
            </w:pPr>
            <w:r>
              <w:rPr>
                <w:rFonts w:hint="eastAsia" w:cs="Times New Roman"/>
                <w:bCs/>
                <w:sz w:val="21"/>
                <w:szCs w:val="21"/>
              </w:rPr>
              <w:t>西</w:t>
            </w:r>
          </w:p>
        </w:tc>
        <w:tc>
          <w:tcPr>
            <w:tcW w:w="1651" w:type="dxa"/>
            <w:tcBorders>
              <w:top w:val="single" w:color="auto" w:sz="4" w:space="0"/>
              <w:left w:val="single" w:color="auto" w:sz="4" w:space="0"/>
              <w:bottom w:val="single" w:color="auto" w:sz="4" w:space="0"/>
              <w:right w:val="nil"/>
            </w:tcBorders>
            <w:vAlign w:val="center"/>
          </w:tcPr>
          <w:p w14:paraId="5E831DA6">
            <w:pPr>
              <w:spacing w:line="240" w:lineRule="auto"/>
              <w:ind w:firstLine="0" w:firstLineChars="0"/>
              <w:jc w:val="center"/>
              <w:rPr>
                <w:rFonts w:cs="Times New Roman"/>
                <w:bCs/>
                <w:sz w:val="21"/>
                <w:szCs w:val="21"/>
              </w:rPr>
            </w:pPr>
            <w:r>
              <w:rPr>
                <w:rFonts w:hint="eastAsia" w:cs="Times New Roman"/>
                <w:bCs/>
                <w:sz w:val="21"/>
                <w:szCs w:val="21"/>
              </w:rPr>
              <w:t>1.4~2.8</w:t>
            </w:r>
          </w:p>
        </w:tc>
      </w:tr>
      <w:tr w14:paraId="723B8F5F">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3A91BC81">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03F972EA">
            <w:pPr>
              <w:spacing w:line="240" w:lineRule="auto"/>
              <w:ind w:firstLine="0" w:firstLineChars="0"/>
              <w:jc w:val="center"/>
              <w:rPr>
                <w:rFonts w:cs="Times New Roman"/>
                <w:bCs/>
                <w:sz w:val="21"/>
                <w:szCs w:val="21"/>
              </w:rPr>
            </w:pPr>
            <w:r>
              <w:rPr>
                <w:rFonts w:cs="Times New Roman"/>
                <w:bCs/>
                <w:sz w:val="21"/>
                <w:szCs w:val="21"/>
              </w:rPr>
              <w:t>20:00</w:t>
            </w:r>
          </w:p>
        </w:tc>
        <w:tc>
          <w:tcPr>
            <w:tcW w:w="1651" w:type="dxa"/>
            <w:tcBorders>
              <w:top w:val="single" w:color="auto" w:sz="4" w:space="0"/>
              <w:left w:val="single" w:color="auto" w:sz="4" w:space="0"/>
              <w:bottom w:val="single" w:color="auto" w:sz="4" w:space="0"/>
              <w:right w:val="single" w:color="auto" w:sz="4" w:space="0"/>
            </w:tcBorders>
            <w:vAlign w:val="center"/>
          </w:tcPr>
          <w:p w14:paraId="13BA2A84">
            <w:pPr>
              <w:spacing w:line="240" w:lineRule="auto"/>
              <w:ind w:firstLine="0" w:firstLineChars="0"/>
              <w:jc w:val="center"/>
              <w:rPr>
                <w:rFonts w:cs="Times New Roman"/>
                <w:bCs/>
                <w:sz w:val="21"/>
                <w:szCs w:val="21"/>
              </w:rPr>
            </w:pPr>
            <w:r>
              <w:rPr>
                <w:rFonts w:hint="eastAsia" w:cs="Times New Roman"/>
                <w:bCs/>
                <w:sz w:val="21"/>
                <w:szCs w:val="21"/>
              </w:rPr>
              <w:t>31.7</w:t>
            </w:r>
          </w:p>
        </w:tc>
        <w:tc>
          <w:tcPr>
            <w:tcW w:w="1651" w:type="dxa"/>
            <w:tcBorders>
              <w:top w:val="single" w:color="auto" w:sz="4" w:space="0"/>
              <w:left w:val="single" w:color="auto" w:sz="4" w:space="0"/>
              <w:bottom w:val="single" w:color="auto" w:sz="4" w:space="0"/>
              <w:right w:val="single" w:color="auto" w:sz="4" w:space="0"/>
            </w:tcBorders>
            <w:vAlign w:val="center"/>
          </w:tcPr>
          <w:p w14:paraId="67FDC392">
            <w:pPr>
              <w:spacing w:line="240" w:lineRule="auto"/>
              <w:ind w:firstLine="0" w:firstLineChars="0"/>
              <w:jc w:val="center"/>
              <w:rPr>
                <w:rFonts w:cs="Times New Roman"/>
                <w:bCs/>
                <w:sz w:val="21"/>
                <w:szCs w:val="21"/>
              </w:rPr>
            </w:pPr>
            <w:r>
              <w:rPr>
                <w:rFonts w:hint="eastAsia" w:cs="Times New Roman"/>
                <w:bCs/>
                <w:sz w:val="21"/>
                <w:szCs w:val="21"/>
              </w:rPr>
              <w:t>100.42</w:t>
            </w:r>
          </w:p>
        </w:tc>
        <w:tc>
          <w:tcPr>
            <w:tcW w:w="1651" w:type="dxa"/>
            <w:tcBorders>
              <w:top w:val="single" w:color="auto" w:sz="4" w:space="0"/>
              <w:left w:val="single" w:color="auto" w:sz="4" w:space="0"/>
              <w:bottom w:val="single" w:color="auto" w:sz="4" w:space="0"/>
              <w:right w:val="single" w:color="auto" w:sz="4" w:space="0"/>
            </w:tcBorders>
            <w:vAlign w:val="center"/>
          </w:tcPr>
          <w:p w14:paraId="0D44AC08">
            <w:pPr>
              <w:spacing w:line="240" w:lineRule="auto"/>
              <w:ind w:firstLine="0" w:firstLineChars="0"/>
              <w:jc w:val="center"/>
              <w:rPr>
                <w:rFonts w:cs="Times New Roman"/>
                <w:bCs/>
                <w:sz w:val="21"/>
                <w:szCs w:val="21"/>
              </w:rPr>
            </w:pPr>
            <w:r>
              <w:rPr>
                <w:rFonts w:hint="eastAsia" w:cs="Times New Roman"/>
                <w:bCs/>
                <w:sz w:val="21"/>
                <w:szCs w:val="21"/>
              </w:rPr>
              <w:t>西</w:t>
            </w:r>
          </w:p>
        </w:tc>
        <w:tc>
          <w:tcPr>
            <w:tcW w:w="1651" w:type="dxa"/>
            <w:tcBorders>
              <w:top w:val="single" w:color="auto" w:sz="4" w:space="0"/>
              <w:left w:val="single" w:color="auto" w:sz="4" w:space="0"/>
              <w:bottom w:val="single" w:color="auto" w:sz="4" w:space="0"/>
              <w:right w:val="nil"/>
            </w:tcBorders>
            <w:vAlign w:val="center"/>
          </w:tcPr>
          <w:p w14:paraId="1E886947">
            <w:pPr>
              <w:spacing w:line="240" w:lineRule="auto"/>
              <w:ind w:firstLine="0" w:firstLineChars="0"/>
              <w:jc w:val="center"/>
              <w:rPr>
                <w:rFonts w:cs="Times New Roman"/>
                <w:bCs/>
                <w:sz w:val="21"/>
                <w:szCs w:val="21"/>
              </w:rPr>
            </w:pPr>
            <w:r>
              <w:rPr>
                <w:rFonts w:hint="eastAsia" w:cs="Times New Roman"/>
                <w:bCs/>
                <w:sz w:val="21"/>
                <w:szCs w:val="21"/>
              </w:rPr>
              <w:t>1.4~2.8</w:t>
            </w:r>
          </w:p>
        </w:tc>
      </w:tr>
      <w:tr w14:paraId="5751E39A">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1350" w:type="dxa"/>
            <w:vMerge w:val="restart"/>
            <w:tcBorders>
              <w:top w:val="nil"/>
              <w:left w:val="nil"/>
              <w:bottom w:val="single" w:color="auto" w:sz="4" w:space="0"/>
              <w:right w:val="single" w:color="auto" w:sz="4" w:space="0"/>
            </w:tcBorders>
            <w:vAlign w:val="center"/>
          </w:tcPr>
          <w:p w14:paraId="71F833C2">
            <w:pPr>
              <w:spacing w:line="240" w:lineRule="auto"/>
              <w:ind w:firstLine="0" w:firstLineChars="0"/>
              <w:jc w:val="center"/>
              <w:rPr>
                <w:rFonts w:cs="Times New Roman"/>
                <w:bCs/>
                <w:sz w:val="21"/>
                <w:szCs w:val="21"/>
              </w:rPr>
            </w:pPr>
            <w:r>
              <w:rPr>
                <w:rFonts w:cs="Times New Roman"/>
                <w:bCs/>
                <w:sz w:val="21"/>
                <w:szCs w:val="21"/>
              </w:rPr>
              <w:t>2025.0</w:t>
            </w:r>
            <w:r>
              <w:rPr>
                <w:rFonts w:hint="eastAsia" w:cs="Times New Roman"/>
                <w:bCs/>
                <w:sz w:val="21"/>
                <w:szCs w:val="21"/>
              </w:rPr>
              <w:t>8.20~2025.08.21</w:t>
            </w:r>
          </w:p>
        </w:tc>
        <w:tc>
          <w:tcPr>
            <w:tcW w:w="1117" w:type="dxa"/>
            <w:tcBorders>
              <w:top w:val="single" w:color="auto" w:sz="4" w:space="0"/>
              <w:left w:val="single" w:color="auto" w:sz="4" w:space="0"/>
              <w:bottom w:val="single" w:color="auto" w:sz="4" w:space="0"/>
              <w:right w:val="single" w:color="auto" w:sz="4" w:space="0"/>
            </w:tcBorders>
            <w:vAlign w:val="center"/>
          </w:tcPr>
          <w:p w14:paraId="59E68A3E">
            <w:pPr>
              <w:spacing w:line="240" w:lineRule="auto"/>
              <w:ind w:firstLine="0" w:firstLineChars="0"/>
              <w:jc w:val="center"/>
              <w:rPr>
                <w:rFonts w:cs="Times New Roman"/>
                <w:bCs/>
                <w:sz w:val="21"/>
                <w:szCs w:val="21"/>
              </w:rPr>
            </w:pPr>
            <w:r>
              <w:rPr>
                <w:rFonts w:hint="eastAsia" w:cs="Times New Roman"/>
                <w:bCs/>
                <w:sz w:val="21"/>
                <w:szCs w:val="21"/>
              </w:rPr>
              <w:t>00</w:t>
            </w:r>
            <w:r>
              <w:rPr>
                <w:rFonts w:cs="Times New Roman"/>
                <w:bCs/>
                <w:sz w:val="21"/>
                <w:szCs w:val="21"/>
              </w:rPr>
              <w:t>:</w:t>
            </w:r>
            <w:r>
              <w:rPr>
                <w:rFonts w:hint="eastAsia" w:cs="Times New Roman"/>
                <w:bCs/>
                <w:sz w:val="21"/>
                <w:szCs w:val="21"/>
              </w:rPr>
              <w:t>30</w:t>
            </w:r>
          </w:p>
        </w:tc>
        <w:tc>
          <w:tcPr>
            <w:tcW w:w="1651" w:type="dxa"/>
            <w:tcBorders>
              <w:top w:val="single" w:color="auto" w:sz="4" w:space="0"/>
              <w:left w:val="single" w:color="auto" w:sz="4" w:space="0"/>
              <w:bottom w:val="single" w:color="auto" w:sz="4" w:space="0"/>
              <w:right w:val="single" w:color="auto" w:sz="4" w:space="0"/>
            </w:tcBorders>
            <w:vAlign w:val="center"/>
          </w:tcPr>
          <w:p w14:paraId="7C525498">
            <w:pPr>
              <w:spacing w:line="240" w:lineRule="auto"/>
              <w:ind w:firstLine="0" w:firstLineChars="0"/>
              <w:jc w:val="center"/>
              <w:rPr>
                <w:rFonts w:cs="Times New Roman"/>
                <w:bCs/>
                <w:sz w:val="21"/>
                <w:szCs w:val="21"/>
              </w:rPr>
            </w:pPr>
            <w:r>
              <w:rPr>
                <w:rFonts w:hint="eastAsia" w:cs="Times New Roman"/>
                <w:bCs/>
                <w:sz w:val="21"/>
                <w:szCs w:val="21"/>
              </w:rPr>
              <w:t>28.0</w:t>
            </w:r>
          </w:p>
        </w:tc>
        <w:tc>
          <w:tcPr>
            <w:tcW w:w="1651" w:type="dxa"/>
            <w:tcBorders>
              <w:top w:val="single" w:color="auto" w:sz="4" w:space="0"/>
              <w:left w:val="single" w:color="auto" w:sz="4" w:space="0"/>
              <w:bottom w:val="single" w:color="auto" w:sz="4" w:space="0"/>
              <w:right w:val="single" w:color="auto" w:sz="4" w:space="0"/>
            </w:tcBorders>
            <w:vAlign w:val="center"/>
          </w:tcPr>
          <w:p w14:paraId="7D8456E2">
            <w:pPr>
              <w:spacing w:line="240" w:lineRule="auto"/>
              <w:ind w:firstLine="0" w:firstLineChars="0"/>
              <w:jc w:val="center"/>
              <w:rPr>
                <w:rFonts w:cs="Times New Roman"/>
                <w:bCs/>
                <w:sz w:val="21"/>
                <w:szCs w:val="21"/>
              </w:rPr>
            </w:pPr>
            <w:r>
              <w:rPr>
                <w:rFonts w:hint="eastAsia" w:cs="Times New Roman"/>
                <w:bCs/>
                <w:sz w:val="21"/>
                <w:szCs w:val="21"/>
              </w:rPr>
              <w:t>100.52</w:t>
            </w:r>
          </w:p>
        </w:tc>
        <w:tc>
          <w:tcPr>
            <w:tcW w:w="1651" w:type="dxa"/>
            <w:tcBorders>
              <w:top w:val="single" w:color="auto" w:sz="4" w:space="0"/>
              <w:left w:val="single" w:color="auto" w:sz="4" w:space="0"/>
              <w:bottom w:val="single" w:color="auto" w:sz="4" w:space="0"/>
              <w:right w:val="single" w:color="auto" w:sz="4" w:space="0"/>
            </w:tcBorders>
            <w:vAlign w:val="center"/>
          </w:tcPr>
          <w:p w14:paraId="59060C1E">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580BCA04">
            <w:pPr>
              <w:spacing w:line="240" w:lineRule="auto"/>
              <w:ind w:firstLine="0" w:firstLineChars="0"/>
              <w:jc w:val="center"/>
              <w:rPr>
                <w:rFonts w:cs="Times New Roman"/>
                <w:bCs/>
                <w:sz w:val="21"/>
                <w:szCs w:val="21"/>
              </w:rPr>
            </w:pPr>
            <w:r>
              <w:rPr>
                <w:rFonts w:hint="eastAsia" w:cs="Times New Roman"/>
                <w:bCs/>
                <w:sz w:val="21"/>
                <w:szCs w:val="21"/>
              </w:rPr>
              <w:t>1.3~2.6</w:t>
            </w:r>
          </w:p>
        </w:tc>
      </w:tr>
      <w:tr w14:paraId="6DAAD5DE">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7B957737">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300B64E1">
            <w:pPr>
              <w:spacing w:line="240" w:lineRule="auto"/>
              <w:ind w:firstLine="0" w:firstLineChars="0"/>
              <w:jc w:val="center"/>
              <w:rPr>
                <w:rFonts w:cs="Times New Roman"/>
                <w:bCs/>
                <w:sz w:val="21"/>
                <w:szCs w:val="21"/>
              </w:rPr>
            </w:pPr>
            <w:r>
              <w:rPr>
                <w:rFonts w:cs="Times New Roman"/>
                <w:bCs/>
                <w:sz w:val="21"/>
                <w:szCs w:val="21"/>
              </w:rPr>
              <w:t>02:00</w:t>
            </w:r>
          </w:p>
        </w:tc>
        <w:tc>
          <w:tcPr>
            <w:tcW w:w="1651" w:type="dxa"/>
            <w:tcBorders>
              <w:top w:val="single" w:color="auto" w:sz="4" w:space="0"/>
              <w:left w:val="single" w:color="auto" w:sz="4" w:space="0"/>
              <w:bottom w:val="single" w:color="auto" w:sz="4" w:space="0"/>
              <w:right w:val="single" w:color="auto" w:sz="4" w:space="0"/>
            </w:tcBorders>
            <w:vAlign w:val="center"/>
          </w:tcPr>
          <w:p w14:paraId="4029D4CB">
            <w:pPr>
              <w:spacing w:line="240" w:lineRule="auto"/>
              <w:ind w:firstLine="0" w:firstLineChars="0"/>
              <w:jc w:val="center"/>
              <w:rPr>
                <w:rFonts w:cs="Times New Roman"/>
                <w:bCs/>
                <w:sz w:val="21"/>
                <w:szCs w:val="21"/>
              </w:rPr>
            </w:pPr>
            <w:r>
              <w:rPr>
                <w:rFonts w:hint="eastAsia" w:cs="Times New Roman"/>
                <w:bCs/>
                <w:sz w:val="21"/>
                <w:szCs w:val="21"/>
              </w:rPr>
              <w:t>27.3</w:t>
            </w:r>
          </w:p>
        </w:tc>
        <w:tc>
          <w:tcPr>
            <w:tcW w:w="1651" w:type="dxa"/>
            <w:tcBorders>
              <w:top w:val="single" w:color="auto" w:sz="4" w:space="0"/>
              <w:left w:val="single" w:color="auto" w:sz="4" w:space="0"/>
              <w:bottom w:val="single" w:color="auto" w:sz="4" w:space="0"/>
              <w:right w:val="single" w:color="auto" w:sz="4" w:space="0"/>
            </w:tcBorders>
            <w:vAlign w:val="center"/>
          </w:tcPr>
          <w:p w14:paraId="1FD54D69">
            <w:pPr>
              <w:spacing w:line="240" w:lineRule="auto"/>
              <w:ind w:firstLine="0" w:firstLineChars="0"/>
              <w:jc w:val="center"/>
              <w:rPr>
                <w:rFonts w:cs="Times New Roman"/>
                <w:bCs/>
                <w:sz w:val="21"/>
                <w:szCs w:val="21"/>
              </w:rPr>
            </w:pPr>
            <w:r>
              <w:rPr>
                <w:rFonts w:hint="eastAsia" w:cs="Times New Roman"/>
                <w:bCs/>
                <w:sz w:val="21"/>
                <w:szCs w:val="21"/>
              </w:rPr>
              <w:t>100.56</w:t>
            </w:r>
          </w:p>
        </w:tc>
        <w:tc>
          <w:tcPr>
            <w:tcW w:w="1651" w:type="dxa"/>
            <w:tcBorders>
              <w:top w:val="single" w:color="auto" w:sz="4" w:space="0"/>
              <w:left w:val="single" w:color="auto" w:sz="4" w:space="0"/>
              <w:bottom w:val="single" w:color="auto" w:sz="4" w:space="0"/>
              <w:right w:val="single" w:color="auto" w:sz="4" w:space="0"/>
            </w:tcBorders>
            <w:vAlign w:val="center"/>
          </w:tcPr>
          <w:p w14:paraId="55076A91">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18902A13">
            <w:pPr>
              <w:spacing w:line="240" w:lineRule="auto"/>
              <w:ind w:firstLine="0" w:firstLineChars="0"/>
              <w:jc w:val="center"/>
              <w:rPr>
                <w:rFonts w:cs="Times New Roman"/>
                <w:bCs/>
                <w:sz w:val="21"/>
                <w:szCs w:val="21"/>
              </w:rPr>
            </w:pPr>
            <w:r>
              <w:rPr>
                <w:rFonts w:hint="eastAsia" w:cs="Times New Roman"/>
                <w:bCs/>
                <w:sz w:val="21"/>
                <w:szCs w:val="21"/>
              </w:rPr>
              <w:t>1.3~2.6</w:t>
            </w:r>
          </w:p>
        </w:tc>
      </w:tr>
      <w:tr w14:paraId="31A7BCE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4DDBA3FA">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7E2E913F">
            <w:pPr>
              <w:spacing w:line="240" w:lineRule="auto"/>
              <w:ind w:firstLine="0" w:firstLineChars="0"/>
              <w:jc w:val="center"/>
              <w:rPr>
                <w:rFonts w:cs="Times New Roman"/>
                <w:bCs/>
                <w:sz w:val="21"/>
                <w:szCs w:val="21"/>
              </w:rPr>
            </w:pPr>
            <w:r>
              <w:rPr>
                <w:rFonts w:cs="Times New Roman"/>
                <w:bCs/>
                <w:sz w:val="21"/>
                <w:szCs w:val="21"/>
              </w:rPr>
              <w:t>08:00</w:t>
            </w:r>
          </w:p>
        </w:tc>
        <w:tc>
          <w:tcPr>
            <w:tcW w:w="1651" w:type="dxa"/>
            <w:tcBorders>
              <w:top w:val="single" w:color="auto" w:sz="4" w:space="0"/>
              <w:left w:val="single" w:color="auto" w:sz="4" w:space="0"/>
              <w:bottom w:val="single" w:color="auto" w:sz="4" w:space="0"/>
              <w:right w:val="single" w:color="auto" w:sz="4" w:space="0"/>
            </w:tcBorders>
            <w:vAlign w:val="center"/>
          </w:tcPr>
          <w:p w14:paraId="5B871F83">
            <w:pPr>
              <w:spacing w:line="240" w:lineRule="auto"/>
              <w:ind w:firstLine="0" w:firstLineChars="0"/>
              <w:jc w:val="center"/>
              <w:rPr>
                <w:rFonts w:cs="Times New Roman"/>
                <w:bCs/>
                <w:sz w:val="21"/>
                <w:szCs w:val="21"/>
              </w:rPr>
            </w:pPr>
            <w:r>
              <w:rPr>
                <w:rFonts w:hint="eastAsia" w:cs="Times New Roman"/>
                <w:bCs/>
                <w:sz w:val="21"/>
                <w:szCs w:val="21"/>
              </w:rPr>
              <w:t>30.5</w:t>
            </w:r>
          </w:p>
        </w:tc>
        <w:tc>
          <w:tcPr>
            <w:tcW w:w="1651" w:type="dxa"/>
            <w:tcBorders>
              <w:top w:val="single" w:color="auto" w:sz="4" w:space="0"/>
              <w:left w:val="single" w:color="auto" w:sz="4" w:space="0"/>
              <w:bottom w:val="single" w:color="auto" w:sz="4" w:space="0"/>
              <w:right w:val="single" w:color="auto" w:sz="4" w:space="0"/>
            </w:tcBorders>
            <w:vAlign w:val="center"/>
          </w:tcPr>
          <w:p w14:paraId="69D0C7B8">
            <w:pPr>
              <w:spacing w:line="240" w:lineRule="auto"/>
              <w:ind w:firstLine="0" w:firstLineChars="0"/>
              <w:jc w:val="center"/>
              <w:rPr>
                <w:rFonts w:cs="Times New Roman"/>
                <w:bCs/>
                <w:sz w:val="21"/>
                <w:szCs w:val="21"/>
              </w:rPr>
            </w:pPr>
            <w:r>
              <w:rPr>
                <w:rFonts w:hint="eastAsia" w:cs="Times New Roman"/>
                <w:bCs/>
                <w:sz w:val="21"/>
                <w:szCs w:val="21"/>
              </w:rPr>
              <w:t>100.47</w:t>
            </w:r>
          </w:p>
        </w:tc>
        <w:tc>
          <w:tcPr>
            <w:tcW w:w="1651" w:type="dxa"/>
            <w:tcBorders>
              <w:top w:val="single" w:color="auto" w:sz="4" w:space="0"/>
              <w:left w:val="single" w:color="auto" w:sz="4" w:space="0"/>
              <w:bottom w:val="single" w:color="auto" w:sz="4" w:space="0"/>
              <w:right w:val="single" w:color="auto" w:sz="4" w:space="0"/>
            </w:tcBorders>
            <w:vAlign w:val="center"/>
          </w:tcPr>
          <w:p w14:paraId="098AC39A">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2B7E91AF">
            <w:pPr>
              <w:spacing w:line="240" w:lineRule="auto"/>
              <w:ind w:firstLine="0" w:firstLineChars="0"/>
              <w:jc w:val="center"/>
              <w:rPr>
                <w:rFonts w:cs="Times New Roman"/>
                <w:bCs/>
                <w:sz w:val="21"/>
                <w:szCs w:val="21"/>
              </w:rPr>
            </w:pPr>
            <w:r>
              <w:rPr>
                <w:rFonts w:hint="eastAsia" w:cs="Times New Roman"/>
                <w:bCs/>
                <w:sz w:val="21"/>
                <w:szCs w:val="21"/>
              </w:rPr>
              <w:t>1.3~2.6</w:t>
            </w:r>
          </w:p>
        </w:tc>
      </w:tr>
      <w:tr w14:paraId="1832ECDE">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4" w:space="0"/>
              <w:right w:val="single" w:color="auto" w:sz="4" w:space="0"/>
            </w:tcBorders>
            <w:vAlign w:val="center"/>
          </w:tcPr>
          <w:p w14:paraId="0B065A43">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4" w:space="0"/>
              <w:right w:val="single" w:color="auto" w:sz="4" w:space="0"/>
            </w:tcBorders>
            <w:vAlign w:val="center"/>
          </w:tcPr>
          <w:p w14:paraId="0DC1713E">
            <w:pPr>
              <w:spacing w:line="240" w:lineRule="auto"/>
              <w:ind w:firstLine="0" w:firstLineChars="0"/>
              <w:jc w:val="center"/>
              <w:rPr>
                <w:rFonts w:cs="Times New Roman"/>
                <w:bCs/>
                <w:sz w:val="21"/>
                <w:szCs w:val="21"/>
              </w:rPr>
            </w:pPr>
            <w:r>
              <w:rPr>
                <w:rFonts w:cs="Times New Roman"/>
                <w:bCs/>
                <w:sz w:val="21"/>
                <w:szCs w:val="21"/>
              </w:rPr>
              <w:t>14:00</w:t>
            </w:r>
          </w:p>
        </w:tc>
        <w:tc>
          <w:tcPr>
            <w:tcW w:w="1651" w:type="dxa"/>
            <w:tcBorders>
              <w:top w:val="single" w:color="auto" w:sz="4" w:space="0"/>
              <w:left w:val="single" w:color="auto" w:sz="4" w:space="0"/>
              <w:bottom w:val="single" w:color="auto" w:sz="4" w:space="0"/>
              <w:right w:val="single" w:color="auto" w:sz="4" w:space="0"/>
            </w:tcBorders>
            <w:vAlign w:val="center"/>
          </w:tcPr>
          <w:p w14:paraId="51221424">
            <w:pPr>
              <w:spacing w:line="240" w:lineRule="auto"/>
              <w:ind w:firstLine="0" w:firstLineChars="0"/>
              <w:jc w:val="center"/>
              <w:rPr>
                <w:rFonts w:cs="Times New Roman"/>
                <w:bCs/>
                <w:sz w:val="21"/>
                <w:szCs w:val="21"/>
              </w:rPr>
            </w:pPr>
            <w:r>
              <w:rPr>
                <w:rFonts w:hint="eastAsia" w:cs="Times New Roman"/>
                <w:bCs/>
                <w:sz w:val="21"/>
                <w:szCs w:val="21"/>
              </w:rPr>
              <w:t>35.1</w:t>
            </w:r>
          </w:p>
        </w:tc>
        <w:tc>
          <w:tcPr>
            <w:tcW w:w="1651" w:type="dxa"/>
            <w:tcBorders>
              <w:top w:val="single" w:color="auto" w:sz="4" w:space="0"/>
              <w:left w:val="single" w:color="auto" w:sz="4" w:space="0"/>
              <w:bottom w:val="single" w:color="auto" w:sz="4" w:space="0"/>
              <w:right w:val="single" w:color="auto" w:sz="4" w:space="0"/>
            </w:tcBorders>
            <w:vAlign w:val="center"/>
          </w:tcPr>
          <w:p w14:paraId="236B80E5">
            <w:pPr>
              <w:spacing w:line="240" w:lineRule="auto"/>
              <w:ind w:firstLine="0" w:firstLineChars="0"/>
              <w:jc w:val="center"/>
              <w:rPr>
                <w:rFonts w:cs="Times New Roman"/>
                <w:bCs/>
                <w:sz w:val="21"/>
                <w:szCs w:val="21"/>
              </w:rPr>
            </w:pPr>
            <w:r>
              <w:rPr>
                <w:rFonts w:hint="eastAsia" w:cs="Times New Roman"/>
                <w:bCs/>
                <w:sz w:val="21"/>
                <w:szCs w:val="21"/>
              </w:rPr>
              <w:t>100.32</w:t>
            </w:r>
          </w:p>
        </w:tc>
        <w:tc>
          <w:tcPr>
            <w:tcW w:w="1651" w:type="dxa"/>
            <w:tcBorders>
              <w:top w:val="single" w:color="auto" w:sz="4" w:space="0"/>
              <w:left w:val="single" w:color="auto" w:sz="4" w:space="0"/>
              <w:bottom w:val="single" w:color="auto" w:sz="4" w:space="0"/>
              <w:right w:val="single" w:color="auto" w:sz="4" w:space="0"/>
            </w:tcBorders>
            <w:vAlign w:val="center"/>
          </w:tcPr>
          <w:p w14:paraId="6E3CA688">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4" w:space="0"/>
              <w:right w:val="nil"/>
            </w:tcBorders>
            <w:vAlign w:val="center"/>
          </w:tcPr>
          <w:p w14:paraId="27CDAB57">
            <w:pPr>
              <w:spacing w:line="240" w:lineRule="auto"/>
              <w:ind w:firstLine="0" w:firstLineChars="0"/>
              <w:jc w:val="center"/>
              <w:rPr>
                <w:rFonts w:cs="Times New Roman"/>
                <w:bCs/>
                <w:sz w:val="21"/>
                <w:szCs w:val="21"/>
              </w:rPr>
            </w:pPr>
            <w:r>
              <w:rPr>
                <w:rFonts w:hint="eastAsia" w:cs="Times New Roman"/>
                <w:bCs/>
                <w:sz w:val="21"/>
                <w:szCs w:val="21"/>
              </w:rPr>
              <w:t>1.3~2.6</w:t>
            </w:r>
          </w:p>
        </w:tc>
      </w:tr>
      <w:tr w14:paraId="272B2C7A">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323" w:hRule="atLeast"/>
          <w:jc w:val="center"/>
        </w:trPr>
        <w:tc>
          <w:tcPr>
            <w:tcW w:w="2467" w:type="dxa"/>
            <w:vMerge w:val="continue"/>
            <w:tcBorders>
              <w:top w:val="nil"/>
              <w:left w:val="nil"/>
              <w:bottom w:val="single" w:color="auto" w:sz="12" w:space="0"/>
              <w:right w:val="single" w:color="auto" w:sz="4" w:space="0"/>
            </w:tcBorders>
            <w:vAlign w:val="center"/>
          </w:tcPr>
          <w:p w14:paraId="74B5C654">
            <w:pPr>
              <w:spacing w:line="240" w:lineRule="auto"/>
              <w:ind w:firstLine="0" w:firstLineChars="0"/>
              <w:jc w:val="center"/>
              <w:rPr>
                <w:rFonts w:cs="Times New Roman"/>
                <w:bCs/>
                <w:sz w:val="21"/>
                <w:szCs w:val="21"/>
              </w:rPr>
            </w:pPr>
          </w:p>
        </w:tc>
        <w:tc>
          <w:tcPr>
            <w:tcW w:w="1117" w:type="dxa"/>
            <w:tcBorders>
              <w:top w:val="single" w:color="auto" w:sz="4" w:space="0"/>
              <w:left w:val="single" w:color="auto" w:sz="4" w:space="0"/>
              <w:bottom w:val="single" w:color="auto" w:sz="12" w:space="0"/>
              <w:right w:val="single" w:color="auto" w:sz="4" w:space="0"/>
            </w:tcBorders>
            <w:vAlign w:val="center"/>
          </w:tcPr>
          <w:p w14:paraId="7C8681DE">
            <w:pPr>
              <w:spacing w:line="240" w:lineRule="auto"/>
              <w:ind w:firstLine="0" w:firstLineChars="0"/>
              <w:jc w:val="center"/>
              <w:rPr>
                <w:rFonts w:cs="Times New Roman"/>
                <w:bCs/>
                <w:sz w:val="21"/>
                <w:szCs w:val="21"/>
              </w:rPr>
            </w:pPr>
            <w:r>
              <w:rPr>
                <w:rFonts w:cs="Times New Roman"/>
                <w:bCs/>
                <w:sz w:val="21"/>
                <w:szCs w:val="21"/>
              </w:rPr>
              <w:t>20:00</w:t>
            </w:r>
          </w:p>
        </w:tc>
        <w:tc>
          <w:tcPr>
            <w:tcW w:w="1651" w:type="dxa"/>
            <w:tcBorders>
              <w:top w:val="single" w:color="auto" w:sz="4" w:space="0"/>
              <w:left w:val="single" w:color="auto" w:sz="4" w:space="0"/>
              <w:bottom w:val="single" w:color="auto" w:sz="12" w:space="0"/>
              <w:right w:val="single" w:color="auto" w:sz="4" w:space="0"/>
            </w:tcBorders>
            <w:vAlign w:val="center"/>
          </w:tcPr>
          <w:p w14:paraId="4F311D81">
            <w:pPr>
              <w:spacing w:line="240" w:lineRule="auto"/>
              <w:ind w:firstLine="0" w:firstLineChars="0"/>
              <w:jc w:val="center"/>
              <w:rPr>
                <w:rFonts w:cs="Times New Roman"/>
                <w:bCs/>
                <w:sz w:val="21"/>
                <w:szCs w:val="21"/>
              </w:rPr>
            </w:pPr>
            <w:r>
              <w:rPr>
                <w:rFonts w:hint="eastAsia" w:cs="Times New Roman"/>
                <w:bCs/>
                <w:sz w:val="21"/>
                <w:szCs w:val="21"/>
              </w:rPr>
              <w:t>30.9</w:t>
            </w:r>
          </w:p>
        </w:tc>
        <w:tc>
          <w:tcPr>
            <w:tcW w:w="1651" w:type="dxa"/>
            <w:tcBorders>
              <w:top w:val="single" w:color="auto" w:sz="4" w:space="0"/>
              <w:left w:val="single" w:color="auto" w:sz="4" w:space="0"/>
              <w:bottom w:val="single" w:color="auto" w:sz="12" w:space="0"/>
              <w:right w:val="single" w:color="auto" w:sz="4" w:space="0"/>
            </w:tcBorders>
            <w:vAlign w:val="center"/>
          </w:tcPr>
          <w:p w14:paraId="2A45C172">
            <w:pPr>
              <w:spacing w:line="240" w:lineRule="auto"/>
              <w:ind w:firstLine="0" w:firstLineChars="0"/>
              <w:jc w:val="center"/>
              <w:rPr>
                <w:rFonts w:cs="Times New Roman"/>
                <w:bCs/>
                <w:sz w:val="21"/>
                <w:szCs w:val="21"/>
              </w:rPr>
            </w:pPr>
            <w:r>
              <w:rPr>
                <w:rFonts w:hint="eastAsia" w:cs="Times New Roman"/>
                <w:bCs/>
                <w:sz w:val="21"/>
                <w:szCs w:val="21"/>
              </w:rPr>
              <w:t>100.41</w:t>
            </w:r>
          </w:p>
        </w:tc>
        <w:tc>
          <w:tcPr>
            <w:tcW w:w="1651" w:type="dxa"/>
            <w:tcBorders>
              <w:top w:val="single" w:color="auto" w:sz="4" w:space="0"/>
              <w:left w:val="single" w:color="auto" w:sz="4" w:space="0"/>
              <w:bottom w:val="single" w:color="auto" w:sz="12" w:space="0"/>
              <w:right w:val="single" w:color="auto" w:sz="4" w:space="0"/>
            </w:tcBorders>
            <w:vAlign w:val="center"/>
          </w:tcPr>
          <w:p w14:paraId="511AF540">
            <w:pPr>
              <w:spacing w:line="240" w:lineRule="auto"/>
              <w:ind w:firstLine="0" w:firstLineChars="0"/>
              <w:jc w:val="center"/>
              <w:rPr>
                <w:rFonts w:cs="Times New Roman"/>
                <w:bCs/>
                <w:sz w:val="21"/>
                <w:szCs w:val="21"/>
              </w:rPr>
            </w:pPr>
            <w:r>
              <w:rPr>
                <w:rFonts w:hint="eastAsia" w:cs="Times New Roman"/>
                <w:bCs/>
                <w:sz w:val="21"/>
                <w:szCs w:val="21"/>
              </w:rPr>
              <w:t>南</w:t>
            </w:r>
          </w:p>
        </w:tc>
        <w:tc>
          <w:tcPr>
            <w:tcW w:w="1651" w:type="dxa"/>
            <w:tcBorders>
              <w:top w:val="single" w:color="auto" w:sz="4" w:space="0"/>
              <w:left w:val="single" w:color="auto" w:sz="4" w:space="0"/>
              <w:bottom w:val="single" w:color="auto" w:sz="12" w:space="0"/>
              <w:right w:val="nil"/>
            </w:tcBorders>
            <w:vAlign w:val="center"/>
          </w:tcPr>
          <w:p w14:paraId="123F72FE">
            <w:pPr>
              <w:spacing w:line="240" w:lineRule="auto"/>
              <w:ind w:firstLine="0" w:firstLineChars="0"/>
              <w:jc w:val="center"/>
              <w:rPr>
                <w:rFonts w:cs="Times New Roman"/>
                <w:bCs/>
                <w:sz w:val="21"/>
                <w:szCs w:val="21"/>
              </w:rPr>
            </w:pPr>
            <w:r>
              <w:rPr>
                <w:rFonts w:hint="eastAsia" w:cs="Times New Roman"/>
                <w:bCs/>
                <w:sz w:val="21"/>
                <w:szCs w:val="21"/>
              </w:rPr>
              <w:t>1.3~2.6</w:t>
            </w:r>
          </w:p>
        </w:tc>
      </w:tr>
    </w:tbl>
    <w:p w14:paraId="3E56129F">
      <w:pPr>
        <w:ind w:firstLine="482"/>
        <w:rPr>
          <w:rFonts w:cs="Times New Roman"/>
          <w:b/>
        </w:rPr>
      </w:pPr>
      <w:r>
        <w:rPr>
          <w:rFonts w:cs="Times New Roman"/>
          <w:b/>
        </w:rPr>
        <w:t>（5）监测结果</w:t>
      </w:r>
    </w:p>
    <w:p w14:paraId="4F4E4A74">
      <w:pPr>
        <w:ind w:firstLine="480"/>
        <w:rPr>
          <w:rFonts w:cs="Times New Roman"/>
        </w:rPr>
        <w:sectPr>
          <w:footerReference r:id="rId15" w:type="even"/>
          <w:pgSz w:w="11906" w:h="16838"/>
          <w:pgMar w:top="1440" w:right="1080" w:bottom="1440" w:left="1080" w:header="851" w:footer="992" w:gutter="0"/>
          <w:cols w:space="425" w:num="1"/>
          <w:docGrid w:linePitch="326" w:charSpace="0"/>
        </w:sectPr>
      </w:pPr>
      <w:r>
        <w:rPr>
          <w:rFonts w:cs="Times New Roman"/>
        </w:rPr>
        <w:t>监测结果见表5.2.1-</w:t>
      </w:r>
      <w:r>
        <w:rPr>
          <w:rFonts w:hint="eastAsia" w:cs="Times New Roman"/>
        </w:rPr>
        <w:t>5</w:t>
      </w:r>
      <w:r>
        <w:rPr>
          <w:rFonts w:cs="Times New Roman"/>
        </w:rPr>
        <w:t>。</w:t>
      </w:r>
    </w:p>
    <w:p w14:paraId="52F1CCE7">
      <w:pPr>
        <w:ind w:firstLine="198" w:firstLineChars="82"/>
        <w:jc w:val="center"/>
        <w:rPr>
          <w:rFonts w:cs="Times New Roman"/>
          <w:b/>
          <w:bCs/>
        </w:rPr>
      </w:pPr>
      <w:r>
        <w:rPr>
          <w:rFonts w:cs="Times New Roman"/>
          <w:b/>
          <w:bCs/>
        </w:rPr>
        <w:t>表5.2</w:t>
      </w:r>
      <w:r>
        <w:rPr>
          <w:rFonts w:hint="eastAsia" w:cs="Times New Roman"/>
          <w:b/>
          <w:bCs/>
        </w:rPr>
        <w:t>.1-5</w:t>
      </w:r>
      <w:r>
        <w:rPr>
          <w:rFonts w:cs="Times New Roman"/>
          <w:b/>
          <w:bCs/>
        </w:rPr>
        <w:t xml:space="preserve">  大气环境现状评价统计结果</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125"/>
        <w:gridCol w:w="1436"/>
        <w:gridCol w:w="1340"/>
        <w:gridCol w:w="1853"/>
        <w:gridCol w:w="1436"/>
        <w:gridCol w:w="1507"/>
        <w:gridCol w:w="1153"/>
        <w:gridCol w:w="1159"/>
        <w:gridCol w:w="1847"/>
        <w:gridCol w:w="1049"/>
        <w:gridCol w:w="989"/>
      </w:tblGrid>
      <w:tr w14:paraId="540DBD7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78" w:type="pct"/>
            <w:vMerge w:val="restart"/>
            <w:vAlign w:val="center"/>
          </w:tcPr>
          <w:p w14:paraId="214E9B2D">
            <w:pPr>
              <w:spacing w:line="240" w:lineRule="auto"/>
              <w:ind w:firstLine="0" w:firstLineChars="0"/>
              <w:jc w:val="center"/>
              <w:rPr>
                <w:rFonts w:cs="Times New Roman"/>
                <w:b/>
                <w:bCs/>
                <w:sz w:val="21"/>
                <w:szCs w:val="21"/>
              </w:rPr>
            </w:pPr>
            <w:r>
              <w:rPr>
                <w:rFonts w:cs="Times New Roman"/>
                <w:b/>
                <w:bCs/>
                <w:sz w:val="21"/>
                <w:szCs w:val="21"/>
              </w:rPr>
              <w:t>监测点位</w:t>
            </w:r>
          </w:p>
        </w:tc>
        <w:tc>
          <w:tcPr>
            <w:tcW w:w="932" w:type="pct"/>
            <w:gridSpan w:val="2"/>
            <w:vAlign w:val="center"/>
          </w:tcPr>
          <w:p w14:paraId="5FA3DE58">
            <w:pPr>
              <w:spacing w:line="240" w:lineRule="auto"/>
              <w:ind w:firstLine="0" w:firstLineChars="0"/>
              <w:jc w:val="center"/>
              <w:rPr>
                <w:rFonts w:cs="Times New Roman"/>
                <w:b/>
                <w:bCs/>
                <w:sz w:val="21"/>
                <w:szCs w:val="21"/>
              </w:rPr>
            </w:pPr>
            <w:r>
              <w:rPr>
                <w:rFonts w:cs="Times New Roman"/>
                <w:b/>
                <w:bCs/>
                <w:sz w:val="21"/>
                <w:szCs w:val="21"/>
              </w:rPr>
              <w:t>监测点坐标/°</w:t>
            </w:r>
          </w:p>
        </w:tc>
        <w:tc>
          <w:tcPr>
            <w:tcW w:w="622" w:type="pct"/>
            <w:vMerge w:val="restart"/>
            <w:vAlign w:val="center"/>
          </w:tcPr>
          <w:p w14:paraId="2C95BD5F">
            <w:pPr>
              <w:spacing w:line="240" w:lineRule="auto"/>
              <w:ind w:firstLine="0" w:firstLineChars="0"/>
              <w:jc w:val="center"/>
              <w:rPr>
                <w:rFonts w:cs="Times New Roman"/>
                <w:b/>
                <w:bCs/>
                <w:sz w:val="21"/>
                <w:szCs w:val="21"/>
              </w:rPr>
            </w:pPr>
            <w:r>
              <w:rPr>
                <w:rFonts w:cs="Times New Roman"/>
                <w:b/>
                <w:bCs/>
                <w:sz w:val="21"/>
                <w:szCs w:val="21"/>
              </w:rPr>
              <w:t>污染物</w:t>
            </w:r>
          </w:p>
        </w:tc>
        <w:tc>
          <w:tcPr>
            <w:tcW w:w="482" w:type="pct"/>
            <w:vMerge w:val="restart"/>
            <w:vAlign w:val="center"/>
          </w:tcPr>
          <w:p w14:paraId="078EB278">
            <w:pPr>
              <w:spacing w:line="240" w:lineRule="auto"/>
              <w:ind w:firstLine="0" w:firstLineChars="0"/>
              <w:jc w:val="center"/>
              <w:rPr>
                <w:rFonts w:cs="Times New Roman"/>
                <w:b/>
                <w:bCs/>
                <w:sz w:val="21"/>
                <w:szCs w:val="21"/>
              </w:rPr>
            </w:pPr>
            <w:r>
              <w:rPr>
                <w:rFonts w:cs="Times New Roman"/>
                <w:b/>
                <w:bCs/>
                <w:sz w:val="21"/>
                <w:szCs w:val="21"/>
              </w:rPr>
              <w:t>平均时间</w:t>
            </w:r>
          </w:p>
        </w:tc>
        <w:tc>
          <w:tcPr>
            <w:tcW w:w="506" w:type="pct"/>
            <w:vMerge w:val="restart"/>
            <w:vAlign w:val="center"/>
          </w:tcPr>
          <w:p w14:paraId="0861479D">
            <w:pPr>
              <w:spacing w:line="240" w:lineRule="auto"/>
              <w:ind w:firstLine="0" w:firstLineChars="0"/>
              <w:jc w:val="center"/>
              <w:rPr>
                <w:rFonts w:cs="Times New Roman"/>
                <w:b/>
                <w:bCs/>
                <w:sz w:val="21"/>
                <w:szCs w:val="21"/>
              </w:rPr>
            </w:pPr>
            <w:r>
              <w:rPr>
                <w:rFonts w:cs="Times New Roman"/>
                <w:b/>
                <w:bCs/>
                <w:sz w:val="21"/>
                <w:szCs w:val="21"/>
              </w:rPr>
              <w:t>评价标准（</w:t>
            </w:r>
            <w:r>
              <w:rPr>
                <w:rFonts w:hint="eastAsia" w:cs="Times New Roman"/>
                <w:b/>
                <w:bCs/>
                <w:sz w:val="21"/>
                <w:szCs w:val="21"/>
              </w:rPr>
              <w:t>m</w:t>
            </w:r>
            <w:r>
              <w:rPr>
                <w:rFonts w:cs="Times New Roman"/>
                <w:b/>
                <w:bCs/>
                <w:sz w:val="21"/>
                <w:szCs w:val="21"/>
              </w:rPr>
              <w:t>g/m</w:t>
            </w:r>
            <w:r>
              <w:rPr>
                <w:rFonts w:cs="Times New Roman"/>
                <w:b/>
                <w:bCs/>
                <w:sz w:val="21"/>
                <w:szCs w:val="21"/>
                <w:vertAlign w:val="superscript"/>
              </w:rPr>
              <w:t>3</w:t>
            </w:r>
            <w:r>
              <w:rPr>
                <w:rFonts w:cs="Times New Roman"/>
                <w:b/>
                <w:bCs/>
                <w:sz w:val="21"/>
                <w:szCs w:val="21"/>
              </w:rPr>
              <w:t>）</w:t>
            </w:r>
          </w:p>
        </w:tc>
        <w:tc>
          <w:tcPr>
            <w:tcW w:w="776" w:type="pct"/>
            <w:gridSpan w:val="2"/>
            <w:vAlign w:val="center"/>
          </w:tcPr>
          <w:p w14:paraId="17051759">
            <w:pPr>
              <w:spacing w:line="240" w:lineRule="auto"/>
              <w:ind w:firstLine="0" w:firstLineChars="0"/>
              <w:jc w:val="center"/>
              <w:rPr>
                <w:rFonts w:cs="Times New Roman"/>
                <w:b/>
                <w:bCs/>
                <w:sz w:val="21"/>
                <w:szCs w:val="21"/>
              </w:rPr>
            </w:pPr>
            <w:r>
              <w:rPr>
                <w:rFonts w:cs="Times New Roman"/>
                <w:b/>
                <w:bCs/>
                <w:sz w:val="21"/>
                <w:szCs w:val="21"/>
              </w:rPr>
              <w:t>监测浓度范围（</w:t>
            </w:r>
            <w:r>
              <w:rPr>
                <w:rFonts w:hint="eastAsia" w:cs="Times New Roman"/>
                <w:b/>
                <w:bCs/>
                <w:sz w:val="21"/>
                <w:szCs w:val="21"/>
              </w:rPr>
              <w:t>m</w:t>
            </w:r>
            <w:r>
              <w:rPr>
                <w:rFonts w:cs="Times New Roman"/>
                <w:b/>
                <w:bCs/>
                <w:sz w:val="21"/>
                <w:szCs w:val="21"/>
              </w:rPr>
              <w:t>g/m</w:t>
            </w:r>
            <w:r>
              <w:rPr>
                <w:rFonts w:cs="Times New Roman"/>
                <w:b/>
                <w:bCs/>
                <w:sz w:val="21"/>
                <w:szCs w:val="21"/>
                <w:vertAlign w:val="superscript"/>
              </w:rPr>
              <w:t>3</w:t>
            </w:r>
            <w:r>
              <w:rPr>
                <w:rFonts w:cs="Times New Roman"/>
                <w:b/>
                <w:bCs/>
                <w:sz w:val="21"/>
                <w:szCs w:val="21"/>
              </w:rPr>
              <w:t>）</w:t>
            </w:r>
          </w:p>
        </w:tc>
        <w:tc>
          <w:tcPr>
            <w:tcW w:w="620" w:type="pct"/>
            <w:vMerge w:val="restart"/>
            <w:vAlign w:val="center"/>
          </w:tcPr>
          <w:p w14:paraId="395D657C">
            <w:pPr>
              <w:spacing w:line="240" w:lineRule="auto"/>
              <w:ind w:firstLine="0" w:firstLineChars="0"/>
              <w:jc w:val="center"/>
              <w:rPr>
                <w:rFonts w:cs="Times New Roman"/>
                <w:b/>
                <w:bCs/>
                <w:sz w:val="21"/>
                <w:szCs w:val="21"/>
              </w:rPr>
            </w:pPr>
            <w:r>
              <w:rPr>
                <w:rFonts w:cs="Times New Roman"/>
                <w:b/>
                <w:bCs/>
                <w:sz w:val="21"/>
                <w:szCs w:val="21"/>
              </w:rPr>
              <w:t>最大浓度占标率/%</w:t>
            </w:r>
          </w:p>
        </w:tc>
        <w:tc>
          <w:tcPr>
            <w:tcW w:w="352" w:type="pct"/>
            <w:vMerge w:val="restart"/>
            <w:vAlign w:val="center"/>
          </w:tcPr>
          <w:p w14:paraId="4F0B09B5">
            <w:pPr>
              <w:spacing w:line="240" w:lineRule="auto"/>
              <w:ind w:firstLine="0" w:firstLineChars="0"/>
              <w:jc w:val="center"/>
              <w:rPr>
                <w:rFonts w:cs="Times New Roman"/>
                <w:b/>
                <w:bCs/>
                <w:sz w:val="21"/>
                <w:szCs w:val="21"/>
              </w:rPr>
            </w:pPr>
            <w:r>
              <w:rPr>
                <w:rFonts w:cs="Times New Roman"/>
                <w:b/>
                <w:bCs/>
                <w:sz w:val="21"/>
                <w:szCs w:val="21"/>
              </w:rPr>
              <w:t>超标率/%</w:t>
            </w:r>
          </w:p>
        </w:tc>
        <w:tc>
          <w:tcPr>
            <w:tcW w:w="332" w:type="pct"/>
            <w:vMerge w:val="restart"/>
            <w:vAlign w:val="center"/>
          </w:tcPr>
          <w:p w14:paraId="75803F6A">
            <w:pPr>
              <w:spacing w:line="240" w:lineRule="auto"/>
              <w:ind w:firstLine="0" w:firstLineChars="0"/>
              <w:jc w:val="center"/>
              <w:rPr>
                <w:rFonts w:cs="Times New Roman"/>
                <w:b/>
                <w:bCs/>
                <w:sz w:val="21"/>
                <w:szCs w:val="21"/>
              </w:rPr>
            </w:pPr>
            <w:r>
              <w:rPr>
                <w:rFonts w:cs="Times New Roman"/>
                <w:b/>
                <w:bCs/>
                <w:sz w:val="21"/>
                <w:szCs w:val="21"/>
              </w:rPr>
              <w:t>达标情况</w:t>
            </w:r>
          </w:p>
        </w:tc>
      </w:tr>
      <w:tr w14:paraId="44E93D9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78" w:type="pct"/>
            <w:vMerge w:val="continue"/>
            <w:vAlign w:val="center"/>
          </w:tcPr>
          <w:p w14:paraId="2E2A7717">
            <w:pPr>
              <w:spacing w:line="240" w:lineRule="auto"/>
              <w:ind w:firstLine="0" w:firstLineChars="0"/>
              <w:jc w:val="center"/>
              <w:rPr>
                <w:rFonts w:cs="Times New Roman"/>
                <w:b/>
                <w:bCs/>
                <w:sz w:val="21"/>
                <w:szCs w:val="21"/>
              </w:rPr>
            </w:pPr>
          </w:p>
        </w:tc>
        <w:tc>
          <w:tcPr>
            <w:tcW w:w="482" w:type="pct"/>
            <w:vAlign w:val="center"/>
          </w:tcPr>
          <w:p w14:paraId="2E2786AC">
            <w:pPr>
              <w:spacing w:line="240" w:lineRule="auto"/>
              <w:ind w:firstLine="0" w:firstLineChars="0"/>
              <w:jc w:val="center"/>
              <w:rPr>
                <w:rFonts w:cs="Times New Roman"/>
                <w:b/>
                <w:bCs/>
                <w:sz w:val="21"/>
                <w:szCs w:val="21"/>
              </w:rPr>
            </w:pPr>
            <w:r>
              <w:rPr>
                <w:rFonts w:cs="Times New Roman"/>
                <w:b/>
                <w:bCs/>
                <w:sz w:val="21"/>
                <w:szCs w:val="21"/>
              </w:rPr>
              <w:t>X（经度）</w:t>
            </w:r>
          </w:p>
        </w:tc>
        <w:tc>
          <w:tcPr>
            <w:tcW w:w="450" w:type="pct"/>
            <w:vAlign w:val="center"/>
          </w:tcPr>
          <w:p w14:paraId="3D663BBE">
            <w:pPr>
              <w:spacing w:line="240" w:lineRule="auto"/>
              <w:ind w:firstLine="0" w:firstLineChars="0"/>
              <w:jc w:val="center"/>
              <w:rPr>
                <w:rFonts w:cs="Times New Roman"/>
                <w:b/>
                <w:bCs/>
                <w:sz w:val="21"/>
                <w:szCs w:val="21"/>
              </w:rPr>
            </w:pPr>
            <w:r>
              <w:rPr>
                <w:rFonts w:cs="Times New Roman"/>
                <w:b/>
                <w:bCs/>
                <w:sz w:val="21"/>
                <w:szCs w:val="21"/>
              </w:rPr>
              <w:t>Y（纬度）</w:t>
            </w:r>
          </w:p>
        </w:tc>
        <w:tc>
          <w:tcPr>
            <w:tcW w:w="622" w:type="pct"/>
            <w:vMerge w:val="continue"/>
            <w:vAlign w:val="center"/>
          </w:tcPr>
          <w:p w14:paraId="160EB7E6">
            <w:pPr>
              <w:spacing w:line="240" w:lineRule="auto"/>
              <w:ind w:firstLine="0" w:firstLineChars="0"/>
              <w:jc w:val="center"/>
              <w:rPr>
                <w:rFonts w:cs="Times New Roman"/>
                <w:b/>
                <w:bCs/>
                <w:sz w:val="21"/>
                <w:szCs w:val="21"/>
              </w:rPr>
            </w:pPr>
          </w:p>
        </w:tc>
        <w:tc>
          <w:tcPr>
            <w:tcW w:w="482" w:type="pct"/>
            <w:vMerge w:val="continue"/>
            <w:vAlign w:val="center"/>
          </w:tcPr>
          <w:p w14:paraId="4DB1BE28">
            <w:pPr>
              <w:spacing w:line="240" w:lineRule="auto"/>
              <w:ind w:firstLine="0" w:firstLineChars="0"/>
              <w:jc w:val="center"/>
              <w:rPr>
                <w:rFonts w:cs="Times New Roman"/>
                <w:b/>
                <w:bCs/>
                <w:sz w:val="21"/>
                <w:szCs w:val="21"/>
              </w:rPr>
            </w:pPr>
          </w:p>
        </w:tc>
        <w:tc>
          <w:tcPr>
            <w:tcW w:w="506" w:type="pct"/>
            <w:vMerge w:val="continue"/>
            <w:vAlign w:val="center"/>
          </w:tcPr>
          <w:p w14:paraId="36D8E8F0">
            <w:pPr>
              <w:spacing w:line="240" w:lineRule="auto"/>
              <w:ind w:firstLine="0" w:firstLineChars="0"/>
              <w:jc w:val="center"/>
              <w:rPr>
                <w:rFonts w:cs="Times New Roman"/>
                <w:b/>
                <w:bCs/>
                <w:sz w:val="21"/>
                <w:szCs w:val="21"/>
              </w:rPr>
            </w:pPr>
          </w:p>
        </w:tc>
        <w:tc>
          <w:tcPr>
            <w:tcW w:w="387" w:type="pct"/>
            <w:vAlign w:val="center"/>
          </w:tcPr>
          <w:p w14:paraId="3A6D01F3">
            <w:pPr>
              <w:spacing w:line="240" w:lineRule="auto"/>
              <w:ind w:firstLine="0" w:firstLineChars="0"/>
              <w:jc w:val="center"/>
              <w:rPr>
                <w:rFonts w:cs="Times New Roman"/>
                <w:b/>
                <w:bCs/>
                <w:sz w:val="21"/>
                <w:szCs w:val="21"/>
              </w:rPr>
            </w:pPr>
            <w:r>
              <w:rPr>
                <w:rFonts w:cs="Times New Roman"/>
                <w:b/>
                <w:bCs/>
                <w:sz w:val="21"/>
                <w:szCs w:val="21"/>
              </w:rPr>
              <w:t>最小值</w:t>
            </w:r>
          </w:p>
        </w:tc>
        <w:tc>
          <w:tcPr>
            <w:tcW w:w="389" w:type="pct"/>
            <w:vAlign w:val="center"/>
          </w:tcPr>
          <w:p w14:paraId="02F09B0D">
            <w:pPr>
              <w:spacing w:line="240" w:lineRule="auto"/>
              <w:ind w:firstLine="0" w:firstLineChars="0"/>
              <w:jc w:val="center"/>
              <w:rPr>
                <w:rFonts w:cs="Times New Roman"/>
                <w:b/>
                <w:bCs/>
                <w:sz w:val="21"/>
                <w:szCs w:val="21"/>
              </w:rPr>
            </w:pPr>
            <w:r>
              <w:rPr>
                <w:rFonts w:cs="Times New Roman"/>
                <w:b/>
                <w:bCs/>
                <w:sz w:val="21"/>
                <w:szCs w:val="21"/>
              </w:rPr>
              <w:t>最大值</w:t>
            </w:r>
          </w:p>
        </w:tc>
        <w:tc>
          <w:tcPr>
            <w:tcW w:w="620" w:type="pct"/>
            <w:vMerge w:val="continue"/>
            <w:vAlign w:val="center"/>
          </w:tcPr>
          <w:p w14:paraId="6378F80B">
            <w:pPr>
              <w:spacing w:line="240" w:lineRule="auto"/>
              <w:ind w:firstLine="0" w:firstLineChars="0"/>
              <w:jc w:val="center"/>
              <w:rPr>
                <w:rFonts w:cs="Times New Roman"/>
                <w:b/>
                <w:bCs/>
                <w:sz w:val="21"/>
                <w:szCs w:val="21"/>
              </w:rPr>
            </w:pPr>
          </w:p>
        </w:tc>
        <w:tc>
          <w:tcPr>
            <w:tcW w:w="352" w:type="pct"/>
            <w:vMerge w:val="continue"/>
            <w:vAlign w:val="center"/>
          </w:tcPr>
          <w:p w14:paraId="32D0B24A">
            <w:pPr>
              <w:spacing w:line="240" w:lineRule="auto"/>
              <w:ind w:firstLine="0" w:firstLineChars="0"/>
              <w:jc w:val="center"/>
              <w:rPr>
                <w:rFonts w:cs="Times New Roman"/>
                <w:b/>
                <w:bCs/>
                <w:sz w:val="21"/>
                <w:szCs w:val="21"/>
              </w:rPr>
            </w:pPr>
          </w:p>
        </w:tc>
        <w:tc>
          <w:tcPr>
            <w:tcW w:w="332" w:type="pct"/>
            <w:vMerge w:val="continue"/>
            <w:vAlign w:val="center"/>
          </w:tcPr>
          <w:p w14:paraId="0B5487C5">
            <w:pPr>
              <w:spacing w:line="240" w:lineRule="auto"/>
              <w:ind w:firstLine="0" w:firstLineChars="0"/>
              <w:jc w:val="center"/>
              <w:rPr>
                <w:rFonts w:cs="Times New Roman"/>
                <w:b/>
                <w:bCs/>
                <w:sz w:val="21"/>
                <w:szCs w:val="21"/>
              </w:rPr>
            </w:pPr>
          </w:p>
        </w:tc>
      </w:tr>
      <w:tr w14:paraId="7B3416E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78" w:type="pct"/>
            <w:vAlign w:val="center"/>
          </w:tcPr>
          <w:p w14:paraId="42ECF6CA">
            <w:pPr>
              <w:spacing w:line="240" w:lineRule="auto"/>
              <w:ind w:firstLine="0" w:firstLineChars="0"/>
              <w:jc w:val="center"/>
              <w:rPr>
                <w:rFonts w:cs="Times New Roman"/>
                <w:sz w:val="21"/>
                <w:szCs w:val="21"/>
              </w:rPr>
            </w:pPr>
            <w:r>
              <w:rPr>
                <w:rFonts w:cs="Times New Roman"/>
                <w:sz w:val="21"/>
                <w:szCs w:val="21"/>
              </w:rPr>
              <w:t>G1项目所在地</w:t>
            </w:r>
          </w:p>
        </w:tc>
        <w:tc>
          <w:tcPr>
            <w:tcW w:w="482" w:type="pct"/>
            <w:vAlign w:val="center"/>
          </w:tcPr>
          <w:p w14:paraId="17C485EB">
            <w:pPr>
              <w:spacing w:line="240" w:lineRule="auto"/>
              <w:ind w:firstLine="0" w:firstLineChars="0"/>
              <w:jc w:val="center"/>
              <w:rPr>
                <w:rFonts w:cs="Times New Roman"/>
                <w:sz w:val="21"/>
                <w:szCs w:val="21"/>
              </w:rPr>
            </w:pPr>
            <w:r>
              <w:rPr>
                <w:rFonts w:cs="Times New Roman"/>
                <w:sz w:val="21"/>
                <w:szCs w:val="21"/>
              </w:rPr>
              <w:t>119.10991389</w:t>
            </w:r>
          </w:p>
        </w:tc>
        <w:tc>
          <w:tcPr>
            <w:tcW w:w="450" w:type="pct"/>
            <w:vAlign w:val="center"/>
          </w:tcPr>
          <w:p w14:paraId="69523660">
            <w:pPr>
              <w:spacing w:line="240" w:lineRule="auto"/>
              <w:ind w:firstLine="0" w:firstLineChars="0"/>
              <w:jc w:val="center"/>
              <w:rPr>
                <w:rFonts w:cs="Times New Roman"/>
                <w:sz w:val="21"/>
                <w:szCs w:val="21"/>
              </w:rPr>
            </w:pPr>
            <w:r>
              <w:rPr>
                <w:rFonts w:cs="Times New Roman"/>
                <w:sz w:val="21"/>
                <w:szCs w:val="21"/>
              </w:rPr>
              <w:t>32.28169442</w:t>
            </w:r>
          </w:p>
        </w:tc>
        <w:tc>
          <w:tcPr>
            <w:tcW w:w="622" w:type="pct"/>
            <w:vAlign w:val="center"/>
          </w:tcPr>
          <w:p w14:paraId="11FCEEF3">
            <w:pPr>
              <w:spacing w:line="240" w:lineRule="auto"/>
              <w:ind w:firstLine="0" w:firstLineChars="0"/>
              <w:jc w:val="center"/>
              <w:rPr>
                <w:rFonts w:cs="Times New Roman"/>
                <w:sz w:val="21"/>
                <w:szCs w:val="21"/>
              </w:rPr>
            </w:pPr>
            <w:r>
              <w:rPr>
                <w:rFonts w:cs="Times New Roman"/>
                <w:sz w:val="21"/>
                <w:szCs w:val="21"/>
              </w:rPr>
              <w:t>非甲烷总烃</w:t>
            </w:r>
          </w:p>
        </w:tc>
        <w:tc>
          <w:tcPr>
            <w:tcW w:w="482" w:type="pct"/>
            <w:vAlign w:val="center"/>
          </w:tcPr>
          <w:p w14:paraId="2F678D3C">
            <w:pPr>
              <w:spacing w:line="240" w:lineRule="auto"/>
              <w:ind w:firstLine="0" w:firstLineChars="0"/>
              <w:jc w:val="center"/>
              <w:rPr>
                <w:rFonts w:cs="Times New Roman"/>
                <w:sz w:val="21"/>
                <w:szCs w:val="21"/>
              </w:rPr>
            </w:pPr>
            <w:r>
              <w:rPr>
                <w:rFonts w:cs="Times New Roman"/>
                <w:sz w:val="21"/>
                <w:szCs w:val="21"/>
              </w:rPr>
              <w:t>1小时平均值</w:t>
            </w:r>
          </w:p>
        </w:tc>
        <w:tc>
          <w:tcPr>
            <w:tcW w:w="506" w:type="pct"/>
            <w:vAlign w:val="center"/>
          </w:tcPr>
          <w:p w14:paraId="32A2100A">
            <w:pPr>
              <w:spacing w:line="240" w:lineRule="auto"/>
              <w:ind w:firstLine="0" w:firstLineChars="0"/>
              <w:jc w:val="center"/>
              <w:rPr>
                <w:rFonts w:cs="Times New Roman"/>
                <w:sz w:val="21"/>
                <w:szCs w:val="21"/>
              </w:rPr>
            </w:pPr>
            <w:r>
              <w:rPr>
                <w:rFonts w:cs="Times New Roman"/>
                <w:sz w:val="21"/>
                <w:szCs w:val="21"/>
              </w:rPr>
              <w:t>2</w:t>
            </w:r>
          </w:p>
        </w:tc>
        <w:tc>
          <w:tcPr>
            <w:tcW w:w="387" w:type="pct"/>
            <w:vAlign w:val="center"/>
          </w:tcPr>
          <w:p w14:paraId="0E4E0FED">
            <w:pPr>
              <w:spacing w:line="240" w:lineRule="auto"/>
              <w:ind w:firstLine="0" w:firstLineChars="0"/>
              <w:jc w:val="center"/>
              <w:rPr>
                <w:rFonts w:cs="Times New Roman"/>
                <w:sz w:val="21"/>
                <w:szCs w:val="21"/>
              </w:rPr>
            </w:pPr>
            <w:r>
              <w:rPr>
                <w:rFonts w:cs="Times New Roman"/>
                <w:sz w:val="21"/>
                <w:szCs w:val="21"/>
              </w:rPr>
              <w:t>0.63</w:t>
            </w:r>
          </w:p>
        </w:tc>
        <w:tc>
          <w:tcPr>
            <w:tcW w:w="389" w:type="pct"/>
            <w:vAlign w:val="center"/>
          </w:tcPr>
          <w:p w14:paraId="63C5A4BA">
            <w:pPr>
              <w:spacing w:line="240" w:lineRule="auto"/>
              <w:ind w:firstLine="0" w:firstLineChars="0"/>
              <w:jc w:val="center"/>
              <w:rPr>
                <w:rFonts w:cs="Times New Roman"/>
                <w:sz w:val="21"/>
                <w:szCs w:val="21"/>
              </w:rPr>
            </w:pPr>
            <w:r>
              <w:rPr>
                <w:rFonts w:cs="Times New Roman"/>
                <w:sz w:val="21"/>
                <w:szCs w:val="21"/>
              </w:rPr>
              <w:t>0.91</w:t>
            </w:r>
          </w:p>
        </w:tc>
        <w:tc>
          <w:tcPr>
            <w:tcW w:w="620" w:type="pct"/>
            <w:vAlign w:val="center"/>
          </w:tcPr>
          <w:p w14:paraId="304D652A">
            <w:pPr>
              <w:spacing w:line="240" w:lineRule="auto"/>
              <w:ind w:firstLine="0" w:firstLineChars="0"/>
              <w:jc w:val="center"/>
              <w:rPr>
                <w:rFonts w:cs="Times New Roman"/>
                <w:sz w:val="21"/>
                <w:szCs w:val="21"/>
              </w:rPr>
            </w:pPr>
            <w:r>
              <w:rPr>
                <w:rFonts w:cs="Times New Roman"/>
                <w:sz w:val="21"/>
                <w:szCs w:val="21"/>
              </w:rPr>
              <w:t>4.55</w:t>
            </w:r>
          </w:p>
        </w:tc>
        <w:tc>
          <w:tcPr>
            <w:tcW w:w="352" w:type="pct"/>
            <w:vAlign w:val="center"/>
          </w:tcPr>
          <w:p w14:paraId="242EBDD2">
            <w:pPr>
              <w:spacing w:line="240" w:lineRule="auto"/>
              <w:ind w:firstLine="0" w:firstLineChars="0"/>
              <w:jc w:val="center"/>
              <w:rPr>
                <w:rFonts w:cs="Times New Roman"/>
                <w:sz w:val="21"/>
                <w:szCs w:val="21"/>
              </w:rPr>
            </w:pPr>
            <w:r>
              <w:rPr>
                <w:rFonts w:cs="Times New Roman"/>
                <w:sz w:val="21"/>
                <w:szCs w:val="21"/>
              </w:rPr>
              <w:t>/</w:t>
            </w:r>
          </w:p>
        </w:tc>
        <w:tc>
          <w:tcPr>
            <w:tcW w:w="332" w:type="pct"/>
            <w:vAlign w:val="center"/>
          </w:tcPr>
          <w:p w14:paraId="3034F8A8">
            <w:pPr>
              <w:spacing w:line="240" w:lineRule="auto"/>
              <w:ind w:firstLine="0" w:firstLineChars="0"/>
              <w:jc w:val="center"/>
              <w:rPr>
                <w:rFonts w:cs="Times New Roman"/>
                <w:sz w:val="21"/>
                <w:szCs w:val="21"/>
              </w:rPr>
            </w:pPr>
            <w:r>
              <w:rPr>
                <w:rFonts w:cs="Times New Roman"/>
                <w:sz w:val="21"/>
                <w:szCs w:val="21"/>
              </w:rPr>
              <w:t>达标</w:t>
            </w:r>
          </w:p>
        </w:tc>
      </w:tr>
      <w:tr w14:paraId="06B3919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78" w:type="pct"/>
            <w:vAlign w:val="center"/>
          </w:tcPr>
          <w:p w14:paraId="18607065">
            <w:pPr>
              <w:spacing w:line="240" w:lineRule="auto"/>
              <w:ind w:firstLine="0" w:firstLineChars="0"/>
              <w:jc w:val="center"/>
              <w:rPr>
                <w:rFonts w:cs="Times New Roman"/>
                <w:sz w:val="21"/>
                <w:szCs w:val="21"/>
              </w:rPr>
            </w:pPr>
            <w:r>
              <w:rPr>
                <w:rFonts w:cs="Times New Roman"/>
                <w:sz w:val="21"/>
                <w:szCs w:val="21"/>
              </w:rPr>
              <w:t>G2居民区</w:t>
            </w:r>
          </w:p>
        </w:tc>
        <w:tc>
          <w:tcPr>
            <w:tcW w:w="482" w:type="pct"/>
            <w:vAlign w:val="center"/>
          </w:tcPr>
          <w:p w14:paraId="46C4948E">
            <w:pPr>
              <w:spacing w:line="240" w:lineRule="auto"/>
              <w:ind w:firstLine="0" w:firstLineChars="0"/>
              <w:jc w:val="center"/>
              <w:rPr>
                <w:rFonts w:cs="Times New Roman"/>
                <w:sz w:val="21"/>
                <w:szCs w:val="21"/>
              </w:rPr>
            </w:pPr>
            <w:r>
              <w:rPr>
                <w:rFonts w:cs="Times New Roman"/>
                <w:sz w:val="21"/>
                <w:szCs w:val="21"/>
              </w:rPr>
              <w:t>119.09995910</w:t>
            </w:r>
          </w:p>
        </w:tc>
        <w:tc>
          <w:tcPr>
            <w:tcW w:w="450" w:type="pct"/>
            <w:vAlign w:val="center"/>
          </w:tcPr>
          <w:p w14:paraId="7E83D875">
            <w:pPr>
              <w:spacing w:line="240" w:lineRule="auto"/>
              <w:ind w:firstLine="0" w:firstLineChars="0"/>
              <w:jc w:val="center"/>
              <w:rPr>
                <w:rFonts w:cs="Times New Roman"/>
                <w:sz w:val="21"/>
                <w:szCs w:val="21"/>
              </w:rPr>
            </w:pPr>
            <w:r>
              <w:rPr>
                <w:rFonts w:cs="Times New Roman"/>
                <w:sz w:val="21"/>
                <w:szCs w:val="21"/>
              </w:rPr>
              <w:t>32.29743873</w:t>
            </w:r>
          </w:p>
        </w:tc>
        <w:tc>
          <w:tcPr>
            <w:tcW w:w="622" w:type="pct"/>
            <w:vAlign w:val="center"/>
          </w:tcPr>
          <w:p w14:paraId="23140EA5">
            <w:pPr>
              <w:spacing w:line="240" w:lineRule="auto"/>
              <w:ind w:firstLine="0" w:firstLineChars="0"/>
              <w:jc w:val="center"/>
              <w:rPr>
                <w:rFonts w:cs="Times New Roman"/>
                <w:sz w:val="21"/>
                <w:szCs w:val="21"/>
              </w:rPr>
            </w:pPr>
            <w:r>
              <w:rPr>
                <w:rFonts w:cs="Times New Roman"/>
                <w:sz w:val="21"/>
                <w:szCs w:val="21"/>
              </w:rPr>
              <w:t>非甲烷总烃</w:t>
            </w:r>
          </w:p>
        </w:tc>
        <w:tc>
          <w:tcPr>
            <w:tcW w:w="482" w:type="pct"/>
            <w:vAlign w:val="center"/>
          </w:tcPr>
          <w:p w14:paraId="53829972">
            <w:pPr>
              <w:spacing w:line="240" w:lineRule="auto"/>
              <w:ind w:firstLine="0" w:firstLineChars="0"/>
              <w:jc w:val="center"/>
              <w:rPr>
                <w:rFonts w:cs="Times New Roman"/>
                <w:sz w:val="21"/>
                <w:szCs w:val="21"/>
              </w:rPr>
            </w:pPr>
            <w:r>
              <w:rPr>
                <w:rFonts w:cs="Times New Roman"/>
                <w:sz w:val="21"/>
                <w:szCs w:val="21"/>
              </w:rPr>
              <w:t>1小时平均值</w:t>
            </w:r>
          </w:p>
        </w:tc>
        <w:tc>
          <w:tcPr>
            <w:tcW w:w="506" w:type="pct"/>
            <w:vAlign w:val="center"/>
          </w:tcPr>
          <w:p w14:paraId="54458B85">
            <w:pPr>
              <w:spacing w:line="240" w:lineRule="auto"/>
              <w:ind w:firstLine="0" w:firstLineChars="0"/>
              <w:jc w:val="center"/>
              <w:rPr>
                <w:rFonts w:cs="Times New Roman"/>
                <w:sz w:val="21"/>
                <w:szCs w:val="21"/>
              </w:rPr>
            </w:pPr>
            <w:r>
              <w:rPr>
                <w:rFonts w:cs="Times New Roman"/>
                <w:sz w:val="21"/>
                <w:szCs w:val="21"/>
              </w:rPr>
              <w:t>2</w:t>
            </w:r>
          </w:p>
        </w:tc>
        <w:tc>
          <w:tcPr>
            <w:tcW w:w="387" w:type="pct"/>
            <w:vAlign w:val="center"/>
          </w:tcPr>
          <w:p w14:paraId="0B0656BE">
            <w:pPr>
              <w:spacing w:line="240" w:lineRule="auto"/>
              <w:ind w:firstLine="0" w:firstLineChars="0"/>
              <w:jc w:val="center"/>
              <w:rPr>
                <w:rFonts w:cs="Times New Roman"/>
                <w:sz w:val="21"/>
                <w:szCs w:val="21"/>
              </w:rPr>
            </w:pPr>
            <w:r>
              <w:rPr>
                <w:rFonts w:cs="Times New Roman"/>
                <w:sz w:val="21"/>
                <w:szCs w:val="21"/>
              </w:rPr>
              <w:t>0.33</w:t>
            </w:r>
          </w:p>
        </w:tc>
        <w:tc>
          <w:tcPr>
            <w:tcW w:w="389" w:type="pct"/>
            <w:vAlign w:val="center"/>
          </w:tcPr>
          <w:p w14:paraId="0D3A804F">
            <w:pPr>
              <w:spacing w:line="240" w:lineRule="auto"/>
              <w:ind w:firstLine="0" w:firstLineChars="0"/>
              <w:jc w:val="center"/>
              <w:rPr>
                <w:rFonts w:cs="Times New Roman"/>
                <w:sz w:val="21"/>
                <w:szCs w:val="21"/>
              </w:rPr>
            </w:pPr>
            <w:r>
              <w:rPr>
                <w:rFonts w:cs="Times New Roman"/>
                <w:sz w:val="21"/>
                <w:szCs w:val="21"/>
              </w:rPr>
              <w:t>0.59</w:t>
            </w:r>
          </w:p>
        </w:tc>
        <w:tc>
          <w:tcPr>
            <w:tcW w:w="620" w:type="pct"/>
            <w:vAlign w:val="center"/>
          </w:tcPr>
          <w:p w14:paraId="1858FC8A">
            <w:pPr>
              <w:spacing w:line="240" w:lineRule="auto"/>
              <w:ind w:firstLine="0" w:firstLineChars="0"/>
              <w:jc w:val="center"/>
              <w:rPr>
                <w:rFonts w:cs="Times New Roman"/>
                <w:sz w:val="21"/>
                <w:szCs w:val="21"/>
              </w:rPr>
            </w:pPr>
            <w:r>
              <w:rPr>
                <w:rFonts w:hint="eastAsia" w:cs="Times New Roman"/>
                <w:sz w:val="21"/>
                <w:szCs w:val="21"/>
              </w:rPr>
              <w:t>2</w:t>
            </w:r>
            <w:r>
              <w:rPr>
                <w:rFonts w:cs="Times New Roman"/>
                <w:sz w:val="21"/>
                <w:szCs w:val="21"/>
              </w:rPr>
              <w:t>9.5</w:t>
            </w:r>
          </w:p>
        </w:tc>
        <w:tc>
          <w:tcPr>
            <w:tcW w:w="352" w:type="pct"/>
            <w:vAlign w:val="center"/>
          </w:tcPr>
          <w:p w14:paraId="28DD098F">
            <w:pPr>
              <w:spacing w:line="240" w:lineRule="auto"/>
              <w:ind w:firstLine="0" w:firstLineChars="0"/>
              <w:jc w:val="center"/>
              <w:rPr>
                <w:rFonts w:cs="Times New Roman"/>
                <w:sz w:val="21"/>
                <w:szCs w:val="21"/>
              </w:rPr>
            </w:pPr>
            <w:r>
              <w:rPr>
                <w:rFonts w:cs="Times New Roman"/>
                <w:sz w:val="21"/>
                <w:szCs w:val="21"/>
              </w:rPr>
              <w:t>/</w:t>
            </w:r>
          </w:p>
        </w:tc>
        <w:tc>
          <w:tcPr>
            <w:tcW w:w="332" w:type="pct"/>
            <w:vAlign w:val="center"/>
          </w:tcPr>
          <w:p w14:paraId="42C47B1B">
            <w:pPr>
              <w:spacing w:line="240" w:lineRule="auto"/>
              <w:ind w:firstLine="0" w:firstLineChars="0"/>
              <w:jc w:val="center"/>
              <w:rPr>
                <w:rFonts w:cs="Times New Roman"/>
                <w:sz w:val="21"/>
                <w:szCs w:val="21"/>
              </w:rPr>
            </w:pPr>
            <w:r>
              <w:rPr>
                <w:rFonts w:cs="Times New Roman"/>
                <w:sz w:val="21"/>
                <w:szCs w:val="21"/>
              </w:rPr>
              <w:t>达标</w:t>
            </w:r>
          </w:p>
        </w:tc>
      </w:tr>
      <w:tr w14:paraId="2A25DBB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000" w:type="pct"/>
            <w:gridSpan w:val="11"/>
            <w:vAlign w:val="center"/>
          </w:tcPr>
          <w:p w14:paraId="31E49B48">
            <w:pPr>
              <w:spacing w:line="240" w:lineRule="auto"/>
              <w:ind w:firstLine="0" w:firstLineChars="0"/>
              <w:jc w:val="left"/>
              <w:rPr>
                <w:rFonts w:cs="Times New Roman"/>
                <w:sz w:val="21"/>
                <w:szCs w:val="20"/>
              </w:rPr>
            </w:pPr>
            <w:r>
              <w:rPr>
                <w:rFonts w:hint="eastAsia"/>
                <w:sz w:val="21"/>
                <w:szCs w:val="20"/>
              </w:rPr>
              <w:t>*L代表检出限</w:t>
            </w:r>
          </w:p>
        </w:tc>
      </w:tr>
    </w:tbl>
    <w:p w14:paraId="08DDB753">
      <w:pPr>
        <w:ind w:firstLine="480"/>
        <w:rPr>
          <w:rFonts w:cs="Times New Roman"/>
        </w:rPr>
        <w:sectPr>
          <w:pgSz w:w="16838" w:h="11906" w:orient="landscape"/>
          <w:pgMar w:top="1440" w:right="1080" w:bottom="1440" w:left="1080" w:header="851" w:footer="992" w:gutter="0"/>
          <w:cols w:space="425" w:num="1"/>
          <w:docGrid w:linePitch="326" w:charSpace="0"/>
        </w:sectPr>
      </w:pPr>
    </w:p>
    <w:p w14:paraId="41BCF618">
      <w:pPr>
        <w:ind w:firstLine="482"/>
        <w:rPr>
          <w:rFonts w:cs="Times New Roman"/>
          <w:b/>
          <w:bCs/>
        </w:rPr>
      </w:pPr>
      <w:r>
        <w:rPr>
          <w:rFonts w:cs="Times New Roman"/>
          <w:b/>
          <w:bCs/>
        </w:rPr>
        <w:t>（6）评价标准</w:t>
      </w:r>
    </w:p>
    <w:p w14:paraId="0939C386">
      <w:pPr>
        <w:ind w:firstLine="480"/>
        <w:rPr>
          <w:rFonts w:cs="Times New Roman"/>
        </w:rPr>
      </w:pPr>
      <w:r>
        <w:rPr>
          <w:rFonts w:cs="Times New Roman"/>
        </w:rPr>
        <w:t>非甲烷总烃参照执行《大气污染物综合排放标准详解》中推荐值，具体见表2.2.3-1。</w:t>
      </w:r>
    </w:p>
    <w:p w14:paraId="080EA621">
      <w:pPr>
        <w:ind w:firstLine="482"/>
        <w:rPr>
          <w:rFonts w:cs="Times New Roman"/>
          <w:b/>
          <w:bCs/>
        </w:rPr>
      </w:pPr>
      <w:r>
        <w:rPr>
          <w:rFonts w:cs="Times New Roman"/>
          <w:b/>
          <w:bCs/>
        </w:rPr>
        <w:t>（7）评价方法</w:t>
      </w:r>
    </w:p>
    <w:p w14:paraId="3507E72D">
      <w:pPr>
        <w:overflowPunct w:val="0"/>
        <w:ind w:firstLine="480"/>
        <w:textAlignment w:val="baseline"/>
        <w:rPr>
          <w:rFonts w:cs="Times New Roman"/>
          <w:kern w:val="0"/>
          <w:szCs w:val="20"/>
        </w:rPr>
      </w:pPr>
      <w:r>
        <w:rPr>
          <w:rFonts w:cs="Times New Roman"/>
          <w:kern w:val="0"/>
          <w:szCs w:val="20"/>
        </w:rPr>
        <w:t>大气质量现状采用单项标准指数法，即：</w:t>
      </w:r>
    </w:p>
    <w:p w14:paraId="0B3C831E">
      <w:pPr>
        <w:overflowPunct w:val="0"/>
        <w:ind w:firstLine="480"/>
        <w:jc w:val="center"/>
        <w:textAlignment w:val="baseline"/>
        <w:rPr>
          <w:rFonts w:cs="Times New Roman"/>
          <w:kern w:val="0"/>
          <w:szCs w:val="20"/>
        </w:rPr>
      </w:pPr>
      <w:r>
        <w:rPr>
          <w:rFonts w:cs="Times New Roman"/>
          <w:kern w:val="0"/>
          <w:szCs w:val="20"/>
        </w:rPr>
        <w:t>I</w:t>
      </w:r>
      <w:r>
        <w:rPr>
          <w:rFonts w:cs="Times New Roman"/>
          <w:kern w:val="0"/>
          <w:szCs w:val="20"/>
          <w:vertAlign w:val="subscript"/>
        </w:rPr>
        <w:t>ij</w:t>
      </w:r>
      <w:r>
        <w:rPr>
          <w:rFonts w:cs="Times New Roman"/>
          <w:kern w:val="0"/>
          <w:szCs w:val="20"/>
        </w:rPr>
        <w:t>=C</w:t>
      </w:r>
      <w:r>
        <w:rPr>
          <w:rFonts w:cs="Times New Roman"/>
          <w:kern w:val="0"/>
          <w:szCs w:val="20"/>
          <w:vertAlign w:val="subscript"/>
        </w:rPr>
        <w:t>ij</w:t>
      </w:r>
      <w:r>
        <w:rPr>
          <w:rFonts w:cs="Times New Roman"/>
          <w:kern w:val="0"/>
          <w:szCs w:val="20"/>
        </w:rPr>
        <w:t>/C</w:t>
      </w:r>
      <w:r>
        <w:rPr>
          <w:rFonts w:cs="Times New Roman"/>
          <w:kern w:val="0"/>
          <w:szCs w:val="20"/>
          <w:vertAlign w:val="subscript"/>
        </w:rPr>
        <w:t>sj</w:t>
      </w:r>
    </w:p>
    <w:p w14:paraId="2B7EBA3E">
      <w:pPr>
        <w:overflowPunct w:val="0"/>
        <w:ind w:firstLine="480"/>
        <w:textAlignment w:val="baseline"/>
        <w:rPr>
          <w:rFonts w:cs="Times New Roman"/>
          <w:kern w:val="0"/>
          <w:szCs w:val="20"/>
        </w:rPr>
      </w:pPr>
      <w:r>
        <w:rPr>
          <w:rFonts w:cs="Times New Roman"/>
          <w:kern w:val="0"/>
          <w:szCs w:val="20"/>
        </w:rPr>
        <w:t>式中：I</w:t>
      </w:r>
      <w:r>
        <w:rPr>
          <w:rFonts w:cs="Times New Roman"/>
          <w:kern w:val="0"/>
          <w:szCs w:val="20"/>
          <w:vertAlign w:val="subscript"/>
        </w:rPr>
        <w:t>ij</w:t>
      </w:r>
      <w:r>
        <w:rPr>
          <w:rFonts w:cs="Times New Roman"/>
          <w:kern w:val="0"/>
          <w:szCs w:val="20"/>
        </w:rPr>
        <w:t>：第i种污染物在第j点的标准指数；</w:t>
      </w:r>
    </w:p>
    <w:p w14:paraId="37BB93AC">
      <w:pPr>
        <w:overflowPunct w:val="0"/>
        <w:ind w:firstLine="1200" w:firstLineChars="500"/>
        <w:textAlignment w:val="baseline"/>
        <w:rPr>
          <w:rFonts w:cs="Times New Roman"/>
          <w:kern w:val="0"/>
          <w:szCs w:val="20"/>
        </w:rPr>
      </w:pPr>
      <w:r>
        <w:rPr>
          <w:rFonts w:cs="Times New Roman"/>
          <w:kern w:val="0"/>
          <w:szCs w:val="20"/>
        </w:rPr>
        <w:t>C</w:t>
      </w:r>
      <w:r>
        <w:rPr>
          <w:rFonts w:cs="Times New Roman"/>
          <w:kern w:val="0"/>
          <w:szCs w:val="20"/>
          <w:vertAlign w:val="subscript"/>
        </w:rPr>
        <w:t>ij</w:t>
      </w:r>
      <w:r>
        <w:rPr>
          <w:rFonts w:cs="Times New Roman"/>
          <w:kern w:val="0"/>
          <w:szCs w:val="20"/>
        </w:rPr>
        <w:t>：第i种污染物在第j点的监测平均值，mg/m</w:t>
      </w:r>
      <w:r>
        <w:rPr>
          <w:rFonts w:cs="Times New Roman"/>
          <w:kern w:val="0"/>
          <w:szCs w:val="20"/>
          <w:vertAlign w:val="superscript"/>
        </w:rPr>
        <w:t>3</w:t>
      </w:r>
      <w:r>
        <w:rPr>
          <w:rFonts w:cs="Times New Roman"/>
          <w:kern w:val="0"/>
          <w:szCs w:val="20"/>
        </w:rPr>
        <w:t>；</w:t>
      </w:r>
    </w:p>
    <w:p w14:paraId="321CFB56">
      <w:pPr>
        <w:overflowPunct w:val="0"/>
        <w:ind w:firstLine="1200" w:firstLineChars="500"/>
        <w:textAlignment w:val="baseline"/>
        <w:rPr>
          <w:rFonts w:cs="Times New Roman"/>
          <w:kern w:val="0"/>
          <w:szCs w:val="20"/>
        </w:rPr>
      </w:pPr>
      <w:r>
        <w:rPr>
          <w:rFonts w:cs="Times New Roman"/>
          <w:kern w:val="0"/>
          <w:szCs w:val="20"/>
        </w:rPr>
        <w:t>C</w:t>
      </w:r>
      <w:r>
        <w:rPr>
          <w:rFonts w:cs="Times New Roman"/>
          <w:kern w:val="0"/>
          <w:szCs w:val="20"/>
          <w:vertAlign w:val="subscript"/>
        </w:rPr>
        <w:t>sj</w:t>
      </w:r>
      <w:r>
        <w:rPr>
          <w:rFonts w:cs="Times New Roman"/>
          <w:kern w:val="0"/>
          <w:szCs w:val="20"/>
        </w:rPr>
        <w:t>：第i种污染物的评价标准，mg/m</w:t>
      </w:r>
      <w:r>
        <w:rPr>
          <w:rFonts w:cs="Times New Roman"/>
          <w:kern w:val="0"/>
          <w:szCs w:val="20"/>
          <w:vertAlign w:val="superscript"/>
        </w:rPr>
        <w:t>3</w:t>
      </w:r>
      <w:r>
        <w:rPr>
          <w:rFonts w:cs="Times New Roman"/>
          <w:kern w:val="0"/>
          <w:szCs w:val="20"/>
        </w:rPr>
        <w:t>；</w:t>
      </w:r>
    </w:p>
    <w:p w14:paraId="1CE2E185">
      <w:pPr>
        <w:ind w:firstLine="482"/>
        <w:rPr>
          <w:rFonts w:cs="Times New Roman"/>
          <w:b/>
          <w:bCs/>
        </w:rPr>
      </w:pPr>
      <w:r>
        <w:rPr>
          <w:rFonts w:cs="Times New Roman"/>
          <w:b/>
          <w:bCs/>
        </w:rPr>
        <w:t>（8）评价结果</w:t>
      </w:r>
    </w:p>
    <w:p w14:paraId="46F26589">
      <w:pPr>
        <w:ind w:firstLine="480"/>
        <w:rPr>
          <w:rFonts w:cs="Times New Roman"/>
        </w:rPr>
      </w:pPr>
      <w:r>
        <w:rPr>
          <w:rFonts w:hint="eastAsia" w:cs="Times New Roman"/>
        </w:rPr>
        <w:t>由表5.2.1-5可知，环境空气质量监测点处的非甲烷总烃短期浓度占标率小于100%，满足《大气污染物综合排放标准详解》中限值要求。</w:t>
      </w:r>
    </w:p>
    <w:p w14:paraId="5C2E17C7">
      <w:pPr>
        <w:widowControl/>
        <w:ind w:firstLine="0" w:firstLineChars="0"/>
        <w:outlineLvl w:val="2"/>
        <w:rPr>
          <w:rFonts w:cs="Times New Roman"/>
          <w:b/>
          <w:bCs/>
          <w:sz w:val="28"/>
          <w:szCs w:val="32"/>
        </w:rPr>
      </w:pPr>
      <w:r>
        <w:rPr>
          <w:rFonts w:cs="Times New Roman"/>
          <w:b/>
          <w:bCs/>
          <w:sz w:val="28"/>
          <w:szCs w:val="32"/>
        </w:rPr>
        <w:t>5.2.2 声环境质量现状监测与评价</w:t>
      </w:r>
    </w:p>
    <w:p w14:paraId="6F53136B">
      <w:pPr>
        <w:ind w:firstLine="0" w:firstLineChars="0"/>
        <w:outlineLvl w:val="3"/>
        <w:rPr>
          <w:rFonts w:cs="Times New Roman"/>
          <w:b/>
          <w:szCs w:val="24"/>
        </w:rPr>
      </w:pPr>
      <w:r>
        <w:rPr>
          <w:rFonts w:cs="Times New Roman"/>
          <w:b/>
          <w:szCs w:val="24"/>
        </w:rPr>
        <w:t xml:space="preserve">5.2.2.1 </w:t>
      </w:r>
      <w:r>
        <w:rPr>
          <w:rFonts w:hint="eastAsia" w:cs="Times New Roman"/>
          <w:b/>
          <w:szCs w:val="24"/>
        </w:rPr>
        <w:t>声环境</w:t>
      </w:r>
      <w:r>
        <w:rPr>
          <w:rFonts w:cs="Times New Roman"/>
          <w:b/>
          <w:szCs w:val="24"/>
        </w:rPr>
        <w:t>现状监测</w:t>
      </w:r>
    </w:p>
    <w:p w14:paraId="611CDFD0">
      <w:pPr>
        <w:ind w:firstLine="480"/>
        <w:rPr>
          <w:rFonts w:cs="Times New Roman"/>
        </w:rPr>
      </w:pPr>
      <w:r>
        <w:rPr>
          <w:rFonts w:cs="Times New Roman"/>
        </w:rPr>
        <w:t>为了解项目所在地</w:t>
      </w:r>
      <w:r>
        <w:rPr>
          <w:rFonts w:hint="eastAsia" w:cs="Times New Roman"/>
        </w:rPr>
        <w:t>及厂界噪声</w:t>
      </w:r>
      <w:r>
        <w:rPr>
          <w:rFonts w:cs="Times New Roman"/>
        </w:rPr>
        <w:t>质量现状，</w:t>
      </w:r>
      <w:r>
        <w:rPr>
          <w:rFonts w:hint="eastAsia" w:cs="Times New Roman"/>
        </w:rPr>
        <w:t>本项目</w:t>
      </w:r>
      <w:r>
        <w:rPr>
          <w:rFonts w:cs="Times New Roman"/>
        </w:rPr>
        <w:t>委托江苏迈斯特环境检测有限公司对项目周边</w:t>
      </w:r>
      <w:r>
        <w:rPr>
          <w:rFonts w:hint="eastAsia" w:cs="Times New Roman"/>
        </w:rPr>
        <w:t>声环境保护目标声环境现状</w:t>
      </w:r>
      <w:r>
        <w:rPr>
          <w:rFonts w:cs="Times New Roman"/>
        </w:rPr>
        <w:t>进行监测</w:t>
      </w:r>
      <w:r>
        <w:rPr>
          <w:rFonts w:hint="eastAsia" w:cs="Times New Roman"/>
        </w:rPr>
        <w:t>。</w:t>
      </w:r>
    </w:p>
    <w:p w14:paraId="2BC316CA">
      <w:pPr>
        <w:ind w:firstLine="480"/>
        <w:rPr>
          <w:rFonts w:cs="Times New Roman"/>
        </w:rPr>
      </w:pPr>
      <w:r>
        <w:rPr>
          <w:rFonts w:cs="Times New Roman"/>
        </w:rPr>
        <w:t>（1）监测布点、监测因子</w:t>
      </w:r>
    </w:p>
    <w:p w14:paraId="764E1042">
      <w:pPr>
        <w:ind w:firstLine="480"/>
        <w:rPr>
          <w:rFonts w:cs="Times New Roman"/>
        </w:rPr>
      </w:pPr>
      <w:r>
        <w:rPr>
          <w:rFonts w:hint="eastAsia" w:cs="Times New Roman"/>
        </w:rPr>
        <w:t>本项目在声环境评价范围内布设N1~N</w:t>
      </w:r>
      <w:r>
        <w:rPr>
          <w:rFonts w:cs="Times New Roman"/>
        </w:rPr>
        <w:t>8</w:t>
      </w:r>
      <w:r>
        <w:rPr>
          <w:rFonts w:hint="eastAsia" w:cs="Times New Roman"/>
        </w:rPr>
        <w:t>，共</w:t>
      </w:r>
      <w:r>
        <w:rPr>
          <w:rFonts w:cs="Times New Roman"/>
        </w:rPr>
        <w:t>8</w:t>
      </w:r>
      <w:r>
        <w:rPr>
          <w:rFonts w:hint="eastAsia" w:cs="Times New Roman"/>
        </w:rPr>
        <w:t>个监测点</w:t>
      </w:r>
      <w:r>
        <w:rPr>
          <w:rFonts w:cs="Times New Roman"/>
        </w:rPr>
        <w:t>分布见表5.2</w:t>
      </w:r>
      <w:r>
        <w:rPr>
          <w:rFonts w:hint="eastAsia" w:cs="Times New Roman"/>
        </w:rPr>
        <w:t>.2-1。各噪声</w:t>
      </w:r>
      <w:r>
        <w:rPr>
          <w:rFonts w:cs="Times New Roman"/>
        </w:rPr>
        <w:t>点详细位置见图</w:t>
      </w:r>
      <w:r>
        <w:rPr>
          <w:rFonts w:hint="eastAsia" w:cs="Times New Roman"/>
        </w:rPr>
        <w:t>4.1-6</w:t>
      </w:r>
      <w:r>
        <w:rPr>
          <w:rFonts w:cs="Times New Roman"/>
        </w:rPr>
        <w:t>。</w:t>
      </w:r>
    </w:p>
    <w:p w14:paraId="2BD29BC1">
      <w:pPr>
        <w:ind w:firstLine="198" w:firstLineChars="82"/>
        <w:jc w:val="center"/>
        <w:rPr>
          <w:rFonts w:cs="Times New Roman"/>
          <w:b/>
          <w:bCs/>
        </w:rPr>
      </w:pPr>
      <w:r>
        <w:rPr>
          <w:rFonts w:cs="Times New Roman"/>
          <w:b/>
          <w:bCs/>
        </w:rPr>
        <w:t>表5.2</w:t>
      </w:r>
      <w:r>
        <w:rPr>
          <w:rFonts w:hint="eastAsia" w:cs="Times New Roman"/>
          <w:b/>
          <w:bCs/>
        </w:rPr>
        <w:t>.2</w:t>
      </w:r>
      <w:r>
        <w:rPr>
          <w:rFonts w:cs="Times New Roman"/>
          <w:b/>
          <w:bCs/>
        </w:rPr>
        <w:t>-</w:t>
      </w:r>
      <w:r>
        <w:rPr>
          <w:rFonts w:hint="eastAsia" w:cs="Times New Roman"/>
          <w:b/>
          <w:bCs/>
        </w:rPr>
        <w:t>1</w:t>
      </w:r>
      <w:r>
        <w:rPr>
          <w:rFonts w:cs="Times New Roman"/>
          <w:b/>
          <w:bCs/>
        </w:rPr>
        <w:t xml:space="preserve">  声环境现状监测布点及监测项目一览表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2460"/>
        <w:gridCol w:w="2614"/>
        <w:gridCol w:w="2160"/>
        <w:gridCol w:w="2728"/>
      </w:tblGrid>
      <w:tr w14:paraId="256A2F7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1235" w:type="pct"/>
            <w:vAlign w:val="center"/>
          </w:tcPr>
          <w:p w14:paraId="49AE049E">
            <w:pPr>
              <w:spacing w:line="240" w:lineRule="auto"/>
              <w:ind w:firstLine="0" w:firstLineChars="0"/>
              <w:jc w:val="center"/>
              <w:rPr>
                <w:rFonts w:cs="Times New Roman"/>
                <w:b/>
                <w:bCs/>
                <w:sz w:val="21"/>
                <w:szCs w:val="21"/>
              </w:rPr>
            </w:pPr>
            <w:r>
              <w:rPr>
                <w:rFonts w:cs="Times New Roman"/>
                <w:b/>
                <w:bCs/>
                <w:sz w:val="21"/>
                <w:szCs w:val="21"/>
              </w:rPr>
              <w:t>监测编号</w:t>
            </w:r>
          </w:p>
        </w:tc>
        <w:tc>
          <w:tcPr>
            <w:tcW w:w="1312" w:type="pct"/>
            <w:vAlign w:val="center"/>
          </w:tcPr>
          <w:p w14:paraId="33F40282">
            <w:pPr>
              <w:spacing w:line="240" w:lineRule="auto"/>
              <w:ind w:firstLine="0" w:firstLineChars="0"/>
              <w:jc w:val="center"/>
              <w:rPr>
                <w:rFonts w:cs="Times New Roman"/>
                <w:b/>
                <w:bCs/>
                <w:sz w:val="21"/>
                <w:szCs w:val="21"/>
              </w:rPr>
            </w:pPr>
            <w:r>
              <w:rPr>
                <w:rFonts w:cs="Times New Roman"/>
                <w:b/>
                <w:bCs/>
                <w:sz w:val="21"/>
                <w:szCs w:val="21"/>
              </w:rPr>
              <w:t>方位</w:t>
            </w:r>
          </w:p>
        </w:tc>
        <w:tc>
          <w:tcPr>
            <w:tcW w:w="1084" w:type="pct"/>
            <w:vAlign w:val="center"/>
          </w:tcPr>
          <w:p w14:paraId="3310F84A">
            <w:pPr>
              <w:spacing w:line="240" w:lineRule="auto"/>
              <w:ind w:firstLine="0" w:firstLineChars="0"/>
              <w:jc w:val="center"/>
              <w:rPr>
                <w:rFonts w:cs="Times New Roman"/>
                <w:b/>
                <w:bCs/>
                <w:sz w:val="21"/>
                <w:szCs w:val="21"/>
              </w:rPr>
            </w:pPr>
            <w:r>
              <w:rPr>
                <w:rFonts w:cs="Times New Roman"/>
                <w:b/>
                <w:bCs/>
                <w:sz w:val="21"/>
                <w:szCs w:val="21"/>
              </w:rPr>
              <w:t>距离</w:t>
            </w:r>
          </w:p>
        </w:tc>
        <w:tc>
          <w:tcPr>
            <w:tcW w:w="1369" w:type="pct"/>
            <w:vAlign w:val="center"/>
          </w:tcPr>
          <w:p w14:paraId="2D11F82A">
            <w:pPr>
              <w:spacing w:line="240" w:lineRule="auto"/>
              <w:ind w:firstLine="0" w:firstLineChars="0"/>
              <w:jc w:val="center"/>
              <w:rPr>
                <w:rFonts w:cs="Times New Roman"/>
                <w:b/>
                <w:bCs/>
                <w:sz w:val="21"/>
                <w:szCs w:val="21"/>
              </w:rPr>
            </w:pPr>
            <w:r>
              <w:rPr>
                <w:rFonts w:cs="Times New Roman"/>
                <w:b/>
                <w:bCs/>
                <w:sz w:val="21"/>
                <w:szCs w:val="21"/>
              </w:rPr>
              <w:t>监测因子</w:t>
            </w:r>
          </w:p>
        </w:tc>
      </w:tr>
      <w:tr w14:paraId="516003C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235" w:type="pct"/>
            <w:vAlign w:val="center"/>
          </w:tcPr>
          <w:p w14:paraId="75AB914A">
            <w:pPr>
              <w:spacing w:line="240" w:lineRule="auto"/>
              <w:ind w:firstLine="0" w:firstLineChars="0"/>
              <w:jc w:val="center"/>
              <w:rPr>
                <w:rFonts w:cs="Times New Roman"/>
                <w:sz w:val="21"/>
                <w:szCs w:val="21"/>
              </w:rPr>
            </w:pPr>
            <w:r>
              <w:rPr>
                <w:rFonts w:cs="Times New Roman"/>
                <w:sz w:val="21"/>
                <w:szCs w:val="21"/>
              </w:rPr>
              <w:t>N1</w:t>
            </w:r>
          </w:p>
        </w:tc>
        <w:tc>
          <w:tcPr>
            <w:tcW w:w="1312" w:type="pct"/>
            <w:vAlign w:val="center"/>
          </w:tcPr>
          <w:p w14:paraId="51F1B267">
            <w:pPr>
              <w:spacing w:line="240" w:lineRule="auto"/>
              <w:ind w:firstLine="0" w:firstLineChars="0"/>
              <w:jc w:val="center"/>
              <w:rPr>
                <w:rFonts w:cs="Times New Roman"/>
                <w:sz w:val="21"/>
                <w:szCs w:val="21"/>
              </w:rPr>
            </w:pPr>
            <w:r>
              <w:rPr>
                <w:rFonts w:cs="Times New Roman"/>
                <w:sz w:val="21"/>
                <w:szCs w:val="21"/>
              </w:rPr>
              <w:t>东</w:t>
            </w:r>
          </w:p>
        </w:tc>
        <w:tc>
          <w:tcPr>
            <w:tcW w:w="1084" w:type="pct"/>
            <w:vAlign w:val="center"/>
          </w:tcPr>
          <w:p w14:paraId="4055F043">
            <w:pPr>
              <w:spacing w:line="240" w:lineRule="auto"/>
              <w:ind w:firstLine="0" w:firstLineChars="0"/>
              <w:jc w:val="center"/>
              <w:rPr>
                <w:rFonts w:cs="Times New Roman"/>
                <w:sz w:val="21"/>
                <w:szCs w:val="21"/>
              </w:rPr>
            </w:pPr>
            <w:r>
              <w:rPr>
                <w:rFonts w:cs="Times New Roman"/>
                <w:sz w:val="21"/>
                <w:szCs w:val="21"/>
              </w:rPr>
              <w:t>厂界外1m</w:t>
            </w:r>
          </w:p>
        </w:tc>
        <w:tc>
          <w:tcPr>
            <w:tcW w:w="1369" w:type="pct"/>
            <w:vMerge w:val="restart"/>
            <w:vAlign w:val="center"/>
          </w:tcPr>
          <w:p w14:paraId="3BEF01D2">
            <w:pPr>
              <w:spacing w:line="240" w:lineRule="auto"/>
              <w:ind w:firstLine="0" w:firstLineChars="0"/>
              <w:jc w:val="center"/>
              <w:rPr>
                <w:rFonts w:cs="Times New Roman"/>
                <w:sz w:val="21"/>
                <w:szCs w:val="21"/>
              </w:rPr>
            </w:pPr>
            <w:r>
              <w:rPr>
                <w:rFonts w:cs="Times New Roman"/>
                <w:sz w:val="21"/>
                <w:szCs w:val="21"/>
              </w:rPr>
              <w:t>等效连续</w:t>
            </w:r>
          </w:p>
          <w:p w14:paraId="5B25BA11">
            <w:pPr>
              <w:spacing w:line="240" w:lineRule="auto"/>
              <w:ind w:firstLine="0" w:firstLineChars="0"/>
              <w:jc w:val="center"/>
              <w:rPr>
                <w:rFonts w:cs="Times New Roman"/>
                <w:sz w:val="21"/>
                <w:szCs w:val="21"/>
              </w:rPr>
            </w:pPr>
            <w:r>
              <w:rPr>
                <w:rFonts w:cs="Times New Roman"/>
                <w:sz w:val="21"/>
                <w:szCs w:val="21"/>
              </w:rPr>
              <w:t>A声级</w:t>
            </w:r>
          </w:p>
        </w:tc>
      </w:tr>
      <w:tr w14:paraId="07535CC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235" w:type="pct"/>
            <w:vAlign w:val="center"/>
          </w:tcPr>
          <w:p w14:paraId="6B7DCED2">
            <w:pPr>
              <w:spacing w:line="240" w:lineRule="auto"/>
              <w:ind w:firstLine="0" w:firstLineChars="0"/>
              <w:jc w:val="center"/>
              <w:rPr>
                <w:rFonts w:cs="Times New Roman"/>
                <w:sz w:val="21"/>
                <w:szCs w:val="21"/>
              </w:rPr>
            </w:pPr>
            <w:r>
              <w:rPr>
                <w:rFonts w:cs="Times New Roman"/>
                <w:sz w:val="21"/>
                <w:szCs w:val="21"/>
              </w:rPr>
              <w:t>N2</w:t>
            </w:r>
          </w:p>
        </w:tc>
        <w:tc>
          <w:tcPr>
            <w:tcW w:w="1312" w:type="pct"/>
            <w:vAlign w:val="center"/>
          </w:tcPr>
          <w:p w14:paraId="54742CD9">
            <w:pPr>
              <w:spacing w:line="240" w:lineRule="auto"/>
              <w:ind w:firstLine="0" w:firstLineChars="0"/>
              <w:jc w:val="center"/>
              <w:rPr>
                <w:rFonts w:cs="Times New Roman"/>
                <w:sz w:val="21"/>
                <w:szCs w:val="21"/>
              </w:rPr>
            </w:pPr>
            <w:r>
              <w:rPr>
                <w:rFonts w:cs="Times New Roman"/>
                <w:sz w:val="21"/>
                <w:szCs w:val="21"/>
              </w:rPr>
              <w:t>南</w:t>
            </w:r>
          </w:p>
        </w:tc>
        <w:tc>
          <w:tcPr>
            <w:tcW w:w="1084" w:type="pct"/>
            <w:vAlign w:val="center"/>
          </w:tcPr>
          <w:p w14:paraId="07E963AB">
            <w:pPr>
              <w:spacing w:line="240" w:lineRule="auto"/>
              <w:ind w:firstLine="0" w:firstLineChars="0"/>
              <w:jc w:val="center"/>
              <w:rPr>
                <w:rFonts w:cs="Times New Roman"/>
                <w:sz w:val="21"/>
                <w:szCs w:val="21"/>
              </w:rPr>
            </w:pPr>
            <w:r>
              <w:rPr>
                <w:rFonts w:cs="Times New Roman"/>
                <w:sz w:val="21"/>
                <w:szCs w:val="21"/>
              </w:rPr>
              <w:t>厂界外1m</w:t>
            </w:r>
          </w:p>
        </w:tc>
        <w:tc>
          <w:tcPr>
            <w:tcW w:w="1369" w:type="pct"/>
            <w:vMerge w:val="continue"/>
            <w:vAlign w:val="center"/>
          </w:tcPr>
          <w:p w14:paraId="1FA13AA4">
            <w:pPr>
              <w:spacing w:line="240" w:lineRule="auto"/>
              <w:ind w:firstLine="0" w:firstLineChars="0"/>
              <w:jc w:val="center"/>
              <w:rPr>
                <w:rFonts w:cs="Times New Roman"/>
                <w:sz w:val="21"/>
                <w:szCs w:val="21"/>
              </w:rPr>
            </w:pPr>
          </w:p>
        </w:tc>
      </w:tr>
      <w:tr w14:paraId="1468C04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235" w:type="pct"/>
            <w:vAlign w:val="center"/>
          </w:tcPr>
          <w:p w14:paraId="241BF94B">
            <w:pPr>
              <w:spacing w:line="240" w:lineRule="auto"/>
              <w:ind w:firstLine="0" w:firstLineChars="0"/>
              <w:jc w:val="center"/>
              <w:rPr>
                <w:rFonts w:cs="Times New Roman"/>
                <w:sz w:val="21"/>
                <w:szCs w:val="21"/>
              </w:rPr>
            </w:pPr>
            <w:r>
              <w:rPr>
                <w:rFonts w:cs="Times New Roman"/>
                <w:sz w:val="21"/>
                <w:szCs w:val="21"/>
              </w:rPr>
              <w:t>N3</w:t>
            </w:r>
          </w:p>
        </w:tc>
        <w:tc>
          <w:tcPr>
            <w:tcW w:w="1312" w:type="pct"/>
            <w:vAlign w:val="center"/>
          </w:tcPr>
          <w:p w14:paraId="60377D66">
            <w:pPr>
              <w:spacing w:line="240" w:lineRule="auto"/>
              <w:ind w:firstLine="0" w:firstLineChars="0"/>
              <w:jc w:val="center"/>
              <w:rPr>
                <w:rFonts w:cs="Times New Roman"/>
                <w:sz w:val="21"/>
                <w:szCs w:val="21"/>
              </w:rPr>
            </w:pPr>
            <w:r>
              <w:rPr>
                <w:rFonts w:cs="Times New Roman"/>
                <w:sz w:val="21"/>
                <w:szCs w:val="21"/>
              </w:rPr>
              <w:t>南</w:t>
            </w:r>
          </w:p>
        </w:tc>
        <w:tc>
          <w:tcPr>
            <w:tcW w:w="1084" w:type="pct"/>
            <w:vAlign w:val="center"/>
          </w:tcPr>
          <w:p w14:paraId="4BD29303">
            <w:pPr>
              <w:spacing w:line="240" w:lineRule="auto"/>
              <w:ind w:firstLine="0" w:firstLineChars="0"/>
              <w:jc w:val="center"/>
              <w:rPr>
                <w:rFonts w:cs="Times New Roman"/>
                <w:sz w:val="21"/>
                <w:szCs w:val="21"/>
              </w:rPr>
            </w:pPr>
            <w:r>
              <w:rPr>
                <w:rFonts w:cs="Times New Roman"/>
                <w:sz w:val="21"/>
                <w:szCs w:val="21"/>
              </w:rPr>
              <w:t>厂界外1m</w:t>
            </w:r>
          </w:p>
        </w:tc>
        <w:tc>
          <w:tcPr>
            <w:tcW w:w="1369" w:type="pct"/>
            <w:vMerge w:val="continue"/>
            <w:vAlign w:val="center"/>
          </w:tcPr>
          <w:p w14:paraId="685EB593">
            <w:pPr>
              <w:spacing w:line="240" w:lineRule="auto"/>
              <w:ind w:firstLine="0" w:firstLineChars="0"/>
              <w:jc w:val="center"/>
              <w:rPr>
                <w:rFonts w:cs="Times New Roman"/>
                <w:sz w:val="21"/>
                <w:szCs w:val="21"/>
              </w:rPr>
            </w:pPr>
          </w:p>
        </w:tc>
      </w:tr>
      <w:tr w14:paraId="05B27DE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235" w:type="pct"/>
            <w:vAlign w:val="center"/>
          </w:tcPr>
          <w:p w14:paraId="11A5A257">
            <w:pPr>
              <w:spacing w:line="240" w:lineRule="auto"/>
              <w:ind w:firstLine="0" w:firstLineChars="0"/>
              <w:jc w:val="center"/>
              <w:rPr>
                <w:rFonts w:cs="Times New Roman"/>
                <w:sz w:val="21"/>
                <w:szCs w:val="21"/>
              </w:rPr>
            </w:pPr>
            <w:r>
              <w:rPr>
                <w:rFonts w:cs="Times New Roman"/>
                <w:sz w:val="21"/>
                <w:szCs w:val="21"/>
              </w:rPr>
              <w:t>N4</w:t>
            </w:r>
          </w:p>
        </w:tc>
        <w:tc>
          <w:tcPr>
            <w:tcW w:w="1312" w:type="pct"/>
            <w:vAlign w:val="center"/>
          </w:tcPr>
          <w:p w14:paraId="1A5193B6">
            <w:pPr>
              <w:spacing w:line="240" w:lineRule="auto"/>
              <w:ind w:firstLine="0" w:firstLineChars="0"/>
              <w:jc w:val="center"/>
              <w:rPr>
                <w:rFonts w:cs="Times New Roman"/>
                <w:sz w:val="21"/>
                <w:szCs w:val="21"/>
              </w:rPr>
            </w:pPr>
            <w:r>
              <w:rPr>
                <w:rFonts w:cs="Times New Roman"/>
                <w:sz w:val="21"/>
                <w:szCs w:val="21"/>
              </w:rPr>
              <w:t>西</w:t>
            </w:r>
          </w:p>
        </w:tc>
        <w:tc>
          <w:tcPr>
            <w:tcW w:w="1084" w:type="pct"/>
            <w:vAlign w:val="center"/>
          </w:tcPr>
          <w:p w14:paraId="469C781F">
            <w:pPr>
              <w:spacing w:line="240" w:lineRule="auto"/>
              <w:ind w:firstLine="0" w:firstLineChars="0"/>
              <w:jc w:val="center"/>
              <w:rPr>
                <w:rFonts w:cs="Times New Roman"/>
                <w:sz w:val="21"/>
                <w:szCs w:val="21"/>
              </w:rPr>
            </w:pPr>
            <w:r>
              <w:rPr>
                <w:rFonts w:cs="Times New Roman"/>
                <w:sz w:val="21"/>
                <w:szCs w:val="21"/>
              </w:rPr>
              <w:t>厂界外1m</w:t>
            </w:r>
          </w:p>
        </w:tc>
        <w:tc>
          <w:tcPr>
            <w:tcW w:w="1369" w:type="pct"/>
            <w:vMerge w:val="continue"/>
            <w:vAlign w:val="center"/>
          </w:tcPr>
          <w:p w14:paraId="7BB91047">
            <w:pPr>
              <w:spacing w:line="240" w:lineRule="auto"/>
              <w:ind w:firstLine="0" w:firstLineChars="0"/>
              <w:jc w:val="center"/>
              <w:rPr>
                <w:rFonts w:cs="Times New Roman"/>
                <w:sz w:val="21"/>
                <w:szCs w:val="21"/>
              </w:rPr>
            </w:pPr>
          </w:p>
        </w:tc>
      </w:tr>
      <w:tr w14:paraId="2270D2F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235" w:type="pct"/>
            <w:vAlign w:val="center"/>
          </w:tcPr>
          <w:p w14:paraId="2B943E50">
            <w:pPr>
              <w:spacing w:line="240" w:lineRule="auto"/>
              <w:ind w:firstLine="0" w:firstLineChars="0"/>
              <w:jc w:val="center"/>
              <w:rPr>
                <w:rFonts w:cs="Times New Roman"/>
                <w:sz w:val="21"/>
                <w:szCs w:val="21"/>
              </w:rPr>
            </w:pPr>
            <w:r>
              <w:rPr>
                <w:rFonts w:cs="Times New Roman"/>
                <w:sz w:val="21"/>
                <w:szCs w:val="21"/>
              </w:rPr>
              <w:t>N5</w:t>
            </w:r>
          </w:p>
        </w:tc>
        <w:tc>
          <w:tcPr>
            <w:tcW w:w="1312" w:type="pct"/>
            <w:vAlign w:val="center"/>
          </w:tcPr>
          <w:p w14:paraId="71275C86">
            <w:pPr>
              <w:spacing w:line="240" w:lineRule="auto"/>
              <w:ind w:firstLine="0" w:firstLineChars="0"/>
              <w:jc w:val="center"/>
              <w:rPr>
                <w:rFonts w:cs="Times New Roman"/>
                <w:sz w:val="21"/>
                <w:szCs w:val="21"/>
              </w:rPr>
            </w:pPr>
            <w:r>
              <w:rPr>
                <w:rFonts w:cs="Times New Roman"/>
                <w:sz w:val="21"/>
                <w:szCs w:val="21"/>
              </w:rPr>
              <w:t>西</w:t>
            </w:r>
          </w:p>
        </w:tc>
        <w:tc>
          <w:tcPr>
            <w:tcW w:w="1084" w:type="pct"/>
            <w:vAlign w:val="center"/>
          </w:tcPr>
          <w:p w14:paraId="0E157C3D">
            <w:pPr>
              <w:spacing w:line="240" w:lineRule="auto"/>
              <w:ind w:firstLine="0" w:firstLineChars="0"/>
              <w:jc w:val="center"/>
              <w:rPr>
                <w:rFonts w:cs="Times New Roman"/>
                <w:sz w:val="21"/>
                <w:szCs w:val="21"/>
              </w:rPr>
            </w:pPr>
            <w:r>
              <w:rPr>
                <w:rFonts w:cs="Times New Roman"/>
                <w:sz w:val="21"/>
                <w:szCs w:val="21"/>
              </w:rPr>
              <w:t>厂界外1m</w:t>
            </w:r>
          </w:p>
        </w:tc>
        <w:tc>
          <w:tcPr>
            <w:tcW w:w="1369" w:type="pct"/>
            <w:vMerge w:val="continue"/>
            <w:vAlign w:val="center"/>
          </w:tcPr>
          <w:p w14:paraId="694BF7DD">
            <w:pPr>
              <w:spacing w:line="240" w:lineRule="auto"/>
              <w:ind w:firstLine="0" w:firstLineChars="0"/>
              <w:jc w:val="center"/>
              <w:rPr>
                <w:rFonts w:cs="Times New Roman"/>
                <w:sz w:val="21"/>
                <w:szCs w:val="21"/>
              </w:rPr>
            </w:pPr>
          </w:p>
        </w:tc>
      </w:tr>
      <w:tr w14:paraId="14C53CB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235" w:type="pct"/>
            <w:vAlign w:val="center"/>
          </w:tcPr>
          <w:p w14:paraId="5D5A4D55">
            <w:pPr>
              <w:spacing w:line="240" w:lineRule="auto"/>
              <w:ind w:firstLine="0" w:firstLineChars="0"/>
              <w:jc w:val="center"/>
              <w:rPr>
                <w:rFonts w:cs="Times New Roman"/>
                <w:sz w:val="21"/>
                <w:szCs w:val="21"/>
              </w:rPr>
            </w:pPr>
            <w:r>
              <w:rPr>
                <w:rFonts w:cs="Times New Roman"/>
                <w:sz w:val="21"/>
                <w:szCs w:val="21"/>
              </w:rPr>
              <w:t>N6</w:t>
            </w:r>
          </w:p>
        </w:tc>
        <w:tc>
          <w:tcPr>
            <w:tcW w:w="1312" w:type="pct"/>
            <w:vAlign w:val="center"/>
          </w:tcPr>
          <w:p w14:paraId="6C559C87">
            <w:pPr>
              <w:spacing w:line="240" w:lineRule="auto"/>
              <w:ind w:firstLine="0" w:firstLineChars="0"/>
              <w:jc w:val="center"/>
              <w:rPr>
                <w:rFonts w:cs="Times New Roman"/>
                <w:sz w:val="21"/>
                <w:szCs w:val="21"/>
              </w:rPr>
            </w:pPr>
            <w:r>
              <w:rPr>
                <w:rFonts w:cs="Times New Roman"/>
                <w:sz w:val="21"/>
                <w:szCs w:val="21"/>
              </w:rPr>
              <w:t>北</w:t>
            </w:r>
          </w:p>
        </w:tc>
        <w:tc>
          <w:tcPr>
            <w:tcW w:w="1084" w:type="pct"/>
            <w:vAlign w:val="center"/>
          </w:tcPr>
          <w:p w14:paraId="2B62E167">
            <w:pPr>
              <w:spacing w:line="240" w:lineRule="auto"/>
              <w:ind w:firstLine="0" w:firstLineChars="0"/>
              <w:jc w:val="center"/>
              <w:rPr>
                <w:rFonts w:cs="Times New Roman"/>
                <w:sz w:val="21"/>
                <w:szCs w:val="21"/>
              </w:rPr>
            </w:pPr>
            <w:r>
              <w:rPr>
                <w:rFonts w:cs="Times New Roman"/>
                <w:sz w:val="21"/>
                <w:szCs w:val="21"/>
              </w:rPr>
              <w:t>厂界外1m</w:t>
            </w:r>
          </w:p>
        </w:tc>
        <w:tc>
          <w:tcPr>
            <w:tcW w:w="1369" w:type="pct"/>
            <w:vMerge w:val="continue"/>
            <w:vAlign w:val="center"/>
          </w:tcPr>
          <w:p w14:paraId="0B6DF7B9">
            <w:pPr>
              <w:spacing w:line="240" w:lineRule="auto"/>
              <w:ind w:firstLine="0" w:firstLineChars="0"/>
              <w:jc w:val="center"/>
              <w:rPr>
                <w:rFonts w:cs="Times New Roman"/>
                <w:sz w:val="21"/>
                <w:szCs w:val="21"/>
              </w:rPr>
            </w:pPr>
          </w:p>
        </w:tc>
      </w:tr>
      <w:tr w14:paraId="1DC47A8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235" w:type="pct"/>
            <w:vAlign w:val="center"/>
          </w:tcPr>
          <w:p w14:paraId="6DB7F1E7">
            <w:pPr>
              <w:spacing w:line="240" w:lineRule="auto"/>
              <w:ind w:firstLine="0" w:firstLineChars="0"/>
              <w:jc w:val="center"/>
              <w:rPr>
                <w:rFonts w:cs="Times New Roman"/>
                <w:sz w:val="21"/>
                <w:szCs w:val="21"/>
              </w:rPr>
            </w:pPr>
            <w:r>
              <w:rPr>
                <w:rFonts w:cs="Times New Roman"/>
                <w:sz w:val="21"/>
                <w:szCs w:val="21"/>
              </w:rPr>
              <w:t>N7</w:t>
            </w:r>
          </w:p>
        </w:tc>
        <w:tc>
          <w:tcPr>
            <w:tcW w:w="1312" w:type="pct"/>
            <w:vAlign w:val="center"/>
          </w:tcPr>
          <w:p w14:paraId="44C8238D">
            <w:pPr>
              <w:spacing w:line="240" w:lineRule="auto"/>
              <w:ind w:firstLine="0" w:firstLineChars="0"/>
              <w:jc w:val="center"/>
              <w:rPr>
                <w:rFonts w:cs="Times New Roman"/>
                <w:sz w:val="21"/>
                <w:szCs w:val="21"/>
              </w:rPr>
            </w:pPr>
            <w:r>
              <w:rPr>
                <w:rFonts w:cs="Times New Roman"/>
                <w:sz w:val="21"/>
                <w:szCs w:val="21"/>
              </w:rPr>
              <w:t>北</w:t>
            </w:r>
          </w:p>
        </w:tc>
        <w:tc>
          <w:tcPr>
            <w:tcW w:w="1084" w:type="pct"/>
            <w:vAlign w:val="center"/>
          </w:tcPr>
          <w:p w14:paraId="4D08C325">
            <w:pPr>
              <w:spacing w:line="240" w:lineRule="auto"/>
              <w:ind w:firstLine="0" w:firstLineChars="0"/>
              <w:jc w:val="center"/>
              <w:rPr>
                <w:rFonts w:cs="Times New Roman"/>
                <w:sz w:val="21"/>
                <w:szCs w:val="21"/>
              </w:rPr>
            </w:pPr>
            <w:r>
              <w:rPr>
                <w:rFonts w:cs="Times New Roman"/>
                <w:sz w:val="21"/>
                <w:szCs w:val="21"/>
              </w:rPr>
              <w:t>厂界外1m</w:t>
            </w:r>
          </w:p>
        </w:tc>
        <w:tc>
          <w:tcPr>
            <w:tcW w:w="1369" w:type="pct"/>
            <w:vMerge w:val="continue"/>
            <w:vAlign w:val="center"/>
          </w:tcPr>
          <w:p w14:paraId="643343FF">
            <w:pPr>
              <w:spacing w:line="240" w:lineRule="auto"/>
              <w:ind w:firstLine="0" w:firstLineChars="0"/>
              <w:jc w:val="center"/>
              <w:rPr>
                <w:rFonts w:cs="Times New Roman"/>
                <w:sz w:val="21"/>
                <w:szCs w:val="21"/>
              </w:rPr>
            </w:pPr>
          </w:p>
        </w:tc>
      </w:tr>
      <w:tr w14:paraId="4C8FBB2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235" w:type="pct"/>
            <w:vAlign w:val="center"/>
          </w:tcPr>
          <w:p w14:paraId="159CA425">
            <w:pPr>
              <w:spacing w:line="240" w:lineRule="auto"/>
              <w:ind w:firstLine="0" w:firstLineChars="0"/>
              <w:jc w:val="center"/>
              <w:rPr>
                <w:rFonts w:cs="Times New Roman"/>
                <w:sz w:val="21"/>
                <w:szCs w:val="21"/>
              </w:rPr>
            </w:pPr>
            <w:r>
              <w:rPr>
                <w:rFonts w:cs="Times New Roman"/>
                <w:sz w:val="21"/>
                <w:szCs w:val="21"/>
              </w:rPr>
              <w:t>N8</w:t>
            </w:r>
          </w:p>
        </w:tc>
        <w:tc>
          <w:tcPr>
            <w:tcW w:w="1312" w:type="pct"/>
            <w:vAlign w:val="center"/>
          </w:tcPr>
          <w:p w14:paraId="3551EDE4">
            <w:pPr>
              <w:spacing w:line="240" w:lineRule="auto"/>
              <w:ind w:firstLine="0" w:firstLineChars="0"/>
              <w:jc w:val="center"/>
              <w:rPr>
                <w:rFonts w:cs="Times New Roman"/>
                <w:sz w:val="21"/>
                <w:szCs w:val="21"/>
              </w:rPr>
            </w:pPr>
            <w:r>
              <w:rPr>
                <w:rFonts w:cs="Times New Roman"/>
                <w:sz w:val="21"/>
                <w:szCs w:val="21"/>
              </w:rPr>
              <w:t>东</w:t>
            </w:r>
          </w:p>
        </w:tc>
        <w:tc>
          <w:tcPr>
            <w:tcW w:w="1084" w:type="pct"/>
            <w:vAlign w:val="center"/>
          </w:tcPr>
          <w:p w14:paraId="2320247D">
            <w:pPr>
              <w:spacing w:line="240" w:lineRule="auto"/>
              <w:ind w:firstLine="0" w:firstLineChars="0"/>
              <w:jc w:val="center"/>
              <w:rPr>
                <w:rFonts w:cs="Times New Roman"/>
                <w:sz w:val="21"/>
                <w:szCs w:val="21"/>
              </w:rPr>
            </w:pPr>
            <w:r>
              <w:rPr>
                <w:rFonts w:cs="Times New Roman"/>
                <w:sz w:val="21"/>
                <w:szCs w:val="21"/>
              </w:rPr>
              <w:t>厂界外1m</w:t>
            </w:r>
          </w:p>
        </w:tc>
        <w:tc>
          <w:tcPr>
            <w:tcW w:w="1369" w:type="pct"/>
            <w:vMerge w:val="continue"/>
            <w:vAlign w:val="center"/>
          </w:tcPr>
          <w:p w14:paraId="23248F07">
            <w:pPr>
              <w:spacing w:line="240" w:lineRule="auto"/>
              <w:ind w:firstLine="0" w:firstLineChars="0"/>
              <w:jc w:val="center"/>
              <w:rPr>
                <w:rFonts w:cs="Times New Roman"/>
                <w:sz w:val="21"/>
                <w:szCs w:val="21"/>
              </w:rPr>
            </w:pPr>
          </w:p>
        </w:tc>
      </w:tr>
    </w:tbl>
    <w:p w14:paraId="410CEA64">
      <w:pPr>
        <w:ind w:firstLine="480"/>
        <w:rPr>
          <w:rFonts w:cs="Times New Roman"/>
        </w:rPr>
      </w:pPr>
      <w:r>
        <w:rPr>
          <w:rFonts w:cs="Times New Roman"/>
        </w:rPr>
        <w:t>（2）监测时间、频次</w:t>
      </w:r>
    </w:p>
    <w:p w14:paraId="2788E2E2">
      <w:pPr>
        <w:ind w:firstLine="480"/>
        <w:rPr>
          <w:rFonts w:cs="Times New Roman"/>
        </w:rPr>
      </w:pPr>
      <w:r>
        <w:rPr>
          <w:rFonts w:hint="eastAsia"/>
        </w:rPr>
        <w:t>现状监测时间为</w:t>
      </w:r>
      <w:r>
        <w:t>202</w:t>
      </w:r>
      <w:r>
        <w:rPr>
          <w:rFonts w:hint="eastAsia"/>
        </w:rPr>
        <w:t>5</w:t>
      </w:r>
      <w:r>
        <w:t>年8月17日~8月19日</w:t>
      </w:r>
      <w:r>
        <w:rPr>
          <w:rFonts w:hint="eastAsia"/>
        </w:rPr>
        <w:t>。</w:t>
      </w:r>
      <w:r>
        <w:rPr>
          <w:rFonts w:cs="Times New Roman"/>
        </w:rPr>
        <w:t>连续监测两天，每天昼夜各一次。</w:t>
      </w:r>
    </w:p>
    <w:p w14:paraId="4974C8CD">
      <w:pPr>
        <w:ind w:firstLine="480"/>
        <w:rPr>
          <w:rFonts w:cs="Times New Roman"/>
        </w:rPr>
      </w:pPr>
      <w:r>
        <w:rPr>
          <w:rFonts w:cs="Times New Roman"/>
        </w:rPr>
        <w:t>（3）监测方法</w:t>
      </w:r>
    </w:p>
    <w:p w14:paraId="20482C01">
      <w:pPr>
        <w:ind w:firstLine="480"/>
        <w:rPr>
          <w:rFonts w:cs="Times New Roman"/>
        </w:rPr>
      </w:pPr>
      <w:r>
        <w:rPr>
          <w:rFonts w:cs="Times New Roman"/>
        </w:rPr>
        <w:t>监测方法按《声环境质量标准》（GB3096-2008）</w:t>
      </w:r>
      <w:r>
        <w:rPr>
          <w:rFonts w:hint="eastAsia" w:cs="Times New Roman"/>
        </w:rPr>
        <w:t>、《工业企业厂界环境噪声》（GB12348-2008）</w:t>
      </w:r>
      <w:r>
        <w:rPr>
          <w:rFonts w:cs="Times New Roman"/>
        </w:rPr>
        <w:t>的要求进行监测。</w:t>
      </w:r>
    </w:p>
    <w:p w14:paraId="0BCCD970">
      <w:pPr>
        <w:ind w:firstLine="0" w:firstLineChars="0"/>
        <w:outlineLvl w:val="3"/>
        <w:rPr>
          <w:rFonts w:cs="Times New Roman"/>
          <w:b/>
          <w:szCs w:val="24"/>
        </w:rPr>
      </w:pPr>
      <w:r>
        <w:rPr>
          <w:rFonts w:cs="Times New Roman"/>
          <w:b/>
          <w:szCs w:val="24"/>
        </w:rPr>
        <w:t xml:space="preserve">5.2.2.2 </w:t>
      </w:r>
      <w:r>
        <w:rPr>
          <w:rFonts w:hint="eastAsia" w:cs="Times New Roman"/>
          <w:b/>
          <w:szCs w:val="24"/>
        </w:rPr>
        <w:t>声环境</w:t>
      </w:r>
      <w:r>
        <w:rPr>
          <w:rFonts w:cs="Times New Roman"/>
          <w:b/>
          <w:szCs w:val="24"/>
        </w:rPr>
        <w:t>现状评价</w:t>
      </w:r>
    </w:p>
    <w:p w14:paraId="4CBE6492">
      <w:pPr>
        <w:ind w:firstLine="480"/>
        <w:rPr>
          <w:rFonts w:cs="Times New Roman"/>
        </w:rPr>
      </w:pPr>
      <w:r>
        <w:rPr>
          <w:rFonts w:cs="Times New Roman"/>
        </w:rPr>
        <w:t>（1）评价方法</w:t>
      </w:r>
    </w:p>
    <w:p w14:paraId="3F25086F">
      <w:pPr>
        <w:ind w:firstLine="480"/>
        <w:rPr>
          <w:rFonts w:cs="Times New Roman"/>
        </w:rPr>
      </w:pPr>
      <w:r>
        <w:rPr>
          <w:rFonts w:cs="Times New Roman"/>
        </w:rPr>
        <w:t>根据噪声现状的监测统计结果，采用与评价标准直接比较的方法（单因子法）对评价范围内的声环境质量现状进行评价。</w:t>
      </w:r>
    </w:p>
    <w:p w14:paraId="0AC16A89">
      <w:pPr>
        <w:ind w:firstLine="480"/>
        <w:rPr>
          <w:rFonts w:cs="Times New Roman"/>
        </w:rPr>
      </w:pPr>
      <w:r>
        <w:rPr>
          <w:rFonts w:cs="Times New Roman"/>
        </w:rPr>
        <w:t>（2）评价标准</w:t>
      </w:r>
    </w:p>
    <w:p w14:paraId="3920C5F0">
      <w:pPr>
        <w:ind w:firstLine="480"/>
        <w:rPr>
          <w:rFonts w:cs="Times New Roman"/>
        </w:rPr>
      </w:pPr>
      <w:r>
        <w:t>以等效连续A声级Leq为评价量，</w:t>
      </w:r>
      <w:r>
        <w:rPr>
          <w:rFonts w:cs="Times New Roman"/>
        </w:rPr>
        <w:t>本项目</w:t>
      </w:r>
      <w:r>
        <w:rPr>
          <w:rFonts w:hint="eastAsia"/>
        </w:rPr>
        <w:t>实测噪声监测点布设于厂界，执行</w:t>
      </w:r>
      <w:r>
        <w:t>《声环境质量标准》（3096-2008）表1中的3类声环境功能区环境噪声限值</w:t>
      </w:r>
      <w:r>
        <w:rPr>
          <w:rFonts w:hint="eastAsia" w:cs="Times New Roman"/>
        </w:rPr>
        <w:t>。</w:t>
      </w:r>
    </w:p>
    <w:p w14:paraId="39565C8F">
      <w:pPr>
        <w:ind w:firstLine="480"/>
        <w:rPr>
          <w:rFonts w:cs="Times New Roman"/>
        </w:rPr>
      </w:pPr>
      <w:r>
        <w:rPr>
          <w:rFonts w:cs="Times New Roman"/>
        </w:rPr>
        <w:t>（3）监测结果与评价</w:t>
      </w:r>
    </w:p>
    <w:p w14:paraId="4129A1A8">
      <w:pPr>
        <w:ind w:firstLine="480"/>
        <w:rPr>
          <w:rFonts w:cs="Times New Roman"/>
        </w:rPr>
      </w:pPr>
      <w:r>
        <w:rPr>
          <w:rFonts w:cs="Times New Roman"/>
        </w:rPr>
        <w:t>噪声监测及评价结果见表5.2</w:t>
      </w:r>
      <w:r>
        <w:rPr>
          <w:rFonts w:hint="eastAsia" w:cs="Times New Roman"/>
        </w:rPr>
        <w:t>.2-2</w:t>
      </w:r>
      <w:r>
        <w:rPr>
          <w:rFonts w:cs="Times New Roman"/>
        </w:rPr>
        <w:t>。</w:t>
      </w:r>
    </w:p>
    <w:p w14:paraId="752B7D59">
      <w:pPr>
        <w:ind w:firstLine="198" w:firstLineChars="82"/>
        <w:jc w:val="center"/>
        <w:rPr>
          <w:rFonts w:cs="Times New Roman"/>
          <w:b/>
          <w:bCs/>
        </w:rPr>
      </w:pPr>
      <w:r>
        <w:rPr>
          <w:rFonts w:cs="Times New Roman"/>
          <w:b/>
          <w:bCs/>
        </w:rPr>
        <w:t>表5.2</w:t>
      </w:r>
      <w:r>
        <w:rPr>
          <w:rFonts w:hint="eastAsia" w:cs="Times New Roman"/>
          <w:b/>
          <w:bCs/>
        </w:rPr>
        <w:t>.2-2</w:t>
      </w:r>
      <w:r>
        <w:rPr>
          <w:rFonts w:cs="Times New Roman"/>
          <w:b/>
          <w:bCs/>
        </w:rPr>
        <w:t xml:space="preserve"> 噪声现状监测结果</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459"/>
        <w:gridCol w:w="2198"/>
        <w:gridCol w:w="2198"/>
        <w:gridCol w:w="2198"/>
        <w:gridCol w:w="1909"/>
      </w:tblGrid>
      <w:tr w14:paraId="24EDA53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Merge w:val="restart"/>
            <w:vAlign w:val="center"/>
          </w:tcPr>
          <w:p w14:paraId="2074BEF0">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监测地点</w:t>
            </w:r>
          </w:p>
        </w:tc>
        <w:tc>
          <w:tcPr>
            <w:tcW w:w="4267" w:type="pct"/>
            <w:gridSpan w:val="4"/>
            <w:vAlign w:val="center"/>
          </w:tcPr>
          <w:p w14:paraId="39CDBD8D">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监测结果</w:t>
            </w:r>
          </w:p>
        </w:tc>
      </w:tr>
      <w:tr w14:paraId="7D22BA0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Merge w:val="continue"/>
            <w:vAlign w:val="center"/>
          </w:tcPr>
          <w:p w14:paraId="4BE6E98B">
            <w:pPr>
              <w:widowControl/>
              <w:adjustRightInd/>
              <w:snapToGrid/>
              <w:spacing w:line="240" w:lineRule="auto"/>
              <w:ind w:firstLine="0" w:firstLineChars="0"/>
              <w:jc w:val="center"/>
              <w:rPr>
                <w:rFonts w:cs="Times New Roman"/>
                <w:kern w:val="0"/>
                <w:sz w:val="21"/>
                <w:szCs w:val="21"/>
              </w:rPr>
            </w:pPr>
          </w:p>
        </w:tc>
        <w:tc>
          <w:tcPr>
            <w:tcW w:w="1103" w:type="pct"/>
            <w:vAlign w:val="center"/>
          </w:tcPr>
          <w:p w14:paraId="749A61CB">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2025.08.17</w:t>
            </w:r>
          </w:p>
        </w:tc>
        <w:tc>
          <w:tcPr>
            <w:tcW w:w="1103" w:type="pct"/>
            <w:vAlign w:val="center"/>
          </w:tcPr>
          <w:p w14:paraId="61A6A2F4">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2025.08.17~08.18</w:t>
            </w:r>
          </w:p>
        </w:tc>
        <w:tc>
          <w:tcPr>
            <w:tcW w:w="1103" w:type="pct"/>
            <w:vAlign w:val="center"/>
          </w:tcPr>
          <w:p w14:paraId="50C64E5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2025.08.18</w:t>
            </w:r>
          </w:p>
        </w:tc>
        <w:tc>
          <w:tcPr>
            <w:tcW w:w="958" w:type="pct"/>
            <w:vAlign w:val="center"/>
          </w:tcPr>
          <w:p w14:paraId="62B96348">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2025.08.18~08.19</w:t>
            </w:r>
          </w:p>
        </w:tc>
      </w:tr>
      <w:tr w14:paraId="482D1B1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Merge w:val="continue"/>
            <w:vAlign w:val="center"/>
          </w:tcPr>
          <w:p w14:paraId="384704C5">
            <w:pPr>
              <w:widowControl/>
              <w:adjustRightInd/>
              <w:snapToGrid/>
              <w:spacing w:line="240" w:lineRule="auto"/>
              <w:ind w:firstLine="0" w:firstLineChars="0"/>
              <w:jc w:val="center"/>
              <w:rPr>
                <w:rFonts w:cs="Times New Roman"/>
                <w:kern w:val="0"/>
                <w:sz w:val="21"/>
                <w:szCs w:val="21"/>
              </w:rPr>
            </w:pPr>
          </w:p>
        </w:tc>
        <w:tc>
          <w:tcPr>
            <w:tcW w:w="1103" w:type="pct"/>
            <w:vAlign w:val="center"/>
          </w:tcPr>
          <w:p w14:paraId="178EC0D3">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昼间</w:t>
            </w:r>
          </w:p>
        </w:tc>
        <w:tc>
          <w:tcPr>
            <w:tcW w:w="1103" w:type="pct"/>
            <w:vAlign w:val="center"/>
          </w:tcPr>
          <w:p w14:paraId="5A882E86">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夜间</w:t>
            </w:r>
          </w:p>
        </w:tc>
        <w:tc>
          <w:tcPr>
            <w:tcW w:w="1103" w:type="pct"/>
            <w:vAlign w:val="center"/>
          </w:tcPr>
          <w:p w14:paraId="356DBCA6">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昼间</w:t>
            </w:r>
          </w:p>
        </w:tc>
        <w:tc>
          <w:tcPr>
            <w:tcW w:w="958" w:type="pct"/>
            <w:vAlign w:val="center"/>
          </w:tcPr>
          <w:p w14:paraId="4DEAEA58">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夜间</w:t>
            </w:r>
          </w:p>
        </w:tc>
      </w:tr>
      <w:tr w14:paraId="7CE58A6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Align w:val="center"/>
          </w:tcPr>
          <w:p w14:paraId="05753B7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N1</w:t>
            </w:r>
          </w:p>
        </w:tc>
        <w:tc>
          <w:tcPr>
            <w:tcW w:w="1103" w:type="pct"/>
            <w:vAlign w:val="center"/>
          </w:tcPr>
          <w:p w14:paraId="7D780718">
            <w:pPr>
              <w:widowControl/>
              <w:adjustRightInd/>
              <w:snapToGrid/>
              <w:spacing w:line="240" w:lineRule="auto"/>
              <w:ind w:firstLine="0" w:firstLineChars="0"/>
              <w:jc w:val="center"/>
              <w:rPr>
                <w:rFonts w:cs="Times New Roman"/>
                <w:kern w:val="0"/>
                <w:sz w:val="21"/>
                <w:szCs w:val="21"/>
              </w:rPr>
            </w:pPr>
            <w:r>
              <w:rPr>
                <w:rFonts w:hint="eastAsia"/>
                <w:sz w:val="21"/>
                <w:szCs w:val="21"/>
              </w:rPr>
              <w:t>57</w:t>
            </w:r>
          </w:p>
        </w:tc>
        <w:tc>
          <w:tcPr>
            <w:tcW w:w="1103" w:type="pct"/>
            <w:vAlign w:val="center"/>
          </w:tcPr>
          <w:p w14:paraId="00B51803">
            <w:pPr>
              <w:widowControl/>
              <w:adjustRightInd/>
              <w:snapToGrid/>
              <w:spacing w:line="240" w:lineRule="auto"/>
              <w:ind w:firstLine="0" w:firstLineChars="0"/>
              <w:jc w:val="center"/>
              <w:rPr>
                <w:rFonts w:cs="Times New Roman"/>
                <w:kern w:val="0"/>
                <w:sz w:val="21"/>
                <w:szCs w:val="21"/>
              </w:rPr>
            </w:pPr>
            <w:r>
              <w:rPr>
                <w:rFonts w:hint="eastAsia"/>
                <w:sz w:val="21"/>
                <w:szCs w:val="21"/>
              </w:rPr>
              <w:t>51</w:t>
            </w:r>
          </w:p>
        </w:tc>
        <w:tc>
          <w:tcPr>
            <w:tcW w:w="1103" w:type="pct"/>
            <w:vAlign w:val="center"/>
          </w:tcPr>
          <w:p w14:paraId="3E66DAF8">
            <w:pPr>
              <w:widowControl/>
              <w:adjustRightInd/>
              <w:snapToGrid/>
              <w:spacing w:line="240" w:lineRule="auto"/>
              <w:ind w:firstLine="0" w:firstLineChars="0"/>
              <w:jc w:val="center"/>
              <w:rPr>
                <w:rFonts w:cs="Times New Roman"/>
                <w:kern w:val="0"/>
                <w:sz w:val="21"/>
                <w:szCs w:val="21"/>
              </w:rPr>
            </w:pPr>
            <w:r>
              <w:rPr>
                <w:rFonts w:hint="eastAsia"/>
                <w:sz w:val="21"/>
                <w:szCs w:val="21"/>
              </w:rPr>
              <w:t>62</w:t>
            </w:r>
          </w:p>
        </w:tc>
        <w:tc>
          <w:tcPr>
            <w:tcW w:w="958" w:type="pct"/>
            <w:vAlign w:val="center"/>
          </w:tcPr>
          <w:p w14:paraId="0AEB388F">
            <w:pPr>
              <w:widowControl/>
              <w:adjustRightInd/>
              <w:snapToGrid/>
              <w:spacing w:line="240" w:lineRule="auto"/>
              <w:ind w:firstLine="0" w:firstLineChars="0"/>
              <w:jc w:val="center"/>
              <w:rPr>
                <w:rFonts w:cs="Times New Roman"/>
                <w:kern w:val="0"/>
                <w:sz w:val="21"/>
                <w:szCs w:val="21"/>
              </w:rPr>
            </w:pPr>
            <w:r>
              <w:rPr>
                <w:rFonts w:hint="eastAsia"/>
                <w:sz w:val="21"/>
                <w:szCs w:val="21"/>
              </w:rPr>
              <w:t>50</w:t>
            </w:r>
          </w:p>
        </w:tc>
      </w:tr>
      <w:tr w14:paraId="6C8CAE5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Align w:val="center"/>
          </w:tcPr>
          <w:p w14:paraId="0CFC9EE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N2</w:t>
            </w:r>
          </w:p>
        </w:tc>
        <w:tc>
          <w:tcPr>
            <w:tcW w:w="1103" w:type="pct"/>
            <w:vAlign w:val="center"/>
          </w:tcPr>
          <w:p w14:paraId="526941B6">
            <w:pPr>
              <w:widowControl/>
              <w:adjustRightInd/>
              <w:snapToGrid/>
              <w:spacing w:line="240" w:lineRule="auto"/>
              <w:ind w:firstLine="0" w:firstLineChars="0"/>
              <w:jc w:val="center"/>
              <w:rPr>
                <w:rFonts w:cs="Times New Roman"/>
                <w:kern w:val="0"/>
                <w:sz w:val="21"/>
                <w:szCs w:val="21"/>
              </w:rPr>
            </w:pPr>
            <w:r>
              <w:rPr>
                <w:rFonts w:hint="eastAsia"/>
                <w:sz w:val="21"/>
                <w:szCs w:val="21"/>
              </w:rPr>
              <w:t>60</w:t>
            </w:r>
          </w:p>
        </w:tc>
        <w:tc>
          <w:tcPr>
            <w:tcW w:w="1103" w:type="pct"/>
            <w:vAlign w:val="center"/>
          </w:tcPr>
          <w:p w14:paraId="2B0AC0A1">
            <w:pPr>
              <w:widowControl/>
              <w:adjustRightInd/>
              <w:snapToGrid/>
              <w:spacing w:line="240" w:lineRule="auto"/>
              <w:ind w:firstLine="0" w:firstLineChars="0"/>
              <w:jc w:val="center"/>
              <w:rPr>
                <w:rFonts w:cs="Times New Roman"/>
                <w:kern w:val="0"/>
                <w:sz w:val="21"/>
                <w:szCs w:val="21"/>
              </w:rPr>
            </w:pPr>
            <w:r>
              <w:rPr>
                <w:rFonts w:hint="eastAsia"/>
                <w:sz w:val="21"/>
                <w:szCs w:val="21"/>
              </w:rPr>
              <w:t>52</w:t>
            </w:r>
          </w:p>
        </w:tc>
        <w:tc>
          <w:tcPr>
            <w:tcW w:w="1103" w:type="pct"/>
            <w:vAlign w:val="center"/>
          </w:tcPr>
          <w:p w14:paraId="568CAE56">
            <w:pPr>
              <w:widowControl/>
              <w:adjustRightInd/>
              <w:snapToGrid/>
              <w:spacing w:line="240" w:lineRule="auto"/>
              <w:ind w:firstLine="0" w:firstLineChars="0"/>
              <w:jc w:val="center"/>
              <w:rPr>
                <w:rFonts w:cs="Times New Roman"/>
                <w:kern w:val="0"/>
                <w:sz w:val="21"/>
                <w:szCs w:val="21"/>
              </w:rPr>
            </w:pPr>
            <w:r>
              <w:rPr>
                <w:rFonts w:hint="eastAsia"/>
                <w:sz w:val="21"/>
                <w:szCs w:val="21"/>
              </w:rPr>
              <w:t>63</w:t>
            </w:r>
          </w:p>
        </w:tc>
        <w:tc>
          <w:tcPr>
            <w:tcW w:w="958" w:type="pct"/>
            <w:vAlign w:val="center"/>
          </w:tcPr>
          <w:p w14:paraId="6E090EE1">
            <w:pPr>
              <w:widowControl/>
              <w:adjustRightInd/>
              <w:snapToGrid/>
              <w:spacing w:line="240" w:lineRule="auto"/>
              <w:ind w:firstLine="0" w:firstLineChars="0"/>
              <w:jc w:val="center"/>
              <w:rPr>
                <w:rFonts w:cs="Times New Roman"/>
                <w:kern w:val="0"/>
                <w:sz w:val="21"/>
                <w:szCs w:val="21"/>
              </w:rPr>
            </w:pPr>
            <w:r>
              <w:rPr>
                <w:rFonts w:hint="eastAsia"/>
                <w:sz w:val="21"/>
                <w:szCs w:val="21"/>
              </w:rPr>
              <w:t>50</w:t>
            </w:r>
          </w:p>
        </w:tc>
      </w:tr>
      <w:tr w14:paraId="253A9E1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Align w:val="center"/>
          </w:tcPr>
          <w:p w14:paraId="6C085ED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N3</w:t>
            </w:r>
          </w:p>
        </w:tc>
        <w:tc>
          <w:tcPr>
            <w:tcW w:w="1103" w:type="pct"/>
            <w:vAlign w:val="center"/>
          </w:tcPr>
          <w:p w14:paraId="182C7E2F">
            <w:pPr>
              <w:widowControl/>
              <w:adjustRightInd/>
              <w:snapToGrid/>
              <w:spacing w:line="240" w:lineRule="auto"/>
              <w:ind w:firstLine="0" w:firstLineChars="0"/>
              <w:jc w:val="center"/>
              <w:rPr>
                <w:rFonts w:cs="Times New Roman"/>
                <w:kern w:val="0"/>
                <w:sz w:val="21"/>
                <w:szCs w:val="21"/>
              </w:rPr>
            </w:pPr>
            <w:r>
              <w:rPr>
                <w:rFonts w:hint="eastAsia"/>
                <w:sz w:val="21"/>
                <w:szCs w:val="21"/>
              </w:rPr>
              <w:t>59</w:t>
            </w:r>
          </w:p>
        </w:tc>
        <w:tc>
          <w:tcPr>
            <w:tcW w:w="1103" w:type="pct"/>
            <w:vAlign w:val="center"/>
          </w:tcPr>
          <w:p w14:paraId="7DF19D93">
            <w:pPr>
              <w:widowControl/>
              <w:adjustRightInd/>
              <w:snapToGrid/>
              <w:spacing w:line="240" w:lineRule="auto"/>
              <w:ind w:firstLine="0" w:firstLineChars="0"/>
              <w:jc w:val="center"/>
              <w:rPr>
                <w:rFonts w:cs="Times New Roman"/>
                <w:kern w:val="0"/>
                <w:sz w:val="21"/>
                <w:szCs w:val="21"/>
              </w:rPr>
            </w:pPr>
            <w:r>
              <w:rPr>
                <w:rFonts w:hint="eastAsia"/>
                <w:sz w:val="21"/>
                <w:szCs w:val="21"/>
              </w:rPr>
              <w:t>53</w:t>
            </w:r>
          </w:p>
        </w:tc>
        <w:tc>
          <w:tcPr>
            <w:tcW w:w="1103" w:type="pct"/>
            <w:vAlign w:val="center"/>
          </w:tcPr>
          <w:p w14:paraId="3936FBB3">
            <w:pPr>
              <w:widowControl/>
              <w:adjustRightInd/>
              <w:snapToGrid/>
              <w:spacing w:line="240" w:lineRule="auto"/>
              <w:ind w:firstLine="0" w:firstLineChars="0"/>
              <w:jc w:val="center"/>
              <w:rPr>
                <w:rFonts w:cs="Times New Roman"/>
                <w:kern w:val="0"/>
                <w:sz w:val="21"/>
                <w:szCs w:val="21"/>
              </w:rPr>
            </w:pPr>
            <w:r>
              <w:rPr>
                <w:rFonts w:hint="eastAsia"/>
                <w:sz w:val="21"/>
                <w:szCs w:val="21"/>
              </w:rPr>
              <w:t>60</w:t>
            </w:r>
          </w:p>
        </w:tc>
        <w:tc>
          <w:tcPr>
            <w:tcW w:w="958" w:type="pct"/>
            <w:vAlign w:val="center"/>
          </w:tcPr>
          <w:p w14:paraId="0D62E011">
            <w:pPr>
              <w:widowControl/>
              <w:adjustRightInd/>
              <w:snapToGrid/>
              <w:spacing w:line="240" w:lineRule="auto"/>
              <w:ind w:firstLine="0" w:firstLineChars="0"/>
              <w:jc w:val="center"/>
              <w:rPr>
                <w:rFonts w:cs="Times New Roman"/>
                <w:kern w:val="0"/>
                <w:sz w:val="21"/>
                <w:szCs w:val="21"/>
              </w:rPr>
            </w:pPr>
            <w:r>
              <w:rPr>
                <w:rFonts w:hint="eastAsia"/>
                <w:sz w:val="21"/>
                <w:szCs w:val="21"/>
              </w:rPr>
              <w:t>51</w:t>
            </w:r>
          </w:p>
        </w:tc>
      </w:tr>
      <w:tr w14:paraId="5D53A34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Align w:val="center"/>
          </w:tcPr>
          <w:p w14:paraId="54CF3E0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N4</w:t>
            </w:r>
          </w:p>
        </w:tc>
        <w:tc>
          <w:tcPr>
            <w:tcW w:w="1103" w:type="pct"/>
            <w:vAlign w:val="center"/>
          </w:tcPr>
          <w:p w14:paraId="2D8C824B">
            <w:pPr>
              <w:widowControl/>
              <w:adjustRightInd/>
              <w:snapToGrid/>
              <w:spacing w:line="240" w:lineRule="auto"/>
              <w:ind w:firstLine="0" w:firstLineChars="0"/>
              <w:jc w:val="center"/>
              <w:rPr>
                <w:rFonts w:cs="Times New Roman"/>
                <w:kern w:val="0"/>
                <w:sz w:val="21"/>
                <w:szCs w:val="21"/>
              </w:rPr>
            </w:pPr>
            <w:r>
              <w:rPr>
                <w:rFonts w:hint="eastAsia"/>
                <w:sz w:val="21"/>
                <w:szCs w:val="21"/>
              </w:rPr>
              <w:t>61</w:t>
            </w:r>
          </w:p>
        </w:tc>
        <w:tc>
          <w:tcPr>
            <w:tcW w:w="1103" w:type="pct"/>
            <w:vAlign w:val="center"/>
          </w:tcPr>
          <w:p w14:paraId="026F3D9C">
            <w:pPr>
              <w:widowControl/>
              <w:adjustRightInd/>
              <w:snapToGrid/>
              <w:spacing w:line="240" w:lineRule="auto"/>
              <w:ind w:firstLine="0" w:firstLineChars="0"/>
              <w:jc w:val="center"/>
              <w:rPr>
                <w:rFonts w:cs="Times New Roman"/>
                <w:kern w:val="0"/>
                <w:sz w:val="21"/>
                <w:szCs w:val="21"/>
              </w:rPr>
            </w:pPr>
            <w:r>
              <w:rPr>
                <w:rFonts w:hint="eastAsia"/>
                <w:sz w:val="21"/>
                <w:szCs w:val="21"/>
              </w:rPr>
              <w:t>50</w:t>
            </w:r>
          </w:p>
        </w:tc>
        <w:tc>
          <w:tcPr>
            <w:tcW w:w="1103" w:type="pct"/>
            <w:vAlign w:val="center"/>
          </w:tcPr>
          <w:p w14:paraId="009B2C4B">
            <w:pPr>
              <w:widowControl/>
              <w:adjustRightInd/>
              <w:snapToGrid/>
              <w:spacing w:line="240" w:lineRule="auto"/>
              <w:ind w:firstLine="0" w:firstLineChars="0"/>
              <w:jc w:val="center"/>
              <w:rPr>
                <w:rFonts w:cs="Times New Roman"/>
                <w:kern w:val="0"/>
                <w:sz w:val="21"/>
                <w:szCs w:val="21"/>
              </w:rPr>
            </w:pPr>
            <w:r>
              <w:rPr>
                <w:rFonts w:hint="eastAsia"/>
                <w:sz w:val="21"/>
                <w:szCs w:val="21"/>
              </w:rPr>
              <w:t>59</w:t>
            </w:r>
          </w:p>
        </w:tc>
        <w:tc>
          <w:tcPr>
            <w:tcW w:w="958" w:type="pct"/>
            <w:vAlign w:val="center"/>
          </w:tcPr>
          <w:p w14:paraId="5BFEE993">
            <w:pPr>
              <w:widowControl/>
              <w:adjustRightInd/>
              <w:snapToGrid/>
              <w:spacing w:line="240" w:lineRule="auto"/>
              <w:ind w:firstLine="0" w:firstLineChars="0"/>
              <w:jc w:val="center"/>
              <w:rPr>
                <w:rFonts w:cs="Times New Roman"/>
                <w:kern w:val="0"/>
                <w:sz w:val="21"/>
                <w:szCs w:val="21"/>
              </w:rPr>
            </w:pPr>
            <w:r>
              <w:rPr>
                <w:rFonts w:hint="eastAsia"/>
                <w:sz w:val="21"/>
                <w:szCs w:val="21"/>
              </w:rPr>
              <w:t>51</w:t>
            </w:r>
          </w:p>
        </w:tc>
      </w:tr>
      <w:tr w14:paraId="73ECEB6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Align w:val="center"/>
          </w:tcPr>
          <w:p w14:paraId="6CACDE8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N5</w:t>
            </w:r>
          </w:p>
        </w:tc>
        <w:tc>
          <w:tcPr>
            <w:tcW w:w="1103" w:type="pct"/>
            <w:vAlign w:val="center"/>
          </w:tcPr>
          <w:p w14:paraId="3EE27A53">
            <w:pPr>
              <w:widowControl/>
              <w:adjustRightInd/>
              <w:snapToGrid/>
              <w:spacing w:line="240" w:lineRule="auto"/>
              <w:ind w:firstLine="0" w:firstLineChars="0"/>
              <w:jc w:val="center"/>
              <w:rPr>
                <w:rFonts w:cs="Times New Roman"/>
                <w:kern w:val="0"/>
                <w:sz w:val="21"/>
                <w:szCs w:val="21"/>
              </w:rPr>
            </w:pPr>
            <w:r>
              <w:rPr>
                <w:rFonts w:hint="eastAsia"/>
                <w:sz w:val="21"/>
                <w:szCs w:val="21"/>
              </w:rPr>
              <w:t>59</w:t>
            </w:r>
          </w:p>
        </w:tc>
        <w:tc>
          <w:tcPr>
            <w:tcW w:w="1103" w:type="pct"/>
            <w:vAlign w:val="center"/>
          </w:tcPr>
          <w:p w14:paraId="117B9780">
            <w:pPr>
              <w:widowControl/>
              <w:adjustRightInd/>
              <w:snapToGrid/>
              <w:spacing w:line="240" w:lineRule="auto"/>
              <w:ind w:firstLine="0" w:firstLineChars="0"/>
              <w:jc w:val="center"/>
              <w:rPr>
                <w:rFonts w:cs="Times New Roman"/>
                <w:kern w:val="0"/>
                <w:sz w:val="21"/>
                <w:szCs w:val="21"/>
              </w:rPr>
            </w:pPr>
            <w:r>
              <w:rPr>
                <w:rFonts w:hint="eastAsia"/>
                <w:sz w:val="21"/>
                <w:szCs w:val="21"/>
              </w:rPr>
              <w:t>50</w:t>
            </w:r>
          </w:p>
        </w:tc>
        <w:tc>
          <w:tcPr>
            <w:tcW w:w="1103" w:type="pct"/>
            <w:vAlign w:val="center"/>
          </w:tcPr>
          <w:p w14:paraId="4D6FB8B4">
            <w:pPr>
              <w:widowControl/>
              <w:adjustRightInd/>
              <w:snapToGrid/>
              <w:spacing w:line="240" w:lineRule="auto"/>
              <w:ind w:firstLine="0" w:firstLineChars="0"/>
              <w:jc w:val="center"/>
              <w:rPr>
                <w:rFonts w:cs="Times New Roman"/>
                <w:kern w:val="0"/>
                <w:sz w:val="21"/>
                <w:szCs w:val="21"/>
              </w:rPr>
            </w:pPr>
            <w:r>
              <w:rPr>
                <w:rFonts w:hint="eastAsia"/>
                <w:sz w:val="21"/>
                <w:szCs w:val="21"/>
              </w:rPr>
              <w:t>60</w:t>
            </w:r>
          </w:p>
        </w:tc>
        <w:tc>
          <w:tcPr>
            <w:tcW w:w="958" w:type="pct"/>
            <w:vAlign w:val="center"/>
          </w:tcPr>
          <w:p w14:paraId="520DBBDD">
            <w:pPr>
              <w:widowControl/>
              <w:adjustRightInd/>
              <w:snapToGrid/>
              <w:spacing w:line="240" w:lineRule="auto"/>
              <w:ind w:firstLine="0" w:firstLineChars="0"/>
              <w:jc w:val="center"/>
              <w:rPr>
                <w:rFonts w:cs="Times New Roman"/>
                <w:kern w:val="0"/>
                <w:sz w:val="21"/>
                <w:szCs w:val="21"/>
              </w:rPr>
            </w:pPr>
            <w:r>
              <w:rPr>
                <w:rFonts w:hint="eastAsia"/>
                <w:sz w:val="21"/>
                <w:szCs w:val="21"/>
              </w:rPr>
              <w:t>52</w:t>
            </w:r>
          </w:p>
        </w:tc>
      </w:tr>
      <w:tr w14:paraId="7B9F3A8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Align w:val="center"/>
          </w:tcPr>
          <w:p w14:paraId="630F60E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N6</w:t>
            </w:r>
          </w:p>
        </w:tc>
        <w:tc>
          <w:tcPr>
            <w:tcW w:w="1103" w:type="pct"/>
            <w:vAlign w:val="center"/>
          </w:tcPr>
          <w:p w14:paraId="600638D7">
            <w:pPr>
              <w:widowControl/>
              <w:adjustRightInd/>
              <w:snapToGrid/>
              <w:spacing w:line="240" w:lineRule="auto"/>
              <w:ind w:firstLine="0" w:firstLineChars="0"/>
              <w:jc w:val="center"/>
              <w:rPr>
                <w:rFonts w:cs="Times New Roman"/>
                <w:kern w:val="0"/>
                <w:sz w:val="21"/>
                <w:szCs w:val="21"/>
              </w:rPr>
            </w:pPr>
            <w:r>
              <w:rPr>
                <w:rFonts w:hint="eastAsia"/>
                <w:sz w:val="21"/>
                <w:szCs w:val="21"/>
              </w:rPr>
              <w:t>59</w:t>
            </w:r>
          </w:p>
        </w:tc>
        <w:tc>
          <w:tcPr>
            <w:tcW w:w="1103" w:type="pct"/>
            <w:vAlign w:val="center"/>
          </w:tcPr>
          <w:p w14:paraId="69BF7AA7">
            <w:pPr>
              <w:widowControl/>
              <w:adjustRightInd/>
              <w:snapToGrid/>
              <w:spacing w:line="240" w:lineRule="auto"/>
              <w:ind w:firstLine="0" w:firstLineChars="0"/>
              <w:jc w:val="center"/>
              <w:rPr>
                <w:rFonts w:cs="Times New Roman"/>
                <w:kern w:val="0"/>
                <w:sz w:val="21"/>
                <w:szCs w:val="21"/>
              </w:rPr>
            </w:pPr>
            <w:r>
              <w:rPr>
                <w:rFonts w:hint="eastAsia"/>
                <w:sz w:val="21"/>
                <w:szCs w:val="21"/>
              </w:rPr>
              <w:t>50</w:t>
            </w:r>
          </w:p>
        </w:tc>
        <w:tc>
          <w:tcPr>
            <w:tcW w:w="1103" w:type="pct"/>
            <w:vAlign w:val="center"/>
          </w:tcPr>
          <w:p w14:paraId="71D13DBE">
            <w:pPr>
              <w:widowControl/>
              <w:adjustRightInd/>
              <w:snapToGrid/>
              <w:spacing w:line="240" w:lineRule="auto"/>
              <w:ind w:firstLine="0" w:firstLineChars="0"/>
              <w:jc w:val="center"/>
              <w:rPr>
                <w:rFonts w:cs="Times New Roman"/>
                <w:kern w:val="0"/>
                <w:sz w:val="21"/>
                <w:szCs w:val="21"/>
              </w:rPr>
            </w:pPr>
            <w:r>
              <w:rPr>
                <w:rFonts w:hint="eastAsia"/>
                <w:sz w:val="21"/>
                <w:szCs w:val="21"/>
              </w:rPr>
              <w:t>59</w:t>
            </w:r>
          </w:p>
        </w:tc>
        <w:tc>
          <w:tcPr>
            <w:tcW w:w="958" w:type="pct"/>
            <w:vAlign w:val="center"/>
          </w:tcPr>
          <w:p w14:paraId="033AA381">
            <w:pPr>
              <w:widowControl/>
              <w:adjustRightInd/>
              <w:snapToGrid/>
              <w:spacing w:line="240" w:lineRule="auto"/>
              <w:ind w:firstLine="0" w:firstLineChars="0"/>
              <w:jc w:val="center"/>
              <w:rPr>
                <w:rFonts w:cs="Times New Roman"/>
                <w:kern w:val="0"/>
                <w:sz w:val="21"/>
                <w:szCs w:val="21"/>
              </w:rPr>
            </w:pPr>
            <w:r>
              <w:rPr>
                <w:rFonts w:hint="eastAsia"/>
                <w:sz w:val="21"/>
                <w:szCs w:val="21"/>
              </w:rPr>
              <w:t>51</w:t>
            </w:r>
          </w:p>
        </w:tc>
      </w:tr>
      <w:tr w14:paraId="125CFB8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Align w:val="center"/>
          </w:tcPr>
          <w:p w14:paraId="2695C68F">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N</w:t>
            </w:r>
            <w:r>
              <w:rPr>
                <w:rFonts w:cs="Times New Roman"/>
                <w:kern w:val="0"/>
                <w:sz w:val="21"/>
                <w:szCs w:val="21"/>
              </w:rPr>
              <w:t>7</w:t>
            </w:r>
          </w:p>
        </w:tc>
        <w:tc>
          <w:tcPr>
            <w:tcW w:w="1103" w:type="pct"/>
            <w:vAlign w:val="center"/>
          </w:tcPr>
          <w:p w14:paraId="5AEF2142">
            <w:pPr>
              <w:widowControl/>
              <w:adjustRightInd/>
              <w:snapToGrid/>
              <w:spacing w:line="240" w:lineRule="auto"/>
              <w:ind w:firstLine="0" w:firstLineChars="0"/>
              <w:jc w:val="center"/>
              <w:rPr>
                <w:rFonts w:cs="Times New Roman"/>
                <w:kern w:val="0"/>
                <w:sz w:val="21"/>
                <w:szCs w:val="21"/>
              </w:rPr>
            </w:pPr>
            <w:r>
              <w:rPr>
                <w:rFonts w:hint="eastAsia"/>
                <w:sz w:val="21"/>
                <w:szCs w:val="21"/>
              </w:rPr>
              <w:t>59</w:t>
            </w:r>
          </w:p>
        </w:tc>
        <w:tc>
          <w:tcPr>
            <w:tcW w:w="1103" w:type="pct"/>
            <w:vAlign w:val="center"/>
          </w:tcPr>
          <w:p w14:paraId="22DBBB7E">
            <w:pPr>
              <w:widowControl/>
              <w:adjustRightInd/>
              <w:snapToGrid/>
              <w:spacing w:line="240" w:lineRule="auto"/>
              <w:ind w:firstLine="0" w:firstLineChars="0"/>
              <w:jc w:val="center"/>
              <w:rPr>
                <w:rFonts w:cs="Times New Roman"/>
                <w:kern w:val="0"/>
                <w:sz w:val="21"/>
                <w:szCs w:val="21"/>
              </w:rPr>
            </w:pPr>
            <w:r>
              <w:rPr>
                <w:rFonts w:hint="eastAsia"/>
                <w:sz w:val="21"/>
                <w:szCs w:val="21"/>
              </w:rPr>
              <w:t>51</w:t>
            </w:r>
          </w:p>
        </w:tc>
        <w:tc>
          <w:tcPr>
            <w:tcW w:w="1103" w:type="pct"/>
            <w:vAlign w:val="center"/>
          </w:tcPr>
          <w:p w14:paraId="62B4946F">
            <w:pPr>
              <w:widowControl/>
              <w:adjustRightInd/>
              <w:snapToGrid/>
              <w:spacing w:line="240" w:lineRule="auto"/>
              <w:ind w:firstLine="0" w:firstLineChars="0"/>
              <w:jc w:val="center"/>
              <w:rPr>
                <w:rFonts w:cs="Times New Roman"/>
                <w:kern w:val="0"/>
                <w:sz w:val="21"/>
                <w:szCs w:val="21"/>
              </w:rPr>
            </w:pPr>
            <w:r>
              <w:rPr>
                <w:rFonts w:hint="eastAsia"/>
                <w:sz w:val="21"/>
                <w:szCs w:val="21"/>
              </w:rPr>
              <w:t>59</w:t>
            </w:r>
          </w:p>
        </w:tc>
        <w:tc>
          <w:tcPr>
            <w:tcW w:w="958" w:type="pct"/>
            <w:vAlign w:val="center"/>
          </w:tcPr>
          <w:p w14:paraId="44AF40FD">
            <w:pPr>
              <w:widowControl/>
              <w:adjustRightInd/>
              <w:snapToGrid/>
              <w:spacing w:line="240" w:lineRule="auto"/>
              <w:ind w:firstLine="0" w:firstLineChars="0"/>
              <w:jc w:val="center"/>
              <w:rPr>
                <w:rFonts w:cs="Times New Roman"/>
                <w:kern w:val="0"/>
                <w:sz w:val="21"/>
                <w:szCs w:val="21"/>
              </w:rPr>
            </w:pPr>
            <w:r>
              <w:rPr>
                <w:rFonts w:hint="eastAsia"/>
                <w:sz w:val="21"/>
                <w:szCs w:val="21"/>
              </w:rPr>
              <w:t>51</w:t>
            </w:r>
          </w:p>
        </w:tc>
      </w:tr>
      <w:tr w14:paraId="19C9D50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Align w:val="center"/>
          </w:tcPr>
          <w:p w14:paraId="14297CA7">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N</w:t>
            </w:r>
            <w:r>
              <w:rPr>
                <w:rFonts w:cs="Times New Roman"/>
                <w:kern w:val="0"/>
                <w:sz w:val="21"/>
                <w:szCs w:val="21"/>
              </w:rPr>
              <w:t>8</w:t>
            </w:r>
          </w:p>
        </w:tc>
        <w:tc>
          <w:tcPr>
            <w:tcW w:w="1103" w:type="pct"/>
            <w:vAlign w:val="center"/>
          </w:tcPr>
          <w:p w14:paraId="169FBEA7">
            <w:pPr>
              <w:widowControl/>
              <w:adjustRightInd/>
              <w:snapToGrid/>
              <w:spacing w:line="240" w:lineRule="auto"/>
              <w:ind w:firstLine="0" w:firstLineChars="0"/>
              <w:jc w:val="center"/>
              <w:rPr>
                <w:rFonts w:cs="Times New Roman"/>
                <w:kern w:val="0"/>
                <w:sz w:val="21"/>
                <w:szCs w:val="21"/>
              </w:rPr>
            </w:pPr>
            <w:r>
              <w:rPr>
                <w:rFonts w:hint="eastAsia"/>
                <w:sz w:val="21"/>
                <w:szCs w:val="21"/>
              </w:rPr>
              <w:t>59</w:t>
            </w:r>
          </w:p>
        </w:tc>
        <w:tc>
          <w:tcPr>
            <w:tcW w:w="1103" w:type="pct"/>
            <w:vAlign w:val="center"/>
          </w:tcPr>
          <w:p w14:paraId="0961D80D">
            <w:pPr>
              <w:widowControl/>
              <w:adjustRightInd/>
              <w:snapToGrid/>
              <w:spacing w:line="240" w:lineRule="auto"/>
              <w:ind w:firstLine="0" w:firstLineChars="0"/>
              <w:jc w:val="center"/>
              <w:rPr>
                <w:rFonts w:cs="Times New Roman"/>
                <w:kern w:val="0"/>
                <w:sz w:val="21"/>
                <w:szCs w:val="21"/>
              </w:rPr>
            </w:pPr>
            <w:r>
              <w:rPr>
                <w:rFonts w:hint="eastAsia"/>
                <w:sz w:val="21"/>
                <w:szCs w:val="21"/>
              </w:rPr>
              <w:t>51</w:t>
            </w:r>
          </w:p>
        </w:tc>
        <w:tc>
          <w:tcPr>
            <w:tcW w:w="1103" w:type="pct"/>
            <w:vAlign w:val="center"/>
          </w:tcPr>
          <w:p w14:paraId="09AA13DD">
            <w:pPr>
              <w:widowControl/>
              <w:adjustRightInd/>
              <w:snapToGrid/>
              <w:spacing w:line="240" w:lineRule="auto"/>
              <w:ind w:firstLine="0" w:firstLineChars="0"/>
              <w:jc w:val="center"/>
              <w:rPr>
                <w:rFonts w:cs="Times New Roman"/>
                <w:kern w:val="0"/>
                <w:sz w:val="21"/>
                <w:szCs w:val="21"/>
              </w:rPr>
            </w:pPr>
            <w:r>
              <w:rPr>
                <w:rFonts w:hint="eastAsia"/>
                <w:sz w:val="21"/>
                <w:szCs w:val="21"/>
              </w:rPr>
              <w:t>57</w:t>
            </w:r>
          </w:p>
        </w:tc>
        <w:tc>
          <w:tcPr>
            <w:tcW w:w="958" w:type="pct"/>
            <w:vAlign w:val="center"/>
          </w:tcPr>
          <w:p w14:paraId="5CC8AE0B">
            <w:pPr>
              <w:widowControl/>
              <w:adjustRightInd/>
              <w:snapToGrid/>
              <w:spacing w:line="240" w:lineRule="auto"/>
              <w:ind w:firstLine="0" w:firstLineChars="0"/>
              <w:jc w:val="center"/>
              <w:rPr>
                <w:rFonts w:cs="Times New Roman"/>
                <w:kern w:val="0"/>
                <w:sz w:val="21"/>
                <w:szCs w:val="21"/>
              </w:rPr>
            </w:pPr>
            <w:r>
              <w:rPr>
                <w:rFonts w:hint="eastAsia"/>
                <w:sz w:val="21"/>
                <w:szCs w:val="21"/>
              </w:rPr>
              <w:t>52</w:t>
            </w:r>
          </w:p>
        </w:tc>
      </w:tr>
      <w:tr w14:paraId="19763A9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Align w:val="center"/>
          </w:tcPr>
          <w:p w14:paraId="6EFD6E9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评价标准</w:t>
            </w:r>
          </w:p>
        </w:tc>
        <w:tc>
          <w:tcPr>
            <w:tcW w:w="1103" w:type="pct"/>
            <w:vAlign w:val="center"/>
          </w:tcPr>
          <w:p w14:paraId="0B89626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65</w:t>
            </w:r>
          </w:p>
        </w:tc>
        <w:tc>
          <w:tcPr>
            <w:tcW w:w="1103" w:type="pct"/>
            <w:vAlign w:val="center"/>
          </w:tcPr>
          <w:p w14:paraId="30914D3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55</w:t>
            </w:r>
          </w:p>
        </w:tc>
        <w:tc>
          <w:tcPr>
            <w:tcW w:w="1103" w:type="pct"/>
            <w:vAlign w:val="center"/>
          </w:tcPr>
          <w:p w14:paraId="514BB5C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65</w:t>
            </w:r>
          </w:p>
        </w:tc>
        <w:tc>
          <w:tcPr>
            <w:tcW w:w="958" w:type="pct"/>
            <w:vAlign w:val="center"/>
          </w:tcPr>
          <w:p w14:paraId="6089971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55</w:t>
            </w:r>
          </w:p>
        </w:tc>
      </w:tr>
      <w:tr w14:paraId="632DE42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33" w:type="pct"/>
            <w:vAlign w:val="center"/>
          </w:tcPr>
          <w:p w14:paraId="67B2F95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达标情况</w:t>
            </w:r>
          </w:p>
        </w:tc>
        <w:tc>
          <w:tcPr>
            <w:tcW w:w="1103" w:type="pct"/>
            <w:vAlign w:val="center"/>
          </w:tcPr>
          <w:p w14:paraId="58145ED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c>
          <w:tcPr>
            <w:tcW w:w="1103" w:type="pct"/>
            <w:vAlign w:val="center"/>
          </w:tcPr>
          <w:p w14:paraId="2086341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c>
          <w:tcPr>
            <w:tcW w:w="1103" w:type="pct"/>
            <w:vAlign w:val="center"/>
          </w:tcPr>
          <w:p w14:paraId="5789511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c>
          <w:tcPr>
            <w:tcW w:w="958" w:type="pct"/>
            <w:vAlign w:val="center"/>
          </w:tcPr>
          <w:p w14:paraId="49F8A71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bl>
    <w:p w14:paraId="7295C597">
      <w:pPr>
        <w:ind w:firstLine="480"/>
        <w:rPr>
          <w:rFonts w:cs="Times New Roman"/>
        </w:rPr>
      </w:pPr>
      <w:r>
        <w:rPr>
          <w:rFonts w:cs="Times New Roman"/>
        </w:rPr>
        <w:t>由表5.2.2-2可知，</w:t>
      </w:r>
      <w:r>
        <w:rPr>
          <w:rFonts w:hint="eastAsia" w:cs="Times New Roman"/>
        </w:rPr>
        <w:t>本项目</w:t>
      </w:r>
      <w:r>
        <w:rPr>
          <w:rFonts w:cs="Times New Roman"/>
        </w:rPr>
        <w:t>厂界</w:t>
      </w:r>
      <w:r>
        <w:rPr>
          <w:rFonts w:hint="eastAsia" w:cs="Times New Roman"/>
        </w:rPr>
        <w:t>外声环境保护目标处</w:t>
      </w:r>
      <w:r>
        <w:rPr>
          <w:rFonts w:cs="Times New Roman"/>
        </w:rPr>
        <w:t>N1-N8各监测点</w:t>
      </w:r>
      <w:r>
        <w:rPr>
          <w:rFonts w:hint="eastAsia" w:cs="Times New Roman"/>
        </w:rPr>
        <w:t>均满足</w:t>
      </w:r>
      <w:r>
        <w:rPr>
          <w:rFonts w:cs="Times New Roman"/>
        </w:rPr>
        <w:t>《声环境质量标准》（GB3096-2008）中的3类标准</w:t>
      </w:r>
      <w:r>
        <w:rPr>
          <w:rFonts w:hint="eastAsia" w:cs="Times New Roman"/>
        </w:rPr>
        <w:t xml:space="preserve">。 </w:t>
      </w:r>
    </w:p>
    <w:p w14:paraId="76CA1881">
      <w:pPr>
        <w:widowControl/>
        <w:ind w:firstLine="0" w:firstLineChars="0"/>
        <w:outlineLvl w:val="2"/>
        <w:rPr>
          <w:rFonts w:cs="Times New Roman"/>
          <w:b/>
          <w:bCs/>
          <w:sz w:val="28"/>
          <w:szCs w:val="32"/>
        </w:rPr>
      </w:pPr>
      <w:r>
        <w:rPr>
          <w:rFonts w:cs="Times New Roman"/>
          <w:b/>
          <w:bCs/>
          <w:sz w:val="28"/>
          <w:szCs w:val="32"/>
        </w:rPr>
        <w:t>5.2.3 地下水环境质量现状监测与评价</w:t>
      </w:r>
    </w:p>
    <w:p w14:paraId="421B075F">
      <w:pPr>
        <w:ind w:firstLine="0" w:firstLineChars="0"/>
        <w:outlineLvl w:val="3"/>
        <w:rPr>
          <w:rFonts w:cs="Times New Roman"/>
          <w:b/>
          <w:szCs w:val="24"/>
        </w:rPr>
      </w:pPr>
      <w:r>
        <w:rPr>
          <w:rFonts w:cs="Times New Roman"/>
          <w:b/>
          <w:szCs w:val="24"/>
        </w:rPr>
        <w:t>5.2.3.1 地下水环境质量现状监测</w:t>
      </w:r>
    </w:p>
    <w:p w14:paraId="21F6A0C1">
      <w:pPr>
        <w:ind w:firstLine="480"/>
        <w:rPr>
          <w:rFonts w:cs="Times New Roman"/>
        </w:rPr>
      </w:pPr>
      <w:r>
        <w:rPr>
          <w:rFonts w:cs="Times New Roman"/>
        </w:rPr>
        <w:t>（1）监测</w:t>
      </w:r>
      <w:r>
        <w:rPr>
          <w:rFonts w:hint="eastAsia" w:cs="Times New Roman"/>
        </w:rPr>
        <w:t>因子</w:t>
      </w:r>
    </w:p>
    <w:p w14:paraId="0D81CC68">
      <w:pPr>
        <w:ind w:firstLine="480"/>
        <w:rPr>
          <w:rFonts w:cs="Times New Roman"/>
        </w:rPr>
      </w:pPr>
      <w:r>
        <w:rPr>
          <w:rFonts w:hint="eastAsia" w:cs="Times New Roman"/>
        </w:rPr>
        <w:t>本项目</w:t>
      </w:r>
      <w:r>
        <w:rPr>
          <w:rFonts w:cs="Times New Roman"/>
        </w:rPr>
        <w:t>地下水布设5个水质监测位点和10个水位监测点，D1~D5的监测项目为</w:t>
      </w:r>
      <w:r>
        <w:rPr>
          <w:rFonts w:hint="eastAsia"/>
          <w:szCs w:val="24"/>
        </w:rPr>
        <w:t>K</w:t>
      </w:r>
      <w:r>
        <w:rPr>
          <w:rFonts w:hint="eastAsia"/>
          <w:szCs w:val="24"/>
          <w:vertAlign w:val="superscript"/>
        </w:rPr>
        <w:t>+</w:t>
      </w:r>
      <w:r>
        <w:rPr>
          <w:rFonts w:hint="eastAsia"/>
          <w:szCs w:val="24"/>
        </w:rPr>
        <w:t>、Na</w:t>
      </w:r>
      <w:r>
        <w:rPr>
          <w:rFonts w:hint="eastAsia"/>
          <w:szCs w:val="24"/>
          <w:vertAlign w:val="superscript"/>
        </w:rPr>
        <w:t>+</w:t>
      </w:r>
      <w:r>
        <w:rPr>
          <w:rFonts w:hint="eastAsia"/>
          <w:szCs w:val="24"/>
        </w:rPr>
        <w:t>、Ca</w:t>
      </w:r>
      <w:r>
        <w:rPr>
          <w:rFonts w:hint="eastAsia"/>
          <w:szCs w:val="24"/>
          <w:vertAlign w:val="superscript"/>
        </w:rPr>
        <w:t>2+</w:t>
      </w:r>
      <w:r>
        <w:rPr>
          <w:rFonts w:hint="eastAsia"/>
          <w:szCs w:val="24"/>
        </w:rPr>
        <w:t>、Mg</w:t>
      </w:r>
      <w:r>
        <w:rPr>
          <w:rFonts w:hint="eastAsia"/>
          <w:szCs w:val="24"/>
          <w:vertAlign w:val="superscript"/>
        </w:rPr>
        <w:t>2+</w:t>
      </w:r>
      <w:r>
        <w:rPr>
          <w:rFonts w:hint="eastAsia"/>
          <w:szCs w:val="24"/>
        </w:rPr>
        <w:t>、CO</w:t>
      </w:r>
      <w:r>
        <w:rPr>
          <w:rFonts w:hint="eastAsia"/>
          <w:szCs w:val="24"/>
          <w:vertAlign w:val="subscript"/>
        </w:rPr>
        <w:t>3</w:t>
      </w:r>
      <w:r>
        <w:rPr>
          <w:rFonts w:hint="eastAsia"/>
          <w:szCs w:val="24"/>
          <w:vertAlign w:val="superscript"/>
        </w:rPr>
        <w:t>2-</w:t>
      </w:r>
      <w:r>
        <w:rPr>
          <w:rFonts w:hint="eastAsia"/>
          <w:szCs w:val="24"/>
        </w:rPr>
        <w:t>、HCO</w:t>
      </w:r>
      <w:r>
        <w:rPr>
          <w:rFonts w:hint="eastAsia"/>
          <w:szCs w:val="24"/>
          <w:vertAlign w:val="subscript"/>
        </w:rPr>
        <w:t>3</w:t>
      </w:r>
      <w:r>
        <w:rPr>
          <w:rFonts w:hint="eastAsia"/>
          <w:szCs w:val="24"/>
          <w:vertAlign w:val="superscript"/>
        </w:rPr>
        <w:t>-</w:t>
      </w:r>
      <w:r>
        <w:rPr>
          <w:rFonts w:hint="eastAsia"/>
          <w:szCs w:val="24"/>
        </w:rPr>
        <w:t>、Cl</w:t>
      </w:r>
      <w:r>
        <w:rPr>
          <w:rFonts w:hint="eastAsia"/>
          <w:szCs w:val="24"/>
          <w:vertAlign w:val="superscript"/>
        </w:rPr>
        <w:t>-</w:t>
      </w:r>
      <w:r>
        <w:rPr>
          <w:rFonts w:hint="eastAsia"/>
          <w:szCs w:val="24"/>
        </w:rPr>
        <w:t>、SO</w:t>
      </w:r>
      <w:r>
        <w:rPr>
          <w:rFonts w:hint="eastAsia"/>
          <w:szCs w:val="24"/>
          <w:vertAlign w:val="subscript"/>
        </w:rPr>
        <w:t>4</w:t>
      </w:r>
      <w:r>
        <w:rPr>
          <w:rFonts w:hint="eastAsia"/>
          <w:szCs w:val="24"/>
          <w:vertAlign w:val="superscript"/>
        </w:rPr>
        <w:t>2-</w:t>
      </w:r>
      <w:r>
        <w:rPr>
          <w:rFonts w:hint="eastAsia"/>
          <w:szCs w:val="24"/>
        </w:rPr>
        <w:t>、pH、氨氮、硝酸盐、亚硝酸盐、挥发性酚类、氰化物、砷、汞、铬（六价）、总硬度、铅、氟、镉、铁、锰、溶解性总固体、高锰酸盐指数、硫酸盐、氯化物、总大肠菌群、细菌总数</w:t>
      </w:r>
      <w:r>
        <w:rPr>
          <w:rFonts w:hint="eastAsia" w:ascii="宋体" w:hAnsi="宋体"/>
          <w:szCs w:val="24"/>
        </w:rPr>
        <w:t>。</w:t>
      </w:r>
      <w:r>
        <w:rPr>
          <w:rFonts w:ascii="宋体" w:hAnsi="宋体"/>
          <w:szCs w:val="24"/>
        </w:rPr>
        <w:t>同时测量地下水水位</w:t>
      </w:r>
      <w:r>
        <w:rPr>
          <w:rFonts w:hint="eastAsia" w:ascii="宋体" w:hAnsi="宋体"/>
          <w:szCs w:val="24"/>
        </w:rPr>
        <w:t>。</w:t>
      </w:r>
      <w:r>
        <w:rPr>
          <w:rFonts w:cs="Times New Roman"/>
        </w:rPr>
        <w:t>D6~D10监测项目为：</w:t>
      </w:r>
      <w:r>
        <w:rPr>
          <w:rFonts w:hint="eastAsia" w:cs="Times New Roman"/>
        </w:rPr>
        <w:t>地下水水位</w:t>
      </w:r>
      <w:r>
        <w:rPr>
          <w:rFonts w:cs="Times New Roman"/>
        </w:rPr>
        <w:t>。</w:t>
      </w:r>
      <w:r>
        <w:rPr>
          <w:rFonts w:hint="eastAsia" w:cs="Times New Roman"/>
        </w:rPr>
        <w:t xml:space="preserve"> </w:t>
      </w:r>
    </w:p>
    <w:p w14:paraId="478B5F6A">
      <w:pPr>
        <w:ind w:firstLine="480"/>
        <w:rPr>
          <w:rFonts w:cs="Times New Roman"/>
        </w:rPr>
      </w:pPr>
      <w:r>
        <w:rPr>
          <w:rFonts w:cs="Times New Roman"/>
        </w:rPr>
        <w:t>（2）监测时间及频次</w:t>
      </w:r>
    </w:p>
    <w:p w14:paraId="48D830BC">
      <w:pPr>
        <w:ind w:firstLine="480"/>
        <w:rPr>
          <w:rFonts w:cs="Times New Roman"/>
        </w:rPr>
      </w:pPr>
      <w:r>
        <w:rPr>
          <w:rFonts w:cs="Times New Roman"/>
        </w:rPr>
        <w:t>监测时间：202</w:t>
      </w:r>
      <w:r>
        <w:rPr>
          <w:rFonts w:hint="eastAsia" w:cs="Times New Roman"/>
        </w:rPr>
        <w:t>5</w:t>
      </w:r>
      <w:r>
        <w:rPr>
          <w:rFonts w:cs="Times New Roman"/>
        </w:rPr>
        <w:t xml:space="preserve">年8月15日 </w:t>
      </w:r>
    </w:p>
    <w:p w14:paraId="28D28439">
      <w:pPr>
        <w:ind w:firstLine="480"/>
        <w:rPr>
          <w:rFonts w:cs="Times New Roman"/>
        </w:rPr>
      </w:pPr>
      <w:r>
        <w:rPr>
          <w:rFonts w:cs="Times New Roman"/>
        </w:rPr>
        <w:t>监测频次：各点均取样监测一次。</w:t>
      </w:r>
    </w:p>
    <w:p w14:paraId="2F275613">
      <w:pPr>
        <w:ind w:firstLine="480"/>
        <w:rPr>
          <w:rFonts w:cs="Times New Roman"/>
        </w:rPr>
      </w:pPr>
      <w:r>
        <w:rPr>
          <w:rFonts w:cs="Times New Roman"/>
        </w:rPr>
        <w:t>（3）监测布点</w:t>
      </w:r>
    </w:p>
    <w:p w14:paraId="131DE8CD">
      <w:pPr>
        <w:ind w:firstLine="480"/>
        <w:rPr>
          <w:rFonts w:cs="Times New Roman"/>
        </w:rPr>
      </w:pPr>
      <w:r>
        <w:rPr>
          <w:rFonts w:cs="Times New Roman"/>
        </w:rPr>
        <w:t>在本次项目评价范围内设5个地下水水质监测点（D1~D5），10个水位监测点（D1~D10），具体情况分别见表5.2</w:t>
      </w:r>
      <w:r>
        <w:rPr>
          <w:rFonts w:hint="eastAsia" w:cs="Times New Roman"/>
        </w:rPr>
        <w:t>.3-1</w:t>
      </w:r>
      <w:r>
        <w:rPr>
          <w:rFonts w:cs="Times New Roman"/>
        </w:rPr>
        <w:t>及图</w:t>
      </w:r>
      <w:r>
        <w:rPr>
          <w:rFonts w:hint="eastAsia" w:cs="Times New Roman"/>
        </w:rPr>
        <w:t>5.1-2</w:t>
      </w:r>
      <w:r>
        <w:rPr>
          <w:rFonts w:cs="Times New Roman"/>
        </w:rPr>
        <w:t>。</w:t>
      </w:r>
    </w:p>
    <w:p w14:paraId="7D78C867">
      <w:pPr>
        <w:ind w:firstLine="198" w:firstLineChars="82"/>
        <w:jc w:val="center"/>
        <w:rPr>
          <w:rFonts w:cs="Times New Roman"/>
          <w:b/>
          <w:bCs/>
        </w:rPr>
      </w:pPr>
      <w:r>
        <w:rPr>
          <w:rFonts w:cs="Times New Roman"/>
          <w:b/>
          <w:bCs/>
        </w:rPr>
        <w:t>表5.2</w:t>
      </w:r>
      <w:r>
        <w:rPr>
          <w:rFonts w:hint="eastAsia" w:cs="Times New Roman"/>
          <w:b/>
          <w:bCs/>
        </w:rPr>
        <w:t>.3-1</w:t>
      </w:r>
      <w:r>
        <w:rPr>
          <w:rFonts w:cs="Times New Roman"/>
          <w:b/>
          <w:bCs/>
        </w:rPr>
        <w:t xml:space="preserve">  地下水监测点位置</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623"/>
        <w:gridCol w:w="2419"/>
        <w:gridCol w:w="578"/>
        <w:gridCol w:w="1501"/>
        <w:gridCol w:w="4841"/>
      </w:tblGrid>
      <w:tr w14:paraId="67D2CC8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313" w:type="pct"/>
            <w:tcBorders>
              <w:tl2br w:val="nil"/>
              <w:tr2bl w:val="nil"/>
            </w:tcBorders>
            <w:vAlign w:val="center"/>
          </w:tcPr>
          <w:p w14:paraId="1DACFFA5">
            <w:pPr>
              <w:spacing w:line="240" w:lineRule="auto"/>
              <w:ind w:firstLine="0" w:firstLineChars="0"/>
              <w:jc w:val="center"/>
              <w:rPr>
                <w:rFonts w:cs="Times New Roman"/>
                <w:b/>
                <w:bCs/>
                <w:sz w:val="21"/>
                <w:szCs w:val="21"/>
              </w:rPr>
            </w:pPr>
            <w:r>
              <w:rPr>
                <w:rFonts w:cs="Times New Roman"/>
                <w:b/>
                <w:bCs/>
                <w:sz w:val="21"/>
                <w:szCs w:val="21"/>
              </w:rPr>
              <w:t>编号</w:t>
            </w:r>
          </w:p>
        </w:tc>
        <w:tc>
          <w:tcPr>
            <w:tcW w:w="1214" w:type="pct"/>
            <w:tcBorders>
              <w:tl2br w:val="nil"/>
              <w:tr2bl w:val="nil"/>
            </w:tcBorders>
            <w:vAlign w:val="center"/>
          </w:tcPr>
          <w:p w14:paraId="10D829E5">
            <w:pPr>
              <w:spacing w:line="240" w:lineRule="auto"/>
              <w:ind w:firstLine="0" w:firstLineChars="0"/>
              <w:jc w:val="center"/>
              <w:rPr>
                <w:rFonts w:cs="Times New Roman"/>
                <w:b/>
                <w:bCs/>
                <w:sz w:val="21"/>
                <w:szCs w:val="21"/>
              </w:rPr>
            </w:pPr>
            <w:r>
              <w:rPr>
                <w:rFonts w:hint="eastAsia" w:cs="Times New Roman"/>
                <w:b/>
                <w:bCs/>
                <w:sz w:val="21"/>
                <w:szCs w:val="21"/>
              </w:rPr>
              <w:t>点位</w:t>
            </w:r>
          </w:p>
        </w:tc>
        <w:tc>
          <w:tcPr>
            <w:tcW w:w="290" w:type="pct"/>
            <w:tcBorders>
              <w:tl2br w:val="nil"/>
              <w:tr2bl w:val="nil"/>
            </w:tcBorders>
          </w:tcPr>
          <w:p w14:paraId="4FCBFE92">
            <w:pPr>
              <w:spacing w:line="240" w:lineRule="auto"/>
              <w:ind w:firstLine="0" w:firstLineChars="0"/>
              <w:jc w:val="center"/>
              <w:rPr>
                <w:rFonts w:cs="Times New Roman"/>
                <w:b/>
                <w:bCs/>
                <w:sz w:val="21"/>
                <w:szCs w:val="21"/>
              </w:rPr>
            </w:pPr>
            <w:r>
              <w:rPr>
                <w:rFonts w:hint="eastAsia" w:cs="Times New Roman"/>
                <w:b/>
                <w:bCs/>
                <w:sz w:val="21"/>
                <w:szCs w:val="21"/>
              </w:rPr>
              <w:t>方位</w:t>
            </w:r>
          </w:p>
        </w:tc>
        <w:tc>
          <w:tcPr>
            <w:tcW w:w="753" w:type="pct"/>
            <w:tcBorders>
              <w:tl2br w:val="nil"/>
              <w:tr2bl w:val="nil"/>
            </w:tcBorders>
            <w:vAlign w:val="center"/>
          </w:tcPr>
          <w:p w14:paraId="5FF212B6">
            <w:pPr>
              <w:spacing w:line="240" w:lineRule="auto"/>
              <w:ind w:firstLine="0" w:firstLineChars="0"/>
              <w:jc w:val="center"/>
              <w:rPr>
                <w:rFonts w:cs="Times New Roman"/>
                <w:b/>
                <w:bCs/>
                <w:sz w:val="21"/>
                <w:szCs w:val="21"/>
              </w:rPr>
            </w:pPr>
            <w:r>
              <w:rPr>
                <w:rFonts w:cs="Times New Roman"/>
                <w:b/>
                <w:bCs/>
                <w:sz w:val="21"/>
                <w:szCs w:val="21"/>
              </w:rPr>
              <w:t>相对</w:t>
            </w:r>
            <w:r>
              <w:rPr>
                <w:rFonts w:hint="eastAsia" w:cs="Times New Roman"/>
                <w:b/>
                <w:bCs/>
                <w:sz w:val="21"/>
                <w:szCs w:val="21"/>
              </w:rPr>
              <w:t>项目</w:t>
            </w:r>
            <w:r>
              <w:rPr>
                <w:rFonts w:cs="Times New Roman"/>
                <w:b/>
                <w:bCs/>
                <w:sz w:val="21"/>
                <w:szCs w:val="21"/>
              </w:rPr>
              <w:t>距离</w:t>
            </w:r>
            <w:r>
              <w:rPr>
                <w:rFonts w:hint="eastAsia" w:cs="Times New Roman"/>
                <w:b/>
                <w:bCs/>
                <w:sz w:val="21"/>
                <w:szCs w:val="21"/>
              </w:rPr>
              <w:t>m</w:t>
            </w:r>
          </w:p>
        </w:tc>
        <w:tc>
          <w:tcPr>
            <w:tcW w:w="2429" w:type="pct"/>
            <w:tcBorders>
              <w:tl2br w:val="nil"/>
              <w:tr2bl w:val="nil"/>
            </w:tcBorders>
            <w:vAlign w:val="center"/>
          </w:tcPr>
          <w:p w14:paraId="64C4AAA1">
            <w:pPr>
              <w:spacing w:line="240" w:lineRule="auto"/>
              <w:ind w:firstLine="0" w:firstLineChars="0"/>
              <w:jc w:val="center"/>
              <w:rPr>
                <w:rFonts w:cs="Times New Roman"/>
                <w:b/>
                <w:bCs/>
                <w:sz w:val="21"/>
                <w:szCs w:val="21"/>
              </w:rPr>
            </w:pPr>
            <w:r>
              <w:rPr>
                <w:rFonts w:cs="Times New Roman"/>
                <w:b/>
                <w:bCs/>
                <w:sz w:val="21"/>
                <w:szCs w:val="21"/>
              </w:rPr>
              <w:t>监测因子</w:t>
            </w:r>
          </w:p>
        </w:tc>
      </w:tr>
      <w:tr w14:paraId="2994ADA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3" w:type="pct"/>
            <w:tcBorders>
              <w:tl2br w:val="nil"/>
              <w:tr2bl w:val="nil"/>
            </w:tcBorders>
            <w:vAlign w:val="center"/>
          </w:tcPr>
          <w:p w14:paraId="1CFC9841">
            <w:pPr>
              <w:spacing w:line="240" w:lineRule="auto"/>
              <w:ind w:firstLine="0" w:firstLineChars="0"/>
              <w:jc w:val="center"/>
              <w:rPr>
                <w:rFonts w:cs="Times New Roman"/>
                <w:sz w:val="21"/>
                <w:szCs w:val="21"/>
              </w:rPr>
            </w:pPr>
            <w:r>
              <w:rPr>
                <w:rFonts w:cs="Times New Roman"/>
                <w:sz w:val="21"/>
                <w:szCs w:val="21"/>
              </w:rPr>
              <w:t>D1</w:t>
            </w:r>
          </w:p>
        </w:tc>
        <w:tc>
          <w:tcPr>
            <w:tcW w:w="1214" w:type="pct"/>
            <w:tcBorders>
              <w:tl2br w:val="nil"/>
              <w:tr2bl w:val="nil"/>
            </w:tcBorders>
            <w:vAlign w:val="center"/>
          </w:tcPr>
          <w:p w14:paraId="2169C736">
            <w:pPr>
              <w:spacing w:line="240" w:lineRule="auto"/>
              <w:ind w:firstLine="0" w:firstLineChars="0"/>
              <w:jc w:val="center"/>
              <w:rPr>
                <w:rFonts w:cs="Times New Roman"/>
                <w:sz w:val="21"/>
                <w:szCs w:val="21"/>
              </w:rPr>
            </w:pPr>
            <w:r>
              <w:rPr>
                <w:rFonts w:hint="eastAsia" w:cs="Times New Roman"/>
                <w:sz w:val="21"/>
                <w:szCs w:val="21"/>
              </w:rPr>
              <w:t>生化西区污水管网附近</w:t>
            </w:r>
          </w:p>
        </w:tc>
        <w:tc>
          <w:tcPr>
            <w:tcW w:w="290" w:type="pct"/>
            <w:tcBorders>
              <w:tl2br w:val="nil"/>
              <w:tr2bl w:val="nil"/>
            </w:tcBorders>
          </w:tcPr>
          <w:p w14:paraId="720C3509">
            <w:pPr>
              <w:spacing w:line="240" w:lineRule="auto"/>
              <w:ind w:firstLine="0" w:firstLineChars="0"/>
              <w:jc w:val="center"/>
              <w:rPr>
                <w:rFonts w:cs="Times New Roman"/>
                <w:kern w:val="0"/>
                <w:sz w:val="21"/>
                <w:szCs w:val="21"/>
              </w:rPr>
            </w:pPr>
            <w:r>
              <w:rPr>
                <w:rFonts w:hint="eastAsia" w:cs="Times New Roman"/>
                <w:kern w:val="0"/>
                <w:sz w:val="21"/>
                <w:szCs w:val="21"/>
              </w:rPr>
              <w:t>S</w:t>
            </w:r>
            <w:r>
              <w:rPr>
                <w:rFonts w:cs="Times New Roman"/>
                <w:kern w:val="0"/>
                <w:sz w:val="21"/>
                <w:szCs w:val="21"/>
              </w:rPr>
              <w:t>E</w:t>
            </w:r>
          </w:p>
        </w:tc>
        <w:tc>
          <w:tcPr>
            <w:tcW w:w="753" w:type="pct"/>
            <w:tcBorders>
              <w:tl2br w:val="nil"/>
              <w:tr2bl w:val="nil"/>
            </w:tcBorders>
            <w:vAlign w:val="center"/>
          </w:tcPr>
          <w:p w14:paraId="595B92FA">
            <w:pPr>
              <w:spacing w:line="240" w:lineRule="auto"/>
              <w:ind w:firstLine="0" w:firstLineChars="0"/>
              <w:jc w:val="center"/>
              <w:rPr>
                <w:rFonts w:cs="Times New Roman"/>
                <w:sz w:val="21"/>
                <w:szCs w:val="21"/>
              </w:rPr>
            </w:pPr>
            <w:r>
              <w:rPr>
                <w:rFonts w:cs="Times New Roman"/>
                <w:kern w:val="0"/>
                <w:sz w:val="21"/>
                <w:szCs w:val="21"/>
              </w:rPr>
              <w:t>1362</w:t>
            </w:r>
          </w:p>
        </w:tc>
        <w:tc>
          <w:tcPr>
            <w:tcW w:w="2429" w:type="pct"/>
            <w:vMerge w:val="restart"/>
            <w:tcBorders>
              <w:tl2br w:val="nil"/>
              <w:tr2bl w:val="nil"/>
            </w:tcBorders>
            <w:vAlign w:val="center"/>
          </w:tcPr>
          <w:p w14:paraId="292272A3">
            <w:pPr>
              <w:adjustRightInd/>
              <w:snapToGrid/>
              <w:spacing w:line="240" w:lineRule="auto"/>
              <w:ind w:firstLine="0" w:firstLineChars="0"/>
              <w:rPr>
                <w:rFonts w:cs="Times New Roman"/>
                <w:sz w:val="21"/>
                <w:szCs w:val="21"/>
              </w:rPr>
            </w:pPr>
            <w:r>
              <w:rPr>
                <w:rFonts w:cs="Times New Roman"/>
                <w:kern w:val="0"/>
                <w:sz w:val="21"/>
                <w:szCs w:val="21"/>
              </w:rPr>
              <w:t>K</w:t>
            </w:r>
            <w:r>
              <w:rPr>
                <w:rFonts w:cs="Times New Roman"/>
                <w:kern w:val="0"/>
                <w:sz w:val="21"/>
                <w:szCs w:val="21"/>
                <w:vertAlign w:val="superscript"/>
              </w:rPr>
              <w:t>+</w:t>
            </w:r>
            <w:r>
              <w:rPr>
                <w:rFonts w:ascii="宋体" w:hAnsi="宋体" w:cs="Times New Roman"/>
                <w:kern w:val="0"/>
                <w:sz w:val="21"/>
                <w:szCs w:val="21"/>
              </w:rPr>
              <w:t>、</w:t>
            </w:r>
            <w:r>
              <w:rPr>
                <w:rFonts w:cs="Times New Roman"/>
                <w:kern w:val="0"/>
                <w:sz w:val="21"/>
                <w:szCs w:val="21"/>
              </w:rPr>
              <w:t>Na</w:t>
            </w:r>
            <w:r>
              <w:rPr>
                <w:rFonts w:cs="Times New Roman"/>
                <w:kern w:val="0"/>
                <w:sz w:val="21"/>
                <w:szCs w:val="21"/>
                <w:vertAlign w:val="superscript"/>
              </w:rPr>
              <w:t>+</w:t>
            </w:r>
            <w:r>
              <w:rPr>
                <w:rFonts w:ascii="宋体" w:hAnsi="宋体" w:cs="Times New Roman"/>
                <w:kern w:val="0"/>
                <w:sz w:val="21"/>
                <w:szCs w:val="21"/>
              </w:rPr>
              <w:t>、</w:t>
            </w:r>
            <w:r>
              <w:rPr>
                <w:rFonts w:cs="Times New Roman"/>
                <w:kern w:val="0"/>
                <w:sz w:val="21"/>
                <w:szCs w:val="21"/>
              </w:rPr>
              <w:t>Ca</w:t>
            </w:r>
            <w:r>
              <w:rPr>
                <w:rFonts w:cs="Times New Roman"/>
                <w:kern w:val="0"/>
                <w:sz w:val="21"/>
                <w:szCs w:val="21"/>
                <w:vertAlign w:val="superscript"/>
              </w:rPr>
              <w:t>2+</w:t>
            </w:r>
            <w:r>
              <w:rPr>
                <w:rFonts w:ascii="宋体" w:hAnsi="宋体" w:cs="Times New Roman"/>
                <w:kern w:val="0"/>
                <w:sz w:val="21"/>
                <w:szCs w:val="21"/>
              </w:rPr>
              <w:t>、</w:t>
            </w:r>
            <w:r>
              <w:rPr>
                <w:rFonts w:cs="Times New Roman"/>
                <w:kern w:val="0"/>
                <w:sz w:val="21"/>
                <w:szCs w:val="21"/>
              </w:rPr>
              <w:t>Mg</w:t>
            </w:r>
            <w:r>
              <w:rPr>
                <w:rFonts w:cs="Times New Roman"/>
                <w:kern w:val="0"/>
                <w:sz w:val="21"/>
                <w:szCs w:val="21"/>
                <w:vertAlign w:val="superscript"/>
              </w:rPr>
              <w:t>2+</w:t>
            </w:r>
            <w:r>
              <w:rPr>
                <w:rFonts w:ascii="宋体" w:hAnsi="宋体" w:cs="Times New Roman"/>
                <w:kern w:val="0"/>
                <w:sz w:val="21"/>
                <w:szCs w:val="21"/>
              </w:rPr>
              <w:t>、</w:t>
            </w:r>
            <w:r>
              <w:rPr>
                <w:rFonts w:cs="Times New Roman"/>
                <w:kern w:val="0"/>
                <w:sz w:val="21"/>
                <w:szCs w:val="21"/>
              </w:rPr>
              <w:t>CO</w:t>
            </w:r>
            <w:r>
              <w:rPr>
                <w:rFonts w:cs="Times New Roman"/>
                <w:kern w:val="0"/>
                <w:sz w:val="21"/>
                <w:szCs w:val="21"/>
                <w:vertAlign w:val="subscript"/>
              </w:rPr>
              <w:t>3</w:t>
            </w:r>
            <w:r>
              <w:rPr>
                <w:rFonts w:cs="Times New Roman"/>
                <w:kern w:val="0"/>
                <w:sz w:val="21"/>
                <w:szCs w:val="21"/>
                <w:vertAlign w:val="superscript"/>
              </w:rPr>
              <w:t>2-</w:t>
            </w:r>
            <w:r>
              <w:rPr>
                <w:rFonts w:ascii="宋体" w:hAnsi="宋体" w:cs="Times New Roman"/>
                <w:kern w:val="0"/>
                <w:sz w:val="21"/>
                <w:szCs w:val="21"/>
              </w:rPr>
              <w:t>、</w:t>
            </w:r>
            <w:r>
              <w:rPr>
                <w:rFonts w:cs="Times New Roman"/>
                <w:kern w:val="0"/>
                <w:sz w:val="21"/>
                <w:szCs w:val="21"/>
              </w:rPr>
              <w:t>HCO</w:t>
            </w:r>
            <w:r>
              <w:rPr>
                <w:rFonts w:cs="Times New Roman"/>
                <w:kern w:val="0"/>
                <w:sz w:val="21"/>
                <w:szCs w:val="21"/>
                <w:vertAlign w:val="superscript"/>
              </w:rPr>
              <w:t>3-</w:t>
            </w:r>
            <w:r>
              <w:rPr>
                <w:rFonts w:ascii="宋体" w:hAnsi="宋体" w:cs="Times New Roman"/>
                <w:kern w:val="0"/>
                <w:sz w:val="21"/>
                <w:szCs w:val="21"/>
              </w:rPr>
              <w:t>、</w:t>
            </w:r>
            <w:r>
              <w:rPr>
                <w:rFonts w:cs="Times New Roman"/>
                <w:kern w:val="0"/>
                <w:sz w:val="21"/>
                <w:szCs w:val="21"/>
              </w:rPr>
              <w:t>Cl</w:t>
            </w:r>
            <w:r>
              <w:rPr>
                <w:rFonts w:cs="Times New Roman"/>
                <w:kern w:val="0"/>
                <w:sz w:val="21"/>
                <w:szCs w:val="21"/>
                <w:vertAlign w:val="superscript"/>
              </w:rPr>
              <w:t>-</w:t>
            </w:r>
            <w:r>
              <w:rPr>
                <w:rFonts w:ascii="宋体" w:hAnsi="宋体" w:cs="Times New Roman"/>
                <w:kern w:val="0"/>
                <w:sz w:val="21"/>
                <w:szCs w:val="21"/>
              </w:rPr>
              <w:t>、</w:t>
            </w:r>
            <w:r>
              <w:rPr>
                <w:rFonts w:cs="Times New Roman"/>
                <w:kern w:val="0"/>
                <w:sz w:val="21"/>
                <w:szCs w:val="21"/>
              </w:rPr>
              <w:t>SO</w:t>
            </w:r>
            <w:r>
              <w:rPr>
                <w:rFonts w:cs="Times New Roman"/>
                <w:kern w:val="0"/>
                <w:sz w:val="21"/>
                <w:szCs w:val="21"/>
                <w:vertAlign w:val="subscript"/>
              </w:rPr>
              <w:t>4</w:t>
            </w:r>
            <w:r>
              <w:rPr>
                <w:rFonts w:cs="Times New Roman"/>
                <w:kern w:val="0"/>
                <w:sz w:val="21"/>
                <w:szCs w:val="21"/>
                <w:vertAlign w:val="superscript"/>
              </w:rPr>
              <w:t>2-</w:t>
            </w:r>
            <w:r>
              <w:rPr>
                <w:rFonts w:ascii="宋体" w:hAnsi="宋体" w:cs="Times New Roman"/>
                <w:kern w:val="0"/>
                <w:sz w:val="21"/>
                <w:szCs w:val="21"/>
              </w:rPr>
              <w:t>、</w:t>
            </w:r>
            <w:r>
              <w:rPr>
                <w:rFonts w:cs="Times New Roman"/>
                <w:kern w:val="0"/>
                <w:sz w:val="21"/>
                <w:szCs w:val="21"/>
              </w:rPr>
              <w:t>pH</w:t>
            </w:r>
            <w:r>
              <w:rPr>
                <w:rFonts w:ascii="宋体" w:hAnsi="宋体" w:cs="Times New Roman"/>
                <w:kern w:val="0"/>
                <w:sz w:val="21"/>
                <w:szCs w:val="21"/>
              </w:rPr>
              <w:t>、氨氮、硝酸盐、亚硝酸盐、挥发性酚类、氰化物、砷、汞、铬（六价）、总硬度、铅、氟、镉、铁、锰、溶解性总固体、高锰酸盐指数、硫酸盐、氯化物、总大肠菌群、细菌总数</w:t>
            </w:r>
            <w:r>
              <w:rPr>
                <w:rFonts w:cs="Times New Roman"/>
                <w:sz w:val="21"/>
                <w:szCs w:val="21"/>
              </w:rPr>
              <w:t>，同时测量地下水水位</w:t>
            </w:r>
          </w:p>
        </w:tc>
      </w:tr>
      <w:tr w14:paraId="0CD3EBA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3" w:type="pct"/>
            <w:tcBorders>
              <w:tl2br w:val="nil"/>
              <w:tr2bl w:val="nil"/>
            </w:tcBorders>
            <w:vAlign w:val="center"/>
          </w:tcPr>
          <w:p w14:paraId="47D7DD94">
            <w:pPr>
              <w:spacing w:line="240" w:lineRule="auto"/>
              <w:ind w:firstLine="0" w:firstLineChars="0"/>
              <w:jc w:val="center"/>
              <w:rPr>
                <w:rFonts w:cs="Times New Roman"/>
                <w:sz w:val="21"/>
                <w:szCs w:val="21"/>
              </w:rPr>
            </w:pPr>
            <w:r>
              <w:rPr>
                <w:rFonts w:cs="Times New Roman"/>
                <w:sz w:val="21"/>
                <w:szCs w:val="21"/>
              </w:rPr>
              <w:t>D2</w:t>
            </w:r>
          </w:p>
        </w:tc>
        <w:tc>
          <w:tcPr>
            <w:tcW w:w="1214" w:type="pct"/>
            <w:tcBorders>
              <w:tl2br w:val="nil"/>
              <w:tr2bl w:val="nil"/>
            </w:tcBorders>
            <w:vAlign w:val="center"/>
          </w:tcPr>
          <w:p w14:paraId="3F5C49C9">
            <w:pPr>
              <w:spacing w:line="240" w:lineRule="auto"/>
              <w:ind w:firstLine="0" w:firstLineChars="0"/>
              <w:jc w:val="center"/>
              <w:rPr>
                <w:rFonts w:cs="Times New Roman"/>
                <w:sz w:val="21"/>
                <w:szCs w:val="21"/>
              </w:rPr>
            </w:pPr>
            <w:r>
              <w:rPr>
                <w:rFonts w:hint="eastAsia" w:cs="Times New Roman"/>
                <w:sz w:val="21"/>
                <w:szCs w:val="21"/>
              </w:rPr>
              <w:t>高纤部冷却塔南侧</w:t>
            </w:r>
          </w:p>
        </w:tc>
        <w:tc>
          <w:tcPr>
            <w:tcW w:w="290" w:type="pct"/>
            <w:tcBorders>
              <w:tl2br w:val="nil"/>
              <w:tr2bl w:val="nil"/>
            </w:tcBorders>
          </w:tcPr>
          <w:p w14:paraId="528787C0">
            <w:pPr>
              <w:spacing w:line="240" w:lineRule="auto"/>
              <w:ind w:firstLine="0" w:firstLineChars="0"/>
              <w:jc w:val="center"/>
              <w:rPr>
                <w:rFonts w:cs="Times New Roman"/>
                <w:kern w:val="0"/>
                <w:sz w:val="21"/>
                <w:szCs w:val="21"/>
              </w:rPr>
            </w:pPr>
            <w:r>
              <w:rPr>
                <w:rFonts w:hint="eastAsia" w:cs="Times New Roman"/>
                <w:kern w:val="0"/>
                <w:sz w:val="21"/>
                <w:szCs w:val="21"/>
              </w:rPr>
              <w:t>W</w:t>
            </w:r>
          </w:p>
        </w:tc>
        <w:tc>
          <w:tcPr>
            <w:tcW w:w="753" w:type="pct"/>
            <w:tcBorders>
              <w:tl2br w:val="nil"/>
              <w:tr2bl w:val="nil"/>
            </w:tcBorders>
            <w:vAlign w:val="center"/>
          </w:tcPr>
          <w:p w14:paraId="346FA186">
            <w:pPr>
              <w:spacing w:line="240" w:lineRule="auto"/>
              <w:ind w:firstLine="0" w:firstLineChars="0"/>
              <w:jc w:val="center"/>
              <w:rPr>
                <w:rFonts w:cs="Times New Roman"/>
                <w:sz w:val="21"/>
                <w:szCs w:val="21"/>
              </w:rPr>
            </w:pPr>
            <w:r>
              <w:rPr>
                <w:rFonts w:cs="Times New Roman"/>
                <w:kern w:val="0"/>
                <w:sz w:val="21"/>
                <w:szCs w:val="21"/>
              </w:rPr>
              <w:t>1005</w:t>
            </w:r>
          </w:p>
        </w:tc>
        <w:tc>
          <w:tcPr>
            <w:tcW w:w="2429" w:type="pct"/>
            <w:vMerge w:val="continue"/>
            <w:tcBorders>
              <w:tl2br w:val="nil"/>
              <w:tr2bl w:val="nil"/>
            </w:tcBorders>
            <w:vAlign w:val="center"/>
          </w:tcPr>
          <w:p w14:paraId="3994642D">
            <w:pPr>
              <w:spacing w:line="240" w:lineRule="auto"/>
              <w:ind w:firstLine="0" w:firstLineChars="0"/>
              <w:jc w:val="center"/>
              <w:rPr>
                <w:rFonts w:cs="Times New Roman"/>
                <w:sz w:val="21"/>
                <w:szCs w:val="21"/>
              </w:rPr>
            </w:pPr>
          </w:p>
        </w:tc>
      </w:tr>
      <w:tr w14:paraId="358583F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3" w:type="pct"/>
            <w:tcBorders>
              <w:tl2br w:val="nil"/>
              <w:tr2bl w:val="nil"/>
            </w:tcBorders>
            <w:vAlign w:val="center"/>
          </w:tcPr>
          <w:p w14:paraId="3904A004">
            <w:pPr>
              <w:spacing w:line="240" w:lineRule="auto"/>
              <w:ind w:firstLine="0" w:firstLineChars="0"/>
              <w:jc w:val="center"/>
              <w:rPr>
                <w:rFonts w:cs="Times New Roman"/>
                <w:sz w:val="21"/>
                <w:szCs w:val="21"/>
              </w:rPr>
            </w:pPr>
            <w:r>
              <w:rPr>
                <w:rFonts w:cs="Times New Roman"/>
                <w:sz w:val="21"/>
                <w:szCs w:val="21"/>
              </w:rPr>
              <w:t>D3</w:t>
            </w:r>
          </w:p>
        </w:tc>
        <w:tc>
          <w:tcPr>
            <w:tcW w:w="1214" w:type="pct"/>
            <w:tcBorders>
              <w:tl2br w:val="nil"/>
              <w:tr2bl w:val="nil"/>
            </w:tcBorders>
            <w:vAlign w:val="center"/>
          </w:tcPr>
          <w:p w14:paraId="017B8955">
            <w:pPr>
              <w:spacing w:line="240" w:lineRule="auto"/>
              <w:ind w:firstLine="0" w:firstLineChars="0"/>
              <w:jc w:val="center"/>
              <w:rPr>
                <w:rFonts w:cs="Times New Roman"/>
                <w:sz w:val="21"/>
                <w:szCs w:val="21"/>
              </w:rPr>
            </w:pPr>
            <w:r>
              <w:rPr>
                <w:rFonts w:hint="eastAsia" w:cs="Times New Roman"/>
                <w:sz w:val="21"/>
                <w:szCs w:val="21"/>
              </w:rPr>
              <w:t>项目所在地东南侧</w:t>
            </w:r>
          </w:p>
        </w:tc>
        <w:tc>
          <w:tcPr>
            <w:tcW w:w="290" w:type="pct"/>
            <w:tcBorders>
              <w:tl2br w:val="nil"/>
              <w:tr2bl w:val="nil"/>
            </w:tcBorders>
          </w:tcPr>
          <w:p w14:paraId="7B50271D">
            <w:pPr>
              <w:spacing w:line="240" w:lineRule="auto"/>
              <w:ind w:firstLine="0" w:firstLineChars="0"/>
              <w:jc w:val="center"/>
              <w:rPr>
                <w:rFonts w:cs="Times New Roman"/>
                <w:kern w:val="0"/>
                <w:sz w:val="21"/>
                <w:szCs w:val="21"/>
              </w:rPr>
            </w:pPr>
            <w:r>
              <w:rPr>
                <w:rFonts w:hint="eastAsia" w:cs="Times New Roman"/>
                <w:kern w:val="0"/>
                <w:sz w:val="21"/>
                <w:szCs w:val="21"/>
              </w:rPr>
              <w:t>S</w:t>
            </w:r>
            <w:r>
              <w:rPr>
                <w:rFonts w:cs="Times New Roman"/>
                <w:kern w:val="0"/>
                <w:sz w:val="21"/>
                <w:szCs w:val="21"/>
              </w:rPr>
              <w:t>E</w:t>
            </w:r>
          </w:p>
        </w:tc>
        <w:tc>
          <w:tcPr>
            <w:tcW w:w="753" w:type="pct"/>
            <w:tcBorders>
              <w:tl2br w:val="nil"/>
              <w:tr2bl w:val="nil"/>
            </w:tcBorders>
            <w:vAlign w:val="center"/>
          </w:tcPr>
          <w:p w14:paraId="4CF98E4E">
            <w:pPr>
              <w:spacing w:line="240" w:lineRule="auto"/>
              <w:ind w:firstLine="0" w:firstLineChars="0"/>
              <w:jc w:val="center"/>
              <w:rPr>
                <w:rFonts w:cs="Times New Roman"/>
                <w:sz w:val="21"/>
                <w:szCs w:val="21"/>
              </w:rPr>
            </w:pPr>
            <w:r>
              <w:rPr>
                <w:rFonts w:cs="Times New Roman"/>
                <w:kern w:val="0"/>
                <w:sz w:val="21"/>
                <w:szCs w:val="21"/>
              </w:rPr>
              <w:t>1877</w:t>
            </w:r>
          </w:p>
        </w:tc>
        <w:tc>
          <w:tcPr>
            <w:tcW w:w="2429" w:type="pct"/>
            <w:vMerge w:val="continue"/>
            <w:tcBorders>
              <w:tl2br w:val="nil"/>
              <w:tr2bl w:val="nil"/>
            </w:tcBorders>
            <w:vAlign w:val="center"/>
          </w:tcPr>
          <w:p w14:paraId="1CD514A3">
            <w:pPr>
              <w:spacing w:line="240" w:lineRule="auto"/>
              <w:ind w:firstLine="0" w:firstLineChars="0"/>
              <w:jc w:val="center"/>
              <w:rPr>
                <w:rFonts w:cs="Times New Roman"/>
                <w:sz w:val="21"/>
                <w:szCs w:val="21"/>
              </w:rPr>
            </w:pPr>
          </w:p>
        </w:tc>
      </w:tr>
      <w:tr w14:paraId="206BADF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3" w:type="pct"/>
            <w:tcBorders>
              <w:tl2br w:val="nil"/>
              <w:tr2bl w:val="nil"/>
            </w:tcBorders>
            <w:vAlign w:val="center"/>
          </w:tcPr>
          <w:p w14:paraId="5E23560B">
            <w:pPr>
              <w:spacing w:line="240" w:lineRule="auto"/>
              <w:ind w:firstLine="0" w:firstLineChars="0"/>
              <w:jc w:val="center"/>
              <w:rPr>
                <w:rFonts w:cs="Times New Roman"/>
                <w:sz w:val="21"/>
                <w:szCs w:val="21"/>
              </w:rPr>
            </w:pPr>
            <w:r>
              <w:rPr>
                <w:rFonts w:cs="Times New Roman"/>
                <w:sz w:val="21"/>
                <w:szCs w:val="21"/>
              </w:rPr>
              <w:t>D4</w:t>
            </w:r>
          </w:p>
        </w:tc>
        <w:tc>
          <w:tcPr>
            <w:tcW w:w="1214" w:type="pct"/>
            <w:tcBorders>
              <w:tl2br w:val="nil"/>
              <w:tr2bl w:val="nil"/>
            </w:tcBorders>
            <w:vAlign w:val="center"/>
          </w:tcPr>
          <w:p w14:paraId="0CA8C542">
            <w:pPr>
              <w:spacing w:line="240" w:lineRule="auto"/>
              <w:ind w:firstLine="0" w:firstLineChars="0"/>
              <w:jc w:val="center"/>
              <w:rPr>
                <w:rFonts w:cs="Times New Roman"/>
                <w:sz w:val="21"/>
                <w:szCs w:val="21"/>
              </w:rPr>
            </w:pPr>
            <w:r>
              <w:rPr>
                <w:rFonts w:hint="eastAsia" w:cs="Times New Roman"/>
                <w:sz w:val="21"/>
                <w:szCs w:val="21"/>
              </w:rPr>
              <w:t>BDO部</w:t>
            </w:r>
          </w:p>
        </w:tc>
        <w:tc>
          <w:tcPr>
            <w:tcW w:w="290" w:type="pct"/>
            <w:tcBorders>
              <w:tl2br w:val="nil"/>
              <w:tr2bl w:val="nil"/>
            </w:tcBorders>
          </w:tcPr>
          <w:p w14:paraId="41A41F9C">
            <w:pPr>
              <w:spacing w:line="240" w:lineRule="auto"/>
              <w:ind w:firstLine="0" w:firstLineChars="0"/>
              <w:jc w:val="center"/>
              <w:rPr>
                <w:rFonts w:cs="Times New Roman"/>
                <w:kern w:val="0"/>
                <w:sz w:val="21"/>
                <w:szCs w:val="21"/>
              </w:rPr>
            </w:pPr>
            <w:r>
              <w:rPr>
                <w:rFonts w:hint="eastAsia" w:cs="Times New Roman"/>
                <w:kern w:val="0"/>
                <w:sz w:val="21"/>
                <w:szCs w:val="21"/>
              </w:rPr>
              <w:t>N</w:t>
            </w:r>
            <w:r>
              <w:rPr>
                <w:rFonts w:cs="Times New Roman"/>
                <w:kern w:val="0"/>
                <w:sz w:val="21"/>
                <w:szCs w:val="21"/>
              </w:rPr>
              <w:t>W</w:t>
            </w:r>
          </w:p>
        </w:tc>
        <w:tc>
          <w:tcPr>
            <w:tcW w:w="753" w:type="pct"/>
            <w:tcBorders>
              <w:tl2br w:val="nil"/>
              <w:tr2bl w:val="nil"/>
            </w:tcBorders>
            <w:vAlign w:val="center"/>
          </w:tcPr>
          <w:p w14:paraId="505D8B12">
            <w:pPr>
              <w:spacing w:line="240" w:lineRule="auto"/>
              <w:ind w:firstLine="0" w:firstLineChars="0"/>
              <w:jc w:val="center"/>
              <w:rPr>
                <w:rFonts w:cs="Times New Roman"/>
                <w:sz w:val="21"/>
                <w:szCs w:val="21"/>
              </w:rPr>
            </w:pPr>
            <w:r>
              <w:rPr>
                <w:rFonts w:cs="Times New Roman"/>
                <w:kern w:val="0"/>
                <w:sz w:val="21"/>
                <w:szCs w:val="21"/>
              </w:rPr>
              <w:t>1045</w:t>
            </w:r>
          </w:p>
        </w:tc>
        <w:tc>
          <w:tcPr>
            <w:tcW w:w="2429" w:type="pct"/>
            <w:vMerge w:val="continue"/>
            <w:tcBorders>
              <w:tl2br w:val="nil"/>
              <w:tr2bl w:val="nil"/>
            </w:tcBorders>
            <w:vAlign w:val="center"/>
          </w:tcPr>
          <w:p w14:paraId="2FAD24DB">
            <w:pPr>
              <w:spacing w:line="240" w:lineRule="auto"/>
              <w:ind w:firstLine="0" w:firstLineChars="0"/>
              <w:jc w:val="center"/>
              <w:rPr>
                <w:rFonts w:cs="Times New Roman"/>
                <w:sz w:val="21"/>
                <w:szCs w:val="21"/>
              </w:rPr>
            </w:pPr>
          </w:p>
        </w:tc>
      </w:tr>
      <w:tr w14:paraId="13F6B53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3" w:type="pct"/>
            <w:tcBorders>
              <w:tl2br w:val="nil"/>
              <w:tr2bl w:val="nil"/>
            </w:tcBorders>
            <w:vAlign w:val="center"/>
          </w:tcPr>
          <w:p w14:paraId="5DFCBBDC">
            <w:pPr>
              <w:spacing w:line="240" w:lineRule="auto"/>
              <w:ind w:firstLine="0" w:firstLineChars="0"/>
              <w:jc w:val="center"/>
              <w:rPr>
                <w:rFonts w:cs="Times New Roman"/>
                <w:sz w:val="21"/>
                <w:szCs w:val="21"/>
              </w:rPr>
            </w:pPr>
            <w:r>
              <w:rPr>
                <w:rFonts w:cs="Times New Roman"/>
                <w:sz w:val="21"/>
                <w:szCs w:val="21"/>
              </w:rPr>
              <w:t>D5</w:t>
            </w:r>
          </w:p>
        </w:tc>
        <w:tc>
          <w:tcPr>
            <w:tcW w:w="1214" w:type="pct"/>
            <w:tcBorders>
              <w:tl2br w:val="nil"/>
              <w:tr2bl w:val="nil"/>
            </w:tcBorders>
            <w:vAlign w:val="center"/>
          </w:tcPr>
          <w:p w14:paraId="43BFC16F">
            <w:pPr>
              <w:spacing w:line="240" w:lineRule="auto"/>
              <w:ind w:firstLine="0" w:firstLineChars="0"/>
              <w:jc w:val="center"/>
              <w:rPr>
                <w:rFonts w:cs="Times New Roman"/>
                <w:sz w:val="21"/>
                <w:szCs w:val="21"/>
              </w:rPr>
            </w:pPr>
            <w:r>
              <w:rPr>
                <w:rFonts w:hint="eastAsia" w:cs="Times New Roman"/>
                <w:sz w:val="21"/>
                <w:szCs w:val="21"/>
              </w:rPr>
              <w:t>项目所在地北侧</w:t>
            </w:r>
          </w:p>
        </w:tc>
        <w:tc>
          <w:tcPr>
            <w:tcW w:w="290" w:type="pct"/>
            <w:tcBorders>
              <w:tl2br w:val="nil"/>
              <w:tr2bl w:val="nil"/>
            </w:tcBorders>
          </w:tcPr>
          <w:p w14:paraId="2E6CA959">
            <w:pPr>
              <w:spacing w:line="240" w:lineRule="auto"/>
              <w:ind w:firstLine="0" w:firstLineChars="0"/>
              <w:jc w:val="center"/>
              <w:rPr>
                <w:rFonts w:cs="Times New Roman"/>
                <w:kern w:val="0"/>
                <w:sz w:val="21"/>
                <w:szCs w:val="21"/>
              </w:rPr>
            </w:pPr>
            <w:r>
              <w:rPr>
                <w:rFonts w:hint="eastAsia" w:cs="Times New Roman"/>
                <w:kern w:val="0"/>
                <w:sz w:val="21"/>
                <w:szCs w:val="21"/>
              </w:rPr>
              <w:t>N</w:t>
            </w:r>
          </w:p>
        </w:tc>
        <w:tc>
          <w:tcPr>
            <w:tcW w:w="753" w:type="pct"/>
            <w:tcBorders>
              <w:tl2br w:val="nil"/>
              <w:tr2bl w:val="nil"/>
            </w:tcBorders>
            <w:vAlign w:val="center"/>
          </w:tcPr>
          <w:p w14:paraId="19A995FF">
            <w:pPr>
              <w:spacing w:line="240" w:lineRule="auto"/>
              <w:ind w:firstLine="0" w:firstLineChars="0"/>
              <w:jc w:val="center"/>
              <w:rPr>
                <w:rFonts w:cs="Times New Roman"/>
                <w:sz w:val="21"/>
                <w:szCs w:val="21"/>
              </w:rPr>
            </w:pPr>
            <w:r>
              <w:rPr>
                <w:rFonts w:cs="Times New Roman"/>
                <w:kern w:val="0"/>
                <w:sz w:val="21"/>
                <w:szCs w:val="21"/>
              </w:rPr>
              <w:t>1671</w:t>
            </w:r>
          </w:p>
        </w:tc>
        <w:tc>
          <w:tcPr>
            <w:tcW w:w="2429" w:type="pct"/>
            <w:vMerge w:val="continue"/>
            <w:tcBorders>
              <w:tl2br w:val="nil"/>
              <w:tr2bl w:val="nil"/>
            </w:tcBorders>
            <w:vAlign w:val="center"/>
          </w:tcPr>
          <w:p w14:paraId="19EC293C">
            <w:pPr>
              <w:spacing w:line="240" w:lineRule="auto"/>
              <w:ind w:firstLine="0" w:firstLineChars="0"/>
              <w:jc w:val="center"/>
              <w:rPr>
                <w:rFonts w:cs="Times New Roman"/>
                <w:sz w:val="21"/>
                <w:szCs w:val="21"/>
              </w:rPr>
            </w:pPr>
          </w:p>
        </w:tc>
      </w:tr>
      <w:tr w14:paraId="58B79F2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3" w:type="pct"/>
            <w:tcBorders>
              <w:tl2br w:val="nil"/>
              <w:tr2bl w:val="nil"/>
            </w:tcBorders>
            <w:vAlign w:val="center"/>
          </w:tcPr>
          <w:p w14:paraId="7A92F7B0">
            <w:pPr>
              <w:spacing w:line="240" w:lineRule="auto"/>
              <w:ind w:firstLine="0" w:firstLineChars="0"/>
              <w:jc w:val="center"/>
              <w:rPr>
                <w:rFonts w:cs="Times New Roman"/>
                <w:sz w:val="21"/>
                <w:szCs w:val="21"/>
              </w:rPr>
            </w:pPr>
            <w:r>
              <w:rPr>
                <w:rFonts w:cs="Times New Roman"/>
                <w:sz w:val="21"/>
                <w:szCs w:val="21"/>
              </w:rPr>
              <w:t>D6</w:t>
            </w:r>
          </w:p>
        </w:tc>
        <w:tc>
          <w:tcPr>
            <w:tcW w:w="1214" w:type="pct"/>
            <w:tcBorders>
              <w:tl2br w:val="nil"/>
              <w:tr2bl w:val="nil"/>
            </w:tcBorders>
            <w:vAlign w:val="center"/>
          </w:tcPr>
          <w:p w14:paraId="73350CAD">
            <w:pPr>
              <w:spacing w:line="240" w:lineRule="auto"/>
              <w:ind w:firstLine="0" w:firstLineChars="0"/>
              <w:jc w:val="center"/>
              <w:rPr>
                <w:rFonts w:cs="Times New Roman"/>
                <w:sz w:val="21"/>
                <w:szCs w:val="21"/>
              </w:rPr>
            </w:pPr>
            <w:r>
              <w:rPr>
                <w:rFonts w:hint="eastAsia" w:cs="Times New Roman"/>
                <w:kern w:val="0"/>
                <w:sz w:val="21"/>
                <w:szCs w:val="21"/>
              </w:rPr>
              <w:t>瓶片部污水管网附近</w:t>
            </w:r>
          </w:p>
        </w:tc>
        <w:tc>
          <w:tcPr>
            <w:tcW w:w="290" w:type="pct"/>
            <w:tcBorders>
              <w:tl2br w:val="nil"/>
              <w:tr2bl w:val="nil"/>
            </w:tcBorders>
          </w:tcPr>
          <w:p w14:paraId="55343EDC">
            <w:pPr>
              <w:spacing w:line="240" w:lineRule="auto"/>
              <w:ind w:firstLine="0" w:firstLineChars="0"/>
              <w:jc w:val="center"/>
              <w:rPr>
                <w:rFonts w:cs="Times New Roman"/>
                <w:kern w:val="0"/>
                <w:sz w:val="21"/>
                <w:szCs w:val="21"/>
              </w:rPr>
            </w:pPr>
            <w:r>
              <w:rPr>
                <w:rFonts w:hint="eastAsia" w:cs="Times New Roman"/>
                <w:kern w:val="0"/>
                <w:sz w:val="21"/>
                <w:szCs w:val="21"/>
              </w:rPr>
              <w:t>S</w:t>
            </w:r>
            <w:r>
              <w:rPr>
                <w:rFonts w:cs="Times New Roman"/>
                <w:kern w:val="0"/>
                <w:sz w:val="21"/>
                <w:szCs w:val="21"/>
              </w:rPr>
              <w:t>W</w:t>
            </w:r>
          </w:p>
        </w:tc>
        <w:tc>
          <w:tcPr>
            <w:tcW w:w="753" w:type="pct"/>
            <w:tcBorders>
              <w:tl2br w:val="nil"/>
              <w:tr2bl w:val="nil"/>
            </w:tcBorders>
            <w:vAlign w:val="center"/>
          </w:tcPr>
          <w:p w14:paraId="505C5B0F">
            <w:pPr>
              <w:spacing w:line="240" w:lineRule="auto"/>
              <w:ind w:firstLine="0" w:firstLineChars="0"/>
              <w:jc w:val="center"/>
              <w:rPr>
                <w:rFonts w:cs="Times New Roman"/>
                <w:sz w:val="21"/>
                <w:szCs w:val="21"/>
              </w:rPr>
            </w:pPr>
            <w:r>
              <w:rPr>
                <w:rFonts w:cs="Times New Roman"/>
                <w:kern w:val="0"/>
                <w:sz w:val="21"/>
                <w:szCs w:val="21"/>
              </w:rPr>
              <w:t>891</w:t>
            </w:r>
          </w:p>
        </w:tc>
        <w:tc>
          <w:tcPr>
            <w:tcW w:w="2429" w:type="pct"/>
            <w:vMerge w:val="restart"/>
            <w:tcBorders>
              <w:tl2br w:val="nil"/>
              <w:tr2bl w:val="nil"/>
            </w:tcBorders>
            <w:vAlign w:val="center"/>
          </w:tcPr>
          <w:p w14:paraId="021E1FD3">
            <w:pPr>
              <w:spacing w:line="240" w:lineRule="auto"/>
              <w:ind w:firstLine="0" w:firstLineChars="0"/>
              <w:jc w:val="center"/>
              <w:rPr>
                <w:rFonts w:cs="Times New Roman"/>
                <w:sz w:val="21"/>
                <w:szCs w:val="21"/>
              </w:rPr>
            </w:pPr>
            <w:r>
              <w:rPr>
                <w:rFonts w:cs="Times New Roman"/>
                <w:sz w:val="21"/>
                <w:szCs w:val="21"/>
              </w:rPr>
              <w:t>地下水水位</w:t>
            </w:r>
          </w:p>
        </w:tc>
      </w:tr>
      <w:tr w14:paraId="24CF438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3" w:type="pct"/>
            <w:tcBorders>
              <w:tl2br w:val="nil"/>
              <w:tr2bl w:val="nil"/>
            </w:tcBorders>
            <w:vAlign w:val="center"/>
          </w:tcPr>
          <w:p w14:paraId="17621356">
            <w:pPr>
              <w:spacing w:line="240" w:lineRule="auto"/>
              <w:ind w:firstLine="0" w:firstLineChars="0"/>
              <w:jc w:val="center"/>
              <w:rPr>
                <w:rFonts w:cs="Times New Roman"/>
                <w:sz w:val="21"/>
                <w:szCs w:val="21"/>
              </w:rPr>
            </w:pPr>
            <w:r>
              <w:rPr>
                <w:rFonts w:cs="Times New Roman"/>
                <w:sz w:val="21"/>
                <w:szCs w:val="21"/>
              </w:rPr>
              <w:t>D7</w:t>
            </w:r>
          </w:p>
        </w:tc>
        <w:tc>
          <w:tcPr>
            <w:tcW w:w="1214" w:type="pct"/>
            <w:tcBorders>
              <w:tl2br w:val="nil"/>
              <w:tr2bl w:val="nil"/>
            </w:tcBorders>
            <w:vAlign w:val="center"/>
          </w:tcPr>
          <w:p w14:paraId="288C8523">
            <w:pPr>
              <w:spacing w:line="240" w:lineRule="auto"/>
              <w:ind w:firstLine="0" w:firstLineChars="0"/>
              <w:jc w:val="center"/>
              <w:rPr>
                <w:rFonts w:cs="Times New Roman"/>
                <w:sz w:val="21"/>
                <w:szCs w:val="21"/>
              </w:rPr>
            </w:pPr>
            <w:r>
              <w:rPr>
                <w:rFonts w:hint="eastAsia" w:cs="Times New Roman"/>
                <w:sz w:val="21"/>
                <w:szCs w:val="21"/>
              </w:rPr>
              <w:t>项目所在地东南侧</w:t>
            </w:r>
          </w:p>
        </w:tc>
        <w:tc>
          <w:tcPr>
            <w:tcW w:w="290" w:type="pct"/>
            <w:tcBorders>
              <w:tl2br w:val="nil"/>
              <w:tr2bl w:val="nil"/>
            </w:tcBorders>
          </w:tcPr>
          <w:p w14:paraId="31DC60B7">
            <w:pPr>
              <w:spacing w:line="240" w:lineRule="auto"/>
              <w:ind w:firstLine="0" w:firstLineChars="0"/>
              <w:jc w:val="center"/>
              <w:rPr>
                <w:rFonts w:cs="Times New Roman"/>
                <w:kern w:val="0"/>
                <w:sz w:val="21"/>
                <w:szCs w:val="21"/>
              </w:rPr>
            </w:pPr>
            <w:r>
              <w:rPr>
                <w:rFonts w:cs="Times New Roman"/>
                <w:kern w:val="0"/>
                <w:sz w:val="21"/>
                <w:szCs w:val="21"/>
              </w:rPr>
              <w:t>SE</w:t>
            </w:r>
          </w:p>
        </w:tc>
        <w:tc>
          <w:tcPr>
            <w:tcW w:w="753" w:type="pct"/>
            <w:tcBorders>
              <w:tl2br w:val="nil"/>
              <w:tr2bl w:val="nil"/>
            </w:tcBorders>
            <w:vAlign w:val="center"/>
          </w:tcPr>
          <w:p w14:paraId="6E770D84">
            <w:pPr>
              <w:spacing w:line="240" w:lineRule="auto"/>
              <w:ind w:firstLine="0" w:firstLineChars="0"/>
              <w:jc w:val="center"/>
              <w:rPr>
                <w:rFonts w:cs="Times New Roman"/>
                <w:sz w:val="21"/>
                <w:szCs w:val="21"/>
              </w:rPr>
            </w:pPr>
            <w:r>
              <w:rPr>
                <w:rFonts w:cs="Times New Roman"/>
                <w:kern w:val="0"/>
                <w:sz w:val="21"/>
                <w:szCs w:val="21"/>
              </w:rPr>
              <w:t>488</w:t>
            </w:r>
          </w:p>
        </w:tc>
        <w:tc>
          <w:tcPr>
            <w:tcW w:w="2429" w:type="pct"/>
            <w:vMerge w:val="continue"/>
            <w:tcBorders>
              <w:tl2br w:val="nil"/>
              <w:tr2bl w:val="nil"/>
            </w:tcBorders>
            <w:vAlign w:val="center"/>
          </w:tcPr>
          <w:p w14:paraId="684E7444">
            <w:pPr>
              <w:spacing w:line="240" w:lineRule="auto"/>
              <w:ind w:firstLine="0" w:firstLineChars="0"/>
              <w:jc w:val="center"/>
              <w:rPr>
                <w:rFonts w:cs="Times New Roman"/>
                <w:sz w:val="21"/>
                <w:szCs w:val="21"/>
              </w:rPr>
            </w:pPr>
          </w:p>
        </w:tc>
      </w:tr>
      <w:tr w14:paraId="2AC8AF1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3" w:type="pct"/>
            <w:tcBorders>
              <w:tl2br w:val="nil"/>
              <w:tr2bl w:val="nil"/>
            </w:tcBorders>
            <w:vAlign w:val="center"/>
          </w:tcPr>
          <w:p w14:paraId="3E5E37F5">
            <w:pPr>
              <w:spacing w:line="240" w:lineRule="auto"/>
              <w:ind w:firstLine="0" w:firstLineChars="0"/>
              <w:jc w:val="center"/>
              <w:rPr>
                <w:rFonts w:cs="Times New Roman"/>
                <w:sz w:val="21"/>
                <w:szCs w:val="21"/>
              </w:rPr>
            </w:pPr>
            <w:r>
              <w:rPr>
                <w:rFonts w:cs="Times New Roman"/>
                <w:sz w:val="21"/>
                <w:szCs w:val="21"/>
              </w:rPr>
              <w:t>D8</w:t>
            </w:r>
          </w:p>
        </w:tc>
        <w:tc>
          <w:tcPr>
            <w:tcW w:w="1214" w:type="pct"/>
            <w:tcBorders>
              <w:tl2br w:val="nil"/>
              <w:tr2bl w:val="nil"/>
            </w:tcBorders>
            <w:vAlign w:val="center"/>
          </w:tcPr>
          <w:p w14:paraId="3F958866">
            <w:pPr>
              <w:spacing w:line="240" w:lineRule="auto"/>
              <w:ind w:firstLine="0" w:firstLineChars="0"/>
              <w:jc w:val="center"/>
              <w:rPr>
                <w:rFonts w:cs="Times New Roman"/>
                <w:sz w:val="21"/>
                <w:szCs w:val="21"/>
              </w:rPr>
            </w:pPr>
            <w:r>
              <w:rPr>
                <w:rFonts w:hint="eastAsia" w:cs="Times New Roman"/>
                <w:sz w:val="21"/>
                <w:szCs w:val="21"/>
              </w:rPr>
              <w:t>项目所在地东南侧</w:t>
            </w:r>
          </w:p>
        </w:tc>
        <w:tc>
          <w:tcPr>
            <w:tcW w:w="290" w:type="pct"/>
            <w:tcBorders>
              <w:tl2br w:val="nil"/>
              <w:tr2bl w:val="nil"/>
            </w:tcBorders>
          </w:tcPr>
          <w:p w14:paraId="669E7516">
            <w:pPr>
              <w:spacing w:line="240" w:lineRule="auto"/>
              <w:ind w:firstLine="0" w:firstLineChars="0"/>
              <w:jc w:val="center"/>
              <w:rPr>
                <w:rFonts w:cs="Times New Roman"/>
                <w:kern w:val="0"/>
                <w:sz w:val="21"/>
                <w:szCs w:val="21"/>
              </w:rPr>
            </w:pPr>
            <w:r>
              <w:rPr>
                <w:rFonts w:hint="eastAsia" w:cs="Times New Roman"/>
                <w:kern w:val="0"/>
                <w:sz w:val="21"/>
                <w:szCs w:val="21"/>
              </w:rPr>
              <w:t>S</w:t>
            </w:r>
            <w:r>
              <w:rPr>
                <w:rFonts w:cs="Times New Roman"/>
                <w:kern w:val="0"/>
                <w:sz w:val="21"/>
                <w:szCs w:val="21"/>
              </w:rPr>
              <w:t>E</w:t>
            </w:r>
          </w:p>
        </w:tc>
        <w:tc>
          <w:tcPr>
            <w:tcW w:w="753" w:type="pct"/>
            <w:tcBorders>
              <w:tl2br w:val="nil"/>
              <w:tr2bl w:val="nil"/>
            </w:tcBorders>
            <w:vAlign w:val="center"/>
          </w:tcPr>
          <w:p w14:paraId="67FECA7F">
            <w:pPr>
              <w:spacing w:line="240" w:lineRule="auto"/>
              <w:ind w:firstLine="0" w:firstLineChars="0"/>
              <w:jc w:val="center"/>
              <w:rPr>
                <w:rFonts w:cs="Times New Roman"/>
                <w:sz w:val="21"/>
                <w:szCs w:val="21"/>
              </w:rPr>
            </w:pPr>
            <w:r>
              <w:rPr>
                <w:rFonts w:cs="Times New Roman"/>
                <w:kern w:val="0"/>
                <w:sz w:val="21"/>
                <w:szCs w:val="21"/>
              </w:rPr>
              <w:t>408</w:t>
            </w:r>
          </w:p>
        </w:tc>
        <w:tc>
          <w:tcPr>
            <w:tcW w:w="2429" w:type="pct"/>
            <w:vMerge w:val="continue"/>
            <w:tcBorders>
              <w:tl2br w:val="nil"/>
              <w:tr2bl w:val="nil"/>
            </w:tcBorders>
            <w:vAlign w:val="center"/>
          </w:tcPr>
          <w:p w14:paraId="34AB4D7E">
            <w:pPr>
              <w:spacing w:line="240" w:lineRule="auto"/>
              <w:ind w:firstLine="0" w:firstLineChars="0"/>
              <w:jc w:val="center"/>
              <w:rPr>
                <w:rFonts w:cs="Times New Roman"/>
                <w:sz w:val="21"/>
                <w:szCs w:val="21"/>
              </w:rPr>
            </w:pPr>
          </w:p>
        </w:tc>
      </w:tr>
      <w:tr w14:paraId="4D0A006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3" w:type="pct"/>
            <w:tcBorders>
              <w:tl2br w:val="nil"/>
              <w:tr2bl w:val="nil"/>
            </w:tcBorders>
            <w:vAlign w:val="center"/>
          </w:tcPr>
          <w:p w14:paraId="6FF10646">
            <w:pPr>
              <w:spacing w:line="240" w:lineRule="auto"/>
              <w:ind w:firstLine="0" w:firstLineChars="0"/>
              <w:jc w:val="center"/>
              <w:rPr>
                <w:rFonts w:cs="Times New Roman"/>
                <w:sz w:val="21"/>
                <w:szCs w:val="21"/>
              </w:rPr>
            </w:pPr>
            <w:r>
              <w:rPr>
                <w:rFonts w:cs="Times New Roman"/>
                <w:sz w:val="21"/>
                <w:szCs w:val="21"/>
              </w:rPr>
              <w:t>D9</w:t>
            </w:r>
          </w:p>
        </w:tc>
        <w:tc>
          <w:tcPr>
            <w:tcW w:w="1214" w:type="pct"/>
            <w:tcBorders>
              <w:tl2br w:val="nil"/>
              <w:tr2bl w:val="nil"/>
            </w:tcBorders>
            <w:vAlign w:val="center"/>
          </w:tcPr>
          <w:p w14:paraId="0C8AA93D">
            <w:pPr>
              <w:spacing w:line="240" w:lineRule="auto"/>
              <w:ind w:firstLine="0" w:firstLineChars="0"/>
              <w:jc w:val="center"/>
              <w:rPr>
                <w:rFonts w:cs="Times New Roman"/>
                <w:sz w:val="21"/>
                <w:szCs w:val="21"/>
              </w:rPr>
            </w:pPr>
            <w:r>
              <w:rPr>
                <w:rFonts w:hint="eastAsia" w:cs="Times New Roman"/>
                <w:sz w:val="21"/>
                <w:szCs w:val="21"/>
              </w:rPr>
              <w:t>项目所在地东侧</w:t>
            </w:r>
          </w:p>
        </w:tc>
        <w:tc>
          <w:tcPr>
            <w:tcW w:w="290" w:type="pct"/>
            <w:tcBorders>
              <w:tl2br w:val="nil"/>
              <w:tr2bl w:val="nil"/>
            </w:tcBorders>
          </w:tcPr>
          <w:p w14:paraId="3E8B3BBD">
            <w:pPr>
              <w:spacing w:line="240" w:lineRule="auto"/>
              <w:ind w:firstLine="0" w:firstLineChars="0"/>
              <w:jc w:val="center"/>
              <w:rPr>
                <w:rFonts w:cs="Times New Roman"/>
                <w:kern w:val="0"/>
                <w:sz w:val="21"/>
                <w:szCs w:val="21"/>
              </w:rPr>
            </w:pPr>
            <w:r>
              <w:rPr>
                <w:rFonts w:hint="eastAsia" w:cs="Times New Roman"/>
                <w:kern w:val="0"/>
                <w:sz w:val="21"/>
                <w:szCs w:val="21"/>
              </w:rPr>
              <w:t>E</w:t>
            </w:r>
          </w:p>
        </w:tc>
        <w:tc>
          <w:tcPr>
            <w:tcW w:w="753" w:type="pct"/>
            <w:tcBorders>
              <w:tl2br w:val="nil"/>
              <w:tr2bl w:val="nil"/>
            </w:tcBorders>
            <w:vAlign w:val="center"/>
          </w:tcPr>
          <w:p w14:paraId="7E7F8C6F">
            <w:pPr>
              <w:spacing w:line="240" w:lineRule="auto"/>
              <w:ind w:firstLine="0" w:firstLineChars="0"/>
              <w:jc w:val="center"/>
              <w:rPr>
                <w:rFonts w:cs="Times New Roman"/>
                <w:sz w:val="21"/>
                <w:szCs w:val="21"/>
              </w:rPr>
            </w:pPr>
            <w:r>
              <w:rPr>
                <w:rFonts w:cs="Times New Roman"/>
                <w:kern w:val="0"/>
                <w:sz w:val="21"/>
                <w:szCs w:val="21"/>
              </w:rPr>
              <w:t>1875</w:t>
            </w:r>
          </w:p>
        </w:tc>
        <w:tc>
          <w:tcPr>
            <w:tcW w:w="2429" w:type="pct"/>
            <w:vMerge w:val="continue"/>
            <w:tcBorders>
              <w:tl2br w:val="nil"/>
              <w:tr2bl w:val="nil"/>
            </w:tcBorders>
            <w:vAlign w:val="center"/>
          </w:tcPr>
          <w:p w14:paraId="7E3B892A">
            <w:pPr>
              <w:spacing w:line="240" w:lineRule="auto"/>
              <w:ind w:firstLine="0" w:firstLineChars="0"/>
              <w:jc w:val="center"/>
              <w:rPr>
                <w:rFonts w:cs="Times New Roman"/>
                <w:sz w:val="21"/>
                <w:szCs w:val="21"/>
              </w:rPr>
            </w:pPr>
          </w:p>
        </w:tc>
      </w:tr>
      <w:tr w14:paraId="598FE55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3" w:type="pct"/>
            <w:tcBorders>
              <w:tl2br w:val="nil"/>
              <w:tr2bl w:val="nil"/>
            </w:tcBorders>
            <w:vAlign w:val="center"/>
          </w:tcPr>
          <w:p w14:paraId="13BF2C4B">
            <w:pPr>
              <w:spacing w:line="240" w:lineRule="auto"/>
              <w:ind w:firstLine="0" w:firstLineChars="0"/>
              <w:jc w:val="center"/>
              <w:rPr>
                <w:rFonts w:cs="Times New Roman"/>
                <w:sz w:val="21"/>
                <w:szCs w:val="21"/>
              </w:rPr>
            </w:pPr>
            <w:r>
              <w:rPr>
                <w:rFonts w:cs="Times New Roman"/>
                <w:sz w:val="21"/>
                <w:szCs w:val="21"/>
              </w:rPr>
              <w:t>D10</w:t>
            </w:r>
          </w:p>
        </w:tc>
        <w:tc>
          <w:tcPr>
            <w:tcW w:w="1214" w:type="pct"/>
            <w:tcBorders>
              <w:tl2br w:val="nil"/>
              <w:tr2bl w:val="nil"/>
            </w:tcBorders>
            <w:vAlign w:val="center"/>
          </w:tcPr>
          <w:p w14:paraId="2812F2CB">
            <w:pPr>
              <w:spacing w:line="240" w:lineRule="auto"/>
              <w:ind w:firstLine="0" w:firstLineChars="0"/>
              <w:jc w:val="center"/>
              <w:rPr>
                <w:rFonts w:cs="Times New Roman"/>
                <w:sz w:val="21"/>
                <w:szCs w:val="21"/>
              </w:rPr>
            </w:pPr>
            <w:r>
              <w:rPr>
                <w:rFonts w:hint="eastAsia" w:cs="Times New Roman"/>
                <w:sz w:val="21"/>
                <w:szCs w:val="21"/>
              </w:rPr>
              <w:t>危废库所在地</w:t>
            </w:r>
          </w:p>
        </w:tc>
        <w:tc>
          <w:tcPr>
            <w:tcW w:w="290" w:type="pct"/>
            <w:tcBorders>
              <w:tl2br w:val="nil"/>
              <w:tr2bl w:val="nil"/>
            </w:tcBorders>
          </w:tcPr>
          <w:p w14:paraId="79F91C66">
            <w:pPr>
              <w:spacing w:line="240" w:lineRule="auto"/>
              <w:ind w:firstLine="0" w:firstLineChars="0"/>
              <w:jc w:val="center"/>
              <w:rPr>
                <w:rFonts w:cs="Times New Roman"/>
                <w:kern w:val="0"/>
                <w:sz w:val="21"/>
                <w:szCs w:val="21"/>
              </w:rPr>
            </w:pPr>
            <w:r>
              <w:rPr>
                <w:rFonts w:hint="eastAsia" w:cs="Times New Roman"/>
                <w:kern w:val="0"/>
                <w:sz w:val="21"/>
                <w:szCs w:val="21"/>
              </w:rPr>
              <w:t>N</w:t>
            </w:r>
            <w:r>
              <w:rPr>
                <w:rFonts w:cs="Times New Roman"/>
                <w:kern w:val="0"/>
                <w:sz w:val="21"/>
                <w:szCs w:val="21"/>
              </w:rPr>
              <w:t>E</w:t>
            </w:r>
          </w:p>
        </w:tc>
        <w:tc>
          <w:tcPr>
            <w:tcW w:w="753" w:type="pct"/>
            <w:tcBorders>
              <w:tl2br w:val="nil"/>
              <w:tr2bl w:val="nil"/>
            </w:tcBorders>
            <w:vAlign w:val="center"/>
          </w:tcPr>
          <w:p w14:paraId="64C38045">
            <w:pPr>
              <w:spacing w:line="240" w:lineRule="auto"/>
              <w:ind w:firstLine="0" w:firstLineChars="0"/>
              <w:jc w:val="center"/>
              <w:rPr>
                <w:rFonts w:cs="Times New Roman"/>
                <w:sz w:val="21"/>
                <w:szCs w:val="21"/>
              </w:rPr>
            </w:pPr>
            <w:r>
              <w:rPr>
                <w:rFonts w:cs="Times New Roman"/>
                <w:kern w:val="0"/>
                <w:sz w:val="21"/>
                <w:szCs w:val="21"/>
              </w:rPr>
              <w:t>742</w:t>
            </w:r>
          </w:p>
        </w:tc>
        <w:tc>
          <w:tcPr>
            <w:tcW w:w="2429" w:type="pct"/>
            <w:vMerge w:val="continue"/>
            <w:tcBorders>
              <w:tl2br w:val="nil"/>
              <w:tr2bl w:val="nil"/>
            </w:tcBorders>
            <w:vAlign w:val="center"/>
          </w:tcPr>
          <w:p w14:paraId="3B1CC3CA">
            <w:pPr>
              <w:spacing w:line="240" w:lineRule="auto"/>
              <w:ind w:firstLine="0" w:firstLineChars="0"/>
              <w:jc w:val="center"/>
              <w:rPr>
                <w:rFonts w:cs="Times New Roman"/>
                <w:sz w:val="21"/>
                <w:szCs w:val="21"/>
              </w:rPr>
            </w:pPr>
          </w:p>
        </w:tc>
      </w:tr>
    </w:tbl>
    <w:p w14:paraId="45421518">
      <w:pPr>
        <w:ind w:firstLine="0" w:firstLineChars="0"/>
        <w:outlineLvl w:val="3"/>
        <w:rPr>
          <w:rFonts w:cs="Times New Roman"/>
          <w:b/>
          <w:szCs w:val="24"/>
        </w:rPr>
      </w:pPr>
      <w:r>
        <w:rPr>
          <w:rFonts w:cs="Times New Roman"/>
          <w:b/>
          <w:szCs w:val="24"/>
        </w:rPr>
        <w:t>5.2.3.2 地下水环境质量现状评价</w:t>
      </w:r>
    </w:p>
    <w:p w14:paraId="13300699">
      <w:pPr>
        <w:ind w:firstLine="480"/>
        <w:rPr>
          <w:rFonts w:cs="Times New Roman"/>
        </w:rPr>
      </w:pPr>
      <w:r>
        <w:rPr>
          <w:rFonts w:cs="Times New Roman"/>
        </w:rPr>
        <w:t>评价采用单因子污染指数法，评价标准选用《地下水质量标准》（GB/T14848-2017），评价结果见表5.2.3-2和表5.2.3-3。</w:t>
      </w:r>
    </w:p>
    <w:p w14:paraId="4857ED9F">
      <w:pPr>
        <w:ind w:firstLine="480"/>
        <w:rPr>
          <w:rFonts w:cs="Times New Roman"/>
        </w:rPr>
        <w:sectPr>
          <w:footerReference r:id="rId16" w:type="even"/>
          <w:pgSz w:w="11906" w:h="16838"/>
          <w:pgMar w:top="1440" w:right="1080" w:bottom="1440" w:left="1080" w:header="851" w:footer="992" w:gutter="0"/>
          <w:cols w:space="425" w:num="1"/>
          <w:docGrid w:linePitch="326" w:charSpace="0"/>
        </w:sectPr>
      </w:pPr>
    </w:p>
    <w:p w14:paraId="421FEC11">
      <w:pPr>
        <w:ind w:firstLine="198" w:firstLineChars="82"/>
        <w:jc w:val="center"/>
        <w:rPr>
          <w:rFonts w:cs="Times New Roman"/>
          <w:b/>
          <w:bCs/>
        </w:rPr>
      </w:pPr>
      <w:r>
        <w:rPr>
          <w:rFonts w:cs="Times New Roman"/>
          <w:b/>
          <w:bCs/>
        </w:rPr>
        <w:t>表5.2</w:t>
      </w:r>
      <w:r>
        <w:rPr>
          <w:rFonts w:hint="eastAsia" w:cs="Times New Roman"/>
          <w:b/>
          <w:bCs/>
        </w:rPr>
        <w:t>.3-2</w:t>
      </w:r>
      <w:r>
        <w:rPr>
          <w:rFonts w:cs="Times New Roman"/>
          <w:b/>
          <w:bCs/>
        </w:rPr>
        <w:t xml:space="preserve">  地下水环境质量监测结果及其现状评价</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646"/>
        <w:gridCol w:w="1775"/>
        <w:gridCol w:w="1281"/>
        <w:gridCol w:w="1075"/>
        <w:gridCol w:w="1075"/>
        <w:gridCol w:w="1239"/>
        <w:gridCol w:w="1075"/>
        <w:gridCol w:w="1251"/>
        <w:gridCol w:w="1075"/>
        <w:gridCol w:w="1251"/>
        <w:gridCol w:w="1076"/>
        <w:gridCol w:w="1160"/>
        <w:gridCol w:w="916"/>
      </w:tblGrid>
      <w:tr w14:paraId="275B202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217" w:type="pct"/>
            <w:vMerge w:val="restart"/>
            <w:noWrap/>
            <w:vAlign w:val="center"/>
          </w:tcPr>
          <w:p w14:paraId="5DB02250">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序号</w:t>
            </w:r>
          </w:p>
        </w:tc>
        <w:tc>
          <w:tcPr>
            <w:tcW w:w="596" w:type="pct"/>
            <w:vMerge w:val="restart"/>
            <w:noWrap/>
            <w:vAlign w:val="center"/>
          </w:tcPr>
          <w:p w14:paraId="4921449C">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监测项目</w:t>
            </w:r>
          </w:p>
        </w:tc>
        <w:tc>
          <w:tcPr>
            <w:tcW w:w="430" w:type="pct"/>
            <w:vMerge w:val="restart"/>
            <w:noWrap/>
            <w:vAlign w:val="center"/>
          </w:tcPr>
          <w:p w14:paraId="1C51DD94">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单位</w:t>
            </w:r>
          </w:p>
        </w:tc>
        <w:tc>
          <w:tcPr>
            <w:tcW w:w="722" w:type="pct"/>
            <w:gridSpan w:val="2"/>
            <w:noWrap/>
            <w:vAlign w:val="center"/>
          </w:tcPr>
          <w:p w14:paraId="0BAE467E">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D1</w:t>
            </w:r>
          </w:p>
        </w:tc>
        <w:tc>
          <w:tcPr>
            <w:tcW w:w="777" w:type="pct"/>
            <w:gridSpan w:val="2"/>
            <w:noWrap/>
            <w:vAlign w:val="center"/>
          </w:tcPr>
          <w:p w14:paraId="37D30D71">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D2</w:t>
            </w:r>
          </w:p>
        </w:tc>
        <w:tc>
          <w:tcPr>
            <w:tcW w:w="781" w:type="pct"/>
            <w:gridSpan w:val="2"/>
            <w:noWrap/>
            <w:vAlign w:val="center"/>
          </w:tcPr>
          <w:p w14:paraId="36B76E56">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D3</w:t>
            </w:r>
          </w:p>
        </w:tc>
        <w:tc>
          <w:tcPr>
            <w:tcW w:w="781" w:type="pct"/>
            <w:gridSpan w:val="2"/>
            <w:noWrap/>
            <w:vAlign w:val="center"/>
          </w:tcPr>
          <w:p w14:paraId="36109B41">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D4</w:t>
            </w:r>
          </w:p>
        </w:tc>
        <w:tc>
          <w:tcPr>
            <w:tcW w:w="696" w:type="pct"/>
            <w:gridSpan w:val="2"/>
            <w:noWrap/>
            <w:vAlign w:val="center"/>
          </w:tcPr>
          <w:p w14:paraId="3620E76D">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D5</w:t>
            </w:r>
          </w:p>
        </w:tc>
      </w:tr>
      <w:tr w14:paraId="4AF1E4A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217" w:type="pct"/>
            <w:vMerge w:val="continue"/>
            <w:vAlign w:val="center"/>
          </w:tcPr>
          <w:p w14:paraId="6DEC8287">
            <w:pPr>
              <w:widowControl/>
              <w:adjustRightInd/>
              <w:snapToGrid/>
              <w:spacing w:line="240" w:lineRule="auto"/>
              <w:ind w:firstLine="0" w:firstLineChars="0"/>
              <w:jc w:val="center"/>
              <w:rPr>
                <w:rFonts w:cs="Times New Roman"/>
                <w:b/>
                <w:bCs/>
                <w:kern w:val="0"/>
                <w:sz w:val="21"/>
                <w:szCs w:val="21"/>
              </w:rPr>
            </w:pPr>
          </w:p>
        </w:tc>
        <w:tc>
          <w:tcPr>
            <w:tcW w:w="596" w:type="pct"/>
            <w:vMerge w:val="continue"/>
            <w:vAlign w:val="center"/>
          </w:tcPr>
          <w:p w14:paraId="25586E81">
            <w:pPr>
              <w:widowControl/>
              <w:adjustRightInd/>
              <w:snapToGrid/>
              <w:spacing w:line="240" w:lineRule="auto"/>
              <w:ind w:firstLine="0" w:firstLineChars="0"/>
              <w:jc w:val="center"/>
              <w:rPr>
                <w:rFonts w:cs="Times New Roman"/>
                <w:b/>
                <w:bCs/>
                <w:kern w:val="0"/>
                <w:sz w:val="21"/>
                <w:szCs w:val="21"/>
              </w:rPr>
            </w:pPr>
          </w:p>
        </w:tc>
        <w:tc>
          <w:tcPr>
            <w:tcW w:w="430" w:type="pct"/>
            <w:vMerge w:val="continue"/>
            <w:vAlign w:val="center"/>
          </w:tcPr>
          <w:p w14:paraId="4C940F46">
            <w:pPr>
              <w:widowControl/>
              <w:adjustRightInd/>
              <w:snapToGrid/>
              <w:spacing w:line="240" w:lineRule="auto"/>
              <w:ind w:firstLine="0" w:firstLineChars="0"/>
              <w:jc w:val="center"/>
              <w:rPr>
                <w:rFonts w:cs="Times New Roman"/>
                <w:b/>
                <w:bCs/>
                <w:kern w:val="0"/>
                <w:sz w:val="21"/>
                <w:szCs w:val="21"/>
              </w:rPr>
            </w:pPr>
          </w:p>
        </w:tc>
        <w:tc>
          <w:tcPr>
            <w:tcW w:w="361" w:type="pct"/>
            <w:noWrap/>
            <w:vAlign w:val="center"/>
          </w:tcPr>
          <w:p w14:paraId="671AC40C">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监测结果</w:t>
            </w:r>
          </w:p>
        </w:tc>
        <w:tc>
          <w:tcPr>
            <w:tcW w:w="361" w:type="pct"/>
            <w:noWrap/>
            <w:vAlign w:val="center"/>
          </w:tcPr>
          <w:p w14:paraId="08DFF57A">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达到标准</w:t>
            </w:r>
          </w:p>
        </w:tc>
        <w:tc>
          <w:tcPr>
            <w:tcW w:w="416" w:type="pct"/>
            <w:noWrap/>
            <w:vAlign w:val="center"/>
          </w:tcPr>
          <w:p w14:paraId="12D8F921">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监测结果</w:t>
            </w:r>
          </w:p>
        </w:tc>
        <w:tc>
          <w:tcPr>
            <w:tcW w:w="361" w:type="pct"/>
            <w:noWrap/>
            <w:vAlign w:val="center"/>
          </w:tcPr>
          <w:p w14:paraId="28DA161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达到标准</w:t>
            </w:r>
          </w:p>
        </w:tc>
        <w:tc>
          <w:tcPr>
            <w:tcW w:w="420" w:type="pct"/>
            <w:noWrap/>
            <w:vAlign w:val="center"/>
          </w:tcPr>
          <w:p w14:paraId="518F6067">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监测结果</w:t>
            </w:r>
          </w:p>
        </w:tc>
        <w:tc>
          <w:tcPr>
            <w:tcW w:w="361" w:type="pct"/>
            <w:noWrap/>
            <w:vAlign w:val="center"/>
          </w:tcPr>
          <w:p w14:paraId="047231A7">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达到标准</w:t>
            </w:r>
          </w:p>
        </w:tc>
        <w:tc>
          <w:tcPr>
            <w:tcW w:w="420" w:type="pct"/>
            <w:noWrap/>
            <w:vAlign w:val="center"/>
          </w:tcPr>
          <w:p w14:paraId="2BE78C2A">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监测结果</w:t>
            </w:r>
          </w:p>
        </w:tc>
        <w:tc>
          <w:tcPr>
            <w:tcW w:w="361" w:type="pct"/>
            <w:noWrap/>
            <w:vAlign w:val="center"/>
          </w:tcPr>
          <w:p w14:paraId="6CF8FF72">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达到标准</w:t>
            </w:r>
          </w:p>
        </w:tc>
        <w:tc>
          <w:tcPr>
            <w:tcW w:w="389" w:type="pct"/>
            <w:vAlign w:val="center"/>
          </w:tcPr>
          <w:p w14:paraId="276CB09A">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监测结果</w:t>
            </w:r>
          </w:p>
        </w:tc>
        <w:tc>
          <w:tcPr>
            <w:tcW w:w="307" w:type="pct"/>
            <w:vAlign w:val="center"/>
          </w:tcPr>
          <w:p w14:paraId="0FBFC4E9">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达到标准</w:t>
            </w:r>
          </w:p>
        </w:tc>
      </w:tr>
      <w:tr w14:paraId="13AA235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3CDCC0F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w:t>
            </w:r>
          </w:p>
        </w:tc>
        <w:tc>
          <w:tcPr>
            <w:tcW w:w="596" w:type="pct"/>
            <w:vAlign w:val="center"/>
          </w:tcPr>
          <w:p w14:paraId="7BE4953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pH值</w:t>
            </w:r>
          </w:p>
        </w:tc>
        <w:tc>
          <w:tcPr>
            <w:tcW w:w="430" w:type="pct"/>
            <w:vAlign w:val="center"/>
          </w:tcPr>
          <w:p w14:paraId="0B3CF04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无量纲</w:t>
            </w:r>
          </w:p>
        </w:tc>
        <w:tc>
          <w:tcPr>
            <w:tcW w:w="361" w:type="pct"/>
            <w:vAlign w:val="center"/>
          </w:tcPr>
          <w:p w14:paraId="3BDB1F39">
            <w:pPr>
              <w:widowControl/>
              <w:adjustRightInd/>
              <w:snapToGrid/>
              <w:spacing w:line="240" w:lineRule="auto"/>
              <w:ind w:firstLine="0" w:firstLineChars="0"/>
              <w:jc w:val="center"/>
              <w:rPr>
                <w:rFonts w:cs="Times New Roman"/>
                <w:kern w:val="0"/>
                <w:sz w:val="21"/>
                <w:szCs w:val="21"/>
              </w:rPr>
            </w:pPr>
            <w:r>
              <w:rPr>
                <w:rFonts w:hint="eastAsia"/>
                <w:sz w:val="21"/>
                <w:szCs w:val="21"/>
              </w:rPr>
              <w:t>7.3</w:t>
            </w:r>
          </w:p>
        </w:tc>
        <w:tc>
          <w:tcPr>
            <w:tcW w:w="361" w:type="pct"/>
            <w:noWrap/>
            <w:vAlign w:val="center"/>
          </w:tcPr>
          <w:p w14:paraId="6049AD7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416" w:type="pct"/>
            <w:vAlign w:val="center"/>
          </w:tcPr>
          <w:p w14:paraId="05908D52">
            <w:pPr>
              <w:widowControl/>
              <w:adjustRightInd/>
              <w:snapToGrid/>
              <w:spacing w:line="240" w:lineRule="auto"/>
              <w:ind w:firstLine="0" w:firstLineChars="0"/>
              <w:jc w:val="center"/>
              <w:rPr>
                <w:rFonts w:cs="Times New Roman"/>
                <w:kern w:val="0"/>
                <w:sz w:val="21"/>
                <w:szCs w:val="21"/>
              </w:rPr>
            </w:pPr>
            <w:r>
              <w:rPr>
                <w:rFonts w:hint="eastAsia"/>
                <w:sz w:val="21"/>
                <w:szCs w:val="21"/>
              </w:rPr>
              <w:t>7.4</w:t>
            </w:r>
          </w:p>
        </w:tc>
        <w:tc>
          <w:tcPr>
            <w:tcW w:w="361" w:type="pct"/>
            <w:noWrap/>
            <w:vAlign w:val="center"/>
          </w:tcPr>
          <w:p w14:paraId="158A232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420" w:type="pct"/>
            <w:vAlign w:val="center"/>
          </w:tcPr>
          <w:p w14:paraId="6F73A15A">
            <w:pPr>
              <w:widowControl/>
              <w:adjustRightInd/>
              <w:snapToGrid/>
              <w:spacing w:line="240" w:lineRule="auto"/>
              <w:ind w:firstLine="0" w:firstLineChars="0"/>
              <w:jc w:val="center"/>
              <w:rPr>
                <w:rFonts w:cs="Times New Roman"/>
                <w:kern w:val="0"/>
                <w:sz w:val="21"/>
                <w:szCs w:val="21"/>
              </w:rPr>
            </w:pPr>
            <w:r>
              <w:rPr>
                <w:rFonts w:hint="eastAsia"/>
                <w:sz w:val="21"/>
                <w:szCs w:val="21"/>
              </w:rPr>
              <w:t>7.5</w:t>
            </w:r>
          </w:p>
        </w:tc>
        <w:tc>
          <w:tcPr>
            <w:tcW w:w="361" w:type="pct"/>
            <w:noWrap/>
            <w:vAlign w:val="center"/>
          </w:tcPr>
          <w:p w14:paraId="4201E22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420" w:type="pct"/>
            <w:vAlign w:val="center"/>
          </w:tcPr>
          <w:p w14:paraId="5D4D875F">
            <w:pPr>
              <w:widowControl/>
              <w:adjustRightInd/>
              <w:snapToGrid/>
              <w:spacing w:line="240" w:lineRule="auto"/>
              <w:ind w:firstLine="0" w:firstLineChars="0"/>
              <w:jc w:val="center"/>
              <w:rPr>
                <w:rFonts w:cs="Times New Roman"/>
                <w:kern w:val="0"/>
                <w:sz w:val="21"/>
                <w:szCs w:val="21"/>
              </w:rPr>
            </w:pPr>
            <w:r>
              <w:rPr>
                <w:rFonts w:hint="eastAsia"/>
                <w:sz w:val="21"/>
                <w:szCs w:val="21"/>
              </w:rPr>
              <w:t>7.7</w:t>
            </w:r>
          </w:p>
        </w:tc>
        <w:tc>
          <w:tcPr>
            <w:tcW w:w="361" w:type="pct"/>
            <w:noWrap/>
            <w:vAlign w:val="center"/>
          </w:tcPr>
          <w:p w14:paraId="024F30D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389" w:type="pct"/>
            <w:vAlign w:val="center"/>
          </w:tcPr>
          <w:p w14:paraId="33125099">
            <w:pPr>
              <w:widowControl/>
              <w:adjustRightInd/>
              <w:snapToGrid/>
              <w:spacing w:line="240" w:lineRule="auto"/>
              <w:ind w:firstLine="0" w:firstLineChars="0"/>
              <w:jc w:val="center"/>
              <w:rPr>
                <w:rFonts w:cs="Times New Roman"/>
                <w:kern w:val="0"/>
                <w:sz w:val="21"/>
                <w:szCs w:val="21"/>
              </w:rPr>
            </w:pPr>
            <w:r>
              <w:rPr>
                <w:rFonts w:hint="eastAsia"/>
                <w:sz w:val="21"/>
                <w:szCs w:val="21"/>
              </w:rPr>
              <w:t>7.3</w:t>
            </w:r>
          </w:p>
        </w:tc>
        <w:tc>
          <w:tcPr>
            <w:tcW w:w="307" w:type="pct"/>
            <w:noWrap/>
            <w:vAlign w:val="center"/>
          </w:tcPr>
          <w:p w14:paraId="60AACDE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r>
      <w:tr w14:paraId="7958827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011A5CD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w:t>
            </w:r>
          </w:p>
        </w:tc>
        <w:tc>
          <w:tcPr>
            <w:tcW w:w="596" w:type="pct"/>
            <w:vAlign w:val="center"/>
          </w:tcPr>
          <w:p w14:paraId="6B69036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钾</w:t>
            </w:r>
          </w:p>
        </w:tc>
        <w:tc>
          <w:tcPr>
            <w:tcW w:w="430" w:type="pct"/>
            <w:vAlign w:val="center"/>
          </w:tcPr>
          <w:p w14:paraId="36B3F84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3147D4C5">
            <w:pPr>
              <w:widowControl/>
              <w:adjustRightInd/>
              <w:snapToGrid/>
              <w:spacing w:line="240" w:lineRule="auto"/>
              <w:ind w:firstLine="0" w:firstLineChars="0"/>
              <w:jc w:val="center"/>
              <w:rPr>
                <w:rFonts w:cs="Times New Roman"/>
                <w:kern w:val="0"/>
                <w:sz w:val="21"/>
                <w:szCs w:val="21"/>
              </w:rPr>
            </w:pPr>
            <w:r>
              <w:rPr>
                <w:rFonts w:hint="eastAsia"/>
                <w:sz w:val="21"/>
                <w:szCs w:val="21"/>
              </w:rPr>
              <w:t>2.04</w:t>
            </w:r>
          </w:p>
        </w:tc>
        <w:tc>
          <w:tcPr>
            <w:tcW w:w="361" w:type="pct"/>
            <w:noWrap/>
            <w:vAlign w:val="center"/>
          </w:tcPr>
          <w:p w14:paraId="2BBA466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16" w:type="pct"/>
            <w:vAlign w:val="center"/>
          </w:tcPr>
          <w:p w14:paraId="242BF081">
            <w:pPr>
              <w:widowControl/>
              <w:adjustRightInd/>
              <w:snapToGrid/>
              <w:spacing w:line="240" w:lineRule="auto"/>
              <w:ind w:firstLine="0" w:firstLineChars="0"/>
              <w:jc w:val="center"/>
              <w:rPr>
                <w:rFonts w:cs="Times New Roman"/>
                <w:kern w:val="0"/>
                <w:sz w:val="21"/>
                <w:szCs w:val="21"/>
              </w:rPr>
            </w:pPr>
            <w:r>
              <w:rPr>
                <w:rFonts w:hint="eastAsia"/>
                <w:sz w:val="21"/>
                <w:szCs w:val="21"/>
              </w:rPr>
              <w:t>2.27</w:t>
            </w:r>
          </w:p>
        </w:tc>
        <w:tc>
          <w:tcPr>
            <w:tcW w:w="361" w:type="pct"/>
            <w:noWrap/>
            <w:vAlign w:val="center"/>
          </w:tcPr>
          <w:p w14:paraId="44B64DD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20D52E2A">
            <w:pPr>
              <w:widowControl/>
              <w:adjustRightInd/>
              <w:snapToGrid/>
              <w:spacing w:line="240" w:lineRule="auto"/>
              <w:ind w:firstLine="0" w:firstLineChars="0"/>
              <w:jc w:val="center"/>
              <w:rPr>
                <w:rFonts w:cs="Times New Roman"/>
                <w:kern w:val="0"/>
                <w:sz w:val="21"/>
                <w:szCs w:val="21"/>
              </w:rPr>
            </w:pPr>
            <w:r>
              <w:rPr>
                <w:rFonts w:hint="eastAsia"/>
                <w:sz w:val="21"/>
                <w:szCs w:val="21"/>
              </w:rPr>
              <w:t>0.45</w:t>
            </w:r>
          </w:p>
        </w:tc>
        <w:tc>
          <w:tcPr>
            <w:tcW w:w="361" w:type="pct"/>
            <w:noWrap/>
            <w:vAlign w:val="center"/>
          </w:tcPr>
          <w:p w14:paraId="2D58BAC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4003377E">
            <w:pPr>
              <w:widowControl/>
              <w:adjustRightInd/>
              <w:snapToGrid/>
              <w:spacing w:line="240" w:lineRule="auto"/>
              <w:ind w:firstLine="0" w:firstLineChars="0"/>
              <w:jc w:val="center"/>
              <w:rPr>
                <w:rFonts w:cs="Times New Roman"/>
                <w:kern w:val="0"/>
                <w:sz w:val="21"/>
                <w:szCs w:val="21"/>
              </w:rPr>
            </w:pPr>
            <w:r>
              <w:rPr>
                <w:rFonts w:hint="eastAsia"/>
                <w:sz w:val="21"/>
                <w:szCs w:val="21"/>
              </w:rPr>
              <w:t>0.46</w:t>
            </w:r>
          </w:p>
        </w:tc>
        <w:tc>
          <w:tcPr>
            <w:tcW w:w="361" w:type="pct"/>
            <w:noWrap/>
            <w:vAlign w:val="center"/>
          </w:tcPr>
          <w:p w14:paraId="5674C1A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389" w:type="pct"/>
            <w:vAlign w:val="center"/>
          </w:tcPr>
          <w:p w14:paraId="583503B2">
            <w:pPr>
              <w:widowControl/>
              <w:adjustRightInd/>
              <w:snapToGrid/>
              <w:spacing w:line="240" w:lineRule="auto"/>
              <w:ind w:firstLine="0" w:firstLineChars="0"/>
              <w:jc w:val="center"/>
              <w:rPr>
                <w:rFonts w:cs="Times New Roman"/>
                <w:kern w:val="0"/>
                <w:sz w:val="21"/>
                <w:szCs w:val="21"/>
              </w:rPr>
            </w:pPr>
            <w:r>
              <w:rPr>
                <w:rFonts w:hint="eastAsia"/>
                <w:sz w:val="21"/>
                <w:szCs w:val="21"/>
              </w:rPr>
              <w:t>0.46</w:t>
            </w:r>
          </w:p>
        </w:tc>
        <w:tc>
          <w:tcPr>
            <w:tcW w:w="307" w:type="pct"/>
            <w:noWrap/>
            <w:vAlign w:val="center"/>
          </w:tcPr>
          <w:p w14:paraId="04DBA51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r>
      <w:tr w14:paraId="3ACD2A7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53923B1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w:t>
            </w:r>
          </w:p>
        </w:tc>
        <w:tc>
          <w:tcPr>
            <w:tcW w:w="596" w:type="pct"/>
            <w:vAlign w:val="center"/>
          </w:tcPr>
          <w:p w14:paraId="2BF2BBC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钠</w:t>
            </w:r>
          </w:p>
        </w:tc>
        <w:tc>
          <w:tcPr>
            <w:tcW w:w="430" w:type="pct"/>
            <w:vAlign w:val="center"/>
          </w:tcPr>
          <w:p w14:paraId="1A19840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5FEABAC3">
            <w:pPr>
              <w:widowControl/>
              <w:adjustRightInd/>
              <w:snapToGrid/>
              <w:spacing w:line="240" w:lineRule="auto"/>
              <w:ind w:firstLine="0" w:firstLineChars="0"/>
              <w:jc w:val="center"/>
              <w:rPr>
                <w:rFonts w:cs="Times New Roman"/>
                <w:kern w:val="0"/>
                <w:sz w:val="21"/>
                <w:szCs w:val="21"/>
              </w:rPr>
            </w:pPr>
            <w:r>
              <w:rPr>
                <w:rFonts w:hint="eastAsia"/>
                <w:sz w:val="21"/>
                <w:szCs w:val="21"/>
              </w:rPr>
              <w:t>36.5</w:t>
            </w:r>
          </w:p>
        </w:tc>
        <w:tc>
          <w:tcPr>
            <w:tcW w:w="361" w:type="pct"/>
            <w:noWrap/>
            <w:vAlign w:val="center"/>
          </w:tcPr>
          <w:p w14:paraId="4B0BA9D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16" w:type="pct"/>
            <w:vAlign w:val="center"/>
          </w:tcPr>
          <w:p w14:paraId="197FCFF6">
            <w:pPr>
              <w:widowControl/>
              <w:adjustRightInd/>
              <w:snapToGrid/>
              <w:spacing w:line="240" w:lineRule="auto"/>
              <w:ind w:firstLine="0" w:firstLineChars="0"/>
              <w:jc w:val="center"/>
              <w:rPr>
                <w:rFonts w:cs="Times New Roman"/>
                <w:kern w:val="0"/>
                <w:sz w:val="21"/>
                <w:szCs w:val="21"/>
              </w:rPr>
            </w:pPr>
            <w:r>
              <w:rPr>
                <w:rFonts w:hint="eastAsia"/>
                <w:sz w:val="21"/>
                <w:szCs w:val="21"/>
              </w:rPr>
              <w:t>34.8</w:t>
            </w:r>
          </w:p>
        </w:tc>
        <w:tc>
          <w:tcPr>
            <w:tcW w:w="361" w:type="pct"/>
            <w:noWrap/>
            <w:vAlign w:val="center"/>
          </w:tcPr>
          <w:p w14:paraId="5759D9F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2D0B00FE">
            <w:pPr>
              <w:widowControl/>
              <w:adjustRightInd/>
              <w:snapToGrid/>
              <w:spacing w:line="240" w:lineRule="auto"/>
              <w:ind w:firstLine="0" w:firstLineChars="0"/>
              <w:jc w:val="center"/>
              <w:rPr>
                <w:rFonts w:cs="Times New Roman"/>
                <w:kern w:val="0"/>
                <w:sz w:val="21"/>
                <w:szCs w:val="21"/>
              </w:rPr>
            </w:pPr>
            <w:r>
              <w:rPr>
                <w:rFonts w:hint="eastAsia"/>
                <w:sz w:val="21"/>
                <w:szCs w:val="21"/>
              </w:rPr>
              <w:t>22.3</w:t>
            </w:r>
          </w:p>
        </w:tc>
        <w:tc>
          <w:tcPr>
            <w:tcW w:w="361" w:type="pct"/>
            <w:noWrap/>
            <w:vAlign w:val="center"/>
          </w:tcPr>
          <w:p w14:paraId="1A31CF3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03E73AA4">
            <w:pPr>
              <w:widowControl/>
              <w:adjustRightInd/>
              <w:snapToGrid/>
              <w:spacing w:line="240" w:lineRule="auto"/>
              <w:ind w:firstLine="0" w:firstLineChars="0"/>
              <w:jc w:val="center"/>
              <w:rPr>
                <w:rFonts w:cs="Times New Roman"/>
                <w:kern w:val="0"/>
                <w:sz w:val="21"/>
                <w:szCs w:val="21"/>
              </w:rPr>
            </w:pPr>
            <w:r>
              <w:rPr>
                <w:rFonts w:hint="eastAsia"/>
                <w:sz w:val="21"/>
                <w:szCs w:val="21"/>
              </w:rPr>
              <w:t>21.3</w:t>
            </w:r>
          </w:p>
        </w:tc>
        <w:tc>
          <w:tcPr>
            <w:tcW w:w="361" w:type="pct"/>
            <w:noWrap/>
            <w:vAlign w:val="center"/>
          </w:tcPr>
          <w:p w14:paraId="58C147E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389" w:type="pct"/>
            <w:vAlign w:val="center"/>
          </w:tcPr>
          <w:p w14:paraId="09EFFD61">
            <w:pPr>
              <w:widowControl/>
              <w:adjustRightInd/>
              <w:snapToGrid/>
              <w:spacing w:line="240" w:lineRule="auto"/>
              <w:ind w:firstLine="0" w:firstLineChars="0"/>
              <w:jc w:val="center"/>
              <w:rPr>
                <w:rFonts w:cs="Times New Roman"/>
                <w:kern w:val="0"/>
                <w:sz w:val="21"/>
                <w:szCs w:val="21"/>
              </w:rPr>
            </w:pPr>
            <w:r>
              <w:rPr>
                <w:rFonts w:hint="eastAsia"/>
                <w:sz w:val="21"/>
                <w:szCs w:val="21"/>
              </w:rPr>
              <w:t>14.5</w:t>
            </w:r>
          </w:p>
        </w:tc>
        <w:tc>
          <w:tcPr>
            <w:tcW w:w="307" w:type="pct"/>
            <w:noWrap/>
            <w:vAlign w:val="center"/>
          </w:tcPr>
          <w:p w14:paraId="56D815E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r>
      <w:tr w14:paraId="19F0B62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6BE1FDA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w:t>
            </w:r>
          </w:p>
        </w:tc>
        <w:tc>
          <w:tcPr>
            <w:tcW w:w="596" w:type="pct"/>
            <w:vAlign w:val="center"/>
          </w:tcPr>
          <w:p w14:paraId="57CBD56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钙</w:t>
            </w:r>
          </w:p>
        </w:tc>
        <w:tc>
          <w:tcPr>
            <w:tcW w:w="430" w:type="pct"/>
            <w:vAlign w:val="center"/>
          </w:tcPr>
          <w:p w14:paraId="41C6375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6C44FE08">
            <w:pPr>
              <w:widowControl/>
              <w:adjustRightInd/>
              <w:snapToGrid/>
              <w:spacing w:line="240" w:lineRule="auto"/>
              <w:ind w:firstLine="0" w:firstLineChars="0"/>
              <w:jc w:val="center"/>
              <w:rPr>
                <w:rFonts w:cs="Times New Roman"/>
                <w:kern w:val="0"/>
                <w:sz w:val="21"/>
                <w:szCs w:val="21"/>
              </w:rPr>
            </w:pPr>
            <w:r>
              <w:rPr>
                <w:rFonts w:hint="eastAsia"/>
                <w:sz w:val="21"/>
                <w:szCs w:val="21"/>
              </w:rPr>
              <w:t>122</w:t>
            </w:r>
          </w:p>
        </w:tc>
        <w:tc>
          <w:tcPr>
            <w:tcW w:w="361" w:type="pct"/>
            <w:noWrap/>
            <w:vAlign w:val="center"/>
          </w:tcPr>
          <w:p w14:paraId="2DD2706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16" w:type="pct"/>
            <w:vAlign w:val="center"/>
          </w:tcPr>
          <w:p w14:paraId="7D2F87EB">
            <w:pPr>
              <w:widowControl/>
              <w:adjustRightInd/>
              <w:snapToGrid/>
              <w:spacing w:line="240" w:lineRule="auto"/>
              <w:ind w:firstLine="0" w:firstLineChars="0"/>
              <w:jc w:val="center"/>
              <w:rPr>
                <w:rFonts w:cs="Times New Roman"/>
                <w:kern w:val="0"/>
                <w:sz w:val="21"/>
                <w:szCs w:val="21"/>
              </w:rPr>
            </w:pPr>
            <w:r>
              <w:rPr>
                <w:rFonts w:hint="eastAsia"/>
                <w:spacing w:val="-2"/>
                <w:sz w:val="21"/>
                <w:szCs w:val="21"/>
              </w:rPr>
              <w:t>125</w:t>
            </w:r>
          </w:p>
        </w:tc>
        <w:tc>
          <w:tcPr>
            <w:tcW w:w="361" w:type="pct"/>
            <w:noWrap/>
            <w:vAlign w:val="center"/>
          </w:tcPr>
          <w:p w14:paraId="237E346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3BAD8BAB">
            <w:pPr>
              <w:widowControl/>
              <w:adjustRightInd/>
              <w:snapToGrid/>
              <w:spacing w:line="240" w:lineRule="auto"/>
              <w:ind w:firstLine="0" w:firstLineChars="0"/>
              <w:jc w:val="center"/>
              <w:rPr>
                <w:rFonts w:cs="Times New Roman"/>
                <w:kern w:val="0"/>
                <w:sz w:val="21"/>
                <w:szCs w:val="21"/>
              </w:rPr>
            </w:pPr>
            <w:r>
              <w:rPr>
                <w:rFonts w:hint="eastAsia"/>
                <w:sz w:val="21"/>
                <w:szCs w:val="21"/>
              </w:rPr>
              <w:t>72.1</w:t>
            </w:r>
          </w:p>
        </w:tc>
        <w:tc>
          <w:tcPr>
            <w:tcW w:w="361" w:type="pct"/>
            <w:noWrap/>
            <w:vAlign w:val="center"/>
          </w:tcPr>
          <w:p w14:paraId="0BD3EBB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5C05FDEE">
            <w:pPr>
              <w:widowControl/>
              <w:adjustRightInd/>
              <w:snapToGrid/>
              <w:spacing w:line="240" w:lineRule="auto"/>
              <w:ind w:firstLine="0" w:firstLineChars="0"/>
              <w:jc w:val="center"/>
              <w:rPr>
                <w:rFonts w:cs="Times New Roman"/>
                <w:kern w:val="0"/>
                <w:sz w:val="21"/>
                <w:szCs w:val="21"/>
              </w:rPr>
            </w:pPr>
            <w:r>
              <w:rPr>
                <w:rFonts w:hint="eastAsia"/>
                <w:sz w:val="21"/>
                <w:szCs w:val="21"/>
              </w:rPr>
              <w:t>72.5</w:t>
            </w:r>
          </w:p>
        </w:tc>
        <w:tc>
          <w:tcPr>
            <w:tcW w:w="361" w:type="pct"/>
            <w:noWrap/>
            <w:vAlign w:val="center"/>
          </w:tcPr>
          <w:p w14:paraId="6CEB6D5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389" w:type="pct"/>
            <w:vAlign w:val="center"/>
          </w:tcPr>
          <w:p w14:paraId="1ECFD484">
            <w:pPr>
              <w:widowControl/>
              <w:adjustRightInd/>
              <w:snapToGrid/>
              <w:spacing w:line="240" w:lineRule="auto"/>
              <w:ind w:firstLine="0" w:firstLineChars="0"/>
              <w:jc w:val="center"/>
              <w:rPr>
                <w:rFonts w:cs="Times New Roman"/>
                <w:kern w:val="0"/>
                <w:sz w:val="21"/>
                <w:szCs w:val="21"/>
              </w:rPr>
            </w:pPr>
            <w:r>
              <w:rPr>
                <w:rFonts w:hint="eastAsia"/>
                <w:sz w:val="21"/>
                <w:szCs w:val="21"/>
              </w:rPr>
              <w:t>35.8</w:t>
            </w:r>
          </w:p>
        </w:tc>
        <w:tc>
          <w:tcPr>
            <w:tcW w:w="307" w:type="pct"/>
            <w:noWrap/>
            <w:vAlign w:val="center"/>
          </w:tcPr>
          <w:p w14:paraId="2618A14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r>
      <w:tr w14:paraId="2E5F030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4289C6D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w:t>
            </w:r>
          </w:p>
        </w:tc>
        <w:tc>
          <w:tcPr>
            <w:tcW w:w="596" w:type="pct"/>
            <w:vAlign w:val="center"/>
          </w:tcPr>
          <w:p w14:paraId="3A9D446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镁</w:t>
            </w:r>
          </w:p>
        </w:tc>
        <w:tc>
          <w:tcPr>
            <w:tcW w:w="430" w:type="pct"/>
            <w:vAlign w:val="center"/>
          </w:tcPr>
          <w:p w14:paraId="3E55DC4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7EF0D78C">
            <w:pPr>
              <w:widowControl/>
              <w:adjustRightInd/>
              <w:snapToGrid/>
              <w:spacing w:line="240" w:lineRule="auto"/>
              <w:ind w:firstLine="0" w:firstLineChars="0"/>
              <w:jc w:val="center"/>
              <w:rPr>
                <w:rFonts w:cs="Times New Roman"/>
                <w:kern w:val="0"/>
                <w:sz w:val="21"/>
                <w:szCs w:val="21"/>
              </w:rPr>
            </w:pPr>
            <w:r>
              <w:rPr>
                <w:rFonts w:hint="eastAsia"/>
                <w:sz w:val="21"/>
                <w:szCs w:val="21"/>
              </w:rPr>
              <w:t>34.5</w:t>
            </w:r>
          </w:p>
        </w:tc>
        <w:tc>
          <w:tcPr>
            <w:tcW w:w="361" w:type="pct"/>
            <w:noWrap/>
            <w:vAlign w:val="center"/>
          </w:tcPr>
          <w:p w14:paraId="788A1FC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16" w:type="pct"/>
            <w:vAlign w:val="center"/>
          </w:tcPr>
          <w:p w14:paraId="65F2E4BF">
            <w:pPr>
              <w:widowControl/>
              <w:adjustRightInd/>
              <w:snapToGrid/>
              <w:spacing w:line="240" w:lineRule="auto"/>
              <w:ind w:firstLine="0" w:firstLineChars="0"/>
              <w:jc w:val="center"/>
              <w:rPr>
                <w:rFonts w:cs="Times New Roman"/>
                <w:kern w:val="0"/>
                <w:sz w:val="21"/>
                <w:szCs w:val="21"/>
              </w:rPr>
            </w:pPr>
            <w:r>
              <w:rPr>
                <w:rFonts w:hint="eastAsia"/>
                <w:sz w:val="21"/>
                <w:szCs w:val="21"/>
              </w:rPr>
              <w:t>33.7</w:t>
            </w:r>
          </w:p>
        </w:tc>
        <w:tc>
          <w:tcPr>
            <w:tcW w:w="361" w:type="pct"/>
            <w:noWrap/>
            <w:vAlign w:val="center"/>
          </w:tcPr>
          <w:p w14:paraId="323E552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1C562E09">
            <w:pPr>
              <w:widowControl/>
              <w:adjustRightInd/>
              <w:snapToGrid/>
              <w:spacing w:line="240" w:lineRule="auto"/>
              <w:ind w:firstLine="0" w:firstLineChars="0"/>
              <w:jc w:val="center"/>
              <w:rPr>
                <w:rFonts w:cs="Times New Roman"/>
                <w:kern w:val="0"/>
                <w:sz w:val="21"/>
                <w:szCs w:val="21"/>
              </w:rPr>
            </w:pPr>
            <w:r>
              <w:rPr>
                <w:rFonts w:hint="eastAsia"/>
                <w:sz w:val="21"/>
                <w:szCs w:val="21"/>
              </w:rPr>
              <w:t>15.3</w:t>
            </w:r>
          </w:p>
        </w:tc>
        <w:tc>
          <w:tcPr>
            <w:tcW w:w="361" w:type="pct"/>
            <w:noWrap/>
            <w:vAlign w:val="center"/>
          </w:tcPr>
          <w:p w14:paraId="3130D9D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3A21433A">
            <w:pPr>
              <w:widowControl/>
              <w:adjustRightInd/>
              <w:snapToGrid/>
              <w:spacing w:line="240" w:lineRule="auto"/>
              <w:ind w:firstLine="0" w:firstLineChars="0"/>
              <w:jc w:val="center"/>
              <w:rPr>
                <w:rFonts w:cs="Times New Roman"/>
                <w:kern w:val="0"/>
                <w:sz w:val="21"/>
                <w:szCs w:val="21"/>
              </w:rPr>
            </w:pPr>
            <w:r>
              <w:rPr>
                <w:rFonts w:hint="eastAsia"/>
                <w:sz w:val="21"/>
                <w:szCs w:val="21"/>
              </w:rPr>
              <w:t>15.4</w:t>
            </w:r>
          </w:p>
        </w:tc>
        <w:tc>
          <w:tcPr>
            <w:tcW w:w="361" w:type="pct"/>
            <w:noWrap/>
            <w:vAlign w:val="center"/>
          </w:tcPr>
          <w:p w14:paraId="291CDE2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389" w:type="pct"/>
            <w:vAlign w:val="center"/>
          </w:tcPr>
          <w:p w14:paraId="5383BFC8">
            <w:pPr>
              <w:widowControl/>
              <w:adjustRightInd/>
              <w:snapToGrid/>
              <w:spacing w:line="240" w:lineRule="auto"/>
              <w:ind w:firstLine="0" w:firstLineChars="0"/>
              <w:jc w:val="center"/>
              <w:rPr>
                <w:rFonts w:cs="Times New Roman"/>
                <w:kern w:val="0"/>
                <w:sz w:val="21"/>
                <w:szCs w:val="21"/>
              </w:rPr>
            </w:pPr>
            <w:r>
              <w:rPr>
                <w:rFonts w:hint="eastAsia"/>
                <w:sz w:val="21"/>
                <w:szCs w:val="21"/>
              </w:rPr>
              <w:t>6.37</w:t>
            </w:r>
          </w:p>
        </w:tc>
        <w:tc>
          <w:tcPr>
            <w:tcW w:w="307" w:type="pct"/>
            <w:noWrap/>
            <w:vAlign w:val="center"/>
          </w:tcPr>
          <w:p w14:paraId="0061434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r>
      <w:tr w14:paraId="3DBD12C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0E036C7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w:t>
            </w:r>
          </w:p>
        </w:tc>
        <w:tc>
          <w:tcPr>
            <w:tcW w:w="596" w:type="pct"/>
            <w:vAlign w:val="center"/>
          </w:tcPr>
          <w:p w14:paraId="346532C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碳酸根</w:t>
            </w:r>
          </w:p>
        </w:tc>
        <w:tc>
          <w:tcPr>
            <w:tcW w:w="430" w:type="pct"/>
            <w:vAlign w:val="center"/>
          </w:tcPr>
          <w:p w14:paraId="2959C77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7445415E">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5</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noWrap/>
            <w:vAlign w:val="center"/>
          </w:tcPr>
          <w:p w14:paraId="1FE9B50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16" w:type="pct"/>
            <w:vAlign w:val="center"/>
          </w:tcPr>
          <w:p w14:paraId="63D19298">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5</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noWrap/>
            <w:vAlign w:val="center"/>
          </w:tcPr>
          <w:p w14:paraId="79F1CA0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4BDF5AB6">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5</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noWrap/>
            <w:vAlign w:val="center"/>
          </w:tcPr>
          <w:p w14:paraId="52A7C39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09068E83">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5</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noWrap/>
            <w:vAlign w:val="center"/>
          </w:tcPr>
          <w:p w14:paraId="5B95DC3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389" w:type="pct"/>
            <w:vAlign w:val="center"/>
          </w:tcPr>
          <w:p w14:paraId="1F2E9675">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5</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07" w:type="pct"/>
            <w:noWrap/>
            <w:vAlign w:val="center"/>
          </w:tcPr>
          <w:p w14:paraId="594EC3D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r>
      <w:tr w14:paraId="18C8E5F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19867B8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7</w:t>
            </w:r>
          </w:p>
        </w:tc>
        <w:tc>
          <w:tcPr>
            <w:tcW w:w="596" w:type="pct"/>
            <w:vAlign w:val="center"/>
          </w:tcPr>
          <w:p w14:paraId="573D504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重碳酸根</w:t>
            </w:r>
          </w:p>
        </w:tc>
        <w:tc>
          <w:tcPr>
            <w:tcW w:w="430" w:type="pct"/>
            <w:vAlign w:val="center"/>
          </w:tcPr>
          <w:p w14:paraId="663D2E5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5426F606">
            <w:pPr>
              <w:widowControl/>
              <w:adjustRightInd/>
              <w:snapToGrid/>
              <w:spacing w:line="240" w:lineRule="auto"/>
              <w:ind w:firstLine="0" w:firstLineChars="0"/>
              <w:jc w:val="center"/>
              <w:rPr>
                <w:rFonts w:cs="Times New Roman"/>
                <w:kern w:val="0"/>
                <w:sz w:val="21"/>
                <w:szCs w:val="21"/>
              </w:rPr>
            </w:pPr>
            <w:r>
              <w:rPr>
                <w:rFonts w:hint="eastAsia"/>
                <w:sz w:val="21"/>
                <w:szCs w:val="21"/>
              </w:rPr>
              <w:t>295</w:t>
            </w:r>
          </w:p>
        </w:tc>
        <w:tc>
          <w:tcPr>
            <w:tcW w:w="361" w:type="pct"/>
            <w:noWrap/>
            <w:vAlign w:val="center"/>
          </w:tcPr>
          <w:p w14:paraId="75B9362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16" w:type="pct"/>
            <w:vAlign w:val="center"/>
          </w:tcPr>
          <w:p w14:paraId="5D5F0DD8">
            <w:pPr>
              <w:widowControl/>
              <w:adjustRightInd/>
              <w:snapToGrid/>
              <w:spacing w:line="240" w:lineRule="auto"/>
              <w:ind w:firstLine="0" w:firstLineChars="0"/>
              <w:jc w:val="center"/>
              <w:rPr>
                <w:rFonts w:cs="Times New Roman"/>
                <w:kern w:val="0"/>
                <w:sz w:val="21"/>
                <w:szCs w:val="21"/>
              </w:rPr>
            </w:pPr>
            <w:r>
              <w:rPr>
                <w:rFonts w:hint="eastAsia"/>
                <w:sz w:val="21"/>
                <w:szCs w:val="21"/>
              </w:rPr>
              <w:t>299</w:t>
            </w:r>
          </w:p>
        </w:tc>
        <w:tc>
          <w:tcPr>
            <w:tcW w:w="361" w:type="pct"/>
            <w:noWrap/>
            <w:vAlign w:val="center"/>
          </w:tcPr>
          <w:p w14:paraId="22A3009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625A9AFD">
            <w:pPr>
              <w:widowControl/>
              <w:adjustRightInd/>
              <w:snapToGrid/>
              <w:spacing w:line="240" w:lineRule="auto"/>
              <w:ind w:firstLine="0" w:firstLineChars="0"/>
              <w:jc w:val="center"/>
              <w:rPr>
                <w:rFonts w:cs="Times New Roman"/>
                <w:kern w:val="0"/>
                <w:sz w:val="21"/>
                <w:szCs w:val="21"/>
              </w:rPr>
            </w:pPr>
            <w:r>
              <w:rPr>
                <w:rFonts w:hint="eastAsia"/>
                <w:sz w:val="21"/>
                <w:szCs w:val="21"/>
              </w:rPr>
              <w:t>220</w:t>
            </w:r>
          </w:p>
        </w:tc>
        <w:tc>
          <w:tcPr>
            <w:tcW w:w="361" w:type="pct"/>
            <w:noWrap/>
            <w:vAlign w:val="center"/>
          </w:tcPr>
          <w:p w14:paraId="48F8B89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08CE9383">
            <w:pPr>
              <w:widowControl/>
              <w:adjustRightInd/>
              <w:snapToGrid/>
              <w:spacing w:line="240" w:lineRule="auto"/>
              <w:ind w:firstLine="0" w:firstLineChars="0"/>
              <w:jc w:val="center"/>
              <w:rPr>
                <w:rFonts w:cs="Times New Roman"/>
                <w:kern w:val="0"/>
                <w:sz w:val="21"/>
                <w:szCs w:val="21"/>
              </w:rPr>
            </w:pPr>
            <w:r>
              <w:rPr>
                <w:rFonts w:hint="eastAsia"/>
                <w:sz w:val="21"/>
                <w:szCs w:val="21"/>
              </w:rPr>
              <w:t>245</w:t>
            </w:r>
          </w:p>
        </w:tc>
        <w:tc>
          <w:tcPr>
            <w:tcW w:w="361" w:type="pct"/>
            <w:noWrap/>
            <w:vAlign w:val="center"/>
          </w:tcPr>
          <w:p w14:paraId="77FDB87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389" w:type="pct"/>
            <w:vAlign w:val="center"/>
          </w:tcPr>
          <w:p w14:paraId="5B9AB00E">
            <w:pPr>
              <w:widowControl/>
              <w:adjustRightInd/>
              <w:snapToGrid/>
              <w:spacing w:line="240" w:lineRule="auto"/>
              <w:ind w:firstLine="0" w:firstLineChars="0"/>
              <w:jc w:val="center"/>
              <w:rPr>
                <w:rFonts w:cs="Times New Roman"/>
                <w:kern w:val="0"/>
                <w:sz w:val="21"/>
                <w:szCs w:val="21"/>
              </w:rPr>
            </w:pPr>
            <w:r>
              <w:rPr>
                <w:rFonts w:hint="eastAsia"/>
                <w:sz w:val="21"/>
                <w:szCs w:val="21"/>
              </w:rPr>
              <w:t>52</w:t>
            </w:r>
          </w:p>
        </w:tc>
        <w:tc>
          <w:tcPr>
            <w:tcW w:w="307" w:type="pct"/>
            <w:noWrap/>
            <w:vAlign w:val="center"/>
          </w:tcPr>
          <w:p w14:paraId="5860E89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r>
      <w:tr w14:paraId="4CB00DF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6E2A21A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8</w:t>
            </w:r>
          </w:p>
        </w:tc>
        <w:tc>
          <w:tcPr>
            <w:tcW w:w="596" w:type="pct"/>
            <w:vAlign w:val="center"/>
          </w:tcPr>
          <w:p w14:paraId="6159A1A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Cl</w:t>
            </w:r>
            <w:r>
              <w:rPr>
                <w:rFonts w:cs="Times New Roman"/>
                <w:kern w:val="0"/>
                <w:sz w:val="21"/>
                <w:szCs w:val="21"/>
                <w:vertAlign w:val="superscript"/>
              </w:rPr>
              <w:t>-</w:t>
            </w:r>
          </w:p>
        </w:tc>
        <w:tc>
          <w:tcPr>
            <w:tcW w:w="430" w:type="pct"/>
            <w:vAlign w:val="center"/>
          </w:tcPr>
          <w:p w14:paraId="469ADD3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3E25F34E">
            <w:pPr>
              <w:widowControl/>
              <w:adjustRightInd/>
              <w:snapToGrid/>
              <w:spacing w:line="240" w:lineRule="auto"/>
              <w:ind w:firstLine="0" w:firstLineChars="0"/>
              <w:jc w:val="center"/>
              <w:rPr>
                <w:rFonts w:cs="Times New Roman"/>
                <w:kern w:val="0"/>
                <w:sz w:val="21"/>
                <w:szCs w:val="21"/>
              </w:rPr>
            </w:pPr>
            <w:r>
              <w:rPr>
                <w:rFonts w:hint="eastAsia"/>
                <w:sz w:val="21"/>
                <w:szCs w:val="21"/>
              </w:rPr>
              <w:t>11.2</w:t>
            </w:r>
          </w:p>
        </w:tc>
        <w:tc>
          <w:tcPr>
            <w:tcW w:w="361" w:type="pct"/>
            <w:noWrap/>
            <w:vAlign w:val="center"/>
          </w:tcPr>
          <w:p w14:paraId="50F3CD2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16" w:type="pct"/>
            <w:vAlign w:val="center"/>
          </w:tcPr>
          <w:p w14:paraId="34114401">
            <w:pPr>
              <w:widowControl/>
              <w:adjustRightInd/>
              <w:snapToGrid/>
              <w:spacing w:line="240" w:lineRule="auto"/>
              <w:ind w:firstLine="0" w:firstLineChars="0"/>
              <w:jc w:val="center"/>
              <w:rPr>
                <w:rFonts w:cs="Times New Roman"/>
                <w:kern w:val="0"/>
                <w:sz w:val="21"/>
                <w:szCs w:val="21"/>
              </w:rPr>
            </w:pPr>
            <w:r>
              <w:rPr>
                <w:rFonts w:hint="eastAsia"/>
                <w:sz w:val="21"/>
                <w:szCs w:val="21"/>
              </w:rPr>
              <w:t>11.9</w:t>
            </w:r>
          </w:p>
        </w:tc>
        <w:tc>
          <w:tcPr>
            <w:tcW w:w="361" w:type="pct"/>
            <w:noWrap/>
            <w:vAlign w:val="center"/>
          </w:tcPr>
          <w:p w14:paraId="156AAC1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38598E88">
            <w:pPr>
              <w:widowControl/>
              <w:adjustRightInd/>
              <w:snapToGrid/>
              <w:spacing w:line="240" w:lineRule="auto"/>
              <w:ind w:firstLine="0" w:firstLineChars="0"/>
              <w:jc w:val="center"/>
              <w:rPr>
                <w:rFonts w:cs="Times New Roman"/>
                <w:kern w:val="0"/>
                <w:sz w:val="21"/>
                <w:szCs w:val="21"/>
              </w:rPr>
            </w:pPr>
            <w:r>
              <w:rPr>
                <w:rFonts w:hint="eastAsia"/>
                <w:sz w:val="21"/>
                <w:szCs w:val="21"/>
              </w:rPr>
              <w:t>67.1</w:t>
            </w:r>
          </w:p>
        </w:tc>
        <w:tc>
          <w:tcPr>
            <w:tcW w:w="361" w:type="pct"/>
            <w:noWrap/>
            <w:vAlign w:val="center"/>
          </w:tcPr>
          <w:p w14:paraId="5EBDC18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30B58AB8">
            <w:pPr>
              <w:widowControl/>
              <w:adjustRightInd/>
              <w:snapToGrid/>
              <w:spacing w:line="240" w:lineRule="auto"/>
              <w:ind w:firstLine="0" w:firstLineChars="0"/>
              <w:jc w:val="center"/>
              <w:rPr>
                <w:rFonts w:cs="Times New Roman"/>
                <w:kern w:val="0"/>
                <w:sz w:val="21"/>
                <w:szCs w:val="21"/>
              </w:rPr>
            </w:pPr>
            <w:r>
              <w:rPr>
                <w:rFonts w:hint="eastAsia"/>
                <w:sz w:val="21"/>
                <w:szCs w:val="21"/>
              </w:rPr>
              <w:t>25.5</w:t>
            </w:r>
          </w:p>
        </w:tc>
        <w:tc>
          <w:tcPr>
            <w:tcW w:w="361" w:type="pct"/>
            <w:noWrap/>
            <w:vAlign w:val="center"/>
          </w:tcPr>
          <w:p w14:paraId="3F977D4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389" w:type="pct"/>
            <w:vAlign w:val="center"/>
          </w:tcPr>
          <w:p w14:paraId="31AEBF40">
            <w:pPr>
              <w:widowControl/>
              <w:adjustRightInd/>
              <w:snapToGrid/>
              <w:spacing w:line="240" w:lineRule="auto"/>
              <w:ind w:firstLine="0" w:firstLineChars="0"/>
              <w:jc w:val="center"/>
              <w:rPr>
                <w:rFonts w:cs="Times New Roman"/>
                <w:kern w:val="0"/>
                <w:sz w:val="21"/>
                <w:szCs w:val="21"/>
              </w:rPr>
            </w:pPr>
            <w:r>
              <w:rPr>
                <w:rFonts w:hint="eastAsia"/>
                <w:sz w:val="21"/>
                <w:szCs w:val="21"/>
              </w:rPr>
              <w:t>74.9</w:t>
            </w:r>
          </w:p>
        </w:tc>
        <w:tc>
          <w:tcPr>
            <w:tcW w:w="307" w:type="pct"/>
            <w:noWrap/>
            <w:vAlign w:val="center"/>
          </w:tcPr>
          <w:p w14:paraId="17EBD0A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r>
      <w:tr w14:paraId="7E9A449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191506F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w:t>
            </w:r>
          </w:p>
        </w:tc>
        <w:tc>
          <w:tcPr>
            <w:tcW w:w="596" w:type="pct"/>
            <w:vAlign w:val="center"/>
          </w:tcPr>
          <w:p w14:paraId="56B8EEB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SO</w:t>
            </w:r>
            <w:r>
              <w:rPr>
                <w:rFonts w:cs="Times New Roman"/>
                <w:kern w:val="0"/>
                <w:sz w:val="21"/>
                <w:szCs w:val="21"/>
                <w:vertAlign w:val="subscript"/>
              </w:rPr>
              <w:t>4</w:t>
            </w:r>
            <w:r>
              <w:rPr>
                <w:rFonts w:cs="Times New Roman"/>
                <w:kern w:val="0"/>
                <w:sz w:val="21"/>
                <w:szCs w:val="21"/>
                <w:vertAlign w:val="superscript"/>
              </w:rPr>
              <w:t>2-</w:t>
            </w:r>
          </w:p>
        </w:tc>
        <w:tc>
          <w:tcPr>
            <w:tcW w:w="430" w:type="pct"/>
            <w:vAlign w:val="center"/>
          </w:tcPr>
          <w:p w14:paraId="0FAB038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2EB22C9A">
            <w:pPr>
              <w:widowControl/>
              <w:adjustRightInd/>
              <w:snapToGrid/>
              <w:spacing w:line="240" w:lineRule="auto"/>
              <w:ind w:firstLine="0" w:firstLineChars="0"/>
              <w:jc w:val="center"/>
              <w:rPr>
                <w:rFonts w:cs="Times New Roman"/>
                <w:kern w:val="0"/>
                <w:sz w:val="21"/>
                <w:szCs w:val="21"/>
              </w:rPr>
            </w:pPr>
            <w:r>
              <w:rPr>
                <w:rFonts w:hint="eastAsia"/>
                <w:sz w:val="21"/>
                <w:szCs w:val="21"/>
              </w:rPr>
              <w:t>236</w:t>
            </w:r>
          </w:p>
        </w:tc>
        <w:tc>
          <w:tcPr>
            <w:tcW w:w="361" w:type="pct"/>
            <w:noWrap/>
            <w:vAlign w:val="center"/>
          </w:tcPr>
          <w:p w14:paraId="0465E76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16" w:type="pct"/>
            <w:vAlign w:val="center"/>
          </w:tcPr>
          <w:p w14:paraId="546A99D4">
            <w:pPr>
              <w:widowControl/>
              <w:adjustRightInd/>
              <w:snapToGrid/>
              <w:spacing w:line="240" w:lineRule="auto"/>
              <w:ind w:firstLine="0" w:firstLineChars="0"/>
              <w:jc w:val="center"/>
              <w:rPr>
                <w:rFonts w:cs="Times New Roman"/>
                <w:kern w:val="0"/>
                <w:sz w:val="21"/>
                <w:szCs w:val="21"/>
              </w:rPr>
            </w:pPr>
            <w:r>
              <w:rPr>
                <w:rFonts w:hint="eastAsia"/>
                <w:sz w:val="21"/>
                <w:szCs w:val="21"/>
              </w:rPr>
              <w:t>256</w:t>
            </w:r>
          </w:p>
        </w:tc>
        <w:tc>
          <w:tcPr>
            <w:tcW w:w="361" w:type="pct"/>
            <w:noWrap/>
            <w:vAlign w:val="center"/>
          </w:tcPr>
          <w:p w14:paraId="189C443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3DF0CE0A">
            <w:pPr>
              <w:widowControl/>
              <w:adjustRightInd/>
              <w:snapToGrid/>
              <w:spacing w:line="240" w:lineRule="auto"/>
              <w:ind w:firstLine="0" w:firstLineChars="0"/>
              <w:jc w:val="center"/>
              <w:rPr>
                <w:rFonts w:cs="Times New Roman"/>
                <w:kern w:val="0"/>
                <w:sz w:val="21"/>
                <w:szCs w:val="21"/>
              </w:rPr>
            </w:pPr>
            <w:r>
              <w:rPr>
                <w:rFonts w:hint="eastAsia"/>
                <w:sz w:val="21"/>
                <w:szCs w:val="21"/>
              </w:rPr>
              <w:t>28.5</w:t>
            </w:r>
          </w:p>
        </w:tc>
        <w:tc>
          <w:tcPr>
            <w:tcW w:w="361" w:type="pct"/>
            <w:noWrap/>
            <w:vAlign w:val="center"/>
          </w:tcPr>
          <w:p w14:paraId="5A1D1EF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420" w:type="pct"/>
            <w:vAlign w:val="center"/>
          </w:tcPr>
          <w:p w14:paraId="2A3AA315">
            <w:pPr>
              <w:widowControl/>
              <w:adjustRightInd/>
              <w:snapToGrid/>
              <w:spacing w:line="240" w:lineRule="auto"/>
              <w:ind w:firstLine="0" w:firstLineChars="0"/>
              <w:jc w:val="center"/>
              <w:rPr>
                <w:rFonts w:cs="Times New Roman"/>
                <w:kern w:val="0"/>
                <w:sz w:val="21"/>
                <w:szCs w:val="21"/>
              </w:rPr>
            </w:pPr>
            <w:r>
              <w:rPr>
                <w:rFonts w:hint="eastAsia"/>
                <w:sz w:val="21"/>
                <w:szCs w:val="21"/>
              </w:rPr>
              <w:t>30.4</w:t>
            </w:r>
          </w:p>
        </w:tc>
        <w:tc>
          <w:tcPr>
            <w:tcW w:w="361" w:type="pct"/>
            <w:noWrap/>
            <w:vAlign w:val="center"/>
          </w:tcPr>
          <w:p w14:paraId="268F27E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389" w:type="pct"/>
            <w:vAlign w:val="center"/>
          </w:tcPr>
          <w:p w14:paraId="5CFBC45A">
            <w:pPr>
              <w:widowControl/>
              <w:adjustRightInd/>
              <w:snapToGrid/>
              <w:spacing w:line="240" w:lineRule="auto"/>
              <w:ind w:firstLine="0" w:firstLineChars="0"/>
              <w:jc w:val="center"/>
              <w:rPr>
                <w:rFonts w:cs="Times New Roman"/>
                <w:kern w:val="0"/>
                <w:sz w:val="21"/>
                <w:szCs w:val="21"/>
              </w:rPr>
            </w:pPr>
            <w:r>
              <w:rPr>
                <w:rFonts w:hint="eastAsia"/>
                <w:sz w:val="21"/>
                <w:szCs w:val="21"/>
              </w:rPr>
              <w:t>17.9</w:t>
            </w:r>
          </w:p>
        </w:tc>
        <w:tc>
          <w:tcPr>
            <w:tcW w:w="307" w:type="pct"/>
            <w:noWrap/>
            <w:vAlign w:val="center"/>
          </w:tcPr>
          <w:p w14:paraId="41A8AA4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r>
      <w:tr w14:paraId="1B981FC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7F46D91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w:t>
            </w:r>
          </w:p>
        </w:tc>
        <w:tc>
          <w:tcPr>
            <w:tcW w:w="596" w:type="pct"/>
            <w:vAlign w:val="center"/>
          </w:tcPr>
          <w:p w14:paraId="5C02CE5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氨氮（以N计）</w:t>
            </w:r>
          </w:p>
        </w:tc>
        <w:tc>
          <w:tcPr>
            <w:tcW w:w="430" w:type="pct"/>
            <w:vAlign w:val="center"/>
          </w:tcPr>
          <w:p w14:paraId="72B21BF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35E6EBEE">
            <w:pPr>
              <w:widowControl/>
              <w:adjustRightInd/>
              <w:snapToGrid/>
              <w:spacing w:line="240" w:lineRule="auto"/>
              <w:ind w:firstLine="0" w:firstLineChars="0"/>
              <w:jc w:val="center"/>
              <w:rPr>
                <w:rFonts w:cs="Times New Roman"/>
                <w:kern w:val="0"/>
                <w:sz w:val="21"/>
                <w:szCs w:val="21"/>
              </w:rPr>
            </w:pPr>
            <w:r>
              <w:rPr>
                <w:rFonts w:hint="eastAsia"/>
                <w:sz w:val="21"/>
                <w:szCs w:val="21"/>
              </w:rPr>
              <w:t>0.335</w:t>
            </w:r>
          </w:p>
        </w:tc>
        <w:tc>
          <w:tcPr>
            <w:tcW w:w="361" w:type="pct"/>
            <w:noWrap/>
            <w:vAlign w:val="center"/>
          </w:tcPr>
          <w:p w14:paraId="76F5DB3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416" w:type="pct"/>
            <w:vAlign w:val="center"/>
          </w:tcPr>
          <w:p w14:paraId="50E7609C">
            <w:pPr>
              <w:widowControl/>
              <w:adjustRightInd/>
              <w:snapToGrid/>
              <w:spacing w:line="240" w:lineRule="auto"/>
              <w:ind w:firstLine="0" w:firstLineChars="0"/>
              <w:jc w:val="center"/>
              <w:rPr>
                <w:rFonts w:cs="Times New Roman"/>
                <w:kern w:val="0"/>
                <w:sz w:val="21"/>
                <w:szCs w:val="21"/>
              </w:rPr>
            </w:pPr>
            <w:r>
              <w:rPr>
                <w:rFonts w:hint="eastAsia"/>
                <w:sz w:val="21"/>
                <w:szCs w:val="21"/>
              </w:rPr>
              <w:t>0.297</w:t>
            </w:r>
          </w:p>
        </w:tc>
        <w:tc>
          <w:tcPr>
            <w:tcW w:w="361" w:type="pct"/>
            <w:noWrap/>
            <w:vAlign w:val="center"/>
          </w:tcPr>
          <w:p w14:paraId="5772314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420" w:type="pct"/>
            <w:vAlign w:val="center"/>
          </w:tcPr>
          <w:p w14:paraId="52D9BDF2">
            <w:pPr>
              <w:widowControl/>
              <w:adjustRightInd/>
              <w:snapToGrid/>
              <w:spacing w:line="240" w:lineRule="auto"/>
              <w:ind w:firstLine="0" w:firstLineChars="0"/>
              <w:jc w:val="center"/>
              <w:rPr>
                <w:rFonts w:cs="Times New Roman"/>
                <w:kern w:val="0"/>
                <w:sz w:val="21"/>
                <w:szCs w:val="21"/>
              </w:rPr>
            </w:pPr>
            <w:r>
              <w:rPr>
                <w:rFonts w:hint="eastAsia"/>
                <w:sz w:val="21"/>
                <w:szCs w:val="21"/>
              </w:rPr>
              <w:t>0.454</w:t>
            </w:r>
          </w:p>
        </w:tc>
        <w:tc>
          <w:tcPr>
            <w:tcW w:w="361" w:type="pct"/>
            <w:noWrap/>
            <w:vAlign w:val="center"/>
          </w:tcPr>
          <w:p w14:paraId="0658D37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420" w:type="pct"/>
            <w:vAlign w:val="center"/>
          </w:tcPr>
          <w:p w14:paraId="18B655CD">
            <w:pPr>
              <w:widowControl/>
              <w:adjustRightInd/>
              <w:snapToGrid/>
              <w:spacing w:line="240" w:lineRule="auto"/>
              <w:ind w:firstLine="0" w:firstLineChars="0"/>
              <w:jc w:val="center"/>
              <w:rPr>
                <w:rFonts w:cs="Times New Roman"/>
                <w:kern w:val="0"/>
                <w:sz w:val="21"/>
                <w:szCs w:val="21"/>
              </w:rPr>
            </w:pPr>
            <w:r>
              <w:rPr>
                <w:rFonts w:hint="eastAsia"/>
                <w:sz w:val="21"/>
                <w:szCs w:val="21"/>
              </w:rPr>
              <w:t>0.362</w:t>
            </w:r>
          </w:p>
        </w:tc>
        <w:tc>
          <w:tcPr>
            <w:tcW w:w="361" w:type="pct"/>
            <w:noWrap/>
            <w:vAlign w:val="center"/>
          </w:tcPr>
          <w:p w14:paraId="260668D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389" w:type="pct"/>
            <w:vAlign w:val="center"/>
          </w:tcPr>
          <w:p w14:paraId="5EF027D7">
            <w:pPr>
              <w:widowControl/>
              <w:adjustRightInd/>
              <w:snapToGrid/>
              <w:spacing w:line="240" w:lineRule="auto"/>
              <w:ind w:firstLine="0" w:firstLineChars="0"/>
              <w:jc w:val="center"/>
              <w:rPr>
                <w:rFonts w:cs="Times New Roman"/>
                <w:kern w:val="0"/>
                <w:sz w:val="21"/>
                <w:szCs w:val="21"/>
              </w:rPr>
            </w:pPr>
            <w:r>
              <w:rPr>
                <w:rFonts w:hint="eastAsia"/>
                <w:sz w:val="21"/>
                <w:szCs w:val="21"/>
              </w:rPr>
              <w:t>0.405</w:t>
            </w:r>
          </w:p>
        </w:tc>
        <w:tc>
          <w:tcPr>
            <w:tcW w:w="307" w:type="pct"/>
            <w:noWrap/>
            <w:vAlign w:val="center"/>
          </w:tcPr>
          <w:p w14:paraId="3E353DF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r>
      <w:tr w14:paraId="75FF3E4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3607DB5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w:t>
            </w:r>
          </w:p>
        </w:tc>
        <w:tc>
          <w:tcPr>
            <w:tcW w:w="596" w:type="pct"/>
            <w:vAlign w:val="center"/>
          </w:tcPr>
          <w:p w14:paraId="6676DF2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硝酸盐（以N计）</w:t>
            </w:r>
          </w:p>
        </w:tc>
        <w:tc>
          <w:tcPr>
            <w:tcW w:w="430" w:type="pct"/>
            <w:vAlign w:val="center"/>
          </w:tcPr>
          <w:p w14:paraId="795C356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617AC1BB">
            <w:pPr>
              <w:widowControl/>
              <w:adjustRightInd/>
              <w:snapToGrid/>
              <w:spacing w:line="240" w:lineRule="auto"/>
              <w:ind w:firstLine="0" w:firstLineChars="0"/>
              <w:jc w:val="center"/>
              <w:rPr>
                <w:rFonts w:cs="Times New Roman"/>
                <w:kern w:val="0"/>
                <w:sz w:val="21"/>
                <w:szCs w:val="21"/>
              </w:rPr>
            </w:pPr>
            <w:r>
              <w:rPr>
                <w:rFonts w:hint="eastAsia"/>
                <w:sz w:val="21"/>
                <w:szCs w:val="21"/>
              </w:rPr>
              <w:t>0.44</w:t>
            </w:r>
          </w:p>
        </w:tc>
        <w:tc>
          <w:tcPr>
            <w:tcW w:w="361" w:type="pct"/>
            <w:vAlign w:val="center"/>
          </w:tcPr>
          <w:p w14:paraId="3D671E0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37F8502F">
            <w:pPr>
              <w:widowControl/>
              <w:adjustRightInd/>
              <w:snapToGrid/>
              <w:spacing w:line="240" w:lineRule="auto"/>
              <w:ind w:firstLine="0" w:firstLineChars="0"/>
              <w:jc w:val="center"/>
              <w:rPr>
                <w:rFonts w:cs="Times New Roman"/>
                <w:kern w:val="0"/>
                <w:sz w:val="21"/>
                <w:szCs w:val="21"/>
              </w:rPr>
            </w:pPr>
            <w:r>
              <w:rPr>
                <w:rFonts w:hint="eastAsia"/>
                <w:sz w:val="21"/>
                <w:szCs w:val="21"/>
              </w:rPr>
              <w:t>0.13</w:t>
            </w:r>
          </w:p>
        </w:tc>
        <w:tc>
          <w:tcPr>
            <w:tcW w:w="361" w:type="pct"/>
            <w:vAlign w:val="center"/>
          </w:tcPr>
          <w:p w14:paraId="4C28D9C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5637F57F">
            <w:pPr>
              <w:widowControl/>
              <w:adjustRightInd/>
              <w:snapToGrid/>
              <w:spacing w:line="240" w:lineRule="auto"/>
              <w:ind w:firstLine="0" w:firstLineChars="0"/>
              <w:jc w:val="center"/>
              <w:rPr>
                <w:rFonts w:cs="Times New Roman"/>
                <w:kern w:val="0"/>
                <w:sz w:val="21"/>
                <w:szCs w:val="21"/>
              </w:rPr>
            </w:pPr>
            <w:r>
              <w:rPr>
                <w:rFonts w:hint="eastAsia"/>
                <w:sz w:val="21"/>
                <w:szCs w:val="21"/>
              </w:rPr>
              <w:t>0.09</w:t>
            </w:r>
          </w:p>
        </w:tc>
        <w:tc>
          <w:tcPr>
            <w:tcW w:w="361" w:type="pct"/>
            <w:vAlign w:val="center"/>
          </w:tcPr>
          <w:p w14:paraId="3BD1DE2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7D456AC4">
            <w:pPr>
              <w:widowControl/>
              <w:adjustRightInd/>
              <w:snapToGrid/>
              <w:spacing w:line="240" w:lineRule="auto"/>
              <w:ind w:firstLine="0" w:firstLineChars="0"/>
              <w:jc w:val="center"/>
              <w:rPr>
                <w:rFonts w:cs="Times New Roman"/>
                <w:kern w:val="0"/>
                <w:sz w:val="21"/>
                <w:szCs w:val="21"/>
              </w:rPr>
            </w:pPr>
            <w:r>
              <w:rPr>
                <w:rFonts w:hint="eastAsia"/>
                <w:sz w:val="21"/>
                <w:szCs w:val="21"/>
              </w:rPr>
              <w:t>0.45</w:t>
            </w:r>
          </w:p>
        </w:tc>
        <w:tc>
          <w:tcPr>
            <w:tcW w:w="361" w:type="pct"/>
            <w:vAlign w:val="center"/>
          </w:tcPr>
          <w:p w14:paraId="6B1DDC2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Ⅱ类</w:t>
            </w:r>
          </w:p>
        </w:tc>
        <w:tc>
          <w:tcPr>
            <w:tcW w:w="389" w:type="pct"/>
            <w:vAlign w:val="center"/>
          </w:tcPr>
          <w:p w14:paraId="7393ED94">
            <w:pPr>
              <w:widowControl/>
              <w:adjustRightInd/>
              <w:snapToGrid/>
              <w:spacing w:line="240" w:lineRule="auto"/>
              <w:ind w:firstLine="0" w:firstLineChars="0"/>
              <w:jc w:val="center"/>
              <w:rPr>
                <w:rFonts w:cs="Times New Roman"/>
                <w:kern w:val="0"/>
                <w:sz w:val="21"/>
                <w:szCs w:val="21"/>
              </w:rPr>
            </w:pPr>
            <w:r>
              <w:rPr>
                <w:rFonts w:hint="eastAsia"/>
                <w:sz w:val="21"/>
                <w:szCs w:val="21"/>
              </w:rPr>
              <w:t>0.09</w:t>
            </w:r>
          </w:p>
        </w:tc>
        <w:tc>
          <w:tcPr>
            <w:tcW w:w="307" w:type="pct"/>
            <w:vAlign w:val="center"/>
          </w:tcPr>
          <w:p w14:paraId="0D0E3B2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5F8E68C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5C04E2B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w:t>
            </w:r>
          </w:p>
        </w:tc>
        <w:tc>
          <w:tcPr>
            <w:tcW w:w="596" w:type="pct"/>
            <w:vAlign w:val="center"/>
          </w:tcPr>
          <w:p w14:paraId="427B484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亚硝酸盐（以N计）</w:t>
            </w:r>
          </w:p>
        </w:tc>
        <w:tc>
          <w:tcPr>
            <w:tcW w:w="430" w:type="pct"/>
            <w:vAlign w:val="center"/>
          </w:tcPr>
          <w:p w14:paraId="0E916B1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7BC554BF">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5C5120F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2F6A8E0E">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0.010</w:t>
            </w:r>
          </w:p>
        </w:tc>
        <w:tc>
          <w:tcPr>
            <w:tcW w:w="361" w:type="pct"/>
            <w:vAlign w:val="center"/>
          </w:tcPr>
          <w:p w14:paraId="25D87F4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7D96EE73">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2246AC1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0C43A613">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0.005</w:t>
            </w:r>
          </w:p>
        </w:tc>
        <w:tc>
          <w:tcPr>
            <w:tcW w:w="361" w:type="pct"/>
            <w:vAlign w:val="center"/>
          </w:tcPr>
          <w:p w14:paraId="1A46EC9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2DEF0D7C">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07" w:type="pct"/>
            <w:vAlign w:val="center"/>
          </w:tcPr>
          <w:p w14:paraId="46E5237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2571535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75560D8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13</w:t>
            </w:r>
          </w:p>
        </w:tc>
        <w:tc>
          <w:tcPr>
            <w:tcW w:w="596" w:type="pct"/>
            <w:vAlign w:val="center"/>
          </w:tcPr>
          <w:p w14:paraId="0152DF1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挥发酚</w:t>
            </w:r>
          </w:p>
        </w:tc>
        <w:tc>
          <w:tcPr>
            <w:tcW w:w="430" w:type="pct"/>
            <w:vAlign w:val="center"/>
          </w:tcPr>
          <w:p w14:paraId="6344915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58880A8C">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760989A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66F2C1FA">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0A088CD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050F8845">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3FEB7E1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4850BC40">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5C52CE2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6FBC4F8A">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07" w:type="pct"/>
            <w:vAlign w:val="center"/>
          </w:tcPr>
          <w:p w14:paraId="26444E0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2E9D8E1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07979F7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14</w:t>
            </w:r>
          </w:p>
        </w:tc>
        <w:tc>
          <w:tcPr>
            <w:tcW w:w="596" w:type="pct"/>
            <w:vAlign w:val="center"/>
          </w:tcPr>
          <w:p w14:paraId="5ECDE7D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氰化物</w:t>
            </w:r>
          </w:p>
        </w:tc>
        <w:tc>
          <w:tcPr>
            <w:tcW w:w="430" w:type="pct"/>
            <w:vAlign w:val="center"/>
          </w:tcPr>
          <w:p w14:paraId="1C44A2E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102AA322">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0.002</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4EC104B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5DDE2D74">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0.002</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2F82A09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4157BECF">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0.002</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5E3FF20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5633CBEE">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0.002</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1C2352D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122CB7E1">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0.002</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07" w:type="pct"/>
            <w:vAlign w:val="center"/>
          </w:tcPr>
          <w:p w14:paraId="5896DCB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55B4C29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6D6060F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596" w:type="pct"/>
            <w:vAlign w:val="center"/>
          </w:tcPr>
          <w:p w14:paraId="2573E8E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总硬度</w:t>
            </w:r>
          </w:p>
        </w:tc>
        <w:tc>
          <w:tcPr>
            <w:tcW w:w="430" w:type="pct"/>
            <w:vAlign w:val="center"/>
          </w:tcPr>
          <w:p w14:paraId="6ABB8AC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37C928AD">
            <w:pPr>
              <w:widowControl/>
              <w:adjustRightInd/>
              <w:snapToGrid/>
              <w:spacing w:line="240" w:lineRule="auto"/>
              <w:ind w:firstLine="0" w:firstLineChars="0"/>
              <w:jc w:val="center"/>
              <w:rPr>
                <w:rFonts w:cs="Times New Roman"/>
                <w:kern w:val="0"/>
                <w:sz w:val="21"/>
                <w:szCs w:val="21"/>
              </w:rPr>
            </w:pPr>
            <w:r>
              <w:rPr>
                <w:rFonts w:hint="eastAsia"/>
                <w:sz w:val="21"/>
                <w:szCs w:val="21"/>
              </w:rPr>
              <w:t>435</w:t>
            </w:r>
          </w:p>
        </w:tc>
        <w:tc>
          <w:tcPr>
            <w:tcW w:w="361" w:type="pct"/>
            <w:vAlign w:val="center"/>
          </w:tcPr>
          <w:p w14:paraId="3B2A49E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416" w:type="pct"/>
            <w:vAlign w:val="center"/>
          </w:tcPr>
          <w:p w14:paraId="60618FE2">
            <w:pPr>
              <w:widowControl/>
              <w:adjustRightInd/>
              <w:snapToGrid/>
              <w:spacing w:line="240" w:lineRule="auto"/>
              <w:ind w:firstLine="0" w:firstLineChars="0"/>
              <w:jc w:val="center"/>
              <w:rPr>
                <w:rFonts w:cs="Times New Roman"/>
                <w:kern w:val="0"/>
                <w:sz w:val="21"/>
                <w:szCs w:val="21"/>
              </w:rPr>
            </w:pPr>
            <w:r>
              <w:rPr>
                <w:rFonts w:hint="eastAsia"/>
                <w:sz w:val="21"/>
                <w:szCs w:val="21"/>
              </w:rPr>
              <w:t>455</w:t>
            </w:r>
          </w:p>
        </w:tc>
        <w:tc>
          <w:tcPr>
            <w:tcW w:w="361" w:type="pct"/>
            <w:vAlign w:val="center"/>
          </w:tcPr>
          <w:p w14:paraId="19D9CC1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420" w:type="pct"/>
            <w:vAlign w:val="center"/>
          </w:tcPr>
          <w:p w14:paraId="5376380F">
            <w:pPr>
              <w:widowControl/>
              <w:adjustRightInd/>
              <w:snapToGrid/>
              <w:spacing w:line="240" w:lineRule="auto"/>
              <w:ind w:firstLine="0" w:firstLineChars="0"/>
              <w:jc w:val="center"/>
              <w:rPr>
                <w:rFonts w:cs="Times New Roman"/>
                <w:kern w:val="0"/>
                <w:sz w:val="21"/>
                <w:szCs w:val="21"/>
              </w:rPr>
            </w:pPr>
            <w:r>
              <w:rPr>
                <w:rFonts w:hint="eastAsia"/>
                <w:sz w:val="21"/>
                <w:szCs w:val="21"/>
              </w:rPr>
              <w:t>250</w:t>
            </w:r>
          </w:p>
        </w:tc>
        <w:tc>
          <w:tcPr>
            <w:tcW w:w="361" w:type="pct"/>
            <w:vAlign w:val="center"/>
          </w:tcPr>
          <w:p w14:paraId="795184C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Ⅱ类</w:t>
            </w:r>
          </w:p>
        </w:tc>
        <w:tc>
          <w:tcPr>
            <w:tcW w:w="420" w:type="pct"/>
            <w:vAlign w:val="center"/>
          </w:tcPr>
          <w:p w14:paraId="475F53EE">
            <w:pPr>
              <w:widowControl/>
              <w:adjustRightInd/>
              <w:snapToGrid/>
              <w:spacing w:line="240" w:lineRule="auto"/>
              <w:ind w:firstLine="0" w:firstLineChars="0"/>
              <w:jc w:val="center"/>
              <w:rPr>
                <w:rFonts w:cs="Times New Roman"/>
                <w:kern w:val="0"/>
                <w:sz w:val="21"/>
                <w:szCs w:val="21"/>
              </w:rPr>
            </w:pPr>
            <w:r>
              <w:rPr>
                <w:rFonts w:hint="eastAsia"/>
                <w:sz w:val="21"/>
                <w:szCs w:val="21"/>
              </w:rPr>
              <w:t>250</w:t>
            </w:r>
          </w:p>
        </w:tc>
        <w:tc>
          <w:tcPr>
            <w:tcW w:w="361" w:type="pct"/>
            <w:noWrap/>
            <w:vAlign w:val="center"/>
          </w:tcPr>
          <w:p w14:paraId="2F23ADB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Ⅱ类</w:t>
            </w:r>
          </w:p>
        </w:tc>
        <w:tc>
          <w:tcPr>
            <w:tcW w:w="389" w:type="pct"/>
            <w:vAlign w:val="center"/>
          </w:tcPr>
          <w:p w14:paraId="06CB7683">
            <w:pPr>
              <w:widowControl/>
              <w:adjustRightInd/>
              <w:snapToGrid/>
              <w:spacing w:line="240" w:lineRule="auto"/>
              <w:ind w:firstLine="0" w:firstLineChars="0"/>
              <w:jc w:val="center"/>
              <w:rPr>
                <w:rFonts w:cs="Times New Roman"/>
                <w:kern w:val="0"/>
                <w:sz w:val="21"/>
                <w:szCs w:val="21"/>
              </w:rPr>
            </w:pPr>
            <w:r>
              <w:rPr>
                <w:rFonts w:hint="eastAsia"/>
                <w:sz w:val="21"/>
                <w:szCs w:val="21"/>
              </w:rPr>
              <w:t>117</w:t>
            </w:r>
          </w:p>
        </w:tc>
        <w:tc>
          <w:tcPr>
            <w:tcW w:w="307" w:type="pct"/>
            <w:vAlign w:val="center"/>
          </w:tcPr>
          <w:p w14:paraId="468E21D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0C4D76B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129A0F5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16</w:t>
            </w:r>
          </w:p>
        </w:tc>
        <w:tc>
          <w:tcPr>
            <w:tcW w:w="596" w:type="pct"/>
            <w:vAlign w:val="center"/>
          </w:tcPr>
          <w:p w14:paraId="3B4C744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溶解性固体</w:t>
            </w:r>
          </w:p>
        </w:tc>
        <w:tc>
          <w:tcPr>
            <w:tcW w:w="430" w:type="pct"/>
            <w:vAlign w:val="center"/>
          </w:tcPr>
          <w:p w14:paraId="7F1657B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172F9B44">
            <w:pPr>
              <w:widowControl/>
              <w:adjustRightInd/>
              <w:snapToGrid/>
              <w:spacing w:line="240" w:lineRule="auto"/>
              <w:ind w:firstLine="0" w:firstLineChars="0"/>
              <w:jc w:val="center"/>
              <w:rPr>
                <w:rFonts w:cs="Times New Roman"/>
                <w:kern w:val="0"/>
                <w:sz w:val="21"/>
                <w:szCs w:val="21"/>
              </w:rPr>
            </w:pPr>
            <w:r>
              <w:rPr>
                <w:rFonts w:hint="eastAsia"/>
                <w:sz w:val="21"/>
                <w:szCs w:val="21"/>
              </w:rPr>
              <w:t>623</w:t>
            </w:r>
          </w:p>
        </w:tc>
        <w:tc>
          <w:tcPr>
            <w:tcW w:w="361" w:type="pct"/>
            <w:vAlign w:val="center"/>
          </w:tcPr>
          <w:p w14:paraId="1864316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416" w:type="pct"/>
            <w:vAlign w:val="center"/>
          </w:tcPr>
          <w:p w14:paraId="56C7407C">
            <w:pPr>
              <w:widowControl/>
              <w:adjustRightInd/>
              <w:snapToGrid/>
              <w:spacing w:line="240" w:lineRule="auto"/>
              <w:ind w:firstLine="0" w:firstLineChars="0"/>
              <w:jc w:val="center"/>
              <w:rPr>
                <w:rFonts w:cs="Times New Roman"/>
                <w:kern w:val="0"/>
                <w:sz w:val="21"/>
                <w:szCs w:val="21"/>
              </w:rPr>
            </w:pPr>
            <w:r>
              <w:rPr>
                <w:rFonts w:hint="eastAsia"/>
                <w:sz w:val="21"/>
                <w:szCs w:val="21"/>
              </w:rPr>
              <w:t>671</w:t>
            </w:r>
          </w:p>
        </w:tc>
        <w:tc>
          <w:tcPr>
            <w:tcW w:w="361" w:type="pct"/>
            <w:vAlign w:val="center"/>
          </w:tcPr>
          <w:p w14:paraId="3501C49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420" w:type="pct"/>
            <w:vAlign w:val="center"/>
          </w:tcPr>
          <w:p w14:paraId="1FE0A6A2">
            <w:pPr>
              <w:widowControl/>
              <w:adjustRightInd/>
              <w:snapToGrid/>
              <w:spacing w:line="240" w:lineRule="auto"/>
              <w:ind w:firstLine="0" w:firstLineChars="0"/>
              <w:jc w:val="center"/>
              <w:rPr>
                <w:rFonts w:cs="Times New Roman"/>
                <w:kern w:val="0"/>
                <w:sz w:val="21"/>
                <w:szCs w:val="21"/>
              </w:rPr>
            </w:pPr>
            <w:r>
              <w:rPr>
                <w:rFonts w:hint="eastAsia"/>
                <w:sz w:val="21"/>
                <w:szCs w:val="21"/>
              </w:rPr>
              <w:t>360</w:t>
            </w:r>
          </w:p>
        </w:tc>
        <w:tc>
          <w:tcPr>
            <w:tcW w:w="361" w:type="pct"/>
            <w:vAlign w:val="center"/>
          </w:tcPr>
          <w:p w14:paraId="0865686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Ⅱ类</w:t>
            </w:r>
          </w:p>
        </w:tc>
        <w:tc>
          <w:tcPr>
            <w:tcW w:w="420" w:type="pct"/>
            <w:vAlign w:val="center"/>
          </w:tcPr>
          <w:p w14:paraId="3562D8D6">
            <w:pPr>
              <w:widowControl/>
              <w:adjustRightInd/>
              <w:snapToGrid/>
              <w:spacing w:line="240" w:lineRule="auto"/>
              <w:ind w:firstLine="0" w:firstLineChars="0"/>
              <w:jc w:val="center"/>
              <w:rPr>
                <w:rFonts w:cs="Times New Roman"/>
                <w:kern w:val="0"/>
                <w:sz w:val="21"/>
                <w:szCs w:val="21"/>
              </w:rPr>
            </w:pPr>
            <w:r>
              <w:rPr>
                <w:rFonts w:hint="eastAsia"/>
                <w:sz w:val="21"/>
                <w:szCs w:val="21"/>
              </w:rPr>
              <w:t>320</w:t>
            </w:r>
          </w:p>
        </w:tc>
        <w:tc>
          <w:tcPr>
            <w:tcW w:w="361" w:type="pct"/>
            <w:vAlign w:val="center"/>
          </w:tcPr>
          <w:p w14:paraId="2C25640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Ⅱ类</w:t>
            </w:r>
          </w:p>
        </w:tc>
        <w:tc>
          <w:tcPr>
            <w:tcW w:w="389" w:type="pct"/>
            <w:vAlign w:val="center"/>
          </w:tcPr>
          <w:p w14:paraId="317B5C07">
            <w:pPr>
              <w:widowControl/>
              <w:adjustRightInd/>
              <w:snapToGrid/>
              <w:spacing w:line="240" w:lineRule="auto"/>
              <w:ind w:firstLine="0" w:firstLineChars="0"/>
              <w:jc w:val="center"/>
              <w:rPr>
                <w:rFonts w:cs="Times New Roman"/>
                <w:kern w:val="0"/>
                <w:sz w:val="21"/>
                <w:szCs w:val="21"/>
              </w:rPr>
            </w:pPr>
            <w:r>
              <w:rPr>
                <w:rFonts w:hint="eastAsia"/>
                <w:sz w:val="21"/>
                <w:szCs w:val="21"/>
              </w:rPr>
              <w:t>190</w:t>
            </w:r>
          </w:p>
        </w:tc>
        <w:tc>
          <w:tcPr>
            <w:tcW w:w="307" w:type="pct"/>
            <w:vAlign w:val="center"/>
          </w:tcPr>
          <w:p w14:paraId="6486393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0BEF4AF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12D09A8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17</w:t>
            </w:r>
          </w:p>
        </w:tc>
        <w:tc>
          <w:tcPr>
            <w:tcW w:w="596" w:type="pct"/>
            <w:vAlign w:val="center"/>
          </w:tcPr>
          <w:p w14:paraId="67C6236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耗氧量</w:t>
            </w:r>
          </w:p>
        </w:tc>
        <w:tc>
          <w:tcPr>
            <w:tcW w:w="430" w:type="pct"/>
            <w:vAlign w:val="center"/>
          </w:tcPr>
          <w:p w14:paraId="374852B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6C9A612A">
            <w:pPr>
              <w:widowControl/>
              <w:adjustRightInd/>
              <w:snapToGrid/>
              <w:spacing w:line="240" w:lineRule="auto"/>
              <w:ind w:firstLine="0" w:firstLineChars="0"/>
              <w:jc w:val="center"/>
              <w:rPr>
                <w:rFonts w:cs="Times New Roman"/>
                <w:kern w:val="0"/>
                <w:sz w:val="21"/>
                <w:szCs w:val="21"/>
              </w:rPr>
            </w:pPr>
            <w:r>
              <w:rPr>
                <w:rFonts w:hint="eastAsia"/>
                <w:sz w:val="21"/>
                <w:szCs w:val="21"/>
              </w:rPr>
              <w:t>4.1</w:t>
            </w:r>
          </w:p>
        </w:tc>
        <w:tc>
          <w:tcPr>
            <w:tcW w:w="361" w:type="pct"/>
            <w:vAlign w:val="center"/>
          </w:tcPr>
          <w:p w14:paraId="798E7FE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416" w:type="pct"/>
            <w:vAlign w:val="center"/>
          </w:tcPr>
          <w:p w14:paraId="6ACE375B">
            <w:pPr>
              <w:widowControl/>
              <w:adjustRightInd/>
              <w:snapToGrid/>
              <w:spacing w:line="240" w:lineRule="auto"/>
              <w:ind w:firstLine="0" w:firstLineChars="0"/>
              <w:jc w:val="center"/>
              <w:rPr>
                <w:rFonts w:cs="Times New Roman"/>
                <w:kern w:val="0"/>
                <w:sz w:val="21"/>
                <w:szCs w:val="21"/>
              </w:rPr>
            </w:pPr>
            <w:r>
              <w:rPr>
                <w:rFonts w:hint="eastAsia"/>
                <w:sz w:val="21"/>
                <w:szCs w:val="21"/>
              </w:rPr>
              <w:t>3.5</w:t>
            </w:r>
          </w:p>
        </w:tc>
        <w:tc>
          <w:tcPr>
            <w:tcW w:w="361" w:type="pct"/>
            <w:noWrap/>
            <w:vAlign w:val="center"/>
          </w:tcPr>
          <w:p w14:paraId="042E87F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420" w:type="pct"/>
            <w:vAlign w:val="center"/>
          </w:tcPr>
          <w:p w14:paraId="0821A8A1">
            <w:pPr>
              <w:widowControl/>
              <w:adjustRightInd/>
              <w:snapToGrid/>
              <w:spacing w:line="240" w:lineRule="auto"/>
              <w:ind w:firstLine="0" w:firstLineChars="0"/>
              <w:jc w:val="center"/>
              <w:rPr>
                <w:rFonts w:cs="Times New Roman"/>
                <w:kern w:val="0"/>
                <w:sz w:val="21"/>
                <w:szCs w:val="21"/>
              </w:rPr>
            </w:pPr>
            <w:r>
              <w:rPr>
                <w:rFonts w:hint="eastAsia"/>
                <w:sz w:val="21"/>
                <w:szCs w:val="21"/>
              </w:rPr>
              <w:t>1.3</w:t>
            </w:r>
          </w:p>
        </w:tc>
        <w:tc>
          <w:tcPr>
            <w:tcW w:w="361" w:type="pct"/>
            <w:vAlign w:val="center"/>
          </w:tcPr>
          <w:p w14:paraId="0E4EE2F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Ⅱ类</w:t>
            </w:r>
          </w:p>
        </w:tc>
        <w:tc>
          <w:tcPr>
            <w:tcW w:w="420" w:type="pct"/>
            <w:vAlign w:val="center"/>
          </w:tcPr>
          <w:p w14:paraId="0364B861">
            <w:pPr>
              <w:widowControl/>
              <w:adjustRightInd/>
              <w:snapToGrid/>
              <w:spacing w:line="240" w:lineRule="auto"/>
              <w:ind w:firstLine="0" w:firstLineChars="0"/>
              <w:jc w:val="center"/>
              <w:rPr>
                <w:rFonts w:cs="Times New Roman"/>
                <w:kern w:val="0"/>
                <w:sz w:val="21"/>
                <w:szCs w:val="21"/>
              </w:rPr>
            </w:pPr>
            <w:r>
              <w:rPr>
                <w:rFonts w:hint="eastAsia"/>
                <w:sz w:val="21"/>
                <w:szCs w:val="21"/>
              </w:rPr>
              <w:t>1.8</w:t>
            </w:r>
          </w:p>
        </w:tc>
        <w:tc>
          <w:tcPr>
            <w:tcW w:w="361" w:type="pct"/>
            <w:vAlign w:val="center"/>
          </w:tcPr>
          <w:p w14:paraId="4A0214A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Ⅱ类</w:t>
            </w:r>
          </w:p>
        </w:tc>
        <w:tc>
          <w:tcPr>
            <w:tcW w:w="389" w:type="pct"/>
            <w:vAlign w:val="center"/>
          </w:tcPr>
          <w:p w14:paraId="4CDEA248">
            <w:pPr>
              <w:widowControl/>
              <w:adjustRightInd/>
              <w:snapToGrid/>
              <w:spacing w:line="240" w:lineRule="auto"/>
              <w:ind w:firstLine="0" w:firstLineChars="0"/>
              <w:jc w:val="center"/>
              <w:rPr>
                <w:rFonts w:cs="Times New Roman"/>
                <w:kern w:val="0"/>
                <w:sz w:val="21"/>
                <w:szCs w:val="21"/>
              </w:rPr>
            </w:pPr>
            <w:r>
              <w:rPr>
                <w:rFonts w:hint="eastAsia"/>
                <w:sz w:val="21"/>
                <w:szCs w:val="21"/>
              </w:rPr>
              <w:t>1.4</w:t>
            </w:r>
          </w:p>
        </w:tc>
        <w:tc>
          <w:tcPr>
            <w:tcW w:w="307" w:type="pct"/>
            <w:vAlign w:val="center"/>
          </w:tcPr>
          <w:p w14:paraId="140481A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Ⅱ类</w:t>
            </w:r>
          </w:p>
        </w:tc>
      </w:tr>
      <w:tr w14:paraId="0E0E78B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761C01B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18</w:t>
            </w:r>
          </w:p>
        </w:tc>
        <w:tc>
          <w:tcPr>
            <w:tcW w:w="596" w:type="pct"/>
            <w:vAlign w:val="center"/>
          </w:tcPr>
          <w:p w14:paraId="2B7B438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氟化物</w:t>
            </w:r>
          </w:p>
        </w:tc>
        <w:tc>
          <w:tcPr>
            <w:tcW w:w="430" w:type="pct"/>
            <w:vAlign w:val="center"/>
          </w:tcPr>
          <w:p w14:paraId="32D9FE0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6FF38C5D">
            <w:pPr>
              <w:widowControl/>
              <w:adjustRightInd/>
              <w:snapToGrid/>
              <w:spacing w:line="240" w:lineRule="auto"/>
              <w:ind w:firstLine="0" w:firstLineChars="0"/>
              <w:jc w:val="center"/>
              <w:rPr>
                <w:rFonts w:cs="Times New Roman"/>
                <w:kern w:val="0"/>
                <w:sz w:val="21"/>
                <w:szCs w:val="21"/>
              </w:rPr>
            </w:pPr>
            <w:r>
              <w:rPr>
                <w:rFonts w:hint="eastAsia"/>
                <w:sz w:val="21"/>
                <w:szCs w:val="21"/>
              </w:rPr>
              <w:t>0.22</w:t>
            </w:r>
          </w:p>
        </w:tc>
        <w:tc>
          <w:tcPr>
            <w:tcW w:w="361" w:type="pct"/>
            <w:vAlign w:val="center"/>
          </w:tcPr>
          <w:p w14:paraId="6D5CB79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18FC9DD6">
            <w:pPr>
              <w:widowControl/>
              <w:adjustRightInd/>
              <w:snapToGrid/>
              <w:spacing w:line="240" w:lineRule="auto"/>
              <w:ind w:firstLine="0" w:firstLineChars="0"/>
              <w:jc w:val="center"/>
              <w:rPr>
                <w:rFonts w:cs="Times New Roman"/>
                <w:kern w:val="0"/>
                <w:sz w:val="21"/>
                <w:szCs w:val="21"/>
              </w:rPr>
            </w:pPr>
            <w:r>
              <w:rPr>
                <w:rFonts w:hint="eastAsia"/>
                <w:sz w:val="21"/>
                <w:szCs w:val="21"/>
              </w:rPr>
              <w:t>0.29</w:t>
            </w:r>
          </w:p>
        </w:tc>
        <w:tc>
          <w:tcPr>
            <w:tcW w:w="361" w:type="pct"/>
            <w:vAlign w:val="center"/>
          </w:tcPr>
          <w:p w14:paraId="2E3FDD3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6315F226">
            <w:pPr>
              <w:widowControl/>
              <w:adjustRightInd/>
              <w:snapToGrid/>
              <w:spacing w:line="240" w:lineRule="auto"/>
              <w:ind w:firstLine="0" w:firstLineChars="0"/>
              <w:jc w:val="center"/>
              <w:rPr>
                <w:rFonts w:cs="Times New Roman"/>
                <w:kern w:val="0"/>
                <w:sz w:val="21"/>
                <w:szCs w:val="21"/>
              </w:rPr>
            </w:pPr>
            <w:r>
              <w:rPr>
                <w:rFonts w:hint="eastAsia"/>
                <w:sz w:val="21"/>
                <w:szCs w:val="21"/>
              </w:rPr>
              <w:t>0.27</w:t>
            </w:r>
          </w:p>
        </w:tc>
        <w:tc>
          <w:tcPr>
            <w:tcW w:w="361" w:type="pct"/>
            <w:vAlign w:val="center"/>
          </w:tcPr>
          <w:p w14:paraId="5BF788F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424EAB3F">
            <w:pPr>
              <w:widowControl/>
              <w:adjustRightInd/>
              <w:snapToGrid/>
              <w:spacing w:line="240" w:lineRule="auto"/>
              <w:ind w:firstLine="0" w:firstLineChars="0"/>
              <w:jc w:val="center"/>
              <w:rPr>
                <w:rFonts w:cs="Times New Roman"/>
                <w:kern w:val="0"/>
                <w:sz w:val="21"/>
                <w:szCs w:val="21"/>
              </w:rPr>
            </w:pPr>
            <w:r>
              <w:rPr>
                <w:rFonts w:hint="eastAsia"/>
                <w:sz w:val="21"/>
                <w:szCs w:val="21"/>
              </w:rPr>
              <w:t>0.37</w:t>
            </w:r>
          </w:p>
        </w:tc>
        <w:tc>
          <w:tcPr>
            <w:tcW w:w="361" w:type="pct"/>
            <w:vAlign w:val="center"/>
          </w:tcPr>
          <w:p w14:paraId="5F0C743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7BD34422">
            <w:pPr>
              <w:widowControl/>
              <w:adjustRightInd/>
              <w:snapToGrid/>
              <w:spacing w:line="240" w:lineRule="auto"/>
              <w:ind w:firstLine="0" w:firstLineChars="0"/>
              <w:jc w:val="center"/>
              <w:rPr>
                <w:rFonts w:cs="Times New Roman"/>
                <w:kern w:val="0"/>
                <w:sz w:val="21"/>
                <w:szCs w:val="21"/>
              </w:rPr>
            </w:pPr>
            <w:r>
              <w:rPr>
                <w:rFonts w:hint="eastAsia"/>
                <w:sz w:val="21"/>
                <w:szCs w:val="21"/>
              </w:rPr>
              <w:t>0.20</w:t>
            </w:r>
          </w:p>
        </w:tc>
        <w:tc>
          <w:tcPr>
            <w:tcW w:w="307" w:type="pct"/>
            <w:vAlign w:val="center"/>
          </w:tcPr>
          <w:p w14:paraId="72E9CA9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13FF623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5C391D2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19</w:t>
            </w:r>
          </w:p>
        </w:tc>
        <w:tc>
          <w:tcPr>
            <w:tcW w:w="596" w:type="pct"/>
            <w:vAlign w:val="center"/>
          </w:tcPr>
          <w:p w14:paraId="16204ED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硫酸盐</w:t>
            </w:r>
          </w:p>
        </w:tc>
        <w:tc>
          <w:tcPr>
            <w:tcW w:w="430" w:type="pct"/>
            <w:vAlign w:val="center"/>
          </w:tcPr>
          <w:p w14:paraId="707E4B2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3814F878">
            <w:pPr>
              <w:widowControl/>
              <w:adjustRightInd/>
              <w:snapToGrid/>
              <w:spacing w:line="240" w:lineRule="auto"/>
              <w:ind w:firstLine="0" w:firstLineChars="0"/>
              <w:jc w:val="center"/>
              <w:rPr>
                <w:rFonts w:cs="Times New Roman"/>
                <w:kern w:val="0"/>
                <w:sz w:val="21"/>
                <w:szCs w:val="21"/>
              </w:rPr>
            </w:pPr>
            <w:r>
              <w:rPr>
                <w:rFonts w:hint="eastAsia"/>
                <w:sz w:val="21"/>
                <w:szCs w:val="21"/>
              </w:rPr>
              <w:t>248</w:t>
            </w:r>
          </w:p>
        </w:tc>
        <w:tc>
          <w:tcPr>
            <w:tcW w:w="361" w:type="pct"/>
            <w:vAlign w:val="center"/>
          </w:tcPr>
          <w:p w14:paraId="178CF88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Ⅲ类</w:t>
            </w:r>
          </w:p>
        </w:tc>
        <w:tc>
          <w:tcPr>
            <w:tcW w:w="416" w:type="pct"/>
            <w:vAlign w:val="center"/>
          </w:tcPr>
          <w:p w14:paraId="1626F9DC">
            <w:pPr>
              <w:widowControl/>
              <w:adjustRightInd/>
              <w:snapToGrid/>
              <w:spacing w:line="240" w:lineRule="auto"/>
              <w:ind w:firstLine="0" w:firstLineChars="0"/>
              <w:jc w:val="center"/>
              <w:rPr>
                <w:rFonts w:cs="Times New Roman"/>
                <w:kern w:val="0"/>
                <w:sz w:val="21"/>
                <w:szCs w:val="21"/>
              </w:rPr>
            </w:pPr>
            <w:r>
              <w:rPr>
                <w:rFonts w:hint="eastAsia"/>
                <w:sz w:val="21"/>
                <w:szCs w:val="21"/>
              </w:rPr>
              <w:t>267</w:t>
            </w:r>
          </w:p>
        </w:tc>
        <w:tc>
          <w:tcPr>
            <w:tcW w:w="361" w:type="pct"/>
            <w:vAlign w:val="center"/>
          </w:tcPr>
          <w:p w14:paraId="704C23D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420" w:type="pct"/>
            <w:vAlign w:val="center"/>
          </w:tcPr>
          <w:p w14:paraId="3407F4C7">
            <w:pPr>
              <w:widowControl/>
              <w:adjustRightInd/>
              <w:snapToGrid/>
              <w:spacing w:line="240" w:lineRule="auto"/>
              <w:ind w:firstLine="0" w:firstLineChars="0"/>
              <w:jc w:val="center"/>
              <w:rPr>
                <w:rFonts w:cs="Times New Roman"/>
                <w:kern w:val="0"/>
                <w:sz w:val="21"/>
                <w:szCs w:val="21"/>
              </w:rPr>
            </w:pPr>
            <w:r>
              <w:rPr>
                <w:rFonts w:hint="eastAsia"/>
                <w:sz w:val="21"/>
                <w:szCs w:val="21"/>
              </w:rPr>
              <w:t>32.4</w:t>
            </w:r>
          </w:p>
        </w:tc>
        <w:tc>
          <w:tcPr>
            <w:tcW w:w="361" w:type="pct"/>
            <w:vAlign w:val="center"/>
          </w:tcPr>
          <w:p w14:paraId="304651E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14C1F6EC">
            <w:pPr>
              <w:widowControl/>
              <w:adjustRightInd/>
              <w:snapToGrid/>
              <w:spacing w:line="240" w:lineRule="auto"/>
              <w:ind w:firstLine="0" w:firstLineChars="0"/>
              <w:jc w:val="center"/>
              <w:rPr>
                <w:rFonts w:cs="Times New Roman"/>
                <w:kern w:val="0"/>
                <w:sz w:val="21"/>
                <w:szCs w:val="21"/>
              </w:rPr>
            </w:pPr>
            <w:r>
              <w:rPr>
                <w:rFonts w:hint="eastAsia"/>
                <w:sz w:val="21"/>
                <w:szCs w:val="21"/>
              </w:rPr>
              <w:t>33.1</w:t>
            </w:r>
          </w:p>
        </w:tc>
        <w:tc>
          <w:tcPr>
            <w:tcW w:w="361" w:type="pct"/>
            <w:vAlign w:val="center"/>
          </w:tcPr>
          <w:p w14:paraId="702A7EF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2954E122">
            <w:pPr>
              <w:widowControl/>
              <w:adjustRightInd/>
              <w:snapToGrid/>
              <w:spacing w:line="240" w:lineRule="auto"/>
              <w:ind w:firstLine="0" w:firstLineChars="0"/>
              <w:jc w:val="center"/>
              <w:rPr>
                <w:rFonts w:cs="Times New Roman"/>
                <w:kern w:val="0"/>
                <w:sz w:val="21"/>
                <w:szCs w:val="21"/>
              </w:rPr>
            </w:pPr>
            <w:r>
              <w:rPr>
                <w:rFonts w:hint="eastAsia"/>
                <w:sz w:val="21"/>
                <w:szCs w:val="21"/>
              </w:rPr>
              <w:t>21.9</w:t>
            </w:r>
          </w:p>
        </w:tc>
        <w:tc>
          <w:tcPr>
            <w:tcW w:w="307" w:type="pct"/>
            <w:vAlign w:val="center"/>
          </w:tcPr>
          <w:p w14:paraId="384D995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4D2C25A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47687F4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20</w:t>
            </w:r>
          </w:p>
        </w:tc>
        <w:tc>
          <w:tcPr>
            <w:tcW w:w="596" w:type="pct"/>
            <w:vAlign w:val="center"/>
          </w:tcPr>
          <w:p w14:paraId="0EE7745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氯化物</w:t>
            </w:r>
          </w:p>
        </w:tc>
        <w:tc>
          <w:tcPr>
            <w:tcW w:w="430" w:type="pct"/>
            <w:vAlign w:val="center"/>
          </w:tcPr>
          <w:p w14:paraId="606764F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7998D0AF">
            <w:pPr>
              <w:widowControl/>
              <w:adjustRightInd/>
              <w:snapToGrid/>
              <w:spacing w:line="240" w:lineRule="auto"/>
              <w:ind w:firstLine="0" w:firstLineChars="0"/>
              <w:jc w:val="center"/>
              <w:rPr>
                <w:rFonts w:cs="Times New Roman"/>
                <w:kern w:val="0"/>
                <w:sz w:val="21"/>
                <w:szCs w:val="21"/>
              </w:rPr>
            </w:pPr>
            <w:r>
              <w:rPr>
                <w:rFonts w:hint="eastAsia"/>
                <w:sz w:val="21"/>
                <w:szCs w:val="21"/>
              </w:rPr>
              <w:t>12.8</w:t>
            </w:r>
          </w:p>
        </w:tc>
        <w:tc>
          <w:tcPr>
            <w:tcW w:w="361" w:type="pct"/>
            <w:vAlign w:val="center"/>
          </w:tcPr>
          <w:p w14:paraId="768AC6E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44FE6DF4">
            <w:pPr>
              <w:widowControl/>
              <w:adjustRightInd/>
              <w:snapToGrid/>
              <w:spacing w:line="240" w:lineRule="auto"/>
              <w:ind w:firstLine="0" w:firstLineChars="0"/>
              <w:jc w:val="center"/>
              <w:rPr>
                <w:rFonts w:cs="Times New Roman"/>
                <w:kern w:val="0"/>
                <w:sz w:val="21"/>
                <w:szCs w:val="21"/>
              </w:rPr>
            </w:pPr>
            <w:r>
              <w:rPr>
                <w:rFonts w:hint="eastAsia"/>
                <w:sz w:val="21"/>
                <w:szCs w:val="21"/>
              </w:rPr>
              <w:t>13.2</w:t>
            </w:r>
          </w:p>
        </w:tc>
        <w:tc>
          <w:tcPr>
            <w:tcW w:w="361" w:type="pct"/>
            <w:vAlign w:val="center"/>
          </w:tcPr>
          <w:p w14:paraId="6FCD0D3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2881068B">
            <w:pPr>
              <w:widowControl/>
              <w:adjustRightInd/>
              <w:snapToGrid/>
              <w:spacing w:line="240" w:lineRule="auto"/>
              <w:ind w:firstLine="0" w:firstLineChars="0"/>
              <w:jc w:val="center"/>
              <w:rPr>
                <w:rFonts w:cs="Times New Roman"/>
                <w:kern w:val="0"/>
                <w:sz w:val="21"/>
                <w:szCs w:val="21"/>
              </w:rPr>
            </w:pPr>
            <w:r>
              <w:rPr>
                <w:rFonts w:hint="eastAsia"/>
                <w:sz w:val="21"/>
                <w:szCs w:val="21"/>
              </w:rPr>
              <w:t>87.4</w:t>
            </w:r>
          </w:p>
        </w:tc>
        <w:tc>
          <w:tcPr>
            <w:tcW w:w="361" w:type="pct"/>
            <w:vAlign w:val="center"/>
          </w:tcPr>
          <w:p w14:paraId="78E4DD3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Ⅱ类</w:t>
            </w:r>
          </w:p>
        </w:tc>
        <w:tc>
          <w:tcPr>
            <w:tcW w:w="420" w:type="pct"/>
            <w:vAlign w:val="center"/>
          </w:tcPr>
          <w:p w14:paraId="7F081F5C">
            <w:pPr>
              <w:widowControl/>
              <w:adjustRightInd/>
              <w:snapToGrid/>
              <w:spacing w:line="240" w:lineRule="auto"/>
              <w:ind w:firstLine="0" w:firstLineChars="0"/>
              <w:jc w:val="center"/>
              <w:rPr>
                <w:rFonts w:cs="Times New Roman"/>
                <w:kern w:val="0"/>
                <w:sz w:val="21"/>
                <w:szCs w:val="21"/>
              </w:rPr>
            </w:pPr>
            <w:r>
              <w:rPr>
                <w:rFonts w:hint="eastAsia"/>
                <w:sz w:val="21"/>
                <w:szCs w:val="21"/>
              </w:rPr>
              <w:t>29.4</w:t>
            </w:r>
          </w:p>
        </w:tc>
        <w:tc>
          <w:tcPr>
            <w:tcW w:w="361" w:type="pct"/>
            <w:vAlign w:val="center"/>
          </w:tcPr>
          <w:p w14:paraId="75A8013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49443B87">
            <w:pPr>
              <w:widowControl/>
              <w:adjustRightInd/>
              <w:snapToGrid/>
              <w:spacing w:line="240" w:lineRule="auto"/>
              <w:ind w:firstLine="0" w:firstLineChars="0"/>
              <w:jc w:val="center"/>
              <w:rPr>
                <w:rFonts w:cs="Times New Roman"/>
                <w:kern w:val="0"/>
                <w:sz w:val="21"/>
                <w:szCs w:val="21"/>
              </w:rPr>
            </w:pPr>
            <w:r>
              <w:rPr>
                <w:rFonts w:hint="eastAsia"/>
                <w:sz w:val="21"/>
                <w:szCs w:val="21"/>
              </w:rPr>
              <w:t>85.3</w:t>
            </w:r>
          </w:p>
        </w:tc>
        <w:tc>
          <w:tcPr>
            <w:tcW w:w="307" w:type="pct"/>
            <w:vAlign w:val="center"/>
          </w:tcPr>
          <w:p w14:paraId="59AC971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Ⅱ类</w:t>
            </w:r>
          </w:p>
        </w:tc>
      </w:tr>
      <w:tr w14:paraId="4EC4AB7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31ADD75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21</w:t>
            </w:r>
          </w:p>
        </w:tc>
        <w:tc>
          <w:tcPr>
            <w:tcW w:w="596" w:type="pct"/>
            <w:vAlign w:val="center"/>
          </w:tcPr>
          <w:p w14:paraId="752A92E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六价铬</w:t>
            </w:r>
          </w:p>
        </w:tc>
        <w:tc>
          <w:tcPr>
            <w:tcW w:w="430" w:type="pct"/>
            <w:vAlign w:val="center"/>
          </w:tcPr>
          <w:p w14:paraId="7D5346A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7ECAED5A">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0.004</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4A0090C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12BFF319">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0.004</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68DDCBC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1FDEF532">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0.004</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4771549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61C6B4AA">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0.004</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1F0DC41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6E2944A7">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0.004</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07" w:type="pct"/>
            <w:vAlign w:val="center"/>
          </w:tcPr>
          <w:p w14:paraId="403BBCB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2FC6D9E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69F2403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22</w:t>
            </w:r>
          </w:p>
        </w:tc>
        <w:tc>
          <w:tcPr>
            <w:tcW w:w="596" w:type="pct"/>
            <w:vAlign w:val="center"/>
          </w:tcPr>
          <w:p w14:paraId="0D96EF0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砷</w:t>
            </w:r>
          </w:p>
        </w:tc>
        <w:tc>
          <w:tcPr>
            <w:tcW w:w="430" w:type="pct"/>
            <w:vAlign w:val="center"/>
          </w:tcPr>
          <w:p w14:paraId="725C9FF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μg/L</w:t>
            </w:r>
          </w:p>
        </w:tc>
        <w:tc>
          <w:tcPr>
            <w:tcW w:w="361" w:type="pct"/>
            <w:vAlign w:val="center"/>
          </w:tcPr>
          <w:p w14:paraId="6672421D">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0.3</w:t>
            </w:r>
          </w:p>
        </w:tc>
        <w:tc>
          <w:tcPr>
            <w:tcW w:w="361" w:type="pct"/>
            <w:vAlign w:val="center"/>
          </w:tcPr>
          <w:p w14:paraId="485F3BF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088C15A7">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0.4</w:t>
            </w:r>
          </w:p>
        </w:tc>
        <w:tc>
          <w:tcPr>
            <w:tcW w:w="361" w:type="pct"/>
            <w:vAlign w:val="center"/>
          </w:tcPr>
          <w:p w14:paraId="01274D8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5BD543A6">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0.4</w:t>
            </w:r>
          </w:p>
        </w:tc>
        <w:tc>
          <w:tcPr>
            <w:tcW w:w="361" w:type="pct"/>
            <w:vAlign w:val="center"/>
          </w:tcPr>
          <w:p w14:paraId="1F9125D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1E64F1E3">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0.6</w:t>
            </w:r>
          </w:p>
        </w:tc>
        <w:tc>
          <w:tcPr>
            <w:tcW w:w="361" w:type="pct"/>
            <w:vAlign w:val="center"/>
          </w:tcPr>
          <w:p w14:paraId="21A049F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1D423A8F">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07" w:type="pct"/>
            <w:vAlign w:val="center"/>
          </w:tcPr>
          <w:p w14:paraId="10CD51C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5F1E50C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7AA1EC2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23</w:t>
            </w:r>
          </w:p>
        </w:tc>
        <w:tc>
          <w:tcPr>
            <w:tcW w:w="596" w:type="pct"/>
            <w:vAlign w:val="center"/>
          </w:tcPr>
          <w:p w14:paraId="30EE46D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汞</w:t>
            </w:r>
          </w:p>
        </w:tc>
        <w:tc>
          <w:tcPr>
            <w:tcW w:w="430" w:type="pct"/>
            <w:vAlign w:val="center"/>
          </w:tcPr>
          <w:p w14:paraId="4020DE3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μg/L</w:t>
            </w:r>
          </w:p>
        </w:tc>
        <w:tc>
          <w:tcPr>
            <w:tcW w:w="361" w:type="pct"/>
            <w:vAlign w:val="center"/>
          </w:tcPr>
          <w:p w14:paraId="47F955E5">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0.04</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4361065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7C3CEA67">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0.04</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47F9777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4868E86C">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0.04</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7BA9490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2864856A">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0.04</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335EF99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5D990325">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0.04</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07" w:type="pct"/>
            <w:vAlign w:val="center"/>
          </w:tcPr>
          <w:p w14:paraId="521A899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745B19D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290EE9F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24</w:t>
            </w:r>
          </w:p>
        </w:tc>
        <w:tc>
          <w:tcPr>
            <w:tcW w:w="596" w:type="pct"/>
            <w:vAlign w:val="center"/>
          </w:tcPr>
          <w:p w14:paraId="3C31AD1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铅</w:t>
            </w:r>
          </w:p>
        </w:tc>
        <w:tc>
          <w:tcPr>
            <w:tcW w:w="430" w:type="pct"/>
            <w:vAlign w:val="center"/>
          </w:tcPr>
          <w:p w14:paraId="58CA7D2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μg/L</w:t>
            </w:r>
          </w:p>
        </w:tc>
        <w:tc>
          <w:tcPr>
            <w:tcW w:w="361" w:type="pct"/>
            <w:vAlign w:val="center"/>
          </w:tcPr>
          <w:p w14:paraId="6B306901">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0.21</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3B3946C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1F5CD3B4">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0.21</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4732559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710A5A58">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0.21</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3538CFA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5F838399">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13.9</w:t>
            </w:r>
          </w:p>
        </w:tc>
        <w:tc>
          <w:tcPr>
            <w:tcW w:w="361" w:type="pct"/>
            <w:vAlign w:val="center"/>
          </w:tcPr>
          <w:p w14:paraId="535C726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389" w:type="pct"/>
            <w:vAlign w:val="center"/>
          </w:tcPr>
          <w:p w14:paraId="1C9EA461">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0.21</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07" w:type="pct"/>
            <w:vAlign w:val="center"/>
          </w:tcPr>
          <w:p w14:paraId="0D14DC7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5167CC0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65FB786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25</w:t>
            </w:r>
          </w:p>
        </w:tc>
        <w:tc>
          <w:tcPr>
            <w:tcW w:w="596" w:type="pct"/>
            <w:vAlign w:val="center"/>
          </w:tcPr>
          <w:p w14:paraId="7B46772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镉</w:t>
            </w:r>
          </w:p>
        </w:tc>
        <w:tc>
          <w:tcPr>
            <w:tcW w:w="430" w:type="pct"/>
            <w:vAlign w:val="center"/>
          </w:tcPr>
          <w:p w14:paraId="595629C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μg/L</w:t>
            </w:r>
          </w:p>
        </w:tc>
        <w:tc>
          <w:tcPr>
            <w:tcW w:w="361" w:type="pct"/>
            <w:vAlign w:val="center"/>
          </w:tcPr>
          <w:p w14:paraId="598D6EAA">
            <w:pPr>
              <w:widowControl/>
              <w:adjustRightInd/>
              <w:snapToGrid/>
              <w:spacing w:line="240" w:lineRule="auto"/>
              <w:ind w:firstLine="0" w:firstLineChars="0"/>
              <w:jc w:val="center"/>
              <w:rPr>
                <w:rFonts w:cs="Times New Roman"/>
                <w:kern w:val="0"/>
                <w:sz w:val="21"/>
                <w:szCs w:val="21"/>
              </w:rPr>
            </w:pPr>
            <w:r>
              <w:rPr>
                <w:rFonts w:hint="eastAsia"/>
                <w:sz w:val="21"/>
                <w:szCs w:val="21"/>
              </w:rPr>
              <w:t>0.04</w:t>
            </w:r>
          </w:p>
        </w:tc>
        <w:tc>
          <w:tcPr>
            <w:tcW w:w="361" w:type="pct"/>
            <w:vAlign w:val="center"/>
          </w:tcPr>
          <w:p w14:paraId="21DB528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75F954DC">
            <w:pPr>
              <w:widowControl/>
              <w:adjustRightInd/>
              <w:snapToGrid/>
              <w:spacing w:line="240" w:lineRule="auto"/>
              <w:ind w:firstLine="0" w:firstLineChars="0"/>
              <w:jc w:val="center"/>
              <w:rPr>
                <w:rFonts w:cs="Times New Roman"/>
                <w:kern w:val="0"/>
                <w:sz w:val="21"/>
                <w:szCs w:val="21"/>
              </w:rPr>
            </w:pPr>
            <w:r>
              <w:rPr>
                <w:rFonts w:hint="eastAsia"/>
                <w:sz w:val="21"/>
                <w:szCs w:val="21"/>
              </w:rPr>
              <w:t>0.03</w:t>
            </w:r>
          </w:p>
        </w:tc>
        <w:tc>
          <w:tcPr>
            <w:tcW w:w="361" w:type="pct"/>
            <w:vAlign w:val="center"/>
          </w:tcPr>
          <w:p w14:paraId="793983F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2E897BB8">
            <w:pPr>
              <w:widowControl/>
              <w:adjustRightInd/>
              <w:snapToGrid/>
              <w:spacing w:line="240" w:lineRule="auto"/>
              <w:ind w:firstLine="0" w:firstLineChars="0"/>
              <w:jc w:val="center"/>
              <w:rPr>
                <w:rFonts w:cs="Times New Roman"/>
                <w:kern w:val="0"/>
                <w:sz w:val="21"/>
                <w:szCs w:val="21"/>
              </w:rPr>
            </w:pPr>
            <w:r>
              <w:rPr>
                <w:rFonts w:hint="eastAsia"/>
                <w:sz w:val="21"/>
                <w:szCs w:val="21"/>
              </w:rPr>
              <w:t>0.05</w:t>
            </w:r>
          </w:p>
        </w:tc>
        <w:tc>
          <w:tcPr>
            <w:tcW w:w="361" w:type="pct"/>
            <w:vAlign w:val="center"/>
          </w:tcPr>
          <w:p w14:paraId="6B5C109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45F56D63">
            <w:pPr>
              <w:widowControl/>
              <w:adjustRightInd/>
              <w:snapToGrid/>
              <w:spacing w:line="240" w:lineRule="auto"/>
              <w:ind w:firstLine="0" w:firstLineChars="0"/>
              <w:jc w:val="center"/>
              <w:rPr>
                <w:rFonts w:cs="Times New Roman"/>
                <w:kern w:val="0"/>
                <w:sz w:val="21"/>
                <w:szCs w:val="21"/>
              </w:rPr>
            </w:pPr>
            <w:r>
              <w:rPr>
                <w:rFonts w:hint="eastAsia"/>
                <w:sz w:val="21"/>
                <w:szCs w:val="21"/>
              </w:rPr>
              <w:t>0.01</w:t>
            </w:r>
            <w:r>
              <w:rPr>
                <w:rFonts w:hint="eastAsia" w:ascii="宋体" w:hAnsi="宋体"/>
                <w:sz w:val="21"/>
                <w:szCs w:val="21"/>
              </w:rPr>
              <w:t>（</w:t>
            </w:r>
            <w:r>
              <w:rPr>
                <w:rFonts w:hint="eastAsia"/>
                <w:sz w:val="21"/>
                <w:szCs w:val="21"/>
              </w:rPr>
              <w:t>L</w:t>
            </w:r>
            <w:r>
              <w:rPr>
                <w:rFonts w:hint="eastAsia" w:ascii="宋体" w:hAnsi="宋体"/>
                <w:sz w:val="21"/>
                <w:szCs w:val="21"/>
              </w:rPr>
              <w:t>）</w:t>
            </w:r>
          </w:p>
        </w:tc>
        <w:tc>
          <w:tcPr>
            <w:tcW w:w="361" w:type="pct"/>
            <w:vAlign w:val="center"/>
          </w:tcPr>
          <w:p w14:paraId="7372449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01BEDFC1">
            <w:pPr>
              <w:widowControl/>
              <w:adjustRightInd/>
              <w:snapToGrid/>
              <w:spacing w:line="240" w:lineRule="auto"/>
              <w:ind w:firstLine="0" w:firstLineChars="0"/>
              <w:jc w:val="center"/>
              <w:rPr>
                <w:rFonts w:cs="Times New Roman"/>
                <w:kern w:val="0"/>
                <w:sz w:val="21"/>
                <w:szCs w:val="21"/>
              </w:rPr>
            </w:pPr>
            <w:r>
              <w:rPr>
                <w:rFonts w:hint="eastAsia"/>
                <w:sz w:val="21"/>
                <w:szCs w:val="21"/>
              </w:rPr>
              <w:t>0.03</w:t>
            </w:r>
          </w:p>
        </w:tc>
        <w:tc>
          <w:tcPr>
            <w:tcW w:w="307" w:type="pct"/>
            <w:vAlign w:val="center"/>
          </w:tcPr>
          <w:p w14:paraId="129AA2E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32F4E93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160A6F0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26</w:t>
            </w:r>
          </w:p>
        </w:tc>
        <w:tc>
          <w:tcPr>
            <w:tcW w:w="596" w:type="pct"/>
            <w:vAlign w:val="center"/>
          </w:tcPr>
          <w:p w14:paraId="295119A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铁</w:t>
            </w:r>
          </w:p>
        </w:tc>
        <w:tc>
          <w:tcPr>
            <w:tcW w:w="430" w:type="pct"/>
            <w:vAlign w:val="center"/>
          </w:tcPr>
          <w:p w14:paraId="275226E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15AA98AD">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4CAFDFE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122D0CC4">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654F73F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3421F1B4">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154247B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2AC69366">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1F1167F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79CDC272">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0.03</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07" w:type="pct"/>
            <w:vAlign w:val="center"/>
          </w:tcPr>
          <w:p w14:paraId="65A9823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771B2A6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78A3EB7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27</w:t>
            </w:r>
          </w:p>
        </w:tc>
        <w:tc>
          <w:tcPr>
            <w:tcW w:w="596" w:type="pct"/>
            <w:vAlign w:val="center"/>
          </w:tcPr>
          <w:p w14:paraId="438E656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锰</w:t>
            </w:r>
          </w:p>
        </w:tc>
        <w:tc>
          <w:tcPr>
            <w:tcW w:w="430" w:type="pct"/>
            <w:vAlign w:val="center"/>
          </w:tcPr>
          <w:p w14:paraId="48D489B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361" w:type="pct"/>
            <w:vAlign w:val="center"/>
          </w:tcPr>
          <w:p w14:paraId="1CB409E6">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0.01</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41EC7CE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16" w:type="pct"/>
            <w:vAlign w:val="center"/>
          </w:tcPr>
          <w:p w14:paraId="28811E56">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0.01</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noWrap/>
            <w:vAlign w:val="center"/>
          </w:tcPr>
          <w:p w14:paraId="7C75905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452F8EA2">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0.01</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4C7FB0B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420" w:type="pct"/>
            <w:vAlign w:val="center"/>
          </w:tcPr>
          <w:p w14:paraId="59AA8051">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0.01</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61" w:type="pct"/>
            <w:vAlign w:val="center"/>
          </w:tcPr>
          <w:p w14:paraId="7D09939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c>
          <w:tcPr>
            <w:tcW w:w="389" w:type="pct"/>
            <w:vAlign w:val="center"/>
          </w:tcPr>
          <w:p w14:paraId="737004D5">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0.01</w:t>
            </w:r>
            <w:r>
              <w:rPr>
                <w:rFonts w:hint="eastAsia" w:ascii="宋体" w:hAnsi="宋体"/>
                <w:kern w:val="0"/>
                <w:sz w:val="21"/>
                <w:szCs w:val="21"/>
              </w:rPr>
              <w:t>（</w:t>
            </w:r>
            <w:r>
              <w:rPr>
                <w:rFonts w:hint="eastAsia"/>
                <w:kern w:val="0"/>
                <w:sz w:val="21"/>
                <w:szCs w:val="21"/>
              </w:rPr>
              <w:t>L</w:t>
            </w:r>
            <w:r>
              <w:rPr>
                <w:rFonts w:hint="eastAsia" w:ascii="宋体" w:hAnsi="宋体"/>
                <w:kern w:val="0"/>
                <w:sz w:val="21"/>
                <w:szCs w:val="21"/>
              </w:rPr>
              <w:t>）</w:t>
            </w:r>
          </w:p>
        </w:tc>
        <w:tc>
          <w:tcPr>
            <w:tcW w:w="307" w:type="pct"/>
            <w:vAlign w:val="center"/>
          </w:tcPr>
          <w:p w14:paraId="2B765EA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Ⅰ类</w:t>
            </w:r>
          </w:p>
        </w:tc>
      </w:tr>
      <w:tr w14:paraId="701702E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6837830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w:t>
            </w:r>
          </w:p>
        </w:tc>
        <w:tc>
          <w:tcPr>
            <w:tcW w:w="596" w:type="pct"/>
            <w:vAlign w:val="center"/>
          </w:tcPr>
          <w:p w14:paraId="34AB291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总大肠菌群</w:t>
            </w:r>
          </w:p>
        </w:tc>
        <w:tc>
          <w:tcPr>
            <w:tcW w:w="430" w:type="pct"/>
            <w:vAlign w:val="center"/>
          </w:tcPr>
          <w:p w14:paraId="255541D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MPN/L</w:t>
            </w:r>
          </w:p>
        </w:tc>
        <w:tc>
          <w:tcPr>
            <w:tcW w:w="361" w:type="pct"/>
            <w:vAlign w:val="center"/>
          </w:tcPr>
          <w:p w14:paraId="52CC6638">
            <w:pPr>
              <w:widowControl/>
              <w:adjustRightInd/>
              <w:snapToGrid/>
              <w:spacing w:line="240" w:lineRule="auto"/>
              <w:ind w:firstLine="0" w:firstLineChars="0"/>
              <w:jc w:val="center"/>
              <w:rPr>
                <w:rFonts w:cs="Times New Roman"/>
                <w:kern w:val="0"/>
                <w:sz w:val="21"/>
                <w:szCs w:val="21"/>
              </w:rPr>
            </w:pPr>
            <w:r>
              <w:rPr>
                <w:rFonts w:hint="eastAsia"/>
                <w:sz w:val="21"/>
                <w:szCs w:val="21"/>
              </w:rPr>
              <w:t>2.2</w:t>
            </w:r>
            <w:r>
              <w:rPr>
                <w:kern w:val="0"/>
                <w:sz w:val="21"/>
                <w:szCs w:val="21"/>
              </w:rPr>
              <w:t>×10</w:t>
            </w:r>
            <w:r>
              <w:rPr>
                <w:rFonts w:hint="eastAsia"/>
                <w:kern w:val="0"/>
                <w:sz w:val="21"/>
                <w:szCs w:val="21"/>
                <w:vertAlign w:val="superscript"/>
              </w:rPr>
              <w:t>2</w:t>
            </w:r>
          </w:p>
        </w:tc>
        <w:tc>
          <w:tcPr>
            <w:tcW w:w="361" w:type="pct"/>
            <w:vAlign w:val="center"/>
          </w:tcPr>
          <w:p w14:paraId="067A4F4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416" w:type="pct"/>
            <w:vAlign w:val="center"/>
          </w:tcPr>
          <w:p w14:paraId="1D3F5372">
            <w:pPr>
              <w:widowControl/>
              <w:adjustRightInd/>
              <w:snapToGrid/>
              <w:spacing w:line="240" w:lineRule="auto"/>
              <w:ind w:firstLine="0" w:firstLineChars="0"/>
              <w:jc w:val="center"/>
              <w:rPr>
                <w:rFonts w:cs="Times New Roman"/>
                <w:kern w:val="0"/>
                <w:sz w:val="21"/>
                <w:szCs w:val="21"/>
              </w:rPr>
            </w:pPr>
            <w:r>
              <w:rPr>
                <w:rFonts w:hint="eastAsia"/>
                <w:sz w:val="21"/>
                <w:szCs w:val="21"/>
              </w:rPr>
              <w:t>2.0</w:t>
            </w:r>
            <w:r>
              <w:rPr>
                <w:kern w:val="0"/>
                <w:sz w:val="21"/>
                <w:szCs w:val="21"/>
              </w:rPr>
              <w:t>×10</w:t>
            </w:r>
            <w:r>
              <w:rPr>
                <w:rFonts w:hint="eastAsia"/>
                <w:kern w:val="0"/>
                <w:sz w:val="21"/>
                <w:szCs w:val="21"/>
                <w:vertAlign w:val="superscript"/>
              </w:rPr>
              <w:t>2</w:t>
            </w:r>
          </w:p>
        </w:tc>
        <w:tc>
          <w:tcPr>
            <w:tcW w:w="361" w:type="pct"/>
            <w:vAlign w:val="center"/>
          </w:tcPr>
          <w:p w14:paraId="2171064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420" w:type="pct"/>
            <w:vAlign w:val="center"/>
          </w:tcPr>
          <w:p w14:paraId="080B48D6">
            <w:pPr>
              <w:widowControl/>
              <w:adjustRightInd/>
              <w:snapToGrid/>
              <w:spacing w:line="240" w:lineRule="auto"/>
              <w:ind w:firstLine="0" w:firstLineChars="0"/>
              <w:jc w:val="center"/>
              <w:rPr>
                <w:rFonts w:cs="Times New Roman"/>
                <w:kern w:val="0"/>
                <w:sz w:val="21"/>
                <w:szCs w:val="21"/>
              </w:rPr>
            </w:pPr>
            <w:r>
              <w:rPr>
                <w:rFonts w:hint="eastAsia"/>
                <w:sz w:val="21"/>
                <w:szCs w:val="21"/>
              </w:rPr>
              <w:t>2.7</w:t>
            </w:r>
            <w:r>
              <w:rPr>
                <w:kern w:val="0"/>
                <w:sz w:val="21"/>
                <w:szCs w:val="21"/>
              </w:rPr>
              <w:t>×10</w:t>
            </w:r>
            <w:r>
              <w:rPr>
                <w:rFonts w:hint="eastAsia"/>
                <w:kern w:val="0"/>
                <w:sz w:val="21"/>
                <w:szCs w:val="21"/>
                <w:vertAlign w:val="superscript"/>
              </w:rPr>
              <w:t>2</w:t>
            </w:r>
          </w:p>
        </w:tc>
        <w:tc>
          <w:tcPr>
            <w:tcW w:w="361" w:type="pct"/>
            <w:vAlign w:val="center"/>
          </w:tcPr>
          <w:p w14:paraId="33F5E83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420" w:type="pct"/>
            <w:vAlign w:val="center"/>
          </w:tcPr>
          <w:p w14:paraId="7BD9B7AD">
            <w:pPr>
              <w:widowControl/>
              <w:adjustRightInd/>
              <w:snapToGrid/>
              <w:spacing w:line="240" w:lineRule="auto"/>
              <w:ind w:firstLine="0" w:firstLineChars="0"/>
              <w:jc w:val="center"/>
              <w:rPr>
                <w:rFonts w:cs="Times New Roman"/>
                <w:kern w:val="0"/>
                <w:sz w:val="21"/>
                <w:szCs w:val="21"/>
              </w:rPr>
            </w:pPr>
            <w:r>
              <w:rPr>
                <w:rFonts w:hint="eastAsia"/>
                <w:sz w:val="21"/>
                <w:szCs w:val="21"/>
              </w:rPr>
              <w:t>90</w:t>
            </w:r>
          </w:p>
        </w:tc>
        <w:tc>
          <w:tcPr>
            <w:tcW w:w="361" w:type="pct"/>
            <w:vAlign w:val="center"/>
          </w:tcPr>
          <w:p w14:paraId="6A686F2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389" w:type="pct"/>
            <w:vAlign w:val="center"/>
          </w:tcPr>
          <w:p w14:paraId="437DA042">
            <w:pPr>
              <w:widowControl/>
              <w:adjustRightInd/>
              <w:snapToGrid/>
              <w:spacing w:line="240" w:lineRule="auto"/>
              <w:ind w:firstLine="0" w:firstLineChars="0"/>
              <w:jc w:val="center"/>
              <w:rPr>
                <w:rFonts w:cs="Times New Roman"/>
                <w:kern w:val="0"/>
                <w:sz w:val="21"/>
                <w:szCs w:val="21"/>
              </w:rPr>
            </w:pPr>
            <w:r>
              <w:rPr>
                <w:rFonts w:hint="eastAsia"/>
                <w:sz w:val="21"/>
                <w:szCs w:val="21"/>
              </w:rPr>
              <w:t>2.5</w:t>
            </w:r>
            <w:r>
              <w:rPr>
                <w:kern w:val="0"/>
                <w:sz w:val="21"/>
                <w:szCs w:val="21"/>
              </w:rPr>
              <w:t>×10</w:t>
            </w:r>
            <w:r>
              <w:rPr>
                <w:rFonts w:hint="eastAsia"/>
                <w:kern w:val="0"/>
                <w:sz w:val="21"/>
                <w:szCs w:val="21"/>
                <w:vertAlign w:val="superscript"/>
              </w:rPr>
              <w:t>2</w:t>
            </w:r>
          </w:p>
        </w:tc>
        <w:tc>
          <w:tcPr>
            <w:tcW w:w="307" w:type="pct"/>
            <w:vAlign w:val="center"/>
          </w:tcPr>
          <w:p w14:paraId="4579E36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r>
      <w:tr w14:paraId="02690EE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17" w:type="pct"/>
            <w:noWrap/>
            <w:vAlign w:val="center"/>
          </w:tcPr>
          <w:p w14:paraId="3DD708C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29</w:t>
            </w:r>
          </w:p>
        </w:tc>
        <w:tc>
          <w:tcPr>
            <w:tcW w:w="596" w:type="pct"/>
            <w:vAlign w:val="center"/>
          </w:tcPr>
          <w:p w14:paraId="7D7857E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细菌总数</w:t>
            </w:r>
          </w:p>
        </w:tc>
        <w:tc>
          <w:tcPr>
            <w:tcW w:w="430" w:type="pct"/>
            <w:vAlign w:val="center"/>
          </w:tcPr>
          <w:p w14:paraId="0CD0960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CFU/mL</w:t>
            </w:r>
          </w:p>
        </w:tc>
        <w:tc>
          <w:tcPr>
            <w:tcW w:w="361" w:type="pct"/>
            <w:vAlign w:val="center"/>
          </w:tcPr>
          <w:p w14:paraId="391765A0">
            <w:pPr>
              <w:widowControl/>
              <w:adjustRightInd/>
              <w:snapToGrid/>
              <w:spacing w:line="240" w:lineRule="auto"/>
              <w:ind w:firstLine="0" w:firstLineChars="0"/>
              <w:jc w:val="center"/>
              <w:rPr>
                <w:rFonts w:cs="Times New Roman"/>
                <w:kern w:val="0"/>
                <w:sz w:val="21"/>
                <w:szCs w:val="21"/>
              </w:rPr>
            </w:pPr>
            <w:r>
              <w:rPr>
                <w:rFonts w:hint="eastAsia"/>
                <w:sz w:val="21"/>
                <w:szCs w:val="21"/>
              </w:rPr>
              <w:t>2.1</w:t>
            </w:r>
            <w:r>
              <w:rPr>
                <w:kern w:val="0"/>
                <w:sz w:val="21"/>
                <w:szCs w:val="21"/>
              </w:rPr>
              <w:t>×10</w:t>
            </w:r>
            <w:r>
              <w:rPr>
                <w:rFonts w:hint="eastAsia"/>
                <w:kern w:val="0"/>
                <w:sz w:val="21"/>
                <w:szCs w:val="21"/>
                <w:vertAlign w:val="superscript"/>
              </w:rPr>
              <w:t>2</w:t>
            </w:r>
          </w:p>
        </w:tc>
        <w:tc>
          <w:tcPr>
            <w:tcW w:w="361" w:type="pct"/>
            <w:vAlign w:val="center"/>
          </w:tcPr>
          <w:p w14:paraId="51A28CF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416" w:type="pct"/>
            <w:vAlign w:val="center"/>
          </w:tcPr>
          <w:p w14:paraId="64075B90">
            <w:pPr>
              <w:widowControl/>
              <w:adjustRightInd/>
              <w:snapToGrid/>
              <w:spacing w:line="240" w:lineRule="auto"/>
              <w:ind w:firstLine="0" w:firstLineChars="0"/>
              <w:jc w:val="center"/>
              <w:rPr>
                <w:rFonts w:cs="Times New Roman"/>
                <w:kern w:val="0"/>
                <w:sz w:val="21"/>
                <w:szCs w:val="21"/>
              </w:rPr>
            </w:pPr>
            <w:r>
              <w:rPr>
                <w:rFonts w:hint="eastAsia"/>
                <w:sz w:val="21"/>
                <w:szCs w:val="21"/>
              </w:rPr>
              <w:t>2.3</w:t>
            </w:r>
            <w:r>
              <w:rPr>
                <w:kern w:val="0"/>
                <w:sz w:val="21"/>
                <w:szCs w:val="21"/>
              </w:rPr>
              <w:t>×10</w:t>
            </w:r>
            <w:r>
              <w:rPr>
                <w:rFonts w:hint="eastAsia"/>
                <w:kern w:val="0"/>
                <w:sz w:val="21"/>
                <w:szCs w:val="21"/>
                <w:vertAlign w:val="superscript"/>
              </w:rPr>
              <w:t>2</w:t>
            </w:r>
          </w:p>
        </w:tc>
        <w:tc>
          <w:tcPr>
            <w:tcW w:w="361" w:type="pct"/>
            <w:vAlign w:val="center"/>
          </w:tcPr>
          <w:p w14:paraId="0950901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420" w:type="pct"/>
            <w:vAlign w:val="center"/>
          </w:tcPr>
          <w:p w14:paraId="72B5521E">
            <w:pPr>
              <w:widowControl/>
              <w:adjustRightInd/>
              <w:snapToGrid/>
              <w:spacing w:line="240" w:lineRule="auto"/>
              <w:ind w:firstLine="0" w:firstLineChars="0"/>
              <w:jc w:val="center"/>
              <w:rPr>
                <w:rFonts w:cs="Times New Roman"/>
                <w:kern w:val="0"/>
                <w:sz w:val="21"/>
                <w:szCs w:val="21"/>
              </w:rPr>
            </w:pPr>
            <w:r>
              <w:rPr>
                <w:rFonts w:hint="eastAsia"/>
                <w:sz w:val="21"/>
                <w:szCs w:val="21"/>
              </w:rPr>
              <w:t>2.3</w:t>
            </w:r>
            <w:r>
              <w:rPr>
                <w:kern w:val="0"/>
                <w:sz w:val="21"/>
                <w:szCs w:val="21"/>
              </w:rPr>
              <w:t>×10</w:t>
            </w:r>
            <w:r>
              <w:rPr>
                <w:rFonts w:hint="eastAsia"/>
                <w:kern w:val="0"/>
                <w:sz w:val="21"/>
                <w:szCs w:val="21"/>
                <w:vertAlign w:val="superscript"/>
              </w:rPr>
              <w:t>2</w:t>
            </w:r>
          </w:p>
        </w:tc>
        <w:tc>
          <w:tcPr>
            <w:tcW w:w="361" w:type="pct"/>
            <w:vAlign w:val="center"/>
          </w:tcPr>
          <w:p w14:paraId="311C41D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420" w:type="pct"/>
            <w:vAlign w:val="center"/>
          </w:tcPr>
          <w:p w14:paraId="241668D0">
            <w:pPr>
              <w:widowControl/>
              <w:adjustRightInd/>
              <w:snapToGrid/>
              <w:spacing w:line="240" w:lineRule="auto"/>
              <w:ind w:firstLine="0" w:firstLineChars="0"/>
              <w:jc w:val="center"/>
              <w:rPr>
                <w:rFonts w:cs="Times New Roman"/>
                <w:kern w:val="0"/>
                <w:sz w:val="21"/>
                <w:szCs w:val="21"/>
              </w:rPr>
            </w:pPr>
            <w:r>
              <w:rPr>
                <w:rFonts w:hint="eastAsia"/>
                <w:sz w:val="21"/>
                <w:szCs w:val="21"/>
              </w:rPr>
              <w:t>2.0</w:t>
            </w:r>
            <w:r>
              <w:rPr>
                <w:kern w:val="0"/>
                <w:sz w:val="21"/>
                <w:szCs w:val="21"/>
              </w:rPr>
              <w:t>×10</w:t>
            </w:r>
            <w:r>
              <w:rPr>
                <w:rFonts w:hint="eastAsia"/>
                <w:kern w:val="0"/>
                <w:sz w:val="21"/>
                <w:szCs w:val="21"/>
                <w:vertAlign w:val="superscript"/>
              </w:rPr>
              <w:t>2</w:t>
            </w:r>
          </w:p>
        </w:tc>
        <w:tc>
          <w:tcPr>
            <w:tcW w:w="361" w:type="pct"/>
            <w:vAlign w:val="center"/>
          </w:tcPr>
          <w:p w14:paraId="0ABFC4A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c>
          <w:tcPr>
            <w:tcW w:w="389" w:type="pct"/>
            <w:vAlign w:val="center"/>
          </w:tcPr>
          <w:p w14:paraId="79E76938">
            <w:pPr>
              <w:widowControl/>
              <w:adjustRightInd/>
              <w:snapToGrid/>
              <w:spacing w:line="240" w:lineRule="auto"/>
              <w:ind w:firstLine="0" w:firstLineChars="0"/>
              <w:jc w:val="center"/>
              <w:rPr>
                <w:rFonts w:cs="Times New Roman"/>
                <w:kern w:val="0"/>
                <w:sz w:val="21"/>
                <w:szCs w:val="21"/>
              </w:rPr>
            </w:pPr>
            <w:r>
              <w:rPr>
                <w:rFonts w:hint="eastAsia"/>
                <w:sz w:val="21"/>
                <w:szCs w:val="21"/>
              </w:rPr>
              <w:t>2.4</w:t>
            </w:r>
            <w:r>
              <w:rPr>
                <w:kern w:val="0"/>
                <w:sz w:val="21"/>
                <w:szCs w:val="21"/>
              </w:rPr>
              <w:t>×10</w:t>
            </w:r>
            <w:r>
              <w:rPr>
                <w:rFonts w:hint="eastAsia"/>
                <w:kern w:val="0"/>
                <w:sz w:val="21"/>
                <w:szCs w:val="21"/>
                <w:vertAlign w:val="superscript"/>
              </w:rPr>
              <w:t>2</w:t>
            </w:r>
          </w:p>
        </w:tc>
        <w:tc>
          <w:tcPr>
            <w:tcW w:w="307" w:type="pct"/>
            <w:vAlign w:val="center"/>
          </w:tcPr>
          <w:p w14:paraId="3DBC788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Ⅳ类</w:t>
            </w:r>
          </w:p>
        </w:tc>
      </w:tr>
      <w:tr w14:paraId="580A2D4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000" w:type="pct"/>
            <w:gridSpan w:val="13"/>
            <w:noWrap/>
            <w:vAlign w:val="center"/>
          </w:tcPr>
          <w:p w14:paraId="136D029E">
            <w:pPr>
              <w:widowControl/>
              <w:adjustRightInd/>
              <w:snapToGrid/>
              <w:spacing w:line="240" w:lineRule="auto"/>
              <w:ind w:firstLine="0" w:firstLineChars="0"/>
              <w:jc w:val="left"/>
              <w:rPr>
                <w:rFonts w:cs="Times New Roman"/>
                <w:kern w:val="0"/>
                <w:sz w:val="21"/>
                <w:szCs w:val="21"/>
              </w:rPr>
            </w:pPr>
            <w:r>
              <w:rPr>
                <w:rFonts w:hint="eastAsia" w:cs="Times New Roman"/>
                <w:kern w:val="0"/>
                <w:sz w:val="21"/>
                <w:szCs w:val="21"/>
              </w:rPr>
              <w:t>*L代表检出限</w:t>
            </w:r>
          </w:p>
        </w:tc>
      </w:tr>
    </w:tbl>
    <w:p w14:paraId="19790C3D">
      <w:pPr>
        <w:widowControl/>
        <w:adjustRightInd/>
        <w:snapToGrid/>
        <w:spacing w:line="240" w:lineRule="auto"/>
        <w:ind w:firstLine="0" w:firstLineChars="0"/>
        <w:jc w:val="left"/>
        <w:rPr>
          <w:rFonts w:cs="Times New Roman"/>
          <w:b/>
        </w:rPr>
      </w:pPr>
      <w:r>
        <w:br w:type="page"/>
      </w:r>
    </w:p>
    <w:p w14:paraId="23760C25">
      <w:pPr>
        <w:ind w:firstLine="480"/>
        <w:sectPr>
          <w:pgSz w:w="16839" w:h="11907" w:orient="landscape"/>
          <w:pgMar w:top="1440" w:right="1080" w:bottom="1440" w:left="1080" w:header="851" w:footer="851" w:gutter="0"/>
          <w:cols w:space="425" w:num="1"/>
          <w:docGrid w:linePitch="381" w:charSpace="0"/>
        </w:sectPr>
      </w:pPr>
    </w:p>
    <w:p w14:paraId="03C4D04B">
      <w:pPr>
        <w:ind w:firstLine="198" w:firstLineChars="82"/>
        <w:jc w:val="center"/>
        <w:rPr>
          <w:rFonts w:cs="Times New Roman"/>
          <w:b/>
          <w:bCs/>
        </w:rPr>
      </w:pPr>
      <w:r>
        <w:rPr>
          <w:rFonts w:cs="Times New Roman"/>
          <w:b/>
          <w:bCs/>
        </w:rPr>
        <w:t>表5.2</w:t>
      </w:r>
      <w:r>
        <w:rPr>
          <w:rFonts w:hint="eastAsia" w:cs="Times New Roman"/>
          <w:b/>
          <w:bCs/>
        </w:rPr>
        <w:t xml:space="preserve">.3-2  </w:t>
      </w:r>
      <w:r>
        <w:rPr>
          <w:rFonts w:cs="Times New Roman"/>
          <w:b/>
          <w:bCs/>
        </w:rPr>
        <w:t>地下水水位监测点现状监测结果表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3144"/>
        <w:gridCol w:w="1839"/>
        <w:gridCol w:w="3146"/>
        <w:gridCol w:w="1834"/>
      </w:tblGrid>
      <w:tr w14:paraId="38099CB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578" w:type="pct"/>
            <w:vAlign w:val="center"/>
          </w:tcPr>
          <w:p w14:paraId="30778299">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检测点位名称及编号</w:t>
            </w:r>
          </w:p>
        </w:tc>
        <w:tc>
          <w:tcPr>
            <w:tcW w:w="923" w:type="pct"/>
            <w:vAlign w:val="center"/>
          </w:tcPr>
          <w:p w14:paraId="73D9E7A5">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水位（m）</w:t>
            </w:r>
          </w:p>
        </w:tc>
        <w:tc>
          <w:tcPr>
            <w:tcW w:w="1579" w:type="pct"/>
            <w:vAlign w:val="center"/>
          </w:tcPr>
          <w:p w14:paraId="09988A66">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检测点位名称及编号</w:t>
            </w:r>
          </w:p>
        </w:tc>
        <w:tc>
          <w:tcPr>
            <w:tcW w:w="920" w:type="pct"/>
            <w:vAlign w:val="center"/>
          </w:tcPr>
          <w:p w14:paraId="3C021C6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水深（m）</w:t>
            </w:r>
          </w:p>
        </w:tc>
      </w:tr>
      <w:tr w14:paraId="07397F3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578" w:type="pct"/>
            <w:vAlign w:val="center"/>
          </w:tcPr>
          <w:p w14:paraId="63CD58B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D1</w:t>
            </w:r>
          </w:p>
        </w:tc>
        <w:tc>
          <w:tcPr>
            <w:tcW w:w="923" w:type="pct"/>
            <w:vAlign w:val="center"/>
          </w:tcPr>
          <w:p w14:paraId="57D14E9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2.734</w:t>
            </w:r>
          </w:p>
        </w:tc>
        <w:tc>
          <w:tcPr>
            <w:tcW w:w="1579" w:type="pct"/>
            <w:vAlign w:val="center"/>
          </w:tcPr>
          <w:p w14:paraId="13C0656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D6</w:t>
            </w:r>
          </w:p>
        </w:tc>
        <w:tc>
          <w:tcPr>
            <w:tcW w:w="920" w:type="pct"/>
            <w:vAlign w:val="center"/>
          </w:tcPr>
          <w:p w14:paraId="56FEC78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2.867</w:t>
            </w:r>
          </w:p>
        </w:tc>
      </w:tr>
      <w:tr w14:paraId="7478F01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578" w:type="pct"/>
            <w:vAlign w:val="center"/>
          </w:tcPr>
          <w:p w14:paraId="43D1BCB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D2</w:t>
            </w:r>
          </w:p>
        </w:tc>
        <w:tc>
          <w:tcPr>
            <w:tcW w:w="923" w:type="pct"/>
            <w:vAlign w:val="center"/>
          </w:tcPr>
          <w:p w14:paraId="6041959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2.938</w:t>
            </w:r>
          </w:p>
        </w:tc>
        <w:tc>
          <w:tcPr>
            <w:tcW w:w="1579" w:type="pct"/>
            <w:vAlign w:val="center"/>
          </w:tcPr>
          <w:p w14:paraId="4F159FC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D7</w:t>
            </w:r>
          </w:p>
        </w:tc>
        <w:tc>
          <w:tcPr>
            <w:tcW w:w="920" w:type="pct"/>
            <w:vAlign w:val="center"/>
          </w:tcPr>
          <w:p w14:paraId="0B9F2C7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2.816</w:t>
            </w:r>
          </w:p>
        </w:tc>
      </w:tr>
      <w:tr w14:paraId="4A82C94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578" w:type="pct"/>
            <w:vAlign w:val="center"/>
          </w:tcPr>
          <w:p w14:paraId="5EA0C5E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D3</w:t>
            </w:r>
          </w:p>
        </w:tc>
        <w:tc>
          <w:tcPr>
            <w:tcW w:w="923" w:type="pct"/>
            <w:vAlign w:val="center"/>
          </w:tcPr>
          <w:p w14:paraId="58D422E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2.695</w:t>
            </w:r>
          </w:p>
        </w:tc>
        <w:tc>
          <w:tcPr>
            <w:tcW w:w="1579" w:type="pct"/>
            <w:vAlign w:val="center"/>
          </w:tcPr>
          <w:p w14:paraId="5D4AD8E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D8</w:t>
            </w:r>
          </w:p>
        </w:tc>
        <w:tc>
          <w:tcPr>
            <w:tcW w:w="920" w:type="pct"/>
            <w:vAlign w:val="center"/>
          </w:tcPr>
          <w:p w14:paraId="1B709EA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2.805</w:t>
            </w:r>
          </w:p>
        </w:tc>
      </w:tr>
      <w:tr w14:paraId="1B88FAB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578" w:type="pct"/>
            <w:vAlign w:val="center"/>
          </w:tcPr>
          <w:p w14:paraId="1671730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D4</w:t>
            </w:r>
          </w:p>
        </w:tc>
        <w:tc>
          <w:tcPr>
            <w:tcW w:w="923" w:type="pct"/>
            <w:vAlign w:val="center"/>
          </w:tcPr>
          <w:p w14:paraId="1955B3A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2.942</w:t>
            </w:r>
          </w:p>
        </w:tc>
        <w:tc>
          <w:tcPr>
            <w:tcW w:w="1579" w:type="pct"/>
            <w:vAlign w:val="center"/>
          </w:tcPr>
          <w:p w14:paraId="07D9A95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D9</w:t>
            </w:r>
          </w:p>
        </w:tc>
        <w:tc>
          <w:tcPr>
            <w:tcW w:w="920" w:type="pct"/>
            <w:vAlign w:val="center"/>
          </w:tcPr>
          <w:p w14:paraId="4441633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2.672</w:t>
            </w:r>
          </w:p>
        </w:tc>
      </w:tr>
      <w:tr w14:paraId="61B50CC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578" w:type="pct"/>
            <w:vAlign w:val="center"/>
          </w:tcPr>
          <w:p w14:paraId="710648D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D5</w:t>
            </w:r>
          </w:p>
        </w:tc>
        <w:tc>
          <w:tcPr>
            <w:tcW w:w="923" w:type="pct"/>
            <w:vAlign w:val="center"/>
          </w:tcPr>
          <w:p w14:paraId="1925599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2.977</w:t>
            </w:r>
          </w:p>
        </w:tc>
        <w:tc>
          <w:tcPr>
            <w:tcW w:w="1579" w:type="pct"/>
            <w:vAlign w:val="center"/>
          </w:tcPr>
          <w:p w14:paraId="48E9D41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D10</w:t>
            </w:r>
          </w:p>
        </w:tc>
        <w:tc>
          <w:tcPr>
            <w:tcW w:w="920" w:type="pct"/>
            <w:vAlign w:val="center"/>
          </w:tcPr>
          <w:p w14:paraId="4D7A239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2.851</w:t>
            </w:r>
          </w:p>
        </w:tc>
      </w:tr>
    </w:tbl>
    <w:p w14:paraId="79B8512F">
      <w:pPr>
        <w:ind w:firstLine="480"/>
        <w:rPr>
          <w:rFonts w:cs="Times New Roman"/>
        </w:rPr>
      </w:pPr>
      <w:r>
        <w:rPr>
          <w:rFonts w:hint="eastAsia" w:cs="Times New Roman"/>
        </w:rPr>
        <w:t>由表5.2.3-2可知，评价区域除总大肠菌群、细菌总数、D</w:t>
      </w:r>
      <w:r>
        <w:rPr>
          <w:rFonts w:cs="Times New Roman"/>
        </w:rPr>
        <w:t>1</w:t>
      </w:r>
      <w:r>
        <w:rPr>
          <w:rFonts w:hint="eastAsia" w:cs="Times New Roman"/>
        </w:rPr>
        <w:t>点位耗氧量以及D</w:t>
      </w:r>
      <w:r>
        <w:rPr>
          <w:rFonts w:cs="Times New Roman"/>
        </w:rPr>
        <w:t>2</w:t>
      </w:r>
      <w:r>
        <w:rPr>
          <w:rFonts w:hint="eastAsia" w:cs="Times New Roman"/>
        </w:rPr>
        <w:t>点位耗氧量、硫酸盐、总硬度满足</w:t>
      </w:r>
      <w:r>
        <w:rPr>
          <w:rFonts w:cs="Times New Roman"/>
        </w:rPr>
        <w:t>《地下水质量标准》（GB/T14848-2017）Ⅳ类标准</w:t>
      </w:r>
      <w:r>
        <w:rPr>
          <w:rFonts w:hint="eastAsia" w:cs="Times New Roman"/>
        </w:rPr>
        <w:t>外，其他各点位监测因子均能满足</w:t>
      </w:r>
      <w:r>
        <w:rPr>
          <w:rFonts w:cs="Times New Roman"/>
        </w:rPr>
        <w:t>《地下水质量标准》（GB/T14848-2017）Ⅲ类及以上标准。</w:t>
      </w:r>
    </w:p>
    <w:p w14:paraId="2F0F73EF">
      <w:pPr>
        <w:ind w:firstLine="0" w:firstLineChars="0"/>
        <w:outlineLvl w:val="3"/>
        <w:rPr>
          <w:rFonts w:cs="Times New Roman"/>
          <w:b/>
          <w:szCs w:val="24"/>
        </w:rPr>
      </w:pPr>
      <w:r>
        <w:rPr>
          <w:rFonts w:cs="Times New Roman"/>
          <w:b/>
          <w:szCs w:val="24"/>
        </w:rPr>
        <w:t>5.2.3.3 包气带环境现状调查与评价</w:t>
      </w:r>
    </w:p>
    <w:p w14:paraId="7EDF550A">
      <w:pPr>
        <w:ind w:firstLine="480"/>
        <w:rPr>
          <w:rFonts w:cs="Times New Roman"/>
        </w:rPr>
      </w:pPr>
      <w:r>
        <w:rPr>
          <w:rFonts w:cs="Times New Roman"/>
        </w:rPr>
        <w:t>（1）监测点位布设与监测因子</w:t>
      </w:r>
    </w:p>
    <w:p w14:paraId="58CE49D5">
      <w:pPr>
        <w:ind w:firstLine="480"/>
        <w:rPr>
          <w:rFonts w:cs="Times New Roman"/>
        </w:rPr>
      </w:pPr>
      <w:r>
        <w:rPr>
          <w:rFonts w:hint="eastAsia" w:cs="Times New Roman"/>
        </w:rPr>
        <w:t>本项目</w:t>
      </w:r>
      <w:r>
        <w:rPr>
          <w:rFonts w:cs="Times New Roman"/>
        </w:rPr>
        <w:t>在</w:t>
      </w:r>
      <w:r>
        <w:rPr>
          <w:rFonts w:hint="eastAsia" w:cs="Times New Roman"/>
        </w:rPr>
        <w:t>新建装置区</w:t>
      </w:r>
      <w:r>
        <w:rPr>
          <w:rFonts w:cs="Times New Roman"/>
        </w:rPr>
        <w:t>、污水处理</w:t>
      </w:r>
      <w:r>
        <w:rPr>
          <w:rFonts w:hint="eastAsia" w:cs="Times New Roman"/>
        </w:rPr>
        <w:t>设施</w:t>
      </w:r>
      <w:r>
        <w:rPr>
          <w:rFonts w:cs="Times New Roman"/>
        </w:rPr>
        <w:t>、厂</w:t>
      </w:r>
      <w:r>
        <w:rPr>
          <w:rFonts w:hint="eastAsia" w:cs="Times New Roman"/>
        </w:rPr>
        <w:t>外北侧空地</w:t>
      </w:r>
      <w:r>
        <w:rPr>
          <w:rFonts w:cs="Times New Roman"/>
        </w:rPr>
        <w:t>各设1个包气带监测点</w:t>
      </w:r>
      <w:r>
        <w:rPr>
          <w:rFonts w:hint="eastAsia" w:cs="Times New Roman"/>
        </w:rPr>
        <w:t>，监测点位见</w:t>
      </w:r>
      <w:r>
        <w:rPr>
          <w:rFonts w:cs="Times New Roman"/>
        </w:rPr>
        <w:t>图</w:t>
      </w:r>
      <w:r>
        <w:rPr>
          <w:rFonts w:hint="eastAsia" w:cs="Times New Roman"/>
        </w:rPr>
        <w:t>5.1-2</w:t>
      </w:r>
      <w:r>
        <w:rPr>
          <w:rFonts w:cs="Times New Roman"/>
        </w:rPr>
        <w:t>。</w:t>
      </w:r>
      <w:r>
        <w:rPr>
          <w:rFonts w:hint="eastAsia" w:cs="Times New Roman"/>
        </w:rPr>
        <w:t>本项目</w:t>
      </w:r>
      <w:r>
        <w:rPr>
          <w:rFonts w:cs="Times New Roman"/>
        </w:rPr>
        <w:t>分层采样，在0~20cm和80~100cm处各</w:t>
      </w:r>
      <w:r>
        <w:rPr>
          <w:rFonts w:hint="eastAsia" w:cs="Times New Roman"/>
        </w:rPr>
        <w:t>采集</w:t>
      </w:r>
      <w:r>
        <w:rPr>
          <w:rFonts w:cs="Times New Roman"/>
        </w:rPr>
        <w:t>一个土壤样品，进行浸溶试验。监测因子为</w:t>
      </w:r>
      <w:r>
        <w:rPr>
          <w:rFonts w:hint="eastAsia" w:cs="Times New Roman"/>
        </w:rPr>
        <w:t>pH、化学需氧量、氨氮、石油类</w:t>
      </w:r>
      <w:r>
        <w:rPr>
          <w:rFonts w:cs="Times New Roman"/>
        </w:rPr>
        <w:t>，监测日期为202</w:t>
      </w:r>
      <w:r>
        <w:rPr>
          <w:rFonts w:hint="eastAsia" w:cs="Times New Roman"/>
        </w:rPr>
        <w:t>5</w:t>
      </w:r>
      <w:r>
        <w:rPr>
          <w:rFonts w:cs="Times New Roman"/>
        </w:rPr>
        <w:t>年8月14日。</w:t>
      </w:r>
    </w:p>
    <w:p w14:paraId="7CF34B1D">
      <w:pPr>
        <w:ind w:firstLine="480"/>
        <w:rPr>
          <w:rFonts w:cs="Times New Roman"/>
        </w:rPr>
      </w:pPr>
      <w:r>
        <w:rPr>
          <w:rFonts w:cs="Times New Roman"/>
        </w:rPr>
        <w:t>（2）监测方法</w:t>
      </w:r>
      <w:r>
        <w:rPr>
          <w:rFonts w:hint="eastAsia" w:cs="Times New Roman"/>
        </w:rPr>
        <w:t xml:space="preserve"> </w:t>
      </w:r>
    </w:p>
    <w:p w14:paraId="1C959677">
      <w:pPr>
        <w:ind w:firstLine="480"/>
        <w:rPr>
          <w:rFonts w:cs="Times New Roman"/>
        </w:rPr>
      </w:pPr>
      <w:r>
        <w:rPr>
          <w:rFonts w:hint="eastAsia" w:cs="Times New Roman"/>
        </w:rPr>
        <w:t>其中pH值按照《水质 pH值的测定 电极法》（HJ 1147-2020）</w:t>
      </w:r>
      <w:r>
        <w:rPr>
          <w:rFonts w:cs="Times New Roman"/>
        </w:rPr>
        <w:t>有关规定执行</w:t>
      </w:r>
      <w:r>
        <w:rPr>
          <w:rFonts w:hint="eastAsia" w:cs="Times New Roman"/>
        </w:rPr>
        <w:t>；化学需氧量按照《水质 化学需氧量的测定 重铬酸盐法》（HJ 828-2017）</w:t>
      </w:r>
      <w:r>
        <w:rPr>
          <w:rFonts w:cs="Times New Roman"/>
        </w:rPr>
        <w:t>有关规定执行</w:t>
      </w:r>
      <w:r>
        <w:rPr>
          <w:rFonts w:hint="eastAsia" w:cs="Times New Roman"/>
        </w:rPr>
        <w:t>；</w:t>
      </w:r>
      <w:r>
        <w:rPr>
          <w:rFonts w:ascii="宋体" w:hAnsi="宋体"/>
        </w:rPr>
        <w:t>氨氮</w:t>
      </w:r>
      <w:r>
        <w:rPr>
          <w:rFonts w:hint="eastAsia" w:cs="Times New Roman"/>
        </w:rPr>
        <w:t>《水质 氨氮的测定 纳氏试剂分光光度法》（HJ 535-2009）</w:t>
      </w:r>
      <w:r>
        <w:rPr>
          <w:rFonts w:cs="Times New Roman"/>
        </w:rPr>
        <w:t>有关规定执行</w:t>
      </w:r>
      <w:r>
        <w:rPr>
          <w:rFonts w:hint="eastAsia" w:cs="Times New Roman"/>
        </w:rPr>
        <w:t>；石油类按照《水质 石油类的测定 紫外分光光度法（试行）》（HJ 970-2018）</w:t>
      </w:r>
      <w:r>
        <w:rPr>
          <w:rFonts w:cs="Times New Roman"/>
        </w:rPr>
        <w:t>有关规定执行。</w:t>
      </w:r>
    </w:p>
    <w:p w14:paraId="31BA21AE">
      <w:pPr>
        <w:ind w:firstLine="480"/>
        <w:rPr>
          <w:rFonts w:cs="Times New Roman"/>
        </w:rPr>
      </w:pPr>
      <w:r>
        <w:rPr>
          <w:rFonts w:cs="Times New Roman"/>
        </w:rPr>
        <w:t>（3）监测结果</w:t>
      </w:r>
    </w:p>
    <w:p w14:paraId="4CAAF0DE">
      <w:pPr>
        <w:ind w:firstLine="480"/>
        <w:rPr>
          <w:rFonts w:cs="Times New Roman"/>
        </w:rPr>
      </w:pPr>
      <w:r>
        <w:rPr>
          <w:rFonts w:cs="Times New Roman"/>
        </w:rPr>
        <w:t>包气带监测结果见表5.2.3-</w:t>
      </w:r>
      <w:r>
        <w:rPr>
          <w:rFonts w:hint="eastAsia" w:cs="Times New Roman"/>
        </w:rPr>
        <w:t>3</w:t>
      </w:r>
      <w:r>
        <w:rPr>
          <w:rFonts w:cs="Times New Roman"/>
        </w:rPr>
        <w:t>。</w:t>
      </w:r>
    </w:p>
    <w:p w14:paraId="54E75AA0">
      <w:pPr>
        <w:ind w:firstLine="482"/>
        <w:jc w:val="center"/>
        <w:rPr>
          <w:rFonts w:cs="Times New Roman"/>
          <w:b/>
          <w:bCs/>
        </w:rPr>
      </w:pPr>
      <w:r>
        <w:rPr>
          <w:rFonts w:cs="Times New Roman"/>
          <w:b/>
          <w:bCs/>
        </w:rPr>
        <w:t>表5.2</w:t>
      </w:r>
      <w:r>
        <w:rPr>
          <w:rFonts w:hint="eastAsia" w:cs="Times New Roman"/>
          <w:b/>
          <w:bCs/>
        </w:rPr>
        <w:t xml:space="preserve">.3-3 </w:t>
      </w:r>
      <w:r>
        <w:rPr>
          <w:rFonts w:cs="Times New Roman"/>
          <w:b/>
          <w:bCs/>
        </w:rPr>
        <w:t xml:space="preserve"> 包气带监测结果表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498"/>
        <w:gridCol w:w="1003"/>
        <w:gridCol w:w="1215"/>
        <w:gridCol w:w="1217"/>
        <w:gridCol w:w="1299"/>
        <w:gridCol w:w="1299"/>
        <w:gridCol w:w="1215"/>
        <w:gridCol w:w="1215"/>
      </w:tblGrid>
      <w:tr w14:paraId="2C41DB7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752" w:type="pct"/>
            <w:vMerge w:val="restart"/>
            <w:vAlign w:val="center"/>
          </w:tcPr>
          <w:p w14:paraId="4A8C8E22">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监测项目</w:t>
            </w:r>
          </w:p>
        </w:tc>
        <w:tc>
          <w:tcPr>
            <w:tcW w:w="503" w:type="pct"/>
            <w:vMerge w:val="restart"/>
            <w:vAlign w:val="center"/>
          </w:tcPr>
          <w:p w14:paraId="0D35784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单位</w:t>
            </w:r>
          </w:p>
        </w:tc>
        <w:tc>
          <w:tcPr>
            <w:tcW w:w="1221" w:type="pct"/>
            <w:gridSpan w:val="2"/>
            <w:vAlign w:val="center"/>
          </w:tcPr>
          <w:p w14:paraId="57552CE3">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B1</w:t>
            </w:r>
            <w:r>
              <w:rPr>
                <w:rFonts w:hint="eastAsia" w:cs="Times New Roman"/>
                <w:b/>
                <w:bCs/>
                <w:kern w:val="0"/>
                <w:sz w:val="21"/>
                <w:szCs w:val="21"/>
              </w:rPr>
              <w:t>装置</w:t>
            </w:r>
            <w:r>
              <w:rPr>
                <w:rFonts w:cs="Times New Roman"/>
                <w:b/>
                <w:bCs/>
                <w:kern w:val="0"/>
                <w:sz w:val="21"/>
                <w:szCs w:val="21"/>
              </w:rPr>
              <w:t>区</w:t>
            </w:r>
          </w:p>
        </w:tc>
        <w:tc>
          <w:tcPr>
            <w:tcW w:w="1304" w:type="pct"/>
            <w:gridSpan w:val="2"/>
            <w:vAlign w:val="center"/>
          </w:tcPr>
          <w:p w14:paraId="79A7F786">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B2污水处理设施附近</w:t>
            </w:r>
          </w:p>
        </w:tc>
        <w:tc>
          <w:tcPr>
            <w:tcW w:w="1220" w:type="pct"/>
            <w:gridSpan w:val="2"/>
            <w:vAlign w:val="center"/>
          </w:tcPr>
          <w:p w14:paraId="3BCFC192">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B3厂外</w:t>
            </w:r>
            <w:r>
              <w:rPr>
                <w:rFonts w:hint="eastAsia" w:cs="Times New Roman"/>
                <w:b/>
                <w:bCs/>
                <w:kern w:val="0"/>
                <w:sz w:val="21"/>
                <w:szCs w:val="21"/>
              </w:rPr>
              <w:t>北</w:t>
            </w:r>
            <w:r>
              <w:rPr>
                <w:rFonts w:cs="Times New Roman"/>
                <w:b/>
                <w:bCs/>
                <w:kern w:val="0"/>
                <w:sz w:val="21"/>
                <w:szCs w:val="21"/>
              </w:rPr>
              <w:t>侧空地</w:t>
            </w:r>
          </w:p>
        </w:tc>
      </w:tr>
      <w:tr w14:paraId="1D9968F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752" w:type="pct"/>
            <w:vMerge w:val="continue"/>
            <w:vAlign w:val="center"/>
          </w:tcPr>
          <w:p w14:paraId="758D9E33">
            <w:pPr>
              <w:widowControl/>
              <w:adjustRightInd/>
              <w:snapToGrid/>
              <w:spacing w:line="240" w:lineRule="auto"/>
              <w:ind w:firstLine="0" w:firstLineChars="0"/>
              <w:jc w:val="center"/>
              <w:rPr>
                <w:rFonts w:cs="Times New Roman"/>
                <w:b/>
                <w:bCs/>
                <w:kern w:val="0"/>
                <w:sz w:val="21"/>
                <w:szCs w:val="21"/>
              </w:rPr>
            </w:pPr>
          </w:p>
        </w:tc>
        <w:tc>
          <w:tcPr>
            <w:tcW w:w="503" w:type="pct"/>
            <w:vMerge w:val="continue"/>
            <w:vAlign w:val="center"/>
          </w:tcPr>
          <w:p w14:paraId="54FB0449">
            <w:pPr>
              <w:widowControl/>
              <w:adjustRightInd/>
              <w:snapToGrid/>
              <w:spacing w:line="240" w:lineRule="auto"/>
              <w:ind w:firstLine="0" w:firstLineChars="0"/>
              <w:jc w:val="center"/>
              <w:rPr>
                <w:rFonts w:cs="Times New Roman"/>
                <w:b/>
                <w:bCs/>
                <w:kern w:val="0"/>
                <w:sz w:val="21"/>
                <w:szCs w:val="21"/>
              </w:rPr>
            </w:pPr>
          </w:p>
        </w:tc>
        <w:tc>
          <w:tcPr>
            <w:tcW w:w="610" w:type="pct"/>
            <w:vAlign w:val="center"/>
          </w:tcPr>
          <w:p w14:paraId="3CE044CE">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0~0.1m</w:t>
            </w:r>
          </w:p>
        </w:tc>
        <w:tc>
          <w:tcPr>
            <w:tcW w:w="611" w:type="pct"/>
            <w:vAlign w:val="center"/>
          </w:tcPr>
          <w:p w14:paraId="02BC55FA">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0.8~1.0m</w:t>
            </w:r>
          </w:p>
        </w:tc>
        <w:tc>
          <w:tcPr>
            <w:tcW w:w="652" w:type="pct"/>
            <w:vAlign w:val="center"/>
          </w:tcPr>
          <w:p w14:paraId="0E3B01B5">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0~0.1m</w:t>
            </w:r>
          </w:p>
        </w:tc>
        <w:tc>
          <w:tcPr>
            <w:tcW w:w="652" w:type="pct"/>
            <w:vAlign w:val="center"/>
          </w:tcPr>
          <w:p w14:paraId="08BD44D7">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0.8~1.0m</w:t>
            </w:r>
          </w:p>
        </w:tc>
        <w:tc>
          <w:tcPr>
            <w:tcW w:w="610" w:type="pct"/>
            <w:vAlign w:val="center"/>
          </w:tcPr>
          <w:p w14:paraId="6006AC8B">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0~0.1m</w:t>
            </w:r>
          </w:p>
        </w:tc>
        <w:tc>
          <w:tcPr>
            <w:tcW w:w="610" w:type="pct"/>
            <w:vAlign w:val="center"/>
          </w:tcPr>
          <w:p w14:paraId="7B16326D">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0.8~1.0m</w:t>
            </w:r>
          </w:p>
        </w:tc>
      </w:tr>
      <w:tr w14:paraId="3A60823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52" w:type="pct"/>
            <w:vAlign w:val="center"/>
          </w:tcPr>
          <w:p w14:paraId="215BF4B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pH值</w:t>
            </w:r>
          </w:p>
        </w:tc>
        <w:tc>
          <w:tcPr>
            <w:tcW w:w="503" w:type="pct"/>
            <w:vAlign w:val="center"/>
          </w:tcPr>
          <w:p w14:paraId="5FC8D4E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无量纲</w:t>
            </w:r>
          </w:p>
        </w:tc>
        <w:tc>
          <w:tcPr>
            <w:tcW w:w="610" w:type="pct"/>
            <w:vAlign w:val="center"/>
          </w:tcPr>
          <w:p w14:paraId="369D288B">
            <w:pPr>
              <w:widowControl/>
              <w:adjustRightInd/>
              <w:snapToGrid/>
              <w:spacing w:line="240" w:lineRule="auto"/>
              <w:ind w:firstLine="0" w:firstLineChars="0"/>
              <w:jc w:val="center"/>
              <w:rPr>
                <w:rFonts w:cs="Times New Roman"/>
                <w:kern w:val="0"/>
                <w:sz w:val="21"/>
                <w:szCs w:val="21"/>
              </w:rPr>
            </w:pPr>
            <w:r>
              <w:rPr>
                <w:rFonts w:hint="eastAsia"/>
                <w:sz w:val="21"/>
                <w:szCs w:val="21"/>
              </w:rPr>
              <w:t>7.44</w:t>
            </w:r>
          </w:p>
        </w:tc>
        <w:tc>
          <w:tcPr>
            <w:tcW w:w="611" w:type="pct"/>
            <w:vAlign w:val="center"/>
          </w:tcPr>
          <w:p w14:paraId="462928EC">
            <w:pPr>
              <w:widowControl/>
              <w:adjustRightInd/>
              <w:snapToGrid/>
              <w:spacing w:line="240" w:lineRule="auto"/>
              <w:ind w:firstLine="0" w:firstLineChars="0"/>
              <w:jc w:val="center"/>
              <w:rPr>
                <w:rFonts w:cs="Times New Roman"/>
                <w:kern w:val="0"/>
                <w:sz w:val="21"/>
                <w:szCs w:val="21"/>
              </w:rPr>
            </w:pPr>
            <w:r>
              <w:rPr>
                <w:rFonts w:hint="eastAsia"/>
                <w:sz w:val="21"/>
                <w:szCs w:val="21"/>
              </w:rPr>
              <w:t>7.46</w:t>
            </w:r>
          </w:p>
        </w:tc>
        <w:tc>
          <w:tcPr>
            <w:tcW w:w="652" w:type="pct"/>
            <w:vAlign w:val="center"/>
          </w:tcPr>
          <w:p w14:paraId="3413CA10">
            <w:pPr>
              <w:widowControl/>
              <w:adjustRightInd/>
              <w:snapToGrid/>
              <w:spacing w:line="240" w:lineRule="auto"/>
              <w:ind w:firstLine="0" w:firstLineChars="0"/>
              <w:jc w:val="center"/>
              <w:rPr>
                <w:rFonts w:cs="Times New Roman"/>
                <w:kern w:val="0"/>
                <w:sz w:val="21"/>
                <w:szCs w:val="21"/>
              </w:rPr>
            </w:pPr>
            <w:r>
              <w:rPr>
                <w:rFonts w:hint="eastAsia"/>
                <w:sz w:val="21"/>
                <w:szCs w:val="21"/>
              </w:rPr>
              <w:t>7.34</w:t>
            </w:r>
          </w:p>
        </w:tc>
        <w:tc>
          <w:tcPr>
            <w:tcW w:w="652" w:type="pct"/>
            <w:vAlign w:val="center"/>
          </w:tcPr>
          <w:p w14:paraId="763BA9F7">
            <w:pPr>
              <w:widowControl/>
              <w:adjustRightInd/>
              <w:snapToGrid/>
              <w:spacing w:line="240" w:lineRule="auto"/>
              <w:ind w:firstLine="0" w:firstLineChars="0"/>
              <w:jc w:val="center"/>
              <w:rPr>
                <w:rFonts w:cs="Times New Roman"/>
                <w:kern w:val="0"/>
                <w:sz w:val="21"/>
                <w:szCs w:val="21"/>
              </w:rPr>
            </w:pPr>
            <w:r>
              <w:rPr>
                <w:rFonts w:hint="eastAsia"/>
                <w:sz w:val="21"/>
                <w:szCs w:val="21"/>
              </w:rPr>
              <w:t>7.32</w:t>
            </w:r>
          </w:p>
        </w:tc>
        <w:tc>
          <w:tcPr>
            <w:tcW w:w="610" w:type="pct"/>
            <w:vAlign w:val="center"/>
          </w:tcPr>
          <w:p w14:paraId="69F466FB">
            <w:pPr>
              <w:widowControl/>
              <w:adjustRightInd/>
              <w:snapToGrid/>
              <w:spacing w:line="240" w:lineRule="auto"/>
              <w:ind w:firstLine="0" w:firstLineChars="0"/>
              <w:jc w:val="center"/>
              <w:rPr>
                <w:rFonts w:cs="Times New Roman"/>
                <w:kern w:val="0"/>
                <w:sz w:val="21"/>
                <w:szCs w:val="21"/>
              </w:rPr>
            </w:pPr>
            <w:r>
              <w:rPr>
                <w:rFonts w:hint="eastAsia"/>
                <w:sz w:val="21"/>
                <w:szCs w:val="21"/>
              </w:rPr>
              <w:t>7.28</w:t>
            </w:r>
          </w:p>
        </w:tc>
        <w:tc>
          <w:tcPr>
            <w:tcW w:w="610" w:type="pct"/>
            <w:vAlign w:val="center"/>
          </w:tcPr>
          <w:p w14:paraId="601FADEF">
            <w:pPr>
              <w:widowControl/>
              <w:adjustRightInd/>
              <w:snapToGrid/>
              <w:spacing w:line="240" w:lineRule="auto"/>
              <w:ind w:firstLine="0" w:firstLineChars="0"/>
              <w:jc w:val="center"/>
              <w:rPr>
                <w:rFonts w:cs="Times New Roman"/>
                <w:kern w:val="0"/>
                <w:sz w:val="21"/>
                <w:szCs w:val="21"/>
              </w:rPr>
            </w:pPr>
            <w:r>
              <w:rPr>
                <w:rFonts w:hint="eastAsia"/>
                <w:sz w:val="21"/>
                <w:szCs w:val="21"/>
              </w:rPr>
              <w:t>7.30</w:t>
            </w:r>
          </w:p>
        </w:tc>
      </w:tr>
      <w:tr w14:paraId="15E961A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52" w:type="pct"/>
            <w:vAlign w:val="center"/>
          </w:tcPr>
          <w:p w14:paraId="237144E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化学需氧量</w:t>
            </w:r>
          </w:p>
        </w:tc>
        <w:tc>
          <w:tcPr>
            <w:tcW w:w="503" w:type="pct"/>
            <w:vAlign w:val="center"/>
          </w:tcPr>
          <w:p w14:paraId="4B6C936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610" w:type="pct"/>
            <w:vAlign w:val="center"/>
          </w:tcPr>
          <w:p w14:paraId="1F60AA12">
            <w:pPr>
              <w:widowControl/>
              <w:adjustRightInd/>
              <w:snapToGrid/>
              <w:spacing w:line="240" w:lineRule="auto"/>
              <w:ind w:firstLine="0" w:firstLineChars="0"/>
              <w:jc w:val="center"/>
              <w:rPr>
                <w:rFonts w:cs="Times New Roman"/>
                <w:kern w:val="0"/>
                <w:sz w:val="21"/>
                <w:szCs w:val="21"/>
              </w:rPr>
            </w:pPr>
            <w:r>
              <w:rPr>
                <w:rFonts w:hint="eastAsia"/>
                <w:sz w:val="21"/>
                <w:szCs w:val="21"/>
              </w:rPr>
              <w:t>12</w:t>
            </w:r>
          </w:p>
        </w:tc>
        <w:tc>
          <w:tcPr>
            <w:tcW w:w="611" w:type="pct"/>
            <w:vAlign w:val="center"/>
          </w:tcPr>
          <w:p w14:paraId="5A69367A">
            <w:pPr>
              <w:widowControl/>
              <w:adjustRightInd/>
              <w:snapToGrid/>
              <w:spacing w:line="240" w:lineRule="auto"/>
              <w:ind w:firstLine="0" w:firstLineChars="0"/>
              <w:jc w:val="center"/>
              <w:rPr>
                <w:rFonts w:cs="Times New Roman"/>
                <w:kern w:val="0"/>
                <w:sz w:val="21"/>
                <w:szCs w:val="21"/>
              </w:rPr>
            </w:pPr>
            <w:r>
              <w:rPr>
                <w:rFonts w:hint="eastAsia"/>
                <w:sz w:val="21"/>
                <w:szCs w:val="21"/>
              </w:rPr>
              <w:t>13</w:t>
            </w:r>
          </w:p>
        </w:tc>
        <w:tc>
          <w:tcPr>
            <w:tcW w:w="652" w:type="pct"/>
            <w:vAlign w:val="center"/>
          </w:tcPr>
          <w:p w14:paraId="115BBA2B">
            <w:pPr>
              <w:widowControl/>
              <w:adjustRightInd/>
              <w:snapToGrid/>
              <w:spacing w:line="240" w:lineRule="auto"/>
              <w:ind w:firstLine="0" w:firstLineChars="0"/>
              <w:jc w:val="center"/>
              <w:rPr>
                <w:rFonts w:cs="Times New Roman"/>
                <w:kern w:val="0"/>
                <w:sz w:val="21"/>
                <w:szCs w:val="21"/>
              </w:rPr>
            </w:pPr>
            <w:r>
              <w:rPr>
                <w:rFonts w:hint="eastAsia"/>
                <w:sz w:val="21"/>
                <w:szCs w:val="21"/>
              </w:rPr>
              <w:t>11</w:t>
            </w:r>
          </w:p>
        </w:tc>
        <w:tc>
          <w:tcPr>
            <w:tcW w:w="652" w:type="pct"/>
            <w:vAlign w:val="center"/>
          </w:tcPr>
          <w:p w14:paraId="0701C0EB">
            <w:pPr>
              <w:widowControl/>
              <w:adjustRightInd/>
              <w:snapToGrid/>
              <w:spacing w:line="240" w:lineRule="auto"/>
              <w:ind w:firstLine="0" w:firstLineChars="0"/>
              <w:jc w:val="center"/>
              <w:rPr>
                <w:rFonts w:cs="Times New Roman"/>
                <w:kern w:val="0"/>
                <w:sz w:val="21"/>
                <w:szCs w:val="21"/>
              </w:rPr>
            </w:pPr>
            <w:r>
              <w:rPr>
                <w:rFonts w:hint="eastAsia"/>
                <w:sz w:val="21"/>
                <w:szCs w:val="21"/>
              </w:rPr>
              <w:t>12</w:t>
            </w:r>
          </w:p>
        </w:tc>
        <w:tc>
          <w:tcPr>
            <w:tcW w:w="610" w:type="pct"/>
            <w:vAlign w:val="center"/>
          </w:tcPr>
          <w:p w14:paraId="69529ACF">
            <w:pPr>
              <w:widowControl/>
              <w:adjustRightInd/>
              <w:snapToGrid/>
              <w:spacing w:line="240" w:lineRule="auto"/>
              <w:ind w:firstLine="0" w:firstLineChars="0"/>
              <w:jc w:val="center"/>
              <w:rPr>
                <w:rFonts w:cs="Times New Roman"/>
                <w:kern w:val="0"/>
                <w:sz w:val="21"/>
                <w:szCs w:val="21"/>
              </w:rPr>
            </w:pPr>
            <w:r>
              <w:rPr>
                <w:rFonts w:hint="eastAsia"/>
                <w:sz w:val="21"/>
                <w:szCs w:val="21"/>
              </w:rPr>
              <w:t>13</w:t>
            </w:r>
          </w:p>
        </w:tc>
        <w:tc>
          <w:tcPr>
            <w:tcW w:w="610" w:type="pct"/>
            <w:vAlign w:val="center"/>
          </w:tcPr>
          <w:p w14:paraId="2109F42F">
            <w:pPr>
              <w:widowControl/>
              <w:adjustRightInd/>
              <w:snapToGrid/>
              <w:spacing w:line="240" w:lineRule="auto"/>
              <w:ind w:firstLine="0" w:firstLineChars="0"/>
              <w:jc w:val="center"/>
              <w:rPr>
                <w:rFonts w:cs="Times New Roman"/>
                <w:kern w:val="0"/>
                <w:sz w:val="21"/>
                <w:szCs w:val="21"/>
              </w:rPr>
            </w:pPr>
            <w:r>
              <w:rPr>
                <w:rFonts w:hint="eastAsia"/>
                <w:sz w:val="21"/>
                <w:szCs w:val="21"/>
              </w:rPr>
              <w:t>14</w:t>
            </w:r>
          </w:p>
        </w:tc>
      </w:tr>
      <w:tr w14:paraId="44F7A01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52" w:type="pct"/>
            <w:vAlign w:val="center"/>
          </w:tcPr>
          <w:p w14:paraId="35540E7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氨氮</w:t>
            </w:r>
          </w:p>
        </w:tc>
        <w:tc>
          <w:tcPr>
            <w:tcW w:w="503" w:type="pct"/>
            <w:vAlign w:val="center"/>
          </w:tcPr>
          <w:p w14:paraId="74BB0FE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610" w:type="pct"/>
            <w:vAlign w:val="center"/>
          </w:tcPr>
          <w:p w14:paraId="475D8DEC">
            <w:pPr>
              <w:widowControl/>
              <w:adjustRightInd/>
              <w:snapToGrid/>
              <w:spacing w:line="240" w:lineRule="auto"/>
              <w:ind w:firstLine="0" w:firstLineChars="0"/>
              <w:jc w:val="center"/>
              <w:rPr>
                <w:rFonts w:cs="Times New Roman"/>
                <w:kern w:val="0"/>
                <w:sz w:val="21"/>
                <w:szCs w:val="21"/>
              </w:rPr>
            </w:pPr>
            <w:r>
              <w:rPr>
                <w:rFonts w:hint="eastAsia"/>
                <w:sz w:val="21"/>
                <w:szCs w:val="21"/>
              </w:rPr>
              <w:t>0.469</w:t>
            </w:r>
          </w:p>
        </w:tc>
        <w:tc>
          <w:tcPr>
            <w:tcW w:w="611" w:type="pct"/>
            <w:vAlign w:val="center"/>
          </w:tcPr>
          <w:p w14:paraId="6B1A6661">
            <w:pPr>
              <w:widowControl/>
              <w:adjustRightInd/>
              <w:snapToGrid/>
              <w:spacing w:line="240" w:lineRule="auto"/>
              <w:ind w:firstLine="0" w:firstLineChars="0"/>
              <w:jc w:val="center"/>
              <w:rPr>
                <w:rFonts w:cs="Times New Roman"/>
                <w:kern w:val="0"/>
                <w:sz w:val="21"/>
                <w:szCs w:val="21"/>
              </w:rPr>
            </w:pPr>
            <w:r>
              <w:rPr>
                <w:rFonts w:hint="eastAsia"/>
                <w:sz w:val="21"/>
                <w:szCs w:val="21"/>
              </w:rPr>
              <w:t>0.442</w:t>
            </w:r>
          </w:p>
        </w:tc>
        <w:tc>
          <w:tcPr>
            <w:tcW w:w="652" w:type="pct"/>
            <w:vAlign w:val="center"/>
          </w:tcPr>
          <w:p w14:paraId="6ED69AA9">
            <w:pPr>
              <w:widowControl/>
              <w:adjustRightInd/>
              <w:snapToGrid/>
              <w:spacing w:line="240" w:lineRule="auto"/>
              <w:ind w:firstLine="0" w:firstLineChars="0"/>
              <w:jc w:val="center"/>
              <w:rPr>
                <w:rFonts w:cs="Times New Roman"/>
                <w:kern w:val="0"/>
                <w:sz w:val="21"/>
                <w:szCs w:val="21"/>
              </w:rPr>
            </w:pPr>
            <w:r>
              <w:rPr>
                <w:rFonts w:hint="eastAsia"/>
                <w:sz w:val="21"/>
                <w:szCs w:val="21"/>
              </w:rPr>
              <w:t>0.391</w:t>
            </w:r>
          </w:p>
        </w:tc>
        <w:tc>
          <w:tcPr>
            <w:tcW w:w="652" w:type="pct"/>
            <w:vAlign w:val="center"/>
          </w:tcPr>
          <w:p w14:paraId="39F83650">
            <w:pPr>
              <w:widowControl/>
              <w:adjustRightInd/>
              <w:snapToGrid/>
              <w:spacing w:line="240" w:lineRule="auto"/>
              <w:ind w:firstLine="0" w:firstLineChars="0"/>
              <w:jc w:val="center"/>
              <w:rPr>
                <w:rFonts w:cs="Times New Roman"/>
                <w:kern w:val="0"/>
                <w:sz w:val="21"/>
                <w:szCs w:val="21"/>
              </w:rPr>
            </w:pPr>
            <w:r>
              <w:rPr>
                <w:rFonts w:hint="eastAsia"/>
                <w:sz w:val="21"/>
                <w:szCs w:val="21"/>
              </w:rPr>
              <w:t>0.428</w:t>
            </w:r>
          </w:p>
        </w:tc>
        <w:tc>
          <w:tcPr>
            <w:tcW w:w="610" w:type="pct"/>
            <w:vAlign w:val="center"/>
          </w:tcPr>
          <w:p w14:paraId="02486AB7">
            <w:pPr>
              <w:widowControl/>
              <w:adjustRightInd/>
              <w:snapToGrid/>
              <w:spacing w:line="240" w:lineRule="auto"/>
              <w:ind w:firstLine="0" w:firstLineChars="0"/>
              <w:jc w:val="center"/>
              <w:rPr>
                <w:rFonts w:cs="Times New Roman"/>
                <w:kern w:val="0"/>
                <w:sz w:val="21"/>
                <w:szCs w:val="21"/>
              </w:rPr>
            </w:pPr>
            <w:r>
              <w:rPr>
                <w:rFonts w:hint="eastAsia"/>
                <w:sz w:val="21"/>
                <w:szCs w:val="21"/>
              </w:rPr>
              <w:t>0.494</w:t>
            </w:r>
          </w:p>
        </w:tc>
        <w:tc>
          <w:tcPr>
            <w:tcW w:w="610" w:type="pct"/>
            <w:vAlign w:val="center"/>
          </w:tcPr>
          <w:p w14:paraId="2F32A52E">
            <w:pPr>
              <w:widowControl/>
              <w:adjustRightInd/>
              <w:snapToGrid/>
              <w:spacing w:line="240" w:lineRule="auto"/>
              <w:ind w:firstLine="0" w:firstLineChars="0"/>
              <w:jc w:val="center"/>
              <w:rPr>
                <w:rFonts w:cs="Times New Roman"/>
                <w:kern w:val="0"/>
                <w:sz w:val="21"/>
                <w:szCs w:val="21"/>
              </w:rPr>
            </w:pPr>
            <w:r>
              <w:rPr>
                <w:rFonts w:hint="eastAsia"/>
                <w:sz w:val="21"/>
                <w:szCs w:val="21"/>
              </w:rPr>
              <w:t>0.482</w:t>
            </w:r>
          </w:p>
        </w:tc>
      </w:tr>
      <w:tr w14:paraId="57CC4ED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752" w:type="pct"/>
            <w:vAlign w:val="center"/>
          </w:tcPr>
          <w:p w14:paraId="6AC6778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石油类</w:t>
            </w:r>
          </w:p>
        </w:tc>
        <w:tc>
          <w:tcPr>
            <w:tcW w:w="503" w:type="pct"/>
            <w:vAlign w:val="center"/>
          </w:tcPr>
          <w:p w14:paraId="5AE4BE6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mg/L</w:t>
            </w:r>
          </w:p>
        </w:tc>
        <w:tc>
          <w:tcPr>
            <w:tcW w:w="610" w:type="pct"/>
            <w:vAlign w:val="center"/>
          </w:tcPr>
          <w:p w14:paraId="1469442C">
            <w:pPr>
              <w:widowControl/>
              <w:adjustRightInd/>
              <w:snapToGrid/>
              <w:spacing w:line="240" w:lineRule="auto"/>
              <w:ind w:firstLine="0" w:firstLineChars="0"/>
              <w:jc w:val="center"/>
              <w:rPr>
                <w:rFonts w:cs="Times New Roman"/>
                <w:kern w:val="0"/>
                <w:sz w:val="21"/>
                <w:szCs w:val="21"/>
              </w:rPr>
            </w:pPr>
            <w:r>
              <w:rPr>
                <w:rFonts w:hint="eastAsia"/>
                <w:kern w:val="0"/>
                <w:sz w:val="21"/>
                <w:szCs w:val="21"/>
              </w:rPr>
              <w:t>0.01</w:t>
            </w:r>
          </w:p>
        </w:tc>
        <w:tc>
          <w:tcPr>
            <w:tcW w:w="611" w:type="pct"/>
            <w:vAlign w:val="center"/>
          </w:tcPr>
          <w:p w14:paraId="2568FBCA">
            <w:pPr>
              <w:widowControl/>
              <w:adjustRightInd/>
              <w:snapToGrid/>
              <w:spacing w:line="240" w:lineRule="auto"/>
              <w:ind w:firstLine="0" w:firstLineChars="0"/>
              <w:jc w:val="center"/>
              <w:rPr>
                <w:rFonts w:cs="Times New Roman"/>
                <w:kern w:val="0"/>
                <w:sz w:val="21"/>
                <w:szCs w:val="21"/>
              </w:rPr>
            </w:pPr>
            <w:r>
              <w:rPr>
                <w:rFonts w:hint="eastAsia"/>
                <w:sz w:val="21"/>
                <w:szCs w:val="21"/>
              </w:rPr>
              <w:t>0.01</w:t>
            </w:r>
          </w:p>
        </w:tc>
        <w:tc>
          <w:tcPr>
            <w:tcW w:w="652" w:type="pct"/>
            <w:vAlign w:val="center"/>
          </w:tcPr>
          <w:p w14:paraId="479049E0">
            <w:pPr>
              <w:widowControl/>
              <w:adjustRightInd/>
              <w:snapToGrid/>
              <w:spacing w:line="240" w:lineRule="auto"/>
              <w:ind w:firstLine="0" w:firstLineChars="0"/>
              <w:jc w:val="center"/>
              <w:rPr>
                <w:rFonts w:cs="Times New Roman"/>
                <w:kern w:val="0"/>
                <w:sz w:val="21"/>
                <w:szCs w:val="21"/>
              </w:rPr>
            </w:pPr>
            <w:r>
              <w:rPr>
                <w:rFonts w:hint="eastAsia"/>
                <w:sz w:val="21"/>
                <w:szCs w:val="21"/>
              </w:rPr>
              <w:t>0.02</w:t>
            </w:r>
          </w:p>
        </w:tc>
        <w:tc>
          <w:tcPr>
            <w:tcW w:w="652" w:type="pct"/>
            <w:vAlign w:val="center"/>
          </w:tcPr>
          <w:p w14:paraId="056EF9E2">
            <w:pPr>
              <w:widowControl/>
              <w:adjustRightInd/>
              <w:snapToGrid/>
              <w:spacing w:line="240" w:lineRule="auto"/>
              <w:ind w:firstLine="0" w:firstLineChars="0"/>
              <w:jc w:val="center"/>
              <w:rPr>
                <w:rFonts w:cs="Times New Roman"/>
                <w:kern w:val="0"/>
                <w:sz w:val="21"/>
                <w:szCs w:val="21"/>
              </w:rPr>
            </w:pPr>
            <w:r>
              <w:rPr>
                <w:rFonts w:hint="eastAsia"/>
                <w:sz w:val="21"/>
                <w:szCs w:val="21"/>
              </w:rPr>
              <w:t>0.02</w:t>
            </w:r>
          </w:p>
        </w:tc>
        <w:tc>
          <w:tcPr>
            <w:tcW w:w="610" w:type="pct"/>
            <w:vAlign w:val="center"/>
          </w:tcPr>
          <w:p w14:paraId="0D750EF9">
            <w:pPr>
              <w:widowControl/>
              <w:adjustRightInd/>
              <w:snapToGrid/>
              <w:spacing w:line="240" w:lineRule="auto"/>
              <w:ind w:firstLine="0" w:firstLineChars="0"/>
              <w:jc w:val="center"/>
              <w:rPr>
                <w:rFonts w:cs="Times New Roman"/>
                <w:kern w:val="0"/>
                <w:sz w:val="21"/>
                <w:szCs w:val="21"/>
              </w:rPr>
            </w:pPr>
            <w:r>
              <w:rPr>
                <w:rFonts w:hint="eastAsia"/>
                <w:sz w:val="21"/>
                <w:szCs w:val="21"/>
              </w:rPr>
              <w:t>0.01</w:t>
            </w:r>
          </w:p>
        </w:tc>
        <w:tc>
          <w:tcPr>
            <w:tcW w:w="610" w:type="pct"/>
            <w:vAlign w:val="center"/>
          </w:tcPr>
          <w:p w14:paraId="5ECC1EF4">
            <w:pPr>
              <w:widowControl/>
              <w:adjustRightInd/>
              <w:snapToGrid/>
              <w:spacing w:line="240" w:lineRule="auto"/>
              <w:ind w:firstLine="0" w:firstLineChars="0"/>
              <w:jc w:val="center"/>
              <w:rPr>
                <w:rFonts w:cs="Times New Roman"/>
                <w:kern w:val="0"/>
                <w:sz w:val="21"/>
                <w:szCs w:val="21"/>
              </w:rPr>
            </w:pPr>
            <w:r>
              <w:rPr>
                <w:rFonts w:hint="eastAsia"/>
                <w:sz w:val="21"/>
                <w:szCs w:val="21"/>
              </w:rPr>
              <w:t>0.01</w:t>
            </w:r>
          </w:p>
        </w:tc>
      </w:tr>
      <w:tr w14:paraId="156272D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000" w:type="pct"/>
            <w:gridSpan w:val="8"/>
            <w:vAlign w:val="center"/>
          </w:tcPr>
          <w:p w14:paraId="53F91333">
            <w:pPr>
              <w:widowControl/>
              <w:adjustRightInd/>
              <w:snapToGrid/>
              <w:spacing w:line="240" w:lineRule="auto"/>
              <w:ind w:firstLine="0" w:firstLineChars="0"/>
              <w:jc w:val="left"/>
              <w:rPr>
                <w:rFonts w:cs="Times New Roman"/>
                <w:kern w:val="0"/>
                <w:sz w:val="21"/>
                <w:szCs w:val="21"/>
              </w:rPr>
            </w:pPr>
            <w:r>
              <w:rPr>
                <w:rFonts w:hint="eastAsia" w:cs="Times New Roman"/>
                <w:kern w:val="0"/>
                <w:sz w:val="21"/>
                <w:szCs w:val="21"/>
              </w:rPr>
              <w:t>*L代表检出限</w:t>
            </w:r>
          </w:p>
        </w:tc>
      </w:tr>
    </w:tbl>
    <w:p w14:paraId="7CDD018A">
      <w:pPr>
        <w:ind w:firstLine="480"/>
        <w:rPr>
          <w:rFonts w:cs="Times New Roman"/>
        </w:rPr>
      </w:pPr>
      <w:r>
        <w:rPr>
          <w:rFonts w:hint="eastAsia" w:cs="Times New Roman"/>
        </w:rPr>
        <w:t>由表5.2.3-3可知，</w:t>
      </w:r>
      <w:r>
        <w:rPr>
          <w:rFonts w:cs="Times New Roman"/>
        </w:rPr>
        <w:t>厂内包气带中各污染因子数值与厂</w:t>
      </w:r>
      <w:r>
        <w:rPr>
          <w:rFonts w:hint="eastAsia" w:cs="Times New Roman"/>
        </w:rPr>
        <w:t>外</w:t>
      </w:r>
      <w:r>
        <w:rPr>
          <w:rFonts w:cs="Times New Roman"/>
        </w:rPr>
        <w:t>空地相比没有明显升高迹象，说明厂内的包气带未受显著污染。</w:t>
      </w:r>
    </w:p>
    <w:p w14:paraId="4590FDFF">
      <w:pPr>
        <w:widowControl/>
        <w:ind w:firstLine="0" w:firstLineChars="0"/>
        <w:outlineLvl w:val="2"/>
        <w:rPr>
          <w:rFonts w:cs="Times New Roman"/>
          <w:b/>
          <w:bCs/>
          <w:sz w:val="28"/>
          <w:szCs w:val="32"/>
        </w:rPr>
      </w:pPr>
      <w:r>
        <w:rPr>
          <w:rFonts w:cs="Times New Roman"/>
          <w:b/>
          <w:bCs/>
          <w:sz w:val="28"/>
          <w:szCs w:val="32"/>
        </w:rPr>
        <w:t>5.2.4 土壤环境质量现状监测及评价</w:t>
      </w:r>
    </w:p>
    <w:p w14:paraId="666D0B02">
      <w:pPr>
        <w:ind w:firstLine="0" w:firstLineChars="0"/>
        <w:outlineLvl w:val="3"/>
        <w:rPr>
          <w:rFonts w:cs="Times New Roman"/>
          <w:b/>
          <w:szCs w:val="24"/>
        </w:rPr>
      </w:pPr>
      <w:r>
        <w:rPr>
          <w:rFonts w:cs="Times New Roman"/>
          <w:b/>
          <w:szCs w:val="24"/>
        </w:rPr>
        <w:t>5.2.4.1 土壤环境现状监测</w:t>
      </w:r>
    </w:p>
    <w:p w14:paraId="004C30BC">
      <w:pPr>
        <w:ind w:firstLine="480"/>
        <w:rPr>
          <w:rFonts w:cs="Times New Roman"/>
        </w:rPr>
      </w:pPr>
      <w:r>
        <w:rPr>
          <w:rFonts w:cs="Times New Roman"/>
        </w:rPr>
        <w:t>（1）监测点布设</w:t>
      </w:r>
    </w:p>
    <w:p w14:paraId="05F64A15">
      <w:pPr>
        <w:ind w:firstLine="480"/>
        <w:rPr>
          <w:rFonts w:cs="Times New Roman"/>
        </w:rPr>
      </w:pPr>
      <w:r>
        <w:rPr>
          <w:rFonts w:hint="eastAsia" w:cs="Times New Roman"/>
        </w:rPr>
        <w:t>本</w:t>
      </w:r>
      <w:r>
        <w:rPr>
          <w:rFonts w:cs="Times New Roman"/>
        </w:rPr>
        <w:t>项目</w:t>
      </w:r>
      <w:r>
        <w:rPr>
          <w:rFonts w:hint="eastAsia" w:cs="Times New Roman"/>
        </w:rPr>
        <w:t>所在地共布设</w:t>
      </w:r>
      <w:r>
        <w:rPr>
          <w:rFonts w:cs="Times New Roman"/>
        </w:rPr>
        <w:t>6</w:t>
      </w:r>
      <w:r>
        <w:rPr>
          <w:rFonts w:hint="eastAsia" w:cs="Times New Roman"/>
        </w:rPr>
        <w:t>个监测点，T1~T</w:t>
      </w:r>
      <w:r>
        <w:rPr>
          <w:rFonts w:cs="Times New Roman"/>
        </w:rPr>
        <w:t>3</w:t>
      </w:r>
      <w:r>
        <w:rPr>
          <w:rFonts w:hint="eastAsia" w:cs="Times New Roman"/>
        </w:rPr>
        <w:t>为柱状样，其余为表层样。</w:t>
      </w:r>
      <w:r>
        <w:rPr>
          <w:rFonts w:cs="Times New Roman"/>
        </w:rPr>
        <w:t>监测点位</w:t>
      </w:r>
      <w:r>
        <w:rPr>
          <w:rFonts w:hint="eastAsia" w:cs="Times New Roman"/>
        </w:rPr>
        <w:t>信息见表5.2.4-1，</w:t>
      </w:r>
      <w:r>
        <w:rPr>
          <w:rFonts w:cs="Times New Roman"/>
        </w:rPr>
        <w:t>具体位置见图</w:t>
      </w:r>
      <w:r>
        <w:rPr>
          <w:rFonts w:hint="eastAsia" w:cs="Times New Roman"/>
        </w:rPr>
        <w:t>5.2-1</w:t>
      </w:r>
      <w:r>
        <w:rPr>
          <w:rFonts w:cs="Times New Roman"/>
        </w:rPr>
        <w:t>。</w:t>
      </w:r>
    </w:p>
    <w:p w14:paraId="5484BA6E">
      <w:pPr>
        <w:ind w:firstLine="198" w:firstLineChars="82"/>
        <w:jc w:val="center"/>
        <w:rPr>
          <w:rFonts w:cs="Times New Roman"/>
          <w:b/>
          <w:bCs/>
        </w:rPr>
      </w:pPr>
      <w:r>
        <w:rPr>
          <w:rFonts w:cs="Times New Roman"/>
          <w:b/>
          <w:bCs/>
        </w:rPr>
        <w:t>表5.2</w:t>
      </w:r>
      <w:r>
        <w:rPr>
          <w:rFonts w:hint="eastAsia" w:cs="Times New Roman"/>
          <w:b/>
          <w:bCs/>
        </w:rPr>
        <w:t>.4-1</w:t>
      </w:r>
      <w:r>
        <w:rPr>
          <w:rFonts w:cs="Times New Roman"/>
          <w:b/>
          <w:bCs/>
        </w:rPr>
        <w:t xml:space="preserve">  土壤环境现状监测布点及监测项目一览表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635"/>
        <w:gridCol w:w="1024"/>
        <w:gridCol w:w="1152"/>
        <w:gridCol w:w="1915"/>
        <w:gridCol w:w="1280"/>
        <w:gridCol w:w="1280"/>
        <w:gridCol w:w="2678"/>
      </w:tblGrid>
      <w:tr w14:paraId="2E8D16E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19" w:type="pct"/>
            <w:vAlign w:val="center"/>
          </w:tcPr>
          <w:p w14:paraId="02F0FC05">
            <w:pPr>
              <w:spacing w:line="240" w:lineRule="auto"/>
              <w:ind w:firstLine="0" w:firstLineChars="0"/>
              <w:jc w:val="center"/>
              <w:rPr>
                <w:rFonts w:cs="Times New Roman"/>
                <w:b/>
                <w:sz w:val="21"/>
                <w:szCs w:val="21"/>
              </w:rPr>
            </w:pPr>
            <w:bookmarkStart w:id="85" w:name="_Hlk191408859"/>
            <w:r>
              <w:rPr>
                <w:rFonts w:cs="Times New Roman"/>
                <w:b/>
                <w:sz w:val="21"/>
                <w:szCs w:val="21"/>
              </w:rPr>
              <w:t>序号</w:t>
            </w:r>
            <w:bookmarkEnd w:id="85"/>
          </w:p>
        </w:tc>
        <w:tc>
          <w:tcPr>
            <w:tcW w:w="514" w:type="pct"/>
            <w:vAlign w:val="center"/>
          </w:tcPr>
          <w:p w14:paraId="72010848">
            <w:pPr>
              <w:spacing w:line="240" w:lineRule="auto"/>
              <w:ind w:firstLine="0" w:firstLineChars="0"/>
              <w:jc w:val="center"/>
              <w:rPr>
                <w:rFonts w:cs="Times New Roman"/>
                <w:b/>
                <w:sz w:val="21"/>
                <w:szCs w:val="21"/>
              </w:rPr>
            </w:pPr>
            <w:r>
              <w:rPr>
                <w:rFonts w:cs="Times New Roman"/>
                <w:b/>
                <w:sz w:val="21"/>
                <w:szCs w:val="21"/>
              </w:rPr>
              <w:t>采样类型</w:t>
            </w:r>
          </w:p>
        </w:tc>
        <w:tc>
          <w:tcPr>
            <w:tcW w:w="578" w:type="pct"/>
            <w:vAlign w:val="center"/>
          </w:tcPr>
          <w:p w14:paraId="2CA7A267">
            <w:pPr>
              <w:spacing w:line="240" w:lineRule="auto"/>
              <w:ind w:firstLine="0" w:firstLineChars="0"/>
              <w:jc w:val="center"/>
              <w:rPr>
                <w:rFonts w:cs="Times New Roman"/>
                <w:b/>
                <w:sz w:val="21"/>
                <w:szCs w:val="21"/>
              </w:rPr>
            </w:pPr>
            <w:r>
              <w:rPr>
                <w:rFonts w:cs="Times New Roman"/>
                <w:b/>
                <w:sz w:val="21"/>
                <w:szCs w:val="21"/>
              </w:rPr>
              <w:t>监测点位置</w:t>
            </w:r>
          </w:p>
        </w:tc>
        <w:tc>
          <w:tcPr>
            <w:tcW w:w="961" w:type="pct"/>
            <w:vAlign w:val="center"/>
          </w:tcPr>
          <w:p w14:paraId="360E17B8">
            <w:pPr>
              <w:spacing w:line="240" w:lineRule="auto"/>
              <w:ind w:firstLine="0" w:firstLineChars="0"/>
              <w:jc w:val="center"/>
              <w:rPr>
                <w:rFonts w:cs="Times New Roman"/>
                <w:b/>
                <w:sz w:val="21"/>
                <w:szCs w:val="21"/>
              </w:rPr>
            </w:pPr>
            <w:r>
              <w:rPr>
                <w:rFonts w:cs="Times New Roman"/>
                <w:b/>
                <w:sz w:val="21"/>
                <w:szCs w:val="21"/>
              </w:rPr>
              <w:t>监测点位名称</w:t>
            </w:r>
          </w:p>
        </w:tc>
        <w:tc>
          <w:tcPr>
            <w:tcW w:w="642" w:type="pct"/>
            <w:vAlign w:val="center"/>
          </w:tcPr>
          <w:p w14:paraId="55B0C090">
            <w:pPr>
              <w:spacing w:line="240" w:lineRule="auto"/>
              <w:ind w:firstLine="0" w:firstLineChars="0"/>
              <w:jc w:val="center"/>
              <w:rPr>
                <w:rFonts w:cs="Times New Roman"/>
                <w:b/>
                <w:sz w:val="21"/>
                <w:szCs w:val="21"/>
              </w:rPr>
            </w:pPr>
            <w:r>
              <w:rPr>
                <w:rFonts w:cs="Times New Roman"/>
                <w:b/>
                <w:sz w:val="21"/>
                <w:szCs w:val="21"/>
              </w:rPr>
              <w:t>相对厂界距离/m</w:t>
            </w:r>
          </w:p>
        </w:tc>
        <w:tc>
          <w:tcPr>
            <w:tcW w:w="642" w:type="pct"/>
            <w:vAlign w:val="center"/>
          </w:tcPr>
          <w:p w14:paraId="78D84287">
            <w:pPr>
              <w:spacing w:line="240" w:lineRule="auto"/>
              <w:ind w:firstLine="0" w:firstLineChars="0"/>
              <w:jc w:val="center"/>
              <w:rPr>
                <w:rFonts w:cs="Times New Roman"/>
                <w:b/>
                <w:sz w:val="21"/>
                <w:szCs w:val="21"/>
              </w:rPr>
            </w:pPr>
            <w:r>
              <w:rPr>
                <w:rFonts w:cs="Times New Roman"/>
                <w:b/>
                <w:sz w:val="21"/>
                <w:szCs w:val="21"/>
              </w:rPr>
              <w:t>监测项目</w:t>
            </w:r>
          </w:p>
        </w:tc>
        <w:tc>
          <w:tcPr>
            <w:tcW w:w="1344" w:type="pct"/>
            <w:vAlign w:val="center"/>
          </w:tcPr>
          <w:p w14:paraId="1B7D3CAA">
            <w:pPr>
              <w:spacing w:line="240" w:lineRule="auto"/>
              <w:ind w:firstLine="0" w:firstLineChars="0"/>
              <w:jc w:val="center"/>
              <w:rPr>
                <w:rFonts w:cs="Times New Roman"/>
                <w:b/>
                <w:bCs/>
                <w:sz w:val="21"/>
                <w:szCs w:val="21"/>
              </w:rPr>
            </w:pPr>
            <w:r>
              <w:rPr>
                <w:rFonts w:cs="Times New Roman"/>
                <w:b/>
                <w:bCs/>
                <w:sz w:val="21"/>
                <w:szCs w:val="21"/>
              </w:rPr>
              <w:t>采样要求</w:t>
            </w:r>
          </w:p>
        </w:tc>
      </w:tr>
      <w:tr w14:paraId="2E3A552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19" w:type="pct"/>
            <w:vAlign w:val="center"/>
          </w:tcPr>
          <w:p w14:paraId="75B49141">
            <w:pPr>
              <w:spacing w:line="240" w:lineRule="auto"/>
              <w:ind w:firstLine="0" w:firstLineChars="0"/>
              <w:jc w:val="center"/>
              <w:rPr>
                <w:rFonts w:cs="Times New Roman"/>
                <w:sz w:val="21"/>
                <w:szCs w:val="21"/>
              </w:rPr>
            </w:pPr>
            <w:r>
              <w:rPr>
                <w:rFonts w:cs="Times New Roman"/>
                <w:sz w:val="21"/>
                <w:szCs w:val="21"/>
              </w:rPr>
              <w:t>T1</w:t>
            </w:r>
          </w:p>
        </w:tc>
        <w:tc>
          <w:tcPr>
            <w:tcW w:w="514" w:type="pct"/>
            <w:vAlign w:val="center"/>
          </w:tcPr>
          <w:p w14:paraId="2B3555B0">
            <w:pPr>
              <w:spacing w:line="240" w:lineRule="auto"/>
              <w:ind w:firstLine="0" w:firstLineChars="0"/>
              <w:jc w:val="center"/>
              <w:rPr>
                <w:rFonts w:cs="Times New Roman"/>
                <w:sz w:val="21"/>
                <w:szCs w:val="21"/>
              </w:rPr>
            </w:pPr>
            <w:r>
              <w:rPr>
                <w:rFonts w:cs="Times New Roman"/>
                <w:sz w:val="21"/>
                <w:szCs w:val="21"/>
              </w:rPr>
              <w:t>柱状样</w:t>
            </w:r>
          </w:p>
        </w:tc>
        <w:tc>
          <w:tcPr>
            <w:tcW w:w="578" w:type="pct"/>
            <w:vAlign w:val="center"/>
          </w:tcPr>
          <w:p w14:paraId="38250A25">
            <w:pPr>
              <w:spacing w:line="240" w:lineRule="auto"/>
              <w:ind w:firstLine="0" w:firstLineChars="0"/>
              <w:jc w:val="center"/>
              <w:rPr>
                <w:rFonts w:cs="Times New Roman"/>
                <w:sz w:val="21"/>
                <w:szCs w:val="21"/>
              </w:rPr>
            </w:pPr>
            <w:r>
              <w:rPr>
                <w:rFonts w:cs="Times New Roman"/>
                <w:sz w:val="21"/>
                <w:szCs w:val="21"/>
              </w:rPr>
              <w:t>厂界内</w:t>
            </w:r>
          </w:p>
        </w:tc>
        <w:tc>
          <w:tcPr>
            <w:tcW w:w="961" w:type="pct"/>
            <w:vAlign w:val="center"/>
          </w:tcPr>
          <w:p w14:paraId="0002F2AE">
            <w:pPr>
              <w:spacing w:line="240" w:lineRule="auto"/>
              <w:ind w:firstLine="0" w:firstLineChars="0"/>
              <w:jc w:val="center"/>
              <w:rPr>
                <w:rFonts w:cs="Times New Roman"/>
                <w:sz w:val="21"/>
                <w:szCs w:val="21"/>
              </w:rPr>
            </w:pPr>
            <w:r>
              <w:rPr>
                <w:rFonts w:cs="Times New Roman"/>
                <w:sz w:val="21"/>
                <w:szCs w:val="21"/>
              </w:rPr>
              <w:t>污水处理设施附近</w:t>
            </w:r>
          </w:p>
        </w:tc>
        <w:tc>
          <w:tcPr>
            <w:tcW w:w="642" w:type="pct"/>
            <w:vAlign w:val="center"/>
          </w:tcPr>
          <w:p w14:paraId="0C24AA65">
            <w:pPr>
              <w:spacing w:line="240" w:lineRule="auto"/>
              <w:ind w:firstLine="0" w:firstLineChars="0"/>
              <w:jc w:val="center"/>
              <w:rPr>
                <w:rFonts w:cs="Times New Roman"/>
                <w:sz w:val="21"/>
                <w:szCs w:val="21"/>
              </w:rPr>
            </w:pPr>
            <w:r>
              <w:rPr>
                <w:rFonts w:cs="Times New Roman"/>
                <w:sz w:val="21"/>
                <w:szCs w:val="21"/>
              </w:rPr>
              <w:t>-</w:t>
            </w:r>
          </w:p>
        </w:tc>
        <w:tc>
          <w:tcPr>
            <w:tcW w:w="642" w:type="pct"/>
            <w:vMerge w:val="restart"/>
            <w:vAlign w:val="center"/>
          </w:tcPr>
          <w:p w14:paraId="75A9AC79">
            <w:pPr>
              <w:spacing w:line="240" w:lineRule="auto"/>
              <w:ind w:firstLine="0" w:firstLineChars="0"/>
              <w:jc w:val="center"/>
              <w:rPr>
                <w:rFonts w:cs="Times New Roman"/>
                <w:sz w:val="21"/>
                <w:szCs w:val="21"/>
              </w:rPr>
            </w:pPr>
            <w:r>
              <w:rPr>
                <w:rFonts w:cs="Times New Roman"/>
                <w:sz w:val="21"/>
                <w:szCs w:val="21"/>
              </w:rPr>
              <w:t>基本项目：</w:t>
            </w:r>
          </w:p>
          <w:p w14:paraId="094A8615">
            <w:pPr>
              <w:spacing w:line="240" w:lineRule="auto"/>
              <w:ind w:firstLine="0" w:firstLineChars="0"/>
              <w:jc w:val="center"/>
              <w:rPr>
                <w:rFonts w:cs="Times New Roman"/>
                <w:sz w:val="21"/>
                <w:szCs w:val="21"/>
              </w:rPr>
            </w:pPr>
            <w:r>
              <w:rPr>
                <w:rFonts w:ascii="Cambria Math" w:hAnsi="Cambria Math" w:cs="Cambria Math"/>
                <w:sz w:val="21"/>
                <w:szCs w:val="21"/>
              </w:rPr>
              <w:t>①</w:t>
            </w:r>
            <w:r>
              <w:rPr>
                <w:rFonts w:cs="Times New Roman"/>
                <w:sz w:val="21"/>
                <w:szCs w:val="21"/>
              </w:rPr>
              <w:t>pH值；</w:t>
            </w:r>
          </w:p>
          <w:p w14:paraId="0B069233">
            <w:pPr>
              <w:spacing w:line="240" w:lineRule="auto"/>
              <w:ind w:firstLine="0" w:firstLineChars="0"/>
              <w:jc w:val="center"/>
              <w:rPr>
                <w:rFonts w:cs="Times New Roman"/>
                <w:sz w:val="21"/>
                <w:szCs w:val="21"/>
              </w:rPr>
            </w:pPr>
            <w:r>
              <w:rPr>
                <w:rFonts w:ascii="Cambria Math" w:hAnsi="Cambria Math" w:cs="Cambria Math"/>
                <w:sz w:val="21"/>
                <w:szCs w:val="21"/>
              </w:rPr>
              <w:t>②</w:t>
            </w:r>
            <w:r>
              <w:rPr>
                <w:rFonts w:cs="Times New Roman"/>
                <w:sz w:val="21"/>
                <w:szCs w:val="21"/>
              </w:rPr>
              <w:t>GB36600表1中45项基本因子；</w:t>
            </w:r>
          </w:p>
          <w:p w14:paraId="16235558">
            <w:pPr>
              <w:spacing w:line="240" w:lineRule="auto"/>
              <w:ind w:firstLine="0" w:firstLineChars="0"/>
              <w:jc w:val="center"/>
              <w:rPr>
                <w:rFonts w:cs="Times New Roman"/>
                <w:sz w:val="21"/>
                <w:szCs w:val="21"/>
              </w:rPr>
            </w:pPr>
            <w:r>
              <w:rPr>
                <w:rFonts w:ascii="Cambria Math" w:hAnsi="Cambria Math" w:cs="Cambria Math"/>
                <w:sz w:val="21"/>
                <w:szCs w:val="21"/>
              </w:rPr>
              <w:t>③</w:t>
            </w:r>
            <w:r>
              <w:rPr>
                <w:rFonts w:cs="Times New Roman"/>
                <w:sz w:val="21"/>
                <w:szCs w:val="21"/>
              </w:rPr>
              <w:t>特征因子：石油烃</w:t>
            </w:r>
          </w:p>
        </w:tc>
        <w:tc>
          <w:tcPr>
            <w:tcW w:w="1344" w:type="pct"/>
            <w:vMerge w:val="restart"/>
            <w:vAlign w:val="center"/>
          </w:tcPr>
          <w:p w14:paraId="648DC7E4">
            <w:pPr>
              <w:spacing w:line="240" w:lineRule="auto"/>
              <w:ind w:firstLine="0" w:firstLineChars="0"/>
              <w:jc w:val="center"/>
              <w:rPr>
                <w:rFonts w:cs="Times New Roman"/>
                <w:sz w:val="21"/>
                <w:szCs w:val="21"/>
              </w:rPr>
            </w:pPr>
            <w:r>
              <w:rPr>
                <w:rFonts w:cs="Times New Roman"/>
                <w:sz w:val="21"/>
                <w:szCs w:val="21"/>
              </w:rPr>
              <w:t>监测一次，柱状样采样深度3米，每个柱状样0-0.5m、0.5-1.5m、1.5-3m分别取样</w:t>
            </w:r>
          </w:p>
        </w:tc>
      </w:tr>
      <w:tr w14:paraId="0DDFAE3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19" w:type="pct"/>
            <w:vAlign w:val="center"/>
          </w:tcPr>
          <w:p w14:paraId="0EE0FB5B">
            <w:pPr>
              <w:spacing w:line="240" w:lineRule="auto"/>
              <w:ind w:firstLine="0" w:firstLineChars="0"/>
              <w:jc w:val="center"/>
              <w:rPr>
                <w:rFonts w:cs="Times New Roman"/>
                <w:sz w:val="21"/>
                <w:szCs w:val="21"/>
              </w:rPr>
            </w:pPr>
            <w:r>
              <w:rPr>
                <w:rFonts w:cs="Times New Roman"/>
                <w:sz w:val="21"/>
                <w:szCs w:val="21"/>
              </w:rPr>
              <w:t>T2</w:t>
            </w:r>
          </w:p>
        </w:tc>
        <w:tc>
          <w:tcPr>
            <w:tcW w:w="514" w:type="pct"/>
            <w:vAlign w:val="center"/>
          </w:tcPr>
          <w:p w14:paraId="68178B27">
            <w:pPr>
              <w:spacing w:line="240" w:lineRule="auto"/>
              <w:ind w:firstLine="0" w:firstLineChars="0"/>
              <w:jc w:val="center"/>
              <w:rPr>
                <w:rFonts w:cs="Times New Roman"/>
                <w:sz w:val="21"/>
                <w:szCs w:val="21"/>
              </w:rPr>
            </w:pPr>
            <w:r>
              <w:rPr>
                <w:rFonts w:cs="Times New Roman"/>
                <w:sz w:val="21"/>
                <w:szCs w:val="21"/>
              </w:rPr>
              <w:t>柱状样</w:t>
            </w:r>
          </w:p>
        </w:tc>
        <w:tc>
          <w:tcPr>
            <w:tcW w:w="578" w:type="pct"/>
            <w:vAlign w:val="center"/>
          </w:tcPr>
          <w:p w14:paraId="6A4240BD">
            <w:pPr>
              <w:spacing w:line="240" w:lineRule="auto"/>
              <w:ind w:firstLine="0" w:firstLineChars="0"/>
              <w:jc w:val="center"/>
              <w:rPr>
                <w:rFonts w:cs="Times New Roman"/>
                <w:sz w:val="21"/>
                <w:szCs w:val="21"/>
              </w:rPr>
            </w:pPr>
            <w:r>
              <w:rPr>
                <w:rFonts w:cs="Times New Roman"/>
                <w:sz w:val="21"/>
                <w:szCs w:val="21"/>
              </w:rPr>
              <w:t>厂界内</w:t>
            </w:r>
          </w:p>
        </w:tc>
        <w:tc>
          <w:tcPr>
            <w:tcW w:w="961" w:type="pct"/>
            <w:vAlign w:val="center"/>
          </w:tcPr>
          <w:p w14:paraId="0ABA903E">
            <w:pPr>
              <w:spacing w:line="240" w:lineRule="auto"/>
              <w:ind w:firstLine="0" w:firstLineChars="0"/>
              <w:jc w:val="center"/>
              <w:rPr>
                <w:rFonts w:cs="Times New Roman"/>
                <w:sz w:val="21"/>
                <w:szCs w:val="21"/>
              </w:rPr>
            </w:pPr>
            <w:r>
              <w:rPr>
                <w:rFonts w:cs="Times New Roman"/>
                <w:sz w:val="21"/>
                <w:szCs w:val="21"/>
              </w:rPr>
              <w:t>装置区</w:t>
            </w:r>
          </w:p>
        </w:tc>
        <w:tc>
          <w:tcPr>
            <w:tcW w:w="642" w:type="pct"/>
            <w:vAlign w:val="center"/>
          </w:tcPr>
          <w:p w14:paraId="323C5E7C">
            <w:pPr>
              <w:spacing w:line="240" w:lineRule="auto"/>
              <w:ind w:firstLine="0" w:firstLineChars="0"/>
              <w:jc w:val="center"/>
              <w:rPr>
                <w:rFonts w:cs="Times New Roman"/>
                <w:sz w:val="21"/>
                <w:szCs w:val="21"/>
              </w:rPr>
            </w:pPr>
            <w:r>
              <w:rPr>
                <w:rFonts w:cs="Times New Roman"/>
                <w:sz w:val="21"/>
                <w:szCs w:val="21"/>
              </w:rPr>
              <w:t>-</w:t>
            </w:r>
          </w:p>
        </w:tc>
        <w:tc>
          <w:tcPr>
            <w:tcW w:w="642" w:type="pct"/>
            <w:vMerge w:val="continue"/>
            <w:vAlign w:val="center"/>
          </w:tcPr>
          <w:p w14:paraId="51018B38">
            <w:pPr>
              <w:spacing w:line="240" w:lineRule="auto"/>
              <w:ind w:firstLine="0" w:firstLineChars="0"/>
              <w:jc w:val="center"/>
              <w:rPr>
                <w:rFonts w:cs="Times New Roman"/>
                <w:sz w:val="21"/>
                <w:szCs w:val="21"/>
              </w:rPr>
            </w:pPr>
          </w:p>
        </w:tc>
        <w:tc>
          <w:tcPr>
            <w:tcW w:w="1344" w:type="pct"/>
            <w:vMerge w:val="continue"/>
            <w:vAlign w:val="center"/>
          </w:tcPr>
          <w:p w14:paraId="4346CAD2">
            <w:pPr>
              <w:spacing w:line="240" w:lineRule="auto"/>
              <w:ind w:firstLine="0" w:firstLineChars="0"/>
              <w:jc w:val="center"/>
              <w:rPr>
                <w:rFonts w:cs="Times New Roman"/>
                <w:sz w:val="21"/>
                <w:szCs w:val="21"/>
              </w:rPr>
            </w:pPr>
          </w:p>
        </w:tc>
      </w:tr>
      <w:tr w14:paraId="018ABAE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19" w:type="pct"/>
            <w:vAlign w:val="center"/>
          </w:tcPr>
          <w:p w14:paraId="592B11E0">
            <w:pPr>
              <w:spacing w:line="240" w:lineRule="auto"/>
              <w:ind w:firstLine="0" w:firstLineChars="0"/>
              <w:jc w:val="center"/>
              <w:rPr>
                <w:rFonts w:cs="Times New Roman"/>
                <w:sz w:val="21"/>
                <w:szCs w:val="21"/>
              </w:rPr>
            </w:pPr>
            <w:r>
              <w:rPr>
                <w:rFonts w:cs="Times New Roman"/>
                <w:sz w:val="21"/>
                <w:szCs w:val="21"/>
              </w:rPr>
              <w:t>T3</w:t>
            </w:r>
          </w:p>
        </w:tc>
        <w:tc>
          <w:tcPr>
            <w:tcW w:w="514" w:type="pct"/>
            <w:vAlign w:val="center"/>
          </w:tcPr>
          <w:p w14:paraId="6459AA6B">
            <w:pPr>
              <w:spacing w:line="240" w:lineRule="auto"/>
              <w:ind w:firstLine="0" w:firstLineChars="0"/>
              <w:jc w:val="center"/>
              <w:rPr>
                <w:rFonts w:cs="Times New Roman"/>
                <w:sz w:val="21"/>
                <w:szCs w:val="21"/>
              </w:rPr>
            </w:pPr>
            <w:r>
              <w:rPr>
                <w:rFonts w:cs="Times New Roman"/>
                <w:sz w:val="21"/>
                <w:szCs w:val="21"/>
              </w:rPr>
              <w:t>柱状样</w:t>
            </w:r>
          </w:p>
        </w:tc>
        <w:tc>
          <w:tcPr>
            <w:tcW w:w="578" w:type="pct"/>
            <w:vAlign w:val="center"/>
          </w:tcPr>
          <w:p w14:paraId="5EEBC839">
            <w:pPr>
              <w:spacing w:line="240" w:lineRule="auto"/>
              <w:ind w:firstLine="0" w:firstLineChars="0"/>
              <w:jc w:val="center"/>
              <w:rPr>
                <w:rFonts w:cs="Times New Roman"/>
                <w:sz w:val="21"/>
                <w:szCs w:val="21"/>
              </w:rPr>
            </w:pPr>
            <w:r>
              <w:rPr>
                <w:rFonts w:cs="Times New Roman"/>
                <w:sz w:val="21"/>
                <w:szCs w:val="21"/>
              </w:rPr>
              <w:t>厂界内</w:t>
            </w:r>
          </w:p>
        </w:tc>
        <w:tc>
          <w:tcPr>
            <w:tcW w:w="961" w:type="pct"/>
            <w:vAlign w:val="center"/>
          </w:tcPr>
          <w:p w14:paraId="166D2E7E">
            <w:pPr>
              <w:spacing w:line="240" w:lineRule="auto"/>
              <w:ind w:firstLine="0" w:firstLineChars="0"/>
              <w:jc w:val="center"/>
              <w:rPr>
                <w:rFonts w:cs="Times New Roman"/>
                <w:sz w:val="21"/>
                <w:szCs w:val="21"/>
              </w:rPr>
            </w:pPr>
            <w:r>
              <w:rPr>
                <w:rFonts w:hint="eastAsia" w:cs="Times New Roman"/>
                <w:sz w:val="21"/>
                <w:szCs w:val="21"/>
              </w:rPr>
              <w:t>BDO部</w:t>
            </w:r>
          </w:p>
        </w:tc>
        <w:tc>
          <w:tcPr>
            <w:tcW w:w="642" w:type="pct"/>
            <w:vAlign w:val="center"/>
          </w:tcPr>
          <w:p w14:paraId="759D4DF2">
            <w:pPr>
              <w:spacing w:line="240" w:lineRule="auto"/>
              <w:ind w:firstLine="0" w:firstLineChars="0"/>
              <w:jc w:val="center"/>
              <w:rPr>
                <w:rFonts w:cs="Times New Roman"/>
                <w:sz w:val="21"/>
                <w:szCs w:val="21"/>
              </w:rPr>
            </w:pPr>
            <w:r>
              <w:rPr>
                <w:rFonts w:cs="Times New Roman"/>
                <w:sz w:val="21"/>
                <w:szCs w:val="21"/>
              </w:rPr>
              <w:t>-</w:t>
            </w:r>
          </w:p>
        </w:tc>
        <w:tc>
          <w:tcPr>
            <w:tcW w:w="642" w:type="pct"/>
            <w:vMerge w:val="continue"/>
            <w:vAlign w:val="center"/>
          </w:tcPr>
          <w:p w14:paraId="2EC42344">
            <w:pPr>
              <w:spacing w:line="240" w:lineRule="auto"/>
              <w:ind w:firstLine="0" w:firstLineChars="0"/>
              <w:jc w:val="center"/>
              <w:rPr>
                <w:rFonts w:cs="Times New Roman"/>
                <w:sz w:val="21"/>
                <w:szCs w:val="21"/>
              </w:rPr>
            </w:pPr>
          </w:p>
        </w:tc>
        <w:tc>
          <w:tcPr>
            <w:tcW w:w="1344" w:type="pct"/>
            <w:vMerge w:val="continue"/>
            <w:vAlign w:val="center"/>
          </w:tcPr>
          <w:p w14:paraId="3589C657">
            <w:pPr>
              <w:spacing w:line="240" w:lineRule="auto"/>
              <w:ind w:firstLine="0" w:firstLineChars="0"/>
              <w:jc w:val="center"/>
              <w:rPr>
                <w:rFonts w:cs="Times New Roman"/>
                <w:sz w:val="21"/>
                <w:szCs w:val="21"/>
              </w:rPr>
            </w:pPr>
          </w:p>
        </w:tc>
      </w:tr>
      <w:tr w14:paraId="459678A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19" w:type="pct"/>
            <w:vAlign w:val="center"/>
          </w:tcPr>
          <w:p w14:paraId="42309B03">
            <w:pPr>
              <w:spacing w:line="240" w:lineRule="auto"/>
              <w:ind w:firstLine="0" w:firstLineChars="0"/>
              <w:jc w:val="center"/>
              <w:rPr>
                <w:rFonts w:cs="Times New Roman"/>
                <w:sz w:val="21"/>
                <w:szCs w:val="21"/>
              </w:rPr>
            </w:pPr>
            <w:r>
              <w:rPr>
                <w:rFonts w:cs="Times New Roman"/>
                <w:sz w:val="21"/>
                <w:szCs w:val="21"/>
              </w:rPr>
              <w:t>T4</w:t>
            </w:r>
          </w:p>
        </w:tc>
        <w:tc>
          <w:tcPr>
            <w:tcW w:w="514" w:type="pct"/>
            <w:vAlign w:val="center"/>
          </w:tcPr>
          <w:p w14:paraId="5DB7A84B">
            <w:pPr>
              <w:spacing w:line="240" w:lineRule="auto"/>
              <w:ind w:firstLine="0" w:firstLineChars="0"/>
              <w:jc w:val="center"/>
              <w:rPr>
                <w:rFonts w:cs="Times New Roman"/>
                <w:sz w:val="21"/>
                <w:szCs w:val="21"/>
              </w:rPr>
            </w:pPr>
            <w:r>
              <w:rPr>
                <w:rFonts w:cs="Times New Roman"/>
                <w:sz w:val="21"/>
                <w:szCs w:val="21"/>
              </w:rPr>
              <w:t>柱状样</w:t>
            </w:r>
          </w:p>
        </w:tc>
        <w:tc>
          <w:tcPr>
            <w:tcW w:w="578" w:type="pct"/>
            <w:vAlign w:val="center"/>
          </w:tcPr>
          <w:p w14:paraId="69C02141">
            <w:pPr>
              <w:spacing w:line="240" w:lineRule="auto"/>
              <w:ind w:firstLine="0" w:firstLineChars="0"/>
              <w:jc w:val="center"/>
              <w:rPr>
                <w:rFonts w:cs="Times New Roman"/>
                <w:sz w:val="21"/>
                <w:szCs w:val="21"/>
              </w:rPr>
            </w:pPr>
            <w:r>
              <w:rPr>
                <w:rFonts w:cs="Times New Roman"/>
                <w:sz w:val="21"/>
                <w:szCs w:val="21"/>
              </w:rPr>
              <w:t>厂界内</w:t>
            </w:r>
          </w:p>
        </w:tc>
        <w:tc>
          <w:tcPr>
            <w:tcW w:w="961" w:type="pct"/>
            <w:vAlign w:val="center"/>
          </w:tcPr>
          <w:p w14:paraId="0AC8BCEB">
            <w:pPr>
              <w:spacing w:line="240" w:lineRule="auto"/>
              <w:ind w:firstLine="0" w:firstLineChars="0"/>
              <w:jc w:val="center"/>
              <w:rPr>
                <w:rFonts w:cs="Times New Roman"/>
                <w:sz w:val="21"/>
                <w:szCs w:val="21"/>
              </w:rPr>
            </w:pPr>
            <w:r>
              <w:rPr>
                <w:rFonts w:hint="eastAsia" w:cs="Times New Roman"/>
                <w:sz w:val="21"/>
                <w:szCs w:val="21"/>
              </w:rPr>
              <w:t>危废库</w:t>
            </w:r>
          </w:p>
        </w:tc>
        <w:tc>
          <w:tcPr>
            <w:tcW w:w="642" w:type="pct"/>
            <w:vAlign w:val="center"/>
          </w:tcPr>
          <w:p w14:paraId="520431FA">
            <w:pPr>
              <w:spacing w:line="240" w:lineRule="auto"/>
              <w:ind w:firstLine="0" w:firstLineChars="0"/>
              <w:jc w:val="center"/>
              <w:rPr>
                <w:rFonts w:cs="Times New Roman"/>
                <w:sz w:val="21"/>
                <w:szCs w:val="21"/>
              </w:rPr>
            </w:pPr>
            <w:r>
              <w:rPr>
                <w:rFonts w:cs="Times New Roman"/>
                <w:sz w:val="21"/>
                <w:szCs w:val="21"/>
              </w:rPr>
              <w:t>-</w:t>
            </w:r>
          </w:p>
        </w:tc>
        <w:tc>
          <w:tcPr>
            <w:tcW w:w="642" w:type="pct"/>
            <w:vMerge w:val="continue"/>
            <w:vAlign w:val="center"/>
          </w:tcPr>
          <w:p w14:paraId="05FE1CEA">
            <w:pPr>
              <w:spacing w:line="240" w:lineRule="auto"/>
              <w:ind w:firstLine="0" w:firstLineChars="0"/>
              <w:jc w:val="center"/>
              <w:rPr>
                <w:rFonts w:cs="Times New Roman"/>
                <w:sz w:val="21"/>
                <w:szCs w:val="21"/>
              </w:rPr>
            </w:pPr>
          </w:p>
        </w:tc>
        <w:tc>
          <w:tcPr>
            <w:tcW w:w="1344" w:type="pct"/>
            <w:vMerge w:val="continue"/>
            <w:vAlign w:val="center"/>
          </w:tcPr>
          <w:p w14:paraId="00A7EF5D">
            <w:pPr>
              <w:spacing w:line="240" w:lineRule="auto"/>
              <w:ind w:firstLine="0" w:firstLineChars="0"/>
              <w:jc w:val="center"/>
              <w:rPr>
                <w:rFonts w:cs="Times New Roman"/>
                <w:sz w:val="21"/>
                <w:szCs w:val="21"/>
              </w:rPr>
            </w:pPr>
          </w:p>
        </w:tc>
      </w:tr>
      <w:tr w14:paraId="7AC23DB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19" w:type="pct"/>
            <w:vAlign w:val="center"/>
          </w:tcPr>
          <w:p w14:paraId="389FB5E0">
            <w:pPr>
              <w:spacing w:line="240" w:lineRule="auto"/>
              <w:ind w:firstLine="0" w:firstLineChars="0"/>
              <w:jc w:val="center"/>
              <w:rPr>
                <w:rFonts w:cs="Times New Roman"/>
                <w:sz w:val="21"/>
                <w:szCs w:val="21"/>
              </w:rPr>
            </w:pPr>
            <w:r>
              <w:rPr>
                <w:rFonts w:cs="Times New Roman"/>
                <w:sz w:val="21"/>
                <w:szCs w:val="21"/>
              </w:rPr>
              <w:t>T5</w:t>
            </w:r>
          </w:p>
        </w:tc>
        <w:tc>
          <w:tcPr>
            <w:tcW w:w="514" w:type="pct"/>
            <w:vAlign w:val="center"/>
          </w:tcPr>
          <w:p w14:paraId="62112671">
            <w:pPr>
              <w:spacing w:line="240" w:lineRule="auto"/>
              <w:ind w:firstLine="0" w:firstLineChars="0"/>
              <w:jc w:val="center"/>
              <w:rPr>
                <w:rFonts w:cs="Times New Roman"/>
                <w:sz w:val="21"/>
                <w:szCs w:val="21"/>
              </w:rPr>
            </w:pPr>
            <w:r>
              <w:rPr>
                <w:rFonts w:cs="Times New Roman"/>
                <w:sz w:val="21"/>
                <w:szCs w:val="21"/>
              </w:rPr>
              <w:t>柱状样</w:t>
            </w:r>
          </w:p>
        </w:tc>
        <w:tc>
          <w:tcPr>
            <w:tcW w:w="578" w:type="pct"/>
            <w:vAlign w:val="center"/>
          </w:tcPr>
          <w:p w14:paraId="46FCB59C">
            <w:pPr>
              <w:spacing w:line="240" w:lineRule="auto"/>
              <w:ind w:firstLine="0" w:firstLineChars="0"/>
              <w:jc w:val="center"/>
              <w:rPr>
                <w:rFonts w:cs="Times New Roman"/>
                <w:sz w:val="21"/>
                <w:szCs w:val="21"/>
              </w:rPr>
            </w:pPr>
            <w:r>
              <w:rPr>
                <w:rFonts w:cs="Times New Roman"/>
                <w:sz w:val="21"/>
                <w:szCs w:val="21"/>
              </w:rPr>
              <w:t>厂界</w:t>
            </w:r>
            <w:r>
              <w:rPr>
                <w:rFonts w:hint="eastAsia" w:cs="Times New Roman"/>
                <w:sz w:val="21"/>
                <w:szCs w:val="21"/>
              </w:rPr>
              <w:t>外</w:t>
            </w:r>
          </w:p>
        </w:tc>
        <w:tc>
          <w:tcPr>
            <w:tcW w:w="961" w:type="pct"/>
            <w:vAlign w:val="center"/>
          </w:tcPr>
          <w:p w14:paraId="67D00579">
            <w:pPr>
              <w:spacing w:line="240" w:lineRule="auto"/>
              <w:ind w:firstLine="0" w:firstLineChars="0"/>
              <w:jc w:val="center"/>
              <w:rPr>
                <w:rFonts w:cs="Times New Roman"/>
                <w:sz w:val="21"/>
                <w:szCs w:val="21"/>
              </w:rPr>
            </w:pPr>
            <w:r>
              <w:rPr>
                <w:rFonts w:hint="eastAsia" w:cs="Times New Roman"/>
                <w:sz w:val="21"/>
                <w:szCs w:val="21"/>
              </w:rPr>
              <w:t>南侧</w:t>
            </w:r>
          </w:p>
        </w:tc>
        <w:tc>
          <w:tcPr>
            <w:tcW w:w="642" w:type="pct"/>
            <w:vAlign w:val="center"/>
          </w:tcPr>
          <w:p w14:paraId="326EF110">
            <w:pPr>
              <w:spacing w:line="240" w:lineRule="auto"/>
              <w:ind w:firstLine="0" w:firstLineChars="0"/>
              <w:jc w:val="center"/>
              <w:rPr>
                <w:rFonts w:cs="Times New Roman"/>
                <w:sz w:val="21"/>
                <w:szCs w:val="21"/>
              </w:rPr>
            </w:pPr>
            <w:r>
              <w:rPr>
                <w:rFonts w:cs="Times New Roman"/>
                <w:sz w:val="21"/>
                <w:szCs w:val="21"/>
              </w:rPr>
              <w:t>135</w:t>
            </w:r>
          </w:p>
        </w:tc>
        <w:tc>
          <w:tcPr>
            <w:tcW w:w="642" w:type="pct"/>
            <w:vMerge w:val="continue"/>
            <w:vAlign w:val="center"/>
          </w:tcPr>
          <w:p w14:paraId="6522C130">
            <w:pPr>
              <w:spacing w:line="240" w:lineRule="auto"/>
              <w:ind w:firstLine="0" w:firstLineChars="0"/>
              <w:jc w:val="center"/>
              <w:rPr>
                <w:rFonts w:cs="Times New Roman"/>
                <w:sz w:val="21"/>
                <w:szCs w:val="21"/>
              </w:rPr>
            </w:pPr>
          </w:p>
        </w:tc>
        <w:tc>
          <w:tcPr>
            <w:tcW w:w="1344" w:type="pct"/>
            <w:vMerge w:val="continue"/>
            <w:vAlign w:val="center"/>
          </w:tcPr>
          <w:p w14:paraId="015A2821">
            <w:pPr>
              <w:spacing w:line="240" w:lineRule="auto"/>
              <w:ind w:firstLine="0" w:firstLineChars="0"/>
              <w:jc w:val="center"/>
              <w:rPr>
                <w:rFonts w:cs="Times New Roman"/>
                <w:sz w:val="21"/>
                <w:szCs w:val="21"/>
              </w:rPr>
            </w:pPr>
          </w:p>
        </w:tc>
      </w:tr>
      <w:tr w14:paraId="38C0BA1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319" w:type="pct"/>
            <w:vAlign w:val="center"/>
          </w:tcPr>
          <w:p w14:paraId="08C6C3D8">
            <w:pPr>
              <w:spacing w:line="240" w:lineRule="auto"/>
              <w:ind w:firstLine="0" w:firstLineChars="0"/>
              <w:jc w:val="center"/>
              <w:rPr>
                <w:rFonts w:cs="Times New Roman"/>
                <w:sz w:val="21"/>
                <w:szCs w:val="21"/>
              </w:rPr>
            </w:pPr>
            <w:r>
              <w:rPr>
                <w:rFonts w:cs="Times New Roman"/>
                <w:sz w:val="21"/>
                <w:szCs w:val="21"/>
              </w:rPr>
              <w:t>T6</w:t>
            </w:r>
          </w:p>
        </w:tc>
        <w:tc>
          <w:tcPr>
            <w:tcW w:w="514" w:type="pct"/>
            <w:vAlign w:val="center"/>
          </w:tcPr>
          <w:p w14:paraId="4C53E832">
            <w:pPr>
              <w:spacing w:line="240" w:lineRule="auto"/>
              <w:ind w:firstLine="0" w:firstLineChars="0"/>
              <w:jc w:val="center"/>
              <w:rPr>
                <w:rFonts w:cs="Times New Roman"/>
                <w:sz w:val="21"/>
                <w:szCs w:val="21"/>
              </w:rPr>
            </w:pPr>
            <w:r>
              <w:rPr>
                <w:rFonts w:cs="Times New Roman"/>
                <w:sz w:val="21"/>
                <w:szCs w:val="21"/>
              </w:rPr>
              <w:t>表层样</w:t>
            </w:r>
          </w:p>
        </w:tc>
        <w:tc>
          <w:tcPr>
            <w:tcW w:w="578" w:type="pct"/>
            <w:vAlign w:val="center"/>
          </w:tcPr>
          <w:p w14:paraId="49FF9EE1">
            <w:pPr>
              <w:spacing w:line="240" w:lineRule="auto"/>
              <w:ind w:firstLine="0" w:firstLineChars="0"/>
              <w:jc w:val="center"/>
              <w:rPr>
                <w:rFonts w:cs="Times New Roman"/>
                <w:sz w:val="21"/>
                <w:szCs w:val="21"/>
              </w:rPr>
            </w:pPr>
            <w:r>
              <w:rPr>
                <w:rFonts w:cs="Times New Roman"/>
                <w:sz w:val="21"/>
                <w:szCs w:val="21"/>
              </w:rPr>
              <w:t>厂界</w:t>
            </w:r>
            <w:r>
              <w:rPr>
                <w:rFonts w:hint="eastAsia" w:cs="Times New Roman"/>
                <w:sz w:val="21"/>
                <w:szCs w:val="21"/>
              </w:rPr>
              <w:t>外</w:t>
            </w:r>
          </w:p>
        </w:tc>
        <w:tc>
          <w:tcPr>
            <w:tcW w:w="961" w:type="pct"/>
            <w:vAlign w:val="center"/>
          </w:tcPr>
          <w:p w14:paraId="6E7EF9F9">
            <w:pPr>
              <w:spacing w:line="240" w:lineRule="auto"/>
              <w:ind w:firstLine="0" w:firstLineChars="0"/>
              <w:jc w:val="center"/>
              <w:rPr>
                <w:rFonts w:cs="Times New Roman"/>
                <w:sz w:val="21"/>
                <w:szCs w:val="21"/>
              </w:rPr>
            </w:pPr>
            <w:r>
              <w:rPr>
                <w:rFonts w:hint="eastAsia" w:cs="Times New Roman"/>
                <w:sz w:val="21"/>
                <w:szCs w:val="21"/>
              </w:rPr>
              <w:t>西北侧</w:t>
            </w:r>
          </w:p>
        </w:tc>
        <w:tc>
          <w:tcPr>
            <w:tcW w:w="642" w:type="pct"/>
            <w:vAlign w:val="center"/>
          </w:tcPr>
          <w:p w14:paraId="1848B64D">
            <w:pPr>
              <w:spacing w:line="240" w:lineRule="auto"/>
              <w:ind w:firstLine="0" w:firstLineChars="0"/>
              <w:jc w:val="center"/>
              <w:rPr>
                <w:rFonts w:cs="Times New Roman"/>
                <w:sz w:val="21"/>
                <w:szCs w:val="21"/>
              </w:rPr>
            </w:pPr>
            <w:r>
              <w:rPr>
                <w:rFonts w:cs="Times New Roman"/>
                <w:sz w:val="21"/>
                <w:szCs w:val="21"/>
              </w:rPr>
              <w:t>177</w:t>
            </w:r>
          </w:p>
        </w:tc>
        <w:tc>
          <w:tcPr>
            <w:tcW w:w="642" w:type="pct"/>
            <w:vMerge w:val="continue"/>
            <w:vAlign w:val="center"/>
          </w:tcPr>
          <w:p w14:paraId="388670BB">
            <w:pPr>
              <w:spacing w:line="240" w:lineRule="auto"/>
              <w:ind w:firstLine="0" w:firstLineChars="0"/>
              <w:jc w:val="center"/>
              <w:rPr>
                <w:rFonts w:cs="Times New Roman"/>
                <w:sz w:val="21"/>
                <w:szCs w:val="21"/>
              </w:rPr>
            </w:pPr>
          </w:p>
        </w:tc>
        <w:tc>
          <w:tcPr>
            <w:tcW w:w="1344" w:type="pct"/>
            <w:vAlign w:val="center"/>
          </w:tcPr>
          <w:p w14:paraId="189F77B9">
            <w:pPr>
              <w:spacing w:line="240" w:lineRule="auto"/>
              <w:ind w:firstLine="0" w:firstLineChars="0"/>
              <w:jc w:val="center"/>
              <w:rPr>
                <w:rFonts w:cs="Times New Roman"/>
                <w:sz w:val="21"/>
                <w:szCs w:val="21"/>
              </w:rPr>
            </w:pPr>
            <w:r>
              <w:rPr>
                <w:rFonts w:cs="Times New Roman"/>
                <w:sz w:val="21"/>
                <w:szCs w:val="21"/>
              </w:rPr>
              <w:t>表层样在0~0.2m取样</w:t>
            </w:r>
          </w:p>
        </w:tc>
      </w:tr>
    </w:tbl>
    <w:p w14:paraId="54B0D66E">
      <w:pPr>
        <w:ind w:firstLine="480"/>
        <w:rPr>
          <w:rFonts w:cs="Times New Roman"/>
        </w:rPr>
      </w:pPr>
      <w:r>
        <w:rPr>
          <w:rFonts w:cs="Times New Roman"/>
        </w:rPr>
        <w:t>（2）监测因子、监测频次</w:t>
      </w:r>
    </w:p>
    <w:p w14:paraId="1F1F2962">
      <w:pPr>
        <w:ind w:firstLine="480"/>
        <w:rPr>
          <w:rFonts w:cs="Times New Roman"/>
        </w:rPr>
      </w:pPr>
      <w:r>
        <w:rPr>
          <w:rFonts w:cs="Times New Roman"/>
        </w:rPr>
        <w:t>监测因子：GB36600表1中45个因子</w:t>
      </w:r>
      <w:r>
        <w:rPr>
          <w:rFonts w:hint="eastAsia" w:cs="Times New Roman"/>
        </w:rPr>
        <w:t>、</w:t>
      </w:r>
      <w:r>
        <w:rPr>
          <w:rFonts w:cs="Times New Roman"/>
        </w:rPr>
        <w:t>pH、石油烃（C</w:t>
      </w:r>
      <w:r>
        <w:rPr>
          <w:rFonts w:cs="Times New Roman"/>
          <w:vertAlign w:val="subscript"/>
        </w:rPr>
        <w:t>10</w:t>
      </w:r>
      <w:r>
        <w:rPr>
          <w:rFonts w:cs="Times New Roman"/>
        </w:rPr>
        <w:t>-C</w:t>
      </w:r>
      <w:r>
        <w:rPr>
          <w:rFonts w:cs="Times New Roman"/>
          <w:vertAlign w:val="subscript"/>
        </w:rPr>
        <w:t>40</w:t>
      </w:r>
      <w:r>
        <w:rPr>
          <w:rFonts w:cs="Times New Roman"/>
        </w:rPr>
        <w:t>）。同时调查土壤理化性质（T</w:t>
      </w:r>
      <w:r>
        <w:rPr>
          <w:rFonts w:hint="eastAsia" w:cs="Times New Roman"/>
        </w:rPr>
        <w:t>2</w:t>
      </w:r>
      <w:r>
        <w:rPr>
          <w:rFonts w:cs="Times New Roman"/>
        </w:rPr>
        <w:t>），主要包括土体构型、土壤结构、土壤质地、阳离子交换量、氧化还原电位、饱和导水率、土壤容重、孔隙度等</w:t>
      </w:r>
      <w:r>
        <w:rPr>
          <w:rFonts w:hint="eastAsia" w:cs="Times New Roman"/>
        </w:rPr>
        <w:t xml:space="preserve">。 </w:t>
      </w:r>
    </w:p>
    <w:p w14:paraId="09834BE7">
      <w:pPr>
        <w:ind w:firstLine="480"/>
        <w:rPr>
          <w:rFonts w:cs="Times New Roman"/>
        </w:rPr>
      </w:pPr>
      <w:r>
        <w:rPr>
          <w:rFonts w:cs="Times New Roman"/>
        </w:rPr>
        <w:t>监测时间：202</w:t>
      </w:r>
      <w:r>
        <w:rPr>
          <w:rFonts w:hint="eastAsia" w:cs="Times New Roman"/>
        </w:rPr>
        <w:t>5</w:t>
      </w:r>
      <w:r>
        <w:rPr>
          <w:rFonts w:cs="Times New Roman"/>
        </w:rPr>
        <w:t>年8月14日。</w:t>
      </w:r>
    </w:p>
    <w:p w14:paraId="0D039258">
      <w:pPr>
        <w:ind w:firstLine="480"/>
        <w:rPr>
          <w:rFonts w:cs="Times New Roman"/>
        </w:rPr>
      </w:pPr>
      <w:r>
        <w:rPr>
          <w:rFonts w:cs="Times New Roman"/>
        </w:rPr>
        <w:t>（3）监测分析方法</w:t>
      </w:r>
    </w:p>
    <w:p w14:paraId="5D120100">
      <w:pPr>
        <w:ind w:firstLine="480"/>
        <w:rPr>
          <w:rFonts w:cs="Times New Roman"/>
        </w:rPr>
      </w:pPr>
      <w:r>
        <w:rPr>
          <w:rFonts w:hint="eastAsia" w:cs="Times New Roman"/>
        </w:rPr>
        <w:t>T</w:t>
      </w:r>
      <w:r>
        <w:rPr>
          <w:rFonts w:cs="Times New Roman"/>
        </w:rPr>
        <w:t>1</w:t>
      </w:r>
      <w:r>
        <w:rPr>
          <w:rFonts w:hint="eastAsia" w:cs="Times New Roman"/>
        </w:rPr>
        <w:t>-T</w:t>
      </w:r>
      <w:r>
        <w:rPr>
          <w:rFonts w:cs="Times New Roman"/>
        </w:rPr>
        <w:t>6</w:t>
      </w:r>
      <w:r>
        <w:rPr>
          <w:rFonts w:hint="eastAsia" w:cs="Times New Roman"/>
        </w:rPr>
        <w:t>执行《土壤环境质量 建设用地土壤污染风险管控标准（试行）》（GB36600-2018）及其他国家规定方法。</w:t>
      </w:r>
    </w:p>
    <w:p w14:paraId="16BD3E56">
      <w:pPr>
        <w:ind w:firstLine="0" w:firstLineChars="0"/>
        <w:outlineLvl w:val="3"/>
        <w:rPr>
          <w:rFonts w:cs="Times New Roman"/>
          <w:b/>
          <w:szCs w:val="24"/>
        </w:rPr>
      </w:pPr>
      <w:r>
        <w:rPr>
          <w:rFonts w:cs="Times New Roman"/>
          <w:b/>
          <w:szCs w:val="24"/>
        </w:rPr>
        <w:t>5.2.4.2 土壤环境质量现状评价</w:t>
      </w:r>
    </w:p>
    <w:p w14:paraId="750D1AD8">
      <w:pPr>
        <w:ind w:firstLine="480"/>
        <w:rPr>
          <w:rFonts w:cs="Times New Roman"/>
        </w:rPr>
      </w:pPr>
      <w:r>
        <w:rPr>
          <w:rFonts w:cs="Times New Roman"/>
        </w:rPr>
        <w:t>（1）评价标准</w:t>
      </w:r>
    </w:p>
    <w:p w14:paraId="12CBB3C0">
      <w:pPr>
        <w:ind w:firstLine="480"/>
        <w:rPr>
          <w:rFonts w:cs="Times New Roman"/>
        </w:rPr>
      </w:pPr>
      <w:r>
        <w:rPr>
          <w:rFonts w:hint="eastAsia" w:cs="Times New Roman"/>
        </w:rPr>
        <w:t>T1~T</w:t>
      </w:r>
      <w:r>
        <w:rPr>
          <w:rFonts w:cs="Times New Roman"/>
        </w:rPr>
        <w:t>6</w:t>
      </w:r>
      <w:r>
        <w:rPr>
          <w:rFonts w:hint="eastAsia" w:cs="Times New Roman"/>
        </w:rPr>
        <w:t>监测点位执行《土壤环境质量 建设用地土壤污染风险管控标准（试行）》（GB36600-2018）第二类用地筛选值标准。</w:t>
      </w:r>
    </w:p>
    <w:p w14:paraId="2BBB9A27">
      <w:pPr>
        <w:ind w:firstLine="480"/>
        <w:rPr>
          <w:rFonts w:cs="Times New Roman"/>
        </w:rPr>
      </w:pPr>
      <w:r>
        <w:rPr>
          <w:rFonts w:cs="Times New Roman"/>
        </w:rPr>
        <w:t>（2）土壤监测结果与评价</w:t>
      </w:r>
    </w:p>
    <w:p w14:paraId="571595FF">
      <w:pPr>
        <w:ind w:firstLine="480"/>
        <w:rPr>
          <w:rFonts w:cs="Times New Roman"/>
        </w:rPr>
      </w:pPr>
      <w:r>
        <w:rPr>
          <w:rFonts w:cs="Times New Roman"/>
        </w:rPr>
        <w:t>土壤环境质量现状监测及评价结果见表5.2</w:t>
      </w:r>
      <w:r>
        <w:rPr>
          <w:rFonts w:hint="eastAsia" w:cs="Times New Roman"/>
        </w:rPr>
        <w:t>.4-2</w:t>
      </w:r>
      <w:r>
        <w:rPr>
          <w:rFonts w:cs="Times New Roman"/>
        </w:rPr>
        <w:t>。</w:t>
      </w:r>
    </w:p>
    <w:p w14:paraId="61416C18">
      <w:pPr>
        <w:ind w:firstLine="480"/>
        <w:rPr>
          <w:rFonts w:cs="Times New Roman"/>
        </w:rPr>
        <w:sectPr>
          <w:pgSz w:w="11907" w:h="16839"/>
          <w:pgMar w:top="1440" w:right="1080" w:bottom="1440" w:left="1080" w:header="851" w:footer="851" w:gutter="0"/>
          <w:cols w:space="425" w:num="1"/>
          <w:docGrid w:linePitch="381" w:charSpace="0"/>
        </w:sectPr>
      </w:pPr>
      <w:r>
        <w:rPr>
          <w:rFonts w:cs="Times New Roman"/>
        </w:rPr>
        <w:t>土壤理化特性检测数据</w:t>
      </w:r>
      <w:r>
        <w:rPr>
          <w:rFonts w:hint="eastAsia" w:cs="Times New Roman"/>
        </w:rPr>
        <w:t>及</w:t>
      </w:r>
      <w:r>
        <w:rPr>
          <w:rFonts w:cs="Times New Roman"/>
        </w:rPr>
        <w:t>土壤剖面图结果见表5.2</w:t>
      </w:r>
      <w:r>
        <w:rPr>
          <w:rFonts w:hint="eastAsia" w:cs="Times New Roman"/>
        </w:rPr>
        <w:t>.4-3</w:t>
      </w:r>
      <w:r>
        <w:rPr>
          <w:rFonts w:cs="Times New Roman"/>
        </w:rPr>
        <w:t>。</w:t>
      </w:r>
    </w:p>
    <w:p w14:paraId="09F672E5">
      <w:pPr>
        <w:ind w:firstLine="198" w:firstLineChars="82"/>
        <w:jc w:val="center"/>
        <w:rPr>
          <w:rFonts w:cs="Times New Roman"/>
          <w:b/>
          <w:bCs/>
        </w:rPr>
      </w:pPr>
      <w:r>
        <w:rPr>
          <w:rFonts w:cs="Times New Roman"/>
          <w:b/>
          <w:bCs/>
        </w:rPr>
        <w:t>表5.2</w:t>
      </w:r>
      <w:r>
        <w:rPr>
          <w:rFonts w:hint="eastAsia" w:cs="Times New Roman"/>
          <w:b/>
          <w:bCs/>
        </w:rPr>
        <w:t>.4-2（1）</w:t>
      </w:r>
      <w:r>
        <w:rPr>
          <w:rFonts w:cs="Times New Roman"/>
          <w:b/>
          <w:bCs/>
        </w:rPr>
        <w:t xml:space="preserve">  土壤环境质量现状监测及评价结果表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499"/>
        <w:gridCol w:w="997"/>
        <w:gridCol w:w="869"/>
        <w:gridCol w:w="1102"/>
        <w:gridCol w:w="1186"/>
        <w:gridCol w:w="1186"/>
        <w:gridCol w:w="1195"/>
        <w:gridCol w:w="1186"/>
        <w:gridCol w:w="1186"/>
        <w:gridCol w:w="1195"/>
        <w:gridCol w:w="1186"/>
        <w:gridCol w:w="1186"/>
        <w:gridCol w:w="1195"/>
        <w:gridCol w:w="727"/>
      </w:tblGrid>
      <w:tr w14:paraId="06CF12C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168" w:type="pct"/>
            <w:vMerge w:val="restart"/>
            <w:vAlign w:val="center"/>
          </w:tcPr>
          <w:p w14:paraId="4EA269D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序号</w:t>
            </w:r>
          </w:p>
        </w:tc>
        <w:tc>
          <w:tcPr>
            <w:tcW w:w="335" w:type="pct"/>
            <w:vMerge w:val="restart"/>
            <w:vAlign w:val="center"/>
          </w:tcPr>
          <w:p w14:paraId="47C47012">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污染物项目</w:t>
            </w:r>
          </w:p>
        </w:tc>
        <w:tc>
          <w:tcPr>
            <w:tcW w:w="292" w:type="pct"/>
            <w:vMerge w:val="restart"/>
            <w:vAlign w:val="center"/>
          </w:tcPr>
          <w:p w14:paraId="560C3722">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单位</w:t>
            </w:r>
          </w:p>
        </w:tc>
        <w:tc>
          <w:tcPr>
            <w:tcW w:w="370" w:type="pct"/>
            <w:vMerge w:val="restart"/>
            <w:vAlign w:val="center"/>
          </w:tcPr>
          <w:p w14:paraId="2DABEFF7">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第二类建设用地</w:t>
            </w:r>
          </w:p>
        </w:tc>
        <w:tc>
          <w:tcPr>
            <w:tcW w:w="1197" w:type="pct"/>
            <w:gridSpan w:val="3"/>
            <w:vAlign w:val="center"/>
          </w:tcPr>
          <w:p w14:paraId="38219DB0">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 xml:space="preserve">T1 </w:t>
            </w:r>
          </w:p>
        </w:tc>
        <w:tc>
          <w:tcPr>
            <w:tcW w:w="1197" w:type="pct"/>
            <w:gridSpan w:val="3"/>
            <w:vAlign w:val="center"/>
          </w:tcPr>
          <w:p w14:paraId="7CAB434C">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T2</w:t>
            </w:r>
          </w:p>
        </w:tc>
        <w:tc>
          <w:tcPr>
            <w:tcW w:w="1197" w:type="pct"/>
            <w:gridSpan w:val="3"/>
            <w:vAlign w:val="center"/>
          </w:tcPr>
          <w:p w14:paraId="5141BD0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T3</w:t>
            </w:r>
          </w:p>
        </w:tc>
        <w:tc>
          <w:tcPr>
            <w:tcW w:w="244" w:type="pct"/>
            <w:vMerge w:val="restart"/>
            <w:vAlign w:val="center"/>
          </w:tcPr>
          <w:p w14:paraId="61FECB6E">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达标情况</w:t>
            </w:r>
          </w:p>
        </w:tc>
      </w:tr>
      <w:tr w14:paraId="7CEF078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168" w:type="pct"/>
            <w:vMerge w:val="continue"/>
            <w:vAlign w:val="center"/>
          </w:tcPr>
          <w:p w14:paraId="511031A3">
            <w:pPr>
              <w:widowControl/>
              <w:adjustRightInd/>
              <w:snapToGrid/>
              <w:spacing w:line="240" w:lineRule="auto"/>
              <w:ind w:firstLine="0" w:firstLineChars="0"/>
              <w:jc w:val="center"/>
              <w:rPr>
                <w:rFonts w:cs="Times New Roman"/>
                <w:b/>
                <w:bCs/>
                <w:kern w:val="0"/>
                <w:sz w:val="21"/>
                <w:szCs w:val="21"/>
              </w:rPr>
            </w:pPr>
          </w:p>
        </w:tc>
        <w:tc>
          <w:tcPr>
            <w:tcW w:w="335" w:type="pct"/>
            <w:vMerge w:val="continue"/>
            <w:vAlign w:val="center"/>
          </w:tcPr>
          <w:p w14:paraId="754D0FC8">
            <w:pPr>
              <w:widowControl/>
              <w:adjustRightInd/>
              <w:snapToGrid/>
              <w:spacing w:line="240" w:lineRule="auto"/>
              <w:ind w:firstLine="0" w:firstLineChars="0"/>
              <w:jc w:val="center"/>
              <w:rPr>
                <w:rFonts w:cs="Times New Roman"/>
                <w:b/>
                <w:bCs/>
                <w:kern w:val="0"/>
                <w:sz w:val="21"/>
                <w:szCs w:val="21"/>
              </w:rPr>
            </w:pPr>
          </w:p>
        </w:tc>
        <w:tc>
          <w:tcPr>
            <w:tcW w:w="292" w:type="pct"/>
            <w:vMerge w:val="continue"/>
            <w:vAlign w:val="center"/>
          </w:tcPr>
          <w:p w14:paraId="28635622">
            <w:pPr>
              <w:widowControl/>
              <w:adjustRightInd/>
              <w:snapToGrid/>
              <w:spacing w:line="240" w:lineRule="auto"/>
              <w:ind w:firstLine="0" w:firstLineChars="0"/>
              <w:jc w:val="center"/>
              <w:rPr>
                <w:rFonts w:cs="Times New Roman"/>
                <w:b/>
                <w:bCs/>
                <w:kern w:val="0"/>
                <w:sz w:val="21"/>
                <w:szCs w:val="21"/>
              </w:rPr>
            </w:pPr>
          </w:p>
        </w:tc>
        <w:tc>
          <w:tcPr>
            <w:tcW w:w="370" w:type="pct"/>
            <w:vMerge w:val="continue"/>
            <w:vAlign w:val="center"/>
          </w:tcPr>
          <w:p w14:paraId="05EC0E2D">
            <w:pPr>
              <w:widowControl/>
              <w:adjustRightInd/>
              <w:snapToGrid/>
              <w:spacing w:line="240" w:lineRule="auto"/>
              <w:ind w:firstLine="0" w:firstLineChars="0"/>
              <w:jc w:val="center"/>
              <w:rPr>
                <w:rFonts w:cs="Times New Roman"/>
                <w:b/>
                <w:bCs/>
                <w:kern w:val="0"/>
                <w:sz w:val="21"/>
                <w:szCs w:val="21"/>
              </w:rPr>
            </w:pPr>
          </w:p>
        </w:tc>
        <w:tc>
          <w:tcPr>
            <w:tcW w:w="398" w:type="pct"/>
            <w:vAlign w:val="center"/>
          </w:tcPr>
          <w:p w14:paraId="4BE89430">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0~0.5m</w:t>
            </w:r>
          </w:p>
        </w:tc>
        <w:tc>
          <w:tcPr>
            <w:tcW w:w="398" w:type="pct"/>
            <w:vAlign w:val="center"/>
          </w:tcPr>
          <w:p w14:paraId="3489C5FD">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0.5~1.5m</w:t>
            </w:r>
          </w:p>
        </w:tc>
        <w:tc>
          <w:tcPr>
            <w:tcW w:w="401" w:type="pct"/>
            <w:vAlign w:val="center"/>
          </w:tcPr>
          <w:p w14:paraId="247D3881">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1.5~3m</w:t>
            </w:r>
          </w:p>
        </w:tc>
        <w:tc>
          <w:tcPr>
            <w:tcW w:w="398" w:type="pct"/>
            <w:vAlign w:val="center"/>
          </w:tcPr>
          <w:p w14:paraId="72ED6C2D">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0~0.5m</w:t>
            </w:r>
          </w:p>
        </w:tc>
        <w:tc>
          <w:tcPr>
            <w:tcW w:w="398" w:type="pct"/>
            <w:vAlign w:val="center"/>
          </w:tcPr>
          <w:p w14:paraId="195BE6D9">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0.5~1.5m</w:t>
            </w:r>
          </w:p>
        </w:tc>
        <w:tc>
          <w:tcPr>
            <w:tcW w:w="401" w:type="pct"/>
            <w:vAlign w:val="center"/>
          </w:tcPr>
          <w:p w14:paraId="75B3C6E7">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1.5~3m</w:t>
            </w:r>
          </w:p>
        </w:tc>
        <w:tc>
          <w:tcPr>
            <w:tcW w:w="398" w:type="pct"/>
            <w:vAlign w:val="center"/>
          </w:tcPr>
          <w:p w14:paraId="0CE29557">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0~0.5m</w:t>
            </w:r>
          </w:p>
        </w:tc>
        <w:tc>
          <w:tcPr>
            <w:tcW w:w="398" w:type="pct"/>
            <w:vAlign w:val="center"/>
          </w:tcPr>
          <w:p w14:paraId="6B87E32D">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0.5~1.5m</w:t>
            </w:r>
          </w:p>
        </w:tc>
        <w:tc>
          <w:tcPr>
            <w:tcW w:w="401" w:type="pct"/>
            <w:vAlign w:val="center"/>
          </w:tcPr>
          <w:p w14:paraId="57231481">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1.5~3m</w:t>
            </w:r>
          </w:p>
        </w:tc>
        <w:tc>
          <w:tcPr>
            <w:tcW w:w="244" w:type="pct"/>
            <w:vMerge w:val="continue"/>
            <w:vAlign w:val="center"/>
          </w:tcPr>
          <w:p w14:paraId="77D68D13">
            <w:pPr>
              <w:widowControl/>
              <w:adjustRightInd/>
              <w:snapToGrid/>
              <w:spacing w:line="240" w:lineRule="auto"/>
              <w:ind w:firstLine="0" w:firstLineChars="0"/>
              <w:jc w:val="center"/>
              <w:rPr>
                <w:rFonts w:cs="Times New Roman"/>
                <w:b/>
                <w:bCs/>
                <w:kern w:val="0"/>
                <w:sz w:val="21"/>
                <w:szCs w:val="21"/>
              </w:rPr>
            </w:pPr>
          </w:p>
        </w:tc>
      </w:tr>
      <w:tr w14:paraId="52333D5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168" w:type="pct"/>
            <w:vMerge w:val="continue"/>
            <w:vAlign w:val="center"/>
          </w:tcPr>
          <w:p w14:paraId="790119DD">
            <w:pPr>
              <w:widowControl/>
              <w:adjustRightInd/>
              <w:snapToGrid/>
              <w:spacing w:line="240" w:lineRule="auto"/>
              <w:ind w:firstLine="0" w:firstLineChars="0"/>
              <w:jc w:val="center"/>
              <w:rPr>
                <w:rFonts w:cs="Times New Roman"/>
                <w:b/>
                <w:bCs/>
                <w:kern w:val="0"/>
                <w:sz w:val="21"/>
                <w:szCs w:val="21"/>
              </w:rPr>
            </w:pPr>
          </w:p>
        </w:tc>
        <w:tc>
          <w:tcPr>
            <w:tcW w:w="335" w:type="pct"/>
            <w:vMerge w:val="continue"/>
            <w:vAlign w:val="center"/>
          </w:tcPr>
          <w:p w14:paraId="3A4A204E">
            <w:pPr>
              <w:widowControl/>
              <w:adjustRightInd/>
              <w:snapToGrid/>
              <w:spacing w:line="240" w:lineRule="auto"/>
              <w:ind w:firstLine="0" w:firstLineChars="0"/>
              <w:jc w:val="center"/>
              <w:rPr>
                <w:rFonts w:cs="Times New Roman"/>
                <w:b/>
                <w:bCs/>
                <w:kern w:val="0"/>
                <w:sz w:val="21"/>
                <w:szCs w:val="21"/>
              </w:rPr>
            </w:pPr>
          </w:p>
        </w:tc>
        <w:tc>
          <w:tcPr>
            <w:tcW w:w="292" w:type="pct"/>
            <w:vMerge w:val="continue"/>
            <w:vAlign w:val="center"/>
          </w:tcPr>
          <w:p w14:paraId="48C63544">
            <w:pPr>
              <w:widowControl/>
              <w:adjustRightInd/>
              <w:snapToGrid/>
              <w:spacing w:line="240" w:lineRule="auto"/>
              <w:ind w:firstLine="0" w:firstLineChars="0"/>
              <w:jc w:val="center"/>
              <w:rPr>
                <w:rFonts w:cs="Times New Roman"/>
                <w:b/>
                <w:bCs/>
                <w:kern w:val="0"/>
                <w:sz w:val="21"/>
                <w:szCs w:val="21"/>
              </w:rPr>
            </w:pPr>
          </w:p>
        </w:tc>
        <w:tc>
          <w:tcPr>
            <w:tcW w:w="370" w:type="pct"/>
            <w:vAlign w:val="center"/>
          </w:tcPr>
          <w:p w14:paraId="76F63EE0">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筛选值</w:t>
            </w:r>
          </w:p>
        </w:tc>
        <w:tc>
          <w:tcPr>
            <w:tcW w:w="398" w:type="pct"/>
            <w:noWrap/>
            <w:vAlign w:val="center"/>
          </w:tcPr>
          <w:p w14:paraId="5FD71B06">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398" w:type="pct"/>
            <w:noWrap/>
            <w:vAlign w:val="center"/>
          </w:tcPr>
          <w:p w14:paraId="5A349490">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401" w:type="pct"/>
            <w:noWrap/>
            <w:vAlign w:val="center"/>
          </w:tcPr>
          <w:p w14:paraId="2E343AEB">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398" w:type="pct"/>
            <w:noWrap/>
            <w:vAlign w:val="center"/>
          </w:tcPr>
          <w:p w14:paraId="24C524B6">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398" w:type="pct"/>
            <w:noWrap/>
            <w:vAlign w:val="center"/>
          </w:tcPr>
          <w:p w14:paraId="3A1E1DB4">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401" w:type="pct"/>
            <w:noWrap/>
            <w:vAlign w:val="center"/>
          </w:tcPr>
          <w:p w14:paraId="30665616">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398" w:type="pct"/>
            <w:vAlign w:val="center"/>
          </w:tcPr>
          <w:p w14:paraId="61015FB5">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398" w:type="pct"/>
            <w:vAlign w:val="center"/>
          </w:tcPr>
          <w:p w14:paraId="0CC19B2B">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401" w:type="pct"/>
            <w:vAlign w:val="center"/>
          </w:tcPr>
          <w:p w14:paraId="7A6A701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244" w:type="pct"/>
            <w:vMerge w:val="continue"/>
            <w:vAlign w:val="center"/>
          </w:tcPr>
          <w:p w14:paraId="605C5B9B">
            <w:pPr>
              <w:widowControl/>
              <w:adjustRightInd/>
              <w:snapToGrid/>
              <w:spacing w:line="240" w:lineRule="auto"/>
              <w:ind w:firstLine="0" w:firstLineChars="0"/>
              <w:jc w:val="center"/>
              <w:rPr>
                <w:rFonts w:cs="Times New Roman"/>
                <w:b/>
                <w:bCs/>
                <w:kern w:val="0"/>
                <w:sz w:val="21"/>
                <w:szCs w:val="21"/>
              </w:rPr>
            </w:pPr>
          </w:p>
        </w:tc>
      </w:tr>
      <w:tr w14:paraId="20E98B2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12C64D3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w:t>
            </w:r>
          </w:p>
        </w:tc>
        <w:tc>
          <w:tcPr>
            <w:tcW w:w="335" w:type="pct"/>
            <w:vAlign w:val="center"/>
          </w:tcPr>
          <w:p w14:paraId="5C8CF97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pH值</w:t>
            </w:r>
          </w:p>
        </w:tc>
        <w:tc>
          <w:tcPr>
            <w:tcW w:w="292" w:type="pct"/>
            <w:vAlign w:val="center"/>
          </w:tcPr>
          <w:p w14:paraId="274A425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无量纲</w:t>
            </w:r>
          </w:p>
        </w:tc>
        <w:tc>
          <w:tcPr>
            <w:tcW w:w="370" w:type="pct"/>
            <w:noWrap/>
            <w:vAlign w:val="center"/>
          </w:tcPr>
          <w:p w14:paraId="66DEBDD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398" w:type="pct"/>
            <w:tcBorders>
              <w:top w:val="single" w:color="auto" w:sz="4" w:space="0"/>
              <w:left w:val="single" w:color="auto" w:sz="4" w:space="0"/>
              <w:bottom w:val="single" w:color="auto" w:sz="4" w:space="0"/>
              <w:right w:val="single" w:color="auto" w:sz="4" w:space="0"/>
            </w:tcBorders>
            <w:vAlign w:val="center"/>
          </w:tcPr>
          <w:p w14:paraId="0A26E071">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107D0D05">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2869349C">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67141C90">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09989CA1">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3EBD7793">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05A106E4">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0D920D0E">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370B9CB7">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5387EF0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76D809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3A8C261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w:t>
            </w:r>
          </w:p>
        </w:tc>
        <w:tc>
          <w:tcPr>
            <w:tcW w:w="335" w:type="pct"/>
            <w:vAlign w:val="center"/>
          </w:tcPr>
          <w:p w14:paraId="2D9D3E4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铜</w:t>
            </w:r>
          </w:p>
        </w:tc>
        <w:tc>
          <w:tcPr>
            <w:tcW w:w="292" w:type="pct"/>
            <w:vAlign w:val="center"/>
          </w:tcPr>
          <w:p w14:paraId="046B1D6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1C54030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18000</w:t>
            </w:r>
          </w:p>
        </w:tc>
        <w:tc>
          <w:tcPr>
            <w:tcW w:w="398" w:type="pct"/>
            <w:tcBorders>
              <w:top w:val="single" w:color="auto" w:sz="4" w:space="0"/>
              <w:left w:val="single" w:color="auto" w:sz="4" w:space="0"/>
              <w:bottom w:val="single" w:color="auto" w:sz="4" w:space="0"/>
              <w:right w:val="single" w:color="auto" w:sz="4" w:space="0"/>
            </w:tcBorders>
            <w:vAlign w:val="center"/>
          </w:tcPr>
          <w:p w14:paraId="5E054B75">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0C2CA385">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2789DAE4">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6E9F31CB">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6C463832">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5CE6D551">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1E9267B5">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71A15814">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55BCE27D">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4A49AC8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4BD472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0EEA821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w:t>
            </w:r>
          </w:p>
        </w:tc>
        <w:tc>
          <w:tcPr>
            <w:tcW w:w="335" w:type="pct"/>
            <w:vAlign w:val="center"/>
          </w:tcPr>
          <w:p w14:paraId="558C608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镍</w:t>
            </w:r>
          </w:p>
        </w:tc>
        <w:tc>
          <w:tcPr>
            <w:tcW w:w="292" w:type="pct"/>
            <w:vAlign w:val="center"/>
          </w:tcPr>
          <w:p w14:paraId="0560D8A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6F64CA9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900</w:t>
            </w:r>
          </w:p>
        </w:tc>
        <w:tc>
          <w:tcPr>
            <w:tcW w:w="398" w:type="pct"/>
            <w:tcBorders>
              <w:top w:val="single" w:color="auto" w:sz="4" w:space="0"/>
              <w:left w:val="single" w:color="auto" w:sz="4" w:space="0"/>
              <w:bottom w:val="single" w:color="auto" w:sz="4" w:space="0"/>
              <w:right w:val="single" w:color="auto" w:sz="4" w:space="0"/>
            </w:tcBorders>
            <w:vAlign w:val="center"/>
          </w:tcPr>
          <w:p w14:paraId="08BE1FF0">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00DBFC81">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12728AD4">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4F448FB4">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1449C393">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6CE08BA8">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7D5AA124">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18E4DEB0">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1F3FBC1D">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6B20648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734969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7C5FF20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w:t>
            </w:r>
          </w:p>
        </w:tc>
        <w:tc>
          <w:tcPr>
            <w:tcW w:w="335" w:type="pct"/>
            <w:vAlign w:val="center"/>
          </w:tcPr>
          <w:p w14:paraId="07D57D6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铅</w:t>
            </w:r>
          </w:p>
        </w:tc>
        <w:tc>
          <w:tcPr>
            <w:tcW w:w="292" w:type="pct"/>
            <w:vAlign w:val="center"/>
          </w:tcPr>
          <w:p w14:paraId="243846A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1DFB995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800</w:t>
            </w:r>
          </w:p>
        </w:tc>
        <w:tc>
          <w:tcPr>
            <w:tcW w:w="398" w:type="pct"/>
            <w:tcBorders>
              <w:top w:val="single" w:color="auto" w:sz="4" w:space="0"/>
              <w:left w:val="single" w:color="auto" w:sz="4" w:space="0"/>
              <w:bottom w:val="single" w:color="auto" w:sz="4" w:space="0"/>
              <w:right w:val="single" w:color="auto" w:sz="4" w:space="0"/>
            </w:tcBorders>
            <w:vAlign w:val="center"/>
          </w:tcPr>
          <w:p w14:paraId="583741B3">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5AE063B7">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6D5E4EB3">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55FE2675">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1216330B">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78B0ECFB">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36805E08">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75A434B1">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378657B2">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37DF28F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3ECEFEF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0782753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w:t>
            </w:r>
          </w:p>
        </w:tc>
        <w:tc>
          <w:tcPr>
            <w:tcW w:w="335" w:type="pct"/>
            <w:vAlign w:val="center"/>
          </w:tcPr>
          <w:p w14:paraId="32D7FF6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镉</w:t>
            </w:r>
          </w:p>
        </w:tc>
        <w:tc>
          <w:tcPr>
            <w:tcW w:w="292" w:type="pct"/>
            <w:vAlign w:val="center"/>
          </w:tcPr>
          <w:p w14:paraId="236DB0E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4228D81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65</w:t>
            </w:r>
          </w:p>
        </w:tc>
        <w:tc>
          <w:tcPr>
            <w:tcW w:w="398" w:type="pct"/>
            <w:tcBorders>
              <w:top w:val="single" w:color="auto" w:sz="4" w:space="0"/>
              <w:left w:val="single" w:color="auto" w:sz="4" w:space="0"/>
              <w:bottom w:val="single" w:color="auto" w:sz="4" w:space="0"/>
              <w:right w:val="single" w:color="auto" w:sz="4" w:space="0"/>
            </w:tcBorders>
            <w:vAlign w:val="center"/>
          </w:tcPr>
          <w:p w14:paraId="33F62D4A">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0634484D">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1EC67257">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3E1D2835">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7F9C405B">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285DF1B9">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370F1A0D">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59674860">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6A507B0A">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2C8D2B9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39F7B26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2618879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w:t>
            </w:r>
          </w:p>
        </w:tc>
        <w:tc>
          <w:tcPr>
            <w:tcW w:w="335" w:type="pct"/>
            <w:vAlign w:val="center"/>
          </w:tcPr>
          <w:p w14:paraId="1616DD1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总砷</w:t>
            </w:r>
          </w:p>
        </w:tc>
        <w:tc>
          <w:tcPr>
            <w:tcW w:w="292" w:type="pct"/>
            <w:vAlign w:val="center"/>
          </w:tcPr>
          <w:p w14:paraId="062B788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4CBC3C2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60</w:t>
            </w:r>
          </w:p>
        </w:tc>
        <w:tc>
          <w:tcPr>
            <w:tcW w:w="398" w:type="pct"/>
            <w:tcBorders>
              <w:top w:val="single" w:color="auto" w:sz="4" w:space="0"/>
              <w:left w:val="single" w:color="auto" w:sz="4" w:space="0"/>
              <w:bottom w:val="single" w:color="auto" w:sz="4" w:space="0"/>
              <w:right w:val="single" w:color="auto" w:sz="4" w:space="0"/>
            </w:tcBorders>
            <w:vAlign w:val="center"/>
          </w:tcPr>
          <w:p w14:paraId="6C5C3480">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28570345">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2D252FC8">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06A6CA9A">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47B7193D">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565001D7">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56637649">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40BDBEEA">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4A51DC2B">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41782A3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41630A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6E84FFD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7</w:t>
            </w:r>
          </w:p>
        </w:tc>
        <w:tc>
          <w:tcPr>
            <w:tcW w:w="335" w:type="pct"/>
            <w:vAlign w:val="center"/>
          </w:tcPr>
          <w:p w14:paraId="7F590D0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总汞</w:t>
            </w:r>
          </w:p>
        </w:tc>
        <w:tc>
          <w:tcPr>
            <w:tcW w:w="292" w:type="pct"/>
            <w:vAlign w:val="center"/>
          </w:tcPr>
          <w:p w14:paraId="165527C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5BE492C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38</w:t>
            </w:r>
          </w:p>
        </w:tc>
        <w:tc>
          <w:tcPr>
            <w:tcW w:w="398" w:type="pct"/>
            <w:tcBorders>
              <w:top w:val="single" w:color="auto" w:sz="4" w:space="0"/>
              <w:left w:val="single" w:color="auto" w:sz="4" w:space="0"/>
              <w:bottom w:val="single" w:color="auto" w:sz="4" w:space="0"/>
              <w:right w:val="single" w:color="auto" w:sz="4" w:space="0"/>
            </w:tcBorders>
            <w:vAlign w:val="center"/>
          </w:tcPr>
          <w:p w14:paraId="6ADEC130">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7EA64EC9">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4D297B11">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4B63135E">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32EACEF9">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7512E76B">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7144E037">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7A5A90FE">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7F795994">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6D6E85F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FCF055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2255E52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8</w:t>
            </w:r>
          </w:p>
        </w:tc>
        <w:tc>
          <w:tcPr>
            <w:tcW w:w="335" w:type="pct"/>
            <w:vAlign w:val="center"/>
          </w:tcPr>
          <w:p w14:paraId="54455C5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六价铬</w:t>
            </w:r>
          </w:p>
        </w:tc>
        <w:tc>
          <w:tcPr>
            <w:tcW w:w="292" w:type="pct"/>
            <w:vAlign w:val="center"/>
          </w:tcPr>
          <w:p w14:paraId="03F3640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2B50F06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5.7</w:t>
            </w:r>
          </w:p>
        </w:tc>
        <w:tc>
          <w:tcPr>
            <w:tcW w:w="398" w:type="pct"/>
            <w:tcBorders>
              <w:top w:val="single" w:color="auto" w:sz="4" w:space="0"/>
              <w:left w:val="single" w:color="auto" w:sz="4" w:space="0"/>
              <w:bottom w:val="single" w:color="auto" w:sz="4" w:space="0"/>
              <w:right w:val="single" w:color="auto" w:sz="4" w:space="0"/>
            </w:tcBorders>
            <w:vAlign w:val="center"/>
          </w:tcPr>
          <w:p w14:paraId="5B2472EB">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20597BBD">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23ECB763">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4B440D82">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0CC70514">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4A1A835E">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762E8257">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714B3199">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6CBAAD4B">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50971A0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7FB746C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540BCEC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w:t>
            </w:r>
          </w:p>
        </w:tc>
        <w:tc>
          <w:tcPr>
            <w:tcW w:w="335" w:type="pct"/>
            <w:vAlign w:val="center"/>
          </w:tcPr>
          <w:p w14:paraId="6408F77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石油烃(C</w:t>
            </w:r>
            <w:r>
              <w:rPr>
                <w:rFonts w:cs="Times New Roman"/>
                <w:kern w:val="0"/>
                <w:sz w:val="21"/>
                <w:szCs w:val="21"/>
                <w:vertAlign w:val="subscript"/>
              </w:rPr>
              <w:t>10</w:t>
            </w:r>
            <w:r>
              <w:rPr>
                <w:rFonts w:cs="Times New Roman"/>
                <w:kern w:val="0"/>
                <w:sz w:val="21"/>
                <w:szCs w:val="21"/>
              </w:rPr>
              <w:t>-C</w:t>
            </w:r>
            <w:r>
              <w:rPr>
                <w:rFonts w:cs="Times New Roman"/>
                <w:kern w:val="0"/>
                <w:sz w:val="21"/>
                <w:szCs w:val="21"/>
                <w:vertAlign w:val="subscript"/>
              </w:rPr>
              <w:t>40</w:t>
            </w:r>
            <w:r>
              <w:rPr>
                <w:rFonts w:cs="Times New Roman"/>
                <w:kern w:val="0"/>
                <w:sz w:val="21"/>
                <w:szCs w:val="21"/>
              </w:rPr>
              <w:t>）</w:t>
            </w:r>
          </w:p>
        </w:tc>
        <w:tc>
          <w:tcPr>
            <w:tcW w:w="292" w:type="pct"/>
            <w:vAlign w:val="center"/>
          </w:tcPr>
          <w:p w14:paraId="470A998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7CAF945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4500</w:t>
            </w:r>
          </w:p>
        </w:tc>
        <w:tc>
          <w:tcPr>
            <w:tcW w:w="398" w:type="pct"/>
            <w:tcBorders>
              <w:top w:val="single" w:color="auto" w:sz="4" w:space="0"/>
              <w:left w:val="single" w:color="auto" w:sz="4" w:space="0"/>
              <w:bottom w:val="single" w:color="auto" w:sz="4" w:space="0"/>
              <w:right w:val="single" w:color="auto" w:sz="4" w:space="0"/>
            </w:tcBorders>
            <w:vAlign w:val="center"/>
          </w:tcPr>
          <w:p w14:paraId="76DAF3CB">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48C7AE74">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2F7C6DC9">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538C8319">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508E3012">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79D70225">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487A3CF4">
            <w:pPr>
              <w:widowControl/>
              <w:adjustRightInd/>
              <w:snapToGrid/>
              <w:spacing w:line="240" w:lineRule="auto"/>
              <w:ind w:firstLine="0" w:firstLineChars="0"/>
              <w:jc w:val="center"/>
              <w:rPr>
                <w:rFonts w:cs="Times New Roman"/>
                <w:kern w:val="0"/>
                <w:sz w:val="21"/>
                <w:szCs w:val="21"/>
              </w:rPr>
            </w:pPr>
          </w:p>
        </w:tc>
        <w:tc>
          <w:tcPr>
            <w:tcW w:w="398" w:type="pct"/>
            <w:tcBorders>
              <w:top w:val="single" w:color="auto" w:sz="4" w:space="0"/>
              <w:left w:val="single" w:color="auto" w:sz="4" w:space="0"/>
              <w:bottom w:val="single" w:color="auto" w:sz="4" w:space="0"/>
              <w:right w:val="single" w:color="auto" w:sz="4" w:space="0"/>
            </w:tcBorders>
            <w:vAlign w:val="center"/>
          </w:tcPr>
          <w:p w14:paraId="14812BB1">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3A75F0FB">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59AA923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46D60F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352420F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w:t>
            </w:r>
          </w:p>
        </w:tc>
        <w:tc>
          <w:tcPr>
            <w:tcW w:w="335" w:type="pct"/>
            <w:vAlign w:val="center"/>
          </w:tcPr>
          <w:p w14:paraId="4612166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四氯化碳</w:t>
            </w:r>
          </w:p>
        </w:tc>
        <w:tc>
          <w:tcPr>
            <w:tcW w:w="292" w:type="pct"/>
            <w:vAlign w:val="center"/>
          </w:tcPr>
          <w:p w14:paraId="3EF313E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0E4EBF7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2800</w:t>
            </w:r>
          </w:p>
        </w:tc>
        <w:tc>
          <w:tcPr>
            <w:tcW w:w="398" w:type="pct"/>
            <w:vAlign w:val="center"/>
          </w:tcPr>
          <w:p w14:paraId="7E13DD17">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B15C9A5">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6DE5966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BC7067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D4FED8E">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E5930C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EB069F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0DD898F">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DF31D92">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52C2561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1F6787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732E78F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w:t>
            </w:r>
          </w:p>
        </w:tc>
        <w:tc>
          <w:tcPr>
            <w:tcW w:w="335" w:type="pct"/>
            <w:vAlign w:val="center"/>
          </w:tcPr>
          <w:p w14:paraId="58E3784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氯仿</w:t>
            </w:r>
          </w:p>
        </w:tc>
        <w:tc>
          <w:tcPr>
            <w:tcW w:w="292" w:type="pct"/>
            <w:vAlign w:val="center"/>
          </w:tcPr>
          <w:p w14:paraId="2989AF2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22106A7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900</w:t>
            </w:r>
          </w:p>
        </w:tc>
        <w:tc>
          <w:tcPr>
            <w:tcW w:w="398" w:type="pct"/>
            <w:vAlign w:val="center"/>
          </w:tcPr>
          <w:p w14:paraId="6AD048A4">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37FA261">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6285452B">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DBB6BF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A29F1C6">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62CE2E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30913E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E4C6A6B">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49B4FE2">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755466B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CC93DF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2778475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w:t>
            </w:r>
          </w:p>
        </w:tc>
        <w:tc>
          <w:tcPr>
            <w:tcW w:w="335" w:type="pct"/>
            <w:vAlign w:val="center"/>
          </w:tcPr>
          <w:p w14:paraId="4C56CEB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氯甲烷</w:t>
            </w:r>
          </w:p>
        </w:tc>
        <w:tc>
          <w:tcPr>
            <w:tcW w:w="292" w:type="pct"/>
            <w:vAlign w:val="center"/>
          </w:tcPr>
          <w:p w14:paraId="39444B9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0C13EFC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37000</w:t>
            </w:r>
          </w:p>
        </w:tc>
        <w:tc>
          <w:tcPr>
            <w:tcW w:w="398" w:type="pct"/>
            <w:vAlign w:val="center"/>
          </w:tcPr>
          <w:p w14:paraId="73E1EFD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DBC044C">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0FD99C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C01035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DE911DE">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15F4A8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FBA6DC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E11BA71">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492A4A68">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76754AF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C3B939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1F5A358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13</w:t>
            </w:r>
          </w:p>
        </w:tc>
        <w:tc>
          <w:tcPr>
            <w:tcW w:w="335" w:type="pct"/>
            <w:vAlign w:val="center"/>
          </w:tcPr>
          <w:p w14:paraId="62C4098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1,1-二氯乙烷</w:t>
            </w:r>
          </w:p>
        </w:tc>
        <w:tc>
          <w:tcPr>
            <w:tcW w:w="292" w:type="pct"/>
            <w:vAlign w:val="center"/>
          </w:tcPr>
          <w:p w14:paraId="15AE748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60BA56B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9000</w:t>
            </w:r>
          </w:p>
        </w:tc>
        <w:tc>
          <w:tcPr>
            <w:tcW w:w="398" w:type="pct"/>
            <w:vAlign w:val="center"/>
          </w:tcPr>
          <w:p w14:paraId="679E3A6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C331533">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EC11D9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1982DE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626A64D">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3C6C39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B498B96">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F7CC159">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0125497">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4A43F5D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9D45C9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049A218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14</w:t>
            </w:r>
          </w:p>
        </w:tc>
        <w:tc>
          <w:tcPr>
            <w:tcW w:w="335" w:type="pct"/>
            <w:vAlign w:val="center"/>
          </w:tcPr>
          <w:p w14:paraId="28054D2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1,2-二氯乙烷</w:t>
            </w:r>
          </w:p>
        </w:tc>
        <w:tc>
          <w:tcPr>
            <w:tcW w:w="292" w:type="pct"/>
            <w:vAlign w:val="center"/>
          </w:tcPr>
          <w:p w14:paraId="6E6D967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7D32A0D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5000</w:t>
            </w:r>
          </w:p>
        </w:tc>
        <w:tc>
          <w:tcPr>
            <w:tcW w:w="398" w:type="pct"/>
            <w:vAlign w:val="center"/>
          </w:tcPr>
          <w:p w14:paraId="1A50F56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EE34B28">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60C7161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0A78B6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69B0153">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438E950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FF74EFC">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D9DEA8B">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E3BBDE7">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24F0ED8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0209E6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72F191F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335" w:type="pct"/>
            <w:vAlign w:val="center"/>
          </w:tcPr>
          <w:p w14:paraId="387A24B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1,1-二氯乙烯</w:t>
            </w:r>
          </w:p>
        </w:tc>
        <w:tc>
          <w:tcPr>
            <w:tcW w:w="292" w:type="pct"/>
            <w:vAlign w:val="center"/>
          </w:tcPr>
          <w:p w14:paraId="40DEAAB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3946FC9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66000</w:t>
            </w:r>
          </w:p>
        </w:tc>
        <w:tc>
          <w:tcPr>
            <w:tcW w:w="398" w:type="pct"/>
            <w:vAlign w:val="center"/>
          </w:tcPr>
          <w:p w14:paraId="7355718A">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FF1B3EB">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669010B7">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FDE2E3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9A01035">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C9A906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0A1ABE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54BE45B">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4B843639">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2A21074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465B4E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0E68F7E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16</w:t>
            </w:r>
          </w:p>
        </w:tc>
        <w:tc>
          <w:tcPr>
            <w:tcW w:w="335" w:type="pct"/>
            <w:vAlign w:val="center"/>
          </w:tcPr>
          <w:p w14:paraId="6BFB651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顺式-1,2-二氯乙烯</w:t>
            </w:r>
          </w:p>
        </w:tc>
        <w:tc>
          <w:tcPr>
            <w:tcW w:w="292" w:type="pct"/>
            <w:vAlign w:val="center"/>
          </w:tcPr>
          <w:p w14:paraId="2662B73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341C97D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596000</w:t>
            </w:r>
          </w:p>
        </w:tc>
        <w:tc>
          <w:tcPr>
            <w:tcW w:w="398" w:type="pct"/>
            <w:vAlign w:val="center"/>
          </w:tcPr>
          <w:p w14:paraId="47FB1164">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5D6F8D5">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314AC24">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B1CB3B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727A775">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750190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6DD2677">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D1985E9">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7331DF4">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3F10D91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3892B90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4CD8EDE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17</w:t>
            </w:r>
          </w:p>
        </w:tc>
        <w:tc>
          <w:tcPr>
            <w:tcW w:w="335" w:type="pct"/>
            <w:vAlign w:val="center"/>
          </w:tcPr>
          <w:p w14:paraId="392CCDA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反式-1,2-二氯乙烯</w:t>
            </w:r>
          </w:p>
        </w:tc>
        <w:tc>
          <w:tcPr>
            <w:tcW w:w="292" w:type="pct"/>
            <w:vAlign w:val="center"/>
          </w:tcPr>
          <w:p w14:paraId="06D9713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5ED9B2C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54000</w:t>
            </w:r>
          </w:p>
        </w:tc>
        <w:tc>
          <w:tcPr>
            <w:tcW w:w="398" w:type="pct"/>
            <w:vAlign w:val="center"/>
          </w:tcPr>
          <w:p w14:paraId="60AD88E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C69568F">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02AB3F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1461877">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9256711">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AEFEF36">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1B8C40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8444EF3">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F95B265">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4CE998A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5FF8B3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6FD02FE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18</w:t>
            </w:r>
          </w:p>
        </w:tc>
        <w:tc>
          <w:tcPr>
            <w:tcW w:w="335" w:type="pct"/>
            <w:vAlign w:val="center"/>
          </w:tcPr>
          <w:p w14:paraId="20C9C6B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二氯甲烷</w:t>
            </w:r>
          </w:p>
        </w:tc>
        <w:tc>
          <w:tcPr>
            <w:tcW w:w="292" w:type="pct"/>
            <w:vAlign w:val="center"/>
          </w:tcPr>
          <w:p w14:paraId="77DA588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0E83871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616000</w:t>
            </w:r>
          </w:p>
        </w:tc>
        <w:tc>
          <w:tcPr>
            <w:tcW w:w="398" w:type="pct"/>
            <w:vAlign w:val="center"/>
          </w:tcPr>
          <w:p w14:paraId="66E258F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47CE7BC">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6D2DA8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215847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E86CD5F">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481AC0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DB22FFC">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7E7B867">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F9A29CD">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784263E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34C7DC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578D291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19</w:t>
            </w:r>
          </w:p>
        </w:tc>
        <w:tc>
          <w:tcPr>
            <w:tcW w:w="335" w:type="pct"/>
            <w:vAlign w:val="center"/>
          </w:tcPr>
          <w:p w14:paraId="5D6DCB8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1,2-二氯丙烷</w:t>
            </w:r>
          </w:p>
        </w:tc>
        <w:tc>
          <w:tcPr>
            <w:tcW w:w="292" w:type="pct"/>
            <w:vAlign w:val="center"/>
          </w:tcPr>
          <w:p w14:paraId="58256C5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2EB9C98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5000</w:t>
            </w:r>
          </w:p>
        </w:tc>
        <w:tc>
          <w:tcPr>
            <w:tcW w:w="398" w:type="pct"/>
            <w:vAlign w:val="center"/>
          </w:tcPr>
          <w:p w14:paraId="28741E6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9BFF6CB">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46B904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D89E48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E1103DB">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DCDC93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AAD28F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0092102">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9443A0C">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39739CA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F3ABDD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48829C2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20</w:t>
            </w:r>
          </w:p>
        </w:tc>
        <w:tc>
          <w:tcPr>
            <w:tcW w:w="335" w:type="pct"/>
            <w:vAlign w:val="center"/>
          </w:tcPr>
          <w:p w14:paraId="55AD61F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1,1,1,2-四氯乙烷</w:t>
            </w:r>
          </w:p>
        </w:tc>
        <w:tc>
          <w:tcPr>
            <w:tcW w:w="292" w:type="pct"/>
            <w:vAlign w:val="center"/>
          </w:tcPr>
          <w:p w14:paraId="77949D8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1B6CC2A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10000</w:t>
            </w:r>
          </w:p>
        </w:tc>
        <w:tc>
          <w:tcPr>
            <w:tcW w:w="398" w:type="pct"/>
            <w:vAlign w:val="center"/>
          </w:tcPr>
          <w:p w14:paraId="36743C8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44332A1">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40FA22A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7113F0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BABFD3B">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01EACC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3D7412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3EB86D5">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DA0510C">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0A5237F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3C3356D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5B921EF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21</w:t>
            </w:r>
          </w:p>
        </w:tc>
        <w:tc>
          <w:tcPr>
            <w:tcW w:w="335" w:type="pct"/>
            <w:vAlign w:val="center"/>
          </w:tcPr>
          <w:p w14:paraId="0FBB1AF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1,1,2,2-四氯乙烷</w:t>
            </w:r>
          </w:p>
        </w:tc>
        <w:tc>
          <w:tcPr>
            <w:tcW w:w="292" w:type="pct"/>
            <w:vAlign w:val="center"/>
          </w:tcPr>
          <w:p w14:paraId="180532E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1A7F310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6800</w:t>
            </w:r>
          </w:p>
        </w:tc>
        <w:tc>
          <w:tcPr>
            <w:tcW w:w="398" w:type="pct"/>
            <w:vAlign w:val="center"/>
          </w:tcPr>
          <w:p w14:paraId="1C8869E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852A725">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5E2F814">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F53F59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301E2B8">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A639BAB">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A57950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CFD50A9">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D0C4DCC">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7C113BE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6E4911C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18968AB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22</w:t>
            </w:r>
          </w:p>
        </w:tc>
        <w:tc>
          <w:tcPr>
            <w:tcW w:w="335" w:type="pct"/>
            <w:vAlign w:val="center"/>
          </w:tcPr>
          <w:p w14:paraId="62551CF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四氯乙烯</w:t>
            </w:r>
          </w:p>
        </w:tc>
        <w:tc>
          <w:tcPr>
            <w:tcW w:w="292" w:type="pct"/>
            <w:vAlign w:val="center"/>
          </w:tcPr>
          <w:p w14:paraId="76454BA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5B7445A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53000</w:t>
            </w:r>
          </w:p>
        </w:tc>
        <w:tc>
          <w:tcPr>
            <w:tcW w:w="398" w:type="pct"/>
            <w:vAlign w:val="center"/>
          </w:tcPr>
          <w:p w14:paraId="16A0AE1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D42CE4B">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6F0E05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1DB8CA7">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EAF9FBC">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28FCA90">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15AB2EF">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F8F2C48">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2A27524">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2D74A0C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42ECEB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043BF4D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23</w:t>
            </w:r>
          </w:p>
        </w:tc>
        <w:tc>
          <w:tcPr>
            <w:tcW w:w="335" w:type="pct"/>
            <w:vAlign w:val="center"/>
          </w:tcPr>
          <w:p w14:paraId="0B2BDF5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1,1,1-三氯乙烷</w:t>
            </w:r>
          </w:p>
        </w:tc>
        <w:tc>
          <w:tcPr>
            <w:tcW w:w="292" w:type="pct"/>
            <w:vAlign w:val="center"/>
          </w:tcPr>
          <w:p w14:paraId="2D2448F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64106B0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840000</w:t>
            </w:r>
          </w:p>
        </w:tc>
        <w:tc>
          <w:tcPr>
            <w:tcW w:w="398" w:type="pct"/>
            <w:vAlign w:val="center"/>
          </w:tcPr>
          <w:p w14:paraId="64E6949A">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CDFC676">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FCD9A00">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D99B2A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C67F43C">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B11589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37FAA6A">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3B96206">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9F25EE4">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222F1B1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8714EC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12BC42E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24</w:t>
            </w:r>
          </w:p>
        </w:tc>
        <w:tc>
          <w:tcPr>
            <w:tcW w:w="335" w:type="pct"/>
            <w:vAlign w:val="center"/>
          </w:tcPr>
          <w:p w14:paraId="5B5E7EC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1,1,2-三氯乙烷</w:t>
            </w:r>
          </w:p>
        </w:tc>
        <w:tc>
          <w:tcPr>
            <w:tcW w:w="292" w:type="pct"/>
            <w:vAlign w:val="center"/>
          </w:tcPr>
          <w:p w14:paraId="5331F48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3E7FACC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2800</w:t>
            </w:r>
          </w:p>
        </w:tc>
        <w:tc>
          <w:tcPr>
            <w:tcW w:w="398" w:type="pct"/>
            <w:vAlign w:val="center"/>
          </w:tcPr>
          <w:p w14:paraId="431402D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1BCF26D">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8AD2C04">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67E8F5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04EAAA4">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44F536D6">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E4580B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B68BA10">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BB6C4C4">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4DA75B9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DC196F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1DE8E8F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25</w:t>
            </w:r>
          </w:p>
        </w:tc>
        <w:tc>
          <w:tcPr>
            <w:tcW w:w="335" w:type="pct"/>
            <w:vAlign w:val="center"/>
          </w:tcPr>
          <w:p w14:paraId="0B3EF59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三氯乙烯</w:t>
            </w:r>
          </w:p>
        </w:tc>
        <w:tc>
          <w:tcPr>
            <w:tcW w:w="292" w:type="pct"/>
            <w:vAlign w:val="center"/>
          </w:tcPr>
          <w:p w14:paraId="095FBCB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38D716F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2800</w:t>
            </w:r>
          </w:p>
        </w:tc>
        <w:tc>
          <w:tcPr>
            <w:tcW w:w="398" w:type="pct"/>
            <w:vAlign w:val="center"/>
          </w:tcPr>
          <w:p w14:paraId="2E99BA5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A8E2139">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99D797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9490047">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09C72EC">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CF17404">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5FCA4B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84772C5">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80AC031">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3F7BDC5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6E2C69F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56C9E1B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26</w:t>
            </w:r>
          </w:p>
        </w:tc>
        <w:tc>
          <w:tcPr>
            <w:tcW w:w="335" w:type="pct"/>
            <w:vAlign w:val="center"/>
          </w:tcPr>
          <w:p w14:paraId="19E41A3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1,2,3-三氯丙烷</w:t>
            </w:r>
          </w:p>
        </w:tc>
        <w:tc>
          <w:tcPr>
            <w:tcW w:w="292" w:type="pct"/>
            <w:vAlign w:val="center"/>
          </w:tcPr>
          <w:p w14:paraId="5ECEA4C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3894E06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500</w:t>
            </w:r>
          </w:p>
        </w:tc>
        <w:tc>
          <w:tcPr>
            <w:tcW w:w="398" w:type="pct"/>
            <w:vAlign w:val="center"/>
          </w:tcPr>
          <w:p w14:paraId="4271B56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F48C5B3">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45D52DFB">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E51DAB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541555C">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67475F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CDDC8B6">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369DB71">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F143220">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24D3D8A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727B0D8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38EB2CD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27</w:t>
            </w:r>
          </w:p>
        </w:tc>
        <w:tc>
          <w:tcPr>
            <w:tcW w:w="335" w:type="pct"/>
            <w:vAlign w:val="center"/>
          </w:tcPr>
          <w:p w14:paraId="3124C9D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氯乙烯</w:t>
            </w:r>
          </w:p>
        </w:tc>
        <w:tc>
          <w:tcPr>
            <w:tcW w:w="292" w:type="pct"/>
            <w:vAlign w:val="center"/>
          </w:tcPr>
          <w:p w14:paraId="6B610A3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04D28FA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430</w:t>
            </w:r>
          </w:p>
        </w:tc>
        <w:tc>
          <w:tcPr>
            <w:tcW w:w="398" w:type="pct"/>
            <w:vAlign w:val="center"/>
          </w:tcPr>
          <w:p w14:paraId="1CDE4DF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760E095">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A94794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CFDD876">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165F2EC">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F25093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ADFA01B">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00E01D3">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468E993">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17D571C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61CA94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75C1CD6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w:t>
            </w:r>
          </w:p>
        </w:tc>
        <w:tc>
          <w:tcPr>
            <w:tcW w:w="335" w:type="pct"/>
            <w:vAlign w:val="center"/>
          </w:tcPr>
          <w:p w14:paraId="26F1C37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w:t>
            </w:r>
          </w:p>
        </w:tc>
        <w:tc>
          <w:tcPr>
            <w:tcW w:w="292" w:type="pct"/>
            <w:vAlign w:val="center"/>
          </w:tcPr>
          <w:p w14:paraId="23E42DA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03B84AD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4000</w:t>
            </w:r>
          </w:p>
        </w:tc>
        <w:tc>
          <w:tcPr>
            <w:tcW w:w="398" w:type="pct"/>
            <w:vAlign w:val="center"/>
          </w:tcPr>
          <w:p w14:paraId="501B0406">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7763AB0">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4DB649FA">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540E61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5C709BF">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FCDA99F">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FF10C4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D71FA7A">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48A31AF9">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344E97A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8C376A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5497BB5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29</w:t>
            </w:r>
          </w:p>
        </w:tc>
        <w:tc>
          <w:tcPr>
            <w:tcW w:w="335" w:type="pct"/>
            <w:vAlign w:val="center"/>
          </w:tcPr>
          <w:p w14:paraId="5BFA3C8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氯苯</w:t>
            </w:r>
          </w:p>
        </w:tc>
        <w:tc>
          <w:tcPr>
            <w:tcW w:w="292" w:type="pct"/>
            <w:vAlign w:val="center"/>
          </w:tcPr>
          <w:p w14:paraId="29F053D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03CE432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270000</w:t>
            </w:r>
          </w:p>
        </w:tc>
        <w:tc>
          <w:tcPr>
            <w:tcW w:w="398" w:type="pct"/>
            <w:vAlign w:val="center"/>
          </w:tcPr>
          <w:p w14:paraId="1AF3821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AD29269">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4B4788C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2564050">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1EDFBA1">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1DB1CA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DE7830A">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59B1C61">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A9C97EC">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047CF4A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417CD2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0DAC9EE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30</w:t>
            </w:r>
          </w:p>
        </w:tc>
        <w:tc>
          <w:tcPr>
            <w:tcW w:w="335" w:type="pct"/>
            <w:vAlign w:val="center"/>
          </w:tcPr>
          <w:p w14:paraId="32596F9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1,2-二氯苯</w:t>
            </w:r>
          </w:p>
        </w:tc>
        <w:tc>
          <w:tcPr>
            <w:tcW w:w="292" w:type="pct"/>
            <w:vAlign w:val="center"/>
          </w:tcPr>
          <w:p w14:paraId="2C19F17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7A51D36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560000</w:t>
            </w:r>
          </w:p>
        </w:tc>
        <w:tc>
          <w:tcPr>
            <w:tcW w:w="398" w:type="pct"/>
            <w:vAlign w:val="center"/>
          </w:tcPr>
          <w:p w14:paraId="3028CAF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7FF8C4C">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1B6114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0C1D08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66A5915">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68E86CB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7A0A77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9445B8A">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E788D88">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31DA706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1E425A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40263CE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31</w:t>
            </w:r>
          </w:p>
        </w:tc>
        <w:tc>
          <w:tcPr>
            <w:tcW w:w="335" w:type="pct"/>
            <w:vAlign w:val="center"/>
          </w:tcPr>
          <w:p w14:paraId="15FBBE7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1,4-二氯苯</w:t>
            </w:r>
          </w:p>
        </w:tc>
        <w:tc>
          <w:tcPr>
            <w:tcW w:w="292" w:type="pct"/>
            <w:vAlign w:val="center"/>
          </w:tcPr>
          <w:p w14:paraId="75C7A74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076A831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20000</w:t>
            </w:r>
          </w:p>
        </w:tc>
        <w:tc>
          <w:tcPr>
            <w:tcW w:w="398" w:type="pct"/>
            <w:vAlign w:val="center"/>
          </w:tcPr>
          <w:p w14:paraId="1C344A9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D1E945E">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92EAA3F">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E46136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162E1BB">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97AAD2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252AD6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8D42834">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E174B9A">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4EBC1E5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796509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488546C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w:t>
            </w:r>
          </w:p>
        </w:tc>
        <w:tc>
          <w:tcPr>
            <w:tcW w:w="335" w:type="pct"/>
            <w:vAlign w:val="center"/>
          </w:tcPr>
          <w:p w14:paraId="3BF9AC6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乙苯</w:t>
            </w:r>
          </w:p>
        </w:tc>
        <w:tc>
          <w:tcPr>
            <w:tcW w:w="292" w:type="pct"/>
            <w:vAlign w:val="center"/>
          </w:tcPr>
          <w:p w14:paraId="74575F9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56FA962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28000</w:t>
            </w:r>
          </w:p>
        </w:tc>
        <w:tc>
          <w:tcPr>
            <w:tcW w:w="398" w:type="pct"/>
            <w:vAlign w:val="center"/>
          </w:tcPr>
          <w:p w14:paraId="665EDA2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FE3629B">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14AB1BF">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991B346">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5973177">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4515C14">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0462770">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E63A1B1">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F3EF15E">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2CBE9CE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3C78438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4C9D8DD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33</w:t>
            </w:r>
          </w:p>
        </w:tc>
        <w:tc>
          <w:tcPr>
            <w:tcW w:w="335" w:type="pct"/>
            <w:vAlign w:val="center"/>
          </w:tcPr>
          <w:p w14:paraId="535634C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苯乙烯</w:t>
            </w:r>
          </w:p>
        </w:tc>
        <w:tc>
          <w:tcPr>
            <w:tcW w:w="292" w:type="pct"/>
            <w:vAlign w:val="center"/>
          </w:tcPr>
          <w:p w14:paraId="2D34D7A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5F41A4B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1290000</w:t>
            </w:r>
          </w:p>
        </w:tc>
        <w:tc>
          <w:tcPr>
            <w:tcW w:w="398" w:type="pct"/>
            <w:vAlign w:val="center"/>
          </w:tcPr>
          <w:p w14:paraId="7459D1A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4CD028F">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7E7EA6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7189C67">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6350896">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B97554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7AF8F7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5206A34">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79724C9">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4C6AE8F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6A4E2BC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6CC3EFF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34</w:t>
            </w:r>
          </w:p>
        </w:tc>
        <w:tc>
          <w:tcPr>
            <w:tcW w:w="335" w:type="pct"/>
            <w:vAlign w:val="center"/>
          </w:tcPr>
          <w:p w14:paraId="33DA4AC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甲苯</w:t>
            </w:r>
          </w:p>
        </w:tc>
        <w:tc>
          <w:tcPr>
            <w:tcW w:w="292" w:type="pct"/>
            <w:vAlign w:val="center"/>
          </w:tcPr>
          <w:p w14:paraId="587358A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5C1C1C5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1200000</w:t>
            </w:r>
          </w:p>
        </w:tc>
        <w:tc>
          <w:tcPr>
            <w:tcW w:w="398" w:type="pct"/>
            <w:vAlign w:val="center"/>
          </w:tcPr>
          <w:p w14:paraId="3D78E9A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2A7E17D">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D8258F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C9CE74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A619B48">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6D8F092C">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35FCC0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D2309E0">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43EAE58">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63B322E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F43D1F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53F2CF9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35</w:t>
            </w:r>
          </w:p>
        </w:tc>
        <w:tc>
          <w:tcPr>
            <w:tcW w:w="335" w:type="pct"/>
            <w:vAlign w:val="center"/>
          </w:tcPr>
          <w:p w14:paraId="2513446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间，对二甲苯</w:t>
            </w:r>
          </w:p>
        </w:tc>
        <w:tc>
          <w:tcPr>
            <w:tcW w:w="292" w:type="pct"/>
            <w:vAlign w:val="center"/>
          </w:tcPr>
          <w:p w14:paraId="6F32F34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10AB29C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570000</w:t>
            </w:r>
          </w:p>
        </w:tc>
        <w:tc>
          <w:tcPr>
            <w:tcW w:w="398" w:type="pct"/>
            <w:vAlign w:val="center"/>
          </w:tcPr>
          <w:p w14:paraId="116DB7D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9328E12">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63810FA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942153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735BF5F">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3FB5CC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D2414A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C38AE33">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457F8D1B">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49550F9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98A700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47DB073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36</w:t>
            </w:r>
          </w:p>
        </w:tc>
        <w:tc>
          <w:tcPr>
            <w:tcW w:w="335" w:type="pct"/>
            <w:vAlign w:val="center"/>
          </w:tcPr>
          <w:p w14:paraId="38AF8C1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邻二甲苯</w:t>
            </w:r>
          </w:p>
        </w:tc>
        <w:tc>
          <w:tcPr>
            <w:tcW w:w="292" w:type="pct"/>
            <w:vAlign w:val="center"/>
          </w:tcPr>
          <w:p w14:paraId="419E050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370" w:type="pct"/>
            <w:noWrap/>
            <w:vAlign w:val="center"/>
          </w:tcPr>
          <w:p w14:paraId="6634B47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640000</w:t>
            </w:r>
          </w:p>
        </w:tc>
        <w:tc>
          <w:tcPr>
            <w:tcW w:w="398" w:type="pct"/>
            <w:vAlign w:val="center"/>
          </w:tcPr>
          <w:p w14:paraId="0EFD076A">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C12257B">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F34AD7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2EF502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1E38CC3">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19BFA7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7E3A69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37A5A53">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7E804FC">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5B14018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22BA83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3EF999C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37</w:t>
            </w:r>
          </w:p>
        </w:tc>
        <w:tc>
          <w:tcPr>
            <w:tcW w:w="335" w:type="pct"/>
            <w:vAlign w:val="center"/>
          </w:tcPr>
          <w:p w14:paraId="088D7F8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2-氯苯酚</w:t>
            </w:r>
          </w:p>
        </w:tc>
        <w:tc>
          <w:tcPr>
            <w:tcW w:w="292" w:type="pct"/>
            <w:vAlign w:val="center"/>
          </w:tcPr>
          <w:p w14:paraId="3762FB4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6B4F597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2256</w:t>
            </w:r>
          </w:p>
        </w:tc>
        <w:tc>
          <w:tcPr>
            <w:tcW w:w="398" w:type="pct"/>
            <w:vAlign w:val="center"/>
          </w:tcPr>
          <w:p w14:paraId="5E290A2B">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777F3E7">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FD4CE6A">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1FFAF1F">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8EE006A">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D92DFA4">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69A5717">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A0BF640">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7F300D8">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0074213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7E85B7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5FE0AF9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38</w:t>
            </w:r>
          </w:p>
        </w:tc>
        <w:tc>
          <w:tcPr>
            <w:tcW w:w="335" w:type="pct"/>
            <w:vAlign w:val="center"/>
          </w:tcPr>
          <w:p w14:paraId="49BC9A3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硝基苯</w:t>
            </w:r>
          </w:p>
        </w:tc>
        <w:tc>
          <w:tcPr>
            <w:tcW w:w="292" w:type="pct"/>
            <w:vAlign w:val="center"/>
          </w:tcPr>
          <w:p w14:paraId="637417B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77BF10C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76</w:t>
            </w:r>
          </w:p>
        </w:tc>
        <w:tc>
          <w:tcPr>
            <w:tcW w:w="398" w:type="pct"/>
            <w:vAlign w:val="center"/>
          </w:tcPr>
          <w:p w14:paraId="77F4D80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7103DB8">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51C5FB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C91895B">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64F74FF">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61484E19">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DE911D7">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15E2923">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45D2138">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33D044B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F7363A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0809FFA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39</w:t>
            </w:r>
          </w:p>
        </w:tc>
        <w:tc>
          <w:tcPr>
            <w:tcW w:w="335" w:type="pct"/>
            <w:vAlign w:val="center"/>
          </w:tcPr>
          <w:p w14:paraId="02A0B90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萘</w:t>
            </w:r>
          </w:p>
        </w:tc>
        <w:tc>
          <w:tcPr>
            <w:tcW w:w="292" w:type="pct"/>
            <w:vAlign w:val="center"/>
          </w:tcPr>
          <w:p w14:paraId="6AE8015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6188235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70</w:t>
            </w:r>
          </w:p>
        </w:tc>
        <w:tc>
          <w:tcPr>
            <w:tcW w:w="398" w:type="pct"/>
            <w:vAlign w:val="center"/>
          </w:tcPr>
          <w:p w14:paraId="3EC1F04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12B4B1A">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64ECFB96">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27C8CD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F343521">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0E6F3C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723DDE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603FBD8">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1E1837C">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137DE2D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56F37B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68C32E4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40</w:t>
            </w:r>
          </w:p>
        </w:tc>
        <w:tc>
          <w:tcPr>
            <w:tcW w:w="335" w:type="pct"/>
            <w:vAlign w:val="center"/>
          </w:tcPr>
          <w:p w14:paraId="22D3122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苯并[a]蒽</w:t>
            </w:r>
          </w:p>
        </w:tc>
        <w:tc>
          <w:tcPr>
            <w:tcW w:w="292" w:type="pct"/>
            <w:vAlign w:val="center"/>
          </w:tcPr>
          <w:p w14:paraId="166BB95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3DB1CBF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398" w:type="pct"/>
            <w:vAlign w:val="center"/>
          </w:tcPr>
          <w:p w14:paraId="68E9C320">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AEF9603">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45AE6C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E552E1A">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4D656F1">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7DD2179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FDF027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96EABE8">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5C5B5EE">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5CE12C5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7263F38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56B911B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41</w:t>
            </w:r>
          </w:p>
        </w:tc>
        <w:tc>
          <w:tcPr>
            <w:tcW w:w="335" w:type="pct"/>
            <w:vAlign w:val="center"/>
          </w:tcPr>
          <w:p w14:paraId="14EA6A9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䓛</w:t>
            </w:r>
          </w:p>
        </w:tc>
        <w:tc>
          <w:tcPr>
            <w:tcW w:w="292" w:type="pct"/>
            <w:vAlign w:val="center"/>
          </w:tcPr>
          <w:p w14:paraId="0007B7B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431EA17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1293</w:t>
            </w:r>
          </w:p>
        </w:tc>
        <w:tc>
          <w:tcPr>
            <w:tcW w:w="398" w:type="pct"/>
            <w:vAlign w:val="center"/>
          </w:tcPr>
          <w:p w14:paraId="09246956">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4E9BDF7">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26298FA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378311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4FF0C47">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5786D4FC">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6AA5B58A">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23261D8">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11E09F32">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7148013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39F0D3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7F82336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42</w:t>
            </w:r>
          </w:p>
        </w:tc>
        <w:tc>
          <w:tcPr>
            <w:tcW w:w="335" w:type="pct"/>
            <w:vAlign w:val="center"/>
          </w:tcPr>
          <w:p w14:paraId="40FB84A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苯并[b]荧蒽</w:t>
            </w:r>
          </w:p>
        </w:tc>
        <w:tc>
          <w:tcPr>
            <w:tcW w:w="292" w:type="pct"/>
            <w:vAlign w:val="center"/>
          </w:tcPr>
          <w:p w14:paraId="0C1E0E4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7817B34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398" w:type="pct"/>
            <w:vAlign w:val="center"/>
          </w:tcPr>
          <w:p w14:paraId="4045AF0B">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C590366">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DE4480F">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9AD1F6D">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19B4002">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4BF37B6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6D1B66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64F1F53">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64719CCD">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759942A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A38451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57CB875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43</w:t>
            </w:r>
          </w:p>
        </w:tc>
        <w:tc>
          <w:tcPr>
            <w:tcW w:w="335" w:type="pct"/>
            <w:vAlign w:val="center"/>
          </w:tcPr>
          <w:p w14:paraId="36141EE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苯并[k]荧蒽</w:t>
            </w:r>
          </w:p>
        </w:tc>
        <w:tc>
          <w:tcPr>
            <w:tcW w:w="292" w:type="pct"/>
            <w:vAlign w:val="center"/>
          </w:tcPr>
          <w:p w14:paraId="3CF3296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57888DA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151</w:t>
            </w:r>
          </w:p>
        </w:tc>
        <w:tc>
          <w:tcPr>
            <w:tcW w:w="398" w:type="pct"/>
            <w:vAlign w:val="center"/>
          </w:tcPr>
          <w:p w14:paraId="2CAEA70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34A2782">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EDA8504">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02D954F">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FC5F402">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082EB165">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25819C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8E2AA76">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AB2344D">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218D711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5A883C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6BC0477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44</w:t>
            </w:r>
          </w:p>
        </w:tc>
        <w:tc>
          <w:tcPr>
            <w:tcW w:w="335" w:type="pct"/>
            <w:vAlign w:val="center"/>
          </w:tcPr>
          <w:p w14:paraId="4A83A46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苯并[a]芘</w:t>
            </w:r>
          </w:p>
        </w:tc>
        <w:tc>
          <w:tcPr>
            <w:tcW w:w="292" w:type="pct"/>
            <w:vAlign w:val="center"/>
          </w:tcPr>
          <w:p w14:paraId="3748135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6319A77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398" w:type="pct"/>
            <w:vAlign w:val="center"/>
          </w:tcPr>
          <w:p w14:paraId="6A3B9F4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C5984F1">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614DBC7C">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E44BDF4">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E3842D6">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3F68D5B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3DAF23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18B1F0A">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132B487">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1144561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1C4F83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2CD46E8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45</w:t>
            </w:r>
          </w:p>
        </w:tc>
        <w:tc>
          <w:tcPr>
            <w:tcW w:w="335" w:type="pct"/>
            <w:vAlign w:val="center"/>
          </w:tcPr>
          <w:p w14:paraId="6CA2061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茚并[1,2,3-cd]芘</w:t>
            </w:r>
          </w:p>
        </w:tc>
        <w:tc>
          <w:tcPr>
            <w:tcW w:w="292" w:type="pct"/>
            <w:vAlign w:val="center"/>
          </w:tcPr>
          <w:p w14:paraId="1ED0103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2F0AA8E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398" w:type="pct"/>
            <w:vAlign w:val="center"/>
          </w:tcPr>
          <w:p w14:paraId="46FDA19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0B2D269A">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E2EA860">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EFE6130">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3FE34102">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0C41CA03">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2EF983A">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CAFB951">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0C6546E0">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245CA8D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6423F84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4C727EB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46</w:t>
            </w:r>
          </w:p>
        </w:tc>
        <w:tc>
          <w:tcPr>
            <w:tcW w:w="335" w:type="pct"/>
            <w:vAlign w:val="center"/>
          </w:tcPr>
          <w:p w14:paraId="5F730EB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二苯并[a,h]蒽</w:t>
            </w:r>
          </w:p>
        </w:tc>
        <w:tc>
          <w:tcPr>
            <w:tcW w:w="292" w:type="pct"/>
            <w:vAlign w:val="center"/>
          </w:tcPr>
          <w:p w14:paraId="5C074D3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1F2A9B5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398" w:type="pct"/>
            <w:vAlign w:val="center"/>
          </w:tcPr>
          <w:p w14:paraId="40970AD6">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7D879B97">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668E69E">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164117F">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6FFDD4C">
            <w:pPr>
              <w:widowControl/>
              <w:adjustRightInd/>
              <w:snapToGrid/>
              <w:spacing w:line="240" w:lineRule="auto"/>
              <w:ind w:firstLine="0" w:firstLineChars="0"/>
              <w:jc w:val="center"/>
              <w:rPr>
                <w:rFonts w:cs="Times New Roman"/>
                <w:kern w:val="0"/>
                <w:sz w:val="21"/>
                <w:szCs w:val="21"/>
              </w:rPr>
            </w:pPr>
          </w:p>
        </w:tc>
        <w:tc>
          <w:tcPr>
            <w:tcW w:w="401" w:type="pct"/>
            <w:tcBorders>
              <w:top w:val="single" w:color="auto" w:sz="4" w:space="0"/>
              <w:left w:val="single" w:color="auto" w:sz="4" w:space="0"/>
              <w:bottom w:val="single" w:color="auto" w:sz="4" w:space="0"/>
              <w:right w:val="single" w:color="auto" w:sz="4" w:space="0"/>
            </w:tcBorders>
            <w:vAlign w:val="center"/>
          </w:tcPr>
          <w:p w14:paraId="60D9943C">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618A3A8">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4A4B200C">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3F195928">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4A7E237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1DCF9C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68" w:type="pct"/>
            <w:noWrap/>
            <w:vAlign w:val="center"/>
          </w:tcPr>
          <w:p w14:paraId="52F7B5E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47</w:t>
            </w:r>
          </w:p>
        </w:tc>
        <w:tc>
          <w:tcPr>
            <w:tcW w:w="335" w:type="pct"/>
            <w:vAlign w:val="center"/>
          </w:tcPr>
          <w:p w14:paraId="0409FBB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苯胺</w:t>
            </w:r>
          </w:p>
        </w:tc>
        <w:tc>
          <w:tcPr>
            <w:tcW w:w="292" w:type="pct"/>
            <w:vAlign w:val="center"/>
          </w:tcPr>
          <w:p w14:paraId="0E09858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370" w:type="pct"/>
            <w:noWrap/>
            <w:vAlign w:val="center"/>
          </w:tcPr>
          <w:p w14:paraId="1E553A4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260</w:t>
            </w:r>
          </w:p>
        </w:tc>
        <w:tc>
          <w:tcPr>
            <w:tcW w:w="398" w:type="pct"/>
            <w:vAlign w:val="center"/>
          </w:tcPr>
          <w:p w14:paraId="46AA9222">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8B50D5A">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74CDF7DB">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1CAA7550">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2632F24">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421450F1">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207217BA">
            <w:pPr>
              <w:widowControl/>
              <w:adjustRightInd/>
              <w:snapToGrid/>
              <w:spacing w:line="240" w:lineRule="auto"/>
              <w:ind w:firstLine="0" w:firstLineChars="0"/>
              <w:jc w:val="center"/>
              <w:rPr>
                <w:rFonts w:cs="Times New Roman"/>
                <w:kern w:val="0"/>
                <w:sz w:val="21"/>
                <w:szCs w:val="21"/>
              </w:rPr>
            </w:pPr>
          </w:p>
        </w:tc>
        <w:tc>
          <w:tcPr>
            <w:tcW w:w="398" w:type="pct"/>
            <w:vAlign w:val="center"/>
          </w:tcPr>
          <w:p w14:paraId="5404FCCE">
            <w:pPr>
              <w:widowControl/>
              <w:adjustRightInd/>
              <w:snapToGrid/>
              <w:spacing w:line="240" w:lineRule="auto"/>
              <w:ind w:firstLine="0" w:firstLineChars="0"/>
              <w:jc w:val="center"/>
              <w:rPr>
                <w:rFonts w:cs="Times New Roman"/>
                <w:kern w:val="0"/>
                <w:sz w:val="21"/>
                <w:szCs w:val="21"/>
              </w:rPr>
            </w:pPr>
          </w:p>
        </w:tc>
        <w:tc>
          <w:tcPr>
            <w:tcW w:w="401" w:type="pct"/>
            <w:vAlign w:val="center"/>
          </w:tcPr>
          <w:p w14:paraId="5E635A8D">
            <w:pPr>
              <w:widowControl/>
              <w:adjustRightInd/>
              <w:snapToGrid/>
              <w:spacing w:line="240" w:lineRule="auto"/>
              <w:ind w:firstLine="0" w:firstLineChars="0"/>
              <w:jc w:val="center"/>
              <w:rPr>
                <w:rFonts w:cs="Times New Roman"/>
                <w:kern w:val="0"/>
                <w:sz w:val="21"/>
                <w:szCs w:val="21"/>
              </w:rPr>
            </w:pPr>
          </w:p>
        </w:tc>
        <w:tc>
          <w:tcPr>
            <w:tcW w:w="244" w:type="pct"/>
            <w:noWrap/>
            <w:vAlign w:val="center"/>
          </w:tcPr>
          <w:p w14:paraId="2495CCC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bl>
    <w:p w14:paraId="35673630">
      <w:pPr>
        <w:ind w:firstLine="198" w:firstLineChars="82"/>
        <w:jc w:val="center"/>
        <w:rPr>
          <w:rFonts w:cs="Times New Roman"/>
          <w:b/>
          <w:bCs/>
        </w:rPr>
      </w:pPr>
      <w:r>
        <w:rPr>
          <w:rFonts w:cs="Times New Roman"/>
          <w:b/>
          <w:bCs/>
        </w:rPr>
        <w:t>表5.2</w:t>
      </w:r>
      <w:r>
        <w:rPr>
          <w:rFonts w:hint="eastAsia" w:cs="Times New Roman"/>
          <w:b/>
          <w:bCs/>
        </w:rPr>
        <w:t>.4-2（2）</w:t>
      </w:r>
      <w:r>
        <w:rPr>
          <w:rFonts w:cs="Times New Roman"/>
          <w:b/>
          <w:bCs/>
        </w:rPr>
        <w:t xml:space="preserve">  土壤环境质量现状监测及评价结果表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947"/>
        <w:gridCol w:w="2544"/>
        <w:gridCol w:w="1385"/>
        <w:gridCol w:w="2392"/>
        <w:gridCol w:w="2035"/>
        <w:gridCol w:w="2041"/>
        <w:gridCol w:w="2038"/>
        <w:gridCol w:w="1513"/>
      </w:tblGrid>
      <w:tr w14:paraId="315F23D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318" w:type="pct"/>
            <w:vMerge w:val="restart"/>
            <w:vAlign w:val="center"/>
          </w:tcPr>
          <w:p w14:paraId="5396A2A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序号</w:t>
            </w:r>
          </w:p>
        </w:tc>
        <w:tc>
          <w:tcPr>
            <w:tcW w:w="854" w:type="pct"/>
            <w:vMerge w:val="restart"/>
            <w:vAlign w:val="center"/>
          </w:tcPr>
          <w:p w14:paraId="54EBE5D8">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污染物项目</w:t>
            </w:r>
          </w:p>
        </w:tc>
        <w:tc>
          <w:tcPr>
            <w:tcW w:w="465" w:type="pct"/>
            <w:vMerge w:val="restart"/>
            <w:vAlign w:val="center"/>
          </w:tcPr>
          <w:p w14:paraId="78DD7A3D">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单位</w:t>
            </w:r>
          </w:p>
        </w:tc>
        <w:tc>
          <w:tcPr>
            <w:tcW w:w="803" w:type="pct"/>
            <w:vMerge w:val="restart"/>
            <w:vAlign w:val="center"/>
          </w:tcPr>
          <w:p w14:paraId="63A77024">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第二类建设用地</w:t>
            </w:r>
          </w:p>
        </w:tc>
        <w:tc>
          <w:tcPr>
            <w:tcW w:w="683" w:type="pct"/>
            <w:vAlign w:val="center"/>
          </w:tcPr>
          <w:p w14:paraId="29860A31">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 xml:space="preserve">T4 </w:t>
            </w:r>
          </w:p>
        </w:tc>
        <w:tc>
          <w:tcPr>
            <w:tcW w:w="685" w:type="pct"/>
            <w:vAlign w:val="center"/>
          </w:tcPr>
          <w:p w14:paraId="1641CFF9">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T5</w:t>
            </w:r>
          </w:p>
        </w:tc>
        <w:tc>
          <w:tcPr>
            <w:tcW w:w="684" w:type="pct"/>
            <w:vAlign w:val="center"/>
          </w:tcPr>
          <w:p w14:paraId="75D43295">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T6</w:t>
            </w:r>
          </w:p>
        </w:tc>
        <w:tc>
          <w:tcPr>
            <w:tcW w:w="508" w:type="pct"/>
            <w:vMerge w:val="restart"/>
            <w:vAlign w:val="center"/>
          </w:tcPr>
          <w:p w14:paraId="68A587F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达标情况</w:t>
            </w:r>
          </w:p>
        </w:tc>
      </w:tr>
      <w:tr w14:paraId="65C6A47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318" w:type="pct"/>
            <w:vMerge w:val="continue"/>
            <w:vAlign w:val="center"/>
          </w:tcPr>
          <w:p w14:paraId="29EFDA82">
            <w:pPr>
              <w:widowControl/>
              <w:adjustRightInd/>
              <w:snapToGrid/>
              <w:spacing w:line="240" w:lineRule="auto"/>
              <w:ind w:firstLine="0" w:firstLineChars="0"/>
              <w:jc w:val="center"/>
              <w:rPr>
                <w:rFonts w:cs="Times New Roman"/>
                <w:b/>
                <w:bCs/>
                <w:kern w:val="0"/>
                <w:sz w:val="21"/>
                <w:szCs w:val="21"/>
              </w:rPr>
            </w:pPr>
          </w:p>
        </w:tc>
        <w:tc>
          <w:tcPr>
            <w:tcW w:w="854" w:type="pct"/>
            <w:vMerge w:val="continue"/>
            <w:vAlign w:val="center"/>
          </w:tcPr>
          <w:p w14:paraId="719E856A">
            <w:pPr>
              <w:widowControl/>
              <w:adjustRightInd/>
              <w:snapToGrid/>
              <w:spacing w:line="240" w:lineRule="auto"/>
              <w:ind w:firstLine="0" w:firstLineChars="0"/>
              <w:jc w:val="center"/>
              <w:rPr>
                <w:rFonts w:cs="Times New Roman"/>
                <w:b/>
                <w:bCs/>
                <w:kern w:val="0"/>
                <w:sz w:val="21"/>
                <w:szCs w:val="21"/>
              </w:rPr>
            </w:pPr>
          </w:p>
        </w:tc>
        <w:tc>
          <w:tcPr>
            <w:tcW w:w="465" w:type="pct"/>
            <w:vMerge w:val="continue"/>
            <w:vAlign w:val="center"/>
          </w:tcPr>
          <w:p w14:paraId="69712BB1">
            <w:pPr>
              <w:widowControl/>
              <w:adjustRightInd/>
              <w:snapToGrid/>
              <w:spacing w:line="240" w:lineRule="auto"/>
              <w:ind w:firstLine="0" w:firstLineChars="0"/>
              <w:jc w:val="center"/>
              <w:rPr>
                <w:rFonts w:cs="Times New Roman"/>
                <w:b/>
                <w:bCs/>
                <w:kern w:val="0"/>
                <w:sz w:val="21"/>
                <w:szCs w:val="21"/>
              </w:rPr>
            </w:pPr>
          </w:p>
        </w:tc>
        <w:tc>
          <w:tcPr>
            <w:tcW w:w="803" w:type="pct"/>
            <w:vMerge w:val="continue"/>
            <w:vAlign w:val="center"/>
          </w:tcPr>
          <w:p w14:paraId="35A60CA1">
            <w:pPr>
              <w:widowControl/>
              <w:adjustRightInd/>
              <w:snapToGrid/>
              <w:spacing w:line="240" w:lineRule="auto"/>
              <w:ind w:firstLine="0" w:firstLineChars="0"/>
              <w:jc w:val="center"/>
              <w:rPr>
                <w:rFonts w:cs="Times New Roman"/>
                <w:b/>
                <w:bCs/>
                <w:kern w:val="0"/>
                <w:sz w:val="21"/>
                <w:szCs w:val="21"/>
              </w:rPr>
            </w:pPr>
          </w:p>
        </w:tc>
        <w:tc>
          <w:tcPr>
            <w:tcW w:w="683" w:type="pct"/>
            <w:vAlign w:val="center"/>
          </w:tcPr>
          <w:p w14:paraId="3E3F4279">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0~0.2m</w:t>
            </w:r>
          </w:p>
        </w:tc>
        <w:tc>
          <w:tcPr>
            <w:tcW w:w="685" w:type="pct"/>
            <w:vAlign w:val="center"/>
          </w:tcPr>
          <w:p w14:paraId="1BE5E876">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0~0.2m</w:t>
            </w:r>
          </w:p>
        </w:tc>
        <w:tc>
          <w:tcPr>
            <w:tcW w:w="684" w:type="pct"/>
            <w:vAlign w:val="center"/>
          </w:tcPr>
          <w:p w14:paraId="5E13BBCD">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0~0.2m</w:t>
            </w:r>
          </w:p>
        </w:tc>
        <w:tc>
          <w:tcPr>
            <w:tcW w:w="508" w:type="pct"/>
            <w:vMerge w:val="continue"/>
            <w:vAlign w:val="center"/>
          </w:tcPr>
          <w:p w14:paraId="36188582">
            <w:pPr>
              <w:widowControl/>
              <w:adjustRightInd/>
              <w:snapToGrid/>
              <w:spacing w:line="240" w:lineRule="auto"/>
              <w:ind w:firstLine="0" w:firstLineChars="0"/>
              <w:jc w:val="center"/>
              <w:rPr>
                <w:rFonts w:cs="Times New Roman"/>
                <w:b/>
                <w:bCs/>
                <w:kern w:val="0"/>
                <w:sz w:val="21"/>
                <w:szCs w:val="21"/>
              </w:rPr>
            </w:pPr>
          </w:p>
        </w:tc>
      </w:tr>
      <w:tr w14:paraId="6AB8BC0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318" w:type="pct"/>
            <w:vMerge w:val="continue"/>
            <w:vAlign w:val="center"/>
          </w:tcPr>
          <w:p w14:paraId="10A14E91">
            <w:pPr>
              <w:widowControl/>
              <w:adjustRightInd/>
              <w:snapToGrid/>
              <w:spacing w:line="240" w:lineRule="auto"/>
              <w:ind w:firstLine="0" w:firstLineChars="0"/>
              <w:jc w:val="center"/>
              <w:rPr>
                <w:rFonts w:cs="Times New Roman"/>
                <w:b/>
                <w:bCs/>
                <w:kern w:val="0"/>
                <w:sz w:val="21"/>
                <w:szCs w:val="21"/>
              </w:rPr>
            </w:pPr>
          </w:p>
        </w:tc>
        <w:tc>
          <w:tcPr>
            <w:tcW w:w="854" w:type="pct"/>
            <w:vMerge w:val="continue"/>
            <w:vAlign w:val="center"/>
          </w:tcPr>
          <w:p w14:paraId="174FCD85">
            <w:pPr>
              <w:widowControl/>
              <w:adjustRightInd/>
              <w:snapToGrid/>
              <w:spacing w:line="240" w:lineRule="auto"/>
              <w:ind w:firstLine="0" w:firstLineChars="0"/>
              <w:jc w:val="center"/>
              <w:rPr>
                <w:rFonts w:cs="Times New Roman"/>
                <w:b/>
                <w:bCs/>
                <w:kern w:val="0"/>
                <w:sz w:val="21"/>
                <w:szCs w:val="21"/>
              </w:rPr>
            </w:pPr>
          </w:p>
        </w:tc>
        <w:tc>
          <w:tcPr>
            <w:tcW w:w="465" w:type="pct"/>
            <w:vMerge w:val="continue"/>
            <w:vAlign w:val="center"/>
          </w:tcPr>
          <w:p w14:paraId="6B8C2DAC">
            <w:pPr>
              <w:widowControl/>
              <w:adjustRightInd/>
              <w:snapToGrid/>
              <w:spacing w:line="240" w:lineRule="auto"/>
              <w:ind w:firstLine="0" w:firstLineChars="0"/>
              <w:jc w:val="center"/>
              <w:rPr>
                <w:rFonts w:cs="Times New Roman"/>
                <w:b/>
                <w:bCs/>
                <w:kern w:val="0"/>
                <w:sz w:val="21"/>
                <w:szCs w:val="21"/>
              </w:rPr>
            </w:pPr>
          </w:p>
        </w:tc>
        <w:tc>
          <w:tcPr>
            <w:tcW w:w="803" w:type="pct"/>
            <w:vAlign w:val="center"/>
          </w:tcPr>
          <w:p w14:paraId="7BC10ED3">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筛选值</w:t>
            </w:r>
          </w:p>
        </w:tc>
        <w:tc>
          <w:tcPr>
            <w:tcW w:w="683" w:type="pct"/>
            <w:noWrap/>
            <w:vAlign w:val="center"/>
          </w:tcPr>
          <w:p w14:paraId="3862B1DC">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685" w:type="pct"/>
            <w:noWrap/>
            <w:vAlign w:val="center"/>
          </w:tcPr>
          <w:p w14:paraId="3D4E0C7B">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684" w:type="pct"/>
            <w:noWrap/>
            <w:vAlign w:val="center"/>
          </w:tcPr>
          <w:p w14:paraId="76419010">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监测值</w:t>
            </w:r>
          </w:p>
        </w:tc>
        <w:tc>
          <w:tcPr>
            <w:tcW w:w="508" w:type="pct"/>
            <w:vMerge w:val="continue"/>
            <w:vAlign w:val="center"/>
          </w:tcPr>
          <w:p w14:paraId="4C40BDA8">
            <w:pPr>
              <w:widowControl/>
              <w:adjustRightInd/>
              <w:snapToGrid/>
              <w:spacing w:line="240" w:lineRule="auto"/>
              <w:ind w:firstLine="0" w:firstLineChars="0"/>
              <w:jc w:val="center"/>
              <w:rPr>
                <w:rFonts w:cs="Times New Roman"/>
                <w:b/>
                <w:bCs/>
                <w:kern w:val="0"/>
                <w:sz w:val="21"/>
                <w:szCs w:val="21"/>
              </w:rPr>
            </w:pPr>
          </w:p>
        </w:tc>
      </w:tr>
      <w:tr w14:paraId="40A5019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4C117AB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w:t>
            </w:r>
          </w:p>
        </w:tc>
        <w:tc>
          <w:tcPr>
            <w:tcW w:w="854" w:type="pct"/>
            <w:vAlign w:val="center"/>
          </w:tcPr>
          <w:p w14:paraId="559E484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pH值</w:t>
            </w:r>
          </w:p>
        </w:tc>
        <w:tc>
          <w:tcPr>
            <w:tcW w:w="465" w:type="pct"/>
            <w:vAlign w:val="center"/>
          </w:tcPr>
          <w:p w14:paraId="3446A3C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无量纲</w:t>
            </w:r>
          </w:p>
        </w:tc>
        <w:tc>
          <w:tcPr>
            <w:tcW w:w="803" w:type="pct"/>
            <w:noWrap/>
            <w:vAlign w:val="center"/>
          </w:tcPr>
          <w:p w14:paraId="1506E68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683" w:type="pct"/>
            <w:tcBorders>
              <w:top w:val="single" w:color="auto" w:sz="4" w:space="0"/>
              <w:left w:val="single" w:color="auto" w:sz="4" w:space="0"/>
              <w:bottom w:val="single" w:color="auto" w:sz="4" w:space="0"/>
              <w:right w:val="single" w:color="auto" w:sz="4" w:space="0"/>
            </w:tcBorders>
            <w:vAlign w:val="center"/>
          </w:tcPr>
          <w:p w14:paraId="44C6E14C">
            <w:pPr>
              <w:widowControl/>
              <w:adjustRightInd/>
              <w:snapToGrid/>
              <w:spacing w:line="240" w:lineRule="auto"/>
              <w:ind w:firstLine="0" w:firstLineChars="0"/>
              <w:jc w:val="center"/>
              <w:rPr>
                <w:rFonts w:cs="Times New Roman"/>
                <w:kern w:val="0"/>
                <w:sz w:val="21"/>
                <w:szCs w:val="21"/>
              </w:rPr>
            </w:pPr>
          </w:p>
        </w:tc>
        <w:tc>
          <w:tcPr>
            <w:tcW w:w="685" w:type="pct"/>
            <w:tcBorders>
              <w:top w:val="single" w:color="auto" w:sz="4" w:space="0"/>
              <w:left w:val="single" w:color="auto" w:sz="4" w:space="0"/>
              <w:bottom w:val="single" w:color="auto" w:sz="4" w:space="0"/>
              <w:right w:val="single" w:color="auto" w:sz="4" w:space="0"/>
            </w:tcBorders>
            <w:vAlign w:val="center"/>
          </w:tcPr>
          <w:p w14:paraId="1CBDFE0C">
            <w:pPr>
              <w:widowControl/>
              <w:adjustRightInd/>
              <w:snapToGrid/>
              <w:spacing w:line="240" w:lineRule="auto"/>
              <w:ind w:firstLine="0" w:firstLineChars="0"/>
              <w:jc w:val="center"/>
              <w:rPr>
                <w:rFonts w:cs="Times New Roman"/>
                <w:kern w:val="0"/>
                <w:sz w:val="21"/>
                <w:szCs w:val="21"/>
              </w:rPr>
            </w:pPr>
          </w:p>
        </w:tc>
        <w:tc>
          <w:tcPr>
            <w:tcW w:w="684" w:type="pct"/>
            <w:tcBorders>
              <w:top w:val="single" w:color="auto" w:sz="4" w:space="0"/>
              <w:left w:val="single" w:color="auto" w:sz="4" w:space="0"/>
              <w:bottom w:val="single" w:color="auto" w:sz="4" w:space="0"/>
              <w:right w:val="single" w:color="auto" w:sz="4" w:space="0"/>
            </w:tcBorders>
            <w:vAlign w:val="center"/>
          </w:tcPr>
          <w:p w14:paraId="3FC7D93E">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70E5F2E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E08355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153A6D4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w:t>
            </w:r>
          </w:p>
        </w:tc>
        <w:tc>
          <w:tcPr>
            <w:tcW w:w="854" w:type="pct"/>
            <w:vAlign w:val="center"/>
          </w:tcPr>
          <w:p w14:paraId="7D7FD0F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铜</w:t>
            </w:r>
          </w:p>
        </w:tc>
        <w:tc>
          <w:tcPr>
            <w:tcW w:w="465" w:type="pct"/>
            <w:vAlign w:val="center"/>
          </w:tcPr>
          <w:p w14:paraId="2B80F4E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0D3FA23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18000</w:t>
            </w:r>
          </w:p>
        </w:tc>
        <w:tc>
          <w:tcPr>
            <w:tcW w:w="683" w:type="pct"/>
            <w:tcBorders>
              <w:top w:val="single" w:color="auto" w:sz="4" w:space="0"/>
              <w:left w:val="single" w:color="auto" w:sz="4" w:space="0"/>
              <w:bottom w:val="single" w:color="auto" w:sz="4" w:space="0"/>
              <w:right w:val="single" w:color="auto" w:sz="4" w:space="0"/>
            </w:tcBorders>
            <w:vAlign w:val="center"/>
          </w:tcPr>
          <w:p w14:paraId="5D3F44EA">
            <w:pPr>
              <w:widowControl/>
              <w:adjustRightInd/>
              <w:snapToGrid/>
              <w:spacing w:line="240" w:lineRule="auto"/>
              <w:ind w:firstLine="0" w:firstLineChars="0"/>
              <w:jc w:val="center"/>
              <w:rPr>
                <w:rFonts w:cs="Times New Roman"/>
                <w:kern w:val="0"/>
                <w:sz w:val="21"/>
                <w:szCs w:val="21"/>
              </w:rPr>
            </w:pPr>
          </w:p>
        </w:tc>
        <w:tc>
          <w:tcPr>
            <w:tcW w:w="685" w:type="pct"/>
            <w:tcBorders>
              <w:top w:val="single" w:color="auto" w:sz="4" w:space="0"/>
              <w:left w:val="single" w:color="auto" w:sz="4" w:space="0"/>
              <w:bottom w:val="single" w:color="auto" w:sz="4" w:space="0"/>
              <w:right w:val="single" w:color="auto" w:sz="4" w:space="0"/>
            </w:tcBorders>
            <w:vAlign w:val="center"/>
          </w:tcPr>
          <w:p w14:paraId="5F43A789">
            <w:pPr>
              <w:widowControl/>
              <w:adjustRightInd/>
              <w:snapToGrid/>
              <w:spacing w:line="240" w:lineRule="auto"/>
              <w:ind w:firstLine="0" w:firstLineChars="0"/>
              <w:jc w:val="center"/>
              <w:rPr>
                <w:rFonts w:cs="Times New Roman"/>
                <w:kern w:val="0"/>
                <w:sz w:val="21"/>
                <w:szCs w:val="21"/>
              </w:rPr>
            </w:pPr>
          </w:p>
        </w:tc>
        <w:tc>
          <w:tcPr>
            <w:tcW w:w="684" w:type="pct"/>
            <w:tcBorders>
              <w:top w:val="single" w:color="auto" w:sz="4" w:space="0"/>
              <w:left w:val="single" w:color="auto" w:sz="4" w:space="0"/>
              <w:bottom w:val="single" w:color="auto" w:sz="4" w:space="0"/>
              <w:right w:val="single" w:color="auto" w:sz="4" w:space="0"/>
            </w:tcBorders>
            <w:vAlign w:val="center"/>
          </w:tcPr>
          <w:p w14:paraId="417F2D81">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4701759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7CF67FF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3BF3E3A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w:t>
            </w:r>
          </w:p>
        </w:tc>
        <w:tc>
          <w:tcPr>
            <w:tcW w:w="854" w:type="pct"/>
            <w:vAlign w:val="center"/>
          </w:tcPr>
          <w:p w14:paraId="1671B10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镍</w:t>
            </w:r>
          </w:p>
        </w:tc>
        <w:tc>
          <w:tcPr>
            <w:tcW w:w="465" w:type="pct"/>
            <w:vAlign w:val="center"/>
          </w:tcPr>
          <w:p w14:paraId="22A1ED5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391B874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900</w:t>
            </w:r>
          </w:p>
        </w:tc>
        <w:tc>
          <w:tcPr>
            <w:tcW w:w="683" w:type="pct"/>
            <w:tcBorders>
              <w:top w:val="single" w:color="auto" w:sz="4" w:space="0"/>
              <w:left w:val="single" w:color="auto" w:sz="4" w:space="0"/>
              <w:bottom w:val="single" w:color="auto" w:sz="4" w:space="0"/>
              <w:right w:val="single" w:color="auto" w:sz="4" w:space="0"/>
            </w:tcBorders>
            <w:vAlign w:val="center"/>
          </w:tcPr>
          <w:p w14:paraId="7021E371">
            <w:pPr>
              <w:widowControl/>
              <w:adjustRightInd/>
              <w:snapToGrid/>
              <w:spacing w:line="240" w:lineRule="auto"/>
              <w:ind w:firstLine="0" w:firstLineChars="0"/>
              <w:jc w:val="center"/>
              <w:rPr>
                <w:rFonts w:cs="Times New Roman"/>
                <w:kern w:val="0"/>
                <w:sz w:val="21"/>
                <w:szCs w:val="21"/>
              </w:rPr>
            </w:pPr>
          </w:p>
        </w:tc>
        <w:tc>
          <w:tcPr>
            <w:tcW w:w="685" w:type="pct"/>
            <w:tcBorders>
              <w:top w:val="single" w:color="auto" w:sz="4" w:space="0"/>
              <w:left w:val="single" w:color="auto" w:sz="4" w:space="0"/>
              <w:bottom w:val="single" w:color="auto" w:sz="4" w:space="0"/>
              <w:right w:val="single" w:color="auto" w:sz="4" w:space="0"/>
            </w:tcBorders>
            <w:vAlign w:val="center"/>
          </w:tcPr>
          <w:p w14:paraId="5F1F63C7">
            <w:pPr>
              <w:widowControl/>
              <w:adjustRightInd/>
              <w:snapToGrid/>
              <w:spacing w:line="240" w:lineRule="auto"/>
              <w:ind w:firstLine="0" w:firstLineChars="0"/>
              <w:jc w:val="center"/>
              <w:rPr>
                <w:rFonts w:cs="Times New Roman"/>
                <w:kern w:val="0"/>
                <w:sz w:val="21"/>
                <w:szCs w:val="21"/>
              </w:rPr>
            </w:pPr>
          </w:p>
        </w:tc>
        <w:tc>
          <w:tcPr>
            <w:tcW w:w="684" w:type="pct"/>
            <w:tcBorders>
              <w:top w:val="single" w:color="auto" w:sz="4" w:space="0"/>
              <w:left w:val="single" w:color="auto" w:sz="4" w:space="0"/>
              <w:bottom w:val="single" w:color="auto" w:sz="4" w:space="0"/>
              <w:right w:val="single" w:color="auto" w:sz="4" w:space="0"/>
            </w:tcBorders>
            <w:vAlign w:val="center"/>
          </w:tcPr>
          <w:p w14:paraId="5243C1B4">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0C6AEC4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8EE66B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1797CDF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w:t>
            </w:r>
          </w:p>
        </w:tc>
        <w:tc>
          <w:tcPr>
            <w:tcW w:w="854" w:type="pct"/>
            <w:vAlign w:val="center"/>
          </w:tcPr>
          <w:p w14:paraId="35C66A0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铅</w:t>
            </w:r>
          </w:p>
        </w:tc>
        <w:tc>
          <w:tcPr>
            <w:tcW w:w="465" w:type="pct"/>
            <w:vAlign w:val="center"/>
          </w:tcPr>
          <w:p w14:paraId="17DD955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2AB5D59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800</w:t>
            </w:r>
          </w:p>
        </w:tc>
        <w:tc>
          <w:tcPr>
            <w:tcW w:w="683" w:type="pct"/>
            <w:tcBorders>
              <w:top w:val="single" w:color="auto" w:sz="4" w:space="0"/>
              <w:left w:val="single" w:color="auto" w:sz="4" w:space="0"/>
              <w:bottom w:val="single" w:color="auto" w:sz="4" w:space="0"/>
              <w:right w:val="single" w:color="auto" w:sz="4" w:space="0"/>
            </w:tcBorders>
            <w:vAlign w:val="center"/>
          </w:tcPr>
          <w:p w14:paraId="1CCFA5D3">
            <w:pPr>
              <w:widowControl/>
              <w:adjustRightInd/>
              <w:snapToGrid/>
              <w:spacing w:line="240" w:lineRule="auto"/>
              <w:ind w:firstLine="0" w:firstLineChars="0"/>
              <w:jc w:val="center"/>
              <w:rPr>
                <w:rFonts w:cs="Times New Roman"/>
                <w:kern w:val="0"/>
                <w:sz w:val="21"/>
                <w:szCs w:val="21"/>
              </w:rPr>
            </w:pPr>
          </w:p>
        </w:tc>
        <w:tc>
          <w:tcPr>
            <w:tcW w:w="685" w:type="pct"/>
            <w:tcBorders>
              <w:top w:val="single" w:color="auto" w:sz="4" w:space="0"/>
              <w:left w:val="single" w:color="auto" w:sz="4" w:space="0"/>
              <w:bottom w:val="single" w:color="auto" w:sz="4" w:space="0"/>
              <w:right w:val="single" w:color="auto" w:sz="4" w:space="0"/>
            </w:tcBorders>
            <w:vAlign w:val="center"/>
          </w:tcPr>
          <w:p w14:paraId="65194A52">
            <w:pPr>
              <w:widowControl/>
              <w:adjustRightInd/>
              <w:snapToGrid/>
              <w:spacing w:line="240" w:lineRule="auto"/>
              <w:ind w:firstLine="0" w:firstLineChars="0"/>
              <w:jc w:val="center"/>
              <w:rPr>
                <w:rFonts w:cs="Times New Roman"/>
                <w:kern w:val="0"/>
                <w:sz w:val="21"/>
                <w:szCs w:val="21"/>
              </w:rPr>
            </w:pPr>
          </w:p>
        </w:tc>
        <w:tc>
          <w:tcPr>
            <w:tcW w:w="684" w:type="pct"/>
            <w:tcBorders>
              <w:top w:val="single" w:color="auto" w:sz="4" w:space="0"/>
              <w:left w:val="single" w:color="auto" w:sz="4" w:space="0"/>
              <w:bottom w:val="single" w:color="auto" w:sz="4" w:space="0"/>
              <w:right w:val="single" w:color="auto" w:sz="4" w:space="0"/>
            </w:tcBorders>
            <w:vAlign w:val="center"/>
          </w:tcPr>
          <w:p w14:paraId="16450E3F">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7240544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14C1E6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5CE7271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w:t>
            </w:r>
          </w:p>
        </w:tc>
        <w:tc>
          <w:tcPr>
            <w:tcW w:w="854" w:type="pct"/>
            <w:vAlign w:val="center"/>
          </w:tcPr>
          <w:p w14:paraId="2AD26D9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镉</w:t>
            </w:r>
          </w:p>
        </w:tc>
        <w:tc>
          <w:tcPr>
            <w:tcW w:w="465" w:type="pct"/>
            <w:vAlign w:val="center"/>
          </w:tcPr>
          <w:p w14:paraId="65C2754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701AB6B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65</w:t>
            </w:r>
          </w:p>
        </w:tc>
        <w:tc>
          <w:tcPr>
            <w:tcW w:w="683" w:type="pct"/>
            <w:tcBorders>
              <w:top w:val="single" w:color="auto" w:sz="4" w:space="0"/>
              <w:left w:val="single" w:color="auto" w:sz="4" w:space="0"/>
              <w:bottom w:val="single" w:color="auto" w:sz="4" w:space="0"/>
              <w:right w:val="single" w:color="auto" w:sz="4" w:space="0"/>
            </w:tcBorders>
            <w:vAlign w:val="center"/>
          </w:tcPr>
          <w:p w14:paraId="4BE100C5">
            <w:pPr>
              <w:widowControl/>
              <w:adjustRightInd/>
              <w:snapToGrid/>
              <w:spacing w:line="240" w:lineRule="auto"/>
              <w:ind w:firstLine="0" w:firstLineChars="0"/>
              <w:jc w:val="center"/>
              <w:rPr>
                <w:rFonts w:cs="Times New Roman"/>
                <w:kern w:val="0"/>
                <w:sz w:val="21"/>
                <w:szCs w:val="21"/>
              </w:rPr>
            </w:pPr>
          </w:p>
        </w:tc>
        <w:tc>
          <w:tcPr>
            <w:tcW w:w="685" w:type="pct"/>
            <w:tcBorders>
              <w:top w:val="single" w:color="auto" w:sz="4" w:space="0"/>
              <w:left w:val="single" w:color="auto" w:sz="4" w:space="0"/>
              <w:bottom w:val="single" w:color="auto" w:sz="4" w:space="0"/>
              <w:right w:val="single" w:color="auto" w:sz="4" w:space="0"/>
            </w:tcBorders>
            <w:vAlign w:val="center"/>
          </w:tcPr>
          <w:p w14:paraId="11E76182">
            <w:pPr>
              <w:widowControl/>
              <w:adjustRightInd/>
              <w:snapToGrid/>
              <w:spacing w:line="240" w:lineRule="auto"/>
              <w:ind w:firstLine="0" w:firstLineChars="0"/>
              <w:jc w:val="center"/>
              <w:rPr>
                <w:rFonts w:cs="Times New Roman"/>
                <w:kern w:val="0"/>
                <w:sz w:val="21"/>
                <w:szCs w:val="21"/>
              </w:rPr>
            </w:pPr>
          </w:p>
        </w:tc>
        <w:tc>
          <w:tcPr>
            <w:tcW w:w="684" w:type="pct"/>
            <w:tcBorders>
              <w:top w:val="single" w:color="auto" w:sz="4" w:space="0"/>
              <w:left w:val="single" w:color="auto" w:sz="4" w:space="0"/>
              <w:bottom w:val="single" w:color="auto" w:sz="4" w:space="0"/>
              <w:right w:val="single" w:color="auto" w:sz="4" w:space="0"/>
            </w:tcBorders>
            <w:vAlign w:val="center"/>
          </w:tcPr>
          <w:p w14:paraId="749466D4">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7C39D27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1B68FE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703678E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w:t>
            </w:r>
          </w:p>
        </w:tc>
        <w:tc>
          <w:tcPr>
            <w:tcW w:w="854" w:type="pct"/>
            <w:vAlign w:val="center"/>
          </w:tcPr>
          <w:p w14:paraId="74C8436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总砷</w:t>
            </w:r>
          </w:p>
        </w:tc>
        <w:tc>
          <w:tcPr>
            <w:tcW w:w="465" w:type="pct"/>
            <w:vAlign w:val="center"/>
          </w:tcPr>
          <w:p w14:paraId="41CF97D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54002A6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60</w:t>
            </w:r>
          </w:p>
        </w:tc>
        <w:tc>
          <w:tcPr>
            <w:tcW w:w="683" w:type="pct"/>
            <w:tcBorders>
              <w:top w:val="single" w:color="auto" w:sz="4" w:space="0"/>
              <w:left w:val="single" w:color="auto" w:sz="4" w:space="0"/>
              <w:bottom w:val="single" w:color="auto" w:sz="4" w:space="0"/>
              <w:right w:val="single" w:color="auto" w:sz="4" w:space="0"/>
            </w:tcBorders>
            <w:vAlign w:val="center"/>
          </w:tcPr>
          <w:p w14:paraId="2568A151">
            <w:pPr>
              <w:widowControl/>
              <w:adjustRightInd/>
              <w:snapToGrid/>
              <w:spacing w:line="240" w:lineRule="auto"/>
              <w:ind w:firstLine="0" w:firstLineChars="0"/>
              <w:jc w:val="center"/>
              <w:rPr>
                <w:rFonts w:cs="Times New Roman"/>
                <w:kern w:val="0"/>
                <w:sz w:val="21"/>
                <w:szCs w:val="21"/>
              </w:rPr>
            </w:pPr>
          </w:p>
        </w:tc>
        <w:tc>
          <w:tcPr>
            <w:tcW w:w="685" w:type="pct"/>
            <w:tcBorders>
              <w:top w:val="single" w:color="auto" w:sz="4" w:space="0"/>
              <w:left w:val="single" w:color="auto" w:sz="4" w:space="0"/>
              <w:bottom w:val="single" w:color="auto" w:sz="4" w:space="0"/>
              <w:right w:val="single" w:color="auto" w:sz="4" w:space="0"/>
            </w:tcBorders>
            <w:vAlign w:val="center"/>
          </w:tcPr>
          <w:p w14:paraId="3A0174B9">
            <w:pPr>
              <w:widowControl/>
              <w:adjustRightInd/>
              <w:snapToGrid/>
              <w:spacing w:line="240" w:lineRule="auto"/>
              <w:ind w:firstLine="0" w:firstLineChars="0"/>
              <w:jc w:val="center"/>
              <w:rPr>
                <w:rFonts w:cs="Times New Roman"/>
                <w:kern w:val="0"/>
                <w:sz w:val="21"/>
                <w:szCs w:val="21"/>
              </w:rPr>
            </w:pPr>
          </w:p>
        </w:tc>
        <w:tc>
          <w:tcPr>
            <w:tcW w:w="684" w:type="pct"/>
            <w:tcBorders>
              <w:top w:val="single" w:color="auto" w:sz="4" w:space="0"/>
              <w:left w:val="single" w:color="auto" w:sz="4" w:space="0"/>
              <w:bottom w:val="single" w:color="auto" w:sz="4" w:space="0"/>
              <w:right w:val="single" w:color="auto" w:sz="4" w:space="0"/>
            </w:tcBorders>
            <w:vAlign w:val="center"/>
          </w:tcPr>
          <w:p w14:paraId="64E79DF1">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24A3245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48442F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73BC3AE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7</w:t>
            </w:r>
          </w:p>
        </w:tc>
        <w:tc>
          <w:tcPr>
            <w:tcW w:w="854" w:type="pct"/>
            <w:vAlign w:val="center"/>
          </w:tcPr>
          <w:p w14:paraId="172CBEE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总汞</w:t>
            </w:r>
          </w:p>
        </w:tc>
        <w:tc>
          <w:tcPr>
            <w:tcW w:w="465" w:type="pct"/>
            <w:vAlign w:val="center"/>
          </w:tcPr>
          <w:p w14:paraId="2AA3AD7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644234A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38</w:t>
            </w:r>
          </w:p>
        </w:tc>
        <w:tc>
          <w:tcPr>
            <w:tcW w:w="683" w:type="pct"/>
            <w:tcBorders>
              <w:top w:val="single" w:color="auto" w:sz="4" w:space="0"/>
              <w:left w:val="single" w:color="auto" w:sz="4" w:space="0"/>
              <w:bottom w:val="single" w:color="auto" w:sz="4" w:space="0"/>
              <w:right w:val="single" w:color="auto" w:sz="4" w:space="0"/>
            </w:tcBorders>
            <w:vAlign w:val="center"/>
          </w:tcPr>
          <w:p w14:paraId="5AEB9C26">
            <w:pPr>
              <w:widowControl/>
              <w:adjustRightInd/>
              <w:snapToGrid/>
              <w:spacing w:line="240" w:lineRule="auto"/>
              <w:ind w:firstLine="0" w:firstLineChars="0"/>
              <w:jc w:val="center"/>
              <w:rPr>
                <w:rFonts w:cs="Times New Roman"/>
                <w:kern w:val="0"/>
                <w:sz w:val="21"/>
                <w:szCs w:val="21"/>
              </w:rPr>
            </w:pPr>
          </w:p>
        </w:tc>
        <w:tc>
          <w:tcPr>
            <w:tcW w:w="685" w:type="pct"/>
            <w:tcBorders>
              <w:top w:val="single" w:color="auto" w:sz="4" w:space="0"/>
              <w:left w:val="single" w:color="auto" w:sz="4" w:space="0"/>
              <w:bottom w:val="single" w:color="auto" w:sz="4" w:space="0"/>
              <w:right w:val="single" w:color="auto" w:sz="4" w:space="0"/>
            </w:tcBorders>
            <w:vAlign w:val="center"/>
          </w:tcPr>
          <w:p w14:paraId="1BD24CB3">
            <w:pPr>
              <w:widowControl/>
              <w:adjustRightInd/>
              <w:snapToGrid/>
              <w:spacing w:line="240" w:lineRule="auto"/>
              <w:ind w:firstLine="0" w:firstLineChars="0"/>
              <w:jc w:val="center"/>
              <w:rPr>
                <w:rFonts w:cs="Times New Roman"/>
                <w:kern w:val="0"/>
                <w:sz w:val="21"/>
                <w:szCs w:val="21"/>
              </w:rPr>
            </w:pPr>
          </w:p>
        </w:tc>
        <w:tc>
          <w:tcPr>
            <w:tcW w:w="684" w:type="pct"/>
            <w:tcBorders>
              <w:top w:val="single" w:color="auto" w:sz="4" w:space="0"/>
              <w:left w:val="single" w:color="auto" w:sz="4" w:space="0"/>
              <w:bottom w:val="single" w:color="auto" w:sz="4" w:space="0"/>
              <w:right w:val="single" w:color="auto" w:sz="4" w:space="0"/>
            </w:tcBorders>
            <w:vAlign w:val="center"/>
          </w:tcPr>
          <w:p w14:paraId="6DD54245">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295C49B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4275A9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710945D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8</w:t>
            </w:r>
          </w:p>
        </w:tc>
        <w:tc>
          <w:tcPr>
            <w:tcW w:w="854" w:type="pct"/>
            <w:vAlign w:val="center"/>
          </w:tcPr>
          <w:p w14:paraId="0BC8E94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六价铬</w:t>
            </w:r>
          </w:p>
        </w:tc>
        <w:tc>
          <w:tcPr>
            <w:tcW w:w="465" w:type="pct"/>
            <w:vAlign w:val="center"/>
          </w:tcPr>
          <w:p w14:paraId="35A9133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325406F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5.7</w:t>
            </w:r>
          </w:p>
        </w:tc>
        <w:tc>
          <w:tcPr>
            <w:tcW w:w="683" w:type="pct"/>
            <w:tcBorders>
              <w:top w:val="single" w:color="auto" w:sz="4" w:space="0"/>
              <w:left w:val="single" w:color="auto" w:sz="4" w:space="0"/>
              <w:bottom w:val="single" w:color="auto" w:sz="4" w:space="0"/>
              <w:right w:val="single" w:color="auto" w:sz="4" w:space="0"/>
            </w:tcBorders>
            <w:vAlign w:val="center"/>
          </w:tcPr>
          <w:p w14:paraId="5C9B2816">
            <w:pPr>
              <w:widowControl/>
              <w:adjustRightInd/>
              <w:snapToGrid/>
              <w:spacing w:line="240" w:lineRule="auto"/>
              <w:ind w:firstLine="0" w:firstLineChars="0"/>
              <w:jc w:val="center"/>
              <w:rPr>
                <w:rFonts w:cs="Times New Roman"/>
                <w:kern w:val="0"/>
                <w:sz w:val="21"/>
                <w:szCs w:val="21"/>
              </w:rPr>
            </w:pPr>
          </w:p>
        </w:tc>
        <w:tc>
          <w:tcPr>
            <w:tcW w:w="685" w:type="pct"/>
            <w:tcBorders>
              <w:top w:val="single" w:color="auto" w:sz="4" w:space="0"/>
              <w:left w:val="single" w:color="auto" w:sz="4" w:space="0"/>
              <w:bottom w:val="single" w:color="auto" w:sz="4" w:space="0"/>
              <w:right w:val="single" w:color="auto" w:sz="4" w:space="0"/>
            </w:tcBorders>
            <w:vAlign w:val="center"/>
          </w:tcPr>
          <w:p w14:paraId="475DBA58">
            <w:pPr>
              <w:widowControl/>
              <w:adjustRightInd/>
              <w:snapToGrid/>
              <w:spacing w:line="240" w:lineRule="auto"/>
              <w:ind w:firstLine="0" w:firstLineChars="0"/>
              <w:jc w:val="center"/>
              <w:rPr>
                <w:rFonts w:cs="Times New Roman"/>
                <w:kern w:val="0"/>
                <w:sz w:val="21"/>
                <w:szCs w:val="21"/>
              </w:rPr>
            </w:pPr>
          </w:p>
        </w:tc>
        <w:tc>
          <w:tcPr>
            <w:tcW w:w="684" w:type="pct"/>
            <w:tcBorders>
              <w:top w:val="single" w:color="auto" w:sz="4" w:space="0"/>
              <w:left w:val="single" w:color="auto" w:sz="4" w:space="0"/>
              <w:bottom w:val="single" w:color="auto" w:sz="4" w:space="0"/>
              <w:right w:val="single" w:color="auto" w:sz="4" w:space="0"/>
            </w:tcBorders>
            <w:vAlign w:val="center"/>
          </w:tcPr>
          <w:p w14:paraId="71C2A073">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52925DD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744C60D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04CC6B3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w:t>
            </w:r>
          </w:p>
        </w:tc>
        <w:tc>
          <w:tcPr>
            <w:tcW w:w="854" w:type="pct"/>
            <w:vAlign w:val="center"/>
          </w:tcPr>
          <w:p w14:paraId="3139F49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石油烃(C</w:t>
            </w:r>
            <w:r>
              <w:rPr>
                <w:rFonts w:cs="Times New Roman"/>
                <w:kern w:val="0"/>
                <w:sz w:val="21"/>
                <w:szCs w:val="21"/>
                <w:vertAlign w:val="subscript"/>
              </w:rPr>
              <w:t>10</w:t>
            </w:r>
            <w:r>
              <w:rPr>
                <w:rFonts w:cs="Times New Roman"/>
                <w:kern w:val="0"/>
                <w:sz w:val="21"/>
                <w:szCs w:val="21"/>
              </w:rPr>
              <w:t>-C</w:t>
            </w:r>
            <w:r>
              <w:rPr>
                <w:rFonts w:cs="Times New Roman"/>
                <w:kern w:val="0"/>
                <w:sz w:val="21"/>
                <w:szCs w:val="21"/>
                <w:vertAlign w:val="subscript"/>
              </w:rPr>
              <w:t>40</w:t>
            </w:r>
            <w:r>
              <w:rPr>
                <w:rFonts w:cs="Times New Roman"/>
                <w:kern w:val="0"/>
                <w:sz w:val="21"/>
                <w:szCs w:val="21"/>
              </w:rPr>
              <w:t>)</w:t>
            </w:r>
          </w:p>
        </w:tc>
        <w:tc>
          <w:tcPr>
            <w:tcW w:w="465" w:type="pct"/>
            <w:vAlign w:val="center"/>
          </w:tcPr>
          <w:p w14:paraId="17686BD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1BFDF90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4500</w:t>
            </w:r>
          </w:p>
        </w:tc>
        <w:tc>
          <w:tcPr>
            <w:tcW w:w="683" w:type="pct"/>
            <w:tcBorders>
              <w:top w:val="single" w:color="auto" w:sz="4" w:space="0"/>
              <w:left w:val="single" w:color="auto" w:sz="4" w:space="0"/>
              <w:bottom w:val="single" w:color="auto" w:sz="4" w:space="0"/>
              <w:right w:val="single" w:color="auto" w:sz="4" w:space="0"/>
            </w:tcBorders>
            <w:vAlign w:val="center"/>
          </w:tcPr>
          <w:p w14:paraId="7947B79E">
            <w:pPr>
              <w:widowControl/>
              <w:adjustRightInd/>
              <w:snapToGrid/>
              <w:spacing w:line="240" w:lineRule="auto"/>
              <w:ind w:firstLine="0" w:firstLineChars="0"/>
              <w:jc w:val="center"/>
              <w:rPr>
                <w:rFonts w:cs="Times New Roman"/>
                <w:kern w:val="0"/>
                <w:sz w:val="21"/>
                <w:szCs w:val="21"/>
              </w:rPr>
            </w:pPr>
          </w:p>
        </w:tc>
        <w:tc>
          <w:tcPr>
            <w:tcW w:w="685" w:type="pct"/>
            <w:tcBorders>
              <w:top w:val="single" w:color="auto" w:sz="4" w:space="0"/>
              <w:left w:val="single" w:color="auto" w:sz="4" w:space="0"/>
              <w:bottom w:val="single" w:color="auto" w:sz="4" w:space="0"/>
              <w:right w:val="single" w:color="auto" w:sz="4" w:space="0"/>
            </w:tcBorders>
            <w:vAlign w:val="center"/>
          </w:tcPr>
          <w:p w14:paraId="4F5C1113">
            <w:pPr>
              <w:widowControl/>
              <w:adjustRightInd/>
              <w:snapToGrid/>
              <w:spacing w:line="240" w:lineRule="auto"/>
              <w:ind w:firstLine="0" w:firstLineChars="0"/>
              <w:jc w:val="center"/>
              <w:rPr>
                <w:rFonts w:cs="Times New Roman"/>
                <w:kern w:val="0"/>
                <w:sz w:val="21"/>
                <w:szCs w:val="21"/>
              </w:rPr>
            </w:pPr>
          </w:p>
        </w:tc>
        <w:tc>
          <w:tcPr>
            <w:tcW w:w="684" w:type="pct"/>
            <w:tcBorders>
              <w:top w:val="single" w:color="auto" w:sz="4" w:space="0"/>
              <w:left w:val="single" w:color="auto" w:sz="4" w:space="0"/>
              <w:bottom w:val="single" w:color="auto" w:sz="4" w:space="0"/>
              <w:right w:val="single" w:color="auto" w:sz="4" w:space="0"/>
            </w:tcBorders>
            <w:vAlign w:val="center"/>
          </w:tcPr>
          <w:p w14:paraId="1A07D64E">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39B51DF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8D894D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312B90C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w:t>
            </w:r>
          </w:p>
        </w:tc>
        <w:tc>
          <w:tcPr>
            <w:tcW w:w="854" w:type="pct"/>
            <w:vAlign w:val="center"/>
          </w:tcPr>
          <w:p w14:paraId="6F5D6A7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四氯化碳</w:t>
            </w:r>
          </w:p>
        </w:tc>
        <w:tc>
          <w:tcPr>
            <w:tcW w:w="465" w:type="pct"/>
            <w:vAlign w:val="center"/>
          </w:tcPr>
          <w:p w14:paraId="6DCA716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0A6E824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2800</w:t>
            </w:r>
          </w:p>
        </w:tc>
        <w:tc>
          <w:tcPr>
            <w:tcW w:w="683" w:type="pct"/>
            <w:vAlign w:val="center"/>
          </w:tcPr>
          <w:p w14:paraId="4C886DE7">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28ED12C8">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29F650A9">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69811A3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CB9FEA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47D3C20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w:t>
            </w:r>
          </w:p>
        </w:tc>
        <w:tc>
          <w:tcPr>
            <w:tcW w:w="854" w:type="pct"/>
            <w:vAlign w:val="center"/>
          </w:tcPr>
          <w:p w14:paraId="21C7FF1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氯仿</w:t>
            </w:r>
          </w:p>
        </w:tc>
        <w:tc>
          <w:tcPr>
            <w:tcW w:w="465" w:type="pct"/>
            <w:vAlign w:val="center"/>
          </w:tcPr>
          <w:p w14:paraId="10918F5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3B35A83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900</w:t>
            </w:r>
          </w:p>
        </w:tc>
        <w:tc>
          <w:tcPr>
            <w:tcW w:w="683" w:type="pct"/>
            <w:vAlign w:val="center"/>
          </w:tcPr>
          <w:p w14:paraId="14843AFA">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2FD7443D">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7061B392">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6F32D8F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1152B4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566B29C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w:t>
            </w:r>
          </w:p>
        </w:tc>
        <w:tc>
          <w:tcPr>
            <w:tcW w:w="854" w:type="pct"/>
            <w:vAlign w:val="center"/>
          </w:tcPr>
          <w:p w14:paraId="682F953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氯甲烷</w:t>
            </w:r>
          </w:p>
        </w:tc>
        <w:tc>
          <w:tcPr>
            <w:tcW w:w="465" w:type="pct"/>
            <w:vAlign w:val="center"/>
          </w:tcPr>
          <w:p w14:paraId="047BF62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229E551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37000</w:t>
            </w:r>
          </w:p>
        </w:tc>
        <w:tc>
          <w:tcPr>
            <w:tcW w:w="683" w:type="pct"/>
            <w:vAlign w:val="center"/>
          </w:tcPr>
          <w:p w14:paraId="2F321111">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2EC5933E">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6CAE71BC">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7B4E2CA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A5079B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242A772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13</w:t>
            </w:r>
          </w:p>
        </w:tc>
        <w:tc>
          <w:tcPr>
            <w:tcW w:w="854" w:type="pct"/>
            <w:vAlign w:val="center"/>
          </w:tcPr>
          <w:p w14:paraId="0C29A84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1,1-二氯乙烷</w:t>
            </w:r>
          </w:p>
        </w:tc>
        <w:tc>
          <w:tcPr>
            <w:tcW w:w="465" w:type="pct"/>
            <w:vAlign w:val="center"/>
          </w:tcPr>
          <w:p w14:paraId="352A597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34B80BD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9000</w:t>
            </w:r>
          </w:p>
        </w:tc>
        <w:tc>
          <w:tcPr>
            <w:tcW w:w="683" w:type="pct"/>
            <w:vAlign w:val="center"/>
          </w:tcPr>
          <w:p w14:paraId="13ABA0EC">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3A493D16">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26B951CB">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2E839DF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A134FA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4C5AC2B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14</w:t>
            </w:r>
          </w:p>
        </w:tc>
        <w:tc>
          <w:tcPr>
            <w:tcW w:w="854" w:type="pct"/>
            <w:vAlign w:val="center"/>
          </w:tcPr>
          <w:p w14:paraId="50ECC0C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1,2-二氯乙烷</w:t>
            </w:r>
          </w:p>
        </w:tc>
        <w:tc>
          <w:tcPr>
            <w:tcW w:w="465" w:type="pct"/>
            <w:vAlign w:val="center"/>
          </w:tcPr>
          <w:p w14:paraId="25AC1AB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5688929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5000</w:t>
            </w:r>
          </w:p>
        </w:tc>
        <w:tc>
          <w:tcPr>
            <w:tcW w:w="683" w:type="pct"/>
            <w:vAlign w:val="center"/>
          </w:tcPr>
          <w:p w14:paraId="506CEE6B">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7E035BDB">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61E7CA5B">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144AF12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B33DB0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71E44AC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854" w:type="pct"/>
            <w:vAlign w:val="center"/>
          </w:tcPr>
          <w:p w14:paraId="5E15B79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1,1-二氯乙烯</w:t>
            </w:r>
          </w:p>
        </w:tc>
        <w:tc>
          <w:tcPr>
            <w:tcW w:w="465" w:type="pct"/>
            <w:vAlign w:val="center"/>
          </w:tcPr>
          <w:p w14:paraId="0230188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0A28FD1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66000</w:t>
            </w:r>
          </w:p>
        </w:tc>
        <w:tc>
          <w:tcPr>
            <w:tcW w:w="683" w:type="pct"/>
            <w:vAlign w:val="center"/>
          </w:tcPr>
          <w:p w14:paraId="6182D265">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72CE5880">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71262606">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5F8DBA6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727AA2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6F657EF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16</w:t>
            </w:r>
          </w:p>
        </w:tc>
        <w:tc>
          <w:tcPr>
            <w:tcW w:w="854" w:type="pct"/>
            <w:vAlign w:val="center"/>
          </w:tcPr>
          <w:p w14:paraId="23C3CBA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顺式-1,2-二氯乙烯</w:t>
            </w:r>
          </w:p>
        </w:tc>
        <w:tc>
          <w:tcPr>
            <w:tcW w:w="465" w:type="pct"/>
            <w:vAlign w:val="center"/>
          </w:tcPr>
          <w:p w14:paraId="29679E8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07388B7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596000</w:t>
            </w:r>
          </w:p>
        </w:tc>
        <w:tc>
          <w:tcPr>
            <w:tcW w:w="683" w:type="pct"/>
            <w:vAlign w:val="center"/>
          </w:tcPr>
          <w:p w14:paraId="1F4BFEF9">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418151A7">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19263A2E">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6A92A74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B8697C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67B77AD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17</w:t>
            </w:r>
          </w:p>
        </w:tc>
        <w:tc>
          <w:tcPr>
            <w:tcW w:w="854" w:type="pct"/>
            <w:vAlign w:val="center"/>
          </w:tcPr>
          <w:p w14:paraId="04EFD6A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反式-1,2-二氯乙烯</w:t>
            </w:r>
          </w:p>
        </w:tc>
        <w:tc>
          <w:tcPr>
            <w:tcW w:w="465" w:type="pct"/>
            <w:vAlign w:val="center"/>
          </w:tcPr>
          <w:p w14:paraId="0009C08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112A921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54000</w:t>
            </w:r>
          </w:p>
        </w:tc>
        <w:tc>
          <w:tcPr>
            <w:tcW w:w="683" w:type="pct"/>
            <w:vAlign w:val="center"/>
          </w:tcPr>
          <w:p w14:paraId="293360EA">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3319A900">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7A752AE8">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7BFBF22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795E0EE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457917F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18</w:t>
            </w:r>
          </w:p>
        </w:tc>
        <w:tc>
          <w:tcPr>
            <w:tcW w:w="854" w:type="pct"/>
            <w:vAlign w:val="center"/>
          </w:tcPr>
          <w:p w14:paraId="519834F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二氯甲烷</w:t>
            </w:r>
          </w:p>
        </w:tc>
        <w:tc>
          <w:tcPr>
            <w:tcW w:w="465" w:type="pct"/>
            <w:vAlign w:val="center"/>
          </w:tcPr>
          <w:p w14:paraId="5733EAD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7DC4825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616000</w:t>
            </w:r>
          </w:p>
        </w:tc>
        <w:tc>
          <w:tcPr>
            <w:tcW w:w="683" w:type="pct"/>
            <w:vAlign w:val="center"/>
          </w:tcPr>
          <w:p w14:paraId="76C9D7DD">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386B2E66">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02DFD54D">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6006A11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F85DD1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286F6D5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19</w:t>
            </w:r>
          </w:p>
        </w:tc>
        <w:tc>
          <w:tcPr>
            <w:tcW w:w="854" w:type="pct"/>
            <w:vAlign w:val="center"/>
          </w:tcPr>
          <w:p w14:paraId="55C29B5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1,2-二氯丙烷</w:t>
            </w:r>
          </w:p>
        </w:tc>
        <w:tc>
          <w:tcPr>
            <w:tcW w:w="465" w:type="pct"/>
            <w:vAlign w:val="center"/>
          </w:tcPr>
          <w:p w14:paraId="25CD3DC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4DC8D75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5000</w:t>
            </w:r>
          </w:p>
        </w:tc>
        <w:tc>
          <w:tcPr>
            <w:tcW w:w="683" w:type="pct"/>
            <w:vAlign w:val="center"/>
          </w:tcPr>
          <w:p w14:paraId="2CF9CD5E">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064861CC">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21DC9000">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258D0F0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5A6E49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3D7F0CD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20</w:t>
            </w:r>
          </w:p>
        </w:tc>
        <w:tc>
          <w:tcPr>
            <w:tcW w:w="854" w:type="pct"/>
            <w:vAlign w:val="center"/>
          </w:tcPr>
          <w:p w14:paraId="4E1BDC3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1,1,1,2-四氯乙烷</w:t>
            </w:r>
          </w:p>
        </w:tc>
        <w:tc>
          <w:tcPr>
            <w:tcW w:w="465" w:type="pct"/>
            <w:vAlign w:val="center"/>
          </w:tcPr>
          <w:p w14:paraId="1DDBCA2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13E6048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10000</w:t>
            </w:r>
          </w:p>
        </w:tc>
        <w:tc>
          <w:tcPr>
            <w:tcW w:w="683" w:type="pct"/>
            <w:vAlign w:val="center"/>
          </w:tcPr>
          <w:p w14:paraId="7A4916F1">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61022292">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29F5212B">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3C06383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29D530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7E9CCD3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21</w:t>
            </w:r>
          </w:p>
        </w:tc>
        <w:tc>
          <w:tcPr>
            <w:tcW w:w="854" w:type="pct"/>
            <w:vAlign w:val="center"/>
          </w:tcPr>
          <w:p w14:paraId="607AD9E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1,1,2,2-四氯乙烷</w:t>
            </w:r>
          </w:p>
        </w:tc>
        <w:tc>
          <w:tcPr>
            <w:tcW w:w="465" w:type="pct"/>
            <w:vAlign w:val="center"/>
          </w:tcPr>
          <w:p w14:paraId="6406620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63EBDB6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6800</w:t>
            </w:r>
          </w:p>
        </w:tc>
        <w:tc>
          <w:tcPr>
            <w:tcW w:w="683" w:type="pct"/>
            <w:vAlign w:val="center"/>
          </w:tcPr>
          <w:p w14:paraId="6A4D8424">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3AD344FA">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5609F3E0">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56DDB60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5E9E53B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38882D7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22</w:t>
            </w:r>
          </w:p>
        </w:tc>
        <w:tc>
          <w:tcPr>
            <w:tcW w:w="854" w:type="pct"/>
            <w:vAlign w:val="center"/>
          </w:tcPr>
          <w:p w14:paraId="5B45A90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四氯乙烯</w:t>
            </w:r>
          </w:p>
        </w:tc>
        <w:tc>
          <w:tcPr>
            <w:tcW w:w="465" w:type="pct"/>
            <w:vAlign w:val="center"/>
          </w:tcPr>
          <w:p w14:paraId="1A71D66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1C3BAA2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53000</w:t>
            </w:r>
          </w:p>
        </w:tc>
        <w:tc>
          <w:tcPr>
            <w:tcW w:w="683" w:type="pct"/>
            <w:vAlign w:val="center"/>
          </w:tcPr>
          <w:p w14:paraId="37FB677F">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42BE37FF">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167708B5">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6F95BDC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815B9D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7AFE2D7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23</w:t>
            </w:r>
          </w:p>
        </w:tc>
        <w:tc>
          <w:tcPr>
            <w:tcW w:w="854" w:type="pct"/>
            <w:vAlign w:val="center"/>
          </w:tcPr>
          <w:p w14:paraId="0423A2A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1,1,1-三氯乙烷</w:t>
            </w:r>
          </w:p>
        </w:tc>
        <w:tc>
          <w:tcPr>
            <w:tcW w:w="465" w:type="pct"/>
            <w:vAlign w:val="center"/>
          </w:tcPr>
          <w:p w14:paraId="6623818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7B2E412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840000</w:t>
            </w:r>
          </w:p>
        </w:tc>
        <w:tc>
          <w:tcPr>
            <w:tcW w:w="683" w:type="pct"/>
            <w:vAlign w:val="center"/>
          </w:tcPr>
          <w:p w14:paraId="38879A0A">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452D561D">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774D6043">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6E72E05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6E0D84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0486F1D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24</w:t>
            </w:r>
          </w:p>
        </w:tc>
        <w:tc>
          <w:tcPr>
            <w:tcW w:w="854" w:type="pct"/>
            <w:vAlign w:val="center"/>
          </w:tcPr>
          <w:p w14:paraId="47F8168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1,1,2-三氯乙烷</w:t>
            </w:r>
          </w:p>
        </w:tc>
        <w:tc>
          <w:tcPr>
            <w:tcW w:w="465" w:type="pct"/>
            <w:vAlign w:val="center"/>
          </w:tcPr>
          <w:p w14:paraId="1384071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4B10C7F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2800</w:t>
            </w:r>
          </w:p>
        </w:tc>
        <w:tc>
          <w:tcPr>
            <w:tcW w:w="683" w:type="pct"/>
            <w:vAlign w:val="center"/>
          </w:tcPr>
          <w:p w14:paraId="5DD4E516">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4B657554">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0E52E66B">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1D5E549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734E62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3AD64CC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25</w:t>
            </w:r>
          </w:p>
        </w:tc>
        <w:tc>
          <w:tcPr>
            <w:tcW w:w="854" w:type="pct"/>
            <w:vAlign w:val="center"/>
          </w:tcPr>
          <w:p w14:paraId="4A4C231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三氯乙烯</w:t>
            </w:r>
          </w:p>
        </w:tc>
        <w:tc>
          <w:tcPr>
            <w:tcW w:w="465" w:type="pct"/>
            <w:vAlign w:val="center"/>
          </w:tcPr>
          <w:p w14:paraId="65EC11E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2C77F39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2800</w:t>
            </w:r>
          </w:p>
        </w:tc>
        <w:tc>
          <w:tcPr>
            <w:tcW w:w="683" w:type="pct"/>
            <w:vAlign w:val="center"/>
          </w:tcPr>
          <w:p w14:paraId="10C8701A">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7481482B">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1EBA98B4">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7780E74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66B4CFA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336F61D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26</w:t>
            </w:r>
          </w:p>
        </w:tc>
        <w:tc>
          <w:tcPr>
            <w:tcW w:w="854" w:type="pct"/>
            <w:vAlign w:val="center"/>
          </w:tcPr>
          <w:p w14:paraId="5308EA2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1,2,3-三氯丙烷</w:t>
            </w:r>
          </w:p>
        </w:tc>
        <w:tc>
          <w:tcPr>
            <w:tcW w:w="465" w:type="pct"/>
            <w:vAlign w:val="center"/>
          </w:tcPr>
          <w:p w14:paraId="180C398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2807DBF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500</w:t>
            </w:r>
          </w:p>
        </w:tc>
        <w:tc>
          <w:tcPr>
            <w:tcW w:w="683" w:type="pct"/>
            <w:vAlign w:val="center"/>
          </w:tcPr>
          <w:p w14:paraId="508D759B">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5DE598F8">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4C2A3DE1">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0B94CE2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33E760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4190448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27</w:t>
            </w:r>
          </w:p>
        </w:tc>
        <w:tc>
          <w:tcPr>
            <w:tcW w:w="854" w:type="pct"/>
            <w:vAlign w:val="center"/>
          </w:tcPr>
          <w:p w14:paraId="56A2456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氯乙烯</w:t>
            </w:r>
          </w:p>
        </w:tc>
        <w:tc>
          <w:tcPr>
            <w:tcW w:w="465" w:type="pct"/>
            <w:vAlign w:val="center"/>
          </w:tcPr>
          <w:p w14:paraId="2A4DC0D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03EB969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430</w:t>
            </w:r>
          </w:p>
        </w:tc>
        <w:tc>
          <w:tcPr>
            <w:tcW w:w="683" w:type="pct"/>
            <w:vAlign w:val="center"/>
          </w:tcPr>
          <w:p w14:paraId="7FFD6902">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37B2747A">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542B44CF">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1AFBA6E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30C2A47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4E42FEC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w:t>
            </w:r>
          </w:p>
        </w:tc>
        <w:tc>
          <w:tcPr>
            <w:tcW w:w="854" w:type="pct"/>
            <w:vAlign w:val="center"/>
          </w:tcPr>
          <w:p w14:paraId="7B33F08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w:t>
            </w:r>
          </w:p>
        </w:tc>
        <w:tc>
          <w:tcPr>
            <w:tcW w:w="465" w:type="pct"/>
            <w:vAlign w:val="center"/>
          </w:tcPr>
          <w:p w14:paraId="129F50A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04E5AF7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4000</w:t>
            </w:r>
          </w:p>
        </w:tc>
        <w:tc>
          <w:tcPr>
            <w:tcW w:w="683" w:type="pct"/>
            <w:vAlign w:val="center"/>
          </w:tcPr>
          <w:p w14:paraId="7A896D26">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052D53DA">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36F68E37">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2BBA9A6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8EFDF6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362BEF1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29</w:t>
            </w:r>
          </w:p>
        </w:tc>
        <w:tc>
          <w:tcPr>
            <w:tcW w:w="854" w:type="pct"/>
            <w:vAlign w:val="center"/>
          </w:tcPr>
          <w:p w14:paraId="4E7F8C2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氯苯</w:t>
            </w:r>
          </w:p>
        </w:tc>
        <w:tc>
          <w:tcPr>
            <w:tcW w:w="465" w:type="pct"/>
            <w:vAlign w:val="center"/>
          </w:tcPr>
          <w:p w14:paraId="0E31D09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281B67A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270000</w:t>
            </w:r>
          </w:p>
        </w:tc>
        <w:tc>
          <w:tcPr>
            <w:tcW w:w="683" w:type="pct"/>
            <w:vAlign w:val="center"/>
          </w:tcPr>
          <w:p w14:paraId="3E6439C0">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26084A8D">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2720C7DC">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2FA0051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6E9E40E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1559638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30</w:t>
            </w:r>
          </w:p>
        </w:tc>
        <w:tc>
          <w:tcPr>
            <w:tcW w:w="854" w:type="pct"/>
            <w:vAlign w:val="center"/>
          </w:tcPr>
          <w:p w14:paraId="214C235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1,2-二氯苯</w:t>
            </w:r>
          </w:p>
        </w:tc>
        <w:tc>
          <w:tcPr>
            <w:tcW w:w="465" w:type="pct"/>
            <w:vAlign w:val="center"/>
          </w:tcPr>
          <w:p w14:paraId="00F4664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3B05331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560000</w:t>
            </w:r>
          </w:p>
        </w:tc>
        <w:tc>
          <w:tcPr>
            <w:tcW w:w="683" w:type="pct"/>
            <w:vAlign w:val="center"/>
          </w:tcPr>
          <w:p w14:paraId="5186167B">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20194E2B">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05D8872A">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5EC60AE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0FFF9F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482C9BB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31</w:t>
            </w:r>
          </w:p>
        </w:tc>
        <w:tc>
          <w:tcPr>
            <w:tcW w:w="854" w:type="pct"/>
            <w:vAlign w:val="center"/>
          </w:tcPr>
          <w:p w14:paraId="725F4F9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1,4-二氯苯</w:t>
            </w:r>
          </w:p>
        </w:tc>
        <w:tc>
          <w:tcPr>
            <w:tcW w:w="465" w:type="pct"/>
            <w:vAlign w:val="center"/>
          </w:tcPr>
          <w:p w14:paraId="4D7D3AF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584BA07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20000</w:t>
            </w:r>
          </w:p>
        </w:tc>
        <w:tc>
          <w:tcPr>
            <w:tcW w:w="683" w:type="pct"/>
            <w:vAlign w:val="center"/>
          </w:tcPr>
          <w:p w14:paraId="68570E47">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6ECBA3F7">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155E2355">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577E3D3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F8AE56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17256A6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32</w:t>
            </w:r>
          </w:p>
        </w:tc>
        <w:tc>
          <w:tcPr>
            <w:tcW w:w="854" w:type="pct"/>
            <w:vAlign w:val="center"/>
          </w:tcPr>
          <w:p w14:paraId="116F939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乙苯</w:t>
            </w:r>
          </w:p>
        </w:tc>
        <w:tc>
          <w:tcPr>
            <w:tcW w:w="465" w:type="pct"/>
            <w:vAlign w:val="center"/>
          </w:tcPr>
          <w:p w14:paraId="007DB4B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718B88E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28000</w:t>
            </w:r>
          </w:p>
        </w:tc>
        <w:tc>
          <w:tcPr>
            <w:tcW w:w="683" w:type="pct"/>
            <w:vAlign w:val="center"/>
          </w:tcPr>
          <w:p w14:paraId="1110FD3D">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53CFC608">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64ECF593">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7195EBF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44DF6D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2E8EBB5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33</w:t>
            </w:r>
          </w:p>
        </w:tc>
        <w:tc>
          <w:tcPr>
            <w:tcW w:w="854" w:type="pct"/>
            <w:vAlign w:val="center"/>
          </w:tcPr>
          <w:p w14:paraId="34B5D12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苯乙烯</w:t>
            </w:r>
          </w:p>
        </w:tc>
        <w:tc>
          <w:tcPr>
            <w:tcW w:w="465" w:type="pct"/>
            <w:vAlign w:val="center"/>
          </w:tcPr>
          <w:p w14:paraId="3E26534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5F55EA3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1290000</w:t>
            </w:r>
          </w:p>
        </w:tc>
        <w:tc>
          <w:tcPr>
            <w:tcW w:w="683" w:type="pct"/>
            <w:vAlign w:val="center"/>
          </w:tcPr>
          <w:p w14:paraId="7E081460">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1702AE7F">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5CED0F48">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0D70327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6F1916E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5E03ABF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34</w:t>
            </w:r>
          </w:p>
        </w:tc>
        <w:tc>
          <w:tcPr>
            <w:tcW w:w="854" w:type="pct"/>
            <w:vAlign w:val="center"/>
          </w:tcPr>
          <w:p w14:paraId="4DE8E0F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甲苯</w:t>
            </w:r>
          </w:p>
        </w:tc>
        <w:tc>
          <w:tcPr>
            <w:tcW w:w="465" w:type="pct"/>
            <w:vAlign w:val="center"/>
          </w:tcPr>
          <w:p w14:paraId="7A0C6E4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49F06DB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1200000</w:t>
            </w:r>
          </w:p>
        </w:tc>
        <w:tc>
          <w:tcPr>
            <w:tcW w:w="683" w:type="pct"/>
            <w:vAlign w:val="center"/>
          </w:tcPr>
          <w:p w14:paraId="27AEEFE9">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7D3687F8">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300B3C7E">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3A1C69F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EEAEFB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3091237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35</w:t>
            </w:r>
          </w:p>
        </w:tc>
        <w:tc>
          <w:tcPr>
            <w:tcW w:w="854" w:type="pct"/>
            <w:vAlign w:val="center"/>
          </w:tcPr>
          <w:p w14:paraId="4B09797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间，对二甲苯</w:t>
            </w:r>
          </w:p>
        </w:tc>
        <w:tc>
          <w:tcPr>
            <w:tcW w:w="465" w:type="pct"/>
            <w:vAlign w:val="center"/>
          </w:tcPr>
          <w:p w14:paraId="4584EA9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1729B84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570000</w:t>
            </w:r>
          </w:p>
        </w:tc>
        <w:tc>
          <w:tcPr>
            <w:tcW w:w="683" w:type="pct"/>
            <w:vAlign w:val="center"/>
          </w:tcPr>
          <w:p w14:paraId="368FE99E">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4A021A1B">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4DB05121">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0025383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CDFBEF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05FB603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36</w:t>
            </w:r>
          </w:p>
        </w:tc>
        <w:tc>
          <w:tcPr>
            <w:tcW w:w="854" w:type="pct"/>
            <w:vAlign w:val="center"/>
          </w:tcPr>
          <w:p w14:paraId="17A6848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邻二甲苯</w:t>
            </w:r>
          </w:p>
        </w:tc>
        <w:tc>
          <w:tcPr>
            <w:tcW w:w="465" w:type="pct"/>
            <w:vAlign w:val="center"/>
          </w:tcPr>
          <w:p w14:paraId="6A362BF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μg/kg</w:t>
            </w:r>
          </w:p>
        </w:tc>
        <w:tc>
          <w:tcPr>
            <w:tcW w:w="803" w:type="pct"/>
            <w:noWrap/>
            <w:vAlign w:val="center"/>
          </w:tcPr>
          <w:p w14:paraId="3B42950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640000</w:t>
            </w:r>
          </w:p>
        </w:tc>
        <w:tc>
          <w:tcPr>
            <w:tcW w:w="683" w:type="pct"/>
            <w:vAlign w:val="center"/>
          </w:tcPr>
          <w:p w14:paraId="045BFAA6">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57AB6242">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64E56168">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4ED6AE0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8C2A02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4EAE54A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37</w:t>
            </w:r>
          </w:p>
        </w:tc>
        <w:tc>
          <w:tcPr>
            <w:tcW w:w="854" w:type="pct"/>
            <w:vAlign w:val="center"/>
          </w:tcPr>
          <w:p w14:paraId="10F1C69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2-氯苯酚</w:t>
            </w:r>
          </w:p>
        </w:tc>
        <w:tc>
          <w:tcPr>
            <w:tcW w:w="465" w:type="pct"/>
            <w:vAlign w:val="center"/>
          </w:tcPr>
          <w:p w14:paraId="265B318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13877F6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2256</w:t>
            </w:r>
          </w:p>
        </w:tc>
        <w:tc>
          <w:tcPr>
            <w:tcW w:w="683" w:type="pct"/>
            <w:vAlign w:val="center"/>
          </w:tcPr>
          <w:p w14:paraId="503056B5">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697B3CFC">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37DF8A94">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15D4335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D41AF3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2D876C5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38</w:t>
            </w:r>
          </w:p>
        </w:tc>
        <w:tc>
          <w:tcPr>
            <w:tcW w:w="854" w:type="pct"/>
            <w:vAlign w:val="center"/>
          </w:tcPr>
          <w:p w14:paraId="3F54DDF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硝基苯</w:t>
            </w:r>
          </w:p>
        </w:tc>
        <w:tc>
          <w:tcPr>
            <w:tcW w:w="465" w:type="pct"/>
            <w:vAlign w:val="center"/>
          </w:tcPr>
          <w:p w14:paraId="35D5013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479C475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76</w:t>
            </w:r>
          </w:p>
        </w:tc>
        <w:tc>
          <w:tcPr>
            <w:tcW w:w="683" w:type="pct"/>
            <w:vAlign w:val="center"/>
          </w:tcPr>
          <w:p w14:paraId="51699C76">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5BA43C1F">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46A3689F">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05F1832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B20634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7BEB72F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39</w:t>
            </w:r>
          </w:p>
        </w:tc>
        <w:tc>
          <w:tcPr>
            <w:tcW w:w="854" w:type="pct"/>
            <w:vAlign w:val="center"/>
          </w:tcPr>
          <w:p w14:paraId="12A78C5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萘</w:t>
            </w:r>
          </w:p>
        </w:tc>
        <w:tc>
          <w:tcPr>
            <w:tcW w:w="465" w:type="pct"/>
            <w:vAlign w:val="center"/>
          </w:tcPr>
          <w:p w14:paraId="40BE8D4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693F1A8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70</w:t>
            </w:r>
          </w:p>
        </w:tc>
        <w:tc>
          <w:tcPr>
            <w:tcW w:w="683" w:type="pct"/>
            <w:vAlign w:val="center"/>
          </w:tcPr>
          <w:p w14:paraId="34E8EA22">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666AEC52">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2EF8FB0E">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20C405D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71F28D8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448D0BF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40</w:t>
            </w:r>
          </w:p>
        </w:tc>
        <w:tc>
          <w:tcPr>
            <w:tcW w:w="854" w:type="pct"/>
            <w:vAlign w:val="center"/>
          </w:tcPr>
          <w:p w14:paraId="7210913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苯并[a]蒽</w:t>
            </w:r>
          </w:p>
        </w:tc>
        <w:tc>
          <w:tcPr>
            <w:tcW w:w="465" w:type="pct"/>
            <w:vAlign w:val="center"/>
          </w:tcPr>
          <w:p w14:paraId="009EE0D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6A23677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683" w:type="pct"/>
            <w:vAlign w:val="center"/>
          </w:tcPr>
          <w:p w14:paraId="6B466E78">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0808D627">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560C40A7">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2F19202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441D25A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012CFB7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41</w:t>
            </w:r>
          </w:p>
        </w:tc>
        <w:tc>
          <w:tcPr>
            <w:tcW w:w="854" w:type="pct"/>
            <w:vAlign w:val="center"/>
          </w:tcPr>
          <w:p w14:paraId="35B8DD2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䓛</w:t>
            </w:r>
          </w:p>
        </w:tc>
        <w:tc>
          <w:tcPr>
            <w:tcW w:w="465" w:type="pct"/>
            <w:vAlign w:val="center"/>
          </w:tcPr>
          <w:p w14:paraId="1007F1F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1BDB424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1293</w:t>
            </w:r>
          </w:p>
        </w:tc>
        <w:tc>
          <w:tcPr>
            <w:tcW w:w="683" w:type="pct"/>
            <w:vAlign w:val="center"/>
          </w:tcPr>
          <w:p w14:paraId="458AE062">
            <w:pPr>
              <w:widowControl/>
              <w:adjustRightInd/>
              <w:snapToGrid/>
              <w:spacing w:line="240" w:lineRule="auto"/>
              <w:ind w:firstLine="0" w:firstLineChars="0"/>
              <w:jc w:val="center"/>
              <w:rPr>
                <w:rFonts w:cs="Times New Roman"/>
                <w:kern w:val="0"/>
                <w:sz w:val="21"/>
                <w:szCs w:val="21"/>
              </w:rPr>
            </w:pPr>
            <w:bookmarkStart w:id="149" w:name="_GoBack"/>
            <w:bookmarkEnd w:id="149"/>
          </w:p>
        </w:tc>
        <w:tc>
          <w:tcPr>
            <w:tcW w:w="685" w:type="pct"/>
            <w:vAlign w:val="center"/>
          </w:tcPr>
          <w:p w14:paraId="7BCEDEB9">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4A435837">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149C1D4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13B661D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2D3B771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42</w:t>
            </w:r>
          </w:p>
        </w:tc>
        <w:tc>
          <w:tcPr>
            <w:tcW w:w="854" w:type="pct"/>
            <w:vAlign w:val="center"/>
          </w:tcPr>
          <w:p w14:paraId="5D53FF3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苯并[b]荧蒽</w:t>
            </w:r>
          </w:p>
        </w:tc>
        <w:tc>
          <w:tcPr>
            <w:tcW w:w="465" w:type="pct"/>
            <w:vAlign w:val="center"/>
          </w:tcPr>
          <w:p w14:paraId="7A72258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0817DD9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683" w:type="pct"/>
            <w:vAlign w:val="center"/>
          </w:tcPr>
          <w:p w14:paraId="169C4FB5">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05AA9D89">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7D6A4EE2">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7261243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01380BF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56D345B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43</w:t>
            </w:r>
          </w:p>
        </w:tc>
        <w:tc>
          <w:tcPr>
            <w:tcW w:w="854" w:type="pct"/>
            <w:vAlign w:val="center"/>
          </w:tcPr>
          <w:p w14:paraId="0225B56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苯并[k]荧蒽</w:t>
            </w:r>
          </w:p>
        </w:tc>
        <w:tc>
          <w:tcPr>
            <w:tcW w:w="465" w:type="pct"/>
            <w:vAlign w:val="center"/>
          </w:tcPr>
          <w:p w14:paraId="7BACEDE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3430C88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151</w:t>
            </w:r>
          </w:p>
        </w:tc>
        <w:tc>
          <w:tcPr>
            <w:tcW w:w="683" w:type="pct"/>
            <w:vAlign w:val="center"/>
          </w:tcPr>
          <w:p w14:paraId="4E8A111A">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21BEEA6A">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3433A16D">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3BC49FE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7EDC519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5E2F8D1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44</w:t>
            </w:r>
          </w:p>
        </w:tc>
        <w:tc>
          <w:tcPr>
            <w:tcW w:w="854" w:type="pct"/>
            <w:vAlign w:val="center"/>
          </w:tcPr>
          <w:p w14:paraId="6143C7E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苯并[a]芘</w:t>
            </w:r>
          </w:p>
        </w:tc>
        <w:tc>
          <w:tcPr>
            <w:tcW w:w="465" w:type="pct"/>
            <w:vAlign w:val="center"/>
          </w:tcPr>
          <w:p w14:paraId="0059B2F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0C33FF8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683" w:type="pct"/>
            <w:vAlign w:val="center"/>
          </w:tcPr>
          <w:p w14:paraId="41DECEA9">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1BAB11D6">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0CD8113E">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581A2A7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61E7D8A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65326AA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45</w:t>
            </w:r>
          </w:p>
        </w:tc>
        <w:tc>
          <w:tcPr>
            <w:tcW w:w="854" w:type="pct"/>
            <w:vAlign w:val="center"/>
          </w:tcPr>
          <w:p w14:paraId="5A31E15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茚并[1,2,3-cd]芘</w:t>
            </w:r>
          </w:p>
        </w:tc>
        <w:tc>
          <w:tcPr>
            <w:tcW w:w="465" w:type="pct"/>
            <w:vAlign w:val="center"/>
          </w:tcPr>
          <w:p w14:paraId="469E45DB">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40EAC37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683" w:type="pct"/>
            <w:vAlign w:val="center"/>
          </w:tcPr>
          <w:p w14:paraId="09589A93">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272EA8AF">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440A0CA7">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50943CA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250307F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166EDCB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46</w:t>
            </w:r>
          </w:p>
        </w:tc>
        <w:tc>
          <w:tcPr>
            <w:tcW w:w="854" w:type="pct"/>
            <w:vAlign w:val="center"/>
          </w:tcPr>
          <w:p w14:paraId="36169A8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二苯并[a,h]蒽</w:t>
            </w:r>
          </w:p>
        </w:tc>
        <w:tc>
          <w:tcPr>
            <w:tcW w:w="465" w:type="pct"/>
            <w:vAlign w:val="center"/>
          </w:tcPr>
          <w:p w14:paraId="1C33B192">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062FF72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1.5</w:t>
            </w:r>
          </w:p>
        </w:tc>
        <w:tc>
          <w:tcPr>
            <w:tcW w:w="683" w:type="pct"/>
            <w:vAlign w:val="center"/>
          </w:tcPr>
          <w:p w14:paraId="792A113F">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5DE49BEA">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263E4DEE">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3F4068D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r w14:paraId="62F573A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18" w:type="pct"/>
            <w:noWrap/>
            <w:vAlign w:val="center"/>
          </w:tcPr>
          <w:p w14:paraId="0054DB2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47</w:t>
            </w:r>
          </w:p>
        </w:tc>
        <w:tc>
          <w:tcPr>
            <w:tcW w:w="854" w:type="pct"/>
            <w:vAlign w:val="center"/>
          </w:tcPr>
          <w:p w14:paraId="52694EBF">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苯胺</w:t>
            </w:r>
          </w:p>
        </w:tc>
        <w:tc>
          <w:tcPr>
            <w:tcW w:w="465" w:type="pct"/>
            <w:vAlign w:val="center"/>
          </w:tcPr>
          <w:p w14:paraId="2CFEE9D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mg/kg</w:t>
            </w:r>
          </w:p>
        </w:tc>
        <w:tc>
          <w:tcPr>
            <w:tcW w:w="803" w:type="pct"/>
            <w:noWrap/>
            <w:vAlign w:val="center"/>
          </w:tcPr>
          <w:p w14:paraId="4A5D3638">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260</w:t>
            </w:r>
          </w:p>
        </w:tc>
        <w:tc>
          <w:tcPr>
            <w:tcW w:w="683" w:type="pct"/>
            <w:vAlign w:val="center"/>
          </w:tcPr>
          <w:p w14:paraId="74F5D1C4">
            <w:pPr>
              <w:widowControl/>
              <w:adjustRightInd/>
              <w:snapToGrid/>
              <w:spacing w:line="240" w:lineRule="auto"/>
              <w:ind w:firstLine="0" w:firstLineChars="0"/>
              <w:jc w:val="center"/>
              <w:rPr>
                <w:rFonts w:cs="Times New Roman"/>
                <w:kern w:val="0"/>
                <w:sz w:val="21"/>
                <w:szCs w:val="21"/>
              </w:rPr>
            </w:pPr>
          </w:p>
        </w:tc>
        <w:tc>
          <w:tcPr>
            <w:tcW w:w="685" w:type="pct"/>
            <w:vAlign w:val="center"/>
          </w:tcPr>
          <w:p w14:paraId="157D3ABA">
            <w:pPr>
              <w:widowControl/>
              <w:adjustRightInd/>
              <w:snapToGrid/>
              <w:spacing w:line="240" w:lineRule="auto"/>
              <w:ind w:firstLine="0" w:firstLineChars="0"/>
              <w:jc w:val="center"/>
              <w:rPr>
                <w:rFonts w:cs="Times New Roman"/>
                <w:kern w:val="0"/>
                <w:sz w:val="21"/>
                <w:szCs w:val="21"/>
              </w:rPr>
            </w:pPr>
          </w:p>
        </w:tc>
        <w:tc>
          <w:tcPr>
            <w:tcW w:w="684" w:type="pct"/>
            <w:vAlign w:val="center"/>
          </w:tcPr>
          <w:p w14:paraId="0042A20E">
            <w:pPr>
              <w:widowControl/>
              <w:adjustRightInd/>
              <w:snapToGrid/>
              <w:spacing w:line="240" w:lineRule="auto"/>
              <w:ind w:firstLine="0" w:firstLineChars="0"/>
              <w:jc w:val="center"/>
              <w:rPr>
                <w:rFonts w:cs="Times New Roman"/>
                <w:kern w:val="0"/>
                <w:sz w:val="21"/>
                <w:szCs w:val="21"/>
              </w:rPr>
            </w:pPr>
          </w:p>
        </w:tc>
        <w:tc>
          <w:tcPr>
            <w:tcW w:w="508" w:type="pct"/>
            <w:noWrap/>
            <w:vAlign w:val="center"/>
          </w:tcPr>
          <w:p w14:paraId="174F943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达标</w:t>
            </w:r>
          </w:p>
        </w:tc>
      </w:tr>
    </w:tbl>
    <w:p w14:paraId="7D635B17">
      <w:pPr>
        <w:ind w:firstLine="480"/>
        <w:rPr>
          <w:rFonts w:cs="Times New Roman"/>
        </w:rPr>
      </w:pPr>
    </w:p>
    <w:p w14:paraId="608ECD53">
      <w:pPr>
        <w:ind w:firstLine="480"/>
        <w:rPr>
          <w:rFonts w:cs="Times New Roman"/>
        </w:rPr>
        <w:sectPr>
          <w:pgSz w:w="16839" w:h="11907" w:orient="landscape"/>
          <w:pgMar w:top="1440" w:right="1080" w:bottom="1440" w:left="1080" w:header="851" w:footer="851" w:gutter="0"/>
          <w:cols w:space="425" w:num="1"/>
          <w:docGrid w:linePitch="381" w:charSpace="0"/>
        </w:sectPr>
      </w:pPr>
    </w:p>
    <w:p w14:paraId="0FAFA55D">
      <w:pPr>
        <w:ind w:firstLine="198" w:firstLineChars="82"/>
        <w:jc w:val="center"/>
        <w:rPr>
          <w:rFonts w:cs="Times New Roman"/>
          <w:b/>
          <w:bCs/>
        </w:rPr>
      </w:pPr>
      <w:r>
        <w:rPr>
          <w:rFonts w:cs="Times New Roman"/>
          <w:b/>
          <w:bCs/>
        </w:rPr>
        <w:t>表5.2</w:t>
      </w:r>
      <w:r>
        <w:rPr>
          <w:rFonts w:hint="eastAsia" w:cs="Times New Roman"/>
          <w:b/>
          <w:bCs/>
        </w:rPr>
        <w:t>.4-3</w:t>
      </w:r>
      <w:r>
        <w:rPr>
          <w:rFonts w:cs="Times New Roman"/>
          <w:b/>
          <w:bCs/>
        </w:rPr>
        <w:t xml:space="preserve">  土壤理化特性检测数据结果表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394"/>
        <w:gridCol w:w="2938"/>
        <w:gridCol w:w="1735"/>
        <w:gridCol w:w="560"/>
        <w:gridCol w:w="560"/>
        <w:gridCol w:w="1121"/>
        <w:gridCol w:w="1654"/>
      </w:tblGrid>
      <w:tr w14:paraId="25806E8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gridSpan w:val="2"/>
            <w:vAlign w:val="center"/>
          </w:tcPr>
          <w:p w14:paraId="60678D97">
            <w:pPr>
              <w:spacing w:line="240" w:lineRule="auto"/>
              <w:ind w:firstLine="0" w:firstLineChars="0"/>
              <w:jc w:val="center"/>
              <w:rPr>
                <w:rFonts w:cs="Times New Roman"/>
                <w:sz w:val="21"/>
                <w:szCs w:val="21"/>
              </w:rPr>
            </w:pPr>
            <w:r>
              <w:rPr>
                <w:rFonts w:cs="Times New Roman"/>
                <w:sz w:val="21"/>
                <w:szCs w:val="21"/>
              </w:rPr>
              <w:t>点号</w:t>
            </w:r>
            <w:r>
              <w:rPr>
                <w:rFonts w:hint="eastAsia" w:cs="Times New Roman"/>
                <w:sz w:val="21"/>
                <w:szCs w:val="21"/>
              </w:rPr>
              <w:t>（</w:t>
            </w:r>
            <w:r>
              <w:rPr>
                <w:rFonts w:cs="Times New Roman"/>
                <w:sz w:val="21"/>
                <w:szCs w:val="21"/>
              </w:rPr>
              <w:t>代表性监测点位</w:t>
            </w:r>
            <w:r>
              <w:rPr>
                <w:rFonts w:hint="eastAsia" w:cs="Times New Roman"/>
                <w:sz w:val="21"/>
                <w:szCs w:val="21"/>
              </w:rPr>
              <w:t>）</w:t>
            </w:r>
          </w:p>
        </w:tc>
        <w:tc>
          <w:tcPr>
            <w:tcW w:w="0" w:type="auto"/>
            <w:gridSpan w:val="2"/>
            <w:vAlign w:val="center"/>
          </w:tcPr>
          <w:p w14:paraId="7FAFCB85">
            <w:pPr>
              <w:spacing w:line="240" w:lineRule="auto"/>
              <w:ind w:firstLine="0" w:firstLineChars="0"/>
              <w:jc w:val="center"/>
              <w:rPr>
                <w:rFonts w:cs="Times New Roman"/>
                <w:sz w:val="21"/>
                <w:szCs w:val="21"/>
              </w:rPr>
            </w:pPr>
            <w:r>
              <w:rPr>
                <w:rFonts w:cs="Times New Roman"/>
                <w:sz w:val="21"/>
                <w:szCs w:val="21"/>
              </w:rPr>
              <w:t>T2</w:t>
            </w:r>
          </w:p>
        </w:tc>
        <w:tc>
          <w:tcPr>
            <w:tcW w:w="0" w:type="auto"/>
            <w:gridSpan w:val="2"/>
            <w:vAlign w:val="center"/>
          </w:tcPr>
          <w:p w14:paraId="161F9C37">
            <w:pPr>
              <w:spacing w:line="240" w:lineRule="auto"/>
              <w:ind w:firstLine="0" w:firstLineChars="0"/>
              <w:jc w:val="center"/>
              <w:rPr>
                <w:rFonts w:cs="Times New Roman"/>
                <w:sz w:val="21"/>
                <w:szCs w:val="21"/>
              </w:rPr>
            </w:pPr>
            <w:r>
              <w:rPr>
                <w:rFonts w:cs="Times New Roman"/>
                <w:sz w:val="21"/>
                <w:szCs w:val="21"/>
              </w:rPr>
              <w:t>时间</w:t>
            </w:r>
          </w:p>
        </w:tc>
        <w:tc>
          <w:tcPr>
            <w:tcW w:w="0" w:type="auto"/>
            <w:vAlign w:val="center"/>
          </w:tcPr>
          <w:p w14:paraId="55B896DD">
            <w:pPr>
              <w:spacing w:line="240" w:lineRule="auto"/>
              <w:ind w:firstLine="0" w:firstLineChars="0"/>
              <w:jc w:val="center"/>
              <w:rPr>
                <w:rFonts w:cs="Times New Roman"/>
                <w:sz w:val="21"/>
                <w:szCs w:val="21"/>
              </w:rPr>
            </w:pPr>
            <w:r>
              <w:rPr>
                <w:rFonts w:cs="Times New Roman"/>
                <w:sz w:val="21"/>
                <w:szCs w:val="21"/>
              </w:rPr>
              <w:t>2025.8.14</w:t>
            </w:r>
          </w:p>
        </w:tc>
      </w:tr>
      <w:tr w14:paraId="45706B3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gridSpan w:val="2"/>
            <w:vAlign w:val="center"/>
          </w:tcPr>
          <w:p w14:paraId="4B1E285C">
            <w:pPr>
              <w:spacing w:line="240" w:lineRule="auto"/>
              <w:ind w:firstLine="0" w:firstLineChars="0"/>
              <w:jc w:val="center"/>
              <w:rPr>
                <w:rFonts w:cs="Times New Roman"/>
                <w:sz w:val="21"/>
                <w:szCs w:val="21"/>
              </w:rPr>
            </w:pPr>
            <w:r>
              <w:rPr>
                <w:rFonts w:cs="Times New Roman"/>
                <w:sz w:val="21"/>
                <w:szCs w:val="21"/>
              </w:rPr>
              <w:t>经度</w:t>
            </w:r>
          </w:p>
        </w:tc>
        <w:tc>
          <w:tcPr>
            <w:tcW w:w="0" w:type="auto"/>
            <w:gridSpan w:val="2"/>
            <w:vAlign w:val="center"/>
          </w:tcPr>
          <w:p w14:paraId="5EFF250A">
            <w:pPr>
              <w:spacing w:line="240" w:lineRule="auto"/>
              <w:ind w:firstLine="0" w:firstLineChars="0"/>
              <w:jc w:val="center"/>
              <w:rPr>
                <w:rFonts w:cs="Times New Roman"/>
                <w:sz w:val="21"/>
                <w:szCs w:val="21"/>
              </w:rPr>
            </w:pPr>
            <w:r>
              <w:rPr>
                <w:rFonts w:cs="Times New Roman"/>
                <w:sz w:val="21"/>
                <w:szCs w:val="21"/>
              </w:rPr>
              <w:t>E</w:t>
            </w:r>
            <w:r>
              <w:rPr>
                <w:sz w:val="21"/>
                <w:szCs w:val="21"/>
              </w:rPr>
              <w:t xml:space="preserve"> </w:t>
            </w:r>
            <w:r>
              <w:rPr>
                <w:rFonts w:cs="Times New Roman"/>
                <w:sz w:val="21"/>
                <w:szCs w:val="21"/>
              </w:rPr>
              <w:t>119.1029062°</w:t>
            </w:r>
          </w:p>
        </w:tc>
        <w:tc>
          <w:tcPr>
            <w:tcW w:w="0" w:type="auto"/>
            <w:gridSpan w:val="2"/>
            <w:vAlign w:val="center"/>
          </w:tcPr>
          <w:p w14:paraId="7D3CE5BE">
            <w:pPr>
              <w:spacing w:line="240" w:lineRule="auto"/>
              <w:ind w:firstLine="0" w:firstLineChars="0"/>
              <w:jc w:val="center"/>
              <w:rPr>
                <w:rFonts w:cs="Times New Roman"/>
                <w:sz w:val="21"/>
                <w:szCs w:val="21"/>
              </w:rPr>
            </w:pPr>
            <w:r>
              <w:rPr>
                <w:rFonts w:cs="Times New Roman"/>
                <w:sz w:val="21"/>
                <w:szCs w:val="21"/>
              </w:rPr>
              <w:t>纬度</w:t>
            </w:r>
          </w:p>
        </w:tc>
        <w:tc>
          <w:tcPr>
            <w:tcW w:w="0" w:type="auto"/>
            <w:vAlign w:val="center"/>
          </w:tcPr>
          <w:p w14:paraId="2446A68E">
            <w:pPr>
              <w:spacing w:line="240" w:lineRule="auto"/>
              <w:ind w:firstLine="0" w:firstLineChars="0"/>
              <w:jc w:val="center"/>
              <w:rPr>
                <w:rFonts w:cs="Times New Roman"/>
                <w:sz w:val="21"/>
                <w:szCs w:val="21"/>
              </w:rPr>
            </w:pPr>
            <w:r>
              <w:rPr>
                <w:rFonts w:cs="Times New Roman"/>
                <w:sz w:val="21"/>
                <w:szCs w:val="21"/>
              </w:rPr>
              <w:t>N</w:t>
            </w:r>
            <w:r>
              <w:rPr>
                <w:sz w:val="21"/>
                <w:szCs w:val="21"/>
              </w:rPr>
              <w:t xml:space="preserve"> </w:t>
            </w:r>
            <w:r>
              <w:rPr>
                <w:rFonts w:cs="Times New Roman"/>
                <w:sz w:val="21"/>
                <w:szCs w:val="21"/>
              </w:rPr>
              <w:t>32.2824832°</w:t>
            </w:r>
          </w:p>
        </w:tc>
      </w:tr>
      <w:tr w14:paraId="23253D8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gridSpan w:val="2"/>
            <w:vAlign w:val="center"/>
          </w:tcPr>
          <w:p w14:paraId="04CE8184">
            <w:pPr>
              <w:spacing w:line="240" w:lineRule="auto"/>
              <w:ind w:firstLine="0" w:firstLineChars="0"/>
              <w:jc w:val="center"/>
              <w:rPr>
                <w:rFonts w:cs="Times New Roman"/>
                <w:sz w:val="21"/>
                <w:szCs w:val="21"/>
              </w:rPr>
            </w:pPr>
            <w:r>
              <w:rPr>
                <w:rFonts w:cs="Times New Roman"/>
                <w:sz w:val="21"/>
                <w:szCs w:val="21"/>
              </w:rPr>
              <w:t>层次</w:t>
            </w:r>
          </w:p>
        </w:tc>
        <w:tc>
          <w:tcPr>
            <w:tcW w:w="0" w:type="auto"/>
            <w:vAlign w:val="center"/>
          </w:tcPr>
          <w:p w14:paraId="014B5895">
            <w:pPr>
              <w:spacing w:line="240" w:lineRule="auto"/>
              <w:ind w:firstLine="0" w:firstLineChars="0"/>
              <w:jc w:val="center"/>
              <w:rPr>
                <w:rFonts w:cs="Times New Roman"/>
                <w:sz w:val="21"/>
                <w:szCs w:val="21"/>
              </w:rPr>
            </w:pPr>
            <w:r>
              <w:rPr>
                <w:rFonts w:cs="Times New Roman"/>
                <w:sz w:val="21"/>
                <w:szCs w:val="21"/>
              </w:rPr>
              <w:t>0~0.2m</w:t>
            </w:r>
          </w:p>
        </w:tc>
        <w:tc>
          <w:tcPr>
            <w:tcW w:w="0" w:type="auto"/>
            <w:gridSpan w:val="2"/>
            <w:vAlign w:val="center"/>
          </w:tcPr>
          <w:p w14:paraId="42920560">
            <w:pPr>
              <w:spacing w:line="240" w:lineRule="auto"/>
              <w:ind w:firstLine="0" w:firstLineChars="0"/>
              <w:jc w:val="center"/>
              <w:rPr>
                <w:rFonts w:cs="Times New Roman"/>
                <w:sz w:val="21"/>
                <w:szCs w:val="21"/>
              </w:rPr>
            </w:pPr>
            <w:r>
              <w:rPr>
                <w:rFonts w:cs="Times New Roman"/>
                <w:sz w:val="21"/>
                <w:szCs w:val="21"/>
              </w:rPr>
              <w:t>0.3~0.6m</w:t>
            </w:r>
          </w:p>
        </w:tc>
        <w:tc>
          <w:tcPr>
            <w:tcW w:w="0" w:type="auto"/>
            <w:vAlign w:val="center"/>
          </w:tcPr>
          <w:p w14:paraId="76E50505">
            <w:pPr>
              <w:spacing w:line="240" w:lineRule="auto"/>
              <w:ind w:firstLine="0" w:firstLineChars="0"/>
              <w:jc w:val="center"/>
              <w:rPr>
                <w:rFonts w:cs="Times New Roman"/>
                <w:sz w:val="21"/>
                <w:szCs w:val="21"/>
              </w:rPr>
            </w:pPr>
            <w:r>
              <w:rPr>
                <w:rFonts w:cs="Times New Roman"/>
                <w:sz w:val="21"/>
                <w:szCs w:val="21"/>
              </w:rPr>
              <w:t>0.6~0.9m</w:t>
            </w:r>
          </w:p>
        </w:tc>
        <w:tc>
          <w:tcPr>
            <w:tcW w:w="0" w:type="auto"/>
            <w:vAlign w:val="center"/>
          </w:tcPr>
          <w:p w14:paraId="4AFE919E">
            <w:pPr>
              <w:spacing w:line="240" w:lineRule="auto"/>
              <w:ind w:firstLine="0" w:firstLineChars="0"/>
              <w:jc w:val="center"/>
              <w:rPr>
                <w:rFonts w:cs="Times New Roman"/>
                <w:sz w:val="21"/>
                <w:szCs w:val="21"/>
              </w:rPr>
            </w:pPr>
            <w:r>
              <w:rPr>
                <w:rFonts w:cs="Times New Roman"/>
                <w:sz w:val="21"/>
                <w:szCs w:val="21"/>
              </w:rPr>
              <w:t>0.9~1.2m</w:t>
            </w:r>
          </w:p>
        </w:tc>
      </w:tr>
      <w:tr w14:paraId="76340BD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vMerge w:val="restart"/>
            <w:vAlign w:val="center"/>
          </w:tcPr>
          <w:p w14:paraId="66B649CB">
            <w:pPr>
              <w:spacing w:line="240" w:lineRule="auto"/>
              <w:ind w:firstLine="0" w:firstLineChars="0"/>
              <w:jc w:val="center"/>
              <w:rPr>
                <w:rFonts w:cs="Times New Roman"/>
                <w:sz w:val="21"/>
                <w:szCs w:val="21"/>
              </w:rPr>
            </w:pPr>
            <w:r>
              <w:rPr>
                <w:rFonts w:cs="Times New Roman"/>
                <w:sz w:val="21"/>
                <w:szCs w:val="21"/>
              </w:rPr>
              <w:t>现场记录</w:t>
            </w:r>
          </w:p>
        </w:tc>
        <w:tc>
          <w:tcPr>
            <w:tcW w:w="0" w:type="auto"/>
            <w:vAlign w:val="center"/>
          </w:tcPr>
          <w:p w14:paraId="7A39E435">
            <w:pPr>
              <w:spacing w:line="240" w:lineRule="auto"/>
              <w:ind w:firstLine="0" w:firstLineChars="0"/>
              <w:jc w:val="center"/>
              <w:rPr>
                <w:rFonts w:cs="Times New Roman"/>
                <w:sz w:val="21"/>
                <w:szCs w:val="21"/>
              </w:rPr>
            </w:pPr>
            <w:r>
              <w:rPr>
                <w:rFonts w:cs="Times New Roman"/>
                <w:sz w:val="21"/>
                <w:szCs w:val="21"/>
              </w:rPr>
              <w:t>颜色</w:t>
            </w:r>
          </w:p>
        </w:tc>
        <w:tc>
          <w:tcPr>
            <w:tcW w:w="0" w:type="auto"/>
            <w:vAlign w:val="center"/>
          </w:tcPr>
          <w:p w14:paraId="19F4C1F0">
            <w:pPr>
              <w:spacing w:line="240" w:lineRule="auto"/>
              <w:ind w:firstLine="0" w:firstLineChars="0"/>
              <w:jc w:val="center"/>
              <w:rPr>
                <w:rFonts w:cs="Times New Roman"/>
                <w:sz w:val="21"/>
                <w:szCs w:val="21"/>
              </w:rPr>
            </w:pPr>
            <w:r>
              <w:rPr>
                <w:rFonts w:hint="eastAsia" w:ascii="宋体" w:hAnsi="宋体"/>
                <w:sz w:val="21"/>
                <w:szCs w:val="21"/>
              </w:rPr>
              <w:t>褐色</w:t>
            </w:r>
          </w:p>
        </w:tc>
        <w:tc>
          <w:tcPr>
            <w:tcW w:w="0" w:type="auto"/>
            <w:gridSpan w:val="2"/>
            <w:vAlign w:val="center"/>
          </w:tcPr>
          <w:p w14:paraId="5DC0D141">
            <w:pPr>
              <w:spacing w:line="240" w:lineRule="auto"/>
              <w:ind w:firstLine="0" w:firstLineChars="0"/>
              <w:jc w:val="center"/>
              <w:rPr>
                <w:rFonts w:cs="Times New Roman"/>
                <w:sz w:val="21"/>
                <w:szCs w:val="21"/>
              </w:rPr>
            </w:pPr>
            <w:r>
              <w:rPr>
                <w:rFonts w:hint="eastAsia" w:ascii="宋体" w:hAnsi="宋体"/>
                <w:sz w:val="21"/>
                <w:szCs w:val="21"/>
              </w:rPr>
              <w:t>褐色</w:t>
            </w:r>
          </w:p>
        </w:tc>
        <w:tc>
          <w:tcPr>
            <w:tcW w:w="0" w:type="auto"/>
            <w:vAlign w:val="center"/>
          </w:tcPr>
          <w:p w14:paraId="492885E0">
            <w:pPr>
              <w:spacing w:line="240" w:lineRule="auto"/>
              <w:ind w:firstLine="0" w:firstLineChars="0"/>
              <w:jc w:val="center"/>
              <w:rPr>
                <w:rFonts w:cs="Times New Roman"/>
                <w:sz w:val="21"/>
                <w:szCs w:val="21"/>
              </w:rPr>
            </w:pPr>
            <w:r>
              <w:rPr>
                <w:rFonts w:hint="eastAsia" w:ascii="宋体" w:hAnsi="宋体"/>
                <w:sz w:val="21"/>
                <w:szCs w:val="21"/>
              </w:rPr>
              <w:t>褐色</w:t>
            </w:r>
          </w:p>
        </w:tc>
        <w:tc>
          <w:tcPr>
            <w:tcW w:w="0" w:type="auto"/>
            <w:vAlign w:val="center"/>
          </w:tcPr>
          <w:p w14:paraId="32A4C55B">
            <w:pPr>
              <w:spacing w:line="240" w:lineRule="auto"/>
              <w:ind w:firstLine="0" w:firstLineChars="0"/>
              <w:jc w:val="center"/>
              <w:rPr>
                <w:rFonts w:cs="Times New Roman"/>
                <w:sz w:val="21"/>
                <w:szCs w:val="21"/>
              </w:rPr>
            </w:pPr>
            <w:r>
              <w:rPr>
                <w:rFonts w:hint="eastAsia" w:ascii="宋体" w:hAnsi="宋体"/>
                <w:sz w:val="21"/>
                <w:szCs w:val="21"/>
              </w:rPr>
              <w:t>褐色</w:t>
            </w:r>
          </w:p>
        </w:tc>
      </w:tr>
      <w:tr w14:paraId="433E514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vMerge w:val="continue"/>
            <w:vAlign w:val="center"/>
          </w:tcPr>
          <w:p w14:paraId="45B865B8">
            <w:pPr>
              <w:spacing w:line="240" w:lineRule="auto"/>
              <w:ind w:firstLine="0" w:firstLineChars="0"/>
              <w:jc w:val="center"/>
              <w:rPr>
                <w:rFonts w:cs="Times New Roman"/>
                <w:sz w:val="21"/>
                <w:szCs w:val="21"/>
              </w:rPr>
            </w:pPr>
          </w:p>
        </w:tc>
        <w:tc>
          <w:tcPr>
            <w:tcW w:w="0" w:type="auto"/>
            <w:vAlign w:val="center"/>
          </w:tcPr>
          <w:p w14:paraId="4E23197C">
            <w:pPr>
              <w:spacing w:line="240" w:lineRule="auto"/>
              <w:ind w:firstLine="0" w:firstLineChars="0"/>
              <w:jc w:val="center"/>
              <w:rPr>
                <w:rFonts w:cs="Times New Roman"/>
                <w:sz w:val="21"/>
                <w:szCs w:val="21"/>
              </w:rPr>
            </w:pPr>
            <w:r>
              <w:rPr>
                <w:rFonts w:cs="Times New Roman"/>
                <w:sz w:val="21"/>
                <w:szCs w:val="21"/>
              </w:rPr>
              <w:t>结构</w:t>
            </w:r>
          </w:p>
        </w:tc>
        <w:tc>
          <w:tcPr>
            <w:tcW w:w="0" w:type="auto"/>
            <w:vAlign w:val="center"/>
          </w:tcPr>
          <w:p w14:paraId="33959B7D">
            <w:pPr>
              <w:spacing w:line="240" w:lineRule="auto"/>
              <w:ind w:firstLine="0" w:firstLineChars="0"/>
              <w:jc w:val="center"/>
              <w:rPr>
                <w:rFonts w:cs="Times New Roman"/>
                <w:sz w:val="21"/>
                <w:szCs w:val="21"/>
              </w:rPr>
            </w:pPr>
            <w:r>
              <w:rPr>
                <w:rFonts w:hint="eastAsia" w:ascii="宋体" w:hAnsi="宋体"/>
                <w:sz w:val="21"/>
                <w:szCs w:val="21"/>
              </w:rPr>
              <w:t>团粒</w:t>
            </w:r>
          </w:p>
        </w:tc>
        <w:tc>
          <w:tcPr>
            <w:tcW w:w="0" w:type="auto"/>
            <w:gridSpan w:val="2"/>
            <w:vAlign w:val="center"/>
          </w:tcPr>
          <w:p w14:paraId="0D7AE467">
            <w:pPr>
              <w:spacing w:line="240" w:lineRule="auto"/>
              <w:ind w:firstLine="0" w:firstLineChars="0"/>
              <w:jc w:val="center"/>
              <w:rPr>
                <w:rFonts w:cs="Times New Roman"/>
                <w:sz w:val="21"/>
                <w:szCs w:val="21"/>
              </w:rPr>
            </w:pPr>
            <w:r>
              <w:rPr>
                <w:rFonts w:hint="eastAsia" w:ascii="宋体" w:hAnsi="宋体"/>
                <w:sz w:val="21"/>
                <w:szCs w:val="21"/>
              </w:rPr>
              <w:t>团粒</w:t>
            </w:r>
          </w:p>
        </w:tc>
        <w:tc>
          <w:tcPr>
            <w:tcW w:w="0" w:type="auto"/>
            <w:vAlign w:val="center"/>
          </w:tcPr>
          <w:p w14:paraId="3E98FCAA">
            <w:pPr>
              <w:spacing w:line="240" w:lineRule="auto"/>
              <w:ind w:firstLine="0" w:firstLineChars="0"/>
              <w:jc w:val="center"/>
              <w:rPr>
                <w:rFonts w:cs="Times New Roman"/>
                <w:sz w:val="21"/>
                <w:szCs w:val="21"/>
              </w:rPr>
            </w:pPr>
            <w:r>
              <w:rPr>
                <w:rFonts w:hint="eastAsia" w:ascii="宋体" w:hAnsi="宋体"/>
                <w:sz w:val="21"/>
                <w:szCs w:val="21"/>
              </w:rPr>
              <w:t>团粒</w:t>
            </w:r>
          </w:p>
        </w:tc>
        <w:tc>
          <w:tcPr>
            <w:tcW w:w="0" w:type="auto"/>
            <w:vAlign w:val="center"/>
          </w:tcPr>
          <w:p w14:paraId="0E21D6E9">
            <w:pPr>
              <w:spacing w:line="240" w:lineRule="auto"/>
              <w:ind w:firstLine="0" w:firstLineChars="0"/>
              <w:jc w:val="center"/>
              <w:rPr>
                <w:rFonts w:cs="Times New Roman"/>
                <w:sz w:val="21"/>
                <w:szCs w:val="21"/>
              </w:rPr>
            </w:pPr>
            <w:r>
              <w:rPr>
                <w:rFonts w:hint="eastAsia" w:ascii="宋体" w:hAnsi="宋体"/>
                <w:sz w:val="21"/>
                <w:szCs w:val="21"/>
              </w:rPr>
              <w:t>团粒</w:t>
            </w:r>
          </w:p>
        </w:tc>
      </w:tr>
      <w:tr w14:paraId="1F1A5B1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vMerge w:val="continue"/>
            <w:vAlign w:val="center"/>
          </w:tcPr>
          <w:p w14:paraId="48C015B0">
            <w:pPr>
              <w:spacing w:line="240" w:lineRule="auto"/>
              <w:ind w:firstLine="0" w:firstLineChars="0"/>
              <w:jc w:val="center"/>
              <w:rPr>
                <w:rFonts w:cs="Times New Roman"/>
                <w:sz w:val="21"/>
                <w:szCs w:val="21"/>
              </w:rPr>
            </w:pPr>
          </w:p>
        </w:tc>
        <w:tc>
          <w:tcPr>
            <w:tcW w:w="0" w:type="auto"/>
            <w:vAlign w:val="center"/>
          </w:tcPr>
          <w:p w14:paraId="0C0CCA12">
            <w:pPr>
              <w:spacing w:line="240" w:lineRule="auto"/>
              <w:ind w:firstLine="0" w:firstLineChars="0"/>
              <w:jc w:val="center"/>
              <w:rPr>
                <w:rFonts w:cs="Times New Roman"/>
                <w:sz w:val="21"/>
                <w:szCs w:val="21"/>
              </w:rPr>
            </w:pPr>
            <w:r>
              <w:rPr>
                <w:rFonts w:cs="Times New Roman"/>
                <w:sz w:val="21"/>
                <w:szCs w:val="21"/>
              </w:rPr>
              <w:t>质地</w:t>
            </w:r>
          </w:p>
        </w:tc>
        <w:tc>
          <w:tcPr>
            <w:tcW w:w="0" w:type="auto"/>
            <w:vAlign w:val="center"/>
          </w:tcPr>
          <w:p w14:paraId="61B0D2CE">
            <w:pPr>
              <w:spacing w:line="240" w:lineRule="auto"/>
              <w:ind w:firstLine="0" w:firstLineChars="0"/>
              <w:jc w:val="center"/>
              <w:rPr>
                <w:rFonts w:cs="Times New Roman"/>
                <w:sz w:val="21"/>
                <w:szCs w:val="21"/>
              </w:rPr>
            </w:pPr>
            <w:r>
              <w:rPr>
                <w:rFonts w:hint="eastAsia" w:ascii="宋体" w:hAnsi="宋体"/>
                <w:sz w:val="21"/>
                <w:szCs w:val="21"/>
              </w:rPr>
              <w:t>粘土</w:t>
            </w:r>
          </w:p>
        </w:tc>
        <w:tc>
          <w:tcPr>
            <w:tcW w:w="0" w:type="auto"/>
            <w:gridSpan w:val="2"/>
            <w:vAlign w:val="center"/>
          </w:tcPr>
          <w:p w14:paraId="57940080">
            <w:pPr>
              <w:spacing w:line="240" w:lineRule="auto"/>
              <w:ind w:firstLine="0" w:firstLineChars="0"/>
              <w:jc w:val="center"/>
              <w:rPr>
                <w:rFonts w:cs="Times New Roman"/>
                <w:sz w:val="21"/>
                <w:szCs w:val="21"/>
              </w:rPr>
            </w:pPr>
            <w:r>
              <w:rPr>
                <w:rFonts w:hint="eastAsia" w:ascii="宋体" w:hAnsi="宋体"/>
                <w:sz w:val="21"/>
                <w:szCs w:val="21"/>
              </w:rPr>
              <w:t>粘土</w:t>
            </w:r>
          </w:p>
        </w:tc>
        <w:tc>
          <w:tcPr>
            <w:tcW w:w="0" w:type="auto"/>
            <w:vAlign w:val="center"/>
          </w:tcPr>
          <w:p w14:paraId="63E41C45">
            <w:pPr>
              <w:spacing w:line="240" w:lineRule="auto"/>
              <w:ind w:firstLine="0" w:firstLineChars="0"/>
              <w:jc w:val="center"/>
              <w:rPr>
                <w:rFonts w:cs="Times New Roman"/>
                <w:sz w:val="21"/>
                <w:szCs w:val="21"/>
              </w:rPr>
            </w:pPr>
            <w:r>
              <w:rPr>
                <w:rFonts w:hint="eastAsia" w:ascii="宋体" w:hAnsi="宋体"/>
                <w:sz w:val="21"/>
                <w:szCs w:val="21"/>
              </w:rPr>
              <w:t>粘土</w:t>
            </w:r>
          </w:p>
        </w:tc>
        <w:tc>
          <w:tcPr>
            <w:tcW w:w="0" w:type="auto"/>
            <w:vAlign w:val="center"/>
          </w:tcPr>
          <w:p w14:paraId="411D60E0">
            <w:pPr>
              <w:spacing w:line="240" w:lineRule="auto"/>
              <w:ind w:firstLine="0" w:firstLineChars="0"/>
              <w:jc w:val="center"/>
              <w:rPr>
                <w:rFonts w:cs="Times New Roman"/>
                <w:sz w:val="21"/>
                <w:szCs w:val="21"/>
              </w:rPr>
            </w:pPr>
            <w:r>
              <w:rPr>
                <w:rFonts w:hint="eastAsia" w:ascii="宋体" w:hAnsi="宋体"/>
                <w:sz w:val="21"/>
                <w:szCs w:val="21"/>
              </w:rPr>
              <w:t>粘土</w:t>
            </w:r>
          </w:p>
        </w:tc>
      </w:tr>
      <w:tr w14:paraId="17C9859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vMerge w:val="continue"/>
            <w:vAlign w:val="center"/>
          </w:tcPr>
          <w:p w14:paraId="5125B33C">
            <w:pPr>
              <w:spacing w:line="240" w:lineRule="auto"/>
              <w:ind w:firstLine="0" w:firstLineChars="0"/>
              <w:jc w:val="center"/>
              <w:rPr>
                <w:rFonts w:cs="Times New Roman"/>
                <w:sz w:val="21"/>
                <w:szCs w:val="21"/>
              </w:rPr>
            </w:pPr>
          </w:p>
        </w:tc>
        <w:tc>
          <w:tcPr>
            <w:tcW w:w="0" w:type="auto"/>
            <w:vAlign w:val="center"/>
          </w:tcPr>
          <w:p w14:paraId="2E59E6E1">
            <w:pPr>
              <w:spacing w:line="240" w:lineRule="auto"/>
              <w:ind w:firstLine="0" w:firstLineChars="0"/>
              <w:jc w:val="center"/>
              <w:rPr>
                <w:rFonts w:cs="Times New Roman"/>
                <w:sz w:val="21"/>
                <w:szCs w:val="21"/>
              </w:rPr>
            </w:pPr>
            <w:r>
              <w:rPr>
                <w:rFonts w:cs="Times New Roman"/>
                <w:sz w:val="21"/>
                <w:szCs w:val="21"/>
              </w:rPr>
              <w:t>砂砾含量</w:t>
            </w:r>
          </w:p>
        </w:tc>
        <w:tc>
          <w:tcPr>
            <w:tcW w:w="0" w:type="auto"/>
            <w:vAlign w:val="center"/>
          </w:tcPr>
          <w:p w14:paraId="49FB16A9">
            <w:pPr>
              <w:spacing w:line="240" w:lineRule="auto"/>
              <w:ind w:firstLine="0" w:firstLineChars="0"/>
              <w:jc w:val="center"/>
              <w:rPr>
                <w:rFonts w:cs="Times New Roman"/>
                <w:sz w:val="21"/>
                <w:szCs w:val="21"/>
              </w:rPr>
            </w:pPr>
            <w:r>
              <w:rPr>
                <w:rFonts w:hint="eastAsia" w:ascii="宋体" w:hAnsi="宋体"/>
                <w:sz w:val="21"/>
                <w:szCs w:val="21"/>
              </w:rPr>
              <w:t>少量</w:t>
            </w:r>
          </w:p>
        </w:tc>
        <w:tc>
          <w:tcPr>
            <w:tcW w:w="0" w:type="auto"/>
            <w:gridSpan w:val="2"/>
            <w:vAlign w:val="center"/>
          </w:tcPr>
          <w:p w14:paraId="40A131D4">
            <w:pPr>
              <w:spacing w:line="240" w:lineRule="auto"/>
              <w:ind w:firstLine="0" w:firstLineChars="0"/>
              <w:jc w:val="center"/>
              <w:rPr>
                <w:rFonts w:cs="Times New Roman"/>
                <w:sz w:val="21"/>
                <w:szCs w:val="21"/>
              </w:rPr>
            </w:pPr>
            <w:r>
              <w:rPr>
                <w:rFonts w:hint="eastAsia" w:ascii="宋体" w:hAnsi="宋体"/>
                <w:sz w:val="21"/>
                <w:szCs w:val="21"/>
              </w:rPr>
              <w:t>少量</w:t>
            </w:r>
          </w:p>
        </w:tc>
        <w:tc>
          <w:tcPr>
            <w:tcW w:w="0" w:type="auto"/>
            <w:vAlign w:val="center"/>
          </w:tcPr>
          <w:p w14:paraId="03016318">
            <w:pPr>
              <w:spacing w:line="240" w:lineRule="auto"/>
              <w:ind w:firstLine="0" w:firstLineChars="0"/>
              <w:jc w:val="center"/>
              <w:rPr>
                <w:rFonts w:cs="Times New Roman"/>
                <w:sz w:val="21"/>
                <w:szCs w:val="21"/>
              </w:rPr>
            </w:pPr>
            <w:r>
              <w:rPr>
                <w:rFonts w:hint="eastAsia" w:ascii="宋体" w:hAnsi="宋体"/>
                <w:sz w:val="21"/>
                <w:szCs w:val="21"/>
              </w:rPr>
              <w:t>少量</w:t>
            </w:r>
          </w:p>
        </w:tc>
        <w:tc>
          <w:tcPr>
            <w:tcW w:w="0" w:type="auto"/>
            <w:vAlign w:val="center"/>
          </w:tcPr>
          <w:p w14:paraId="6743315C">
            <w:pPr>
              <w:spacing w:line="240" w:lineRule="auto"/>
              <w:ind w:firstLine="0" w:firstLineChars="0"/>
              <w:jc w:val="center"/>
              <w:rPr>
                <w:rFonts w:cs="Times New Roman"/>
                <w:sz w:val="21"/>
                <w:szCs w:val="21"/>
              </w:rPr>
            </w:pPr>
            <w:r>
              <w:rPr>
                <w:rFonts w:hint="eastAsia" w:ascii="宋体" w:hAnsi="宋体"/>
                <w:sz w:val="21"/>
                <w:szCs w:val="21"/>
              </w:rPr>
              <w:t>少量</w:t>
            </w:r>
          </w:p>
        </w:tc>
      </w:tr>
      <w:tr w14:paraId="7DF1026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vMerge w:val="continue"/>
            <w:vAlign w:val="center"/>
          </w:tcPr>
          <w:p w14:paraId="2917DE29">
            <w:pPr>
              <w:spacing w:line="240" w:lineRule="auto"/>
              <w:ind w:firstLine="0" w:firstLineChars="0"/>
              <w:jc w:val="center"/>
              <w:rPr>
                <w:rFonts w:cs="Times New Roman"/>
                <w:sz w:val="21"/>
                <w:szCs w:val="21"/>
              </w:rPr>
            </w:pPr>
          </w:p>
        </w:tc>
        <w:tc>
          <w:tcPr>
            <w:tcW w:w="0" w:type="auto"/>
            <w:vAlign w:val="center"/>
          </w:tcPr>
          <w:p w14:paraId="13B2839E">
            <w:pPr>
              <w:spacing w:line="240" w:lineRule="auto"/>
              <w:ind w:firstLine="0" w:firstLineChars="0"/>
              <w:jc w:val="center"/>
              <w:rPr>
                <w:rFonts w:cs="Times New Roman"/>
                <w:sz w:val="21"/>
                <w:szCs w:val="21"/>
              </w:rPr>
            </w:pPr>
            <w:r>
              <w:rPr>
                <w:rFonts w:cs="Times New Roman"/>
                <w:sz w:val="21"/>
                <w:szCs w:val="21"/>
              </w:rPr>
              <w:t>其他异物</w:t>
            </w:r>
          </w:p>
        </w:tc>
        <w:tc>
          <w:tcPr>
            <w:tcW w:w="0" w:type="auto"/>
            <w:vAlign w:val="center"/>
          </w:tcPr>
          <w:p w14:paraId="42700B22">
            <w:pPr>
              <w:spacing w:line="240" w:lineRule="auto"/>
              <w:ind w:firstLine="0" w:firstLineChars="0"/>
              <w:jc w:val="center"/>
              <w:rPr>
                <w:rFonts w:cs="Times New Roman"/>
                <w:sz w:val="21"/>
                <w:szCs w:val="21"/>
              </w:rPr>
            </w:pPr>
            <w:r>
              <w:rPr>
                <w:rFonts w:ascii="宋体" w:hAnsi="宋体"/>
                <w:sz w:val="21"/>
                <w:szCs w:val="21"/>
              </w:rPr>
              <w:t>少量</w:t>
            </w:r>
            <w:r>
              <w:rPr>
                <w:rFonts w:hint="eastAsia" w:ascii="宋体" w:hAnsi="宋体"/>
                <w:sz w:val="21"/>
                <w:szCs w:val="21"/>
              </w:rPr>
              <w:t>植物</w:t>
            </w:r>
            <w:r>
              <w:rPr>
                <w:rFonts w:ascii="宋体" w:hAnsi="宋体"/>
                <w:sz w:val="21"/>
                <w:szCs w:val="21"/>
              </w:rPr>
              <w:t>根系</w:t>
            </w:r>
          </w:p>
        </w:tc>
        <w:tc>
          <w:tcPr>
            <w:tcW w:w="0" w:type="auto"/>
            <w:gridSpan w:val="2"/>
            <w:vAlign w:val="center"/>
          </w:tcPr>
          <w:p w14:paraId="5F67DCCF">
            <w:pPr>
              <w:spacing w:line="240" w:lineRule="auto"/>
              <w:ind w:firstLine="0" w:firstLineChars="0"/>
              <w:jc w:val="center"/>
              <w:rPr>
                <w:rFonts w:cs="Times New Roman"/>
                <w:sz w:val="21"/>
                <w:szCs w:val="21"/>
              </w:rPr>
            </w:pPr>
            <w:r>
              <w:rPr>
                <w:rFonts w:hint="eastAsia" w:ascii="宋体" w:hAnsi="宋体"/>
                <w:sz w:val="21"/>
                <w:szCs w:val="21"/>
              </w:rPr>
              <w:t>无</w:t>
            </w:r>
          </w:p>
        </w:tc>
        <w:tc>
          <w:tcPr>
            <w:tcW w:w="0" w:type="auto"/>
            <w:vAlign w:val="center"/>
          </w:tcPr>
          <w:p w14:paraId="2E8ED9A7">
            <w:pPr>
              <w:spacing w:line="240" w:lineRule="auto"/>
              <w:ind w:firstLine="0" w:firstLineChars="0"/>
              <w:jc w:val="center"/>
              <w:rPr>
                <w:rFonts w:cs="Times New Roman"/>
                <w:sz w:val="21"/>
                <w:szCs w:val="21"/>
              </w:rPr>
            </w:pPr>
            <w:r>
              <w:rPr>
                <w:rFonts w:hint="eastAsia" w:ascii="宋体" w:hAnsi="宋体"/>
                <w:sz w:val="21"/>
                <w:szCs w:val="21"/>
              </w:rPr>
              <w:t>无</w:t>
            </w:r>
          </w:p>
        </w:tc>
        <w:tc>
          <w:tcPr>
            <w:tcW w:w="0" w:type="auto"/>
            <w:vAlign w:val="center"/>
          </w:tcPr>
          <w:p w14:paraId="39409716">
            <w:pPr>
              <w:spacing w:line="240" w:lineRule="auto"/>
              <w:ind w:firstLine="0" w:firstLineChars="0"/>
              <w:jc w:val="center"/>
              <w:rPr>
                <w:rFonts w:cs="Times New Roman"/>
                <w:sz w:val="21"/>
                <w:szCs w:val="21"/>
              </w:rPr>
            </w:pPr>
            <w:r>
              <w:rPr>
                <w:rFonts w:hint="eastAsia" w:ascii="宋体" w:hAnsi="宋体"/>
                <w:sz w:val="21"/>
                <w:szCs w:val="21"/>
              </w:rPr>
              <w:t>无</w:t>
            </w:r>
          </w:p>
        </w:tc>
      </w:tr>
      <w:tr w14:paraId="0CBF0C9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vMerge w:val="restart"/>
            <w:vAlign w:val="center"/>
          </w:tcPr>
          <w:p w14:paraId="21F61A56">
            <w:pPr>
              <w:spacing w:line="240" w:lineRule="auto"/>
              <w:ind w:firstLine="0" w:firstLineChars="0"/>
              <w:jc w:val="center"/>
              <w:rPr>
                <w:rFonts w:cs="Times New Roman"/>
                <w:sz w:val="21"/>
                <w:szCs w:val="21"/>
              </w:rPr>
            </w:pPr>
            <w:r>
              <w:rPr>
                <w:rFonts w:cs="Times New Roman"/>
                <w:sz w:val="21"/>
                <w:szCs w:val="21"/>
              </w:rPr>
              <w:t>实验室测定</w:t>
            </w:r>
          </w:p>
        </w:tc>
        <w:tc>
          <w:tcPr>
            <w:tcW w:w="0" w:type="auto"/>
            <w:vAlign w:val="center"/>
          </w:tcPr>
          <w:p w14:paraId="795D24E3">
            <w:pPr>
              <w:spacing w:line="240" w:lineRule="auto"/>
              <w:ind w:firstLine="0" w:firstLineChars="0"/>
              <w:jc w:val="center"/>
              <w:rPr>
                <w:rFonts w:cs="Times New Roman"/>
                <w:sz w:val="21"/>
                <w:szCs w:val="21"/>
              </w:rPr>
            </w:pPr>
            <w:r>
              <w:rPr>
                <w:rFonts w:cs="Times New Roman"/>
                <w:sz w:val="21"/>
                <w:szCs w:val="21"/>
              </w:rPr>
              <w:t>pH值/无量纲</w:t>
            </w:r>
          </w:p>
        </w:tc>
        <w:tc>
          <w:tcPr>
            <w:tcW w:w="0" w:type="auto"/>
            <w:vAlign w:val="center"/>
          </w:tcPr>
          <w:p w14:paraId="055D1BE5">
            <w:pPr>
              <w:spacing w:line="240" w:lineRule="auto"/>
              <w:ind w:firstLine="0" w:firstLineChars="0"/>
              <w:jc w:val="center"/>
              <w:rPr>
                <w:rFonts w:cs="Times New Roman"/>
                <w:sz w:val="21"/>
                <w:szCs w:val="21"/>
              </w:rPr>
            </w:pPr>
            <w:r>
              <w:rPr>
                <w:rFonts w:hint="eastAsia"/>
                <w:sz w:val="21"/>
                <w:szCs w:val="21"/>
              </w:rPr>
              <w:t>7.80</w:t>
            </w:r>
          </w:p>
        </w:tc>
        <w:tc>
          <w:tcPr>
            <w:tcW w:w="0" w:type="auto"/>
            <w:gridSpan w:val="2"/>
            <w:vAlign w:val="center"/>
          </w:tcPr>
          <w:p w14:paraId="6003C461">
            <w:pPr>
              <w:spacing w:line="240" w:lineRule="auto"/>
              <w:ind w:firstLine="0" w:firstLineChars="0"/>
              <w:jc w:val="center"/>
              <w:rPr>
                <w:rFonts w:cs="Times New Roman"/>
                <w:sz w:val="21"/>
                <w:szCs w:val="21"/>
              </w:rPr>
            </w:pPr>
            <w:r>
              <w:rPr>
                <w:rFonts w:hint="eastAsia"/>
                <w:sz w:val="21"/>
                <w:szCs w:val="21"/>
              </w:rPr>
              <w:t>7.86</w:t>
            </w:r>
          </w:p>
        </w:tc>
        <w:tc>
          <w:tcPr>
            <w:tcW w:w="0" w:type="auto"/>
            <w:vAlign w:val="center"/>
          </w:tcPr>
          <w:p w14:paraId="0B91B32E">
            <w:pPr>
              <w:spacing w:line="240" w:lineRule="auto"/>
              <w:ind w:firstLine="0" w:firstLineChars="0"/>
              <w:jc w:val="center"/>
              <w:rPr>
                <w:rFonts w:cs="Times New Roman"/>
                <w:sz w:val="21"/>
                <w:szCs w:val="21"/>
              </w:rPr>
            </w:pPr>
            <w:r>
              <w:rPr>
                <w:rFonts w:hint="eastAsia"/>
                <w:sz w:val="21"/>
                <w:szCs w:val="21"/>
              </w:rPr>
              <w:t>7.83</w:t>
            </w:r>
          </w:p>
        </w:tc>
        <w:tc>
          <w:tcPr>
            <w:tcW w:w="0" w:type="auto"/>
            <w:vAlign w:val="center"/>
          </w:tcPr>
          <w:p w14:paraId="6F939B70">
            <w:pPr>
              <w:spacing w:line="240" w:lineRule="auto"/>
              <w:ind w:firstLine="0" w:firstLineChars="0"/>
              <w:jc w:val="center"/>
              <w:rPr>
                <w:rFonts w:cs="Times New Roman"/>
                <w:sz w:val="21"/>
                <w:szCs w:val="21"/>
              </w:rPr>
            </w:pPr>
            <w:r>
              <w:rPr>
                <w:rFonts w:hint="eastAsia"/>
                <w:sz w:val="21"/>
                <w:szCs w:val="21"/>
              </w:rPr>
              <w:t>7.84</w:t>
            </w:r>
          </w:p>
        </w:tc>
      </w:tr>
      <w:tr w14:paraId="0DBD7FE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vMerge w:val="continue"/>
            <w:vAlign w:val="center"/>
          </w:tcPr>
          <w:p w14:paraId="18524B08">
            <w:pPr>
              <w:spacing w:line="240" w:lineRule="auto"/>
              <w:ind w:firstLine="0" w:firstLineChars="0"/>
              <w:jc w:val="center"/>
              <w:rPr>
                <w:rFonts w:cs="Times New Roman"/>
                <w:sz w:val="21"/>
                <w:szCs w:val="21"/>
              </w:rPr>
            </w:pPr>
          </w:p>
        </w:tc>
        <w:tc>
          <w:tcPr>
            <w:tcW w:w="0" w:type="auto"/>
            <w:vAlign w:val="center"/>
          </w:tcPr>
          <w:p w14:paraId="28152D67">
            <w:pPr>
              <w:spacing w:line="240" w:lineRule="auto"/>
              <w:ind w:firstLine="0" w:firstLineChars="0"/>
              <w:jc w:val="center"/>
              <w:rPr>
                <w:rFonts w:cs="Times New Roman"/>
                <w:sz w:val="21"/>
                <w:szCs w:val="21"/>
              </w:rPr>
            </w:pPr>
            <w:r>
              <w:rPr>
                <w:rFonts w:cs="Times New Roman"/>
                <w:sz w:val="21"/>
                <w:szCs w:val="21"/>
              </w:rPr>
              <w:t>阳离子交换量/Cmol(+）/kg</w:t>
            </w:r>
          </w:p>
        </w:tc>
        <w:tc>
          <w:tcPr>
            <w:tcW w:w="0" w:type="auto"/>
            <w:vAlign w:val="center"/>
          </w:tcPr>
          <w:p w14:paraId="4F7B846F">
            <w:pPr>
              <w:spacing w:line="240" w:lineRule="auto"/>
              <w:ind w:firstLine="0" w:firstLineChars="0"/>
              <w:jc w:val="center"/>
              <w:rPr>
                <w:rFonts w:cs="Times New Roman"/>
                <w:sz w:val="21"/>
                <w:szCs w:val="21"/>
              </w:rPr>
            </w:pPr>
            <w:r>
              <w:rPr>
                <w:rFonts w:hint="eastAsia"/>
                <w:sz w:val="21"/>
                <w:szCs w:val="21"/>
              </w:rPr>
              <w:t>31.9</w:t>
            </w:r>
          </w:p>
        </w:tc>
        <w:tc>
          <w:tcPr>
            <w:tcW w:w="0" w:type="auto"/>
            <w:gridSpan w:val="2"/>
            <w:vAlign w:val="center"/>
          </w:tcPr>
          <w:p w14:paraId="5094831F">
            <w:pPr>
              <w:spacing w:line="240" w:lineRule="auto"/>
              <w:ind w:firstLine="0" w:firstLineChars="0"/>
              <w:jc w:val="center"/>
              <w:rPr>
                <w:rFonts w:cs="Times New Roman"/>
                <w:sz w:val="21"/>
                <w:szCs w:val="21"/>
              </w:rPr>
            </w:pPr>
            <w:r>
              <w:rPr>
                <w:rFonts w:hint="eastAsia"/>
                <w:sz w:val="21"/>
                <w:szCs w:val="21"/>
              </w:rPr>
              <w:t>33.0</w:t>
            </w:r>
          </w:p>
        </w:tc>
        <w:tc>
          <w:tcPr>
            <w:tcW w:w="0" w:type="auto"/>
            <w:vAlign w:val="center"/>
          </w:tcPr>
          <w:p w14:paraId="6C770C35">
            <w:pPr>
              <w:spacing w:line="240" w:lineRule="auto"/>
              <w:ind w:firstLine="0" w:firstLineChars="0"/>
              <w:jc w:val="center"/>
              <w:rPr>
                <w:rFonts w:cs="Times New Roman"/>
                <w:sz w:val="21"/>
                <w:szCs w:val="21"/>
              </w:rPr>
            </w:pPr>
            <w:r>
              <w:rPr>
                <w:rFonts w:hint="eastAsia"/>
                <w:sz w:val="21"/>
                <w:szCs w:val="21"/>
              </w:rPr>
              <w:t>31.9</w:t>
            </w:r>
          </w:p>
        </w:tc>
        <w:tc>
          <w:tcPr>
            <w:tcW w:w="0" w:type="auto"/>
            <w:vAlign w:val="center"/>
          </w:tcPr>
          <w:p w14:paraId="2E1C4631">
            <w:pPr>
              <w:spacing w:line="240" w:lineRule="auto"/>
              <w:ind w:firstLine="0" w:firstLineChars="0"/>
              <w:jc w:val="center"/>
              <w:rPr>
                <w:rFonts w:cs="Times New Roman"/>
                <w:sz w:val="21"/>
                <w:szCs w:val="21"/>
              </w:rPr>
            </w:pPr>
            <w:r>
              <w:rPr>
                <w:rFonts w:hint="eastAsia"/>
                <w:sz w:val="21"/>
                <w:szCs w:val="21"/>
              </w:rPr>
              <w:t>32.5</w:t>
            </w:r>
          </w:p>
        </w:tc>
      </w:tr>
      <w:tr w14:paraId="42CB7A7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vMerge w:val="continue"/>
            <w:vAlign w:val="center"/>
          </w:tcPr>
          <w:p w14:paraId="39DF5F16">
            <w:pPr>
              <w:spacing w:line="240" w:lineRule="auto"/>
              <w:ind w:firstLine="0" w:firstLineChars="0"/>
              <w:jc w:val="center"/>
              <w:rPr>
                <w:rFonts w:cs="Times New Roman"/>
                <w:sz w:val="21"/>
                <w:szCs w:val="21"/>
              </w:rPr>
            </w:pPr>
          </w:p>
        </w:tc>
        <w:tc>
          <w:tcPr>
            <w:tcW w:w="0" w:type="auto"/>
            <w:vAlign w:val="center"/>
          </w:tcPr>
          <w:p w14:paraId="494F96FF">
            <w:pPr>
              <w:spacing w:line="240" w:lineRule="auto"/>
              <w:ind w:firstLine="0" w:firstLineChars="0"/>
              <w:jc w:val="center"/>
              <w:rPr>
                <w:rFonts w:cs="Times New Roman"/>
                <w:sz w:val="21"/>
                <w:szCs w:val="21"/>
              </w:rPr>
            </w:pPr>
            <w:r>
              <w:rPr>
                <w:rFonts w:cs="Times New Roman"/>
                <w:sz w:val="21"/>
                <w:szCs w:val="21"/>
              </w:rPr>
              <w:t>氧化还原电位/mV</w:t>
            </w:r>
          </w:p>
        </w:tc>
        <w:tc>
          <w:tcPr>
            <w:tcW w:w="0" w:type="auto"/>
            <w:vAlign w:val="center"/>
          </w:tcPr>
          <w:p w14:paraId="0D60A3D5">
            <w:pPr>
              <w:spacing w:line="240" w:lineRule="auto"/>
              <w:ind w:firstLine="0" w:firstLineChars="0"/>
              <w:jc w:val="center"/>
              <w:rPr>
                <w:rFonts w:cs="Times New Roman"/>
                <w:sz w:val="21"/>
                <w:szCs w:val="21"/>
              </w:rPr>
            </w:pPr>
            <w:r>
              <w:rPr>
                <w:rFonts w:hint="eastAsia"/>
                <w:sz w:val="21"/>
                <w:szCs w:val="21"/>
              </w:rPr>
              <w:t>392</w:t>
            </w:r>
          </w:p>
        </w:tc>
        <w:tc>
          <w:tcPr>
            <w:tcW w:w="0" w:type="auto"/>
            <w:gridSpan w:val="2"/>
            <w:vAlign w:val="center"/>
          </w:tcPr>
          <w:p w14:paraId="4F79EB22">
            <w:pPr>
              <w:spacing w:line="240" w:lineRule="auto"/>
              <w:ind w:firstLine="0" w:firstLineChars="0"/>
              <w:jc w:val="center"/>
              <w:rPr>
                <w:rFonts w:cs="Times New Roman"/>
                <w:sz w:val="21"/>
                <w:szCs w:val="21"/>
              </w:rPr>
            </w:pPr>
            <w:r>
              <w:rPr>
                <w:rFonts w:hint="eastAsia"/>
                <w:sz w:val="21"/>
                <w:szCs w:val="21"/>
              </w:rPr>
              <w:t>380</w:t>
            </w:r>
          </w:p>
        </w:tc>
        <w:tc>
          <w:tcPr>
            <w:tcW w:w="0" w:type="auto"/>
            <w:vAlign w:val="center"/>
          </w:tcPr>
          <w:p w14:paraId="133E5F81">
            <w:pPr>
              <w:spacing w:line="240" w:lineRule="auto"/>
              <w:ind w:firstLine="0" w:firstLineChars="0"/>
              <w:jc w:val="center"/>
              <w:rPr>
                <w:rFonts w:cs="Times New Roman"/>
                <w:sz w:val="21"/>
                <w:szCs w:val="21"/>
              </w:rPr>
            </w:pPr>
            <w:r>
              <w:rPr>
                <w:rFonts w:hint="eastAsia"/>
                <w:sz w:val="21"/>
                <w:szCs w:val="21"/>
              </w:rPr>
              <w:t>370</w:t>
            </w:r>
          </w:p>
        </w:tc>
        <w:tc>
          <w:tcPr>
            <w:tcW w:w="0" w:type="auto"/>
            <w:vAlign w:val="center"/>
          </w:tcPr>
          <w:p w14:paraId="5AE29DC5">
            <w:pPr>
              <w:spacing w:line="240" w:lineRule="auto"/>
              <w:ind w:firstLine="0" w:firstLineChars="0"/>
              <w:jc w:val="center"/>
              <w:rPr>
                <w:rFonts w:cs="Times New Roman"/>
                <w:sz w:val="21"/>
                <w:szCs w:val="21"/>
              </w:rPr>
            </w:pPr>
            <w:r>
              <w:rPr>
                <w:rFonts w:hint="eastAsia"/>
                <w:sz w:val="21"/>
                <w:szCs w:val="21"/>
              </w:rPr>
              <w:t>349</w:t>
            </w:r>
          </w:p>
        </w:tc>
      </w:tr>
      <w:tr w14:paraId="1F99A06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vMerge w:val="continue"/>
            <w:vAlign w:val="center"/>
          </w:tcPr>
          <w:p w14:paraId="1325F04A">
            <w:pPr>
              <w:spacing w:line="240" w:lineRule="auto"/>
              <w:ind w:firstLine="0" w:firstLineChars="0"/>
              <w:jc w:val="center"/>
              <w:rPr>
                <w:rFonts w:cs="Times New Roman"/>
                <w:sz w:val="21"/>
                <w:szCs w:val="21"/>
              </w:rPr>
            </w:pPr>
          </w:p>
        </w:tc>
        <w:tc>
          <w:tcPr>
            <w:tcW w:w="0" w:type="auto"/>
            <w:vAlign w:val="center"/>
          </w:tcPr>
          <w:p w14:paraId="317FFE2E">
            <w:pPr>
              <w:spacing w:line="240" w:lineRule="auto"/>
              <w:ind w:firstLine="0" w:firstLineChars="0"/>
              <w:jc w:val="center"/>
              <w:rPr>
                <w:rFonts w:cs="Times New Roman"/>
                <w:sz w:val="21"/>
                <w:szCs w:val="21"/>
              </w:rPr>
            </w:pPr>
            <w:r>
              <w:rPr>
                <w:rFonts w:cs="Times New Roman"/>
                <w:sz w:val="21"/>
                <w:szCs w:val="21"/>
              </w:rPr>
              <w:t>渗滤率/mm/min</w:t>
            </w:r>
          </w:p>
        </w:tc>
        <w:tc>
          <w:tcPr>
            <w:tcW w:w="0" w:type="auto"/>
            <w:vAlign w:val="center"/>
          </w:tcPr>
          <w:p w14:paraId="16470680">
            <w:pPr>
              <w:spacing w:line="240" w:lineRule="auto"/>
              <w:ind w:firstLine="0" w:firstLineChars="0"/>
              <w:jc w:val="center"/>
              <w:rPr>
                <w:rFonts w:cs="Times New Roman"/>
                <w:sz w:val="21"/>
                <w:szCs w:val="21"/>
              </w:rPr>
            </w:pPr>
            <w:r>
              <w:rPr>
                <w:rFonts w:hint="eastAsia"/>
                <w:sz w:val="21"/>
                <w:szCs w:val="21"/>
              </w:rPr>
              <w:t>0.25</w:t>
            </w:r>
          </w:p>
        </w:tc>
        <w:tc>
          <w:tcPr>
            <w:tcW w:w="0" w:type="auto"/>
            <w:gridSpan w:val="2"/>
            <w:vAlign w:val="center"/>
          </w:tcPr>
          <w:p w14:paraId="3DD12388">
            <w:pPr>
              <w:spacing w:line="240" w:lineRule="auto"/>
              <w:ind w:firstLine="0" w:firstLineChars="0"/>
              <w:jc w:val="center"/>
              <w:rPr>
                <w:rFonts w:cs="Times New Roman"/>
                <w:sz w:val="21"/>
                <w:szCs w:val="21"/>
              </w:rPr>
            </w:pPr>
            <w:r>
              <w:rPr>
                <w:rFonts w:hint="eastAsia"/>
                <w:sz w:val="21"/>
                <w:szCs w:val="21"/>
              </w:rPr>
              <w:t>0.24</w:t>
            </w:r>
          </w:p>
        </w:tc>
        <w:tc>
          <w:tcPr>
            <w:tcW w:w="0" w:type="auto"/>
            <w:vAlign w:val="center"/>
          </w:tcPr>
          <w:p w14:paraId="1B4CF9BE">
            <w:pPr>
              <w:spacing w:line="240" w:lineRule="auto"/>
              <w:ind w:firstLine="0" w:firstLineChars="0"/>
              <w:jc w:val="center"/>
              <w:rPr>
                <w:rFonts w:cs="Times New Roman"/>
                <w:sz w:val="21"/>
                <w:szCs w:val="21"/>
              </w:rPr>
            </w:pPr>
            <w:r>
              <w:rPr>
                <w:rFonts w:hint="eastAsia"/>
                <w:sz w:val="21"/>
                <w:szCs w:val="21"/>
              </w:rPr>
              <w:t>0.27</w:t>
            </w:r>
          </w:p>
        </w:tc>
        <w:tc>
          <w:tcPr>
            <w:tcW w:w="0" w:type="auto"/>
            <w:vAlign w:val="center"/>
          </w:tcPr>
          <w:p w14:paraId="73159FA0">
            <w:pPr>
              <w:spacing w:line="240" w:lineRule="auto"/>
              <w:ind w:firstLine="0" w:firstLineChars="0"/>
              <w:jc w:val="center"/>
              <w:rPr>
                <w:rFonts w:cs="Times New Roman"/>
                <w:sz w:val="21"/>
                <w:szCs w:val="21"/>
              </w:rPr>
            </w:pPr>
            <w:r>
              <w:rPr>
                <w:rFonts w:hint="eastAsia"/>
                <w:sz w:val="21"/>
                <w:szCs w:val="21"/>
              </w:rPr>
              <w:t>0.26</w:t>
            </w:r>
          </w:p>
        </w:tc>
      </w:tr>
      <w:tr w14:paraId="5024CA5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vMerge w:val="continue"/>
            <w:vAlign w:val="center"/>
          </w:tcPr>
          <w:p w14:paraId="63AB832E">
            <w:pPr>
              <w:spacing w:line="240" w:lineRule="auto"/>
              <w:ind w:firstLine="0" w:firstLineChars="0"/>
              <w:jc w:val="center"/>
              <w:rPr>
                <w:rFonts w:cs="Times New Roman"/>
                <w:sz w:val="21"/>
                <w:szCs w:val="21"/>
              </w:rPr>
            </w:pPr>
          </w:p>
        </w:tc>
        <w:tc>
          <w:tcPr>
            <w:tcW w:w="0" w:type="auto"/>
            <w:vAlign w:val="center"/>
          </w:tcPr>
          <w:p w14:paraId="45D46DE7">
            <w:pPr>
              <w:spacing w:line="240" w:lineRule="auto"/>
              <w:ind w:firstLine="0" w:firstLineChars="0"/>
              <w:jc w:val="center"/>
              <w:rPr>
                <w:rFonts w:cs="Times New Roman"/>
                <w:sz w:val="21"/>
                <w:szCs w:val="21"/>
              </w:rPr>
            </w:pPr>
            <w:r>
              <w:rPr>
                <w:rFonts w:cs="Times New Roman"/>
                <w:sz w:val="21"/>
                <w:szCs w:val="21"/>
              </w:rPr>
              <w:t>土壤容重/g/cm</w:t>
            </w:r>
            <w:r>
              <w:rPr>
                <w:rFonts w:cs="Times New Roman"/>
                <w:sz w:val="21"/>
                <w:szCs w:val="21"/>
                <w:vertAlign w:val="superscript"/>
              </w:rPr>
              <w:t>3</w:t>
            </w:r>
          </w:p>
        </w:tc>
        <w:tc>
          <w:tcPr>
            <w:tcW w:w="0" w:type="auto"/>
            <w:vAlign w:val="center"/>
          </w:tcPr>
          <w:p w14:paraId="018909DE">
            <w:pPr>
              <w:spacing w:line="240" w:lineRule="auto"/>
              <w:ind w:firstLine="0" w:firstLineChars="0"/>
              <w:jc w:val="center"/>
              <w:rPr>
                <w:rFonts w:cs="Times New Roman"/>
                <w:sz w:val="21"/>
                <w:szCs w:val="21"/>
              </w:rPr>
            </w:pPr>
            <w:r>
              <w:rPr>
                <w:rFonts w:hint="eastAsia"/>
                <w:sz w:val="21"/>
                <w:szCs w:val="21"/>
              </w:rPr>
              <w:t>1.46</w:t>
            </w:r>
          </w:p>
        </w:tc>
        <w:tc>
          <w:tcPr>
            <w:tcW w:w="0" w:type="auto"/>
            <w:gridSpan w:val="2"/>
            <w:vAlign w:val="center"/>
          </w:tcPr>
          <w:p w14:paraId="014C400D">
            <w:pPr>
              <w:spacing w:line="240" w:lineRule="auto"/>
              <w:ind w:firstLine="0" w:firstLineChars="0"/>
              <w:jc w:val="center"/>
              <w:rPr>
                <w:rFonts w:cs="Times New Roman"/>
                <w:sz w:val="21"/>
                <w:szCs w:val="21"/>
              </w:rPr>
            </w:pPr>
            <w:r>
              <w:rPr>
                <w:rFonts w:hint="eastAsia"/>
                <w:sz w:val="21"/>
                <w:szCs w:val="21"/>
              </w:rPr>
              <w:t>1.50</w:t>
            </w:r>
          </w:p>
        </w:tc>
        <w:tc>
          <w:tcPr>
            <w:tcW w:w="0" w:type="auto"/>
            <w:vAlign w:val="center"/>
          </w:tcPr>
          <w:p w14:paraId="6541E141">
            <w:pPr>
              <w:spacing w:line="240" w:lineRule="auto"/>
              <w:ind w:firstLine="0" w:firstLineChars="0"/>
              <w:jc w:val="center"/>
              <w:rPr>
                <w:rFonts w:cs="Times New Roman"/>
                <w:sz w:val="21"/>
                <w:szCs w:val="21"/>
              </w:rPr>
            </w:pPr>
            <w:r>
              <w:rPr>
                <w:rFonts w:hint="eastAsia"/>
                <w:sz w:val="21"/>
                <w:szCs w:val="21"/>
              </w:rPr>
              <w:t>1.49</w:t>
            </w:r>
          </w:p>
        </w:tc>
        <w:tc>
          <w:tcPr>
            <w:tcW w:w="0" w:type="auto"/>
            <w:vAlign w:val="center"/>
          </w:tcPr>
          <w:p w14:paraId="2B6B583C">
            <w:pPr>
              <w:spacing w:line="240" w:lineRule="auto"/>
              <w:ind w:firstLine="0" w:firstLineChars="0"/>
              <w:jc w:val="center"/>
              <w:rPr>
                <w:rFonts w:cs="Times New Roman"/>
                <w:sz w:val="21"/>
                <w:szCs w:val="21"/>
              </w:rPr>
            </w:pPr>
            <w:r>
              <w:rPr>
                <w:rFonts w:hint="eastAsia"/>
                <w:sz w:val="21"/>
                <w:szCs w:val="21"/>
              </w:rPr>
              <w:t>1.47</w:t>
            </w:r>
          </w:p>
        </w:tc>
      </w:tr>
      <w:tr w14:paraId="677BDD7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vMerge w:val="continue"/>
            <w:vAlign w:val="center"/>
          </w:tcPr>
          <w:p w14:paraId="2E725B12">
            <w:pPr>
              <w:spacing w:line="240" w:lineRule="auto"/>
              <w:ind w:firstLine="0" w:firstLineChars="0"/>
              <w:jc w:val="center"/>
              <w:rPr>
                <w:rFonts w:cs="Times New Roman"/>
                <w:sz w:val="21"/>
                <w:szCs w:val="21"/>
              </w:rPr>
            </w:pPr>
          </w:p>
        </w:tc>
        <w:tc>
          <w:tcPr>
            <w:tcW w:w="0" w:type="auto"/>
            <w:vAlign w:val="center"/>
          </w:tcPr>
          <w:p w14:paraId="741C8C9D">
            <w:pPr>
              <w:spacing w:line="240" w:lineRule="auto"/>
              <w:ind w:firstLine="0" w:firstLineChars="0"/>
              <w:jc w:val="center"/>
              <w:rPr>
                <w:rFonts w:cs="Times New Roman"/>
                <w:sz w:val="21"/>
                <w:szCs w:val="21"/>
              </w:rPr>
            </w:pPr>
            <w:r>
              <w:rPr>
                <w:rFonts w:cs="Times New Roman"/>
                <w:sz w:val="21"/>
                <w:szCs w:val="21"/>
              </w:rPr>
              <w:t>孔隙度/%</w:t>
            </w:r>
          </w:p>
        </w:tc>
        <w:tc>
          <w:tcPr>
            <w:tcW w:w="0" w:type="auto"/>
            <w:vAlign w:val="center"/>
          </w:tcPr>
          <w:p w14:paraId="064B6364">
            <w:pPr>
              <w:spacing w:line="240" w:lineRule="auto"/>
              <w:ind w:firstLine="0" w:firstLineChars="0"/>
              <w:jc w:val="center"/>
              <w:rPr>
                <w:rFonts w:cs="Times New Roman"/>
                <w:sz w:val="21"/>
                <w:szCs w:val="21"/>
              </w:rPr>
            </w:pPr>
            <w:r>
              <w:rPr>
                <w:rFonts w:hint="eastAsia"/>
                <w:sz w:val="21"/>
                <w:szCs w:val="21"/>
              </w:rPr>
              <w:t>36.4</w:t>
            </w:r>
          </w:p>
        </w:tc>
        <w:tc>
          <w:tcPr>
            <w:tcW w:w="0" w:type="auto"/>
            <w:gridSpan w:val="2"/>
            <w:vAlign w:val="center"/>
          </w:tcPr>
          <w:p w14:paraId="1530ACA7">
            <w:pPr>
              <w:spacing w:line="240" w:lineRule="auto"/>
              <w:ind w:firstLine="0" w:firstLineChars="0"/>
              <w:jc w:val="center"/>
              <w:rPr>
                <w:rFonts w:cs="Times New Roman"/>
                <w:sz w:val="21"/>
                <w:szCs w:val="21"/>
              </w:rPr>
            </w:pPr>
            <w:r>
              <w:rPr>
                <w:rFonts w:hint="eastAsia"/>
                <w:sz w:val="21"/>
                <w:szCs w:val="21"/>
              </w:rPr>
              <w:t>35.7</w:t>
            </w:r>
          </w:p>
        </w:tc>
        <w:tc>
          <w:tcPr>
            <w:tcW w:w="0" w:type="auto"/>
            <w:vAlign w:val="center"/>
          </w:tcPr>
          <w:p w14:paraId="075C346D">
            <w:pPr>
              <w:spacing w:line="240" w:lineRule="auto"/>
              <w:ind w:firstLine="0" w:firstLineChars="0"/>
              <w:jc w:val="center"/>
              <w:rPr>
                <w:rFonts w:cs="Times New Roman"/>
                <w:sz w:val="21"/>
                <w:szCs w:val="21"/>
              </w:rPr>
            </w:pPr>
            <w:r>
              <w:rPr>
                <w:rFonts w:hint="eastAsia"/>
                <w:sz w:val="21"/>
                <w:szCs w:val="21"/>
              </w:rPr>
              <w:t>34.9</w:t>
            </w:r>
          </w:p>
        </w:tc>
        <w:tc>
          <w:tcPr>
            <w:tcW w:w="0" w:type="auto"/>
            <w:vAlign w:val="center"/>
          </w:tcPr>
          <w:p w14:paraId="7753DE16">
            <w:pPr>
              <w:spacing w:line="240" w:lineRule="auto"/>
              <w:ind w:firstLine="0" w:firstLineChars="0"/>
              <w:jc w:val="center"/>
              <w:rPr>
                <w:rFonts w:cs="Times New Roman"/>
                <w:sz w:val="21"/>
                <w:szCs w:val="21"/>
              </w:rPr>
            </w:pPr>
            <w:r>
              <w:rPr>
                <w:rFonts w:hint="eastAsia"/>
                <w:sz w:val="21"/>
                <w:szCs w:val="21"/>
              </w:rPr>
              <w:t>37.3</w:t>
            </w:r>
          </w:p>
        </w:tc>
      </w:tr>
      <w:tr w14:paraId="64C6BEC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gridSpan w:val="2"/>
            <w:vAlign w:val="center"/>
          </w:tcPr>
          <w:p w14:paraId="15EAFDD0">
            <w:pPr>
              <w:spacing w:line="240" w:lineRule="auto"/>
              <w:ind w:firstLine="0" w:firstLineChars="0"/>
              <w:jc w:val="center"/>
              <w:rPr>
                <w:rFonts w:cs="Times New Roman"/>
                <w:sz w:val="21"/>
                <w:szCs w:val="21"/>
              </w:rPr>
            </w:pPr>
            <w:r>
              <w:rPr>
                <w:rFonts w:cs="Times New Roman"/>
                <w:sz w:val="21"/>
                <w:szCs w:val="21"/>
              </w:rPr>
              <w:t>景观照片</w:t>
            </w:r>
          </w:p>
        </w:tc>
        <w:tc>
          <w:tcPr>
            <w:tcW w:w="0" w:type="auto"/>
            <w:gridSpan w:val="4"/>
            <w:vAlign w:val="center"/>
          </w:tcPr>
          <w:p w14:paraId="7317CC28">
            <w:pPr>
              <w:spacing w:line="240" w:lineRule="auto"/>
              <w:ind w:firstLine="0" w:firstLineChars="0"/>
              <w:jc w:val="center"/>
              <w:rPr>
                <w:rFonts w:cs="Times New Roman"/>
                <w:sz w:val="21"/>
                <w:szCs w:val="21"/>
              </w:rPr>
            </w:pPr>
            <w:r>
              <w:rPr>
                <w:rFonts w:cs="Times New Roman"/>
                <w:sz w:val="21"/>
                <w:szCs w:val="21"/>
              </w:rPr>
              <w:t>土壤剖面照片</w:t>
            </w:r>
          </w:p>
        </w:tc>
        <w:tc>
          <w:tcPr>
            <w:tcW w:w="0" w:type="auto"/>
            <w:vAlign w:val="center"/>
          </w:tcPr>
          <w:p w14:paraId="73001230">
            <w:pPr>
              <w:spacing w:line="240" w:lineRule="auto"/>
              <w:ind w:firstLine="0" w:firstLineChars="0"/>
              <w:jc w:val="center"/>
              <w:rPr>
                <w:rFonts w:cs="Times New Roman"/>
                <w:sz w:val="21"/>
                <w:szCs w:val="21"/>
              </w:rPr>
            </w:pPr>
            <w:r>
              <w:rPr>
                <w:rFonts w:cs="Times New Roman"/>
                <w:sz w:val="21"/>
                <w:szCs w:val="21"/>
              </w:rPr>
              <w:t>层次</w:t>
            </w:r>
          </w:p>
        </w:tc>
      </w:tr>
      <w:tr w14:paraId="1C42215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459" w:hRule="atLeast"/>
          <w:tblHeader/>
          <w:jc w:val="center"/>
        </w:trPr>
        <w:tc>
          <w:tcPr>
            <w:tcW w:w="0" w:type="auto"/>
            <w:gridSpan w:val="2"/>
            <w:vMerge w:val="restart"/>
            <w:vAlign w:val="center"/>
          </w:tcPr>
          <w:p w14:paraId="37920EE5">
            <w:pPr>
              <w:spacing w:line="240" w:lineRule="auto"/>
              <w:ind w:firstLine="0" w:firstLineChars="0"/>
              <w:jc w:val="center"/>
              <w:rPr>
                <w:rFonts w:cs="Times New Roman"/>
                <w:sz w:val="21"/>
                <w:szCs w:val="21"/>
              </w:rPr>
            </w:pPr>
            <w:r>
              <w:rPr>
                <w:rFonts w:cs="Times New Roman"/>
                <w:sz w:val="21"/>
                <w:szCs w:val="21"/>
              </w:rPr>
              <w:drawing>
                <wp:inline distT="0" distB="0" distL="0" distR="0">
                  <wp:extent cx="990600" cy="1486535"/>
                  <wp:effectExtent l="0" t="0" r="0" b="0"/>
                  <wp:docPr id="266767924" name="图片 3" descr="4f00334659111d7a1208c45eb191fd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6767924" name="图片 3" descr="4f00334659111d7a1208c45eb191fd2"/>
                          <pic:cNvPicPr>
                            <a:picLocks noChangeAspect="1" noChangeArrowheads="1"/>
                          </pic:cNvPicPr>
                        </pic:nvPicPr>
                        <pic:blipFill>
                          <a:blip r:embed="rId62" cstate="print">
                            <a:extLst>
                              <a:ext uri="{28A0092B-C50C-407E-A947-70E740481C1C}">
                                <a14:useLocalDpi xmlns:a14="http://schemas.microsoft.com/office/drawing/2010/main" val="0"/>
                              </a:ext>
                            </a:extLst>
                          </a:blip>
                          <a:srcRect t="18277"/>
                          <a:stretch>
                            <a:fillRect/>
                          </a:stretch>
                        </pic:blipFill>
                        <pic:spPr>
                          <a:xfrm>
                            <a:off x="0" y="0"/>
                            <a:ext cx="998135" cy="1498078"/>
                          </a:xfrm>
                          <a:prstGeom prst="rect">
                            <a:avLst/>
                          </a:prstGeom>
                          <a:noFill/>
                          <a:ln>
                            <a:noFill/>
                          </a:ln>
                        </pic:spPr>
                      </pic:pic>
                    </a:graphicData>
                  </a:graphic>
                </wp:inline>
              </w:drawing>
            </w:r>
          </w:p>
        </w:tc>
        <w:tc>
          <w:tcPr>
            <w:tcW w:w="0" w:type="auto"/>
            <w:gridSpan w:val="4"/>
            <w:vMerge w:val="restart"/>
            <w:vAlign w:val="center"/>
          </w:tcPr>
          <w:p w14:paraId="795233EA">
            <w:pPr>
              <w:spacing w:line="240" w:lineRule="auto"/>
              <w:ind w:firstLine="0" w:firstLineChars="0"/>
              <w:jc w:val="center"/>
              <w:rPr>
                <w:rFonts w:cs="Times New Roman"/>
                <w:sz w:val="21"/>
                <w:szCs w:val="21"/>
              </w:rPr>
            </w:pPr>
            <w:r>
              <w:rPr>
                <w:rFonts w:cs="Times New Roman"/>
                <w:sz w:val="21"/>
                <w:szCs w:val="21"/>
              </w:rPr>
              <w:drawing>
                <wp:inline distT="0" distB="0" distL="0" distR="0">
                  <wp:extent cx="1185545" cy="1581150"/>
                  <wp:effectExtent l="0" t="0" r="0" b="0"/>
                  <wp:docPr id="1026158289" name="图片 1" descr="6d4ceda3fe04d77b87fa03f939ddb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6158289" name="图片 1" descr="6d4ceda3fe04d77b87fa03f939ddb04"/>
                          <pic:cNvPicPr>
                            <a:picLocks noChangeAspect="1" noChangeArrowheads="1"/>
                          </pic:cNvPicPr>
                        </pic:nvPicPr>
                        <pic:blipFill>
                          <a:blip r:embed="rId63" cstate="print">
                            <a:extLst>
                              <a:ext uri="{28A0092B-C50C-407E-A947-70E740481C1C}">
                                <a14:useLocalDpi xmlns:a14="http://schemas.microsoft.com/office/drawing/2010/main" val="0"/>
                              </a:ext>
                            </a:extLst>
                          </a:blip>
                          <a:srcRect/>
                          <a:stretch>
                            <a:fillRect/>
                          </a:stretch>
                        </pic:blipFill>
                        <pic:spPr>
                          <a:xfrm>
                            <a:off x="0" y="0"/>
                            <a:ext cx="1186940" cy="1582586"/>
                          </a:xfrm>
                          <a:prstGeom prst="rect">
                            <a:avLst/>
                          </a:prstGeom>
                          <a:noFill/>
                        </pic:spPr>
                      </pic:pic>
                    </a:graphicData>
                  </a:graphic>
                </wp:inline>
              </w:drawing>
            </w:r>
          </w:p>
        </w:tc>
        <w:tc>
          <w:tcPr>
            <w:tcW w:w="0" w:type="auto"/>
            <w:vAlign w:val="center"/>
          </w:tcPr>
          <w:p w14:paraId="619E9835">
            <w:pPr>
              <w:spacing w:line="240" w:lineRule="auto"/>
              <w:ind w:firstLine="0" w:firstLineChars="0"/>
              <w:jc w:val="center"/>
              <w:rPr>
                <w:rFonts w:cs="Times New Roman"/>
                <w:sz w:val="21"/>
                <w:szCs w:val="21"/>
              </w:rPr>
            </w:pPr>
            <w:r>
              <w:rPr>
                <w:rFonts w:cs="Times New Roman"/>
                <w:sz w:val="21"/>
                <w:szCs w:val="21"/>
              </w:rPr>
              <w:t>0~0.2m粘土</w:t>
            </w:r>
          </w:p>
        </w:tc>
      </w:tr>
      <w:tr w14:paraId="664B5E5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422" w:hRule="atLeast"/>
          <w:tblHeader/>
          <w:jc w:val="center"/>
        </w:trPr>
        <w:tc>
          <w:tcPr>
            <w:tcW w:w="0" w:type="auto"/>
            <w:gridSpan w:val="2"/>
            <w:vMerge w:val="continue"/>
            <w:vAlign w:val="center"/>
          </w:tcPr>
          <w:p w14:paraId="3006CD25">
            <w:pPr>
              <w:spacing w:line="240" w:lineRule="auto"/>
              <w:ind w:firstLine="0" w:firstLineChars="0"/>
              <w:jc w:val="center"/>
              <w:rPr>
                <w:rFonts w:cs="Times New Roman"/>
                <w:sz w:val="21"/>
                <w:szCs w:val="21"/>
              </w:rPr>
            </w:pPr>
          </w:p>
        </w:tc>
        <w:tc>
          <w:tcPr>
            <w:tcW w:w="0" w:type="auto"/>
            <w:gridSpan w:val="4"/>
            <w:vMerge w:val="continue"/>
            <w:vAlign w:val="center"/>
          </w:tcPr>
          <w:p w14:paraId="0FF8CE8C">
            <w:pPr>
              <w:spacing w:line="240" w:lineRule="auto"/>
              <w:ind w:firstLine="0" w:firstLineChars="0"/>
              <w:jc w:val="center"/>
              <w:rPr>
                <w:rFonts w:cs="Times New Roman"/>
                <w:sz w:val="21"/>
                <w:szCs w:val="21"/>
              </w:rPr>
            </w:pPr>
          </w:p>
        </w:tc>
        <w:tc>
          <w:tcPr>
            <w:tcW w:w="0" w:type="auto"/>
            <w:vAlign w:val="center"/>
          </w:tcPr>
          <w:p w14:paraId="57189CFC">
            <w:pPr>
              <w:spacing w:line="240" w:lineRule="auto"/>
              <w:ind w:firstLine="0" w:firstLineChars="0"/>
              <w:jc w:val="center"/>
              <w:rPr>
                <w:rFonts w:cs="Times New Roman"/>
                <w:sz w:val="21"/>
                <w:szCs w:val="21"/>
              </w:rPr>
            </w:pPr>
            <w:r>
              <w:rPr>
                <w:rFonts w:cs="Times New Roman"/>
                <w:sz w:val="21"/>
                <w:szCs w:val="21"/>
              </w:rPr>
              <w:t>0.3~0.6m粘土</w:t>
            </w:r>
          </w:p>
        </w:tc>
      </w:tr>
      <w:tr w14:paraId="54207CB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840" w:hRule="atLeast"/>
          <w:tblHeader/>
          <w:jc w:val="center"/>
        </w:trPr>
        <w:tc>
          <w:tcPr>
            <w:tcW w:w="0" w:type="auto"/>
            <w:gridSpan w:val="2"/>
            <w:vMerge w:val="continue"/>
            <w:vAlign w:val="center"/>
          </w:tcPr>
          <w:p w14:paraId="7470086C">
            <w:pPr>
              <w:spacing w:line="240" w:lineRule="auto"/>
              <w:ind w:firstLine="0" w:firstLineChars="0"/>
              <w:jc w:val="center"/>
              <w:rPr>
                <w:rFonts w:cs="Times New Roman"/>
                <w:sz w:val="21"/>
                <w:szCs w:val="21"/>
              </w:rPr>
            </w:pPr>
          </w:p>
        </w:tc>
        <w:tc>
          <w:tcPr>
            <w:tcW w:w="0" w:type="auto"/>
            <w:gridSpan w:val="4"/>
            <w:vMerge w:val="continue"/>
            <w:vAlign w:val="center"/>
          </w:tcPr>
          <w:p w14:paraId="090013FE">
            <w:pPr>
              <w:spacing w:line="240" w:lineRule="auto"/>
              <w:ind w:firstLine="0" w:firstLineChars="0"/>
              <w:jc w:val="center"/>
              <w:rPr>
                <w:rFonts w:cs="Times New Roman"/>
                <w:sz w:val="21"/>
                <w:szCs w:val="21"/>
              </w:rPr>
            </w:pPr>
          </w:p>
        </w:tc>
        <w:tc>
          <w:tcPr>
            <w:tcW w:w="0" w:type="auto"/>
            <w:vAlign w:val="center"/>
          </w:tcPr>
          <w:p w14:paraId="630BBB62">
            <w:pPr>
              <w:spacing w:line="240" w:lineRule="auto"/>
              <w:ind w:firstLine="0" w:firstLineChars="0"/>
              <w:jc w:val="center"/>
              <w:rPr>
                <w:rFonts w:cs="Times New Roman"/>
                <w:sz w:val="21"/>
                <w:szCs w:val="21"/>
              </w:rPr>
            </w:pPr>
            <w:r>
              <w:rPr>
                <w:rFonts w:cs="Times New Roman"/>
                <w:sz w:val="21"/>
                <w:szCs w:val="21"/>
              </w:rPr>
              <w:t>0.6~0.9m粘土</w:t>
            </w:r>
          </w:p>
        </w:tc>
      </w:tr>
      <w:tr w14:paraId="37C1CDC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0" w:type="auto"/>
            <w:gridSpan w:val="2"/>
            <w:vMerge w:val="continue"/>
            <w:vAlign w:val="center"/>
          </w:tcPr>
          <w:p w14:paraId="7D5D3159">
            <w:pPr>
              <w:spacing w:line="240" w:lineRule="auto"/>
              <w:ind w:firstLine="0" w:firstLineChars="0"/>
              <w:jc w:val="center"/>
              <w:rPr>
                <w:rFonts w:cs="Times New Roman"/>
                <w:sz w:val="21"/>
                <w:szCs w:val="21"/>
              </w:rPr>
            </w:pPr>
          </w:p>
        </w:tc>
        <w:tc>
          <w:tcPr>
            <w:tcW w:w="0" w:type="auto"/>
            <w:gridSpan w:val="4"/>
            <w:vMerge w:val="continue"/>
            <w:vAlign w:val="center"/>
          </w:tcPr>
          <w:p w14:paraId="7B3B1E5C">
            <w:pPr>
              <w:spacing w:line="240" w:lineRule="auto"/>
              <w:ind w:firstLine="0" w:firstLineChars="0"/>
              <w:jc w:val="center"/>
              <w:rPr>
                <w:rFonts w:cs="Times New Roman"/>
                <w:sz w:val="21"/>
                <w:szCs w:val="21"/>
              </w:rPr>
            </w:pPr>
          </w:p>
        </w:tc>
        <w:tc>
          <w:tcPr>
            <w:tcW w:w="0" w:type="auto"/>
            <w:vAlign w:val="center"/>
          </w:tcPr>
          <w:p w14:paraId="2608B984">
            <w:pPr>
              <w:spacing w:line="240" w:lineRule="auto"/>
              <w:ind w:firstLine="0" w:firstLineChars="0"/>
              <w:jc w:val="center"/>
              <w:rPr>
                <w:rFonts w:cs="Times New Roman"/>
                <w:sz w:val="21"/>
                <w:szCs w:val="21"/>
              </w:rPr>
            </w:pPr>
            <w:r>
              <w:rPr>
                <w:rFonts w:cs="Times New Roman"/>
                <w:sz w:val="21"/>
                <w:szCs w:val="21"/>
              </w:rPr>
              <w:t>0.9~1.2m粘土</w:t>
            </w:r>
          </w:p>
        </w:tc>
      </w:tr>
    </w:tbl>
    <w:p w14:paraId="21010AF0">
      <w:pPr>
        <w:ind w:firstLine="480"/>
        <w:rPr>
          <w:rFonts w:cs="Times New Roman"/>
        </w:rPr>
      </w:pPr>
      <w:r>
        <w:rPr>
          <w:rFonts w:cs="Times New Roman"/>
        </w:rPr>
        <w:t>从表中的评价结果可知，土壤监测点中</w:t>
      </w:r>
      <w:r>
        <w:rPr>
          <w:rFonts w:hint="eastAsia" w:cs="Times New Roman"/>
        </w:rPr>
        <w:t>T1~T</w:t>
      </w:r>
      <w:r>
        <w:rPr>
          <w:rFonts w:cs="Times New Roman"/>
        </w:rPr>
        <w:t>6监测因子均低于《土壤环境质量建设用地土壤污染风险管控标准</w:t>
      </w:r>
      <w:r>
        <w:rPr>
          <w:rFonts w:hint="eastAsia" w:cs="Times New Roman"/>
        </w:rPr>
        <w:t>（</w:t>
      </w:r>
      <w:r>
        <w:rPr>
          <w:rFonts w:cs="Times New Roman"/>
        </w:rPr>
        <w:t>试行）》(GB36600-2018）第二类用地筛选值</w:t>
      </w:r>
      <w:r>
        <w:rPr>
          <w:rFonts w:hint="eastAsia" w:cs="Times New Roman"/>
        </w:rPr>
        <w:t>。</w:t>
      </w:r>
    </w:p>
    <w:p w14:paraId="400D6E62">
      <w:pPr>
        <w:pStyle w:val="3"/>
        <w:spacing w:before="120" w:after="120"/>
        <w:rPr>
          <w:rFonts w:cs="Times New Roman"/>
        </w:rPr>
      </w:pPr>
      <w:bookmarkStart w:id="86" w:name="_Toc216962433"/>
      <w:r>
        <w:rPr>
          <w:rFonts w:cs="Times New Roman"/>
        </w:rPr>
        <w:t>6 环境影响预测与评价</w:t>
      </w:r>
      <w:bookmarkEnd w:id="86"/>
    </w:p>
    <w:p w14:paraId="5E506D3B">
      <w:pPr>
        <w:pStyle w:val="4"/>
        <w:rPr>
          <w:rFonts w:cs="Times New Roman"/>
        </w:rPr>
      </w:pPr>
      <w:bookmarkStart w:id="87" w:name="_Toc216962434"/>
      <w:bookmarkStart w:id="88" w:name="_Toc26947415"/>
      <w:bookmarkStart w:id="89" w:name="_Toc485437747"/>
      <w:bookmarkStart w:id="90" w:name="_Toc12678296"/>
      <w:bookmarkStart w:id="91" w:name="_Toc484268321"/>
      <w:bookmarkStart w:id="92" w:name="_Toc512397497"/>
      <w:bookmarkStart w:id="93" w:name="_Toc137912498"/>
      <w:bookmarkStart w:id="94" w:name="_Toc125361588"/>
      <w:bookmarkStart w:id="95" w:name="_Toc478027401"/>
      <w:bookmarkStart w:id="96" w:name="OLE_LINK397"/>
      <w:bookmarkStart w:id="97" w:name="_Toc6886656"/>
      <w:bookmarkStart w:id="98" w:name="_Toc486731140"/>
      <w:bookmarkStart w:id="99" w:name="_Toc479046423"/>
      <w:bookmarkStart w:id="100" w:name="OLE_LINK396"/>
      <w:bookmarkStart w:id="101" w:name="_Toc58982863"/>
      <w:bookmarkStart w:id="102" w:name="_Toc530276394"/>
      <w:bookmarkStart w:id="103" w:name="_Toc124153546"/>
      <w:bookmarkStart w:id="104" w:name="_Toc289009772"/>
      <w:r>
        <w:rPr>
          <w:rFonts w:cs="Times New Roman"/>
        </w:rPr>
        <w:t>6.1 施工期环境影响分析</w:t>
      </w:r>
      <w:bookmarkEnd w:id="87"/>
      <w:bookmarkEnd w:id="88"/>
    </w:p>
    <w:p w14:paraId="4E7B6326">
      <w:pPr>
        <w:ind w:firstLine="480"/>
        <w:rPr>
          <w:rFonts w:cs="Times New Roman"/>
          <w:lang w:val="zh-CN"/>
        </w:rPr>
      </w:pPr>
      <w:r>
        <w:rPr>
          <w:rFonts w:hint="eastAsia" w:cs="Times New Roman"/>
          <w:bCs/>
        </w:rPr>
        <w:t>本</w:t>
      </w:r>
      <w:r>
        <w:rPr>
          <w:rFonts w:cs="Times New Roman"/>
          <w:bCs/>
        </w:rPr>
        <w:t>项目施工作业包括土建工程、机电设备安装、调试及运转等。在此过程中，</w:t>
      </w:r>
      <w:r>
        <w:rPr>
          <w:rFonts w:cs="Times New Roman"/>
          <w:lang w:val="zh-CN"/>
        </w:rPr>
        <w:t>各项施工、运输活动将不可避免地产生废气、废水、噪声、固体废物等，对周围环境造成影响，其中以施工噪声和施工粉尘最为突出。本章将对这些污染及环境影响进行分析，并提出相应的防治措施。</w:t>
      </w:r>
    </w:p>
    <w:p w14:paraId="6E97862A">
      <w:pPr>
        <w:widowControl/>
        <w:ind w:firstLine="0" w:firstLineChars="0"/>
        <w:outlineLvl w:val="2"/>
        <w:rPr>
          <w:rFonts w:cs="Times New Roman"/>
          <w:b/>
          <w:bCs/>
          <w:sz w:val="28"/>
          <w:szCs w:val="32"/>
        </w:rPr>
      </w:pPr>
      <w:r>
        <w:rPr>
          <w:rFonts w:cs="Times New Roman"/>
          <w:b/>
          <w:bCs/>
          <w:sz w:val="28"/>
          <w:szCs w:val="32"/>
        </w:rPr>
        <w:t>6.1.1 废气环境影响分析及防治对策</w:t>
      </w:r>
    </w:p>
    <w:p w14:paraId="4602DF89">
      <w:pPr>
        <w:ind w:firstLine="480"/>
        <w:rPr>
          <w:rFonts w:cs="Times New Roman"/>
        </w:rPr>
      </w:pPr>
      <w:r>
        <w:rPr>
          <w:rFonts w:cs="Times New Roman"/>
        </w:rPr>
        <w:t>施工</w:t>
      </w:r>
      <w:r>
        <w:rPr>
          <w:rFonts w:hint="eastAsia" w:cs="Times New Roman"/>
        </w:rPr>
        <w:t>期</w:t>
      </w:r>
      <w:r>
        <w:rPr>
          <w:rFonts w:cs="Times New Roman"/>
        </w:rPr>
        <w:t>产生的废</w:t>
      </w:r>
      <w:r>
        <w:rPr>
          <w:rFonts w:hint="eastAsia" w:cs="Times New Roman"/>
        </w:rPr>
        <w:t>气</w:t>
      </w:r>
      <w:r>
        <w:rPr>
          <w:rFonts w:cs="Times New Roman"/>
        </w:rPr>
        <w:t>主要有：</w:t>
      </w:r>
    </w:p>
    <w:p w14:paraId="7746625C">
      <w:pPr>
        <w:ind w:firstLine="480"/>
        <w:rPr>
          <w:rFonts w:cs="Times New Roman"/>
        </w:rPr>
      </w:pPr>
      <w:r>
        <w:rPr>
          <w:rFonts w:cs="Times New Roman"/>
        </w:rPr>
        <w:t>（1）废气</w:t>
      </w:r>
    </w:p>
    <w:p w14:paraId="62384A39">
      <w:pPr>
        <w:ind w:firstLine="480"/>
        <w:rPr>
          <w:rFonts w:cs="Times New Roman"/>
        </w:rPr>
      </w:pPr>
      <w:r>
        <w:rPr>
          <w:rFonts w:cs="Times New Roman"/>
        </w:rPr>
        <w:t>施工过程中废气主要来源于施工机械和运输车辆所排放的废气，此外还有施工队伍因生活使用燃料而排放的废气等，排放的主要污染物为NO</w:t>
      </w:r>
      <w:r>
        <w:rPr>
          <w:rFonts w:cs="Times New Roman"/>
          <w:vertAlign w:val="subscript"/>
        </w:rPr>
        <w:t>X</w:t>
      </w:r>
      <w:r>
        <w:rPr>
          <w:rFonts w:cs="Times New Roman"/>
        </w:rPr>
        <w:t>、CO和烃类物等。</w:t>
      </w:r>
    </w:p>
    <w:p w14:paraId="24844EA4">
      <w:pPr>
        <w:ind w:firstLine="480"/>
        <w:rPr>
          <w:rFonts w:cs="Times New Roman"/>
        </w:rPr>
      </w:pPr>
      <w:r>
        <w:rPr>
          <w:rFonts w:cs="Times New Roman"/>
        </w:rPr>
        <w:t>本项目要求装置设备的大面积涂装、防腐作业均在生产厂家完成，不在施工现场进行大面积涂装和防腐作业，极少量涂装和防腐作业选用的油漆和防腐材料为高固份和水性材料，以尽可能减少施工作业过程的VOCs排放。</w:t>
      </w:r>
    </w:p>
    <w:p w14:paraId="02C9AC91">
      <w:pPr>
        <w:ind w:firstLine="480"/>
        <w:rPr>
          <w:rFonts w:cs="Times New Roman"/>
        </w:rPr>
      </w:pPr>
      <w:r>
        <w:rPr>
          <w:rFonts w:cs="Times New Roman"/>
        </w:rPr>
        <w:t>（2）粉尘及扬尘</w:t>
      </w:r>
    </w:p>
    <w:p w14:paraId="0DEDF8FE">
      <w:pPr>
        <w:ind w:firstLine="480"/>
        <w:rPr>
          <w:rFonts w:cs="Times New Roman"/>
        </w:rPr>
      </w:pPr>
      <w:r>
        <w:rPr>
          <w:rFonts w:cs="Times New Roman"/>
        </w:rPr>
        <w:t>在施工过程中，粉尘污染主要来源于：土方的挖掘、堆放、清运、土方回填和场地平整等过程产生的粉尘；建筑材料如水泥、白灰、砂子等在其装卸、运输、堆放过程中，因风力作用将产生扬尘污染；搅拌车辆和运输车辆往来将造成地面扬尘；施工垃圾在其堆放和清运过程中将产生扬尘。</w:t>
      </w:r>
    </w:p>
    <w:p w14:paraId="7D75D23B">
      <w:pPr>
        <w:ind w:firstLine="480"/>
        <w:rPr>
          <w:rFonts w:cs="Times New Roman"/>
        </w:rPr>
      </w:pPr>
      <w:r>
        <w:rPr>
          <w:rFonts w:cs="Times New Roman"/>
        </w:rPr>
        <w:t>上述施工过程中产生的废气、粉尘（扬尘）将会造成周围大气环境污染，其中又以粉尘的危害较为严重。施工期间产生的粉尘污染主要决定于施工作业方式、材料的堆放及风力等因素，其中受风力因素的影响最大。在一般气象条件下，平均风速为2.5 m/s，建筑工地内TSP浓度为其上风向对照点的2～2.5倍，建筑施工扬尘的影响范围在其下风向可达150 m，影响范围内TSP浓度平均值可达0.49 mg/m</w:t>
      </w:r>
      <w:r>
        <w:rPr>
          <w:rFonts w:cs="Times New Roman"/>
          <w:vertAlign w:val="superscript"/>
        </w:rPr>
        <w:t>3</w:t>
      </w:r>
      <w:r>
        <w:rPr>
          <w:rFonts w:cs="Times New Roman"/>
        </w:rPr>
        <w:t>。当有围栏时，同等条件下其影响距离可缩短40%。当风速大于5 m/s，施工现场及其下风向部分区域的TSP浓度将超过空气质量标准中的三级标准，而且随着风速的增加，施工扬尘产生的污染程度和超标范围也将随之增强和扩大。</w:t>
      </w:r>
    </w:p>
    <w:p w14:paraId="2C0F2DDA">
      <w:pPr>
        <w:ind w:firstLine="480"/>
        <w:rPr>
          <w:rFonts w:cs="Times New Roman"/>
        </w:rPr>
      </w:pPr>
      <w:r>
        <w:rPr>
          <w:rFonts w:cs="Times New Roman"/>
        </w:rPr>
        <w:t>由于</w:t>
      </w:r>
      <w:r>
        <w:rPr>
          <w:rFonts w:hint="eastAsia" w:cs="Times New Roman"/>
        </w:rPr>
        <w:t>本</w:t>
      </w:r>
      <w:r>
        <w:rPr>
          <w:rFonts w:cs="Times New Roman"/>
        </w:rPr>
        <w:t>项目建设周期短，牵涉的范围也较小，且当地的大气扩散条件较好，空气湿润，降雨量大，这在一定程度上可减轻扬尘的影响。但是伴随着土方的挖掘、装卸和运输等施工过程，施工期间可能产生较大的扬尘，将对附近的大气环境和居民、职工生活带来不利的影响。因此必须采取合理可行的控制措施，尽量减轻其污染程度，缩小其影响范围。其主要对策有：</w:t>
      </w:r>
    </w:p>
    <w:p w14:paraId="5D5EC6F4">
      <w:pPr>
        <w:ind w:firstLine="480"/>
        <w:rPr>
          <w:rFonts w:cs="Times New Roman"/>
        </w:rPr>
      </w:pPr>
      <w:r>
        <w:rPr>
          <w:rFonts w:cs="Times New Roman"/>
        </w:rPr>
        <w:t>对施工现场进行科学管理，砂石料应统一堆放，水泥应设专门库房堆放，尽量减少搬运环节，搬运时轻举轻放，防止包装袋破裂。开挖时，对作业面适当喷水，使其保持一定的湿度，以减少扬尘量。而且开挖的泥土应及时运走。谨防运输车辆装载过满，并尽量采取遮盖、密闭措施，减少其沿途抛洒，并及时清扫散落在路面的泥土和灰尘，冲洗轮胎，定时洒水压尘，减少运输过程中的扬尘。</w:t>
      </w:r>
    </w:p>
    <w:p w14:paraId="180378C7">
      <w:pPr>
        <w:ind w:firstLine="480"/>
        <w:rPr>
          <w:rFonts w:cs="Times New Roman"/>
        </w:rPr>
      </w:pPr>
      <w:r>
        <w:rPr>
          <w:rFonts w:cs="Times New Roman"/>
        </w:rPr>
        <w:t>现场施工搅拌砂浆、混凝土时应尽量做到不洒、不漏、不剩不倒；混凝土搅拌机应设置在棚内，搅拌时要有喷雾降尘措施。</w:t>
      </w:r>
    </w:p>
    <w:p w14:paraId="583D209D">
      <w:pPr>
        <w:ind w:firstLine="480"/>
        <w:rPr>
          <w:rFonts w:cs="Times New Roman"/>
        </w:rPr>
      </w:pPr>
      <w:r>
        <w:rPr>
          <w:rFonts w:cs="Times New Roman"/>
        </w:rPr>
        <w:t>施工现场要围栏或部分围栏，减少施工扬尘扩散范围。尽可能减少扬</w:t>
      </w:r>
      <w:r>
        <w:rPr>
          <w:rFonts w:hint="eastAsia" w:cs="Times New Roman"/>
        </w:rPr>
        <w:t>尘对</w:t>
      </w:r>
      <w:r>
        <w:rPr>
          <w:rFonts w:cs="Times New Roman"/>
        </w:rPr>
        <w:t>附近居民的环境影响，风速过大时应停止施工作业，并对堆放的砂石等建筑材料进行遮盖处理。</w:t>
      </w:r>
    </w:p>
    <w:p w14:paraId="3C191B53">
      <w:pPr>
        <w:widowControl/>
        <w:ind w:firstLine="0" w:firstLineChars="0"/>
        <w:outlineLvl w:val="2"/>
        <w:rPr>
          <w:rFonts w:cs="Times New Roman"/>
          <w:b/>
          <w:bCs/>
          <w:sz w:val="28"/>
          <w:szCs w:val="32"/>
        </w:rPr>
      </w:pPr>
      <w:r>
        <w:rPr>
          <w:rFonts w:cs="Times New Roman"/>
          <w:b/>
          <w:bCs/>
          <w:sz w:val="28"/>
          <w:szCs w:val="32"/>
        </w:rPr>
        <w:t>6.1.2</w:t>
      </w:r>
      <w:r>
        <w:rPr>
          <w:rFonts w:hint="eastAsia" w:cs="Times New Roman"/>
          <w:b/>
          <w:bCs/>
          <w:sz w:val="28"/>
          <w:szCs w:val="32"/>
        </w:rPr>
        <w:t xml:space="preserve"> </w:t>
      </w:r>
      <w:r>
        <w:rPr>
          <w:rFonts w:cs="Times New Roman"/>
          <w:b/>
          <w:bCs/>
          <w:sz w:val="28"/>
          <w:szCs w:val="32"/>
        </w:rPr>
        <w:t>废水环境影响分析及防治对策</w:t>
      </w:r>
    </w:p>
    <w:p w14:paraId="2A3A1565">
      <w:pPr>
        <w:ind w:firstLine="480"/>
        <w:rPr>
          <w:rFonts w:cs="Times New Roman"/>
        </w:rPr>
      </w:pPr>
      <w:r>
        <w:rPr>
          <w:rFonts w:cs="Times New Roman"/>
        </w:rPr>
        <w:t>施工</w:t>
      </w:r>
      <w:r>
        <w:rPr>
          <w:rFonts w:hint="eastAsia" w:cs="Times New Roman"/>
        </w:rPr>
        <w:t>期</w:t>
      </w:r>
      <w:r>
        <w:rPr>
          <w:rFonts w:cs="Times New Roman"/>
        </w:rPr>
        <w:t>产生的废水主要有：</w:t>
      </w:r>
    </w:p>
    <w:p w14:paraId="1153A028">
      <w:pPr>
        <w:ind w:firstLine="480"/>
        <w:rPr>
          <w:rFonts w:cs="Times New Roman"/>
        </w:rPr>
      </w:pPr>
      <w:r>
        <w:rPr>
          <w:rFonts w:cs="Times New Roman"/>
        </w:rPr>
        <w:t>（1）生产废水</w:t>
      </w:r>
    </w:p>
    <w:p w14:paraId="5033D78D">
      <w:pPr>
        <w:ind w:firstLine="480"/>
        <w:rPr>
          <w:rFonts w:cs="Times New Roman"/>
        </w:rPr>
      </w:pPr>
      <w:r>
        <w:rPr>
          <w:rFonts w:cs="Times New Roman"/>
        </w:rPr>
        <w:t>包括开挖、钻孔产生的泥浆水和各种施工机械设备运转的冷却及洗涤用水。前者含有大量的泥砂，后者则会有一定量的油污。</w:t>
      </w:r>
    </w:p>
    <w:p w14:paraId="6FE11ED3">
      <w:pPr>
        <w:ind w:firstLine="480"/>
        <w:rPr>
          <w:rFonts w:cs="Times New Roman"/>
        </w:rPr>
      </w:pPr>
      <w:r>
        <w:rPr>
          <w:rFonts w:cs="Times New Roman"/>
        </w:rPr>
        <w:t>（2）生活污水</w:t>
      </w:r>
    </w:p>
    <w:p w14:paraId="2A68865B">
      <w:pPr>
        <w:ind w:firstLine="480"/>
        <w:rPr>
          <w:rFonts w:cs="Times New Roman"/>
        </w:rPr>
      </w:pPr>
      <w:r>
        <w:rPr>
          <w:rFonts w:cs="Times New Roman"/>
        </w:rPr>
        <w:t>它是由于施工队伍的生活活动产生生活污水，包括食堂用水、洗涤废水和冲厕水。生活污水含有大量细菌和病原体。</w:t>
      </w:r>
    </w:p>
    <w:p w14:paraId="06F714B9">
      <w:pPr>
        <w:ind w:firstLine="480"/>
        <w:rPr>
          <w:rFonts w:cs="Times New Roman"/>
        </w:rPr>
      </w:pPr>
      <w:r>
        <w:rPr>
          <w:rFonts w:cs="Times New Roman"/>
        </w:rPr>
        <w:t>（3）施工现场清洗废水</w:t>
      </w:r>
    </w:p>
    <w:p w14:paraId="4FE2B182">
      <w:pPr>
        <w:ind w:firstLine="480"/>
        <w:rPr>
          <w:rFonts w:cs="Times New Roman"/>
        </w:rPr>
      </w:pPr>
      <w:r>
        <w:rPr>
          <w:rFonts w:cs="Times New Roman"/>
        </w:rPr>
        <w:t>它虽然无大量有毒有害污染物质，但其中可能会含有较多的泥土、砂石和一定的地表油污和化学物品。</w:t>
      </w:r>
    </w:p>
    <w:p w14:paraId="46C099D3">
      <w:pPr>
        <w:ind w:firstLine="480"/>
        <w:rPr>
          <w:rFonts w:cs="Times New Roman"/>
        </w:rPr>
      </w:pPr>
      <w:r>
        <w:rPr>
          <w:rFonts w:cs="Times New Roman"/>
        </w:rPr>
        <w:t>施工中上述废水量不大，但如果不经处理或处理不当，同样会危害环境。因此，应该注意，施工期废水不应任意直接排放。施工期间，在排污工程不健全的情况下，应尽量减少物料流失、散落和溢流现象。施工现场必须建造集水池、沉砂池、排水沟等水处理构筑物，对施工期废污水，应分类收集，按其不同的性质，作相应的处理后排放。</w:t>
      </w:r>
    </w:p>
    <w:p w14:paraId="65DA0612">
      <w:pPr>
        <w:widowControl/>
        <w:ind w:firstLine="0" w:firstLineChars="0"/>
        <w:outlineLvl w:val="2"/>
        <w:rPr>
          <w:rFonts w:cs="Times New Roman"/>
          <w:b/>
          <w:bCs/>
          <w:sz w:val="28"/>
          <w:szCs w:val="32"/>
        </w:rPr>
      </w:pPr>
      <w:r>
        <w:rPr>
          <w:rFonts w:cs="Times New Roman"/>
          <w:b/>
          <w:bCs/>
          <w:sz w:val="28"/>
          <w:szCs w:val="32"/>
        </w:rPr>
        <w:t>6.1.3</w:t>
      </w:r>
      <w:r>
        <w:rPr>
          <w:rFonts w:hint="eastAsia" w:cs="Times New Roman"/>
          <w:b/>
          <w:bCs/>
          <w:sz w:val="28"/>
          <w:szCs w:val="32"/>
        </w:rPr>
        <w:t xml:space="preserve"> </w:t>
      </w:r>
      <w:r>
        <w:rPr>
          <w:rFonts w:cs="Times New Roman"/>
          <w:b/>
          <w:bCs/>
          <w:sz w:val="28"/>
          <w:szCs w:val="32"/>
        </w:rPr>
        <w:t>噪声环境影响分析及防治对策</w:t>
      </w:r>
    </w:p>
    <w:p w14:paraId="7827D93F">
      <w:pPr>
        <w:ind w:firstLine="480"/>
        <w:rPr>
          <w:rFonts w:cs="Times New Roman"/>
        </w:rPr>
      </w:pPr>
      <w:r>
        <w:rPr>
          <w:rFonts w:cs="Times New Roman"/>
        </w:rPr>
        <w:t>在施工过程中，由于各种施工机械设备的运转和各类车辆的运行，不可避免地将产生噪声污染。施工中使用的打桩机、挖掘机、推土机、运输车辆等都是噪声的产生源。根据有关资料将主要施工机械的噪声状况列于表6.1.4-1中。</w:t>
      </w:r>
    </w:p>
    <w:p w14:paraId="2BC637A1">
      <w:pPr>
        <w:ind w:firstLine="198" w:firstLineChars="82"/>
        <w:jc w:val="center"/>
        <w:rPr>
          <w:rFonts w:cs="Times New Roman"/>
          <w:b/>
          <w:bCs/>
        </w:rPr>
      </w:pPr>
      <w:r>
        <w:rPr>
          <w:rFonts w:cs="Times New Roman"/>
          <w:b/>
          <w:bCs/>
        </w:rPr>
        <w:t>表6.1.4-1  施工机械设备噪声</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Layout w:type="autofit"/>
        <w:tblCellMar>
          <w:top w:w="57" w:type="dxa"/>
          <w:left w:w="108" w:type="dxa"/>
          <w:bottom w:w="57" w:type="dxa"/>
          <w:right w:w="108" w:type="dxa"/>
        </w:tblCellMar>
      </w:tblPr>
      <w:tblGrid>
        <w:gridCol w:w="3706"/>
        <w:gridCol w:w="6256"/>
      </w:tblGrid>
      <w:tr w14:paraId="50C7EED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tblHeader/>
          <w:jc w:val="center"/>
        </w:trPr>
        <w:tc>
          <w:tcPr>
            <w:tcW w:w="1860" w:type="pct"/>
            <w:vAlign w:val="center"/>
          </w:tcPr>
          <w:p w14:paraId="6E50EB22">
            <w:pPr>
              <w:spacing w:line="240" w:lineRule="auto"/>
              <w:ind w:firstLine="0" w:firstLineChars="0"/>
              <w:jc w:val="center"/>
              <w:rPr>
                <w:rFonts w:cs="Times New Roman"/>
                <w:b/>
                <w:bCs/>
                <w:sz w:val="21"/>
                <w:szCs w:val="21"/>
              </w:rPr>
            </w:pPr>
            <w:r>
              <w:rPr>
                <w:rFonts w:cs="Times New Roman"/>
                <w:b/>
                <w:bCs/>
                <w:sz w:val="21"/>
                <w:szCs w:val="21"/>
              </w:rPr>
              <w:t>施工设备名称</w:t>
            </w:r>
          </w:p>
        </w:tc>
        <w:tc>
          <w:tcPr>
            <w:tcW w:w="3140" w:type="pct"/>
            <w:vAlign w:val="center"/>
          </w:tcPr>
          <w:p w14:paraId="31597AC7">
            <w:pPr>
              <w:spacing w:line="240" w:lineRule="auto"/>
              <w:ind w:firstLine="0" w:firstLineChars="0"/>
              <w:jc w:val="center"/>
              <w:rPr>
                <w:rFonts w:cs="Times New Roman"/>
                <w:b/>
                <w:bCs/>
                <w:sz w:val="21"/>
                <w:szCs w:val="21"/>
              </w:rPr>
            </w:pPr>
            <w:r>
              <w:rPr>
                <w:rFonts w:cs="Times New Roman"/>
                <w:b/>
                <w:bCs/>
                <w:sz w:val="21"/>
                <w:szCs w:val="21"/>
              </w:rPr>
              <w:t>距设备10米处平均A声级dB（A）</w:t>
            </w:r>
          </w:p>
        </w:tc>
      </w:tr>
      <w:tr w14:paraId="15D5D8E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jc w:val="center"/>
        </w:trPr>
        <w:tc>
          <w:tcPr>
            <w:tcW w:w="1860" w:type="pct"/>
            <w:vAlign w:val="center"/>
          </w:tcPr>
          <w:p w14:paraId="2122CA68">
            <w:pPr>
              <w:spacing w:line="240" w:lineRule="auto"/>
              <w:ind w:firstLine="0" w:firstLineChars="0"/>
              <w:jc w:val="center"/>
              <w:rPr>
                <w:rFonts w:cs="Times New Roman"/>
                <w:sz w:val="21"/>
                <w:szCs w:val="21"/>
              </w:rPr>
            </w:pPr>
            <w:r>
              <w:rPr>
                <w:rFonts w:cs="Times New Roman"/>
                <w:sz w:val="21"/>
                <w:szCs w:val="21"/>
              </w:rPr>
              <w:t>打桩机</w:t>
            </w:r>
          </w:p>
        </w:tc>
        <w:tc>
          <w:tcPr>
            <w:tcW w:w="3140" w:type="pct"/>
            <w:vAlign w:val="center"/>
          </w:tcPr>
          <w:p w14:paraId="4EBBCDE0">
            <w:pPr>
              <w:spacing w:line="240" w:lineRule="auto"/>
              <w:ind w:firstLine="0" w:firstLineChars="0"/>
              <w:jc w:val="center"/>
              <w:rPr>
                <w:rFonts w:cs="Times New Roman"/>
                <w:sz w:val="21"/>
                <w:szCs w:val="21"/>
              </w:rPr>
            </w:pPr>
            <w:r>
              <w:rPr>
                <w:rFonts w:cs="Times New Roman"/>
                <w:sz w:val="21"/>
                <w:szCs w:val="21"/>
              </w:rPr>
              <w:t>105</w:t>
            </w:r>
          </w:p>
        </w:tc>
      </w:tr>
      <w:tr w14:paraId="18F75A0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jc w:val="center"/>
        </w:trPr>
        <w:tc>
          <w:tcPr>
            <w:tcW w:w="1860" w:type="pct"/>
            <w:vAlign w:val="center"/>
          </w:tcPr>
          <w:p w14:paraId="47EED72E">
            <w:pPr>
              <w:spacing w:line="240" w:lineRule="auto"/>
              <w:ind w:firstLine="0" w:firstLineChars="0"/>
              <w:jc w:val="center"/>
              <w:rPr>
                <w:rFonts w:cs="Times New Roman"/>
                <w:sz w:val="21"/>
                <w:szCs w:val="21"/>
              </w:rPr>
            </w:pPr>
            <w:r>
              <w:rPr>
                <w:rFonts w:cs="Times New Roman"/>
                <w:sz w:val="21"/>
                <w:szCs w:val="21"/>
              </w:rPr>
              <w:t>挖掘机</w:t>
            </w:r>
          </w:p>
        </w:tc>
        <w:tc>
          <w:tcPr>
            <w:tcW w:w="3140" w:type="pct"/>
            <w:vAlign w:val="center"/>
          </w:tcPr>
          <w:p w14:paraId="30C1E192">
            <w:pPr>
              <w:spacing w:line="240" w:lineRule="auto"/>
              <w:ind w:firstLine="0" w:firstLineChars="0"/>
              <w:jc w:val="center"/>
              <w:rPr>
                <w:rFonts w:cs="Times New Roman"/>
                <w:sz w:val="21"/>
                <w:szCs w:val="21"/>
              </w:rPr>
            </w:pPr>
            <w:r>
              <w:rPr>
                <w:rFonts w:cs="Times New Roman"/>
                <w:sz w:val="21"/>
                <w:szCs w:val="21"/>
              </w:rPr>
              <w:t>82</w:t>
            </w:r>
          </w:p>
        </w:tc>
      </w:tr>
      <w:tr w14:paraId="6278AA4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jc w:val="center"/>
        </w:trPr>
        <w:tc>
          <w:tcPr>
            <w:tcW w:w="1860" w:type="pct"/>
            <w:vAlign w:val="center"/>
          </w:tcPr>
          <w:p w14:paraId="6446B7E1">
            <w:pPr>
              <w:spacing w:line="240" w:lineRule="auto"/>
              <w:ind w:firstLine="0" w:firstLineChars="0"/>
              <w:jc w:val="center"/>
              <w:rPr>
                <w:rFonts w:cs="Times New Roman"/>
                <w:sz w:val="21"/>
                <w:szCs w:val="21"/>
              </w:rPr>
            </w:pPr>
            <w:r>
              <w:rPr>
                <w:rFonts w:cs="Times New Roman"/>
                <w:sz w:val="21"/>
                <w:szCs w:val="21"/>
              </w:rPr>
              <w:t>推土机</w:t>
            </w:r>
          </w:p>
        </w:tc>
        <w:tc>
          <w:tcPr>
            <w:tcW w:w="3140" w:type="pct"/>
            <w:vAlign w:val="center"/>
          </w:tcPr>
          <w:p w14:paraId="0809290E">
            <w:pPr>
              <w:spacing w:line="240" w:lineRule="auto"/>
              <w:ind w:firstLine="0" w:firstLineChars="0"/>
              <w:jc w:val="center"/>
              <w:rPr>
                <w:rFonts w:cs="Times New Roman"/>
                <w:sz w:val="21"/>
                <w:szCs w:val="21"/>
              </w:rPr>
            </w:pPr>
            <w:r>
              <w:rPr>
                <w:rFonts w:cs="Times New Roman"/>
                <w:sz w:val="21"/>
                <w:szCs w:val="21"/>
              </w:rPr>
              <w:t>76</w:t>
            </w:r>
          </w:p>
        </w:tc>
      </w:tr>
      <w:tr w14:paraId="6706CFB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jc w:val="center"/>
        </w:trPr>
        <w:tc>
          <w:tcPr>
            <w:tcW w:w="1860" w:type="pct"/>
            <w:vAlign w:val="center"/>
          </w:tcPr>
          <w:p w14:paraId="4A29DF87">
            <w:pPr>
              <w:spacing w:line="240" w:lineRule="auto"/>
              <w:ind w:firstLine="0" w:firstLineChars="0"/>
              <w:jc w:val="center"/>
              <w:rPr>
                <w:rFonts w:cs="Times New Roman"/>
                <w:sz w:val="21"/>
                <w:szCs w:val="21"/>
              </w:rPr>
            </w:pPr>
            <w:r>
              <w:rPr>
                <w:rFonts w:cs="Times New Roman"/>
                <w:sz w:val="21"/>
                <w:szCs w:val="21"/>
              </w:rPr>
              <w:t>起重机</w:t>
            </w:r>
          </w:p>
        </w:tc>
        <w:tc>
          <w:tcPr>
            <w:tcW w:w="3140" w:type="pct"/>
            <w:vAlign w:val="center"/>
          </w:tcPr>
          <w:p w14:paraId="4371278B">
            <w:pPr>
              <w:spacing w:line="240" w:lineRule="auto"/>
              <w:ind w:firstLine="0" w:firstLineChars="0"/>
              <w:jc w:val="center"/>
              <w:rPr>
                <w:rFonts w:cs="Times New Roman"/>
                <w:sz w:val="21"/>
                <w:szCs w:val="21"/>
              </w:rPr>
            </w:pPr>
            <w:r>
              <w:rPr>
                <w:rFonts w:cs="Times New Roman"/>
                <w:sz w:val="21"/>
                <w:szCs w:val="21"/>
              </w:rPr>
              <w:t>82</w:t>
            </w:r>
          </w:p>
        </w:tc>
      </w:tr>
      <w:tr w14:paraId="36D4905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jc w:val="center"/>
        </w:trPr>
        <w:tc>
          <w:tcPr>
            <w:tcW w:w="1860" w:type="pct"/>
            <w:vAlign w:val="center"/>
          </w:tcPr>
          <w:p w14:paraId="0B5C9A79">
            <w:pPr>
              <w:spacing w:line="240" w:lineRule="auto"/>
              <w:ind w:firstLine="0" w:firstLineChars="0"/>
              <w:jc w:val="center"/>
              <w:rPr>
                <w:rFonts w:cs="Times New Roman"/>
                <w:sz w:val="21"/>
                <w:szCs w:val="21"/>
              </w:rPr>
            </w:pPr>
            <w:r>
              <w:rPr>
                <w:rFonts w:cs="Times New Roman"/>
                <w:sz w:val="21"/>
                <w:szCs w:val="21"/>
              </w:rPr>
              <w:t>压路机</w:t>
            </w:r>
          </w:p>
        </w:tc>
        <w:tc>
          <w:tcPr>
            <w:tcW w:w="3140" w:type="pct"/>
            <w:vAlign w:val="center"/>
          </w:tcPr>
          <w:p w14:paraId="7A9EBD64">
            <w:pPr>
              <w:spacing w:line="240" w:lineRule="auto"/>
              <w:ind w:firstLine="0" w:firstLineChars="0"/>
              <w:jc w:val="center"/>
              <w:rPr>
                <w:rFonts w:cs="Times New Roman"/>
                <w:sz w:val="21"/>
                <w:szCs w:val="21"/>
              </w:rPr>
            </w:pPr>
            <w:r>
              <w:rPr>
                <w:rFonts w:cs="Times New Roman"/>
                <w:sz w:val="21"/>
                <w:szCs w:val="21"/>
              </w:rPr>
              <w:t>82</w:t>
            </w:r>
          </w:p>
        </w:tc>
      </w:tr>
      <w:tr w14:paraId="33620DE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jc w:val="center"/>
        </w:trPr>
        <w:tc>
          <w:tcPr>
            <w:tcW w:w="1860" w:type="pct"/>
            <w:vAlign w:val="center"/>
          </w:tcPr>
          <w:p w14:paraId="13B1A8AE">
            <w:pPr>
              <w:spacing w:line="240" w:lineRule="auto"/>
              <w:ind w:firstLine="0" w:firstLineChars="0"/>
              <w:jc w:val="center"/>
              <w:rPr>
                <w:rFonts w:cs="Times New Roman"/>
                <w:sz w:val="21"/>
                <w:szCs w:val="21"/>
              </w:rPr>
            </w:pPr>
            <w:r>
              <w:rPr>
                <w:rFonts w:cs="Times New Roman"/>
                <w:sz w:val="21"/>
                <w:szCs w:val="21"/>
              </w:rPr>
              <w:t>卡车</w:t>
            </w:r>
          </w:p>
        </w:tc>
        <w:tc>
          <w:tcPr>
            <w:tcW w:w="3140" w:type="pct"/>
            <w:vAlign w:val="center"/>
          </w:tcPr>
          <w:p w14:paraId="21A0DD99">
            <w:pPr>
              <w:spacing w:line="240" w:lineRule="auto"/>
              <w:ind w:firstLine="0" w:firstLineChars="0"/>
              <w:jc w:val="center"/>
              <w:rPr>
                <w:rFonts w:cs="Times New Roman"/>
                <w:sz w:val="21"/>
                <w:szCs w:val="21"/>
              </w:rPr>
            </w:pPr>
            <w:r>
              <w:rPr>
                <w:rFonts w:cs="Times New Roman"/>
                <w:sz w:val="21"/>
                <w:szCs w:val="21"/>
              </w:rPr>
              <w:t>85</w:t>
            </w:r>
          </w:p>
        </w:tc>
      </w:tr>
    </w:tbl>
    <w:p w14:paraId="53BB154D">
      <w:pPr>
        <w:ind w:firstLine="480"/>
        <w:rPr>
          <w:rFonts w:cs="Times New Roman"/>
        </w:rPr>
      </w:pPr>
      <w:r>
        <w:rPr>
          <w:rFonts w:cs="Times New Roman"/>
        </w:rPr>
        <w:t>由表可见，现场施工机械设备噪声很高，在实际施工过程中，往往是各种机械同时工作，各种噪声源辐射的相互</w:t>
      </w:r>
      <w:r>
        <w:rPr>
          <w:rFonts w:hint="eastAsia" w:cs="Times New Roman"/>
        </w:rPr>
        <w:t>叠加</w:t>
      </w:r>
      <w:r>
        <w:rPr>
          <w:rFonts w:cs="Times New Roman"/>
        </w:rPr>
        <w:t>，噪声级将会更高，辐射面也会更大。</w:t>
      </w:r>
    </w:p>
    <w:p w14:paraId="4B2D1D63">
      <w:pPr>
        <w:ind w:firstLine="480"/>
        <w:rPr>
          <w:rFonts w:cs="Times New Roman"/>
        </w:rPr>
      </w:pPr>
      <w:r>
        <w:rPr>
          <w:rFonts w:cs="Times New Roman"/>
        </w:rPr>
        <w:t>此外，由于进入施工区的公路上流动噪声源增加，还会引起公路沿线两侧地区噪声污染。</w:t>
      </w:r>
    </w:p>
    <w:p w14:paraId="1CCD46D1">
      <w:pPr>
        <w:ind w:firstLine="480"/>
        <w:rPr>
          <w:rFonts w:cs="Times New Roman"/>
        </w:rPr>
      </w:pPr>
      <w:r>
        <w:rPr>
          <w:rFonts w:cs="Times New Roman"/>
        </w:rPr>
        <w:t>为了减轻本工程施工期噪声的环境影响，可采取以下控制措施：</w:t>
      </w:r>
    </w:p>
    <w:p w14:paraId="0A229054">
      <w:pPr>
        <w:ind w:firstLine="480"/>
        <w:rPr>
          <w:rFonts w:cs="Times New Roman"/>
        </w:rPr>
      </w:pPr>
      <w:r>
        <w:rPr>
          <w:rFonts w:cs="Times New Roman"/>
        </w:rPr>
        <w:t>（1）加强施工管理，合理安排施工作业时间，禁止夜间进行高噪声施工作业。拆除作业中尽量避免使用爆破手段。</w:t>
      </w:r>
    </w:p>
    <w:p w14:paraId="6B07962B">
      <w:pPr>
        <w:ind w:firstLine="480"/>
        <w:rPr>
          <w:rFonts w:cs="Times New Roman"/>
        </w:rPr>
      </w:pPr>
      <w:r>
        <w:rPr>
          <w:rFonts w:cs="Times New Roman"/>
        </w:rPr>
        <w:t>（2）施工机械应尽可能放置于对厂界外造成影响最小的地点。</w:t>
      </w:r>
    </w:p>
    <w:p w14:paraId="1D18DD8B">
      <w:pPr>
        <w:ind w:firstLine="480"/>
        <w:rPr>
          <w:rFonts w:cs="Times New Roman"/>
        </w:rPr>
      </w:pPr>
      <w:r>
        <w:rPr>
          <w:rFonts w:cs="Times New Roman"/>
        </w:rPr>
        <w:t>（3）以液压工具代替气压工具。</w:t>
      </w:r>
    </w:p>
    <w:p w14:paraId="5DF7E2F4">
      <w:pPr>
        <w:ind w:firstLine="480"/>
        <w:rPr>
          <w:rFonts w:cs="Times New Roman"/>
        </w:rPr>
      </w:pPr>
      <w:r>
        <w:rPr>
          <w:rFonts w:cs="Times New Roman"/>
        </w:rPr>
        <w:t>（4）在高噪声设备周围设置掩蔽物。</w:t>
      </w:r>
    </w:p>
    <w:p w14:paraId="09CA9318">
      <w:pPr>
        <w:ind w:firstLine="480"/>
        <w:rPr>
          <w:rFonts w:cs="Times New Roman"/>
        </w:rPr>
      </w:pPr>
      <w:r>
        <w:rPr>
          <w:rFonts w:cs="Times New Roman"/>
        </w:rPr>
        <w:t>（5）尽量压缩工区汽车数量与行车密度，控制汽车鸣笛。</w:t>
      </w:r>
    </w:p>
    <w:p w14:paraId="3B79BB23">
      <w:pPr>
        <w:ind w:firstLine="480"/>
        <w:rPr>
          <w:rFonts w:cs="Times New Roman"/>
        </w:rPr>
      </w:pPr>
      <w:r>
        <w:rPr>
          <w:rFonts w:cs="Times New Roman"/>
        </w:rPr>
        <w:t>（6）做好劳动保护工作，让在噪声源附近操作的作业人员</w:t>
      </w:r>
      <w:r>
        <w:rPr>
          <w:rFonts w:hint="eastAsia" w:cs="Times New Roman"/>
        </w:rPr>
        <w:t>佩戴</w:t>
      </w:r>
      <w:r>
        <w:rPr>
          <w:rFonts w:cs="Times New Roman"/>
        </w:rPr>
        <w:t>防护耳塞。</w:t>
      </w:r>
    </w:p>
    <w:p w14:paraId="480D0921">
      <w:pPr>
        <w:widowControl/>
        <w:ind w:firstLine="0" w:firstLineChars="0"/>
        <w:outlineLvl w:val="2"/>
        <w:rPr>
          <w:rFonts w:cs="Times New Roman"/>
          <w:b/>
          <w:bCs/>
          <w:sz w:val="28"/>
          <w:szCs w:val="32"/>
        </w:rPr>
      </w:pPr>
      <w:r>
        <w:rPr>
          <w:rFonts w:cs="Times New Roman"/>
          <w:b/>
          <w:bCs/>
          <w:sz w:val="28"/>
          <w:szCs w:val="32"/>
        </w:rPr>
        <w:t>6.1.4</w:t>
      </w:r>
      <w:r>
        <w:rPr>
          <w:rFonts w:hint="eastAsia" w:cs="Times New Roman"/>
          <w:b/>
          <w:bCs/>
          <w:sz w:val="28"/>
          <w:szCs w:val="32"/>
        </w:rPr>
        <w:t xml:space="preserve"> </w:t>
      </w:r>
      <w:r>
        <w:rPr>
          <w:rFonts w:cs="Times New Roman"/>
          <w:b/>
          <w:bCs/>
          <w:sz w:val="28"/>
          <w:szCs w:val="32"/>
        </w:rPr>
        <w:t>固体废物环境影响分析及防治对策</w:t>
      </w:r>
    </w:p>
    <w:p w14:paraId="3724018B">
      <w:pPr>
        <w:ind w:firstLine="480"/>
        <w:rPr>
          <w:rFonts w:cs="Times New Roman"/>
        </w:rPr>
      </w:pPr>
      <w:r>
        <w:rPr>
          <w:rFonts w:cs="Times New Roman"/>
        </w:rPr>
        <w:t>施工期间固体废物主要来自施工所产生的建筑垃圾以及施工人员涌入而产生的生活垃圾，在施工期间也将有一定数量废弃的建筑材料如砂石、石灰、混凝土、木材、废砖、土石方、</w:t>
      </w:r>
      <w:r>
        <w:rPr>
          <w:rFonts w:hint="eastAsia" w:cs="Times New Roman"/>
        </w:rPr>
        <w:t>废弃</w:t>
      </w:r>
      <w:r>
        <w:rPr>
          <w:rFonts w:cs="Times New Roman"/>
        </w:rPr>
        <w:t>管道和更换设备等。施工过程产生的建筑垃圾及时清运，委托</w:t>
      </w:r>
      <w:r>
        <w:rPr>
          <w:rFonts w:hint="eastAsia" w:cs="Times New Roman"/>
        </w:rPr>
        <w:t>有资质单位</w:t>
      </w:r>
      <w:r>
        <w:rPr>
          <w:rFonts w:cs="Times New Roman"/>
        </w:rPr>
        <w:t>处置。生活垃圾在厂内生活垃圾箱收集，定期由环卫部门清运处理。</w:t>
      </w:r>
    </w:p>
    <w:p w14:paraId="7B5C0111">
      <w:pPr>
        <w:ind w:firstLine="480"/>
        <w:rPr>
          <w:rFonts w:cs="Times New Roman"/>
        </w:rPr>
      </w:pPr>
      <w:r>
        <w:rPr>
          <w:rFonts w:cs="Times New Roman"/>
        </w:rPr>
        <w:t>施工期间少量涂装和防腐作业过程还产生少量的废包装材料及废漆桶（HW49 900-041-49），作为危废，定期委托有资质单位进行处置。需要说明的是，防腐作业过程中使用的涂料满足《低挥发性有机化合物含量涂料产品技术要求》（GB/T 38597-2020）要求。</w:t>
      </w:r>
    </w:p>
    <w:p w14:paraId="13A1E5A2">
      <w:pPr>
        <w:ind w:firstLine="480"/>
        <w:rPr>
          <w:rFonts w:cs="Times New Roman"/>
        </w:rPr>
      </w:pPr>
      <w:r>
        <w:rPr>
          <w:rFonts w:cs="Times New Roman"/>
        </w:rPr>
        <w:t>采取上述措施后，施工期固体废物产生对环境影响较小。</w:t>
      </w:r>
    </w:p>
    <w:p w14:paraId="44F34674">
      <w:pPr>
        <w:widowControl/>
        <w:ind w:firstLine="0" w:firstLineChars="0"/>
        <w:outlineLvl w:val="2"/>
        <w:rPr>
          <w:rFonts w:cs="Times New Roman"/>
          <w:b/>
          <w:bCs/>
          <w:sz w:val="28"/>
          <w:szCs w:val="32"/>
        </w:rPr>
      </w:pPr>
      <w:r>
        <w:rPr>
          <w:rFonts w:cs="Times New Roman"/>
          <w:b/>
          <w:bCs/>
          <w:sz w:val="28"/>
          <w:szCs w:val="32"/>
        </w:rPr>
        <w:t>6.1.5 施工期环境管理</w:t>
      </w:r>
    </w:p>
    <w:p w14:paraId="43E2985F">
      <w:pPr>
        <w:ind w:firstLine="480"/>
        <w:rPr>
          <w:rFonts w:cs="Times New Roman"/>
        </w:rPr>
      </w:pPr>
      <w:r>
        <w:rPr>
          <w:rFonts w:cs="Times New Roman"/>
        </w:rPr>
        <w:t>在施工前，施工单位应详细编制施工组织计划并建立环境管理制度，要有专人负责施工期间的环境保护工作，对施工中产生的“三废”应</w:t>
      </w:r>
      <w:r>
        <w:rPr>
          <w:rFonts w:hint="eastAsia" w:cs="Times New Roman"/>
        </w:rPr>
        <w:t>做出相应的</w:t>
      </w:r>
      <w:r>
        <w:rPr>
          <w:rFonts w:cs="Times New Roman"/>
        </w:rPr>
        <w:t>防治措施及处置方法。环境管理要</w:t>
      </w:r>
      <w:r>
        <w:rPr>
          <w:rFonts w:hint="eastAsia" w:cs="Times New Roman"/>
        </w:rPr>
        <w:t>做到</w:t>
      </w:r>
      <w:r>
        <w:rPr>
          <w:rFonts w:cs="Times New Roman"/>
        </w:rPr>
        <w:t>贯彻国家的环保法规标准，建立各项环保管理制度，</w:t>
      </w:r>
      <w:r>
        <w:rPr>
          <w:rFonts w:hint="eastAsia" w:cs="Times New Roman"/>
        </w:rPr>
        <w:t>做到</w:t>
      </w:r>
      <w:r>
        <w:rPr>
          <w:rFonts w:cs="Times New Roman"/>
        </w:rPr>
        <w:t>有章可循，科学管理。</w:t>
      </w:r>
    </w:p>
    <w:p w14:paraId="66FC523F">
      <w:pPr>
        <w:ind w:firstLine="480"/>
        <w:rPr>
          <w:rFonts w:cs="Times New Roman"/>
        </w:rPr>
      </w:pPr>
      <w:r>
        <w:rPr>
          <w:rFonts w:cs="Times New Roman"/>
        </w:rPr>
        <w:br w:type="page"/>
      </w:r>
    </w:p>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p w14:paraId="78EC1DA4">
      <w:pPr>
        <w:pStyle w:val="4"/>
        <w:rPr>
          <w:rFonts w:cs="Times New Roman"/>
        </w:rPr>
      </w:pPr>
      <w:bookmarkStart w:id="105" w:name="_Toc216962435"/>
      <w:r>
        <w:rPr>
          <w:rFonts w:cs="Times New Roman"/>
        </w:rPr>
        <w:t>6.2 营运期环境影响预测与评价</w:t>
      </w:r>
      <w:bookmarkEnd w:id="105"/>
    </w:p>
    <w:p w14:paraId="153A05DB">
      <w:pPr>
        <w:widowControl/>
        <w:ind w:firstLine="0" w:firstLineChars="0"/>
        <w:outlineLvl w:val="2"/>
        <w:rPr>
          <w:rFonts w:cs="Times New Roman"/>
          <w:b/>
          <w:bCs/>
          <w:sz w:val="28"/>
          <w:szCs w:val="32"/>
        </w:rPr>
      </w:pPr>
      <w:r>
        <w:rPr>
          <w:rFonts w:cs="Times New Roman"/>
          <w:b/>
          <w:bCs/>
          <w:sz w:val="28"/>
          <w:szCs w:val="32"/>
          <w:lang w:bidi="ar"/>
        </w:rPr>
        <w:t>6.2.1 大气环境影响评价</w:t>
      </w:r>
    </w:p>
    <w:p w14:paraId="6DFF5DF9">
      <w:pPr>
        <w:ind w:firstLine="0" w:firstLineChars="0"/>
        <w:outlineLvl w:val="3"/>
        <w:rPr>
          <w:rFonts w:cs="Times New Roman"/>
          <w:b/>
        </w:rPr>
      </w:pPr>
      <w:r>
        <w:rPr>
          <w:rFonts w:cs="Times New Roman"/>
          <w:b/>
          <w:lang w:bidi="ar"/>
        </w:rPr>
        <w:t>6.2.1.1 气象参数</w:t>
      </w:r>
    </w:p>
    <w:p w14:paraId="78C51B3B">
      <w:pPr>
        <w:ind w:firstLine="0" w:firstLineChars="0"/>
        <w:outlineLvl w:val="4"/>
        <w:rPr>
          <w:rFonts w:cs="Times New Roman"/>
          <w:b/>
        </w:rPr>
      </w:pPr>
      <w:r>
        <w:rPr>
          <w:rFonts w:cs="Times New Roman"/>
          <w:b/>
          <w:lang w:bidi="ar"/>
        </w:rPr>
        <w:t>6.2.1.1.1 预测模型选择</w:t>
      </w:r>
    </w:p>
    <w:p w14:paraId="3CB2975A">
      <w:pPr>
        <w:ind w:firstLine="480"/>
        <w:rPr>
          <w:rFonts w:cs="Times New Roman"/>
        </w:rPr>
      </w:pPr>
      <w:r>
        <w:rPr>
          <w:rFonts w:cs="Times New Roman"/>
          <w:lang w:bidi="ar"/>
        </w:rPr>
        <w:t>本项目大气评价等级为一级，污染源类型为点源和面源，评价范围小于50 km，根据《环境影响评价技术导则 大气环境》（HJ 2.2-2018）推荐，选用AERMOD模式作为本次预测模式。</w:t>
      </w:r>
    </w:p>
    <w:p w14:paraId="2A652759">
      <w:pPr>
        <w:ind w:firstLine="0" w:firstLineChars="0"/>
        <w:outlineLvl w:val="4"/>
        <w:rPr>
          <w:rFonts w:cs="Times New Roman"/>
          <w:b/>
        </w:rPr>
      </w:pPr>
      <w:r>
        <w:rPr>
          <w:rFonts w:cs="Times New Roman"/>
          <w:b/>
          <w:lang w:bidi="ar"/>
        </w:rPr>
        <w:t>6.2.1.1.2 参数设置</w:t>
      </w:r>
    </w:p>
    <w:p w14:paraId="05A33809">
      <w:pPr>
        <w:ind w:firstLine="482"/>
        <w:rPr>
          <w:rFonts w:cs="Times New Roman"/>
          <w:b/>
          <w:bCs/>
        </w:rPr>
      </w:pPr>
      <w:r>
        <w:rPr>
          <w:rFonts w:ascii="宋体" w:hAnsi="宋体" w:cs="宋体"/>
          <w:b/>
          <w:bCs/>
          <w:lang w:bidi="ar"/>
        </w:rPr>
        <w:t>①</w:t>
      </w:r>
      <w:r>
        <w:rPr>
          <w:rFonts w:cs="Times New Roman"/>
          <w:b/>
          <w:bCs/>
          <w:lang w:bidi="ar"/>
        </w:rPr>
        <w:t>网格设置</w:t>
      </w:r>
    </w:p>
    <w:p w14:paraId="61A9554F">
      <w:pPr>
        <w:ind w:firstLine="480"/>
        <w:rPr>
          <w:rFonts w:cs="Times New Roman"/>
        </w:rPr>
      </w:pPr>
      <w:r>
        <w:rPr>
          <w:rFonts w:cs="Times New Roman"/>
          <w:snapToGrid w:val="0"/>
          <w:lang w:bidi="ar"/>
        </w:rPr>
        <w:t>本次预测采用分辨率100 m的矩形网格。中尺度气象模式WRF模拟分两层嵌套，第一层网格分辨率为81 km，第二层网格分辨率为27 km，提取第二层中项目所在地高空模拟数据。</w:t>
      </w:r>
    </w:p>
    <w:p w14:paraId="383A9FB3">
      <w:pPr>
        <w:ind w:firstLine="482"/>
        <w:rPr>
          <w:rFonts w:hint="eastAsia" w:ascii="宋体" w:hAnsi="宋体" w:cs="宋体"/>
          <w:b/>
          <w:bCs/>
          <w:lang w:bidi="ar"/>
        </w:rPr>
      </w:pPr>
      <w:r>
        <w:rPr>
          <w:rFonts w:hint="eastAsia" w:ascii="宋体" w:hAnsi="宋体" w:cs="宋体"/>
          <w:b/>
          <w:bCs/>
          <w:lang w:bidi="ar"/>
        </w:rPr>
        <w:t>②</w:t>
      </w:r>
      <w:r>
        <w:rPr>
          <w:rFonts w:ascii="宋体" w:hAnsi="宋体" w:cs="宋体"/>
          <w:b/>
          <w:bCs/>
          <w:lang w:bidi="ar"/>
        </w:rPr>
        <w:t>气象参数</w:t>
      </w:r>
    </w:p>
    <w:p w14:paraId="3C0D745D">
      <w:pPr>
        <w:ind w:firstLine="480"/>
        <w:rPr>
          <w:rFonts w:cs="Times New Roman"/>
        </w:rPr>
      </w:pPr>
      <w:r>
        <w:rPr>
          <w:rFonts w:cs="Times New Roman"/>
          <w:lang w:bidi="ar"/>
        </w:rPr>
        <w:t>本次评价调查收集了最近的仪征气象观测站[58244]主要气候统计资料（近20年）和2024年的常规地面气象数据包括风速、风向、温度、云量等。具体见表6.2.1-1。观测气象数据及中尺度气象模式WRF模拟的2024年高空格点气象资料基本信息如表6.2.1-2及表6.2.1-3所示。</w:t>
      </w:r>
    </w:p>
    <w:p w14:paraId="6B35E18F">
      <w:pPr>
        <w:ind w:firstLine="0" w:firstLineChars="0"/>
        <w:jc w:val="center"/>
        <w:rPr>
          <w:rFonts w:cs="Times New Roman"/>
          <w:b/>
        </w:rPr>
      </w:pPr>
      <w:r>
        <w:rPr>
          <w:rFonts w:cs="Times New Roman"/>
          <w:b/>
        </w:rPr>
        <w:t>表6.2.1-1  最近20年气候统计数据</w:t>
      </w:r>
    </w:p>
    <w:tbl>
      <w:tblPr>
        <w:tblStyle w:val="88"/>
        <w:tblW w:w="5000" w:type="pct"/>
        <w:tblInd w:w="0" w:type="dxa"/>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Layout w:type="autofit"/>
        <w:tblCellMar>
          <w:top w:w="57" w:type="dxa"/>
          <w:left w:w="108" w:type="dxa"/>
          <w:bottom w:w="57" w:type="dxa"/>
          <w:right w:w="108" w:type="dxa"/>
        </w:tblCellMar>
      </w:tblPr>
      <w:tblGrid>
        <w:gridCol w:w="946"/>
        <w:gridCol w:w="1765"/>
        <w:gridCol w:w="4722"/>
        <w:gridCol w:w="2529"/>
      </w:tblGrid>
      <w:tr w14:paraId="5686AE65">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blHeader/>
        </w:trPr>
        <w:tc>
          <w:tcPr>
            <w:tcW w:w="475" w:type="pct"/>
            <w:tcBorders>
              <w:top w:val="single" w:color="auto" w:sz="12" w:space="0"/>
              <w:left w:val="nil"/>
              <w:bottom w:val="single" w:color="auto" w:sz="4" w:space="0"/>
              <w:right w:val="single" w:color="auto" w:sz="4" w:space="0"/>
            </w:tcBorders>
            <w:vAlign w:val="center"/>
          </w:tcPr>
          <w:p w14:paraId="0D1B199F">
            <w:pPr>
              <w:widowControl/>
              <w:spacing w:line="240" w:lineRule="auto"/>
              <w:ind w:firstLine="0" w:firstLineChars="0"/>
              <w:jc w:val="center"/>
              <w:rPr>
                <w:rFonts w:cs="Times New Roman"/>
                <w:b/>
                <w:sz w:val="21"/>
                <w:szCs w:val="21"/>
              </w:rPr>
            </w:pPr>
            <w:r>
              <w:rPr>
                <w:rFonts w:cs="Times New Roman"/>
                <w:b/>
                <w:sz w:val="21"/>
                <w:szCs w:val="21"/>
                <w:lang w:bidi="ar"/>
              </w:rPr>
              <w:t>序号</w:t>
            </w:r>
          </w:p>
        </w:tc>
        <w:tc>
          <w:tcPr>
            <w:tcW w:w="886" w:type="pct"/>
            <w:tcBorders>
              <w:top w:val="single" w:color="auto" w:sz="12" w:space="0"/>
              <w:left w:val="single" w:color="auto" w:sz="4" w:space="0"/>
              <w:bottom w:val="single" w:color="auto" w:sz="4" w:space="0"/>
              <w:right w:val="single" w:color="auto" w:sz="4" w:space="0"/>
            </w:tcBorders>
            <w:vAlign w:val="center"/>
          </w:tcPr>
          <w:p w14:paraId="63B2A72D">
            <w:pPr>
              <w:widowControl/>
              <w:spacing w:line="240" w:lineRule="auto"/>
              <w:ind w:firstLine="0" w:firstLineChars="0"/>
              <w:jc w:val="center"/>
              <w:rPr>
                <w:rFonts w:cs="Times New Roman"/>
                <w:b/>
                <w:sz w:val="21"/>
                <w:szCs w:val="21"/>
              </w:rPr>
            </w:pPr>
            <w:r>
              <w:rPr>
                <w:rFonts w:cs="Times New Roman"/>
                <w:b/>
                <w:sz w:val="21"/>
                <w:szCs w:val="21"/>
                <w:lang w:bidi="ar"/>
              </w:rPr>
              <w:t>项目</w:t>
            </w:r>
          </w:p>
        </w:tc>
        <w:tc>
          <w:tcPr>
            <w:tcW w:w="2370" w:type="pct"/>
            <w:tcBorders>
              <w:top w:val="single" w:color="auto" w:sz="12" w:space="0"/>
              <w:left w:val="single" w:color="auto" w:sz="4" w:space="0"/>
              <w:bottom w:val="single" w:color="auto" w:sz="4" w:space="0"/>
              <w:right w:val="single" w:color="auto" w:sz="4" w:space="0"/>
            </w:tcBorders>
            <w:vAlign w:val="center"/>
          </w:tcPr>
          <w:p w14:paraId="57C44EF3">
            <w:pPr>
              <w:widowControl/>
              <w:spacing w:line="240" w:lineRule="auto"/>
              <w:ind w:firstLine="0" w:firstLineChars="0"/>
              <w:jc w:val="center"/>
              <w:rPr>
                <w:rFonts w:cs="Times New Roman"/>
                <w:b/>
                <w:sz w:val="21"/>
                <w:szCs w:val="21"/>
              </w:rPr>
            </w:pPr>
            <w:r>
              <w:rPr>
                <w:rFonts w:cs="Times New Roman"/>
                <w:b/>
                <w:sz w:val="21"/>
                <w:szCs w:val="21"/>
                <w:lang w:bidi="ar"/>
              </w:rPr>
              <w:t>统计项目</w:t>
            </w:r>
          </w:p>
        </w:tc>
        <w:tc>
          <w:tcPr>
            <w:tcW w:w="1269" w:type="pct"/>
            <w:tcBorders>
              <w:top w:val="single" w:color="auto" w:sz="12" w:space="0"/>
              <w:left w:val="single" w:color="auto" w:sz="4" w:space="0"/>
              <w:bottom w:val="single" w:color="auto" w:sz="4" w:space="0"/>
              <w:right w:val="nil"/>
            </w:tcBorders>
            <w:vAlign w:val="center"/>
          </w:tcPr>
          <w:p w14:paraId="2115A5CF">
            <w:pPr>
              <w:widowControl/>
              <w:spacing w:line="240" w:lineRule="auto"/>
              <w:ind w:firstLine="0" w:firstLineChars="0"/>
              <w:jc w:val="center"/>
              <w:rPr>
                <w:rFonts w:cs="Times New Roman"/>
                <w:b/>
                <w:sz w:val="21"/>
                <w:szCs w:val="21"/>
              </w:rPr>
            </w:pPr>
            <w:r>
              <w:rPr>
                <w:rFonts w:cs="Times New Roman"/>
                <w:b/>
                <w:sz w:val="21"/>
                <w:szCs w:val="21"/>
                <w:lang w:bidi="ar"/>
              </w:rPr>
              <w:t>特征值</w:t>
            </w:r>
          </w:p>
        </w:tc>
      </w:tr>
      <w:tr w14:paraId="6E628D45">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75" w:type="pct"/>
            <w:vMerge w:val="restart"/>
            <w:tcBorders>
              <w:top w:val="single" w:color="auto" w:sz="4" w:space="0"/>
              <w:left w:val="nil"/>
              <w:bottom w:val="single" w:color="auto" w:sz="4" w:space="0"/>
              <w:right w:val="single" w:color="auto" w:sz="4" w:space="0"/>
            </w:tcBorders>
            <w:vAlign w:val="center"/>
          </w:tcPr>
          <w:p w14:paraId="07DD3B60">
            <w:pPr>
              <w:widowControl/>
              <w:spacing w:line="240" w:lineRule="auto"/>
              <w:ind w:firstLine="0" w:firstLineChars="0"/>
              <w:jc w:val="center"/>
              <w:rPr>
                <w:rFonts w:cs="Times New Roman"/>
                <w:sz w:val="21"/>
                <w:szCs w:val="21"/>
              </w:rPr>
            </w:pPr>
            <w:r>
              <w:rPr>
                <w:rFonts w:cs="Times New Roman"/>
                <w:sz w:val="21"/>
                <w:szCs w:val="21"/>
                <w:lang w:bidi="ar"/>
              </w:rPr>
              <w:t>1</w:t>
            </w:r>
          </w:p>
        </w:tc>
        <w:tc>
          <w:tcPr>
            <w:tcW w:w="886" w:type="pct"/>
            <w:vMerge w:val="restart"/>
            <w:tcBorders>
              <w:top w:val="single" w:color="auto" w:sz="4" w:space="0"/>
              <w:left w:val="single" w:color="auto" w:sz="4" w:space="0"/>
              <w:bottom w:val="single" w:color="auto" w:sz="4" w:space="0"/>
              <w:right w:val="single" w:color="auto" w:sz="4" w:space="0"/>
            </w:tcBorders>
            <w:vAlign w:val="center"/>
          </w:tcPr>
          <w:p w14:paraId="4D3B8DD1">
            <w:pPr>
              <w:widowControl/>
              <w:spacing w:line="240" w:lineRule="auto"/>
              <w:ind w:firstLine="0" w:firstLineChars="0"/>
              <w:jc w:val="center"/>
              <w:rPr>
                <w:rFonts w:cs="Times New Roman"/>
                <w:sz w:val="21"/>
                <w:szCs w:val="21"/>
              </w:rPr>
            </w:pPr>
            <w:r>
              <w:rPr>
                <w:rFonts w:cs="Times New Roman"/>
                <w:sz w:val="21"/>
                <w:szCs w:val="21"/>
                <w:lang w:bidi="ar"/>
              </w:rPr>
              <w:t>气温</w:t>
            </w:r>
          </w:p>
        </w:tc>
        <w:tc>
          <w:tcPr>
            <w:tcW w:w="2370" w:type="pct"/>
            <w:tcBorders>
              <w:top w:val="single" w:color="auto" w:sz="4" w:space="0"/>
              <w:left w:val="single" w:color="auto" w:sz="4" w:space="0"/>
              <w:bottom w:val="single" w:color="auto" w:sz="4" w:space="0"/>
              <w:right w:val="single" w:color="auto" w:sz="4" w:space="0"/>
            </w:tcBorders>
            <w:vAlign w:val="center"/>
          </w:tcPr>
          <w:p w14:paraId="00BC70C2">
            <w:pPr>
              <w:widowControl/>
              <w:spacing w:line="240" w:lineRule="auto"/>
              <w:ind w:firstLine="0" w:firstLineChars="0"/>
              <w:jc w:val="center"/>
              <w:rPr>
                <w:rFonts w:cs="Times New Roman"/>
                <w:sz w:val="21"/>
                <w:szCs w:val="21"/>
              </w:rPr>
            </w:pPr>
            <w:r>
              <w:rPr>
                <w:rFonts w:cs="Times New Roman"/>
                <w:sz w:val="21"/>
                <w:szCs w:val="21"/>
                <w:lang w:bidi="ar"/>
              </w:rPr>
              <w:t>年平均温度（℃）</w:t>
            </w:r>
          </w:p>
        </w:tc>
        <w:tc>
          <w:tcPr>
            <w:tcW w:w="1269" w:type="pct"/>
            <w:tcBorders>
              <w:top w:val="single" w:color="auto" w:sz="4" w:space="0"/>
              <w:left w:val="single" w:color="auto" w:sz="4" w:space="0"/>
              <w:bottom w:val="single" w:color="auto" w:sz="4" w:space="0"/>
              <w:right w:val="nil"/>
            </w:tcBorders>
            <w:vAlign w:val="center"/>
          </w:tcPr>
          <w:p w14:paraId="583E702F">
            <w:pPr>
              <w:widowControl/>
              <w:spacing w:line="240" w:lineRule="auto"/>
              <w:ind w:firstLine="0" w:firstLineChars="0"/>
              <w:jc w:val="center"/>
              <w:rPr>
                <w:rFonts w:cs="Times New Roman"/>
                <w:sz w:val="21"/>
                <w:szCs w:val="21"/>
              </w:rPr>
            </w:pPr>
            <w:r>
              <w:rPr>
                <w:sz w:val="20"/>
              </w:rPr>
              <w:t>16.4</w:t>
            </w:r>
          </w:p>
        </w:tc>
      </w:tr>
      <w:tr w14:paraId="35B608D7">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75" w:type="pct"/>
            <w:vMerge w:val="continue"/>
            <w:tcBorders>
              <w:top w:val="single" w:color="auto" w:sz="4" w:space="0"/>
              <w:left w:val="nil"/>
              <w:bottom w:val="single" w:color="auto" w:sz="4" w:space="0"/>
              <w:right w:val="single" w:color="auto" w:sz="4" w:space="0"/>
            </w:tcBorders>
            <w:vAlign w:val="center"/>
          </w:tcPr>
          <w:p w14:paraId="55D27F55">
            <w:pPr>
              <w:widowControl/>
              <w:spacing w:line="240" w:lineRule="auto"/>
              <w:ind w:firstLine="0" w:firstLineChars="0"/>
              <w:jc w:val="center"/>
              <w:rPr>
                <w:rFonts w:cs="Times New Roman"/>
                <w:sz w:val="21"/>
                <w:szCs w:val="21"/>
              </w:rPr>
            </w:pPr>
          </w:p>
        </w:tc>
        <w:tc>
          <w:tcPr>
            <w:tcW w:w="886" w:type="pct"/>
            <w:vMerge w:val="continue"/>
            <w:tcBorders>
              <w:top w:val="single" w:color="auto" w:sz="4" w:space="0"/>
              <w:left w:val="single" w:color="auto" w:sz="4" w:space="0"/>
              <w:bottom w:val="single" w:color="auto" w:sz="4" w:space="0"/>
              <w:right w:val="single" w:color="auto" w:sz="4" w:space="0"/>
            </w:tcBorders>
            <w:vAlign w:val="center"/>
          </w:tcPr>
          <w:p w14:paraId="076BD60B">
            <w:pPr>
              <w:widowControl/>
              <w:spacing w:line="240" w:lineRule="auto"/>
              <w:ind w:firstLine="0" w:firstLineChars="0"/>
              <w:jc w:val="center"/>
              <w:rPr>
                <w:rFonts w:cs="Times New Roman"/>
                <w:sz w:val="21"/>
                <w:szCs w:val="21"/>
              </w:rPr>
            </w:pPr>
          </w:p>
        </w:tc>
        <w:tc>
          <w:tcPr>
            <w:tcW w:w="2370" w:type="pct"/>
            <w:tcBorders>
              <w:top w:val="single" w:color="auto" w:sz="4" w:space="0"/>
              <w:left w:val="single" w:color="auto" w:sz="4" w:space="0"/>
              <w:bottom w:val="single" w:color="auto" w:sz="8" w:space="0"/>
              <w:right w:val="single" w:color="auto" w:sz="4" w:space="0"/>
            </w:tcBorders>
            <w:vAlign w:val="center"/>
          </w:tcPr>
          <w:p w14:paraId="4EFF28A1">
            <w:pPr>
              <w:widowControl/>
              <w:spacing w:line="240" w:lineRule="auto"/>
              <w:ind w:firstLine="0" w:firstLineChars="0"/>
              <w:jc w:val="center"/>
              <w:rPr>
                <w:rFonts w:cs="Times New Roman"/>
                <w:sz w:val="21"/>
                <w:szCs w:val="21"/>
              </w:rPr>
            </w:pPr>
            <w:r>
              <w:rPr>
                <w:rFonts w:cs="Times New Roman"/>
                <w:sz w:val="21"/>
                <w:szCs w:val="21"/>
                <w:lang w:bidi="ar"/>
              </w:rPr>
              <w:t>年最高温度（℃）</w:t>
            </w:r>
          </w:p>
        </w:tc>
        <w:tc>
          <w:tcPr>
            <w:tcW w:w="1269" w:type="pct"/>
            <w:tcBorders>
              <w:top w:val="single" w:color="auto" w:sz="4" w:space="0"/>
              <w:left w:val="single" w:color="auto" w:sz="4" w:space="0"/>
              <w:bottom w:val="single" w:color="auto" w:sz="8" w:space="0"/>
              <w:right w:val="nil"/>
            </w:tcBorders>
            <w:vAlign w:val="center"/>
          </w:tcPr>
          <w:p w14:paraId="2DC69104">
            <w:pPr>
              <w:widowControl/>
              <w:spacing w:line="240" w:lineRule="auto"/>
              <w:ind w:firstLine="0" w:firstLineChars="0"/>
              <w:jc w:val="center"/>
              <w:rPr>
                <w:rFonts w:cs="Times New Roman"/>
                <w:sz w:val="21"/>
                <w:szCs w:val="21"/>
              </w:rPr>
            </w:pPr>
            <w:r>
              <w:rPr>
                <w:sz w:val="20"/>
              </w:rPr>
              <w:t>41.1</w:t>
            </w:r>
          </w:p>
        </w:tc>
      </w:tr>
      <w:tr w14:paraId="4FA120B9">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75" w:type="pct"/>
            <w:vMerge w:val="continue"/>
            <w:tcBorders>
              <w:top w:val="single" w:color="auto" w:sz="4" w:space="0"/>
              <w:left w:val="nil"/>
              <w:bottom w:val="single" w:color="auto" w:sz="4" w:space="0"/>
              <w:right w:val="single" w:color="auto" w:sz="4" w:space="0"/>
            </w:tcBorders>
            <w:vAlign w:val="center"/>
          </w:tcPr>
          <w:p w14:paraId="237DF766">
            <w:pPr>
              <w:widowControl/>
              <w:spacing w:line="240" w:lineRule="auto"/>
              <w:ind w:firstLine="0" w:firstLineChars="0"/>
              <w:jc w:val="center"/>
              <w:rPr>
                <w:rFonts w:cs="Times New Roman"/>
                <w:sz w:val="21"/>
                <w:szCs w:val="21"/>
              </w:rPr>
            </w:pPr>
          </w:p>
        </w:tc>
        <w:tc>
          <w:tcPr>
            <w:tcW w:w="886" w:type="pct"/>
            <w:vMerge w:val="continue"/>
            <w:tcBorders>
              <w:top w:val="single" w:color="auto" w:sz="4" w:space="0"/>
              <w:left w:val="single" w:color="auto" w:sz="4" w:space="0"/>
              <w:bottom w:val="single" w:color="auto" w:sz="4" w:space="0"/>
              <w:right w:val="single" w:color="auto" w:sz="4" w:space="0"/>
            </w:tcBorders>
            <w:vAlign w:val="center"/>
          </w:tcPr>
          <w:p w14:paraId="3288CEFC">
            <w:pPr>
              <w:widowControl/>
              <w:spacing w:line="240" w:lineRule="auto"/>
              <w:ind w:firstLine="0" w:firstLineChars="0"/>
              <w:jc w:val="center"/>
              <w:rPr>
                <w:rFonts w:cs="Times New Roman"/>
                <w:sz w:val="21"/>
                <w:szCs w:val="21"/>
              </w:rPr>
            </w:pPr>
          </w:p>
        </w:tc>
        <w:tc>
          <w:tcPr>
            <w:tcW w:w="2370" w:type="pct"/>
            <w:tcBorders>
              <w:top w:val="single" w:color="auto" w:sz="8" w:space="0"/>
              <w:left w:val="single" w:color="auto" w:sz="4" w:space="0"/>
              <w:bottom w:val="single" w:color="auto" w:sz="4" w:space="0"/>
              <w:right w:val="single" w:color="auto" w:sz="4" w:space="0"/>
            </w:tcBorders>
            <w:vAlign w:val="center"/>
          </w:tcPr>
          <w:p w14:paraId="45796599">
            <w:pPr>
              <w:widowControl/>
              <w:spacing w:line="240" w:lineRule="auto"/>
              <w:ind w:firstLine="0" w:firstLineChars="0"/>
              <w:jc w:val="center"/>
              <w:rPr>
                <w:rFonts w:cs="Times New Roman"/>
                <w:sz w:val="21"/>
                <w:szCs w:val="21"/>
              </w:rPr>
            </w:pPr>
            <w:r>
              <w:rPr>
                <w:rFonts w:cs="Times New Roman"/>
                <w:sz w:val="21"/>
                <w:szCs w:val="21"/>
                <w:lang w:bidi="ar"/>
              </w:rPr>
              <w:t>年最低温度（℃）</w:t>
            </w:r>
          </w:p>
        </w:tc>
        <w:tc>
          <w:tcPr>
            <w:tcW w:w="1269" w:type="pct"/>
            <w:tcBorders>
              <w:top w:val="single" w:color="auto" w:sz="8" w:space="0"/>
              <w:left w:val="single" w:color="auto" w:sz="4" w:space="0"/>
              <w:bottom w:val="single" w:color="auto" w:sz="4" w:space="0"/>
              <w:right w:val="nil"/>
            </w:tcBorders>
            <w:vAlign w:val="center"/>
          </w:tcPr>
          <w:p w14:paraId="5D3B866E">
            <w:pPr>
              <w:widowControl/>
              <w:spacing w:line="240" w:lineRule="auto"/>
              <w:ind w:firstLine="0" w:firstLineChars="0"/>
              <w:jc w:val="center"/>
              <w:rPr>
                <w:rFonts w:cs="Times New Roman"/>
                <w:sz w:val="21"/>
                <w:szCs w:val="21"/>
              </w:rPr>
            </w:pPr>
            <w:r>
              <w:rPr>
                <w:sz w:val="20"/>
              </w:rPr>
              <w:t>-12.3</w:t>
            </w:r>
          </w:p>
        </w:tc>
      </w:tr>
      <w:tr w14:paraId="0F045192">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75" w:type="pct"/>
            <w:vMerge w:val="restart"/>
            <w:tcBorders>
              <w:top w:val="single" w:color="auto" w:sz="4" w:space="0"/>
              <w:left w:val="nil"/>
              <w:bottom w:val="single" w:color="auto" w:sz="4" w:space="0"/>
              <w:right w:val="single" w:color="auto" w:sz="4" w:space="0"/>
            </w:tcBorders>
            <w:vAlign w:val="center"/>
          </w:tcPr>
          <w:p w14:paraId="73712F39">
            <w:pPr>
              <w:widowControl/>
              <w:spacing w:line="240" w:lineRule="auto"/>
              <w:ind w:firstLine="0" w:firstLineChars="0"/>
              <w:jc w:val="center"/>
              <w:rPr>
                <w:rFonts w:cs="Times New Roman"/>
                <w:sz w:val="21"/>
                <w:szCs w:val="21"/>
              </w:rPr>
            </w:pPr>
            <w:r>
              <w:rPr>
                <w:rFonts w:cs="Times New Roman"/>
                <w:sz w:val="21"/>
                <w:szCs w:val="21"/>
                <w:lang w:bidi="ar"/>
              </w:rPr>
              <w:t>2</w:t>
            </w:r>
          </w:p>
        </w:tc>
        <w:tc>
          <w:tcPr>
            <w:tcW w:w="886" w:type="pct"/>
            <w:vMerge w:val="restart"/>
            <w:tcBorders>
              <w:top w:val="single" w:color="auto" w:sz="4" w:space="0"/>
              <w:left w:val="single" w:color="auto" w:sz="4" w:space="0"/>
              <w:bottom w:val="single" w:color="auto" w:sz="4" w:space="0"/>
              <w:right w:val="single" w:color="auto" w:sz="4" w:space="0"/>
            </w:tcBorders>
            <w:vAlign w:val="center"/>
          </w:tcPr>
          <w:p w14:paraId="582D8BA0">
            <w:pPr>
              <w:widowControl/>
              <w:spacing w:line="240" w:lineRule="auto"/>
              <w:ind w:firstLine="0" w:firstLineChars="0"/>
              <w:jc w:val="center"/>
              <w:rPr>
                <w:rFonts w:cs="Times New Roman"/>
                <w:sz w:val="21"/>
                <w:szCs w:val="21"/>
              </w:rPr>
            </w:pPr>
            <w:r>
              <w:rPr>
                <w:rFonts w:cs="Times New Roman"/>
                <w:sz w:val="21"/>
                <w:szCs w:val="21"/>
                <w:lang w:bidi="ar"/>
              </w:rPr>
              <w:t>风速</w:t>
            </w:r>
          </w:p>
        </w:tc>
        <w:tc>
          <w:tcPr>
            <w:tcW w:w="2370" w:type="pct"/>
            <w:tcBorders>
              <w:top w:val="single" w:color="auto" w:sz="4" w:space="0"/>
              <w:left w:val="single" w:color="auto" w:sz="4" w:space="0"/>
              <w:bottom w:val="single" w:color="auto" w:sz="4" w:space="0"/>
              <w:right w:val="single" w:color="auto" w:sz="4" w:space="0"/>
            </w:tcBorders>
            <w:vAlign w:val="center"/>
          </w:tcPr>
          <w:p w14:paraId="665264F2">
            <w:pPr>
              <w:widowControl/>
              <w:spacing w:line="240" w:lineRule="auto"/>
              <w:ind w:firstLine="0" w:firstLineChars="0"/>
              <w:jc w:val="center"/>
              <w:rPr>
                <w:rFonts w:cs="Times New Roman"/>
                <w:sz w:val="21"/>
                <w:szCs w:val="21"/>
              </w:rPr>
            </w:pPr>
            <w:r>
              <w:rPr>
                <w:rFonts w:cs="Times New Roman"/>
                <w:sz w:val="21"/>
                <w:szCs w:val="21"/>
                <w:lang w:bidi="ar"/>
              </w:rPr>
              <w:t>年平均风速（m/s）</w:t>
            </w:r>
          </w:p>
        </w:tc>
        <w:tc>
          <w:tcPr>
            <w:tcW w:w="1269" w:type="pct"/>
            <w:tcBorders>
              <w:top w:val="single" w:color="auto" w:sz="4" w:space="0"/>
              <w:left w:val="single" w:color="auto" w:sz="4" w:space="0"/>
              <w:bottom w:val="single" w:color="auto" w:sz="4" w:space="0"/>
              <w:right w:val="nil"/>
            </w:tcBorders>
            <w:vAlign w:val="center"/>
          </w:tcPr>
          <w:p w14:paraId="01F7805E">
            <w:pPr>
              <w:widowControl/>
              <w:spacing w:line="240" w:lineRule="auto"/>
              <w:ind w:firstLine="0" w:firstLineChars="0"/>
              <w:jc w:val="center"/>
              <w:rPr>
                <w:rFonts w:cs="Times New Roman"/>
                <w:sz w:val="21"/>
                <w:szCs w:val="21"/>
              </w:rPr>
            </w:pPr>
            <w:r>
              <w:rPr>
                <w:rFonts w:cs="Times New Roman"/>
                <w:sz w:val="21"/>
                <w:szCs w:val="21"/>
                <w:lang w:bidi="ar"/>
              </w:rPr>
              <w:t>2.1</w:t>
            </w:r>
          </w:p>
        </w:tc>
      </w:tr>
      <w:tr w14:paraId="04019776">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75" w:type="pct"/>
            <w:vMerge w:val="continue"/>
            <w:tcBorders>
              <w:top w:val="single" w:color="auto" w:sz="4" w:space="0"/>
              <w:left w:val="nil"/>
              <w:bottom w:val="single" w:color="auto" w:sz="4" w:space="0"/>
              <w:right w:val="single" w:color="auto" w:sz="4" w:space="0"/>
            </w:tcBorders>
            <w:vAlign w:val="center"/>
          </w:tcPr>
          <w:p w14:paraId="33BA0317">
            <w:pPr>
              <w:widowControl/>
              <w:spacing w:line="240" w:lineRule="auto"/>
              <w:ind w:firstLine="0" w:firstLineChars="0"/>
              <w:jc w:val="center"/>
              <w:rPr>
                <w:rFonts w:cs="Times New Roman"/>
                <w:sz w:val="21"/>
                <w:szCs w:val="21"/>
              </w:rPr>
            </w:pPr>
          </w:p>
        </w:tc>
        <w:tc>
          <w:tcPr>
            <w:tcW w:w="886" w:type="pct"/>
            <w:vMerge w:val="continue"/>
            <w:tcBorders>
              <w:top w:val="single" w:color="auto" w:sz="4" w:space="0"/>
              <w:left w:val="single" w:color="auto" w:sz="4" w:space="0"/>
              <w:bottom w:val="single" w:color="auto" w:sz="4" w:space="0"/>
              <w:right w:val="single" w:color="auto" w:sz="4" w:space="0"/>
            </w:tcBorders>
            <w:vAlign w:val="center"/>
          </w:tcPr>
          <w:p w14:paraId="02156AEB">
            <w:pPr>
              <w:widowControl/>
              <w:spacing w:line="240" w:lineRule="auto"/>
              <w:ind w:firstLine="0" w:firstLineChars="0"/>
              <w:jc w:val="center"/>
              <w:rPr>
                <w:rFonts w:cs="Times New Roman"/>
                <w:sz w:val="21"/>
                <w:szCs w:val="21"/>
              </w:rPr>
            </w:pPr>
          </w:p>
        </w:tc>
        <w:tc>
          <w:tcPr>
            <w:tcW w:w="2370" w:type="pct"/>
            <w:tcBorders>
              <w:top w:val="single" w:color="auto" w:sz="4" w:space="0"/>
              <w:left w:val="single" w:color="auto" w:sz="4" w:space="0"/>
              <w:bottom w:val="single" w:color="auto" w:sz="4" w:space="0"/>
              <w:right w:val="single" w:color="auto" w:sz="4" w:space="0"/>
            </w:tcBorders>
            <w:vAlign w:val="center"/>
          </w:tcPr>
          <w:p w14:paraId="0AB35985">
            <w:pPr>
              <w:widowControl/>
              <w:spacing w:line="240" w:lineRule="auto"/>
              <w:ind w:firstLine="0" w:firstLineChars="0"/>
              <w:jc w:val="center"/>
              <w:rPr>
                <w:rFonts w:cs="Times New Roman"/>
                <w:sz w:val="21"/>
                <w:szCs w:val="21"/>
              </w:rPr>
            </w:pPr>
            <w:r>
              <w:rPr>
                <w:rFonts w:cs="Times New Roman"/>
                <w:sz w:val="21"/>
                <w:szCs w:val="21"/>
                <w:lang w:bidi="ar"/>
              </w:rPr>
              <w:t>最大风速（m/s）</w:t>
            </w:r>
          </w:p>
        </w:tc>
        <w:tc>
          <w:tcPr>
            <w:tcW w:w="1269" w:type="pct"/>
            <w:tcBorders>
              <w:top w:val="single" w:color="auto" w:sz="4" w:space="0"/>
              <w:left w:val="single" w:color="auto" w:sz="4" w:space="0"/>
              <w:bottom w:val="single" w:color="auto" w:sz="4" w:space="0"/>
              <w:right w:val="nil"/>
            </w:tcBorders>
            <w:vAlign w:val="center"/>
          </w:tcPr>
          <w:p w14:paraId="1D7DF3E0">
            <w:pPr>
              <w:widowControl/>
              <w:spacing w:line="240" w:lineRule="auto"/>
              <w:ind w:firstLine="0" w:firstLineChars="0"/>
              <w:jc w:val="center"/>
              <w:rPr>
                <w:rFonts w:cs="Times New Roman"/>
                <w:sz w:val="21"/>
                <w:szCs w:val="21"/>
              </w:rPr>
            </w:pPr>
            <w:r>
              <w:rPr>
                <w:rFonts w:cs="Times New Roman"/>
                <w:sz w:val="21"/>
                <w:szCs w:val="21"/>
                <w:lang w:bidi="ar"/>
              </w:rPr>
              <w:t>/</w:t>
            </w:r>
          </w:p>
        </w:tc>
      </w:tr>
      <w:tr w14:paraId="627F8FD3">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75" w:type="pct"/>
            <w:vMerge w:val="restart"/>
            <w:tcBorders>
              <w:top w:val="single" w:color="auto" w:sz="4" w:space="0"/>
              <w:left w:val="nil"/>
              <w:bottom w:val="single" w:color="auto" w:sz="4" w:space="0"/>
              <w:right w:val="single" w:color="auto" w:sz="4" w:space="0"/>
            </w:tcBorders>
            <w:vAlign w:val="center"/>
          </w:tcPr>
          <w:p w14:paraId="4C1C2BD9">
            <w:pPr>
              <w:widowControl/>
              <w:spacing w:line="240" w:lineRule="auto"/>
              <w:ind w:firstLine="0" w:firstLineChars="0"/>
              <w:jc w:val="center"/>
              <w:rPr>
                <w:rFonts w:cs="Times New Roman"/>
                <w:sz w:val="21"/>
                <w:szCs w:val="21"/>
              </w:rPr>
            </w:pPr>
            <w:r>
              <w:rPr>
                <w:rFonts w:cs="Times New Roman"/>
                <w:sz w:val="21"/>
                <w:szCs w:val="21"/>
                <w:lang w:bidi="ar"/>
              </w:rPr>
              <w:t>3</w:t>
            </w:r>
          </w:p>
        </w:tc>
        <w:tc>
          <w:tcPr>
            <w:tcW w:w="886" w:type="pct"/>
            <w:vMerge w:val="restart"/>
            <w:tcBorders>
              <w:top w:val="single" w:color="auto" w:sz="4" w:space="0"/>
              <w:left w:val="single" w:color="auto" w:sz="4" w:space="0"/>
              <w:bottom w:val="single" w:color="auto" w:sz="4" w:space="0"/>
              <w:right w:val="single" w:color="auto" w:sz="4" w:space="0"/>
            </w:tcBorders>
            <w:vAlign w:val="center"/>
          </w:tcPr>
          <w:p w14:paraId="6FCAF8D6">
            <w:pPr>
              <w:widowControl/>
              <w:spacing w:line="240" w:lineRule="auto"/>
              <w:ind w:firstLine="0" w:firstLineChars="0"/>
              <w:jc w:val="center"/>
              <w:rPr>
                <w:rFonts w:cs="Times New Roman"/>
                <w:sz w:val="21"/>
                <w:szCs w:val="21"/>
              </w:rPr>
            </w:pPr>
            <w:r>
              <w:rPr>
                <w:rFonts w:cs="Times New Roman"/>
                <w:sz w:val="21"/>
                <w:szCs w:val="21"/>
                <w:lang w:bidi="ar"/>
              </w:rPr>
              <w:t>气压</w:t>
            </w:r>
          </w:p>
        </w:tc>
        <w:tc>
          <w:tcPr>
            <w:tcW w:w="2370" w:type="pct"/>
            <w:tcBorders>
              <w:top w:val="single" w:color="auto" w:sz="4" w:space="0"/>
              <w:left w:val="single" w:color="auto" w:sz="4" w:space="0"/>
              <w:bottom w:val="single" w:color="auto" w:sz="4" w:space="0"/>
              <w:right w:val="single" w:color="auto" w:sz="4" w:space="0"/>
            </w:tcBorders>
            <w:vAlign w:val="center"/>
          </w:tcPr>
          <w:p w14:paraId="58B91989">
            <w:pPr>
              <w:widowControl/>
              <w:spacing w:line="240" w:lineRule="auto"/>
              <w:ind w:firstLine="0" w:firstLineChars="0"/>
              <w:jc w:val="center"/>
              <w:rPr>
                <w:rFonts w:cs="Times New Roman"/>
                <w:sz w:val="21"/>
                <w:szCs w:val="21"/>
              </w:rPr>
            </w:pPr>
            <w:r>
              <w:rPr>
                <w:rFonts w:cs="Times New Roman"/>
                <w:sz w:val="21"/>
                <w:szCs w:val="21"/>
                <w:lang w:bidi="ar"/>
              </w:rPr>
              <w:t>年平均气压（hpa）</w:t>
            </w:r>
          </w:p>
        </w:tc>
        <w:tc>
          <w:tcPr>
            <w:tcW w:w="1269" w:type="pct"/>
            <w:tcBorders>
              <w:top w:val="single" w:color="auto" w:sz="4" w:space="0"/>
              <w:left w:val="single" w:color="auto" w:sz="4" w:space="0"/>
              <w:bottom w:val="single" w:color="auto" w:sz="4" w:space="0"/>
              <w:right w:val="nil"/>
            </w:tcBorders>
            <w:vAlign w:val="center"/>
          </w:tcPr>
          <w:p w14:paraId="501576E8">
            <w:pPr>
              <w:widowControl/>
              <w:spacing w:line="240" w:lineRule="auto"/>
              <w:ind w:firstLine="0" w:firstLineChars="0"/>
              <w:jc w:val="center"/>
              <w:rPr>
                <w:rFonts w:cs="Times New Roman"/>
                <w:sz w:val="21"/>
                <w:szCs w:val="21"/>
              </w:rPr>
            </w:pPr>
            <w:r>
              <w:rPr>
                <w:sz w:val="20"/>
              </w:rPr>
              <w:t>1014.2</w:t>
            </w:r>
          </w:p>
        </w:tc>
      </w:tr>
      <w:tr w14:paraId="49A95E19">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75" w:type="pct"/>
            <w:vMerge w:val="continue"/>
            <w:tcBorders>
              <w:top w:val="single" w:color="auto" w:sz="4" w:space="0"/>
              <w:left w:val="nil"/>
              <w:bottom w:val="single" w:color="auto" w:sz="4" w:space="0"/>
              <w:right w:val="single" w:color="auto" w:sz="4" w:space="0"/>
            </w:tcBorders>
            <w:vAlign w:val="center"/>
          </w:tcPr>
          <w:p w14:paraId="52BD80EC">
            <w:pPr>
              <w:widowControl/>
              <w:spacing w:line="240" w:lineRule="auto"/>
              <w:ind w:firstLine="0" w:firstLineChars="0"/>
              <w:jc w:val="center"/>
              <w:rPr>
                <w:rFonts w:cs="Times New Roman"/>
                <w:sz w:val="21"/>
                <w:szCs w:val="21"/>
              </w:rPr>
            </w:pPr>
          </w:p>
        </w:tc>
        <w:tc>
          <w:tcPr>
            <w:tcW w:w="886" w:type="pct"/>
            <w:vMerge w:val="continue"/>
            <w:tcBorders>
              <w:top w:val="single" w:color="auto" w:sz="4" w:space="0"/>
              <w:left w:val="single" w:color="auto" w:sz="4" w:space="0"/>
              <w:bottom w:val="single" w:color="auto" w:sz="4" w:space="0"/>
              <w:right w:val="single" w:color="auto" w:sz="4" w:space="0"/>
            </w:tcBorders>
            <w:vAlign w:val="center"/>
          </w:tcPr>
          <w:p w14:paraId="4B07AD75">
            <w:pPr>
              <w:widowControl/>
              <w:spacing w:line="240" w:lineRule="auto"/>
              <w:ind w:firstLine="0" w:firstLineChars="0"/>
              <w:jc w:val="center"/>
              <w:rPr>
                <w:rFonts w:cs="Times New Roman"/>
                <w:sz w:val="21"/>
                <w:szCs w:val="21"/>
              </w:rPr>
            </w:pPr>
          </w:p>
        </w:tc>
        <w:tc>
          <w:tcPr>
            <w:tcW w:w="2370" w:type="pct"/>
            <w:tcBorders>
              <w:top w:val="single" w:color="auto" w:sz="4" w:space="0"/>
              <w:left w:val="single" w:color="auto" w:sz="4" w:space="0"/>
              <w:bottom w:val="single" w:color="auto" w:sz="4" w:space="0"/>
              <w:right w:val="single" w:color="auto" w:sz="4" w:space="0"/>
            </w:tcBorders>
            <w:vAlign w:val="center"/>
          </w:tcPr>
          <w:p w14:paraId="0096458A">
            <w:pPr>
              <w:widowControl/>
              <w:spacing w:line="240" w:lineRule="auto"/>
              <w:ind w:firstLine="0" w:firstLineChars="0"/>
              <w:jc w:val="center"/>
              <w:rPr>
                <w:rFonts w:cs="Times New Roman"/>
                <w:sz w:val="21"/>
                <w:szCs w:val="21"/>
              </w:rPr>
            </w:pPr>
            <w:r>
              <w:rPr>
                <w:rFonts w:cs="Times New Roman"/>
                <w:sz w:val="21"/>
                <w:szCs w:val="21"/>
                <w:lang w:bidi="ar"/>
              </w:rPr>
              <w:t>年最低日平均气压（hpa）</w:t>
            </w:r>
          </w:p>
        </w:tc>
        <w:tc>
          <w:tcPr>
            <w:tcW w:w="1269" w:type="pct"/>
            <w:tcBorders>
              <w:top w:val="single" w:color="auto" w:sz="4" w:space="0"/>
              <w:left w:val="single" w:color="auto" w:sz="4" w:space="0"/>
              <w:bottom w:val="single" w:color="auto" w:sz="4" w:space="0"/>
              <w:right w:val="nil"/>
            </w:tcBorders>
            <w:vAlign w:val="center"/>
          </w:tcPr>
          <w:p w14:paraId="1FF65F0E">
            <w:pPr>
              <w:widowControl/>
              <w:spacing w:line="240" w:lineRule="auto"/>
              <w:ind w:firstLine="0" w:firstLineChars="0"/>
              <w:jc w:val="center"/>
              <w:rPr>
                <w:rFonts w:cs="Times New Roman"/>
                <w:sz w:val="21"/>
                <w:szCs w:val="21"/>
              </w:rPr>
            </w:pPr>
            <w:r>
              <w:rPr>
                <w:rFonts w:cs="Times New Roman"/>
                <w:sz w:val="21"/>
                <w:szCs w:val="21"/>
                <w:lang w:bidi="ar"/>
              </w:rPr>
              <w:t>/</w:t>
            </w:r>
          </w:p>
        </w:tc>
      </w:tr>
      <w:tr w14:paraId="206F983D">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75" w:type="pct"/>
            <w:vMerge w:val="restart"/>
            <w:tcBorders>
              <w:top w:val="single" w:color="auto" w:sz="4" w:space="0"/>
              <w:left w:val="nil"/>
              <w:bottom w:val="single" w:color="auto" w:sz="4" w:space="0"/>
              <w:right w:val="single" w:color="auto" w:sz="4" w:space="0"/>
            </w:tcBorders>
            <w:vAlign w:val="center"/>
          </w:tcPr>
          <w:p w14:paraId="018BCB67">
            <w:pPr>
              <w:widowControl/>
              <w:spacing w:line="240" w:lineRule="auto"/>
              <w:ind w:firstLine="0" w:firstLineChars="0"/>
              <w:jc w:val="center"/>
              <w:rPr>
                <w:rFonts w:cs="Times New Roman"/>
                <w:sz w:val="21"/>
                <w:szCs w:val="21"/>
              </w:rPr>
            </w:pPr>
            <w:r>
              <w:rPr>
                <w:rFonts w:cs="Times New Roman"/>
                <w:sz w:val="21"/>
                <w:szCs w:val="21"/>
                <w:lang w:bidi="ar"/>
              </w:rPr>
              <w:t>4</w:t>
            </w:r>
          </w:p>
        </w:tc>
        <w:tc>
          <w:tcPr>
            <w:tcW w:w="886" w:type="pct"/>
            <w:vMerge w:val="restart"/>
            <w:tcBorders>
              <w:top w:val="single" w:color="auto" w:sz="4" w:space="0"/>
              <w:left w:val="single" w:color="auto" w:sz="4" w:space="0"/>
              <w:bottom w:val="single" w:color="auto" w:sz="4" w:space="0"/>
              <w:right w:val="single" w:color="auto" w:sz="4" w:space="0"/>
            </w:tcBorders>
            <w:vAlign w:val="center"/>
          </w:tcPr>
          <w:p w14:paraId="6B06CFD5">
            <w:pPr>
              <w:widowControl/>
              <w:spacing w:line="240" w:lineRule="auto"/>
              <w:ind w:firstLine="0" w:firstLineChars="0"/>
              <w:jc w:val="center"/>
              <w:rPr>
                <w:rFonts w:cs="Times New Roman"/>
                <w:sz w:val="21"/>
                <w:szCs w:val="21"/>
              </w:rPr>
            </w:pPr>
            <w:r>
              <w:rPr>
                <w:rFonts w:cs="Times New Roman"/>
                <w:sz w:val="21"/>
                <w:szCs w:val="21"/>
                <w:lang w:bidi="ar"/>
              </w:rPr>
              <w:t>空气湿度</w:t>
            </w:r>
          </w:p>
        </w:tc>
        <w:tc>
          <w:tcPr>
            <w:tcW w:w="2370" w:type="pct"/>
            <w:tcBorders>
              <w:top w:val="single" w:color="auto" w:sz="4" w:space="0"/>
              <w:left w:val="single" w:color="auto" w:sz="4" w:space="0"/>
              <w:bottom w:val="single" w:color="auto" w:sz="4" w:space="0"/>
              <w:right w:val="single" w:color="auto" w:sz="4" w:space="0"/>
            </w:tcBorders>
            <w:vAlign w:val="center"/>
          </w:tcPr>
          <w:p w14:paraId="7F601F07">
            <w:pPr>
              <w:widowControl/>
              <w:spacing w:line="240" w:lineRule="auto"/>
              <w:ind w:firstLine="0" w:firstLineChars="0"/>
              <w:jc w:val="center"/>
              <w:rPr>
                <w:rFonts w:cs="Times New Roman"/>
                <w:sz w:val="21"/>
                <w:szCs w:val="21"/>
              </w:rPr>
            </w:pPr>
            <w:r>
              <w:rPr>
                <w:rFonts w:cs="Times New Roman"/>
                <w:sz w:val="21"/>
                <w:szCs w:val="21"/>
                <w:lang w:bidi="ar"/>
              </w:rPr>
              <w:t>年平均相对湿度（%）</w:t>
            </w:r>
          </w:p>
        </w:tc>
        <w:tc>
          <w:tcPr>
            <w:tcW w:w="1269" w:type="pct"/>
            <w:tcBorders>
              <w:top w:val="single" w:color="auto" w:sz="4" w:space="0"/>
              <w:left w:val="single" w:color="auto" w:sz="4" w:space="0"/>
              <w:bottom w:val="single" w:color="auto" w:sz="4" w:space="0"/>
              <w:right w:val="nil"/>
            </w:tcBorders>
            <w:vAlign w:val="center"/>
          </w:tcPr>
          <w:p w14:paraId="259356A4">
            <w:pPr>
              <w:widowControl/>
              <w:spacing w:line="240" w:lineRule="auto"/>
              <w:ind w:firstLine="0" w:firstLineChars="0"/>
              <w:jc w:val="center"/>
              <w:rPr>
                <w:rFonts w:cs="Times New Roman"/>
                <w:sz w:val="21"/>
                <w:szCs w:val="21"/>
              </w:rPr>
            </w:pPr>
            <w:r>
              <w:rPr>
                <w:sz w:val="20"/>
              </w:rPr>
              <w:t>73.5</w:t>
            </w:r>
          </w:p>
        </w:tc>
      </w:tr>
      <w:tr w14:paraId="1C609CC7">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75" w:type="pct"/>
            <w:vMerge w:val="continue"/>
            <w:tcBorders>
              <w:top w:val="single" w:color="auto" w:sz="4" w:space="0"/>
              <w:left w:val="nil"/>
              <w:bottom w:val="single" w:color="auto" w:sz="4" w:space="0"/>
              <w:right w:val="single" w:color="auto" w:sz="4" w:space="0"/>
            </w:tcBorders>
            <w:vAlign w:val="center"/>
          </w:tcPr>
          <w:p w14:paraId="74301AA6">
            <w:pPr>
              <w:widowControl/>
              <w:spacing w:line="240" w:lineRule="auto"/>
              <w:ind w:firstLine="0" w:firstLineChars="0"/>
              <w:jc w:val="center"/>
              <w:rPr>
                <w:rFonts w:cs="Times New Roman"/>
                <w:sz w:val="21"/>
                <w:szCs w:val="21"/>
              </w:rPr>
            </w:pPr>
          </w:p>
        </w:tc>
        <w:tc>
          <w:tcPr>
            <w:tcW w:w="886" w:type="pct"/>
            <w:vMerge w:val="continue"/>
            <w:tcBorders>
              <w:top w:val="single" w:color="auto" w:sz="4" w:space="0"/>
              <w:left w:val="single" w:color="auto" w:sz="4" w:space="0"/>
              <w:bottom w:val="single" w:color="auto" w:sz="4" w:space="0"/>
              <w:right w:val="single" w:color="auto" w:sz="4" w:space="0"/>
            </w:tcBorders>
            <w:vAlign w:val="center"/>
          </w:tcPr>
          <w:p w14:paraId="747B3EDF">
            <w:pPr>
              <w:widowControl/>
              <w:spacing w:line="240" w:lineRule="auto"/>
              <w:ind w:firstLine="0" w:firstLineChars="0"/>
              <w:jc w:val="center"/>
              <w:rPr>
                <w:rFonts w:cs="Times New Roman"/>
                <w:sz w:val="21"/>
                <w:szCs w:val="21"/>
              </w:rPr>
            </w:pPr>
          </w:p>
        </w:tc>
        <w:tc>
          <w:tcPr>
            <w:tcW w:w="2370" w:type="pct"/>
            <w:tcBorders>
              <w:top w:val="single" w:color="auto" w:sz="4" w:space="0"/>
              <w:left w:val="single" w:color="auto" w:sz="4" w:space="0"/>
              <w:bottom w:val="single" w:color="auto" w:sz="4" w:space="0"/>
              <w:right w:val="single" w:color="auto" w:sz="4" w:space="0"/>
            </w:tcBorders>
            <w:vAlign w:val="center"/>
          </w:tcPr>
          <w:p w14:paraId="3727F8DC">
            <w:pPr>
              <w:widowControl/>
              <w:spacing w:line="240" w:lineRule="auto"/>
              <w:ind w:firstLine="0" w:firstLineChars="0"/>
              <w:jc w:val="center"/>
              <w:rPr>
                <w:rFonts w:cs="Times New Roman"/>
                <w:sz w:val="21"/>
                <w:szCs w:val="21"/>
              </w:rPr>
            </w:pPr>
            <w:r>
              <w:rPr>
                <w:rFonts w:cs="Times New Roman"/>
                <w:sz w:val="21"/>
                <w:szCs w:val="21"/>
                <w:lang w:bidi="ar"/>
              </w:rPr>
              <w:t>年最高相对湿度（%）</w:t>
            </w:r>
          </w:p>
        </w:tc>
        <w:tc>
          <w:tcPr>
            <w:tcW w:w="1269" w:type="pct"/>
            <w:tcBorders>
              <w:top w:val="single" w:color="auto" w:sz="4" w:space="0"/>
              <w:left w:val="single" w:color="auto" w:sz="4" w:space="0"/>
              <w:bottom w:val="single" w:color="auto" w:sz="4" w:space="0"/>
              <w:right w:val="nil"/>
            </w:tcBorders>
            <w:vAlign w:val="center"/>
          </w:tcPr>
          <w:p w14:paraId="1382CF8A">
            <w:pPr>
              <w:widowControl/>
              <w:spacing w:line="240" w:lineRule="auto"/>
              <w:ind w:firstLine="0" w:firstLineChars="0"/>
              <w:jc w:val="center"/>
              <w:rPr>
                <w:rFonts w:cs="Times New Roman"/>
                <w:sz w:val="21"/>
                <w:szCs w:val="21"/>
              </w:rPr>
            </w:pPr>
            <w:r>
              <w:rPr>
                <w:rFonts w:cs="Times New Roman"/>
                <w:sz w:val="21"/>
                <w:szCs w:val="21"/>
                <w:lang w:bidi="ar"/>
              </w:rPr>
              <w:t>/</w:t>
            </w:r>
          </w:p>
        </w:tc>
      </w:tr>
      <w:tr w14:paraId="017A963C">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75" w:type="pct"/>
            <w:vMerge w:val="restart"/>
            <w:tcBorders>
              <w:top w:val="single" w:color="auto" w:sz="4" w:space="0"/>
              <w:left w:val="nil"/>
              <w:bottom w:val="single" w:color="auto" w:sz="12" w:space="0"/>
              <w:right w:val="single" w:color="auto" w:sz="4" w:space="0"/>
            </w:tcBorders>
            <w:vAlign w:val="center"/>
          </w:tcPr>
          <w:p w14:paraId="416B483F">
            <w:pPr>
              <w:widowControl/>
              <w:spacing w:line="240" w:lineRule="auto"/>
              <w:ind w:firstLine="0" w:firstLineChars="0"/>
              <w:jc w:val="center"/>
              <w:rPr>
                <w:rFonts w:cs="Times New Roman"/>
                <w:sz w:val="21"/>
                <w:szCs w:val="21"/>
              </w:rPr>
            </w:pPr>
            <w:r>
              <w:rPr>
                <w:rFonts w:cs="Times New Roman"/>
                <w:sz w:val="21"/>
                <w:szCs w:val="21"/>
                <w:lang w:bidi="ar"/>
              </w:rPr>
              <w:t>5</w:t>
            </w:r>
          </w:p>
        </w:tc>
        <w:tc>
          <w:tcPr>
            <w:tcW w:w="886" w:type="pct"/>
            <w:vMerge w:val="restart"/>
            <w:tcBorders>
              <w:top w:val="single" w:color="auto" w:sz="4" w:space="0"/>
              <w:left w:val="single" w:color="auto" w:sz="4" w:space="0"/>
              <w:bottom w:val="single" w:color="auto" w:sz="12" w:space="0"/>
              <w:right w:val="single" w:color="auto" w:sz="4" w:space="0"/>
            </w:tcBorders>
            <w:vAlign w:val="center"/>
          </w:tcPr>
          <w:p w14:paraId="4BBF7D71">
            <w:pPr>
              <w:widowControl/>
              <w:spacing w:line="240" w:lineRule="auto"/>
              <w:ind w:firstLine="0" w:firstLineChars="0"/>
              <w:jc w:val="center"/>
              <w:rPr>
                <w:rFonts w:cs="Times New Roman"/>
                <w:sz w:val="21"/>
                <w:szCs w:val="21"/>
              </w:rPr>
            </w:pPr>
            <w:r>
              <w:rPr>
                <w:rFonts w:cs="Times New Roman"/>
                <w:sz w:val="21"/>
                <w:szCs w:val="21"/>
                <w:lang w:bidi="ar"/>
              </w:rPr>
              <w:t>降水量</w:t>
            </w:r>
          </w:p>
        </w:tc>
        <w:tc>
          <w:tcPr>
            <w:tcW w:w="2370" w:type="pct"/>
            <w:tcBorders>
              <w:top w:val="single" w:color="auto" w:sz="4" w:space="0"/>
              <w:left w:val="single" w:color="auto" w:sz="4" w:space="0"/>
              <w:bottom w:val="single" w:color="auto" w:sz="4" w:space="0"/>
              <w:right w:val="single" w:color="auto" w:sz="4" w:space="0"/>
            </w:tcBorders>
            <w:vAlign w:val="center"/>
          </w:tcPr>
          <w:p w14:paraId="0C3C28C1">
            <w:pPr>
              <w:widowControl/>
              <w:spacing w:line="240" w:lineRule="auto"/>
              <w:ind w:firstLine="0" w:firstLineChars="0"/>
              <w:jc w:val="center"/>
              <w:rPr>
                <w:rFonts w:cs="Times New Roman"/>
                <w:sz w:val="21"/>
                <w:szCs w:val="21"/>
              </w:rPr>
            </w:pPr>
            <w:r>
              <w:rPr>
                <w:rFonts w:cs="Times New Roman"/>
                <w:sz w:val="21"/>
                <w:szCs w:val="21"/>
                <w:lang w:bidi="ar"/>
              </w:rPr>
              <w:t>年平均降水量（mm）</w:t>
            </w:r>
          </w:p>
        </w:tc>
        <w:tc>
          <w:tcPr>
            <w:tcW w:w="1269" w:type="pct"/>
            <w:tcBorders>
              <w:top w:val="single" w:color="auto" w:sz="4" w:space="0"/>
              <w:left w:val="single" w:color="auto" w:sz="4" w:space="0"/>
              <w:bottom w:val="single" w:color="auto" w:sz="4" w:space="0"/>
              <w:right w:val="nil"/>
            </w:tcBorders>
            <w:vAlign w:val="center"/>
          </w:tcPr>
          <w:p w14:paraId="7AF41946">
            <w:pPr>
              <w:widowControl/>
              <w:spacing w:line="240" w:lineRule="auto"/>
              <w:ind w:firstLine="0" w:firstLineChars="0"/>
              <w:jc w:val="center"/>
              <w:rPr>
                <w:rFonts w:cs="Times New Roman"/>
                <w:sz w:val="21"/>
                <w:szCs w:val="21"/>
              </w:rPr>
            </w:pPr>
            <w:r>
              <w:rPr>
                <w:sz w:val="20"/>
              </w:rPr>
              <w:t>1137.6</w:t>
            </w:r>
          </w:p>
        </w:tc>
      </w:tr>
      <w:tr w14:paraId="0D835922">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475" w:type="pct"/>
            <w:vMerge w:val="continue"/>
            <w:tcBorders>
              <w:top w:val="single" w:color="auto" w:sz="4" w:space="0"/>
              <w:left w:val="nil"/>
              <w:bottom w:val="single" w:color="auto" w:sz="12" w:space="0"/>
              <w:right w:val="single" w:color="auto" w:sz="4" w:space="0"/>
            </w:tcBorders>
            <w:vAlign w:val="center"/>
          </w:tcPr>
          <w:p w14:paraId="56E21C64">
            <w:pPr>
              <w:widowControl/>
              <w:spacing w:line="240" w:lineRule="auto"/>
              <w:ind w:firstLine="0" w:firstLineChars="0"/>
              <w:jc w:val="center"/>
              <w:rPr>
                <w:rFonts w:cs="Times New Roman"/>
                <w:sz w:val="21"/>
                <w:szCs w:val="21"/>
              </w:rPr>
            </w:pPr>
          </w:p>
        </w:tc>
        <w:tc>
          <w:tcPr>
            <w:tcW w:w="886" w:type="pct"/>
            <w:vMerge w:val="continue"/>
            <w:tcBorders>
              <w:top w:val="single" w:color="auto" w:sz="4" w:space="0"/>
              <w:left w:val="single" w:color="auto" w:sz="4" w:space="0"/>
              <w:bottom w:val="single" w:color="auto" w:sz="12" w:space="0"/>
              <w:right w:val="single" w:color="auto" w:sz="4" w:space="0"/>
            </w:tcBorders>
            <w:vAlign w:val="center"/>
          </w:tcPr>
          <w:p w14:paraId="3B6802B2">
            <w:pPr>
              <w:widowControl/>
              <w:spacing w:line="240" w:lineRule="auto"/>
              <w:ind w:firstLine="0" w:firstLineChars="0"/>
              <w:jc w:val="center"/>
              <w:rPr>
                <w:rFonts w:cs="Times New Roman"/>
                <w:sz w:val="21"/>
                <w:szCs w:val="21"/>
              </w:rPr>
            </w:pPr>
          </w:p>
        </w:tc>
        <w:tc>
          <w:tcPr>
            <w:tcW w:w="2370" w:type="pct"/>
            <w:tcBorders>
              <w:top w:val="single" w:color="auto" w:sz="4" w:space="0"/>
              <w:left w:val="single" w:color="auto" w:sz="4" w:space="0"/>
              <w:bottom w:val="single" w:color="auto" w:sz="12" w:space="0"/>
              <w:right w:val="single" w:color="auto" w:sz="4" w:space="0"/>
            </w:tcBorders>
            <w:vAlign w:val="center"/>
          </w:tcPr>
          <w:p w14:paraId="203C27DB">
            <w:pPr>
              <w:widowControl/>
              <w:spacing w:line="240" w:lineRule="auto"/>
              <w:ind w:firstLine="0" w:firstLineChars="0"/>
              <w:jc w:val="center"/>
              <w:rPr>
                <w:rFonts w:cs="Times New Roman"/>
                <w:sz w:val="21"/>
                <w:szCs w:val="21"/>
              </w:rPr>
            </w:pPr>
            <w:r>
              <w:rPr>
                <w:rFonts w:cs="Times New Roman"/>
                <w:sz w:val="21"/>
                <w:szCs w:val="21"/>
                <w:lang w:bidi="ar"/>
              </w:rPr>
              <w:t>最高降水量（mm）</w:t>
            </w:r>
          </w:p>
        </w:tc>
        <w:tc>
          <w:tcPr>
            <w:tcW w:w="1269" w:type="pct"/>
            <w:tcBorders>
              <w:top w:val="single" w:color="auto" w:sz="4" w:space="0"/>
              <w:left w:val="single" w:color="auto" w:sz="4" w:space="0"/>
              <w:bottom w:val="single" w:color="auto" w:sz="12" w:space="0"/>
              <w:right w:val="nil"/>
            </w:tcBorders>
            <w:vAlign w:val="center"/>
          </w:tcPr>
          <w:p w14:paraId="3ED1B115">
            <w:pPr>
              <w:widowControl/>
              <w:spacing w:line="240" w:lineRule="auto"/>
              <w:ind w:firstLine="0" w:firstLineChars="0"/>
              <w:jc w:val="center"/>
              <w:rPr>
                <w:rFonts w:cs="Times New Roman"/>
                <w:sz w:val="21"/>
                <w:szCs w:val="21"/>
              </w:rPr>
            </w:pPr>
            <w:r>
              <w:rPr>
                <w:sz w:val="20"/>
              </w:rPr>
              <w:t>1762.5</w:t>
            </w:r>
          </w:p>
        </w:tc>
      </w:tr>
    </w:tbl>
    <w:p w14:paraId="02FF336A">
      <w:pPr>
        <w:ind w:firstLine="0" w:firstLineChars="0"/>
        <w:jc w:val="center"/>
        <w:rPr>
          <w:rFonts w:cs="Times New Roman"/>
          <w:b/>
        </w:rPr>
      </w:pPr>
      <w:r>
        <w:rPr>
          <w:rFonts w:cs="Times New Roman"/>
          <w:b/>
        </w:rPr>
        <w:br w:type="page"/>
      </w:r>
    </w:p>
    <w:p w14:paraId="1364169E">
      <w:pPr>
        <w:ind w:firstLine="0" w:firstLineChars="0"/>
        <w:jc w:val="center"/>
        <w:rPr>
          <w:rFonts w:cs="Times New Roman"/>
          <w:b/>
        </w:rPr>
      </w:pPr>
      <w:r>
        <w:rPr>
          <w:rFonts w:cs="Times New Roman"/>
          <w:b/>
        </w:rPr>
        <w:t>表6.2.1-2  地面观测气象数据信息</w:t>
      </w:r>
    </w:p>
    <w:tbl>
      <w:tblPr>
        <w:tblStyle w:val="88"/>
        <w:tblW w:w="5000" w:type="pct"/>
        <w:jc w:val="center"/>
        <w:tblLayout w:type="autofit"/>
        <w:tblCellMar>
          <w:top w:w="57" w:type="dxa"/>
          <w:left w:w="108" w:type="dxa"/>
          <w:bottom w:w="57" w:type="dxa"/>
          <w:right w:w="108" w:type="dxa"/>
        </w:tblCellMar>
      </w:tblPr>
      <w:tblGrid>
        <w:gridCol w:w="886"/>
        <w:gridCol w:w="998"/>
        <w:gridCol w:w="875"/>
        <w:gridCol w:w="1018"/>
        <w:gridCol w:w="1008"/>
        <w:gridCol w:w="1158"/>
        <w:gridCol w:w="1012"/>
        <w:gridCol w:w="1158"/>
        <w:gridCol w:w="1849"/>
      </w:tblGrid>
      <w:tr w14:paraId="7A0AA6C3">
        <w:tblPrEx>
          <w:tblCellMar>
            <w:top w:w="57" w:type="dxa"/>
            <w:left w:w="108" w:type="dxa"/>
            <w:bottom w:w="57" w:type="dxa"/>
            <w:right w:w="108" w:type="dxa"/>
          </w:tblCellMar>
        </w:tblPrEx>
        <w:trPr>
          <w:trHeight w:val="20" w:hRule="atLeast"/>
          <w:tblHeader/>
          <w:jc w:val="center"/>
        </w:trPr>
        <w:tc>
          <w:tcPr>
            <w:tcW w:w="445" w:type="pct"/>
            <w:vMerge w:val="restart"/>
            <w:tcBorders>
              <w:top w:val="single" w:color="000000" w:sz="12" w:space="0"/>
              <w:left w:val="nil"/>
              <w:bottom w:val="single" w:color="000000" w:sz="4" w:space="0"/>
              <w:right w:val="single" w:color="000000" w:sz="4" w:space="0"/>
            </w:tcBorders>
            <w:vAlign w:val="center"/>
          </w:tcPr>
          <w:p w14:paraId="01C46C38">
            <w:pPr>
              <w:widowControl/>
              <w:spacing w:line="240" w:lineRule="auto"/>
              <w:ind w:firstLine="0" w:firstLineChars="0"/>
              <w:jc w:val="center"/>
              <w:rPr>
                <w:rFonts w:cs="Times New Roman"/>
                <w:b/>
                <w:sz w:val="21"/>
              </w:rPr>
            </w:pPr>
            <w:r>
              <w:rPr>
                <w:rFonts w:cs="Times New Roman"/>
                <w:b/>
                <w:sz w:val="21"/>
                <w:lang w:bidi="ar"/>
              </w:rPr>
              <w:t>气象站名称</w:t>
            </w:r>
          </w:p>
        </w:tc>
        <w:tc>
          <w:tcPr>
            <w:tcW w:w="501" w:type="pct"/>
            <w:vMerge w:val="restart"/>
            <w:tcBorders>
              <w:top w:val="single" w:color="000000" w:sz="12" w:space="0"/>
              <w:left w:val="single" w:color="000000" w:sz="4" w:space="0"/>
              <w:bottom w:val="single" w:color="000000" w:sz="4" w:space="0"/>
              <w:right w:val="single" w:color="000000" w:sz="4" w:space="0"/>
            </w:tcBorders>
            <w:vAlign w:val="center"/>
          </w:tcPr>
          <w:p w14:paraId="67784907">
            <w:pPr>
              <w:widowControl/>
              <w:spacing w:line="240" w:lineRule="auto"/>
              <w:ind w:firstLine="0" w:firstLineChars="0"/>
              <w:jc w:val="center"/>
              <w:rPr>
                <w:rFonts w:cs="Times New Roman"/>
                <w:b/>
                <w:sz w:val="21"/>
              </w:rPr>
            </w:pPr>
            <w:r>
              <w:rPr>
                <w:rFonts w:cs="Times New Roman"/>
                <w:b/>
                <w:sz w:val="21"/>
                <w:lang w:bidi="ar"/>
              </w:rPr>
              <w:t>气象站编号</w:t>
            </w:r>
          </w:p>
        </w:tc>
        <w:tc>
          <w:tcPr>
            <w:tcW w:w="439" w:type="pct"/>
            <w:vMerge w:val="restart"/>
            <w:tcBorders>
              <w:top w:val="single" w:color="000000" w:sz="12" w:space="0"/>
              <w:left w:val="single" w:color="000000" w:sz="4" w:space="0"/>
              <w:bottom w:val="single" w:color="000000" w:sz="4" w:space="0"/>
              <w:right w:val="single" w:color="000000" w:sz="4" w:space="0"/>
            </w:tcBorders>
            <w:vAlign w:val="center"/>
          </w:tcPr>
          <w:p w14:paraId="0C968397">
            <w:pPr>
              <w:widowControl/>
              <w:spacing w:line="240" w:lineRule="auto"/>
              <w:ind w:firstLine="0" w:firstLineChars="0"/>
              <w:jc w:val="center"/>
              <w:rPr>
                <w:rFonts w:cs="Times New Roman"/>
                <w:b/>
                <w:sz w:val="21"/>
              </w:rPr>
            </w:pPr>
            <w:r>
              <w:rPr>
                <w:rFonts w:cs="Times New Roman"/>
                <w:b/>
                <w:sz w:val="21"/>
                <w:lang w:bidi="ar"/>
              </w:rPr>
              <w:t>气象站等级</w:t>
            </w:r>
          </w:p>
        </w:tc>
        <w:tc>
          <w:tcPr>
            <w:tcW w:w="1017" w:type="pct"/>
            <w:gridSpan w:val="2"/>
            <w:tcBorders>
              <w:top w:val="single" w:color="000000" w:sz="12" w:space="0"/>
              <w:left w:val="single" w:color="000000" w:sz="4" w:space="0"/>
              <w:bottom w:val="single" w:color="000000" w:sz="4" w:space="0"/>
              <w:right w:val="single" w:color="000000" w:sz="4" w:space="0"/>
            </w:tcBorders>
            <w:vAlign w:val="center"/>
          </w:tcPr>
          <w:p w14:paraId="0542ED82">
            <w:pPr>
              <w:widowControl/>
              <w:spacing w:line="240" w:lineRule="auto"/>
              <w:ind w:firstLine="0" w:firstLineChars="0"/>
              <w:jc w:val="center"/>
              <w:rPr>
                <w:rFonts w:cs="Times New Roman"/>
                <w:b/>
                <w:sz w:val="21"/>
              </w:rPr>
            </w:pPr>
            <w:r>
              <w:rPr>
                <w:rFonts w:cs="Times New Roman"/>
                <w:b/>
                <w:sz w:val="21"/>
                <w:lang w:bidi="ar"/>
              </w:rPr>
              <w:t>经纬度（°）</w:t>
            </w:r>
          </w:p>
        </w:tc>
        <w:tc>
          <w:tcPr>
            <w:tcW w:w="581" w:type="pct"/>
            <w:vMerge w:val="restart"/>
            <w:tcBorders>
              <w:top w:val="single" w:color="000000" w:sz="12" w:space="0"/>
              <w:left w:val="single" w:color="000000" w:sz="4" w:space="0"/>
              <w:bottom w:val="single" w:color="000000" w:sz="4" w:space="0"/>
              <w:right w:val="single" w:color="000000" w:sz="4" w:space="0"/>
            </w:tcBorders>
            <w:vAlign w:val="center"/>
          </w:tcPr>
          <w:p w14:paraId="739E49CC">
            <w:pPr>
              <w:widowControl/>
              <w:spacing w:line="240" w:lineRule="auto"/>
              <w:ind w:firstLine="0" w:firstLineChars="0"/>
              <w:jc w:val="center"/>
              <w:rPr>
                <w:rFonts w:cs="Times New Roman"/>
                <w:b/>
                <w:sz w:val="21"/>
              </w:rPr>
            </w:pPr>
            <w:r>
              <w:rPr>
                <w:rFonts w:cs="Times New Roman"/>
                <w:b/>
                <w:sz w:val="21"/>
                <w:lang w:bidi="ar"/>
              </w:rPr>
              <w:t>相对距离/m</w:t>
            </w:r>
          </w:p>
        </w:tc>
        <w:tc>
          <w:tcPr>
            <w:tcW w:w="508" w:type="pct"/>
            <w:vMerge w:val="restart"/>
            <w:tcBorders>
              <w:top w:val="single" w:color="000000" w:sz="12" w:space="0"/>
              <w:left w:val="single" w:color="000000" w:sz="4" w:space="0"/>
              <w:bottom w:val="single" w:color="000000" w:sz="4" w:space="0"/>
              <w:right w:val="single" w:color="000000" w:sz="4" w:space="0"/>
            </w:tcBorders>
            <w:vAlign w:val="center"/>
          </w:tcPr>
          <w:p w14:paraId="1A821272">
            <w:pPr>
              <w:widowControl/>
              <w:spacing w:line="240" w:lineRule="auto"/>
              <w:ind w:firstLine="0" w:firstLineChars="0"/>
              <w:jc w:val="center"/>
              <w:rPr>
                <w:rFonts w:cs="Times New Roman"/>
                <w:b/>
                <w:sz w:val="21"/>
              </w:rPr>
            </w:pPr>
            <w:r>
              <w:rPr>
                <w:rFonts w:cs="Times New Roman"/>
                <w:b/>
                <w:sz w:val="21"/>
                <w:lang w:bidi="ar"/>
              </w:rPr>
              <w:t>海拔高度/m</w:t>
            </w:r>
          </w:p>
        </w:tc>
        <w:tc>
          <w:tcPr>
            <w:tcW w:w="581" w:type="pct"/>
            <w:vMerge w:val="restart"/>
            <w:tcBorders>
              <w:top w:val="single" w:color="000000" w:sz="12" w:space="0"/>
              <w:left w:val="single" w:color="000000" w:sz="4" w:space="0"/>
              <w:bottom w:val="single" w:color="000000" w:sz="4" w:space="0"/>
              <w:right w:val="single" w:color="000000" w:sz="4" w:space="0"/>
            </w:tcBorders>
            <w:vAlign w:val="center"/>
          </w:tcPr>
          <w:p w14:paraId="0B0A524B">
            <w:pPr>
              <w:widowControl/>
              <w:spacing w:line="240" w:lineRule="auto"/>
              <w:ind w:firstLine="0" w:firstLineChars="0"/>
              <w:jc w:val="center"/>
              <w:rPr>
                <w:rFonts w:cs="Times New Roman"/>
                <w:b/>
                <w:sz w:val="21"/>
              </w:rPr>
            </w:pPr>
            <w:r>
              <w:rPr>
                <w:rFonts w:cs="Times New Roman"/>
                <w:b/>
                <w:sz w:val="21"/>
                <w:lang w:bidi="ar"/>
              </w:rPr>
              <w:t>数据年份</w:t>
            </w:r>
          </w:p>
        </w:tc>
        <w:tc>
          <w:tcPr>
            <w:tcW w:w="928" w:type="pct"/>
            <w:vMerge w:val="restart"/>
            <w:tcBorders>
              <w:top w:val="single" w:color="000000" w:sz="12" w:space="0"/>
              <w:left w:val="single" w:color="000000" w:sz="4" w:space="0"/>
              <w:bottom w:val="single" w:color="000000" w:sz="4" w:space="0"/>
              <w:right w:val="nil"/>
            </w:tcBorders>
            <w:vAlign w:val="center"/>
          </w:tcPr>
          <w:p w14:paraId="2603C789">
            <w:pPr>
              <w:widowControl/>
              <w:spacing w:line="240" w:lineRule="auto"/>
              <w:ind w:firstLine="0" w:firstLineChars="0"/>
              <w:jc w:val="center"/>
              <w:rPr>
                <w:rFonts w:cs="Times New Roman"/>
                <w:b/>
                <w:sz w:val="21"/>
              </w:rPr>
            </w:pPr>
            <w:r>
              <w:rPr>
                <w:rFonts w:cs="Times New Roman"/>
                <w:b/>
                <w:sz w:val="21"/>
                <w:lang w:bidi="ar"/>
              </w:rPr>
              <w:t>气象要素</w:t>
            </w:r>
          </w:p>
        </w:tc>
      </w:tr>
      <w:tr w14:paraId="1BD70C58">
        <w:tblPrEx>
          <w:tblCellMar>
            <w:top w:w="57" w:type="dxa"/>
            <w:left w:w="108" w:type="dxa"/>
            <w:bottom w:w="57" w:type="dxa"/>
            <w:right w:w="108" w:type="dxa"/>
          </w:tblCellMar>
        </w:tblPrEx>
        <w:trPr>
          <w:trHeight w:val="20" w:hRule="atLeast"/>
          <w:tblHeader/>
          <w:jc w:val="center"/>
        </w:trPr>
        <w:tc>
          <w:tcPr>
            <w:tcW w:w="445" w:type="pct"/>
            <w:vMerge w:val="continue"/>
            <w:tcBorders>
              <w:top w:val="single" w:color="000000" w:sz="12" w:space="0"/>
              <w:left w:val="nil"/>
              <w:bottom w:val="single" w:color="000000" w:sz="4" w:space="0"/>
              <w:right w:val="single" w:color="000000" w:sz="4" w:space="0"/>
            </w:tcBorders>
            <w:vAlign w:val="center"/>
          </w:tcPr>
          <w:p w14:paraId="05AC786F">
            <w:pPr>
              <w:widowControl/>
              <w:spacing w:line="240" w:lineRule="auto"/>
              <w:ind w:firstLine="0" w:firstLineChars="0"/>
              <w:jc w:val="center"/>
              <w:rPr>
                <w:rFonts w:cs="Times New Roman"/>
                <w:b/>
                <w:sz w:val="21"/>
              </w:rPr>
            </w:pPr>
          </w:p>
        </w:tc>
        <w:tc>
          <w:tcPr>
            <w:tcW w:w="501" w:type="pct"/>
            <w:vMerge w:val="continue"/>
            <w:tcBorders>
              <w:top w:val="single" w:color="000000" w:sz="12" w:space="0"/>
              <w:left w:val="single" w:color="000000" w:sz="4" w:space="0"/>
              <w:bottom w:val="single" w:color="000000" w:sz="4" w:space="0"/>
              <w:right w:val="single" w:color="000000" w:sz="4" w:space="0"/>
            </w:tcBorders>
            <w:vAlign w:val="center"/>
          </w:tcPr>
          <w:p w14:paraId="4494FBE3">
            <w:pPr>
              <w:widowControl/>
              <w:spacing w:line="240" w:lineRule="auto"/>
              <w:ind w:firstLine="0" w:firstLineChars="0"/>
              <w:jc w:val="center"/>
              <w:rPr>
                <w:rFonts w:cs="Times New Roman"/>
                <w:b/>
                <w:sz w:val="21"/>
              </w:rPr>
            </w:pPr>
          </w:p>
        </w:tc>
        <w:tc>
          <w:tcPr>
            <w:tcW w:w="439" w:type="pct"/>
            <w:vMerge w:val="continue"/>
            <w:tcBorders>
              <w:top w:val="single" w:color="000000" w:sz="12" w:space="0"/>
              <w:left w:val="single" w:color="000000" w:sz="4" w:space="0"/>
              <w:bottom w:val="single" w:color="000000" w:sz="4" w:space="0"/>
              <w:right w:val="single" w:color="000000" w:sz="4" w:space="0"/>
            </w:tcBorders>
            <w:vAlign w:val="center"/>
          </w:tcPr>
          <w:p w14:paraId="22900AD5">
            <w:pPr>
              <w:widowControl/>
              <w:spacing w:line="240" w:lineRule="auto"/>
              <w:ind w:firstLine="0" w:firstLineChars="0"/>
              <w:jc w:val="center"/>
              <w:rPr>
                <w:rFonts w:cs="Times New Roman"/>
                <w:b/>
                <w:sz w:val="21"/>
              </w:rPr>
            </w:pPr>
          </w:p>
        </w:tc>
        <w:tc>
          <w:tcPr>
            <w:tcW w:w="511" w:type="pct"/>
            <w:tcBorders>
              <w:top w:val="single" w:color="000000" w:sz="4" w:space="0"/>
              <w:left w:val="single" w:color="000000" w:sz="4" w:space="0"/>
              <w:bottom w:val="single" w:color="000000" w:sz="4" w:space="0"/>
              <w:right w:val="single" w:color="000000" w:sz="4" w:space="0"/>
            </w:tcBorders>
            <w:vAlign w:val="center"/>
          </w:tcPr>
          <w:p w14:paraId="0AFC5F47">
            <w:pPr>
              <w:widowControl/>
              <w:spacing w:line="240" w:lineRule="auto"/>
              <w:ind w:firstLine="0" w:firstLineChars="0"/>
              <w:jc w:val="center"/>
              <w:rPr>
                <w:rFonts w:cs="Times New Roman"/>
                <w:b/>
                <w:sz w:val="21"/>
              </w:rPr>
            </w:pPr>
            <w:r>
              <w:rPr>
                <w:rFonts w:cs="Times New Roman"/>
                <w:b/>
                <w:sz w:val="21"/>
                <w:lang w:bidi="ar"/>
              </w:rPr>
              <w:t>经度</w:t>
            </w:r>
          </w:p>
        </w:tc>
        <w:tc>
          <w:tcPr>
            <w:tcW w:w="506" w:type="pct"/>
            <w:tcBorders>
              <w:top w:val="single" w:color="000000" w:sz="4" w:space="0"/>
              <w:left w:val="single" w:color="000000" w:sz="4" w:space="0"/>
              <w:bottom w:val="single" w:color="000000" w:sz="4" w:space="0"/>
              <w:right w:val="single" w:color="000000" w:sz="4" w:space="0"/>
            </w:tcBorders>
            <w:vAlign w:val="center"/>
          </w:tcPr>
          <w:p w14:paraId="0EDFEEBA">
            <w:pPr>
              <w:widowControl/>
              <w:spacing w:line="240" w:lineRule="auto"/>
              <w:ind w:firstLine="0" w:firstLineChars="0"/>
              <w:jc w:val="center"/>
              <w:rPr>
                <w:rFonts w:cs="Times New Roman"/>
                <w:b/>
                <w:sz w:val="21"/>
              </w:rPr>
            </w:pPr>
            <w:r>
              <w:rPr>
                <w:rFonts w:cs="Times New Roman"/>
                <w:b/>
                <w:sz w:val="21"/>
                <w:lang w:bidi="ar"/>
              </w:rPr>
              <w:t>纬度</w:t>
            </w:r>
          </w:p>
        </w:tc>
        <w:tc>
          <w:tcPr>
            <w:tcW w:w="581" w:type="pct"/>
            <w:vMerge w:val="continue"/>
            <w:tcBorders>
              <w:top w:val="single" w:color="000000" w:sz="12" w:space="0"/>
              <w:left w:val="single" w:color="000000" w:sz="4" w:space="0"/>
              <w:bottom w:val="single" w:color="000000" w:sz="4" w:space="0"/>
              <w:right w:val="single" w:color="000000" w:sz="4" w:space="0"/>
            </w:tcBorders>
            <w:vAlign w:val="center"/>
          </w:tcPr>
          <w:p w14:paraId="3FD6176F">
            <w:pPr>
              <w:widowControl/>
              <w:spacing w:line="240" w:lineRule="auto"/>
              <w:ind w:firstLine="0" w:firstLineChars="0"/>
              <w:jc w:val="center"/>
              <w:rPr>
                <w:rFonts w:cs="Times New Roman"/>
                <w:b/>
                <w:sz w:val="21"/>
              </w:rPr>
            </w:pPr>
          </w:p>
        </w:tc>
        <w:tc>
          <w:tcPr>
            <w:tcW w:w="508" w:type="pct"/>
            <w:vMerge w:val="continue"/>
            <w:tcBorders>
              <w:top w:val="single" w:color="000000" w:sz="12" w:space="0"/>
              <w:left w:val="single" w:color="000000" w:sz="4" w:space="0"/>
              <w:bottom w:val="single" w:color="000000" w:sz="4" w:space="0"/>
              <w:right w:val="single" w:color="000000" w:sz="4" w:space="0"/>
            </w:tcBorders>
            <w:vAlign w:val="center"/>
          </w:tcPr>
          <w:p w14:paraId="134DCA34">
            <w:pPr>
              <w:widowControl/>
              <w:spacing w:line="240" w:lineRule="auto"/>
              <w:ind w:firstLine="0" w:firstLineChars="0"/>
              <w:jc w:val="center"/>
              <w:rPr>
                <w:rFonts w:cs="Times New Roman"/>
                <w:b/>
                <w:sz w:val="21"/>
              </w:rPr>
            </w:pPr>
          </w:p>
        </w:tc>
        <w:tc>
          <w:tcPr>
            <w:tcW w:w="581" w:type="pct"/>
            <w:vMerge w:val="continue"/>
            <w:tcBorders>
              <w:top w:val="single" w:color="000000" w:sz="12" w:space="0"/>
              <w:left w:val="single" w:color="000000" w:sz="4" w:space="0"/>
              <w:bottom w:val="single" w:color="000000" w:sz="4" w:space="0"/>
              <w:right w:val="single" w:color="000000" w:sz="4" w:space="0"/>
            </w:tcBorders>
            <w:vAlign w:val="center"/>
          </w:tcPr>
          <w:p w14:paraId="2A52EE4E">
            <w:pPr>
              <w:widowControl/>
              <w:spacing w:line="240" w:lineRule="auto"/>
              <w:ind w:firstLine="0" w:firstLineChars="0"/>
              <w:jc w:val="center"/>
              <w:rPr>
                <w:rFonts w:cs="Times New Roman"/>
                <w:b/>
                <w:sz w:val="21"/>
              </w:rPr>
            </w:pPr>
          </w:p>
        </w:tc>
        <w:tc>
          <w:tcPr>
            <w:tcW w:w="928" w:type="pct"/>
            <w:vMerge w:val="continue"/>
            <w:tcBorders>
              <w:top w:val="single" w:color="000000" w:sz="12" w:space="0"/>
              <w:left w:val="single" w:color="000000" w:sz="4" w:space="0"/>
              <w:bottom w:val="single" w:color="000000" w:sz="4" w:space="0"/>
              <w:right w:val="nil"/>
            </w:tcBorders>
            <w:vAlign w:val="center"/>
          </w:tcPr>
          <w:p w14:paraId="4A8CEFC4">
            <w:pPr>
              <w:widowControl/>
              <w:spacing w:line="240" w:lineRule="auto"/>
              <w:ind w:firstLine="0" w:firstLineChars="0"/>
              <w:jc w:val="center"/>
              <w:rPr>
                <w:rFonts w:cs="Times New Roman"/>
                <w:b/>
                <w:sz w:val="21"/>
              </w:rPr>
            </w:pPr>
          </w:p>
        </w:tc>
      </w:tr>
      <w:tr w14:paraId="089DF03F">
        <w:tblPrEx>
          <w:tblCellMar>
            <w:top w:w="57" w:type="dxa"/>
            <w:left w:w="108" w:type="dxa"/>
            <w:bottom w:w="57" w:type="dxa"/>
            <w:right w:w="108" w:type="dxa"/>
          </w:tblCellMar>
        </w:tblPrEx>
        <w:trPr>
          <w:trHeight w:val="20" w:hRule="atLeast"/>
          <w:jc w:val="center"/>
        </w:trPr>
        <w:tc>
          <w:tcPr>
            <w:tcW w:w="445" w:type="pct"/>
            <w:tcBorders>
              <w:top w:val="single" w:color="000000" w:sz="4" w:space="0"/>
              <w:left w:val="nil"/>
              <w:bottom w:val="single" w:color="auto" w:sz="12" w:space="0"/>
              <w:right w:val="single" w:color="000000" w:sz="4" w:space="0"/>
            </w:tcBorders>
            <w:vAlign w:val="center"/>
          </w:tcPr>
          <w:p w14:paraId="24015327">
            <w:pPr>
              <w:widowControl/>
              <w:spacing w:line="240" w:lineRule="auto"/>
              <w:ind w:firstLine="0" w:firstLineChars="0"/>
              <w:jc w:val="center"/>
              <w:rPr>
                <w:rFonts w:cs="Times New Roman"/>
                <w:sz w:val="21"/>
              </w:rPr>
            </w:pPr>
            <w:r>
              <w:rPr>
                <w:rFonts w:cs="Times New Roman"/>
                <w:sz w:val="21"/>
                <w:lang w:bidi="ar"/>
              </w:rPr>
              <w:t>仪征气象站</w:t>
            </w:r>
          </w:p>
        </w:tc>
        <w:tc>
          <w:tcPr>
            <w:tcW w:w="501" w:type="pct"/>
            <w:tcBorders>
              <w:top w:val="single" w:color="000000" w:sz="4" w:space="0"/>
              <w:left w:val="single" w:color="000000" w:sz="4" w:space="0"/>
              <w:bottom w:val="single" w:color="auto" w:sz="12" w:space="0"/>
              <w:right w:val="single" w:color="000000" w:sz="4" w:space="0"/>
            </w:tcBorders>
            <w:vAlign w:val="center"/>
          </w:tcPr>
          <w:p w14:paraId="61DFC812">
            <w:pPr>
              <w:widowControl/>
              <w:spacing w:line="240" w:lineRule="auto"/>
              <w:ind w:firstLine="0" w:firstLineChars="0"/>
              <w:jc w:val="center"/>
              <w:rPr>
                <w:rFonts w:cs="Times New Roman"/>
                <w:sz w:val="21"/>
              </w:rPr>
            </w:pPr>
            <w:r>
              <w:rPr>
                <w:rFonts w:cs="Times New Roman"/>
                <w:sz w:val="21"/>
                <w:lang w:bidi="ar"/>
              </w:rPr>
              <w:t>58242</w:t>
            </w:r>
          </w:p>
        </w:tc>
        <w:tc>
          <w:tcPr>
            <w:tcW w:w="439" w:type="pct"/>
            <w:tcBorders>
              <w:top w:val="single" w:color="000000" w:sz="4" w:space="0"/>
              <w:left w:val="single" w:color="000000" w:sz="4" w:space="0"/>
              <w:bottom w:val="single" w:color="auto" w:sz="12" w:space="0"/>
              <w:right w:val="single" w:color="000000" w:sz="4" w:space="0"/>
            </w:tcBorders>
            <w:vAlign w:val="center"/>
          </w:tcPr>
          <w:p w14:paraId="610B50A0">
            <w:pPr>
              <w:widowControl/>
              <w:spacing w:line="240" w:lineRule="auto"/>
              <w:ind w:firstLine="0" w:firstLineChars="0"/>
              <w:jc w:val="center"/>
              <w:rPr>
                <w:rFonts w:cs="Times New Roman"/>
                <w:sz w:val="21"/>
              </w:rPr>
            </w:pPr>
            <w:r>
              <w:rPr>
                <w:rFonts w:cs="Times New Roman"/>
                <w:sz w:val="21"/>
                <w:lang w:bidi="ar"/>
              </w:rPr>
              <w:t>一般</w:t>
            </w:r>
          </w:p>
        </w:tc>
        <w:tc>
          <w:tcPr>
            <w:tcW w:w="511" w:type="pct"/>
            <w:tcBorders>
              <w:top w:val="single" w:color="000000" w:sz="4" w:space="0"/>
              <w:left w:val="single" w:color="000000" w:sz="4" w:space="0"/>
              <w:bottom w:val="single" w:color="auto" w:sz="12" w:space="0"/>
              <w:right w:val="single" w:color="000000" w:sz="4" w:space="0"/>
            </w:tcBorders>
            <w:vAlign w:val="center"/>
          </w:tcPr>
          <w:p w14:paraId="0A20EE28">
            <w:pPr>
              <w:widowControl/>
              <w:spacing w:line="240" w:lineRule="auto"/>
              <w:ind w:firstLine="0" w:firstLineChars="0"/>
              <w:jc w:val="center"/>
              <w:rPr>
                <w:rFonts w:cs="Times New Roman"/>
                <w:sz w:val="21"/>
              </w:rPr>
            </w:pPr>
            <w:r>
              <w:rPr>
                <w:rFonts w:cs="Times New Roman"/>
                <w:sz w:val="21"/>
                <w:lang w:bidi="ar"/>
              </w:rPr>
              <w:t>119.159</w:t>
            </w:r>
          </w:p>
        </w:tc>
        <w:tc>
          <w:tcPr>
            <w:tcW w:w="506" w:type="pct"/>
            <w:tcBorders>
              <w:top w:val="single" w:color="000000" w:sz="4" w:space="0"/>
              <w:left w:val="single" w:color="000000" w:sz="4" w:space="0"/>
              <w:bottom w:val="single" w:color="auto" w:sz="12" w:space="0"/>
              <w:right w:val="single" w:color="000000" w:sz="4" w:space="0"/>
            </w:tcBorders>
            <w:vAlign w:val="center"/>
          </w:tcPr>
          <w:p w14:paraId="2C5D3AD1">
            <w:pPr>
              <w:widowControl/>
              <w:spacing w:line="240" w:lineRule="auto"/>
              <w:ind w:firstLine="0" w:firstLineChars="0"/>
              <w:jc w:val="center"/>
              <w:rPr>
                <w:rFonts w:cs="Times New Roman"/>
                <w:sz w:val="21"/>
              </w:rPr>
            </w:pPr>
            <w:r>
              <w:rPr>
                <w:rFonts w:cs="Times New Roman"/>
                <w:sz w:val="21"/>
                <w:lang w:bidi="ar"/>
              </w:rPr>
              <w:t>32.3</w:t>
            </w:r>
          </w:p>
        </w:tc>
        <w:tc>
          <w:tcPr>
            <w:tcW w:w="581" w:type="pct"/>
            <w:tcBorders>
              <w:top w:val="single" w:color="000000" w:sz="4" w:space="0"/>
              <w:left w:val="single" w:color="000000" w:sz="4" w:space="0"/>
              <w:bottom w:val="single" w:color="auto" w:sz="12" w:space="0"/>
              <w:right w:val="single" w:color="000000" w:sz="4" w:space="0"/>
            </w:tcBorders>
            <w:vAlign w:val="center"/>
          </w:tcPr>
          <w:p w14:paraId="0FA625F1">
            <w:pPr>
              <w:widowControl/>
              <w:spacing w:line="240" w:lineRule="auto"/>
              <w:ind w:firstLine="0" w:firstLineChars="0"/>
              <w:jc w:val="center"/>
              <w:rPr>
                <w:rFonts w:cs="Times New Roman"/>
                <w:sz w:val="21"/>
              </w:rPr>
            </w:pPr>
            <w:r>
              <w:rPr>
                <w:rFonts w:cs="Times New Roman"/>
                <w:sz w:val="21"/>
              </w:rPr>
              <w:t>/</w:t>
            </w:r>
          </w:p>
        </w:tc>
        <w:tc>
          <w:tcPr>
            <w:tcW w:w="508" w:type="pct"/>
            <w:tcBorders>
              <w:top w:val="single" w:color="000000" w:sz="4" w:space="0"/>
              <w:left w:val="single" w:color="000000" w:sz="4" w:space="0"/>
              <w:bottom w:val="single" w:color="auto" w:sz="12" w:space="0"/>
              <w:right w:val="single" w:color="000000" w:sz="4" w:space="0"/>
            </w:tcBorders>
            <w:vAlign w:val="center"/>
          </w:tcPr>
          <w:p w14:paraId="740A42FF">
            <w:pPr>
              <w:widowControl/>
              <w:spacing w:line="240" w:lineRule="auto"/>
              <w:ind w:firstLine="0" w:firstLineChars="0"/>
              <w:jc w:val="center"/>
              <w:rPr>
                <w:rFonts w:cs="Times New Roman"/>
                <w:sz w:val="21"/>
              </w:rPr>
            </w:pPr>
            <w:r>
              <w:rPr>
                <w:rFonts w:cs="Times New Roman"/>
                <w:sz w:val="21"/>
                <w:lang w:bidi="ar"/>
              </w:rPr>
              <w:t>22.5</w:t>
            </w:r>
          </w:p>
        </w:tc>
        <w:tc>
          <w:tcPr>
            <w:tcW w:w="581" w:type="pct"/>
            <w:tcBorders>
              <w:top w:val="single" w:color="000000" w:sz="4" w:space="0"/>
              <w:left w:val="single" w:color="000000" w:sz="4" w:space="0"/>
              <w:bottom w:val="single" w:color="auto" w:sz="12" w:space="0"/>
              <w:right w:val="single" w:color="000000" w:sz="4" w:space="0"/>
            </w:tcBorders>
            <w:vAlign w:val="center"/>
          </w:tcPr>
          <w:p w14:paraId="48B93689">
            <w:pPr>
              <w:widowControl/>
              <w:spacing w:line="240" w:lineRule="auto"/>
              <w:ind w:firstLine="0" w:firstLineChars="0"/>
              <w:jc w:val="center"/>
              <w:rPr>
                <w:rFonts w:cs="Times New Roman"/>
                <w:sz w:val="21"/>
              </w:rPr>
            </w:pPr>
            <w:r>
              <w:rPr>
                <w:rFonts w:cs="Times New Roman"/>
                <w:sz w:val="21"/>
                <w:lang w:bidi="ar"/>
              </w:rPr>
              <w:t>2024</w:t>
            </w:r>
          </w:p>
        </w:tc>
        <w:tc>
          <w:tcPr>
            <w:tcW w:w="928" w:type="pct"/>
            <w:tcBorders>
              <w:top w:val="single" w:color="000000" w:sz="4" w:space="0"/>
              <w:left w:val="single" w:color="000000" w:sz="4" w:space="0"/>
              <w:bottom w:val="single" w:color="auto" w:sz="12" w:space="0"/>
              <w:right w:val="nil"/>
            </w:tcBorders>
            <w:vAlign w:val="center"/>
          </w:tcPr>
          <w:p w14:paraId="046DF007">
            <w:pPr>
              <w:widowControl/>
              <w:spacing w:line="240" w:lineRule="auto"/>
              <w:ind w:firstLine="0" w:firstLineChars="0"/>
              <w:jc w:val="center"/>
              <w:rPr>
                <w:rFonts w:cs="Times New Roman"/>
                <w:sz w:val="21"/>
              </w:rPr>
            </w:pPr>
            <w:r>
              <w:rPr>
                <w:rFonts w:cs="Times New Roman"/>
                <w:sz w:val="21"/>
                <w:lang w:bidi="ar"/>
              </w:rPr>
              <w:t>风速、风向、干球温度、相对湿度、总云、低云</w:t>
            </w:r>
          </w:p>
        </w:tc>
      </w:tr>
    </w:tbl>
    <w:p w14:paraId="2E16611A">
      <w:pPr>
        <w:ind w:firstLine="0" w:firstLineChars="0"/>
        <w:jc w:val="center"/>
        <w:rPr>
          <w:rFonts w:cs="Times New Roman"/>
          <w:b/>
        </w:rPr>
      </w:pPr>
      <w:r>
        <w:rPr>
          <w:rFonts w:cs="Times New Roman"/>
          <w:b/>
        </w:rPr>
        <w:t>表6.2.1-3  高空模拟气象数据信息</w:t>
      </w:r>
    </w:p>
    <w:tbl>
      <w:tblPr>
        <w:tblStyle w:val="88"/>
        <w:tblW w:w="5000" w:type="pct"/>
        <w:jc w:val="center"/>
        <w:tblLayout w:type="autofit"/>
        <w:tblCellMar>
          <w:top w:w="57" w:type="dxa"/>
          <w:left w:w="108" w:type="dxa"/>
          <w:bottom w:w="57" w:type="dxa"/>
          <w:right w:w="108" w:type="dxa"/>
        </w:tblCellMar>
      </w:tblPr>
      <w:tblGrid>
        <w:gridCol w:w="1648"/>
        <w:gridCol w:w="1658"/>
        <w:gridCol w:w="1486"/>
        <w:gridCol w:w="1197"/>
        <w:gridCol w:w="2761"/>
        <w:gridCol w:w="1212"/>
      </w:tblGrid>
      <w:tr w14:paraId="5932435E">
        <w:tblPrEx>
          <w:tblCellMar>
            <w:top w:w="57" w:type="dxa"/>
            <w:left w:w="108" w:type="dxa"/>
            <w:bottom w:w="57" w:type="dxa"/>
            <w:right w:w="108" w:type="dxa"/>
          </w:tblCellMar>
        </w:tblPrEx>
        <w:trPr>
          <w:trHeight w:val="20" w:hRule="atLeast"/>
          <w:tblHeader/>
          <w:jc w:val="center"/>
        </w:trPr>
        <w:tc>
          <w:tcPr>
            <w:tcW w:w="1659" w:type="pct"/>
            <w:gridSpan w:val="2"/>
            <w:tcBorders>
              <w:top w:val="single" w:color="000000" w:sz="12" w:space="0"/>
              <w:left w:val="nil"/>
              <w:bottom w:val="single" w:color="000000" w:sz="4" w:space="0"/>
              <w:right w:val="single" w:color="000000" w:sz="4" w:space="0"/>
            </w:tcBorders>
            <w:vAlign w:val="center"/>
          </w:tcPr>
          <w:p w14:paraId="2B97EF79">
            <w:pPr>
              <w:widowControl/>
              <w:spacing w:line="240" w:lineRule="auto"/>
              <w:ind w:firstLine="0" w:firstLineChars="0"/>
              <w:jc w:val="center"/>
              <w:rPr>
                <w:rFonts w:cs="Times New Roman"/>
                <w:b/>
                <w:sz w:val="21"/>
              </w:rPr>
            </w:pPr>
            <w:r>
              <w:rPr>
                <w:rFonts w:cs="Times New Roman"/>
                <w:b/>
                <w:sz w:val="21"/>
                <w:lang w:bidi="ar"/>
              </w:rPr>
              <w:t>经纬度（°）</w:t>
            </w:r>
          </w:p>
        </w:tc>
        <w:tc>
          <w:tcPr>
            <w:tcW w:w="746" w:type="pct"/>
            <w:vMerge w:val="restart"/>
            <w:tcBorders>
              <w:top w:val="single" w:color="000000" w:sz="12" w:space="0"/>
              <w:left w:val="single" w:color="000000" w:sz="4" w:space="0"/>
              <w:bottom w:val="single" w:color="000000" w:sz="4" w:space="0"/>
              <w:right w:val="single" w:color="000000" w:sz="4" w:space="0"/>
            </w:tcBorders>
            <w:vAlign w:val="center"/>
          </w:tcPr>
          <w:p w14:paraId="7ECAC44D">
            <w:pPr>
              <w:widowControl/>
              <w:spacing w:line="240" w:lineRule="auto"/>
              <w:ind w:firstLine="0" w:firstLineChars="0"/>
              <w:jc w:val="center"/>
              <w:rPr>
                <w:rFonts w:cs="Times New Roman"/>
                <w:b/>
                <w:sz w:val="21"/>
              </w:rPr>
            </w:pPr>
            <w:r>
              <w:rPr>
                <w:rFonts w:cs="Times New Roman"/>
                <w:b/>
                <w:sz w:val="21"/>
                <w:lang w:bidi="ar"/>
              </w:rPr>
              <w:t>相对距离/m</w:t>
            </w:r>
          </w:p>
        </w:tc>
        <w:tc>
          <w:tcPr>
            <w:tcW w:w="601" w:type="pct"/>
            <w:vMerge w:val="restart"/>
            <w:tcBorders>
              <w:top w:val="single" w:color="000000" w:sz="12" w:space="0"/>
              <w:left w:val="single" w:color="000000" w:sz="4" w:space="0"/>
              <w:bottom w:val="single" w:color="000000" w:sz="4" w:space="0"/>
              <w:right w:val="single" w:color="000000" w:sz="4" w:space="0"/>
            </w:tcBorders>
            <w:vAlign w:val="center"/>
          </w:tcPr>
          <w:p w14:paraId="43D9CBE3">
            <w:pPr>
              <w:widowControl/>
              <w:spacing w:line="240" w:lineRule="auto"/>
              <w:ind w:firstLine="0" w:firstLineChars="0"/>
              <w:jc w:val="center"/>
              <w:rPr>
                <w:rFonts w:cs="Times New Roman"/>
                <w:b/>
                <w:sz w:val="21"/>
              </w:rPr>
            </w:pPr>
            <w:r>
              <w:rPr>
                <w:rFonts w:cs="Times New Roman"/>
                <w:b/>
                <w:sz w:val="21"/>
                <w:lang w:bidi="ar"/>
              </w:rPr>
              <w:t>数据年份</w:t>
            </w:r>
          </w:p>
        </w:tc>
        <w:tc>
          <w:tcPr>
            <w:tcW w:w="1386" w:type="pct"/>
            <w:vMerge w:val="restart"/>
            <w:tcBorders>
              <w:top w:val="single" w:color="000000" w:sz="12" w:space="0"/>
              <w:left w:val="single" w:color="000000" w:sz="4" w:space="0"/>
              <w:bottom w:val="single" w:color="000000" w:sz="4" w:space="0"/>
              <w:right w:val="single" w:color="000000" w:sz="4" w:space="0"/>
            </w:tcBorders>
            <w:vAlign w:val="center"/>
          </w:tcPr>
          <w:p w14:paraId="156F9E81">
            <w:pPr>
              <w:widowControl/>
              <w:spacing w:line="240" w:lineRule="auto"/>
              <w:ind w:firstLine="0" w:firstLineChars="0"/>
              <w:jc w:val="center"/>
              <w:rPr>
                <w:rFonts w:cs="Times New Roman"/>
                <w:b/>
                <w:sz w:val="21"/>
              </w:rPr>
            </w:pPr>
            <w:r>
              <w:rPr>
                <w:rFonts w:cs="Times New Roman"/>
                <w:b/>
                <w:sz w:val="21"/>
                <w:lang w:bidi="ar"/>
              </w:rPr>
              <w:t>气象要素</w:t>
            </w:r>
          </w:p>
        </w:tc>
        <w:tc>
          <w:tcPr>
            <w:tcW w:w="608" w:type="pct"/>
            <w:vMerge w:val="restart"/>
            <w:tcBorders>
              <w:top w:val="single" w:color="000000" w:sz="12" w:space="0"/>
              <w:left w:val="single" w:color="000000" w:sz="4" w:space="0"/>
              <w:bottom w:val="single" w:color="000000" w:sz="4" w:space="0"/>
              <w:right w:val="nil"/>
            </w:tcBorders>
            <w:vAlign w:val="center"/>
          </w:tcPr>
          <w:p w14:paraId="762088F0">
            <w:pPr>
              <w:widowControl/>
              <w:spacing w:line="240" w:lineRule="auto"/>
              <w:ind w:firstLine="0" w:firstLineChars="0"/>
              <w:jc w:val="center"/>
              <w:rPr>
                <w:rFonts w:cs="Times New Roman"/>
                <w:b/>
                <w:sz w:val="21"/>
              </w:rPr>
            </w:pPr>
            <w:r>
              <w:rPr>
                <w:rFonts w:cs="Times New Roman"/>
                <w:b/>
                <w:sz w:val="21"/>
                <w:lang w:bidi="ar"/>
              </w:rPr>
              <w:t>模拟方式</w:t>
            </w:r>
          </w:p>
        </w:tc>
      </w:tr>
      <w:tr w14:paraId="3EAFFB86">
        <w:tblPrEx>
          <w:tblCellMar>
            <w:top w:w="57" w:type="dxa"/>
            <w:left w:w="108" w:type="dxa"/>
            <w:bottom w:w="57" w:type="dxa"/>
            <w:right w:w="108" w:type="dxa"/>
          </w:tblCellMar>
        </w:tblPrEx>
        <w:trPr>
          <w:trHeight w:val="90" w:hRule="atLeast"/>
          <w:tblHeader/>
          <w:jc w:val="center"/>
        </w:trPr>
        <w:tc>
          <w:tcPr>
            <w:tcW w:w="827" w:type="pct"/>
            <w:tcBorders>
              <w:top w:val="single" w:color="000000" w:sz="4" w:space="0"/>
              <w:left w:val="nil"/>
              <w:bottom w:val="single" w:color="000000" w:sz="4" w:space="0"/>
              <w:right w:val="single" w:color="000000" w:sz="4" w:space="0"/>
            </w:tcBorders>
            <w:vAlign w:val="center"/>
          </w:tcPr>
          <w:p w14:paraId="784F4171">
            <w:pPr>
              <w:widowControl/>
              <w:spacing w:line="240" w:lineRule="auto"/>
              <w:ind w:firstLine="0" w:firstLineChars="0"/>
              <w:jc w:val="center"/>
              <w:rPr>
                <w:rFonts w:cs="Times New Roman"/>
                <w:b/>
                <w:sz w:val="21"/>
              </w:rPr>
            </w:pPr>
            <w:r>
              <w:rPr>
                <w:rFonts w:cs="Times New Roman"/>
                <w:b/>
                <w:sz w:val="21"/>
                <w:lang w:bidi="ar"/>
              </w:rPr>
              <w:t>经度</w:t>
            </w:r>
          </w:p>
        </w:tc>
        <w:tc>
          <w:tcPr>
            <w:tcW w:w="832" w:type="pct"/>
            <w:tcBorders>
              <w:top w:val="single" w:color="000000" w:sz="4" w:space="0"/>
              <w:left w:val="single" w:color="000000" w:sz="4" w:space="0"/>
              <w:bottom w:val="single" w:color="000000" w:sz="4" w:space="0"/>
              <w:right w:val="single" w:color="000000" w:sz="4" w:space="0"/>
            </w:tcBorders>
            <w:vAlign w:val="center"/>
          </w:tcPr>
          <w:p w14:paraId="138E7328">
            <w:pPr>
              <w:widowControl/>
              <w:spacing w:line="240" w:lineRule="auto"/>
              <w:ind w:firstLine="0" w:firstLineChars="0"/>
              <w:jc w:val="center"/>
              <w:rPr>
                <w:rFonts w:cs="Times New Roman"/>
                <w:b/>
                <w:sz w:val="21"/>
              </w:rPr>
            </w:pPr>
            <w:r>
              <w:rPr>
                <w:rFonts w:cs="Times New Roman"/>
                <w:b/>
                <w:sz w:val="21"/>
                <w:lang w:bidi="ar"/>
              </w:rPr>
              <w:t>纬度</w:t>
            </w:r>
          </w:p>
        </w:tc>
        <w:tc>
          <w:tcPr>
            <w:tcW w:w="746" w:type="pct"/>
            <w:vMerge w:val="continue"/>
            <w:tcBorders>
              <w:top w:val="single" w:color="000000" w:sz="12" w:space="0"/>
              <w:left w:val="single" w:color="000000" w:sz="4" w:space="0"/>
              <w:bottom w:val="single" w:color="000000" w:sz="4" w:space="0"/>
              <w:right w:val="single" w:color="000000" w:sz="4" w:space="0"/>
            </w:tcBorders>
            <w:vAlign w:val="center"/>
          </w:tcPr>
          <w:p w14:paraId="5AE4769C">
            <w:pPr>
              <w:widowControl/>
              <w:spacing w:line="240" w:lineRule="auto"/>
              <w:ind w:firstLine="0" w:firstLineChars="0"/>
              <w:jc w:val="center"/>
              <w:rPr>
                <w:rFonts w:cs="Times New Roman"/>
                <w:b/>
                <w:sz w:val="21"/>
              </w:rPr>
            </w:pPr>
          </w:p>
        </w:tc>
        <w:tc>
          <w:tcPr>
            <w:tcW w:w="601" w:type="pct"/>
            <w:vMerge w:val="continue"/>
            <w:tcBorders>
              <w:top w:val="single" w:color="000000" w:sz="12" w:space="0"/>
              <w:left w:val="single" w:color="000000" w:sz="4" w:space="0"/>
              <w:bottom w:val="single" w:color="000000" w:sz="4" w:space="0"/>
              <w:right w:val="single" w:color="000000" w:sz="4" w:space="0"/>
            </w:tcBorders>
            <w:vAlign w:val="center"/>
          </w:tcPr>
          <w:p w14:paraId="09A7178A">
            <w:pPr>
              <w:widowControl/>
              <w:spacing w:line="240" w:lineRule="auto"/>
              <w:ind w:firstLine="0" w:firstLineChars="0"/>
              <w:jc w:val="center"/>
              <w:rPr>
                <w:rFonts w:cs="Times New Roman"/>
                <w:b/>
                <w:sz w:val="21"/>
              </w:rPr>
            </w:pPr>
          </w:p>
        </w:tc>
        <w:tc>
          <w:tcPr>
            <w:tcW w:w="1386" w:type="pct"/>
            <w:vMerge w:val="continue"/>
            <w:tcBorders>
              <w:top w:val="single" w:color="000000" w:sz="12" w:space="0"/>
              <w:left w:val="single" w:color="000000" w:sz="4" w:space="0"/>
              <w:bottom w:val="single" w:color="000000" w:sz="4" w:space="0"/>
              <w:right w:val="single" w:color="000000" w:sz="4" w:space="0"/>
            </w:tcBorders>
            <w:vAlign w:val="center"/>
          </w:tcPr>
          <w:p w14:paraId="6A3ECCF1">
            <w:pPr>
              <w:widowControl/>
              <w:spacing w:line="240" w:lineRule="auto"/>
              <w:ind w:firstLine="0" w:firstLineChars="0"/>
              <w:jc w:val="center"/>
              <w:rPr>
                <w:rFonts w:cs="Times New Roman"/>
                <w:b/>
                <w:sz w:val="21"/>
              </w:rPr>
            </w:pPr>
          </w:p>
        </w:tc>
        <w:tc>
          <w:tcPr>
            <w:tcW w:w="608" w:type="pct"/>
            <w:vMerge w:val="continue"/>
            <w:tcBorders>
              <w:top w:val="single" w:color="000000" w:sz="12" w:space="0"/>
              <w:left w:val="single" w:color="000000" w:sz="4" w:space="0"/>
              <w:bottom w:val="single" w:color="000000" w:sz="4" w:space="0"/>
              <w:right w:val="nil"/>
            </w:tcBorders>
            <w:vAlign w:val="center"/>
          </w:tcPr>
          <w:p w14:paraId="06492228">
            <w:pPr>
              <w:widowControl/>
              <w:spacing w:line="240" w:lineRule="auto"/>
              <w:ind w:firstLine="0" w:firstLineChars="0"/>
              <w:jc w:val="center"/>
              <w:rPr>
                <w:rFonts w:cs="Times New Roman"/>
                <w:b/>
                <w:sz w:val="21"/>
              </w:rPr>
            </w:pPr>
          </w:p>
        </w:tc>
      </w:tr>
      <w:tr w14:paraId="1CD9536C">
        <w:tblPrEx>
          <w:tblCellMar>
            <w:top w:w="57" w:type="dxa"/>
            <w:left w:w="108" w:type="dxa"/>
            <w:bottom w:w="57" w:type="dxa"/>
            <w:right w:w="108" w:type="dxa"/>
          </w:tblCellMar>
        </w:tblPrEx>
        <w:trPr>
          <w:trHeight w:val="20" w:hRule="atLeast"/>
          <w:tblHeader/>
          <w:jc w:val="center"/>
        </w:trPr>
        <w:tc>
          <w:tcPr>
            <w:tcW w:w="827" w:type="pct"/>
            <w:tcBorders>
              <w:top w:val="single" w:color="000000" w:sz="4" w:space="0"/>
              <w:left w:val="nil"/>
              <w:bottom w:val="single" w:color="auto" w:sz="12" w:space="0"/>
              <w:right w:val="single" w:color="000000" w:sz="4" w:space="0"/>
            </w:tcBorders>
            <w:vAlign w:val="center"/>
          </w:tcPr>
          <w:p w14:paraId="005116DB">
            <w:pPr>
              <w:widowControl/>
              <w:spacing w:line="240" w:lineRule="auto"/>
              <w:ind w:firstLine="0" w:firstLineChars="0"/>
              <w:jc w:val="center"/>
              <w:rPr>
                <w:rFonts w:cs="Times New Roman"/>
                <w:sz w:val="21"/>
              </w:rPr>
            </w:pPr>
            <w:r>
              <w:rPr>
                <w:rFonts w:cs="Times New Roman"/>
                <w:sz w:val="21"/>
                <w:lang w:bidi="ar"/>
              </w:rPr>
              <w:t>119.208</w:t>
            </w:r>
          </w:p>
        </w:tc>
        <w:tc>
          <w:tcPr>
            <w:tcW w:w="832" w:type="pct"/>
            <w:tcBorders>
              <w:top w:val="single" w:color="000000" w:sz="4" w:space="0"/>
              <w:left w:val="single" w:color="000000" w:sz="4" w:space="0"/>
              <w:bottom w:val="single" w:color="auto" w:sz="12" w:space="0"/>
              <w:right w:val="single" w:color="000000" w:sz="4" w:space="0"/>
            </w:tcBorders>
            <w:vAlign w:val="center"/>
          </w:tcPr>
          <w:p w14:paraId="41E67480">
            <w:pPr>
              <w:widowControl/>
              <w:spacing w:line="240" w:lineRule="auto"/>
              <w:ind w:firstLine="0" w:firstLineChars="0"/>
              <w:jc w:val="center"/>
              <w:rPr>
                <w:rFonts w:cs="Times New Roman"/>
                <w:sz w:val="21"/>
              </w:rPr>
            </w:pPr>
            <w:r>
              <w:rPr>
                <w:rFonts w:cs="Times New Roman"/>
                <w:sz w:val="21"/>
                <w:lang w:bidi="ar"/>
              </w:rPr>
              <w:t>32.266</w:t>
            </w:r>
          </w:p>
        </w:tc>
        <w:tc>
          <w:tcPr>
            <w:tcW w:w="746" w:type="pct"/>
            <w:tcBorders>
              <w:top w:val="single" w:color="000000" w:sz="4" w:space="0"/>
              <w:left w:val="single" w:color="000000" w:sz="4" w:space="0"/>
              <w:bottom w:val="single" w:color="auto" w:sz="12" w:space="0"/>
              <w:right w:val="single" w:color="000000" w:sz="4" w:space="0"/>
            </w:tcBorders>
            <w:vAlign w:val="center"/>
          </w:tcPr>
          <w:p w14:paraId="41101B08">
            <w:pPr>
              <w:widowControl/>
              <w:spacing w:line="240" w:lineRule="auto"/>
              <w:ind w:firstLine="0" w:firstLineChars="0"/>
              <w:jc w:val="center"/>
              <w:rPr>
                <w:rFonts w:cs="Times New Roman"/>
                <w:sz w:val="21"/>
              </w:rPr>
            </w:pPr>
            <w:r>
              <w:rPr>
                <w:rFonts w:cs="Times New Roman"/>
                <w:sz w:val="21"/>
              </w:rPr>
              <w:t>/</w:t>
            </w:r>
          </w:p>
        </w:tc>
        <w:tc>
          <w:tcPr>
            <w:tcW w:w="601" w:type="pct"/>
            <w:tcBorders>
              <w:top w:val="single" w:color="000000" w:sz="4" w:space="0"/>
              <w:left w:val="single" w:color="000000" w:sz="4" w:space="0"/>
              <w:bottom w:val="single" w:color="auto" w:sz="12" w:space="0"/>
              <w:right w:val="single" w:color="000000" w:sz="4" w:space="0"/>
            </w:tcBorders>
            <w:vAlign w:val="center"/>
          </w:tcPr>
          <w:p w14:paraId="21E9E38A">
            <w:pPr>
              <w:widowControl/>
              <w:spacing w:line="240" w:lineRule="auto"/>
              <w:ind w:firstLine="0" w:firstLineChars="0"/>
              <w:jc w:val="center"/>
              <w:rPr>
                <w:rFonts w:cs="Times New Roman"/>
                <w:sz w:val="21"/>
              </w:rPr>
            </w:pPr>
            <w:r>
              <w:rPr>
                <w:rFonts w:cs="Times New Roman"/>
                <w:sz w:val="21"/>
                <w:lang w:bidi="ar"/>
              </w:rPr>
              <w:t>2024</w:t>
            </w:r>
          </w:p>
        </w:tc>
        <w:tc>
          <w:tcPr>
            <w:tcW w:w="1386" w:type="pct"/>
            <w:tcBorders>
              <w:top w:val="single" w:color="000000" w:sz="4" w:space="0"/>
              <w:left w:val="single" w:color="000000" w:sz="4" w:space="0"/>
              <w:bottom w:val="single" w:color="auto" w:sz="12" w:space="0"/>
              <w:right w:val="single" w:color="000000" w:sz="4" w:space="0"/>
            </w:tcBorders>
            <w:vAlign w:val="center"/>
          </w:tcPr>
          <w:p w14:paraId="24CAF29C">
            <w:pPr>
              <w:widowControl/>
              <w:spacing w:line="240" w:lineRule="auto"/>
              <w:ind w:firstLine="0" w:firstLineChars="0"/>
              <w:jc w:val="center"/>
              <w:rPr>
                <w:rFonts w:cs="Times New Roman"/>
                <w:sz w:val="21"/>
              </w:rPr>
            </w:pPr>
            <w:r>
              <w:rPr>
                <w:rFonts w:cs="Times New Roman"/>
                <w:sz w:val="21"/>
                <w:lang w:bidi="ar"/>
              </w:rPr>
              <w:t>不同离地高度的气压、温度、风速、风向等</w:t>
            </w:r>
          </w:p>
        </w:tc>
        <w:tc>
          <w:tcPr>
            <w:tcW w:w="608" w:type="pct"/>
            <w:tcBorders>
              <w:top w:val="single" w:color="000000" w:sz="4" w:space="0"/>
              <w:left w:val="single" w:color="000000" w:sz="4" w:space="0"/>
              <w:bottom w:val="single" w:color="auto" w:sz="12" w:space="0"/>
              <w:right w:val="nil"/>
            </w:tcBorders>
            <w:vAlign w:val="center"/>
          </w:tcPr>
          <w:p w14:paraId="18CA1D78">
            <w:pPr>
              <w:widowControl/>
              <w:spacing w:line="240" w:lineRule="auto"/>
              <w:ind w:firstLine="0" w:firstLineChars="0"/>
              <w:jc w:val="center"/>
              <w:rPr>
                <w:rFonts w:cs="Times New Roman"/>
                <w:sz w:val="21"/>
              </w:rPr>
            </w:pPr>
            <w:r>
              <w:rPr>
                <w:rFonts w:cs="Times New Roman"/>
                <w:sz w:val="21"/>
                <w:lang w:bidi="ar"/>
              </w:rPr>
              <w:t>WRF</w:t>
            </w:r>
          </w:p>
        </w:tc>
      </w:tr>
    </w:tbl>
    <w:p w14:paraId="58620D01">
      <w:pPr>
        <w:ind w:firstLine="480"/>
        <w:rPr>
          <w:rFonts w:cs="Times New Roman"/>
        </w:rPr>
      </w:pPr>
      <w:r>
        <w:rPr>
          <w:rFonts w:cs="Times New Roman"/>
          <w:lang w:bidi="ar"/>
        </w:rPr>
        <w:t>地面气象数据统计情况见表6.2.1-4至表6.2.1-8和图6.2.1-1至图6.2.1-3。</w:t>
      </w:r>
    </w:p>
    <w:p w14:paraId="4499D719">
      <w:pPr>
        <w:ind w:firstLine="0" w:firstLineChars="0"/>
        <w:jc w:val="center"/>
        <w:rPr>
          <w:rFonts w:cs="Times New Roman"/>
          <w:b/>
        </w:rPr>
      </w:pPr>
      <w:r>
        <w:rPr>
          <w:rFonts w:cs="Times New Roman"/>
          <w:b/>
        </w:rPr>
        <w:t>表6.2.1-4 年平均温度的月变化</w:t>
      </w:r>
    </w:p>
    <w:tbl>
      <w:tblPr>
        <w:tblStyle w:val="88"/>
        <w:tblW w:w="5000" w:type="pct"/>
        <w:tblInd w:w="0" w:type="dxa"/>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Layout w:type="autofit"/>
        <w:tblCellMar>
          <w:top w:w="57" w:type="dxa"/>
          <w:left w:w="108" w:type="dxa"/>
          <w:bottom w:w="57" w:type="dxa"/>
          <w:right w:w="108" w:type="dxa"/>
        </w:tblCellMar>
      </w:tblPr>
      <w:tblGrid>
        <w:gridCol w:w="873"/>
        <w:gridCol w:w="713"/>
        <w:gridCol w:w="715"/>
        <w:gridCol w:w="715"/>
        <w:gridCol w:w="779"/>
        <w:gridCol w:w="779"/>
        <w:gridCol w:w="779"/>
        <w:gridCol w:w="779"/>
        <w:gridCol w:w="779"/>
        <w:gridCol w:w="779"/>
        <w:gridCol w:w="779"/>
        <w:gridCol w:w="779"/>
        <w:gridCol w:w="714"/>
      </w:tblGrid>
      <w:tr w14:paraId="2AB88703">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blHeader/>
        </w:trPr>
        <w:tc>
          <w:tcPr>
            <w:tcW w:w="438" w:type="pct"/>
            <w:tcBorders>
              <w:top w:val="single" w:color="auto" w:sz="12" w:space="0"/>
              <w:left w:val="nil"/>
              <w:bottom w:val="single" w:color="auto" w:sz="4" w:space="0"/>
              <w:right w:val="single" w:color="auto" w:sz="4" w:space="0"/>
            </w:tcBorders>
            <w:vAlign w:val="center"/>
          </w:tcPr>
          <w:p w14:paraId="5CDDBDF6">
            <w:pPr>
              <w:widowControl/>
              <w:spacing w:line="240" w:lineRule="auto"/>
              <w:ind w:firstLine="0" w:firstLineChars="0"/>
              <w:jc w:val="center"/>
              <w:rPr>
                <w:rFonts w:cs="Times New Roman"/>
                <w:b/>
                <w:sz w:val="21"/>
              </w:rPr>
            </w:pPr>
            <w:r>
              <w:rPr>
                <w:rFonts w:cs="Times New Roman"/>
                <w:b/>
                <w:sz w:val="21"/>
                <w:lang w:bidi="ar"/>
              </w:rPr>
              <w:t>月份</w:t>
            </w:r>
          </w:p>
        </w:tc>
        <w:tc>
          <w:tcPr>
            <w:tcW w:w="358" w:type="pct"/>
            <w:tcBorders>
              <w:top w:val="single" w:color="auto" w:sz="12" w:space="0"/>
              <w:left w:val="single" w:color="auto" w:sz="4" w:space="0"/>
              <w:bottom w:val="single" w:color="auto" w:sz="4" w:space="0"/>
              <w:right w:val="single" w:color="auto" w:sz="4" w:space="0"/>
            </w:tcBorders>
            <w:vAlign w:val="center"/>
          </w:tcPr>
          <w:p w14:paraId="41CD6514">
            <w:pPr>
              <w:widowControl/>
              <w:spacing w:line="240" w:lineRule="auto"/>
              <w:ind w:firstLine="0" w:firstLineChars="0"/>
              <w:jc w:val="center"/>
              <w:rPr>
                <w:rFonts w:cs="Times New Roman"/>
                <w:b/>
                <w:sz w:val="21"/>
              </w:rPr>
            </w:pPr>
            <w:r>
              <w:rPr>
                <w:rFonts w:cs="Times New Roman"/>
                <w:b/>
                <w:sz w:val="21"/>
                <w:lang w:bidi="ar"/>
              </w:rPr>
              <w:t>1</w:t>
            </w:r>
          </w:p>
        </w:tc>
        <w:tc>
          <w:tcPr>
            <w:tcW w:w="359" w:type="pct"/>
            <w:tcBorders>
              <w:top w:val="single" w:color="auto" w:sz="12" w:space="0"/>
              <w:left w:val="single" w:color="auto" w:sz="4" w:space="0"/>
              <w:bottom w:val="single" w:color="auto" w:sz="4" w:space="0"/>
              <w:right w:val="single" w:color="auto" w:sz="4" w:space="0"/>
            </w:tcBorders>
            <w:vAlign w:val="center"/>
          </w:tcPr>
          <w:p w14:paraId="7FAB7A84">
            <w:pPr>
              <w:widowControl/>
              <w:spacing w:line="240" w:lineRule="auto"/>
              <w:ind w:firstLine="0" w:firstLineChars="0"/>
              <w:jc w:val="center"/>
              <w:rPr>
                <w:rFonts w:cs="Times New Roman"/>
                <w:b/>
                <w:sz w:val="21"/>
              </w:rPr>
            </w:pPr>
            <w:r>
              <w:rPr>
                <w:rFonts w:cs="Times New Roman"/>
                <w:b/>
                <w:sz w:val="21"/>
                <w:lang w:bidi="ar"/>
              </w:rPr>
              <w:t>2</w:t>
            </w:r>
          </w:p>
        </w:tc>
        <w:tc>
          <w:tcPr>
            <w:tcW w:w="359" w:type="pct"/>
            <w:tcBorders>
              <w:top w:val="single" w:color="auto" w:sz="12" w:space="0"/>
              <w:left w:val="single" w:color="auto" w:sz="4" w:space="0"/>
              <w:bottom w:val="single" w:color="auto" w:sz="4" w:space="0"/>
              <w:right w:val="single" w:color="auto" w:sz="4" w:space="0"/>
            </w:tcBorders>
            <w:vAlign w:val="center"/>
          </w:tcPr>
          <w:p w14:paraId="70881A61">
            <w:pPr>
              <w:widowControl/>
              <w:spacing w:line="240" w:lineRule="auto"/>
              <w:ind w:firstLine="0" w:firstLineChars="0"/>
              <w:jc w:val="center"/>
              <w:rPr>
                <w:rFonts w:cs="Times New Roman"/>
                <w:b/>
                <w:sz w:val="21"/>
              </w:rPr>
            </w:pPr>
            <w:r>
              <w:rPr>
                <w:rFonts w:cs="Times New Roman"/>
                <w:b/>
                <w:sz w:val="21"/>
                <w:lang w:bidi="ar"/>
              </w:rPr>
              <w:t>3</w:t>
            </w:r>
          </w:p>
        </w:tc>
        <w:tc>
          <w:tcPr>
            <w:tcW w:w="391" w:type="pct"/>
            <w:tcBorders>
              <w:top w:val="single" w:color="auto" w:sz="12" w:space="0"/>
              <w:left w:val="single" w:color="auto" w:sz="4" w:space="0"/>
              <w:bottom w:val="single" w:color="auto" w:sz="4" w:space="0"/>
              <w:right w:val="single" w:color="auto" w:sz="4" w:space="0"/>
            </w:tcBorders>
            <w:vAlign w:val="center"/>
          </w:tcPr>
          <w:p w14:paraId="3068E1F7">
            <w:pPr>
              <w:widowControl/>
              <w:spacing w:line="240" w:lineRule="auto"/>
              <w:ind w:firstLine="0" w:firstLineChars="0"/>
              <w:jc w:val="center"/>
              <w:rPr>
                <w:rFonts w:cs="Times New Roman"/>
                <w:b/>
                <w:sz w:val="21"/>
              </w:rPr>
            </w:pPr>
            <w:r>
              <w:rPr>
                <w:rFonts w:cs="Times New Roman"/>
                <w:b/>
                <w:sz w:val="21"/>
                <w:lang w:bidi="ar"/>
              </w:rPr>
              <w:t>4</w:t>
            </w:r>
          </w:p>
        </w:tc>
        <w:tc>
          <w:tcPr>
            <w:tcW w:w="391" w:type="pct"/>
            <w:tcBorders>
              <w:top w:val="single" w:color="auto" w:sz="12" w:space="0"/>
              <w:left w:val="single" w:color="auto" w:sz="4" w:space="0"/>
              <w:bottom w:val="single" w:color="auto" w:sz="4" w:space="0"/>
              <w:right w:val="single" w:color="auto" w:sz="4" w:space="0"/>
            </w:tcBorders>
            <w:vAlign w:val="center"/>
          </w:tcPr>
          <w:p w14:paraId="42B19BC5">
            <w:pPr>
              <w:widowControl/>
              <w:spacing w:line="240" w:lineRule="auto"/>
              <w:ind w:firstLine="0" w:firstLineChars="0"/>
              <w:jc w:val="center"/>
              <w:rPr>
                <w:rFonts w:cs="Times New Roman"/>
                <w:b/>
                <w:sz w:val="21"/>
              </w:rPr>
            </w:pPr>
            <w:r>
              <w:rPr>
                <w:rFonts w:cs="Times New Roman"/>
                <w:b/>
                <w:sz w:val="21"/>
                <w:lang w:bidi="ar"/>
              </w:rPr>
              <w:t>5</w:t>
            </w:r>
          </w:p>
        </w:tc>
        <w:tc>
          <w:tcPr>
            <w:tcW w:w="391" w:type="pct"/>
            <w:tcBorders>
              <w:top w:val="single" w:color="auto" w:sz="12" w:space="0"/>
              <w:left w:val="single" w:color="auto" w:sz="4" w:space="0"/>
              <w:bottom w:val="single" w:color="auto" w:sz="4" w:space="0"/>
              <w:right w:val="single" w:color="auto" w:sz="4" w:space="0"/>
            </w:tcBorders>
            <w:vAlign w:val="center"/>
          </w:tcPr>
          <w:p w14:paraId="32B1A2A5">
            <w:pPr>
              <w:widowControl/>
              <w:spacing w:line="240" w:lineRule="auto"/>
              <w:ind w:firstLine="0" w:firstLineChars="0"/>
              <w:jc w:val="center"/>
              <w:rPr>
                <w:rFonts w:cs="Times New Roman"/>
                <w:b/>
                <w:sz w:val="21"/>
              </w:rPr>
            </w:pPr>
            <w:r>
              <w:rPr>
                <w:rFonts w:cs="Times New Roman"/>
                <w:b/>
                <w:sz w:val="21"/>
                <w:lang w:bidi="ar"/>
              </w:rPr>
              <w:t>6</w:t>
            </w:r>
          </w:p>
        </w:tc>
        <w:tc>
          <w:tcPr>
            <w:tcW w:w="391" w:type="pct"/>
            <w:tcBorders>
              <w:top w:val="single" w:color="auto" w:sz="12" w:space="0"/>
              <w:left w:val="single" w:color="auto" w:sz="4" w:space="0"/>
              <w:bottom w:val="single" w:color="auto" w:sz="4" w:space="0"/>
              <w:right w:val="single" w:color="auto" w:sz="4" w:space="0"/>
            </w:tcBorders>
            <w:vAlign w:val="center"/>
          </w:tcPr>
          <w:p w14:paraId="63B951C1">
            <w:pPr>
              <w:widowControl/>
              <w:spacing w:line="240" w:lineRule="auto"/>
              <w:ind w:firstLine="0" w:firstLineChars="0"/>
              <w:jc w:val="center"/>
              <w:rPr>
                <w:rFonts w:cs="Times New Roman"/>
                <w:b/>
                <w:sz w:val="21"/>
              </w:rPr>
            </w:pPr>
            <w:r>
              <w:rPr>
                <w:rFonts w:cs="Times New Roman"/>
                <w:b/>
                <w:sz w:val="21"/>
                <w:lang w:bidi="ar"/>
              </w:rPr>
              <w:t>7</w:t>
            </w:r>
          </w:p>
        </w:tc>
        <w:tc>
          <w:tcPr>
            <w:tcW w:w="391" w:type="pct"/>
            <w:tcBorders>
              <w:top w:val="single" w:color="auto" w:sz="12" w:space="0"/>
              <w:left w:val="single" w:color="auto" w:sz="4" w:space="0"/>
              <w:bottom w:val="single" w:color="auto" w:sz="4" w:space="0"/>
              <w:right w:val="single" w:color="auto" w:sz="4" w:space="0"/>
            </w:tcBorders>
            <w:vAlign w:val="center"/>
          </w:tcPr>
          <w:p w14:paraId="578253B2">
            <w:pPr>
              <w:widowControl/>
              <w:spacing w:line="240" w:lineRule="auto"/>
              <w:ind w:firstLine="0" w:firstLineChars="0"/>
              <w:jc w:val="center"/>
              <w:rPr>
                <w:rFonts w:cs="Times New Roman"/>
                <w:b/>
                <w:sz w:val="21"/>
              </w:rPr>
            </w:pPr>
            <w:r>
              <w:rPr>
                <w:rFonts w:cs="Times New Roman"/>
                <w:b/>
                <w:sz w:val="21"/>
                <w:lang w:bidi="ar"/>
              </w:rPr>
              <w:t>8</w:t>
            </w:r>
          </w:p>
        </w:tc>
        <w:tc>
          <w:tcPr>
            <w:tcW w:w="391" w:type="pct"/>
            <w:tcBorders>
              <w:top w:val="single" w:color="auto" w:sz="12" w:space="0"/>
              <w:left w:val="single" w:color="auto" w:sz="4" w:space="0"/>
              <w:bottom w:val="single" w:color="auto" w:sz="4" w:space="0"/>
              <w:right w:val="single" w:color="auto" w:sz="4" w:space="0"/>
            </w:tcBorders>
            <w:vAlign w:val="center"/>
          </w:tcPr>
          <w:p w14:paraId="3DD1B3CC">
            <w:pPr>
              <w:widowControl/>
              <w:spacing w:line="240" w:lineRule="auto"/>
              <w:ind w:firstLine="0" w:firstLineChars="0"/>
              <w:jc w:val="center"/>
              <w:rPr>
                <w:rFonts w:cs="Times New Roman"/>
                <w:b/>
                <w:sz w:val="21"/>
              </w:rPr>
            </w:pPr>
            <w:r>
              <w:rPr>
                <w:rFonts w:cs="Times New Roman"/>
                <w:b/>
                <w:sz w:val="21"/>
                <w:lang w:bidi="ar"/>
              </w:rPr>
              <w:t>9</w:t>
            </w:r>
          </w:p>
        </w:tc>
        <w:tc>
          <w:tcPr>
            <w:tcW w:w="391" w:type="pct"/>
            <w:tcBorders>
              <w:top w:val="single" w:color="auto" w:sz="12" w:space="0"/>
              <w:left w:val="single" w:color="auto" w:sz="4" w:space="0"/>
              <w:bottom w:val="single" w:color="auto" w:sz="4" w:space="0"/>
              <w:right w:val="single" w:color="auto" w:sz="4" w:space="0"/>
            </w:tcBorders>
            <w:vAlign w:val="center"/>
          </w:tcPr>
          <w:p w14:paraId="30EB74AC">
            <w:pPr>
              <w:widowControl/>
              <w:spacing w:line="240" w:lineRule="auto"/>
              <w:ind w:firstLine="0" w:firstLineChars="0"/>
              <w:jc w:val="center"/>
              <w:rPr>
                <w:rFonts w:cs="Times New Roman"/>
                <w:b/>
                <w:sz w:val="21"/>
              </w:rPr>
            </w:pPr>
            <w:r>
              <w:rPr>
                <w:rFonts w:cs="Times New Roman"/>
                <w:b/>
                <w:sz w:val="21"/>
                <w:lang w:bidi="ar"/>
              </w:rPr>
              <w:t>10</w:t>
            </w:r>
          </w:p>
        </w:tc>
        <w:tc>
          <w:tcPr>
            <w:tcW w:w="391" w:type="pct"/>
            <w:tcBorders>
              <w:top w:val="single" w:color="auto" w:sz="12" w:space="0"/>
              <w:left w:val="single" w:color="auto" w:sz="4" w:space="0"/>
              <w:bottom w:val="single" w:color="auto" w:sz="4" w:space="0"/>
              <w:right w:val="single" w:color="auto" w:sz="4" w:space="0"/>
            </w:tcBorders>
            <w:vAlign w:val="center"/>
          </w:tcPr>
          <w:p w14:paraId="53E7C2F9">
            <w:pPr>
              <w:widowControl/>
              <w:spacing w:line="240" w:lineRule="auto"/>
              <w:ind w:firstLine="0" w:firstLineChars="0"/>
              <w:jc w:val="center"/>
              <w:rPr>
                <w:rFonts w:cs="Times New Roman"/>
                <w:b/>
                <w:sz w:val="21"/>
              </w:rPr>
            </w:pPr>
            <w:r>
              <w:rPr>
                <w:rFonts w:cs="Times New Roman"/>
                <w:b/>
                <w:sz w:val="21"/>
                <w:lang w:bidi="ar"/>
              </w:rPr>
              <w:t>11</w:t>
            </w:r>
          </w:p>
        </w:tc>
        <w:tc>
          <w:tcPr>
            <w:tcW w:w="358" w:type="pct"/>
            <w:tcBorders>
              <w:top w:val="single" w:color="auto" w:sz="12" w:space="0"/>
              <w:left w:val="single" w:color="auto" w:sz="4" w:space="0"/>
              <w:bottom w:val="single" w:color="auto" w:sz="4" w:space="0"/>
              <w:right w:val="nil"/>
            </w:tcBorders>
            <w:vAlign w:val="center"/>
          </w:tcPr>
          <w:p w14:paraId="7D2FB826">
            <w:pPr>
              <w:widowControl/>
              <w:spacing w:line="240" w:lineRule="auto"/>
              <w:ind w:firstLine="0" w:firstLineChars="0"/>
              <w:jc w:val="center"/>
              <w:rPr>
                <w:rFonts w:cs="Times New Roman"/>
                <w:b/>
                <w:sz w:val="21"/>
              </w:rPr>
            </w:pPr>
            <w:r>
              <w:rPr>
                <w:rFonts w:cs="Times New Roman"/>
                <w:b/>
                <w:sz w:val="21"/>
                <w:lang w:bidi="ar"/>
              </w:rPr>
              <w:t>12</w:t>
            </w:r>
          </w:p>
        </w:tc>
      </w:tr>
      <w:tr w14:paraId="55B7825C">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194" w:hRule="atLeast"/>
        </w:trPr>
        <w:tc>
          <w:tcPr>
            <w:tcW w:w="438" w:type="pct"/>
            <w:tcBorders>
              <w:top w:val="single" w:color="auto" w:sz="4" w:space="0"/>
              <w:left w:val="nil"/>
              <w:bottom w:val="single" w:color="auto" w:sz="12" w:space="0"/>
              <w:right w:val="single" w:color="auto" w:sz="4" w:space="0"/>
            </w:tcBorders>
            <w:vAlign w:val="center"/>
          </w:tcPr>
          <w:p w14:paraId="042045A6">
            <w:pPr>
              <w:widowControl/>
              <w:spacing w:line="240" w:lineRule="auto"/>
              <w:ind w:firstLine="0" w:firstLineChars="0"/>
              <w:jc w:val="center"/>
              <w:rPr>
                <w:rFonts w:cs="Times New Roman"/>
                <w:sz w:val="21"/>
              </w:rPr>
            </w:pPr>
            <w:r>
              <w:rPr>
                <w:rFonts w:cs="Times New Roman"/>
                <w:sz w:val="21"/>
                <w:lang w:bidi="ar"/>
              </w:rPr>
              <w:t>温度（℃）</w:t>
            </w:r>
          </w:p>
        </w:tc>
        <w:tc>
          <w:tcPr>
            <w:tcW w:w="358" w:type="pct"/>
            <w:tcBorders>
              <w:top w:val="single" w:color="auto" w:sz="4" w:space="0"/>
              <w:left w:val="single" w:color="auto" w:sz="4" w:space="0"/>
              <w:bottom w:val="single" w:color="auto" w:sz="12" w:space="0"/>
              <w:right w:val="single" w:color="auto" w:sz="4" w:space="0"/>
            </w:tcBorders>
            <w:vAlign w:val="center"/>
          </w:tcPr>
          <w:p w14:paraId="651CB6B0">
            <w:pPr>
              <w:widowControl/>
              <w:spacing w:line="240" w:lineRule="auto"/>
              <w:ind w:firstLine="0" w:firstLineChars="0"/>
              <w:jc w:val="center"/>
              <w:rPr>
                <w:sz w:val="21"/>
                <w:szCs w:val="20"/>
              </w:rPr>
            </w:pPr>
            <w:r>
              <w:rPr>
                <w:sz w:val="21"/>
                <w:szCs w:val="20"/>
              </w:rPr>
              <w:t>2.95</w:t>
            </w:r>
          </w:p>
        </w:tc>
        <w:tc>
          <w:tcPr>
            <w:tcW w:w="359" w:type="pct"/>
            <w:tcBorders>
              <w:top w:val="single" w:color="auto" w:sz="4" w:space="0"/>
              <w:left w:val="single" w:color="auto" w:sz="4" w:space="0"/>
              <w:bottom w:val="single" w:color="auto" w:sz="12" w:space="0"/>
              <w:right w:val="single" w:color="auto" w:sz="4" w:space="0"/>
            </w:tcBorders>
            <w:vAlign w:val="center"/>
          </w:tcPr>
          <w:p w14:paraId="19995F6C">
            <w:pPr>
              <w:widowControl/>
              <w:spacing w:line="240" w:lineRule="auto"/>
              <w:ind w:firstLine="0" w:firstLineChars="0"/>
              <w:jc w:val="center"/>
              <w:rPr>
                <w:sz w:val="21"/>
                <w:szCs w:val="20"/>
              </w:rPr>
            </w:pPr>
            <w:r>
              <w:rPr>
                <w:sz w:val="21"/>
                <w:szCs w:val="20"/>
              </w:rPr>
              <w:t>4.12</w:t>
            </w:r>
          </w:p>
        </w:tc>
        <w:tc>
          <w:tcPr>
            <w:tcW w:w="359" w:type="pct"/>
            <w:tcBorders>
              <w:top w:val="single" w:color="auto" w:sz="4" w:space="0"/>
              <w:left w:val="single" w:color="auto" w:sz="4" w:space="0"/>
              <w:bottom w:val="single" w:color="auto" w:sz="12" w:space="0"/>
              <w:right w:val="single" w:color="auto" w:sz="4" w:space="0"/>
            </w:tcBorders>
            <w:vAlign w:val="center"/>
          </w:tcPr>
          <w:p w14:paraId="2BEE71C6">
            <w:pPr>
              <w:widowControl/>
              <w:spacing w:line="240" w:lineRule="auto"/>
              <w:ind w:firstLine="0" w:firstLineChars="0"/>
              <w:jc w:val="center"/>
              <w:rPr>
                <w:sz w:val="21"/>
                <w:szCs w:val="20"/>
              </w:rPr>
            </w:pPr>
            <w:r>
              <w:rPr>
                <w:sz w:val="21"/>
                <w:szCs w:val="20"/>
              </w:rPr>
              <w:t>11.35</w:t>
            </w:r>
          </w:p>
        </w:tc>
        <w:tc>
          <w:tcPr>
            <w:tcW w:w="391" w:type="pct"/>
            <w:tcBorders>
              <w:top w:val="single" w:color="auto" w:sz="4" w:space="0"/>
              <w:left w:val="single" w:color="auto" w:sz="4" w:space="0"/>
              <w:bottom w:val="single" w:color="auto" w:sz="12" w:space="0"/>
              <w:right w:val="single" w:color="auto" w:sz="4" w:space="0"/>
            </w:tcBorders>
            <w:vAlign w:val="center"/>
          </w:tcPr>
          <w:p w14:paraId="758F93F7">
            <w:pPr>
              <w:widowControl/>
              <w:spacing w:line="240" w:lineRule="auto"/>
              <w:ind w:firstLine="0" w:firstLineChars="0"/>
              <w:jc w:val="center"/>
              <w:rPr>
                <w:sz w:val="21"/>
                <w:szCs w:val="20"/>
              </w:rPr>
            </w:pPr>
            <w:r>
              <w:rPr>
                <w:sz w:val="21"/>
                <w:szCs w:val="20"/>
              </w:rPr>
              <w:t>17.43</w:t>
            </w:r>
          </w:p>
        </w:tc>
        <w:tc>
          <w:tcPr>
            <w:tcW w:w="391" w:type="pct"/>
            <w:tcBorders>
              <w:top w:val="single" w:color="auto" w:sz="4" w:space="0"/>
              <w:left w:val="single" w:color="auto" w:sz="4" w:space="0"/>
              <w:bottom w:val="single" w:color="auto" w:sz="12" w:space="0"/>
              <w:right w:val="single" w:color="auto" w:sz="4" w:space="0"/>
            </w:tcBorders>
            <w:vAlign w:val="center"/>
          </w:tcPr>
          <w:p w14:paraId="202C5F2C">
            <w:pPr>
              <w:widowControl/>
              <w:spacing w:line="240" w:lineRule="auto"/>
              <w:ind w:firstLine="0" w:firstLineChars="0"/>
              <w:jc w:val="center"/>
              <w:rPr>
                <w:sz w:val="21"/>
                <w:szCs w:val="20"/>
              </w:rPr>
            </w:pPr>
            <w:r>
              <w:rPr>
                <w:sz w:val="21"/>
                <w:szCs w:val="20"/>
              </w:rPr>
              <w:t>21.24</w:t>
            </w:r>
          </w:p>
        </w:tc>
        <w:tc>
          <w:tcPr>
            <w:tcW w:w="391" w:type="pct"/>
            <w:tcBorders>
              <w:top w:val="single" w:color="auto" w:sz="4" w:space="0"/>
              <w:left w:val="single" w:color="auto" w:sz="4" w:space="0"/>
              <w:bottom w:val="single" w:color="auto" w:sz="12" w:space="0"/>
              <w:right w:val="single" w:color="auto" w:sz="4" w:space="0"/>
            </w:tcBorders>
            <w:vAlign w:val="center"/>
          </w:tcPr>
          <w:p w14:paraId="614BD8F3">
            <w:pPr>
              <w:widowControl/>
              <w:spacing w:line="240" w:lineRule="auto"/>
              <w:ind w:firstLine="0" w:firstLineChars="0"/>
              <w:jc w:val="center"/>
              <w:rPr>
                <w:sz w:val="21"/>
                <w:szCs w:val="20"/>
              </w:rPr>
            </w:pPr>
            <w:r>
              <w:rPr>
                <w:sz w:val="21"/>
                <w:szCs w:val="20"/>
              </w:rPr>
              <w:t>25.71</w:t>
            </w:r>
          </w:p>
        </w:tc>
        <w:tc>
          <w:tcPr>
            <w:tcW w:w="391" w:type="pct"/>
            <w:tcBorders>
              <w:top w:val="single" w:color="auto" w:sz="4" w:space="0"/>
              <w:left w:val="single" w:color="auto" w:sz="4" w:space="0"/>
              <w:bottom w:val="single" w:color="auto" w:sz="12" w:space="0"/>
              <w:right w:val="single" w:color="auto" w:sz="4" w:space="0"/>
            </w:tcBorders>
            <w:vAlign w:val="center"/>
          </w:tcPr>
          <w:p w14:paraId="35CEC46F">
            <w:pPr>
              <w:widowControl/>
              <w:spacing w:line="240" w:lineRule="auto"/>
              <w:ind w:firstLine="0" w:firstLineChars="0"/>
              <w:jc w:val="center"/>
              <w:rPr>
                <w:sz w:val="21"/>
                <w:szCs w:val="20"/>
              </w:rPr>
            </w:pPr>
            <w:r>
              <w:rPr>
                <w:sz w:val="21"/>
                <w:szCs w:val="20"/>
              </w:rPr>
              <w:t>30.50</w:t>
            </w:r>
          </w:p>
        </w:tc>
        <w:tc>
          <w:tcPr>
            <w:tcW w:w="391" w:type="pct"/>
            <w:tcBorders>
              <w:top w:val="single" w:color="auto" w:sz="4" w:space="0"/>
              <w:left w:val="single" w:color="auto" w:sz="4" w:space="0"/>
              <w:bottom w:val="single" w:color="auto" w:sz="12" w:space="0"/>
              <w:right w:val="single" w:color="auto" w:sz="4" w:space="0"/>
            </w:tcBorders>
            <w:vAlign w:val="center"/>
          </w:tcPr>
          <w:p w14:paraId="5852AE37">
            <w:pPr>
              <w:widowControl/>
              <w:spacing w:line="240" w:lineRule="auto"/>
              <w:ind w:firstLine="0" w:firstLineChars="0"/>
              <w:jc w:val="center"/>
              <w:rPr>
                <w:sz w:val="21"/>
                <w:szCs w:val="20"/>
              </w:rPr>
            </w:pPr>
            <w:r>
              <w:rPr>
                <w:sz w:val="21"/>
                <w:szCs w:val="20"/>
              </w:rPr>
              <w:t>30.35</w:t>
            </w:r>
          </w:p>
        </w:tc>
        <w:tc>
          <w:tcPr>
            <w:tcW w:w="391" w:type="pct"/>
            <w:tcBorders>
              <w:top w:val="single" w:color="auto" w:sz="4" w:space="0"/>
              <w:left w:val="single" w:color="auto" w:sz="4" w:space="0"/>
              <w:bottom w:val="single" w:color="auto" w:sz="12" w:space="0"/>
              <w:right w:val="single" w:color="auto" w:sz="4" w:space="0"/>
            </w:tcBorders>
            <w:vAlign w:val="center"/>
          </w:tcPr>
          <w:p w14:paraId="76F2504A">
            <w:pPr>
              <w:widowControl/>
              <w:spacing w:line="240" w:lineRule="auto"/>
              <w:ind w:firstLine="0" w:firstLineChars="0"/>
              <w:jc w:val="center"/>
              <w:rPr>
                <w:sz w:val="21"/>
                <w:szCs w:val="20"/>
              </w:rPr>
            </w:pPr>
            <w:r>
              <w:rPr>
                <w:sz w:val="21"/>
                <w:szCs w:val="20"/>
              </w:rPr>
              <w:t>26.26</w:t>
            </w:r>
          </w:p>
        </w:tc>
        <w:tc>
          <w:tcPr>
            <w:tcW w:w="391" w:type="pct"/>
            <w:tcBorders>
              <w:top w:val="single" w:color="auto" w:sz="4" w:space="0"/>
              <w:left w:val="single" w:color="auto" w:sz="4" w:space="0"/>
              <w:bottom w:val="single" w:color="auto" w:sz="12" w:space="0"/>
              <w:right w:val="single" w:color="auto" w:sz="4" w:space="0"/>
            </w:tcBorders>
            <w:vAlign w:val="center"/>
          </w:tcPr>
          <w:p w14:paraId="48FF1EB1">
            <w:pPr>
              <w:widowControl/>
              <w:spacing w:line="240" w:lineRule="auto"/>
              <w:ind w:firstLine="0" w:firstLineChars="0"/>
              <w:jc w:val="center"/>
              <w:rPr>
                <w:sz w:val="21"/>
                <w:szCs w:val="20"/>
              </w:rPr>
            </w:pPr>
            <w:r>
              <w:rPr>
                <w:sz w:val="21"/>
                <w:szCs w:val="20"/>
              </w:rPr>
              <w:t>16.75</w:t>
            </w:r>
          </w:p>
        </w:tc>
        <w:tc>
          <w:tcPr>
            <w:tcW w:w="391" w:type="pct"/>
            <w:tcBorders>
              <w:top w:val="single" w:color="auto" w:sz="4" w:space="0"/>
              <w:left w:val="single" w:color="auto" w:sz="4" w:space="0"/>
              <w:bottom w:val="single" w:color="auto" w:sz="12" w:space="0"/>
              <w:right w:val="single" w:color="auto" w:sz="4" w:space="0"/>
            </w:tcBorders>
            <w:vAlign w:val="center"/>
          </w:tcPr>
          <w:p w14:paraId="7E495738">
            <w:pPr>
              <w:widowControl/>
              <w:spacing w:line="240" w:lineRule="auto"/>
              <w:ind w:firstLine="0" w:firstLineChars="0"/>
              <w:jc w:val="center"/>
              <w:rPr>
                <w:sz w:val="21"/>
                <w:szCs w:val="20"/>
              </w:rPr>
            </w:pPr>
            <w:r>
              <w:rPr>
                <w:sz w:val="21"/>
                <w:szCs w:val="20"/>
              </w:rPr>
              <w:t>12.22</w:t>
            </w:r>
          </w:p>
        </w:tc>
        <w:tc>
          <w:tcPr>
            <w:tcW w:w="358" w:type="pct"/>
            <w:tcBorders>
              <w:top w:val="single" w:color="auto" w:sz="4" w:space="0"/>
              <w:left w:val="single" w:color="auto" w:sz="4" w:space="0"/>
              <w:bottom w:val="single" w:color="auto" w:sz="12" w:space="0"/>
              <w:right w:val="nil"/>
            </w:tcBorders>
            <w:vAlign w:val="center"/>
          </w:tcPr>
          <w:p w14:paraId="5EA40743">
            <w:pPr>
              <w:widowControl/>
              <w:spacing w:line="240" w:lineRule="auto"/>
              <w:ind w:firstLine="0" w:firstLineChars="0"/>
              <w:jc w:val="center"/>
              <w:rPr>
                <w:sz w:val="21"/>
                <w:szCs w:val="20"/>
              </w:rPr>
            </w:pPr>
            <w:r>
              <w:rPr>
                <w:sz w:val="21"/>
                <w:szCs w:val="20"/>
              </w:rPr>
              <w:t>3.65</w:t>
            </w:r>
          </w:p>
        </w:tc>
      </w:tr>
    </w:tbl>
    <w:p w14:paraId="7C10E846">
      <w:pPr>
        <w:ind w:firstLine="0" w:firstLineChars="0"/>
        <w:jc w:val="center"/>
        <w:rPr>
          <w:rFonts w:cs="Times New Roman"/>
          <w:b/>
          <w:lang w:bidi="ar"/>
        </w:rPr>
      </w:pPr>
      <w:r>
        <w:rPr>
          <w:rFonts w:cs="Times New Roman"/>
          <w:b/>
          <w:lang w:bidi="ar"/>
        </w:rPr>
        <w:t>表6.2.1-5 年平均风速的月变化</w:t>
      </w:r>
    </w:p>
    <w:tbl>
      <w:tblPr>
        <w:tblStyle w:val="88"/>
        <w:tblW w:w="5000" w:type="pct"/>
        <w:tblInd w:w="0" w:type="dxa"/>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Layout w:type="autofit"/>
        <w:tblCellMar>
          <w:top w:w="57" w:type="dxa"/>
          <w:left w:w="108" w:type="dxa"/>
          <w:bottom w:w="57" w:type="dxa"/>
          <w:right w:w="108" w:type="dxa"/>
        </w:tblCellMar>
      </w:tblPr>
      <w:tblGrid>
        <w:gridCol w:w="960"/>
        <w:gridCol w:w="749"/>
        <w:gridCol w:w="749"/>
        <w:gridCol w:w="751"/>
        <w:gridCol w:w="751"/>
        <w:gridCol w:w="751"/>
        <w:gridCol w:w="751"/>
        <w:gridCol w:w="751"/>
        <w:gridCol w:w="751"/>
        <w:gridCol w:w="751"/>
        <w:gridCol w:w="751"/>
        <w:gridCol w:w="752"/>
        <w:gridCol w:w="744"/>
      </w:tblGrid>
      <w:tr w14:paraId="756933DA">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blHeader/>
        </w:trPr>
        <w:tc>
          <w:tcPr>
            <w:tcW w:w="482" w:type="pct"/>
            <w:tcBorders>
              <w:top w:val="single" w:color="auto" w:sz="12" w:space="0"/>
              <w:left w:val="nil"/>
              <w:bottom w:val="single" w:color="auto" w:sz="4" w:space="0"/>
              <w:right w:val="single" w:color="auto" w:sz="4" w:space="0"/>
            </w:tcBorders>
            <w:vAlign w:val="center"/>
          </w:tcPr>
          <w:p w14:paraId="2FABB201">
            <w:pPr>
              <w:widowControl/>
              <w:spacing w:line="240" w:lineRule="auto"/>
              <w:ind w:firstLine="0" w:firstLineChars="0"/>
              <w:jc w:val="center"/>
              <w:rPr>
                <w:rFonts w:cs="Times New Roman"/>
                <w:b/>
                <w:sz w:val="21"/>
              </w:rPr>
            </w:pPr>
            <w:r>
              <w:rPr>
                <w:rFonts w:cs="Times New Roman"/>
                <w:b/>
                <w:sz w:val="21"/>
                <w:lang w:bidi="ar"/>
              </w:rPr>
              <w:t>月份</w:t>
            </w:r>
          </w:p>
        </w:tc>
        <w:tc>
          <w:tcPr>
            <w:tcW w:w="376" w:type="pct"/>
            <w:tcBorders>
              <w:top w:val="single" w:color="auto" w:sz="12" w:space="0"/>
              <w:left w:val="single" w:color="auto" w:sz="4" w:space="0"/>
              <w:bottom w:val="single" w:color="auto" w:sz="4" w:space="0"/>
              <w:right w:val="single" w:color="auto" w:sz="4" w:space="0"/>
            </w:tcBorders>
            <w:vAlign w:val="center"/>
          </w:tcPr>
          <w:p w14:paraId="68D88B7B">
            <w:pPr>
              <w:widowControl/>
              <w:spacing w:line="240" w:lineRule="auto"/>
              <w:ind w:firstLine="0" w:firstLineChars="0"/>
              <w:jc w:val="center"/>
              <w:rPr>
                <w:rFonts w:cs="Times New Roman"/>
                <w:b/>
                <w:sz w:val="21"/>
              </w:rPr>
            </w:pPr>
            <w:r>
              <w:rPr>
                <w:rFonts w:cs="Times New Roman"/>
                <w:b/>
                <w:sz w:val="21"/>
                <w:lang w:bidi="ar"/>
              </w:rPr>
              <w:t>1</w:t>
            </w:r>
          </w:p>
        </w:tc>
        <w:tc>
          <w:tcPr>
            <w:tcW w:w="376" w:type="pct"/>
            <w:tcBorders>
              <w:top w:val="single" w:color="auto" w:sz="12" w:space="0"/>
              <w:left w:val="single" w:color="auto" w:sz="4" w:space="0"/>
              <w:bottom w:val="single" w:color="auto" w:sz="4" w:space="0"/>
              <w:right w:val="single" w:color="auto" w:sz="4" w:space="0"/>
            </w:tcBorders>
            <w:vAlign w:val="center"/>
          </w:tcPr>
          <w:p w14:paraId="566BD396">
            <w:pPr>
              <w:widowControl/>
              <w:spacing w:line="240" w:lineRule="auto"/>
              <w:ind w:firstLine="0" w:firstLineChars="0"/>
              <w:jc w:val="center"/>
              <w:rPr>
                <w:rFonts w:cs="Times New Roman"/>
                <w:b/>
                <w:sz w:val="21"/>
              </w:rPr>
            </w:pPr>
            <w:r>
              <w:rPr>
                <w:rFonts w:cs="Times New Roman"/>
                <w:b/>
                <w:sz w:val="21"/>
                <w:lang w:bidi="ar"/>
              </w:rPr>
              <w:t>2</w:t>
            </w:r>
          </w:p>
        </w:tc>
        <w:tc>
          <w:tcPr>
            <w:tcW w:w="377" w:type="pct"/>
            <w:tcBorders>
              <w:top w:val="single" w:color="auto" w:sz="12" w:space="0"/>
              <w:left w:val="single" w:color="auto" w:sz="4" w:space="0"/>
              <w:bottom w:val="single" w:color="auto" w:sz="4" w:space="0"/>
              <w:right w:val="single" w:color="auto" w:sz="4" w:space="0"/>
            </w:tcBorders>
            <w:vAlign w:val="center"/>
          </w:tcPr>
          <w:p w14:paraId="01A0FC89">
            <w:pPr>
              <w:widowControl/>
              <w:spacing w:line="240" w:lineRule="auto"/>
              <w:ind w:firstLine="0" w:firstLineChars="0"/>
              <w:jc w:val="center"/>
              <w:rPr>
                <w:rFonts w:cs="Times New Roman"/>
                <w:b/>
                <w:sz w:val="21"/>
              </w:rPr>
            </w:pPr>
            <w:r>
              <w:rPr>
                <w:rFonts w:cs="Times New Roman"/>
                <w:b/>
                <w:sz w:val="21"/>
                <w:lang w:bidi="ar"/>
              </w:rPr>
              <w:t>3</w:t>
            </w:r>
          </w:p>
        </w:tc>
        <w:tc>
          <w:tcPr>
            <w:tcW w:w="377" w:type="pct"/>
            <w:tcBorders>
              <w:top w:val="single" w:color="auto" w:sz="12" w:space="0"/>
              <w:left w:val="single" w:color="auto" w:sz="4" w:space="0"/>
              <w:bottom w:val="single" w:color="auto" w:sz="4" w:space="0"/>
              <w:right w:val="single" w:color="auto" w:sz="4" w:space="0"/>
            </w:tcBorders>
            <w:vAlign w:val="center"/>
          </w:tcPr>
          <w:p w14:paraId="1804BB7C">
            <w:pPr>
              <w:widowControl/>
              <w:spacing w:line="240" w:lineRule="auto"/>
              <w:ind w:firstLine="0" w:firstLineChars="0"/>
              <w:jc w:val="center"/>
              <w:rPr>
                <w:rFonts w:cs="Times New Roman"/>
                <w:b/>
                <w:sz w:val="21"/>
              </w:rPr>
            </w:pPr>
            <w:r>
              <w:rPr>
                <w:rFonts w:cs="Times New Roman"/>
                <w:b/>
                <w:sz w:val="21"/>
                <w:lang w:bidi="ar"/>
              </w:rPr>
              <w:t>4</w:t>
            </w:r>
          </w:p>
        </w:tc>
        <w:tc>
          <w:tcPr>
            <w:tcW w:w="377" w:type="pct"/>
            <w:tcBorders>
              <w:top w:val="single" w:color="auto" w:sz="12" w:space="0"/>
              <w:left w:val="single" w:color="auto" w:sz="4" w:space="0"/>
              <w:bottom w:val="single" w:color="auto" w:sz="4" w:space="0"/>
              <w:right w:val="single" w:color="auto" w:sz="4" w:space="0"/>
            </w:tcBorders>
            <w:vAlign w:val="center"/>
          </w:tcPr>
          <w:p w14:paraId="089941DE">
            <w:pPr>
              <w:widowControl/>
              <w:spacing w:line="240" w:lineRule="auto"/>
              <w:ind w:firstLine="0" w:firstLineChars="0"/>
              <w:jc w:val="center"/>
              <w:rPr>
                <w:rFonts w:cs="Times New Roman"/>
                <w:b/>
                <w:sz w:val="21"/>
              </w:rPr>
            </w:pPr>
            <w:r>
              <w:rPr>
                <w:rFonts w:cs="Times New Roman"/>
                <w:b/>
                <w:sz w:val="21"/>
                <w:lang w:bidi="ar"/>
              </w:rPr>
              <w:t>5</w:t>
            </w:r>
          </w:p>
        </w:tc>
        <w:tc>
          <w:tcPr>
            <w:tcW w:w="377" w:type="pct"/>
            <w:tcBorders>
              <w:top w:val="single" w:color="auto" w:sz="12" w:space="0"/>
              <w:left w:val="single" w:color="auto" w:sz="4" w:space="0"/>
              <w:bottom w:val="single" w:color="auto" w:sz="4" w:space="0"/>
              <w:right w:val="single" w:color="auto" w:sz="4" w:space="0"/>
            </w:tcBorders>
            <w:vAlign w:val="center"/>
          </w:tcPr>
          <w:p w14:paraId="7A809B01">
            <w:pPr>
              <w:widowControl/>
              <w:spacing w:line="240" w:lineRule="auto"/>
              <w:ind w:firstLine="0" w:firstLineChars="0"/>
              <w:jc w:val="center"/>
              <w:rPr>
                <w:rFonts w:cs="Times New Roman"/>
                <w:b/>
                <w:sz w:val="21"/>
              </w:rPr>
            </w:pPr>
            <w:r>
              <w:rPr>
                <w:rFonts w:cs="Times New Roman"/>
                <w:b/>
                <w:sz w:val="21"/>
                <w:lang w:bidi="ar"/>
              </w:rPr>
              <w:t>6</w:t>
            </w:r>
          </w:p>
        </w:tc>
        <w:tc>
          <w:tcPr>
            <w:tcW w:w="377" w:type="pct"/>
            <w:tcBorders>
              <w:top w:val="single" w:color="auto" w:sz="12" w:space="0"/>
              <w:left w:val="single" w:color="auto" w:sz="4" w:space="0"/>
              <w:bottom w:val="single" w:color="auto" w:sz="4" w:space="0"/>
              <w:right w:val="single" w:color="auto" w:sz="4" w:space="0"/>
            </w:tcBorders>
            <w:vAlign w:val="center"/>
          </w:tcPr>
          <w:p w14:paraId="32C76425">
            <w:pPr>
              <w:widowControl/>
              <w:spacing w:line="240" w:lineRule="auto"/>
              <w:ind w:firstLine="0" w:firstLineChars="0"/>
              <w:jc w:val="center"/>
              <w:rPr>
                <w:rFonts w:cs="Times New Roman"/>
                <w:b/>
                <w:sz w:val="21"/>
              </w:rPr>
            </w:pPr>
            <w:r>
              <w:rPr>
                <w:rFonts w:cs="Times New Roman"/>
                <w:b/>
                <w:sz w:val="21"/>
                <w:lang w:bidi="ar"/>
              </w:rPr>
              <w:t>7</w:t>
            </w:r>
          </w:p>
        </w:tc>
        <w:tc>
          <w:tcPr>
            <w:tcW w:w="377" w:type="pct"/>
            <w:tcBorders>
              <w:top w:val="single" w:color="auto" w:sz="12" w:space="0"/>
              <w:left w:val="single" w:color="auto" w:sz="4" w:space="0"/>
              <w:bottom w:val="single" w:color="auto" w:sz="4" w:space="0"/>
              <w:right w:val="single" w:color="auto" w:sz="4" w:space="0"/>
            </w:tcBorders>
            <w:vAlign w:val="center"/>
          </w:tcPr>
          <w:p w14:paraId="2659BB88">
            <w:pPr>
              <w:widowControl/>
              <w:spacing w:line="240" w:lineRule="auto"/>
              <w:ind w:firstLine="0" w:firstLineChars="0"/>
              <w:jc w:val="center"/>
              <w:rPr>
                <w:rFonts w:cs="Times New Roman"/>
                <w:b/>
                <w:sz w:val="21"/>
              </w:rPr>
            </w:pPr>
            <w:r>
              <w:rPr>
                <w:rFonts w:cs="Times New Roman"/>
                <w:b/>
                <w:sz w:val="21"/>
                <w:lang w:bidi="ar"/>
              </w:rPr>
              <w:t>8</w:t>
            </w:r>
          </w:p>
        </w:tc>
        <w:tc>
          <w:tcPr>
            <w:tcW w:w="377" w:type="pct"/>
            <w:tcBorders>
              <w:top w:val="single" w:color="auto" w:sz="12" w:space="0"/>
              <w:left w:val="single" w:color="auto" w:sz="4" w:space="0"/>
              <w:bottom w:val="single" w:color="auto" w:sz="4" w:space="0"/>
              <w:right w:val="single" w:color="auto" w:sz="4" w:space="0"/>
            </w:tcBorders>
            <w:vAlign w:val="center"/>
          </w:tcPr>
          <w:p w14:paraId="5B7C0CF2">
            <w:pPr>
              <w:widowControl/>
              <w:spacing w:line="240" w:lineRule="auto"/>
              <w:ind w:firstLine="0" w:firstLineChars="0"/>
              <w:jc w:val="center"/>
              <w:rPr>
                <w:rFonts w:cs="Times New Roman"/>
                <w:b/>
                <w:sz w:val="21"/>
              </w:rPr>
            </w:pPr>
            <w:r>
              <w:rPr>
                <w:rFonts w:cs="Times New Roman"/>
                <w:b/>
                <w:sz w:val="21"/>
                <w:lang w:bidi="ar"/>
              </w:rPr>
              <w:t>9</w:t>
            </w:r>
          </w:p>
        </w:tc>
        <w:tc>
          <w:tcPr>
            <w:tcW w:w="377" w:type="pct"/>
            <w:tcBorders>
              <w:top w:val="single" w:color="auto" w:sz="12" w:space="0"/>
              <w:left w:val="single" w:color="auto" w:sz="4" w:space="0"/>
              <w:bottom w:val="single" w:color="auto" w:sz="4" w:space="0"/>
              <w:right w:val="single" w:color="auto" w:sz="4" w:space="0"/>
            </w:tcBorders>
            <w:vAlign w:val="center"/>
          </w:tcPr>
          <w:p w14:paraId="41099720">
            <w:pPr>
              <w:widowControl/>
              <w:spacing w:line="240" w:lineRule="auto"/>
              <w:ind w:firstLine="0" w:firstLineChars="0"/>
              <w:jc w:val="center"/>
              <w:rPr>
                <w:rFonts w:cs="Times New Roman"/>
                <w:b/>
                <w:sz w:val="21"/>
              </w:rPr>
            </w:pPr>
            <w:r>
              <w:rPr>
                <w:rFonts w:cs="Times New Roman"/>
                <w:b/>
                <w:sz w:val="21"/>
                <w:lang w:bidi="ar"/>
              </w:rPr>
              <w:t>10</w:t>
            </w:r>
          </w:p>
        </w:tc>
        <w:tc>
          <w:tcPr>
            <w:tcW w:w="377" w:type="pct"/>
            <w:tcBorders>
              <w:top w:val="single" w:color="auto" w:sz="12" w:space="0"/>
              <w:left w:val="single" w:color="auto" w:sz="4" w:space="0"/>
              <w:bottom w:val="single" w:color="auto" w:sz="4" w:space="0"/>
              <w:right w:val="single" w:color="auto" w:sz="4" w:space="0"/>
            </w:tcBorders>
            <w:vAlign w:val="center"/>
          </w:tcPr>
          <w:p w14:paraId="27F78017">
            <w:pPr>
              <w:widowControl/>
              <w:spacing w:line="240" w:lineRule="auto"/>
              <w:ind w:firstLine="0" w:firstLineChars="0"/>
              <w:jc w:val="center"/>
              <w:rPr>
                <w:rFonts w:cs="Times New Roman"/>
                <w:b/>
                <w:sz w:val="21"/>
              </w:rPr>
            </w:pPr>
            <w:r>
              <w:rPr>
                <w:rFonts w:cs="Times New Roman"/>
                <w:b/>
                <w:sz w:val="21"/>
                <w:lang w:bidi="ar"/>
              </w:rPr>
              <w:t>11</w:t>
            </w:r>
          </w:p>
        </w:tc>
        <w:tc>
          <w:tcPr>
            <w:tcW w:w="373" w:type="pct"/>
            <w:tcBorders>
              <w:top w:val="single" w:color="auto" w:sz="12" w:space="0"/>
              <w:left w:val="single" w:color="auto" w:sz="4" w:space="0"/>
              <w:bottom w:val="single" w:color="auto" w:sz="4" w:space="0"/>
              <w:right w:val="nil"/>
            </w:tcBorders>
            <w:vAlign w:val="center"/>
          </w:tcPr>
          <w:p w14:paraId="5CF9C78C">
            <w:pPr>
              <w:widowControl/>
              <w:spacing w:line="240" w:lineRule="auto"/>
              <w:ind w:firstLine="0" w:firstLineChars="0"/>
              <w:jc w:val="center"/>
              <w:rPr>
                <w:rFonts w:cs="Times New Roman"/>
                <w:b/>
                <w:sz w:val="21"/>
              </w:rPr>
            </w:pPr>
            <w:r>
              <w:rPr>
                <w:rFonts w:cs="Times New Roman"/>
                <w:b/>
                <w:sz w:val="21"/>
                <w:lang w:bidi="ar"/>
              </w:rPr>
              <w:t>12</w:t>
            </w:r>
          </w:p>
        </w:tc>
      </w:tr>
      <w:tr w14:paraId="5EB8A66D">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0" w:hRule="atLeast"/>
          <w:tblHeader/>
        </w:trPr>
        <w:tc>
          <w:tcPr>
            <w:tcW w:w="482" w:type="pct"/>
            <w:tcBorders>
              <w:top w:val="single" w:color="auto" w:sz="4" w:space="0"/>
              <w:left w:val="nil"/>
              <w:bottom w:val="single" w:color="auto" w:sz="12" w:space="0"/>
              <w:right w:val="single" w:color="auto" w:sz="4" w:space="0"/>
            </w:tcBorders>
            <w:vAlign w:val="center"/>
          </w:tcPr>
          <w:p w14:paraId="5FF724E9">
            <w:pPr>
              <w:widowControl/>
              <w:spacing w:line="240" w:lineRule="auto"/>
              <w:ind w:firstLine="0" w:firstLineChars="0"/>
              <w:jc w:val="center"/>
              <w:rPr>
                <w:rFonts w:cs="Times New Roman"/>
                <w:sz w:val="21"/>
              </w:rPr>
            </w:pPr>
            <w:r>
              <w:rPr>
                <w:rFonts w:cs="Times New Roman"/>
                <w:sz w:val="21"/>
                <w:lang w:bidi="ar"/>
              </w:rPr>
              <w:t>风速（m/s）</w:t>
            </w:r>
          </w:p>
        </w:tc>
        <w:tc>
          <w:tcPr>
            <w:tcW w:w="376" w:type="pct"/>
            <w:tcBorders>
              <w:top w:val="single" w:color="auto" w:sz="4" w:space="0"/>
              <w:left w:val="single" w:color="auto" w:sz="4" w:space="0"/>
              <w:bottom w:val="single" w:color="auto" w:sz="12" w:space="0"/>
              <w:right w:val="single" w:color="auto" w:sz="4" w:space="0"/>
            </w:tcBorders>
            <w:vAlign w:val="center"/>
          </w:tcPr>
          <w:p w14:paraId="274FDC15">
            <w:pPr>
              <w:widowControl/>
              <w:spacing w:line="240" w:lineRule="auto"/>
              <w:ind w:firstLine="0" w:firstLineChars="0"/>
              <w:jc w:val="center"/>
              <w:rPr>
                <w:sz w:val="21"/>
                <w:szCs w:val="20"/>
              </w:rPr>
            </w:pPr>
            <w:r>
              <w:rPr>
                <w:sz w:val="21"/>
                <w:szCs w:val="20"/>
              </w:rPr>
              <w:t>1.52</w:t>
            </w:r>
          </w:p>
        </w:tc>
        <w:tc>
          <w:tcPr>
            <w:tcW w:w="376" w:type="pct"/>
            <w:tcBorders>
              <w:top w:val="single" w:color="auto" w:sz="4" w:space="0"/>
              <w:left w:val="single" w:color="auto" w:sz="4" w:space="0"/>
              <w:bottom w:val="single" w:color="auto" w:sz="12" w:space="0"/>
              <w:right w:val="single" w:color="auto" w:sz="4" w:space="0"/>
            </w:tcBorders>
            <w:vAlign w:val="center"/>
          </w:tcPr>
          <w:p w14:paraId="3DBAD883">
            <w:pPr>
              <w:widowControl/>
              <w:spacing w:line="240" w:lineRule="auto"/>
              <w:ind w:firstLine="0" w:firstLineChars="0"/>
              <w:jc w:val="center"/>
              <w:rPr>
                <w:sz w:val="21"/>
                <w:szCs w:val="20"/>
              </w:rPr>
            </w:pPr>
            <w:r>
              <w:rPr>
                <w:sz w:val="21"/>
                <w:szCs w:val="20"/>
              </w:rPr>
              <w:t>1.94</w:t>
            </w:r>
          </w:p>
        </w:tc>
        <w:tc>
          <w:tcPr>
            <w:tcW w:w="377" w:type="pct"/>
            <w:tcBorders>
              <w:top w:val="single" w:color="auto" w:sz="4" w:space="0"/>
              <w:left w:val="single" w:color="auto" w:sz="4" w:space="0"/>
              <w:bottom w:val="single" w:color="auto" w:sz="12" w:space="0"/>
              <w:right w:val="single" w:color="auto" w:sz="4" w:space="0"/>
            </w:tcBorders>
            <w:vAlign w:val="center"/>
          </w:tcPr>
          <w:p w14:paraId="4410ECFC">
            <w:pPr>
              <w:widowControl/>
              <w:spacing w:line="240" w:lineRule="auto"/>
              <w:ind w:firstLine="0" w:firstLineChars="0"/>
              <w:jc w:val="center"/>
              <w:rPr>
                <w:sz w:val="21"/>
                <w:szCs w:val="20"/>
              </w:rPr>
            </w:pPr>
            <w:r>
              <w:rPr>
                <w:sz w:val="21"/>
                <w:szCs w:val="20"/>
              </w:rPr>
              <w:t>1.99</w:t>
            </w:r>
          </w:p>
        </w:tc>
        <w:tc>
          <w:tcPr>
            <w:tcW w:w="377" w:type="pct"/>
            <w:tcBorders>
              <w:top w:val="single" w:color="auto" w:sz="4" w:space="0"/>
              <w:left w:val="single" w:color="auto" w:sz="4" w:space="0"/>
              <w:bottom w:val="single" w:color="auto" w:sz="12" w:space="0"/>
              <w:right w:val="single" w:color="auto" w:sz="4" w:space="0"/>
            </w:tcBorders>
            <w:vAlign w:val="center"/>
          </w:tcPr>
          <w:p w14:paraId="58605FC1">
            <w:pPr>
              <w:widowControl/>
              <w:spacing w:line="240" w:lineRule="auto"/>
              <w:ind w:firstLine="0" w:firstLineChars="0"/>
              <w:jc w:val="center"/>
              <w:rPr>
                <w:sz w:val="21"/>
                <w:szCs w:val="20"/>
              </w:rPr>
            </w:pPr>
            <w:r>
              <w:rPr>
                <w:sz w:val="21"/>
                <w:szCs w:val="20"/>
              </w:rPr>
              <w:t>1.86</w:t>
            </w:r>
          </w:p>
        </w:tc>
        <w:tc>
          <w:tcPr>
            <w:tcW w:w="377" w:type="pct"/>
            <w:tcBorders>
              <w:top w:val="single" w:color="auto" w:sz="4" w:space="0"/>
              <w:left w:val="single" w:color="auto" w:sz="4" w:space="0"/>
              <w:bottom w:val="single" w:color="auto" w:sz="12" w:space="0"/>
              <w:right w:val="single" w:color="auto" w:sz="4" w:space="0"/>
            </w:tcBorders>
            <w:vAlign w:val="center"/>
          </w:tcPr>
          <w:p w14:paraId="044651A6">
            <w:pPr>
              <w:widowControl/>
              <w:spacing w:line="240" w:lineRule="auto"/>
              <w:ind w:firstLine="0" w:firstLineChars="0"/>
              <w:jc w:val="center"/>
              <w:rPr>
                <w:sz w:val="21"/>
                <w:szCs w:val="20"/>
              </w:rPr>
            </w:pPr>
            <w:r>
              <w:rPr>
                <w:sz w:val="21"/>
                <w:szCs w:val="20"/>
              </w:rPr>
              <w:t>1.81</w:t>
            </w:r>
          </w:p>
        </w:tc>
        <w:tc>
          <w:tcPr>
            <w:tcW w:w="377" w:type="pct"/>
            <w:tcBorders>
              <w:top w:val="single" w:color="auto" w:sz="4" w:space="0"/>
              <w:left w:val="single" w:color="auto" w:sz="4" w:space="0"/>
              <w:bottom w:val="single" w:color="auto" w:sz="12" w:space="0"/>
              <w:right w:val="single" w:color="auto" w:sz="4" w:space="0"/>
            </w:tcBorders>
            <w:vAlign w:val="center"/>
          </w:tcPr>
          <w:p w14:paraId="18B6FB50">
            <w:pPr>
              <w:widowControl/>
              <w:spacing w:line="240" w:lineRule="auto"/>
              <w:ind w:firstLine="0" w:firstLineChars="0"/>
              <w:jc w:val="center"/>
              <w:rPr>
                <w:sz w:val="21"/>
                <w:szCs w:val="20"/>
              </w:rPr>
            </w:pPr>
            <w:r>
              <w:rPr>
                <w:sz w:val="21"/>
                <w:szCs w:val="20"/>
              </w:rPr>
              <w:t>1.83</w:t>
            </w:r>
          </w:p>
        </w:tc>
        <w:tc>
          <w:tcPr>
            <w:tcW w:w="377" w:type="pct"/>
            <w:tcBorders>
              <w:top w:val="single" w:color="auto" w:sz="4" w:space="0"/>
              <w:left w:val="single" w:color="auto" w:sz="4" w:space="0"/>
              <w:bottom w:val="single" w:color="auto" w:sz="12" w:space="0"/>
              <w:right w:val="single" w:color="auto" w:sz="4" w:space="0"/>
            </w:tcBorders>
            <w:vAlign w:val="center"/>
          </w:tcPr>
          <w:p w14:paraId="3ED3F3C5">
            <w:pPr>
              <w:widowControl/>
              <w:spacing w:line="240" w:lineRule="auto"/>
              <w:ind w:firstLine="0" w:firstLineChars="0"/>
              <w:jc w:val="center"/>
              <w:rPr>
                <w:sz w:val="21"/>
                <w:szCs w:val="20"/>
              </w:rPr>
            </w:pPr>
            <w:r>
              <w:rPr>
                <w:sz w:val="21"/>
                <w:szCs w:val="20"/>
              </w:rPr>
              <w:t>2.27</w:t>
            </w:r>
          </w:p>
        </w:tc>
        <w:tc>
          <w:tcPr>
            <w:tcW w:w="377" w:type="pct"/>
            <w:tcBorders>
              <w:top w:val="single" w:color="auto" w:sz="4" w:space="0"/>
              <w:left w:val="single" w:color="auto" w:sz="4" w:space="0"/>
              <w:bottom w:val="single" w:color="auto" w:sz="12" w:space="0"/>
              <w:right w:val="single" w:color="auto" w:sz="4" w:space="0"/>
            </w:tcBorders>
            <w:vAlign w:val="center"/>
          </w:tcPr>
          <w:p w14:paraId="643B9FE3">
            <w:pPr>
              <w:widowControl/>
              <w:spacing w:line="240" w:lineRule="auto"/>
              <w:ind w:firstLine="0" w:firstLineChars="0"/>
              <w:jc w:val="center"/>
              <w:rPr>
                <w:sz w:val="21"/>
                <w:szCs w:val="20"/>
              </w:rPr>
            </w:pPr>
            <w:r>
              <w:rPr>
                <w:sz w:val="21"/>
                <w:szCs w:val="20"/>
              </w:rPr>
              <w:t>1.49</w:t>
            </w:r>
          </w:p>
        </w:tc>
        <w:tc>
          <w:tcPr>
            <w:tcW w:w="377" w:type="pct"/>
            <w:tcBorders>
              <w:top w:val="single" w:color="auto" w:sz="4" w:space="0"/>
              <w:left w:val="single" w:color="auto" w:sz="4" w:space="0"/>
              <w:bottom w:val="single" w:color="auto" w:sz="12" w:space="0"/>
              <w:right w:val="single" w:color="auto" w:sz="4" w:space="0"/>
            </w:tcBorders>
            <w:vAlign w:val="center"/>
          </w:tcPr>
          <w:p w14:paraId="5E71A0B4">
            <w:pPr>
              <w:widowControl/>
              <w:spacing w:line="240" w:lineRule="auto"/>
              <w:ind w:firstLine="0" w:firstLineChars="0"/>
              <w:jc w:val="center"/>
              <w:rPr>
                <w:sz w:val="21"/>
                <w:szCs w:val="20"/>
              </w:rPr>
            </w:pPr>
            <w:r>
              <w:rPr>
                <w:sz w:val="21"/>
                <w:szCs w:val="20"/>
              </w:rPr>
              <w:t>1.93</w:t>
            </w:r>
          </w:p>
        </w:tc>
        <w:tc>
          <w:tcPr>
            <w:tcW w:w="377" w:type="pct"/>
            <w:tcBorders>
              <w:top w:val="single" w:color="auto" w:sz="4" w:space="0"/>
              <w:left w:val="single" w:color="auto" w:sz="4" w:space="0"/>
              <w:bottom w:val="single" w:color="auto" w:sz="12" w:space="0"/>
              <w:right w:val="single" w:color="auto" w:sz="4" w:space="0"/>
            </w:tcBorders>
            <w:vAlign w:val="center"/>
          </w:tcPr>
          <w:p w14:paraId="482F000B">
            <w:pPr>
              <w:widowControl/>
              <w:spacing w:line="240" w:lineRule="auto"/>
              <w:ind w:firstLine="0" w:firstLineChars="0"/>
              <w:jc w:val="center"/>
              <w:rPr>
                <w:sz w:val="21"/>
                <w:szCs w:val="20"/>
              </w:rPr>
            </w:pPr>
            <w:r>
              <w:rPr>
                <w:sz w:val="21"/>
                <w:szCs w:val="20"/>
              </w:rPr>
              <w:t>1.42</w:t>
            </w:r>
          </w:p>
        </w:tc>
        <w:tc>
          <w:tcPr>
            <w:tcW w:w="377" w:type="pct"/>
            <w:tcBorders>
              <w:top w:val="single" w:color="auto" w:sz="4" w:space="0"/>
              <w:left w:val="single" w:color="auto" w:sz="4" w:space="0"/>
              <w:bottom w:val="single" w:color="auto" w:sz="12" w:space="0"/>
              <w:right w:val="single" w:color="auto" w:sz="4" w:space="0"/>
            </w:tcBorders>
            <w:vAlign w:val="center"/>
          </w:tcPr>
          <w:p w14:paraId="4E2179FD">
            <w:pPr>
              <w:widowControl/>
              <w:spacing w:line="240" w:lineRule="auto"/>
              <w:ind w:firstLine="0" w:firstLineChars="0"/>
              <w:jc w:val="center"/>
              <w:rPr>
                <w:sz w:val="21"/>
                <w:szCs w:val="20"/>
              </w:rPr>
            </w:pPr>
            <w:r>
              <w:rPr>
                <w:sz w:val="21"/>
                <w:szCs w:val="20"/>
              </w:rPr>
              <w:t>1.58</w:t>
            </w:r>
          </w:p>
        </w:tc>
        <w:tc>
          <w:tcPr>
            <w:tcW w:w="373" w:type="pct"/>
            <w:tcBorders>
              <w:top w:val="single" w:color="auto" w:sz="4" w:space="0"/>
              <w:left w:val="single" w:color="auto" w:sz="4" w:space="0"/>
              <w:bottom w:val="single" w:color="auto" w:sz="12" w:space="0"/>
              <w:right w:val="nil"/>
            </w:tcBorders>
            <w:vAlign w:val="center"/>
          </w:tcPr>
          <w:p w14:paraId="7551D080">
            <w:pPr>
              <w:widowControl/>
              <w:spacing w:line="240" w:lineRule="auto"/>
              <w:ind w:firstLine="0" w:firstLineChars="0"/>
              <w:jc w:val="center"/>
              <w:rPr>
                <w:sz w:val="21"/>
                <w:szCs w:val="20"/>
              </w:rPr>
            </w:pPr>
            <w:r>
              <w:rPr>
                <w:sz w:val="21"/>
                <w:szCs w:val="20"/>
              </w:rPr>
              <w:t>1.17</w:t>
            </w:r>
          </w:p>
        </w:tc>
      </w:tr>
    </w:tbl>
    <w:p w14:paraId="6CD57B09">
      <w:pPr>
        <w:ind w:firstLine="0" w:firstLineChars="0"/>
        <w:jc w:val="center"/>
        <w:rPr>
          <w:rFonts w:cs="Times New Roman"/>
          <w:b/>
        </w:rPr>
      </w:pPr>
      <w:r>
        <w:rPr>
          <w:rFonts w:cs="Times New Roman"/>
          <w:b/>
        </w:rPr>
        <w:t>表6.2.1-6  季小时平均风速的日变化</w:t>
      </w:r>
    </w:p>
    <w:tbl>
      <w:tblPr>
        <w:tblStyle w:val="88"/>
        <w:tblW w:w="5000"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57" w:type="dxa"/>
          <w:left w:w="108" w:type="dxa"/>
          <w:bottom w:w="57" w:type="dxa"/>
          <w:right w:w="108" w:type="dxa"/>
        </w:tblCellMar>
      </w:tblPr>
      <w:tblGrid>
        <w:gridCol w:w="1574"/>
        <w:gridCol w:w="709"/>
        <w:gridCol w:w="707"/>
        <w:gridCol w:w="709"/>
        <w:gridCol w:w="707"/>
        <w:gridCol w:w="709"/>
        <w:gridCol w:w="711"/>
        <w:gridCol w:w="709"/>
        <w:gridCol w:w="711"/>
        <w:gridCol w:w="709"/>
        <w:gridCol w:w="709"/>
        <w:gridCol w:w="651"/>
        <w:gridCol w:w="647"/>
      </w:tblGrid>
      <w:tr w14:paraId="1547BDE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blHeader/>
        </w:trPr>
        <w:tc>
          <w:tcPr>
            <w:tcW w:w="790" w:type="pct"/>
            <w:tcBorders>
              <w:top w:val="single" w:color="auto" w:sz="12" w:space="0"/>
              <w:left w:val="nil"/>
              <w:bottom w:val="single" w:color="auto" w:sz="4" w:space="0"/>
              <w:right w:val="single" w:color="auto" w:sz="4" w:space="0"/>
              <w:tl2br w:val="single" w:color="auto" w:sz="4" w:space="0"/>
            </w:tcBorders>
            <w:vAlign w:val="center"/>
          </w:tcPr>
          <w:p w14:paraId="54DE077F">
            <w:pPr>
              <w:widowControl/>
              <w:spacing w:line="240" w:lineRule="auto"/>
              <w:ind w:firstLine="0" w:firstLineChars="0"/>
              <w:jc w:val="right"/>
              <w:rPr>
                <w:rFonts w:cs="Times New Roman"/>
                <w:b/>
                <w:sz w:val="21"/>
                <w:szCs w:val="21"/>
              </w:rPr>
            </w:pPr>
            <w:r>
              <w:rPr>
                <w:rFonts w:cs="Times New Roman"/>
                <w:b/>
                <w:sz w:val="21"/>
                <w:szCs w:val="21"/>
                <w:lang w:bidi="ar"/>
              </w:rPr>
              <w:t>小时（h）</w:t>
            </w:r>
          </w:p>
          <w:p w14:paraId="64D27D75">
            <w:pPr>
              <w:widowControl/>
              <w:spacing w:line="240" w:lineRule="auto"/>
              <w:ind w:firstLine="0" w:firstLineChars="0"/>
              <w:jc w:val="left"/>
              <w:rPr>
                <w:rFonts w:cs="Times New Roman"/>
                <w:b/>
                <w:sz w:val="21"/>
                <w:szCs w:val="21"/>
              </w:rPr>
            </w:pPr>
            <w:r>
              <w:rPr>
                <w:rFonts w:cs="Times New Roman"/>
                <w:b/>
                <w:sz w:val="21"/>
                <w:szCs w:val="21"/>
                <w:lang w:bidi="ar"/>
              </w:rPr>
              <w:t>风速（m/s）</w:t>
            </w:r>
          </w:p>
        </w:tc>
        <w:tc>
          <w:tcPr>
            <w:tcW w:w="356" w:type="pct"/>
            <w:tcBorders>
              <w:top w:val="single" w:color="auto" w:sz="12" w:space="0"/>
              <w:left w:val="single" w:color="auto" w:sz="4" w:space="0"/>
              <w:bottom w:val="single" w:color="auto" w:sz="4" w:space="0"/>
              <w:right w:val="single" w:color="auto" w:sz="4" w:space="0"/>
            </w:tcBorders>
            <w:vAlign w:val="center"/>
          </w:tcPr>
          <w:p w14:paraId="7A23E80A">
            <w:pPr>
              <w:widowControl/>
              <w:spacing w:line="240" w:lineRule="auto"/>
              <w:ind w:firstLine="0" w:firstLineChars="0"/>
              <w:jc w:val="center"/>
              <w:rPr>
                <w:rFonts w:cs="Times New Roman"/>
                <w:b/>
                <w:sz w:val="21"/>
                <w:szCs w:val="21"/>
              </w:rPr>
            </w:pPr>
            <w:r>
              <w:rPr>
                <w:rFonts w:cs="Times New Roman"/>
                <w:b/>
                <w:sz w:val="21"/>
                <w:szCs w:val="21"/>
                <w:lang w:bidi="ar"/>
              </w:rPr>
              <w:t>1</w:t>
            </w:r>
          </w:p>
        </w:tc>
        <w:tc>
          <w:tcPr>
            <w:tcW w:w="355" w:type="pct"/>
            <w:tcBorders>
              <w:top w:val="single" w:color="auto" w:sz="12" w:space="0"/>
              <w:left w:val="single" w:color="auto" w:sz="4" w:space="0"/>
              <w:bottom w:val="single" w:color="auto" w:sz="4" w:space="0"/>
              <w:right w:val="single" w:color="auto" w:sz="4" w:space="0"/>
            </w:tcBorders>
            <w:vAlign w:val="center"/>
          </w:tcPr>
          <w:p w14:paraId="4E89AF1C">
            <w:pPr>
              <w:widowControl/>
              <w:spacing w:line="240" w:lineRule="auto"/>
              <w:ind w:firstLine="0" w:firstLineChars="0"/>
              <w:jc w:val="center"/>
              <w:rPr>
                <w:rFonts w:cs="Times New Roman"/>
                <w:b/>
                <w:sz w:val="21"/>
                <w:szCs w:val="21"/>
              </w:rPr>
            </w:pPr>
            <w:r>
              <w:rPr>
                <w:rFonts w:cs="Times New Roman"/>
                <w:b/>
                <w:sz w:val="21"/>
                <w:szCs w:val="21"/>
                <w:lang w:bidi="ar"/>
              </w:rPr>
              <w:t>2</w:t>
            </w:r>
          </w:p>
        </w:tc>
        <w:tc>
          <w:tcPr>
            <w:tcW w:w="356" w:type="pct"/>
            <w:tcBorders>
              <w:top w:val="single" w:color="auto" w:sz="12" w:space="0"/>
              <w:left w:val="single" w:color="auto" w:sz="4" w:space="0"/>
              <w:bottom w:val="single" w:color="auto" w:sz="4" w:space="0"/>
              <w:right w:val="single" w:color="auto" w:sz="4" w:space="0"/>
            </w:tcBorders>
            <w:vAlign w:val="center"/>
          </w:tcPr>
          <w:p w14:paraId="130F992B">
            <w:pPr>
              <w:widowControl/>
              <w:spacing w:line="240" w:lineRule="auto"/>
              <w:ind w:firstLine="0" w:firstLineChars="0"/>
              <w:jc w:val="center"/>
              <w:rPr>
                <w:rFonts w:cs="Times New Roman"/>
                <w:b/>
                <w:sz w:val="21"/>
                <w:szCs w:val="21"/>
              </w:rPr>
            </w:pPr>
            <w:r>
              <w:rPr>
                <w:rFonts w:cs="Times New Roman"/>
                <w:b/>
                <w:sz w:val="21"/>
                <w:szCs w:val="21"/>
                <w:lang w:bidi="ar"/>
              </w:rPr>
              <w:t>3</w:t>
            </w:r>
          </w:p>
        </w:tc>
        <w:tc>
          <w:tcPr>
            <w:tcW w:w="355" w:type="pct"/>
            <w:tcBorders>
              <w:top w:val="single" w:color="auto" w:sz="12" w:space="0"/>
              <w:left w:val="single" w:color="auto" w:sz="4" w:space="0"/>
              <w:bottom w:val="single" w:color="auto" w:sz="4" w:space="0"/>
              <w:right w:val="single" w:color="auto" w:sz="4" w:space="0"/>
            </w:tcBorders>
            <w:vAlign w:val="center"/>
          </w:tcPr>
          <w:p w14:paraId="5873D1D9">
            <w:pPr>
              <w:widowControl/>
              <w:spacing w:line="240" w:lineRule="auto"/>
              <w:ind w:firstLine="0" w:firstLineChars="0"/>
              <w:jc w:val="center"/>
              <w:rPr>
                <w:rFonts w:cs="Times New Roman"/>
                <w:b/>
                <w:sz w:val="21"/>
                <w:szCs w:val="21"/>
              </w:rPr>
            </w:pPr>
            <w:r>
              <w:rPr>
                <w:rFonts w:cs="Times New Roman"/>
                <w:b/>
                <w:sz w:val="21"/>
                <w:szCs w:val="21"/>
                <w:lang w:bidi="ar"/>
              </w:rPr>
              <w:t>4</w:t>
            </w:r>
          </w:p>
        </w:tc>
        <w:tc>
          <w:tcPr>
            <w:tcW w:w="356" w:type="pct"/>
            <w:tcBorders>
              <w:top w:val="single" w:color="auto" w:sz="12" w:space="0"/>
              <w:left w:val="single" w:color="auto" w:sz="4" w:space="0"/>
              <w:bottom w:val="single" w:color="auto" w:sz="4" w:space="0"/>
              <w:right w:val="single" w:color="auto" w:sz="4" w:space="0"/>
            </w:tcBorders>
            <w:vAlign w:val="center"/>
          </w:tcPr>
          <w:p w14:paraId="6E4659C1">
            <w:pPr>
              <w:widowControl/>
              <w:spacing w:line="240" w:lineRule="auto"/>
              <w:ind w:firstLine="0" w:firstLineChars="0"/>
              <w:jc w:val="center"/>
              <w:rPr>
                <w:rFonts w:cs="Times New Roman"/>
                <w:b/>
                <w:sz w:val="21"/>
                <w:szCs w:val="21"/>
              </w:rPr>
            </w:pPr>
            <w:r>
              <w:rPr>
                <w:rFonts w:cs="Times New Roman"/>
                <w:b/>
                <w:sz w:val="21"/>
                <w:szCs w:val="21"/>
                <w:lang w:bidi="ar"/>
              </w:rPr>
              <w:t>5</w:t>
            </w:r>
          </w:p>
        </w:tc>
        <w:tc>
          <w:tcPr>
            <w:tcW w:w="357" w:type="pct"/>
            <w:tcBorders>
              <w:top w:val="single" w:color="auto" w:sz="12" w:space="0"/>
              <w:left w:val="single" w:color="auto" w:sz="4" w:space="0"/>
              <w:bottom w:val="single" w:color="auto" w:sz="4" w:space="0"/>
              <w:right w:val="single" w:color="auto" w:sz="4" w:space="0"/>
            </w:tcBorders>
            <w:vAlign w:val="center"/>
          </w:tcPr>
          <w:p w14:paraId="1BEE3ED8">
            <w:pPr>
              <w:widowControl/>
              <w:spacing w:line="240" w:lineRule="auto"/>
              <w:ind w:firstLine="0" w:firstLineChars="0"/>
              <w:jc w:val="center"/>
              <w:rPr>
                <w:rFonts w:cs="Times New Roman"/>
                <w:b/>
                <w:sz w:val="21"/>
                <w:szCs w:val="21"/>
              </w:rPr>
            </w:pPr>
            <w:r>
              <w:rPr>
                <w:rFonts w:cs="Times New Roman"/>
                <w:b/>
                <w:sz w:val="21"/>
                <w:szCs w:val="21"/>
                <w:lang w:bidi="ar"/>
              </w:rPr>
              <w:t>6</w:t>
            </w:r>
          </w:p>
        </w:tc>
        <w:tc>
          <w:tcPr>
            <w:tcW w:w="356" w:type="pct"/>
            <w:tcBorders>
              <w:top w:val="single" w:color="auto" w:sz="12" w:space="0"/>
              <w:left w:val="single" w:color="auto" w:sz="4" w:space="0"/>
              <w:bottom w:val="single" w:color="auto" w:sz="4" w:space="0"/>
              <w:right w:val="single" w:color="auto" w:sz="4" w:space="0"/>
            </w:tcBorders>
            <w:vAlign w:val="center"/>
          </w:tcPr>
          <w:p w14:paraId="1DEDB685">
            <w:pPr>
              <w:widowControl/>
              <w:spacing w:line="240" w:lineRule="auto"/>
              <w:ind w:firstLine="0" w:firstLineChars="0"/>
              <w:jc w:val="center"/>
              <w:rPr>
                <w:rFonts w:cs="Times New Roman"/>
                <w:b/>
                <w:sz w:val="21"/>
                <w:szCs w:val="21"/>
              </w:rPr>
            </w:pPr>
            <w:r>
              <w:rPr>
                <w:rFonts w:cs="Times New Roman"/>
                <w:b/>
                <w:sz w:val="21"/>
                <w:szCs w:val="21"/>
                <w:lang w:bidi="ar"/>
              </w:rPr>
              <w:t>7</w:t>
            </w:r>
          </w:p>
        </w:tc>
        <w:tc>
          <w:tcPr>
            <w:tcW w:w="357" w:type="pct"/>
            <w:tcBorders>
              <w:top w:val="single" w:color="auto" w:sz="12" w:space="0"/>
              <w:left w:val="single" w:color="auto" w:sz="4" w:space="0"/>
              <w:bottom w:val="single" w:color="auto" w:sz="4" w:space="0"/>
              <w:right w:val="single" w:color="auto" w:sz="4" w:space="0"/>
            </w:tcBorders>
            <w:vAlign w:val="center"/>
          </w:tcPr>
          <w:p w14:paraId="437FBBD2">
            <w:pPr>
              <w:widowControl/>
              <w:spacing w:line="240" w:lineRule="auto"/>
              <w:ind w:firstLine="0" w:firstLineChars="0"/>
              <w:jc w:val="center"/>
              <w:rPr>
                <w:rFonts w:cs="Times New Roman"/>
                <w:b/>
                <w:sz w:val="21"/>
                <w:szCs w:val="21"/>
              </w:rPr>
            </w:pPr>
            <w:r>
              <w:rPr>
                <w:rFonts w:cs="Times New Roman"/>
                <w:b/>
                <w:sz w:val="21"/>
                <w:szCs w:val="21"/>
                <w:lang w:bidi="ar"/>
              </w:rPr>
              <w:t>8</w:t>
            </w:r>
          </w:p>
        </w:tc>
        <w:tc>
          <w:tcPr>
            <w:tcW w:w="356" w:type="pct"/>
            <w:tcBorders>
              <w:top w:val="single" w:color="auto" w:sz="12" w:space="0"/>
              <w:left w:val="single" w:color="auto" w:sz="4" w:space="0"/>
              <w:bottom w:val="single" w:color="auto" w:sz="4" w:space="0"/>
              <w:right w:val="single" w:color="auto" w:sz="4" w:space="0"/>
            </w:tcBorders>
            <w:vAlign w:val="center"/>
          </w:tcPr>
          <w:p w14:paraId="16554746">
            <w:pPr>
              <w:widowControl/>
              <w:spacing w:line="240" w:lineRule="auto"/>
              <w:ind w:firstLine="0" w:firstLineChars="0"/>
              <w:jc w:val="center"/>
              <w:rPr>
                <w:rFonts w:cs="Times New Roman"/>
                <w:b/>
                <w:sz w:val="21"/>
                <w:szCs w:val="21"/>
              </w:rPr>
            </w:pPr>
            <w:r>
              <w:rPr>
                <w:rFonts w:cs="Times New Roman"/>
                <w:b/>
                <w:sz w:val="21"/>
                <w:szCs w:val="21"/>
                <w:lang w:bidi="ar"/>
              </w:rPr>
              <w:t>9</w:t>
            </w:r>
          </w:p>
        </w:tc>
        <w:tc>
          <w:tcPr>
            <w:tcW w:w="356" w:type="pct"/>
            <w:tcBorders>
              <w:top w:val="single" w:color="auto" w:sz="12" w:space="0"/>
              <w:left w:val="single" w:color="auto" w:sz="4" w:space="0"/>
              <w:bottom w:val="single" w:color="auto" w:sz="4" w:space="0"/>
              <w:right w:val="single" w:color="auto" w:sz="4" w:space="0"/>
            </w:tcBorders>
            <w:vAlign w:val="center"/>
          </w:tcPr>
          <w:p w14:paraId="609C160E">
            <w:pPr>
              <w:widowControl/>
              <w:spacing w:line="240" w:lineRule="auto"/>
              <w:ind w:firstLine="0" w:firstLineChars="0"/>
              <w:jc w:val="center"/>
              <w:rPr>
                <w:rFonts w:cs="Times New Roman"/>
                <w:b/>
                <w:sz w:val="21"/>
                <w:szCs w:val="21"/>
              </w:rPr>
            </w:pPr>
            <w:r>
              <w:rPr>
                <w:rFonts w:cs="Times New Roman"/>
                <w:b/>
                <w:sz w:val="21"/>
                <w:szCs w:val="21"/>
                <w:lang w:bidi="ar"/>
              </w:rPr>
              <w:t>10</w:t>
            </w:r>
          </w:p>
        </w:tc>
        <w:tc>
          <w:tcPr>
            <w:tcW w:w="326" w:type="pct"/>
            <w:tcBorders>
              <w:top w:val="single" w:color="auto" w:sz="12" w:space="0"/>
              <w:left w:val="single" w:color="auto" w:sz="4" w:space="0"/>
              <w:bottom w:val="single" w:color="auto" w:sz="4" w:space="0"/>
              <w:right w:val="single" w:color="auto" w:sz="4" w:space="0"/>
            </w:tcBorders>
            <w:vAlign w:val="center"/>
          </w:tcPr>
          <w:p w14:paraId="5F06F7D1">
            <w:pPr>
              <w:widowControl/>
              <w:spacing w:line="240" w:lineRule="auto"/>
              <w:ind w:firstLine="0" w:firstLineChars="0"/>
              <w:jc w:val="center"/>
              <w:rPr>
                <w:rFonts w:cs="Times New Roman"/>
                <w:b/>
                <w:sz w:val="21"/>
                <w:szCs w:val="21"/>
              </w:rPr>
            </w:pPr>
            <w:r>
              <w:rPr>
                <w:rFonts w:cs="Times New Roman"/>
                <w:b/>
                <w:sz w:val="21"/>
                <w:szCs w:val="21"/>
                <w:lang w:bidi="ar"/>
              </w:rPr>
              <w:t>11</w:t>
            </w:r>
          </w:p>
        </w:tc>
        <w:tc>
          <w:tcPr>
            <w:tcW w:w="326" w:type="pct"/>
            <w:tcBorders>
              <w:top w:val="single" w:color="auto" w:sz="12" w:space="0"/>
              <w:left w:val="single" w:color="auto" w:sz="4" w:space="0"/>
              <w:bottom w:val="single" w:color="auto" w:sz="4" w:space="0"/>
              <w:right w:val="nil"/>
            </w:tcBorders>
            <w:vAlign w:val="center"/>
          </w:tcPr>
          <w:p w14:paraId="295DF9E0">
            <w:pPr>
              <w:widowControl/>
              <w:spacing w:line="240" w:lineRule="auto"/>
              <w:ind w:firstLine="0" w:firstLineChars="0"/>
              <w:jc w:val="center"/>
              <w:rPr>
                <w:rFonts w:cs="Times New Roman"/>
                <w:b/>
                <w:sz w:val="21"/>
                <w:szCs w:val="21"/>
              </w:rPr>
            </w:pPr>
            <w:r>
              <w:rPr>
                <w:rFonts w:cs="Times New Roman"/>
                <w:b/>
                <w:sz w:val="21"/>
                <w:szCs w:val="21"/>
                <w:lang w:bidi="ar"/>
              </w:rPr>
              <w:t>12</w:t>
            </w:r>
          </w:p>
        </w:tc>
      </w:tr>
      <w:tr w14:paraId="0E9660F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790" w:type="pct"/>
            <w:tcBorders>
              <w:top w:val="single" w:color="auto" w:sz="4" w:space="0"/>
              <w:left w:val="nil"/>
              <w:bottom w:val="single" w:color="auto" w:sz="4" w:space="0"/>
              <w:right w:val="single" w:color="auto" w:sz="4" w:space="0"/>
            </w:tcBorders>
            <w:vAlign w:val="center"/>
          </w:tcPr>
          <w:p w14:paraId="7C4CEAE1">
            <w:pPr>
              <w:widowControl/>
              <w:spacing w:line="240" w:lineRule="auto"/>
              <w:ind w:firstLine="0" w:firstLineChars="0"/>
              <w:jc w:val="center"/>
              <w:rPr>
                <w:rFonts w:cs="Times New Roman"/>
                <w:sz w:val="21"/>
                <w:szCs w:val="21"/>
              </w:rPr>
            </w:pPr>
            <w:r>
              <w:rPr>
                <w:rFonts w:cs="Times New Roman"/>
                <w:sz w:val="21"/>
                <w:szCs w:val="21"/>
                <w:lang w:bidi="ar"/>
              </w:rPr>
              <w:t>春季</w:t>
            </w:r>
          </w:p>
        </w:tc>
        <w:tc>
          <w:tcPr>
            <w:tcW w:w="356" w:type="pct"/>
            <w:tcBorders>
              <w:top w:val="single" w:color="auto" w:sz="4" w:space="0"/>
              <w:left w:val="single" w:color="auto" w:sz="4" w:space="0"/>
              <w:bottom w:val="single" w:color="auto" w:sz="4" w:space="0"/>
              <w:right w:val="single" w:color="auto" w:sz="4" w:space="0"/>
            </w:tcBorders>
            <w:vAlign w:val="bottom"/>
          </w:tcPr>
          <w:p w14:paraId="2DDBC123">
            <w:pPr>
              <w:widowControl/>
              <w:spacing w:line="240" w:lineRule="auto"/>
              <w:ind w:firstLine="0" w:firstLineChars="0"/>
              <w:jc w:val="center"/>
              <w:rPr>
                <w:sz w:val="21"/>
                <w:szCs w:val="20"/>
              </w:rPr>
            </w:pPr>
            <w:r>
              <w:rPr>
                <w:sz w:val="21"/>
                <w:szCs w:val="20"/>
              </w:rPr>
              <w:t xml:space="preserve">1.44 </w:t>
            </w:r>
          </w:p>
        </w:tc>
        <w:tc>
          <w:tcPr>
            <w:tcW w:w="355" w:type="pct"/>
            <w:tcBorders>
              <w:top w:val="single" w:color="auto" w:sz="4" w:space="0"/>
              <w:left w:val="single" w:color="auto" w:sz="4" w:space="0"/>
              <w:bottom w:val="single" w:color="auto" w:sz="4" w:space="0"/>
              <w:right w:val="single" w:color="auto" w:sz="4" w:space="0"/>
            </w:tcBorders>
            <w:vAlign w:val="bottom"/>
          </w:tcPr>
          <w:p w14:paraId="628D17E1">
            <w:pPr>
              <w:widowControl/>
              <w:spacing w:line="240" w:lineRule="auto"/>
              <w:ind w:firstLine="0" w:firstLineChars="0"/>
              <w:jc w:val="center"/>
              <w:rPr>
                <w:sz w:val="21"/>
                <w:szCs w:val="20"/>
              </w:rPr>
            </w:pPr>
            <w:r>
              <w:rPr>
                <w:sz w:val="21"/>
                <w:szCs w:val="20"/>
              </w:rPr>
              <w:t xml:space="preserve">1.43 </w:t>
            </w:r>
          </w:p>
        </w:tc>
        <w:tc>
          <w:tcPr>
            <w:tcW w:w="356" w:type="pct"/>
            <w:tcBorders>
              <w:top w:val="single" w:color="auto" w:sz="4" w:space="0"/>
              <w:left w:val="single" w:color="auto" w:sz="4" w:space="0"/>
              <w:bottom w:val="single" w:color="auto" w:sz="4" w:space="0"/>
              <w:right w:val="single" w:color="auto" w:sz="4" w:space="0"/>
            </w:tcBorders>
            <w:vAlign w:val="bottom"/>
          </w:tcPr>
          <w:p w14:paraId="59DA0D78">
            <w:pPr>
              <w:widowControl/>
              <w:spacing w:line="240" w:lineRule="auto"/>
              <w:ind w:firstLine="0" w:firstLineChars="0"/>
              <w:jc w:val="center"/>
              <w:rPr>
                <w:sz w:val="21"/>
                <w:szCs w:val="20"/>
              </w:rPr>
            </w:pPr>
            <w:r>
              <w:rPr>
                <w:sz w:val="21"/>
                <w:szCs w:val="20"/>
              </w:rPr>
              <w:t xml:space="preserve">1.43 </w:t>
            </w:r>
          </w:p>
        </w:tc>
        <w:tc>
          <w:tcPr>
            <w:tcW w:w="355" w:type="pct"/>
            <w:tcBorders>
              <w:top w:val="single" w:color="auto" w:sz="4" w:space="0"/>
              <w:left w:val="single" w:color="auto" w:sz="4" w:space="0"/>
              <w:bottom w:val="single" w:color="auto" w:sz="4" w:space="0"/>
              <w:right w:val="single" w:color="auto" w:sz="4" w:space="0"/>
            </w:tcBorders>
            <w:vAlign w:val="bottom"/>
          </w:tcPr>
          <w:p w14:paraId="1D43A2AA">
            <w:pPr>
              <w:widowControl/>
              <w:spacing w:line="240" w:lineRule="auto"/>
              <w:ind w:firstLine="0" w:firstLineChars="0"/>
              <w:jc w:val="center"/>
              <w:rPr>
                <w:sz w:val="21"/>
                <w:szCs w:val="20"/>
              </w:rPr>
            </w:pPr>
            <w:r>
              <w:rPr>
                <w:sz w:val="21"/>
                <w:szCs w:val="20"/>
              </w:rPr>
              <w:t xml:space="preserve">1.45 </w:t>
            </w:r>
          </w:p>
        </w:tc>
        <w:tc>
          <w:tcPr>
            <w:tcW w:w="356" w:type="pct"/>
            <w:tcBorders>
              <w:top w:val="single" w:color="auto" w:sz="4" w:space="0"/>
              <w:left w:val="single" w:color="auto" w:sz="4" w:space="0"/>
              <w:bottom w:val="single" w:color="auto" w:sz="4" w:space="0"/>
              <w:right w:val="single" w:color="auto" w:sz="4" w:space="0"/>
            </w:tcBorders>
            <w:vAlign w:val="bottom"/>
          </w:tcPr>
          <w:p w14:paraId="46C42714">
            <w:pPr>
              <w:widowControl/>
              <w:spacing w:line="240" w:lineRule="auto"/>
              <w:ind w:firstLine="0" w:firstLineChars="0"/>
              <w:jc w:val="center"/>
              <w:rPr>
                <w:sz w:val="21"/>
                <w:szCs w:val="20"/>
              </w:rPr>
            </w:pPr>
            <w:r>
              <w:rPr>
                <w:sz w:val="21"/>
                <w:szCs w:val="20"/>
              </w:rPr>
              <w:t xml:space="preserve">1.40 </w:t>
            </w:r>
          </w:p>
        </w:tc>
        <w:tc>
          <w:tcPr>
            <w:tcW w:w="357" w:type="pct"/>
            <w:tcBorders>
              <w:top w:val="single" w:color="auto" w:sz="4" w:space="0"/>
              <w:left w:val="single" w:color="auto" w:sz="4" w:space="0"/>
              <w:bottom w:val="single" w:color="auto" w:sz="4" w:space="0"/>
              <w:right w:val="single" w:color="auto" w:sz="4" w:space="0"/>
            </w:tcBorders>
            <w:vAlign w:val="bottom"/>
          </w:tcPr>
          <w:p w14:paraId="6E1C0381">
            <w:pPr>
              <w:widowControl/>
              <w:spacing w:line="240" w:lineRule="auto"/>
              <w:ind w:firstLine="0" w:firstLineChars="0"/>
              <w:jc w:val="center"/>
              <w:rPr>
                <w:sz w:val="21"/>
                <w:szCs w:val="20"/>
              </w:rPr>
            </w:pPr>
            <w:r>
              <w:rPr>
                <w:sz w:val="21"/>
                <w:szCs w:val="20"/>
              </w:rPr>
              <w:t xml:space="preserve">1.35 </w:t>
            </w:r>
          </w:p>
        </w:tc>
        <w:tc>
          <w:tcPr>
            <w:tcW w:w="356" w:type="pct"/>
            <w:tcBorders>
              <w:top w:val="single" w:color="auto" w:sz="4" w:space="0"/>
              <w:left w:val="single" w:color="auto" w:sz="4" w:space="0"/>
              <w:bottom w:val="single" w:color="auto" w:sz="4" w:space="0"/>
              <w:right w:val="single" w:color="auto" w:sz="4" w:space="0"/>
            </w:tcBorders>
            <w:vAlign w:val="bottom"/>
          </w:tcPr>
          <w:p w14:paraId="43BF5284">
            <w:pPr>
              <w:widowControl/>
              <w:spacing w:line="240" w:lineRule="auto"/>
              <w:ind w:firstLine="0" w:firstLineChars="0"/>
              <w:jc w:val="center"/>
              <w:rPr>
                <w:sz w:val="21"/>
                <w:szCs w:val="20"/>
              </w:rPr>
            </w:pPr>
            <w:r>
              <w:rPr>
                <w:sz w:val="21"/>
                <w:szCs w:val="20"/>
              </w:rPr>
              <w:t xml:space="preserve">1.65 </w:t>
            </w:r>
          </w:p>
        </w:tc>
        <w:tc>
          <w:tcPr>
            <w:tcW w:w="357" w:type="pct"/>
            <w:tcBorders>
              <w:top w:val="single" w:color="auto" w:sz="4" w:space="0"/>
              <w:left w:val="single" w:color="auto" w:sz="4" w:space="0"/>
              <w:bottom w:val="single" w:color="auto" w:sz="4" w:space="0"/>
              <w:right w:val="single" w:color="auto" w:sz="4" w:space="0"/>
            </w:tcBorders>
            <w:vAlign w:val="bottom"/>
          </w:tcPr>
          <w:p w14:paraId="1DCD661A">
            <w:pPr>
              <w:widowControl/>
              <w:spacing w:line="240" w:lineRule="auto"/>
              <w:ind w:firstLine="0" w:firstLineChars="0"/>
              <w:jc w:val="center"/>
              <w:rPr>
                <w:sz w:val="21"/>
                <w:szCs w:val="20"/>
              </w:rPr>
            </w:pPr>
            <w:r>
              <w:rPr>
                <w:sz w:val="21"/>
                <w:szCs w:val="20"/>
              </w:rPr>
              <w:t xml:space="preserve">2.09 </w:t>
            </w:r>
          </w:p>
        </w:tc>
        <w:tc>
          <w:tcPr>
            <w:tcW w:w="356" w:type="pct"/>
            <w:tcBorders>
              <w:top w:val="single" w:color="auto" w:sz="4" w:space="0"/>
              <w:left w:val="single" w:color="auto" w:sz="4" w:space="0"/>
              <w:bottom w:val="single" w:color="auto" w:sz="4" w:space="0"/>
              <w:right w:val="single" w:color="auto" w:sz="4" w:space="0"/>
            </w:tcBorders>
            <w:vAlign w:val="bottom"/>
          </w:tcPr>
          <w:p w14:paraId="6BD2A63F">
            <w:pPr>
              <w:widowControl/>
              <w:spacing w:line="240" w:lineRule="auto"/>
              <w:ind w:firstLine="0" w:firstLineChars="0"/>
              <w:jc w:val="center"/>
              <w:rPr>
                <w:sz w:val="21"/>
                <w:szCs w:val="20"/>
              </w:rPr>
            </w:pPr>
            <w:r>
              <w:rPr>
                <w:sz w:val="21"/>
                <w:szCs w:val="20"/>
              </w:rPr>
              <w:t xml:space="preserve">2.35 </w:t>
            </w:r>
          </w:p>
        </w:tc>
        <w:tc>
          <w:tcPr>
            <w:tcW w:w="356" w:type="pct"/>
            <w:tcBorders>
              <w:top w:val="single" w:color="auto" w:sz="4" w:space="0"/>
              <w:left w:val="single" w:color="auto" w:sz="4" w:space="0"/>
              <w:bottom w:val="single" w:color="auto" w:sz="4" w:space="0"/>
              <w:right w:val="single" w:color="auto" w:sz="4" w:space="0"/>
            </w:tcBorders>
            <w:vAlign w:val="bottom"/>
          </w:tcPr>
          <w:p w14:paraId="0B409E93">
            <w:pPr>
              <w:widowControl/>
              <w:spacing w:line="240" w:lineRule="auto"/>
              <w:ind w:firstLine="0" w:firstLineChars="0"/>
              <w:jc w:val="center"/>
              <w:rPr>
                <w:sz w:val="21"/>
                <w:szCs w:val="20"/>
              </w:rPr>
            </w:pPr>
            <w:r>
              <w:rPr>
                <w:sz w:val="21"/>
                <w:szCs w:val="20"/>
              </w:rPr>
              <w:t xml:space="preserve">2.58 </w:t>
            </w:r>
          </w:p>
        </w:tc>
        <w:tc>
          <w:tcPr>
            <w:tcW w:w="326" w:type="pct"/>
            <w:tcBorders>
              <w:top w:val="single" w:color="auto" w:sz="4" w:space="0"/>
              <w:left w:val="single" w:color="auto" w:sz="4" w:space="0"/>
              <w:bottom w:val="single" w:color="auto" w:sz="4" w:space="0"/>
              <w:right w:val="single" w:color="auto" w:sz="4" w:space="0"/>
            </w:tcBorders>
            <w:vAlign w:val="bottom"/>
          </w:tcPr>
          <w:p w14:paraId="49101F3B">
            <w:pPr>
              <w:widowControl/>
              <w:spacing w:line="240" w:lineRule="auto"/>
              <w:ind w:firstLine="0" w:firstLineChars="0"/>
              <w:jc w:val="center"/>
              <w:rPr>
                <w:sz w:val="21"/>
                <w:szCs w:val="20"/>
              </w:rPr>
            </w:pPr>
            <w:r>
              <w:rPr>
                <w:sz w:val="21"/>
                <w:szCs w:val="20"/>
              </w:rPr>
              <w:t xml:space="preserve">2.58 </w:t>
            </w:r>
          </w:p>
        </w:tc>
        <w:tc>
          <w:tcPr>
            <w:tcW w:w="326" w:type="pct"/>
            <w:tcBorders>
              <w:top w:val="single" w:color="auto" w:sz="4" w:space="0"/>
              <w:left w:val="single" w:color="auto" w:sz="4" w:space="0"/>
              <w:bottom w:val="single" w:color="auto" w:sz="4" w:space="0"/>
              <w:right w:val="nil"/>
            </w:tcBorders>
            <w:vAlign w:val="bottom"/>
          </w:tcPr>
          <w:p w14:paraId="0A8AEC42">
            <w:pPr>
              <w:widowControl/>
              <w:spacing w:line="240" w:lineRule="auto"/>
              <w:ind w:firstLine="0" w:firstLineChars="0"/>
              <w:jc w:val="center"/>
              <w:rPr>
                <w:sz w:val="21"/>
                <w:szCs w:val="20"/>
              </w:rPr>
            </w:pPr>
            <w:r>
              <w:rPr>
                <w:sz w:val="21"/>
                <w:szCs w:val="20"/>
              </w:rPr>
              <w:t xml:space="preserve">2.55 </w:t>
            </w:r>
          </w:p>
        </w:tc>
      </w:tr>
      <w:tr w14:paraId="1740DACF">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790" w:type="pct"/>
            <w:tcBorders>
              <w:top w:val="single" w:color="auto" w:sz="4" w:space="0"/>
              <w:left w:val="nil"/>
              <w:bottom w:val="single" w:color="auto" w:sz="4" w:space="0"/>
              <w:right w:val="single" w:color="auto" w:sz="4" w:space="0"/>
            </w:tcBorders>
            <w:vAlign w:val="center"/>
          </w:tcPr>
          <w:p w14:paraId="3A11C389">
            <w:pPr>
              <w:widowControl/>
              <w:spacing w:line="240" w:lineRule="auto"/>
              <w:ind w:firstLine="0" w:firstLineChars="0"/>
              <w:jc w:val="center"/>
              <w:rPr>
                <w:rFonts w:cs="Times New Roman"/>
                <w:sz w:val="21"/>
                <w:szCs w:val="21"/>
              </w:rPr>
            </w:pPr>
            <w:r>
              <w:rPr>
                <w:rFonts w:cs="Times New Roman"/>
                <w:sz w:val="21"/>
                <w:szCs w:val="21"/>
                <w:lang w:bidi="ar"/>
              </w:rPr>
              <w:t>夏季</w:t>
            </w:r>
          </w:p>
        </w:tc>
        <w:tc>
          <w:tcPr>
            <w:tcW w:w="356" w:type="pct"/>
            <w:tcBorders>
              <w:top w:val="single" w:color="auto" w:sz="4" w:space="0"/>
              <w:left w:val="single" w:color="auto" w:sz="4" w:space="0"/>
              <w:bottom w:val="single" w:color="auto" w:sz="4" w:space="0"/>
              <w:right w:val="single" w:color="auto" w:sz="4" w:space="0"/>
            </w:tcBorders>
            <w:vAlign w:val="bottom"/>
          </w:tcPr>
          <w:p w14:paraId="56872B45">
            <w:pPr>
              <w:widowControl/>
              <w:spacing w:line="240" w:lineRule="auto"/>
              <w:ind w:firstLine="0" w:firstLineChars="0"/>
              <w:jc w:val="center"/>
              <w:rPr>
                <w:sz w:val="21"/>
                <w:szCs w:val="20"/>
              </w:rPr>
            </w:pPr>
            <w:r>
              <w:rPr>
                <w:sz w:val="21"/>
                <w:szCs w:val="20"/>
              </w:rPr>
              <w:t xml:space="preserve">1.47 </w:t>
            </w:r>
          </w:p>
        </w:tc>
        <w:tc>
          <w:tcPr>
            <w:tcW w:w="355" w:type="pct"/>
            <w:tcBorders>
              <w:top w:val="single" w:color="auto" w:sz="4" w:space="0"/>
              <w:left w:val="single" w:color="auto" w:sz="4" w:space="0"/>
              <w:bottom w:val="single" w:color="auto" w:sz="4" w:space="0"/>
              <w:right w:val="single" w:color="auto" w:sz="4" w:space="0"/>
            </w:tcBorders>
            <w:vAlign w:val="bottom"/>
          </w:tcPr>
          <w:p w14:paraId="1A93E15E">
            <w:pPr>
              <w:widowControl/>
              <w:spacing w:line="240" w:lineRule="auto"/>
              <w:ind w:firstLine="0" w:firstLineChars="0"/>
              <w:jc w:val="center"/>
              <w:rPr>
                <w:sz w:val="21"/>
                <w:szCs w:val="20"/>
              </w:rPr>
            </w:pPr>
            <w:r>
              <w:rPr>
                <w:sz w:val="21"/>
                <w:szCs w:val="20"/>
              </w:rPr>
              <w:t xml:space="preserve">1.40 </w:t>
            </w:r>
          </w:p>
        </w:tc>
        <w:tc>
          <w:tcPr>
            <w:tcW w:w="356" w:type="pct"/>
            <w:tcBorders>
              <w:top w:val="single" w:color="auto" w:sz="4" w:space="0"/>
              <w:left w:val="single" w:color="auto" w:sz="4" w:space="0"/>
              <w:bottom w:val="single" w:color="auto" w:sz="4" w:space="0"/>
              <w:right w:val="single" w:color="auto" w:sz="4" w:space="0"/>
            </w:tcBorders>
            <w:vAlign w:val="bottom"/>
          </w:tcPr>
          <w:p w14:paraId="36398AD2">
            <w:pPr>
              <w:widowControl/>
              <w:spacing w:line="240" w:lineRule="auto"/>
              <w:ind w:firstLine="0" w:firstLineChars="0"/>
              <w:jc w:val="center"/>
              <w:rPr>
                <w:sz w:val="21"/>
                <w:szCs w:val="20"/>
              </w:rPr>
            </w:pPr>
            <w:r>
              <w:rPr>
                <w:sz w:val="21"/>
                <w:szCs w:val="20"/>
              </w:rPr>
              <w:t xml:space="preserve">1.33 </w:t>
            </w:r>
          </w:p>
        </w:tc>
        <w:tc>
          <w:tcPr>
            <w:tcW w:w="355" w:type="pct"/>
            <w:tcBorders>
              <w:top w:val="single" w:color="auto" w:sz="4" w:space="0"/>
              <w:left w:val="single" w:color="auto" w:sz="4" w:space="0"/>
              <w:bottom w:val="single" w:color="auto" w:sz="4" w:space="0"/>
              <w:right w:val="single" w:color="auto" w:sz="4" w:space="0"/>
            </w:tcBorders>
            <w:vAlign w:val="bottom"/>
          </w:tcPr>
          <w:p w14:paraId="588F728E">
            <w:pPr>
              <w:widowControl/>
              <w:spacing w:line="240" w:lineRule="auto"/>
              <w:ind w:firstLine="0" w:firstLineChars="0"/>
              <w:jc w:val="center"/>
              <w:rPr>
                <w:sz w:val="21"/>
                <w:szCs w:val="20"/>
              </w:rPr>
            </w:pPr>
            <w:r>
              <w:rPr>
                <w:sz w:val="21"/>
                <w:szCs w:val="20"/>
              </w:rPr>
              <w:t xml:space="preserve">1.38 </w:t>
            </w:r>
          </w:p>
        </w:tc>
        <w:tc>
          <w:tcPr>
            <w:tcW w:w="356" w:type="pct"/>
            <w:tcBorders>
              <w:top w:val="single" w:color="auto" w:sz="4" w:space="0"/>
              <w:left w:val="single" w:color="auto" w:sz="4" w:space="0"/>
              <w:bottom w:val="single" w:color="auto" w:sz="4" w:space="0"/>
              <w:right w:val="single" w:color="auto" w:sz="4" w:space="0"/>
            </w:tcBorders>
            <w:vAlign w:val="bottom"/>
          </w:tcPr>
          <w:p w14:paraId="122A8A61">
            <w:pPr>
              <w:widowControl/>
              <w:spacing w:line="240" w:lineRule="auto"/>
              <w:ind w:firstLine="0" w:firstLineChars="0"/>
              <w:jc w:val="center"/>
              <w:rPr>
                <w:sz w:val="21"/>
                <w:szCs w:val="20"/>
              </w:rPr>
            </w:pPr>
            <w:r>
              <w:rPr>
                <w:sz w:val="21"/>
                <w:szCs w:val="20"/>
              </w:rPr>
              <w:t xml:space="preserve">1.36 </w:t>
            </w:r>
          </w:p>
        </w:tc>
        <w:tc>
          <w:tcPr>
            <w:tcW w:w="357" w:type="pct"/>
            <w:tcBorders>
              <w:top w:val="single" w:color="auto" w:sz="4" w:space="0"/>
              <w:left w:val="single" w:color="auto" w:sz="4" w:space="0"/>
              <w:bottom w:val="single" w:color="auto" w:sz="4" w:space="0"/>
              <w:right w:val="single" w:color="auto" w:sz="4" w:space="0"/>
            </w:tcBorders>
            <w:vAlign w:val="bottom"/>
          </w:tcPr>
          <w:p w14:paraId="050B6815">
            <w:pPr>
              <w:widowControl/>
              <w:spacing w:line="240" w:lineRule="auto"/>
              <w:ind w:firstLine="0" w:firstLineChars="0"/>
              <w:jc w:val="center"/>
              <w:rPr>
                <w:sz w:val="21"/>
                <w:szCs w:val="20"/>
              </w:rPr>
            </w:pPr>
            <w:r>
              <w:rPr>
                <w:sz w:val="21"/>
                <w:szCs w:val="20"/>
              </w:rPr>
              <w:t xml:space="preserve">1.38 </w:t>
            </w:r>
          </w:p>
        </w:tc>
        <w:tc>
          <w:tcPr>
            <w:tcW w:w="356" w:type="pct"/>
            <w:tcBorders>
              <w:top w:val="single" w:color="auto" w:sz="4" w:space="0"/>
              <w:left w:val="single" w:color="auto" w:sz="4" w:space="0"/>
              <w:bottom w:val="single" w:color="auto" w:sz="4" w:space="0"/>
              <w:right w:val="single" w:color="auto" w:sz="4" w:space="0"/>
            </w:tcBorders>
            <w:vAlign w:val="bottom"/>
          </w:tcPr>
          <w:p w14:paraId="21A4B3FD">
            <w:pPr>
              <w:widowControl/>
              <w:spacing w:line="240" w:lineRule="auto"/>
              <w:ind w:firstLine="0" w:firstLineChars="0"/>
              <w:jc w:val="center"/>
              <w:rPr>
                <w:sz w:val="21"/>
                <w:szCs w:val="20"/>
              </w:rPr>
            </w:pPr>
            <w:r>
              <w:rPr>
                <w:sz w:val="21"/>
                <w:szCs w:val="20"/>
              </w:rPr>
              <w:t xml:space="preserve">1.74 </w:t>
            </w:r>
          </w:p>
        </w:tc>
        <w:tc>
          <w:tcPr>
            <w:tcW w:w="357" w:type="pct"/>
            <w:tcBorders>
              <w:top w:val="single" w:color="auto" w:sz="4" w:space="0"/>
              <w:left w:val="single" w:color="auto" w:sz="4" w:space="0"/>
              <w:bottom w:val="single" w:color="auto" w:sz="4" w:space="0"/>
              <w:right w:val="single" w:color="auto" w:sz="4" w:space="0"/>
            </w:tcBorders>
            <w:vAlign w:val="bottom"/>
          </w:tcPr>
          <w:p w14:paraId="4699B9E4">
            <w:pPr>
              <w:widowControl/>
              <w:spacing w:line="240" w:lineRule="auto"/>
              <w:ind w:firstLine="0" w:firstLineChars="0"/>
              <w:jc w:val="center"/>
              <w:rPr>
                <w:sz w:val="21"/>
                <w:szCs w:val="20"/>
              </w:rPr>
            </w:pPr>
            <w:r>
              <w:rPr>
                <w:sz w:val="21"/>
                <w:szCs w:val="20"/>
              </w:rPr>
              <w:t xml:space="preserve">2.02 </w:t>
            </w:r>
          </w:p>
        </w:tc>
        <w:tc>
          <w:tcPr>
            <w:tcW w:w="356" w:type="pct"/>
            <w:tcBorders>
              <w:top w:val="single" w:color="auto" w:sz="4" w:space="0"/>
              <w:left w:val="single" w:color="auto" w:sz="4" w:space="0"/>
              <w:bottom w:val="single" w:color="auto" w:sz="4" w:space="0"/>
              <w:right w:val="single" w:color="auto" w:sz="4" w:space="0"/>
            </w:tcBorders>
            <w:vAlign w:val="bottom"/>
          </w:tcPr>
          <w:p w14:paraId="127D3686">
            <w:pPr>
              <w:widowControl/>
              <w:spacing w:line="240" w:lineRule="auto"/>
              <w:ind w:firstLine="0" w:firstLineChars="0"/>
              <w:jc w:val="center"/>
              <w:rPr>
                <w:sz w:val="21"/>
                <w:szCs w:val="20"/>
              </w:rPr>
            </w:pPr>
            <w:r>
              <w:rPr>
                <w:sz w:val="21"/>
                <w:szCs w:val="20"/>
              </w:rPr>
              <w:t xml:space="preserve">2.08 </w:t>
            </w:r>
          </w:p>
        </w:tc>
        <w:tc>
          <w:tcPr>
            <w:tcW w:w="356" w:type="pct"/>
            <w:tcBorders>
              <w:top w:val="single" w:color="auto" w:sz="4" w:space="0"/>
              <w:left w:val="single" w:color="auto" w:sz="4" w:space="0"/>
              <w:bottom w:val="single" w:color="auto" w:sz="4" w:space="0"/>
              <w:right w:val="single" w:color="auto" w:sz="4" w:space="0"/>
            </w:tcBorders>
            <w:vAlign w:val="bottom"/>
          </w:tcPr>
          <w:p w14:paraId="68A16C39">
            <w:pPr>
              <w:widowControl/>
              <w:spacing w:line="240" w:lineRule="auto"/>
              <w:ind w:firstLine="0" w:firstLineChars="0"/>
              <w:jc w:val="center"/>
              <w:rPr>
                <w:sz w:val="21"/>
                <w:szCs w:val="20"/>
              </w:rPr>
            </w:pPr>
            <w:r>
              <w:rPr>
                <w:sz w:val="21"/>
                <w:szCs w:val="20"/>
              </w:rPr>
              <w:t xml:space="preserve">2.23 </w:t>
            </w:r>
          </w:p>
        </w:tc>
        <w:tc>
          <w:tcPr>
            <w:tcW w:w="326" w:type="pct"/>
            <w:tcBorders>
              <w:top w:val="single" w:color="auto" w:sz="4" w:space="0"/>
              <w:left w:val="single" w:color="auto" w:sz="4" w:space="0"/>
              <w:bottom w:val="single" w:color="auto" w:sz="4" w:space="0"/>
              <w:right w:val="single" w:color="auto" w:sz="4" w:space="0"/>
            </w:tcBorders>
            <w:vAlign w:val="bottom"/>
          </w:tcPr>
          <w:p w14:paraId="13C1B3BB">
            <w:pPr>
              <w:widowControl/>
              <w:spacing w:line="240" w:lineRule="auto"/>
              <w:ind w:firstLine="0" w:firstLineChars="0"/>
              <w:jc w:val="center"/>
              <w:rPr>
                <w:sz w:val="21"/>
                <w:szCs w:val="20"/>
              </w:rPr>
            </w:pPr>
            <w:r>
              <w:rPr>
                <w:sz w:val="21"/>
                <w:szCs w:val="20"/>
              </w:rPr>
              <w:t xml:space="preserve">2.40 </w:t>
            </w:r>
          </w:p>
        </w:tc>
        <w:tc>
          <w:tcPr>
            <w:tcW w:w="326" w:type="pct"/>
            <w:tcBorders>
              <w:top w:val="single" w:color="auto" w:sz="4" w:space="0"/>
              <w:left w:val="single" w:color="auto" w:sz="4" w:space="0"/>
              <w:bottom w:val="single" w:color="auto" w:sz="4" w:space="0"/>
              <w:right w:val="nil"/>
            </w:tcBorders>
            <w:vAlign w:val="bottom"/>
          </w:tcPr>
          <w:p w14:paraId="0918CB6D">
            <w:pPr>
              <w:widowControl/>
              <w:spacing w:line="240" w:lineRule="auto"/>
              <w:ind w:firstLine="0" w:firstLineChars="0"/>
              <w:jc w:val="center"/>
              <w:rPr>
                <w:sz w:val="21"/>
                <w:szCs w:val="20"/>
              </w:rPr>
            </w:pPr>
            <w:r>
              <w:rPr>
                <w:sz w:val="21"/>
                <w:szCs w:val="20"/>
              </w:rPr>
              <w:t xml:space="preserve">2.44 </w:t>
            </w:r>
          </w:p>
        </w:tc>
      </w:tr>
      <w:tr w14:paraId="19D821C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790" w:type="pct"/>
            <w:tcBorders>
              <w:top w:val="single" w:color="auto" w:sz="4" w:space="0"/>
              <w:left w:val="nil"/>
              <w:bottom w:val="single" w:color="auto" w:sz="4" w:space="0"/>
              <w:right w:val="single" w:color="auto" w:sz="4" w:space="0"/>
            </w:tcBorders>
            <w:vAlign w:val="center"/>
          </w:tcPr>
          <w:p w14:paraId="2E16F23E">
            <w:pPr>
              <w:widowControl/>
              <w:spacing w:line="240" w:lineRule="auto"/>
              <w:ind w:firstLine="0" w:firstLineChars="0"/>
              <w:jc w:val="center"/>
              <w:rPr>
                <w:rFonts w:cs="Times New Roman"/>
                <w:sz w:val="21"/>
                <w:szCs w:val="21"/>
              </w:rPr>
            </w:pPr>
            <w:r>
              <w:rPr>
                <w:rFonts w:cs="Times New Roman"/>
                <w:sz w:val="21"/>
                <w:szCs w:val="21"/>
                <w:lang w:bidi="ar"/>
              </w:rPr>
              <w:t>秋季</w:t>
            </w:r>
          </w:p>
        </w:tc>
        <w:tc>
          <w:tcPr>
            <w:tcW w:w="356" w:type="pct"/>
            <w:tcBorders>
              <w:top w:val="single" w:color="auto" w:sz="4" w:space="0"/>
              <w:left w:val="single" w:color="auto" w:sz="4" w:space="0"/>
              <w:bottom w:val="single" w:color="auto" w:sz="4" w:space="0"/>
              <w:right w:val="single" w:color="auto" w:sz="4" w:space="0"/>
            </w:tcBorders>
            <w:vAlign w:val="bottom"/>
          </w:tcPr>
          <w:p w14:paraId="41581375">
            <w:pPr>
              <w:widowControl/>
              <w:spacing w:line="240" w:lineRule="auto"/>
              <w:ind w:firstLine="0" w:firstLineChars="0"/>
              <w:jc w:val="center"/>
              <w:rPr>
                <w:sz w:val="21"/>
                <w:szCs w:val="20"/>
              </w:rPr>
            </w:pPr>
            <w:r>
              <w:rPr>
                <w:sz w:val="21"/>
                <w:szCs w:val="20"/>
              </w:rPr>
              <w:t xml:space="preserve">1.33 </w:t>
            </w:r>
          </w:p>
        </w:tc>
        <w:tc>
          <w:tcPr>
            <w:tcW w:w="355" w:type="pct"/>
            <w:tcBorders>
              <w:top w:val="single" w:color="auto" w:sz="4" w:space="0"/>
              <w:left w:val="single" w:color="auto" w:sz="4" w:space="0"/>
              <w:bottom w:val="single" w:color="auto" w:sz="4" w:space="0"/>
              <w:right w:val="single" w:color="auto" w:sz="4" w:space="0"/>
            </w:tcBorders>
            <w:vAlign w:val="bottom"/>
          </w:tcPr>
          <w:p w14:paraId="6AEF4EA9">
            <w:pPr>
              <w:widowControl/>
              <w:spacing w:line="240" w:lineRule="auto"/>
              <w:ind w:firstLine="0" w:firstLineChars="0"/>
              <w:jc w:val="center"/>
              <w:rPr>
                <w:sz w:val="21"/>
                <w:szCs w:val="20"/>
              </w:rPr>
            </w:pPr>
            <w:r>
              <w:rPr>
                <w:sz w:val="21"/>
                <w:szCs w:val="20"/>
              </w:rPr>
              <w:t xml:space="preserve">1.18 </w:t>
            </w:r>
          </w:p>
        </w:tc>
        <w:tc>
          <w:tcPr>
            <w:tcW w:w="356" w:type="pct"/>
            <w:tcBorders>
              <w:top w:val="single" w:color="auto" w:sz="4" w:space="0"/>
              <w:left w:val="single" w:color="auto" w:sz="4" w:space="0"/>
              <w:bottom w:val="single" w:color="auto" w:sz="4" w:space="0"/>
              <w:right w:val="single" w:color="auto" w:sz="4" w:space="0"/>
            </w:tcBorders>
            <w:vAlign w:val="bottom"/>
          </w:tcPr>
          <w:p w14:paraId="79A99D75">
            <w:pPr>
              <w:widowControl/>
              <w:spacing w:line="240" w:lineRule="auto"/>
              <w:ind w:firstLine="0" w:firstLineChars="0"/>
              <w:jc w:val="center"/>
              <w:rPr>
                <w:sz w:val="21"/>
                <w:szCs w:val="20"/>
              </w:rPr>
            </w:pPr>
            <w:r>
              <w:rPr>
                <w:sz w:val="21"/>
                <w:szCs w:val="20"/>
              </w:rPr>
              <w:t xml:space="preserve">1.17 </w:t>
            </w:r>
          </w:p>
        </w:tc>
        <w:tc>
          <w:tcPr>
            <w:tcW w:w="355" w:type="pct"/>
            <w:tcBorders>
              <w:top w:val="single" w:color="auto" w:sz="4" w:space="0"/>
              <w:left w:val="single" w:color="auto" w:sz="4" w:space="0"/>
              <w:bottom w:val="single" w:color="auto" w:sz="4" w:space="0"/>
              <w:right w:val="single" w:color="auto" w:sz="4" w:space="0"/>
            </w:tcBorders>
            <w:vAlign w:val="bottom"/>
          </w:tcPr>
          <w:p w14:paraId="7B0A7947">
            <w:pPr>
              <w:widowControl/>
              <w:spacing w:line="240" w:lineRule="auto"/>
              <w:ind w:firstLine="0" w:firstLineChars="0"/>
              <w:jc w:val="center"/>
              <w:rPr>
                <w:sz w:val="21"/>
                <w:szCs w:val="20"/>
              </w:rPr>
            </w:pPr>
            <w:r>
              <w:rPr>
                <w:sz w:val="21"/>
                <w:szCs w:val="20"/>
              </w:rPr>
              <w:t xml:space="preserve">1.22 </w:t>
            </w:r>
          </w:p>
        </w:tc>
        <w:tc>
          <w:tcPr>
            <w:tcW w:w="356" w:type="pct"/>
            <w:tcBorders>
              <w:top w:val="single" w:color="auto" w:sz="4" w:space="0"/>
              <w:left w:val="single" w:color="auto" w:sz="4" w:space="0"/>
              <w:bottom w:val="single" w:color="auto" w:sz="4" w:space="0"/>
              <w:right w:val="single" w:color="auto" w:sz="4" w:space="0"/>
            </w:tcBorders>
            <w:vAlign w:val="bottom"/>
          </w:tcPr>
          <w:p w14:paraId="5BDB88A9">
            <w:pPr>
              <w:widowControl/>
              <w:spacing w:line="240" w:lineRule="auto"/>
              <w:ind w:firstLine="0" w:firstLineChars="0"/>
              <w:jc w:val="center"/>
              <w:rPr>
                <w:sz w:val="21"/>
                <w:szCs w:val="20"/>
              </w:rPr>
            </w:pPr>
            <w:r>
              <w:rPr>
                <w:sz w:val="21"/>
                <w:szCs w:val="20"/>
              </w:rPr>
              <w:t xml:space="preserve">1.22 </w:t>
            </w:r>
          </w:p>
        </w:tc>
        <w:tc>
          <w:tcPr>
            <w:tcW w:w="357" w:type="pct"/>
            <w:tcBorders>
              <w:top w:val="single" w:color="auto" w:sz="4" w:space="0"/>
              <w:left w:val="single" w:color="auto" w:sz="4" w:space="0"/>
              <w:bottom w:val="single" w:color="auto" w:sz="4" w:space="0"/>
              <w:right w:val="single" w:color="auto" w:sz="4" w:space="0"/>
            </w:tcBorders>
            <w:vAlign w:val="bottom"/>
          </w:tcPr>
          <w:p w14:paraId="10169C94">
            <w:pPr>
              <w:widowControl/>
              <w:spacing w:line="240" w:lineRule="auto"/>
              <w:ind w:firstLine="0" w:firstLineChars="0"/>
              <w:jc w:val="center"/>
              <w:rPr>
                <w:sz w:val="21"/>
                <w:szCs w:val="20"/>
              </w:rPr>
            </w:pPr>
            <w:r>
              <w:rPr>
                <w:sz w:val="21"/>
                <w:szCs w:val="20"/>
              </w:rPr>
              <w:t xml:space="preserve">1.20 </w:t>
            </w:r>
          </w:p>
        </w:tc>
        <w:tc>
          <w:tcPr>
            <w:tcW w:w="356" w:type="pct"/>
            <w:tcBorders>
              <w:top w:val="single" w:color="auto" w:sz="4" w:space="0"/>
              <w:left w:val="single" w:color="auto" w:sz="4" w:space="0"/>
              <w:bottom w:val="single" w:color="auto" w:sz="4" w:space="0"/>
              <w:right w:val="single" w:color="auto" w:sz="4" w:space="0"/>
            </w:tcBorders>
            <w:vAlign w:val="bottom"/>
          </w:tcPr>
          <w:p w14:paraId="4E81A3CB">
            <w:pPr>
              <w:widowControl/>
              <w:spacing w:line="240" w:lineRule="auto"/>
              <w:ind w:firstLine="0" w:firstLineChars="0"/>
              <w:jc w:val="center"/>
              <w:rPr>
                <w:sz w:val="21"/>
                <w:szCs w:val="20"/>
              </w:rPr>
            </w:pPr>
            <w:r>
              <w:rPr>
                <w:sz w:val="21"/>
                <w:szCs w:val="20"/>
              </w:rPr>
              <w:t xml:space="preserve">1.33 </w:t>
            </w:r>
          </w:p>
        </w:tc>
        <w:tc>
          <w:tcPr>
            <w:tcW w:w="357" w:type="pct"/>
            <w:tcBorders>
              <w:top w:val="single" w:color="auto" w:sz="4" w:space="0"/>
              <w:left w:val="single" w:color="auto" w:sz="4" w:space="0"/>
              <w:bottom w:val="single" w:color="auto" w:sz="4" w:space="0"/>
              <w:right w:val="single" w:color="auto" w:sz="4" w:space="0"/>
            </w:tcBorders>
            <w:vAlign w:val="bottom"/>
          </w:tcPr>
          <w:p w14:paraId="5E758E44">
            <w:pPr>
              <w:widowControl/>
              <w:spacing w:line="240" w:lineRule="auto"/>
              <w:ind w:firstLine="0" w:firstLineChars="0"/>
              <w:jc w:val="center"/>
              <w:rPr>
                <w:sz w:val="21"/>
                <w:szCs w:val="20"/>
              </w:rPr>
            </w:pPr>
            <w:r>
              <w:rPr>
                <w:sz w:val="21"/>
                <w:szCs w:val="20"/>
              </w:rPr>
              <w:t xml:space="preserve">1.55 </w:t>
            </w:r>
          </w:p>
        </w:tc>
        <w:tc>
          <w:tcPr>
            <w:tcW w:w="356" w:type="pct"/>
            <w:tcBorders>
              <w:top w:val="single" w:color="auto" w:sz="4" w:space="0"/>
              <w:left w:val="single" w:color="auto" w:sz="4" w:space="0"/>
              <w:bottom w:val="single" w:color="auto" w:sz="4" w:space="0"/>
              <w:right w:val="single" w:color="auto" w:sz="4" w:space="0"/>
            </w:tcBorders>
            <w:vAlign w:val="bottom"/>
          </w:tcPr>
          <w:p w14:paraId="5EDFB9A4">
            <w:pPr>
              <w:widowControl/>
              <w:spacing w:line="240" w:lineRule="auto"/>
              <w:ind w:firstLine="0" w:firstLineChars="0"/>
              <w:jc w:val="center"/>
              <w:rPr>
                <w:sz w:val="21"/>
                <w:szCs w:val="20"/>
              </w:rPr>
            </w:pPr>
            <w:r>
              <w:rPr>
                <w:sz w:val="21"/>
                <w:szCs w:val="20"/>
              </w:rPr>
              <w:t xml:space="preserve">2.01 </w:t>
            </w:r>
          </w:p>
        </w:tc>
        <w:tc>
          <w:tcPr>
            <w:tcW w:w="356" w:type="pct"/>
            <w:tcBorders>
              <w:top w:val="single" w:color="auto" w:sz="4" w:space="0"/>
              <w:left w:val="single" w:color="auto" w:sz="4" w:space="0"/>
              <w:bottom w:val="single" w:color="auto" w:sz="4" w:space="0"/>
              <w:right w:val="single" w:color="auto" w:sz="4" w:space="0"/>
            </w:tcBorders>
            <w:vAlign w:val="bottom"/>
          </w:tcPr>
          <w:p w14:paraId="47E1BAD8">
            <w:pPr>
              <w:widowControl/>
              <w:spacing w:line="240" w:lineRule="auto"/>
              <w:ind w:firstLine="0" w:firstLineChars="0"/>
              <w:jc w:val="center"/>
              <w:rPr>
                <w:sz w:val="21"/>
                <w:szCs w:val="20"/>
              </w:rPr>
            </w:pPr>
            <w:r>
              <w:rPr>
                <w:sz w:val="21"/>
                <w:szCs w:val="20"/>
              </w:rPr>
              <w:t xml:space="preserve">2.22 </w:t>
            </w:r>
          </w:p>
        </w:tc>
        <w:tc>
          <w:tcPr>
            <w:tcW w:w="326" w:type="pct"/>
            <w:tcBorders>
              <w:top w:val="single" w:color="auto" w:sz="4" w:space="0"/>
              <w:left w:val="single" w:color="auto" w:sz="4" w:space="0"/>
              <w:bottom w:val="single" w:color="auto" w:sz="4" w:space="0"/>
              <w:right w:val="single" w:color="auto" w:sz="4" w:space="0"/>
            </w:tcBorders>
            <w:vAlign w:val="bottom"/>
          </w:tcPr>
          <w:p w14:paraId="39C9CA62">
            <w:pPr>
              <w:widowControl/>
              <w:spacing w:line="240" w:lineRule="auto"/>
              <w:ind w:firstLine="0" w:firstLineChars="0"/>
              <w:jc w:val="center"/>
              <w:rPr>
                <w:sz w:val="21"/>
                <w:szCs w:val="20"/>
              </w:rPr>
            </w:pPr>
            <w:r>
              <w:rPr>
                <w:sz w:val="21"/>
                <w:szCs w:val="20"/>
              </w:rPr>
              <w:t xml:space="preserve">2.40 </w:t>
            </w:r>
          </w:p>
        </w:tc>
        <w:tc>
          <w:tcPr>
            <w:tcW w:w="326" w:type="pct"/>
            <w:tcBorders>
              <w:top w:val="single" w:color="auto" w:sz="4" w:space="0"/>
              <w:left w:val="single" w:color="auto" w:sz="4" w:space="0"/>
              <w:bottom w:val="single" w:color="auto" w:sz="4" w:space="0"/>
              <w:right w:val="nil"/>
            </w:tcBorders>
            <w:vAlign w:val="bottom"/>
          </w:tcPr>
          <w:p w14:paraId="0D65EA3F">
            <w:pPr>
              <w:widowControl/>
              <w:spacing w:line="240" w:lineRule="auto"/>
              <w:ind w:firstLine="0" w:firstLineChars="0"/>
              <w:jc w:val="center"/>
              <w:rPr>
                <w:sz w:val="21"/>
                <w:szCs w:val="20"/>
              </w:rPr>
            </w:pPr>
            <w:r>
              <w:rPr>
                <w:sz w:val="21"/>
                <w:szCs w:val="20"/>
              </w:rPr>
              <w:t xml:space="preserve">2.51 </w:t>
            </w:r>
          </w:p>
        </w:tc>
      </w:tr>
      <w:tr w14:paraId="7824C17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790" w:type="pct"/>
            <w:tcBorders>
              <w:top w:val="single" w:color="auto" w:sz="4" w:space="0"/>
              <w:left w:val="nil"/>
              <w:bottom w:val="single" w:color="auto" w:sz="4" w:space="0"/>
              <w:right w:val="single" w:color="auto" w:sz="4" w:space="0"/>
            </w:tcBorders>
            <w:vAlign w:val="center"/>
          </w:tcPr>
          <w:p w14:paraId="13953759">
            <w:pPr>
              <w:widowControl/>
              <w:spacing w:line="240" w:lineRule="auto"/>
              <w:ind w:firstLine="0" w:firstLineChars="0"/>
              <w:jc w:val="center"/>
              <w:rPr>
                <w:rFonts w:cs="Times New Roman"/>
                <w:sz w:val="21"/>
                <w:szCs w:val="21"/>
              </w:rPr>
            </w:pPr>
            <w:r>
              <w:rPr>
                <w:rFonts w:cs="Times New Roman"/>
                <w:sz w:val="21"/>
                <w:szCs w:val="21"/>
                <w:lang w:bidi="ar"/>
              </w:rPr>
              <w:t>冬季</w:t>
            </w:r>
          </w:p>
        </w:tc>
        <w:tc>
          <w:tcPr>
            <w:tcW w:w="356" w:type="pct"/>
            <w:tcBorders>
              <w:top w:val="single" w:color="auto" w:sz="4" w:space="0"/>
              <w:left w:val="single" w:color="auto" w:sz="4" w:space="0"/>
              <w:bottom w:val="single" w:color="auto" w:sz="4" w:space="0"/>
              <w:right w:val="single" w:color="auto" w:sz="4" w:space="0"/>
            </w:tcBorders>
            <w:vAlign w:val="bottom"/>
          </w:tcPr>
          <w:p w14:paraId="5E791990">
            <w:pPr>
              <w:widowControl/>
              <w:spacing w:line="240" w:lineRule="auto"/>
              <w:ind w:firstLine="0" w:firstLineChars="0"/>
              <w:jc w:val="center"/>
              <w:rPr>
                <w:sz w:val="21"/>
                <w:szCs w:val="20"/>
              </w:rPr>
            </w:pPr>
            <w:r>
              <w:rPr>
                <w:sz w:val="21"/>
                <w:szCs w:val="20"/>
              </w:rPr>
              <w:t xml:space="preserve">1.11 </w:t>
            </w:r>
          </w:p>
        </w:tc>
        <w:tc>
          <w:tcPr>
            <w:tcW w:w="355" w:type="pct"/>
            <w:tcBorders>
              <w:top w:val="single" w:color="auto" w:sz="4" w:space="0"/>
              <w:left w:val="single" w:color="auto" w:sz="4" w:space="0"/>
              <w:bottom w:val="single" w:color="auto" w:sz="4" w:space="0"/>
              <w:right w:val="single" w:color="auto" w:sz="4" w:space="0"/>
            </w:tcBorders>
            <w:vAlign w:val="bottom"/>
          </w:tcPr>
          <w:p w14:paraId="66D6870C">
            <w:pPr>
              <w:widowControl/>
              <w:spacing w:line="240" w:lineRule="auto"/>
              <w:ind w:firstLine="0" w:firstLineChars="0"/>
              <w:jc w:val="center"/>
              <w:rPr>
                <w:sz w:val="21"/>
                <w:szCs w:val="20"/>
              </w:rPr>
            </w:pPr>
            <w:r>
              <w:rPr>
                <w:sz w:val="21"/>
                <w:szCs w:val="20"/>
              </w:rPr>
              <w:t xml:space="preserve">1.07 </w:t>
            </w:r>
          </w:p>
        </w:tc>
        <w:tc>
          <w:tcPr>
            <w:tcW w:w="356" w:type="pct"/>
            <w:tcBorders>
              <w:top w:val="single" w:color="auto" w:sz="4" w:space="0"/>
              <w:left w:val="single" w:color="auto" w:sz="4" w:space="0"/>
              <w:bottom w:val="single" w:color="auto" w:sz="4" w:space="0"/>
              <w:right w:val="single" w:color="auto" w:sz="4" w:space="0"/>
            </w:tcBorders>
            <w:vAlign w:val="bottom"/>
          </w:tcPr>
          <w:p w14:paraId="4F07BA1D">
            <w:pPr>
              <w:widowControl/>
              <w:spacing w:line="240" w:lineRule="auto"/>
              <w:ind w:firstLine="0" w:firstLineChars="0"/>
              <w:jc w:val="center"/>
              <w:rPr>
                <w:sz w:val="21"/>
                <w:szCs w:val="20"/>
              </w:rPr>
            </w:pPr>
            <w:r>
              <w:rPr>
                <w:sz w:val="21"/>
                <w:szCs w:val="20"/>
              </w:rPr>
              <w:t xml:space="preserve">1.08 </w:t>
            </w:r>
          </w:p>
        </w:tc>
        <w:tc>
          <w:tcPr>
            <w:tcW w:w="355" w:type="pct"/>
            <w:tcBorders>
              <w:top w:val="single" w:color="auto" w:sz="4" w:space="0"/>
              <w:left w:val="single" w:color="auto" w:sz="4" w:space="0"/>
              <w:bottom w:val="single" w:color="auto" w:sz="4" w:space="0"/>
              <w:right w:val="single" w:color="auto" w:sz="4" w:space="0"/>
            </w:tcBorders>
            <w:vAlign w:val="bottom"/>
          </w:tcPr>
          <w:p w14:paraId="767BD3CE">
            <w:pPr>
              <w:widowControl/>
              <w:spacing w:line="240" w:lineRule="auto"/>
              <w:ind w:firstLine="0" w:firstLineChars="0"/>
              <w:jc w:val="center"/>
              <w:rPr>
                <w:sz w:val="21"/>
                <w:szCs w:val="20"/>
              </w:rPr>
            </w:pPr>
            <w:r>
              <w:rPr>
                <w:sz w:val="21"/>
                <w:szCs w:val="20"/>
              </w:rPr>
              <w:t xml:space="preserve">1.10 </w:t>
            </w:r>
          </w:p>
        </w:tc>
        <w:tc>
          <w:tcPr>
            <w:tcW w:w="356" w:type="pct"/>
            <w:tcBorders>
              <w:top w:val="single" w:color="auto" w:sz="4" w:space="0"/>
              <w:left w:val="single" w:color="auto" w:sz="4" w:space="0"/>
              <w:bottom w:val="single" w:color="auto" w:sz="4" w:space="0"/>
              <w:right w:val="single" w:color="auto" w:sz="4" w:space="0"/>
            </w:tcBorders>
            <w:vAlign w:val="bottom"/>
          </w:tcPr>
          <w:p w14:paraId="07798DE9">
            <w:pPr>
              <w:widowControl/>
              <w:spacing w:line="240" w:lineRule="auto"/>
              <w:ind w:firstLine="0" w:firstLineChars="0"/>
              <w:jc w:val="center"/>
              <w:rPr>
                <w:sz w:val="21"/>
                <w:szCs w:val="20"/>
              </w:rPr>
            </w:pPr>
            <w:r>
              <w:rPr>
                <w:sz w:val="21"/>
                <w:szCs w:val="20"/>
              </w:rPr>
              <w:t xml:space="preserve">1.12 </w:t>
            </w:r>
          </w:p>
        </w:tc>
        <w:tc>
          <w:tcPr>
            <w:tcW w:w="357" w:type="pct"/>
            <w:tcBorders>
              <w:top w:val="single" w:color="auto" w:sz="4" w:space="0"/>
              <w:left w:val="single" w:color="auto" w:sz="4" w:space="0"/>
              <w:bottom w:val="single" w:color="auto" w:sz="4" w:space="0"/>
              <w:right w:val="single" w:color="auto" w:sz="4" w:space="0"/>
            </w:tcBorders>
            <w:vAlign w:val="bottom"/>
          </w:tcPr>
          <w:p w14:paraId="5D45D1B9">
            <w:pPr>
              <w:widowControl/>
              <w:spacing w:line="240" w:lineRule="auto"/>
              <w:ind w:firstLine="0" w:firstLineChars="0"/>
              <w:jc w:val="center"/>
              <w:rPr>
                <w:sz w:val="21"/>
                <w:szCs w:val="20"/>
              </w:rPr>
            </w:pPr>
            <w:r>
              <w:rPr>
                <w:sz w:val="21"/>
                <w:szCs w:val="20"/>
              </w:rPr>
              <w:t xml:space="preserve">1.09 </w:t>
            </w:r>
          </w:p>
        </w:tc>
        <w:tc>
          <w:tcPr>
            <w:tcW w:w="356" w:type="pct"/>
            <w:tcBorders>
              <w:top w:val="single" w:color="auto" w:sz="4" w:space="0"/>
              <w:left w:val="single" w:color="auto" w:sz="4" w:space="0"/>
              <w:bottom w:val="single" w:color="auto" w:sz="4" w:space="0"/>
              <w:right w:val="single" w:color="auto" w:sz="4" w:space="0"/>
            </w:tcBorders>
            <w:vAlign w:val="bottom"/>
          </w:tcPr>
          <w:p w14:paraId="5A8B9B3E">
            <w:pPr>
              <w:widowControl/>
              <w:spacing w:line="240" w:lineRule="auto"/>
              <w:ind w:firstLine="0" w:firstLineChars="0"/>
              <w:jc w:val="center"/>
              <w:rPr>
                <w:sz w:val="21"/>
                <w:szCs w:val="20"/>
              </w:rPr>
            </w:pPr>
            <w:r>
              <w:rPr>
                <w:sz w:val="21"/>
                <w:szCs w:val="20"/>
              </w:rPr>
              <w:t xml:space="preserve">1.05 </w:t>
            </w:r>
          </w:p>
        </w:tc>
        <w:tc>
          <w:tcPr>
            <w:tcW w:w="357" w:type="pct"/>
            <w:tcBorders>
              <w:top w:val="single" w:color="auto" w:sz="4" w:space="0"/>
              <w:left w:val="single" w:color="auto" w:sz="4" w:space="0"/>
              <w:bottom w:val="single" w:color="auto" w:sz="4" w:space="0"/>
              <w:right w:val="single" w:color="auto" w:sz="4" w:space="0"/>
            </w:tcBorders>
            <w:vAlign w:val="bottom"/>
          </w:tcPr>
          <w:p w14:paraId="38CF8F16">
            <w:pPr>
              <w:widowControl/>
              <w:spacing w:line="240" w:lineRule="auto"/>
              <w:ind w:firstLine="0" w:firstLineChars="0"/>
              <w:jc w:val="center"/>
              <w:rPr>
                <w:sz w:val="21"/>
                <w:szCs w:val="20"/>
              </w:rPr>
            </w:pPr>
            <w:r>
              <w:rPr>
                <w:sz w:val="21"/>
                <w:szCs w:val="20"/>
              </w:rPr>
              <w:t xml:space="preserve">1.08 </w:t>
            </w:r>
          </w:p>
        </w:tc>
        <w:tc>
          <w:tcPr>
            <w:tcW w:w="356" w:type="pct"/>
            <w:tcBorders>
              <w:top w:val="single" w:color="auto" w:sz="4" w:space="0"/>
              <w:left w:val="single" w:color="auto" w:sz="4" w:space="0"/>
              <w:bottom w:val="single" w:color="auto" w:sz="4" w:space="0"/>
              <w:right w:val="single" w:color="auto" w:sz="4" w:space="0"/>
            </w:tcBorders>
            <w:vAlign w:val="bottom"/>
          </w:tcPr>
          <w:p w14:paraId="0DB1189C">
            <w:pPr>
              <w:widowControl/>
              <w:spacing w:line="240" w:lineRule="auto"/>
              <w:ind w:firstLine="0" w:firstLineChars="0"/>
              <w:jc w:val="center"/>
              <w:rPr>
                <w:sz w:val="21"/>
                <w:szCs w:val="20"/>
              </w:rPr>
            </w:pPr>
            <w:r>
              <w:rPr>
                <w:sz w:val="21"/>
                <w:szCs w:val="20"/>
              </w:rPr>
              <w:t xml:space="preserve">1.57 </w:t>
            </w:r>
          </w:p>
        </w:tc>
        <w:tc>
          <w:tcPr>
            <w:tcW w:w="356" w:type="pct"/>
            <w:tcBorders>
              <w:top w:val="single" w:color="auto" w:sz="4" w:space="0"/>
              <w:left w:val="single" w:color="auto" w:sz="4" w:space="0"/>
              <w:bottom w:val="single" w:color="auto" w:sz="4" w:space="0"/>
              <w:right w:val="single" w:color="auto" w:sz="4" w:space="0"/>
            </w:tcBorders>
            <w:vAlign w:val="bottom"/>
          </w:tcPr>
          <w:p w14:paraId="5E09D570">
            <w:pPr>
              <w:widowControl/>
              <w:spacing w:line="240" w:lineRule="auto"/>
              <w:ind w:firstLine="0" w:firstLineChars="0"/>
              <w:jc w:val="center"/>
              <w:rPr>
                <w:sz w:val="21"/>
                <w:szCs w:val="20"/>
              </w:rPr>
            </w:pPr>
            <w:r>
              <w:rPr>
                <w:sz w:val="21"/>
                <w:szCs w:val="20"/>
              </w:rPr>
              <w:t xml:space="preserve">2.12 </w:t>
            </w:r>
          </w:p>
        </w:tc>
        <w:tc>
          <w:tcPr>
            <w:tcW w:w="326" w:type="pct"/>
            <w:tcBorders>
              <w:top w:val="single" w:color="auto" w:sz="4" w:space="0"/>
              <w:left w:val="single" w:color="auto" w:sz="4" w:space="0"/>
              <w:bottom w:val="single" w:color="auto" w:sz="4" w:space="0"/>
              <w:right w:val="single" w:color="auto" w:sz="4" w:space="0"/>
            </w:tcBorders>
            <w:vAlign w:val="bottom"/>
          </w:tcPr>
          <w:p w14:paraId="3A4E0F71">
            <w:pPr>
              <w:widowControl/>
              <w:spacing w:line="240" w:lineRule="auto"/>
              <w:ind w:firstLine="0" w:firstLineChars="0"/>
              <w:jc w:val="center"/>
              <w:rPr>
                <w:sz w:val="21"/>
                <w:szCs w:val="20"/>
              </w:rPr>
            </w:pPr>
            <w:r>
              <w:rPr>
                <w:sz w:val="21"/>
                <w:szCs w:val="20"/>
              </w:rPr>
              <w:t xml:space="preserve">2.20 </w:t>
            </w:r>
          </w:p>
        </w:tc>
        <w:tc>
          <w:tcPr>
            <w:tcW w:w="326" w:type="pct"/>
            <w:tcBorders>
              <w:top w:val="single" w:color="auto" w:sz="4" w:space="0"/>
              <w:left w:val="single" w:color="auto" w:sz="4" w:space="0"/>
              <w:bottom w:val="single" w:color="auto" w:sz="4" w:space="0"/>
              <w:right w:val="nil"/>
            </w:tcBorders>
            <w:vAlign w:val="bottom"/>
          </w:tcPr>
          <w:p w14:paraId="5FB32F26">
            <w:pPr>
              <w:widowControl/>
              <w:spacing w:line="240" w:lineRule="auto"/>
              <w:ind w:firstLine="0" w:firstLineChars="0"/>
              <w:jc w:val="center"/>
              <w:rPr>
                <w:sz w:val="21"/>
                <w:szCs w:val="20"/>
              </w:rPr>
            </w:pPr>
            <w:r>
              <w:rPr>
                <w:sz w:val="21"/>
                <w:szCs w:val="20"/>
              </w:rPr>
              <w:t xml:space="preserve">2.25 </w:t>
            </w:r>
          </w:p>
        </w:tc>
      </w:tr>
      <w:tr w14:paraId="41BFB73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790" w:type="pct"/>
            <w:tcBorders>
              <w:top w:val="single" w:color="auto" w:sz="4" w:space="0"/>
              <w:left w:val="nil"/>
              <w:bottom w:val="single" w:color="auto" w:sz="4" w:space="0"/>
              <w:right w:val="single" w:color="auto" w:sz="4" w:space="0"/>
              <w:tl2br w:val="single" w:color="auto" w:sz="4" w:space="0"/>
            </w:tcBorders>
            <w:vAlign w:val="center"/>
          </w:tcPr>
          <w:p w14:paraId="351F957A">
            <w:pPr>
              <w:widowControl/>
              <w:spacing w:line="240" w:lineRule="auto"/>
              <w:ind w:firstLine="0" w:firstLineChars="0"/>
              <w:jc w:val="right"/>
              <w:rPr>
                <w:rFonts w:cs="Times New Roman"/>
                <w:b/>
                <w:bCs/>
                <w:sz w:val="21"/>
                <w:szCs w:val="21"/>
              </w:rPr>
            </w:pPr>
            <w:r>
              <w:rPr>
                <w:rFonts w:cs="Times New Roman"/>
                <w:b/>
                <w:bCs/>
                <w:sz w:val="21"/>
                <w:szCs w:val="21"/>
                <w:lang w:bidi="ar"/>
              </w:rPr>
              <w:t>小时（h）</w:t>
            </w:r>
          </w:p>
          <w:p w14:paraId="17B644A9">
            <w:pPr>
              <w:widowControl/>
              <w:spacing w:line="240" w:lineRule="auto"/>
              <w:ind w:firstLine="0" w:firstLineChars="0"/>
              <w:jc w:val="left"/>
              <w:rPr>
                <w:rFonts w:cs="Times New Roman"/>
                <w:b/>
                <w:bCs/>
                <w:sz w:val="21"/>
                <w:szCs w:val="21"/>
              </w:rPr>
            </w:pPr>
            <w:r>
              <w:rPr>
                <w:rFonts w:cs="Times New Roman"/>
                <w:b/>
                <w:bCs/>
                <w:sz w:val="21"/>
                <w:szCs w:val="21"/>
                <w:lang w:bidi="ar"/>
              </w:rPr>
              <w:t>风速（m/s）</w:t>
            </w:r>
          </w:p>
        </w:tc>
        <w:tc>
          <w:tcPr>
            <w:tcW w:w="356" w:type="pct"/>
            <w:tcBorders>
              <w:top w:val="single" w:color="auto" w:sz="4" w:space="0"/>
              <w:left w:val="single" w:color="auto" w:sz="4" w:space="0"/>
              <w:bottom w:val="single" w:color="auto" w:sz="4" w:space="0"/>
              <w:right w:val="single" w:color="auto" w:sz="4" w:space="0"/>
            </w:tcBorders>
            <w:vAlign w:val="center"/>
          </w:tcPr>
          <w:p w14:paraId="4674CAFB">
            <w:pPr>
              <w:widowControl/>
              <w:spacing w:line="240" w:lineRule="auto"/>
              <w:ind w:firstLine="0" w:firstLineChars="0"/>
              <w:jc w:val="center"/>
              <w:rPr>
                <w:rFonts w:cs="Times New Roman"/>
                <w:b/>
                <w:bCs/>
                <w:sz w:val="21"/>
                <w:szCs w:val="21"/>
              </w:rPr>
            </w:pPr>
            <w:r>
              <w:rPr>
                <w:rFonts w:cs="Times New Roman"/>
                <w:b/>
                <w:bCs/>
                <w:sz w:val="21"/>
                <w:szCs w:val="21"/>
                <w:lang w:bidi="ar"/>
              </w:rPr>
              <w:t>13</w:t>
            </w:r>
          </w:p>
        </w:tc>
        <w:tc>
          <w:tcPr>
            <w:tcW w:w="355" w:type="pct"/>
            <w:tcBorders>
              <w:top w:val="single" w:color="auto" w:sz="4" w:space="0"/>
              <w:left w:val="single" w:color="auto" w:sz="4" w:space="0"/>
              <w:bottom w:val="single" w:color="auto" w:sz="4" w:space="0"/>
              <w:right w:val="single" w:color="auto" w:sz="4" w:space="0"/>
            </w:tcBorders>
            <w:vAlign w:val="center"/>
          </w:tcPr>
          <w:p w14:paraId="099BD2E2">
            <w:pPr>
              <w:widowControl/>
              <w:spacing w:line="240" w:lineRule="auto"/>
              <w:ind w:firstLine="0" w:firstLineChars="0"/>
              <w:jc w:val="center"/>
              <w:rPr>
                <w:rFonts w:cs="Times New Roman"/>
                <w:b/>
                <w:bCs/>
                <w:sz w:val="21"/>
                <w:szCs w:val="21"/>
              </w:rPr>
            </w:pPr>
            <w:r>
              <w:rPr>
                <w:rFonts w:cs="Times New Roman"/>
                <w:b/>
                <w:bCs/>
                <w:sz w:val="21"/>
                <w:szCs w:val="21"/>
                <w:lang w:bidi="ar"/>
              </w:rPr>
              <w:t>14</w:t>
            </w:r>
          </w:p>
        </w:tc>
        <w:tc>
          <w:tcPr>
            <w:tcW w:w="356" w:type="pct"/>
            <w:tcBorders>
              <w:top w:val="single" w:color="auto" w:sz="4" w:space="0"/>
              <w:left w:val="single" w:color="auto" w:sz="4" w:space="0"/>
              <w:bottom w:val="single" w:color="auto" w:sz="4" w:space="0"/>
              <w:right w:val="single" w:color="auto" w:sz="4" w:space="0"/>
            </w:tcBorders>
            <w:vAlign w:val="center"/>
          </w:tcPr>
          <w:p w14:paraId="39F5D775">
            <w:pPr>
              <w:widowControl/>
              <w:spacing w:line="240" w:lineRule="auto"/>
              <w:ind w:firstLine="0" w:firstLineChars="0"/>
              <w:jc w:val="center"/>
              <w:rPr>
                <w:rFonts w:cs="Times New Roman"/>
                <w:b/>
                <w:bCs/>
                <w:sz w:val="21"/>
                <w:szCs w:val="21"/>
              </w:rPr>
            </w:pPr>
            <w:r>
              <w:rPr>
                <w:rFonts w:cs="Times New Roman"/>
                <w:b/>
                <w:bCs/>
                <w:sz w:val="21"/>
                <w:szCs w:val="21"/>
                <w:lang w:bidi="ar"/>
              </w:rPr>
              <w:t>15</w:t>
            </w:r>
          </w:p>
        </w:tc>
        <w:tc>
          <w:tcPr>
            <w:tcW w:w="355" w:type="pct"/>
            <w:tcBorders>
              <w:top w:val="single" w:color="auto" w:sz="4" w:space="0"/>
              <w:left w:val="single" w:color="auto" w:sz="4" w:space="0"/>
              <w:bottom w:val="single" w:color="auto" w:sz="4" w:space="0"/>
              <w:right w:val="single" w:color="auto" w:sz="4" w:space="0"/>
            </w:tcBorders>
            <w:vAlign w:val="center"/>
          </w:tcPr>
          <w:p w14:paraId="2757758D">
            <w:pPr>
              <w:widowControl/>
              <w:spacing w:line="240" w:lineRule="auto"/>
              <w:ind w:firstLine="0" w:firstLineChars="0"/>
              <w:jc w:val="center"/>
              <w:rPr>
                <w:rFonts w:cs="Times New Roman"/>
                <w:b/>
                <w:bCs/>
                <w:sz w:val="21"/>
                <w:szCs w:val="21"/>
              </w:rPr>
            </w:pPr>
            <w:r>
              <w:rPr>
                <w:rFonts w:cs="Times New Roman"/>
                <w:b/>
                <w:bCs/>
                <w:sz w:val="21"/>
                <w:szCs w:val="21"/>
                <w:lang w:bidi="ar"/>
              </w:rPr>
              <w:t>16</w:t>
            </w:r>
          </w:p>
        </w:tc>
        <w:tc>
          <w:tcPr>
            <w:tcW w:w="356" w:type="pct"/>
            <w:tcBorders>
              <w:top w:val="single" w:color="auto" w:sz="4" w:space="0"/>
              <w:left w:val="single" w:color="auto" w:sz="4" w:space="0"/>
              <w:bottom w:val="single" w:color="auto" w:sz="4" w:space="0"/>
              <w:right w:val="single" w:color="auto" w:sz="4" w:space="0"/>
            </w:tcBorders>
            <w:vAlign w:val="center"/>
          </w:tcPr>
          <w:p w14:paraId="61457817">
            <w:pPr>
              <w:widowControl/>
              <w:spacing w:line="240" w:lineRule="auto"/>
              <w:ind w:firstLine="0" w:firstLineChars="0"/>
              <w:jc w:val="center"/>
              <w:rPr>
                <w:rFonts w:cs="Times New Roman"/>
                <w:b/>
                <w:bCs/>
                <w:sz w:val="21"/>
                <w:szCs w:val="21"/>
              </w:rPr>
            </w:pPr>
            <w:r>
              <w:rPr>
                <w:rFonts w:cs="Times New Roman"/>
                <w:b/>
                <w:bCs/>
                <w:sz w:val="21"/>
                <w:szCs w:val="21"/>
                <w:lang w:bidi="ar"/>
              </w:rPr>
              <w:t>17</w:t>
            </w:r>
          </w:p>
        </w:tc>
        <w:tc>
          <w:tcPr>
            <w:tcW w:w="357" w:type="pct"/>
            <w:tcBorders>
              <w:top w:val="single" w:color="auto" w:sz="4" w:space="0"/>
              <w:left w:val="single" w:color="auto" w:sz="4" w:space="0"/>
              <w:bottom w:val="single" w:color="auto" w:sz="4" w:space="0"/>
              <w:right w:val="single" w:color="auto" w:sz="4" w:space="0"/>
            </w:tcBorders>
            <w:vAlign w:val="center"/>
          </w:tcPr>
          <w:p w14:paraId="411CEA57">
            <w:pPr>
              <w:widowControl/>
              <w:spacing w:line="240" w:lineRule="auto"/>
              <w:ind w:firstLine="0" w:firstLineChars="0"/>
              <w:jc w:val="center"/>
              <w:rPr>
                <w:rFonts w:cs="Times New Roman"/>
                <w:b/>
                <w:bCs/>
                <w:sz w:val="21"/>
                <w:szCs w:val="21"/>
              </w:rPr>
            </w:pPr>
            <w:r>
              <w:rPr>
                <w:rFonts w:cs="Times New Roman"/>
                <w:b/>
                <w:bCs/>
                <w:sz w:val="21"/>
                <w:szCs w:val="21"/>
                <w:lang w:bidi="ar"/>
              </w:rPr>
              <w:t>18</w:t>
            </w:r>
          </w:p>
        </w:tc>
        <w:tc>
          <w:tcPr>
            <w:tcW w:w="356" w:type="pct"/>
            <w:tcBorders>
              <w:top w:val="single" w:color="auto" w:sz="4" w:space="0"/>
              <w:left w:val="single" w:color="auto" w:sz="4" w:space="0"/>
              <w:bottom w:val="single" w:color="auto" w:sz="4" w:space="0"/>
              <w:right w:val="single" w:color="auto" w:sz="4" w:space="0"/>
            </w:tcBorders>
            <w:vAlign w:val="center"/>
          </w:tcPr>
          <w:p w14:paraId="0D56D93C">
            <w:pPr>
              <w:widowControl/>
              <w:spacing w:line="240" w:lineRule="auto"/>
              <w:ind w:firstLine="0" w:firstLineChars="0"/>
              <w:jc w:val="center"/>
              <w:rPr>
                <w:rFonts w:cs="Times New Roman"/>
                <w:b/>
                <w:bCs/>
                <w:sz w:val="21"/>
                <w:szCs w:val="21"/>
              </w:rPr>
            </w:pPr>
            <w:r>
              <w:rPr>
                <w:rFonts w:cs="Times New Roman"/>
                <w:b/>
                <w:bCs/>
                <w:sz w:val="21"/>
                <w:szCs w:val="21"/>
                <w:lang w:bidi="ar"/>
              </w:rPr>
              <w:t>19</w:t>
            </w:r>
          </w:p>
        </w:tc>
        <w:tc>
          <w:tcPr>
            <w:tcW w:w="357" w:type="pct"/>
            <w:tcBorders>
              <w:top w:val="single" w:color="auto" w:sz="4" w:space="0"/>
              <w:left w:val="single" w:color="auto" w:sz="4" w:space="0"/>
              <w:bottom w:val="single" w:color="auto" w:sz="4" w:space="0"/>
              <w:right w:val="single" w:color="auto" w:sz="4" w:space="0"/>
            </w:tcBorders>
            <w:vAlign w:val="center"/>
          </w:tcPr>
          <w:p w14:paraId="57D88D2A">
            <w:pPr>
              <w:widowControl/>
              <w:spacing w:line="240" w:lineRule="auto"/>
              <w:ind w:firstLine="0" w:firstLineChars="0"/>
              <w:jc w:val="center"/>
              <w:rPr>
                <w:rFonts w:cs="Times New Roman"/>
                <w:b/>
                <w:bCs/>
                <w:sz w:val="21"/>
                <w:szCs w:val="21"/>
              </w:rPr>
            </w:pPr>
            <w:r>
              <w:rPr>
                <w:rFonts w:cs="Times New Roman"/>
                <w:b/>
                <w:bCs/>
                <w:sz w:val="21"/>
                <w:szCs w:val="21"/>
                <w:lang w:bidi="ar"/>
              </w:rPr>
              <w:t>20</w:t>
            </w:r>
          </w:p>
        </w:tc>
        <w:tc>
          <w:tcPr>
            <w:tcW w:w="356" w:type="pct"/>
            <w:tcBorders>
              <w:top w:val="single" w:color="auto" w:sz="4" w:space="0"/>
              <w:left w:val="single" w:color="auto" w:sz="4" w:space="0"/>
              <w:bottom w:val="single" w:color="auto" w:sz="4" w:space="0"/>
              <w:right w:val="single" w:color="auto" w:sz="4" w:space="0"/>
            </w:tcBorders>
            <w:vAlign w:val="center"/>
          </w:tcPr>
          <w:p w14:paraId="29AC7135">
            <w:pPr>
              <w:widowControl/>
              <w:spacing w:line="240" w:lineRule="auto"/>
              <w:ind w:firstLine="0" w:firstLineChars="0"/>
              <w:jc w:val="center"/>
              <w:rPr>
                <w:rFonts w:cs="Times New Roman"/>
                <w:b/>
                <w:bCs/>
                <w:sz w:val="21"/>
                <w:szCs w:val="21"/>
              </w:rPr>
            </w:pPr>
            <w:r>
              <w:rPr>
                <w:rFonts w:cs="Times New Roman"/>
                <w:b/>
                <w:bCs/>
                <w:sz w:val="21"/>
                <w:szCs w:val="21"/>
                <w:lang w:bidi="ar"/>
              </w:rPr>
              <w:t>21</w:t>
            </w:r>
          </w:p>
        </w:tc>
        <w:tc>
          <w:tcPr>
            <w:tcW w:w="356" w:type="pct"/>
            <w:tcBorders>
              <w:top w:val="single" w:color="auto" w:sz="4" w:space="0"/>
              <w:left w:val="single" w:color="auto" w:sz="4" w:space="0"/>
              <w:bottom w:val="single" w:color="auto" w:sz="4" w:space="0"/>
              <w:right w:val="single" w:color="auto" w:sz="4" w:space="0"/>
            </w:tcBorders>
            <w:vAlign w:val="center"/>
          </w:tcPr>
          <w:p w14:paraId="577FB5C6">
            <w:pPr>
              <w:widowControl/>
              <w:spacing w:line="240" w:lineRule="auto"/>
              <w:ind w:firstLine="0" w:firstLineChars="0"/>
              <w:jc w:val="center"/>
              <w:rPr>
                <w:rFonts w:cs="Times New Roman"/>
                <w:b/>
                <w:bCs/>
                <w:sz w:val="21"/>
                <w:szCs w:val="21"/>
              </w:rPr>
            </w:pPr>
            <w:r>
              <w:rPr>
                <w:rFonts w:cs="Times New Roman"/>
                <w:b/>
                <w:bCs/>
                <w:sz w:val="21"/>
                <w:szCs w:val="21"/>
                <w:lang w:bidi="ar"/>
              </w:rPr>
              <w:t>22</w:t>
            </w:r>
          </w:p>
        </w:tc>
        <w:tc>
          <w:tcPr>
            <w:tcW w:w="326" w:type="pct"/>
            <w:tcBorders>
              <w:top w:val="single" w:color="auto" w:sz="4" w:space="0"/>
              <w:left w:val="single" w:color="auto" w:sz="4" w:space="0"/>
              <w:bottom w:val="single" w:color="auto" w:sz="4" w:space="0"/>
              <w:right w:val="single" w:color="auto" w:sz="4" w:space="0"/>
            </w:tcBorders>
            <w:vAlign w:val="center"/>
          </w:tcPr>
          <w:p w14:paraId="596D5D9F">
            <w:pPr>
              <w:widowControl/>
              <w:spacing w:line="240" w:lineRule="auto"/>
              <w:ind w:firstLine="0" w:firstLineChars="0"/>
              <w:jc w:val="center"/>
              <w:rPr>
                <w:rFonts w:cs="Times New Roman"/>
                <w:b/>
                <w:bCs/>
                <w:sz w:val="21"/>
                <w:szCs w:val="21"/>
              </w:rPr>
            </w:pPr>
            <w:r>
              <w:rPr>
                <w:rFonts w:cs="Times New Roman"/>
                <w:b/>
                <w:bCs/>
                <w:sz w:val="21"/>
                <w:szCs w:val="21"/>
                <w:lang w:bidi="ar"/>
              </w:rPr>
              <w:t>23</w:t>
            </w:r>
          </w:p>
        </w:tc>
        <w:tc>
          <w:tcPr>
            <w:tcW w:w="326" w:type="pct"/>
            <w:tcBorders>
              <w:top w:val="single" w:color="auto" w:sz="4" w:space="0"/>
              <w:left w:val="single" w:color="auto" w:sz="4" w:space="0"/>
              <w:bottom w:val="single" w:color="auto" w:sz="4" w:space="0"/>
              <w:right w:val="nil"/>
            </w:tcBorders>
            <w:vAlign w:val="center"/>
          </w:tcPr>
          <w:p w14:paraId="53AD7DCB">
            <w:pPr>
              <w:widowControl/>
              <w:spacing w:line="240" w:lineRule="auto"/>
              <w:ind w:firstLine="0" w:firstLineChars="0"/>
              <w:jc w:val="center"/>
              <w:rPr>
                <w:rFonts w:cs="Times New Roman"/>
                <w:b/>
                <w:bCs/>
                <w:sz w:val="21"/>
                <w:szCs w:val="21"/>
              </w:rPr>
            </w:pPr>
            <w:r>
              <w:rPr>
                <w:rFonts w:cs="Times New Roman"/>
                <w:b/>
                <w:bCs/>
                <w:sz w:val="21"/>
                <w:szCs w:val="21"/>
                <w:lang w:bidi="ar"/>
              </w:rPr>
              <w:t>24</w:t>
            </w:r>
          </w:p>
        </w:tc>
      </w:tr>
      <w:tr w14:paraId="2DEE1F7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790" w:type="pct"/>
            <w:tcBorders>
              <w:top w:val="single" w:color="auto" w:sz="4" w:space="0"/>
              <w:left w:val="nil"/>
              <w:bottom w:val="single" w:color="auto" w:sz="4" w:space="0"/>
              <w:right w:val="single" w:color="auto" w:sz="4" w:space="0"/>
            </w:tcBorders>
            <w:vAlign w:val="center"/>
          </w:tcPr>
          <w:p w14:paraId="72E4134A">
            <w:pPr>
              <w:widowControl/>
              <w:spacing w:line="240" w:lineRule="auto"/>
              <w:ind w:firstLine="0" w:firstLineChars="0"/>
              <w:jc w:val="center"/>
              <w:rPr>
                <w:rFonts w:cs="Times New Roman"/>
                <w:sz w:val="21"/>
                <w:szCs w:val="21"/>
              </w:rPr>
            </w:pPr>
            <w:r>
              <w:rPr>
                <w:rFonts w:cs="Times New Roman"/>
                <w:sz w:val="21"/>
                <w:szCs w:val="21"/>
                <w:lang w:bidi="ar"/>
              </w:rPr>
              <w:t>春季</w:t>
            </w:r>
          </w:p>
        </w:tc>
        <w:tc>
          <w:tcPr>
            <w:tcW w:w="356" w:type="pct"/>
            <w:tcBorders>
              <w:top w:val="single" w:color="auto" w:sz="4" w:space="0"/>
              <w:left w:val="single" w:color="auto" w:sz="4" w:space="0"/>
              <w:bottom w:val="single" w:color="auto" w:sz="4" w:space="0"/>
              <w:right w:val="single" w:color="auto" w:sz="4" w:space="0"/>
            </w:tcBorders>
            <w:vAlign w:val="bottom"/>
          </w:tcPr>
          <w:p w14:paraId="32C4F013">
            <w:pPr>
              <w:widowControl/>
              <w:spacing w:line="240" w:lineRule="auto"/>
              <w:ind w:firstLine="0" w:firstLineChars="0"/>
              <w:jc w:val="center"/>
              <w:rPr>
                <w:sz w:val="21"/>
                <w:szCs w:val="20"/>
              </w:rPr>
            </w:pPr>
            <w:r>
              <w:rPr>
                <w:sz w:val="21"/>
                <w:szCs w:val="20"/>
              </w:rPr>
              <w:t xml:space="preserve">2.56 </w:t>
            </w:r>
          </w:p>
        </w:tc>
        <w:tc>
          <w:tcPr>
            <w:tcW w:w="355" w:type="pct"/>
            <w:tcBorders>
              <w:top w:val="single" w:color="auto" w:sz="4" w:space="0"/>
              <w:left w:val="single" w:color="auto" w:sz="4" w:space="0"/>
              <w:bottom w:val="single" w:color="auto" w:sz="4" w:space="0"/>
              <w:right w:val="single" w:color="auto" w:sz="4" w:space="0"/>
            </w:tcBorders>
            <w:vAlign w:val="bottom"/>
          </w:tcPr>
          <w:p w14:paraId="483ADBD9">
            <w:pPr>
              <w:widowControl/>
              <w:spacing w:line="240" w:lineRule="auto"/>
              <w:ind w:firstLine="0" w:firstLineChars="0"/>
              <w:jc w:val="center"/>
              <w:rPr>
                <w:sz w:val="21"/>
                <w:szCs w:val="20"/>
              </w:rPr>
            </w:pPr>
            <w:r>
              <w:rPr>
                <w:sz w:val="21"/>
                <w:szCs w:val="20"/>
              </w:rPr>
              <w:t xml:space="preserve">2.45 </w:t>
            </w:r>
          </w:p>
        </w:tc>
        <w:tc>
          <w:tcPr>
            <w:tcW w:w="356" w:type="pct"/>
            <w:tcBorders>
              <w:top w:val="single" w:color="auto" w:sz="4" w:space="0"/>
              <w:left w:val="single" w:color="auto" w:sz="4" w:space="0"/>
              <w:bottom w:val="single" w:color="auto" w:sz="4" w:space="0"/>
              <w:right w:val="single" w:color="auto" w:sz="4" w:space="0"/>
            </w:tcBorders>
            <w:vAlign w:val="bottom"/>
          </w:tcPr>
          <w:p w14:paraId="1510F099">
            <w:pPr>
              <w:widowControl/>
              <w:spacing w:line="240" w:lineRule="auto"/>
              <w:ind w:firstLine="0" w:firstLineChars="0"/>
              <w:jc w:val="center"/>
              <w:rPr>
                <w:sz w:val="21"/>
                <w:szCs w:val="20"/>
              </w:rPr>
            </w:pPr>
            <w:r>
              <w:rPr>
                <w:sz w:val="21"/>
                <w:szCs w:val="20"/>
              </w:rPr>
              <w:t xml:space="preserve">2.42 </w:t>
            </w:r>
          </w:p>
        </w:tc>
        <w:tc>
          <w:tcPr>
            <w:tcW w:w="355" w:type="pct"/>
            <w:tcBorders>
              <w:top w:val="single" w:color="auto" w:sz="4" w:space="0"/>
              <w:left w:val="single" w:color="auto" w:sz="4" w:space="0"/>
              <w:bottom w:val="single" w:color="auto" w:sz="4" w:space="0"/>
              <w:right w:val="single" w:color="auto" w:sz="4" w:space="0"/>
            </w:tcBorders>
            <w:vAlign w:val="bottom"/>
          </w:tcPr>
          <w:p w14:paraId="45EACC1D">
            <w:pPr>
              <w:widowControl/>
              <w:spacing w:line="240" w:lineRule="auto"/>
              <w:ind w:firstLine="0" w:firstLineChars="0"/>
              <w:jc w:val="center"/>
              <w:rPr>
                <w:sz w:val="21"/>
                <w:szCs w:val="20"/>
              </w:rPr>
            </w:pPr>
            <w:r>
              <w:rPr>
                <w:sz w:val="21"/>
                <w:szCs w:val="20"/>
              </w:rPr>
              <w:t xml:space="preserve">2.40 </w:t>
            </w:r>
          </w:p>
        </w:tc>
        <w:tc>
          <w:tcPr>
            <w:tcW w:w="356" w:type="pct"/>
            <w:tcBorders>
              <w:top w:val="single" w:color="auto" w:sz="4" w:space="0"/>
              <w:left w:val="single" w:color="auto" w:sz="4" w:space="0"/>
              <w:bottom w:val="single" w:color="auto" w:sz="4" w:space="0"/>
              <w:right w:val="single" w:color="auto" w:sz="4" w:space="0"/>
            </w:tcBorders>
            <w:vAlign w:val="bottom"/>
          </w:tcPr>
          <w:p w14:paraId="5BA546A8">
            <w:pPr>
              <w:widowControl/>
              <w:spacing w:line="240" w:lineRule="auto"/>
              <w:ind w:firstLine="0" w:firstLineChars="0"/>
              <w:jc w:val="center"/>
              <w:rPr>
                <w:sz w:val="21"/>
                <w:szCs w:val="20"/>
              </w:rPr>
            </w:pPr>
            <w:r>
              <w:rPr>
                <w:sz w:val="21"/>
                <w:szCs w:val="20"/>
              </w:rPr>
              <w:t xml:space="preserve">2.30 </w:t>
            </w:r>
          </w:p>
        </w:tc>
        <w:tc>
          <w:tcPr>
            <w:tcW w:w="357" w:type="pct"/>
            <w:tcBorders>
              <w:top w:val="single" w:color="auto" w:sz="4" w:space="0"/>
              <w:left w:val="single" w:color="auto" w:sz="4" w:space="0"/>
              <w:bottom w:val="single" w:color="auto" w:sz="4" w:space="0"/>
              <w:right w:val="single" w:color="auto" w:sz="4" w:space="0"/>
            </w:tcBorders>
            <w:vAlign w:val="bottom"/>
          </w:tcPr>
          <w:p w14:paraId="6E9477DD">
            <w:pPr>
              <w:widowControl/>
              <w:spacing w:line="240" w:lineRule="auto"/>
              <w:ind w:firstLine="0" w:firstLineChars="0"/>
              <w:jc w:val="center"/>
              <w:rPr>
                <w:sz w:val="21"/>
                <w:szCs w:val="20"/>
              </w:rPr>
            </w:pPr>
            <w:r>
              <w:rPr>
                <w:sz w:val="21"/>
                <w:szCs w:val="20"/>
              </w:rPr>
              <w:t xml:space="preserve">2.00 </w:t>
            </w:r>
          </w:p>
        </w:tc>
        <w:tc>
          <w:tcPr>
            <w:tcW w:w="356" w:type="pct"/>
            <w:tcBorders>
              <w:top w:val="single" w:color="auto" w:sz="4" w:space="0"/>
              <w:left w:val="single" w:color="auto" w:sz="4" w:space="0"/>
              <w:bottom w:val="single" w:color="auto" w:sz="4" w:space="0"/>
              <w:right w:val="single" w:color="auto" w:sz="4" w:space="0"/>
            </w:tcBorders>
            <w:vAlign w:val="bottom"/>
          </w:tcPr>
          <w:p w14:paraId="50C75B83">
            <w:pPr>
              <w:widowControl/>
              <w:spacing w:line="240" w:lineRule="auto"/>
              <w:ind w:firstLine="0" w:firstLineChars="0"/>
              <w:jc w:val="center"/>
              <w:rPr>
                <w:sz w:val="21"/>
                <w:szCs w:val="20"/>
              </w:rPr>
            </w:pPr>
            <w:r>
              <w:rPr>
                <w:sz w:val="21"/>
                <w:szCs w:val="20"/>
              </w:rPr>
              <w:t xml:space="preserve">1.66 </w:t>
            </w:r>
          </w:p>
        </w:tc>
        <w:tc>
          <w:tcPr>
            <w:tcW w:w="357" w:type="pct"/>
            <w:tcBorders>
              <w:top w:val="single" w:color="auto" w:sz="4" w:space="0"/>
              <w:left w:val="single" w:color="auto" w:sz="4" w:space="0"/>
              <w:bottom w:val="single" w:color="auto" w:sz="4" w:space="0"/>
              <w:right w:val="single" w:color="auto" w:sz="4" w:space="0"/>
            </w:tcBorders>
            <w:vAlign w:val="bottom"/>
          </w:tcPr>
          <w:p w14:paraId="0B0E7EBE">
            <w:pPr>
              <w:widowControl/>
              <w:spacing w:line="240" w:lineRule="auto"/>
              <w:ind w:firstLine="0" w:firstLineChars="0"/>
              <w:jc w:val="center"/>
              <w:rPr>
                <w:sz w:val="21"/>
                <w:szCs w:val="20"/>
              </w:rPr>
            </w:pPr>
            <w:r>
              <w:rPr>
                <w:sz w:val="21"/>
                <w:szCs w:val="20"/>
              </w:rPr>
              <w:t xml:space="preserve">1.48 </w:t>
            </w:r>
          </w:p>
        </w:tc>
        <w:tc>
          <w:tcPr>
            <w:tcW w:w="356" w:type="pct"/>
            <w:tcBorders>
              <w:top w:val="single" w:color="auto" w:sz="4" w:space="0"/>
              <w:left w:val="single" w:color="auto" w:sz="4" w:space="0"/>
              <w:bottom w:val="single" w:color="auto" w:sz="4" w:space="0"/>
              <w:right w:val="single" w:color="auto" w:sz="4" w:space="0"/>
            </w:tcBorders>
            <w:vAlign w:val="bottom"/>
          </w:tcPr>
          <w:p w14:paraId="462103CF">
            <w:pPr>
              <w:widowControl/>
              <w:spacing w:line="240" w:lineRule="auto"/>
              <w:ind w:firstLine="0" w:firstLineChars="0"/>
              <w:jc w:val="center"/>
              <w:rPr>
                <w:sz w:val="21"/>
                <w:szCs w:val="20"/>
              </w:rPr>
            </w:pPr>
            <w:r>
              <w:rPr>
                <w:sz w:val="21"/>
                <w:szCs w:val="20"/>
              </w:rPr>
              <w:t xml:space="preserve">1.45 </w:t>
            </w:r>
          </w:p>
        </w:tc>
        <w:tc>
          <w:tcPr>
            <w:tcW w:w="356" w:type="pct"/>
            <w:tcBorders>
              <w:top w:val="single" w:color="auto" w:sz="4" w:space="0"/>
              <w:left w:val="single" w:color="auto" w:sz="4" w:space="0"/>
              <w:bottom w:val="single" w:color="auto" w:sz="4" w:space="0"/>
              <w:right w:val="single" w:color="auto" w:sz="4" w:space="0"/>
            </w:tcBorders>
            <w:vAlign w:val="bottom"/>
          </w:tcPr>
          <w:p w14:paraId="7B9BEC4B">
            <w:pPr>
              <w:widowControl/>
              <w:spacing w:line="240" w:lineRule="auto"/>
              <w:ind w:firstLine="0" w:firstLineChars="0"/>
              <w:jc w:val="center"/>
              <w:rPr>
                <w:sz w:val="21"/>
                <w:szCs w:val="20"/>
              </w:rPr>
            </w:pPr>
            <w:r>
              <w:rPr>
                <w:sz w:val="21"/>
                <w:szCs w:val="20"/>
              </w:rPr>
              <w:t xml:space="preserve">1.50 </w:t>
            </w:r>
          </w:p>
        </w:tc>
        <w:tc>
          <w:tcPr>
            <w:tcW w:w="326" w:type="pct"/>
            <w:tcBorders>
              <w:top w:val="single" w:color="auto" w:sz="4" w:space="0"/>
              <w:left w:val="single" w:color="auto" w:sz="4" w:space="0"/>
              <w:bottom w:val="single" w:color="auto" w:sz="4" w:space="0"/>
              <w:right w:val="single" w:color="auto" w:sz="4" w:space="0"/>
            </w:tcBorders>
            <w:vAlign w:val="bottom"/>
          </w:tcPr>
          <w:p w14:paraId="27C5001E">
            <w:pPr>
              <w:widowControl/>
              <w:spacing w:line="240" w:lineRule="auto"/>
              <w:ind w:firstLine="0" w:firstLineChars="0"/>
              <w:jc w:val="center"/>
              <w:rPr>
                <w:sz w:val="21"/>
                <w:szCs w:val="20"/>
              </w:rPr>
            </w:pPr>
            <w:r>
              <w:rPr>
                <w:sz w:val="21"/>
                <w:szCs w:val="20"/>
              </w:rPr>
              <w:t xml:space="preserve">1.40 </w:t>
            </w:r>
          </w:p>
        </w:tc>
        <w:tc>
          <w:tcPr>
            <w:tcW w:w="326" w:type="pct"/>
            <w:tcBorders>
              <w:top w:val="single" w:color="auto" w:sz="4" w:space="0"/>
              <w:left w:val="single" w:color="auto" w:sz="4" w:space="0"/>
              <w:bottom w:val="single" w:color="auto" w:sz="4" w:space="0"/>
              <w:right w:val="nil"/>
            </w:tcBorders>
            <w:vAlign w:val="bottom"/>
          </w:tcPr>
          <w:p w14:paraId="4BA256F0">
            <w:pPr>
              <w:widowControl/>
              <w:spacing w:line="240" w:lineRule="auto"/>
              <w:ind w:firstLine="0" w:firstLineChars="0"/>
              <w:jc w:val="center"/>
              <w:rPr>
                <w:sz w:val="21"/>
                <w:szCs w:val="20"/>
              </w:rPr>
            </w:pPr>
            <w:r>
              <w:rPr>
                <w:sz w:val="21"/>
                <w:szCs w:val="20"/>
              </w:rPr>
              <w:t xml:space="preserve">1.40 </w:t>
            </w:r>
          </w:p>
        </w:tc>
      </w:tr>
      <w:tr w14:paraId="2A454FB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790" w:type="pct"/>
            <w:tcBorders>
              <w:top w:val="single" w:color="auto" w:sz="4" w:space="0"/>
              <w:left w:val="nil"/>
              <w:bottom w:val="single" w:color="auto" w:sz="4" w:space="0"/>
              <w:right w:val="single" w:color="auto" w:sz="4" w:space="0"/>
            </w:tcBorders>
            <w:vAlign w:val="center"/>
          </w:tcPr>
          <w:p w14:paraId="2338D4E5">
            <w:pPr>
              <w:widowControl/>
              <w:spacing w:line="240" w:lineRule="auto"/>
              <w:ind w:firstLine="0" w:firstLineChars="0"/>
              <w:jc w:val="center"/>
              <w:rPr>
                <w:rFonts w:cs="Times New Roman"/>
                <w:sz w:val="21"/>
                <w:szCs w:val="21"/>
              </w:rPr>
            </w:pPr>
            <w:r>
              <w:rPr>
                <w:rFonts w:cs="Times New Roman"/>
                <w:sz w:val="21"/>
                <w:szCs w:val="21"/>
                <w:lang w:bidi="ar"/>
              </w:rPr>
              <w:t>夏季</w:t>
            </w:r>
          </w:p>
        </w:tc>
        <w:tc>
          <w:tcPr>
            <w:tcW w:w="356" w:type="pct"/>
            <w:tcBorders>
              <w:top w:val="single" w:color="auto" w:sz="4" w:space="0"/>
              <w:left w:val="single" w:color="auto" w:sz="4" w:space="0"/>
              <w:bottom w:val="single" w:color="auto" w:sz="4" w:space="0"/>
              <w:right w:val="single" w:color="auto" w:sz="4" w:space="0"/>
            </w:tcBorders>
            <w:vAlign w:val="bottom"/>
          </w:tcPr>
          <w:p w14:paraId="564C1A6D">
            <w:pPr>
              <w:widowControl/>
              <w:spacing w:line="240" w:lineRule="auto"/>
              <w:ind w:firstLine="0" w:firstLineChars="0"/>
              <w:jc w:val="center"/>
              <w:rPr>
                <w:sz w:val="21"/>
                <w:szCs w:val="20"/>
              </w:rPr>
            </w:pPr>
            <w:r>
              <w:rPr>
                <w:sz w:val="21"/>
                <w:szCs w:val="20"/>
              </w:rPr>
              <w:t xml:space="preserve">2.42 </w:t>
            </w:r>
          </w:p>
        </w:tc>
        <w:tc>
          <w:tcPr>
            <w:tcW w:w="355" w:type="pct"/>
            <w:tcBorders>
              <w:top w:val="single" w:color="auto" w:sz="4" w:space="0"/>
              <w:left w:val="single" w:color="auto" w:sz="4" w:space="0"/>
              <w:bottom w:val="single" w:color="auto" w:sz="4" w:space="0"/>
              <w:right w:val="single" w:color="auto" w:sz="4" w:space="0"/>
            </w:tcBorders>
            <w:vAlign w:val="bottom"/>
          </w:tcPr>
          <w:p w14:paraId="409E9B25">
            <w:pPr>
              <w:widowControl/>
              <w:spacing w:line="240" w:lineRule="auto"/>
              <w:ind w:firstLine="0" w:firstLineChars="0"/>
              <w:jc w:val="center"/>
              <w:rPr>
                <w:sz w:val="21"/>
                <w:szCs w:val="20"/>
              </w:rPr>
            </w:pPr>
            <w:r>
              <w:rPr>
                <w:sz w:val="21"/>
                <w:szCs w:val="20"/>
              </w:rPr>
              <w:t xml:space="preserve">2.36 </w:t>
            </w:r>
          </w:p>
        </w:tc>
        <w:tc>
          <w:tcPr>
            <w:tcW w:w="356" w:type="pct"/>
            <w:tcBorders>
              <w:top w:val="single" w:color="auto" w:sz="4" w:space="0"/>
              <w:left w:val="single" w:color="auto" w:sz="4" w:space="0"/>
              <w:bottom w:val="single" w:color="auto" w:sz="4" w:space="0"/>
              <w:right w:val="single" w:color="auto" w:sz="4" w:space="0"/>
            </w:tcBorders>
            <w:vAlign w:val="bottom"/>
          </w:tcPr>
          <w:p w14:paraId="1FB2A23A">
            <w:pPr>
              <w:widowControl/>
              <w:spacing w:line="240" w:lineRule="auto"/>
              <w:ind w:firstLine="0" w:firstLineChars="0"/>
              <w:jc w:val="center"/>
              <w:rPr>
                <w:sz w:val="21"/>
                <w:szCs w:val="20"/>
              </w:rPr>
            </w:pPr>
            <w:r>
              <w:rPr>
                <w:sz w:val="21"/>
                <w:szCs w:val="20"/>
              </w:rPr>
              <w:t xml:space="preserve">2.49 </w:t>
            </w:r>
          </w:p>
        </w:tc>
        <w:tc>
          <w:tcPr>
            <w:tcW w:w="355" w:type="pct"/>
            <w:tcBorders>
              <w:top w:val="single" w:color="auto" w:sz="4" w:space="0"/>
              <w:left w:val="single" w:color="auto" w:sz="4" w:space="0"/>
              <w:bottom w:val="single" w:color="auto" w:sz="4" w:space="0"/>
              <w:right w:val="single" w:color="auto" w:sz="4" w:space="0"/>
            </w:tcBorders>
            <w:vAlign w:val="bottom"/>
          </w:tcPr>
          <w:p w14:paraId="23063EFF">
            <w:pPr>
              <w:widowControl/>
              <w:spacing w:line="240" w:lineRule="auto"/>
              <w:ind w:firstLine="0" w:firstLineChars="0"/>
              <w:jc w:val="center"/>
              <w:rPr>
                <w:sz w:val="21"/>
                <w:szCs w:val="20"/>
              </w:rPr>
            </w:pPr>
            <w:r>
              <w:rPr>
                <w:sz w:val="21"/>
                <w:szCs w:val="20"/>
              </w:rPr>
              <w:t xml:space="preserve">2.34 </w:t>
            </w:r>
          </w:p>
        </w:tc>
        <w:tc>
          <w:tcPr>
            <w:tcW w:w="356" w:type="pct"/>
            <w:tcBorders>
              <w:top w:val="single" w:color="auto" w:sz="4" w:space="0"/>
              <w:left w:val="single" w:color="auto" w:sz="4" w:space="0"/>
              <w:bottom w:val="single" w:color="auto" w:sz="4" w:space="0"/>
              <w:right w:val="single" w:color="auto" w:sz="4" w:space="0"/>
            </w:tcBorders>
            <w:vAlign w:val="bottom"/>
          </w:tcPr>
          <w:p w14:paraId="41AB91C1">
            <w:pPr>
              <w:widowControl/>
              <w:spacing w:line="240" w:lineRule="auto"/>
              <w:ind w:firstLine="0" w:firstLineChars="0"/>
              <w:jc w:val="center"/>
              <w:rPr>
                <w:sz w:val="21"/>
                <w:szCs w:val="20"/>
              </w:rPr>
            </w:pPr>
            <w:r>
              <w:rPr>
                <w:sz w:val="21"/>
                <w:szCs w:val="20"/>
              </w:rPr>
              <w:t xml:space="preserve">2.17 </w:t>
            </w:r>
          </w:p>
        </w:tc>
        <w:tc>
          <w:tcPr>
            <w:tcW w:w="357" w:type="pct"/>
            <w:tcBorders>
              <w:top w:val="single" w:color="auto" w:sz="4" w:space="0"/>
              <w:left w:val="single" w:color="auto" w:sz="4" w:space="0"/>
              <w:bottom w:val="single" w:color="auto" w:sz="4" w:space="0"/>
              <w:right w:val="single" w:color="auto" w:sz="4" w:space="0"/>
            </w:tcBorders>
            <w:vAlign w:val="bottom"/>
          </w:tcPr>
          <w:p w14:paraId="6E038023">
            <w:pPr>
              <w:widowControl/>
              <w:spacing w:line="240" w:lineRule="auto"/>
              <w:ind w:firstLine="0" w:firstLineChars="0"/>
              <w:jc w:val="center"/>
              <w:rPr>
                <w:sz w:val="21"/>
                <w:szCs w:val="20"/>
              </w:rPr>
            </w:pPr>
            <w:r>
              <w:rPr>
                <w:sz w:val="21"/>
                <w:szCs w:val="20"/>
              </w:rPr>
              <w:t xml:space="preserve">2.02 </w:t>
            </w:r>
          </w:p>
        </w:tc>
        <w:tc>
          <w:tcPr>
            <w:tcW w:w="356" w:type="pct"/>
            <w:tcBorders>
              <w:top w:val="single" w:color="auto" w:sz="4" w:space="0"/>
              <w:left w:val="single" w:color="auto" w:sz="4" w:space="0"/>
              <w:bottom w:val="single" w:color="auto" w:sz="4" w:space="0"/>
              <w:right w:val="single" w:color="auto" w:sz="4" w:space="0"/>
            </w:tcBorders>
            <w:vAlign w:val="bottom"/>
          </w:tcPr>
          <w:p w14:paraId="1757B58E">
            <w:pPr>
              <w:widowControl/>
              <w:spacing w:line="240" w:lineRule="auto"/>
              <w:ind w:firstLine="0" w:firstLineChars="0"/>
              <w:jc w:val="center"/>
              <w:rPr>
                <w:sz w:val="21"/>
                <w:szCs w:val="20"/>
              </w:rPr>
            </w:pPr>
            <w:r>
              <w:rPr>
                <w:sz w:val="21"/>
                <w:szCs w:val="20"/>
              </w:rPr>
              <w:t xml:space="preserve">1.77 </w:t>
            </w:r>
          </w:p>
        </w:tc>
        <w:tc>
          <w:tcPr>
            <w:tcW w:w="357" w:type="pct"/>
            <w:tcBorders>
              <w:top w:val="single" w:color="auto" w:sz="4" w:space="0"/>
              <w:left w:val="single" w:color="auto" w:sz="4" w:space="0"/>
              <w:bottom w:val="single" w:color="auto" w:sz="4" w:space="0"/>
              <w:right w:val="single" w:color="auto" w:sz="4" w:space="0"/>
            </w:tcBorders>
            <w:vAlign w:val="bottom"/>
          </w:tcPr>
          <w:p w14:paraId="1ADCBF5C">
            <w:pPr>
              <w:widowControl/>
              <w:spacing w:line="240" w:lineRule="auto"/>
              <w:ind w:firstLine="0" w:firstLineChars="0"/>
              <w:jc w:val="center"/>
              <w:rPr>
                <w:sz w:val="21"/>
                <w:szCs w:val="20"/>
              </w:rPr>
            </w:pPr>
            <w:r>
              <w:rPr>
                <w:sz w:val="21"/>
                <w:szCs w:val="20"/>
              </w:rPr>
              <w:t xml:space="preserve">1.62 </w:t>
            </w:r>
          </w:p>
        </w:tc>
        <w:tc>
          <w:tcPr>
            <w:tcW w:w="356" w:type="pct"/>
            <w:tcBorders>
              <w:top w:val="single" w:color="auto" w:sz="4" w:space="0"/>
              <w:left w:val="single" w:color="auto" w:sz="4" w:space="0"/>
              <w:bottom w:val="single" w:color="auto" w:sz="4" w:space="0"/>
              <w:right w:val="single" w:color="auto" w:sz="4" w:space="0"/>
            </w:tcBorders>
            <w:vAlign w:val="bottom"/>
          </w:tcPr>
          <w:p w14:paraId="21A5FDCC">
            <w:pPr>
              <w:widowControl/>
              <w:spacing w:line="240" w:lineRule="auto"/>
              <w:ind w:firstLine="0" w:firstLineChars="0"/>
              <w:jc w:val="center"/>
              <w:rPr>
                <w:sz w:val="21"/>
                <w:szCs w:val="20"/>
              </w:rPr>
            </w:pPr>
            <w:r>
              <w:rPr>
                <w:sz w:val="21"/>
                <w:szCs w:val="20"/>
              </w:rPr>
              <w:t xml:space="preserve">1.56 </w:t>
            </w:r>
          </w:p>
        </w:tc>
        <w:tc>
          <w:tcPr>
            <w:tcW w:w="356" w:type="pct"/>
            <w:tcBorders>
              <w:top w:val="single" w:color="auto" w:sz="4" w:space="0"/>
              <w:left w:val="single" w:color="auto" w:sz="4" w:space="0"/>
              <w:bottom w:val="single" w:color="auto" w:sz="4" w:space="0"/>
              <w:right w:val="single" w:color="auto" w:sz="4" w:space="0"/>
            </w:tcBorders>
            <w:vAlign w:val="bottom"/>
          </w:tcPr>
          <w:p w14:paraId="7806389F">
            <w:pPr>
              <w:widowControl/>
              <w:spacing w:line="240" w:lineRule="auto"/>
              <w:ind w:firstLine="0" w:firstLineChars="0"/>
              <w:jc w:val="center"/>
              <w:rPr>
                <w:sz w:val="21"/>
                <w:szCs w:val="20"/>
              </w:rPr>
            </w:pPr>
            <w:r>
              <w:rPr>
                <w:sz w:val="21"/>
                <w:szCs w:val="20"/>
              </w:rPr>
              <w:t xml:space="preserve">1.62 </w:t>
            </w:r>
          </w:p>
        </w:tc>
        <w:tc>
          <w:tcPr>
            <w:tcW w:w="326" w:type="pct"/>
            <w:tcBorders>
              <w:top w:val="single" w:color="auto" w:sz="4" w:space="0"/>
              <w:left w:val="single" w:color="auto" w:sz="4" w:space="0"/>
              <w:bottom w:val="single" w:color="auto" w:sz="4" w:space="0"/>
              <w:right w:val="single" w:color="auto" w:sz="4" w:space="0"/>
            </w:tcBorders>
            <w:vAlign w:val="bottom"/>
          </w:tcPr>
          <w:p w14:paraId="21B730D6">
            <w:pPr>
              <w:widowControl/>
              <w:spacing w:line="240" w:lineRule="auto"/>
              <w:ind w:firstLine="0" w:firstLineChars="0"/>
              <w:jc w:val="center"/>
              <w:rPr>
                <w:sz w:val="21"/>
                <w:szCs w:val="20"/>
              </w:rPr>
            </w:pPr>
            <w:r>
              <w:rPr>
                <w:sz w:val="21"/>
                <w:szCs w:val="20"/>
              </w:rPr>
              <w:t xml:space="preserve">1.57 </w:t>
            </w:r>
          </w:p>
        </w:tc>
        <w:tc>
          <w:tcPr>
            <w:tcW w:w="326" w:type="pct"/>
            <w:tcBorders>
              <w:top w:val="single" w:color="auto" w:sz="4" w:space="0"/>
              <w:left w:val="single" w:color="auto" w:sz="4" w:space="0"/>
              <w:bottom w:val="single" w:color="auto" w:sz="4" w:space="0"/>
              <w:right w:val="nil"/>
            </w:tcBorders>
            <w:vAlign w:val="bottom"/>
          </w:tcPr>
          <w:p w14:paraId="0BD94C00">
            <w:pPr>
              <w:widowControl/>
              <w:spacing w:line="240" w:lineRule="auto"/>
              <w:ind w:firstLine="0" w:firstLineChars="0"/>
              <w:jc w:val="center"/>
              <w:rPr>
                <w:sz w:val="21"/>
                <w:szCs w:val="20"/>
              </w:rPr>
            </w:pPr>
            <w:r>
              <w:rPr>
                <w:sz w:val="21"/>
                <w:szCs w:val="20"/>
              </w:rPr>
              <w:t xml:space="preserve">1.55 </w:t>
            </w:r>
          </w:p>
        </w:tc>
      </w:tr>
      <w:tr w14:paraId="02C280F9">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790" w:type="pct"/>
            <w:tcBorders>
              <w:top w:val="single" w:color="auto" w:sz="4" w:space="0"/>
              <w:left w:val="nil"/>
              <w:bottom w:val="single" w:color="auto" w:sz="4" w:space="0"/>
              <w:right w:val="single" w:color="auto" w:sz="4" w:space="0"/>
            </w:tcBorders>
            <w:vAlign w:val="center"/>
          </w:tcPr>
          <w:p w14:paraId="400F6C9B">
            <w:pPr>
              <w:widowControl/>
              <w:spacing w:line="240" w:lineRule="auto"/>
              <w:ind w:firstLine="0" w:firstLineChars="0"/>
              <w:jc w:val="center"/>
              <w:rPr>
                <w:rFonts w:cs="Times New Roman"/>
                <w:sz w:val="21"/>
                <w:szCs w:val="21"/>
              </w:rPr>
            </w:pPr>
            <w:r>
              <w:rPr>
                <w:rFonts w:cs="Times New Roman"/>
                <w:sz w:val="21"/>
                <w:szCs w:val="21"/>
                <w:lang w:bidi="ar"/>
              </w:rPr>
              <w:t>秋季</w:t>
            </w:r>
          </w:p>
        </w:tc>
        <w:tc>
          <w:tcPr>
            <w:tcW w:w="356" w:type="pct"/>
            <w:tcBorders>
              <w:top w:val="single" w:color="auto" w:sz="4" w:space="0"/>
              <w:left w:val="single" w:color="auto" w:sz="4" w:space="0"/>
              <w:bottom w:val="single" w:color="auto" w:sz="4" w:space="0"/>
              <w:right w:val="single" w:color="auto" w:sz="4" w:space="0"/>
            </w:tcBorders>
            <w:vAlign w:val="bottom"/>
          </w:tcPr>
          <w:p w14:paraId="2AC64356">
            <w:pPr>
              <w:widowControl/>
              <w:spacing w:line="240" w:lineRule="auto"/>
              <w:ind w:firstLine="0" w:firstLineChars="0"/>
              <w:jc w:val="center"/>
              <w:rPr>
                <w:sz w:val="21"/>
                <w:szCs w:val="20"/>
              </w:rPr>
            </w:pPr>
            <w:r>
              <w:rPr>
                <w:sz w:val="21"/>
                <w:szCs w:val="20"/>
              </w:rPr>
              <w:t xml:space="preserve">2.37 </w:t>
            </w:r>
          </w:p>
        </w:tc>
        <w:tc>
          <w:tcPr>
            <w:tcW w:w="355" w:type="pct"/>
            <w:tcBorders>
              <w:top w:val="single" w:color="auto" w:sz="4" w:space="0"/>
              <w:left w:val="single" w:color="auto" w:sz="4" w:space="0"/>
              <w:bottom w:val="single" w:color="auto" w:sz="4" w:space="0"/>
              <w:right w:val="single" w:color="auto" w:sz="4" w:space="0"/>
            </w:tcBorders>
            <w:vAlign w:val="bottom"/>
          </w:tcPr>
          <w:p w14:paraId="13120998">
            <w:pPr>
              <w:widowControl/>
              <w:spacing w:line="240" w:lineRule="auto"/>
              <w:ind w:firstLine="0" w:firstLineChars="0"/>
              <w:jc w:val="center"/>
              <w:rPr>
                <w:sz w:val="21"/>
                <w:szCs w:val="20"/>
              </w:rPr>
            </w:pPr>
            <w:r>
              <w:rPr>
                <w:sz w:val="21"/>
                <w:szCs w:val="20"/>
              </w:rPr>
              <w:t xml:space="preserve">2.38 </w:t>
            </w:r>
          </w:p>
        </w:tc>
        <w:tc>
          <w:tcPr>
            <w:tcW w:w="356" w:type="pct"/>
            <w:tcBorders>
              <w:top w:val="single" w:color="auto" w:sz="4" w:space="0"/>
              <w:left w:val="single" w:color="auto" w:sz="4" w:space="0"/>
              <w:bottom w:val="single" w:color="auto" w:sz="4" w:space="0"/>
              <w:right w:val="single" w:color="auto" w:sz="4" w:space="0"/>
            </w:tcBorders>
            <w:vAlign w:val="bottom"/>
          </w:tcPr>
          <w:p w14:paraId="3606CD68">
            <w:pPr>
              <w:widowControl/>
              <w:spacing w:line="240" w:lineRule="auto"/>
              <w:ind w:firstLine="0" w:firstLineChars="0"/>
              <w:jc w:val="center"/>
              <w:rPr>
                <w:sz w:val="21"/>
                <w:szCs w:val="20"/>
              </w:rPr>
            </w:pPr>
            <w:r>
              <w:rPr>
                <w:sz w:val="21"/>
                <w:szCs w:val="20"/>
              </w:rPr>
              <w:t xml:space="preserve">2.39 </w:t>
            </w:r>
          </w:p>
        </w:tc>
        <w:tc>
          <w:tcPr>
            <w:tcW w:w="355" w:type="pct"/>
            <w:tcBorders>
              <w:top w:val="single" w:color="auto" w:sz="4" w:space="0"/>
              <w:left w:val="single" w:color="auto" w:sz="4" w:space="0"/>
              <w:bottom w:val="single" w:color="auto" w:sz="4" w:space="0"/>
              <w:right w:val="single" w:color="auto" w:sz="4" w:space="0"/>
            </w:tcBorders>
            <w:vAlign w:val="bottom"/>
          </w:tcPr>
          <w:p w14:paraId="3E02E9AB">
            <w:pPr>
              <w:widowControl/>
              <w:spacing w:line="240" w:lineRule="auto"/>
              <w:ind w:firstLine="0" w:firstLineChars="0"/>
              <w:jc w:val="center"/>
              <w:rPr>
                <w:sz w:val="21"/>
                <w:szCs w:val="20"/>
              </w:rPr>
            </w:pPr>
            <w:r>
              <w:rPr>
                <w:sz w:val="21"/>
                <w:szCs w:val="20"/>
              </w:rPr>
              <w:t xml:space="preserve">2.15 </w:t>
            </w:r>
          </w:p>
        </w:tc>
        <w:tc>
          <w:tcPr>
            <w:tcW w:w="356" w:type="pct"/>
            <w:tcBorders>
              <w:top w:val="single" w:color="auto" w:sz="4" w:space="0"/>
              <w:left w:val="single" w:color="auto" w:sz="4" w:space="0"/>
              <w:bottom w:val="single" w:color="auto" w:sz="4" w:space="0"/>
              <w:right w:val="single" w:color="auto" w:sz="4" w:space="0"/>
            </w:tcBorders>
            <w:vAlign w:val="bottom"/>
          </w:tcPr>
          <w:p w14:paraId="10CB2BA0">
            <w:pPr>
              <w:widowControl/>
              <w:spacing w:line="240" w:lineRule="auto"/>
              <w:ind w:firstLine="0" w:firstLineChars="0"/>
              <w:jc w:val="center"/>
              <w:rPr>
                <w:sz w:val="21"/>
                <w:szCs w:val="20"/>
              </w:rPr>
            </w:pPr>
            <w:r>
              <w:rPr>
                <w:sz w:val="21"/>
                <w:szCs w:val="20"/>
              </w:rPr>
              <w:t xml:space="preserve">1.67 </w:t>
            </w:r>
          </w:p>
        </w:tc>
        <w:tc>
          <w:tcPr>
            <w:tcW w:w="357" w:type="pct"/>
            <w:tcBorders>
              <w:top w:val="single" w:color="auto" w:sz="4" w:space="0"/>
              <w:left w:val="single" w:color="auto" w:sz="4" w:space="0"/>
              <w:bottom w:val="single" w:color="auto" w:sz="4" w:space="0"/>
              <w:right w:val="single" w:color="auto" w:sz="4" w:space="0"/>
            </w:tcBorders>
            <w:vAlign w:val="bottom"/>
          </w:tcPr>
          <w:p w14:paraId="5D555F2E">
            <w:pPr>
              <w:widowControl/>
              <w:spacing w:line="240" w:lineRule="auto"/>
              <w:ind w:firstLine="0" w:firstLineChars="0"/>
              <w:jc w:val="center"/>
              <w:rPr>
                <w:sz w:val="21"/>
                <w:szCs w:val="20"/>
              </w:rPr>
            </w:pPr>
            <w:r>
              <w:rPr>
                <w:sz w:val="21"/>
                <w:szCs w:val="20"/>
              </w:rPr>
              <w:t xml:space="preserve">1.33 </w:t>
            </w:r>
          </w:p>
        </w:tc>
        <w:tc>
          <w:tcPr>
            <w:tcW w:w="356" w:type="pct"/>
            <w:tcBorders>
              <w:top w:val="single" w:color="auto" w:sz="4" w:space="0"/>
              <w:left w:val="single" w:color="auto" w:sz="4" w:space="0"/>
              <w:bottom w:val="single" w:color="auto" w:sz="4" w:space="0"/>
              <w:right w:val="single" w:color="auto" w:sz="4" w:space="0"/>
            </w:tcBorders>
            <w:vAlign w:val="bottom"/>
          </w:tcPr>
          <w:p w14:paraId="2F31618C">
            <w:pPr>
              <w:widowControl/>
              <w:spacing w:line="240" w:lineRule="auto"/>
              <w:ind w:firstLine="0" w:firstLineChars="0"/>
              <w:jc w:val="center"/>
              <w:rPr>
                <w:sz w:val="21"/>
                <w:szCs w:val="20"/>
              </w:rPr>
            </w:pPr>
            <w:r>
              <w:rPr>
                <w:sz w:val="21"/>
                <w:szCs w:val="20"/>
              </w:rPr>
              <w:t xml:space="preserve">1.28 </w:t>
            </w:r>
          </w:p>
        </w:tc>
        <w:tc>
          <w:tcPr>
            <w:tcW w:w="357" w:type="pct"/>
            <w:tcBorders>
              <w:top w:val="single" w:color="auto" w:sz="4" w:space="0"/>
              <w:left w:val="single" w:color="auto" w:sz="4" w:space="0"/>
              <w:bottom w:val="single" w:color="auto" w:sz="4" w:space="0"/>
              <w:right w:val="single" w:color="auto" w:sz="4" w:space="0"/>
            </w:tcBorders>
            <w:vAlign w:val="bottom"/>
          </w:tcPr>
          <w:p w14:paraId="1477F8AD">
            <w:pPr>
              <w:widowControl/>
              <w:spacing w:line="240" w:lineRule="auto"/>
              <w:ind w:firstLine="0" w:firstLineChars="0"/>
              <w:jc w:val="center"/>
              <w:rPr>
                <w:sz w:val="21"/>
                <w:szCs w:val="20"/>
              </w:rPr>
            </w:pPr>
            <w:r>
              <w:rPr>
                <w:sz w:val="21"/>
                <w:szCs w:val="20"/>
              </w:rPr>
              <w:t xml:space="preserve">1.35 </w:t>
            </w:r>
          </w:p>
        </w:tc>
        <w:tc>
          <w:tcPr>
            <w:tcW w:w="356" w:type="pct"/>
            <w:tcBorders>
              <w:top w:val="single" w:color="auto" w:sz="4" w:space="0"/>
              <w:left w:val="single" w:color="auto" w:sz="4" w:space="0"/>
              <w:bottom w:val="single" w:color="auto" w:sz="4" w:space="0"/>
              <w:right w:val="single" w:color="auto" w:sz="4" w:space="0"/>
            </w:tcBorders>
            <w:vAlign w:val="bottom"/>
          </w:tcPr>
          <w:p w14:paraId="598BBCE5">
            <w:pPr>
              <w:widowControl/>
              <w:spacing w:line="240" w:lineRule="auto"/>
              <w:ind w:firstLine="0" w:firstLineChars="0"/>
              <w:jc w:val="center"/>
              <w:rPr>
                <w:sz w:val="21"/>
                <w:szCs w:val="20"/>
              </w:rPr>
            </w:pPr>
            <w:r>
              <w:rPr>
                <w:sz w:val="21"/>
                <w:szCs w:val="20"/>
              </w:rPr>
              <w:t xml:space="preserve">1.31 </w:t>
            </w:r>
          </w:p>
        </w:tc>
        <w:tc>
          <w:tcPr>
            <w:tcW w:w="356" w:type="pct"/>
            <w:tcBorders>
              <w:top w:val="single" w:color="auto" w:sz="4" w:space="0"/>
              <w:left w:val="single" w:color="auto" w:sz="4" w:space="0"/>
              <w:bottom w:val="single" w:color="auto" w:sz="4" w:space="0"/>
              <w:right w:val="single" w:color="auto" w:sz="4" w:space="0"/>
            </w:tcBorders>
            <w:vAlign w:val="bottom"/>
          </w:tcPr>
          <w:p w14:paraId="60DA71EF">
            <w:pPr>
              <w:widowControl/>
              <w:spacing w:line="240" w:lineRule="auto"/>
              <w:ind w:firstLine="0" w:firstLineChars="0"/>
              <w:jc w:val="center"/>
              <w:rPr>
                <w:sz w:val="21"/>
                <w:szCs w:val="20"/>
              </w:rPr>
            </w:pPr>
            <w:r>
              <w:rPr>
                <w:sz w:val="21"/>
                <w:szCs w:val="20"/>
              </w:rPr>
              <w:t xml:space="preserve">1.32 </w:t>
            </w:r>
          </w:p>
        </w:tc>
        <w:tc>
          <w:tcPr>
            <w:tcW w:w="326" w:type="pct"/>
            <w:tcBorders>
              <w:top w:val="single" w:color="auto" w:sz="4" w:space="0"/>
              <w:left w:val="single" w:color="auto" w:sz="4" w:space="0"/>
              <w:bottom w:val="single" w:color="auto" w:sz="4" w:space="0"/>
              <w:right w:val="single" w:color="auto" w:sz="4" w:space="0"/>
            </w:tcBorders>
            <w:vAlign w:val="bottom"/>
          </w:tcPr>
          <w:p w14:paraId="3751C860">
            <w:pPr>
              <w:widowControl/>
              <w:spacing w:line="240" w:lineRule="auto"/>
              <w:ind w:firstLine="0" w:firstLineChars="0"/>
              <w:jc w:val="center"/>
              <w:rPr>
                <w:sz w:val="21"/>
                <w:szCs w:val="20"/>
              </w:rPr>
            </w:pPr>
            <w:r>
              <w:rPr>
                <w:sz w:val="21"/>
                <w:szCs w:val="20"/>
              </w:rPr>
              <w:t xml:space="preserve">1.27 </w:t>
            </w:r>
          </w:p>
        </w:tc>
        <w:tc>
          <w:tcPr>
            <w:tcW w:w="326" w:type="pct"/>
            <w:tcBorders>
              <w:top w:val="single" w:color="auto" w:sz="4" w:space="0"/>
              <w:left w:val="single" w:color="auto" w:sz="4" w:space="0"/>
              <w:bottom w:val="single" w:color="auto" w:sz="4" w:space="0"/>
              <w:right w:val="nil"/>
            </w:tcBorders>
            <w:vAlign w:val="bottom"/>
          </w:tcPr>
          <w:p w14:paraId="5780C997">
            <w:pPr>
              <w:widowControl/>
              <w:spacing w:line="240" w:lineRule="auto"/>
              <w:ind w:firstLine="0" w:firstLineChars="0"/>
              <w:jc w:val="center"/>
              <w:rPr>
                <w:sz w:val="21"/>
                <w:szCs w:val="20"/>
              </w:rPr>
            </w:pPr>
            <w:r>
              <w:rPr>
                <w:sz w:val="21"/>
                <w:szCs w:val="20"/>
              </w:rPr>
              <w:t xml:space="preserve">1.24 </w:t>
            </w:r>
          </w:p>
        </w:tc>
      </w:tr>
      <w:tr w14:paraId="499419B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790" w:type="pct"/>
            <w:tcBorders>
              <w:top w:val="single" w:color="auto" w:sz="4" w:space="0"/>
              <w:left w:val="nil"/>
              <w:bottom w:val="single" w:color="auto" w:sz="12" w:space="0"/>
              <w:right w:val="single" w:color="auto" w:sz="4" w:space="0"/>
            </w:tcBorders>
            <w:vAlign w:val="center"/>
          </w:tcPr>
          <w:p w14:paraId="7ADA7F22">
            <w:pPr>
              <w:widowControl/>
              <w:spacing w:line="240" w:lineRule="auto"/>
              <w:ind w:firstLine="0" w:firstLineChars="0"/>
              <w:jc w:val="center"/>
              <w:rPr>
                <w:rFonts w:cs="Times New Roman"/>
                <w:sz w:val="21"/>
                <w:szCs w:val="21"/>
              </w:rPr>
            </w:pPr>
            <w:r>
              <w:rPr>
                <w:rFonts w:cs="Times New Roman"/>
                <w:sz w:val="21"/>
                <w:szCs w:val="21"/>
                <w:lang w:bidi="ar"/>
              </w:rPr>
              <w:t>冬季</w:t>
            </w:r>
          </w:p>
        </w:tc>
        <w:tc>
          <w:tcPr>
            <w:tcW w:w="356" w:type="pct"/>
            <w:tcBorders>
              <w:top w:val="single" w:color="auto" w:sz="4" w:space="0"/>
              <w:left w:val="single" w:color="auto" w:sz="4" w:space="0"/>
              <w:bottom w:val="single" w:color="auto" w:sz="12" w:space="0"/>
              <w:right w:val="single" w:color="auto" w:sz="4" w:space="0"/>
            </w:tcBorders>
            <w:vAlign w:val="bottom"/>
          </w:tcPr>
          <w:p w14:paraId="2B4C41C7">
            <w:pPr>
              <w:widowControl/>
              <w:spacing w:line="240" w:lineRule="auto"/>
              <w:ind w:firstLine="0" w:firstLineChars="0"/>
              <w:jc w:val="center"/>
              <w:rPr>
                <w:sz w:val="21"/>
                <w:szCs w:val="20"/>
              </w:rPr>
            </w:pPr>
            <w:r>
              <w:rPr>
                <w:sz w:val="21"/>
                <w:szCs w:val="20"/>
              </w:rPr>
              <w:t xml:space="preserve">2.45 </w:t>
            </w:r>
          </w:p>
        </w:tc>
        <w:tc>
          <w:tcPr>
            <w:tcW w:w="355" w:type="pct"/>
            <w:tcBorders>
              <w:top w:val="single" w:color="auto" w:sz="4" w:space="0"/>
              <w:left w:val="single" w:color="auto" w:sz="4" w:space="0"/>
              <w:bottom w:val="single" w:color="auto" w:sz="12" w:space="0"/>
              <w:right w:val="single" w:color="auto" w:sz="4" w:space="0"/>
            </w:tcBorders>
            <w:vAlign w:val="bottom"/>
          </w:tcPr>
          <w:p w14:paraId="2784349A">
            <w:pPr>
              <w:widowControl/>
              <w:spacing w:line="240" w:lineRule="auto"/>
              <w:ind w:firstLine="0" w:firstLineChars="0"/>
              <w:jc w:val="center"/>
              <w:rPr>
                <w:sz w:val="21"/>
                <w:szCs w:val="20"/>
              </w:rPr>
            </w:pPr>
            <w:r>
              <w:rPr>
                <w:sz w:val="21"/>
                <w:szCs w:val="20"/>
              </w:rPr>
              <w:t xml:space="preserve">2.42 </w:t>
            </w:r>
          </w:p>
        </w:tc>
        <w:tc>
          <w:tcPr>
            <w:tcW w:w="356" w:type="pct"/>
            <w:tcBorders>
              <w:top w:val="single" w:color="auto" w:sz="4" w:space="0"/>
              <w:left w:val="single" w:color="auto" w:sz="4" w:space="0"/>
              <w:bottom w:val="single" w:color="auto" w:sz="12" w:space="0"/>
              <w:right w:val="single" w:color="auto" w:sz="4" w:space="0"/>
            </w:tcBorders>
            <w:vAlign w:val="bottom"/>
          </w:tcPr>
          <w:p w14:paraId="15E2D276">
            <w:pPr>
              <w:widowControl/>
              <w:spacing w:line="240" w:lineRule="auto"/>
              <w:ind w:firstLine="0" w:firstLineChars="0"/>
              <w:jc w:val="center"/>
              <w:rPr>
                <w:sz w:val="21"/>
                <w:szCs w:val="20"/>
              </w:rPr>
            </w:pPr>
            <w:r>
              <w:rPr>
                <w:sz w:val="21"/>
                <w:szCs w:val="20"/>
              </w:rPr>
              <w:t xml:space="preserve">2.45 </w:t>
            </w:r>
          </w:p>
        </w:tc>
        <w:tc>
          <w:tcPr>
            <w:tcW w:w="355" w:type="pct"/>
            <w:tcBorders>
              <w:top w:val="single" w:color="auto" w:sz="4" w:space="0"/>
              <w:left w:val="single" w:color="auto" w:sz="4" w:space="0"/>
              <w:bottom w:val="single" w:color="auto" w:sz="12" w:space="0"/>
              <w:right w:val="single" w:color="auto" w:sz="4" w:space="0"/>
            </w:tcBorders>
            <w:vAlign w:val="bottom"/>
          </w:tcPr>
          <w:p w14:paraId="39B0BC87">
            <w:pPr>
              <w:widowControl/>
              <w:spacing w:line="240" w:lineRule="auto"/>
              <w:ind w:firstLine="0" w:firstLineChars="0"/>
              <w:jc w:val="center"/>
              <w:rPr>
                <w:sz w:val="21"/>
                <w:szCs w:val="20"/>
              </w:rPr>
            </w:pPr>
            <w:r>
              <w:rPr>
                <w:sz w:val="21"/>
                <w:szCs w:val="20"/>
              </w:rPr>
              <w:t xml:space="preserve">2.18 </w:t>
            </w:r>
          </w:p>
        </w:tc>
        <w:tc>
          <w:tcPr>
            <w:tcW w:w="356" w:type="pct"/>
            <w:tcBorders>
              <w:top w:val="single" w:color="auto" w:sz="4" w:space="0"/>
              <w:left w:val="single" w:color="auto" w:sz="4" w:space="0"/>
              <w:bottom w:val="single" w:color="auto" w:sz="12" w:space="0"/>
              <w:right w:val="single" w:color="auto" w:sz="4" w:space="0"/>
            </w:tcBorders>
            <w:vAlign w:val="bottom"/>
          </w:tcPr>
          <w:p w14:paraId="4C3D61B5">
            <w:pPr>
              <w:widowControl/>
              <w:spacing w:line="240" w:lineRule="auto"/>
              <w:ind w:firstLine="0" w:firstLineChars="0"/>
              <w:jc w:val="center"/>
              <w:rPr>
                <w:sz w:val="21"/>
                <w:szCs w:val="20"/>
              </w:rPr>
            </w:pPr>
            <w:r>
              <w:rPr>
                <w:sz w:val="21"/>
                <w:szCs w:val="20"/>
              </w:rPr>
              <w:t xml:space="preserve">1.71 </w:t>
            </w:r>
          </w:p>
        </w:tc>
        <w:tc>
          <w:tcPr>
            <w:tcW w:w="357" w:type="pct"/>
            <w:tcBorders>
              <w:top w:val="single" w:color="auto" w:sz="4" w:space="0"/>
              <w:left w:val="single" w:color="auto" w:sz="4" w:space="0"/>
              <w:bottom w:val="single" w:color="auto" w:sz="12" w:space="0"/>
              <w:right w:val="single" w:color="auto" w:sz="4" w:space="0"/>
            </w:tcBorders>
            <w:vAlign w:val="bottom"/>
          </w:tcPr>
          <w:p w14:paraId="69DA2E59">
            <w:pPr>
              <w:widowControl/>
              <w:spacing w:line="240" w:lineRule="auto"/>
              <w:ind w:firstLine="0" w:firstLineChars="0"/>
              <w:jc w:val="center"/>
              <w:rPr>
                <w:sz w:val="21"/>
                <w:szCs w:val="20"/>
              </w:rPr>
            </w:pPr>
            <w:r>
              <w:rPr>
                <w:sz w:val="21"/>
                <w:szCs w:val="20"/>
              </w:rPr>
              <w:t xml:space="preserve">1.35 </w:t>
            </w:r>
          </w:p>
        </w:tc>
        <w:tc>
          <w:tcPr>
            <w:tcW w:w="356" w:type="pct"/>
            <w:tcBorders>
              <w:top w:val="single" w:color="auto" w:sz="4" w:space="0"/>
              <w:left w:val="single" w:color="auto" w:sz="4" w:space="0"/>
              <w:bottom w:val="single" w:color="auto" w:sz="12" w:space="0"/>
              <w:right w:val="single" w:color="auto" w:sz="4" w:space="0"/>
            </w:tcBorders>
            <w:vAlign w:val="bottom"/>
          </w:tcPr>
          <w:p w14:paraId="7231051D">
            <w:pPr>
              <w:widowControl/>
              <w:spacing w:line="240" w:lineRule="auto"/>
              <w:ind w:firstLine="0" w:firstLineChars="0"/>
              <w:jc w:val="center"/>
              <w:rPr>
                <w:sz w:val="21"/>
                <w:szCs w:val="20"/>
              </w:rPr>
            </w:pPr>
            <w:r>
              <w:rPr>
                <w:sz w:val="21"/>
                <w:szCs w:val="20"/>
              </w:rPr>
              <w:t xml:space="preserve">1.30 </w:t>
            </w:r>
          </w:p>
        </w:tc>
        <w:tc>
          <w:tcPr>
            <w:tcW w:w="357" w:type="pct"/>
            <w:tcBorders>
              <w:top w:val="single" w:color="auto" w:sz="4" w:space="0"/>
              <w:left w:val="single" w:color="auto" w:sz="4" w:space="0"/>
              <w:bottom w:val="single" w:color="auto" w:sz="12" w:space="0"/>
              <w:right w:val="single" w:color="auto" w:sz="4" w:space="0"/>
            </w:tcBorders>
            <w:vAlign w:val="bottom"/>
          </w:tcPr>
          <w:p w14:paraId="5D9E223E">
            <w:pPr>
              <w:widowControl/>
              <w:spacing w:line="240" w:lineRule="auto"/>
              <w:ind w:firstLine="0" w:firstLineChars="0"/>
              <w:jc w:val="center"/>
              <w:rPr>
                <w:sz w:val="21"/>
                <w:szCs w:val="20"/>
              </w:rPr>
            </w:pPr>
            <w:r>
              <w:rPr>
                <w:sz w:val="21"/>
                <w:szCs w:val="20"/>
              </w:rPr>
              <w:t xml:space="preserve">1.34 </w:t>
            </w:r>
          </w:p>
        </w:tc>
        <w:tc>
          <w:tcPr>
            <w:tcW w:w="356" w:type="pct"/>
            <w:tcBorders>
              <w:top w:val="single" w:color="auto" w:sz="4" w:space="0"/>
              <w:left w:val="single" w:color="auto" w:sz="4" w:space="0"/>
              <w:bottom w:val="single" w:color="auto" w:sz="12" w:space="0"/>
              <w:right w:val="single" w:color="auto" w:sz="4" w:space="0"/>
            </w:tcBorders>
            <w:vAlign w:val="bottom"/>
          </w:tcPr>
          <w:p w14:paraId="16949658">
            <w:pPr>
              <w:widowControl/>
              <w:spacing w:line="240" w:lineRule="auto"/>
              <w:ind w:firstLine="0" w:firstLineChars="0"/>
              <w:jc w:val="center"/>
              <w:rPr>
                <w:sz w:val="21"/>
                <w:szCs w:val="20"/>
              </w:rPr>
            </w:pPr>
            <w:r>
              <w:rPr>
                <w:sz w:val="21"/>
                <w:szCs w:val="20"/>
              </w:rPr>
              <w:t xml:space="preserve">1.25 </w:t>
            </w:r>
          </w:p>
        </w:tc>
        <w:tc>
          <w:tcPr>
            <w:tcW w:w="356" w:type="pct"/>
            <w:tcBorders>
              <w:top w:val="single" w:color="auto" w:sz="4" w:space="0"/>
              <w:left w:val="single" w:color="auto" w:sz="4" w:space="0"/>
              <w:bottom w:val="single" w:color="auto" w:sz="12" w:space="0"/>
              <w:right w:val="single" w:color="auto" w:sz="4" w:space="0"/>
            </w:tcBorders>
            <w:vAlign w:val="bottom"/>
          </w:tcPr>
          <w:p w14:paraId="5D585E12">
            <w:pPr>
              <w:widowControl/>
              <w:spacing w:line="240" w:lineRule="auto"/>
              <w:ind w:firstLine="0" w:firstLineChars="0"/>
              <w:jc w:val="center"/>
              <w:rPr>
                <w:sz w:val="21"/>
                <w:szCs w:val="20"/>
              </w:rPr>
            </w:pPr>
            <w:r>
              <w:rPr>
                <w:sz w:val="21"/>
                <w:szCs w:val="20"/>
              </w:rPr>
              <w:t xml:space="preserve">1.14 </w:t>
            </w:r>
          </w:p>
        </w:tc>
        <w:tc>
          <w:tcPr>
            <w:tcW w:w="326" w:type="pct"/>
            <w:tcBorders>
              <w:top w:val="single" w:color="auto" w:sz="4" w:space="0"/>
              <w:left w:val="single" w:color="auto" w:sz="4" w:space="0"/>
              <w:bottom w:val="single" w:color="auto" w:sz="12" w:space="0"/>
              <w:right w:val="single" w:color="auto" w:sz="4" w:space="0"/>
            </w:tcBorders>
            <w:vAlign w:val="bottom"/>
          </w:tcPr>
          <w:p w14:paraId="221DC9E8">
            <w:pPr>
              <w:widowControl/>
              <w:spacing w:line="240" w:lineRule="auto"/>
              <w:ind w:firstLine="0" w:firstLineChars="0"/>
              <w:jc w:val="center"/>
              <w:rPr>
                <w:sz w:val="21"/>
                <w:szCs w:val="20"/>
              </w:rPr>
            </w:pPr>
            <w:r>
              <w:rPr>
                <w:sz w:val="21"/>
                <w:szCs w:val="20"/>
              </w:rPr>
              <w:t xml:space="preserve">1.14 </w:t>
            </w:r>
          </w:p>
        </w:tc>
        <w:tc>
          <w:tcPr>
            <w:tcW w:w="326" w:type="pct"/>
            <w:tcBorders>
              <w:top w:val="single" w:color="auto" w:sz="4" w:space="0"/>
              <w:left w:val="single" w:color="auto" w:sz="4" w:space="0"/>
              <w:bottom w:val="single" w:color="auto" w:sz="12" w:space="0"/>
              <w:right w:val="nil"/>
            </w:tcBorders>
            <w:vAlign w:val="bottom"/>
          </w:tcPr>
          <w:p w14:paraId="6BD79C4D">
            <w:pPr>
              <w:widowControl/>
              <w:spacing w:line="240" w:lineRule="auto"/>
              <w:ind w:firstLine="0" w:firstLineChars="0"/>
              <w:jc w:val="center"/>
              <w:rPr>
                <w:sz w:val="21"/>
                <w:szCs w:val="20"/>
              </w:rPr>
            </w:pPr>
            <w:r>
              <w:rPr>
                <w:sz w:val="21"/>
                <w:szCs w:val="20"/>
              </w:rPr>
              <w:t xml:space="preserve">1.19 </w:t>
            </w:r>
          </w:p>
        </w:tc>
      </w:tr>
    </w:tbl>
    <w:p w14:paraId="7EF9D299">
      <w:pPr>
        <w:spacing w:before="163" w:after="163" w:line="360" w:lineRule="auto"/>
        <w:ind w:firstLine="480"/>
        <w:rPr>
          <w:rFonts w:cs="Times New Roman"/>
          <w:lang w:bidi="ar"/>
        </w:rPr>
        <w:sectPr>
          <w:footerReference r:id="rId17" w:type="even"/>
          <w:pgSz w:w="11906" w:h="16838"/>
          <w:pgMar w:top="1440" w:right="1080" w:bottom="1440" w:left="1080" w:header="851" w:footer="992" w:gutter="0"/>
          <w:cols w:space="720" w:num="1"/>
          <w:docGrid w:linePitch="326" w:charSpace="0"/>
        </w:sectPr>
      </w:pPr>
    </w:p>
    <w:p w14:paraId="234300A0">
      <w:pPr>
        <w:ind w:firstLine="0" w:firstLineChars="0"/>
        <w:jc w:val="center"/>
        <w:rPr>
          <w:rFonts w:cs="Times New Roman"/>
          <w:b/>
        </w:rPr>
      </w:pPr>
      <w:r>
        <w:rPr>
          <w:rFonts w:cs="Times New Roman"/>
          <w:b/>
        </w:rPr>
        <w:t>表6.2.1-7 年均风频的月变化</w:t>
      </w:r>
    </w:p>
    <w:tbl>
      <w:tblPr>
        <w:tblStyle w:val="88"/>
        <w:tblW w:w="5000"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57" w:type="dxa"/>
          <w:left w:w="108" w:type="dxa"/>
          <w:bottom w:w="57" w:type="dxa"/>
          <w:right w:w="108" w:type="dxa"/>
        </w:tblCellMar>
      </w:tblPr>
      <w:tblGrid>
        <w:gridCol w:w="1616"/>
        <w:gridCol w:w="731"/>
        <w:gridCol w:w="829"/>
        <w:gridCol w:w="711"/>
        <w:gridCol w:w="814"/>
        <w:gridCol w:w="731"/>
        <w:gridCol w:w="771"/>
        <w:gridCol w:w="672"/>
        <w:gridCol w:w="741"/>
        <w:gridCol w:w="711"/>
        <w:gridCol w:w="830"/>
        <w:gridCol w:w="723"/>
        <w:gridCol w:w="949"/>
        <w:gridCol w:w="672"/>
        <w:gridCol w:w="1000"/>
        <w:gridCol w:w="735"/>
        <w:gridCol w:w="923"/>
        <w:gridCol w:w="735"/>
      </w:tblGrid>
      <w:tr w14:paraId="7C2EC85E">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blHeader/>
        </w:trPr>
        <w:tc>
          <w:tcPr>
            <w:tcW w:w="544" w:type="pct"/>
            <w:tcBorders>
              <w:top w:val="single" w:color="auto" w:sz="12" w:space="0"/>
              <w:left w:val="nil"/>
              <w:bottom w:val="single" w:color="auto" w:sz="4" w:space="0"/>
              <w:right w:val="single" w:color="auto" w:sz="4" w:space="0"/>
              <w:tl2br w:val="single" w:color="auto" w:sz="4" w:space="0"/>
            </w:tcBorders>
            <w:vAlign w:val="center"/>
          </w:tcPr>
          <w:p w14:paraId="5C7BCF51">
            <w:pPr>
              <w:widowControl/>
              <w:spacing w:line="240" w:lineRule="auto"/>
              <w:ind w:firstLine="0" w:firstLineChars="0"/>
              <w:jc w:val="right"/>
              <w:rPr>
                <w:rFonts w:cs="Times New Roman"/>
                <w:b/>
                <w:sz w:val="21"/>
              </w:rPr>
            </w:pPr>
            <w:r>
              <w:rPr>
                <w:rFonts w:cs="Times New Roman"/>
                <w:b/>
                <w:sz w:val="21"/>
                <w:lang w:bidi="ar"/>
              </w:rPr>
              <w:t>风频（%）</w:t>
            </w:r>
          </w:p>
          <w:p w14:paraId="14CD446C">
            <w:pPr>
              <w:widowControl/>
              <w:spacing w:line="240" w:lineRule="auto"/>
              <w:ind w:firstLine="0" w:firstLineChars="0"/>
              <w:jc w:val="left"/>
              <w:rPr>
                <w:rFonts w:cs="Times New Roman"/>
                <w:b/>
                <w:sz w:val="21"/>
              </w:rPr>
            </w:pPr>
            <w:r>
              <w:rPr>
                <w:rFonts w:cs="Times New Roman"/>
                <w:b/>
                <w:sz w:val="21"/>
                <w:lang w:bidi="ar"/>
              </w:rPr>
              <w:t>风向</w:t>
            </w:r>
          </w:p>
        </w:tc>
        <w:tc>
          <w:tcPr>
            <w:tcW w:w="247" w:type="pct"/>
            <w:tcBorders>
              <w:top w:val="single" w:color="auto" w:sz="12" w:space="0"/>
              <w:left w:val="nil"/>
              <w:bottom w:val="single" w:color="auto" w:sz="4" w:space="0"/>
              <w:right w:val="single" w:color="auto" w:sz="4" w:space="0"/>
            </w:tcBorders>
            <w:vAlign w:val="center"/>
          </w:tcPr>
          <w:p w14:paraId="21C6AF97">
            <w:pPr>
              <w:widowControl/>
              <w:spacing w:line="240" w:lineRule="auto"/>
              <w:ind w:firstLine="0" w:firstLineChars="0"/>
              <w:jc w:val="center"/>
              <w:rPr>
                <w:rFonts w:cs="Times New Roman"/>
                <w:b/>
                <w:sz w:val="21"/>
              </w:rPr>
            </w:pPr>
            <w:r>
              <w:rPr>
                <w:rFonts w:cs="Times New Roman"/>
                <w:b/>
                <w:sz w:val="21"/>
                <w:lang w:bidi="ar"/>
              </w:rPr>
              <w:t>N</w:t>
            </w:r>
          </w:p>
        </w:tc>
        <w:tc>
          <w:tcPr>
            <w:tcW w:w="280" w:type="pct"/>
            <w:tcBorders>
              <w:top w:val="single" w:color="auto" w:sz="12" w:space="0"/>
              <w:left w:val="nil"/>
              <w:bottom w:val="single" w:color="auto" w:sz="4" w:space="0"/>
              <w:right w:val="single" w:color="auto" w:sz="4" w:space="0"/>
            </w:tcBorders>
            <w:vAlign w:val="center"/>
          </w:tcPr>
          <w:p w14:paraId="5E4AEADA">
            <w:pPr>
              <w:widowControl/>
              <w:spacing w:line="240" w:lineRule="auto"/>
              <w:ind w:firstLine="0" w:firstLineChars="0"/>
              <w:jc w:val="center"/>
              <w:rPr>
                <w:rFonts w:cs="Times New Roman"/>
                <w:b/>
                <w:sz w:val="21"/>
              </w:rPr>
            </w:pPr>
            <w:r>
              <w:rPr>
                <w:rFonts w:cs="Times New Roman"/>
                <w:b/>
                <w:sz w:val="21"/>
                <w:lang w:bidi="ar"/>
              </w:rPr>
              <w:t>NNE</w:t>
            </w:r>
          </w:p>
        </w:tc>
        <w:tc>
          <w:tcPr>
            <w:tcW w:w="227" w:type="pct"/>
            <w:tcBorders>
              <w:top w:val="single" w:color="auto" w:sz="12" w:space="0"/>
              <w:left w:val="nil"/>
              <w:bottom w:val="single" w:color="auto" w:sz="4" w:space="0"/>
              <w:right w:val="single" w:color="auto" w:sz="4" w:space="0"/>
            </w:tcBorders>
            <w:vAlign w:val="center"/>
          </w:tcPr>
          <w:p w14:paraId="7B209378">
            <w:pPr>
              <w:widowControl/>
              <w:spacing w:line="240" w:lineRule="auto"/>
              <w:ind w:firstLine="0" w:firstLineChars="0"/>
              <w:jc w:val="center"/>
              <w:rPr>
                <w:rFonts w:cs="Times New Roman"/>
                <w:b/>
                <w:sz w:val="21"/>
              </w:rPr>
            </w:pPr>
            <w:r>
              <w:rPr>
                <w:rFonts w:cs="Times New Roman"/>
                <w:b/>
                <w:sz w:val="21"/>
                <w:lang w:bidi="ar"/>
              </w:rPr>
              <w:t>NE</w:t>
            </w:r>
          </w:p>
        </w:tc>
        <w:tc>
          <w:tcPr>
            <w:tcW w:w="275" w:type="pct"/>
            <w:tcBorders>
              <w:top w:val="single" w:color="auto" w:sz="12" w:space="0"/>
              <w:left w:val="nil"/>
              <w:bottom w:val="single" w:color="auto" w:sz="4" w:space="0"/>
              <w:right w:val="single" w:color="auto" w:sz="4" w:space="0"/>
            </w:tcBorders>
            <w:vAlign w:val="center"/>
          </w:tcPr>
          <w:p w14:paraId="2BC6607A">
            <w:pPr>
              <w:widowControl/>
              <w:spacing w:line="240" w:lineRule="auto"/>
              <w:ind w:firstLine="0" w:firstLineChars="0"/>
              <w:jc w:val="center"/>
              <w:rPr>
                <w:rFonts w:cs="Times New Roman"/>
                <w:b/>
                <w:sz w:val="21"/>
              </w:rPr>
            </w:pPr>
            <w:r>
              <w:rPr>
                <w:rFonts w:cs="Times New Roman"/>
                <w:b/>
                <w:sz w:val="21"/>
                <w:lang w:bidi="ar"/>
              </w:rPr>
              <w:t>ENE</w:t>
            </w:r>
          </w:p>
        </w:tc>
        <w:tc>
          <w:tcPr>
            <w:tcW w:w="247" w:type="pct"/>
            <w:tcBorders>
              <w:top w:val="single" w:color="auto" w:sz="12" w:space="0"/>
              <w:left w:val="nil"/>
              <w:bottom w:val="single" w:color="auto" w:sz="4" w:space="0"/>
              <w:right w:val="single" w:color="auto" w:sz="4" w:space="0"/>
            </w:tcBorders>
            <w:vAlign w:val="center"/>
          </w:tcPr>
          <w:p w14:paraId="746FE1CA">
            <w:pPr>
              <w:widowControl/>
              <w:spacing w:line="240" w:lineRule="auto"/>
              <w:ind w:firstLine="0" w:firstLineChars="0"/>
              <w:jc w:val="center"/>
              <w:rPr>
                <w:rFonts w:cs="Times New Roman"/>
                <w:b/>
                <w:sz w:val="21"/>
              </w:rPr>
            </w:pPr>
            <w:r>
              <w:rPr>
                <w:rFonts w:cs="Times New Roman"/>
                <w:b/>
                <w:sz w:val="21"/>
                <w:lang w:bidi="ar"/>
              </w:rPr>
              <w:t>E</w:t>
            </w:r>
          </w:p>
        </w:tc>
        <w:tc>
          <w:tcPr>
            <w:tcW w:w="260" w:type="pct"/>
            <w:tcBorders>
              <w:top w:val="single" w:color="auto" w:sz="12" w:space="0"/>
              <w:left w:val="nil"/>
              <w:bottom w:val="single" w:color="auto" w:sz="4" w:space="0"/>
              <w:right w:val="single" w:color="auto" w:sz="4" w:space="0"/>
            </w:tcBorders>
            <w:vAlign w:val="center"/>
          </w:tcPr>
          <w:p w14:paraId="0335E870">
            <w:pPr>
              <w:widowControl/>
              <w:spacing w:line="240" w:lineRule="auto"/>
              <w:ind w:firstLine="0" w:firstLineChars="0"/>
              <w:jc w:val="center"/>
              <w:rPr>
                <w:rFonts w:cs="Times New Roman"/>
                <w:b/>
                <w:sz w:val="21"/>
              </w:rPr>
            </w:pPr>
            <w:r>
              <w:rPr>
                <w:rFonts w:cs="Times New Roman"/>
                <w:b/>
                <w:sz w:val="21"/>
                <w:lang w:bidi="ar"/>
              </w:rPr>
              <w:t>ESE</w:t>
            </w:r>
          </w:p>
        </w:tc>
        <w:tc>
          <w:tcPr>
            <w:tcW w:w="227" w:type="pct"/>
            <w:tcBorders>
              <w:top w:val="single" w:color="auto" w:sz="12" w:space="0"/>
              <w:left w:val="nil"/>
              <w:bottom w:val="single" w:color="auto" w:sz="4" w:space="0"/>
              <w:right w:val="single" w:color="auto" w:sz="4" w:space="0"/>
            </w:tcBorders>
            <w:vAlign w:val="center"/>
          </w:tcPr>
          <w:p w14:paraId="4622D373">
            <w:pPr>
              <w:widowControl/>
              <w:spacing w:line="240" w:lineRule="auto"/>
              <w:ind w:firstLine="0" w:firstLineChars="0"/>
              <w:jc w:val="center"/>
              <w:rPr>
                <w:rFonts w:cs="Times New Roman"/>
                <w:b/>
                <w:sz w:val="21"/>
              </w:rPr>
            </w:pPr>
            <w:r>
              <w:rPr>
                <w:rFonts w:cs="Times New Roman"/>
                <w:b/>
                <w:sz w:val="21"/>
                <w:lang w:bidi="ar"/>
              </w:rPr>
              <w:t>SE</w:t>
            </w:r>
          </w:p>
        </w:tc>
        <w:tc>
          <w:tcPr>
            <w:tcW w:w="250" w:type="pct"/>
            <w:tcBorders>
              <w:top w:val="single" w:color="auto" w:sz="12" w:space="0"/>
              <w:left w:val="nil"/>
              <w:bottom w:val="single" w:color="auto" w:sz="4" w:space="0"/>
              <w:right w:val="single" w:color="auto" w:sz="4" w:space="0"/>
            </w:tcBorders>
            <w:vAlign w:val="center"/>
          </w:tcPr>
          <w:p w14:paraId="4116B68D">
            <w:pPr>
              <w:widowControl/>
              <w:spacing w:line="240" w:lineRule="auto"/>
              <w:ind w:firstLine="0" w:firstLineChars="0"/>
              <w:jc w:val="center"/>
              <w:rPr>
                <w:rFonts w:cs="Times New Roman"/>
                <w:b/>
                <w:sz w:val="21"/>
              </w:rPr>
            </w:pPr>
            <w:r>
              <w:rPr>
                <w:rFonts w:cs="Times New Roman"/>
                <w:b/>
                <w:sz w:val="21"/>
                <w:lang w:bidi="ar"/>
              </w:rPr>
              <w:t>SSE</w:t>
            </w:r>
          </w:p>
        </w:tc>
        <w:tc>
          <w:tcPr>
            <w:tcW w:w="227" w:type="pct"/>
            <w:tcBorders>
              <w:top w:val="single" w:color="auto" w:sz="12" w:space="0"/>
              <w:left w:val="nil"/>
              <w:bottom w:val="single" w:color="auto" w:sz="4" w:space="0"/>
              <w:right w:val="single" w:color="auto" w:sz="4" w:space="0"/>
            </w:tcBorders>
            <w:vAlign w:val="center"/>
          </w:tcPr>
          <w:p w14:paraId="1F660C8D">
            <w:pPr>
              <w:widowControl/>
              <w:spacing w:line="240" w:lineRule="auto"/>
              <w:ind w:firstLine="0" w:firstLineChars="0"/>
              <w:jc w:val="center"/>
              <w:rPr>
                <w:rFonts w:cs="Times New Roman"/>
                <w:b/>
                <w:sz w:val="21"/>
              </w:rPr>
            </w:pPr>
            <w:r>
              <w:rPr>
                <w:rFonts w:cs="Times New Roman"/>
                <w:b/>
                <w:sz w:val="21"/>
                <w:lang w:bidi="ar"/>
              </w:rPr>
              <w:t>S</w:t>
            </w:r>
          </w:p>
        </w:tc>
        <w:tc>
          <w:tcPr>
            <w:tcW w:w="280" w:type="pct"/>
            <w:tcBorders>
              <w:top w:val="single" w:color="auto" w:sz="12" w:space="0"/>
              <w:left w:val="nil"/>
              <w:bottom w:val="single" w:color="auto" w:sz="4" w:space="0"/>
              <w:right w:val="single" w:color="auto" w:sz="4" w:space="0"/>
            </w:tcBorders>
            <w:vAlign w:val="center"/>
          </w:tcPr>
          <w:p w14:paraId="28FC4215">
            <w:pPr>
              <w:widowControl/>
              <w:spacing w:line="240" w:lineRule="auto"/>
              <w:ind w:firstLine="0" w:firstLineChars="0"/>
              <w:jc w:val="center"/>
              <w:rPr>
                <w:rFonts w:cs="Times New Roman"/>
                <w:b/>
                <w:sz w:val="21"/>
              </w:rPr>
            </w:pPr>
            <w:r>
              <w:rPr>
                <w:rFonts w:cs="Times New Roman"/>
                <w:b/>
                <w:sz w:val="21"/>
                <w:lang w:bidi="ar"/>
              </w:rPr>
              <w:t>SSW</w:t>
            </w:r>
          </w:p>
        </w:tc>
        <w:tc>
          <w:tcPr>
            <w:tcW w:w="244" w:type="pct"/>
            <w:tcBorders>
              <w:top w:val="single" w:color="auto" w:sz="12" w:space="0"/>
              <w:left w:val="nil"/>
              <w:bottom w:val="single" w:color="auto" w:sz="4" w:space="0"/>
              <w:right w:val="single" w:color="auto" w:sz="4" w:space="0"/>
            </w:tcBorders>
            <w:vAlign w:val="center"/>
          </w:tcPr>
          <w:p w14:paraId="707FF6B1">
            <w:pPr>
              <w:widowControl/>
              <w:spacing w:line="240" w:lineRule="auto"/>
              <w:ind w:firstLine="0" w:firstLineChars="0"/>
              <w:jc w:val="center"/>
              <w:rPr>
                <w:rFonts w:cs="Times New Roman"/>
                <w:b/>
                <w:sz w:val="21"/>
              </w:rPr>
            </w:pPr>
            <w:r>
              <w:rPr>
                <w:rFonts w:cs="Times New Roman"/>
                <w:b/>
                <w:sz w:val="21"/>
                <w:lang w:bidi="ar"/>
              </w:rPr>
              <w:t>SW</w:t>
            </w:r>
          </w:p>
        </w:tc>
        <w:tc>
          <w:tcPr>
            <w:tcW w:w="320" w:type="pct"/>
            <w:tcBorders>
              <w:top w:val="single" w:color="auto" w:sz="12" w:space="0"/>
              <w:left w:val="nil"/>
              <w:bottom w:val="single" w:color="auto" w:sz="4" w:space="0"/>
              <w:right w:val="single" w:color="auto" w:sz="4" w:space="0"/>
            </w:tcBorders>
            <w:vAlign w:val="center"/>
          </w:tcPr>
          <w:p w14:paraId="7827E70C">
            <w:pPr>
              <w:widowControl/>
              <w:spacing w:line="240" w:lineRule="auto"/>
              <w:ind w:firstLine="0" w:firstLineChars="0"/>
              <w:jc w:val="center"/>
              <w:rPr>
                <w:rFonts w:cs="Times New Roman"/>
                <w:b/>
                <w:sz w:val="21"/>
              </w:rPr>
            </w:pPr>
            <w:r>
              <w:rPr>
                <w:rFonts w:cs="Times New Roman"/>
                <w:b/>
                <w:sz w:val="21"/>
                <w:lang w:bidi="ar"/>
              </w:rPr>
              <w:t>WSW</w:t>
            </w:r>
          </w:p>
        </w:tc>
        <w:tc>
          <w:tcPr>
            <w:tcW w:w="227" w:type="pct"/>
            <w:tcBorders>
              <w:top w:val="single" w:color="auto" w:sz="12" w:space="0"/>
              <w:left w:val="nil"/>
              <w:bottom w:val="single" w:color="auto" w:sz="4" w:space="0"/>
              <w:right w:val="single" w:color="auto" w:sz="4" w:space="0"/>
            </w:tcBorders>
            <w:vAlign w:val="center"/>
          </w:tcPr>
          <w:p w14:paraId="2DD7B637">
            <w:pPr>
              <w:widowControl/>
              <w:spacing w:line="240" w:lineRule="auto"/>
              <w:ind w:firstLine="0" w:firstLineChars="0"/>
              <w:jc w:val="center"/>
              <w:rPr>
                <w:rFonts w:cs="Times New Roman"/>
                <w:b/>
                <w:sz w:val="21"/>
              </w:rPr>
            </w:pPr>
            <w:r>
              <w:rPr>
                <w:rFonts w:cs="Times New Roman"/>
                <w:b/>
                <w:sz w:val="21"/>
                <w:lang w:bidi="ar"/>
              </w:rPr>
              <w:t>W</w:t>
            </w:r>
          </w:p>
        </w:tc>
        <w:tc>
          <w:tcPr>
            <w:tcW w:w="337" w:type="pct"/>
            <w:tcBorders>
              <w:top w:val="single" w:color="auto" w:sz="12" w:space="0"/>
              <w:left w:val="nil"/>
              <w:bottom w:val="single" w:color="auto" w:sz="4" w:space="0"/>
              <w:right w:val="single" w:color="auto" w:sz="4" w:space="0"/>
            </w:tcBorders>
            <w:vAlign w:val="center"/>
          </w:tcPr>
          <w:p w14:paraId="47762363">
            <w:pPr>
              <w:widowControl/>
              <w:spacing w:line="240" w:lineRule="auto"/>
              <w:ind w:firstLine="0" w:firstLineChars="0"/>
              <w:jc w:val="center"/>
              <w:rPr>
                <w:rFonts w:cs="Times New Roman"/>
                <w:b/>
                <w:sz w:val="21"/>
              </w:rPr>
            </w:pPr>
            <w:r>
              <w:rPr>
                <w:rFonts w:cs="Times New Roman"/>
                <w:b/>
                <w:sz w:val="21"/>
                <w:lang w:bidi="ar"/>
              </w:rPr>
              <w:t>WNW</w:t>
            </w:r>
          </w:p>
        </w:tc>
        <w:tc>
          <w:tcPr>
            <w:tcW w:w="248" w:type="pct"/>
            <w:tcBorders>
              <w:top w:val="single" w:color="auto" w:sz="12" w:space="0"/>
              <w:left w:val="nil"/>
              <w:bottom w:val="single" w:color="auto" w:sz="4" w:space="0"/>
              <w:right w:val="single" w:color="auto" w:sz="4" w:space="0"/>
            </w:tcBorders>
            <w:vAlign w:val="center"/>
          </w:tcPr>
          <w:p w14:paraId="1A386AC7">
            <w:pPr>
              <w:widowControl/>
              <w:spacing w:line="240" w:lineRule="auto"/>
              <w:ind w:firstLine="0" w:firstLineChars="0"/>
              <w:jc w:val="center"/>
              <w:rPr>
                <w:rFonts w:cs="Times New Roman"/>
                <w:b/>
                <w:sz w:val="21"/>
              </w:rPr>
            </w:pPr>
            <w:r>
              <w:rPr>
                <w:rFonts w:cs="Times New Roman"/>
                <w:b/>
                <w:sz w:val="21"/>
                <w:lang w:bidi="ar"/>
              </w:rPr>
              <w:t>NW</w:t>
            </w:r>
          </w:p>
        </w:tc>
        <w:tc>
          <w:tcPr>
            <w:tcW w:w="311" w:type="pct"/>
            <w:tcBorders>
              <w:top w:val="single" w:color="auto" w:sz="12" w:space="0"/>
              <w:left w:val="nil"/>
              <w:bottom w:val="single" w:color="auto" w:sz="4" w:space="0"/>
              <w:right w:val="single" w:color="auto" w:sz="4" w:space="0"/>
            </w:tcBorders>
            <w:vAlign w:val="center"/>
          </w:tcPr>
          <w:p w14:paraId="016517A8">
            <w:pPr>
              <w:widowControl/>
              <w:spacing w:line="240" w:lineRule="auto"/>
              <w:ind w:firstLine="0" w:firstLineChars="0"/>
              <w:jc w:val="center"/>
              <w:rPr>
                <w:rFonts w:cs="Times New Roman"/>
                <w:b/>
                <w:sz w:val="21"/>
              </w:rPr>
            </w:pPr>
            <w:r>
              <w:rPr>
                <w:rFonts w:cs="Times New Roman"/>
                <w:b/>
                <w:sz w:val="21"/>
                <w:lang w:bidi="ar"/>
              </w:rPr>
              <w:t>NNW</w:t>
            </w:r>
          </w:p>
        </w:tc>
        <w:tc>
          <w:tcPr>
            <w:tcW w:w="248" w:type="pct"/>
            <w:tcBorders>
              <w:top w:val="single" w:color="auto" w:sz="12" w:space="0"/>
              <w:left w:val="nil"/>
              <w:bottom w:val="single" w:color="auto" w:sz="4" w:space="0"/>
              <w:right w:val="nil"/>
            </w:tcBorders>
            <w:vAlign w:val="center"/>
          </w:tcPr>
          <w:p w14:paraId="1E4946D3">
            <w:pPr>
              <w:widowControl/>
              <w:spacing w:line="240" w:lineRule="auto"/>
              <w:ind w:firstLine="0" w:firstLineChars="0"/>
              <w:jc w:val="center"/>
              <w:rPr>
                <w:rFonts w:cs="Times New Roman"/>
                <w:b/>
                <w:sz w:val="21"/>
              </w:rPr>
            </w:pPr>
            <w:r>
              <w:rPr>
                <w:rFonts w:cs="Times New Roman"/>
                <w:b/>
                <w:sz w:val="21"/>
                <w:lang w:bidi="ar"/>
              </w:rPr>
              <w:t>C</w:t>
            </w:r>
          </w:p>
        </w:tc>
      </w:tr>
      <w:tr w14:paraId="017B6D0D">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4" w:space="0"/>
              <w:right w:val="single" w:color="auto" w:sz="4" w:space="0"/>
            </w:tcBorders>
            <w:vAlign w:val="center"/>
          </w:tcPr>
          <w:p w14:paraId="29C9C0F0">
            <w:pPr>
              <w:widowControl/>
              <w:spacing w:line="240" w:lineRule="auto"/>
              <w:ind w:firstLine="0" w:firstLineChars="0"/>
              <w:jc w:val="center"/>
              <w:rPr>
                <w:rFonts w:cs="Times New Roman"/>
                <w:sz w:val="21"/>
              </w:rPr>
            </w:pPr>
            <w:r>
              <w:rPr>
                <w:rFonts w:cs="Times New Roman"/>
                <w:sz w:val="21"/>
                <w:lang w:bidi="ar"/>
              </w:rPr>
              <w:t>一月</w:t>
            </w:r>
          </w:p>
        </w:tc>
        <w:tc>
          <w:tcPr>
            <w:tcW w:w="247" w:type="pct"/>
            <w:tcBorders>
              <w:top w:val="single" w:color="auto" w:sz="4" w:space="0"/>
              <w:left w:val="nil"/>
              <w:bottom w:val="single" w:color="auto" w:sz="4" w:space="0"/>
              <w:right w:val="single" w:color="auto" w:sz="4" w:space="0"/>
            </w:tcBorders>
            <w:vAlign w:val="bottom"/>
          </w:tcPr>
          <w:p w14:paraId="3BFB7FF2">
            <w:pPr>
              <w:widowControl/>
              <w:spacing w:line="240" w:lineRule="auto"/>
              <w:ind w:firstLine="0" w:firstLineChars="0"/>
              <w:jc w:val="center"/>
              <w:rPr>
                <w:sz w:val="22"/>
                <w:szCs w:val="21"/>
              </w:rPr>
            </w:pPr>
            <w:r>
              <w:rPr>
                <w:sz w:val="22"/>
                <w:szCs w:val="21"/>
              </w:rPr>
              <w:t xml:space="preserve">17.20 </w:t>
            </w:r>
          </w:p>
        </w:tc>
        <w:tc>
          <w:tcPr>
            <w:tcW w:w="280" w:type="pct"/>
            <w:tcBorders>
              <w:top w:val="single" w:color="auto" w:sz="4" w:space="0"/>
              <w:left w:val="nil"/>
              <w:bottom w:val="single" w:color="auto" w:sz="4" w:space="0"/>
              <w:right w:val="single" w:color="auto" w:sz="4" w:space="0"/>
            </w:tcBorders>
            <w:vAlign w:val="bottom"/>
          </w:tcPr>
          <w:p w14:paraId="3A6828B4">
            <w:pPr>
              <w:widowControl/>
              <w:spacing w:line="240" w:lineRule="auto"/>
              <w:ind w:firstLine="0" w:firstLineChars="0"/>
              <w:jc w:val="center"/>
              <w:rPr>
                <w:sz w:val="22"/>
                <w:szCs w:val="21"/>
              </w:rPr>
            </w:pPr>
            <w:r>
              <w:rPr>
                <w:sz w:val="22"/>
                <w:szCs w:val="21"/>
              </w:rPr>
              <w:t xml:space="preserve">9.41 </w:t>
            </w:r>
          </w:p>
        </w:tc>
        <w:tc>
          <w:tcPr>
            <w:tcW w:w="227" w:type="pct"/>
            <w:tcBorders>
              <w:top w:val="single" w:color="auto" w:sz="4" w:space="0"/>
              <w:left w:val="nil"/>
              <w:bottom w:val="single" w:color="auto" w:sz="4" w:space="0"/>
              <w:right w:val="single" w:color="auto" w:sz="4" w:space="0"/>
            </w:tcBorders>
            <w:vAlign w:val="bottom"/>
          </w:tcPr>
          <w:p w14:paraId="48EE474C">
            <w:pPr>
              <w:widowControl/>
              <w:spacing w:line="240" w:lineRule="auto"/>
              <w:ind w:firstLine="0" w:firstLineChars="0"/>
              <w:jc w:val="center"/>
              <w:rPr>
                <w:sz w:val="22"/>
                <w:szCs w:val="21"/>
              </w:rPr>
            </w:pPr>
            <w:r>
              <w:rPr>
                <w:sz w:val="22"/>
                <w:szCs w:val="21"/>
              </w:rPr>
              <w:t xml:space="preserve">8.60 </w:t>
            </w:r>
          </w:p>
        </w:tc>
        <w:tc>
          <w:tcPr>
            <w:tcW w:w="275" w:type="pct"/>
            <w:tcBorders>
              <w:top w:val="single" w:color="auto" w:sz="4" w:space="0"/>
              <w:left w:val="nil"/>
              <w:bottom w:val="single" w:color="auto" w:sz="4" w:space="0"/>
              <w:right w:val="single" w:color="auto" w:sz="4" w:space="0"/>
            </w:tcBorders>
            <w:vAlign w:val="bottom"/>
          </w:tcPr>
          <w:p w14:paraId="78321A81">
            <w:pPr>
              <w:widowControl/>
              <w:spacing w:line="240" w:lineRule="auto"/>
              <w:ind w:firstLine="0" w:firstLineChars="0"/>
              <w:jc w:val="center"/>
              <w:rPr>
                <w:sz w:val="22"/>
                <w:szCs w:val="21"/>
              </w:rPr>
            </w:pPr>
            <w:r>
              <w:rPr>
                <w:sz w:val="22"/>
                <w:szCs w:val="21"/>
              </w:rPr>
              <w:t xml:space="preserve">6.72 </w:t>
            </w:r>
          </w:p>
        </w:tc>
        <w:tc>
          <w:tcPr>
            <w:tcW w:w="247" w:type="pct"/>
            <w:tcBorders>
              <w:top w:val="single" w:color="auto" w:sz="4" w:space="0"/>
              <w:left w:val="nil"/>
              <w:bottom w:val="single" w:color="auto" w:sz="4" w:space="0"/>
              <w:right w:val="single" w:color="auto" w:sz="4" w:space="0"/>
            </w:tcBorders>
            <w:vAlign w:val="bottom"/>
          </w:tcPr>
          <w:p w14:paraId="352FB648">
            <w:pPr>
              <w:widowControl/>
              <w:spacing w:line="240" w:lineRule="auto"/>
              <w:ind w:firstLine="0" w:firstLineChars="0"/>
              <w:jc w:val="center"/>
              <w:rPr>
                <w:sz w:val="22"/>
                <w:szCs w:val="21"/>
              </w:rPr>
            </w:pPr>
            <w:r>
              <w:rPr>
                <w:sz w:val="22"/>
                <w:szCs w:val="21"/>
              </w:rPr>
              <w:t xml:space="preserve">11.83 </w:t>
            </w:r>
          </w:p>
        </w:tc>
        <w:tc>
          <w:tcPr>
            <w:tcW w:w="260" w:type="pct"/>
            <w:tcBorders>
              <w:top w:val="single" w:color="auto" w:sz="4" w:space="0"/>
              <w:left w:val="nil"/>
              <w:bottom w:val="single" w:color="auto" w:sz="4" w:space="0"/>
              <w:right w:val="single" w:color="auto" w:sz="4" w:space="0"/>
            </w:tcBorders>
            <w:vAlign w:val="bottom"/>
          </w:tcPr>
          <w:p w14:paraId="0270C5E5">
            <w:pPr>
              <w:widowControl/>
              <w:spacing w:line="240" w:lineRule="auto"/>
              <w:ind w:firstLine="0" w:firstLineChars="0"/>
              <w:jc w:val="center"/>
              <w:rPr>
                <w:sz w:val="22"/>
                <w:szCs w:val="21"/>
              </w:rPr>
            </w:pPr>
            <w:r>
              <w:rPr>
                <w:sz w:val="22"/>
                <w:szCs w:val="21"/>
              </w:rPr>
              <w:t xml:space="preserve">2.96 </w:t>
            </w:r>
          </w:p>
        </w:tc>
        <w:tc>
          <w:tcPr>
            <w:tcW w:w="227" w:type="pct"/>
            <w:tcBorders>
              <w:top w:val="single" w:color="auto" w:sz="4" w:space="0"/>
              <w:left w:val="nil"/>
              <w:bottom w:val="single" w:color="auto" w:sz="4" w:space="0"/>
              <w:right w:val="single" w:color="auto" w:sz="4" w:space="0"/>
            </w:tcBorders>
            <w:vAlign w:val="bottom"/>
          </w:tcPr>
          <w:p w14:paraId="3B649E96">
            <w:pPr>
              <w:widowControl/>
              <w:spacing w:line="240" w:lineRule="auto"/>
              <w:ind w:firstLine="0" w:firstLineChars="0"/>
              <w:jc w:val="center"/>
              <w:rPr>
                <w:sz w:val="22"/>
                <w:szCs w:val="21"/>
              </w:rPr>
            </w:pPr>
            <w:r>
              <w:rPr>
                <w:sz w:val="22"/>
                <w:szCs w:val="21"/>
              </w:rPr>
              <w:t xml:space="preserve">1.48 </w:t>
            </w:r>
          </w:p>
        </w:tc>
        <w:tc>
          <w:tcPr>
            <w:tcW w:w="250" w:type="pct"/>
            <w:tcBorders>
              <w:top w:val="single" w:color="auto" w:sz="4" w:space="0"/>
              <w:left w:val="nil"/>
              <w:bottom w:val="single" w:color="auto" w:sz="4" w:space="0"/>
              <w:right w:val="single" w:color="auto" w:sz="4" w:space="0"/>
            </w:tcBorders>
            <w:vAlign w:val="bottom"/>
          </w:tcPr>
          <w:p w14:paraId="1E24A368">
            <w:pPr>
              <w:widowControl/>
              <w:spacing w:line="240" w:lineRule="auto"/>
              <w:ind w:firstLine="0" w:firstLineChars="0"/>
              <w:jc w:val="center"/>
              <w:rPr>
                <w:sz w:val="22"/>
                <w:szCs w:val="21"/>
              </w:rPr>
            </w:pPr>
            <w:r>
              <w:rPr>
                <w:sz w:val="22"/>
                <w:szCs w:val="21"/>
              </w:rPr>
              <w:t xml:space="preserve">1.61 </w:t>
            </w:r>
          </w:p>
        </w:tc>
        <w:tc>
          <w:tcPr>
            <w:tcW w:w="227" w:type="pct"/>
            <w:tcBorders>
              <w:top w:val="single" w:color="auto" w:sz="4" w:space="0"/>
              <w:left w:val="nil"/>
              <w:bottom w:val="single" w:color="auto" w:sz="4" w:space="0"/>
              <w:right w:val="single" w:color="auto" w:sz="4" w:space="0"/>
            </w:tcBorders>
            <w:vAlign w:val="bottom"/>
          </w:tcPr>
          <w:p w14:paraId="7E9D9F20">
            <w:pPr>
              <w:widowControl/>
              <w:spacing w:line="240" w:lineRule="auto"/>
              <w:ind w:firstLine="0" w:firstLineChars="0"/>
              <w:jc w:val="center"/>
              <w:rPr>
                <w:sz w:val="22"/>
                <w:szCs w:val="21"/>
              </w:rPr>
            </w:pPr>
            <w:r>
              <w:rPr>
                <w:sz w:val="22"/>
                <w:szCs w:val="21"/>
              </w:rPr>
              <w:t xml:space="preserve">2.02 </w:t>
            </w:r>
          </w:p>
        </w:tc>
        <w:tc>
          <w:tcPr>
            <w:tcW w:w="280" w:type="pct"/>
            <w:tcBorders>
              <w:top w:val="single" w:color="auto" w:sz="4" w:space="0"/>
              <w:left w:val="nil"/>
              <w:bottom w:val="single" w:color="auto" w:sz="4" w:space="0"/>
              <w:right w:val="single" w:color="auto" w:sz="4" w:space="0"/>
            </w:tcBorders>
            <w:vAlign w:val="bottom"/>
          </w:tcPr>
          <w:p w14:paraId="7FEE805D">
            <w:pPr>
              <w:widowControl/>
              <w:spacing w:line="240" w:lineRule="auto"/>
              <w:ind w:firstLine="0" w:firstLineChars="0"/>
              <w:jc w:val="center"/>
              <w:rPr>
                <w:sz w:val="22"/>
                <w:szCs w:val="21"/>
              </w:rPr>
            </w:pPr>
            <w:r>
              <w:rPr>
                <w:sz w:val="22"/>
                <w:szCs w:val="21"/>
              </w:rPr>
              <w:t xml:space="preserve">1.21 </w:t>
            </w:r>
          </w:p>
        </w:tc>
        <w:tc>
          <w:tcPr>
            <w:tcW w:w="244" w:type="pct"/>
            <w:tcBorders>
              <w:top w:val="single" w:color="auto" w:sz="4" w:space="0"/>
              <w:left w:val="nil"/>
              <w:bottom w:val="single" w:color="auto" w:sz="4" w:space="0"/>
              <w:right w:val="single" w:color="auto" w:sz="4" w:space="0"/>
            </w:tcBorders>
            <w:vAlign w:val="bottom"/>
          </w:tcPr>
          <w:p w14:paraId="7BBF65CB">
            <w:pPr>
              <w:widowControl/>
              <w:spacing w:line="240" w:lineRule="auto"/>
              <w:ind w:firstLine="0" w:firstLineChars="0"/>
              <w:jc w:val="center"/>
              <w:rPr>
                <w:sz w:val="22"/>
                <w:szCs w:val="21"/>
              </w:rPr>
            </w:pPr>
            <w:r>
              <w:rPr>
                <w:sz w:val="22"/>
                <w:szCs w:val="21"/>
              </w:rPr>
              <w:t xml:space="preserve">2.15 </w:t>
            </w:r>
          </w:p>
        </w:tc>
        <w:tc>
          <w:tcPr>
            <w:tcW w:w="320" w:type="pct"/>
            <w:tcBorders>
              <w:top w:val="single" w:color="auto" w:sz="4" w:space="0"/>
              <w:left w:val="nil"/>
              <w:bottom w:val="single" w:color="auto" w:sz="4" w:space="0"/>
              <w:right w:val="single" w:color="auto" w:sz="4" w:space="0"/>
            </w:tcBorders>
            <w:vAlign w:val="bottom"/>
          </w:tcPr>
          <w:p w14:paraId="78B1203E">
            <w:pPr>
              <w:widowControl/>
              <w:spacing w:line="240" w:lineRule="auto"/>
              <w:ind w:firstLine="0" w:firstLineChars="0"/>
              <w:jc w:val="center"/>
              <w:rPr>
                <w:sz w:val="22"/>
                <w:szCs w:val="21"/>
              </w:rPr>
            </w:pPr>
            <w:r>
              <w:rPr>
                <w:sz w:val="22"/>
                <w:szCs w:val="21"/>
              </w:rPr>
              <w:t xml:space="preserve">2.15 </w:t>
            </w:r>
          </w:p>
        </w:tc>
        <w:tc>
          <w:tcPr>
            <w:tcW w:w="227" w:type="pct"/>
            <w:tcBorders>
              <w:top w:val="single" w:color="auto" w:sz="4" w:space="0"/>
              <w:left w:val="nil"/>
              <w:bottom w:val="single" w:color="auto" w:sz="4" w:space="0"/>
              <w:right w:val="single" w:color="auto" w:sz="4" w:space="0"/>
            </w:tcBorders>
            <w:vAlign w:val="bottom"/>
          </w:tcPr>
          <w:p w14:paraId="3E2EE256">
            <w:pPr>
              <w:widowControl/>
              <w:spacing w:line="240" w:lineRule="auto"/>
              <w:ind w:firstLine="0" w:firstLineChars="0"/>
              <w:jc w:val="center"/>
              <w:rPr>
                <w:sz w:val="22"/>
                <w:szCs w:val="21"/>
              </w:rPr>
            </w:pPr>
            <w:r>
              <w:rPr>
                <w:sz w:val="22"/>
                <w:szCs w:val="21"/>
              </w:rPr>
              <w:t xml:space="preserve">9.01 </w:t>
            </w:r>
          </w:p>
        </w:tc>
        <w:tc>
          <w:tcPr>
            <w:tcW w:w="337" w:type="pct"/>
            <w:tcBorders>
              <w:top w:val="single" w:color="auto" w:sz="4" w:space="0"/>
              <w:left w:val="nil"/>
              <w:bottom w:val="single" w:color="auto" w:sz="4" w:space="0"/>
              <w:right w:val="single" w:color="auto" w:sz="4" w:space="0"/>
            </w:tcBorders>
            <w:vAlign w:val="bottom"/>
          </w:tcPr>
          <w:p w14:paraId="27ADC1CE">
            <w:pPr>
              <w:widowControl/>
              <w:spacing w:line="240" w:lineRule="auto"/>
              <w:ind w:firstLine="0" w:firstLineChars="0"/>
              <w:jc w:val="center"/>
              <w:rPr>
                <w:sz w:val="22"/>
                <w:szCs w:val="21"/>
              </w:rPr>
            </w:pPr>
            <w:r>
              <w:rPr>
                <w:sz w:val="22"/>
                <w:szCs w:val="21"/>
              </w:rPr>
              <w:t xml:space="preserve">6.18 </w:t>
            </w:r>
          </w:p>
        </w:tc>
        <w:tc>
          <w:tcPr>
            <w:tcW w:w="248" w:type="pct"/>
            <w:tcBorders>
              <w:top w:val="single" w:color="auto" w:sz="4" w:space="0"/>
              <w:left w:val="nil"/>
              <w:bottom w:val="single" w:color="auto" w:sz="4" w:space="0"/>
              <w:right w:val="single" w:color="auto" w:sz="4" w:space="0"/>
            </w:tcBorders>
            <w:vAlign w:val="bottom"/>
          </w:tcPr>
          <w:p w14:paraId="4FF0B707">
            <w:pPr>
              <w:widowControl/>
              <w:spacing w:line="240" w:lineRule="auto"/>
              <w:ind w:firstLine="0" w:firstLineChars="0"/>
              <w:jc w:val="center"/>
              <w:rPr>
                <w:sz w:val="22"/>
                <w:szCs w:val="21"/>
              </w:rPr>
            </w:pPr>
            <w:r>
              <w:rPr>
                <w:sz w:val="22"/>
                <w:szCs w:val="21"/>
              </w:rPr>
              <w:t xml:space="preserve">6.32 </w:t>
            </w:r>
          </w:p>
        </w:tc>
        <w:tc>
          <w:tcPr>
            <w:tcW w:w="311" w:type="pct"/>
            <w:tcBorders>
              <w:top w:val="single" w:color="auto" w:sz="4" w:space="0"/>
              <w:left w:val="nil"/>
              <w:bottom w:val="single" w:color="auto" w:sz="4" w:space="0"/>
              <w:right w:val="single" w:color="auto" w:sz="4" w:space="0"/>
            </w:tcBorders>
            <w:vAlign w:val="bottom"/>
          </w:tcPr>
          <w:p w14:paraId="60AA7469">
            <w:pPr>
              <w:widowControl/>
              <w:spacing w:line="240" w:lineRule="auto"/>
              <w:ind w:firstLine="0" w:firstLineChars="0"/>
              <w:jc w:val="center"/>
              <w:rPr>
                <w:sz w:val="22"/>
                <w:szCs w:val="21"/>
              </w:rPr>
            </w:pPr>
            <w:r>
              <w:rPr>
                <w:sz w:val="22"/>
                <w:szCs w:val="21"/>
              </w:rPr>
              <w:t xml:space="preserve">4.97 </w:t>
            </w:r>
          </w:p>
        </w:tc>
        <w:tc>
          <w:tcPr>
            <w:tcW w:w="248" w:type="pct"/>
            <w:tcBorders>
              <w:top w:val="single" w:color="auto" w:sz="4" w:space="0"/>
              <w:left w:val="nil"/>
              <w:bottom w:val="single" w:color="auto" w:sz="4" w:space="0"/>
              <w:right w:val="nil"/>
            </w:tcBorders>
            <w:vAlign w:val="bottom"/>
          </w:tcPr>
          <w:p w14:paraId="0640DD6E">
            <w:pPr>
              <w:widowControl/>
              <w:spacing w:line="240" w:lineRule="auto"/>
              <w:ind w:firstLine="0" w:firstLineChars="0"/>
              <w:jc w:val="center"/>
              <w:rPr>
                <w:sz w:val="22"/>
                <w:szCs w:val="21"/>
              </w:rPr>
            </w:pPr>
            <w:r>
              <w:rPr>
                <w:sz w:val="22"/>
                <w:szCs w:val="21"/>
              </w:rPr>
              <w:t xml:space="preserve">6.18 </w:t>
            </w:r>
          </w:p>
        </w:tc>
      </w:tr>
      <w:tr w14:paraId="2AE45E9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4" w:space="0"/>
              <w:right w:val="single" w:color="auto" w:sz="4" w:space="0"/>
            </w:tcBorders>
            <w:vAlign w:val="center"/>
          </w:tcPr>
          <w:p w14:paraId="77134604">
            <w:pPr>
              <w:widowControl/>
              <w:spacing w:line="240" w:lineRule="auto"/>
              <w:ind w:firstLine="0" w:firstLineChars="0"/>
              <w:jc w:val="center"/>
              <w:rPr>
                <w:rFonts w:cs="Times New Roman"/>
                <w:sz w:val="21"/>
              </w:rPr>
            </w:pPr>
            <w:r>
              <w:rPr>
                <w:rFonts w:cs="Times New Roman"/>
                <w:sz w:val="21"/>
                <w:lang w:bidi="ar"/>
              </w:rPr>
              <w:t>二月</w:t>
            </w:r>
          </w:p>
        </w:tc>
        <w:tc>
          <w:tcPr>
            <w:tcW w:w="247" w:type="pct"/>
            <w:tcBorders>
              <w:top w:val="single" w:color="auto" w:sz="4" w:space="0"/>
              <w:left w:val="nil"/>
              <w:bottom w:val="single" w:color="auto" w:sz="4" w:space="0"/>
              <w:right w:val="single" w:color="auto" w:sz="4" w:space="0"/>
            </w:tcBorders>
            <w:vAlign w:val="bottom"/>
          </w:tcPr>
          <w:p w14:paraId="3971ED6F">
            <w:pPr>
              <w:widowControl/>
              <w:spacing w:line="240" w:lineRule="auto"/>
              <w:ind w:firstLine="0" w:firstLineChars="0"/>
              <w:jc w:val="center"/>
              <w:rPr>
                <w:sz w:val="22"/>
                <w:szCs w:val="21"/>
              </w:rPr>
            </w:pPr>
            <w:r>
              <w:rPr>
                <w:sz w:val="22"/>
                <w:szCs w:val="21"/>
              </w:rPr>
              <w:t xml:space="preserve">19.54 </w:t>
            </w:r>
          </w:p>
        </w:tc>
        <w:tc>
          <w:tcPr>
            <w:tcW w:w="280" w:type="pct"/>
            <w:tcBorders>
              <w:top w:val="single" w:color="auto" w:sz="4" w:space="0"/>
              <w:left w:val="nil"/>
              <w:bottom w:val="single" w:color="auto" w:sz="4" w:space="0"/>
              <w:right w:val="single" w:color="auto" w:sz="4" w:space="0"/>
            </w:tcBorders>
            <w:vAlign w:val="bottom"/>
          </w:tcPr>
          <w:p w14:paraId="62AE8294">
            <w:pPr>
              <w:widowControl/>
              <w:spacing w:line="240" w:lineRule="auto"/>
              <w:ind w:firstLine="0" w:firstLineChars="0"/>
              <w:jc w:val="center"/>
              <w:rPr>
                <w:sz w:val="22"/>
                <w:szCs w:val="21"/>
              </w:rPr>
            </w:pPr>
            <w:r>
              <w:rPr>
                <w:sz w:val="22"/>
                <w:szCs w:val="21"/>
              </w:rPr>
              <w:t xml:space="preserve">13.65 </w:t>
            </w:r>
          </w:p>
        </w:tc>
        <w:tc>
          <w:tcPr>
            <w:tcW w:w="227" w:type="pct"/>
            <w:tcBorders>
              <w:top w:val="single" w:color="auto" w:sz="4" w:space="0"/>
              <w:left w:val="nil"/>
              <w:bottom w:val="single" w:color="auto" w:sz="4" w:space="0"/>
              <w:right w:val="single" w:color="auto" w:sz="4" w:space="0"/>
            </w:tcBorders>
            <w:vAlign w:val="bottom"/>
          </w:tcPr>
          <w:p w14:paraId="5BD45E00">
            <w:pPr>
              <w:widowControl/>
              <w:spacing w:line="240" w:lineRule="auto"/>
              <w:ind w:firstLine="0" w:firstLineChars="0"/>
              <w:jc w:val="center"/>
              <w:rPr>
                <w:sz w:val="22"/>
                <w:szCs w:val="21"/>
              </w:rPr>
            </w:pPr>
            <w:r>
              <w:rPr>
                <w:sz w:val="22"/>
                <w:szCs w:val="21"/>
              </w:rPr>
              <w:t xml:space="preserve">8.33 </w:t>
            </w:r>
          </w:p>
        </w:tc>
        <w:tc>
          <w:tcPr>
            <w:tcW w:w="275" w:type="pct"/>
            <w:tcBorders>
              <w:top w:val="single" w:color="auto" w:sz="4" w:space="0"/>
              <w:left w:val="nil"/>
              <w:bottom w:val="single" w:color="auto" w:sz="4" w:space="0"/>
              <w:right w:val="single" w:color="auto" w:sz="4" w:space="0"/>
            </w:tcBorders>
            <w:vAlign w:val="bottom"/>
          </w:tcPr>
          <w:p w14:paraId="7D2717F6">
            <w:pPr>
              <w:widowControl/>
              <w:spacing w:line="240" w:lineRule="auto"/>
              <w:ind w:firstLine="0" w:firstLineChars="0"/>
              <w:jc w:val="center"/>
              <w:rPr>
                <w:sz w:val="22"/>
                <w:szCs w:val="21"/>
              </w:rPr>
            </w:pPr>
            <w:r>
              <w:rPr>
                <w:sz w:val="22"/>
                <w:szCs w:val="21"/>
              </w:rPr>
              <w:t xml:space="preserve">4.60 </w:t>
            </w:r>
          </w:p>
        </w:tc>
        <w:tc>
          <w:tcPr>
            <w:tcW w:w="247" w:type="pct"/>
            <w:tcBorders>
              <w:top w:val="single" w:color="auto" w:sz="4" w:space="0"/>
              <w:left w:val="nil"/>
              <w:bottom w:val="single" w:color="auto" w:sz="4" w:space="0"/>
              <w:right w:val="single" w:color="auto" w:sz="4" w:space="0"/>
            </w:tcBorders>
            <w:vAlign w:val="bottom"/>
          </w:tcPr>
          <w:p w14:paraId="5FCF4322">
            <w:pPr>
              <w:widowControl/>
              <w:spacing w:line="240" w:lineRule="auto"/>
              <w:ind w:firstLine="0" w:firstLineChars="0"/>
              <w:jc w:val="center"/>
              <w:rPr>
                <w:sz w:val="22"/>
                <w:szCs w:val="21"/>
              </w:rPr>
            </w:pPr>
            <w:r>
              <w:rPr>
                <w:sz w:val="22"/>
                <w:szCs w:val="21"/>
              </w:rPr>
              <w:t xml:space="preserve">3.02 </w:t>
            </w:r>
          </w:p>
        </w:tc>
        <w:tc>
          <w:tcPr>
            <w:tcW w:w="260" w:type="pct"/>
            <w:tcBorders>
              <w:top w:val="single" w:color="auto" w:sz="4" w:space="0"/>
              <w:left w:val="nil"/>
              <w:bottom w:val="single" w:color="auto" w:sz="4" w:space="0"/>
              <w:right w:val="single" w:color="auto" w:sz="4" w:space="0"/>
            </w:tcBorders>
            <w:vAlign w:val="bottom"/>
          </w:tcPr>
          <w:p w14:paraId="2D4F587A">
            <w:pPr>
              <w:widowControl/>
              <w:spacing w:line="240" w:lineRule="auto"/>
              <w:ind w:firstLine="0" w:firstLineChars="0"/>
              <w:jc w:val="center"/>
              <w:rPr>
                <w:sz w:val="22"/>
                <w:szCs w:val="21"/>
              </w:rPr>
            </w:pPr>
            <w:r>
              <w:rPr>
                <w:sz w:val="22"/>
                <w:szCs w:val="21"/>
              </w:rPr>
              <w:t xml:space="preserve">6.03 </w:t>
            </w:r>
          </w:p>
        </w:tc>
        <w:tc>
          <w:tcPr>
            <w:tcW w:w="227" w:type="pct"/>
            <w:tcBorders>
              <w:top w:val="single" w:color="auto" w:sz="4" w:space="0"/>
              <w:left w:val="nil"/>
              <w:bottom w:val="single" w:color="auto" w:sz="4" w:space="0"/>
              <w:right w:val="single" w:color="auto" w:sz="4" w:space="0"/>
            </w:tcBorders>
            <w:vAlign w:val="bottom"/>
          </w:tcPr>
          <w:p w14:paraId="58021417">
            <w:pPr>
              <w:widowControl/>
              <w:spacing w:line="240" w:lineRule="auto"/>
              <w:ind w:firstLine="0" w:firstLineChars="0"/>
              <w:jc w:val="center"/>
              <w:rPr>
                <w:sz w:val="22"/>
                <w:szCs w:val="21"/>
              </w:rPr>
            </w:pPr>
            <w:r>
              <w:rPr>
                <w:sz w:val="22"/>
                <w:szCs w:val="21"/>
              </w:rPr>
              <w:t xml:space="preserve">3.16 </w:t>
            </w:r>
          </w:p>
        </w:tc>
        <w:tc>
          <w:tcPr>
            <w:tcW w:w="250" w:type="pct"/>
            <w:tcBorders>
              <w:top w:val="single" w:color="auto" w:sz="4" w:space="0"/>
              <w:left w:val="nil"/>
              <w:bottom w:val="single" w:color="auto" w:sz="4" w:space="0"/>
              <w:right w:val="single" w:color="auto" w:sz="4" w:space="0"/>
            </w:tcBorders>
            <w:vAlign w:val="bottom"/>
          </w:tcPr>
          <w:p w14:paraId="62C9930A">
            <w:pPr>
              <w:widowControl/>
              <w:spacing w:line="240" w:lineRule="auto"/>
              <w:ind w:firstLine="0" w:firstLineChars="0"/>
              <w:jc w:val="center"/>
              <w:rPr>
                <w:sz w:val="22"/>
                <w:szCs w:val="21"/>
              </w:rPr>
            </w:pPr>
            <w:r>
              <w:rPr>
                <w:sz w:val="22"/>
                <w:szCs w:val="21"/>
              </w:rPr>
              <w:t xml:space="preserve">3.16 </w:t>
            </w:r>
          </w:p>
        </w:tc>
        <w:tc>
          <w:tcPr>
            <w:tcW w:w="227" w:type="pct"/>
            <w:tcBorders>
              <w:top w:val="single" w:color="auto" w:sz="4" w:space="0"/>
              <w:left w:val="nil"/>
              <w:bottom w:val="single" w:color="auto" w:sz="4" w:space="0"/>
              <w:right w:val="single" w:color="auto" w:sz="4" w:space="0"/>
            </w:tcBorders>
            <w:vAlign w:val="bottom"/>
          </w:tcPr>
          <w:p w14:paraId="6A1ADAEB">
            <w:pPr>
              <w:widowControl/>
              <w:spacing w:line="240" w:lineRule="auto"/>
              <w:ind w:firstLine="0" w:firstLineChars="0"/>
              <w:jc w:val="center"/>
              <w:rPr>
                <w:sz w:val="22"/>
                <w:szCs w:val="21"/>
              </w:rPr>
            </w:pPr>
            <w:r>
              <w:rPr>
                <w:sz w:val="22"/>
                <w:szCs w:val="21"/>
              </w:rPr>
              <w:t xml:space="preserve">2.59 </w:t>
            </w:r>
          </w:p>
        </w:tc>
        <w:tc>
          <w:tcPr>
            <w:tcW w:w="280" w:type="pct"/>
            <w:tcBorders>
              <w:top w:val="single" w:color="auto" w:sz="4" w:space="0"/>
              <w:left w:val="nil"/>
              <w:bottom w:val="single" w:color="auto" w:sz="4" w:space="0"/>
              <w:right w:val="single" w:color="auto" w:sz="4" w:space="0"/>
            </w:tcBorders>
            <w:vAlign w:val="bottom"/>
          </w:tcPr>
          <w:p w14:paraId="234D65FB">
            <w:pPr>
              <w:widowControl/>
              <w:spacing w:line="240" w:lineRule="auto"/>
              <w:ind w:firstLine="0" w:firstLineChars="0"/>
              <w:jc w:val="center"/>
              <w:rPr>
                <w:sz w:val="22"/>
                <w:szCs w:val="21"/>
              </w:rPr>
            </w:pPr>
            <w:r>
              <w:rPr>
                <w:sz w:val="22"/>
                <w:szCs w:val="21"/>
              </w:rPr>
              <w:t xml:space="preserve">1.01 </w:t>
            </w:r>
          </w:p>
        </w:tc>
        <w:tc>
          <w:tcPr>
            <w:tcW w:w="244" w:type="pct"/>
            <w:tcBorders>
              <w:top w:val="single" w:color="auto" w:sz="4" w:space="0"/>
              <w:left w:val="nil"/>
              <w:bottom w:val="single" w:color="auto" w:sz="4" w:space="0"/>
              <w:right w:val="single" w:color="auto" w:sz="4" w:space="0"/>
            </w:tcBorders>
            <w:vAlign w:val="bottom"/>
          </w:tcPr>
          <w:p w14:paraId="6B4E0448">
            <w:pPr>
              <w:widowControl/>
              <w:spacing w:line="240" w:lineRule="auto"/>
              <w:ind w:firstLine="0" w:firstLineChars="0"/>
              <w:jc w:val="center"/>
              <w:rPr>
                <w:sz w:val="22"/>
                <w:szCs w:val="21"/>
              </w:rPr>
            </w:pPr>
            <w:r>
              <w:rPr>
                <w:sz w:val="22"/>
                <w:szCs w:val="21"/>
              </w:rPr>
              <w:t xml:space="preserve">2.44 </w:t>
            </w:r>
          </w:p>
        </w:tc>
        <w:tc>
          <w:tcPr>
            <w:tcW w:w="320" w:type="pct"/>
            <w:tcBorders>
              <w:top w:val="single" w:color="auto" w:sz="4" w:space="0"/>
              <w:left w:val="nil"/>
              <w:bottom w:val="single" w:color="auto" w:sz="4" w:space="0"/>
              <w:right w:val="single" w:color="auto" w:sz="4" w:space="0"/>
            </w:tcBorders>
            <w:vAlign w:val="bottom"/>
          </w:tcPr>
          <w:p w14:paraId="2B071D8B">
            <w:pPr>
              <w:widowControl/>
              <w:spacing w:line="240" w:lineRule="auto"/>
              <w:ind w:firstLine="0" w:firstLineChars="0"/>
              <w:jc w:val="center"/>
              <w:rPr>
                <w:sz w:val="22"/>
                <w:szCs w:val="21"/>
              </w:rPr>
            </w:pPr>
            <w:r>
              <w:rPr>
                <w:sz w:val="22"/>
                <w:szCs w:val="21"/>
              </w:rPr>
              <w:t xml:space="preserve">2.87 </w:t>
            </w:r>
          </w:p>
        </w:tc>
        <w:tc>
          <w:tcPr>
            <w:tcW w:w="227" w:type="pct"/>
            <w:tcBorders>
              <w:top w:val="single" w:color="auto" w:sz="4" w:space="0"/>
              <w:left w:val="nil"/>
              <w:bottom w:val="single" w:color="auto" w:sz="4" w:space="0"/>
              <w:right w:val="single" w:color="auto" w:sz="4" w:space="0"/>
            </w:tcBorders>
            <w:vAlign w:val="bottom"/>
          </w:tcPr>
          <w:p w14:paraId="4B0519D0">
            <w:pPr>
              <w:widowControl/>
              <w:spacing w:line="240" w:lineRule="auto"/>
              <w:ind w:firstLine="0" w:firstLineChars="0"/>
              <w:jc w:val="center"/>
              <w:rPr>
                <w:sz w:val="22"/>
                <w:szCs w:val="21"/>
              </w:rPr>
            </w:pPr>
            <w:r>
              <w:rPr>
                <w:sz w:val="22"/>
                <w:szCs w:val="21"/>
              </w:rPr>
              <w:t xml:space="preserve">7.61 </w:t>
            </w:r>
          </w:p>
        </w:tc>
        <w:tc>
          <w:tcPr>
            <w:tcW w:w="337" w:type="pct"/>
            <w:tcBorders>
              <w:top w:val="single" w:color="auto" w:sz="4" w:space="0"/>
              <w:left w:val="nil"/>
              <w:bottom w:val="single" w:color="auto" w:sz="4" w:space="0"/>
              <w:right w:val="single" w:color="auto" w:sz="4" w:space="0"/>
            </w:tcBorders>
            <w:vAlign w:val="bottom"/>
          </w:tcPr>
          <w:p w14:paraId="1DBC22DF">
            <w:pPr>
              <w:widowControl/>
              <w:spacing w:line="240" w:lineRule="auto"/>
              <w:ind w:firstLine="0" w:firstLineChars="0"/>
              <w:jc w:val="center"/>
              <w:rPr>
                <w:sz w:val="22"/>
                <w:szCs w:val="21"/>
              </w:rPr>
            </w:pPr>
            <w:r>
              <w:rPr>
                <w:sz w:val="22"/>
                <w:szCs w:val="21"/>
              </w:rPr>
              <w:t xml:space="preserve">2.59 </w:t>
            </w:r>
          </w:p>
        </w:tc>
        <w:tc>
          <w:tcPr>
            <w:tcW w:w="248" w:type="pct"/>
            <w:tcBorders>
              <w:top w:val="single" w:color="auto" w:sz="4" w:space="0"/>
              <w:left w:val="nil"/>
              <w:bottom w:val="single" w:color="auto" w:sz="4" w:space="0"/>
              <w:right w:val="single" w:color="auto" w:sz="4" w:space="0"/>
            </w:tcBorders>
            <w:vAlign w:val="bottom"/>
          </w:tcPr>
          <w:p w14:paraId="5592847A">
            <w:pPr>
              <w:widowControl/>
              <w:spacing w:line="240" w:lineRule="auto"/>
              <w:ind w:firstLine="0" w:firstLineChars="0"/>
              <w:jc w:val="center"/>
              <w:rPr>
                <w:sz w:val="22"/>
                <w:szCs w:val="21"/>
              </w:rPr>
            </w:pPr>
            <w:r>
              <w:rPr>
                <w:sz w:val="22"/>
                <w:szCs w:val="21"/>
              </w:rPr>
              <w:t xml:space="preserve">3.88 </w:t>
            </w:r>
          </w:p>
        </w:tc>
        <w:tc>
          <w:tcPr>
            <w:tcW w:w="311" w:type="pct"/>
            <w:tcBorders>
              <w:top w:val="single" w:color="auto" w:sz="4" w:space="0"/>
              <w:left w:val="nil"/>
              <w:bottom w:val="single" w:color="auto" w:sz="4" w:space="0"/>
              <w:right w:val="single" w:color="auto" w:sz="4" w:space="0"/>
            </w:tcBorders>
            <w:vAlign w:val="bottom"/>
          </w:tcPr>
          <w:p w14:paraId="70F11063">
            <w:pPr>
              <w:widowControl/>
              <w:spacing w:line="240" w:lineRule="auto"/>
              <w:ind w:firstLine="0" w:firstLineChars="0"/>
              <w:jc w:val="center"/>
              <w:rPr>
                <w:sz w:val="22"/>
                <w:szCs w:val="21"/>
              </w:rPr>
            </w:pPr>
            <w:r>
              <w:rPr>
                <w:sz w:val="22"/>
                <w:szCs w:val="21"/>
              </w:rPr>
              <w:t xml:space="preserve">8.76 </w:t>
            </w:r>
          </w:p>
        </w:tc>
        <w:tc>
          <w:tcPr>
            <w:tcW w:w="248" w:type="pct"/>
            <w:tcBorders>
              <w:top w:val="single" w:color="auto" w:sz="4" w:space="0"/>
              <w:left w:val="nil"/>
              <w:bottom w:val="single" w:color="auto" w:sz="4" w:space="0"/>
              <w:right w:val="nil"/>
            </w:tcBorders>
            <w:vAlign w:val="bottom"/>
          </w:tcPr>
          <w:p w14:paraId="6B0E9E86">
            <w:pPr>
              <w:widowControl/>
              <w:spacing w:line="240" w:lineRule="auto"/>
              <w:ind w:firstLine="0" w:firstLineChars="0"/>
              <w:jc w:val="center"/>
              <w:rPr>
                <w:sz w:val="22"/>
                <w:szCs w:val="21"/>
              </w:rPr>
            </w:pPr>
            <w:r>
              <w:rPr>
                <w:sz w:val="22"/>
                <w:szCs w:val="21"/>
              </w:rPr>
              <w:t xml:space="preserve">6.75 </w:t>
            </w:r>
          </w:p>
        </w:tc>
      </w:tr>
      <w:tr w14:paraId="669EBC5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4" w:space="0"/>
              <w:right w:val="single" w:color="auto" w:sz="4" w:space="0"/>
            </w:tcBorders>
            <w:vAlign w:val="center"/>
          </w:tcPr>
          <w:p w14:paraId="160C72BD">
            <w:pPr>
              <w:widowControl/>
              <w:spacing w:line="240" w:lineRule="auto"/>
              <w:ind w:firstLine="0" w:firstLineChars="0"/>
              <w:jc w:val="center"/>
              <w:rPr>
                <w:rFonts w:cs="Times New Roman"/>
                <w:sz w:val="21"/>
              </w:rPr>
            </w:pPr>
            <w:r>
              <w:rPr>
                <w:rFonts w:cs="Times New Roman"/>
                <w:sz w:val="21"/>
                <w:lang w:bidi="ar"/>
              </w:rPr>
              <w:t>三月</w:t>
            </w:r>
          </w:p>
        </w:tc>
        <w:tc>
          <w:tcPr>
            <w:tcW w:w="247" w:type="pct"/>
            <w:tcBorders>
              <w:top w:val="single" w:color="auto" w:sz="4" w:space="0"/>
              <w:left w:val="nil"/>
              <w:bottom w:val="single" w:color="auto" w:sz="4" w:space="0"/>
              <w:right w:val="single" w:color="auto" w:sz="4" w:space="0"/>
            </w:tcBorders>
            <w:vAlign w:val="bottom"/>
          </w:tcPr>
          <w:p w14:paraId="769A6784">
            <w:pPr>
              <w:widowControl/>
              <w:spacing w:line="240" w:lineRule="auto"/>
              <w:ind w:firstLine="0" w:firstLineChars="0"/>
              <w:jc w:val="center"/>
              <w:rPr>
                <w:sz w:val="22"/>
                <w:szCs w:val="21"/>
              </w:rPr>
            </w:pPr>
            <w:r>
              <w:rPr>
                <w:sz w:val="22"/>
                <w:szCs w:val="21"/>
              </w:rPr>
              <w:t xml:space="preserve">9.14 </w:t>
            </w:r>
          </w:p>
        </w:tc>
        <w:tc>
          <w:tcPr>
            <w:tcW w:w="280" w:type="pct"/>
            <w:tcBorders>
              <w:top w:val="single" w:color="auto" w:sz="4" w:space="0"/>
              <w:left w:val="nil"/>
              <w:bottom w:val="single" w:color="auto" w:sz="4" w:space="0"/>
              <w:right w:val="single" w:color="auto" w:sz="4" w:space="0"/>
            </w:tcBorders>
            <w:vAlign w:val="bottom"/>
          </w:tcPr>
          <w:p w14:paraId="1C822F43">
            <w:pPr>
              <w:widowControl/>
              <w:spacing w:line="240" w:lineRule="auto"/>
              <w:ind w:firstLine="0" w:firstLineChars="0"/>
              <w:jc w:val="center"/>
              <w:rPr>
                <w:sz w:val="22"/>
                <w:szCs w:val="21"/>
              </w:rPr>
            </w:pPr>
            <w:r>
              <w:rPr>
                <w:sz w:val="22"/>
                <w:szCs w:val="21"/>
              </w:rPr>
              <w:t xml:space="preserve">6.59 </w:t>
            </w:r>
          </w:p>
        </w:tc>
        <w:tc>
          <w:tcPr>
            <w:tcW w:w="227" w:type="pct"/>
            <w:tcBorders>
              <w:top w:val="single" w:color="auto" w:sz="4" w:space="0"/>
              <w:left w:val="nil"/>
              <w:bottom w:val="single" w:color="auto" w:sz="4" w:space="0"/>
              <w:right w:val="single" w:color="auto" w:sz="4" w:space="0"/>
            </w:tcBorders>
            <w:vAlign w:val="bottom"/>
          </w:tcPr>
          <w:p w14:paraId="495BDE01">
            <w:pPr>
              <w:widowControl/>
              <w:spacing w:line="240" w:lineRule="auto"/>
              <w:ind w:firstLine="0" w:firstLineChars="0"/>
              <w:jc w:val="center"/>
              <w:rPr>
                <w:sz w:val="22"/>
                <w:szCs w:val="21"/>
              </w:rPr>
            </w:pPr>
            <w:r>
              <w:rPr>
                <w:sz w:val="22"/>
                <w:szCs w:val="21"/>
              </w:rPr>
              <w:t xml:space="preserve">8.33 </w:t>
            </w:r>
          </w:p>
        </w:tc>
        <w:tc>
          <w:tcPr>
            <w:tcW w:w="275" w:type="pct"/>
            <w:tcBorders>
              <w:top w:val="single" w:color="auto" w:sz="4" w:space="0"/>
              <w:left w:val="nil"/>
              <w:bottom w:val="single" w:color="auto" w:sz="4" w:space="0"/>
              <w:right w:val="single" w:color="auto" w:sz="4" w:space="0"/>
            </w:tcBorders>
            <w:vAlign w:val="bottom"/>
          </w:tcPr>
          <w:p w14:paraId="64609CD6">
            <w:pPr>
              <w:widowControl/>
              <w:spacing w:line="240" w:lineRule="auto"/>
              <w:ind w:firstLine="0" w:firstLineChars="0"/>
              <w:jc w:val="center"/>
              <w:rPr>
                <w:sz w:val="22"/>
                <w:szCs w:val="21"/>
              </w:rPr>
            </w:pPr>
            <w:r>
              <w:rPr>
                <w:sz w:val="22"/>
                <w:szCs w:val="21"/>
              </w:rPr>
              <w:t xml:space="preserve">10.75 </w:t>
            </w:r>
          </w:p>
        </w:tc>
        <w:tc>
          <w:tcPr>
            <w:tcW w:w="247" w:type="pct"/>
            <w:tcBorders>
              <w:top w:val="single" w:color="auto" w:sz="4" w:space="0"/>
              <w:left w:val="nil"/>
              <w:bottom w:val="single" w:color="auto" w:sz="4" w:space="0"/>
              <w:right w:val="single" w:color="auto" w:sz="4" w:space="0"/>
            </w:tcBorders>
            <w:vAlign w:val="bottom"/>
          </w:tcPr>
          <w:p w14:paraId="696D9ABA">
            <w:pPr>
              <w:widowControl/>
              <w:spacing w:line="240" w:lineRule="auto"/>
              <w:ind w:firstLine="0" w:firstLineChars="0"/>
              <w:jc w:val="center"/>
              <w:rPr>
                <w:sz w:val="22"/>
                <w:szCs w:val="21"/>
              </w:rPr>
            </w:pPr>
            <w:r>
              <w:rPr>
                <w:sz w:val="22"/>
                <w:szCs w:val="21"/>
              </w:rPr>
              <w:t xml:space="preserve">18.55 </w:t>
            </w:r>
          </w:p>
        </w:tc>
        <w:tc>
          <w:tcPr>
            <w:tcW w:w="260" w:type="pct"/>
            <w:tcBorders>
              <w:top w:val="single" w:color="auto" w:sz="4" w:space="0"/>
              <w:left w:val="nil"/>
              <w:bottom w:val="single" w:color="auto" w:sz="4" w:space="0"/>
              <w:right w:val="single" w:color="auto" w:sz="4" w:space="0"/>
            </w:tcBorders>
            <w:vAlign w:val="bottom"/>
          </w:tcPr>
          <w:p w14:paraId="2CD5BB5F">
            <w:pPr>
              <w:widowControl/>
              <w:spacing w:line="240" w:lineRule="auto"/>
              <w:ind w:firstLine="0" w:firstLineChars="0"/>
              <w:jc w:val="center"/>
              <w:rPr>
                <w:sz w:val="22"/>
                <w:szCs w:val="21"/>
              </w:rPr>
            </w:pPr>
            <w:r>
              <w:rPr>
                <w:sz w:val="22"/>
                <w:szCs w:val="21"/>
              </w:rPr>
              <w:t xml:space="preserve">4.97 </w:t>
            </w:r>
          </w:p>
        </w:tc>
        <w:tc>
          <w:tcPr>
            <w:tcW w:w="227" w:type="pct"/>
            <w:tcBorders>
              <w:top w:val="single" w:color="auto" w:sz="4" w:space="0"/>
              <w:left w:val="nil"/>
              <w:bottom w:val="single" w:color="auto" w:sz="4" w:space="0"/>
              <w:right w:val="single" w:color="auto" w:sz="4" w:space="0"/>
            </w:tcBorders>
            <w:vAlign w:val="bottom"/>
          </w:tcPr>
          <w:p w14:paraId="1E81F146">
            <w:pPr>
              <w:widowControl/>
              <w:spacing w:line="240" w:lineRule="auto"/>
              <w:ind w:firstLine="0" w:firstLineChars="0"/>
              <w:jc w:val="center"/>
              <w:rPr>
                <w:sz w:val="22"/>
                <w:szCs w:val="21"/>
              </w:rPr>
            </w:pPr>
            <w:r>
              <w:rPr>
                <w:sz w:val="22"/>
                <w:szCs w:val="21"/>
              </w:rPr>
              <w:t xml:space="preserve">4.30 </w:t>
            </w:r>
          </w:p>
        </w:tc>
        <w:tc>
          <w:tcPr>
            <w:tcW w:w="250" w:type="pct"/>
            <w:tcBorders>
              <w:top w:val="single" w:color="auto" w:sz="4" w:space="0"/>
              <w:left w:val="nil"/>
              <w:bottom w:val="single" w:color="auto" w:sz="4" w:space="0"/>
              <w:right w:val="single" w:color="auto" w:sz="4" w:space="0"/>
            </w:tcBorders>
            <w:vAlign w:val="bottom"/>
          </w:tcPr>
          <w:p w14:paraId="7A11C206">
            <w:pPr>
              <w:widowControl/>
              <w:spacing w:line="240" w:lineRule="auto"/>
              <w:ind w:firstLine="0" w:firstLineChars="0"/>
              <w:jc w:val="center"/>
              <w:rPr>
                <w:sz w:val="22"/>
                <w:szCs w:val="21"/>
              </w:rPr>
            </w:pPr>
            <w:r>
              <w:rPr>
                <w:sz w:val="22"/>
                <w:szCs w:val="21"/>
              </w:rPr>
              <w:t xml:space="preserve">3.90 </w:t>
            </w:r>
          </w:p>
        </w:tc>
        <w:tc>
          <w:tcPr>
            <w:tcW w:w="227" w:type="pct"/>
            <w:tcBorders>
              <w:top w:val="single" w:color="auto" w:sz="4" w:space="0"/>
              <w:left w:val="nil"/>
              <w:bottom w:val="single" w:color="auto" w:sz="4" w:space="0"/>
              <w:right w:val="single" w:color="auto" w:sz="4" w:space="0"/>
            </w:tcBorders>
            <w:vAlign w:val="bottom"/>
          </w:tcPr>
          <w:p w14:paraId="164D57D8">
            <w:pPr>
              <w:widowControl/>
              <w:spacing w:line="240" w:lineRule="auto"/>
              <w:ind w:firstLine="0" w:firstLineChars="0"/>
              <w:jc w:val="center"/>
              <w:rPr>
                <w:sz w:val="22"/>
                <w:szCs w:val="21"/>
              </w:rPr>
            </w:pPr>
            <w:r>
              <w:rPr>
                <w:sz w:val="22"/>
                <w:szCs w:val="21"/>
              </w:rPr>
              <w:t xml:space="preserve">5.24 </w:t>
            </w:r>
          </w:p>
        </w:tc>
        <w:tc>
          <w:tcPr>
            <w:tcW w:w="280" w:type="pct"/>
            <w:tcBorders>
              <w:top w:val="single" w:color="auto" w:sz="4" w:space="0"/>
              <w:left w:val="nil"/>
              <w:bottom w:val="single" w:color="auto" w:sz="4" w:space="0"/>
              <w:right w:val="single" w:color="auto" w:sz="4" w:space="0"/>
            </w:tcBorders>
            <w:vAlign w:val="bottom"/>
          </w:tcPr>
          <w:p w14:paraId="302FB018">
            <w:pPr>
              <w:widowControl/>
              <w:spacing w:line="240" w:lineRule="auto"/>
              <w:ind w:firstLine="0" w:firstLineChars="0"/>
              <w:jc w:val="center"/>
              <w:rPr>
                <w:sz w:val="22"/>
                <w:szCs w:val="21"/>
              </w:rPr>
            </w:pPr>
            <w:r>
              <w:rPr>
                <w:sz w:val="22"/>
                <w:szCs w:val="21"/>
              </w:rPr>
              <w:t xml:space="preserve">2.82 </w:t>
            </w:r>
          </w:p>
        </w:tc>
        <w:tc>
          <w:tcPr>
            <w:tcW w:w="244" w:type="pct"/>
            <w:tcBorders>
              <w:top w:val="single" w:color="auto" w:sz="4" w:space="0"/>
              <w:left w:val="nil"/>
              <w:bottom w:val="single" w:color="auto" w:sz="4" w:space="0"/>
              <w:right w:val="single" w:color="auto" w:sz="4" w:space="0"/>
            </w:tcBorders>
            <w:vAlign w:val="bottom"/>
          </w:tcPr>
          <w:p w14:paraId="30834C28">
            <w:pPr>
              <w:widowControl/>
              <w:spacing w:line="240" w:lineRule="auto"/>
              <w:ind w:firstLine="0" w:firstLineChars="0"/>
              <w:jc w:val="center"/>
              <w:rPr>
                <w:sz w:val="22"/>
                <w:szCs w:val="21"/>
              </w:rPr>
            </w:pPr>
            <w:r>
              <w:rPr>
                <w:sz w:val="22"/>
                <w:szCs w:val="21"/>
              </w:rPr>
              <w:t xml:space="preserve">4.70 </w:t>
            </w:r>
          </w:p>
        </w:tc>
        <w:tc>
          <w:tcPr>
            <w:tcW w:w="320" w:type="pct"/>
            <w:tcBorders>
              <w:top w:val="single" w:color="auto" w:sz="4" w:space="0"/>
              <w:left w:val="nil"/>
              <w:bottom w:val="single" w:color="auto" w:sz="4" w:space="0"/>
              <w:right w:val="single" w:color="auto" w:sz="4" w:space="0"/>
            </w:tcBorders>
            <w:vAlign w:val="bottom"/>
          </w:tcPr>
          <w:p w14:paraId="380D604A">
            <w:pPr>
              <w:widowControl/>
              <w:spacing w:line="240" w:lineRule="auto"/>
              <w:ind w:firstLine="0" w:firstLineChars="0"/>
              <w:jc w:val="center"/>
              <w:rPr>
                <w:sz w:val="22"/>
                <w:szCs w:val="21"/>
              </w:rPr>
            </w:pPr>
            <w:r>
              <w:rPr>
                <w:sz w:val="22"/>
                <w:szCs w:val="21"/>
              </w:rPr>
              <w:t xml:space="preserve">3.09 </w:t>
            </w:r>
          </w:p>
        </w:tc>
        <w:tc>
          <w:tcPr>
            <w:tcW w:w="227" w:type="pct"/>
            <w:tcBorders>
              <w:top w:val="single" w:color="auto" w:sz="4" w:space="0"/>
              <w:left w:val="nil"/>
              <w:bottom w:val="single" w:color="auto" w:sz="4" w:space="0"/>
              <w:right w:val="single" w:color="auto" w:sz="4" w:space="0"/>
            </w:tcBorders>
            <w:vAlign w:val="bottom"/>
          </w:tcPr>
          <w:p w14:paraId="7433D4D7">
            <w:pPr>
              <w:widowControl/>
              <w:spacing w:line="240" w:lineRule="auto"/>
              <w:ind w:firstLine="0" w:firstLineChars="0"/>
              <w:jc w:val="center"/>
              <w:rPr>
                <w:sz w:val="22"/>
                <w:szCs w:val="21"/>
              </w:rPr>
            </w:pPr>
            <w:r>
              <w:rPr>
                <w:sz w:val="22"/>
                <w:szCs w:val="21"/>
              </w:rPr>
              <w:t xml:space="preserve">3.63 </w:t>
            </w:r>
          </w:p>
        </w:tc>
        <w:tc>
          <w:tcPr>
            <w:tcW w:w="337" w:type="pct"/>
            <w:tcBorders>
              <w:top w:val="single" w:color="auto" w:sz="4" w:space="0"/>
              <w:left w:val="nil"/>
              <w:bottom w:val="single" w:color="auto" w:sz="4" w:space="0"/>
              <w:right w:val="single" w:color="auto" w:sz="4" w:space="0"/>
            </w:tcBorders>
            <w:vAlign w:val="bottom"/>
          </w:tcPr>
          <w:p w14:paraId="037933C5">
            <w:pPr>
              <w:widowControl/>
              <w:spacing w:line="240" w:lineRule="auto"/>
              <w:ind w:firstLine="0" w:firstLineChars="0"/>
              <w:jc w:val="center"/>
              <w:rPr>
                <w:sz w:val="22"/>
                <w:szCs w:val="21"/>
              </w:rPr>
            </w:pPr>
            <w:r>
              <w:rPr>
                <w:sz w:val="22"/>
                <w:szCs w:val="21"/>
              </w:rPr>
              <w:t xml:space="preserve">2.96 </w:t>
            </w:r>
          </w:p>
        </w:tc>
        <w:tc>
          <w:tcPr>
            <w:tcW w:w="248" w:type="pct"/>
            <w:tcBorders>
              <w:top w:val="single" w:color="auto" w:sz="4" w:space="0"/>
              <w:left w:val="nil"/>
              <w:bottom w:val="single" w:color="auto" w:sz="4" w:space="0"/>
              <w:right w:val="single" w:color="auto" w:sz="4" w:space="0"/>
            </w:tcBorders>
            <w:vAlign w:val="bottom"/>
          </w:tcPr>
          <w:p w14:paraId="5BC3C330">
            <w:pPr>
              <w:widowControl/>
              <w:spacing w:line="240" w:lineRule="auto"/>
              <w:ind w:firstLine="0" w:firstLineChars="0"/>
              <w:jc w:val="center"/>
              <w:rPr>
                <w:sz w:val="22"/>
                <w:szCs w:val="21"/>
              </w:rPr>
            </w:pPr>
            <w:r>
              <w:rPr>
                <w:sz w:val="22"/>
                <w:szCs w:val="21"/>
              </w:rPr>
              <w:t xml:space="preserve">6.32 </w:t>
            </w:r>
          </w:p>
        </w:tc>
        <w:tc>
          <w:tcPr>
            <w:tcW w:w="311" w:type="pct"/>
            <w:tcBorders>
              <w:top w:val="single" w:color="auto" w:sz="4" w:space="0"/>
              <w:left w:val="nil"/>
              <w:bottom w:val="single" w:color="auto" w:sz="4" w:space="0"/>
              <w:right w:val="single" w:color="auto" w:sz="4" w:space="0"/>
            </w:tcBorders>
            <w:vAlign w:val="bottom"/>
          </w:tcPr>
          <w:p w14:paraId="0023F23E">
            <w:pPr>
              <w:widowControl/>
              <w:spacing w:line="240" w:lineRule="auto"/>
              <w:ind w:firstLine="0" w:firstLineChars="0"/>
              <w:jc w:val="center"/>
              <w:rPr>
                <w:sz w:val="22"/>
                <w:szCs w:val="21"/>
              </w:rPr>
            </w:pPr>
            <w:r>
              <w:rPr>
                <w:sz w:val="22"/>
                <w:szCs w:val="21"/>
              </w:rPr>
              <w:t xml:space="preserve">3.09 </w:t>
            </w:r>
          </w:p>
        </w:tc>
        <w:tc>
          <w:tcPr>
            <w:tcW w:w="248" w:type="pct"/>
            <w:tcBorders>
              <w:top w:val="single" w:color="auto" w:sz="4" w:space="0"/>
              <w:left w:val="nil"/>
              <w:bottom w:val="single" w:color="auto" w:sz="4" w:space="0"/>
              <w:right w:val="nil"/>
            </w:tcBorders>
            <w:vAlign w:val="bottom"/>
          </w:tcPr>
          <w:p w14:paraId="7E10D3EA">
            <w:pPr>
              <w:widowControl/>
              <w:spacing w:line="240" w:lineRule="auto"/>
              <w:ind w:firstLine="0" w:firstLineChars="0"/>
              <w:jc w:val="center"/>
              <w:rPr>
                <w:sz w:val="22"/>
                <w:szCs w:val="21"/>
              </w:rPr>
            </w:pPr>
            <w:r>
              <w:rPr>
                <w:sz w:val="22"/>
                <w:szCs w:val="21"/>
              </w:rPr>
              <w:t xml:space="preserve">1.61 </w:t>
            </w:r>
          </w:p>
        </w:tc>
      </w:tr>
      <w:tr w14:paraId="7278743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4" w:space="0"/>
              <w:right w:val="single" w:color="auto" w:sz="4" w:space="0"/>
            </w:tcBorders>
            <w:vAlign w:val="center"/>
          </w:tcPr>
          <w:p w14:paraId="72ABE88F">
            <w:pPr>
              <w:widowControl/>
              <w:spacing w:line="240" w:lineRule="auto"/>
              <w:ind w:firstLine="0" w:firstLineChars="0"/>
              <w:jc w:val="center"/>
              <w:rPr>
                <w:rFonts w:cs="Times New Roman"/>
                <w:sz w:val="21"/>
              </w:rPr>
            </w:pPr>
            <w:r>
              <w:rPr>
                <w:rFonts w:cs="Times New Roman"/>
                <w:sz w:val="21"/>
                <w:lang w:bidi="ar"/>
              </w:rPr>
              <w:t>四月</w:t>
            </w:r>
          </w:p>
        </w:tc>
        <w:tc>
          <w:tcPr>
            <w:tcW w:w="247" w:type="pct"/>
            <w:tcBorders>
              <w:top w:val="single" w:color="auto" w:sz="4" w:space="0"/>
              <w:left w:val="nil"/>
              <w:bottom w:val="single" w:color="auto" w:sz="4" w:space="0"/>
              <w:right w:val="single" w:color="auto" w:sz="4" w:space="0"/>
            </w:tcBorders>
            <w:vAlign w:val="bottom"/>
          </w:tcPr>
          <w:p w14:paraId="4805B46E">
            <w:pPr>
              <w:widowControl/>
              <w:spacing w:line="240" w:lineRule="auto"/>
              <w:ind w:firstLine="0" w:firstLineChars="0"/>
              <w:jc w:val="center"/>
              <w:rPr>
                <w:sz w:val="22"/>
                <w:szCs w:val="21"/>
              </w:rPr>
            </w:pPr>
            <w:r>
              <w:rPr>
                <w:sz w:val="22"/>
                <w:szCs w:val="21"/>
              </w:rPr>
              <w:t xml:space="preserve">8.75 </w:t>
            </w:r>
          </w:p>
        </w:tc>
        <w:tc>
          <w:tcPr>
            <w:tcW w:w="280" w:type="pct"/>
            <w:tcBorders>
              <w:top w:val="single" w:color="auto" w:sz="4" w:space="0"/>
              <w:left w:val="nil"/>
              <w:bottom w:val="single" w:color="auto" w:sz="4" w:space="0"/>
              <w:right w:val="single" w:color="auto" w:sz="4" w:space="0"/>
            </w:tcBorders>
            <w:vAlign w:val="bottom"/>
          </w:tcPr>
          <w:p w14:paraId="1DE7AAD1">
            <w:pPr>
              <w:widowControl/>
              <w:spacing w:line="240" w:lineRule="auto"/>
              <w:ind w:firstLine="0" w:firstLineChars="0"/>
              <w:jc w:val="center"/>
              <w:rPr>
                <w:sz w:val="22"/>
                <w:szCs w:val="21"/>
              </w:rPr>
            </w:pPr>
            <w:r>
              <w:rPr>
                <w:sz w:val="22"/>
                <w:szCs w:val="21"/>
              </w:rPr>
              <w:t xml:space="preserve">8.33 </w:t>
            </w:r>
          </w:p>
        </w:tc>
        <w:tc>
          <w:tcPr>
            <w:tcW w:w="227" w:type="pct"/>
            <w:tcBorders>
              <w:top w:val="single" w:color="auto" w:sz="4" w:space="0"/>
              <w:left w:val="nil"/>
              <w:bottom w:val="single" w:color="auto" w:sz="4" w:space="0"/>
              <w:right w:val="single" w:color="auto" w:sz="4" w:space="0"/>
            </w:tcBorders>
            <w:vAlign w:val="bottom"/>
          </w:tcPr>
          <w:p w14:paraId="5B90D902">
            <w:pPr>
              <w:widowControl/>
              <w:spacing w:line="240" w:lineRule="auto"/>
              <w:ind w:firstLine="0" w:firstLineChars="0"/>
              <w:jc w:val="center"/>
              <w:rPr>
                <w:sz w:val="22"/>
                <w:szCs w:val="21"/>
              </w:rPr>
            </w:pPr>
            <w:r>
              <w:rPr>
                <w:sz w:val="22"/>
                <w:szCs w:val="21"/>
              </w:rPr>
              <w:t xml:space="preserve">14.86 </w:t>
            </w:r>
          </w:p>
        </w:tc>
        <w:tc>
          <w:tcPr>
            <w:tcW w:w="275" w:type="pct"/>
            <w:tcBorders>
              <w:top w:val="single" w:color="auto" w:sz="4" w:space="0"/>
              <w:left w:val="nil"/>
              <w:bottom w:val="single" w:color="auto" w:sz="4" w:space="0"/>
              <w:right w:val="single" w:color="auto" w:sz="4" w:space="0"/>
            </w:tcBorders>
            <w:vAlign w:val="bottom"/>
          </w:tcPr>
          <w:p w14:paraId="5EE20DB2">
            <w:pPr>
              <w:widowControl/>
              <w:spacing w:line="240" w:lineRule="auto"/>
              <w:ind w:firstLine="0" w:firstLineChars="0"/>
              <w:jc w:val="center"/>
              <w:rPr>
                <w:sz w:val="22"/>
                <w:szCs w:val="21"/>
              </w:rPr>
            </w:pPr>
            <w:r>
              <w:rPr>
                <w:sz w:val="22"/>
                <w:szCs w:val="21"/>
              </w:rPr>
              <w:t xml:space="preserve">12.92 </w:t>
            </w:r>
          </w:p>
        </w:tc>
        <w:tc>
          <w:tcPr>
            <w:tcW w:w="247" w:type="pct"/>
            <w:tcBorders>
              <w:top w:val="single" w:color="auto" w:sz="4" w:space="0"/>
              <w:left w:val="nil"/>
              <w:bottom w:val="single" w:color="auto" w:sz="4" w:space="0"/>
              <w:right w:val="single" w:color="auto" w:sz="4" w:space="0"/>
            </w:tcBorders>
            <w:vAlign w:val="bottom"/>
          </w:tcPr>
          <w:p w14:paraId="21345C0E">
            <w:pPr>
              <w:widowControl/>
              <w:spacing w:line="240" w:lineRule="auto"/>
              <w:ind w:firstLine="0" w:firstLineChars="0"/>
              <w:jc w:val="center"/>
              <w:rPr>
                <w:sz w:val="22"/>
                <w:szCs w:val="21"/>
              </w:rPr>
            </w:pPr>
            <w:r>
              <w:rPr>
                <w:sz w:val="22"/>
                <w:szCs w:val="21"/>
              </w:rPr>
              <w:t xml:space="preserve">28.61 </w:t>
            </w:r>
          </w:p>
        </w:tc>
        <w:tc>
          <w:tcPr>
            <w:tcW w:w="260" w:type="pct"/>
            <w:tcBorders>
              <w:top w:val="single" w:color="auto" w:sz="4" w:space="0"/>
              <w:left w:val="nil"/>
              <w:bottom w:val="single" w:color="auto" w:sz="4" w:space="0"/>
              <w:right w:val="single" w:color="auto" w:sz="4" w:space="0"/>
            </w:tcBorders>
            <w:vAlign w:val="bottom"/>
          </w:tcPr>
          <w:p w14:paraId="70BC3842">
            <w:pPr>
              <w:widowControl/>
              <w:spacing w:line="240" w:lineRule="auto"/>
              <w:ind w:firstLine="0" w:firstLineChars="0"/>
              <w:jc w:val="center"/>
              <w:rPr>
                <w:sz w:val="22"/>
                <w:szCs w:val="21"/>
              </w:rPr>
            </w:pPr>
            <w:r>
              <w:rPr>
                <w:sz w:val="22"/>
                <w:szCs w:val="21"/>
              </w:rPr>
              <w:t xml:space="preserve">7.36 </w:t>
            </w:r>
          </w:p>
        </w:tc>
        <w:tc>
          <w:tcPr>
            <w:tcW w:w="227" w:type="pct"/>
            <w:tcBorders>
              <w:top w:val="single" w:color="auto" w:sz="4" w:space="0"/>
              <w:left w:val="nil"/>
              <w:bottom w:val="single" w:color="auto" w:sz="4" w:space="0"/>
              <w:right w:val="single" w:color="auto" w:sz="4" w:space="0"/>
            </w:tcBorders>
            <w:vAlign w:val="bottom"/>
          </w:tcPr>
          <w:p w14:paraId="7FC73E80">
            <w:pPr>
              <w:widowControl/>
              <w:spacing w:line="240" w:lineRule="auto"/>
              <w:ind w:firstLine="0" w:firstLineChars="0"/>
              <w:jc w:val="center"/>
              <w:rPr>
                <w:sz w:val="22"/>
                <w:szCs w:val="21"/>
              </w:rPr>
            </w:pPr>
            <w:r>
              <w:rPr>
                <w:sz w:val="22"/>
                <w:szCs w:val="21"/>
              </w:rPr>
              <w:t xml:space="preserve">2.92 </w:t>
            </w:r>
          </w:p>
        </w:tc>
        <w:tc>
          <w:tcPr>
            <w:tcW w:w="250" w:type="pct"/>
            <w:tcBorders>
              <w:top w:val="single" w:color="auto" w:sz="4" w:space="0"/>
              <w:left w:val="nil"/>
              <w:bottom w:val="single" w:color="auto" w:sz="4" w:space="0"/>
              <w:right w:val="single" w:color="auto" w:sz="4" w:space="0"/>
            </w:tcBorders>
            <w:vAlign w:val="bottom"/>
          </w:tcPr>
          <w:p w14:paraId="19B59E87">
            <w:pPr>
              <w:widowControl/>
              <w:spacing w:line="240" w:lineRule="auto"/>
              <w:ind w:firstLine="0" w:firstLineChars="0"/>
              <w:jc w:val="center"/>
              <w:rPr>
                <w:sz w:val="22"/>
                <w:szCs w:val="21"/>
              </w:rPr>
            </w:pPr>
            <w:r>
              <w:rPr>
                <w:sz w:val="22"/>
                <w:szCs w:val="21"/>
              </w:rPr>
              <w:t xml:space="preserve">2.50 </w:t>
            </w:r>
          </w:p>
        </w:tc>
        <w:tc>
          <w:tcPr>
            <w:tcW w:w="227" w:type="pct"/>
            <w:tcBorders>
              <w:top w:val="single" w:color="auto" w:sz="4" w:space="0"/>
              <w:left w:val="nil"/>
              <w:bottom w:val="single" w:color="auto" w:sz="4" w:space="0"/>
              <w:right w:val="single" w:color="auto" w:sz="4" w:space="0"/>
            </w:tcBorders>
            <w:vAlign w:val="bottom"/>
          </w:tcPr>
          <w:p w14:paraId="678F556A">
            <w:pPr>
              <w:widowControl/>
              <w:spacing w:line="240" w:lineRule="auto"/>
              <w:ind w:firstLine="0" w:firstLineChars="0"/>
              <w:jc w:val="center"/>
              <w:rPr>
                <w:sz w:val="22"/>
                <w:szCs w:val="21"/>
              </w:rPr>
            </w:pPr>
            <w:r>
              <w:rPr>
                <w:sz w:val="22"/>
                <w:szCs w:val="21"/>
              </w:rPr>
              <w:t xml:space="preserve">1.67 </w:t>
            </w:r>
          </w:p>
        </w:tc>
        <w:tc>
          <w:tcPr>
            <w:tcW w:w="280" w:type="pct"/>
            <w:tcBorders>
              <w:top w:val="single" w:color="auto" w:sz="4" w:space="0"/>
              <w:left w:val="nil"/>
              <w:bottom w:val="single" w:color="auto" w:sz="4" w:space="0"/>
              <w:right w:val="single" w:color="auto" w:sz="4" w:space="0"/>
            </w:tcBorders>
            <w:vAlign w:val="bottom"/>
          </w:tcPr>
          <w:p w14:paraId="00CCC271">
            <w:pPr>
              <w:widowControl/>
              <w:spacing w:line="240" w:lineRule="auto"/>
              <w:ind w:firstLine="0" w:firstLineChars="0"/>
              <w:jc w:val="center"/>
              <w:rPr>
                <w:sz w:val="22"/>
                <w:szCs w:val="21"/>
              </w:rPr>
            </w:pPr>
            <w:r>
              <w:rPr>
                <w:sz w:val="22"/>
                <w:szCs w:val="21"/>
              </w:rPr>
              <w:t xml:space="preserve">0.83 </w:t>
            </w:r>
          </w:p>
        </w:tc>
        <w:tc>
          <w:tcPr>
            <w:tcW w:w="244" w:type="pct"/>
            <w:tcBorders>
              <w:top w:val="single" w:color="auto" w:sz="4" w:space="0"/>
              <w:left w:val="nil"/>
              <w:bottom w:val="single" w:color="auto" w:sz="4" w:space="0"/>
              <w:right w:val="single" w:color="auto" w:sz="4" w:space="0"/>
            </w:tcBorders>
            <w:vAlign w:val="bottom"/>
          </w:tcPr>
          <w:p w14:paraId="4A4C10FD">
            <w:pPr>
              <w:widowControl/>
              <w:spacing w:line="240" w:lineRule="auto"/>
              <w:ind w:firstLine="0" w:firstLineChars="0"/>
              <w:jc w:val="center"/>
              <w:rPr>
                <w:sz w:val="22"/>
                <w:szCs w:val="21"/>
              </w:rPr>
            </w:pPr>
            <w:r>
              <w:rPr>
                <w:sz w:val="22"/>
                <w:szCs w:val="21"/>
              </w:rPr>
              <w:t xml:space="preserve">1.25 </w:t>
            </w:r>
          </w:p>
        </w:tc>
        <w:tc>
          <w:tcPr>
            <w:tcW w:w="320" w:type="pct"/>
            <w:tcBorders>
              <w:top w:val="single" w:color="auto" w:sz="4" w:space="0"/>
              <w:left w:val="nil"/>
              <w:bottom w:val="single" w:color="auto" w:sz="4" w:space="0"/>
              <w:right w:val="single" w:color="auto" w:sz="4" w:space="0"/>
            </w:tcBorders>
            <w:vAlign w:val="bottom"/>
          </w:tcPr>
          <w:p w14:paraId="63348CA1">
            <w:pPr>
              <w:widowControl/>
              <w:spacing w:line="240" w:lineRule="auto"/>
              <w:ind w:firstLine="0" w:firstLineChars="0"/>
              <w:jc w:val="center"/>
              <w:rPr>
                <w:sz w:val="22"/>
                <w:szCs w:val="21"/>
              </w:rPr>
            </w:pPr>
            <w:r>
              <w:rPr>
                <w:sz w:val="22"/>
                <w:szCs w:val="21"/>
              </w:rPr>
              <w:t xml:space="preserve">0.42 </w:t>
            </w:r>
          </w:p>
        </w:tc>
        <w:tc>
          <w:tcPr>
            <w:tcW w:w="227" w:type="pct"/>
            <w:tcBorders>
              <w:top w:val="single" w:color="auto" w:sz="4" w:space="0"/>
              <w:left w:val="nil"/>
              <w:bottom w:val="single" w:color="auto" w:sz="4" w:space="0"/>
              <w:right w:val="single" w:color="auto" w:sz="4" w:space="0"/>
            </w:tcBorders>
            <w:vAlign w:val="bottom"/>
          </w:tcPr>
          <w:p w14:paraId="7203F62B">
            <w:pPr>
              <w:widowControl/>
              <w:spacing w:line="240" w:lineRule="auto"/>
              <w:ind w:firstLine="0" w:firstLineChars="0"/>
              <w:jc w:val="center"/>
              <w:rPr>
                <w:sz w:val="22"/>
                <w:szCs w:val="21"/>
              </w:rPr>
            </w:pPr>
            <w:r>
              <w:rPr>
                <w:sz w:val="22"/>
                <w:szCs w:val="21"/>
              </w:rPr>
              <w:t xml:space="preserve">2.36 </w:t>
            </w:r>
          </w:p>
        </w:tc>
        <w:tc>
          <w:tcPr>
            <w:tcW w:w="337" w:type="pct"/>
            <w:tcBorders>
              <w:top w:val="single" w:color="auto" w:sz="4" w:space="0"/>
              <w:left w:val="nil"/>
              <w:bottom w:val="single" w:color="auto" w:sz="4" w:space="0"/>
              <w:right w:val="single" w:color="auto" w:sz="4" w:space="0"/>
            </w:tcBorders>
            <w:vAlign w:val="bottom"/>
          </w:tcPr>
          <w:p w14:paraId="1D07CF3A">
            <w:pPr>
              <w:widowControl/>
              <w:spacing w:line="240" w:lineRule="auto"/>
              <w:ind w:firstLine="0" w:firstLineChars="0"/>
              <w:jc w:val="center"/>
              <w:rPr>
                <w:sz w:val="22"/>
                <w:szCs w:val="21"/>
              </w:rPr>
            </w:pPr>
            <w:r>
              <w:rPr>
                <w:sz w:val="22"/>
                <w:szCs w:val="21"/>
              </w:rPr>
              <w:t xml:space="preserve">1.53 </w:t>
            </w:r>
          </w:p>
        </w:tc>
        <w:tc>
          <w:tcPr>
            <w:tcW w:w="248" w:type="pct"/>
            <w:tcBorders>
              <w:top w:val="single" w:color="auto" w:sz="4" w:space="0"/>
              <w:left w:val="nil"/>
              <w:bottom w:val="single" w:color="auto" w:sz="4" w:space="0"/>
              <w:right w:val="single" w:color="auto" w:sz="4" w:space="0"/>
            </w:tcBorders>
            <w:vAlign w:val="bottom"/>
          </w:tcPr>
          <w:p w14:paraId="4FA5A46F">
            <w:pPr>
              <w:widowControl/>
              <w:spacing w:line="240" w:lineRule="auto"/>
              <w:ind w:firstLine="0" w:firstLineChars="0"/>
              <w:jc w:val="center"/>
              <w:rPr>
                <w:sz w:val="22"/>
                <w:szCs w:val="21"/>
              </w:rPr>
            </w:pPr>
            <w:r>
              <w:rPr>
                <w:sz w:val="22"/>
                <w:szCs w:val="21"/>
              </w:rPr>
              <w:t xml:space="preserve">1.81 </w:t>
            </w:r>
          </w:p>
        </w:tc>
        <w:tc>
          <w:tcPr>
            <w:tcW w:w="311" w:type="pct"/>
            <w:tcBorders>
              <w:top w:val="single" w:color="auto" w:sz="4" w:space="0"/>
              <w:left w:val="nil"/>
              <w:bottom w:val="single" w:color="auto" w:sz="4" w:space="0"/>
              <w:right w:val="single" w:color="auto" w:sz="4" w:space="0"/>
            </w:tcBorders>
            <w:vAlign w:val="bottom"/>
          </w:tcPr>
          <w:p w14:paraId="20A2114A">
            <w:pPr>
              <w:widowControl/>
              <w:spacing w:line="240" w:lineRule="auto"/>
              <w:ind w:firstLine="0" w:firstLineChars="0"/>
              <w:jc w:val="center"/>
              <w:rPr>
                <w:sz w:val="22"/>
                <w:szCs w:val="21"/>
              </w:rPr>
            </w:pPr>
            <w:r>
              <w:rPr>
                <w:sz w:val="22"/>
                <w:szCs w:val="21"/>
              </w:rPr>
              <w:t xml:space="preserve">2.36 </w:t>
            </w:r>
          </w:p>
        </w:tc>
        <w:tc>
          <w:tcPr>
            <w:tcW w:w="248" w:type="pct"/>
            <w:tcBorders>
              <w:top w:val="single" w:color="auto" w:sz="4" w:space="0"/>
              <w:left w:val="nil"/>
              <w:bottom w:val="single" w:color="auto" w:sz="4" w:space="0"/>
              <w:right w:val="nil"/>
            </w:tcBorders>
            <w:vAlign w:val="bottom"/>
          </w:tcPr>
          <w:p w14:paraId="047E0AFE">
            <w:pPr>
              <w:widowControl/>
              <w:spacing w:line="240" w:lineRule="auto"/>
              <w:ind w:firstLine="0" w:firstLineChars="0"/>
              <w:jc w:val="center"/>
              <w:rPr>
                <w:sz w:val="22"/>
                <w:szCs w:val="21"/>
              </w:rPr>
            </w:pPr>
            <w:r>
              <w:rPr>
                <w:sz w:val="22"/>
                <w:szCs w:val="21"/>
              </w:rPr>
              <w:t xml:space="preserve">1.53 </w:t>
            </w:r>
          </w:p>
        </w:tc>
      </w:tr>
      <w:tr w14:paraId="21C1FC40">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4" w:space="0"/>
              <w:right w:val="single" w:color="auto" w:sz="4" w:space="0"/>
            </w:tcBorders>
            <w:vAlign w:val="center"/>
          </w:tcPr>
          <w:p w14:paraId="120F0F77">
            <w:pPr>
              <w:widowControl/>
              <w:spacing w:line="240" w:lineRule="auto"/>
              <w:ind w:firstLine="0" w:firstLineChars="0"/>
              <w:jc w:val="center"/>
              <w:rPr>
                <w:rFonts w:cs="Times New Roman"/>
                <w:sz w:val="21"/>
              </w:rPr>
            </w:pPr>
            <w:r>
              <w:rPr>
                <w:rFonts w:cs="Times New Roman"/>
                <w:sz w:val="21"/>
                <w:lang w:bidi="ar"/>
              </w:rPr>
              <w:t>五月</w:t>
            </w:r>
          </w:p>
        </w:tc>
        <w:tc>
          <w:tcPr>
            <w:tcW w:w="247" w:type="pct"/>
            <w:tcBorders>
              <w:top w:val="single" w:color="auto" w:sz="4" w:space="0"/>
              <w:left w:val="nil"/>
              <w:bottom w:val="single" w:color="auto" w:sz="4" w:space="0"/>
              <w:right w:val="single" w:color="auto" w:sz="4" w:space="0"/>
            </w:tcBorders>
            <w:vAlign w:val="bottom"/>
          </w:tcPr>
          <w:p w14:paraId="66D10598">
            <w:pPr>
              <w:widowControl/>
              <w:spacing w:line="240" w:lineRule="auto"/>
              <w:ind w:firstLine="0" w:firstLineChars="0"/>
              <w:jc w:val="center"/>
              <w:rPr>
                <w:sz w:val="22"/>
                <w:szCs w:val="21"/>
              </w:rPr>
            </w:pPr>
            <w:r>
              <w:rPr>
                <w:sz w:val="22"/>
                <w:szCs w:val="21"/>
              </w:rPr>
              <w:t xml:space="preserve">10.62 </w:t>
            </w:r>
          </w:p>
        </w:tc>
        <w:tc>
          <w:tcPr>
            <w:tcW w:w="280" w:type="pct"/>
            <w:tcBorders>
              <w:top w:val="single" w:color="auto" w:sz="4" w:space="0"/>
              <w:left w:val="nil"/>
              <w:bottom w:val="single" w:color="auto" w:sz="4" w:space="0"/>
              <w:right w:val="single" w:color="auto" w:sz="4" w:space="0"/>
            </w:tcBorders>
            <w:vAlign w:val="bottom"/>
          </w:tcPr>
          <w:p w14:paraId="7BD08F5A">
            <w:pPr>
              <w:widowControl/>
              <w:spacing w:line="240" w:lineRule="auto"/>
              <w:ind w:firstLine="0" w:firstLineChars="0"/>
              <w:jc w:val="center"/>
              <w:rPr>
                <w:sz w:val="22"/>
                <w:szCs w:val="21"/>
              </w:rPr>
            </w:pPr>
            <w:r>
              <w:rPr>
                <w:sz w:val="22"/>
                <w:szCs w:val="21"/>
              </w:rPr>
              <w:t xml:space="preserve">9.41 </w:t>
            </w:r>
          </w:p>
        </w:tc>
        <w:tc>
          <w:tcPr>
            <w:tcW w:w="227" w:type="pct"/>
            <w:tcBorders>
              <w:top w:val="single" w:color="auto" w:sz="4" w:space="0"/>
              <w:left w:val="nil"/>
              <w:bottom w:val="single" w:color="auto" w:sz="4" w:space="0"/>
              <w:right w:val="single" w:color="auto" w:sz="4" w:space="0"/>
            </w:tcBorders>
            <w:vAlign w:val="bottom"/>
          </w:tcPr>
          <w:p w14:paraId="0B18688F">
            <w:pPr>
              <w:widowControl/>
              <w:spacing w:line="240" w:lineRule="auto"/>
              <w:ind w:firstLine="0" w:firstLineChars="0"/>
              <w:jc w:val="center"/>
              <w:rPr>
                <w:sz w:val="22"/>
                <w:szCs w:val="21"/>
              </w:rPr>
            </w:pPr>
            <w:r>
              <w:rPr>
                <w:sz w:val="22"/>
                <w:szCs w:val="21"/>
              </w:rPr>
              <w:t xml:space="preserve">9.01 </w:t>
            </w:r>
          </w:p>
        </w:tc>
        <w:tc>
          <w:tcPr>
            <w:tcW w:w="275" w:type="pct"/>
            <w:tcBorders>
              <w:top w:val="single" w:color="auto" w:sz="4" w:space="0"/>
              <w:left w:val="nil"/>
              <w:bottom w:val="single" w:color="auto" w:sz="4" w:space="0"/>
              <w:right w:val="single" w:color="auto" w:sz="4" w:space="0"/>
            </w:tcBorders>
            <w:vAlign w:val="bottom"/>
          </w:tcPr>
          <w:p w14:paraId="426FE8FA">
            <w:pPr>
              <w:widowControl/>
              <w:spacing w:line="240" w:lineRule="auto"/>
              <w:ind w:firstLine="0" w:firstLineChars="0"/>
              <w:jc w:val="center"/>
              <w:rPr>
                <w:sz w:val="22"/>
                <w:szCs w:val="21"/>
              </w:rPr>
            </w:pPr>
            <w:r>
              <w:rPr>
                <w:sz w:val="22"/>
                <w:szCs w:val="21"/>
              </w:rPr>
              <w:t xml:space="preserve">9.95 </w:t>
            </w:r>
          </w:p>
        </w:tc>
        <w:tc>
          <w:tcPr>
            <w:tcW w:w="247" w:type="pct"/>
            <w:tcBorders>
              <w:top w:val="single" w:color="auto" w:sz="4" w:space="0"/>
              <w:left w:val="nil"/>
              <w:bottom w:val="single" w:color="auto" w:sz="4" w:space="0"/>
              <w:right w:val="single" w:color="auto" w:sz="4" w:space="0"/>
            </w:tcBorders>
            <w:vAlign w:val="bottom"/>
          </w:tcPr>
          <w:p w14:paraId="5A498D0B">
            <w:pPr>
              <w:widowControl/>
              <w:spacing w:line="240" w:lineRule="auto"/>
              <w:ind w:firstLine="0" w:firstLineChars="0"/>
              <w:jc w:val="center"/>
              <w:rPr>
                <w:sz w:val="22"/>
                <w:szCs w:val="21"/>
              </w:rPr>
            </w:pPr>
            <w:r>
              <w:rPr>
                <w:sz w:val="22"/>
                <w:szCs w:val="21"/>
              </w:rPr>
              <w:t xml:space="preserve">22.18 </w:t>
            </w:r>
          </w:p>
        </w:tc>
        <w:tc>
          <w:tcPr>
            <w:tcW w:w="260" w:type="pct"/>
            <w:tcBorders>
              <w:top w:val="single" w:color="auto" w:sz="4" w:space="0"/>
              <w:left w:val="nil"/>
              <w:bottom w:val="single" w:color="auto" w:sz="4" w:space="0"/>
              <w:right w:val="single" w:color="auto" w:sz="4" w:space="0"/>
            </w:tcBorders>
            <w:vAlign w:val="bottom"/>
          </w:tcPr>
          <w:p w14:paraId="52B4D11C">
            <w:pPr>
              <w:widowControl/>
              <w:spacing w:line="240" w:lineRule="auto"/>
              <w:ind w:firstLine="0" w:firstLineChars="0"/>
              <w:jc w:val="center"/>
              <w:rPr>
                <w:sz w:val="22"/>
                <w:szCs w:val="21"/>
              </w:rPr>
            </w:pPr>
            <w:r>
              <w:rPr>
                <w:sz w:val="22"/>
                <w:szCs w:val="21"/>
              </w:rPr>
              <w:t xml:space="preserve">5.91 </w:t>
            </w:r>
          </w:p>
        </w:tc>
        <w:tc>
          <w:tcPr>
            <w:tcW w:w="227" w:type="pct"/>
            <w:tcBorders>
              <w:top w:val="single" w:color="auto" w:sz="4" w:space="0"/>
              <w:left w:val="nil"/>
              <w:bottom w:val="single" w:color="auto" w:sz="4" w:space="0"/>
              <w:right w:val="single" w:color="auto" w:sz="4" w:space="0"/>
            </w:tcBorders>
            <w:vAlign w:val="bottom"/>
          </w:tcPr>
          <w:p w14:paraId="7DC71182">
            <w:pPr>
              <w:widowControl/>
              <w:spacing w:line="240" w:lineRule="auto"/>
              <w:ind w:firstLine="0" w:firstLineChars="0"/>
              <w:jc w:val="center"/>
              <w:rPr>
                <w:sz w:val="22"/>
                <w:szCs w:val="21"/>
              </w:rPr>
            </w:pPr>
            <w:r>
              <w:rPr>
                <w:sz w:val="22"/>
                <w:szCs w:val="21"/>
              </w:rPr>
              <w:t xml:space="preserve">4.30 </w:t>
            </w:r>
          </w:p>
        </w:tc>
        <w:tc>
          <w:tcPr>
            <w:tcW w:w="250" w:type="pct"/>
            <w:tcBorders>
              <w:top w:val="single" w:color="auto" w:sz="4" w:space="0"/>
              <w:left w:val="nil"/>
              <w:bottom w:val="single" w:color="auto" w:sz="4" w:space="0"/>
              <w:right w:val="single" w:color="auto" w:sz="4" w:space="0"/>
            </w:tcBorders>
            <w:vAlign w:val="bottom"/>
          </w:tcPr>
          <w:p w14:paraId="58F7AF79">
            <w:pPr>
              <w:widowControl/>
              <w:spacing w:line="240" w:lineRule="auto"/>
              <w:ind w:firstLine="0" w:firstLineChars="0"/>
              <w:jc w:val="center"/>
              <w:rPr>
                <w:sz w:val="22"/>
                <w:szCs w:val="21"/>
              </w:rPr>
            </w:pPr>
            <w:r>
              <w:rPr>
                <w:sz w:val="22"/>
                <w:szCs w:val="21"/>
              </w:rPr>
              <w:t xml:space="preserve">6.72 </w:t>
            </w:r>
          </w:p>
        </w:tc>
        <w:tc>
          <w:tcPr>
            <w:tcW w:w="227" w:type="pct"/>
            <w:tcBorders>
              <w:top w:val="single" w:color="auto" w:sz="4" w:space="0"/>
              <w:left w:val="nil"/>
              <w:bottom w:val="single" w:color="auto" w:sz="4" w:space="0"/>
              <w:right w:val="single" w:color="auto" w:sz="4" w:space="0"/>
            </w:tcBorders>
            <w:vAlign w:val="bottom"/>
          </w:tcPr>
          <w:p w14:paraId="3113898D">
            <w:pPr>
              <w:widowControl/>
              <w:spacing w:line="240" w:lineRule="auto"/>
              <w:ind w:firstLine="0" w:firstLineChars="0"/>
              <w:jc w:val="center"/>
              <w:rPr>
                <w:sz w:val="22"/>
                <w:szCs w:val="21"/>
              </w:rPr>
            </w:pPr>
            <w:r>
              <w:rPr>
                <w:sz w:val="22"/>
                <w:szCs w:val="21"/>
              </w:rPr>
              <w:t xml:space="preserve">5.11 </w:t>
            </w:r>
          </w:p>
        </w:tc>
        <w:tc>
          <w:tcPr>
            <w:tcW w:w="280" w:type="pct"/>
            <w:tcBorders>
              <w:top w:val="single" w:color="auto" w:sz="4" w:space="0"/>
              <w:left w:val="nil"/>
              <w:bottom w:val="single" w:color="auto" w:sz="4" w:space="0"/>
              <w:right w:val="single" w:color="auto" w:sz="4" w:space="0"/>
            </w:tcBorders>
            <w:vAlign w:val="bottom"/>
          </w:tcPr>
          <w:p w14:paraId="5590C2D5">
            <w:pPr>
              <w:widowControl/>
              <w:spacing w:line="240" w:lineRule="auto"/>
              <w:ind w:firstLine="0" w:firstLineChars="0"/>
              <w:jc w:val="center"/>
              <w:rPr>
                <w:sz w:val="22"/>
                <w:szCs w:val="21"/>
              </w:rPr>
            </w:pPr>
            <w:r>
              <w:rPr>
                <w:sz w:val="22"/>
                <w:szCs w:val="21"/>
              </w:rPr>
              <w:t xml:space="preserve">3.36 </w:t>
            </w:r>
          </w:p>
        </w:tc>
        <w:tc>
          <w:tcPr>
            <w:tcW w:w="244" w:type="pct"/>
            <w:tcBorders>
              <w:top w:val="single" w:color="auto" w:sz="4" w:space="0"/>
              <w:left w:val="nil"/>
              <w:bottom w:val="single" w:color="auto" w:sz="4" w:space="0"/>
              <w:right w:val="single" w:color="auto" w:sz="4" w:space="0"/>
            </w:tcBorders>
            <w:vAlign w:val="bottom"/>
          </w:tcPr>
          <w:p w14:paraId="2D8F52B3">
            <w:pPr>
              <w:widowControl/>
              <w:spacing w:line="240" w:lineRule="auto"/>
              <w:ind w:firstLine="0" w:firstLineChars="0"/>
              <w:jc w:val="center"/>
              <w:rPr>
                <w:sz w:val="22"/>
                <w:szCs w:val="21"/>
              </w:rPr>
            </w:pPr>
            <w:r>
              <w:rPr>
                <w:sz w:val="22"/>
                <w:szCs w:val="21"/>
              </w:rPr>
              <w:t xml:space="preserve">2.42 </w:t>
            </w:r>
          </w:p>
        </w:tc>
        <w:tc>
          <w:tcPr>
            <w:tcW w:w="320" w:type="pct"/>
            <w:tcBorders>
              <w:top w:val="single" w:color="auto" w:sz="4" w:space="0"/>
              <w:left w:val="nil"/>
              <w:bottom w:val="single" w:color="auto" w:sz="4" w:space="0"/>
              <w:right w:val="single" w:color="auto" w:sz="4" w:space="0"/>
            </w:tcBorders>
            <w:vAlign w:val="bottom"/>
          </w:tcPr>
          <w:p w14:paraId="6E647763">
            <w:pPr>
              <w:widowControl/>
              <w:spacing w:line="240" w:lineRule="auto"/>
              <w:ind w:firstLine="0" w:firstLineChars="0"/>
              <w:jc w:val="center"/>
              <w:rPr>
                <w:sz w:val="22"/>
                <w:szCs w:val="21"/>
              </w:rPr>
            </w:pPr>
            <w:r>
              <w:rPr>
                <w:sz w:val="22"/>
                <w:szCs w:val="21"/>
              </w:rPr>
              <w:t xml:space="preserve">2.15 </w:t>
            </w:r>
          </w:p>
        </w:tc>
        <w:tc>
          <w:tcPr>
            <w:tcW w:w="227" w:type="pct"/>
            <w:tcBorders>
              <w:top w:val="single" w:color="auto" w:sz="4" w:space="0"/>
              <w:left w:val="nil"/>
              <w:bottom w:val="single" w:color="auto" w:sz="4" w:space="0"/>
              <w:right w:val="single" w:color="auto" w:sz="4" w:space="0"/>
            </w:tcBorders>
            <w:vAlign w:val="bottom"/>
          </w:tcPr>
          <w:p w14:paraId="1F45136B">
            <w:pPr>
              <w:widowControl/>
              <w:spacing w:line="240" w:lineRule="auto"/>
              <w:ind w:firstLine="0" w:firstLineChars="0"/>
              <w:jc w:val="center"/>
              <w:rPr>
                <w:sz w:val="22"/>
                <w:szCs w:val="21"/>
              </w:rPr>
            </w:pPr>
            <w:r>
              <w:rPr>
                <w:sz w:val="22"/>
                <w:szCs w:val="21"/>
              </w:rPr>
              <w:t xml:space="preserve">3.23 </w:t>
            </w:r>
          </w:p>
        </w:tc>
        <w:tc>
          <w:tcPr>
            <w:tcW w:w="337" w:type="pct"/>
            <w:tcBorders>
              <w:top w:val="single" w:color="auto" w:sz="4" w:space="0"/>
              <w:left w:val="nil"/>
              <w:bottom w:val="single" w:color="auto" w:sz="4" w:space="0"/>
              <w:right w:val="single" w:color="auto" w:sz="4" w:space="0"/>
            </w:tcBorders>
            <w:vAlign w:val="bottom"/>
          </w:tcPr>
          <w:p w14:paraId="3806AC7D">
            <w:pPr>
              <w:widowControl/>
              <w:spacing w:line="240" w:lineRule="auto"/>
              <w:ind w:firstLine="0" w:firstLineChars="0"/>
              <w:jc w:val="center"/>
              <w:rPr>
                <w:sz w:val="22"/>
                <w:szCs w:val="21"/>
              </w:rPr>
            </w:pPr>
            <w:r>
              <w:rPr>
                <w:sz w:val="22"/>
                <w:szCs w:val="21"/>
              </w:rPr>
              <w:t xml:space="preserve">1.34 </w:t>
            </w:r>
          </w:p>
        </w:tc>
        <w:tc>
          <w:tcPr>
            <w:tcW w:w="248" w:type="pct"/>
            <w:tcBorders>
              <w:top w:val="single" w:color="auto" w:sz="4" w:space="0"/>
              <w:left w:val="nil"/>
              <w:bottom w:val="single" w:color="auto" w:sz="4" w:space="0"/>
              <w:right w:val="single" w:color="auto" w:sz="4" w:space="0"/>
            </w:tcBorders>
            <w:vAlign w:val="bottom"/>
          </w:tcPr>
          <w:p w14:paraId="73140F39">
            <w:pPr>
              <w:widowControl/>
              <w:spacing w:line="240" w:lineRule="auto"/>
              <w:ind w:firstLine="0" w:firstLineChars="0"/>
              <w:jc w:val="center"/>
              <w:rPr>
                <w:sz w:val="22"/>
                <w:szCs w:val="21"/>
              </w:rPr>
            </w:pPr>
            <w:r>
              <w:rPr>
                <w:sz w:val="22"/>
                <w:szCs w:val="21"/>
              </w:rPr>
              <w:t xml:space="preserve">0.54 </w:t>
            </w:r>
          </w:p>
        </w:tc>
        <w:tc>
          <w:tcPr>
            <w:tcW w:w="311" w:type="pct"/>
            <w:tcBorders>
              <w:top w:val="single" w:color="auto" w:sz="4" w:space="0"/>
              <w:left w:val="nil"/>
              <w:bottom w:val="single" w:color="auto" w:sz="4" w:space="0"/>
              <w:right w:val="single" w:color="auto" w:sz="4" w:space="0"/>
            </w:tcBorders>
            <w:vAlign w:val="bottom"/>
          </w:tcPr>
          <w:p w14:paraId="6398F969">
            <w:pPr>
              <w:widowControl/>
              <w:spacing w:line="240" w:lineRule="auto"/>
              <w:ind w:firstLine="0" w:firstLineChars="0"/>
              <w:jc w:val="center"/>
              <w:rPr>
                <w:sz w:val="22"/>
                <w:szCs w:val="21"/>
              </w:rPr>
            </w:pPr>
            <w:r>
              <w:rPr>
                <w:sz w:val="22"/>
                <w:szCs w:val="21"/>
              </w:rPr>
              <w:t xml:space="preserve">1.88 </w:t>
            </w:r>
          </w:p>
        </w:tc>
        <w:tc>
          <w:tcPr>
            <w:tcW w:w="248" w:type="pct"/>
            <w:tcBorders>
              <w:top w:val="single" w:color="auto" w:sz="4" w:space="0"/>
              <w:left w:val="nil"/>
              <w:bottom w:val="single" w:color="auto" w:sz="4" w:space="0"/>
              <w:right w:val="nil"/>
            </w:tcBorders>
            <w:vAlign w:val="bottom"/>
          </w:tcPr>
          <w:p w14:paraId="7EA52D26">
            <w:pPr>
              <w:widowControl/>
              <w:spacing w:line="240" w:lineRule="auto"/>
              <w:ind w:firstLine="0" w:firstLineChars="0"/>
              <w:jc w:val="center"/>
              <w:rPr>
                <w:sz w:val="22"/>
                <w:szCs w:val="21"/>
              </w:rPr>
            </w:pPr>
            <w:r>
              <w:rPr>
                <w:sz w:val="22"/>
                <w:szCs w:val="21"/>
              </w:rPr>
              <w:t xml:space="preserve">1.88 </w:t>
            </w:r>
          </w:p>
        </w:tc>
      </w:tr>
      <w:tr w14:paraId="7F0F1E3C">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4" w:space="0"/>
              <w:right w:val="single" w:color="auto" w:sz="4" w:space="0"/>
            </w:tcBorders>
            <w:vAlign w:val="center"/>
          </w:tcPr>
          <w:p w14:paraId="29F6D707">
            <w:pPr>
              <w:widowControl/>
              <w:spacing w:line="240" w:lineRule="auto"/>
              <w:ind w:firstLine="0" w:firstLineChars="0"/>
              <w:jc w:val="center"/>
              <w:rPr>
                <w:rFonts w:cs="Times New Roman"/>
                <w:sz w:val="21"/>
              </w:rPr>
            </w:pPr>
            <w:r>
              <w:rPr>
                <w:rFonts w:cs="Times New Roman"/>
                <w:sz w:val="21"/>
                <w:lang w:bidi="ar"/>
              </w:rPr>
              <w:t>六月</w:t>
            </w:r>
          </w:p>
        </w:tc>
        <w:tc>
          <w:tcPr>
            <w:tcW w:w="247" w:type="pct"/>
            <w:tcBorders>
              <w:top w:val="single" w:color="auto" w:sz="4" w:space="0"/>
              <w:left w:val="nil"/>
              <w:bottom w:val="single" w:color="auto" w:sz="4" w:space="0"/>
              <w:right w:val="single" w:color="auto" w:sz="4" w:space="0"/>
            </w:tcBorders>
            <w:vAlign w:val="bottom"/>
          </w:tcPr>
          <w:p w14:paraId="7DA3EEB9">
            <w:pPr>
              <w:widowControl/>
              <w:spacing w:line="240" w:lineRule="auto"/>
              <w:ind w:firstLine="0" w:firstLineChars="0"/>
              <w:jc w:val="center"/>
              <w:rPr>
                <w:sz w:val="22"/>
                <w:szCs w:val="21"/>
              </w:rPr>
            </w:pPr>
            <w:r>
              <w:rPr>
                <w:sz w:val="22"/>
                <w:szCs w:val="21"/>
              </w:rPr>
              <w:t xml:space="preserve">5.56 </w:t>
            </w:r>
          </w:p>
        </w:tc>
        <w:tc>
          <w:tcPr>
            <w:tcW w:w="280" w:type="pct"/>
            <w:tcBorders>
              <w:top w:val="single" w:color="auto" w:sz="4" w:space="0"/>
              <w:left w:val="nil"/>
              <w:bottom w:val="single" w:color="auto" w:sz="4" w:space="0"/>
              <w:right w:val="single" w:color="auto" w:sz="4" w:space="0"/>
            </w:tcBorders>
            <w:vAlign w:val="bottom"/>
          </w:tcPr>
          <w:p w14:paraId="150A1E7A">
            <w:pPr>
              <w:widowControl/>
              <w:spacing w:line="240" w:lineRule="auto"/>
              <w:ind w:firstLine="0" w:firstLineChars="0"/>
              <w:jc w:val="center"/>
              <w:rPr>
                <w:sz w:val="22"/>
                <w:szCs w:val="21"/>
              </w:rPr>
            </w:pPr>
            <w:r>
              <w:rPr>
                <w:sz w:val="22"/>
                <w:szCs w:val="21"/>
              </w:rPr>
              <w:t xml:space="preserve">5.83 </w:t>
            </w:r>
          </w:p>
        </w:tc>
        <w:tc>
          <w:tcPr>
            <w:tcW w:w="227" w:type="pct"/>
            <w:tcBorders>
              <w:top w:val="single" w:color="auto" w:sz="4" w:space="0"/>
              <w:left w:val="nil"/>
              <w:bottom w:val="single" w:color="auto" w:sz="4" w:space="0"/>
              <w:right w:val="single" w:color="auto" w:sz="4" w:space="0"/>
            </w:tcBorders>
            <w:vAlign w:val="bottom"/>
          </w:tcPr>
          <w:p w14:paraId="403FFE1F">
            <w:pPr>
              <w:widowControl/>
              <w:spacing w:line="240" w:lineRule="auto"/>
              <w:ind w:firstLine="0" w:firstLineChars="0"/>
              <w:jc w:val="center"/>
              <w:rPr>
                <w:sz w:val="22"/>
                <w:szCs w:val="21"/>
              </w:rPr>
            </w:pPr>
            <w:r>
              <w:rPr>
                <w:sz w:val="22"/>
                <w:szCs w:val="21"/>
              </w:rPr>
              <w:t xml:space="preserve">9.31 </w:t>
            </w:r>
          </w:p>
        </w:tc>
        <w:tc>
          <w:tcPr>
            <w:tcW w:w="275" w:type="pct"/>
            <w:tcBorders>
              <w:top w:val="single" w:color="auto" w:sz="4" w:space="0"/>
              <w:left w:val="nil"/>
              <w:bottom w:val="single" w:color="auto" w:sz="4" w:space="0"/>
              <w:right w:val="single" w:color="auto" w:sz="4" w:space="0"/>
            </w:tcBorders>
            <w:vAlign w:val="bottom"/>
          </w:tcPr>
          <w:p w14:paraId="7204AFE5">
            <w:pPr>
              <w:widowControl/>
              <w:spacing w:line="240" w:lineRule="auto"/>
              <w:ind w:firstLine="0" w:firstLineChars="0"/>
              <w:jc w:val="center"/>
              <w:rPr>
                <w:sz w:val="22"/>
                <w:szCs w:val="21"/>
              </w:rPr>
            </w:pPr>
            <w:r>
              <w:rPr>
                <w:sz w:val="22"/>
                <w:szCs w:val="21"/>
              </w:rPr>
              <w:t xml:space="preserve">6.39 </w:t>
            </w:r>
          </w:p>
        </w:tc>
        <w:tc>
          <w:tcPr>
            <w:tcW w:w="247" w:type="pct"/>
            <w:tcBorders>
              <w:top w:val="single" w:color="auto" w:sz="4" w:space="0"/>
              <w:left w:val="nil"/>
              <w:bottom w:val="single" w:color="auto" w:sz="4" w:space="0"/>
              <w:right w:val="single" w:color="auto" w:sz="4" w:space="0"/>
            </w:tcBorders>
            <w:vAlign w:val="bottom"/>
          </w:tcPr>
          <w:p w14:paraId="38DCCCB8">
            <w:pPr>
              <w:widowControl/>
              <w:spacing w:line="240" w:lineRule="auto"/>
              <w:ind w:firstLine="0" w:firstLineChars="0"/>
              <w:jc w:val="center"/>
              <w:rPr>
                <w:sz w:val="22"/>
                <w:szCs w:val="21"/>
              </w:rPr>
            </w:pPr>
            <w:r>
              <w:rPr>
                <w:sz w:val="22"/>
                <w:szCs w:val="21"/>
              </w:rPr>
              <w:t xml:space="preserve">24.86 </w:t>
            </w:r>
          </w:p>
        </w:tc>
        <w:tc>
          <w:tcPr>
            <w:tcW w:w="260" w:type="pct"/>
            <w:tcBorders>
              <w:top w:val="single" w:color="auto" w:sz="4" w:space="0"/>
              <w:left w:val="nil"/>
              <w:bottom w:val="single" w:color="auto" w:sz="4" w:space="0"/>
              <w:right w:val="single" w:color="auto" w:sz="4" w:space="0"/>
            </w:tcBorders>
            <w:vAlign w:val="bottom"/>
          </w:tcPr>
          <w:p w14:paraId="09A6714F">
            <w:pPr>
              <w:widowControl/>
              <w:spacing w:line="240" w:lineRule="auto"/>
              <w:ind w:firstLine="0" w:firstLineChars="0"/>
              <w:jc w:val="center"/>
              <w:rPr>
                <w:sz w:val="22"/>
                <w:szCs w:val="21"/>
              </w:rPr>
            </w:pPr>
            <w:r>
              <w:rPr>
                <w:sz w:val="22"/>
                <w:szCs w:val="21"/>
              </w:rPr>
              <w:t xml:space="preserve">7.22 </w:t>
            </w:r>
          </w:p>
        </w:tc>
        <w:tc>
          <w:tcPr>
            <w:tcW w:w="227" w:type="pct"/>
            <w:tcBorders>
              <w:top w:val="single" w:color="auto" w:sz="4" w:space="0"/>
              <w:left w:val="nil"/>
              <w:bottom w:val="single" w:color="auto" w:sz="4" w:space="0"/>
              <w:right w:val="single" w:color="auto" w:sz="4" w:space="0"/>
            </w:tcBorders>
            <w:vAlign w:val="bottom"/>
          </w:tcPr>
          <w:p w14:paraId="51559B98">
            <w:pPr>
              <w:widowControl/>
              <w:spacing w:line="240" w:lineRule="auto"/>
              <w:ind w:firstLine="0" w:firstLineChars="0"/>
              <w:jc w:val="center"/>
              <w:rPr>
                <w:sz w:val="22"/>
                <w:szCs w:val="21"/>
              </w:rPr>
            </w:pPr>
            <w:r>
              <w:rPr>
                <w:sz w:val="22"/>
                <w:szCs w:val="21"/>
              </w:rPr>
              <w:t xml:space="preserve">4.31 </w:t>
            </w:r>
          </w:p>
        </w:tc>
        <w:tc>
          <w:tcPr>
            <w:tcW w:w="250" w:type="pct"/>
            <w:tcBorders>
              <w:top w:val="single" w:color="auto" w:sz="4" w:space="0"/>
              <w:left w:val="nil"/>
              <w:bottom w:val="single" w:color="auto" w:sz="4" w:space="0"/>
              <w:right w:val="single" w:color="auto" w:sz="4" w:space="0"/>
            </w:tcBorders>
            <w:vAlign w:val="bottom"/>
          </w:tcPr>
          <w:p w14:paraId="5C3F0363">
            <w:pPr>
              <w:widowControl/>
              <w:spacing w:line="240" w:lineRule="auto"/>
              <w:ind w:firstLine="0" w:firstLineChars="0"/>
              <w:jc w:val="center"/>
              <w:rPr>
                <w:sz w:val="22"/>
                <w:szCs w:val="21"/>
              </w:rPr>
            </w:pPr>
            <w:r>
              <w:rPr>
                <w:sz w:val="22"/>
                <w:szCs w:val="21"/>
              </w:rPr>
              <w:t xml:space="preserve">10.97 </w:t>
            </w:r>
          </w:p>
        </w:tc>
        <w:tc>
          <w:tcPr>
            <w:tcW w:w="227" w:type="pct"/>
            <w:tcBorders>
              <w:top w:val="single" w:color="auto" w:sz="4" w:space="0"/>
              <w:left w:val="nil"/>
              <w:bottom w:val="single" w:color="auto" w:sz="4" w:space="0"/>
              <w:right w:val="single" w:color="auto" w:sz="4" w:space="0"/>
            </w:tcBorders>
            <w:vAlign w:val="bottom"/>
          </w:tcPr>
          <w:p w14:paraId="7871DFC0">
            <w:pPr>
              <w:widowControl/>
              <w:spacing w:line="240" w:lineRule="auto"/>
              <w:ind w:firstLine="0" w:firstLineChars="0"/>
              <w:jc w:val="center"/>
              <w:rPr>
                <w:sz w:val="22"/>
                <w:szCs w:val="21"/>
              </w:rPr>
            </w:pPr>
            <w:r>
              <w:rPr>
                <w:sz w:val="22"/>
                <w:szCs w:val="21"/>
              </w:rPr>
              <w:t xml:space="preserve">8.06 </w:t>
            </w:r>
          </w:p>
        </w:tc>
        <w:tc>
          <w:tcPr>
            <w:tcW w:w="280" w:type="pct"/>
            <w:tcBorders>
              <w:top w:val="single" w:color="auto" w:sz="4" w:space="0"/>
              <w:left w:val="nil"/>
              <w:bottom w:val="single" w:color="auto" w:sz="4" w:space="0"/>
              <w:right w:val="single" w:color="auto" w:sz="4" w:space="0"/>
            </w:tcBorders>
            <w:vAlign w:val="bottom"/>
          </w:tcPr>
          <w:p w14:paraId="43A1D371">
            <w:pPr>
              <w:widowControl/>
              <w:spacing w:line="240" w:lineRule="auto"/>
              <w:ind w:firstLine="0" w:firstLineChars="0"/>
              <w:jc w:val="center"/>
              <w:rPr>
                <w:sz w:val="22"/>
                <w:szCs w:val="21"/>
              </w:rPr>
            </w:pPr>
            <w:r>
              <w:rPr>
                <w:sz w:val="22"/>
                <w:szCs w:val="21"/>
              </w:rPr>
              <w:t xml:space="preserve">5.69 </w:t>
            </w:r>
          </w:p>
        </w:tc>
        <w:tc>
          <w:tcPr>
            <w:tcW w:w="244" w:type="pct"/>
            <w:tcBorders>
              <w:top w:val="single" w:color="auto" w:sz="4" w:space="0"/>
              <w:left w:val="nil"/>
              <w:bottom w:val="single" w:color="auto" w:sz="4" w:space="0"/>
              <w:right w:val="single" w:color="auto" w:sz="4" w:space="0"/>
            </w:tcBorders>
            <w:vAlign w:val="bottom"/>
          </w:tcPr>
          <w:p w14:paraId="32397848">
            <w:pPr>
              <w:widowControl/>
              <w:spacing w:line="240" w:lineRule="auto"/>
              <w:ind w:firstLine="0" w:firstLineChars="0"/>
              <w:jc w:val="center"/>
              <w:rPr>
                <w:sz w:val="22"/>
                <w:szCs w:val="21"/>
              </w:rPr>
            </w:pPr>
            <w:r>
              <w:rPr>
                <w:sz w:val="22"/>
                <w:szCs w:val="21"/>
              </w:rPr>
              <w:t xml:space="preserve">3.75 </w:t>
            </w:r>
          </w:p>
        </w:tc>
        <w:tc>
          <w:tcPr>
            <w:tcW w:w="320" w:type="pct"/>
            <w:tcBorders>
              <w:top w:val="single" w:color="auto" w:sz="4" w:space="0"/>
              <w:left w:val="nil"/>
              <w:bottom w:val="single" w:color="auto" w:sz="4" w:space="0"/>
              <w:right w:val="single" w:color="auto" w:sz="4" w:space="0"/>
            </w:tcBorders>
            <w:vAlign w:val="bottom"/>
          </w:tcPr>
          <w:p w14:paraId="61C84104">
            <w:pPr>
              <w:widowControl/>
              <w:spacing w:line="240" w:lineRule="auto"/>
              <w:ind w:firstLine="0" w:firstLineChars="0"/>
              <w:jc w:val="center"/>
              <w:rPr>
                <w:sz w:val="22"/>
                <w:szCs w:val="21"/>
              </w:rPr>
            </w:pPr>
            <w:r>
              <w:rPr>
                <w:sz w:val="22"/>
                <w:szCs w:val="21"/>
              </w:rPr>
              <w:t xml:space="preserve">3.06 </w:t>
            </w:r>
          </w:p>
        </w:tc>
        <w:tc>
          <w:tcPr>
            <w:tcW w:w="227" w:type="pct"/>
            <w:tcBorders>
              <w:top w:val="single" w:color="auto" w:sz="4" w:space="0"/>
              <w:left w:val="nil"/>
              <w:bottom w:val="single" w:color="auto" w:sz="4" w:space="0"/>
              <w:right w:val="single" w:color="auto" w:sz="4" w:space="0"/>
            </w:tcBorders>
            <w:vAlign w:val="bottom"/>
          </w:tcPr>
          <w:p w14:paraId="5A730EA4">
            <w:pPr>
              <w:widowControl/>
              <w:spacing w:line="240" w:lineRule="auto"/>
              <w:ind w:firstLine="0" w:firstLineChars="0"/>
              <w:jc w:val="center"/>
              <w:rPr>
                <w:sz w:val="22"/>
                <w:szCs w:val="21"/>
              </w:rPr>
            </w:pPr>
            <w:r>
              <w:rPr>
                <w:sz w:val="22"/>
                <w:szCs w:val="21"/>
              </w:rPr>
              <w:t xml:space="preserve">1.94 </w:t>
            </w:r>
          </w:p>
        </w:tc>
        <w:tc>
          <w:tcPr>
            <w:tcW w:w="337" w:type="pct"/>
            <w:tcBorders>
              <w:top w:val="single" w:color="auto" w:sz="4" w:space="0"/>
              <w:left w:val="nil"/>
              <w:bottom w:val="single" w:color="auto" w:sz="4" w:space="0"/>
              <w:right w:val="single" w:color="auto" w:sz="4" w:space="0"/>
            </w:tcBorders>
            <w:vAlign w:val="bottom"/>
          </w:tcPr>
          <w:p w14:paraId="0B05A1C4">
            <w:pPr>
              <w:widowControl/>
              <w:spacing w:line="240" w:lineRule="auto"/>
              <w:ind w:firstLine="0" w:firstLineChars="0"/>
              <w:jc w:val="center"/>
              <w:rPr>
                <w:sz w:val="22"/>
                <w:szCs w:val="21"/>
              </w:rPr>
            </w:pPr>
            <w:r>
              <w:rPr>
                <w:sz w:val="22"/>
                <w:szCs w:val="21"/>
              </w:rPr>
              <w:t xml:space="preserve">0.83 </w:t>
            </w:r>
          </w:p>
        </w:tc>
        <w:tc>
          <w:tcPr>
            <w:tcW w:w="248" w:type="pct"/>
            <w:tcBorders>
              <w:top w:val="single" w:color="auto" w:sz="4" w:space="0"/>
              <w:left w:val="nil"/>
              <w:bottom w:val="single" w:color="auto" w:sz="4" w:space="0"/>
              <w:right w:val="single" w:color="auto" w:sz="4" w:space="0"/>
            </w:tcBorders>
            <w:vAlign w:val="bottom"/>
          </w:tcPr>
          <w:p w14:paraId="721B9D2A">
            <w:pPr>
              <w:widowControl/>
              <w:spacing w:line="240" w:lineRule="auto"/>
              <w:ind w:firstLine="0" w:firstLineChars="0"/>
              <w:jc w:val="center"/>
              <w:rPr>
                <w:sz w:val="22"/>
                <w:szCs w:val="21"/>
              </w:rPr>
            </w:pPr>
            <w:r>
              <w:rPr>
                <w:sz w:val="22"/>
                <w:szCs w:val="21"/>
              </w:rPr>
              <w:t xml:space="preserve">1.11 </w:t>
            </w:r>
          </w:p>
        </w:tc>
        <w:tc>
          <w:tcPr>
            <w:tcW w:w="311" w:type="pct"/>
            <w:tcBorders>
              <w:top w:val="single" w:color="auto" w:sz="4" w:space="0"/>
              <w:left w:val="nil"/>
              <w:bottom w:val="single" w:color="auto" w:sz="4" w:space="0"/>
              <w:right w:val="single" w:color="auto" w:sz="4" w:space="0"/>
            </w:tcBorders>
            <w:vAlign w:val="bottom"/>
          </w:tcPr>
          <w:p w14:paraId="2869409B">
            <w:pPr>
              <w:widowControl/>
              <w:spacing w:line="240" w:lineRule="auto"/>
              <w:ind w:firstLine="0" w:firstLineChars="0"/>
              <w:jc w:val="center"/>
              <w:rPr>
                <w:sz w:val="22"/>
                <w:szCs w:val="21"/>
              </w:rPr>
            </w:pPr>
            <w:r>
              <w:rPr>
                <w:sz w:val="22"/>
                <w:szCs w:val="21"/>
              </w:rPr>
              <w:t xml:space="preserve">0.83 </w:t>
            </w:r>
          </w:p>
        </w:tc>
        <w:tc>
          <w:tcPr>
            <w:tcW w:w="248" w:type="pct"/>
            <w:tcBorders>
              <w:top w:val="single" w:color="auto" w:sz="4" w:space="0"/>
              <w:left w:val="nil"/>
              <w:bottom w:val="single" w:color="auto" w:sz="4" w:space="0"/>
              <w:right w:val="nil"/>
            </w:tcBorders>
            <w:vAlign w:val="bottom"/>
          </w:tcPr>
          <w:p w14:paraId="68E046F5">
            <w:pPr>
              <w:widowControl/>
              <w:spacing w:line="240" w:lineRule="auto"/>
              <w:ind w:firstLine="0" w:firstLineChars="0"/>
              <w:jc w:val="center"/>
              <w:rPr>
                <w:sz w:val="22"/>
                <w:szCs w:val="21"/>
              </w:rPr>
            </w:pPr>
            <w:r>
              <w:rPr>
                <w:sz w:val="22"/>
                <w:szCs w:val="21"/>
              </w:rPr>
              <w:t xml:space="preserve">0.28 </w:t>
            </w:r>
          </w:p>
        </w:tc>
      </w:tr>
      <w:tr w14:paraId="38338E2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4" w:space="0"/>
              <w:right w:val="single" w:color="auto" w:sz="4" w:space="0"/>
            </w:tcBorders>
            <w:vAlign w:val="center"/>
          </w:tcPr>
          <w:p w14:paraId="0207DFF5">
            <w:pPr>
              <w:widowControl/>
              <w:spacing w:line="240" w:lineRule="auto"/>
              <w:ind w:firstLine="0" w:firstLineChars="0"/>
              <w:jc w:val="center"/>
              <w:rPr>
                <w:rFonts w:cs="Times New Roman"/>
                <w:sz w:val="21"/>
              </w:rPr>
            </w:pPr>
            <w:r>
              <w:rPr>
                <w:rFonts w:cs="Times New Roman"/>
                <w:sz w:val="21"/>
                <w:lang w:bidi="ar"/>
              </w:rPr>
              <w:t>七月</w:t>
            </w:r>
          </w:p>
        </w:tc>
        <w:tc>
          <w:tcPr>
            <w:tcW w:w="247" w:type="pct"/>
            <w:tcBorders>
              <w:top w:val="single" w:color="auto" w:sz="4" w:space="0"/>
              <w:left w:val="nil"/>
              <w:bottom w:val="single" w:color="auto" w:sz="4" w:space="0"/>
              <w:right w:val="single" w:color="auto" w:sz="4" w:space="0"/>
            </w:tcBorders>
            <w:vAlign w:val="bottom"/>
          </w:tcPr>
          <w:p w14:paraId="03276CBC">
            <w:pPr>
              <w:widowControl/>
              <w:spacing w:line="240" w:lineRule="auto"/>
              <w:ind w:firstLine="0" w:firstLineChars="0"/>
              <w:jc w:val="center"/>
              <w:rPr>
                <w:sz w:val="22"/>
                <w:szCs w:val="21"/>
              </w:rPr>
            </w:pPr>
            <w:r>
              <w:rPr>
                <w:sz w:val="22"/>
                <w:szCs w:val="21"/>
              </w:rPr>
              <w:t xml:space="preserve">5.11 </w:t>
            </w:r>
          </w:p>
        </w:tc>
        <w:tc>
          <w:tcPr>
            <w:tcW w:w="280" w:type="pct"/>
            <w:tcBorders>
              <w:top w:val="single" w:color="auto" w:sz="4" w:space="0"/>
              <w:left w:val="nil"/>
              <w:bottom w:val="single" w:color="auto" w:sz="4" w:space="0"/>
              <w:right w:val="single" w:color="auto" w:sz="4" w:space="0"/>
            </w:tcBorders>
            <w:vAlign w:val="bottom"/>
          </w:tcPr>
          <w:p w14:paraId="1A831AA7">
            <w:pPr>
              <w:widowControl/>
              <w:spacing w:line="240" w:lineRule="auto"/>
              <w:ind w:firstLine="0" w:firstLineChars="0"/>
              <w:jc w:val="center"/>
              <w:rPr>
                <w:sz w:val="22"/>
                <w:szCs w:val="21"/>
              </w:rPr>
            </w:pPr>
            <w:r>
              <w:rPr>
                <w:sz w:val="22"/>
                <w:szCs w:val="21"/>
              </w:rPr>
              <w:t xml:space="preserve">1.08 </w:t>
            </w:r>
          </w:p>
        </w:tc>
        <w:tc>
          <w:tcPr>
            <w:tcW w:w="227" w:type="pct"/>
            <w:tcBorders>
              <w:top w:val="single" w:color="auto" w:sz="4" w:space="0"/>
              <w:left w:val="nil"/>
              <w:bottom w:val="single" w:color="auto" w:sz="4" w:space="0"/>
              <w:right w:val="single" w:color="auto" w:sz="4" w:space="0"/>
            </w:tcBorders>
            <w:vAlign w:val="bottom"/>
          </w:tcPr>
          <w:p w14:paraId="32A2458A">
            <w:pPr>
              <w:widowControl/>
              <w:spacing w:line="240" w:lineRule="auto"/>
              <w:ind w:firstLine="0" w:firstLineChars="0"/>
              <w:jc w:val="center"/>
              <w:rPr>
                <w:sz w:val="22"/>
                <w:szCs w:val="21"/>
              </w:rPr>
            </w:pPr>
            <w:r>
              <w:rPr>
                <w:sz w:val="22"/>
                <w:szCs w:val="21"/>
              </w:rPr>
              <w:t xml:space="preserve">1.75 </w:t>
            </w:r>
          </w:p>
        </w:tc>
        <w:tc>
          <w:tcPr>
            <w:tcW w:w="275" w:type="pct"/>
            <w:tcBorders>
              <w:top w:val="single" w:color="auto" w:sz="4" w:space="0"/>
              <w:left w:val="nil"/>
              <w:bottom w:val="single" w:color="auto" w:sz="4" w:space="0"/>
              <w:right w:val="single" w:color="auto" w:sz="4" w:space="0"/>
            </w:tcBorders>
            <w:vAlign w:val="bottom"/>
          </w:tcPr>
          <w:p w14:paraId="16529F4A">
            <w:pPr>
              <w:widowControl/>
              <w:spacing w:line="240" w:lineRule="auto"/>
              <w:ind w:firstLine="0" w:firstLineChars="0"/>
              <w:jc w:val="center"/>
              <w:rPr>
                <w:sz w:val="22"/>
                <w:szCs w:val="21"/>
              </w:rPr>
            </w:pPr>
            <w:r>
              <w:rPr>
                <w:sz w:val="22"/>
                <w:szCs w:val="21"/>
              </w:rPr>
              <w:t xml:space="preserve">3.09 </w:t>
            </w:r>
          </w:p>
        </w:tc>
        <w:tc>
          <w:tcPr>
            <w:tcW w:w="247" w:type="pct"/>
            <w:tcBorders>
              <w:top w:val="single" w:color="auto" w:sz="4" w:space="0"/>
              <w:left w:val="nil"/>
              <w:bottom w:val="single" w:color="auto" w:sz="4" w:space="0"/>
              <w:right w:val="single" w:color="auto" w:sz="4" w:space="0"/>
            </w:tcBorders>
            <w:vAlign w:val="bottom"/>
          </w:tcPr>
          <w:p w14:paraId="7AB58736">
            <w:pPr>
              <w:widowControl/>
              <w:spacing w:line="240" w:lineRule="auto"/>
              <w:ind w:firstLine="0" w:firstLineChars="0"/>
              <w:jc w:val="center"/>
              <w:rPr>
                <w:sz w:val="22"/>
                <w:szCs w:val="21"/>
              </w:rPr>
            </w:pPr>
            <w:r>
              <w:rPr>
                <w:sz w:val="22"/>
                <w:szCs w:val="21"/>
              </w:rPr>
              <w:t xml:space="preserve">8.20 </w:t>
            </w:r>
          </w:p>
        </w:tc>
        <w:tc>
          <w:tcPr>
            <w:tcW w:w="260" w:type="pct"/>
            <w:tcBorders>
              <w:top w:val="single" w:color="auto" w:sz="4" w:space="0"/>
              <w:left w:val="nil"/>
              <w:bottom w:val="single" w:color="auto" w:sz="4" w:space="0"/>
              <w:right w:val="single" w:color="auto" w:sz="4" w:space="0"/>
            </w:tcBorders>
            <w:vAlign w:val="bottom"/>
          </w:tcPr>
          <w:p w14:paraId="21111EB3">
            <w:pPr>
              <w:widowControl/>
              <w:spacing w:line="240" w:lineRule="auto"/>
              <w:ind w:firstLine="0" w:firstLineChars="0"/>
              <w:jc w:val="center"/>
              <w:rPr>
                <w:sz w:val="22"/>
                <w:szCs w:val="21"/>
              </w:rPr>
            </w:pPr>
            <w:r>
              <w:rPr>
                <w:sz w:val="22"/>
                <w:szCs w:val="21"/>
              </w:rPr>
              <w:t xml:space="preserve">6.45 </w:t>
            </w:r>
          </w:p>
        </w:tc>
        <w:tc>
          <w:tcPr>
            <w:tcW w:w="227" w:type="pct"/>
            <w:tcBorders>
              <w:top w:val="single" w:color="auto" w:sz="4" w:space="0"/>
              <w:left w:val="nil"/>
              <w:bottom w:val="single" w:color="auto" w:sz="4" w:space="0"/>
              <w:right w:val="single" w:color="auto" w:sz="4" w:space="0"/>
            </w:tcBorders>
            <w:vAlign w:val="bottom"/>
          </w:tcPr>
          <w:p w14:paraId="28D38B13">
            <w:pPr>
              <w:widowControl/>
              <w:spacing w:line="240" w:lineRule="auto"/>
              <w:ind w:firstLine="0" w:firstLineChars="0"/>
              <w:jc w:val="center"/>
              <w:rPr>
                <w:sz w:val="22"/>
                <w:szCs w:val="21"/>
              </w:rPr>
            </w:pPr>
            <w:r>
              <w:rPr>
                <w:sz w:val="22"/>
                <w:szCs w:val="21"/>
              </w:rPr>
              <w:t xml:space="preserve">6.18 </w:t>
            </w:r>
          </w:p>
        </w:tc>
        <w:tc>
          <w:tcPr>
            <w:tcW w:w="250" w:type="pct"/>
            <w:tcBorders>
              <w:top w:val="single" w:color="auto" w:sz="4" w:space="0"/>
              <w:left w:val="nil"/>
              <w:bottom w:val="single" w:color="auto" w:sz="4" w:space="0"/>
              <w:right w:val="single" w:color="auto" w:sz="4" w:space="0"/>
            </w:tcBorders>
            <w:vAlign w:val="bottom"/>
          </w:tcPr>
          <w:p w14:paraId="568B2DC5">
            <w:pPr>
              <w:widowControl/>
              <w:spacing w:line="240" w:lineRule="auto"/>
              <w:ind w:firstLine="0" w:firstLineChars="0"/>
              <w:jc w:val="center"/>
              <w:rPr>
                <w:sz w:val="22"/>
                <w:szCs w:val="21"/>
              </w:rPr>
            </w:pPr>
            <w:r>
              <w:rPr>
                <w:sz w:val="22"/>
                <w:szCs w:val="21"/>
              </w:rPr>
              <w:t xml:space="preserve">14.65 </w:t>
            </w:r>
          </w:p>
        </w:tc>
        <w:tc>
          <w:tcPr>
            <w:tcW w:w="227" w:type="pct"/>
            <w:tcBorders>
              <w:top w:val="single" w:color="auto" w:sz="4" w:space="0"/>
              <w:left w:val="nil"/>
              <w:bottom w:val="single" w:color="auto" w:sz="4" w:space="0"/>
              <w:right w:val="single" w:color="auto" w:sz="4" w:space="0"/>
            </w:tcBorders>
            <w:vAlign w:val="bottom"/>
          </w:tcPr>
          <w:p w14:paraId="3467BE8D">
            <w:pPr>
              <w:widowControl/>
              <w:spacing w:line="240" w:lineRule="auto"/>
              <w:ind w:firstLine="0" w:firstLineChars="0"/>
              <w:jc w:val="center"/>
              <w:rPr>
                <w:sz w:val="22"/>
                <w:szCs w:val="21"/>
              </w:rPr>
            </w:pPr>
            <w:r>
              <w:rPr>
                <w:sz w:val="22"/>
                <w:szCs w:val="21"/>
              </w:rPr>
              <w:t xml:space="preserve">18.95 </w:t>
            </w:r>
          </w:p>
        </w:tc>
        <w:tc>
          <w:tcPr>
            <w:tcW w:w="280" w:type="pct"/>
            <w:tcBorders>
              <w:top w:val="single" w:color="auto" w:sz="4" w:space="0"/>
              <w:left w:val="nil"/>
              <w:bottom w:val="single" w:color="auto" w:sz="4" w:space="0"/>
              <w:right w:val="single" w:color="auto" w:sz="4" w:space="0"/>
            </w:tcBorders>
            <w:vAlign w:val="bottom"/>
          </w:tcPr>
          <w:p w14:paraId="0B05F4DA">
            <w:pPr>
              <w:widowControl/>
              <w:spacing w:line="240" w:lineRule="auto"/>
              <w:ind w:firstLine="0" w:firstLineChars="0"/>
              <w:jc w:val="center"/>
              <w:rPr>
                <w:sz w:val="22"/>
                <w:szCs w:val="21"/>
              </w:rPr>
            </w:pPr>
            <w:r>
              <w:rPr>
                <w:sz w:val="22"/>
                <w:szCs w:val="21"/>
              </w:rPr>
              <w:t xml:space="preserve">14.92 </w:t>
            </w:r>
          </w:p>
        </w:tc>
        <w:tc>
          <w:tcPr>
            <w:tcW w:w="244" w:type="pct"/>
            <w:tcBorders>
              <w:top w:val="single" w:color="auto" w:sz="4" w:space="0"/>
              <w:left w:val="nil"/>
              <w:bottom w:val="single" w:color="auto" w:sz="4" w:space="0"/>
              <w:right w:val="single" w:color="auto" w:sz="4" w:space="0"/>
            </w:tcBorders>
            <w:vAlign w:val="bottom"/>
          </w:tcPr>
          <w:p w14:paraId="7E8F0990">
            <w:pPr>
              <w:widowControl/>
              <w:spacing w:line="240" w:lineRule="auto"/>
              <w:ind w:firstLine="0" w:firstLineChars="0"/>
              <w:jc w:val="center"/>
              <w:rPr>
                <w:sz w:val="22"/>
                <w:szCs w:val="21"/>
              </w:rPr>
            </w:pPr>
            <w:r>
              <w:rPr>
                <w:sz w:val="22"/>
                <w:szCs w:val="21"/>
              </w:rPr>
              <w:t xml:space="preserve">11.16 </w:t>
            </w:r>
          </w:p>
        </w:tc>
        <w:tc>
          <w:tcPr>
            <w:tcW w:w="320" w:type="pct"/>
            <w:tcBorders>
              <w:top w:val="single" w:color="auto" w:sz="4" w:space="0"/>
              <w:left w:val="nil"/>
              <w:bottom w:val="single" w:color="auto" w:sz="4" w:space="0"/>
              <w:right w:val="single" w:color="auto" w:sz="4" w:space="0"/>
            </w:tcBorders>
            <w:vAlign w:val="bottom"/>
          </w:tcPr>
          <w:p w14:paraId="506EC642">
            <w:pPr>
              <w:widowControl/>
              <w:spacing w:line="240" w:lineRule="auto"/>
              <w:ind w:firstLine="0" w:firstLineChars="0"/>
              <w:jc w:val="center"/>
              <w:rPr>
                <w:sz w:val="22"/>
                <w:szCs w:val="21"/>
              </w:rPr>
            </w:pPr>
            <w:r>
              <w:rPr>
                <w:sz w:val="22"/>
                <w:szCs w:val="21"/>
              </w:rPr>
              <w:t xml:space="preserve">2.55 </w:t>
            </w:r>
          </w:p>
        </w:tc>
        <w:tc>
          <w:tcPr>
            <w:tcW w:w="227" w:type="pct"/>
            <w:tcBorders>
              <w:top w:val="single" w:color="auto" w:sz="4" w:space="0"/>
              <w:left w:val="nil"/>
              <w:bottom w:val="single" w:color="auto" w:sz="4" w:space="0"/>
              <w:right w:val="single" w:color="auto" w:sz="4" w:space="0"/>
            </w:tcBorders>
            <w:vAlign w:val="bottom"/>
          </w:tcPr>
          <w:p w14:paraId="44B8B003">
            <w:pPr>
              <w:widowControl/>
              <w:spacing w:line="240" w:lineRule="auto"/>
              <w:ind w:firstLine="0" w:firstLineChars="0"/>
              <w:jc w:val="center"/>
              <w:rPr>
                <w:sz w:val="22"/>
                <w:szCs w:val="21"/>
              </w:rPr>
            </w:pPr>
            <w:r>
              <w:rPr>
                <w:sz w:val="22"/>
                <w:szCs w:val="21"/>
              </w:rPr>
              <w:t xml:space="preserve">2.82 </w:t>
            </w:r>
          </w:p>
        </w:tc>
        <w:tc>
          <w:tcPr>
            <w:tcW w:w="337" w:type="pct"/>
            <w:tcBorders>
              <w:top w:val="single" w:color="auto" w:sz="4" w:space="0"/>
              <w:left w:val="nil"/>
              <w:bottom w:val="single" w:color="auto" w:sz="4" w:space="0"/>
              <w:right w:val="single" w:color="auto" w:sz="4" w:space="0"/>
            </w:tcBorders>
            <w:vAlign w:val="bottom"/>
          </w:tcPr>
          <w:p w14:paraId="7C453B5A">
            <w:pPr>
              <w:widowControl/>
              <w:spacing w:line="240" w:lineRule="auto"/>
              <w:ind w:firstLine="0" w:firstLineChars="0"/>
              <w:jc w:val="center"/>
              <w:rPr>
                <w:sz w:val="22"/>
                <w:szCs w:val="21"/>
              </w:rPr>
            </w:pPr>
            <w:r>
              <w:rPr>
                <w:sz w:val="22"/>
                <w:szCs w:val="21"/>
              </w:rPr>
              <w:t xml:space="preserve">1.08 </w:t>
            </w:r>
          </w:p>
        </w:tc>
        <w:tc>
          <w:tcPr>
            <w:tcW w:w="248" w:type="pct"/>
            <w:tcBorders>
              <w:top w:val="single" w:color="auto" w:sz="4" w:space="0"/>
              <w:left w:val="nil"/>
              <w:bottom w:val="single" w:color="auto" w:sz="4" w:space="0"/>
              <w:right w:val="single" w:color="auto" w:sz="4" w:space="0"/>
            </w:tcBorders>
            <w:vAlign w:val="bottom"/>
          </w:tcPr>
          <w:p w14:paraId="0702EADA">
            <w:pPr>
              <w:widowControl/>
              <w:spacing w:line="240" w:lineRule="auto"/>
              <w:ind w:firstLine="0" w:firstLineChars="0"/>
              <w:jc w:val="center"/>
              <w:rPr>
                <w:sz w:val="22"/>
                <w:szCs w:val="21"/>
              </w:rPr>
            </w:pPr>
            <w:r>
              <w:rPr>
                <w:sz w:val="22"/>
                <w:szCs w:val="21"/>
              </w:rPr>
              <w:t xml:space="preserve">0.94 </w:t>
            </w:r>
          </w:p>
        </w:tc>
        <w:tc>
          <w:tcPr>
            <w:tcW w:w="311" w:type="pct"/>
            <w:tcBorders>
              <w:top w:val="single" w:color="auto" w:sz="4" w:space="0"/>
              <w:left w:val="nil"/>
              <w:bottom w:val="single" w:color="auto" w:sz="4" w:space="0"/>
              <w:right w:val="single" w:color="auto" w:sz="4" w:space="0"/>
            </w:tcBorders>
            <w:vAlign w:val="bottom"/>
          </w:tcPr>
          <w:p w14:paraId="15F86A1D">
            <w:pPr>
              <w:widowControl/>
              <w:spacing w:line="240" w:lineRule="auto"/>
              <w:ind w:firstLine="0" w:firstLineChars="0"/>
              <w:jc w:val="center"/>
              <w:rPr>
                <w:sz w:val="22"/>
                <w:szCs w:val="21"/>
              </w:rPr>
            </w:pPr>
            <w:r>
              <w:rPr>
                <w:sz w:val="22"/>
                <w:szCs w:val="21"/>
              </w:rPr>
              <w:t xml:space="preserve">0.54 </w:t>
            </w:r>
          </w:p>
        </w:tc>
        <w:tc>
          <w:tcPr>
            <w:tcW w:w="248" w:type="pct"/>
            <w:tcBorders>
              <w:top w:val="single" w:color="auto" w:sz="4" w:space="0"/>
              <w:left w:val="nil"/>
              <w:bottom w:val="single" w:color="auto" w:sz="4" w:space="0"/>
              <w:right w:val="nil"/>
            </w:tcBorders>
            <w:vAlign w:val="bottom"/>
          </w:tcPr>
          <w:p w14:paraId="760BA7DC">
            <w:pPr>
              <w:widowControl/>
              <w:spacing w:line="240" w:lineRule="auto"/>
              <w:ind w:firstLine="0" w:firstLineChars="0"/>
              <w:jc w:val="center"/>
              <w:rPr>
                <w:sz w:val="22"/>
                <w:szCs w:val="21"/>
              </w:rPr>
            </w:pPr>
            <w:r>
              <w:rPr>
                <w:sz w:val="22"/>
                <w:szCs w:val="21"/>
              </w:rPr>
              <w:t xml:space="preserve">0.54 </w:t>
            </w:r>
          </w:p>
        </w:tc>
      </w:tr>
      <w:tr w14:paraId="591F4C3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4" w:space="0"/>
              <w:right w:val="single" w:color="auto" w:sz="4" w:space="0"/>
            </w:tcBorders>
            <w:vAlign w:val="center"/>
          </w:tcPr>
          <w:p w14:paraId="2CE0F896">
            <w:pPr>
              <w:widowControl/>
              <w:spacing w:line="240" w:lineRule="auto"/>
              <w:ind w:firstLine="0" w:firstLineChars="0"/>
              <w:jc w:val="center"/>
              <w:rPr>
                <w:rFonts w:cs="Times New Roman"/>
                <w:sz w:val="21"/>
              </w:rPr>
            </w:pPr>
            <w:r>
              <w:rPr>
                <w:rFonts w:cs="Times New Roman"/>
                <w:sz w:val="21"/>
                <w:lang w:bidi="ar"/>
              </w:rPr>
              <w:t>八月</w:t>
            </w:r>
          </w:p>
        </w:tc>
        <w:tc>
          <w:tcPr>
            <w:tcW w:w="247" w:type="pct"/>
            <w:tcBorders>
              <w:top w:val="single" w:color="auto" w:sz="4" w:space="0"/>
              <w:left w:val="nil"/>
              <w:bottom w:val="single" w:color="auto" w:sz="4" w:space="0"/>
              <w:right w:val="single" w:color="auto" w:sz="4" w:space="0"/>
            </w:tcBorders>
            <w:vAlign w:val="bottom"/>
          </w:tcPr>
          <w:p w14:paraId="4DAD4F7C">
            <w:pPr>
              <w:widowControl/>
              <w:spacing w:line="240" w:lineRule="auto"/>
              <w:ind w:firstLine="0" w:firstLineChars="0"/>
              <w:jc w:val="center"/>
              <w:rPr>
                <w:sz w:val="22"/>
                <w:szCs w:val="21"/>
              </w:rPr>
            </w:pPr>
            <w:r>
              <w:rPr>
                <w:sz w:val="22"/>
                <w:szCs w:val="21"/>
              </w:rPr>
              <w:t xml:space="preserve">9.01 </w:t>
            </w:r>
          </w:p>
        </w:tc>
        <w:tc>
          <w:tcPr>
            <w:tcW w:w="280" w:type="pct"/>
            <w:tcBorders>
              <w:top w:val="single" w:color="auto" w:sz="4" w:space="0"/>
              <w:left w:val="nil"/>
              <w:bottom w:val="single" w:color="auto" w:sz="4" w:space="0"/>
              <w:right w:val="single" w:color="auto" w:sz="4" w:space="0"/>
            </w:tcBorders>
            <w:vAlign w:val="bottom"/>
          </w:tcPr>
          <w:p w14:paraId="0CCF1C58">
            <w:pPr>
              <w:widowControl/>
              <w:spacing w:line="240" w:lineRule="auto"/>
              <w:ind w:firstLine="0" w:firstLineChars="0"/>
              <w:jc w:val="center"/>
              <w:rPr>
                <w:sz w:val="22"/>
                <w:szCs w:val="21"/>
              </w:rPr>
            </w:pPr>
            <w:r>
              <w:rPr>
                <w:sz w:val="22"/>
                <w:szCs w:val="21"/>
              </w:rPr>
              <w:t xml:space="preserve">12.23 </w:t>
            </w:r>
          </w:p>
        </w:tc>
        <w:tc>
          <w:tcPr>
            <w:tcW w:w="227" w:type="pct"/>
            <w:tcBorders>
              <w:top w:val="single" w:color="auto" w:sz="4" w:space="0"/>
              <w:left w:val="nil"/>
              <w:bottom w:val="single" w:color="auto" w:sz="4" w:space="0"/>
              <w:right w:val="single" w:color="auto" w:sz="4" w:space="0"/>
            </w:tcBorders>
            <w:vAlign w:val="bottom"/>
          </w:tcPr>
          <w:p w14:paraId="007F1CB6">
            <w:pPr>
              <w:widowControl/>
              <w:spacing w:line="240" w:lineRule="auto"/>
              <w:ind w:firstLine="0" w:firstLineChars="0"/>
              <w:jc w:val="center"/>
              <w:rPr>
                <w:sz w:val="22"/>
                <w:szCs w:val="21"/>
              </w:rPr>
            </w:pPr>
            <w:r>
              <w:rPr>
                <w:sz w:val="22"/>
                <w:szCs w:val="21"/>
              </w:rPr>
              <w:t xml:space="preserve">12.63 </w:t>
            </w:r>
          </w:p>
        </w:tc>
        <w:tc>
          <w:tcPr>
            <w:tcW w:w="275" w:type="pct"/>
            <w:tcBorders>
              <w:top w:val="single" w:color="auto" w:sz="4" w:space="0"/>
              <w:left w:val="nil"/>
              <w:bottom w:val="single" w:color="auto" w:sz="4" w:space="0"/>
              <w:right w:val="single" w:color="auto" w:sz="4" w:space="0"/>
            </w:tcBorders>
            <w:vAlign w:val="bottom"/>
          </w:tcPr>
          <w:p w14:paraId="277D2332">
            <w:pPr>
              <w:widowControl/>
              <w:spacing w:line="240" w:lineRule="auto"/>
              <w:ind w:firstLine="0" w:firstLineChars="0"/>
              <w:jc w:val="center"/>
              <w:rPr>
                <w:sz w:val="22"/>
                <w:szCs w:val="21"/>
              </w:rPr>
            </w:pPr>
            <w:r>
              <w:rPr>
                <w:sz w:val="22"/>
                <w:szCs w:val="21"/>
              </w:rPr>
              <w:t xml:space="preserve">9.95 </w:t>
            </w:r>
          </w:p>
        </w:tc>
        <w:tc>
          <w:tcPr>
            <w:tcW w:w="247" w:type="pct"/>
            <w:tcBorders>
              <w:top w:val="single" w:color="auto" w:sz="4" w:space="0"/>
              <w:left w:val="nil"/>
              <w:bottom w:val="single" w:color="auto" w:sz="4" w:space="0"/>
              <w:right w:val="single" w:color="auto" w:sz="4" w:space="0"/>
            </w:tcBorders>
            <w:vAlign w:val="bottom"/>
          </w:tcPr>
          <w:p w14:paraId="06BC0E09">
            <w:pPr>
              <w:widowControl/>
              <w:spacing w:line="240" w:lineRule="auto"/>
              <w:ind w:firstLine="0" w:firstLineChars="0"/>
              <w:jc w:val="center"/>
              <w:rPr>
                <w:sz w:val="22"/>
                <w:szCs w:val="21"/>
              </w:rPr>
            </w:pPr>
            <w:r>
              <w:rPr>
                <w:sz w:val="22"/>
                <w:szCs w:val="21"/>
              </w:rPr>
              <w:t xml:space="preserve">12.63 </w:t>
            </w:r>
          </w:p>
        </w:tc>
        <w:tc>
          <w:tcPr>
            <w:tcW w:w="260" w:type="pct"/>
            <w:tcBorders>
              <w:top w:val="single" w:color="auto" w:sz="4" w:space="0"/>
              <w:left w:val="nil"/>
              <w:bottom w:val="single" w:color="auto" w:sz="4" w:space="0"/>
              <w:right w:val="single" w:color="auto" w:sz="4" w:space="0"/>
            </w:tcBorders>
            <w:vAlign w:val="bottom"/>
          </w:tcPr>
          <w:p w14:paraId="77731837">
            <w:pPr>
              <w:widowControl/>
              <w:spacing w:line="240" w:lineRule="auto"/>
              <w:ind w:firstLine="0" w:firstLineChars="0"/>
              <w:jc w:val="center"/>
              <w:rPr>
                <w:sz w:val="22"/>
                <w:szCs w:val="21"/>
              </w:rPr>
            </w:pPr>
            <w:r>
              <w:rPr>
                <w:sz w:val="22"/>
                <w:szCs w:val="21"/>
              </w:rPr>
              <w:t xml:space="preserve">3.23 </w:t>
            </w:r>
          </w:p>
        </w:tc>
        <w:tc>
          <w:tcPr>
            <w:tcW w:w="227" w:type="pct"/>
            <w:tcBorders>
              <w:top w:val="single" w:color="auto" w:sz="4" w:space="0"/>
              <w:left w:val="nil"/>
              <w:bottom w:val="single" w:color="auto" w:sz="4" w:space="0"/>
              <w:right w:val="single" w:color="auto" w:sz="4" w:space="0"/>
            </w:tcBorders>
            <w:vAlign w:val="bottom"/>
          </w:tcPr>
          <w:p w14:paraId="1574ED3B">
            <w:pPr>
              <w:widowControl/>
              <w:spacing w:line="240" w:lineRule="auto"/>
              <w:ind w:firstLine="0" w:firstLineChars="0"/>
              <w:jc w:val="center"/>
              <w:rPr>
                <w:sz w:val="22"/>
                <w:szCs w:val="21"/>
              </w:rPr>
            </w:pPr>
            <w:r>
              <w:rPr>
                <w:sz w:val="22"/>
                <w:szCs w:val="21"/>
              </w:rPr>
              <w:t xml:space="preserve">2.42 </w:t>
            </w:r>
          </w:p>
        </w:tc>
        <w:tc>
          <w:tcPr>
            <w:tcW w:w="250" w:type="pct"/>
            <w:tcBorders>
              <w:top w:val="single" w:color="auto" w:sz="4" w:space="0"/>
              <w:left w:val="nil"/>
              <w:bottom w:val="single" w:color="auto" w:sz="4" w:space="0"/>
              <w:right w:val="single" w:color="auto" w:sz="4" w:space="0"/>
            </w:tcBorders>
            <w:vAlign w:val="bottom"/>
          </w:tcPr>
          <w:p w14:paraId="41BDBA3D">
            <w:pPr>
              <w:widowControl/>
              <w:spacing w:line="240" w:lineRule="auto"/>
              <w:ind w:firstLine="0" w:firstLineChars="0"/>
              <w:jc w:val="center"/>
              <w:rPr>
                <w:sz w:val="22"/>
                <w:szCs w:val="21"/>
              </w:rPr>
            </w:pPr>
            <w:r>
              <w:rPr>
                <w:sz w:val="22"/>
                <w:szCs w:val="21"/>
              </w:rPr>
              <w:t xml:space="preserve">5.11 </w:t>
            </w:r>
          </w:p>
        </w:tc>
        <w:tc>
          <w:tcPr>
            <w:tcW w:w="227" w:type="pct"/>
            <w:tcBorders>
              <w:top w:val="single" w:color="auto" w:sz="4" w:space="0"/>
              <w:left w:val="nil"/>
              <w:bottom w:val="single" w:color="auto" w:sz="4" w:space="0"/>
              <w:right w:val="single" w:color="auto" w:sz="4" w:space="0"/>
            </w:tcBorders>
            <w:vAlign w:val="bottom"/>
          </w:tcPr>
          <w:p w14:paraId="269E8CC7">
            <w:pPr>
              <w:widowControl/>
              <w:spacing w:line="240" w:lineRule="auto"/>
              <w:ind w:firstLine="0" w:firstLineChars="0"/>
              <w:jc w:val="center"/>
              <w:rPr>
                <w:sz w:val="22"/>
                <w:szCs w:val="21"/>
              </w:rPr>
            </w:pPr>
            <w:r>
              <w:rPr>
                <w:sz w:val="22"/>
                <w:szCs w:val="21"/>
              </w:rPr>
              <w:t xml:space="preserve">7.12 </w:t>
            </w:r>
          </w:p>
        </w:tc>
        <w:tc>
          <w:tcPr>
            <w:tcW w:w="280" w:type="pct"/>
            <w:tcBorders>
              <w:top w:val="single" w:color="auto" w:sz="4" w:space="0"/>
              <w:left w:val="nil"/>
              <w:bottom w:val="single" w:color="auto" w:sz="4" w:space="0"/>
              <w:right w:val="single" w:color="auto" w:sz="4" w:space="0"/>
            </w:tcBorders>
            <w:vAlign w:val="bottom"/>
          </w:tcPr>
          <w:p w14:paraId="2B8B873C">
            <w:pPr>
              <w:widowControl/>
              <w:spacing w:line="240" w:lineRule="auto"/>
              <w:ind w:firstLine="0" w:firstLineChars="0"/>
              <w:jc w:val="center"/>
              <w:rPr>
                <w:sz w:val="22"/>
                <w:szCs w:val="21"/>
              </w:rPr>
            </w:pPr>
            <w:r>
              <w:rPr>
                <w:sz w:val="22"/>
                <w:szCs w:val="21"/>
              </w:rPr>
              <w:t xml:space="preserve">6.32 </w:t>
            </w:r>
          </w:p>
        </w:tc>
        <w:tc>
          <w:tcPr>
            <w:tcW w:w="244" w:type="pct"/>
            <w:tcBorders>
              <w:top w:val="single" w:color="auto" w:sz="4" w:space="0"/>
              <w:left w:val="nil"/>
              <w:bottom w:val="single" w:color="auto" w:sz="4" w:space="0"/>
              <w:right w:val="single" w:color="auto" w:sz="4" w:space="0"/>
            </w:tcBorders>
            <w:vAlign w:val="bottom"/>
          </w:tcPr>
          <w:p w14:paraId="22CFD394">
            <w:pPr>
              <w:widowControl/>
              <w:spacing w:line="240" w:lineRule="auto"/>
              <w:ind w:firstLine="0" w:firstLineChars="0"/>
              <w:jc w:val="center"/>
              <w:rPr>
                <w:sz w:val="22"/>
                <w:szCs w:val="21"/>
              </w:rPr>
            </w:pPr>
            <w:r>
              <w:rPr>
                <w:sz w:val="22"/>
                <w:szCs w:val="21"/>
              </w:rPr>
              <w:t xml:space="preserve">3.49 </w:t>
            </w:r>
          </w:p>
        </w:tc>
        <w:tc>
          <w:tcPr>
            <w:tcW w:w="320" w:type="pct"/>
            <w:tcBorders>
              <w:top w:val="single" w:color="auto" w:sz="4" w:space="0"/>
              <w:left w:val="nil"/>
              <w:bottom w:val="single" w:color="auto" w:sz="4" w:space="0"/>
              <w:right w:val="single" w:color="auto" w:sz="4" w:space="0"/>
            </w:tcBorders>
            <w:vAlign w:val="bottom"/>
          </w:tcPr>
          <w:p w14:paraId="19F492E2">
            <w:pPr>
              <w:widowControl/>
              <w:spacing w:line="240" w:lineRule="auto"/>
              <w:ind w:firstLine="0" w:firstLineChars="0"/>
              <w:jc w:val="center"/>
              <w:rPr>
                <w:sz w:val="22"/>
                <w:szCs w:val="21"/>
              </w:rPr>
            </w:pPr>
            <w:r>
              <w:rPr>
                <w:sz w:val="22"/>
                <w:szCs w:val="21"/>
              </w:rPr>
              <w:t xml:space="preserve">3.09 </w:t>
            </w:r>
          </w:p>
        </w:tc>
        <w:tc>
          <w:tcPr>
            <w:tcW w:w="227" w:type="pct"/>
            <w:tcBorders>
              <w:top w:val="single" w:color="auto" w:sz="4" w:space="0"/>
              <w:left w:val="nil"/>
              <w:bottom w:val="single" w:color="auto" w:sz="4" w:space="0"/>
              <w:right w:val="single" w:color="auto" w:sz="4" w:space="0"/>
            </w:tcBorders>
            <w:vAlign w:val="bottom"/>
          </w:tcPr>
          <w:p w14:paraId="56B3B1D4">
            <w:pPr>
              <w:widowControl/>
              <w:spacing w:line="240" w:lineRule="auto"/>
              <w:ind w:firstLine="0" w:firstLineChars="0"/>
              <w:jc w:val="center"/>
              <w:rPr>
                <w:sz w:val="22"/>
                <w:szCs w:val="21"/>
              </w:rPr>
            </w:pPr>
            <w:r>
              <w:rPr>
                <w:sz w:val="22"/>
                <w:szCs w:val="21"/>
              </w:rPr>
              <w:t xml:space="preserve">4.17 </w:t>
            </w:r>
          </w:p>
        </w:tc>
        <w:tc>
          <w:tcPr>
            <w:tcW w:w="337" w:type="pct"/>
            <w:tcBorders>
              <w:top w:val="single" w:color="auto" w:sz="4" w:space="0"/>
              <w:left w:val="nil"/>
              <w:bottom w:val="single" w:color="auto" w:sz="4" w:space="0"/>
              <w:right w:val="single" w:color="auto" w:sz="4" w:space="0"/>
            </w:tcBorders>
            <w:vAlign w:val="bottom"/>
          </w:tcPr>
          <w:p w14:paraId="46BA0807">
            <w:pPr>
              <w:widowControl/>
              <w:spacing w:line="240" w:lineRule="auto"/>
              <w:ind w:firstLine="0" w:firstLineChars="0"/>
              <w:jc w:val="center"/>
              <w:rPr>
                <w:sz w:val="22"/>
                <w:szCs w:val="21"/>
              </w:rPr>
            </w:pPr>
            <w:r>
              <w:rPr>
                <w:sz w:val="22"/>
                <w:szCs w:val="21"/>
              </w:rPr>
              <w:t xml:space="preserve">3.09 </w:t>
            </w:r>
          </w:p>
        </w:tc>
        <w:tc>
          <w:tcPr>
            <w:tcW w:w="248" w:type="pct"/>
            <w:tcBorders>
              <w:top w:val="single" w:color="auto" w:sz="4" w:space="0"/>
              <w:left w:val="nil"/>
              <w:bottom w:val="single" w:color="auto" w:sz="4" w:space="0"/>
              <w:right w:val="single" w:color="auto" w:sz="4" w:space="0"/>
            </w:tcBorders>
            <w:vAlign w:val="bottom"/>
          </w:tcPr>
          <w:p w14:paraId="69D2D19A">
            <w:pPr>
              <w:widowControl/>
              <w:spacing w:line="240" w:lineRule="auto"/>
              <w:ind w:firstLine="0" w:firstLineChars="0"/>
              <w:jc w:val="center"/>
              <w:rPr>
                <w:sz w:val="22"/>
                <w:szCs w:val="21"/>
              </w:rPr>
            </w:pPr>
            <w:r>
              <w:rPr>
                <w:sz w:val="22"/>
                <w:szCs w:val="21"/>
              </w:rPr>
              <w:t xml:space="preserve">2.15 </w:t>
            </w:r>
          </w:p>
        </w:tc>
        <w:tc>
          <w:tcPr>
            <w:tcW w:w="311" w:type="pct"/>
            <w:tcBorders>
              <w:top w:val="single" w:color="auto" w:sz="4" w:space="0"/>
              <w:left w:val="nil"/>
              <w:bottom w:val="single" w:color="auto" w:sz="4" w:space="0"/>
              <w:right w:val="single" w:color="auto" w:sz="4" w:space="0"/>
            </w:tcBorders>
            <w:vAlign w:val="bottom"/>
          </w:tcPr>
          <w:p w14:paraId="57BFF1B6">
            <w:pPr>
              <w:widowControl/>
              <w:spacing w:line="240" w:lineRule="auto"/>
              <w:ind w:firstLine="0" w:firstLineChars="0"/>
              <w:jc w:val="center"/>
              <w:rPr>
                <w:sz w:val="22"/>
                <w:szCs w:val="21"/>
              </w:rPr>
            </w:pPr>
            <w:r>
              <w:rPr>
                <w:sz w:val="22"/>
                <w:szCs w:val="21"/>
              </w:rPr>
              <w:t xml:space="preserve">2.96 </w:t>
            </w:r>
          </w:p>
        </w:tc>
        <w:tc>
          <w:tcPr>
            <w:tcW w:w="248" w:type="pct"/>
            <w:tcBorders>
              <w:top w:val="single" w:color="auto" w:sz="4" w:space="0"/>
              <w:left w:val="nil"/>
              <w:bottom w:val="single" w:color="auto" w:sz="4" w:space="0"/>
              <w:right w:val="nil"/>
            </w:tcBorders>
            <w:vAlign w:val="bottom"/>
          </w:tcPr>
          <w:p w14:paraId="79A8BB1D">
            <w:pPr>
              <w:widowControl/>
              <w:spacing w:line="240" w:lineRule="auto"/>
              <w:ind w:firstLine="0" w:firstLineChars="0"/>
              <w:jc w:val="center"/>
              <w:rPr>
                <w:sz w:val="22"/>
                <w:szCs w:val="21"/>
              </w:rPr>
            </w:pPr>
            <w:r>
              <w:rPr>
                <w:sz w:val="22"/>
                <w:szCs w:val="21"/>
              </w:rPr>
              <w:t xml:space="preserve">0.40 </w:t>
            </w:r>
          </w:p>
        </w:tc>
      </w:tr>
      <w:tr w14:paraId="0BFB51C6">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4" w:space="0"/>
              <w:right w:val="single" w:color="auto" w:sz="4" w:space="0"/>
            </w:tcBorders>
            <w:vAlign w:val="center"/>
          </w:tcPr>
          <w:p w14:paraId="20BC67A6">
            <w:pPr>
              <w:widowControl/>
              <w:spacing w:line="240" w:lineRule="auto"/>
              <w:ind w:firstLine="0" w:firstLineChars="0"/>
              <w:jc w:val="center"/>
              <w:rPr>
                <w:rFonts w:cs="Times New Roman"/>
                <w:sz w:val="21"/>
              </w:rPr>
            </w:pPr>
            <w:r>
              <w:rPr>
                <w:rFonts w:cs="Times New Roman"/>
                <w:sz w:val="21"/>
                <w:lang w:bidi="ar"/>
              </w:rPr>
              <w:t>九月</w:t>
            </w:r>
          </w:p>
        </w:tc>
        <w:tc>
          <w:tcPr>
            <w:tcW w:w="247" w:type="pct"/>
            <w:tcBorders>
              <w:top w:val="single" w:color="auto" w:sz="4" w:space="0"/>
              <w:left w:val="nil"/>
              <w:bottom w:val="single" w:color="auto" w:sz="4" w:space="0"/>
              <w:right w:val="single" w:color="auto" w:sz="4" w:space="0"/>
            </w:tcBorders>
            <w:vAlign w:val="bottom"/>
          </w:tcPr>
          <w:p w14:paraId="76E11A93">
            <w:pPr>
              <w:widowControl/>
              <w:spacing w:line="240" w:lineRule="auto"/>
              <w:ind w:firstLine="0" w:firstLineChars="0"/>
              <w:jc w:val="center"/>
              <w:rPr>
                <w:sz w:val="22"/>
                <w:szCs w:val="21"/>
              </w:rPr>
            </w:pPr>
            <w:r>
              <w:rPr>
                <w:sz w:val="22"/>
                <w:szCs w:val="21"/>
              </w:rPr>
              <w:t xml:space="preserve">16.25 </w:t>
            </w:r>
          </w:p>
        </w:tc>
        <w:tc>
          <w:tcPr>
            <w:tcW w:w="280" w:type="pct"/>
            <w:tcBorders>
              <w:top w:val="single" w:color="auto" w:sz="4" w:space="0"/>
              <w:left w:val="nil"/>
              <w:bottom w:val="single" w:color="auto" w:sz="4" w:space="0"/>
              <w:right w:val="single" w:color="auto" w:sz="4" w:space="0"/>
            </w:tcBorders>
            <w:vAlign w:val="bottom"/>
          </w:tcPr>
          <w:p w14:paraId="34C58059">
            <w:pPr>
              <w:widowControl/>
              <w:spacing w:line="240" w:lineRule="auto"/>
              <w:ind w:firstLine="0" w:firstLineChars="0"/>
              <w:jc w:val="center"/>
              <w:rPr>
                <w:sz w:val="22"/>
                <w:szCs w:val="21"/>
              </w:rPr>
            </w:pPr>
            <w:r>
              <w:rPr>
                <w:sz w:val="22"/>
                <w:szCs w:val="21"/>
              </w:rPr>
              <w:t xml:space="preserve">18.47 </w:t>
            </w:r>
          </w:p>
        </w:tc>
        <w:tc>
          <w:tcPr>
            <w:tcW w:w="227" w:type="pct"/>
            <w:tcBorders>
              <w:top w:val="single" w:color="auto" w:sz="4" w:space="0"/>
              <w:left w:val="nil"/>
              <w:bottom w:val="single" w:color="auto" w:sz="4" w:space="0"/>
              <w:right w:val="single" w:color="auto" w:sz="4" w:space="0"/>
            </w:tcBorders>
            <w:vAlign w:val="bottom"/>
          </w:tcPr>
          <w:p w14:paraId="17D9B56B">
            <w:pPr>
              <w:widowControl/>
              <w:spacing w:line="240" w:lineRule="auto"/>
              <w:ind w:firstLine="0" w:firstLineChars="0"/>
              <w:jc w:val="center"/>
              <w:rPr>
                <w:sz w:val="22"/>
                <w:szCs w:val="21"/>
              </w:rPr>
            </w:pPr>
            <w:r>
              <w:rPr>
                <w:sz w:val="22"/>
                <w:szCs w:val="21"/>
              </w:rPr>
              <w:t xml:space="preserve">16.53 </w:t>
            </w:r>
          </w:p>
        </w:tc>
        <w:tc>
          <w:tcPr>
            <w:tcW w:w="275" w:type="pct"/>
            <w:tcBorders>
              <w:top w:val="single" w:color="auto" w:sz="4" w:space="0"/>
              <w:left w:val="nil"/>
              <w:bottom w:val="single" w:color="auto" w:sz="4" w:space="0"/>
              <w:right w:val="single" w:color="auto" w:sz="4" w:space="0"/>
            </w:tcBorders>
            <w:vAlign w:val="bottom"/>
          </w:tcPr>
          <w:p w14:paraId="1611909B">
            <w:pPr>
              <w:widowControl/>
              <w:spacing w:line="240" w:lineRule="auto"/>
              <w:ind w:firstLine="0" w:firstLineChars="0"/>
              <w:jc w:val="center"/>
              <w:rPr>
                <w:sz w:val="22"/>
                <w:szCs w:val="21"/>
              </w:rPr>
            </w:pPr>
            <w:r>
              <w:rPr>
                <w:sz w:val="22"/>
                <w:szCs w:val="21"/>
              </w:rPr>
              <w:t xml:space="preserve">12.08 </w:t>
            </w:r>
          </w:p>
        </w:tc>
        <w:tc>
          <w:tcPr>
            <w:tcW w:w="247" w:type="pct"/>
            <w:tcBorders>
              <w:top w:val="single" w:color="auto" w:sz="4" w:space="0"/>
              <w:left w:val="nil"/>
              <w:bottom w:val="single" w:color="auto" w:sz="4" w:space="0"/>
              <w:right w:val="single" w:color="auto" w:sz="4" w:space="0"/>
            </w:tcBorders>
            <w:vAlign w:val="bottom"/>
          </w:tcPr>
          <w:p w14:paraId="3AE54FC5">
            <w:pPr>
              <w:widowControl/>
              <w:spacing w:line="240" w:lineRule="auto"/>
              <w:ind w:firstLine="0" w:firstLineChars="0"/>
              <w:jc w:val="center"/>
              <w:rPr>
                <w:sz w:val="22"/>
                <w:szCs w:val="21"/>
              </w:rPr>
            </w:pPr>
            <w:r>
              <w:rPr>
                <w:sz w:val="22"/>
                <w:szCs w:val="21"/>
              </w:rPr>
              <w:t xml:space="preserve">17.64 </w:t>
            </w:r>
          </w:p>
        </w:tc>
        <w:tc>
          <w:tcPr>
            <w:tcW w:w="260" w:type="pct"/>
            <w:tcBorders>
              <w:top w:val="single" w:color="auto" w:sz="4" w:space="0"/>
              <w:left w:val="nil"/>
              <w:bottom w:val="single" w:color="auto" w:sz="4" w:space="0"/>
              <w:right w:val="single" w:color="auto" w:sz="4" w:space="0"/>
            </w:tcBorders>
            <w:vAlign w:val="bottom"/>
          </w:tcPr>
          <w:p w14:paraId="0A31FAA8">
            <w:pPr>
              <w:widowControl/>
              <w:spacing w:line="240" w:lineRule="auto"/>
              <w:ind w:firstLine="0" w:firstLineChars="0"/>
              <w:jc w:val="center"/>
              <w:rPr>
                <w:sz w:val="22"/>
                <w:szCs w:val="21"/>
              </w:rPr>
            </w:pPr>
            <w:r>
              <w:rPr>
                <w:sz w:val="22"/>
                <w:szCs w:val="21"/>
              </w:rPr>
              <w:t xml:space="preserve">6.53 </w:t>
            </w:r>
          </w:p>
        </w:tc>
        <w:tc>
          <w:tcPr>
            <w:tcW w:w="227" w:type="pct"/>
            <w:tcBorders>
              <w:top w:val="single" w:color="auto" w:sz="4" w:space="0"/>
              <w:left w:val="nil"/>
              <w:bottom w:val="single" w:color="auto" w:sz="4" w:space="0"/>
              <w:right w:val="single" w:color="auto" w:sz="4" w:space="0"/>
            </w:tcBorders>
            <w:vAlign w:val="bottom"/>
          </w:tcPr>
          <w:p w14:paraId="3A69BA73">
            <w:pPr>
              <w:widowControl/>
              <w:spacing w:line="240" w:lineRule="auto"/>
              <w:ind w:firstLine="0" w:firstLineChars="0"/>
              <w:jc w:val="center"/>
              <w:rPr>
                <w:sz w:val="22"/>
                <w:szCs w:val="21"/>
              </w:rPr>
            </w:pPr>
            <w:r>
              <w:rPr>
                <w:sz w:val="22"/>
                <w:szCs w:val="21"/>
              </w:rPr>
              <w:t xml:space="preserve">2.64 </w:t>
            </w:r>
          </w:p>
        </w:tc>
        <w:tc>
          <w:tcPr>
            <w:tcW w:w="250" w:type="pct"/>
            <w:tcBorders>
              <w:top w:val="single" w:color="auto" w:sz="4" w:space="0"/>
              <w:left w:val="nil"/>
              <w:bottom w:val="single" w:color="auto" w:sz="4" w:space="0"/>
              <w:right w:val="single" w:color="auto" w:sz="4" w:space="0"/>
            </w:tcBorders>
            <w:vAlign w:val="bottom"/>
          </w:tcPr>
          <w:p w14:paraId="0522A932">
            <w:pPr>
              <w:widowControl/>
              <w:spacing w:line="240" w:lineRule="auto"/>
              <w:ind w:firstLine="0" w:firstLineChars="0"/>
              <w:jc w:val="center"/>
              <w:rPr>
                <w:sz w:val="22"/>
                <w:szCs w:val="21"/>
              </w:rPr>
            </w:pPr>
            <w:r>
              <w:rPr>
                <w:sz w:val="22"/>
                <w:szCs w:val="21"/>
              </w:rPr>
              <w:t xml:space="preserve">1.53 </w:t>
            </w:r>
          </w:p>
        </w:tc>
        <w:tc>
          <w:tcPr>
            <w:tcW w:w="227" w:type="pct"/>
            <w:tcBorders>
              <w:top w:val="single" w:color="auto" w:sz="4" w:space="0"/>
              <w:left w:val="nil"/>
              <w:bottom w:val="single" w:color="auto" w:sz="4" w:space="0"/>
              <w:right w:val="single" w:color="auto" w:sz="4" w:space="0"/>
            </w:tcBorders>
            <w:vAlign w:val="bottom"/>
          </w:tcPr>
          <w:p w14:paraId="1DC1875B">
            <w:pPr>
              <w:widowControl/>
              <w:spacing w:line="240" w:lineRule="auto"/>
              <w:ind w:firstLine="0" w:firstLineChars="0"/>
              <w:jc w:val="center"/>
              <w:rPr>
                <w:sz w:val="22"/>
                <w:szCs w:val="21"/>
              </w:rPr>
            </w:pPr>
            <w:r>
              <w:rPr>
                <w:sz w:val="22"/>
                <w:szCs w:val="21"/>
              </w:rPr>
              <w:t xml:space="preserve">0.69 </w:t>
            </w:r>
          </w:p>
        </w:tc>
        <w:tc>
          <w:tcPr>
            <w:tcW w:w="280" w:type="pct"/>
            <w:tcBorders>
              <w:top w:val="single" w:color="auto" w:sz="4" w:space="0"/>
              <w:left w:val="nil"/>
              <w:bottom w:val="single" w:color="auto" w:sz="4" w:space="0"/>
              <w:right w:val="single" w:color="auto" w:sz="4" w:space="0"/>
            </w:tcBorders>
            <w:vAlign w:val="bottom"/>
          </w:tcPr>
          <w:p w14:paraId="24727DA2">
            <w:pPr>
              <w:widowControl/>
              <w:spacing w:line="240" w:lineRule="auto"/>
              <w:ind w:firstLine="0" w:firstLineChars="0"/>
              <w:jc w:val="center"/>
              <w:rPr>
                <w:sz w:val="22"/>
                <w:szCs w:val="21"/>
              </w:rPr>
            </w:pPr>
            <w:r>
              <w:rPr>
                <w:sz w:val="22"/>
                <w:szCs w:val="21"/>
              </w:rPr>
              <w:t xml:space="preserve">0.42 </w:t>
            </w:r>
          </w:p>
        </w:tc>
        <w:tc>
          <w:tcPr>
            <w:tcW w:w="244" w:type="pct"/>
            <w:tcBorders>
              <w:top w:val="single" w:color="auto" w:sz="4" w:space="0"/>
              <w:left w:val="nil"/>
              <w:bottom w:val="single" w:color="auto" w:sz="4" w:space="0"/>
              <w:right w:val="single" w:color="auto" w:sz="4" w:space="0"/>
            </w:tcBorders>
            <w:vAlign w:val="bottom"/>
          </w:tcPr>
          <w:p w14:paraId="574A85F1">
            <w:pPr>
              <w:widowControl/>
              <w:spacing w:line="240" w:lineRule="auto"/>
              <w:ind w:firstLine="0" w:firstLineChars="0"/>
              <w:jc w:val="center"/>
              <w:rPr>
                <w:sz w:val="22"/>
                <w:szCs w:val="21"/>
              </w:rPr>
            </w:pPr>
            <w:r>
              <w:rPr>
                <w:sz w:val="22"/>
                <w:szCs w:val="21"/>
              </w:rPr>
              <w:t xml:space="preserve">0.00 </w:t>
            </w:r>
          </w:p>
        </w:tc>
        <w:tc>
          <w:tcPr>
            <w:tcW w:w="320" w:type="pct"/>
            <w:tcBorders>
              <w:top w:val="single" w:color="auto" w:sz="4" w:space="0"/>
              <w:left w:val="nil"/>
              <w:bottom w:val="single" w:color="auto" w:sz="4" w:space="0"/>
              <w:right w:val="single" w:color="auto" w:sz="4" w:space="0"/>
            </w:tcBorders>
            <w:vAlign w:val="bottom"/>
          </w:tcPr>
          <w:p w14:paraId="61016370">
            <w:pPr>
              <w:widowControl/>
              <w:spacing w:line="240" w:lineRule="auto"/>
              <w:ind w:firstLine="0" w:firstLineChars="0"/>
              <w:jc w:val="center"/>
              <w:rPr>
                <w:sz w:val="22"/>
                <w:szCs w:val="21"/>
              </w:rPr>
            </w:pPr>
            <w:r>
              <w:rPr>
                <w:sz w:val="22"/>
                <w:szCs w:val="21"/>
              </w:rPr>
              <w:t xml:space="preserve">0.00 </w:t>
            </w:r>
          </w:p>
        </w:tc>
        <w:tc>
          <w:tcPr>
            <w:tcW w:w="227" w:type="pct"/>
            <w:tcBorders>
              <w:top w:val="single" w:color="auto" w:sz="4" w:space="0"/>
              <w:left w:val="nil"/>
              <w:bottom w:val="single" w:color="auto" w:sz="4" w:space="0"/>
              <w:right w:val="single" w:color="auto" w:sz="4" w:space="0"/>
            </w:tcBorders>
            <w:vAlign w:val="bottom"/>
          </w:tcPr>
          <w:p w14:paraId="0D50A751">
            <w:pPr>
              <w:widowControl/>
              <w:spacing w:line="240" w:lineRule="auto"/>
              <w:ind w:firstLine="0" w:firstLineChars="0"/>
              <w:jc w:val="center"/>
              <w:rPr>
                <w:sz w:val="22"/>
                <w:szCs w:val="21"/>
              </w:rPr>
            </w:pPr>
            <w:r>
              <w:rPr>
                <w:sz w:val="22"/>
                <w:szCs w:val="21"/>
              </w:rPr>
              <w:t xml:space="preserve">0.97 </w:t>
            </w:r>
          </w:p>
        </w:tc>
        <w:tc>
          <w:tcPr>
            <w:tcW w:w="337" w:type="pct"/>
            <w:tcBorders>
              <w:top w:val="single" w:color="auto" w:sz="4" w:space="0"/>
              <w:left w:val="nil"/>
              <w:bottom w:val="single" w:color="auto" w:sz="4" w:space="0"/>
              <w:right w:val="single" w:color="auto" w:sz="4" w:space="0"/>
            </w:tcBorders>
            <w:vAlign w:val="bottom"/>
          </w:tcPr>
          <w:p w14:paraId="6A2F89EB">
            <w:pPr>
              <w:widowControl/>
              <w:spacing w:line="240" w:lineRule="auto"/>
              <w:ind w:firstLine="0" w:firstLineChars="0"/>
              <w:jc w:val="center"/>
              <w:rPr>
                <w:sz w:val="22"/>
                <w:szCs w:val="21"/>
              </w:rPr>
            </w:pPr>
            <w:r>
              <w:rPr>
                <w:sz w:val="22"/>
                <w:szCs w:val="21"/>
              </w:rPr>
              <w:t xml:space="preserve">0.97 </w:t>
            </w:r>
          </w:p>
        </w:tc>
        <w:tc>
          <w:tcPr>
            <w:tcW w:w="248" w:type="pct"/>
            <w:tcBorders>
              <w:top w:val="single" w:color="auto" w:sz="4" w:space="0"/>
              <w:left w:val="nil"/>
              <w:bottom w:val="single" w:color="auto" w:sz="4" w:space="0"/>
              <w:right w:val="single" w:color="auto" w:sz="4" w:space="0"/>
            </w:tcBorders>
            <w:vAlign w:val="bottom"/>
          </w:tcPr>
          <w:p w14:paraId="3CCADEC1">
            <w:pPr>
              <w:widowControl/>
              <w:spacing w:line="240" w:lineRule="auto"/>
              <w:ind w:firstLine="0" w:firstLineChars="0"/>
              <w:jc w:val="center"/>
              <w:rPr>
                <w:sz w:val="22"/>
                <w:szCs w:val="21"/>
              </w:rPr>
            </w:pPr>
            <w:r>
              <w:rPr>
                <w:sz w:val="22"/>
                <w:szCs w:val="21"/>
              </w:rPr>
              <w:t xml:space="preserve">1.94 </w:t>
            </w:r>
          </w:p>
        </w:tc>
        <w:tc>
          <w:tcPr>
            <w:tcW w:w="311" w:type="pct"/>
            <w:tcBorders>
              <w:top w:val="single" w:color="auto" w:sz="4" w:space="0"/>
              <w:left w:val="nil"/>
              <w:bottom w:val="single" w:color="auto" w:sz="4" w:space="0"/>
              <w:right w:val="single" w:color="auto" w:sz="4" w:space="0"/>
            </w:tcBorders>
            <w:vAlign w:val="bottom"/>
          </w:tcPr>
          <w:p w14:paraId="4DD0588C">
            <w:pPr>
              <w:widowControl/>
              <w:spacing w:line="240" w:lineRule="auto"/>
              <w:ind w:firstLine="0" w:firstLineChars="0"/>
              <w:jc w:val="center"/>
              <w:rPr>
                <w:sz w:val="22"/>
                <w:szCs w:val="21"/>
              </w:rPr>
            </w:pPr>
            <w:r>
              <w:rPr>
                <w:sz w:val="22"/>
                <w:szCs w:val="21"/>
              </w:rPr>
              <w:t xml:space="preserve">2.92 </w:t>
            </w:r>
          </w:p>
        </w:tc>
        <w:tc>
          <w:tcPr>
            <w:tcW w:w="248" w:type="pct"/>
            <w:tcBorders>
              <w:top w:val="single" w:color="auto" w:sz="4" w:space="0"/>
              <w:left w:val="nil"/>
              <w:bottom w:val="single" w:color="auto" w:sz="4" w:space="0"/>
              <w:right w:val="nil"/>
            </w:tcBorders>
            <w:vAlign w:val="bottom"/>
          </w:tcPr>
          <w:p w14:paraId="4CE1C2CF">
            <w:pPr>
              <w:widowControl/>
              <w:spacing w:line="240" w:lineRule="auto"/>
              <w:ind w:firstLine="0" w:firstLineChars="0"/>
              <w:jc w:val="center"/>
              <w:rPr>
                <w:sz w:val="22"/>
                <w:szCs w:val="21"/>
              </w:rPr>
            </w:pPr>
            <w:r>
              <w:rPr>
                <w:sz w:val="22"/>
                <w:szCs w:val="21"/>
              </w:rPr>
              <w:t xml:space="preserve">0.42 </w:t>
            </w:r>
          </w:p>
        </w:tc>
      </w:tr>
      <w:tr w14:paraId="7CB97D48">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4" w:space="0"/>
              <w:right w:val="single" w:color="auto" w:sz="4" w:space="0"/>
            </w:tcBorders>
            <w:vAlign w:val="center"/>
          </w:tcPr>
          <w:p w14:paraId="437CD2D9">
            <w:pPr>
              <w:widowControl/>
              <w:spacing w:line="240" w:lineRule="auto"/>
              <w:ind w:firstLine="0" w:firstLineChars="0"/>
              <w:jc w:val="center"/>
              <w:rPr>
                <w:rFonts w:cs="Times New Roman"/>
                <w:sz w:val="21"/>
              </w:rPr>
            </w:pPr>
            <w:r>
              <w:rPr>
                <w:rFonts w:cs="Times New Roman"/>
                <w:sz w:val="21"/>
                <w:lang w:bidi="ar"/>
              </w:rPr>
              <w:t>十月</w:t>
            </w:r>
          </w:p>
        </w:tc>
        <w:tc>
          <w:tcPr>
            <w:tcW w:w="247" w:type="pct"/>
            <w:tcBorders>
              <w:top w:val="single" w:color="auto" w:sz="4" w:space="0"/>
              <w:left w:val="nil"/>
              <w:bottom w:val="single" w:color="auto" w:sz="4" w:space="0"/>
              <w:right w:val="single" w:color="auto" w:sz="4" w:space="0"/>
            </w:tcBorders>
            <w:vAlign w:val="bottom"/>
          </w:tcPr>
          <w:p w14:paraId="26B1B855">
            <w:pPr>
              <w:widowControl/>
              <w:spacing w:line="240" w:lineRule="auto"/>
              <w:ind w:firstLine="0" w:firstLineChars="0"/>
              <w:jc w:val="center"/>
              <w:rPr>
                <w:sz w:val="22"/>
                <w:szCs w:val="21"/>
              </w:rPr>
            </w:pPr>
            <w:r>
              <w:rPr>
                <w:sz w:val="22"/>
                <w:szCs w:val="21"/>
              </w:rPr>
              <w:t xml:space="preserve">23.79 </w:t>
            </w:r>
          </w:p>
        </w:tc>
        <w:tc>
          <w:tcPr>
            <w:tcW w:w="280" w:type="pct"/>
            <w:tcBorders>
              <w:top w:val="single" w:color="auto" w:sz="4" w:space="0"/>
              <w:left w:val="nil"/>
              <w:bottom w:val="single" w:color="auto" w:sz="4" w:space="0"/>
              <w:right w:val="single" w:color="auto" w:sz="4" w:space="0"/>
            </w:tcBorders>
            <w:vAlign w:val="bottom"/>
          </w:tcPr>
          <w:p w14:paraId="0AF96521">
            <w:pPr>
              <w:widowControl/>
              <w:spacing w:line="240" w:lineRule="auto"/>
              <w:ind w:firstLine="0" w:firstLineChars="0"/>
              <w:jc w:val="center"/>
              <w:rPr>
                <w:sz w:val="22"/>
                <w:szCs w:val="21"/>
              </w:rPr>
            </w:pPr>
            <w:r>
              <w:rPr>
                <w:sz w:val="22"/>
                <w:szCs w:val="21"/>
              </w:rPr>
              <w:t xml:space="preserve">12.37 </w:t>
            </w:r>
          </w:p>
        </w:tc>
        <w:tc>
          <w:tcPr>
            <w:tcW w:w="227" w:type="pct"/>
            <w:tcBorders>
              <w:top w:val="single" w:color="auto" w:sz="4" w:space="0"/>
              <w:left w:val="nil"/>
              <w:bottom w:val="single" w:color="auto" w:sz="4" w:space="0"/>
              <w:right w:val="single" w:color="auto" w:sz="4" w:space="0"/>
            </w:tcBorders>
            <w:vAlign w:val="bottom"/>
          </w:tcPr>
          <w:p w14:paraId="1CA96B12">
            <w:pPr>
              <w:widowControl/>
              <w:spacing w:line="240" w:lineRule="auto"/>
              <w:ind w:firstLine="0" w:firstLineChars="0"/>
              <w:jc w:val="center"/>
              <w:rPr>
                <w:sz w:val="22"/>
                <w:szCs w:val="21"/>
              </w:rPr>
            </w:pPr>
            <w:r>
              <w:rPr>
                <w:sz w:val="22"/>
                <w:szCs w:val="21"/>
              </w:rPr>
              <w:t xml:space="preserve">14.92 </w:t>
            </w:r>
          </w:p>
        </w:tc>
        <w:tc>
          <w:tcPr>
            <w:tcW w:w="275" w:type="pct"/>
            <w:tcBorders>
              <w:top w:val="single" w:color="auto" w:sz="4" w:space="0"/>
              <w:left w:val="nil"/>
              <w:bottom w:val="single" w:color="auto" w:sz="4" w:space="0"/>
              <w:right w:val="single" w:color="auto" w:sz="4" w:space="0"/>
            </w:tcBorders>
            <w:vAlign w:val="bottom"/>
          </w:tcPr>
          <w:p w14:paraId="2A7D6157">
            <w:pPr>
              <w:widowControl/>
              <w:spacing w:line="240" w:lineRule="auto"/>
              <w:ind w:firstLine="0" w:firstLineChars="0"/>
              <w:jc w:val="center"/>
              <w:rPr>
                <w:sz w:val="22"/>
                <w:szCs w:val="21"/>
              </w:rPr>
            </w:pPr>
            <w:r>
              <w:rPr>
                <w:sz w:val="22"/>
                <w:szCs w:val="21"/>
              </w:rPr>
              <w:t xml:space="preserve">12.90 </w:t>
            </w:r>
          </w:p>
        </w:tc>
        <w:tc>
          <w:tcPr>
            <w:tcW w:w="247" w:type="pct"/>
            <w:tcBorders>
              <w:top w:val="single" w:color="auto" w:sz="4" w:space="0"/>
              <w:left w:val="nil"/>
              <w:bottom w:val="single" w:color="auto" w:sz="4" w:space="0"/>
              <w:right w:val="single" w:color="auto" w:sz="4" w:space="0"/>
            </w:tcBorders>
            <w:vAlign w:val="bottom"/>
          </w:tcPr>
          <w:p w14:paraId="270C0B3E">
            <w:pPr>
              <w:widowControl/>
              <w:spacing w:line="240" w:lineRule="auto"/>
              <w:ind w:firstLine="0" w:firstLineChars="0"/>
              <w:jc w:val="center"/>
              <w:rPr>
                <w:sz w:val="22"/>
                <w:szCs w:val="21"/>
              </w:rPr>
            </w:pPr>
            <w:r>
              <w:rPr>
                <w:sz w:val="22"/>
                <w:szCs w:val="21"/>
              </w:rPr>
              <w:t xml:space="preserve">11.69 </w:t>
            </w:r>
          </w:p>
        </w:tc>
        <w:tc>
          <w:tcPr>
            <w:tcW w:w="260" w:type="pct"/>
            <w:tcBorders>
              <w:top w:val="single" w:color="auto" w:sz="4" w:space="0"/>
              <w:left w:val="nil"/>
              <w:bottom w:val="single" w:color="auto" w:sz="4" w:space="0"/>
              <w:right w:val="single" w:color="auto" w:sz="4" w:space="0"/>
            </w:tcBorders>
            <w:vAlign w:val="bottom"/>
          </w:tcPr>
          <w:p w14:paraId="14180BB0">
            <w:pPr>
              <w:widowControl/>
              <w:spacing w:line="240" w:lineRule="auto"/>
              <w:ind w:firstLine="0" w:firstLineChars="0"/>
              <w:jc w:val="center"/>
              <w:rPr>
                <w:sz w:val="22"/>
                <w:szCs w:val="21"/>
              </w:rPr>
            </w:pPr>
            <w:r>
              <w:rPr>
                <w:sz w:val="22"/>
                <w:szCs w:val="21"/>
              </w:rPr>
              <w:t xml:space="preserve">2.42 </w:t>
            </w:r>
          </w:p>
        </w:tc>
        <w:tc>
          <w:tcPr>
            <w:tcW w:w="227" w:type="pct"/>
            <w:tcBorders>
              <w:top w:val="single" w:color="auto" w:sz="4" w:space="0"/>
              <w:left w:val="nil"/>
              <w:bottom w:val="single" w:color="auto" w:sz="4" w:space="0"/>
              <w:right w:val="single" w:color="auto" w:sz="4" w:space="0"/>
            </w:tcBorders>
            <w:vAlign w:val="bottom"/>
          </w:tcPr>
          <w:p w14:paraId="79852152">
            <w:pPr>
              <w:widowControl/>
              <w:spacing w:line="240" w:lineRule="auto"/>
              <w:ind w:firstLine="0" w:firstLineChars="0"/>
              <w:jc w:val="center"/>
              <w:rPr>
                <w:sz w:val="22"/>
                <w:szCs w:val="21"/>
              </w:rPr>
            </w:pPr>
            <w:r>
              <w:rPr>
                <w:sz w:val="22"/>
                <w:szCs w:val="21"/>
              </w:rPr>
              <w:t xml:space="preserve">0.94 </w:t>
            </w:r>
          </w:p>
        </w:tc>
        <w:tc>
          <w:tcPr>
            <w:tcW w:w="250" w:type="pct"/>
            <w:tcBorders>
              <w:top w:val="single" w:color="auto" w:sz="4" w:space="0"/>
              <w:left w:val="nil"/>
              <w:bottom w:val="single" w:color="auto" w:sz="4" w:space="0"/>
              <w:right w:val="single" w:color="auto" w:sz="4" w:space="0"/>
            </w:tcBorders>
            <w:vAlign w:val="bottom"/>
          </w:tcPr>
          <w:p w14:paraId="035C4473">
            <w:pPr>
              <w:widowControl/>
              <w:spacing w:line="240" w:lineRule="auto"/>
              <w:ind w:firstLine="0" w:firstLineChars="0"/>
              <w:jc w:val="center"/>
              <w:rPr>
                <w:sz w:val="22"/>
                <w:szCs w:val="21"/>
              </w:rPr>
            </w:pPr>
            <w:r>
              <w:rPr>
                <w:sz w:val="22"/>
                <w:szCs w:val="21"/>
              </w:rPr>
              <w:t xml:space="preserve">1.21 </w:t>
            </w:r>
          </w:p>
        </w:tc>
        <w:tc>
          <w:tcPr>
            <w:tcW w:w="227" w:type="pct"/>
            <w:tcBorders>
              <w:top w:val="single" w:color="auto" w:sz="4" w:space="0"/>
              <w:left w:val="nil"/>
              <w:bottom w:val="single" w:color="auto" w:sz="4" w:space="0"/>
              <w:right w:val="single" w:color="auto" w:sz="4" w:space="0"/>
            </w:tcBorders>
            <w:vAlign w:val="bottom"/>
          </w:tcPr>
          <w:p w14:paraId="05BA946C">
            <w:pPr>
              <w:widowControl/>
              <w:spacing w:line="240" w:lineRule="auto"/>
              <w:ind w:firstLine="0" w:firstLineChars="0"/>
              <w:jc w:val="center"/>
              <w:rPr>
                <w:sz w:val="22"/>
                <w:szCs w:val="21"/>
              </w:rPr>
            </w:pPr>
            <w:r>
              <w:rPr>
                <w:sz w:val="22"/>
                <w:szCs w:val="21"/>
              </w:rPr>
              <w:t xml:space="preserve">0.54 </w:t>
            </w:r>
          </w:p>
        </w:tc>
        <w:tc>
          <w:tcPr>
            <w:tcW w:w="280" w:type="pct"/>
            <w:tcBorders>
              <w:top w:val="single" w:color="auto" w:sz="4" w:space="0"/>
              <w:left w:val="nil"/>
              <w:bottom w:val="single" w:color="auto" w:sz="4" w:space="0"/>
              <w:right w:val="single" w:color="auto" w:sz="4" w:space="0"/>
            </w:tcBorders>
            <w:vAlign w:val="bottom"/>
          </w:tcPr>
          <w:p w14:paraId="61DC9FE4">
            <w:pPr>
              <w:widowControl/>
              <w:spacing w:line="240" w:lineRule="auto"/>
              <w:ind w:firstLine="0" w:firstLineChars="0"/>
              <w:jc w:val="center"/>
              <w:rPr>
                <w:sz w:val="22"/>
                <w:szCs w:val="21"/>
              </w:rPr>
            </w:pPr>
            <w:r>
              <w:rPr>
                <w:sz w:val="22"/>
                <w:szCs w:val="21"/>
              </w:rPr>
              <w:t xml:space="preserve">0.54 </w:t>
            </w:r>
          </w:p>
        </w:tc>
        <w:tc>
          <w:tcPr>
            <w:tcW w:w="244" w:type="pct"/>
            <w:tcBorders>
              <w:top w:val="single" w:color="auto" w:sz="4" w:space="0"/>
              <w:left w:val="nil"/>
              <w:bottom w:val="single" w:color="auto" w:sz="4" w:space="0"/>
              <w:right w:val="single" w:color="auto" w:sz="4" w:space="0"/>
            </w:tcBorders>
            <w:vAlign w:val="bottom"/>
          </w:tcPr>
          <w:p w14:paraId="67EED18E">
            <w:pPr>
              <w:widowControl/>
              <w:spacing w:line="240" w:lineRule="auto"/>
              <w:ind w:firstLine="0" w:firstLineChars="0"/>
              <w:jc w:val="center"/>
              <w:rPr>
                <w:sz w:val="22"/>
                <w:szCs w:val="21"/>
              </w:rPr>
            </w:pPr>
            <w:r>
              <w:rPr>
                <w:sz w:val="22"/>
                <w:szCs w:val="21"/>
              </w:rPr>
              <w:t xml:space="preserve">1.08 </w:t>
            </w:r>
          </w:p>
        </w:tc>
        <w:tc>
          <w:tcPr>
            <w:tcW w:w="320" w:type="pct"/>
            <w:tcBorders>
              <w:top w:val="single" w:color="auto" w:sz="4" w:space="0"/>
              <w:left w:val="nil"/>
              <w:bottom w:val="single" w:color="auto" w:sz="4" w:space="0"/>
              <w:right w:val="single" w:color="auto" w:sz="4" w:space="0"/>
            </w:tcBorders>
            <w:vAlign w:val="bottom"/>
          </w:tcPr>
          <w:p w14:paraId="4FEA2BB9">
            <w:pPr>
              <w:widowControl/>
              <w:spacing w:line="240" w:lineRule="auto"/>
              <w:ind w:firstLine="0" w:firstLineChars="0"/>
              <w:jc w:val="center"/>
              <w:rPr>
                <w:sz w:val="22"/>
                <w:szCs w:val="21"/>
              </w:rPr>
            </w:pPr>
            <w:r>
              <w:rPr>
                <w:sz w:val="22"/>
                <w:szCs w:val="21"/>
              </w:rPr>
              <w:t xml:space="preserve">1.08 </w:t>
            </w:r>
          </w:p>
        </w:tc>
        <w:tc>
          <w:tcPr>
            <w:tcW w:w="227" w:type="pct"/>
            <w:tcBorders>
              <w:top w:val="single" w:color="auto" w:sz="4" w:space="0"/>
              <w:left w:val="nil"/>
              <w:bottom w:val="single" w:color="auto" w:sz="4" w:space="0"/>
              <w:right w:val="single" w:color="auto" w:sz="4" w:space="0"/>
            </w:tcBorders>
            <w:vAlign w:val="bottom"/>
          </w:tcPr>
          <w:p w14:paraId="659C2AB3">
            <w:pPr>
              <w:widowControl/>
              <w:spacing w:line="240" w:lineRule="auto"/>
              <w:ind w:firstLine="0" w:firstLineChars="0"/>
              <w:jc w:val="center"/>
              <w:rPr>
                <w:sz w:val="22"/>
                <w:szCs w:val="21"/>
              </w:rPr>
            </w:pPr>
            <w:r>
              <w:rPr>
                <w:sz w:val="22"/>
                <w:szCs w:val="21"/>
              </w:rPr>
              <w:t xml:space="preserve">2.55 </w:t>
            </w:r>
          </w:p>
        </w:tc>
        <w:tc>
          <w:tcPr>
            <w:tcW w:w="337" w:type="pct"/>
            <w:tcBorders>
              <w:top w:val="single" w:color="auto" w:sz="4" w:space="0"/>
              <w:left w:val="nil"/>
              <w:bottom w:val="single" w:color="auto" w:sz="4" w:space="0"/>
              <w:right w:val="single" w:color="auto" w:sz="4" w:space="0"/>
            </w:tcBorders>
            <w:vAlign w:val="bottom"/>
          </w:tcPr>
          <w:p w14:paraId="331F14B5">
            <w:pPr>
              <w:widowControl/>
              <w:spacing w:line="240" w:lineRule="auto"/>
              <w:ind w:firstLine="0" w:firstLineChars="0"/>
              <w:jc w:val="center"/>
              <w:rPr>
                <w:sz w:val="22"/>
                <w:szCs w:val="21"/>
              </w:rPr>
            </w:pPr>
            <w:r>
              <w:rPr>
                <w:sz w:val="22"/>
                <w:szCs w:val="21"/>
              </w:rPr>
              <w:t xml:space="preserve">3.63 </w:t>
            </w:r>
          </w:p>
        </w:tc>
        <w:tc>
          <w:tcPr>
            <w:tcW w:w="248" w:type="pct"/>
            <w:tcBorders>
              <w:top w:val="single" w:color="auto" w:sz="4" w:space="0"/>
              <w:left w:val="nil"/>
              <w:bottom w:val="single" w:color="auto" w:sz="4" w:space="0"/>
              <w:right w:val="single" w:color="auto" w:sz="4" w:space="0"/>
            </w:tcBorders>
            <w:vAlign w:val="bottom"/>
          </w:tcPr>
          <w:p w14:paraId="4A6A2B03">
            <w:pPr>
              <w:widowControl/>
              <w:spacing w:line="240" w:lineRule="auto"/>
              <w:ind w:firstLine="0" w:firstLineChars="0"/>
              <w:jc w:val="center"/>
              <w:rPr>
                <w:sz w:val="22"/>
                <w:szCs w:val="21"/>
              </w:rPr>
            </w:pPr>
            <w:r>
              <w:rPr>
                <w:sz w:val="22"/>
                <w:szCs w:val="21"/>
              </w:rPr>
              <w:t xml:space="preserve">3.76 </w:t>
            </w:r>
          </w:p>
        </w:tc>
        <w:tc>
          <w:tcPr>
            <w:tcW w:w="311" w:type="pct"/>
            <w:tcBorders>
              <w:top w:val="single" w:color="auto" w:sz="4" w:space="0"/>
              <w:left w:val="nil"/>
              <w:bottom w:val="single" w:color="auto" w:sz="4" w:space="0"/>
              <w:right w:val="single" w:color="auto" w:sz="4" w:space="0"/>
            </w:tcBorders>
            <w:vAlign w:val="bottom"/>
          </w:tcPr>
          <w:p w14:paraId="6600E1F6">
            <w:pPr>
              <w:widowControl/>
              <w:spacing w:line="240" w:lineRule="auto"/>
              <w:ind w:firstLine="0" w:firstLineChars="0"/>
              <w:jc w:val="center"/>
              <w:rPr>
                <w:sz w:val="22"/>
                <w:szCs w:val="21"/>
              </w:rPr>
            </w:pPr>
            <w:r>
              <w:rPr>
                <w:sz w:val="22"/>
                <w:szCs w:val="21"/>
              </w:rPr>
              <w:t xml:space="preserve">5.91 </w:t>
            </w:r>
          </w:p>
        </w:tc>
        <w:tc>
          <w:tcPr>
            <w:tcW w:w="248" w:type="pct"/>
            <w:tcBorders>
              <w:top w:val="single" w:color="auto" w:sz="4" w:space="0"/>
              <w:left w:val="nil"/>
              <w:bottom w:val="single" w:color="auto" w:sz="4" w:space="0"/>
              <w:right w:val="nil"/>
            </w:tcBorders>
            <w:vAlign w:val="bottom"/>
          </w:tcPr>
          <w:p w14:paraId="4AE98C55">
            <w:pPr>
              <w:widowControl/>
              <w:spacing w:line="240" w:lineRule="auto"/>
              <w:ind w:firstLine="0" w:firstLineChars="0"/>
              <w:jc w:val="center"/>
              <w:rPr>
                <w:sz w:val="22"/>
                <w:szCs w:val="21"/>
              </w:rPr>
            </w:pPr>
            <w:r>
              <w:rPr>
                <w:sz w:val="22"/>
                <w:szCs w:val="21"/>
              </w:rPr>
              <w:t xml:space="preserve">0.67 </w:t>
            </w:r>
          </w:p>
        </w:tc>
      </w:tr>
      <w:tr w14:paraId="33ED52BA">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4" w:space="0"/>
              <w:right w:val="single" w:color="auto" w:sz="4" w:space="0"/>
            </w:tcBorders>
            <w:vAlign w:val="center"/>
          </w:tcPr>
          <w:p w14:paraId="73081C47">
            <w:pPr>
              <w:widowControl/>
              <w:spacing w:line="240" w:lineRule="auto"/>
              <w:ind w:firstLine="0" w:firstLineChars="0"/>
              <w:jc w:val="center"/>
              <w:rPr>
                <w:rFonts w:cs="Times New Roman"/>
                <w:sz w:val="21"/>
              </w:rPr>
            </w:pPr>
            <w:r>
              <w:rPr>
                <w:rFonts w:cs="Times New Roman"/>
                <w:sz w:val="21"/>
                <w:lang w:bidi="ar"/>
              </w:rPr>
              <w:t>十一月</w:t>
            </w:r>
          </w:p>
        </w:tc>
        <w:tc>
          <w:tcPr>
            <w:tcW w:w="247" w:type="pct"/>
            <w:tcBorders>
              <w:top w:val="single" w:color="auto" w:sz="4" w:space="0"/>
              <w:left w:val="nil"/>
              <w:bottom w:val="single" w:color="auto" w:sz="4" w:space="0"/>
              <w:right w:val="single" w:color="auto" w:sz="4" w:space="0"/>
            </w:tcBorders>
            <w:vAlign w:val="bottom"/>
          </w:tcPr>
          <w:p w14:paraId="1931CA01">
            <w:pPr>
              <w:widowControl/>
              <w:spacing w:line="240" w:lineRule="auto"/>
              <w:ind w:firstLine="0" w:firstLineChars="0"/>
              <w:jc w:val="center"/>
              <w:rPr>
                <w:sz w:val="22"/>
                <w:szCs w:val="21"/>
              </w:rPr>
            </w:pPr>
            <w:r>
              <w:rPr>
                <w:sz w:val="22"/>
                <w:szCs w:val="21"/>
              </w:rPr>
              <w:t xml:space="preserve">11.67 </w:t>
            </w:r>
          </w:p>
        </w:tc>
        <w:tc>
          <w:tcPr>
            <w:tcW w:w="280" w:type="pct"/>
            <w:tcBorders>
              <w:top w:val="single" w:color="auto" w:sz="4" w:space="0"/>
              <w:left w:val="nil"/>
              <w:bottom w:val="single" w:color="auto" w:sz="4" w:space="0"/>
              <w:right w:val="single" w:color="auto" w:sz="4" w:space="0"/>
            </w:tcBorders>
            <w:vAlign w:val="bottom"/>
          </w:tcPr>
          <w:p w14:paraId="261F45BB">
            <w:pPr>
              <w:widowControl/>
              <w:spacing w:line="240" w:lineRule="auto"/>
              <w:ind w:firstLine="0" w:firstLineChars="0"/>
              <w:jc w:val="center"/>
              <w:rPr>
                <w:sz w:val="22"/>
                <w:szCs w:val="21"/>
              </w:rPr>
            </w:pPr>
            <w:r>
              <w:rPr>
                <w:sz w:val="22"/>
                <w:szCs w:val="21"/>
              </w:rPr>
              <w:t xml:space="preserve">12.22 </w:t>
            </w:r>
          </w:p>
        </w:tc>
        <w:tc>
          <w:tcPr>
            <w:tcW w:w="227" w:type="pct"/>
            <w:tcBorders>
              <w:top w:val="single" w:color="auto" w:sz="4" w:space="0"/>
              <w:left w:val="nil"/>
              <w:bottom w:val="single" w:color="auto" w:sz="4" w:space="0"/>
              <w:right w:val="single" w:color="auto" w:sz="4" w:space="0"/>
            </w:tcBorders>
            <w:vAlign w:val="bottom"/>
          </w:tcPr>
          <w:p w14:paraId="18C2E7B6">
            <w:pPr>
              <w:widowControl/>
              <w:spacing w:line="240" w:lineRule="auto"/>
              <w:ind w:firstLine="0" w:firstLineChars="0"/>
              <w:jc w:val="center"/>
              <w:rPr>
                <w:sz w:val="22"/>
                <w:szCs w:val="21"/>
              </w:rPr>
            </w:pPr>
            <w:r>
              <w:rPr>
                <w:sz w:val="22"/>
                <w:szCs w:val="21"/>
              </w:rPr>
              <w:t xml:space="preserve">15.83 </w:t>
            </w:r>
          </w:p>
        </w:tc>
        <w:tc>
          <w:tcPr>
            <w:tcW w:w="275" w:type="pct"/>
            <w:tcBorders>
              <w:top w:val="single" w:color="auto" w:sz="4" w:space="0"/>
              <w:left w:val="nil"/>
              <w:bottom w:val="single" w:color="auto" w:sz="4" w:space="0"/>
              <w:right w:val="single" w:color="auto" w:sz="4" w:space="0"/>
            </w:tcBorders>
            <w:vAlign w:val="bottom"/>
          </w:tcPr>
          <w:p w14:paraId="083FDD41">
            <w:pPr>
              <w:widowControl/>
              <w:spacing w:line="240" w:lineRule="auto"/>
              <w:ind w:firstLine="0" w:firstLineChars="0"/>
              <w:jc w:val="center"/>
              <w:rPr>
                <w:sz w:val="22"/>
                <w:szCs w:val="21"/>
              </w:rPr>
            </w:pPr>
            <w:r>
              <w:rPr>
                <w:sz w:val="22"/>
                <w:szCs w:val="21"/>
              </w:rPr>
              <w:t xml:space="preserve">16.81 </w:t>
            </w:r>
          </w:p>
        </w:tc>
        <w:tc>
          <w:tcPr>
            <w:tcW w:w="247" w:type="pct"/>
            <w:tcBorders>
              <w:top w:val="single" w:color="auto" w:sz="4" w:space="0"/>
              <w:left w:val="nil"/>
              <w:bottom w:val="single" w:color="auto" w:sz="4" w:space="0"/>
              <w:right w:val="single" w:color="auto" w:sz="4" w:space="0"/>
            </w:tcBorders>
            <w:vAlign w:val="bottom"/>
          </w:tcPr>
          <w:p w14:paraId="1517B991">
            <w:pPr>
              <w:widowControl/>
              <w:spacing w:line="240" w:lineRule="auto"/>
              <w:ind w:firstLine="0" w:firstLineChars="0"/>
              <w:jc w:val="center"/>
              <w:rPr>
                <w:sz w:val="22"/>
                <w:szCs w:val="21"/>
              </w:rPr>
            </w:pPr>
            <w:r>
              <w:rPr>
                <w:sz w:val="22"/>
                <w:szCs w:val="21"/>
              </w:rPr>
              <w:t xml:space="preserve">13.61 </w:t>
            </w:r>
          </w:p>
        </w:tc>
        <w:tc>
          <w:tcPr>
            <w:tcW w:w="260" w:type="pct"/>
            <w:tcBorders>
              <w:top w:val="single" w:color="auto" w:sz="4" w:space="0"/>
              <w:left w:val="nil"/>
              <w:bottom w:val="single" w:color="auto" w:sz="4" w:space="0"/>
              <w:right w:val="single" w:color="auto" w:sz="4" w:space="0"/>
            </w:tcBorders>
            <w:vAlign w:val="bottom"/>
          </w:tcPr>
          <w:p w14:paraId="4A36B6EF">
            <w:pPr>
              <w:widowControl/>
              <w:spacing w:line="240" w:lineRule="auto"/>
              <w:ind w:firstLine="0" w:firstLineChars="0"/>
              <w:jc w:val="center"/>
              <w:rPr>
                <w:sz w:val="22"/>
                <w:szCs w:val="21"/>
              </w:rPr>
            </w:pPr>
            <w:r>
              <w:rPr>
                <w:sz w:val="22"/>
                <w:szCs w:val="21"/>
              </w:rPr>
              <w:t xml:space="preserve">2.08 </w:t>
            </w:r>
          </w:p>
        </w:tc>
        <w:tc>
          <w:tcPr>
            <w:tcW w:w="227" w:type="pct"/>
            <w:tcBorders>
              <w:top w:val="single" w:color="auto" w:sz="4" w:space="0"/>
              <w:left w:val="nil"/>
              <w:bottom w:val="single" w:color="auto" w:sz="4" w:space="0"/>
              <w:right w:val="single" w:color="auto" w:sz="4" w:space="0"/>
            </w:tcBorders>
            <w:vAlign w:val="bottom"/>
          </w:tcPr>
          <w:p w14:paraId="3014BEB3">
            <w:pPr>
              <w:widowControl/>
              <w:spacing w:line="240" w:lineRule="auto"/>
              <w:ind w:firstLine="0" w:firstLineChars="0"/>
              <w:jc w:val="center"/>
              <w:rPr>
                <w:sz w:val="22"/>
                <w:szCs w:val="21"/>
              </w:rPr>
            </w:pPr>
            <w:r>
              <w:rPr>
                <w:sz w:val="22"/>
                <w:szCs w:val="21"/>
              </w:rPr>
              <w:t xml:space="preserve">0.00 </w:t>
            </w:r>
          </w:p>
        </w:tc>
        <w:tc>
          <w:tcPr>
            <w:tcW w:w="250" w:type="pct"/>
            <w:tcBorders>
              <w:top w:val="single" w:color="auto" w:sz="4" w:space="0"/>
              <w:left w:val="nil"/>
              <w:bottom w:val="single" w:color="auto" w:sz="4" w:space="0"/>
              <w:right w:val="single" w:color="auto" w:sz="4" w:space="0"/>
            </w:tcBorders>
            <w:vAlign w:val="bottom"/>
          </w:tcPr>
          <w:p w14:paraId="26E4A4A2">
            <w:pPr>
              <w:widowControl/>
              <w:spacing w:line="240" w:lineRule="auto"/>
              <w:ind w:firstLine="0" w:firstLineChars="0"/>
              <w:jc w:val="center"/>
              <w:rPr>
                <w:sz w:val="22"/>
                <w:szCs w:val="21"/>
              </w:rPr>
            </w:pPr>
            <w:r>
              <w:rPr>
                <w:sz w:val="22"/>
                <w:szCs w:val="21"/>
              </w:rPr>
              <w:t xml:space="preserve">0.97 </w:t>
            </w:r>
          </w:p>
        </w:tc>
        <w:tc>
          <w:tcPr>
            <w:tcW w:w="227" w:type="pct"/>
            <w:tcBorders>
              <w:top w:val="single" w:color="auto" w:sz="4" w:space="0"/>
              <w:left w:val="nil"/>
              <w:bottom w:val="single" w:color="auto" w:sz="4" w:space="0"/>
              <w:right w:val="single" w:color="auto" w:sz="4" w:space="0"/>
            </w:tcBorders>
            <w:vAlign w:val="bottom"/>
          </w:tcPr>
          <w:p w14:paraId="2C8C98E5">
            <w:pPr>
              <w:widowControl/>
              <w:spacing w:line="240" w:lineRule="auto"/>
              <w:ind w:firstLine="0" w:firstLineChars="0"/>
              <w:jc w:val="center"/>
              <w:rPr>
                <w:sz w:val="22"/>
                <w:szCs w:val="21"/>
              </w:rPr>
            </w:pPr>
            <w:r>
              <w:rPr>
                <w:sz w:val="22"/>
                <w:szCs w:val="21"/>
              </w:rPr>
              <w:t xml:space="preserve">0.69 </w:t>
            </w:r>
          </w:p>
        </w:tc>
        <w:tc>
          <w:tcPr>
            <w:tcW w:w="280" w:type="pct"/>
            <w:tcBorders>
              <w:top w:val="single" w:color="auto" w:sz="4" w:space="0"/>
              <w:left w:val="nil"/>
              <w:bottom w:val="single" w:color="auto" w:sz="4" w:space="0"/>
              <w:right w:val="single" w:color="auto" w:sz="4" w:space="0"/>
            </w:tcBorders>
            <w:vAlign w:val="bottom"/>
          </w:tcPr>
          <w:p w14:paraId="28D24BF4">
            <w:pPr>
              <w:widowControl/>
              <w:spacing w:line="240" w:lineRule="auto"/>
              <w:ind w:firstLine="0" w:firstLineChars="0"/>
              <w:jc w:val="center"/>
              <w:rPr>
                <w:sz w:val="22"/>
                <w:szCs w:val="21"/>
              </w:rPr>
            </w:pPr>
            <w:r>
              <w:rPr>
                <w:sz w:val="22"/>
                <w:szCs w:val="21"/>
              </w:rPr>
              <w:t xml:space="preserve">1.25 </w:t>
            </w:r>
          </w:p>
        </w:tc>
        <w:tc>
          <w:tcPr>
            <w:tcW w:w="244" w:type="pct"/>
            <w:tcBorders>
              <w:top w:val="single" w:color="auto" w:sz="4" w:space="0"/>
              <w:left w:val="nil"/>
              <w:bottom w:val="single" w:color="auto" w:sz="4" w:space="0"/>
              <w:right w:val="single" w:color="auto" w:sz="4" w:space="0"/>
            </w:tcBorders>
            <w:vAlign w:val="bottom"/>
          </w:tcPr>
          <w:p w14:paraId="26B8A36A">
            <w:pPr>
              <w:widowControl/>
              <w:spacing w:line="240" w:lineRule="auto"/>
              <w:ind w:firstLine="0" w:firstLineChars="0"/>
              <w:jc w:val="center"/>
              <w:rPr>
                <w:sz w:val="22"/>
                <w:szCs w:val="21"/>
              </w:rPr>
            </w:pPr>
            <w:r>
              <w:rPr>
                <w:sz w:val="22"/>
                <w:szCs w:val="21"/>
              </w:rPr>
              <w:t xml:space="preserve">2.08 </w:t>
            </w:r>
          </w:p>
        </w:tc>
        <w:tc>
          <w:tcPr>
            <w:tcW w:w="320" w:type="pct"/>
            <w:tcBorders>
              <w:top w:val="single" w:color="auto" w:sz="4" w:space="0"/>
              <w:left w:val="nil"/>
              <w:bottom w:val="single" w:color="auto" w:sz="4" w:space="0"/>
              <w:right w:val="single" w:color="auto" w:sz="4" w:space="0"/>
            </w:tcBorders>
            <w:vAlign w:val="bottom"/>
          </w:tcPr>
          <w:p w14:paraId="1461CFD5">
            <w:pPr>
              <w:widowControl/>
              <w:spacing w:line="240" w:lineRule="auto"/>
              <w:ind w:firstLine="0" w:firstLineChars="0"/>
              <w:jc w:val="center"/>
              <w:rPr>
                <w:sz w:val="22"/>
                <w:szCs w:val="21"/>
              </w:rPr>
            </w:pPr>
            <w:r>
              <w:rPr>
                <w:sz w:val="22"/>
                <w:szCs w:val="21"/>
              </w:rPr>
              <w:t xml:space="preserve">1.39 </w:t>
            </w:r>
          </w:p>
        </w:tc>
        <w:tc>
          <w:tcPr>
            <w:tcW w:w="227" w:type="pct"/>
            <w:tcBorders>
              <w:top w:val="single" w:color="auto" w:sz="4" w:space="0"/>
              <w:left w:val="nil"/>
              <w:bottom w:val="single" w:color="auto" w:sz="4" w:space="0"/>
              <w:right w:val="single" w:color="auto" w:sz="4" w:space="0"/>
            </w:tcBorders>
            <w:vAlign w:val="bottom"/>
          </w:tcPr>
          <w:p w14:paraId="076EEC4F">
            <w:pPr>
              <w:widowControl/>
              <w:spacing w:line="240" w:lineRule="auto"/>
              <w:ind w:firstLine="0" w:firstLineChars="0"/>
              <w:jc w:val="center"/>
              <w:rPr>
                <w:sz w:val="22"/>
                <w:szCs w:val="21"/>
              </w:rPr>
            </w:pPr>
            <w:r>
              <w:rPr>
                <w:sz w:val="22"/>
                <w:szCs w:val="21"/>
              </w:rPr>
              <w:t xml:space="preserve">9.72 </w:t>
            </w:r>
          </w:p>
        </w:tc>
        <w:tc>
          <w:tcPr>
            <w:tcW w:w="337" w:type="pct"/>
            <w:tcBorders>
              <w:top w:val="single" w:color="auto" w:sz="4" w:space="0"/>
              <w:left w:val="nil"/>
              <w:bottom w:val="single" w:color="auto" w:sz="4" w:space="0"/>
              <w:right w:val="single" w:color="auto" w:sz="4" w:space="0"/>
            </w:tcBorders>
            <w:vAlign w:val="bottom"/>
          </w:tcPr>
          <w:p w14:paraId="456C4294">
            <w:pPr>
              <w:widowControl/>
              <w:spacing w:line="240" w:lineRule="auto"/>
              <w:ind w:firstLine="0" w:firstLineChars="0"/>
              <w:jc w:val="center"/>
              <w:rPr>
                <w:sz w:val="22"/>
                <w:szCs w:val="21"/>
              </w:rPr>
            </w:pPr>
            <w:r>
              <w:rPr>
                <w:sz w:val="22"/>
                <w:szCs w:val="21"/>
              </w:rPr>
              <w:t xml:space="preserve">4.17 </w:t>
            </w:r>
          </w:p>
        </w:tc>
        <w:tc>
          <w:tcPr>
            <w:tcW w:w="248" w:type="pct"/>
            <w:tcBorders>
              <w:top w:val="single" w:color="auto" w:sz="4" w:space="0"/>
              <w:left w:val="nil"/>
              <w:bottom w:val="single" w:color="auto" w:sz="4" w:space="0"/>
              <w:right w:val="single" w:color="auto" w:sz="4" w:space="0"/>
            </w:tcBorders>
            <w:vAlign w:val="bottom"/>
          </w:tcPr>
          <w:p w14:paraId="6543043A">
            <w:pPr>
              <w:widowControl/>
              <w:spacing w:line="240" w:lineRule="auto"/>
              <w:ind w:firstLine="0" w:firstLineChars="0"/>
              <w:jc w:val="center"/>
              <w:rPr>
                <w:sz w:val="22"/>
                <w:szCs w:val="21"/>
              </w:rPr>
            </w:pPr>
            <w:r>
              <w:rPr>
                <w:sz w:val="22"/>
                <w:szCs w:val="21"/>
              </w:rPr>
              <w:t xml:space="preserve">2.50 </w:t>
            </w:r>
          </w:p>
        </w:tc>
        <w:tc>
          <w:tcPr>
            <w:tcW w:w="311" w:type="pct"/>
            <w:tcBorders>
              <w:top w:val="single" w:color="auto" w:sz="4" w:space="0"/>
              <w:left w:val="nil"/>
              <w:bottom w:val="single" w:color="auto" w:sz="4" w:space="0"/>
              <w:right w:val="single" w:color="auto" w:sz="4" w:space="0"/>
            </w:tcBorders>
            <w:vAlign w:val="bottom"/>
          </w:tcPr>
          <w:p w14:paraId="57060474">
            <w:pPr>
              <w:widowControl/>
              <w:spacing w:line="240" w:lineRule="auto"/>
              <w:ind w:firstLine="0" w:firstLineChars="0"/>
              <w:jc w:val="center"/>
              <w:rPr>
                <w:sz w:val="22"/>
                <w:szCs w:val="21"/>
              </w:rPr>
            </w:pPr>
            <w:r>
              <w:rPr>
                <w:sz w:val="22"/>
                <w:szCs w:val="21"/>
              </w:rPr>
              <w:t xml:space="preserve">2.64 </w:t>
            </w:r>
          </w:p>
        </w:tc>
        <w:tc>
          <w:tcPr>
            <w:tcW w:w="248" w:type="pct"/>
            <w:tcBorders>
              <w:top w:val="single" w:color="auto" w:sz="4" w:space="0"/>
              <w:left w:val="nil"/>
              <w:bottom w:val="single" w:color="auto" w:sz="4" w:space="0"/>
              <w:right w:val="nil"/>
            </w:tcBorders>
            <w:vAlign w:val="bottom"/>
          </w:tcPr>
          <w:p w14:paraId="1CE5B8C0">
            <w:pPr>
              <w:widowControl/>
              <w:spacing w:line="240" w:lineRule="auto"/>
              <w:ind w:firstLine="0" w:firstLineChars="0"/>
              <w:jc w:val="center"/>
              <w:rPr>
                <w:sz w:val="22"/>
                <w:szCs w:val="21"/>
              </w:rPr>
            </w:pPr>
            <w:r>
              <w:rPr>
                <w:sz w:val="22"/>
                <w:szCs w:val="21"/>
              </w:rPr>
              <w:t xml:space="preserve">2.36 </w:t>
            </w:r>
          </w:p>
        </w:tc>
      </w:tr>
      <w:tr w14:paraId="21EAFC31">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44" w:type="pct"/>
            <w:tcBorders>
              <w:top w:val="single" w:color="auto" w:sz="4" w:space="0"/>
              <w:left w:val="nil"/>
              <w:bottom w:val="single" w:color="auto" w:sz="12" w:space="0"/>
              <w:right w:val="single" w:color="auto" w:sz="4" w:space="0"/>
            </w:tcBorders>
            <w:vAlign w:val="center"/>
          </w:tcPr>
          <w:p w14:paraId="328B6D28">
            <w:pPr>
              <w:widowControl/>
              <w:spacing w:line="240" w:lineRule="auto"/>
              <w:ind w:firstLine="0" w:firstLineChars="0"/>
              <w:jc w:val="center"/>
              <w:rPr>
                <w:rFonts w:cs="Times New Roman"/>
                <w:sz w:val="21"/>
              </w:rPr>
            </w:pPr>
            <w:r>
              <w:rPr>
                <w:rFonts w:cs="Times New Roman"/>
                <w:sz w:val="21"/>
                <w:lang w:bidi="ar"/>
              </w:rPr>
              <w:t>十二月</w:t>
            </w:r>
          </w:p>
        </w:tc>
        <w:tc>
          <w:tcPr>
            <w:tcW w:w="247" w:type="pct"/>
            <w:tcBorders>
              <w:top w:val="single" w:color="auto" w:sz="4" w:space="0"/>
              <w:left w:val="nil"/>
              <w:bottom w:val="single" w:color="auto" w:sz="12" w:space="0"/>
              <w:right w:val="single" w:color="auto" w:sz="4" w:space="0"/>
            </w:tcBorders>
            <w:vAlign w:val="bottom"/>
          </w:tcPr>
          <w:p w14:paraId="29E76B3A">
            <w:pPr>
              <w:widowControl/>
              <w:spacing w:line="240" w:lineRule="auto"/>
              <w:ind w:firstLine="0" w:firstLineChars="0"/>
              <w:jc w:val="center"/>
              <w:rPr>
                <w:sz w:val="22"/>
                <w:szCs w:val="21"/>
              </w:rPr>
            </w:pPr>
            <w:r>
              <w:rPr>
                <w:sz w:val="22"/>
                <w:szCs w:val="21"/>
              </w:rPr>
              <w:t xml:space="preserve">19.76 </w:t>
            </w:r>
          </w:p>
        </w:tc>
        <w:tc>
          <w:tcPr>
            <w:tcW w:w="280" w:type="pct"/>
            <w:tcBorders>
              <w:top w:val="single" w:color="auto" w:sz="4" w:space="0"/>
              <w:left w:val="nil"/>
              <w:bottom w:val="single" w:color="auto" w:sz="12" w:space="0"/>
              <w:right w:val="single" w:color="auto" w:sz="4" w:space="0"/>
            </w:tcBorders>
            <w:vAlign w:val="bottom"/>
          </w:tcPr>
          <w:p w14:paraId="2E0965CA">
            <w:pPr>
              <w:widowControl/>
              <w:spacing w:line="240" w:lineRule="auto"/>
              <w:ind w:firstLine="0" w:firstLineChars="0"/>
              <w:jc w:val="center"/>
              <w:rPr>
                <w:sz w:val="22"/>
                <w:szCs w:val="21"/>
              </w:rPr>
            </w:pPr>
            <w:r>
              <w:rPr>
                <w:sz w:val="22"/>
                <w:szCs w:val="21"/>
              </w:rPr>
              <w:t xml:space="preserve">5.65 </w:t>
            </w:r>
          </w:p>
        </w:tc>
        <w:tc>
          <w:tcPr>
            <w:tcW w:w="227" w:type="pct"/>
            <w:tcBorders>
              <w:top w:val="single" w:color="auto" w:sz="4" w:space="0"/>
              <w:left w:val="nil"/>
              <w:bottom w:val="single" w:color="auto" w:sz="12" w:space="0"/>
              <w:right w:val="single" w:color="auto" w:sz="4" w:space="0"/>
            </w:tcBorders>
            <w:vAlign w:val="bottom"/>
          </w:tcPr>
          <w:p w14:paraId="3992C86E">
            <w:pPr>
              <w:widowControl/>
              <w:spacing w:line="240" w:lineRule="auto"/>
              <w:ind w:firstLine="0" w:firstLineChars="0"/>
              <w:jc w:val="center"/>
              <w:rPr>
                <w:sz w:val="22"/>
                <w:szCs w:val="21"/>
              </w:rPr>
            </w:pPr>
            <w:r>
              <w:rPr>
                <w:sz w:val="22"/>
                <w:szCs w:val="21"/>
              </w:rPr>
              <w:t xml:space="preserve">10.89 </w:t>
            </w:r>
          </w:p>
        </w:tc>
        <w:tc>
          <w:tcPr>
            <w:tcW w:w="275" w:type="pct"/>
            <w:tcBorders>
              <w:top w:val="single" w:color="auto" w:sz="4" w:space="0"/>
              <w:left w:val="nil"/>
              <w:bottom w:val="single" w:color="auto" w:sz="12" w:space="0"/>
              <w:right w:val="single" w:color="auto" w:sz="4" w:space="0"/>
            </w:tcBorders>
            <w:vAlign w:val="bottom"/>
          </w:tcPr>
          <w:p w14:paraId="4F1FF9D4">
            <w:pPr>
              <w:widowControl/>
              <w:spacing w:line="240" w:lineRule="auto"/>
              <w:ind w:firstLine="0" w:firstLineChars="0"/>
              <w:jc w:val="center"/>
              <w:rPr>
                <w:sz w:val="22"/>
                <w:szCs w:val="21"/>
              </w:rPr>
            </w:pPr>
            <w:r>
              <w:rPr>
                <w:sz w:val="22"/>
                <w:szCs w:val="21"/>
              </w:rPr>
              <w:t xml:space="preserve">11.56 </w:t>
            </w:r>
          </w:p>
        </w:tc>
        <w:tc>
          <w:tcPr>
            <w:tcW w:w="247" w:type="pct"/>
            <w:tcBorders>
              <w:top w:val="single" w:color="auto" w:sz="4" w:space="0"/>
              <w:left w:val="nil"/>
              <w:bottom w:val="single" w:color="auto" w:sz="12" w:space="0"/>
              <w:right w:val="single" w:color="auto" w:sz="4" w:space="0"/>
            </w:tcBorders>
            <w:vAlign w:val="bottom"/>
          </w:tcPr>
          <w:p w14:paraId="18C01A00">
            <w:pPr>
              <w:widowControl/>
              <w:spacing w:line="240" w:lineRule="auto"/>
              <w:ind w:firstLine="0" w:firstLineChars="0"/>
              <w:jc w:val="center"/>
              <w:rPr>
                <w:sz w:val="22"/>
                <w:szCs w:val="21"/>
              </w:rPr>
            </w:pPr>
            <w:r>
              <w:rPr>
                <w:sz w:val="22"/>
                <w:szCs w:val="21"/>
              </w:rPr>
              <w:t xml:space="preserve">3.63 </w:t>
            </w:r>
          </w:p>
        </w:tc>
        <w:tc>
          <w:tcPr>
            <w:tcW w:w="260" w:type="pct"/>
            <w:tcBorders>
              <w:top w:val="single" w:color="auto" w:sz="4" w:space="0"/>
              <w:left w:val="nil"/>
              <w:bottom w:val="single" w:color="auto" w:sz="12" w:space="0"/>
              <w:right w:val="single" w:color="auto" w:sz="4" w:space="0"/>
            </w:tcBorders>
            <w:vAlign w:val="bottom"/>
          </w:tcPr>
          <w:p w14:paraId="1CB23FA1">
            <w:pPr>
              <w:widowControl/>
              <w:spacing w:line="240" w:lineRule="auto"/>
              <w:ind w:firstLine="0" w:firstLineChars="0"/>
              <w:jc w:val="center"/>
              <w:rPr>
                <w:sz w:val="22"/>
                <w:szCs w:val="21"/>
              </w:rPr>
            </w:pPr>
            <w:r>
              <w:rPr>
                <w:sz w:val="22"/>
                <w:szCs w:val="21"/>
              </w:rPr>
              <w:t xml:space="preserve">1.34 </w:t>
            </w:r>
          </w:p>
        </w:tc>
        <w:tc>
          <w:tcPr>
            <w:tcW w:w="227" w:type="pct"/>
            <w:tcBorders>
              <w:top w:val="single" w:color="auto" w:sz="4" w:space="0"/>
              <w:left w:val="nil"/>
              <w:bottom w:val="single" w:color="auto" w:sz="12" w:space="0"/>
              <w:right w:val="single" w:color="auto" w:sz="4" w:space="0"/>
            </w:tcBorders>
            <w:vAlign w:val="bottom"/>
          </w:tcPr>
          <w:p w14:paraId="7D3FBDDB">
            <w:pPr>
              <w:widowControl/>
              <w:spacing w:line="240" w:lineRule="auto"/>
              <w:ind w:firstLine="0" w:firstLineChars="0"/>
              <w:jc w:val="center"/>
              <w:rPr>
                <w:sz w:val="22"/>
                <w:szCs w:val="21"/>
              </w:rPr>
            </w:pPr>
            <w:r>
              <w:rPr>
                <w:sz w:val="22"/>
                <w:szCs w:val="21"/>
              </w:rPr>
              <w:t xml:space="preserve">0.67 </w:t>
            </w:r>
          </w:p>
        </w:tc>
        <w:tc>
          <w:tcPr>
            <w:tcW w:w="250" w:type="pct"/>
            <w:tcBorders>
              <w:top w:val="single" w:color="auto" w:sz="4" w:space="0"/>
              <w:left w:val="nil"/>
              <w:bottom w:val="single" w:color="auto" w:sz="12" w:space="0"/>
              <w:right w:val="single" w:color="auto" w:sz="4" w:space="0"/>
            </w:tcBorders>
            <w:vAlign w:val="bottom"/>
          </w:tcPr>
          <w:p w14:paraId="11636782">
            <w:pPr>
              <w:widowControl/>
              <w:spacing w:line="240" w:lineRule="auto"/>
              <w:ind w:firstLine="0" w:firstLineChars="0"/>
              <w:jc w:val="center"/>
              <w:rPr>
                <w:sz w:val="22"/>
                <w:szCs w:val="21"/>
              </w:rPr>
            </w:pPr>
            <w:r>
              <w:rPr>
                <w:sz w:val="22"/>
                <w:szCs w:val="21"/>
              </w:rPr>
              <w:t xml:space="preserve">1.21 </w:t>
            </w:r>
          </w:p>
        </w:tc>
        <w:tc>
          <w:tcPr>
            <w:tcW w:w="227" w:type="pct"/>
            <w:tcBorders>
              <w:top w:val="single" w:color="auto" w:sz="4" w:space="0"/>
              <w:left w:val="nil"/>
              <w:bottom w:val="single" w:color="auto" w:sz="12" w:space="0"/>
              <w:right w:val="single" w:color="auto" w:sz="4" w:space="0"/>
            </w:tcBorders>
            <w:vAlign w:val="bottom"/>
          </w:tcPr>
          <w:p w14:paraId="2D869DE6">
            <w:pPr>
              <w:widowControl/>
              <w:spacing w:line="240" w:lineRule="auto"/>
              <w:ind w:firstLine="0" w:firstLineChars="0"/>
              <w:jc w:val="center"/>
              <w:rPr>
                <w:sz w:val="22"/>
                <w:szCs w:val="21"/>
              </w:rPr>
            </w:pPr>
            <w:r>
              <w:rPr>
                <w:sz w:val="22"/>
                <w:szCs w:val="21"/>
              </w:rPr>
              <w:t xml:space="preserve">3.76 </w:t>
            </w:r>
          </w:p>
        </w:tc>
        <w:tc>
          <w:tcPr>
            <w:tcW w:w="280" w:type="pct"/>
            <w:tcBorders>
              <w:top w:val="single" w:color="auto" w:sz="4" w:space="0"/>
              <w:left w:val="nil"/>
              <w:bottom w:val="single" w:color="auto" w:sz="12" w:space="0"/>
              <w:right w:val="single" w:color="auto" w:sz="4" w:space="0"/>
            </w:tcBorders>
            <w:vAlign w:val="bottom"/>
          </w:tcPr>
          <w:p w14:paraId="206458D3">
            <w:pPr>
              <w:widowControl/>
              <w:spacing w:line="240" w:lineRule="auto"/>
              <w:ind w:firstLine="0" w:firstLineChars="0"/>
              <w:jc w:val="center"/>
              <w:rPr>
                <w:sz w:val="22"/>
                <w:szCs w:val="21"/>
              </w:rPr>
            </w:pPr>
            <w:r>
              <w:rPr>
                <w:sz w:val="22"/>
                <w:szCs w:val="21"/>
              </w:rPr>
              <w:t xml:space="preserve">1.21 </w:t>
            </w:r>
          </w:p>
        </w:tc>
        <w:tc>
          <w:tcPr>
            <w:tcW w:w="244" w:type="pct"/>
            <w:tcBorders>
              <w:top w:val="single" w:color="auto" w:sz="4" w:space="0"/>
              <w:left w:val="nil"/>
              <w:bottom w:val="single" w:color="auto" w:sz="12" w:space="0"/>
              <w:right w:val="single" w:color="auto" w:sz="4" w:space="0"/>
            </w:tcBorders>
            <w:vAlign w:val="bottom"/>
          </w:tcPr>
          <w:p w14:paraId="44B04914">
            <w:pPr>
              <w:widowControl/>
              <w:spacing w:line="240" w:lineRule="auto"/>
              <w:ind w:firstLine="0" w:firstLineChars="0"/>
              <w:jc w:val="center"/>
              <w:rPr>
                <w:sz w:val="22"/>
                <w:szCs w:val="21"/>
              </w:rPr>
            </w:pPr>
            <w:r>
              <w:rPr>
                <w:sz w:val="22"/>
                <w:szCs w:val="21"/>
              </w:rPr>
              <w:t xml:space="preserve">3.23 </w:t>
            </w:r>
          </w:p>
        </w:tc>
        <w:tc>
          <w:tcPr>
            <w:tcW w:w="320" w:type="pct"/>
            <w:tcBorders>
              <w:top w:val="single" w:color="auto" w:sz="4" w:space="0"/>
              <w:left w:val="nil"/>
              <w:bottom w:val="single" w:color="auto" w:sz="12" w:space="0"/>
              <w:right w:val="single" w:color="auto" w:sz="4" w:space="0"/>
            </w:tcBorders>
            <w:vAlign w:val="bottom"/>
          </w:tcPr>
          <w:p w14:paraId="39F06779">
            <w:pPr>
              <w:widowControl/>
              <w:spacing w:line="240" w:lineRule="auto"/>
              <w:ind w:firstLine="0" w:firstLineChars="0"/>
              <w:jc w:val="center"/>
              <w:rPr>
                <w:sz w:val="22"/>
                <w:szCs w:val="21"/>
              </w:rPr>
            </w:pPr>
            <w:r>
              <w:rPr>
                <w:sz w:val="22"/>
                <w:szCs w:val="21"/>
              </w:rPr>
              <w:t xml:space="preserve">4.17 </w:t>
            </w:r>
          </w:p>
        </w:tc>
        <w:tc>
          <w:tcPr>
            <w:tcW w:w="227" w:type="pct"/>
            <w:tcBorders>
              <w:top w:val="single" w:color="auto" w:sz="4" w:space="0"/>
              <w:left w:val="nil"/>
              <w:bottom w:val="single" w:color="auto" w:sz="12" w:space="0"/>
              <w:right w:val="single" w:color="auto" w:sz="4" w:space="0"/>
            </w:tcBorders>
            <w:vAlign w:val="bottom"/>
          </w:tcPr>
          <w:p w14:paraId="56BE5350">
            <w:pPr>
              <w:widowControl/>
              <w:spacing w:line="240" w:lineRule="auto"/>
              <w:ind w:firstLine="0" w:firstLineChars="0"/>
              <w:jc w:val="center"/>
              <w:rPr>
                <w:sz w:val="22"/>
                <w:szCs w:val="21"/>
              </w:rPr>
            </w:pPr>
            <w:r>
              <w:rPr>
                <w:sz w:val="22"/>
                <w:szCs w:val="21"/>
              </w:rPr>
              <w:t xml:space="preserve">7.39 </w:t>
            </w:r>
          </w:p>
        </w:tc>
        <w:tc>
          <w:tcPr>
            <w:tcW w:w="337" w:type="pct"/>
            <w:tcBorders>
              <w:top w:val="single" w:color="auto" w:sz="4" w:space="0"/>
              <w:left w:val="nil"/>
              <w:bottom w:val="single" w:color="auto" w:sz="12" w:space="0"/>
              <w:right w:val="single" w:color="auto" w:sz="4" w:space="0"/>
            </w:tcBorders>
            <w:vAlign w:val="bottom"/>
          </w:tcPr>
          <w:p w14:paraId="5E8F1368">
            <w:pPr>
              <w:widowControl/>
              <w:spacing w:line="240" w:lineRule="auto"/>
              <w:ind w:firstLine="0" w:firstLineChars="0"/>
              <w:jc w:val="center"/>
              <w:rPr>
                <w:sz w:val="22"/>
                <w:szCs w:val="21"/>
              </w:rPr>
            </w:pPr>
            <w:r>
              <w:rPr>
                <w:sz w:val="22"/>
                <w:szCs w:val="21"/>
              </w:rPr>
              <w:t xml:space="preserve">7.26 </w:t>
            </w:r>
          </w:p>
        </w:tc>
        <w:tc>
          <w:tcPr>
            <w:tcW w:w="248" w:type="pct"/>
            <w:tcBorders>
              <w:top w:val="single" w:color="auto" w:sz="4" w:space="0"/>
              <w:left w:val="nil"/>
              <w:bottom w:val="single" w:color="auto" w:sz="12" w:space="0"/>
              <w:right w:val="single" w:color="auto" w:sz="4" w:space="0"/>
            </w:tcBorders>
            <w:vAlign w:val="bottom"/>
          </w:tcPr>
          <w:p w14:paraId="31E85379">
            <w:pPr>
              <w:widowControl/>
              <w:spacing w:line="240" w:lineRule="auto"/>
              <w:ind w:firstLine="0" w:firstLineChars="0"/>
              <w:jc w:val="center"/>
              <w:rPr>
                <w:sz w:val="22"/>
                <w:szCs w:val="21"/>
              </w:rPr>
            </w:pPr>
            <w:r>
              <w:rPr>
                <w:sz w:val="22"/>
                <w:szCs w:val="21"/>
              </w:rPr>
              <w:t xml:space="preserve">8.87 </w:t>
            </w:r>
          </w:p>
        </w:tc>
        <w:tc>
          <w:tcPr>
            <w:tcW w:w="311" w:type="pct"/>
            <w:tcBorders>
              <w:top w:val="single" w:color="auto" w:sz="4" w:space="0"/>
              <w:left w:val="nil"/>
              <w:bottom w:val="single" w:color="auto" w:sz="12" w:space="0"/>
              <w:right w:val="single" w:color="auto" w:sz="4" w:space="0"/>
            </w:tcBorders>
            <w:vAlign w:val="bottom"/>
          </w:tcPr>
          <w:p w14:paraId="38D728DE">
            <w:pPr>
              <w:widowControl/>
              <w:spacing w:line="240" w:lineRule="auto"/>
              <w:ind w:firstLine="0" w:firstLineChars="0"/>
              <w:jc w:val="center"/>
              <w:rPr>
                <w:sz w:val="22"/>
                <w:szCs w:val="21"/>
              </w:rPr>
            </w:pPr>
            <w:r>
              <w:rPr>
                <w:sz w:val="22"/>
                <w:szCs w:val="21"/>
              </w:rPr>
              <w:t xml:space="preserve">7.66 </w:t>
            </w:r>
          </w:p>
        </w:tc>
        <w:tc>
          <w:tcPr>
            <w:tcW w:w="248" w:type="pct"/>
            <w:tcBorders>
              <w:top w:val="single" w:color="auto" w:sz="4" w:space="0"/>
              <w:left w:val="nil"/>
              <w:bottom w:val="single" w:color="auto" w:sz="12" w:space="0"/>
              <w:right w:val="nil"/>
            </w:tcBorders>
            <w:vAlign w:val="bottom"/>
          </w:tcPr>
          <w:p w14:paraId="3147934F">
            <w:pPr>
              <w:widowControl/>
              <w:spacing w:line="240" w:lineRule="auto"/>
              <w:ind w:firstLine="0" w:firstLineChars="0"/>
              <w:jc w:val="center"/>
              <w:rPr>
                <w:sz w:val="22"/>
                <w:szCs w:val="21"/>
              </w:rPr>
            </w:pPr>
            <w:r>
              <w:rPr>
                <w:sz w:val="22"/>
                <w:szCs w:val="21"/>
              </w:rPr>
              <w:t xml:space="preserve">1.75 </w:t>
            </w:r>
          </w:p>
        </w:tc>
      </w:tr>
    </w:tbl>
    <w:p w14:paraId="4ED9AA02">
      <w:pPr>
        <w:ind w:firstLine="0" w:firstLineChars="0"/>
        <w:jc w:val="center"/>
        <w:rPr>
          <w:rFonts w:cs="Times New Roman"/>
          <w:b/>
        </w:rPr>
      </w:pPr>
      <w:r>
        <w:rPr>
          <w:rFonts w:cs="Times New Roman"/>
          <w:b/>
          <w:lang w:bidi="ar"/>
        </w:rPr>
        <w:t>表6.2.1-8 年均风频的季变化及年均风频</w:t>
      </w:r>
    </w:p>
    <w:tbl>
      <w:tblPr>
        <w:tblStyle w:val="88"/>
        <w:tblW w:w="5000"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57" w:type="dxa"/>
          <w:left w:w="108" w:type="dxa"/>
          <w:bottom w:w="57" w:type="dxa"/>
          <w:right w:w="108" w:type="dxa"/>
        </w:tblCellMar>
      </w:tblPr>
      <w:tblGrid>
        <w:gridCol w:w="1646"/>
        <w:gridCol w:w="721"/>
        <w:gridCol w:w="846"/>
        <w:gridCol w:w="721"/>
        <w:gridCol w:w="828"/>
        <w:gridCol w:w="745"/>
        <w:gridCol w:w="783"/>
        <w:gridCol w:w="611"/>
        <w:gridCol w:w="751"/>
        <w:gridCol w:w="721"/>
        <w:gridCol w:w="846"/>
        <w:gridCol w:w="691"/>
        <w:gridCol w:w="968"/>
        <w:gridCol w:w="721"/>
        <w:gridCol w:w="1013"/>
        <w:gridCol w:w="736"/>
        <w:gridCol w:w="935"/>
        <w:gridCol w:w="611"/>
      </w:tblGrid>
      <w:tr w14:paraId="4937501B">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blHeader/>
        </w:trPr>
        <w:tc>
          <w:tcPr>
            <w:tcW w:w="553" w:type="pct"/>
            <w:tcBorders>
              <w:top w:val="single" w:color="auto" w:sz="12" w:space="0"/>
              <w:left w:val="nil"/>
              <w:bottom w:val="single" w:color="auto" w:sz="4" w:space="0"/>
              <w:right w:val="single" w:color="auto" w:sz="4" w:space="0"/>
              <w:tl2br w:val="single" w:color="auto" w:sz="4" w:space="0"/>
            </w:tcBorders>
            <w:vAlign w:val="center"/>
          </w:tcPr>
          <w:p w14:paraId="0F5BF023">
            <w:pPr>
              <w:widowControl/>
              <w:spacing w:line="240" w:lineRule="auto"/>
              <w:ind w:firstLine="0" w:firstLineChars="0"/>
              <w:jc w:val="right"/>
              <w:rPr>
                <w:rFonts w:cs="Times New Roman"/>
                <w:b/>
                <w:sz w:val="21"/>
              </w:rPr>
            </w:pPr>
            <w:r>
              <w:rPr>
                <w:rFonts w:cs="Times New Roman"/>
                <w:b/>
                <w:sz w:val="21"/>
                <w:lang w:bidi="ar"/>
              </w:rPr>
              <w:t>风频（%）</w:t>
            </w:r>
          </w:p>
          <w:p w14:paraId="55182749">
            <w:pPr>
              <w:widowControl/>
              <w:spacing w:line="240" w:lineRule="auto"/>
              <w:ind w:firstLine="0" w:firstLineChars="0"/>
              <w:jc w:val="left"/>
              <w:rPr>
                <w:rFonts w:cs="Times New Roman"/>
                <w:b/>
                <w:sz w:val="21"/>
              </w:rPr>
            </w:pPr>
            <w:r>
              <w:rPr>
                <w:rFonts w:cs="Times New Roman"/>
                <w:b/>
                <w:sz w:val="21"/>
                <w:lang w:bidi="ar"/>
              </w:rPr>
              <w:t>风向</w:t>
            </w:r>
          </w:p>
        </w:tc>
        <w:tc>
          <w:tcPr>
            <w:tcW w:w="242" w:type="pct"/>
            <w:tcBorders>
              <w:top w:val="single" w:color="auto" w:sz="12" w:space="0"/>
              <w:left w:val="nil"/>
              <w:bottom w:val="single" w:color="auto" w:sz="4" w:space="0"/>
              <w:right w:val="single" w:color="auto" w:sz="4" w:space="0"/>
            </w:tcBorders>
            <w:vAlign w:val="center"/>
          </w:tcPr>
          <w:p w14:paraId="1AA7FAAE">
            <w:pPr>
              <w:widowControl/>
              <w:spacing w:line="240" w:lineRule="auto"/>
              <w:ind w:firstLine="0" w:firstLineChars="0"/>
              <w:jc w:val="center"/>
              <w:rPr>
                <w:rFonts w:cs="Times New Roman"/>
                <w:b/>
                <w:sz w:val="21"/>
              </w:rPr>
            </w:pPr>
            <w:r>
              <w:rPr>
                <w:rFonts w:cs="Times New Roman"/>
                <w:b/>
                <w:sz w:val="21"/>
                <w:lang w:bidi="ar"/>
              </w:rPr>
              <w:t>N</w:t>
            </w:r>
          </w:p>
        </w:tc>
        <w:tc>
          <w:tcPr>
            <w:tcW w:w="284" w:type="pct"/>
            <w:tcBorders>
              <w:top w:val="single" w:color="auto" w:sz="12" w:space="0"/>
              <w:left w:val="nil"/>
              <w:bottom w:val="single" w:color="auto" w:sz="4" w:space="0"/>
              <w:right w:val="single" w:color="auto" w:sz="4" w:space="0"/>
            </w:tcBorders>
            <w:vAlign w:val="center"/>
          </w:tcPr>
          <w:p w14:paraId="3948B2EA">
            <w:pPr>
              <w:widowControl/>
              <w:spacing w:line="240" w:lineRule="auto"/>
              <w:ind w:firstLine="0" w:firstLineChars="0"/>
              <w:jc w:val="center"/>
              <w:rPr>
                <w:rFonts w:cs="Times New Roman"/>
                <w:b/>
                <w:sz w:val="21"/>
              </w:rPr>
            </w:pPr>
            <w:r>
              <w:rPr>
                <w:rFonts w:cs="Times New Roman"/>
                <w:b/>
                <w:sz w:val="21"/>
                <w:lang w:bidi="ar"/>
              </w:rPr>
              <w:t>NNE</w:t>
            </w:r>
          </w:p>
        </w:tc>
        <w:tc>
          <w:tcPr>
            <w:tcW w:w="242" w:type="pct"/>
            <w:tcBorders>
              <w:top w:val="single" w:color="auto" w:sz="12" w:space="0"/>
              <w:left w:val="nil"/>
              <w:bottom w:val="single" w:color="auto" w:sz="4" w:space="0"/>
              <w:right w:val="single" w:color="auto" w:sz="4" w:space="0"/>
            </w:tcBorders>
            <w:vAlign w:val="center"/>
          </w:tcPr>
          <w:p w14:paraId="35047C59">
            <w:pPr>
              <w:widowControl/>
              <w:spacing w:line="240" w:lineRule="auto"/>
              <w:ind w:firstLine="0" w:firstLineChars="0"/>
              <w:jc w:val="center"/>
              <w:rPr>
                <w:rFonts w:cs="Times New Roman"/>
                <w:b/>
                <w:sz w:val="21"/>
              </w:rPr>
            </w:pPr>
            <w:r>
              <w:rPr>
                <w:rFonts w:cs="Times New Roman"/>
                <w:b/>
                <w:sz w:val="21"/>
                <w:lang w:bidi="ar"/>
              </w:rPr>
              <w:t>NE</w:t>
            </w:r>
          </w:p>
        </w:tc>
        <w:tc>
          <w:tcPr>
            <w:tcW w:w="278" w:type="pct"/>
            <w:tcBorders>
              <w:top w:val="single" w:color="auto" w:sz="12" w:space="0"/>
              <w:left w:val="nil"/>
              <w:bottom w:val="single" w:color="auto" w:sz="4" w:space="0"/>
              <w:right w:val="single" w:color="auto" w:sz="4" w:space="0"/>
            </w:tcBorders>
            <w:vAlign w:val="center"/>
          </w:tcPr>
          <w:p w14:paraId="082324CC">
            <w:pPr>
              <w:widowControl/>
              <w:spacing w:line="240" w:lineRule="auto"/>
              <w:ind w:firstLine="0" w:firstLineChars="0"/>
              <w:jc w:val="center"/>
              <w:rPr>
                <w:rFonts w:cs="Times New Roman"/>
                <w:b/>
                <w:sz w:val="21"/>
              </w:rPr>
            </w:pPr>
            <w:r>
              <w:rPr>
                <w:rFonts w:cs="Times New Roman"/>
                <w:b/>
                <w:sz w:val="21"/>
                <w:lang w:bidi="ar"/>
              </w:rPr>
              <w:t>ENE</w:t>
            </w:r>
          </w:p>
        </w:tc>
        <w:tc>
          <w:tcPr>
            <w:tcW w:w="250" w:type="pct"/>
            <w:tcBorders>
              <w:top w:val="single" w:color="auto" w:sz="12" w:space="0"/>
              <w:left w:val="nil"/>
              <w:bottom w:val="single" w:color="auto" w:sz="4" w:space="0"/>
              <w:right w:val="single" w:color="auto" w:sz="4" w:space="0"/>
            </w:tcBorders>
            <w:vAlign w:val="center"/>
          </w:tcPr>
          <w:p w14:paraId="47475E01">
            <w:pPr>
              <w:widowControl/>
              <w:spacing w:line="240" w:lineRule="auto"/>
              <w:ind w:firstLine="0" w:firstLineChars="0"/>
              <w:jc w:val="center"/>
              <w:rPr>
                <w:rFonts w:cs="Times New Roman"/>
                <w:b/>
                <w:sz w:val="21"/>
              </w:rPr>
            </w:pPr>
            <w:r>
              <w:rPr>
                <w:rFonts w:cs="Times New Roman"/>
                <w:b/>
                <w:sz w:val="21"/>
                <w:lang w:bidi="ar"/>
              </w:rPr>
              <w:t>E</w:t>
            </w:r>
          </w:p>
        </w:tc>
        <w:tc>
          <w:tcPr>
            <w:tcW w:w="263" w:type="pct"/>
            <w:tcBorders>
              <w:top w:val="single" w:color="auto" w:sz="12" w:space="0"/>
              <w:left w:val="nil"/>
              <w:bottom w:val="single" w:color="auto" w:sz="4" w:space="0"/>
              <w:right w:val="single" w:color="auto" w:sz="4" w:space="0"/>
            </w:tcBorders>
            <w:vAlign w:val="center"/>
          </w:tcPr>
          <w:p w14:paraId="17EE3989">
            <w:pPr>
              <w:widowControl/>
              <w:spacing w:line="240" w:lineRule="auto"/>
              <w:ind w:firstLine="0" w:firstLineChars="0"/>
              <w:jc w:val="center"/>
              <w:rPr>
                <w:rFonts w:cs="Times New Roman"/>
                <w:b/>
                <w:sz w:val="21"/>
              </w:rPr>
            </w:pPr>
            <w:r>
              <w:rPr>
                <w:rFonts w:cs="Times New Roman"/>
                <w:b/>
                <w:sz w:val="21"/>
                <w:lang w:bidi="ar"/>
              </w:rPr>
              <w:t>ESE</w:t>
            </w:r>
          </w:p>
        </w:tc>
        <w:tc>
          <w:tcPr>
            <w:tcW w:w="205" w:type="pct"/>
            <w:tcBorders>
              <w:top w:val="single" w:color="auto" w:sz="12" w:space="0"/>
              <w:left w:val="nil"/>
              <w:bottom w:val="single" w:color="auto" w:sz="4" w:space="0"/>
              <w:right w:val="single" w:color="auto" w:sz="4" w:space="0"/>
            </w:tcBorders>
            <w:vAlign w:val="center"/>
          </w:tcPr>
          <w:p w14:paraId="29220933">
            <w:pPr>
              <w:widowControl/>
              <w:spacing w:line="240" w:lineRule="auto"/>
              <w:ind w:firstLine="0" w:firstLineChars="0"/>
              <w:jc w:val="center"/>
              <w:rPr>
                <w:rFonts w:cs="Times New Roman"/>
                <w:b/>
                <w:sz w:val="21"/>
              </w:rPr>
            </w:pPr>
            <w:r>
              <w:rPr>
                <w:rFonts w:cs="Times New Roman"/>
                <w:b/>
                <w:sz w:val="21"/>
                <w:lang w:bidi="ar"/>
              </w:rPr>
              <w:t>SE</w:t>
            </w:r>
          </w:p>
        </w:tc>
        <w:tc>
          <w:tcPr>
            <w:tcW w:w="252" w:type="pct"/>
            <w:tcBorders>
              <w:top w:val="single" w:color="auto" w:sz="12" w:space="0"/>
              <w:left w:val="nil"/>
              <w:bottom w:val="single" w:color="auto" w:sz="4" w:space="0"/>
              <w:right w:val="single" w:color="auto" w:sz="4" w:space="0"/>
            </w:tcBorders>
            <w:vAlign w:val="center"/>
          </w:tcPr>
          <w:p w14:paraId="19C7A77F">
            <w:pPr>
              <w:widowControl/>
              <w:spacing w:line="240" w:lineRule="auto"/>
              <w:ind w:firstLine="0" w:firstLineChars="0"/>
              <w:jc w:val="center"/>
              <w:rPr>
                <w:rFonts w:cs="Times New Roman"/>
                <w:b/>
                <w:sz w:val="21"/>
              </w:rPr>
            </w:pPr>
            <w:r>
              <w:rPr>
                <w:rFonts w:cs="Times New Roman"/>
                <w:b/>
                <w:sz w:val="21"/>
                <w:lang w:bidi="ar"/>
              </w:rPr>
              <w:t>SSE</w:t>
            </w:r>
          </w:p>
        </w:tc>
        <w:tc>
          <w:tcPr>
            <w:tcW w:w="242" w:type="pct"/>
            <w:tcBorders>
              <w:top w:val="single" w:color="auto" w:sz="12" w:space="0"/>
              <w:left w:val="nil"/>
              <w:bottom w:val="single" w:color="auto" w:sz="4" w:space="0"/>
              <w:right w:val="single" w:color="auto" w:sz="4" w:space="0"/>
            </w:tcBorders>
            <w:vAlign w:val="center"/>
          </w:tcPr>
          <w:p w14:paraId="1B716EEF">
            <w:pPr>
              <w:widowControl/>
              <w:spacing w:line="240" w:lineRule="auto"/>
              <w:ind w:firstLine="0" w:firstLineChars="0"/>
              <w:jc w:val="center"/>
              <w:rPr>
                <w:rFonts w:cs="Times New Roman"/>
                <w:b/>
                <w:sz w:val="21"/>
              </w:rPr>
            </w:pPr>
            <w:r>
              <w:rPr>
                <w:rFonts w:cs="Times New Roman"/>
                <w:b/>
                <w:sz w:val="21"/>
                <w:lang w:bidi="ar"/>
              </w:rPr>
              <w:t>S</w:t>
            </w:r>
          </w:p>
        </w:tc>
        <w:tc>
          <w:tcPr>
            <w:tcW w:w="284" w:type="pct"/>
            <w:tcBorders>
              <w:top w:val="single" w:color="auto" w:sz="12" w:space="0"/>
              <w:left w:val="nil"/>
              <w:bottom w:val="single" w:color="auto" w:sz="4" w:space="0"/>
              <w:right w:val="single" w:color="auto" w:sz="4" w:space="0"/>
            </w:tcBorders>
            <w:vAlign w:val="center"/>
          </w:tcPr>
          <w:p w14:paraId="69B97859">
            <w:pPr>
              <w:widowControl/>
              <w:spacing w:line="240" w:lineRule="auto"/>
              <w:ind w:firstLine="0" w:firstLineChars="0"/>
              <w:jc w:val="center"/>
              <w:rPr>
                <w:rFonts w:cs="Times New Roman"/>
                <w:b/>
                <w:sz w:val="21"/>
              </w:rPr>
            </w:pPr>
            <w:r>
              <w:rPr>
                <w:rFonts w:cs="Times New Roman"/>
                <w:b/>
                <w:sz w:val="21"/>
                <w:lang w:bidi="ar"/>
              </w:rPr>
              <w:t>SSW</w:t>
            </w:r>
          </w:p>
        </w:tc>
        <w:tc>
          <w:tcPr>
            <w:tcW w:w="232" w:type="pct"/>
            <w:tcBorders>
              <w:top w:val="single" w:color="auto" w:sz="12" w:space="0"/>
              <w:left w:val="nil"/>
              <w:bottom w:val="single" w:color="auto" w:sz="4" w:space="0"/>
              <w:right w:val="single" w:color="auto" w:sz="4" w:space="0"/>
            </w:tcBorders>
            <w:vAlign w:val="center"/>
          </w:tcPr>
          <w:p w14:paraId="0B4AF103">
            <w:pPr>
              <w:widowControl/>
              <w:spacing w:line="240" w:lineRule="auto"/>
              <w:ind w:firstLine="0" w:firstLineChars="0"/>
              <w:jc w:val="center"/>
              <w:rPr>
                <w:rFonts w:cs="Times New Roman"/>
                <w:b/>
                <w:sz w:val="21"/>
              </w:rPr>
            </w:pPr>
            <w:r>
              <w:rPr>
                <w:rFonts w:cs="Times New Roman"/>
                <w:b/>
                <w:sz w:val="21"/>
                <w:lang w:bidi="ar"/>
              </w:rPr>
              <w:t>SW</w:t>
            </w:r>
          </w:p>
        </w:tc>
        <w:tc>
          <w:tcPr>
            <w:tcW w:w="325" w:type="pct"/>
            <w:tcBorders>
              <w:top w:val="single" w:color="auto" w:sz="12" w:space="0"/>
              <w:left w:val="nil"/>
              <w:bottom w:val="single" w:color="auto" w:sz="4" w:space="0"/>
              <w:right w:val="single" w:color="auto" w:sz="4" w:space="0"/>
            </w:tcBorders>
            <w:vAlign w:val="center"/>
          </w:tcPr>
          <w:p w14:paraId="550CAB2C">
            <w:pPr>
              <w:widowControl/>
              <w:spacing w:line="240" w:lineRule="auto"/>
              <w:ind w:firstLine="0" w:firstLineChars="0"/>
              <w:jc w:val="center"/>
              <w:rPr>
                <w:rFonts w:cs="Times New Roman"/>
                <w:b/>
                <w:sz w:val="21"/>
              </w:rPr>
            </w:pPr>
            <w:r>
              <w:rPr>
                <w:rFonts w:cs="Times New Roman"/>
                <w:b/>
                <w:sz w:val="21"/>
                <w:lang w:bidi="ar"/>
              </w:rPr>
              <w:t>WSW</w:t>
            </w:r>
          </w:p>
        </w:tc>
        <w:tc>
          <w:tcPr>
            <w:tcW w:w="242" w:type="pct"/>
            <w:tcBorders>
              <w:top w:val="single" w:color="auto" w:sz="12" w:space="0"/>
              <w:left w:val="nil"/>
              <w:bottom w:val="single" w:color="auto" w:sz="4" w:space="0"/>
              <w:right w:val="single" w:color="auto" w:sz="4" w:space="0"/>
            </w:tcBorders>
            <w:vAlign w:val="center"/>
          </w:tcPr>
          <w:p w14:paraId="620FA1D5">
            <w:pPr>
              <w:widowControl/>
              <w:spacing w:line="240" w:lineRule="auto"/>
              <w:ind w:firstLine="0" w:firstLineChars="0"/>
              <w:jc w:val="center"/>
              <w:rPr>
                <w:rFonts w:cs="Times New Roman"/>
                <w:b/>
                <w:sz w:val="21"/>
              </w:rPr>
            </w:pPr>
            <w:r>
              <w:rPr>
                <w:rFonts w:cs="Times New Roman"/>
                <w:b/>
                <w:sz w:val="21"/>
                <w:lang w:bidi="ar"/>
              </w:rPr>
              <w:t>W</w:t>
            </w:r>
          </w:p>
        </w:tc>
        <w:tc>
          <w:tcPr>
            <w:tcW w:w="340" w:type="pct"/>
            <w:tcBorders>
              <w:top w:val="single" w:color="auto" w:sz="12" w:space="0"/>
              <w:left w:val="nil"/>
              <w:bottom w:val="single" w:color="auto" w:sz="4" w:space="0"/>
              <w:right w:val="single" w:color="auto" w:sz="4" w:space="0"/>
            </w:tcBorders>
            <w:vAlign w:val="center"/>
          </w:tcPr>
          <w:p w14:paraId="0CC042F8">
            <w:pPr>
              <w:widowControl/>
              <w:spacing w:line="240" w:lineRule="auto"/>
              <w:ind w:firstLine="0" w:firstLineChars="0"/>
              <w:jc w:val="center"/>
              <w:rPr>
                <w:rFonts w:cs="Times New Roman"/>
                <w:b/>
                <w:sz w:val="21"/>
              </w:rPr>
            </w:pPr>
            <w:r>
              <w:rPr>
                <w:rFonts w:cs="Times New Roman"/>
                <w:b/>
                <w:sz w:val="21"/>
                <w:lang w:bidi="ar"/>
              </w:rPr>
              <w:t>WNW</w:t>
            </w:r>
          </w:p>
        </w:tc>
        <w:tc>
          <w:tcPr>
            <w:tcW w:w="247" w:type="pct"/>
            <w:tcBorders>
              <w:top w:val="single" w:color="auto" w:sz="12" w:space="0"/>
              <w:left w:val="nil"/>
              <w:bottom w:val="single" w:color="auto" w:sz="4" w:space="0"/>
              <w:right w:val="single" w:color="auto" w:sz="4" w:space="0"/>
            </w:tcBorders>
            <w:vAlign w:val="center"/>
          </w:tcPr>
          <w:p w14:paraId="46D5EEB9">
            <w:pPr>
              <w:widowControl/>
              <w:spacing w:line="240" w:lineRule="auto"/>
              <w:ind w:firstLine="0" w:firstLineChars="0"/>
              <w:jc w:val="center"/>
              <w:rPr>
                <w:rFonts w:cs="Times New Roman"/>
                <w:b/>
                <w:sz w:val="21"/>
              </w:rPr>
            </w:pPr>
            <w:r>
              <w:rPr>
                <w:rFonts w:cs="Times New Roman"/>
                <w:b/>
                <w:sz w:val="21"/>
                <w:lang w:bidi="ar"/>
              </w:rPr>
              <w:t>NW</w:t>
            </w:r>
          </w:p>
        </w:tc>
        <w:tc>
          <w:tcPr>
            <w:tcW w:w="314" w:type="pct"/>
            <w:tcBorders>
              <w:top w:val="single" w:color="auto" w:sz="12" w:space="0"/>
              <w:left w:val="nil"/>
              <w:bottom w:val="single" w:color="auto" w:sz="4" w:space="0"/>
              <w:right w:val="single" w:color="auto" w:sz="4" w:space="0"/>
            </w:tcBorders>
            <w:vAlign w:val="center"/>
          </w:tcPr>
          <w:p w14:paraId="183405C1">
            <w:pPr>
              <w:widowControl/>
              <w:spacing w:line="240" w:lineRule="auto"/>
              <w:ind w:firstLine="0" w:firstLineChars="0"/>
              <w:jc w:val="center"/>
              <w:rPr>
                <w:rFonts w:cs="Times New Roman"/>
                <w:b/>
                <w:sz w:val="21"/>
              </w:rPr>
            </w:pPr>
            <w:r>
              <w:rPr>
                <w:rFonts w:cs="Times New Roman"/>
                <w:b/>
                <w:sz w:val="21"/>
                <w:lang w:bidi="ar"/>
              </w:rPr>
              <w:t>NNW</w:t>
            </w:r>
          </w:p>
        </w:tc>
        <w:tc>
          <w:tcPr>
            <w:tcW w:w="205" w:type="pct"/>
            <w:tcBorders>
              <w:top w:val="single" w:color="auto" w:sz="12" w:space="0"/>
              <w:left w:val="nil"/>
              <w:bottom w:val="single" w:color="auto" w:sz="4" w:space="0"/>
              <w:right w:val="nil"/>
            </w:tcBorders>
            <w:vAlign w:val="center"/>
          </w:tcPr>
          <w:p w14:paraId="1ECD68B9">
            <w:pPr>
              <w:widowControl/>
              <w:spacing w:line="240" w:lineRule="auto"/>
              <w:ind w:firstLine="0" w:firstLineChars="0"/>
              <w:jc w:val="center"/>
              <w:rPr>
                <w:rFonts w:cs="Times New Roman"/>
                <w:b/>
                <w:sz w:val="21"/>
              </w:rPr>
            </w:pPr>
            <w:r>
              <w:rPr>
                <w:rFonts w:cs="Times New Roman"/>
                <w:b/>
                <w:sz w:val="21"/>
                <w:lang w:bidi="ar"/>
              </w:rPr>
              <w:t>C</w:t>
            </w:r>
          </w:p>
        </w:tc>
      </w:tr>
      <w:tr w14:paraId="6EFF35D9">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53" w:type="pct"/>
            <w:tcBorders>
              <w:top w:val="single" w:color="auto" w:sz="4" w:space="0"/>
              <w:left w:val="nil"/>
              <w:bottom w:val="single" w:color="auto" w:sz="4" w:space="0"/>
              <w:right w:val="single" w:color="auto" w:sz="4" w:space="0"/>
            </w:tcBorders>
            <w:vAlign w:val="center"/>
          </w:tcPr>
          <w:p w14:paraId="6A08FFE9">
            <w:pPr>
              <w:widowControl/>
              <w:spacing w:line="240" w:lineRule="auto"/>
              <w:ind w:firstLine="0" w:firstLineChars="0"/>
              <w:jc w:val="center"/>
              <w:rPr>
                <w:rFonts w:cs="Times New Roman"/>
                <w:sz w:val="21"/>
              </w:rPr>
            </w:pPr>
            <w:r>
              <w:rPr>
                <w:rFonts w:cs="Times New Roman"/>
                <w:sz w:val="21"/>
                <w:lang w:bidi="ar"/>
              </w:rPr>
              <w:t>春季</w:t>
            </w:r>
          </w:p>
        </w:tc>
        <w:tc>
          <w:tcPr>
            <w:tcW w:w="242" w:type="pct"/>
            <w:tcBorders>
              <w:top w:val="single" w:color="auto" w:sz="4" w:space="0"/>
              <w:left w:val="nil"/>
              <w:bottom w:val="single" w:color="auto" w:sz="4" w:space="0"/>
              <w:right w:val="single" w:color="auto" w:sz="4" w:space="0"/>
            </w:tcBorders>
            <w:vAlign w:val="bottom"/>
          </w:tcPr>
          <w:p w14:paraId="764E8142">
            <w:pPr>
              <w:widowControl/>
              <w:spacing w:line="240" w:lineRule="auto"/>
              <w:ind w:firstLine="0" w:firstLineChars="0"/>
              <w:jc w:val="center"/>
              <w:rPr>
                <w:sz w:val="22"/>
                <w:szCs w:val="21"/>
              </w:rPr>
            </w:pPr>
            <w:r>
              <w:rPr>
                <w:sz w:val="22"/>
                <w:szCs w:val="21"/>
              </w:rPr>
              <w:t xml:space="preserve">9.51 </w:t>
            </w:r>
          </w:p>
        </w:tc>
        <w:tc>
          <w:tcPr>
            <w:tcW w:w="284" w:type="pct"/>
            <w:tcBorders>
              <w:top w:val="single" w:color="auto" w:sz="4" w:space="0"/>
              <w:left w:val="nil"/>
              <w:bottom w:val="single" w:color="auto" w:sz="4" w:space="0"/>
              <w:right w:val="single" w:color="auto" w:sz="4" w:space="0"/>
            </w:tcBorders>
            <w:vAlign w:val="bottom"/>
          </w:tcPr>
          <w:p w14:paraId="3CC1A53B">
            <w:pPr>
              <w:widowControl/>
              <w:spacing w:line="240" w:lineRule="auto"/>
              <w:ind w:firstLine="0" w:firstLineChars="0"/>
              <w:jc w:val="center"/>
              <w:rPr>
                <w:sz w:val="22"/>
                <w:szCs w:val="21"/>
              </w:rPr>
            </w:pPr>
            <w:r>
              <w:rPr>
                <w:sz w:val="22"/>
                <w:szCs w:val="21"/>
              </w:rPr>
              <w:t xml:space="preserve">8.11 </w:t>
            </w:r>
          </w:p>
        </w:tc>
        <w:tc>
          <w:tcPr>
            <w:tcW w:w="242" w:type="pct"/>
            <w:tcBorders>
              <w:top w:val="single" w:color="auto" w:sz="4" w:space="0"/>
              <w:left w:val="nil"/>
              <w:bottom w:val="single" w:color="auto" w:sz="4" w:space="0"/>
              <w:right w:val="single" w:color="auto" w:sz="4" w:space="0"/>
            </w:tcBorders>
            <w:vAlign w:val="bottom"/>
          </w:tcPr>
          <w:p w14:paraId="6BECA3C5">
            <w:pPr>
              <w:widowControl/>
              <w:spacing w:line="240" w:lineRule="auto"/>
              <w:ind w:firstLine="0" w:firstLineChars="0"/>
              <w:jc w:val="center"/>
              <w:rPr>
                <w:sz w:val="22"/>
                <w:szCs w:val="21"/>
              </w:rPr>
            </w:pPr>
            <w:r>
              <w:rPr>
                <w:sz w:val="22"/>
                <w:szCs w:val="21"/>
              </w:rPr>
              <w:t xml:space="preserve">10.69 </w:t>
            </w:r>
          </w:p>
        </w:tc>
        <w:tc>
          <w:tcPr>
            <w:tcW w:w="278" w:type="pct"/>
            <w:tcBorders>
              <w:top w:val="single" w:color="auto" w:sz="4" w:space="0"/>
              <w:left w:val="nil"/>
              <w:bottom w:val="single" w:color="auto" w:sz="4" w:space="0"/>
              <w:right w:val="single" w:color="auto" w:sz="4" w:space="0"/>
            </w:tcBorders>
            <w:vAlign w:val="bottom"/>
          </w:tcPr>
          <w:p w14:paraId="7053A683">
            <w:pPr>
              <w:widowControl/>
              <w:spacing w:line="240" w:lineRule="auto"/>
              <w:ind w:firstLine="0" w:firstLineChars="0"/>
              <w:jc w:val="center"/>
              <w:rPr>
                <w:sz w:val="22"/>
                <w:szCs w:val="21"/>
              </w:rPr>
            </w:pPr>
            <w:r>
              <w:rPr>
                <w:sz w:val="22"/>
                <w:szCs w:val="21"/>
              </w:rPr>
              <w:t xml:space="preserve">11.19 </w:t>
            </w:r>
          </w:p>
        </w:tc>
        <w:tc>
          <w:tcPr>
            <w:tcW w:w="250" w:type="pct"/>
            <w:tcBorders>
              <w:top w:val="single" w:color="auto" w:sz="4" w:space="0"/>
              <w:left w:val="nil"/>
              <w:bottom w:val="single" w:color="auto" w:sz="4" w:space="0"/>
              <w:right w:val="single" w:color="auto" w:sz="4" w:space="0"/>
            </w:tcBorders>
            <w:vAlign w:val="bottom"/>
          </w:tcPr>
          <w:p w14:paraId="5427E9CC">
            <w:pPr>
              <w:widowControl/>
              <w:spacing w:line="240" w:lineRule="auto"/>
              <w:ind w:firstLine="0" w:firstLineChars="0"/>
              <w:jc w:val="center"/>
              <w:rPr>
                <w:sz w:val="22"/>
                <w:szCs w:val="21"/>
              </w:rPr>
            </w:pPr>
            <w:r>
              <w:rPr>
                <w:sz w:val="22"/>
                <w:szCs w:val="21"/>
              </w:rPr>
              <w:t xml:space="preserve">23.05 </w:t>
            </w:r>
          </w:p>
        </w:tc>
        <w:tc>
          <w:tcPr>
            <w:tcW w:w="263" w:type="pct"/>
            <w:tcBorders>
              <w:top w:val="single" w:color="auto" w:sz="4" w:space="0"/>
              <w:left w:val="nil"/>
              <w:bottom w:val="single" w:color="auto" w:sz="4" w:space="0"/>
              <w:right w:val="single" w:color="auto" w:sz="4" w:space="0"/>
            </w:tcBorders>
            <w:vAlign w:val="bottom"/>
          </w:tcPr>
          <w:p w14:paraId="1A411AD7">
            <w:pPr>
              <w:widowControl/>
              <w:spacing w:line="240" w:lineRule="auto"/>
              <w:ind w:firstLine="0" w:firstLineChars="0"/>
              <w:jc w:val="center"/>
              <w:rPr>
                <w:sz w:val="22"/>
                <w:szCs w:val="21"/>
              </w:rPr>
            </w:pPr>
            <w:r>
              <w:rPr>
                <w:sz w:val="22"/>
                <w:szCs w:val="21"/>
              </w:rPr>
              <w:t xml:space="preserve">6.07 </w:t>
            </w:r>
          </w:p>
        </w:tc>
        <w:tc>
          <w:tcPr>
            <w:tcW w:w="205" w:type="pct"/>
            <w:tcBorders>
              <w:top w:val="single" w:color="auto" w:sz="4" w:space="0"/>
              <w:left w:val="nil"/>
              <w:bottom w:val="single" w:color="auto" w:sz="4" w:space="0"/>
              <w:right w:val="single" w:color="auto" w:sz="4" w:space="0"/>
            </w:tcBorders>
            <w:vAlign w:val="bottom"/>
          </w:tcPr>
          <w:p w14:paraId="4EAF7AE1">
            <w:pPr>
              <w:widowControl/>
              <w:spacing w:line="240" w:lineRule="auto"/>
              <w:ind w:firstLine="0" w:firstLineChars="0"/>
              <w:jc w:val="center"/>
              <w:rPr>
                <w:sz w:val="22"/>
                <w:szCs w:val="21"/>
              </w:rPr>
            </w:pPr>
            <w:r>
              <w:rPr>
                <w:sz w:val="22"/>
                <w:szCs w:val="21"/>
              </w:rPr>
              <w:t xml:space="preserve">3.85 </w:t>
            </w:r>
          </w:p>
        </w:tc>
        <w:tc>
          <w:tcPr>
            <w:tcW w:w="252" w:type="pct"/>
            <w:tcBorders>
              <w:top w:val="single" w:color="auto" w:sz="4" w:space="0"/>
              <w:left w:val="nil"/>
              <w:bottom w:val="single" w:color="auto" w:sz="4" w:space="0"/>
              <w:right w:val="single" w:color="auto" w:sz="4" w:space="0"/>
            </w:tcBorders>
            <w:vAlign w:val="bottom"/>
          </w:tcPr>
          <w:p w14:paraId="3D09DC3C">
            <w:pPr>
              <w:widowControl/>
              <w:spacing w:line="240" w:lineRule="auto"/>
              <w:ind w:firstLine="0" w:firstLineChars="0"/>
              <w:jc w:val="center"/>
              <w:rPr>
                <w:sz w:val="22"/>
                <w:szCs w:val="21"/>
              </w:rPr>
            </w:pPr>
            <w:r>
              <w:rPr>
                <w:sz w:val="22"/>
                <w:szCs w:val="21"/>
              </w:rPr>
              <w:t xml:space="preserve">4.39 </w:t>
            </w:r>
          </w:p>
        </w:tc>
        <w:tc>
          <w:tcPr>
            <w:tcW w:w="242" w:type="pct"/>
            <w:tcBorders>
              <w:top w:val="single" w:color="auto" w:sz="4" w:space="0"/>
              <w:left w:val="nil"/>
              <w:bottom w:val="single" w:color="auto" w:sz="4" w:space="0"/>
              <w:right w:val="single" w:color="auto" w:sz="4" w:space="0"/>
            </w:tcBorders>
            <w:vAlign w:val="bottom"/>
          </w:tcPr>
          <w:p w14:paraId="3E52C31D">
            <w:pPr>
              <w:widowControl/>
              <w:spacing w:line="240" w:lineRule="auto"/>
              <w:ind w:firstLine="0" w:firstLineChars="0"/>
              <w:jc w:val="center"/>
              <w:rPr>
                <w:sz w:val="22"/>
                <w:szCs w:val="21"/>
              </w:rPr>
            </w:pPr>
            <w:r>
              <w:rPr>
                <w:sz w:val="22"/>
                <w:szCs w:val="21"/>
              </w:rPr>
              <w:t xml:space="preserve">4.03 </w:t>
            </w:r>
          </w:p>
        </w:tc>
        <w:tc>
          <w:tcPr>
            <w:tcW w:w="284" w:type="pct"/>
            <w:tcBorders>
              <w:top w:val="single" w:color="auto" w:sz="4" w:space="0"/>
              <w:left w:val="nil"/>
              <w:bottom w:val="single" w:color="auto" w:sz="4" w:space="0"/>
              <w:right w:val="single" w:color="auto" w:sz="4" w:space="0"/>
            </w:tcBorders>
            <w:vAlign w:val="bottom"/>
          </w:tcPr>
          <w:p w14:paraId="0813F6CC">
            <w:pPr>
              <w:widowControl/>
              <w:spacing w:line="240" w:lineRule="auto"/>
              <w:ind w:firstLine="0" w:firstLineChars="0"/>
              <w:jc w:val="center"/>
              <w:rPr>
                <w:sz w:val="22"/>
                <w:szCs w:val="21"/>
              </w:rPr>
            </w:pPr>
            <w:r>
              <w:rPr>
                <w:sz w:val="22"/>
                <w:szCs w:val="21"/>
              </w:rPr>
              <w:t xml:space="preserve">2.36 </w:t>
            </w:r>
          </w:p>
        </w:tc>
        <w:tc>
          <w:tcPr>
            <w:tcW w:w="232" w:type="pct"/>
            <w:tcBorders>
              <w:top w:val="single" w:color="auto" w:sz="4" w:space="0"/>
              <w:left w:val="nil"/>
              <w:bottom w:val="single" w:color="auto" w:sz="4" w:space="0"/>
              <w:right w:val="single" w:color="auto" w:sz="4" w:space="0"/>
            </w:tcBorders>
            <w:vAlign w:val="bottom"/>
          </w:tcPr>
          <w:p w14:paraId="00EF99A0">
            <w:pPr>
              <w:widowControl/>
              <w:spacing w:line="240" w:lineRule="auto"/>
              <w:ind w:firstLine="0" w:firstLineChars="0"/>
              <w:jc w:val="center"/>
              <w:rPr>
                <w:sz w:val="22"/>
                <w:szCs w:val="21"/>
              </w:rPr>
            </w:pPr>
            <w:r>
              <w:rPr>
                <w:sz w:val="22"/>
                <w:szCs w:val="21"/>
              </w:rPr>
              <w:t xml:space="preserve">2.81 </w:t>
            </w:r>
          </w:p>
        </w:tc>
        <w:tc>
          <w:tcPr>
            <w:tcW w:w="325" w:type="pct"/>
            <w:tcBorders>
              <w:top w:val="single" w:color="auto" w:sz="4" w:space="0"/>
              <w:left w:val="nil"/>
              <w:bottom w:val="single" w:color="auto" w:sz="4" w:space="0"/>
              <w:right w:val="single" w:color="auto" w:sz="4" w:space="0"/>
            </w:tcBorders>
            <w:vAlign w:val="bottom"/>
          </w:tcPr>
          <w:p w14:paraId="02E5345E">
            <w:pPr>
              <w:widowControl/>
              <w:spacing w:line="240" w:lineRule="auto"/>
              <w:ind w:firstLine="0" w:firstLineChars="0"/>
              <w:jc w:val="center"/>
              <w:rPr>
                <w:sz w:val="22"/>
                <w:szCs w:val="21"/>
              </w:rPr>
            </w:pPr>
            <w:r>
              <w:rPr>
                <w:sz w:val="22"/>
                <w:szCs w:val="21"/>
              </w:rPr>
              <w:t xml:space="preserve">1.90 </w:t>
            </w:r>
          </w:p>
        </w:tc>
        <w:tc>
          <w:tcPr>
            <w:tcW w:w="242" w:type="pct"/>
            <w:tcBorders>
              <w:top w:val="single" w:color="auto" w:sz="4" w:space="0"/>
              <w:left w:val="nil"/>
              <w:bottom w:val="single" w:color="auto" w:sz="4" w:space="0"/>
              <w:right w:val="single" w:color="auto" w:sz="4" w:space="0"/>
            </w:tcBorders>
            <w:vAlign w:val="bottom"/>
          </w:tcPr>
          <w:p w14:paraId="2E16B831">
            <w:pPr>
              <w:widowControl/>
              <w:spacing w:line="240" w:lineRule="auto"/>
              <w:ind w:firstLine="0" w:firstLineChars="0"/>
              <w:jc w:val="center"/>
              <w:rPr>
                <w:sz w:val="22"/>
                <w:szCs w:val="21"/>
              </w:rPr>
            </w:pPr>
            <w:r>
              <w:rPr>
                <w:sz w:val="22"/>
                <w:szCs w:val="21"/>
              </w:rPr>
              <w:t xml:space="preserve">3.08 </w:t>
            </w:r>
          </w:p>
        </w:tc>
        <w:tc>
          <w:tcPr>
            <w:tcW w:w="340" w:type="pct"/>
            <w:tcBorders>
              <w:top w:val="single" w:color="auto" w:sz="4" w:space="0"/>
              <w:left w:val="nil"/>
              <w:bottom w:val="single" w:color="auto" w:sz="4" w:space="0"/>
              <w:right w:val="single" w:color="auto" w:sz="4" w:space="0"/>
            </w:tcBorders>
            <w:vAlign w:val="bottom"/>
          </w:tcPr>
          <w:p w14:paraId="38A4FE10">
            <w:pPr>
              <w:widowControl/>
              <w:spacing w:line="240" w:lineRule="auto"/>
              <w:ind w:firstLine="0" w:firstLineChars="0"/>
              <w:jc w:val="center"/>
              <w:rPr>
                <w:sz w:val="22"/>
                <w:szCs w:val="21"/>
              </w:rPr>
            </w:pPr>
            <w:r>
              <w:rPr>
                <w:sz w:val="22"/>
                <w:szCs w:val="21"/>
              </w:rPr>
              <w:t xml:space="preserve">1.95 </w:t>
            </w:r>
          </w:p>
        </w:tc>
        <w:tc>
          <w:tcPr>
            <w:tcW w:w="247" w:type="pct"/>
            <w:tcBorders>
              <w:top w:val="single" w:color="auto" w:sz="4" w:space="0"/>
              <w:left w:val="nil"/>
              <w:bottom w:val="single" w:color="auto" w:sz="4" w:space="0"/>
              <w:right w:val="single" w:color="auto" w:sz="4" w:space="0"/>
            </w:tcBorders>
            <w:vAlign w:val="bottom"/>
          </w:tcPr>
          <w:p w14:paraId="2CB3773B">
            <w:pPr>
              <w:widowControl/>
              <w:spacing w:line="240" w:lineRule="auto"/>
              <w:ind w:firstLine="0" w:firstLineChars="0"/>
              <w:jc w:val="center"/>
              <w:rPr>
                <w:sz w:val="22"/>
                <w:szCs w:val="21"/>
              </w:rPr>
            </w:pPr>
            <w:r>
              <w:rPr>
                <w:sz w:val="22"/>
                <w:szCs w:val="21"/>
              </w:rPr>
              <w:t xml:space="preserve">2.90 </w:t>
            </w:r>
          </w:p>
        </w:tc>
        <w:tc>
          <w:tcPr>
            <w:tcW w:w="314" w:type="pct"/>
            <w:tcBorders>
              <w:top w:val="single" w:color="auto" w:sz="4" w:space="0"/>
              <w:left w:val="nil"/>
              <w:bottom w:val="single" w:color="auto" w:sz="4" w:space="0"/>
              <w:right w:val="single" w:color="auto" w:sz="4" w:space="0"/>
            </w:tcBorders>
            <w:vAlign w:val="bottom"/>
          </w:tcPr>
          <w:p w14:paraId="7BF1D245">
            <w:pPr>
              <w:widowControl/>
              <w:spacing w:line="240" w:lineRule="auto"/>
              <w:ind w:firstLine="0" w:firstLineChars="0"/>
              <w:jc w:val="center"/>
              <w:rPr>
                <w:sz w:val="22"/>
                <w:szCs w:val="21"/>
              </w:rPr>
            </w:pPr>
            <w:r>
              <w:rPr>
                <w:sz w:val="22"/>
                <w:szCs w:val="21"/>
              </w:rPr>
              <w:t xml:space="preserve">2.45 </w:t>
            </w:r>
          </w:p>
        </w:tc>
        <w:tc>
          <w:tcPr>
            <w:tcW w:w="205" w:type="pct"/>
            <w:tcBorders>
              <w:top w:val="single" w:color="auto" w:sz="4" w:space="0"/>
              <w:left w:val="nil"/>
              <w:bottom w:val="single" w:color="auto" w:sz="4" w:space="0"/>
              <w:right w:val="nil"/>
            </w:tcBorders>
            <w:vAlign w:val="bottom"/>
          </w:tcPr>
          <w:p w14:paraId="071C97FB">
            <w:pPr>
              <w:widowControl/>
              <w:spacing w:line="240" w:lineRule="auto"/>
              <w:ind w:firstLine="0" w:firstLineChars="0"/>
              <w:jc w:val="center"/>
              <w:rPr>
                <w:sz w:val="22"/>
                <w:szCs w:val="21"/>
              </w:rPr>
            </w:pPr>
            <w:r>
              <w:rPr>
                <w:sz w:val="22"/>
                <w:szCs w:val="21"/>
              </w:rPr>
              <w:t xml:space="preserve">1.68 </w:t>
            </w:r>
          </w:p>
        </w:tc>
      </w:tr>
      <w:tr w14:paraId="0FAB6114">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53" w:type="pct"/>
            <w:tcBorders>
              <w:top w:val="single" w:color="auto" w:sz="4" w:space="0"/>
              <w:left w:val="nil"/>
              <w:bottom w:val="single" w:color="auto" w:sz="4" w:space="0"/>
              <w:right w:val="single" w:color="auto" w:sz="4" w:space="0"/>
            </w:tcBorders>
            <w:vAlign w:val="center"/>
          </w:tcPr>
          <w:p w14:paraId="4FC1B27A">
            <w:pPr>
              <w:widowControl/>
              <w:spacing w:line="240" w:lineRule="auto"/>
              <w:ind w:firstLine="0" w:firstLineChars="0"/>
              <w:jc w:val="center"/>
              <w:rPr>
                <w:rFonts w:cs="Times New Roman"/>
                <w:sz w:val="21"/>
              </w:rPr>
            </w:pPr>
            <w:r>
              <w:rPr>
                <w:rFonts w:cs="Times New Roman"/>
                <w:sz w:val="21"/>
                <w:lang w:bidi="ar"/>
              </w:rPr>
              <w:t>夏季</w:t>
            </w:r>
          </w:p>
        </w:tc>
        <w:tc>
          <w:tcPr>
            <w:tcW w:w="242" w:type="pct"/>
            <w:tcBorders>
              <w:top w:val="single" w:color="auto" w:sz="4" w:space="0"/>
              <w:left w:val="nil"/>
              <w:bottom w:val="single" w:color="auto" w:sz="4" w:space="0"/>
              <w:right w:val="single" w:color="auto" w:sz="4" w:space="0"/>
            </w:tcBorders>
            <w:vAlign w:val="bottom"/>
          </w:tcPr>
          <w:p w14:paraId="54E8DAD8">
            <w:pPr>
              <w:widowControl/>
              <w:spacing w:line="240" w:lineRule="auto"/>
              <w:ind w:firstLine="0" w:firstLineChars="0"/>
              <w:jc w:val="center"/>
              <w:rPr>
                <w:sz w:val="22"/>
                <w:szCs w:val="21"/>
              </w:rPr>
            </w:pPr>
            <w:r>
              <w:rPr>
                <w:sz w:val="22"/>
                <w:szCs w:val="21"/>
              </w:rPr>
              <w:t xml:space="preserve">6.57 </w:t>
            </w:r>
          </w:p>
        </w:tc>
        <w:tc>
          <w:tcPr>
            <w:tcW w:w="284" w:type="pct"/>
            <w:tcBorders>
              <w:top w:val="single" w:color="auto" w:sz="4" w:space="0"/>
              <w:left w:val="nil"/>
              <w:bottom w:val="single" w:color="auto" w:sz="4" w:space="0"/>
              <w:right w:val="single" w:color="auto" w:sz="4" w:space="0"/>
            </w:tcBorders>
            <w:vAlign w:val="bottom"/>
          </w:tcPr>
          <w:p w14:paraId="04207939">
            <w:pPr>
              <w:widowControl/>
              <w:spacing w:line="240" w:lineRule="auto"/>
              <w:ind w:firstLine="0" w:firstLineChars="0"/>
              <w:jc w:val="center"/>
              <w:rPr>
                <w:sz w:val="22"/>
                <w:szCs w:val="21"/>
              </w:rPr>
            </w:pPr>
            <w:r>
              <w:rPr>
                <w:sz w:val="22"/>
                <w:szCs w:val="21"/>
              </w:rPr>
              <w:t xml:space="preserve">6.39 </w:t>
            </w:r>
          </w:p>
        </w:tc>
        <w:tc>
          <w:tcPr>
            <w:tcW w:w="242" w:type="pct"/>
            <w:tcBorders>
              <w:top w:val="single" w:color="auto" w:sz="4" w:space="0"/>
              <w:left w:val="nil"/>
              <w:bottom w:val="single" w:color="auto" w:sz="4" w:space="0"/>
              <w:right w:val="single" w:color="auto" w:sz="4" w:space="0"/>
            </w:tcBorders>
            <w:vAlign w:val="bottom"/>
          </w:tcPr>
          <w:p w14:paraId="6CD730A2">
            <w:pPr>
              <w:widowControl/>
              <w:spacing w:line="240" w:lineRule="auto"/>
              <w:ind w:firstLine="0" w:firstLineChars="0"/>
              <w:jc w:val="center"/>
              <w:rPr>
                <w:sz w:val="22"/>
                <w:szCs w:val="21"/>
              </w:rPr>
            </w:pPr>
            <w:r>
              <w:rPr>
                <w:sz w:val="22"/>
                <w:szCs w:val="21"/>
              </w:rPr>
              <w:t xml:space="preserve">7.88 </w:t>
            </w:r>
          </w:p>
        </w:tc>
        <w:tc>
          <w:tcPr>
            <w:tcW w:w="278" w:type="pct"/>
            <w:tcBorders>
              <w:top w:val="single" w:color="auto" w:sz="4" w:space="0"/>
              <w:left w:val="nil"/>
              <w:bottom w:val="single" w:color="auto" w:sz="4" w:space="0"/>
              <w:right w:val="single" w:color="auto" w:sz="4" w:space="0"/>
            </w:tcBorders>
            <w:vAlign w:val="bottom"/>
          </w:tcPr>
          <w:p w14:paraId="1671A825">
            <w:pPr>
              <w:widowControl/>
              <w:spacing w:line="240" w:lineRule="auto"/>
              <w:ind w:firstLine="0" w:firstLineChars="0"/>
              <w:jc w:val="center"/>
              <w:rPr>
                <w:sz w:val="22"/>
                <w:szCs w:val="21"/>
              </w:rPr>
            </w:pPr>
            <w:r>
              <w:rPr>
                <w:sz w:val="22"/>
                <w:szCs w:val="21"/>
              </w:rPr>
              <w:t xml:space="preserve">6.48 </w:t>
            </w:r>
          </w:p>
        </w:tc>
        <w:tc>
          <w:tcPr>
            <w:tcW w:w="250" w:type="pct"/>
            <w:tcBorders>
              <w:top w:val="single" w:color="auto" w:sz="4" w:space="0"/>
              <w:left w:val="nil"/>
              <w:bottom w:val="single" w:color="auto" w:sz="4" w:space="0"/>
              <w:right w:val="single" w:color="auto" w:sz="4" w:space="0"/>
            </w:tcBorders>
            <w:vAlign w:val="bottom"/>
          </w:tcPr>
          <w:p w14:paraId="214C5F7F">
            <w:pPr>
              <w:widowControl/>
              <w:spacing w:line="240" w:lineRule="auto"/>
              <w:ind w:firstLine="0" w:firstLineChars="0"/>
              <w:jc w:val="center"/>
              <w:rPr>
                <w:sz w:val="22"/>
                <w:szCs w:val="21"/>
              </w:rPr>
            </w:pPr>
            <w:r>
              <w:rPr>
                <w:sz w:val="22"/>
                <w:szCs w:val="21"/>
              </w:rPr>
              <w:t xml:space="preserve">15.13 </w:t>
            </w:r>
          </w:p>
        </w:tc>
        <w:tc>
          <w:tcPr>
            <w:tcW w:w="263" w:type="pct"/>
            <w:tcBorders>
              <w:top w:val="single" w:color="auto" w:sz="4" w:space="0"/>
              <w:left w:val="nil"/>
              <w:bottom w:val="single" w:color="auto" w:sz="4" w:space="0"/>
              <w:right w:val="single" w:color="auto" w:sz="4" w:space="0"/>
            </w:tcBorders>
            <w:vAlign w:val="bottom"/>
          </w:tcPr>
          <w:p w14:paraId="09F84CA1">
            <w:pPr>
              <w:widowControl/>
              <w:spacing w:line="240" w:lineRule="auto"/>
              <w:ind w:firstLine="0" w:firstLineChars="0"/>
              <w:jc w:val="center"/>
              <w:rPr>
                <w:sz w:val="22"/>
                <w:szCs w:val="21"/>
              </w:rPr>
            </w:pPr>
            <w:r>
              <w:rPr>
                <w:sz w:val="22"/>
                <w:szCs w:val="21"/>
              </w:rPr>
              <w:t xml:space="preserve">5.62 </w:t>
            </w:r>
          </w:p>
        </w:tc>
        <w:tc>
          <w:tcPr>
            <w:tcW w:w="205" w:type="pct"/>
            <w:tcBorders>
              <w:top w:val="single" w:color="auto" w:sz="4" w:space="0"/>
              <w:left w:val="nil"/>
              <w:bottom w:val="single" w:color="auto" w:sz="4" w:space="0"/>
              <w:right w:val="single" w:color="auto" w:sz="4" w:space="0"/>
            </w:tcBorders>
            <w:vAlign w:val="bottom"/>
          </w:tcPr>
          <w:p w14:paraId="15A06687">
            <w:pPr>
              <w:widowControl/>
              <w:spacing w:line="240" w:lineRule="auto"/>
              <w:ind w:firstLine="0" w:firstLineChars="0"/>
              <w:jc w:val="center"/>
              <w:rPr>
                <w:sz w:val="22"/>
                <w:szCs w:val="21"/>
              </w:rPr>
            </w:pPr>
            <w:r>
              <w:rPr>
                <w:sz w:val="22"/>
                <w:szCs w:val="21"/>
              </w:rPr>
              <w:t xml:space="preserve">4.30 </w:t>
            </w:r>
          </w:p>
        </w:tc>
        <w:tc>
          <w:tcPr>
            <w:tcW w:w="252" w:type="pct"/>
            <w:tcBorders>
              <w:top w:val="single" w:color="auto" w:sz="4" w:space="0"/>
              <w:left w:val="nil"/>
              <w:bottom w:val="single" w:color="auto" w:sz="4" w:space="0"/>
              <w:right w:val="single" w:color="auto" w:sz="4" w:space="0"/>
            </w:tcBorders>
            <w:vAlign w:val="bottom"/>
          </w:tcPr>
          <w:p w14:paraId="4589F8B3">
            <w:pPr>
              <w:widowControl/>
              <w:spacing w:line="240" w:lineRule="auto"/>
              <w:ind w:firstLine="0" w:firstLineChars="0"/>
              <w:jc w:val="center"/>
              <w:rPr>
                <w:sz w:val="22"/>
                <w:szCs w:val="21"/>
              </w:rPr>
            </w:pPr>
            <w:r>
              <w:rPr>
                <w:sz w:val="22"/>
                <w:szCs w:val="21"/>
              </w:rPr>
              <w:t xml:space="preserve">10.24 </w:t>
            </w:r>
          </w:p>
        </w:tc>
        <w:tc>
          <w:tcPr>
            <w:tcW w:w="242" w:type="pct"/>
            <w:tcBorders>
              <w:top w:val="single" w:color="auto" w:sz="4" w:space="0"/>
              <w:left w:val="nil"/>
              <w:bottom w:val="single" w:color="auto" w:sz="4" w:space="0"/>
              <w:right w:val="single" w:color="auto" w:sz="4" w:space="0"/>
            </w:tcBorders>
            <w:vAlign w:val="bottom"/>
          </w:tcPr>
          <w:p w14:paraId="5916B295">
            <w:pPr>
              <w:widowControl/>
              <w:spacing w:line="240" w:lineRule="auto"/>
              <w:ind w:firstLine="0" w:firstLineChars="0"/>
              <w:jc w:val="center"/>
              <w:rPr>
                <w:sz w:val="22"/>
                <w:szCs w:val="21"/>
              </w:rPr>
            </w:pPr>
            <w:r>
              <w:rPr>
                <w:sz w:val="22"/>
                <w:szCs w:val="21"/>
              </w:rPr>
              <w:t xml:space="preserve">11.41 </w:t>
            </w:r>
          </w:p>
        </w:tc>
        <w:tc>
          <w:tcPr>
            <w:tcW w:w="284" w:type="pct"/>
            <w:tcBorders>
              <w:top w:val="single" w:color="auto" w:sz="4" w:space="0"/>
              <w:left w:val="nil"/>
              <w:bottom w:val="single" w:color="auto" w:sz="4" w:space="0"/>
              <w:right w:val="single" w:color="auto" w:sz="4" w:space="0"/>
            </w:tcBorders>
            <w:vAlign w:val="bottom"/>
          </w:tcPr>
          <w:p w14:paraId="56CDE9E0">
            <w:pPr>
              <w:widowControl/>
              <w:spacing w:line="240" w:lineRule="auto"/>
              <w:ind w:firstLine="0" w:firstLineChars="0"/>
              <w:jc w:val="center"/>
              <w:rPr>
                <w:sz w:val="22"/>
                <w:szCs w:val="21"/>
              </w:rPr>
            </w:pPr>
            <w:r>
              <w:rPr>
                <w:sz w:val="22"/>
                <w:szCs w:val="21"/>
              </w:rPr>
              <w:t xml:space="preserve">9.01 </w:t>
            </w:r>
          </w:p>
        </w:tc>
        <w:tc>
          <w:tcPr>
            <w:tcW w:w="232" w:type="pct"/>
            <w:tcBorders>
              <w:top w:val="single" w:color="auto" w:sz="4" w:space="0"/>
              <w:left w:val="nil"/>
              <w:bottom w:val="single" w:color="auto" w:sz="4" w:space="0"/>
              <w:right w:val="single" w:color="auto" w:sz="4" w:space="0"/>
            </w:tcBorders>
            <w:vAlign w:val="bottom"/>
          </w:tcPr>
          <w:p w14:paraId="349217DC">
            <w:pPr>
              <w:widowControl/>
              <w:spacing w:line="240" w:lineRule="auto"/>
              <w:ind w:firstLine="0" w:firstLineChars="0"/>
              <w:jc w:val="center"/>
              <w:rPr>
                <w:sz w:val="22"/>
                <w:szCs w:val="21"/>
              </w:rPr>
            </w:pPr>
            <w:r>
              <w:rPr>
                <w:sz w:val="22"/>
                <w:szCs w:val="21"/>
              </w:rPr>
              <w:t xml:space="preserve">6.16 </w:t>
            </w:r>
          </w:p>
        </w:tc>
        <w:tc>
          <w:tcPr>
            <w:tcW w:w="325" w:type="pct"/>
            <w:tcBorders>
              <w:top w:val="single" w:color="auto" w:sz="4" w:space="0"/>
              <w:left w:val="nil"/>
              <w:bottom w:val="single" w:color="auto" w:sz="4" w:space="0"/>
              <w:right w:val="single" w:color="auto" w:sz="4" w:space="0"/>
            </w:tcBorders>
            <w:vAlign w:val="bottom"/>
          </w:tcPr>
          <w:p w14:paraId="63AA1276">
            <w:pPr>
              <w:widowControl/>
              <w:spacing w:line="240" w:lineRule="auto"/>
              <w:ind w:firstLine="0" w:firstLineChars="0"/>
              <w:jc w:val="center"/>
              <w:rPr>
                <w:sz w:val="22"/>
                <w:szCs w:val="21"/>
              </w:rPr>
            </w:pPr>
            <w:r>
              <w:rPr>
                <w:sz w:val="22"/>
                <w:szCs w:val="21"/>
              </w:rPr>
              <w:t xml:space="preserve">2.90 </w:t>
            </w:r>
          </w:p>
        </w:tc>
        <w:tc>
          <w:tcPr>
            <w:tcW w:w="242" w:type="pct"/>
            <w:tcBorders>
              <w:top w:val="single" w:color="auto" w:sz="4" w:space="0"/>
              <w:left w:val="nil"/>
              <w:bottom w:val="single" w:color="auto" w:sz="4" w:space="0"/>
              <w:right w:val="single" w:color="auto" w:sz="4" w:space="0"/>
            </w:tcBorders>
            <w:vAlign w:val="bottom"/>
          </w:tcPr>
          <w:p w14:paraId="0E9313E9">
            <w:pPr>
              <w:widowControl/>
              <w:spacing w:line="240" w:lineRule="auto"/>
              <w:ind w:firstLine="0" w:firstLineChars="0"/>
              <w:jc w:val="center"/>
              <w:rPr>
                <w:sz w:val="22"/>
                <w:szCs w:val="21"/>
              </w:rPr>
            </w:pPr>
            <w:r>
              <w:rPr>
                <w:sz w:val="22"/>
                <w:szCs w:val="21"/>
              </w:rPr>
              <w:t xml:space="preserve">2.99 </w:t>
            </w:r>
          </w:p>
        </w:tc>
        <w:tc>
          <w:tcPr>
            <w:tcW w:w="340" w:type="pct"/>
            <w:tcBorders>
              <w:top w:val="single" w:color="auto" w:sz="4" w:space="0"/>
              <w:left w:val="nil"/>
              <w:bottom w:val="single" w:color="auto" w:sz="4" w:space="0"/>
              <w:right w:val="single" w:color="auto" w:sz="4" w:space="0"/>
            </w:tcBorders>
            <w:vAlign w:val="bottom"/>
          </w:tcPr>
          <w:p w14:paraId="3B6F795B">
            <w:pPr>
              <w:widowControl/>
              <w:spacing w:line="240" w:lineRule="auto"/>
              <w:ind w:firstLine="0" w:firstLineChars="0"/>
              <w:jc w:val="center"/>
              <w:rPr>
                <w:sz w:val="22"/>
                <w:szCs w:val="21"/>
              </w:rPr>
            </w:pPr>
            <w:r>
              <w:rPr>
                <w:sz w:val="22"/>
                <w:szCs w:val="21"/>
              </w:rPr>
              <w:t xml:space="preserve">1.68 </w:t>
            </w:r>
          </w:p>
        </w:tc>
        <w:tc>
          <w:tcPr>
            <w:tcW w:w="247" w:type="pct"/>
            <w:tcBorders>
              <w:top w:val="single" w:color="auto" w:sz="4" w:space="0"/>
              <w:left w:val="nil"/>
              <w:bottom w:val="single" w:color="auto" w:sz="4" w:space="0"/>
              <w:right w:val="single" w:color="auto" w:sz="4" w:space="0"/>
            </w:tcBorders>
            <w:vAlign w:val="bottom"/>
          </w:tcPr>
          <w:p w14:paraId="3E8F7C3D">
            <w:pPr>
              <w:widowControl/>
              <w:spacing w:line="240" w:lineRule="auto"/>
              <w:ind w:firstLine="0" w:firstLineChars="0"/>
              <w:jc w:val="center"/>
              <w:rPr>
                <w:sz w:val="22"/>
                <w:szCs w:val="21"/>
              </w:rPr>
            </w:pPr>
            <w:r>
              <w:rPr>
                <w:sz w:val="22"/>
                <w:szCs w:val="21"/>
              </w:rPr>
              <w:t xml:space="preserve">1.40 </w:t>
            </w:r>
          </w:p>
        </w:tc>
        <w:tc>
          <w:tcPr>
            <w:tcW w:w="314" w:type="pct"/>
            <w:tcBorders>
              <w:top w:val="single" w:color="auto" w:sz="4" w:space="0"/>
              <w:left w:val="nil"/>
              <w:bottom w:val="single" w:color="auto" w:sz="4" w:space="0"/>
              <w:right w:val="single" w:color="auto" w:sz="4" w:space="0"/>
            </w:tcBorders>
            <w:vAlign w:val="bottom"/>
          </w:tcPr>
          <w:p w14:paraId="219E0462">
            <w:pPr>
              <w:widowControl/>
              <w:spacing w:line="240" w:lineRule="auto"/>
              <w:ind w:firstLine="0" w:firstLineChars="0"/>
              <w:jc w:val="center"/>
              <w:rPr>
                <w:sz w:val="22"/>
                <w:szCs w:val="21"/>
              </w:rPr>
            </w:pPr>
            <w:r>
              <w:rPr>
                <w:sz w:val="22"/>
                <w:szCs w:val="21"/>
              </w:rPr>
              <w:t xml:space="preserve">1.45 </w:t>
            </w:r>
          </w:p>
        </w:tc>
        <w:tc>
          <w:tcPr>
            <w:tcW w:w="205" w:type="pct"/>
            <w:tcBorders>
              <w:top w:val="single" w:color="auto" w:sz="4" w:space="0"/>
              <w:left w:val="nil"/>
              <w:bottom w:val="single" w:color="auto" w:sz="4" w:space="0"/>
              <w:right w:val="nil"/>
            </w:tcBorders>
            <w:vAlign w:val="bottom"/>
          </w:tcPr>
          <w:p w14:paraId="461ADD5F">
            <w:pPr>
              <w:widowControl/>
              <w:spacing w:line="240" w:lineRule="auto"/>
              <w:ind w:firstLine="0" w:firstLineChars="0"/>
              <w:jc w:val="center"/>
              <w:rPr>
                <w:sz w:val="22"/>
                <w:szCs w:val="21"/>
              </w:rPr>
            </w:pPr>
            <w:r>
              <w:rPr>
                <w:sz w:val="22"/>
                <w:szCs w:val="21"/>
              </w:rPr>
              <w:t xml:space="preserve">0.41 </w:t>
            </w:r>
          </w:p>
        </w:tc>
      </w:tr>
      <w:tr w14:paraId="5277755C">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53" w:type="pct"/>
            <w:tcBorders>
              <w:top w:val="single" w:color="auto" w:sz="4" w:space="0"/>
              <w:left w:val="nil"/>
              <w:bottom w:val="single" w:color="auto" w:sz="4" w:space="0"/>
              <w:right w:val="single" w:color="auto" w:sz="4" w:space="0"/>
            </w:tcBorders>
            <w:vAlign w:val="center"/>
          </w:tcPr>
          <w:p w14:paraId="3CB7EE65">
            <w:pPr>
              <w:widowControl/>
              <w:spacing w:line="240" w:lineRule="auto"/>
              <w:ind w:firstLine="0" w:firstLineChars="0"/>
              <w:jc w:val="center"/>
              <w:rPr>
                <w:rFonts w:cs="Times New Roman"/>
                <w:sz w:val="21"/>
              </w:rPr>
            </w:pPr>
            <w:r>
              <w:rPr>
                <w:rFonts w:cs="Times New Roman"/>
                <w:sz w:val="21"/>
                <w:lang w:bidi="ar"/>
              </w:rPr>
              <w:t>秋季</w:t>
            </w:r>
          </w:p>
        </w:tc>
        <w:tc>
          <w:tcPr>
            <w:tcW w:w="242" w:type="pct"/>
            <w:tcBorders>
              <w:top w:val="single" w:color="auto" w:sz="4" w:space="0"/>
              <w:left w:val="nil"/>
              <w:bottom w:val="single" w:color="auto" w:sz="4" w:space="0"/>
              <w:right w:val="single" w:color="auto" w:sz="4" w:space="0"/>
            </w:tcBorders>
            <w:vAlign w:val="bottom"/>
          </w:tcPr>
          <w:p w14:paraId="77416005">
            <w:pPr>
              <w:widowControl/>
              <w:spacing w:line="240" w:lineRule="auto"/>
              <w:ind w:firstLine="0" w:firstLineChars="0"/>
              <w:jc w:val="center"/>
              <w:rPr>
                <w:sz w:val="22"/>
                <w:szCs w:val="21"/>
              </w:rPr>
            </w:pPr>
            <w:r>
              <w:rPr>
                <w:sz w:val="22"/>
                <w:szCs w:val="21"/>
              </w:rPr>
              <w:t xml:space="preserve">17.31 </w:t>
            </w:r>
          </w:p>
        </w:tc>
        <w:tc>
          <w:tcPr>
            <w:tcW w:w="284" w:type="pct"/>
            <w:tcBorders>
              <w:top w:val="single" w:color="auto" w:sz="4" w:space="0"/>
              <w:left w:val="nil"/>
              <w:bottom w:val="single" w:color="auto" w:sz="4" w:space="0"/>
              <w:right w:val="single" w:color="auto" w:sz="4" w:space="0"/>
            </w:tcBorders>
            <w:vAlign w:val="bottom"/>
          </w:tcPr>
          <w:p w14:paraId="220D9D06">
            <w:pPr>
              <w:widowControl/>
              <w:spacing w:line="240" w:lineRule="auto"/>
              <w:ind w:firstLine="0" w:firstLineChars="0"/>
              <w:jc w:val="center"/>
              <w:rPr>
                <w:sz w:val="22"/>
                <w:szCs w:val="21"/>
              </w:rPr>
            </w:pPr>
            <w:r>
              <w:rPr>
                <w:sz w:val="22"/>
                <w:szCs w:val="21"/>
              </w:rPr>
              <w:t xml:space="preserve">14.33 </w:t>
            </w:r>
          </w:p>
        </w:tc>
        <w:tc>
          <w:tcPr>
            <w:tcW w:w="242" w:type="pct"/>
            <w:tcBorders>
              <w:top w:val="single" w:color="auto" w:sz="4" w:space="0"/>
              <w:left w:val="nil"/>
              <w:bottom w:val="single" w:color="auto" w:sz="4" w:space="0"/>
              <w:right w:val="single" w:color="auto" w:sz="4" w:space="0"/>
            </w:tcBorders>
            <w:vAlign w:val="bottom"/>
          </w:tcPr>
          <w:p w14:paraId="7F4DB6BC">
            <w:pPr>
              <w:widowControl/>
              <w:spacing w:line="240" w:lineRule="auto"/>
              <w:ind w:firstLine="0" w:firstLineChars="0"/>
              <w:jc w:val="center"/>
              <w:rPr>
                <w:sz w:val="22"/>
                <w:szCs w:val="21"/>
              </w:rPr>
            </w:pPr>
            <w:r>
              <w:rPr>
                <w:sz w:val="22"/>
                <w:szCs w:val="21"/>
              </w:rPr>
              <w:t xml:space="preserve">15.75 </w:t>
            </w:r>
          </w:p>
        </w:tc>
        <w:tc>
          <w:tcPr>
            <w:tcW w:w="278" w:type="pct"/>
            <w:tcBorders>
              <w:top w:val="single" w:color="auto" w:sz="4" w:space="0"/>
              <w:left w:val="nil"/>
              <w:bottom w:val="single" w:color="auto" w:sz="4" w:space="0"/>
              <w:right w:val="single" w:color="auto" w:sz="4" w:space="0"/>
            </w:tcBorders>
            <w:vAlign w:val="bottom"/>
          </w:tcPr>
          <w:p w14:paraId="6368360B">
            <w:pPr>
              <w:widowControl/>
              <w:spacing w:line="240" w:lineRule="auto"/>
              <w:ind w:firstLine="0" w:firstLineChars="0"/>
              <w:jc w:val="center"/>
              <w:rPr>
                <w:sz w:val="22"/>
                <w:szCs w:val="21"/>
              </w:rPr>
            </w:pPr>
            <w:r>
              <w:rPr>
                <w:sz w:val="22"/>
                <w:szCs w:val="21"/>
              </w:rPr>
              <w:t xml:space="preserve">13.92 </w:t>
            </w:r>
          </w:p>
        </w:tc>
        <w:tc>
          <w:tcPr>
            <w:tcW w:w="250" w:type="pct"/>
            <w:tcBorders>
              <w:top w:val="single" w:color="auto" w:sz="4" w:space="0"/>
              <w:left w:val="nil"/>
              <w:bottom w:val="single" w:color="auto" w:sz="4" w:space="0"/>
              <w:right w:val="single" w:color="auto" w:sz="4" w:space="0"/>
            </w:tcBorders>
            <w:vAlign w:val="bottom"/>
          </w:tcPr>
          <w:p w14:paraId="2FEE25A1">
            <w:pPr>
              <w:widowControl/>
              <w:spacing w:line="240" w:lineRule="auto"/>
              <w:ind w:firstLine="0" w:firstLineChars="0"/>
              <w:jc w:val="center"/>
              <w:rPr>
                <w:sz w:val="22"/>
                <w:szCs w:val="21"/>
              </w:rPr>
            </w:pPr>
            <w:r>
              <w:rPr>
                <w:sz w:val="22"/>
                <w:szCs w:val="21"/>
              </w:rPr>
              <w:t xml:space="preserve">14.29 </w:t>
            </w:r>
          </w:p>
        </w:tc>
        <w:tc>
          <w:tcPr>
            <w:tcW w:w="263" w:type="pct"/>
            <w:tcBorders>
              <w:top w:val="single" w:color="auto" w:sz="4" w:space="0"/>
              <w:left w:val="nil"/>
              <w:bottom w:val="single" w:color="auto" w:sz="4" w:space="0"/>
              <w:right w:val="single" w:color="auto" w:sz="4" w:space="0"/>
            </w:tcBorders>
            <w:vAlign w:val="bottom"/>
          </w:tcPr>
          <w:p w14:paraId="5E265EF6">
            <w:pPr>
              <w:widowControl/>
              <w:spacing w:line="240" w:lineRule="auto"/>
              <w:ind w:firstLine="0" w:firstLineChars="0"/>
              <w:jc w:val="center"/>
              <w:rPr>
                <w:sz w:val="22"/>
                <w:szCs w:val="21"/>
              </w:rPr>
            </w:pPr>
            <w:r>
              <w:rPr>
                <w:sz w:val="22"/>
                <w:szCs w:val="21"/>
              </w:rPr>
              <w:t xml:space="preserve">3.66 </w:t>
            </w:r>
          </w:p>
        </w:tc>
        <w:tc>
          <w:tcPr>
            <w:tcW w:w="205" w:type="pct"/>
            <w:tcBorders>
              <w:top w:val="single" w:color="auto" w:sz="4" w:space="0"/>
              <w:left w:val="nil"/>
              <w:bottom w:val="single" w:color="auto" w:sz="4" w:space="0"/>
              <w:right w:val="single" w:color="auto" w:sz="4" w:space="0"/>
            </w:tcBorders>
            <w:vAlign w:val="bottom"/>
          </w:tcPr>
          <w:p w14:paraId="0115FC88">
            <w:pPr>
              <w:widowControl/>
              <w:spacing w:line="240" w:lineRule="auto"/>
              <w:ind w:firstLine="0" w:firstLineChars="0"/>
              <w:jc w:val="center"/>
              <w:rPr>
                <w:sz w:val="22"/>
                <w:szCs w:val="21"/>
              </w:rPr>
            </w:pPr>
            <w:r>
              <w:rPr>
                <w:sz w:val="22"/>
                <w:szCs w:val="21"/>
              </w:rPr>
              <w:t xml:space="preserve">1.19 </w:t>
            </w:r>
          </w:p>
        </w:tc>
        <w:tc>
          <w:tcPr>
            <w:tcW w:w="252" w:type="pct"/>
            <w:tcBorders>
              <w:top w:val="single" w:color="auto" w:sz="4" w:space="0"/>
              <w:left w:val="nil"/>
              <w:bottom w:val="single" w:color="auto" w:sz="4" w:space="0"/>
              <w:right w:val="single" w:color="auto" w:sz="4" w:space="0"/>
            </w:tcBorders>
            <w:vAlign w:val="bottom"/>
          </w:tcPr>
          <w:p w14:paraId="438595DE">
            <w:pPr>
              <w:widowControl/>
              <w:spacing w:line="240" w:lineRule="auto"/>
              <w:ind w:firstLine="0" w:firstLineChars="0"/>
              <w:jc w:val="center"/>
              <w:rPr>
                <w:sz w:val="22"/>
                <w:szCs w:val="21"/>
              </w:rPr>
            </w:pPr>
            <w:r>
              <w:rPr>
                <w:sz w:val="22"/>
                <w:szCs w:val="21"/>
              </w:rPr>
              <w:t xml:space="preserve">1.24 </w:t>
            </w:r>
          </w:p>
        </w:tc>
        <w:tc>
          <w:tcPr>
            <w:tcW w:w="242" w:type="pct"/>
            <w:tcBorders>
              <w:top w:val="single" w:color="auto" w:sz="4" w:space="0"/>
              <w:left w:val="nil"/>
              <w:bottom w:val="single" w:color="auto" w:sz="4" w:space="0"/>
              <w:right w:val="single" w:color="auto" w:sz="4" w:space="0"/>
            </w:tcBorders>
            <w:vAlign w:val="bottom"/>
          </w:tcPr>
          <w:p w14:paraId="76D342C8">
            <w:pPr>
              <w:widowControl/>
              <w:spacing w:line="240" w:lineRule="auto"/>
              <w:ind w:firstLine="0" w:firstLineChars="0"/>
              <w:jc w:val="center"/>
              <w:rPr>
                <w:sz w:val="22"/>
                <w:szCs w:val="21"/>
              </w:rPr>
            </w:pPr>
            <w:r>
              <w:rPr>
                <w:sz w:val="22"/>
                <w:szCs w:val="21"/>
              </w:rPr>
              <w:t xml:space="preserve">0.64 </w:t>
            </w:r>
          </w:p>
        </w:tc>
        <w:tc>
          <w:tcPr>
            <w:tcW w:w="284" w:type="pct"/>
            <w:tcBorders>
              <w:top w:val="single" w:color="auto" w:sz="4" w:space="0"/>
              <w:left w:val="nil"/>
              <w:bottom w:val="single" w:color="auto" w:sz="4" w:space="0"/>
              <w:right w:val="single" w:color="auto" w:sz="4" w:space="0"/>
            </w:tcBorders>
            <w:vAlign w:val="bottom"/>
          </w:tcPr>
          <w:p w14:paraId="21B5F5DC">
            <w:pPr>
              <w:widowControl/>
              <w:spacing w:line="240" w:lineRule="auto"/>
              <w:ind w:firstLine="0" w:firstLineChars="0"/>
              <w:jc w:val="center"/>
              <w:rPr>
                <w:sz w:val="22"/>
                <w:szCs w:val="21"/>
              </w:rPr>
            </w:pPr>
            <w:r>
              <w:rPr>
                <w:sz w:val="22"/>
                <w:szCs w:val="21"/>
              </w:rPr>
              <w:t xml:space="preserve">0.73 </w:t>
            </w:r>
          </w:p>
        </w:tc>
        <w:tc>
          <w:tcPr>
            <w:tcW w:w="232" w:type="pct"/>
            <w:tcBorders>
              <w:top w:val="single" w:color="auto" w:sz="4" w:space="0"/>
              <w:left w:val="nil"/>
              <w:bottom w:val="single" w:color="auto" w:sz="4" w:space="0"/>
              <w:right w:val="single" w:color="auto" w:sz="4" w:space="0"/>
            </w:tcBorders>
            <w:vAlign w:val="bottom"/>
          </w:tcPr>
          <w:p w14:paraId="5CA5AE7F">
            <w:pPr>
              <w:widowControl/>
              <w:spacing w:line="240" w:lineRule="auto"/>
              <w:ind w:firstLine="0" w:firstLineChars="0"/>
              <w:jc w:val="center"/>
              <w:rPr>
                <w:sz w:val="22"/>
                <w:szCs w:val="21"/>
              </w:rPr>
            </w:pPr>
            <w:r>
              <w:rPr>
                <w:sz w:val="22"/>
                <w:szCs w:val="21"/>
              </w:rPr>
              <w:t xml:space="preserve">1.05 </w:t>
            </w:r>
          </w:p>
        </w:tc>
        <w:tc>
          <w:tcPr>
            <w:tcW w:w="325" w:type="pct"/>
            <w:tcBorders>
              <w:top w:val="single" w:color="auto" w:sz="4" w:space="0"/>
              <w:left w:val="nil"/>
              <w:bottom w:val="single" w:color="auto" w:sz="4" w:space="0"/>
              <w:right w:val="single" w:color="auto" w:sz="4" w:space="0"/>
            </w:tcBorders>
            <w:vAlign w:val="bottom"/>
          </w:tcPr>
          <w:p w14:paraId="5B24131B">
            <w:pPr>
              <w:widowControl/>
              <w:spacing w:line="240" w:lineRule="auto"/>
              <w:ind w:firstLine="0" w:firstLineChars="0"/>
              <w:jc w:val="center"/>
              <w:rPr>
                <w:sz w:val="22"/>
                <w:szCs w:val="21"/>
              </w:rPr>
            </w:pPr>
            <w:r>
              <w:rPr>
                <w:sz w:val="22"/>
                <w:szCs w:val="21"/>
              </w:rPr>
              <w:t xml:space="preserve">0.82 </w:t>
            </w:r>
          </w:p>
        </w:tc>
        <w:tc>
          <w:tcPr>
            <w:tcW w:w="242" w:type="pct"/>
            <w:tcBorders>
              <w:top w:val="single" w:color="auto" w:sz="4" w:space="0"/>
              <w:left w:val="nil"/>
              <w:bottom w:val="single" w:color="auto" w:sz="4" w:space="0"/>
              <w:right w:val="single" w:color="auto" w:sz="4" w:space="0"/>
            </w:tcBorders>
            <w:vAlign w:val="bottom"/>
          </w:tcPr>
          <w:p w14:paraId="11FDCBE7">
            <w:pPr>
              <w:widowControl/>
              <w:spacing w:line="240" w:lineRule="auto"/>
              <w:ind w:firstLine="0" w:firstLineChars="0"/>
              <w:jc w:val="center"/>
              <w:rPr>
                <w:sz w:val="22"/>
                <w:szCs w:val="21"/>
              </w:rPr>
            </w:pPr>
            <w:r>
              <w:rPr>
                <w:sz w:val="22"/>
                <w:szCs w:val="21"/>
              </w:rPr>
              <w:t xml:space="preserve">4.40 </w:t>
            </w:r>
          </w:p>
        </w:tc>
        <w:tc>
          <w:tcPr>
            <w:tcW w:w="340" w:type="pct"/>
            <w:tcBorders>
              <w:top w:val="single" w:color="auto" w:sz="4" w:space="0"/>
              <w:left w:val="nil"/>
              <w:bottom w:val="single" w:color="auto" w:sz="4" w:space="0"/>
              <w:right w:val="single" w:color="auto" w:sz="4" w:space="0"/>
            </w:tcBorders>
            <w:vAlign w:val="bottom"/>
          </w:tcPr>
          <w:p w14:paraId="50840F45">
            <w:pPr>
              <w:widowControl/>
              <w:spacing w:line="240" w:lineRule="auto"/>
              <w:ind w:firstLine="0" w:firstLineChars="0"/>
              <w:jc w:val="center"/>
              <w:rPr>
                <w:sz w:val="22"/>
                <w:szCs w:val="21"/>
              </w:rPr>
            </w:pPr>
            <w:r>
              <w:rPr>
                <w:sz w:val="22"/>
                <w:szCs w:val="21"/>
              </w:rPr>
              <w:t xml:space="preserve">2.93 </w:t>
            </w:r>
          </w:p>
        </w:tc>
        <w:tc>
          <w:tcPr>
            <w:tcW w:w="247" w:type="pct"/>
            <w:tcBorders>
              <w:top w:val="single" w:color="auto" w:sz="4" w:space="0"/>
              <w:left w:val="nil"/>
              <w:bottom w:val="single" w:color="auto" w:sz="4" w:space="0"/>
              <w:right w:val="single" w:color="auto" w:sz="4" w:space="0"/>
            </w:tcBorders>
            <w:vAlign w:val="bottom"/>
          </w:tcPr>
          <w:p w14:paraId="754AA64D">
            <w:pPr>
              <w:widowControl/>
              <w:spacing w:line="240" w:lineRule="auto"/>
              <w:ind w:firstLine="0" w:firstLineChars="0"/>
              <w:jc w:val="center"/>
              <w:rPr>
                <w:sz w:val="22"/>
                <w:szCs w:val="21"/>
              </w:rPr>
            </w:pPr>
            <w:r>
              <w:rPr>
                <w:sz w:val="22"/>
                <w:szCs w:val="21"/>
              </w:rPr>
              <w:t xml:space="preserve">2.75 </w:t>
            </w:r>
          </w:p>
        </w:tc>
        <w:tc>
          <w:tcPr>
            <w:tcW w:w="314" w:type="pct"/>
            <w:tcBorders>
              <w:top w:val="single" w:color="auto" w:sz="4" w:space="0"/>
              <w:left w:val="nil"/>
              <w:bottom w:val="single" w:color="auto" w:sz="4" w:space="0"/>
              <w:right w:val="single" w:color="auto" w:sz="4" w:space="0"/>
            </w:tcBorders>
            <w:vAlign w:val="bottom"/>
          </w:tcPr>
          <w:p w14:paraId="4BDAC8D0">
            <w:pPr>
              <w:widowControl/>
              <w:spacing w:line="240" w:lineRule="auto"/>
              <w:ind w:firstLine="0" w:firstLineChars="0"/>
              <w:jc w:val="center"/>
              <w:rPr>
                <w:sz w:val="22"/>
                <w:szCs w:val="21"/>
              </w:rPr>
            </w:pPr>
            <w:r>
              <w:rPr>
                <w:sz w:val="22"/>
                <w:szCs w:val="21"/>
              </w:rPr>
              <w:t xml:space="preserve">3.85 </w:t>
            </w:r>
          </w:p>
        </w:tc>
        <w:tc>
          <w:tcPr>
            <w:tcW w:w="205" w:type="pct"/>
            <w:tcBorders>
              <w:top w:val="single" w:color="auto" w:sz="4" w:space="0"/>
              <w:left w:val="nil"/>
              <w:bottom w:val="single" w:color="auto" w:sz="4" w:space="0"/>
              <w:right w:val="nil"/>
            </w:tcBorders>
            <w:vAlign w:val="bottom"/>
          </w:tcPr>
          <w:p w14:paraId="2356C2AF">
            <w:pPr>
              <w:widowControl/>
              <w:spacing w:line="240" w:lineRule="auto"/>
              <w:ind w:firstLine="0" w:firstLineChars="0"/>
              <w:jc w:val="center"/>
              <w:rPr>
                <w:sz w:val="22"/>
                <w:szCs w:val="21"/>
              </w:rPr>
            </w:pPr>
            <w:r>
              <w:rPr>
                <w:sz w:val="22"/>
                <w:szCs w:val="21"/>
              </w:rPr>
              <w:t xml:space="preserve">1.14 </w:t>
            </w:r>
          </w:p>
        </w:tc>
      </w:tr>
      <w:tr w14:paraId="1AE2F7E5">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53" w:type="pct"/>
            <w:tcBorders>
              <w:top w:val="single" w:color="auto" w:sz="4" w:space="0"/>
              <w:left w:val="nil"/>
              <w:bottom w:val="single" w:color="auto" w:sz="4" w:space="0"/>
              <w:right w:val="single" w:color="auto" w:sz="4" w:space="0"/>
            </w:tcBorders>
            <w:vAlign w:val="center"/>
          </w:tcPr>
          <w:p w14:paraId="4BDE36B1">
            <w:pPr>
              <w:widowControl/>
              <w:spacing w:line="240" w:lineRule="auto"/>
              <w:ind w:firstLine="0" w:firstLineChars="0"/>
              <w:jc w:val="center"/>
              <w:rPr>
                <w:rFonts w:cs="Times New Roman"/>
                <w:sz w:val="21"/>
              </w:rPr>
            </w:pPr>
            <w:r>
              <w:rPr>
                <w:rFonts w:cs="Times New Roman"/>
                <w:sz w:val="21"/>
                <w:lang w:bidi="ar"/>
              </w:rPr>
              <w:t>冬季</w:t>
            </w:r>
          </w:p>
        </w:tc>
        <w:tc>
          <w:tcPr>
            <w:tcW w:w="242" w:type="pct"/>
            <w:tcBorders>
              <w:top w:val="single" w:color="auto" w:sz="4" w:space="0"/>
              <w:left w:val="nil"/>
              <w:bottom w:val="single" w:color="auto" w:sz="4" w:space="0"/>
              <w:right w:val="single" w:color="auto" w:sz="4" w:space="0"/>
            </w:tcBorders>
            <w:vAlign w:val="bottom"/>
          </w:tcPr>
          <w:p w14:paraId="26E51033">
            <w:pPr>
              <w:widowControl/>
              <w:spacing w:line="240" w:lineRule="auto"/>
              <w:ind w:firstLine="0" w:firstLineChars="0"/>
              <w:jc w:val="center"/>
              <w:rPr>
                <w:sz w:val="22"/>
                <w:szCs w:val="21"/>
              </w:rPr>
            </w:pPr>
            <w:r>
              <w:rPr>
                <w:sz w:val="22"/>
                <w:szCs w:val="21"/>
              </w:rPr>
              <w:t xml:space="preserve">18.82 </w:t>
            </w:r>
          </w:p>
        </w:tc>
        <w:tc>
          <w:tcPr>
            <w:tcW w:w="284" w:type="pct"/>
            <w:tcBorders>
              <w:top w:val="single" w:color="auto" w:sz="4" w:space="0"/>
              <w:left w:val="nil"/>
              <w:bottom w:val="single" w:color="auto" w:sz="4" w:space="0"/>
              <w:right w:val="single" w:color="auto" w:sz="4" w:space="0"/>
            </w:tcBorders>
            <w:vAlign w:val="bottom"/>
          </w:tcPr>
          <w:p w14:paraId="3CAB3D95">
            <w:pPr>
              <w:widowControl/>
              <w:spacing w:line="240" w:lineRule="auto"/>
              <w:ind w:firstLine="0" w:firstLineChars="0"/>
              <w:jc w:val="center"/>
              <w:rPr>
                <w:sz w:val="22"/>
                <w:szCs w:val="21"/>
              </w:rPr>
            </w:pPr>
            <w:r>
              <w:rPr>
                <w:sz w:val="22"/>
                <w:szCs w:val="21"/>
              </w:rPr>
              <w:t xml:space="preserve">9.48 </w:t>
            </w:r>
          </w:p>
        </w:tc>
        <w:tc>
          <w:tcPr>
            <w:tcW w:w="242" w:type="pct"/>
            <w:tcBorders>
              <w:top w:val="single" w:color="auto" w:sz="4" w:space="0"/>
              <w:left w:val="nil"/>
              <w:bottom w:val="single" w:color="auto" w:sz="4" w:space="0"/>
              <w:right w:val="single" w:color="auto" w:sz="4" w:space="0"/>
            </w:tcBorders>
            <w:vAlign w:val="bottom"/>
          </w:tcPr>
          <w:p w14:paraId="10665ACB">
            <w:pPr>
              <w:widowControl/>
              <w:spacing w:line="240" w:lineRule="auto"/>
              <w:ind w:firstLine="0" w:firstLineChars="0"/>
              <w:jc w:val="center"/>
              <w:rPr>
                <w:sz w:val="22"/>
                <w:szCs w:val="21"/>
              </w:rPr>
            </w:pPr>
            <w:r>
              <w:rPr>
                <w:sz w:val="22"/>
                <w:szCs w:val="21"/>
              </w:rPr>
              <w:t xml:space="preserve">9.29 </w:t>
            </w:r>
          </w:p>
        </w:tc>
        <w:tc>
          <w:tcPr>
            <w:tcW w:w="278" w:type="pct"/>
            <w:tcBorders>
              <w:top w:val="single" w:color="auto" w:sz="4" w:space="0"/>
              <w:left w:val="nil"/>
              <w:bottom w:val="single" w:color="auto" w:sz="4" w:space="0"/>
              <w:right w:val="single" w:color="auto" w:sz="4" w:space="0"/>
            </w:tcBorders>
            <w:vAlign w:val="bottom"/>
          </w:tcPr>
          <w:p w14:paraId="41B5D32C">
            <w:pPr>
              <w:widowControl/>
              <w:spacing w:line="240" w:lineRule="auto"/>
              <w:ind w:firstLine="0" w:firstLineChars="0"/>
              <w:jc w:val="center"/>
              <w:rPr>
                <w:sz w:val="22"/>
                <w:szCs w:val="21"/>
              </w:rPr>
            </w:pPr>
            <w:r>
              <w:rPr>
                <w:sz w:val="22"/>
                <w:szCs w:val="21"/>
              </w:rPr>
              <w:t xml:space="preserve">7.69 </w:t>
            </w:r>
          </w:p>
        </w:tc>
        <w:tc>
          <w:tcPr>
            <w:tcW w:w="250" w:type="pct"/>
            <w:tcBorders>
              <w:top w:val="single" w:color="auto" w:sz="4" w:space="0"/>
              <w:left w:val="nil"/>
              <w:bottom w:val="single" w:color="auto" w:sz="4" w:space="0"/>
              <w:right w:val="single" w:color="auto" w:sz="4" w:space="0"/>
            </w:tcBorders>
            <w:vAlign w:val="bottom"/>
          </w:tcPr>
          <w:p w14:paraId="77730603">
            <w:pPr>
              <w:widowControl/>
              <w:spacing w:line="240" w:lineRule="auto"/>
              <w:ind w:firstLine="0" w:firstLineChars="0"/>
              <w:jc w:val="center"/>
              <w:rPr>
                <w:sz w:val="22"/>
                <w:szCs w:val="21"/>
              </w:rPr>
            </w:pPr>
            <w:r>
              <w:rPr>
                <w:sz w:val="22"/>
                <w:szCs w:val="21"/>
              </w:rPr>
              <w:t xml:space="preserve">6.23 </w:t>
            </w:r>
          </w:p>
        </w:tc>
        <w:tc>
          <w:tcPr>
            <w:tcW w:w="263" w:type="pct"/>
            <w:tcBorders>
              <w:top w:val="single" w:color="auto" w:sz="4" w:space="0"/>
              <w:left w:val="nil"/>
              <w:bottom w:val="single" w:color="auto" w:sz="4" w:space="0"/>
              <w:right w:val="single" w:color="auto" w:sz="4" w:space="0"/>
            </w:tcBorders>
            <w:vAlign w:val="bottom"/>
          </w:tcPr>
          <w:p w14:paraId="12BAA8CA">
            <w:pPr>
              <w:widowControl/>
              <w:spacing w:line="240" w:lineRule="auto"/>
              <w:ind w:firstLine="0" w:firstLineChars="0"/>
              <w:jc w:val="center"/>
              <w:rPr>
                <w:sz w:val="22"/>
                <w:szCs w:val="21"/>
              </w:rPr>
            </w:pPr>
            <w:r>
              <w:rPr>
                <w:sz w:val="22"/>
                <w:szCs w:val="21"/>
              </w:rPr>
              <w:t xml:space="preserve">3.39 </w:t>
            </w:r>
          </w:p>
        </w:tc>
        <w:tc>
          <w:tcPr>
            <w:tcW w:w="205" w:type="pct"/>
            <w:tcBorders>
              <w:top w:val="single" w:color="auto" w:sz="4" w:space="0"/>
              <w:left w:val="nil"/>
              <w:bottom w:val="single" w:color="auto" w:sz="4" w:space="0"/>
              <w:right w:val="single" w:color="auto" w:sz="4" w:space="0"/>
            </w:tcBorders>
            <w:vAlign w:val="bottom"/>
          </w:tcPr>
          <w:p w14:paraId="1DE9FF10">
            <w:pPr>
              <w:widowControl/>
              <w:spacing w:line="240" w:lineRule="auto"/>
              <w:ind w:firstLine="0" w:firstLineChars="0"/>
              <w:jc w:val="center"/>
              <w:rPr>
                <w:sz w:val="22"/>
                <w:szCs w:val="21"/>
              </w:rPr>
            </w:pPr>
            <w:r>
              <w:rPr>
                <w:sz w:val="22"/>
                <w:szCs w:val="21"/>
              </w:rPr>
              <w:t xml:space="preserve">1.74 </w:t>
            </w:r>
          </w:p>
        </w:tc>
        <w:tc>
          <w:tcPr>
            <w:tcW w:w="252" w:type="pct"/>
            <w:tcBorders>
              <w:top w:val="single" w:color="auto" w:sz="4" w:space="0"/>
              <w:left w:val="nil"/>
              <w:bottom w:val="single" w:color="auto" w:sz="4" w:space="0"/>
              <w:right w:val="single" w:color="auto" w:sz="4" w:space="0"/>
            </w:tcBorders>
            <w:vAlign w:val="bottom"/>
          </w:tcPr>
          <w:p w14:paraId="34EACCB3">
            <w:pPr>
              <w:widowControl/>
              <w:spacing w:line="240" w:lineRule="auto"/>
              <w:ind w:firstLine="0" w:firstLineChars="0"/>
              <w:jc w:val="center"/>
              <w:rPr>
                <w:sz w:val="22"/>
                <w:szCs w:val="21"/>
              </w:rPr>
            </w:pPr>
            <w:r>
              <w:rPr>
                <w:sz w:val="22"/>
                <w:szCs w:val="21"/>
              </w:rPr>
              <w:t xml:space="preserve">1.97 </w:t>
            </w:r>
          </w:p>
        </w:tc>
        <w:tc>
          <w:tcPr>
            <w:tcW w:w="242" w:type="pct"/>
            <w:tcBorders>
              <w:top w:val="single" w:color="auto" w:sz="4" w:space="0"/>
              <w:left w:val="nil"/>
              <w:bottom w:val="single" w:color="auto" w:sz="4" w:space="0"/>
              <w:right w:val="single" w:color="auto" w:sz="4" w:space="0"/>
            </w:tcBorders>
            <w:vAlign w:val="bottom"/>
          </w:tcPr>
          <w:p w14:paraId="2EBBB83C">
            <w:pPr>
              <w:widowControl/>
              <w:spacing w:line="240" w:lineRule="auto"/>
              <w:ind w:firstLine="0" w:firstLineChars="0"/>
              <w:jc w:val="center"/>
              <w:rPr>
                <w:sz w:val="22"/>
                <w:szCs w:val="21"/>
              </w:rPr>
            </w:pPr>
            <w:r>
              <w:rPr>
                <w:sz w:val="22"/>
                <w:szCs w:val="21"/>
              </w:rPr>
              <w:t xml:space="preserve">2.79 </w:t>
            </w:r>
          </w:p>
        </w:tc>
        <w:tc>
          <w:tcPr>
            <w:tcW w:w="284" w:type="pct"/>
            <w:tcBorders>
              <w:top w:val="single" w:color="auto" w:sz="4" w:space="0"/>
              <w:left w:val="nil"/>
              <w:bottom w:val="single" w:color="auto" w:sz="4" w:space="0"/>
              <w:right w:val="single" w:color="auto" w:sz="4" w:space="0"/>
            </w:tcBorders>
            <w:vAlign w:val="bottom"/>
          </w:tcPr>
          <w:p w14:paraId="72979B07">
            <w:pPr>
              <w:widowControl/>
              <w:spacing w:line="240" w:lineRule="auto"/>
              <w:ind w:firstLine="0" w:firstLineChars="0"/>
              <w:jc w:val="center"/>
              <w:rPr>
                <w:sz w:val="22"/>
                <w:szCs w:val="21"/>
              </w:rPr>
            </w:pPr>
            <w:r>
              <w:rPr>
                <w:sz w:val="22"/>
                <w:szCs w:val="21"/>
              </w:rPr>
              <w:t xml:space="preserve">1.14 </w:t>
            </w:r>
          </w:p>
        </w:tc>
        <w:tc>
          <w:tcPr>
            <w:tcW w:w="232" w:type="pct"/>
            <w:tcBorders>
              <w:top w:val="single" w:color="auto" w:sz="4" w:space="0"/>
              <w:left w:val="nil"/>
              <w:bottom w:val="single" w:color="auto" w:sz="4" w:space="0"/>
              <w:right w:val="single" w:color="auto" w:sz="4" w:space="0"/>
            </w:tcBorders>
            <w:vAlign w:val="bottom"/>
          </w:tcPr>
          <w:p w14:paraId="3D235574">
            <w:pPr>
              <w:widowControl/>
              <w:spacing w:line="240" w:lineRule="auto"/>
              <w:ind w:firstLine="0" w:firstLineChars="0"/>
              <w:jc w:val="center"/>
              <w:rPr>
                <w:sz w:val="22"/>
                <w:szCs w:val="21"/>
              </w:rPr>
            </w:pPr>
            <w:r>
              <w:rPr>
                <w:sz w:val="22"/>
                <w:szCs w:val="21"/>
              </w:rPr>
              <w:t xml:space="preserve">2.61 </w:t>
            </w:r>
          </w:p>
        </w:tc>
        <w:tc>
          <w:tcPr>
            <w:tcW w:w="325" w:type="pct"/>
            <w:tcBorders>
              <w:top w:val="single" w:color="auto" w:sz="4" w:space="0"/>
              <w:left w:val="nil"/>
              <w:bottom w:val="single" w:color="auto" w:sz="4" w:space="0"/>
              <w:right w:val="single" w:color="auto" w:sz="4" w:space="0"/>
            </w:tcBorders>
            <w:vAlign w:val="bottom"/>
          </w:tcPr>
          <w:p w14:paraId="0F920B00">
            <w:pPr>
              <w:widowControl/>
              <w:spacing w:line="240" w:lineRule="auto"/>
              <w:ind w:firstLine="0" w:firstLineChars="0"/>
              <w:jc w:val="center"/>
              <w:rPr>
                <w:sz w:val="22"/>
                <w:szCs w:val="21"/>
              </w:rPr>
            </w:pPr>
            <w:r>
              <w:rPr>
                <w:sz w:val="22"/>
                <w:szCs w:val="21"/>
              </w:rPr>
              <w:t xml:space="preserve">3.07 </w:t>
            </w:r>
          </w:p>
        </w:tc>
        <w:tc>
          <w:tcPr>
            <w:tcW w:w="242" w:type="pct"/>
            <w:tcBorders>
              <w:top w:val="single" w:color="auto" w:sz="4" w:space="0"/>
              <w:left w:val="nil"/>
              <w:bottom w:val="single" w:color="auto" w:sz="4" w:space="0"/>
              <w:right w:val="single" w:color="auto" w:sz="4" w:space="0"/>
            </w:tcBorders>
            <w:vAlign w:val="bottom"/>
          </w:tcPr>
          <w:p w14:paraId="70BCB9E4">
            <w:pPr>
              <w:widowControl/>
              <w:spacing w:line="240" w:lineRule="auto"/>
              <w:ind w:firstLine="0" w:firstLineChars="0"/>
              <w:jc w:val="center"/>
              <w:rPr>
                <w:sz w:val="22"/>
                <w:szCs w:val="21"/>
              </w:rPr>
            </w:pPr>
            <w:r>
              <w:rPr>
                <w:sz w:val="22"/>
                <w:szCs w:val="21"/>
              </w:rPr>
              <w:t xml:space="preserve">8.01 </w:t>
            </w:r>
          </w:p>
        </w:tc>
        <w:tc>
          <w:tcPr>
            <w:tcW w:w="340" w:type="pct"/>
            <w:tcBorders>
              <w:top w:val="single" w:color="auto" w:sz="4" w:space="0"/>
              <w:left w:val="nil"/>
              <w:bottom w:val="single" w:color="auto" w:sz="4" w:space="0"/>
              <w:right w:val="single" w:color="auto" w:sz="4" w:space="0"/>
            </w:tcBorders>
            <w:vAlign w:val="bottom"/>
          </w:tcPr>
          <w:p w14:paraId="13345731">
            <w:pPr>
              <w:widowControl/>
              <w:spacing w:line="240" w:lineRule="auto"/>
              <w:ind w:firstLine="0" w:firstLineChars="0"/>
              <w:jc w:val="center"/>
              <w:rPr>
                <w:sz w:val="22"/>
                <w:szCs w:val="21"/>
              </w:rPr>
            </w:pPr>
            <w:r>
              <w:rPr>
                <w:sz w:val="22"/>
                <w:szCs w:val="21"/>
              </w:rPr>
              <w:t xml:space="preserve">5.40 </w:t>
            </w:r>
          </w:p>
        </w:tc>
        <w:tc>
          <w:tcPr>
            <w:tcW w:w="247" w:type="pct"/>
            <w:tcBorders>
              <w:top w:val="single" w:color="auto" w:sz="4" w:space="0"/>
              <w:left w:val="nil"/>
              <w:bottom w:val="single" w:color="auto" w:sz="4" w:space="0"/>
              <w:right w:val="single" w:color="auto" w:sz="4" w:space="0"/>
            </w:tcBorders>
            <w:vAlign w:val="bottom"/>
          </w:tcPr>
          <w:p w14:paraId="5A01B3EA">
            <w:pPr>
              <w:widowControl/>
              <w:spacing w:line="240" w:lineRule="auto"/>
              <w:ind w:firstLine="0" w:firstLineChars="0"/>
              <w:jc w:val="center"/>
              <w:rPr>
                <w:sz w:val="22"/>
                <w:szCs w:val="21"/>
              </w:rPr>
            </w:pPr>
            <w:r>
              <w:rPr>
                <w:sz w:val="22"/>
                <w:szCs w:val="21"/>
              </w:rPr>
              <w:t xml:space="preserve">6.41 </w:t>
            </w:r>
          </w:p>
        </w:tc>
        <w:tc>
          <w:tcPr>
            <w:tcW w:w="314" w:type="pct"/>
            <w:tcBorders>
              <w:top w:val="single" w:color="auto" w:sz="4" w:space="0"/>
              <w:left w:val="nil"/>
              <w:bottom w:val="single" w:color="auto" w:sz="4" w:space="0"/>
              <w:right w:val="single" w:color="auto" w:sz="4" w:space="0"/>
            </w:tcBorders>
            <w:vAlign w:val="bottom"/>
          </w:tcPr>
          <w:p w14:paraId="0E5FEBEE">
            <w:pPr>
              <w:widowControl/>
              <w:spacing w:line="240" w:lineRule="auto"/>
              <w:ind w:firstLine="0" w:firstLineChars="0"/>
              <w:jc w:val="center"/>
              <w:rPr>
                <w:sz w:val="22"/>
                <w:szCs w:val="21"/>
              </w:rPr>
            </w:pPr>
            <w:r>
              <w:rPr>
                <w:sz w:val="22"/>
                <w:szCs w:val="21"/>
              </w:rPr>
              <w:t xml:space="preserve">7.10 </w:t>
            </w:r>
          </w:p>
        </w:tc>
        <w:tc>
          <w:tcPr>
            <w:tcW w:w="205" w:type="pct"/>
            <w:tcBorders>
              <w:top w:val="single" w:color="auto" w:sz="4" w:space="0"/>
              <w:left w:val="nil"/>
              <w:bottom w:val="single" w:color="auto" w:sz="4" w:space="0"/>
              <w:right w:val="nil"/>
            </w:tcBorders>
            <w:vAlign w:val="bottom"/>
          </w:tcPr>
          <w:p w14:paraId="10EACDB9">
            <w:pPr>
              <w:widowControl/>
              <w:spacing w:line="240" w:lineRule="auto"/>
              <w:ind w:firstLine="0" w:firstLineChars="0"/>
              <w:jc w:val="center"/>
              <w:rPr>
                <w:sz w:val="22"/>
                <w:szCs w:val="21"/>
              </w:rPr>
            </w:pPr>
            <w:r>
              <w:rPr>
                <w:sz w:val="22"/>
                <w:szCs w:val="21"/>
              </w:rPr>
              <w:t xml:space="preserve">4.85 </w:t>
            </w:r>
          </w:p>
        </w:tc>
      </w:tr>
      <w:tr w14:paraId="77EF35B3">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553" w:type="pct"/>
            <w:tcBorders>
              <w:top w:val="single" w:color="auto" w:sz="4" w:space="0"/>
              <w:left w:val="nil"/>
              <w:bottom w:val="single" w:color="auto" w:sz="12" w:space="0"/>
              <w:right w:val="single" w:color="auto" w:sz="4" w:space="0"/>
            </w:tcBorders>
            <w:vAlign w:val="center"/>
          </w:tcPr>
          <w:p w14:paraId="104CBCD3">
            <w:pPr>
              <w:widowControl/>
              <w:spacing w:line="240" w:lineRule="auto"/>
              <w:ind w:firstLine="0" w:firstLineChars="0"/>
              <w:jc w:val="center"/>
              <w:rPr>
                <w:rFonts w:cs="Times New Roman"/>
                <w:sz w:val="21"/>
              </w:rPr>
            </w:pPr>
            <w:r>
              <w:rPr>
                <w:rFonts w:cs="Times New Roman"/>
                <w:sz w:val="21"/>
                <w:lang w:bidi="ar"/>
              </w:rPr>
              <w:t>年平均</w:t>
            </w:r>
          </w:p>
        </w:tc>
        <w:tc>
          <w:tcPr>
            <w:tcW w:w="242" w:type="pct"/>
            <w:tcBorders>
              <w:top w:val="single" w:color="auto" w:sz="4" w:space="0"/>
              <w:left w:val="nil"/>
              <w:bottom w:val="single" w:color="auto" w:sz="12" w:space="0"/>
              <w:right w:val="single" w:color="auto" w:sz="4" w:space="0"/>
            </w:tcBorders>
            <w:vAlign w:val="bottom"/>
          </w:tcPr>
          <w:p w14:paraId="6AF499B4">
            <w:pPr>
              <w:widowControl/>
              <w:spacing w:line="240" w:lineRule="auto"/>
              <w:ind w:firstLine="0" w:firstLineChars="0"/>
              <w:jc w:val="center"/>
              <w:rPr>
                <w:sz w:val="22"/>
                <w:szCs w:val="21"/>
              </w:rPr>
            </w:pPr>
            <w:r>
              <w:rPr>
                <w:sz w:val="22"/>
                <w:szCs w:val="21"/>
              </w:rPr>
              <w:t xml:space="preserve">13.02 </w:t>
            </w:r>
          </w:p>
        </w:tc>
        <w:tc>
          <w:tcPr>
            <w:tcW w:w="284" w:type="pct"/>
            <w:tcBorders>
              <w:top w:val="single" w:color="auto" w:sz="4" w:space="0"/>
              <w:left w:val="nil"/>
              <w:bottom w:val="single" w:color="auto" w:sz="12" w:space="0"/>
              <w:right w:val="single" w:color="auto" w:sz="4" w:space="0"/>
            </w:tcBorders>
            <w:vAlign w:val="bottom"/>
          </w:tcPr>
          <w:p w14:paraId="44B9914A">
            <w:pPr>
              <w:widowControl/>
              <w:spacing w:line="240" w:lineRule="auto"/>
              <w:ind w:firstLine="0" w:firstLineChars="0"/>
              <w:jc w:val="center"/>
              <w:rPr>
                <w:sz w:val="22"/>
                <w:szCs w:val="21"/>
              </w:rPr>
            </w:pPr>
            <w:r>
              <w:rPr>
                <w:sz w:val="22"/>
                <w:szCs w:val="21"/>
              </w:rPr>
              <w:t xml:space="preserve">9.56 </w:t>
            </w:r>
          </w:p>
        </w:tc>
        <w:tc>
          <w:tcPr>
            <w:tcW w:w="242" w:type="pct"/>
            <w:tcBorders>
              <w:top w:val="single" w:color="auto" w:sz="4" w:space="0"/>
              <w:left w:val="nil"/>
              <w:bottom w:val="single" w:color="auto" w:sz="12" w:space="0"/>
              <w:right w:val="single" w:color="auto" w:sz="4" w:space="0"/>
            </w:tcBorders>
            <w:vAlign w:val="bottom"/>
          </w:tcPr>
          <w:p w14:paraId="1E07AA50">
            <w:pPr>
              <w:widowControl/>
              <w:spacing w:line="240" w:lineRule="auto"/>
              <w:ind w:firstLine="0" w:firstLineChars="0"/>
              <w:jc w:val="center"/>
              <w:rPr>
                <w:sz w:val="22"/>
                <w:szCs w:val="21"/>
              </w:rPr>
            </w:pPr>
            <w:r>
              <w:rPr>
                <w:sz w:val="22"/>
                <w:szCs w:val="21"/>
              </w:rPr>
              <w:t xml:space="preserve">10.89 </w:t>
            </w:r>
          </w:p>
        </w:tc>
        <w:tc>
          <w:tcPr>
            <w:tcW w:w="278" w:type="pct"/>
            <w:tcBorders>
              <w:top w:val="single" w:color="auto" w:sz="4" w:space="0"/>
              <w:left w:val="nil"/>
              <w:bottom w:val="single" w:color="auto" w:sz="12" w:space="0"/>
              <w:right w:val="single" w:color="auto" w:sz="4" w:space="0"/>
            </w:tcBorders>
            <w:vAlign w:val="bottom"/>
          </w:tcPr>
          <w:p w14:paraId="271D7E27">
            <w:pPr>
              <w:widowControl/>
              <w:spacing w:line="240" w:lineRule="auto"/>
              <w:ind w:firstLine="0" w:firstLineChars="0"/>
              <w:jc w:val="center"/>
              <w:rPr>
                <w:sz w:val="22"/>
                <w:szCs w:val="21"/>
              </w:rPr>
            </w:pPr>
            <w:r>
              <w:rPr>
                <w:sz w:val="22"/>
                <w:szCs w:val="21"/>
              </w:rPr>
              <w:t xml:space="preserve">9.81 </w:t>
            </w:r>
          </w:p>
        </w:tc>
        <w:tc>
          <w:tcPr>
            <w:tcW w:w="250" w:type="pct"/>
            <w:tcBorders>
              <w:top w:val="single" w:color="auto" w:sz="4" w:space="0"/>
              <w:left w:val="nil"/>
              <w:bottom w:val="single" w:color="auto" w:sz="12" w:space="0"/>
              <w:right w:val="single" w:color="auto" w:sz="4" w:space="0"/>
            </w:tcBorders>
            <w:vAlign w:val="bottom"/>
          </w:tcPr>
          <w:p w14:paraId="317D75C3">
            <w:pPr>
              <w:widowControl/>
              <w:spacing w:line="240" w:lineRule="auto"/>
              <w:ind w:firstLine="0" w:firstLineChars="0"/>
              <w:jc w:val="center"/>
              <w:rPr>
                <w:sz w:val="22"/>
                <w:szCs w:val="21"/>
              </w:rPr>
            </w:pPr>
            <w:r>
              <w:rPr>
                <w:sz w:val="22"/>
                <w:szCs w:val="21"/>
              </w:rPr>
              <w:t xml:space="preserve">14.70 </w:t>
            </w:r>
          </w:p>
        </w:tc>
        <w:tc>
          <w:tcPr>
            <w:tcW w:w="263" w:type="pct"/>
            <w:tcBorders>
              <w:top w:val="single" w:color="auto" w:sz="4" w:space="0"/>
              <w:left w:val="nil"/>
              <w:bottom w:val="single" w:color="auto" w:sz="12" w:space="0"/>
              <w:right w:val="single" w:color="auto" w:sz="4" w:space="0"/>
            </w:tcBorders>
            <w:vAlign w:val="bottom"/>
          </w:tcPr>
          <w:p w14:paraId="351B7A47">
            <w:pPr>
              <w:widowControl/>
              <w:spacing w:line="240" w:lineRule="auto"/>
              <w:ind w:firstLine="0" w:firstLineChars="0"/>
              <w:jc w:val="center"/>
              <w:rPr>
                <w:sz w:val="22"/>
                <w:szCs w:val="21"/>
              </w:rPr>
            </w:pPr>
            <w:r>
              <w:rPr>
                <w:sz w:val="22"/>
                <w:szCs w:val="21"/>
              </w:rPr>
              <w:t xml:space="preserve">4.69 </w:t>
            </w:r>
          </w:p>
        </w:tc>
        <w:tc>
          <w:tcPr>
            <w:tcW w:w="205" w:type="pct"/>
            <w:tcBorders>
              <w:top w:val="single" w:color="auto" w:sz="4" w:space="0"/>
              <w:left w:val="nil"/>
              <w:bottom w:val="single" w:color="auto" w:sz="12" w:space="0"/>
              <w:right w:val="single" w:color="auto" w:sz="4" w:space="0"/>
            </w:tcBorders>
            <w:vAlign w:val="bottom"/>
          </w:tcPr>
          <w:p w14:paraId="7A2ED7B9">
            <w:pPr>
              <w:widowControl/>
              <w:spacing w:line="240" w:lineRule="auto"/>
              <w:ind w:firstLine="0" w:firstLineChars="0"/>
              <w:jc w:val="center"/>
              <w:rPr>
                <w:sz w:val="22"/>
                <w:szCs w:val="21"/>
              </w:rPr>
            </w:pPr>
            <w:r>
              <w:rPr>
                <w:sz w:val="22"/>
                <w:szCs w:val="21"/>
              </w:rPr>
              <w:t xml:space="preserve">2.78 </w:t>
            </w:r>
          </w:p>
        </w:tc>
        <w:tc>
          <w:tcPr>
            <w:tcW w:w="252" w:type="pct"/>
            <w:tcBorders>
              <w:top w:val="single" w:color="auto" w:sz="4" w:space="0"/>
              <w:left w:val="nil"/>
              <w:bottom w:val="single" w:color="auto" w:sz="12" w:space="0"/>
              <w:right w:val="single" w:color="auto" w:sz="4" w:space="0"/>
            </w:tcBorders>
            <w:vAlign w:val="bottom"/>
          </w:tcPr>
          <w:p w14:paraId="7216BD8E">
            <w:pPr>
              <w:widowControl/>
              <w:spacing w:line="240" w:lineRule="auto"/>
              <w:ind w:firstLine="0" w:firstLineChars="0"/>
              <w:jc w:val="center"/>
              <w:rPr>
                <w:sz w:val="22"/>
                <w:szCs w:val="21"/>
              </w:rPr>
            </w:pPr>
            <w:r>
              <w:rPr>
                <w:sz w:val="22"/>
                <w:szCs w:val="21"/>
              </w:rPr>
              <w:t xml:space="preserve">4.47 </w:t>
            </w:r>
          </w:p>
        </w:tc>
        <w:tc>
          <w:tcPr>
            <w:tcW w:w="242" w:type="pct"/>
            <w:tcBorders>
              <w:top w:val="single" w:color="auto" w:sz="4" w:space="0"/>
              <w:left w:val="nil"/>
              <w:bottom w:val="single" w:color="auto" w:sz="12" w:space="0"/>
              <w:right w:val="single" w:color="auto" w:sz="4" w:space="0"/>
            </w:tcBorders>
            <w:vAlign w:val="bottom"/>
          </w:tcPr>
          <w:p w14:paraId="6D72D968">
            <w:pPr>
              <w:widowControl/>
              <w:spacing w:line="240" w:lineRule="auto"/>
              <w:ind w:firstLine="0" w:firstLineChars="0"/>
              <w:jc w:val="center"/>
              <w:rPr>
                <w:sz w:val="22"/>
                <w:szCs w:val="21"/>
              </w:rPr>
            </w:pPr>
            <w:r>
              <w:rPr>
                <w:sz w:val="22"/>
                <w:szCs w:val="21"/>
              </w:rPr>
              <w:t xml:space="preserve">4.74 </w:t>
            </w:r>
          </w:p>
        </w:tc>
        <w:tc>
          <w:tcPr>
            <w:tcW w:w="284" w:type="pct"/>
            <w:tcBorders>
              <w:top w:val="single" w:color="auto" w:sz="4" w:space="0"/>
              <w:left w:val="nil"/>
              <w:bottom w:val="single" w:color="auto" w:sz="12" w:space="0"/>
              <w:right w:val="single" w:color="auto" w:sz="4" w:space="0"/>
            </w:tcBorders>
            <w:vAlign w:val="bottom"/>
          </w:tcPr>
          <w:p w14:paraId="6A0B6F7A">
            <w:pPr>
              <w:widowControl/>
              <w:spacing w:line="240" w:lineRule="auto"/>
              <w:ind w:firstLine="0" w:firstLineChars="0"/>
              <w:jc w:val="center"/>
              <w:rPr>
                <w:sz w:val="22"/>
                <w:szCs w:val="21"/>
              </w:rPr>
            </w:pPr>
            <w:r>
              <w:rPr>
                <w:sz w:val="22"/>
                <w:szCs w:val="21"/>
              </w:rPr>
              <w:t xml:space="preserve">3.32 </w:t>
            </w:r>
          </w:p>
        </w:tc>
        <w:tc>
          <w:tcPr>
            <w:tcW w:w="232" w:type="pct"/>
            <w:tcBorders>
              <w:top w:val="single" w:color="auto" w:sz="4" w:space="0"/>
              <w:left w:val="nil"/>
              <w:bottom w:val="single" w:color="auto" w:sz="12" w:space="0"/>
              <w:right w:val="single" w:color="auto" w:sz="4" w:space="0"/>
            </w:tcBorders>
            <w:vAlign w:val="bottom"/>
          </w:tcPr>
          <w:p w14:paraId="53C08F89">
            <w:pPr>
              <w:widowControl/>
              <w:spacing w:line="240" w:lineRule="auto"/>
              <w:ind w:firstLine="0" w:firstLineChars="0"/>
              <w:jc w:val="center"/>
              <w:rPr>
                <w:sz w:val="22"/>
                <w:szCs w:val="21"/>
              </w:rPr>
            </w:pPr>
            <w:r>
              <w:rPr>
                <w:sz w:val="22"/>
                <w:szCs w:val="21"/>
              </w:rPr>
              <w:t xml:space="preserve">3.16 </w:t>
            </w:r>
          </w:p>
        </w:tc>
        <w:tc>
          <w:tcPr>
            <w:tcW w:w="325" w:type="pct"/>
            <w:tcBorders>
              <w:top w:val="single" w:color="auto" w:sz="4" w:space="0"/>
              <w:left w:val="nil"/>
              <w:bottom w:val="single" w:color="auto" w:sz="12" w:space="0"/>
              <w:right w:val="single" w:color="auto" w:sz="4" w:space="0"/>
            </w:tcBorders>
            <w:vAlign w:val="bottom"/>
          </w:tcPr>
          <w:p w14:paraId="1D4F4A0C">
            <w:pPr>
              <w:widowControl/>
              <w:spacing w:line="240" w:lineRule="auto"/>
              <w:ind w:firstLine="0" w:firstLineChars="0"/>
              <w:jc w:val="center"/>
              <w:rPr>
                <w:sz w:val="22"/>
                <w:szCs w:val="21"/>
              </w:rPr>
            </w:pPr>
            <w:r>
              <w:rPr>
                <w:sz w:val="22"/>
                <w:szCs w:val="21"/>
              </w:rPr>
              <w:t xml:space="preserve">2.17 </w:t>
            </w:r>
          </w:p>
        </w:tc>
        <w:tc>
          <w:tcPr>
            <w:tcW w:w="242" w:type="pct"/>
            <w:tcBorders>
              <w:top w:val="single" w:color="auto" w:sz="4" w:space="0"/>
              <w:left w:val="nil"/>
              <w:bottom w:val="single" w:color="auto" w:sz="12" w:space="0"/>
              <w:right w:val="single" w:color="auto" w:sz="4" w:space="0"/>
            </w:tcBorders>
            <w:vAlign w:val="bottom"/>
          </w:tcPr>
          <w:p w14:paraId="05D86895">
            <w:pPr>
              <w:widowControl/>
              <w:spacing w:line="240" w:lineRule="auto"/>
              <w:ind w:firstLine="0" w:firstLineChars="0"/>
              <w:jc w:val="center"/>
              <w:rPr>
                <w:sz w:val="22"/>
                <w:szCs w:val="21"/>
              </w:rPr>
            </w:pPr>
            <w:r>
              <w:rPr>
                <w:sz w:val="22"/>
                <w:szCs w:val="21"/>
              </w:rPr>
              <w:t xml:space="preserve">4.61 </w:t>
            </w:r>
          </w:p>
        </w:tc>
        <w:tc>
          <w:tcPr>
            <w:tcW w:w="340" w:type="pct"/>
            <w:tcBorders>
              <w:top w:val="single" w:color="auto" w:sz="4" w:space="0"/>
              <w:left w:val="nil"/>
              <w:bottom w:val="single" w:color="auto" w:sz="12" w:space="0"/>
              <w:right w:val="single" w:color="auto" w:sz="4" w:space="0"/>
            </w:tcBorders>
            <w:vAlign w:val="bottom"/>
          </w:tcPr>
          <w:p w14:paraId="5A30D4C6">
            <w:pPr>
              <w:widowControl/>
              <w:spacing w:line="240" w:lineRule="auto"/>
              <w:ind w:firstLine="0" w:firstLineChars="0"/>
              <w:jc w:val="center"/>
              <w:rPr>
                <w:sz w:val="22"/>
                <w:szCs w:val="21"/>
              </w:rPr>
            </w:pPr>
            <w:r>
              <w:rPr>
                <w:sz w:val="22"/>
                <w:szCs w:val="21"/>
              </w:rPr>
              <w:t xml:space="preserve">2.98 </w:t>
            </w:r>
          </w:p>
        </w:tc>
        <w:tc>
          <w:tcPr>
            <w:tcW w:w="247" w:type="pct"/>
            <w:tcBorders>
              <w:top w:val="single" w:color="auto" w:sz="4" w:space="0"/>
              <w:left w:val="nil"/>
              <w:bottom w:val="single" w:color="auto" w:sz="12" w:space="0"/>
              <w:right w:val="single" w:color="auto" w:sz="4" w:space="0"/>
            </w:tcBorders>
            <w:vAlign w:val="bottom"/>
          </w:tcPr>
          <w:p w14:paraId="1E5F960F">
            <w:pPr>
              <w:widowControl/>
              <w:spacing w:line="240" w:lineRule="auto"/>
              <w:ind w:firstLine="0" w:firstLineChars="0"/>
              <w:jc w:val="center"/>
              <w:rPr>
                <w:sz w:val="22"/>
                <w:szCs w:val="21"/>
              </w:rPr>
            </w:pPr>
            <w:r>
              <w:rPr>
                <w:sz w:val="22"/>
                <w:szCs w:val="21"/>
              </w:rPr>
              <w:t xml:space="preserve">3.36 </w:t>
            </w:r>
          </w:p>
        </w:tc>
        <w:tc>
          <w:tcPr>
            <w:tcW w:w="314" w:type="pct"/>
            <w:tcBorders>
              <w:top w:val="single" w:color="auto" w:sz="4" w:space="0"/>
              <w:left w:val="nil"/>
              <w:bottom w:val="single" w:color="auto" w:sz="12" w:space="0"/>
              <w:right w:val="single" w:color="auto" w:sz="4" w:space="0"/>
            </w:tcBorders>
            <w:vAlign w:val="bottom"/>
          </w:tcPr>
          <w:p w14:paraId="540C8707">
            <w:pPr>
              <w:widowControl/>
              <w:spacing w:line="240" w:lineRule="auto"/>
              <w:ind w:firstLine="0" w:firstLineChars="0"/>
              <w:jc w:val="center"/>
              <w:rPr>
                <w:sz w:val="22"/>
                <w:szCs w:val="21"/>
              </w:rPr>
            </w:pPr>
            <w:r>
              <w:rPr>
                <w:sz w:val="22"/>
                <w:szCs w:val="21"/>
              </w:rPr>
              <w:t xml:space="preserve">3.70 </w:t>
            </w:r>
          </w:p>
        </w:tc>
        <w:tc>
          <w:tcPr>
            <w:tcW w:w="205" w:type="pct"/>
            <w:tcBorders>
              <w:top w:val="single" w:color="auto" w:sz="4" w:space="0"/>
              <w:left w:val="nil"/>
              <w:bottom w:val="single" w:color="auto" w:sz="12" w:space="0"/>
              <w:right w:val="nil"/>
            </w:tcBorders>
            <w:vAlign w:val="bottom"/>
          </w:tcPr>
          <w:p w14:paraId="7FA4FF9D">
            <w:pPr>
              <w:widowControl/>
              <w:spacing w:line="240" w:lineRule="auto"/>
              <w:ind w:firstLine="0" w:firstLineChars="0"/>
              <w:jc w:val="center"/>
              <w:rPr>
                <w:sz w:val="22"/>
                <w:szCs w:val="21"/>
              </w:rPr>
            </w:pPr>
            <w:r>
              <w:rPr>
                <w:sz w:val="22"/>
                <w:szCs w:val="21"/>
              </w:rPr>
              <w:t xml:space="preserve">2.02 </w:t>
            </w:r>
          </w:p>
        </w:tc>
      </w:tr>
    </w:tbl>
    <w:p w14:paraId="31C027DB">
      <w:pPr>
        <w:spacing w:before="163" w:after="163"/>
        <w:ind w:firstLine="482"/>
        <w:rPr>
          <w:rFonts w:cs="Times New Roman"/>
          <w:b/>
          <w:lang w:bidi="ar"/>
        </w:rPr>
        <w:sectPr>
          <w:pgSz w:w="16838" w:h="11906" w:orient="landscape"/>
          <w:pgMar w:top="1440" w:right="1080" w:bottom="1440" w:left="1080" w:header="851" w:footer="992" w:gutter="0"/>
          <w:cols w:space="720" w:num="1"/>
          <w:docGrid w:linePitch="326" w:charSpace="0"/>
        </w:sectPr>
      </w:pPr>
    </w:p>
    <w:p w14:paraId="2F64091E">
      <w:pPr>
        <w:spacing w:line="240" w:lineRule="auto"/>
        <w:ind w:firstLine="0" w:firstLineChars="0"/>
        <w:jc w:val="center"/>
        <w:rPr>
          <w:rFonts w:cs="Times New Roman"/>
          <w:szCs w:val="24"/>
        </w:rPr>
      </w:pPr>
      <w:r>
        <w:drawing>
          <wp:inline distT="0" distB="0" distL="0" distR="0">
            <wp:extent cx="6194425" cy="2378075"/>
            <wp:effectExtent l="0" t="0" r="15875" b="3175"/>
            <wp:docPr id="834519508" name="图表 1"/>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2BBE85B0">
      <w:pPr>
        <w:ind w:firstLine="0" w:firstLineChars="0"/>
        <w:jc w:val="center"/>
        <w:rPr>
          <w:rFonts w:cs="Times New Roman"/>
          <w:b/>
        </w:rPr>
      </w:pPr>
      <w:r>
        <w:rPr>
          <w:rFonts w:cs="Times New Roman"/>
          <w:b/>
        </w:rPr>
        <w:t>图6.2.1-1 年平均温度的月变化曲线</w:t>
      </w:r>
    </w:p>
    <w:p w14:paraId="471B76D8">
      <w:pPr>
        <w:spacing w:line="240" w:lineRule="auto"/>
        <w:ind w:firstLine="0" w:firstLineChars="0"/>
        <w:jc w:val="center"/>
        <w:rPr>
          <w:rFonts w:cs="Times New Roman"/>
          <w:szCs w:val="24"/>
        </w:rPr>
      </w:pPr>
      <w:r>
        <w:drawing>
          <wp:inline distT="0" distB="0" distL="0" distR="0">
            <wp:extent cx="6194425" cy="2384425"/>
            <wp:effectExtent l="0" t="0" r="15875" b="15875"/>
            <wp:docPr id="1628521859" name="图表 1"/>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03AB285F">
      <w:pPr>
        <w:ind w:firstLine="0" w:firstLineChars="0"/>
        <w:jc w:val="center"/>
        <w:rPr>
          <w:rFonts w:cs="Times New Roman"/>
          <w:b/>
        </w:rPr>
      </w:pPr>
      <w:r>
        <w:rPr>
          <w:rFonts w:cs="Times New Roman"/>
          <w:b/>
        </w:rPr>
        <w:t>图6.2.1-2 年平均风速的月变化曲线</w:t>
      </w:r>
    </w:p>
    <w:p w14:paraId="58386734">
      <w:pPr>
        <w:spacing w:line="240" w:lineRule="auto"/>
        <w:ind w:firstLine="0" w:firstLineChars="0"/>
        <w:jc w:val="center"/>
        <w:rPr>
          <w:rFonts w:cs="Times New Roman"/>
          <w:szCs w:val="24"/>
        </w:rPr>
      </w:pPr>
      <w:r>
        <w:drawing>
          <wp:inline distT="0" distB="0" distL="0" distR="0">
            <wp:extent cx="6194425" cy="2584450"/>
            <wp:effectExtent l="0" t="0" r="15875" b="6350"/>
            <wp:docPr id="1729331747" name="图表 1"/>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06DC138E">
      <w:pPr>
        <w:ind w:firstLine="0" w:firstLineChars="0"/>
        <w:jc w:val="center"/>
        <w:rPr>
          <w:rFonts w:cs="Times New Roman"/>
          <w:b/>
        </w:rPr>
      </w:pPr>
      <w:r>
        <w:rPr>
          <w:rFonts w:cs="Times New Roman"/>
          <w:b/>
        </w:rPr>
        <w:t>图6.2.1-3  季小时平均风速的日变化曲线</w:t>
      </w:r>
    </w:p>
    <w:p w14:paraId="43E6E403">
      <w:pPr>
        <w:spacing w:line="240" w:lineRule="auto"/>
        <w:ind w:firstLine="0" w:firstLineChars="0"/>
        <w:jc w:val="center"/>
        <w:rPr>
          <w:rFonts w:cs="Times New Roman"/>
          <w:sz w:val="21"/>
          <w:szCs w:val="24"/>
        </w:rPr>
      </w:pPr>
      <w:r>
        <w:rPr>
          <w:rFonts w:cs="Times New Roman"/>
          <w:sz w:val="21"/>
          <w:szCs w:val="24"/>
        </w:rPr>
        <w:drawing>
          <wp:inline distT="0" distB="0" distL="0" distR="0">
            <wp:extent cx="4975225" cy="7051040"/>
            <wp:effectExtent l="0" t="0" r="0" b="0"/>
            <wp:docPr id="777958584" name="图片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7958584" name="图片 7"/>
                    <pic:cNvPicPr>
                      <a:picLocks noChangeAspect="1" noChangeArrowheads="1"/>
                    </pic:cNvPicPr>
                  </pic:nvPicPr>
                  <pic:blipFill>
                    <a:blip r:embed="rId67">
                      <a:extLst>
                        <a:ext uri="{28A0092B-C50C-407E-A947-70E740481C1C}">
                          <a14:useLocalDpi xmlns:a14="http://schemas.microsoft.com/office/drawing/2010/main" val="0"/>
                        </a:ext>
                      </a:extLst>
                    </a:blip>
                    <a:srcRect t="2464" r="1807"/>
                    <a:stretch>
                      <a:fillRect/>
                    </a:stretch>
                  </pic:blipFill>
                  <pic:spPr>
                    <a:xfrm>
                      <a:off x="0" y="0"/>
                      <a:ext cx="4975761" cy="7051345"/>
                    </a:xfrm>
                    <a:prstGeom prst="rect">
                      <a:avLst/>
                    </a:prstGeom>
                    <a:noFill/>
                    <a:ln>
                      <a:noFill/>
                    </a:ln>
                  </pic:spPr>
                </pic:pic>
              </a:graphicData>
            </a:graphic>
          </wp:inline>
        </w:drawing>
      </w:r>
    </w:p>
    <w:p w14:paraId="0BC60E20">
      <w:pPr>
        <w:ind w:firstLine="0" w:firstLineChars="0"/>
        <w:jc w:val="center"/>
        <w:rPr>
          <w:rFonts w:cs="Times New Roman"/>
          <w:b/>
        </w:rPr>
      </w:pPr>
      <w:r>
        <w:rPr>
          <w:rFonts w:cs="Times New Roman"/>
          <w:b/>
          <w:lang w:bidi="ar"/>
        </w:rPr>
        <w:t>图6.2.1-4  项目所在地基准年风频玫瑰图</w:t>
      </w:r>
    </w:p>
    <w:p w14:paraId="48189C98">
      <w:pPr>
        <w:ind w:firstLine="482"/>
        <w:rPr>
          <w:rFonts w:cs="Times New Roman"/>
          <w:b/>
          <w:bCs/>
          <w:lang w:bidi="ar"/>
        </w:rPr>
      </w:pPr>
      <w:r>
        <w:rPr>
          <w:rFonts w:ascii="宋体" w:hAnsi="宋体" w:cs="宋体"/>
          <w:b/>
          <w:bCs/>
          <w:lang w:bidi="ar"/>
        </w:rPr>
        <w:t>③</w:t>
      </w:r>
      <w:r>
        <w:rPr>
          <w:rFonts w:cs="Times New Roman"/>
          <w:b/>
          <w:bCs/>
          <w:lang w:bidi="ar"/>
        </w:rPr>
        <w:t>地形参数</w:t>
      </w:r>
    </w:p>
    <w:p w14:paraId="733C4B2F">
      <w:pPr>
        <w:ind w:firstLine="480"/>
        <w:rPr>
          <w:rFonts w:cs="Times New Roman"/>
          <w:szCs w:val="28"/>
        </w:rPr>
      </w:pPr>
      <w:r>
        <w:rPr>
          <w:rFonts w:cs="Times New Roman"/>
          <w:szCs w:val="24"/>
          <w:lang w:bidi="ar"/>
        </w:rPr>
        <w:t>地形数据来自</w:t>
      </w:r>
      <w:r>
        <w:fldChar w:fldCharType="begin"/>
      </w:r>
      <w:r>
        <w:instrText xml:space="preserve"> HYPERLINK "http://srtm.csi.cgiar.org/%E7%BD%91%E7%AB%99%E6%8F%90%E4%BE%9B%E7%9A%84%E9%AB%98%E7%A8%8B%E6%95%B0%E6%8D%AE" </w:instrText>
      </w:r>
      <w:r>
        <w:fldChar w:fldCharType="separate"/>
      </w:r>
      <w:r>
        <w:rPr>
          <w:rFonts w:cs="Times New Roman"/>
          <w:szCs w:val="24"/>
          <w:u w:val="single"/>
        </w:rPr>
        <w:t>http://srtm.csi.cgiar.org/网站提供的高程数据</w:t>
      </w:r>
      <w:r>
        <w:rPr>
          <w:rFonts w:cs="Times New Roman"/>
          <w:szCs w:val="24"/>
          <w:u w:val="single"/>
        </w:rPr>
        <w:fldChar w:fldCharType="end"/>
      </w:r>
      <w:r>
        <w:rPr>
          <w:rFonts w:cs="Times New Roman"/>
          <w:szCs w:val="24"/>
          <w:lang w:bidi="ar"/>
        </w:rPr>
        <w:t>，预测范围内地形见</w:t>
      </w:r>
      <w:r>
        <w:fldChar w:fldCharType="begin"/>
      </w:r>
      <w:r>
        <w:instrText xml:space="preserve"> HYPERLINK \l "_bookmark33" </w:instrText>
      </w:r>
      <w:r>
        <w:fldChar w:fldCharType="separate"/>
      </w:r>
      <w:r>
        <w:rPr>
          <w:rFonts w:cs="Times New Roman"/>
          <w:szCs w:val="24"/>
        </w:rPr>
        <w:t>图</w:t>
      </w:r>
      <w:r>
        <w:rPr>
          <w:rFonts w:cs="Times New Roman"/>
          <w:szCs w:val="24"/>
        </w:rPr>
        <w:fldChar w:fldCharType="end"/>
      </w:r>
      <w:r>
        <w:rPr>
          <w:rFonts w:cs="Times New Roman"/>
          <w:szCs w:val="24"/>
          <w:lang w:bidi="ar"/>
        </w:rPr>
        <w:t>6.2.1-5。</w:t>
      </w:r>
      <w:r>
        <w:rPr>
          <w:rFonts w:cs="Times New Roman"/>
          <w:szCs w:val="28"/>
          <w:lang w:bidi="ar"/>
        </w:rPr>
        <w:t>分辨率为3arc，约为90米。地形图如下所示。</w:t>
      </w:r>
    </w:p>
    <w:p w14:paraId="6B1D2D5A">
      <w:pPr>
        <w:spacing w:line="240" w:lineRule="auto"/>
        <w:ind w:firstLine="0" w:firstLineChars="0"/>
        <w:jc w:val="center"/>
        <w:rPr>
          <w:rFonts w:cs="Times New Roman"/>
          <w:kern w:val="0"/>
          <w:sz w:val="21"/>
          <w:szCs w:val="24"/>
        </w:rPr>
      </w:pPr>
      <w:r>
        <w:drawing>
          <wp:inline distT="0" distB="0" distL="0" distR="0">
            <wp:extent cx="6194425" cy="3545205"/>
            <wp:effectExtent l="0" t="0" r="0" b="0"/>
            <wp:docPr id="346636401" name="图片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6636401" name="图片 1"/>
                    <pic:cNvPicPr>
                      <a:picLocks noChangeAspect="1"/>
                    </pic:cNvPicPr>
                  </pic:nvPicPr>
                  <pic:blipFill>
                    <a:blip r:embed="rId68">
                      <a:extLst>
                        <a:ext uri="{28A0092B-C50C-407E-A947-70E740481C1C}">
                          <a14:useLocalDpi xmlns:a14="http://schemas.microsoft.com/office/drawing/2010/main" val="0"/>
                        </a:ext>
                      </a:extLst>
                    </a:blip>
                    <a:stretch>
                      <a:fillRect/>
                    </a:stretch>
                  </pic:blipFill>
                  <pic:spPr>
                    <a:xfrm>
                      <a:off x="0" y="0"/>
                      <a:ext cx="6194425" cy="3545205"/>
                    </a:xfrm>
                    <a:prstGeom prst="rect">
                      <a:avLst/>
                    </a:prstGeom>
                  </pic:spPr>
                </pic:pic>
              </a:graphicData>
            </a:graphic>
          </wp:inline>
        </w:drawing>
      </w:r>
    </w:p>
    <w:p w14:paraId="5961C975">
      <w:pPr>
        <w:ind w:firstLine="0" w:firstLineChars="0"/>
        <w:jc w:val="center"/>
        <w:rPr>
          <w:rFonts w:cs="Times New Roman"/>
          <w:b/>
        </w:rPr>
      </w:pPr>
      <w:r>
        <w:rPr>
          <w:rFonts w:cs="Times New Roman"/>
          <w:b/>
          <w:lang w:val="zh-CN" w:bidi="ar"/>
        </w:rPr>
        <w:t>图</w:t>
      </w:r>
      <w:r>
        <w:rPr>
          <w:rFonts w:cs="Times New Roman"/>
          <w:b/>
          <w:lang w:bidi="ar"/>
        </w:rPr>
        <w:t>6</w:t>
      </w:r>
      <w:r>
        <w:rPr>
          <w:rFonts w:cs="Times New Roman"/>
          <w:b/>
          <w:lang w:val="zh-CN" w:bidi="ar"/>
        </w:rPr>
        <w:t>.2.1</w:t>
      </w:r>
      <w:r>
        <w:rPr>
          <w:rFonts w:cs="Times New Roman"/>
          <w:b/>
          <w:lang w:bidi="ar"/>
        </w:rPr>
        <w:t>-5</w:t>
      </w:r>
      <w:r>
        <w:rPr>
          <w:rFonts w:cs="Times New Roman"/>
          <w:b/>
          <w:lang w:val="zh-CN" w:bidi="ar"/>
        </w:rPr>
        <w:t xml:space="preserve"> </w:t>
      </w:r>
      <w:r>
        <w:rPr>
          <w:rFonts w:cs="Times New Roman"/>
          <w:b/>
          <w:lang w:bidi="ar"/>
        </w:rPr>
        <w:t xml:space="preserve"> </w:t>
      </w:r>
      <w:r>
        <w:rPr>
          <w:rFonts w:cs="Times New Roman"/>
          <w:b/>
          <w:lang w:val="zh-CN" w:bidi="ar"/>
        </w:rPr>
        <w:t>项目周边地形高程图</w:t>
      </w:r>
    </w:p>
    <w:p w14:paraId="177A7FC6">
      <w:pPr>
        <w:ind w:firstLine="482"/>
        <w:rPr>
          <w:rFonts w:cs="Times New Roman"/>
          <w:b/>
          <w:bCs/>
          <w:lang w:bidi="ar"/>
        </w:rPr>
      </w:pPr>
      <w:r>
        <w:rPr>
          <w:rFonts w:ascii="宋体" w:hAnsi="宋体" w:cs="宋体"/>
          <w:b/>
          <w:bCs/>
          <w:lang w:bidi="ar"/>
        </w:rPr>
        <w:t>④</w:t>
      </w:r>
      <w:r>
        <w:rPr>
          <w:rFonts w:cs="Times New Roman"/>
          <w:b/>
          <w:bCs/>
          <w:lang w:bidi="ar"/>
        </w:rPr>
        <w:t>土地利用情况</w:t>
      </w:r>
    </w:p>
    <w:p w14:paraId="5184827B">
      <w:pPr>
        <w:ind w:firstLine="480"/>
        <w:rPr>
          <w:rFonts w:cs="Times New Roman"/>
          <w:sz w:val="21"/>
        </w:rPr>
      </w:pPr>
      <w:r>
        <w:rPr>
          <w:rFonts w:cs="Times New Roman"/>
          <w:szCs w:val="28"/>
          <w:lang w:bidi="ar"/>
        </w:rPr>
        <w:t>本项目土地利用图已明确标示土地利用类型、项目位置等信息，具体见附图2.5-3。</w:t>
      </w:r>
    </w:p>
    <w:p w14:paraId="638E8152">
      <w:pPr>
        <w:ind w:firstLine="482"/>
        <w:rPr>
          <w:rFonts w:cs="Times New Roman"/>
          <w:b/>
          <w:bCs/>
          <w:lang w:bidi="ar"/>
        </w:rPr>
      </w:pPr>
      <w:r>
        <w:rPr>
          <w:rFonts w:ascii="宋体" w:hAnsi="宋体" w:cs="宋体"/>
          <w:b/>
          <w:bCs/>
          <w:lang w:bidi="ar"/>
        </w:rPr>
        <w:t>⑤</w:t>
      </w:r>
      <w:r>
        <w:rPr>
          <w:rFonts w:cs="Times New Roman"/>
          <w:b/>
          <w:bCs/>
          <w:lang w:bidi="ar"/>
        </w:rPr>
        <w:t>模型其他参数设置</w:t>
      </w:r>
    </w:p>
    <w:p w14:paraId="6D04226B">
      <w:pPr>
        <w:ind w:firstLine="480"/>
        <w:rPr>
          <w:rFonts w:cs="Times New Roman"/>
          <w:szCs w:val="28"/>
        </w:rPr>
      </w:pPr>
      <w:r>
        <w:rPr>
          <w:rFonts w:cs="Times New Roman"/>
          <w:snapToGrid w:val="0"/>
          <w:kern w:val="0"/>
          <w:szCs w:val="28"/>
          <w:lang w:bidi="ar"/>
        </w:rPr>
        <w:t>本项目模拟时，未考虑建筑物下洗情况，未考虑颗粒物干湿沉降和化学转化。</w:t>
      </w:r>
      <w:r>
        <w:rPr>
          <w:rFonts w:cs="Times New Roman"/>
          <w:szCs w:val="28"/>
          <w:lang w:bidi="ar"/>
        </w:rPr>
        <w:t>根据现场调查情况，将本项目所在地扇区的地表参数详见表6.2.1-9。</w:t>
      </w:r>
    </w:p>
    <w:p w14:paraId="52A957D5">
      <w:pPr>
        <w:ind w:firstLine="0" w:firstLineChars="0"/>
        <w:jc w:val="center"/>
        <w:rPr>
          <w:rFonts w:cs="Times New Roman"/>
          <w:b/>
        </w:rPr>
      </w:pPr>
      <w:r>
        <w:rPr>
          <w:rFonts w:cs="Times New Roman"/>
          <w:b/>
        </w:rPr>
        <w:t>表6.2.1-9  地表参数</w:t>
      </w:r>
    </w:p>
    <w:tbl>
      <w:tblPr>
        <w:tblStyle w:val="88"/>
        <w:tblW w:w="5000" w:type="pct"/>
        <w:jc w:val="center"/>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Layout w:type="autofit"/>
        <w:tblCellMar>
          <w:top w:w="57" w:type="dxa"/>
          <w:left w:w="108" w:type="dxa"/>
          <w:bottom w:w="57" w:type="dxa"/>
          <w:right w:w="108" w:type="dxa"/>
        </w:tblCellMar>
      </w:tblPr>
      <w:tblGrid>
        <w:gridCol w:w="1232"/>
        <w:gridCol w:w="1356"/>
        <w:gridCol w:w="1926"/>
        <w:gridCol w:w="2168"/>
        <w:gridCol w:w="1153"/>
        <w:gridCol w:w="1073"/>
        <w:gridCol w:w="1063"/>
      </w:tblGrid>
      <w:tr w14:paraId="2006F9FE">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618" w:type="pct"/>
            <w:tcBorders>
              <w:top w:val="single" w:color="auto" w:sz="12" w:space="0"/>
              <w:left w:val="nil"/>
              <w:bottom w:val="single" w:color="auto" w:sz="4" w:space="0"/>
              <w:right w:val="single" w:color="auto" w:sz="4" w:space="0"/>
            </w:tcBorders>
            <w:noWrap/>
            <w:vAlign w:val="center"/>
          </w:tcPr>
          <w:p w14:paraId="459B750C">
            <w:pPr>
              <w:widowControl/>
              <w:spacing w:line="240" w:lineRule="auto"/>
              <w:ind w:firstLine="0" w:firstLineChars="0"/>
              <w:jc w:val="center"/>
              <w:rPr>
                <w:rFonts w:cs="Times New Roman"/>
                <w:b/>
                <w:sz w:val="21"/>
              </w:rPr>
            </w:pPr>
            <w:r>
              <w:rPr>
                <w:rFonts w:cs="Times New Roman"/>
                <w:b/>
                <w:sz w:val="21"/>
                <w:lang w:bidi="ar"/>
              </w:rPr>
              <w:t>序号</w:t>
            </w:r>
          </w:p>
        </w:tc>
        <w:tc>
          <w:tcPr>
            <w:tcW w:w="680" w:type="pct"/>
            <w:tcBorders>
              <w:top w:val="single" w:color="auto" w:sz="12" w:space="0"/>
              <w:left w:val="single" w:color="auto" w:sz="4" w:space="0"/>
              <w:bottom w:val="single" w:color="auto" w:sz="4" w:space="0"/>
              <w:right w:val="single" w:color="auto" w:sz="4" w:space="0"/>
            </w:tcBorders>
            <w:vAlign w:val="center"/>
          </w:tcPr>
          <w:p w14:paraId="77E6320F">
            <w:pPr>
              <w:widowControl/>
              <w:spacing w:line="240" w:lineRule="auto"/>
              <w:ind w:firstLine="0" w:firstLineChars="0"/>
              <w:jc w:val="center"/>
              <w:rPr>
                <w:rFonts w:cs="Times New Roman"/>
                <w:b/>
                <w:sz w:val="21"/>
              </w:rPr>
            </w:pPr>
            <w:r>
              <w:rPr>
                <w:rFonts w:cs="Times New Roman"/>
                <w:b/>
                <w:sz w:val="21"/>
                <w:lang w:bidi="ar"/>
              </w:rPr>
              <w:t>扇区划分</w:t>
            </w:r>
          </w:p>
        </w:tc>
        <w:tc>
          <w:tcPr>
            <w:tcW w:w="966" w:type="pct"/>
            <w:tcBorders>
              <w:top w:val="single" w:color="auto" w:sz="12" w:space="0"/>
              <w:left w:val="single" w:color="auto" w:sz="4" w:space="0"/>
              <w:bottom w:val="single" w:color="auto" w:sz="4" w:space="0"/>
              <w:right w:val="single" w:color="auto" w:sz="4" w:space="0"/>
            </w:tcBorders>
            <w:vAlign w:val="center"/>
          </w:tcPr>
          <w:p w14:paraId="551B6E72">
            <w:pPr>
              <w:widowControl/>
              <w:spacing w:line="240" w:lineRule="auto"/>
              <w:ind w:firstLine="0" w:firstLineChars="0"/>
              <w:jc w:val="center"/>
              <w:rPr>
                <w:rFonts w:cs="Times New Roman"/>
                <w:b/>
                <w:sz w:val="21"/>
              </w:rPr>
            </w:pPr>
            <w:r>
              <w:rPr>
                <w:rFonts w:cs="Times New Roman"/>
                <w:b/>
                <w:sz w:val="21"/>
                <w:lang w:bidi="ar"/>
              </w:rPr>
              <w:t>土地利用类型</w:t>
            </w:r>
          </w:p>
        </w:tc>
        <w:tc>
          <w:tcPr>
            <w:tcW w:w="1087" w:type="pct"/>
            <w:tcBorders>
              <w:top w:val="single" w:color="auto" w:sz="12" w:space="0"/>
              <w:left w:val="single" w:color="auto" w:sz="4" w:space="0"/>
              <w:bottom w:val="single" w:color="auto" w:sz="4" w:space="0"/>
              <w:right w:val="single" w:color="auto" w:sz="4" w:space="0"/>
            </w:tcBorders>
            <w:vAlign w:val="center"/>
          </w:tcPr>
          <w:p w14:paraId="1868F524">
            <w:pPr>
              <w:widowControl/>
              <w:spacing w:line="240" w:lineRule="auto"/>
              <w:ind w:firstLine="0" w:firstLineChars="0"/>
              <w:jc w:val="center"/>
              <w:rPr>
                <w:rFonts w:cs="Times New Roman"/>
                <w:b/>
                <w:sz w:val="21"/>
              </w:rPr>
            </w:pPr>
            <w:r>
              <w:rPr>
                <w:rFonts w:cs="Times New Roman"/>
                <w:b/>
                <w:sz w:val="21"/>
                <w:lang w:bidi="ar"/>
              </w:rPr>
              <w:t>季节</w:t>
            </w:r>
          </w:p>
        </w:tc>
        <w:tc>
          <w:tcPr>
            <w:tcW w:w="578" w:type="pct"/>
            <w:tcBorders>
              <w:top w:val="single" w:color="auto" w:sz="12" w:space="0"/>
              <w:left w:val="single" w:color="auto" w:sz="4" w:space="0"/>
              <w:bottom w:val="single" w:color="auto" w:sz="4" w:space="0"/>
              <w:right w:val="single" w:color="auto" w:sz="4" w:space="0"/>
            </w:tcBorders>
            <w:vAlign w:val="center"/>
          </w:tcPr>
          <w:p w14:paraId="0D9124DF">
            <w:pPr>
              <w:widowControl/>
              <w:spacing w:line="240" w:lineRule="auto"/>
              <w:ind w:firstLine="0" w:firstLineChars="0"/>
              <w:jc w:val="center"/>
              <w:rPr>
                <w:rFonts w:cs="Times New Roman"/>
                <w:b/>
                <w:sz w:val="21"/>
              </w:rPr>
            </w:pPr>
            <w:r>
              <w:rPr>
                <w:rFonts w:cs="Times New Roman"/>
                <w:b/>
                <w:sz w:val="21"/>
                <w:lang w:bidi="ar"/>
              </w:rPr>
              <w:t>反照率</w:t>
            </w:r>
          </w:p>
        </w:tc>
        <w:tc>
          <w:tcPr>
            <w:tcW w:w="538" w:type="pct"/>
            <w:tcBorders>
              <w:top w:val="single" w:color="auto" w:sz="12" w:space="0"/>
              <w:left w:val="single" w:color="auto" w:sz="4" w:space="0"/>
              <w:bottom w:val="single" w:color="auto" w:sz="4" w:space="0"/>
              <w:right w:val="single" w:color="auto" w:sz="4" w:space="0"/>
            </w:tcBorders>
            <w:vAlign w:val="center"/>
          </w:tcPr>
          <w:p w14:paraId="14403ABC">
            <w:pPr>
              <w:widowControl/>
              <w:spacing w:line="240" w:lineRule="auto"/>
              <w:ind w:firstLine="0" w:firstLineChars="0"/>
              <w:jc w:val="center"/>
              <w:rPr>
                <w:rFonts w:cs="Times New Roman"/>
                <w:b/>
                <w:sz w:val="21"/>
              </w:rPr>
            </w:pPr>
            <w:r>
              <w:rPr>
                <w:rFonts w:cs="Times New Roman"/>
                <w:b/>
                <w:sz w:val="21"/>
                <w:lang w:bidi="ar"/>
              </w:rPr>
              <w:t>波恩比</w:t>
            </w:r>
          </w:p>
        </w:tc>
        <w:tc>
          <w:tcPr>
            <w:tcW w:w="533" w:type="pct"/>
            <w:tcBorders>
              <w:top w:val="single" w:color="auto" w:sz="12" w:space="0"/>
              <w:left w:val="single" w:color="auto" w:sz="4" w:space="0"/>
              <w:bottom w:val="single" w:color="auto" w:sz="4" w:space="0"/>
              <w:right w:val="nil"/>
            </w:tcBorders>
            <w:vAlign w:val="center"/>
          </w:tcPr>
          <w:p w14:paraId="7F19E8DA">
            <w:pPr>
              <w:widowControl/>
              <w:spacing w:line="240" w:lineRule="auto"/>
              <w:ind w:firstLine="0" w:firstLineChars="0"/>
              <w:jc w:val="center"/>
              <w:rPr>
                <w:rFonts w:cs="Times New Roman"/>
                <w:b/>
                <w:sz w:val="21"/>
              </w:rPr>
            </w:pPr>
            <w:r>
              <w:rPr>
                <w:rFonts w:cs="Times New Roman"/>
                <w:b/>
                <w:sz w:val="21"/>
                <w:lang w:bidi="ar"/>
              </w:rPr>
              <w:t>粗糙度</w:t>
            </w:r>
          </w:p>
        </w:tc>
      </w:tr>
      <w:tr w14:paraId="133C92B5">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jc w:val="center"/>
        </w:trPr>
        <w:tc>
          <w:tcPr>
            <w:tcW w:w="618" w:type="pct"/>
            <w:vMerge w:val="restart"/>
            <w:tcBorders>
              <w:top w:val="single" w:color="auto" w:sz="4" w:space="0"/>
              <w:left w:val="nil"/>
              <w:bottom w:val="single" w:color="auto" w:sz="12" w:space="0"/>
              <w:right w:val="single" w:color="auto" w:sz="4" w:space="0"/>
            </w:tcBorders>
            <w:noWrap/>
            <w:vAlign w:val="center"/>
          </w:tcPr>
          <w:p w14:paraId="46B1566C">
            <w:pPr>
              <w:widowControl/>
              <w:spacing w:line="240" w:lineRule="auto"/>
              <w:ind w:firstLine="0" w:firstLineChars="0"/>
              <w:jc w:val="center"/>
              <w:rPr>
                <w:rFonts w:cs="Times New Roman"/>
                <w:sz w:val="21"/>
              </w:rPr>
            </w:pPr>
            <w:r>
              <w:rPr>
                <w:rFonts w:cs="Times New Roman"/>
                <w:sz w:val="21"/>
                <w:lang w:bidi="ar"/>
              </w:rPr>
              <w:t>1</w:t>
            </w:r>
          </w:p>
        </w:tc>
        <w:tc>
          <w:tcPr>
            <w:tcW w:w="680" w:type="pct"/>
            <w:vMerge w:val="restart"/>
            <w:tcBorders>
              <w:top w:val="single" w:color="auto" w:sz="4" w:space="0"/>
              <w:left w:val="single" w:color="auto" w:sz="4" w:space="0"/>
              <w:bottom w:val="single" w:color="auto" w:sz="12" w:space="0"/>
              <w:right w:val="single" w:color="auto" w:sz="4" w:space="0"/>
            </w:tcBorders>
            <w:vAlign w:val="center"/>
          </w:tcPr>
          <w:p w14:paraId="1C4D3C36">
            <w:pPr>
              <w:widowControl/>
              <w:spacing w:line="240" w:lineRule="auto"/>
              <w:ind w:firstLine="0" w:firstLineChars="0"/>
              <w:jc w:val="center"/>
              <w:rPr>
                <w:rFonts w:cs="Times New Roman"/>
                <w:sz w:val="21"/>
              </w:rPr>
            </w:pPr>
            <w:r>
              <w:rPr>
                <w:rFonts w:cs="Times New Roman"/>
                <w:sz w:val="21"/>
                <w:lang w:bidi="ar"/>
              </w:rPr>
              <w:t>0-360°</w:t>
            </w:r>
          </w:p>
        </w:tc>
        <w:tc>
          <w:tcPr>
            <w:tcW w:w="966" w:type="pct"/>
            <w:vMerge w:val="restart"/>
            <w:tcBorders>
              <w:top w:val="single" w:color="auto" w:sz="4" w:space="0"/>
              <w:left w:val="single" w:color="auto" w:sz="4" w:space="0"/>
              <w:bottom w:val="single" w:color="auto" w:sz="12" w:space="0"/>
              <w:right w:val="single" w:color="auto" w:sz="4" w:space="0"/>
            </w:tcBorders>
            <w:vAlign w:val="center"/>
          </w:tcPr>
          <w:p w14:paraId="5A0BA853">
            <w:pPr>
              <w:widowControl/>
              <w:spacing w:line="240" w:lineRule="auto"/>
              <w:ind w:firstLine="0" w:firstLineChars="0"/>
              <w:jc w:val="center"/>
              <w:rPr>
                <w:rFonts w:cs="Times New Roman"/>
                <w:sz w:val="21"/>
              </w:rPr>
            </w:pPr>
            <w:r>
              <w:rPr>
                <w:rFonts w:cs="Times New Roman"/>
                <w:sz w:val="21"/>
                <w:lang w:bidi="ar"/>
              </w:rPr>
              <w:t>城市</w:t>
            </w:r>
          </w:p>
        </w:tc>
        <w:tc>
          <w:tcPr>
            <w:tcW w:w="1087" w:type="pct"/>
            <w:tcBorders>
              <w:top w:val="single" w:color="auto" w:sz="4" w:space="0"/>
              <w:left w:val="single" w:color="auto" w:sz="4" w:space="0"/>
              <w:bottom w:val="single" w:color="auto" w:sz="4" w:space="0"/>
              <w:right w:val="single" w:color="auto" w:sz="4" w:space="0"/>
            </w:tcBorders>
            <w:vAlign w:val="center"/>
          </w:tcPr>
          <w:p w14:paraId="0C4567A6">
            <w:pPr>
              <w:widowControl/>
              <w:spacing w:line="240" w:lineRule="auto"/>
              <w:ind w:firstLine="0" w:firstLineChars="0"/>
              <w:jc w:val="center"/>
              <w:rPr>
                <w:rFonts w:cs="Times New Roman"/>
                <w:sz w:val="21"/>
              </w:rPr>
            </w:pPr>
            <w:r>
              <w:rPr>
                <w:rFonts w:cs="Times New Roman"/>
                <w:sz w:val="21"/>
                <w:lang w:bidi="ar"/>
              </w:rPr>
              <w:t>冬季（12,1,2月）</w:t>
            </w:r>
          </w:p>
        </w:tc>
        <w:tc>
          <w:tcPr>
            <w:tcW w:w="578" w:type="pct"/>
            <w:tcBorders>
              <w:top w:val="single" w:color="auto" w:sz="4" w:space="0"/>
              <w:left w:val="single" w:color="auto" w:sz="4" w:space="0"/>
              <w:bottom w:val="single" w:color="auto" w:sz="4" w:space="0"/>
              <w:right w:val="single" w:color="auto" w:sz="4" w:space="0"/>
            </w:tcBorders>
          </w:tcPr>
          <w:p w14:paraId="5DA60992">
            <w:pPr>
              <w:widowControl/>
              <w:spacing w:line="240" w:lineRule="auto"/>
              <w:ind w:firstLine="0" w:firstLineChars="0"/>
              <w:jc w:val="center"/>
              <w:rPr>
                <w:rFonts w:cs="Times New Roman"/>
                <w:sz w:val="21"/>
                <w:lang w:bidi="ar"/>
              </w:rPr>
            </w:pPr>
            <w:r>
              <w:rPr>
                <w:rFonts w:cs="Times New Roman"/>
                <w:sz w:val="21"/>
                <w:lang w:bidi="ar"/>
              </w:rPr>
              <w:t>0.35</w:t>
            </w:r>
          </w:p>
        </w:tc>
        <w:tc>
          <w:tcPr>
            <w:tcW w:w="538" w:type="pct"/>
            <w:tcBorders>
              <w:top w:val="single" w:color="auto" w:sz="4" w:space="0"/>
              <w:left w:val="single" w:color="auto" w:sz="4" w:space="0"/>
              <w:bottom w:val="single" w:color="auto" w:sz="4" w:space="0"/>
              <w:right w:val="single" w:color="auto" w:sz="4" w:space="0"/>
            </w:tcBorders>
          </w:tcPr>
          <w:p w14:paraId="45C9FDB5">
            <w:pPr>
              <w:widowControl/>
              <w:spacing w:line="240" w:lineRule="auto"/>
              <w:ind w:firstLine="0" w:firstLineChars="0"/>
              <w:jc w:val="center"/>
              <w:rPr>
                <w:rFonts w:cs="Times New Roman"/>
                <w:sz w:val="21"/>
                <w:lang w:bidi="ar"/>
              </w:rPr>
            </w:pPr>
            <w:r>
              <w:rPr>
                <w:rFonts w:cs="Times New Roman"/>
                <w:sz w:val="21"/>
                <w:lang w:bidi="ar"/>
              </w:rPr>
              <w:t>1.5</w:t>
            </w:r>
          </w:p>
        </w:tc>
        <w:tc>
          <w:tcPr>
            <w:tcW w:w="533" w:type="pct"/>
            <w:tcBorders>
              <w:top w:val="single" w:color="auto" w:sz="4" w:space="0"/>
              <w:left w:val="single" w:color="auto" w:sz="4" w:space="0"/>
              <w:bottom w:val="single" w:color="auto" w:sz="4" w:space="0"/>
              <w:right w:val="nil"/>
            </w:tcBorders>
          </w:tcPr>
          <w:p w14:paraId="7116D028">
            <w:pPr>
              <w:widowControl/>
              <w:spacing w:line="240" w:lineRule="auto"/>
              <w:ind w:firstLine="0" w:firstLineChars="0"/>
              <w:jc w:val="center"/>
              <w:rPr>
                <w:rFonts w:cs="Times New Roman"/>
                <w:sz w:val="21"/>
                <w:lang w:bidi="ar"/>
              </w:rPr>
            </w:pPr>
            <w:r>
              <w:rPr>
                <w:rFonts w:cs="Times New Roman"/>
                <w:sz w:val="21"/>
                <w:lang w:bidi="ar"/>
              </w:rPr>
              <w:t>1</w:t>
            </w:r>
          </w:p>
        </w:tc>
      </w:tr>
      <w:tr w14:paraId="0E26BBF2">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jc w:val="center"/>
        </w:trPr>
        <w:tc>
          <w:tcPr>
            <w:tcW w:w="618" w:type="pct"/>
            <w:vMerge w:val="continue"/>
            <w:tcBorders>
              <w:top w:val="single" w:color="auto" w:sz="4" w:space="0"/>
              <w:left w:val="nil"/>
              <w:bottom w:val="single" w:color="auto" w:sz="12" w:space="0"/>
              <w:right w:val="single" w:color="auto" w:sz="4" w:space="0"/>
            </w:tcBorders>
            <w:noWrap/>
            <w:vAlign w:val="center"/>
          </w:tcPr>
          <w:p w14:paraId="15D4ED1E">
            <w:pPr>
              <w:widowControl/>
              <w:spacing w:line="240" w:lineRule="auto"/>
              <w:ind w:firstLine="0" w:firstLineChars="0"/>
              <w:jc w:val="center"/>
              <w:rPr>
                <w:rFonts w:cs="Times New Roman"/>
                <w:sz w:val="21"/>
              </w:rPr>
            </w:pPr>
          </w:p>
        </w:tc>
        <w:tc>
          <w:tcPr>
            <w:tcW w:w="680" w:type="pct"/>
            <w:vMerge w:val="continue"/>
            <w:tcBorders>
              <w:top w:val="single" w:color="auto" w:sz="4" w:space="0"/>
              <w:left w:val="single" w:color="auto" w:sz="4" w:space="0"/>
              <w:bottom w:val="single" w:color="auto" w:sz="12" w:space="0"/>
              <w:right w:val="single" w:color="auto" w:sz="4" w:space="0"/>
            </w:tcBorders>
            <w:vAlign w:val="center"/>
          </w:tcPr>
          <w:p w14:paraId="249956B1">
            <w:pPr>
              <w:widowControl/>
              <w:spacing w:line="240" w:lineRule="auto"/>
              <w:ind w:firstLine="0" w:firstLineChars="0"/>
              <w:jc w:val="center"/>
              <w:rPr>
                <w:rFonts w:cs="Times New Roman"/>
                <w:sz w:val="21"/>
              </w:rPr>
            </w:pPr>
          </w:p>
        </w:tc>
        <w:tc>
          <w:tcPr>
            <w:tcW w:w="966" w:type="pct"/>
            <w:vMerge w:val="continue"/>
            <w:tcBorders>
              <w:top w:val="single" w:color="auto" w:sz="4" w:space="0"/>
              <w:left w:val="single" w:color="auto" w:sz="4" w:space="0"/>
              <w:bottom w:val="single" w:color="auto" w:sz="12" w:space="0"/>
              <w:right w:val="single" w:color="auto" w:sz="4" w:space="0"/>
            </w:tcBorders>
            <w:vAlign w:val="center"/>
          </w:tcPr>
          <w:p w14:paraId="299F8005">
            <w:pPr>
              <w:widowControl/>
              <w:spacing w:line="240" w:lineRule="auto"/>
              <w:ind w:firstLine="0" w:firstLineChars="0"/>
              <w:jc w:val="center"/>
              <w:rPr>
                <w:rFonts w:cs="Times New Roman"/>
                <w:sz w:val="21"/>
              </w:rPr>
            </w:pPr>
          </w:p>
        </w:tc>
        <w:tc>
          <w:tcPr>
            <w:tcW w:w="1087" w:type="pct"/>
            <w:tcBorders>
              <w:top w:val="single" w:color="auto" w:sz="4" w:space="0"/>
              <w:left w:val="single" w:color="auto" w:sz="4" w:space="0"/>
              <w:bottom w:val="single" w:color="auto" w:sz="4" w:space="0"/>
              <w:right w:val="single" w:color="auto" w:sz="4" w:space="0"/>
            </w:tcBorders>
            <w:vAlign w:val="center"/>
          </w:tcPr>
          <w:p w14:paraId="66FF10BD">
            <w:pPr>
              <w:widowControl/>
              <w:spacing w:line="240" w:lineRule="auto"/>
              <w:ind w:firstLine="0" w:firstLineChars="0"/>
              <w:jc w:val="center"/>
              <w:rPr>
                <w:rFonts w:cs="Times New Roman"/>
                <w:sz w:val="21"/>
              </w:rPr>
            </w:pPr>
            <w:r>
              <w:rPr>
                <w:rFonts w:cs="Times New Roman"/>
                <w:sz w:val="21"/>
                <w:lang w:bidi="ar"/>
              </w:rPr>
              <w:t>春季（3,4,5月）</w:t>
            </w:r>
          </w:p>
        </w:tc>
        <w:tc>
          <w:tcPr>
            <w:tcW w:w="578" w:type="pct"/>
            <w:tcBorders>
              <w:top w:val="single" w:color="auto" w:sz="4" w:space="0"/>
              <w:left w:val="single" w:color="auto" w:sz="4" w:space="0"/>
              <w:bottom w:val="single" w:color="auto" w:sz="4" w:space="0"/>
              <w:right w:val="single" w:color="auto" w:sz="4" w:space="0"/>
            </w:tcBorders>
          </w:tcPr>
          <w:p w14:paraId="62320317">
            <w:pPr>
              <w:widowControl/>
              <w:spacing w:line="240" w:lineRule="auto"/>
              <w:ind w:firstLine="0" w:firstLineChars="0"/>
              <w:jc w:val="center"/>
              <w:rPr>
                <w:rFonts w:cs="Times New Roman"/>
                <w:sz w:val="21"/>
                <w:lang w:bidi="ar"/>
              </w:rPr>
            </w:pPr>
            <w:r>
              <w:rPr>
                <w:rFonts w:cs="Times New Roman"/>
                <w:sz w:val="21"/>
                <w:lang w:bidi="ar"/>
              </w:rPr>
              <w:t>0.14</w:t>
            </w:r>
          </w:p>
        </w:tc>
        <w:tc>
          <w:tcPr>
            <w:tcW w:w="538" w:type="pct"/>
            <w:tcBorders>
              <w:top w:val="single" w:color="auto" w:sz="4" w:space="0"/>
              <w:left w:val="single" w:color="auto" w:sz="4" w:space="0"/>
              <w:bottom w:val="single" w:color="auto" w:sz="4" w:space="0"/>
              <w:right w:val="single" w:color="auto" w:sz="4" w:space="0"/>
            </w:tcBorders>
          </w:tcPr>
          <w:p w14:paraId="33AD80CB">
            <w:pPr>
              <w:widowControl/>
              <w:spacing w:line="240" w:lineRule="auto"/>
              <w:ind w:firstLine="0" w:firstLineChars="0"/>
              <w:jc w:val="center"/>
              <w:rPr>
                <w:rFonts w:cs="Times New Roman"/>
                <w:sz w:val="21"/>
                <w:lang w:bidi="ar"/>
              </w:rPr>
            </w:pPr>
            <w:r>
              <w:rPr>
                <w:rFonts w:cs="Times New Roman"/>
                <w:sz w:val="21"/>
                <w:lang w:bidi="ar"/>
              </w:rPr>
              <w:t>1</w:t>
            </w:r>
          </w:p>
        </w:tc>
        <w:tc>
          <w:tcPr>
            <w:tcW w:w="533" w:type="pct"/>
            <w:tcBorders>
              <w:top w:val="single" w:color="auto" w:sz="4" w:space="0"/>
              <w:left w:val="single" w:color="auto" w:sz="4" w:space="0"/>
              <w:bottom w:val="single" w:color="auto" w:sz="4" w:space="0"/>
              <w:right w:val="nil"/>
            </w:tcBorders>
          </w:tcPr>
          <w:p w14:paraId="2232B3C1">
            <w:pPr>
              <w:widowControl/>
              <w:spacing w:line="240" w:lineRule="auto"/>
              <w:ind w:firstLine="0" w:firstLineChars="0"/>
              <w:jc w:val="center"/>
              <w:rPr>
                <w:rFonts w:cs="Times New Roman"/>
                <w:sz w:val="21"/>
                <w:lang w:bidi="ar"/>
              </w:rPr>
            </w:pPr>
            <w:r>
              <w:rPr>
                <w:rFonts w:cs="Times New Roman"/>
                <w:sz w:val="21"/>
                <w:lang w:bidi="ar"/>
              </w:rPr>
              <w:t>1</w:t>
            </w:r>
          </w:p>
        </w:tc>
      </w:tr>
      <w:tr w14:paraId="5B4122F3">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jc w:val="center"/>
        </w:trPr>
        <w:tc>
          <w:tcPr>
            <w:tcW w:w="618" w:type="pct"/>
            <w:vMerge w:val="continue"/>
            <w:tcBorders>
              <w:top w:val="single" w:color="auto" w:sz="4" w:space="0"/>
              <w:left w:val="nil"/>
              <w:bottom w:val="single" w:color="auto" w:sz="12" w:space="0"/>
              <w:right w:val="single" w:color="auto" w:sz="4" w:space="0"/>
            </w:tcBorders>
            <w:noWrap/>
            <w:vAlign w:val="center"/>
          </w:tcPr>
          <w:p w14:paraId="7F04FBAA">
            <w:pPr>
              <w:widowControl/>
              <w:spacing w:line="240" w:lineRule="auto"/>
              <w:ind w:firstLine="0" w:firstLineChars="0"/>
              <w:jc w:val="center"/>
              <w:rPr>
                <w:rFonts w:cs="Times New Roman"/>
                <w:sz w:val="21"/>
              </w:rPr>
            </w:pPr>
          </w:p>
        </w:tc>
        <w:tc>
          <w:tcPr>
            <w:tcW w:w="680" w:type="pct"/>
            <w:vMerge w:val="continue"/>
            <w:tcBorders>
              <w:top w:val="single" w:color="auto" w:sz="4" w:space="0"/>
              <w:left w:val="single" w:color="auto" w:sz="4" w:space="0"/>
              <w:bottom w:val="single" w:color="auto" w:sz="12" w:space="0"/>
              <w:right w:val="single" w:color="auto" w:sz="4" w:space="0"/>
            </w:tcBorders>
            <w:vAlign w:val="center"/>
          </w:tcPr>
          <w:p w14:paraId="7D37B745">
            <w:pPr>
              <w:widowControl/>
              <w:spacing w:line="240" w:lineRule="auto"/>
              <w:ind w:firstLine="0" w:firstLineChars="0"/>
              <w:jc w:val="center"/>
              <w:rPr>
                <w:rFonts w:cs="Times New Roman"/>
                <w:sz w:val="21"/>
              </w:rPr>
            </w:pPr>
          </w:p>
        </w:tc>
        <w:tc>
          <w:tcPr>
            <w:tcW w:w="966" w:type="pct"/>
            <w:vMerge w:val="continue"/>
            <w:tcBorders>
              <w:top w:val="single" w:color="auto" w:sz="4" w:space="0"/>
              <w:left w:val="single" w:color="auto" w:sz="4" w:space="0"/>
              <w:bottom w:val="single" w:color="auto" w:sz="12" w:space="0"/>
              <w:right w:val="single" w:color="auto" w:sz="4" w:space="0"/>
            </w:tcBorders>
            <w:vAlign w:val="center"/>
          </w:tcPr>
          <w:p w14:paraId="5D7EBE7C">
            <w:pPr>
              <w:widowControl/>
              <w:spacing w:line="240" w:lineRule="auto"/>
              <w:ind w:firstLine="0" w:firstLineChars="0"/>
              <w:jc w:val="center"/>
              <w:rPr>
                <w:rFonts w:cs="Times New Roman"/>
                <w:sz w:val="21"/>
              </w:rPr>
            </w:pPr>
          </w:p>
        </w:tc>
        <w:tc>
          <w:tcPr>
            <w:tcW w:w="1087" w:type="pct"/>
            <w:tcBorders>
              <w:top w:val="single" w:color="auto" w:sz="4" w:space="0"/>
              <w:left w:val="single" w:color="auto" w:sz="4" w:space="0"/>
              <w:bottom w:val="single" w:color="auto" w:sz="4" w:space="0"/>
              <w:right w:val="single" w:color="auto" w:sz="4" w:space="0"/>
            </w:tcBorders>
            <w:vAlign w:val="center"/>
          </w:tcPr>
          <w:p w14:paraId="625E94F4">
            <w:pPr>
              <w:widowControl/>
              <w:spacing w:line="240" w:lineRule="auto"/>
              <w:ind w:firstLine="0" w:firstLineChars="0"/>
              <w:jc w:val="center"/>
              <w:rPr>
                <w:rFonts w:cs="Times New Roman"/>
                <w:sz w:val="21"/>
              </w:rPr>
            </w:pPr>
            <w:r>
              <w:rPr>
                <w:rFonts w:cs="Times New Roman"/>
                <w:sz w:val="21"/>
                <w:lang w:bidi="ar"/>
              </w:rPr>
              <w:t>夏季（6,7,8月）</w:t>
            </w:r>
          </w:p>
        </w:tc>
        <w:tc>
          <w:tcPr>
            <w:tcW w:w="578" w:type="pct"/>
            <w:tcBorders>
              <w:top w:val="single" w:color="auto" w:sz="4" w:space="0"/>
              <w:left w:val="single" w:color="auto" w:sz="4" w:space="0"/>
              <w:bottom w:val="single" w:color="auto" w:sz="4" w:space="0"/>
              <w:right w:val="single" w:color="auto" w:sz="4" w:space="0"/>
            </w:tcBorders>
          </w:tcPr>
          <w:p w14:paraId="618542C9">
            <w:pPr>
              <w:widowControl/>
              <w:spacing w:line="240" w:lineRule="auto"/>
              <w:ind w:firstLine="0" w:firstLineChars="0"/>
              <w:jc w:val="center"/>
              <w:rPr>
                <w:rFonts w:cs="Times New Roman"/>
                <w:sz w:val="21"/>
                <w:lang w:bidi="ar"/>
              </w:rPr>
            </w:pPr>
            <w:r>
              <w:rPr>
                <w:rFonts w:cs="Times New Roman"/>
                <w:sz w:val="21"/>
                <w:lang w:bidi="ar"/>
              </w:rPr>
              <w:t>0.16</w:t>
            </w:r>
          </w:p>
        </w:tc>
        <w:tc>
          <w:tcPr>
            <w:tcW w:w="538" w:type="pct"/>
            <w:tcBorders>
              <w:top w:val="single" w:color="auto" w:sz="4" w:space="0"/>
              <w:left w:val="single" w:color="auto" w:sz="4" w:space="0"/>
              <w:bottom w:val="single" w:color="auto" w:sz="4" w:space="0"/>
              <w:right w:val="single" w:color="auto" w:sz="4" w:space="0"/>
            </w:tcBorders>
          </w:tcPr>
          <w:p w14:paraId="505FF34F">
            <w:pPr>
              <w:widowControl/>
              <w:spacing w:line="240" w:lineRule="auto"/>
              <w:ind w:firstLine="0" w:firstLineChars="0"/>
              <w:jc w:val="center"/>
              <w:rPr>
                <w:rFonts w:cs="Times New Roman"/>
                <w:sz w:val="21"/>
                <w:lang w:bidi="ar"/>
              </w:rPr>
            </w:pPr>
            <w:r>
              <w:rPr>
                <w:rFonts w:cs="Times New Roman"/>
                <w:sz w:val="21"/>
                <w:lang w:bidi="ar"/>
              </w:rPr>
              <w:t>2</w:t>
            </w:r>
          </w:p>
        </w:tc>
        <w:tc>
          <w:tcPr>
            <w:tcW w:w="533" w:type="pct"/>
            <w:tcBorders>
              <w:top w:val="single" w:color="auto" w:sz="4" w:space="0"/>
              <w:left w:val="single" w:color="auto" w:sz="4" w:space="0"/>
              <w:bottom w:val="single" w:color="auto" w:sz="4" w:space="0"/>
              <w:right w:val="nil"/>
            </w:tcBorders>
          </w:tcPr>
          <w:p w14:paraId="0C05F2D2">
            <w:pPr>
              <w:widowControl/>
              <w:spacing w:line="240" w:lineRule="auto"/>
              <w:ind w:firstLine="0" w:firstLineChars="0"/>
              <w:jc w:val="center"/>
              <w:rPr>
                <w:rFonts w:cs="Times New Roman"/>
                <w:sz w:val="21"/>
                <w:lang w:bidi="ar"/>
              </w:rPr>
            </w:pPr>
            <w:r>
              <w:rPr>
                <w:rFonts w:cs="Times New Roman"/>
                <w:sz w:val="21"/>
                <w:lang w:bidi="ar"/>
              </w:rPr>
              <w:t>1</w:t>
            </w:r>
          </w:p>
        </w:tc>
      </w:tr>
      <w:tr w14:paraId="11BF1404">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jc w:val="center"/>
        </w:trPr>
        <w:tc>
          <w:tcPr>
            <w:tcW w:w="618" w:type="pct"/>
            <w:vMerge w:val="continue"/>
            <w:tcBorders>
              <w:top w:val="single" w:color="auto" w:sz="4" w:space="0"/>
              <w:left w:val="nil"/>
              <w:bottom w:val="single" w:color="auto" w:sz="12" w:space="0"/>
              <w:right w:val="single" w:color="auto" w:sz="4" w:space="0"/>
            </w:tcBorders>
            <w:noWrap/>
            <w:vAlign w:val="center"/>
          </w:tcPr>
          <w:p w14:paraId="6CE6BB1C">
            <w:pPr>
              <w:widowControl/>
              <w:spacing w:line="240" w:lineRule="auto"/>
              <w:ind w:firstLine="0" w:firstLineChars="0"/>
              <w:jc w:val="center"/>
              <w:rPr>
                <w:rFonts w:cs="Times New Roman"/>
                <w:sz w:val="21"/>
              </w:rPr>
            </w:pPr>
          </w:p>
        </w:tc>
        <w:tc>
          <w:tcPr>
            <w:tcW w:w="680" w:type="pct"/>
            <w:vMerge w:val="continue"/>
            <w:tcBorders>
              <w:top w:val="single" w:color="auto" w:sz="4" w:space="0"/>
              <w:left w:val="single" w:color="auto" w:sz="4" w:space="0"/>
              <w:bottom w:val="single" w:color="auto" w:sz="12" w:space="0"/>
              <w:right w:val="single" w:color="auto" w:sz="4" w:space="0"/>
            </w:tcBorders>
            <w:vAlign w:val="center"/>
          </w:tcPr>
          <w:p w14:paraId="6AA52485">
            <w:pPr>
              <w:widowControl/>
              <w:spacing w:line="240" w:lineRule="auto"/>
              <w:ind w:firstLine="0" w:firstLineChars="0"/>
              <w:jc w:val="center"/>
              <w:rPr>
                <w:rFonts w:cs="Times New Roman"/>
                <w:sz w:val="21"/>
              </w:rPr>
            </w:pPr>
          </w:p>
        </w:tc>
        <w:tc>
          <w:tcPr>
            <w:tcW w:w="966" w:type="pct"/>
            <w:vMerge w:val="continue"/>
            <w:tcBorders>
              <w:top w:val="single" w:color="auto" w:sz="4" w:space="0"/>
              <w:left w:val="single" w:color="auto" w:sz="4" w:space="0"/>
              <w:bottom w:val="single" w:color="auto" w:sz="12" w:space="0"/>
              <w:right w:val="single" w:color="auto" w:sz="4" w:space="0"/>
            </w:tcBorders>
            <w:vAlign w:val="center"/>
          </w:tcPr>
          <w:p w14:paraId="5C76EC30">
            <w:pPr>
              <w:widowControl/>
              <w:spacing w:line="240" w:lineRule="auto"/>
              <w:ind w:firstLine="0" w:firstLineChars="0"/>
              <w:jc w:val="center"/>
              <w:rPr>
                <w:rFonts w:cs="Times New Roman"/>
                <w:sz w:val="21"/>
              </w:rPr>
            </w:pPr>
          </w:p>
        </w:tc>
        <w:tc>
          <w:tcPr>
            <w:tcW w:w="1087" w:type="pct"/>
            <w:tcBorders>
              <w:top w:val="single" w:color="auto" w:sz="4" w:space="0"/>
              <w:left w:val="single" w:color="auto" w:sz="4" w:space="0"/>
              <w:bottom w:val="single" w:color="auto" w:sz="12" w:space="0"/>
              <w:right w:val="single" w:color="auto" w:sz="4" w:space="0"/>
            </w:tcBorders>
            <w:vAlign w:val="center"/>
          </w:tcPr>
          <w:p w14:paraId="594FE087">
            <w:pPr>
              <w:widowControl/>
              <w:spacing w:line="240" w:lineRule="auto"/>
              <w:ind w:firstLine="0" w:firstLineChars="0"/>
              <w:jc w:val="center"/>
              <w:rPr>
                <w:rFonts w:cs="Times New Roman"/>
                <w:sz w:val="21"/>
              </w:rPr>
            </w:pPr>
            <w:r>
              <w:rPr>
                <w:rFonts w:cs="Times New Roman"/>
                <w:sz w:val="21"/>
                <w:lang w:bidi="ar"/>
              </w:rPr>
              <w:t>秋季（9,10,11月）</w:t>
            </w:r>
          </w:p>
        </w:tc>
        <w:tc>
          <w:tcPr>
            <w:tcW w:w="578" w:type="pct"/>
            <w:tcBorders>
              <w:top w:val="single" w:color="auto" w:sz="4" w:space="0"/>
              <w:left w:val="single" w:color="auto" w:sz="4" w:space="0"/>
              <w:bottom w:val="single" w:color="auto" w:sz="12" w:space="0"/>
              <w:right w:val="single" w:color="auto" w:sz="4" w:space="0"/>
            </w:tcBorders>
          </w:tcPr>
          <w:p w14:paraId="686574E1">
            <w:pPr>
              <w:widowControl/>
              <w:spacing w:line="240" w:lineRule="auto"/>
              <w:ind w:firstLine="0" w:firstLineChars="0"/>
              <w:jc w:val="center"/>
              <w:rPr>
                <w:rFonts w:cs="Times New Roman"/>
                <w:sz w:val="21"/>
                <w:lang w:bidi="ar"/>
              </w:rPr>
            </w:pPr>
            <w:r>
              <w:rPr>
                <w:rFonts w:cs="Times New Roman"/>
                <w:sz w:val="21"/>
                <w:lang w:bidi="ar"/>
              </w:rPr>
              <w:t>0.18</w:t>
            </w:r>
          </w:p>
        </w:tc>
        <w:tc>
          <w:tcPr>
            <w:tcW w:w="538" w:type="pct"/>
            <w:tcBorders>
              <w:top w:val="single" w:color="auto" w:sz="4" w:space="0"/>
              <w:left w:val="single" w:color="auto" w:sz="4" w:space="0"/>
              <w:bottom w:val="single" w:color="auto" w:sz="12" w:space="0"/>
              <w:right w:val="single" w:color="auto" w:sz="4" w:space="0"/>
            </w:tcBorders>
          </w:tcPr>
          <w:p w14:paraId="1741D3C7">
            <w:pPr>
              <w:widowControl/>
              <w:spacing w:line="240" w:lineRule="auto"/>
              <w:ind w:firstLine="0" w:firstLineChars="0"/>
              <w:jc w:val="center"/>
              <w:rPr>
                <w:rFonts w:cs="Times New Roman"/>
                <w:sz w:val="21"/>
                <w:lang w:bidi="ar"/>
              </w:rPr>
            </w:pPr>
            <w:r>
              <w:rPr>
                <w:rFonts w:cs="Times New Roman"/>
                <w:sz w:val="21"/>
                <w:lang w:bidi="ar"/>
              </w:rPr>
              <w:t>2</w:t>
            </w:r>
          </w:p>
        </w:tc>
        <w:tc>
          <w:tcPr>
            <w:tcW w:w="533" w:type="pct"/>
            <w:tcBorders>
              <w:top w:val="single" w:color="auto" w:sz="4" w:space="0"/>
              <w:left w:val="single" w:color="auto" w:sz="4" w:space="0"/>
              <w:bottom w:val="single" w:color="auto" w:sz="12" w:space="0"/>
              <w:right w:val="nil"/>
            </w:tcBorders>
          </w:tcPr>
          <w:p w14:paraId="53662C51">
            <w:pPr>
              <w:widowControl/>
              <w:spacing w:line="240" w:lineRule="auto"/>
              <w:ind w:firstLine="0" w:firstLineChars="0"/>
              <w:jc w:val="center"/>
              <w:rPr>
                <w:rFonts w:cs="Times New Roman"/>
                <w:sz w:val="21"/>
                <w:lang w:bidi="ar"/>
              </w:rPr>
            </w:pPr>
            <w:r>
              <w:rPr>
                <w:rFonts w:cs="Times New Roman"/>
                <w:sz w:val="21"/>
                <w:lang w:bidi="ar"/>
              </w:rPr>
              <w:t>1</w:t>
            </w:r>
          </w:p>
        </w:tc>
      </w:tr>
    </w:tbl>
    <w:p w14:paraId="6A6FA934">
      <w:pPr>
        <w:ind w:firstLine="0" w:firstLineChars="0"/>
        <w:outlineLvl w:val="3"/>
        <w:rPr>
          <w:rFonts w:cs="Times New Roman"/>
          <w:b/>
        </w:rPr>
      </w:pPr>
      <w:r>
        <w:rPr>
          <w:rFonts w:cs="Times New Roman"/>
          <w:b/>
          <w:lang w:bidi="ar"/>
        </w:rPr>
        <w:t>6.2.1.2 预测方案</w:t>
      </w:r>
    </w:p>
    <w:p w14:paraId="58BB223B">
      <w:pPr>
        <w:ind w:firstLine="0" w:firstLineChars="0"/>
        <w:outlineLvl w:val="4"/>
        <w:rPr>
          <w:rFonts w:cs="Times New Roman"/>
          <w:b/>
        </w:rPr>
      </w:pPr>
      <w:r>
        <w:rPr>
          <w:rFonts w:cs="Times New Roman"/>
          <w:b/>
          <w:lang w:bidi="ar"/>
        </w:rPr>
        <w:t>6.2.1.2.1 预测因子</w:t>
      </w:r>
    </w:p>
    <w:p w14:paraId="1E1D1251">
      <w:pPr>
        <w:ind w:firstLine="480"/>
        <w:rPr>
          <w:rFonts w:cs="Times New Roman"/>
        </w:rPr>
      </w:pPr>
      <w:r>
        <w:rPr>
          <w:rFonts w:cs="Times New Roman"/>
          <w:lang w:bidi="ar"/>
        </w:rPr>
        <w:t>结合项目评价因子、环境质量标准等，确定本项目预测因子及相应预测内容见表6.2.1-10。</w:t>
      </w:r>
    </w:p>
    <w:p w14:paraId="5C5481F2">
      <w:pPr>
        <w:ind w:firstLine="0" w:firstLineChars="0"/>
        <w:jc w:val="center"/>
        <w:rPr>
          <w:rFonts w:cs="Times New Roman"/>
          <w:b/>
        </w:rPr>
      </w:pPr>
      <w:r>
        <w:rPr>
          <w:rFonts w:cs="Times New Roman"/>
          <w:b/>
          <w:lang w:bidi="ar"/>
        </w:rPr>
        <w:t>表6.2.1-10  本项目预测因子及相应预测内容</w:t>
      </w:r>
    </w:p>
    <w:tbl>
      <w:tblPr>
        <w:tblStyle w:val="88"/>
        <w:tblW w:w="5000" w:type="pct"/>
        <w:jc w:val="center"/>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Layout w:type="autofit"/>
        <w:tblCellMar>
          <w:top w:w="57" w:type="dxa"/>
          <w:left w:w="108" w:type="dxa"/>
          <w:bottom w:w="57" w:type="dxa"/>
          <w:right w:w="108" w:type="dxa"/>
        </w:tblCellMar>
      </w:tblPr>
      <w:tblGrid>
        <w:gridCol w:w="1736"/>
        <w:gridCol w:w="2031"/>
        <w:gridCol w:w="1993"/>
        <w:gridCol w:w="1526"/>
        <w:gridCol w:w="2685"/>
      </w:tblGrid>
      <w:tr w14:paraId="318E32E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rPr>
          <w:tblHeader/>
          <w:jc w:val="center"/>
        </w:trPr>
        <w:tc>
          <w:tcPr>
            <w:tcW w:w="871" w:type="pct"/>
            <w:vAlign w:val="center"/>
          </w:tcPr>
          <w:p w14:paraId="3109F68F">
            <w:pPr>
              <w:widowControl/>
              <w:spacing w:line="240" w:lineRule="auto"/>
              <w:ind w:firstLine="0" w:firstLineChars="0"/>
              <w:jc w:val="center"/>
              <w:rPr>
                <w:rFonts w:cs="Times New Roman"/>
                <w:b/>
                <w:sz w:val="21"/>
              </w:rPr>
            </w:pPr>
            <w:r>
              <w:rPr>
                <w:rFonts w:cs="Times New Roman"/>
                <w:b/>
                <w:sz w:val="21"/>
              </w:rPr>
              <w:t>污染源</w:t>
            </w:r>
          </w:p>
        </w:tc>
        <w:tc>
          <w:tcPr>
            <w:tcW w:w="1018" w:type="pct"/>
            <w:vAlign w:val="center"/>
          </w:tcPr>
          <w:p w14:paraId="66449706">
            <w:pPr>
              <w:widowControl/>
              <w:spacing w:line="240" w:lineRule="auto"/>
              <w:ind w:firstLine="0" w:firstLineChars="0"/>
              <w:jc w:val="center"/>
              <w:rPr>
                <w:rFonts w:cs="Times New Roman"/>
                <w:b/>
                <w:sz w:val="21"/>
              </w:rPr>
            </w:pPr>
            <w:r>
              <w:rPr>
                <w:rFonts w:cs="Times New Roman"/>
                <w:b/>
                <w:sz w:val="21"/>
              </w:rPr>
              <w:t>污染源排放形式</w:t>
            </w:r>
          </w:p>
        </w:tc>
        <w:tc>
          <w:tcPr>
            <w:tcW w:w="999" w:type="pct"/>
            <w:vAlign w:val="center"/>
          </w:tcPr>
          <w:p w14:paraId="7062C187">
            <w:pPr>
              <w:widowControl/>
              <w:spacing w:line="240" w:lineRule="auto"/>
              <w:ind w:firstLine="0" w:firstLineChars="0"/>
              <w:jc w:val="center"/>
              <w:rPr>
                <w:rFonts w:cs="Times New Roman"/>
                <w:b/>
                <w:sz w:val="21"/>
              </w:rPr>
            </w:pPr>
            <w:r>
              <w:rPr>
                <w:rFonts w:cs="Times New Roman"/>
                <w:b/>
                <w:sz w:val="21"/>
              </w:rPr>
              <w:t>预测因子</w:t>
            </w:r>
          </w:p>
        </w:tc>
        <w:tc>
          <w:tcPr>
            <w:tcW w:w="765" w:type="pct"/>
            <w:vAlign w:val="center"/>
          </w:tcPr>
          <w:p w14:paraId="17A75E04">
            <w:pPr>
              <w:widowControl/>
              <w:spacing w:line="240" w:lineRule="auto"/>
              <w:ind w:firstLine="0" w:firstLineChars="0"/>
              <w:jc w:val="center"/>
              <w:rPr>
                <w:rFonts w:cs="Times New Roman"/>
                <w:b/>
                <w:sz w:val="21"/>
              </w:rPr>
            </w:pPr>
            <w:r>
              <w:rPr>
                <w:rFonts w:cs="Times New Roman"/>
                <w:b/>
                <w:sz w:val="21"/>
              </w:rPr>
              <w:t>预测内容</w:t>
            </w:r>
          </w:p>
        </w:tc>
        <w:tc>
          <w:tcPr>
            <w:tcW w:w="1346" w:type="pct"/>
            <w:vAlign w:val="center"/>
          </w:tcPr>
          <w:p w14:paraId="0ACE909B">
            <w:pPr>
              <w:widowControl/>
              <w:spacing w:line="240" w:lineRule="auto"/>
              <w:ind w:firstLine="0" w:firstLineChars="0"/>
              <w:jc w:val="center"/>
              <w:rPr>
                <w:rFonts w:cs="Times New Roman"/>
                <w:b/>
                <w:sz w:val="21"/>
              </w:rPr>
            </w:pPr>
            <w:r>
              <w:rPr>
                <w:rFonts w:cs="Times New Roman"/>
                <w:b/>
                <w:sz w:val="21"/>
              </w:rPr>
              <w:t>评价内容</w:t>
            </w:r>
          </w:p>
        </w:tc>
      </w:tr>
      <w:tr w14:paraId="614B540B">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rPr>
          <w:jc w:val="center"/>
        </w:trPr>
        <w:tc>
          <w:tcPr>
            <w:tcW w:w="871" w:type="pct"/>
            <w:vAlign w:val="center"/>
          </w:tcPr>
          <w:p w14:paraId="37444C72">
            <w:pPr>
              <w:widowControl/>
              <w:spacing w:line="240" w:lineRule="auto"/>
              <w:ind w:firstLine="0" w:firstLineChars="0"/>
              <w:jc w:val="center"/>
              <w:rPr>
                <w:rFonts w:cs="Times New Roman"/>
                <w:sz w:val="21"/>
              </w:rPr>
            </w:pPr>
            <w:r>
              <w:rPr>
                <w:rFonts w:cs="Times New Roman"/>
                <w:sz w:val="21"/>
              </w:rPr>
              <w:t>新增污染源</w:t>
            </w:r>
          </w:p>
        </w:tc>
        <w:tc>
          <w:tcPr>
            <w:tcW w:w="1018" w:type="pct"/>
            <w:vAlign w:val="center"/>
          </w:tcPr>
          <w:p w14:paraId="52357A8B">
            <w:pPr>
              <w:widowControl/>
              <w:spacing w:line="240" w:lineRule="auto"/>
              <w:ind w:firstLine="0" w:firstLineChars="0"/>
              <w:jc w:val="center"/>
              <w:rPr>
                <w:rFonts w:cs="Times New Roman"/>
                <w:sz w:val="21"/>
              </w:rPr>
            </w:pPr>
            <w:r>
              <w:rPr>
                <w:rFonts w:cs="Times New Roman"/>
                <w:sz w:val="21"/>
              </w:rPr>
              <w:t>正常排放</w:t>
            </w:r>
          </w:p>
        </w:tc>
        <w:tc>
          <w:tcPr>
            <w:tcW w:w="999" w:type="pct"/>
            <w:vAlign w:val="center"/>
          </w:tcPr>
          <w:p w14:paraId="68AB0B1F">
            <w:pPr>
              <w:widowControl/>
              <w:spacing w:line="240" w:lineRule="auto"/>
              <w:ind w:firstLine="0" w:firstLineChars="0"/>
              <w:jc w:val="center"/>
              <w:rPr>
                <w:rFonts w:cs="Times New Roman"/>
                <w:snapToGrid w:val="0"/>
                <w:sz w:val="21"/>
                <w:szCs w:val="24"/>
              </w:rPr>
            </w:pPr>
            <w:r>
              <w:rPr>
                <w:rFonts w:cs="Times New Roman"/>
                <w:snapToGrid w:val="0"/>
                <w:kern w:val="0"/>
                <w:sz w:val="21"/>
                <w:szCs w:val="21"/>
              </w:rPr>
              <w:t>非甲烷总</w:t>
            </w:r>
            <w:r>
              <w:rPr>
                <w:rFonts w:cs="Times New Roman"/>
                <w:bCs/>
                <w:snapToGrid w:val="0"/>
                <w:kern w:val="0"/>
                <w:sz w:val="21"/>
                <w:szCs w:val="21"/>
                <w:lang w:bidi="ar"/>
              </w:rPr>
              <w:t>烃、SO</w:t>
            </w:r>
            <w:r>
              <w:rPr>
                <w:rFonts w:cs="Times New Roman"/>
                <w:bCs/>
                <w:snapToGrid w:val="0"/>
                <w:kern w:val="0"/>
                <w:sz w:val="21"/>
                <w:szCs w:val="21"/>
                <w:vertAlign w:val="subscript"/>
                <w:lang w:bidi="ar"/>
              </w:rPr>
              <w:t>2</w:t>
            </w:r>
            <w:r>
              <w:rPr>
                <w:rFonts w:cs="Times New Roman"/>
                <w:bCs/>
                <w:snapToGrid w:val="0"/>
                <w:kern w:val="0"/>
                <w:sz w:val="21"/>
                <w:szCs w:val="21"/>
                <w:lang w:bidi="ar"/>
              </w:rPr>
              <w:t>、NO</w:t>
            </w:r>
            <w:r>
              <w:rPr>
                <w:rFonts w:cs="Times New Roman"/>
                <w:bCs/>
                <w:snapToGrid w:val="0"/>
                <w:kern w:val="0"/>
                <w:sz w:val="21"/>
                <w:szCs w:val="21"/>
                <w:vertAlign w:val="subscript"/>
                <w:lang w:bidi="ar"/>
              </w:rPr>
              <w:t>X</w:t>
            </w:r>
            <w:r>
              <w:rPr>
                <w:rFonts w:cs="Times New Roman"/>
                <w:bCs/>
                <w:snapToGrid w:val="0"/>
                <w:kern w:val="0"/>
                <w:sz w:val="21"/>
                <w:szCs w:val="21"/>
                <w:lang w:bidi="ar"/>
              </w:rPr>
              <w:t>、PM</w:t>
            </w:r>
            <w:r>
              <w:rPr>
                <w:rFonts w:cs="Times New Roman"/>
                <w:bCs/>
                <w:snapToGrid w:val="0"/>
                <w:kern w:val="0"/>
                <w:sz w:val="21"/>
                <w:szCs w:val="21"/>
                <w:vertAlign w:val="subscript"/>
                <w:lang w:bidi="ar"/>
              </w:rPr>
              <w:t>10</w:t>
            </w:r>
            <w:r>
              <w:rPr>
                <w:rFonts w:cs="Times New Roman"/>
                <w:bCs/>
                <w:snapToGrid w:val="0"/>
                <w:kern w:val="0"/>
                <w:sz w:val="21"/>
                <w:szCs w:val="21"/>
                <w:lang w:bidi="ar"/>
              </w:rPr>
              <w:t>、PM</w:t>
            </w:r>
            <w:r>
              <w:rPr>
                <w:rFonts w:cs="Times New Roman"/>
                <w:bCs/>
                <w:snapToGrid w:val="0"/>
                <w:kern w:val="0"/>
                <w:sz w:val="21"/>
                <w:szCs w:val="21"/>
                <w:vertAlign w:val="subscript"/>
                <w:lang w:bidi="ar"/>
              </w:rPr>
              <w:t>2.</w:t>
            </w:r>
          </w:p>
        </w:tc>
        <w:tc>
          <w:tcPr>
            <w:tcW w:w="765" w:type="pct"/>
            <w:vAlign w:val="center"/>
          </w:tcPr>
          <w:p w14:paraId="04D6A24C">
            <w:pPr>
              <w:widowControl/>
              <w:spacing w:line="240" w:lineRule="auto"/>
              <w:ind w:firstLine="0" w:firstLineChars="0"/>
              <w:jc w:val="center"/>
              <w:rPr>
                <w:rFonts w:cs="Times New Roman"/>
                <w:sz w:val="21"/>
              </w:rPr>
            </w:pPr>
            <w:r>
              <w:rPr>
                <w:rFonts w:cs="Times New Roman"/>
                <w:sz w:val="21"/>
              </w:rPr>
              <w:t>短期浓度</w:t>
            </w:r>
          </w:p>
          <w:p w14:paraId="391CDEA7">
            <w:pPr>
              <w:widowControl/>
              <w:spacing w:line="240" w:lineRule="auto"/>
              <w:ind w:firstLine="0" w:firstLineChars="0"/>
              <w:jc w:val="center"/>
              <w:rPr>
                <w:rFonts w:cs="Times New Roman"/>
                <w:sz w:val="21"/>
              </w:rPr>
            </w:pPr>
            <w:r>
              <w:rPr>
                <w:rFonts w:cs="Times New Roman"/>
                <w:sz w:val="21"/>
              </w:rPr>
              <w:t>长期浓度</w:t>
            </w:r>
          </w:p>
        </w:tc>
        <w:tc>
          <w:tcPr>
            <w:tcW w:w="1346" w:type="pct"/>
            <w:vAlign w:val="center"/>
          </w:tcPr>
          <w:p w14:paraId="23968A7B">
            <w:pPr>
              <w:widowControl/>
              <w:spacing w:line="240" w:lineRule="auto"/>
              <w:ind w:firstLine="0" w:firstLineChars="0"/>
              <w:jc w:val="center"/>
              <w:rPr>
                <w:rFonts w:cs="Times New Roman"/>
                <w:sz w:val="21"/>
              </w:rPr>
            </w:pPr>
            <w:r>
              <w:rPr>
                <w:rFonts w:cs="Times New Roman"/>
                <w:sz w:val="21"/>
              </w:rPr>
              <w:t>最大浓度占标率</w:t>
            </w:r>
          </w:p>
        </w:tc>
      </w:tr>
      <w:tr w14:paraId="5DA09F77">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rPr>
          <w:jc w:val="center"/>
        </w:trPr>
        <w:tc>
          <w:tcPr>
            <w:tcW w:w="871" w:type="pct"/>
            <w:vAlign w:val="center"/>
          </w:tcPr>
          <w:p w14:paraId="21E40F27">
            <w:pPr>
              <w:widowControl/>
              <w:spacing w:line="240" w:lineRule="auto"/>
              <w:ind w:firstLine="0" w:firstLineChars="0"/>
              <w:jc w:val="center"/>
              <w:rPr>
                <w:rFonts w:cs="Times New Roman"/>
                <w:sz w:val="21"/>
              </w:rPr>
            </w:pPr>
            <w:r>
              <w:rPr>
                <w:rFonts w:cs="Times New Roman"/>
                <w:sz w:val="21"/>
              </w:rPr>
              <w:t>新增污染源+其他在建、拟建污染源</w:t>
            </w:r>
          </w:p>
        </w:tc>
        <w:tc>
          <w:tcPr>
            <w:tcW w:w="1018" w:type="pct"/>
            <w:vAlign w:val="center"/>
          </w:tcPr>
          <w:p w14:paraId="452606E3">
            <w:pPr>
              <w:widowControl/>
              <w:spacing w:line="240" w:lineRule="auto"/>
              <w:ind w:firstLine="0" w:firstLineChars="0"/>
              <w:jc w:val="center"/>
              <w:rPr>
                <w:rFonts w:cs="Times New Roman"/>
                <w:sz w:val="21"/>
              </w:rPr>
            </w:pPr>
            <w:r>
              <w:rPr>
                <w:rFonts w:cs="Times New Roman"/>
                <w:sz w:val="21"/>
              </w:rPr>
              <w:t>正常排放</w:t>
            </w:r>
          </w:p>
        </w:tc>
        <w:tc>
          <w:tcPr>
            <w:tcW w:w="999" w:type="pct"/>
            <w:vAlign w:val="center"/>
          </w:tcPr>
          <w:p w14:paraId="5EE30363">
            <w:pPr>
              <w:widowControl/>
              <w:spacing w:line="240" w:lineRule="auto"/>
              <w:ind w:firstLine="0" w:firstLineChars="0"/>
              <w:jc w:val="center"/>
              <w:rPr>
                <w:rFonts w:cs="Times New Roman"/>
                <w:sz w:val="21"/>
              </w:rPr>
            </w:pPr>
            <w:r>
              <w:rPr>
                <w:rFonts w:cs="Times New Roman"/>
                <w:snapToGrid w:val="0"/>
                <w:kern w:val="0"/>
                <w:sz w:val="21"/>
                <w:szCs w:val="21"/>
              </w:rPr>
              <w:t>非甲烷总</w:t>
            </w:r>
            <w:r>
              <w:rPr>
                <w:rFonts w:cs="Times New Roman"/>
                <w:bCs/>
                <w:snapToGrid w:val="0"/>
                <w:kern w:val="0"/>
                <w:sz w:val="21"/>
                <w:szCs w:val="21"/>
                <w:lang w:bidi="ar"/>
              </w:rPr>
              <w:t>烃、SO</w:t>
            </w:r>
            <w:r>
              <w:rPr>
                <w:rFonts w:cs="Times New Roman"/>
                <w:bCs/>
                <w:snapToGrid w:val="0"/>
                <w:kern w:val="0"/>
                <w:sz w:val="21"/>
                <w:szCs w:val="21"/>
                <w:vertAlign w:val="subscript"/>
                <w:lang w:bidi="ar"/>
              </w:rPr>
              <w:t>2</w:t>
            </w:r>
            <w:r>
              <w:rPr>
                <w:rFonts w:cs="Times New Roman"/>
                <w:bCs/>
                <w:snapToGrid w:val="0"/>
                <w:kern w:val="0"/>
                <w:sz w:val="21"/>
                <w:szCs w:val="21"/>
                <w:lang w:bidi="ar"/>
              </w:rPr>
              <w:t>、NO</w:t>
            </w:r>
            <w:r>
              <w:rPr>
                <w:rFonts w:cs="Times New Roman"/>
                <w:bCs/>
                <w:snapToGrid w:val="0"/>
                <w:kern w:val="0"/>
                <w:sz w:val="21"/>
                <w:szCs w:val="21"/>
                <w:vertAlign w:val="subscript"/>
                <w:lang w:bidi="ar"/>
              </w:rPr>
              <w:t>X</w:t>
            </w:r>
            <w:r>
              <w:rPr>
                <w:rFonts w:cs="Times New Roman"/>
                <w:bCs/>
                <w:snapToGrid w:val="0"/>
                <w:kern w:val="0"/>
                <w:sz w:val="21"/>
                <w:szCs w:val="21"/>
                <w:lang w:bidi="ar"/>
              </w:rPr>
              <w:t>、PM</w:t>
            </w:r>
            <w:r>
              <w:rPr>
                <w:rFonts w:cs="Times New Roman"/>
                <w:bCs/>
                <w:snapToGrid w:val="0"/>
                <w:kern w:val="0"/>
                <w:sz w:val="21"/>
                <w:szCs w:val="21"/>
                <w:vertAlign w:val="subscript"/>
                <w:lang w:bidi="ar"/>
              </w:rPr>
              <w:t>10</w:t>
            </w:r>
            <w:r>
              <w:rPr>
                <w:rFonts w:cs="Times New Roman"/>
                <w:bCs/>
                <w:snapToGrid w:val="0"/>
                <w:kern w:val="0"/>
                <w:sz w:val="21"/>
                <w:szCs w:val="21"/>
                <w:lang w:bidi="ar"/>
              </w:rPr>
              <w:t>、PM</w:t>
            </w:r>
            <w:r>
              <w:rPr>
                <w:rFonts w:cs="Times New Roman"/>
                <w:bCs/>
                <w:snapToGrid w:val="0"/>
                <w:kern w:val="0"/>
                <w:sz w:val="21"/>
                <w:szCs w:val="21"/>
                <w:vertAlign w:val="subscript"/>
                <w:lang w:bidi="ar"/>
              </w:rPr>
              <w:t>2.5</w:t>
            </w:r>
          </w:p>
        </w:tc>
        <w:tc>
          <w:tcPr>
            <w:tcW w:w="765" w:type="pct"/>
            <w:vAlign w:val="center"/>
          </w:tcPr>
          <w:p w14:paraId="4605CD66">
            <w:pPr>
              <w:widowControl/>
              <w:spacing w:line="240" w:lineRule="auto"/>
              <w:ind w:firstLine="0" w:firstLineChars="0"/>
              <w:jc w:val="center"/>
              <w:rPr>
                <w:rFonts w:cs="Times New Roman"/>
                <w:sz w:val="21"/>
              </w:rPr>
            </w:pPr>
            <w:r>
              <w:rPr>
                <w:rFonts w:cs="Times New Roman"/>
                <w:sz w:val="21"/>
              </w:rPr>
              <w:t>短期浓度</w:t>
            </w:r>
          </w:p>
          <w:p w14:paraId="67A59320">
            <w:pPr>
              <w:widowControl/>
              <w:spacing w:line="240" w:lineRule="auto"/>
              <w:ind w:firstLine="0" w:firstLineChars="0"/>
              <w:jc w:val="center"/>
              <w:rPr>
                <w:rFonts w:cs="Times New Roman"/>
                <w:sz w:val="21"/>
              </w:rPr>
            </w:pPr>
            <w:r>
              <w:rPr>
                <w:rFonts w:cs="Times New Roman"/>
                <w:sz w:val="21"/>
              </w:rPr>
              <w:t>长期浓度</w:t>
            </w:r>
          </w:p>
        </w:tc>
        <w:tc>
          <w:tcPr>
            <w:tcW w:w="1346" w:type="pct"/>
            <w:vAlign w:val="center"/>
          </w:tcPr>
          <w:p w14:paraId="560A20FE">
            <w:pPr>
              <w:widowControl/>
              <w:spacing w:line="240" w:lineRule="auto"/>
              <w:ind w:firstLine="0" w:firstLineChars="0"/>
              <w:jc w:val="center"/>
              <w:rPr>
                <w:rFonts w:cs="Times New Roman"/>
                <w:sz w:val="21"/>
              </w:rPr>
            </w:pPr>
            <w:r>
              <w:rPr>
                <w:rFonts w:cs="Times New Roman"/>
                <w:sz w:val="21"/>
              </w:rPr>
              <w:t>叠加环境质量现状浓度后的保证率日平均质量浓度和年平均质量浓度的占标率，以及短期浓度的达标情况；年平均质量浓度变化率</w:t>
            </w:r>
          </w:p>
        </w:tc>
      </w:tr>
      <w:tr w14:paraId="2A81613F">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57" w:type="dxa"/>
            <w:left w:w="108" w:type="dxa"/>
            <w:bottom w:w="57" w:type="dxa"/>
            <w:right w:w="108" w:type="dxa"/>
          </w:tblCellMar>
        </w:tblPrEx>
        <w:trPr>
          <w:jc w:val="center"/>
        </w:trPr>
        <w:tc>
          <w:tcPr>
            <w:tcW w:w="871" w:type="pct"/>
            <w:vAlign w:val="center"/>
          </w:tcPr>
          <w:p w14:paraId="76128759">
            <w:pPr>
              <w:widowControl/>
              <w:spacing w:line="240" w:lineRule="auto"/>
              <w:ind w:firstLine="0" w:firstLineChars="0"/>
              <w:jc w:val="center"/>
              <w:rPr>
                <w:rFonts w:cs="Times New Roman"/>
                <w:sz w:val="21"/>
              </w:rPr>
            </w:pPr>
            <w:r>
              <w:rPr>
                <w:rFonts w:cs="Times New Roman"/>
                <w:sz w:val="21"/>
              </w:rPr>
              <w:t>新增污染源</w:t>
            </w:r>
          </w:p>
        </w:tc>
        <w:tc>
          <w:tcPr>
            <w:tcW w:w="1018" w:type="pct"/>
            <w:vAlign w:val="center"/>
          </w:tcPr>
          <w:p w14:paraId="3FDF497C">
            <w:pPr>
              <w:widowControl/>
              <w:spacing w:line="240" w:lineRule="auto"/>
              <w:ind w:firstLine="0" w:firstLineChars="0"/>
              <w:jc w:val="center"/>
              <w:rPr>
                <w:rFonts w:cs="Times New Roman"/>
                <w:sz w:val="21"/>
              </w:rPr>
            </w:pPr>
            <w:r>
              <w:rPr>
                <w:rFonts w:cs="Times New Roman"/>
                <w:sz w:val="21"/>
              </w:rPr>
              <w:t>非正常排放</w:t>
            </w:r>
          </w:p>
        </w:tc>
        <w:tc>
          <w:tcPr>
            <w:tcW w:w="999" w:type="pct"/>
            <w:vAlign w:val="center"/>
          </w:tcPr>
          <w:p w14:paraId="7412E01A">
            <w:pPr>
              <w:widowControl/>
              <w:spacing w:line="240" w:lineRule="auto"/>
              <w:ind w:firstLine="0" w:firstLineChars="0"/>
              <w:jc w:val="center"/>
              <w:rPr>
                <w:rFonts w:cs="Times New Roman"/>
                <w:sz w:val="21"/>
              </w:rPr>
            </w:pPr>
            <w:r>
              <w:rPr>
                <w:rFonts w:cs="Times New Roman"/>
                <w:snapToGrid w:val="0"/>
                <w:kern w:val="0"/>
                <w:sz w:val="21"/>
                <w:szCs w:val="21"/>
              </w:rPr>
              <w:t>非甲烷总</w:t>
            </w:r>
            <w:r>
              <w:rPr>
                <w:rFonts w:cs="Times New Roman"/>
                <w:bCs/>
                <w:snapToGrid w:val="0"/>
                <w:kern w:val="0"/>
                <w:sz w:val="21"/>
                <w:szCs w:val="21"/>
                <w:lang w:bidi="ar"/>
              </w:rPr>
              <w:t>烃</w:t>
            </w:r>
          </w:p>
        </w:tc>
        <w:tc>
          <w:tcPr>
            <w:tcW w:w="765" w:type="pct"/>
            <w:vAlign w:val="center"/>
          </w:tcPr>
          <w:p w14:paraId="132C3F48">
            <w:pPr>
              <w:widowControl/>
              <w:spacing w:line="240" w:lineRule="auto"/>
              <w:ind w:firstLine="0" w:firstLineChars="0"/>
              <w:jc w:val="center"/>
              <w:rPr>
                <w:rFonts w:cs="Times New Roman"/>
                <w:sz w:val="21"/>
              </w:rPr>
            </w:pPr>
            <w:r>
              <w:rPr>
                <w:rFonts w:cs="Times New Roman"/>
                <w:sz w:val="21"/>
              </w:rPr>
              <w:t>1小时平均质量浓度</w:t>
            </w:r>
          </w:p>
        </w:tc>
        <w:tc>
          <w:tcPr>
            <w:tcW w:w="1346" w:type="pct"/>
            <w:vAlign w:val="center"/>
          </w:tcPr>
          <w:p w14:paraId="23846E1F">
            <w:pPr>
              <w:widowControl/>
              <w:spacing w:line="240" w:lineRule="auto"/>
              <w:ind w:firstLine="0" w:firstLineChars="0"/>
              <w:jc w:val="center"/>
              <w:rPr>
                <w:rFonts w:cs="Times New Roman"/>
                <w:sz w:val="21"/>
              </w:rPr>
            </w:pPr>
            <w:r>
              <w:rPr>
                <w:rFonts w:cs="Times New Roman"/>
                <w:sz w:val="21"/>
              </w:rPr>
              <w:t>最大浓度占标率</w:t>
            </w:r>
          </w:p>
        </w:tc>
      </w:tr>
    </w:tbl>
    <w:p w14:paraId="407C7A64">
      <w:pPr>
        <w:ind w:firstLine="0" w:firstLineChars="0"/>
        <w:outlineLvl w:val="4"/>
        <w:rPr>
          <w:rFonts w:cs="Times New Roman"/>
          <w:b/>
        </w:rPr>
      </w:pPr>
      <w:r>
        <w:rPr>
          <w:rFonts w:cs="Times New Roman"/>
          <w:b/>
          <w:lang w:bidi="ar"/>
        </w:rPr>
        <w:t>6.2.1.2.2 预测范围</w:t>
      </w:r>
    </w:p>
    <w:p w14:paraId="02701344">
      <w:pPr>
        <w:ind w:firstLine="480"/>
        <w:rPr>
          <w:rFonts w:cs="Times New Roman"/>
          <w:szCs w:val="24"/>
        </w:rPr>
      </w:pPr>
      <w:r>
        <w:rPr>
          <w:rFonts w:cs="Times New Roman"/>
          <w:lang w:bidi="ar"/>
        </w:rPr>
        <w:t>本项目SO</w:t>
      </w:r>
      <w:r>
        <w:rPr>
          <w:rFonts w:cs="Times New Roman"/>
          <w:vertAlign w:val="subscript"/>
          <w:lang w:bidi="ar"/>
        </w:rPr>
        <w:t>2</w:t>
      </w:r>
      <w:r>
        <w:rPr>
          <w:rFonts w:cs="Times New Roman"/>
          <w:lang w:bidi="ar"/>
        </w:rPr>
        <w:t>+NO</w:t>
      </w:r>
      <w:r>
        <w:rPr>
          <w:rFonts w:cs="Times New Roman"/>
          <w:vertAlign w:val="subscript"/>
          <w:lang w:bidi="ar"/>
        </w:rPr>
        <w:t>X</w:t>
      </w:r>
      <w:r>
        <w:rPr>
          <w:rFonts w:cs="Times New Roman"/>
          <w:lang w:bidi="ar"/>
        </w:rPr>
        <w:t>排放量小于500t/a，无需预测PM</w:t>
      </w:r>
      <w:r>
        <w:rPr>
          <w:rFonts w:cs="Times New Roman"/>
          <w:vertAlign w:val="subscript"/>
          <w:lang w:bidi="ar"/>
        </w:rPr>
        <w:t>2.5</w:t>
      </w:r>
      <w:r>
        <w:rPr>
          <w:rFonts w:cs="Times New Roman"/>
          <w:lang w:bidi="ar"/>
        </w:rPr>
        <w:t>二次污染物。本次预测范围覆盖评价范围。评价范围根据污染源区域外延，应包括矩形（东西*南北）：5.0*5.0 km，左下角（0，0）坐标经纬度：（119.10</w:t>
      </w:r>
      <w:r>
        <w:rPr>
          <w:rFonts w:hint="eastAsia" w:cs="Times New Roman"/>
          <w:lang w:bidi="ar"/>
        </w:rPr>
        <w:t>0</w:t>
      </w:r>
      <w:r>
        <w:rPr>
          <w:rFonts w:cs="Times New Roman"/>
          <w:lang w:bidi="ar"/>
        </w:rPr>
        <w:t>7E，32.2</w:t>
      </w:r>
      <w:r>
        <w:rPr>
          <w:rFonts w:hint="eastAsia" w:cs="Times New Roman"/>
          <w:lang w:bidi="ar"/>
        </w:rPr>
        <w:t>552</w:t>
      </w:r>
      <w:r>
        <w:rPr>
          <w:rFonts w:cs="Times New Roman"/>
          <w:lang w:bidi="ar"/>
        </w:rPr>
        <w:t>N）。</w:t>
      </w:r>
    </w:p>
    <w:p w14:paraId="209FCF61">
      <w:pPr>
        <w:ind w:firstLine="0" w:firstLineChars="0"/>
        <w:outlineLvl w:val="4"/>
        <w:rPr>
          <w:rFonts w:cs="Times New Roman"/>
          <w:b/>
        </w:rPr>
      </w:pPr>
      <w:r>
        <w:rPr>
          <w:rFonts w:cs="Times New Roman"/>
          <w:b/>
          <w:lang w:bidi="ar"/>
        </w:rPr>
        <w:t>6.2.1.2.3 预测基准及预测周期</w:t>
      </w:r>
    </w:p>
    <w:p w14:paraId="2DE36E25">
      <w:pPr>
        <w:ind w:firstLine="480"/>
        <w:rPr>
          <w:rFonts w:cs="Times New Roman"/>
        </w:rPr>
      </w:pPr>
      <w:r>
        <w:rPr>
          <w:rFonts w:cs="Times New Roman"/>
          <w:lang w:bidi="ar"/>
        </w:rPr>
        <w:t>预测基准年：2024年。</w:t>
      </w:r>
    </w:p>
    <w:p w14:paraId="09054AE0">
      <w:pPr>
        <w:ind w:firstLine="480"/>
        <w:rPr>
          <w:rFonts w:cs="Times New Roman"/>
        </w:rPr>
      </w:pPr>
      <w:r>
        <w:rPr>
          <w:rFonts w:cs="Times New Roman"/>
          <w:lang w:bidi="ar"/>
        </w:rPr>
        <w:t>预测周期：连续1年。</w:t>
      </w:r>
    </w:p>
    <w:p w14:paraId="2B162727">
      <w:pPr>
        <w:ind w:firstLine="0" w:firstLineChars="0"/>
        <w:outlineLvl w:val="3"/>
        <w:rPr>
          <w:rFonts w:cs="Times New Roman"/>
          <w:b/>
        </w:rPr>
      </w:pPr>
      <w:r>
        <w:rPr>
          <w:rFonts w:cs="Times New Roman"/>
          <w:b/>
          <w:lang w:bidi="ar"/>
        </w:rPr>
        <w:t>6.2.1.3 主要源强排放参数</w:t>
      </w:r>
    </w:p>
    <w:p w14:paraId="0BE8CA5A">
      <w:pPr>
        <w:ind w:firstLine="482"/>
        <w:rPr>
          <w:rFonts w:cs="Times New Roman"/>
          <w:b/>
          <w:szCs w:val="24"/>
        </w:rPr>
      </w:pPr>
      <w:r>
        <w:rPr>
          <w:rFonts w:cs="Times New Roman"/>
          <w:b/>
          <w:szCs w:val="24"/>
          <w:lang w:bidi="ar"/>
        </w:rPr>
        <w:t>（1）本项目</w:t>
      </w:r>
      <w:r>
        <w:rPr>
          <w:rFonts w:cs="Times New Roman"/>
          <w:b/>
          <w:szCs w:val="24"/>
        </w:rPr>
        <w:t>污染源</w:t>
      </w:r>
    </w:p>
    <w:p w14:paraId="7CA7A799">
      <w:pPr>
        <w:ind w:firstLine="480"/>
        <w:rPr>
          <w:rFonts w:cs="Times New Roman"/>
          <w:lang w:bidi="ar"/>
        </w:rPr>
      </w:pPr>
      <w:r>
        <w:rPr>
          <w:rFonts w:cs="Times New Roman"/>
          <w:lang w:bidi="ar"/>
        </w:rPr>
        <w:t>本次预测按照本项目污染物排放源强进行预测，本项目污染物源强如表6.2.1-11、表6.2.1-12所示。</w:t>
      </w:r>
    </w:p>
    <w:p w14:paraId="3CB80222">
      <w:pPr>
        <w:widowControl/>
        <w:ind w:firstLine="482"/>
        <w:rPr>
          <w:rFonts w:cs="Times New Roman"/>
          <w:b/>
          <w:bCs/>
          <w:kern w:val="0"/>
          <w:szCs w:val="28"/>
        </w:rPr>
      </w:pPr>
      <w:r>
        <w:rPr>
          <w:rFonts w:hint="eastAsia" w:cs="Times New Roman"/>
          <w:b/>
          <w:bCs/>
          <w:kern w:val="0"/>
          <w:szCs w:val="28"/>
        </w:rPr>
        <w:t>保密</w:t>
      </w:r>
    </w:p>
    <w:p w14:paraId="6C48B797">
      <w:pPr>
        <w:ind w:firstLine="480"/>
        <w:rPr>
          <w:rFonts w:cs="Times New Roman"/>
        </w:rPr>
      </w:pPr>
    </w:p>
    <w:p w14:paraId="20FB44C6">
      <w:pPr>
        <w:ind w:firstLine="482"/>
        <w:rPr>
          <w:rFonts w:cs="Times New Roman"/>
          <w:b/>
          <w:szCs w:val="24"/>
          <w:lang w:bidi="ar"/>
        </w:rPr>
        <w:sectPr>
          <w:footerReference r:id="rId18" w:type="even"/>
          <w:pgSz w:w="11915" w:h="16840"/>
          <w:pgMar w:top="1440" w:right="1080" w:bottom="1440" w:left="1080" w:header="851" w:footer="992" w:gutter="0"/>
          <w:cols w:space="720" w:num="1"/>
          <w:docGrid w:linePitch="326" w:charSpace="0"/>
        </w:sectPr>
      </w:pPr>
    </w:p>
    <w:p w14:paraId="2E380EF7">
      <w:pPr>
        <w:widowControl/>
        <w:ind w:firstLine="482"/>
        <w:rPr>
          <w:rFonts w:cs="Times New Roman"/>
          <w:b/>
          <w:szCs w:val="24"/>
        </w:rPr>
      </w:pPr>
      <w:r>
        <w:rPr>
          <w:rFonts w:cs="Times New Roman"/>
          <w:b/>
          <w:szCs w:val="24"/>
          <w:lang w:bidi="ar"/>
        </w:rPr>
        <w:t>（</w:t>
      </w:r>
      <w:r>
        <w:rPr>
          <w:rFonts w:cs="Times New Roman"/>
          <w:b/>
          <w:szCs w:val="24"/>
        </w:rPr>
        <w:t>2）区域在建、拟建污染源</w:t>
      </w:r>
    </w:p>
    <w:p w14:paraId="37A2F5D1">
      <w:pPr>
        <w:widowControl/>
        <w:ind w:firstLine="360" w:firstLineChars="150"/>
        <w:rPr>
          <w:rFonts w:cs="Times New Roman"/>
          <w:kern w:val="0"/>
          <w:szCs w:val="24"/>
        </w:rPr>
      </w:pPr>
      <w:r>
        <w:rPr>
          <w:rFonts w:cs="Times New Roman"/>
          <w:kern w:val="0"/>
          <w:szCs w:val="24"/>
        </w:rPr>
        <w:t>在预测范围内存在排放同种污染物的已批项目，包括远东联石化（扬州）有限公司环氧乙烷衍生物（EOD）新增新产品暨新增配套设施改造项目、仪化公司年产50万吨新一代瓶片改造项目、BDO装置16万吨/年正丁烷精制改造项目、仪化公司BDO部马来酸酐装置2万吨/年增容改造项目、绿色生物基PO3G可控制备及PO3G-PTT高性能弹性体产品开发项目</w:t>
      </w:r>
      <w:r>
        <w:rPr>
          <w:rFonts w:hint="eastAsia" w:cs="Times New Roman"/>
          <w:kern w:val="0"/>
          <w:szCs w:val="24"/>
        </w:rPr>
        <w:t>、</w:t>
      </w:r>
      <w:r>
        <w:rPr>
          <w:rFonts w:cs="Times New Roman"/>
          <w:kern w:val="0"/>
          <w:szCs w:val="24"/>
        </w:rPr>
        <w:t>奥克化学乙氧基化装置技术改造及配套工程项目、奥克化学环氧乙烷装置乙二醇加氢项目。在建、拟建项目有组织排放源强见表6.2.1-13，无组织排放源强见表6.2.1-14。</w:t>
      </w:r>
    </w:p>
    <w:p w14:paraId="01BD35D6">
      <w:pPr>
        <w:ind w:firstLine="0" w:firstLineChars="0"/>
        <w:jc w:val="center"/>
        <w:rPr>
          <w:rFonts w:cs="Times New Roman"/>
          <w:b/>
          <w:bCs/>
          <w:kern w:val="0"/>
          <w:szCs w:val="24"/>
        </w:rPr>
      </w:pPr>
      <w:r>
        <w:rPr>
          <w:rFonts w:cs="Times New Roman"/>
          <w:b/>
          <w:bCs/>
          <w:kern w:val="0"/>
          <w:szCs w:val="24"/>
        </w:rPr>
        <w:t>表6.2.1</w:t>
      </w:r>
      <w:r>
        <w:rPr>
          <w:rFonts w:cs="Times New Roman"/>
          <w:b/>
          <w:bCs/>
          <w:kern w:val="0"/>
          <w:szCs w:val="24"/>
        </w:rPr>
        <w:noBreakHyphen/>
      </w:r>
      <w:r>
        <w:rPr>
          <w:rFonts w:cs="Times New Roman"/>
          <w:b/>
          <w:bCs/>
          <w:kern w:val="0"/>
          <w:szCs w:val="24"/>
        </w:rPr>
        <w:t>13  周边在建、拟建有组织污染源排放情况</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459"/>
        <w:gridCol w:w="1190"/>
        <w:gridCol w:w="1072"/>
        <w:gridCol w:w="1072"/>
        <w:gridCol w:w="930"/>
        <w:gridCol w:w="930"/>
        <w:gridCol w:w="1026"/>
        <w:gridCol w:w="1755"/>
        <w:gridCol w:w="1140"/>
        <w:gridCol w:w="1803"/>
        <w:gridCol w:w="1797"/>
      </w:tblGrid>
      <w:tr w14:paraId="4BC1DB0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452" w:hRule="atLeast"/>
          <w:tblHeader/>
          <w:jc w:val="center"/>
        </w:trPr>
        <w:tc>
          <w:tcPr>
            <w:tcW w:w="515" w:type="pct"/>
            <w:vAlign w:val="center"/>
          </w:tcPr>
          <w:p w14:paraId="52C6FD3A">
            <w:pPr>
              <w:spacing w:line="240" w:lineRule="auto"/>
              <w:ind w:firstLine="0" w:firstLineChars="0"/>
              <w:jc w:val="center"/>
              <w:rPr>
                <w:rFonts w:cs="Times New Roman"/>
                <w:b/>
                <w:bCs/>
                <w:sz w:val="21"/>
                <w:szCs w:val="21"/>
              </w:rPr>
            </w:pPr>
            <w:r>
              <w:rPr>
                <w:rFonts w:cs="Times New Roman"/>
                <w:b/>
                <w:bCs/>
                <w:sz w:val="21"/>
                <w:szCs w:val="21"/>
              </w:rPr>
              <w:t>项目名称</w:t>
            </w:r>
          </w:p>
        </w:tc>
        <w:tc>
          <w:tcPr>
            <w:tcW w:w="420" w:type="pct"/>
            <w:vAlign w:val="center"/>
          </w:tcPr>
          <w:p w14:paraId="36ED738A">
            <w:pPr>
              <w:spacing w:line="240" w:lineRule="auto"/>
              <w:ind w:firstLine="0" w:firstLineChars="0"/>
              <w:jc w:val="center"/>
              <w:rPr>
                <w:rFonts w:cs="Times New Roman"/>
                <w:b/>
                <w:bCs/>
                <w:sz w:val="21"/>
                <w:szCs w:val="21"/>
              </w:rPr>
            </w:pPr>
            <w:r>
              <w:rPr>
                <w:rFonts w:cs="Times New Roman"/>
                <w:b/>
                <w:bCs/>
                <w:sz w:val="21"/>
                <w:szCs w:val="21"/>
              </w:rPr>
              <w:t>污染源</w:t>
            </w:r>
          </w:p>
        </w:tc>
        <w:tc>
          <w:tcPr>
            <w:tcW w:w="378" w:type="pct"/>
            <w:vAlign w:val="center"/>
          </w:tcPr>
          <w:p w14:paraId="4E763AF7">
            <w:pPr>
              <w:spacing w:line="240" w:lineRule="auto"/>
              <w:ind w:firstLine="0" w:firstLineChars="0"/>
              <w:jc w:val="center"/>
              <w:rPr>
                <w:rFonts w:cs="Times New Roman"/>
                <w:b/>
                <w:bCs/>
                <w:sz w:val="21"/>
                <w:szCs w:val="21"/>
              </w:rPr>
            </w:pPr>
            <w:r>
              <w:rPr>
                <w:rFonts w:cs="Times New Roman"/>
                <w:b/>
                <w:bCs/>
                <w:sz w:val="21"/>
                <w:szCs w:val="21"/>
              </w:rPr>
              <w:t>x（m）</w:t>
            </w:r>
          </w:p>
        </w:tc>
        <w:tc>
          <w:tcPr>
            <w:tcW w:w="378" w:type="pct"/>
            <w:vAlign w:val="center"/>
          </w:tcPr>
          <w:p w14:paraId="28C0FAA9">
            <w:pPr>
              <w:spacing w:line="240" w:lineRule="auto"/>
              <w:ind w:firstLine="0" w:firstLineChars="0"/>
              <w:jc w:val="center"/>
              <w:rPr>
                <w:rFonts w:cs="Times New Roman"/>
                <w:b/>
                <w:bCs/>
                <w:sz w:val="21"/>
                <w:szCs w:val="21"/>
              </w:rPr>
            </w:pPr>
            <w:r>
              <w:rPr>
                <w:rFonts w:cs="Times New Roman"/>
                <w:b/>
                <w:bCs/>
                <w:sz w:val="21"/>
                <w:szCs w:val="21"/>
              </w:rPr>
              <w:t>y（m）</w:t>
            </w:r>
          </w:p>
        </w:tc>
        <w:tc>
          <w:tcPr>
            <w:tcW w:w="328" w:type="pct"/>
            <w:vAlign w:val="center"/>
          </w:tcPr>
          <w:p w14:paraId="0E5CF293">
            <w:pPr>
              <w:spacing w:line="240" w:lineRule="auto"/>
              <w:ind w:firstLine="0" w:firstLineChars="0"/>
              <w:jc w:val="center"/>
              <w:rPr>
                <w:rFonts w:cs="Times New Roman"/>
                <w:b/>
                <w:bCs/>
                <w:sz w:val="21"/>
                <w:szCs w:val="21"/>
              </w:rPr>
            </w:pPr>
            <w:r>
              <w:rPr>
                <w:rFonts w:cs="Times New Roman"/>
                <w:b/>
                <w:bCs/>
                <w:sz w:val="21"/>
                <w:szCs w:val="21"/>
              </w:rPr>
              <w:t>烟囱高度（m）</w:t>
            </w:r>
          </w:p>
        </w:tc>
        <w:tc>
          <w:tcPr>
            <w:tcW w:w="328" w:type="pct"/>
            <w:vAlign w:val="center"/>
          </w:tcPr>
          <w:p w14:paraId="1ED2A854">
            <w:pPr>
              <w:spacing w:line="240" w:lineRule="auto"/>
              <w:ind w:firstLine="0" w:firstLineChars="0"/>
              <w:jc w:val="center"/>
              <w:rPr>
                <w:rFonts w:cs="Times New Roman"/>
                <w:b/>
                <w:bCs/>
                <w:sz w:val="21"/>
                <w:szCs w:val="21"/>
              </w:rPr>
            </w:pPr>
            <w:r>
              <w:rPr>
                <w:rFonts w:cs="Times New Roman"/>
                <w:b/>
                <w:bCs/>
                <w:sz w:val="21"/>
                <w:szCs w:val="21"/>
              </w:rPr>
              <w:t>海拔高度（m）</w:t>
            </w:r>
          </w:p>
        </w:tc>
        <w:tc>
          <w:tcPr>
            <w:tcW w:w="362" w:type="pct"/>
            <w:vAlign w:val="center"/>
          </w:tcPr>
          <w:p w14:paraId="12905777">
            <w:pPr>
              <w:spacing w:line="240" w:lineRule="auto"/>
              <w:ind w:firstLine="0" w:firstLineChars="0"/>
              <w:jc w:val="center"/>
              <w:rPr>
                <w:rFonts w:cs="Times New Roman"/>
                <w:b/>
                <w:bCs/>
                <w:sz w:val="21"/>
                <w:szCs w:val="21"/>
              </w:rPr>
            </w:pPr>
            <w:r>
              <w:rPr>
                <w:rFonts w:cs="Times New Roman"/>
                <w:b/>
                <w:bCs/>
                <w:sz w:val="21"/>
                <w:szCs w:val="21"/>
              </w:rPr>
              <w:t>烟囱内径（m）</w:t>
            </w:r>
          </w:p>
        </w:tc>
        <w:tc>
          <w:tcPr>
            <w:tcW w:w="619" w:type="pct"/>
            <w:vAlign w:val="center"/>
          </w:tcPr>
          <w:p w14:paraId="46782581">
            <w:pPr>
              <w:spacing w:line="240" w:lineRule="auto"/>
              <w:ind w:firstLine="0" w:firstLineChars="0"/>
              <w:jc w:val="center"/>
              <w:rPr>
                <w:rFonts w:cs="Times New Roman"/>
                <w:b/>
                <w:bCs/>
                <w:sz w:val="21"/>
                <w:szCs w:val="21"/>
              </w:rPr>
            </w:pPr>
            <w:r>
              <w:rPr>
                <w:rFonts w:cs="Times New Roman"/>
                <w:b/>
                <w:bCs/>
                <w:sz w:val="21"/>
                <w:szCs w:val="21"/>
              </w:rPr>
              <w:t>烟气流速（m/s）</w:t>
            </w:r>
          </w:p>
        </w:tc>
        <w:tc>
          <w:tcPr>
            <w:tcW w:w="402" w:type="pct"/>
            <w:vAlign w:val="center"/>
          </w:tcPr>
          <w:p w14:paraId="0A43A553">
            <w:pPr>
              <w:spacing w:line="240" w:lineRule="auto"/>
              <w:ind w:firstLine="0" w:firstLineChars="0"/>
              <w:jc w:val="center"/>
              <w:rPr>
                <w:rFonts w:cs="Times New Roman"/>
                <w:b/>
                <w:bCs/>
                <w:sz w:val="21"/>
                <w:szCs w:val="21"/>
              </w:rPr>
            </w:pPr>
            <w:r>
              <w:rPr>
                <w:rFonts w:cs="Times New Roman"/>
                <w:b/>
                <w:bCs/>
                <w:sz w:val="21"/>
                <w:szCs w:val="21"/>
              </w:rPr>
              <w:t>烟气出口温度（℃）</w:t>
            </w:r>
          </w:p>
        </w:tc>
        <w:tc>
          <w:tcPr>
            <w:tcW w:w="1270" w:type="pct"/>
            <w:gridSpan w:val="2"/>
            <w:vAlign w:val="center"/>
          </w:tcPr>
          <w:p w14:paraId="602A245D">
            <w:pPr>
              <w:spacing w:line="240" w:lineRule="auto"/>
              <w:ind w:firstLine="0" w:firstLineChars="0"/>
              <w:jc w:val="center"/>
              <w:rPr>
                <w:rFonts w:cs="Times New Roman"/>
                <w:b/>
                <w:bCs/>
                <w:sz w:val="21"/>
                <w:szCs w:val="21"/>
              </w:rPr>
            </w:pPr>
            <w:r>
              <w:rPr>
                <w:rFonts w:cs="Times New Roman"/>
                <w:b/>
                <w:bCs/>
                <w:sz w:val="21"/>
                <w:szCs w:val="21"/>
              </w:rPr>
              <w:t>污染物排放速率（kg/h）</w:t>
            </w:r>
          </w:p>
        </w:tc>
      </w:tr>
      <w:tr w14:paraId="3CCA858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452" w:hRule="atLeast"/>
          <w:jc w:val="center"/>
        </w:trPr>
        <w:tc>
          <w:tcPr>
            <w:tcW w:w="515" w:type="pct"/>
            <w:vMerge w:val="restart"/>
            <w:vAlign w:val="center"/>
          </w:tcPr>
          <w:p w14:paraId="0198BD82">
            <w:pPr>
              <w:spacing w:line="240" w:lineRule="auto"/>
              <w:ind w:firstLine="0" w:firstLineChars="0"/>
              <w:jc w:val="center"/>
              <w:rPr>
                <w:rFonts w:cs="Times New Roman"/>
                <w:b/>
                <w:bCs/>
                <w:sz w:val="21"/>
                <w:szCs w:val="21"/>
              </w:rPr>
            </w:pPr>
            <w:r>
              <w:rPr>
                <w:rFonts w:cs="Times New Roman"/>
                <w:sz w:val="21"/>
                <w:szCs w:val="21"/>
              </w:rPr>
              <w:t>绿色生物基PO3G可控制备及PO3G-PTT高性能弹性体产品开发项目</w:t>
            </w:r>
          </w:p>
        </w:tc>
        <w:tc>
          <w:tcPr>
            <w:tcW w:w="420" w:type="pct"/>
            <w:vAlign w:val="center"/>
          </w:tcPr>
          <w:p w14:paraId="5BAAE497">
            <w:pPr>
              <w:spacing w:line="240" w:lineRule="auto"/>
              <w:ind w:firstLine="0" w:firstLineChars="0"/>
              <w:jc w:val="center"/>
              <w:rPr>
                <w:rFonts w:cs="Times New Roman"/>
                <w:b/>
                <w:bCs/>
                <w:sz w:val="21"/>
                <w:szCs w:val="21"/>
              </w:rPr>
            </w:pPr>
            <w:r>
              <w:rPr>
                <w:rFonts w:eastAsia="等线" w:cs="Times New Roman"/>
                <w:sz w:val="21"/>
                <w:szCs w:val="21"/>
              </w:rPr>
              <w:t>DA146</w:t>
            </w:r>
          </w:p>
        </w:tc>
        <w:tc>
          <w:tcPr>
            <w:tcW w:w="378" w:type="pct"/>
            <w:vAlign w:val="center"/>
          </w:tcPr>
          <w:p w14:paraId="46104FD2">
            <w:pPr>
              <w:spacing w:line="240" w:lineRule="auto"/>
              <w:ind w:firstLine="0" w:firstLineChars="0"/>
              <w:jc w:val="center"/>
              <w:rPr>
                <w:rFonts w:cs="Times New Roman"/>
                <w:sz w:val="21"/>
                <w:szCs w:val="21"/>
              </w:rPr>
            </w:pPr>
            <w:r>
              <w:rPr>
                <w:rFonts w:hint="eastAsia" w:cs="Times New Roman"/>
                <w:sz w:val="21"/>
                <w:szCs w:val="21"/>
              </w:rPr>
              <w:t>864</w:t>
            </w:r>
          </w:p>
        </w:tc>
        <w:tc>
          <w:tcPr>
            <w:tcW w:w="378" w:type="pct"/>
            <w:vAlign w:val="center"/>
          </w:tcPr>
          <w:p w14:paraId="7AD2FDDB">
            <w:pPr>
              <w:spacing w:line="240" w:lineRule="auto"/>
              <w:ind w:firstLine="0" w:firstLineChars="0"/>
              <w:jc w:val="center"/>
              <w:rPr>
                <w:rFonts w:cs="Times New Roman"/>
                <w:sz w:val="21"/>
                <w:szCs w:val="21"/>
              </w:rPr>
            </w:pPr>
            <w:r>
              <w:rPr>
                <w:rFonts w:hint="eastAsia" w:cs="Times New Roman"/>
                <w:sz w:val="21"/>
                <w:szCs w:val="21"/>
              </w:rPr>
              <w:t>2963</w:t>
            </w:r>
          </w:p>
        </w:tc>
        <w:tc>
          <w:tcPr>
            <w:tcW w:w="328" w:type="pct"/>
            <w:vAlign w:val="center"/>
          </w:tcPr>
          <w:p w14:paraId="0B61C135">
            <w:pPr>
              <w:spacing w:line="240" w:lineRule="auto"/>
              <w:ind w:firstLine="0" w:firstLineChars="0"/>
              <w:jc w:val="center"/>
              <w:rPr>
                <w:rFonts w:cs="Times New Roman"/>
                <w:sz w:val="21"/>
                <w:szCs w:val="21"/>
              </w:rPr>
            </w:pPr>
            <w:r>
              <w:rPr>
                <w:rFonts w:cs="Times New Roman"/>
                <w:sz w:val="21"/>
                <w:szCs w:val="21"/>
              </w:rPr>
              <w:t>25</w:t>
            </w:r>
          </w:p>
        </w:tc>
        <w:tc>
          <w:tcPr>
            <w:tcW w:w="328" w:type="pct"/>
            <w:vAlign w:val="center"/>
          </w:tcPr>
          <w:p w14:paraId="403DD177">
            <w:pPr>
              <w:spacing w:line="240" w:lineRule="auto"/>
              <w:ind w:firstLine="0" w:firstLineChars="0"/>
              <w:jc w:val="center"/>
              <w:rPr>
                <w:rFonts w:cs="Times New Roman"/>
                <w:sz w:val="21"/>
                <w:szCs w:val="21"/>
              </w:rPr>
            </w:pPr>
            <w:r>
              <w:rPr>
                <w:rFonts w:hint="eastAsia" w:cs="Times New Roman"/>
                <w:sz w:val="21"/>
                <w:szCs w:val="21"/>
              </w:rPr>
              <w:t>17</w:t>
            </w:r>
          </w:p>
        </w:tc>
        <w:tc>
          <w:tcPr>
            <w:tcW w:w="362" w:type="pct"/>
            <w:vAlign w:val="center"/>
          </w:tcPr>
          <w:p w14:paraId="1E999973">
            <w:pPr>
              <w:spacing w:line="240" w:lineRule="auto"/>
              <w:ind w:firstLine="0" w:firstLineChars="0"/>
              <w:jc w:val="center"/>
              <w:rPr>
                <w:rFonts w:cs="Times New Roman"/>
                <w:b/>
                <w:bCs/>
                <w:sz w:val="21"/>
                <w:szCs w:val="21"/>
              </w:rPr>
            </w:pPr>
            <w:r>
              <w:rPr>
                <w:rFonts w:cs="Times New Roman"/>
                <w:sz w:val="21"/>
                <w:szCs w:val="21"/>
              </w:rPr>
              <w:t>0.06</w:t>
            </w:r>
          </w:p>
        </w:tc>
        <w:tc>
          <w:tcPr>
            <w:tcW w:w="619" w:type="pct"/>
            <w:vAlign w:val="center"/>
          </w:tcPr>
          <w:p w14:paraId="05A094BE">
            <w:pPr>
              <w:spacing w:line="240" w:lineRule="auto"/>
              <w:ind w:firstLine="0" w:firstLineChars="0"/>
              <w:jc w:val="center"/>
              <w:rPr>
                <w:rFonts w:cs="Times New Roman"/>
                <w:b/>
                <w:bCs/>
                <w:sz w:val="21"/>
                <w:szCs w:val="21"/>
              </w:rPr>
            </w:pPr>
            <w:r>
              <w:rPr>
                <w:rFonts w:cs="Times New Roman"/>
                <w:sz w:val="21"/>
                <w:szCs w:val="21"/>
              </w:rPr>
              <w:t>500</w:t>
            </w:r>
            <w:r>
              <w:rPr>
                <w:rFonts w:hint="eastAsia" w:cs="Times New Roman"/>
                <w:sz w:val="21"/>
                <w:szCs w:val="21"/>
              </w:rPr>
              <w:t>（</w:t>
            </w:r>
            <w:r>
              <w:rPr>
                <w:rFonts w:cs="Times New Roman"/>
                <w:color w:val="000000" w:themeColor="text1"/>
                <w:kern w:val="0"/>
                <w:sz w:val="21"/>
                <w:szCs w:val="21"/>
                <w14:textFill>
                  <w14:solidFill>
                    <w14:schemeClr w14:val="tx1"/>
                  </w14:solidFill>
                </w14:textFill>
              </w:rPr>
              <w:t>Nm</w:t>
            </w:r>
            <w:r>
              <w:rPr>
                <w:rFonts w:cs="Times New Roman"/>
                <w:color w:val="000000" w:themeColor="text1"/>
                <w:kern w:val="0"/>
                <w:sz w:val="21"/>
                <w:szCs w:val="21"/>
                <w:vertAlign w:val="superscript"/>
                <w14:textFill>
                  <w14:solidFill>
                    <w14:schemeClr w14:val="tx1"/>
                  </w14:solidFill>
                </w14:textFill>
              </w:rPr>
              <w:t>3</w:t>
            </w:r>
            <w:r>
              <w:rPr>
                <w:rFonts w:cs="Times New Roman"/>
                <w:color w:val="000000" w:themeColor="text1"/>
                <w:kern w:val="0"/>
                <w:sz w:val="21"/>
                <w:szCs w:val="21"/>
                <w14:textFill>
                  <w14:solidFill>
                    <w14:schemeClr w14:val="tx1"/>
                  </w14:solidFill>
                </w14:textFill>
              </w:rPr>
              <w:t>/h</w:t>
            </w:r>
            <w:r>
              <w:rPr>
                <w:rFonts w:hint="eastAsia" w:cs="Times New Roman"/>
                <w:sz w:val="21"/>
                <w:szCs w:val="21"/>
              </w:rPr>
              <w:t>）</w:t>
            </w:r>
          </w:p>
        </w:tc>
        <w:tc>
          <w:tcPr>
            <w:tcW w:w="402" w:type="pct"/>
            <w:vAlign w:val="center"/>
          </w:tcPr>
          <w:p w14:paraId="7C76E6D4">
            <w:pPr>
              <w:spacing w:line="240" w:lineRule="auto"/>
              <w:ind w:firstLine="0" w:firstLineChars="0"/>
              <w:jc w:val="center"/>
              <w:rPr>
                <w:rFonts w:cs="Times New Roman"/>
                <w:b/>
                <w:bCs/>
                <w:sz w:val="21"/>
                <w:szCs w:val="21"/>
              </w:rPr>
            </w:pPr>
            <w:r>
              <w:rPr>
                <w:rFonts w:cs="Times New Roman"/>
                <w:sz w:val="21"/>
                <w:szCs w:val="21"/>
              </w:rPr>
              <w:t>25</w:t>
            </w:r>
          </w:p>
        </w:tc>
        <w:tc>
          <w:tcPr>
            <w:tcW w:w="636" w:type="pct"/>
            <w:vAlign w:val="center"/>
          </w:tcPr>
          <w:p w14:paraId="41F9AA97">
            <w:pPr>
              <w:spacing w:line="240" w:lineRule="auto"/>
              <w:ind w:firstLine="0" w:firstLineChars="0"/>
              <w:jc w:val="center"/>
              <w:rPr>
                <w:rFonts w:cs="Times New Roman"/>
                <w:b/>
                <w:bCs/>
                <w:sz w:val="21"/>
                <w:szCs w:val="21"/>
              </w:rPr>
            </w:pPr>
            <w:r>
              <w:rPr>
                <w:sz w:val="21"/>
                <w:szCs w:val="21"/>
              </w:rPr>
              <w:t>颗粒物</w:t>
            </w:r>
          </w:p>
        </w:tc>
        <w:tc>
          <w:tcPr>
            <w:tcW w:w="634" w:type="pct"/>
            <w:vAlign w:val="center"/>
          </w:tcPr>
          <w:p w14:paraId="788260DA">
            <w:pPr>
              <w:spacing w:line="240" w:lineRule="auto"/>
              <w:ind w:firstLine="0" w:firstLineChars="0"/>
              <w:jc w:val="center"/>
              <w:rPr>
                <w:rFonts w:cs="Times New Roman"/>
                <w:b/>
                <w:bCs/>
                <w:sz w:val="21"/>
                <w:szCs w:val="21"/>
              </w:rPr>
            </w:pPr>
            <w:r>
              <w:rPr>
                <w:rFonts w:cs="Times New Roman"/>
                <w:sz w:val="21"/>
                <w:szCs w:val="21"/>
              </w:rPr>
              <w:t>0.007</w:t>
            </w:r>
          </w:p>
        </w:tc>
      </w:tr>
      <w:tr w14:paraId="4C3CEEB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44" w:hRule="atLeast"/>
          <w:jc w:val="center"/>
        </w:trPr>
        <w:tc>
          <w:tcPr>
            <w:tcW w:w="515" w:type="pct"/>
            <w:vMerge w:val="continue"/>
            <w:vAlign w:val="center"/>
          </w:tcPr>
          <w:p w14:paraId="0FE7B0C6">
            <w:pPr>
              <w:spacing w:line="240" w:lineRule="auto"/>
              <w:ind w:firstLine="422"/>
              <w:jc w:val="center"/>
              <w:rPr>
                <w:rFonts w:cs="Times New Roman"/>
                <w:b/>
                <w:bCs/>
                <w:sz w:val="21"/>
                <w:szCs w:val="21"/>
              </w:rPr>
            </w:pPr>
          </w:p>
        </w:tc>
        <w:tc>
          <w:tcPr>
            <w:tcW w:w="420" w:type="pct"/>
            <w:vMerge w:val="restart"/>
            <w:vAlign w:val="center"/>
          </w:tcPr>
          <w:p w14:paraId="4675625D">
            <w:pPr>
              <w:spacing w:line="240" w:lineRule="auto"/>
              <w:ind w:firstLine="0" w:firstLineChars="0"/>
              <w:jc w:val="center"/>
              <w:rPr>
                <w:rFonts w:cs="Times New Roman"/>
                <w:b/>
                <w:bCs/>
                <w:sz w:val="21"/>
                <w:szCs w:val="21"/>
              </w:rPr>
            </w:pPr>
            <w:r>
              <w:rPr>
                <w:rFonts w:eastAsia="等线" w:cs="Times New Roman"/>
                <w:sz w:val="21"/>
                <w:szCs w:val="21"/>
              </w:rPr>
              <w:t>DA077</w:t>
            </w:r>
          </w:p>
        </w:tc>
        <w:tc>
          <w:tcPr>
            <w:tcW w:w="378" w:type="pct"/>
            <w:vMerge w:val="restart"/>
            <w:vAlign w:val="center"/>
          </w:tcPr>
          <w:p w14:paraId="204B59BC">
            <w:pPr>
              <w:spacing w:line="240" w:lineRule="auto"/>
              <w:ind w:firstLine="0" w:firstLineChars="0"/>
              <w:jc w:val="center"/>
              <w:rPr>
                <w:rFonts w:cs="Times New Roman"/>
                <w:sz w:val="21"/>
                <w:szCs w:val="21"/>
              </w:rPr>
            </w:pPr>
            <w:r>
              <w:rPr>
                <w:rFonts w:hint="eastAsia" w:cs="Times New Roman"/>
                <w:sz w:val="21"/>
                <w:szCs w:val="21"/>
              </w:rPr>
              <w:t>864</w:t>
            </w:r>
          </w:p>
        </w:tc>
        <w:tc>
          <w:tcPr>
            <w:tcW w:w="378" w:type="pct"/>
            <w:vMerge w:val="restart"/>
            <w:vAlign w:val="center"/>
          </w:tcPr>
          <w:p w14:paraId="05BE53DF">
            <w:pPr>
              <w:spacing w:line="240" w:lineRule="auto"/>
              <w:ind w:firstLine="0" w:firstLineChars="0"/>
              <w:jc w:val="center"/>
              <w:rPr>
                <w:rFonts w:cs="Times New Roman"/>
                <w:sz w:val="21"/>
                <w:szCs w:val="21"/>
              </w:rPr>
            </w:pPr>
            <w:r>
              <w:rPr>
                <w:rFonts w:hint="eastAsia" w:cs="Times New Roman"/>
                <w:sz w:val="21"/>
                <w:szCs w:val="21"/>
              </w:rPr>
              <w:t>2927</w:t>
            </w:r>
          </w:p>
        </w:tc>
        <w:tc>
          <w:tcPr>
            <w:tcW w:w="328" w:type="pct"/>
            <w:vMerge w:val="restart"/>
            <w:vAlign w:val="center"/>
          </w:tcPr>
          <w:p w14:paraId="71A44BEE">
            <w:pPr>
              <w:spacing w:line="240" w:lineRule="auto"/>
              <w:ind w:firstLine="0" w:firstLineChars="0"/>
              <w:jc w:val="center"/>
              <w:rPr>
                <w:rFonts w:cs="Times New Roman"/>
                <w:sz w:val="21"/>
                <w:szCs w:val="21"/>
              </w:rPr>
            </w:pPr>
            <w:r>
              <w:rPr>
                <w:rFonts w:cs="Times New Roman"/>
                <w:sz w:val="21"/>
                <w:szCs w:val="21"/>
              </w:rPr>
              <w:t>45</w:t>
            </w:r>
          </w:p>
        </w:tc>
        <w:tc>
          <w:tcPr>
            <w:tcW w:w="328" w:type="pct"/>
            <w:vMerge w:val="restart"/>
            <w:vAlign w:val="center"/>
          </w:tcPr>
          <w:p w14:paraId="4701D2F6">
            <w:pPr>
              <w:spacing w:line="240" w:lineRule="auto"/>
              <w:ind w:firstLine="0" w:firstLineChars="0"/>
              <w:jc w:val="center"/>
              <w:rPr>
                <w:rFonts w:cs="Times New Roman"/>
                <w:sz w:val="21"/>
                <w:szCs w:val="21"/>
              </w:rPr>
            </w:pPr>
            <w:r>
              <w:rPr>
                <w:rFonts w:hint="eastAsia" w:cs="Times New Roman"/>
                <w:sz w:val="21"/>
                <w:szCs w:val="21"/>
              </w:rPr>
              <w:t>17</w:t>
            </w:r>
          </w:p>
        </w:tc>
        <w:tc>
          <w:tcPr>
            <w:tcW w:w="362" w:type="pct"/>
            <w:vMerge w:val="restart"/>
            <w:vAlign w:val="center"/>
          </w:tcPr>
          <w:p w14:paraId="2C06F79E">
            <w:pPr>
              <w:spacing w:line="240" w:lineRule="auto"/>
              <w:ind w:firstLine="0" w:firstLineChars="0"/>
              <w:jc w:val="center"/>
              <w:rPr>
                <w:rFonts w:cs="Times New Roman"/>
                <w:b/>
                <w:bCs/>
                <w:sz w:val="21"/>
                <w:szCs w:val="21"/>
              </w:rPr>
            </w:pPr>
            <w:r>
              <w:rPr>
                <w:rFonts w:cs="Times New Roman"/>
                <w:sz w:val="21"/>
                <w:szCs w:val="21"/>
              </w:rPr>
              <w:t>0.7</w:t>
            </w:r>
          </w:p>
        </w:tc>
        <w:tc>
          <w:tcPr>
            <w:tcW w:w="619" w:type="pct"/>
            <w:vMerge w:val="restart"/>
            <w:vAlign w:val="center"/>
          </w:tcPr>
          <w:p w14:paraId="2256307B">
            <w:pPr>
              <w:spacing w:line="240" w:lineRule="auto"/>
              <w:ind w:firstLine="0" w:firstLineChars="0"/>
              <w:jc w:val="center"/>
              <w:rPr>
                <w:rFonts w:cs="Times New Roman"/>
                <w:b/>
                <w:bCs/>
                <w:sz w:val="21"/>
                <w:szCs w:val="21"/>
              </w:rPr>
            </w:pPr>
            <w:r>
              <w:rPr>
                <w:rFonts w:cs="Times New Roman"/>
                <w:sz w:val="21"/>
                <w:szCs w:val="21"/>
              </w:rPr>
              <w:t>12655</w:t>
            </w:r>
            <w:r>
              <w:rPr>
                <w:rFonts w:hint="eastAsia" w:cs="Times New Roman"/>
                <w:sz w:val="21"/>
                <w:szCs w:val="21"/>
              </w:rPr>
              <w:t>（</w:t>
            </w:r>
            <w:r>
              <w:rPr>
                <w:rFonts w:cs="Times New Roman"/>
                <w:color w:val="000000" w:themeColor="text1"/>
                <w:kern w:val="0"/>
                <w:sz w:val="21"/>
                <w:szCs w:val="21"/>
                <w14:textFill>
                  <w14:solidFill>
                    <w14:schemeClr w14:val="tx1"/>
                  </w14:solidFill>
                </w14:textFill>
              </w:rPr>
              <w:t>Nm</w:t>
            </w:r>
            <w:r>
              <w:rPr>
                <w:rFonts w:cs="Times New Roman"/>
                <w:color w:val="000000" w:themeColor="text1"/>
                <w:kern w:val="0"/>
                <w:sz w:val="21"/>
                <w:szCs w:val="21"/>
                <w:vertAlign w:val="superscript"/>
                <w14:textFill>
                  <w14:solidFill>
                    <w14:schemeClr w14:val="tx1"/>
                  </w14:solidFill>
                </w14:textFill>
              </w:rPr>
              <w:t>3</w:t>
            </w:r>
            <w:r>
              <w:rPr>
                <w:rFonts w:cs="Times New Roman"/>
                <w:color w:val="000000" w:themeColor="text1"/>
                <w:kern w:val="0"/>
                <w:sz w:val="21"/>
                <w:szCs w:val="21"/>
                <w14:textFill>
                  <w14:solidFill>
                    <w14:schemeClr w14:val="tx1"/>
                  </w14:solidFill>
                </w14:textFill>
              </w:rPr>
              <w:t>/h</w:t>
            </w:r>
            <w:r>
              <w:rPr>
                <w:rFonts w:hint="eastAsia" w:cs="Times New Roman"/>
                <w:sz w:val="21"/>
                <w:szCs w:val="21"/>
              </w:rPr>
              <w:t>）</w:t>
            </w:r>
          </w:p>
        </w:tc>
        <w:tc>
          <w:tcPr>
            <w:tcW w:w="402" w:type="pct"/>
            <w:vMerge w:val="restart"/>
            <w:vAlign w:val="center"/>
          </w:tcPr>
          <w:p w14:paraId="5F8EAE7B">
            <w:pPr>
              <w:spacing w:line="240" w:lineRule="auto"/>
              <w:ind w:firstLine="0" w:firstLineChars="0"/>
              <w:jc w:val="center"/>
              <w:rPr>
                <w:rFonts w:cs="Times New Roman"/>
                <w:b/>
                <w:bCs/>
                <w:sz w:val="21"/>
                <w:szCs w:val="21"/>
              </w:rPr>
            </w:pPr>
            <w:r>
              <w:rPr>
                <w:rFonts w:cs="Times New Roman"/>
                <w:sz w:val="21"/>
                <w:szCs w:val="21"/>
              </w:rPr>
              <w:t>120</w:t>
            </w:r>
          </w:p>
        </w:tc>
        <w:tc>
          <w:tcPr>
            <w:tcW w:w="636" w:type="pct"/>
            <w:vAlign w:val="center"/>
          </w:tcPr>
          <w:p w14:paraId="1337B6BC">
            <w:pPr>
              <w:spacing w:line="240" w:lineRule="auto"/>
              <w:ind w:firstLine="0" w:firstLineChars="0"/>
              <w:jc w:val="center"/>
              <w:rPr>
                <w:rFonts w:cs="Times New Roman"/>
                <w:b/>
                <w:bCs/>
                <w:sz w:val="21"/>
                <w:szCs w:val="21"/>
              </w:rPr>
            </w:pPr>
            <w:r>
              <w:rPr>
                <w:sz w:val="21"/>
                <w:szCs w:val="21"/>
              </w:rPr>
              <w:t>非甲烷总烃</w:t>
            </w:r>
          </w:p>
        </w:tc>
        <w:tc>
          <w:tcPr>
            <w:tcW w:w="634" w:type="pct"/>
            <w:vAlign w:val="center"/>
          </w:tcPr>
          <w:p w14:paraId="7FC88FAD">
            <w:pPr>
              <w:spacing w:line="240" w:lineRule="auto"/>
              <w:ind w:firstLine="0" w:firstLineChars="0"/>
              <w:jc w:val="center"/>
              <w:rPr>
                <w:rFonts w:cs="Times New Roman"/>
                <w:b/>
                <w:bCs/>
                <w:sz w:val="21"/>
                <w:szCs w:val="21"/>
              </w:rPr>
            </w:pPr>
            <w:r>
              <w:rPr>
                <w:rFonts w:cs="Times New Roman"/>
                <w:sz w:val="21"/>
                <w:szCs w:val="21"/>
              </w:rPr>
              <w:t>1.654</w:t>
            </w:r>
          </w:p>
        </w:tc>
      </w:tr>
      <w:tr w14:paraId="60CECBB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44" w:hRule="atLeast"/>
          <w:jc w:val="center"/>
        </w:trPr>
        <w:tc>
          <w:tcPr>
            <w:tcW w:w="515" w:type="pct"/>
            <w:vMerge w:val="continue"/>
            <w:vAlign w:val="center"/>
          </w:tcPr>
          <w:p w14:paraId="3B8E8B76">
            <w:pPr>
              <w:spacing w:line="240" w:lineRule="auto"/>
              <w:ind w:firstLine="422"/>
              <w:jc w:val="center"/>
              <w:rPr>
                <w:rFonts w:cs="Times New Roman"/>
                <w:b/>
                <w:bCs/>
                <w:sz w:val="21"/>
                <w:szCs w:val="21"/>
              </w:rPr>
            </w:pPr>
          </w:p>
        </w:tc>
        <w:tc>
          <w:tcPr>
            <w:tcW w:w="420" w:type="pct"/>
            <w:vMerge w:val="continue"/>
            <w:vAlign w:val="center"/>
          </w:tcPr>
          <w:p w14:paraId="668905C2">
            <w:pPr>
              <w:spacing w:line="240" w:lineRule="auto"/>
              <w:ind w:firstLine="0" w:firstLineChars="0"/>
              <w:jc w:val="center"/>
              <w:rPr>
                <w:rFonts w:cs="Times New Roman"/>
                <w:b/>
                <w:bCs/>
                <w:sz w:val="21"/>
                <w:szCs w:val="21"/>
              </w:rPr>
            </w:pPr>
          </w:p>
        </w:tc>
        <w:tc>
          <w:tcPr>
            <w:tcW w:w="378" w:type="pct"/>
            <w:vMerge w:val="continue"/>
            <w:vAlign w:val="center"/>
          </w:tcPr>
          <w:p w14:paraId="31AEBFCA">
            <w:pPr>
              <w:spacing w:line="240" w:lineRule="auto"/>
              <w:ind w:firstLine="0" w:firstLineChars="0"/>
              <w:jc w:val="center"/>
              <w:rPr>
                <w:rFonts w:cs="Times New Roman"/>
                <w:sz w:val="21"/>
                <w:szCs w:val="21"/>
              </w:rPr>
            </w:pPr>
          </w:p>
        </w:tc>
        <w:tc>
          <w:tcPr>
            <w:tcW w:w="378" w:type="pct"/>
            <w:vMerge w:val="continue"/>
            <w:vAlign w:val="center"/>
          </w:tcPr>
          <w:p w14:paraId="180079D5">
            <w:pPr>
              <w:spacing w:line="240" w:lineRule="auto"/>
              <w:ind w:firstLine="0" w:firstLineChars="0"/>
              <w:jc w:val="center"/>
              <w:rPr>
                <w:rFonts w:cs="Times New Roman"/>
                <w:sz w:val="21"/>
                <w:szCs w:val="21"/>
              </w:rPr>
            </w:pPr>
          </w:p>
        </w:tc>
        <w:tc>
          <w:tcPr>
            <w:tcW w:w="328" w:type="pct"/>
            <w:vMerge w:val="continue"/>
            <w:vAlign w:val="center"/>
          </w:tcPr>
          <w:p w14:paraId="654EA4DD">
            <w:pPr>
              <w:spacing w:line="240" w:lineRule="auto"/>
              <w:ind w:firstLine="0" w:firstLineChars="0"/>
              <w:jc w:val="center"/>
              <w:rPr>
                <w:rFonts w:cs="Times New Roman"/>
                <w:sz w:val="21"/>
                <w:szCs w:val="21"/>
              </w:rPr>
            </w:pPr>
          </w:p>
        </w:tc>
        <w:tc>
          <w:tcPr>
            <w:tcW w:w="328" w:type="pct"/>
            <w:vMerge w:val="continue"/>
            <w:vAlign w:val="center"/>
          </w:tcPr>
          <w:p w14:paraId="15178CE0">
            <w:pPr>
              <w:spacing w:line="240" w:lineRule="auto"/>
              <w:ind w:firstLine="0" w:firstLineChars="0"/>
              <w:jc w:val="center"/>
              <w:rPr>
                <w:rFonts w:cs="Times New Roman"/>
                <w:sz w:val="21"/>
                <w:szCs w:val="21"/>
              </w:rPr>
            </w:pPr>
          </w:p>
        </w:tc>
        <w:tc>
          <w:tcPr>
            <w:tcW w:w="362" w:type="pct"/>
            <w:vMerge w:val="continue"/>
            <w:vAlign w:val="center"/>
          </w:tcPr>
          <w:p w14:paraId="43843801">
            <w:pPr>
              <w:spacing w:line="240" w:lineRule="auto"/>
              <w:ind w:firstLine="0" w:firstLineChars="0"/>
              <w:jc w:val="center"/>
              <w:rPr>
                <w:rFonts w:cs="Times New Roman"/>
                <w:b/>
                <w:bCs/>
                <w:sz w:val="21"/>
                <w:szCs w:val="21"/>
              </w:rPr>
            </w:pPr>
          </w:p>
        </w:tc>
        <w:tc>
          <w:tcPr>
            <w:tcW w:w="619" w:type="pct"/>
            <w:vMerge w:val="continue"/>
            <w:vAlign w:val="center"/>
          </w:tcPr>
          <w:p w14:paraId="426554E8">
            <w:pPr>
              <w:spacing w:line="240" w:lineRule="auto"/>
              <w:ind w:firstLine="0" w:firstLineChars="0"/>
              <w:jc w:val="center"/>
              <w:rPr>
                <w:rFonts w:cs="Times New Roman"/>
                <w:b/>
                <w:bCs/>
                <w:sz w:val="21"/>
                <w:szCs w:val="21"/>
              </w:rPr>
            </w:pPr>
          </w:p>
        </w:tc>
        <w:tc>
          <w:tcPr>
            <w:tcW w:w="402" w:type="pct"/>
            <w:vMerge w:val="continue"/>
            <w:vAlign w:val="center"/>
          </w:tcPr>
          <w:p w14:paraId="44771A41">
            <w:pPr>
              <w:spacing w:line="240" w:lineRule="auto"/>
              <w:ind w:firstLine="0" w:firstLineChars="0"/>
              <w:jc w:val="center"/>
              <w:rPr>
                <w:rFonts w:cs="Times New Roman"/>
                <w:b/>
                <w:bCs/>
                <w:sz w:val="21"/>
                <w:szCs w:val="21"/>
              </w:rPr>
            </w:pPr>
          </w:p>
        </w:tc>
        <w:tc>
          <w:tcPr>
            <w:tcW w:w="636" w:type="pct"/>
            <w:vAlign w:val="center"/>
          </w:tcPr>
          <w:p w14:paraId="6115A36B">
            <w:pPr>
              <w:spacing w:line="240" w:lineRule="auto"/>
              <w:ind w:firstLine="0" w:firstLineChars="0"/>
              <w:jc w:val="center"/>
              <w:rPr>
                <w:rFonts w:cs="Times New Roman"/>
                <w:b/>
                <w:bCs/>
                <w:sz w:val="21"/>
                <w:szCs w:val="21"/>
              </w:rPr>
            </w:pPr>
            <w:r>
              <w:rPr>
                <w:sz w:val="21"/>
                <w:szCs w:val="21"/>
              </w:rPr>
              <w:t>颗粒物</w:t>
            </w:r>
          </w:p>
        </w:tc>
        <w:tc>
          <w:tcPr>
            <w:tcW w:w="634" w:type="pct"/>
            <w:vAlign w:val="center"/>
          </w:tcPr>
          <w:p w14:paraId="2836FE84">
            <w:pPr>
              <w:spacing w:line="240" w:lineRule="auto"/>
              <w:ind w:firstLine="0" w:firstLineChars="0"/>
              <w:jc w:val="center"/>
              <w:rPr>
                <w:rFonts w:cs="Times New Roman"/>
                <w:b/>
                <w:bCs/>
                <w:sz w:val="21"/>
                <w:szCs w:val="21"/>
              </w:rPr>
            </w:pPr>
            <w:r>
              <w:rPr>
                <w:rFonts w:cs="Times New Roman"/>
                <w:sz w:val="21"/>
                <w:szCs w:val="21"/>
              </w:rPr>
              <w:t>0.053</w:t>
            </w:r>
          </w:p>
        </w:tc>
      </w:tr>
      <w:tr w14:paraId="6A7F0EF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44" w:hRule="atLeast"/>
          <w:jc w:val="center"/>
        </w:trPr>
        <w:tc>
          <w:tcPr>
            <w:tcW w:w="515" w:type="pct"/>
            <w:vMerge w:val="continue"/>
            <w:vAlign w:val="center"/>
          </w:tcPr>
          <w:p w14:paraId="786938E9">
            <w:pPr>
              <w:spacing w:line="240" w:lineRule="auto"/>
              <w:ind w:firstLine="422"/>
              <w:jc w:val="center"/>
              <w:rPr>
                <w:rFonts w:cs="Times New Roman"/>
                <w:b/>
                <w:bCs/>
                <w:sz w:val="21"/>
                <w:szCs w:val="21"/>
              </w:rPr>
            </w:pPr>
          </w:p>
        </w:tc>
        <w:tc>
          <w:tcPr>
            <w:tcW w:w="420" w:type="pct"/>
            <w:vMerge w:val="continue"/>
            <w:vAlign w:val="center"/>
          </w:tcPr>
          <w:p w14:paraId="77B94D42">
            <w:pPr>
              <w:spacing w:line="240" w:lineRule="auto"/>
              <w:ind w:firstLine="0" w:firstLineChars="0"/>
              <w:jc w:val="center"/>
              <w:rPr>
                <w:rFonts w:cs="Times New Roman"/>
                <w:b/>
                <w:bCs/>
                <w:sz w:val="21"/>
                <w:szCs w:val="21"/>
              </w:rPr>
            </w:pPr>
          </w:p>
        </w:tc>
        <w:tc>
          <w:tcPr>
            <w:tcW w:w="378" w:type="pct"/>
            <w:vMerge w:val="continue"/>
            <w:vAlign w:val="center"/>
          </w:tcPr>
          <w:p w14:paraId="1AD5DEAE">
            <w:pPr>
              <w:spacing w:line="240" w:lineRule="auto"/>
              <w:ind w:firstLine="0" w:firstLineChars="0"/>
              <w:jc w:val="center"/>
              <w:rPr>
                <w:rFonts w:cs="Times New Roman"/>
                <w:sz w:val="21"/>
                <w:szCs w:val="21"/>
              </w:rPr>
            </w:pPr>
          </w:p>
        </w:tc>
        <w:tc>
          <w:tcPr>
            <w:tcW w:w="378" w:type="pct"/>
            <w:vMerge w:val="continue"/>
            <w:vAlign w:val="center"/>
          </w:tcPr>
          <w:p w14:paraId="19CC7CE0">
            <w:pPr>
              <w:spacing w:line="240" w:lineRule="auto"/>
              <w:ind w:firstLine="0" w:firstLineChars="0"/>
              <w:jc w:val="center"/>
              <w:rPr>
                <w:rFonts w:cs="Times New Roman"/>
                <w:sz w:val="21"/>
                <w:szCs w:val="21"/>
              </w:rPr>
            </w:pPr>
          </w:p>
        </w:tc>
        <w:tc>
          <w:tcPr>
            <w:tcW w:w="328" w:type="pct"/>
            <w:vMerge w:val="continue"/>
            <w:vAlign w:val="center"/>
          </w:tcPr>
          <w:p w14:paraId="54DF51AD">
            <w:pPr>
              <w:spacing w:line="240" w:lineRule="auto"/>
              <w:ind w:firstLine="0" w:firstLineChars="0"/>
              <w:jc w:val="center"/>
              <w:rPr>
                <w:rFonts w:cs="Times New Roman"/>
                <w:sz w:val="21"/>
                <w:szCs w:val="21"/>
              </w:rPr>
            </w:pPr>
          </w:p>
        </w:tc>
        <w:tc>
          <w:tcPr>
            <w:tcW w:w="328" w:type="pct"/>
            <w:vMerge w:val="continue"/>
            <w:vAlign w:val="center"/>
          </w:tcPr>
          <w:p w14:paraId="164D2B73">
            <w:pPr>
              <w:spacing w:line="240" w:lineRule="auto"/>
              <w:ind w:firstLine="0" w:firstLineChars="0"/>
              <w:jc w:val="center"/>
              <w:rPr>
                <w:rFonts w:cs="Times New Roman"/>
                <w:sz w:val="21"/>
                <w:szCs w:val="21"/>
              </w:rPr>
            </w:pPr>
          </w:p>
        </w:tc>
        <w:tc>
          <w:tcPr>
            <w:tcW w:w="362" w:type="pct"/>
            <w:vMerge w:val="continue"/>
            <w:vAlign w:val="center"/>
          </w:tcPr>
          <w:p w14:paraId="298886D6">
            <w:pPr>
              <w:spacing w:line="240" w:lineRule="auto"/>
              <w:ind w:firstLine="0" w:firstLineChars="0"/>
              <w:jc w:val="center"/>
              <w:rPr>
                <w:rFonts w:cs="Times New Roman"/>
                <w:b/>
                <w:bCs/>
                <w:sz w:val="21"/>
                <w:szCs w:val="21"/>
              </w:rPr>
            </w:pPr>
          </w:p>
        </w:tc>
        <w:tc>
          <w:tcPr>
            <w:tcW w:w="619" w:type="pct"/>
            <w:vMerge w:val="continue"/>
            <w:vAlign w:val="center"/>
          </w:tcPr>
          <w:p w14:paraId="75A99216">
            <w:pPr>
              <w:spacing w:line="240" w:lineRule="auto"/>
              <w:ind w:firstLine="0" w:firstLineChars="0"/>
              <w:jc w:val="center"/>
              <w:rPr>
                <w:rFonts w:cs="Times New Roman"/>
                <w:b/>
                <w:bCs/>
                <w:sz w:val="21"/>
                <w:szCs w:val="21"/>
              </w:rPr>
            </w:pPr>
          </w:p>
        </w:tc>
        <w:tc>
          <w:tcPr>
            <w:tcW w:w="402" w:type="pct"/>
            <w:vMerge w:val="continue"/>
            <w:vAlign w:val="center"/>
          </w:tcPr>
          <w:p w14:paraId="055647BD">
            <w:pPr>
              <w:spacing w:line="240" w:lineRule="auto"/>
              <w:ind w:firstLine="0" w:firstLineChars="0"/>
              <w:jc w:val="center"/>
              <w:rPr>
                <w:rFonts w:cs="Times New Roman"/>
                <w:b/>
                <w:bCs/>
                <w:sz w:val="21"/>
                <w:szCs w:val="21"/>
              </w:rPr>
            </w:pPr>
          </w:p>
        </w:tc>
        <w:tc>
          <w:tcPr>
            <w:tcW w:w="636" w:type="pct"/>
            <w:vAlign w:val="center"/>
          </w:tcPr>
          <w:p w14:paraId="407D6D58">
            <w:pPr>
              <w:spacing w:line="240" w:lineRule="auto"/>
              <w:ind w:firstLine="0" w:firstLineChars="0"/>
              <w:jc w:val="center"/>
              <w:rPr>
                <w:rFonts w:cs="Times New Roman"/>
                <w:b/>
                <w:bCs/>
                <w:sz w:val="21"/>
                <w:szCs w:val="21"/>
              </w:rPr>
            </w:pPr>
            <w:r>
              <w:rPr>
                <w:rFonts w:cs="Times New Roman"/>
                <w:sz w:val="21"/>
                <w:szCs w:val="21"/>
              </w:rPr>
              <w:t>SO</w:t>
            </w:r>
            <w:r>
              <w:rPr>
                <w:rFonts w:cs="Times New Roman"/>
                <w:sz w:val="21"/>
                <w:szCs w:val="21"/>
                <w:vertAlign w:val="subscript"/>
              </w:rPr>
              <w:t>2</w:t>
            </w:r>
          </w:p>
        </w:tc>
        <w:tc>
          <w:tcPr>
            <w:tcW w:w="634" w:type="pct"/>
            <w:vAlign w:val="center"/>
          </w:tcPr>
          <w:p w14:paraId="5A0AC6F2">
            <w:pPr>
              <w:spacing w:line="240" w:lineRule="auto"/>
              <w:ind w:firstLine="0" w:firstLineChars="0"/>
              <w:jc w:val="center"/>
              <w:rPr>
                <w:rFonts w:cs="Times New Roman"/>
                <w:b/>
                <w:bCs/>
                <w:sz w:val="21"/>
                <w:szCs w:val="21"/>
              </w:rPr>
            </w:pPr>
            <w:r>
              <w:rPr>
                <w:rFonts w:cs="Times New Roman"/>
                <w:sz w:val="21"/>
                <w:szCs w:val="21"/>
              </w:rPr>
              <w:t>0.02</w:t>
            </w:r>
          </w:p>
        </w:tc>
      </w:tr>
      <w:tr w14:paraId="028DB25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44" w:hRule="atLeast"/>
          <w:jc w:val="center"/>
        </w:trPr>
        <w:tc>
          <w:tcPr>
            <w:tcW w:w="515" w:type="pct"/>
            <w:vMerge w:val="continue"/>
            <w:vAlign w:val="center"/>
          </w:tcPr>
          <w:p w14:paraId="276E573A">
            <w:pPr>
              <w:spacing w:line="240" w:lineRule="auto"/>
              <w:ind w:firstLine="422"/>
              <w:jc w:val="center"/>
              <w:rPr>
                <w:rFonts w:cs="Times New Roman"/>
                <w:b/>
                <w:bCs/>
                <w:sz w:val="21"/>
                <w:szCs w:val="21"/>
              </w:rPr>
            </w:pPr>
          </w:p>
        </w:tc>
        <w:tc>
          <w:tcPr>
            <w:tcW w:w="420" w:type="pct"/>
            <w:vMerge w:val="continue"/>
            <w:vAlign w:val="center"/>
          </w:tcPr>
          <w:p w14:paraId="4F150DB5">
            <w:pPr>
              <w:spacing w:line="240" w:lineRule="auto"/>
              <w:ind w:firstLine="0" w:firstLineChars="0"/>
              <w:jc w:val="center"/>
              <w:rPr>
                <w:rFonts w:cs="Times New Roman"/>
                <w:b/>
                <w:bCs/>
                <w:sz w:val="21"/>
                <w:szCs w:val="21"/>
              </w:rPr>
            </w:pPr>
          </w:p>
        </w:tc>
        <w:tc>
          <w:tcPr>
            <w:tcW w:w="378" w:type="pct"/>
            <w:vMerge w:val="continue"/>
            <w:vAlign w:val="center"/>
          </w:tcPr>
          <w:p w14:paraId="75BBB716">
            <w:pPr>
              <w:spacing w:line="240" w:lineRule="auto"/>
              <w:ind w:firstLine="0" w:firstLineChars="0"/>
              <w:jc w:val="center"/>
              <w:rPr>
                <w:rFonts w:cs="Times New Roman"/>
                <w:sz w:val="21"/>
                <w:szCs w:val="21"/>
              </w:rPr>
            </w:pPr>
          </w:p>
        </w:tc>
        <w:tc>
          <w:tcPr>
            <w:tcW w:w="378" w:type="pct"/>
            <w:vMerge w:val="continue"/>
            <w:vAlign w:val="center"/>
          </w:tcPr>
          <w:p w14:paraId="3D6BBB22">
            <w:pPr>
              <w:spacing w:line="240" w:lineRule="auto"/>
              <w:ind w:firstLine="0" w:firstLineChars="0"/>
              <w:jc w:val="center"/>
              <w:rPr>
                <w:rFonts w:cs="Times New Roman"/>
                <w:sz w:val="21"/>
                <w:szCs w:val="21"/>
              </w:rPr>
            </w:pPr>
          </w:p>
        </w:tc>
        <w:tc>
          <w:tcPr>
            <w:tcW w:w="328" w:type="pct"/>
            <w:vMerge w:val="continue"/>
            <w:vAlign w:val="center"/>
          </w:tcPr>
          <w:p w14:paraId="68F6CFCE">
            <w:pPr>
              <w:spacing w:line="240" w:lineRule="auto"/>
              <w:ind w:firstLine="0" w:firstLineChars="0"/>
              <w:jc w:val="center"/>
              <w:rPr>
                <w:rFonts w:cs="Times New Roman"/>
                <w:sz w:val="21"/>
                <w:szCs w:val="21"/>
              </w:rPr>
            </w:pPr>
          </w:p>
        </w:tc>
        <w:tc>
          <w:tcPr>
            <w:tcW w:w="328" w:type="pct"/>
            <w:vMerge w:val="continue"/>
            <w:vAlign w:val="center"/>
          </w:tcPr>
          <w:p w14:paraId="5F8F047A">
            <w:pPr>
              <w:spacing w:line="240" w:lineRule="auto"/>
              <w:ind w:firstLine="0" w:firstLineChars="0"/>
              <w:jc w:val="center"/>
              <w:rPr>
                <w:rFonts w:cs="Times New Roman"/>
                <w:sz w:val="21"/>
                <w:szCs w:val="21"/>
              </w:rPr>
            </w:pPr>
          </w:p>
        </w:tc>
        <w:tc>
          <w:tcPr>
            <w:tcW w:w="362" w:type="pct"/>
            <w:vMerge w:val="continue"/>
            <w:vAlign w:val="center"/>
          </w:tcPr>
          <w:p w14:paraId="0CAB92B7">
            <w:pPr>
              <w:spacing w:line="240" w:lineRule="auto"/>
              <w:ind w:firstLine="0" w:firstLineChars="0"/>
              <w:jc w:val="center"/>
              <w:rPr>
                <w:rFonts w:cs="Times New Roman"/>
                <w:b/>
                <w:bCs/>
                <w:sz w:val="21"/>
                <w:szCs w:val="21"/>
              </w:rPr>
            </w:pPr>
          </w:p>
        </w:tc>
        <w:tc>
          <w:tcPr>
            <w:tcW w:w="619" w:type="pct"/>
            <w:vMerge w:val="continue"/>
            <w:vAlign w:val="center"/>
          </w:tcPr>
          <w:p w14:paraId="2D283A84">
            <w:pPr>
              <w:spacing w:line="240" w:lineRule="auto"/>
              <w:ind w:firstLine="0" w:firstLineChars="0"/>
              <w:jc w:val="center"/>
              <w:rPr>
                <w:rFonts w:cs="Times New Roman"/>
                <w:b/>
                <w:bCs/>
                <w:sz w:val="21"/>
                <w:szCs w:val="21"/>
              </w:rPr>
            </w:pPr>
          </w:p>
        </w:tc>
        <w:tc>
          <w:tcPr>
            <w:tcW w:w="402" w:type="pct"/>
            <w:vMerge w:val="continue"/>
            <w:vAlign w:val="center"/>
          </w:tcPr>
          <w:p w14:paraId="7B59B117">
            <w:pPr>
              <w:spacing w:line="240" w:lineRule="auto"/>
              <w:ind w:firstLine="0" w:firstLineChars="0"/>
              <w:jc w:val="center"/>
              <w:rPr>
                <w:rFonts w:cs="Times New Roman"/>
                <w:b/>
                <w:bCs/>
                <w:sz w:val="21"/>
                <w:szCs w:val="21"/>
              </w:rPr>
            </w:pPr>
          </w:p>
        </w:tc>
        <w:tc>
          <w:tcPr>
            <w:tcW w:w="636" w:type="pct"/>
            <w:vAlign w:val="center"/>
          </w:tcPr>
          <w:p w14:paraId="59A8D757">
            <w:pPr>
              <w:spacing w:line="240" w:lineRule="auto"/>
              <w:ind w:firstLine="0" w:firstLineChars="0"/>
              <w:jc w:val="center"/>
              <w:rPr>
                <w:rFonts w:cs="Times New Roman"/>
                <w:b/>
                <w:bCs/>
                <w:sz w:val="21"/>
                <w:szCs w:val="21"/>
              </w:rPr>
            </w:pPr>
            <w:r>
              <w:rPr>
                <w:rFonts w:cs="Times New Roman"/>
                <w:sz w:val="21"/>
                <w:szCs w:val="21"/>
              </w:rPr>
              <w:t>NOx</w:t>
            </w:r>
          </w:p>
        </w:tc>
        <w:tc>
          <w:tcPr>
            <w:tcW w:w="634" w:type="pct"/>
            <w:vAlign w:val="center"/>
          </w:tcPr>
          <w:p w14:paraId="3AEBC913">
            <w:pPr>
              <w:spacing w:line="240" w:lineRule="auto"/>
              <w:ind w:firstLine="0" w:firstLineChars="0"/>
              <w:jc w:val="center"/>
              <w:rPr>
                <w:rFonts w:cs="Times New Roman"/>
                <w:b/>
                <w:bCs/>
                <w:sz w:val="21"/>
                <w:szCs w:val="21"/>
              </w:rPr>
            </w:pPr>
            <w:r>
              <w:rPr>
                <w:rFonts w:cs="Times New Roman"/>
                <w:sz w:val="21"/>
                <w:szCs w:val="21"/>
              </w:rPr>
              <w:t>0.432</w:t>
            </w:r>
          </w:p>
        </w:tc>
      </w:tr>
      <w:tr w14:paraId="68135DF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452" w:hRule="atLeast"/>
          <w:jc w:val="center"/>
        </w:trPr>
        <w:tc>
          <w:tcPr>
            <w:tcW w:w="515" w:type="pct"/>
            <w:vMerge w:val="continue"/>
            <w:vAlign w:val="center"/>
          </w:tcPr>
          <w:p w14:paraId="6C17B83E">
            <w:pPr>
              <w:spacing w:line="240" w:lineRule="auto"/>
              <w:ind w:firstLine="0" w:firstLineChars="0"/>
              <w:jc w:val="center"/>
              <w:rPr>
                <w:rFonts w:cs="Times New Roman"/>
                <w:b/>
                <w:bCs/>
                <w:sz w:val="21"/>
                <w:szCs w:val="21"/>
              </w:rPr>
            </w:pPr>
          </w:p>
        </w:tc>
        <w:tc>
          <w:tcPr>
            <w:tcW w:w="420" w:type="pct"/>
            <w:vAlign w:val="center"/>
          </w:tcPr>
          <w:p w14:paraId="65040E58">
            <w:pPr>
              <w:spacing w:line="240" w:lineRule="auto"/>
              <w:ind w:firstLine="0" w:firstLineChars="0"/>
              <w:jc w:val="center"/>
              <w:rPr>
                <w:rFonts w:cs="Times New Roman"/>
                <w:b/>
                <w:bCs/>
                <w:sz w:val="21"/>
                <w:szCs w:val="21"/>
              </w:rPr>
            </w:pPr>
            <w:r>
              <w:rPr>
                <w:rFonts w:eastAsia="等线" w:cs="Times New Roman"/>
                <w:sz w:val="21"/>
                <w:szCs w:val="21"/>
              </w:rPr>
              <w:t>DA121</w:t>
            </w:r>
          </w:p>
        </w:tc>
        <w:tc>
          <w:tcPr>
            <w:tcW w:w="378" w:type="pct"/>
            <w:vAlign w:val="center"/>
          </w:tcPr>
          <w:p w14:paraId="67A72E7E">
            <w:pPr>
              <w:spacing w:line="240" w:lineRule="auto"/>
              <w:ind w:firstLine="0" w:firstLineChars="0"/>
              <w:jc w:val="center"/>
              <w:rPr>
                <w:rFonts w:cs="Times New Roman"/>
                <w:sz w:val="21"/>
                <w:szCs w:val="21"/>
              </w:rPr>
            </w:pPr>
            <w:r>
              <w:rPr>
                <w:rFonts w:hint="eastAsia" w:cs="Times New Roman"/>
                <w:sz w:val="21"/>
                <w:szCs w:val="21"/>
              </w:rPr>
              <w:t>870</w:t>
            </w:r>
          </w:p>
        </w:tc>
        <w:tc>
          <w:tcPr>
            <w:tcW w:w="378" w:type="pct"/>
            <w:vAlign w:val="center"/>
          </w:tcPr>
          <w:p w14:paraId="13AF8087">
            <w:pPr>
              <w:spacing w:line="240" w:lineRule="auto"/>
              <w:ind w:firstLine="0" w:firstLineChars="0"/>
              <w:jc w:val="center"/>
              <w:rPr>
                <w:rFonts w:cs="Times New Roman"/>
                <w:sz w:val="21"/>
                <w:szCs w:val="21"/>
              </w:rPr>
            </w:pPr>
            <w:r>
              <w:rPr>
                <w:rFonts w:hint="eastAsia" w:cs="Times New Roman"/>
                <w:sz w:val="21"/>
                <w:szCs w:val="21"/>
              </w:rPr>
              <w:t>2968</w:t>
            </w:r>
          </w:p>
        </w:tc>
        <w:tc>
          <w:tcPr>
            <w:tcW w:w="328" w:type="pct"/>
            <w:vAlign w:val="center"/>
          </w:tcPr>
          <w:p w14:paraId="4EE26BF8">
            <w:pPr>
              <w:spacing w:line="240" w:lineRule="auto"/>
              <w:ind w:firstLine="0" w:firstLineChars="0"/>
              <w:jc w:val="center"/>
              <w:rPr>
                <w:rFonts w:cs="Times New Roman"/>
                <w:sz w:val="21"/>
                <w:szCs w:val="21"/>
              </w:rPr>
            </w:pPr>
            <w:r>
              <w:rPr>
                <w:rFonts w:eastAsia="等线" w:cs="Times New Roman"/>
                <w:sz w:val="21"/>
                <w:szCs w:val="21"/>
              </w:rPr>
              <w:t>15</w:t>
            </w:r>
          </w:p>
        </w:tc>
        <w:tc>
          <w:tcPr>
            <w:tcW w:w="328" w:type="pct"/>
            <w:vAlign w:val="center"/>
          </w:tcPr>
          <w:p w14:paraId="5F54FA62">
            <w:pPr>
              <w:spacing w:line="240" w:lineRule="auto"/>
              <w:ind w:firstLine="0" w:firstLineChars="0"/>
              <w:jc w:val="center"/>
              <w:rPr>
                <w:rFonts w:cs="Times New Roman"/>
                <w:sz w:val="21"/>
                <w:szCs w:val="21"/>
              </w:rPr>
            </w:pPr>
            <w:r>
              <w:rPr>
                <w:rFonts w:hint="eastAsia" w:cs="Times New Roman"/>
                <w:sz w:val="21"/>
                <w:szCs w:val="21"/>
              </w:rPr>
              <w:t>17</w:t>
            </w:r>
          </w:p>
        </w:tc>
        <w:tc>
          <w:tcPr>
            <w:tcW w:w="362" w:type="pct"/>
            <w:vAlign w:val="center"/>
          </w:tcPr>
          <w:p w14:paraId="5A167404">
            <w:pPr>
              <w:spacing w:line="240" w:lineRule="auto"/>
              <w:ind w:firstLine="0" w:firstLineChars="0"/>
              <w:jc w:val="center"/>
              <w:rPr>
                <w:rFonts w:cs="Times New Roman"/>
                <w:b/>
                <w:bCs/>
                <w:sz w:val="21"/>
                <w:szCs w:val="21"/>
              </w:rPr>
            </w:pPr>
            <w:r>
              <w:rPr>
                <w:rFonts w:eastAsia="等线" w:cs="Times New Roman"/>
                <w:sz w:val="21"/>
                <w:szCs w:val="21"/>
              </w:rPr>
              <w:t>0.4</w:t>
            </w:r>
          </w:p>
        </w:tc>
        <w:tc>
          <w:tcPr>
            <w:tcW w:w="619" w:type="pct"/>
            <w:vAlign w:val="center"/>
          </w:tcPr>
          <w:p w14:paraId="2A6DA54E">
            <w:pPr>
              <w:spacing w:line="240" w:lineRule="auto"/>
              <w:ind w:firstLine="0" w:firstLineChars="0"/>
              <w:jc w:val="center"/>
              <w:rPr>
                <w:rFonts w:cs="Times New Roman"/>
                <w:b/>
                <w:bCs/>
                <w:sz w:val="21"/>
                <w:szCs w:val="21"/>
              </w:rPr>
            </w:pPr>
            <w:r>
              <w:rPr>
                <w:rFonts w:eastAsia="等线" w:cs="Times New Roman"/>
                <w:sz w:val="21"/>
                <w:szCs w:val="21"/>
              </w:rPr>
              <w:t>5400</w:t>
            </w:r>
            <w:r>
              <w:rPr>
                <w:rFonts w:hint="eastAsia" w:cs="Times New Roman"/>
                <w:sz w:val="21"/>
                <w:szCs w:val="21"/>
              </w:rPr>
              <w:t>（</w:t>
            </w:r>
            <w:r>
              <w:rPr>
                <w:rFonts w:cs="Times New Roman"/>
                <w:color w:val="000000" w:themeColor="text1"/>
                <w:kern w:val="0"/>
                <w:sz w:val="21"/>
                <w:szCs w:val="21"/>
                <w14:textFill>
                  <w14:solidFill>
                    <w14:schemeClr w14:val="tx1"/>
                  </w14:solidFill>
                </w14:textFill>
              </w:rPr>
              <w:t>Nm</w:t>
            </w:r>
            <w:r>
              <w:rPr>
                <w:rFonts w:cs="Times New Roman"/>
                <w:color w:val="000000" w:themeColor="text1"/>
                <w:kern w:val="0"/>
                <w:sz w:val="21"/>
                <w:szCs w:val="21"/>
                <w:vertAlign w:val="superscript"/>
                <w14:textFill>
                  <w14:solidFill>
                    <w14:schemeClr w14:val="tx1"/>
                  </w14:solidFill>
                </w14:textFill>
              </w:rPr>
              <w:t>3</w:t>
            </w:r>
            <w:r>
              <w:rPr>
                <w:rFonts w:cs="Times New Roman"/>
                <w:color w:val="000000" w:themeColor="text1"/>
                <w:kern w:val="0"/>
                <w:sz w:val="21"/>
                <w:szCs w:val="21"/>
                <w14:textFill>
                  <w14:solidFill>
                    <w14:schemeClr w14:val="tx1"/>
                  </w14:solidFill>
                </w14:textFill>
              </w:rPr>
              <w:t>/h</w:t>
            </w:r>
            <w:r>
              <w:rPr>
                <w:rFonts w:hint="eastAsia" w:cs="Times New Roman"/>
                <w:sz w:val="21"/>
                <w:szCs w:val="21"/>
              </w:rPr>
              <w:t>）</w:t>
            </w:r>
          </w:p>
        </w:tc>
        <w:tc>
          <w:tcPr>
            <w:tcW w:w="402" w:type="pct"/>
            <w:vAlign w:val="center"/>
          </w:tcPr>
          <w:p w14:paraId="4B6B71BC">
            <w:pPr>
              <w:spacing w:line="240" w:lineRule="auto"/>
              <w:ind w:firstLine="0" w:firstLineChars="0"/>
              <w:jc w:val="center"/>
              <w:rPr>
                <w:rFonts w:cs="Times New Roman"/>
                <w:b/>
                <w:bCs/>
                <w:sz w:val="21"/>
                <w:szCs w:val="21"/>
              </w:rPr>
            </w:pPr>
            <w:r>
              <w:rPr>
                <w:rFonts w:eastAsia="等线" w:cs="Times New Roman"/>
                <w:sz w:val="21"/>
                <w:szCs w:val="21"/>
              </w:rPr>
              <w:t>25</w:t>
            </w:r>
          </w:p>
        </w:tc>
        <w:tc>
          <w:tcPr>
            <w:tcW w:w="636" w:type="pct"/>
            <w:vAlign w:val="center"/>
          </w:tcPr>
          <w:p w14:paraId="2BC16972">
            <w:pPr>
              <w:spacing w:line="240" w:lineRule="auto"/>
              <w:ind w:firstLine="0" w:firstLineChars="0"/>
              <w:jc w:val="center"/>
              <w:rPr>
                <w:rFonts w:cs="Times New Roman"/>
                <w:b/>
                <w:bCs/>
                <w:sz w:val="21"/>
                <w:szCs w:val="21"/>
              </w:rPr>
            </w:pPr>
            <w:r>
              <w:rPr>
                <w:sz w:val="21"/>
                <w:szCs w:val="21"/>
              </w:rPr>
              <w:t>非甲烷总烃</w:t>
            </w:r>
          </w:p>
        </w:tc>
        <w:tc>
          <w:tcPr>
            <w:tcW w:w="634" w:type="pct"/>
            <w:vAlign w:val="center"/>
          </w:tcPr>
          <w:p w14:paraId="73F70F50">
            <w:pPr>
              <w:spacing w:line="240" w:lineRule="auto"/>
              <w:ind w:firstLine="0" w:firstLineChars="0"/>
              <w:jc w:val="center"/>
              <w:rPr>
                <w:rFonts w:cs="Times New Roman"/>
                <w:b/>
                <w:bCs/>
                <w:sz w:val="21"/>
                <w:szCs w:val="21"/>
              </w:rPr>
            </w:pPr>
            <w:r>
              <w:rPr>
                <w:rFonts w:cs="Times New Roman"/>
                <w:sz w:val="21"/>
                <w:szCs w:val="21"/>
              </w:rPr>
              <w:t>0.056</w:t>
            </w:r>
          </w:p>
        </w:tc>
      </w:tr>
      <w:tr w14:paraId="31F2613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85" w:hRule="atLeast"/>
          <w:jc w:val="center"/>
        </w:trPr>
        <w:tc>
          <w:tcPr>
            <w:tcW w:w="515" w:type="pct"/>
            <w:vMerge w:val="restart"/>
            <w:vAlign w:val="center"/>
          </w:tcPr>
          <w:p w14:paraId="66FB7952">
            <w:pPr>
              <w:spacing w:line="240" w:lineRule="auto"/>
              <w:ind w:firstLine="0" w:firstLineChars="0"/>
              <w:jc w:val="center"/>
              <w:rPr>
                <w:rFonts w:cs="Times New Roman"/>
                <w:sz w:val="21"/>
                <w:szCs w:val="21"/>
              </w:rPr>
            </w:pPr>
            <w:r>
              <w:rPr>
                <w:rFonts w:cs="Times New Roman"/>
                <w:sz w:val="21"/>
                <w:szCs w:val="21"/>
              </w:rPr>
              <w:t>环氧乙烷衍生物（EOD）新增新产品暨新增配套设施改造项目</w:t>
            </w:r>
          </w:p>
        </w:tc>
        <w:tc>
          <w:tcPr>
            <w:tcW w:w="420" w:type="pct"/>
            <w:vMerge w:val="restart"/>
            <w:vAlign w:val="center"/>
          </w:tcPr>
          <w:p w14:paraId="586A3553">
            <w:pPr>
              <w:spacing w:line="240" w:lineRule="auto"/>
              <w:ind w:firstLine="0" w:firstLineChars="0"/>
              <w:jc w:val="center"/>
              <w:rPr>
                <w:rFonts w:cs="Times New Roman"/>
                <w:sz w:val="21"/>
                <w:szCs w:val="21"/>
              </w:rPr>
            </w:pPr>
            <w:r>
              <w:rPr>
                <w:rFonts w:cs="Times New Roman"/>
                <w:sz w:val="21"/>
                <w:szCs w:val="21"/>
              </w:rPr>
              <w:t>DA017</w:t>
            </w:r>
          </w:p>
        </w:tc>
        <w:tc>
          <w:tcPr>
            <w:tcW w:w="378" w:type="pct"/>
            <w:vMerge w:val="restart"/>
            <w:noWrap/>
            <w:vAlign w:val="center"/>
          </w:tcPr>
          <w:p w14:paraId="7D8C98A0">
            <w:pPr>
              <w:spacing w:line="240" w:lineRule="auto"/>
              <w:ind w:firstLine="0" w:firstLineChars="0"/>
              <w:jc w:val="center"/>
              <w:rPr>
                <w:rFonts w:cs="Times New Roman"/>
                <w:sz w:val="21"/>
                <w:szCs w:val="21"/>
              </w:rPr>
            </w:pPr>
            <w:r>
              <w:rPr>
                <w:rFonts w:hint="eastAsia" w:cs="Times New Roman"/>
                <w:sz w:val="21"/>
                <w:szCs w:val="21"/>
              </w:rPr>
              <w:t>1368</w:t>
            </w:r>
          </w:p>
        </w:tc>
        <w:tc>
          <w:tcPr>
            <w:tcW w:w="378" w:type="pct"/>
            <w:vMerge w:val="restart"/>
            <w:noWrap/>
            <w:vAlign w:val="center"/>
          </w:tcPr>
          <w:p w14:paraId="15C82C69">
            <w:pPr>
              <w:spacing w:line="240" w:lineRule="auto"/>
              <w:ind w:firstLine="0" w:firstLineChars="0"/>
              <w:jc w:val="center"/>
              <w:rPr>
                <w:rFonts w:cs="Times New Roman"/>
                <w:sz w:val="21"/>
                <w:szCs w:val="21"/>
              </w:rPr>
            </w:pPr>
            <w:r>
              <w:rPr>
                <w:rFonts w:hint="eastAsia" w:cs="Times New Roman"/>
                <w:sz w:val="21"/>
                <w:szCs w:val="21"/>
              </w:rPr>
              <w:t>936</w:t>
            </w:r>
          </w:p>
        </w:tc>
        <w:tc>
          <w:tcPr>
            <w:tcW w:w="328" w:type="pct"/>
            <w:vMerge w:val="restart"/>
            <w:vAlign w:val="center"/>
          </w:tcPr>
          <w:p w14:paraId="3B5C7C68">
            <w:pPr>
              <w:spacing w:line="240" w:lineRule="auto"/>
              <w:ind w:firstLine="0" w:firstLineChars="0"/>
              <w:jc w:val="center"/>
              <w:rPr>
                <w:rFonts w:cs="Times New Roman"/>
                <w:sz w:val="21"/>
                <w:szCs w:val="21"/>
              </w:rPr>
            </w:pPr>
            <w:r>
              <w:rPr>
                <w:rFonts w:cs="Times New Roman"/>
                <w:sz w:val="21"/>
                <w:szCs w:val="21"/>
              </w:rPr>
              <w:t>25</w:t>
            </w:r>
          </w:p>
        </w:tc>
        <w:tc>
          <w:tcPr>
            <w:tcW w:w="328" w:type="pct"/>
            <w:vMerge w:val="restart"/>
            <w:vAlign w:val="center"/>
          </w:tcPr>
          <w:p w14:paraId="661D6776">
            <w:pPr>
              <w:spacing w:line="240" w:lineRule="auto"/>
              <w:ind w:firstLine="0" w:firstLineChars="0"/>
              <w:jc w:val="center"/>
              <w:rPr>
                <w:rFonts w:cs="Times New Roman"/>
                <w:sz w:val="21"/>
                <w:szCs w:val="21"/>
              </w:rPr>
            </w:pPr>
            <w:r>
              <w:rPr>
                <w:rFonts w:cs="Times New Roman"/>
                <w:sz w:val="21"/>
                <w:szCs w:val="21"/>
              </w:rPr>
              <w:t>5</w:t>
            </w:r>
          </w:p>
        </w:tc>
        <w:tc>
          <w:tcPr>
            <w:tcW w:w="362" w:type="pct"/>
            <w:vMerge w:val="restart"/>
            <w:vAlign w:val="center"/>
          </w:tcPr>
          <w:p w14:paraId="1117173A">
            <w:pPr>
              <w:spacing w:line="240" w:lineRule="auto"/>
              <w:ind w:firstLine="0" w:firstLineChars="0"/>
              <w:jc w:val="center"/>
              <w:rPr>
                <w:rFonts w:cs="Times New Roman"/>
                <w:sz w:val="21"/>
                <w:szCs w:val="21"/>
              </w:rPr>
            </w:pPr>
            <w:r>
              <w:rPr>
                <w:rFonts w:cs="Times New Roman"/>
                <w:sz w:val="21"/>
                <w:szCs w:val="21"/>
              </w:rPr>
              <w:t>0.45</w:t>
            </w:r>
          </w:p>
        </w:tc>
        <w:tc>
          <w:tcPr>
            <w:tcW w:w="619" w:type="pct"/>
            <w:vMerge w:val="restart"/>
            <w:vAlign w:val="center"/>
          </w:tcPr>
          <w:p w14:paraId="3DE2BB20">
            <w:pPr>
              <w:spacing w:line="240" w:lineRule="auto"/>
              <w:ind w:firstLine="0" w:firstLineChars="0"/>
              <w:jc w:val="center"/>
              <w:rPr>
                <w:rFonts w:cs="Times New Roman"/>
                <w:sz w:val="21"/>
                <w:szCs w:val="21"/>
              </w:rPr>
            </w:pPr>
            <w:r>
              <w:rPr>
                <w:rFonts w:cs="Times New Roman"/>
                <w:sz w:val="21"/>
                <w:szCs w:val="21"/>
              </w:rPr>
              <w:t>8.921</w:t>
            </w:r>
          </w:p>
        </w:tc>
        <w:tc>
          <w:tcPr>
            <w:tcW w:w="402" w:type="pct"/>
            <w:vMerge w:val="restart"/>
            <w:vAlign w:val="center"/>
          </w:tcPr>
          <w:p w14:paraId="3E319729">
            <w:pPr>
              <w:spacing w:line="240" w:lineRule="auto"/>
              <w:ind w:firstLine="0" w:firstLineChars="0"/>
              <w:jc w:val="center"/>
              <w:rPr>
                <w:rFonts w:cs="Times New Roman"/>
                <w:sz w:val="21"/>
                <w:szCs w:val="21"/>
              </w:rPr>
            </w:pPr>
            <w:r>
              <w:rPr>
                <w:rFonts w:cs="Times New Roman"/>
                <w:sz w:val="21"/>
                <w:szCs w:val="21"/>
              </w:rPr>
              <w:t>120</w:t>
            </w:r>
          </w:p>
        </w:tc>
        <w:tc>
          <w:tcPr>
            <w:tcW w:w="636" w:type="pct"/>
            <w:vAlign w:val="center"/>
          </w:tcPr>
          <w:p w14:paraId="0F80E640">
            <w:pPr>
              <w:spacing w:line="240" w:lineRule="auto"/>
              <w:ind w:firstLine="0" w:firstLineChars="0"/>
              <w:jc w:val="center"/>
              <w:rPr>
                <w:rFonts w:cs="Times New Roman"/>
                <w:sz w:val="21"/>
                <w:szCs w:val="21"/>
              </w:rPr>
            </w:pPr>
            <w:r>
              <w:rPr>
                <w:rFonts w:cs="Times New Roman"/>
                <w:sz w:val="21"/>
                <w:szCs w:val="21"/>
              </w:rPr>
              <w:t>非甲烷总烃</w:t>
            </w:r>
          </w:p>
        </w:tc>
        <w:tc>
          <w:tcPr>
            <w:tcW w:w="634" w:type="pct"/>
            <w:vAlign w:val="center"/>
          </w:tcPr>
          <w:p w14:paraId="5F0DDD5F">
            <w:pPr>
              <w:spacing w:line="240" w:lineRule="auto"/>
              <w:ind w:firstLine="0" w:firstLineChars="0"/>
              <w:jc w:val="center"/>
              <w:rPr>
                <w:rFonts w:cs="Times New Roman"/>
                <w:sz w:val="21"/>
                <w:szCs w:val="21"/>
              </w:rPr>
            </w:pPr>
            <w:r>
              <w:rPr>
                <w:rFonts w:cs="Times New Roman"/>
                <w:sz w:val="21"/>
                <w:szCs w:val="21"/>
              </w:rPr>
              <w:t>0.0743</w:t>
            </w:r>
          </w:p>
        </w:tc>
      </w:tr>
      <w:tr w14:paraId="1BDE2DE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85" w:hRule="atLeast"/>
          <w:jc w:val="center"/>
        </w:trPr>
        <w:tc>
          <w:tcPr>
            <w:tcW w:w="515" w:type="pct"/>
            <w:vMerge w:val="continue"/>
            <w:vAlign w:val="center"/>
          </w:tcPr>
          <w:p w14:paraId="3A88AE22">
            <w:pPr>
              <w:spacing w:line="240" w:lineRule="auto"/>
              <w:ind w:firstLine="0" w:firstLineChars="0"/>
              <w:jc w:val="center"/>
              <w:rPr>
                <w:rFonts w:cs="Times New Roman"/>
                <w:sz w:val="21"/>
                <w:szCs w:val="21"/>
              </w:rPr>
            </w:pPr>
          </w:p>
        </w:tc>
        <w:tc>
          <w:tcPr>
            <w:tcW w:w="420" w:type="pct"/>
            <w:vMerge w:val="continue"/>
            <w:vAlign w:val="center"/>
          </w:tcPr>
          <w:p w14:paraId="288D33CE">
            <w:pPr>
              <w:spacing w:line="240" w:lineRule="auto"/>
              <w:ind w:firstLine="0" w:firstLineChars="0"/>
              <w:jc w:val="center"/>
              <w:rPr>
                <w:rFonts w:cs="Times New Roman"/>
                <w:sz w:val="21"/>
                <w:szCs w:val="21"/>
              </w:rPr>
            </w:pPr>
          </w:p>
        </w:tc>
        <w:tc>
          <w:tcPr>
            <w:tcW w:w="378" w:type="pct"/>
            <w:vMerge w:val="continue"/>
            <w:noWrap/>
            <w:vAlign w:val="center"/>
          </w:tcPr>
          <w:p w14:paraId="4C093D6D">
            <w:pPr>
              <w:spacing w:line="240" w:lineRule="auto"/>
              <w:ind w:firstLine="0" w:firstLineChars="0"/>
              <w:jc w:val="center"/>
              <w:rPr>
                <w:rFonts w:cs="Times New Roman"/>
                <w:sz w:val="21"/>
                <w:szCs w:val="21"/>
              </w:rPr>
            </w:pPr>
          </w:p>
        </w:tc>
        <w:tc>
          <w:tcPr>
            <w:tcW w:w="378" w:type="pct"/>
            <w:vMerge w:val="continue"/>
            <w:noWrap/>
            <w:vAlign w:val="center"/>
          </w:tcPr>
          <w:p w14:paraId="19866567">
            <w:pPr>
              <w:spacing w:line="240" w:lineRule="auto"/>
              <w:ind w:firstLine="0" w:firstLineChars="0"/>
              <w:jc w:val="center"/>
              <w:rPr>
                <w:rFonts w:cs="Times New Roman"/>
                <w:sz w:val="21"/>
                <w:szCs w:val="21"/>
              </w:rPr>
            </w:pPr>
          </w:p>
        </w:tc>
        <w:tc>
          <w:tcPr>
            <w:tcW w:w="328" w:type="pct"/>
            <w:vMerge w:val="continue"/>
            <w:vAlign w:val="center"/>
          </w:tcPr>
          <w:p w14:paraId="53ECDBFC">
            <w:pPr>
              <w:spacing w:line="240" w:lineRule="auto"/>
              <w:ind w:firstLine="0" w:firstLineChars="0"/>
              <w:jc w:val="center"/>
              <w:rPr>
                <w:rFonts w:cs="Times New Roman"/>
                <w:sz w:val="21"/>
                <w:szCs w:val="21"/>
              </w:rPr>
            </w:pPr>
          </w:p>
        </w:tc>
        <w:tc>
          <w:tcPr>
            <w:tcW w:w="328" w:type="pct"/>
            <w:vMerge w:val="continue"/>
            <w:vAlign w:val="center"/>
          </w:tcPr>
          <w:p w14:paraId="40C03BE5">
            <w:pPr>
              <w:spacing w:line="240" w:lineRule="auto"/>
              <w:ind w:firstLine="0" w:firstLineChars="0"/>
              <w:jc w:val="center"/>
              <w:rPr>
                <w:rFonts w:cs="Times New Roman"/>
                <w:sz w:val="21"/>
                <w:szCs w:val="21"/>
              </w:rPr>
            </w:pPr>
          </w:p>
        </w:tc>
        <w:tc>
          <w:tcPr>
            <w:tcW w:w="362" w:type="pct"/>
            <w:vMerge w:val="continue"/>
            <w:vAlign w:val="center"/>
          </w:tcPr>
          <w:p w14:paraId="29C6A8DE">
            <w:pPr>
              <w:spacing w:line="240" w:lineRule="auto"/>
              <w:ind w:firstLine="0" w:firstLineChars="0"/>
              <w:jc w:val="center"/>
              <w:rPr>
                <w:rFonts w:cs="Times New Roman"/>
                <w:sz w:val="21"/>
                <w:szCs w:val="21"/>
              </w:rPr>
            </w:pPr>
          </w:p>
        </w:tc>
        <w:tc>
          <w:tcPr>
            <w:tcW w:w="619" w:type="pct"/>
            <w:vMerge w:val="continue"/>
            <w:vAlign w:val="center"/>
          </w:tcPr>
          <w:p w14:paraId="45491CF9">
            <w:pPr>
              <w:spacing w:line="240" w:lineRule="auto"/>
              <w:ind w:firstLine="0" w:firstLineChars="0"/>
              <w:jc w:val="center"/>
              <w:rPr>
                <w:rFonts w:cs="Times New Roman"/>
                <w:sz w:val="21"/>
                <w:szCs w:val="21"/>
              </w:rPr>
            </w:pPr>
          </w:p>
        </w:tc>
        <w:tc>
          <w:tcPr>
            <w:tcW w:w="402" w:type="pct"/>
            <w:vMerge w:val="continue"/>
            <w:vAlign w:val="center"/>
          </w:tcPr>
          <w:p w14:paraId="20E94B82">
            <w:pPr>
              <w:spacing w:line="240" w:lineRule="auto"/>
              <w:ind w:firstLine="0" w:firstLineChars="0"/>
              <w:jc w:val="center"/>
              <w:rPr>
                <w:rFonts w:cs="Times New Roman"/>
                <w:sz w:val="21"/>
                <w:szCs w:val="21"/>
              </w:rPr>
            </w:pPr>
          </w:p>
        </w:tc>
        <w:tc>
          <w:tcPr>
            <w:tcW w:w="636" w:type="pct"/>
            <w:vAlign w:val="center"/>
          </w:tcPr>
          <w:p w14:paraId="310285E8">
            <w:pPr>
              <w:spacing w:line="240" w:lineRule="auto"/>
              <w:ind w:firstLine="0" w:firstLineChars="0"/>
              <w:jc w:val="center"/>
              <w:rPr>
                <w:rFonts w:cs="Times New Roman"/>
                <w:sz w:val="21"/>
                <w:szCs w:val="21"/>
              </w:rPr>
            </w:pPr>
            <w:r>
              <w:rPr>
                <w:rFonts w:cs="Times New Roman"/>
                <w:sz w:val="21"/>
                <w:szCs w:val="21"/>
              </w:rPr>
              <w:t>NO</w:t>
            </w:r>
            <w:r>
              <w:rPr>
                <w:rFonts w:cs="Times New Roman"/>
                <w:sz w:val="21"/>
                <w:szCs w:val="21"/>
                <w:vertAlign w:val="subscript"/>
              </w:rPr>
              <w:t>2</w:t>
            </w:r>
          </w:p>
        </w:tc>
        <w:tc>
          <w:tcPr>
            <w:tcW w:w="634" w:type="pct"/>
            <w:vAlign w:val="center"/>
          </w:tcPr>
          <w:p w14:paraId="48D7DA4A">
            <w:pPr>
              <w:spacing w:line="240" w:lineRule="auto"/>
              <w:ind w:firstLine="0" w:firstLineChars="0"/>
              <w:jc w:val="center"/>
              <w:rPr>
                <w:rFonts w:cs="Times New Roman"/>
                <w:sz w:val="21"/>
                <w:szCs w:val="21"/>
              </w:rPr>
            </w:pPr>
            <w:r>
              <w:rPr>
                <w:rFonts w:cs="Times New Roman"/>
                <w:sz w:val="21"/>
                <w:szCs w:val="21"/>
              </w:rPr>
              <w:t>0.15</w:t>
            </w:r>
          </w:p>
        </w:tc>
      </w:tr>
      <w:tr w14:paraId="791BC39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59" w:hRule="atLeast"/>
          <w:jc w:val="center"/>
        </w:trPr>
        <w:tc>
          <w:tcPr>
            <w:tcW w:w="515" w:type="pct"/>
            <w:vMerge w:val="continue"/>
            <w:vAlign w:val="center"/>
          </w:tcPr>
          <w:p w14:paraId="3593319C">
            <w:pPr>
              <w:spacing w:line="240" w:lineRule="auto"/>
              <w:ind w:firstLine="0" w:firstLineChars="0"/>
              <w:jc w:val="center"/>
              <w:rPr>
                <w:rFonts w:cs="Times New Roman"/>
                <w:sz w:val="21"/>
                <w:szCs w:val="21"/>
              </w:rPr>
            </w:pPr>
          </w:p>
        </w:tc>
        <w:tc>
          <w:tcPr>
            <w:tcW w:w="420" w:type="pct"/>
            <w:vAlign w:val="center"/>
          </w:tcPr>
          <w:p w14:paraId="6AE306D6">
            <w:pPr>
              <w:spacing w:line="240" w:lineRule="auto"/>
              <w:ind w:firstLine="0" w:firstLineChars="0"/>
              <w:jc w:val="center"/>
              <w:rPr>
                <w:rFonts w:cs="Times New Roman"/>
                <w:sz w:val="21"/>
                <w:szCs w:val="21"/>
              </w:rPr>
            </w:pPr>
            <w:r>
              <w:rPr>
                <w:rFonts w:cs="Times New Roman"/>
                <w:sz w:val="21"/>
                <w:szCs w:val="21"/>
              </w:rPr>
              <w:t>DA014</w:t>
            </w:r>
          </w:p>
        </w:tc>
        <w:tc>
          <w:tcPr>
            <w:tcW w:w="378" w:type="pct"/>
            <w:noWrap/>
            <w:vAlign w:val="center"/>
          </w:tcPr>
          <w:p w14:paraId="228A1F6E">
            <w:pPr>
              <w:spacing w:line="240" w:lineRule="auto"/>
              <w:ind w:firstLine="0" w:firstLineChars="0"/>
              <w:jc w:val="center"/>
              <w:rPr>
                <w:rFonts w:cs="Times New Roman"/>
                <w:sz w:val="21"/>
                <w:szCs w:val="21"/>
              </w:rPr>
            </w:pPr>
            <w:r>
              <w:rPr>
                <w:rFonts w:hint="eastAsia" w:cs="Times New Roman"/>
                <w:sz w:val="21"/>
                <w:szCs w:val="21"/>
              </w:rPr>
              <w:t>1790</w:t>
            </w:r>
          </w:p>
        </w:tc>
        <w:tc>
          <w:tcPr>
            <w:tcW w:w="378" w:type="pct"/>
            <w:noWrap/>
            <w:vAlign w:val="center"/>
          </w:tcPr>
          <w:p w14:paraId="27E470CA">
            <w:pPr>
              <w:spacing w:line="240" w:lineRule="auto"/>
              <w:ind w:firstLine="0" w:firstLineChars="0"/>
              <w:jc w:val="center"/>
              <w:rPr>
                <w:rFonts w:cs="Times New Roman"/>
                <w:sz w:val="21"/>
                <w:szCs w:val="21"/>
              </w:rPr>
            </w:pPr>
            <w:r>
              <w:rPr>
                <w:rFonts w:hint="eastAsia" w:cs="Times New Roman"/>
                <w:sz w:val="21"/>
                <w:szCs w:val="21"/>
              </w:rPr>
              <w:t>941</w:t>
            </w:r>
          </w:p>
        </w:tc>
        <w:tc>
          <w:tcPr>
            <w:tcW w:w="328" w:type="pct"/>
            <w:vAlign w:val="center"/>
          </w:tcPr>
          <w:p w14:paraId="01C7C735">
            <w:pPr>
              <w:spacing w:line="240" w:lineRule="auto"/>
              <w:ind w:firstLine="0" w:firstLineChars="0"/>
              <w:jc w:val="center"/>
              <w:rPr>
                <w:rFonts w:cs="Times New Roman"/>
                <w:sz w:val="21"/>
                <w:szCs w:val="21"/>
              </w:rPr>
            </w:pPr>
            <w:r>
              <w:rPr>
                <w:rFonts w:cs="Times New Roman"/>
                <w:sz w:val="21"/>
                <w:szCs w:val="21"/>
              </w:rPr>
              <w:t>15</w:t>
            </w:r>
          </w:p>
        </w:tc>
        <w:tc>
          <w:tcPr>
            <w:tcW w:w="328" w:type="pct"/>
            <w:vAlign w:val="center"/>
          </w:tcPr>
          <w:p w14:paraId="6831FD37">
            <w:pPr>
              <w:spacing w:line="240" w:lineRule="auto"/>
              <w:ind w:firstLine="0" w:firstLineChars="0"/>
              <w:jc w:val="center"/>
              <w:rPr>
                <w:rFonts w:cs="Times New Roman"/>
                <w:sz w:val="21"/>
                <w:szCs w:val="21"/>
              </w:rPr>
            </w:pPr>
            <w:r>
              <w:rPr>
                <w:rFonts w:cs="Times New Roman"/>
                <w:sz w:val="21"/>
                <w:szCs w:val="21"/>
              </w:rPr>
              <w:t>4</w:t>
            </w:r>
          </w:p>
        </w:tc>
        <w:tc>
          <w:tcPr>
            <w:tcW w:w="362" w:type="pct"/>
            <w:vAlign w:val="center"/>
          </w:tcPr>
          <w:p w14:paraId="60CC1354">
            <w:pPr>
              <w:spacing w:line="240" w:lineRule="auto"/>
              <w:ind w:firstLine="0" w:firstLineChars="0"/>
              <w:jc w:val="center"/>
              <w:rPr>
                <w:rFonts w:cs="Times New Roman"/>
                <w:sz w:val="21"/>
                <w:szCs w:val="21"/>
              </w:rPr>
            </w:pPr>
            <w:r>
              <w:rPr>
                <w:rFonts w:cs="Times New Roman"/>
                <w:sz w:val="21"/>
                <w:szCs w:val="21"/>
              </w:rPr>
              <w:t>0.5</w:t>
            </w:r>
          </w:p>
        </w:tc>
        <w:tc>
          <w:tcPr>
            <w:tcW w:w="619" w:type="pct"/>
            <w:vAlign w:val="center"/>
          </w:tcPr>
          <w:p w14:paraId="100E6106">
            <w:pPr>
              <w:spacing w:line="240" w:lineRule="auto"/>
              <w:ind w:firstLine="0" w:firstLineChars="0"/>
              <w:jc w:val="center"/>
              <w:rPr>
                <w:rFonts w:cs="Times New Roman"/>
                <w:sz w:val="21"/>
                <w:szCs w:val="21"/>
              </w:rPr>
            </w:pPr>
            <w:r>
              <w:rPr>
                <w:rFonts w:cs="Times New Roman"/>
                <w:sz w:val="21"/>
                <w:szCs w:val="21"/>
              </w:rPr>
              <w:t>8.492</w:t>
            </w:r>
          </w:p>
        </w:tc>
        <w:tc>
          <w:tcPr>
            <w:tcW w:w="402" w:type="pct"/>
            <w:vAlign w:val="center"/>
          </w:tcPr>
          <w:p w14:paraId="12ACDF0D">
            <w:pPr>
              <w:spacing w:line="240" w:lineRule="auto"/>
              <w:ind w:firstLine="0" w:firstLineChars="0"/>
              <w:jc w:val="center"/>
              <w:rPr>
                <w:rFonts w:cs="Times New Roman"/>
                <w:sz w:val="21"/>
                <w:szCs w:val="21"/>
              </w:rPr>
            </w:pPr>
            <w:r>
              <w:rPr>
                <w:rFonts w:cs="Times New Roman"/>
                <w:sz w:val="21"/>
                <w:szCs w:val="21"/>
              </w:rPr>
              <w:t>25</w:t>
            </w:r>
          </w:p>
        </w:tc>
        <w:tc>
          <w:tcPr>
            <w:tcW w:w="636" w:type="pct"/>
            <w:vAlign w:val="center"/>
          </w:tcPr>
          <w:p w14:paraId="0CF5AE39">
            <w:pPr>
              <w:spacing w:line="240" w:lineRule="auto"/>
              <w:ind w:firstLine="0" w:firstLineChars="0"/>
              <w:jc w:val="center"/>
              <w:rPr>
                <w:rFonts w:cs="Times New Roman"/>
                <w:sz w:val="21"/>
                <w:szCs w:val="21"/>
              </w:rPr>
            </w:pPr>
            <w:r>
              <w:rPr>
                <w:rFonts w:cs="Times New Roman"/>
                <w:sz w:val="21"/>
                <w:szCs w:val="21"/>
              </w:rPr>
              <w:t>颗粒物</w:t>
            </w:r>
          </w:p>
        </w:tc>
        <w:tc>
          <w:tcPr>
            <w:tcW w:w="634" w:type="pct"/>
            <w:vAlign w:val="center"/>
          </w:tcPr>
          <w:p w14:paraId="48297289">
            <w:pPr>
              <w:spacing w:line="240" w:lineRule="auto"/>
              <w:ind w:firstLine="0" w:firstLineChars="0"/>
              <w:jc w:val="center"/>
              <w:rPr>
                <w:rFonts w:cs="Times New Roman"/>
                <w:sz w:val="21"/>
                <w:szCs w:val="21"/>
              </w:rPr>
            </w:pPr>
            <w:r>
              <w:rPr>
                <w:rFonts w:cs="Times New Roman"/>
                <w:sz w:val="21"/>
                <w:szCs w:val="21"/>
              </w:rPr>
              <w:t>0.016</w:t>
            </w:r>
          </w:p>
        </w:tc>
      </w:tr>
      <w:tr w14:paraId="71743E3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59" w:hRule="atLeast"/>
          <w:jc w:val="center"/>
        </w:trPr>
        <w:tc>
          <w:tcPr>
            <w:tcW w:w="515" w:type="pct"/>
            <w:vMerge w:val="continue"/>
            <w:vAlign w:val="center"/>
          </w:tcPr>
          <w:p w14:paraId="392B5F2F">
            <w:pPr>
              <w:spacing w:line="240" w:lineRule="auto"/>
              <w:ind w:firstLine="0" w:firstLineChars="0"/>
              <w:jc w:val="center"/>
              <w:rPr>
                <w:rFonts w:cs="Times New Roman"/>
                <w:sz w:val="21"/>
                <w:szCs w:val="21"/>
              </w:rPr>
            </w:pPr>
          </w:p>
        </w:tc>
        <w:tc>
          <w:tcPr>
            <w:tcW w:w="420" w:type="pct"/>
            <w:vAlign w:val="center"/>
          </w:tcPr>
          <w:p w14:paraId="4FEF5422">
            <w:pPr>
              <w:spacing w:line="240" w:lineRule="auto"/>
              <w:ind w:firstLine="0" w:firstLineChars="0"/>
              <w:jc w:val="center"/>
              <w:rPr>
                <w:rFonts w:cs="Times New Roman"/>
                <w:sz w:val="21"/>
                <w:szCs w:val="21"/>
              </w:rPr>
            </w:pPr>
            <w:r>
              <w:rPr>
                <w:rFonts w:cs="Times New Roman"/>
                <w:sz w:val="21"/>
                <w:szCs w:val="21"/>
              </w:rPr>
              <w:t>DA015</w:t>
            </w:r>
          </w:p>
        </w:tc>
        <w:tc>
          <w:tcPr>
            <w:tcW w:w="378" w:type="pct"/>
            <w:noWrap/>
            <w:vAlign w:val="center"/>
          </w:tcPr>
          <w:p w14:paraId="2B7B6FD3">
            <w:pPr>
              <w:spacing w:line="240" w:lineRule="auto"/>
              <w:ind w:firstLine="0" w:firstLineChars="0"/>
              <w:jc w:val="center"/>
              <w:rPr>
                <w:rFonts w:cs="Times New Roman"/>
                <w:sz w:val="21"/>
                <w:szCs w:val="21"/>
              </w:rPr>
            </w:pPr>
            <w:r>
              <w:rPr>
                <w:rFonts w:hint="eastAsia" w:cs="Times New Roman"/>
                <w:sz w:val="21"/>
                <w:szCs w:val="21"/>
              </w:rPr>
              <w:t>1368</w:t>
            </w:r>
          </w:p>
        </w:tc>
        <w:tc>
          <w:tcPr>
            <w:tcW w:w="378" w:type="pct"/>
            <w:noWrap/>
            <w:vAlign w:val="center"/>
          </w:tcPr>
          <w:p w14:paraId="397DB277">
            <w:pPr>
              <w:spacing w:line="240" w:lineRule="auto"/>
              <w:ind w:firstLine="0" w:firstLineChars="0"/>
              <w:jc w:val="center"/>
              <w:rPr>
                <w:rFonts w:cs="Times New Roman"/>
                <w:sz w:val="21"/>
                <w:szCs w:val="21"/>
              </w:rPr>
            </w:pPr>
            <w:r>
              <w:rPr>
                <w:rFonts w:hint="eastAsia" w:cs="Times New Roman"/>
                <w:sz w:val="21"/>
                <w:szCs w:val="21"/>
              </w:rPr>
              <w:t>710</w:t>
            </w:r>
          </w:p>
        </w:tc>
        <w:tc>
          <w:tcPr>
            <w:tcW w:w="328" w:type="pct"/>
            <w:vAlign w:val="center"/>
          </w:tcPr>
          <w:p w14:paraId="26345DA4">
            <w:pPr>
              <w:spacing w:line="240" w:lineRule="auto"/>
              <w:ind w:firstLine="0" w:firstLineChars="0"/>
              <w:jc w:val="center"/>
              <w:rPr>
                <w:rFonts w:cs="Times New Roman"/>
                <w:sz w:val="21"/>
                <w:szCs w:val="21"/>
              </w:rPr>
            </w:pPr>
            <w:r>
              <w:rPr>
                <w:rFonts w:cs="Times New Roman"/>
                <w:sz w:val="21"/>
                <w:szCs w:val="21"/>
              </w:rPr>
              <w:t>15</w:t>
            </w:r>
          </w:p>
        </w:tc>
        <w:tc>
          <w:tcPr>
            <w:tcW w:w="328" w:type="pct"/>
            <w:vAlign w:val="center"/>
          </w:tcPr>
          <w:p w14:paraId="41F93152">
            <w:pPr>
              <w:spacing w:line="240" w:lineRule="auto"/>
              <w:ind w:firstLine="0" w:firstLineChars="0"/>
              <w:jc w:val="center"/>
              <w:rPr>
                <w:rFonts w:cs="Times New Roman"/>
                <w:sz w:val="21"/>
                <w:szCs w:val="21"/>
              </w:rPr>
            </w:pPr>
            <w:r>
              <w:rPr>
                <w:rFonts w:cs="Times New Roman"/>
                <w:sz w:val="21"/>
                <w:szCs w:val="21"/>
              </w:rPr>
              <w:t>4</w:t>
            </w:r>
          </w:p>
        </w:tc>
        <w:tc>
          <w:tcPr>
            <w:tcW w:w="362" w:type="pct"/>
            <w:vAlign w:val="center"/>
          </w:tcPr>
          <w:p w14:paraId="0FE60157">
            <w:pPr>
              <w:spacing w:line="240" w:lineRule="auto"/>
              <w:ind w:firstLine="0" w:firstLineChars="0"/>
              <w:jc w:val="center"/>
              <w:rPr>
                <w:rFonts w:cs="Times New Roman"/>
                <w:sz w:val="21"/>
                <w:szCs w:val="21"/>
              </w:rPr>
            </w:pPr>
            <w:r>
              <w:rPr>
                <w:rFonts w:cs="Times New Roman"/>
                <w:sz w:val="21"/>
                <w:szCs w:val="21"/>
              </w:rPr>
              <w:t>0.6</w:t>
            </w:r>
          </w:p>
        </w:tc>
        <w:tc>
          <w:tcPr>
            <w:tcW w:w="619" w:type="pct"/>
            <w:vAlign w:val="center"/>
          </w:tcPr>
          <w:p w14:paraId="05CE2553">
            <w:pPr>
              <w:spacing w:line="240" w:lineRule="auto"/>
              <w:ind w:firstLine="0" w:firstLineChars="0"/>
              <w:jc w:val="center"/>
              <w:rPr>
                <w:rFonts w:cs="Times New Roman"/>
                <w:sz w:val="21"/>
                <w:szCs w:val="21"/>
              </w:rPr>
            </w:pPr>
            <w:r>
              <w:rPr>
                <w:rFonts w:cs="Times New Roman"/>
                <w:sz w:val="21"/>
                <w:szCs w:val="21"/>
              </w:rPr>
              <w:t>8.846</w:t>
            </w:r>
          </w:p>
        </w:tc>
        <w:tc>
          <w:tcPr>
            <w:tcW w:w="402" w:type="pct"/>
            <w:vAlign w:val="center"/>
          </w:tcPr>
          <w:p w14:paraId="507A95E7">
            <w:pPr>
              <w:spacing w:line="240" w:lineRule="auto"/>
              <w:ind w:firstLine="0" w:firstLineChars="0"/>
              <w:jc w:val="center"/>
              <w:rPr>
                <w:rFonts w:cs="Times New Roman"/>
                <w:sz w:val="21"/>
                <w:szCs w:val="21"/>
              </w:rPr>
            </w:pPr>
            <w:r>
              <w:rPr>
                <w:rFonts w:cs="Times New Roman"/>
                <w:sz w:val="21"/>
                <w:szCs w:val="21"/>
              </w:rPr>
              <w:t>25</w:t>
            </w:r>
          </w:p>
        </w:tc>
        <w:tc>
          <w:tcPr>
            <w:tcW w:w="636" w:type="pct"/>
            <w:vAlign w:val="center"/>
          </w:tcPr>
          <w:p w14:paraId="09D593F7">
            <w:pPr>
              <w:spacing w:line="240" w:lineRule="auto"/>
              <w:ind w:firstLine="0" w:firstLineChars="0"/>
              <w:jc w:val="center"/>
              <w:rPr>
                <w:rFonts w:cs="Times New Roman"/>
                <w:sz w:val="21"/>
                <w:szCs w:val="21"/>
              </w:rPr>
            </w:pPr>
            <w:r>
              <w:rPr>
                <w:rFonts w:cs="Times New Roman"/>
                <w:sz w:val="21"/>
                <w:szCs w:val="21"/>
              </w:rPr>
              <w:t>非甲烷总烃</w:t>
            </w:r>
          </w:p>
        </w:tc>
        <w:tc>
          <w:tcPr>
            <w:tcW w:w="634" w:type="pct"/>
            <w:vAlign w:val="center"/>
          </w:tcPr>
          <w:p w14:paraId="619A246C">
            <w:pPr>
              <w:spacing w:line="240" w:lineRule="auto"/>
              <w:ind w:firstLine="0" w:firstLineChars="0"/>
              <w:jc w:val="center"/>
              <w:rPr>
                <w:rFonts w:cs="Times New Roman"/>
                <w:sz w:val="21"/>
                <w:szCs w:val="21"/>
              </w:rPr>
            </w:pPr>
            <w:r>
              <w:rPr>
                <w:rFonts w:cs="Times New Roman"/>
                <w:sz w:val="21"/>
                <w:szCs w:val="21"/>
              </w:rPr>
              <w:t>0.0403</w:t>
            </w:r>
          </w:p>
        </w:tc>
      </w:tr>
      <w:tr w14:paraId="4D944AC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59" w:hRule="atLeast"/>
          <w:jc w:val="center"/>
        </w:trPr>
        <w:tc>
          <w:tcPr>
            <w:tcW w:w="515" w:type="pct"/>
            <w:vMerge w:val="restart"/>
            <w:vAlign w:val="center"/>
          </w:tcPr>
          <w:p w14:paraId="1382BA6A">
            <w:pPr>
              <w:spacing w:line="240" w:lineRule="auto"/>
              <w:ind w:firstLine="0" w:firstLineChars="0"/>
              <w:jc w:val="center"/>
              <w:rPr>
                <w:rFonts w:cs="Times New Roman"/>
                <w:sz w:val="21"/>
                <w:szCs w:val="21"/>
              </w:rPr>
            </w:pPr>
            <w:r>
              <w:rPr>
                <w:rFonts w:cs="Times New Roman"/>
                <w:sz w:val="21"/>
                <w:szCs w:val="21"/>
              </w:rPr>
              <w:t>年产50万吨新一代瓶片改造项目</w:t>
            </w:r>
          </w:p>
        </w:tc>
        <w:tc>
          <w:tcPr>
            <w:tcW w:w="420" w:type="pct"/>
            <w:vMerge w:val="restart"/>
            <w:vAlign w:val="center"/>
          </w:tcPr>
          <w:p w14:paraId="19363B78">
            <w:pPr>
              <w:spacing w:line="240" w:lineRule="auto"/>
              <w:ind w:firstLine="0" w:firstLineChars="0"/>
              <w:jc w:val="center"/>
              <w:rPr>
                <w:rFonts w:cs="Times New Roman"/>
                <w:sz w:val="21"/>
                <w:szCs w:val="21"/>
              </w:rPr>
            </w:pPr>
            <w:r>
              <w:rPr>
                <w:rFonts w:cs="Times New Roman"/>
                <w:sz w:val="21"/>
                <w:szCs w:val="21"/>
              </w:rPr>
              <w:t>P1</w:t>
            </w:r>
          </w:p>
        </w:tc>
        <w:tc>
          <w:tcPr>
            <w:tcW w:w="378" w:type="pct"/>
            <w:vMerge w:val="restart"/>
            <w:noWrap/>
            <w:vAlign w:val="center"/>
          </w:tcPr>
          <w:p w14:paraId="50941E98">
            <w:pPr>
              <w:spacing w:line="240" w:lineRule="auto"/>
              <w:ind w:firstLine="0" w:firstLineChars="0"/>
              <w:jc w:val="center"/>
              <w:rPr>
                <w:rFonts w:cs="Times New Roman"/>
                <w:sz w:val="21"/>
                <w:szCs w:val="21"/>
              </w:rPr>
            </w:pPr>
            <w:r>
              <w:rPr>
                <w:rFonts w:hint="eastAsia" w:cs="Times New Roman"/>
                <w:sz w:val="21"/>
                <w:szCs w:val="21"/>
              </w:rPr>
              <w:t>1266</w:t>
            </w:r>
          </w:p>
        </w:tc>
        <w:tc>
          <w:tcPr>
            <w:tcW w:w="378" w:type="pct"/>
            <w:vMerge w:val="restart"/>
            <w:noWrap/>
            <w:vAlign w:val="center"/>
          </w:tcPr>
          <w:p w14:paraId="5D66894E">
            <w:pPr>
              <w:spacing w:line="240" w:lineRule="auto"/>
              <w:ind w:firstLine="0" w:firstLineChars="0"/>
              <w:jc w:val="center"/>
              <w:rPr>
                <w:rFonts w:cs="Times New Roman"/>
                <w:sz w:val="21"/>
                <w:szCs w:val="21"/>
              </w:rPr>
            </w:pPr>
            <w:r>
              <w:rPr>
                <w:rFonts w:hint="eastAsia" w:cs="Times New Roman"/>
                <w:sz w:val="21"/>
                <w:szCs w:val="21"/>
              </w:rPr>
              <w:t>2695</w:t>
            </w:r>
          </w:p>
        </w:tc>
        <w:tc>
          <w:tcPr>
            <w:tcW w:w="328" w:type="pct"/>
            <w:vMerge w:val="restart"/>
            <w:vAlign w:val="center"/>
          </w:tcPr>
          <w:p w14:paraId="41AE583E">
            <w:pPr>
              <w:spacing w:line="240" w:lineRule="auto"/>
              <w:ind w:firstLine="0" w:firstLineChars="0"/>
              <w:jc w:val="center"/>
              <w:rPr>
                <w:rFonts w:cs="Times New Roman"/>
                <w:sz w:val="21"/>
                <w:szCs w:val="21"/>
              </w:rPr>
            </w:pPr>
            <w:r>
              <w:rPr>
                <w:rFonts w:cs="Times New Roman"/>
                <w:sz w:val="21"/>
                <w:szCs w:val="21"/>
              </w:rPr>
              <w:t>45</w:t>
            </w:r>
          </w:p>
        </w:tc>
        <w:tc>
          <w:tcPr>
            <w:tcW w:w="328" w:type="pct"/>
            <w:vMerge w:val="restart"/>
            <w:vAlign w:val="center"/>
          </w:tcPr>
          <w:p w14:paraId="587C135F">
            <w:pPr>
              <w:spacing w:line="240" w:lineRule="auto"/>
              <w:ind w:firstLine="0" w:firstLineChars="0"/>
              <w:jc w:val="center"/>
              <w:rPr>
                <w:rFonts w:cs="Times New Roman"/>
                <w:sz w:val="21"/>
                <w:szCs w:val="21"/>
              </w:rPr>
            </w:pPr>
            <w:r>
              <w:rPr>
                <w:rFonts w:cs="Times New Roman"/>
                <w:sz w:val="21"/>
                <w:szCs w:val="21"/>
              </w:rPr>
              <w:t>15</w:t>
            </w:r>
          </w:p>
        </w:tc>
        <w:tc>
          <w:tcPr>
            <w:tcW w:w="362" w:type="pct"/>
            <w:vMerge w:val="restart"/>
            <w:vAlign w:val="center"/>
          </w:tcPr>
          <w:p w14:paraId="2AFFFCFA">
            <w:pPr>
              <w:spacing w:line="240" w:lineRule="auto"/>
              <w:ind w:firstLine="0" w:firstLineChars="0"/>
              <w:jc w:val="center"/>
              <w:rPr>
                <w:rFonts w:cs="Times New Roman"/>
                <w:sz w:val="21"/>
                <w:szCs w:val="21"/>
              </w:rPr>
            </w:pPr>
            <w:r>
              <w:rPr>
                <w:rFonts w:cs="Times New Roman"/>
                <w:sz w:val="21"/>
                <w:szCs w:val="21"/>
              </w:rPr>
              <w:t>0.6</w:t>
            </w:r>
          </w:p>
        </w:tc>
        <w:tc>
          <w:tcPr>
            <w:tcW w:w="619" w:type="pct"/>
            <w:vMerge w:val="restart"/>
            <w:vAlign w:val="center"/>
          </w:tcPr>
          <w:p w14:paraId="3998D804">
            <w:pPr>
              <w:spacing w:line="240" w:lineRule="auto"/>
              <w:ind w:firstLine="0" w:firstLineChars="0"/>
              <w:jc w:val="center"/>
              <w:rPr>
                <w:rFonts w:cs="Times New Roman"/>
                <w:sz w:val="21"/>
                <w:szCs w:val="21"/>
              </w:rPr>
            </w:pPr>
            <w:r>
              <w:rPr>
                <w:rFonts w:cs="Times New Roman"/>
                <w:sz w:val="21"/>
                <w:szCs w:val="21"/>
              </w:rPr>
              <w:t>19.2</w:t>
            </w:r>
          </w:p>
        </w:tc>
        <w:tc>
          <w:tcPr>
            <w:tcW w:w="402" w:type="pct"/>
            <w:vMerge w:val="restart"/>
            <w:vAlign w:val="center"/>
          </w:tcPr>
          <w:p w14:paraId="37A3D916">
            <w:pPr>
              <w:spacing w:line="240" w:lineRule="auto"/>
              <w:ind w:firstLine="0" w:firstLineChars="0"/>
              <w:jc w:val="center"/>
              <w:rPr>
                <w:rFonts w:cs="Times New Roman"/>
                <w:sz w:val="21"/>
                <w:szCs w:val="21"/>
              </w:rPr>
            </w:pPr>
            <w:r>
              <w:rPr>
                <w:rFonts w:cs="Times New Roman"/>
                <w:sz w:val="21"/>
                <w:szCs w:val="21"/>
              </w:rPr>
              <w:t>120</w:t>
            </w:r>
          </w:p>
        </w:tc>
        <w:tc>
          <w:tcPr>
            <w:tcW w:w="636" w:type="pct"/>
            <w:vAlign w:val="center"/>
          </w:tcPr>
          <w:p w14:paraId="23CBED59">
            <w:pPr>
              <w:spacing w:line="240" w:lineRule="auto"/>
              <w:ind w:firstLine="0" w:firstLineChars="0"/>
              <w:jc w:val="center"/>
              <w:rPr>
                <w:rFonts w:cs="Times New Roman"/>
                <w:sz w:val="21"/>
                <w:szCs w:val="21"/>
              </w:rPr>
            </w:pPr>
            <w:r>
              <w:rPr>
                <w:rFonts w:cs="Times New Roman"/>
                <w:sz w:val="21"/>
                <w:szCs w:val="21"/>
              </w:rPr>
              <w:t>NOx</w:t>
            </w:r>
          </w:p>
        </w:tc>
        <w:tc>
          <w:tcPr>
            <w:tcW w:w="634" w:type="pct"/>
            <w:vAlign w:val="center"/>
          </w:tcPr>
          <w:p w14:paraId="615D2654">
            <w:pPr>
              <w:spacing w:line="240" w:lineRule="auto"/>
              <w:ind w:firstLine="0" w:firstLineChars="0"/>
              <w:jc w:val="center"/>
              <w:rPr>
                <w:rFonts w:cs="Times New Roman"/>
                <w:sz w:val="21"/>
                <w:szCs w:val="21"/>
              </w:rPr>
            </w:pPr>
            <w:r>
              <w:rPr>
                <w:rFonts w:cs="Times New Roman"/>
                <w:sz w:val="21"/>
                <w:szCs w:val="21"/>
              </w:rPr>
              <w:t>2.24</w:t>
            </w:r>
          </w:p>
        </w:tc>
      </w:tr>
      <w:tr w14:paraId="4BE2B38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59" w:hRule="atLeast"/>
          <w:jc w:val="center"/>
        </w:trPr>
        <w:tc>
          <w:tcPr>
            <w:tcW w:w="515" w:type="pct"/>
            <w:vMerge w:val="continue"/>
            <w:vAlign w:val="center"/>
          </w:tcPr>
          <w:p w14:paraId="4D062543">
            <w:pPr>
              <w:spacing w:line="240" w:lineRule="auto"/>
              <w:ind w:firstLine="0" w:firstLineChars="0"/>
              <w:jc w:val="center"/>
              <w:rPr>
                <w:rFonts w:cs="Times New Roman"/>
                <w:sz w:val="21"/>
                <w:szCs w:val="21"/>
              </w:rPr>
            </w:pPr>
          </w:p>
        </w:tc>
        <w:tc>
          <w:tcPr>
            <w:tcW w:w="420" w:type="pct"/>
            <w:vMerge w:val="continue"/>
            <w:vAlign w:val="center"/>
          </w:tcPr>
          <w:p w14:paraId="7FD05B2B">
            <w:pPr>
              <w:spacing w:line="240" w:lineRule="auto"/>
              <w:ind w:firstLine="0" w:firstLineChars="0"/>
              <w:jc w:val="center"/>
              <w:rPr>
                <w:rFonts w:cs="Times New Roman"/>
                <w:sz w:val="21"/>
                <w:szCs w:val="21"/>
              </w:rPr>
            </w:pPr>
          </w:p>
        </w:tc>
        <w:tc>
          <w:tcPr>
            <w:tcW w:w="378" w:type="pct"/>
            <w:vMerge w:val="continue"/>
            <w:noWrap/>
            <w:vAlign w:val="center"/>
          </w:tcPr>
          <w:p w14:paraId="77468D09">
            <w:pPr>
              <w:spacing w:line="240" w:lineRule="auto"/>
              <w:ind w:firstLine="0" w:firstLineChars="0"/>
              <w:jc w:val="center"/>
              <w:rPr>
                <w:rFonts w:cs="Times New Roman"/>
                <w:sz w:val="21"/>
                <w:szCs w:val="21"/>
              </w:rPr>
            </w:pPr>
          </w:p>
        </w:tc>
        <w:tc>
          <w:tcPr>
            <w:tcW w:w="378" w:type="pct"/>
            <w:vMerge w:val="continue"/>
            <w:noWrap/>
            <w:vAlign w:val="center"/>
          </w:tcPr>
          <w:p w14:paraId="689D7B64">
            <w:pPr>
              <w:spacing w:line="240" w:lineRule="auto"/>
              <w:ind w:firstLine="0" w:firstLineChars="0"/>
              <w:jc w:val="center"/>
              <w:rPr>
                <w:rFonts w:cs="Times New Roman"/>
                <w:sz w:val="21"/>
                <w:szCs w:val="21"/>
              </w:rPr>
            </w:pPr>
          </w:p>
        </w:tc>
        <w:tc>
          <w:tcPr>
            <w:tcW w:w="328" w:type="pct"/>
            <w:vMerge w:val="continue"/>
            <w:vAlign w:val="center"/>
          </w:tcPr>
          <w:p w14:paraId="7C93A588">
            <w:pPr>
              <w:spacing w:line="240" w:lineRule="auto"/>
              <w:ind w:firstLine="0" w:firstLineChars="0"/>
              <w:jc w:val="center"/>
              <w:rPr>
                <w:rFonts w:cs="Times New Roman"/>
                <w:sz w:val="21"/>
                <w:szCs w:val="21"/>
              </w:rPr>
            </w:pPr>
          </w:p>
        </w:tc>
        <w:tc>
          <w:tcPr>
            <w:tcW w:w="328" w:type="pct"/>
            <w:vMerge w:val="continue"/>
            <w:vAlign w:val="center"/>
          </w:tcPr>
          <w:p w14:paraId="47425C6D">
            <w:pPr>
              <w:spacing w:line="240" w:lineRule="auto"/>
              <w:ind w:firstLine="0" w:firstLineChars="0"/>
              <w:jc w:val="center"/>
              <w:rPr>
                <w:rFonts w:cs="Times New Roman"/>
                <w:sz w:val="21"/>
                <w:szCs w:val="21"/>
              </w:rPr>
            </w:pPr>
          </w:p>
        </w:tc>
        <w:tc>
          <w:tcPr>
            <w:tcW w:w="362" w:type="pct"/>
            <w:vMerge w:val="continue"/>
            <w:vAlign w:val="center"/>
          </w:tcPr>
          <w:p w14:paraId="57E08B8D">
            <w:pPr>
              <w:spacing w:line="240" w:lineRule="auto"/>
              <w:ind w:firstLine="0" w:firstLineChars="0"/>
              <w:jc w:val="center"/>
              <w:rPr>
                <w:rFonts w:cs="Times New Roman"/>
                <w:sz w:val="21"/>
                <w:szCs w:val="21"/>
              </w:rPr>
            </w:pPr>
          </w:p>
        </w:tc>
        <w:tc>
          <w:tcPr>
            <w:tcW w:w="619" w:type="pct"/>
            <w:vMerge w:val="continue"/>
            <w:vAlign w:val="center"/>
          </w:tcPr>
          <w:p w14:paraId="5C5684C6">
            <w:pPr>
              <w:spacing w:line="240" w:lineRule="auto"/>
              <w:ind w:firstLine="0" w:firstLineChars="0"/>
              <w:jc w:val="center"/>
              <w:rPr>
                <w:rFonts w:cs="Times New Roman"/>
                <w:sz w:val="21"/>
                <w:szCs w:val="21"/>
              </w:rPr>
            </w:pPr>
          </w:p>
        </w:tc>
        <w:tc>
          <w:tcPr>
            <w:tcW w:w="402" w:type="pct"/>
            <w:vMerge w:val="continue"/>
            <w:vAlign w:val="center"/>
          </w:tcPr>
          <w:p w14:paraId="7E3096FD">
            <w:pPr>
              <w:spacing w:line="240" w:lineRule="auto"/>
              <w:ind w:firstLine="0" w:firstLineChars="0"/>
              <w:jc w:val="center"/>
              <w:rPr>
                <w:rFonts w:cs="Times New Roman"/>
                <w:sz w:val="21"/>
                <w:szCs w:val="21"/>
              </w:rPr>
            </w:pPr>
          </w:p>
        </w:tc>
        <w:tc>
          <w:tcPr>
            <w:tcW w:w="636" w:type="pct"/>
            <w:vAlign w:val="center"/>
          </w:tcPr>
          <w:p w14:paraId="291D59CE">
            <w:pPr>
              <w:spacing w:line="240" w:lineRule="auto"/>
              <w:ind w:firstLine="0" w:firstLineChars="0"/>
              <w:jc w:val="center"/>
              <w:rPr>
                <w:rFonts w:cs="Times New Roman"/>
                <w:sz w:val="21"/>
                <w:szCs w:val="21"/>
              </w:rPr>
            </w:pPr>
            <w:r>
              <w:rPr>
                <w:rFonts w:cs="Times New Roman"/>
                <w:sz w:val="21"/>
                <w:szCs w:val="21"/>
              </w:rPr>
              <w:t>SO</w:t>
            </w:r>
            <w:r>
              <w:rPr>
                <w:rFonts w:cs="Times New Roman"/>
                <w:sz w:val="21"/>
                <w:szCs w:val="21"/>
                <w:vertAlign w:val="subscript"/>
              </w:rPr>
              <w:t>2</w:t>
            </w:r>
          </w:p>
        </w:tc>
        <w:tc>
          <w:tcPr>
            <w:tcW w:w="634" w:type="pct"/>
            <w:vAlign w:val="center"/>
          </w:tcPr>
          <w:p w14:paraId="660AEAE8">
            <w:pPr>
              <w:spacing w:line="240" w:lineRule="auto"/>
              <w:ind w:firstLine="0" w:firstLineChars="0"/>
              <w:jc w:val="center"/>
              <w:rPr>
                <w:rFonts w:cs="Times New Roman"/>
                <w:sz w:val="21"/>
                <w:szCs w:val="21"/>
              </w:rPr>
            </w:pPr>
            <w:r>
              <w:rPr>
                <w:rFonts w:cs="Times New Roman"/>
                <w:sz w:val="21"/>
                <w:szCs w:val="21"/>
              </w:rPr>
              <w:t>0.41</w:t>
            </w:r>
          </w:p>
        </w:tc>
      </w:tr>
      <w:tr w14:paraId="2B08B2C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59" w:hRule="atLeast"/>
          <w:jc w:val="center"/>
        </w:trPr>
        <w:tc>
          <w:tcPr>
            <w:tcW w:w="515" w:type="pct"/>
            <w:vMerge w:val="continue"/>
            <w:vAlign w:val="center"/>
          </w:tcPr>
          <w:p w14:paraId="530E1570">
            <w:pPr>
              <w:spacing w:line="240" w:lineRule="auto"/>
              <w:ind w:firstLine="0" w:firstLineChars="0"/>
              <w:jc w:val="center"/>
              <w:rPr>
                <w:rFonts w:cs="Times New Roman"/>
                <w:sz w:val="21"/>
                <w:szCs w:val="21"/>
              </w:rPr>
            </w:pPr>
          </w:p>
        </w:tc>
        <w:tc>
          <w:tcPr>
            <w:tcW w:w="420" w:type="pct"/>
            <w:vMerge w:val="continue"/>
            <w:vAlign w:val="center"/>
          </w:tcPr>
          <w:p w14:paraId="5E5949E5">
            <w:pPr>
              <w:spacing w:line="240" w:lineRule="auto"/>
              <w:ind w:firstLine="0" w:firstLineChars="0"/>
              <w:jc w:val="center"/>
              <w:rPr>
                <w:rFonts w:cs="Times New Roman"/>
                <w:sz w:val="21"/>
                <w:szCs w:val="21"/>
              </w:rPr>
            </w:pPr>
          </w:p>
        </w:tc>
        <w:tc>
          <w:tcPr>
            <w:tcW w:w="378" w:type="pct"/>
            <w:vMerge w:val="continue"/>
            <w:noWrap/>
            <w:vAlign w:val="center"/>
          </w:tcPr>
          <w:p w14:paraId="2274B8B9">
            <w:pPr>
              <w:spacing w:line="240" w:lineRule="auto"/>
              <w:ind w:firstLine="0" w:firstLineChars="0"/>
              <w:jc w:val="center"/>
              <w:rPr>
                <w:rFonts w:cs="Times New Roman"/>
                <w:sz w:val="21"/>
                <w:szCs w:val="21"/>
              </w:rPr>
            </w:pPr>
          </w:p>
        </w:tc>
        <w:tc>
          <w:tcPr>
            <w:tcW w:w="378" w:type="pct"/>
            <w:vMerge w:val="continue"/>
            <w:noWrap/>
            <w:vAlign w:val="center"/>
          </w:tcPr>
          <w:p w14:paraId="72DF6593">
            <w:pPr>
              <w:spacing w:line="240" w:lineRule="auto"/>
              <w:ind w:firstLine="0" w:firstLineChars="0"/>
              <w:jc w:val="center"/>
              <w:rPr>
                <w:rFonts w:cs="Times New Roman"/>
                <w:sz w:val="21"/>
                <w:szCs w:val="21"/>
              </w:rPr>
            </w:pPr>
          </w:p>
        </w:tc>
        <w:tc>
          <w:tcPr>
            <w:tcW w:w="328" w:type="pct"/>
            <w:vMerge w:val="continue"/>
            <w:vAlign w:val="center"/>
          </w:tcPr>
          <w:p w14:paraId="7F48A678">
            <w:pPr>
              <w:spacing w:line="240" w:lineRule="auto"/>
              <w:ind w:firstLine="0" w:firstLineChars="0"/>
              <w:jc w:val="center"/>
              <w:rPr>
                <w:rFonts w:cs="Times New Roman"/>
                <w:sz w:val="21"/>
                <w:szCs w:val="21"/>
              </w:rPr>
            </w:pPr>
          </w:p>
        </w:tc>
        <w:tc>
          <w:tcPr>
            <w:tcW w:w="328" w:type="pct"/>
            <w:vMerge w:val="continue"/>
            <w:vAlign w:val="center"/>
          </w:tcPr>
          <w:p w14:paraId="2127435B">
            <w:pPr>
              <w:spacing w:line="240" w:lineRule="auto"/>
              <w:ind w:firstLine="0" w:firstLineChars="0"/>
              <w:jc w:val="center"/>
              <w:rPr>
                <w:rFonts w:cs="Times New Roman"/>
                <w:sz w:val="21"/>
                <w:szCs w:val="21"/>
              </w:rPr>
            </w:pPr>
          </w:p>
        </w:tc>
        <w:tc>
          <w:tcPr>
            <w:tcW w:w="362" w:type="pct"/>
            <w:vMerge w:val="continue"/>
            <w:vAlign w:val="center"/>
          </w:tcPr>
          <w:p w14:paraId="7A4FB3FA">
            <w:pPr>
              <w:spacing w:line="240" w:lineRule="auto"/>
              <w:ind w:firstLine="0" w:firstLineChars="0"/>
              <w:jc w:val="center"/>
              <w:rPr>
                <w:rFonts w:cs="Times New Roman"/>
                <w:sz w:val="21"/>
                <w:szCs w:val="21"/>
              </w:rPr>
            </w:pPr>
          </w:p>
        </w:tc>
        <w:tc>
          <w:tcPr>
            <w:tcW w:w="619" w:type="pct"/>
            <w:vMerge w:val="continue"/>
            <w:vAlign w:val="center"/>
          </w:tcPr>
          <w:p w14:paraId="5EB86751">
            <w:pPr>
              <w:spacing w:line="240" w:lineRule="auto"/>
              <w:ind w:firstLine="0" w:firstLineChars="0"/>
              <w:jc w:val="center"/>
              <w:rPr>
                <w:rFonts w:cs="Times New Roman"/>
                <w:sz w:val="21"/>
                <w:szCs w:val="21"/>
              </w:rPr>
            </w:pPr>
          </w:p>
        </w:tc>
        <w:tc>
          <w:tcPr>
            <w:tcW w:w="402" w:type="pct"/>
            <w:vMerge w:val="continue"/>
            <w:vAlign w:val="center"/>
          </w:tcPr>
          <w:p w14:paraId="63608509">
            <w:pPr>
              <w:spacing w:line="240" w:lineRule="auto"/>
              <w:ind w:firstLine="0" w:firstLineChars="0"/>
              <w:jc w:val="center"/>
              <w:rPr>
                <w:rFonts w:cs="Times New Roman"/>
                <w:sz w:val="21"/>
                <w:szCs w:val="21"/>
              </w:rPr>
            </w:pPr>
          </w:p>
        </w:tc>
        <w:tc>
          <w:tcPr>
            <w:tcW w:w="636" w:type="pct"/>
            <w:vAlign w:val="center"/>
          </w:tcPr>
          <w:p w14:paraId="08DC98B8">
            <w:pPr>
              <w:spacing w:line="240" w:lineRule="auto"/>
              <w:ind w:firstLine="0" w:firstLineChars="0"/>
              <w:jc w:val="center"/>
              <w:rPr>
                <w:rFonts w:cs="Times New Roman"/>
                <w:sz w:val="21"/>
                <w:szCs w:val="21"/>
              </w:rPr>
            </w:pPr>
            <w:r>
              <w:rPr>
                <w:rFonts w:cs="Times New Roman"/>
                <w:sz w:val="21"/>
                <w:szCs w:val="21"/>
              </w:rPr>
              <w:t>颗粒物</w:t>
            </w:r>
          </w:p>
        </w:tc>
        <w:tc>
          <w:tcPr>
            <w:tcW w:w="634" w:type="pct"/>
            <w:vAlign w:val="center"/>
          </w:tcPr>
          <w:p w14:paraId="11DB7448">
            <w:pPr>
              <w:spacing w:line="240" w:lineRule="auto"/>
              <w:ind w:firstLine="0" w:firstLineChars="0"/>
              <w:jc w:val="center"/>
              <w:rPr>
                <w:rFonts w:cs="Times New Roman"/>
                <w:sz w:val="21"/>
                <w:szCs w:val="21"/>
              </w:rPr>
            </w:pPr>
            <w:r>
              <w:rPr>
                <w:rFonts w:cs="Times New Roman"/>
                <w:sz w:val="21"/>
                <w:szCs w:val="21"/>
              </w:rPr>
              <w:t>0.42</w:t>
            </w:r>
          </w:p>
        </w:tc>
      </w:tr>
      <w:tr w14:paraId="16D3D5C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59" w:hRule="atLeast"/>
          <w:jc w:val="center"/>
        </w:trPr>
        <w:tc>
          <w:tcPr>
            <w:tcW w:w="515" w:type="pct"/>
            <w:vMerge w:val="continue"/>
            <w:vAlign w:val="center"/>
          </w:tcPr>
          <w:p w14:paraId="07BFD7E9">
            <w:pPr>
              <w:spacing w:line="240" w:lineRule="auto"/>
              <w:ind w:firstLine="0" w:firstLineChars="0"/>
              <w:jc w:val="center"/>
              <w:rPr>
                <w:rFonts w:cs="Times New Roman"/>
                <w:sz w:val="21"/>
                <w:szCs w:val="21"/>
              </w:rPr>
            </w:pPr>
          </w:p>
        </w:tc>
        <w:tc>
          <w:tcPr>
            <w:tcW w:w="420" w:type="pct"/>
            <w:vMerge w:val="continue"/>
            <w:vAlign w:val="center"/>
          </w:tcPr>
          <w:p w14:paraId="65CAC807">
            <w:pPr>
              <w:spacing w:line="240" w:lineRule="auto"/>
              <w:ind w:firstLine="0" w:firstLineChars="0"/>
              <w:jc w:val="center"/>
              <w:rPr>
                <w:rFonts w:cs="Times New Roman"/>
                <w:sz w:val="21"/>
                <w:szCs w:val="21"/>
              </w:rPr>
            </w:pPr>
          </w:p>
        </w:tc>
        <w:tc>
          <w:tcPr>
            <w:tcW w:w="378" w:type="pct"/>
            <w:vMerge w:val="continue"/>
            <w:noWrap/>
            <w:vAlign w:val="center"/>
          </w:tcPr>
          <w:p w14:paraId="2F68B233">
            <w:pPr>
              <w:spacing w:line="240" w:lineRule="auto"/>
              <w:ind w:firstLine="0" w:firstLineChars="0"/>
              <w:jc w:val="center"/>
              <w:rPr>
                <w:rFonts w:cs="Times New Roman"/>
                <w:sz w:val="21"/>
                <w:szCs w:val="21"/>
              </w:rPr>
            </w:pPr>
          </w:p>
        </w:tc>
        <w:tc>
          <w:tcPr>
            <w:tcW w:w="378" w:type="pct"/>
            <w:vMerge w:val="continue"/>
            <w:noWrap/>
            <w:vAlign w:val="center"/>
          </w:tcPr>
          <w:p w14:paraId="5E891974">
            <w:pPr>
              <w:spacing w:line="240" w:lineRule="auto"/>
              <w:ind w:firstLine="0" w:firstLineChars="0"/>
              <w:jc w:val="center"/>
              <w:rPr>
                <w:rFonts w:cs="Times New Roman"/>
                <w:sz w:val="21"/>
                <w:szCs w:val="21"/>
              </w:rPr>
            </w:pPr>
          </w:p>
        </w:tc>
        <w:tc>
          <w:tcPr>
            <w:tcW w:w="328" w:type="pct"/>
            <w:vMerge w:val="continue"/>
            <w:vAlign w:val="center"/>
          </w:tcPr>
          <w:p w14:paraId="4CA2698E">
            <w:pPr>
              <w:spacing w:line="240" w:lineRule="auto"/>
              <w:ind w:firstLine="0" w:firstLineChars="0"/>
              <w:jc w:val="center"/>
              <w:rPr>
                <w:rFonts w:cs="Times New Roman"/>
                <w:sz w:val="21"/>
                <w:szCs w:val="21"/>
              </w:rPr>
            </w:pPr>
          </w:p>
        </w:tc>
        <w:tc>
          <w:tcPr>
            <w:tcW w:w="328" w:type="pct"/>
            <w:vMerge w:val="continue"/>
            <w:vAlign w:val="center"/>
          </w:tcPr>
          <w:p w14:paraId="0DB85471">
            <w:pPr>
              <w:spacing w:line="240" w:lineRule="auto"/>
              <w:ind w:firstLine="0" w:firstLineChars="0"/>
              <w:jc w:val="center"/>
              <w:rPr>
                <w:rFonts w:cs="Times New Roman"/>
                <w:sz w:val="21"/>
                <w:szCs w:val="21"/>
              </w:rPr>
            </w:pPr>
          </w:p>
        </w:tc>
        <w:tc>
          <w:tcPr>
            <w:tcW w:w="362" w:type="pct"/>
            <w:vMerge w:val="continue"/>
            <w:vAlign w:val="center"/>
          </w:tcPr>
          <w:p w14:paraId="738C1D15">
            <w:pPr>
              <w:spacing w:line="240" w:lineRule="auto"/>
              <w:ind w:firstLine="0" w:firstLineChars="0"/>
              <w:jc w:val="center"/>
              <w:rPr>
                <w:rFonts w:cs="Times New Roman"/>
                <w:sz w:val="21"/>
                <w:szCs w:val="21"/>
              </w:rPr>
            </w:pPr>
          </w:p>
        </w:tc>
        <w:tc>
          <w:tcPr>
            <w:tcW w:w="619" w:type="pct"/>
            <w:vMerge w:val="continue"/>
            <w:vAlign w:val="center"/>
          </w:tcPr>
          <w:p w14:paraId="6144AB02">
            <w:pPr>
              <w:spacing w:line="240" w:lineRule="auto"/>
              <w:ind w:firstLine="0" w:firstLineChars="0"/>
              <w:jc w:val="center"/>
              <w:rPr>
                <w:rFonts w:cs="Times New Roman"/>
                <w:sz w:val="21"/>
                <w:szCs w:val="21"/>
              </w:rPr>
            </w:pPr>
          </w:p>
        </w:tc>
        <w:tc>
          <w:tcPr>
            <w:tcW w:w="402" w:type="pct"/>
            <w:vMerge w:val="continue"/>
            <w:vAlign w:val="center"/>
          </w:tcPr>
          <w:p w14:paraId="226159A6">
            <w:pPr>
              <w:spacing w:line="240" w:lineRule="auto"/>
              <w:ind w:firstLine="0" w:firstLineChars="0"/>
              <w:jc w:val="center"/>
              <w:rPr>
                <w:rFonts w:cs="Times New Roman"/>
                <w:sz w:val="21"/>
                <w:szCs w:val="21"/>
              </w:rPr>
            </w:pPr>
          </w:p>
        </w:tc>
        <w:tc>
          <w:tcPr>
            <w:tcW w:w="636" w:type="pct"/>
            <w:vAlign w:val="center"/>
          </w:tcPr>
          <w:p w14:paraId="0BB8FAB1">
            <w:pPr>
              <w:spacing w:line="240" w:lineRule="auto"/>
              <w:ind w:firstLine="0" w:firstLineChars="0"/>
              <w:jc w:val="center"/>
              <w:rPr>
                <w:rFonts w:cs="Times New Roman"/>
                <w:sz w:val="21"/>
                <w:szCs w:val="21"/>
              </w:rPr>
            </w:pPr>
            <w:r>
              <w:rPr>
                <w:rFonts w:cs="Times New Roman"/>
                <w:sz w:val="21"/>
                <w:szCs w:val="21"/>
              </w:rPr>
              <w:t>非甲烷总烃</w:t>
            </w:r>
          </w:p>
        </w:tc>
        <w:tc>
          <w:tcPr>
            <w:tcW w:w="634" w:type="pct"/>
            <w:vAlign w:val="center"/>
          </w:tcPr>
          <w:p w14:paraId="5276136B">
            <w:pPr>
              <w:spacing w:line="240" w:lineRule="auto"/>
              <w:ind w:firstLine="0" w:firstLineChars="0"/>
              <w:jc w:val="center"/>
              <w:rPr>
                <w:rFonts w:cs="Times New Roman"/>
                <w:sz w:val="21"/>
                <w:szCs w:val="21"/>
              </w:rPr>
            </w:pPr>
            <w:r>
              <w:rPr>
                <w:rFonts w:cs="Times New Roman"/>
                <w:sz w:val="21"/>
                <w:szCs w:val="21"/>
              </w:rPr>
              <w:t>0.57</w:t>
            </w:r>
          </w:p>
        </w:tc>
      </w:tr>
      <w:tr w14:paraId="1395FBC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59" w:hRule="atLeast"/>
          <w:jc w:val="center"/>
        </w:trPr>
        <w:tc>
          <w:tcPr>
            <w:tcW w:w="515" w:type="pct"/>
            <w:vMerge w:val="continue"/>
            <w:vAlign w:val="center"/>
          </w:tcPr>
          <w:p w14:paraId="57BCE7F7">
            <w:pPr>
              <w:spacing w:line="240" w:lineRule="auto"/>
              <w:ind w:firstLine="0" w:firstLineChars="0"/>
              <w:jc w:val="center"/>
              <w:rPr>
                <w:rFonts w:cs="Times New Roman"/>
                <w:sz w:val="21"/>
                <w:szCs w:val="21"/>
              </w:rPr>
            </w:pPr>
          </w:p>
        </w:tc>
        <w:tc>
          <w:tcPr>
            <w:tcW w:w="420" w:type="pct"/>
            <w:vAlign w:val="center"/>
          </w:tcPr>
          <w:p w14:paraId="051BE32C">
            <w:pPr>
              <w:spacing w:line="240" w:lineRule="auto"/>
              <w:ind w:firstLine="0" w:firstLineChars="0"/>
              <w:jc w:val="center"/>
              <w:rPr>
                <w:rFonts w:cs="Times New Roman"/>
                <w:sz w:val="21"/>
                <w:szCs w:val="21"/>
              </w:rPr>
            </w:pPr>
            <w:r>
              <w:rPr>
                <w:rFonts w:cs="Times New Roman"/>
                <w:sz w:val="21"/>
                <w:szCs w:val="21"/>
              </w:rPr>
              <w:t>P2</w:t>
            </w:r>
          </w:p>
        </w:tc>
        <w:tc>
          <w:tcPr>
            <w:tcW w:w="378" w:type="pct"/>
            <w:noWrap/>
            <w:vAlign w:val="center"/>
          </w:tcPr>
          <w:p w14:paraId="19E6CCCE">
            <w:pPr>
              <w:spacing w:line="240" w:lineRule="auto"/>
              <w:ind w:firstLine="0" w:firstLineChars="0"/>
              <w:jc w:val="center"/>
              <w:rPr>
                <w:rFonts w:cs="Times New Roman"/>
                <w:sz w:val="21"/>
                <w:szCs w:val="21"/>
              </w:rPr>
            </w:pPr>
            <w:r>
              <w:rPr>
                <w:rFonts w:hint="eastAsia" w:cs="Times New Roman"/>
                <w:sz w:val="21"/>
                <w:szCs w:val="21"/>
              </w:rPr>
              <w:t>1250</w:t>
            </w:r>
          </w:p>
        </w:tc>
        <w:tc>
          <w:tcPr>
            <w:tcW w:w="378" w:type="pct"/>
            <w:noWrap/>
            <w:vAlign w:val="center"/>
          </w:tcPr>
          <w:p w14:paraId="464BA8B1">
            <w:pPr>
              <w:spacing w:line="240" w:lineRule="auto"/>
              <w:ind w:firstLine="0" w:firstLineChars="0"/>
              <w:jc w:val="center"/>
              <w:rPr>
                <w:rFonts w:cs="Times New Roman"/>
                <w:sz w:val="21"/>
                <w:szCs w:val="21"/>
              </w:rPr>
            </w:pPr>
            <w:r>
              <w:rPr>
                <w:rFonts w:hint="eastAsia" w:cs="Times New Roman"/>
                <w:sz w:val="21"/>
                <w:szCs w:val="21"/>
              </w:rPr>
              <w:t>2679</w:t>
            </w:r>
          </w:p>
        </w:tc>
        <w:tc>
          <w:tcPr>
            <w:tcW w:w="328" w:type="pct"/>
            <w:vAlign w:val="center"/>
          </w:tcPr>
          <w:p w14:paraId="5F936E6F">
            <w:pPr>
              <w:spacing w:line="240" w:lineRule="auto"/>
              <w:ind w:firstLine="0" w:firstLineChars="0"/>
              <w:jc w:val="center"/>
              <w:rPr>
                <w:rFonts w:cs="Times New Roman"/>
                <w:sz w:val="21"/>
                <w:szCs w:val="21"/>
              </w:rPr>
            </w:pPr>
            <w:r>
              <w:rPr>
                <w:rFonts w:cs="Times New Roman"/>
                <w:sz w:val="21"/>
                <w:szCs w:val="21"/>
              </w:rPr>
              <w:t>40</w:t>
            </w:r>
          </w:p>
        </w:tc>
        <w:tc>
          <w:tcPr>
            <w:tcW w:w="328" w:type="pct"/>
            <w:vAlign w:val="center"/>
          </w:tcPr>
          <w:p w14:paraId="360073E3">
            <w:pPr>
              <w:spacing w:line="240" w:lineRule="auto"/>
              <w:ind w:firstLine="0" w:firstLineChars="0"/>
              <w:jc w:val="center"/>
              <w:rPr>
                <w:rFonts w:cs="Times New Roman"/>
                <w:sz w:val="21"/>
                <w:szCs w:val="21"/>
              </w:rPr>
            </w:pPr>
            <w:r>
              <w:rPr>
                <w:rFonts w:cs="Times New Roman"/>
                <w:sz w:val="21"/>
                <w:szCs w:val="21"/>
              </w:rPr>
              <w:t>18</w:t>
            </w:r>
          </w:p>
        </w:tc>
        <w:tc>
          <w:tcPr>
            <w:tcW w:w="362" w:type="pct"/>
            <w:vAlign w:val="center"/>
          </w:tcPr>
          <w:p w14:paraId="4A6AA3F4">
            <w:pPr>
              <w:spacing w:line="240" w:lineRule="auto"/>
              <w:ind w:firstLine="0" w:firstLineChars="0"/>
              <w:jc w:val="center"/>
              <w:rPr>
                <w:rFonts w:cs="Times New Roman"/>
                <w:sz w:val="21"/>
                <w:szCs w:val="21"/>
              </w:rPr>
            </w:pPr>
            <w:r>
              <w:rPr>
                <w:rFonts w:cs="Times New Roman"/>
                <w:sz w:val="21"/>
                <w:szCs w:val="21"/>
              </w:rPr>
              <w:t>1.38</w:t>
            </w:r>
          </w:p>
        </w:tc>
        <w:tc>
          <w:tcPr>
            <w:tcW w:w="619" w:type="pct"/>
            <w:vAlign w:val="center"/>
          </w:tcPr>
          <w:p w14:paraId="7820B555">
            <w:pPr>
              <w:spacing w:line="240" w:lineRule="auto"/>
              <w:ind w:firstLine="0" w:firstLineChars="0"/>
              <w:jc w:val="center"/>
              <w:rPr>
                <w:rFonts w:cs="Times New Roman"/>
                <w:sz w:val="21"/>
                <w:szCs w:val="21"/>
              </w:rPr>
            </w:pPr>
            <w:r>
              <w:rPr>
                <w:rFonts w:cs="Times New Roman"/>
                <w:sz w:val="21"/>
                <w:szCs w:val="21"/>
              </w:rPr>
              <w:t>10.4</w:t>
            </w:r>
          </w:p>
        </w:tc>
        <w:tc>
          <w:tcPr>
            <w:tcW w:w="402" w:type="pct"/>
            <w:vAlign w:val="center"/>
          </w:tcPr>
          <w:p w14:paraId="19D97B16">
            <w:pPr>
              <w:spacing w:line="240" w:lineRule="auto"/>
              <w:ind w:firstLine="0" w:firstLineChars="0"/>
              <w:jc w:val="center"/>
              <w:rPr>
                <w:rFonts w:cs="Times New Roman"/>
                <w:sz w:val="21"/>
                <w:szCs w:val="21"/>
              </w:rPr>
            </w:pPr>
            <w:r>
              <w:rPr>
                <w:rFonts w:cs="Times New Roman"/>
                <w:sz w:val="21"/>
                <w:szCs w:val="21"/>
              </w:rPr>
              <w:t>25</w:t>
            </w:r>
          </w:p>
        </w:tc>
        <w:tc>
          <w:tcPr>
            <w:tcW w:w="636" w:type="pct"/>
            <w:vAlign w:val="center"/>
          </w:tcPr>
          <w:p w14:paraId="4753C28C">
            <w:pPr>
              <w:spacing w:line="240" w:lineRule="auto"/>
              <w:ind w:firstLine="0" w:firstLineChars="0"/>
              <w:jc w:val="center"/>
              <w:rPr>
                <w:rFonts w:cs="Times New Roman"/>
                <w:sz w:val="21"/>
                <w:szCs w:val="21"/>
              </w:rPr>
            </w:pPr>
            <w:r>
              <w:rPr>
                <w:rFonts w:cs="Times New Roman"/>
                <w:sz w:val="21"/>
                <w:szCs w:val="21"/>
              </w:rPr>
              <w:t>颗粒物</w:t>
            </w:r>
          </w:p>
        </w:tc>
        <w:tc>
          <w:tcPr>
            <w:tcW w:w="634" w:type="pct"/>
            <w:vAlign w:val="center"/>
          </w:tcPr>
          <w:p w14:paraId="735B609A">
            <w:pPr>
              <w:spacing w:line="240" w:lineRule="auto"/>
              <w:ind w:firstLine="0" w:firstLineChars="0"/>
              <w:jc w:val="center"/>
              <w:rPr>
                <w:rFonts w:cs="Times New Roman"/>
                <w:sz w:val="21"/>
                <w:szCs w:val="21"/>
              </w:rPr>
            </w:pPr>
            <w:r>
              <w:rPr>
                <w:rFonts w:cs="Times New Roman"/>
                <w:sz w:val="21"/>
                <w:szCs w:val="21"/>
              </w:rPr>
              <w:t>0.051</w:t>
            </w:r>
          </w:p>
        </w:tc>
      </w:tr>
      <w:tr w14:paraId="01F5C1F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13" w:hRule="atLeast"/>
          <w:jc w:val="center"/>
        </w:trPr>
        <w:tc>
          <w:tcPr>
            <w:tcW w:w="515" w:type="pct"/>
            <w:vMerge w:val="restart"/>
            <w:vAlign w:val="center"/>
          </w:tcPr>
          <w:p w14:paraId="7BE95A5B">
            <w:pPr>
              <w:spacing w:line="240" w:lineRule="auto"/>
              <w:ind w:firstLine="0" w:firstLineChars="0"/>
              <w:jc w:val="center"/>
              <w:rPr>
                <w:rFonts w:cs="Times New Roman"/>
                <w:sz w:val="21"/>
                <w:szCs w:val="21"/>
              </w:rPr>
            </w:pPr>
            <w:r>
              <w:rPr>
                <w:rFonts w:cs="Times New Roman"/>
                <w:sz w:val="21"/>
                <w:szCs w:val="21"/>
              </w:rPr>
              <w:t>BDO装置16万吨/年正丁烷精制改造项目</w:t>
            </w:r>
          </w:p>
        </w:tc>
        <w:tc>
          <w:tcPr>
            <w:tcW w:w="420" w:type="pct"/>
            <w:vMerge w:val="restart"/>
            <w:vAlign w:val="center"/>
          </w:tcPr>
          <w:p w14:paraId="423C5D6E">
            <w:pPr>
              <w:spacing w:line="240" w:lineRule="auto"/>
              <w:ind w:firstLine="0" w:firstLineChars="0"/>
              <w:jc w:val="center"/>
              <w:rPr>
                <w:rFonts w:cs="Times New Roman"/>
                <w:sz w:val="21"/>
                <w:szCs w:val="21"/>
              </w:rPr>
            </w:pPr>
            <w:r>
              <w:rPr>
                <w:rFonts w:cs="Times New Roman"/>
                <w:sz w:val="21"/>
                <w:szCs w:val="21"/>
              </w:rPr>
              <w:t>DA016</w:t>
            </w:r>
          </w:p>
        </w:tc>
        <w:tc>
          <w:tcPr>
            <w:tcW w:w="378" w:type="pct"/>
            <w:vMerge w:val="restart"/>
            <w:noWrap/>
            <w:vAlign w:val="center"/>
          </w:tcPr>
          <w:p w14:paraId="20D90EEB">
            <w:pPr>
              <w:spacing w:line="240" w:lineRule="auto"/>
              <w:ind w:firstLine="0" w:firstLineChars="0"/>
              <w:jc w:val="center"/>
              <w:rPr>
                <w:rFonts w:cs="Times New Roman"/>
                <w:sz w:val="21"/>
                <w:szCs w:val="21"/>
              </w:rPr>
            </w:pPr>
            <w:r>
              <w:rPr>
                <w:rFonts w:hint="eastAsia" w:cs="Times New Roman"/>
                <w:sz w:val="21"/>
                <w:szCs w:val="21"/>
              </w:rPr>
              <w:t>371</w:t>
            </w:r>
          </w:p>
        </w:tc>
        <w:tc>
          <w:tcPr>
            <w:tcW w:w="378" w:type="pct"/>
            <w:vMerge w:val="restart"/>
            <w:noWrap/>
            <w:vAlign w:val="center"/>
          </w:tcPr>
          <w:p w14:paraId="421E0B90">
            <w:pPr>
              <w:spacing w:line="240" w:lineRule="auto"/>
              <w:ind w:firstLine="0" w:firstLineChars="0"/>
              <w:jc w:val="center"/>
              <w:rPr>
                <w:rFonts w:cs="Times New Roman"/>
                <w:sz w:val="21"/>
                <w:szCs w:val="21"/>
              </w:rPr>
            </w:pPr>
            <w:r>
              <w:rPr>
                <w:rFonts w:hint="eastAsia" w:cs="Times New Roman"/>
                <w:sz w:val="21"/>
                <w:szCs w:val="21"/>
              </w:rPr>
              <w:t>3731</w:t>
            </w:r>
          </w:p>
        </w:tc>
        <w:tc>
          <w:tcPr>
            <w:tcW w:w="328" w:type="pct"/>
            <w:vMerge w:val="restart"/>
            <w:vAlign w:val="center"/>
          </w:tcPr>
          <w:p w14:paraId="15AE6403">
            <w:pPr>
              <w:spacing w:line="240" w:lineRule="auto"/>
              <w:ind w:firstLine="0" w:firstLineChars="0"/>
              <w:jc w:val="center"/>
              <w:rPr>
                <w:rFonts w:cs="Times New Roman"/>
                <w:sz w:val="21"/>
                <w:szCs w:val="21"/>
              </w:rPr>
            </w:pPr>
            <w:r>
              <w:rPr>
                <w:rFonts w:cs="Times New Roman"/>
                <w:sz w:val="21"/>
                <w:szCs w:val="21"/>
              </w:rPr>
              <w:t>58</w:t>
            </w:r>
          </w:p>
        </w:tc>
        <w:tc>
          <w:tcPr>
            <w:tcW w:w="328" w:type="pct"/>
            <w:vMerge w:val="restart"/>
            <w:vAlign w:val="center"/>
          </w:tcPr>
          <w:p w14:paraId="5E3F929E">
            <w:pPr>
              <w:spacing w:line="240" w:lineRule="auto"/>
              <w:ind w:firstLine="0" w:firstLineChars="0"/>
              <w:jc w:val="center"/>
              <w:rPr>
                <w:rFonts w:cs="Times New Roman"/>
                <w:sz w:val="21"/>
                <w:szCs w:val="21"/>
              </w:rPr>
            </w:pPr>
            <w:r>
              <w:rPr>
                <w:rFonts w:cs="Times New Roman"/>
                <w:sz w:val="21"/>
                <w:szCs w:val="21"/>
              </w:rPr>
              <w:t>20</w:t>
            </w:r>
          </w:p>
        </w:tc>
        <w:tc>
          <w:tcPr>
            <w:tcW w:w="362" w:type="pct"/>
            <w:vMerge w:val="restart"/>
            <w:vAlign w:val="center"/>
          </w:tcPr>
          <w:p w14:paraId="47E894D5">
            <w:pPr>
              <w:spacing w:line="240" w:lineRule="auto"/>
              <w:ind w:firstLine="0" w:firstLineChars="0"/>
              <w:jc w:val="center"/>
              <w:rPr>
                <w:rFonts w:cs="Times New Roman"/>
                <w:sz w:val="21"/>
                <w:szCs w:val="21"/>
              </w:rPr>
            </w:pPr>
            <w:r>
              <w:rPr>
                <w:rFonts w:cs="Times New Roman"/>
                <w:sz w:val="21"/>
                <w:szCs w:val="21"/>
              </w:rPr>
              <w:t>3.5</w:t>
            </w:r>
          </w:p>
        </w:tc>
        <w:tc>
          <w:tcPr>
            <w:tcW w:w="619" w:type="pct"/>
            <w:vMerge w:val="restart"/>
            <w:vAlign w:val="center"/>
          </w:tcPr>
          <w:p w14:paraId="40A29CA0">
            <w:pPr>
              <w:spacing w:line="240" w:lineRule="auto"/>
              <w:ind w:firstLine="0" w:firstLineChars="0"/>
              <w:jc w:val="center"/>
              <w:rPr>
                <w:rFonts w:cs="Times New Roman"/>
                <w:sz w:val="21"/>
                <w:szCs w:val="21"/>
              </w:rPr>
            </w:pPr>
            <w:r>
              <w:rPr>
                <w:rFonts w:cs="Times New Roman"/>
                <w:sz w:val="21"/>
                <w:szCs w:val="21"/>
              </w:rPr>
              <w:t>8.8</w:t>
            </w:r>
          </w:p>
        </w:tc>
        <w:tc>
          <w:tcPr>
            <w:tcW w:w="402" w:type="pct"/>
            <w:vMerge w:val="restart"/>
            <w:vAlign w:val="center"/>
          </w:tcPr>
          <w:p w14:paraId="395F7985">
            <w:pPr>
              <w:spacing w:line="240" w:lineRule="auto"/>
              <w:ind w:firstLine="0" w:firstLineChars="0"/>
              <w:jc w:val="center"/>
              <w:rPr>
                <w:rFonts w:cs="Times New Roman"/>
                <w:sz w:val="21"/>
                <w:szCs w:val="21"/>
              </w:rPr>
            </w:pPr>
            <w:r>
              <w:rPr>
                <w:rFonts w:cs="Times New Roman"/>
                <w:sz w:val="21"/>
                <w:szCs w:val="21"/>
              </w:rPr>
              <w:t>140</w:t>
            </w:r>
          </w:p>
        </w:tc>
        <w:tc>
          <w:tcPr>
            <w:tcW w:w="636" w:type="pct"/>
            <w:vAlign w:val="center"/>
          </w:tcPr>
          <w:p w14:paraId="1EC5C387">
            <w:pPr>
              <w:spacing w:line="240" w:lineRule="auto"/>
              <w:ind w:firstLine="0" w:firstLineChars="0"/>
              <w:jc w:val="center"/>
              <w:rPr>
                <w:rFonts w:cs="Times New Roman"/>
                <w:sz w:val="21"/>
                <w:szCs w:val="21"/>
              </w:rPr>
            </w:pPr>
            <w:r>
              <w:rPr>
                <w:rFonts w:cs="Times New Roman"/>
                <w:sz w:val="21"/>
                <w:szCs w:val="21"/>
              </w:rPr>
              <w:t>NOx</w:t>
            </w:r>
          </w:p>
        </w:tc>
        <w:tc>
          <w:tcPr>
            <w:tcW w:w="634" w:type="pct"/>
            <w:vAlign w:val="center"/>
          </w:tcPr>
          <w:p w14:paraId="23EACE36">
            <w:pPr>
              <w:spacing w:line="240" w:lineRule="auto"/>
              <w:ind w:firstLine="0" w:firstLineChars="0"/>
              <w:jc w:val="center"/>
              <w:rPr>
                <w:rFonts w:cs="Times New Roman"/>
                <w:sz w:val="21"/>
                <w:szCs w:val="21"/>
              </w:rPr>
            </w:pPr>
            <w:r>
              <w:rPr>
                <w:rFonts w:cs="Times New Roman"/>
                <w:sz w:val="21"/>
                <w:szCs w:val="21"/>
              </w:rPr>
              <w:t>2.45</w:t>
            </w:r>
          </w:p>
        </w:tc>
      </w:tr>
      <w:tr w14:paraId="69A205A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12" w:hRule="atLeast"/>
          <w:jc w:val="center"/>
        </w:trPr>
        <w:tc>
          <w:tcPr>
            <w:tcW w:w="515" w:type="pct"/>
            <w:vMerge w:val="continue"/>
            <w:vAlign w:val="center"/>
          </w:tcPr>
          <w:p w14:paraId="4C1FCE9E">
            <w:pPr>
              <w:spacing w:line="240" w:lineRule="auto"/>
              <w:ind w:firstLine="0" w:firstLineChars="0"/>
              <w:jc w:val="center"/>
              <w:rPr>
                <w:rFonts w:cs="Times New Roman"/>
                <w:sz w:val="21"/>
                <w:szCs w:val="21"/>
              </w:rPr>
            </w:pPr>
          </w:p>
        </w:tc>
        <w:tc>
          <w:tcPr>
            <w:tcW w:w="420" w:type="pct"/>
            <w:vMerge w:val="continue"/>
            <w:vAlign w:val="center"/>
          </w:tcPr>
          <w:p w14:paraId="7B4656B8">
            <w:pPr>
              <w:spacing w:line="240" w:lineRule="auto"/>
              <w:ind w:firstLine="0" w:firstLineChars="0"/>
              <w:jc w:val="center"/>
              <w:rPr>
                <w:rFonts w:cs="Times New Roman"/>
                <w:sz w:val="21"/>
                <w:szCs w:val="21"/>
              </w:rPr>
            </w:pPr>
          </w:p>
        </w:tc>
        <w:tc>
          <w:tcPr>
            <w:tcW w:w="378" w:type="pct"/>
            <w:vMerge w:val="continue"/>
            <w:noWrap/>
            <w:vAlign w:val="center"/>
          </w:tcPr>
          <w:p w14:paraId="5479C116">
            <w:pPr>
              <w:spacing w:line="240" w:lineRule="auto"/>
              <w:ind w:firstLine="0" w:firstLineChars="0"/>
              <w:jc w:val="center"/>
              <w:rPr>
                <w:rFonts w:cs="Times New Roman"/>
                <w:sz w:val="21"/>
                <w:szCs w:val="21"/>
              </w:rPr>
            </w:pPr>
          </w:p>
        </w:tc>
        <w:tc>
          <w:tcPr>
            <w:tcW w:w="378" w:type="pct"/>
            <w:vMerge w:val="continue"/>
            <w:noWrap/>
            <w:vAlign w:val="center"/>
          </w:tcPr>
          <w:p w14:paraId="5DF146BA">
            <w:pPr>
              <w:spacing w:line="240" w:lineRule="auto"/>
              <w:ind w:firstLine="0" w:firstLineChars="0"/>
              <w:jc w:val="center"/>
              <w:rPr>
                <w:rFonts w:cs="Times New Roman"/>
                <w:sz w:val="21"/>
                <w:szCs w:val="21"/>
              </w:rPr>
            </w:pPr>
          </w:p>
        </w:tc>
        <w:tc>
          <w:tcPr>
            <w:tcW w:w="328" w:type="pct"/>
            <w:vMerge w:val="continue"/>
            <w:vAlign w:val="center"/>
          </w:tcPr>
          <w:p w14:paraId="0C333054">
            <w:pPr>
              <w:spacing w:line="240" w:lineRule="auto"/>
              <w:ind w:firstLine="0" w:firstLineChars="0"/>
              <w:jc w:val="center"/>
              <w:rPr>
                <w:rFonts w:cs="Times New Roman"/>
                <w:sz w:val="21"/>
                <w:szCs w:val="21"/>
              </w:rPr>
            </w:pPr>
          </w:p>
        </w:tc>
        <w:tc>
          <w:tcPr>
            <w:tcW w:w="328" w:type="pct"/>
            <w:vMerge w:val="continue"/>
            <w:vAlign w:val="center"/>
          </w:tcPr>
          <w:p w14:paraId="22D1C96E">
            <w:pPr>
              <w:spacing w:line="240" w:lineRule="auto"/>
              <w:ind w:firstLine="0" w:firstLineChars="0"/>
              <w:jc w:val="center"/>
              <w:rPr>
                <w:rFonts w:cs="Times New Roman"/>
                <w:sz w:val="21"/>
                <w:szCs w:val="21"/>
              </w:rPr>
            </w:pPr>
          </w:p>
        </w:tc>
        <w:tc>
          <w:tcPr>
            <w:tcW w:w="362" w:type="pct"/>
            <w:vMerge w:val="continue"/>
            <w:vAlign w:val="center"/>
          </w:tcPr>
          <w:p w14:paraId="65293C4D">
            <w:pPr>
              <w:spacing w:line="240" w:lineRule="auto"/>
              <w:ind w:firstLine="0" w:firstLineChars="0"/>
              <w:jc w:val="center"/>
              <w:rPr>
                <w:rFonts w:cs="Times New Roman"/>
                <w:sz w:val="21"/>
                <w:szCs w:val="21"/>
              </w:rPr>
            </w:pPr>
          </w:p>
        </w:tc>
        <w:tc>
          <w:tcPr>
            <w:tcW w:w="619" w:type="pct"/>
            <w:vMerge w:val="continue"/>
            <w:vAlign w:val="center"/>
          </w:tcPr>
          <w:p w14:paraId="79FB50C7">
            <w:pPr>
              <w:spacing w:line="240" w:lineRule="auto"/>
              <w:ind w:firstLine="0" w:firstLineChars="0"/>
              <w:jc w:val="center"/>
              <w:rPr>
                <w:rFonts w:cs="Times New Roman"/>
                <w:sz w:val="21"/>
                <w:szCs w:val="21"/>
              </w:rPr>
            </w:pPr>
          </w:p>
        </w:tc>
        <w:tc>
          <w:tcPr>
            <w:tcW w:w="402" w:type="pct"/>
            <w:vMerge w:val="continue"/>
            <w:vAlign w:val="center"/>
          </w:tcPr>
          <w:p w14:paraId="3956D755">
            <w:pPr>
              <w:spacing w:line="240" w:lineRule="auto"/>
              <w:ind w:firstLine="0" w:firstLineChars="0"/>
              <w:jc w:val="center"/>
              <w:rPr>
                <w:rFonts w:cs="Times New Roman"/>
                <w:sz w:val="21"/>
                <w:szCs w:val="21"/>
              </w:rPr>
            </w:pPr>
          </w:p>
        </w:tc>
        <w:tc>
          <w:tcPr>
            <w:tcW w:w="636" w:type="pct"/>
            <w:vAlign w:val="center"/>
          </w:tcPr>
          <w:p w14:paraId="538FA73A">
            <w:pPr>
              <w:spacing w:line="240" w:lineRule="auto"/>
              <w:ind w:firstLine="0" w:firstLineChars="0"/>
              <w:jc w:val="center"/>
              <w:rPr>
                <w:rFonts w:cs="Times New Roman"/>
                <w:sz w:val="21"/>
                <w:szCs w:val="21"/>
              </w:rPr>
            </w:pPr>
            <w:r>
              <w:rPr>
                <w:rFonts w:cs="Times New Roman"/>
                <w:sz w:val="21"/>
                <w:szCs w:val="21"/>
              </w:rPr>
              <w:t>SO</w:t>
            </w:r>
            <w:r>
              <w:rPr>
                <w:rFonts w:cs="Times New Roman"/>
                <w:sz w:val="21"/>
                <w:szCs w:val="21"/>
                <w:vertAlign w:val="subscript"/>
              </w:rPr>
              <w:t>2</w:t>
            </w:r>
          </w:p>
        </w:tc>
        <w:tc>
          <w:tcPr>
            <w:tcW w:w="634" w:type="pct"/>
            <w:vAlign w:val="center"/>
          </w:tcPr>
          <w:p w14:paraId="490F439F">
            <w:pPr>
              <w:spacing w:line="240" w:lineRule="auto"/>
              <w:ind w:firstLine="0" w:firstLineChars="0"/>
              <w:jc w:val="center"/>
              <w:rPr>
                <w:rFonts w:cs="Times New Roman"/>
                <w:sz w:val="21"/>
                <w:szCs w:val="21"/>
              </w:rPr>
            </w:pPr>
            <w:r>
              <w:rPr>
                <w:rFonts w:cs="Times New Roman"/>
                <w:sz w:val="21"/>
                <w:szCs w:val="21"/>
              </w:rPr>
              <w:t>0.174</w:t>
            </w:r>
          </w:p>
        </w:tc>
      </w:tr>
      <w:tr w14:paraId="360BFC0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12" w:hRule="atLeast"/>
          <w:jc w:val="center"/>
        </w:trPr>
        <w:tc>
          <w:tcPr>
            <w:tcW w:w="515" w:type="pct"/>
            <w:vMerge w:val="continue"/>
            <w:vAlign w:val="center"/>
          </w:tcPr>
          <w:p w14:paraId="07BF97CF">
            <w:pPr>
              <w:spacing w:line="240" w:lineRule="auto"/>
              <w:ind w:firstLine="0" w:firstLineChars="0"/>
              <w:jc w:val="center"/>
              <w:rPr>
                <w:rFonts w:cs="Times New Roman"/>
                <w:sz w:val="21"/>
                <w:szCs w:val="21"/>
              </w:rPr>
            </w:pPr>
          </w:p>
        </w:tc>
        <w:tc>
          <w:tcPr>
            <w:tcW w:w="420" w:type="pct"/>
            <w:vMerge w:val="continue"/>
            <w:vAlign w:val="center"/>
          </w:tcPr>
          <w:p w14:paraId="5C2FA641">
            <w:pPr>
              <w:spacing w:line="240" w:lineRule="auto"/>
              <w:ind w:firstLine="0" w:firstLineChars="0"/>
              <w:jc w:val="center"/>
              <w:rPr>
                <w:rFonts w:cs="Times New Roman"/>
                <w:sz w:val="21"/>
                <w:szCs w:val="21"/>
              </w:rPr>
            </w:pPr>
          </w:p>
        </w:tc>
        <w:tc>
          <w:tcPr>
            <w:tcW w:w="378" w:type="pct"/>
            <w:vMerge w:val="continue"/>
            <w:noWrap/>
            <w:vAlign w:val="center"/>
          </w:tcPr>
          <w:p w14:paraId="2B0A0573">
            <w:pPr>
              <w:spacing w:line="240" w:lineRule="auto"/>
              <w:ind w:firstLine="0" w:firstLineChars="0"/>
              <w:jc w:val="center"/>
              <w:rPr>
                <w:rFonts w:cs="Times New Roman"/>
                <w:sz w:val="21"/>
                <w:szCs w:val="21"/>
              </w:rPr>
            </w:pPr>
          </w:p>
        </w:tc>
        <w:tc>
          <w:tcPr>
            <w:tcW w:w="378" w:type="pct"/>
            <w:vMerge w:val="continue"/>
            <w:noWrap/>
            <w:vAlign w:val="center"/>
          </w:tcPr>
          <w:p w14:paraId="3A7FCD97">
            <w:pPr>
              <w:spacing w:line="240" w:lineRule="auto"/>
              <w:ind w:firstLine="0" w:firstLineChars="0"/>
              <w:jc w:val="center"/>
              <w:rPr>
                <w:rFonts w:cs="Times New Roman"/>
                <w:sz w:val="21"/>
                <w:szCs w:val="21"/>
              </w:rPr>
            </w:pPr>
          </w:p>
        </w:tc>
        <w:tc>
          <w:tcPr>
            <w:tcW w:w="328" w:type="pct"/>
            <w:vMerge w:val="continue"/>
            <w:vAlign w:val="center"/>
          </w:tcPr>
          <w:p w14:paraId="53FEF844">
            <w:pPr>
              <w:spacing w:line="240" w:lineRule="auto"/>
              <w:ind w:firstLine="0" w:firstLineChars="0"/>
              <w:jc w:val="center"/>
              <w:rPr>
                <w:rFonts w:cs="Times New Roman"/>
                <w:sz w:val="21"/>
                <w:szCs w:val="21"/>
              </w:rPr>
            </w:pPr>
          </w:p>
        </w:tc>
        <w:tc>
          <w:tcPr>
            <w:tcW w:w="328" w:type="pct"/>
            <w:vMerge w:val="continue"/>
            <w:vAlign w:val="center"/>
          </w:tcPr>
          <w:p w14:paraId="77871D72">
            <w:pPr>
              <w:spacing w:line="240" w:lineRule="auto"/>
              <w:ind w:firstLine="0" w:firstLineChars="0"/>
              <w:jc w:val="center"/>
              <w:rPr>
                <w:rFonts w:cs="Times New Roman"/>
                <w:sz w:val="21"/>
                <w:szCs w:val="21"/>
              </w:rPr>
            </w:pPr>
          </w:p>
        </w:tc>
        <w:tc>
          <w:tcPr>
            <w:tcW w:w="362" w:type="pct"/>
            <w:vMerge w:val="continue"/>
            <w:vAlign w:val="center"/>
          </w:tcPr>
          <w:p w14:paraId="158188F7">
            <w:pPr>
              <w:spacing w:line="240" w:lineRule="auto"/>
              <w:ind w:firstLine="0" w:firstLineChars="0"/>
              <w:jc w:val="center"/>
              <w:rPr>
                <w:rFonts w:cs="Times New Roman"/>
                <w:sz w:val="21"/>
                <w:szCs w:val="21"/>
              </w:rPr>
            </w:pPr>
          </w:p>
        </w:tc>
        <w:tc>
          <w:tcPr>
            <w:tcW w:w="619" w:type="pct"/>
            <w:vMerge w:val="continue"/>
            <w:vAlign w:val="center"/>
          </w:tcPr>
          <w:p w14:paraId="25702A99">
            <w:pPr>
              <w:spacing w:line="240" w:lineRule="auto"/>
              <w:ind w:firstLine="0" w:firstLineChars="0"/>
              <w:jc w:val="center"/>
              <w:rPr>
                <w:rFonts w:cs="Times New Roman"/>
                <w:sz w:val="21"/>
                <w:szCs w:val="21"/>
              </w:rPr>
            </w:pPr>
          </w:p>
        </w:tc>
        <w:tc>
          <w:tcPr>
            <w:tcW w:w="402" w:type="pct"/>
            <w:vMerge w:val="continue"/>
            <w:vAlign w:val="center"/>
          </w:tcPr>
          <w:p w14:paraId="5B1EF244">
            <w:pPr>
              <w:spacing w:line="240" w:lineRule="auto"/>
              <w:ind w:firstLine="0" w:firstLineChars="0"/>
              <w:jc w:val="center"/>
              <w:rPr>
                <w:rFonts w:cs="Times New Roman"/>
                <w:sz w:val="21"/>
                <w:szCs w:val="21"/>
              </w:rPr>
            </w:pPr>
          </w:p>
        </w:tc>
        <w:tc>
          <w:tcPr>
            <w:tcW w:w="636" w:type="pct"/>
            <w:vAlign w:val="center"/>
          </w:tcPr>
          <w:p w14:paraId="4D410DDE">
            <w:pPr>
              <w:spacing w:line="240" w:lineRule="auto"/>
              <w:ind w:firstLine="0" w:firstLineChars="0"/>
              <w:jc w:val="center"/>
              <w:rPr>
                <w:rFonts w:cs="Times New Roman"/>
                <w:sz w:val="21"/>
                <w:szCs w:val="21"/>
              </w:rPr>
            </w:pPr>
            <w:r>
              <w:rPr>
                <w:rFonts w:cs="Times New Roman"/>
                <w:sz w:val="21"/>
                <w:szCs w:val="21"/>
              </w:rPr>
              <w:t>颗粒物</w:t>
            </w:r>
          </w:p>
        </w:tc>
        <w:tc>
          <w:tcPr>
            <w:tcW w:w="634" w:type="pct"/>
            <w:vAlign w:val="center"/>
          </w:tcPr>
          <w:p w14:paraId="53BDDE74">
            <w:pPr>
              <w:spacing w:line="240" w:lineRule="auto"/>
              <w:ind w:firstLine="0" w:firstLineChars="0"/>
              <w:jc w:val="center"/>
              <w:rPr>
                <w:rFonts w:cs="Times New Roman"/>
                <w:sz w:val="21"/>
                <w:szCs w:val="21"/>
              </w:rPr>
            </w:pPr>
            <w:r>
              <w:rPr>
                <w:rFonts w:cs="Times New Roman"/>
                <w:sz w:val="21"/>
                <w:szCs w:val="21"/>
              </w:rPr>
              <w:t>0.154</w:t>
            </w:r>
          </w:p>
        </w:tc>
      </w:tr>
      <w:tr w14:paraId="782E412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12" w:hRule="atLeast"/>
          <w:jc w:val="center"/>
        </w:trPr>
        <w:tc>
          <w:tcPr>
            <w:tcW w:w="515" w:type="pct"/>
            <w:vMerge w:val="continue"/>
            <w:vAlign w:val="center"/>
          </w:tcPr>
          <w:p w14:paraId="04D17EDB">
            <w:pPr>
              <w:spacing w:line="240" w:lineRule="auto"/>
              <w:ind w:firstLine="0" w:firstLineChars="0"/>
              <w:jc w:val="center"/>
              <w:rPr>
                <w:rFonts w:cs="Times New Roman"/>
                <w:sz w:val="21"/>
                <w:szCs w:val="21"/>
              </w:rPr>
            </w:pPr>
          </w:p>
        </w:tc>
        <w:tc>
          <w:tcPr>
            <w:tcW w:w="420" w:type="pct"/>
            <w:vMerge w:val="continue"/>
            <w:vAlign w:val="center"/>
          </w:tcPr>
          <w:p w14:paraId="73FC3BE5">
            <w:pPr>
              <w:spacing w:line="240" w:lineRule="auto"/>
              <w:ind w:firstLine="0" w:firstLineChars="0"/>
              <w:jc w:val="center"/>
              <w:rPr>
                <w:rFonts w:cs="Times New Roman"/>
                <w:sz w:val="21"/>
                <w:szCs w:val="21"/>
              </w:rPr>
            </w:pPr>
          </w:p>
        </w:tc>
        <w:tc>
          <w:tcPr>
            <w:tcW w:w="378" w:type="pct"/>
            <w:vMerge w:val="continue"/>
            <w:noWrap/>
            <w:vAlign w:val="center"/>
          </w:tcPr>
          <w:p w14:paraId="2E92C411">
            <w:pPr>
              <w:spacing w:line="240" w:lineRule="auto"/>
              <w:ind w:firstLine="0" w:firstLineChars="0"/>
              <w:jc w:val="center"/>
              <w:rPr>
                <w:rFonts w:cs="Times New Roman"/>
                <w:sz w:val="21"/>
                <w:szCs w:val="21"/>
              </w:rPr>
            </w:pPr>
          </w:p>
        </w:tc>
        <w:tc>
          <w:tcPr>
            <w:tcW w:w="378" w:type="pct"/>
            <w:vMerge w:val="continue"/>
            <w:noWrap/>
            <w:vAlign w:val="center"/>
          </w:tcPr>
          <w:p w14:paraId="4F788E07">
            <w:pPr>
              <w:spacing w:line="240" w:lineRule="auto"/>
              <w:ind w:firstLine="0" w:firstLineChars="0"/>
              <w:jc w:val="center"/>
              <w:rPr>
                <w:rFonts w:cs="Times New Roman"/>
                <w:sz w:val="21"/>
                <w:szCs w:val="21"/>
              </w:rPr>
            </w:pPr>
          </w:p>
        </w:tc>
        <w:tc>
          <w:tcPr>
            <w:tcW w:w="328" w:type="pct"/>
            <w:vMerge w:val="continue"/>
            <w:vAlign w:val="center"/>
          </w:tcPr>
          <w:p w14:paraId="5EED71D1">
            <w:pPr>
              <w:spacing w:line="240" w:lineRule="auto"/>
              <w:ind w:firstLine="0" w:firstLineChars="0"/>
              <w:jc w:val="center"/>
              <w:rPr>
                <w:rFonts w:cs="Times New Roman"/>
                <w:sz w:val="21"/>
                <w:szCs w:val="21"/>
              </w:rPr>
            </w:pPr>
          </w:p>
        </w:tc>
        <w:tc>
          <w:tcPr>
            <w:tcW w:w="328" w:type="pct"/>
            <w:vMerge w:val="continue"/>
            <w:vAlign w:val="center"/>
          </w:tcPr>
          <w:p w14:paraId="56343F82">
            <w:pPr>
              <w:spacing w:line="240" w:lineRule="auto"/>
              <w:ind w:firstLine="0" w:firstLineChars="0"/>
              <w:jc w:val="center"/>
              <w:rPr>
                <w:rFonts w:cs="Times New Roman"/>
                <w:sz w:val="21"/>
                <w:szCs w:val="21"/>
              </w:rPr>
            </w:pPr>
          </w:p>
        </w:tc>
        <w:tc>
          <w:tcPr>
            <w:tcW w:w="362" w:type="pct"/>
            <w:vMerge w:val="continue"/>
            <w:vAlign w:val="center"/>
          </w:tcPr>
          <w:p w14:paraId="2D753D3D">
            <w:pPr>
              <w:spacing w:line="240" w:lineRule="auto"/>
              <w:ind w:firstLine="0" w:firstLineChars="0"/>
              <w:jc w:val="center"/>
              <w:rPr>
                <w:rFonts w:cs="Times New Roman"/>
                <w:sz w:val="21"/>
                <w:szCs w:val="21"/>
              </w:rPr>
            </w:pPr>
          </w:p>
        </w:tc>
        <w:tc>
          <w:tcPr>
            <w:tcW w:w="619" w:type="pct"/>
            <w:vMerge w:val="continue"/>
            <w:vAlign w:val="center"/>
          </w:tcPr>
          <w:p w14:paraId="05BB0CEE">
            <w:pPr>
              <w:spacing w:line="240" w:lineRule="auto"/>
              <w:ind w:firstLine="0" w:firstLineChars="0"/>
              <w:jc w:val="center"/>
              <w:rPr>
                <w:rFonts w:cs="Times New Roman"/>
                <w:sz w:val="21"/>
                <w:szCs w:val="21"/>
              </w:rPr>
            </w:pPr>
          </w:p>
        </w:tc>
        <w:tc>
          <w:tcPr>
            <w:tcW w:w="402" w:type="pct"/>
            <w:vMerge w:val="continue"/>
            <w:vAlign w:val="center"/>
          </w:tcPr>
          <w:p w14:paraId="73EBA9AD">
            <w:pPr>
              <w:spacing w:line="240" w:lineRule="auto"/>
              <w:ind w:firstLine="0" w:firstLineChars="0"/>
              <w:jc w:val="center"/>
              <w:rPr>
                <w:rFonts w:cs="Times New Roman"/>
                <w:sz w:val="21"/>
                <w:szCs w:val="21"/>
              </w:rPr>
            </w:pPr>
          </w:p>
        </w:tc>
        <w:tc>
          <w:tcPr>
            <w:tcW w:w="636" w:type="pct"/>
            <w:vAlign w:val="center"/>
          </w:tcPr>
          <w:p w14:paraId="32D939ED">
            <w:pPr>
              <w:spacing w:line="240" w:lineRule="auto"/>
              <w:ind w:firstLine="0" w:firstLineChars="0"/>
              <w:jc w:val="center"/>
              <w:rPr>
                <w:rFonts w:cs="Times New Roman"/>
                <w:sz w:val="21"/>
                <w:szCs w:val="21"/>
              </w:rPr>
            </w:pPr>
            <w:r>
              <w:rPr>
                <w:rFonts w:cs="Times New Roman"/>
                <w:sz w:val="21"/>
                <w:szCs w:val="21"/>
              </w:rPr>
              <w:t>非甲烷总烃</w:t>
            </w:r>
          </w:p>
        </w:tc>
        <w:tc>
          <w:tcPr>
            <w:tcW w:w="634" w:type="pct"/>
            <w:vAlign w:val="center"/>
          </w:tcPr>
          <w:p w14:paraId="528FF81D">
            <w:pPr>
              <w:spacing w:line="240" w:lineRule="auto"/>
              <w:ind w:firstLine="0" w:firstLineChars="0"/>
              <w:jc w:val="center"/>
              <w:rPr>
                <w:rFonts w:cs="Times New Roman"/>
                <w:sz w:val="21"/>
                <w:szCs w:val="21"/>
              </w:rPr>
            </w:pPr>
            <w:r>
              <w:rPr>
                <w:rFonts w:cs="Times New Roman"/>
                <w:sz w:val="21"/>
                <w:szCs w:val="21"/>
              </w:rPr>
              <w:t>4.605</w:t>
            </w:r>
          </w:p>
        </w:tc>
      </w:tr>
      <w:tr w14:paraId="3DE0AC6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12" w:hRule="atLeast"/>
          <w:jc w:val="center"/>
        </w:trPr>
        <w:tc>
          <w:tcPr>
            <w:tcW w:w="515" w:type="pct"/>
            <w:vMerge w:val="restart"/>
            <w:vAlign w:val="center"/>
          </w:tcPr>
          <w:p w14:paraId="21868675">
            <w:pPr>
              <w:spacing w:line="240" w:lineRule="auto"/>
              <w:ind w:firstLine="0" w:firstLineChars="0"/>
              <w:jc w:val="center"/>
              <w:rPr>
                <w:rFonts w:cs="Times New Roman"/>
                <w:sz w:val="21"/>
                <w:szCs w:val="21"/>
              </w:rPr>
            </w:pPr>
            <w:r>
              <w:rPr>
                <w:sz w:val="21"/>
                <w:szCs w:val="21"/>
              </w:rPr>
              <w:t>奥克化学乙氧基化装置技术改造及配套工程项目</w:t>
            </w:r>
          </w:p>
        </w:tc>
        <w:tc>
          <w:tcPr>
            <w:tcW w:w="420" w:type="pct"/>
            <w:vAlign w:val="center"/>
          </w:tcPr>
          <w:p w14:paraId="40E0F1C6">
            <w:pPr>
              <w:spacing w:line="240" w:lineRule="auto"/>
              <w:ind w:firstLine="0" w:firstLineChars="0"/>
              <w:jc w:val="center"/>
              <w:rPr>
                <w:rFonts w:cs="Times New Roman"/>
                <w:sz w:val="21"/>
                <w:szCs w:val="21"/>
              </w:rPr>
            </w:pPr>
            <w:r>
              <w:rPr>
                <w:kern w:val="0"/>
                <w:sz w:val="21"/>
                <w:szCs w:val="21"/>
              </w:rPr>
              <w:t>FQ-4#</w:t>
            </w:r>
          </w:p>
        </w:tc>
        <w:tc>
          <w:tcPr>
            <w:tcW w:w="378" w:type="pct"/>
            <w:noWrap/>
            <w:vAlign w:val="center"/>
          </w:tcPr>
          <w:p w14:paraId="10A80669">
            <w:pPr>
              <w:spacing w:line="240" w:lineRule="auto"/>
              <w:ind w:firstLine="0" w:firstLineChars="0"/>
              <w:jc w:val="center"/>
              <w:rPr>
                <w:rFonts w:cs="Times New Roman"/>
                <w:sz w:val="21"/>
                <w:szCs w:val="21"/>
              </w:rPr>
            </w:pPr>
            <w:r>
              <w:rPr>
                <w:rFonts w:hint="eastAsia" w:cs="Times New Roman"/>
                <w:sz w:val="21"/>
                <w:szCs w:val="21"/>
              </w:rPr>
              <w:t>3872</w:t>
            </w:r>
          </w:p>
        </w:tc>
        <w:tc>
          <w:tcPr>
            <w:tcW w:w="378" w:type="pct"/>
            <w:noWrap/>
            <w:vAlign w:val="center"/>
          </w:tcPr>
          <w:p w14:paraId="190A9694">
            <w:pPr>
              <w:spacing w:line="240" w:lineRule="auto"/>
              <w:ind w:firstLine="0" w:firstLineChars="0"/>
              <w:jc w:val="center"/>
              <w:rPr>
                <w:rFonts w:cs="Times New Roman"/>
                <w:sz w:val="21"/>
                <w:szCs w:val="21"/>
              </w:rPr>
            </w:pPr>
            <w:r>
              <w:rPr>
                <w:rFonts w:hint="eastAsia" w:cs="Times New Roman"/>
                <w:sz w:val="21"/>
                <w:szCs w:val="21"/>
              </w:rPr>
              <w:t>525</w:t>
            </w:r>
          </w:p>
        </w:tc>
        <w:tc>
          <w:tcPr>
            <w:tcW w:w="328" w:type="pct"/>
            <w:vAlign w:val="center"/>
          </w:tcPr>
          <w:p w14:paraId="463F7A97">
            <w:pPr>
              <w:spacing w:line="240" w:lineRule="auto"/>
              <w:ind w:firstLine="0" w:firstLineChars="0"/>
              <w:jc w:val="center"/>
              <w:rPr>
                <w:rFonts w:cs="Times New Roman"/>
                <w:sz w:val="21"/>
                <w:szCs w:val="21"/>
              </w:rPr>
            </w:pPr>
            <w:r>
              <w:rPr>
                <w:kern w:val="0"/>
                <w:sz w:val="21"/>
                <w:szCs w:val="21"/>
              </w:rPr>
              <w:t>20</w:t>
            </w:r>
          </w:p>
        </w:tc>
        <w:tc>
          <w:tcPr>
            <w:tcW w:w="328" w:type="pct"/>
            <w:vAlign w:val="center"/>
          </w:tcPr>
          <w:p w14:paraId="0C4ECFFF">
            <w:pPr>
              <w:spacing w:line="240" w:lineRule="auto"/>
              <w:ind w:firstLine="0" w:firstLineChars="0"/>
              <w:jc w:val="center"/>
              <w:rPr>
                <w:rFonts w:cs="Times New Roman"/>
                <w:sz w:val="21"/>
                <w:szCs w:val="21"/>
              </w:rPr>
            </w:pPr>
            <w:r>
              <w:rPr>
                <w:rFonts w:cs="Times New Roman"/>
                <w:sz w:val="21"/>
                <w:szCs w:val="21"/>
              </w:rPr>
              <w:t>3</w:t>
            </w:r>
          </w:p>
        </w:tc>
        <w:tc>
          <w:tcPr>
            <w:tcW w:w="362" w:type="pct"/>
            <w:vAlign w:val="center"/>
          </w:tcPr>
          <w:p w14:paraId="468E14A5">
            <w:pPr>
              <w:spacing w:line="240" w:lineRule="auto"/>
              <w:ind w:firstLine="0" w:firstLineChars="0"/>
              <w:jc w:val="center"/>
              <w:rPr>
                <w:rFonts w:cs="Times New Roman"/>
                <w:sz w:val="21"/>
                <w:szCs w:val="21"/>
              </w:rPr>
            </w:pPr>
            <w:r>
              <w:rPr>
                <w:sz w:val="21"/>
                <w:szCs w:val="21"/>
              </w:rPr>
              <w:t>0.45</w:t>
            </w:r>
          </w:p>
        </w:tc>
        <w:tc>
          <w:tcPr>
            <w:tcW w:w="619" w:type="pct"/>
            <w:vAlign w:val="center"/>
          </w:tcPr>
          <w:p w14:paraId="53BAE1D2">
            <w:pPr>
              <w:spacing w:line="240" w:lineRule="auto"/>
              <w:ind w:firstLine="0" w:firstLineChars="0"/>
              <w:jc w:val="center"/>
              <w:rPr>
                <w:rFonts w:cs="Times New Roman"/>
                <w:sz w:val="21"/>
                <w:szCs w:val="21"/>
              </w:rPr>
            </w:pPr>
            <w:r>
              <w:rPr>
                <w:sz w:val="21"/>
                <w:szCs w:val="21"/>
              </w:rPr>
              <w:t>13.97</w:t>
            </w:r>
          </w:p>
        </w:tc>
        <w:tc>
          <w:tcPr>
            <w:tcW w:w="402" w:type="pct"/>
            <w:vAlign w:val="center"/>
          </w:tcPr>
          <w:p w14:paraId="43761400">
            <w:pPr>
              <w:spacing w:line="240" w:lineRule="auto"/>
              <w:ind w:firstLine="0" w:firstLineChars="0"/>
              <w:jc w:val="center"/>
              <w:rPr>
                <w:rFonts w:cs="Times New Roman"/>
                <w:sz w:val="21"/>
                <w:szCs w:val="21"/>
              </w:rPr>
            </w:pPr>
            <w:r>
              <w:rPr>
                <w:sz w:val="21"/>
                <w:szCs w:val="21"/>
              </w:rPr>
              <w:t>80</w:t>
            </w:r>
          </w:p>
        </w:tc>
        <w:tc>
          <w:tcPr>
            <w:tcW w:w="636" w:type="pct"/>
            <w:vAlign w:val="center"/>
          </w:tcPr>
          <w:p w14:paraId="23EA0E42">
            <w:pPr>
              <w:spacing w:line="240" w:lineRule="auto"/>
              <w:ind w:firstLine="0" w:firstLineChars="0"/>
              <w:jc w:val="center"/>
              <w:rPr>
                <w:rFonts w:cs="Times New Roman"/>
                <w:sz w:val="21"/>
                <w:szCs w:val="21"/>
              </w:rPr>
            </w:pPr>
            <w:r>
              <w:rPr>
                <w:sz w:val="21"/>
                <w:szCs w:val="21"/>
              </w:rPr>
              <w:t>非甲烷总烃</w:t>
            </w:r>
          </w:p>
        </w:tc>
        <w:tc>
          <w:tcPr>
            <w:tcW w:w="634" w:type="pct"/>
            <w:vAlign w:val="center"/>
          </w:tcPr>
          <w:p w14:paraId="6531ADAD">
            <w:pPr>
              <w:spacing w:line="240" w:lineRule="auto"/>
              <w:ind w:firstLine="0" w:firstLineChars="0"/>
              <w:jc w:val="center"/>
              <w:rPr>
                <w:rFonts w:cs="Times New Roman"/>
                <w:sz w:val="21"/>
                <w:szCs w:val="21"/>
              </w:rPr>
            </w:pPr>
            <w:r>
              <w:rPr>
                <w:sz w:val="21"/>
                <w:szCs w:val="21"/>
              </w:rPr>
              <w:t>0.042</w:t>
            </w:r>
          </w:p>
        </w:tc>
      </w:tr>
      <w:tr w14:paraId="4F00A5C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12" w:hRule="atLeast"/>
          <w:jc w:val="center"/>
        </w:trPr>
        <w:tc>
          <w:tcPr>
            <w:tcW w:w="515" w:type="pct"/>
            <w:vMerge w:val="continue"/>
            <w:vAlign w:val="center"/>
          </w:tcPr>
          <w:p w14:paraId="6F439E9F">
            <w:pPr>
              <w:spacing w:line="240" w:lineRule="auto"/>
              <w:ind w:firstLine="0" w:firstLineChars="0"/>
              <w:jc w:val="center"/>
              <w:rPr>
                <w:sz w:val="21"/>
                <w:szCs w:val="21"/>
              </w:rPr>
            </w:pPr>
          </w:p>
        </w:tc>
        <w:tc>
          <w:tcPr>
            <w:tcW w:w="420" w:type="pct"/>
            <w:vAlign w:val="center"/>
          </w:tcPr>
          <w:p w14:paraId="10292F7A">
            <w:pPr>
              <w:spacing w:line="240" w:lineRule="auto"/>
              <w:ind w:firstLine="0" w:firstLineChars="0"/>
              <w:jc w:val="center"/>
              <w:rPr>
                <w:rFonts w:cs="Times New Roman"/>
                <w:sz w:val="21"/>
                <w:szCs w:val="21"/>
              </w:rPr>
            </w:pPr>
            <w:r>
              <w:rPr>
                <w:kern w:val="0"/>
                <w:sz w:val="21"/>
                <w:szCs w:val="21"/>
              </w:rPr>
              <w:t>FQ-5#</w:t>
            </w:r>
          </w:p>
        </w:tc>
        <w:tc>
          <w:tcPr>
            <w:tcW w:w="378" w:type="pct"/>
            <w:noWrap/>
            <w:vAlign w:val="center"/>
          </w:tcPr>
          <w:p w14:paraId="170F1C96">
            <w:pPr>
              <w:spacing w:line="240" w:lineRule="auto"/>
              <w:ind w:firstLine="0" w:firstLineChars="0"/>
              <w:jc w:val="center"/>
              <w:rPr>
                <w:rFonts w:cs="Times New Roman"/>
                <w:sz w:val="21"/>
                <w:szCs w:val="21"/>
              </w:rPr>
            </w:pPr>
            <w:r>
              <w:rPr>
                <w:rFonts w:hint="eastAsia" w:cs="Times New Roman"/>
                <w:sz w:val="21"/>
                <w:szCs w:val="21"/>
              </w:rPr>
              <w:t>4011</w:t>
            </w:r>
          </w:p>
        </w:tc>
        <w:tc>
          <w:tcPr>
            <w:tcW w:w="378" w:type="pct"/>
            <w:noWrap/>
            <w:vAlign w:val="center"/>
          </w:tcPr>
          <w:p w14:paraId="39C861FC">
            <w:pPr>
              <w:spacing w:line="240" w:lineRule="auto"/>
              <w:ind w:firstLine="0" w:firstLineChars="0"/>
              <w:jc w:val="center"/>
              <w:rPr>
                <w:rFonts w:cs="Times New Roman"/>
                <w:sz w:val="21"/>
                <w:szCs w:val="21"/>
              </w:rPr>
            </w:pPr>
            <w:r>
              <w:rPr>
                <w:rFonts w:hint="eastAsia" w:cs="Times New Roman"/>
                <w:sz w:val="21"/>
                <w:szCs w:val="21"/>
              </w:rPr>
              <w:t>541</w:t>
            </w:r>
          </w:p>
        </w:tc>
        <w:tc>
          <w:tcPr>
            <w:tcW w:w="328" w:type="pct"/>
            <w:vAlign w:val="center"/>
          </w:tcPr>
          <w:p w14:paraId="5763E2ED">
            <w:pPr>
              <w:spacing w:line="240" w:lineRule="auto"/>
              <w:ind w:firstLine="0" w:firstLineChars="0"/>
              <w:jc w:val="center"/>
              <w:rPr>
                <w:rFonts w:cs="Times New Roman"/>
                <w:sz w:val="21"/>
                <w:szCs w:val="21"/>
              </w:rPr>
            </w:pPr>
            <w:r>
              <w:rPr>
                <w:kern w:val="0"/>
                <w:sz w:val="21"/>
                <w:szCs w:val="21"/>
              </w:rPr>
              <w:t>15</w:t>
            </w:r>
          </w:p>
        </w:tc>
        <w:tc>
          <w:tcPr>
            <w:tcW w:w="328" w:type="pct"/>
            <w:vAlign w:val="center"/>
          </w:tcPr>
          <w:p w14:paraId="2E058AE5">
            <w:pPr>
              <w:spacing w:line="240" w:lineRule="auto"/>
              <w:ind w:firstLine="0" w:firstLineChars="0"/>
              <w:jc w:val="center"/>
              <w:rPr>
                <w:rFonts w:cs="Times New Roman"/>
                <w:sz w:val="21"/>
                <w:szCs w:val="21"/>
              </w:rPr>
            </w:pPr>
            <w:r>
              <w:rPr>
                <w:rFonts w:cs="Times New Roman"/>
                <w:sz w:val="21"/>
                <w:szCs w:val="21"/>
              </w:rPr>
              <w:t>4</w:t>
            </w:r>
          </w:p>
        </w:tc>
        <w:tc>
          <w:tcPr>
            <w:tcW w:w="362" w:type="pct"/>
            <w:vAlign w:val="center"/>
          </w:tcPr>
          <w:p w14:paraId="25AE4324">
            <w:pPr>
              <w:spacing w:line="240" w:lineRule="auto"/>
              <w:ind w:firstLine="0" w:firstLineChars="0"/>
              <w:jc w:val="center"/>
              <w:rPr>
                <w:rFonts w:cs="Times New Roman"/>
                <w:sz w:val="21"/>
                <w:szCs w:val="21"/>
              </w:rPr>
            </w:pPr>
            <w:r>
              <w:rPr>
                <w:sz w:val="21"/>
                <w:szCs w:val="21"/>
              </w:rPr>
              <w:t>0.36</w:t>
            </w:r>
          </w:p>
        </w:tc>
        <w:tc>
          <w:tcPr>
            <w:tcW w:w="619" w:type="pct"/>
            <w:vAlign w:val="center"/>
          </w:tcPr>
          <w:p w14:paraId="29528EA7">
            <w:pPr>
              <w:spacing w:line="240" w:lineRule="auto"/>
              <w:ind w:firstLine="0" w:firstLineChars="0"/>
              <w:jc w:val="center"/>
              <w:rPr>
                <w:rFonts w:cs="Times New Roman"/>
                <w:sz w:val="21"/>
                <w:szCs w:val="21"/>
              </w:rPr>
            </w:pPr>
            <w:r>
              <w:rPr>
                <w:sz w:val="21"/>
                <w:szCs w:val="21"/>
              </w:rPr>
              <w:t>19.29</w:t>
            </w:r>
          </w:p>
        </w:tc>
        <w:tc>
          <w:tcPr>
            <w:tcW w:w="402" w:type="pct"/>
            <w:vAlign w:val="center"/>
          </w:tcPr>
          <w:p w14:paraId="5F375696">
            <w:pPr>
              <w:spacing w:line="240" w:lineRule="auto"/>
              <w:ind w:firstLine="0" w:firstLineChars="0"/>
              <w:jc w:val="center"/>
              <w:rPr>
                <w:rFonts w:cs="Times New Roman"/>
                <w:sz w:val="21"/>
                <w:szCs w:val="21"/>
              </w:rPr>
            </w:pPr>
            <w:r>
              <w:rPr>
                <w:sz w:val="21"/>
                <w:szCs w:val="21"/>
              </w:rPr>
              <w:t>15</w:t>
            </w:r>
          </w:p>
        </w:tc>
        <w:tc>
          <w:tcPr>
            <w:tcW w:w="636" w:type="pct"/>
            <w:vAlign w:val="center"/>
          </w:tcPr>
          <w:p w14:paraId="6901A1FD">
            <w:pPr>
              <w:spacing w:line="240" w:lineRule="auto"/>
              <w:ind w:firstLine="0" w:firstLineChars="0"/>
              <w:jc w:val="center"/>
              <w:rPr>
                <w:rFonts w:cs="Times New Roman"/>
                <w:sz w:val="21"/>
                <w:szCs w:val="21"/>
              </w:rPr>
            </w:pPr>
            <w:r>
              <w:rPr>
                <w:sz w:val="21"/>
                <w:szCs w:val="21"/>
              </w:rPr>
              <w:t>PM</w:t>
            </w:r>
            <w:r>
              <w:rPr>
                <w:sz w:val="21"/>
                <w:szCs w:val="21"/>
                <w:vertAlign w:val="subscript"/>
              </w:rPr>
              <w:t>10</w:t>
            </w:r>
          </w:p>
        </w:tc>
        <w:tc>
          <w:tcPr>
            <w:tcW w:w="634" w:type="pct"/>
            <w:vAlign w:val="center"/>
          </w:tcPr>
          <w:p w14:paraId="7EB05D85">
            <w:pPr>
              <w:spacing w:line="240" w:lineRule="auto"/>
              <w:ind w:firstLine="0" w:firstLineChars="0"/>
              <w:jc w:val="center"/>
              <w:rPr>
                <w:rFonts w:cs="Times New Roman"/>
                <w:sz w:val="21"/>
                <w:szCs w:val="21"/>
              </w:rPr>
            </w:pPr>
            <w:r>
              <w:rPr>
                <w:sz w:val="21"/>
                <w:szCs w:val="21"/>
              </w:rPr>
              <w:t>0.11875</w:t>
            </w:r>
          </w:p>
        </w:tc>
      </w:tr>
      <w:tr w14:paraId="064C37E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12" w:hRule="atLeast"/>
          <w:jc w:val="center"/>
        </w:trPr>
        <w:tc>
          <w:tcPr>
            <w:tcW w:w="515" w:type="pct"/>
            <w:vMerge w:val="continue"/>
            <w:vAlign w:val="center"/>
          </w:tcPr>
          <w:p w14:paraId="66E3F9C9">
            <w:pPr>
              <w:spacing w:line="240" w:lineRule="auto"/>
              <w:ind w:firstLine="0" w:firstLineChars="0"/>
              <w:jc w:val="center"/>
              <w:rPr>
                <w:sz w:val="21"/>
                <w:szCs w:val="21"/>
              </w:rPr>
            </w:pPr>
          </w:p>
        </w:tc>
        <w:tc>
          <w:tcPr>
            <w:tcW w:w="420" w:type="pct"/>
            <w:vAlign w:val="center"/>
          </w:tcPr>
          <w:p w14:paraId="52F28CF4">
            <w:pPr>
              <w:spacing w:line="240" w:lineRule="auto"/>
              <w:ind w:firstLine="0" w:firstLineChars="0"/>
              <w:jc w:val="center"/>
              <w:rPr>
                <w:rFonts w:cs="Times New Roman"/>
                <w:sz w:val="21"/>
                <w:szCs w:val="21"/>
              </w:rPr>
            </w:pPr>
            <w:r>
              <w:rPr>
                <w:kern w:val="0"/>
                <w:sz w:val="21"/>
                <w:szCs w:val="21"/>
              </w:rPr>
              <w:t>FQ-6#</w:t>
            </w:r>
          </w:p>
        </w:tc>
        <w:tc>
          <w:tcPr>
            <w:tcW w:w="378" w:type="pct"/>
            <w:noWrap/>
            <w:vAlign w:val="center"/>
          </w:tcPr>
          <w:p w14:paraId="3E164CED">
            <w:pPr>
              <w:spacing w:line="240" w:lineRule="auto"/>
              <w:ind w:firstLine="0" w:firstLineChars="0"/>
              <w:jc w:val="center"/>
              <w:rPr>
                <w:rFonts w:cs="Times New Roman"/>
                <w:sz w:val="21"/>
                <w:szCs w:val="21"/>
              </w:rPr>
            </w:pPr>
            <w:r>
              <w:rPr>
                <w:rFonts w:hint="eastAsia" w:cs="Times New Roman"/>
                <w:sz w:val="21"/>
                <w:szCs w:val="21"/>
              </w:rPr>
              <w:t>4021</w:t>
            </w:r>
          </w:p>
        </w:tc>
        <w:tc>
          <w:tcPr>
            <w:tcW w:w="378" w:type="pct"/>
            <w:noWrap/>
            <w:vAlign w:val="center"/>
          </w:tcPr>
          <w:p w14:paraId="7891E33B">
            <w:pPr>
              <w:spacing w:line="240" w:lineRule="auto"/>
              <w:ind w:firstLine="0" w:firstLineChars="0"/>
              <w:jc w:val="center"/>
              <w:rPr>
                <w:rFonts w:cs="Times New Roman"/>
                <w:sz w:val="21"/>
                <w:szCs w:val="21"/>
              </w:rPr>
            </w:pPr>
            <w:r>
              <w:rPr>
                <w:rFonts w:hint="eastAsia" w:cs="Times New Roman"/>
                <w:sz w:val="21"/>
                <w:szCs w:val="21"/>
              </w:rPr>
              <w:t>428</w:t>
            </w:r>
          </w:p>
        </w:tc>
        <w:tc>
          <w:tcPr>
            <w:tcW w:w="328" w:type="pct"/>
            <w:vAlign w:val="center"/>
          </w:tcPr>
          <w:p w14:paraId="0FC7450C">
            <w:pPr>
              <w:spacing w:line="240" w:lineRule="auto"/>
              <w:ind w:firstLine="0" w:firstLineChars="0"/>
              <w:jc w:val="center"/>
              <w:rPr>
                <w:rFonts w:cs="Times New Roman"/>
                <w:sz w:val="21"/>
                <w:szCs w:val="21"/>
              </w:rPr>
            </w:pPr>
            <w:r>
              <w:rPr>
                <w:kern w:val="0"/>
                <w:sz w:val="21"/>
                <w:szCs w:val="21"/>
              </w:rPr>
              <w:t>15</w:t>
            </w:r>
          </w:p>
        </w:tc>
        <w:tc>
          <w:tcPr>
            <w:tcW w:w="328" w:type="pct"/>
            <w:vAlign w:val="center"/>
          </w:tcPr>
          <w:p w14:paraId="6AB0A583">
            <w:pPr>
              <w:spacing w:line="240" w:lineRule="auto"/>
              <w:ind w:firstLine="0" w:firstLineChars="0"/>
              <w:jc w:val="center"/>
              <w:rPr>
                <w:rFonts w:cs="Times New Roman"/>
                <w:sz w:val="21"/>
                <w:szCs w:val="21"/>
              </w:rPr>
            </w:pPr>
            <w:r>
              <w:rPr>
                <w:rFonts w:cs="Times New Roman"/>
                <w:sz w:val="21"/>
                <w:szCs w:val="21"/>
              </w:rPr>
              <w:t>3</w:t>
            </w:r>
          </w:p>
        </w:tc>
        <w:tc>
          <w:tcPr>
            <w:tcW w:w="362" w:type="pct"/>
            <w:vAlign w:val="center"/>
          </w:tcPr>
          <w:p w14:paraId="15CA8FB9">
            <w:pPr>
              <w:spacing w:line="240" w:lineRule="auto"/>
              <w:ind w:firstLine="0" w:firstLineChars="0"/>
              <w:jc w:val="center"/>
              <w:rPr>
                <w:rFonts w:cs="Times New Roman"/>
                <w:sz w:val="21"/>
                <w:szCs w:val="21"/>
              </w:rPr>
            </w:pPr>
            <w:r>
              <w:rPr>
                <w:sz w:val="21"/>
                <w:szCs w:val="21"/>
              </w:rPr>
              <w:t>0.63</w:t>
            </w:r>
          </w:p>
        </w:tc>
        <w:tc>
          <w:tcPr>
            <w:tcW w:w="619" w:type="pct"/>
            <w:vAlign w:val="center"/>
          </w:tcPr>
          <w:p w14:paraId="16F86CB9">
            <w:pPr>
              <w:spacing w:line="240" w:lineRule="auto"/>
              <w:ind w:firstLine="0" w:firstLineChars="0"/>
              <w:jc w:val="center"/>
              <w:rPr>
                <w:rFonts w:cs="Times New Roman"/>
                <w:sz w:val="21"/>
                <w:szCs w:val="21"/>
              </w:rPr>
            </w:pPr>
            <w:r>
              <w:rPr>
                <w:sz w:val="21"/>
                <w:szCs w:val="21"/>
              </w:rPr>
              <w:t>11.04</w:t>
            </w:r>
          </w:p>
        </w:tc>
        <w:tc>
          <w:tcPr>
            <w:tcW w:w="402" w:type="pct"/>
            <w:vAlign w:val="center"/>
          </w:tcPr>
          <w:p w14:paraId="536FB7BE">
            <w:pPr>
              <w:spacing w:line="240" w:lineRule="auto"/>
              <w:ind w:firstLine="0" w:firstLineChars="0"/>
              <w:jc w:val="center"/>
              <w:rPr>
                <w:rFonts w:cs="Times New Roman"/>
                <w:sz w:val="21"/>
                <w:szCs w:val="21"/>
              </w:rPr>
            </w:pPr>
            <w:r>
              <w:rPr>
                <w:sz w:val="21"/>
                <w:szCs w:val="21"/>
              </w:rPr>
              <w:t>15</w:t>
            </w:r>
          </w:p>
        </w:tc>
        <w:tc>
          <w:tcPr>
            <w:tcW w:w="636" w:type="pct"/>
            <w:vAlign w:val="center"/>
          </w:tcPr>
          <w:p w14:paraId="7FE8D93F">
            <w:pPr>
              <w:spacing w:line="240" w:lineRule="auto"/>
              <w:ind w:firstLine="0" w:firstLineChars="0"/>
              <w:jc w:val="center"/>
              <w:rPr>
                <w:rFonts w:cs="Times New Roman"/>
                <w:sz w:val="21"/>
                <w:szCs w:val="21"/>
              </w:rPr>
            </w:pPr>
            <w:r>
              <w:rPr>
                <w:sz w:val="21"/>
                <w:szCs w:val="21"/>
              </w:rPr>
              <w:t>PM</w:t>
            </w:r>
            <w:r>
              <w:rPr>
                <w:sz w:val="21"/>
                <w:szCs w:val="21"/>
                <w:vertAlign w:val="subscript"/>
              </w:rPr>
              <w:t>10</w:t>
            </w:r>
          </w:p>
        </w:tc>
        <w:tc>
          <w:tcPr>
            <w:tcW w:w="634" w:type="pct"/>
            <w:vAlign w:val="center"/>
          </w:tcPr>
          <w:p w14:paraId="22E3554D">
            <w:pPr>
              <w:spacing w:line="240" w:lineRule="auto"/>
              <w:ind w:firstLine="0" w:firstLineChars="0"/>
              <w:jc w:val="center"/>
              <w:rPr>
                <w:rFonts w:cs="Times New Roman"/>
                <w:sz w:val="21"/>
                <w:szCs w:val="21"/>
              </w:rPr>
            </w:pPr>
            <w:r>
              <w:rPr>
                <w:sz w:val="21"/>
                <w:szCs w:val="21"/>
              </w:rPr>
              <w:t>0.2375</w:t>
            </w:r>
          </w:p>
        </w:tc>
      </w:tr>
      <w:tr w14:paraId="7B23E14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12" w:hRule="atLeast"/>
          <w:jc w:val="center"/>
        </w:trPr>
        <w:tc>
          <w:tcPr>
            <w:tcW w:w="515" w:type="pct"/>
            <w:vAlign w:val="center"/>
          </w:tcPr>
          <w:p w14:paraId="350A477B">
            <w:pPr>
              <w:spacing w:line="240" w:lineRule="auto"/>
              <w:ind w:firstLine="0" w:firstLineChars="0"/>
              <w:jc w:val="center"/>
              <w:rPr>
                <w:sz w:val="21"/>
                <w:szCs w:val="21"/>
              </w:rPr>
            </w:pPr>
            <w:r>
              <w:rPr>
                <w:sz w:val="21"/>
                <w:szCs w:val="21"/>
              </w:rPr>
              <w:t>奥克化学环氧乙烷装置乙二醇加氢项目</w:t>
            </w:r>
          </w:p>
        </w:tc>
        <w:tc>
          <w:tcPr>
            <w:tcW w:w="420" w:type="pct"/>
            <w:vAlign w:val="center"/>
          </w:tcPr>
          <w:p w14:paraId="6664FEFE">
            <w:pPr>
              <w:spacing w:line="240" w:lineRule="auto"/>
              <w:ind w:firstLine="0" w:firstLineChars="0"/>
              <w:jc w:val="center"/>
              <w:rPr>
                <w:rFonts w:cs="Times New Roman"/>
                <w:sz w:val="21"/>
                <w:szCs w:val="21"/>
              </w:rPr>
            </w:pPr>
            <w:r>
              <w:rPr>
                <w:kern w:val="0"/>
                <w:sz w:val="21"/>
                <w:szCs w:val="21"/>
              </w:rPr>
              <w:t>FQ-1#</w:t>
            </w:r>
          </w:p>
        </w:tc>
        <w:tc>
          <w:tcPr>
            <w:tcW w:w="378" w:type="pct"/>
            <w:noWrap/>
            <w:vAlign w:val="center"/>
          </w:tcPr>
          <w:p w14:paraId="4B9730C9">
            <w:pPr>
              <w:spacing w:line="240" w:lineRule="auto"/>
              <w:ind w:firstLine="0" w:firstLineChars="0"/>
              <w:jc w:val="center"/>
              <w:rPr>
                <w:rFonts w:cs="Times New Roman"/>
                <w:sz w:val="21"/>
                <w:szCs w:val="21"/>
              </w:rPr>
            </w:pPr>
            <w:r>
              <w:rPr>
                <w:rFonts w:hint="eastAsia" w:cs="Times New Roman"/>
                <w:sz w:val="21"/>
                <w:szCs w:val="21"/>
              </w:rPr>
              <w:t>3877</w:t>
            </w:r>
          </w:p>
        </w:tc>
        <w:tc>
          <w:tcPr>
            <w:tcW w:w="378" w:type="pct"/>
            <w:noWrap/>
            <w:vAlign w:val="center"/>
          </w:tcPr>
          <w:p w14:paraId="0237790C">
            <w:pPr>
              <w:spacing w:line="240" w:lineRule="auto"/>
              <w:ind w:firstLine="0" w:firstLineChars="0"/>
              <w:jc w:val="center"/>
              <w:rPr>
                <w:rFonts w:cs="Times New Roman"/>
                <w:sz w:val="21"/>
                <w:szCs w:val="21"/>
              </w:rPr>
            </w:pPr>
            <w:r>
              <w:rPr>
                <w:rFonts w:hint="eastAsia" w:cs="Times New Roman"/>
                <w:sz w:val="21"/>
                <w:szCs w:val="21"/>
              </w:rPr>
              <w:t>520</w:t>
            </w:r>
          </w:p>
        </w:tc>
        <w:tc>
          <w:tcPr>
            <w:tcW w:w="328" w:type="pct"/>
            <w:vAlign w:val="center"/>
          </w:tcPr>
          <w:p w14:paraId="252B75A9">
            <w:pPr>
              <w:spacing w:line="240" w:lineRule="auto"/>
              <w:ind w:firstLine="0" w:firstLineChars="0"/>
              <w:jc w:val="center"/>
              <w:rPr>
                <w:rFonts w:cs="Times New Roman"/>
                <w:sz w:val="21"/>
                <w:szCs w:val="21"/>
              </w:rPr>
            </w:pPr>
            <w:r>
              <w:rPr>
                <w:sz w:val="21"/>
                <w:szCs w:val="21"/>
              </w:rPr>
              <w:t>32</w:t>
            </w:r>
          </w:p>
        </w:tc>
        <w:tc>
          <w:tcPr>
            <w:tcW w:w="328" w:type="pct"/>
            <w:vAlign w:val="center"/>
          </w:tcPr>
          <w:p w14:paraId="0F4DA5FF">
            <w:pPr>
              <w:spacing w:line="240" w:lineRule="auto"/>
              <w:ind w:firstLine="0" w:firstLineChars="0"/>
              <w:jc w:val="center"/>
              <w:rPr>
                <w:rFonts w:cs="Times New Roman"/>
                <w:sz w:val="21"/>
                <w:szCs w:val="21"/>
              </w:rPr>
            </w:pPr>
            <w:r>
              <w:rPr>
                <w:rFonts w:cs="Times New Roman"/>
                <w:sz w:val="21"/>
                <w:szCs w:val="21"/>
              </w:rPr>
              <w:t>4</w:t>
            </w:r>
          </w:p>
        </w:tc>
        <w:tc>
          <w:tcPr>
            <w:tcW w:w="362" w:type="pct"/>
            <w:vAlign w:val="center"/>
          </w:tcPr>
          <w:p w14:paraId="30E5EAB3">
            <w:pPr>
              <w:spacing w:line="240" w:lineRule="auto"/>
              <w:ind w:firstLine="0" w:firstLineChars="0"/>
              <w:jc w:val="center"/>
              <w:rPr>
                <w:rFonts w:cs="Times New Roman"/>
                <w:sz w:val="21"/>
                <w:szCs w:val="21"/>
              </w:rPr>
            </w:pPr>
            <w:r>
              <w:rPr>
                <w:sz w:val="21"/>
                <w:szCs w:val="21"/>
              </w:rPr>
              <w:t>0.63</w:t>
            </w:r>
          </w:p>
        </w:tc>
        <w:tc>
          <w:tcPr>
            <w:tcW w:w="619" w:type="pct"/>
            <w:vAlign w:val="center"/>
          </w:tcPr>
          <w:p w14:paraId="7F699E4E">
            <w:pPr>
              <w:spacing w:line="240" w:lineRule="auto"/>
              <w:ind w:firstLine="0" w:firstLineChars="0"/>
              <w:jc w:val="center"/>
              <w:rPr>
                <w:rFonts w:cs="Times New Roman"/>
                <w:sz w:val="21"/>
                <w:szCs w:val="21"/>
              </w:rPr>
            </w:pPr>
            <w:r>
              <w:rPr>
                <w:sz w:val="21"/>
                <w:szCs w:val="21"/>
              </w:rPr>
              <w:t>5</w:t>
            </w:r>
          </w:p>
        </w:tc>
        <w:tc>
          <w:tcPr>
            <w:tcW w:w="402" w:type="pct"/>
            <w:vAlign w:val="center"/>
          </w:tcPr>
          <w:p w14:paraId="11EB08E8">
            <w:pPr>
              <w:spacing w:line="240" w:lineRule="auto"/>
              <w:ind w:firstLine="0" w:firstLineChars="0"/>
              <w:jc w:val="center"/>
              <w:rPr>
                <w:rFonts w:cs="Times New Roman"/>
                <w:sz w:val="21"/>
                <w:szCs w:val="21"/>
              </w:rPr>
            </w:pPr>
            <w:r>
              <w:rPr>
                <w:sz w:val="21"/>
                <w:szCs w:val="21"/>
              </w:rPr>
              <w:t>140</w:t>
            </w:r>
          </w:p>
        </w:tc>
        <w:tc>
          <w:tcPr>
            <w:tcW w:w="636" w:type="pct"/>
            <w:vAlign w:val="center"/>
          </w:tcPr>
          <w:p w14:paraId="00C1556C">
            <w:pPr>
              <w:spacing w:line="240" w:lineRule="auto"/>
              <w:ind w:firstLine="0" w:firstLineChars="0"/>
              <w:jc w:val="center"/>
              <w:rPr>
                <w:rFonts w:cs="Times New Roman"/>
                <w:sz w:val="21"/>
                <w:szCs w:val="21"/>
              </w:rPr>
            </w:pPr>
            <w:r>
              <w:rPr>
                <w:sz w:val="21"/>
                <w:szCs w:val="21"/>
              </w:rPr>
              <w:t>非甲烷总烃</w:t>
            </w:r>
          </w:p>
        </w:tc>
        <w:tc>
          <w:tcPr>
            <w:tcW w:w="634" w:type="pct"/>
            <w:vAlign w:val="center"/>
          </w:tcPr>
          <w:p w14:paraId="13F6B900">
            <w:pPr>
              <w:spacing w:line="240" w:lineRule="auto"/>
              <w:ind w:firstLine="0" w:firstLineChars="0"/>
              <w:jc w:val="center"/>
              <w:rPr>
                <w:rFonts w:cs="Times New Roman"/>
                <w:sz w:val="21"/>
                <w:szCs w:val="21"/>
              </w:rPr>
            </w:pPr>
            <w:r>
              <w:rPr>
                <w:sz w:val="21"/>
                <w:szCs w:val="21"/>
              </w:rPr>
              <w:t>0.03</w:t>
            </w:r>
          </w:p>
        </w:tc>
      </w:tr>
    </w:tbl>
    <w:p w14:paraId="2A8679E9">
      <w:pPr>
        <w:ind w:firstLine="0" w:firstLineChars="0"/>
        <w:jc w:val="center"/>
        <w:rPr>
          <w:rFonts w:cs="Times New Roman"/>
          <w:b/>
          <w:bCs/>
        </w:rPr>
      </w:pPr>
      <w:r>
        <w:rPr>
          <w:rFonts w:cs="Times New Roman"/>
          <w:b/>
          <w:bCs/>
        </w:rPr>
        <w:t>表6.2.1</w:t>
      </w:r>
      <w:r>
        <w:rPr>
          <w:rFonts w:cs="Times New Roman"/>
          <w:b/>
          <w:bCs/>
        </w:rPr>
        <w:noBreakHyphen/>
      </w:r>
      <w:r>
        <w:rPr>
          <w:rFonts w:cs="Times New Roman"/>
          <w:b/>
          <w:bCs/>
        </w:rPr>
        <w:t>14  周边在建、拟建无组织污染源排放情况</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794"/>
        <w:gridCol w:w="1117"/>
        <w:gridCol w:w="1117"/>
        <w:gridCol w:w="1117"/>
        <w:gridCol w:w="1123"/>
        <w:gridCol w:w="1123"/>
        <w:gridCol w:w="1123"/>
        <w:gridCol w:w="1123"/>
        <w:gridCol w:w="1239"/>
        <w:gridCol w:w="1503"/>
        <w:gridCol w:w="1795"/>
      </w:tblGrid>
      <w:tr w14:paraId="4E9B2F1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633" w:type="pct"/>
            <w:vAlign w:val="center"/>
          </w:tcPr>
          <w:p w14:paraId="03FFAD59">
            <w:pPr>
              <w:spacing w:line="240" w:lineRule="auto"/>
              <w:ind w:firstLine="0" w:firstLineChars="0"/>
              <w:jc w:val="center"/>
              <w:rPr>
                <w:rFonts w:cs="Times New Roman"/>
                <w:b/>
                <w:bCs/>
                <w:sz w:val="21"/>
                <w:szCs w:val="21"/>
              </w:rPr>
            </w:pPr>
            <w:r>
              <w:rPr>
                <w:rFonts w:cs="Times New Roman"/>
                <w:b/>
                <w:bCs/>
                <w:sz w:val="21"/>
                <w:szCs w:val="21"/>
              </w:rPr>
              <w:t>项目名称</w:t>
            </w:r>
          </w:p>
        </w:tc>
        <w:tc>
          <w:tcPr>
            <w:tcW w:w="394" w:type="pct"/>
            <w:vAlign w:val="center"/>
          </w:tcPr>
          <w:p w14:paraId="02A9F0AC">
            <w:pPr>
              <w:spacing w:line="240" w:lineRule="auto"/>
              <w:ind w:firstLine="0" w:firstLineChars="0"/>
              <w:jc w:val="center"/>
              <w:rPr>
                <w:rFonts w:cs="Times New Roman"/>
                <w:b/>
                <w:bCs/>
                <w:sz w:val="21"/>
                <w:szCs w:val="21"/>
              </w:rPr>
            </w:pPr>
            <w:r>
              <w:rPr>
                <w:rFonts w:cs="Times New Roman"/>
                <w:b/>
                <w:bCs/>
                <w:sz w:val="21"/>
                <w:szCs w:val="21"/>
              </w:rPr>
              <w:t>污染源名称</w:t>
            </w:r>
          </w:p>
        </w:tc>
        <w:tc>
          <w:tcPr>
            <w:tcW w:w="394" w:type="pct"/>
            <w:vAlign w:val="center"/>
          </w:tcPr>
          <w:p w14:paraId="4C82B8F2">
            <w:pPr>
              <w:spacing w:line="240" w:lineRule="auto"/>
              <w:ind w:firstLine="0" w:firstLineChars="0"/>
              <w:jc w:val="center"/>
              <w:rPr>
                <w:rFonts w:cs="Times New Roman"/>
                <w:b/>
                <w:bCs/>
                <w:sz w:val="21"/>
                <w:szCs w:val="21"/>
              </w:rPr>
            </w:pPr>
            <w:r>
              <w:rPr>
                <w:rFonts w:cs="Times New Roman"/>
                <w:b/>
                <w:bCs/>
                <w:sz w:val="21"/>
                <w:szCs w:val="21"/>
              </w:rPr>
              <w:t>起始点x（m）</w:t>
            </w:r>
          </w:p>
        </w:tc>
        <w:tc>
          <w:tcPr>
            <w:tcW w:w="394" w:type="pct"/>
            <w:vAlign w:val="center"/>
          </w:tcPr>
          <w:p w14:paraId="4DFDFA2D">
            <w:pPr>
              <w:spacing w:line="240" w:lineRule="auto"/>
              <w:ind w:firstLine="0" w:firstLineChars="0"/>
              <w:jc w:val="center"/>
              <w:rPr>
                <w:rFonts w:cs="Times New Roman"/>
                <w:b/>
                <w:bCs/>
                <w:sz w:val="21"/>
                <w:szCs w:val="21"/>
              </w:rPr>
            </w:pPr>
            <w:r>
              <w:rPr>
                <w:rFonts w:cs="Times New Roman"/>
                <w:b/>
                <w:bCs/>
                <w:sz w:val="21"/>
                <w:szCs w:val="21"/>
              </w:rPr>
              <w:t>起始点y（m）</w:t>
            </w:r>
          </w:p>
        </w:tc>
        <w:tc>
          <w:tcPr>
            <w:tcW w:w="396" w:type="pct"/>
            <w:vAlign w:val="center"/>
          </w:tcPr>
          <w:p w14:paraId="23736E29">
            <w:pPr>
              <w:spacing w:line="240" w:lineRule="auto"/>
              <w:ind w:firstLine="0" w:firstLineChars="0"/>
              <w:jc w:val="center"/>
              <w:rPr>
                <w:rFonts w:cs="Times New Roman"/>
                <w:b/>
                <w:bCs/>
                <w:sz w:val="21"/>
                <w:szCs w:val="21"/>
              </w:rPr>
            </w:pPr>
            <w:r>
              <w:rPr>
                <w:rFonts w:cs="Times New Roman"/>
                <w:b/>
                <w:bCs/>
                <w:sz w:val="21"/>
                <w:szCs w:val="21"/>
              </w:rPr>
              <w:t>海拔高度（m）</w:t>
            </w:r>
          </w:p>
        </w:tc>
        <w:tc>
          <w:tcPr>
            <w:tcW w:w="396" w:type="pct"/>
            <w:vAlign w:val="center"/>
          </w:tcPr>
          <w:p w14:paraId="1E55DE42">
            <w:pPr>
              <w:spacing w:line="240" w:lineRule="auto"/>
              <w:ind w:firstLine="0" w:firstLineChars="0"/>
              <w:jc w:val="center"/>
              <w:rPr>
                <w:rFonts w:cs="Times New Roman"/>
                <w:b/>
                <w:bCs/>
                <w:sz w:val="21"/>
                <w:szCs w:val="21"/>
              </w:rPr>
            </w:pPr>
            <w:r>
              <w:rPr>
                <w:rFonts w:cs="Times New Roman"/>
                <w:b/>
                <w:bCs/>
                <w:sz w:val="21"/>
                <w:szCs w:val="21"/>
              </w:rPr>
              <w:t>面源高度（m）</w:t>
            </w:r>
          </w:p>
        </w:tc>
        <w:tc>
          <w:tcPr>
            <w:tcW w:w="396" w:type="pct"/>
            <w:vAlign w:val="center"/>
          </w:tcPr>
          <w:p w14:paraId="5F3C48C4">
            <w:pPr>
              <w:spacing w:line="240" w:lineRule="auto"/>
              <w:ind w:firstLine="0" w:firstLineChars="0"/>
              <w:jc w:val="center"/>
              <w:rPr>
                <w:rFonts w:cs="Times New Roman"/>
                <w:b/>
                <w:bCs/>
                <w:sz w:val="21"/>
                <w:szCs w:val="21"/>
              </w:rPr>
            </w:pPr>
            <w:r>
              <w:rPr>
                <w:rFonts w:cs="Times New Roman"/>
                <w:b/>
                <w:bCs/>
                <w:sz w:val="21"/>
                <w:szCs w:val="21"/>
              </w:rPr>
              <w:t>面源长度（m）</w:t>
            </w:r>
          </w:p>
        </w:tc>
        <w:tc>
          <w:tcPr>
            <w:tcW w:w="396" w:type="pct"/>
            <w:vAlign w:val="center"/>
          </w:tcPr>
          <w:p w14:paraId="26C06949">
            <w:pPr>
              <w:spacing w:line="240" w:lineRule="auto"/>
              <w:ind w:firstLine="0" w:firstLineChars="0"/>
              <w:jc w:val="center"/>
              <w:rPr>
                <w:rFonts w:cs="Times New Roman"/>
                <w:b/>
                <w:bCs/>
                <w:sz w:val="21"/>
                <w:szCs w:val="21"/>
              </w:rPr>
            </w:pPr>
            <w:r>
              <w:rPr>
                <w:rFonts w:cs="Times New Roman"/>
                <w:b/>
                <w:bCs/>
                <w:sz w:val="21"/>
                <w:szCs w:val="21"/>
              </w:rPr>
              <w:t>面源宽度（m）</w:t>
            </w:r>
          </w:p>
        </w:tc>
        <w:tc>
          <w:tcPr>
            <w:tcW w:w="437" w:type="pct"/>
            <w:vAlign w:val="center"/>
          </w:tcPr>
          <w:p w14:paraId="3E93E671">
            <w:pPr>
              <w:spacing w:line="240" w:lineRule="auto"/>
              <w:ind w:firstLine="0" w:firstLineChars="0"/>
              <w:jc w:val="center"/>
              <w:rPr>
                <w:rFonts w:cs="Times New Roman"/>
                <w:b/>
                <w:bCs/>
                <w:sz w:val="21"/>
                <w:szCs w:val="21"/>
              </w:rPr>
            </w:pPr>
            <w:r>
              <w:rPr>
                <w:rFonts w:cs="Times New Roman"/>
                <w:b/>
                <w:bCs/>
                <w:sz w:val="21"/>
                <w:szCs w:val="21"/>
              </w:rPr>
              <w:t>与正北向夹角/°</w:t>
            </w:r>
          </w:p>
        </w:tc>
        <w:tc>
          <w:tcPr>
            <w:tcW w:w="1163" w:type="pct"/>
            <w:gridSpan w:val="2"/>
            <w:vAlign w:val="center"/>
          </w:tcPr>
          <w:p w14:paraId="4AFC5D7C">
            <w:pPr>
              <w:spacing w:line="240" w:lineRule="auto"/>
              <w:ind w:firstLine="0" w:firstLineChars="0"/>
              <w:jc w:val="center"/>
              <w:rPr>
                <w:rFonts w:cs="Times New Roman"/>
                <w:b/>
                <w:bCs/>
                <w:sz w:val="21"/>
                <w:szCs w:val="21"/>
              </w:rPr>
            </w:pPr>
            <w:r>
              <w:rPr>
                <w:rFonts w:cs="Times New Roman"/>
                <w:b/>
                <w:bCs/>
                <w:sz w:val="21"/>
                <w:szCs w:val="21"/>
              </w:rPr>
              <w:t>污染物排放速率（kg/h）</w:t>
            </w:r>
          </w:p>
        </w:tc>
      </w:tr>
      <w:tr w14:paraId="2AE9AB6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54" w:hRule="atLeast"/>
          <w:jc w:val="center"/>
        </w:trPr>
        <w:tc>
          <w:tcPr>
            <w:tcW w:w="633" w:type="pct"/>
            <w:vMerge w:val="restart"/>
            <w:vAlign w:val="center"/>
          </w:tcPr>
          <w:p w14:paraId="58AF97D2">
            <w:pPr>
              <w:spacing w:line="240" w:lineRule="auto"/>
              <w:ind w:firstLine="0" w:firstLineChars="0"/>
              <w:jc w:val="center"/>
              <w:rPr>
                <w:rFonts w:cs="Times New Roman"/>
                <w:sz w:val="21"/>
                <w:szCs w:val="21"/>
              </w:rPr>
            </w:pPr>
            <w:r>
              <w:rPr>
                <w:rFonts w:cs="Times New Roman"/>
                <w:sz w:val="21"/>
                <w:szCs w:val="21"/>
              </w:rPr>
              <w:t>绿色生物基PO3G可控制备及PO3G-PTT高性能弹性体产品开发项目</w:t>
            </w:r>
          </w:p>
        </w:tc>
        <w:tc>
          <w:tcPr>
            <w:tcW w:w="394" w:type="pct"/>
            <w:vMerge w:val="restart"/>
            <w:vAlign w:val="center"/>
          </w:tcPr>
          <w:p w14:paraId="63604734">
            <w:pPr>
              <w:spacing w:line="240" w:lineRule="auto"/>
              <w:ind w:firstLine="0" w:firstLineChars="0"/>
              <w:jc w:val="center"/>
              <w:rPr>
                <w:rFonts w:cs="Times New Roman"/>
                <w:b/>
                <w:bCs/>
                <w:sz w:val="21"/>
                <w:szCs w:val="21"/>
              </w:rPr>
            </w:pPr>
            <w:r>
              <w:rPr>
                <w:rFonts w:cs="Times New Roman"/>
                <w:kern w:val="0"/>
                <w:sz w:val="21"/>
                <w:szCs w:val="21"/>
              </w:rPr>
              <w:t>PTT装置区</w:t>
            </w:r>
          </w:p>
        </w:tc>
        <w:tc>
          <w:tcPr>
            <w:tcW w:w="394" w:type="pct"/>
            <w:vMerge w:val="restart"/>
            <w:vAlign w:val="center"/>
          </w:tcPr>
          <w:p w14:paraId="7F986FA7">
            <w:pPr>
              <w:spacing w:line="240" w:lineRule="auto"/>
              <w:ind w:firstLine="0" w:firstLineChars="0"/>
              <w:jc w:val="center"/>
              <w:rPr>
                <w:rFonts w:cs="Times New Roman"/>
                <w:sz w:val="21"/>
                <w:szCs w:val="21"/>
              </w:rPr>
            </w:pPr>
            <w:r>
              <w:rPr>
                <w:rFonts w:hint="eastAsia" w:cs="Times New Roman"/>
                <w:sz w:val="21"/>
                <w:szCs w:val="21"/>
              </w:rPr>
              <w:t>864</w:t>
            </w:r>
          </w:p>
        </w:tc>
        <w:tc>
          <w:tcPr>
            <w:tcW w:w="394" w:type="pct"/>
            <w:vMerge w:val="restart"/>
            <w:vAlign w:val="center"/>
          </w:tcPr>
          <w:p w14:paraId="16004ABD">
            <w:pPr>
              <w:spacing w:line="240" w:lineRule="auto"/>
              <w:ind w:firstLine="0" w:firstLineChars="0"/>
              <w:jc w:val="center"/>
              <w:rPr>
                <w:rFonts w:cs="Times New Roman"/>
                <w:sz w:val="21"/>
                <w:szCs w:val="21"/>
              </w:rPr>
            </w:pPr>
            <w:r>
              <w:rPr>
                <w:rFonts w:hint="eastAsia" w:cs="Times New Roman"/>
                <w:sz w:val="21"/>
                <w:szCs w:val="21"/>
              </w:rPr>
              <w:t>2947</w:t>
            </w:r>
          </w:p>
        </w:tc>
        <w:tc>
          <w:tcPr>
            <w:tcW w:w="396" w:type="pct"/>
            <w:vMerge w:val="restart"/>
            <w:vAlign w:val="center"/>
          </w:tcPr>
          <w:p w14:paraId="243FEBE2">
            <w:pPr>
              <w:spacing w:line="240" w:lineRule="auto"/>
              <w:ind w:firstLine="0" w:firstLineChars="0"/>
              <w:jc w:val="center"/>
              <w:rPr>
                <w:rFonts w:cs="Times New Roman"/>
                <w:sz w:val="21"/>
                <w:szCs w:val="21"/>
              </w:rPr>
            </w:pPr>
            <w:r>
              <w:rPr>
                <w:rFonts w:hint="eastAsia" w:cs="Times New Roman"/>
                <w:sz w:val="21"/>
                <w:szCs w:val="21"/>
              </w:rPr>
              <w:t>17</w:t>
            </w:r>
          </w:p>
        </w:tc>
        <w:tc>
          <w:tcPr>
            <w:tcW w:w="396" w:type="pct"/>
            <w:vMerge w:val="restart"/>
            <w:vAlign w:val="center"/>
          </w:tcPr>
          <w:p w14:paraId="434911EC">
            <w:pPr>
              <w:spacing w:line="240" w:lineRule="auto"/>
              <w:ind w:firstLine="0" w:firstLineChars="0"/>
              <w:jc w:val="center"/>
              <w:rPr>
                <w:rFonts w:cs="Times New Roman"/>
                <w:sz w:val="21"/>
                <w:szCs w:val="21"/>
              </w:rPr>
            </w:pPr>
            <w:r>
              <w:rPr>
                <w:rFonts w:hint="eastAsia" w:cs="Times New Roman"/>
                <w:sz w:val="21"/>
                <w:szCs w:val="21"/>
              </w:rPr>
              <w:t>15</w:t>
            </w:r>
          </w:p>
        </w:tc>
        <w:tc>
          <w:tcPr>
            <w:tcW w:w="396" w:type="pct"/>
            <w:vMerge w:val="restart"/>
            <w:vAlign w:val="center"/>
          </w:tcPr>
          <w:p w14:paraId="654155E3">
            <w:pPr>
              <w:spacing w:line="240" w:lineRule="auto"/>
              <w:ind w:firstLine="0" w:firstLineChars="0"/>
              <w:jc w:val="center"/>
              <w:rPr>
                <w:rFonts w:cs="Times New Roman"/>
                <w:b/>
                <w:bCs/>
                <w:sz w:val="21"/>
                <w:szCs w:val="21"/>
              </w:rPr>
            </w:pPr>
            <w:r>
              <w:rPr>
                <w:rFonts w:cs="Times New Roman"/>
                <w:kern w:val="0"/>
                <w:sz w:val="21"/>
                <w:szCs w:val="21"/>
              </w:rPr>
              <w:t>14</w:t>
            </w:r>
          </w:p>
        </w:tc>
        <w:tc>
          <w:tcPr>
            <w:tcW w:w="396" w:type="pct"/>
            <w:vMerge w:val="restart"/>
            <w:vAlign w:val="center"/>
          </w:tcPr>
          <w:p w14:paraId="1688C66D">
            <w:pPr>
              <w:spacing w:line="240" w:lineRule="auto"/>
              <w:ind w:firstLine="0" w:firstLineChars="0"/>
              <w:jc w:val="center"/>
              <w:rPr>
                <w:rFonts w:cs="Times New Roman"/>
                <w:b/>
                <w:bCs/>
                <w:sz w:val="21"/>
                <w:szCs w:val="21"/>
              </w:rPr>
            </w:pPr>
            <w:r>
              <w:rPr>
                <w:rFonts w:cs="Times New Roman"/>
                <w:kern w:val="0"/>
                <w:sz w:val="21"/>
                <w:szCs w:val="21"/>
              </w:rPr>
              <w:t>28</w:t>
            </w:r>
          </w:p>
        </w:tc>
        <w:tc>
          <w:tcPr>
            <w:tcW w:w="437" w:type="pct"/>
            <w:vMerge w:val="restart"/>
            <w:vAlign w:val="center"/>
          </w:tcPr>
          <w:p w14:paraId="1830F8B9">
            <w:pPr>
              <w:spacing w:line="240" w:lineRule="auto"/>
              <w:ind w:firstLine="0" w:firstLineChars="0"/>
              <w:jc w:val="center"/>
              <w:rPr>
                <w:rFonts w:cs="Times New Roman"/>
                <w:b/>
                <w:bCs/>
                <w:sz w:val="21"/>
                <w:szCs w:val="21"/>
              </w:rPr>
            </w:pPr>
            <w:r>
              <w:rPr>
                <w:rFonts w:eastAsia="等线" w:cs="Times New Roman"/>
                <w:sz w:val="21"/>
                <w:szCs w:val="21"/>
              </w:rPr>
              <w:t>0</w:t>
            </w:r>
          </w:p>
        </w:tc>
        <w:tc>
          <w:tcPr>
            <w:tcW w:w="530" w:type="pct"/>
            <w:vAlign w:val="center"/>
          </w:tcPr>
          <w:p w14:paraId="1F9728A7">
            <w:pPr>
              <w:spacing w:line="240" w:lineRule="auto"/>
              <w:ind w:firstLine="0" w:firstLineChars="0"/>
              <w:jc w:val="center"/>
              <w:rPr>
                <w:rFonts w:cs="Times New Roman"/>
                <w:b/>
                <w:bCs/>
                <w:sz w:val="21"/>
                <w:szCs w:val="21"/>
              </w:rPr>
            </w:pPr>
            <w:r>
              <w:rPr>
                <w:sz w:val="21"/>
                <w:szCs w:val="21"/>
              </w:rPr>
              <w:t>颗粒物</w:t>
            </w:r>
          </w:p>
        </w:tc>
        <w:tc>
          <w:tcPr>
            <w:tcW w:w="633" w:type="pct"/>
            <w:vAlign w:val="center"/>
          </w:tcPr>
          <w:p w14:paraId="29C2A2BB">
            <w:pPr>
              <w:spacing w:line="240" w:lineRule="auto"/>
              <w:ind w:firstLine="0" w:firstLineChars="0"/>
              <w:jc w:val="center"/>
              <w:rPr>
                <w:rFonts w:cs="Times New Roman"/>
                <w:b/>
                <w:bCs/>
                <w:sz w:val="21"/>
                <w:szCs w:val="21"/>
              </w:rPr>
            </w:pPr>
            <w:r>
              <w:rPr>
                <w:rFonts w:cs="Times New Roman"/>
                <w:sz w:val="20"/>
                <w:szCs w:val="20"/>
              </w:rPr>
              <w:t>0.017</w:t>
            </w:r>
            <w:r>
              <w:rPr>
                <w:rFonts w:hint="eastAsia" w:cs="Times New Roman"/>
                <w:sz w:val="20"/>
                <w:szCs w:val="20"/>
              </w:rPr>
              <w:t>（t/a）</w:t>
            </w:r>
          </w:p>
        </w:tc>
      </w:tr>
      <w:tr w14:paraId="2B7AB81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53" w:hRule="atLeast"/>
          <w:jc w:val="center"/>
        </w:trPr>
        <w:tc>
          <w:tcPr>
            <w:tcW w:w="633" w:type="pct"/>
            <w:vMerge w:val="continue"/>
            <w:vAlign w:val="center"/>
          </w:tcPr>
          <w:p w14:paraId="5AE62F8B">
            <w:pPr>
              <w:spacing w:line="240" w:lineRule="auto"/>
              <w:ind w:firstLine="0" w:firstLineChars="0"/>
              <w:jc w:val="center"/>
              <w:rPr>
                <w:rFonts w:cs="Times New Roman"/>
                <w:b/>
                <w:bCs/>
                <w:sz w:val="21"/>
                <w:szCs w:val="21"/>
              </w:rPr>
            </w:pPr>
          </w:p>
        </w:tc>
        <w:tc>
          <w:tcPr>
            <w:tcW w:w="394" w:type="pct"/>
            <w:vMerge w:val="continue"/>
            <w:vAlign w:val="center"/>
          </w:tcPr>
          <w:p w14:paraId="4BBACA40">
            <w:pPr>
              <w:spacing w:line="240" w:lineRule="auto"/>
              <w:ind w:firstLine="0" w:firstLineChars="0"/>
              <w:jc w:val="center"/>
              <w:rPr>
                <w:rFonts w:cs="Times New Roman"/>
                <w:b/>
                <w:bCs/>
                <w:sz w:val="21"/>
                <w:szCs w:val="21"/>
              </w:rPr>
            </w:pPr>
          </w:p>
        </w:tc>
        <w:tc>
          <w:tcPr>
            <w:tcW w:w="394" w:type="pct"/>
            <w:vMerge w:val="continue"/>
            <w:vAlign w:val="center"/>
          </w:tcPr>
          <w:p w14:paraId="57EDE286">
            <w:pPr>
              <w:spacing w:line="240" w:lineRule="auto"/>
              <w:ind w:firstLine="0" w:firstLineChars="0"/>
              <w:jc w:val="center"/>
              <w:rPr>
                <w:rFonts w:cs="Times New Roman"/>
                <w:sz w:val="21"/>
                <w:szCs w:val="21"/>
              </w:rPr>
            </w:pPr>
          </w:p>
        </w:tc>
        <w:tc>
          <w:tcPr>
            <w:tcW w:w="394" w:type="pct"/>
            <w:vMerge w:val="continue"/>
            <w:vAlign w:val="center"/>
          </w:tcPr>
          <w:p w14:paraId="5C181063">
            <w:pPr>
              <w:spacing w:line="240" w:lineRule="auto"/>
              <w:ind w:firstLine="0" w:firstLineChars="0"/>
              <w:jc w:val="center"/>
              <w:rPr>
                <w:rFonts w:cs="Times New Roman"/>
                <w:sz w:val="21"/>
                <w:szCs w:val="21"/>
              </w:rPr>
            </w:pPr>
          </w:p>
        </w:tc>
        <w:tc>
          <w:tcPr>
            <w:tcW w:w="396" w:type="pct"/>
            <w:vMerge w:val="continue"/>
            <w:vAlign w:val="center"/>
          </w:tcPr>
          <w:p w14:paraId="22397A69">
            <w:pPr>
              <w:spacing w:line="240" w:lineRule="auto"/>
              <w:ind w:firstLine="0" w:firstLineChars="0"/>
              <w:jc w:val="center"/>
              <w:rPr>
                <w:rFonts w:cs="Times New Roman"/>
                <w:sz w:val="21"/>
                <w:szCs w:val="21"/>
              </w:rPr>
            </w:pPr>
          </w:p>
        </w:tc>
        <w:tc>
          <w:tcPr>
            <w:tcW w:w="396" w:type="pct"/>
            <w:vMerge w:val="continue"/>
            <w:vAlign w:val="center"/>
          </w:tcPr>
          <w:p w14:paraId="1219DCD3">
            <w:pPr>
              <w:spacing w:line="240" w:lineRule="auto"/>
              <w:ind w:firstLine="0" w:firstLineChars="0"/>
              <w:jc w:val="center"/>
              <w:rPr>
                <w:rFonts w:cs="Times New Roman"/>
                <w:sz w:val="21"/>
                <w:szCs w:val="21"/>
              </w:rPr>
            </w:pPr>
          </w:p>
        </w:tc>
        <w:tc>
          <w:tcPr>
            <w:tcW w:w="396" w:type="pct"/>
            <w:vMerge w:val="continue"/>
            <w:vAlign w:val="center"/>
          </w:tcPr>
          <w:p w14:paraId="0539337E">
            <w:pPr>
              <w:spacing w:line="240" w:lineRule="auto"/>
              <w:ind w:firstLine="0" w:firstLineChars="0"/>
              <w:jc w:val="center"/>
              <w:rPr>
                <w:rFonts w:cs="Times New Roman"/>
                <w:b/>
                <w:bCs/>
                <w:sz w:val="21"/>
                <w:szCs w:val="21"/>
              </w:rPr>
            </w:pPr>
          </w:p>
        </w:tc>
        <w:tc>
          <w:tcPr>
            <w:tcW w:w="396" w:type="pct"/>
            <w:vMerge w:val="continue"/>
            <w:vAlign w:val="center"/>
          </w:tcPr>
          <w:p w14:paraId="7E791C05">
            <w:pPr>
              <w:spacing w:line="240" w:lineRule="auto"/>
              <w:ind w:firstLine="0" w:firstLineChars="0"/>
              <w:jc w:val="center"/>
              <w:rPr>
                <w:rFonts w:cs="Times New Roman"/>
                <w:b/>
                <w:bCs/>
                <w:sz w:val="21"/>
                <w:szCs w:val="21"/>
              </w:rPr>
            </w:pPr>
          </w:p>
        </w:tc>
        <w:tc>
          <w:tcPr>
            <w:tcW w:w="437" w:type="pct"/>
            <w:vMerge w:val="continue"/>
            <w:vAlign w:val="center"/>
          </w:tcPr>
          <w:p w14:paraId="0734F550">
            <w:pPr>
              <w:spacing w:line="240" w:lineRule="auto"/>
              <w:ind w:firstLine="0" w:firstLineChars="0"/>
              <w:jc w:val="center"/>
              <w:rPr>
                <w:rFonts w:cs="Times New Roman"/>
                <w:b/>
                <w:bCs/>
                <w:sz w:val="21"/>
                <w:szCs w:val="21"/>
              </w:rPr>
            </w:pPr>
          </w:p>
        </w:tc>
        <w:tc>
          <w:tcPr>
            <w:tcW w:w="530" w:type="pct"/>
            <w:vAlign w:val="center"/>
          </w:tcPr>
          <w:p w14:paraId="79154065">
            <w:pPr>
              <w:spacing w:line="240" w:lineRule="auto"/>
              <w:ind w:firstLine="0" w:firstLineChars="0"/>
              <w:jc w:val="center"/>
              <w:rPr>
                <w:rFonts w:cs="Times New Roman"/>
                <w:b/>
                <w:bCs/>
                <w:sz w:val="21"/>
                <w:szCs w:val="21"/>
              </w:rPr>
            </w:pPr>
            <w:r>
              <w:rPr>
                <w:sz w:val="21"/>
                <w:szCs w:val="21"/>
              </w:rPr>
              <w:t>非甲烷总烃</w:t>
            </w:r>
          </w:p>
        </w:tc>
        <w:tc>
          <w:tcPr>
            <w:tcW w:w="633" w:type="pct"/>
            <w:vAlign w:val="center"/>
          </w:tcPr>
          <w:p w14:paraId="15B3BD88">
            <w:pPr>
              <w:spacing w:line="240" w:lineRule="auto"/>
              <w:ind w:firstLine="0" w:firstLineChars="0"/>
              <w:jc w:val="center"/>
              <w:rPr>
                <w:rFonts w:cs="Times New Roman"/>
                <w:b/>
                <w:bCs/>
                <w:sz w:val="21"/>
                <w:szCs w:val="21"/>
              </w:rPr>
            </w:pPr>
            <w:r>
              <w:rPr>
                <w:rFonts w:cs="Times New Roman"/>
                <w:sz w:val="20"/>
                <w:szCs w:val="20"/>
              </w:rPr>
              <w:t>2.731</w:t>
            </w:r>
            <w:r>
              <w:rPr>
                <w:rFonts w:hint="eastAsia" w:cs="Times New Roman"/>
                <w:sz w:val="20"/>
                <w:szCs w:val="20"/>
              </w:rPr>
              <w:t>（t/a）</w:t>
            </w:r>
          </w:p>
        </w:tc>
      </w:tr>
      <w:tr w14:paraId="236FA91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33" w:type="pct"/>
            <w:vMerge w:val="continue"/>
            <w:vAlign w:val="center"/>
          </w:tcPr>
          <w:p w14:paraId="52948B1B">
            <w:pPr>
              <w:spacing w:line="240" w:lineRule="auto"/>
              <w:ind w:firstLine="0" w:firstLineChars="0"/>
              <w:jc w:val="center"/>
              <w:rPr>
                <w:rFonts w:cs="Times New Roman"/>
                <w:b/>
                <w:bCs/>
                <w:sz w:val="21"/>
                <w:szCs w:val="21"/>
              </w:rPr>
            </w:pPr>
          </w:p>
        </w:tc>
        <w:tc>
          <w:tcPr>
            <w:tcW w:w="394" w:type="pct"/>
            <w:vAlign w:val="center"/>
          </w:tcPr>
          <w:p w14:paraId="27A967B9">
            <w:pPr>
              <w:spacing w:line="240" w:lineRule="auto"/>
              <w:ind w:firstLine="0" w:firstLineChars="0"/>
              <w:jc w:val="center"/>
              <w:rPr>
                <w:rFonts w:cs="Times New Roman"/>
                <w:sz w:val="21"/>
                <w:szCs w:val="21"/>
              </w:rPr>
            </w:pPr>
            <w:r>
              <w:rPr>
                <w:rFonts w:hint="eastAsia" w:cs="Times New Roman"/>
                <w:sz w:val="21"/>
                <w:szCs w:val="21"/>
              </w:rPr>
              <w:t>PDO储罐</w:t>
            </w:r>
          </w:p>
        </w:tc>
        <w:tc>
          <w:tcPr>
            <w:tcW w:w="394" w:type="pct"/>
            <w:vAlign w:val="center"/>
          </w:tcPr>
          <w:p w14:paraId="28FCE0AD">
            <w:pPr>
              <w:spacing w:line="240" w:lineRule="auto"/>
              <w:ind w:firstLine="0" w:firstLineChars="0"/>
              <w:jc w:val="center"/>
              <w:rPr>
                <w:rFonts w:cs="Times New Roman"/>
                <w:sz w:val="21"/>
                <w:szCs w:val="21"/>
              </w:rPr>
            </w:pPr>
            <w:r>
              <w:rPr>
                <w:rFonts w:hint="eastAsia" w:cs="Times New Roman"/>
                <w:sz w:val="21"/>
                <w:szCs w:val="21"/>
              </w:rPr>
              <w:t>885</w:t>
            </w:r>
          </w:p>
        </w:tc>
        <w:tc>
          <w:tcPr>
            <w:tcW w:w="394" w:type="pct"/>
            <w:vAlign w:val="center"/>
          </w:tcPr>
          <w:p w14:paraId="084416BB">
            <w:pPr>
              <w:spacing w:line="240" w:lineRule="auto"/>
              <w:ind w:firstLine="0" w:firstLineChars="0"/>
              <w:jc w:val="center"/>
              <w:rPr>
                <w:rFonts w:cs="Times New Roman"/>
                <w:sz w:val="21"/>
                <w:szCs w:val="21"/>
              </w:rPr>
            </w:pPr>
            <w:r>
              <w:rPr>
                <w:rFonts w:hint="eastAsia" w:cs="Times New Roman"/>
                <w:sz w:val="21"/>
                <w:szCs w:val="21"/>
              </w:rPr>
              <w:t>2927</w:t>
            </w:r>
          </w:p>
        </w:tc>
        <w:tc>
          <w:tcPr>
            <w:tcW w:w="396" w:type="pct"/>
            <w:vAlign w:val="center"/>
          </w:tcPr>
          <w:p w14:paraId="3728BB28">
            <w:pPr>
              <w:spacing w:line="240" w:lineRule="auto"/>
              <w:ind w:firstLine="0" w:firstLineChars="0"/>
              <w:jc w:val="center"/>
              <w:rPr>
                <w:rFonts w:cs="Times New Roman"/>
                <w:sz w:val="21"/>
                <w:szCs w:val="21"/>
              </w:rPr>
            </w:pPr>
            <w:r>
              <w:rPr>
                <w:rFonts w:hint="eastAsia" w:cs="Times New Roman"/>
                <w:sz w:val="21"/>
                <w:szCs w:val="21"/>
              </w:rPr>
              <w:t>17</w:t>
            </w:r>
          </w:p>
        </w:tc>
        <w:tc>
          <w:tcPr>
            <w:tcW w:w="396" w:type="pct"/>
            <w:vAlign w:val="center"/>
          </w:tcPr>
          <w:p w14:paraId="30A0C25A">
            <w:pPr>
              <w:spacing w:line="240" w:lineRule="auto"/>
              <w:ind w:firstLine="0" w:firstLineChars="0"/>
              <w:jc w:val="center"/>
              <w:rPr>
                <w:rFonts w:cs="Times New Roman"/>
                <w:sz w:val="21"/>
                <w:szCs w:val="21"/>
              </w:rPr>
            </w:pPr>
            <w:r>
              <w:rPr>
                <w:rFonts w:hint="eastAsia" w:cs="Times New Roman"/>
                <w:sz w:val="21"/>
                <w:szCs w:val="21"/>
              </w:rPr>
              <w:t>5</w:t>
            </w:r>
          </w:p>
        </w:tc>
        <w:tc>
          <w:tcPr>
            <w:tcW w:w="396" w:type="pct"/>
            <w:vAlign w:val="center"/>
          </w:tcPr>
          <w:p w14:paraId="224CC1DA">
            <w:pPr>
              <w:spacing w:line="240" w:lineRule="auto"/>
              <w:ind w:firstLine="0" w:firstLineChars="0"/>
              <w:jc w:val="center"/>
              <w:rPr>
                <w:rFonts w:cs="Times New Roman"/>
                <w:b/>
                <w:bCs/>
                <w:sz w:val="21"/>
                <w:szCs w:val="21"/>
              </w:rPr>
            </w:pPr>
            <w:r>
              <w:rPr>
                <w:rFonts w:cs="Times New Roman"/>
                <w:kern w:val="0"/>
                <w:sz w:val="21"/>
                <w:szCs w:val="21"/>
              </w:rPr>
              <w:t>4</w:t>
            </w:r>
          </w:p>
        </w:tc>
        <w:tc>
          <w:tcPr>
            <w:tcW w:w="396" w:type="pct"/>
            <w:vAlign w:val="center"/>
          </w:tcPr>
          <w:p w14:paraId="75B582C9">
            <w:pPr>
              <w:spacing w:line="240" w:lineRule="auto"/>
              <w:ind w:firstLine="0" w:firstLineChars="0"/>
              <w:jc w:val="center"/>
              <w:rPr>
                <w:rFonts w:cs="Times New Roman"/>
                <w:b/>
                <w:bCs/>
                <w:sz w:val="21"/>
                <w:szCs w:val="21"/>
              </w:rPr>
            </w:pPr>
            <w:r>
              <w:rPr>
                <w:rFonts w:cs="Times New Roman"/>
                <w:kern w:val="0"/>
                <w:sz w:val="21"/>
                <w:szCs w:val="21"/>
              </w:rPr>
              <w:t>5</w:t>
            </w:r>
          </w:p>
        </w:tc>
        <w:tc>
          <w:tcPr>
            <w:tcW w:w="437" w:type="pct"/>
            <w:vAlign w:val="center"/>
          </w:tcPr>
          <w:p w14:paraId="4F675ADF">
            <w:pPr>
              <w:spacing w:line="240" w:lineRule="auto"/>
              <w:ind w:firstLine="0" w:firstLineChars="0"/>
              <w:jc w:val="center"/>
              <w:rPr>
                <w:rFonts w:cs="Times New Roman"/>
                <w:b/>
                <w:bCs/>
                <w:sz w:val="21"/>
                <w:szCs w:val="21"/>
              </w:rPr>
            </w:pPr>
            <w:r>
              <w:rPr>
                <w:rFonts w:eastAsia="等线" w:cs="Times New Roman"/>
                <w:sz w:val="21"/>
                <w:szCs w:val="21"/>
              </w:rPr>
              <w:t>0</w:t>
            </w:r>
          </w:p>
        </w:tc>
        <w:tc>
          <w:tcPr>
            <w:tcW w:w="530" w:type="pct"/>
            <w:vAlign w:val="center"/>
          </w:tcPr>
          <w:p w14:paraId="6A737091">
            <w:pPr>
              <w:spacing w:line="240" w:lineRule="auto"/>
              <w:ind w:firstLine="0" w:firstLineChars="0"/>
              <w:jc w:val="center"/>
              <w:rPr>
                <w:rFonts w:cs="Times New Roman"/>
                <w:b/>
                <w:bCs/>
                <w:sz w:val="21"/>
                <w:szCs w:val="21"/>
              </w:rPr>
            </w:pPr>
            <w:r>
              <w:rPr>
                <w:sz w:val="21"/>
                <w:szCs w:val="21"/>
              </w:rPr>
              <w:t>非甲烷总烃</w:t>
            </w:r>
          </w:p>
        </w:tc>
        <w:tc>
          <w:tcPr>
            <w:tcW w:w="633" w:type="pct"/>
            <w:vAlign w:val="center"/>
          </w:tcPr>
          <w:p w14:paraId="4B15EE9C">
            <w:pPr>
              <w:spacing w:line="240" w:lineRule="auto"/>
              <w:ind w:firstLine="0" w:firstLineChars="0"/>
              <w:jc w:val="center"/>
              <w:rPr>
                <w:rFonts w:cs="Times New Roman"/>
                <w:b/>
                <w:bCs/>
                <w:sz w:val="21"/>
                <w:szCs w:val="21"/>
              </w:rPr>
            </w:pPr>
            <w:r>
              <w:rPr>
                <w:rFonts w:cs="Times New Roman"/>
                <w:sz w:val="20"/>
                <w:szCs w:val="20"/>
              </w:rPr>
              <w:t>0.05</w:t>
            </w:r>
            <w:r>
              <w:rPr>
                <w:rFonts w:hint="eastAsia" w:cs="Times New Roman"/>
                <w:sz w:val="20"/>
                <w:szCs w:val="20"/>
              </w:rPr>
              <w:t>（t/a）</w:t>
            </w:r>
          </w:p>
        </w:tc>
      </w:tr>
      <w:tr w14:paraId="21C8361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33" w:type="pct"/>
            <w:vMerge w:val="continue"/>
            <w:vAlign w:val="center"/>
          </w:tcPr>
          <w:p w14:paraId="608FD96B">
            <w:pPr>
              <w:spacing w:line="240" w:lineRule="auto"/>
              <w:ind w:firstLine="0" w:firstLineChars="0"/>
              <w:jc w:val="center"/>
              <w:rPr>
                <w:rFonts w:cs="Times New Roman"/>
                <w:b/>
                <w:bCs/>
                <w:sz w:val="21"/>
                <w:szCs w:val="21"/>
              </w:rPr>
            </w:pPr>
          </w:p>
        </w:tc>
        <w:tc>
          <w:tcPr>
            <w:tcW w:w="394" w:type="pct"/>
            <w:vAlign w:val="center"/>
          </w:tcPr>
          <w:p w14:paraId="0994D8C2">
            <w:pPr>
              <w:spacing w:line="240" w:lineRule="auto"/>
              <w:ind w:firstLine="0" w:firstLineChars="0"/>
              <w:jc w:val="center"/>
              <w:rPr>
                <w:rFonts w:cs="Times New Roman"/>
                <w:sz w:val="21"/>
                <w:szCs w:val="21"/>
              </w:rPr>
            </w:pPr>
            <w:r>
              <w:rPr>
                <w:rFonts w:hint="eastAsia" w:cs="Times New Roman"/>
                <w:sz w:val="21"/>
                <w:szCs w:val="21"/>
              </w:rPr>
              <w:t>危废暂存库</w:t>
            </w:r>
          </w:p>
        </w:tc>
        <w:tc>
          <w:tcPr>
            <w:tcW w:w="394" w:type="pct"/>
            <w:vAlign w:val="center"/>
          </w:tcPr>
          <w:p w14:paraId="2E4C39C2">
            <w:pPr>
              <w:spacing w:line="240" w:lineRule="auto"/>
              <w:ind w:firstLine="0" w:firstLineChars="0"/>
              <w:jc w:val="center"/>
              <w:rPr>
                <w:rFonts w:cs="Times New Roman"/>
                <w:sz w:val="21"/>
                <w:szCs w:val="21"/>
              </w:rPr>
            </w:pPr>
            <w:r>
              <w:rPr>
                <w:rFonts w:hint="eastAsia" w:cs="Times New Roman"/>
                <w:sz w:val="21"/>
                <w:szCs w:val="21"/>
              </w:rPr>
              <w:t>556</w:t>
            </w:r>
          </w:p>
        </w:tc>
        <w:tc>
          <w:tcPr>
            <w:tcW w:w="394" w:type="pct"/>
            <w:vAlign w:val="center"/>
          </w:tcPr>
          <w:p w14:paraId="3D50928E">
            <w:pPr>
              <w:spacing w:line="240" w:lineRule="auto"/>
              <w:ind w:firstLine="0" w:firstLineChars="0"/>
              <w:jc w:val="center"/>
              <w:rPr>
                <w:rFonts w:cs="Times New Roman"/>
                <w:sz w:val="21"/>
                <w:szCs w:val="21"/>
              </w:rPr>
            </w:pPr>
            <w:r>
              <w:rPr>
                <w:rFonts w:hint="eastAsia" w:cs="Times New Roman"/>
                <w:sz w:val="21"/>
                <w:szCs w:val="21"/>
              </w:rPr>
              <w:t>2465</w:t>
            </w:r>
          </w:p>
        </w:tc>
        <w:tc>
          <w:tcPr>
            <w:tcW w:w="396" w:type="pct"/>
            <w:vAlign w:val="center"/>
          </w:tcPr>
          <w:p w14:paraId="57132B93">
            <w:pPr>
              <w:spacing w:line="240" w:lineRule="auto"/>
              <w:ind w:firstLine="0" w:firstLineChars="0"/>
              <w:jc w:val="center"/>
              <w:rPr>
                <w:rFonts w:cs="Times New Roman"/>
                <w:sz w:val="21"/>
                <w:szCs w:val="21"/>
              </w:rPr>
            </w:pPr>
            <w:r>
              <w:rPr>
                <w:rFonts w:hint="eastAsia" w:cs="Times New Roman"/>
                <w:sz w:val="21"/>
                <w:szCs w:val="21"/>
              </w:rPr>
              <w:t>27</w:t>
            </w:r>
          </w:p>
        </w:tc>
        <w:tc>
          <w:tcPr>
            <w:tcW w:w="396" w:type="pct"/>
            <w:vAlign w:val="center"/>
          </w:tcPr>
          <w:p w14:paraId="157B8604">
            <w:pPr>
              <w:spacing w:line="240" w:lineRule="auto"/>
              <w:ind w:firstLine="0" w:firstLineChars="0"/>
              <w:jc w:val="center"/>
              <w:rPr>
                <w:rFonts w:cs="Times New Roman"/>
                <w:sz w:val="21"/>
                <w:szCs w:val="21"/>
              </w:rPr>
            </w:pPr>
            <w:r>
              <w:rPr>
                <w:rFonts w:hint="eastAsia" w:cs="Times New Roman"/>
                <w:sz w:val="21"/>
                <w:szCs w:val="21"/>
              </w:rPr>
              <w:t>5.5</w:t>
            </w:r>
          </w:p>
        </w:tc>
        <w:tc>
          <w:tcPr>
            <w:tcW w:w="396" w:type="pct"/>
            <w:vAlign w:val="center"/>
          </w:tcPr>
          <w:p w14:paraId="3ED0F23D">
            <w:pPr>
              <w:spacing w:line="240" w:lineRule="auto"/>
              <w:ind w:firstLine="0" w:firstLineChars="0"/>
              <w:jc w:val="center"/>
              <w:rPr>
                <w:rFonts w:cs="Times New Roman"/>
                <w:b/>
                <w:bCs/>
                <w:sz w:val="21"/>
                <w:szCs w:val="21"/>
              </w:rPr>
            </w:pPr>
            <w:r>
              <w:rPr>
                <w:rFonts w:cs="Times New Roman"/>
                <w:kern w:val="0"/>
                <w:sz w:val="21"/>
                <w:szCs w:val="21"/>
              </w:rPr>
              <w:t>60</w:t>
            </w:r>
          </w:p>
        </w:tc>
        <w:tc>
          <w:tcPr>
            <w:tcW w:w="396" w:type="pct"/>
            <w:vAlign w:val="center"/>
          </w:tcPr>
          <w:p w14:paraId="70E9DD22">
            <w:pPr>
              <w:spacing w:line="240" w:lineRule="auto"/>
              <w:ind w:firstLine="0" w:firstLineChars="0"/>
              <w:jc w:val="center"/>
              <w:rPr>
                <w:rFonts w:cs="Times New Roman"/>
                <w:b/>
                <w:bCs/>
                <w:sz w:val="21"/>
                <w:szCs w:val="21"/>
              </w:rPr>
            </w:pPr>
            <w:r>
              <w:rPr>
                <w:rFonts w:cs="Times New Roman"/>
                <w:kern w:val="0"/>
                <w:sz w:val="21"/>
                <w:szCs w:val="21"/>
              </w:rPr>
              <w:t>16</w:t>
            </w:r>
          </w:p>
        </w:tc>
        <w:tc>
          <w:tcPr>
            <w:tcW w:w="437" w:type="pct"/>
            <w:vAlign w:val="center"/>
          </w:tcPr>
          <w:p w14:paraId="56D54C6C">
            <w:pPr>
              <w:spacing w:line="240" w:lineRule="auto"/>
              <w:ind w:firstLine="0" w:firstLineChars="0"/>
              <w:jc w:val="center"/>
              <w:rPr>
                <w:rFonts w:cs="Times New Roman"/>
                <w:b/>
                <w:bCs/>
                <w:sz w:val="21"/>
                <w:szCs w:val="21"/>
              </w:rPr>
            </w:pPr>
            <w:r>
              <w:rPr>
                <w:rFonts w:eastAsia="等线" w:cs="Times New Roman"/>
                <w:sz w:val="21"/>
                <w:szCs w:val="21"/>
              </w:rPr>
              <w:t>0</w:t>
            </w:r>
          </w:p>
        </w:tc>
        <w:tc>
          <w:tcPr>
            <w:tcW w:w="530" w:type="pct"/>
            <w:vAlign w:val="center"/>
          </w:tcPr>
          <w:p w14:paraId="18A3ECFB">
            <w:pPr>
              <w:spacing w:line="240" w:lineRule="auto"/>
              <w:ind w:firstLine="0" w:firstLineChars="0"/>
              <w:jc w:val="center"/>
              <w:rPr>
                <w:rFonts w:cs="Times New Roman"/>
                <w:b/>
                <w:bCs/>
                <w:sz w:val="21"/>
                <w:szCs w:val="21"/>
              </w:rPr>
            </w:pPr>
            <w:r>
              <w:rPr>
                <w:sz w:val="21"/>
                <w:szCs w:val="21"/>
              </w:rPr>
              <w:t>非甲烷总烃</w:t>
            </w:r>
          </w:p>
        </w:tc>
        <w:tc>
          <w:tcPr>
            <w:tcW w:w="633" w:type="pct"/>
            <w:vAlign w:val="center"/>
          </w:tcPr>
          <w:p w14:paraId="4FE1BACD">
            <w:pPr>
              <w:spacing w:line="240" w:lineRule="auto"/>
              <w:ind w:firstLine="0" w:firstLineChars="0"/>
              <w:jc w:val="center"/>
              <w:rPr>
                <w:rFonts w:cs="Times New Roman"/>
                <w:b/>
                <w:bCs/>
                <w:sz w:val="21"/>
                <w:szCs w:val="21"/>
              </w:rPr>
            </w:pPr>
            <w:r>
              <w:rPr>
                <w:rFonts w:cs="Times New Roman"/>
                <w:sz w:val="20"/>
                <w:szCs w:val="20"/>
              </w:rPr>
              <w:t>0.002</w:t>
            </w:r>
            <w:r>
              <w:rPr>
                <w:rFonts w:hint="eastAsia" w:cs="Times New Roman"/>
                <w:sz w:val="20"/>
                <w:szCs w:val="20"/>
              </w:rPr>
              <w:t>（t/a）</w:t>
            </w:r>
          </w:p>
        </w:tc>
      </w:tr>
      <w:tr w14:paraId="22E8E5C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66" w:hRule="atLeast"/>
          <w:jc w:val="center"/>
        </w:trPr>
        <w:tc>
          <w:tcPr>
            <w:tcW w:w="633" w:type="pct"/>
            <w:vMerge w:val="restart"/>
            <w:vAlign w:val="center"/>
          </w:tcPr>
          <w:p w14:paraId="326B8045">
            <w:pPr>
              <w:spacing w:line="240" w:lineRule="auto"/>
              <w:ind w:firstLine="0" w:firstLineChars="0"/>
              <w:jc w:val="center"/>
              <w:rPr>
                <w:rFonts w:cs="Times New Roman"/>
                <w:sz w:val="21"/>
                <w:szCs w:val="21"/>
              </w:rPr>
            </w:pPr>
            <w:r>
              <w:rPr>
                <w:rFonts w:cs="Times New Roman"/>
                <w:sz w:val="21"/>
                <w:szCs w:val="21"/>
              </w:rPr>
              <w:t>环氧乙烷衍生物（EOD）新增新产品暨新增配套设施改造项目</w:t>
            </w:r>
          </w:p>
        </w:tc>
        <w:tc>
          <w:tcPr>
            <w:tcW w:w="394" w:type="pct"/>
            <w:vAlign w:val="center"/>
          </w:tcPr>
          <w:p w14:paraId="61249FE5">
            <w:pPr>
              <w:spacing w:line="240" w:lineRule="auto"/>
              <w:ind w:firstLine="0" w:firstLineChars="0"/>
              <w:jc w:val="center"/>
              <w:rPr>
                <w:rFonts w:cs="Times New Roman"/>
                <w:sz w:val="21"/>
                <w:szCs w:val="21"/>
              </w:rPr>
            </w:pPr>
            <w:r>
              <w:rPr>
                <w:rFonts w:cs="Times New Roman"/>
                <w:sz w:val="21"/>
                <w:szCs w:val="21"/>
              </w:rPr>
              <w:t>制片包装库</w:t>
            </w:r>
          </w:p>
        </w:tc>
        <w:tc>
          <w:tcPr>
            <w:tcW w:w="394" w:type="pct"/>
            <w:noWrap/>
            <w:vAlign w:val="center"/>
          </w:tcPr>
          <w:p w14:paraId="5517034F">
            <w:pPr>
              <w:spacing w:line="240" w:lineRule="auto"/>
              <w:ind w:firstLine="0" w:firstLineChars="0"/>
              <w:jc w:val="center"/>
              <w:rPr>
                <w:rFonts w:cs="Times New Roman"/>
                <w:sz w:val="21"/>
                <w:szCs w:val="21"/>
              </w:rPr>
            </w:pPr>
            <w:r>
              <w:rPr>
                <w:rFonts w:hint="eastAsia" w:cs="Times New Roman"/>
                <w:sz w:val="21"/>
                <w:szCs w:val="21"/>
              </w:rPr>
              <w:t>1435</w:t>
            </w:r>
          </w:p>
        </w:tc>
        <w:tc>
          <w:tcPr>
            <w:tcW w:w="394" w:type="pct"/>
            <w:noWrap/>
            <w:vAlign w:val="center"/>
          </w:tcPr>
          <w:p w14:paraId="6EE6D5D9">
            <w:pPr>
              <w:spacing w:line="240" w:lineRule="auto"/>
              <w:ind w:firstLine="0" w:firstLineChars="0"/>
              <w:jc w:val="center"/>
              <w:rPr>
                <w:rFonts w:cs="Times New Roman"/>
                <w:sz w:val="21"/>
                <w:szCs w:val="21"/>
              </w:rPr>
            </w:pPr>
            <w:r>
              <w:rPr>
                <w:rFonts w:hint="eastAsia" w:cs="Times New Roman"/>
                <w:sz w:val="21"/>
                <w:szCs w:val="21"/>
              </w:rPr>
              <w:t>777</w:t>
            </w:r>
          </w:p>
        </w:tc>
        <w:tc>
          <w:tcPr>
            <w:tcW w:w="396" w:type="pct"/>
            <w:noWrap/>
            <w:vAlign w:val="center"/>
          </w:tcPr>
          <w:p w14:paraId="28A6D21B">
            <w:pPr>
              <w:spacing w:line="240" w:lineRule="auto"/>
              <w:ind w:firstLine="0" w:firstLineChars="0"/>
              <w:jc w:val="center"/>
              <w:rPr>
                <w:rFonts w:cs="Times New Roman"/>
                <w:sz w:val="21"/>
                <w:szCs w:val="21"/>
              </w:rPr>
            </w:pPr>
            <w:r>
              <w:rPr>
                <w:rFonts w:cs="Times New Roman"/>
                <w:sz w:val="21"/>
                <w:szCs w:val="21"/>
              </w:rPr>
              <w:t>4</w:t>
            </w:r>
          </w:p>
        </w:tc>
        <w:tc>
          <w:tcPr>
            <w:tcW w:w="396" w:type="pct"/>
            <w:noWrap/>
            <w:vAlign w:val="center"/>
          </w:tcPr>
          <w:p w14:paraId="22D71B6B">
            <w:pPr>
              <w:spacing w:line="240" w:lineRule="auto"/>
              <w:ind w:firstLine="0" w:firstLineChars="0"/>
              <w:jc w:val="center"/>
              <w:rPr>
                <w:rFonts w:cs="Times New Roman"/>
                <w:sz w:val="21"/>
                <w:szCs w:val="21"/>
              </w:rPr>
            </w:pPr>
            <w:r>
              <w:rPr>
                <w:rFonts w:cs="Times New Roman"/>
                <w:sz w:val="21"/>
                <w:szCs w:val="21"/>
              </w:rPr>
              <w:t>5</w:t>
            </w:r>
          </w:p>
        </w:tc>
        <w:tc>
          <w:tcPr>
            <w:tcW w:w="396" w:type="pct"/>
            <w:noWrap/>
            <w:vAlign w:val="center"/>
          </w:tcPr>
          <w:p w14:paraId="3143A7E5">
            <w:pPr>
              <w:spacing w:line="240" w:lineRule="auto"/>
              <w:ind w:firstLine="0" w:firstLineChars="0"/>
              <w:jc w:val="center"/>
              <w:rPr>
                <w:rFonts w:cs="Times New Roman"/>
                <w:sz w:val="21"/>
                <w:szCs w:val="21"/>
              </w:rPr>
            </w:pPr>
            <w:r>
              <w:rPr>
                <w:rFonts w:cs="Times New Roman"/>
                <w:sz w:val="21"/>
                <w:szCs w:val="21"/>
              </w:rPr>
              <w:t>36</w:t>
            </w:r>
          </w:p>
        </w:tc>
        <w:tc>
          <w:tcPr>
            <w:tcW w:w="396" w:type="pct"/>
            <w:noWrap/>
            <w:vAlign w:val="center"/>
          </w:tcPr>
          <w:p w14:paraId="0B8CD5BC">
            <w:pPr>
              <w:spacing w:line="240" w:lineRule="auto"/>
              <w:ind w:firstLine="0" w:firstLineChars="0"/>
              <w:jc w:val="center"/>
              <w:rPr>
                <w:rFonts w:cs="Times New Roman"/>
                <w:sz w:val="21"/>
                <w:szCs w:val="21"/>
              </w:rPr>
            </w:pPr>
            <w:r>
              <w:rPr>
                <w:rFonts w:cs="Times New Roman"/>
                <w:sz w:val="21"/>
                <w:szCs w:val="21"/>
              </w:rPr>
              <w:t>18</w:t>
            </w:r>
          </w:p>
        </w:tc>
        <w:tc>
          <w:tcPr>
            <w:tcW w:w="437" w:type="pct"/>
            <w:noWrap/>
            <w:vAlign w:val="center"/>
          </w:tcPr>
          <w:p w14:paraId="34F04319">
            <w:pPr>
              <w:spacing w:line="240" w:lineRule="auto"/>
              <w:ind w:firstLine="0" w:firstLineChars="0"/>
              <w:jc w:val="center"/>
              <w:rPr>
                <w:rFonts w:cs="Times New Roman"/>
                <w:sz w:val="21"/>
                <w:szCs w:val="21"/>
              </w:rPr>
            </w:pPr>
            <w:r>
              <w:rPr>
                <w:rFonts w:cs="Times New Roman"/>
                <w:sz w:val="21"/>
                <w:szCs w:val="21"/>
              </w:rPr>
              <w:t>90</w:t>
            </w:r>
          </w:p>
        </w:tc>
        <w:tc>
          <w:tcPr>
            <w:tcW w:w="530" w:type="pct"/>
            <w:noWrap/>
            <w:vAlign w:val="center"/>
          </w:tcPr>
          <w:p w14:paraId="004AD999">
            <w:pPr>
              <w:spacing w:line="240" w:lineRule="auto"/>
              <w:ind w:firstLine="0" w:firstLineChars="0"/>
              <w:jc w:val="center"/>
              <w:rPr>
                <w:rFonts w:cs="Times New Roman"/>
                <w:sz w:val="21"/>
                <w:szCs w:val="21"/>
              </w:rPr>
            </w:pPr>
            <w:r>
              <w:rPr>
                <w:rFonts w:cs="Times New Roman"/>
                <w:sz w:val="21"/>
                <w:szCs w:val="21"/>
              </w:rPr>
              <w:t>颗粒物</w:t>
            </w:r>
          </w:p>
        </w:tc>
        <w:tc>
          <w:tcPr>
            <w:tcW w:w="633" w:type="pct"/>
            <w:vAlign w:val="center"/>
          </w:tcPr>
          <w:p w14:paraId="528A68F2">
            <w:pPr>
              <w:spacing w:line="240" w:lineRule="auto"/>
              <w:ind w:firstLine="0" w:firstLineChars="0"/>
              <w:jc w:val="center"/>
              <w:rPr>
                <w:rFonts w:cs="Times New Roman"/>
                <w:sz w:val="21"/>
                <w:szCs w:val="21"/>
              </w:rPr>
            </w:pPr>
            <w:r>
              <w:rPr>
                <w:rFonts w:cs="Times New Roman"/>
                <w:sz w:val="21"/>
                <w:szCs w:val="21"/>
              </w:rPr>
              <w:t>0.083</w:t>
            </w:r>
          </w:p>
        </w:tc>
      </w:tr>
      <w:tr w14:paraId="0B37DE2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65" w:hRule="atLeast"/>
          <w:jc w:val="center"/>
        </w:trPr>
        <w:tc>
          <w:tcPr>
            <w:tcW w:w="633" w:type="pct"/>
            <w:vMerge w:val="continue"/>
            <w:vAlign w:val="center"/>
          </w:tcPr>
          <w:p w14:paraId="5BC2FD2C">
            <w:pPr>
              <w:spacing w:line="240" w:lineRule="auto"/>
              <w:ind w:firstLine="0" w:firstLineChars="0"/>
              <w:jc w:val="center"/>
              <w:rPr>
                <w:rFonts w:cs="Times New Roman"/>
                <w:sz w:val="21"/>
                <w:szCs w:val="21"/>
              </w:rPr>
            </w:pPr>
          </w:p>
        </w:tc>
        <w:tc>
          <w:tcPr>
            <w:tcW w:w="394" w:type="pct"/>
            <w:vAlign w:val="center"/>
          </w:tcPr>
          <w:p w14:paraId="62775594">
            <w:pPr>
              <w:spacing w:line="240" w:lineRule="auto"/>
              <w:ind w:firstLine="0" w:firstLineChars="0"/>
              <w:jc w:val="center"/>
              <w:rPr>
                <w:rFonts w:cs="Times New Roman"/>
                <w:sz w:val="21"/>
                <w:szCs w:val="21"/>
              </w:rPr>
            </w:pPr>
            <w:r>
              <w:rPr>
                <w:rFonts w:cs="Times New Roman"/>
                <w:sz w:val="21"/>
                <w:szCs w:val="21"/>
              </w:rPr>
              <w:t>实验室</w:t>
            </w:r>
          </w:p>
        </w:tc>
        <w:tc>
          <w:tcPr>
            <w:tcW w:w="394" w:type="pct"/>
            <w:noWrap/>
            <w:vAlign w:val="center"/>
          </w:tcPr>
          <w:p w14:paraId="171AEB61">
            <w:pPr>
              <w:spacing w:line="240" w:lineRule="auto"/>
              <w:ind w:firstLine="0" w:firstLineChars="0"/>
              <w:jc w:val="center"/>
              <w:rPr>
                <w:rFonts w:cs="Times New Roman"/>
                <w:sz w:val="21"/>
                <w:szCs w:val="21"/>
              </w:rPr>
            </w:pPr>
            <w:r>
              <w:rPr>
                <w:rFonts w:hint="eastAsia" w:cs="Times New Roman"/>
                <w:sz w:val="21"/>
                <w:szCs w:val="21"/>
              </w:rPr>
              <w:t>1852</w:t>
            </w:r>
          </w:p>
        </w:tc>
        <w:tc>
          <w:tcPr>
            <w:tcW w:w="394" w:type="pct"/>
            <w:noWrap/>
            <w:vAlign w:val="center"/>
          </w:tcPr>
          <w:p w14:paraId="7EC4AF31">
            <w:pPr>
              <w:spacing w:line="240" w:lineRule="auto"/>
              <w:ind w:firstLine="0" w:firstLineChars="0"/>
              <w:jc w:val="center"/>
              <w:rPr>
                <w:rFonts w:cs="Times New Roman"/>
                <w:sz w:val="21"/>
                <w:szCs w:val="21"/>
              </w:rPr>
            </w:pPr>
            <w:r>
              <w:rPr>
                <w:rFonts w:hint="eastAsia" w:cs="Times New Roman"/>
                <w:sz w:val="21"/>
                <w:szCs w:val="21"/>
              </w:rPr>
              <w:t>905</w:t>
            </w:r>
          </w:p>
        </w:tc>
        <w:tc>
          <w:tcPr>
            <w:tcW w:w="396" w:type="pct"/>
            <w:noWrap/>
            <w:vAlign w:val="center"/>
          </w:tcPr>
          <w:p w14:paraId="5A81EB87">
            <w:pPr>
              <w:spacing w:line="240" w:lineRule="auto"/>
              <w:ind w:firstLine="0" w:firstLineChars="0"/>
              <w:jc w:val="center"/>
            </w:pPr>
            <w:r>
              <w:t>4</w:t>
            </w:r>
          </w:p>
        </w:tc>
        <w:tc>
          <w:tcPr>
            <w:tcW w:w="396" w:type="pct"/>
            <w:noWrap/>
            <w:vAlign w:val="center"/>
          </w:tcPr>
          <w:p w14:paraId="45357648">
            <w:pPr>
              <w:spacing w:line="240" w:lineRule="auto"/>
              <w:ind w:firstLine="0" w:firstLineChars="0"/>
              <w:jc w:val="center"/>
              <w:rPr>
                <w:rFonts w:cs="Times New Roman"/>
                <w:sz w:val="21"/>
                <w:szCs w:val="21"/>
              </w:rPr>
            </w:pPr>
            <w:r>
              <w:rPr>
                <w:rFonts w:cs="Times New Roman"/>
                <w:sz w:val="21"/>
                <w:szCs w:val="21"/>
              </w:rPr>
              <w:t>5</w:t>
            </w:r>
          </w:p>
        </w:tc>
        <w:tc>
          <w:tcPr>
            <w:tcW w:w="396" w:type="pct"/>
            <w:noWrap/>
            <w:vAlign w:val="center"/>
          </w:tcPr>
          <w:p w14:paraId="2F0772A3">
            <w:pPr>
              <w:spacing w:line="240" w:lineRule="auto"/>
              <w:ind w:firstLine="0" w:firstLineChars="0"/>
              <w:jc w:val="center"/>
              <w:rPr>
                <w:rFonts w:cs="Times New Roman"/>
                <w:sz w:val="21"/>
                <w:szCs w:val="21"/>
              </w:rPr>
            </w:pPr>
            <w:r>
              <w:rPr>
                <w:rFonts w:cs="Times New Roman"/>
                <w:sz w:val="21"/>
                <w:szCs w:val="21"/>
              </w:rPr>
              <w:t>20</w:t>
            </w:r>
          </w:p>
        </w:tc>
        <w:tc>
          <w:tcPr>
            <w:tcW w:w="396" w:type="pct"/>
            <w:noWrap/>
            <w:vAlign w:val="center"/>
          </w:tcPr>
          <w:p w14:paraId="4BC59FD2">
            <w:pPr>
              <w:spacing w:line="240" w:lineRule="auto"/>
              <w:ind w:firstLine="0" w:firstLineChars="0"/>
              <w:jc w:val="center"/>
              <w:rPr>
                <w:rFonts w:cs="Times New Roman"/>
                <w:sz w:val="21"/>
                <w:szCs w:val="21"/>
              </w:rPr>
            </w:pPr>
            <w:r>
              <w:rPr>
                <w:rFonts w:cs="Times New Roman"/>
                <w:sz w:val="21"/>
                <w:szCs w:val="21"/>
              </w:rPr>
              <w:t>18</w:t>
            </w:r>
          </w:p>
        </w:tc>
        <w:tc>
          <w:tcPr>
            <w:tcW w:w="437" w:type="pct"/>
            <w:noWrap/>
            <w:vAlign w:val="center"/>
          </w:tcPr>
          <w:p w14:paraId="77911580">
            <w:pPr>
              <w:spacing w:line="240" w:lineRule="auto"/>
              <w:ind w:firstLine="0" w:firstLineChars="0"/>
              <w:jc w:val="center"/>
              <w:rPr>
                <w:rFonts w:cs="Times New Roman"/>
                <w:sz w:val="21"/>
                <w:szCs w:val="21"/>
              </w:rPr>
            </w:pPr>
            <w:r>
              <w:rPr>
                <w:rFonts w:cs="Times New Roman"/>
                <w:sz w:val="21"/>
                <w:szCs w:val="21"/>
              </w:rPr>
              <w:t>90</w:t>
            </w:r>
          </w:p>
        </w:tc>
        <w:tc>
          <w:tcPr>
            <w:tcW w:w="530" w:type="pct"/>
            <w:noWrap/>
            <w:vAlign w:val="center"/>
          </w:tcPr>
          <w:p w14:paraId="13F2C404">
            <w:pPr>
              <w:spacing w:line="240" w:lineRule="auto"/>
              <w:ind w:firstLine="0" w:firstLineChars="0"/>
              <w:jc w:val="center"/>
              <w:rPr>
                <w:rFonts w:cs="Times New Roman"/>
                <w:sz w:val="21"/>
                <w:szCs w:val="21"/>
              </w:rPr>
            </w:pPr>
            <w:r>
              <w:rPr>
                <w:rFonts w:cs="Times New Roman"/>
                <w:sz w:val="21"/>
                <w:szCs w:val="21"/>
              </w:rPr>
              <w:t>非甲烷总烃</w:t>
            </w:r>
          </w:p>
        </w:tc>
        <w:tc>
          <w:tcPr>
            <w:tcW w:w="633" w:type="pct"/>
            <w:vAlign w:val="center"/>
          </w:tcPr>
          <w:p w14:paraId="6356924F">
            <w:pPr>
              <w:spacing w:line="240" w:lineRule="auto"/>
              <w:ind w:firstLine="0" w:firstLineChars="0"/>
              <w:jc w:val="center"/>
              <w:rPr>
                <w:rFonts w:cs="Times New Roman"/>
                <w:sz w:val="21"/>
                <w:szCs w:val="21"/>
              </w:rPr>
            </w:pPr>
            <w:r>
              <w:rPr>
                <w:rFonts w:cs="Times New Roman"/>
                <w:sz w:val="21"/>
                <w:szCs w:val="21"/>
              </w:rPr>
              <w:t>0.0403</w:t>
            </w:r>
          </w:p>
        </w:tc>
      </w:tr>
      <w:tr w14:paraId="0590295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33" w:type="pct"/>
            <w:vMerge w:val="continue"/>
            <w:vAlign w:val="center"/>
          </w:tcPr>
          <w:p w14:paraId="7951745F">
            <w:pPr>
              <w:spacing w:line="240" w:lineRule="auto"/>
              <w:ind w:firstLine="0" w:firstLineChars="0"/>
              <w:jc w:val="center"/>
              <w:rPr>
                <w:rFonts w:cs="Times New Roman"/>
                <w:sz w:val="21"/>
                <w:szCs w:val="21"/>
              </w:rPr>
            </w:pPr>
          </w:p>
        </w:tc>
        <w:tc>
          <w:tcPr>
            <w:tcW w:w="394" w:type="pct"/>
            <w:vAlign w:val="center"/>
          </w:tcPr>
          <w:p w14:paraId="44EA5F4A">
            <w:pPr>
              <w:spacing w:line="240" w:lineRule="auto"/>
              <w:ind w:firstLine="0" w:firstLineChars="0"/>
              <w:jc w:val="center"/>
              <w:rPr>
                <w:rFonts w:cs="Times New Roman"/>
                <w:sz w:val="21"/>
                <w:szCs w:val="21"/>
              </w:rPr>
            </w:pPr>
            <w:r>
              <w:rPr>
                <w:rFonts w:cs="Times New Roman"/>
                <w:sz w:val="21"/>
                <w:szCs w:val="21"/>
              </w:rPr>
              <w:t>原料罐区</w:t>
            </w:r>
          </w:p>
        </w:tc>
        <w:tc>
          <w:tcPr>
            <w:tcW w:w="394" w:type="pct"/>
            <w:noWrap/>
            <w:vAlign w:val="center"/>
          </w:tcPr>
          <w:p w14:paraId="6E56809B">
            <w:pPr>
              <w:spacing w:line="240" w:lineRule="auto"/>
              <w:ind w:firstLine="0" w:firstLineChars="0"/>
              <w:jc w:val="center"/>
              <w:rPr>
                <w:rFonts w:cs="Times New Roman"/>
                <w:sz w:val="21"/>
                <w:szCs w:val="21"/>
              </w:rPr>
            </w:pPr>
            <w:r>
              <w:rPr>
                <w:rFonts w:hint="eastAsia" w:cs="Times New Roman"/>
                <w:sz w:val="21"/>
                <w:szCs w:val="21"/>
              </w:rPr>
              <w:t>1466</w:t>
            </w:r>
          </w:p>
        </w:tc>
        <w:tc>
          <w:tcPr>
            <w:tcW w:w="394" w:type="pct"/>
            <w:noWrap/>
            <w:vAlign w:val="center"/>
          </w:tcPr>
          <w:p w14:paraId="0790BBA3">
            <w:pPr>
              <w:spacing w:line="240" w:lineRule="auto"/>
              <w:ind w:firstLine="0" w:firstLineChars="0"/>
              <w:jc w:val="center"/>
              <w:rPr>
                <w:rFonts w:cs="Times New Roman"/>
                <w:sz w:val="21"/>
                <w:szCs w:val="21"/>
              </w:rPr>
            </w:pPr>
            <w:r>
              <w:rPr>
                <w:rFonts w:hint="eastAsia" w:cs="Times New Roman"/>
                <w:sz w:val="21"/>
                <w:szCs w:val="21"/>
              </w:rPr>
              <w:t>669</w:t>
            </w:r>
          </w:p>
        </w:tc>
        <w:tc>
          <w:tcPr>
            <w:tcW w:w="396" w:type="pct"/>
            <w:noWrap/>
            <w:vAlign w:val="center"/>
          </w:tcPr>
          <w:p w14:paraId="567B2378">
            <w:pPr>
              <w:spacing w:line="240" w:lineRule="auto"/>
              <w:ind w:firstLine="0" w:firstLineChars="0"/>
              <w:jc w:val="center"/>
              <w:rPr>
                <w:rFonts w:cs="Times New Roman"/>
                <w:sz w:val="21"/>
                <w:szCs w:val="21"/>
              </w:rPr>
            </w:pPr>
            <w:r>
              <w:rPr>
                <w:rFonts w:cs="Times New Roman"/>
                <w:sz w:val="21"/>
                <w:szCs w:val="21"/>
              </w:rPr>
              <w:t>4</w:t>
            </w:r>
          </w:p>
        </w:tc>
        <w:tc>
          <w:tcPr>
            <w:tcW w:w="396" w:type="pct"/>
            <w:noWrap/>
            <w:vAlign w:val="center"/>
          </w:tcPr>
          <w:p w14:paraId="4D0CA8D5">
            <w:pPr>
              <w:spacing w:line="240" w:lineRule="auto"/>
              <w:ind w:firstLine="0" w:firstLineChars="0"/>
              <w:jc w:val="center"/>
              <w:rPr>
                <w:rFonts w:cs="Times New Roman"/>
                <w:sz w:val="21"/>
                <w:szCs w:val="21"/>
              </w:rPr>
            </w:pPr>
            <w:r>
              <w:rPr>
                <w:rFonts w:cs="Times New Roman"/>
                <w:sz w:val="21"/>
                <w:szCs w:val="21"/>
              </w:rPr>
              <w:t>8</w:t>
            </w:r>
          </w:p>
        </w:tc>
        <w:tc>
          <w:tcPr>
            <w:tcW w:w="396" w:type="pct"/>
            <w:noWrap/>
            <w:vAlign w:val="center"/>
          </w:tcPr>
          <w:p w14:paraId="79B5BEFA">
            <w:pPr>
              <w:spacing w:line="240" w:lineRule="auto"/>
              <w:ind w:firstLine="0" w:firstLineChars="0"/>
              <w:jc w:val="center"/>
              <w:rPr>
                <w:rFonts w:cs="Times New Roman"/>
                <w:sz w:val="21"/>
                <w:szCs w:val="21"/>
              </w:rPr>
            </w:pPr>
            <w:r>
              <w:rPr>
                <w:rFonts w:cs="Times New Roman"/>
                <w:sz w:val="21"/>
                <w:szCs w:val="21"/>
              </w:rPr>
              <w:t>40</w:t>
            </w:r>
          </w:p>
        </w:tc>
        <w:tc>
          <w:tcPr>
            <w:tcW w:w="396" w:type="pct"/>
            <w:noWrap/>
            <w:vAlign w:val="center"/>
          </w:tcPr>
          <w:p w14:paraId="4C6C8796">
            <w:pPr>
              <w:spacing w:line="240" w:lineRule="auto"/>
              <w:ind w:firstLine="0" w:firstLineChars="0"/>
              <w:jc w:val="center"/>
              <w:rPr>
                <w:rFonts w:cs="Times New Roman"/>
                <w:sz w:val="21"/>
                <w:szCs w:val="21"/>
              </w:rPr>
            </w:pPr>
            <w:r>
              <w:rPr>
                <w:rFonts w:cs="Times New Roman"/>
                <w:sz w:val="21"/>
                <w:szCs w:val="21"/>
              </w:rPr>
              <w:t>35</w:t>
            </w:r>
          </w:p>
        </w:tc>
        <w:tc>
          <w:tcPr>
            <w:tcW w:w="437" w:type="pct"/>
            <w:noWrap/>
            <w:vAlign w:val="center"/>
          </w:tcPr>
          <w:p w14:paraId="7A9A6E9D">
            <w:pPr>
              <w:spacing w:line="240" w:lineRule="auto"/>
              <w:ind w:firstLine="0" w:firstLineChars="0"/>
              <w:jc w:val="center"/>
              <w:rPr>
                <w:rFonts w:cs="Times New Roman"/>
                <w:sz w:val="21"/>
                <w:szCs w:val="21"/>
              </w:rPr>
            </w:pPr>
            <w:r>
              <w:rPr>
                <w:rFonts w:cs="Times New Roman"/>
                <w:sz w:val="21"/>
                <w:szCs w:val="21"/>
              </w:rPr>
              <w:t>90</w:t>
            </w:r>
          </w:p>
        </w:tc>
        <w:tc>
          <w:tcPr>
            <w:tcW w:w="530" w:type="pct"/>
            <w:noWrap/>
            <w:vAlign w:val="center"/>
          </w:tcPr>
          <w:p w14:paraId="1192772C">
            <w:pPr>
              <w:spacing w:line="240" w:lineRule="auto"/>
              <w:ind w:firstLine="0" w:firstLineChars="0"/>
              <w:jc w:val="center"/>
              <w:rPr>
                <w:rFonts w:cs="Times New Roman"/>
                <w:sz w:val="21"/>
                <w:szCs w:val="21"/>
              </w:rPr>
            </w:pPr>
            <w:r>
              <w:rPr>
                <w:rFonts w:cs="Times New Roman"/>
                <w:sz w:val="21"/>
                <w:szCs w:val="21"/>
              </w:rPr>
              <w:t>非甲烷总烃</w:t>
            </w:r>
          </w:p>
        </w:tc>
        <w:tc>
          <w:tcPr>
            <w:tcW w:w="633" w:type="pct"/>
            <w:vAlign w:val="center"/>
          </w:tcPr>
          <w:p w14:paraId="3AF28975">
            <w:pPr>
              <w:spacing w:line="240" w:lineRule="auto"/>
              <w:ind w:firstLine="0" w:firstLineChars="0"/>
              <w:jc w:val="center"/>
              <w:rPr>
                <w:rFonts w:cs="Times New Roman"/>
                <w:sz w:val="21"/>
                <w:szCs w:val="21"/>
              </w:rPr>
            </w:pPr>
            <w:r>
              <w:rPr>
                <w:rFonts w:cs="Times New Roman"/>
                <w:sz w:val="21"/>
                <w:szCs w:val="21"/>
              </w:rPr>
              <w:t>5.60E-06</w:t>
            </w:r>
          </w:p>
        </w:tc>
      </w:tr>
      <w:tr w14:paraId="3B53A6A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33" w:type="pct"/>
            <w:vMerge w:val="continue"/>
            <w:vAlign w:val="center"/>
          </w:tcPr>
          <w:p w14:paraId="068FC927">
            <w:pPr>
              <w:spacing w:line="240" w:lineRule="auto"/>
              <w:ind w:firstLine="0" w:firstLineChars="0"/>
              <w:jc w:val="center"/>
              <w:rPr>
                <w:rFonts w:cs="Times New Roman"/>
                <w:sz w:val="21"/>
                <w:szCs w:val="21"/>
              </w:rPr>
            </w:pPr>
          </w:p>
        </w:tc>
        <w:tc>
          <w:tcPr>
            <w:tcW w:w="394" w:type="pct"/>
            <w:vAlign w:val="center"/>
          </w:tcPr>
          <w:p w14:paraId="55249404">
            <w:pPr>
              <w:spacing w:line="240" w:lineRule="auto"/>
              <w:ind w:firstLine="0" w:firstLineChars="0"/>
              <w:jc w:val="center"/>
              <w:rPr>
                <w:rFonts w:cs="Times New Roman"/>
                <w:sz w:val="21"/>
                <w:szCs w:val="21"/>
              </w:rPr>
            </w:pPr>
            <w:r>
              <w:rPr>
                <w:rFonts w:cs="Times New Roman"/>
                <w:sz w:val="21"/>
                <w:szCs w:val="21"/>
              </w:rPr>
              <w:t>中间罐区</w:t>
            </w:r>
          </w:p>
        </w:tc>
        <w:tc>
          <w:tcPr>
            <w:tcW w:w="394" w:type="pct"/>
            <w:noWrap/>
            <w:vAlign w:val="center"/>
          </w:tcPr>
          <w:p w14:paraId="774F35CA">
            <w:pPr>
              <w:spacing w:line="240" w:lineRule="auto"/>
              <w:ind w:firstLine="0" w:firstLineChars="0"/>
              <w:jc w:val="center"/>
              <w:rPr>
                <w:rFonts w:cs="Times New Roman"/>
                <w:sz w:val="21"/>
                <w:szCs w:val="21"/>
              </w:rPr>
            </w:pPr>
            <w:r>
              <w:rPr>
                <w:rFonts w:hint="eastAsia" w:cs="Times New Roman"/>
                <w:sz w:val="21"/>
                <w:szCs w:val="21"/>
              </w:rPr>
              <w:t>1312</w:t>
            </w:r>
          </w:p>
        </w:tc>
        <w:tc>
          <w:tcPr>
            <w:tcW w:w="394" w:type="pct"/>
            <w:noWrap/>
            <w:vAlign w:val="center"/>
          </w:tcPr>
          <w:p w14:paraId="34CF8C81">
            <w:pPr>
              <w:spacing w:line="240" w:lineRule="auto"/>
              <w:ind w:firstLine="0" w:firstLineChars="0"/>
              <w:jc w:val="center"/>
              <w:rPr>
                <w:rFonts w:cs="Times New Roman"/>
                <w:sz w:val="21"/>
                <w:szCs w:val="21"/>
              </w:rPr>
            </w:pPr>
            <w:r>
              <w:rPr>
                <w:rFonts w:hint="eastAsia" w:cs="Times New Roman"/>
                <w:sz w:val="21"/>
                <w:szCs w:val="21"/>
              </w:rPr>
              <w:t>751</w:t>
            </w:r>
          </w:p>
        </w:tc>
        <w:tc>
          <w:tcPr>
            <w:tcW w:w="396" w:type="pct"/>
            <w:noWrap/>
            <w:vAlign w:val="center"/>
          </w:tcPr>
          <w:p w14:paraId="194E101A">
            <w:pPr>
              <w:spacing w:line="240" w:lineRule="auto"/>
              <w:ind w:firstLine="0" w:firstLineChars="0"/>
              <w:jc w:val="center"/>
            </w:pPr>
            <w:r>
              <w:t>3</w:t>
            </w:r>
          </w:p>
        </w:tc>
        <w:tc>
          <w:tcPr>
            <w:tcW w:w="396" w:type="pct"/>
            <w:noWrap/>
            <w:vAlign w:val="center"/>
          </w:tcPr>
          <w:p w14:paraId="62CC63C0">
            <w:pPr>
              <w:spacing w:line="240" w:lineRule="auto"/>
              <w:ind w:firstLine="0" w:firstLineChars="0"/>
              <w:jc w:val="center"/>
              <w:rPr>
                <w:rFonts w:cs="Times New Roman"/>
                <w:sz w:val="21"/>
                <w:szCs w:val="21"/>
              </w:rPr>
            </w:pPr>
            <w:r>
              <w:rPr>
                <w:rFonts w:cs="Times New Roman"/>
                <w:sz w:val="21"/>
                <w:szCs w:val="21"/>
              </w:rPr>
              <w:t>8</w:t>
            </w:r>
          </w:p>
        </w:tc>
        <w:tc>
          <w:tcPr>
            <w:tcW w:w="396" w:type="pct"/>
            <w:noWrap/>
            <w:vAlign w:val="center"/>
          </w:tcPr>
          <w:p w14:paraId="561BA054">
            <w:pPr>
              <w:spacing w:line="240" w:lineRule="auto"/>
              <w:ind w:firstLine="0" w:firstLineChars="0"/>
              <w:jc w:val="center"/>
              <w:rPr>
                <w:rFonts w:cs="Times New Roman"/>
                <w:sz w:val="21"/>
                <w:szCs w:val="21"/>
              </w:rPr>
            </w:pPr>
            <w:r>
              <w:rPr>
                <w:rFonts w:cs="Times New Roman"/>
                <w:sz w:val="21"/>
                <w:szCs w:val="21"/>
              </w:rPr>
              <w:t>22</w:t>
            </w:r>
          </w:p>
        </w:tc>
        <w:tc>
          <w:tcPr>
            <w:tcW w:w="396" w:type="pct"/>
            <w:noWrap/>
            <w:vAlign w:val="center"/>
          </w:tcPr>
          <w:p w14:paraId="7CE29FB6">
            <w:pPr>
              <w:spacing w:line="240" w:lineRule="auto"/>
              <w:ind w:firstLine="0" w:firstLineChars="0"/>
              <w:jc w:val="center"/>
              <w:rPr>
                <w:rFonts w:cs="Times New Roman"/>
                <w:sz w:val="21"/>
                <w:szCs w:val="21"/>
              </w:rPr>
            </w:pPr>
            <w:r>
              <w:rPr>
                <w:rFonts w:cs="Times New Roman"/>
                <w:sz w:val="21"/>
                <w:szCs w:val="21"/>
              </w:rPr>
              <w:t>20</w:t>
            </w:r>
          </w:p>
        </w:tc>
        <w:tc>
          <w:tcPr>
            <w:tcW w:w="437" w:type="pct"/>
            <w:noWrap/>
            <w:vAlign w:val="center"/>
          </w:tcPr>
          <w:p w14:paraId="1D160A39">
            <w:pPr>
              <w:spacing w:line="240" w:lineRule="auto"/>
              <w:ind w:firstLine="0" w:firstLineChars="0"/>
              <w:jc w:val="center"/>
              <w:rPr>
                <w:rFonts w:cs="Times New Roman"/>
                <w:sz w:val="21"/>
                <w:szCs w:val="21"/>
              </w:rPr>
            </w:pPr>
            <w:r>
              <w:rPr>
                <w:rFonts w:cs="Times New Roman"/>
                <w:sz w:val="21"/>
                <w:szCs w:val="21"/>
              </w:rPr>
              <w:t>0</w:t>
            </w:r>
          </w:p>
        </w:tc>
        <w:tc>
          <w:tcPr>
            <w:tcW w:w="530" w:type="pct"/>
            <w:noWrap/>
            <w:vAlign w:val="center"/>
          </w:tcPr>
          <w:p w14:paraId="7192DEFB">
            <w:pPr>
              <w:spacing w:line="240" w:lineRule="auto"/>
              <w:ind w:firstLine="0" w:firstLineChars="0"/>
              <w:jc w:val="center"/>
              <w:rPr>
                <w:rFonts w:cs="Times New Roman"/>
                <w:sz w:val="21"/>
                <w:szCs w:val="21"/>
              </w:rPr>
            </w:pPr>
            <w:r>
              <w:rPr>
                <w:rFonts w:cs="Times New Roman"/>
                <w:sz w:val="21"/>
                <w:szCs w:val="21"/>
              </w:rPr>
              <w:t>非甲烷总烃</w:t>
            </w:r>
          </w:p>
        </w:tc>
        <w:tc>
          <w:tcPr>
            <w:tcW w:w="633" w:type="pct"/>
            <w:vAlign w:val="center"/>
          </w:tcPr>
          <w:p w14:paraId="2A813ED1">
            <w:pPr>
              <w:spacing w:line="240" w:lineRule="auto"/>
              <w:ind w:firstLine="0" w:firstLineChars="0"/>
              <w:jc w:val="center"/>
              <w:rPr>
                <w:rFonts w:cs="Times New Roman"/>
                <w:sz w:val="21"/>
                <w:szCs w:val="21"/>
              </w:rPr>
            </w:pPr>
            <w:r>
              <w:rPr>
                <w:rFonts w:cs="Times New Roman"/>
                <w:sz w:val="21"/>
                <w:szCs w:val="21"/>
              </w:rPr>
              <w:t>9.93E-05</w:t>
            </w:r>
          </w:p>
        </w:tc>
      </w:tr>
      <w:tr w14:paraId="53BF532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33" w:type="pct"/>
            <w:vAlign w:val="center"/>
          </w:tcPr>
          <w:p w14:paraId="132E1105">
            <w:pPr>
              <w:spacing w:line="240" w:lineRule="auto"/>
              <w:ind w:firstLine="0" w:firstLineChars="0"/>
              <w:jc w:val="center"/>
              <w:rPr>
                <w:rFonts w:cs="Times New Roman"/>
                <w:sz w:val="21"/>
                <w:szCs w:val="21"/>
              </w:rPr>
            </w:pPr>
            <w:r>
              <w:rPr>
                <w:rFonts w:cs="Times New Roman"/>
                <w:sz w:val="21"/>
                <w:szCs w:val="21"/>
              </w:rPr>
              <w:t>年产50万吨新一代瓶片改造项目</w:t>
            </w:r>
          </w:p>
        </w:tc>
        <w:tc>
          <w:tcPr>
            <w:tcW w:w="394" w:type="pct"/>
            <w:vAlign w:val="center"/>
          </w:tcPr>
          <w:p w14:paraId="694F9BF2">
            <w:pPr>
              <w:spacing w:line="240" w:lineRule="auto"/>
              <w:ind w:firstLine="0" w:firstLineChars="0"/>
              <w:jc w:val="center"/>
              <w:rPr>
                <w:rFonts w:cs="Times New Roman"/>
                <w:sz w:val="21"/>
                <w:szCs w:val="21"/>
              </w:rPr>
            </w:pPr>
            <w:r>
              <w:rPr>
                <w:rFonts w:cs="Times New Roman"/>
                <w:sz w:val="21"/>
                <w:szCs w:val="21"/>
              </w:rPr>
              <w:t>液相聚酯车间</w:t>
            </w:r>
          </w:p>
        </w:tc>
        <w:tc>
          <w:tcPr>
            <w:tcW w:w="394" w:type="pct"/>
            <w:noWrap/>
            <w:vAlign w:val="center"/>
          </w:tcPr>
          <w:p w14:paraId="2E1E766C">
            <w:pPr>
              <w:spacing w:line="240" w:lineRule="auto"/>
              <w:ind w:firstLine="0" w:firstLineChars="0"/>
              <w:jc w:val="center"/>
              <w:rPr>
                <w:rFonts w:cs="Times New Roman"/>
                <w:sz w:val="21"/>
                <w:szCs w:val="21"/>
              </w:rPr>
            </w:pPr>
            <w:r>
              <w:rPr>
                <w:rFonts w:hint="eastAsia" w:cs="Times New Roman"/>
                <w:sz w:val="21"/>
                <w:szCs w:val="21"/>
              </w:rPr>
              <w:t>1240</w:t>
            </w:r>
          </w:p>
        </w:tc>
        <w:tc>
          <w:tcPr>
            <w:tcW w:w="394" w:type="pct"/>
            <w:noWrap/>
            <w:vAlign w:val="center"/>
          </w:tcPr>
          <w:p w14:paraId="61B1C91A">
            <w:pPr>
              <w:spacing w:line="240" w:lineRule="auto"/>
              <w:ind w:firstLine="0" w:firstLineChars="0"/>
              <w:jc w:val="center"/>
              <w:rPr>
                <w:rFonts w:cs="Times New Roman"/>
                <w:sz w:val="21"/>
                <w:szCs w:val="21"/>
              </w:rPr>
            </w:pPr>
            <w:r>
              <w:rPr>
                <w:rFonts w:hint="eastAsia" w:cs="Times New Roman"/>
                <w:sz w:val="21"/>
                <w:szCs w:val="21"/>
              </w:rPr>
              <w:t>2653</w:t>
            </w:r>
          </w:p>
        </w:tc>
        <w:tc>
          <w:tcPr>
            <w:tcW w:w="396" w:type="pct"/>
            <w:noWrap/>
            <w:vAlign w:val="center"/>
          </w:tcPr>
          <w:p w14:paraId="7C7CC94D">
            <w:pPr>
              <w:spacing w:line="240" w:lineRule="auto"/>
              <w:ind w:firstLine="0" w:firstLineChars="0"/>
              <w:jc w:val="center"/>
            </w:pPr>
            <w:r>
              <w:t>17</w:t>
            </w:r>
          </w:p>
        </w:tc>
        <w:tc>
          <w:tcPr>
            <w:tcW w:w="396" w:type="pct"/>
            <w:noWrap/>
            <w:vAlign w:val="center"/>
          </w:tcPr>
          <w:p w14:paraId="5A438D86">
            <w:pPr>
              <w:spacing w:line="240" w:lineRule="auto"/>
              <w:ind w:firstLine="0" w:firstLineChars="0"/>
              <w:jc w:val="center"/>
              <w:rPr>
                <w:rFonts w:cs="Times New Roman"/>
                <w:sz w:val="21"/>
                <w:szCs w:val="21"/>
              </w:rPr>
            </w:pPr>
            <w:r>
              <w:rPr>
                <w:rFonts w:cs="Times New Roman"/>
                <w:sz w:val="21"/>
                <w:szCs w:val="21"/>
              </w:rPr>
              <w:t>22</w:t>
            </w:r>
          </w:p>
        </w:tc>
        <w:tc>
          <w:tcPr>
            <w:tcW w:w="396" w:type="pct"/>
            <w:noWrap/>
            <w:vAlign w:val="center"/>
          </w:tcPr>
          <w:p w14:paraId="6C9945F0">
            <w:pPr>
              <w:spacing w:line="240" w:lineRule="auto"/>
              <w:ind w:firstLine="0" w:firstLineChars="0"/>
              <w:jc w:val="center"/>
              <w:rPr>
                <w:rFonts w:cs="Times New Roman"/>
                <w:sz w:val="21"/>
                <w:szCs w:val="21"/>
              </w:rPr>
            </w:pPr>
            <w:r>
              <w:rPr>
                <w:rFonts w:cs="Times New Roman"/>
                <w:sz w:val="21"/>
                <w:szCs w:val="21"/>
              </w:rPr>
              <w:t>81.5</w:t>
            </w:r>
          </w:p>
        </w:tc>
        <w:tc>
          <w:tcPr>
            <w:tcW w:w="396" w:type="pct"/>
            <w:noWrap/>
            <w:vAlign w:val="center"/>
          </w:tcPr>
          <w:p w14:paraId="4F1CF67B">
            <w:pPr>
              <w:spacing w:line="240" w:lineRule="auto"/>
              <w:ind w:firstLine="0" w:firstLineChars="0"/>
              <w:jc w:val="center"/>
              <w:rPr>
                <w:rFonts w:cs="Times New Roman"/>
                <w:sz w:val="21"/>
                <w:szCs w:val="21"/>
              </w:rPr>
            </w:pPr>
            <w:r>
              <w:rPr>
                <w:rFonts w:cs="Times New Roman"/>
                <w:sz w:val="21"/>
                <w:szCs w:val="21"/>
              </w:rPr>
              <w:t>60.02</w:t>
            </w:r>
          </w:p>
        </w:tc>
        <w:tc>
          <w:tcPr>
            <w:tcW w:w="437" w:type="pct"/>
            <w:noWrap/>
            <w:vAlign w:val="center"/>
          </w:tcPr>
          <w:p w14:paraId="2528B4E9">
            <w:pPr>
              <w:spacing w:line="240" w:lineRule="auto"/>
              <w:ind w:firstLine="0" w:firstLineChars="0"/>
              <w:jc w:val="center"/>
              <w:rPr>
                <w:rFonts w:cs="Times New Roman"/>
                <w:sz w:val="21"/>
                <w:szCs w:val="21"/>
              </w:rPr>
            </w:pPr>
            <w:r>
              <w:rPr>
                <w:rFonts w:cs="Times New Roman"/>
                <w:sz w:val="21"/>
                <w:szCs w:val="21"/>
              </w:rPr>
              <w:t>0</w:t>
            </w:r>
          </w:p>
        </w:tc>
        <w:tc>
          <w:tcPr>
            <w:tcW w:w="530" w:type="pct"/>
            <w:noWrap/>
            <w:vAlign w:val="center"/>
          </w:tcPr>
          <w:p w14:paraId="25B11B86">
            <w:pPr>
              <w:spacing w:line="240" w:lineRule="auto"/>
              <w:ind w:firstLine="0" w:firstLineChars="0"/>
              <w:jc w:val="center"/>
              <w:rPr>
                <w:rFonts w:cs="Times New Roman"/>
                <w:sz w:val="21"/>
                <w:szCs w:val="21"/>
              </w:rPr>
            </w:pPr>
            <w:r>
              <w:rPr>
                <w:rFonts w:cs="Times New Roman"/>
                <w:sz w:val="21"/>
                <w:szCs w:val="21"/>
              </w:rPr>
              <w:t>颗粒物</w:t>
            </w:r>
          </w:p>
        </w:tc>
        <w:tc>
          <w:tcPr>
            <w:tcW w:w="633" w:type="pct"/>
            <w:vAlign w:val="center"/>
          </w:tcPr>
          <w:p w14:paraId="1679A518">
            <w:pPr>
              <w:spacing w:line="240" w:lineRule="auto"/>
              <w:ind w:firstLine="0" w:firstLineChars="0"/>
              <w:jc w:val="center"/>
              <w:rPr>
                <w:rFonts w:cs="Times New Roman"/>
                <w:sz w:val="21"/>
                <w:szCs w:val="21"/>
              </w:rPr>
            </w:pPr>
            <w:r>
              <w:rPr>
                <w:rFonts w:cs="Times New Roman"/>
                <w:sz w:val="21"/>
                <w:szCs w:val="21"/>
              </w:rPr>
              <w:t>0.27</w:t>
            </w:r>
          </w:p>
        </w:tc>
      </w:tr>
      <w:tr w14:paraId="53E18C6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33" w:type="pct"/>
            <w:vAlign w:val="center"/>
          </w:tcPr>
          <w:p w14:paraId="6DE5B2F1">
            <w:pPr>
              <w:spacing w:line="240" w:lineRule="auto"/>
              <w:ind w:firstLine="0" w:firstLineChars="0"/>
              <w:jc w:val="center"/>
              <w:rPr>
                <w:rFonts w:cs="Times New Roman"/>
                <w:sz w:val="21"/>
                <w:szCs w:val="21"/>
              </w:rPr>
            </w:pPr>
            <w:r>
              <w:rPr>
                <w:rFonts w:cs="Times New Roman"/>
                <w:sz w:val="21"/>
                <w:szCs w:val="21"/>
              </w:rPr>
              <w:t>BDO装置16万吨/年正丁烷精制改造项目</w:t>
            </w:r>
          </w:p>
        </w:tc>
        <w:tc>
          <w:tcPr>
            <w:tcW w:w="394" w:type="pct"/>
            <w:vAlign w:val="center"/>
          </w:tcPr>
          <w:p w14:paraId="200EB519">
            <w:pPr>
              <w:spacing w:line="240" w:lineRule="auto"/>
              <w:ind w:firstLine="0" w:firstLineChars="0"/>
              <w:jc w:val="center"/>
              <w:rPr>
                <w:rFonts w:cs="Times New Roman"/>
                <w:sz w:val="21"/>
                <w:szCs w:val="21"/>
              </w:rPr>
            </w:pPr>
            <w:r>
              <w:rPr>
                <w:rFonts w:cs="Times New Roman"/>
                <w:sz w:val="21"/>
                <w:szCs w:val="21"/>
              </w:rPr>
              <w:t>气分塔</w:t>
            </w:r>
          </w:p>
        </w:tc>
        <w:tc>
          <w:tcPr>
            <w:tcW w:w="394" w:type="pct"/>
            <w:noWrap/>
            <w:vAlign w:val="center"/>
          </w:tcPr>
          <w:p w14:paraId="6F464922">
            <w:pPr>
              <w:spacing w:line="240" w:lineRule="auto"/>
              <w:ind w:firstLine="0" w:firstLineChars="0"/>
              <w:jc w:val="center"/>
              <w:rPr>
                <w:rFonts w:cs="Times New Roman"/>
                <w:sz w:val="21"/>
                <w:szCs w:val="21"/>
              </w:rPr>
            </w:pPr>
            <w:r>
              <w:rPr>
                <w:rFonts w:hint="eastAsia" w:cs="Times New Roman"/>
                <w:sz w:val="21"/>
                <w:szCs w:val="21"/>
              </w:rPr>
              <w:t>330</w:t>
            </w:r>
          </w:p>
        </w:tc>
        <w:tc>
          <w:tcPr>
            <w:tcW w:w="394" w:type="pct"/>
            <w:noWrap/>
            <w:vAlign w:val="center"/>
          </w:tcPr>
          <w:p w14:paraId="7670A15F">
            <w:pPr>
              <w:spacing w:line="240" w:lineRule="auto"/>
              <w:ind w:firstLine="0" w:firstLineChars="0"/>
              <w:jc w:val="center"/>
              <w:rPr>
                <w:rFonts w:cs="Times New Roman"/>
                <w:sz w:val="21"/>
                <w:szCs w:val="21"/>
              </w:rPr>
            </w:pPr>
            <w:r>
              <w:rPr>
                <w:rFonts w:hint="eastAsia" w:cs="Times New Roman"/>
                <w:sz w:val="21"/>
                <w:szCs w:val="21"/>
              </w:rPr>
              <w:t>3659</w:t>
            </w:r>
          </w:p>
        </w:tc>
        <w:tc>
          <w:tcPr>
            <w:tcW w:w="396" w:type="pct"/>
            <w:noWrap/>
            <w:vAlign w:val="center"/>
          </w:tcPr>
          <w:p w14:paraId="59EBBBD0">
            <w:pPr>
              <w:spacing w:line="240" w:lineRule="auto"/>
              <w:ind w:firstLine="0" w:firstLineChars="0"/>
              <w:jc w:val="center"/>
            </w:pPr>
            <w:r>
              <w:t>18</w:t>
            </w:r>
          </w:p>
        </w:tc>
        <w:tc>
          <w:tcPr>
            <w:tcW w:w="396" w:type="pct"/>
            <w:noWrap/>
            <w:vAlign w:val="center"/>
          </w:tcPr>
          <w:p w14:paraId="4390EF9B">
            <w:pPr>
              <w:spacing w:line="240" w:lineRule="auto"/>
              <w:ind w:firstLine="0" w:firstLineChars="0"/>
              <w:jc w:val="center"/>
              <w:rPr>
                <w:rFonts w:cs="Times New Roman"/>
                <w:sz w:val="21"/>
                <w:szCs w:val="21"/>
              </w:rPr>
            </w:pPr>
            <w:r>
              <w:rPr>
                <w:rFonts w:cs="Times New Roman"/>
                <w:sz w:val="21"/>
                <w:szCs w:val="21"/>
              </w:rPr>
              <w:t>5</w:t>
            </w:r>
          </w:p>
        </w:tc>
        <w:tc>
          <w:tcPr>
            <w:tcW w:w="396" w:type="pct"/>
            <w:noWrap/>
            <w:vAlign w:val="center"/>
          </w:tcPr>
          <w:p w14:paraId="2A44ED5E">
            <w:pPr>
              <w:spacing w:line="240" w:lineRule="auto"/>
              <w:ind w:firstLine="0" w:firstLineChars="0"/>
              <w:jc w:val="center"/>
              <w:rPr>
                <w:rFonts w:cs="Times New Roman"/>
                <w:sz w:val="21"/>
                <w:szCs w:val="21"/>
              </w:rPr>
            </w:pPr>
            <w:r>
              <w:rPr>
                <w:rFonts w:cs="Times New Roman"/>
                <w:sz w:val="21"/>
                <w:szCs w:val="21"/>
              </w:rPr>
              <w:t>40</w:t>
            </w:r>
          </w:p>
        </w:tc>
        <w:tc>
          <w:tcPr>
            <w:tcW w:w="396" w:type="pct"/>
            <w:noWrap/>
            <w:vAlign w:val="center"/>
          </w:tcPr>
          <w:p w14:paraId="315303BE">
            <w:pPr>
              <w:spacing w:line="240" w:lineRule="auto"/>
              <w:ind w:firstLine="0" w:firstLineChars="0"/>
              <w:jc w:val="center"/>
              <w:rPr>
                <w:rFonts w:cs="Times New Roman"/>
                <w:sz w:val="21"/>
                <w:szCs w:val="21"/>
              </w:rPr>
            </w:pPr>
            <w:r>
              <w:rPr>
                <w:rFonts w:cs="Times New Roman"/>
                <w:sz w:val="21"/>
                <w:szCs w:val="21"/>
              </w:rPr>
              <w:t>30</w:t>
            </w:r>
          </w:p>
        </w:tc>
        <w:tc>
          <w:tcPr>
            <w:tcW w:w="437" w:type="pct"/>
            <w:noWrap/>
            <w:vAlign w:val="center"/>
          </w:tcPr>
          <w:p w14:paraId="58C36CA2">
            <w:pPr>
              <w:spacing w:line="240" w:lineRule="auto"/>
              <w:ind w:firstLine="0" w:firstLineChars="0"/>
              <w:jc w:val="center"/>
              <w:rPr>
                <w:rFonts w:cs="Times New Roman"/>
                <w:sz w:val="21"/>
                <w:szCs w:val="21"/>
              </w:rPr>
            </w:pPr>
            <w:r>
              <w:rPr>
                <w:rFonts w:cs="Times New Roman"/>
                <w:sz w:val="21"/>
                <w:szCs w:val="21"/>
              </w:rPr>
              <w:t>0</w:t>
            </w:r>
          </w:p>
        </w:tc>
        <w:tc>
          <w:tcPr>
            <w:tcW w:w="530" w:type="pct"/>
            <w:noWrap/>
            <w:vAlign w:val="center"/>
          </w:tcPr>
          <w:p w14:paraId="5C2B702C">
            <w:pPr>
              <w:spacing w:line="240" w:lineRule="auto"/>
              <w:ind w:firstLine="0" w:firstLineChars="0"/>
              <w:jc w:val="center"/>
              <w:rPr>
                <w:rFonts w:cs="Times New Roman"/>
                <w:sz w:val="21"/>
                <w:szCs w:val="21"/>
              </w:rPr>
            </w:pPr>
            <w:r>
              <w:rPr>
                <w:rFonts w:cs="Times New Roman"/>
                <w:sz w:val="21"/>
                <w:szCs w:val="21"/>
              </w:rPr>
              <w:t>非甲烷总烃</w:t>
            </w:r>
          </w:p>
        </w:tc>
        <w:tc>
          <w:tcPr>
            <w:tcW w:w="633" w:type="pct"/>
            <w:vAlign w:val="center"/>
          </w:tcPr>
          <w:p w14:paraId="097B225A">
            <w:pPr>
              <w:spacing w:line="240" w:lineRule="auto"/>
              <w:ind w:firstLine="0" w:firstLineChars="0"/>
              <w:jc w:val="center"/>
              <w:rPr>
                <w:rFonts w:cs="Times New Roman"/>
                <w:sz w:val="21"/>
                <w:szCs w:val="21"/>
              </w:rPr>
            </w:pPr>
            <w:r>
              <w:rPr>
                <w:rFonts w:cs="Times New Roman"/>
                <w:sz w:val="21"/>
                <w:szCs w:val="21"/>
              </w:rPr>
              <w:t>0.0084</w:t>
            </w:r>
          </w:p>
        </w:tc>
      </w:tr>
      <w:tr w14:paraId="2DE50E5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5" w:hRule="atLeast"/>
          <w:jc w:val="center"/>
        </w:trPr>
        <w:tc>
          <w:tcPr>
            <w:tcW w:w="633" w:type="pct"/>
            <w:vAlign w:val="center"/>
          </w:tcPr>
          <w:p w14:paraId="0ED4C7C8">
            <w:pPr>
              <w:spacing w:line="240" w:lineRule="auto"/>
              <w:ind w:firstLine="0" w:firstLineChars="0"/>
              <w:jc w:val="center"/>
              <w:rPr>
                <w:rFonts w:cs="Times New Roman"/>
                <w:sz w:val="21"/>
                <w:szCs w:val="21"/>
              </w:rPr>
            </w:pPr>
            <w:r>
              <w:rPr>
                <w:sz w:val="21"/>
                <w:szCs w:val="21"/>
              </w:rPr>
              <w:t>仪化公司BDO部马来酸酐装置2万吨/年增容改造项目</w:t>
            </w:r>
          </w:p>
        </w:tc>
        <w:tc>
          <w:tcPr>
            <w:tcW w:w="394" w:type="pct"/>
            <w:vAlign w:val="center"/>
          </w:tcPr>
          <w:p w14:paraId="1400EE25">
            <w:pPr>
              <w:spacing w:line="240" w:lineRule="auto"/>
              <w:ind w:firstLine="0" w:firstLineChars="0"/>
              <w:jc w:val="center"/>
              <w:rPr>
                <w:rFonts w:cs="Times New Roman"/>
                <w:sz w:val="21"/>
                <w:szCs w:val="21"/>
              </w:rPr>
            </w:pPr>
            <w:r>
              <w:rPr>
                <w:sz w:val="21"/>
                <w:szCs w:val="21"/>
              </w:rPr>
              <w:t>马来酸酐装置区</w:t>
            </w:r>
          </w:p>
        </w:tc>
        <w:tc>
          <w:tcPr>
            <w:tcW w:w="394" w:type="pct"/>
            <w:noWrap/>
            <w:vAlign w:val="center"/>
          </w:tcPr>
          <w:p w14:paraId="02BCB48C">
            <w:pPr>
              <w:spacing w:line="240" w:lineRule="auto"/>
              <w:ind w:firstLine="0" w:firstLineChars="0"/>
              <w:jc w:val="center"/>
              <w:rPr>
                <w:rFonts w:cs="Times New Roman"/>
                <w:sz w:val="21"/>
                <w:szCs w:val="21"/>
              </w:rPr>
            </w:pPr>
            <w:r>
              <w:rPr>
                <w:rFonts w:hint="eastAsia" w:cs="Times New Roman"/>
                <w:sz w:val="21"/>
                <w:szCs w:val="21"/>
              </w:rPr>
              <w:t>391</w:t>
            </w:r>
          </w:p>
        </w:tc>
        <w:tc>
          <w:tcPr>
            <w:tcW w:w="394" w:type="pct"/>
            <w:noWrap/>
            <w:vAlign w:val="center"/>
          </w:tcPr>
          <w:p w14:paraId="1C670DB1">
            <w:pPr>
              <w:spacing w:line="240" w:lineRule="auto"/>
              <w:ind w:firstLine="0" w:firstLineChars="0"/>
              <w:jc w:val="center"/>
              <w:rPr>
                <w:rFonts w:cs="Times New Roman"/>
                <w:sz w:val="21"/>
                <w:szCs w:val="21"/>
              </w:rPr>
            </w:pPr>
            <w:r>
              <w:rPr>
                <w:rFonts w:hint="eastAsia" w:cs="Times New Roman"/>
                <w:sz w:val="21"/>
                <w:szCs w:val="21"/>
              </w:rPr>
              <w:t>3633</w:t>
            </w:r>
          </w:p>
        </w:tc>
        <w:tc>
          <w:tcPr>
            <w:tcW w:w="396" w:type="pct"/>
            <w:noWrap/>
            <w:vAlign w:val="center"/>
          </w:tcPr>
          <w:p w14:paraId="388506EF">
            <w:pPr>
              <w:spacing w:line="240" w:lineRule="auto"/>
              <w:ind w:firstLine="0" w:firstLineChars="0"/>
              <w:jc w:val="center"/>
            </w:pPr>
            <w:r>
              <w:t>19</w:t>
            </w:r>
          </w:p>
        </w:tc>
        <w:tc>
          <w:tcPr>
            <w:tcW w:w="396" w:type="pct"/>
            <w:noWrap/>
            <w:vAlign w:val="center"/>
          </w:tcPr>
          <w:p w14:paraId="6267E22D">
            <w:pPr>
              <w:spacing w:line="240" w:lineRule="auto"/>
              <w:ind w:firstLine="0" w:firstLineChars="0"/>
              <w:jc w:val="center"/>
              <w:rPr>
                <w:rFonts w:cs="Times New Roman"/>
                <w:sz w:val="21"/>
                <w:szCs w:val="21"/>
              </w:rPr>
            </w:pPr>
            <w:r>
              <w:rPr>
                <w:sz w:val="21"/>
                <w:szCs w:val="21"/>
              </w:rPr>
              <w:t>10</w:t>
            </w:r>
          </w:p>
        </w:tc>
        <w:tc>
          <w:tcPr>
            <w:tcW w:w="396" w:type="pct"/>
            <w:noWrap/>
            <w:vAlign w:val="center"/>
          </w:tcPr>
          <w:p w14:paraId="465CD301">
            <w:pPr>
              <w:spacing w:line="240" w:lineRule="auto"/>
              <w:ind w:firstLine="0" w:firstLineChars="0"/>
              <w:jc w:val="center"/>
              <w:rPr>
                <w:rFonts w:cs="Times New Roman"/>
                <w:sz w:val="21"/>
                <w:szCs w:val="21"/>
              </w:rPr>
            </w:pPr>
            <w:r>
              <w:rPr>
                <w:sz w:val="21"/>
                <w:szCs w:val="21"/>
              </w:rPr>
              <w:t>30</w:t>
            </w:r>
          </w:p>
        </w:tc>
        <w:tc>
          <w:tcPr>
            <w:tcW w:w="396" w:type="pct"/>
            <w:noWrap/>
            <w:vAlign w:val="center"/>
          </w:tcPr>
          <w:p w14:paraId="7217B476">
            <w:pPr>
              <w:spacing w:line="240" w:lineRule="auto"/>
              <w:ind w:firstLine="0" w:firstLineChars="0"/>
              <w:jc w:val="center"/>
              <w:rPr>
                <w:rFonts w:cs="Times New Roman"/>
                <w:sz w:val="21"/>
                <w:szCs w:val="21"/>
              </w:rPr>
            </w:pPr>
            <w:r>
              <w:rPr>
                <w:sz w:val="21"/>
                <w:szCs w:val="21"/>
              </w:rPr>
              <w:t>45</w:t>
            </w:r>
          </w:p>
        </w:tc>
        <w:tc>
          <w:tcPr>
            <w:tcW w:w="437" w:type="pct"/>
            <w:noWrap/>
            <w:vAlign w:val="center"/>
          </w:tcPr>
          <w:p w14:paraId="127310AD">
            <w:pPr>
              <w:spacing w:line="240" w:lineRule="auto"/>
              <w:ind w:firstLine="0" w:firstLineChars="0"/>
              <w:jc w:val="center"/>
              <w:rPr>
                <w:rFonts w:cs="Times New Roman"/>
                <w:sz w:val="21"/>
                <w:szCs w:val="21"/>
              </w:rPr>
            </w:pPr>
            <w:r>
              <w:rPr>
                <w:rFonts w:cs="Times New Roman"/>
                <w:sz w:val="21"/>
                <w:szCs w:val="21"/>
              </w:rPr>
              <w:t>0</w:t>
            </w:r>
          </w:p>
        </w:tc>
        <w:tc>
          <w:tcPr>
            <w:tcW w:w="530" w:type="pct"/>
            <w:noWrap/>
            <w:vAlign w:val="center"/>
          </w:tcPr>
          <w:p w14:paraId="63536F6C">
            <w:pPr>
              <w:spacing w:line="240" w:lineRule="auto"/>
              <w:ind w:firstLine="0" w:firstLineChars="0"/>
              <w:jc w:val="center"/>
              <w:rPr>
                <w:rFonts w:cs="Times New Roman"/>
                <w:sz w:val="21"/>
                <w:szCs w:val="21"/>
              </w:rPr>
            </w:pPr>
            <w:r>
              <w:rPr>
                <w:sz w:val="21"/>
                <w:szCs w:val="21"/>
              </w:rPr>
              <w:t>非甲烷总烃</w:t>
            </w:r>
          </w:p>
        </w:tc>
        <w:tc>
          <w:tcPr>
            <w:tcW w:w="633" w:type="pct"/>
            <w:vAlign w:val="center"/>
          </w:tcPr>
          <w:p w14:paraId="12E67361">
            <w:pPr>
              <w:spacing w:line="240" w:lineRule="auto"/>
              <w:ind w:firstLine="0" w:firstLineChars="0"/>
              <w:jc w:val="center"/>
              <w:rPr>
                <w:rFonts w:cs="Times New Roman"/>
                <w:sz w:val="21"/>
                <w:szCs w:val="21"/>
              </w:rPr>
            </w:pPr>
            <w:r>
              <w:rPr>
                <w:sz w:val="21"/>
                <w:szCs w:val="21"/>
              </w:rPr>
              <w:t>0.042</w:t>
            </w:r>
          </w:p>
        </w:tc>
      </w:tr>
      <w:tr w14:paraId="794D80F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5" w:hRule="atLeast"/>
          <w:jc w:val="center"/>
        </w:trPr>
        <w:tc>
          <w:tcPr>
            <w:tcW w:w="633" w:type="pct"/>
            <w:vAlign w:val="center"/>
          </w:tcPr>
          <w:p w14:paraId="476482CA">
            <w:pPr>
              <w:spacing w:line="240" w:lineRule="auto"/>
              <w:ind w:firstLine="0" w:firstLineChars="0"/>
              <w:jc w:val="center"/>
              <w:rPr>
                <w:rFonts w:cs="Times New Roman"/>
                <w:sz w:val="21"/>
                <w:szCs w:val="21"/>
              </w:rPr>
            </w:pPr>
            <w:r>
              <w:rPr>
                <w:sz w:val="21"/>
              </w:rPr>
              <w:t>奥克化学乙氧基化装置技术改造及配套工程项目</w:t>
            </w:r>
          </w:p>
        </w:tc>
        <w:tc>
          <w:tcPr>
            <w:tcW w:w="394" w:type="pct"/>
            <w:vAlign w:val="center"/>
          </w:tcPr>
          <w:p w14:paraId="75FA4F07">
            <w:pPr>
              <w:spacing w:line="240" w:lineRule="auto"/>
              <w:ind w:firstLine="0" w:firstLineChars="0"/>
              <w:jc w:val="center"/>
              <w:rPr>
                <w:rFonts w:cs="Times New Roman"/>
                <w:sz w:val="21"/>
                <w:szCs w:val="21"/>
              </w:rPr>
            </w:pPr>
            <w:r>
              <w:rPr>
                <w:sz w:val="21"/>
                <w:szCs w:val="21"/>
              </w:rPr>
              <w:t>DMC原料及产品罐区</w:t>
            </w:r>
          </w:p>
        </w:tc>
        <w:tc>
          <w:tcPr>
            <w:tcW w:w="394" w:type="pct"/>
            <w:noWrap/>
            <w:vAlign w:val="center"/>
          </w:tcPr>
          <w:p w14:paraId="1EB6C2F8">
            <w:pPr>
              <w:spacing w:line="240" w:lineRule="auto"/>
              <w:ind w:firstLine="0" w:firstLineChars="0"/>
              <w:jc w:val="center"/>
              <w:rPr>
                <w:rFonts w:cs="Times New Roman"/>
                <w:sz w:val="21"/>
                <w:szCs w:val="21"/>
              </w:rPr>
            </w:pPr>
            <w:r>
              <w:rPr>
                <w:rFonts w:hint="eastAsia" w:cs="Times New Roman"/>
                <w:sz w:val="21"/>
                <w:szCs w:val="21"/>
              </w:rPr>
              <w:t>3862</w:t>
            </w:r>
          </w:p>
        </w:tc>
        <w:tc>
          <w:tcPr>
            <w:tcW w:w="394" w:type="pct"/>
            <w:noWrap/>
            <w:vAlign w:val="center"/>
          </w:tcPr>
          <w:p w14:paraId="64626EA5">
            <w:pPr>
              <w:spacing w:line="240" w:lineRule="auto"/>
              <w:ind w:firstLine="0" w:firstLineChars="0"/>
              <w:jc w:val="center"/>
              <w:rPr>
                <w:rFonts w:cs="Times New Roman"/>
                <w:sz w:val="21"/>
                <w:szCs w:val="21"/>
              </w:rPr>
            </w:pPr>
            <w:r>
              <w:rPr>
                <w:rFonts w:hint="eastAsia" w:cs="Times New Roman"/>
                <w:sz w:val="21"/>
                <w:szCs w:val="21"/>
              </w:rPr>
              <w:t>510</w:t>
            </w:r>
          </w:p>
        </w:tc>
        <w:tc>
          <w:tcPr>
            <w:tcW w:w="396" w:type="pct"/>
            <w:noWrap/>
            <w:vAlign w:val="center"/>
          </w:tcPr>
          <w:p w14:paraId="2F3BA5E1">
            <w:pPr>
              <w:spacing w:line="240" w:lineRule="auto"/>
              <w:ind w:firstLine="0" w:firstLineChars="0"/>
              <w:jc w:val="center"/>
              <w:rPr>
                <w:rFonts w:cs="Times New Roman"/>
                <w:sz w:val="21"/>
                <w:szCs w:val="21"/>
              </w:rPr>
            </w:pPr>
            <w:r>
              <w:rPr>
                <w:rFonts w:cs="Times New Roman"/>
                <w:sz w:val="21"/>
                <w:szCs w:val="21"/>
              </w:rPr>
              <w:t>5</w:t>
            </w:r>
          </w:p>
        </w:tc>
        <w:tc>
          <w:tcPr>
            <w:tcW w:w="396" w:type="pct"/>
            <w:noWrap/>
            <w:vAlign w:val="center"/>
          </w:tcPr>
          <w:p w14:paraId="1E577ED5">
            <w:pPr>
              <w:spacing w:line="240" w:lineRule="auto"/>
              <w:ind w:firstLine="0" w:firstLineChars="0"/>
              <w:jc w:val="center"/>
              <w:rPr>
                <w:rFonts w:cs="Times New Roman"/>
                <w:sz w:val="21"/>
                <w:szCs w:val="21"/>
              </w:rPr>
            </w:pPr>
            <w:r>
              <w:rPr>
                <w:sz w:val="21"/>
                <w:szCs w:val="21"/>
              </w:rPr>
              <w:t>10.5</w:t>
            </w:r>
          </w:p>
        </w:tc>
        <w:tc>
          <w:tcPr>
            <w:tcW w:w="396" w:type="pct"/>
            <w:noWrap/>
            <w:vAlign w:val="center"/>
          </w:tcPr>
          <w:p w14:paraId="1DA97FE8">
            <w:pPr>
              <w:spacing w:line="240" w:lineRule="auto"/>
              <w:ind w:firstLine="0" w:firstLineChars="0"/>
              <w:jc w:val="center"/>
              <w:rPr>
                <w:rFonts w:cs="Times New Roman"/>
                <w:sz w:val="21"/>
                <w:szCs w:val="21"/>
              </w:rPr>
            </w:pPr>
            <w:r>
              <w:rPr>
                <w:sz w:val="21"/>
                <w:szCs w:val="21"/>
              </w:rPr>
              <w:t>30</w:t>
            </w:r>
          </w:p>
        </w:tc>
        <w:tc>
          <w:tcPr>
            <w:tcW w:w="396" w:type="pct"/>
            <w:noWrap/>
            <w:vAlign w:val="center"/>
          </w:tcPr>
          <w:p w14:paraId="0A9CA88C">
            <w:pPr>
              <w:spacing w:line="240" w:lineRule="auto"/>
              <w:ind w:firstLine="0" w:firstLineChars="0"/>
              <w:jc w:val="center"/>
              <w:rPr>
                <w:rFonts w:cs="Times New Roman"/>
                <w:sz w:val="21"/>
                <w:szCs w:val="21"/>
              </w:rPr>
            </w:pPr>
            <w:r>
              <w:rPr>
                <w:sz w:val="21"/>
                <w:szCs w:val="21"/>
              </w:rPr>
              <w:t>48</w:t>
            </w:r>
          </w:p>
        </w:tc>
        <w:tc>
          <w:tcPr>
            <w:tcW w:w="437" w:type="pct"/>
            <w:noWrap/>
            <w:vAlign w:val="center"/>
          </w:tcPr>
          <w:p w14:paraId="36FABE5A">
            <w:pPr>
              <w:spacing w:line="240" w:lineRule="auto"/>
              <w:ind w:firstLine="0" w:firstLineChars="0"/>
              <w:jc w:val="center"/>
              <w:rPr>
                <w:rFonts w:cs="Times New Roman"/>
                <w:sz w:val="21"/>
                <w:szCs w:val="21"/>
              </w:rPr>
            </w:pPr>
            <w:r>
              <w:rPr>
                <w:rFonts w:cs="Times New Roman"/>
                <w:sz w:val="21"/>
                <w:szCs w:val="21"/>
              </w:rPr>
              <w:t>0</w:t>
            </w:r>
          </w:p>
        </w:tc>
        <w:tc>
          <w:tcPr>
            <w:tcW w:w="530" w:type="pct"/>
            <w:noWrap/>
            <w:vAlign w:val="center"/>
          </w:tcPr>
          <w:p w14:paraId="4C656513">
            <w:pPr>
              <w:spacing w:line="240" w:lineRule="auto"/>
              <w:ind w:firstLine="0" w:firstLineChars="0"/>
              <w:jc w:val="center"/>
              <w:rPr>
                <w:rFonts w:cs="Times New Roman"/>
                <w:sz w:val="21"/>
                <w:szCs w:val="21"/>
              </w:rPr>
            </w:pPr>
            <w:r>
              <w:rPr>
                <w:sz w:val="21"/>
                <w:szCs w:val="21"/>
              </w:rPr>
              <w:t>非甲烷总烃</w:t>
            </w:r>
          </w:p>
        </w:tc>
        <w:tc>
          <w:tcPr>
            <w:tcW w:w="633" w:type="pct"/>
            <w:vAlign w:val="center"/>
          </w:tcPr>
          <w:p w14:paraId="68E376B2">
            <w:pPr>
              <w:spacing w:line="240" w:lineRule="auto"/>
              <w:ind w:firstLine="0" w:firstLineChars="0"/>
              <w:jc w:val="center"/>
              <w:rPr>
                <w:rFonts w:cs="Times New Roman"/>
                <w:sz w:val="21"/>
                <w:szCs w:val="21"/>
              </w:rPr>
            </w:pPr>
            <w:r>
              <w:rPr>
                <w:sz w:val="21"/>
                <w:szCs w:val="21"/>
              </w:rPr>
              <w:t>0.02</w:t>
            </w:r>
          </w:p>
        </w:tc>
      </w:tr>
      <w:tr w14:paraId="2E5D425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5" w:hRule="atLeast"/>
          <w:jc w:val="center"/>
        </w:trPr>
        <w:tc>
          <w:tcPr>
            <w:tcW w:w="633" w:type="pct"/>
            <w:vAlign w:val="center"/>
          </w:tcPr>
          <w:p w14:paraId="2D59C965">
            <w:pPr>
              <w:spacing w:line="240" w:lineRule="auto"/>
              <w:ind w:firstLine="0" w:firstLineChars="0"/>
              <w:jc w:val="center"/>
              <w:rPr>
                <w:rFonts w:cs="Times New Roman"/>
                <w:sz w:val="21"/>
                <w:szCs w:val="21"/>
              </w:rPr>
            </w:pPr>
            <w:r>
              <w:rPr>
                <w:sz w:val="21"/>
              </w:rPr>
              <w:t>奥克化学环氧乙烷装置乙二醇加氢项目</w:t>
            </w:r>
          </w:p>
        </w:tc>
        <w:tc>
          <w:tcPr>
            <w:tcW w:w="394" w:type="pct"/>
            <w:vAlign w:val="center"/>
          </w:tcPr>
          <w:p w14:paraId="688FE1C2">
            <w:pPr>
              <w:spacing w:line="240" w:lineRule="auto"/>
              <w:ind w:firstLine="0" w:firstLineChars="0"/>
              <w:jc w:val="center"/>
              <w:rPr>
                <w:rFonts w:cs="Times New Roman"/>
                <w:sz w:val="21"/>
                <w:szCs w:val="21"/>
              </w:rPr>
            </w:pPr>
            <w:r>
              <w:rPr>
                <w:sz w:val="21"/>
                <w:szCs w:val="21"/>
              </w:rPr>
              <w:t>乙二醇罐区</w:t>
            </w:r>
          </w:p>
        </w:tc>
        <w:tc>
          <w:tcPr>
            <w:tcW w:w="394" w:type="pct"/>
            <w:noWrap/>
            <w:vAlign w:val="center"/>
          </w:tcPr>
          <w:p w14:paraId="72D4C6E9">
            <w:pPr>
              <w:spacing w:line="240" w:lineRule="auto"/>
              <w:ind w:firstLine="0" w:firstLineChars="0"/>
              <w:jc w:val="center"/>
              <w:rPr>
                <w:rFonts w:cs="Times New Roman"/>
                <w:sz w:val="21"/>
                <w:szCs w:val="21"/>
              </w:rPr>
            </w:pPr>
            <w:r>
              <w:rPr>
                <w:rFonts w:hint="eastAsia" w:cs="Times New Roman"/>
                <w:sz w:val="21"/>
                <w:szCs w:val="21"/>
              </w:rPr>
              <w:t>4109</w:t>
            </w:r>
          </w:p>
        </w:tc>
        <w:tc>
          <w:tcPr>
            <w:tcW w:w="394" w:type="pct"/>
            <w:noWrap/>
            <w:vAlign w:val="center"/>
          </w:tcPr>
          <w:p w14:paraId="67DFC703">
            <w:pPr>
              <w:spacing w:line="240" w:lineRule="auto"/>
              <w:ind w:firstLine="0" w:firstLineChars="0"/>
              <w:jc w:val="center"/>
              <w:rPr>
                <w:rFonts w:cs="Times New Roman"/>
                <w:sz w:val="21"/>
                <w:szCs w:val="21"/>
              </w:rPr>
            </w:pPr>
            <w:r>
              <w:rPr>
                <w:rFonts w:hint="eastAsia" w:cs="Times New Roman"/>
                <w:sz w:val="21"/>
                <w:szCs w:val="21"/>
              </w:rPr>
              <w:t>413</w:t>
            </w:r>
          </w:p>
        </w:tc>
        <w:tc>
          <w:tcPr>
            <w:tcW w:w="396" w:type="pct"/>
            <w:noWrap/>
            <w:vAlign w:val="center"/>
          </w:tcPr>
          <w:p w14:paraId="0EE2AD5D">
            <w:pPr>
              <w:spacing w:line="240" w:lineRule="auto"/>
              <w:ind w:firstLine="0" w:firstLineChars="0"/>
              <w:jc w:val="center"/>
              <w:rPr>
                <w:rFonts w:cs="Times New Roman"/>
                <w:sz w:val="21"/>
                <w:szCs w:val="21"/>
              </w:rPr>
            </w:pPr>
            <w:r>
              <w:rPr>
                <w:rFonts w:cs="Times New Roman"/>
                <w:sz w:val="21"/>
                <w:szCs w:val="21"/>
              </w:rPr>
              <w:t>4</w:t>
            </w:r>
          </w:p>
        </w:tc>
        <w:tc>
          <w:tcPr>
            <w:tcW w:w="396" w:type="pct"/>
            <w:noWrap/>
            <w:vAlign w:val="center"/>
          </w:tcPr>
          <w:p w14:paraId="29217226">
            <w:pPr>
              <w:spacing w:line="240" w:lineRule="auto"/>
              <w:ind w:firstLine="0" w:firstLineChars="0"/>
              <w:jc w:val="center"/>
              <w:rPr>
                <w:rFonts w:cs="Times New Roman"/>
                <w:sz w:val="21"/>
                <w:szCs w:val="21"/>
              </w:rPr>
            </w:pPr>
            <w:r>
              <w:rPr>
                <w:sz w:val="21"/>
                <w:szCs w:val="21"/>
              </w:rPr>
              <w:t>5</w:t>
            </w:r>
          </w:p>
        </w:tc>
        <w:tc>
          <w:tcPr>
            <w:tcW w:w="396" w:type="pct"/>
            <w:noWrap/>
            <w:vAlign w:val="center"/>
          </w:tcPr>
          <w:p w14:paraId="0324D97A">
            <w:pPr>
              <w:spacing w:line="240" w:lineRule="auto"/>
              <w:ind w:firstLine="0" w:firstLineChars="0"/>
              <w:jc w:val="center"/>
              <w:rPr>
                <w:rFonts w:cs="Times New Roman"/>
                <w:sz w:val="21"/>
                <w:szCs w:val="21"/>
              </w:rPr>
            </w:pPr>
            <w:r>
              <w:rPr>
                <w:sz w:val="21"/>
                <w:szCs w:val="21"/>
              </w:rPr>
              <w:t>39</w:t>
            </w:r>
          </w:p>
        </w:tc>
        <w:tc>
          <w:tcPr>
            <w:tcW w:w="396" w:type="pct"/>
            <w:noWrap/>
            <w:vAlign w:val="center"/>
          </w:tcPr>
          <w:p w14:paraId="37B7BD3E">
            <w:pPr>
              <w:spacing w:line="240" w:lineRule="auto"/>
              <w:ind w:firstLine="0" w:firstLineChars="0"/>
              <w:jc w:val="center"/>
              <w:rPr>
                <w:rFonts w:cs="Times New Roman"/>
                <w:sz w:val="21"/>
                <w:szCs w:val="21"/>
              </w:rPr>
            </w:pPr>
            <w:r>
              <w:rPr>
                <w:sz w:val="21"/>
                <w:szCs w:val="21"/>
              </w:rPr>
              <w:t>15</w:t>
            </w:r>
          </w:p>
        </w:tc>
        <w:tc>
          <w:tcPr>
            <w:tcW w:w="437" w:type="pct"/>
            <w:noWrap/>
            <w:vAlign w:val="center"/>
          </w:tcPr>
          <w:p w14:paraId="1EE3B58A">
            <w:pPr>
              <w:spacing w:line="240" w:lineRule="auto"/>
              <w:ind w:firstLine="0" w:firstLineChars="0"/>
              <w:jc w:val="center"/>
              <w:rPr>
                <w:rFonts w:cs="Times New Roman"/>
                <w:sz w:val="21"/>
                <w:szCs w:val="21"/>
              </w:rPr>
            </w:pPr>
            <w:r>
              <w:rPr>
                <w:rFonts w:cs="Times New Roman"/>
                <w:sz w:val="21"/>
                <w:szCs w:val="21"/>
              </w:rPr>
              <w:t>0</w:t>
            </w:r>
          </w:p>
        </w:tc>
        <w:tc>
          <w:tcPr>
            <w:tcW w:w="530" w:type="pct"/>
            <w:noWrap/>
            <w:vAlign w:val="center"/>
          </w:tcPr>
          <w:p w14:paraId="20B83A96">
            <w:pPr>
              <w:spacing w:line="240" w:lineRule="auto"/>
              <w:ind w:firstLine="0" w:firstLineChars="0"/>
              <w:jc w:val="center"/>
              <w:rPr>
                <w:rFonts w:cs="Times New Roman"/>
                <w:sz w:val="21"/>
                <w:szCs w:val="21"/>
              </w:rPr>
            </w:pPr>
            <w:r>
              <w:rPr>
                <w:sz w:val="21"/>
                <w:szCs w:val="21"/>
              </w:rPr>
              <w:t>非甲烷总烃</w:t>
            </w:r>
          </w:p>
        </w:tc>
        <w:tc>
          <w:tcPr>
            <w:tcW w:w="633" w:type="pct"/>
            <w:vAlign w:val="center"/>
          </w:tcPr>
          <w:p w14:paraId="56AC62F5">
            <w:pPr>
              <w:spacing w:line="240" w:lineRule="auto"/>
              <w:ind w:firstLine="0" w:firstLineChars="0"/>
              <w:jc w:val="center"/>
              <w:rPr>
                <w:rFonts w:cs="Times New Roman"/>
                <w:sz w:val="21"/>
                <w:szCs w:val="21"/>
              </w:rPr>
            </w:pPr>
            <w:r>
              <w:rPr>
                <w:sz w:val="21"/>
                <w:szCs w:val="21"/>
              </w:rPr>
              <w:t>0.0001</w:t>
            </w:r>
          </w:p>
        </w:tc>
      </w:tr>
    </w:tbl>
    <w:p w14:paraId="1EF22935">
      <w:pPr>
        <w:widowControl/>
        <w:ind w:firstLine="482"/>
        <w:rPr>
          <w:rFonts w:cs="Times New Roman"/>
        </w:rPr>
      </w:pPr>
      <w:r>
        <w:rPr>
          <w:rFonts w:cs="Times New Roman"/>
          <w:b/>
          <w:szCs w:val="24"/>
          <w:lang w:bidi="ar"/>
        </w:rPr>
        <w:br w:type="page"/>
      </w:r>
    </w:p>
    <w:p w14:paraId="6208783E">
      <w:pPr>
        <w:ind w:firstLine="480"/>
        <w:rPr>
          <w:rFonts w:cs="Times New Roman"/>
        </w:rPr>
        <w:sectPr>
          <w:footerReference r:id="rId19" w:type="even"/>
          <w:pgSz w:w="16838" w:h="11906" w:orient="landscape"/>
          <w:pgMar w:top="1077" w:right="1440" w:bottom="1077" w:left="1440" w:header="851" w:footer="992" w:gutter="0"/>
          <w:cols w:space="425" w:num="1"/>
          <w:docGrid w:linePitch="326" w:charSpace="0"/>
        </w:sectPr>
      </w:pPr>
    </w:p>
    <w:p w14:paraId="19AF800C">
      <w:pPr>
        <w:widowControl/>
        <w:ind w:firstLine="0" w:firstLineChars="0"/>
        <w:rPr>
          <w:rFonts w:cs="Times New Roman"/>
          <w:b/>
          <w:szCs w:val="24"/>
        </w:rPr>
      </w:pPr>
      <w:r>
        <w:rPr>
          <w:rFonts w:cs="Times New Roman"/>
          <w:b/>
          <w:szCs w:val="24"/>
          <w:lang w:bidi="ar"/>
        </w:rPr>
        <w:t>（</w:t>
      </w:r>
      <w:r>
        <w:rPr>
          <w:rFonts w:hint="eastAsia" w:cs="Times New Roman"/>
          <w:b/>
          <w:szCs w:val="24"/>
          <w:lang w:bidi="ar"/>
        </w:rPr>
        <w:t>3</w:t>
      </w:r>
      <w:r>
        <w:rPr>
          <w:rFonts w:cs="Times New Roman"/>
          <w:b/>
          <w:szCs w:val="24"/>
          <w:lang w:bidi="ar"/>
        </w:rPr>
        <w:t>）非正常工况</w:t>
      </w:r>
    </w:p>
    <w:p w14:paraId="3C8982D1">
      <w:pPr>
        <w:ind w:firstLine="480"/>
        <w:rPr>
          <w:rFonts w:cs="Times New Roman"/>
        </w:rPr>
      </w:pPr>
      <w:r>
        <w:rPr>
          <w:rFonts w:cs="Times New Roman"/>
        </w:rPr>
        <w:t>非正常工况包括两种，一种是开、停车、设备检修、工艺设备运转异常等非正常工况下排放的污染物；一种是污染物排放控制措施达不到相应效率情况下排放的污染物。</w:t>
      </w:r>
    </w:p>
    <w:p w14:paraId="026C6851">
      <w:pPr>
        <w:ind w:firstLine="480"/>
        <w:rPr>
          <w:rFonts w:cs="Times New Roman"/>
        </w:rPr>
      </w:pPr>
      <w:r>
        <w:rPr>
          <w:rFonts w:hint="eastAsia" w:cs="Times New Roman"/>
        </w:rPr>
        <w:t>类比厂区同类项目，考虑本项目所涉及到的非正常生产工况为依托的热媒炉燃烧装置发生故障不能稳定燃烧时，出现废气去除效率降为0%，持续时间小于5分钟。</w:t>
      </w:r>
      <w:r>
        <w:rPr>
          <w:rFonts w:cs="Times New Roman"/>
        </w:rPr>
        <w:t>非正常工况废气源强见表</w:t>
      </w:r>
      <w:r>
        <w:rPr>
          <w:rFonts w:hint="eastAsia" w:cs="Times New Roman"/>
        </w:rPr>
        <w:t>6.2.1-15</w:t>
      </w:r>
      <w:r>
        <w:rPr>
          <w:rFonts w:cs="Times New Roman"/>
        </w:rPr>
        <w:t>。</w:t>
      </w:r>
    </w:p>
    <w:p w14:paraId="13EA9D7B">
      <w:pPr>
        <w:ind w:firstLine="0" w:firstLineChars="0"/>
        <w:jc w:val="center"/>
        <w:rPr>
          <w:rFonts w:cs="Times New Roman"/>
        </w:rPr>
      </w:pPr>
      <w:r>
        <w:rPr>
          <w:rFonts w:cs="Times New Roman"/>
          <w:b/>
          <w:szCs w:val="24"/>
        </w:rPr>
        <w:t>表</w:t>
      </w:r>
      <w:r>
        <w:rPr>
          <w:rFonts w:hint="eastAsia" w:cs="Times New Roman"/>
          <w:b/>
          <w:szCs w:val="24"/>
        </w:rPr>
        <w:t>6.2.1-15</w:t>
      </w:r>
      <w:r>
        <w:rPr>
          <w:rFonts w:cs="Times New Roman"/>
          <w:b/>
          <w:szCs w:val="24"/>
        </w:rPr>
        <w:t xml:space="preserve">  本项目废气处理装置非正常工况废气源强</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012"/>
        <w:gridCol w:w="1159"/>
        <w:gridCol w:w="724"/>
        <w:gridCol w:w="1159"/>
        <w:gridCol w:w="1016"/>
        <w:gridCol w:w="1161"/>
        <w:gridCol w:w="869"/>
        <w:gridCol w:w="726"/>
        <w:gridCol w:w="726"/>
        <w:gridCol w:w="724"/>
        <w:gridCol w:w="687"/>
      </w:tblGrid>
      <w:tr w14:paraId="6DD1C4A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508" w:type="pct"/>
            <w:noWrap/>
            <w:vAlign w:val="center"/>
          </w:tcPr>
          <w:p w14:paraId="2AA8380D">
            <w:pPr>
              <w:spacing w:line="240" w:lineRule="auto"/>
              <w:ind w:firstLine="0" w:firstLineChars="0"/>
              <w:jc w:val="center"/>
              <w:rPr>
                <w:b/>
                <w:bCs/>
                <w:sz w:val="21"/>
                <w:szCs w:val="21"/>
              </w:rPr>
            </w:pPr>
            <w:r>
              <w:rPr>
                <w:b/>
                <w:bCs/>
                <w:sz w:val="21"/>
                <w:szCs w:val="21"/>
              </w:rPr>
              <w:t>非正常排放源</w:t>
            </w:r>
          </w:p>
        </w:tc>
        <w:tc>
          <w:tcPr>
            <w:tcW w:w="582" w:type="pct"/>
            <w:vAlign w:val="center"/>
          </w:tcPr>
          <w:p w14:paraId="127B1654">
            <w:pPr>
              <w:spacing w:line="240" w:lineRule="auto"/>
              <w:ind w:firstLine="0" w:firstLineChars="0"/>
              <w:jc w:val="center"/>
              <w:rPr>
                <w:b/>
                <w:bCs/>
                <w:sz w:val="21"/>
                <w:szCs w:val="21"/>
              </w:rPr>
            </w:pPr>
            <w:r>
              <w:rPr>
                <w:b/>
                <w:bCs/>
                <w:sz w:val="21"/>
                <w:szCs w:val="21"/>
              </w:rPr>
              <w:t>非正常排放原因</w:t>
            </w:r>
          </w:p>
        </w:tc>
        <w:tc>
          <w:tcPr>
            <w:tcW w:w="363" w:type="pct"/>
            <w:vAlign w:val="center"/>
          </w:tcPr>
          <w:p w14:paraId="1714528F">
            <w:pPr>
              <w:spacing w:line="240" w:lineRule="auto"/>
              <w:ind w:firstLine="0" w:firstLineChars="0"/>
              <w:jc w:val="center"/>
              <w:rPr>
                <w:b/>
                <w:bCs/>
                <w:sz w:val="21"/>
                <w:szCs w:val="21"/>
              </w:rPr>
            </w:pPr>
            <w:r>
              <w:rPr>
                <w:b/>
                <w:bCs/>
                <w:sz w:val="21"/>
                <w:szCs w:val="21"/>
              </w:rPr>
              <w:t>污染物</w:t>
            </w:r>
          </w:p>
        </w:tc>
        <w:tc>
          <w:tcPr>
            <w:tcW w:w="582" w:type="pct"/>
            <w:vAlign w:val="center"/>
          </w:tcPr>
          <w:p w14:paraId="01AFFAB7">
            <w:pPr>
              <w:spacing w:line="240" w:lineRule="auto"/>
              <w:ind w:firstLine="0" w:firstLineChars="0"/>
              <w:jc w:val="center"/>
              <w:rPr>
                <w:b/>
                <w:bCs/>
                <w:sz w:val="21"/>
                <w:szCs w:val="21"/>
              </w:rPr>
            </w:pPr>
            <w:r>
              <w:rPr>
                <w:b/>
                <w:bCs/>
                <w:sz w:val="21"/>
                <w:szCs w:val="21"/>
              </w:rPr>
              <w:t>排放浓度</w:t>
            </w:r>
          </w:p>
          <w:p w14:paraId="5731EBE3">
            <w:pPr>
              <w:spacing w:line="240" w:lineRule="auto"/>
              <w:ind w:firstLine="0" w:firstLineChars="0"/>
              <w:jc w:val="center"/>
              <w:rPr>
                <w:b/>
                <w:bCs/>
                <w:sz w:val="21"/>
                <w:szCs w:val="21"/>
              </w:rPr>
            </w:pPr>
            <w:r>
              <w:rPr>
                <w:b/>
                <w:bCs/>
                <w:sz w:val="21"/>
                <w:szCs w:val="21"/>
              </w:rPr>
              <w:t>mg/m</w:t>
            </w:r>
            <w:r>
              <w:rPr>
                <w:b/>
                <w:bCs/>
                <w:sz w:val="21"/>
                <w:szCs w:val="21"/>
                <w:vertAlign w:val="superscript"/>
              </w:rPr>
              <w:t>3</w:t>
            </w:r>
          </w:p>
        </w:tc>
        <w:tc>
          <w:tcPr>
            <w:tcW w:w="510" w:type="pct"/>
            <w:vAlign w:val="center"/>
          </w:tcPr>
          <w:p w14:paraId="31334028">
            <w:pPr>
              <w:spacing w:line="240" w:lineRule="auto"/>
              <w:ind w:firstLine="0" w:firstLineChars="0"/>
              <w:jc w:val="center"/>
              <w:rPr>
                <w:b/>
                <w:bCs/>
                <w:sz w:val="21"/>
                <w:szCs w:val="21"/>
              </w:rPr>
            </w:pPr>
            <w:r>
              <w:rPr>
                <w:b/>
                <w:bCs/>
                <w:sz w:val="21"/>
                <w:szCs w:val="21"/>
              </w:rPr>
              <w:t>排放速率kg/h</w:t>
            </w:r>
          </w:p>
        </w:tc>
        <w:tc>
          <w:tcPr>
            <w:tcW w:w="583" w:type="pct"/>
            <w:noWrap/>
            <w:vAlign w:val="center"/>
          </w:tcPr>
          <w:p w14:paraId="1630FD19">
            <w:pPr>
              <w:spacing w:line="240" w:lineRule="auto"/>
              <w:ind w:firstLine="0" w:firstLineChars="0"/>
              <w:jc w:val="center"/>
              <w:rPr>
                <w:b/>
                <w:bCs/>
                <w:sz w:val="21"/>
                <w:szCs w:val="21"/>
              </w:rPr>
            </w:pPr>
            <w:r>
              <w:rPr>
                <w:b/>
                <w:bCs/>
                <w:sz w:val="21"/>
                <w:szCs w:val="21"/>
              </w:rPr>
              <w:t>单次持续时间</w:t>
            </w:r>
          </w:p>
        </w:tc>
        <w:tc>
          <w:tcPr>
            <w:tcW w:w="436" w:type="pct"/>
            <w:vAlign w:val="center"/>
          </w:tcPr>
          <w:p w14:paraId="706A7541">
            <w:pPr>
              <w:spacing w:line="240" w:lineRule="auto"/>
              <w:ind w:firstLine="0" w:firstLineChars="0"/>
              <w:jc w:val="center"/>
              <w:rPr>
                <w:b/>
                <w:bCs/>
                <w:sz w:val="21"/>
                <w:szCs w:val="21"/>
              </w:rPr>
            </w:pPr>
            <w:r>
              <w:rPr>
                <w:b/>
                <w:bCs/>
                <w:sz w:val="21"/>
                <w:szCs w:val="21"/>
              </w:rPr>
              <w:t>年发生频次</w:t>
            </w:r>
          </w:p>
        </w:tc>
        <w:tc>
          <w:tcPr>
            <w:tcW w:w="364" w:type="pct"/>
            <w:noWrap/>
            <w:vAlign w:val="center"/>
          </w:tcPr>
          <w:p w14:paraId="3F214243">
            <w:pPr>
              <w:spacing w:line="240" w:lineRule="auto"/>
              <w:ind w:firstLine="0" w:firstLineChars="0"/>
              <w:jc w:val="center"/>
              <w:rPr>
                <w:b/>
                <w:bCs/>
                <w:sz w:val="21"/>
                <w:szCs w:val="21"/>
              </w:rPr>
            </w:pPr>
            <w:r>
              <w:rPr>
                <w:b/>
                <w:bCs/>
                <w:sz w:val="21"/>
                <w:szCs w:val="21"/>
              </w:rPr>
              <w:t>高度m</w:t>
            </w:r>
          </w:p>
        </w:tc>
        <w:tc>
          <w:tcPr>
            <w:tcW w:w="364" w:type="pct"/>
            <w:noWrap/>
            <w:vAlign w:val="center"/>
          </w:tcPr>
          <w:p w14:paraId="79F7E3B8">
            <w:pPr>
              <w:spacing w:line="240" w:lineRule="auto"/>
              <w:ind w:firstLine="0" w:firstLineChars="0"/>
              <w:jc w:val="center"/>
              <w:rPr>
                <w:b/>
                <w:bCs/>
                <w:sz w:val="21"/>
                <w:szCs w:val="21"/>
              </w:rPr>
            </w:pPr>
            <w:r>
              <w:rPr>
                <w:b/>
                <w:bCs/>
                <w:sz w:val="21"/>
                <w:szCs w:val="21"/>
              </w:rPr>
              <w:t>内径m</w:t>
            </w:r>
          </w:p>
        </w:tc>
        <w:tc>
          <w:tcPr>
            <w:tcW w:w="363" w:type="pct"/>
            <w:noWrap/>
            <w:vAlign w:val="center"/>
          </w:tcPr>
          <w:p w14:paraId="35E812D0">
            <w:pPr>
              <w:spacing w:line="240" w:lineRule="auto"/>
              <w:ind w:firstLine="0" w:firstLineChars="0"/>
              <w:jc w:val="center"/>
              <w:rPr>
                <w:b/>
                <w:bCs/>
                <w:sz w:val="21"/>
                <w:szCs w:val="21"/>
              </w:rPr>
            </w:pPr>
            <w:r>
              <w:rPr>
                <w:b/>
                <w:bCs/>
                <w:sz w:val="21"/>
                <w:szCs w:val="21"/>
              </w:rPr>
              <w:t>温度</w:t>
            </w:r>
          </w:p>
          <w:p w14:paraId="232690E7">
            <w:pPr>
              <w:spacing w:line="240" w:lineRule="auto"/>
              <w:ind w:firstLine="0" w:firstLineChars="0"/>
              <w:jc w:val="center"/>
              <w:rPr>
                <w:b/>
                <w:bCs/>
                <w:sz w:val="21"/>
                <w:szCs w:val="21"/>
              </w:rPr>
            </w:pPr>
            <w:r>
              <w:rPr>
                <w:b/>
                <w:bCs/>
                <w:sz w:val="21"/>
                <w:szCs w:val="21"/>
              </w:rPr>
              <w:t>℃</w:t>
            </w:r>
          </w:p>
        </w:tc>
        <w:tc>
          <w:tcPr>
            <w:tcW w:w="345" w:type="pct"/>
            <w:noWrap/>
            <w:vAlign w:val="center"/>
          </w:tcPr>
          <w:p w14:paraId="1991B182">
            <w:pPr>
              <w:spacing w:line="240" w:lineRule="auto"/>
              <w:ind w:firstLine="0" w:firstLineChars="0"/>
              <w:jc w:val="center"/>
              <w:rPr>
                <w:b/>
                <w:bCs/>
                <w:sz w:val="21"/>
                <w:szCs w:val="21"/>
              </w:rPr>
            </w:pPr>
            <w:r>
              <w:rPr>
                <w:b/>
                <w:bCs/>
                <w:sz w:val="21"/>
                <w:szCs w:val="21"/>
              </w:rPr>
              <w:t>排放</w:t>
            </w:r>
          </w:p>
          <w:p w14:paraId="05537590">
            <w:pPr>
              <w:spacing w:line="240" w:lineRule="auto"/>
              <w:ind w:firstLine="0" w:firstLineChars="0"/>
              <w:jc w:val="center"/>
              <w:rPr>
                <w:b/>
                <w:bCs/>
                <w:sz w:val="21"/>
                <w:szCs w:val="21"/>
              </w:rPr>
            </w:pPr>
            <w:r>
              <w:rPr>
                <w:b/>
                <w:bCs/>
                <w:sz w:val="21"/>
                <w:szCs w:val="21"/>
              </w:rPr>
              <w:t>去向</w:t>
            </w:r>
          </w:p>
        </w:tc>
      </w:tr>
      <w:tr w14:paraId="2915DB2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08" w:type="pct"/>
            <w:vMerge w:val="restart"/>
            <w:noWrap/>
            <w:vAlign w:val="center"/>
          </w:tcPr>
          <w:p w14:paraId="2372A62B">
            <w:pPr>
              <w:spacing w:line="240" w:lineRule="auto"/>
              <w:ind w:firstLine="0" w:firstLineChars="0"/>
              <w:jc w:val="center"/>
              <w:rPr>
                <w:sz w:val="21"/>
                <w:szCs w:val="21"/>
              </w:rPr>
            </w:pPr>
            <w:r>
              <w:rPr>
                <w:rFonts w:hint="eastAsia"/>
                <w:sz w:val="21"/>
                <w:szCs w:val="21"/>
              </w:rPr>
              <w:t>热媒炉</w:t>
            </w:r>
          </w:p>
        </w:tc>
        <w:tc>
          <w:tcPr>
            <w:tcW w:w="582" w:type="pct"/>
            <w:vMerge w:val="restart"/>
            <w:vAlign w:val="center"/>
          </w:tcPr>
          <w:p w14:paraId="005D9591">
            <w:pPr>
              <w:spacing w:line="240" w:lineRule="auto"/>
              <w:ind w:firstLine="0" w:firstLineChars="0"/>
              <w:jc w:val="center"/>
              <w:rPr>
                <w:sz w:val="21"/>
                <w:szCs w:val="21"/>
              </w:rPr>
            </w:pPr>
            <w:r>
              <w:rPr>
                <w:sz w:val="21"/>
                <w:szCs w:val="21"/>
              </w:rPr>
              <w:t>废气处理装置异常</w:t>
            </w:r>
            <w:r>
              <w:rPr>
                <w:rFonts w:hint="eastAsia"/>
                <w:sz w:val="21"/>
                <w:szCs w:val="21"/>
              </w:rPr>
              <w:t>，效率下降至</w:t>
            </w:r>
            <w:r>
              <w:rPr>
                <w:sz w:val="21"/>
                <w:szCs w:val="21"/>
              </w:rPr>
              <w:t>0</w:t>
            </w:r>
            <w:r>
              <w:rPr>
                <w:rFonts w:hint="eastAsia"/>
                <w:sz w:val="21"/>
                <w:szCs w:val="21"/>
              </w:rPr>
              <w:t>%</w:t>
            </w:r>
          </w:p>
        </w:tc>
        <w:tc>
          <w:tcPr>
            <w:tcW w:w="363" w:type="pct"/>
            <w:vAlign w:val="center"/>
          </w:tcPr>
          <w:p w14:paraId="213F9C44">
            <w:pPr>
              <w:spacing w:line="240" w:lineRule="auto"/>
              <w:ind w:firstLine="0" w:firstLineChars="0"/>
              <w:jc w:val="center"/>
              <w:rPr>
                <w:sz w:val="21"/>
                <w:szCs w:val="21"/>
              </w:rPr>
            </w:pPr>
            <w:r>
              <w:rPr>
                <w:rFonts w:cs="Times New Roman"/>
                <w:sz w:val="21"/>
                <w:szCs w:val="21"/>
              </w:rPr>
              <w:t>THF</w:t>
            </w:r>
          </w:p>
        </w:tc>
        <w:tc>
          <w:tcPr>
            <w:tcW w:w="582" w:type="pct"/>
            <w:vAlign w:val="center"/>
          </w:tcPr>
          <w:p w14:paraId="205AA636">
            <w:pPr>
              <w:spacing w:line="240" w:lineRule="auto"/>
              <w:ind w:firstLine="0" w:firstLineChars="0"/>
              <w:jc w:val="center"/>
              <w:rPr>
                <w:sz w:val="21"/>
                <w:szCs w:val="21"/>
              </w:rPr>
            </w:pPr>
            <w:r>
              <w:rPr>
                <w:rFonts w:cs="Times New Roman"/>
                <w:sz w:val="21"/>
                <w:szCs w:val="21"/>
              </w:rPr>
              <w:t>1584.000</w:t>
            </w:r>
          </w:p>
        </w:tc>
        <w:tc>
          <w:tcPr>
            <w:tcW w:w="510" w:type="pct"/>
            <w:vAlign w:val="center"/>
          </w:tcPr>
          <w:p w14:paraId="50A72EBF">
            <w:pPr>
              <w:spacing w:line="240" w:lineRule="auto"/>
              <w:ind w:firstLine="0" w:firstLineChars="0"/>
              <w:jc w:val="center"/>
              <w:rPr>
                <w:sz w:val="21"/>
                <w:szCs w:val="21"/>
              </w:rPr>
            </w:pPr>
            <w:r>
              <w:rPr>
                <w:rFonts w:cs="Times New Roman"/>
                <w:sz w:val="21"/>
                <w:szCs w:val="21"/>
              </w:rPr>
              <w:t>63.360</w:t>
            </w:r>
          </w:p>
        </w:tc>
        <w:tc>
          <w:tcPr>
            <w:tcW w:w="583" w:type="pct"/>
            <w:vMerge w:val="restart"/>
            <w:noWrap/>
            <w:vAlign w:val="center"/>
          </w:tcPr>
          <w:p w14:paraId="38B93A04">
            <w:pPr>
              <w:spacing w:line="240" w:lineRule="auto"/>
              <w:ind w:firstLine="0" w:firstLineChars="0"/>
              <w:jc w:val="center"/>
              <w:rPr>
                <w:sz w:val="21"/>
                <w:szCs w:val="21"/>
              </w:rPr>
            </w:pPr>
            <w:r>
              <w:rPr>
                <w:rFonts w:hint="eastAsia"/>
                <w:sz w:val="21"/>
                <w:szCs w:val="21"/>
              </w:rPr>
              <w:t>≤5min</w:t>
            </w:r>
          </w:p>
        </w:tc>
        <w:tc>
          <w:tcPr>
            <w:tcW w:w="436" w:type="pct"/>
            <w:vMerge w:val="restart"/>
            <w:vAlign w:val="center"/>
          </w:tcPr>
          <w:p w14:paraId="34F3831F">
            <w:pPr>
              <w:spacing w:line="240" w:lineRule="auto"/>
              <w:ind w:firstLine="0" w:firstLineChars="0"/>
              <w:jc w:val="center"/>
              <w:rPr>
                <w:sz w:val="21"/>
                <w:szCs w:val="21"/>
              </w:rPr>
            </w:pPr>
            <w:r>
              <w:rPr>
                <w:rFonts w:hint="eastAsia"/>
                <w:sz w:val="21"/>
                <w:szCs w:val="21"/>
              </w:rPr>
              <w:t>≤</w:t>
            </w:r>
            <w:r>
              <w:rPr>
                <w:sz w:val="21"/>
                <w:szCs w:val="21"/>
              </w:rPr>
              <w:t>1次</w:t>
            </w:r>
          </w:p>
        </w:tc>
        <w:tc>
          <w:tcPr>
            <w:tcW w:w="364" w:type="pct"/>
            <w:vMerge w:val="restart"/>
            <w:noWrap/>
            <w:vAlign w:val="center"/>
          </w:tcPr>
          <w:p w14:paraId="7CFA03AA">
            <w:pPr>
              <w:spacing w:line="240" w:lineRule="auto"/>
              <w:ind w:firstLine="0" w:firstLineChars="0"/>
              <w:jc w:val="center"/>
              <w:rPr>
                <w:sz w:val="21"/>
                <w:szCs w:val="21"/>
              </w:rPr>
            </w:pPr>
            <w:r>
              <w:rPr>
                <w:rFonts w:hint="eastAsia"/>
                <w:sz w:val="21"/>
                <w:szCs w:val="21"/>
              </w:rPr>
              <w:t>3</w:t>
            </w:r>
            <w:r>
              <w:rPr>
                <w:sz w:val="21"/>
                <w:szCs w:val="21"/>
              </w:rPr>
              <w:t>5</w:t>
            </w:r>
          </w:p>
        </w:tc>
        <w:tc>
          <w:tcPr>
            <w:tcW w:w="364" w:type="pct"/>
            <w:vMerge w:val="restart"/>
            <w:noWrap/>
            <w:vAlign w:val="center"/>
          </w:tcPr>
          <w:p w14:paraId="1E6B94EF">
            <w:pPr>
              <w:spacing w:line="240" w:lineRule="auto"/>
              <w:ind w:firstLine="0" w:firstLineChars="0"/>
              <w:jc w:val="center"/>
              <w:rPr>
                <w:sz w:val="21"/>
                <w:szCs w:val="21"/>
              </w:rPr>
            </w:pPr>
            <w:r>
              <w:rPr>
                <w:rFonts w:hint="eastAsia"/>
                <w:sz w:val="21"/>
                <w:szCs w:val="21"/>
              </w:rPr>
              <w:t>1</w:t>
            </w:r>
          </w:p>
        </w:tc>
        <w:tc>
          <w:tcPr>
            <w:tcW w:w="363" w:type="pct"/>
            <w:vMerge w:val="restart"/>
            <w:noWrap/>
            <w:vAlign w:val="center"/>
          </w:tcPr>
          <w:p w14:paraId="203D5830">
            <w:pPr>
              <w:spacing w:line="240" w:lineRule="auto"/>
              <w:ind w:firstLine="0" w:firstLineChars="0"/>
              <w:jc w:val="center"/>
              <w:rPr>
                <w:sz w:val="21"/>
                <w:szCs w:val="21"/>
              </w:rPr>
            </w:pPr>
            <w:r>
              <w:rPr>
                <w:rFonts w:hint="eastAsia"/>
                <w:sz w:val="21"/>
                <w:szCs w:val="21"/>
              </w:rPr>
              <w:t>150</w:t>
            </w:r>
          </w:p>
        </w:tc>
        <w:tc>
          <w:tcPr>
            <w:tcW w:w="345" w:type="pct"/>
            <w:vMerge w:val="restart"/>
            <w:noWrap/>
            <w:vAlign w:val="center"/>
          </w:tcPr>
          <w:p w14:paraId="6C6CE83A">
            <w:pPr>
              <w:spacing w:line="240" w:lineRule="auto"/>
              <w:ind w:firstLine="0" w:firstLineChars="0"/>
              <w:jc w:val="center"/>
              <w:rPr>
                <w:sz w:val="21"/>
                <w:szCs w:val="21"/>
              </w:rPr>
            </w:pPr>
            <w:r>
              <w:rPr>
                <w:sz w:val="21"/>
                <w:szCs w:val="21"/>
              </w:rPr>
              <w:t>大气</w:t>
            </w:r>
          </w:p>
        </w:tc>
      </w:tr>
      <w:tr w14:paraId="0395F98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08" w:type="pct"/>
            <w:vMerge w:val="continue"/>
            <w:noWrap/>
            <w:vAlign w:val="center"/>
          </w:tcPr>
          <w:p w14:paraId="4685382A">
            <w:pPr>
              <w:spacing w:line="240" w:lineRule="auto"/>
              <w:ind w:firstLine="0" w:firstLineChars="0"/>
              <w:jc w:val="center"/>
              <w:rPr>
                <w:sz w:val="21"/>
                <w:szCs w:val="21"/>
              </w:rPr>
            </w:pPr>
          </w:p>
        </w:tc>
        <w:tc>
          <w:tcPr>
            <w:tcW w:w="582" w:type="pct"/>
            <w:vMerge w:val="continue"/>
            <w:vAlign w:val="center"/>
          </w:tcPr>
          <w:p w14:paraId="7FC88AA8">
            <w:pPr>
              <w:spacing w:line="240" w:lineRule="auto"/>
              <w:ind w:firstLine="0" w:firstLineChars="0"/>
              <w:jc w:val="center"/>
              <w:rPr>
                <w:sz w:val="21"/>
                <w:szCs w:val="21"/>
              </w:rPr>
            </w:pPr>
          </w:p>
        </w:tc>
        <w:tc>
          <w:tcPr>
            <w:tcW w:w="363" w:type="pct"/>
            <w:vAlign w:val="center"/>
          </w:tcPr>
          <w:p w14:paraId="4B7C4258">
            <w:pPr>
              <w:spacing w:line="240" w:lineRule="auto"/>
              <w:ind w:firstLine="0" w:firstLineChars="0"/>
              <w:jc w:val="center"/>
              <w:rPr>
                <w:sz w:val="21"/>
                <w:szCs w:val="21"/>
              </w:rPr>
            </w:pPr>
            <w:r>
              <w:rPr>
                <w:rFonts w:cs="Times New Roman"/>
                <w:sz w:val="21"/>
                <w:szCs w:val="21"/>
              </w:rPr>
              <w:t>BDO</w:t>
            </w:r>
          </w:p>
        </w:tc>
        <w:tc>
          <w:tcPr>
            <w:tcW w:w="582" w:type="pct"/>
            <w:vAlign w:val="center"/>
          </w:tcPr>
          <w:p w14:paraId="790A18C9">
            <w:pPr>
              <w:spacing w:line="240" w:lineRule="auto"/>
              <w:ind w:firstLine="0" w:firstLineChars="0"/>
              <w:jc w:val="center"/>
              <w:rPr>
                <w:sz w:val="21"/>
                <w:szCs w:val="21"/>
              </w:rPr>
            </w:pPr>
            <w:r>
              <w:rPr>
                <w:rFonts w:cs="Times New Roman"/>
                <w:sz w:val="21"/>
                <w:szCs w:val="21"/>
              </w:rPr>
              <w:t>789.125</w:t>
            </w:r>
          </w:p>
        </w:tc>
        <w:tc>
          <w:tcPr>
            <w:tcW w:w="510" w:type="pct"/>
            <w:vAlign w:val="center"/>
          </w:tcPr>
          <w:p w14:paraId="1365C9AA">
            <w:pPr>
              <w:spacing w:line="240" w:lineRule="auto"/>
              <w:ind w:firstLine="0" w:firstLineChars="0"/>
              <w:jc w:val="center"/>
              <w:rPr>
                <w:sz w:val="21"/>
                <w:szCs w:val="21"/>
              </w:rPr>
            </w:pPr>
            <w:r>
              <w:rPr>
                <w:rFonts w:cs="Times New Roman"/>
                <w:sz w:val="21"/>
                <w:szCs w:val="21"/>
              </w:rPr>
              <w:t>31.565</w:t>
            </w:r>
          </w:p>
        </w:tc>
        <w:tc>
          <w:tcPr>
            <w:tcW w:w="583" w:type="pct"/>
            <w:vMerge w:val="continue"/>
            <w:noWrap/>
            <w:vAlign w:val="center"/>
          </w:tcPr>
          <w:p w14:paraId="42F62EF0">
            <w:pPr>
              <w:spacing w:line="240" w:lineRule="auto"/>
              <w:ind w:firstLine="0" w:firstLineChars="0"/>
              <w:rPr>
                <w:sz w:val="21"/>
                <w:szCs w:val="21"/>
              </w:rPr>
            </w:pPr>
          </w:p>
        </w:tc>
        <w:tc>
          <w:tcPr>
            <w:tcW w:w="436" w:type="pct"/>
            <w:vMerge w:val="continue"/>
            <w:vAlign w:val="center"/>
          </w:tcPr>
          <w:p w14:paraId="79737F28">
            <w:pPr>
              <w:spacing w:line="240" w:lineRule="auto"/>
              <w:ind w:firstLine="0" w:firstLineChars="0"/>
              <w:jc w:val="center"/>
              <w:rPr>
                <w:sz w:val="21"/>
                <w:szCs w:val="21"/>
              </w:rPr>
            </w:pPr>
          </w:p>
        </w:tc>
        <w:tc>
          <w:tcPr>
            <w:tcW w:w="364" w:type="pct"/>
            <w:vMerge w:val="continue"/>
            <w:noWrap/>
            <w:vAlign w:val="center"/>
          </w:tcPr>
          <w:p w14:paraId="5EE216CB">
            <w:pPr>
              <w:spacing w:line="240" w:lineRule="auto"/>
              <w:ind w:firstLine="0" w:firstLineChars="0"/>
              <w:jc w:val="center"/>
              <w:rPr>
                <w:sz w:val="21"/>
                <w:szCs w:val="21"/>
              </w:rPr>
            </w:pPr>
          </w:p>
        </w:tc>
        <w:tc>
          <w:tcPr>
            <w:tcW w:w="364" w:type="pct"/>
            <w:vMerge w:val="continue"/>
            <w:noWrap/>
            <w:vAlign w:val="center"/>
          </w:tcPr>
          <w:p w14:paraId="22914DED">
            <w:pPr>
              <w:spacing w:line="240" w:lineRule="auto"/>
              <w:ind w:firstLine="0" w:firstLineChars="0"/>
              <w:jc w:val="center"/>
              <w:rPr>
                <w:sz w:val="21"/>
                <w:szCs w:val="21"/>
              </w:rPr>
            </w:pPr>
          </w:p>
        </w:tc>
        <w:tc>
          <w:tcPr>
            <w:tcW w:w="363" w:type="pct"/>
            <w:vMerge w:val="continue"/>
            <w:noWrap/>
            <w:vAlign w:val="center"/>
          </w:tcPr>
          <w:p w14:paraId="3B675151">
            <w:pPr>
              <w:spacing w:line="240" w:lineRule="auto"/>
              <w:ind w:firstLine="0" w:firstLineChars="0"/>
              <w:jc w:val="center"/>
              <w:rPr>
                <w:sz w:val="21"/>
                <w:szCs w:val="21"/>
              </w:rPr>
            </w:pPr>
          </w:p>
        </w:tc>
        <w:tc>
          <w:tcPr>
            <w:tcW w:w="345" w:type="pct"/>
            <w:vMerge w:val="continue"/>
            <w:noWrap/>
            <w:vAlign w:val="center"/>
          </w:tcPr>
          <w:p w14:paraId="05A77090">
            <w:pPr>
              <w:spacing w:line="240" w:lineRule="auto"/>
              <w:ind w:firstLine="0" w:firstLineChars="0"/>
              <w:jc w:val="center"/>
              <w:rPr>
                <w:sz w:val="21"/>
                <w:szCs w:val="21"/>
              </w:rPr>
            </w:pPr>
          </w:p>
        </w:tc>
      </w:tr>
      <w:tr w14:paraId="7A4BA58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508" w:type="pct"/>
            <w:vMerge w:val="continue"/>
            <w:noWrap/>
            <w:vAlign w:val="center"/>
          </w:tcPr>
          <w:p w14:paraId="2B91EF15">
            <w:pPr>
              <w:spacing w:line="240" w:lineRule="auto"/>
              <w:ind w:firstLine="0" w:firstLineChars="0"/>
              <w:jc w:val="center"/>
              <w:rPr>
                <w:sz w:val="21"/>
                <w:szCs w:val="21"/>
              </w:rPr>
            </w:pPr>
          </w:p>
        </w:tc>
        <w:tc>
          <w:tcPr>
            <w:tcW w:w="582" w:type="pct"/>
            <w:vMerge w:val="continue"/>
            <w:vAlign w:val="center"/>
          </w:tcPr>
          <w:p w14:paraId="188DBFF7">
            <w:pPr>
              <w:spacing w:line="240" w:lineRule="auto"/>
              <w:ind w:firstLine="0" w:firstLineChars="0"/>
              <w:jc w:val="center"/>
              <w:rPr>
                <w:sz w:val="21"/>
                <w:szCs w:val="21"/>
              </w:rPr>
            </w:pPr>
          </w:p>
        </w:tc>
        <w:tc>
          <w:tcPr>
            <w:tcW w:w="363" w:type="pct"/>
            <w:vAlign w:val="center"/>
          </w:tcPr>
          <w:p w14:paraId="110A1736">
            <w:pPr>
              <w:spacing w:line="240" w:lineRule="auto"/>
              <w:ind w:firstLine="0" w:firstLineChars="0"/>
              <w:jc w:val="center"/>
              <w:rPr>
                <w:sz w:val="21"/>
                <w:szCs w:val="21"/>
              </w:rPr>
            </w:pPr>
            <w:r>
              <w:rPr>
                <w:rFonts w:hint="eastAsia"/>
                <w:sz w:val="21"/>
                <w:szCs w:val="21"/>
              </w:rPr>
              <w:t>非甲烷总烃</w:t>
            </w:r>
          </w:p>
        </w:tc>
        <w:tc>
          <w:tcPr>
            <w:tcW w:w="582" w:type="pct"/>
            <w:vAlign w:val="center"/>
          </w:tcPr>
          <w:p w14:paraId="4B293A19">
            <w:pPr>
              <w:spacing w:line="240" w:lineRule="auto"/>
              <w:ind w:firstLine="0" w:firstLineChars="0"/>
              <w:jc w:val="center"/>
              <w:rPr>
                <w:sz w:val="21"/>
                <w:szCs w:val="21"/>
              </w:rPr>
            </w:pPr>
            <w:r>
              <w:rPr>
                <w:rFonts w:cs="Times New Roman"/>
                <w:sz w:val="21"/>
                <w:szCs w:val="21"/>
              </w:rPr>
              <w:t>2711.450</w:t>
            </w:r>
          </w:p>
        </w:tc>
        <w:tc>
          <w:tcPr>
            <w:tcW w:w="510" w:type="pct"/>
            <w:vAlign w:val="center"/>
          </w:tcPr>
          <w:p w14:paraId="07A6B5DD">
            <w:pPr>
              <w:spacing w:line="240" w:lineRule="auto"/>
              <w:ind w:firstLine="0" w:firstLineChars="0"/>
              <w:jc w:val="center"/>
              <w:rPr>
                <w:sz w:val="21"/>
                <w:szCs w:val="21"/>
              </w:rPr>
            </w:pPr>
            <w:r>
              <w:rPr>
                <w:rFonts w:cs="Times New Roman"/>
                <w:sz w:val="21"/>
                <w:szCs w:val="21"/>
              </w:rPr>
              <w:t>108.458</w:t>
            </w:r>
          </w:p>
        </w:tc>
        <w:tc>
          <w:tcPr>
            <w:tcW w:w="583" w:type="pct"/>
            <w:vMerge w:val="continue"/>
            <w:noWrap/>
            <w:vAlign w:val="center"/>
          </w:tcPr>
          <w:p w14:paraId="219B9E87">
            <w:pPr>
              <w:spacing w:line="240" w:lineRule="auto"/>
              <w:ind w:firstLine="0" w:firstLineChars="0"/>
              <w:jc w:val="center"/>
              <w:rPr>
                <w:sz w:val="21"/>
                <w:szCs w:val="21"/>
              </w:rPr>
            </w:pPr>
          </w:p>
        </w:tc>
        <w:tc>
          <w:tcPr>
            <w:tcW w:w="436" w:type="pct"/>
            <w:vMerge w:val="continue"/>
            <w:vAlign w:val="center"/>
          </w:tcPr>
          <w:p w14:paraId="6A1D6035">
            <w:pPr>
              <w:spacing w:line="240" w:lineRule="auto"/>
              <w:ind w:firstLine="0" w:firstLineChars="0"/>
              <w:jc w:val="center"/>
              <w:rPr>
                <w:sz w:val="21"/>
                <w:szCs w:val="21"/>
              </w:rPr>
            </w:pPr>
          </w:p>
        </w:tc>
        <w:tc>
          <w:tcPr>
            <w:tcW w:w="364" w:type="pct"/>
            <w:vMerge w:val="continue"/>
            <w:noWrap/>
            <w:vAlign w:val="center"/>
          </w:tcPr>
          <w:p w14:paraId="0400AFD1">
            <w:pPr>
              <w:spacing w:line="240" w:lineRule="auto"/>
              <w:ind w:firstLine="0" w:firstLineChars="0"/>
              <w:jc w:val="center"/>
              <w:rPr>
                <w:sz w:val="21"/>
                <w:szCs w:val="21"/>
              </w:rPr>
            </w:pPr>
          </w:p>
        </w:tc>
        <w:tc>
          <w:tcPr>
            <w:tcW w:w="364" w:type="pct"/>
            <w:vMerge w:val="continue"/>
            <w:noWrap/>
            <w:vAlign w:val="center"/>
          </w:tcPr>
          <w:p w14:paraId="2965A13F">
            <w:pPr>
              <w:spacing w:line="240" w:lineRule="auto"/>
              <w:ind w:firstLine="0" w:firstLineChars="0"/>
              <w:jc w:val="center"/>
              <w:rPr>
                <w:sz w:val="21"/>
                <w:szCs w:val="21"/>
              </w:rPr>
            </w:pPr>
          </w:p>
        </w:tc>
        <w:tc>
          <w:tcPr>
            <w:tcW w:w="363" w:type="pct"/>
            <w:vMerge w:val="continue"/>
            <w:noWrap/>
            <w:vAlign w:val="center"/>
          </w:tcPr>
          <w:p w14:paraId="3AE7A9D4">
            <w:pPr>
              <w:spacing w:line="240" w:lineRule="auto"/>
              <w:ind w:firstLine="0" w:firstLineChars="0"/>
              <w:jc w:val="center"/>
              <w:rPr>
                <w:sz w:val="21"/>
                <w:szCs w:val="21"/>
              </w:rPr>
            </w:pPr>
          </w:p>
        </w:tc>
        <w:tc>
          <w:tcPr>
            <w:tcW w:w="345" w:type="pct"/>
            <w:vMerge w:val="continue"/>
            <w:noWrap/>
            <w:vAlign w:val="center"/>
          </w:tcPr>
          <w:p w14:paraId="646B0FD7">
            <w:pPr>
              <w:spacing w:line="240" w:lineRule="auto"/>
              <w:ind w:firstLine="0" w:firstLineChars="0"/>
              <w:jc w:val="center"/>
              <w:rPr>
                <w:sz w:val="21"/>
                <w:szCs w:val="21"/>
              </w:rPr>
            </w:pPr>
          </w:p>
        </w:tc>
      </w:tr>
    </w:tbl>
    <w:p w14:paraId="2B9CB402">
      <w:pPr>
        <w:ind w:firstLine="0" w:firstLineChars="0"/>
        <w:outlineLvl w:val="3"/>
        <w:rPr>
          <w:rFonts w:cs="Times New Roman"/>
          <w:b/>
        </w:rPr>
      </w:pPr>
      <w:r>
        <w:rPr>
          <w:rFonts w:cs="Times New Roman"/>
          <w:b/>
          <w:lang w:bidi="ar"/>
        </w:rPr>
        <w:t>6.2.1.4 正常工况预测结果</w:t>
      </w:r>
    </w:p>
    <w:p w14:paraId="35B2894B">
      <w:pPr>
        <w:ind w:firstLine="480"/>
        <w:rPr>
          <w:rFonts w:cs="Times New Roman"/>
        </w:rPr>
      </w:pPr>
      <w:r>
        <w:rPr>
          <w:rFonts w:cs="Times New Roman"/>
          <w:lang w:bidi="ar"/>
        </w:rPr>
        <w:t>正常工况下，本项目</w:t>
      </w:r>
      <w:r>
        <w:rPr>
          <w:rFonts w:cs="Times New Roman"/>
        </w:rPr>
        <w:t>短期及长期浓度最大落地浓度贡献值预测结果</w:t>
      </w:r>
      <w:r>
        <w:rPr>
          <w:rFonts w:cs="Times New Roman"/>
          <w:lang w:bidi="ar"/>
        </w:rPr>
        <w:t>见表6.2.1-1</w:t>
      </w:r>
      <w:r>
        <w:rPr>
          <w:rFonts w:hint="eastAsia" w:cs="Times New Roman"/>
          <w:lang w:bidi="ar"/>
        </w:rPr>
        <w:t>6</w:t>
      </w:r>
      <w:r>
        <w:rPr>
          <w:rFonts w:cs="Times New Roman"/>
          <w:lang w:bidi="ar"/>
        </w:rPr>
        <w:t>，</w:t>
      </w:r>
      <w:r>
        <w:rPr>
          <w:rFonts w:ascii="宋体" w:hAnsi="宋体" w:cs="宋体"/>
          <w:lang w:bidi="ar"/>
        </w:rPr>
        <w:t>本</w:t>
      </w:r>
      <w:r>
        <w:rPr>
          <w:rFonts w:cs="Times New Roman"/>
          <w:lang w:bidi="ar"/>
        </w:rPr>
        <w:t>项目叠加评价范围在建、拟建项目及区域现状背景浓度后的叠加值预测结果见表6.2.1-1</w:t>
      </w:r>
      <w:r>
        <w:rPr>
          <w:rFonts w:hint="eastAsia" w:cs="Times New Roman"/>
          <w:lang w:bidi="ar"/>
        </w:rPr>
        <w:t>7</w:t>
      </w:r>
      <w:r>
        <w:rPr>
          <w:rFonts w:cs="Times New Roman"/>
          <w:lang w:bidi="ar"/>
        </w:rPr>
        <w:t>。</w:t>
      </w:r>
    </w:p>
    <w:p w14:paraId="1D49D08C">
      <w:pPr>
        <w:ind w:firstLine="480"/>
        <w:rPr>
          <w:rFonts w:cs="Times New Roman"/>
        </w:rPr>
      </w:pPr>
      <w:r>
        <w:rPr>
          <w:rFonts w:cs="Times New Roman"/>
          <w:lang w:bidi="ar"/>
        </w:rPr>
        <w:t>由结果可知：</w:t>
      </w:r>
    </w:p>
    <w:p w14:paraId="33D25D95">
      <w:pPr>
        <w:ind w:left="480" w:firstLine="0" w:firstLineChars="0"/>
        <w:rPr>
          <w:rFonts w:hint="eastAsia" w:ascii="宋体" w:hAnsi="宋体" w:cs="宋体"/>
          <w:lang w:bidi="ar"/>
        </w:rPr>
      </w:pPr>
      <w:r>
        <w:rPr>
          <w:rFonts w:ascii="宋体" w:hAnsi="宋体" w:cs="宋体"/>
          <w:lang w:bidi="ar"/>
        </w:rPr>
        <w:t>1、本项目建成后主要污染物短期及长期最大落地浓度占标率均可达标。</w:t>
      </w:r>
    </w:p>
    <w:p w14:paraId="285CE4FD">
      <w:pPr>
        <w:ind w:firstLine="480" w:firstLineChars="0"/>
        <w:rPr>
          <w:rFonts w:cs="Times New Roman"/>
        </w:rPr>
      </w:pPr>
      <w:r>
        <w:rPr>
          <w:rFonts w:ascii="宋体" w:hAnsi="宋体" w:cs="宋体"/>
          <w:lang w:bidi="ar"/>
        </w:rPr>
        <w:t>2、本</w:t>
      </w:r>
      <w:r>
        <w:rPr>
          <w:rFonts w:cs="Times New Roman"/>
          <w:lang w:bidi="ar"/>
        </w:rPr>
        <w:t>项目</w:t>
      </w:r>
      <w:r>
        <w:rPr>
          <w:rFonts w:cs="Times New Roman"/>
        </w:rPr>
        <w:t>SO</w:t>
      </w:r>
      <w:r>
        <w:rPr>
          <w:rFonts w:cs="Times New Roman"/>
          <w:vertAlign w:val="subscript"/>
        </w:rPr>
        <w:t>2</w:t>
      </w:r>
      <w:r>
        <w:rPr>
          <w:rFonts w:cs="Times New Roman"/>
        </w:rPr>
        <w:t>、NOx、PM</w:t>
      </w:r>
      <w:r>
        <w:rPr>
          <w:rFonts w:cs="Times New Roman"/>
          <w:vertAlign w:val="subscript"/>
        </w:rPr>
        <w:t>10</w:t>
      </w:r>
      <w:r>
        <w:rPr>
          <w:rFonts w:cs="Times New Roman"/>
        </w:rPr>
        <w:t>、PM</w:t>
      </w:r>
      <w:r>
        <w:rPr>
          <w:rFonts w:cs="Times New Roman"/>
          <w:vertAlign w:val="subscript"/>
        </w:rPr>
        <w:t>2.5</w:t>
      </w:r>
      <w:r>
        <w:rPr>
          <w:rFonts w:cs="Times New Roman"/>
        </w:rPr>
        <w:t>叠加值预测评价背景浓度采用站点浓度监测值，</w:t>
      </w:r>
      <w:r>
        <w:rPr>
          <w:rFonts w:cs="Times New Roman"/>
          <w:lang w:bidi="ar"/>
        </w:rPr>
        <w:t>非甲烷总烃叠加本次补充监测的现状背景浓度，采用式6.1-1进行计算。</w:t>
      </w:r>
      <w:r>
        <w:rPr>
          <w:rFonts w:cs="Times New Roman"/>
        </w:rPr>
        <w:t>经预测，叠加现状背景浓度后SO</w:t>
      </w:r>
      <w:r>
        <w:rPr>
          <w:rFonts w:cs="Times New Roman"/>
          <w:vertAlign w:val="subscript"/>
        </w:rPr>
        <w:t>2</w:t>
      </w:r>
      <w:r>
        <w:rPr>
          <w:rFonts w:cs="Times New Roman"/>
        </w:rPr>
        <w:t>、NOx的98%保证率日均浓度与年均叠加值占标率能达标，PM</w:t>
      </w:r>
      <w:r>
        <w:rPr>
          <w:rFonts w:cs="Times New Roman"/>
          <w:vertAlign w:val="subscript"/>
        </w:rPr>
        <w:t>10</w:t>
      </w:r>
      <w:r>
        <w:rPr>
          <w:rFonts w:cs="Times New Roman"/>
        </w:rPr>
        <w:t>、PM</w:t>
      </w:r>
      <w:r>
        <w:rPr>
          <w:rFonts w:cs="Times New Roman"/>
          <w:vertAlign w:val="subscript"/>
        </w:rPr>
        <w:t>2.5</w:t>
      </w:r>
      <w:r>
        <w:rPr>
          <w:rFonts w:cs="Times New Roman"/>
        </w:rPr>
        <w:t>的95%保证率日均浓度与年均叠加值占标率能达标。</w:t>
      </w:r>
      <w:r>
        <w:rPr>
          <w:rFonts w:cs="Times New Roman"/>
          <w:lang w:bidi="ar"/>
        </w:rPr>
        <w:t>叠加现状背景浓度后非甲烷总烃浓度能达标。</w:t>
      </w:r>
    </w:p>
    <w:p w14:paraId="0EC978CF">
      <w:pPr>
        <w:spacing w:line="240" w:lineRule="auto"/>
        <w:ind w:right="840" w:firstLine="420"/>
        <w:jc w:val="center"/>
        <w:rPr>
          <w:rFonts w:cs="Times New Roman"/>
          <w:sz w:val="21"/>
        </w:rPr>
      </w:pPr>
      <w:r>
        <w:rPr>
          <w:rFonts w:cs="Times New Roman"/>
          <w:sz w:val="21"/>
          <w:lang w:bidi="ar"/>
        </w:rPr>
        <w:t xml:space="preserve"> </w:t>
      </w:r>
      <w:r>
        <w:rPr>
          <w:rFonts w:cs="Times New Roman"/>
          <w:sz w:val="21"/>
        </w:rPr>
        <w:drawing>
          <wp:inline distT="0" distB="0" distL="0" distR="0">
            <wp:extent cx="1693545" cy="461010"/>
            <wp:effectExtent l="0" t="0" r="1905" b="0"/>
            <wp:docPr id="1260895738" name="图片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0895738" name="图片 7"/>
                    <pic:cNvPicPr>
                      <a:picLocks noChangeAspect="1" noChangeArrowheads="1"/>
                    </pic:cNvPicPr>
                  </pic:nvPicPr>
                  <pic:blipFill>
                    <a:blip r:embed="rId69" cstate="print">
                      <a:extLst>
                        <a:ext uri="{28A0092B-C50C-407E-A947-70E740481C1C}">
                          <a14:useLocalDpi xmlns:a14="http://schemas.microsoft.com/office/drawing/2010/main" val="0"/>
                        </a:ext>
                      </a:extLst>
                    </a:blip>
                    <a:srcRect/>
                    <a:stretch>
                      <a:fillRect/>
                    </a:stretch>
                  </pic:blipFill>
                  <pic:spPr>
                    <a:xfrm>
                      <a:off x="0" y="0"/>
                      <a:ext cx="1693545" cy="461010"/>
                    </a:xfrm>
                    <a:prstGeom prst="rect">
                      <a:avLst/>
                    </a:prstGeom>
                    <a:noFill/>
                    <a:ln>
                      <a:noFill/>
                    </a:ln>
                  </pic:spPr>
                </pic:pic>
              </a:graphicData>
            </a:graphic>
          </wp:inline>
        </w:drawing>
      </w:r>
      <w:r>
        <w:rPr>
          <w:rFonts w:cs="Times New Roman"/>
          <w:sz w:val="21"/>
          <w:lang w:bidi="ar"/>
        </w:rPr>
        <w:t xml:space="preserve">                     （式6.1-1）</w:t>
      </w:r>
    </w:p>
    <w:p w14:paraId="622C47D5">
      <w:pPr>
        <w:spacing w:line="360" w:lineRule="auto"/>
        <w:ind w:firstLine="480"/>
        <w:rPr>
          <w:rFonts w:cs="Times New Roman"/>
        </w:rPr>
      </w:pPr>
      <w:r>
        <w:rPr>
          <w:rFonts w:cs="Times New Roman"/>
          <w:lang w:bidi="ar"/>
        </w:rPr>
        <w:t>式中：</w:t>
      </w:r>
      <w:r>
        <w:rPr>
          <w:rFonts w:cs="Times New Roman"/>
        </w:rPr>
        <w:drawing>
          <wp:inline distT="0" distB="0" distL="0" distR="0">
            <wp:extent cx="461010" cy="262255"/>
            <wp:effectExtent l="0" t="0" r="0" b="4445"/>
            <wp:docPr id="473666428" name="图片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3666428" name="图片 6"/>
                    <pic:cNvPicPr>
                      <a:picLocks noChangeAspect="1" noChangeArrowheads="1"/>
                    </pic:cNvPicPr>
                  </pic:nvPicPr>
                  <pic:blipFill>
                    <a:blip r:embed="rId70" cstate="print">
                      <a:extLst>
                        <a:ext uri="{28A0092B-C50C-407E-A947-70E740481C1C}">
                          <a14:useLocalDpi xmlns:a14="http://schemas.microsoft.com/office/drawing/2010/main" val="0"/>
                        </a:ext>
                      </a:extLst>
                    </a:blip>
                    <a:srcRect/>
                    <a:stretch>
                      <a:fillRect/>
                    </a:stretch>
                  </pic:blipFill>
                  <pic:spPr>
                    <a:xfrm>
                      <a:off x="0" y="0"/>
                      <a:ext cx="461010" cy="262255"/>
                    </a:xfrm>
                    <a:prstGeom prst="rect">
                      <a:avLst/>
                    </a:prstGeom>
                    <a:noFill/>
                    <a:ln>
                      <a:noFill/>
                    </a:ln>
                  </pic:spPr>
                </pic:pic>
              </a:graphicData>
            </a:graphic>
          </wp:inline>
        </w:drawing>
      </w:r>
      <w:r>
        <w:rPr>
          <w:rFonts w:cs="Times New Roman"/>
          <w:lang w:bidi="ar"/>
        </w:rPr>
        <w:t>——环境空气保护目标及网格点（x,y）环境质量现状浓度，μg/m³；</w:t>
      </w:r>
    </w:p>
    <w:p w14:paraId="57CC9DC7">
      <w:pPr>
        <w:spacing w:line="360" w:lineRule="auto"/>
        <w:ind w:firstLine="1200" w:firstLineChars="500"/>
        <w:rPr>
          <w:rFonts w:cs="Times New Roman"/>
        </w:rPr>
      </w:pPr>
      <w:r>
        <w:rPr>
          <w:rFonts w:cs="Times New Roman"/>
        </w:rPr>
        <w:drawing>
          <wp:inline distT="0" distB="0" distL="0" distR="0">
            <wp:extent cx="325755" cy="262255"/>
            <wp:effectExtent l="0" t="0" r="0" b="4445"/>
            <wp:docPr id="232918593" name="图片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2918593" name="图片 5"/>
                    <pic:cNvPicPr>
                      <a:picLocks noChangeAspect="1" noChangeArrowheads="1"/>
                    </pic:cNvPicPr>
                  </pic:nvPicPr>
                  <pic:blipFill>
                    <a:blip r:embed="rId71" cstate="print">
                      <a:extLst>
                        <a:ext uri="{28A0092B-C50C-407E-A947-70E740481C1C}">
                          <a14:useLocalDpi xmlns:a14="http://schemas.microsoft.com/office/drawing/2010/main" val="0"/>
                        </a:ext>
                      </a:extLst>
                    </a:blip>
                    <a:srcRect/>
                    <a:stretch>
                      <a:fillRect/>
                    </a:stretch>
                  </pic:blipFill>
                  <pic:spPr>
                    <a:xfrm>
                      <a:off x="0" y="0"/>
                      <a:ext cx="325755" cy="262255"/>
                    </a:xfrm>
                    <a:prstGeom prst="rect">
                      <a:avLst/>
                    </a:prstGeom>
                    <a:noFill/>
                    <a:ln>
                      <a:noFill/>
                    </a:ln>
                  </pic:spPr>
                </pic:pic>
              </a:graphicData>
            </a:graphic>
          </wp:inline>
        </w:drawing>
      </w:r>
      <w:r>
        <w:rPr>
          <w:rFonts w:cs="Times New Roman"/>
          <w:lang w:bidi="ar"/>
        </w:rPr>
        <w:t>——第j个监测点位在t时刻环境质量现状浓度，μg/m³；</w:t>
      </w:r>
    </w:p>
    <w:p w14:paraId="5FCDCE9B">
      <w:pPr>
        <w:spacing w:line="360" w:lineRule="auto"/>
        <w:ind w:firstLine="1200" w:firstLineChars="500"/>
        <w:rPr>
          <w:rFonts w:cs="Times New Roman"/>
        </w:rPr>
      </w:pPr>
      <w:r>
        <w:rPr>
          <w:rFonts w:cs="Times New Roman"/>
          <w:lang w:bidi="ar"/>
        </w:rPr>
        <w:t>n——现状补充监测点位数。</w:t>
      </w:r>
    </w:p>
    <w:p w14:paraId="757BFF0D">
      <w:pPr>
        <w:ind w:firstLine="480"/>
        <w:rPr>
          <w:rFonts w:cs="Times New Roman"/>
          <w:lang w:bidi="ar"/>
        </w:rPr>
      </w:pPr>
      <w:r>
        <w:rPr>
          <w:rFonts w:cs="Times New Roman"/>
          <w:lang w:bidi="ar"/>
        </w:rPr>
        <w:t>综上判定，正常工况下，</w:t>
      </w:r>
      <w:r>
        <w:rPr>
          <w:rFonts w:ascii="宋体" w:hAnsi="宋体" w:cs="宋体"/>
          <w:lang w:bidi="ar"/>
        </w:rPr>
        <w:t>本</w:t>
      </w:r>
      <w:r>
        <w:rPr>
          <w:rFonts w:cs="Times New Roman"/>
          <w:lang w:bidi="ar"/>
        </w:rPr>
        <w:t>项目建设对大气环境影响可以接受。</w:t>
      </w:r>
    </w:p>
    <w:p w14:paraId="510573D1">
      <w:pPr>
        <w:ind w:firstLine="0" w:firstLineChars="0"/>
        <w:jc w:val="center"/>
        <w:rPr>
          <w:rFonts w:cs="Times New Roman"/>
          <w:b/>
        </w:rPr>
      </w:pPr>
      <w:r>
        <w:rPr>
          <w:rFonts w:cs="Times New Roman"/>
          <w:b/>
        </w:rPr>
        <w:t>表6.2.1-1</w:t>
      </w:r>
      <w:r>
        <w:rPr>
          <w:rFonts w:hint="eastAsia" w:cs="Times New Roman"/>
          <w:b/>
        </w:rPr>
        <w:t>6</w:t>
      </w:r>
      <w:r>
        <w:rPr>
          <w:rFonts w:cs="Times New Roman"/>
          <w:b/>
        </w:rPr>
        <w:t xml:space="preserve">  本项目贡献值预测结果</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Layout w:type="autofit"/>
        <w:tblCellMar>
          <w:top w:w="0" w:type="dxa"/>
          <w:left w:w="108" w:type="dxa"/>
          <w:bottom w:w="0" w:type="dxa"/>
          <w:right w:w="108" w:type="dxa"/>
        </w:tblCellMar>
      </w:tblPr>
      <w:tblGrid>
        <w:gridCol w:w="1185"/>
        <w:gridCol w:w="2853"/>
        <w:gridCol w:w="1185"/>
        <w:gridCol w:w="1185"/>
        <w:gridCol w:w="1186"/>
        <w:gridCol w:w="1186"/>
        <w:gridCol w:w="1182"/>
      </w:tblGrid>
      <w:tr w14:paraId="75C41CF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600" w:hRule="atLeast"/>
        </w:trPr>
        <w:tc>
          <w:tcPr>
            <w:tcW w:w="595" w:type="pct"/>
            <w:vAlign w:val="center"/>
          </w:tcPr>
          <w:p w14:paraId="59390A84">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污染物</w:t>
            </w:r>
          </w:p>
        </w:tc>
        <w:tc>
          <w:tcPr>
            <w:tcW w:w="1432" w:type="pct"/>
            <w:vAlign w:val="center"/>
          </w:tcPr>
          <w:p w14:paraId="7C5551E0">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预测点</w:t>
            </w:r>
          </w:p>
        </w:tc>
        <w:tc>
          <w:tcPr>
            <w:tcW w:w="595" w:type="pct"/>
            <w:vAlign w:val="center"/>
          </w:tcPr>
          <w:p w14:paraId="7032FC1A">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平均时段</w:t>
            </w:r>
          </w:p>
        </w:tc>
        <w:tc>
          <w:tcPr>
            <w:tcW w:w="595" w:type="pct"/>
            <w:vAlign w:val="center"/>
          </w:tcPr>
          <w:p w14:paraId="6EFE69DA">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最大贡献值</w:t>
            </w:r>
            <w:r>
              <w:rPr>
                <w:rFonts w:cs="Times New Roman"/>
                <w:b/>
                <w:bCs/>
                <w:color w:val="000000"/>
                <w:kern w:val="0"/>
                <w:sz w:val="21"/>
                <w:szCs w:val="21"/>
              </w:rPr>
              <w:t>(μg/m</w:t>
            </w:r>
            <w:r>
              <w:rPr>
                <w:rFonts w:cs="Times New Roman"/>
                <w:b/>
                <w:bCs/>
                <w:color w:val="000000"/>
                <w:kern w:val="0"/>
                <w:sz w:val="21"/>
                <w:szCs w:val="21"/>
                <w:vertAlign w:val="superscript"/>
              </w:rPr>
              <w:t>3</w:t>
            </w:r>
            <w:r>
              <w:rPr>
                <w:rFonts w:cs="Times New Roman"/>
                <w:b/>
                <w:bCs/>
                <w:color w:val="000000"/>
                <w:kern w:val="0"/>
                <w:sz w:val="21"/>
                <w:szCs w:val="21"/>
              </w:rPr>
              <w:t>)</w:t>
            </w:r>
          </w:p>
        </w:tc>
        <w:tc>
          <w:tcPr>
            <w:tcW w:w="595" w:type="pct"/>
            <w:vAlign w:val="center"/>
          </w:tcPr>
          <w:p w14:paraId="312FCC81">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出现时间</w:t>
            </w:r>
          </w:p>
        </w:tc>
        <w:tc>
          <w:tcPr>
            <w:tcW w:w="595" w:type="pct"/>
            <w:vAlign w:val="center"/>
          </w:tcPr>
          <w:p w14:paraId="11C53188">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占标率（</w:t>
            </w:r>
            <w:r>
              <w:rPr>
                <w:rFonts w:cs="Times New Roman"/>
                <w:b/>
                <w:bCs/>
                <w:color w:val="000000"/>
                <w:kern w:val="0"/>
                <w:sz w:val="21"/>
                <w:szCs w:val="21"/>
              </w:rPr>
              <w:t>%</w:t>
            </w:r>
            <w:r>
              <w:rPr>
                <w:rFonts w:ascii="宋体" w:hAnsi="宋体" w:cs="宋体"/>
                <w:b/>
                <w:bCs/>
                <w:color w:val="000000"/>
                <w:kern w:val="0"/>
                <w:sz w:val="21"/>
                <w:szCs w:val="21"/>
              </w:rPr>
              <w:t>）</w:t>
            </w:r>
          </w:p>
        </w:tc>
        <w:tc>
          <w:tcPr>
            <w:tcW w:w="593" w:type="pct"/>
            <w:vAlign w:val="center"/>
          </w:tcPr>
          <w:p w14:paraId="5509D884">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达标情况</w:t>
            </w:r>
          </w:p>
        </w:tc>
      </w:tr>
      <w:tr w14:paraId="48593B8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restart"/>
            <w:vAlign w:val="center"/>
          </w:tcPr>
          <w:p w14:paraId="7F970CF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SO</w:t>
            </w:r>
            <w:r>
              <w:rPr>
                <w:rFonts w:cs="Times New Roman"/>
                <w:color w:val="000000"/>
                <w:kern w:val="0"/>
                <w:sz w:val="21"/>
                <w:szCs w:val="21"/>
                <w:vertAlign w:val="subscript"/>
              </w:rPr>
              <w:t>2</w:t>
            </w:r>
          </w:p>
        </w:tc>
        <w:tc>
          <w:tcPr>
            <w:tcW w:w="1432" w:type="pct"/>
            <w:vMerge w:val="restart"/>
            <w:vAlign w:val="center"/>
          </w:tcPr>
          <w:p w14:paraId="60DA0BA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车庄</w:t>
            </w:r>
          </w:p>
        </w:tc>
        <w:tc>
          <w:tcPr>
            <w:tcW w:w="595" w:type="pct"/>
            <w:vAlign w:val="center"/>
          </w:tcPr>
          <w:p w14:paraId="27FE7D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9143FC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2.59E-01</w:t>
            </w:r>
          </w:p>
        </w:tc>
        <w:tc>
          <w:tcPr>
            <w:tcW w:w="595" w:type="pct"/>
            <w:vAlign w:val="center"/>
          </w:tcPr>
          <w:p w14:paraId="48E04DE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24010509</w:t>
            </w:r>
          </w:p>
        </w:tc>
        <w:tc>
          <w:tcPr>
            <w:tcW w:w="595" w:type="pct"/>
            <w:vAlign w:val="center"/>
          </w:tcPr>
          <w:p w14:paraId="601953C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46AF263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5984A9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24CC0EC">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591D74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6FCABD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6582F7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5.34E-02</w:t>
            </w:r>
          </w:p>
        </w:tc>
        <w:tc>
          <w:tcPr>
            <w:tcW w:w="595" w:type="pct"/>
            <w:vAlign w:val="center"/>
          </w:tcPr>
          <w:p w14:paraId="1022C20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240723</w:t>
            </w:r>
          </w:p>
        </w:tc>
        <w:tc>
          <w:tcPr>
            <w:tcW w:w="595" w:type="pct"/>
            <w:vAlign w:val="center"/>
          </w:tcPr>
          <w:p w14:paraId="207A44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0DA0318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2B129D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E72D1E2">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5EAA012">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50BABA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BC4183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3.50E-03</w:t>
            </w:r>
          </w:p>
        </w:tc>
        <w:tc>
          <w:tcPr>
            <w:tcW w:w="595" w:type="pct"/>
            <w:vAlign w:val="center"/>
          </w:tcPr>
          <w:p w14:paraId="4CE15F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D0B3F7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338EA73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121217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19E0C0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740E90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佐安庄</w:t>
            </w:r>
          </w:p>
        </w:tc>
        <w:tc>
          <w:tcPr>
            <w:tcW w:w="595" w:type="pct"/>
            <w:vAlign w:val="center"/>
          </w:tcPr>
          <w:p w14:paraId="603872A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70936AF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1.67E-01</w:t>
            </w:r>
          </w:p>
        </w:tc>
        <w:tc>
          <w:tcPr>
            <w:tcW w:w="595" w:type="pct"/>
            <w:vAlign w:val="center"/>
          </w:tcPr>
          <w:p w14:paraId="627AD6E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24061103</w:t>
            </w:r>
          </w:p>
        </w:tc>
        <w:tc>
          <w:tcPr>
            <w:tcW w:w="595" w:type="pct"/>
            <w:vAlign w:val="center"/>
          </w:tcPr>
          <w:p w14:paraId="1D9321A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307FC7C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97A4FC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F0EE20C">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902C930">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AED26A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6F1BEC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2.18E-02</w:t>
            </w:r>
          </w:p>
        </w:tc>
        <w:tc>
          <w:tcPr>
            <w:tcW w:w="595" w:type="pct"/>
            <w:vAlign w:val="center"/>
          </w:tcPr>
          <w:p w14:paraId="13316CE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240728</w:t>
            </w:r>
          </w:p>
        </w:tc>
        <w:tc>
          <w:tcPr>
            <w:tcW w:w="595" w:type="pct"/>
            <w:vAlign w:val="center"/>
          </w:tcPr>
          <w:p w14:paraId="6A2CB1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4FA6B4F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F9BC90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452BD5C">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537643D">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90D4EB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6E91215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1.14E-03</w:t>
            </w:r>
          </w:p>
        </w:tc>
        <w:tc>
          <w:tcPr>
            <w:tcW w:w="595" w:type="pct"/>
            <w:vAlign w:val="center"/>
          </w:tcPr>
          <w:p w14:paraId="50B9BBA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0620CC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4C901C5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2CCE2A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67B620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666CED5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曹巷</w:t>
            </w:r>
          </w:p>
        </w:tc>
        <w:tc>
          <w:tcPr>
            <w:tcW w:w="595" w:type="pct"/>
            <w:vAlign w:val="center"/>
          </w:tcPr>
          <w:p w14:paraId="7BD9853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2D920D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1.25E-01</w:t>
            </w:r>
          </w:p>
        </w:tc>
        <w:tc>
          <w:tcPr>
            <w:tcW w:w="595" w:type="pct"/>
            <w:vAlign w:val="center"/>
          </w:tcPr>
          <w:p w14:paraId="3ECDD46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24080522</w:t>
            </w:r>
          </w:p>
        </w:tc>
        <w:tc>
          <w:tcPr>
            <w:tcW w:w="595" w:type="pct"/>
            <w:vAlign w:val="center"/>
          </w:tcPr>
          <w:p w14:paraId="795AA7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25C9339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8147F5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920D0E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AFA0CE5">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5CDA03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C87E43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1.72E-02</w:t>
            </w:r>
          </w:p>
        </w:tc>
        <w:tc>
          <w:tcPr>
            <w:tcW w:w="595" w:type="pct"/>
            <w:vAlign w:val="center"/>
          </w:tcPr>
          <w:p w14:paraId="244A554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240728</w:t>
            </w:r>
          </w:p>
        </w:tc>
        <w:tc>
          <w:tcPr>
            <w:tcW w:w="595" w:type="pct"/>
            <w:vAlign w:val="center"/>
          </w:tcPr>
          <w:p w14:paraId="52B6CCC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49DAC06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B54129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5662ED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C1F6F60">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D00B98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6FDA291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1.05E-03</w:t>
            </w:r>
          </w:p>
        </w:tc>
        <w:tc>
          <w:tcPr>
            <w:tcW w:w="595" w:type="pct"/>
            <w:vAlign w:val="center"/>
          </w:tcPr>
          <w:p w14:paraId="1F662D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2DE93D3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67DE043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B73C18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359DA35">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9151BA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后徐庄</w:t>
            </w:r>
          </w:p>
        </w:tc>
        <w:tc>
          <w:tcPr>
            <w:tcW w:w="595" w:type="pct"/>
            <w:vAlign w:val="center"/>
          </w:tcPr>
          <w:p w14:paraId="19D31E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34D9FF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2.56E-01</w:t>
            </w:r>
          </w:p>
        </w:tc>
        <w:tc>
          <w:tcPr>
            <w:tcW w:w="595" w:type="pct"/>
            <w:vAlign w:val="center"/>
          </w:tcPr>
          <w:p w14:paraId="63FF29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24010509</w:t>
            </w:r>
          </w:p>
        </w:tc>
        <w:tc>
          <w:tcPr>
            <w:tcW w:w="595" w:type="pct"/>
            <w:vAlign w:val="center"/>
          </w:tcPr>
          <w:p w14:paraId="4EEF260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47935D6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6EB996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2D3B128">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E401B0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C59D10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CB4F28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3.82E-02</w:t>
            </w:r>
          </w:p>
        </w:tc>
        <w:tc>
          <w:tcPr>
            <w:tcW w:w="595" w:type="pct"/>
            <w:vAlign w:val="center"/>
          </w:tcPr>
          <w:p w14:paraId="54C9F28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240705</w:t>
            </w:r>
          </w:p>
        </w:tc>
        <w:tc>
          <w:tcPr>
            <w:tcW w:w="595" w:type="pct"/>
            <w:vAlign w:val="center"/>
          </w:tcPr>
          <w:p w14:paraId="626AD13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36E8AAC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D88B5A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7692F2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943CFF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98E829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B357D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2.68E-03</w:t>
            </w:r>
          </w:p>
        </w:tc>
        <w:tc>
          <w:tcPr>
            <w:tcW w:w="595" w:type="pct"/>
            <w:vAlign w:val="center"/>
          </w:tcPr>
          <w:p w14:paraId="4E2AE7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EF0732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497DE36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802777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0AE01C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E8783B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瑞元新村</w:t>
            </w:r>
          </w:p>
        </w:tc>
        <w:tc>
          <w:tcPr>
            <w:tcW w:w="595" w:type="pct"/>
            <w:vAlign w:val="center"/>
          </w:tcPr>
          <w:p w14:paraId="1FD4DB7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43F3933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3.54E-01</w:t>
            </w:r>
          </w:p>
        </w:tc>
        <w:tc>
          <w:tcPr>
            <w:tcW w:w="595" w:type="pct"/>
            <w:vAlign w:val="center"/>
          </w:tcPr>
          <w:p w14:paraId="7262C12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5198475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0.07</w:t>
            </w:r>
          </w:p>
        </w:tc>
        <w:tc>
          <w:tcPr>
            <w:tcW w:w="593" w:type="pct"/>
            <w:vAlign w:val="center"/>
          </w:tcPr>
          <w:p w14:paraId="59F49B9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7C0728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1AD776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6CB8C14">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9C9C24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C2F87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4.94E-02</w:t>
            </w:r>
          </w:p>
        </w:tc>
        <w:tc>
          <w:tcPr>
            <w:tcW w:w="595" w:type="pct"/>
            <w:vAlign w:val="center"/>
          </w:tcPr>
          <w:p w14:paraId="06767AD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0A5300D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2D5317A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8A4F2F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CF6C31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1A6401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1F56ED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FA95E8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2.91E-03</w:t>
            </w:r>
          </w:p>
        </w:tc>
        <w:tc>
          <w:tcPr>
            <w:tcW w:w="595" w:type="pct"/>
            <w:vAlign w:val="center"/>
          </w:tcPr>
          <w:p w14:paraId="3F9C70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F9305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763F622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1FCC61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B0AD41C">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9782E4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胥浦中心小学</w:t>
            </w:r>
          </w:p>
        </w:tc>
        <w:tc>
          <w:tcPr>
            <w:tcW w:w="595" w:type="pct"/>
            <w:vAlign w:val="center"/>
          </w:tcPr>
          <w:p w14:paraId="3294609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014A51E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3.28E-01</w:t>
            </w:r>
          </w:p>
        </w:tc>
        <w:tc>
          <w:tcPr>
            <w:tcW w:w="595" w:type="pct"/>
            <w:vAlign w:val="center"/>
          </w:tcPr>
          <w:p w14:paraId="1B35DF7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7CCAC7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0.07</w:t>
            </w:r>
          </w:p>
        </w:tc>
        <w:tc>
          <w:tcPr>
            <w:tcW w:w="593" w:type="pct"/>
            <w:vAlign w:val="center"/>
          </w:tcPr>
          <w:p w14:paraId="0A5174D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AA774F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948DDC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B7067A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245DF3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D902CF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5.72E-02</w:t>
            </w:r>
          </w:p>
        </w:tc>
        <w:tc>
          <w:tcPr>
            <w:tcW w:w="595" w:type="pct"/>
            <w:vAlign w:val="center"/>
          </w:tcPr>
          <w:p w14:paraId="5F1B16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2D38C4C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75E26E1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0FA378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53E7873">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89FBC60">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30A9E9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973006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2.85E-03</w:t>
            </w:r>
          </w:p>
        </w:tc>
        <w:tc>
          <w:tcPr>
            <w:tcW w:w="595" w:type="pct"/>
            <w:vAlign w:val="center"/>
          </w:tcPr>
          <w:p w14:paraId="5BE2C7A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261171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0637AD2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E57E5E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A316D78">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541614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胥浦家园</w:t>
            </w:r>
          </w:p>
        </w:tc>
        <w:tc>
          <w:tcPr>
            <w:tcW w:w="595" w:type="pct"/>
            <w:vAlign w:val="center"/>
          </w:tcPr>
          <w:p w14:paraId="083C80C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1424684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1.95E-01</w:t>
            </w:r>
          </w:p>
        </w:tc>
        <w:tc>
          <w:tcPr>
            <w:tcW w:w="595" w:type="pct"/>
            <w:vAlign w:val="center"/>
          </w:tcPr>
          <w:p w14:paraId="53C0F81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2CFA0F6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102CB63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11451E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D1B9B0C">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717E3D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A8B953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7E7C2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3.59E-02</w:t>
            </w:r>
          </w:p>
        </w:tc>
        <w:tc>
          <w:tcPr>
            <w:tcW w:w="595" w:type="pct"/>
            <w:vAlign w:val="center"/>
          </w:tcPr>
          <w:p w14:paraId="01152E8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24A7D4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5598C6E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BFE89F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3968D9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1C3AE8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B0C545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30CE7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2.15E-03</w:t>
            </w:r>
          </w:p>
        </w:tc>
        <w:tc>
          <w:tcPr>
            <w:tcW w:w="595" w:type="pct"/>
            <w:vAlign w:val="center"/>
          </w:tcPr>
          <w:p w14:paraId="311CB50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559204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3738757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01D83D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EFF32ED">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F518D6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高桥</w:t>
            </w:r>
          </w:p>
        </w:tc>
        <w:tc>
          <w:tcPr>
            <w:tcW w:w="595" w:type="pct"/>
            <w:vAlign w:val="center"/>
          </w:tcPr>
          <w:p w14:paraId="56AAAA6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C58AA5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1.78E-01</w:t>
            </w:r>
          </w:p>
        </w:tc>
        <w:tc>
          <w:tcPr>
            <w:tcW w:w="595" w:type="pct"/>
            <w:vAlign w:val="center"/>
          </w:tcPr>
          <w:p w14:paraId="208B42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24010509</w:t>
            </w:r>
          </w:p>
        </w:tc>
        <w:tc>
          <w:tcPr>
            <w:tcW w:w="595" w:type="pct"/>
            <w:vAlign w:val="center"/>
          </w:tcPr>
          <w:p w14:paraId="197343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75F7023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11B3D6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75803C2">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69500D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D4E305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BA24E2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3.64E-02</w:t>
            </w:r>
          </w:p>
        </w:tc>
        <w:tc>
          <w:tcPr>
            <w:tcW w:w="595" w:type="pct"/>
            <w:vAlign w:val="center"/>
          </w:tcPr>
          <w:p w14:paraId="2C9D1D5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240723</w:t>
            </w:r>
          </w:p>
        </w:tc>
        <w:tc>
          <w:tcPr>
            <w:tcW w:w="595" w:type="pct"/>
            <w:vAlign w:val="center"/>
          </w:tcPr>
          <w:p w14:paraId="227C418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13EB334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953C93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D106A7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9D25332">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4CE5C7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BBDF6A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2.20E-03</w:t>
            </w:r>
          </w:p>
        </w:tc>
        <w:tc>
          <w:tcPr>
            <w:tcW w:w="595" w:type="pct"/>
            <w:vAlign w:val="center"/>
          </w:tcPr>
          <w:p w14:paraId="21AC52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AD5112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0AFF906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9CB027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E5AF7E1">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32E455B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张营</w:t>
            </w:r>
          </w:p>
        </w:tc>
        <w:tc>
          <w:tcPr>
            <w:tcW w:w="595" w:type="pct"/>
            <w:vAlign w:val="center"/>
          </w:tcPr>
          <w:p w14:paraId="7CB94B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B9B479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1.69E-01</w:t>
            </w:r>
          </w:p>
        </w:tc>
        <w:tc>
          <w:tcPr>
            <w:tcW w:w="595" w:type="pct"/>
            <w:vAlign w:val="center"/>
          </w:tcPr>
          <w:p w14:paraId="3F16FD1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24053123</w:t>
            </w:r>
          </w:p>
        </w:tc>
        <w:tc>
          <w:tcPr>
            <w:tcW w:w="595" w:type="pct"/>
            <w:vAlign w:val="center"/>
          </w:tcPr>
          <w:p w14:paraId="6FF952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4AEB23D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0F2D05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C2B5A4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632A8E9">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086D40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0F81D5A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2.69E-02</w:t>
            </w:r>
          </w:p>
        </w:tc>
        <w:tc>
          <w:tcPr>
            <w:tcW w:w="595" w:type="pct"/>
            <w:vAlign w:val="center"/>
          </w:tcPr>
          <w:p w14:paraId="02EE6D3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240707</w:t>
            </w:r>
          </w:p>
        </w:tc>
        <w:tc>
          <w:tcPr>
            <w:tcW w:w="595" w:type="pct"/>
            <w:vAlign w:val="center"/>
          </w:tcPr>
          <w:p w14:paraId="0FDFBE8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159C1C3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9A8F57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E30084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3B96D3F">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BA0D63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447BF8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1.48E-03</w:t>
            </w:r>
          </w:p>
        </w:tc>
        <w:tc>
          <w:tcPr>
            <w:tcW w:w="595" w:type="pct"/>
            <w:vAlign w:val="center"/>
          </w:tcPr>
          <w:p w14:paraId="1F8B37B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AE659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320374E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41D6B3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1DCF858">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530315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钱家大庄</w:t>
            </w:r>
          </w:p>
        </w:tc>
        <w:tc>
          <w:tcPr>
            <w:tcW w:w="595" w:type="pct"/>
            <w:vAlign w:val="center"/>
          </w:tcPr>
          <w:p w14:paraId="64E0D94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20FB4A8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3.04E-01</w:t>
            </w:r>
          </w:p>
        </w:tc>
        <w:tc>
          <w:tcPr>
            <w:tcW w:w="595" w:type="pct"/>
            <w:vAlign w:val="center"/>
          </w:tcPr>
          <w:p w14:paraId="63664A6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6640F77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65630E0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54DB98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7A827C8">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90AD99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04AE0C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39D36F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4.69E-02</w:t>
            </w:r>
          </w:p>
        </w:tc>
        <w:tc>
          <w:tcPr>
            <w:tcW w:w="595" w:type="pct"/>
            <w:vAlign w:val="center"/>
          </w:tcPr>
          <w:p w14:paraId="715255F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7EB862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02AF975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230EAF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1D235A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8600899">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736CEB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CA61DD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2.25E-03</w:t>
            </w:r>
          </w:p>
        </w:tc>
        <w:tc>
          <w:tcPr>
            <w:tcW w:w="595" w:type="pct"/>
            <w:vAlign w:val="center"/>
          </w:tcPr>
          <w:p w14:paraId="2BD3EAF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BE9FD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5AADA21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CDC32F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9B28A3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16DA90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农哥村</w:t>
            </w:r>
          </w:p>
        </w:tc>
        <w:tc>
          <w:tcPr>
            <w:tcW w:w="595" w:type="pct"/>
            <w:vAlign w:val="center"/>
          </w:tcPr>
          <w:p w14:paraId="36F9BF0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2622D28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3.23E-01</w:t>
            </w:r>
          </w:p>
        </w:tc>
        <w:tc>
          <w:tcPr>
            <w:tcW w:w="595" w:type="pct"/>
            <w:vAlign w:val="center"/>
          </w:tcPr>
          <w:p w14:paraId="20F2599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24101408</w:t>
            </w:r>
          </w:p>
        </w:tc>
        <w:tc>
          <w:tcPr>
            <w:tcW w:w="595" w:type="pct"/>
            <w:vAlign w:val="center"/>
          </w:tcPr>
          <w:p w14:paraId="0C6478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05788D9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3E9DD1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69C238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F0B6D79">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47391B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0AA4D1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6.43E-02</w:t>
            </w:r>
          </w:p>
        </w:tc>
        <w:tc>
          <w:tcPr>
            <w:tcW w:w="595" w:type="pct"/>
            <w:vAlign w:val="center"/>
          </w:tcPr>
          <w:p w14:paraId="005C07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241125</w:t>
            </w:r>
          </w:p>
        </w:tc>
        <w:tc>
          <w:tcPr>
            <w:tcW w:w="595" w:type="pct"/>
            <w:vAlign w:val="center"/>
          </w:tcPr>
          <w:p w14:paraId="6599AB4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534C5F1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3C296A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DD3710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3A30F4D">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18ED1F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F18E3A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3.96E-03</w:t>
            </w:r>
          </w:p>
        </w:tc>
        <w:tc>
          <w:tcPr>
            <w:tcW w:w="595" w:type="pct"/>
            <w:vAlign w:val="center"/>
          </w:tcPr>
          <w:p w14:paraId="18E1E34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2CD990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3188AF8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E7A42C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B1A3885">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7F7147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沙洲村</w:t>
            </w:r>
          </w:p>
        </w:tc>
        <w:tc>
          <w:tcPr>
            <w:tcW w:w="595" w:type="pct"/>
            <w:vAlign w:val="center"/>
          </w:tcPr>
          <w:p w14:paraId="5CD9046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0C89CD7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2.73E-01</w:t>
            </w:r>
          </w:p>
        </w:tc>
        <w:tc>
          <w:tcPr>
            <w:tcW w:w="595" w:type="pct"/>
            <w:vAlign w:val="center"/>
          </w:tcPr>
          <w:p w14:paraId="1D9CFC7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24010609</w:t>
            </w:r>
          </w:p>
        </w:tc>
        <w:tc>
          <w:tcPr>
            <w:tcW w:w="595" w:type="pct"/>
            <w:vAlign w:val="center"/>
          </w:tcPr>
          <w:p w14:paraId="2A8F3D9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5439F50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DB91A6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3614E7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70D356F">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0C787E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1B501E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7.83E-02</w:t>
            </w:r>
          </w:p>
        </w:tc>
        <w:tc>
          <w:tcPr>
            <w:tcW w:w="595" w:type="pct"/>
            <w:vAlign w:val="center"/>
          </w:tcPr>
          <w:p w14:paraId="3815FC9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240120</w:t>
            </w:r>
          </w:p>
        </w:tc>
        <w:tc>
          <w:tcPr>
            <w:tcW w:w="595" w:type="pct"/>
            <w:vAlign w:val="center"/>
          </w:tcPr>
          <w:p w14:paraId="3E87FD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020B7CA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715A07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136F389">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4297A8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64E69E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940B89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2.46E-03</w:t>
            </w:r>
          </w:p>
        </w:tc>
        <w:tc>
          <w:tcPr>
            <w:tcW w:w="595" w:type="pct"/>
            <w:vAlign w:val="center"/>
          </w:tcPr>
          <w:p w14:paraId="52F6B9F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E4856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181CE1F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C79144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3BABA80">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D9160D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下周</w:t>
            </w:r>
          </w:p>
        </w:tc>
        <w:tc>
          <w:tcPr>
            <w:tcW w:w="595" w:type="pct"/>
            <w:vAlign w:val="center"/>
          </w:tcPr>
          <w:p w14:paraId="3D3E107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110AB4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1.76E-01</w:t>
            </w:r>
          </w:p>
        </w:tc>
        <w:tc>
          <w:tcPr>
            <w:tcW w:w="595" w:type="pct"/>
            <w:vAlign w:val="center"/>
          </w:tcPr>
          <w:p w14:paraId="62A9EBC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2BC70CB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0E3F465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23E6EE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C0B9786">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3C0BE35">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44DB88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4AC81D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2.45E-02</w:t>
            </w:r>
          </w:p>
        </w:tc>
        <w:tc>
          <w:tcPr>
            <w:tcW w:w="595" w:type="pct"/>
            <w:vAlign w:val="center"/>
          </w:tcPr>
          <w:p w14:paraId="08FCC4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640E4E8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13E8BA4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7D4D50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031C0E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FC32D9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DB916D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0ADB1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1.00E-03</w:t>
            </w:r>
          </w:p>
        </w:tc>
        <w:tc>
          <w:tcPr>
            <w:tcW w:w="595" w:type="pct"/>
            <w:vAlign w:val="center"/>
          </w:tcPr>
          <w:p w14:paraId="427DCBA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EFB23C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33978BA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768AAC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AFDBEE5">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3911E0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钱家湾</w:t>
            </w:r>
          </w:p>
        </w:tc>
        <w:tc>
          <w:tcPr>
            <w:tcW w:w="595" w:type="pct"/>
            <w:vAlign w:val="center"/>
          </w:tcPr>
          <w:p w14:paraId="4138B26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721E3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2.20E-01</w:t>
            </w:r>
          </w:p>
        </w:tc>
        <w:tc>
          <w:tcPr>
            <w:tcW w:w="595" w:type="pct"/>
            <w:vAlign w:val="center"/>
          </w:tcPr>
          <w:p w14:paraId="2A31DD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5601DE8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20C1D72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11F6C4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56D1899">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55559CF">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66324D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488AF8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2.99E-02</w:t>
            </w:r>
          </w:p>
        </w:tc>
        <w:tc>
          <w:tcPr>
            <w:tcW w:w="595" w:type="pct"/>
            <w:vAlign w:val="center"/>
          </w:tcPr>
          <w:p w14:paraId="2AC3D2E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357F76A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75F708F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9FCE32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D88DDF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6B748B6">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06D1FA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563D9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1.31E-03</w:t>
            </w:r>
          </w:p>
        </w:tc>
        <w:tc>
          <w:tcPr>
            <w:tcW w:w="595" w:type="pct"/>
            <w:vAlign w:val="center"/>
          </w:tcPr>
          <w:p w14:paraId="2292641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5157E4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049B043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5A2489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5A34C14">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64AA46D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三八村</w:t>
            </w:r>
          </w:p>
        </w:tc>
        <w:tc>
          <w:tcPr>
            <w:tcW w:w="595" w:type="pct"/>
            <w:vAlign w:val="center"/>
          </w:tcPr>
          <w:p w14:paraId="736DCE4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68F37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1.90E-01</w:t>
            </w:r>
          </w:p>
        </w:tc>
        <w:tc>
          <w:tcPr>
            <w:tcW w:w="595" w:type="pct"/>
            <w:vAlign w:val="center"/>
          </w:tcPr>
          <w:p w14:paraId="4F52500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23D4B41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320CF1B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888ACA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DC7581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38A5925">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D8AB98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DFC6F1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2.04E-02</w:t>
            </w:r>
          </w:p>
        </w:tc>
        <w:tc>
          <w:tcPr>
            <w:tcW w:w="595" w:type="pct"/>
            <w:vAlign w:val="center"/>
          </w:tcPr>
          <w:p w14:paraId="683FD47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73C7FCF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5A40F1C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54C725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E551799">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17755F9">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A2A020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89BC45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9.70E-04</w:t>
            </w:r>
          </w:p>
        </w:tc>
        <w:tc>
          <w:tcPr>
            <w:tcW w:w="595" w:type="pct"/>
            <w:vAlign w:val="center"/>
          </w:tcPr>
          <w:p w14:paraId="4AC73D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885BAA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1D579DC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79B90F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0CC7E41">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601451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沿河村</w:t>
            </w:r>
          </w:p>
        </w:tc>
        <w:tc>
          <w:tcPr>
            <w:tcW w:w="595" w:type="pct"/>
            <w:vAlign w:val="center"/>
          </w:tcPr>
          <w:p w14:paraId="069A309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44747A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2.10E-01</w:t>
            </w:r>
          </w:p>
        </w:tc>
        <w:tc>
          <w:tcPr>
            <w:tcW w:w="595" w:type="pct"/>
            <w:vAlign w:val="center"/>
          </w:tcPr>
          <w:p w14:paraId="1D95BFD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14ED8EF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7891ACB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920231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6144AA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3821350">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02BA1B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4E849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1.90E-02</w:t>
            </w:r>
          </w:p>
        </w:tc>
        <w:tc>
          <w:tcPr>
            <w:tcW w:w="595" w:type="pct"/>
            <w:vAlign w:val="center"/>
          </w:tcPr>
          <w:p w14:paraId="2E4DAB5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240506</w:t>
            </w:r>
          </w:p>
        </w:tc>
        <w:tc>
          <w:tcPr>
            <w:tcW w:w="595" w:type="pct"/>
            <w:vAlign w:val="center"/>
          </w:tcPr>
          <w:p w14:paraId="74B39CD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2995F68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B3D281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0EFE999">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EE1794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AF7A6A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69C18F0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1.11E-03</w:t>
            </w:r>
          </w:p>
        </w:tc>
        <w:tc>
          <w:tcPr>
            <w:tcW w:w="595" w:type="pct"/>
            <w:vAlign w:val="center"/>
          </w:tcPr>
          <w:p w14:paraId="41985C5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D1ACE1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5862394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34AD1C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4381AD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76AF9E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碧荷湾</w:t>
            </w:r>
          </w:p>
        </w:tc>
        <w:tc>
          <w:tcPr>
            <w:tcW w:w="595" w:type="pct"/>
            <w:vAlign w:val="center"/>
          </w:tcPr>
          <w:p w14:paraId="5E01210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C5CDFC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2.15E-01</w:t>
            </w:r>
          </w:p>
        </w:tc>
        <w:tc>
          <w:tcPr>
            <w:tcW w:w="595" w:type="pct"/>
            <w:vAlign w:val="center"/>
          </w:tcPr>
          <w:p w14:paraId="4201FE7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618C94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691EF28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4A30D0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85E83A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CEC842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8962BF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420DF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2.08E-02</w:t>
            </w:r>
          </w:p>
        </w:tc>
        <w:tc>
          <w:tcPr>
            <w:tcW w:w="595" w:type="pct"/>
            <w:vAlign w:val="center"/>
          </w:tcPr>
          <w:p w14:paraId="3C204E4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3E6883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4A7AD0A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90F028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E36A8A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1F08E24">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489F0D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AEA3CC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1.66E-03</w:t>
            </w:r>
          </w:p>
        </w:tc>
        <w:tc>
          <w:tcPr>
            <w:tcW w:w="595" w:type="pct"/>
            <w:vAlign w:val="center"/>
          </w:tcPr>
          <w:p w14:paraId="772B819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B17D7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3CBF7C4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EC913A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FE126B2">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B966E3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胥浦中学</w:t>
            </w:r>
          </w:p>
        </w:tc>
        <w:tc>
          <w:tcPr>
            <w:tcW w:w="595" w:type="pct"/>
            <w:vAlign w:val="center"/>
          </w:tcPr>
          <w:p w14:paraId="450E9E5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CDCC36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3.45E-01</w:t>
            </w:r>
          </w:p>
        </w:tc>
        <w:tc>
          <w:tcPr>
            <w:tcW w:w="595" w:type="pct"/>
            <w:vAlign w:val="center"/>
          </w:tcPr>
          <w:p w14:paraId="1C40F37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02C862F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0.07</w:t>
            </w:r>
          </w:p>
        </w:tc>
        <w:tc>
          <w:tcPr>
            <w:tcW w:w="593" w:type="pct"/>
            <w:vAlign w:val="center"/>
          </w:tcPr>
          <w:p w14:paraId="5C8A401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8F22D7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30332E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CC57859">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EA6EEC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5226F3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4.36E-02</w:t>
            </w:r>
          </w:p>
        </w:tc>
        <w:tc>
          <w:tcPr>
            <w:tcW w:w="595" w:type="pct"/>
            <w:vAlign w:val="center"/>
          </w:tcPr>
          <w:p w14:paraId="6510F8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240329</w:t>
            </w:r>
          </w:p>
        </w:tc>
        <w:tc>
          <w:tcPr>
            <w:tcW w:w="595" w:type="pct"/>
            <w:vAlign w:val="center"/>
          </w:tcPr>
          <w:p w14:paraId="572A908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16F7BBF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DB4E78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DC8414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67CCFA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D362BF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6242038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2.81E-03</w:t>
            </w:r>
          </w:p>
        </w:tc>
        <w:tc>
          <w:tcPr>
            <w:tcW w:w="595" w:type="pct"/>
            <w:vAlign w:val="center"/>
          </w:tcPr>
          <w:p w14:paraId="198DB5C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C841A9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22FCF7A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7A6A1A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023128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C8B129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w:t>
            </w:r>
          </w:p>
        </w:tc>
        <w:tc>
          <w:tcPr>
            <w:tcW w:w="595" w:type="pct"/>
            <w:vAlign w:val="center"/>
          </w:tcPr>
          <w:p w14:paraId="5E544E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344DB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1.97E-01</w:t>
            </w:r>
          </w:p>
        </w:tc>
        <w:tc>
          <w:tcPr>
            <w:tcW w:w="595" w:type="pct"/>
            <w:vAlign w:val="center"/>
          </w:tcPr>
          <w:p w14:paraId="63B486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1F8F4FF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57FAB2B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01729C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E94134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1B3760F">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CC5084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DDC265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1.99E-02</w:t>
            </w:r>
          </w:p>
        </w:tc>
        <w:tc>
          <w:tcPr>
            <w:tcW w:w="595" w:type="pct"/>
            <w:vAlign w:val="center"/>
          </w:tcPr>
          <w:p w14:paraId="01B7FCE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0A6DD20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321E510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429837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3AAF41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0625C35">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8785F4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CEB20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1.59E-03</w:t>
            </w:r>
          </w:p>
        </w:tc>
        <w:tc>
          <w:tcPr>
            <w:tcW w:w="595" w:type="pct"/>
            <w:vAlign w:val="center"/>
          </w:tcPr>
          <w:p w14:paraId="333D1BF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A6765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7BB32F4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FBB1AD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7A47F5C">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CB6C92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沿河四村</w:t>
            </w:r>
          </w:p>
        </w:tc>
        <w:tc>
          <w:tcPr>
            <w:tcW w:w="595" w:type="pct"/>
            <w:vAlign w:val="center"/>
          </w:tcPr>
          <w:p w14:paraId="7B50E4F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96CD0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2.02E-01</w:t>
            </w:r>
          </w:p>
        </w:tc>
        <w:tc>
          <w:tcPr>
            <w:tcW w:w="595" w:type="pct"/>
            <w:vAlign w:val="center"/>
          </w:tcPr>
          <w:p w14:paraId="0E7CAA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24070419</w:t>
            </w:r>
          </w:p>
        </w:tc>
        <w:tc>
          <w:tcPr>
            <w:tcW w:w="595" w:type="pct"/>
            <w:vAlign w:val="center"/>
          </w:tcPr>
          <w:p w14:paraId="5FB1EFC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4848E66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C193F6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80075E7">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4B7FEA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1B211E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766C4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1.17E-02</w:t>
            </w:r>
          </w:p>
        </w:tc>
        <w:tc>
          <w:tcPr>
            <w:tcW w:w="595" w:type="pct"/>
            <w:vAlign w:val="center"/>
          </w:tcPr>
          <w:p w14:paraId="4C8F676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241230</w:t>
            </w:r>
          </w:p>
        </w:tc>
        <w:tc>
          <w:tcPr>
            <w:tcW w:w="595" w:type="pct"/>
            <w:vAlign w:val="center"/>
          </w:tcPr>
          <w:p w14:paraId="347EE93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03C65E3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CC96F6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FA1D03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DBED08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C52F4D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58759C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9.70E-04</w:t>
            </w:r>
          </w:p>
        </w:tc>
        <w:tc>
          <w:tcPr>
            <w:tcW w:w="595" w:type="pct"/>
            <w:vAlign w:val="center"/>
          </w:tcPr>
          <w:p w14:paraId="448C35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1F34C5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7DC57FE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724FB9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6C3A732">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AF20EC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东山村</w:t>
            </w:r>
          </w:p>
        </w:tc>
        <w:tc>
          <w:tcPr>
            <w:tcW w:w="595" w:type="pct"/>
            <w:vAlign w:val="center"/>
          </w:tcPr>
          <w:p w14:paraId="432D5A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DFE967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1.95E-01</w:t>
            </w:r>
          </w:p>
        </w:tc>
        <w:tc>
          <w:tcPr>
            <w:tcW w:w="595" w:type="pct"/>
            <w:vAlign w:val="center"/>
          </w:tcPr>
          <w:p w14:paraId="6AE0427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24070419</w:t>
            </w:r>
          </w:p>
        </w:tc>
        <w:tc>
          <w:tcPr>
            <w:tcW w:w="595" w:type="pct"/>
            <w:vAlign w:val="center"/>
          </w:tcPr>
          <w:p w14:paraId="38623E7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2C02813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8EFB9A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0D4C86A">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E196E6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0ACAAA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B1C791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9.66E-03</w:t>
            </w:r>
          </w:p>
        </w:tc>
        <w:tc>
          <w:tcPr>
            <w:tcW w:w="595" w:type="pct"/>
            <w:vAlign w:val="center"/>
          </w:tcPr>
          <w:p w14:paraId="1E5EB48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240704</w:t>
            </w:r>
          </w:p>
        </w:tc>
        <w:tc>
          <w:tcPr>
            <w:tcW w:w="595" w:type="pct"/>
            <w:vAlign w:val="center"/>
          </w:tcPr>
          <w:p w14:paraId="323FC5C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53943CD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A0D9FE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FB16368">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33F4174">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CBEF39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493591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6.20E-04</w:t>
            </w:r>
          </w:p>
        </w:tc>
        <w:tc>
          <w:tcPr>
            <w:tcW w:w="595" w:type="pct"/>
            <w:vAlign w:val="center"/>
          </w:tcPr>
          <w:p w14:paraId="43CDCF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9AC9C4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7DF3B90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024C6E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7BC257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7F69AE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南京师范大学第二附属初级中学</w:t>
            </w:r>
          </w:p>
        </w:tc>
        <w:tc>
          <w:tcPr>
            <w:tcW w:w="595" w:type="pct"/>
            <w:vAlign w:val="center"/>
          </w:tcPr>
          <w:p w14:paraId="6AA0703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27FEF7C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1.66E-01</w:t>
            </w:r>
          </w:p>
        </w:tc>
        <w:tc>
          <w:tcPr>
            <w:tcW w:w="595" w:type="pct"/>
            <w:vAlign w:val="center"/>
          </w:tcPr>
          <w:p w14:paraId="7B75684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24021903</w:t>
            </w:r>
          </w:p>
        </w:tc>
        <w:tc>
          <w:tcPr>
            <w:tcW w:w="595" w:type="pct"/>
            <w:vAlign w:val="center"/>
          </w:tcPr>
          <w:p w14:paraId="622E992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30B7397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65A5D2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DEF4DA2">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081FEC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61889C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66ACE4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1.03E-02</w:t>
            </w:r>
          </w:p>
        </w:tc>
        <w:tc>
          <w:tcPr>
            <w:tcW w:w="595" w:type="pct"/>
            <w:vAlign w:val="center"/>
          </w:tcPr>
          <w:p w14:paraId="0A7801C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241230</w:t>
            </w:r>
          </w:p>
        </w:tc>
        <w:tc>
          <w:tcPr>
            <w:tcW w:w="595" w:type="pct"/>
            <w:vAlign w:val="center"/>
          </w:tcPr>
          <w:p w14:paraId="38E8DCD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586D5B7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D9D954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3B5D16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1303E74">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2D8CBA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2095B2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7.90E-04</w:t>
            </w:r>
          </w:p>
        </w:tc>
        <w:tc>
          <w:tcPr>
            <w:tcW w:w="595" w:type="pct"/>
            <w:vAlign w:val="center"/>
          </w:tcPr>
          <w:p w14:paraId="2BFB85D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B4A87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2543303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C96DDE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175BDAF">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CFAAF1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浦东村</w:t>
            </w:r>
          </w:p>
        </w:tc>
        <w:tc>
          <w:tcPr>
            <w:tcW w:w="595" w:type="pct"/>
            <w:vAlign w:val="center"/>
          </w:tcPr>
          <w:p w14:paraId="181B573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BED1D8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1.83E-01</w:t>
            </w:r>
          </w:p>
        </w:tc>
        <w:tc>
          <w:tcPr>
            <w:tcW w:w="595" w:type="pct"/>
            <w:vAlign w:val="center"/>
          </w:tcPr>
          <w:p w14:paraId="0293F5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24070419</w:t>
            </w:r>
          </w:p>
        </w:tc>
        <w:tc>
          <w:tcPr>
            <w:tcW w:w="595" w:type="pct"/>
            <w:vAlign w:val="center"/>
          </w:tcPr>
          <w:p w14:paraId="014107B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36D1758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18B434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2CAFB0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00CD97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7FE89B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AF6C8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1.17E-02</w:t>
            </w:r>
          </w:p>
        </w:tc>
        <w:tc>
          <w:tcPr>
            <w:tcW w:w="595" w:type="pct"/>
            <w:vAlign w:val="center"/>
          </w:tcPr>
          <w:p w14:paraId="186E94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241230</w:t>
            </w:r>
          </w:p>
        </w:tc>
        <w:tc>
          <w:tcPr>
            <w:tcW w:w="595" w:type="pct"/>
            <w:vAlign w:val="center"/>
          </w:tcPr>
          <w:p w14:paraId="653C2A8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5037A39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7F0900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69FC9F6">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B13C8C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10B04A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EBEBD5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9.80E-04</w:t>
            </w:r>
          </w:p>
        </w:tc>
        <w:tc>
          <w:tcPr>
            <w:tcW w:w="595" w:type="pct"/>
            <w:vAlign w:val="center"/>
          </w:tcPr>
          <w:p w14:paraId="66723BF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7738D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371ABDC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24BF53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2D34B79">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F03010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江苏华瑞技工学校</w:t>
            </w:r>
          </w:p>
        </w:tc>
        <w:tc>
          <w:tcPr>
            <w:tcW w:w="595" w:type="pct"/>
            <w:vAlign w:val="center"/>
          </w:tcPr>
          <w:p w14:paraId="314B397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2DE9805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2.25E-01</w:t>
            </w:r>
          </w:p>
        </w:tc>
        <w:tc>
          <w:tcPr>
            <w:tcW w:w="595" w:type="pct"/>
            <w:vAlign w:val="center"/>
          </w:tcPr>
          <w:p w14:paraId="71EDAD8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24101408</w:t>
            </w:r>
          </w:p>
        </w:tc>
        <w:tc>
          <w:tcPr>
            <w:tcW w:w="595" w:type="pct"/>
            <w:vAlign w:val="center"/>
          </w:tcPr>
          <w:p w14:paraId="4627BE2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7DB7E15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4CEED4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70BCEC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B0747F5">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160624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9A774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2.30E-02</w:t>
            </w:r>
          </w:p>
        </w:tc>
        <w:tc>
          <w:tcPr>
            <w:tcW w:w="595" w:type="pct"/>
            <w:vAlign w:val="center"/>
          </w:tcPr>
          <w:p w14:paraId="681D93E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51C122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7947DBF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4FE7BB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172509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98B158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7C610B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47B540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2.11E-03</w:t>
            </w:r>
          </w:p>
        </w:tc>
        <w:tc>
          <w:tcPr>
            <w:tcW w:w="595" w:type="pct"/>
            <w:vAlign w:val="center"/>
          </w:tcPr>
          <w:p w14:paraId="3A5388C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1B40ED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63AA3D4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3FF100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1DD76B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8205D1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怡华香缇丽舍</w:t>
            </w:r>
          </w:p>
        </w:tc>
        <w:tc>
          <w:tcPr>
            <w:tcW w:w="595" w:type="pct"/>
            <w:vAlign w:val="center"/>
          </w:tcPr>
          <w:p w14:paraId="7CA10D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498D3B6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1.79E-01</w:t>
            </w:r>
          </w:p>
        </w:tc>
        <w:tc>
          <w:tcPr>
            <w:tcW w:w="595" w:type="pct"/>
            <w:vAlign w:val="center"/>
          </w:tcPr>
          <w:p w14:paraId="4A2BF35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24021903</w:t>
            </w:r>
          </w:p>
        </w:tc>
        <w:tc>
          <w:tcPr>
            <w:tcW w:w="595" w:type="pct"/>
            <w:vAlign w:val="center"/>
          </w:tcPr>
          <w:p w14:paraId="1323618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4F60EA0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642FAE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B1664D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5282BF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12C10E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2923EA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1.94E-02</w:t>
            </w:r>
          </w:p>
        </w:tc>
        <w:tc>
          <w:tcPr>
            <w:tcW w:w="595" w:type="pct"/>
            <w:vAlign w:val="center"/>
          </w:tcPr>
          <w:p w14:paraId="1F7A250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2BEB0BE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73357E8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77064B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2A1047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635A6D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34F77B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AB0F5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1.61E-03</w:t>
            </w:r>
          </w:p>
        </w:tc>
        <w:tc>
          <w:tcPr>
            <w:tcW w:w="595" w:type="pct"/>
            <w:vAlign w:val="center"/>
          </w:tcPr>
          <w:p w14:paraId="41CE0F9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193A00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61305D1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2D0B07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DD3C79F">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09DF92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南京师大第二附属高中</w:t>
            </w:r>
          </w:p>
        </w:tc>
        <w:tc>
          <w:tcPr>
            <w:tcW w:w="595" w:type="pct"/>
            <w:vAlign w:val="center"/>
          </w:tcPr>
          <w:p w14:paraId="576B1CB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4339550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2.32E-01</w:t>
            </w:r>
          </w:p>
        </w:tc>
        <w:tc>
          <w:tcPr>
            <w:tcW w:w="595" w:type="pct"/>
            <w:vAlign w:val="center"/>
          </w:tcPr>
          <w:p w14:paraId="097F980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24101408</w:t>
            </w:r>
          </w:p>
        </w:tc>
        <w:tc>
          <w:tcPr>
            <w:tcW w:w="595" w:type="pct"/>
            <w:vAlign w:val="center"/>
          </w:tcPr>
          <w:p w14:paraId="7EF81E0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0FA407E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1CAEFC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B0DB25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780BFC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1490F6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AE0B66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2.06E-02</w:t>
            </w:r>
          </w:p>
        </w:tc>
        <w:tc>
          <w:tcPr>
            <w:tcW w:w="595" w:type="pct"/>
            <w:vAlign w:val="center"/>
          </w:tcPr>
          <w:p w14:paraId="09C2CBB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240505</w:t>
            </w:r>
          </w:p>
        </w:tc>
        <w:tc>
          <w:tcPr>
            <w:tcW w:w="595" w:type="pct"/>
            <w:vAlign w:val="center"/>
          </w:tcPr>
          <w:p w14:paraId="110ED33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00CA091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9FCFDD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15E5368">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AB28A1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E69190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0F21EF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1.54E-03</w:t>
            </w:r>
          </w:p>
        </w:tc>
        <w:tc>
          <w:tcPr>
            <w:tcW w:w="595" w:type="pct"/>
            <w:vAlign w:val="center"/>
          </w:tcPr>
          <w:p w14:paraId="139B12D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F2EC0F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7FAD64B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A9D650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9A41B92">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67C2756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仪征市人医西医院</w:t>
            </w:r>
          </w:p>
        </w:tc>
        <w:tc>
          <w:tcPr>
            <w:tcW w:w="595" w:type="pct"/>
            <w:vAlign w:val="center"/>
          </w:tcPr>
          <w:p w14:paraId="2A1F91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1825FF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2.53E-01</w:t>
            </w:r>
          </w:p>
        </w:tc>
        <w:tc>
          <w:tcPr>
            <w:tcW w:w="595" w:type="pct"/>
            <w:vAlign w:val="center"/>
          </w:tcPr>
          <w:p w14:paraId="04C32DA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24101408</w:t>
            </w:r>
          </w:p>
        </w:tc>
        <w:tc>
          <w:tcPr>
            <w:tcW w:w="595" w:type="pct"/>
            <w:vAlign w:val="center"/>
          </w:tcPr>
          <w:p w14:paraId="4EBABAA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6C977CD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1E711A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33A83D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6E14420">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AFF31C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B2480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2.24E-02</w:t>
            </w:r>
          </w:p>
        </w:tc>
        <w:tc>
          <w:tcPr>
            <w:tcW w:w="595" w:type="pct"/>
            <w:vAlign w:val="center"/>
          </w:tcPr>
          <w:p w14:paraId="42606C4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240505</w:t>
            </w:r>
          </w:p>
        </w:tc>
        <w:tc>
          <w:tcPr>
            <w:tcW w:w="595" w:type="pct"/>
            <w:vAlign w:val="center"/>
          </w:tcPr>
          <w:p w14:paraId="0825E78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3130382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BC0FDC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89CF33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82B134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78FF25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850181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1.71E-03</w:t>
            </w:r>
          </w:p>
        </w:tc>
        <w:tc>
          <w:tcPr>
            <w:tcW w:w="595" w:type="pct"/>
            <w:vAlign w:val="center"/>
          </w:tcPr>
          <w:p w14:paraId="13BA190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56005F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2FD2242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059C81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5D565F6">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6B5429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小彭庄</w:t>
            </w:r>
          </w:p>
        </w:tc>
        <w:tc>
          <w:tcPr>
            <w:tcW w:w="595" w:type="pct"/>
            <w:vAlign w:val="center"/>
          </w:tcPr>
          <w:p w14:paraId="72C88BD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12A9DA6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1.86E-01</w:t>
            </w:r>
          </w:p>
        </w:tc>
        <w:tc>
          <w:tcPr>
            <w:tcW w:w="595" w:type="pct"/>
            <w:vAlign w:val="center"/>
          </w:tcPr>
          <w:p w14:paraId="192B66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24102308</w:t>
            </w:r>
          </w:p>
        </w:tc>
        <w:tc>
          <w:tcPr>
            <w:tcW w:w="595" w:type="pct"/>
            <w:vAlign w:val="center"/>
          </w:tcPr>
          <w:p w14:paraId="3118419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0A9990E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E8F59B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F5DD4B9">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DB6AA2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3AA780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DCC7B6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2.05E-02</w:t>
            </w:r>
          </w:p>
        </w:tc>
        <w:tc>
          <w:tcPr>
            <w:tcW w:w="595" w:type="pct"/>
            <w:vAlign w:val="center"/>
          </w:tcPr>
          <w:p w14:paraId="28A7728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240120</w:t>
            </w:r>
          </w:p>
        </w:tc>
        <w:tc>
          <w:tcPr>
            <w:tcW w:w="595" w:type="pct"/>
            <w:vAlign w:val="center"/>
          </w:tcPr>
          <w:p w14:paraId="3AE1FAA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0A5A202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A1B39D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C70D4F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FA7A0C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CD025A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68420B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1.15E-03</w:t>
            </w:r>
          </w:p>
        </w:tc>
        <w:tc>
          <w:tcPr>
            <w:tcW w:w="595" w:type="pct"/>
            <w:vAlign w:val="center"/>
          </w:tcPr>
          <w:p w14:paraId="48BF38E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AF72A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2728FA6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0A3AA6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1864FE2">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8B3711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迎江西村</w:t>
            </w:r>
          </w:p>
        </w:tc>
        <w:tc>
          <w:tcPr>
            <w:tcW w:w="595" w:type="pct"/>
            <w:vAlign w:val="center"/>
          </w:tcPr>
          <w:p w14:paraId="6706269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72045C2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1.85E-01</w:t>
            </w:r>
          </w:p>
        </w:tc>
        <w:tc>
          <w:tcPr>
            <w:tcW w:w="595" w:type="pct"/>
            <w:vAlign w:val="center"/>
          </w:tcPr>
          <w:p w14:paraId="2C4F4AF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24101408</w:t>
            </w:r>
          </w:p>
        </w:tc>
        <w:tc>
          <w:tcPr>
            <w:tcW w:w="595" w:type="pct"/>
            <w:vAlign w:val="center"/>
          </w:tcPr>
          <w:p w14:paraId="78FA90D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3F94203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11DEEB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1CC160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D757BE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F20498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4B29C3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1.63E-02</w:t>
            </w:r>
          </w:p>
        </w:tc>
        <w:tc>
          <w:tcPr>
            <w:tcW w:w="595" w:type="pct"/>
            <w:vAlign w:val="center"/>
          </w:tcPr>
          <w:p w14:paraId="232086E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241126</w:t>
            </w:r>
          </w:p>
        </w:tc>
        <w:tc>
          <w:tcPr>
            <w:tcW w:w="595" w:type="pct"/>
            <w:vAlign w:val="center"/>
          </w:tcPr>
          <w:p w14:paraId="31E550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4542720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423BCF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45B6003">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07F06C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43459F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76BFF6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1.02E-03</w:t>
            </w:r>
          </w:p>
        </w:tc>
        <w:tc>
          <w:tcPr>
            <w:tcW w:w="595" w:type="pct"/>
            <w:vAlign w:val="center"/>
          </w:tcPr>
          <w:p w14:paraId="2531950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A2F88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0C884DF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046E78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A145CF1">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A3E58E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南京师大第二附属高级中学</w:t>
            </w:r>
          </w:p>
        </w:tc>
        <w:tc>
          <w:tcPr>
            <w:tcW w:w="595" w:type="pct"/>
            <w:vAlign w:val="center"/>
          </w:tcPr>
          <w:p w14:paraId="14E5571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D4B81B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1.82E-01</w:t>
            </w:r>
          </w:p>
        </w:tc>
        <w:tc>
          <w:tcPr>
            <w:tcW w:w="595" w:type="pct"/>
            <w:vAlign w:val="center"/>
          </w:tcPr>
          <w:p w14:paraId="14BB702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24010909</w:t>
            </w:r>
          </w:p>
        </w:tc>
        <w:tc>
          <w:tcPr>
            <w:tcW w:w="595" w:type="pct"/>
            <w:vAlign w:val="center"/>
          </w:tcPr>
          <w:p w14:paraId="75CAE7A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0426D1A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56E521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B2D5F1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6A6CE6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8490A5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51EFCB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1.47E-02</w:t>
            </w:r>
          </w:p>
        </w:tc>
        <w:tc>
          <w:tcPr>
            <w:tcW w:w="595" w:type="pct"/>
            <w:vAlign w:val="center"/>
          </w:tcPr>
          <w:p w14:paraId="70D26A3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240505</w:t>
            </w:r>
          </w:p>
        </w:tc>
        <w:tc>
          <w:tcPr>
            <w:tcW w:w="595" w:type="pct"/>
            <w:vAlign w:val="center"/>
          </w:tcPr>
          <w:p w14:paraId="5340FF5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7F8FA9B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523712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44FB47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0CBF679">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BBB82B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39232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1.00E-03</w:t>
            </w:r>
          </w:p>
        </w:tc>
        <w:tc>
          <w:tcPr>
            <w:tcW w:w="595" w:type="pct"/>
            <w:vAlign w:val="center"/>
          </w:tcPr>
          <w:p w14:paraId="5A9E62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92AD5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4B4159E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F4CAAD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BB8A468">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5880F4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区域最大落地浓度</w:t>
            </w:r>
          </w:p>
        </w:tc>
        <w:tc>
          <w:tcPr>
            <w:tcW w:w="595" w:type="pct"/>
            <w:vAlign w:val="center"/>
          </w:tcPr>
          <w:p w14:paraId="5FC0284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9D54E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4.29E-01</w:t>
            </w:r>
          </w:p>
        </w:tc>
        <w:tc>
          <w:tcPr>
            <w:tcW w:w="595" w:type="pct"/>
            <w:vAlign w:val="center"/>
          </w:tcPr>
          <w:p w14:paraId="3737655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24010509</w:t>
            </w:r>
          </w:p>
        </w:tc>
        <w:tc>
          <w:tcPr>
            <w:tcW w:w="595" w:type="pct"/>
            <w:vAlign w:val="center"/>
          </w:tcPr>
          <w:p w14:paraId="63377A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0.09</w:t>
            </w:r>
          </w:p>
        </w:tc>
        <w:tc>
          <w:tcPr>
            <w:tcW w:w="593" w:type="pct"/>
            <w:vAlign w:val="center"/>
          </w:tcPr>
          <w:p w14:paraId="6252D89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B6D017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B43EA7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7863BE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3B41B7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F8EF10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1.42E-01</w:t>
            </w:r>
          </w:p>
        </w:tc>
        <w:tc>
          <w:tcPr>
            <w:tcW w:w="595" w:type="pct"/>
            <w:vAlign w:val="center"/>
          </w:tcPr>
          <w:p w14:paraId="69C0C3D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240917</w:t>
            </w:r>
          </w:p>
        </w:tc>
        <w:tc>
          <w:tcPr>
            <w:tcW w:w="595" w:type="pct"/>
            <w:vAlign w:val="center"/>
          </w:tcPr>
          <w:p w14:paraId="232557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0.09</w:t>
            </w:r>
          </w:p>
        </w:tc>
        <w:tc>
          <w:tcPr>
            <w:tcW w:w="593" w:type="pct"/>
            <w:vAlign w:val="center"/>
          </w:tcPr>
          <w:p w14:paraId="6A9258F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B77EB1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FDCCE2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4DD64F2">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C76430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FF51B7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1.86E-02</w:t>
            </w:r>
          </w:p>
        </w:tc>
        <w:tc>
          <w:tcPr>
            <w:tcW w:w="595" w:type="pct"/>
            <w:vAlign w:val="center"/>
          </w:tcPr>
          <w:p w14:paraId="192C3EA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16BBDD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2D5EDE0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8AFBBB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restart"/>
            <w:vAlign w:val="center"/>
          </w:tcPr>
          <w:p w14:paraId="328193B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NO</w:t>
            </w:r>
            <w:r>
              <w:rPr>
                <w:rFonts w:cs="Times New Roman"/>
                <w:color w:val="000000"/>
                <w:kern w:val="0"/>
                <w:sz w:val="21"/>
                <w:szCs w:val="21"/>
                <w:vertAlign w:val="subscript"/>
              </w:rPr>
              <w:t>2</w:t>
            </w:r>
          </w:p>
        </w:tc>
        <w:tc>
          <w:tcPr>
            <w:tcW w:w="1432" w:type="pct"/>
            <w:vMerge w:val="restart"/>
            <w:vAlign w:val="center"/>
          </w:tcPr>
          <w:p w14:paraId="300C913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车庄</w:t>
            </w:r>
          </w:p>
        </w:tc>
        <w:tc>
          <w:tcPr>
            <w:tcW w:w="595" w:type="pct"/>
            <w:vAlign w:val="center"/>
          </w:tcPr>
          <w:p w14:paraId="6D2C04F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4CC70F4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2.42E+00</w:t>
            </w:r>
          </w:p>
        </w:tc>
        <w:tc>
          <w:tcPr>
            <w:tcW w:w="595" w:type="pct"/>
            <w:vAlign w:val="center"/>
          </w:tcPr>
          <w:p w14:paraId="0BA1325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24010509</w:t>
            </w:r>
          </w:p>
        </w:tc>
        <w:tc>
          <w:tcPr>
            <w:tcW w:w="595" w:type="pct"/>
            <w:vAlign w:val="center"/>
          </w:tcPr>
          <w:p w14:paraId="4214110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1.21</w:t>
            </w:r>
          </w:p>
        </w:tc>
        <w:tc>
          <w:tcPr>
            <w:tcW w:w="593" w:type="pct"/>
            <w:vAlign w:val="center"/>
          </w:tcPr>
          <w:p w14:paraId="16DD73C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A006EA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8C213B6">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87ADC9F">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C6E9FB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AF3300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4.98E-01</w:t>
            </w:r>
          </w:p>
        </w:tc>
        <w:tc>
          <w:tcPr>
            <w:tcW w:w="595" w:type="pct"/>
            <w:vAlign w:val="center"/>
          </w:tcPr>
          <w:p w14:paraId="6E85C3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240723</w:t>
            </w:r>
          </w:p>
        </w:tc>
        <w:tc>
          <w:tcPr>
            <w:tcW w:w="595" w:type="pct"/>
            <w:vAlign w:val="center"/>
          </w:tcPr>
          <w:p w14:paraId="1CB63C3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0.62</w:t>
            </w:r>
          </w:p>
        </w:tc>
        <w:tc>
          <w:tcPr>
            <w:tcW w:w="593" w:type="pct"/>
            <w:vAlign w:val="center"/>
          </w:tcPr>
          <w:p w14:paraId="1631A7D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2D9BDE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DA188B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907512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8C0987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FA4C9A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3.27E-02</w:t>
            </w:r>
          </w:p>
        </w:tc>
        <w:tc>
          <w:tcPr>
            <w:tcW w:w="595" w:type="pct"/>
            <w:vAlign w:val="center"/>
          </w:tcPr>
          <w:p w14:paraId="7FD97BC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56FBA7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0.08</w:t>
            </w:r>
          </w:p>
        </w:tc>
        <w:tc>
          <w:tcPr>
            <w:tcW w:w="593" w:type="pct"/>
            <w:vAlign w:val="center"/>
          </w:tcPr>
          <w:p w14:paraId="3A517A9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519379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6569A09">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3602CA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佐安庄</w:t>
            </w:r>
          </w:p>
        </w:tc>
        <w:tc>
          <w:tcPr>
            <w:tcW w:w="595" w:type="pct"/>
            <w:vAlign w:val="center"/>
          </w:tcPr>
          <w:p w14:paraId="2B9EC7C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056322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1.56E+00</w:t>
            </w:r>
          </w:p>
        </w:tc>
        <w:tc>
          <w:tcPr>
            <w:tcW w:w="595" w:type="pct"/>
            <w:vAlign w:val="center"/>
          </w:tcPr>
          <w:p w14:paraId="473B79A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24061103</w:t>
            </w:r>
          </w:p>
        </w:tc>
        <w:tc>
          <w:tcPr>
            <w:tcW w:w="595" w:type="pct"/>
            <w:vAlign w:val="center"/>
          </w:tcPr>
          <w:p w14:paraId="4FB5D6D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0.78</w:t>
            </w:r>
          </w:p>
        </w:tc>
        <w:tc>
          <w:tcPr>
            <w:tcW w:w="593" w:type="pct"/>
            <w:vAlign w:val="center"/>
          </w:tcPr>
          <w:p w14:paraId="0DFF457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3B87F4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37615F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434649D">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904BF5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62E34F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2.03E-01</w:t>
            </w:r>
          </w:p>
        </w:tc>
        <w:tc>
          <w:tcPr>
            <w:tcW w:w="595" w:type="pct"/>
            <w:vAlign w:val="center"/>
          </w:tcPr>
          <w:p w14:paraId="45B1D9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240728</w:t>
            </w:r>
          </w:p>
        </w:tc>
        <w:tc>
          <w:tcPr>
            <w:tcW w:w="595" w:type="pct"/>
            <w:vAlign w:val="center"/>
          </w:tcPr>
          <w:p w14:paraId="52EFA05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0.25</w:t>
            </w:r>
          </w:p>
        </w:tc>
        <w:tc>
          <w:tcPr>
            <w:tcW w:w="593" w:type="pct"/>
            <w:vAlign w:val="center"/>
          </w:tcPr>
          <w:p w14:paraId="4DE7E13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CC8F28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7F7C7B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7B6B504">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74B30F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AA378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1.06E-02</w:t>
            </w:r>
          </w:p>
        </w:tc>
        <w:tc>
          <w:tcPr>
            <w:tcW w:w="595" w:type="pct"/>
            <w:vAlign w:val="center"/>
          </w:tcPr>
          <w:p w14:paraId="3C56C7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833102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09FF28B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737E8F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40E0CC6">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A0CE3F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曹巷</w:t>
            </w:r>
          </w:p>
        </w:tc>
        <w:tc>
          <w:tcPr>
            <w:tcW w:w="595" w:type="pct"/>
            <w:vAlign w:val="center"/>
          </w:tcPr>
          <w:p w14:paraId="2B91707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0595406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1.16E+00</w:t>
            </w:r>
          </w:p>
        </w:tc>
        <w:tc>
          <w:tcPr>
            <w:tcW w:w="595" w:type="pct"/>
            <w:vAlign w:val="center"/>
          </w:tcPr>
          <w:p w14:paraId="49D3A25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24080522</w:t>
            </w:r>
          </w:p>
        </w:tc>
        <w:tc>
          <w:tcPr>
            <w:tcW w:w="595" w:type="pct"/>
            <w:vAlign w:val="center"/>
          </w:tcPr>
          <w:p w14:paraId="5707493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0.58</w:t>
            </w:r>
          </w:p>
        </w:tc>
        <w:tc>
          <w:tcPr>
            <w:tcW w:w="593" w:type="pct"/>
            <w:vAlign w:val="center"/>
          </w:tcPr>
          <w:p w14:paraId="4D9138A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13AF41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6F11457">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9A60175">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092B3A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0702F8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1.61E-01</w:t>
            </w:r>
          </w:p>
        </w:tc>
        <w:tc>
          <w:tcPr>
            <w:tcW w:w="595" w:type="pct"/>
            <w:vAlign w:val="center"/>
          </w:tcPr>
          <w:p w14:paraId="18103A0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240728</w:t>
            </w:r>
          </w:p>
        </w:tc>
        <w:tc>
          <w:tcPr>
            <w:tcW w:w="595" w:type="pct"/>
            <w:vAlign w:val="center"/>
          </w:tcPr>
          <w:p w14:paraId="418ED8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w:t>
            </w:r>
          </w:p>
        </w:tc>
        <w:tc>
          <w:tcPr>
            <w:tcW w:w="593" w:type="pct"/>
            <w:vAlign w:val="center"/>
          </w:tcPr>
          <w:p w14:paraId="201BAFF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A8C069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DB21FB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578A79F">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0C3524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03968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9.78E-03</w:t>
            </w:r>
          </w:p>
        </w:tc>
        <w:tc>
          <w:tcPr>
            <w:tcW w:w="595" w:type="pct"/>
            <w:vAlign w:val="center"/>
          </w:tcPr>
          <w:p w14:paraId="356A10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119F59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1BEEFDD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378BE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8E62D52">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165616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后徐庄</w:t>
            </w:r>
          </w:p>
        </w:tc>
        <w:tc>
          <w:tcPr>
            <w:tcW w:w="595" w:type="pct"/>
            <w:vAlign w:val="center"/>
          </w:tcPr>
          <w:p w14:paraId="49578D1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ECD1D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2.39E+00</w:t>
            </w:r>
          </w:p>
        </w:tc>
        <w:tc>
          <w:tcPr>
            <w:tcW w:w="595" w:type="pct"/>
            <w:vAlign w:val="center"/>
          </w:tcPr>
          <w:p w14:paraId="5E03B92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24010509</w:t>
            </w:r>
          </w:p>
        </w:tc>
        <w:tc>
          <w:tcPr>
            <w:tcW w:w="595" w:type="pct"/>
            <w:vAlign w:val="center"/>
          </w:tcPr>
          <w:p w14:paraId="4FE2723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w:t>
            </w:r>
          </w:p>
        </w:tc>
        <w:tc>
          <w:tcPr>
            <w:tcW w:w="593" w:type="pct"/>
            <w:vAlign w:val="center"/>
          </w:tcPr>
          <w:p w14:paraId="3D43B30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F77E81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2FEE288">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745251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2ABD6B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55906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3.57E-01</w:t>
            </w:r>
          </w:p>
        </w:tc>
        <w:tc>
          <w:tcPr>
            <w:tcW w:w="595" w:type="pct"/>
            <w:vAlign w:val="center"/>
          </w:tcPr>
          <w:p w14:paraId="2360AB7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240705</w:t>
            </w:r>
          </w:p>
        </w:tc>
        <w:tc>
          <w:tcPr>
            <w:tcW w:w="595" w:type="pct"/>
            <w:vAlign w:val="center"/>
          </w:tcPr>
          <w:p w14:paraId="4E9E4DD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0.45</w:t>
            </w:r>
          </w:p>
        </w:tc>
        <w:tc>
          <w:tcPr>
            <w:tcW w:w="593" w:type="pct"/>
            <w:vAlign w:val="center"/>
          </w:tcPr>
          <w:p w14:paraId="2A1E177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1E104B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60F470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324590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478C6C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86D7F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2.50E-02</w:t>
            </w:r>
          </w:p>
        </w:tc>
        <w:tc>
          <w:tcPr>
            <w:tcW w:w="595" w:type="pct"/>
            <w:vAlign w:val="center"/>
          </w:tcPr>
          <w:p w14:paraId="0BC9E3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B27ADA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1C3E020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968204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07E941C">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304AF6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瑞元新村</w:t>
            </w:r>
          </w:p>
        </w:tc>
        <w:tc>
          <w:tcPr>
            <w:tcW w:w="595" w:type="pct"/>
            <w:vAlign w:val="center"/>
          </w:tcPr>
          <w:p w14:paraId="35CA6D0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1C5334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3.30E+00</w:t>
            </w:r>
          </w:p>
        </w:tc>
        <w:tc>
          <w:tcPr>
            <w:tcW w:w="595" w:type="pct"/>
            <w:vAlign w:val="center"/>
          </w:tcPr>
          <w:p w14:paraId="754D97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3CBC6EE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1.65</w:t>
            </w:r>
          </w:p>
        </w:tc>
        <w:tc>
          <w:tcPr>
            <w:tcW w:w="593" w:type="pct"/>
            <w:vAlign w:val="center"/>
          </w:tcPr>
          <w:p w14:paraId="23F7EDB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B7D188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AAA7173">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7CF0AC9">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CDDC23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26FD7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4.61E-01</w:t>
            </w:r>
          </w:p>
        </w:tc>
        <w:tc>
          <w:tcPr>
            <w:tcW w:w="595" w:type="pct"/>
            <w:vAlign w:val="center"/>
          </w:tcPr>
          <w:p w14:paraId="07B2B83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6E519C5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0.58</w:t>
            </w:r>
          </w:p>
        </w:tc>
        <w:tc>
          <w:tcPr>
            <w:tcW w:w="593" w:type="pct"/>
            <w:vAlign w:val="center"/>
          </w:tcPr>
          <w:p w14:paraId="4BE7ED0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36DFD5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923F8D2">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40D6615">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1120CA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C7BE7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2.72E-02</w:t>
            </w:r>
          </w:p>
        </w:tc>
        <w:tc>
          <w:tcPr>
            <w:tcW w:w="595" w:type="pct"/>
            <w:vAlign w:val="center"/>
          </w:tcPr>
          <w:p w14:paraId="18742B5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BB0AC9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0.07</w:t>
            </w:r>
          </w:p>
        </w:tc>
        <w:tc>
          <w:tcPr>
            <w:tcW w:w="593" w:type="pct"/>
            <w:vAlign w:val="center"/>
          </w:tcPr>
          <w:p w14:paraId="03D9BE8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D3A6D0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D9C6EA2">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354D250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胥浦中心小学</w:t>
            </w:r>
          </w:p>
        </w:tc>
        <w:tc>
          <w:tcPr>
            <w:tcW w:w="595" w:type="pct"/>
            <w:vAlign w:val="center"/>
          </w:tcPr>
          <w:p w14:paraId="6B915D4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42B40BF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3.07E+00</w:t>
            </w:r>
          </w:p>
        </w:tc>
        <w:tc>
          <w:tcPr>
            <w:tcW w:w="595" w:type="pct"/>
            <w:vAlign w:val="center"/>
          </w:tcPr>
          <w:p w14:paraId="103BCBC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6105BBA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1.53</w:t>
            </w:r>
          </w:p>
        </w:tc>
        <w:tc>
          <w:tcPr>
            <w:tcW w:w="593" w:type="pct"/>
            <w:vAlign w:val="center"/>
          </w:tcPr>
          <w:p w14:paraId="33FDDE0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9FD1AC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575AD3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E83D51F">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2940FE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53304A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5.35E-01</w:t>
            </w:r>
          </w:p>
        </w:tc>
        <w:tc>
          <w:tcPr>
            <w:tcW w:w="595" w:type="pct"/>
            <w:vAlign w:val="center"/>
          </w:tcPr>
          <w:p w14:paraId="3147796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1E09375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0.67</w:t>
            </w:r>
          </w:p>
        </w:tc>
        <w:tc>
          <w:tcPr>
            <w:tcW w:w="593" w:type="pct"/>
            <w:vAlign w:val="center"/>
          </w:tcPr>
          <w:p w14:paraId="629DC78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3427D7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DF8303C">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55F4AA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3BF04B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224AE7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2.66E-02</w:t>
            </w:r>
          </w:p>
        </w:tc>
        <w:tc>
          <w:tcPr>
            <w:tcW w:w="595" w:type="pct"/>
            <w:vAlign w:val="center"/>
          </w:tcPr>
          <w:p w14:paraId="644681E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FF206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0.07</w:t>
            </w:r>
          </w:p>
        </w:tc>
        <w:tc>
          <w:tcPr>
            <w:tcW w:w="593" w:type="pct"/>
            <w:vAlign w:val="center"/>
          </w:tcPr>
          <w:p w14:paraId="02F16F2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69D081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8D51F72">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3242CA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胥浦家园</w:t>
            </w:r>
          </w:p>
        </w:tc>
        <w:tc>
          <w:tcPr>
            <w:tcW w:w="595" w:type="pct"/>
            <w:vAlign w:val="center"/>
          </w:tcPr>
          <w:p w14:paraId="6DD0F4F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0453088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1.82E+00</w:t>
            </w:r>
          </w:p>
        </w:tc>
        <w:tc>
          <w:tcPr>
            <w:tcW w:w="595" w:type="pct"/>
            <w:vAlign w:val="center"/>
          </w:tcPr>
          <w:p w14:paraId="007A86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7792079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0.91</w:t>
            </w:r>
          </w:p>
        </w:tc>
        <w:tc>
          <w:tcPr>
            <w:tcW w:w="593" w:type="pct"/>
            <w:vAlign w:val="center"/>
          </w:tcPr>
          <w:p w14:paraId="383A10A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E9BA71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14B5F9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3A042B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62CF66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5F5614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3.35E-01</w:t>
            </w:r>
          </w:p>
        </w:tc>
        <w:tc>
          <w:tcPr>
            <w:tcW w:w="595" w:type="pct"/>
            <w:vAlign w:val="center"/>
          </w:tcPr>
          <w:p w14:paraId="11A199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7F8843D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0.42</w:t>
            </w:r>
          </w:p>
        </w:tc>
        <w:tc>
          <w:tcPr>
            <w:tcW w:w="593" w:type="pct"/>
            <w:vAlign w:val="center"/>
          </w:tcPr>
          <w:p w14:paraId="299E728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76449B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465EA3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4D7C13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41BFE1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0F0CC5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2.01E-02</w:t>
            </w:r>
          </w:p>
        </w:tc>
        <w:tc>
          <w:tcPr>
            <w:tcW w:w="595" w:type="pct"/>
            <w:vAlign w:val="center"/>
          </w:tcPr>
          <w:p w14:paraId="50DD1B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D779FA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0135C8C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EC33B4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D6CE001">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4DA424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高桥</w:t>
            </w:r>
          </w:p>
        </w:tc>
        <w:tc>
          <w:tcPr>
            <w:tcW w:w="595" w:type="pct"/>
            <w:vAlign w:val="center"/>
          </w:tcPr>
          <w:p w14:paraId="042D203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23A3A6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1.66E+00</w:t>
            </w:r>
          </w:p>
        </w:tc>
        <w:tc>
          <w:tcPr>
            <w:tcW w:w="595" w:type="pct"/>
            <w:vAlign w:val="center"/>
          </w:tcPr>
          <w:p w14:paraId="1EE0038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24010509</w:t>
            </w:r>
          </w:p>
        </w:tc>
        <w:tc>
          <w:tcPr>
            <w:tcW w:w="595" w:type="pct"/>
            <w:vAlign w:val="center"/>
          </w:tcPr>
          <w:p w14:paraId="12F4E2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0.83</w:t>
            </w:r>
          </w:p>
        </w:tc>
        <w:tc>
          <w:tcPr>
            <w:tcW w:w="593" w:type="pct"/>
            <w:vAlign w:val="center"/>
          </w:tcPr>
          <w:p w14:paraId="5795F41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8B38C5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2C6E459">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332E8F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3206C9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0DF329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3.40E-01</w:t>
            </w:r>
          </w:p>
        </w:tc>
        <w:tc>
          <w:tcPr>
            <w:tcW w:w="595" w:type="pct"/>
            <w:vAlign w:val="center"/>
          </w:tcPr>
          <w:p w14:paraId="447FD6B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240723</w:t>
            </w:r>
          </w:p>
        </w:tc>
        <w:tc>
          <w:tcPr>
            <w:tcW w:w="595" w:type="pct"/>
            <w:vAlign w:val="center"/>
          </w:tcPr>
          <w:p w14:paraId="775D88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0.43</w:t>
            </w:r>
          </w:p>
        </w:tc>
        <w:tc>
          <w:tcPr>
            <w:tcW w:w="593" w:type="pct"/>
            <w:vAlign w:val="center"/>
          </w:tcPr>
          <w:p w14:paraId="5A4D0B3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15BB70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B1C36F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4751BD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BB8C71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AB99C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2.05E-02</w:t>
            </w:r>
          </w:p>
        </w:tc>
        <w:tc>
          <w:tcPr>
            <w:tcW w:w="595" w:type="pct"/>
            <w:vAlign w:val="center"/>
          </w:tcPr>
          <w:p w14:paraId="5DA6BC3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08F158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6C39681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C5DFEB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688DACF">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B3F269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张营</w:t>
            </w:r>
          </w:p>
        </w:tc>
        <w:tc>
          <w:tcPr>
            <w:tcW w:w="595" w:type="pct"/>
            <w:vAlign w:val="center"/>
          </w:tcPr>
          <w:p w14:paraId="30B9590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19A703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1.57E+00</w:t>
            </w:r>
          </w:p>
        </w:tc>
        <w:tc>
          <w:tcPr>
            <w:tcW w:w="595" w:type="pct"/>
            <w:vAlign w:val="center"/>
          </w:tcPr>
          <w:p w14:paraId="2CD09B3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24053123</w:t>
            </w:r>
          </w:p>
        </w:tc>
        <w:tc>
          <w:tcPr>
            <w:tcW w:w="595" w:type="pct"/>
            <w:vAlign w:val="center"/>
          </w:tcPr>
          <w:p w14:paraId="59DE882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0.79</w:t>
            </w:r>
          </w:p>
        </w:tc>
        <w:tc>
          <w:tcPr>
            <w:tcW w:w="593" w:type="pct"/>
            <w:vAlign w:val="center"/>
          </w:tcPr>
          <w:p w14:paraId="4919585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2D6C1A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D01331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211717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23B9F8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464C79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2.52E-01</w:t>
            </w:r>
          </w:p>
        </w:tc>
        <w:tc>
          <w:tcPr>
            <w:tcW w:w="595" w:type="pct"/>
            <w:vAlign w:val="center"/>
          </w:tcPr>
          <w:p w14:paraId="39494D1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240707</w:t>
            </w:r>
          </w:p>
        </w:tc>
        <w:tc>
          <w:tcPr>
            <w:tcW w:w="595" w:type="pct"/>
            <w:vAlign w:val="center"/>
          </w:tcPr>
          <w:p w14:paraId="4C1E1F8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0.31</w:t>
            </w:r>
          </w:p>
        </w:tc>
        <w:tc>
          <w:tcPr>
            <w:tcW w:w="593" w:type="pct"/>
            <w:vAlign w:val="center"/>
          </w:tcPr>
          <w:p w14:paraId="3AAD3BA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CC5934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3CEDAF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1B1EB6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1A17DF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B69CCD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1.38E-02</w:t>
            </w:r>
          </w:p>
        </w:tc>
        <w:tc>
          <w:tcPr>
            <w:tcW w:w="595" w:type="pct"/>
            <w:vAlign w:val="center"/>
          </w:tcPr>
          <w:p w14:paraId="44E312D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65797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794F92F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32AD5A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2AFCF5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6DB2915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钱家大庄</w:t>
            </w:r>
          </w:p>
        </w:tc>
        <w:tc>
          <w:tcPr>
            <w:tcW w:w="595" w:type="pct"/>
            <w:vAlign w:val="center"/>
          </w:tcPr>
          <w:p w14:paraId="767E10F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D5EB3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2.84E+00</w:t>
            </w:r>
          </w:p>
        </w:tc>
        <w:tc>
          <w:tcPr>
            <w:tcW w:w="595" w:type="pct"/>
            <w:vAlign w:val="center"/>
          </w:tcPr>
          <w:p w14:paraId="150E482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5FF3E8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1.42</w:t>
            </w:r>
          </w:p>
        </w:tc>
        <w:tc>
          <w:tcPr>
            <w:tcW w:w="593" w:type="pct"/>
            <w:vAlign w:val="center"/>
          </w:tcPr>
          <w:p w14:paraId="2B2E1D6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CA714D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D5259D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B4CF9C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317000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468602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4.38E-01</w:t>
            </w:r>
          </w:p>
        </w:tc>
        <w:tc>
          <w:tcPr>
            <w:tcW w:w="595" w:type="pct"/>
            <w:vAlign w:val="center"/>
          </w:tcPr>
          <w:p w14:paraId="433ED6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5CC6F7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0.55</w:t>
            </w:r>
          </w:p>
        </w:tc>
        <w:tc>
          <w:tcPr>
            <w:tcW w:w="593" w:type="pct"/>
            <w:vAlign w:val="center"/>
          </w:tcPr>
          <w:p w14:paraId="5817305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068FAC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0D7204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7FED32F">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5F8882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A8CB3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2.10E-02</w:t>
            </w:r>
          </w:p>
        </w:tc>
        <w:tc>
          <w:tcPr>
            <w:tcW w:w="595" w:type="pct"/>
            <w:vAlign w:val="center"/>
          </w:tcPr>
          <w:p w14:paraId="52D3474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E62664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6FFB8D4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A9236A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6694722">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3FDACEF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农哥村</w:t>
            </w:r>
          </w:p>
        </w:tc>
        <w:tc>
          <w:tcPr>
            <w:tcW w:w="595" w:type="pct"/>
            <w:vAlign w:val="center"/>
          </w:tcPr>
          <w:p w14:paraId="484213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29FF4D6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3.02E+00</w:t>
            </w:r>
          </w:p>
        </w:tc>
        <w:tc>
          <w:tcPr>
            <w:tcW w:w="595" w:type="pct"/>
            <w:vAlign w:val="center"/>
          </w:tcPr>
          <w:p w14:paraId="424A75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24101408</w:t>
            </w:r>
          </w:p>
        </w:tc>
        <w:tc>
          <w:tcPr>
            <w:tcW w:w="595" w:type="pct"/>
            <w:vAlign w:val="center"/>
          </w:tcPr>
          <w:p w14:paraId="3D8EDD2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1.51</w:t>
            </w:r>
          </w:p>
        </w:tc>
        <w:tc>
          <w:tcPr>
            <w:tcW w:w="593" w:type="pct"/>
            <w:vAlign w:val="center"/>
          </w:tcPr>
          <w:p w14:paraId="2CC7083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402A85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646E83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946D65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D991A4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591CD6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6.00E-01</w:t>
            </w:r>
          </w:p>
        </w:tc>
        <w:tc>
          <w:tcPr>
            <w:tcW w:w="595" w:type="pct"/>
            <w:vAlign w:val="center"/>
          </w:tcPr>
          <w:p w14:paraId="558146A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241125</w:t>
            </w:r>
          </w:p>
        </w:tc>
        <w:tc>
          <w:tcPr>
            <w:tcW w:w="595" w:type="pct"/>
            <w:vAlign w:val="center"/>
          </w:tcPr>
          <w:p w14:paraId="5B7F450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0.75</w:t>
            </w:r>
          </w:p>
        </w:tc>
        <w:tc>
          <w:tcPr>
            <w:tcW w:w="593" w:type="pct"/>
            <w:vAlign w:val="center"/>
          </w:tcPr>
          <w:p w14:paraId="3C884D1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8F4E6C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50055B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8E6087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BE021D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07EEFC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3.69E-02</w:t>
            </w:r>
          </w:p>
        </w:tc>
        <w:tc>
          <w:tcPr>
            <w:tcW w:w="595" w:type="pct"/>
            <w:vAlign w:val="center"/>
          </w:tcPr>
          <w:p w14:paraId="30C161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5C1E05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0.09</w:t>
            </w:r>
          </w:p>
        </w:tc>
        <w:tc>
          <w:tcPr>
            <w:tcW w:w="593" w:type="pct"/>
            <w:vAlign w:val="center"/>
          </w:tcPr>
          <w:p w14:paraId="79C941F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908EB5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645CA0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E64BD7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沙洲村</w:t>
            </w:r>
          </w:p>
        </w:tc>
        <w:tc>
          <w:tcPr>
            <w:tcW w:w="595" w:type="pct"/>
            <w:vAlign w:val="center"/>
          </w:tcPr>
          <w:p w14:paraId="59C67F2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2F083E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2.55E+00</w:t>
            </w:r>
          </w:p>
        </w:tc>
        <w:tc>
          <w:tcPr>
            <w:tcW w:w="595" w:type="pct"/>
            <w:vAlign w:val="center"/>
          </w:tcPr>
          <w:p w14:paraId="6A62E2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24010609</w:t>
            </w:r>
          </w:p>
        </w:tc>
        <w:tc>
          <w:tcPr>
            <w:tcW w:w="595" w:type="pct"/>
            <w:vAlign w:val="center"/>
          </w:tcPr>
          <w:p w14:paraId="6E95C2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1.28</w:t>
            </w:r>
          </w:p>
        </w:tc>
        <w:tc>
          <w:tcPr>
            <w:tcW w:w="593" w:type="pct"/>
            <w:vAlign w:val="center"/>
          </w:tcPr>
          <w:p w14:paraId="02516E8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BBE5E8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638022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DB680F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D7DB41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A7260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7.31E-01</w:t>
            </w:r>
          </w:p>
        </w:tc>
        <w:tc>
          <w:tcPr>
            <w:tcW w:w="595" w:type="pct"/>
            <w:vAlign w:val="center"/>
          </w:tcPr>
          <w:p w14:paraId="70E329D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240120</w:t>
            </w:r>
          </w:p>
        </w:tc>
        <w:tc>
          <w:tcPr>
            <w:tcW w:w="595" w:type="pct"/>
            <w:vAlign w:val="center"/>
          </w:tcPr>
          <w:p w14:paraId="55C874C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0.91</w:t>
            </w:r>
          </w:p>
        </w:tc>
        <w:tc>
          <w:tcPr>
            <w:tcW w:w="593" w:type="pct"/>
            <w:vAlign w:val="center"/>
          </w:tcPr>
          <w:p w14:paraId="0635746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F1197C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13DC1E7">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94498B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7A4014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69D27F6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2.30E-02</w:t>
            </w:r>
          </w:p>
        </w:tc>
        <w:tc>
          <w:tcPr>
            <w:tcW w:w="595" w:type="pct"/>
            <w:vAlign w:val="center"/>
          </w:tcPr>
          <w:p w14:paraId="4B6E4E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1BE256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56ACD26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2021F0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0F8BAFC">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12A1B8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下周</w:t>
            </w:r>
          </w:p>
        </w:tc>
        <w:tc>
          <w:tcPr>
            <w:tcW w:w="595" w:type="pct"/>
            <w:vAlign w:val="center"/>
          </w:tcPr>
          <w:p w14:paraId="476EFCE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07E93B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1.64E+00</w:t>
            </w:r>
          </w:p>
        </w:tc>
        <w:tc>
          <w:tcPr>
            <w:tcW w:w="595" w:type="pct"/>
            <w:vAlign w:val="center"/>
          </w:tcPr>
          <w:p w14:paraId="199F864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17EEAEF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0.82</w:t>
            </w:r>
          </w:p>
        </w:tc>
        <w:tc>
          <w:tcPr>
            <w:tcW w:w="593" w:type="pct"/>
            <w:vAlign w:val="center"/>
          </w:tcPr>
          <w:p w14:paraId="3ABA8EB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C974BE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66C545C">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4ED35F2">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B3B6DA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1EAEA0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2.29E-01</w:t>
            </w:r>
          </w:p>
        </w:tc>
        <w:tc>
          <w:tcPr>
            <w:tcW w:w="595" w:type="pct"/>
            <w:vAlign w:val="center"/>
          </w:tcPr>
          <w:p w14:paraId="7C21BF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35C235B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0.29</w:t>
            </w:r>
          </w:p>
        </w:tc>
        <w:tc>
          <w:tcPr>
            <w:tcW w:w="593" w:type="pct"/>
            <w:vAlign w:val="center"/>
          </w:tcPr>
          <w:p w14:paraId="7693BBC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075142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348E1D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E0DFDE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9D180E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549C69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9.36E-03</w:t>
            </w:r>
          </w:p>
        </w:tc>
        <w:tc>
          <w:tcPr>
            <w:tcW w:w="595" w:type="pct"/>
            <w:vAlign w:val="center"/>
          </w:tcPr>
          <w:p w14:paraId="3A53CD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C0E918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15F1988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9A209C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6934DAC">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6C17A52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钱家湾</w:t>
            </w:r>
          </w:p>
        </w:tc>
        <w:tc>
          <w:tcPr>
            <w:tcW w:w="595" w:type="pct"/>
            <w:vAlign w:val="center"/>
          </w:tcPr>
          <w:p w14:paraId="6228026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3F090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2.06E+00</w:t>
            </w:r>
          </w:p>
        </w:tc>
        <w:tc>
          <w:tcPr>
            <w:tcW w:w="595" w:type="pct"/>
            <w:vAlign w:val="center"/>
          </w:tcPr>
          <w:p w14:paraId="2EEE924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116DCCC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1.03</w:t>
            </w:r>
          </w:p>
        </w:tc>
        <w:tc>
          <w:tcPr>
            <w:tcW w:w="593" w:type="pct"/>
            <w:vAlign w:val="center"/>
          </w:tcPr>
          <w:p w14:paraId="3C55261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DAA94F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85D181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6710DA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A26AD5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8D3E5D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2.79E-01</w:t>
            </w:r>
          </w:p>
        </w:tc>
        <w:tc>
          <w:tcPr>
            <w:tcW w:w="595" w:type="pct"/>
            <w:vAlign w:val="center"/>
          </w:tcPr>
          <w:p w14:paraId="6425A57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134A05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0.35</w:t>
            </w:r>
          </w:p>
        </w:tc>
        <w:tc>
          <w:tcPr>
            <w:tcW w:w="593" w:type="pct"/>
            <w:vAlign w:val="center"/>
          </w:tcPr>
          <w:p w14:paraId="19C2B51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F7218E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4219E7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8CA550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52C3D1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D2F7B0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1.22E-02</w:t>
            </w:r>
          </w:p>
        </w:tc>
        <w:tc>
          <w:tcPr>
            <w:tcW w:w="595" w:type="pct"/>
            <w:vAlign w:val="center"/>
          </w:tcPr>
          <w:p w14:paraId="018EE0A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14D5A3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6F8A808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D52FCB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7324FF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032FF8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三八村</w:t>
            </w:r>
          </w:p>
        </w:tc>
        <w:tc>
          <w:tcPr>
            <w:tcW w:w="595" w:type="pct"/>
            <w:vAlign w:val="center"/>
          </w:tcPr>
          <w:p w14:paraId="6F82232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E8C71A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1.78E+00</w:t>
            </w:r>
          </w:p>
        </w:tc>
        <w:tc>
          <w:tcPr>
            <w:tcW w:w="595" w:type="pct"/>
            <w:vAlign w:val="center"/>
          </w:tcPr>
          <w:p w14:paraId="1CF0FAB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63CE4F3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0.89</w:t>
            </w:r>
          </w:p>
        </w:tc>
        <w:tc>
          <w:tcPr>
            <w:tcW w:w="593" w:type="pct"/>
            <w:vAlign w:val="center"/>
          </w:tcPr>
          <w:p w14:paraId="7CC1AE9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C109AE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3B5E50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421052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1CEA1E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F26B9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1.90E-01</w:t>
            </w:r>
          </w:p>
        </w:tc>
        <w:tc>
          <w:tcPr>
            <w:tcW w:w="595" w:type="pct"/>
            <w:vAlign w:val="center"/>
          </w:tcPr>
          <w:p w14:paraId="4BB653E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240708</w:t>
            </w:r>
          </w:p>
        </w:tc>
        <w:tc>
          <w:tcPr>
            <w:tcW w:w="595" w:type="pct"/>
            <w:vAlign w:val="center"/>
          </w:tcPr>
          <w:p w14:paraId="2CBD39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0.24</w:t>
            </w:r>
          </w:p>
        </w:tc>
        <w:tc>
          <w:tcPr>
            <w:tcW w:w="593" w:type="pct"/>
            <w:vAlign w:val="center"/>
          </w:tcPr>
          <w:p w14:paraId="7254D8D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B7030F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413A39A">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078254F">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C3C23C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A35B8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9.09E-03</w:t>
            </w:r>
          </w:p>
        </w:tc>
        <w:tc>
          <w:tcPr>
            <w:tcW w:w="595" w:type="pct"/>
            <w:vAlign w:val="center"/>
          </w:tcPr>
          <w:p w14:paraId="6A042CF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D3D196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6C03736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888D6C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A12F35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40EC76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沿河村</w:t>
            </w:r>
          </w:p>
        </w:tc>
        <w:tc>
          <w:tcPr>
            <w:tcW w:w="595" w:type="pct"/>
            <w:vAlign w:val="center"/>
          </w:tcPr>
          <w:p w14:paraId="06053A4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119A5B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1.96E+00</w:t>
            </w:r>
          </w:p>
        </w:tc>
        <w:tc>
          <w:tcPr>
            <w:tcW w:w="595" w:type="pct"/>
            <w:vAlign w:val="center"/>
          </w:tcPr>
          <w:p w14:paraId="69A44C6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5F13F2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0.98</w:t>
            </w:r>
          </w:p>
        </w:tc>
        <w:tc>
          <w:tcPr>
            <w:tcW w:w="593" w:type="pct"/>
            <w:vAlign w:val="center"/>
          </w:tcPr>
          <w:p w14:paraId="1B40304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DEF3C0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4A478F9">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4C1926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11AE1E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F59E66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1.77E-01</w:t>
            </w:r>
          </w:p>
        </w:tc>
        <w:tc>
          <w:tcPr>
            <w:tcW w:w="595" w:type="pct"/>
            <w:vAlign w:val="center"/>
          </w:tcPr>
          <w:p w14:paraId="36E9358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240506</w:t>
            </w:r>
          </w:p>
        </w:tc>
        <w:tc>
          <w:tcPr>
            <w:tcW w:w="595" w:type="pct"/>
            <w:vAlign w:val="center"/>
          </w:tcPr>
          <w:p w14:paraId="2BB6F9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0.22</w:t>
            </w:r>
          </w:p>
        </w:tc>
        <w:tc>
          <w:tcPr>
            <w:tcW w:w="593" w:type="pct"/>
            <w:vAlign w:val="center"/>
          </w:tcPr>
          <w:p w14:paraId="2591301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ED4F5D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DDE7F3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BC2E39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EA2729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9122C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1.03E-02</w:t>
            </w:r>
          </w:p>
        </w:tc>
        <w:tc>
          <w:tcPr>
            <w:tcW w:w="595" w:type="pct"/>
            <w:vAlign w:val="center"/>
          </w:tcPr>
          <w:p w14:paraId="59512F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1A9AE0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42B041B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4FCE5B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AE94C4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320C2D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碧荷湾</w:t>
            </w:r>
          </w:p>
        </w:tc>
        <w:tc>
          <w:tcPr>
            <w:tcW w:w="595" w:type="pct"/>
            <w:vAlign w:val="center"/>
          </w:tcPr>
          <w:p w14:paraId="4ADEC98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FE5442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2.01E+00</w:t>
            </w:r>
          </w:p>
        </w:tc>
        <w:tc>
          <w:tcPr>
            <w:tcW w:w="595" w:type="pct"/>
            <w:vAlign w:val="center"/>
          </w:tcPr>
          <w:p w14:paraId="7975B59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33C509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1.01</w:t>
            </w:r>
          </w:p>
        </w:tc>
        <w:tc>
          <w:tcPr>
            <w:tcW w:w="593" w:type="pct"/>
            <w:vAlign w:val="center"/>
          </w:tcPr>
          <w:p w14:paraId="28FCCAC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11D65F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504EBF3">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8DCC70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8CB69C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EA5A6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1.94E-01</w:t>
            </w:r>
          </w:p>
        </w:tc>
        <w:tc>
          <w:tcPr>
            <w:tcW w:w="595" w:type="pct"/>
            <w:vAlign w:val="center"/>
          </w:tcPr>
          <w:p w14:paraId="53FCC01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2262265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0.24</w:t>
            </w:r>
          </w:p>
        </w:tc>
        <w:tc>
          <w:tcPr>
            <w:tcW w:w="593" w:type="pct"/>
            <w:vAlign w:val="center"/>
          </w:tcPr>
          <w:p w14:paraId="2A65DEB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BBEEFD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FDDDF57">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DCDFD4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27B2DA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A92CF1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1.55E-02</w:t>
            </w:r>
          </w:p>
        </w:tc>
        <w:tc>
          <w:tcPr>
            <w:tcW w:w="595" w:type="pct"/>
            <w:vAlign w:val="center"/>
          </w:tcPr>
          <w:p w14:paraId="5D20398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84C513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62D40B3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63E582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7048B35">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345D6AC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胥浦中学</w:t>
            </w:r>
          </w:p>
        </w:tc>
        <w:tc>
          <w:tcPr>
            <w:tcW w:w="595" w:type="pct"/>
            <w:vAlign w:val="center"/>
          </w:tcPr>
          <w:p w14:paraId="7ED5940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29BCA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3.23E+00</w:t>
            </w:r>
          </w:p>
        </w:tc>
        <w:tc>
          <w:tcPr>
            <w:tcW w:w="595" w:type="pct"/>
            <w:vAlign w:val="center"/>
          </w:tcPr>
          <w:p w14:paraId="0DA306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423F210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1.61</w:t>
            </w:r>
          </w:p>
        </w:tc>
        <w:tc>
          <w:tcPr>
            <w:tcW w:w="593" w:type="pct"/>
            <w:vAlign w:val="center"/>
          </w:tcPr>
          <w:p w14:paraId="0AE38A5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B8F1EB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0C80338">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430404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A1EC1D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8FEBA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4.07E-01</w:t>
            </w:r>
          </w:p>
        </w:tc>
        <w:tc>
          <w:tcPr>
            <w:tcW w:w="595" w:type="pct"/>
            <w:vAlign w:val="center"/>
          </w:tcPr>
          <w:p w14:paraId="7F3D34F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240329</w:t>
            </w:r>
          </w:p>
        </w:tc>
        <w:tc>
          <w:tcPr>
            <w:tcW w:w="595" w:type="pct"/>
            <w:vAlign w:val="center"/>
          </w:tcPr>
          <w:p w14:paraId="6A250B1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0.51</w:t>
            </w:r>
          </w:p>
        </w:tc>
        <w:tc>
          <w:tcPr>
            <w:tcW w:w="593" w:type="pct"/>
            <w:vAlign w:val="center"/>
          </w:tcPr>
          <w:p w14:paraId="2A286A9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FA0AED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C9B35B7">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9688D7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B07DBE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78D212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2.62E-02</w:t>
            </w:r>
          </w:p>
        </w:tc>
        <w:tc>
          <w:tcPr>
            <w:tcW w:w="595" w:type="pct"/>
            <w:vAlign w:val="center"/>
          </w:tcPr>
          <w:p w14:paraId="5C3E0A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32E131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0.07</w:t>
            </w:r>
          </w:p>
        </w:tc>
        <w:tc>
          <w:tcPr>
            <w:tcW w:w="593" w:type="pct"/>
            <w:vAlign w:val="center"/>
          </w:tcPr>
          <w:p w14:paraId="299FB99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A2BF76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25FB8FC">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D48576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w:t>
            </w:r>
          </w:p>
        </w:tc>
        <w:tc>
          <w:tcPr>
            <w:tcW w:w="595" w:type="pct"/>
            <w:vAlign w:val="center"/>
          </w:tcPr>
          <w:p w14:paraId="4B4E5C5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183A715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1.84E+00</w:t>
            </w:r>
          </w:p>
        </w:tc>
        <w:tc>
          <w:tcPr>
            <w:tcW w:w="595" w:type="pct"/>
            <w:vAlign w:val="center"/>
          </w:tcPr>
          <w:p w14:paraId="151B05B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24122509</w:t>
            </w:r>
          </w:p>
        </w:tc>
        <w:tc>
          <w:tcPr>
            <w:tcW w:w="595" w:type="pct"/>
            <w:vAlign w:val="center"/>
          </w:tcPr>
          <w:p w14:paraId="48B7725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0.92</w:t>
            </w:r>
          </w:p>
        </w:tc>
        <w:tc>
          <w:tcPr>
            <w:tcW w:w="593" w:type="pct"/>
            <w:vAlign w:val="center"/>
          </w:tcPr>
          <w:p w14:paraId="40AAF95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CA3304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3BF669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0CE800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D132F1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40354D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1.86E-01</w:t>
            </w:r>
          </w:p>
        </w:tc>
        <w:tc>
          <w:tcPr>
            <w:tcW w:w="595" w:type="pct"/>
            <w:vAlign w:val="center"/>
          </w:tcPr>
          <w:p w14:paraId="5ED96A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55E9FA9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0.23</w:t>
            </w:r>
          </w:p>
        </w:tc>
        <w:tc>
          <w:tcPr>
            <w:tcW w:w="593" w:type="pct"/>
            <w:vAlign w:val="center"/>
          </w:tcPr>
          <w:p w14:paraId="0C3F8A2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C227DC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B805CFA">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67BB16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252447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91966F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1.49E-02</w:t>
            </w:r>
          </w:p>
        </w:tc>
        <w:tc>
          <w:tcPr>
            <w:tcW w:w="595" w:type="pct"/>
            <w:vAlign w:val="center"/>
          </w:tcPr>
          <w:p w14:paraId="3E8FF4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3A6023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02AEEF6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260F21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240532D">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8C3B6F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沿河四村</w:t>
            </w:r>
          </w:p>
        </w:tc>
        <w:tc>
          <w:tcPr>
            <w:tcW w:w="595" w:type="pct"/>
            <w:vAlign w:val="center"/>
          </w:tcPr>
          <w:p w14:paraId="274DD85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7072285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1.89E+00</w:t>
            </w:r>
          </w:p>
        </w:tc>
        <w:tc>
          <w:tcPr>
            <w:tcW w:w="595" w:type="pct"/>
            <w:vAlign w:val="center"/>
          </w:tcPr>
          <w:p w14:paraId="668244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24070419</w:t>
            </w:r>
          </w:p>
        </w:tc>
        <w:tc>
          <w:tcPr>
            <w:tcW w:w="595" w:type="pct"/>
            <w:vAlign w:val="center"/>
          </w:tcPr>
          <w:p w14:paraId="2E88998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0.95</w:t>
            </w:r>
          </w:p>
        </w:tc>
        <w:tc>
          <w:tcPr>
            <w:tcW w:w="593" w:type="pct"/>
            <w:vAlign w:val="center"/>
          </w:tcPr>
          <w:p w14:paraId="4976171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B90039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C357982">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A835FC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CFEDA6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80E156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1.10E-01</w:t>
            </w:r>
          </w:p>
        </w:tc>
        <w:tc>
          <w:tcPr>
            <w:tcW w:w="595" w:type="pct"/>
            <w:vAlign w:val="center"/>
          </w:tcPr>
          <w:p w14:paraId="2F573AA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241230</w:t>
            </w:r>
          </w:p>
        </w:tc>
        <w:tc>
          <w:tcPr>
            <w:tcW w:w="595" w:type="pct"/>
            <w:vAlign w:val="center"/>
          </w:tcPr>
          <w:p w14:paraId="4070E6C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0.14</w:t>
            </w:r>
          </w:p>
        </w:tc>
        <w:tc>
          <w:tcPr>
            <w:tcW w:w="593" w:type="pct"/>
            <w:vAlign w:val="center"/>
          </w:tcPr>
          <w:p w14:paraId="4652A4F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B2CA55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EE723A8">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44FAF7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00BFE8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72FD8F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9.07E-03</w:t>
            </w:r>
          </w:p>
        </w:tc>
        <w:tc>
          <w:tcPr>
            <w:tcW w:w="595" w:type="pct"/>
            <w:vAlign w:val="center"/>
          </w:tcPr>
          <w:p w14:paraId="41A3020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259183E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5A7E526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5D4A97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AD0E077">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A3FFC7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东山村</w:t>
            </w:r>
          </w:p>
        </w:tc>
        <w:tc>
          <w:tcPr>
            <w:tcW w:w="595" w:type="pct"/>
            <w:vAlign w:val="center"/>
          </w:tcPr>
          <w:p w14:paraId="03C6174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178174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1.83E+00</w:t>
            </w:r>
          </w:p>
        </w:tc>
        <w:tc>
          <w:tcPr>
            <w:tcW w:w="595" w:type="pct"/>
            <w:vAlign w:val="center"/>
          </w:tcPr>
          <w:p w14:paraId="5721A46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24070419</w:t>
            </w:r>
          </w:p>
        </w:tc>
        <w:tc>
          <w:tcPr>
            <w:tcW w:w="595" w:type="pct"/>
            <w:vAlign w:val="center"/>
          </w:tcPr>
          <w:p w14:paraId="40AD0AA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0.91</w:t>
            </w:r>
          </w:p>
        </w:tc>
        <w:tc>
          <w:tcPr>
            <w:tcW w:w="593" w:type="pct"/>
            <w:vAlign w:val="center"/>
          </w:tcPr>
          <w:p w14:paraId="497EF04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24C62A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A74F8C3">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4785132">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6CFA46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6E3214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9.02E-02</w:t>
            </w:r>
          </w:p>
        </w:tc>
        <w:tc>
          <w:tcPr>
            <w:tcW w:w="595" w:type="pct"/>
            <w:vAlign w:val="center"/>
          </w:tcPr>
          <w:p w14:paraId="628109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240704</w:t>
            </w:r>
          </w:p>
        </w:tc>
        <w:tc>
          <w:tcPr>
            <w:tcW w:w="595" w:type="pct"/>
            <w:vAlign w:val="center"/>
          </w:tcPr>
          <w:p w14:paraId="0B4B946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0.11</w:t>
            </w:r>
          </w:p>
        </w:tc>
        <w:tc>
          <w:tcPr>
            <w:tcW w:w="593" w:type="pct"/>
            <w:vAlign w:val="center"/>
          </w:tcPr>
          <w:p w14:paraId="6D89960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C3B5A7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770923A">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4A6AFD0">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9B371E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424FB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5.82E-03</w:t>
            </w:r>
          </w:p>
        </w:tc>
        <w:tc>
          <w:tcPr>
            <w:tcW w:w="595" w:type="pct"/>
            <w:vAlign w:val="center"/>
          </w:tcPr>
          <w:p w14:paraId="29D3A4F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76BA56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37B4C02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66E2E3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C09CAE9">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EBA446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南京师范大学第二附属初级中学</w:t>
            </w:r>
          </w:p>
        </w:tc>
        <w:tc>
          <w:tcPr>
            <w:tcW w:w="595" w:type="pct"/>
            <w:vAlign w:val="center"/>
          </w:tcPr>
          <w:p w14:paraId="6ADE214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6AF1A5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1.55E+00</w:t>
            </w:r>
          </w:p>
        </w:tc>
        <w:tc>
          <w:tcPr>
            <w:tcW w:w="595" w:type="pct"/>
            <w:vAlign w:val="center"/>
          </w:tcPr>
          <w:p w14:paraId="6692B0D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24021903</w:t>
            </w:r>
          </w:p>
        </w:tc>
        <w:tc>
          <w:tcPr>
            <w:tcW w:w="595" w:type="pct"/>
            <w:vAlign w:val="center"/>
          </w:tcPr>
          <w:p w14:paraId="2497AA4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0.77</w:t>
            </w:r>
          </w:p>
        </w:tc>
        <w:tc>
          <w:tcPr>
            <w:tcW w:w="593" w:type="pct"/>
            <w:vAlign w:val="center"/>
          </w:tcPr>
          <w:p w14:paraId="696D6F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F9A8FB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BEF4CF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667A166">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0A7BCF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E0933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9.58E-02</w:t>
            </w:r>
          </w:p>
        </w:tc>
        <w:tc>
          <w:tcPr>
            <w:tcW w:w="595" w:type="pct"/>
            <w:vAlign w:val="center"/>
          </w:tcPr>
          <w:p w14:paraId="6210A64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241230</w:t>
            </w:r>
          </w:p>
        </w:tc>
        <w:tc>
          <w:tcPr>
            <w:tcW w:w="595" w:type="pct"/>
            <w:vAlign w:val="center"/>
          </w:tcPr>
          <w:p w14:paraId="33C6D1B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0.12</w:t>
            </w:r>
          </w:p>
        </w:tc>
        <w:tc>
          <w:tcPr>
            <w:tcW w:w="593" w:type="pct"/>
            <w:vAlign w:val="center"/>
          </w:tcPr>
          <w:p w14:paraId="6D6966D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9582CC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787F1B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54FCC2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15888A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C7F52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7.35E-03</w:t>
            </w:r>
          </w:p>
        </w:tc>
        <w:tc>
          <w:tcPr>
            <w:tcW w:w="595" w:type="pct"/>
            <w:vAlign w:val="center"/>
          </w:tcPr>
          <w:p w14:paraId="3B83241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10C3A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3D35F08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E7304A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6BB8732">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33E510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浦东村</w:t>
            </w:r>
          </w:p>
        </w:tc>
        <w:tc>
          <w:tcPr>
            <w:tcW w:w="595" w:type="pct"/>
            <w:vAlign w:val="center"/>
          </w:tcPr>
          <w:p w14:paraId="08B70E1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71A3BFE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1.71E+00</w:t>
            </w:r>
          </w:p>
        </w:tc>
        <w:tc>
          <w:tcPr>
            <w:tcW w:w="595" w:type="pct"/>
            <w:vAlign w:val="center"/>
          </w:tcPr>
          <w:p w14:paraId="3205D8F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24070419</w:t>
            </w:r>
          </w:p>
        </w:tc>
        <w:tc>
          <w:tcPr>
            <w:tcW w:w="595" w:type="pct"/>
            <w:vAlign w:val="center"/>
          </w:tcPr>
          <w:p w14:paraId="2560BD5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0.85</w:t>
            </w:r>
          </w:p>
        </w:tc>
        <w:tc>
          <w:tcPr>
            <w:tcW w:w="593" w:type="pct"/>
            <w:vAlign w:val="center"/>
          </w:tcPr>
          <w:p w14:paraId="0B4B9A8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95779A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D875B6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CCB6B1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2D8534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FFFC9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1.09E-01</w:t>
            </w:r>
          </w:p>
        </w:tc>
        <w:tc>
          <w:tcPr>
            <w:tcW w:w="595" w:type="pct"/>
            <w:vAlign w:val="center"/>
          </w:tcPr>
          <w:p w14:paraId="52E7ACA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241230</w:t>
            </w:r>
          </w:p>
        </w:tc>
        <w:tc>
          <w:tcPr>
            <w:tcW w:w="595" w:type="pct"/>
            <w:vAlign w:val="center"/>
          </w:tcPr>
          <w:p w14:paraId="1CD6D71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0.14</w:t>
            </w:r>
          </w:p>
        </w:tc>
        <w:tc>
          <w:tcPr>
            <w:tcW w:w="593" w:type="pct"/>
            <w:vAlign w:val="center"/>
          </w:tcPr>
          <w:p w14:paraId="79053F3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0BD6A3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BE3A10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6A4CEA6">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B9898F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831DDD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9.18E-03</w:t>
            </w:r>
          </w:p>
        </w:tc>
        <w:tc>
          <w:tcPr>
            <w:tcW w:w="595" w:type="pct"/>
            <w:vAlign w:val="center"/>
          </w:tcPr>
          <w:p w14:paraId="0C18DA0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070EC4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7724257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C37886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DA0BE16">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AA9205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江苏华瑞技工学校</w:t>
            </w:r>
          </w:p>
        </w:tc>
        <w:tc>
          <w:tcPr>
            <w:tcW w:w="595" w:type="pct"/>
            <w:vAlign w:val="center"/>
          </w:tcPr>
          <w:p w14:paraId="254B8FD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ED9EED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2.10E+00</w:t>
            </w:r>
          </w:p>
        </w:tc>
        <w:tc>
          <w:tcPr>
            <w:tcW w:w="595" w:type="pct"/>
            <w:vAlign w:val="center"/>
          </w:tcPr>
          <w:p w14:paraId="69AC8F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24101408</w:t>
            </w:r>
          </w:p>
        </w:tc>
        <w:tc>
          <w:tcPr>
            <w:tcW w:w="595" w:type="pct"/>
            <w:vAlign w:val="center"/>
          </w:tcPr>
          <w:p w14:paraId="1C13132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1.05</w:t>
            </w:r>
          </w:p>
        </w:tc>
        <w:tc>
          <w:tcPr>
            <w:tcW w:w="593" w:type="pct"/>
            <w:vAlign w:val="center"/>
          </w:tcPr>
          <w:p w14:paraId="22D1F88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260F86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97927A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7F2B664">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54BDED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AAFAC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2.15E-01</w:t>
            </w:r>
          </w:p>
        </w:tc>
        <w:tc>
          <w:tcPr>
            <w:tcW w:w="595" w:type="pct"/>
            <w:vAlign w:val="center"/>
          </w:tcPr>
          <w:p w14:paraId="706C1EC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7EE64E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0.27</w:t>
            </w:r>
          </w:p>
        </w:tc>
        <w:tc>
          <w:tcPr>
            <w:tcW w:w="593" w:type="pct"/>
            <w:vAlign w:val="center"/>
          </w:tcPr>
          <w:p w14:paraId="64642EB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D4E30E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D272E3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323B11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B4DAE6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6E28603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1.97E-02</w:t>
            </w:r>
          </w:p>
        </w:tc>
        <w:tc>
          <w:tcPr>
            <w:tcW w:w="595" w:type="pct"/>
            <w:vAlign w:val="center"/>
          </w:tcPr>
          <w:p w14:paraId="1E00CE4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1FF5D2E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34A8DDB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F39C7D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BB73169">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DEF700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怡华香缇丽舍</w:t>
            </w:r>
          </w:p>
        </w:tc>
        <w:tc>
          <w:tcPr>
            <w:tcW w:w="595" w:type="pct"/>
            <w:vAlign w:val="center"/>
          </w:tcPr>
          <w:p w14:paraId="75A958B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7CBD49B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1.67E+00</w:t>
            </w:r>
          </w:p>
        </w:tc>
        <w:tc>
          <w:tcPr>
            <w:tcW w:w="595" w:type="pct"/>
            <w:vAlign w:val="center"/>
          </w:tcPr>
          <w:p w14:paraId="04C18DE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24021903</w:t>
            </w:r>
          </w:p>
        </w:tc>
        <w:tc>
          <w:tcPr>
            <w:tcW w:w="595" w:type="pct"/>
            <w:vAlign w:val="center"/>
          </w:tcPr>
          <w:p w14:paraId="106CC49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0.84</w:t>
            </w:r>
          </w:p>
        </w:tc>
        <w:tc>
          <w:tcPr>
            <w:tcW w:w="593" w:type="pct"/>
            <w:vAlign w:val="center"/>
          </w:tcPr>
          <w:p w14:paraId="37BE6BC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1610D0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6B3C046">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8E3F002">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B7B478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373045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1.81E-01</w:t>
            </w:r>
          </w:p>
        </w:tc>
        <w:tc>
          <w:tcPr>
            <w:tcW w:w="595" w:type="pct"/>
            <w:vAlign w:val="center"/>
          </w:tcPr>
          <w:p w14:paraId="4E7A6D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49CF3BA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0.23</w:t>
            </w:r>
          </w:p>
        </w:tc>
        <w:tc>
          <w:tcPr>
            <w:tcW w:w="593" w:type="pct"/>
            <w:vAlign w:val="center"/>
          </w:tcPr>
          <w:p w14:paraId="2E3138E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4E7A70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33E6D5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CF640C2">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E1F205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B2805C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1.51E-02</w:t>
            </w:r>
          </w:p>
        </w:tc>
        <w:tc>
          <w:tcPr>
            <w:tcW w:w="595" w:type="pct"/>
            <w:vAlign w:val="center"/>
          </w:tcPr>
          <w:p w14:paraId="6972F6F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A7940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18B578C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1CF12D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5FFF350">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726254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南京师大第二附属高中</w:t>
            </w:r>
          </w:p>
        </w:tc>
        <w:tc>
          <w:tcPr>
            <w:tcW w:w="595" w:type="pct"/>
            <w:vAlign w:val="center"/>
          </w:tcPr>
          <w:p w14:paraId="5D6FABE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20231B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2.17E+00</w:t>
            </w:r>
          </w:p>
        </w:tc>
        <w:tc>
          <w:tcPr>
            <w:tcW w:w="595" w:type="pct"/>
            <w:vAlign w:val="center"/>
          </w:tcPr>
          <w:p w14:paraId="7DE3FC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24101408</w:t>
            </w:r>
          </w:p>
        </w:tc>
        <w:tc>
          <w:tcPr>
            <w:tcW w:w="595" w:type="pct"/>
            <w:vAlign w:val="center"/>
          </w:tcPr>
          <w:p w14:paraId="2E6D1B7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1.08</w:t>
            </w:r>
          </w:p>
        </w:tc>
        <w:tc>
          <w:tcPr>
            <w:tcW w:w="593" w:type="pct"/>
            <w:vAlign w:val="center"/>
          </w:tcPr>
          <w:p w14:paraId="2AC2E4C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6075EC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01186B6">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B69C31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36E346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5DE29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1.93E-01</w:t>
            </w:r>
          </w:p>
        </w:tc>
        <w:tc>
          <w:tcPr>
            <w:tcW w:w="595" w:type="pct"/>
            <w:vAlign w:val="center"/>
          </w:tcPr>
          <w:p w14:paraId="56DB3BF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240505</w:t>
            </w:r>
          </w:p>
        </w:tc>
        <w:tc>
          <w:tcPr>
            <w:tcW w:w="595" w:type="pct"/>
            <w:vAlign w:val="center"/>
          </w:tcPr>
          <w:p w14:paraId="33990A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0.24</w:t>
            </w:r>
          </w:p>
        </w:tc>
        <w:tc>
          <w:tcPr>
            <w:tcW w:w="593" w:type="pct"/>
            <w:vAlign w:val="center"/>
          </w:tcPr>
          <w:p w14:paraId="1129A76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A68AD2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3CBBBA7">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9EADAD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1D98C5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1EAE9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1.44E-02</w:t>
            </w:r>
          </w:p>
        </w:tc>
        <w:tc>
          <w:tcPr>
            <w:tcW w:w="595" w:type="pct"/>
            <w:vAlign w:val="center"/>
          </w:tcPr>
          <w:p w14:paraId="5C0A27C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CA40EA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0CD1DF1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9E6695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CC7A0A9">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16B580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仪征市人医西医院</w:t>
            </w:r>
          </w:p>
        </w:tc>
        <w:tc>
          <w:tcPr>
            <w:tcW w:w="595" w:type="pct"/>
            <w:vAlign w:val="center"/>
          </w:tcPr>
          <w:p w14:paraId="2E1CB5D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1E790D3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2.37E+00</w:t>
            </w:r>
          </w:p>
        </w:tc>
        <w:tc>
          <w:tcPr>
            <w:tcW w:w="595" w:type="pct"/>
            <w:vAlign w:val="center"/>
          </w:tcPr>
          <w:p w14:paraId="24FDBA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24101408</w:t>
            </w:r>
          </w:p>
        </w:tc>
        <w:tc>
          <w:tcPr>
            <w:tcW w:w="595" w:type="pct"/>
            <w:vAlign w:val="center"/>
          </w:tcPr>
          <w:p w14:paraId="34FAA5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1.18</w:t>
            </w:r>
          </w:p>
        </w:tc>
        <w:tc>
          <w:tcPr>
            <w:tcW w:w="593" w:type="pct"/>
            <w:vAlign w:val="center"/>
          </w:tcPr>
          <w:p w14:paraId="0EB8281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C76AC7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7644C42">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DCE3A0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B95AF6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877FD5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2.09E-01</w:t>
            </w:r>
          </w:p>
        </w:tc>
        <w:tc>
          <w:tcPr>
            <w:tcW w:w="595" w:type="pct"/>
            <w:vAlign w:val="center"/>
          </w:tcPr>
          <w:p w14:paraId="6E3E6EC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240505</w:t>
            </w:r>
          </w:p>
        </w:tc>
        <w:tc>
          <w:tcPr>
            <w:tcW w:w="595" w:type="pct"/>
            <w:vAlign w:val="center"/>
          </w:tcPr>
          <w:p w14:paraId="6C2CE4B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0.26</w:t>
            </w:r>
          </w:p>
        </w:tc>
        <w:tc>
          <w:tcPr>
            <w:tcW w:w="593" w:type="pct"/>
            <w:vAlign w:val="center"/>
          </w:tcPr>
          <w:p w14:paraId="1150310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D1B4FF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FC25A6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E12AB62">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D45AE9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5477E1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1.60E-02</w:t>
            </w:r>
          </w:p>
        </w:tc>
        <w:tc>
          <w:tcPr>
            <w:tcW w:w="595" w:type="pct"/>
            <w:vAlign w:val="center"/>
          </w:tcPr>
          <w:p w14:paraId="62BE25A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3B67E6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7B1D463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C5BB4D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BD6D7F3">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C27415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小彭庄</w:t>
            </w:r>
          </w:p>
        </w:tc>
        <w:tc>
          <w:tcPr>
            <w:tcW w:w="595" w:type="pct"/>
            <w:vAlign w:val="center"/>
          </w:tcPr>
          <w:p w14:paraId="1903A6E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C272A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1.74E+00</w:t>
            </w:r>
          </w:p>
        </w:tc>
        <w:tc>
          <w:tcPr>
            <w:tcW w:w="595" w:type="pct"/>
            <w:vAlign w:val="center"/>
          </w:tcPr>
          <w:p w14:paraId="45A326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24102308</w:t>
            </w:r>
          </w:p>
        </w:tc>
        <w:tc>
          <w:tcPr>
            <w:tcW w:w="595" w:type="pct"/>
            <w:vAlign w:val="center"/>
          </w:tcPr>
          <w:p w14:paraId="1F100A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0.87</w:t>
            </w:r>
          </w:p>
        </w:tc>
        <w:tc>
          <w:tcPr>
            <w:tcW w:w="593" w:type="pct"/>
            <w:vAlign w:val="center"/>
          </w:tcPr>
          <w:p w14:paraId="457749E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033C73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536126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66C888D">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CBF7D9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941C0C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1.92E-01</w:t>
            </w:r>
          </w:p>
        </w:tc>
        <w:tc>
          <w:tcPr>
            <w:tcW w:w="595" w:type="pct"/>
            <w:vAlign w:val="center"/>
          </w:tcPr>
          <w:p w14:paraId="0A8D719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240120</w:t>
            </w:r>
          </w:p>
        </w:tc>
        <w:tc>
          <w:tcPr>
            <w:tcW w:w="595" w:type="pct"/>
            <w:vAlign w:val="center"/>
          </w:tcPr>
          <w:p w14:paraId="6F4BFC9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0.24</w:t>
            </w:r>
          </w:p>
        </w:tc>
        <w:tc>
          <w:tcPr>
            <w:tcW w:w="593" w:type="pct"/>
            <w:vAlign w:val="center"/>
          </w:tcPr>
          <w:p w14:paraId="5125BF9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DD15F4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D6E6E22">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083F06F">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0ABA34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3A2885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1.08E-02</w:t>
            </w:r>
          </w:p>
        </w:tc>
        <w:tc>
          <w:tcPr>
            <w:tcW w:w="595" w:type="pct"/>
            <w:vAlign w:val="center"/>
          </w:tcPr>
          <w:p w14:paraId="1D5482D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E2D2BC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35F4724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DCC4C8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44194FD">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2FD988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迎江西村</w:t>
            </w:r>
          </w:p>
        </w:tc>
        <w:tc>
          <w:tcPr>
            <w:tcW w:w="595" w:type="pct"/>
            <w:vAlign w:val="center"/>
          </w:tcPr>
          <w:p w14:paraId="15D185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21F98A2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1.73E+00</w:t>
            </w:r>
          </w:p>
        </w:tc>
        <w:tc>
          <w:tcPr>
            <w:tcW w:w="595" w:type="pct"/>
            <w:vAlign w:val="center"/>
          </w:tcPr>
          <w:p w14:paraId="7D350FC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24101408</w:t>
            </w:r>
          </w:p>
        </w:tc>
        <w:tc>
          <w:tcPr>
            <w:tcW w:w="595" w:type="pct"/>
            <w:vAlign w:val="center"/>
          </w:tcPr>
          <w:p w14:paraId="77AAD51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0.86</w:t>
            </w:r>
          </w:p>
        </w:tc>
        <w:tc>
          <w:tcPr>
            <w:tcW w:w="593" w:type="pct"/>
            <w:vAlign w:val="center"/>
          </w:tcPr>
          <w:p w14:paraId="6FBE2CD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2C1F31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1A128C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EA5D0E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A4CF94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602EE5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1.52E-01</w:t>
            </w:r>
          </w:p>
        </w:tc>
        <w:tc>
          <w:tcPr>
            <w:tcW w:w="595" w:type="pct"/>
            <w:vAlign w:val="center"/>
          </w:tcPr>
          <w:p w14:paraId="197E03C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241126</w:t>
            </w:r>
          </w:p>
        </w:tc>
        <w:tc>
          <w:tcPr>
            <w:tcW w:w="595" w:type="pct"/>
            <w:vAlign w:val="center"/>
          </w:tcPr>
          <w:p w14:paraId="1264AFE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0.19</w:t>
            </w:r>
          </w:p>
        </w:tc>
        <w:tc>
          <w:tcPr>
            <w:tcW w:w="593" w:type="pct"/>
            <w:vAlign w:val="center"/>
          </w:tcPr>
          <w:p w14:paraId="3BBD285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5CA453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5969C02">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DEBC17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86A73D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6EA9E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9.53E-03</w:t>
            </w:r>
          </w:p>
        </w:tc>
        <w:tc>
          <w:tcPr>
            <w:tcW w:w="595" w:type="pct"/>
            <w:vAlign w:val="center"/>
          </w:tcPr>
          <w:p w14:paraId="31D5323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AF3BDF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53CACA9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6F8B52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BCD2FD5">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69B0DFB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南京师大第二附属高级中学</w:t>
            </w:r>
          </w:p>
        </w:tc>
        <w:tc>
          <w:tcPr>
            <w:tcW w:w="595" w:type="pct"/>
            <w:vAlign w:val="center"/>
          </w:tcPr>
          <w:p w14:paraId="4183211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E9905E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1.70E+00</w:t>
            </w:r>
          </w:p>
        </w:tc>
        <w:tc>
          <w:tcPr>
            <w:tcW w:w="595" w:type="pct"/>
            <w:vAlign w:val="center"/>
          </w:tcPr>
          <w:p w14:paraId="2F8488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24010909</w:t>
            </w:r>
          </w:p>
        </w:tc>
        <w:tc>
          <w:tcPr>
            <w:tcW w:w="595" w:type="pct"/>
            <w:vAlign w:val="center"/>
          </w:tcPr>
          <w:p w14:paraId="0A877D5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0.85</w:t>
            </w:r>
          </w:p>
        </w:tc>
        <w:tc>
          <w:tcPr>
            <w:tcW w:w="593" w:type="pct"/>
            <w:vAlign w:val="center"/>
          </w:tcPr>
          <w:p w14:paraId="0ADF637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779593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E4ABE4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473C36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81D07A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CBAC64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1.38E-01</w:t>
            </w:r>
          </w:p>
        </w:tc>
        <w:tc>
          <w:tcPr>
            <w:tcW w:w="595" w:type="pct"/>
            <w:vAlign w:val="center"/>
          </w:tcPr>
          <w:p w14:paraId="3455E91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240505</w:t>
            </w:r>
          </w:p>
        </w:tc>
        <w:tc>
          <w:tcPr>
            <w:tcW w:w="595" w:type="pct"/>
            <w:vAlign w:val="center"/>
          </w:tcPr>
          <w:p w14:paraId="5EDADF0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0.17</w:t>
            </w:r>
          </w:p>
        </w:tc>
        <w:tc>
          <w:tcPr>
            <w:tcW w:w="593" w:type="pct"/>
            <w:vAlign w:val="center"/>
          </w:tcPr>
          <w:p w14:paraId="0DAB160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EA7450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55FABA9">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2491370">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87B8D8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6F02AD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9.35E-03</w:t>
            </w:r>
          </w:p>
        </w:tc>
        <w:tc>
          <w:tcPr>
            <w:tcW w:w="595" w:type="pct"/>
            <w:vAlign w:val="center"/>
          </w:tcPr>
          <w:p w14:paraId="46A91F1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119FD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3D317D7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76CAE7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20FEE9D">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841EB6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区域最大落地浓度</w:t>
            </w:r>
          </w:p>
        </w:tc>
        <w:tc>
          <w:tcPr>
            <w:tcW w:w="595" w:type="pct"/>
            <w:vAlign w:val="center"/>
          </w:tcPr>
          <w:p w14:paraId="33F0BD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5A6F8C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4.00E+00</w:t>
            </w:r>
          </w:p>
        </w:tc>
        <w:tc>
          <w:tcPr>
            <w:tcW w:w="595" w:type="pct"/>
            <w:vAlign w:val="center"/>
          </w:tcPr>
          <w:p w14:paraId="61A345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24010509</w:t>
            </w:r>
          </w:p>
        </w:tc>
        <w:tc>
          <w:tcPr>
            <w:tcW w:w="595" w:type="pct"/>
            <w:vAlign w:val="center"/>
          </w:tcPr>
          <w:p w14:paraId="4FAF5EA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w:t>
            </w:r>
          </w:p>
        </w:tc>
        <w:tc>
          <w:tcPr>
            <w:tcW w:w="593" w:type="pct"/>
            <w:vAlign w:val="center"/>
          </w:tcPr>
          <w:p w14:paraId="15CFFEB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735B91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F6D02B6">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40DDBE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2BA1A5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890506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1.33E+00</w:t>
            </w:r>
          </w:p>
        </w:tc>
        <w:tc>
          <w:tcPr>
            <w:tcW w:w="595" w:type="pct"/>
            <w:vAlign w:val="center"/>
          </w:tcPr>
          <w:p w14:paraId="53690A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240917</w:t>
            </w:r>
          </w:p>
        </w:tc>
        <w:tc>
          <w:tcPr>
            <w:tcW w:w="595" w:type="pct"/>
            <w:vAlign w:val="center"/>
          </w:tcPr>
          <w:p w14:paraId="7FCAB2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1.66</w:t>
            </w:r>
          </w:p>
        </w:tc>
        <w:tc>
          <w:tcPr>
            <w:tcW w:w="593" w:type="pct"/>
            <w:vAlign w:val="center"/>
          </w:tcPr>
          <w:p w14:paraId="1E2D342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542CA9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30B99A6">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F1268C6">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04A23F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752586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1.74E-01</w:t>
            </w:r>
          </w:p>
        </w:tc>
        <w:tc>
          <w:tcPr>
            <w:tcW w:w="595" w:type="pct"/>
            <w:vAlign w:val="center"/>
          </w:tcPr>
          <w:p w14:paraId="0D163E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296AD7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0.43</w:t>
            </w:r>
          </w:p>
        </w:tc>
        <w:tc>
          <w:tcPr>
            <w:tcW w:w="593" w:type="pct"/>
            <w:vAlign w:val="center"/>
          </w:tcPr>
          <w:p w14:paraId="02D29FA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D1407E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restart"/>
            <w:vAlign w:val="center"/>
          </w:tcPr>
          <w:p w14:paraId="4E62DA4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PM</w:t>
            </w:r>
            <w:r>
              <w:rPr>
                <w:rFonts w:cs="Times New Roman"/>
                <w:color w:val="000000"/>
                <w:kern w:val="0"/>
                <w:sz w:val="21"/>
                <w:szCs w:val="21"/>
                <w:vertAlign w:val="subscript"/>
              </w:rPr>
              <w:t>10</w:t>
            </w:r>
          </w:p>
        </w:tc>
        <w:tc>
          <w:tcPr>
            <w:tcW w:w="1432" w:type="pct"/>
            <w:vMerge w:val="restart"/>
            <w:vAlign w:val="center"/>
          </w:tcPr>
          <w:p w14:paraId="415D857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车庄</w:t>
            </w:r>
          </w:p>
        </w:tc>
        <w:tc>
          <w:tcPr>
            <w:tcW w:w="595" w:type="pct"/>
            <w:vAlign w:val="center"/>
          </w:tcPr>
          <w:p w14:paraId="3BD67A6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E23910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1.14E-01</w:t>
            </w:r>
          </w:p>
        </w:tc>
        <w:tc>
          <w:tcPr>
            <w:tcW w:w="595" w:type="pct"/>
            <w:vAlign w:val="center"/>
          </w:tcPr>
          <w:p w14:paraId="257F5C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240723</w:t>
            </w:r>
          </w:p>
        </w:tc>
        <w:tc>
          <w:tcPr>
            <w:tcW w:w="595" w:type="pct"/>
            <w:vAlign w:val="center"/>
          </w:tcPr>
          <w:p w14:paraId="220AE71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0.08</w:t>
            </w:r>
          </w:p>
        </w:tc>
        <w:tc>
          <w:tcPr>
            <w:tcW w:w="593" w:type="pct"/>
            <w:vAlign w:val="center"/>
          </w:tcPr>
          <w:p w14:paraId="174F6CF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9603C6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47F663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681CC50">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C87DB9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30061C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1.02E-02</w:t>
            </w:r>
          </w:p>
        </w:tc>
        <w:tc>
          <w:tcPr>
            <w:tcW w:w="595" w:type="pct"/>
            <w:vAlign w:val="center"/>
          </w:tcPr>
          <w:p w14:paraId="00B52B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149030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2906EA8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114B8E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BFACCF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6F96998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佐安庄</w:t>
            </w:r>
          </w:p>
        </w:tc>
        <w:tc>
          <w:tcPr>
            <w:tcW w:w="595" w:type="pct"/>
            <w:vAlign w:val="center"/>
          </w:tcPr>
          <w:p w14:paraId="7F8D339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701672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5.81E-02</w:t>
            </w:r>
          </w:p>
        </w:tc>
        <w:tc>
          <w:tcPr>
            <w:tcW w:w="595" w:type="pct"/>
            <w:vAlign w:val="center"/>
          </w:tcPr>
          <w:p w14:paraId="3BDEEC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240212</w:t>
            </w:r>
          </w:p>
        </w:tc>
        <w:tc>
          <w:tcPr>
            <w:tcW w:w="595" w:type="pct"/>
            <w:vAlign w:val="center"/>
          </w:tcPr>
          <w:p w14:paraId="721C3B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4021F08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FF6777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306D55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833D0B5">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6DAA8F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D91C7D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3.97E-03</w:t>
            </w:r>
          </w:p>
        </w:tc>
        <w:tc>
          <w:tcPr>
            <w:tcW w:w="595" w:type="pct"/>
            <w:vAlign w:val="center"/>
          </w:tcPr>
          <w:p w14:paraId="1CACDD3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2EAFA4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233A55B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0476D6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D51D5FC">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78B28D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曹巷</w:t>
            </w:r>
          </w:p>
        </w:tc>
        <w:tc>
          <w:tcPr>
            <w:tcW w:w="595" w:type="pct"/>
            <w:vAlign w:val="center"/>
          </w:tcPr>
          <w:p w14:paraId="40ABC47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89CA75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5.11E-02</w:t>
            </w:r>
          </w:p>
        </w:tc>
        <w:tc>
          <w:tcPr>
            <w:tcW w:w="595" w:type="pct"/>
            <w:vAlign w:val="center"/>
          </w:tcPr>
          <w:p w14:paraId="4CCD024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240701</w:t>
            </w:r>
          </w:p>
        </w:tc>
        <w:tc>
          <w:tcPr>
            <w:tcW w:w="595" w:type="pct"/>
            <w:vAlign w:val="center"/>
          </w:tcPr>
          <w:p w14:paraId="6FDD752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1DE4095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0673A1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F3BF81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AAA03C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760506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4F82D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2.96E-03</w:t>
            </w:r>
          </w:p>
        </w:tc>
        <w:tc>
          <w:tcPr>
            <w:tcW w:w="595" w:type="pct"/>
            <w:vAlign w:val="center"/>
          </w:tcPr>
          <w:p w14:paraId="0FEC907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16F29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20971E0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E21023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32DA537">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3928315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后徐庄</w:t>
            </w:r>
          </w:p>
        </w:tc>
        <w:tc>
          <w:tcPr>
            <w:tcW w:w="595" w:type="pct"/>
            <w:vAlign w:val="center"/>
          </w:tcPr>
          <w:p w14:paraId="55FA4BF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E424A9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1.10E-01</w:t>
            </w:r>
          </w:p>
        </w:tc>
        <w:tc>
          <w:tcPr>
            <w:tcW w:w="595" w:type="pct"/>
            <w:vAlign w:val="center"/>
          </w:tcPr>
          <w:p w14:paraId="5034F56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240720</w:t>
            </w:r>
          </w:p>
        </w:tc>
        <w:tc>
          <w:tcPr>
            <w:tcW w:w="595" w:type="pct"/>
            <w:vAlign w:val="center"/>
          </w:tcPr>
          <w:p w14:paraId="1AB722D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0.07</w:t>
            </w:r>
          </w:p>
        </w:tc>
        <w:tc>
          <w:tcPr>
            <w:tcW w:w="593" w:type="pct"/>
            <w:vAlign w:val="center"/>
          </w:tcPr>
          <w:p w14:paraId="7EC09BA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0529B7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35E745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9A0D85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A991D3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F0267A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7.93E-03</w:t>
            </w:r>
          </w:p>
        </w:tc>
        <w:tc>
          <w:tcPr>
            <w:tcW w:w="595" w:type="pct"/>
            <w:vAlign w:val="center"/>
          </w:tcPr>
          <w:p w14:paraId="1A4F2C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A7041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6F8444D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4E46A5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C23F615">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AA45E2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瑞元新村</w:t>
            </w:r>
          </w:p>
        </w:tc>
        <w:tc>
          <w:tcPr>
            <w:tcW w:w="595" w:type="pct"/>
            <w:vAlign w:val="center"/>
          </w:tcPr>
          <w:p w14:paraId="1EBC751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EE5411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9.22E-02</w:t>
            </w:r>
          </w:p>
        </w:tc>
        <w:tc>
          <w:tcPr>
            <w:tcW w:w="595" w:type="pct"/>
            <w:vAlign w:val="center"/>
          </w:tcPr>
          <w:p w14:paraId="7BFFA0C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240127</w:t>
            </w:r>
          </w:p>
        </w:tc>
        <w:tc>
          <w:tcPr>
            <w:tcW w:w="595" w:type="pct"/>
            <w:vAlign w:val="center"/>
          </w:tcPr>
          <w:p w14:paraId="18C777F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3752F74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FEBB04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9D0F48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042E112">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0C1688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6D4AA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7.81E-03</w:t>
            </w:r>
          </w:p>
        </w:tc>
        <w:tc>
          <w:tcPr>
            <w:tcW w:w="595" w:type="pct"/>
            <w:vAlign w:val="center"/>
          </w:tcPr>
          <w:p w14:paraId="4791B9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C8330B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0FF1879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44436B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FD585E1">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D7DE18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胥浦中心小学</w:t>
            </w:r>
          </w:p>
        </w:tc>
        <w:tc>
          <w:tcPr>
            <w:tcW w:w="595" w:type="pct"/>
            <w:vAlign w:val="center"/>
          </w:tcPr>
          <w:p w14:paraId="7141DB3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0684EC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1.08E-01</w:t>
            </w:r>
          </w:p>
        </w:tc>
        <w:tc>
          <w:tcPr>
            <w:tcW w:w="595" w:type="pct"/>
            <w:vAlign w:val="center"/>
          </w:tcPr>
          <w:p w14:paraId="3475E5B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240706</w:t>
            </w:r>
          </w:p>
        </w:tc>
        <w:tc>
          <w:tcPr>
            <w:tcW w:w="595" w:type="pct"/>
            <w:vAlign w:val="center"/>
          </w:tcPr>
          <w:p w14:paraId="29FAEE3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0.07</w:t>
            </w:r>
          </w:p>
        </w:tc>
        <w:tc>
          <w:tcPr>
            <w:tcW w:w="593" w:type="pct"/>
            <w:vAlign w:val="center"/>
          </w:tcPr>
          <w:p w14:paraId="1A92293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11CD94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7F4D1F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628D55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78C486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BC1CE2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8.27E-03</w:t>
            </w:r>
          </w:p>
        </w:tc>
        <w:tc>
          <w:tcPr>
            <w:tcW w:w="595" w:type="pct"/>
            <w:vAlign w:val="center"/>
          </w:tcPr>
          <w:p w14:paraId="250DFC3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2490B7B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5EE4F87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C8B479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AC84FC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1A9A77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胥浦家园</w:t>
            </w:r>
          </w:p>
        </w:tc>
        <w:tc>
          <w:tcPr>
            <w:tcW w:w="595" w:type="pct"/>
            <w:vAlign w:val="center"/>
          </w:tcPr>
          <w:p w14:paraId="3489503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2D7811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8.32E-02</w:t>
            </w:r>
          </w:p>
        </w:tc>
        <w:tc>
          <w:tcPr>
            <w:tcW w:w="595" w:type="pct"/>
            <w:vAlign w:val="center"/>
          </w:tcPr>
          <w:p w14:paraId="707EFAE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240720</w:t>
            </w:r>
          </w:p>
        </w:tc>
        <w:tc>
          <w:tcPr>
            <w:tcW w:w="595" w:type="pct"/>
            <w:vAlign w:val="center"/>
          </w:tcPr>
          <w:p w14:paraId="526D7E8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4D9C343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2E93BD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6474FF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8D483C9">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BD09EE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D6D829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6.13E-03</w:t>
            </w:r>
          </w:p>
        </w:tc>
        <w:tc>
          <w:tcPr>
            <w:tcW w:w="595" w:type="pct"/>
            <w:vAlign w:val="center"/>
          </w:tcPr>
          <w:p w14:paraId="4D3810A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AE2E3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6D445E7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632A13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8AAB3D9">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7C283F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高桥</w:t>
            </w:r>
          </w:p>
        </w:tc>
        <w:tc>
          <w:tcPr>
            <w:tcW w:w="595" w:type="pct"/>
            <w:vAlign w:val="center"/>
          </w:tcPr>
          <w:p w14:paraId="0C4C94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0FC589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8.75E-02</w:t>
            </w:r>
          </w:p>
        </w:tc>
        <w:tc>
          <w:tcPr>
            <w:tcW w:w="595" w:type="pct"/>
            <w:vAlign w:val="center"/>
          </w:tcPr>
          <w:p w14:paraId="1BE093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240722</w:t>
            </w:r>
          </w:p>
        </w:tc>
        <w:tc>
          <w:tcPr>
            <w:tcW w:w="595" w:type="pct"/>
            <w:vAlign w:val="center"/>
          </w:tcPr>
          <w:p w14:paraId="1191B5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1DEBB2A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157506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F608DC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62D005D">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773B22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C87194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6.52E-03</w:t>
            </w:r>
          </w:p>
        </w:tc>
        <w:tc>
          <w:tcPr>
            <w:tcW w:w="595" w:type="pct"/>
            <w:vAlign w:val="center"/>
          </w:tcPr>
          <w:p w14:paraId="65E183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17871C4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3553F7D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18144D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DB4C887">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B7DAA9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张营</w:t>
            </w:r>
          </w:p>
        </w:tc>
        <w:tc>
          <w:tcPr>
            <w:tcW w:w="595" w:type="pct"/>
            <w:vAlign w:val="center"/>
          </w:tcPr>
          <w:p w14:paraId="7F069B5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B81C6F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7.16E-02</w:t>
            </w:r>
          </w:p>
        </w:tc>
        <w:tc>
          <w:tcPr>
            <w:tcW w:w="595" w:type="pct"/>
            <w:vAlign w:val="center"/>
          </w:tcPr>
          <w:p w14:paraId="7CBC0A9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241201</w:t>
            </w:r>
          </w:p>
        </w:tc>
        <w:tc>
          <w:tcPr>
            <w:tcW w:w="595" w:type="pct"/>
            <w:vAlign w:val="center"/>
          </w:tcPr>
          <w:p w14:paraId="54F00B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17E46EF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BABFE6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73A701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7EA7AC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9759B2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FCF20F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4.53E-03</w:t>
            </w:r>
          </w:p>
        </w:tc>
        <w:tc>
          <w:tcPr>
            <w:tcW w:w="595" w:type="pct"/>
            <w:vAlign w:val="center"/>
          </w:tcPr>
          <w:p w14:paraId="28302A6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AD76B4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153ACBE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2C5994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04ABD4E">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E4D530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钱家大庄</w:t>
            </w:r>
          </w:p>
        </w:tc>
        <w:tc>
          <w:tcPr>
            <w:tcW w:w="595" w:type="pct"/>
            <w:vAlign w:val="center"/>
          </w:tcPr>
          <w:p w14:paraId="6776C00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1B2BFB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8.75E-02</w:t>
            </w:r>
          </w:p>
        </w:tc>
        <w:tc>
          <w:tcPr>
            <w:tcW w:w="595" w:type="pct"/>
            <w:vAlign w:val="center"/>
          </w:tcPr>
          <w:p w14:paraId="517289A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240127</w:t>
            </w:r>
          </w:p>
        </w:tc>
        <w:tc>
          <w:tcPr>
            <w:tcW w:w="595" w:type="pct"/>
            <w:vAlign w:val="center"/>
          </w:tcPr>
          <w:p w14:paraId="3217BD4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53C474E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835CA1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196576A">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FA46BCD">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1C87FB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3D7C2E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6.59E-03</w:t>
            </w:r>
          </w:p>
        </w:tc>
        <w:tc>
          <w:tcPr>
            <w:tcW w:w="595" w:type="pct"/>
            <w:vAlign w:val="center"/>
          </w:tcPr>
          <w:p w14:paraId="475CFFB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5CA19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453187D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49E9F6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29736B6">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E1ADA3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农哥村</w:t>
            </w:r>
          </w:p>
        </w:tc>
        <w:tc>
          <w:tcPr>
            <w:tcW w:w="595" w:type="pct"/>
            <w:vAlign w:val="center"/>
          </w:tcPr>
          <w:p w14:paraId="4731E0E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F8E840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1.13E-01</w:t>
            </w:r>
          </w:p>
        </w:tc>
        <w:tc>
          <w:tcPr>
            <w:tcW w:w="595" w:type="pct"/>
            <w:vAlign w:val="center"/>
          </w:tcPr>
          <w:p w14:paraId="796B75D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240224</w:t>
            </w:r>
          </w:p>
        </w:tc>
        <w:tc>
          <w:tcPr>
            <w:tcW w:w="595" w:type="pct"/>
            <w:vAlign w:val="center"/>
          </w:tcPr>
          <w:p w14:paraId="2A9420D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0.08</w:t>
            </w:r>
          </w:p>
        </w:tc>
        <w:tc>
          <w:tcPr>
            <w:tcW w:w="593" w:type="pct"/>
            <w:vAlign w:val="center"/>
          </w:tcPr>
          <w:p w14:paraId="0FBC448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723CC0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456058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31E5D4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EEDAC8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F00D6A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1.15E-02</w:t>
            </w:r>
          </w:p>
        </w:tc>
        <w:tc>
          <w:tcPr>
            <w:tcW w:w="595" w:type="pct"/>
            <w:vAlign w:val="center"/>
          </w:tcPr>
          <w:p w14:paraId="5E37278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4F4005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1FBE007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F8E2F5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3575F12">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9E6FB4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沙洲村</w:t>
            </w:r>
          </w:p>
        </w:tc>
        <w:tc>
          <w:tcPr>
            <w:tcW w:w="595" w:type="pct"/>
            <w:vAlign w:val="center"/>
          </w:tcPr>
          <w:p w14:paraId="4D43709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F42625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1.39E-01</w:t>
            </w:r>
          </w:p>
        </w:tc>
        <w:tc>
          <w:tcPr>
            <w:tcW w:w="595" w:type="pct"/>
            <w:vAlign w:val="center"/>
          </w:tcPr>
          <w:p w14:paraId="20C35A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240120</w:t>
            </w:r>
          </w:p>
        </w:tc>
        <w:tc>
          <w:tcPr>
            <w:tcW w:w="595" w:type="pct"/>
            <w:vAlign w:val="center"/>
          </w:tcPr>
          <w:p w14:paraId="01666D0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0.09</w:t>
            </w:r>
          </w:p>
        </w:tc>
        <w:tc>
          <w:tcPr>
            <w:tcW w:w="593" w:type="pct"/>
            <w:vAlign w:val="center"/>
          </w:tcPr>
          <w:p w14:paraId="517062E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C3047A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CBA636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58582D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DF8A8E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7746E0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8.12E-03</w:t>
            </w:r>
          </w:p>
        </w:tc>
        <w:tc>
          <w:tcPr>
            <w:tcW w:w="595" w:type="pct"/>
            <w:vAlign w:val="center"/>
          </w:tcPr>
          <w:p w14:paraId="08ACC5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72D0E1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46830A5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6AEBBC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338C2C7">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3953D9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下周</w:t>
            </w:r>
          </w:p>
        </w:tc>
        <w:tc>
          <w:tcPr>
            <w:tcW w:w="595" w:type="pct"/>
            <w:vAlign w:val="center"/>
          </w:tcPr>
          <w:p w14:paraId="4F686F8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48C0F5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4.56E-02</w:t>
            </w:r>
          </w:p>
        </w:tc>
        <w:tc>
          <w:tcPr>
            <w:tcW w:w="595" w:type="pct"/>
            <w:vAlign w:val="center"/>
          </w:tcPr>
          <w:p w14:paraId="3C3599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240127</w:t>
            </w:r>
          </w:p>
        </w:tc>
        <w:tc>
          <w:tcPr>
            <w:tcW w:w="595" w:type="pct"/>
            <w:vAlign w:val="center"/>
          </w:tcPr>
          <w:p w14:paraId="6F57710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0897E81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655380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867895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70C3DE5">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BAF66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30EC7D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3.18E-03</w:t>
            </w:r>
          </w:p>
        </w:tc>
        <w:tc>
          <w:tcPr>
            <w:tcW w:w="595" w:type="pct"/>
            <w:vAlign w:val="center"/>
          </w:tcPr>
          <w:p w14:paraId="6916157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F43631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273C109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ADC421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E53A08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9429DD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钱家湾</w:t>
            </w:r>
          </w:p>
        </w:tc>
        <w:tc>
          <w:tcPr>
            <w:tcW w:w="595" w:type="pct"/>
            <w:vAlign w:val="center"/>
          </w:tcPr>
          <w:p w14:paraId="0BAEBE9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9D26D3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5.59E-02</w:t>
            </w:r>
          </w:p>
        </w:tc>
        <w:tc>
          <w:tcPr>
            <w:tcW w:w="595" w:type="pct"/>
            <w:vAlign w:val="center"/>
          </w:tcPr>
          <w:p w14:paraId="28B49FF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240127</w:t>
            </w:r>
          </w:p>
        </w:tc>
        <w:tc>
          <w:tcPr>
            <w:tcW w:w="595" w:type="pct"/>
            <w:vAlign w:val="center"/>
          </w:tcPr>
          <w:p w14:paraId="3469770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4D095A5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42042A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EDFDE1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D59119F">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D05C9D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621C349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3.94E-03</w:t>
            </w:r>
          </w:p>
        </w:tc>
        <w:tc>
          <w:tcPr>
            <w:tcW w:w="595" w:type="pct"/>
            <w:vAlign w:val="center"/>
          </w:tcPr>
          <w:p w14:paraId="6F1A3A6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C4062E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2D201DB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5FB747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4AAE135">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A8E797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三八村</w:t>
            </w:r>
          </w:p>
        </w:tc>
        <w:tc>
          <w:tcPr>
            <w:tcW w:w="595" w:type="pct"/>
            <w:vAlign w:val="center"/>
          </w:tcPr>
          <w:p w14:paraId="56D74B9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C7C77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4.17E-02</w:t>
            </w:r>
          </w:p>
        </w:tc>
        <w:tc>
          <w:tcPr>
            <w:tcW w:w="595" w:type="pct"/>
            <w:vAlign w:val="center"/>
          </w:tcPr>
          <w:p w14:paraId="6DEF8C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240127</w:t>
            </w:r>
          </w:p>
        </w:tc>
        <w:tc>
          <w:tcPr>
            <w:tcW w:w="595" w:type="pct"/>
            <w:vAlign w:val="center"/>
          </w:tcPr>
          <w:p w14:paraId="19EF055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01AC9C7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A1EF7A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AB0076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E17A7F2">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C92BF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4DC14E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2.93E-03</w:t>
            </w:r>
          </w:p>
        </w:tc>
        <w:tc>
          <w:tcPr>
            <w:tcW w:w="595" w:type="pct"/>
            <w:vAlign w:val="center"/>
          </w:tcPr>
          <w:p w14:paraId="5A1B44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31447A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1C0D6D1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281EB2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10EA106">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9442C3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沿河村</w:t>
            </w:r>
          </w:p>
        </w:tc>
        <w:tc>
          <w:tcPr>
            <w:tcW w:w="595" w:type="pct"/>
            <w:vAlign w:val="center"/>
          </w:tcPr>
          <w:p w14:paraId="5761D77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F937F4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4.57E-02</w:t>
            </w:r>
          </w:p>
        </w:tc>
        <w:tc>
          <w:tcPr>
            <w:tcW w:w="595" w:type="pct"/>
            <w:vAlign w:val="center"/>
          </w:tcPr>
          <w:p w14:paraId="3887274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240506</w:t>
            </w:r>
          </w:p>
        </w:tc>
        <w:tc>
          <w:tcPr>
            <w:tcW w:w="595" w:type="pct"/>
            <w:vAlign w:val="center"/>
          </w:tcPr>
          <w:p w14:paraId="33FAB0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3343939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AC2FFE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D266B0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5E549D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84F2DA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0962F8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3.23E-03</w:t>
            </w:r>
          </w:p>
        </w:tc>
        <w:tc>
          <w:tcPr>
            <w:tcW w:w="595" w:type="pct"/>
            <w:vAlign w:val="center"/>
          </w:tcPr>
          <w:p w14:paraId="0CA98D0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F93461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2FF4BB5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2834C9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5DFDC7F">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81AA19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碧荷湾</w:t>
            </w:r>
          </w:p>
        </w:tc>
        <w:tc>
          <w:tcPr>
            <w:tcW w:w="595" w:type="pct"/>
            <w:vAlign w:val="center"/>
          </w:tcPr>
          <w:p w14:paraId="30B70E0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9A2F90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5.66E-02</w:t>
            </w:r>
          </w:p>
        </w:tc>
        <w:tc>
          <w:tcPr>
            <w:tcW w:w="595" w:type="pct"/>
            <w:vAlign w:val="center"/>
          </w:tcPr>
          <w:p w14:paraId="7C38D92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2BF0D7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517FE50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CDD611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21EE68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67F5596">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E03355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C21CF8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4.62E-03</w:t>
            </w:r>
          </w:p>
        </w:tc>
        <w:tc>
          <w:tcPr>
            <w:tcW w:w="595" w:type="pct"/>
            <w:vAlign w:val="center"/>
          </w:tcPr>
          <w:p w14:paraId="18242DC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EFC6E0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7514DFD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B2FD06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3E2FC4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5F54E3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胥浦中学</w:t>
            </w:r>
          </w:p>
        </w:tc>
        <w:tc>
          <w:tcPr>
            <w:tcW w:w="595" w:type="pct"/>
            <w:vAlign w:val="center"/>
          </w:tcPr>
          <w:p w14:paraId="2EC5873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AE0310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7.81E-02</w:t>
            </w:r>
          </w:p>
        </w:tc>
        <w:tc>
          <w:tcPr>
            <w:tcW w:w="595" w:type="pct"/>
            <w:vAlign w:val="center"/>
          </w:tcPr>
          <w:p w14:paraId="35C5A54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240506</w:t>
            </w:r>
          </w:p>
        </w:tc>
        <w:tc>
          <w:tcPr>
            <w:tcW w:w="595" w:type="pct"/>
            <w:vAlign w:val="center"/>
          </w:tcPr>
          <w:p w14:paraId="7A6320A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47E8DB3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182537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45C1648">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BCF877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38CF31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15693C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7.27E-03</w:t>
            </w:r>
          </w:p>
        </w:tc>
        <w:tc>
          <w:tcPr>
            <w:tcW w:w="595" w:type="pct"/>
            <w:vAlign w:val="center"/>
          </w:tcPr>
          <w:p w14:paraId="4170B5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1BFB584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1475AD3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60D7BF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FC9098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E80095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w:t>
            </w:r>
          </w:p>
        </w:tc>
        <w:tc>
          <w:tcPr>
            <w:tcW w:w="595" w:type="pct"/>
            <w:vAlign w:val="center"/>
          </w:tcPr>
          <w:p w14:paraId="70F4218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0B6413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5.46E-02</w:t>
            </w:r>
          </w:p>
        </w:tc>
        <w:tc>
          <w:tcPr>
            <w:tcW w:w="595" w:type="pct"/>
            <w:vAlign w:val="center"/>
          </w:tcPr>
          <w:p w14:paraId="4AF065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036337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1057741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383722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E594B88">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2B37EF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B1AAC6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9551A7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4.59E-03</w:t>
            </w:r>
          </w:p>
        </w:tc>
        <w:tc>
          <w:tcPr>
            <w:tcW w:w="595" w:type="pct"/>
            <w:vAlign w:val="center"/>
          </w:tcPr>
          <w:p w14:paraId="30E4939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BFF756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2246DC7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F11085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4BE33B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FD35B4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沿河四村</w:t>
            </w:r>
          </w:p>
        </w:tc>
        <w:tc>
          <w:tcPr>
            <w:tcW w:w="595" w:type="pct"/>
            <w:vAlign w:val="center"/>
          </w:tcPr>
          <w:p w14:paraId="6A62BF6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955232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3.61E-02</w:t>
            </w:r>
          </w:p>
        </w:tc>
        <w:tc>
          <w:tcPr>
            <w:tcW w:w="595" w:type="pct"/>
            <w:vAlign w:val="center"/>
          </w:tcPr>
          <w:p w14:paraId="0231DE5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240821</w:t>
            </w:r>
          </w:p>
        </w:tc>
        <w:tc>
          <w:tcPr>
            <w:tcW w:w="595" w:type="pct"/>
            <w:vAlign w:val="center"/>
          </w:tcPr>
          <w:p w14:paraId="4E2A92C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524DD5D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8C0E44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B79179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F8BDC79">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395B9C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2055E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3.21E-03</w:t>
            </w:r>
          </w:p>
        </w:tc>
        <w:tc>
          <w:tcPr>
            <w:tcW w:w="595" w:type="pct"/>
            <w:vAlign w:val="center"/>
          </w:tcPr>
          <w:p w14:paraId="42FB2F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94DC61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77B513A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CD551A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B038C55">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22B666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东山村</w:t>
            </w:r>
          </w:p>
        </w:tc>
        <w:tc>
          <w:tcPr>
            <w:tcW w:w="595" w:type="pct"/>
            <w:vAlign w:val="center"/>
          </w:tcPr>
          <w:p w14:paraId="060563B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7CFA16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3.35E-02</w:t>
            </w:r>
          </w:p>
        </w:tc>
        <w:tc>
          <w:tcPr>
            <w:tcW w:w="595" w:type="pct"/>
            <w:vAlign w:val="center"/>
          </w:tcPr>
          <w:p w14:paraId="137097A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241216</w:t>
            </w:r>
          </w:p>
        </w:tc>
        <w:tc>
          <w:tcPr>
            <w:tcW w:w="595" w:type="pct"/>
            <w:vAlign w:val="center"/>
          </w:tcPr>
          <w:p w14:paraId="6177DA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4DFA0D1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35115A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EA91CEC">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8C7739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6AAF47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771A6C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2.21E-03</w:t>
            </w:r>
          </w:p>
        </w:tc>
        <w:tc>
          <w:tcPr>
            <w:tcW w:w="595" w:type="pct"/>
            <w:vAlign w:val="center"/>
          </w:tcPr>
          <w:p w14:paraId="4E177AC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5CD17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5819DD7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99D8FF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8B7E30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18D9B6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南京师范大学第二附属初级中学</w:t>
            </w:r>
          </w:p>
        </w:tc>
        <w:tc>
          <w:tcPr>
            <w:tcW w:w="595" w:type="pct"/>
            <w:vAlign w:val="center"/>
          </w:tcPr>
          <w:p w14:paraId="00905F3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DA0B64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4.13E-02</w:t>
            </w:r>
          </w:p>
        </w:tc>
        <w:tc>
          <w:tcPr>
            <w:tcW w:w="595" w:type="pct"/>
            <w:vAlign w:val="center"/>
          </w:tcPr>
          <w:p w14:paraId="597E066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240211</w:t>
            </w:r>
          </w:p>
        </w:tc>
        <w:tc>
          <w:tcPr>
            <w:tcW w:w="595" w:type="pct"/>
            <w:vAlign w:val="center"/>
          </w:tcPr>
          <w:p w14:paraId="52C89AB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74E3937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B44686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CA94FF3">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66CE6D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AE147A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F85F7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3.11E-03</w:t>
            </w:r>
          </w:p>
        </w:tc>
        <w:tc>
          <w:tcPr>
            <w:tcW w:w="595" w:type="pct"/>
            <w:vAlign w:val="center"/>
          </w:tcPr>
          <w:p w14:paraId="7167832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2B20911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1B6C0D3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900398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A65F456">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45B549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浦东村</w:t>
            </w:r>
          </w:p>
        </w:tc>
        <w:tc>
          <w:tcPr>
            <w:tcW w:w="595" w:type="pct"/>
            <w:vAlign w:val="center"/>
          </w:tcPr>
          <w:p w14:paraId="5EC829E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FFC339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4.02E-02</w:t>
            </w:r>
          </w:p>
        </w:tc>
        <w:tc>
          <w:tcPr>
            <w:tcW w:w="595" w:type="pct"/>
            <w:vAlign w:val="center"/>
          </w:tcPr>
          <w:p w14:paraId="495537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240211</w:t>
            </w:r>
          </w:p>
        </w:tc>
        <w:tc>
          <w:tcPr>
            <w:tcW w:w="595" w:type="pct"/>
            <w:vAlign w:val="center"/>
          </w:tcPr>
          <w:p w14:paraId="653185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37D09C1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38328C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8AAD0F8">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C1FA265">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4A5D08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83DFB6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3.38E-03</w:t>
            </w:r>
          </w:p>
        </w:tc>
        <w:tc>
          <w:tcPr>
            <w:tcW w:w="595" w:type="pct"/>
            <w:vAlign w:val="center"/>
          </w:tcPr>
          <w:p w14:paraId="1CE34E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7495BC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3452B1F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8D6724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9C11DE9">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0A53A8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江苏华瑞技工学校</w:t>
            </w:r>
          </w:p>
        </w:tc>
        <w:tc>
          <w:tcPr>
            <w:tcW w:w="595" w:type="pct"/>
            <w:vAlign w:val="center"/>
          </w:tcPr>
          <w:p w14:paraId="1DC3207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1C048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8.10E-02</w:t>
            </w:r>
          </w:p>
        </w:tc>
        <w:tc>
          <w:tcPr>
            <w:tcW w:w="595" w:type="pct"/>
            <w:vAlign w:val="center"/>
          </w:tcPr>
          <w:p w14:paraId="28B95BB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240211</w:t>
            </w:r>
          </w:p>
        </w:tc>
        <w:tc>
          <w:tcPr>
            <w:tcW w:w="595" w:type="pct"/>
            <w:vAlign w:val="center"/>
          </w:tcPr>
          <w:p w14:paraId="6A009C9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3483A17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344981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5EAE709">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FAE048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1F1B5F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0DDD0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6.57E-03</w:t>
            </w:r>
          </w:p>
        </w:tc>
        <w:tc>
          <w:tcPr>
            <w:tcW w:w="595" w:type="pct"/>
            <w:vAlign w:val="center"/>
          </w:tcPr>
          <w:p w14:paraId="4889BC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71FC79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493A0E5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623C9B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98C6415">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69E8416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怡华香缇丽舍</w:t>
            </w:r>
          </w:p>
        </w:tc>
        <w:tc>
          <w:tcPr>
            <w:tcW w:w="595" w:type="pct"/>
            <w:vAlign w:val="center"/>
          </w:tcPr>
          <w:p w14:paraId="0E22337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11BFE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5.48E-02</w:t>
            </w:r>
          </w:p>
        </w:tc>
        <w:tc>
          <w:tcPr>
            <w:tcW w:w="595" w:type="pct"/>
            <w:vAlign w:val="center"/>
          </w:tcPr>
          <w:p w14:paraId="39FD1C1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3E2AFBB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12085EA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31C4DF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5FF43C9">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CD82D9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C5AD7B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411A49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4.88E-03</w:t>
            </w:r>
          </w:p>
        </w:tc>
        <w:tc>
          <w:tcPr>
            <w:tcW w:w="595" w:type="pct"/>
            <w:vAlign w:val="center"/>
          </w:tcPr>
          <w:p w14:paraId="73E37E3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96E8DA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213E039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AC71C2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FE7A03F">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3FB6E7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南京师大第二附属高中</w:t>
            </w:r>
          </w:p>
        </w:tc>
        <w:tc>
          <w:tcPr>
            <w:tcW w:w="595" w:type="pct"/>
            <w:vAlign w:val="center"/>
          </w:tcPr>
          <w:p w14:paraId="5FC9ECC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08D597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6.92E-02</w:t>
            </w:r>
          </w:p>
        </w:tc>
        <w:tc>
          <w:tcPr>
            <w:tcW w:w="595" w:type="pct"/>
            <w:vAlign w:val="center"/>
          </w:tcPr>
          <w:p w14:paraId="29AD4B5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241126</w:t>
            </w:r>
          </w:p>
        </w:tc>
        <w:tc>
          <w:tcPr>
            <w:tcW w:w="595" w:type="pct"/>
            <w:vAlign w:val="center"/>
          </w:tcPr>
          <w:p w14:paraId="783156F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17E36C8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20F70D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38F1AD2">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404B54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3ABD14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188016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5.44E-03</w:t>
            </w:r>
          </w:p>
        </w:tc>
        <w:tc>
          <w:tcPr>
            <w:tcW w:w="595" w:type="pct"/>
            <w:vAlign w:val="center"/>
          </w:tcPr>
          <w:p w14:paraId="79ABD02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F5E017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646A6E1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3EC2F6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5685F7E">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0241C8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仪征市人医西医院</w:t>
            </w:r>
          </w:p>
        </w:tc>
        <w:tc>
          <w:tcPr>
            <w:tcW w:w="595" w:type="pct"/>
            <w:vAlign w:val="center"/>
          </w:tcPr>
          <w:p w14:paraId="5466F98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0D806A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9.18E-02</w:t>
            </w:r>
          </w:p>
        </w:tc>
        <w:tc>
          <w:tcPr>
            <w:tcW w:w="595" w:type="pct"/>
            <w:vAlign w:val="center"/>
          </w:tcPr>
          <w:p w14:paraId="1291906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241126</w:t>
            </w:r>
          </w:p>
        </w:tc>
        <w:tc>
          <w:tcPr>
            <w:tcW w:w="595" w:type="pct"/>
            <w:vAlign w:val="center"/>
          </w:tcPr>
          <w:p w14:paraId="755DCEF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2ADA4DE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C2A4C4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6E24B2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269990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821033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585A5C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5.72E-03</w:t>
            </w:r>
          </w:p>
        </w:tc>
        <w:tc>
          <w:tcPr>
            <w:tcW w:w="595" w:type="pct"/>
            <w:vAlign w:val="center"/>
          </w:tcPr>
          <w:p w14:paraId="1336B2A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471140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7119219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F67CC9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DBE6438">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C17730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小彭庄</w:t>
            </w:r>
          </w:p>
        </w:tc>
        <w:tc>
          <w:tcPr>
            <w:tcW w:w="595" w:type="pct"/>
            <w:vAlign w:val="center"/>
          </w:tcPr>
          <w:p w14:paraId="2AA41C8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4E7F46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4.82E-02</w:t>
            </w:r>
          </w:p>
        </w:tc>
        <w:tc>
          <w:tcPr>
            <w:tcW w:w="595" w:type="pct"/>
            <w:vAlign w:val="center"/>
          </w:tcPr>
          <w:p w14:paraId="019839E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240120</w:t>
            </w:r>
          </w:p>
        </w:tc>
        <w:tc>
          <w:tcPr>
            <w:tcW w:w="595" w:type="pct"/>
            <w:vAlign w:val="center"/>
          </w:tcPr>
          <w:p w14:paraId="47F26A7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39EC759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211BD9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C1F9EA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417686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10D268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08C3DE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4.50E-03</w:t>
            </w:r>
          </w:p>
        </w:tc>
        <w:tc>
          <w:tcPr>
            <w:tcW w:w="595" w:type="pct"/>
            <w:vAlign w:val="center"/>
          </w:tcPr>
          <w:p w14:paraId="4F304CA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AF927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135D6C5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53DCB0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DA312F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41C322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迎江西村</w:t>
            </w:r>
          </w:p>
        </w:tc>
        <w:tc>
          <w:tcPr>
            <w:tcW w:w="595" w:type="pct"/>
            <w:vAlign w:val="center"/>
          </w:tcPr>
          <w:p w14:paraId="78BDD70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5EE993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6.93E-02</w:t>
            </w:r>
          </w:p>
        </w:tc>
        <w:tc>
          <w:tcPr>
            <w:tcW w:w="595" w:type="pct"/>
            <w:vAlign w:val="center"/>
          </w:tcPr>
          <w:p w14:paraId="4D79521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241126</w:t>
            </w:r>
          </w:p>
        </w:tc>
        <w:tc>
          <w:tcPr>
            <w:tcW w:w="595" w:type="pct"/>
            <w:vAlign w:val="center"/>
          </w:tcPr>
          <w:p w14:paraId="424FE8A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0E9DC29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F407DA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EA1C426">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EEEB70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6F05D7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E3F44F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3.80E-03</w:t>
            </w:r>
          </w:p>
        </w:tc>
        <w:tc>
          <w:tcPr>
            <w:tcW w:w="595" w:type="pct"/>
            <w:vAlign w:val="center"/>
          </w:tcPr>
          <w:p w14:paraId="6C46DA8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53967F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36567E8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1A8700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82202A7">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BCCB25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南京师大第二附属高级中学</w:t>
            </w:r>
          </w:p>
        </w:tc>
        <w:tc>
          <w:tcPr>
            <w:tcW w:w="595" w:type="pct"/>
            <w:vAlign w:val="center"/>
          </w:tcPr>
          <w:p w14:paraId="66E255C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40160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6.14E-02</w:t>
            </w:r>
          </w:p>
        </w:tc>
        <w:tc>
          <w:tcPr>
            <w:tcW w:w="595" w:type="pct"/>
            <w:vAlign w:val="center"/>
          </w:tcPr>
          <w:p w14:paraId="13D3709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241126</w:t>
            </w:r>
          </w:p>
        </w:tc>
        <w:tc>
          <w:tcPr>
            <w:tcW w:w="595" w:type="pct"/>
            <w:vAlign w:val="center"/>
          </w:tcPr>
          <w:p w14:paraId="3194482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20A1939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B92ED8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5DFC59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4AD140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EE6B51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3BD73E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3.92E-03</w:t>
            </w:r>
          </w:p>
        </w:tc>
        <w:tc>
          <w:tcPr>
            <w:tcW w:w="595" w:type="pct"/>
            <w:vAlign w:val="center"/>
          </w:tcPr>
          <w:p w14:paraId="5613D1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15686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7F7F8EB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454A66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EB029C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374015F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区域最大落地浓度</w:t>
            </w:r>
          </w:p>
        </w:tc>
        <w:tc>
          <w:tcPr>
            <w:tcW w:w="595" w:type="pct"/>
            <w:vAlign w:val="center"/>
          </w:tcPr>
          <w:p w14:paraId="309811B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4ECFAB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3.58E-01</w:t>
            </w:r>
          </w:p>
        </w:tc>
        <w:tc>
          <w:tcPr>
            <w:tcW w:w="595" w:type="pct"/>
            <w:vAlign w:val="center"/>
          </w:tcPr>
          <w:p w14:paraId="225B18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240101</w:t>
            </w:r>
          </w:p>
        </w:tc>
        <w:tc>
          <w:tcPr>
            <w:tcW w:w="595" w:type="pct"/>
            <w:vAlign w:val="center"/>
          </w:tcPr>
          <w:p w14:paraId="1BD212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0.24</w:t>
            </w:r>
          </w:p>
        </w:tc>
        <w:tc>
          <w:tcPr>
            <w:tcW w:w="593" w:type="pct"/>
            <w:vAlign w:val="center"/>
          </w:tcPr>
          <w:p w14:paraId="6523AA9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A23B52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E8133D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DAF425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791892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54887A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6.74E-02</w:t>
            </w:r>
          </w:p>
        </w:tc>
        <w:tc>
          <w:tcPr>
            <w:tcW w:w="595" w:type="pct"/>
            <w:vAlign w:val="center"/>
          </w:tcPr>
          <w:p w14:paraId="5A89A2C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D36AF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0.1</w:t>
            </w:r>
          </w:p>
        </w:tc>
        <w:tc>
          <w:tcPr>
            <w:tcW w:w="593" w:type="pct"/>
            <w:vAlign w:val="center"/>
          </w:tcPr>
          <w:p w14:paraId="65FA308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1CABEF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restart"/>
            <w:vAlign w:val="center"/>
          </w:tcPr>
          <w:p w14:paraId="56EA8A4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PM</w:t>
            </w:r>
            <w:r>
              <w:rPr>
                <w:rFonts w:cs="Times New Roman"/>
                <w:color w:val="000000"/>
                <w:kern w:val="0"/>
                <w:sz w:val="21"/>
                <w:szCs w:val="21"/>
                <w:vertAlign w:val="subscript"/>
              </w:rPr>
              <w:t>2.5</w:t>
            </w:r>
          </w:p>
        </w:tc>
        <w:tc>
          <w:tcPr>
            <w:tcW w:w="1432" w:type="pct"/>
            <w:vMerge w:val="restart"/>
            <w:vAlign w:val="center"/>
          </w:tcPr>
          <w:p w14:paraId="7EC7236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车庄</w:t>
            </w:r>
          </w:p>
        </w:tc>
        <w:tc>
          <w:tcPr>
            <w:tcW w:w="595" w:type="pct"/>
            <w:vAlign w:val="center"/>
          </w:tcPr>
          <w:p w14:paraId="38A5F1F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13FAE5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5.74E-02</w:t>
            </w:r>
          </w:p>
        </w:tc>
        <w:tc>
          <w:tcPr>
            <w:tcW w:w="595" w:type="pct"/>
            <w:vAlign w:val="center"/>
          </w:tcPr>
          <w:p w14:paraId="131079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240723</w:t>
            </w:r>
          </w:p>
        </w:tc>
        <w:tc>
          <w:tcPr>
            <w:tcW w:w="595" w:type="pct"/>
            <w:vAlign w:val="center"/>
          </w:tcPr>
          <w:p w14:paraId="7A14F6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0.08</w:t>
            </w:r>
          </w:p>
        </w:tc>
        <w:tc>
          <w:tcPr>
            <w:tcW w:w="593" w:type="pct"/>
            <w:vAlign w:val="center"/>
          </w:tcPr>
          <w:p w14:paraId="1134631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7D53B2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A0D513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BF08C8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064B2AA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CAEF6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5.17E-03</w:t>
            </w:r>
          </w:p>
        </w:tc>
        <w:tc>
          <w:tcPr>
            <w:tcW w:w="595" w:type="pct"/>
            <w:vAlign w:val="center"/>
          </w:tcPr>
          <w:p w14:paraId="2F21ED7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3A0F1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10592B0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8A9089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A4B5887">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17901B9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佐安庄</w:t>
            </w:r>
          </w:p>
        </w:tc>
        <w:tc>
          <w:tcPr>
            <w:tcW w:w="595" w:type="pct"/>
            <w:vAlign w:val="center"/>
          </w:tcPr>
          <w:p w14:paraId="0E7E726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3F896E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2.94E-02</w:t>
            </w:r>
          </w:p>
        </w:tc>
        <w:tc>
          <w:tcPr>
            <w:tcW w:w="595" w:type="pct"/>
            <w:vAlign w:val="center"/>
          </w:tcPr>
          <w:p w14:paraId="12C173C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240212</w:t>
            </w:r>
          </w:p>
        </w:tc>
        <w:tc>
          <w:tcPr>
            <w:tcW w:w="595" w:type="pct"/>
            <w:vAlign w:val="center"/>
          </w:tcPr>
          <w:p w14:paraId="2282A5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091513E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6A4C0E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7BB5ED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A337EE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4995C3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A733E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2.01E-03</w:t>
            </w:r>
          </w:p>
        </w:tc>
        <w:tc>
          <w:tcPr>
            <w:tcW w:w="595" w:type="pct"/>
            <w:vAlign w:val="center"/>
          </w:tcPr>
          <w:p w14:paraId="323A98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CEDB7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16A803C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B43E1A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98A3EAE">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793795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曹巷</w:t>
            </w:r>
          </w:p>
        </w:tc>
        <w:tc>
          <w:tcPr>
            <w:tcW w:w="595" w:type="pct"/>
            <w:vAlign w:val="center"/>
          </w:tcPr>
          <w:p w14:paraId="3FA3008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B5839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2.59E-02</w:t>
            </w:r>
          </w:p>
        </w:tc>
        <w:tc>
          <w:tcPr>
            <w:tcW w:w="595" w:type="pct"/>
            <w:vAlign w:val="center"/>
          </w:tcPr>
          <w:p w14:paraId="32B1F3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240701</w:t>
            </w:r>
          </w:p>
        </w:tc>
        <w:tc>
          <w:tcPr>
            <w:tcW w:w="595" w:type="pct"/>
            <w:vAlign w:val="center"/>
          </w:tcPr>
          <w:p w14:paraId="6FE622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6ABEF82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D0258F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6341DC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866526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873F25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325B56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1.50E-03</w:t>
            </w:r>
          </w:p>
        </w:tc>
        <w:tc>
          <w:tcPr>
            <w:tcW w:w="595" w:type="pct"/>
            <w:vAlign w:val="center"/>
          </w:tcPr>
          <w:p w14:paraId="08ADCFB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F05A30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664C025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10B84D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E1BA64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5C7455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后徐庄</w:t>
            </w:r>
          </w:p>
        </w:tc>
        <w:tc>
          <w:tcPr>
            <w:tcW w:w="595" w:type="pct"/>
            <w:vAlign w:val="center"/>
          </w:tcPr>
          <w:p w14:paraId="78BB057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9CEC7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5.57E-02</w:t>
            </w:r>
          </w:p>
        </w:tc>
        <w:tc>
          <w:tcPr>
            <w:tcW w:w="595" w:type="pct"/>
            <w:vAlign w:val="center"/>
          </w:tcPr>
          <w:p w14:paraId="4CCE4ED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240720</w:t>
            </w:r>
          </w:p>
        </w:tc>
        <w:tc>
          <w:tcPr>
            <w:tcW w:w="595" w:type="pct"/>
            <w:vAlign w:val="center"/>
          </w:tcPr>
          <w:p w14:paraId="21B4AED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0.07</w:t>
            </w:r>
          </w:p>
        </w:tc>
        <w:tc>
          <w:tcPr>
            <w:tcW w:w="593" w:type="pct"/>
            <w:vAlign w:val="center"/>
          </w:tcPr>
          <w:p w14:paraId="2BA4EC5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10ADFA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1F437F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1151045">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01E10B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C741AD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4.00E-03</w:t>
            </w:r>
          </w:p>
        </w:tc>
        <w:tc>
          <w:tcPr>
            <w:tcW w:w="595" w:type="pct"/>
            <w:vAlign w:val="center"/>
          </w:tcPr>
          <w:p w14:paraId="7D3591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B236E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695A877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FDF551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932EF33">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20F2FB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瑞元新村</w:t>
            </w:r>
          </w:p>
        </w:tc>
        <w:tc>
          <w:tcPr>
            <w:tcW w:w="595" w:type="pct"/>
            <w:vAlign w:val="center"/>
          </w:tcPr>
          <w:p w14:paraId="3BA6AEE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04901CC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4.62E-02</w:t>
            </w:r>
          </w:p>
        </w:tc>
        <w:tc>
          <w:tcPr>
            <w:tcW w:w="595" w:type="pct"/>
            <w:vAlign w:val="center"/>
          </w:tcPr>
          <w:p w14:paraId="27AC976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240127</w:t>
            </w:r>
          </w:p>
        </w:tc>
        <w:tc>
          <w:tcPr>
            <w:tcW w:w="595" w:type="pct"/>
            <w:vAlign w:val="center"/>
          </w:tcPr>
          <w:p w14:paraId="2338D1C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55D3F80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13D2A5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5CF91A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7133551">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6F13E4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FEE886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3.94E-03</w:t>
            </w:r>
          </w:p>
        </w:tc>
        <w:tc>
          <w:tcPr>
            <w:tcW w:w="595" w:type="pct"/>
            <w:vAlign w:val="center"/>
          </w:tcPr>
          <w:p w14:paraId="1CF2A46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239A52A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726253F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442818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28F0B9F">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4BDCAC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胥浦中心小学</w:t>
            </w:r>
          </w:p>
        </w:tc>
        <w:tc>
          <w:tcPr>
            <w:tcW w:w="595" w:type="pct"/>
            <w:vAlign w:val="center"/>
          </w:tcPr>
          <w:p w14:paraId="2019CD8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18ED75B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5.45E-02</w:t>
            </w:r>
          </w:p>
        </w:tc>
        <w:tc>
          <w:tcPr>
            <w:tcW w:w="595" w:type="pct"/>
            <w:vAlign w:val="center"/>
          </w:tcPr>
          <w:p w14:paraId="68CA2C5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240706</w:t>
            </w:r>
          </w:p>
        </w:tc>
        <w:tc>
          <w:tcPr>
            <w:tcW w:w="595" w:type="pct"/>
            <w:vAlign w:val="center"/>
          </w:tcPr>
          <w:p w14:paraId="2F13382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0.07</w:t>
            </w:r>
          </w:p>
        </w:tc>
        <w:tc>
          <w:tcPr>
            <w:tcW w:w="593" w:type="pct"/>
            <w:vAlign w:val="center"/>
          </w:tcPr>
          <w:p w14:paraId="0F5D2AE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3AFC7E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670140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4BE01C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857EF7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08A61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4.17E-03</w:t>
            </w:r>
          </w:p>
        </w:tc>
        <w:tc>
          <w:tcPr>
            <w:tcW w:w="595" w:type="pct"/>
            <w:vAlign w:val="center"/>
          </w:tcPr>
          <w:p w14:paraId="17CA567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86408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40A98DC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AF4367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993E75E">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A1FD8D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胥浦家园</w:t>
            </w:r>
          </w:p>
        </w:tc>
        <w:tc>
          <w:tcPr>
            <w:tcW w:w="595" w:type="pct"/>
            <w:vAlign w:val="center"/>
          </w:tcPr>
          <w:p w14:paraId="42CD915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34D47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4.20E-02</w:t>
            </w:r>
          </w:p>
        </w:tc>
        <w:tc>
          <w:tcPr>
            <w:tcW w:w="595" w:type="pct"/>
            <w:vAlign w:val="center"/>
          </w:tcPr>
          <w:p w14:paraId="26C414A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240720</w:t>
            </w:r>
          </w:p>
        </w:tc>
        <w:tc>
          <w:tcPr>
            <w:tcW w:w="595" w:type="pct"/>
            <w:vAlign w:val="center"/>
          </w:tcPr>
          <w:p w14:paraId="4B597C8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430BE8F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05907B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5DAA06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F47ED66">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56B506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0F92E8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3.10E-03</w:t>
            </w:r>
          </w:p>
        </w:tc>
        <w:tc>
          <w:tcPr>
            <w:tcW w:w="595" w:type="pct"/>
            <w:vAlign w:val="center"/>
          </w:tcPr>
          <w:p w14:paraId="2279DA9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7C3908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648C2AF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063ABB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28ADED7">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493974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高桥</w:t>
            </w:r>
          </w:p>
        </w:tc>
        <w:tc>
          <w:tcPr>
            <w:tcW w:w="595" w:type="pct"/>
            <w:vAlign w:val="center"/>
          </w:tcPr>
          <w:p w14:paraId="6D1F48F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43F4B8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4.44E-02</w:t>
            </w:r>
          </w:p>
        </w:tc>
        <w:tc>
          <w:tcPr>
            <w:tcW w:w="595" w:type="pct"/>
            <w:vAlign w:val="center"/>
          </w:tcPr>
          <w:p w14:paraId="6B424AF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240722</w:t>
            </w:r>
          </w:p>
        </w:tc>
        <w:tc>
          <w:tcPr>
            <w:tcW w:w="595" w:type="pct"/>
            <w:vAlign w:val="center"/>
          </w:tcPr>
          <w:p w14:paraId="6943EC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6DCB6EB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6A7FAE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AC0474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D7C466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3A62AA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8BEE9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3.30E-03</w:t>
            </w:r>
          </w:p>
        </w:tc>
        <w:tc>
          <w:tcPr>
            <w:tcW w:w="595" w:type="pct"/>
            <w:vAlign w:val="center"/>
          </w:tcPr>
          <w:p w14:paraId="4F10295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A0DD83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402CEDB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B2DC80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551CBC2">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6E02A8C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张营</w:t>
            </w:r>
          </w:p>
        </w:tc>
        <w:tc>
          <w:tcPr>
            <w:tcW w:w="595" w:type="pct"/>
            <w:vAlign w:val="center"/>
          </w:tcPr>
          <w:p w14:paraId="7711587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F7CCC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3.61E-02</w:t>
            </w:r>
          </w:p>
        </w:tc>
        <w:tc>
          <w:tcPr>
            <w:tcW w:w="595" w:type="pct"/>
            <w:vAlign w:val="center"/>
          </w:tcPr>
          <w:p w14:paraId="21B2355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241201</w:t>
            </w:r>
          </w:p>
        </w:tc>
        <w:tc>
          <w:tcPr>
            <w:tcW w:w="595" w:type="pct"/>
            <w:vAlign w:val="center"/>
          </w:tcPr>
          <w:p w14:paraId="4CB6083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7E6671E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308133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65E6A4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F214F6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BEF580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8105D2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2.29E-03</w:t>
            </w:r>
          </w:p>
        </w:tc>
        <w:tc>
          <w:tcPr>
            <w:tcW w:w="595" w:type="pct"/>
            <w:vAlign w:val="center"/>
          </w:tcPr>
          <w:p w14:paraId="66D1A65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13E7FC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45CBB5B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4B9102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7D4F81F">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03F956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钱家大庄</w:t>
            </w:r>
          </w:p>
        </w:tc>
        <w:tc>
          <w:tcPr>
            <w:tcW w:w="595" w:type="pct"/>
            <w:vAlign w:val="center"/>
          </w:tcPr>
          <w:p w14:paraId="4252751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062DE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4.39E-02</w:t>
            </w:r>
          </w:p>
        </w:tc>
        <w:tc>
          <w:tcPr>
            <w:tcW w:w="595" w:type="pct"/>
            <w:vAlign w:val="center"/>
          </w:tcPr>
          <w:p w14:paraId="1C0A4A7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240127</w:t>
            </w:r>
          </w:p>
        </w:tc>
        <w:tc>
          <w:tcPr>
            <w:tcW w:w="595" w:type="pct"/>
            <w:vAlign w:val="center"/>
          </w:tcPr>
          <w:p w14:paraId="51D6C78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37B0CD1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3E49EB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AAC5F83">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61D8EDC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A27705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60DB38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3.33E-03</w:t>
            </w:r>
          </w:p>
        </w:tc>
        <w:tc>
          <w:tcPr>
            <w:tcW w:w="595" w:type="pct"/>
            <w:vAlign w:val="center"/>
          </w:tcPr>
          <w:p w14:paraId="46AC96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61F84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622E439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2461C8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4A90981">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33DE507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农哥村</w:t>
            </w:r>
          </w:p>
        </w:tc>
        <w:tc>
          <w:tcPr>
            <w:tcW w:w="595" w:type="pct"/>
            <w:vAlign w:val="center"/>
          </w:tcPr>
          <w:p w14:paraId="72C28ED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CEEE09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5.72E-02</w:t>
            </w:r>
          </w:p>
        </w:tc>
        <w:tc>
          <w:tcPr>
            <w:tcW w:w="595" w:type="pct"/>
            <w:vAlign w:val="center"/>
          </w:tcPr>
          <w:p w14:paraId="632ADE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240224</w:t>
            </w:r>
          </w:p>
        </w:tc>
        <w:tc>
          <w:tcPr>
            <w:tcW w:w="595" w:type="pct"/>
            <w:vAlign w:val="center"/>
          </w:tcPr>
          <w:p w14:paraId="7EB5A91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0.08</w:t>
            </w:r>
          </w:p>
        </w:tc>
        <w:tc>
          <w:tcPr>
            <w:tcW w:w="593" w:type="pct"/>
            <w:vAlign w:val="center"/>
          </w:tcPr>
          <w:p w14:paraId="1A24D68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D47AD0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6C0748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0443072">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3035C7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2FFB71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5.76E-03</w:t>
            </w:r>
          </w:p>
        </w:tc>
        <w:tc>
          <w:tcPr>
            <w:tcW w:w="595" w:type="pct"/>
            <w:vAlign w:val="center"/>
          </w:tcPr>
          <w:p w14:paraId="271F05F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C34485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2CC9301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2780F7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1C53C30">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6A2A6B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沙洲村</w:t>
            </w:r>
          </w:p>
        </w:tc>
        <w:tc>
          <w:tcPr>
            <w:tcW w:w="595" w:type="pct"/>
            <w:vAlign w:val="center"/>
          </w:tcPr>
          <w:p w14:paraId="28E2E44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35C0C7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6.98E-02</w:t>
            </w:r>
          </w:p>
        </w:tc>
        <w:tc>
          <w:tcPr>
            <w:tcW w:w="595" w:type="pct"/>
            <w:vAlign w:val="center"/>
          </w:tcPr>
          <w:p w14:paraId="1D5700E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240120</w:t>
            </w:r>
          </w:p>
        </w:tc>
        <w:tc>
          <w:tcPr>
            <w:tcW w:w="595" w:type="pct"/>
            <w:vAlign w:val="center"/>
          </w:tcPr>
          <w:p w14:paraId="2DCB04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0.09</w:t>
            </w:r>
          </w:p>
        </w:tc>
        <w:tc>
          <w:tcPr>
            <w:tcW w:w="593" w:type="pct"/>
            <w:vAlign w:val="center"/>
          </w:tcPr>
          <w:p w14:paraId="60817BD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2425F2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2F697E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92F72C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C533D0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058C4E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4.08E-03</w:t>
            </w:r>
          </w:p>
        </w:tc>
        <w:tc>
          <w:tcPr>
            <w:tcW w:w="595" w:type="pct"/>
            <w:vAlign w:val="center"/>
          </w:tcPr>
          <w:p w14:paraId="7886B4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2D6B35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61AC18D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9702D2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7483919">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8C3523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下周</w:t>
            </w:r>
          </w:p>
        </w:tc>
        <w:tc>
          <w:tcPr>
            <w:tcW w:w="595" w:type="pct"/>
            <w:vAlign w:val="center"/>
          </w:tcPr>
          <w:p w14:paraId="5835010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04758AF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2.31E-02</w:t>
            </w:r>
          </w:p>
        </w:tc>
        <w:tc>
          <w:tcPr>
            <w:tcW w:w="595" w:type="pct"/>
            <w:vAlign w:val="center"/>
          </w:tcPr>
          <w:p w14:paraId="2C5FFC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240127</w:t>
            </w:r>
          </w:p>
        </w:tc>
        <w:tc>
          <w:tcPr>
            <w:tcW w:w="595" w:type="pct"/>
            <w:vAlign w:val="center"/>
          </w:tcPr>
          <w:p w14:paraId="7970D46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78914E2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515267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F81C653">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0A25A29">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F69A1F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277A77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1.61E-03</w:t>
            </w:r>
          </w:p>
        </w:tc>
        <w:tc>
          <w:tcPr>
            <w:tcW w:w="595" w:type="pct"/>
            <w:vAlign w:val="center"/>
          </w:tcPr>
          <w:p w14:paraId="535FA00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168AD75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6773807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43DE76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7722C2E">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62159EF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钱家湾</w:t>
            </w:r>
          </w:p>
        </w:tc>
        <w:tc>
          <w:tcPr>
            <w:tcW w:w="595" w:type="pct"/>
            <w:vAlign w:val="center"/>
          </w:tcPr>
          <w:p w14:paraId="7280B47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E98E6D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2.82E-02</w:t>
            </w:r>
          </w:p>
        </w:tc>
        <w:tc>
          <w:tcPr>
            <w:tcW w:w="595" w:type="pct"/>
            <w:vAlign w:val="center"/>
          </w:tcPr>
          <w:p w14:paraId="5ADBBDC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240127</w:t>
            </w:r>
          </w:p>
        </w:tc>
        <w:tc>
          <w:tcPr>
            <w:tcW w:w="595" w:type="pct"/>
            <w:vAlign w:val="center"/>
          </w:tcPr>
          <w:p w14:paraId="3B0D9EE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149571D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D6E9FD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5E241A4">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3FCFC68">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B6BF4B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798605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1.99E-03</w:t>
            </w:r>
          </w:p>
        </w:tc>
        <w:tc>
          <w:tcPr>
            <w:tcW w:w="595" w:type="pct"/>
            <w:vAlign w:val="center"/>
          </w:tcPr>
          <w:p w14:paraId="6BB471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47D8B0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5F4C4E8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8C4AD0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7F5BC90">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94FBD8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三八村</w:t>
            </w:r>
          </w:p>
        </w:tc>
        <w:tc>
          <w:tcPr>
            <w:tcW w:w="595" w:type="pct"/>
            <w:vAlign w:val="center"/>
          </w:tcPr>
          <w:p w14:paraId="6326960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A561D9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2.10E-02</w:t>
            </w:r>
          </w:p>
        </w:tc>
        <w:tc>
          <w:tcPr>
            <w:tcW w:w="595" w:type="pct"/>
            <w:vAlign w:val="center"/>
          </w:tcPr>
          <w:p w14:paraId="34B96F7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240127</w:t>
            </w:r>
          </w:p>
        </w:tc>
        <w:tc>
          <w:tcPr>
            <w:tcW w:w="595" w:type="pct"/>
            <w:vAlign w:val="center"/>
          </w:tcPr>
          <w:p w14:paraId="48F6D52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405BB1E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07E0E6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C2DE12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72323D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A23531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8384F1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1.48E-03</w:t>
            </w:r>
          </w:p>
        </w:tc>
        <w:tc>
          <w:tcPr>
            <w:tcW w:w="595" w:type="pct"/>
            <w:vAlign w:val="center"/>
          </w:tcPr>
          <w:p w14:paraId="233FBB4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5EFFEE4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1B65EE9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557B1E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EFBB4E6">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957C4D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沿河村</w:t>
            </w:r>
          </w:p>
        </w:tc>
        <w:tc>
          <w:tcPr>
            <w:tcW w:w="595" w:type="pct"/>
            <w:vAlign w:val="center"/>
          </w:tcPr>
          <w:p w14:paraId="4726DAC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8A49F8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2.31E-02</w:t>
            </w:r>
          </w:p>
        </w:tc>
        <w:tc>
          <w:tcPr>
            <w:tcW w:w="595" w:type="pct"/>
            <w:vAlign w:val="center"/>
          </w:tcPr>
          <w:p w14:paraId="1E88A23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240506</w:t>
            </w:r>
          </w:p>
        </w:tc>
        <w:tc>
          <w:tcPr>
            <w:tcW w:w="595" w:type="pct"/>
            <w:vAlign w:val="center"/>
          </w:tcPr>
          <w:p w14:paraId="7AC4A75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6555BD9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79823A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050FFE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E75121D">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C449EE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F91D35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1.63E-03</w:t>
            </w:r>
          </w:p>
        </w:tc>
        <w:tc>
          <w:tcPr>
            <w:tcW w:w="595" w:type="pct"/>
            <w:vAlign w:val="center"/>
          </w:tcPr>
          <w:p w14:paraId="2866C5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9A8C9C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2B52190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507F3F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29C70E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76A4CA8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碧荷湾</w:t>
            </w:r>
          </w:p>
        </w:tc>
        <w:tc>
          <w:tcPr>
            <w:tcW w:w="595" w:type="pct"/>
            <w:vAlign w:val="center"/>
          </w:tcPr>
          <w:p w14:paraId="2AF9765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F3D48A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2.87E-02</w:t>
            </w:r>
          </w:p>
        </w:tc>
        <w:tc>
          <w:tcPr>
            <w:tcW w:w="595" w:type="pct"/>
            <w:vAlign w:val="center"/>
          </w:tcPr>
          <w:p w14:paraId="2D1954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3FCDD1A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55F00BF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1878DC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D26765C">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797938B">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D04197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1516E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2.33E-03</w:t>
            </w:r>
          </w:p>
        </w:tc>
        <w:tc>
          <w:tcPr>
            <w:tcW w:w="595" w:type="pct"/>
            <w:vAlign w:val="center"/>
          </w:tcPr>
          <w:p w14:paraId="3C148B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B36F14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05D4031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9F4EE4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855FD61">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5E64B0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胥浦中学</w:t>
            </w:r>
          </w:p>
        </w:tc>
        <w:tc>
          <w:tcPr>
            <w:tcW w:w="595" w:type="pct"/>
            <w:vAlign w:val="center"/>
          </w:tcPr>
          <w:p w14:paraId="7ED92EB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CE3421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3.95E-02</w:t>
            </w:r>
          </w:p>
        </w:tc>
        <w:tc>
          <w:tcPr>
            <w:tcW w:w="595" w:type="pct"/>
            <w:vAlign w:val="center"/>
          </w:tcPr>
          <w:p w14:paraId="656BF53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240506</w:t>
            </w:r>
          </w:p>
        </w:tc>
        <w:tc>
          <w:tcPr>
            <w:tcW w:w="595" w:type="pct"/>
            <w:vAlign w:val="center"/>
          </w:tcPr>
          <w:p w14:paraId="79AB8F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45B8B49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59A089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4660970">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984D9E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8A7CF4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8C6B8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3.66E-03</w:t>
            </w:r>
          </w:p>
        </w:tc>
        <w:tc>
          <w:tcPr>
            <w:tcW w:w="595" w:type="pct"/>
            <w:vAlign w:val="center"/>
          </w:tcPr>
          <w:p w14:paraId="5AAB346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50667A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11C249E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7EE3E7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1489BB7">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398A95E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w:t>
            </w:r>
          </w:p>
        </w:tc>
        <w:tc>
          <w:tcPr>
            <w:tcW w:w="595" w:type="pct"/>
            <w:vAlign w:val="center"/>
          </w:tcPr>
          <w:p w14:paraId="14A63B6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842A36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2.76E-02</w:t>
            </w:r>
          </w:p>
        </w:tc>
        <w:tc>
          <w:tcPr>
            <w:tcW w:w="595" w:type="pct"/>
            <w:vAlign w:val="center"/>
          </w:tcPr>
          <w:p w14:paraId="3F82B7D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14D2EF9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7B3E812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DBB5C1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9E02297">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69BEB40">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69CBB6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5CE77B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2.31E-03</w:t>
            </w:r>
          </w:p>
        </w:tc>
        <w:tc>
          <w:tcPr>
            <w:tcW w:w="595" w:type="pct"/>
            <w:vAlign w:val="center"/>
          </w:tcPr>
          <w:p w14:paraId="5CD3C01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27DCC1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6F0B40A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F0343A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7C9E003">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6A3A94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沿河四村</w:t>
            </w:r>
          </w:p>
        </w:tc>
        <w:tc>
          <w:tcPr>
            <w:tcW w:w="595" w:type="pct"/>
            <w:vAlign w:val="center"/>
          </w:tcPr>
          <w:p w14:paraId="5FA11E7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31AC51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1.82E-02</w:t>
            </w:r>
          </w:p>
        </w:tc>
        <w:tc>
          <w:tcPr>
            <w:tcW w:w="595" w:type="pct"/>
            <w:vAlign w:val="center"/>
          </w:tcPr>
          <w:p w14:paraId="7508324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240821</w:t>
            </w:r>
          </w:p>
        </w:tc>
        <w:tc>
          <w:tcPr>
            <w:tcW w:w="595" w:type="pct"/>
            <w:vAlign w:val="center"/>
          </w:tcPr>
          <w:p w14:paraId="567F05E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6213071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F7E735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B47897B">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271FA6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9A0A05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22339EF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1.62E-03</w:t>
            </w:r>
          </w:p>
        </w:tc>
        <w:tc>
          <w:tcPr>
            <w:tcW w:w="595" w:type="pct"/>
            <w:vAlign w:val="center"/>
          </w:tcPr>
          <w:p w14:paraId="31664BA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C717BB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68A510B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B0A9BB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11C12BE">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3D07F51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东山村</w:t>
            </w:r>
          </w:p>
        </w:tc>
        <w:tc>
          <w:tcPr>
            <w:tcW w:w="595" w:type="pct"/>
            <w:vAlign w:val="center"/>
          </w:tcPr>
          <w:p w14:paraId="7551522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BCABA1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1.68E-02</w:t>
            </w:r>
          </w:p>
        </w:tc>
        <w:tc>
          <w:tcPr>
            <w:tcW w:w="595" w:type="pct"/>
            <w:vAlign w:val="center"/>
          </w:tcPr>
          <w:p w14:paraId="3B51656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241216</w:t>
            </w:r>
          </w:p>
        </w:tc>
        <w:tc>
          <w:tcPr>
            <w:tcW w:w="595" w:type="pct"/>
            <w:vAlign w:val="center"/>
          </w:tcPr>
          <w:p w14:paraId="3CAC464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0.02</w:t>
            </w:r>
          </w:p>
        </w:tc>
        <w:tc>
          <w:tcPr>
            <w:tcW w:w="593" w:type="pct"/>
            <w:vAlign w:val="center"/>
          </w:tcPr>
          <w:p w14:paraId="3812246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DC5E50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104ACB2">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3B62141D">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CAA622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6F83F5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1.12E-03</w:t>
            </w:r>
          </w:p>
        </w:tc>
        <w:tc>
          <w:tcPr>
            <w:tcW w:w="595" w:type="pct"/>
            <w:vAlign w:val="center"/>
          </w:tcPr>
          <w:p w14:paraId="346CAF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89FF4C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3B7F4D5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5818FD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BF03E1F">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A8BF96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南京师范大学第二附属初级中学</w:t>
            </w:r>
          </w:p>
        </w:tc>
        <w:tc>
          <w:tcPr>
            <w:tcW w:w="595" w:type="pct"/>
            <w:vAlign w:val="center"/>
          </w:tcPr>
          <w:p w14:paraId="46EC1C4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B06395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2.09E-02</w:t>
            </w:r>
          </w:p>
        </w:tc>
        <w:tc>
          <w:tcPr>
            <w:tcW w:w="595" w:type="pct"/>
            <w:vAlign w:val="center"/>
          </w:tcPr>
          <w:p w14:paraId="68D2C57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240211</w:t>
            </w:r>
          </w:p>
        </w:tc>
        <w:tc>
          <w:tcPr>
            <w:tcW w:w="595" w:type="pct"/>
            <w:vAlign w:val="center"/>
          </w:tcPr>
          <w:p w14:paraId="78EEB15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781700A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3AB3F2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677FE59">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46594F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810B2A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3A2924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1.57E-03</w:t>
            </w:r>
          </w:p>
        </w:tc>
        <w:tc>
          <w:tcPr>
            <w:tcW w:w="595" w:type="pct"/>
            <w:vAlign w:val="center"/>
          </w:tcPr>
          <w:p w14:paraId="7ED3618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E512B7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5AFC7F4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2B9A35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BA280C6">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433225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浦东村</w:t>
            </w:r>
          </w:p>
        </w:tc>
        <w:tc>
          <w:tcPr>
            <w:tcW w:w="595" w:type="pct"/>
            <w:vAlign w:val="center"/>
          </w:tcPr>
          <w:p w14:paraId="58B856F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2ED1D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2.03E-02</w:t>
            </w:r>
          </w:p>
        </w:tc>
        <w:tc>
          <w:tcPr>
            <w:tcW w:w="595" w:type="pct"/>
            <w:vAlign w:val="center"/>
          </w:tcPr>
          <w:p w14:paraId="4DA09D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240211</w:t>
            </w:r>
          </w:p>
        </w:tc>
        <w:tc>
          <w:tcPr>
            <w:tcW w:w="595" w:type="pct"/>
            <w:vAlign w:val="center"/>
          </w:tcPr>
          <w:p w14:paraId="25CECF1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09EC8BB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40E685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6BBCD4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5DBE9E4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74CB6EF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B6E1EF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1.70E-03</w:t>
            </w:r>
          </w:p>
        </w:tc>
        <w:tc>
          <w:tcPr>
            <w:tcW w:w="595" w:type="pct"/>
            <w:vAlign w:val="center"/>
          </w:tcPr>
          <w:p w14:paraId="0AA73DD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CFCB6A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w:t>
            </w:r>
          </w:p>
        </w:tc>
        <w:tc>
          <w:tcPr>
            <w:tcW w:w="593" w:type="pct"/>
            <w:vAlign w:val="center"/>
          </w:tcPr>
          <w:p w14:paraId="15F7F21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9E2333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7C6B119">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3C84C27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江苏华瑞技工学校</w:t>
            </w:r>
          </w:p>
        </w:tc>
        <w:tc>
          <w:tcPr>
            <w:tcW w:w="595" w:type="pct"/>
            <w:vAlign w:val="center"/>
          </w:tcPr>
          <w:p w14:paraId="4C25BD9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5EE6A8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4.07E-02</w:t>
            </w:r>
          </w:p>
        </w:tc>
        <w:tc>
          <w:tcPr>
            <w:tcW w:w="595" w:type="pct"/>
            <w:vAlign w:val="center"/>
          </w:tcPr>
          <w:p w14:paraId="51E9E94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240211</w:t>
            </w:r>
          </w:p>
        </w:tc>
        <w:tc>
          <w:tcPr>
            <w:tcW w:w="595" w:type="pct"/>
            <w:vAlign w:val="center"/>
          </w:tcPr>
          <w:p w14:paraId="15A80A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6AB481B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CD6BB5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5D45D23">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F05E77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408DEC0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FA528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3.31E-03</w:t>
            </w:r>
          </w:p>
        </w:tc>
        <w:tc>
          <w:tcPr>
            <w:tcW w:w="595" w:type="pct"/>
            <w:vAlign w:val="center"/>
          </w:tcPr>
          <w:p w14:paraId="1E18536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26440BC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1B84B31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27ABEA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4DCDCFA">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081658C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怡华香缇丽舍</w:t>
            </w:r>
          </w:p>
        </w:tc>
        <w:tc>
          <w:tcPr>
            <w:tcW w:w="595" w:type="pct"/>
            <w:vAlign w:val="center"/>
          </w:tcPr>
          <w:p w14:paraId="5C57E09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324F0F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2.77E-02</w:t>
            </w:r>
          </w:p>
        </w:tc>
        <w:tc>
          <w:tcPr>
            <w:tcW w:w="595" w:type="pct"/>
            <w:vAlign w:val="center"/>
          </w:tcPr>
          <w:p w14:paraId="1E14EEF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240622</w:t>
            </w:r>
          </w:p>
        </w:tc>
        <w:tc>
          <w:tcPr>
            <w:tcW w:w="595" w:type="pct"/>
            <w:vAlign w:val="center"/>
          </w:tcPr>
          <w:p w14:paraId="241F4F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60283B6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02381A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9F19C6F">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050B20E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6F9E87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0C5870C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2.46E-03</w:t>
            </w:r>
          </w:p>
        </w:tc>
        <w:tc>
          <w:tcPr>
            <w:tcW w:w="595" w:type="pct"/>
            <w:vAlign w:val="center"/>
          </w:tcPr>
          <w:p w14:paraId="37EA6D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376B927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34DDE83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E24518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D3158B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925C3D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南京师大第二附属高中</w:t>
            </w:r>
          </w:p>
        </w:tc>
        <w:tc>
          <w:tcPr>
            <w:tcW w:w="595" w:type="pct"/>
            <w:vAlign w:val="center"/>
          </w:tcPr>
          <w:p w14:paraId="18D6FB0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0A681E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3.52E-02</w:t>
            </w:r>
          </w:p>
        </w:tc>
        <w:tc>
          <w:tcPr>
            <w:tcW w:w="595" w:type="pct"/>
            <w:vAlign w:val="center"/>
          </w:tcPr>
          <w:p w14:paraId="5763CC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241126</w:t>
            </w:r>
          </w:p>
        </w:tc>
        <w:tc>
          <w:tcPr>
            <w:tcW w:w="595" w:type="pct"/>
            <w:vAlign w:val="center"/>
          </w:tcPr>
          <w:p w14:paraId="2AAA593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642C9A3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7572DD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2574D1A">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A35C1BA">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1B55C9F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453221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2.74E-03</w:t>
            </w:r>
          </w:p>
        </w:tc>
        <w:tc>
          <w:tcPr>
            <w:tcW w:w="595" w:type="pct"/>
            <w:vAlign w:val="center"/>
          </w:tcPr>
          <w:p w14:paraId="2F33C07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F6B71F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0800F22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C01644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6858EBB">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CC173A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仪征市人医西医院</w:t>
            </w:r>
          </w:p>
        </w:tc>
        <w:tc>
          <w:tcPr>
            <w:tcW w:w="595" w:type="pct"/>
            <w:vAlign w:val="center"/>
          </w:tcPr>
          <w:p w14:paraId="047F823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2AB39E6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4.66E-02</w:t>
            </w:r>
          </w:p>
        </w:tc>
        <w:tc>
          <w:tcPr>
            <w:tcW w:w="595" w:type="pct"/>
            <w:vAlign w:val="center"/>
          </w:tcPr>
          <w:p w14:paraId="47D072C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241126</w:t>
            </w:r>
          </w:p>
        </w:tc>
        <w:tc>
          <w:tcPr>
            <w:tcW w:w="595" w:type="pct"/>
            <w:vAlign w:val="center"/>
          </w:tcPr>
          <w:p w14:paraId="22D0910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0.06</w:t>
            </w:r>
          </w:p>
        </w:tc>
        <w:tc>
          <w:tcPr>
            <w:tcW w:w="593" w:type="pct"/>
            <w:vAlign w:val="center"/>
          </w:tcPr>
          <w:p w14:paraId="365813E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C20D6D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C7006CE">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40C1C39C">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647A090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8B9CE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2.88E-03</w:t>
            </w:r>
          </w:p>
        </w:tc>
        <w:tc>
          <w:tcPr>
            <w:tcW w:w="595" w:type="pct"/>
            <w:vAlign w:val="center"/>
          </w:tcPr>
          <w:p w14:paraId="4B42461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488784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11E93EF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D51CAE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2DF5C96">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5DEFB5D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小彭庄</w:t>
            </w:r>
          </w:p>
        </w:tc>
        <w:tc>
          <w:tcPr>
            <w:tcW w:w="595" w:type="pct"/>
            <w:vAlign w:val="center"/>
          </w:tcPr>
          <w:p w14:paraId="501FE0A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71FA67E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2.44E-02</w:t>
            </w:r>
          </w:p>
        </w:tc>
        <w:tc>
          <w:tcPr>
            <w:tcW w:w="595" w:type="pct"/>
            <w:vAlign w:val="center"/>
          </w:tcPr>
          <w:p w14:paraId="2E7188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240120</w:t>
            </w:r>
          </w:p>
        </w:tc>
        <w:tc>
          <w:tcPr>
            <w:tcW w:w="595" w:type="pct"/>
            <w:vAlign w:val="center"/>
          </w:tcPr>
          <w:p w14:paraId="549CBF6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0.03</w:t>
            </w:r>
          </w:p>
        </w:tc>
        <w:tc>
          <w:tcPr>
            <w:tcW w:w="593" w:type="pct"/>
            <w:vAlign w:val="center"/>
          </w:tcPr>
          <w:p w14:paraId="1C68D8C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A2757E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5E29E25">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21D9C630">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A94E39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7CED2F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2.27E-03</w:t>
            </w:r>
          </w:p>
        </w:tc>
        <w:tc>
          <w:tcPr>
            <w:tcW w:w="595" w:type="pct"/>
            <w:vAlign w:val="center"/>
          </w:tcPr>
          <w:p w14:paraId="325126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E3407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5D0C410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058725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264E349">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4370263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迎江西村</w:t>
            </w:r>
          </w:p>
        </w:tc>
        <w:tc>
          <w:tcPr>
            <w:tcW w:w="595" w:type="pct"/>
            <w:vAlign w:val="center"/>
          </w:tcPr>
          <w:p w14:paraId="4077A6E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494B0D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3.52E-02</w:t>
            </w:r>
          </w:p>
        </w:tc>
        <w:tc>
          <w:tcPr>
            <w:tcW w:w="595" w:type="pct"/>
            <w:vAlign w:val="center"/>
          </w:tcPr>
          <w:p w14:paraId="5F58F8F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241126</w:t>
            </w:r>
          </w:p>
        </w:tc>
        <w:tc>
          <w:tcPr>
            <w:tcW w:w="595" w:type="pct"/>
            <w:vAlign w:val="center"/>
          </w:tcPr>
          <w:p w14:paraId="7355233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0.05</w:t>
            </w:r>
          </w:p>
        </w:tc>
        <w:tc>
          <w:tcPr>
            <w:tcW w:w="593" w:type="pct"/>
            <w:vAlign w:val="center"/>
          </w:tcPr>
          <w:p w14:paraId="24356B0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6625C7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C2667CA">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8688C77">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5DE1BA7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37BC915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1.92E-03</w:t>
            </w:r>
          </w:p>
        </w:tc>
        <w:tc>
          <w:tcPr>
            <w:tcW w:w="595" w:type="pct"/>
            <w:vAlign w:val="center"/>
          </w:tcPr>
          <w:p w14:paraId="5820DCC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7FC3534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035F9EF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F16782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6815EC7">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2C1DB83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南京师大第二附属高级中学</w:t>
            </w:r>
          </w:p>
        </w:tc>
        <w:tc>
          <w:tcPr>
            <w:tcW w:w="595" w:type="pct"/>
            <w:vAlign w:val="center"/>
          </w:tcPr>
          <w:p w14:paraId="0B30A0C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6394856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3.13E-02</w:t>
            </w:r>
          </w:p>
        </w:tc>
        <w:tc>
          <w:tcPr>
            <w:tcW w:w="595" w:type="pct"/>
            <w:vAlign w:val="center"/>
          </w:tcPr>
          <w:p w14:paraId="53CE801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241126</w:t>
            </w:r>
          </w:p>
        </w:tc>
        <w:tc>
          <w:tcPr>
            <w:tcW w:w="595" w:type="pct"/>
            <w:vAlign w:val="center"/>
          </w:tcPr>
          <w:p w14:paraId="341574C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0.04</w:t>
            </w:r>
          </w:p>
        </w:tc>
        <w:tc>
          <w:tcPr>
            <w:tcW w:w="593" w:type="pct"/>
            <w:vAlign w:val="center"/>
          </w:tcPr>
          <w:p w14:paraId="362E08D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BFAC92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C0B30CD">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145C05C3">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2955C2C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5A1E74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1.98E-03</w:t>
            </w:r>
          </w:p>
        </w:tc>
        <w:tc>
          <w:tcPr>
            <w:tcW w:w="595" w:type="pct"/>
            <w:vAlign w:val="center"/>
          </w:tcPr>
          <w:p w14:paraId="5D6E307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674714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0.01</w:t>
            </w:r>
          </w:p>
        </w:tc>
        <w:tc>
          <w:tcPr>
            <w:tcW w:w="593" w:type="pct"/>
            <w:vAlign w:val="center"/>
          </w:tcPr>
          <w:p w14:paraId="2CFCDEC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F08B5D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F04206E">
            <w:pPr>
              <w:widowControl/>
              <w:adjustRightInd/>
              <w:snapToGrid/>
              <w:spacing w:line="240" w:lineRule="auto"/>
              <w:ind w:firstLine="0" w:firstLineChars="0"/>
              <w:jc w:val="left"/>
              <w:rPr>
                <w:rFonts w:cs="Times New Roman"/>
                <w:color w:val="000000"/>
                <w:kern w:val="0"/>
                <w:sz w:val="21"/>
                <w:szCs w:val="21"/>
              </w:rPr>
            </w:pPr>
          </w:p>
        </w:tc>
        <w:tc>
          <w:tcPr>
            <w:tcW w:w="1432" w:type="pct"/>
            <w:vMerge w:val="restart"/>
            <w:vAlign w:val="center"/>
          </w:tcPr>
          <w:p w14:paraId="3C5D039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区域最大落地浓度</w:t>
            </w:r>
          </w:p>
        </w:tc>
        <w:tc>
          <w:tcPr>
            <w:tcW w:w="595" w:type="pct"/>
            <w:vAlign w:val="center"/>
          </w:tcPr>
          <w:p w14:paraId="575F735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日平均</w:t>
            </w:r>
          </w:p>
        </w:tc>
        <w:tc>
          <w:tcPr>
            <w:tcW w:w="595" w:type="pct"/>
            <w:vAlign w:val="center"/>
          </w:tcPr>
          <w:p w14:paraId="03D8FF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1.79E-01</w:t>
            </w:r>
          </w:p>
        </w:tc>
        <w:tc>
          <w:tcPr>
            <w:tcW w:w="595" w:type="pct"/>
            <w:vAlign w:val="center"/>
          </w:tcPr>
          <w:p w14:paraId="36D6D5E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240101</w:t>
            </w:r>
          </w:p>
        </w:tc>
        <w:tc>
          <w:tcPr>
            <w:tcW w:w="595" w:type="pct"/>
            <w:vAlign w:val="center"/>
          </w:tcPr>
          <w:p w14:paraId="6AD941F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0.24</w:t>
            </w:r>
          </w:p>
        </w:tc>
        <w:tc>
          <w:tcPr>
            <w:tcW w:w="593" w:type="pct"/>
            <w:vAlign w:val="center"/>
          </w:tcPr>
          <w:p w14:paraId="2BC4269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4DA48A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C34A3D1">
            <w:pPr>
              <w:widowControl/>
              <w:adjustRightInd/>
              <w:snapToGrid/>
              <w:spacing w:line="240" w:lineRule="auto"/>
              <w:ind w:firstLine="0" w:firstLineChars="0"/>
              <w:jc w:val="left"/>
              <w:rPr>
                <w:rFonts w:cs="Times New Roman"/>
                <w:color w:val="000000"/>
                <w:kern w:val="0"/>
                <w:sz w:val="21"/>
                <w:szCs w:val="21"/>
              </w:rPr>
            </w:pPr>
          </w:p>
        </w:tc>
        <w:tc>
          <w:tcPr>
            <w:tcW w:w="1432" w:type="pct"/>
            <w:vMerge w:val="continue"/>
            <w:vAlign w:val="center"/>
          </w:tcPr>
          <w:p w14:paraId="7A7D50EE">
            <w:pPr>
              <w:widowControl/>
              <w:adjustRightInd/>
              <w:snapToGrid/>
              <w:spacing w:line="240" w:lineRule="auto"/>
              <w:ind w:firstLine="0" w:firstLineChars="0"/>
              <w:jc w:val="left"/>
              <w:rPr>
                <w:rFonts w:hint="eastAsia" w:ascii="宋体" w:hAnsi="宋体" w:cs="宋体"/>
                <w:color w:val="000000"/>
                <w:kern w:val="0"/>
                <w:sz w:val="21"/>
                <w:szCs w:val="21"/>
              </w:rPr>
            </w:pPr>
          </w:p>
        </w:tc>
        <w:tc>
          <w:tcPr>
            <w:tcW w:w="595" w:type="pct"/>
            <w:vAlign w:val="center"/>
          </w:tcPr>
          <w:p w14:paraId="3496A9A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595" w:type="pct"/>
            <w:vAlign w:val="center"/>
          </w:tcPr>
          <w:p w14:paraId="12F75AC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3.40E-02</w:t>
            </w:r>
          </w:p>
        </w:tc>
        <w:tc>
          <w:tcPr>
            <w:tcW w:w="595" w:type="pct"/>
            <w:vAlign w:val="center"/>
          </w:tcPr>
          <w:p w14:paraId="3662B92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平均值</w:t>
            </w:r>
          </w:p>
        </w:tc>
        <w:tc>
          <w:tcPr>
            <w:tcW w:w="595" w:type="pct"/>
            <w:vAlign w:val="center"/>
          </w:tcPr>
          <w:p w14:paraId="046692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0.1</w:t>
            </w:r>
          </w:p>
        </w:tc>
        <w:tc>
          <w:tcPr>
            <w:tcW w:w="593" w:type="pct"/>
            <w:vAlign w:val="center"/>
          </w:tcPr>
          <w:p w14:paraId="6E1E20B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B5B9B8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restart"/>
            <w:vAlign w:val="center"/>
          </w:tcPr>
          <w:p w14:paraId="1520FFD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非甲烷总烃</w:t>
            </w:r>
          </w:p>
        </w:tc>
        <w:tc>
          <w:tcPr>
            <w:tcW w:w="1432" w:type="pct"/>
            <w:vAlign w:val="center"/>
          </w:tcPr>
          <w:p w14:paraId="2E047DA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车庄</w:t>
            </w:r>
          </w:p>
        </w:tc>
        <w:tc>
          <w:tcPr>
            <w:tcW w:w="595" w:type="pct"/>
            <w:vAlign w:val="center"/>
          </w:tcPr>
          <w:p w14:paraId="7D563F1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70C069F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1.51E+01</w:t>
            </w:r>
          </w:p>
        </w:tc>
        <w:tc>
          <w:tcPr>
            <w:tcW w:w="595" w:type="pct"/>
            <w:vAlign w:val="center"/>
          </w:tcPr>
          <w:p w14:paraId="20AE238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24011021</w:t>
            </w:r>
          </w:p>
        </w:tc>
        <w:tc>
          <w:tcPr>
            <w:tcW w:w="595" w:type="pct"/>
            <w:vAlign w:val="center"/>
          </w:tcPr>
          <w:p w14:paraId="539633E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0.75</w:t>
            </w:r>
          </w:p>
        </w:tc>
        <w:tc>
          <w:tcPr>
            <w:tcW w:w="593" w:type="pct"/>
            <w:vAlign w:val="center"/>
          </w:tcPr>
          <w:p w14:paraId="44513B4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C32050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46BA075">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2FF7645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佐安庄</w:t>
            </w:r>
          </w:p>
        </w:tc>
        <w:tc>
          <w:tcPr>
            <w:tcW w:w="595" w:type="pct"/>
            <w:vAlign w:val="center"/>
          </w:tcPr>
          <w:p w14:paraId="40D26F5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40767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1.29E+01</w:t>
            </w:r>
          </w:p>
        </w:tc>
        <w:tc>
          <w:tcPr>
            <w:tcW w:w="595" w:type="pct"/>
            <w:vAlign w:val="center"/>
          </w:tcPr>
          <w:p w14:paraId="0B2236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24062105</w:t>
            </w:r>
          </w:p>
        </w:tc>
        <w:tc>
          <w:tcPr>
            <w:tcW w:w="595" w:type="pct"/>
            <w:vAlign w:val="center"/>
          </w:tcPr>
          <w:p w14:paraId="3A869CF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0.65</w:t>
            </w:r>
          </w:p>
        </w:tc>
        <w:tc>
          <w:tcPr>
            <w:tcW w:w="593" w:type="pct"/>
            <w:vAlign w:val="center"/>
          </w:tcPr>
          <w:p w14:paraId="593FB5E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BDF163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5F8D563">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561EEEA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曹巷</w:t>
            </w:r>
          </w:p>
        </w:tc>
        <w:tc>
          <w:tcPr>
            <w:tcW w:w="595" w:type="pct"/>
            <w:vAlign w:val="center"/>
          </w:tcPr>
          <w:p w14:paraId="7BB5BB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05E636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1.06E+01</w:t>
            </w:r>
          </w:p>
        </w:tc>
        <w:tc>
          <w:tcPr>
            <w:tcW w:w="595" w:type="pct"/>
            <w:vAlign w:val="center"/>
          </w:tcPr>
          <w:p w14:paraId="6BC4A33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24010321</w:t>
            </w:r>
          </w:p>
        </w:tc>
        <w:tc>
          <w:tcPr>
            <w:tcW w:w="595" w:type="pct"/>
            <w:vAlign w:val="center"/>
          </w:tcPr>
          <w:p w14:paraId="71B728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0.53</w:t>
            </w:r>
          </w:p>
        </w:tc>
        <w:tc>
          <w:tcPr>
            <w:tcW w:w="593" w:type="pct"/>
            <w:vAlign w:val="center"/>
          </w:tcPr>
          <w:p w14:paraId="1A99084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F6AAE1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863D29C">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68937F1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后徐庄</w:t>
            </w:r>
          </w:p>
        </w:tc>
        <w:tc>
          <w:tcPr>
            <w:tcW w:w="595" w:type="pct"/>
            <w:vAlign w:val="center"/>
          </w:tcPr>
          <w:p w14:paraId="7D8070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436B869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1.86E+01</w:t>
            </w:r>
          </w:p>
        </w:tc>
        <w:tc>
          <w:tcPr>
            <w:tcW w:w="595" w:type="pct"/>
            <w:vAlign w:val="center"/>
          </w:tcPr>
          <w:p w14:paraId="0F179BA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24121602</w:t>
            </w:r>
          </w:p>
        </w:tc>
        <w:tc>
          <w:tcPr>
            <w:tcW w:w="595" w:type="pct"/>
            <w:vAlign w:val="center"/>
          </w:tcPr>
          <w:p w14:paraId="17BA7FF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0.93</w:t>
            </w:r>
          </w:p>
        </w:tc>
        <w:tc>
          <w:tcPr>
            <w:tcW w:w="593" w:type="pct"/>
            <w:vAlign w:val="center"/>
          </w:tcPr>
          <w:p w14:paraId="68CB6EE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957302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AA6AE0F">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0770444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瑞元新村</w:t>
            </w:r>
          </w:p>
        </w:tc>
        <w:tc>
          <w:tcPr>
            <w:tcW w:w="595" w:type="pct"/>
            <w:vAlign w:val="center"/>
          </w:tcPr>
          <w:p w14:paraId="78F80E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F53A2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2.07E+01</w:t>
            </w:r>
          </w:p>
        </w:tc>
        <w:tc>
          <w:tcPr>
            <w:tcW w:w="595" w:type="pct"/>
            <w:vAlign w:val="center"/>
          </w:tcPr>
          <w:p w14:paraId="267C8A6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24040907</w:t>
            </w:r>
          </w:p>
        </w:tc>
        <w:tc>
          <w:tcPr>
            <w:tcW w:w="595" w:type="pct"/>
            <w:vAlign w:val="center"/>
          </w:tcPr>
          <w:p w14:paraId="12D5E4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1.04</w:t>
            </w:r>
          </w:p>
        </w:tc>
        <w:tc>
          <w:tcPr>
            <w:tcW w:w="593" w:type="pct"/>
            <w:vAlign w:val="center"/>
          </w:tcPr>
          <w:p w14:paraId="32B01D0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6C5FE3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0DFE785">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78C1A37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胥浦中心小学</w:t>
            </w:r>
          </w:p>
        </w:tc>
        <w:tc>
          <w:tcPr>
            <w:tcW w:w="595" w:type="pct"/>
            <w:vAlign w:val="center"/>
          </w:tcPr>
          <w:p w14:paraId="37AA123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128A4C3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1.74E+01</w:t>
            </w:r>
          </w:p>
        </w:tc>
        <w:tc>
          <w:tcPr>
            <w:tcW w:w="595" w:type="pct"/>
            <w:vAlign w:val="center"/>
          </w:tcPr>
          <w:p w14:paraId="5E9A60D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24101004</w:t>
            </w:r>
          </w:p>
        </w:tc>
        <w:tc>
          <w:tcPr>
            <w:tcW w:w="595" w:type="pct"/>
            <w:vAlign w:val="center"/>
          </w:tcPr>
          <w:p w14:paraId="6383401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0.87</w:t>
            </w:r>
          </w:p>
        </w:tc>
        <w:tc>
          <w:tcPr>
            <w:tcW w:w="593" w:type="pct"/>
            <w:vAlign w:val="center"/>
          </w:tcPr>
          <w:p w14:paraId="3D3FE1C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DDAE47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4B74DAB">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072B54F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胥浦家园</w:t>
            </w:r>
          </w:p>
        </w:tc>
        <w:tc>
          <w:tcPr>
            <w:tcW w:w="595" w:type="pct"/>
            <w:vAlign w:val="center"/>
          </w:tcPr>
          <w:p w14:paraId="24684C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055F9C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1.48E+01</w:t>
            </w:r>
          </w:p>
        </w:tc>
        <w:tc>
          <w:tcPr>
            <w:tcW w:w="595" w:type="pct"/>
            <w:vAlign w:val="center"/>
          </w:tcPr>
          <w:p w14:paraId="0D5B594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24112924</w:t>
            </w:r>
          </w:p>
        </w:tc>
        <w:tc>
          <w:tcPr>
            <w:tcW w:w="595" w:type="pct"/>
            <w:vAlign w:val="center"/>
          </w:tcPr>
          <w:p w14:paraId="047D9FF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0.74</w:t>
            </w:r>
          </w:p>
        </w:tc>
        <w:tc>
          <w:tcPr>
            <w:tcW w:w="593" w:type="pct"/>
            <w:vAlign w:val="center"/>
          </w:tcPr>
          <w:p w14:paraId="626D802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7F05D0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25" w:hRule="atLeast"/>
        </w:trPr>
        <w:tc>
          <w:tcPr>
            <w:tcW w:w="595" w:type="pct"/>
            <w:vMerge w:val="continue"/>
            <w:vAlign w:val="center"/>
          </w:tcPr>
          <w:p w14:paraId="717C5457">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49BC920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高桥</w:t>
            </w:r>
          </w:p>
        </w:tc>
        <w:tc>
          <w:tcPr>
            <w:tcW w:w="595" w:type="pct"/>
            <w:vAlign w:val="center"/>
          </w:tcPr>
          <w:p w14:paraId="623A08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76CC1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1.16E+01</w:t>
            </w:r>
          </w:p>
        </w:tc>
        <w:tc>
          <w:tcPr>
            <w:tcW w:w="595" w:type="pct"/>
            <w:vAlign w:val="center"/>
          </w:tcPr>
          <w:p w14:paraId="523AAD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24101422</w:t>
            </w:r>
          </w:p>
        </w:tc>
        <w:tc>
          <w:tcPr>
            <w:tcW w:w="595" w:type="pct"/>
            <w:vAlign w:val="center"/>
          </w:tcPr>
          <w:p w14:paraId="302DCA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0.58</w:t>
            </w:r>
          </w:p>
        </w:tc>
        <w:tc>
          <w:tcPr>
            <w:tcW w:w="593" w:type="pct"/>
            <w:vAlign w:val="center"/>
          </w:tcPr>
          <w:p w14:paraId="67C0BBC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585484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B2D443D">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629F8D3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张营</w:t>
            </w:r>
          </w:p>
        </w:tc>
        <w:tc>
          <w:tcPr>
            <w:tcW w:w="595" w:type="pct"/>
            <w:vAlign w:val="center"/>
          </w:tcPr>
          <w:p w14:paraId="1DF91B2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789436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1.29E+01</w:t>
            </w:r>
          </w:p>
        </w:tc>
        <w:tc>
          <w:tcPr>
            <w:tcW w:w="595" w:type="pct"/>
            <w:vAlign w:val="center"/>
          </w:tcPr>
          <w:p w14:paraId="68FDE2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24121602</w:t>
            </w:r>
          </w:p>
        </w:tc>
        <w:tc>
          <w:tcPr>
            <w:tcW w:w="595" w:type="pct"/>
            <w:vAlign w:val="center"/>
          </w:tcPr>
          <w:p w14:paraId="6ED58E9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0.65</w:t>
            </w:r>
          </w:p>
        </w:tc>
        <w:tc>
          <w:tcPr>
            <w:tcW w:w="593" w:type="pct"/>
            <w:vAlign w:val="center"/>
          </w:tcPr>
          <w:p w14:paraId="11CC4BD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C3F5EB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5336E5D">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611DCF0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钱家大庄</w:t>
            </w:r>
          </w:p>
        </w:tc>
        <w:tc>
          <w:tcPr>
            <w:tcW w:w="595" w:type="pct"/>
            <w:vAlign w:val="center"/>
          </w:tcPr>
          <w:p w14:paraId="4F9D54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1B256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1.82E+01</w:t>
            </w:r>
          </w:p>
        </w:tc>
        <w:tc>
          <w:tcPr>
            <w:tcW w:w="595" w:type="pct"/>
            <w:vAlign w:val="center"/>
          </w:tcPr>
          <w:p w14:paraId="11BF838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24040907</w:t>
            </w:r>
          </w:p>
        </w:tc>
        <w:tc>
          <w:tcPr>
            <w:tcW w:w="595" w:type="pct"/>
            <w:vAlign w:val="center"/>
          </w:tcPr>
          <w:p w14:paraId="7B246E5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0.91</w:t>
            </w:r>
          </w:p>
        </w:tc>
        <w:tc>
          <w:tcPr>
            <w:tcW w:w="593" w:type="pct"/>
            <w:vAlign w:val="center"/>
          </w:tcPr>
          <w:p w14:paraId="3FA9B2D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F8C58D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56206BB0">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34D0328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农哥村</w:t>
            </w:r>
          </w:p>
        </w:tc>
        <w:tc>
          <w:tcPr>
            <w:tcW w:w="595" w:type="pct"/>
            <w:vAlign w:val="center"/>
          </w:tcPr>
          <w:p w14:paraId="32302F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7D9A368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1.87E+01</w:t>
            </w:r>
          </w:p>
        </w:tc>
        <w:tc>
          <w:tcPr>
            <w:tcW w:w="595" w:type="pct"/>
            <w:vAlign w:val="center"/>
          </w:tcPr>
          <w:p w14:paraId="2029F53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24050506</w:t>
            </w:r>
          </w:p>
        </w:tc>
        <w:tc>
          <w:tcPr>
            <w:tcW w:w="595" w:type="pct"/>
            <w:vAlign w:val="center"/>
          </w:tcPr>
          <w:p w14:paraId="04B2011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0.94</w:t>
            </w:r>
          </w:p>
        </w:tc>
        <w:tc>
          <w:tcPr>
            <w:tcW w:w="593" w:type="pct"/>
            <w:vAlign w:val="center"/>
          </w:tcPr>
          <w:p w14:paraId="3BE0F10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04F9E0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637FC48">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2CD60C0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沙洲村</w:t>
            </w:r>
          </w:p>
        </w:tc>
        <w:tc>
          <w:tcPr>
            <w:tcW w:w="595" w:type="pct"/>
            <w:vAlign w:val="center"/>
          </w:tcPr>
          <w:p w14:paraId="2A9859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1A9F3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1.47E+01</w:t>
            </w:r>
          </w:p>
        </w:tc>
        <w:tc>
          <w:tcPr>
            <w:tcW w:w="595" w:type="pct"/>
            <w:vAlign w:val="center"/>
          </w:tcPr>
          <w:p w14:paraId="5FF2024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24022606</w:t>
            </w:r>
          </w:p>
        </w:tc>
        <w:tc>
          <w:tcPr>
            <w:tcW w:w="595" w:type="pct"/>
            <w:vAlign w:val="center"/>
          </w:tcPr>
          <w:p w14:paraId="624D45C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0.73</w:t>
            </w:r>
          </w:p>
        </w:tc>
        <w:tc>
          <w:tcPr>
            <w:tcW w:w="593" w:type="pct"/>
            <w:vAlign w:val="center"/>
          </w:tcPr>
          <w:p w14:paraId="497A34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840927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96D933C">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3BB63CD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下周</w:t>
            </w:r>
          </w:p>
        </w:tc>
        <w:tc>
          <w:tcPr>
            <w:tcW w:w="595" w:type="pct"/>
            <w:vAlign w:val="center"/>
          </w:tcPr>
          <w:p w14:paraId="5948C7F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82D24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1.13E+01</w:t>
            </w:r>
          </w:p>
        </w:tc>
        <w:tc>
          <w:tcPr>
            <w:tcW w:w="595" w:type="pct"/>
            <w:vAlign w:val="center"/>
          </w:tcPr>
          <w:p w14:paraId="56DD47E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24031705</w:t>
            </w:r>
          </w:p>
        </w:tc>
        <w:tc>
          <w:tcPr>
            <w:tcW w:w="595" w:type="pct"/>
            <w:vAlign w:val="center"/>
          </w:tcPr>
          <w:p w14:paraId="021CD5E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0.57</w:t>
            </w:r>
          </w:p>
        </w:tc>
        <w:tc>
          <w:tcPr>
            <w:tcW w:w="593" w:type="pct"/>
            <w:vAlign w:val="center"/>
          </w:tcPr>
          <w:p w14:paraId="2747602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8DA78C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03F7EA0">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7EE99E2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钱家湾</w:t>
            </w:r>
          </w:p>
        </w:tc>
        <w:tc>
          <w:tcPr>
            <w:tcW w:w="595" w:type="pct"/>
            <w:vAlign w:val="center"/>
          </w:tcPr>
          <w:p w14:paraId="6365632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4399F4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1.13E+01</w:t>
            </w:r>
          </w:p>
        </w:tc>
        <w:tc>
          <w:tcPr>
            <w:tcW w:w="595" w:type="pct"/>
            <w:vAlign w:val="center"/>
          </w:tcPr>
          <w:p w14:paraId="0452808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24040907</w:t>
            </w:r>
          </w:p>
        </w:tc>
        <w:tc>
          <w:tcPr>
            <w:tcW w:w="595" w:type="pct"/>
            <w:vAlign w:val="center"/>
          </w:tcPr>
          <w:p w14:paraId="6C1952C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0.57</w:t>
            </w:r>
          </w:p>
        </w:tc>
        <w:tc>
          <w:tcPr>
            <w:tcW w:w="593" w:type="pct"/>
            <w:vAlign w:val="center"/>
          </w:tcPr>
          <w:p w14:paraId="228A25D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0BB3A1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6057612C">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1337C5C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三八村</w:t>
            </w:r>
          </w:p>
        </w:tc>
        <w:tc>
          <w:tcPr>
            <w:tcW w:w="595" w:type="pct"/>
            <w:vAlign w:val="center"/>
          </w:tcPr>
          <w:p w14:paraId="5DAA3EC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7362A1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1.09E+01</w:t>
            </w:r>
          </w:p>
        </w:tc>
        <w:tc>
          <w:tcPr>
            <w:tcW w:w="595" w:type="pct"/>
            <w:vAlign w:val="center"/>
          </w:tcPr>
          <w:p w14:paraId="23F95B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24121204</w:t>
            </w:r>
          </w:p>
        </w:tc>
        <w:tc>
          <w:tcPr>
            <w:tcW w:w="595" w:type="pct"/>
            <w:vAlign w:val="center"/>
          </w:tcPr>
          <w:p w14:paraId="30425C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0.55</w:t>
            </w:r>
          </w:p>
        </w:tc>
        <w:tc>
          <w:tcPr>
            <w:tcW w:w="593" w:type="pct"/>
            <w:vAlign w:val="center"/>
          </w:tcPr>
          <w:p w14:paraId="7CF1BBB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930745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9B15443">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72FA4D2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沿河村</w:t>
            </w:r>
          </w:p>
        </w:tc>
        <w:tc>
          <w:tcPr>
            <w:tcW w:w="595" w:type="pct"/>
            <w:vAlign w:val="center"/>
          </w:tcPr>
          <w:p w14:paraId="076DCD1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1A60FC8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1.17E+01</w:t>
            </w:r>
          </w:p>
        </w:tc>
        <w:tc>
          <w:tcPr>
            <w:tcW w:w="595" w:type="pct"/>
            <w:vAlign w:val="center"/>
          </w:tcPr>
          <w:p w14:paraId="15C4FB2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24121204</w:t>
            </w:r>
          </w:p>
        </w:tc>
        <w:tc>
          <w:tcPr>
            <w:tcW w:w="595" w:type="pct"/>
            <w:vAlign w:val="center"/>
          </w:tcPr>
          <w:p w14:paraId="40E493F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0.59</w:t>
            </w:r>
          </w:p>
        </w:tc>
        <w:tc>
          <w:tcPr>
            <w:tcW w:w="593" w:type="pct"/>
            <w:vAlign w:val="center"/>
          </w:tcPr>
          <w:p w14:paraId="1C0C269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9E3B77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72EC54D8">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6F7FCC7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碧荷湾</w:t>
            </w:r>
          </w:p>
        </w:tc>
        <w:tc>
          <w:tcPr>
            <w:tcW w:w="595" w:type="pct"/>
            <w:vAlign w:val="center"/>
          </w:tcPr>
          <w:p w14:paraId="14D4D88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4482F23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1.64E+01</w:t>
            </w:r>
          </w:p>
        </w:tc>
        <w:tc>
          <w:tcPr>
            <w:tcW w:w="595" w:type="pct"/>
            <w:vAlign w:val="center"/>
          </w:tcPr>
          <w:p w14:paraId="6E9396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24041422</w:t>
            </w:r>
          </w:p>
        </w:tc>
        <w:tc>
          <w:tcPr>
            <w:tcW w:w="595" w:type="pct"/>
            <w:vAlign w:val="center"/>
          </w:tcPr>
          <w:p w14:paraId="2F0945F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0.82</w:t>
            </w:r>
          </w:p>
        </w:tc>
        <w:tc>
          <w:tcPr>
            <w:tcW w:w="593" w:type="pct"/>
            <w:vAlign w:val="center"/>
          </w:tcPr>
          <w:p w14:paraId="11CEE99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35E429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4002553A">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348C7BB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胥浦中学</w:t>
            </w:r>
          </w:p>
        </w:tc>
        <w:tc>
          <w:tcPr>
            <w:tcW w:w="595" w:type="pct"/>
            <w:vAlign w:val="center"/>
          </w:tcPr>
          <w:p w14:paraId="0C73200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7A092B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1.92E+01</w:t>
            </w:r>
          </w:p>
        </w:tc>
        <w:tc>
          <w:tcPr>
            <w:tcW w:w="595" w:type="pct"/>
            <w:vAlign w:val="center"/>
          </w:tcPr>
          <w:p w14:paraId="262A79F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24113008</w:t>
            </w:r>
          </w:p>
        </w:tc>
        <w:tc>
          <w:tcPr>
            <w:tcW w:w="595" w:type="pct"/>
            <w:vAlign w:val="center"/>
          </w:tcPr>
          <w:p w14:paraId="4694A9C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0.96</w:t>
            </w:r>
          </w:p>
        </w:tc>
        <w:tc>
          <w:tcPr>
            <w:tcW w:w="593" w:type="pct"/>
            <w:vAlign w:val="center"/>
          </w:tcPr>
          <w:p w14:paraId="50421CF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22B156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22D754C">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44F9A14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w:t>
            </w:r>
          </w:p>
        </w:tc>
        <w:tc>
          <w:tcPr>
            <w:tcW w:w="595" w:type="pct"/>
            <w:vAlign w:val="center"/>
          </w:tcPr>
          <w:p w14:paraId="37ADE5C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255414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1.64E+01</w:t>
            </w:r>
          </w:p>
        </w:tc>
        <w:tc>
          <w:tcPr>
            <w:tcW w:w="595" w:type="pct"/>
            <w:vAlign w:val="center"/>
          </w:tcPr>
          <w:p w14:paraId="25AAEC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24032006</w:t>
            </w:r>
          </w:p>
        </w:tc>
        <w:tc>
          <w:tcPr>
            <w:tcW w:w="595" w:type="pct"/>
            <w:vAlign w:val="center"/>
          </w:tcPr>
          <w:p w14:paraId="2951CD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0.82</w:t>
            </w:r>
          </w:p>
        </w:tc>
        <w:tc>
          <w:tcPr>
            <w:tcW w:w="593" w:type="pct"/>
            <w:vAlign w:val="center"/>
          </w:tcPr>
          <w:p w14:paraId="42340ED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1A322D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9E086C1">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259E636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沿河四村</w:t>
            </w:r>
          </w:p>
        </w:tc>
        <w:tc>
          <w:tcPr>
            <w:tcW w:w="595" w:type="pct"/>
            <w:vAlign w:val="center"/>
          </w:tcPr>
          <w:p w14:paraId="4857E5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6F1B51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1.29E+01</w:t>
            </w:r>
          </w:p>
        </w:tc>
        <w:tc>
          <w:tcPr>
            <w:tcW w:w="595" w:type="pct"/>
            <w:vAlign w:val="center"/>
          </w:tcPr>
          <w:p w14:paraId="0616E28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24010319</w:t>
            </w:r>
          </w:p>
        </w:tc>
        <w:tc>
          <w:tcPr>
            <w:tcW w:w="595" w:type="pct"/>
            <w:vAlign w:val="center"/>
          </w:tcPr>
          <w:p w14:paraId="36FE38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0.65</w:t>
            </w:r>
          </w:p>
        </w:tc>
        <w:tc>
          <w:tcPr>
            <w:tcW w:w="593" w:type="pct"/>
            <w:vAlign w:val="center"/>
          </w:tcPr>
          <w:p w14:paraId="51C79B7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104394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A7C049F">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22CA06E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东山村</w:t>
            </w:r>
          </w:p>
        </w:tc>
        <w:tc>
          <w:tcPr>
            <w:tcW w:w="595" w:type="pct"/>
            <w:vAlign w:val="center"/>
          </w:tcPr>
          <w:p w14:paraId="3B7890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1B525FB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1.04E+01</w:t>
            </w:r>
          </w:p>
        </w:tc>
        <w:tc>
          <w:tcPr>
            <w:tcW w:w="595" w:type="pct"/>
            <w:vAlign w:val="center"/>
          </w:tcPr>
          <w:p w14:paraId="422EAB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24121603</w:t>
            </w:r>
          </w:p>
        </w:tc>
        <w:tc>
          <w:tcPr>
            <w:tcW w:w="595" w:type="pct"/>
            <w:vAlign w:val="center"/>
          </w:tcPr>
          <w:p w14:paraId="137334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0.52</w:t>
            </w:r>
          </w:p>
        </w:tc>
        <w:tc>
          <w:tcPr>
            <w:tcW w:w="593" w:type="pct"/>
            <w:vAlign w:val="center"/>
          </w:tcPr>
          <w:p w14:paraId="45A11DE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64B447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A16FC6A">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4EDE464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南京师范大学第二附属初级中学</w:t>
            </w:r>
          </w:p>
        </w:tc>
        <w:tc>
          <w:tcPr>
            <w:tcW w:w="595" w:type="pct"/>
            <w:vAlign w:val="center"/>
          </w:tcPr>
          <w:p w14:paraId="4039D3A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05787AD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1.44E+01</w:t>
            </w:r>
          </w:p>
        </w:tc>
        <w:tc>
          <w:tcPr>
            <w:tcW w:w="595" w:type="pct"/>
            <w:vAlign w:val="center"/>
          </w:tcPr>
          <w:p w14:paraId="7A0C67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24102303</w:t>
            </w:r>
          </w:p>
        </w:tc>
        <w:tc>
          <w:tcPr>
            <w:tcW w:w="595" w:type="pct"/>
            <w:vAlign w:val="center"/>
          </w:tcPr>
          <w:p w14:paraId="48F1A00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0.72</w:t>
            </w:r>
          </w:p>
        </w:tc>
        <w:tc>
          <w:tcPr>
            <w:tcW w:w="593" w:type="pct"/>
            <w:vAlign w:val="center"/>
          </w:tcPr>
          <w:p w14:paraId="7894FA1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9B2FE6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108F13E7">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5BFB4A0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浦东村</w:t>
            </w:r>
          </w:p>
        </w:tc>
        <w:tc>
          <w:tcPr>
            <w:tcW w:w="595" w:type="pct"/>
            <w:vAlign w:val="center"/>
          </w:tcPr>
          <w:p w14:paraId="5252CD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4DB4997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1.30E+01</w:t>
            </w:r>
          </w:p>
        </w:tc>
        <w:tc>
          <w:tcPr>
            <w:tcW w:w="595" w:type="pct"/>
            <w:vAlign w:val="center"/>
          </w:tcPr>
          <w:p w14:paraId="2470DD3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24010319</w:t>
            </w:r>
          </w:p>
        </w:tc>
        <w:tc>
          <w:tcPr>
            <w:tcW w:w="595" w:type="pct"/>
            <w:vAlign w:val="center"/>
          </w:tcPr>
          <w:p w14:paraId="18E3AFD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0.65</w:t>
            </w:r>
          </w:p>
        </w:tc>
        <w:tc>
          <w:tcPr>
            <w:tcW w:w="593" w:type="pct"/>
            <w:vAlign w:val="center"/>
          </w:tcPr>
          <w:p w14:paraId="71DEC18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4BCDBB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2D6B59F">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7202666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江苏华瑞技工学校</w:t>
            </w:r>
          </w:p>
        </w:tc>
        <w:tc>
          <w:tcPr>
            <w:tcW w:w="595" w:type="pct"/>
            <w:vAlign w:val="center"/>
          </w:tcPr>
          <w:p w14:paraId="612089B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84FFFC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1.83E+01</w:t>
            </w:r>
          </w:p>
        </w:tc>
        <w:tc>
          <w:tcPr>
            <w:tcW w:w="595" w:type="pct"/>
            <w:vAlign w:val="center"/>
          </w:tcPr>
          <w:p w14:paraId="70146E6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24082120</w:t>
            </w:r>
          </w:p>
        </w:tc>
        <w:tc>
          <w:tcPr>
            <w:tcW w:w="595" w:type="pct"/>
            <w:vAlign w:val="center"/>
          </w:tcPr>
          <w:p w14:paraId="5ADB47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0.92</w:t>
            </w:r>
          </w:p>
        </w:tc>
        <w:tc>
          <w:tcPr>
            <w:tcW w:w="593" w:type="pct"/>
            <w:vAlign w:val="center"/>
          </w:tcPr>
          <w:p w14:paraId="2943450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C12B1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C44D238">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67417BA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怡华香缇丽舍</w:t>
            </w:r>
          </w:p>
        </w:tc>
        <w:tc>
          <w:tcPr>
            <w:tcW w:w="595" w:type="pct"/>
            <w:vAlign w:val="center"/>
          </w:tcPr>
          <w:p w14:paraId="56323A5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FF5190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1.62E+01</w:t>
            </w:r>
          </w:p>
        </w:tc>
        <w:tc>
          <w:tcPr>
            <w:tcW w:w="595" w:type="pct"/>
            <w:vAlign w:val="center"/>
          </w:tcPr>
          <w:p w14:paraId="58CE4A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24010319</w:t>
            </w:r>
          </w:p>
        </w:tc>
        <w:tc>
          <w:tcPr>
            <w:tcW w:w="595" w:type="pct"/>
            <w:vAlign w:val="center"/>
          </w:tcPr>
          <w:p w14:paraId="7D12E7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0.81</w:t>
            </w:r>
          </w:p>
        </w:tc>
        <w:tc>
          <w:tcPr>
            <w:tcW w:w="593" w:type="pct"/>
            <w:vAlign w:val="center"/>
          </w:tcPr>
          <w:p w14:paraId="5945E72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965C5F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329FEBFA">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3C2C93A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南京师大第二附属高中</w:t>
            </w:r>
          </w:p>
        </w:tc>
        <w:tc>
          <w:tcPr>
            <w:tcW w:w="595" w:type="pct"/>
            <w:vAlign w:val="center"/>
          </w:tcPr>
          <w:p w14:paraId="1528A8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3D28A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1.39E+01</w:t>
            </w:r>
          </w:p>
        </w:tc>
        <w:tc>
          <w:tcPr>
            <w:tcW w:w="595" w:type="pct"/>
            <w:vAlign w:val="center"/>
          </w:tcPr>
          <w:p w14:paraId="4F1686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24012406</w:t>
            </w:r>
          </w:p>
        </w:tc>
        <w:tc>
          <w:tcPr>
            <w:tcW w:w="595" w:type="pct"/>
            <w:vAlign w:val="center"/>
          </w:tcPr>
          <w:p w14:paraId="2E2212A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0.7</w:t>
            </w:r>
          </w:p>
        </w:tc>
        <w:tc>
          <w:tcPr>
            <w:tcW w:w="593" w:type="pct"/>
            <w:vAlign w:val="center"/>
          </w:tcPr>
          <w:p w14:paraId="6C32F17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1C7262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25" w:hRule="atLeast"/>
        </w:trPr>
        <w:tc>
          <w:tcPr>
            <w:tcW w:w="595" w:type="pct"/>
            <w:vMerge w:val="continue"/>
            <w:vAlign w:val="center"/>
          </w:tcPr>
          <w:p w14:paraId="50691C1A">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6B67FD4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仪征市人医西医院</w:t>
            </w:r>
          </w:p>
        </w:tc>
        <w:tc>
          <w:tcPr>
            <w:tcW w:w="595" w:type="pct"/>
            <w:vAlign w:val="center"/>
          </w:tcPr>
          <w:p w14:paraId="0F6C02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3D9B741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1.40E+01</w:t>
            </w:r>
          </w:p>
        </w:tc>
        <w:tc>
          <w:tcPr>
            <w:tcW w:w="595" w:type="pct"/>
            <w:vAlign w:val="center"/>
          </w:tcPr>
          <w:p w14:paraId="0FC1CC6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24102224</w:t>
            </w:r>
          </w:p>
        </w:tc>
        <w:tc>
          <w:tcPr>
            <w:tcW w:w="595" w:type="pct"/>
            <w:vAlign w:val="center"/>
          </w:tcPr>
          <w:p w14:paraId="18CC80A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0.7</w:t>
            </w:r>
          </w:p>
        </w:tc>
        <w:tc>
          <w:tcPr>
            <w:tcW w:w="593" w:type="pct"/>
            <w:vAlign w:val="center"/>
          </w:tcPr>
          <w:p w14:paraId="786FBD8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445122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25" w:hRule="atLeast"/>
        </w:trPr>
        <w:tc>
          <w:tcPr>
            <w:tcW w:w="595" w:type="pct"/>
            <w:vMerge w:val="continue"/>
            <w:vAlign w:val="center"/>
          </w:tcPr>
          <w:p w14:paraId="0010A4D5">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1990251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小彭庄</w:t>
            </w:r>
          </w:p>
        </w:tc>
        <w:tc>
          <w:tcPr>
            <w:tcW w:w="595" w:type="pct"/>
            <w:vAlign w:val="center"/>
          </w:tcPr>
          <w:p w14:paraId="49EAE50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53611B9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1.17E+01</w:t>
            </w:r>
          </w:p>
        </w:tc>
        <w:tc>
          <w:tcPr>
            <w:tcW w:w="595" w:type="pct"/>
            <w:vAlign w:val="center"/>
          </w:tcPr>
          <w:p w14:paraId="4F6C8C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24091407</w:t>
            </w:r>
          </w:p>
        </w:tc>
        <w:tc>
          <w:tcPr>
            <w:tcW w:w="595" w:type="pct"/>
            <w:vAlign w:val="center"/>
          </w:tcPr>
          <w:p w14:paraId="12694F3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0.58</w:t>
            </w:r>
          </w:p>
        </w:tc>
        <w:tc>
          <w:tcPr>
            <w:tcW w:w="593" w:type="pct"/>
            <w:vAlign w:val="center"/>
          </w:tcPr>
          <w:p w14:paraId="6D10457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E62F29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08D69088">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2A73588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迎江西村</w:t>
            </w:r>
          </w:p>
        </w:tc>
        <w:tc>
          <w:tcPr>
            <w:tcW w:w="595" w:type="pct"/>
            <w:vAlign w:val="center"/>
          </w:tcPr>
          <w:p w14:paraId="2617B9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77255C5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1.08E+01</w:t>
            </w:r>
          </w:p>
        </w:tc>
        <w:tc>
          <w:tcPr>
            <w:tcW w:w="595" w:type="pct"/>
            <w:vAlign w:val="center"/>
          </w:tcPr>
          <w:p w14:paraId="6F5512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24031122</w:t>
            </w:r>
          </w:p>
        </w:tc>
        <w:tc>
          <w:tcPr>
            <w:tcW w:w="595" w:type="pct"/>
            <w:vAlign w:val="center"/>
          </w:tcPr>
          <w:p w14:paraId="2DB5C96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0.54</w:t>
            </w:r>
          </w:p>
        </w:tc>
        <w:tc>
          <w:tcPr>
            <w:tcW w:w="593" w:type="pct"/>
            <w:vAlign w:val="center"/>
          </w:tcPr>
          <w:p w14:paraId="31FC129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C4690E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595" w:type="pct"/>
            <w:vMerge w:val="continue"/>
            <w:vAlign w:val="center"/>
          </w:tcPr>
          <w:p w14:paraId="250177BA">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445AF17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南京师大第二附属高级中学</w:t>
            </w:r>
          </w:p>
        </w:tc>
        <w:tc>
          <w:tcPr>
            <w:tcW w:w="595" w:type="pct"/>
            <w:vAlign w:val="center"/>
          </w:tcPr>
          <w:p w14:paraId="6FEF16D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424CD69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1.18E+01</w:t>
            </w:r>
          </w:p>
        </w:tc>
        <w:tc>
          <w:tcPr>
            <w:tcW w:w="595" w:type="pct"/>
            <w:vAlign w:val="center"/>
          </w:tcPr>
          <w:p w14:paraId="18D0D1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24102307</w:t>
            </w:r>
          </w:p>
        </w:tc>
        <w:tc>
          <w:tcPr>
            <w:tcW w:w="595" w:type="pct"/>
            <w:vAlign w:val="center"/>
          </w:tcPr>
          <w:p w14:paraId="1E1107C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0.59</w:t>
            </w:r>
          </w:p>
        </w:tc>
        <w:tc>
          <w:tcPr>
            <w:tcW w:w="593" w:type="pct"/>
            <w:vAlign w:val="center"/>
          </w:tcPr>
          <w:p w14:paraId="0E63F8A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DAF4BD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25" w:hRule="atLeast"/>
        </w:trPr>
        <w:tc>
          <w:tcPr>
            <w:tcW w:w="595" w:type="pct"/>
            <w:vMerge w:val="continue"/>
            <w:vAlign w:val="center"/>
          </w:tcPr>
          <w:p w14:paraId="2A30F7C2">
            <w:pPr>
              <w:widowControl/>
              <w:adjustRightInd/>
              <w:snapToGrid/>
              <w:spacing w:line="240" w:lineRule="auto"/>
              <w:ind w:firstLine="0" w:firstLineChars="0"/>
              <w:jc w:val="left"/>
              <w:rPr>
                <w:rFonts w:hint="eastAsia" w:ascii="宋体" w:hAnsi="宋体" w:cs="宋体"/>
                <w:color w:val="000000"/>
                <w:kern w:val="0"/>
                <w:sz w:val="21"/>
                <w:szCs w:val="21"/>
              </w:rPr>
            </w:pPr>
          </w:p>
        </w:tc>
        <w:tc>
          <w:tcPr>
            <w:tcW w:w="1432" w:type="pct"/>
            <w:vAlign w:val="center"/>
          </w:tcPr>
          <w:p w14:paraId="339D962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区域最大落地浓度</w:t>
            </w:r>
          </w:p>
        </w:tc>
        <w:tc>
          <w:tcPr>
            <w:tcW w:w="595" w:type="pct"/>
            <w:vAlign w:val="center"/>
          </w:tcPr>
          <w:p w14:paraId="3F965DB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595" w:type="pct"/>
            <w:vAlign w:val="center"/>
          </w:tcPr>
          <w:p w14:paraId="0695FF8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5.48E+01</w:t>
            </w:r>
          </w:p>
        </w:tc>
        <w:tc>
          <w:tcPr>
            <w:tcW w:w="595" w:type="pct"/>
            <w:vAlign w:val="center"/>
          </w:tcPr>
          <w:p w14:paraId="437809C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24010906</w:t>
            </w:r>
          </w:p>
        </w:tc>
        <w:tc>
          <w:tcPr>
            <w:tcW w:w="595" w:type="pct"/>
            <w:vAlign w:val="center"/>
          </w:tcPr>
          <w:p w14:paraId="6F1AD7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2.74</w:t>
            </w:r>
          </w:p>
        </w:tc>
        <w:tc>
          <w:tcPr>
            <w:tcW w:w="593" w:type="pct"/>
            <w:vAlign w:val="center"/>
          </w:tcPr>
          <w:p w14:paraId="73C37D6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bl>
    <w:p w14:paraId="77CA1BCF">
      <w:pPr>
        <w:ind w:firstLine="0" w:firstLineChars="0"/>
        <w:jc w:val="center"/>
        <w:rPr>
          <w:rFonts w:cs="Times New Roman"/>
          <w:b/>
        </w:rPr>
      </w:pPr>
      <w:r>
        <w:rPr>
          <w:rFonts w:cs="Times New Roman"/>
          <w:b/>
        </w:rPr>
        <w:t>表6.2.1-1</w:t>
      </w:r>
      <w:r>
        <w:rPr>
          <w:rFonts w:hint="eastAsia" w:cs="Times New Roman"/>
          <w:b/>
        </w:rPr>
        <w:t>7</w:t>
      </w:r>
      <w:r>
        <w:rPr>
          <w:rFonts w:cs="Times New Roman"/>
          <w:b/>
        </w:rPr>
        <w:t xml:space="preserve">  区域叠加值预测结果</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Layout w:type="autofit"/>
        <w:tblCellMar>
          <w:top w:w="0" w:type="dxa"/>
          <w:left w:w="108" w:type="dxa"/>
          <w:bottom w:w="0" w:type="dxa"/>
          <w:right w:w="108" w:type="dxa"/>
        </w:tblCellMar>
      </w:tblPr>
      <w:tblGrid>
        <w:gridCol w:w="1245"/>
        <w:gridCol w:w="1245"/>
        <w:gridCol w:w="1245"/>
        <w:gridCol w:w="1245"/>
        <w:gridCol w:w="1245"/>
        <w:gridCol w:w="1245"/>
        <w:gridCol w:w="1246"/>
        <w:gridCol w:w="1246"/>
      </w:tblGrid>
      <w:tr w14:paraId="5D89A08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615" w:hRule="atLeast"/>
        </w:trPr>
        <w:tc>
          <w:tcPr>
            <w:tcW w:w="625" w:type="pct"/>
            <w:vAlign w:val="center"/>
          </w:tcPr>
          <w:p w14:paraId="3F62BD41">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污染物</w:t>
            </w:r>
          </w:p>
        </w:tc>
        <w:tc>
          <w:tcPr>
            <w:tcW w:w="625" w:type="pct"/>
            <w:vAlign w:val="center"/>
          </w:tcPr>
          <w:p w14:paraId="4A033836">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预测点</w:t>
            </w:r>
          </w:p>
        </w:tc>
        <w:tc>
          <w:tcPr>
            <w:tcW w:w="625" w:type="pct"/>
            <w:vAlign w:val="center"/>
          </w:tcPr>
          <w:p w14:paraId="78904209">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平均时段</w:t>
            </w:r>
          </w:p>
        </w:tc>
        <w:tc>
          <w:tcPr>
            <w:tcW w:w="625" w:type="pct"/>
            <w:vAlign w:val="center"/>
          </w:tcPr>
          <w:p w14:paraId="51424BFA">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贡献值</w:t>
            </w:r>
            <w:r>
              <w:rPr>
                <w:rFonts w:cs="Times New Roman"/>
                <w:b/>
                <w:bCs/>
                <w:color w:val="000000"/>
                <w:kern w:val="0"/>
                <w:sz w:val="21"/>
                <w:szCs w:val="21"/>
              </w:rPr>
              <w:t>(μg/m</w:t>
            </w:r>
            <w:r>
              <w:rPr>
                <w:rFonts w:cs="Times New Roman"/>
                <w:b/>
                <w:bCs/>
                <w:color w:val="000000"/>
                <w:kern w:val="0"/>
                <w:sz w:val="21"/>
                <w:szCs w:val="21"/>
                <w:vertAlign w:val="superscript"/>
              </w:rPr>
              <w:t>3</w:t>
            </w:r>
            <w:r>
              <w:rPr>
                <w:rFonts w:cs="Times New Roman"/>
                <w:b/>
                <w:bCs/>
                <w:color w:val="000000"/>
                <w:kern w:val="0"/>
                <w:sz w:val="21"/>
                <w:szCs w:val="21"/>
              </w:rPr>
              <w:t>)</w:t>
            </w:r>
          </w:p>
        </w:tc>
        <w:tc>
          <w:tcPr>
            <w:tcW w:w="625" w:type="pct"/>
            <w:vAlign w:val="center"/>
          </w:tcPr>
          <w:p w14:paraId="7769A7A2">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现状浓度</w:t>
            </w:r>
            <w:r>
              <w:rPr>
                <w:rFonts w:cs="Times New Roman"/>
                <w:b/>
                <w:bCs/>
                <w:color w:val="000000"/>
                <w:kern w:val="0"/>
                <w:sz w:val="21"/>
                <w:szCs w:val="21"/>
              </w:rPr>
              <w:t>(μg/m</w:t>
            </w:r>
            <w:r>
              <w:rPr>
                <w:rFonts w:cs="Times New Roman"/>
                <w:b/>
                <w:bCs/>
                <w:color w:val="000000"/>
                <w:kern w:val="0"/>
                <w:sz w:val="21"/>
                <w:szCs w:val="21"/>
                <w:vertAlign w:val="superscript"/>
              </w:rPr>
              <w:t>3</w:t>
            </w:r>
            <w:r>
              <w:rPr>
                <w:rFonts w:cs="Times New Roman"/>
                <w:b/>
                <w:bCs/>
                <w:color w:val="000000"/>
                <w:kern w:val="0"/>
                <w:sz w:val="21"/>
                <w:szCs w:val="21"/>
              </w:rPr>
              <w:t>)</w:t>
            </w:r>
          </w:p>
        </w:tc>
        <w:tc>
          <w:tcPr>
            <w:tcW w:w="625" w:type="pct"/>
            <w:vAlign w:val="center"/>
          </w:tcPr>
          <w:p w14:paraId="2B50EEAF">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叠加后浓度</w:t>
            </w:r>
            <w:r>
              <w:rPr>
                <w:rFonts w:cs="Times New Roman"/>
                <w:b/>
                <w:bCs/>
                <w:color w:val="000000"/>
                <w:kern w:val="0"/>
                <w:sz w:val="21"/>
                <w:szCs w:val="21"/>
              </w:rPr>
              <w:t>(μg/m</w:t>
            </w:r>
            <w:r>
              <w:rPr>
                <w:rFonts w:cs="Times New Roman"/>
                <w:b/>
                <w:bCs/>
                <w:color w:val="000000"/>
                <w:kern w:val="0"/>
                <w:sz w:val="21"/>
                <w:szCs w:val="21"/>
                <w:vertAlign w:val="superscript"/>
              </w:rPr>
              <w:t>3</w:t>
            </w:r>
            <w:r>
              <w:rPr>
                <w:rFonts w:cs="Times New Roman"/>
                <w:b/>
                <w:bCs/>
                <w:color w:val="000000"/>
                <w:kern w:val="0"/>
                <w:sz w:val="21"/>
                <w:szCs w:val="21"/>
              </w:rPr>
              <w:t>)</w:t>
            </w:r>
          </w:p>
        </w:tc>
        <w:tc>
          <w:tcPr>
            <w:tcW w:w="625" w:type="pct"/>
            <w:vAlign w:val="center"/>
          </w:tcPr>
          <w:p w14:paraId="5AE17ABA">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占标率（</w:t>
            </w:r>
            <w:r>
              <w:rPr>
                <w:rFonts w:cs="Times New Roman"/>
                <w:b/>
                <w:bCs/>
                <w:color w:val="000000"/>
                <w:kern w:val="0"/>
                <w:sz w:val="21"/>
                <w:szCs w:val="21"/>
              </w:rPr>
              <w:t>%</w:t>
            </w:r>
            <w:r>
              <w:rPr>
                <w:rFonts w:ascii="宋体" w:hAnsi="宋体" w:cs="宋体"/>
                <w:b/>
                <w:bCs/>
                <w:color w:val="000000"/>
                <w:kern w:val="0"/>
                <w:sz w:val="21"/>
                <w:szCs w:val="21"/>
              </w:rPr>
              <w:t>）</w:t>
            </w:r>
          </w:p>
        </w:tc>
        <w:tc>
          <w:tcPr>
            <w:tcW w:w="625" w:type="pct"/>
            <w:vAlign w:val="center"/>
          </w:tcPr>
          <w:p w14:paraId="172E1288">
            <w:pPr>
              <w:widowControl/>
              <w:adjustRightInd/>
              <w:snapToGrid/>
              <w:spacing w:line="240" w:lineRule="auto"/>
              <w:ind w:firstLine="0" w:firstLineChars="0"/>
              <w:jc w:val="center"/>
              <w:rPr>
                <w:rFonts w:hint="eastAsia" w:ascii="宋体" w:hAnsi="宋体" w:cs="宋体"/>
                <w:b/>
                <w:bCs/>
                <w:color w:val="000000"/>
                <w:kern w:val="0"/>
                <w:sz w:val="21"/>
                <w:szCs w:val="21"/>
              </w:rPr>
            </w:pPr>
            <w:r>
              <w:rPr>
                <w:rFonts w:ascii="宋体" w:hAnsi="宋体" w:cs="宋体"/>
                <w:b/>
                <w:bCs/>
                <w:color w:val="000000"/>
                <w:kern w:val="0"/>
                <w:sz w:val="21"/>
                <w:szCs w:val="21"/>
              </w:rPr>
              <w:t>达标情况</w:t>
            </w:r>
          </w:p>
        </w:tc>
      </w:tr>
      <w:tr w14:paraId="6C9129F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restart"/>
            <w:vAlign w:val="center"/>
          </w:tcPr>
          <w:p w14:paraId="03E052E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SO</w:t>
            </w:r>
            <w:r>
              <w:rPr>
                <w:rFonts w:cs="Times New Roman"/>
                <w:color w:val="000000"/>
                <w:kern w:val="0"/>
                <w:sz w:val="21"/>
                <w:szCs w:val="21"/>
                <w:vertAlign w:val="subscript"/>
              </w:rPr>
              <w:t>2</w:t>
            </w:r>
          </w:p>
        </w:tc>
        <w:tc>
          <w:tcPr>
            <w:tcW w:w="625" w:type="pct"/>
            <w:vMerge w:val="restart"/>
            <w:vAlign w:val="center"/>
          </w:tcPr>
          <w:p w14:paraId="4FDA3FE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车庄</w:t>
            </w:r>
          </w:p>
        </w:tc>
        <w:tc>
          <w:tcPr>
            <w:tcW w:w="625" w:type="pct"/>
            <w:vAlign w:val="center"/>
          </w:tcPr>
          <w:p w14:paraId="02D2CA7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6BAE755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4.95E-03</w:t>
            </w:r>
          </w:p>
        </w:tc>
        <w:tc>
          <w:tcPr>
            <w:tcW w:w="625" w:type="pct"/>
            <w:noWrap/>
            <w:vAlign w:val="center"/>
          </w:tcPr>
          <w:p w14:paraId="1ED7C42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568DC6C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181028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w:t>
            </w:r>
          </w:p>
        </w:tc>
        <w:tc>
          <w:tcPr>
            <w:tcW w:w="625" w:type="pct"/>
            <w:noWrap/>
            <w:vAlign w:val="center"/>
          </w:tcPr>
          <w:p w14:paraId="3EEB866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9198C9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802BF52">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C726C41">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CAFCDB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F7284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9.08E-03</w:t>
            </w:r>
          </w:p>
        </w:tc>
        <w:tc>
          <w:tcPr>
            <w:tcW w:w="625" w:type="pct"/>
            <w:noWrap/>
            <w:vAlign w:val="center"/>
          </w:tcPr>
          <w:p w14:paraId="775C5D5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2D76DD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4412D51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2184A77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236C1C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4329F0B">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050C595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佐安庄</w:t>
            </w:r>
          </w:p>
        </w:tc>
        <w:tc>
          <w:tcPr>
            <w:tcW w:w="625" w:type="pct"/>
            <w:vAlign w:val="center"/>
          </w:tcPr>
          <w:p w14:paraId="45CB369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1FFB1C1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2.50E-04</w:t>
            </w:r>
          </w:p>
        </w:tc>
        <w:tc>
          <w:tcPr>
            <w:tcW w:w="625" w:type="pct"/>
            <w:noWrap/>
            <w:vAlign w:val="center"/>
          </w:tcPr>
          <w:p w14:paraId="7F71B69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48775C1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2615652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w:t>
            </w:r>
          </w:p>
        </w:tc>
        <w:tc>
          <w:tcPr>
            <w:tcW w:w="625" w:type="pct"/>
            <w:noWrap/>
            <w:vAlign w:val="center"/>
          </w:tcPr>
          <w:p w14:paraId="1DD57D5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199005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9B4F89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EB07D2A">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3BE675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A9009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8.80E-03</w:t>
            </w:r>
          </w:p>
        </w:tc>
        <w:tc>
          <w:tcPr>
            <w:tcW w:w="625" w:type="pct"/>
            <w:noWrap/>
            <w:vAlign w:val="center"/>
          </w:tcPr>
          <w:p w14:paraId="32CDBA1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1969712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7D25D83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2FE50FB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663DC3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5AF55DC">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27DB89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曹巷</w:t>
            </w:r>
          </w:p>
        </w:tc>
        <w:tc>
          <w:tcPr>
            <w:tcW w:w="625" w:type="pct"/>
            <w:vAlign w:val="center"/>
          </w:tcPr>
          <w:p w14:paraId="7C1FF5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128EEA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0.00E+00</w:t>
            </w:r>
          </w:p>
        </w:tc>
        <w:tc>
          <w:tcPr>
            <w:tcW w:w="625" w:type="pct"/>
            <w:noWrap/>
            <w:vAlign w:val="center"/>
          </w:tcPr>
          <w:p w14:paraId="4A58CA7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4B5D42C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53D7A18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w:t>
            </w:r>
          </w:p>
        </w:tc>
        <w:tc>
          <w:tcPr>
            <w:tcW w:w="625" w:type="pct"/>
            <w:noWrap/>
            <w:vAlign w:val="center"/>
          </w:tcPr>
          <w:p w14:paraId="125DDFE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3709BE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004EDE6">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8274CF2">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6BFC93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2696182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7.55E-03</w:t>
            </w:r>
          </w:p>
        </w:tc>
        <w:tc>
          <w:tcPr>
            <w:tcW w:w="625" w:type="pct"/>
            <w:noWrap/>
            <w:vAlign w:val="center"/>
          </w:tcPr>
          <w:p w14:paraId="672917E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2E862E2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6CA4EA4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0DBC7F6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CB05F4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21A1F65">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F33592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后徐庄</w:t>
            </w:r>
          </w:p>
        </w:tc>
        <w:tc>
          <w:tcPr>
            <w:tcW w:w="625" w:type="pct"/>
            <w:vAlign w:val="center"/>
          </w:tcPr>
          <w:p w14:paraId="0FF029D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0B824D4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6.02E-03</w:t>
            </w:r>
          </w:p>
        </w:tc>
        <w:tc>
          <w:tcPr>
            <w:tcW w:w="625" w:type="pct"/>
            <w:noWrap/>
            <w:vAlign w:val="center"/>
          </w:tcPr>
          <w:p w14:paraId="20DADE9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079A9CE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518307E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w:t>
            </w:r>
          </w:p>
        </w:tc>
        <w:tc>
          <w:tcPr>
            <w:tcW w:w="625" w:type="pct"/>
            <w:noWrap/>
            <w:vAlign w:val="center"/>
          </w:tcPr>
          <w:p w14:paraId="2AD3715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E0ABF7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54377D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85844AC">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D4F59B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831BC8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6.30E-03</w:t>
            </w:r>
          </w:p>
        </w:tc>
        <w:tc>
          <w:tcPr>
            <w:tcW w:w="625" w:type="pct"/>
            <w:noWrap/>
            <w:vAlign w:val="center"/>
          </w:tcPr>
          <w:p w14:paraId="7719D12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347A47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52221E0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01E6CB1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66E6F4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4D6057AE">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04108D1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瑞元新村</w:t>
            </w:r>
          </w:p>
        </w:tc>
        <w:tc>
          <w:tcPr>
            <w:tcW w:w="625" w:type="pct"/>
            <w:vAlign w:val="center"/>
          </w:tcPr>
          <w:p w14:paraId="0A00C3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5A61AEC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1.60E-02</w:t>
            </w:r>
          </w:p>
        </w:tc>
        <w:tc>
          <w:tcPr>
            <w:tcW w:w="625" w:type="pct"/>
            <w:noWrap/>
            <w:vAlign w:val="center"/>
          </w:tcPr>
          <w:p w14:paraId="707A09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14C8FA0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7D2CF7E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10.01</w:t>
            </w:r>
          </w:p>
        </w:tc>
        <w:tc>
          <w:tcPr>
            <w:tcW w:w="625" w:type="pct"/>
            <w:noWrap/>
            <w:vAlign w:val="center"/>
          </w:tcPr>
          <w:p w14:paraId="412FEB9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659B1C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5AED134">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E9C816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51CE0C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FE8DB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5.48E-03</w:t>
            </w:r>
          </w:p>
        </w:tc>
        <w:tc>
          <w:tcPr>
            <w:tcW w:w="625" w:type="pct"/>
            <w:noWrap/>
            <w:vAlign w:val="center"/>
          </w:tcPr>
          <w:p w14:paraId="033AE00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04B21EE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4059398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3A00A8D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3164D7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A069E58">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AF5A1D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胥浦中心小学</w:t>
            </w:r>
          </w:p>
        </w:tc>
        <w:tc>
          <w:tcPr>
            <w:tcW w:w="625" w:type="pct"/>
            <w:vAlign w:val="center"/>
          </w:tcPr>
          <w:p w14:paraId="6C4F53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3A45584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1.06E-02</w:t>
            </w:r>
          </w:p>
        </w:tc>
        <w:tc>
          <w:tcPr>
            <w:tcW w:w="625" w:type="pct"/>
            <w:noWrap/>
            <w:vAlign w:val="center"/>
          </w:tcPr>
          <w:p w14:paraId="1159B3E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395874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116CA29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10.01</w:t>
            </w:r>
          </w:p>
        </w:tc>
        <w:tc>
          <w:tcPr>
            <w:tcW w:w="625" w:type="pct"/>
            <w:noWrap/>
            <w:vAlign w:val="center"/>
          </w:tcPr>
          <w:p w14:paraId="0FA6F51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A605FF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9A60E8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288B53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19C430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2C4A4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5.38E-03</w:t>
            </w:r>
          </w:p>
        </w:tc>
        <w:tc>
          <w:tcPr>
            <w:tcW w:w="625" w:type="pct"/>
            <w:noWrap/>
            <w:vAlign w:val="center"/>
          </w:tcPr>
          <w:p w14:paraId="0CE6F8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13D1426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5DEC158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4502757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916694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E4F7B5A">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A3BEAA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胥浦家园</w:t>
            </w:r>
          </w:p>
        </w:tc>
        <w:tc>
          <w:tcPr>
            <w:tcW w:w="625" w:type="pct"/>
            <w:vAlign w:val="center"/>
          </w:tcPr>
          <w:p w14:paraId="27A538D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08838BB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5.50E-03</w:t>
            </w:r>
          </w:p>
        </w:tc>
        <w:tc>
          <w:tcPr>
            <w:tcW w:w="625" w:type="pct"/>
            <w:noWrap/>
            <w:vAlign w:val="center"/>
          </w:tcPr>
          <w:p w14:paraId="3992E6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53A0ED1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5FB3DD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w:t>
            </w:r>
          </w:p>
        </w:tc>
        <w:tc>
          <w:tcPr>
            <w:tcW w:w="625" w:type="pct"/>
            <w:noWrap/>
            <w:vAlign w:val="center"/>
          </w:tcPr>
          <w:p w14:paraId="12426B2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0D94E0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BD0962B">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C1DA1E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7D8C9D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2C3724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4.68E-03</w:t>
            </w:r>
          </w:p>
        </w:tc>
        <w:tc>
          <w:tcPr>
            <w:tcW w:w="625" w:type="pct"/>
            <w:noWrap/>
            <w:vAlign w:val="center"/>
          </w:tcPr>
          <w:p w14:paraId="2F02EFE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1EBAEF1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04728A8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3939936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51F75D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B945549">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498C86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高桥</w:t>
            </w:r>
          </w:p>
        </w:tc>
        <w:tc>
          <w:tcPr>
            <w:tcW w:w="625" w:type="pct"/>
            <w:vAlign w:val="center"/>
          </w:tcPr>
          <w:p w14:paraId="544E07E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509281A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1.08E-03</w:t>
            </w:r>
          </w:p>
        </w:tc>
        <w:tc>
          <w:tcPr>
            <w:tcW w:w="625" w:type="pct"/>
            <w:noWrap/>
            <w:vAlign w:val="center"/>
          </w:tcPr>
          <w:p w14:paraId="1F86031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7330A3F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2C0F90E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w:t>
            </w:r>
          </w:p>
        </w:tc>
        <w:tc>
          <w:tcPr>
            <w:tcW w:w="625" w:type="pct"/>
            <w:noWrap/>
            <w:vAlign w:val="center"/>
          </w:tcPr>
          <w:p w14:paraId="6C35C04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CA855E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2F946C7">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01CE935">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02B507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8BB27F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6.24E-03</w:t>
            </w:r>
          </w:p>
        </w:tc>
        <w:tc>
          <w:tcPr>
            <w:tcW w:w="625" w:type="pct"/>
            <w:noWrap/>
            <w:vAlign w:val="center"/>
          </w:tcPr>
          <w:p w14:paraId="3EF932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7905F31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744B62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0B112AE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A71C72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0F48BA2">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09DA45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张营</w:t>
            </w:r>
          </w:p>
        </w:tc>
        <w:tc>
          <w:tcPr>
            <w:tcW w:w="625" w:type="pct"/>
            <w:vAlign w:val="center"/>
          </w:tcPr>
          <w:p w14:paraId="4AB652F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4F9941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1.96E-03</w:t>
            </w:r>
          </w:p>
        </w:tc>
        <w:tc>
          <w:tcPr>
            <w:tcW w:w="625" w:type="pct"/>
            <w:noWrap/>
            <w:vAlign w:val="center"/>
          </w:tcPr>
          <w:p w14:paraId="45620EA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5DD80E1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44A0FC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w:t>
            </w:r>
          </w:p>
        </w:tc>
        <w:tc>
          <w:tcPr>
            <w:tcW w:w="625" w:type="pct"/>
            <w:noWrap/>
            <w:vAlign w:val="center"/>
          </w:tcPr>
          <w:p w14:paraId="6EF2FA1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0FF691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9F2325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B82AB64">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EF60F8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0BF16C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4.57E-03</w:t>
            </w:r>
          </w:p>
        </w:tc>
        <w:tc>
          <w:tcPr>
            <w:tcW w:w="625" w:type="pct"/>
            <w:noWrap/>
            <w:vAlign w:val="center"/>
          </w:tcPr>
          <w:p w14:paraId="3DD964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57E3E4D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5CCDF12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63A94D1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FD212B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16F42E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7465ECD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钱家大庄</w:t>
            </w:r>
          </w:p>
        </w:tc>
        <w:tc>
          <w:tcPr>
            <w:tcW w:w="625" w:type="pct"/>
            <w:vAlign w:val="center"/>
          </w:tcPr>
          <w:p w14:paraId="053B969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5A0C4E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9.92E-03</w:t>
            </w:r>
          </w:p>
        </w:tc>
        <w:tc>
          <w:tcPr>
            <w:tcW w:w="625" w:type="pct"/>
            <w:noWrap/>
            <w:vAlign w:val="center"/>
          </w:tcPr>
          <w:p w14:paraId="251F3CA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3A67CB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3AF619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10.01</w:t>
            </w:r>
          </w:p>
        </w:tc>
        <w:tc>
          <w:tcPr>
            <w:tcW w:w="625" w:type="pct"/>
            <w:noWrap/>
            <w:vAlign w:val="center"/>
          </w:tcPr>
          <w:p w14:paraId="0E40323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CB0CBD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9259215">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1621D0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C00508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31D89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4.47E-03</w:t>
            </w:r>
          </w:p>
        </w:tc>
        <w:tc>
          <w:tcPr>
            <w:tcW w:w="625" w:type="pct"/>
            <w:noWrap/>
            <w:vAlign w:val="center"/>
          </w:tcPr>
          <w:p w14:paraId="7F32F00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602EA4B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7871E39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4435BD6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98C539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5892817">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79D3AF2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农哥村</w:t>
            </w:r>
          </w:p>
        </w:tc>
        <w:tc>
          <w:tcPr>
            <w:tcW w:w="625" w:type="pct"/>
            <w:vAlign w:val="center"/>
          </w:tcPr>
          <w:p w14:paraId="48F453B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603CBC2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4.30E-02</w:t>
            </w:r>
          </w:p>
        </w:tc>
        <w:tc>
          <w:tcPr>
            <w:tcW w:w="625" w:type="pct"/>
            <w:noWrap/>
            <w:vAlign w:val="center"/>
          </w:tcPr>
          <w:p w14:paraId="150AAC6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5585113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6CF3038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10.03</w:t>
            </w:r>
          </w:p>
        </w:tc>
        <w:tc>
          <w:tcPr>
            <w:tcW w:w="625" w:type="pct"/>
            <w:noWrap/>
            <w:vAlign w:val="center"/>
          </w:tcPr>
          <w:p w14:paraId="41DA94D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49CD95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76ED79E">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252784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0DD184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CF854F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7.19E-03</w:t>
            </w:r>
          </w:p>
        </w:tc>
        <w:tc>
          <w:tcPr>
            <w:tcW w:w="625" w:type="pct"/>
            <w:noWrap/>
            <w:vAlign w:val="center"/>
          </w:tcPr>
          <w:p w14:paraId="1DE19D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735A3A5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677C641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2A18630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8D0C05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04BB75B">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3C5C71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沙洲村</w:t>
            </w:r>
          </w:p>
        </w:tc>
        <w:tc>
          <w:tcPr>
            <w:tcW w:w="625" w:type="pct"/>
            <w:vAlign w:val="center"/>
          </w:tcPr>
          <w:p w14:paraId="1574B8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39D3B7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2.64E-02</w:t>
            </w:r>
          </w:p>
        </w:tc>
        <w:tc>
          <w:tcPr>
            <w:tcW w:w="625" w:type="pct"/>
            <w:noWrap/>
            <w:vAlign w:val="center"/>
          </w:tcPr>
          <w:p w14:paraId="0A38CF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406D8E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45F738D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10.02</w:t>
            </w:r>
          </w:p>
        </w:tc>
        <w:tc>
          <w:tcPr>
            <w:tcW w:w="625" w:type="pct"/>
            <w:noWrap/>
            <w:vAlign w:val="center"/>
          </w:tcPr>
          <w:p w14:paraId="384C792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1E030E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B6F5DB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A69F67C">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E21F32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77AD0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5.22E-03</w:t>
            </w:r>
          </w:p>
        </w:tc>
        <w:tc>
          <w:tcPr>
            <w:tcW w:w="625" w:type="pct"/>
            <w:noWrap/>
            <w:vAlign w:val="center"/>
          </w:tcPr>
          <w:p w14:paraId="3D8C604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4D578B9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3293185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50199E7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94F5A0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0C14F03">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300DCF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下周</w:t>
            </w:r>
          </w:p>
        </w:tc>
        <w:tc>
          <w:tcPr>
            <w:tcW w:w="625" w:type="pct"/>
            <w:vAlign w:val="center"/>
          </w:tcPr>
          <w:p w14:paraId="3328D2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4021821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3.48E-03</w:t>
            </w:r>
          </w:p>
        </w:tc>
        <w:tc>
          <w:tcPr>
            <w:tcW w:w="625" w:type="pct"/>
            <w:noWrap/>
            <w:vAlign w:val="center"/>
          </w:tcPr>
          <w:p w14:paraId="6088D8F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7CF94E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0355E55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w:t>
            </w:r>
          </w:p>
        </w:tc>
        <w:tc>
          <w:tcPr>
            <w:tcW w:w="625" w:type="pct"/>
            <w:noWrap/>
            <w:vAlign w:val="center"/>
          </w:tcPr>
          <w:p w14:paraId="114B1AC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59D6B2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43C88B1">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154CE35">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D77B44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44BC6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2.27E-03</w:t>
            </w:r>
          </w:p>
        </w:tc>
        <w:tc>
          <w:tcPr>
            <w:tcW w:w="625" w:type="pct"/>
            <w:noWrap/>
            <w:vAlign w:val="center"/>
          </w:tcPr>
          <w:p w14:paraId="2A02A4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427654F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50A6D9C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13.22</w:t>
            </w:r>
          </w:p>
        </w:tc>
        <w:tc>
          <w:tcPr>
            <w:tcW w:w="625" w:type="pct"/>
            <w:noWrap/>
            <w:vAlign w:val="center"/>
          </w:tcPr>
          <w:p w14:paraId="2BFCA04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A72245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323B8B0">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C7120C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钱家湾</w:t>
            </w:r>
          </w:p>
        </w:tc>
        <w:tc>
          <w:tcPr>
            <w:tcW w:w="625" w:type="pct"/>
            <w:vAlign w:val="center"/>
          </w:tcPr>
          <w:p w14:paraId="3B02B71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237274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6.03E-03</w:t>
            </w:r>
          </w:p>
        </w:tc>
        <w:tc>
          <w:tcPr>
            <w:tcW w:w="625" w:type="pct"/>
            <w:noWrap/>
            <w:vAlign w:val="center"/>
          </w:tcPr>
          <w:p w14:paraId="48E9B5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48D324F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673DD38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w:t>
            </w:r>
          </w:p>
        </w:tc>
        <w:tc>
          <w:tcPr>
            <w:tcW w:w="625" w:type="pct"/>
            <w:noWrap/>
            <w:vAlign w:val="center"/>
          </w:tcPr>
          <w:p w14:paraId="49E8939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CC6802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7E96225">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F66EA01">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A2BE38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0C5AB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2.88E-03</w:t>
            </w:r>
          </w:p>
        </w:tc>
        <w:tc>
          <w:tcPr>
            <w:tcW w:w="625" w:type="pct"/>
            <w:noWrap/>
            <w:vAlign w:val="center"/>
          </w:tcPr>
          <w:p w14:paraId="0A4F7E6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26B1C3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0CACF13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13.22</w:t>
            </w:r>
          </w:p>
        </w:tc>
        <w:tc>
          <w:tcPr>
            <w:tcW w:w="625" w:type="pct"/>
            <w:noWrap/>
            <w:vAlign w:val="center"/>
          </w:tcPr>
          <w:p w14:paraId="61AF4A6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7AE9A8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62F2220">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93CE3D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三八村</w:t>
            </w:r>
          </w:p>
        </w:tc>
        <w:tc>
          <w:tcPr>
            <w:tcW w:w="625" w:type="pct"/>
            <w:vAlign w:val="center"/>
          </w:tcPr>
          <w:p w14:paraId="0FFC99A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689E5AA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5.40E-03</w:t>
            </w:r>
          </w:p>
        </w:tc>
        <w:tc>
          <w:tcPr>
            <w:tcW w:w="625" w:type="pct"/>
            <w:noWrap/>
            <w:vAlign w:val="center"/>
          </w:tcPr>
          <w:p w14:paraId="1E08961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4A7350B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44EB69B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w:t>
            </w:r>
          </w:p>
        </w:tc>
        <w:tc>
          <w:tcPr>
            <w:tcW w:w="625" w:type="pct"/>
            <w:noWrap/>
            <w:vAlign w:val="center"/>
          </w:tcPr>
          <w:p w14:paraId="1642B1E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66BA34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06B9ADE">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B20FE5A">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BCABC6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BA9AE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2.31E-03</w:t>
            </w:r>
          </w:p>
        </w:tc>
        <w:tc>
          <w:tcPr>
            <w:tcW w:w="625" w:type="pct"/>
            <w:noWrap/>
            <w:vAlign w:val="center"/>
          </w:tcPr>
          <w:p w14:paraId="479764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1609787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045EC55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13.22</w:t>
            </w:r>
          </w:p>
        </w:tc>
        <w:tc>
          <w:tcPr>
            <w:tcW w:w="625" w:type="pct"/>
            <w:noWrap/>
            <w:vAlign w:val="center"/>
          </w:tcPr>
          <w:p w14:paraId="42C68F1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76BB6C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A635FF6">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1654EA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沿河村</w:t>
            </w:r>
          </w:p>
        </w:tc>
        <w:tc>
          <w:tcPr>
            <w:tcW w:w="625" w:type="pct"/>
            <w:vAlign w:val="center"/>
          </w:tcPr>
          <w:p w14:paraId="3687919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09EA4D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7.78E-03</w:t>
            </w:r>
          </w:p>
        </w:tc>
        <w:tc>
          <w:tcPr>
            <w:tcW w:w="625" w:type="pct"/>
            <w:noWrap/>
            <w:vAlign w:val="center"/>
          </w:tcPr>
          <w:p w14:paraId="7CB14DF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3909D2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48E51D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10.01</w:t>
            </w:r>
          </w:p>
        </w:tc>
        <w:tc>
          <w:tcPr>
            <w:tcW w:w="625" w:type="pct"/>
            <w:noWrap/>
            <w:vAlign w:val="center"/>
          </w:tcPr>
          <w:p w14:paraId="18AAB19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06C032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A4F2691">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987465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5A2644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1ECD3A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2.68E-03</w:t>
            </w:r>
          </w:p>
        </w:tc>
        <w:tc>
          <w:tcPr>
            <w:tcW w:w="625" w:type="pct"/>
            <w:noWrap/>
            <w:vAlign w:val="center"/>
          </w:tcPr>
          <w:p w14:paraId="457F7BF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46C285B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2F90D4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13.22</w:t>
            </w:r>
          </w:p>
        </w:tc>
        <w:tc>
          <w:tcPr>
            <w:tcW w:w="625" w:type="pct"/>
            <w:noWrap/>
            <w:vAlign w:val="center"/>
          </w:tcPr>
          <w:p w14:paraId="6230AD0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9BFA73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4AC19575">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7F8F7C5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碧荷湾</w:t>
            </w:r>
          </w:p>
        </w:tc>
        <w:tc>
          <w:tcPr>
            <w:tcW w:w="625" w:type="pct"/>
            <w:vAlign w:val="center"/>
          </w:tcPr>
          <w:p w14:paraId="3EA3502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1A45F98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2.22E-02</w:t>
            </w:r>
          </w:p>
        </w:tc>
        <w:tc>
          <w:tcPr>
            <w:tcW w:w="625" w:type="pct"/>
            <w:noWrap/>
            <w:vAlign w:val="center"/>
          </w:tcPr>
          <w:p w14:paraId="098172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4611770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271037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10.01</w:t>
            </w:r>
          </w:p>
        </w:tc>
        <w:tc>
          <w:tcPr>
            <w:tcW w:w="625" w:type="pct"/>
            <w:noWrap/>
            <w:vAlign w:val="center"/>
          </w:tcPr>
          <w:p w14:paraId="341C38E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0C5296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87EFD1E">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AC11F59">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DDC5CB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9DCD77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3.79E-03</w:t>
            </w:r>
          </w:p>
        </w:tc>
        <w:tc>
          <w:tcPr>
            <w:tcW w:w="625" w:type="pct"/>
            <w:noWrap/>
            <w:vAlign w:val="center"/>
          </w:tcPr>
          <w:p w14:paraId="28425F3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154BDEB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1AAB86C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415EE6B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D6C754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6D2667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0B14AB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胥浦中学</w:t>
            </w:r>
          </w:p>
        </w:tc>
        <w:tc>
          <w:tcPr>
            <w:tcW w:w="625" w:type="pct"/>
            <w:vAlign w:val="center"/>
          </w:tcPr>
          <w:p w14:paraId="0C8CB2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0CAB14D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2.01E-02</w:t>
            </w:r>
          </w:p>
        </w:tc>
        <w:tc>
          <w:tcPr>
            <w:tcW w:w="625" w:type="pct"/>
            <w:noWrap/>
            <w:vAlign w:val="center"/>
          </w:tcPr>
          <w:p w14:paraId="1A4BE7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6CFE1B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6B6A63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10.01</w:t>
            </w:r>
          </w:p>
        </w:tc>
        <w:tc>
          <w:tcPr>
            <w:tcW w:w="625" w:type="pct"/>
            <w:noWrap/>
            <w:vAlign w:val="center"/>
          </w:tcPr>
          <w:p w14:paraId="6B75B34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2FD948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4DCED34">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A84C2C1">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23017F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2A134A6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5.37E-03</w:t>
            </w:r>
          </w:p>
        </w:tc>
        <w:tc>
          <w:tcPr>
            <w:tcW w:w="625" w:type="pct"/>
            <w:noWrap/>
            <w:vAlign w:val="center"/>
          </w:tcPr>
          <w:p w14:paraId="411905D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7801CF1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787271D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5986C9E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05DA6E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5384D3E">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0BF83EE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w:t>
            </w:r>
          </w:p>
        </w:tc>
        <w:tc>
          <w:tcPr>
            <w:tcW w:w="625" w:type="pct"/>
            <w:vAlign w:val="center"/>
          </w:tcPr>
          <w:p w14:paraId="4D93109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1DF072C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2.31E-02</w:t>
            </w:r>
          </w:p>
        </w:tc>
        <w:tc>
          <w:tcPr>
            <w:tcW w:w="625" w:type="pct"/>
            <w:noWrap/>
            <w:vAlign w:val="center"/>
          </w:tcPr>
          <w:p w14:paraId="2C703B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6899E82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736B5D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10.02</w:t>
            </w:r>
          </w:p>
        </w:tc>
        <w:tc>
          <w:tcPr>
            <w:tcW w:w="625" w:type="pct"/>
            <w:noWrap/>
            <w:vAlign w:val="center"/>
          </w:tcPr>
          <w:p w14:paraId="78F0FE6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4533BF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3D84615">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B05518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615368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6D8CE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3.71E-03</w:t>
            </w:r>
          </w:p>
        </w:tc>
        <w:tc>
          <w:tcPr>
            <w:tcW w:w="625" w:type="pct"/>
            <w:noWrap/>
            <w:vAlign w:val="center"/>
          </w:tcPr>
          <w:p w14:paraId="5685435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5174290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7056F0F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52683F5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F4DBDA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82F0A4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0FAB1AF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沿河四村</w:t>
            </w:r>
          </w:p>
        </w:tc>
        <w:tc>
          <w:tcPr>
            <w:tcW w:w="625" w:type="pct"/>
            <w:vAlign w:val="center"/>
          </w:tcPr>
          <w:p w14:paraId="323569C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4627525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1.68E-02</w:t>
            </w:r>
          </w:p>
        </w:tc>
        <w:tc>
          <w:tcPr>
            <w:tcW w:w="625" w:type="pct"/>
            <w:noWrap/>
            <w:vAlign w:val="center"/>
          </w:tcPr>
          <w:p w14:paraId="6D8F31D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2977FB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7AFACA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10.01</w:t>
            </w:r>
          </w:p>
        </w:tc>
        <w:tc>
          <w:tcPr>
            <w:tcW w:w="625" w:type="pct"/>
            <w:noWrap/>
            <w:vAlign w:val="center"/>
          </w:tcPr>
          <w:p w14:paraId="022E24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7D178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4725F6E">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2C3D7AD">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E35E41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47BEA7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2.63E-03</w:t>
            </w:r>
          </w:p>
        </w:tc>
        <w:tc>
          <w:tcPr>
            <w:tcW w:w="625" w:type="pct"/>
            <w:noWrap/>
            <w:vAlign w:val="center"/>
          </w:tcPr>
          <w:p w14:paraId="10DEEC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53262A8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7A3A4B3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13.22</w:t>
            </w:r>
          </w:p>
        </w:tc>
        <w:tc>
          <w:tcPr>
            <w:tcW w:w="625" w:type="pct"/>
            <w:noWrap/>
            <w:vAlign w:val="center"/>
          </w:tcPr>
          <w:p w14:paraId="296381F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9D9D39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EFC5E1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2B3C16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东山村</w:t>
            </w:r>
          </w:p>
        </w:tc>
        <w:tc>
          <w:tcPr>
            <w:tcW w:w="625" w:type="pct"/>
            <w:vAlign w:val="center"/>
          </w:tcPr>
          <w:p w14:paraId="3510374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4A269AD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1.01E-02</w:t>
            </w:r>
          </w:p>
        </w:tc>
        <w:tc>
          <w:tcPr>
            <w:tcW w:w="625" w:type="pct"/>
            <w:noWrap/>
            <w:vAlign w:val="center"/>
          </w:tcPr>
          <w:p w14:paraId="460E9BA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3975E09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7A36881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10.01</w:t>
            </w:r>
          </w:p>
        </w:tc>
        <w:tc>
          <w:tcPr>
            <w:tcW w:w="625" w:type="pct"/>
            <w:noWrap/>
            <w:vAlign w:val="center"/>
          </w:tcPr>
          <w:p w14:paraId="190F451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77A671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4988647">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A64340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12CA90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95DBCD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1.92E-03</w:t>
            </w:r>
          </w:p>
        </w:tc>
        <w:tc>
          <w:tcPr>
            <w:tcW w:w="625" w:type="pct"/>
            <w:noWrap/>
            <w:vAlign w:val="center"/>
          </w:tcPr>
          <w:p w14:paraId="5C21BC7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154855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12FC978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13.22</w:t>
            </w:r>
          </w:p>
        </w:tc>
        <w:tc>
          <w:tcPr>
            <w:tcW w:w="625" w:type="pct"/>
            <w:noWrap/>
            <w:vAlign w:val="center"/>
          </w:tcPr>
          <w:p w14:paraId="7F4CFC5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09E3E9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DD16EAA">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268F480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南京师范大学第二附属初级中学</w:t>
            </w:r>
          </w:p>
        </w:tc>
        <w:tc>
          <w:tcPr>
            <w:tcW w:w="625" w:type="pct"/>
            <w:vAlign w:val="center"/>
          </w:tcPr>
          <w:p w14:paraId="61CAE6F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400B9B4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1.69E-02</w:t>
            </w:r>
          </w:p>
        </w:tc>
        <w:tc>
          <w:tcPr>
            <w:tcW w:w="625" w:type="pct"/>
            <w:noWrap/>
            <w:vAlign w:val="center"/>
          </w:tcPr>
          <w:p w14:paraId="18519F5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0E5A48D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38A9F6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10.01</w:t>
            </w:r>
          </w:p>
        </w:tc>
        <w:tc>
          <w:tcPr>
            <w:tcW w:w="625" w:type="pct"/>
            <w:noWrap/>
            <w:vAlign w:val="center"/>
          </w:tcPr>
          <w:p w14:paraId="6B66C4F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592440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1D34BF8">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216364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92CD25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78EA60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2.32E-03</w:t>
            </w:r>
          </w:p>
        </w:tc>
        <w:tc>
          <w:tcPr>
            <w:tcW w:w="625" w:type="pct"/>
            <w:noWrap/>
            <w:vAlign w:val="center"/>
          </w:tcPr>
          <w:p w14:paraId="4683500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36A0EF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570F451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13.22</w:t>
            </w:r>
          </w:p>
        </w:tc>
        <w:tc>
          <w:tcPr>
            <w:tcW w:w="625" w:type="pct"/>
            <w:noWrap/>
            <w:vAlign w:val="center"/>
          </w:tcPr>
          <w:p w14:paraId="7FD9E77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F9E8B5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747D0FA">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928CEE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浦东村</w:t>
            </w:r>
          </w:p>
        </w:tc>
        <w:tc>
          <w:tcPr>
            <w:tcW w:w="625" w:type="pct"/>
            <w:vAlign w:val="center"/>
          </w:tcPr>
          <w:p w14:paraId="0D9643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58B0AE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1.84E-02</w:t>
            </w:r>
          </w:p>
        </w:tc>
        <w:tc>
          <w:tcPr>
            <w:tcW w:w="625" w:type="pct"/>
            <w:noWrap/>
            <w:vAlign w:val="center"/>
          </w:tcPr>
          <w:p w14:paraId="0D2266D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7BD055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02621C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10.01</w:t>
            </w:r>
          </w:p>
        </w:tc>
        <w:tc>
          <w:tcPr>
            <w:tcW w:w="625" w:type="pct"/>
            <w:noWrap/>
            <w:vAlign w:val="center"/>
          </w:tcPr>
          <w:p w14:paraId="08F1643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3C33B4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0556981">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7BD7F0D">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BBFD74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9B2E2E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2.68E-03</w:t>
            </w:r>
          </w:p>
        </w:tc>
        <w:tc>
          <w:tcPr>
            <w:tcW w:w="625" w:type="pct"/>
            <w:noWrap/>
            <w:vAlign w:val="center"/>
          </w:tcPr>
          <w:p w14:paraId="0EB6F05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1B2FE7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17D93FB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13.22</w:t>
            </w:r>
          </w:p>
        </w:tc>
        <w:tc>
          <w:tcPr>
            <w:tcW w:w="625" w:type="pct"/>
            <w:noWrap/>
            <w:vAlign w:val="center"/>
          </w:tcPr>
          <w:p w14:paraId="046DCFA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E1EEA2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3C56921">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775F177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江苏华瑞技工学校</w:t>
            </w:r>
          </w:p>
        </w:tc>
        <w:tc>
          <w:tcPr>
            <w:tcW w:w="625" w:type="pct"/>
            <w:vAlign w:val="center"/>
          </w:tcPr>
          <w:p w14:paraId="1615040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3F4876D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3.48E-02</w:t>
            </w:r>
          </w:p>
        </w:tc>
        <w:tc>
          <w:tcPr>
            <w:tcW w:w="625" w:type="pct"/>
            <w:noWrap/>
            <w:vAlign w:val="center"/>
          </w:tcPr>
          <w:p w14:paraId="5A04822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7A010C4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15409C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10.02</w:t>
            </w:r>
          </w:p>
        </w:tc>
        <w:tc>
          <w:tcPr>
            <w:tcW w:w="625" w:type="pct"/>
            <w:noWrap/>
            <w:vAlign w:val="center"/>
          </w:tcPr>
          <w:p w14:paraId="6AC336E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DA98C3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30AB682">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D08843A">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AC5673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2162B2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4.64E-03</w:t>
            </w:r>
          </w:p>
        </w:tc>
        <w:tc>
          <w:tcPr>
            <w:tcW w:w="625" w:type="pct"/>
            <w:noWrap/>
            <w:vAlign w:val="center"/>
          </w:tcPr>
          <w:p w14:paraId="6783815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3B06BE1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0CB6D15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5C88F84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E0BF0E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C7409D2">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AA984D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怡华香缇丽舍</w:t>
            </w:r>
          </w:p>
        </w:tc>
        <w:tc>
          <w:tcPr>
            <w:tcW w:w="625" w:type="pct"/>
            <w:vAlign w:val="center"/>
          </w:tcPr>
          <w:p w14:paraId="645A3E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511A5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2.59E-02</w:t>
            </w:r>
          </w:p>
        </w:tc>
        <w:tc>
          <w:tcPr>
            <w:tcW w:w="625" w:type="pct"/>
            <w:noWrap/>
            <w:vAlign w:val="center"/>
          </w:tcPr>
          <w:p w14:paraId="410585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0BE9B19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1F4F55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10.02</w:t>
            </w:r>
          </w:p>
        </w:tc>
        <w:tc>
          <w:tcPr>
            <w:tcW w:w="625" w:type="pct"/>
            <w:noWrap/>
            <w:vAlign w:val="center"/>
          </w:tcPr>
          <w:p w14:paraId="418B74C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3ED813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B24A182">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754D3CA">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C4DC4D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E868C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3.77E-03</w:t>
            </w:r>
          </w:p>
        </w:tc>
        <w:tc>
          <w:tcPr>
            <w:tcW w:w="625" w:type="pct"/>
            <w:noWrap/>
            <w:vAlign w:val="center"/>
          </w:tcPr>
          <w:p w14:paraId="0AD0D29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082BFF2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1AE7CD7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49C2095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9C243B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55" w:hRule="atLeast"/>
        </w:trPr>
        <w:tc>
          <w:tcPr>
            <w:tcW w:w="625" w:type="pct"/>
            <w:vMerge w:val="continue"/>
            <w:vAlign w:val="center"/>
          </w:tcPr>
          <w:p w14:paraId="3983B5D6">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0CE3A0D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南京师大第二附属高中</w:t>
            </w:r>
          </w:p>
        </w:tc>
        <w:tc>
          <w:tcPr>
            <w:tcW w:w="625" w:type="pct"/>
            <w:vAlign w:val="center"/>
          </w:tcPr>
          <w:p w14:paraId="139D561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99%保证率日平均</w:t>
            </w:r>
          </w:p>
        </w:tc>
        <w:tc>
          <w:tcPr>
            <w:tcW w:w="625" w:type="pct"/>
            <w:noWrap/>
            <w:vAlign w:val="center"/>
          </w:tcPr>
          <w:p w14:paraId="15FD1E0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3.44E-02</w:t>
            </w:r>
          </w:p>
        </w:tc>
        <w:tc>
          <w:tcPr>
            <w:tcW w:w="625" w:type="pct"/>
            <w:noWrap/>
            <w:vAlign w:val="center"/>
          </w:tcPr>
          <w:p w14:paraId="2A75D2A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0520126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3A6F1EA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10.02</w:t>
            </w:r>
          </w:p>
        </w:tc>
        <w:tc>
          <w:tcPr>
            <w:tcW w:w="625" w:type="pct"/>
            <w:noWrap/>
            <w:vAlign w:val="center"/>
          </w:tcPr>
          <w:p w14:paraId="53F71A8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69947C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CAC17DF">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11CAACB">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3D0EC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120651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3.72E-03</w:t>
            </w:r>
          </w:p>
        </w:tc>
        <w:tc>
          <w:tcPr>
            <w:tcW w:w="625" w:type="pct"/>
            <w:noWrap/>
            <w:vAlign w:val="center"/>
          </w:tcPr>
          <w:p w14:paraId="02D2687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5CFE59B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24C3F1E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0C2445E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8B0F0A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55" w:hRule="atLeast"/>
        </w:trPr>
        <w:tc>
          <w:tcPr>
            <w:tcW w:w="625" w:type="pct"/>
            <w:vMerge w:val="continue"/>
            <w:vAlign w:val="center"/>
          </w:tcPr>
          <w:p w14:paraId="2162F62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C8B239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仪征市人医西医院</w:t>
            </w:r>
          </w:p>
        </w:tc>
        <w:tc>
          <w:tcPr>
            <w:tcW w:w="625" w:type="pct"/>
            <w:vAlign w:val="center"/>
          </w:tcPr>
          <w:p w14:paraId="30E152B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99%保证率日平均</w:t>
            </w:r>
          </w:p>
        </w:tc>
        <w:tc>
          <w:tcPr>
            <w:tcW w:w="625" w:type="pct"/>
            <w:noWrap/>
            <w:vAlign w:val="center"/>
          </w:tcPr>
          <w:p w14:paraId="4F2FF24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3.68E-02</w:t>
            </w:r>
          </w:p>
        </w:tc>
        <w:tc>
          <w:tcPr>
            <w:tcW w:w="625" w:type="pct"/>
            <w:noWrap/>
            <w:vAlign w:val="center"/>
          </w:tcPr>
          <w:p w14:paraId="7D6F656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35926D7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4D7F80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10.02</w:t>
            </w:r>
          </w:p>
        </w:tc>
        <w:tc>
          <w:tcPr>
            <w:tcW w:w="625" w:type="pct"/>
            <w:noWrap/>
            <w:vAlign w:val="center"/>
          </w:tcPr>
          <w:p w14:paraId="2F7DD06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2623FC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70C624D">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123E99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9C4C92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D65B6B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3.98E-03</w:t>
            </w:r>
          </w:p>
        </w:tc>
        <w:tc>
          <w:tcPr>
            <w:tcW w:w="625" w:type="pct"/>
            <w:noWrap/>
            <w:vAlign w:val="center"/>
          </w:tcPr>
          <w:p w14:paraId="721F256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2FE9DC2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7.94E+00</w:t>
            </w:r>
          </w:p>
        </w:tc>
        <w:tc>
          <w:tcPr>
            <w:tcW w:w="625" w:type="pct"/>
            <w:noWrap/>
            <w:vAlign w:val="center"/>
          </w:tcPr>
          <w:p w14:paraId="39B047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13.23</w:t>
            </w:r>
          </w:p>
        </w:tc>
        <w:tc>
          <w:tcPr>
            <w:tcW w:w="625" w:type="pct"/>
            <w:noWrap/>
            <w:vAlign w:val="center"/>
          </w:tcPr>
          <w:p w14:paraId="3AA260A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88DBAD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55" w:hRule="atLeast"/>
        </w:trPr>
        <w:tc>
          <w:tcPr>
            <w:tcW w:w="625" w:type="pct"/>
            <w:vMerge w:val="continue"/>
            <w:vAlign w:val="center"/>
          </w:tcPr>
          <w:p w14:paraId="0E35AB15">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BF10CC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小彭庄</w:t>
            </w:r>
          </w:p>
        </w:tc>
        <w:tc>
          <w:tcPr>
            <w:tcW w:w="625" w:type="pct"/>
            <w:vAlign w:val="center"/>
          </w:tcPr>
          <w:p w14:paraId="298468C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100%保证率日平均</w:t>
            </w:r>
          </w:p>
        </w:tc>
        <w:tc>
          <w:tcPr>
            <w:tcW w:w="625" w:type="pct"/>
            <w:noWrap/>
            <w:vAlign w:val="center"/>
          </w:tcPr>
          <w:p w14:paraId="57B4EB3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2.31E-02</w:t>
            </w:r>
          </w:p>
        </w:tc>
        <w:tc>
          <w:tcPr>
            <w:tcW w:w="625" w:type="pct"/>
            <w:noWrap/>
            <w:vAlign w:val="center"/>
          </w:tcPr>
          <w:p w14:paraId="52AFA08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36AE19D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5021E2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10.02</w:t>
            </w:r>
          </w:p>
        </w:tc>
        <w:tc>
          <w:tcPr>
            <w:tcW w:w="625" w:type="pct"/>
            <w:noWrap/>
            <w:vAlign w:val="center"/>
          </w:tcPr>
          <w:p w14:paraId="3EF999C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C1281C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044B50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6E08902">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EF4DA8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27168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2.98E-03</w:t>
            </w:r>
          </w:p>
        </w:tc>
        <w:tc>
          <w:tcPr>
            <w:tcW w:w="625" w:type="pct"/>
            <w:noWrap/>
            <w:vAlign w:val="center"/>
          </w:tcPr>
          <w:p w14:paraId="33CAA98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00D6FF6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5310FE5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13.22</w:t>
            </w:r>
          </w:p>
        </w:tc>
        <w:tc>
          <w:tcPr>
            <w:tcW w:w="625" w:type="pct"/>
            <w:noWrap/>
            <w:vAlign w:val="center"/>
          </w:tcPr>
          <w:p w14:paraId="4DF9327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6A81AF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55" w:hRule="atLeast"/>
        </w:trPr>
        <w:tc>
          <w:tcPr>
            <w:tcW w:w="625" w:type="pct"/>
            <w:vMerge w:val="continue"/>
            <w:vAlign w:val="center"/>
          </w:tcPr>
          <w:p w14:paraId="1D0AB5F9">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EF3C7E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迎江西村</w:t>
            </w:r>
          </w:p>
        </w:tc>
        <w:tc>
          <w:tcPr>
            <w:tcW w:w="625" w:type="pct"/>
            <w:vAlign w:val="center"/>
          </w:tcPr>
          <w:p w14:paraId="2949D1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100%保证率日平均</w:t>
            </w:r>
          </w:p>
        </w:tc>
        <w:tc>
          <w:tcPr>
            <w:tcW w:w="625" w:type="pct"/>
            <w:noWrap/>
            <w:vAlign w:val="center"/>
          </w:tcPr>
          <w:p w14:paraId="0FF02B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2.80E-02</w:t>
            </w:r>
          </w:p>
        </w:tc>
        <w:tc>
          <w:tcPr>
            <w:tcW w:w="625" w:type="pct"/>
            <w:noWrap/>
            <w:vAlign w:val="center"/>
          </w:tcPr>
          <w:p w14:paraId="0BB4546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2015E5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03153E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10.02</w:t>
            </w:r>
          </w:p>
        </w:tc>
        <w:tc>
          <w:tcPr>
            <w:tcW w:w="625" w:type="pct"/>
            <w:noWrap/>
            <w:vAlign w:val="center"/>
          </w:tcPr>
          <w:p w14:paraId="610C79C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EC33EC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A1E45A6">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662D0B1">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7ECD28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355F9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2.75E-03</w:t>
            </w:r>
          </w:p>
        </w:tc>
        <w:tc>
          <w:tcPr>
            <w:tcW w:w="625" w:type="pct"/>
            <w:noWrap/>
            <w:vAlign w:val="center"/>
          </w:tcPr>
          <w:p w14:paraId="645E4A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10564C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59B6895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13.22</w:t>
            </w:r>
          </w:p>
        </w:tc>
        <w:tc>
          <w:tcPr>
            <w:tcW w:w="625" w:type="pct"/>
            <w:noWrap/>
            <w:vAlign w:val="center"/>
          </w:tcPr>
          <w:p w14:paraId="4ABF7A4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0484BA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34B2BBC">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5D998E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南京师大第二附属高级中学</w:t>
            </w:r>
          </w:p>
        </w:tc>
        <w:tc>
          <w:tcPr>
            <w:tcW w:w="625" w:type="pct"/>
            <w:vAlign w:val="center"/>
          </w:tcPr>
          <w:p w14:paraId="47CC767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09E9A0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2.76E-02</w:t>
            </w:r>
          </w:p>
        </w:tc>
        <w:tc>
          <w:tcPr>
            <w:tcW w:w="625" w:type="pct"/>
            <w:noWrap/>
            <w:vAlign w:val="center"/>
          </w:tcPr>
          <w:p w14:paraId="62B2BC3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7DEC141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64CCF0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10.02</w:t>
            </w:r>
          </w:p>
        </w:tc>
        <w:tc>
          <w:tcPr>
            <w:tcW w:w="625" w:type="pct"/>
            <w:noWrap/>
            <w:vAlign w:val="center"/>
          </w:tcPr>
          <w:p w14:paraId="25393F9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94310E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08C4049">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F8ADD79">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D5F6A8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087D6A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2.74E-03</w:t>
            </w:r>
          </w:p>
        </w:tc>
        <w:tc>
          <w:tcPr>
            <w:tcW w:w="625" w:type="pct"/>
            <w:noWrap/>
            <w:vAlign w:val="center"/>
          </w:tcPr>
          <w:p w14:paraId="464385C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277143A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3F3DDF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13.22</w:t>
            </w:r>
          </w:p>
        </w:tc>
        <w:tc>
          <w:tcPr>
            <w:tcW w:w="625" w:type="pct"/>
            <w:noWrap/>
            <w:vAlign w:val="center"/>
          </w:tcPr>
          <w:p w14:paraId="43B1061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A03240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CECF78B">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9E13FD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区域最大落地浓度</w:t>
            </w:r>
          </w:p>
        </w:tc>
        <w:tc>
          <w:tcPr>
            <w:tcW w:w="625" w:type="pct"/>
            <w:vAlign w:val="center"/>
          </w:tcPr>
          <w:p w14:paraId="615A618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635D97F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2.32E-01</w:t>
            </w:r>
          </w:p>
        </w:tc>
        <w:tc>
          <w:tcPr>
            <w:tcW w:w="625" w:type="pct"/>
            <w:noWrap/>
            <w:vAlign w:val="center"/>
          </w:tcPr>
          <w:p w14:paraId="189BE9F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306AD57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1.52E+01</w:t>
            </w:r>
          </w:p>
        </w:tc>
        <w:tc>
          <w:tcPr>
            <w:tcW w:w="625" w:type="pct"/>
            <w:noWrap/>
            <w:vAlign w:val="center"/>
          </w:tcPr>
          <w:p w14:paraId="0D8CD7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10.15</w:t>
            </w:r>
          </w:p>
        </w:tc>
        <w:tc>
          <w:tcPr>
            <w:tcW w:w="625" w:type="pct"/>
            <w:noWrap/>
            <w:vAlign w:val="center"/>
          </w:tcPr>
          <w:p w14:paraId="6F325C1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84E55B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58B47A9">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B49141C">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D95375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0799F4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9.51E-02</w:t>
            </w:r>
          </w:p>
        </w:tc>
        <w:tc>
          <w:tcPr>
            <w:tcW w:w="625" w:type="pct"/>
            <w:noWrap/>
            <w:vAlign w:val="center"/>
          </w:tcPr>
          <w:p w14:paraId="64E180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7.93E+00</w:t>
            </w:r>
          </w:p>
        </w:tc>
        <w:tc>
          <w:tcPr>
            <w:tcW w:w="625" w:type="pct"/>
            <w:noWrap/>
            <w:vAlign w:val="center"/>
          </w:tcPr>
          <w:p w14:paraId="3A0010F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8.03E+00</w:t>
            </w:r>
          </w:p>
        </w:tc>
        <w:tc>
          <w:tcPr>
            <w:tcW w:w="625" w:type="pct"/>
            <w:noWrap/>
            <w:vAlign w:val="center"/>
          </w:tcPr>
          <w:p w14:paraId="2F970DC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13.38</w:t>
            </w:r>
          </w:p>
        </w:tc>
        <w:tc>
          <w:tcPr>
            <w:tcW w:w="625" w:type="pct"/>
            <w:noWrap/>
            <w:vAlign w:val="center"/>
          </w:tcPr>
          <w:p w14:paraId="50F73F9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93E18A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restart"/>
            <w:vAlign w:val="center"/>
          </w:tcPr>
          <w:p w14:paraId="303B6EF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NO</w:t>
            </w:r>
            <w:r>
              <w:rPr>
                <w:rFonts w:cs="Times New Roman"/>
                <w:color w:val="000000"/>
                <w:kern w:val="0"/>
                <w:sz w:val="21"/>
                <w:szCs w:val="21"/>
                <w:vertAlign w:val="subscript"/>
              </w:rPr>
              <w:t>2</w:t>
            </w:r>
          </w:p>
        </w:tc>
        <w:tc>
          <w:tcPr>
            <w:tcW w:w="625" w:type="pct"/>
            <w:vMerge w:val="restart"/>
            <w:vAlign w:val="center"/>
          </w:tcPr>
          <w:p w14:paraId="731C4AD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车庄</w:t>
            </w:r>
          </w:p>
        </w:tc>
        <w:tc>
          <w:tcPr>
            <w:tcW w:w="625" w:type="pct"/>
            <w:vAlign w:val="center"/>
          </w:tcPr>
          <w:p w14:paraId="1F6F65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0F9E92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2.24E-02</w:t>
            </w:r>
          </w:p>
        </w:tc>
        <w:tc>
          <w:tcPr>
            <w:tcW w:w="625" w:type="pct"/>
            <w:noWrap/>
            <w:vAlign w:val="center"/>
          </w:tcPr>
          <w:p w14:paraId="51588B4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4CE3D85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5BF0631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85.03</w:t>
            </w:r>
          </w:p>
        </w:tc>
        <w:tc>
          <w:tcPr>
            <w:tcW w:w="625" w:type="pct"/>
            <w:noWrap/>
            <w:vAlign w:val="center"/>
          </w:tcPr>
          <w:p w14:paraId="30174E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A802F3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E438E5D">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70B9504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049095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CF6F5F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7.29E-02</w:t>
            </w:r>
          </w:p>
        </w:tc>
        <w:tc>
          <w:tcPr>
            <w:tcW w:w="625" w:type="pct"/>
            <w:noWrap/>
            <w:vAlign w:val="center"/>
          </w:tcPr>
          <w:p w14:paraId="0947C00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209EB3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2.79E+01</w:t>
            </w:r>
          </w:p>
        </w:tc>
        <w:tc>
          <w:tcPr>
            <w:tcW w:w="625" w:type="pct"/>
            <w:noWrap/>
            <w:vAlign w:val="center"/>
          </w:tcPr>
          <w:p w14:paraId="035BB88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69.67</w:t>
            </w:r>
          </w:p>
        </w:tc>
        <w:tc>
          <w:tcPr>
            <w:tcW w:w="625" w:type="pct"/>
            <w:noWrap/>
            <w:vAlign w:val="center"/>
          </w:tcPr>
          <w:p w14:paraId="70C2569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E91D76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29FA3A6">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155F54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佐安庄</w:t>
            </w:r>
          </w:p>
        </w:tc>
        <w:tc>
          <w:tcPr>
            <w:tcW w:w="625" w:type="pct"/>
            <w:vAlign w:val="center"/>
          </w:tcPr>
          <w:p w14:paraId="69AF030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A12F3E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7.63E-06</w:t>
            </w:r>
          </w:p>
        </w:tc>
        <w:tc>
          <w:tcPr>
            <w:tcW w:w="625" w:type="pct"/>
            <w:noWrap/>
            <w:vAlign w:val="center"/>
          </w:tcPr>
          <w:p w14:paraId="442414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3732564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21249FF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w:t>
            </w:r>
          </w:p>
        </w:tc>
        <w:tc>
          <w:tcPr>
            <w:tcW w:w="625" w:type="pct"/>
            <w:noWrap/>
            <w:vAlign w:val="center"/>
          </w:tcPr>
          <w:p w14:paraId="151A573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0D7FBA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C01DAF2">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E393CCB">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4DE318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B1E021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7.41E-02</w:t>
            </w:r>
          </w:p>
        </w:tc>
        <w:tc>
          <w:tcPr>
            <w:tcW w:w="625" w:type="pct"/>
            <w:noWrap/>
            <w:vAlign w:val="center"/>
          </w:tcPr>
          <w:p w14:paraId="79424F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7FE039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2.79E+01</w:t>
            </w:r>
          </w:p>
        </w:tc>
        <w:tc>
          <w:tcPr>
            <w:tcW w:w="625" w:type="pct"/>
            <w:noWrap/>
            <w:vAlign w:val="center"/>
          </w:tcPr>
          <w:p w14:paraId="581D474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69.67</w:t>
            </w:r>
          </w:p>
        </w:tc>
        <w:tc>
          <w:tcPr>
            <w:tcW w:w="625" w:type="pct"/>
            <w:noWrap/>
            <w:vAlign w:val="center"/>
          </w:tcPr>
          <w:p w14:paraId="764504D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9AC163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8DE3B92">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09FF3D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曹巷</w:t>
            </w:r>
          </w:p>
        </w:tc>
        <w:tc>
          <w:tcPr>
            <w:tcW w:w="625" w:type="pct"/>
            <w:vAlign w:val="center"/>
          </w:tcPr>
          <w:p w14:paraId="235AEB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20F505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0.00E+00</w:t>
            </w:r>
          </w:p>
        </w:tc>
        <w:tc>
          <w:tcPr>
            <w:tcW w:w="625" w:type="pct"/>
            <w:noWrap/>
            <w:vAlign w:val="center"/>
          </w:tcPr>
          <w:p w14:paraId="508AF2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7D91756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505266A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w:t>
            </w:r>
          </w:p>
        </w:tc>
        <w:tc>
          <w:tcPr>
            <w:tcW w:w="625" w:type="pct"/>
            <w:noWrap/>
            <w:vAlign w:val="center"/>
          </w:tcPr>
          <w:p w14:paraId="043829E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A51E0F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9DE69D8">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48F602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B68AC7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9ACDAC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7.43E-02</w:t>
            </w:r>
          </w:p>
        </w:tc>
        <w:tc>
          <w:tcPr>
            <w:tcW w:w="625" w:type="pct"/>
            <w:noWrap/>
            <w:vAlign w:val="center"/>
          </w:tcPr>
          <w:p w14:paraId="4750ADD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7D2A3D3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2.79E+01</w:t>
            </w:r>
          </w:p>
        </w:tc>
        <w:tc>
          <w:tcPr>
            <w:tcW w:w="625" w:type="pct"/>
            <w:noWrap/>
            <w:vAlign w:val="center"/>
          </w:tcPr>
          <w:p w14:paraId="587B499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69.67</w:t>
            </w:r>
          </w:p>
        </w:tc>
        <w:tc>
          <w:tcPr>
            <w:tcW w:w="625" w:type="pct"/>
            <w:noWrap/>
            <w:vAlign w:val="center"/>
          </w:tcPr>
          <w:p w14:paraId="0CC2DAD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A5511D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230376D">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2ECB265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后徐庄</w:t>
            </w:r>
          </w:p>
        </w:tc>
        <w:tc>
          <w:tcPr>
            <w:tcW w:w="625" w:type="pct"/>
            <w:vAlign w:val="center"/>
          </w:tcPr>
          <w:p w14:paraId="4289C37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3A1CCED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2.17E-02</w:t>
            </w:r>
          </w:p>
        </w:tc>
        <w:tc>
          <w:tcPr>
            <w:tcW w:w="625" w:type="pct"/>
            <w:noWrap/>
            <w:vAlign w:val="center"/>
          </w:tcPr>
          <w:p w14:paraId="7E3754A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2BB6BED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1CC41ED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85.03</w:t>
            </w:r>
          </w:p>
        </w:tc>
        <w:tc>
          <w:tcPr>
            <w:tcW w:w="625" w:type="pct"/>
            <w:noWrap/>
            <w:vAlign w:val="center"/>
          </w:tcPr>
          <w:p w14:paraId="2ADFE4B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444C26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C9995FB">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B1B9F3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DB7E37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29D0D1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5.22E-02</w:t>
            </w:r>
          </w:p>
        </w:tc>
        <w:tc>
          <w:tcPr>
            <w:tcW w:w="625" w:type="pct"/>
            <w:noWrap/>
            <w:vAlign w:val="center"/>
          </w:tcPr>
          <w:p w14:paraId="6E0BF7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5C16990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69F931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69.62</w:t>
            </w:r>
          </w:p>
        </w:tc>
        <w:tc>
          <w:tcPr>
            <w:tcW w:w="625" w:type="pct"/>
            <w:noWrap/>
            <w:vAlign w:val="center"/>
          </w:tcPr>
          <w:p w14:paraId="17F2AF8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A8DFE7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CE2ECFD">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8AAA49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瑞元新村</w:t>
            </w:r>
          </w:p>
        </w:tc>
        <w:tc>
          <w:tcPr>
            <w:tcW w:w="625" w:type="pct"/>
            <w:vAlign w:val="center"/>
          </w:tcPr>
          <w:p w14:paraId="2579FAD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5399FC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4.07E-02</w:t>
            </w:r>
          </w:p>
        </w:tc>
        <w:tc>
          <w:tcPr>
            <w:tcW w:w="625" w:type="pct"/>
            <w:noWrap/>
            <w:vAlign w:val="center"/>
          </w:tcPr>
          <w:p w14:paraId="5580480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355714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68AEA71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85.05</w:t>
            </w:r>
          </w:p>
        </w:tc>
        <w:tc>
          <w:tcPr>
            <w:tcW w:w="625" w:type="pct"/>
            <w:noWrap/>
            <w:vAlign w:val="center"/>
          </w:tcPr>
          <w:p w14:paraId="0F4D10E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B55657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4686DA1">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5429520">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65FCC1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4252B3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4.79E-02</w:t>
            </w:r>
          </w:p>
        </w:tc>
        <w:tc>
          <w:tcPr>
            <w:tcW w:w="625" w:type="pct"/>
            <w:noWrap/>
            <w:vAlign w:val="center"/>
          </w:tcPr>
          <w:p w14:paraId="60F7411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0889932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20DE4F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69.61</w:t>
            </w:r>
          </w:p>
        </w:tc>
        <w:tc>
          <w:tcPr>
            <w:tcW w:w="625" w:type="pct"/>
            <w:noWrap/>
            <w:vAlign w:val="center"/>
          </w:tcPr>
          <w:p w14:paraId="0B9DAF2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17B536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621D766">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B51501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胥浦中心小学</w:t>
            </w:r>
          </w:p>
        </w:tc>
        <w:tc>
          <w:tcPr>
            <w:tcW w:w="625" w:type="pct"/>
            <w:vAlign w:val="center"/>
          </w:tcPr>
          <w:p w14:paraId="297ACC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6701BA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3.37E-02</w:t>
            </w:r>
          </w:p>
        </w:tc>
        <w:tc>
          <w:tcPr>
            <w:tcW w:w="625" w:type="pct"/>
            <w:noWrap/>
            <w:vAlign w:val="center"/>
          </w:tcPr>
          <w:p w14:paraId="48505A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4DA1D23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540A40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85.04</w:t>
            </w:r>
          </w:p>
        </w:tc>
        <w:tc>
          <w:tcPr>
            <w:tcW w:w="625" w:type="pct"/>
            <w:noWrap/>
            <w:vAlign w:val="center"/>
          </w:tcPr>
          <w:p w14:paraId="2858608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6FED28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33BCA78">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7D349F1">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FC86F0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759310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4.71E-02</w:t>
            </w:r>
          </w:p>
        </w:tc>
        <w:tc>
          <w:tcPr>
            <w:tcW w:w="625" w:type="pct"/>
            <w:noWrap/>
            <w:vAlign w:val="center"/>
          </w:tcPr>
          <w:p w14:paraId="03BA6AD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21A2057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5FB858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69.6</w:t>
            </w:r>
          </w:p>
        </w:tc>
        <w:tc>
          <w:tcPr>
            <w:tcW w:w="625" w:type="pct"/>
            <w:noWrap/>
            <w:vAlign w:val="center"/>
          </w:tcPr>
          <w:p w14:paraId="3E2E083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300971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8DF014B">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E41974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胥浦家园</w:t>
            </w:r>
          </w:p>
        </w:tc>
        <w:tc>
          <w:tcPr>
            <w:tcW w:w="625" w:type="pct"/>
            <w:vAlign w:val="center"/>
          </w:tcPr>
          <w:p w14:paraId="555644F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69A038A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1.74E-02</w:t>
            </w:r>
          </w:p>
        </w:tc>
        <w:tc>
          <w:tcPr>
            <w:tcW w:w="625" w:type="pct"/>
            <w:noWrap/>
            <w:vAlign w:val="center"/>
          </w:tcPr>
          <w:p w14:paraId="42A9593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75D0A6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608842C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85.02</w:t>
            </w:r>
          </w:p>
        </w:tc>
        <w:tc>
          <w:tcPr>
            <w:tcW w:w="625" w:type="pct"/>
            <w:noWrap/>
            <w:vAlign w:val="center"/>
          </w:tcPr>
          <w:p w14:paraId="667649F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C7A0F3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8B1520E">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5A5B0DD">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07ED69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CFB43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4.03E-02</w:t>
            </w:r>
          </w:p>
        </w:tc>
        <w:tc>
          <w:tcPr>
            <w:tcW w:w="625" w:type="pct"/>
            <w:noWrap/>
            <w:vAlign w:val="center"/>
          </w:tcPr>
          <w:p w14:paraId="1E5BA39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3C9F74C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4C4FD4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69.59</w:t>
            </w:r>
          </w:p>
        </w:tc>
        <w:tc>
          <w:tcPr>
            <w:tcW w:w="625" w:type="pct"/>
            <w:noWrap/>
            <w:vAlign w:val="center"/>
          </w:tcPr>
          <w:p w14:paraId="2D97328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44B3AA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1A70807">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FEBB3D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高桥</w:t>
            </w:r>
          </w:p>
        </w:tc>
        <w:tc>
          <w:tcPr>
            <w:tcW w:w="625" w:type="pct"/>
            <w:vAlign w:val="center"/>
          </w:tcPr>
          <w:p w14:paraId="205FC50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151784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1.07E-03</w:t>
            </w:r>
          </w:p>
        </w:tc>
        <w:tc>
          <w:tcPr>
            <w:tcW w:w="625" w:type="pct"/>
            <w:noWrap/>
            <w:vAlign w:val="center"/>
          </w:tcPr>
          <w:p w14:paraId="4243EB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42B76A1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116D78D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w:t>
            </w:r>
          </w:p>
        </w:tc>
        <w:tc>
          <w:tcPr>
            <w:tcW w:w="625" w:type="pct"/>
            <w:noWrap/>
            <w:vAlign w:val="center"/>
          </w:tcPr>
          <w:p w14:paraId="2FC2192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E06FA7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5167BA1">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A918A3C">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C70E2D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1BBDB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5.27E-02</w:t>
            </w:r>
          </w:p>
        </w:tc>
        <w:tc>
          <w:tcPr>
            <w:tcW w:w="625" w:type="pct"/>
            <w:noWrap/>
            <w:vAlign w:val="center"/>
          </w:tcPr>
          <w:p w14:paraId="4ED526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622336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7BE3D17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69.62</w:t>
            </w:r>
          </w:p>
        </w:tc>
        <w:tc>
          <w:tcPr>
            <w:tcW w:w="625" w:type="pct"/>
            <w:noWrap/>
            <w:vAlign w:val="center"/>
          </w:tcPr>
          <w:p w14:paraId="6DE7BB3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71D8D9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CC45378">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2C2F62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张营</w:t>
            </w:r>
          </w:p>
        </w:tc>
        <w:tc>
          <w:tcPr>
            <w:tcW w:w="625" w:type="pct"/>
            <w:vAlign w:val="center"/>
          </w:tcPr>
          <w:p w14:paraId="7C698AD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800F43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5.07E-03</w:t>
            </w:r>
          </w:p>
        </w:tc>
        <w:tc>
          <w:tcPr>
            <w:tcW w:w="625" w:type="pct"/>
            <w:noWrap/>
            <w:vAlign w:val="center"/>
          </w:tcPr>
          <w:p w14:paraId="57A590C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05B1434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7C6E816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85.01</w:t>
            </w:r>
          </w:p>
        </w:tc>
        <w:tc>
          <w:tcPr>
            <w:tcW w:w="625" w:type="pct"/>
            <w:noWrap/>
            <w:vAlign w:val="center"/>
          </w:tcPr>
          <w:p w14:paraId="36668C3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18F50F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3CEC15C">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DDCD3E5">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BB9BA2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F2657D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3.69E-02</w:t>
            </w:r>
          </w:p>
        </w:tc>
        <w:tc>
          <w:tcPr>
            <w:tcW w:w="625" w:type="pct"/>
            <w:noWrap/>
            <w:vAlign w:val="center"/>
          </w:tcPr>
          <w:p w14:paraId="0D046A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7D6784F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07640A6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69.58</w:t>
            </w:r>
          </w:p>
        </w:tc>
        <w:tc>
          <w:tcPr>
            <w:tcW w:w="625" w:type="pct"/>
            <w:noWrap/>
            <w:vAlign w:val="center"/>
          </w:tcPr>
          <w:p w14:paraId="23F0378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85C9B6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2231265">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685524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钱家大庄</w:t>
            </w:r>
          </w:p>
        </w:tc>
        <w:tc>
          <w:tcPr>
            <w:tcW w:w="625" w:type="pct"/>
            <w:vAlign w:val="center"/>
          </w:tcPr>
          <w:p w14:paraId="13B35B3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62BF5ED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3.04E-02</w:t>
            </w:r>
          </w:p>
        </w:tc>
        <w:tc>
          <w:tcPr>
            <w:tcW w:w="625" w:type="pct"/>
            <w:noWrap/>
            <w:vAlign w:val="center"/>
          </w:tcPr>
          <w:p w14:paraId="62A7373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43FE77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144D656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85.04</w:t>
            </w:r>
          </w:p>
        </w:tc>
        <w:tc>
          <w:tcPr>
            <w:tcW w:w="625" w:type="pct"/>
            <w:noWrap/>
            <w:vAlign w:val="center"/>
          </w:tcPr>
          <w:p w14:paraId="7836C62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B49B84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3C3E67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D6C2CDB">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A01A30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BD90D3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3.92E-02</w:t>
            </w:r>
          </w:p>
        </w:tc>
        <w:tc>
          <w:tcPr>
            <w:tcW w:w="625" w:type="pct"/>
            <w:noWrap/>
            <w:vAlign w:val="center"/>
          </w:tcPr>
          <w:p w14:paraId="10DD4C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14C504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655737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69.58</w:t>
            </w:r>
          </w:p>
        </w:tc>
        <w:tc>
          <w:tcPr>
            <w:tcW w:w="625" w:type="pct"/>
            <w:noWrap/>
            <w:vAlign w:val="center"/>
          </w:tcPr>
          <w:p w14:paraId="5DFBADD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3BC039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62E353B">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5BD0B4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农哥村</w:t>
            </w:r>
          </w:p>
        </w:tc>
        <w:tc>
          <w:tcPr>
            <w:tcW w:w="625" w:type="pct"/>
            <w:vAlign w:val="center"/>
          </w:tcPr>
          <w:p w14:paraId="20674DF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36277B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2.79E-01</w:t>
            </w:r>
          </w:p>
        </w:tc>
        <w:tc>
          <w:tcPr>
            <w:tcW w:w="625" w:type="pct"/>
            <w:noWrap/>
            <w:vAlign w:val="center"/>
          </w:tcPr>
          <w:p w14:paraId="23ADB49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59F5914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6.83E+01</w:t>
            </w:r>
          </w:p>
        </w:tc>
        <w:tc>
          <w:tcPr>
            <w:tcW w:w="625" w:type="pct"/>
            <w:noWrap/>
            <w:vAlign w:val="center"/>
          </w:tcPr>
          <w:p w14:paraId="3CD3C9E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85.35</w:t>
            </w:r>
          </w:p>
        </w:tc>
        <w:tc>
          <w:tcPr>
            <w:tcW w:w="625" w:type="pct"/>
            <w:noWrap/>
            <w:vAlign w:val="center"/>
          </w:tcPr>
          <w:p w14:paraId="23F6879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C30B35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EE3AFD9">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FDDDD71">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D85081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3939A7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6.06E-02</w:t>
            </w:r>
          </w:p>
        </w:tc>
        <w:tc>
          <w:tcPr>
            <w:tcW w:w="625" w:type="pct"/>
            <w:noWrap/>
            <w:vAlign w:val="center"/>
          </w:tcPr>
          <w:p w14:paraId="2098BD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1E9FAA7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2.79E+01</w:t>
            </w:r>
          </w:p>
        </w:tc>
        <w:tc>
          <w:tcPr>
            <w:tcW w:w="625" w:type="pct"/>
            <w:noWrap/>
            <w:vAlign w:val="center"/>
          </w:tcPr>
          <w:p w14:paraId="6E5C707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69.64</w:t>
            </w:r>
          </w:p>
        </w:tc>
        <w:tc>
          <w:tcPr>
            <w:tcW w:w="625" w:type="pct"/>
            <w:noWrap/>
            <w:vAlign w:val="center"/>
          </w:tcPr>
          <w:p w14:paraId="6B54B85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E3E2DC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35D6420">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0D7171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沙洲村</w:t>
            </w:r>
          </w:p>
        </w:tc>
        <w:tc>
          <w:tcPr>
            <w:tcW w:w="625" w:type="pct"/>
            <w:vAlign w:val="center"/>
          </w:tcPr>
          <w:p w14:paraId="269C88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5E39A91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1.12E-01</w:t>
            </w:r>
          </w:p>
        </w:tc>
        <w:tc>
          <w:tcPr>
            <w:tcW w:w="625" w:type="pct"/>
            <w:noWrap/>
            <w:vAlign w:val="center"/>
          </w:tcPr>
          <w:p w14:paraId="6519D30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2AC1289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6.81E+01</w:t>
            </w:r>
          </w:p>
        </w:tc>
        <w:tc>
          <w:tcPr>
            <w:tcW w:w="625" w:type="pct"/>
            <w:noWrap/>
            <w:vAlign w:val="center"/>
          </w:tcPr>
          <w:p w14:paraId="4F3F88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85.14</w:t>
            </w:r>
          </w:p>
        </w:tc>
        <w:tc>
          <w:tcPr>
            <w:tcW w:w="625" w:type="pct"/>
            <w:noWrap/>
            <w:vAlign w:val="center"/>
          </w:tcPr>
          <w:p w14:paraId="535991E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154AFD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26FA269">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FB64B92">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F7DE71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C167E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4.45E-02</w:t>
            </w:r>
          </w:p>
        </w:tc>
        <w:tc>
          <w:tcPr>
            <w:tcW w:w="625" w:type="pct"/>
            <w:noWrap/>
            <w:vAlign w:val="center"/>
          </w:tcPr>
          <w:p w14:paraId="260E090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037E21F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18EA16A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69.6</w:t>
            </w:r>
          </w:p>
        </w:tc>
        <w:tc>
          <w:tcPr>
            <w:tcW w:w="625" w:type="pct"/>
            <w:noWrap/>
            <w:vAlign w:val="center"/>
          </w:tcPr>
          <w:p w14:paraId="67743C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0A17A9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8E9D312">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D5333F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下周</w:t>
            </w:r>
          </w:p>
        </w:tc>
        <w:tc>
          <w:tcPr>
            <w:tcW w:w="625" w:type="pct"/>
            <w:vAlign w:val="center"/>
          </w:tcPr>
          <w:p w14:paraId="1BFDE0E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5A8D0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8.32E-03</w:t>
            </w:r>
          </w:p>
        </w:tc>
        <w:tc>
          <w:tcPr>
            <w:tcW w:w="625" w:type="pct"/>
            <w:noWrap/>
            <w:vAlign w:val="center"/>
          </w:tcPr>
          <w:p w14:paraId="684686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749402D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6D3DD90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85.01</w:t>
            </w:r>
          </w:p>
        </w:tc>
        <w:tc>
          <w:tcPr>
            <w:tcW w:w="625" w:type="pct"/>
            <w:noWrap/>
            <w:vAlign w:val="center"/>
          </w:tcPr>
          <w:p w14:paraId="78BCDE1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9316D0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DE7CE8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0EB5102">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E8FACF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8EB678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2.06E-02</w:t>
            </w:r>
          </w:p>
        </w:tc>
        <w:tc>
          <w:tcPr>
            <w:tcW w:w="625" w:type="pct"/>
            <w:noWrap/>
            <w:vAlign w:val="center"/>
          </w:tcPr>
          <w:p w14:paraId="19EEAF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74D87A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2FCEBB0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69.54</w:t>
            </w:r>
          </w:p>
        </w:tc>
        <w:tc>
          <w:tcPr>
            <w:tcW w:w="625" w:type="pct"/>
            <w:noWrap/>
            <w:vAlign w:val="center"/>
          </w:tcPr>
          <w:p w14:paraId="28EAF7C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FB771D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82FB107">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8A7487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钱家湾</w:t>
            </w:r>
          </w:p>
        </w:tc>
        <w:tc>
          <w:tcPr>
            <w:tcW w:w="625" w:type="pct"/>
            <w:vAlign w:val="center"/>
          </w:tcPr>
          <w:p w14:paraId="0492C3F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0D737A1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1.69E-02</w:t>
            </w:r>
          </w:p>
        </w:tc>
        <w:tc>
          <w:tcPr>
            <w:tcW w:w="625" w:type="pct"/>
            <w:noWrap/>
            <w:vAlign w:val="center"/>
          </w:tcPr>
          <w:p w14:paraId="221FD57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3A4E166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60BDEF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85.02</w:t>
            </w:r>
          </w:p>
        </w:tc>
        <w:tc>
          <w:tcPr>
            <w:tcW w:w="625" w:type="pct"/>
            <w:noWrap/>
            <w:vAlign w:val="center"/>
          </w:tcPr>
          <w:p w14:paraId="7197983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FB483D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B970253">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B40ECFE">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4D080A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DE438D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2.58E-02</w:t>
            </w:r>
          </w:p>
        </w:tc>
        <w:tc>
          <w:tcPr>
            <w:tcW w:w="625" w:type="pct"/>
            <w:noWrap/>
            <w:vAlign w:val="center"/>
          </w:tcPr>
          <w:p w14:paraId="1766915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54E17CC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697CF2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69.55</w:t>
            </w:r>
          </w:p>
        </w:tc>
        <w:tc>
          <w:tcPr>
            <w:tcW w:w="625" w:type="pct"/>
            <w:noWrap/>
            <w:vAlign w:val="center"/>
          </w:tcPr>
          <w:p w14:paraId="797E5CA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7267C0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4B33034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7F12C1B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三八村</w:t>
            </w:r>
          </w:p>
        </w:tc>
        <w:tc>
          <w:tcPr>
            <w:tcW w:w="625" w:type="pct"/>
            <w:vAlign w:val="center"/>
          </w:tcPr>
          <w:p w14:paraId="0D9D94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165D6C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1.42E-02</w:t>
            </w:r>
          </w:p>
        </w:tc>
        <w:tc>
          <w:tcPr>
            <w:tcW w:w="625" w:type="pct"/>
            <w:noWrap/>
            <w:vAlign w:val="center"/>
          </w:tcPr>
          <w:p w14:paraId="6AEC81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0E301D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66F164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85.02</w:t>
            </w:r>
          </w:p>
        </w:tc>
        <w:tc>
          <w:tcPr>
            <w:tcW w:w="625" w:type="pct"/>
            <w:noWrap/>
            <w:vAlign w:val="center"/>
          </w:tcPr>
          <w:p w14:paraId="55B7CC5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6104B4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A70ACEC">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7FA6C32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B99C52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52E1B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2.08E-02</w:t>
            </w:r>
          </w:p>
        </w:tc>
        <w:tc>
          <w:tcPr>
            <w:tcW w:w="625" w:type="pct"/>
            <w:noWrap/>
            <w:vAlign w:val="center"/>
          </w:tcPr>
          <w:p w14:paraId="24E97F6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2CC8DF3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312925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69.54</w:t>
            </w:r>
          </w:p>
        </w:tc>
        <w:tc>
          <w:tcPr>
            <w:tcW w:w="625" w:type="pct"/>
            <w:noWrap/>
            <w:vAlign w:val="center"/>
          </w:tcPr>
          <w:p w14:paraId="127ED07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3B901F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A24F221">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669C82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沿河村</w:t>
            </w:r>
          </w:p>
        </w:tc>
        <w:tc>
          <w:tcPr>
            <w:tcW w:w="625" w:type="pct"/>
            <w:vAlign w:val="center"/>
          </w:tcPr>
          <w:p w14:paraId="3331980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10A12B8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2.25E-02</w:t>
            </w:r>
          </w:p>
        </w:tc>
        <w:tc>
          <w:tcPr>
            <w:tcW w:w="625" w:type="pct"/>
            <w:noWrap/>
            <w:vAlign w:val="center"/>
          </w:tcPr>
          <w:p w14:paraId="12102A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11382A2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32B7025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85.03</w:t>
            </w:r>
          </w:p>
        </w:tc>
        <w:tc>
          <w:tcPr>
            <w:tcW w:w="625" w:type="pct"/>
            <w:noWrap/>
            <w:vAlign w:val="center"/>
          </w:tcPr>
          <w:p w14:paraId="31E1EFC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DBF2E5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B8CEB39">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828ADAA">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B9B494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F57A9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2.36E-02</w:t>
            </w:r>
          </w:p>
        </w:tc>
        <w:tc>
          <w:tcPr>
            <w:tcW w:w="625" w:type="pct"/>
            <w:noWrap/>
            <w:vAlign w:val="center"/>
          </w:tcPr>
          <w:p w14:paraId="6116F2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4853A0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4B377CE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69.55</w:t>
            </w:r>
          </w:p>
        </w:tc>
        <w:tc>
          <w:tcPr>
            <w:tcW w:w="625" w:type="pct"/>
            <w:noWrap/>
            <w:vAlign w:val="center"/>
          </w:tcPr>
          <w:p w14:paraId="2AC0B3D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C625E5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A61C281">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36FB53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碧荷湾</w:t>
            </w:r>
          </w:p>
        </w:tc>
        <w:tc>
          <w:tcPr>
            <w:tcW w:w="625" w:type="pct"/>
            <w:vAlign w:val="center"/>
          </w:tcPr>
          <w:p w14:paraId="2F87DD7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0A47F9F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4.98E-02</w:t>
            </w:r>
          </w:p>
        </w:tc>
        <w:tc>
          <w:tcPr>
            <w:tcW w:w="625" w:type="pct"/>
            <w:noWrap/>
            <w:vAlign w:val="center"/>
          </w:tcPr>
          <w:p w14:paraId="064C78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3EC9F44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64ACF90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85.06</w:t>
            </w:r>
          </w:p>
        </w:tc>
        <w:tc>
          <w:tcPr>
            <w:tcW w:w="625" w:type="pct"/>
            <w:noWrap/>
            <w:vAlign w:val="center"/>
          </w:tcPr>
          <w:p w14:paraId="5ADA1B9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2301D2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4C9A5DD">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6ECF81D">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BF7286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3D6F12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3.24E-02</w:t>
            </w:r>
          </w:p>
        </w:tc>
        <w:tc>
          <w:tcPr>
            <w:tcW w:w="625" w:type="pct"/>
            <w:noWrap/>
            <w:vAlign w:val="center"/>
          </w:tcPr>
          <w:p w14:paraId="67ED71D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1B35A37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73CDF6C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69.57</w:t>
            </w:r>
          </w:p>
        </w:tc>
        <w:tc>
          <w:tcPr>
            <w:tcW w:w="625" w:type="pct"/>
            <w:noWrap/>
            <w:vAlign w:val="center"/>
          </w:tcPr>
          <w:p w14:paraId="3F823B7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E3A50C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ADBEBC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1F07C5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胥浦中学</w:t>
            </w:r>
          </w:p>
        </w:tc>
        <w:tc>
          <w:tcPr>
            <w:tcW w:w="625" w:type="pct"/>
            <w:vAlign w:val="center"/>
          </w:tcPr>
          <w:p w14:paraId="71DE368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4DE1D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4.61E-02</w:t>
            </w:r>
          </w:p>
        </w:tc>
        <w:tc>
          <w:tcPr>
            <w:tcW w:w="625" w:type="pct"/>
            <w:noWrap/>
            <w:vAlign w:val="center"/>
          </w:tcPr>
          <w:p w14:paraId="08166C1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5F3D577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4F524BE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85.06</w:t>
            </w:r>
          </w:p>
        </w:tc>
        <w:tc>
          <w:tcPr>
            <w:tcW w:w="625" w:type="pct"/>
            <w:noWrap/>
            <w:vAlign w:val="center"/>
          </w:tcPr>
          <w:p w14:paraId="2336893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FDAAF9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E39C7AC">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9ADE22F">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ECAF09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A7D216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4.68E-02</w:t>
            </w:r>
          </w:p>
        </w:tc>
        <w:tc>
          <w:tcPr>
            <w:tcW w:w="625" w:type="pct"/>
            <w:noWrap/>
            <w:vAlign w:val="center"/>
          </w:tcPr>
          <w:p w14:paraId="4D7673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54392F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30DDE24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69.6</w:t>
            </w:r>
          </w:p>
        </w:tc>
        <w:tc>
          <w:tcPr>
            <w:tcW w:w="625" w:type="pct"/>
            <w:noWrap/>
            <w:vAlign w:val="center"/>
          </w:tcPr>
          <w:p w14:paraId="4B3DE08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BC6949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38F484A">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AD5123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w:t>
            </w:r>
          </w:p>
        </w:tc>
        <w:tc>
          <w:tcPr>
            <w:tcW w:w="625" w:type="pct"/>
            <w:vAlign w:val="center"/>
          </w:tcPr>
          <w:p w14:paraId="6B282E2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F7E8EA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5.13E-02</w:t>
            </w:r>
          </w:p>
        </w:tc>
        <w:tc>
          <w:tcPr>
            <w:tcW w:w="625" w:type="pct"/>
            <w:noWrap/>
            <w:vAlign w:val="center"/>
          </w:tcPr>
          <w:p w14:paraId="3532FDB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003C7B7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6.81E+01</w:t>
            </w:r>
          </w:p>
        </w:tc>
        <w:tc>
          <w:tcPr>
            <w:tcW w:w="625" w:type="pct"/>
            <w:noWrap/>
            <w:vAlign w:val="center"/>
          </w:tcPr>
          <w:p w14:paraId="2B58AB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85.06</w:t>
            </w:r>
          </w:p>
        </w:tc>
        <w:tc>
          <w:tcPr>
            <w:tcW w:w="625" w:type="pct"/>
            <w:noWrap/>
            <w:vAlign w:val="center"/>
          </w:tcPr>
          <w:p w14:paraId="03A77F2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932C22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C3F94B7">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E38EFDF">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9570B1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B522DD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3.16E-02</w:t>
            </w:r>
          </w:p>
        </w:tc>
        <w:tc>
          <w:tcPr>
            <w:tcW w:w="625" w:type="pct"/>
            <w:noWrap/>
            <w:vAlign w:val="center"/>
          </w:tcPr>
          <w:p w14:paraId="3AB5E7A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6F83C0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2C7878F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69.57</w:t>
            </w:r>
          </w:p>
        </w:tc>
        <w:tc>
          <w:tcPr>
            <w:tcW w:w="625" w:type="pct"/>
            <w:noWrap/>
            <w:vAlign w:val="center"/>
          </w:tcPr>
          <w:p w14:paraId="24C4B3C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038FFD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B4EFD41">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0566B1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沿河四村</w:t>
            </w:r>
          </w:p>
        </w:tc>
        <w:tc>
          <w:tcPr>
            <w:tcW w:w="625" w:type="pct"/>
            <w:vAlign w:val="center"/>
          </w:tcPr>
          <w:p w14:paraId="4E5778A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0CBD291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3.80E-02</w:t>
            </w:r>
          </w:p>
        </w:tc>
        <w:tc>
          <w:tcPr>
            <w:tcW w:w="625" w:type="pct"/>
            <w:noWrap/>
            <w:vAlign w:val="center"/>
          </w:tcPr>
          <w:p w14:paraId="4FDF141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3C12153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1CC5941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85.05</w:t>
            </w:r>
          </w:p>
        </w:tc>
        <w:tc>
          <w:tcPr>
            <w:tcW w:w="625" w:type="pct"/>
            <w:noWrap/>
            <w:vAlign w:val="center"/>
          </w:tcPr>
          <w:p w14:paraId="62CDE78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EEBFE6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5BB98FE">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8E949D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8C1FFB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57CD8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2.25E-02</w:t>
            </w:r>
          </w:p>
        </w:tc>
        <w:tc>
          <w:tcPr>
            <w:tcW w:w="625" w:type="pct"/>
            <w:noWrap/>
            <w:vAlign w:val="center"/>
          </w:tcPr>
          <w:p w14:paraId="518D038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29CD05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394E118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69.54</w:t>
            </w:r>
          </w:p>
        </w:tc>
        <w:tc>
          <w:tcPr>
            <w:tcW w:w="625" w:type="pct"/>
            <w:noWrap/>
            <w:vAlign w:val="center"/>
          </w:tcPr>
          <w:p w14:paraId="03026BB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D3F8A5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E8AF5C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0404C88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东山村</w:t>
            </w:r>
          </w:p>
        </w:tc>
        <w:tc>
          <w:tcPr>
            <w:tcW w:w="625" w:type="pct"/>
            <w:vAlign w:val="center"/>
          </w:tcPr>
          <w:p w14:paraId="468D19E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2E27F50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2.52E-02</w:t>
            </w:r>
          </w:p>
        </w:tc>
        <w:tc>
          <w:tcPr>
            <w:tcW w:w="625" w:type="pct"/>
            <w:noWrap/>
            <w:vAlign w:val="center"/>
          </w:tcPr>
          <w:p w14:paraId="4DF10C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336B130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2DC4A5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85.03</w:t>
            </w:r>
          </w:p>
        </w:tc>
        <w:tc>
          <w:tcPr>
            <w:tcW w:w="625" w:type="pct"/>
            <w:noWrap/>
            <w:vAlign w:val="center"/>
          </w:tcPr>
          <w:p w14:paraId="6C1358B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59E37C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9AC3E58">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FE09C05">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6CE54C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497B5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1.65E-02</w:t>
            </w:r>
          </w:p>
        </w:tc>
        <w:tc>
          <w:tcPr>
            <w:tcW w:w="625" w:type="pct"/>
            <w:noWrap/>
            <w:vAlign w:val="center"/>
          </w:tcPr>
          <w:p w14:paraId="4B20B3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40958A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43F8059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69.53</w:t>
            </w:r>
          </w:p>
        </w:tc>
        <w:tc>
          <w:tcPr>
            <w:tcW w:w="625" w:type="pct"/>
            <w:noWrap/>
            <w:vAlign w:val="center"/>
          </w:tcPr>
          <w:p w14:paraId="1CFB740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538071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1CDEEC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44F533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南京师范大学第二附属初级中学</w:t>
            </w:r>
          </w:p>
        </w:tc>
        <w:tc>
          <w:tcPr>
            <w:tcW w:w="625" w:type="pct"/>
            <w:vAlign w:val="center"/>
          </w:tcPr>
          <w:p w14:paraId="5239356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7C2C65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3.68E-02</w:t>
            </w:r>
          </w:p>
        </w:tc>
        <w:tc>
          <w:tcPr>
            <w:tcW w:w="625" w:type="pct"/>
            <w:noWrap/>
            <w:vAlign w:val="center"/>
          </w:tcPr>
          <w:p w14:paraId="06402FE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677B910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0A76C18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85.05</w:t>
            </w:r>
          </w:p>
        </w:tc>
        <w:tc>
          <w:tcPr>
            <w:tcW w:w="625" w:type="pct"/>
            <w:noWrap/>
            <w:vAlign w:val="center"/>
          </w:tcPr>
          <w:p w14:paraId="08EA728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18AAD0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174249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FAB9F27">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60551F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5255BE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1.95E-02</w:t>
            </w:r>
          </w:p>
        </w:tc>
        <w:tc>
          <w:tcPr>
            <w:tcW w:w="625" w:type="pct"/>
            <w:noWrap/>
            <w:vAlign w:val="center"/>
          </w:tcPr>
          <w:p w14:paraId="1544509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78D575B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3012EA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69.54</w:t>
            </w:r>
          </w:p>
        </w:tc>
        <w:tc>
          <w:tcPr>
            <w:tcW w:w="625" w:type="pct"/>
            <w:noWrap/>
            <w:vAlign w:val="center"/>
          </w:tcPr>
          <w:p w14:paraId="60C06FB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F0F35A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01CAE73">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775D417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浦东村</w:t>
            </w:r>
          </w:p>
        </w:tc>
        <w:tc>
          <w:tcPr>
            <w:tcW w:w="625" w:type="pct"/>
            <w:vAlign w:val="center"/>
          </w:tcPr>
          <w:p w14:paraId="4FA6AF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48A8BAC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4.05E-02</w:t>
            </w:r>
          </w:p>
        </w:tc>
        <w:tc>
          <w:tcPr>
            <w:tcW w:w="625" w:type="pct"/>
            <w:noWrap/>
            <w:vAlign w:val="center"/>
          </w:tcPr>
          <w:p w14:paraId="0C11BA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1F2073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3B0606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85.05</w:t>
            </w:r>
          </w:p>
        </w:tc>
        <w:tc>
          <w:tcPr>
            <w:tcW w:w="625" w:type="pct"/>
            <w:noWrap/>
            <w:vAlign w:val="center"/>
          </w:tcPr>
          <w:p w14:paraId="71254D3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017434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58A3464">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208A94E">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154126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152663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2.27E-02</w:t>
            </w:r>
          </w:p>
        </w:tc>
        <w:tc>
          <w:tcPr>
            <w:tcW w:w="625" w:type="pct"/>
            <w:noWrap/>
            <w:vAlign w:val="center"/>
          </w:tcPr>
          <w:p w14:paraId="2128F8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3BDE5A4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5C3A510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69.54</w:t>
            </w:r>
          </w:p>
        </w:tc>
        <w:tc>
          <w:tcPr>
            <w:tcW w:w="625" w:type="pct"/>
            <w:noWrap/>
            <w:vAlign w:val="center"/>
          </w:tcPr>
          <w:p w14:paraId="4442C1F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2E8625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77D810B">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4CC52F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江苏华瑞技工学校</w:t>
            </w:r>
          </w:p>
        </w:tc>
        <w:tc>
          <w:tcPr>
            <w:tcW w:w="625" w:type="pct"/>
            <w:vAlign w:val="center"/>
          </w:tcPr>
          <w:p w14:paraId="7D96E07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202ED55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7.55E-02</w:t>
            </w:r>
          </w:p>
        </w:tc>
        <w:tc>
          <w:tcPr>
            <w:tcW w:w="625" w:type="pct"/>
            <w:noWrap/>
            <w:vAlign w:val="center"/>
          </w:tcPr>
          <w:p w14:paraId="3FBAE11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7F5A06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6.81E+01</w:t>
            </w:r>
          </w:p>
        </w:tc>
        <w:tc>
          <w:tcPr>
            <w:tcW w:w="625" w:type="pct"/>
            <w:noWrap/>
            <w:vAlign w:val="center"/>
          </w:tcPr>
          <w:p w14:paraId="3BBAF95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85.09</w:t>
            </w:r>
          </w:p>
        </w:tc>
        <w:tc>
          <w:tcPr>
            <w:tcW w:w="625" w:type="pct"/>
            <w:noWrap/>
            <w:vAlign w:val="center"/>
          </w:tcPr>
          <w:p w14:paraId="0EFD350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2AD9C9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811E67E">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71C45AC5">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4DB201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56AFB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3.91E-02</w:t>
            </w:r>
          </w:p>
        </w:tc>
        <w:tc>
          <w:tcPr>
            <w:tcW w:w="625" w:type="pct"/>
            <w:noWrap/>
            <w:vAlign w:val="center"/>
          </w:tcPr>
          <w:p w14:paraId="6432F1F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1179A44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029F912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69.58</w:t>
            </w:r>
          </w:p>
        </w:tc>
        <w:tc>
          <w:tcPr>
            <w:tcW w:w="625" w:type="pct"/>
            <w:noWrap/>
            <w:vAlign w:val="center"/>
          </w:tcPr>
          <w:p w14:paraId="3E8F835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A0459B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95CEF05">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7D4A8C6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怡华香缇丽舍</w:t>
            </w:r>
          </w:p>
        </w:tc>
        <w:tc>
          <w:tcPr>
            <w:tcW w:w="625" w:type="pct"/>
            <w:vAlign w:val="center"/>
          </w:tcPr>
          <w:p w14:paraId="2FFA03F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2576265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5.63E-02</w:t>
            </w:r>
          </w:p>
        </w:tc>
        <w:tc>
          <w:tcPr>
            <w:tcW w:w="625" w:type="pct"/>
            <w:noWrap/>
            <w:vAlign w:val="center"/>
          </w:tcPr>
          <w:p w14:paraId="40AABA9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70C60A6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6.81E+01</w:t>
            </w:r>
          </w:p>
        </w:tc>
        <w:tc>
          <w:tcPr>
            <w:tcW w:w="625" w:type="pct"/>
            <w:noWrap/>
            <w:vAlign w:val="center"/>
          </w:tcPr>
          <w:p w14:paraId="7889E46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85.07</w:t>
            </w:r>
          </w:p>
        </w:tc>
        <w:tc>
          <w:tcPr>
            <w:tcW w:w="625" w:type="pct"/>
            <w:noWrap/>
            <w:vAlign w:val="center"/>
          </w:tcPr>
          <w:p w14:paraId="5D0D806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A28BE7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3F2C14F">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2EEC8E4">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D9DC0D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7FB2B0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3.20E-02</w:t>
            </w:r>
          </w:p>
        </w:tc>
        <w:tc>
          <w:tcPr>
            <w:tcW w:w="625" w:type="pct"/>
            <w:noWrap/>
            <w:vAlign w:val="center"/>
          </w:tcPr>
          <w:p w14:paraId="19ADA2B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354879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386961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69.57</w:t>
            </w:r>
          </w:p>
        </w:tc>
        <w:tc>
          <w:tcPr>
            <w:tcW w:w="625" w:type="pct"/>
            <w:noWrap/>
            <w:vAlign w:val="center"/>
          </w:tcPr>
          <w:p w14:paraId="3DD0B12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249963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820D0B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7DF51B9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南京师大第二附属高中</w:t>
            </w:r>
          </w:p>
        </w:tc>
        <w:tc>
          <w:tcPr>
            <w:tcW w:w="625" w:type="pct"/>
            <w:vAlign w:val="center"/>
          </w:tcPr>
          <w:p w14:paraId="3F30080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30B1F4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7.71E-02</w:t>
            </w:r>
          </w:p>
        </w:tc>
        <w:tc>
          <w:tcPr>
            <w:tcW w:w="625" w:type="pct"/>
            <w:noWrap/>
            <w:vAlign w:val="center"/>
          </w:tcPr>
          <w:p w14:paraId="36055B4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068BB45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6.81E+01</w:t>
            </w:r>
          </w:p>
        </w:tc>
        <w:tc>
          <w:tcPr>
            <w:tcW w:w="625" w:type="pct"/>
            <w:noWrap/>
            <w:vAlign w:val="center"/>
          </w:tcPr>
          <w:p w14:paraId="38926F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85.1</w:t>
            </w:r>
          </w:p>
        </w:tc>
        <w:tc>
          <w:tcPr>
            <w:tcW w:w="625" w:type="pct"/>
            <w:noWrap/>
            <w:vAlign w:val="center"/>
          </w:tcPr>
          <w:p w14:paraId="64DECC1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CF5959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C152E85">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3A6A36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AD735E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D3CB5F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3.12E-02</w:t>
            </w:r>
          </w:p>
        </w:tc>
        <w:tc>
          <w:tcPr>
            <w:tcW w:w="625" w:type="pct"/>
            <w:noWrap/>
            <w:vAlign w:val="center"/>
          </w:tcPr>
          <w:p w14:paraId="3D1CA7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0F4583C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78DC048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69.56</w:t>
            </w:r>
          </w:p>
        </w:tc>
        <w:tc>
          <w:tcPr>
            <w:tcW w:w="625" w:type="pct"/>
            <w:noWrap/>
            <w:vAlign w:val="center"/>
          </w:tcPr>
          <w:p w14:paraId="2BA6E6E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719859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479BCD8">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D4E7A4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仪征市人医西医院</w:t>
            </w:r>
          </w:p>
        </w:tc>
        <w:tc>
          <w:tcPr>
            <w:tcW w:w="625" w:type="pct"/>
            <w:vAlign w:val="center"/>
          </w:tcPr>
          <w:p w14:paraId="06B56D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793E548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9.43E-02</w:t>
            </w:r>
          </w:p>
        </w:tc>
        <w:tc>
          <w:tcPr>
            <w:tcW w:w="625" w:type="pct"/>
            <w:noWrap/>
            <w:vAlign w:val="center"/>
          </w:tcPr>
          <w:p w14:paraId="673E8DF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65D960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6.81E+01</w:t>
            </w:r>
          </w:p>
        </w:tc>
        <w:tc>
          <w:tcPr>
            <w:tcW w:w="625" w:type="pct"/>
            <w:noWrap/>
            <w:vAlign w:val="center"/>
          </w:tcPr>
          <w:p w14:paraId="5F67306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85.12</w:t>
            </w:r>
          </w:p>
        </w:tc>
        <w:tc>
          <w:tcPr>
            <w:tcW w:w="625" w:type="pct"/>
            <w:noWrap/>
            <w:vAlign w:val="center"/>
          </w:tcPr>
          <w:p w14:paraId="14B9630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276F31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92707F1">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968555D">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29F75B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A74291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3.33E-02</w:t>
            </w:r>
          </w:p>
        </w:tc>
        <w:tc>
          <w:tcPr>
            <w:tcW w:w="625" w:type="pct"/>
            <w:noWrap/>
            <w:vAlign w:val="center"/>
          </w:tcPr>
          <w:p w14:paraId="15599DB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2A03789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6235811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69.57</w:t>
            </w:r>
          </w:p>
        </w:tc>
        <w:tc>
          <w:tcPr>
            <w:tcW w:w="625" w:type="pct"/>
            <w:noWrap/>
            <w:vAlign w:val="center"/>
          </w:tcPr>
          <w:p w14:paraId="39A6E39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A08D7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857EF1A">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207C921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小彭庄</w:t>
            </w:r>
          </w:p>
        </w:tc>
        <w:tc>
          <w:tcPr>
            <w:tcW w:w="625" w:type="pct"/>
            <w:vAlign w:val="center"/>
          </w:tcPr>
          <w:p w14:paraId="65FC2C9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16470F8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9.07E-02</w:t>
            </w:r>
          </w:p>
        </w:tc>
        <w:tc>
          <w:tcPr>
            <w:tcW w:w="625" w:type="pct"/>
            <w:noWrap/>
            <w:vAlign w:val="center"/>
          </w:tcPr>
          <w:p w14:paraId="3F2B2E6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76A0952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6.81E+01</w:t>
            </w:r>
          </w:p>
        </w:tc>
        <w:tc>
          <w:tcPr>
            <w:tcW w:w="625" w:type="pct"/>
            <w:noWrap/>
            <w:vAlign w:val="center"/>
          </w:tcPr>
          <w:p w14:paraId="098835D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85.11</w:t>
            </w:r>
          </w:p>
        </w:tc>
        <w:tc>
          <w:tcPr>
            <w:tcW w:w="625" w:type="pct"/>
            <w:noWrap/>
            <w:vAlign w:val="center"/>
          </w:tcPr>
          <w:p w14:paraId="498760F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208103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F6114D5">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A69051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9F5622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25C261D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2.54E-02</w:t>
            </w:r>
          </w:p>
        </w:tc>
        <w:tc>
          <w:tcPr>
            <w:tcW w:w="625" w:type="pct"/>
            <w:noWrap/>
            <w:vAlign w:val="center"/>
          </w:tcPr>
          <w:p w14:paraId="2D30EE8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493C181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21763DF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69.55</w:t>
            </w:r>
          </w:p>
        </w:tc>
        <w:tc>
          <w:tcPr>
            <w:tcW w:w="625" w:type="pct"/>
            <w:noWrap/>
            <w:vAlign w:val="center"/>
          </w:tcPr>
          <w:p w14:paraId="5035263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3EA514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A6371C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41026D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迎江西村</w:t>
            </w:r>
          </w:p>
        </w:tc>
        <w:tc>
          <w:tcPr>
            <w:tcW w:w="625" w:type="pct"/>
            <w:vAlign w:val="center"/>
          </w:tcPr>
          <w:p w14:paraId="3AB01B7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111A97F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6.62E-02</w:t>
            </w:r>
          </w:p>
        </w:tc>
        <w:tc>
          <w:tcPr>
            <w:tcW w:w="625" w:type="pct"/>
            <w:noWrap/>
            <w:vAlign w:val="center"/>
          </w:tcPr>
          <w:p w14:paraId="4445DD7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474DF12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6.81E+01</w:t>
            </w:r>
          </w:p>
        </w:tc>
        <w:tc>
          <w:tcPr>
            <w:tcW w:w="625" w:type="pct"/>
            <w:noWrap/>
            <w:vAlign w:val="center"/>
          </w:tcPr>
          <w:p w14:paraId="142A28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85.08</w:t>
            </w:r>
          </w:p>
        </w:tc>
        <w:tc>
          <w:tcPr>
            <w:tcW w:w="625" w:type="pct"/>
            <w:noWrap/>
            <w:vAlign w:val="center"/>
          </w:tcPr>
          <w:p w14:paraId="30518F1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922E6A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F3DAD73">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C33CA47">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9E3D3C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440EFF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2.29E-02</w:t>
            </w:r>
          </w:p>
        </w:tc>
        <w:tc>
          <w:tcPr>
            <w:tcW w:w="625" w:type="pct"/>
            <w:noWrap/>
            <w:vAlign w:val="center"/>
          </w:tcPr>
          <w:p w14:paraId="3A42625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1FC3A9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305323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69.54</w:t>
            </w:r>
          </w:p>
        </w:tc>
        <w:tc>
          <w:tcPr>
            <w:tcW w:w="625" w:type="pct"/>
            <w:noWrap/>
            <w:vAlign w:val="center"/>
          </w:tcPr>
          <w:p w14:paraId="008BAAC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9A7CB1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AF7C9D9">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2F0750C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南京师大第二附属高级中学</w:t>
            </w:r>
          </w:p>
        </w:tc>
        <w:tc>
          <w:tcPr>
            <w:tcW w:w="625" w:type="pct"/>
            <w:vAlign w:val="center"/>
          </w:tcPr>
          <w:p w14:paraId="46B1BFD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2C1859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5.95E-02</w:t>
            </w:r>
          </w:p>
        </w:tc>
        <w:tc>
          <w:tcPr>
            <w:tcW w:w="625" w:type="pct"/>
            <w:noWrap/>
            <w:vAlign w:val="center"/>
          </w:tcPr>
          <w:p w14:paraId="3D2F72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6053E56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6.81E+01</w:t>
            </w:r>
          </w:p>
        </w:tc>
        <w:tc>
          <w:tcPr>
            <w:tcW w:w="625" w:type="pct"/>
            <w:noWrap/>
            <w:vAlign w:val="center"/>
          </w:tcPr>
          <w:p w14:paraId="0D93C25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85.07</w:t>
            </w:r>
          </w:p>
        </w:tc>
        <w:tc>
          <w:tcPr>
            <w:tcW w:w="625" w:type="pct"/>
            <w:noWrap/>
            <w:vAlign w:val="center"/>
          </w:tcPr>
          <w:p w14:paraId="7892252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96C17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5280D3F">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7C91116F">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456D09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18C7DF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2.27E-02</w:t>
            </w:r>
          </w:p>
        </w:tc>
        <w:tc>
          <w:tcPr>
            <w:tcW w:w="625" w:type="pct"/>
            <w:noWrap/>
            <w:vAlign w:val="center"/>
          </w:tcPr>
          <w:p w14:paraId="35C9D33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1AB88DF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352B244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69.54</w:t>
            </w:r>
          </w:p>
        </w:tc>
        <w:tc>
          <w:tcPr>
            <w:tcW w:w="625" w:type="pct"/>
            <w:noWrap/>
            <w:vAlign w:val="center"/>
          </w:tcPr>
          <w:p w14:paraId="531BB90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32BFDB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78A118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6D06E6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区域最大落地浓度</w:t>
            </w:r>
          </w:p>
        </w:tc>
        <w:tc>
          <w:tcPr>
            <w:tcW w:w="625" w:type="pct"/>
            <w:vAlign w:val="center"/>
          </w:tcPr>
          <w:p w14:paraId="6528E6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w:t>
            </w:r>
            <w:r>
              <w:rPr>
                <w:rFonts w:ascii="宋体" w:hAnsi="宋体" w:cs="Times New Roman"/>
                <w:color w:val="000000"/>
                <w:kern w:val="0"/>
                <w:sz w:val="21"/>
                <w:szCs w:val="21"/>
              </w:rPr>
              <w:t>保证率日平均</w:t>
            </w:r>
          </w:p>
        </w:tc>
        <w:tc>
          <w:tcPr>
            <w:tcW w:w="625" w:type="pct"/>
            <w:noWrap/>
            <w:vAlign w:val="center"/>
          </w:tcPr>
          <w:p w14:paraId="6D0E38C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1.17E+00</w:t>
            </w:r>
          </w:p>
        </w:tc>
        <w:tc>
          <w:tcPr>
            <w:tcW w:w="625" w:type="pct"/>
            <w:noWrap/>
            <w:vAlign w:val="center"/>
          </w:tcPr>
          <w:p w14:paraId="55A4B24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2A596B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6.92E+01</w:t>
            </w:r>
          </w:p>
        </w:tc>
        <w:tc>
          <w:tcPr>
            <w:tcW w:w="625" w:type="pct"/>
            <w:noWrap/>
            <w:vAlign w:val="center"/>
          </w:tcPr>
          <w:p w14:paraId="437714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86.46</w:t>
            </w:r>
          </w:p>
        </w:tc>
        <w:tc>
          <w:tcPr>
            <w:tcW w:w="625" w:type="pct"/>
            <w:noWrap/>
            <w:vAlign w:val="center"/>
          </w:tcPr>
          <w:p w14:paraId="4A672CB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B1D74C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9B13204">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DD8A9E2">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BFA024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135C94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5.86E-01</w:t>
            </w:r>
          </w:p>
        </w:tc>
        <w:tc>
          <w:tcPr>
            <w:tcW w:w="625" w:type="pct"/>
            <w:noWrap/>
            <w:vAlign w:val="center"/>
          </w:tcPr>
          <w:p w14:paraId="6776F20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2.78E+01</w:t>
            </w:r>
          </w:p>
        </w:tc>
        <w:tc>
          <w:tcPr>
            <w:tcW w:w="625" w:type="pct"/>
            <w:noWrap/>
            <w:vAlign w:val="center"/>
          </w:tcPr>
          <w:p w14:paraId="592F8C1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2.84E+01</w:t>
            </w:r>
          </w:p>
        </w:tc>
        <w:tc>
          <w:tcPr>
            <w:tcW w:w="625" w:type="pct"/>
            <w:noWrap/>
            <w:vAlign w:val="center"/>
          </w:tcPr>
          <w:p w14:paraId="101F67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70.95</w:t>
            </w:r>
          </w:p>
        </w:tc>
        <w:tc>
          <w:tcPr>
            <w:tcW w:w="625" w:type="pct"/>
            <w:noWrap/>
            <w:vAlign w:val="center"/>
          </w:tcPr>
          <w:p w14:paraId="1FC2B16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FB8EE7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restart"/>
            <w:vAlign w:val="center"/>
          </w:tcPr>
          <w:p w14:paraId="041673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PM</w:t>
            </w:r>
            <w:r>
              <w:rPr>
                <w:rFonts w:cs="Times New Roman"/>
                <w:color w:val="000000"/>
                <w:kern w:val="0"/>
                <w:sz w:val="21"/>
                <w:szCs w:val="21"/>
                <w:vertAlign w:val="subscript"/>
              </w:rPr>
              <w:t>10</w:t>
            </w:r>
          </w:p>
        </w:tc>
        <w:tc>
          <w:tcPr>
            <w:tcW w:w="625" w:type="pct"/>
            <w:vMerge w:val="restart"/>
            <w:vAlign w:val="center"/>
          </w:tcPr>
          <w:p w14:paraId="6C5BBFF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车庄</w:t>
            </w:r>
          </w:p>
        </w:tc>
        <w:tc>
          <w:tcPr>
            <w:tcW w:w="625" w:type="pct"/>
            <w:vAlign w:val="center"/>
          </w:tcPr>
          <w:p w14:paraId="16E0351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326226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2.85E-01</w:t>
            </w:r>
          </w:p>
        </w:tc>
        <w:tc>
          <w:tcPr>
            <w:tcW w:w="625" w:type="pct"/>
            <w:noWrap/>
            <w:vAlign w:val="center"/>
          </w:tcPr>
          <w:p w14:paraId="7A717F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6F47733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31BACE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82.86</w:t>
            </w:r>
          </w:p>
        </w:tc>
        <w:tc>
          <w:tcPr>
            <w:tcW w:w="625" w:type="pct"/>
            <w:noWrap/>
            <w:vAlign w:val="center"/>
          </w:tcPr>
          <w:p w14:paraId="77C5862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9F9765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4A0688D">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8D7BAAC">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7211CF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C6130A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6.61E-02</w:t>
            </w:r>
          </w:p>
        </w:tc>
        <w:tc>
          <w:tcPr>
            <w:tcW w:w="625" w:type="pct"/>
            <w:noWrap/>
            <w:vAlign w:val="center"/>
          </w:tcPr>
          <w:p w14:paraId="1795743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5B97C5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687E054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84.74</w:t>
            </w:r>
          </w:p>
        </w:tc>
        <w:tc>
          <w:tcPr>
            <w:tcW w:w="625" w:type="pct"/>
            <w:noWrap/>
            <w:vAlign w:val="center"/>
          </w:tcPr>
          <w:p w14:paraId="459E038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02D9E1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23D6821">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8D09E3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佐安庄</w:t>
            </w:r>
          </w:p>
        </w:tc>
        <w:tc>
          <w:tcPr>
            <w:tcW w:w="625" w:type="pct"/>
            <w:vAlign w:val="center"/>
          </w:tcPr>
          <w:p w14:paraId="16538BB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1E23A12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3.05E-05</w:t>
            </w:r>
          </w:p>
        </w:tc>
        <w:tc>
          <w:tcPr>
            <w:tcW w:w="625" w:type="pct"/>
            <w:noWrap/>
            <w:vAlign w:val="center"/>
          </w:tcPr>
          <w:p w14:paraId="57E94A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BEC3B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0A2D44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82.67</w:t>
            </w:r>
          </w:p>
        </w:tc>
        <w:tc>
          <w:tcPr>
            <w:tcW w:w="625" w:type="pct"/>
            <w:noWrap/>
            <w:vAlign w:val="center"/>
          </w:tcPr>
          <w:p w14:paraId="21B60D6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1EC458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11762A6">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9306947">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1437CA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51194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6.29E-02</w:t>
            </w:r>
          </w:p>
        </w:tc>
        <w:tc>
          <w:tcPr>
            <w:tcW w:w="625" w:type="pct"/>
            <w:noWrap/>
            <w:vAlign w:val="center"/>
          </w:tcPr>
          <w:p w14:paraId="7E6B218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6EF121F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33B0BAF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84.74</w:t>
            </w:r>
          </w:p>
        </w:tc>
        <w:tc>
          <w:tcPr>
            <w:tcW w:w="625" w:type="pct"/>
            <w:noWrap/>
            <w:vAlign w:val="center"/>
          </w:tcPr>
          <w:p w14:paraId="1E00DB5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EC61B9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033C4C7">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D10C86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曹巷</w:t>
            </w:r>
          </w:p>
        </w:tc>
        <w:tc>
          <w:tcPr>
            <w:tcW w:w="625" w:type="pct"/>
            <w:vAlign w:val="center"/>
          </w:tcPr>
          <w:p w14:paraId="67E4130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33BA909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0.00E+00</w:t>
            </w:r>
          </w:p>
        </w:tc>
        <w:tc>
          <w:tcPr>
            <w:tcW w:w="625" w:type="pct"/>
            <w:noWrap/>
            <w:vAlign w:val="center"/>
          </w:tcPr>
          <w:p w14:paraId="174AC32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A2DB37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364BBA1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82.67</w:t>
            </w:r>
          </w:p>
        </w:tc>
        <w:tc>
          <w:tcPr>
            <w:tcW w:w="625" w:type="pct"/>
            <w:noWrap/>
            <w:vAlign w:val="center"/>
          </w:tcPr>
          <w:p w14:paraId="122E217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6CDB55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11DF98D">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5FB73CF">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A96A10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FAC07F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5.13E-02</w:t>
            </w:r>
          </w:p>
        </w:tc>
        <w:tc>
          <w:tcPr>
            <w:tcW w:w="625" w:type="pct"/>
            <w:noWrap/>
            <w:vAlign w:val="center"/>
          </w:tcPr>
          <w:p w14:paraId="35BA960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521B4C5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7C4D44E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84.72</w:t>
            </w:r>
          </w:p>
        </w:tc>
        <w:tc>
          <w:tcPr>
            <w:tcW w:w="625" w:type="pct"/>
            <w:noWrap/>
            <w:vAlign w:val="center"/>
          </w:tcPr>
          <w:p w14:paraId="3B58555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5BE2BC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CB32EFC">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11E6BF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后徐庄</w:t>
            </w:r>
          </w:p>
        </w:tc>
        <w:tc>
          <w:tcPr>
            <w:tcW w:w="625" w:type="pct"/>
            <w:vAlign w:val="center"/>
          </w:tcPr>
          <w:p w14:paraId="6720A4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6A48C8B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1.71E-01</w:t>
            </w:r>
          </w:p>
        </w:tc>
        <w:tc>
          <w:tcPr>
            <w:tcW w:w="625" w:type="pct"/>
            <w:noWrap/>
            <w:vAlign w:val="center"/>
          </w:tcPr>
          <w:p w14:paraId="0549F7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0197288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1EFB94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82.78</w:t>
            </w:r>
          </w:p>
        </w:tc>
        <w:tc>
          <w:tcPr>
            <w:tcW w:w="625" w:type="pct"/>
            <w:noWrap/>
            <w:vAlign w:val="center"/>
          </w:tcPr>
          <w:p w14:paraId="348ECF9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977E12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BA36786">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6C74E34">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710088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D2391C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5.47E-02</w:t>
            </w:r>
          </w:p>
        </w:tc>
        <w:tc>
          <w:tcPr>
            <w:tcW w:w="625" w:type="pct"/>
            <w:noWrap/>
            <w:vAlign w:val="center"/>
          </w:tcPr>
          <w:p w14:paraId="589D949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3059DEA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02BEEA2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84.73</w:t>
            </w:r>
          </w:p>
        </w:tc>
        <w:tc>
          <w:tcPr>
            <w:tcW w:w="625" w:type="pct"/>
            <w:noWrap/>
            <w:vAlign w:val="center"/>
          </w:tcPr>
          <w:p w14:paraId="7128E8C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0DB457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704AC0C">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294901E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瑞元新村</w:t>
            </w:r>
          </w:p>
        </w:tc>
        <w:tc>
          <w:tcPr>
            <w:tcW w:w="625" w:type="pct"/>
            <w:vAlign w:val="center"/>
          </w:tcPr>
          <w:p w14:paraId="70DAE7F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1900C70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5.26E-02</w:t>
            </w:r>
          </w:p>
        </w:tc>
        <w:tc>
          <w:tcPr>
            <w:tcW w:w="625" w:type="pct"/>
            <w:noWrap/>
            <w:vAlign w:val="center"/>
          </w:tcPr>
          <w:p w14:paraId="4DE0B75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40E6E7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753A415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82.7</w:t>
            </w:r>
          </w:p>
        </w:tc>
        <w:tc>
          <w:tcPr>
            <w:tcW w:w="625" w:type="pct"/>
            <w:noWrap/>
            <w:vAlign w:val="center"/>
          </w:tcPr>
          <w:p w14:paraId="56E8ED0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57C4C8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704F173">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3AF8EFC">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10D3AF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39B819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5.71E-02</w:t>
            </w:r>
          </w:p>
        </w:tc>
        <w:tc>
          <w:tcPr>
            <w:tcW w:w="625" w:type="pct"/>
            <w:noWrap/>
            <w:vAlign w:val="center"/>
          </w:tcPr>
          <w:p w14:paraId="3FC6C3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4749390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5F1D0FC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84.73</w:t>
            </w:r>
          </w:p>
        </w:tc>
        <w:tc>
          <w:tcPr>
            <w:tcW w:w="625" w:type="pct"/>
            <w:noWrap/>
            <w:vAlign w:val="center"/>
          </w:tcPr>
          <w:p w14:paraId="78F3A13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42F345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C902AE8">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1CB070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胥浦中心小学</w:t>
            </w:r>
          </w:p>
        </w:tc>
        <w:tc>
          <w:tcPr>
            <w:tcW w:w="625" w:type="pct"/>
            <w:vAlign w:val="center"/>
          </w:tcPr>
          <w:p w14:paraId="24D8B3F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87CD53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8.02E-02</w:t>
            </w:r>
          </w:p>
        </w:tc>
        <w:tc>
          <w:tcPr>
            <w:tcW w:w="625" w:type="pct"/>
            <w:noWrap/>
            <w:vAlign w:val="center"/>
          </w:tcPr>
          <w:p w14:paraId="580C413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692F01E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4B6988E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82.72</w:t>
            </w:r>
          </w:p>
        </w:tc>
        <w:tc>
          <w:tcPr>
            <w:tcW w:w="625" w:type="pct"/>
            <w:noWrap/>
            <w:vAlign w:val="center"/>
          </w:tcPr>
          <w:p w14:paraId="2AB5314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BAC781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1F81AD8">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62A8225">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7CFAFB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2593E28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5.25E-02</w:t>
            </w:r>
          </w:p>
        </w:tc>
        <w:tc>
          <w:tcPr>
            <w:tcW w:w="625" w:type="pct"/>
            <w:noWrap/>
            <w:vAlign w:val="center"/>
          </w:tcPr>
          <w:p w14:paraId="35655A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0C4C346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62838E4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84.72</w:t>
            </w:r>
          </w:p>
        </w:tc>
        <w:tc>
          <w:tcPr>
            <w:tcW w:w="625" w:type="pct"/>
            <w:noWrap/>
            <w:vAlign w:val="center"/>
          </w:tcPr>
          <w:p w14:paraId="6BF6872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9BDEAC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2886479">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583468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胥浦家园</w:t>
            </w:r>
          </w:p>
        </w:tc>
        <w:tc>
          <w:tcPr>
            <w:tcW w:w="625" w:type="pct"/>
            <w:vAlign w:val="center"/>
          </w:tcPr>
          <w:p w14:paraId="2834A6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06F0859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1.29E-01</w:t>
            </w:r>
          </w:p>
        </w:tc>
        <w:tc>
          <w:tcPr>
            <w:tcW w:w="625" w:type="pct"/>
            <w:noWrap/>
            <w:vAlign w:val="center"/>
          </w:tcPr>
          <w:p w14:paraId="544251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0F3B367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6DA63C7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82.75</w:t>
            </w:r>
          </w:p>
        </w:tc>
        <w:tc>
          <w:tcPr>
            <w:tcW w:w="625" w:type="pct"/>
            <w:noWrap/>
            <w:vAlign w:val="center"/>
          </w:tcPr>
          <w:p w14:paraId="1D6A800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FEA9A1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5E3A4A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930CA3A">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FCADCF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48B33D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4.47E-02</w:t>
            </w:r>
          </w:p>
        </w:tc>
        <w:tc>
          <w:tcPr>
            <w:tcW w:w="625" w:type="pct"/>
            <w:noWrap/>
            <w:vAlign w:val="center"/>
          </w:tcPr>
          <w:p w14:paraId="5B517A1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5FC628F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501E46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84.71</w:t>
            </w:r>
          </w:p>
        </w:tc>
        <w:tc>
          <w:tcPr>
            <w:tcW w:w="625" w:type="pct"/>
            <w:noWrap/>
            <w:vAlign w:val="center"/>
          </w:tcPr>
          <w:p w14:paraId="347CB9A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5AA822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626A2E6">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2344280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高桥</w:t>
            </w:r>
          </w:p>
        </w:tc>
        <w:tc>
          <w:tcPr>
            <w:tcW w:w="625" w:type="pct"/>
            <w:vAlign w:val="center"/>
          </w:tcPr>
          <w:p w14:paraId="08C039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515E93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9.29E-03</w:t>
            </w:r>
          </w:p>
        </w:tc>
        <w:tc>
          <w:tcPr>
            <w:tcW w:w="625" w:type="pct"/>
            <w:noWrap/>
            <w:vAlign w:val="center"/>
          </w:tcPr>
          <w:p w14:paraId="343DE37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454B838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7D028AB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82.67</w:t>
            </w:r>
          </w:p>
        </w:tc>
        <w:tc>
          <w:tcPr>
            <w:tcW w:w="625" w:type="pct"/>
            <w:noWrap/>
            <w:vAlign w:val="center"/>
          </w:tcPr>
          <w:p w14:paraId="65908E2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1CA5E4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94FE20B">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789F8BBF">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BC110B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8AB909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4.75E-02</w:t>
            </w:r>
          </w:p>
        </w:tc>
        <w:tc>
          <w:tcPr>
            <w:tcW w:w="625" w:type="pct"/>
            <w:noWrap/>
            <w:vAlign w:val="center"/>
          </w:tcPr>
          <w:p w14:paraId="48D7466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05B4AAD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7F0A06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84.72</w:t>
            </w:r>
          </w:p>
        </w:tc>
        <w:tc>
          <w:tcPr>
            <w:tcW w:w="625" w:type="pct"/>
            <w:noWrap/>
            <w:vAlign w:val="center"/>
          </w:tcPr>
          <w:p w14:paraId="3E997FD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835856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B90B232">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29111C8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张营</w:t>
            </w:r>
          </w:p>
        </w:tc>
        <w:tc>
          <w:tcPr>
            <w:tcW w:w="625" w:type="pct"/>
            <w:vAlign w:val="center"/>
          </w:tcPr>
          <w:p w14:paraId="1080445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3CA29D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2.40E-01</w:t>
            </w:r>
          </w:p>
        </w:tc>
        <w:tc>
          <w:tcPr>
            <w:tcW w:w="625" w:type="pct"/>
            <w:noWrap/>
            <w:vAlign w:val="center"/>
          </w:tcPr>
          <w:p w14:paraId="1DB35F4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055B795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14AE8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82.83</w:t>
            </w:r>
          </w:p>
        </w:tc>
        <w:tc>
          <w:tcPr>
            <w:tcW w:w="625" w:type="pct"/>
            <w:noWrap/>
            <w:vAlign w:val="center"/>
          </w:tcPr>
          <w:p w14:paraId="51BA03E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F7346D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84C5068">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2B58D42">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9F8F0E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E3E6BD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4.46E-02</w:t>
            </w:r>
          </w:p>
        </w:tc>
        <w:tc>
          <w:tcPr>
            <w:tcW w:w="625" w:type="pct"/>
            <w:noWrap/>
            <w:vAlign w:val="center"/>
          </w:tcPr>
          <w:p w14:paraId="3BBAF69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0E9395D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4EE72FE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84.71</w:t>
            </w:r>
          </w:p>
        </w:tc>
        <w:tc>
          <w:tcPr>
            <w:tcW w:w="625" w:type="pct"/>
            <w:noWrap/>
            <w:vAlign w:val="center"/>
          </w:tcPr>
          <w:p w14:paraId="16261EA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44BAF2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4723D5E">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7DA8F1A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钱家大庄</w:t>
            </w:r>
          </w:p>
        </w:tc>
        <w:tc>
          <w:tcPr>
            <w:tcW w:w="625" w:type="pct"/>
            <w:vAlign w:val="center"/>
          </w:tcPr>
          <w:p w14:paraId="554B57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4667CBF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4.55E-02</w:t>
            </w:r>
          </w:p>
        </w:tc>
        <w:tc>
          <w:tcPr>
            <w:tcW w:w="625" w:type="pct"/>
            <w:noWrap/>
            <w:vAlign w:val="center"/>
          </w:tcPr>
          <w:p w14:paraId="1709C5F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6CFC3D6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3CCFD8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82.7</w:t>
            </w:r>
          </w:p>
        </w:tc>
        <w:tc>
          <w:tcPr>
            <w:tcW w:w="625" w:type="pct"/>
            <w:noWrap/>
            <w:vAlign w:val="center"/>
          </w:tcPr>
          <w:p w14:paraId="0A27CF6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A9F0FD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68C439D">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E0AB7F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C3FBDE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465B5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4.60E-02</w:t>
            </w:r>
          </w:p>
        </w:tc>
        <w:tc>
          <w:tcPr>
            <w:tcW w:w="625" w:type="pct"/>
            <w:noWrap/>
            <w:vAlign w:val="center"/>
          </w:tcPr>
          <w:p w14:paraId="1CF623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29B063F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6EF6F24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84.72</w:t>
            </w:r>
          </w:p>
        </w:tc>
        <w:tc>
          <w:tcPr>
            <w:tcW w:w="625" w:type="pct"/>
            <w:noWrap/>
            <w:vAlign w:val="center"/>
          </w:tcPr>
          <w:p w14:paraId="12B9BD4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256EB1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43300DD7">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258FBD7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农哥村</w:t>
            </w:r>
          </w:p>
        </w:tc>
        <w:tc>
          <w:tcPr>
            <w:tcW w:w="625" w:type="pct"/>
            <w:vAlign w:val="center"/>
          </w:tcPr>
          <w:p w14:paraId="16640ED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179B1A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6.57E-02</w:t>
            </w:r>
          </w:p>
        </w:tc>
        <w:tc>
          <w:tcPr>
            <w:tcW w:w="625" w:type="pct"/>
            <w:noWrap/>
            <w:vAlign w:val="center"/>
          </w:tcPr>
          <w:p w14:paraId="3456DDD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0388EDD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371983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82.71</w:t>
            </w:r>
          </w:p>
        </w:tc>
        <w:tc>
          <w:tcPr>
            <w:tcW w:w="625" w:type="pct"/>
            <w:noWrap/>
            <w:vAlign w:val="center"/>
          </w:tcPr>
          <w:p w14:paraId="68E55E1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A7AC9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B860303">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7F2E574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FD6A8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91DD14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9.76E-02</w:t>
            </w:r>
          </w:p>
        </w:tc>
        <w:tc>
          <w:tcPr>
            <w:tcW w:w="625" w:type="pct"/>
            <w:noWrap/>
            <w:vAlign w:val="center"/>
          </w:tcPr>
          <w:p w14:paraId="67F30CD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7240E2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5.94E+01</w:t>
            </w:r>
          </w:p>
        </w:tc>
        <w:tc>
          <w:tcPr>
            <w:tcW w:w="625" w:type="pct"/>
            <w:noWrap/>
            <w:vAlign w:val="center"/>
          </w:tcPr>
          <w:p w14:paraId="3E3F655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84.79</w:t>
            </w:r>
          </w:p>
        </w:tc>
        <w:tc>
          <w:tcPr>
            <w:tcW w:w="625" w:type="pct"/>
            <w:noWrap/>
            <w:vAlign w:val="center"/>
          </w:tcPr>
          <w:p w14:paraId="212027E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8EB9FA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0944D3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462C0D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沙洲村</w:t>
            </w:r>
          </w:p>
        </w:tc>
        <w:tc>
          <w:tcPr>
            <w:tcW w:w="625" w:type="pct"/>
            <w:vAlign w:val="center"/>
          </w:tcPr>
          <w:p w14:paraId="4B8E03F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23A72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1.09E-01</w:t>
            </w:r>
          </w:p>
        </w:tc>
        <w:tc>
          <w:tcPr>
            <w:tcW w:w="625" w:type="pct"/>
            <w:noWrap/>
            <w:vAlign w:val="center"/>
          </w:tcPr>
          <w:p w14:paraId="3744575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53D7E16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1BEFE24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82.74</w:t>
            </w:r>
          </w:p>
        </w:tc>
        <w:tc>
          <w:tcPr>
            <w:tcW w:w="625" w:type="pct"/>
            <w:noWrap/>
            <w:vAlign w:val="center"/>
          </w:tcPr>
          <w:p w14:paraId="5CC767F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75E864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259BE36">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7E2FBF4">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9E88D6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9860A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1.44E-01</w:t>
            </w:r>
          </w:p>
        </w:tc>
        <w:tc>
          <w:tcPr>
            <w:tcW w:w="625" w:type="pct"/>
            <w:noWrap/>
            <w:vAlign w:val="center"/>
          </w:tcPr>
          <w:p w14:paraId="764145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4102E25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5.94E+01</w:t>
            </w:r>
          </w:p>
        </w:tc>
        <w:tc>
          <w:tcPr>
            <w:tcW w:w="625" w:type="pct"/>
            <w:noWrap/>
            <w:vAlign w:val="center"/>
          </w:tcPr>
          <w:p w14:paraId="26B2A6C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84.86</w:t>
            </w:r>
          </w:p>
        </w:tc>
        <w:tc>
          <w:tcPr>
            <w:tcW w:w="625" w:type="pct"/>
            <w:noWrap/>
            <w:vAlign w:val="center"/>
          </w:tcPr>
          <w:p w14:paraId="2EB52BD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329D9E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0524915">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FCA64B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下周</w:t>
            </w:r>
          </w:p>
        </w:tc>
        <w:tc>
          <w:tcPr>
            <w:tcW w:w="625" w:type="pct"/>
            <w:vAlign w:val="center"/>
          </w:tcPr>
          <w:p w14:paraId="4285F81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88BD3D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2.35E-02</w:t>
            </w:r>
          </w:p>
        </w:tc>
        <w:tc>
          <w:tcPr>
            <w:tcW w:w="625" w:type="pct"/>
            <w:noWrap/>
            <w:vAlign w:val="center"/>
          </w:tcPr>
          <w:p w14:paraId="174AA32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561733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68E0E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82.68</w:t>
            </w:r>
          </w:p>
        </w:tc>
        <w:tc>
          <w:tcPr>
            <w:tcW w:w="625" w:type="pct"/>
            <w:noWrap/>
            <w:vAlign w:val="center"/>
          </w:tcPr>
          <w:p w14:paraId="32D6BD5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DB9E46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798D745">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D874B02">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A55568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6E4775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2.56E-02</w:t>
            </w:r>
          </w:p>
        </w:tc>
        <w:tc>
          <w:tcPr>
            <w:tcW w:w="625" w:type="pct"/>
            <w:noWrap/>
            <w:vAlign w:val="center"/>
          </w:tcPr>
          <w:p w14:paraId="35C334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1CC986A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7A4077E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84.69</w:t>
            </w:r>
          </w:p>
        </w:tc>
        <w:tc>
          <w:tcPr>
            <w:tcW w:w="625" w:type="pct"/>
            <w:noWrap/>
            <w:vAlign w:val="center"/>
          </w:tcPr>
          <w:p w14:paraId="1644F00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B9CF5E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F7D5BA1">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730F92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钱家湾</w:t>
            </w:r>
          </w:p>
        </w:tc>
        <w:tc>
          <w:tcPr>
            <w:tcW w:w="625" w:type="pct"/>
            <w:vAlign w:val="center"/>
          </w:tcPr>
          <w:p w14:paraId="0CD2C9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0D7A8B7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2.67E-02</w:t>
            </w:r>
          </w:p>
        </w:tc>
        <w:tc>
          <w:tcPr>
            <w:tcW w:w="625" w:type="pct"/>
            <w:noWrap/>
            <w:vAlign w:val="center"/>
          </w:tcPr>
          <w:p w14:paraId="31445E7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6E8009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D6AD3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82.68</w:t>
            </w:r>
          </w:p>
        </w:tc>
        <w:tc>
          <w:tcPr>
            <w:tcW w:w="625" w:type="pct"/>
            <w:noWrap/>
            <w:vAlign w:val="center"/>
          </w:tcPr>
          <w:p w14:paraId="7653101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2A00F3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F929DEB">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6C13C14">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E2AA0E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46BD5B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3.21E-02</w:t>
            </w:r>
          </w:p>
        </w:tc>
        <w:tc>
          <w:tcPr>
            <w:tcW w:w="625" w:type="pct"/>
            <w:noWrap/>
            <w:vAlign w:val="center"/>
          </w:tcPr>
          <w:p w14:paraId="27F2F4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2E8F01C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3F43DA1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w:t>
            </w:r>
          </w:p>
        </w:tc>
        <w:tc>
          <w:tcPr>
            <w:tcW w:w="625" w:type="pct"/>
            <w:noWrap/>
            <w:vAlign w:val="center"/>
          </w:tcPr>
          <w:p w14:paraId="2912003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687100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417539ED">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93C1DB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三八村</w:t>
            </w:r>
          </w:p>
        </w:tc>
        <w:tc>
          <w:tcPr>
            <w:tcW w:w="625" w:type="pct"/>
            <w:vAlign w:val="center"/>
          </w:tcPr>
          <w:p w14:paraId="224D403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08A62B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1.38E-02</w:t>
            </w:r>
          </w:p>
        </w:tc>
        <w:tc>
          <w:tcPr>
            <w:tcW w:w="625" w:type="pct"/>
            <w:noWrap/>
            <w:vAlign w:val="center"/>
          </w:tcPr>
          <w:p w14:paraId="69E237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67779C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50875F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82.68</w:t>
            </w:r>
          </w:p>
        </w:tc>
        <w:tc>
          <w:tcPr>
            <w:tcW w:w="625" w:type="pct"/>
            <w:noWrap/>
            <w:vAlign w:val="center"/>
          </w:tcPr>
          <w:p w14:paraId="746FF7E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007F54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67E7041">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BA5185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7A2F02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0E41DB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2.79E-02</w:t>
            </w:r>
          </w:p>
        </w:tc>
        <w:tc>
          <w:tcPr>
            <w:tcW w:w="625" w:type="pct"/>
            <w:noWrap/>
            <w:vAlign w:val="center"/>
          </w:tcPr>
          <w:p w14:paraId="5A5531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115225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176DE7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84.69</w:t>
            </w:r>
          </w:p>
        </w:tc>
        <w:tc>
          <w:tcPr>
            <w:tcW w:w="625" w:type="pct"/>
            <w:noWrap/>
            <w:vAlign w:val="center"/>
          </w:tcPr>
          <w:p w14:paraId="6E4D216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FE90F9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C59F59E">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230912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沿河村</w:t>
            </w:r>
          </w:p>
        </w:tc>
        <w:tc>
          <w:tcPr>
            <w:tcW w:w="625" w:type="pct"/>
            <w:vAlign w:val="center"/>
          </w:tcPr>
          <w:p w14:paraId="2C3D6E9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4BC8868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1.47E-02</w:t>
            </w:r>
          </w:p>
        </w:tc>
        <w:tc>
          <w:tcPr>
            <w:tcW w:w="625" w:type="pct"/>
            <w:noWrap/>
            <w:vAlign w:val="center"/>
          </w:tcPr>
          <w:p w14:paraId="66DCA8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3A40D0D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6397AA1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82.68</w:t>
            </w:r>
          </w:p>
        </w:tc>
        <w:tc>
          <w:tcPr>
            <w:tcW w:w="625" w:type="pct"/>
            <w:noWrap/>
            <w:vAlign w:val="center"/>
          </w:tcPr>
          <w:p w14:paraId="4C64BE6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3E8B5B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B071693">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9F9EAA2">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3AB0B8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3E679E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3.27E-02</w:t>
            </w:r>
          </w:p>
        </w:tc>
        <w:tc>
          <w:tcPr>
            <w:tcW w:w="625" w:type="pct"/>
            <w:noWrap/>
            <w:vAlign w:val="center"/>
          </w:tcPr>
          <w:p w14:paraId="6BE0A6A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2465626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607CE3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w:t>
            </w:r>
          </w:p>
        </w:tc>
        <w:tc>
          <w:tcPr>
            <w:tcW w:w="625" w:type="pct"/>
            <w:noWrap/>
            <w:vAlign w:val="center"/>
          </w:tcPr>
          <w:p w14:paraId="32272CA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9D01DF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18F3BE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EF9659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碧荷湾</w:t>
            </w:r>
          </w:p>
        </w:tc>
        <w:tc>
          <w:tcPr>
            <w:tcW w:w="625" w:type="pct"/>
            <w:vAlign w:val="center"/>
          </w:tcPr>
          <w:p w14:paraId="20BAD11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39F4D9B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2.71E-02</w:t>
            </w:r>
          </w:p>
        </w:tc>
        <w:tc>
          <w:tcPr>
            <w:tcW w:w="625" w:type="pct"/>
            <w:noWrap/>
            <w:vAlign w:val="center"/>
          </w:tcPr>
          <w:p w14:paraId="01502FD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7C4760E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595E7BE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82.68</w:t>
            </w:r>
          </w:p>
        </w:tc>
        <w:tc>
          <w:tcPr>
            <w:tcW w:w="625" w:type="pct"/>
            <w:noWrap/>
            <w:vAlign w:val="center"/>
          </w:tcPr>
          <w:p w14:paraId="18C4327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70DC16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01ABC24">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CB06D0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7533EA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F97226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5.02E-02</w:t>
            </w:r>
          </w:p>
        </w:tc>
        <w:tc>
          <w:tcPr>
            <w:tcW w:w="625" w:type="pct"/>
            <w:noWrap/>
            <w:vAlign w:val="center"/>
          </w:tcPr>
          <w:p w14:paraId="340F70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4F5A045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4B6503D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84.72</w:t>
            </w:r>
          </w:p>
        </w:tc>
        <w:tc>
          <w:tcPr>
            <w:tcW w:w="625" w:type="pct"/>
            <w:noWrap/>
            <w:vAlign w:val="center"/>
          </w:tcPr>
          <w:p w14:paraId="7D50926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0E2348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5C15E9E">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65790D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胥浦中学</w:t>
            </w:r>
          </w:p>
        </w:tc>
        <w:tc>
          <w:tcPr>
            <w:tcW w:w="625" w:type="pct"/>
            <w:vAlign w:val="center"/>
          </w:tcPr>
          <w:p w14:paraId="485C5FD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1AD5D63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4.26E-02</w:t>
            </w:r>
          </w:p>
        </w:tc>
        <w:tc>
          <w:tcPr>
            <w:tcW w:w="625" w:type="pct"/>
            <w:noWrap/>
            <w:vAlign w:val="center"/>
          </w:tcPr>
          <w:p w14:paraId="188788F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29D6FA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0CD114F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82.7</w:t>
            </w:r>
          </w:p>
        </w:tc>
        <w:tc>
          <w:tcPr>
            <w:tcW w:w="625" w:type="pct"/>
            <w:noWrap/>
            <w:vAlign w:val="center"/>
          </w:tcPr>
          <w:p w14:paraId="4C1D08A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F37091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106FA69">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3C16B49">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E3D7A8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79270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5.95E-02</w:t>
            </w:r>
          </w:p>
        </w:tc>
        <w:tc>
          <w:tcPr>
            <w:tcW w:w="625" w:type="pct"/>
            <w:noWrap/>
            <w:vAlign w:val="center"/>
          </w:tcPr>
          <w:p w14:paraId="6802EC8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53387B8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38E8331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84.73</w:t>
            </w:r>
          </w:p>
        </w:tc>
        <w:tc>
          <w:tcPr>
            <w:tcW w:w="625" w:type="pct"/>
            <w:noWrap/>
            <w:vAlign w:val="center"/>
          </w:tcPr>
          <w:p w14:paraId="3EFC46D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A73E31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D638BEC">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EFB9FC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w:t>
            </w:r>
          </w:p>
        </w:tc>
        <w:tc>
          <w:tcPr>
            <w:tcW w:w="625" w:type="pct"/>
            <w:vAlign w:val="center"/>
          </w:tcPr>
          <w:p w14:paraId="762E1E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6250AE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2.71E-02</w:t>
            </w:r>
          </w:p>
        </w:tc>
        <w:tc>
          <w:tcPr>
            <w:tcW w:w="625" w:type="pct"/>
            <w:noWrap/>
            <w:vAlign w:val="center"/>
          </w:tcPr>
          <w:p w14:paraId="4C4466E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772CA16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0638E5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82.68</w:t>
            </w:r>
          </w:p>
        </w:tc>
        <w:tc>
          <w:tcPr>
            <w:tcW w:w="625" w:type="pct"/>
            <w:noWrap/>
            <w:vAlign w:val="center"/>
          </w:tcPr>
          <w:p w14:paraId="4FC66DE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62ACFA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ADB6922">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E5D024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12D888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ADC87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5.01E-02</w:t>
            </w:r>
          </w:p>
        </w:tc>
        <w:tc>
          <w:tcPr>
            <w:tcW w:w="625" w:type="pct"/>
            <w:noWrap/>
            <w:vAlign w:val="center"/>
          </w:tcPr>
          <w:p w14:paraId="09576ED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7A44B21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38719A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84.72</w:t>
            </w:r>
          </w:p>
        </w:tc>
        <w:tc>
          <w:tcPr>
            <w:tcW w:w="625" w:type="pct"/>
            <w:noWrap/>
            <w:vAlign w:val="center"/>
          </w:tcPr>
          <w:p w14:paraId="794FD1A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30606F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36E2226">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2320E0C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沿河四村</w:t>
            </w:r>
          </w:p>
        </w:tc>
        <w:tc>
          <w:tcPr>
            <w:tcW w:w="625" w:type="pct"/>
            <w:vAlign w:val="center"/>
          </w:tcPr>
          <w:p w14:paraId="3F5BE50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436DC9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2.02E-02</w:t>
            </w:r>
          </w:p>
        </w:tc>
        <w:tc>
          <w:tcPr>
            <w:tcW w:w="625" w:type="pct"/>
            <w:noWrap/>
            <w:vAlign w:val="center"/>
          </w:tcPr>
          <w:p w14:paraId="65D942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5ADE7E6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4A4BDD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82.68</w:t>
            </w:r>
          </w:p>
        </w:tc>
        <w:tc>
          <w:tcPr>
            <w:tcW w:w="625" w:type="pct"/>
            <w:noWrap/>
            <w:vAlign w:val="center"/>
          </w:tcPr>
          <w:p w14:paraId="5F13BB5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7DF6B2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9451055">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990835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80B811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C650D9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4.06E-02</w:t>
            </w:r>
          </w:p>
        </w:tc>
        <w:tc>
          <w:tcPr>
            <w:tcW w:w="625" w:type="pct"/>
            <w:noWrap/>
            <w:vAlign w:val="center"/>
          </w:tcPr>
          <w:p w14:paraId="5BC6AA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6F8D91D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2522039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84.71</w:t>
            </w:r>
          </w:p>
        </w:tc>
        <w:tc>
          <w:tcPr>
            <w:tcW w:w="625" w:type="pct"/>
            <w:noWrap/>
            <w:vAlign w:val="center"/>
          </w:tcPr>
          <w:p w14:paraId="24F14B3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F306CA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11D84EA">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480DA2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东山村</w:t>
            </w:r>
          </w:p>
        </w:tc>
        <w:tc>
          <w:tcPr>
            <w:tcW w:w="625" w:type="pct"/>
            <w:vAlign w:val="center"/>
          </w:tcPr>
          <w:p w14:paraId="6E3CE4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311CAB2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1.72E-02</w:t>
            </w:r>
          </w:p>
        </w:tc>
        <w:tc>
          <w:tcPr>
            <w:tcW w:w="625" w:type="pct"/>
            <w:noWrap/>
            <w:vAlign w:val="center"/>
          </w:tcPr>
          <w:p w14:paraId="33DE61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75444C5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5831FC9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82.68</w:t>
            </w:r>
          </w:p>
        </w:tc>
        <w:tc>
          <w:tcPr>
            <w:tcW w:w="625" w:type="pct"/>
            <w:noWrap/>
            <w:vAlign w:val="center"/>
          </w:tcPr>
          <w:p w14:paraId="10B3723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D89995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FC56557">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2CD7B32">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FFBF6A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032DF3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2.87E-02</w:t>
            </w:r>
          </w:p>
        </w:tc>
        <w:tc>
          <w:tcPr>
            <w:tcW w:w="625" w:type="pct"/>
            <w:noWrap/>
            <w:vAlign w:val="center"/>
          </w:tcPr>
          <w:p w14:paraId="7AAA9D7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7E68DA6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1790073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84.69</w:t>
            </w:r>
          </w:p>
        </w:tc>
        <w:tc>
          <w:tcPr>
            <w:tcW w:w="625" w:type="pct"/>
            <w:noWrap/>
            <w:vAlign w:val="center"/>
          </w:tcPr>
          <w:p w14:paraId="0B71F32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D811F8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2CBD88D">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13F531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南京师范大学第二附属初级中学</w:t>
            </w:r>
          </w:p>
        </w:tc>
        <w:tc>
          <w:tcPr>
            <w:tcW w:w="625" w:type="pct"/>
            <w:vAlign w:val="center"/>
          </w:tcPr>
          <w:p w14:paraId="656295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121615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2.02E-02</w:t>
            </w:r>
          </w:p>
        </w:tc>
        <w:tc>
          <w:tcPr>
            <w:tcW w:w="625" w:type="pct"/>
            <w:noWrap/>
            <w:vAlign w:val="center"/>
          </w:tcPr>
          <w:p w14:paraId="7435345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382574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0FE7A1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82.68</w:t>
            </w:r>
          </w:p>
        </w:tc>
        <w:tc>
          <w:tcPr>
            <w:tcW w:w="625" w:type="pct"/>
            <w:noWrap/>
            <w:vAlign w:val="center"/>
          </w:tcPr>
          <w:p w14:paraId="4435C2D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5519A2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DA455D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47CF47C">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8BC36C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78E42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3.64E-02</w:t>
            </w:r>
          </w:p>
        </w:tc>
        <w:tc>
          <w:tcPr>
            <w:tcW w:w="625" w:type="pct"/>
            <w:noWrap/>
            <w:vAlign w:val="center"/>
          </w:tcPr>
          <w:p w14:paraId="078E19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717E03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0A4C08C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w:t>
            </w:r>
          </w:p>
        </w:tc>
        <w:tc>
          <w:tcPr>
            <w:tcW w:w="625" w:type="pct"/>
            <w:noWrap/>
            <w:vAlign w:val="center"/>
          </w:tcPr>
          <w:p w14:paraId="21F9557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3C6F6F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69328F9">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697C6D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浦东村</w:t>
            </w:r>
          </w:p>
        </w:tc>
        <w:tc>
          <w:tcPr>
            <w:tcW w:w="625" w:type="pct"/>
            <w:vAlign w:val="center"/>
          </w:tcPr>
          <w:p w14:paraId="67B37BD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6BA2FC9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2.09E-02</w:t>
            </w:r>
          </w:p>
        </w:tc>
        <w:tc>
          <w:tcPr>
            <w:tcW w:w="625" w:type="pct"/>
            <w:noWrap/>
            <w:vAlign w:val="center"/>
          </w:tcPr>
          <w:p w14:paraId="66C0EE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128FF60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37DD317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82.68</w:t>
            </w:r>
          </w:p>
        </w:tc>
        <w:tc>
          <w:tcPr>
            <w:tcW w:w="625" w:type="pct"/>
            <w:noWrap/>
            <w:vAlign w:val="center"/>
          </w:tcPr>
          <w:p w14:paraId="3BBFAFC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2082A7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2FDA99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85EE3DD">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B58540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69B5F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4.16E-02</w:t>
            </w:r>
          </w:p>
        </w:tc>
        <w:tc>
          <w:tcPr>
            <w:tcW w:w="625" w:type="pct"/>
            <w:noWrap/>
            <w:vAlign w:val="center"/>
          </w:tcPr>
          <w:p w14:paraId="219CB0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132EFDD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0CCC5C4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84.71</w:t>
            </w:r>
          </w:p>
        </w:tc>
        <w:tc>
          <w:tcPr>
            <w:tcW w:w="625" w:type="pct"/>
            <w:noWrap/>
            <w:vAlign w:val="center"/>
          </w:tcPr>
          <w:p w14:paraId="16FBB98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72FA85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E51A4D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D2EB4B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江苏华瑞技工学校</w:t>
            </w:r>
          </w:p>
        </w:tc>
        <w:tc>
          <w:tcPr>
            <w:tcW w:w="625" w:type="pct"/>
            <w:vAlign w:val="center"/>
          </w:tcPr>
          <w:p w14:paraId="43D8733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61C862B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3.53E-02</w:t>
            </w:r>
          </w:p>
        </w:tc>
        <w:tc>
          <w:tcPr>
            <w:tcW w:w="625" w:type="pct"/>
            <w:noWrap/>
            <w:vAlign w:val="center"/>
          </w:tcPr>
          <w:p w14:paraId="5F80C61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6A3D8ED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569CD5E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82.69</w:t>
            </w:r>
          </w:p>
        </w:tc>
        <w:tc>
          <w:tcPr>
            <w:tcW w:w="625" w:type="pct"/>
            <w:noWrap/>
            <w:vAlign w:val="center"/>
          </w:tcPr>
          <w:p w14:paraId="59C78B1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181D30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A5A6AF9">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9C6A9F9">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573954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2E331DF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5.96E-02</w:t>
            </w:r>
          </w:p>
        </w:tc>
        <w:tc>
          <w:tcPr>
            <w:tcW w:w="625" w:type="pct"/>
            <w:noWrap/>
            <w:vAlign w:val="center"/>
          </w:tcPr>
          <w:p w14:paraId="7A1042C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5CDF78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04172D4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84.73</w:t>
            </w:r>
          </w:p>
        </w:tc>
        <w:tc>
          <w:tcPr>
            <w:tcW w:w="625" w:type="pct"/>
            <w:noWrap/>
            <w:vAlign w:val="center"/>
          </w:tcPr>
          <w:p w14:paraId="083056E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DA10D8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C896C7D">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2F13D30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怡华香缇丽舍</w:t>
            </w:r>
          </w:p>
        </w:tc>
        <w:tc>
          <w:tcPr>
            <w:tcW w:w="625" w:type="pct"/>
            <w:vAlign w:val="center"/>
          </w:tcPr>
          <w:p w14:paraId="269452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33A058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2.84E-02</w:t>
            </w:r>
          </w:p>
        </w:tc>
        <w:tc>
          <w:tcPr>
            <w:tcW w:w="625" w:type="pct"/>
            <w:noWrap/>
            <w:vAlign w:val="center"/>
          </w:tcPr>
          <w:p w14:paraId="03F1D6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6FC714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4375F30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82.69</w:t>
            </w:r>
          </w:p>
        </w:tc>
        <w:tc>
          <w:tcPr>
            <w:tcW w:w="625" w:type="pct"/>
            <w:noWrap/>
            <w:vAlign w:val="center"/>
          </w:tcPr>
          <w:p w14:paraId="1EF87B5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938641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691BC9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7FFD4CBD">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375E4F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CDDF71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5.16E-02</w:t>
            </w:r>
          </w:p>
        </w:tc>
        <w:tc>
          <w:tcPr>
            <w:tcW w:w="625" w:type="pct"/>
            <w:noWrap/>
            <w:vAlign w:val="center"/>
          </w:tcPr>
          <w:p w14:paraId="7A5D87B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712B9D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31347FB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84.72</w:t>
            </w:r>
          </w:p>
        </w:tc>
        <w:tc>
          <w:tcPr>
            <w:tcW w:w="625" w:type="pct"/>
            <w:noWrap/>
            <w:vAlign w:val="center"/>
          </w:tcPr>
          <w:p w14:paraId="46139B4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324E18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36548F0">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FABCCA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南京师大第二附属高中</w:t>
            </w:r>
          </w:p>
        </w:tc>
        <w:tc>
          <w:tcPr>
            <w:tcW w:w="625" w:type="pct"/>
            <w:vAlign w:val="center"/>
          </w:tcPr>
          <w:p w14:paraId="5CD79FC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57195F1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2.96E-02</w:t>
            </w:r>
          </w:p>
        </w:tc>
        <w:tc>
          <w:tcPr>
            <w:tcW w:w="625" w:type="pct"/>
            <w:noWrap/>
            <w:vAlign w:val="center"/>
          </w:tcPr>
          <w:p w14:paraId="036218B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655A63F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57B9EBD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82.69</w:t>
            </w:r>
          </w:p>
        </w:tc>
        <w:tc>
          <w:tcPr>
            <w:tcW w:w="625" w:type="pct"/>
            <w:noWrap/>
            <w:vAlign w:val="center"/>
          </w:tcPr>
          <w:p w14:paraId="129AAE7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583CC2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8EBE183">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C373BA7">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DF8401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7BEDA8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5.60E-02</w:t>
            </w:r>
          </w:p>
        </w:tc>
        <w:tc>
          <w:tcPr>
            <w:tcW w:w="625" w:type="pct"/>
            <w:noWrap/>
            <w:vAlign w:val="center"/>
          </w:tcPr>
          <w:p w14:paraId="3FD2BE7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12E1CF5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7BDD37D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84.73</w:t>
            </w:r>
          </w:p>
        </w:tc>
        <w:tc>
          <w:tcPr>
            <w:tcW w:w="625" w:type="pct"/>
            <w:noWrap/>
            <w:vAlign w:val="center"/>
          </w:tcPr>
          <w:p w14:paraId="70B331A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1FD678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4C3AAAFC">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01BE6AB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仪征市人医西医院</w:t>
            </w:r>
          </w:p>
        </w:tc>
        <w:tc>
          <w:tcPr>
            <w:tcW w:w="625" w:type="pct"/>
            <w:vAlign w:val="center"/>
          </w:tcPr>
          <w:p w14:paraId="011037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661EFE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3.06E-02</w:t>
            </w:r>
          </w:p>
        </w:tc>
        <w:tc>
          <w:tcPr>
            <w:tcW w:w="625" w:type="pct"/>
            <w:noWrap/>
            <w:vAlign w:val="center"/>
          </w:tcPr>
          <w:p w14:paraId="4E06D6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77524B1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2B16AE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82.69</w:t>
            </w:r>
          </w:p>
        </w:tc>
        <w:tc>
          <w:tcPr>
            <w:tcW w:w="625" w:type="pct"/>
            <w:noWrap/>
            <w:vAlign w:val="center"/>
          </w:tcPr>
          <w:p w14:paraId="20240C6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B4252A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17A374F">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8A89630">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69663A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227A3B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5.93E-02</w:t>
            </w:r>
          </w:p>
        </w:tc>
        <w:tc>
          <w:tcPr>
            <w:tcW w:w="625" w:type="pct"/>
            <w:noWrap/>
            <w:vAlign w:val="center"/>
          </w:tcPr>
          <w:p w14:paraId="46451B8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643D1C3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176F9F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84.73</w:t>
            </w:r>
          </w:p>
        </w:tc>
        <w:tc>
          <w:tcPr>
            <w:tcW w:w="625" w:type="pct"/>
            <w:noWrap/>
            <w:vAlign w:val="center"/>
          </w:tcPr>
          <w:p w14:paraId="3043FCB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FB16CC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A6941D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30F639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小彭庄</w:t>
            </w:r>
          </w:p>
        </w:tc>
        <w:tc>
          <w:tcPr>
            <w:tcW w:w="625" w:type="pct"/>
            <w:vAlign w:val="center"/>
          </w:tcPr>
          <w:p w14:paraId="706B8DC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692A54B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8.13E-02</w:t>
            </w:r>
          </w:p>
        </w:tc>
        <w:tc>
          <w:tcPr>
            <w:tcW w:w="625" w:type="pct"/>
            <w:noWrap/>
            <w:vAlign w:val="center"/>
          </w:tcPr>
          <w:p w14:paraId="1801F43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1E037B4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069C8E8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82.72</w:t>
            </w:r>
          </w:p>
        </w:tc>
        <w:tc>
          <w:tcPr>
            <w:tcW w:w="625" w:type="pct"/>
            <w:noWrap/>
            <w:vAlign w:val="center"/>
          </w:tcPr>
          <w:p w14:paraId="3F14E56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DCA054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4A69EED">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72BD060">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6E5CA7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8951E0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9.93E-02</w:t>
            </w:r>
          </w:p>
        </w:tc>
        <w:tc>
          <w:tcPr>
            <w:tcW w:w="625" w:type="pct"/>
            <w:noWrap/>
            <w:vAlign w:val="center"/>
          </w:tcPr>
          <w:p w14:paraId="6BADFA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0C7CCD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5.94E+01</w:t>
            </w:r>
          </w:p>
        </w:tc>
        <w:tc>
          <w:tcPr>
            <w:tcW w:w="625" w:type="pct"/>
            <w:noWrap/>
            <w:vAlign w:val="center"/>
          </w:tcPr>
          <w:p w14:paraId="2AD4D42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84.79</w:t>
            </w:r>
          </w:p>
        </w:tc>
        <w:tc>
          <w:tcPr>
            <w:tcW w:w="625" w:type="pct"/>
            <w:noWrap/>
            <w:vAlign w:val="center"/>
          </w:tcPr>
          <w:p w14:paraId="41DCC6F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468711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A38CE21">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048AC5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迎江西村</w:t>
            </w:r>
          </w:p>
        </w:tc>
        <w:tc>
          <w:tcPr>
            <w:tcW w:w="625" w:type="pct"/>
            <w:vAlign w:val="center"/>
          </w:tcPr>
          <w:p w14:paraId="0F07819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E03090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7.81E-02</w:t>
            </w:r>
          </w:p>
        </w:tc>
        <w:tc>
          <w:tcPr>
            <w:tcW w:w="625" w:type="pct"/>
            <w:noWrap/>
            <w:vAlign w:val="center"/>
          </w:tcPr>
          <w:p w14:paraId="457DE12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093280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71760D2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82.72</w:t>
            </w:r>
          </w:p>
        </w:tc>
        <w:tc>
          <w:tcPr>
            <w:tcW w:w="625" w:type="pct"/>
            <w:noWrap/>
            <w:vAlign w:val="center"/>
          </w:tcPr>
          <w:p w14:paraId="58E42B9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0192B1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5C7F651">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34175A5">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14AE3E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116E2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4.55E-02</w:t>
            </w:r>
          </w:p>
        </w:tc>
        <w:tc>
          <w:tcPr>
            <w:tcW w:w="625" w:type="pct"/>
            <w:noWrap/>
            <w:vAlign w:val="center"/>
          </w:tcPr>
          <w:p w14:paraId="2601D53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2F5C9F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0F58396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84.71</w:t>
            </w:r>
          </w:p>
        </w:tc>
        <w:tc>
          <w:tcPr>
            <w:tcW w:w="625" w:type="pct"/>
            <w:noWrap/>
            <w:vAlign w:val="center"/>
          </w:tcPr>
          <w:p w14:paraId="469EAB2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152B67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0962FF2">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CBA520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南京师大第二附属高级中学</w:t>
            </w:r>
          </w:p>
        </w:tc>
        <w:tc>
          <w:tcPr>
            <w:tcW w:w="625" w:type="pct"/>
            <w:vAlign w:val="center"/>
          </w:tcPr>
          <w:p w14:paraId="22E974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7124D8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3.56E-02</w:t>
            </w:r>
          </w:p>
        </w:tc>
        <w:tc>
          <w:tcPr>
            <w:tcW w:w="625" w:type="pct"/>
            <w:noWrap/>
            <w:vAlign w:val="center"/>
          </w:tcPr>
          <w:p w14:paraId="2D9B7B4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40D59B6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1.24E+02</w:t>
            </w:r>
          </w:p>
        </w:tc>
        <w:tc>
          <w:tcPr>
            <w:tcW w:w="625" w:type="pct"/>
            <w:noWrap/>
            <w:vAlign w:val="center"/>
          </w:tcPr>
          <w:p w14:paraId="5DB6956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82.69</w:t>
            </w:r>
          </w:p>
        </w:tc>
        <w:tc>
          <w:tcPr>
            <w:tcW w:w="625" w:type="pct"/>
            <w:noWrap/>
            <w:vAlign w:val="center"/>
          </w:tcPr>
          <w:p w14:paraId="408D8C7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96463E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D2E5855">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5FF86B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6DF685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3B3310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4.43E-02</w:t>
            </w:r>
          </w:p>
        </w:tc>
        <w:tc>
          <w:tcPr>
            <w:tcW w:w="625" w:type="pct"/>
            <w:noWrap/>
            <w:vAlign w:val="center"/>
          </w:tcPr>
          <w:p w14:paraId="5C6D3F7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6629D66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6E143E5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84.71</w:t>
            </w:r>
          </w:p>
        </w:tc>
        <w:tc>
          <w:tcPr>
            <w:tcW w:w="625" w:type="pct"/>
            <w:noWrap/>
            <w:vAlign w:val="center"/>
          </w:tcPr>
          <w:p w14:paraId="19A927B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58DDC4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B58798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C3AA16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区域最大落地浓度</w:t>
            </w:r>
          </w:p>
        </w:tc>
        <w:tc>
          <w:tcPr>
            <w:tcW w:w="625" w:type="pct"/>
            <w:vAlign w:val="center"/>
          </w:tcPr>
          <w:p w14:paraId="304FE92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04AF6D9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7.57E+00</w:t>
            </w:r>
          </w:p>
        </w:tc>
        <w:tc>
          <w:tcPr>
            <w:tcW w:w="625" w:type="pct"/>
            <w:noWrap/>
            <w:vAlign w:val="center"/>
          </w:tcPr>
          <w:p w14:paraId="590CAC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1.22E+02</w:t>
            </w:r>
          </w:p>
        </w:tc>
        <w:tc>
          <w:tcPr>
            <w:tcW w:w="625" w:type="pct"/>
            <w:noWrap/>
            <w:vAlign w:val="center"/>
          </w:tcPr>
          <w:p w14:paraId="5638DE0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1.30E+02</w:t>
            </w:r>
          </w:p>
        </w:tc>
        <w:tc>
          <w:tcPr>
            <w:tcW w:w="625" w:type="pct"/>
            <w:noWrap/>
            <w:vAlign w:val="center"/>
          </w:tcPr>
          <w:p w14:paraId="5EAA970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86.38</w:t>
            </w:r>
          </w:p>
        </w:tc>
        <w:tc>
          <w:tcPr>
            <w:tcW w:w="625" w:type="pct"/>
            <w:noWrap/>
            <w:vAlign w:val="center"/>
          </w:tcPr>
          <w:p w14:paraId="51708AE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8D0DE9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E49064F">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283CF1B">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5AD007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8F6F3C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4.77E+00</w:t>
            </w:r>
          </w:p>
        </w:tc>
        <w:tc>
          <w:tcPr>
            <w:tcW w:w="625" w:type="pct"/>
            <w:noWrap/>
            <w:vAlign w:val="center"/>
          </w:tcPr>
          <w:p w14:paraId="44F1DA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5.93E+01</w:t>
            </w:r>
          </w:p>
        </w:tc>
        <w:tc>
          <w:tcPr>
            <w:tcW w:w="625" w:type="pct"/>
            <w:noWrap/>
            <w:vAlign w:val="center"/>
          </w:tcPr>
          <w:p w14:paraId="0D59355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6.40E+01</w:t>
            </w:r>
          </w:p>
        </w:tc>
        <w:tc>
          <w:tcPr>
            <w:tcW w:w="625" w:type="pct"/>
            <w:noWrap/>
            <w:vAlign w:val="center"/>
          </w:tcPr>
          <w:p w14:paraId="32607C0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91.46</w:t>
            </w:r>
          </w:p>
        </w:tc>
        <w:tc>
          <w:tcPr>
            <w:tcW w:w="625" w:type="pct"/>
            <w:noWrap/>
            <w:vAlign w:val="center"/>
          </w:tcPr>
          <w:p w14:paraId="3A8343E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81A905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restart"/>
            <w:vAlign w:val="center"/>
          </w:tcPr>
          <w:p w14:paraId="5FF73ED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PM</w:t>
            </w:r>
            <w:r>
              <w:rPr>
                <w:rFonts w:cs="Times New Roman"/>
                <w:color w:val="000000"/>
                <w:kern w:val="0"/>
                <w:sz w:val="21"/>
                <w:szCs w:val="21"/>
                <w:vertAlign w:val="subscript"/>
              </w:rPr>
              <w:t>2.5</w:t>
            </w:r>
          </w:p>
        </w:tc>
        <w:tc>
          <w:tcPr>
            <w:tcW w:w="625" w:type="pct"/>
            <w:vMerge w:val="restart"/>
            <w:vAlign w:val="center"/>
          </w:tcPr>
          <w:p w14:paraId="2B33642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车庄</w:t>
            </w:r>
          </w:p>
        </w:tc>
        <w:tc>
          <w:tcPr>
            <w:tcW w:w="625" w:type="pct"/>
            <w:vAlign w:val="center"/>
          </w:tcPr>
          <w:p w14:paraId="6D94F02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05CEABF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1.69E-02</w:t>
            </w:r>
          </w:p>
        </w:tc>
        <w:tc>
          <w:tcPr>
            <w:tcW w:w="625" w:type="pct"/>
            <w:noWrap/>
            <w:vAlign w:val="center"/>
          </w:tcPr>
          <w:p w14:paraId="64A6FC0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751EF98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40575BE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92.02</w:t>
            </w:r>
          </w:p>
        </w:tc>
        <w:tc>
          <w:tcPr>
            <w:tcW w:w="625" w:type="pct"/>
            <w:noWrap/>
            <w:vAlign w:val="center"/>
          </w:tcPr>
          <w:p w14:paraId="726C844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9AF171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E1F8A68">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B0D91D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2A0F20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372836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3.55E-02</w:t>
            </w:r>
          </w:p>
        </w:tc>
        <w:tc>
          <w:tcPr>
            <w:tcW w:w="625" w:type="pct"/>
            <w:noWrap/>
            <w:vAlign w:val="center"/>
          </w:tcPr>
          <w:p w14:paraId="3B273C5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6B41B09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522151E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87.92</w:t>
            </w:r>
          </w:p>
        </w:tc>
        <w:tc>
          <w:tcPr>
            <w:tcW w:w="625" w:type="pct"/>
            <w:noWrap/>
            <w:vAlign w:val="center"/>
          </w:tcPr>
          <w:p w14:paraId="6350B14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466BA6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D159CB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01298CF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佐安庄</w:t>
            </w:r>
          </w:p>
        </w:tc>
        <w:tc>
          <w:tcPr>
            <w:tcW w:w="625" w:type="pct"/>
            <w:vAlign w:val="center"/>
          </w:tcPr>
          <w:p w14:paraId="3210D47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4AB2B33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1.02E-02</w:t>
            </w:r>
          </w:p>
        </w:tc>
        <w:tc>
          <w:tcPr>
            <w:tcW w:w="625" w:type="pct"/>
            <w:noWrap/>
            <w:vAlign w:val="center"/>
          </w:tcPr>
          <w:p w14:paraId="4491305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10F91B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3FA3D4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92.01</w:t>
            </w:r>
          </w:p>
        </w:tc>
        <w:tc>
          <w:tcPr>
            <w:tcW w:w="625" w:type="pct"/>
            <w:noWrap/>
            <w:vAlign w:val="center"/>
          </w:tcPr>
          <w:p w14:paraId="0B220D5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F92BDE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40A5F5B">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7CF900A5">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79AAAE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39C695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3.84E-02</w:t>
            </w:r>
          </w:p>
        </w:tc>
        <w:tc>
          <w:tcPr>
            <w:tcW w:w="625" w:type="pct"/>
            <w:noWrap/>
            <w:vAlign w:val="center"/>
          </w:tcPr>
          <w:p w14:paraId="22830D3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189E0D0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0266CB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87.93</w:t>
            </w:r>
          </w:p>
        </w:tc>
        <w:tc>
          <w:tcPr>
            <w:tcW w:w="625" w:type="pct"/>
            <w:noWrap/>
            <w:vAlign w:val="center"/>
          </w:tcPr>
          <w:p w14:paraId="3CA8B77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BD4C4E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B8B17F6">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2230D3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曹巷</w:t>
            </w:r>
          </w:p>
        </w:tc>
        <w:tc>
          <w:tcPr>
            <w:tcW w:w="625" w:type="pct"/>
            <w:vAlign w:val="center"/>
          </w:tcPr>
          <w:p w14:paraId="65BDB59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39EC42D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4.39E-03</w:t>
            </w:r>
          </w:p>
        </w:tc>
        <w:tc>
          <w:tcPr>
            <w:tcW w:w="625" w:type="pct"/>
            <w:noWrap/>
            <w:vAlign w:val="center"/>
          </w:tcPr>
          <w:p w14:paraId="37CC010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285121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4B75395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92.01</w:t>
            </w:r>
          </w:p>
        </w:tc>
        <w:tc>
          <w:tcPr>
            <w:tcW w:w="625" w:type="pct"/>
            <w:noWrap/>
            <w:vAlign w:val="center"/>
          </w:tcPr>
          <w:p w14:paraId="6B25951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20AF6D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C92CB6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6910C9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59C300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3EC5BF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3.52E-02</w:t>
            </w:r>
          </w:p>
        </w:tc>
        <w:tc>
          <w:tcPr>
            <w:tcW w:w="625" w:type="pct"/>
            <w:noWrap/>
            <w:vAlign w:val="center"/>
          </w:tcPr>
          <w:p w14:paraId="1D909BF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4FBB79D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663F032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87.92</w:t>
            </w:r>
          </w:p>
        </w:tc>
        <w:tc>
          <w:tcPr>
            <w:tcW w:w="625" w:type="pct"/>
            <w:noWrap/>
            <w:vAlign w:val="center"/>
          </w:tcPr>
          <w:p w14:paraId="1A68D04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A0F5C4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9ACF8D7">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BD31C4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后徐庄</w:t>
            </w:r>
          </w:p>
        </w:tc>
        <w:tc>
          <w:tcPr>
            <w:tcW w:w="625" w:type="pct"/>
            <w:vAlign w:val="center"/>
          </w:tcPr>
          <w:p w14:paraId="2CF1D2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5416DDC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1.54E-02</w:t>
            </w:r>
          </w:p>
        </w:tc>
        <w:tc>
          <w:tcPr>
            <w:tcW w:w="625" w:type="pct"/>
            <w:noWrap/>
            <w:vAlign w:val="center"/>
          </w:tcPr>
          <w:p w14:paraId="0C47186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1E80CE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4E6FF11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92.02</w:t>
            </w:r>
          </w:p>
        </w:tc>
        <w:tc>
          <w:tcPr>
            <w:tcW w:w="625" w:type="pct"/>
            <w:noWrap/>
            <w:vAlign w:val="center"/>
          </w:tcPr>
          <w:p w14:paraId="378024C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FBFE28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A52F66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BC42150">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E3EEDF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2F3C69A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2.92E-02</w:t>
            </w:r>
          </w:p>
        </w:tc>
        <w:tc>
          <w:tcPr>
            <w:tcW w:w="625" w:type="pct"/>
            <w:noWrap/>
            <w:vAlign w:val="center"/>
          </w:tcPr>
          <w:p w14:paraId="3BAE4A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285C47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773253E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w:t>
            </w:r>
          </w:p>
        </w:tc>
        <w:tc>
          <w:tcPr>
            <w:tcW w:w="625" w:type="pct"/>
            <w:noWrap/>
            <w:vAlign w:val="center"/>
          </w:tcPr>
          <w:p w14:paraId="60C990A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772BDE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F62899E">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246692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瑞元新村</w:t>
            </w:r>
          </w:p>
        </w:tc>
        <w:tc>
          <w:tcPr>
            <w:tcW w:w="625" w:type="pct"/>
            <w:vAlign w:val="center"/>
          </w:tcPr>
          <w:p w14:paraId="523D1FF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0E00FB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4.98E-02</w:t>
            </w:r>
          </w:p>
        </w:tc>
        <w:tc>
          <w:tcPr>
            <w:tcW w:w="625" w:type="pct"/>
            <w:noWrap/>
            <w:vAlign w:val="center"/>
          </w:tcPr>
          <w:p w14:paraId="56BAB8F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5456242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07B50E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92.07</w:t>
            </w:r>
          </w:p>
        </w:tc>
        <w:tc>
          <w:tcPr>
            <w:tcW w:w="625" w:type="pct"/>
            <w:noWrap/>
            <w:vAlign w:val="center"/>
          </w:tcPr>
          <w:p w14:paraId="480308B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A74019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7EB59AC">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ADBFBC5">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45677B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43B04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3.00E-02</w:t>
            </w:r>
          </w:p>
        </w:tc>
        <w:tc>
          <w:tcPr>
            <w:tcW w:w="625" w:type="pct"/>
            <w:noWrap/>
            <w:vAlign w:val="center"/>
          </w:tcPr>
          <w:p w14:paraId="372DCFA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7384563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36EB80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87.91</w:t>
            </w:r>
          </w:p>
        </w:tc>
        <w:tc>
          <w:tcPr>
            <w:tcW w:w="625" w:type="pct"/>
            <w:noWrap/>
            <w:vAlign w:val="center"/>
          </w:tcPr>
          <w:p w14:paraId="03B8FAA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C0BDFB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F6E483C">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4D6171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胥浦中心小学</w:t>
            </w:r>
          </w:p>
        </w:tc>
        <w:tc>
          <w:tcPr>
            <w:tcW w:w="625" w:type="pct"/>
            <w:vAlign w:val="center"/>
          </w:tcPr>
          <w:p w14:paraId="6440996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1D4A12A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2.43E-02</w:t>
            </w:r>
          </w:p>
        </w:tc>
        <w:tc>
          <w:tcPr>
            <w:tcW w:w="625" w:type="pct"/>
            <w:noWrap/>
            <w:vAlign w:val="center"/>
          </w:tcPr>
          <w:p w14:paraId="3DB9A14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156BEA4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6807209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92.03</w:t>
            </w:r>
          </w:p>
        </w:tc>
        <w:tc>
          <w:tcPr>
            <w:tcW w:w="625" w:type="pct"/>
            <w:noWrap/>
            <w:vAlign w:val="center"/>
          </w:tcPr>
          <w:p w14:paraId="747B5F8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89C4B4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E9208BC">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365CFF1">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3E71A8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3F0AB6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2.78E-02</w:t>
            </w:r>
          </w:p>
        </w:tc>
        <w:tc>
          <w:tcPr>
            <w:tcW w:w="625" w:type="pct"/>
            <w:noWrap/>
            <w:vAlign w:val="center"/>
          </w:tcPr>
          <w:p w14:paraId="32ECF8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4808C4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1369CC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w:t>
            </w:r>
          </w:p>
        </w:tc>
        <w:tc>
          <w:tcPr>
            <w:tcW w:w="625" w:type="pct"/>
            <w:noWrap/>
            <w:vAlign w:val="center"/>
          </w:tcPr>
          <w:p w14:paraId="5CC83B6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0CBA70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F004FE9">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7A06802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胥浦家园</w:t>
            </w:r>
          </w:p>
        </w:tc>
        <w:tc>
          <w:tcPr>
            <w:tcW w:w="625" w:type="pct"/>
            <w:vAlign w:val="center"/>
          </w:tcPr>
          <w:p w14:paraId="667012C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748DC47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1.29E-02</w:t>
            </w:r>
          </w:p>
        </w:tc>
        <w:tc>
          <w:tcPr>
            <w:tcW w:w="625" w:type="pct"/>
            <w:noWrap/>
            <w:vAlign w:val="center"/>
          </w:tcPr>
          <w:p w14:paraId="7DB8124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19A30F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1FA8DB5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92.02</w:t>
            </w:r>
          </w:p>
        </w:tc>
        <w:tc>
          <w:tcPr>
            <w:tcW w:w="625" w:type="pct"/>
            <w:noWrap/>
            <w:vAlign w:val="center"/>
          </w:tcPr>
          <w:p w14:paraId="2BF3533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02B760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FD315F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FFEE34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061CAE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22B1A48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2.38E-02</w:t>
            </w:r>
          </w:p>
        </w:tc>
        <w:tc>
          <w:tcPr>
            <w:tcW w:w="625" w:type="pct"/>
            <w:noWrap/>
            <w:vAlign w:val="center"/>
          </w:tcPr>
          <w:p w14:paraId="1402D4F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4BB111D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63059C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87.89</w:t>
            </w:r>
          </w:p>
        </w:tc>
        <w:tc>
          <w:tcPr>
            <w:tcW w:w="625" w:type="pct"/>
            <w:noWrap/>
            <w:vAlign w:val="center"/>
          </w:tcPr>
          <w:p w14:paraId="694ED41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489B83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E5BFE86">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A4050E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高桥</w:t>
            </w:r>
          </w:p>
        </w:tc>
        <w:tc>
          <w:tcPr>
            <w:tcW w:w="625" w:type="pct"/>
            <w:vAlign w:val="center"/>
          </w:tcPr>
          <w:p w14:paraId="706D131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3837E9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9.70E-03</w:t>
            </w:r>
          </w:p>
        </w:tc>
        <w:tc>
          <w:tcPr>
            <w:tcW w:w="625" w:type="pct"/>
            <w:noWrap/>
            <w:vAlign w:val="center"/>
          </w:tcPr>
          <w:p w14:paraId="069CBA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45BDEB4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21F7D03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92.01</w:t>
            </w:r>
          </w:p>
        </w:tc>
        <w:tc>
          <w:tcPr>
            <w:tcW w:w="625" w:type="pct"/>
            <w:noWrap/>
            <w:vAlign w:val="center"/>
          </w:tcPr>
          <w:p w14:paraId="3AFAD9F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7F3022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26D191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E68F5B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BA6CC9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9037A4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2.65E-02</w:t>
            </w:r>
          </w:p>
        </w:tc>
        <w:tc>
          <w:tcPr>
            <w:tcW w:w="625" w:type="pct"/>
            <w:noWrap/>
            <w:vAlign w:val="center"/>
          </w:tcPr>
          <w:p w14:paraId="25778D5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767684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3BB5803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w:t>
            </w:r>
          </w:p>
        </w:tc>
        <w:tc>
          <w:tcPr>
            <w:tcW w:w="625" w:type="pct"/>
            <w:noWrap/>
            <w:vAlign w:val="center"/>
          </w:tcPr>
          <w:p w14:paraId="3D051B3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821BAB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0A54EFC">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0D3C65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张营</w:t>
            </w:r>
          </w:p>
        </w:tc>
        <w:tc>
          <w:tcPr>
            <w:tcW w:w="625" w:type="pct"/>
            <w:vAlign w:val="center"/>
          </w:tcPr>
          <w:p w14:paraId="476D5C5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497D245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9.70E-03</w:t>
            </w:r>
          </w:p>
        </w:tc>
        <w:tc>
          <w:tcPr>
            <w:tcW w:w="625" w:type="pct"/>
            <w:noWrap/>
            <w:vAlign w:val="center"/>
          </w:tcPr>
          <w:p w14:paraId="60E70AA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1A913AC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5087E8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92.01</w:t>
            </w:r>
          </w:p>
        </w:tc>
        <w:tc>
          <w:tcPr>
            <w:tcW w:w="625" w:type="pct"/>
            <w:noWrap/>
            <w:vAlign w:val="center"/>
          </w:tcPr>
          <w:p w14:paraId="08FE201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5E72F5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105E13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99CEA4B">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3D522C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2A301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2.38E-02</w:t>
            </w:r>
          </w:p>
        </w:tc>
        <w:tc>
          <w:tcPr>
            <w:tcW w:w="625" w:type="pct"/>
            <w:noWrap/>
            <w:vAlign w:val="center"/>
          </w:tcPr>
          <w:p w14:paraId="328FD90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5386533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63322A4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87.89</w:t>
            </w:r>
          </w:p>
        </w:tc>
        <w:tc>
          <w:tcPr>
            <w:tcW w:w="625" w:type="pct"/>
            <w:noWrap/>
            <w:vAlign w:val="center"/>
          </w:tcPr>
          <w:p w14:paraId="168C0D4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451569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10F294A">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DAFE72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钱家大庄</w:t>
            </w:r>
          </w:p>
        </w:tc>
        <w:tc>
          <w:tcPr>
            <w:tcW w:w="625" w:type="pct"/>
            <w:vAlign w:val="center"/>
          </w:tcPr>
          <w:p w14:paraId="0044ADC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65CA50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2.36E-02</w:t>
            </w:r>
          </w:p>
        </w:tc>
        <w:tc>
          <w:tcPr>
            <w:tcW w:w="625" w:type="pct"/>
            <w:noWrap/>
            <w:vAlign w:val="center"/>
          </w:tcPr>
          <w:p w14:paraId="1D84EF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0FE34D1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1E1179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92.03</w:t>
            </w:r>
          </w:p>
        </w:tc>
        <w:tc>
          <w:tcPr>
            <w:tcW w:w="625" w:type="pct"/>
            <w:noWrap/>
            <w:vAlign w:val="center"/>
          </w:tcPr>
          <w:p w14:paraId="1F74864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0AD2D8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F73F383">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E51D0D1">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3C4AEC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B72D6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2.44E-02</w:t>
            </w:r>
          </w:p>
        </w:tc>
        <w:tc>
          <w:tcPr>
            <w:tcW w:w="625" w:type="pct"/>
            <w:noWrap/>
            <w:vAlign w:val="center"/>
          </w:tcPr>
          <w:p w14:paraId="7F921EA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23AFD35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2B4BEAF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87.89</w:t>
            </w:r>
          </w:p>
        </w:tc>
        <w:tc>
          <w:tcPr>
            <w:tcW w:w="625" w:type="pct"/>
            <w:noWrap/>
            <w:vAlign w:val="center"/>
          </w:tcPr>
          <w:p w14:paraId="1A81628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ED8D24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EB984FE">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E2FC70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农哥村</w:t>
            </w:r>
          </w:p>
        </w:tc>
        <w:tc>
          <w:tcPr>
            <w:tcW w:w="625" w:type="pct"/>
            <w:vAlign w:val="center"/>
          </w:tcPr>
          <w:p w14:paraId="39F378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4C50F47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1.40E-01</w:t>
            </w:r>
          </w:p>
        </w:tc>
        <w:tc>
          <w:tcPr>
            <w:tcW w:w="625" w:type="pct"/>
            <w:noWrap/>
            <w:vAlign w:val="center"/>
          </w:tcPr>
          <w:p w14:paraId="58BF7B7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44F0058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4710031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92.19</w:t>
            </w:r>
          </w:p>
        </w:tc>
        <w:tc>
          <w:tcPr>
            <w:tcW w:w="625" w:type="pct"/>
            <w:noWrap/>
            <w:vAlign w:val="center"/>
          </w:tcPr>
          <w:p w14:paraId="4C52C83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1911C7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F07F33D">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F0B5841">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145A17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74F07D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5.02E-02</w:t>
            </w:r>
          </w:p>
        </w:tc>
        <w:tc>
          <w:tcPr>
            <w:tcW w:w="625" w:type="pct"/>
            <w:noWrap/>
            <w:vAlign w:val="center"/>
          </w:tcPr>
          <w:p w14:paraId="7DECF89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0709436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096C513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87.96</w:t>
            </w:r>
          </w:p>
        </w:tc>
        <w:tc>
          <w:tcPr>
            <w:tcW w:w="625" w:type="pct"/>
            <w:noWrap/>
            <w:vAlign w:val="center"/>
          </w:tcPr>
          <w:p w14:paraId="1B75642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3AC83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6FCEBD3">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FEFD02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沙洲村</w:t>
            </w:r>
          </w:p>
        </w:tc>
        <w:tc>
          <w:tcPr>
            <w:tcW w:w="625" w:type="pct"/>
            <w:vAlign w:val="center"/>
          </w:tcPr>
          <w:p w14:paraId="4E1126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030207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1.23E-01</w:t>
            </w:r>
          </w:p>
        </w:tc>
        <w:tc>
          <w:tcPr>
            <w:tcW w:w="625" w:type="pct"/>
            <w:noWrap/>
            <w:vAlign w:val="center"/>
          </w:tcPr>
          <w:p w14:paraId="7FEF76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20A06B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45462E5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92.16</w:t>
            </w:r>
          </w:p>
        </w:tc>
        <w:tc>
          <w:tcPr>
            <w:tcW w:w="625" w:type="pct"/>
            <w:noWrap/>
            <w:vAlign w:val="center"/>
          </w:tcPr>
          <w:p w14:paraId="306D394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DF2AB1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F207A2B">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BFB8B5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C1CE8D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C1D32F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7.32E-02</w:t>
            </w:r>
          </w:p>
        </w:tc>
        <w:tc>
          <w:tcPr>
            <w:tcW w:w="625" w:type="pct"/>
            <w:noWrap/>
            <w:vAlign w:val="center"/>
          </w:tcPr>
          <w:p w14:paraId="3739AD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3ACEBE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287DE3A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88.03</w:t>
            </w:r>
          </w:p>
        </w:tc>
        <w:tc>
          <w:tcPr>
            <w:tcW w:w="625" w:type="pct"/>
            <w:noWrap/>
            <w:vAlign w:val="center"/>
          </w:tcPr>
          <w:p w14:paraId="0092772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6FA053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19ACF4D">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B0F8D9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下周</w:t>
            </w:r>
          </w:p>
        </w:tc>
        <w:tc>
          <w:tcPr>
            <w:tcW w:w="625" w:type="pct"/>
            <w:vAlign w:val="center"/>
          </w:tcPr>
          <w:p w14:paraId="3EB67B3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79A170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8.24E-03</w:t>
            </w:r>
          </w:p>
        </w:tc>
        <w:tc>
          <w:tcPr>
            <w:tcW w:w="625" w:type="pct"/>
            <w:noWrap/>
            <w:vAlign w:val="center"/>
          </w:tcPr>
          <w:p w14:paraId="416CFC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0D22C8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0A78976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92.01</w:t>
            </w:r>
          </w:p>
        </w:tc>
        <w:tc>
          <w:tcPr>
            <w:tcW w:w="625" w:type="pct"/>
            <w:noWrap/>
            <w:vAlign w:val="center"/>
          </w:tcPr>
          <w:p w14:paraId="4F55BB2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3200A4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0A5CE7D">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3EF794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50BCFB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12D5BA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1.37E-02</w:t>
            </w:r>
          </w:p>
        </w:tc>
        <w:tc>
          <w:tcPr>
            <w:tcW w:w="625" w:type="pct"/>
            <w:noWrap/>
            <w:vAlign w:val="center"/>
          </w:tcPr>
          <w:p w14:paraId="5422E9C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5A6EEFF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6CF81EC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87.86</w:t>
            </w:r>
          </w:p>
        </w:tc>
        <w:tc>
          <w:tcPr>
            <w:tcW w:w="625" w:type="pct"/>
            <w:noWrap/>
            <w:vAlign w:val="center"/>
          </w:tcPr>
          <w:p w14:paraId="05C0DE6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EBF6B20">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F3713D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F020FD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钱家湾</w:t>
            </w:r>
          </w:p>
        </w:tc>
        <w:tc>
          <w:tcPr>
            <w:tcW w:w="625" w:type="pct"/>
            <w:vAlign w:val="center"/>
          </w:tcPr>
          <w:p w14:paraId="1D260C3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57B039E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1.11E-02</w:t>
            </w:r>
          </w:p>
        </w:tc>
        <w:tc>
          <w:tcPr>
            <w:tcW w:w="625" w:type="pct"/>
            <w:noWrap/>
            <w:vAlign w:val="center"/>
          </w:tcPr>
          <w:p w14:paraId="1EAB3B0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2A042DA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7D58E6D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92.01</w:t>
            </w:r>
          </w:p>
        </w:tc>
        <w:tc>
          <w:tcPr>
            <w:tcW w:w="625" w:type="pct"/>
            <w:noWrap/>
            <w:vAlign w:val="center"/>
          </w:tcPr>
          <w:p w14:paraId="569BB6C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52E490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07D7003">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73EDE35">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1DF7D2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25D14E0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1.72E-02</w:t>
            </w:r>
          </w:p>
        </w:tc>
        <w:tc>
          <w:tcPr>
            <w:tcW w:w="625" w:type="pct"/>
            <w:noWrap/>
            <w:vAlign w:val="center"/>
          </w:tcPr>
          <w:p w14:paraId="69AB75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71C0EAF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1103ACB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87.87</w:t>
            </w:r>
          </w:p>
        </w:tc>
        <w:tc>
          <w:tcPr>
            <w:tcW w:w="625" w:type="pct"/>
            <w:noWrap/>
            <w:vAlign w:val="center"/>
          </w:tcPr>
          <w:p w14:paraId="550613B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65DAC0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BB3DE8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7E6C536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三八村</w:t>
            </w:r>
          </w:p>
        </w:tc>
        <w:tc>
          <w:tcPr>
            <w:tcW w:w="625" w:type="pct"/>
            <w:vAlign w:val="center"/>
          </w:tcPr>
          <w:p w14:paraId="1CC8946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55F0E7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9.70E-03</w:t>
            </w:r>
          </w:p>
        </w:tc>
        <w:tc>
          <w:tcPr>
            <w:tcW w:w="625" w:type="pct"/>
            <w:noWrap/>
            <w:vAlign w:val="center"/>
          </w:tcPr>
          <w:p w14:paraId="15E9A9D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4026688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1C8452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92.01</w:t>
            </w:r>
          </w:p>
        </w:tc>
        <w:tc>
          <w:tcPr>
            <w:tcW w:w="625" w:type="pct"/>
            <w:noWrap/>
            <w:vAlign w:val="center"/>
          </w:tcPr>
          <w:p w14:paraId="1B632A6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59117A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29E15E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55BB656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12E37D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5215D5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1.50E-02</w:t>
            </w:r>
          </w:p>
        </w:tc>
        <w:tc>
          <w:tcPr>
            <w:tcW w:w="625" w:type="pct"/>
            <w:noWrap/>
            <w:vAlign w:val="center"/>
          </w:tcPr>
          <w:p w14:paraId="5C06C6D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0B0635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0841B5E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87.86</w:t>
            </w:r>
          </w:p>
        </w:tc>
        <w:tc>
          <w:tcPr>
            <w:tcW w:w="625" w:type="pct"/>
            <w:noWrap/>
            <w:vAlign w:val="center"/>
          </w:tcPr>
          <w:p w14:paraId="5BEBF13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27C27D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A45519D">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058B5B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沿河村</w:t>
            </w:r>
          </w:p>
        </w:tc>
        <w:tc>
          <w:tcPr>
            <w:tcW w:w="625" w:type="pct"/>
            <w:vAlign w:val="center"/>
          </w:tcPr>
          <w:p w14:paraId="264145B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311B60F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1.74E-02</w:t>
            </w:r>
          </w:p>
        </w:tc>
        <w:tc>
          <w:tcPr>
            <w:tcW w:w="625" w:type="pct"/>
            <w:noWrap/>
            <w:vAlign w:val="center"/>
          </w:tcPr>
          <w:p w14:paraId="02635F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395A9DC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6462E58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92.02</w:t>
            </w:r>
          </w:p>
        </w:tc>
        <w:tc>
          <w:tcPr>
            <w:tcW w:w="625" w:type="pct"/>
            <w:noWrap/>
            <w:vAlign w:val="center"/>
          </w:tcPr>
          <w:p w14:paraId="410B886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359BE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0112FD6">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E64D83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DC7AE0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06BA8D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1.74E-02</w:t>
            </w:r>
          </w:p>
        </w:tc>
        <w:tc>
          <w:tcPr>
            <w:tcW w:w="625" w:type="pct"/>
            <w:noWrap/>
            <w:vAlign w:val="center"/>
          </w:tcPr>
          <w:p w14:paraId="7D3934B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16A75C6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2D9140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87.87</w:t>
            </w:r>
          </w:p>
        </w:tc>
        <w:tc>
          <w:tcPr>
            <w:tcW w:w="625" w:type="pct"/>
            <w:noWrap/>
            <w:vAlign w:val="center"/>
          </w:tcPr>
          <w:p w14:paraId="3874859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F53BAA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48AA4FD8">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8C5FF6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碧荷湾</w:t>
            </w:r>
          </w:p>
        </w:tc>
        <w:tc>
          <w:tcPr>
            <w:tcW w:w="625" w:type="pct"/>
            <w:vAlign w:val="center"/>
          </w:tcPr>
          <w:p w14:paraId="6EE364B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49B7B9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1.12E-01</w:t>
            </w:r>
          </w:p>
        </w:tc>
        <w:tc>
          <w:tcPr>
            <w:tcW w:w="625" w:type="pct"/>
            <w:noWrap/>
            <w:vAlign w:val="center"/>
          </w:tcPr>
          <w:p w14:paraId="7BE182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155A89F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4D6B45F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92.15</w:t>
            </w:r>
          </w:p>
        </w:tc>
        <w:tc>
          <w:tcPr>
            <w:tcW w:w="625" w:type="pct"/>
            <w:noWrap/>
            <w:vAlign w:val="center"/>
          </w:tcPr>
          <w:p w14:paraId="2767AC8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B7FF21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A2C3DD5">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E4CF1D0">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8E5A5D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D16C9B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2.64E-02</w:t>
            </w:r>
          </w:p>
        </w:tc>
        <w:tc>
          <w:tcPr>
            <w:tcW w:w="625" w:type="pct"/>
            <w:noWrap/>
            <w:vAlign w:val="center"/>
          </w:tcPr>
          <w:p w14:paraId="2E466C2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5EB087E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355ACAC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w:t>
            </w:r>
          </w:p>
        </w:tc>
        <w:tc>
          <w:tcPr>
            <w:tcW w:w="625" w:type="pct"/>
            <w:noWrap/>
            <w:vAlign w:val="center"/>
          </w:tcPr>
          <w:p w14:paraId="772181D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AF068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56786C66">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4E3566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胥浦中学</w:t>
            </w:r>
          </w:p>
        </w:tc>
        <w:tc>
          <w:tcPr>
            <w:tcW w:w="625" w:type="pct"/>
            <w:vAlign w:val="center"/>
          </w:tcPr>
          <w:p w14:paraId="0077777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022F620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8.37E-02</w:t>
            </w:r>
          </w:p>
        </w:tc>
        <w:tc>
          <w:tcPr>
            <w:tcW w:w="625" w:type="pct"/>
            <w:noWrap/>
            <w:vAlign w:val="center"/>
          </w:tcPr>
          <w:p w14:paraId="6ED0972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5343E5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6EC697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92.11</w:t>
            </w:r>
          </w:p>
        </w:tc>
        <w:tc>
          <w:tcPr>
            <w:tcW w:w="625" w:type="pct"/>
            <w:noWrap/>
            <w:vAlign w:val="center"/>
          </w:tcPr>
          <w:p w14:paraId="53BBE0E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FD28F3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A9B6839">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6FA4F77">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BC74C5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7C883B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3.12E-02</w:t>
            </w:r>
          </w:p>
        </w:tc>
        <w:tc>
          <w:tcPr>
            <w:tcW w:w="625" w:type="pct"/>
            <w:noWrap/>
            <w:vAlign w:val="center"/>
          </w:tcPr>
          <w:p w14:paraId="1271E2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36135B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1F9CA4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87.91</w:t>
            </w:r>
          </w:p>
        </w:tc>
        <w:tc>
          <w:tcPr>
            <w:tcW w:w="625" w:type="pct"/>
            <w:noWrap/>
            <w:vAlign w:val="center"/>
          </w:tcPr>
          <w:p w14:paraId="575B2CC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42AE77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BCCE32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6E34505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w:t>
            </w:r>
          </w:p>
        </w:tc>
        <w:tc>
          <w:tcPr>
            <w:tcW w:w="625" w:type="pct"/>
            <w:vAlign w:val="center"/>
          </w:tcPr>
          <w:p w14:paraId="67FC459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5406C6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1.17E-01</w:t>
            </w:r>
          </w:p>
        </w:tc>
        <w:tc>
          <w:tcPr>
            <w:tcW w:w="625" w:type="pct"/>
            <w:noWrap/>
            <w:vAlign w:val="center"/>
          </w:tcPr>
          <w:p w14:paraId="22F797F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0F8CEFE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2CDCA50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92.16</w:t>
            </w:r>
          </w:p>
        </w:tc>
        <w:tc>
          <w:tcPr>
            <w:tcW w:w="625" w:type="pct"/>
            <w:noWrap/>
            <w:vAlign w:val="center"/>
          </w:tcPr>
          <w:p w14:paraId="27B48A5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E692D9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CFDC5B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7E9724B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76890DF">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18A6F6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2.63E-02</w:t>
            </w:r>
          </w:p>
        </w:tc>
        <w:tc>
          <w:tcPr>
            <w:tcW w:w="625" w:type="pct"/>
            <w:noWrap/>
            <w:vAlign w:val="center"/>
          </w:tcPr>
          <w:p w14:paraId="46E001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1AA78CB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28CDCE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w:t>
            </w:r>
          </w:p>
        </w:tc>
        <w:tc>
          <w:tcPr>
            <w:tcW w:w="625" w:type="pct"/>
            <w:noWrap/>
            <w:vAlign w:val="center"/>
          </w:tcPr>
          <w:p w14:paraId="7A76E62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CEF38A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407647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0AA5AB7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沿河四村</w:t>
            </w:r>
          </w:p>
        </w:tc>
        <w:tc>
          <w:tcPr>
            <w:tcW w:w="625" w:type="pct"/>
            <w:vAlign w:val="center"/>
          </w:tcPr>
          <w:p w14:paraId="10B0526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5755B5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8.97E-02</w:t>
            </w:r>
          </w:p>
        </w:tc>
        <w:tc>
          <w:tcPr>
            <w:tcW w:w="625" w:type="pct"/>
            <w:noWrap/>
            <w:vAlign w:val="center"/>
          </w:tcPr>
          <w:p w14:paraId="0E2D1DE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73E1980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30927F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92.12</w:t>
            </w:r>
          </w:p>
        </w:tc>
        <w:tc>
          <w:tcPr>
            <w:tcW w:w="625" w:type="pct"/>
            <w:noWrap/>
            <w:vAlign w:val="center"/>
          </w:tcPr>
          <w:p w14:paraId="7F20808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371150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05CF2F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28E21CEA">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57C0A6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2A829F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2.13E-02</w:t>
            </w:r>
          </w:p>
        </w:tc>
        <w:tc>
          <w:tcPr>
            <w:tcW w:w="625" w:type="pct"/>
            <w:noWrap/>
            <w:vAlign w:val="center"/>
          </w:tcPr>
          <w:p w14:paraId="085F086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40D2342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5B28B49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87.88</w:t>
            </w:r>
          </w:p>
        </w:tc>
        <w:tc>
          <w:tcPr>
            <w:tcW w:w="625" w:type="pct"/>
            <w:noWrap/>
            <w:vAlign w:val="center"/>
          </w:tcPr>
          <w:p w14:paraId="43A531B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E25A3B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4411F7D">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2161C5B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东山村</w:t>
            </w:r>
          </w:p>
        </w:tc>
        <w:tc>
          <w:tcPr>
            <w:tcW w:w="625" w:type="pct"/>
            <w:vAlign w:val="center"/>
          </w:tcPr>
          <w:p w14:paraId="3EEBE0D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7A1E6C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5.25E-02</w:t>
            </w:r>
          </w:p>
        </w:tc>
        <w:tc>
          <w:tcPr>
            <w:tcW w:w="625" w:type="pct"/>
            <w:noWrap/>
            <w:vAlign w:val="center"/>
          </w:tcPr>
          <w:p w14:paraId="7C2712C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0207CE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00987A5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92.07</w:t>
            </w:r>
          </w:p>
        </w:tc>
        <w:tc>
          <w:tcPr>
            <w:tcW w:w="625" w:type="pct"/>
            <w:noWrap/>
            <w:vAlign w:val="center"/>
          </w:tcPr>
          <w:p w14:paraId="74990A1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14CBC6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5077315">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9D6DC4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2CD35C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1595170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1.53E-02</w:t>
            </w:r>
          </w:p>
        </w:tc>
        <w:tc>
          <w:tcPr>
            <w:tcW w:w="625" w:type="pct"/>
            <w:noWrap/>
            <w:vAlign w:val="center"/>
          </w:tcPr>
          <w:p w14:paraId="13A0DA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1CF426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5D7406E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87.86</w:t>
            </w:r>
          </w:p>
        </w:tc>
        <w:tc>
          <w:tcPr>
            <w:tcW w:w="625" w:type="pct"/>
            <w:noWrap/>
            <w:vAlign w:val="center"/>
          </w:tcPr>
          <w:p w14:paraId="4739D92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CF4C36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47E5AD30">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5131F37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南京师范大学第二附属初级中学</w:t>
            </w:r>
          </w:p>
        </w:tc>
        <w:tc>
          <w:tcPr>
            <w:tcW w:w="625" w:type="pct"/>
            <w:vAlign w:val="center"/>
          </w:tcPr>
          <w:p w14:paraId="0456CF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11582B6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9.85E-02</w:t>
            </w:r>
          </w:p>
        </w:tc>
        <w:tc>
          <w:tcPr>
            <w:tcW w:w="625" w:type="pct"/>
            <w:noWrap/>
            <w:vAlign w:val="center"/>
          </w:tcPr>
          <w:p w14:paraId="7E86C22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12D3059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44897CE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92.13</w:t>
            </w:r>
          </w:p>
        </w:tc>
        <w:tc>
          <w:tcPr>
            <w:tcW w:w="625" w:type="pct"/>
            <w:noWrap/>
            <w:vAlign w:val="center"/>
          </w:tcPr>
          <w:p w14:paraId="6989224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454DF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4F91671">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2DEC697">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7756B0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E9762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1.92E-02</w:t>
            </w:r>
          </w:p>
        </w:tc>
        <w:tc>
          <w:tcPr>
            <w:tcW w:w="625" w:type="pct"/>
            <w:noWrap/>
            <w:vAlign w:val="center"/>
          </w:tcPr>
          <w:p w14:paraId="40A3FD5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6E39ED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3F51C43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87.87</w:t>
            </w:r>
          </w:p>
        </w:tc>
        <w:tc>
          <w:tcPr>
            <w:tcW w:w="625" w:type="pct"/>
            <w:noWrap/>
            <w:vAlign w:val="center"/>
          </w:tcPr>
          <w:p w14:paraId="3EE16DF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56BF38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2CDBCE7">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9D4A32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浦东村</w:t>
            </w:r>
          </w:p>
        </w:tc>
        <w:tc>
          <w:tcPr>
            <w:tcW w:w="625" w:type="pct"/>
            <w:vAlign w:val="center"/>
          </w:tcPr>
          <w:p w14:paraId="7D84536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58808BC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9.97E-02</w:t>
            </w:r>
          </w:p>
        </w:tc>
        <w:tc>
          <w:tcPr>
            <w:tcW w:w="625" w:type="pct"/>
            <w:noWrap/>
            <w:vAlign w:val="center"/>
          </w:tcPr>
          <w:p w14:paraId="567E565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47C2F84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1DBCCB1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92.13</w:t>
            </w:r>
          </w:p>
        </w:tc>
        <w:tc>
          <w:tcPr>
            <w:tcW w:w="625" w:type="pct"/>
            <w:noWrap/>
            <w:vAlign w:val="center"/>
          </w:tcPr>
          <w:p w14:paraId="6EC7E36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F27F01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9699D44">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03C307C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C0E417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79F2932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2.19E-02</w:t>
            </w:r>
          </w:p>
        </w:tc>
        <w:tc>
          <w:tcPr>
            <w:tcW w:w="625" w:type="pct"/>
            <w:noWrap/>
            <w:vAlign w:val="center"/>
          </w:tcPr>
          <w:p w14:paraId="6A05057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5DB01B5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4814F83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87.88</w:t>
            </w:r>
          </w:p>
        </w:tc>
        <w:tc>
          <w:tcPr>
            <w:tcW w:w="625" w:type="pct"/>
            <w:noWrap/>
            <w:vAlign w:val="center"/>
          </w:tcPr>
          <w:p w14:paraId="6784727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8383A4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1A323FF4">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4CC43D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江苏华瑞技工学校</w:t>
            </w:r>
          </w:p>
        </w:tc>
        <w:tc>
          <w:tcPr>
            <w:tcW w:w="625" w:type="pct"/>
            <w:vAlign w:val="center"/>
          </w:tcPr>
          <w:p w14:paraId="7B526A0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3BAD5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1.58E-01</w:t>
            </w:r>
          </w:p>
        </w:tc>
        <w:tc>
          <w:tcPr>
            <w:tcW w:w="625" w:type="pct"/>
            <w:noWrap/>
            <w:vAlign w:val="center"/>
          </w:tcPr>
          <w:p w14:paraId="519F6CD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6C1F868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6.92E+01</w:t>
            </w:r>
          </w:p>
        </w:tc>
        <w:tc>
          <w:tcPr>
            <w:tcW w:w="625" w:type="pct"/>
            <w:noWrap/>
            <w:vAlign w:val="center"/>
          </w:tcPr>
          <w:p w14:paraId="10784CF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92.21</w:t>
            </w:r>
          </w:p>
        </w:tc>
        <w:tc>
          <w:tcPr>
            <w:tcW w:w="625" w:type="pct"/>
            <w:noWrap/>
            <w:vAlign w:val="center"/>
          </w:tcPr>
          <w:p w14:paraId="722CB56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54383A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020E4C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8F4789B">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5C3D0D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430801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3.11E-02</w:t>
            </w:r>
          </w:p>
        </w:tc>
        <w:tc>
          <w:tcPr>
            <w:tcW w:w="625" w:type="pct"/>
            <w:noWrap/>
            <w:vAlign w:val="center"/>
          </w:tcPr>
          <w:p w14:paraId="13AF732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4CE0CB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66F35E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87.91</w:t>
            </w:r>
          </w:p>
        </w:tc>
        <w:tc>
          <w:tcPr>
            <w:tcW w:w="625" w:type="pct"/>
            <w:noWrap/>
            <w:vAlign w:val="center"/>
          </w:tcPr>
          <w:p w14:paraId="217E4C5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D3A10F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0A1E02D9">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3C5FF14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怡华香缇丽舍</w:t>
            </w:r>
          </w:p>
        </w:tc>
        <w:tc>
          <w:tcPr>
            <w:tcW w:w="625" w:type="pct"/>
            <w:vAlign w:val="center"/>
          </w:tcPr>
          <w:p w14:paraId="47B754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5F2555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1.28E-01</w:t>
            </w:r>
          </w:p>
        </w:tc>
        <w:tc>
          <w:tcPr>
            <w:tcW w:w="625" w:type="pct"/>
            <w:noWrap/>
            <w:vAlign w:val="center"/>
          </w:tcPr>
          <w:p w14:paraId="364B4C4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01BB230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033BA3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92.17</w:t>
            </w:r>
          </w:p>
        </w:tc>
        <w:tc>
          <w:tcPr>
            <w:tcW w:w="625" w:type="pct"/>
            <w:noWrap/>
            <w:vAlign w:val="center"/>
          </w:tcPr>
          <w:p w14:paraId="21FA5FC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7F6D84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7A9893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1E026A70">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DBA018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43D9BD1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2.71E-02</w:t>
            </w:r>
          </w:p>
        </w:tc>
        <w:tc>
          <w:tcPr>
            <w:tcW w:w="625" w:type="pct"/>
            <w:noWrap/>
            <w:vAlign w:val="center"/>
          </w:tcPr>
          <w:p w14:paraId="1338BAE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02681B8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6EF5909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w:t>
            </w:r>
          </w:p>
        </w:tc>
        <w:tc>
          <w:tcPr>
            <w:tcW w:w="625" w:type="pct"/>
            <w:noWrap/>
            <w:vAlign w:val="center"/>
          </w:tcPr>
          <w:p w14:paraId="5DB8DCA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953CB6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73D4DAA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7D66E2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南京师大第二附属高中</w:t>
            </w:r>
          </w:p>
        </w:tc>
        <w:tc>
          <w:tcPr>
            <w:tcW w:w="625" w:type="pct"/>
            <w:vAlign w:val="center"/>
          </w:tcPr>
          <w:p w14:paraId="084D7EE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00A337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1.04E-01</w:t>
            </w:r>
          </w:p>
        </w:tc>
        <w:tc>
          <w:tcPr>
            <w:tcW w:w="625" w:type="pct"/>
            <w:noWrap/>
            <w:vAlign w:val="center"/>
          </w:tcPr>
          <w:p w14:paraId="42663ED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6786992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31AF14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92.14</w:t>
            </w:r>
          </w:p>
        </w:tc>
        <w:tc>
          <w:tcPr>
            <w:tcW w:w="625" w:type="pct"/>
            <w:noWrap/>
            <w:vAlign w:val="center"/>
          </w:tcPr>
          <w:p w14:paraId="24B6868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E4CBE4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EAFDB07">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B7291DA">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552513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62021F3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2.92E-02</w:t>
            </w:r>
          </w:p>
        </w:tc>
        <w:tc>
          <w:tcPr>
            <w:tcW w:w="625" w:type="pct"/>
            <w:noWrap/>
            <w:vAlign w:val="center"/>
          </w:tcPr>
          <w:p w14:paraId="06746D5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3B92FC0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10DB10C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w:t>
            </w:r>
          </w:p>
        </w:tc>
        <w:tc>
          <w:tcPr>
            <w:tcW w:w="625" w:type="pct"/>
            <w:noWrap/>
            <w:vAlign w:val="center"/>
          </w:tcPr>
          <w:p w14:paraId="3F1E73C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EEDD1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12CCF50">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1F19ECE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仪征市人医西医院</w:t>
            </w:r>
          </w:p>
        </w:tc>
        <w:tc>
          <w:tcPr>
            <w:tcW w:w="625" w:type="pct"/>
            <w:vAlign w:val="center"/>
          </w:tcPr>
          <w:p w14:paraId="40A246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C7CCA8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7.74E-02</w:t>
            </w:r>
          </w:p>
        </w:tc>
        <w:tc>
          <w:tcPr>
            <w:tcW w:w="625" w:type="pct"/>
            <w:noWrap/>
            <w:vAlign w:val="center"/>
          </w:tcPr>
          <w:p w14:paraId="4A73A6A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51CCC17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37279F1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w:t>
            </w:r>
          </w:p>
        </w:tc>
        <w:tc>
          <w:tcPr>
            <w:tcW w:w="625" w:type="pct"/>
            <w:noWrap/>
            <w:vAlign w:val="center"/>
          </w:tcPr>
          <w:p w14:paraId="060E340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0864F3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BA582F2">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679D367C">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540123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560748F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3.09E-02</w:t>
            </w:r>
          </w:p>
        </w:tc>
        <w:tc>
          <w:tcPr>
            <w:tcW w:w="625" w:type="pct"/>
            <w:noWrap/>
            <w:vAlign w:val="center"/>
          </w:tcPr>
          <w:p w14:paraId="7086A05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77C2126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6B49E44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87.91</w:t>
            </w:r>
          </w:p>
        </w:tc>
        <w:tc>
          <w:tcPr>
            <w:tcW w:w="625" w:type="pct"/>
            <w:noWrap/>
            <w:vAlign w:val="center"/>
          </w:tcPr>
          <w:p w14:paraId="0CC8057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982E1A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6B99D887">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0814B47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小彭庄</w:t>
            </w:r>
          </w:p>
        </w:tc>
        <w:tc>
          <w:tcPr>
            <w:tcW w:w="625" w:type="pct"/>
            <w:vAlign w:val="center"/>
          </w:tcPr>
          <w:p w14:paraId="1D5B479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51D54A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6.81E-02</w:t>
            </w:r>
          </w:p>
        </w:tc>
        <w:tc>
          <w:tcPr>
            <w:tcW w:w="625" w:type="pct"/>
            <w:noWrap/>
            <w:vAlign w:val="center"/>
          </w:tcPr>
          <w:p w14:paraId="7E9660F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6A12C43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6CFF30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92.09</w:t>
            </w:r>
          </w:p>
        </w:tc>
        <w:tc>
          <w:tcPr>
            <w:tcW w:w="625" w:type="pct"/>
            <w:noWrap/>
            <w:vAlign w:val="center"/>
          </w:tcPr>
          <w:p w14:paraId="14E8FEC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4E506B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D17707A">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742C3A0">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75799A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26AE954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5.07E-02</w:t>
            </w:r>
          </w:p>
        </w:tc>
        <w:tc>
          <w:tcPr>
            <w:tcW w:w="625" w:type="pct"/>
            <w:noWrap/>
            <w:vAlign w:val="center"/>
          </w:tcPr>
          <w:p w14:paraId="12A1971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5C2D2B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4BEDED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87.96</w:t>
            </w:r>
          </w:p>
        </w:tc>
        <w:tc>
          <w:tcPr>
            <w:tcW w:w="625" w:type="pct"/>
            <w:noWrap/>
            <w:vAlign w:val="center"/>
          </w:tcPr>
          <w:p w14:paraId="01AE404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9C93FB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313E636F">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1796D7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迎江西村</w:t>
            </w:r>
          </w:p>
        </w:tc>
        <w:tc>
          <w:tcPr>
            <w:tcW w:w="625" w:type="pct"/>
            <w:vAlign w:val="center"/>
          </w:tcPr>
          <w:p w14:paraId="6A696DC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69A48B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5.83E-02</w:t>
            </w:r>
          </w:p>
        </w:tc>
        <w:tc>
          <w:tcPr>
            <w:tcW w:w="625" w:type="pct"/>
            <w:noWrap/>
            <w:vAlign w:val="center"/>
          </w:tcPr>
          <w:p w14:paraId="687B7C0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645149F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1D8E8E0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92.08</w:t>
            </w:r>
          </w:p>
        </w:tc>
        <w:tc>
          <w:tcPr>
            <w:tcW w:w="625" w:type="pct"/>
            <w:noWrap/>
            <w:vAlign w:val="center"/>
          </w:tcPr>
          <w:p w14:paraId="00EA5B9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CEA589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89D6934">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49D9D784">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52DC4E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07E6FB7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2.38E-02</w:t>
            </w:r>
          </w:p>
        </w:tc>
        <w:tc>
          <w:tcPr>
            <w:tcW w:w="625" w:type="pct"/>
            <w:noWrap/>
            <w:vAlign w:val="center"/>
          </w:tcPr>
          <w:p w14:paraId="4349537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6F1359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545BF94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87.89</w:t>
            </w:r>
          </w:p>
        </w:tc>
        <w:tc>
          <w:tcPr>
            <w:tcW w:w="625" w:type="pct"/>
            <w:noWrap/>
            <w:vAlign w:val="center"/>
          </w:tcPr>
          <w:p w14:paraId="67770AE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FE93B4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556ACA5">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092A0A7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南京师大第二附属高级中学</w:t>
            </w:r>
          </w:p>
        </w:tc>
        <w:tc>
          <w:tcPr>
            <w:tcW w:w="625" w:type="pct"/>
            <w:vAlign w:val="center"/>
          </w:tcPr>
          <w:p w14:paraId="2CE0268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2E323AA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8.21E-02</w:t>
            </w:r>
          </w:p>
        </w:tc>
        <w:tc>
          <w:tcPr>
            <w:tcW w:w="625" w:type="pct"/>
            <w:noWrap/>
            <w:vAlign w:val="center"/>
          </w:tcPr>
          <w:p w14:paraId="58018C1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6.90E+01</w:t>
            </w:r>
          </w:p>
        </w:tc>
        <w:tc>
          <w:tcPr>
            <w:tcW w:w="625" w:type="pct"/>
            <w:noWrap/>
            <w:vAlign w:val="center"/>
          </w:tcPr>
          <w:p w14:paraId="4E68EDC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6.91E+01</w:t>
            </w:r>
          </w:p>
        </w:tc>
        <w:tc>
          <w:tcPr>
            <w:tcW w:w="625" w:type="pct"/>
            <w:noWrap/>
            <w:vAlign w:val="center"/>
          </w:tcPr>
          <w:p w14:paraId="2A76E2C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92.11</w:t>
            </w:r>
          </w:p>
        </w:tc>
        <w:tc>
          <w:tcPr>
            <w:tcW w:w="625" w:type="pct"/>
            <w:noWrap/>
            <w:vAlign w:val="center"/>
          </w:tcPr>
          <w:p w14:paraId="2DE7C7D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B5580E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193B590">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AA91394">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360EC7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385B25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2.32E-02</w:t>
            </w:r>
          </w:p>
        </w:tc>
        <w:tc>
          <w:tcPr>
            <w:tcW w:w="625" w:type="pct"/>
            <w:noWrap/>
            <w:vAlign w:val="center"/>
          </w:tcPr>
          <w:p w14:paraId="1BC354B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2F96E6C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3.08E+01</w:t>
            </w:r>
          </w:p>
        </w:tc>
        <w:tc>
          <w:tcPr>
            <w:tcW w:w="625" w:type="pct"/>
            <w:noWrap/>
            <w:vAlign w:val="center"/>
          </w:tcPr>
          <w:p w14:paraId="4B1F128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87.89</w:t>
            </w:r>
          </w:p>
        </w:tc>
        <w:tc>
          <w:tcPr>
            <w:tcW w:w="625" w:type="pct"/>
            <w:noWrap/>
            <w:vAlign w:val="center"/>
          </w:tcPr>
          <w:p w14:paraId="02171A3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4DDA30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40" w:hRule="atLeast"/>
        </w:trPr>
        <w:tc>
          <w:tcPr>
            <w:tcW w:w="625" w:type="pct"/>
            <w:vMerge w:val="continue"/>
            <w:vAlign w:val="center"/>
          </w:tcPr>
          <w:p w14:paraId="2A3EFE5B">
            <w:pPr>
              <w:widowControl/>
              <w:adjustRightInd/>
              <w:snapToGrid/>
              <w:spacing w:line="240" w:lineRule="auto"/>
              <w:ind w:firstLine="0" w:firstLineChars="0"/>
              <w:jc w:val="left"/>
              <w:rPr>
                <w:rFonts w:cs="Times New Roman"/>
                <w:color w:val="000000"/>
                <w:kern w:val="0"/>
                <w:sz w:val="21"/>
                <w:szCs w:val="21"/>
              </w:rPr>
            </w:pPr>
          </w:p>
        </w:tc>
        <w:tc>
          <w:tcPr>
            <w:tcW w:w="625" w:type="pct"/>
            <w:vMerge w:val="restart"/>
            <w:vAlign w:val="center"/>
          </w:tcPr>
          <w:p w14:paraId="4DB0AAC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区域最大落地浓度</w:t>
            </w:r>
          </w:p>
        </w:tc>
        <w:tc>
          <w:tcPr>
            <w:tcW w:w="625" w:type="pct"/>
            <w:vAlign w:val="center"/>
          </w:tcPr>
          <w:p w14:paraId="0D942CD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95%</w:t>
            </w:r>
            <w:r>
              <w:rPr>
                <w:rFonts w:ascii="宋体" w:hAnsi="宋体" w:cs="Times New Roman"/>
                <w:color w:val="000000"/>
                <w:kern w:val="0"/>
                <w:sz w:val="21"/>
                <w:szCs w:val="21"/>
              </w:rPr>
              <w:t>保证率日平均</w:t>
            </w:r>
          </w:p>
        </w:tc>
        <w:tc>
          <w:tcPr>
            <w:tcW w:w="625" w:type="pct"/>
            <w:noWrap/>
            <w:vAlign w:val="center"/>
          </w:tcPr>
          <w:p w14:paraId="088A30A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4.10E+00</w:t>
            </w:r>
          </w:p>
        </w:tc>
        <w:tc>
          <w:tcPr>
            <w:tcW w:w="625" w:type="pct"/>
            <w:noWrap/>
            <w:vAlign w:val="center"/>
          </w:tcPr>
          <w:p w14:paraId="3879D8C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6.80E+01</w:t>
            </w:r>
          </w:p>
        </w:tc>
        <w:tc>
          <w:tcPr>
            <w:tcW w:w="625" w:type="pct"/>
            <w:noWrap/>
            <w:vAlign w:val="center"/>
          </w:tcPr>
          <w:p w14:paraId="357F11A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7.21E+01</w:t>
            </w:r>
          </w:p>
        </w:tc>
        <w:tc>
          <w:tcPr>
            <w:tcW w:w="625" w:type="pct"/>
            <w:noWrap/>
            <w:vAlign w:val="center"/>
          </w:tcPr>
          <w:p w14:paraId="66D5240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96.13</w:t>
            </w:r>
          </w:p>
        </w:tc>
        <w:tc>
          <w:tcPr>
            <w:tcW w:w="625" w:type="pct"/>
            <w:noWrap/>
            <w:vAlign w:val="center"/>
          </w:tcPr>
          <w:p w14:paraId="19D53EF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C59098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5C45C2B">
            <w:pPr>
              <w:widowControl/>
              <w:adjustRightInd/>
              <w:snapToGrid/>
              <w:spacing w:line="240" w:lineRule="auto"/>
              <w:ind w:firstLine="0" w:firstLineChars="0"/>
              <w:jc w:val="left"/>
              <w:rPr>
                <w:rFonts w:cs="Times New Roman"/>
                <w:color w:val="000000"/>
                <w:kern w:val="0"/>
                <w:sz w:val="21"/>
                <w:szCs w:val="21"/>
              </w:rPr>
            </w:pPr>
          </w:p>
        </w:tc>
        <w:tc>
          <w:tcPr>
            <w:tcW w:w="625" w:type="pct"/>
            <w:vMerge w:val="continue"/>
            <w:vAlign w:val="center"/>
          </w:tcPr>
          <w:p w14:paraId="3910DDE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71D993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年平均</w:t>
            </w:r>
          </w:p>
        </w:tc>
        <w:tc>
          <w:tcPr>
            <w:tcW w:w="625" w:type="pct"/>
            <w:noWrap/>
            <w:vAlign w:val="center"/>
          </w:tcPr>
          <w:p w14:paraId="258AE86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2.38E+00</w:t>
            </w:r>
          </w:p>
        </w:tc>
        <w:tc>
          <w:tcPr>
            <w:tcW w:w="625" w:type="pct"/>
            <w:noWrap/>
            <w:vAlign w:val="center"/>
          </w:tcPr>
          <w:p w14:paraId="5D03B8E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3.07E+01</w:t>
            </w:r>
          </w:p>
        </w:tc>
        <w:tc>
          <w:tcPr>
            <w:tcW w:w="625" w:type="pct"/>
            <w:noWrap/>
            <w:vAlign w:val="center"/>
          </w:tcPr>
          <w:p w14:paraId="72DA24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3.31E+01</w:t>
            </w:r>
          </w:p>
        </w:tc>
        <w:tc>
          <w:tcPr>
            <w:tcW w:w="625" w:type="pct"/>
            <w:noWrap/>
            <w:vAlign w:val="center"/>
          </w:tcPr>
          <w:p w14:paraId="35B0884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94.63</w:t>
            </w:r>
          </w:p>
        </w:tc>
        <w:tc>
          <w:tcPr>
            <w:tcW w:w="625" w:type="pct"/>
            <w:noWrap/>
            <w:vAlign w:val="center"/>
          </w:tcPr>
          <w:p w14:paraId="5067E21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E4791B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restart"/>
            <w:vAlign w:val="center"/>
          </w:tcPr>
          <w:p w14:paraId="3ECE9DD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非甲烷总烃</w:t>
            </w:r>
          </w:p>
        </w:tc>
        <w:tc>
          <w:tcPr>
            <w:tcW w:w="625" w:type="pct"/>
            <w:vAlign w:val="center"/>
          </w:tcPr>
          <w:p w14:paraId="1789096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车庄</w:t>
            </w:r>
          </w:p>
        </w:tc>
        <w:tc>
          <w:tcPr>
            <w:tcW w:w="625" w:type="pct"/>
            <w:vAlign w:val="center"/>
          </w:tcPr>
          <w:p w14:paraId="7F39BFC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657E301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1.51E+01</w:t>
            </w:r>
          </w:p>
        </w:tc>
        <w:tc>
          <w:tcPr>
            <w:tcW w:w="625" w:type="pct"/>
            <w:noWrap/>
            <w:vAlign w:val="center"/>
          </w:tcPr>
          <w:p w14:paraId="3506FE2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6851E3C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7.35E+02</w:t>
            </w:r>
          </w:p>
        </w:tc>
        <w:tc>
          <w:tcPr>
            <w:tcW w:w="625" w:type="pct"/>
            <w:noWrap/>
            <w:vAlign w:val="center"/>
          </w:tcPr>
          <w:p w14:paraId="289D3F6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36.75</w:t>
            </w:r>
          </w:p>
        </w:tc>
        <w:tc>
          <w:tcPr>
            <w:tcW w:w="625" w:type="pct"/>
            <w:noWrap/>
            <w:vAlign w:val="center"/>
          </w:tcPr>
          <w:p w14:paraId="3396765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E65936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AAF1C90">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AE7816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佐安庄</w:t>
            </w:r>
          </w:p>
        </w:tc>
        <w:tc>
          <w:tcPr>
            <w:tcW w:w="625" w:type="pct"/>
            <w:vAlign w:val="center"/>
          </w:tcPr>
          <w:p w14:paraId="1E5D068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71CFE09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1.33E+01</w:t>
            </w:r>
          </w:p>
        </w:tc>
        <w:tc>
          <w:tcPr>
            <w:tcW w:w="625" w:type="pct"/>
            <w:noWrap/>
            <w:vAlign w:val="center"/>
          </w:tcPr>
          <w:p w14:paraId="4EE7537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1B7939E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7.33E+02</w:t>
            </w:r>
          </w:p>
        </w:tc>
        <w:tc>
          <w:tcPr>
            <w:tcW w:w="625" w:type="pct"/>
            <w:noWrap/>
            <w:vAlign w:val="center"/>
          </w:tcPr>
          <w:p w14:paraId="14AFCFB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36.67</w:t>
            </w:r>
          </w:p>
        </w:tc>
        <w:tc>
          <w:tcPr>
            <w:tcW w:w="625" w:type="pct"/>
            <w:noWrap/>
            <w:vAlign w:val="center"/>
          </w:tcPr>
          <w:p w14:paraId="37C0E6D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E3E85D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9D41469">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81FB2B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曹巷</w:t>
            </w:r>
          </w:p>
        </w:tc>
        <w:tc>
          <w:tcPr>
            <w:tcW w:w="625" w:type="pct"/>
            <w:vAlign w:val="center"/>
          </w:tcPr>
          <w:p w14:paraId="73182DF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01A901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1.87E+01</w:t>
            </w:r>
          </w:p>
        </w:tc>
        <w:tc>
          <w:tcPr>
            <w:tcW w:w="625" w:type="pct"/>
            <w:noWrap/>
            <w:vAlign w:val="center"/>
          </w:tcPr>
          <w:p w14:paraId="4B9EF31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2BE087B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7.39E+02</w:t>
            </w:r>
          </w:p>
        </w:tc>
        <w:tc>
          <w:tcPr>
            <w:tcW w:w="625" w:type="pct"/>
            <w:noWrap/>
            <w:vAlign w:val="center"/>
          </w:tcPr>
          <w:p w14:paraId="5FC3F61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36.94</w:t>
            </w:r>
          </w:p>
        </w:tc>
        <w:tc>
          <w:tcPr>
            <w:tcW w:w="625" w:type="pct"/>
            <w:noWrap/>
            <w:vAlign w:val="center"/>
          </w:tcPr>
          <w:p w14:paraId="7BC48C1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E56D9C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FA0D015">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75BAD1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后徐庄</w:t>
            </w:r>
          </w:p>
        </w:tc>
        <w:tc>
          <w:tcPr>
            <w:tcW w:w="625" w:type="pct"/>
            <w:vAlign w:val="center"/>
          </w:tcPr>
          <w:p w14:paraId="730B2D5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0ED6ECA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1.89E+01</w:t>
            </w:r>
          </w:p>
        </w:tc>
        <w:tc>
          <w:tcPr>
            <w:tcW w:w="625" w:type="pct"/>
            <w:noWrap/>
            <w:vAlign w:val="center"/>
          </w:tcPr>
          <w:p w14:paraId="66415CF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7498669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7.39E+02</w:t>
            </w:r>
          </w:p>
        </w:tc>
        <w:tc>
          <w:tcPr>
            <w:tcW w:w="625" w:type="pct"/>
            <w:noWrap/>
            <w:vAlign w:val="center"/>
          </w:tcPr>
          <w:p w14:paraId="15A3A5A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36.95</w:t>
            </w:r>
          </w:p>
        </w:tc>
        <w:tc>
          <w:tcPr>
            <w:tcW w:w="625" w:type="pct"/>
            <w:noWrap/>
            <w:vAlign w:val="center"/>
          </w:tcPr>
          <w:p w14:paraId="42172E4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65E0CC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4EE1A9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D7EBE2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瑞元新村</w:t>
            </w:r>
          </w:p>
        </w:tc>
        <w:tc>
          <w:tcPr>
            <w:tcW w:w="625" w:type="pct"/>
            <w:vAlign w:val="center"/>
          </w:tcPr>
          <w:p w14:paraId="72522AA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553AF0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2.07E+01</w:t>
            </w:r>
          </w:p>
        </w:tc>
        <w:tc>
          <w:tcPr>
            <w:tcW w:w="625" w:type="pct"/>
            <w:noWrap/>
            <w:vAlign w:val="center"/>
          </w:tcPr>
          <w:p w14:paraId="512A5D2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6144B9D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7.41E+02</w:t>
            </w:r>
          </w:p>
        </w:tc>
        <w:tc>
          <w:tcPr>
            <w:tcW w:w="625" w:type="pct"/>
            <w:noWrap/>
            <w:vAlign w:val="center"/>
          </w:tcPr>
          <w:p w14:paraId="249B80E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37.04</w:t>
            </w:r>
          </w:p>
        </w:tc>
        <w:tc>
          <w:tcPr>
            <w:tcW w:w="625" w:type="pct"/>
            <w:noWrap/>
            <w:vAlign w:val="center"/>
          </w:tcPr>
          <w:p w14:paraId="7CACA5B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3AD3F7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25" w:hRule="atLeast"/>
        </w:trPr>
        <w:tc>
          <w:tcPr>
            <w:tcW w:w="625" w:type="pct"/>
            <w:vMerge w:val="continue"/>
            <w:vAlign w:val="center"/>
          </w:tcPr>
          <w:p w14:paraId="611C5FFE">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89B743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胥浦中心小学</w:t>
            </w:r>
          </w:p>
        </w:tc>
        <w:tc>
          <w:tcPr>
            <w:tcW w:w="625" w:type="pct"/>
            <w:vAlign w:val="center"/>
          </w:tcPr>
          <w:p w14:paraId="1EC6D6E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4D2FED4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1.76E+01</w:t>
            </w:r>
          </w:p>
        </w:tc>
        <w:tc>
          <w:tcPr>
            <w:tcW w:w="625" w:type="pct"/>
            <w:noWrap/>
            <w:vAlign w:val="center"/>
          </w:tcPr>
          <w:p w14:paraId="42ADC8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1FEEFA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7.38E+02</w:t>
            </w:r>
          </w:p>
        </w:tc>
        <w:tc>
          <w:tcPr>
            <w:tcW w:w="625" w:type="pct"/>
            <w:noWrap/>
            <w:vAlign w:val="center"/>
          </w:tcPr>
          <w:p w14:paraId="2E0A18F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36.88</w:t>
            </w:r>
          </w:p>
        </w:tc>
        <w:tc>
          <w:tcPr>
            <w:tcW w:w="625" w:type="pct"/>
            <w:noWrap/>
            <w:vAlign w:val="center"/>
          </w:tcPr>
          <w:p w14:paraId="546C8EC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ADC000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0869227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45BB50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胥浦家园</w:t>
            </w:r>
          </w:p>
        </w:tc>
        <w:tc>
          <w:tcPr>
            <w:tcW w:w="625" w:type="pct"/>
            <w:vAlign w:val="center"/>
          </w:tcPr>
          <w:p w14:paraId="0D3B9A5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429BDCA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1.53E+01</w:t>
            </w:r>
          </w:p>
        </w:tc>
        <w:tc>
          <w:tcPr>
            <w:tcW w:w="625" w:type="pct"/>
            <w:noWrap/>
            <w:vAlign w:val="center"/>
          </w:tcPr>
          <w:p w14:paraId="706DF57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456E086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7.35E+02</w:t>
            </w:r>
          </w:p>
        </w:tc>
        <w:tc>
          <w:tcPr>
            <w:tcW w:w="625" w:type="pct"/>
            <w:noWrap/>
            <w:vAlign w:val="center"/>
          </w:tcPr>
          <w:p w14:paraId="294455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36.77</w:t>
            </w:r>
          </w:p>
        </w:tc>
        <w:tc>
          <w:tcPr>
            <w:tcW w:w="625" w:type="pct"/>
            <w:noWrap/>
            <w:vAlign w:val="center"/>
          </w:tcPr>
          <w:p w14:paraId="3D993D9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8AA5BA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4FACFC9">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5021C6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高桥</w:t>
            </w:r>
          </w:p>
        </w:tc>
        <w:tc>
          <w:tcPr>
            <w:tcW w:w="625" w:type="pct"/>
            <w:vAlign w:val="center"/>
          </w:tcPr>
          <w:p w14:paraId="7D09433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6765332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1.16E+01</w:t>
            </w:r>
          </w:p>
        </w:tc>
        <w:tc>
          <w:tcPr>
            <w:tcW w:w="625" w:type="pct"/>
            <w:noWrap/>
            <w:vAlign w:val="center"/>
          </w:tcPr>
          <w:p w14:paraId="30676D3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0AD5332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7.32E+02</w:t>
            </w:r>
          </w:p>
        </w:tc>
        <w:tc>
          <w:tcPr>
            <w:tcW w:w="625" w:type="pct"/>
            <w:noWrap/>
            <w:vAlign w:val="center"/>
          </w:tcPr>
          <w:p w14:paraId="3018B2D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36.58</w:t>
            </w:r>
          </w:p>
        </w:tc>
        <w:tc>
          <w:tcPr>
            <w:tcW w:w="625" w:type="pct"/>
            <w:noWrap/>
            <w:vAlign w:val="center"/>
          </w:tcPr>
          <w:p w14:paraId="3E91C11D">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87C2E1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A8B5257">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DE2957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张营</w:t>
            </w:r>
          </w:p>
        </w:tc>
        <w:tc>
          <w:tcPr>
            <w:tcW w:w="625" w:type="pct"/>
            <w:vAlign w:val="center"/>
          </w:tcPr>
          <w:p w14:paraId="488CE97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60E5885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1.34E+01</w:t>
            </w:r>
          </w:p>
        </w:tc>
        <w:tc>
          <w:tcPr>
            <w:tcW w:w="625" w:type="pct"/>
            <w:noWrap/>
            <w:vAlign w:val="center"/>
          </w:tcPr>
          <w:p w14:paraId="60AD6DF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785F90B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7.33E+02</w:t>
            </w:r>
          </w:p>
        </w:tc>
        <w:tc>
          <w:tcPr>
            <w:tcW w:w="625" w:type="pct"/>
            <w:noWrap/>
            <w:vAlign w:val="center"/>
          </w:tcPr>
          <w:p w14:paraId="053E9D7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36.67</w:t>
            </w:r>
          </w:p>
        </w:tc>
        <w:tc>
          <w:tcPr>
            <w:tcW w:w="625" w:type="pct"/>
            <w:noWrap/>
            <w:vAlign w:val="center"/>
          </w:tcPr>
          <w:p w14:paraId="4E2C671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9870EB7">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F019D9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C07BD9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钱家大庄</w:t>
            </w:r>
          </w:p>
        </w:tc>
        <w:tc>
          <w:tcPr>
            <w:tcW w:w="625" w:type="pct"/>
            <w:vAlign w:val="center"/>
          </w:tcPr>
          <w:p w14:paraId="4002115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2A611B1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1.82E+01</w:t>
            </w:r>
          </w:p>
        </w:tc>
        <w:tc>
          <w:tcPr>
            <w:tcW w:w="625" w:type="pct"/>
            <w:noWrap/>
            <w:vAlign w:val="center"/>
          </w:tcPr>
          <w:p w14:paraId="6A5A0AD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1B5DC1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7.38E+02</w:t>
            </w:r>
          </w:p>
        </w:tc>
        <w:tc>
          <w:tcPr>
            <w:tcW w:w="625" w:type="pct"/>
            <w:noWrap/>
            <w:vAlign w:val="center"/>
          </w:tcPr>
          <w:p w14:paraId="76CB9F7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36.91</w:t>
            </w:r>
          </w:p>
        </w:tc>
        <w:tc>
          <w:tcPr>
            <w:tcW w:w="625" w:type="pct"/>
            <w:noWrap/>
            <w:vAlign w:val="center"/>
          </w:tcPr>
          <w:p w14:paraId="7CB1BC0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C6ED209">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D4C68E8">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76171B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农哥村</w:t>
            </w:r>
          </w:p>
        </w:tc>
        <w:tc>
          <w:tcPr>
            <w:tcW w:w="625" w:type="pct"/>
            <w:vAlign w:val="center"/>
          </w:tcPr>
          <w:p w14:paraId="505510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6A75BB4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2.62E+01</w:t>
            </w:r>
          </w:p>
        </w:tc>
        <w:tc>
          <w:tcPr>
            <w:tcW w:w="625" w:type="pct"/>
            <w:noWrap/>
            <w:vAlign w:val="center"/>
          </w:tcPr>
          <w:p w14:paraId="419E01A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65B18D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7.46E+02</w:t>
            </w:r>
          </w:p>
        </w:tc>
        <w:tc>
          <w:tcPr>
            <w:tcW w:w="625" w:type="pct"/>
            <w:noWrap/>
            <w:vAlign w:val="center"/>
          </w:tcPr>
          <w:p w14:paraId="6782C6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37.31</w:t>
            </w:r>
          </w:p>
        </w:tc>
        <w:tc>
          <w:tcPr>
            <w:tcW w:w="625" w:type="pct"/>
            <w:noWrap/>
            <w:vAlign w:val="center"/>
          </w:tcPr>
          <w:p w14:paraId="1EFA893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2863CA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127C489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4F9678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沙洲村</w:t>
            </w:r>
          </w:p>
        </w:tc>
        <w:tc>
          <w:tcPr>
            <w:tcW w:w="625" w:type="pct"/>
            <w:vAlign w:val="center"/>
          </w:tcPr>
          <w:p w14:paraId="2F047E8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5A75EF0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1.49E+01</w:t>
            </w:r>
          </w:p>
        </w:tc>
        <w:tc>
          <w:tcPr>
            <w:tcW w:w="625" w:type="pct"/>
            <w:noWrap/>
            <w:vAlign w:val="center"/>
          </w:tcPr>
          <w:p w14:paraId="795EF8E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4B7F228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7.35E+02</w:t>
            </w:r>
          </w:p>
        </w:tc>
        <w:tc>
          <w:tcPr>
            <w:tcW w:w="625" w:type="pct"/>
            <w:noWrap/>
            <w:vAlign w:val="center"/>
          </w:tcPr>
          <w:p w14:paraId="675BD3C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36.74</w:t>
            </w:r>
          </w:p>
        </w:tc>
        <w:tc>
          <w:tcPr>
            <w:tcW w:w="625" w:type="pct"/>
            <w:noWrap/>
            <w:vAlign w:val="center"/>
          </w:tcPr>
          <w:p w14:paraId="48D8717A">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2B27945">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2D17249">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81A4D6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下周</w:t>
            </w:r>
          </w:p>
        </w:tc>
        <w:tc>
          <w:tcPr>
            <w:tcW w:w="625" w:type="pct"/>
            <w:vAlign w:val="center"/>
          </w:tcPr>
          <w:p w14:paraId="441793E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5791BC9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1.18E+01</w:t>
            </w:r>
          </w:p>
        </w:tc>
        <w:tc>
          <w:tcPr>
            <w:tcW w:w="625" w:type="pct"/>
            <w:noWrap/>
            <w:vAlign w:val="center"/>
          </w:tcPr>
          <w:p w14:paraId="0CFCC5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58230F0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7.32E+02</w:t>
            </w:r>
          </w:p>
        </w:tc>
        <w:tc>
          <w:tcPr>
            <w:tcW w:w="625" w:type="pct"/>
            <w:noWrap/>
            <w:vAlign w:val="center"/>
          </w:tcPr>
          <w:p w14:paraId="540548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36.59</w:t>
            </w:r>
          </w:p>
        </w:tc>
        <w:tc>
          <w:tcPr>
            <w:tcW w:w="625" w:type="pct"/>
            <w:noWrap/>
            <w:vAlign w:val="center"/>
          </w:tcPr>
          <w:p w14:paraId="69CB98D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CBCA44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3E322C2">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4BB94C6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钱家湾</w:t>
            </w:r>
          </w:p>
        </w:tc>
        <w:tc>
          <w:tcPr>
            <w:tcW w:w="625" w:type="pct"/>
            <w:vAlign w:val="center"/>
          </w:tcPr>
          <w:p w14:paraId="1EB438A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02ED109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1.14E+01</w:t>
            </w:r>
          </w:p>
        </w:tc>
        <w:tc>
          <w:tcPr>
            <w:tcW w:w="625" w:type="pct"/>
            <w:noWrap/>
            <w:vAlign w:val="center"/>
          </w:tcPr>
          <w:p w14:paraId="5BA3439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216572B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7.31E+02</w:t>
            </w:r>
          </w:p>
        </w:tc>
        <w:tc>
          <w:tcPr>
            <w:tcW w:w="625" w:type="pct"/>
            <w:noWrap/>
            <w:vAlign w:val="center"/>
          </w:tcPr>
          <w:p w14:paraId="4BEECC6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36.57</w:t>
            </w:r>
          </w:p>
        </w:tc>
        <w:tc>
          <w:tcPr>
            <w:tcW w:w="625" w:type="pct"/>
            <w:noWrap/>
            <w:vAlign w:val="center"/>
          </w:tcPr>
          <w:p w14:paraId="2324FAF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F2ED6D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4BF6393D">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FFEBB0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三八村</w:t>
            </w:r>
          </w:p>
        </w:tc>
        <w:tc>
          <w:tcPr>
            <w:tcW w:w="625" w:type="pct"/>
            <w:vAlign w:val="center"/>
          </w:tcPr>
          <w:p w14:paraId="2A596AD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43645A2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1.10E+01</w:t>
            </w:r>
          </w:p>
        </w:tc>
        <w:tc>
          <w:tcPr>
            <w:tcW w:w="625" w:type="pct"/>
            <w:noWrap/>
            <w:vAlign w:val="center"/>
          </w:tcPr>
          <w:p w14:paraId="7BE4404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7E83762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7.31E+02</w:t>
            </w:r>
          </w:p>
        </w:tc>
        <w:tc>
          <w:tcPr>
            <w:tcW w:w="625" w:type="pct"/>
            <w:noWrap/>
            <w:vAlign w:val="center"/>
          </w:tcPr>
          <w:p w14:paraId="1459A32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36.55</w:t>
            </w:r>
          </w:p>
        </w:tc>
        <w:tc>
          <w:tcPr>
            <w:tcW w:w="625" w:type="pct"/>
            <w:noWrap/>
            <w:vAlign w:val="center"/>
          </w:tcPr>
          <w:p w14:paraId="4DD4939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ECFD4B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2F46E16">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2630319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沿河村</w:t>
            </w:r>
          </w:p>
        </w:tc>
        <w:tc>
          <w:tcPr>
            <w:tcW w:w="625" w:type="pct"/>
            <w:vAlign w:val="center"/>
          </w:tcPr>
          <w:p w14:paraId="21EA26A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2ED87C4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1.20E+01</w:t>
            </w:r>
          </w:p>
        </w:tc>
        <w:tc>
          <w:tcPr>
            <w:tcW w:w="625" w:type="pct"/>
            <w:noWrap/>
            <w:vAlign w:val="center"/>
          </w:tcPr>
          <w:p w14:paraId="4224737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0B6E03C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7.32E+02</w:t>
            </w:r>
          </w:p>
        </w:tc>
        <w:tc>
          <w:tcPr>
            <w:tcW w:w="625" w:type="pct"/>
            <w:noWrap/>
            <w:vAlign w:val="center"/>
          </w:tcPr>
          <w:p w14:paraId="1694C77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36.6</w:t>
            </w:r>
          </w:p>
        </w:tc>
        <w:tc>
          <w:tcPr>
            <w:tcW w:w="625" w:type="pct"/>
            <w:noWrap/>
            <w:vAlign w:val="center"/>
          </w:tcPr>
          <w:p w14:paraId="64B3BFB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CC7D75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620FBAC">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A63EB5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碧荷湾</w:t>
            </w:r>
          </w:p>
        </w:tc>
        <w:tc>
          <w:tcPr>
            <w:tcW w:w="625" w:type="pct"/>
            <w:vAlign w:val="center"/>
          </w:tcPr>
          <w:p w14:paraId="064884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270E4F2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1.64E+01</w:t>
            </w:r>
          </w:p>
        </w:tc>
        <w:tc>
          <w:tcPr>
            <w:tcW w:w="625" w:type="pct"/>
            <w:noWrap/>
            <w:vAlign w:val="center"/>
          </w:tcPr>
          <w:p w14:paraId="6AFF4C0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5F159A7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7.36E+02</w:t>
            </w:r>
          </w:p>
        </w:tc>
        <w:tc>
          <w:tcPr>
            <w:tcW w:w="625" w:type="pct"/>
            <w:noWrap/>
            <w:vAlign w:val="center"/>
          </w:tcPr>
          <w:p w14:paraId="5AD397E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36.82</w:t>
            </w:r>
          </w:p>
        </w:tc>
        <w:tc>
          <w:tcPr>
            <w:tcW w:w="625" w:type="pct"/>
            <w:noWrap/>
            <w:vAlign w:val="center"/>
          </w:tcPr>
          <w:p w14:paraId="027850FE">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14EF1E62">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99D3837">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F82806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胥浦中学</w:t>
            </w:r>
          </w:p>
        </w:tc>
        <w:tc>
          <w:tcPr>
            <w:tcW w:w="625" w:type="pct"/>
            <w:vAlign w:val="center"/>
          </w:tcPr>
          <w:p w14:paraId="6C83E06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1A43CC9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1.92E+01</w:t>
            </w:r>
          </w:p>
        </w:tc>
        <w:tc>
          <w:tcPr>
            <w:tcW w:w="625" w:type="pct"/>
            <w:noWrap/>
            <w:vAlign w:val="center"/>
          </w:tcPr>
          <w:p w14:paraId="360CB7A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20EEC36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7.39E+02</w:t>
            </w:r>
          </w:p>
        </w:tc>
        <w:tc>
          <w:tcPr>
            <w:tcW w:w="625" w:type="pct"/>
            <w:noWrap/>
            <w:vAlign w:val="center"/>
          </w:tcPr>
          <w:p w14:paraId="02CC488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36.96</w:t>
            </w:r>
          </w:p>
        </w:tc>
        <w:tc>
          <w:tcPr>
            <w:tcW w:w="625" w:type="pct"/>
            <w:noWrap/>
            <w:vAlign w:val="center"/>
          </w:tcPr>
          <w:p w14:paraId="7207164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FB14F4E">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346D45A2">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F151BE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胥浦</w:t>
            </w:r>
          </w:p>
        </w:tc>
        <w:tc>
          <w:tcPr>
            <w:tcW w:w="625" w:type="pct"/>
            <w:vAlign w:val="center"/>
          </w:tcPr>
          <w:p w14:paraId="47DBAA9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512CDFA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1.65E+01</w:t>
            </w:r>
          </w:p>
        </w:tc>
        <w:tc>
          <w:tcPr>
            <w:tcW w:w="625" w:type="pct"/>
            <w:noWrap/>
            <w:vAlign w:val="center"/>
          </w:tcPr>
          <w:p w14:paraId="418D510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656B46D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7.37E+02</w:t>
            </w:r>
          </w:p>
        </w:tc>
        <w:tc>
          <w:tcPr>
            <w:tcW w:w="625" w:type="pct"/>
            <w:noWrap/>
            <w:vAlign w:val="center"/>
          </w:tcPr>
          <w:p w14:paraId="5F88E41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36.83</w:t>
            </w:r>
          </w:p>
        </w:tc>
        <w:tc>
          <w:tcPr>
            <w:tcW w:w="625" w:type="pct"/>
            <w:noWrap/>
            <w:vAlign w:val="center"/>
          </w:tcPr>
          <w:p w14:paraId="21A3459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051B5C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203C259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E7A41C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沿河四村</w:t>
            </w:r>
          </w:p>
        </w:tc>
        <w:tc>
          <w:tcPr>
            <w:tcW w:w="625" w:type="pct"/>
            <w:vAlign w:val="center"/>
          </w:tcPr>
          <w:p w14:paraId="733982A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0055E59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1.37E+01</w:t>
            </w:r>
          </w:p>
        </w:tc>
        <w:tc>
          <w:tcPr>
            <w:tcW w:w="625" w:type="pct"/>
            <w:noWrap/>
            <w:vAlign w:val="center"/>
          </w:tcPr>
          <w:p w14:paraId="7A565A4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5DD2300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7.34E+02</w:t>
            </w:r>
          </w:p>
        </w:tc>
        <w:tc>
          <w:tcPr>
            <w:tcW w:w="625" w:type="pct"/>
            <w:noWrap/>
            <w:vAlign w:val="center"/>
          </w:tcPr>
          <w:p w14:paraId="6388994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36.69</w:t>
            </w:r>
          </w:p>
        </w:tc>
        <w:tc>
          <w:tcPr>
            <w:tcW w:w="625" w:type="pct"/>
            <w:noWrap/>
            <w:vAlign w:val="center"/>
          </w:tcPr>
          <w:p w14:paraId="0A6C85B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5735465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59B7BBBB">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8A9DB5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东山村</w:t>
            </w:r>
          </w:p>
        </w:tc>
        <w:tc>
          <w:tcPr>
            <w:tcW w:w="625" w:type="pct"/>
            <w:vAlign w:val="center"/>
          </w:tcPr>
          <w:p w14:paraId="27514C4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74E7794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1.22E+01</w:t>
            </w:r>
          </w:p>
        </w:tc>
        <w:tc>
          <w:tcPr>
            <w:tcW w:w="625" w:type="pct"/>
            <w:noWrap/>
            <w:vAlign w:val="center"/>
          </w:tcPr>
          <w:p w14:paraId="6F24C24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703E193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7.32E+02</w:t>
            </w:r>
          </w:p>
        </w:tc>
        <w:tc>
          <w:tcPr>
            <w:tcW w:w="625" w:type="pct"/>
            <w:noWrap/>
            <w:vAlign w:val="center"/>
          </w:tcPr>
          <w:p w14:paraId="195999A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36.61</w:t>
            </w:r>
          </w:p>
        </w:tc>
        <w:tc>
          <w:tcPr>
            <w:tcW w:w="625" w:type="pct"/>
            <w:noWrap/>
            <w:vAlign w:val="center"/>
          </w:tcPr>
          <w:p w14:paraId="1D68C40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CFE2FA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1035" w:hRule="atLeast"/>
        </w:trPr>
        <w:tc>
          <w:tcPr>
            <w:tcW w:w="625" w:type="pct"/>
            <w:vMerge w:val="continue"/>
            <w:vAlign w:val="center"/>
          </w:tcPr>
          <w:p w14:paraId="31D9475C">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77936BA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南京师范大学第二附属初级中学</w:t>
            </w:r>
          </w:p>
        </w:tc>
        <w:tc>
          <w:tcPr>
            <w:tcW w:w="625" w:type="pct"/>
            <w:vAlign w:val="center"/>
          </w:tcPr>
          <w:p w14:paraId="6D95368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105A1C6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1.54E+01</w:t>
            </w:r>
          </w:p>
        </w:tc>
        <w:tc>
          <w:tcPr>
            <w:tcW w:w="625" w:type="pct"/>
            <w:noWrap/>
            <w:vAlign w:val="center"/>
          </w:tcPr>
          <w:p w14:paraId="6BFFA3C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493A203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7.35E+02</w:t>
            </w:r>
          </w:p>
        </w:tc>
        <w:tc>
          <w:tcPr>
            <w:tcW w:w="625" w:type="pct"/>
            <w:noWrap/>
            <w:vAlign w:val="center"/>
          </w:tcPr>
          <w:p w14:paraId="55F3D18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36.77</w:t>
            </w:r>
          </w:p>
        </w:tc>
        <w:tc>
          <w:tcPr>
            <w:tcW w:w="625" w:type="pct"/>
            <w:noWrap/>
            <w:vAlign w:val="center"/>
          </w:tcPr>
          <w:p w14:paraId="05BADEB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3118D3B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E76DD1A">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10D1A91">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浦东村</w:t>
            </w:r>
          </w:p>
        </w:tc>
        <w:tc>
          <w:tcPr>
            <w:tcW w:w="625" w:type="pct"/>
            <w:vAlign w:val="center"/>
          </w:tcPr>
          <w:p w14:paraId="4EC10AB6">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5EC4C062">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1.46E+01</w:t>
            </w:r>
          </w:p>
        </w:tc>
        <w:tc>
          <w:tcPr>
            <w:tcW w:w="625" w:type="pct"/>
            <w:noWrap/>
            <w:vAlign w:val="center"/>
          </w:tcPr>
          <w:p w14:paraId="3D15486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7487078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7.35E+02</w:t>
            </w:r>
          </w:p>
        </w:tc>
        <w:tc>
          <w:tcPr>
            <w:tcW w:w="625" w:type="pct"/>
            <w:noWrap/>
            <w:vAlign w:val="center"/>
          </w:tcPr>
          <w:p w14:paraId="7B38D92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36.73</w:t>
            </w:r>
          </w:p>
        </w:tc>
        <w:tc>
          <w:tcPr>
            <w:tcW w:w="625" w:type="pct"/>
            <w:noWrap/>
            <w:vAlign w:val="center"/>
          </w:tcPr>
          <w:p w14:paraId="4EEE900B">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693095F">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25" w:hRule="atLeast"/>
        </w:trPr>
        <w:tc>
          <w:tcPr>
            <w:tcW w:w="625" w:type="pct"/>
            <w:vMerge w:val="continue"/>
            <w:vAlign w:val="center"/>
          </w:tcPr>
          <w:p w14:paraId="207F8FB1">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8B83C36">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江苏华瑞技工学校</w:t>
            </w:r>
          </w:p>
        </w:tc>
        <w:tc>
          <w:tcPr>
            <w:tcW w:w="625" w:type="pct"/>
            <w:vAlign w:val="center"/>
          </w:tcPr>
          <w:p w14:paraId="2EEAC5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7FA0D59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2.00E+01</w:t>
            </w:r>
          </w:p>
        </w:tc>
        <w:tc>
          <w:tcPr>
            <w:tcW w:w="625" w:type="pct"/>
            <w:noWrap/>
            <w:vAlign w:val="center"/>
          </w:tcPr>
          <w:p w14:paraId="582F1D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22823C5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7.40E+02</w:t>
            </w:r>
          </w:p>
        </w:tc>
        <w:tc>
          <w:tcPr>
            <w:tcW w:w="625" w:type="pct"/>
            <w:noWrap/>
            <w:vAlign w:val="center"/>
          </w:tcPr>
          <w:p w14:paraId="795123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37</w:t>
            </w:r>
          </w:p>
        </w:tc>
        <w:tc>
          <w:tcPr>
            <w:tcW w:w="625" w:type="pct"/>
            <w:noWrap/>
            <w:vAlign w:val="center"/>
          </w:tcPr>
          <w:p w14:paraId="38D38B4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08A8F75D">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25" w:hRule="atLeast"/>
        </w:trPr>
        <w:tc>
          <w:tcPr>
            <w:tcW w:w="625" w:type="pct"/>
            <w:vMerge w:val="continue"/>
            <w:vAlign w:val="center"/>
          </w:tcPr>
          <w:p w14:paraId="71DB4E89">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560D37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怡华香缇丽舍</w:t>
            </w:r>
          </w:p>
        </w:tc>
        <w:tc>
          <w:tcPr>
            <w:tcW w:w="625" w:type="pct"/>
            <w:vAlign w:val="center"/>
          </w:tcPr>
          <w:p w14:paraId="6E9DFD4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3E0BA18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1.63E+01</w:t>
            </w:r>
          </w:p>
        </w:tc>
        <w:tc>
          <w:tcPr>
            <w:tcW w:w="625" w:type="pct"/>
            <w:noWrap/>
            <w:vAlign w:val="center"/>
          </w:tcPr>
          <w:p w14:paraId="5F41A7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74B4FE4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7.36E+02</w:t>
            </w:r>
          </w:p>
        </w:tc>
        <w:tc>
          <w:tcPr>
            <w:tcW w:w="625" w:type="pct"/>
            <w:noWrap/>
            <w:vAlign w:val="center"/>
          </w:tcPr>
          <w:p w14:paraId="5E8B64C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36.81</w:t>
            </w:r>
          </w:p>
        </w:tc>
        <w:tc>
          <w:tcPr>
            <w:tcW w:w="625" w:type="pct"/>
            <w:noWrap/>
            <w:vAlign w:val="center"/>
          </w:tcPr>
          <w:p w14:paraId="24A5D354">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4717B51C">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780" w:hRule="atLeast"/>
        </w:trPr>
        <w:tc>
          <w:tcPr>
            <w:tcW w:w="625" w:type="pct"/>
            <w:vMerge w:val="continue"/>
            <w:vAlign w:val="center"/>
          </w:tcPr>
          <w:p w14:paraId="552666F4">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D487303">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南京师大第二附属高中</w:t>
            </w:r>
          </w:p>
        </w:tc>
        <w:tc>
          <w:tcPr>
            <w:tcW w:w="625" w:type="pct"/>
            <w:vAlign w:val="center"/>
          </w:tcPr>
          <w:p w14:paraId="1F7101CC">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4D5EC26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1.63E+01</w:t>
            </w:r>
          </w:p>
        </w:tc>
        <w:tc>
          <w:tcPr>
            <w:tcW w:w="625" w:type="pct"/>
            <w:noWrap/>
            <w:vAlign w:val="center"/>
          </w:tcPr>
          <w:p w14:paraId="4755CF3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41FABE2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7.36E+02</w:t>
            </w:r>
          </w:p>
        </w:tc>
        <w:tc>
          <w:tcPr>
            <w:tcW w:w="625" w:type="pct"/>
            <w:noWrap/>
            <w:vAlign w:val="center"/>
          </w:tcPr>
          <w:p w14:paraId="4B5EBEB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36.82</w:t>
            </w:r>
          </w:p>
        </w:tc>
        <w:tc>
          <w:tcPr>
            <w:tcW w:w="625" w:type="pct"/>
            <w:noWrap/>
            <w:vAlign w:val="center"/>
          </w:tcPr>
          <w:p w14:paraId="0CC6F0F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7514A4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25" w:hRule="atLeast"/>
        </w:trPr>
        <w:tc>
          <w:tcPr>
            <w:tcW w:w="625" w:type="pct"/>
            <w:vMerge w:val="continue"/>
            <w:vAlign w:val="center"/>
          </w:tcPr>
          <w:p w14:paraId="738BCA89">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54E5E207">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仪征市人医西医院</w:t>
            </w:r>
          </w:p>
        </w:tc>
        <w:tc>
          <w:tcPr>
            <w:tcW w:w="625" w:type="pct"/>
            <w:vAlign w:val="center"/>
          </w:tcPr>
          <w:p w14:paraId="121D14E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00B81DD8">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1.72E+01</w:t>
            </w:r>
          </w:p>
        </w:tc>
        <w:tc>
          <w:tcPr>
            <w:tcW w:w="625" w:type="pct"/>
            <w:noWrap/>
            <w:vAlign w:val="center"/>
          </w:tcPr>
          <w:p w14:paraId="325D89D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497EA51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7.37E+02</w:t>
            </w:r>
          </w:p>
        </w:tc>
        <w:tc>
          <w:tcPr>
            <w:tcW w:w="625" w:type="pct"/>
            <w:noWrap/>
            <w:vAlign w:val="center"/>
          </w:tcPr>
          <w:p w14:paraId="1A8F9B5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36.86</w:t>
            </w:r>
          </w:p>
        </w:tc>
        <w:tc>
          <w:tcPr>
            <w:tcW w:w="625" w:type="pct"/>
            <w:noWrap/>
            <w:vAlign w:val="center"/>
          </w:tcPr>
          <w:p w14:paraId="12462049">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2BD350C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749BD471">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1931F1E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小彭庄</w:t>
            </w:r>
          </w:p>
        </w:tc>
        <w:tc>
          <w:tcPr>
            <w:tcW w:w="625" w:type="pct"/>
            <w:vAlign w:val="center"/>
          </w:tcPr>
          <w:p w14:paraId="2C1A18B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0031F5C0">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1.52E+01</w:t>
            </w:r>
          </w:p>
        </w:tc>
        <w:tc>
          <w:tcPr>
            <w:tcW w:w="625" w:type="pct"/>
            <w:noWrap/>
            <w:vAlign w:val="center"/>
          </w:tcPr>
          <w:p w14:paraId="17AD8A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7798395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7.35E+02</w:t>
            </w:r>
          </w:p>
        </w:tc>
        <w:tc>
          <w:tcPr>
            <w:tcW w:w="625" w:type="pct"/>
            <w:noWrap/>
            <w:vAlign w:val="center"/>
          </w:tcPr>
          <w:p w14:paraId="25DC159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36.76</w:t>
            </w:r>
          </w:p>
        </w:tc>
        <w:tc>
          <w:tcPr>
            <w:tcW w:w="625" w:type="pct"/>
            <w:noWrap/>
            <w:vAlign w:val="center"/>
          </w:tcPr>
          <w:p w14:paraId="073588F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753CCAB4">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285" w:hRule="atLeast"/>
        </w:trPr>
        <w:tc>
          <w:tcPr>
            <w:tcW w:w="625" w:type="pct"/>
            <w:vMerge w:val="continue"/>
            <w:vAlign w:val="center"/>
          </w:tcPr>
          <w:p w14:paraId="64CECA37">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6C309DB5">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迎江西村</w:t>
            </w:r>
          </w:p>
        </w:tc>
        <w:tc>
          <w:tcPr>
            <w:tcW w:w="625" w:type="pct"/>
            <w:vAlign w:val="center"/>
          </w:tcPr>
          <w:p w14:paraId="201F2104">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65425E7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1.39E+01</w:t>
            </w:r>
          </w:p>
        </w:tc>
        <w:tc>
          <w:tcPr>
            <w:tcW w:w="625" w:type="pct"/>
            <w:noWrap/>
            <w:vAlign w:val="center"/>
          </w:tcPr>
          <w:p w14:paraId="3E2E9DB3">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1D64A4C9">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7.34E+02</w:t>
            </w:r>
          </w:p>
        </w:tc>
        <w:tc>
          <w:tcPr>
            <w:tcW w:w="625" w:type="pct"/>
            <w:noWrap/>
            <w:vAlign w:val="center"/>
          </w:tcPr>
          <w:p w14:paraId="391274CF">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36.69</w:t>
            </w:r>
          </w:p>
        </w:tc>
        <w:tc>
          <w:tcPr>
            <w:tcW w:w="625" w:type="pct"/>
            <w:noWrap/>
            <w:vAlign w:val="center"/>
          </w:tcPr>
          <w:p w14:paraId="1417EF1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904393A">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780" w:hRule="atLeast"/>
        </w:trPr>
        <w:tc>
          <w:tcPr>
            <w:tcW w:w="625" w:type="pct"/>
            <w:vMerge w:val="continue"/>
            <w:vAlign w:val="center"/>
          </w:tcPr>
          <w:p w14:paraId="38394ACF">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08F7C4F0">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南京师大第二附属高级中学</w:t>
            </w:r>
          </w:p>
        </w:tc>
        <w:tc>
          <w:tcPr>
            <w:tcW w:w="625" w:type="pct"/>
            <w:vAlign w:val="center"/>
          </w:tcPr>
          <w:p w14:paraId="244AE795">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68A3020A">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1.50E+01</w:t>
            </w:r>
          </w:p>
        </w:tc>
        <w:tc>
          <w:tcPr>
            <w:tcW w:w="625" w:type="pct"/>
            <w:noWrap/>
            <w:vAlign w:val="center"/>
          </w:tcPr>
          <w:p w14:paraId="50921B5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102FAD0E">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7.35E+02</w:t>
            </w:r>
          </w:p>
        </w:tc>
        <w:tc>
          <w:tcPr>
            <w:tcW w:w="625" w:type="pct"/>
            <w:noWrap/>
            <w:vAlign w:val="center"/>
          </w:tcPr>
          <w:p w14:paraId="100E9A6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36.75</w:t>
            </w:r>
          </w:p>
        </w:tc>
        <w:tc>
          <w:tcPr>
            <w:tcW w:w="625" w:type="pct"/>
            <w:noWrap/>
            <w:vAlign w:val="center"/>
          </w:tcPr>
          <w:p w14:paraId="1B460A42">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r w14:paraId="6EB3DCE3">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25" w:hRule="atLeast"/>
        </w:trPr>
        <w:tc>
          <w:tcPr>
            <w:tcW w:w="625" w:type="pct"/>
            <w:vMerge w:val="continue"/>
            <w:vAlign w:val="center"/>
          </w:tcPr>
          <w:p w14:paraId="62144933">
            <w:pPr>
              <w:widowControl/>
              <w:adjustRightInd/>
              <w:snapToGrid/>
              <w:spacing w:line="240" w:lineRule="auto"/>
              <w:ind w:firstLine="0" w:firstLineChars="0"/>
              <w:jc w:val="left"/>
              <w:rPr>
                <w:rFonts w:hint="eastAsia" w:ascii="宋体" w:hAnsi="宋体" w:cs="宋体"/>
                <w:color w:val="000000"/>
                <w:kern w:val="0"/>
                <w:sz w:val="21"/>
                <w:szCs w:val="21"/>
              </w:rPr>
            </w:pPr>
          </w:p>
        </w:tc>
        <w:tc>
          <w:tcPr>
            <w:tcW w:w="625" w:type="pct"/>
            <w:vAlign w:val="center"/>
          </w:tcPr>
          <w:p w14:paraId="3F490F48">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区域最大落地浓度</w:t>
            </w:r>
          </w:p>
        </w:tc>
        <w:tc>
          <w:tcPr>
            <w:tcW w:w="625" w:type="pct"/>
            <w:vAlign w:val="center"/>
          </w:tcPr>
          <w:p w14:paraId="70DC0A41">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w:t>
            </w:r>
            <w:r>
              <w:rPr>
                <w:rFonts w:ascii="宋体" w:hAnsi="宋体" w:cs="Times New Roman"/>
                <w:color w:val="000000"/>
                <w:kern w:val="0"/>
                <w:sz w:val="21"/>
                <w:szCs w:val="21"/>
              </w:rPr>
              <w:t>小时</w:t>
            </w:r>
          </w:p>
        </w:tc>
        <w:tc>
          <w:tcPr>
            <w:tcW w:w="625" w:type="pct"/>
            <w:noWrap/>
            <w:vAlign w:val="center"/>
          </w:tcPr>
          <w:p w14:paraId="44825C4B">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1.68E+02</w:t>
            </w:r>
          </w:p>
        </w:tc>
        <w:tc>
          <w:tcPr>
            <w:tcW w:w="625" w:type="pct"/>
            <w:noWrap/>
            <w:vAlign w:val="center"/>
          </w:tcPr>
          <w:p w14:paraId="581B8CA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7.20E+02</w:t>
            </w:r>
          </w:p>
        </w:tc>
        <w:tc>
          <w:tcPr>
            <w:tcW w:w="625" w:type="pct"/>
            <w:noWrap/>
            <w:vAlign w:val="center"/>
          </w:tcPr>
          <w:p w14:paraId="33F0A41D">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8.88E+02</w:t>
            </w:r>
          </w:p>
        </w:tc>
        <w:tc>
          <w:tcPr>
            <w:tcW w:w="625" w:type="pct"/>
            <w:noWrap/>
            <w:vAlign w:val="center"/>
          </w:tcPr>
          <w:p w14:paraId="31D4A927">
            <w:pPr>
              <w:widowControl/>
              <w:adjustRightInd/>
              <w:snapToGrid/>
              <w:spacing w:line="240" w:lineRule="auto"/>
              <w:ind w:firstLine="0" w:firstLineChars="0"/>
              <w:jc w:val="center"/>
              <w:rPr>
                <w:rFonts w:cs="Times New Roman"/>
                <w:color w:val="000000"/>
                <w:kern w:val="0"/>
                <w:sz w:val="21"/>
                <w:szCs w:val="21"/>
              </w:rPr>
            </w:pPr>
            <w:r>
              <w:rPr>
                <w:rFonts w:cs="Times New Roman"/>
                <w:color w:val="000000"/>
                <w:kern w:val="0"/>
                <w:sz w:val="21"/>
                <w:szCs w:val="21"/>
              </w:rPr>
              <w:t>44.42</w:t>
            </w:r>
          </w:p>
        </w:tc>
        <w:tc>
          <w:tcPr>
            <w:tcW w:w="625" w:type="pct"/>
            <w:noWrap/>
            <w:vAlign w:val="center"/>
          </w:tcPr>
          <w:p w14:paraId="466A14FC">
            <w:pPr>
              <w:widowControl/>
              <w:adjustRightInd/>
              <w:snapToGrid/>
              <w:spacing w:line="240" w:lineRule="auto"/>
              <w:ind w:firstLine="0" w:firstLineChars="0"/>
              <w:jc w:val="center"/>
              <w:rPr>
                <w:rFonts w:hint="eastAsia" w:ascii="宋体" w:hAnsi="宋体" w:cs="宋体"/>
                <w:color w:val="000000"/>
                <w:kern w:val="0"/>
                <w:sz w:val="21"/>
                <w:szCs w:val="21"/>
              </w:rPr>
            </w:pPr>
            <w:r>
              <w:rPr>
                <w:rFonts w:ascii="宋体" w:hAnsi="宋体" w:cs="宋体"/>
                <w:color w:val="000000"/>
                <w:kern w:val="0"/>
                <w:sz w:val="21"/>
                <w:szCs w:val="21"/>
              </w:rPr>
              <w:t>达标</w:t>
            </w:r>
          </w:p>
        </w:tc>
      </w:tr>
    </w:tbl>
    <w:p w14:paraId="2BD7CFF5">
      <w:pPr>
        <w:ind w:firstLine="0" w:firstLineChars="0"/>
        <w:outlineLvl w:val="3"/>
        <w:rPr>
          <w:rFonts w:cs="Times New Roman"/>
          <w:b/>
        </w:rPr>
      </w:pPr>
      <w:r>
        <w:rPr>
          <w:rFonts w:cs="Times New Roman"/>
          <w:b/>
          <w:lang w:bidi="ar"/>
        </w:rPr>
        <w:t>6.2.1.5 非正常工况预测结果</w:t>
      </w:r>
    </w:p>
    <w:p w14:paraId="1151BE4D">
      <w:pPr>
        <w:ind w:firstLine="480"/>
        <w:rPr>
          <w:rFonts w:cs="Times New Roman"/>
        </w:rPr>
      </w:pPr>
      <w:r>
        <w:rPr>
          <w:rFonts w:cs="Times New Roman"/>
          <w:lang w:bidi="ar"/>
        </w:rPr>
        <w:t>非正常工况下，大气环境影响预测结果见表6.2.1-19，由预测结果可见，非甲烷总烃在非正常情况下排放，对外环境影响贡献值较正常工况明显增加，对外环境影响比正常工况有所加大。因此需要避免事故发生，加强预警，同时加强废气处理设施的维护和管理，及时更换易损部件，确保废气治理措施的正常运转。</w:t>
      </w:r>
    </w:p>
    <w:p w14:paraId="07FE50B7">
      <w:pPr>
        <w:ind w:firstLine="0" w:firstLineChars="0"/>
        <w:jc w:val="center"/>
        <w:rPr>
          <w:rFonts w:cs="Times New Roman"/>
          <w:b/>
        </w:rPr>
      </w:pPr>
      <w:r>
        <w:rPr>
          <w:rFonts w:cs="Times New Roman"/>
          <w:b/>
        </w:rPr>
        <w:t>表6.2.1-19  非正常工况影响预测结果</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Layout w:type="autofit"/>
        <w:tblCellMar>
          <w:top w:w="0" w:type="dxa"/>
          <w:left w:w="108" w:type="dxa"/>
          <w:bottom w:w="0" w:type="dxa"/>
          <w:right w:w="108" w:type="dxa"/>
        </w:tblCellMar>
      </w:tblPr>
      <w:tblGrid>
        <w:gridCol w:w="1424"/>
        <w:gridCol w:w="1424"/>
        <w:gridCol w:w="1422"/>
        <w:gridCol w:w="1423"/>
        <w:gridCol w:w="1423"/>
        <w:gridCol w:w="1423"/>
        <w:gridCol w:w="1423"/>
      </w:tblGrid>
      <w:tr w14:paraId="245883DB">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870" w:hRule="atLeast"/>
        </w:trPr>
        <w:tc>
          <w:tcPr>
            <w:tcW w:w="715" w:type="pct"/>
            <w:vAlign w:val="center"/>
          </w:tcPr>
          <w:p w14:paraId="426B2D8F">
            <w:pPr>
              <w:widowControl/>
              <w:adjustRightInd/>
              <w:snapToGrid/>
              <w:spacing w:line="240" w:lineRule="auto"/>
              <w:ind w:firstLine="0" w:firstLineChars="0"/>
              <w:jc w:val="center"/>
              <w:rPr>
                <w:rFonts w:hint="eastAsia" w:ascii="宋体" w:hAnsi="宋体" w:cs="宋体"/>
                <w:b/>
                <w:bCs/>
                <w:kern w:val="0"/>
                <w:sz w:val="21"/>
                <w:szCs w:val="21"/>
              </w:rPr>
            </w:pPr>
            <w:r>
              <w:rPr>
                <w:rFonts w:ascii="宋体" w:hAnsi="宋体" w:cs="宋体"/>
                <w:b/>
                <w:bCs/>
                <w:kern w:val="0"/>
                <w:sz w:val="21"/>
                <w:szCs w:val="21"/>
              </w:rPr>
              <w:t>污染物</w:t>
            </w:r>
          </w:p>
        </w:tc>
        <w:tc>
          <w:tcPr>
            <w:tcW w:w="715" w:type="pct"/>
            <w:vAlign w:val="center"/>
          </w:tcPr>
          <w:p w14:paraId="24BF9FD1">
            <w:pPr>
              <w:widowControl/>
              <w:adjustRightInd/>
              <w:snapToGrid/>
              <w:spacing w:line="240" w:lineRule="auto"/>
              <w:ind w:firstLine="0" w:firstLineChars="0"/>
              <w:jc w:val="center"/>
              <w:rPr>
                <w:rFonts w:hint="eastAsia" w:ascii="宋体" w:hAnsi="宋体" w:cs="宋体"/>
                <w:b/>
                <w:bCs/>
                <w:kern w:val="0"/>
                <w:sz w:val="21"/>
                <w:szCs w:val="21"/>
              </w:rPr>
            </w:pPr>
            <w:r>
              <w:rPr>
                <w:rFonts w:ascii="宋体" w:hAnsi="宋体" w:cs="宋体"/>
                <w:b/>
                <w:bCs/>
                <w:kern w:val="0"/>
                <w:sz w:val="21"/>
                <w:szCs w:val="21"/>
              </w:rPr>
              <w:t>预测点</w:t>
            </w:r>
          </w:p>
        </w:tc>
        <w:tc>
          <w:tcPr>
            <w:tcW w:w="714" w:type="pct"/>
            <w:vAlign w:val="center"/>
          </w:tcPr>
          <w:p w14:paraId="6662D8BC">
            <w:pPr>
              <w:widowControl/>
              <w:adjustRightInd/>
              <w:snapToGrid/>
              <w:spacing w:line="240" w:lineRule="auto"/>
              <w:ind w:firstLine="0" w:firstLineChars="0"/>
              <w:jc w:val="center"/>
              <w:rPr>
                <w:rFonts w:hint="eastAsia" w:ascii="宋体" w:hAnsi="宋体" w:cs="宋体"/>
                <w:b/>
                <w:bCs/>
                <w:kern w:val="0"/>
                <w:sz w:val="21"/>
                <w:szCs w:val="21"/>
              </w:rPr>
            </w:pPr>
            <w:r>
              <w:rPr>
                <w:rFonts w:ascii="宋体" w:hAnsi="宋体" w:cs="宋体"/>
                <w:b/>
                <w:bCs/>
                <w:kern w:val="0"/>
                <w:sz w:val="21"/>
                <w:szCs w:val="21"/>
              </w:rPr>
              <w:t>平均时段</w:t>
            </w:r>
          </w:p>
        </w:tc>
        <w:tc>
          <w:tcPr>
            <w:tcW w:w="714" w:type="pct"/>
            <w:vAlign w:val="center"/>
          </w:tcPr>
          <w:p w14:paraId="79218CE5">
            <w:pPr>
              <w:widowControl/>
              <w:adjustRightInd/>
              <w:snapToGrid/>
              <w:spacing w:line="240" w:lineRule="auto"/>
              <w:ind w:firstLine="0" w:firstLineChars="0"/>
              <w:jc w:val="center"/>
              <w:rPr>
                <w:rFonts w:hint="eastAsia" w:ascii="宋体" w:hAnsi="宋体" w:cs="宋体"/>
                <w:b/>
                <w:bCs/>
                <w:kern w:val="0"/>
                <w:sz w:val="21"/>
                <w:szCs w:val="21"/>
              </w:rPr>
            </w:pPr>
            <w:r>
              <w:rPr>
                <w:rFonts w:ascii="宋体" w:hAnsi="宋体" w:cs="宋体"/>
                <w:b/>
                <w:bCs/>
                <w:kern w:val="0"/>
                <w:sz w:val="21"/>
                <w:szCs w:val="21"/>
              </w:rPr>
              <w:t>最大贡献值</w:t>
            </w:r>
            <w:r>
              <w:rPr>
                <w:rFonts w:cs="Times New Roman"/>
                <w:b/>
                <w:bCs/>
                <w:kern w:val="0"/>
                <w:sz w:val="21"/>
                <w:szCs w:val="21"/>
              </w:rPr>
              <w:t>（μg/m</w:t>
            </w:r>
            <w:r>
              <w:rPr>
                <w:rFonts w:cs="Times New Roman"/>
                <w:b/>
                <w:bCs/>
                <w:kern w:val="0"/>
                <w:sz w:val="21"/>
                <w:szCs w:val="21"/>
                <w:vertAlign w:val="superscript"/>
              </w:rPr>
              <w:t>3</w:t>
            </w:r>
            <w:r>
              <w:rPr>
                <w:rFonts w:ascii="宋体" w:hAnsi="宋体" w:cs="宋体"/>
                <w:b/>
                <w:bCs/>
                <w:kern w:val="0"/>
                <w:sz w:val="21"/>
                <w:szCs w:val="21"/>
              </w:rPr>
              <w:t>）</w:t>
            </w:r>
          </w:p>
        </w:tc>
        <w:tc>
          <w:tcPr>
            <w:tcW w:w="714" w:type="pct"/>
            <w:vAlign w:val="center"/>
          </w:tcPr>
          <w:p w14:paraId="17271CEA">
            <w:pPr>
              <w:widowControl/>
              <w:adjustRightInd/>
              <w:snapToGrid/>
              <w:spacing w:line="240" w:lineRule="auto"/>
              <w:ind w:firstLine="0" w:firstLineChars="0"/>
              <w:jc w:val="center"/>
              <w:rPr>
                <w:rFonts w:hint="eastAsia" w:ascii="宋体" w:hAnsi="宋体" w:cs="宋体"/>
                <w:b/>
                <w:bCs/>
                <w:kern w:val="0"/>
                <w:sz w:val="21"/>
                <w:szCs w:val="21"/>
              </w:rPr>
            </w:pPr>
            <w:r>
              <w:rPr>
                <w:rFonts w:ascii="宋体" w:hAnsi="宋体" w:cs="宋体"/>
                <w:b/>
                <w:bCs/>
                <w:kern w:val="0"/>
                <w:sz w:val="21"/>
                <w:szCs w:val="21"/>
              </w:rPr>
              <w:t>出现时间</w:t>
            </w:r>
          </w:p>
        </w:tc>
        <w:tc>
          <w:tcPr>
            <w:tcW w:w="714" w:type="pct"/>
            <w:vAlign w:val="center"/>
          </w:tcPr>
          <w:p w14:paraId="528CE9E4">
            <w:pPr>
              <w:widowControl/>
              <w:adjustRightInd/>
              <w:snapToGrid/>
              <w:spacing w:line="240" w:lineRule="auto"/>
              <w:ind w:firstLine="0" w:firstLineChars="0"/>
              <w:jc w:val="center"/>
              <w:rPr>
                <w:rFonts w:hint="eastAsia" w:ascii="宋体" w:hAnsi="宋体" w:cs="宋体"/>
                <w:b/>
                <w:bCs/>
                <w:kern w:val="0"/>
                <w:sz w:val="21"/>
                <w:szCs w:val="21"/>
              </w:rPr>
            </w:pPr>
            <w:r>
              <w:rPr>
                <w:rFonts w:ascii="宋体" w:hAnsi="宋体" w:cs="宋体"/>
                <w:b/>
                <w:bCs/>
                <w:kern w:val="0"/>
                <w:sz w:val="21"/>
                <w:szCs w:val="21"/>
              </w:rPr>
              <w:t>占标率</w:t>
            </w:r>
            <w:r>
              <w:rPr>
                <w:rFonts w:cs="Times New Roman"/>
                <w:b/>
                <w:bCs/>
                <w:kern w:val="0"/>
                <w:sz w:val="21"/>
                <w:szCs w:val="21"/>
              </w:rPr>
              <w:t>（%</w:t>
            </w:r>
            <w:r>
              <w:rPr>
                <w:rFonts w:ascii="宋体" w:hAnsi="宋体" w:cs="宋体"/>
                <w:b/>
                <w:bCs/>
                <w:kern w:val="0"/>
                <w:sz w:val="21"/>
                <w:szCs w:val="21"/>
              </w:rPr>
              <w:t>）</w:t>
            </w:r>
          </w:p>
        </w:tc>
        <w:tc>
          <w:tcPr>
            <w:tcW w:w="714" w:type="pct"/>
            <w:vAlign w:val="center"/>
          </w:tcPr>
          <w:p w14:paraId="02F5A21A">
            <w:pPr>
              <w:widowControl/>
              <w:adjustRightInd/>
              <w:snapToGrid/>
              <w:spacing w:line="240" w:lineRule="auto"/>
              <w:ind w:firstLine="0" w:firstLineChars="0"/>
              <w:jc w:val="center"/>
              <w:rPr>
                <w:rFonts w:hint="eastAsia" w:ascii="宋体" w:hAnsi="宋体" w:cs="宋体"/>
                <w:b/>
                <w:bCs/>
                <w:kern w:val="0"/>
                <w:sz w:val="21"/>
                <w:szCs w:val="21"/>
              </w:rPr>
            </w:pPr>
            <w:r>
              <w:rPr>
                <w:rFonts w:ascii="宋体" w:hAnsi="宋体" w:cs="宋体"/>
                <w:b/>
                <w:bCs/>
                <w:kern w:val="0"/>
                <w:sz w:val="21"/>
                <w:szCs w:val="21"/>
              </w:rPr>
              <w:t>达标情况</w:t>
            </w:r>
          </w:p>
        </w:tc>
      </w:tr>
      <w:tr w14:paraId="0DA6684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0" w:type="dxa"/>
            <w:left w:w="108" w:type="dxa"/>
            <w:bottom w:w="0" w:type="dxa"/>
            <w:right w:w="108" w:type="dxa"/>
          </w:tblCellMar>
        </w:tblPrEx>
        <w:trPr>
          <w:trHeight w:val="525" w:hRule="atLeast"/>
        </w:trPr>
        <w:tc>
          <w:tcPr>
            <w:tcW w:w="715" w:type="pct"/>
            <w:vAlign w:val="center"/>
          </w:tcPr>
          <w:p w14:paraId="72C73C2E">
            <w:pPr>
              <w:widowControl/>
              <w:adjustRightInd/>
              <w:snapToGrid/>
              <w:spacing w:line="240" w:lineRule="auto"/>
              <w:ind w:firstLine="0" w:firstLineChars="0"/>
              <w:jc w:val="center"/>
              <w:rPr>
                <w:rFonts w:hint="eastAsia" w:ascii="宋体" w:hAnsi="宋体" w:cs="宋体"/>
                <w:kern w:val="0"/>
                <w:sz w:val="21"/>
                <w:szCs w:val="21"/>
              </w:rPr>
            </w:pPr>
            <w:r>
              <w:rPr>
                <w:sz w:val="21"/>
                <w:szCs w:val="21"/>
              </w:rPr>
              <w:t>非甲烷总烃</w:t>
            </w:r>
          </w:p>
        </w:tc>
        <w:tc>
          <w:tcPr>
            <w:tcW w:w="715" w:type="pct"/>
            <w:vAlign w:val="center"/>
          </w:tcPr>
          <w:p w14:paraId="605C9676">
            <w:pPr>
              <w:widowControl/>
              <w:adjustRightInd/>
              <w:snapToGrid/>
              <w:spacing w:line="240" w:lineRule="auto"/>
              <w:ind w:firstLine="0" w:firstLineChars="0"/>
              <w:jc w:val="center"/>
              <w:rPr>
                <w:rFonts w:hint="eastAsia" w:ascii="宋体" w:hAnsi="宋体" w:cs="宋体"/>
                <w:kern w:val="0"/>
                <w:sz w:val="21"/>
                <w:szCs w:val="21"/>
              </w:rPr>
            </w:pPr>
            <w:r>
              <w:rPr>
                <w:sz w:val="21"/>
                <w:szCs w:val="21"/>
              </w:rPr>
              <w:t>区域最大落地浓度</w:t>
            </w:r>
          </w:p>
        </w:tc>
        <w:tc>
          <w:tcPr>
            <w:tcW w:w="714" w:type="pct"/>
            <w:vAlign w:val="center"/>
          </w:tcPr>
          <w:p w14:paraId="5B05207B">
            <w:pPr>
              <w:widowControl/>
              <w:adjustRightInd/>
              <w:snapToGrid/>
              <w:spacing w:line="240" w:lineRule="auto"/>
              <w:ind w:firstLine="0" w:firstLineChars="0"/>
              <w:jc w:val="center"/>
              <w:rPr>
                <w:rFonts w:eastAsia="等线" w:cs="Times New Roman"/>
                <w:kern w:val="0"/>
                <w:sz w:val="21"/>
                <w:szCs w:val="21"/>
              </w:rPr>
            </w:pPr>
            <w:r>
              <w:rPr>
                <w:rFonts w:eastAsia="等线" w:cs="Times New Roman"/>
                <w:sz w:val="21"/>
                <w:szCs w:val="21"/>
              </w:rPr>
              <w:t>1</w:t>
            </w:r>
            <w:r>
              <w:rPr>
                <w:rFonts w:cs="Times New Roman"/>
                <w:sz w:val="21"/>
                <w:szCs w:val="21"/>
              </w:rPr>
              <w:t>小时</w:t>
            </w:r>
          </w:p>
        </w:tc>
        <w:tc>
          <w:tcPr>
            <w:tcW w:w="714" w:type="pct"/>
            <w:vAlign w:val="center"/>
          </w:tcPr>
          <w:p w14:paraId="6EBBF2EF">
            <w:pPr>
              <w:widowControl/>
              <w:adjustRightInd/>
              <w:snapToGrid/>
              <w:spacing w:line="240" w:lineRule="auto"/>
              <w:ind w:firstLine="0" w:firstLineChars="0"/>
              <w:jc w:val="center"/>
              <w:rPr>
                <w:rFonts w:eastAsia="等线" w:cs="Times New Roman"/>
                <w:kern w:val="0"/>
                <w:sz w:val="21"/>
                <w:szCs w:val="21"/>
              </w:rPr>
            </w:pPr>
            <w:r>
              <w:rPr>
                <w:rFonts w:hint="eastAsia" w:eastAsia="等线" w:cs="Times New Roman"/>
                <w:sz w:val="21"/>
                <w:szCs w:val="21"/>
              </w:rPr>
              <w:t>2.78</w:t>
            </w:r>
            <w:r>
              <w:rPr>
                <w:rFonts w:eastAsia="等线" w:cs="Times New Roman"/>
                <w:sz w:val="21"/>
                <w:szCs w:val="21"/>
              </w:rPr>
              <w:t>E+02</w:t>
            </w:r>
          </w:p>
        </w:tc>
        <w:tc>
          <w:tcPr>
            <w:tcW w:w="714" w:type="pct"/>
            <w:noWrap/>
            <w:vAlign w:val="center"/>
          </w:tcPr>
          <w:p w14:paraId="3B63BC60">
            <w:pPr>
              <w:widowControl/>
              <w:adjustRightInd/>
              <w:snapToGrid/>
              <w:spacing w:line="240" w:lineRule="auto"/>
              <w:ind w:firstLine="0" w:firstLineChars="0"/>
              <w:jc w:val="center"/>
              <w:rPr>
                <w:rFonts w:eastAsia="等线" w:cs="Times New Roman"/>
                <w:kern w:val="0"/>
                <w:sz w:val="21"/>
                <w:szCs w:val="21"/>
              </w:rPr>
            </w:pPr>
            <w:r>
              <w:rPr>
                <w:rFonts w:eastAsia="等线" w:cs="Times New Roman"/>
                <w:sz w:val="21"/>
                <w:szCs w:val="21"/>
              </w:rPr>
              <w:t>24090807</w:t>
            </w:r>
          </w:p>
        </w:tc>
        <w:tc>
          <w:tcPr>
            <w:tcW w:w="714" w:type="pct"/>
            <w:noWrap/>
            <w:vAlign w:val="center"/>
          </w:tcPr>
          <w:p w14:paraId="7C3E8AF5">
            <w:pPr>
              <w:widowControl/>
              <w:adjustRightInd/>
              <w:snapToGrid/>
              <w:spacing w:line="240" w:lineRule="auto"/>
              <w:ind w:firstLine="0" w:firstLineChars="0"/>
              <w:jc w:val="center"/>
              <w:rPr>
                <w:rFonts w:eastAsia="等线" w:cs="Times New Roman"/>
                <w:kern w:val="0"/>
                <w:sz w:val="21"/>
                <w:szCs w:val="21"/>
              </w:rPr>
            </w:pPr>
            <w:r>
              <w:rPr>
                <w:rFonts w:hint="eastAsia" w:eastAsia="等线" w:cs="Times New Roman"/>
                <w:sz w:val="21"/>
                <w:szCs w:val="21"/>
              </w:rPr>
              <w:t>13.92</w:t>
            </w:r>
          </w:p>
        </w:tc>
        <w:tc>
          <w:tcPr>
            <w:tcW w:w="714" w:type="pct"/>
            <w:noWrap/>
            <w:vAlign w:val="center"/>
          </w:tcPr>
          <w:p w14:paraId="0665E247">
            <w:pPr>
              <w:widowControl/>
              <w:adjustRightInd/>
              <w:snapToGrid/>
              <w:spacing w:line="240" w:lineRule="auto"/>
              <w:ind w:firstLine="0" w:firstLineChars="0"/>
              <w:jc w:val="center"/>
              <w:rPr>
                <w:rFonts w:hint="eastAsia" w:ascii="宋体" w:hAnsi="宋体" w:cs="宋体"/>
                <w:kern w:val="0"/>
                <w:sz w:val="21"/>
                <w:szCs w:val="21"/>
              </w:rPr>
            </w:pPr>
            <w:r>
              <w:rPr>
                <w:sz w:val="21"/>
                <w:szCs w:val="21"/>
              </w:rPr>
              <w:t>达标</w:t>
            </w:r>
          </w:p>
        </w:tc>
      </w:tr>
    </w:tbl>
    <w:p w14:paraId="43FB4542">
      <w:pPr>
        <w:ind w:firstLine="0" w:firstLineChars="0"/>
        <w:outlineLvl w:val="3"/>
        <w:rPr>
          <w:rFonts w:cs="Times New Roman"/>
          <w:b/>
          <w:lang w:bidi="ar"/>
        </w:rPr>
      </w:pPr>
      <w:r>
        <w:rPr>
          <w:rFonts w:cs="Times New Roman"/>
          <w:b/>
          <w:lang w:bidi="ar"/>
        </w:rPr>
        <w:t>6.2.1.6 环境防护距离设置</w:t>
      </w:r>
    </w:p>
    <w:p w14:paraId="199CCA2C">
      <w:pPr>
        <w:ind w:firstLine="482"/>
        <w:rPr>
          <w:rFonts w:cs="Times New Roman"/>
          <w:b/>
          <w:bCs/>
        </w:rPr>
      </w:pPr>
      <w:r>
        <w:rPr>
          <w:rFonts w:cs="Times New Roman"/>
          <w:b/>
          <w:bCs/>
        </w:rPr>
        <w:t>（1）大气防护距离</w:t>
      </w:r>
    </w:p>
    <w:p w14:paraId="2F04C19E">
      <w:pPr>
        <w:ind w:firstLine="480"/>
      </w:pPr>
      <w:r>
        <w:t>按照《环境影响评价技术导则 大气环境》(HJ2.2-2018)中的要求，应采用推荐模式中的大气环境防护距离模式，计算各排放源的大气环境防护距离。计算出的距离是以厂界向外设置一定范围的大气环境防护区域，以确保大气环境防护区域外的污染物贡献浓度满足环境质量标准，在大气环境防护距离内不应有长期居住的人群。对于项目厂界浓度超过大气污染物厂界浓度限值的，应要求削减排放源强或调整工程布局，待满足厂界浓度限值后，再核算大气环境防护距离</w:t>
      </w:r>
      <w:r>
        <w:rPr>
          <w:rFonts w:hint="eastAsia"/>
        </w:rPr>
        <w:t>。</w:t>
      </w:r>
    </w:p>
    <w:p w14:paraId="648496C0">
      <w:pPr>
        <w:ind w:firstLine="480"/>
        <w:rPr>
          <w:rFonts w:cs="Times New Roman"/>
          <w:lang w:bidi="ar"/>
        </w:rPr>
      </w:pPr>
      <w:r>
        <w:t>结合</w:t>
      </w:r>
      <w:r>
        <w:rPr>
          <w:rFonts w:hint="eastAsia"/>
        </w:rPr>
        <w:t>本项目场区</w:t>
      </w:r>
      <w:r>
        <w:t>总平面布置，本</w:t>
      </w:r>
      <w:r>
        <w:rPr>
          <w:rFonts w:hint="eastAsia"/>
        </w:rPr>
        <w:t>次</w:t>
      </w:r>
      <w:r>
        <w:t>评价采用《环境影响评价技术导则 大气环境》(HJ2.2-2018)中的推荐模式，计算各区域需要设置的大气环境防护距离。</w:t>
      </w:r>
      <w:r>
        <w:rPr>
          <w:rFonts w:hint="eastAsia"/>
        </w:rPr>
        <w:t>由</w:t>
      </w:r>
      <w:r>
        <w:t>预测结果可知，</w:t>
      </w:r>
      <w:r>
        <w:rPr>
          <w:rFonts w:hint="eastAsia"/>
        </w:rPr>
        <w:t>本项目场</w:t>
      </w:r>
      <w:r>
        <w:t>界外各污染物的短期贡献浓度均未出现超标情况</w:t>
      </w:r>
      <w:r>
        <w:rPr>
          <w:rFonts w:hint="eastAsia"/>
        </w:rPr>
        <w:t>，</w:t>
      </w:r>
      <w:r>
        <w:t>因此本项目不需设置大气环境防护距离</w:t>
      </w:r>
      <w:r>
        <w:rPr>
          <w:rFonts w:hint="eastAsia"/>
        </w:rPr>
        <w:t>。</w:t>
      </w:r>
    </w:p>
    <w:p w14:paraId="1A05DD58">
      <w:pPr>
        <w:ind w:firstLine="482"/>
        <w:rPr>
          <w:rFonts w:cs="Times New Roman"/>
          <w:b/>
          <w:bCs/>
        </w:rPr>
      </w:pPr>
      <w:r>
        <w:rPr>
          <w:rFonts w:cs="Times New Roman"/>
          <w:b/>
          <w:szCs w:val="24"/>
          <w:lang w:bidi="ar"/>
        </w:rPr>
        <w:t>（</w:t>
      </w:r>
      <w:r>
        <w:rPr>
          <w:rFonts w:cs="Times New Roman"/>
          <w:b/>
          <w:bCs/>
        </w:rPr>
        <w:t>2）卫生防护距离</w:t>
      </w:r>
    </w:p>
    <w:p w14:paraId="6E0943F8">
      <w:pPr>
        <w:ind w:firstLine="480"/>
        <w:rPr>
          <w:rFonts w:cs="Times New Roman"/>
          <w:szCs w:val="24"/>
        </w:rPr>
      </w:pPr>
      <w:r>
        <w:rPr>
          <w:rFonts w:cs="Times New Roman"/>
          <w:szCs w:val="24"/>
        </w:rPr>
        <w:t>根据《大气有害物质无组织排放卫生防护距离推导技术导则》（GB/T 39499-2020），卫生防护距离计算公式如下：</w:t>
      </w:r>
    </w:p>
    <w:p w14:paraId="74817A7A">
      <w:pPr>
        <w:spacing w:line="240" w:lineRule="auto"/>
        <w:ind w:firstLine="480"/>
        <w:jc w:val="center"/>
        <w:rPr>
          <w:rFonts w:cs="Times New Roman"/>
          <w:szCs w:val="24"/>
        </w:rPr>
      </w:pPr>
      <w:r>
        <w:rPr>
          <w:rFonts w:cs="Times New Roman"/>
          <w:szCs w:val="24"/>
        </w:rPr>
        <w:drawing>
          <wp:inline distT="0" distB="0" distL="0" distR="0">
            <wp:extent cx="1924050" cy="464185"/>
            <wp:effectExtent l="0" t="0" r="0" b="12700"/>
            <wp:docPr id="2117739293" name="图片 21177392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7739293" name="图片 2117739293"/>
                    <pic:cNvPicPr>
                      <a:picLocks noChangeAspect="1" noChangeArrowheads="1"/>
                    </pic:cNvPicPr>
                  </pic:nvPicPr>
                  <pic:blipFill>
                    <a:blip r:embed="rId72"/>
                    <a:srcRect/>
                    <a:stretch>
                      <a:fillRect/>
                    </a:stretch>
                  </pic:blipFill>
                  <pic:spPr>
                    <a:xfrm>
                      <a:off x="0" y="0"/>
                      <a:ext cx="1924050" cy="464185"/>
                    </a:xfrm>
                    <a:prstGeom prst="rect">
                      <a:avLst/>
                    </a:prstGeom>
                    <a:noFill/>
                    <a:ln w="9525">
                      <a:noFill/>
                      <a:miter lim="800000"/>
                      <a:headEnd/>
                      <a:tailEnd/>
                    </a:ln>
                  </pic:spPr>
                </pic:pic>
              </a:graphicData>
            </a:graphic>
          </wp:inline>
        </w:drawing>
      </w:r>
    </w:p>
    <w:p w14:paraId="26447E0D">
      <w:pPr>
        <w:ind w:firstLine="480"/>
        <w:rPr>
          <w:rFonts w:cs="Times New Roman"/>
          <w:szCs w:val="24"/>
        </w:rPr>
      </w:pPr>
      <w:r>
        <w:rPr>
          <w:rFonts w:cs="Times New Roman"/>
          <w:szCs w:val="24"/>
        </w:rPr>
        <w:t>式中：Q</w:t>
      </w:r>
      <w:r>
        <w:rPr>
          <w:rFonts w:cs="Times New Roman"/>
          <w:szCs w:val="24"/>
          <w:vertAlign w:val="subscript"/>
        </w:rPr>
        <w:t>C</w:t>
      </w:r>
      <w:r>
        <w:rPr>
          <w:rFonts w:cs="Times New Roman"/>
          <w:szCs w:val="24"/>
        </w:rPr>
        <w:t>—大气有害物质的无组织排放量，kg/h；</w:t>
      </w:r>
    </w:p>
    <w:p w14:paraId="2CA48992">
      <w:pPr>
        <w:ind w:firstLine="1200" w:firstLineChars="500"/>
        <w:rPr>
          <w:rFonts w:cs="Times New Roman"/>
          <w:szCs w:val="24"/>
        </w:rPr>
      </w:pPr>
      <w:r>
        <w:rPr>
          <w:rFonts w:cs="Times New Roman"/>
          <w:szCs w:val="24"/>
        </w:rPr>
        <w:t>C</w:t>
      </w:r>
      <w:r>
        <w:rPr>
          <w:rFonts w:cs="Times New Roman"/>
          <w:szCs w:val="24"/>
          <w:vertAlign w:val="subscript"/>
        </w:rPr>
        <w:t>m</w:t>
      </w:r>
      <w:r>
        <w:rPr>
          <w:rFonts w:cs="Times New Roman"/>
          <w:szCs w:val="24"/>
        </w:rPr>
        <w:t>—大气有害物质环境空气质量的标准限值，mg/m</w:t>
      </w:r>
      <w:r>
        <w:rPr>
          <w:rFonts w:cs="Times New Roman"/>
          <w:szCs w:val="24"/>
          <w:vertAlign w:val="superscript"/>
        </w:rPr>
        <w:t>3</w:t>
      </w:r>
      <w:r>
        <w:rPr>
          <w:rFonts w:cs="Times New Roman"/>
          <w:szCs w:val="24"/>
        </w:rPr>
        <w:t>；</w:t>
      </w:r>
    </w:p>
    <w:p w14:paraId="3F3E7F81">
      <w:pPr>
        <w:ind w:firstLine="1200" w:firstLineChars="500"/>
        <w:rPr>
          <w:rFonts w:cs="Times New Roman"/>
          <w:szCs w:val="24"/>
        </w:rPr>
      </w:pPr>
      <w:r>
        <w:rPr>
          <w:rFonts w:cs="Times New Roman"/>
          <w:szCs w:val="24"/>
        </w:rPr>
        <w:t>L—大气有害物质卫生防护距离初值，m；</w:t>
      </w:r>
    </w:p>
    <w:p w14:paraId="5BAE4D0E">
      <w:pPr>
        <w:ind w:firstLine="1200" w:firstLineChars="500"/>
        <w:rPr>
          <w:rFonts w:cs="Times New Roman"/>
          <w:szCs w:val="24"/>
        </w:rPr>
      </w:pPr>
      <w:r>
        <w:rPr>
          <w:rFonts w:cs="Times New Roman"/>
          <w:szCs w:val="24"/>
        </w:rPr>
        <w:t>r—大气有害物质无组织排放源所在生产单元的等效半径，m；</w:t>
      </w:r>
    </w:p>
    <w:p w14:paraId="48CF0015">
      <w:pPr>
        <w:ind w:firstLine="480"/>
        <w:rPr>
          <w:rFonts w:cs="Times New Roman"/>
          <w:szCs w:val="24"/>
        </w:rPr>
      </w:pPr>
      <w:r>
        <w:rPr>
          <w:rFonts w:cs="Times New Roman"/>
          <w:szCs w:val="24"/>
        </w:rPr>
        <w:t>A、B、C、D—卫生防护距离初值计算系数，无因次。</w:t>
      </w:r>
    </w:p>
    <w:p w14:paraId="4842F1FB">
      <w:pPr>
        <w:ind w:firstLine="480"/>
        <w:rPr>
          <w:rFonts w:cs="Times New Roman"/>
          <w:szCs w:val="24"/>
        </w:rPr>
      </w:pPr>
      <w:r>
        <w:rPr>
          <w:rFonts w:cs="Times New Roman"/>
          <w:szCs w:val="24"/>
        </w:rPr>
        <w:t>本项目所在地多年平均风速为2.1m/s，经过计算，卫生防护距离见表6.2.1-21。</w:t>
      </w:r>
    </w:p>
    <w:p w14:paraId="4B4A078B">
      <w:pPr>
        <w:ind w:firstLine="482"/>
        <w:jc w:val="center"/>
        <w:rPr>
          <w:rFonts w:cs="Times New Roman"/>
          <w:b/>
          <w:bCs/>
          <w:szCs w:val="28"/>
        </w:rPr>
      </w:pPr>
      <w:r>
        <w:rPr>
          <w:rFonts w:cs="Times New Roman"/>
          <w:b/>
          <w:bCs/>
          <w:szCs w:val="28"/>
        </w:rPr>
        <w:t>表6.2.1-21  卫生防护距离计算参数及计算</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Layout w:type="autofit"/>
        <w:tblCellMar>
          <w:top w:w="57" w:type="dxa"/>
          <w:left w:w="108" w:type="dxa"/>
          <w:bottom w:w="57" w:type="dxa"/>
          <w:right w:w="108" w:type="dxa"/>
        </w:tblCellMar>
      </w:tblPr>
      <w:tblGrid>
        <w:gridCol w:w="1160"/>
        <w:gridCol w:w="1343"/>
        <w:gridCol w:w="1094"/>
        <w:gridCol w:w="936"/>
        <w:gridCol w:w="1409"/>
        <w:gridCol w:w="1092"/>
        <w:gridCol w:w="938"/>
        <w:gridCol w:w="936"/>
        <w:gridCol w:w="1054"/>
      </w:tblGrid>
      <w:tr w14:paraId="5E2F0AF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trHeight w:val="20" w:hRule="atLeast"/>
          <w:tblHeader/>
          <w:jc w:val="center"/>
        </w:trPr>
        <w:tc>
          <w:tcPr>
            <w:tcW w:w="582" w:type="pct"/>
            <w:vMerge w:val="restart"/>
            <w:vAlign w:val="center"/>
          </w:tcPr>
          <w:p w14:paraId="721045C5">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污染源位置</w:t>
            </w:r>
          </w:p>
        </w:tc>
        <w:tc>
          <w:tcPr>
            <w:tcW w:w="674" w:type="pct"/>
            <w:vMerge w:val="restart"/>
            <w:vAlign w:val="center"/>
          </w:tcPr>
          <w:p w14:paraId="75519471">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污染物</w:t>
            </w:r>
          </w:p>
        </w:tc>
        <w:tc>
          <w:tcPr>
            <w:tcW w:w="549" w:type="pct"/>
            <w:vAlign w:val="center"/>
          </w:tcPr>
          <w:p w14:paraId="55B8B93F">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排放量</w:t>
            </w:r>
          </w:p>
        </w:tc>
        <w:tc>
          <w:tcPr>
            <w:tcW w:w="470" w:type="pct"/>
            <w:vAlign w:val="center"/>
          </w:tcPr>
          <w:p w14:paraId="2AA78C04">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高度</w:t>
            </w:r>
          </w:p>
        </w:tc>
        <w:tc>
          <w:tcPr>
            <w:tcW w:w="707" w:type="pct"/>
            <w:vAlign w:val="center"/>
          </w:tcPr>
          <w:p w14:paraId="78B33F08">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小时标准</w:t>
            </w:r>
          </w:p>
        </w:tc>
        <w:tc>
          <w:tcPr>
            <w:tcW w:w="548" w:type="pct"/>
            <w:vMerge w:val="restart"/>
            <w:vAlign w:val="center"/>
          </w:tcPr>
          <w:p w14:paraId="0F85FDFC">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等标排放量相差小于10%</w:t>
            </w:r>
          </w:p>
        </w:tc>
        <w:tc>
          <w:tcPr>
            <w:tcW w:w="471" w:type="pct"/>
            <w:vMerge w:val="restart"/>
            <w:vAlign w:val="center"/>
          </w:tcPr>
          <w:p w14:paraId="226D6B90">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计算结果</w:t>
            </w:r>
            <w:r>
              <w:rPr>
                <w:rFonts w:cs="Times New Roman"/>
                <w:b/>
                <w:bCs/>
                <w:kern w:val="0"/>
                <w:sz w:val="21"/>
                <w:szCs w:val="21"/>
              </w:rPr>
              <w:t>（m</w:t>
            </w:r>
            <w:r>
              <w:rPr>
                <w:rFonts w:cs="宋体"/>
                <w:b/>
                <w:bCs/>
                <w:kern w:val="0"/>
                <w:sz w:val="21"/>
                <w:szCs w:val="21"/>
              </w:rPr>
              <w:t>）</w:t>
            </w:r>
          </w:p>
        </w:tc>
        <w:tc>
          <w:tcPr>
            <w:tcW w:w="470" w:type="pct"/>
            <w:vMerge w:val="restart"/>
            <w:vAlign w:val="center"/>
          </w:tcPr>
          <w:p w14:paraId="5AC443EF">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卫生防护距离</w:t>
            </w:r>
            <w:r>
              <w:rPr>
                <w:rFonts w:cs="Times New Roman"/>
                <w:b/>
                <w:bCs/>
                <w:kern w:val="0"/>
                <w:sz w:val="21"/>
                <w:szCs w:val="21"/>
              </w:rPr>
              <w:t>（m</w:t>
            </w:r>
            <w:r>
              <w:rPr>
                <w:rFonts w:cs="宋体"/>
                <w:b/>
                <w:bCs/>
                <w:kern w:val="0"/>
                <w:sz w:val="21"/>
                <w:szCs w:val="21"/>
              </w:rPr>
              <w:t>）</w:t>
            </w:r>
          </w:p>
        </w:tc>
        <w:tc>
          <w:tcPr>
            <w:tcW w:w="530" w:type="pct"/>
            <w:vMerge w:val="restart"/>
            <w:vAlign w:val="center"/>
          </w:tcPr>
          <w:p w14:paraId="366F12BF">
            <w:pPr>
              <w:widowControl/>
              <w:adjustRightInd/>
              <w:snapToGrid/>
              <w:spacing w:line="240" w:lineRule="auto"/>
              <w:ind w:firstLine="0" w:firstLineChars="0"/>
              <w:jc w:val="center"/>
              <w:rPr>
                <w:rFonts w:cs="宋体"/>
                <w:b/>
                <w:bCs/>
                <w:kern w:val="0"/>
                <w:sz w:val="21"/>
                <w:szCs w:val="21"/>
              </w:rPr>
            </w:pPr>
            <w:r>
              <w:rPr>
                <w:rFonts w:cs="宋体"/>
                <w:b/>
                <w:bCs/>
                <w:kern w:val="0"/>
                <w:sz w:val="21"/>
                <w:szCs w:val="21"/>
              </w:rPr>
              <w:t>卫生防护距离最终确定值</w:t>
            </w:r>
            <w:r>
              <w:rPr>
                <w:rFonts w:cs="Times New Roman"/>
                <w:b/>
                <w:bCs/>
                <w:kern w:val="0"/>
                <w:sz w:val="21"/>
                <w:szCs w:val="21"/>
              </w:rPr>
              <w:t>（m</w:t>
            </w:r>
            <w:r>
              <w:rPr>
                <w:rFonts w:cs="宋体"/>
                <w:b/>
                <w:bCs/>
                <w:kern w:val="0"/>
                <w:sz w:val="21"/>
                <w:szCs w:val="21"/>
              </w:rPr>
              <w:t>）</w:t>
            </w:r>
          </w:p>
        </w:tc>
      </w:tr>
      <w:tr w14:paraId="325AE526">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trHeight w:val="20" w:hRule="atLeast"/>
          <w:tblHeader/>
          <w:jc w:val="center"/>
        </w:trPr>
        <w:tc>
          <w:tcPr>
            <w:tcW w:w="582" w:type="pct"/>
            <w:vMerge w:val="continue"/>
            <w:vAlign w:val="center"/>
          </w:tcPr>
          <w:p w14:paraId="4DC3AC6C">
            <w:pPr>
              <w:widowControl/>
              <w:adjustRightInd/>
              <w:snapToGrid/>
              <w:spacing w:line="240" w:lineRule="auto"/>
              <w:ind w:firstLine="0" w:firstLineChars="0"/>
              <w:jc w:val="center"/>
              <w:rPr>
                <w:rFonts w:cs="宋体"/>
                <w:b/>
                <w:bCs/>
                <w:kern w:val="0"/>
                <w:sz w:val="21"/>
                <w:szCs w:val="21"/>
              </w:rPr>
            </w:pPr>
          </w:p>
        </w:tc>
        <w:tc>
          <w:tcPr>
            <w:tcW w:w="674" w:type="pct"/>
            <w:vMerge w:val="continue"/>
            <w:vAlign w:val="center"/>
          </w:tcPr>
          <w:p w14:paraId="66BA8226">
            <w:pPr>
              <w:widowControl/>
              <w:adjustRightInd/>
              <w:snapToGrid/>
              <w:spacing w:line="240" w:lineRule="auto"/>
              <w:ind w:firstLine="0" w:firstLineChars="0"/>
              <w:jc w:val="center"/>
              <w:rPr>
                <w:rFonts w:cs="宋体"/>
                <w:b/>
                <w:bCs/>
                <w:kern w:val="0"/>
                <w:sz w:val="21"/>
                <w:szCs w:val="21"/>
              </w:rPr>
            </w:pPr>
          </w:p>
        </w:tc>
        <w:tc>
          <w:tcPr>
            <w:tcW w:w="549" w:type="pct"/>
            <w:vAlign w:val="center"/>
          </w:tcPr>
          <w:p w14:paraId="1C1FE09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（t/a）</w:t>
            </w:r>
          </w:p>
        </w:tc>
        <w:tc>
          <w:tcPr>
            <w:tcW w:w="470" w:type="pct"/>
            <w:vAlign w:val="center"/>
          </w:tcPr>
          <w:p w14:paraId="0DF8EE0F">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（m）</w:t>
            </w:r>
          </w:p>
        </w:tc>
        <w:tc>
          <w:tcPr>
            <w:tcW w:w="707" w:type="pct"/>
            <w:vAlign w:val="center"/>
          </w:tcPr>
          <w:p w14:paraId="21D17511">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lang w:val="en-GB"/>
              </w:rPr>
              <w:t>（mg/m</w:t>
            </w:r>
            <w:r>
              <w:rPr>
                <w:rFonts w:cs="Times New Roman"/>
                <w:b/>
                <w:bCs/>
                <w:kern w:val="0"/>
                <w:sz w:val="21"/>
                <w:szCs w:val="21"/>
                <w:vertAlign w:val="superscript"/>
                <w:lang w:val="en-GB"/>
              </w:rPr>
              <w:t>3</w:t>
            </w:r>
            <w:r>
              <w:rPr>
                <w:rFonts w:cs="Times New Roman"/>
                <w:b/>
                <w:bCs/>
                <w:kern w:val="0"/>
                <w:sz w:val="21"/>
                <w:szCs w:val="21"/>
                <w:lang w:val="en-GB"/>
              </w:rPr>
              <w:t>）</w:t>
            </w:r>
          </w:p>
        </w:tc>
        <w:tc>
          <w:tcPr>
            <w:tcW w:w="548" w:type="pct"/>
            <w:vMerge w:val="continue"/>
            <w:vAlign w:val="center"/>
          </w:tcPr>
          <w:p w14:paraId="7B84C8D1">
            <w:pPr>
              <w:widowControl/>
              <w:adjustRightInd/>
              <w:snapToGrid/>
              <w:spacing w:line="240" w:lineRule="auto"/>
              <w:ind w:firstLine="0" w:firstLineChars="0"/>
              <w:jc w:val="center"/>
              <w:rPr>
                <w:rFonts w:cs="宋体"/>
                <w:b/>
                <w:bCs/>
                <w:kern w:val="0"/>
                <w:sz w:val="21"/>
                <w:szCs w:val="21"/>
              </w:rPr>
            </w:pPr>
          </w:p>
        </w:tc>
        <w:tc>
          <w:tcPr>
            <w:tcW w:w="471" w:type="pct"/>
            <w:vMerge w:val="continue"/>
            <w:vAlign w:val="center"/>
          </w:tcPr>
          <w:p w14:paraId="3018EA3F">
            <w:pPr>
              <w:widowControl/>
              <w:adjustRightInd/>
              <w:snapToGrid/>
              <w:spacing w:line="240" w:lineRule="auto"/>
              <w:ind w:firstLine="0" w:firstLineChars="0"/>
              <w:jc w:val="center"/>
              <w:rPr>
                <w:rFonts w:cs="宋体"/>
                <w:b/>
                <w:bCs/>
                <w:kern w:val="0"/>
                <w:sz w:val="21"/>
                <w:szCs w:val="21"/>
              </w:rPr>
            </w:pPr>
          </w:p>
        </w:tc>
        <w:tc>
          <w:tcPr>
            <w:tcW w:w="470" w:type="pct"/>
            <w:vMerge w:val="continue"/>
            <w:vAlign w:val="center"/>
          </w:tcPr>
          <w:p w14:paraId="46DF3127">
            <w:pPr>
              <w:widowControl/>
              <w:adjustRightInd/>
              <w:snapToGrid/>
              <w:spacing w:line="240" w:lineRule="auto"/>
              <w:ind w:firstLine="0" w:firstLineChars="0"/>
              <w:jc w:val="center"/>
              <w:rPr>
                <w:rFonts w:cs="宋体"/>
                <w:b/>
                <w:bCs/>
                <w:kern w:val="0"/>
                <w:sz w:val="21"/>
                <w:szCs w:val="21"/>
              </w:rPr>
            </w:pPr>
          </w:p>
        </w:tc>
        <w:tc>
          <w:tcPr>
            <w:tcW w:w="530" w:type="pct"/>
            <w:vMerge w:val="continue"/>
            <w:vAlign w:val="center"/>
          </w:tcPr>
          <w:p w14:paraId="7B6D7CD5">
            <w:pPr>
              <w:widowControl/>
              <w:adjustRightInd/>
              <w:snapToGrid/>
              <w:spacing w:line="240" w:lineRule="auto"/>
              <w:ind w:firstLine="0" w:firstLineChars="0"/>
              <w:jc w:val="center"/>
              <w:rPr>
                <w:rFonts w:cs="宋体"/>
                <w:b/>
                <w:bCs/>
                <w:kern w:val="0"/>
                <w:sz w:val="21"/>
                <w:szCs w:val="21"/>
              </w:rPr>
            </w:pPr>
          </w:p>
        </w:tc>
      </w:tr>
      <w:tr w14:paraId="456B0FD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trHeight w:val="20" w:hRule="atLeast"/>
          <w:jc w:val="center"/>
        </w:trPr>
        <w:tc>
          <w:tcPr>
            <w:tcW w:w="582" w:type="pct"/>
            <w:vMerge w:val="restart"/>
            <w:vAlign w:val="center"/>
          </w:tcPr>
          <w:p w14:paraId="6415C0B0">
            <w:pPr>
              <w:widowControl/>
              <w:adjustRightInd/>
              <w:snapToGrid/>
              <w:spacing w:line="240" w:lineRule="auto"/>
              <w:ind w:firstLine="0" w:firstLineChars="0"/>
              <w:jc w:val="center"/>
              <w:rPr>
                <w:rFonts w:cs="宋体"/>
                <w:kern w:val="0"/>
                <w:sz w:val="21"/>
                <w:szCs w:val="21"/>
              </w:rPr>
            </w:pPr>
            <w:r>
              <w:rPr>
                <w:rFonts w:hint="eastAsia" w:cs="宋体"/>
                <w:kern w:val="0"/>
                <w:sz w:val="21"/>
                <w:szCs w:val="21"/>
              </w:rPr>
              <w:t>聚合楼</w:t>
            </w:r>
          </w:p>
        </w:tc>
        <w:tc>
          <w:tcPr>
            <w:tcW w:w="674" w:type="pct"/>
            <w:vAlign w:val="center"/>
          </w:tcPr>
          <w:p w14:paraId="318E10A1">
            <w:pPr>
              <w:widowControl/>
              <w:adjustRightInd/>
              <w:snapToGrid/>
              <w:spacing w:line="240" w:lineRule="auto"/>
              <w:ind w:firstLine="0" w:firstLineChars="0"/>
              <w:jc w:val="center"/>
              <w:rPr>
                <w:rFonts w:cs="宋体"/>
                <w:kern w:val="0"/>
                <w:sz w:val="21"/>
                <w:szCs w:val="21"/>
              </w:rPr>
            </w:pPr>
            <w:r>
              <w:rPr>
                <w:rFonts w:hint="eastAsia" w:cs="宋体"/>
                <w:kern w:val="0"/>
                <w:sz w:val="21"/>
                <w:szCs w:val="21"/>
              </w:rPr>
              <w:t>PM</w:t>
            </w:r>
            <w:r>
              <w:rPr>
                <w:rFonts w:hint="eastAsia" w:cs="宋体"/>
                <w:kern w:val="0"/>
                <w:sz w:val="21"/>
                <w:szCs w:val="21"/>
                <w:vertAlign w:val="subscript"/>
              </w:rPr>
              <w:t>10</w:t>
            </w:r>
          </w:p>
        </w:tc>
        <w:tc>
          <w:tcPr>
            <w:tcW w:w="549" w:type="pct"/>
            <w:vAlign w:val="center"/>
          </w:tcPr>
          <w:p w14:paraId="3220D186">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0.108</w:t>
            </w:r>
          </w:p>
        </w:tc>
        <w:tc>
          <w:tcPr>
            <w:tcW w:w="470" w:type="pct"/>
            <w:vMerge w:val="restart"/>
            <w:vAlign w:val="center"/>
          </w:tcPr>
          <w:p w14:paraId="3012BDC6">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1</w:t>
            </w:r>
            <w:r>
              <w:rPr>
                <w:rFonts w:cs="Times New Roman"/>
                <w:kern w:val="0"/>
                <w:sz w:val="21"/>
                <w:szCs w:val="21"/>
              </w:rPr>
              <w:t>5</w:t>
            </w:r>
          </w:p>
          <w:p w14:paraId="5A072254">
            <w:pPr>
              <w:spacing w:line="240" w:lineRule="auto"/>
              <w:ind w:firstLine="420"/>
              <w:jc w:val="center"/>
              <w:rPr>
                <w:rFonts w:cs="Times New Roman"/>
                <w:kern w:val="0"/>
                <w:sz w:val="21"/>
                <w:szCs w:val="21"/>
              </w:rPr>
            </w:pPr>
          </w:p>
        </w:tc>
        <w:tc>
          <w:tcPr>
            <w:tcW w:w="707" w:type="pct"/>
            <w:vAlign w:val="center"/>
          </w:tcPr>
          <w:p w14:paraId="5EBCE2B4">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0.45</w:t>
            </w:r>
          </w:p>
        </w:tc>
        <w:tc>
          <w:tcPr>
            <w:tcW w:w="548" w:type="pct"/>
            <w:vMerge w:val="restart"/>
            <w:vAlign w:val="center"/>
          </w:tcPr>
          <w:p w14:paraId="0F520CB4">
            <w:pPr>
              <w:widowControl/>
              <w:adjustRightInd/>
              <w:snapToGrid/>
              <w:spacing w:line="240" w:lineRule="auto"/>
              <w:ind w:firstLine="0" w:firstLineChars="0"/>
              <w:jc w:val="center"/>
              <w:rPr>
                <w:rFonts w:cs="宋体"/>
                <w:kern w:val="0"/>
                <w:sz w:val="21"/>
                <w:szCs w:val="21"/>
              </w:rPr>
            </w:pPr>
            <w:r>
              <w:rPr>
                <w:sz w:val="21"/>
                <w:szCs w:val="21"/>
              </w:rPr>
              <w:t>否</w:t>
            </w:r>
          </w:p>
        </w:tc>
        <w:tc>
          <w:tcPr>
            <w:tcW w:w="471" w:type="pct"/>
            <w:noWrap/>
            <w:vAlign w:val="center"/>
          </w:tcPr>
          <w:p w14:paraId="59BE0BCA">
            <w:pPr>
              <w:widowControl/>
              <w:adjustRightInd/>
              <w:snapToGrid/>
              <w:spacing w:line="240" w:lineRule="auto"/>
              <w:ind w:firstLine="0" w:firstLineChars="0"/>
              <w:jc w:val="center"/>
              <w:rPr>
                <w:rFonts w:cs="宋体"/>
                <w:kern w:val="0"/>
                <w:sz w:val="21"/>
                <w:szCs w:val="21"/>
              </w:rPr>
            </w:pPr>
            <w:r>
              <w:rPr>
                <w:rFonts w:hint="eastAsia" w:cs="宋体"/>
                <w:kern w:val="0"/>
                <w:sz w:val="21"/>
                <w:szCs w:val="21"/>
              </w:rPr>
              <w:t>1.386</w:t>
            </w:r>
          </w:p>
        </w:tc>
        <w:tc>
          <w:tcPr>
            <w:tcW w:w="470" w:type="pct"/>
            <w:vAlign w:val="center"/>
          </w:tcPr>
          <w:p w14:paraId="6AD7194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530" w:type="pct"/>
            <w:vMerge w:val="restart"/>
            <w:vAlign w:val="center"/>
          </w:tcPr>
          <w:p w14:paraId="58F18AEA">
            <w:pPr>
              <w:spacing w:line="240" w:lineRule="auto"/>
              <w:ind w:firstLine="199" w:firstLineChars="95"/>
              <w:rPr>
                <w:rFonts w:cs="Times New Roman"/>
                <w:kern w:val="0"/>
                <w:sz w:val="21"/>
                <w:szCs w:val="21"/>
              </w:rPr>
            </w:pPr>
            <w:r>
              <w:rPr>
                <w:rFonts w:cs="Times New Roman"/>
                <w:kern w:val="0"/>
                <w:sz w:val="21"/>
                <w:szCs w:val="21"/>
              </w:rPr>
              <w:t>50</w:t>
            </w:r>
          </w:p>
        </w:tc>
      </w:tr>
      <w:tr w14:paraId="529E5308">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trHeight w:val="20" w:hRule="atLeast"/>
          <w:jc w:val="center"/>
        </w:trPr>
        <w:tc>
          <w:tcPr>
            <w:tcW w:w="582" w:type="pct"/>
            <w:vMerge w:val="continue"/>
            <w:vAlign w:val="center"/>
          </w:tcPr>
          <w:p w14:paraId="374BAD55">
            <w:pPr>
              <w:spacing w:line="240" w:lineRule="auto"/>
              <w:ind w:firstLine="420"/>
              <w:jc w:val="center"/>
              <w:rPr>
                <w:rFonts w:cs="宋体"/>
                <w:kern w:val="0"/>
                <w:sz w:val="21"/>
                <w:szCs w:val="21"/>
              </w:rPr>
            </w:pPr>
          </w:p>
        </w:tc>
        <w:tc>
          <w:tcPr>
            <w:tcW w:w="674" w:type="pct"/>
            <w:vAlign w:val="center"/>
          </w:tcPr>
          <w:p w14:paraId="6D4563E0">
            <w:pPr>
              <w:widowControl/>
              <w:adjustRightInd/>
              <w:snapToGrid/>
              <w:spacing w:line="240" w:lineRule="auto"/>
              <w:ind w:firstLine="0" w:firstLineChars="0"/>
              <w:jc w:val="center"/>
              <w:rPr>
                <w:rFonts w:cs="宋体"/>
                <w:kern w:val="0"/>
                <w:sz w:val="21"/>
                <w:szCs w:val="21"/>
              </w:rPr>
            </w:pPr>
            <w:r>
              <w:rPr>
                <w:rFonts w:hint="eastAsia" w:cs="宋体"/>
                <w:kern w:val="0"/>
                <w:sz w:val="21"/>
                <w:szCs w:val="21"/>
              </w:rPr>
              <w:t>PM</w:t>
            </w:r>
            <w:r>
              <w:rPr>
                <w:rFonts w:hint="eastAsia" w:cs="宋体"/>
                <w:kern w:val="0"/>
                <w:sz w:val="21"/>
                <w:szCs w:val="21"/>
                <w:vertAlign w:val="subscript"/>
              </w:rPr>
              <w:t>2.5</w:t>
            </w:r>
          </w:p>
        </w:tc>
        <w:tc>
          <w:tcPr>
            <w:tcW w:w="549" w:type="pct"/>
            <w:vAlign w:val="center"/>
          </w:tcPr>
          <w:p w14:paraId="1A158BF4">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0.054</w:t>
            </w:r>
          </w:p>
        </w:tc>
        <w:tc>
          <w:tcPr>
            <w:tcW w:w="470" w:type="pct"/>
            <w:vMerge w:val="continue"/>
            <w:vAlign w:val="center"/>
          </w:tcPr>
          <w:p w14:paraId="47A6C19E">
            <w:pPr>
              <w:spacing w:line="240" w:lineRule="auto"/>
              <w:ind w:firstLine="420"/>
              <w:jc w:val="center"/>
              <w:rPr>
                <w:rFonts w:cs="Times New Roman"/>
                <w:kern w:val="0"/>
                <w:sz w:val="21"/>
                <w:szCs w:val="21"/>
              </w:rPr>
            </w:pPr>
          </w:p>
        </w:tc>
        <w:tc>
          <w:tcPr>
            <w:tcW w:w="707" w:type="pct"/>
            <w:vAlign w:val="center"/>
          </w:tcPr>
          <w:p w14:paraId="635EAA28">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0.225</w:t>
            </w:r>
          </w:p>
        </w:tc>
        <w:tc>
          <w:tcPr>
            <w:tcW w:w="548" w:type="pct"/>
            <w:vMerge w:val="continue"/>
            <w:vAlign w:val="center"/>
          </w:tcPr>
          <w:p w14:paraId="41B29F9E">
            <w:pPr>
              <w:widowControl/>
              <w:adjustRightInd/>
              <w:snapToGrid/>
              <w:spacing w:line="240" w:lineRule="auto"/>
              <w:ind w:firstLine="0" w:firstLineChars="0"/>
              <w:jc w:val="center"/>
              <w:rPr>
                <w:rFonts w:cs="宋体"/>
                <w:kern w:val="0"/>
                <w:sz w:val="21"/>
                <w:szCs w:val="21"/>
              </w:rPr>
            </w:pPr>
          </w:p>
        </w:tc>
        <w:tc>
          <w:tcPr>
            <w:tcW w:w="471" w:type="pct"/>
            <w:noWrap/>
            <w:vAlign w:val="center"/>
          </w:tcPr>
          <w:p w14:paraId="7CA23721">
            <w:pPr>
              <w:widowControl/>
              <w:adjustRightInd/>
              <w:snapToGrid/>
              <w:spacing w:line="240" w:lineRule="auto"/>
              <w:ind w:firstLine="0" w:firstLineChars="0"/>
              <w:jc w:val="center"/>
              <w:rPr>
                <w:rFonts w:cs="宋体"/>
                <w:kern w:val="0"/>
                <w:sz w:val="21"/>
                <w:szCs w:val="21"/>
              </w:rPr>
            </w:pPr>
            <w:r>
              <w:rPr>
                <w:rFonts w:hint="eastAsia" w:eastAsia="等线" w:cs="Times New Roman"/>
                <w:sz w:val="21"/>
                <w:szCs w:val="21"/>
              </w:rPr>
              <w:t>14.960</w:t>
            </w:r>
          </w:p>
        </w:tc>
        <w:tc>
          <w:tcPr>
            <w:tcW w:w="470" w:type="pct"/>
            <w:vAlign w:val="center"/>
          </w:tcPr>
          <w:p w14:paraId="7629D8CF">
            <w:pPr>
              <w:widowControl/>
              <w:adjustRightInd/>
              <w:snapToGrid/>
              <w:spacing w:line="240" w:lineRule="auto"/>
              <w:ind w:firstLine="0" w:firstLineChars="0"/>
              <w:jc w:val="center"/>
              <w:rPr>
                <w:rFonts w:cs="Times New Roman"/>
                <w:kern w:val="0"/>
                <w:sz w:val="21"/>
                <w:szCs w:val="21"/>
              </w:rPr>
            </w:pPr>
            <w:r>
              <w:rPr>
                <w:rFonts w:eastAsia="等线" w:cs="Times New Roman"/>
                <w:sz w:val="21"/>
                <w:szCs w:val="21"/>
              </w:rPr>
              <w:t>50</w:t>
            </w:r>
          </w:p>
        </w:tc>
        <w:tc>
          <w:tcPr>
            <w:tcW w:w="530" w:type="pct"/>
            <w:vMerge w:val="continue"/>
            <w:vAlign w:val="center"/>
          </w:tcPr>
          <w:p w14:paraId="3E6F65BA">
            <w:pPr>
              <w:widowControl/>
              <w:adjustRightInd/>
              <w:snapToGrid/>
              <w:spacing w:line="240" w:lineRule="auto"/>
              <w:ind w:firstLine="0" w:firstLineChars="0"/>
              <w:jc w:val="center"/>
              <w:rPr>
                <w:rFonts w:cs="Times New Roman"/>
                <w:kern w:val="0"/>
                <w:sz w:val="21"/>
                <w:szCs w:val="21"/>
              </w:rPr>
            </w:pPr>
          </w:p>
        </w:tc>
      </w:tr>
      <w:tr w14:paraId="18AE7131">
        <w:tblPrEx>
          <w:tblBorders>
            <w:top w:val="single" w:color="auto" w:sz="12" w:space="0"/>
            <w:left w:val="none" w:color="auto" w:sz="0" w:space="0"/>
            <w:bottom w:val="single" w:color="auto" w:sz="12" w:space="0"/>
            <w:right w:val="none" w:color="auto" w:sz="0" w:space="0"/>
            <w:insideH w:val="single" w:color="auto" w:sz="6" w:space="0"/>
            <w:insideV w:val="single" w:color="auto" w:sz="6" w:space="0"/>
          </w:tblBorders>
          <w:tblCellMar>
            <w:top w:w="57" w:type="dxa"/>
            <w:left w:w="108" w:type="dxa"/>
            <w:bottom w:w="57" w:type="dxa"/>
            <w:right w:w="108" w:type="dxa"/>
          </w:tblCellMar>
        </w:tblPrEx>
        <w:trPr>
          <w:trHeight w:val="20" w:hRule="atLeast"/>
          <w:jc w:val="center"/>
        </w:trPr>
        <w:tc>
          <w:tcPr>
            <w:tcW w:w="582" w:type="pct"/>
            <w:vMerge w:val="continue"/>
            <w:vAlign w:val="center"/>
          </w:tcPr>
          <w:p w14:paraId="1EE4382B">
            <w:pPr>
              <w:widowControl/>
              <w:adjustRightInd/>
              <w:snapToGrid/>
              <w:spacing w:line="240" w:lineRule="auto"/>
              <w:ind w:firstLine="0" w:firstLineChars="0"/>
              <w:jc w:val="center"/>
              <w:rPr>
                <w:rFonts w:cs="宋体"/>
                <w:kern w:val="0"/>
                <w:sz w:val="21"/>
                <w:szCs w:val="21"/>
              </w:rPr>
            </w:pPr>
          </w:p>
        </w:tc>
        <w:tc>
          <w:tcPr>
            <w:tcW w:w="674" w:type="pct"/>
            <w:vAlign w:val="center"/>
          </w:tcPr>
          <w:p w14:paraId="344B906E">
            <w:pPr>
              <w:widowControl/>
              <w:adjustRightInd/>
              <w:snapToGrid/>
              <w:spacing w:line="240" w:lineRule="auto"/>
              <w:ind w:firstLine="0" w:firstLineChars="0"/>
              <w:jc w:val="center"/>
              <w:rPr>
                <w:rFonts w:cs="宋体"/>
                <w:kern w:val="0"/>
                <w:sz w:val="21"/>
                <w:szCs w:val="21"/>
              </w:rPr>
            </w:pPr>
            <w:r>
              <w:rPr>
                <w:rFonts w:cs="宋体"/>
                <w:kern w:val="0"/>
                <w:sz w:val="21"/>
                <w:szCs w:val="21"/>
              </w:rPr>
              <w:t>非甲烷总烃</w:t>
            </w:r>
          </w:p>
        </w:tc>
        <w:tc>
          <w:tcPr>
            <w:tcW w:w="549" w:type="pct"/>
            <w:vAlign w:val="center"/>
          </w:tcPr>
          <w:p w14:paraId="51F09863">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3.598</w:t>
            </w:r>
          </w:p>
        </w:tc>
        <w:tc>
          <w:tcPr>
            <w:tcW w:w="470" w:type="pct"/>
            <w:vMerge w:val="continue"/>
            <w:vAlign w:val="center"/>
          </w:tcPr>
          <w:p w14:paraId="1612F24C">
            <w:pPr>
              <w:widowControl/>
              <w:adjustRightInd/>
              <w:snapToGrid/>
              <w:spacing w:line="240" w:lineRule="auto"/>
              <w:ind w:firstLine="0" w:firstLineChars="0"/>
              <w:jc w:val="center"/>
              <w:rPr>
                <w:rFonts w:cs="Times New Roman"/>
                <w:kern w:val="0"/>
                <w:sz w:val="21"/>
                <w:szCs w:val="21"/>
              </w:rPr>
            </w:pPr>
          </w:p>
        </w:tc>
        <w:tc>
          <w:tcPr>
            <w:tcW w:w="707" w:type="pct"/>
            <w:vAlign w:val="center"/>
          </w:tcPr>
          <w:p w14:paraId="6FE6096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w:t>
            </w:r>
          </w:p>
        </w:tc>
        <w:tc>
          <w:tcPr>
            <w:tcW w:w="548" w:type="pct"/>
            <w:vMerge w:val="continue"/>
            <w:vAlign w:val="center"/>
          </w:tcPr>
          <w:p w14:paraId="67038C4F">
            <w:pPr>
              <w:widowControl/>
              <w:adjustRightInd/>
              <w:snapToGrid/>
              <w:spacing w:line="240" w:lineRule="auto"/>
              <w:ind w:firstLine="0" w:firstLineChars="0"/>
              <w:jc w:val="center"/>
              <w:rPr>
                <w:rFonts w:cs="宋体"/>
                <w:kern w:val="0"/>
                <w:sz w:val="21"/>
                <w:szCs w:val="21"/>
              </w:rPr>
            </w:pPr>
          </w:p>
        </w:tc>
        <w:tc>
          <w:tcPr>
            <w:tcW w:w="471" w:type="pct"/>
            <w:noWrap/>
            <w:vAlign w:val="center"/>
          </w:tcPr>
          <w:p w14:paraId="0E2A8F17">
            <w:pPr>
              <w:widowControl/>
              <w:adjustRightInd/>
              <w:snapToGrid/>
              <w:spacing w:line="240" w:lineRule="auto"/>
              <w:ind w:firstLine="0" w:firstLineChars="0"/>
              <w:jc w:val="center"/>
              <w:rPr>
                <w:rFonts w:cs="宋体"/>
                <w:kern w:val="0"/>
                <w:sz w:val="21"/>
                <w:szCs w:val="21"/>
              </w:rPr>
            </w:pPr>
            <w:r>
              <w:rPr>
                <w:rFonts w:hint="eastAsia" w:cs="宋体"/>
                <w:kern w:val="0"/>
                <w:sz w:val="21"/>
                <w:szCs w:val="21"/>
              </w:rPr>
              <w:t>1.386</w:t>
            </w:r>
          </w:p>
        </w:tc>
        <w:tc>
          <w:tcPr>
            <w:tcW w:w="470" w:type="pct"/>
            <w:vAlign w:val="center"/>
          </w:tcPr>
          <w:p w14:paraId="11C0176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c>
          <w:tcPr>
            <w:tcW w:w="530" w:type="pct"/>
            <w:vMerge w:val="continue"/>
            <w:vAlign w:val="center"/>
          </w:tcPr>
          <w:p w14:paraId="114ED783">
            <w:pPr>
              <w:widowControl/>
              <w:adjustRightInd/>
              <w:snapToGrid/>
              <w:spacing w:line="240" w:lineRule="auto"/>
              <w:ind w:firstLine="0" w:firstLineChars="0"/>
              <w:jc w:val="center"/>
              <w:rPr>
                <w:rFonts w:cs="Times New Roman"/>
                <w:kern w:val="0"/>
                <w:sz w:val="21"/>
                <w:szCs w:val="21"/>
              </w:rPr>
            </w:pPr>
          </w:p>
        </w:tc>
      </w:tr>
    </w:tbl>
    <w:p w14:paraId="77392BE8">
      <w:pPr>
        <w:ind w:firstLine="480"/>
        <w:rPr>
          <w:rFonts w:cs="Times New Roman"/>
        </w:rPr>
      </w:pPr>
      <w:r>
        <w:rPr>
          <w:rFonts w:cs="Times New Roman"/>
          <w:szCs w:val="24"/>
        </w:rPr>
        <w:t>根据《大气有害物质无组织排放卫生防护距离推导技术导则》（GB/T 39499-2020），</w:t>
      </w:r>
      <w:r>
        <w:rPr>
          <w:rFonts w:cs="Times New Roman"/>
        </w:rPr>
        <w:t>经计算，本项目需以</w:t>
      </w:r>
      <w:r>
        <w:rPr>
          <w:rFonts w:hint="eastAsia" w:cs="Times New Roman"/>
        </w:rPr>
        <w:t>聚合楼</w:t>
      </w:r>
      <w:r>
        <w:rPr>
          <w:rFonts w:cs="Times New Roman"/>
        </w:rPr>
        <w:t>外扩50m设置卫生防护距离，本项目卫生防护包络线图见图6.2-1。</w:t>
      </w:r>
    </w:p>
    <w:p w14:paraId="67564B94">
      <w:pPr>
        <w:ind w:firstLine="480"/>
        <w:rPr>
          <w:rFonts w:cs="Times New Roman"/>
        </w:rPr>
      </w:pPr>
      <w:r>
        <w:rPr>
          <w:rFonts w:cs="Times New Roman"/>
        </w:rPr>
        <w:t>经核实，本项目卫生防护包络线范围内目前无居民住宅、学校、医院等环境敏感目标，以后亦不得新建居民住宅、学校、医院等环境敏感建筑物。</w:t>
      </w:r>
    </w:p>
    <w:p w14:paraId="749E66F9">
      <w:pPr>
        <w:ind w:firstLine="0" w:firstLineChars="0"/>
        <w:outlineLvl w:val="3"/>
        <w:rPr>
          <w:rFonts w:cs="Times New Roman"/>
          <w:b/>
        </w:rPr>
      </w:pPr>
      <w:r>
        <w:rPr>
          <w:rFonts w:cs="Times New Roman"/>
          <w:b/>
          <w:lang w:bidi="ar"/>
        </w:rPr>
        <w:t>6.2.1.8 小结</w:t>
      </w:r>
    </w:p>
    <w:p w14:paraId="7BE1421C">
      <w:pPr>
        <w:ind w:firstLine="480"/>
        <w:rPr>
          <w:rFonts w:cs="Times New Roman"/>
        </w:rPr>
      </w:pPr>
      <w:r>
        <w:rPr>
          <w:rFonts w:cs="Times New Roman"/>
          <w:bCs/>
          <w:szCs w:val="24"/>
          <w:lang w:bidi="ar"/>
        </w:rPr>
        <w:t>（</w:t>
      </w:r>
      <w:r>
        <w:rPr>
          <w:rFonts w:cs="Times New Roman"/>
          <w:lang w:bidi="ar"/>
        </w:rPr>
        <w:t>1）正常工况下的环境空气影响预测及分析</w:t>
      </w:r>
    </w:p>
    <w:p w14:paraId="0BB21C7E">
      <w:pPr>
        <w:ind w:firstLine="480"/>
        <w:rPr>
          <w:rFonts w:cs="Times New Roman"/>
          <w:bCs/>
          <w:kern w:val="0"/>
          <w:szCs w:val="24"/>
        </w:rPr>
      </w:pPr>
      <w:r>
        <w:rPr>
          <w:rFonts w:cs="Times New Roman"/>
          <w:lang w:bidi="ar"/>
        </w:rPr>
        <w:t>采用2024年全年气象资料逐时、逐日计算项目排放的污染物在评价区域及保护目标贡献值。本项目</w:t>
      </w:r>
      <w:r>
        <w:rPr>
          <w:rFonts w:cs="Times New Roman"/>
          <w:szCs w:val="28"/>
          <w:lang w:bidi="ar"/>
        </w:rPr>
        <w:t>评价范围内SO</w:t>
      </w:r>
      <w:r>
        <w:rPr>
          <w:rFonts w:cs="Times New Roman"/>
          <w:szCs w:val="28"/>
          <w:vertAlign w:val="subscript"/>
          <w:lang w:bidi="ar"/>
        </w:rPr>
        <w:t>2</w:t>
      </w:r>
      <w:r>
        <w:rPr>
          <w:rFonts w:cs="Times New Roman"/>
          <w:szCs w:val="28"/>
          <w:lang w:bidi="ar"/>
        </w:rPr>
        <w:t>、NOx、PM</w:t>
      </w:r>
      <w:r>
        <w:rPr>
          <w:rFonts w:cs="Times New Roman"/>
          <w:szCs w:val="28"/>
          <w:vertAlign w:val="subscript"/>
          <w:lang w:bidi="ar"/>
        </w:rPr>
        <w:t>10</w:t>
      </w:r>
      <w:r>
        <w:rPr>
          <w:rFonts w:cs="Times New Roman"/>
          <w:szCs w:val="28"/>
          <w:lang w:bidi="ar"/>
        </w:rPr>
        <w:t>、PM</w:t>
      </w:r>
      <w:r>
        <w:rPr>
          <w:rFonts w:cs="Times New Roman"/>
          <w:szCs w:val="28"/>
          <w:vertAlign w:val="subscript"/>
          <w:lang w:bidi="ar"/>
        </w:rPr>
        <w:t>2.5</w:t>
      </w:r>
      <w:r>
        <w:rPr>
          <w:rFonts w:cs="Times New Roman"/>
          <w:szCs w:val="28"/>
          <w:lang w:bidi="ar"/>
        </w:rPr>
        <w:t>、非甲烷总烃正常排放下污染物短期浓度贡献值的最大浓度占标率&lt;100%</w:t>
      </w:r>
      <w:r>
        <w:rPr>
          <w:rFonts w:cs="Times New Roman"/>
          <w:szCs w:val="28"/>
        </w:rPr>
        <w:t>，年均浓度贡献值的最大浓度占标率&lt;30%。</w:t>
      </w:r>
      <w:r>
        <w:rPr>
          <w:rFonts w:cs="Times New Roman"/>
          <w:bCs/>
        </w:rPr>
        <w:t>叠加本底浓度及周边在建项目后，</w:t>
      </w:r>
      <w:r>
        <w:rPr>
          <w:rFonts w:cs="Times New Roman"/>
          <w:szCs w:val="28"/>
        </w:rPr>
        <w:t>SO</w:t>
      </w:r>
      <w:r>
        <w:rPr>
          <w:rFonts w:cs="Times New Roman"/>
          <w:szCs w:val="28"/>
          <w:vertAlign w:val="subscript"/>
        </w:rPr>
        <w:t>2</w:t>
      </w:r>
      <w:r>
        <w:rPr>
          <w:rFonts w:cs="Times New Roman"/>
          <w:szCs w:val="28"/>
        </w:rPr>
        <w:t>、NOx、PM</w:t>
      </w:r>
      <w:r>
        <w:rPr>
          <w:rFonts w:cs="Times New Roman"/>
          <w:szCs w:val="28"/>
          <w:vertAlign w:val="subscript"/>
        </w:rPr>
        <w:t>10</w:t>
      </w:r>
      <w:r>
        <w:rPr>
          <w:rFonts w:cs="Times New Roman"/>
          <w:szCs w:val="28"/>
        </w:rPr>
        <w:t>、</w:t>
      </w:r>
      <w:r>
        <w:rPr>
          <w:rFonts w:cs="Times New Roman"/>
          <w:szCs w:val="28"/>
          <w:lang w:bidi="ar"/>
        </w:rPr>
        <w:t>非甲烷总烃</w:t>
      </w:r>
      <w:r>
        <w:rPr>
          <w:rFonts w:cs="Times New Roman"/>
          <w:kern w:val="0"/>
          <w:szCs w:val="21"/>
        </w:rPr>
        <w:t>的保证率日均浓度、年均浓度或短期浓度均满足环境质量标准</w:t>
      </w:r>
      <w:r>
        <w:rPr>
          <w:rFonts w:cs="Times New Roman"/>
          <w:szCs w:val="28"/>
          <w:lang w:bidi="ar"/>
        </w:rPr>
        <w:t>。</w:t>
      </w:r>
    </w:p>
    <w:p w14:paraId="4AFBCC0A">
      <w:pPr>
        <w:ind w:firstLine="480"/>
        <w:rPr>
          <w:rFonts w:cs="Times New Roman"/>
        </w:rPr>
      </w:pPr>
      <w:r>
        <w:rPr>
          <w:rFonts w:cs="Times New Roman"/>
          <w:bCs/>
          <w:szCs w:val="24"/>
          <w:lang w:bidi="ar"/>
        </w:rPr>
        <w:t>（</w:t>
      </w:r>
      <w:r>
        <w:rPr>
          <w:rFonts w:cs="Times New Roman"/>
          <w:lang w:bidi="ar"/>
        </w:rPr>
        <w:t>2）非正常工况下的环境空气影响预测及分析</w:t>
      </w:r>
    </w:p>
    <w:p w14:paraId="38CF734D">
      <w:pPr>
        <w:ind w:firstLine="480"/>
        <w:rPr>
          <w:rFonts w:cs="Times New Roman"/>
          <w:bCs/>
          <w:kern w:val="0"/>
        </w:rPr>
      </w:pPr>
      <w:r>
        <w:rPr>
          <w:rFonts w:cs="Times New Roman"/>
          <w:lang w:bidi="ar"/>
        </w:rPr>
        <w:t>非正常工况下，非甲烷总烃对外环境影响贡献值较正常工况明显增加，对外环境影响比正常工况有所加大。因此需要避免事故发生，加强预警，同时加强废气处理设施的维护和管理，及时更换易损部件，确保废气治理措施的正常运转。</w:t>
      </w:r>
    </w:p>
    <w:p w14:paraId="09871862">
      <w:pPr>
        <w:ind w:firstLine="480"/>
        <w:rPr>
          <w:rFonts w:cs="Times New Roman"/>
        </w:rPr>
      </w:pPr>
      <w:r>
        <w:rPr>
          <w:rFonts w:cs="Times New Roman"/>
          <w:bCs/>
          <w:szCs w:val="24"/>
          <w:lang w:bidi="ar"/>
        </w:rPr>
        <w:t>（</w:t>
      </w:r>
      <w:r>
        <w:rPr>
          <w:rFonts w:cs="Times New Roman"/>
          <w:lang w:bidi="ar"/>
        </w:rPr>
        <w:t>3）防护距离</w:t>
      </w:r>
    </w:p>
    <w:p w14:paraId="1EBF1F0D">
      <w:pPr>
        <w:ind w:firstLine="480"/>
        <w:rPr>
          <w:rFonts w:cs="Times New Roman"/>
          <w:lang w:bidi="ar"/>
        </w:rPr>
      </w:pPr>
      <w:r>
        <w:rPr>
          <w:rFonts w:hint="eastAsia"/>
        </w:rPr>
        <w:t>本项目场</w:t>
      </w:r>
      <w:r>
        <w:t>界外各污染物的短期贡献浓度均未出现超标情况</w:t>
      </w:r>
      <w:r>
        <w:rPr>
          <w:rFonts w:hint="eastAsia"/>
        </w:rPr>
        <w:t>，</w:t>
      </w:r>
      <w:r>
        <w:t>因此本项目不需设置大气环境防护距离</w:t>
      </w:r>
      <w:r>
        <w:rPr>
          <w:rFonts w:cs="Times New Roman"/>
          <w:lang w:bidi="ar"/>
        </w:rPr>
        <w:t>。经计算，本项目需以聚合楼外扩50m设置卫生防护距离</w:t>
      </w:r>
      <w:r>
        <w:rPr>
          <w:rFonts w:hint="eastAsia" w:cs="Times New Roman"/>
          <w:lang w:bidi="ar"/>
        </w:rPr>
        <w:t>。</w:t>
      </w:r>
    </w:p>
    <w:p w14:paraId="2516F916">
      <w:pPr>
        <w:ind w:firstLine="480"/>
        <w:rPr>
          <w:rFonts w:cs="Times New Roman"/>
        </w:rPr>
      </w:pPr>
      <w:r>
        <w:rPr>
          <w:rFonts w:cs="Times New Roman"/>
          <w:bCs/>
          <w:szCs w:val="24"/>
          <w:lang w:bidi="ar"/>
        </w:rPr>
        <w:t>（</w:t>
      </w:r>
      <w:r>
        <w:rPr>
          <w:rFonts w:cs="Times New Roman"/>
        </w:rPr>
        <w:t>4）污染物排放量核算结果</w:t>
      </w:r>
    </w:p>
    <w:p w14:paraId="4D7485C3">
      <w:pPr>
        <w:widowControl/>
        <w:ind w:firstLine="482"/>
        <w:rPr>
          <w:rFonts w:cs="Times New Roman"/>
          <w:b/>
          <w:bCs/>
          <w:kern w:val="0"/>
          <w:szCs w:val="28"/>
        </w:rPr>
      </w:pPr>
      <w:r>
        <w:rPr>
          <w:rFonts w:hint="eastAsia" w:cs="Times New Roman"/>
          <w:b/>
          <w:bCs/>
          <w:kern w:val="0"/>
          <w:szCs w:val="28"/>
        </w:rPr>
        <w:t>保密</w:t>
      </w:r>
    </w:p>
    <w:p w14:paraId="5AFA1568">
      <w:pPr>
        <w:ind w:firstLine="0" w:firstLineChars="0"/>
        <w:outlineLvl w:val="3"/>
        <w:rPr>
          <w:rFonts w:cs="Times New Roman"/>
          <w:b/>
        </w:rPr>
      </w:pPr>
      <w:r>
        <w:rPr>
          <w:rFonts w:cs="Times New Roman"/>
          <w:b/>
          <w:lang w:bidi="ar"/>
        </w:rPr>
        <w:t>6.2.1.9 大气环境影响评价自查表</w:t>
      </w:r>
    </w:p>
    <w:p w14:paraId="47141617">
      <w:pPr>
        <w:ind w:firstLine="0" w:firstLineChars="0"/>
        <w:jc w:val="center"/>
        <w:rPr>
          <w:rFonts w:cs="Times New Roman"/>
          <w:b/>
        </w:rPr>
      </w:pPr>
      <w:r>
        <w:rPr>
          <w:rFonts w:cs="Times New Roman"/>
          <w:b/>
        </w:rPr>
        <w:t>表6.2.1-2</w:t>
      </w:r>
      <w:r>
        <w:rPr>
          <w:rFonts w:hint="eastAsia" w:cs="Times New Roman"/>
          <w:b/>
        </w:rPr>
        <w:t>6</w:t>
      </w:r>
      <w:r>
        <w:rPr>
          <w:rFonts w:cs="Times New Roman"/>
          <w:b/>
        </w:rPr>
        <w:t xml:space="preserve">  本项目大气环境影响评价自查表</w:t>
      </w:r>
    </w:p>
    <w:tbl>
      <w:tblPr>
        <w:tblStyle w:val="88"/>
        <w:tblW w:w="5000" w:type="pct"/>
        <w:tblInd w:w="0" w:type="dxa"/>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Layout w:type="autofit"/>
        <w:tblCellMar>
          <w:top w:w="57" w:type="dxa"/>
          <w:left w:w="108" w:type="dxa"/>
          <w:bottom w:w="57" w:type="dxa"/>
          <w:right w:w="108" w:type="dxa"/>
        </w:tblCellMar>
      </w:tblPr>
      <w:tblGrid>
        <w:gridCol w:w="661"/>
        <w:gridCol w:w="1136"/>
        <w:gridCol w:w="1343"/>
        <w:gridCol w:w="1042"/>
        <w:gridCol w:w="1610"/>
        <w:gridCol w:w="1580"/>
        <w:gridCol w:w="1293"/>
        <w:gridCol w:w="638"/>
        <w:gridCol w:w="659"/>
      </w:tblGrid>
      <w:tr w14:paraId="7E5DA581">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315" w:hRule="atLeast"/>
          <w:tblHeader/>
        </w:trPr>
        <w:tc>
          <w:tcPr>
            <w:tcW w:w="902" w:type="pct"/>
            <w:gridSpan w:val="2"/>
            <w:tcBorders>
              <w:top w:val="single" w:color="auto" w:sz="12" w:space="0"/>
              <w:left w:val="nil"/>
              <w:bottom w:val="single" w:color="auto" w:sz="4" w:space="0"/>
              <w:right w:val="single" w:color="auto" w:sz="4" w:space="0"/>
            </w:tcBorders>
            <w:vAlign w:val="center"/>
          </w:tcPr>
          <w:p w14:paraId="68A04BFE">
            <w:pPr>
              <w:widowControl/>
              <w:spacing w:line="240" w:lineRule="auto"/>
              <w:ind w:firstLine="0" w:firstLineChars="0"/>
              <w:jc w:val="center"/>
              <w:rPr>
                <w:rFonts w:cs="Times New Roman"/>
                <w:b/>
                <w:sz w:val="21"/>
              </w:rPr>
            </w:pPr>
            <w:r>
              <w:rPr>
                <w:rFonts w:cs="Times New Roman"/>
                <w:b/>
                <w:sz w:val="21"/>
                <w:lang w:bidi="ar"/>
              </w:rPr>
              <w:t>工作内容</w:t>
            </w:r>
          </w:p>
        </w:tc>
        <w:tc>
          <w:tcPr>
            <w:tcW w:w="4098" w:type="pct"/>
            <w:gridSpan w:val="7"/>
            <w:tcBorders>
              <w:top w:val="single" w:color="auto" w:sz="12" w:space="0"/>
              <w:left w:val="single" w:color="auto" w:sz="4" w:space="0"/>
              <w:bottom w:val="single" w:color="auto" w:sz="4" w:space="0"/>
              <w:right w:val="nil"/>
            </w:tcBorders>
            <w:vAlign w:val="center"/>
          </w:tcPr>
          <w:p w14:paraId="68902EBB">
            <w:pPr>
              <w:widowControl/>
              <w:spacing w:line="240" w:lineRule="auto"/>
              <w:ind w:firstLine="0" w:firstLineChars="0"/>
              <w:jc w:val="center"/>
              <w:rPr>
                <w:rFonts w:cs="Times New Roman"/>
                <w:b/>
                <w:sz w:val="21"/>
              </w:rPr>
            </w:pPr>
            <w:r>
              <w:rPr>
                <w:rFonts w:cs="Times New Roman"/>
                <w:b/>
                <w:sz w:val="21"/>
                <w:lang w:bidi="ar"/>
              </w:rPr>
              <w:t>自查项目</w:t>
            </w:r>
          </w:p>
        </w:tc>
      </w:tr>
      <w:tr w14:paraId="1B8B2905">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315" w:hRule="atLeast"/>
        </w:trPr>
        <w:tc>
          <w:tcPr>
            <w:tcW w:w="332" w:type="pct"/>
            <w:vMerge w:val="restart"/>
            <w:tcBorders>
              <w:top w:val="single" w:color="auto" w:sz="4" w:space="0"/>
              <w:left w:val="nil"/>
              <w:bottom w:val="single" w:color="auto" w:sz="4" w:space="0"/>
              <w:right w:val="single" w:color="auto" w:sz="4" w:space="0"/>
            </w:tcBorders>
            <w:vAlign w:val="center"/>
          </w:tcPr>
          <w:p w14:paraId="69A34371">
            <w:pPr>
              <w:widowControl/>
              <w:spacing w:line="240" w:lineRule="auto"/>
              <w:ind w:firstLine="0" w:firstLineChars="0"/>
              <w:jc w:val="center"/>
              <w:rPr>
                <w:rFonts w:cs="Times New Roman"/>
                <w:sz w:val="21"/>
              </w:rPr>
            </w:pPr>
            <w:r>
              <w:rPr>
                <w:rFonts w:cs="Times New Roman"/>
                <w:sz w:val="21"/>
                <w:lang w:bidi="ar"/>
              </w:rPr>
              <w:t>评价等级与范围</w:t>
            </w:r>
          </w:p>
        </w:tc>
        <w:tc>
          <w:tcPr>
            <w:tcW w:w="570" w:type="pct"/>
            <w:tcBorders>
              <w:top w:val="single" w:color="auto" w:sz="4" w:space="0"/>
              <w:left w:val="single" w:color="auto" w:sz="4" w:space="0"/>
              <w:bottom w:val="single" w:color="auto" w:sz="4" w:space="0"/>
              <w:right w:val="single" w:color="auto" w:sz="4" w:space="0"/>
            </w:tcBorders>
            <w:vAlign w:val="center"/>
          </w:tcPr>
          <w:p w14:paraId="375F3060">
            <w:pPr>
              <w:widowControl/>
              <w:spacing w:line="240" w:lineRule="auto"/>
              <w:ind w:firstLine="0" w:firstLineChars="0"/>
              <w:jc w:val="center"/>
              <w:rPr>
                <w:rFonts w:cs="Times New Roman"/>
                <w:sz w:val="21"/>
              </w:rPr>
            </w:pPr>
            <w:r>
              <w:rPr>
                <w:rFonts w:cs="Times New Roman"/>
                <w:sz w:val="21"/>
                <w:lang w:bidi="ar"/>
              </w:rPr>
              <w:t>评价等级</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59CFA30C">
            <w:pPr>
              <w:widowControl/>
              <w:spacing w:line="240" w:lineRule="auto"/>
              <w:ind w:firstLine="0" w:firstLineChars="0"/>
              <w:jc w:val="center"/>
              <w:rPr>
                <w:rFonts w:cs="Times New Roman"/>
                <w:sz w:val="21"/>
              </w:rPr>
            </w:pPr>
            <w:r>
              <w:rPr>
                <w:rFonts w:cs="Times New Roman"/>
                <w:sz w:val="21"/>
                <w:lang w:bidi="ar"/>
              </w:rPr>
              <w:t>一级</w:t>
            </w:r>
            <w:r>
              <w:rPr>
                <w:rFonts w:cs="Times New Roman"/>
                <w:sz w:val="21"/>
                <w:lang w:bidi="ar"/>
              </w:rPr>
              <w:sym w:font="Wingdings 2" w:char="F052"/>
            </w:r>
          </w:p>
        </w:tc>
        <w:tc>
          <w:tcPr>
            <w:tcW w:w="1442" w:type="pct"/>
            <w:gridSpan w:val="2"/>
            <w:tcBorders>
              <w:top w:val="single" w:color="auto" w:sz="4" w:space="0"/>
              <w:left w:val="single" w:color="auto" w:sz="4" w:space="0"/>
              <w:bottom w:val="single" w:color="auto" w:sz="4" w:space="0"/>
              <w:right w:val="single" w:color="auto" w:sz="4" w:space="0"/>
            </w:tcBorders>
            <w:vAlign w:val="center"/>
          </w:tcPr>
          <w:p w14:paraId="0DAEEAD7">
            <w:pPr>
              <w:widowControl/>
              <w:spacing w:line="240" w:lineRule="auto"/>
              <w:ind w:firstLine="0" w:firstLineChars="0"/>
              <w:jc w:val="center"/>
              <w:rPr>
                <w:rFonts w:cs="Times New Roman"/>
                <w:sz w:val="21"/>
              </w:rPr>
            </w:pPr>
            <w:r>
              <w:rPr>
                <w:rFonts w:cs="Times New Roman"/>
                <w:sz w:val="21"/>
                <w:lang w:bidi="ar"/>
              </w:rPr>
              <w:t>二级□</w:t>
            </w:r>
          </w:p>
        </w:tc>
        <w:tc>
          <w:tcPr>
            <w:tcW w:w="652" w:type="pct"/>
            <w:gridSpan w:val="2"/>
            <w:tcBorders>
              <w:top w:val="single" w:color="auto" w:sz="4" w:space="0"/>
              <w:left w:val="single" w:color="auto" w:sz="4" w:space="0"/>
              <w:bottom w:val="single" w:color="auto" w:sz="4" w:space="0"/>
              <w:right w:val="nil"/>
            </w:tcBorders>
            <w:vAlign w:val="center"/>
          </w:tcPr>
          <w:p w14:paraId="0A73E7AA">
            <w:pPr>
              <w:widowControl/>
              <w:spacing w:line="240" w:lineRule="auto"/>
              <w:ind w:firstLine="0" w:firstLineChars="0"/>
              <w:jc w:val="center"/>
              <w:rPr>
                <w:rFonts w:cs="Times New Roman"/>
                <w:sz w:val="21"/>
              </w:rPr>
            </w:pPr>
            <w:r>
              <w:rPr>
                <w:rFonts w:cs="Times New Roman"/>
                <w:sz w:val="21"/>
                <w:lang w:bidi="ar"/>
              </w:rPr>
              <w:t>三级□</w:t>
            </w:r>
          </w:p>
        </w:tc>
      </w:tr>
      <w:tr w14:paraId="796D48B3">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570" w:hRule="atLeast"/>
        </w:trPr>
        <w:tc>
          <w:tcPr>
            <w:tcW w:w="332" w:type="pct"/>
            <w:vMerge w:val="continue"/>
            <w:tcBorders>
              <w:top w:val="single" w:color="auto" w:sz="4" w:space="0"/>
              <w:left w:val="nil"/>
              <w:bottom w:val="single" w:color="auto" w:sz="4" w:space="0"/>
              <w:right w:val="single" w:color="auto" w:sz="4" w:space="0"/>
            </w:tcBorders>
            <w:vAlign w:val="center"/>
          </w:tcPr>
          <w:p w14:paraId="44B16A80">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654F877D">
            <w:pPr>
              <w:widowControl/>
              <w:spacing w:line="240" w:lineRule="auto"/>
              <w:ind w:firstLine="0" w:firstLineChars="0"/>
              <w:jc w:val="center"/>
              <w:rPr>
                <w:rFonts w:cs="Times New Roman"/>
                <w:sz w:val="21"/>
              </w:rPr>
            </w:pPr>
            <w:r>
              <w:rPr>
                <w:rFonts w:cs="Times New Roman"/>
                <w:sz w:val="21"/>
                <w:lang w:bidi="ar"/>
              </w:rPr>
              <w:t>评价范围</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370DC231">
            <w:pPr>
              <w:widowControl/>
              <w:spacing w:line="240" w:lineRule="auto"/>
              <w:ind w:firstLine="0" w:firstLineChars="0"/>
              <w:jc w:val="center"/>
              <w:rPr>
                <w:rFonts w:cs="Times New Roman"/>
                <w:sz w:val="21"/>
              </w:rPr>
            </w:pPr>
            <w:r>
              <w:rPr>
                <w:rFonts w:cs="Times New Roman"/>
                <w:sz w:val="21"/>
                <w:lang w:bidi="ar"/>
              </w:rPr>
              <w:t>边长=50km□</w:t>
            </w:r>
          </w:p>
        </w:tc>
        <w:tc>
          <w:tcPr>
            <w:tcW w:w="1442" w:type="pct"/>
            <w:gridSpan w:val="2"/>
            <w:tcBorders>
              <w:top w:val="single" w:color="auto" w:sz="4" w:space="0"/>
              <w:left w:val="single" w:color="auto" w:sz="4" w:space="0"/>
              <w:bottom w:val="single" w:color="auto" w:sz="4" w:space="0"/>
              <w:right w:val="single" w:color="auto" w:sz="4" w:space="0"/>
            </w:tcBorders>
            <w:vAlign w:val="center"/>
          </w:tcPr>
          <w:p w14:paraId="25DFAE57">
            <w:pPr>
              <w:widowControl/>
              <w:spacing w:line="240" w:lineRule="auto"/>
              <w:ind w:firstLine="0" w:firstLineChars="0"/>
              <w:jc w:val="center"/>
              <w:rPr>
                <w:rFonts w:cs="Times New Roman"/>
                <w:sz w:val="21"/>
              </w:rPr>
            </w:pPr>
            <w:r>
              <w:rPr>
                <w:rFonts w:cs="Times New Roman"/>
                <w:sz w:val="21"/>
                <w:lang w:bidi="ar"/>
              </w:rPr>
              <w:t>边长=5~50km□</w:t>
            </w:r>
          </w:p>
        </w:tc>
        <w:tc>
          <w:tcPr>
            <w:tcW w:w="652" w:type="pct"/>
            <w:gridSpan w:val="2"/>
            <w:tcBorders>
              <w:top w:val="single" w:color="auto" w:sz="4" w:space="0"/>
              <w:left w:val="single" w:color="auto" w:sz="4" w:space="0"/>
              <w:bottom w:val="single" w:color="auto" w:sz="4" w:space="0"/>
              <w:right w:val="nil"/>
            </w:tcBorders>
            <w:vAlign w:val="center"/>
          </w:tcPr>
          <w:p w14:paraId="112FFF99">
            <w:pPr>
              <w:widowControl/>
              <w:spacing w:line="240" w:lineRule="auto"/>
              <w:ind w:firstLine="0" w:firstLineChars="0"/>
              <w:jc w:val="center"/>
              <w:rPr>
                <w:rFonts w:cs="Times New Roman"/>
                <w:sz w:val="21"/>
              </w:rPr>
            </w:pPr>
            <w:r>
              <w:rPr>
                <w:rFonts w:cs="Times New Roman"/>
                <w:sz w:val="21"/>
                <w:lang w:bidi="ar"/>
              </w:rPr>
              <w:t>边长=5km</w:t>
            </w:r>
            <w:r>
              <w:rPr>
                <w:rFonts w:cs="Times New Roman"/>
                <w:sz w:val="21"/>
                <w:lang w:bidi="ar"/>
              </w:rPr>
              <w:sym w:font="Wingdings 2" w:char="F052"/>
            </w:r>
          </w:p>
        </w:tc>
      </w:tr>
      <w:tr w14:paraId="70E8B77D">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300" w:hRule="atLeast"/>
        </w:trPr>
        <w:tc>
          <w:tcPr>
            <w:tcW w:w="332" w:type="pct"/>
            <w:vMerge w:val="restart"/>
            <w:tcBorders>
              <w:top w:val="single" w:color="auto" w:sz="4" w:space="0"/>
              <w:left w:val="nil"/>
              <w:bottom w:val="single" w:color="auto" w:sz="4" w:space="0"/>
              <w:right w:val="single" w:color="auto" w:sz="4" w:space="0"/>
            </w:tcBorders>
            <w:vAlign w:val="center"/>
          </w:tcPr>
          <w:p w14:paraId="708AFD1A">
            <w:pPr>
              <w:widowControl/>
              <w:spacing w:line="240" w:lineRule="auto"/>
              <w:ind w:firstLine="0" w:firstLineChars="0"/>
              <w:jc w:val="center"/>
              <w:rPr>
                <w:rFonts w:cs="Times New Roman"/>
                <w:sz w:val="21"/>
              </w:rPr>
            </w:pPr>
            <w:r>
              <w:rPr>
                <w:rFonts w:cs="Times New Roman"/>
                <w:sz w:val="21"/>
                <w:lang w:bidi="ar"/>
              </w:rPr>
              <w:t>评价因子</w:t>
            </w:r>
          </w:p>
        </w:tc>
        <w:tc>
          <w:tcPr>
            <w:tcW w:w="570" w:type="pct"/>
            <w:tcBorders>
              <w:top w:val="single" w:color="auto" w:sz="4" w:space="0"/>
              <w:left w:val="single" w:color="auto" w:sz="4" w:space="0"/>
              <w:bottom w:val="single" w:color="auto" w:sz="4" w:space="0"/>
              <w:right w:val="single" w:color="auto" w:sz="4" w:space="0"/>
            </w:tcBorders>
            <w:vAlign w:val="center"/>
          </w:tcPr>
          <w:p w14:paraId="1F1CB4E0">
            <w:pPr>
              <w:widowControl/>
              <w:spacing w:line="240" w:lineRule="auto"/>
              <w:ind w:firstLine="0" w:firstLineChars="0"/>
              <w:jc w:val="center"/>
              <w:rPr>
                <w:rFonts w:cs="Times New Roman"/>
                <w:sz w:val="21"/>
              </w:rPr>
            </w:pPr>
            <w:r>
              <w:rPr>
                <w:rFonts w:cs="Times New Roman"/>
                <w:sz w:val="21"/>
                <w:lang w:bidi="ar"/>
              </w:rPr>
              <w:t>SO</w:t>
            </w:r>
            <w:r>
              <w:rPr>
                <w:rFonts w:cs="Times New Roman"/>
                <w:sz w:val="21"/>
                <w:vertAlign w:val="subscript"/>
                <w:lang w:bidi="ar"/>
              </w:rPr>
              <w:t>2</w:t>
            </w:r>
            <w:r>
              <w:rPr>
                <w:rFonts w:cs="Times New Roman"/>
                <w:sz w:val="21"/>
                <w:lang w:bidi="ar"/>
              </w:rPr>
              <w:t>+NO</w:t>
            </w:r>
            <w:r>
              <w:rPr>
                <w:rFonts w:cs="Times New Roman"/>
                <w:sz w:val="21"/>
                <w:vertAlign w:val="subscript"/>
                <w:lang w:bidi="ar"/>
              </w:rPr>
              <w:t>X</w:t>
            </w:r>
            <w:r>
              <w:rPr>
                <w:rFonts w:cs="Times New Roman"/>
                <w:sz w:val="21"/>
                <w:lang w:bidi="ar"/>
              </w:rPr>
              <w:t>排放量</w:t>
            </w:r>
          </w:p>
        </w:tc>
        <w:tc>
          <w:tcPr>
            <w:tcW w:w="1197" w:type="pct"/>
            <w:gridSpan w:val="2"/>
            <w:tcBorders>
              <w:top w:val="single" w:color="auto" w:sz="4" w:space="0"/>
              <w:left w:val="single" w:color="auto" w:sz="4" w:space="0"/>
              <w:bottom w:val="single" w:color="auto" w:sz="4" w:space="0"/>
              <w:right w:val="single" w:color="auto" w:sz="4" w:space="0"/>
            </w:tcBorders>
            <w:vAlign w:val="center"/>
          </w:tcPr>
          <w:p w14:paraId="2B53B48B">
            <w:pPr>
              <w:widowControl/>
              <w:spacing w:line="240" w:lineRule="auto"/>
              <w:ind w:firstLine="0" w:firstLineChars="0"/>
              <w:jc w:val="center"/>
              <w:rPr>
                <w:rFonts w:cs="Times New Roman"/>
                <w:sz w:val="21"/>
              </w:rPr>
            </w:pPr>
            <w:r>
              <w:rPr>
                <w:rFonts w:cs="Times New Roman"/>
                <w:sz w:val="21"/>
                <w:lang w:bidi="ar"/>
              </w:rPr>
              <w:t>≥2000t/a□</w:t>
            </w:r>
          </w:p>
        </w:tc>
        <w:tc>
          <w:tcPr>
            <w:tcW w:w="808" w:type="pct"/>
            <w:tcBorders>
              <w:top w:val="single" w:color="auto" w:sz="4" w:space="0"/>
              <w:left w:val="single" w:color="auto" w:sz="4" w:space="0"/>
              <w:bottom w:val="single" w:color="auto" w:sz="4" w:space="0"/>
              <w:right w:val="single" w:color="auto" w:sz="4" w:space="0"/>
            </w:tcBorders>
            <w:vAlign w:val="center"/>
          </w:tcPr>
          <w:p w14:paraId="4541F0B1">
            <w:pPr>
              <w:widowControl/>
              <w:spacing w:line="240" w:lineRule="auto"/>
              <w:ind w:firstLine="0" w:firstLineChars="0"/>
              <w:jc w:val="center"/>
              <w:rPr>
                <w:rFonts w:cs="Times New Roman"/>
                <w:sz w:val="21"/>
              </w:rPr>
            </w:pPr>
            <w:r>
              <w:rPr>
                <w:rFonts w:cs="Times New Roman"/>
                <w:sz w:val="21"/>
                <w:lang w:bidi="ar"/>
              </w:rPr>
              <w:t>500~2000t/a□</w:t>
            </w:r>
          </w:p>
        </w:tc>
        <w:tc>
          <w:tcPr>
            <w:tcW w:w="2093" w:type="pct"/>
            <w:gridSpan w:val="4"/>
            <w:tcBorders>
              <w:top w:val="single" w:color="auto" w:sz="4" w:space="0"/>
              <w:left w:val="single" w:color="auto" w:sz="4" w:space="0"/>
              <w:bottom w:val="single" w:color="auto" w:sz="4" w:space="0"/>
              <w:right w:val="nil"/>
            </w:tcBorders>
            <w:vAlign w:val="center"/>
          </w:tcPr>
          <w:p w14:paraId="0DBB98FC">
            <w:pPr>
              <w:widowControl/>
              <w:spacing w:line="240" w:lineRule="auto"/>
              <w:ind w:firstLine="0" w:firstLineChars="0"/>
              <w:jc w:val="center"/>
              <w:rPr>
                <w:rFonts w:cs="Times New Roman"/>
                <w:sz w:val="21"/>
              </w:rPr>
            </w:pPr>
            <w:r>
              <w:rPr>
                <w:rFonts w:cs="Times New Roman"/>
                <w:sz w:val="21"/>
                <w:lang w:bidi="ar"/>
              </w:rPr>
              <w:t>&lt;500t/a</w:t>
            </w:r>
            <w:r>
              <w:rPr>
                <w:rFonts w:cs="Times New Roman"/>
                <w:sz w:val="21"/>
                <w:lang w:bidi="ar"/>
              </w:rPr>
              <w:sym w:font="Wingdings 2" w:char="F052"/>
            </w:r>
          </w:p>
        </w:tc>
      </w:tr>
      <w:tr w14:paraId="51A8A8A7">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570" w:hRule="atLeast"/>
        </w:trPr>
        <w:tc>
          <w:tcPr>
            <w:tcW w:w="332" w:type="pct"/>
            <w:vMerge w:val="continue"/>
            <w:tcBorders>
              <w:top w:val="single" w:color="auto" w:sz="4" w:space="0"/>
              <w:left w:val="nil"/>
              <w:bottom w:val="single" w:color="auto" w:sz="4" w:space="0"/>
              <w:right w:val="single" w:color="auto" w:sz="4" w:space="0"/>
            </w:tcBorders>
            <w:vAlign w:val="center"/>
          </w:tcPr>
          <w:p w14:paraId="2AD41C3D">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264C244E">
            <w:pPr>
              <w:widowControl/>
              <w:spacing w:line="240" w:lineRule="auto"/>
              <w:ind w:firstLine="0" w:firstLineChars="0"/>
              <w:jc w:val="center"/>
              <w:rPr>
                <w:rFonts w:cs="Times New Roman"/>
                <w:sz w:val="21"/>
              </w:rPr>
            </w:pPr>
            <w:r>
              <w:rPr>
                <w:rFonts w:cs="Times New Roman"/>
                <w:sz w:val="21"/>
                <w:lang w:bidi="ar"/>
              </w:rPr>
              <w:t>评价因子</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52199D80">
            <w:pPr>
              <w:widowControl/>
              <w:spacing w:line="240" w:lineRule="auto"/>
              <w:ind w:firstLine="0" w:firstLineChars="0"/>
              <w:jc w:val="center"/>
              <w:rPr>
                <w:rFonts w:cs="Times New Roman"/>
                <w:sz w:val="21"/>
              </w:rPr>
            </w:pPr>
            <w:r>
              <w:rPr>
                <w:rFonts w:cs="Times New Roman"/>
                <w:sz w:val="21"/>
                <w:lang w:bidi="ar"/>
              </w:rPr>
              <w:t>基本污染物（</w:t>
            </w:r>
            <w:r>
              <w:rPr>
                <w:rFonts w:cs="Times New Roman"/>
                <w:bCs/>
                <w:snapToGrid w:val="0"/>
                <w:kern w:val="0"/>
                <w:sz w:val="21"/>
                <w:szCs w:val="21"/>
                <w:lang w:bidi="ar"/>
              </w:rPr>
              <w:t>SO</w:t>
            </w:r>
            <w:r>
              <w:rPr>
                <w:rFonts w:cs="Times New Roman"/>
                <w:bCs/>
                <w:snapToGrid w:val="0"/>
                <w:kern w:val="0"/>
                <w:sz w:val="21"/>
                <w:szCs w:val="21"/>
                <w:vertAlign w:val="subscript"/>
                <w:lang w:bidi="ar"/>
              </w:rPr>
              <w:t>2</w:t>
            </w:r>
            <w:r>
              <w:rPr>
                <w:rFonts w:cs="Times New Roman"/>
                <w:bCs/>
                <w:snapToGrid w:val="0"/>
                <w:kern w:val="0"/>
                <w:sz w:val="21"/>
                <w:szCs w:val="21"/>
                <w:lang w:bidi="ar"/>
              </w:rPr>
              <w:t>、NO</w:t>
            </w:r>
            <w:r>
              <w:rPr>
                <w:rFonts w:cs="Times New Roman"/>
                <w:bCs/>
                <w:snapToGrid w:val="0"/>
                <w:kern w:val="0"/>
                <w:sz w:val="21"/>
                <w:szCs w:val="21"/>
                <w:vertAlign w:val="subscript"/>
                <w:lang w:bidi="ar"/>
              </w:rPr>
              <w:t>X</w:t>
            </w:r>
            <w:r>
              <w:rPr>
                <w:rFonts w:cs="Times New Roman"/>
                <w:bCs/>
                <w:snapToGrid w:val="0"/>
                <w:kern w:val="0"/>
                <w:sz w:val="21"/>
                <w:szCs w:val="21"/>
                <w:lang w:bidi="ar"/>
              </w:rPr>
              <w:t>、PM</w:t>
            </w:r>
            <w:r>
              <w:rPr>
                <w:rFonts w:cs="Times New Roman"/>
                <w:bCs/>
                <w:snapToGrid w:val="0"/>
                <w:kern w:val="0"/>
                <w:sz w:val="21"/>
                <w:szCs w:val="21"/>
                <w:vertAlign w:val="subscript"/>
                <w:lang w:bidi="ar"/>
              </w:rPr>
              <w:t>10</w:t>
            </w:r>
            <w:r>
              <w:rPr>
                <w:rFonts w:cs="Times New Roman"/>
                <w:bCs/>
                <w:snapToGrid w:val="0"/>
                <w:kern w:val="0"/>
                <w:sz w:val="21"/>
                <w:szCs w:val="21"/>
                <w:lang w:bidi="ar"/>
              </w:rPr>
              <w:t>、PM</w:t>
            </w:r>
            <w:r>
              <w:rPr>
                <w:rFonts w:cs="Times New Roman"/>
                <w:bCs/>
                <w:snapToGrid w:val="0"/>
                <w:kern w:val="0"/>
                <w:sz w:val="21"/>
                <w:szCs w:val="21"/>
                <w:vertAlign w:val="subscript"/>
                <w:lang w:bidi="ar"/>
              </w:rPr>
              <w:t>2.5</w:t>
            </w:r>
            <w:r>
              <w:rPr>
                <w:rFonts w:cs="Times New Roman"/>
                <w:sz w:val="21"/>
                <w:lang w:bidi="ar"/>
              </w:rPr>
              <w:t>）</w:t>
            </w:r>
          </w:p>
          <w:p w14:paraId="3BBC172F">
            <w:pPr>
              <w:widowControl/>
              <w:spacing w:line="240" w:lineRule="auto"/>
              <w:ind w:firstLine="0" w:firstLineChars="0"/>
              <w:jc w:val="center"/>
              <w:rPr>
                <w:rFonts w:cs="Times New Roman"/>
                <w:sz w:val="21"/>
              </w:rPr>
            </w:pPr>
            <w:r>
              <w:rPr>
                <w:rFonts w:cs="Times New Roman"/>
                <w:sz w:val="21"/>
                <w:lang w:bidi="ar"/>
              </w:rPr>
              <w:t>其他污染物（</w:t>
            </w:r>
            <w:r>
              <w:rPr>
                <w:rFonts w:cs="Times New Roman"/>
                <w:snapToGrid w:val="0"/>
                <w:sz w:val="21"/>
              </w:rPr>
              <w:t>非甲烷总烃</w:t>
            </w:r>
            <w:r>
              <w:rPr>
                <w:rFonts w:cs="Times New Roman"/>
                <w:sz w:val="21"/>
                <w:lang w:bidi="ar"/>
              </w:rPr>
              <w:t>）</w:t>
            </w:r>
          </w:p>
        </w:tc>
        <w:tc>
          <w:tcPr>
            <w:tcW w:w="2093" w:type="pct"/>
            <w:gridSpan w:val="4"/>
            <w:tcBorders>
              <w:top w:val="single" w:color="auto" w:sz="4" w:space="0"/>
              <w:left w:val="single" w:color="auto" w:sz="4" w:space="0"/>
              <w:bottom w:val="single" w:color="auto" w:sz="4" w:space="0"/>
              <w:right w:val="nil"/>
            </w:tcBorders>
            <w:vAlign w:val="center"/>
          </w:tcPr>
          <w:p w14:paraId="39D23E31">
            <w:pPr>
              <w:widowControl/>
              <w:spacing w:line="240" w:lineRule="auto"/>
              <w:ind w:firstLine="0" w:firstLineChars="0"/>
              <w:jc w:val="center"/>
              <w:rPr>
                <w:rFonts w:cs="Times New Roman"/>
                <w:sz w:val="21"/>
              </w:rPr>
            </w:pPr>
            <w:r>
              <w:rPr>
                <w:rFonts w:cs="Times New Roman"/>
                <w:sz w:val="21"/>
                <w:lang w:bidi="ar"/>
              </w:rPr>
              <w:t>□</w:t>
            </w:r>
          </w:p>
        </w:tc>
      </w:tr>
      <w:tr w14:paraId="0F33C13E">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570" w:hRule="atLeast"/>
        </w:trPr>
        <w:tc>
          <w:tcPr>
            <w:tcW w:w="332" w:type="pct"/>
            <w:tcBorders>
              <w:top w:val="single" w:color="auto" w:sz="4" w:space="0"/>
              <w:left w:val="nil"/>
              <w:bottom w:val="single" w:color="auto" w:sz="4" w:space="0"/>
              <w:right w:val="single" w:color="auto" w:sz="4" w:space="0"/>
            </w:tcBorders>
            <w:vAlign w:val="center"/>
          </w:tcPr>
          <w:p w14:paraId="4E5AFA1D">
            <w:pPr>
              <w:widowControl/>
              <w:spacing w:line="240" w:lineRule="auto"/>
              <w:ind w:firstLine="0" w:firstLineChars="0"/>
              <w:jc w:val="center"/>
              <w:rPr>
                <w:rFonts w:cs="Times New Roman"/>
                <w:sz w:val="21"/>
              </w:rPr>
            </w:pPr>
            <w:r>
              <w:rPr>
                <w:rFonts w:cs="Times New Roman"/>
                <w:sz w:val="21"/>
                <w:lang w:bidi="ar"/>
              </w:rPr>
              <w:t>评价标准</w:t>
            </w:r>
          </w:p>
        </w:tc>
        <w:tc>
          <w:tcPr>
            <w:tcW w:w="570" w:type="pct"/>
            <w:tcBorders>
              <w:top w:val="single" w:color="auto" w:sz="4" w:space="0"/>
              <w:left w:val="single" w:color="auto" w:sz="4" w:space="0"/>
              <w:bottom w:val="single" w:color="auto" w:sz="4" w:space="0"/>
              <w:right w:val="single" w:color="auto" w:sz="4" w:space="0"/>
            </w:tcBorders>
            <w:vAlign w:val="center"/>
          </w:tcPr>
          <w:p w14:paraId="133A1683">
            <w:pPr>
              <w:widowControl/>
              <w:spacing w:line="240" w:lineRule="auto"/>
              <w:ind w:firstLine="0" w:firstLineChars="0"/>
              <w:jc w:val="center"/>
              <w:rPr>
                <w:rFonts w:cs="Times New Roman"/>
                <w:sz w:val="21"/>
              </w:rPr>
            </w:pPr>
            <w:r>
              <w:rPr>
                <w:rFonts w:cs="Times New Roman"/>
                <w:sz w:val="21"/>
                <w:lang w:bidi="ar"/>
              </w:rPr>
              <w:t>评价标准</w:t>
            </w:r>
          </w:p>
        </w:tc>
        <w:tc>
          <w:tcPr>
            <w:tcW w:w="1197" w:type="pct"/>
            <w:gridSpan w:val="2"/>
            <w:tcBorders>
              <w:top w:val="single" w:color="auto" w:sz="4" w:space="0"/>
              <w:left w:val="single" w:color="auto" w:sz="4" w:space="0"/>
              <w:bottom w:val="single" w:color="auto" w:sz="4" w:space="0"/>
              <w:right w:val="single" w:color="auto" w:sz="4" w:space="0"/>
            </w:tcBorders>
            <w:vAlign w:val="center"/>
          </w:tcPr>
          <w:p w14:paraId="367E4940">
            <w:pPr>
              <w:widowControl/>
              <w:spacing w:line="240" w:lineRule="auto"/>
              <w:ind w:firstLine="0" w:firstLineChars="0"/>
              <w:jc w:val="center"/>
              <w:rPr>
                <w:rFonts w:cs="Times New Roman"/>
                <w:sz w:val="21"/>
              </w:rPr>
            </w:pPr>
            <w:r>
              <w:rPr>
                <w:rFonts w:cs="Times New Roman"/>
                <w:sz w:val="21"/>
                <w:lang w:bidi="ar"/>
              </w:rPr>
              <w:t>国家标准</w:t>
            </w:r>
            <w:r>
              <w:rPr>
                <w:rFonts w:cs="Times New Roman"/>
                <w:sz w:val="21"/>
                <w:lang w:bidi="ar"/>
              </w:rPr>
              <w:sym w:font="Wingdings 2" w:char="F052"/>
            </w:r>
          </w:p>
        </w:tc>
        <w:tc>
          <w:tcPr>
            <w:tcW w:w="808" w:type="pct"/>
            <w:tcBorders>
              <w:top w:val="single" w:color="auto" w:sz="4" w:space="0"/>
              <w:left w:val="single" w:color="auto" w:sz="4" w:space="0"/>
              <w:bottom w:val="single" w:color="auto" w:sz="4" w:space="0"/>
              <w:right w:val="single" w:color="auto" w:sz="4" w:space="0"/>
            </w:tcBorders>
            <w:vAlign w:val="center"/>
          </w:tcPr>
          <w:p w14:paraId="25CCF5CB">
            <w:pPr>
              <w:widowControl/>
              <w:spacing w:line="240" w:lineRule="auto"/>
              <w:ind w:firstLine="0" w:firstLineChars="0"/>
              <w:jc w:val="center"/>
              <w:rPr>
                <w:rFonts w:cs="Times New Roman"/>
                <w:sz w:val="21"/>
              </w:rPr>
            </w:pPr>
            <w:r>
              <w:rPr>
                <w:rFonts w:cs="Times New Roman"/>
                <w:sz w:val="21"/>
                <w:lang w:bidi="ar"/>
              </w:rPr>
              <w:t>地方标准□</w:t>
            </w:r>
          </w:p>
        </w:tc>
        <w:tc>
          <w:tcPr>
            <w:tcW w:w="1442" w:type="pct"/>
            <w:gridSpan w:val="2"/>
            <w:tcBorders>
              <w:top w:val="single" w:color="auto" w:sz="4" w:space="0"/>
              <w:left w:val="single" w:color="auto" w:sz="4" w:space="0"/>
              <w:bottom w:val="single" w:color="auto" w:sz="4" w:space="0"/>
              <w:right w:val="single" w:color="auto" w:sz="4" w:space="0"/>
            </w:tcBorders>
            <w:vAlign w:val="center"/>
          </w:tcPr>
          <w:p w14:paraId="42FE228B">
            <w:pPr>
              <w:widowControl/>
              <w:spacing w:line="240" w:lineRule="auto"/>
              <w:ind w:firstLine="0" w:firstLineChars="0"/>
              <w:jc w:val="center"/>
              <w:rPr>
                <w:rFonts w:cs="Times New Roman"/>
                <w:sz w:val="21"/>
              </w:rPr>
            </w:pPr>
            <w:r>
              <w:rPr>
                <w:rFonts w:cs="Times New Roman"/>
                <w:sz w:val="21"/>
                <w:lang w:bidi="ar"/>
              </w:rPr>
              <w:t>附录D</w:t>
            </w:r>
            <w:r>
              <w:rPr>
                <w:rFonts w:cs="Times New Roman"/>
                <w:sz w:val="21"/>
                <w:lang w:bidi="ar"/>
              </w:rPr>
              <w:sym w:font="Wingdings 2" w:char="F052"/>
            </w:r>
          </w:p>
        </w:tc>
        <w:tc>
          <w:tcPr>
            <w:tcW w:w="652" w:type="pct"/>
            <w:gridSpan w:val="2"/>
            <w:tcBorders>
              <w:top w:val="single" w:color="auto" w:sz="4" w:space="0"/>
              <w:left w:val="single" w:color="auto" w:sz="4" w:space="0"/>
              <w:bottom w:val="single" w:color="auto" w:sz="4" w:space="0"/>
              <w:right w:val="nil"/>
            </w:tcBorders>
            <w:vAlign w:val="center"/>
          </w:tcPr>
          <w:p w14:paraId="2A80185F">
            <w:pPr>
              <w:widowControl/>
              <w:spacing w:line="240" w:lineRule="auto"/>
              <w:ind w:firstLine="0" w:firstLineChars="0"/>
              <w:jc w:val="center"/>
              <w:rPr>
                <w:rFonts w:cs="Times New Roman"/>
                <w:sz w:val="21"/>
              </w:rPr>
            </w:pPr>
            <w:r>
              <w:rPr>
                <w:rFonts w:cs="Times New Roman"/>
                <w:sz w:val="21"/>
                <w:lang w:bidi="ar"/>
              </w:rPr>
              <w:t>其他标准</w:t>
            </w:r>
            <w:r>
              <w:rPr>
                <w:rFonts w:cs="Times New Roman"/>
                <w:sz w:val="21"/>
                <w:lang w:bidi="ar"/>
              </w:rPr>
              <w:sym w:font="Wingdings 2" w:char="F052"/>
            </w:r>
          </w:p>
        </w:tc>
      </w:tr>
      <w:tr w14:paraId="091DF402">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289" w:hRule="atLeast"/>
        </w:trPr>
        <w:tc>
          <w:tcPr>
            <w:tcW w:w="332" w:type="pct"/>
            <w:vMerge w:val="restart"/>
            <w:tcBorders>
              <w:top w:val="single" w:color="auto" w:sz="4" w:space="0"/>
              <w:left w:val="nil"/>
              <w:bottom w:val="single" w:color="auto" w:sz="4" w:space="0"/>
              <w:right w:val="single" w:color="auto" w:sz="4" w:space="0"/>
            </w:tcBorders>
            <w:vAlign w:val="center"/>
          </w:tcPr>
          <w:p w14:paraId="4F891B00">
            <w:pPr>
              <w:widowControl/>
              <w:spacing w:line="240" w:lineRule="auto"/>
              <w:ind w:firstLine="0" w:firstLineChars="0"/>
              <w:jc w:val="center"/>
              <w:rPr>
                <w:rFonts w:cs="Times New Roman"/>
                <w:sz w:val="21"/>
              </w:rPr>
            </w:pPr>
            <w:r>
              <w:rPr>
                <w:rFonts w:cs="Times New Roman"/>
                <w:sz w:val="21"/>
                <w:lang w:bidi="ar"/>
              </w:rPr>
              <w:t>现状评价</w:t>
            </w:r>
          </w:p>
        </w:tc>
        <w:tc>
          <w:tcPr>
            <w:tcW w:w="570" w:type="pct"/>
            <w:tcBorders>
              <w:top w:val="single" w:color="auto" w:sz="4" w:space="0"/>
              <w:left w:val="single" w:color="auto" w:sz="4" w:space="0"/>
              <w:bottom w:val="single" w:color="auto" w:sz="4" w:space="0"/>
              <w:right w:val="single" w:color="auto" w:sz="4" w:space="0"/>
            </w:tcBorders>
            <w:vAlign w:val="center"/>
          </w:tcPr>
          <w:p w14:paraId="59DDA0AC">
            <w:pPr>
              <w:widowControl/>
              <w:spacing w:line="240" w:lineRule="auto"/>
              <w:ind w:firstLine="0" w:firstLineChars="0"/>
              <w:jc w:val="center"/>
              <w:rPr>
                <w:rFonts w:cs="Times New Roman"/>
                <w:sz w:val="21"/>
              </w:rPr>
            </w:pPr>
            <w:r>
              <w:rPr>
                <w:rFonts w:cs="Times New Roman"/>
                <w:sz w:val="21"/>
                <w:lang w:bidi="ar"/>
              </w:rPr>
              <w:t>评价功能区</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2669BFE0">
            <w:pPr>
              <w:widowControl/>
              <w:spacing w:line="240" w:lineRule="auto"/>
              <w:ind w:firstLine="0" w:firstLineChars="0"/>
              <w:jc w:val="center"/>
              <w:rPr>
                <w:rFonts w:cs="Times New Roman"/>
                <w:sz w:val="21"/>
              </w:rPr>
            </w:pPr>
            <w:r>
              <w:rPr>
                <w:rFonts w:cs="Times New Roman"/>
                <w:sz w:val="21"/>
                <w:lang w:bidi="ar"/>
              </w:rPr>
              <w:t>一类区□</w:t>
            </w:r>
          </w:p>
        </w:tc>
        <w:tc>
          <w:tcPr>
            <w:tcW w:w="1442" w:type="pct"/>
            <w:gridSpan w:val="2"/>
            <w:tcBorders>
              <w:top w:val="single" w:color="auto" w:sz="4" w:space="0"/>
              <w:left w:val="single" w:color="auto" w:sz="4" w:space="0"/>
              <w:bottom w:val="single" w:color="auto" w:sz="4" w:space="0"/>
              <w:right w:val="single" w:color="auto" w:sz="4" w:space="0"/>
            </w:tcBorders>
            <w:vAlign w:val="center"/>
          </w:tcPr>
          <w:p w14:paraId="41F2C29A">
            <w:pPr>
              <w:widowControl/>
              <w:spacing w:line="240" w:lineRule="auto"/>
              <w:ind w:firstLine="0" w:firstLineChars="0"/>
              <w:jc w:val="center"/>
              <w:rPr>
                <w:rFonts w:cs="Times New Roman"/>
                <w:sz w:val="21"/>
              </w:rPr>
            </w:pPr>
            <w:r>
              <w:rPr>
                <w:rFonts w:cs="Times New Roman"/>
                <w:sz w:val="21"/>
                <w:lang w:bidi="ar"/>
              </w:rPr>
              <w:t>二类区</w:t>
            </w:r>
            <w:r>
              <w:rPr>
                <w:rFonts w:cs="Times New Roman"/>
                <w:sz w:val="21"/>
                <w:lang w:bidi="ar"/>
              </w:rPr>
              <w:sym w:font="Wingdings 2" w:char="F052"/>
            </w:r>
          </w:p>
        </w:tc>
        <w:tc>
          <w:tcPr>
            <w:tcW w:w="652" w:type="pct"/>
            <w:gridSpan w:val="2"/>
            <w:tcBorders>
              <w:top w:val="single" w:color="auto" w:sz="4" w:space="0"/>
              <w:left w:val="single" w:color="auto" w:sz="4" w:space="0"/>
              <w:bottom w:val="single" w:color="auto" w:sz="4" w:space="0"/>
              <w:right w:val="nil"/>
            </w:tcBorders>
            <w:vAlign w:val="center"/>
          </w:tcPr>
          <w:p w14:paraId="192059B3">
            <w:pPr>
              <w:widowControl/>
              <w:spacing w:line="240" w:lineRule="auto"/>
              <w:ind w:firstLine="0" w:firstLineChars="0"/>
              <w:jc w:val="center"/>
              <w:rPr>
                <w:rFonts w:cs="Times New Roman"/>
                <w:sz w:val="21"/>
              </w:rPr>
            </w:pPr>
            <w:r>
              <w:rPr>
                <w:rFonts w:cs="Times New Roman"/>
                <w:sz w:val="21"/>
                <w:lang w:bidi="ar"/>
              </w:rPr>
              <w:t>一类区和二类区□</w:t>
            </w:r>
          </w:p>
        </w:tc>
      </w:tr>
      <w:tr w14:paraId="551883AD">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315" w:hRule="atLeast"/>
        </w:trPr>
        <w:tc>
          <w:tcPr>
            <w:tcW w:w="332" w:type="pct"/>
            <w:vMerge w:val="continue"/>
            <w:tcBorders>
              <w:top w:val="single" w:color="auto" w:sz="4" w:space="0"/>
              <w:left w:val="nil"/>
              <w:bottom w:val="single" w:color="auto" w:sz="4" w:space="0"/>
              <w:right w:val="single" w:color="auto" w:sz="4" w:space="0"/>
            </w:tcBorders>
            <w:vAlign w:val="center"/>
          </w:tcPr>
          <w:p w14:paraId="5D26AB3E">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2F846468">
            <w:pPr>
              <w:widowControl/>
              <w:spacing w:line="240" w:lineRule="auto"/>
              <w:ind w:firstLine="0" w:firstLineChars="0"/>
              <w:jc w:val="center"/>
              <w:rPr>
                <w:rFonts w:cs="Times New Roman"/>
                <w:sz w:val="21"/>
              </w:rPr>
            </w:pPr>
            <w:r>
              <w:rPr>
                <w:rFonts w:cs="Times New Roman"/>
                <w:sz w:val="21"/>
                <w:lang w:bidi="ar"/>
              </w:rPr>
              <w:t>评价基准年</w:t>
            </w:r>
          </w:p>
        </w:tc>
        <w:tc>
          <w:tcPr>
            <w:tcW w:w="4098" w:type="pct"/>
            <w:gridSpan w:val="7"/>
            <w:tcBorders>
              <w:top w:val="single" w:color="auto" w:sz="4" w:space="0"/>
              <w:left w:val="single" w:color="auto" w:sz="4" w:space="0"/>
              <w:bottom w:val="single" w:color="auto" w:sz="4" w:space="0"/>
              <w:right w:val="nil"/>
            </w:tcBorders>
            <w:vAlign w:val="center"/>
          </w:tcPr>
          <w:p w14:paraId="050CBF6E">
            <w:pPr>
              <w:widowControl/>
              <w:spacing w:line="240" w:lineRule="auto"/>
              <w:ind w:firstLine="0" w:firstLineChars="0"/>
              <w:jc w:val="center"/>
              <w:rPr>
                <w:rFonts w:cs="Times New Roman"/>
                <w:sz w:val="21"/>
              </w:rPr>
            </w:pPr>
            <w:r>
              <w:rPr>
                <w:rFonts w:cs="Times New Roman"/>
                <w:sz w:val="21"/>
                <w:lang w:bidi="ar"/>
              </w:rPr>
              <w:t>（2024）年</w:t>
            </w:r>
          </w:p>
        </w:tc>
      </w:tr>
      <w:tr w14:paraId="0F6C76C2">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555" w:hRule="atLeast"/>
        </w:trPr>
        <w:tc>
          <w:tcPr>
            <w:tcW w:w="332" w:type="pct"/>
            <w:vMerge w:val="continue"/>
            <w:tcBorders>
              <w:top w:val="single" w:color="auto" w:sz="4" w:space="0"/>
              <w:left w:val="nil"/>
              <w:bottom w:val="single" w:color="auto" w:sz="4" w:space="0"/>
              <w:right w:val="single" w:color="auto" w:sz="4" w:space="0"/>
            </w:tcBorders>
            <w:vAlign w:val="center"/>
          </w:tcPr>
          <w:p w14:paraId="28805DD7">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5F9CBA59">
            <w:pPr>
              <w:widowControl/>
              <w:spacing w:line="240" w:lineRule="auto"/>
              <w:ind w:firstLine="0" w:firstLineChars="0"/>
              <w:jc w:val="center"/>
              <w:rPr>
                <w:rFonts w:cs="Times New Roman"/>
                <w:sz w:val="21"/>
              </w:rPr>
            </w:pPr>
            <w:r>
              <w:rPr>
                <w:rFonts w:cs="Times New Roman"/>
                <w:sz w:val="21"/>
                <w:lang w:bidi="ar"/>
              </w:rPr>
              <w:t>环境空气质量现状调查数据来源</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1AA5DFD8">
            <w:pPr>
              <w:widowControl/>
              <w:spacing w:line="240" w:lineRule="auto"/>
              <w:ind w:firstLine="0" w:firstLineChars="0"/>
              <w:jc w:val="center"/>
              <w:rPr>
                <w:rFonts w:cs="Times New Roman"/>
                <w:sz w:val="21"/>
              </w:rPr>
            </w:pPr>
            <w:r>
              <w:rPr>
                <w:rFonts w:cs="Times New Roman"/>
                <w:sz w:val="21"/>
                <w:lang w:bidi="ar"/>
              </w:rPr>
              <w:t>长期例行监测标准□</w:t>
            </w:r>
          </w:p>
        </w:tc>
        <w:tc>
          <w:tcPr>
            <w:tcW w:w="1442" w:type="pct"/>
            <w:gridSpan w:val="2"/>
            <w:tcBorders>
              <w:top w:val="single" w:color="auto" w:sz="4" w:space="0"/>
              <w:left w:val="single" w:color="auto" w:sz="4" w:space="0"/>
              <w:bottom w:val="single" w:color="auto" w:sz="4" w:space="0"/>
              <w:right w:val="single" w:color="auto" w:sz="4" w:space="0"/>
            </w:tcBorders>
            <w:vAlign w:val="center"/>
          </w:tcPr>
          <w:p w14:paraId="68893071">
            <w:pPr>
              <w:widowControl/>
              <w:spacing w:line="240" w:lineRule="auto"/>
              <w:ind w:firstLine="0" w:firstLineChars="0"/>
              <w:jc w:val="center"/>
              <w:rPr>
                <w:rFonts w:cs="Times New Roman"/>
                <w:sz w:val="21"/>
              </w:rPr>
            </w:pPr>
            <w:r>
              <w:rPr>
                <w:rFonts w:cs="Times New Roman"/>
                <w:sz w:val="21"/>
                <w:lang w:bidi="ar"/>
              </w:rPr>
              <w:t>主管部门发布的数据标准</w:t>
            </w:r>
            <w:r>
              <w:rPr>
                <w:rFonts w:cs="Times New Roman"/>
                <w:sz w:val="21"/>
                <w:lang w:bidi="ar"/>
              </w:rPr>
              <w:sym w:font="Wingdings 2" w:char="F052"/>
            </w:r>
          </w:p>
        </w:tc>
        <w:tc>
          <w:tcPr>
            <w:tcW w:w="652" w:type="pct"/>
            <w:gridSpan w:val="2"/>
            <w:tcBorders>
              <w:top w:val="single" w:color="auto" w:sz="4" w:space="0"/>
              <w:left w:val="single" w:color="auto" w:sz="4" w:space="0"/>
              <w:bottom w:val="single" w:color="auto" w:sz="4" w:space="0"/>
              <w:right w:val="nil"/>
            </w:tcBorders>
            <w:vAlign w:val="center"/>
          </w:tcPr>
          <w:p w14:paraId="72144A1F">
            <w:pPr>
              <w:widowControl/>
              <w:spacing w:line="240" w:lineRule="auto"/>
              <w:ind w:firstLine="0" w:firstLineChars="0"/>
              <w:jc w:val="center"/>
              <w:rPr>
                <w:rFonts w:cs="Times New Roman"/>
                <w:sz w:val="21"/>
              </w:rPr>
            </w:pPr>
            <w:r>
              <w:rPr>
                <w:rFonts w:cs="Times New Roman"/>
                <w:sz w:val="21"/>
                <w:lang w:bidi="ar"/>
              </w:rPr>
              <w:t>现状补充标准</w:t>
            </w:r>
            <w:r>
              <w:rPr>
                <w:rFonts w:cs="Times New Roman"/>
                <w:sz w:val="21"/>
                <w:lang w:bidi="ar"/>
              </w:rPr>
              <w:sym w:font="Wingdings 2" w:char="F052"/>
            </w:r>
          </w:p>
        </w:tc>
      </w:tr>
      <w:tr w14:paraId="111E7A0A">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315" w:hRule="atLeast"/>
        </w:trPr>
        <w:tc>
          <w:tcPr>
            <w:tcW w:w="332" w:type="pct"/>
            <w:vMerge w:val="continue"/>
            <w:tcBorders>
              <w:top w:val="single" w:color="auto" w:sz="4" w:space="0"/>
              <w:left w:val="nil"/>
              <w:bottom w:val="single" w:color="auto" w:sz="4" w:space="0"/>
              <w:right w:val="single" w:color="auto" w:sz="4" w:space="0"/>
            </w:tcBorders>
            <w:vAlign w:val="center"/>
          </w:tcPr>
          <w:p w14:paraId="4F14AEBE">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678086B0">
            <w:pPr>
              <w:widowControl/>
              <w:spacing w:line="240" w:lineRule="auto"/>
              <w:ind w:firstLine="0" w:firstLineChars="0"/>
              <w:jc w:val="center"/>
              <w:rPr>
                <w:rFonts w:cs="Times New Roman"/>
                <w:sz w:val="21"/>
              </w:rPr>
            </w:pPr>
            <w:r>
              <w:rPr>
                <w:rFonts w:cs="Times New Roman"/>
                <w:sz w:val="21"/>
                <w:lang w:bidi="ar"/>
              </w:rPr>
              <w:t>现状评价</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48BBFBB5">
            <w:pPr>
              <w:widowControl/>
              <w:spacing w:line="240" w:lineRule="auto"/>
              <w:ind w:firstLine="0" w:firstLineChars="0"/>
              <w:jc w:val="center"/>
              <w:rPr>
                <w:rFonts w:cs="Times New Roman"/>
                <w:sz w:val="21"/>
              </w:rPr>
            </w:pPr>
            <w:r>
              <w:rPr>
                <w:rFonts w:cs="Times New Roman"/>
                <w:sz w:val="21"/>
                <w:lang w:bidi="ar"/>
              </w:rPr>
              <w:t>达标区□</w:t>
            </w:r>
          </w:p>
        </w:tc>
        <w:tc>
          <w:tcPr>
            <w:tcW w:w="2093" w:type="pct"/>
            <w:gridSpan w:val="4"/>
            <w:tcBorders>
              <w:top w:val="single" w:color="auto" w:sz="4" w:space="0"/>
              <w:left w:val="single" w:color="auto" w:sz="4" w:space="0"/>
              <w:bottom w:val="single" w:color="auto" w:sz="4" w:space="0"/>
              <w:right w:val="nil"/>
            </w:tcBorders>
            <w:vAlign w:val="center"/>
          </w:tcPr>
          <w:p w14:paraId="6EB42C90">
            <w:pPr>
              <w:widowControl/>
              <w:spacing w:line="240" w:lineRule="auto"/>
              <w:ind w:firstLine="0" w:firstLineChars="0"/>
              <w:jc w:val="center"/>
              <w:rPr>
                <w:rFonts w:cs="Times New Roman"/>
                <w:sz w:val="21"/>
              </w:rPr>
            </w:pPr>
            <w:r>
              <w:rPr>
                <w:rFonts w:cs="Times New Roman"/>
                <w:sz w:val="21"/>
                <w:lang w:bidi="ar"/>
              </w:rPr>
              <w:t>不达标区</w:t>
            </w:r>
            <w:r>
              <w:rPr>
                <w:rFonts w:cs="Times New Roman"/>
                <w:sz w:val="21"/>
                <w:lang w:bidi="ar"/>
              </w:rPr>
              <w:sym w:font="Wingdings 2" w:char="F052"/>
            </w:r>
          </w:p>
        </w:tc>
      </w:tr>
      <w:tr w14:paraId="3F516C2D">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1189" w:hRule="atLeast"/>
        </w:trPr>
        <w:tc>
          <w:tcPr>
            <w:tcW w:w="332" w:type="pct"/>
            <w:tcBorders>
              <w:top w:val="single" w:color="auto" w:sz="4" w:space="0"/>
              <w:left w:val="nil"/>
              <w:bottom w:val="single" w:color="auto" w:sz="4" w:space="0"/>
              <w:right w:val="single" w:color="auto" w:sz="4" w:space="0"/>
            </w:tcBorders>
            <w:vAlign w:val="center"/>
          </w:tcPr>
          <w:p w14:paraId="593C907F">
            <w:pPr>
              <w:widowControl/>
              <w:spacing w:line="240" w:lineRule="auto"/>
              <w:ind w:firstLine="0" w:firstLineChars="0"/>
              <w:jc w:val="center"/>
              <w:rPr>
                <w:rFonts w:cs="Times New Roman"/>
                <w:sz w:val="21"/>
              </w:rPr>
            </w:pPr>
            <w:r>
              <w:rPr>
                <w:rFonts w:cs="Times New Roman"/>
                <w:sz w:val="21"/>
                <w:lang w:bidi="ar"/>
              </w:rPr>
              <w:t>污染源调查</w:t>
            </w:r>
          </w:p>
        </w:tc>
        <w:tc>
          <w:tcPr>
            <w:tcW w:w="570" w:type="pct"/>
            <w:tcBorders>
              <w:top w:val="single" w:color="auto" w:sz="4" w:space="0"/>
              <w:left w:val="single" w:color="auto" w:sz="4" w:space="0"/>
              <w:bottom w:val="single" w:color="auto" w:sz="4" w:space="0"/>
              <w:right w:val="single" w:color="auto" w:sz="4" w:space="0"/>
            </w:tcBorders>
            <w:vAlign w:val="center"/>
          </w:tcPr>
          <w:p w14:paraId="03804131">
            <w:pPr>
              <w:widowControl/>
              <w:spacing w:line="240" w:lineRule="auto"/>
              <w:ind w:firstLine="0" w:firstLineChars="0"/>
              <w:jc w:val="center"/>
              <w:rPr>
                <w:rFonts w:cs="Times New Roman"/>
                <w:sz w:val="21"/>
              </w:rPr>
            </w:pPr>
            <w:r>
              <w:rPr>
                <w:rFonts w:cs="Times New Roman"/>
                <w:sz w:val="21"/>
                <w:lang w:bidi="ar"/>
              </w:rPr>
              <w:t>调查内容</w:t>
            </w:r>
          </w:p>
        </w:tc>
        <w:tc>
          <w:tcPr>
            <w:tcW w:w="1197" w:type="pct"/>
            <w:gridSpan w:val="2"/>
            <w:tcBorders>
              <w:top w:val="single" w:color="auto" w:sz="4" w:space="0"/>
              <w:left w:val="single" w:color="auto" w:sz="4" w:space="0"/>
              <w:bottom w:val="single" w:color="auto" w:sz="4" w:space="0"/>
              <w:right w:val="single" w:color="auto" w:sz="4" w:space="0"/>
            </w:tcBorders>
            <w:vAlign w:val="center"/>
          </w:tcPr>
          <w:p w14:paraId="6A519B3D">
            <w:pPr>
              <w:widowControl/>
              <w:spacing w:line="240" w:lineRule="auto"/>
              <w:ind w:firstLine="0" w:firstLineChars="0"/>
              <w:jc w:val="right"/>
              <w:rPr>
                <w:rFonts w:cs="Times New Roman"/>
                <w:sz w:val="21"/>
              </w:rPr>
            </w:pPr>
            <w:r>
              <w:rPr>
                <w:rFonts w:cs="Times New Roman"/>
                <w:sz w:val="21"/>
                <w:lang w:bidi="ar"/>
              </w:rPr>
              <w:t>本项目正常排放源</w:t>
            </w:r>
            <w:r>
              <w:rPr>
                <w:rFonts w:cs="Times New Roman"/>
                <w:sz w:val="21"/>
                <w:lang w:bidi="ar"/>
              </w:rPr>
              <w:sym w:font="Wingdings 2" w:char="F052"/>
            </w:r>
          </w:p>
          <w:p w14:paraId="57BD53F7">
            <w:pPr>
              <w:widowControl/>
              <w:spacing w:line="240" w:lineRule="auto"/>
              <w:ind w:firstLine="0" w:firstLineChars="0"/>
              <w:jc w:val="right"/>
              <w:rPr>
                <w:rFonts w:cs="Times New Roman"/>
                <w:sz w:val="21"/>
              </w:rPr>
            </w:pPr>
            <w:r>
              <w:rPr>
                <w:rFonts w:cs="Times New Roman"/>
                <w:sz w:val="21"/>
                <w:lang w:bidi="ar"/>
              </w:rPr>
              <w:t>本项目非正常排放源</w:t>
            </w:r>
            <w:r>
              <w:rPr>
                <w:rFonts w:cs="Times New Roman"/>
                <w:sz w:val="21"/>
                <w:lang w:bidi="ar"/>
              </w:rPr>
              <w:sym w:font="Wingdings 2" w:char="F052"/>
            </w:r>
          </w:p>
          <w:p w14:paraId="154B1EA6">
            <w:pPr>
              <w:widowControl/>
              <w:spacing w:line="240" w:lineRule="auto"/>
              <w:ind w:firstLine="0" w:firstLineChars="0"/>
              <w:jc w:val="right"/>
              <w:rPr>
                <w:rFonts w:cs="Times New Roman"/>
                <w:sz w:val="21"/>
              </w:rPr>
            </w:pPr>
            <w:r>
              <w:rPr>
                <w:rFonts w:cs="Times New Roman"/>
                <w:sz w:val="21"/>
                <w:lang w:bidi="ar"/>
              </w:rPr>
              <w:t>现有污染源</w:t>
            </w:r>
            <w:r>
              <w:rPr>
                <w:rFonts w:cs="Times New Roman"/>
                <w:sz w:val="21"/>
                <w:lang w:bidi="ar"/>
              </w:rPr>
              <w:sym w:font="Wingdings 2" w:char="F052"/>
            </w:r>
          </w:p>
        </w:tc>
        <w:tc>
          <w:tcPr>
            <w:tcW w:w="808" w:type="pct"/>
            <w:tcBorders>
              <w:top w:val="single" w:color="auto" w:sz="4" w:space="0"/>
              <w:left w:val="single" w:color="auto" w:sz="4" w:space="0"/>
              <w:bottom w:val="single" w:color="auto" w:sz="4" w:space="0"/>
              <w:right w:val="single" w:color="auto" w:sz="4" w:space="0"/>
            </w:tcBorders>
            <w:vAlign w:val="center"/>
          </w:tcPr>
          <w:p w14:paraId="7DE379B4">
            <w:pPr>
              <w:widowControl/>
              <w:spacing w:line="240" w:lineRule="auto"/>
              <w:ind w:firstLine="0" w:firstLineChars="0"/>
              <w:jc w:val="center"/>
              <w:rPr>
                <w:rFonts w:cs="Times New Roman"/>
                <w:sz w:val="21"/>
              </w:rPr>
            </w:pPr>
            <w:r>
              <w:rPr>
                <w:rFonts w:cs="Times New Roman"/>
                <w:sz w:val="21"/>
                <w:lang w:bidi="ar"/>
              </w:rPr>
              <w:t>拟替代的污染源</w:t>
            </w:r>
            <w:r>
              <w:rPr>
                <w:rFonts w:cs="Times New Roman"/>
                <w:sz w:val="21"/>
                <w:lang w:bidi="ar"/>
              </w:rPr>
              <w:sym w:font="Wingdings 2" w:char="F052"/>
            </w:r>
          </w:p>
        </w:tc>
        <w:tc>
          <w:tcPr>
            <w:tcW w:w="1442" w:type="pct"/>
            <w:gridSpan w:val="2"/>
            <w:tcBorders>
              <w:top w:val="single" w:color="auto" w:sz="4" w:space="0"/>
              <w:left w:val="single" w:color="auto" w:sz="4" w:space="0"/>
              <w:bottom w:val="single" w:color="auto" w:sz="4" w:space="0"/>
              <w:right w:val="single" w:color="auto" w:sz="4" w:space="0"/>
            </w:tcBorders>
            <w:vAlign w:val="center"/>
          </w:tcPr>
          <w:p w14:paraId="1AC0DF76">
            <w:pPr>
              <w:widowControl/>
              <w:spacing w:line="240" w:lineRule="auto"/>
              <w:ind w:firstLine="0" w:firstLineChars="0"/>
              <w:jc w:val="center"/>
              <w:rPr>
                <w:rFonts w:cs="Times New Roman"/>
                <w:sz w:val="21"/>
              </w:rPr>
            </w:pPr>
            <w:r>
              <w:rPr>
                <w:rFonts w:cs="Times New Roman"/>
                <w:sz w:val="21"/>
                <w:lang w:bidi="ar"/>
              </w:rPr>
              <w:t>其他在建、改扩建项目污染源</w:t>
            </w:r>
            <w:r>
              <w:rPr>
                <w:rFonts w:cs="Times New Roman"/>
                <w:sz w:val="21"/>
                <w:lang w:bidi="ar"/>
              </w:rPr>
              <w:sym w:font="Wingdings 2" w:char="F052"/>
            </w:r>
          </w:p>
        </w:tc>
        <w:tc>
          <w:tcPr>
            <w:tcW w:w="652" w:type="pct"/>
            <w:gridSpan w:val="2"/>
            <w:tcBorders>
              <w:top w:val="single" w:color="auto" w:sz="4" w:space="0"/>
              <w:left w:val="single" w:color="auto" w:sz="4" w:space="0"/>
              <w:bottom w:val="single" w:color="auto" w:sz="4" w:space="0"/>
              <w:right w:val="nil"/>
            </w:tcBorders>
            <w:vAlign w:val="center"/>
          </w:tcPr>
          <w:p w14:paraId="74496916">
            <w:pPr>
              <w:widowControl/>
              <w:spacing w:line="240" w:lineRule="auto"/>
              <w:ind w:firstLine="0" w:firstLineChars="0"/>
              <w:jc w:val="center"/>
              <w:rPr>
                <w:rFonts w:cs="Times New Roman"/>
                <w:sz w:val="21"/>
              </w:rPr>
            </w:pPr>
            <w:r>
              <w:rPr>
                <w:rFonts w:cs="Times New Roman"/>
                <w:sz w:val="21"/>
                <w:lang w:bidi="ar"/>
              </w:rPr>
              <w:t>区域污染源</w:t>
            </w:r>
            <w:r>
              <w:rPr>
                <w:rFonts w:cs="Times New Roman"/>
                <w:sz w:val="21"/>
                <w:lang w:bidi="ar"/>
              </w:rPr>
              <w:sym w:font="Wingdings 2" w:char="F052"/>
            </w:r>
          </w:p>
        </w:tc>
      </w:tr>
      <w:tr w14:paraId="499BED61">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585" w:hRule="atLeast"/>
        </w:trPr>
        <w:tc>
          <w:tcPr>
            <w:tcW w:w="332" w:type="pct"/>
            <w:vMerge w:val="restart"/>
            <w:tcBorders>
              <w:top w:val="single" w:color="auto" w:sz="4" w:space="0"/>
              <w:left w:val="nil"/>
              <w:bottom w:val="single" w:color="auto" w:sz="4" w:space="0"/>
              <w:right w:val="single" w:color="auto" w:sz="4" w:space="0"/>
            </w:tcBorders>
            <w:vAlign w:val="center"/>
          </w:tcPr>
          <w:p w14:paraId="31AFC580">
            <w:pPr>
              <w:widowControl/>
              <w:spacing w:line="240" w:lineRule="auto"/>
              <w:ind w:firstLine="0" w:firstLineChars="0"/>
              <w:jc w:val="center"/>
              <w:rPr>
                <w:rFonts w:cs="Times New Roman"/>
                <w:sz w:val="21"/>
              </w:rPr>
            </w:pPr>
            <w:r>
              <w:rPr>
                <w:rFonts w:cs="Times New Roman"/>
                <w:sz w:val="21"/>
                <w:lang w:bidi="ar"/>
              </w:rPr>
              <w:t>大气环境影响预测与评价</w:t>
            </w:r>
          </w:p>
        </w:tc>
        <w:tc>
          <w:tcPr>
            <w:tcW w:w="570" w:type="pct"/>
            <w:tcBorders>
              <w:top w:val="single" w:color="auto" w:sz="4" w:space="0"/>
              <w:left w:val="single" w:color="auto" w:sz="4" w:space="0"/>
              <w:bottom w:val="single" w:color="auto" w:sz="4" w:space="0"/>
              <w:right w:val="single" w:color="auto" w:sz="4" w:space="0"/>
            </w:tcBorders>
            <w:vAlign w:val="center"/>
          </w:tcPr>
          <w:p w14:paraId="3F38A075">
            <w:pPr>
              <w:widowControl/>
              <w:spacing w:line="240" w:lineRule="auto"/>
              <w:ind w:firstLine="0" w:firstLineChars="0"/>
              <w:jc w:val="center"/>
              <w:rPr>
                <w:rFonts w:cs="Times New Roman"/>
                <w:sz w:val="21"/>
              </w:rPr>
            </w:pPr>
            <w:r>
              <w:rPr>
                <w:rFonts w:cs="Times New Roman"/>
                <w:sz w:val="21"/>
                <w:lang w:bidi="ar"/>
              </w:rPr>
              <w:t>预测模型</w:t>
            </w:r>
          </w:p>
        </w:tc>
        <w:tc>
          <w:tcPr>
            <w:tcW w:w="674" w:type="pct"/>
            <w:tcBorders>
              <w:top w:val="single" w:color="auto" w:sz="4" w:space="0"/>
              <w:left w:val="single" w:color="auto" w:sz="4" w:space="0"/>
              <w:bottom w:val="single" w:color="auto" w:sz="4" w:space="0"/>
              <w:right w:val="single" w:color="auto" w:sz="4" w:space="0"/>
            </w:tcBorders>
            <w:vAlign w:val="center"/>
          </w:tcPr>
          <w:p w14:paraId="7A7083FD">
            <w:pPr>
              <w:widowControl/>
              <w:spacing w:line="240" w:lineRule="auto"/>
              <w:ind w:firstLine="0" w:firstLineChars="0"/>
              <w:jc w:val="center"/>
              <w:rPr>
                <w:rFonts w:cs="Times New Roman"/>
                <w:sz w:val="21"/>
              </w:rPr>
            </w:pPr>
            <w:r>
              <w:rPr>
                <w:rFonts w:cs="Times New Roman"/>
                <w:sz w:val="21"/>
                <w:lang w:bidi="ar"/>
              </w:rPr>
              <w:t>AERMOD</w:t>
            </w:r>
            <w:r>
              <w:rPr>
                <w:rFonts w:cs="Times New Roman"/>
                <w:sz w:val="21"/>
                <w:lang w:bidi="ar"/>
              </w:rPr>
              <w:sym w:font="Wingdings 2" w:char="F052"/>
            </w:r>
          </w:p>
        </w:tc>
        <w:tc>
          <w:tcPr>
            <w:tcW w:w="523" w:type="pct"/>
            <w:tcBorders>
              <w:top w:val="single" w:color="auto" w:sz="4" w:space="0"/>
              <w:left w:val="single" w:color="auto" w:sz="4" w:space="0"/>
              <w:bottom w:val="single" w:color="auto" w:sz="4" w:space="0"/>
              <w:right w:val="single" w:color="auto" w:sz="4" w:space="0"/>
            </w:tcBorders>
            <w:vAlign w:val="center"/>
          </w:tcPr>
          <w:p w14:paraId="498478CC">
            <w:pPr>
              <w:widowControl/>
              <w:spacing w:line="240" w:lineRule="auto"/>
              <w:ind w:firstLine="0" w:firstLineChars="0"/>
              <w:jc w:val="center"/>
              <w:rPr>
                <w:rFonts w:cs="Times New Roman"/>
                <w:sz w:val="21"/>
              </w:rPr>
            </w:pPr>
            <w:r>
              <w:rPr>
                <w:rFonts w:cs="Times New Roman"/>
                <w:sz w:val="21"/>
                <w:lang w:bidi="ar"/>
              </w:rPr>
              <w:t>ADMS□</w:t>
            </w:r>
          </w:p>
        </w:tc>
        <w:tc>
          <w:tcPr>
            <w:tcW w:w="808" w:type="pct"/>
            <w:tcBorders>
              <w:top w:val="single" w:color="auto" w:sz="4" w:space="0"/>
              <w:left w:val="single" w:color="auto" w:sz="4" w:space="0"/>
              <w:bottom w:val="single" w:color="auto" w:sz="4" w:space="0"/>
              <w:right w:val="single" w:color="auto" w:sz="4" w:space="0"/>
            </w:tcBorders>
            <w:vAlign w:val="center"/>
          </w:tcPr>
          <w:p w14:paraId="7A1AF58F">
            <w:pPr>
              <w:widowControl/>
              <w:spacing w:line="240" w:lineRule="auto"/>
              <w:ind w:firstLine="0" w:firstLineChars="0"/>
              <w:jc w:val="center"/>
              <w:rPr>
                <w:rFonts w:cs="Times New Roman"/>
                <w:sz w:val="21"/>
              </w:rPr>
            </w:pPr>
            <w:r>
              <w:rPr>
                <w:rFonts w:cs="Times New Roman"/>
                <w:sz w:val="21"/>
                <w:lang w:bidi="ar"/>
              </w:rPr>
              <w:t>AUSTAL2000□</w:t>
            </w:r>
          </w:p>
        </w:tc>
        <w:tc>
          <w:tcPr>
            <w:tcW w:w="793" w:type="pct"/>
            <w:tcBorders>
              <w:top w:val="single" w:color="auto" w:sz="4" w:space="0"/>
              <w:left w:val="single" w:color="auto" w:sz="4" w:space="0"/>
              <w:bottom w:val="single" w:color="auto" w:sz="4" w:space="0"/>
              <w:right w:val="single" w:color="auto" w:sz="4" w:space="0"/>
            </w:tcBorders>
            <w:vAlign w:val="center"/>
          </w:tcPr>
          <w:p w14:paraId="774B6BC7">
            <w:pPr>
              <w:widowControl/>
              <w:spacing w:line="240" w:lineRule="auto"/>
              <w:ind w:firstLine="0" w:firstLineChars="0"/>
              <w:jc w:val="center"/>
              <w:rPr>
                <w:rFonts w:cs="Times New Roman"/>
                <w:sz w:val="21"/>
              </w:rPr>
            </w:pPr>
            <w:r>
              <w:rPr>
                <w:rFonts w:cs="Times New Roman"/>
                <w:sz w:val="21"/>
                <w:lang w:bidi="ar"/>
              </w:rPr>
              <w:t>EDMS/AEDT□</w:t>
            </w:r>
          </w:p>
        </w:tc>
        <w:tc>
          <w:tcPr>
            <w:tcW w:w="649" w:type="pct"/>
            <w:tcBorders>
              <w:top w:val="single" w:color="auto" w:sz="4" w:space="0"/>
              <w:left w:val="single" w:color="auto" w:sz="4" w:space="0"/>
              <w:bottom w:val="single" w:color="auto" w:sz="4" w:space="0"/>
              <w:right w:val="single" w:color="auto" w:sz="4" w:space="0"/>
            </w:tcBorders>
            <w:vAlign w:val="center"/>
          </w:tcPr>
          <w:p w14:paraId="2372A2D0">
            <w:pPr>
              <w:widowControl/>
              <w:spacing w:line="240" w:lineRule="auto"/>
              <w:ind w:firstLine="0" w:firstLineChars="0"/>
              <w:jc w:val="center"/>
              <w:rPr>
                <w:rFonts w:cs="Times New Roman"/>
                <w:sz w:val="21"/>
              </w:rPr>
            </w:pPr>
            <w:r>
              <w:rPr>
                <w:rFonts w:cs="Times New Roman"/>
                <w:sz w:val="21"/>
                <w:lang w:bidi="ar"/>
              </w:rPr>
              <w:t>CALPUFF□</w:t>
            </w:r>
          </w:p>
        </w:tc>
        <w:tc>
          <w:tcPr>
            <w:tcW w:w="320" w:type="pct"/>
            <w:tcBorders>
              <w:top w:val="single" w:color="auto" w:sz="4" w:space="0"/>
              <w:left w:val="single" w:color="auto" w:sz="4" w:space="0"/>
              <w:bottom w:val="single" w:color="auto" w:sz="4" w:space="0"/>
              <w:right w:val="single" w:color="auto" w:sz="4" w:space="0"/>
            </w:tcBorders>
            <w:vAlign w:val="center"/>
          </w:tcPr>
          <w:p w14:paraId="7FDCC03A">
            <w:pPr>
              <w:widowControl/>
              <w:spacing w:line="240" w:lineRule="auto"/>
              <w:ind w:firstLine="0" w:firstLineChars="0"/>
              <w:jc w:val="center"/>
              <w:rPr>
                <w:rFonts w:cs="Times New Roman"/>
                <w:sz w:val="21"/>
              </w:rPr>
            </w:pPr>
            <w:r>
              <w:rPr>
                <w:rFonts w:cs="Times New Roman"/>
                <w:sz w:val="21"/>
                <w:lang w:bidi="ar"/>
              </w:rPr>
              <w:t>网格模型□</w:t>
            </w:r>
          </w:p>
        </w:tc>
        <w:tc>
          <w:tcPr>
            <w:tcW w:w="331" w:type="pct"/>
            <w:tcBorders>
              <w:top w:val="single" w:color="auto" w:sz="4" w:space="0"/>
              <w:left w:val="single" w:color="auto" w:sz="4" w:space="0"/>
              <w:bottom w:val="single" w:color="auto" w:sz="4" w:space="0"/>
              <w:right w:val="nil"/>
            </w:tcBorders>
            <w:vAlign w:val="center"/>
          </w:tcPr>
          <w:p w14:paraId="52C779E3">
            <w:pPr>
              <w:widowControl/>
              <w:spacing w:line="240" w:lineRule="auto"/>
              <w:ind w:firstLine="0" w:firstLineChars="0"/>
              <w:jc w:val="center"/>
              <w:rPr>
                <w:rFonts w:cs="Times New Roman"/>
                <w:sz w:val="21"/>
              </w:rPr>
            </w:pPr>
            <w:r>
              <w:rPr>
                <w:rFonts w:cs="Times New Roman"/>
                <w:sz w:val="21"/>
                <w:lang w:bidi="ar"/>
              </w:rPr>
              <w:t>其他□</w:t>
            </w:r>
          </w:p>
        </w:tc>
      </w:tr>
      <w:tr w14:paraId="3AC190D1">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360" w:hRule="atLeast"/>
        </w:trPr>
        <w:tc>
          <w:tcPr>
            <w:tcW w:w="332" w:type="pct"/>
            <w:vMerge w:val="continue"/>
            <w:tcBorders>
              <w:top w:val="single" w:color="auto" w:sz="4" w:space="0"/>
              <w:left w:val="nil"/>
              <w:bottom w:val="single" w:color="auto" w:sz="4" w:space="0"/>
              <w:right w:val="single" w:color="auto" w:sz="4" w:space="0"/>
            </w:tcBorders>
            <w:vAlign w:val="center"/>
          </w:tcPr>
          <w:p w14:paraId="7DEE7C00">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4117FD11">
            <w:pPr>
              <w:widowControl/>
              <w:spacing w:line="240" w:lineRule="auto"/>
              <w:ind w:firstLine="0" w:firstLineChars="0"/>
              <w:jc w:val="center"/>
              <w:rPr>
                <w:rFonts w:cs="Times New Roman"/>
                <w:sz w:val="21"/>
              </w:rPr>
            </w:pPr>
            <w:r>
              <w:rPr>
                <w:rFonts w:cs="Times New Roman"/>
                <w:sz w:val="21"/>
                <w:lang w:bidi="ar"/>
              </w:rPr>
              <w:t>预测范围</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505452C3">
            <w:pPr>
              <w:widowControl/>
              <w:spacing w:line="240" w:lineRule="auto"/>
              <w:ind w:firstLine="0" w:firstLineChars="0"/>
              <w:jc w:val="center"/>
              <w:rPr>
                <w:rFonts w:cs="Times New Roman"/>
                <w:sz w:val="21"/>
              </w:rPr>
            </w:pPr>
            <w:r>
              <w:rPr>
                <w:rFonts w:cs="Times New Roman"/>
                <w:sz w:val="21"/>
                <w:lang w:bidi="ar"/>
              </w:rPr>
              <w:t>边长≥50km□</w:t>
            </w:r>
          </w:p>
        </w:tc>
        <w:tc>
          <w:tcPr>
            <w:tcW w:w="1442" w:type="pct"/>
            <w:gridSpan w:val="2"/>
            <w:tcBorders>
              <w:top w:val="single" w:color="auto" w:sz="4" w:space="0"/>
              <w:left w:val="single" w:color="auto" w:sz="4" w:space="0"/>
              <w:bottom w:val="single" w:color="auto" w:sz="4" w:space="0"/>
              <w:right w:val="single" w:color="auto" w:sz="4" w:space="0"/>
            </w:tcBorders>
            <w:vAlign w:val="center"/>
          </w:tcPr>
          <w:p w14:paraId="4DF7D7A8">
            <w:pPr>
              <w:widowControl/>
              <w:spacing w:line="240" w:lineRule="auto"/>
              <w:ind w:firstLine="0" w:firstLineChars="0"/>
              <w:jc w:val="center"/>
              <w:rPr>
                <w:rFonts w:cs="Times New Roman"/>
                <w:sz w:val="21"/>
              </w:rPr>
            </w:pPr>
            <w:r>
              <w:rPr>
                <w:rFonts w:cs="Times New Roman"/>
                <w:sz w:val="21"/>
                <w:lang w:bidi="ar"/>
              </w:rPr>
              <w:t>边长5~50km□</w:t>
            </w:r>
          </w:p>
        </w:tc>
        <w:tc>
          <w:tcPr>
            <w:tcW w:w="652" w:type="pct"/>
            <w:gridSpan w:val="2"/>
            <w:tcBorders>
              <w:top w:val="single" w:color="auto" w:sz="4" w:space="0"/>
              <w:left w:val="single" w:color="auto" w:sz="4" w:space="0"/>
              <w:bottom w:val="single" w:color="auto" w:sz="4" w:space="0"/>
              <w:right w:val="nil"/>
            </w:tcBorders>
            <w:vAlign w:val="center"/>
          </w:tcPr>
          <w:p w14:paraId="3819398C">
            <w:pPr>
              <w:widowControl/>
              <w:spacing w:line="240" w:lineRule="auto"/>
              <w:ind w:firstLine="0" w:firstLineChars="0"/>
              <w:jc w:val="center"/>
              <w:rPr>
                <w:rFonts w:cs="Times New Roman"/>
                <w:sz w:val="21"/>
              </w:rPr>
            </w:pPr>
            <w:r>
              <w:rPr>
                <w:rFonts w:cs="Times New Roman"/>
                <w:sz w:val="21"/>
                <w:lang w:bidi="ar"/>
              </w:rPr>
              <w:t>边长=5km</w:t>
            </w:r>
            <w:r>
              <w:rPr>
                <w:rFonts w:cs="Times New Roman"/>
                <w:sz w:val="21"/>
                <w:lang w:bidi="ar"/>
              </w:rPr>
              <w:sym w:font="Wingdings 2" w:char="F052"/>
            </w:r>
          </w:p>
        </w:tc>
      </w:tr>
      <w:tr w14:paraId="06BFB1B3">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709" w:hRule="atLeast"/>
        </w:trPr>
        <w:tc>
          <w:tcPr>
            <w:tcW w:w="332" w:type="pct"/>
            <w:vMerge w:val="continue"/>
            <w:tcBorders>
              <w:top w:val="single" w:color="auto" w:sz="4" w:space="0"/>
              <w:left w:val="nil"/>
              <w:bottom w:val="single" w:color="auto" w:sz="4" w:space="0"/>
              <w:right w:val="single" w:color="auto" w:sz="4" w:space="0"/>
            </w:tcBorders>
            <w:vAlign w:val="center"/>
          </w:tcPr>
          <w:p w14:paraId="2EDD7D6A">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02211D09">
            <w:pPr>
              <w:widowControl/>
              <w:spacing w:line="240" w:lineRule="auto"/>
              <w:ind w:firstLine="0" w:firstLineChars="0"/>
              <w:jc w:val="center"/>
              <w:rPr>
                <w:rFonts w:cs="Times New Roman"/>
                <w:sz w:val="21"/>
              </w:rPr>
            </w:pPr>
            <w:r>
              <w:rPr>
                <w:rFonts w:cs="Times New Roman"/>
                <w:sz w:val="21"/>
                <w:lang w:bidi="ar"/>
              </w:rPr>
              <w:t>预测因子</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4B63875C">
            <w:pPr>
              <w:widowControl/>
              <w:spacing w:line="240" w:lineRule="auto"/>
              <w:ind w:firstLine="0" w:firstLineChars="0"/>
              <w:jc w:val="center"/>
              <w:rPr>
                <w:rFonts w:cs="Times New Roman"/>
                <w:kern w:val="0"/>
                <w:sz w:val="21"/>
              </w:rPr>
            </w:pPr>
            <w:r>
              <w:rPr>
                <w:rFonts w:cs="Times New Roman"/>
                <w:sz w:val="21"/>
              </w:rPr>
              <w:t>预测因子（</w:t>
            </w:r>
            <w:r>
              <w:rPr>
                <w:rFonts w:cs="Times New Roman"/>
                <w:snapToGrid w:val="0"/>
                <w:sz w:val="21"/>
              </w:rPr>
              <w:t>SO</w:t>
            </w:r>
            <w:r>
              <w:rPr>
                <w:rFonts w:cs="Times New Roman"/>
                <w:snapToGrid w:val="0"/>
                <w:sz w:val="21"/>
                <w:vertAlign w:val="subscript"/>
              </w:rPr>
              <w:t>2</w:t>
            </w:r>
            <w:r>
              <w:rPr>
                <w:rFonts w:cs="Times New Roman"/>
                <w:snapToGrid w:val="0"/>
                <w:sz w:val="21"/>
              </w:rPr>
              <w:t>、NOx、PM</w:t>
            </w:r>
            <w:r>
              <w:rPr>
                <w:rFonts w:cs="Times New Roman"/>
                <w:snapToGrid w:val="0"/>
                <w:sz w:val="21"/>
                <w:vertAlign w:val="subscript"/>
              </w:rPr>
              <w:t>10</w:t>
            </w:r>
            <w:r>
              <w:rPr>
                <w:rFonts w:cs="Times New Roman"/>
                <w:snapToGrid w:val="0"/>
                <w:sz w:val="21"/>
              </w:rPr>
              <w:t>、PM</w:t>
            </w:r>
            <w:r>
              <w:rPr>
                <w:rFonts w:cs="Times New Roman"/>
                <w:snapToGrid w:val="0"/>
                <w:sz w:val="21"/>
                <w:vertAlign w:val="subscript"/>
              </w:rPr>
              <w:t>2.5</w:t>
            </w:r>
            <w:r>
              <w:rPr>
                <w:rFonts w:cs="Times New Roman"/>
                <w:snapToGrid w:val="0"/>
                <w:sz w:val="21"/>
              </w:rPr>
              <w:t>、非甲烷总烃</w:t>
            </w:r>
            <w:r>
              <w:rPr>
                <w:rFonts w:cs="Times New Roman"/>
                <w:sz w:val="21"/>
              </w:rPr>
              <w:t>）</w:t>
            </w:r>
          </w:p>
        </w:tc>
        <w:tc>
          <w:tcPr>
            <w:tcW w:w="2093" w:type="pct"/>
            <w:gridSpan w:val="4"/>
            <w:tcBorders>
              <w:top w:val="single" w:color="auto" w:sz="4" w:space="0"/>
              <w:left w:val="single" w:color="auto" w:sz="4" w:space="0"/>
              <w:bottom w:val="single" w:color="auto" w:sz="4" w:space="0"/>
              <w:right w:val="nil"/>
            </w:tcBorders>
            <w:vAlign w:val="center"/>
          </w:tcPr>
          <w:p w14:paraId="444CAAE4">
            <w:pPr>
              <w:widowControl/>
              <w:spacing w:line="240" w:lineRule="auto"/>
              <w:ind w:firstLine="0" w:firstLineChars="0"/>
              <w:jc w:val="center"/>
              <w:rPr>
                <w:rFonts w:cs="Times New Roman"/>
                <w:sz w:val="21"/>
              </w:rPr>
            </w:pPr>
            <w:r>
              <w:rPr>
                <w:rFonts w:cs="Times New Roman"/>
                <w:sz w:val="21"/>
                <w:lang w:bidi="ar"/>
              </w:rPr>
              <w:t>包括二次PM</w:t>
            </w:r>
            <w:r>
              <w:rPr>
                <w:rFonts w:cs="Times New Roman"/>
                <w:sz w:val="21"/>
                <w:vertAlign w:val="subscript"/>
                <w:lang w:bidi="ar"/>
              </w:rPr>
              <w:t>2.5</w:t>
            </w:r>
            <w:r>
              <w:rPr>
                <w:rFonts w:cs="Times New Roman"/>
                <w:sz w:val="21"/>
                <w:lang w:bidi="ar"/>
              </w:rPr>
              <w:t>□</w:t>
            </w:r>
          </w:p>
          <w:p w14:paraId="4C44CED5">
            <w:pPr>
              <w:widowControl/>
              <w:spacing w:line="240" w:lineRule="auto"/>
              <w:ind w:firstLine="0" w:firstLineChars="0"/>
              <w:jc w:val="center"/>
              <w:rPr>
                <w:rFonts w:cs="Times New Roman"/>
                <w:sz w:val="21"/>
              </w:rPr>
            </w:pPr>
            <w:r>
              <w:rPr>
                <w:rFonts w:cs="Times New Roman"/>
                <w:sz w:val="21"/>
                <w:lang w:bidi="ar"/>
              </w:rPr>
              <w:t>不包括二次PM</w:t>
            </w:r>
            <w:r>
              <w:rPr>
                <w:rFonts w:cs="Times New Roman"/>
                <w:sz w:val="21"/>
                <w:vertAlign w:val="subscript"/>
                <w:lang w:bidi="ar"/>
              </w:rPr>
              <w:t>2.5</w:t>
            </w:r>
            <w:r>
              <w:rPr>
                <w:rFonts w:cs="Times New Roman"/>
                <w:sz w:val="21"/>
                <w:lang w:bidi="ar"/>
              </w:rPr>
              <w:sym w:font="Wingdings 2" w:char="F052"/>
            </w:r>
          </w:p>
        </w:tc>
      </w:tr>
      <w:tr w14:paraId="6614A813">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555" w:hRule="atLeast"/>
        </w:trPr>
        <w:tc>
          <w:tcPr>
            <w:tcW w:w="332" w:type="pct"/>
            <w:vMerge w:val="continue"/>
            <w:tcBorders>
              <w:top w:val="single" w:color="auto" w:sz="4" w:space="0"/>
              <w:left w:val="nil"/>
              <w:bottom w:val="single" w:color="auto" w:sz="4" w:space="0"/>
              <w:right w:val="single" w:color="auto" w:sz="4" w:space="0"/>
            </w:tcBorders>
            <w:vAlign w:val="center"/>
          </w:tcPr>
          <w:p w14:paraId="0310DE39">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3929DB0B">
            <w:pPr>
              <w:widowControl/>
              <w:spacing w:line="240" w:lineRule="auto"/>
              <w:ind w:firstLine="0" w:firstLineChars="0"/>
              <w:jc w:val="center"/>
              <w:rPr>
                <w:rFonts w:cs="Times New Roman"/>
                <w:sz w:val="21"/>
              </w:rPr>
            </w:pPr>
            <w:r>
              <w:rPr>
                <w:rFonts w:cs="Times New Roman"/>
                <w:sz w:val="21"/>
                <w:lang w:bidi="ar"/>
              </w:rPr>
              <w:t>正常排放短期浓度贡献值</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15C50087">
            <w:pPr>
              <w:widowControl/>
              <w:spacing w:line="240" w:lineRule="auto"/>
              <w:ind w:firstLine="0" w:firstLineChars="0"/>
              <w:jc w:val="center"/>
              <w:rPr>
                <w:rFonts w:cs="Times New Roman"/>
                <w:sz w:val="21"/>
              </w:rPr>
            </w:pPr>
            <w:r>
              <w:rPr>
                <w:rFonts w:cs="Times New Roman"/>
                <w:sz w:val="21"/>
                <w:lang w:bidi="ar"/>
              </w:rPr>
              <w:t>C</w:t>
            </w:r>
            <w:r>
              <w:rPr>
                <w:rFonts w:cs="Times New Roman"/>
                <w:sz w:val="21"/>
                <w:vertAlign w:val="subscript"/>
                <w:lang w:bidi="ar"/>
              </w:rPr>
              <w:t>本项目</w:t>
            </w:r>
            <w:r>
              <w:rPr>
                <w:rFonts w:cs="Times New Roman"/>
                <w:sz w:val="21"/>
                <w:lang w:bidi="ar"/>
              </w:rPr>
              <w:t>最大占标率≤100%</w:t>
            </w:r>
            <w:r>
              <w:rPr>
                <w:rFonts w:cs="Times New Roman"/>
                <w:sz w:val="21"/>
                <w:lang w:bidi="ar"/>
              </w:rPr>
              <w:sym w:font="Wingdings 2" w:char="F052"/>
            </w:r>
          </w:p>
        </w:tc>
        <w:tc>
          <w:tcPr>
            <w:tcW w:w="2093" w:type="pct"/>
            <w:gridSpan w:val="4"/>
            <w:tcBorders>
              <w:top w:val="single" w:color="auto" w:sz="4" w:space="0"/>
              <w:left w:val="single" w:color="auto" w:sz="4" w:space="0"/>
              <w:bottom w:val="single" w:color="auto" w:sz="4" w:space="0"/>
              <w:right w:val="nil"/>
            </w:tcBorders>
            <w:vAlign w:val="center"/>
          </w:tcPr>
          <w:p w14:paraId="41B2091E">
            <w:pPr>
              <w:widowControl/>
              <w:spacing w:line="240" w:lineRule="auto"/>
              <w:ind w:firstLine="0" w:firstLineChars="0"/>
              <w:jc w:val="center"/>
              <w:rPr>
                <w:rFonts w:cs="Times New Roman"/>
                <w:sz w:val="21"/>
              </w:rPr>
            </w:pPr>
            <w:r>
              <w:rPr>
                <w:rFonts w:cs="Times New Roman"/>
                <w:sz w:val="21"/>
                <w:lang w:bidi="ar"/>
              </w:rPr>
              <w:t>C</w:t>
            </w:r>
            <w:r>
              <w:rPr>
                <w:rFonts w:cs="Times New Roman"/>
                <w:sz w:val="21"/>
                <w:vertAlign w:val="subscript"/>
                <w:lang w:bidi="ar"/>
              </w:rPr>
              <w:t>本项目</w:t>
            </w:r>
            <w:r>
              <w:rPr>
                <w:rFonts w:cs="Times New Roman"/>
                <w:sz w:val="21"/>
                <w:lang w:bidi="ar"/>
              </w:rPr>
              <w:t>最大占标率&gt;100%□</w:t>
            </w:r>
          </w:p>
        </w:tc>
      </w:tr>
      <w:tr w14:paraId="4C609504">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439" w:hRule="atLeast"/>
        </w:trPr>
        <w:tc>
          <w:tcPr>
            <w:tcW w:w="332" w:type="pct"/>
            <w:vMerge w:val="continue"/>
            <w:tcBorders>
              <w:top w:val="single" w:color="auto" w:sz="4" w:space="0"/>
              <w:left w:val="nil"/>
              <w:bottom w:val="single" w:color="auto" w:sz="4" w:space="0"/>
              <w:right w:val="single" w:color="auto" w:sz="4" w:space="0"/>
            </w:tcBorders>
            <w:vAlign w:val="center"/>
          </w:tcPr>
          <w:p w14:paraId="4180DB7C">
            <w:pPr>
              <w:widowControl/>
              <w:spacing w:line="240" w:lineRule="auto"/>
              <w:ind w:firstLine="0" w:firstLineChars="0"/>
              <w:jc w:val="center"/>
              <w:rPr>
                <w:rFonts w:cs="Times New Roman"/>
                <w:sz w:val="21"/>
              </w:rPr>
            </w:pPr>
          </w:p>
        </w:tc>
        <w:tc>
          <w:tcPr>
            <w:tcW w:w="570" w:type="pct"/>
            <w:vMerge w:val="restart"/>
            <w:tcBorders>
              <w:top w:val="single" w:color="auto" w:sz="4" w:space="0"/>
              <w:left w:val="single" w:color="auto" w:sz="4" w:space="0"/>
              <w:bottom w:val="single" w:color="auto" w:sz="4" w:space="0"/>
              <w:right w:val="single" w:color="auto" w:sz="4" w:space="0"/>
            </w:tcBorders>
            <w:vAlign w:val="center"/>
          </w:tcPr>
          <w:p w14:paraId="0771042F">
            <w:pPr>
              <w:widowControl/>
              <w:spacing w:line="240" w:lineRule="auto"/>
              <w:ind w:firstLine="0" w:firstLineChars="0"/>
              <w:jc w:val="center"/>
              <w:rPr>
                <w:rFonts w:cs="Times New Roman"/>
                <w:sz w:val="21"/>
              </w:rPr>
            </w:pPr>
            <w:r>
              <w:rPr>
                <w:rFonts w:cs="Times New Roman"/>
                <w:sz w:val="21"/>
                <w:lang w:bidi="ar"/>
              </w:rPr>
              <w:t>正常排放年均浓度贡献值</w:t>
            </w:r>
          </w:p>
        </w:tc>
        <w:tc>
          <w:tcPr>
            <w:tcW w:w="1197" w:type="pct"/>
            <w:gridSpan w:val="2"/>
            <w:tcBorders>
              <w:top w:val="single" w:color="auto" w:sz="4" w:space="0"/>
              <w:left w:val="single" w:color="auto" w:sz="4" w:space="0"/>
              <w:bottom w:val="single" w:color="auto" w:sz="4" w:space="0"/>
              <w:right w:val="single" w:color="auto" w:sz="4" w:space="0"/>
            </w:tcBorders>
            <w:vAlign w:val="center"/>
          </w:tcPr>
          <w:p w14:paraId="15BA3447">
            <w:pPr>
              <w:widowControl/>
              <w:spacing w:line="240" w:lineRule="auto"/>
              <w:ind w:firstLine="0" w:firstLineChars="0"/>
              <w:jc w:val="center"/>
              <w:rPr>
                <w:rFonts w:cs="Times New Roman"/>
                <w:sz w:val="21"/>
              </w:rPr>
            </w:pPr>
            <w:r>
              <w:rPr>
                <w:rFonts w:cs="Times New Roman"/>
                <w:sz w:val="21"/>
                <w:lang w:bidi="ar"/>
              </w:rPr>
              <w:t>一类区</w:t>
            </w:r>
          </w:p>
        </w:tc>
        <w:tc>
          <w:tcPr>
            <w:tcW w:w="808" w:type="pct"/>
            <w:tcBorders>
              <w:top w:val="single" w:color="auto" w:sz="4" w:space="0"/>
              <w:left w:val="single" w:color="auto" w:sz="4" w:space="0"/>
              <w:bottom w:val="single" w:color="auto" w:sz="4" w:space="0"/>
              <w:right w:val="single" w:color="auto" w:sz="4" w:space="0"/>
            </w:tcBorders>
            <w:vAlign w:val="center"/>
          </w:tcPr>
          <w:p w14:paraId="237439EC">
            <w:pPr>
              <w:widowControl/>
              <w:spacing w:line="240" w:lineRule="auto"/>
              <w:ind w:firstLine="0" w:firstLineChars="0"/>
              <w:jc w:val="center"/>
              <w:rPr>
                <w:rFonts w:cs="Times New Roman"/>
                <w:sz w:val="21"/>
              </w:rPr>
            </w:pPr>
            <w:r>
              <w:rPr>
                <w:rFonts w:cs="Times New Roman"/>
                <w:sz w:val="21"/>
                <w:lang w:bidi="ar"/>
              </w:rPr>
              <w:t>C</w:t>
            </w:r>
            <w:r>
              <w:rPr>
                <w:rFonts w:cs="Times New Roman"/>
                <w:sz w:val="21"/>
                <w:vertAlign w:val="subscript"/>
                <w:lang w:bidi="ar"/>
              </w:rPr>
              <w:t>本项目</w:t>
            </w:r>
            <w:r>
              <w:rPr>
                <w:rFonts w:cs="Times New Roman"/>
                <w:sz w:val="21"/>
                <w:lang w:bidi="ar"/>
              </w:rPr>
              <w:t>最大占标率≤10%□</w:t>
            </w:r>
          </w:p>
        </w:tc>
        <w:tc>
          <w:tcPr>
            <w:tcW w:w="2093" w:type="pct"/>
            <w:gridSpan w:val="4"/>
            <w:tcBorders>
              <w:top w:val="single" w:color="auto" w:sz="4" w:space="0"/>
              <w:left w:val="single" w:color="auto" w:sz="4" w:space="0"/>
              <w:bottom w:val="single" w:color="auto" w:sz="4" w:space="0"/>
              <w:right w:val="nil"/>
            </w:tcBorders>
            <w:vAlign w:val="center"/>
          </w:tcPr>
          <w:p w14:paraId="3CDEDA11">
            <w:pPr>
              <w:widowControl/>
              <w:spacing w:line="240" w:lineRule="auto"/>
              <w:ind w:firstLine="0" w:firstLineChars="0"/>
              <w:jc w:val="center"/>
              <w:rPr>
                <w:rFonts w:cs="Times New Roman"/>
                <w:sz w:val="21"/>
              </w:rPr>
            </w:pPr>
            <w:r>
              <w:rPr>
                <w:rFonts w:cs="Times New Roman"/>
                <w:sz w:val="21"/>
                <w:lang w:bidi="ar"/>
              </w:rPr>
              <w:t>C</w:t>
            </w:r>
            <w:r>
              <w:rPr>
                <w:rFonts w:cs="Times New Roman"/>
                <w:sz w:val="21"/>
                <w:vertAlign w:val="subscript"/>
                <w:lang w:bidi="ar"/>
              </w:rPr>
              <w:t>本项目</w:t>
            </w:r>
            <w:r>
              <w:rPr>
                <w:rFonts w:cs="Times New Roman"/>
                <w:sz w:val="21"/>
                <w:lang w:bidi="ar"/>
              </w:rPr>
              <w:t>最大占标率&gt;10%□</w:t>
            </w:r>
          </w:p>
        </w:tc>
      </w:tr>
      <w:tr w14:paraId="0B9B1A76">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469" w:hRule="atLeast"/>
        </w:trPr>
        <w:tc>
          <w:tcPr>
            <w:tcW w:w="332" w:type="pct"/>
            <w:vMerge w:val="continue"/>
            <w:tcBorders>
              <w:top w:val="single" w:color="auto" w:sz="4" w:space="0"/>
              <w:left w:val="nil"/>
              <w:bottom w:val="single" w:color="auto" w:sz="4" w:space="0"/>
              <w:right w:val="single" w:color="auto" w:sz="4" w:space="0"/>
            </w:tcBorders>
            <w:vAlign w:val="center"/>
          </w:tcPr>
          <w:p w14:paraId="3041A84D">
            <w:pPr>
              <w:widowControl/>
              <w:spacing w:line="240" w:lineRule="auto"/>
              <w:ind w:firstLine="0" w:firstLineChars="0"/>
              <w:jc w:val="center"/>
              <w:rPr>
                <w:rFonts w:cs="Times New Roman"/>
                <w:sz w:val="21"/>
              </w:rPr>
            </w:pPr>
          </w:p>
        </w:tc>
        <w:tc>
          <w:tcPr>
            <w:tcW w:w="570" w:type="pct"/>
            <w:vMerge w:val="continue"/>
            <w:tcBorders>
              <w:top w:val="single" w:color="auto" w:sz="4" w:space="0"/>
              <w:left w:val="single" w:color="auto" w:sz="4" w:space="0"/>
              <w:bottom w:val="single" w:color="auto" w:sz="4" w:space="0"/>
              <w:right w:val="single" w:color="auto" w:sz="4" w:space="0"/>
            </w:tcBorders>
            <w:vAlign w:val="center"/>
          </w:tcPr>
          <w:p w14:paraId="61E25063">
            <w:pPr>
              <w:widowControl/>
              <w:spacing w:line="240" w:lineRule="auto"/>
              <w:ind w:firstLine="0" w:firstLineChars="0"/>
              <w:jc w:val="center"/>
              <w:rPr>
                <w:rFonts w:cs="Times New Roman"/>
                <w:sz w:val="21"/>
              </w:rPr>
            </w:pPr>
          </w:p>
        </w:tc>
        <w:tc>
          <w:tcPr>
            <w:tcW w:w="1197" w:type="pct"/>
            <w:gridSpan w:val="2"/>
            <w:tcBorders>
              <w:top w:val="single" w:color="auto" w:sz="4" w:space="0"/>
              <w:left w:val="single" w:color="auto" w:sz="4" w:space="0"/>
              <w:bottom w:val="single" w:color="auto" w:sz="4" w:space="0"/>
              <w:right w:val="single" w:color="auto" w:sz="4" w:space="0"/>
            </w:tcBorders>
            <w:vAlign w:val="center"/>
          </w:tcPr>
          <w:p w14:paraId="4232CB91">
            <w:pPr>
              <w:widowControl/>
              <w:spacing w:line="240" w:lineRule="auto"/>
              <w:ind w:firstLine="0" w:firstLineChars="0"/>
              <w:jc w:val="center"/>
              <w:rPr>
                <w:rFonts w:cs="Times New Roman"/>
                <w:sz w:val="21"/>
              </w:rPr>
            </w:pPr>
            <w:r>
              <w:rPr>
                <w:rFonts w:cs="Times New Roman"/>
                <w:sz w:val="21"/>
                <w:lang w:bidi="ar"/>
              </w:rPr>
              <w:t>二类区</w:t>
            </w:r>
          </w:p>
        </w:tc>
        <w:tc>
          <w:tcPr>
            <w:tcW w:w="808" w:type="pct"/>
            <w:tcBorders>
              <w:top w:val="single" w:color="auto" w:sz="4" w:space="0"/>
              <w:left w:val="single" w:color="auto" w:sz="4" w:space="0"/>
              <w:bottom w:val="single" w:color="auto" w:sz="4" w:space="0"/>
              <w:right w:val="single" w:color="auto" w:sz="4" w:space="0"/>
            </w:tcBorders>
            <w:vAlign w:val="center"/>
          </w:tcPr>
          <w:p w14:paraId="31B85F34">
            <w:pPr>
              <w:widowControl/>
              <w:spacing w:line="240" w:lineRule="auto"/>
              <w:ind w:firstLine="0" w:firstLineChars="0"/>
              <w:jc w:val="center"/>
              <w:rPr>
                <w:rFonts w:cs="Times New Roman"/>
                <w:sz w:val="21"/>
              </w:rPr>
            </w:pPr>
            <w:r>
              <w:rPr>
                <w:rFonts w:cs="Times New Roman"/>
                <w:sz w:val="21"/>
                <w:lang w:bidi="ar"/>
              </w:rPr>
              <w:t>C</w:t>
            </w:r>
            <w:r>
              <w:rPr>
                <w:rFonts w:cs="Times New Roman"/>
                <w:sz w:val="21"/>
                <w:vertAlign w:val="subscript"/>
                <w:lang w:bidi="ar"/>
              </w:rPr>
              <w:t>本项目</w:t>
            </w:r>
            <w:r>
              <w:rPr>
                <w:rFonts w:cs="Times New Roman"/>
                <w:sz w:val="21"/>
                <w:lang w:bidi="ar"/>
              </w:rPr>
              <w:t>最大占标率≤30%</w:t>
            </w:r>
            <w:r>
              <w:rPr>
                <w:rFonts w:cs="Times New Roman"/>
                <w:sz w:val="21"/>
                <w:lang w:bidi="ar"/>
              </w:rPr>
              <w:sym w:font="Wingdings 2" w:char="F052"/>
            </w:r>
          </w:p>
        </w:tc>
        <w:tc>
          <w:tcPr>
            <w:tcW w:w="2093" w:type="pct"/>
            <w:gridSpan w:val="4"/>
            <w:tcBorders>
              <w:top w:val="single" w:color="auto" w:sz="4" w:space="0"/>
              <w:left w:val="single" w:color="auto" w:sz="4" w:space="0"/>
              <w:bottom w:val="single" w:color="auto" w:sz="4" w:space="0"/>
              <w:right w:val="nil"/>
            </w:tcBorders>
            <w:vAlign w:val="center"/>
          </w:tcPr>
          <w:p w14:paraId="09292C74">
            <w:pPr>
              <w:widowControl/>
              <w:spacing w:line="240" w:lineRule="auto"/>
              <w:ind w:firstLine="0" w:firstLineChars="0"/>
              <w:jc w:val="center"/>
              <w:rPr>
                <w:rFonts w:cs="Times New Roman"/>
                <w:sz w:val="21"/>
              </w:rPr>
            </w:pPr>
            <w:r>
              <w:rPr>
                <w:rFonts w:cs="Times New Roman"/>
                <w:sz w:val="21"/>
                <w:lang w:bidi="ar"/>
              </w:rPr>
              <w:t>C</w:t>
            </w:r>
            <w:r>
              <w:rPr>
                <w:rFonts w:cs="Times New Roman"/>
                <w:sz w:val="21"/>
                <w:vertAlign w:val="subscript"/>
                <w:lang w:bidi="ar"/>
              </w:rPr>
              <w:t>本项目</w:t>
            </w:r>
            <w:r>
              <w:rPr>
                <w:rFonts w:cs="Times New Roman"/>
                <w:sz w:val="21"/>
                <w:lang w:bidi="ar"/>
              </w:rPr>
              <w:t>最大占标率&gt;30%□</w:t>
            </w:r>
          </w:p>
        </w:tc>
      </w:tr>
      <w:tr w14:paraId="64EAB6C6">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600" w:hRule="atLeast"/>
        </w:trPr>
        <w:tc>
          <w:tcPr>
            <w:tcW w:w="332" w:type="pct"/>
            <w:vMerge w:val="continue"/>
            <w:tcBorders>
              <w:top w:val="single" w:color="auto" w:sz="4" w:space="0"/>
              <w:left w:val="nil"/>
              <w:bottom w:val="single" w:color="auto" w:sz="4" w:space="0"/>
              <w:right w:val="single" w:color="auto" w:sz="4" w:space="0"/>
            </w:tcBorders>
            <w:vAlign w:val="center"/>
          </w:tcPr>
          <w:p w14:paraId="5852DCCF">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7DEDD706">
            <w:pPr>
              <w:widowControl/>
              <w:spacing w:line="240" w:lineRule="auto"/>
              <w:ind w:firstLine="0" w:firstLineChars="0"/>
              <w:jc w:val="center"/>
              <w:rPr>
                <w:rFonts w:cs="Times New Roman"/>
                <w:sz w:val="21"/>
              </w:rPr>
            </w:pPr>
            <w:r>
              <w:rPr>
                <w:rFonts w:cs="Times New Roman"/>
                <w:sz w:val="21"/>
                <w:lang w:bidi="ar"/>
              </w:rPr>
              <w:t>非正常1h浓度贡献值</w:t>
            </w:r>
          </w:p>
        </w:tc>
        <w:tc>
          <w:tcPr>
            <w:tcW w:w="1197" w:type="pct"/>
            <w:gridSpan w:val="2"/>
            <w:tcBorders>
              <w:top w:val="single" w:color="auto" w:sz="4" w:space="0"/>
              <w:left w:val="single" w:color="auto" w:sz="4" w:space="0"/>
              <w:bottom w:val="single" w:color="auto" w:sz="4" w:space="0"/>
              <w:right w:val="single" w:color="auto" w:sz="4" w:space="0"/>
            </w:tcBorders>
            <w:vAlign w:val="center"/>
          </w:tcPr>
          <w:p w14:paraId="285EFB9D">
            <w:pPr>
              <w:widowControl/>
              <w:spacing w:line="240" w:lineRule="auto"/>
              <w:ind w:firstLine="0" w:firstLineChars="0"/>
              <w:jc w:val="center"/>
              <w:rPr>
                <w:rFonts w:cs="Times New Roman"/>
                <w:sz w:val="21"/>
              </w:rPr>
            </w:pPr>
            <w:r>
              <w:rPr>
                <w:rFonts w:cs="Times New Roman"/>
                <w:sz w:val="21"/>
                <w:lang w:bidi="ar"/>
              </w:rPr>
              <w:t>非正常持续时长</w:t>
            </w:r>
          </w:p>
          <w:p w14:paraId="5EE78861">
            <w:pPr>
              <w:widowControl/>
              <w:spacing w:line="240" w:lineRule="auto"/>
              <w:ind w:firstLine="0" w:firstLineChars="0"/>
              <w:jc w:val="center"/>
              <w:rPr>
                <w:rFonts w:cs="Times New Roman"/>
                <w:sz w:val="21"/>
              </w:rPr>
            </w:pPr>
            <w:r>
              <w:rPr>
                <w:rFonts w:cs="Times New Roman"/>
                <w:sz w:val="21"/>
                <w:lang w:bidi="ar"/>
              </w:rPr>
              <w:t>（2~3）h</w:t>
            </w:r>
          </w:p>
        </w:tc>
        <w:tc>
          <w:tcPr>
            <w:tcW w:w="2250" w:type="pct"/>
            <w:gridSpan w:val="3"/>
            <w:tcBorders>
              <w:top w:val="single" w:color="auto" w:sz="4" w:space="0"/>
              <w:left w:val="single" w:color="auto" w:sz="4" w:space="0"/>
              <w:bottom w:val="single" w:color="auto" w:sz="4" w:space="0"/>
              <w:right w:val="single" w:color="auto" w:sz="4" w:space="0"/>
            </w:tcBorders>
            <w:vAlign w:val="center"/>
          </w:tcPr>
          <w:p w14:paraId="7367E2FA">
            <w:pPr>
              <w:widowControl/>
              <w:spacing w:line="240" w:lineRule="auto"/>
              <w:ind w:firstLine="0" w:firstLineChars="0"/>
              <w:jc w:val="center"/>
              <w:rPr>
                <w:rFonts w:cs="Times New Roman"/>
                <w:sz w:val="21"/>
              </w:rPr>
            </w:pPr>
            <w:r>
              <w:rPr>
                <w:rFonts w:cs="Times New Roman"/>
                <w:sz w:val="21"/>
                <w:lang w:bidi="ar"/>
              </w:rPr>
              <w:t>C</w:t>
            </w:r>
            <w:r>
              <w:rPr>
                <w:rFonts w:cs="Times New Roman"/>
                <w:sz w:val="21"/>
                <w:vertAlign w:val="subscript"/>
                <w:lang w:bidi="ar"/>
              </w:rPr>
              <w:t>非正常</w:t>
            </w:r>
            <w:r>
              <w:rPr>
                <w:rFonts w:cs="Times New Roman"/>
                <w:sz w:val="21"/>
                <w:lang w:bidi="ar"/>
              </w:rPr>
              <w:t>占标率≤100%</w:t>
            </w:r>
            <w:r>
              <w:rPr>
                <w:rFonts w:cs="Times New Roman"/>
                <w:sz w:val="21"/>
                <w:lang w:bidi="ar"/>
              </w:rPr>
              <w:sym w:font="Wingdings 2" w:char="F052"/>
            </w:r>
          </w:p>
        </w:tc>
        <w:tc>
          <w:tcPr>
            <w:tcW w:w="652" w:type="pct"/>
            <w:gridSpan w:val="2"/>
            <w:tcBorders>
              <w:top w:val="single" w:color="auto" w:sz="4" w:space="0"/>
              <w:left w:val="single" w:color="auto" w:sz="4" w:space="0"/>
              <w:bottom w:val="single" w:color="auto" w:sz="4" w:space="0"/>
              <w:right w:val="nil"/>
            </w:tcBorders>
            <w:vAlign w:val="center"/>
          </w:tcPr>
          <w:p w14:paraId="737B86AE">
            <w:pPr>
              <w:widowControl/>
              <w:spacing w:line="240" w:lineRule="auto"/>
              <w:ind w:firstLine="0" w:firstLineChars="0"/>
              <w:jc w:val="center"/>
              <w:rPr>
                <w:rFonts w:cs="Times New Roman"/>
                <w:sz w:val="21"/>
              </w:rPr>
            </w:pPr>
            <w:r>
              <w:rPr>
                <w:rFonts w:cs="Times New Roman"/>
                <w:sz w:val="21"/>
                <w:lang w:bidi="ar"/>
              </w:rPr>
              <w:t>C</w:t>
            </w:r>
            <w:r>
              <w:rPr>
                <w:rFonts w:cs="Times New Roman"/>
                <w:sz w:val="21"/>
                <w:vertAlign w:val="subscript"/>
                <w:lang w:bidi="ar"/>
              </w:rPr>
              <w:t>非正常</w:t>
            </w:r>
            <w:r>
              <w:rPr>
                <w:rFonts w:cs="Times New Roman"/>
                <w:sz w:val="21"/>
                <w:lang w:bidi="ar"/>
              </w:rPr>
              <w:t>占标率&gt;100%□</w:t>
            </w:r>
          </w:p>
        </w:tc>
      </w:tr>
      <w:tr w14:paraId="6EAE96CA">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555" w:hRule="atLeast"/>
        </w:trPr>
        <w:tc>
          <w:tcPr>
            <w:tcW w:w="332" w:type="pct"/>
            <w:vMerge w:val="continue"/>
            <w:tcBorders>
              <w:top w:val="single" w:color="auto" w:sz="4" w:space="0"/>
              <w:left w:val="nil"/>
              <w:bottom w:val="single" w:color="auto" w:sz="4" w:space="0"/>
              <w:right w:val="single" w:color="auto" w:sz="4" w:space="0"/>
            </w:tcBorders>
            <w:vAlign w:val="center"/>
          </w:tcPr>
          <w:p w14:paraId="1B72A39F">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17FBCE80">
            <w:pPr>
              <w:widowControl/>
              <w:spacing w:line="240" w:lineRule="auto"/>
              <w:ind w:firstLine="0" w:firstLineChars="0"/>
              <w:jc w:val="center"/>
              <w:rPr>
                <w:rFonts w:cs="Times New Roman"/>
                <w:sz w:val="21"/>
              </w:rPr>
            </w:pPr>
            <w:r>
              <w:rPr>
                <w:rFonts w:cs="Times New Roman"/>
                <w:sz w:val="21"/>
                <w:lang w:bidi="ar"/>
              </w:rPr>
              <w:t>保证率日平均浓度和年平均浓度叠加值</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322DBFC5">
            <w:pPr>
              <w:widowControl/>
              <w:spacing w:line="240" w:lineRule="auto"/>
              <w:ind w:firstLine="0" w:firstLineChars="0"/>
              <w:jc w:val="center"/>
              <w:rPr>
                <w:rFonts w:cs="Times New Roman"/>
                <w:sz w:val="21"/>
              </w:rPr>
            </w:pPr>
            <w:r>
              <w:rPr>
                <w:rFonts w:cs="Times New Roman"/>
                <w:sz w:val="21"/>
                <w:lang w:bidi="ar"/>
              </w:rPr>
              <w:t>C叠加达标</w:t>
            </w:r>
            <w:r>
              <w:rPr>
                <w:rFonts w:cs="Times New Roman"/>
                <w:sz w:val="21"/>
                <w:lang w:bidi="ar"/>
              </w:rPr>
              <w:sym w:font="Wingdings 2" w:char="F052"/>
            </w:r>
          </w:p>
        </w:tc>
        <w:tc>
          <w:tcPr>
            <w:tcW w:w="2093" w:type="pct"/>
            <w:gridSpan w:val="4"/>
            <w:tcBorders>
              <w:top w:val="single" w:color="auto" w:sz="4" w:space="0"/>
              <w:left w:val="single" w:color="auto" w:sz="4" w:space="0"/>
              <w:bottom w:val="single" w:color="auto" w:sz="4" w:space="0"/>
              <w:right w:val="nil"/>
            </w:tcBorders>
            <w:vAlign w:val="center"/>
          </w:tcPr>
          <w:p w14:paraId="2022B60B">
            <w:pPr>
              <w:widowControl/>
              <w:spacing w:line="240" w:lineRule="auto"/>
              <w:ind w:firstLine="0" w:firstLineChars="0"/>
              <w:jc w:val="center"/>
              <w:rPr>
                <w:rFonts w:cs="Times New Roman"/>
                <w:sz w:val="21"/>
              </w:rPr>
            </w:pPr>
            <w:r>
              <w:rPr>
                <w:rFonts w:cs="Times New Roman"/>
                <w:sz w:val="21"/>
                <w:lang w:bidi="ar"/>
              </w:rPr>
              <w:t>C叠加不达标□</w:t>
            </w:r>
          </w:p>
        </w:tc>
      </w:tr>
      <w:tr w14:paraId="18D4AAEB">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555" w:hRule="atLeast"/>
        </w:trPr>
        <w:tc>
          <w:tcPr>
            <w:tcW w:w="332" w:type="pct"/>
            <w:vMerge w:val="continue"/>
            <w:tcBorders>
              <w:top w:val="single" w:color="auto" w:sz="4" w:space="0"/>
              <w:left w:val="nil"/>
              <w:bottom w:val="single" w:color="auto" w:sz="4" w:space="0"/>
              <w:right w:val="single" w:color="auto" w:sz="4" w:space="0"/>
            </w:tcBorders>
            <w:vAlign w:val="center"/>
          </w:tcPr>
          <w:p w14:paraId="3ADBB892">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1A44962D">
            <w:pPr>
              <w:widowControl/>
              <w:spacing w:line="240" w:lineRule="auto"/>
              <w:ind w:firstLine="0" w:firstLineChars="0"/>
              <w:jc w:val="center"/>
              <w:rPr>
                <w:rFonts w:cs="Times New Roman"/>
                <w:sz w:val="21"/>
              </w:rPr>
            </w:pPr>
            <w:r>
              <w:rPr>
                <w:rFonts w:cs="Times New Roman"/>
                <w:sz w:val="21"/>
                <w:lang w:bidi="ar"/>
              </w:rPr>
              <w:t>区域环境质量的整体变化情况</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54420DB8">
            <w:pPr>
              <w:widowControl/>
              <w:spacing w:line="240" w:lineRule="auto"/>
              <w:ind w:firstLine="0" w:firstLineChars="0"/>
              <w:jc w:val="center"/>
              <w:rPr>
                <w:rFonts w:cs="Times New Roman"/>
                <w:sz w:val="21"/>
              </w:rPr>
            </w:pPr>
            <w:r>
              <w:rPr>
                <w:rFonts w:cs="Times New Roman"/>
                <w:sz w:val="21"/>
                <w:lang w:bidi="ar"/>
              </w:rPr>
              <w:t>k≤-20%</w:t>
            </w:r>
            <w:r>
              <w:rPr>
                <w:rFonts w:cs="Times New Roman"/>
                <w:sz w:val="21"/>
                <w:lang w:bidi="ar"/>
              </w:rPr>
              <w:sym w:font="Wingdings 2" w:char="F052"/>
            </w:r>
          </w:p>
        </w:tc>
        <w:tc>
          <w:tcPr>
            <w:tcW w:w="2093" w:type="pct"/>
            <w:gridSpan w:val="4"/>
            <w:tcBorders>
              <w:top w:val="single" w:color="auto" w:sz="4" w:space="0"/>
              <w:left w:val="single" w:color="auto" w:sz="4" w:space="0"/>
              <w:bottom w:val="single" w:color="auto" w:sz="4" w:space="0"/>
              <w:right w:val="nil"/>
            </w:tcBorders>
            <w:vAlign w:val="center"/>
          </w:tcPr>
          <w:p w14:paraId="05152FBA">
            <w:pPr>
              <w:widowControl/>
              <w:spacing w:line="240" w:lineRule="auto"/>
              <w:ind w:firstLine="0" w:firstLineChars="0"/>
              <w:jc w:val="center"/>
              <w:rPr>
                <w:rFonts w:cs="Times New Roman"/>
                <w:sz w:val="21"/>
              </w:rPr>
            </w:pPr>
            <w:r>
              <w:rPr>
                <w:rFonts w:cs="Times New Roman"/>
                <w:sz w:val="21"/>
                <w:lang w:bidi="ar"/>
              </w:rPr>
              <w:t>k&gt;-20%□</w:t>
            </w:r>
          </w:p>
        </w:tc>
      </w:tr>
      <w:tr w14:paraId="06E6B899">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690" w:hRule="atLeast"/>
        </w:trPr>
        <w:tc>
          <w:tcPr>
            <w:tcW w:w="332" w:type="pct"/>
            <w:vMerge w:val="restart"/>
            <w:tcBorders>
              <w:top w:val="single" w:color="auto" w:sz="4" w:space="0"/>
              <w:left w:val="nil"/>
              <w:bottom w:val="single" w:color="auto" w:sz="4" w:space="0"/>
              <w:right w:val="single" w:color="auto" w:sz="4" w:space="0"/>
            </w:tcBorders>
            <w:vAlign w:val="center"/>
          </w:tcPr>
          <w:p w14:paraId="31ADC3A0">
            <w:pPr>
              <w:widowControl/>
              <w:spacing w:line="240" w:lineRule="auto"/>
              <w:ind w:firstLine="0" w:firstLineChars="0"/>
              <w:jc w:val="center"/>
              <w:rPr>
                <w:rFonts w:cs="Times New Roman"/>
                <w:sz w:val="21"/>
              </w:rPr>
            </w:pPr>
            <w:r>
              <w:rPr>
                <w:rFonts w:cs="Times New Roman"/>
                <w:sz w:val="21"/>
                <w:lang w:bidi="ar"/>
              </w:rPr>
              <w:t>环境监测计划</w:t>
            </w:r>
          </w:p>
        </w:tc>
        <w:tc>
          <w:tcPr>
            <w:tcW w:w="570" w:type="pct"/>
            <w:tcBorders>
              <w:top w:val="single" w:color="auto" w:sz="4" w:space="0"/>
              <w:left w:val="single" w:color="auto" w:sz="4" w:space="0"/>
              <w:bottom w:val="single" w:color="auto" w:sz="4" w:space="0"/>
              <w:right w:val="single" w:color="auto" w:sz="4" w:space="0"/>
            </w:tcBorders>
            <w:vAlign w:val="center"/>
          </w:tcPr>
          <w:p w14:paraId="7236AB30">
            <w:pPr>
              <w:widowControl/>
              <w:spacing w:line="240" w:lineRule="auto"/>
              <w:ind w:firstLine="0" w:firstLineChars="0"/>
              <w:jc w:val="center"/>
              <w:rPr>
                <w:rFonts w:cs="Times New Roman"/>
                <w:sz w:val="21"/>
              </w:rPr>
            </w:pPr>
            <w:r>
              <w:rPr>
                <w:rFonts w:cs="Times New Roman"/>
                <w:sz w:val="21"/>
                <w:lang w:bidi="ar"/>
              </w:rPr>
              <w:t>污染源监测</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36523704">
            <w:pPr>
              <w:widowControl/>
              <w:spacing w:line="240" w:lineRule="auto"/>
              <w:ind w:firstLine="0" w:firstLineChars="0"/>
              <w:jc w:val="center"/>
              <w:rPr>
                <w:rFonts w:cs="Times New Roman"/>
                <w:kern w:val="0"/>
                <w:sz w:val="21"/>
              </w:rPr>
            </w:pPr>
            <w:r>
              <w:rPr>
                <w:rFonts w:cs="Times New Roman"/>
                <w:kern w:val="0"/>
                <w:sz w:val="21"/>
                <w:lang w:bidi="ar"/>
              </w:rPr>
              <w:t>监测因子：</w:t>
            </w:r>
            <w:r>
              <w:rPr>
                <w:rFonts w:cs="Times New Roman"/>
                <w:snapToGrid w:val="0"/>
                <w:sz w:val="21"/>
              </w:rPr>
              <w:t>SO</w:t>
            </w:r>
            <w:r>
              <w:rPr>
                <w:rFonts w:cs="Times New Roman"/>
                <w:snapToGrid w:val="0"/>
                <w:sz w:val="21"/>
                <w:vertAlign w:val="subscript"/>
              </w:rPr>
              <w:t>2</w:t>
            </w:r>
            <w:r>
              <w:rPr>
                <w:rFonts w:cs="Times New Roman"/>
                <w:snapToGrid w:val="0"/>
                <w:sz w:val="21"/>
              </w:rPr>
              <w:t>、NOx、PM</w:t>
            </w:r>
            <w:r>
              <w:rPr>
                <w:rFonts w:cs="Times New Roman"/>
                <w:snapToGrid w:val="0"/>
                <w:sz w:val="21"/>
                <w:vertAlign w:val="subscript"/>
              </w:rPr>
              <w:t>10</w:t>
            </w:r>
            <w:r>
              <w:rPr>
                <w:rFonts w:cs="Times New Roman"/>
                <w:snapToGrid w:val="0"/>
                <w:sz w:val="21"/>
              </w:rPr>
              <w:t>、PM</w:t>
            </w:r>
            <w:r>
              <w:rPr>
                <w:rFonts w:cs="Times New Roman"/>
                <w:snapToGrid w:val="0"/>
                <w:sz w:val="21"/>
                <w:vertAlign w:val="subscript"/>
              </w:rPr>
              <w:t>2.5</w:t>
            </w:r>
            <w:r>
              <w:rPr>
                <w:rFonts w:cs="Times New Roman"/>
                <w:snapToGrid w:val="0"/>
                <w:sz w:val="21"/>
              </w:rPr>
              <w:t>、非甲烷总烃</w:t>
            </w:r>
          </w:p>
        </w:tc>
        <w:tc>
          <w:tcPr>
            <w:tcW w:w="1442" w:type="pct"/>
            <w:gridSpan w:val="2"/>
            <w:tcBorders>
              <w:top w:val="single" w:color="auto" w:sz="4" w:space="0"/>
              <w:left w:val="single" w:color="auto" w:sz="4" w:space="0"/>
              <w:bottom w:val="single" w:color="auto" w:sz="4" w:space="0"/>
              <w:right w:val="single" w:color="auto" w:sz="4" w:space="0"/>
            </w:tcBorders>
            <w:vAlign w:val="center"/>
          </w:tcPr>
          <w:p w14:paraId="0B15618F">
            <w:pPr>
              <w:widowControl/>
              <w:spacing w:line="240" w:lineRule="auto"/>
              <w:ind w:firstLine="0" w:firstLineChars="0"/>
              <w:jc w:val="center"/>
              <w:rPr>
                <w:rFonts w:cs="Times New Roman"/>
                <w:sz w:val="21"/>
              </w:rPr>
            </w:pPr>
            <w:r>
              <w:rPr>
                <w:rFonts w:cs="Times New Roman"/>
                <w:sz w:val="21"/>
                <w:lang w:bidi="ar"/>
              </w:rPr>
              <w:t>有组织废气监测</w:t>
            </w:r>
            <w:r>
              <w:rPr>
                <w:rFonts w:cs="Times New Roman"/>
                <w:sz w:val="21"/>
                <w:lang w:bidi="ar"/>
              </w:rPr>
              <w:sym w:font="Wingdings 2" w:char="F052"/>
            </w:r>
          </w:p>
          <w:p w14:paraId="4E4C5AE7">
            <w:pPr>
              <w:widowControl/>
              <w:spacing w:line="240" w:lineRule="auto"/>
              <w:ind w:firstLine="0" w:firstLineChars="0"/>
              <w:jc w:val="center"/>
              <w:rPr>
                <w:rFonts w:cs="Times New Roman"/>
                <w:sz w:val="21"/>
              </w:rPr>
            </w:pPr>
            <w:r>
              <w:rPr>
                <w:rFonts w:cs="Times New Roman"/>
                <w:sz w:val="21"/>
                <w:lang w:bidi="ar"/>
              </w:rPr>
              <w:t>无组织废气监测</w:t>
            </w:r>
            <w:r>
              <w:rPr>
                <w:rFonts w:cs="Times New Roman"/>
                <w:sz w:val="21"/>
                <w:lang w:bidi="ar"/>
              </w:rPr>
              <w:sym w:font="Wingdings 2" w:char="F052"/>
            </w:r>
          </w:p>
        </w:tc>
        <w:tc>
          <w:tcPr>
            <w:tcW w:w="652" w:type="pct"/>
            <w:gridSpan w:val="2"/>
            <w:tcBorders>
              <w:top w:val="single" w:color="auto" w:sz="4" w:space="0"/>
              <w:left w:val="single" w:color="auto" w:sz="4" w:space="0"/>
              <w:bottom w:val="single" w:color="auto" w:sz="4" w:space="0"/>
              <w:right w:val="nil"/>
            </w:tcBorders>
            <w:vAlign w:val="center"/>
          </w:tcPr>
          <w:p w14:paraId="62483359">
            <w:pPr>
              <w:widowControl/>
              <w:spacing w:line="240" w:lineRule="auto"/>
              <w:ind w:firstLine="0" w:firstLineChars="0"/>
              <w:jc w:val="center"/>
              <w:rPr>
                <w:rFonts w:cs="Times New Roman"/>
                <w:sz w:val="21"/>
              </w:rPr>
            </w:pPr>
            <w:r>
              <w:rPr>
                <w:rFonts w:cs="Times New Roman"/>
                <w:sz w:val="21"/>
                <w:lang w:bidi="ar"/>
              </w:rPr>
              <w:t>无监测□</w:t>
            </w:r>
          </w:p>
        </w:tc>
      </w:tr>
      <w:tr w14:paraId="299AAE38">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315" w:hRule="atLeast"/>
        </w:trPr>
        <w:tc>
          <w:tcPr>
            <w:tcW w:w="332" w:type="pct"/>
            <w:vMerge w:val="continue"/>
            <w:tcBorders>
              <w:top w:val="single" w:color="auto" w:sz="4" w:space="0"/>
              <w:left w:val="nil"/>
              <w:bottom w:val="single" w:color="auto" w:sz="4" w:space="0"/>
              <w:right w:val="single" w:color="auto" w:sz="4" w:space="0"/>
            </w:tcBorders>
            <w:vAlign w:val="center"/>
          </w:tcPr>
          <w:p w14:paraId="5C448233">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4B43B658">
            <w:pPr>
              <w:widowControl/>
              <w:spacing w:line="240" w:lineRule="auto"/>
              <w:ind w:firstLine="0" w:firstLineChars="0"/>
              <w:jc w:val="center"/>
              <w:rPr>
                <w:rFonts w:cs="Times New Roman"/>
                <w:sz w:val="21"/>
              </w:rPr>
            </w:pPr>
            <w:r>
              <w:rPr>
                <w:rFonts w:cs="Times New Roman"/>
                <w:sz w:val="21"/>
                <w:lang w:bidi="ar"/>
              </w:rPr>
              <w:t>环境质量监测</w:t>
            </w:r>
          </w:p>
        </w:tc>
        <w:tc>
          <w:tcPr>
            <w:tcW w:w="2005" w:type="pct"/>
            <w:gridSpan w:val="3"/>
            <w:tcBorders>
              <w:top w:val="single" w:color="auto" w:sz="4" w:space="0"/>
              <w:left w:val="single" w:color="auto" w:sz="4" w:space="0"/>
              <w:bottom w:val="single" w:color="auto" w:sz="4" w:space="0"/>
              <w:right w:val="single" w:color="auto" w:sz="4" w:space="0"/>
            </w:tcBorders>
            <w:vAlign w:val="center"/>
          </w:tcPr>
          <w:p w14:paraId="7FB7234F">
            <w:pPr>
              <w:widowControl/>
              <w:spacing w:line="240" w:lineRule="auto"/>
              <w:ind w:firstLine="0" w:firstLineChars="0"/>
              <w:jc w:val="center"/>
              <w:rPr>
                <w:rFonts w:cs="Times New Roman"/>
                <w:kern w:val="0"/>
                <w:sz w:val="21"/>
              </w:rPr>
            </w:pPr>
            <w:r>
              <w:rPr>
                <w:rFonts w:cs="Times New Roman"/>
                <w:kern w:val="0"/>
                <w:sz w:val="21"/>
                <w:lang w:bidi="ar"/>
              </w:rPr>
              <w:t>监测因子：</w:t>
            </w:r>
            <w:r>
              <w:rPr>
                <w:rFonts w:cs="Times New Roman"/>
                <w:snapToGrid w:val="0"/>
                <w:sz w:val="21"/>
              </w:rPr>
              <w:t>非甲烷总烃</w:t>
            </w:r>
          </w:p>
        </w:tc>
        <w:tc>
          <w:tcPr>
            <w:tcW w:w="1442" w:type="pct"/>
            <w:gridSpan w:val="2"/>
            <w:tcBorders>
              <w:top w:val="single" w:color="auto" w:sz="4" w:space="0"/>
              <w:left w:val="single" w:color="auto" w:sz="4" w:space="0"/>
              <w:bottom w:val="single" w:color="auto" w:sz="4" w:space="0"/>
              <w:right w:val="single" w:color="auto" w:sz="4" w:space="0"/>
            </w:tcBorders>
            <w:vAlign w:val="center"/>
          </w:tcPr>
          <w:p w14:paraId="2FD289A2">
            <w:pPr>
              <w:widowControl/>
              <w:spacing w:line="240" w:lineRule="auto"/>
              <w:ind w:firstLine="0" w:firstLineChars="0"/>
              <w:jc w:val="center"/>
              <w:rPr>
                <w:rFonts w:cs="Times New Roman"/>
                <w:sz w:val="21"/>
              </w:rPr>
            </w:pPr>
            <w:r>
              <w:rPr>
                <w:rFonts w:cs="Times New Roman"/>
                <w:sz w:val="21"/>
                <w:lang w:bidi="ar"/>
              </w:rPr>
              <w:t>监测点位数（1）</w:t>
            </w:r>
          </w:p>
        </w:tc>
        <w:tc>
          <w:tcPr>
            <w:tcW w:w="652" w:type="pct"/>
            <w:gridSpan w:val="2"/>
            <w:tcBorders>
              <w:top w:val="single" w:color="auto" w:sz="4" w:space="0"/>
              <w:left w:val="single" w:color="auto" w:sz="4" w:space="0"/>
              <w:bottom w:val="single" w:color="auto" w:sz="4" w:space="0"/>
              <w:right w:val="nil"/>
            </w:tcBorders>
            <w:vAlign w:val="center"/>
          </w:tcPr>
          <w:p w14:paraId="3AF6D01D">
            <w:pPr>
              <w:widowControl/>
              <w:spacing w:line="240" w:lineRule="auto"/>
              <w:ind w:firstLine="0" w:firstLineChars="0"/>
              <w:jc w:val="center"/>
              <w:rPr>
                <w:rFonts w:cs="Times New Roman"/>
                <w:sz w:val="21"/>
              </w:rPr>
            </w:pPr>
            <w:r>
              <w:rPr>
                <w:rFonts w:cs="Times New Roman"/>
                <w:sz w:val="21"/>
                <w:lang w:bidi="ar"/>
              </w:rPr>
              <w:t>无监测□</w:t>
            </w:r>
          </w:p>
        </w:tc>
      </w:tr>
      <w:tr w14:paraId="60DF50D0">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315" w:hRule="atLeast"/>
        </w:trPr>
        <w:tc>
          <w:tcPr>
            <w:tcW w:w="332" w:type="pct"/>
            <w:vMerge w:val="restart"/>
            <w:tcBorders>
              <w:top w:val="single" w:color="auto" w:sz="4" w:space="0"/>
              <w:left w:val="nil"/>
              <w:bottom w:val="single" w:color="auto" w:sz="4" w:space="0"/>
              <w:right w:val="single" w:color="auto" w:sz="4" w:space="0"/>
            </w:tcBorders>
            <w:vAlign w:val="center"/>
          </w:tcPr>
          <w:p w14:paraId="2E1A7156">
            <w:pPr>
              <w:widowControl/>
              <w:spacing w:line="240" w:lineRule="auto"/>
              <w:ind w:firstLine="0" w:firstLineChars="0"/>
              <w:jc w:val="center"/>
              <w:rPr>
                <w:rFonts w:cs="Times New Roman"/>
                <w:sz w:val="21"/>
              </w:rPr>
            </w:pPr>
            <w:r>
              <w:rPr>
                <w:rFonts w:cs="Times New Roman"/>
                <w:sz w:val="21"/>
                <w:lang w:bidi="ar"/>
              </w:rPr>
              <w:t>评价结论</w:t>
            </w:r>
          </w:p>
        </w:tc>
        <w:tc>
          <w:tcPr>
            <w:tcW w:w="570" w:type="pct"/>
            <w:tcBorders>
              <w:top w:val="single" w:color="auto" w:sz="4" w:space="0"/>
              <w:left w:val="single" w:color="auto" w:sz="4" w:space="0"/>
              <w:bottom w:val="single" w:color="auto" w:sz="4" w:space="0"/>
              <w:right w:val="single" w:color="auto" w:sz="4" w:space="0"/>
            </w:tcBorders>
            <w:vAlign w:val="center"/>
          </w:tcPr>
          <w:p w14:paraId="477AC5A9">
            <w:pPr>
              <w:widowControl/>
              <w:spacing w:line="240" w:lineRule="auto"/>
              <w:ind w:firstLine="0" w:firstLineChars="0"/>
              <w:jc w:val="center"/>
              <w:rPr>
                <w:rFonts w:cs="Times New Roman"/>
                <w:sz w:val="21"/>
              </w:rPr>
            </w:pPr>
            <w:r>
              <w:rPr>
                <w:rFonts w:cs="Times New Roman"/>
                <w:sz w:val="21"/>
                <w:lang w:bidi="ar"/>
              </w:rPr>
              <w:t>环境影响</w:t>
            </w:r>
          </w:p>
        </w:tc>
        <w:tc>
          <w:tcPr>
            <w:tcW w:w="4098" w:type="pct"/>
            <w:gridSpan w:val="7"/>
            <w:tcBorders>
              <w:top w:val="single" w:color="auto" w:sz="4" w:space="0"/>
              <w:left w:val="single" w:color="auto" w:sz="4" w:space="0"/>
              <w:bottom w:val="single" w:color="auto" w:sz="4" w:space="0"/>
              <w:right w:val="nil"/>
            </w:tcBorders>
            <w:vAlign w:val="center"/>
          </w:tcPr>
          <w:p w14:paraId="4BFDC0EE">
            <w:pPr>
              <w:widowControl/>
              <w:spacing w:line="240" w:lineRule="auto"/>
              <w:ind w:firstLine="0" w:firstLineChars="0"/>
              <w:jc w:val="center"/>
              <w:rPr>
                <w:rFonts w:cs="Times New Roman"/>
                <w:sz w:val="21"/>
              </w:rPr>
            </w:pPr>
            <w:r>
              <w:rPr>
                <w:rFonts w:cs="Times New Roman"/>
                <w:sz w:val="21"/>
                <w:lang w:bidi="ar"/>
              </w:rPr>
              <w:t>可以接受</w:t>
            </w:r>
            <w:r>
              <w:rPr>
                <w:rFonts w:cs="Times New Roman"/>
                <w:sz w:val="21"/>
                <w:lang w:bidi="ar"/>
              </w:rPr>
              <w:sym w:font="Wingdings 2" w:char="F052"/>
            </w:r>
            <w:r>
              <w:rPr>
                <w:rFonts w:cs="Times New Roman"/>
                <w:sz w:val="21"/>
                <w:lang w:bidi="ar"/>
              </w:rPr>
              <w:t xml:space="preserve">            不可以接受□</w:t>
            </w:r>
          </w:p>
        </w:tc>
      </w:tr>
      <w:tr w14:paraId="46228B2F">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315" w:hRule="atLeast"/>
        </w:trPr>
        <w:tc>
          <w:tcPr>
            <w:tcW w:w="332" w:type="pct"/>
            <w:vMerge w:val="continue"/>
            <w:tcBorders>
              <w:top w:val="single" w:color="auto" w:sz="4" w:space="0"/>
              <w:left w:val="nil"/>
              <w:bottom w:val="single" w:color="auto" w:sz="4" w:space="0"/>
              <w:right w:val="single" w:color="auto" w:sz="4" w:space="0"/>
            </w:tcBorders>
            <w:vAlign w:val="center"/>
          </w:tcPr>
          <w:p w14:paraId="722C1A0B">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4" w:space="0"/>
              <w:right w:val="single" w:color="auto" w:sz="4" w:space="0"/>
            </w:tcBorders>
            <w:vAlign w:val="center"/>
          </w:tcPr>
          <w:p w14:paraId="20F01A13">
            <w:pPr>
              <w:widowControl/>
              <w:spacing w:line="240" w:lineRule="auto"/>
              <w:ind w:firstLine="0" w:firstLineChars="0"/>
              <w:jc w:val="center"/>
              <w:rPr>
                <w:rFonts w:cs="Times New Roman"/>
                <w:sz w:val="21"/>
              </w:rPr>
            </w:pPr>
            <w:r>
              <w:rPr>
                <w:rFonts w:cs="Times New Roman"/>
                <w:sz w:val="21"/>
                <w:lang w:bidi="ar"/>
              </w:rPr>
              <w:t>大气环境防护距离</w:t>
            </w:r>
          </w:p>
        </w:tc>
        <w:tc>
          <w:tcPr>
            <w:tcW w:w="4098" w:type="pct"/>
            <w:gridSpan w:val="7"/>
            <w:tcBorders>
              <w:top w:val="single" w:color="auto" w:sz="4" w:space="0"/>
              <w:left w:val="single" w:color="auto" w:sz="4" w:space="0"/>
              <w:bottom w:val="single" w:color="auto" w:sz="4" w:space="0"/>
              <w:right w:val="nil"/>
            </w:tcBorders>
            <w:vAlign w:val="center"/>
          </w:tcPr>
          <w:p w14:paraId="36250AF8">
            <w:pPr>
              <w:widowControl/>
              <w:spacing w:line="240" w:lineRule="auto"/>
              <w:ind w:firstLine="0" w:firstLineChars="0"/>
              <w:jc w:val="center"/>
              <w:rPr>
                <w:rFonts w:cs="Times New Roman"/>
                <w:sz w:val="21"/>
              </w:rPr>
            </w:pPr>
            <w:r>
              <w:rPr>
                <w:rFonts w:cs="Times New Roman"/>
                <w:sz w:val="21"/>
              </w:rPr>
              <w:t>/</w:t>
            </w:r>
          </w:p>
        </w:tc>
      </w:tr>
      <w:tr w14:paraId="32749917">
        <w:tblPrEx>
          <w:tblBorders>
            <w:top w:val="single" w:color="auto" w:sz="12" w:space="0"/>
            <w:left w:val="none" w:color="auto" w:sz="6" w:space="0"/>
            <w:bottom w:val="single" w:color="auto" w:sz="12" w:space="0"/>
            <w:right w:val="none" w:color="auto" w:sz="6" w:space="0"/>
            <w:insideH w:val="single" w:color="auto" w:sz="4" w:space="0"/>
            <w:insideV w:val="single" w:color="auto" w:sz="4" w:space="0"/>
          </w:tblBorders>
          <w:tblCellMar>
            <w:top w:w="57" w:type="dxa"/>
            <w:left w:w="108" w:type="dxa"/>
            <w:bottom w:w="57" w:type="dxa"/>
            <w:right w:w="108" w:type="dxa"/>
          </w:tblCellMar>
        </w:tblPrEx>
        <w:trPr>
          <w:trHeight w:val="315" w:hRule="atLeast"/>
        </w:trPr>
        <w:tc>
          <w:tcPr>
            <w:tcW w:w="332" w:type="pct"/>
            <w:vMerge w:val="continue"/>
            <w:tcBorders>
              <w:top w:val="single" w:color="auto" w:sz="4" w:space="0"/>
              <w:left w:val="nil"/>
              <w:bottom w:val="single" w:color="auto" w:sz="12" w:space="0"/>
              <w:right w:val="single" w:color="auto" w:sz="4" w:space="0"/>
            </w:tcBorders>
            <w:vAlign w:val="center"/>
          </w:tcPr>
          <w:p w14:paraId="364261AB">
            <w:pPr>
              <w:widowControl/>
              <w:spacing w:line="240" w:lineRule="auto"/>
              <w:ind w:firstLine="0" w:firstLineChars="0"/>
              <w:jc w:val="center"/>
              <w:rPr>
                <w:rFonts w:cs="Times New Roman"/>
                <w:sz w:val="21"/>
              </w:rPr>
            </w:pPr>
          </w:p>
        </w:tc>
        <w:tc>
          <w:tcPr>
            <w:tcW w:w="570" w:type="pct"/>
            <w:tcBorders>
              <w:top w:val="single" w:color="auto" w:sz="4" w:space="0"/>
              <w:left w:val="single" w:color="auto" w:sz="4" w:space="0"/>
              <w:bottom w:val="single" w:color="auto" w:sz="12" w:space="0"/>
              <w:right w:val="single" w:color="auto" w:sz="4" w:space="0"/>
            </w:tcBorders>
            <w:vAlign w:val="center"/>
          </w:tcPr>
          <w:p w14:paraId="2BA99D90">
            <w:pPr>
              <w:widowControl/>
              <w:spacing w:line="240" w:lineRule="auto"/>
              <w:ind w:firstLine="0" w:firstLineChars="0"/>
              <w:jc w:val="center"/>
              <w:rPr>
                <w:rFonts w:cs="Times New Roman"/>
                <w:sz w:val="21"/>
              </w:rPr>
            </w:pPr>
            <w:r>
              <w:rPr>
                <w:rFonts w:cs="Times New Roman"/>
                <w:sz w:val="21"/>
                <w:lang w:bidi="ar"/>
              </w:rPr>
              <w:t>污染源年排放量</w:t>
            </w:r>
          </w:p>
        </w:tc>
        <w:tc>
          <w:tcPr>
            <w:tcW w:w="4098" w:type="pct"/>
            <w:gridSpan w:val="7"/>
            <w:tcBorders>
              <w:top w:val="single" w:color="auto" w:sz="4" w:space="0"/>
              <w:left w:val="single" w:color="auto" w:sz="4" w:space="0"/>
              <w:bottom w:val="single" w:color="auto" w:sz="12" w:space="0"/>
              <w:right w:val="nil"/>
            </w:tcBorders>
            <w:vAlign w:val="center"/>
          </w:tcPr>
          <w:p w14:paraId="250E58E2">
            <w:pPr>
              <w:widowControl/>
              <w:spacing w:line="240" w:lineRule="auto"/>
              <w:ind w:firstLine="0" w:firstLineChars="0"/>
              <w:jc w:val="center"/>
              <w:rPr>
                <w:rFonts w:cs="Times New Roman"/>
                <w:sz w:val="21"/>
              </w:rPr>
            </w:pPr>
            <w:r>
              <w:rPr>
                <w:rFonts w:cs="Times New Roman"/>
                <w:sz w:val="21"/>
                <w:lang w:bidi="ar"/>
              </w:rPr>
              <w:t>见表6.2.1-2</w:t>
            </w:r>
            <w:r>
              <w:rPr>
                <w:rFonts w:hint="eastAsia" w:cs="Times New Roman"/>
                <w:sz w:val="21"/>
                <w:lang w:bidi="ar"/>
              </w:rPr>
              <w:t>4</w:t>
            </w:r>
          </w:p>
        </w:tc>
      </w:tr>
    </w:tbl>
    <w:p w14:paraId="3E21C9AB">
      <w:pPr>
        <w:widowControl/>
        <w:spacing w:line="240" w:lineRule="auto"/>
        <w:ind w:firstLine="0" w:firstLineChars="0"/>
        <w:rPr>
          <w:rFonts w:cs="Times New Roman"/>
          <w:b/>
          <w:sz w:val="18"/>
          <w:szCs w:val="24"/>
        </w:rPr>
      </w:pPr>
      <w:r>
        <w:rPr>
          <w:rFonts w:cs="Times New Roman"/>
          <w:b/>
          <w:sz w:val="18"/>
          <w:szCs w:val="24"/>
        </w:rPr>
        <w:t>注：“□”，填“√”；“（）”为内容填写项。</w:t>
      </w:r>
    </w:p>
    <w:p w14:paraId="31427572">
      <w:pPr>
        <w:widowControl/>
        <w:ind w:firstLine="0" w:firstLineChars="0"/>
        <w:outlineLvl w:val="2"/>
        <w:rPr>
          <w:rFonts w:cs="Times New Roman"/>
          <w:b/>
          <w:bCs/>
          <w:sz w:val="28"/>
          <w:szCs w:val="32"/>
          <w:lang w:bidi="ar"/>
        </w:rPr>
      </w:pPr>
      <w:r>
        <w:rPr>
          <w:rFonts w:cs="Times New Roman"/>
          <w:b/>
          <w:bCs/>
          <w:sz w:val="28"/>
          <w:szCs w:val="32"/>
          <w:lang w:bidi="ar"/>
        </w:rPr>
        <w:t>6.2.2 地表水环境影响评价</w:t>
      </w:r>
    </w:p>
    <w:p w14:paraId="4D41EB71">
      <w:pPr>
        <w:ind w:firstLine="720" w:firstLineChars="300"/>
        <w:rPr>
          <w:rFonts w:cs="Times New Roman"/>
        </w:rPr>
      </w:pPr>
      <w:r>
        <w:rPr>
          <w:rFonts w:hint="eastAsia" w:cs="Times New Roman"/>
          <w:szCs w:val="24"/>
        </w:rPr>
        <w:t>本项目预脱水塔废水W1、切粒废水W2、熔体过滤器清洗废水W3、地面和设备冲洗水W4、换热器板换等设备清洗废水W5、循环冷却水排水W6、初期雨水W7进入污水预处理设施，对生产废水进行中和处理，再依托仪化公司生化装置东区处理，生化装置东区污水工艺为</w:t>
      </w:r>
      <w:r>
        <w:rPr>
          <w:rFonts w:hAnsi="宋体" w:cs="Times New Roman"/>
          <w:szCs w:val="24"/>
        </w:rPr>
        <w:t>A</w:t>
      </w:r>
      <w:r>
        <w:rPr>
          <w:rFonts w:hAnsi="宋体" w:cs="Times New Roman"/>
          <w:szCs w:val="24"/>
          <w:vertAlign w:val="superscript"/>
        </w:rPr>
        <w:t>2</w:t>
      </w:r>
      <w:r>
        <w:rPr>
          <w:rFonts w:hAnsi="宋体" w:cs="Times New Roman"/>
          <w:szCs w:val="24"/>
        </w:rPr>
        <w:t>/O法</w:t>
      </w:r>
      <w:r>
        <w:rPr>
          <w:rFonts w:cs="Times New Roman"/>
          <w:szCs w:val="24"/>
        </w:rPr>
        <w:t>，最终经仪化公司总排口排放至长江。</w:t>
      </w:r>
    </w:p>
    <w:p w14:paraId="5DA06576">
      <w:pPr>
        <w:ind w:firstLine="720" w:firstLineChars="300"/>
        <w:rPr>
          <w:rFonts w:cs="Times New Roman"/>
        </w:rPr>
      </w:pPr>
      <w:r>
        <w:rPr>
          <w:rFonts w:hint="eastAsia" w:cs="Times New Roman"/>
        </w:rPr>
        <w:t>本项目废水量在</w:t>
      </w:r>
      <w:r>
        <w:rPr>
          <w:rFonts w:hint="eastAsia" w:cs="Times New Roman"/>
          <w:szCs w:val="24"/>
        </w:rPr>
        <w:t>公用工程部生化装置东区</w:t>
      </w:r>
      <w:r>
        <w:rPr>
          <w:rFonts w:hint="eastAsia" w:cs="Times New Roman"/>
        </w:rPr>
        <w:t>处理能力范围内，</w:t>
      </w:r>
      <w:r>
        <w:rPr>
          <w:rFonts w:cs="Times New Roman"/>
        </w:rPr>
        <w:t>对周边水环境影响较小。</w:t>
      </w:r>
    </w:p>
    <w:p w14:paraId="6D6151E8">
      <w:pPr>
        <w:widowControl/>
        <w:ind w:firstLine="0" w:firstLineChars="0"/>
        <w:outlineLvl w:val="2"/>
        <w:rPr>
          <w:rFonts w:cs="Times New Roman"/>
          <w:b/>
          <w:bCs/>
          <w:sz w:val="28"/>
          <w:szCs w:val="32"/>
          <w:lang w:bidi="ar"/>
        </w:rPr>
      </w:pPr>
      <w:r>
        <w:rPr>
          <w:rFonts w:cs="Times New Roman"/>
          <w:b/>
          <w:bCs/>
          <w:sz w:val="28"/>
          <w:szCs w:val="32"/>
          <w:lang w:bidi="ar"/>
        </w:rPr>
        <w:t>6.2.3 声环境影响评价</w:t>
      </w:r>
    </w:p>
    <w:p w14:paraId="49901CA7">
      <w:pPr>
        <w:ind w:firstLine="480"/>
        <w:rPr>
          <w:rFonts w:cs="Times New Roman"/>
          <w:szCs w:val="24"/>
        </w:rPr>
      </w:pPr>
      <w:r>
        <w:rPr>
          <w:rFonts w:cs="Times New Roman"/>
          <w:szCs w:val="24"/>
        </w:rPr>
        <w:t>通过对建设项目营运期间各个噪声源对环境影响的预测，评价建设项目声源对周围声环境影响的程度和范围，找出存在问题，为提出预防措施提供依据。</w:t>
      </w:r>
    </w:p>
    <w:p w14:paraId="38A817BF">
      <w:pPr>
        <w:ind w:firstLine="0" w:firstLineChars="0"/>
        <w:outlineLvl w:val="3"/>
        <w:rPr>
          <w:rFonts w:cs="Times New Roman"/>
          <w:b/>
          <w:szCs w:val="24"/>
        </w:rPr>
      </w:pPr>
      <w:r>
        <w:rPr>
          <w:rFonts w:cs="Times New Roman"/>
          <w:b/>
          <w:szCs w:val="24"/>
        </w:rPr>
        <w:t>6.2.3.1 噪声源强</w:t>
      </w:r>
    </w:p>
    <w:p w14:paraId="23A3D580">
      <w:pPr>
        <w:ind w:firstLine="480"/>
        <w:rPr>
          <w:rFonts w:cs="Times New Roman"/>
        </w:rPr>
      </w:pPr>
      <w:r>
        <w:rPr>
          <w:rFonts w:hint="eastAsia" w:cs="Times New Roman"/>
        </w:rPr>
        <w:t>本</w:t>
      </w:r>
      <w:r>
        <w:rPr>
          <w:rFonts w:cs="Times New Roman"/>
        </w:rPr>
        <w:t>项目噪声源强情况见表4.6.3-1。</w:t>
      </w:r>
    </w:p>
    <w:p w14:paraId="5F42648B">
      <w:pPr>
        <w:ind w:firstLine="0" w:firstLineChars="0"/>
        <w:outlineLvl w:val="3"/>
        <w:rPr>
          <w:rFonts w:cs="Times New Roman"/>
          <w:b/>
          <w:szCs w:val="24"/>
        </w:rPr>
      </w:pPr>
      <w:r>
        <w:rPr>
          <w:rFonts w:cs="Times New Roman"/>
          <w:b/>
          <w:szCs w:val="24"/>
        </w:rPr>
        <w:t>6.2.3.2 声环境影响预测</w:t>
      </w:r>
    </w:p>
    <w:p w14:paraId="1118088F">
      <w:pPr>
        <w:ind w:firstLine="480"/>
        <w:rPr>
          <w:rFonts w:cs="Times New Roman"/>
          <w:bCs/>
          <w:szCs w:val="24"/>
        </w:rPr>
      </w:pPr>
      <w:r>
        <w:rPr>
          <w:rFonts w:hint="eastAsia" w:cs="Times New Roman"/>
          <w:bCs/>
          <w:szCs w:val="24"/>
        </w:rPr>
        <w:t>本项目为改建项目，考虑最不利情况，</w:t>
      </w:r>
      <w:r>
        <w:rPr>
          <w:rFonts w:cs="Times New Roman"/>
          <w:bCs/>
          <w:szCs w:val="24"/>
        </w:rPr>
        <w:t>根据声源的特性和环境特征，应用相应的计算模式计算各声源对预测点</w:t>
      </w:r>
      <w:r>
        <w:rPr>
          <w:rFonts w:hint="eastAsia" w:cs="Times New Roman"/>
          <w:bCs/>
          <w:szCs w:val="24"/>
        </w:rPr>
        <w:t>（声环境敏感目标）</w:t>
      </w:r>
      <w:r>
        <w:rPr>
          <w:rFonts w:cs="Times New Roman"/>
          <w:bCs/>
          <w:szCs w:val="24"/>
        </w:rPr>
        <w:t>产生的声级值，并且与现状相叠加，预测项目建成后对周围声环境</w:t>
      </w:r>
      <w:r>
        <w:rPr>
          <w:rFonts w:hint="eastAsia" w:cs="Times New Roman"/>
          <w:bCs/>
          <w:szCs w:val="24"/>
        </w:rPr>
        <w:t>保护目标</w:t>
      </w:r>
      <w:r>
        <w:rPr>
          <w:rFonts w:cs="Times New Roman"/>
          <w:bCs/>
          <w:szCs w:val="24"/>
        </w:rPr>
        <w:t>的影响程度。</w:t>
      </w:r>
      <w:r>
        <w:rPr>
          <w:rFonts w:hint="eastAsia" w:cs="Times New Roman"/>
          <w:bCs/>
          <w:szCs w:val="24"/>
        </w:rPr>
        <w:t>同时，预测各声源在厂界的贡献值。</w:t>
      </w:r>
    </w:p>
    <w:p w14:paraId="620D042E">
      <w:pPr>
        <w:ind w:firstLine="480"/>
        <w:rPr>
          <w:rFonts w:cs="Times New Roman"/>
          <w:bCs/>
          <w:szCs w:val="24"/>
        </w:rPr>
      </w:pPr>
      <w:r>
        <w:rPr>
          <w:rFonts w:hint="eastAsia" w:ascii="宋体" w:hAnsi="宋体" w:cs="宋体"/>
          <w:bCs/>
          <w:szCs w:val="24"/>
        </w:rPr>
        <w:t>⑴</w:t>
      </w:r>
      <w:r>
        <w:rPr>
          <w:rFonts w:cs="Times New Roman"/>
          <w:bCs/>
          <w:szCs w:val="24"/>
        </w:rPr>
        <w:t>预测模式</w:t>
      </w:r>
    </w:p>
    <w:p w14:paraId="28663553">
      <w:pPr>
        <w:ind w:firstLine="480"/>
        <w:rPr>
          <w:rFonts w:cs="Times New Roman"/>
          <w:bCs/>
          <w:szCs w:val="24"/>
        </w:rPr>
      </w:pPr>
      <w:r>
        <w:rPr>
          <w:rFonts w:cs="Times New Roman"/>
          <w:bCs/>
          <w:szCs w:val="24"/>
        </w:rPr>
        <w:t>根据《环境影响评价技术导则 声环境》（HJ 2.4-2021）的规定，选用预测模式，应用过程中将根据具体情况</w:t>
      </w:r>
      <w:r>
        <w:rPr>
          <w:rFonts w:hint="eastAsia" w:cs="Times New Roman"/>
          <w:bCs/>
          <w:szCs w:val="24"/>
        </w:rPr>
        <w:t>做必要</w:t>
      </w:r>
      <w:r>
        <w:rPr>
          <w:rFonts w:cs="Times New Roman"/>
          <w:bCs/>
          <w:szCs w:val="24"/>
        </w:rPr>
        <w:t>简化。</w:t>
      </w:r>
    </w:p>
    <w:p w14:paraId="7418781B">
      <w:pPr>
        <w:ind w:firstLine="480"/>
        <w:rPr>
          <w:rFonts w:cs="Times New Roman"/>
          <w:szCs w:val="24"/>
        </w:rPr>
      </w:pPr>
      <w:r>
        <w:rPr>
          <w:rFonts w:hint="eastAsia" w:ascii="宋体" w:hAnsi="宋体" w:cs="宋体"/>
          <w:szCs w:val="24"/>
        </w:rPr>
        <w:t>①</w:t>
      </w:r>
      <w:r>
        <w:rPr>
          <w:rFonts w:cs="Times New Roman"/>
          <w:szCs w:val="24"/>
        </w:rPr>
        <w:t>单个室外的点声源倍频带声压级</w:t>
      </w:r>
    </w:p>
    <w:p w14:paraId="69C4A488">
      <w:pPr>
        <w:spacing w:line="240" w:lineRule="auto"/>
        <w:ind w:firstLine="420"/>
        <w:jc w:val="center"/>
        <w:rPr>
          <w:rFonts w:cs="Times New Roman"/>
          <w:szCs w:val="24"/>
        </w:rPr>
      </w:pPr>
      <w:r>
        <w:rPr>
          <w:rFonts w:cs="Times New Roman"/>
          <w:sz w:val="21"/>
          <w:szCs w:val="21"/>
        </w:rPr>
        <w:drawing>
          <wp:inline distT="0" distB="0" distL="0" distR="0">
            <wp:extent cx="1467485" cy="297815"/>
            <wp:effectExtent l="0" t="0" r="0" b="6985"/>
            <wp:docPr id="915" name="图片 9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5" name="图片 915"/>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a:xfrm>
                      <a:off x="0" y="0"/>
                      <a:ext cx="1467485" cy="297815"/>
                    </a:xfrm>
                    <a:prstGeom prst="rect">
                      <a:avLst/>
                    </a:prstGeom>
                    <a:noFill/>
                    <a:ln>
                      <a:noFill/>
                    </a:ln>
                  </pic:spPr>
                </pic:pic>
              </a:graphicData>
            </a:graphic>
          </wp:inline>
        </w:drawing>
      </w:r>
    </w:p>
    <w:p w14:paraId="37E8F802">
      <w:pPr>
        <w:spacing w:line="240" w:lineRule="auto"/>
        <w:ind w:firstLine="480"/>
        <w:jc w:val="center"/>
        <w:rPr>
          <w:rFonts w:cs="Times New Roman"/>
          <w:szCs w:val="24"/>
        </w:rPr>
      </w:pPr>
      <w:r>
        <w:rPr>
          <w:rFonts w:cs="Times New Roman"/>
          <w:szCs w:val="24"/>
        </w:rPr>
        <w:drawing>
          <wp:inline distT="0" distB="0" distL="0" distR="0">
            <wp:extent cx="2647315" cy="340360"/>
            <wp:effectExtent l="0" t="0" r="635" b="2540"/>
            <wp:docPr id="916" name="图片 9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6" name="图片 916"/>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a:xfrm>
                      <a:off x="0" y="0"/>
                      <a:ext cx="2647315" cy="340360"/>
                    </a:xfrm>
                    <a:prstGeom prst="rect">
                      <a:avLst/>
                    </a:prstGeom>
                    <a:noFill/>
                    <a:ln>
                      <a:noFill/>
                    </a:ln>
                  </pic:spPr>
                </pic:pic>
              </a:graphicData>
            </a:graphic>
          </wp:inline>
        </w:drawing>
      </w:r>
    </w:p>
    <w:p w14:paraId="7F7F2F34">
      <w:pPr>
        <w:ind w:firstLine="480"/>
        <w:rPr>
          <w:rFonts w:cs="Times New Roman"/>
          <w:bCs/>
          <w:szCs w:val="24"/>
        </w:rPr>
      </w:pPr>
      <w:r>
        <w:rPr>
          <w:rFonts w:cs="Times New Roman"/>
          <w:bCs/>
          <w:szCs w:val="24"/>
        </w:rPr>
        <w:t>式中：L</w:t>
      </w:r>
      <w:r>
        <w:rPr>
          <w:rFonts w:cs="Times New Roman"/>
          <w:bCs/>
          <w:i/>
          <w:szCs w:val="24"/>
        </w:rPr>
        <w:t>w</w:t>
      </w:r>
      <w:r>
        <w:rPr>
          <w:rFonts w:cs="Times New Roman"/>
          <w:bCs/>
          <w:szCs w:val="24"/>
        </w:rPr>
        <w:t>—倍频带声功率级，dB；</w:t>
      </w:r>
    </w:p>
    <w:p w14:paraId="4D42CCDC">
      <w:pPr>
        <w:ind w:left="547" w:leftChars="228" w:firstLine="720" w:firstLineChars="300"/>
        <w:rPr>
          <w:rFonts w:cs="Times New Roman"/>
          <w:bCs/>
          <w:szCs w:val="24"/>
        </w:rPr>
      </w:pPr>
      <w:r>
        <w:rPr>
          <w:rFonts w:cs="Times New Roman"/>
          <w:bCs/>
          <w:szCs w:val="24"/>
        </w:rPr>
        <w:t>D</w:t>
      </w:r>
      <w:r>
        <w:rPr>
          <w:rFonts w:cs="Times New Roman"/>
          <w:bCs/>
          <w:i/>
          <w:szCs w:val="24"/>
        </w:rPr>
        <w:t>c</w:t>
      </w:r>
      <w:r>
        <w:rPr>
          <w:rFonts w:cs="Times New Roman"/>
          <w:bCs/>
          <w:szCs w:val="24"/>
        </w:rPr>
        <w:t>—指向性校正，dB；它描述点声源的等效连续声压级与产生声功率级的全向点声源在规定方向的级的偏差程度。指向性校正等于点声源的指向性指数D</w:t>
      </w:r>
      <w:r>
        <w:rPr>
          <w:rFonts w:cs="Times New Roman"/>
          <w:bCs/>
          <w:szCs w:val="24"/>
          <w:vertAlign w:val="subscript"/>
        </w:rPr>
        <w:t>I</w:t>
      </w:r>
      <w:r>
        <w:rPr>
          <w:rFonts w:cs="Times New Roman"/>
          <w:bCs/>
          <w:szCs w:val="24"/>
        </w:rPr>
        <w:t>加上计到小于4π球面度（sr）立体角内的声传播指数D</w:t>
      </w:r>
      <w:r>
        <w:rPr>
          <w:rFonts w:cs="Times New Roman"/>
          <w:bCs/>
          <w:szCs w:val="24"/>
          <w:vertAlign w:val="subscript"/>
        </w:rPr>
        <w:t>Ω</w:t>
      </w:r>
      <w:r>
        <w:rPr>
          <w:rFonts w:cs="Times New Roman"/>
          <w:bCs/>
          <w:szCs w:val="24"/>
        </w:rPr>
        <w:t>。对辐射到自由空间的全向点声源，Dc=0dB。</w:t>
      </w:r>
    </w:p>
    <w:p w14:paraId="16B9EE37">
      <w:pPr>
        <w:ind w:firstLine="1200" w:firstLineChars="500"/>
        <w:rPr>
          <w:rFonts w:cs="Times New Roman"/>
          <w:bCs/>
          <w:szCs w:val="24"/>
        </w:rPr>
      </w:pPr>
      <w:r>
        <w:rPr>
          <w:rFonts w:cs="Times New Roman"/>
          <w:bCs/>
          <w:szCs w:val="24"/>
        </w:rPr>
        <w:t>A—倍频带衰减，dB；</w:t>
      </w:r>
    </w:p>
    <w:p w14:paraId="75F462BC">
      <w:pPr>
        <w:ind w:firstLine="1200" w:firstLineChars="500"/>
        <w:rPr>
          <w:rFonts w:cs="Times New Roman"/>
          <w:bCs/>
          <w:szCs w:val="24"/>
        </w:rPr>
      </w:pPr>
      <w:r>
        <w:rPr>
          <w:rFonts w:cs="Times New Roman"/>
          <w:bCs/>
          <w:szCs w:val="24"/>
        </w:rPr>
        <w:t>A</w:t>
      </w:r>
      <w:r>
        <w:rPr>
          <w:rFonts w:cs="Times New Roman"/>
          <w:bCs/>
          <w:i/>
          <w:szCs w:val="24"/>
          <w:vertAlign w:val="subscript"/>
        </w:rPr>
        <w:t>div</w:t>
      </w:r>
      <w:r>
        <w:rPr>
          <w:rFonts w:cs="Times New Roman"/>
          <w:bCs/>
          <w:szCs w:val="24"/>
        </w:rPr>
        <w:t>—几何发散引起的倍频带衰减，dB；</w:t>
      </w:r>
    </w:p>
    <w:p w14:paraId="3B7CAD53">
      <w:pPr>
        <w:ind w:firstLine="1200" w:firstLineChars="500"/>
        <w:rPr>
          <w:rFonts w:cs="Times New Roman"/>
          <w:bCs/>
          <w:szCs w:val="24"/>
        </w:rPr>
      </w:pPr>
      <w:r>
        <w:rPr>
          <w:rFonts w:cs="Times New Roman"/>
          <w:bCs/>
          <w:szCs w:val="24"/>
        </w:rPr>
        <w:t>A</w:t>
      </w:r>
      <w:r>
        <w:rPr>
          <w:rFonts w:cs="Times New Roman"/>
          <w:bCs/>
          <w:i/>
          <w:szCs w:val="24"/>
          <w:vertAlign w:val="subscript"/>
        </w:rPr>
        <w:t>atm</w:t>
      </w:r>
      <w:r>
        <w:rPr>
          <w:rFonts w:cs="Times New Roman"/>
          <w:bCs/>
          <w:szCs w:val="24"/>
        </w:rPr>
        <w:t>—大气吸收引起的倍频带衰减，dB；</w:t>
      </w:r>
    </w:p>
    <w:p w14:paraId="391219B3">
      <w:pPr>
        <w:ind w:firstLine="1200" w:firstLineChars="500"/>
        <w:rPr>
          <w:rFonts w:cs="Times New Roman"/>
          <w:bCs/>
          <w:szCs w:val="24"/>
        </w:rPr>
      </w:pPr>
      <w:r>
        <w:rPr>
          <w:rFonts w:cs="Times New Roman"/>
          <w:bCs/>
          <w:szCs w:val="24"/>
        </w:rPr>
        <w:t>A</w:t>
      </w:r>
      <w:r>
        <w:rPr>
          <w:rFonts w:cs="Times New Roman"/>
          <w:bCs/>
          <w:i/>
          <w:szCs w:val="24"/>
          <w:vertAlign w:val="subscript"/>
        </w:rPr>
        <w:t>gr</w:t>
      </w:r>
      <w:r>
        <w:rPr>
          <w:rFonts w:cs="Times New Roman"/>
          <w:bCs/>
          <w:szCs w:val="24"/>
        </w:rPr>
        <w:t>—地面效应引起的倍频带衰减，dB；</w:t>
      </w:r>
    </w:p>
    <w:p w14:paraId="0670CBFC">
      <w:pPr>
        <w:ind w:firstLine="1080" w:firstLineChars="450"/>
        <w:rPr>
          <w:rFonts w:cs="Times New Roman"/>
          <w:bCs/>
          <w:szCs w:val="24"/>
        </w:rPr>
      </w:pPr>
      <w:r>
        <w:rPr>
          <w:rFonts w:cs="Times New Roman"/>
          <w:bCs/>
          <w:szCs w:val="24"/>
        </w:rPr>
        <w:t>A</w:t>
      </w:r>
      <w:r>
        <w:rPr>
          <w:rFonts w:cs="Times New Roman"/>
          <w:bCs/>
          <w:i/>
          <w:szCs w:val="24"/>
        </w:rPr>
        <w:t>bar</w:t>
      </w:r>
      <w:r>
        <w:rPr>
          <w:rFonts w:cs="Times New Roman"/>
          <w:bCs/>
          <w:szCs w:val="24"/>
        </w:rPr>
        <w:t>—声屏障引起的倍频带衰减，dB；</w:t>
      </w:r>
    </w:p>
    <w:p w14:paraId="304E41DD">
      <w:pPr>
        <w:ind w:firstLine="1080" w:firstLineChars="450"/>
        <w:rPr>
          <w:rFonts w:cs="Times New Roman"/>
          <w:bCs/>
          <w:szCs w:val="24"/>
        </w:rPr>
      </w:pPr>
      <w:r>
        <w:rPr>
          <w:rFonts w:cs="Times New Roman"/>
          <w:bCs/>
          <w:szCs w:val="24"/>
        </w:rPr>
        <w:t>A</w:t>
      </w:r>
      <w:r>
        <w:rPr>
          <w:rFonts w:cs="Times New Roman"/>
          <w:bCs/>
          <w:i/>
          <w:szCs w:val="24"/>
        </w:rPr>
        <w:t>misc</w:t>
      </w:r>
      <w:r>
        <w:rPr>
          <w:rFonts w:cs="Times New Roman"/>
          <w:bCs/>
          <w:szCs w:val="24"/>
        </w:rPr>
        <w:t>—其他多方面效应引起的倍频带衰减，dB。</w:t>
      </w:r>
    </w:p>
    <w:p w14:paraId="4541816B">
      <w:pPr>
        <w:ind w:firstLine="480"/>
        <w:rPr>
          <w:rFonts w:cs="Times New Roman"/>
          <w:bCs/>
          <w:szCs w:val="24"/>
        </w:rPr>
      </w:pPr>
      <w:r>
        <w:rPr>
          <w:rFonts w:hint="eastAsia" w:ascii="宋体" w:hAnsi="宋体" w:cs="宋体"/>
          <w:szCs w:val="24"/>
        </w:rPr>
        <w:t>②</w:t>
      </w:r>
      <w:r>
        <w:rPr>
          <w:rFonts w:cs="Times New Roman"/>
          <w:bCs/>
          <w:szCs w:val="24"/>
        </w:rPr>
        <w:t>室内声源等效室外声源倍频带声压级</w:t>
      </w:r>
    </w:p>
    <w:p w14:paraId="7D0EC04E">
      <w:pPr>
        <w:spacing w:before="120" w:beforeLines="50" w:line="240" w:lineRule="auto"/>
        <w:ind w:firstLine="480"/>
        <w:jc w:val="center"/>
        <w:rPr>
          <w:rFonts w:cs="Times New Roman"/>
          <w:bCs/>
          <w:szCs w:val="24"/>
        </w:rPr>
      </w:pPr>
      <w:r>
        <w:rPr>
          <w:rFonts w:cs="Times New Roman"/>
          <w:szCs w:val="24"/>
        </w:rPr>
        <w:drawing>
          <wp:inline distT="0" distB="0" distL="0" distR="0">
            <wp:extent cx="1477645" cy="340360"/>
            <wp:effectExtent l="0" t="0" r="8255" b="2540"/>
            <wp:docPr id="917" name="图片 9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7" name="图片 917"/>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a:xfrm>
                      <a:off x="0" y="0"/>
                      <a:ext cx="1477645" cy="340360"/>
                    </a:xfrm>
                    <a:prstGeom prst="rect">
                      <a:avLst/>
                    </a:prstGeom>
                    <a:noFill/>
                    <a:ln>
                      <a:noFill/>
                    </a:ln>
                  </pic:spPr>
                </pic:pic>
              </a:graphicData>
            </a:graphic>
          </wp:inline>
        </w:drawing>
      </w:r>
    </w:p>
    <w:p w14:paraId="39F479C1">
      <w:pPr>
        <w:spacing w:line="240" w:lineRule="auto"/>
        <w:ind w:firstLine="480"/>
        <w:jc w:val="center"/>
        <w:rPr>
          <w:rFonts w:cs="Times New Roman"/>
          <w:bCs/>
          <w:szCs w:val="24"/>
        </w:rPr>
      </w:pPr>
      <w:r>
        <w:rPr>
          <w:rFonts w:cs="Times New Roman"/>
          <w:szCs w:val="24"/>
        </w:rPr>
        <w:drawing>
          <wp:inline distT="0" distB="0" distL="0" distR="0">
            <wp:extent cx="1849755" cy="553085"/>
            <wp:effectExtent l="0" t="0" r="0" b="0"/>
            <wp:docPr id="918" name="图片 9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8" name="图片 918"/>
                    <pic:cNvPicPr>
                      <a:picLocks noChangeAspect="1" noChangeArrowheads="1"/>
                    </pic:cNvPicPr>
                  </pic:nvPicPr>
                  <pic:blipFill>
                    <a:blip r:embed="rId76">
                      <a:extLst>
                        <a:ext uri="{28A0092B-C50C-407E-A947-70E740481C1C}">
                          <a14:useLocalDpi xmlns:a14="http://schemas.microsoft.com/office/drawing/2010/main" val="0"/>
                        </a:ext>
                      </a:extLst>
                    </a:blip>
                    <a:srcRect/>
                    <a:stretch>
                      <a:fillRect/>
                    </a:stretch>
                  </pic:blipFill>
                  <pic:spPr>
                    <a:xfrm>
                      <a:off x="0" y="0"/>
                      <a:ext cx="1849755" cy="553085"/>
                    </a:xfrm>
                    <a:prstGeom prst="rect">
                      <a:avLst/>
                    </a:prstGeom>
                    <a:noFill/>
                    <a:ln>
                      <a:noFill/>
                    </a:ln>
                  </pic:spPr>
                </pic:pic>
              </a:graphicData>
            </a:graphic>
          </wp:inline>
        </w:drawing>
      </w:r>
    </w:p>
    <w:p w14:paraId="72EFC00B">
      <w:pPr>
        <w:ind w:firstLine="480"/>
        <w:rPr>
          <w:rFonts w:cs="Times New Roman"/>
          <w:bCs/>
          <w:szCs w:val="24"/>
        </w:rPr>
      </w:pPr>
      <w:r>
        <w:rPr>
          <w:rFonts w:cs="Times New Roman"/>
          <w:bCs/>
          <w:szCs w:val="24"/>
        </w:rPr>
        <w:t>式中：L</w:t>
      </w:r>
      <w:r>
        <w:rPr>
          <w:rFonts w:cs="Times New Roman"/>
          <w:bCs/>
          <w:i/>
          <w:szCs w:val="24"/>
          <w:vertAlign w:val="subscript"/>
        </w:rPr>
        <w:t>p2</w:t>
      </w:r>
      <w:r>
        <w:rPr>
          <w:rFonts w:cs="Times New Roman"/>
          <w:bCs/>
          <w:szCs w:val="24"/>
        </w:rPr>
        <w:t>室外某倍频带的声压级；</w:t>
      </w:r>
    </w:p>
    <w:p w14:paraId="72A76B84">
      <w:pPr>
        <w:ind w:firstLine="1200" w:firstLineChars="500"/>
        <w:rPr>
          <w:rFonts w:cs="Times New Roman"/>
          <w:bCs/>
          <w:szCs w:val="24"/>
        </w:rPr>
      </w:pPr>
      <w:r>
        <w:rPr>
          <w:rFonts w:cs="Times New Roman"/>
          <w:bCs/>
          <w:szCs w:val="24"/>
        </w:rPr>
        <w:t>L</w:t>
      </w:r>
      <w:r>
        <w:rPr>
          <w:rFonts w:cs="Times New Roman"/>
          <w:bCs/>
          <w:i/>
          <w:szCs w:val="24"/>
          <w:vertAlign w:val="subscript"/>
        </w:rPr>
        <w:t>p1</w:t>
      </w:r>
      <w:r>
        <w:rPr>
          <w:rFonts w:cs="Times New Roman"/>
          <w:bCs/>
          <w:szCs w:val="24"/>
        </w:rPr>
        <w:t>室内某倍频带的声压级；</w:t>
      </w:r>
    </w:p>
    <w:p w14:paraId="1BD49B2B">
      <w:pPr>
        <w:ind w:firstLine="1200" w:firstLineChars="500"/>
        <w:rPr>
          <w:rFonts w:cs="Times New Roman"/>
          <w:bCs/>
          <w:szCs w:val="24"/>
        </w:rPr>
      </w:pPr>
      <w:r>
        <w:rPr>
          <w:rFonts w:cs="Times New Roman"/>
          <w:bCs/>
          <w:szCs w:val="24"/>
        </w:rPr>
        <w:t>Q—指向性因数；通常对无指向性声源，当声源放在房间中心时，Q=1；当放在一面墙的中心时，Q=2；当放在两面墙夹角处时，Q=4；当放在三面墙夹角处时，Q=8；</w:t>
      </w:r>
    </w:p>
    <w:p w14:paraId="46518FF8">
      <w:pPr>
        <w:ind w:firstLine="1200" w:firstLineChars="500"/>
        <w:rPr>
          <w:rFonts w:cs="Times New Roman"/>
          <w:bCs/>
          <w:szCs w:val="24"/>
        </w:rPr>
      </w:pPr>
      <w:r>
        <w:rPr>
          <w:rFonts w:cs="Times New Roman"/>
          <w:bCs/>
          <w:szCs w:val="24"/>
        </w:rPr>
        <w:t>R—房间常数；R=Sα/（1−α)，S为房间内表面面积，m</w:t>
      </w:r>
      <w:r>
        <w:rPr>
          <w:rFonts w:cs="Times New Roman"/>
          <w:bCs/>
          <w:szCs w:val="24"/>
          <w:vertAlign w:val="superscript"/>
        </w:rPr>
        <w:t>2</w:t>
      </w:r>
      <w:r>
        <w:rPr>
          <w:rFonts w:cs="Times New Roman"/>
          <w:bCs/>
          <w:szCs w:val="24"/>
        </w:rPr>
        <w:t>；α为平均吸声系数；</w:t>
      </w:r>
    </w:p>
    <w:p w14:paraId="420D04A5">
      <w:pPr>
        <w:ind w:firstLine="1200" w:firstLineChars="500"/>
        <w:rPr>
          <w:rFonts w:cs="Times New Roman"/>
          <w:bCs/>
          <w:szCs w:val="24"/>
        </w:rPr>
      </w:pPr>
      <w:r>
        <w:rPr>
          <w:rFonts w:cs="Times New Roman"/>
          <w:bCs/>
          <w:szCs w:val="24"/>
        </w:rPr>
        <w:t>r—声源到靠近围护结构某点处的距离，m。</w:t>
      </w:r>
    </w:p>
    <w:p w14:paraId="087808D5">
      <w:pPr>
        <w:ind w:firstLine="480"/>
        <w:rPr>
          <w:rFonts w:cs="Times New Roman"/>
          <w:bCs/>
          <w:szCs w:val="24"/>
        </w:rPr>
      </w:pPr>
      <w:r>
        <w:rPr>
          <w:rFonts w:hint="eastAsia" w:ascii="宋体" w:hAnsi="宋体" w:cs="宋体"/>
          <w:szCs w:val="24"/>
        </w:rPr>
        <w:t>③</w:t>
      </w:r>
      <w:r>
        <w:rPr>
          <w:rFonts w:cs="Times New Roman"/>
          <w:bCs/>
          <w:szCs w:val="24"/>
        </w:rPr>
        <w:t>室内声源在围护结构处的i倍频带叠加声压级</w:t>
      </w:r>
    </w:p>
    <w:p w14:paraId="7FF79384">
      <w:pPr>
        <w:spacing w:line="240" w:lineRule="auto"/>
        <w:ind w:firstLine="1200" w:firstLineChars="500"/>
        <w:jc w:val="center"/>
        <w:rPr>
          <w:rFonts w:cs="Times New Roman"/>
          <w:bCs/>
          <w:szCs w:val="24"/>
        </w:rPr>
      </w:pPr>
      <w:r>
        <w:rPr>
          <w:rFonts w:cs="Times New Roman"/>
          <w:szCs w:val="24"/>
        </w:rPr>
        <w:drawing>
          <wp:inline distT="0" distB="0" distL="0" distR="0">
            <wp:extent cx="1828800" cy="457200"/>
            <wp:effectExtent l="0" t="0" r="0" b="0"/>
            <wp:docPr id="919" name="图片 9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9" name="图片 919"/>
                    <pic:cNvPicPr>
                      <a:picLocks noChangeAspect="1" noChangeArrowheads="1"/>
                    </pic:cNvPicPr>
                  </pic:nvPicPr>
                  <pic:blipFill>
                    <a:blip r:embed="rId77">
                      <a:extLst>
                        <a:ext uri="{28A0092B-C50C-407E-A947-70E740481C1C}">
                          <a14:useLocalDpi xmlns:a14="http://schemas.microsoft.com/office/drawing/2010/main" val="0"/>
                        </a:ext>
                      </a:extLst>
                    </a:blip>
                    <a:srcRect/>
                    <a:stretch>
                      <a:fillRect/>
                    </a:stretch>
                  </pic:blipFill>
                  <pic:spPr>
                    <a:xfrm>
                      <a:off x="0" y="0"/>
                      <a:ext cx="1828800" cy="457200"/>
                    </a:xfrm>
                    <a:prstGeom prst="rect">
                      <a:avLst/>
                    </a:prstGeom>
                    <a:noFill/>
                    <a:ln>
                      <a:noFill/>
                    </a:ln>
                  </pic:spPr>
                </pic:pic>
              </a:graphicData>
            </a:graphic>
          </wp:inline>
        </w:drawing>
      </w:r>
    </w:p>
    <w:p w14:paraId="57E31B60">
      <w:pPr>
        <w:ind w:firstLine="480"/>
        <w:rPr>
          <w:rFonts w:cs="Times New Roman"/>
          <w:bCs/>
          <w:szCs w:val="24"/>
        </w:rPr>
      </w:pPr>
      <w:r>
        <w:rPr>
          <w:rFonts w:cs="Times New Roman"/>
          <w:bCs/>
          <w:szCs w:val="24"/>
        </w:rPr>
        <w:t>式中：L</w:t>
      </w:r>
      <w:r>
        <w:rPr>
          <w:rFonts w:cs="Times New Roman"/>
          <w:bCs/>
          <w:i/>
          <w:szCs w:val="24"/>
          <w:vertAlign w:val="subscript"/>
        </w:rPr>
        <w:t>pli</w:t>
      </w:r>
      <w:r>
        <w:rPr>
          <w:rFonts w:hint="eastAsia" w:cs="Times New Roman"/>
          <w:bCs/>
          <w:szCs w:val="24"/>
        </w:rPr>
        <w:t>(</w:t>
      </w:r>
      <w:r>
        <w:rPr>
          <w:rFonts w:cs="Times New Roman"/>
          <w:bCs/>
          <w:szCs w:val="24"/>
        </w:rPr>
        <w:t>T)—靠近围护结构处室内N个声源i倍频带的叠加声压级，dB；</w:t>
      </w:r>
    </w:p>
    <w:p w14:paraId="3E9E056C">
      <w:pPr>
        <w:ind w:firstLine="1200" w:firstLineChars="500"/>
        <w:rPr>
          <w:rFonts w:cs="Times New Roman"/>
          <w:bCs/>
          <w:szCs w:val="24"/>
        </w:rPr>
      </w:pPr>
      <w:r>
        <w:rPr>
          <w:rFonts w:cs="Times New Roman"/>
          <w:bCs/>
          <w:szCs w:val="24"/>
        </w:rPr>
        <w:t>L</w:t>
      </w:r>
      <w:r>
        <w:rPr>
          <w:rFonts w:cs="Times New Roman"/>
          <w:bCs/>
          <w:i/>
          <w:szCs w:val="24"/>
          <w:vertAlign w:val="subscript"/>
        </w:rPr>
        <w:t>P1ij</w:t>
      </w:r>
      <w:r>
        <w:rPr>
          <w:rFonts w:cs="Times New Roman"/>
          <w:bCs/>
          <w:szCs w:val="24"/>
        </w:rPr>
        <w:t>—室内j声源i倍频带的声压级，dB；</w:t>
      </w:r>
    </w:p>
    <w:p w14:paraId="4F42C804">
      <w:pPr>
        <w:ind w:firstLine="1200" w:firstLineChars="500"/>
        <w:rPr>
          <w:rFonts w:cs="Times New Roman"/>
          <w:bCs/>
          <w:szCs w:val="24"/>
        </w:rPr>
      </w:pPr>
      <w:r>
        <w:rPr>
          <w:rFonts w:cs="Times New Roman"/>
          <w:bCs/>
          <w:szCs w:val="24"/>
        </w:rPr>
        <w:t>N—室内声源总数。</w:t>
      </w:r>
    </w:p>
    <w:p w14:paraId="50001BBE">
      <w:pPr>
        <w:ind w:firstLine="480"/>
        <w:rPr>
          <w:rFonts w:cs="Times New Roman"/>
          <w:bCs/>
          <w:szCs w:val="24"/>
        </w:rPr>
      </w:pPr>
      <w:r>
        <w:rPr>
          <w:rFonts w:hint="eastAsia" w:ascii="宋体" w:hAnsi="宋体" w:cs="宋体"/>
          <w:bCs/>
          <w:szCs w:val="24"/>
        </w:rPr>
        <w:t>④</w:t>
      </w:r>
      <w:r>
        <w:rPr>
          <w:rFonts w:cs="Times New Roman"/>
          <w:bCs/>
          <w:szCs w:val="24"/>
        </w:rPr>
        <w:t>室内声源在室外围护结构处的i倍频带叠加声压级</w:t>
      </w:r>
    </w:p>
    <w:p w14:paraId="2F351D25">
      <w:pPr>
        <w:spacing w:line="240" w:lineRule="auto"/>
        <w:ind w:firstLine="1200" w:firstLineChars="500"/>
        <w:jc w:val="center"/>
        <w:rPr>
          <w:rFonts w:cs="Times New Roman"/>
          <w:bCs/>
          <w:szCs w:val="24"/>
        </w:rPr>
      </w:pPr>
      <w:r>
        <w:rPr>
          <w:rFonts w:cs="Times New Roman"/>
          <w:szCs w:val="24"/>
        </w:rPr>
        <w:drawing>
          <wp:inline distT="0" distB="0" distL="0" distR="0">
            <wp:extent cx="1966595" cy="327660"/>
            <wp:effectExtent l="0" t="0" r="0" b="0"/>
            <wp:docPr id="920" name="图片 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0" name="图片 920"/>
                    <pic:cNvPicPr>
                      <a:picLocks noChangeAspect="1" noChangeArrowheads="1"/>
                    </pic:cNvPicPr>
                  </pic:nvPicPr>
                  <pic:blipFill>
                    <a:blip r:embed="rId78">
                      <a:extLst>
                        <a:ext uri="{28A0092B-C50C-407E-A947-70E740481C1C}">
                          <a14:useLocalDpi xmlns:a14="http://schemas.microsoft.com/office/drawing/2010/main" val="0"/>
                        </a:ext>
                      </a:extLst>
                    </a:blip>
                    <a:srcRect/>
                    <a:stretch>
                      <a:fillRect/>
                    </a:stretch>
                  </pic:blipFill>
                  <pic:spPr>
                    <a:xfrm>
                      <a:off x="0" y="0"/>
                      <a:ext cx="1985699" cy="331250"/>
                    </a:xfrm>
                    <a:prstGeom prst="rect">
                      <a:avLst/>
                    </a:prstGeom>
                    <a:noFill/>
                    <a:ln>
                      <a:noFill/>
                    </a:ln>
                  </pic:spPr>
                </pic:pic>
              </a:graphicData>
            </a:graphic>
          </wp:inline>
        </w:drawing>
      </w:r>
    </w:p>
    <w:p w14:paraId="23ABD51B">
      <w:pPr>
        <w:ind w:firstLine="480"/>
        <w:rPr>
          <w:rFonts w:cs="Times New Roman"/>
          <w:bCs/>
          <w:szCs w:val="24"/>
        </w:rPr>
      </w:pPr>
      <w:r>
        <w:rPr>
          <w:rFonts w:cs="Times New Roman"/>
          <w:bCs/>
          <w:szCs w:val="24"/>
        </w:rPr>
        <w:t>式中：L</w:t>
      </w:r>
      <w:r>
        <w:rPr>
          <w:rFonts w:cs="Times New Roman"/>
          <w:bCs/>
          <w:i/>
          <w:szCs w:val="24"/>
          <w:vertAlign w:val="subscript"/>
        </w:rPr>
        <w:t>p2i</w:t>
      </w:r>
      <w:r>
        <w:rPr>
          <w:rFonts w:hint="eastAsia" w:cs="Times New Roman"/>
          <w:bCs/>
          <w:szCs w:val="24"/>
        </w:rPr>
        <w:t>(</w:t>
      </w:r>
      <w:r>
        <w:rPr>
          <w:rFonts w:cs="Times New Roman"/>
          <w:bCs/>
          <w:szCs w:val="24"/>
        </w:rPr>
        <w:t>T)—靠近围护结构处室外N个声源i倍频带的叠加声压级，dB；</w:t>
      </w:r>
    </w:p>
    <w:p w14:paraId="121B3D49">
      <w:pPr>
        <w:ind w:firstLine="1200" w:firstLineChars="500"/>
        <w:rPr>
          <w:rFonts w:cs="Times New Roman"/>
          <w:bCs/>
          <w:szCs w:val="24"/>
        </w:rPr>
      </w:pPr>
      <w:r>
        <w:rPr>
          <w:rFonts w:cs="Times New Roman"/>
          <w:bCs/>
          <w:szCs w:val="24"/>
        </w:rPr>
        <w:t>TL</w:t>
      </w:r>
      <w:r>
        <w:rPr>
          <w:rFonts w:cs="Times New Roman"/>
          <w:bCs/>
          <w:i/>
          <w:szCs w:val="24"/>
          <w:vertAlign w:val="subscript"/>
        </w:rPr>
        <w:t>i</w:t>
      </w:r>
      <w:r>
        <w:rPr>
          <w:rFonts w:cs="Times New Roman"/>
          <w:bCs/>
          <w:szCs w:val="24"/>
        </w:rPr>
        <w:t>—围护结构i倍频带的隔声量，dB。</w:t>
      </w:r>
    </w:p>
    <w:p w14:paraId="3A0AD025">
      <w:pPr>
        <w:ind w:firstLine="480"/>
        <w:rPr>
          <w:rFonts w:cs="Times New Roman"/>
          <w:bCs/>
          <w:szCs w:val="24"/>
        </w:rPr>
      </w:pPr>
      <w:r>
        <w:rPr>
          <w:rFonts w:hint="eastAsia" w:ascii="宋体" w:hAnsi="宋体" w:cs="宋体"/>
          <w:bCs/>
          <w:szCs w:val="24"/>
        </w:rPr>
        <w:t>⑤</w:t>
      </w:r>
      <w:r>
        <w:rPr>
          <w:rFonts w:cs="Times New Roman"/>
          <w:bCs/>
          <w:szCs w:val="24"/>
        </w:rPr>
        <w:t>声源在预测点产生的等效声级</w:t>
      </w:r>
    </w:p>
    <w:p w14:paraId="4BDFDEE0">
      <w:pPr>
        <w:spacing w:line="240" w:lineRule="auto"/>
        <w:ind w:firstLine="1200" w:firstLineChars="500"/>
        <w:jc w:val="center"/>
        <w:rPr>
          <w:rFonts w:cs="Times New Roman"/>
          <w:bCs/>
          <w:szCs w:val="24"/>
        </w:rPr>
      </w:pPr>
      <w:r>
        <w:rPr>
          <w:rFonts w:cs="Times New Roman"/>
          <w:szCs w:val="24"/>
        </w:rPr>
        <w:drawing>
          <wp:inline distT="0" distB="0" distL="0" distR="0">
            <wp:extent cx="1743710" cy="425450"/>
            <wp:effectExtent l="0" t="0" r="8890" b="0"/>
            <wp:docPr id="921" name="图片 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1" name="图片 921"/>
                    <pic:cNvPicPr>
                      <a:picLocks noChangeAspect="1" noChangeArrowheads="1"/>
                    </pic:cNvPicPr>
                  </pic:nvPicPr>
                  <pic:blipFill>
                    <a:blip r:embed="rId79">
                      <a:extLst>
                        <a:ext uri="{28A0092B-C50C-407E-A947-70E740481C1C}">
                          <a14:useLocalDpi xmlns:a14="http://schemas.microsoft.com/office/drawing/2010/main" val="0"/>
                        </a:ext>
                      </a:extLst>
                    </a:blip>
                    <a:srcRect/>
                    <a:stretch>
                      <a:fillRect/>
                    </a:stretch>
                  </pic:blipFill>
                  <pic:spPr>
                    <a:xfrm>
                      <a:off x="0" y="0"/>
                      <a:ext cx="1743710" cy="425450"/>
                    </a:xfrm>
                    <a:prstGeom prst="rect">
                      <a:avLst/>
                    </a:prstGeom>
                    <a:noFill/>
                    <a:ln>
                      <a:noFill/>
                    </a:ln>
                  </pic:spPr>
                </pic:pic>
              </a:graphicData>
            </a:graphic>
          </wp:inline>
        </w:drawing>
      </w:r>
    </w:p>
    <w:p w14:paraId="6676237F">
      <w:pPr>
        <w:ind w:firstLine="1080" w:firstLineChars="450"/>
        <w:rPr>
          <w:rFonts w:cs="Times New Roman"/>
          <w:bCs/>
          <w:szCs w:val="24"/>
        </w:rPr>
      </w:pPr>
      <w:r>
        <w:rPr>
          <w:rFonts w:cs="Times New Roman"/>
          <w:bCs/>
          <w:szCs w:val="24"/>
        </w:rPr>
        <w:t>式中：L</w:t>
      </w:r>
      <w:r>
        <w:rPr>
          <w:rFonts w:cs="Times New Roman"/>
          <w:bCs/>
          <w:i/>
          <w:szCs w:val="24"/>
          <w:vertAlign w:val="subscript"/>
        </w:rPr>
        <w:t>eqg</w:t>
      </w:r>
      <w:r>
        <w:rPr>
          <w:rFonts w:cs="Times New Roman"/>
          <w:bCs/>
          <w:szCs w:val="24"/>
        </w:rPr>
        <w:t>—建设项目声源在预测点的等效声级贡献值，dB（A)；</w:t>
      </w:r>
    </w:p>
    <w:p w14:paraId="5D3C9D18">
      <w:pPr>
        <w:ind w:firstLine="1800" w:firstLineChars="750"/>
        <w:rPr>
          <w:rFonts w:cs="Times New Roman"/>
          <w:bCs/>
          <w:szCs w:val="24"/>
        </w:rPr>
      </w:pPr>
      <w:r>
        <w:rPr>
          <w:rFonts w:cs="Times New Roman"/>
          <w:bCs/>
          <w:szCs w:val="24"/>
        </w:rPr>
        <w:t>L</w:t>
      </w:r>
      <w:r>
        <w:rPr>
          <w:rFonts w:cs="Times New Roman"/>
          <w:bCs/>
          <w:i/>
          <w:szCs w:val="24"/>
          <w:vertAlign w:val="subscript"/>
        </w:rPr>
        <w:t>Ai</w:t>
      </w:r>
      <w:r>
        <w:rPr>
          <w:rFonts w:cs="Times New Roman"/>
          <w:bCs/>
          <w:szCs w:val="24"/>
        </w:rPr>
        <w:t>—声源在预测点产生的A声级，dB（A)；</w:t>
      </w:r>
    </w:p>
    <w:p w14:paraId="79639960">
      <w:pPr>
        <w:ind w:firstLine="1800" w:firstLineChars="750"/>
        <w:rPr>
          <w:rFonts w:cs="Times New Roman"/>
          <w:bCs/>
          <w:szCs w:val="24"/>
        </w:rPr>
      </w:pPr>
      <w:r>
        <w:rPr>
          <w:rFonts w:cs="Times New Roman"/>
          <w:bCs/>
          <w:szCs w:val="24"/>
        </w:rPr>
        <w:t>T—预测计算的时间段，s；</w:t>
      </w:r>
    </w:p>
    <w:p w14:paraId="7CFFFB25">
      <w:pPr>
        <w:ind w:firstLine="2040" w:firstLineChars="850"/>
        <w:rPr>
          <w:rFonts w:cs="Times New Roman"/>
          <w:bCs/>
          <w:szCs w:val="24"/>
        </w:rPr>
      </w:pPr>
      <w:r>
        <w:rPr>
          <w:rFonts w:cs="Times New Roman"/>
          <w:bCs/>
          <w:szCs w:val="24"/>
        </w:rPr>
        <w:t>t</w:t>
      </w:r>
      <w:r>
        <w:rPr>
          <w:rFonts w:cs="Times New Roman"/>
          <w:bCs/>
          <w:szCs w:val="24"/>
          <w:vertAlign w:val="subscript"/>
        </w:rPr>
        <w:t>i</w:t>
      </w:r>
      <w:r>
        <w:rPr>
          <w:rFonts w:cs="Times New Roman"/>
          <w:bCs/>
          <w:szCs w:val="24"/>
        </w:rPr>
        <w:t>—i声源在T时段内的运行时间，s。</w:t>
      </w:r>
    </w:p>
    <w:p w14:paraId="0352C3A4">
      <w:pPr>
        <w:ind w:firstLine="480"/>
        <w:rPr>
          <w:rFonts w:cs="Times New Roman"/>
          <w:bCs/>
          <w:szCs w:val="24"/>
        </w:rPr>
      </w:pPr>
      <w:r>
        <w:rPr>
          <w:rFonts w:hint="eastAsia" w:ascii="宋体" w:hAnsi="宋体" w:cs="宋体"/>
          <w:bCs/>
          <w:szCs w:val="24"/>
        </w:rPr>
        <w:t>⑥</w:t>
      </w:r>
      <w:r>
        <w:rPr>
          <w:rFonts w:cs="Times New Roman"/>
          <w:bCs/>
          <w:szCs w:val="24"/>
        </w:rPr>
        <w:t>预测点的预测等效声级</w:t>
      </w:r>
    </w:p>
    <w:p w14:paraId="19280E2C">
      <w:pPr>
        <w:spacing w:line="240" w:lineRule="auto"/>
        <w:ind w:firstLine="1200" w:firstLineChars="500"/>
        <w:jc w:val="center"/>
        <w:rPr>
          <w:rFonts w:cs="Times New Roman"/>
          <w:bCs/>
          <w:szCs w:val="24"/>
        </w:rPr>
      </w:pPr>
      <w:r>
        <w:rPr>
          <w:rFonts w:cs="Times New Roman"/>
          <w:szCs w:val="24"/>
        </w:rPr>
        <w:drawing>
          <wp:inline distT="0" distB="0" distL="0" distR="0">
            <wp:extent cx="1871345" cy="372110"/>
            <wp:effectExtent l="0" t="0" r="0" b="8890"/>
            <wp:docPr id="922" name="图片 9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2" name="图片 922"/>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a:xfrm>
                      <a:off x="0" y="0"/>
                      <a:ext cx="1871345" cy="372110"/>
                    </a:xfrm>
                    <a:prstGeom prst="rect">
                      <a:avLst/>
                    </a:prstGeom>
                    <a:noFill/>
                    <a:ln>
                      <a:noFill/>
                    </a:ln>
                  </pic:spPr>
                </pic:pic>
              </a:graphicData>
            </a:graphic>
          </wp:inline>
        </w:drawing>
      </w:r>
    </w:p>
    <w:p w14:paraId="30B46C2E">
      <w:pPr>
        <w:ind w:firstLine="960" w:firstLineChars="400"/>
        <w:rPr>
          <w:rFonts w:cs="Times New Roman"/>
          <w:bCs/>
          <w:szCs w:val="24"/>
        </w:rPr>
      </w:pPr>
      <w:r>
        <w:rPr>
          <w:rFonts w:cs="Times New Roman"/>
          <w:bCs/>
          <w:szCs w:val="24"/>
        </w:rPr>
        <w:t>式中：L</w:t>
      </w:r>
      <w:r>
        <w:rPr>
          <w:rFonts w:cs="Times New Roman"/>
          <w:bCs/>
          <w:i/>
          <w:szCs w:val="24"/>
          <w:vertAlign w:val="subscript"/>
        </w:rPr>
        <w:t>eqg</w:t>
      </w:r>
      <w:r>
        <w:rPr>
          <w:rFonts w:cs="Times New Roman"/>
          <w:bCs/>
          <w:szCs w:val="24"/>
        </w:rPr>
        <w:t>—建设项目声源在预测点的等效声级贡献值，dB（A)；</w:t>
      </w:r>
    </w:p>
    <w:p w14:paraId="14A6E20D">
      <w:pPr>
        <w:ind w:firstLine="1680" w:firstLineChars="700"/>
        <w:rPr>
          <w:rFonts w:cs="Times New Roman"/>
          <w:bCs/>
          <w:szCs w:val="24"/>
        </w:rPr>
      </w:pPr>
      <w:r>
        <w:rPr>
          <w:rFonts w:cs="Times New Roman"/>
          <w:bCs/>
          <w:szCs w:val="24"/>
        </w:rPr>
        <w:t>L</w:t>
      </w:r>
      <w:r>
        <w:rPr>
          <w:rFonts w:cs="Times New Roman"/>
          <w:bCs/>
          <w:i/>
          <w:szCs w:val="24"/>
          <w:vertAlign w:val="subscript"/>
        </w:rPr>
        <w:t>eqb</w:t>
      </w:r>
      <w:r>
        <w:rPr>
          <w:rFonts w:cs="Times New Roman"/>
          <w:bCs/>
          <w:szCs w:val="24"/>
        </w:rPr>
        <w:t>—预测点的背景值，dB（A)。</w:t>
      </w:r>
    </w:p>
    <w:p w14:paraId="613ACF2F">
      <w:pPr>
        <w:ind w:firstLine="480"/>
        <w:rPr>
          <w:rFonts w:cs="Times New Roman"/>
          <w:bCs/>
          <w:szCs w:val="24"/>
        </w:rPr>
      </w:pPr>
      <w:r>
        <w:rPr>
          <w:rFonts w:hint="eastAsia" w:ascii="宋体" w:hAnsi="宋体" w:cs="宋体"/>
          <w:bCs/>
          <w:szCs w:val="24"/>
        </w:rPr>
        <w:t>⑦</w:t>
      </w:r>
      <w:r>
        <w:rPr>
          <w:rFonts w:cs="Times New Roman"/>
          <w:bCs/>
          <w:szCs w:val="24"/>
        </w:rPr>
        <w:t>点</w:t>
      </w:r>
      <w:r>
        <w:rPr>
          <w:rFonts w:cs="Times New Roman"/>
          <w:szCs w:val="24"/>
        </w:rPr>
        <w:t>声源</w:t>
      </w:r>
      <w:r>
        <w:rPr>
          <w:rFonts w:cs="Times New Roman"/>
          <w:bCs/>
          <w:szCs w:val="24"/>
        </w:rPr>
        <w:t>的几何发散衰减</w:t>
      </w:r>
    </w:p>
    <w:p w14:paraId="282B1C56">
      <w:pPr>
        <w:spacing w:line="240" w:lineRule="auto"/>
        <w:ind w:firstLine="480"/>
        <w:jc w:val="center"/>
        <w:rPr>
          <w:rFonts w:cs="Times New Roman"/>
          <w:bCs/>
          <w:szCs w:val="24"/>
        </w:rPr>
      </w:pPr>
      <w:r>
        <w:rPr>
          <w:rFonts w:cs="Times New Roman"/>
          <w:szCs w:val="24"/>
        </w:rPr>
        <w:drawing>
          <wp:inline distT="0" distB="0" distL="0" distR="0">
            <wp:extent cx="1881505" cy="306070"/>
            <wp:effectExtent l="0" t="0" r="4445" b="0"/>
            <wp:docPr id="923" name="图片 9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3" name="图片 923"/>
                    <pic:cNvPicPr>
                      <a:picLocks noChangeAspect="1" noChangeArrowheads="1"/>
                    </pic:cNvPicPr>
                  </pic:nvPicPr>
                  <pic:blipFill>
                    <a:blip r:embed="rId81">
                      <a:extLst>
                        <a:ext uri="{28A0092B-C50C-407E-A947-70E740481C1C}">
                          <a14:useLocalDpi xmlns:a14="http://schemas.microsoft.com/office/drawing/2010/main" val="0"/>
                        </a:ext>
                      </a:extLst>
                    </a:blip>
                    <a:srcRect/>
                    <a:stretch>
                      <a:fillRect/>
                    </a:stretch>
                  </pic:blipFill>
                  <pic:spPr>
                    <a:xfrm>
                      <a:off x="0" y="0"/>
                      <a:ext cx="1887847" cy="307595"/>
                    </a:xfrm>
                    <a:prstGeom prst="rect">
                      <a:avLst/>
                    </a:prstGeom>
                    <a:noFill/>
                    <a:ln>
                      <a:noFill/>
                    </a:ln>
                  </pic:spPr>
                </pic:pic>
              </a:graphicData>
            </a:graphic>
          </wp:inline>
        </w:drawing>
      </w:r>
    </w:p>
    <w:p w14:paraId="18EAD60D">
      <w:pPr>
        <w:ind w:firstLine="960" w:firstLineChars="400"/>
        <w:rPr>
          <w:rFonts w:cs="Times New Roman"/>
          <w:bCs/>
          <w:szCs w:val="24"/>
        </w:rPr>
      </w:pPr>
      <w:r>
        <w:rPr>
          <w:rFonts w:cs="Times New Roman"/>
          <w:bCs/>
          <w:szCs w:val="24"/>
        </w:rPr>
        <w:t>式中：L</w:t>
      </w:r>
      <w:r>
        <w:rPr>
          <w:rFonts w:cs="Times New Roman"/>
          <w:bCs/>
          <w:i/>
          <w:szCs w:val="24"/>
          <w:vertAlign w:val="subscript"/>
        </w:rPr>
        <w:t>p（r）</w:t>
      </w:r>
      <w:r>
        <w:rPr>
          <w:rFonts w:cs="Times New Roman"/>
          <w:bCs/>
          <w:szCs w:val="24"/>
        </w:rPr>
        <w:t>—建设项目声源在距离声源点r处值，dB（A)；</w:t>
      </w:r>
    </w:p>
    <w:p w14:paraId="04227D27">
      <w:pPr>
        <w:ind w:firstLine="1680" w:firstLineChars="700"/>
        <w:rPr>
          <w:rFonts w:cs="Times New Roman"/>
          <w:bCs/>
          <w:szCs w:val="24"/>
        </w:rPr>
      </w:pPr>
      <w:r>
        <w:rPr>
          <w:rFonts w:cs="Times New Roman"/>
          <w:bCs/>
          <w:szCs w:val="24"/>
        </w:rPr>
        <w:t>L</w:t>
      </w:r>
      <w:r>
        <w:rPr>
          <w:rFonts w:cs="Times New Roman"/>
          <w:bCs/>
          <w:i/>
          <w:szCs w:val="24"/>
          <w:vertAlign w:val="subscript"/>
        </w:rPr>
        <w:t>p（ro）</w:t>
      </w:r>
      <w:r>
        <w:rPr>
          <w:rFonts w:cs="Times New Roman"/>
          <w:bCs/>
          <w:szCs w:val="24"/>
        </w:rPr>
        <w:t>—建设项目声源值，dB（A)；</w:t>
      </w:r>
    </w:p>
    <w:p w14:paraId="3A27FF22">
      <w:pPr>
        <w:ind w:firstLine="480"/>
        <w:rPr>
          <w:rFonts w:cs="Times New Roman"/>
          <w:bCs/>
          <w:szCs w:val="24"/>
        </w:rPr>
      </w:pPr>
      <w:r>
        <w:rPr>
          <w:rFonts w:cs="Times New Roman"/>
          <w:bCs/>
          <w:szCs w:val="24"/>
        </w:rPr>
        <w:t>如果已知点声源的倍频带声功率级L</w:t>
      </w:r>
      <w:r>
        <w:rPr>
          <w:rFonts w:cs="Times New Roman"/>
          <w:bCs/>
          <w:szCs w:val="24"/>
          <w:vertAlign w:val="subscript"/>
        </w:rPr>
        <w:t>w</w:t>
      </w:r>
      <w:r>
        <w:rPr>
          <w:rFonts w:cs="Times New Roman"/>
          <w:bCs/>
          <w:szCs w:val="24"/>
        </w:rPr>
        <w:t>或A声功率级（L</w:t>
      </w:r>
      <w:r>
        <w:rPr>
          <w:rFonts w:cs="Times New Roman"/>
          <w:bCs/>
          <w:szCs w:val="24"/>
          <w:vertAlign w:val="subscript"/>
        </w:rPr>
        <w:t>AW</w:t>
      </w:r>
      <w:r>
        <w:rPr>
          <w:rFonts w:cs="Times New Roman"/>
          <w:bCs/>
          <w:szCs w:val="24"/>
        </w:rPr>
        <w:t>），且声源处于自由声场，则上述公式等效为下列公式：</w:t>
      </w:r>
    </w:p>
    <w:p w14:paraId="2B739D82">
      <w:pPr>
        <w:spacing w:line="240" w:lineRule="auto"/>
        <w:ind w:firstLine="480"/>
        <w:jc w:val="center"/>
        <w:rPr>
          <w:rFonts w:cs="Times New Roman"/>
          <w:bCs/>
          <w:szCs w:val="24"/>
        </w:rPr>
      </w:pPr>
      <w:r>
        <w:rPr>
          <w:rFonts w:cs="Times New Roman"/>
          <w:szCs w:val="24"/>
        </w:rPr>
        <w:drawing>
          <wp:inline distT="0" distB="0" distL="0" distR="0">
            <wp:extent cx="1913890" cy="520700"/>
            <wp:effectExtent l="0" t="0" r="0" b="0"/>
            <wp:docPr id="924" name="图片 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4" name="图片 924"/>
                    <pic:cNvPicPr>
                      <a:picLocks noChangeAspect="1" noChangeArrowheads="1"/>
                    </pic:cNvPicPr>
                  </pic:nvPicPr>
                  <pic:blipFill>
                    <a:blip r:embed="rId82">
                      <a:extLst>
                        <a:ext uri="{28A0092B-C50C-407E-A947-70E740481C1C}">
                          <a14:useLocalDpi xmlns:a14="http://schemas.microsoft.com/office/drawing/2010/main" val="0"/>
                        </a:ext>
                      </a:extLst>
                    </a:blip>
                    <a:srcRect/>
                    <a:stretch>
                      <a:fillRect/>
                    </a:stretch>
                  </pic:blipFill>
                  <pic:spPr>
                    <a:xfrm>
                      <a:off x="0" y="0"/>
                      <a:ext cx="1913890" cy="520700"/>
                    </a:xfrm>
                    <a:prstGeom prst="rect">
                      <a:avLst/>
                    </a:prstGeom>
                    <a:noFill/>
                    <a:ln>
                      <a:noFill/>
                    </a:ln>
                  </pic:spPr>
                </pic:pic>
              </a:graphicData>
            </a:graphic>
          </wp:inline>
        </w:drawing>
      </w:r>
    </w:p>
    <w:p w14:paraId="0D6E5C1F">
      <w:pPr>
        <w:ind w:firstLine="480"/>
        <w:rPr>
          <w:rFonts w:cs="Times New Roman"/>
          <w:bCs/>
          <w:szCs w:val="24"/>
        </w:rPr>
      </w:pPr>
      <w:r>
        <w:rPr>
          <w:rFonts w:cs="Times New Roman"/>
          <w:bCs/>
          <w:szCs w:val="24"/>
        </w:rPr>
        <w:t>如果已知点声源的倍频带声功率级L</w:t>
      </w:r>
      <w:r>
        <w:rPr>
          <w:rFonts w:cs="Times New Roman"/>
          <w:bCs/>
          <w:szCs w:val="24"/>
          <w:vertAlign w:val="subscript"/>
        </w:rPr>
        <w:t>w</w:t>
      </w:r>
      <w:r>
        <w:rPr>
          <w:rFonts w:cs="Times New Roman"/>
          <w:bCs/>
          <w:szCs w:val="24"/>
        </w:rPr>
        <w:t>或A声功率级（L</w:t>
      </w:r>
      <w:r>
        <w:rPr>
          <w:rFonts w:cs="Times New Roman"/>
          <w:bCs/>
          <w:szCs w:val="24"/>
          <w:vertAlign w:val="subscript"/>
        </w:rPr>
        <w:t>AW</w:t>
      </w:r>
      <w:r>
        <w:rPr>
          <w:rFonts w:cs="Times New Roman"/>
          <w:bCs/>
          <w:szCs w:val="24"/>
        </w:rPr>
        <w:t>），且声源处于半自由声场，则上述公式等效为下列公式：</w:t>
      </w:r>
    </w:p>
    <w:p w14:paraId="5DD0C735">
      <w:pPr>
        <w:spacing w:line="240" w:lineRule="auto"/>
        <w:ind w:firstLine="480"/>
        <w:jc w:val="center"/>
        <w:rPr>
          <w:rFonts w:cs="Times New Roman"/>
          <w:bCs/>
          <w:szCs w:val="24"/>
        </w:rPr>
      </w:pPr>
      <w:r>
        <w:rPr>
          <w:rFonts w:cs="Times New Roman"/>
          <w:szCs w:val="24"/>
        </w:rPr>
        <w:drawing>
          <wp:inline distT="0" distB="0" distL="0" distR="0">
            <wp:extent cx="1860550" cy="542290"/>
            <wp:effectExtent l="0" t="0" r="6350" b="0"/>
            <wp:docPr id="925" name="图片 9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5" name="图片 925"/>
                    <pic:cNvPicPr>
                      <a:picLocks noChangeAspect="1" noChangeArrowheads="1"/>
                    </pic:cNvPicPr>
                  </pic:nvPicPr>
                  <pic:blipFill>
                    <a:blip r:embed="rId83">
                      <a:extLst>
                        <a:ext uri="{28A0092B-C50C-407E-A947-70E740481C1C}">
                          <a14:useLocalDpi xmlns:a14="http://schemas.microsoft.com/office/drawing/2010/main" val="0"/>
                        </a:ext>
                      </a:extLst>
                    </a:blip>
                    <a:srcRect/>
                    <a:stretch>
                      <a:fillRect/>
                    </a:stretch>
                  </pic:blipFill>
                  <pic:spPr>
                    <a:xfrm>
                      <a:off x="0" y="0"/>
                      <a:ext cx="1860550" cy="542290"/>
                    </a:xfrm>
                    <a:prstGeom prst="rect">
                      <a:avLst/>
                    </a:prstGeom>
                    <a:noFill/>
                    <a:ln>
                      <a:noFill/>
                    </a:ln>
                  </pic:spPr>
                </pic:pic>
              </a:graphicData>
            </a:graphic>
          </wp:inline>
        </w:drawing>
      </w:r>
    </w:p>
    <w:p w14:paraId="2D773411">
      <w:pPr>
        <w:ind w:firstLine="480"/>
        <w:rPr>
          <w:rFonts w:cs="Times New Roman"/>
          <w:szCs w:val="24"/>
        </w:rPr>
      </w:pPr>
      <w:r>
        <w:rPr>
          <w:rFonts w:hint="eastAsia" w:cs="Times New Roman"/>
          <w:szCs w:val="24"/>
        </w:rPr>
        <w:t>（</w:t>
      </w:r>
      <w:r>
        <w:rPr>
          <w:rFonts w:cs="Times New Roman"/>
          <w:szCs w:val="24"/>
        </w:rPr>
        <w:t>2）预测结果</w:t>
      </w:r>
    </w:p>
    <w:p w14:paraId="511534A9">
      <w:pPr>
        <w:ind w:firstLine="480"/>
        <w:rPr>
          <w:rFonts w:cs="Times New Roman"/>
          <w:szCs w:val="24"/>
        </w:rPr>
      </w:pPr>
      <w:r>
        <w:rPr>
          <w:rFonts w:cs="Times New Roman"/>
          <w:szCs w:val="24"/>
        </w:rPr>
        <w:t>应用上述预测模式计算</w:t>
      </w:r>
      <w:r>
        <w:rPr>
          <w:rFonts w:hint="eastAsia" w:cs="Times New Roman"/>
          <w:szCs w:val="24"/>
        </w:rPr>
        <w:t>声源在声环境保护目标处的贡献值和预测值，以及在厂界的贡献值。N1~N8为厂界预</w:t>
      </w:r>
      <w:r>
        <w:rPr>
          <w:rFonts w:cs="Times New Roman"/>
          <w:szCs w:val="24"/>
        </w:rPr>
        <w:t>测点</w:t>
      </w:r>
      <w:r>
        <w:rPr>
          <w:rFonts w:hint="eastAsia" w:cs="Times New Roman"/>
          <w:szCs w:val="24"/>
        </w:rPr>
        <w:t>，与声环境现状监测点一致。预测计算结果见表6.2.3-1。</w:t>
      </w:r>
    </w:p>
    <w:p w14:paraId="7AE26CE8">
      <w:pPr>
        <w:ind w:firstLine="198" w:firstLineChars="82"/>
        <w:jc w:val="center"/>
        <w:rPr>
          <w:rFonts w:cs="Times New Roman"/>
          <w:b/>
          <w:bCs/>
        </w:rPr>
      </w:pPr>
      <w:r>
        <w:rPr>
          <w:rFonts w:cs="Times New Roman"/>
          <w:b/>
          <w:bCs/>
        </w:rPr>
        <w:t>表6.2.3-</w:t>
      </w:r>
      <w:r>
        <w:rPr>
          <w:rFonts w:hint="eastAsia" w:cs="Times New Roman"/>
          <w:b/>
          <w:bCs/>
        </w:rPr>
        <w:t>1</w:t>
      </w:r>
      <w:r>
        <w:rPr>
          <w:rFonts w:cs="Times New Roman"/>
          <w:b/>
          <w:bCs/>
        </w:rPr>
        <w:t xml:space="preserve">  各</w:t>
      </w:r>
      <w:r>
        <w:rPr>
          <w:rFonts w:hint="eastAsia" w:cs="Times New Roman"/>
          <w:b/>
          <w:bCs/>
        </w:rPr>
        <w:t>预测</w:t>
      </w:r>
      <w:r>
        <w:rPr>
          <w:rFonts w:cs="Times New Roman"/>
          <w:b/>
          <w:bCs/>
        </w:rPr>
        <w:t>点声环境质量预测结果</w:t>
      </w:r>
      <w:r>
        <w:rPr>
          <w:rFonts w:hint="eastAsia" w:cs="Times New Roman"/>
          <w:b/>
          <w:bCs/>
        </w:rPr>
        <w:t>（厂界处）</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304"/>
        <w:gridCol w:w="2682"/>
        <w:gridCol w:w="2987"/>
        <w:gridCol w:w="2989"/>
      </w:tblGrid>
      <w:tr w14:paraId="7E7E72D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55" w:type="pct"/>
            <w:vMerge w:val="restart"/>
            <w:vAlign w:val="center"/>
          </w:tcPr>
          <w:p w14:paraId="5B790487">
            <w:pPr>
              <w:spacing w:line="240" w:lineRule="auto"/>
              <w:ind w:firstLine="0" w:firstLineChars="0"/>
              <w:jc w:val="center"/>
              <w:rPr>
                <w:b/>
                <w:bCs/>
                <w:sz w:val="21"/>
                <w:szCs w:val="21"/>
              </w:rPr>
            </w:pPr>
            <w:r>
              <w:rPr>
                <w:rFonts w:hint="eastAsia"/>
                <w:b/>
                <w:bCs/>
                <w:sz w:val="21"/>
                <w:szCs w:val="21"/>
              </w:rPr>
              <w:t>测点序号</w:t>
            </w:r>
          </w:p>
        </w:tc>
        <w:tc>
          <w:tcPr>
            <w:tcW w:w="1346" w:type="pct"/>
            <w:vMerge w:val="restart"/>
            <w:vAlign w:val="center"/>
          </w:tcPr>
          <w:p w14:paraId="4CAF9FCF">
            <w:pPr>
              <w:spacing w:line="240" w:lineRule="auto"/>
              <w:ind w:firstLine="0" w:firstLineChars="0"/>
              <w:jc w:val="center"/>
              <w:rPr>
                <w:sz w:val="21"/>
                <w:szCs w:val="21"/>
              </w:rPr>
            </w:pPr>
            <w:r>
              <w:rPr>
                <w:rFonts w:hint="eastAsia" w:ascii="宋体" w:hAnsi="宋体" w:cs="宋体"/>
                <w:b/>
                <w:bCs/>
                <w:kern w:val="0"/>
                <w:sz w:val="21"/>
                <w:szCs w:val="21"/>
              </w:rPr>
              <w:t>贡献值</w:t>
            </w:r>
          </w:p>
        </w:tc>
        <w:tc>
          <w:tcPr>
            <w:tcW w:w="2999" w:type="pct"/>
            <w:gridSpan w:val="2"/>
            <w:vAlign w:val="center"/>
          </w:tcPr>
          <w:p w14:paraId="0892B034">
            <w:pPr>
              <w:spacing w:line="240" w:lineRule="auto"/>
              <w:ind w:firstLine="0" w:firstLineChars="0"/>
              <w:jc w:val="center"/>
              <w:rPr>
                <w:sz w:val="21"/>
                <w:szCs w:val="21"/>
              </w:rPr>
            </w:pPr>
            <w:r>
              <w:rPr>
                <w:rFonts w:hint="eastAsia" w:ascii="宋体" w:hAnsi="宋体" w:cs="宋体"/>
                <w:b/>
                <w:bCs/>
                <w:kern w:val="0"/>
                <w:sz w:val="21"/>
                <w:szCs w:val="21"/>
              </w:rPr>
              <w:t>标准</w:t>
            </w:r>
          </w:p>
        </w:tc>
      </w:tr>
      <w:tr w14:paraId="31E978D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55" w:type="pct"/>
            <w:vMerge w:val="continue"/>
            <w:vAlign w:val="center"/>
          </w:tcPr>
          <w:p w14:paraId="5409560F">
            <w:pPr>
              <w:spacing w:line="240" w:lineRule="auto"/>
              <w:ind w:firstLine="0" w:firstLineChars="0"/>
              <w:jc w:val="center"/>
              <w:rPr>
                <w:sz w:val="21"/>
                <w:szCs w:val="21"/>
              </w:rPr>
            </w:pPr>
          </w:p>
        </w:tc>
        <w:tc>
          <w:tcPr>
            <w:tcW w:w="1346" w:type="pct"/>
            <w:vMerge w:val="continue"/>
            <w:vAlign w:val="center"/>
          </w:tcPr>
          <w:p w14:paraId="05376C46">
            <w:pPr>
              <w:spacing w:line="240" w:lineRule="auto"/>
              <w:ind w:firstLine="0" w:firstLineChars="0"/>
              <w:jc w:val="center"/>
              <w:rPr>
                <w:sz w:val="21"/>
                <w:szCs w:val="21"/>
              </w:rPr>
            </w:pPr>
          </w:p>
        </w:tc>
        <w:tc>
          <w:tcPr>
            <w:tcW w:w="1499" w:type="pct"/>
            <w:vAlign w:val="center"/>
          </w:tcPr>
          <w:p w14:paraId="3A415F58">
            <w:pPr>
              <w:spacing w:line="240" w:lineRule="auto"/>
              <w:ind w:firstLine="0" w:firstLineChars="0"/>
              <w:jc w:val="center"/>
              <w:rPr>
                <w:sz w:val="21"/>
                <w:szCs w:val="21"/>
              </w:rPr>
            </w:pPr>
            <w:r>
              <w:rPr>
                <w:rFonts w:cs="Times New Roman"/>
                <w:b/>
                <w:bCs/>
                <w:kern w:val="0"/>
                <w:sz w:val="21"/>
                <w:szCs w:val="21"/>
              </w:rPr>
              <w:t>昼间dB（A）</w:t>
            </w:r>
          </w:p>
        </w:tc>
        <w:tc>
          <w:tcPr>
            <w:tcW w:w="1500" w:type="pct"/>
            <w:vAlign w:val="center"/>
          </w:tcPr>
          <w:p w14:paraId="78F3895C">
            <w:pPr>
              <w:spacing w:line="240" w:lineRule="auto"/>
              <w:ind w:firstLine="0" w:firstLineChars="0"/>
              <w:jc w:val="center"/>
              <w:rPr>
                <w:sz w:val="21"/>
                <w:szCs w:val="21"/>
              </w:rPr>
            </w:pPr>
            <w:r>
              <w:rPr>
                <w:rFonts w:cs="Times New Roman"/>
                <w:b/>
                <w:bCs/>
                <w:kern w:val="0"/>
                <w:sz w:val="21"/>
                <w:szCs w:val="21"/>
              </w:rPr>
              <w:t>夜间dB（A）</w:t>
            </w:r>
          </w:p>
        </w:tc>
      </w:tr>
      <w:tr w14:paraId="5BD4715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55" w:type="pct"/>
            <w:vAlign w:val="center"/>
          </w:tcPr>
          <w:p w14:paraId="64CCE76E">
            <w:pPr>
              <w:spacing w:line="240" w:lineRule="auto"/>
              <w:ind w:firstLine="0" w:firstLineChars="0"/>
              <w:jc w:val="center"/>
              <w:rPr>
                <w:sz w:val="21"/>
                <w:szCs w:val="21"/>
              </w:rPr>
            </w:pPr>
            <w:r>
              <w:rPr>
                <w:rFonts w:cs="Times New Roman"/>
                <w:kern w:val="0"/>
                <w:sz w:val="21"/>
                <w:szCs w:val="21"/>
              </w:rPr>
              <w:t>N1</w:t>
            </w:r>
          </w:p>
        </w:tc>
        <w:tc>
          <w:tcPr>
            <w:tcW w:w="1346" w:type="pct"/>
            <w:vAlign w:val="center"/>
          </w:tcPr>
          <w:p w14:paraId="23D74A51">
            <w:pPr>
              <w:spacing w:line="240" w:lineRule="auto"/>
              <w:ind w:firstLine="0" w:firstLineChars="0"/>
              <w:jc w:val="center"/>
              <w:rPr>
                <w:sz w:val="21"/>
                <w:szCs w:val="21"/>
              </w:rPr>
            </w:pPr>
            <w:r>
              <w:rPr>
                <w:rFonts w:cs="Times New Roman"/>
                <w:sz w:val="21"/>
                <w:szCs w:val="21"/>
              </w:rPr>
              <w:t>34.7</w:t>
            </w:r>
          </w:p>
        </w:tc>
        <w:tc>
          <w:tcPr>
            <w:tcW w:w="1499" w:type="pct"/>
            <w:vMerge w:val="restart"/>
            <w:vAlign w:val="center"/>
          </w:tcPr>
          <w:p w14:paraId="154AD9B9">
            <w:pPr>
              <w:spacing w:line="240" w:lineRule="auto"/>
              <w:ind w:firstLine="0" w:firstLineChars="0"/>
              <w:jc w:val="center"/>
              <w:rPr>
                <w:sz w:val="21"/>
                <w:szCs w:val="21"/>
              </w:rPr>
            </w:pPr>
            <w:r>
              <w:rPr>
                <w:rFonts w:hint="eastAsia"/>
                <w:sz w:val="21"/>
                <w:szCs w:val="21"/>
              </w:rPr>
              <w:t>65</w:t>
            </w:r>
          </w:p>
        </w:tc>
        <w:tc>
          <w:tcPr>
            <w:tcW w:w="1500" w:type="pct"/>
            <w:vMerge w:val="restart"/>
            <w:vAlign w:val="center"/>
          </w:tcPr>
          <w:p w14:paraId="738F4EF1">
            <w:pPr>
              <w:spacing w:line="240" w:lineRule="auto"/>
              <w:ind w:firstLine="0" w:firstLineChars="0"/>
              <w:jc w:val="center"/>
              <w:rPr>
                <w:sz w:val="21"/>
                <w:szCs w:val="21"/>
              </w:rPr>
            </w:pPr>
            <w:r>
              <w:rPr>
                <w:rFonts w:hint="eastAsia"/>
                <w:sz w:val="21"/>
                <w:szCs w:val="21"/>
              </w:rPr>
              <w:t>55</w:t>
            </w:r>
          </w:p>
        </w:tc>
      </w:tr>
      <w:tr w14:paraId="101E7D8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55" w:type="pct"/>
            <w:vAlign w:val="center"/>
          </w:tcPr>
          <w:p w14:paraId="000D8901">
            <w:pPr>
              <w:spacing w:line="240" w:lineRule="auto"/>
              <w:ind w:firstLine="0" w:firstLineChars="0"/>
              <w:jc w:val="center"/>
              <w:rPr>
                <w:sz w:val="21"/>
                <w:szCs w:val="21"/>
              </w:rPr>
            </w:pPr>
            <w:r>
              <w:rPr>
                <w:rFonts w:cs="Times New Roman"/>
                <w:kern w:val="0"/>
                <w:sz w:val="21"/>
                <w:szCs w:val="21"/>
              </w:rPr>
              <w:t>N2</w:t>
            </w:r>
          </w:p>
        </w:tc>
        <w:tc>
          <w:tcPr>
            <w:tcW w:w="1346" w:type="pct"/>
            <w:vAlign w:val="center"/>
          </w:tcPr>
          <w:p w14:paraId="224D8FC8">
            <w:pPr>
              <w:spacing w:line="240" w:lineRule="auto"/>
              <w:ind w:firstLine="0" w:firstLineChars="0"/>
              <w:jc w:val="center"/>
              <w:rPr>
                <w:sz w:val="21"/>
                <w:szCs w:val="21"/>
              </w:rPr>
            </w:pPr>
            <w:r>
              <w:rPr>
                <w:rFonts w:cs="Times New Roman"/>
                <w:sz w:val="21"/>
                <w:szCs w:val="21"/>
              </w:rPr>
              <w:t>41.5</w:t>
            </w:r>
          </w:p>
        </w:tc>
        <w:tc>
          <w:tcPr>
            <w:tcW w:w="1499" w:type="pct"/>
            <w:vMerge w:val="continue"/>
            <w:vAlign w:val="center"/>
          </w:tcPr>
          <w:p w14:paraId="1491A9C7">
            <w:pPr>
              <w:spacing w:line="240" w:lineRule="auto"/>
              <w:ind w:firstLine="0" w:firstLineChars="0"/>
              <w:jc w:val="center"/>
              <w:rPr>
                <w:sz w:val="21"/>
                <w:szCs w:val="21"/>
              </w:rPr>
            </w:pPr>
          </w:p>
        </w:tc>
        <w:tc>
          <w:tcPr>
            <w:tcW w:w="1500" w:type="pct"/>
            <w:vMerge w:val="continue"/>
            <w:vAlign w:val="center"/>
          </w:tcPr>
          <w:p w14:paraId="332AE84C">
            <w:pPr>
              <w:spacing w:line="240" w:lineRule="auto"/>
              <w:ind w:firstLine="0" w:firstLineChars="0"/>
              <w:jc w:val="center"/>
              <w:rPr>
                <w:sz w:val="21"/>
                <w:szCs w:val="21"/>
              </w:rPr>
            </w:pPr>
          </w:p>
        </w:tc>
      </w:tr>
      <w:tr w14:paraId="0EB6AA4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55" w:type="pct"/>
            <w:vAlign w:val="center"/>
          </w:tcPr>
          <w:p w14:paraId="7CC1AC28">
            <w:pPr>
              <w:spacing w:line="240" w:lineRule="auto"/>
              <w:ind w:firstLine="0" w:firstLineChars="0"/>
              <w:jc w:val="center"/>
              <w:rPr>
                <w:sz w:val="21"/>
                <w:szCs w:val="21"/>
              </w:rPr>
            </w:pPr>
            <w:r>
              <w:rPr>
                <w:rFonts w:cs="Times New Roman"/>
                <w:kern w:val="0"/>
                <w:sz w:val="21"/>
                <w:szCs w:val="21"/>
              </w:rPr>
              <w:t>N3</w:t>
            </w:r>
          </w:p>
        </w:tc>
        <w:tc>
          <w:tcPr>
            <w:tcW w:w="1346" w:type="pct"/>
            <w:vAlign w:val="center"/>
          </w:tcPr>
          <w:p w14:paraId="2CF662C2">
            <w:pPr>
              <w:spacing w:line="240" w:lineRule="auto"/>
              <w:ind w:firstLine="0" w:firstLineChars="0"/>
              <w:jc w:val="center"/>
              <w:rPr>
                <w:sz w:val="21"/>
                <w:szCs w:val="21"/>
              </w:rPr>
            </w:pPr>
            <w:r>
              <w:rPr>
                <w:rFonts w:cs="Times New Roman"/>
                <w:sz w:val="21"/>
                <w:szCs w:val="21"/>
              </w:rPr>
              <w:t>30.5</w:t>
            </w:r>
          </w:p>
        </w:tc>
        <w:tc>
          <w:tcPr>
            <w:tcW w:w="1499" w:type="pct"/>
            <w:vMerge w:val="continue"/>
            <w:vAlign w:val="center"/>
          </w:tcPr>
          <w:p w14:paraId="0337796F">
            <w:pPr>
              <w:spacing w:line="240" w:lineRule="auto"/>
              <w:ind w:firstLine="0" w:firstLineChars="0"/>
              <w:jc w:val="center"/>
              <w:rPr>
                <w:sz w:val="21"/>
                <w:szCs w:val="21"/>
              </w:rPr>
            </w:pPr>
          </w:p>
        </w:tc>
        <w:tc>
          <w:tcPr>
            <w:tcW w:w="1500" w:type="pct"/>
            <w:vMerge w:val="continue"/>
            <w:vAlign w:val="center"/>
          </w:tcPr>
          <w:p w14:paraId="023A3959">
            <w:pPr>
              <w:spacing w:line="240" w:lineRule="auto"/>
              <w:ind w:firstLine="0" w:firstLineChars="0"/>
              <w:jc w:val="center"/>
              <w:rPr>
                <w:sz w:val="21"/>
                <w:szCs w:val="21"/>
              </w:rPr>
            </w:pPr>
          </w:p>
        </w:tc>
      </w:tr>
      <w:tr w14:paraId="1D95482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55" w:type="pct"/>
            <w:vAlign w:val="center"/>
          </w:tcPr>
          <w:p w14:paraId="10AF574F">
            <w:pPr>
              <w:spacing w:line="240" w:lineRule="auto"/>
              <w:ind w:firstLine="0" w:firstLineChars="0"/>
              <w:jc w:val="center"/>
              <w:rPr>
                <w:sz w:val="21"/>
                <w:szCs w:val="21"/>
              </w:rPr>
            </w:pPr>
            <w:r>
              <w:rPr>
                <w:rFonts w:cs="Times New Roman"/>
                <w:kern w:val="0"/>
                <w:sz w:val="21"/>
                <w:szCs w:val="21"/>
              </w:rPr>
              <w:t>N4</w:t>
            </w:r>
          </w:p>
        </w:tc>
        <w:tc>
          <w:tcPr>
            <w:tcW w:w="1346" w:type="pct"/>
            <w:vAlign w:val="center"/>
          </w:tcPr>
          <w:p w14:paraId="31B524AC">
            <w:pPr>
              <w:spacing w:line="240" w:lineRule="auto"/>
              <w:ind w:firstLine="0" w:firstLineChars="0"/>
              <w:jc w:val="center"/>
              <w:rPr>
                <w:sz w:val="21"/>
                <w:szCs w:val="21"/>
              </w:rPr>
            </w:pPr>
            <w:r>
              <w:rPr>
                <w:rFonts w:cs="Times New Roman"/>
                <w:sz w:val="21"/>
                <w:szCs w:val="21"/>
              </w:rPr>
              <w:t>27.2</w:t>
            </w:r>
          </w:p>
        </w:tc>
        <w:tc>
          <w:tcPr>
            <w:tcW w:w="1499" w:type="pct"/>
            <w:vMerge w:val="continue"/>
            <w:vAlign w:val="center"/>
          </w:tcPr>
          <w:p w14:paraId="0D4C99E5">
            <w:pPr>
              <w:spacing w:line="240" w:lineRule="auto"/>
              <w:ind w:firstLine="0" w:firstLineChars="0"/>
              <w:jc w:val="center"/>
              <w:rPr>
                <w:sz w:val="21"/>
                <w:szCs w:val="21"/>
              </w:rPr>
            </w:pPr>
          </w:p>
        </w:tc>
        <w:tc>
          <w:tcPr>
            <w:tcW w:w="1500" w:type="pct"/>
            <w:vMerge w:val="continue"/>
            <w:vAlign w:val="center"/>
          </w:tcPr>
          <w:p w14:paraId="4EB8AB6D">
            <w:pPr>
              <w:spacing w:line="240" w:lineRule="auto"/>
              <w:ind w:firstLine="0" w:firstLineChars="0"/>
              <w:jc w:val="center"/>
              <w:rPr>
                <w:sz w:val="21"/>
                <w:szCs w:val="21"/>
              </w:rPr>
            </w:pPr>
          </w:p>
        </w:tc>
      </w:tr>
      <w:tr w14:paraId="683456D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55" w:type="pct"/>
            <w:vAlign w:val="center"/>
          </w:tcPr>
          <w:p w14:paraId="02FD7B3A">
            <w:pPr>
              <w:spacing w:line="240" w:lineRule="auto"/>
              <w:ind w:firstLine="0" w:firstLineChars="0"/>
              <w:jc w:val="center"/>
              <w:rPr>
                <w:sz w:val="21"/>
                <w:szCs w:val="21"/>
              </w:rPr>
            </w:pPr>
            <w:r>
              <w:rPr>
                <w:rFonts w:cs="Times New Roman"/>
                <w:kern w:val="0"/>
                <w:sz w:val="21"/>
                <w:szCs w:val="21"/>
              </w:rPr>
              <w:t>N5</w:t>
            </w:r>
          </w:p>
        </w:tc>
        <w:tc>
          <w:tcPr>
            <w:tcW w:w="1346" w:type="pct"/>
            <w:vAlign w:val="center"/>
          </w:tcPr>
          <w:p w14:paraId="516D13FF">
            <w:pPr>
              <w:spacing w:line="240" w:lineRule="auto"/>
              <w:ind w:firstLine="0" w:firstLineChars="0"/>
              <w:jc w:val="center"/>
              <w:rPr>
                <w:sz w:val="21"/>
                <w:szCs w:val="21"/>
              </w:rPr>
            </w:pPr>
            <w:r>
              <w:rPr>
                <w:rFonts w:cs="Times New Roman"/>
                <w:sz w:val="21"/>
                <w:szCs w:val="21"/>
              </w:rPr>
              <w:t>26.4</w:t>
            </w:r>
          </w:p>
        </w:tc>
        <w:tc>
          <w:tcPr>
            <w:tcW w:w="1499" w:type="pct"/>
            <w:vMerge w:val="continue"/>
            <w:vAlign w:val="center"/>
          </w:tcPr>
          <w:p w14:paraId="60A4F2C2">
            <w:pPr>
              <w:spacing w:line="240" w:lineRule="auto"/>
              <w:ind w:firstLine="0" w:firstLineChars="0"/>
              <w:jc w:val="center"/>
              <w:rPr>
                <w:sz w:val="21"/>
                <w:szCs w:val="21"/>
              </w:rPr>
            </w:pPr>
          </w:p>
        </w:tc>
        <w:tc>
          <w:tcPr>
            <w:tcW w:w="1500" w:type="pct"/>
            <w:vMerge w:val="continue"/>
            <w:vAlign w:val="center"/>
          </w:tcPr>
          <w:p w14:paraId="3301D425">
            <w:pPr>
              <w:spacing w:line="240" w:lineRule="auto"/>
              <w:ind w:firstLine="0" w:firstLineChars="0"/>
              <w:jc w:val="center"/>
              <w:rPr>
                <w:sz w:val="21"/>
                <w:szCs w:val="21"/>
              </w:rPr>
            </w:pPr>
          </w:p>
        </w:tc>
      </w:tr>
      <w:tr w14:paraId="17DE01A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55" w:type="pct"/>
            <w:vAlign w:val="center"/>
          </w:tcPr>
          <w:p w14:paraId="3AF4A0A5">
            <w:pPr>
              <w:spacing w:line="240" w:lineRule="auto"/>
              <w:ind w:firstLine="0" w:firstLineChars="0"/>
              <w:jc w:val="center"/>
              <w:rPr>
                <w:sz w:val="21"/>
                <w:szCs w:val="21"/>
              </w:rPr>
            </w:pPr>
            <w:r>
              <w:rPr>
                <w:rFonts w:cs="Times New Roman"/>
                <w:kern w:val="0"/>
                <w:sz w:val="21"/>
                <w:szCs w:val="21"/>
              </w:rPr>
              <w:t>N6</w:t>
            </w:r>
          </w:p>
        </w:tc>
        <w:tc>
          <w:tcPr>
            <w:tcW w:w="1346" w:type="pct"/>
            <w:vAlign w:val="center"/>
          </w:tcPr>
          <w:p w14:paraId="55C39D4D">
            <w:pPr>
              <w:spacing w:line="240" w:lineRule="auto"/>
              <w:ind w:firstLine="0" w:firstLineChars="0"/>
              <w:jc w:val="center"/>
              <w:rPr>
                <w:sz w:val="21"/>
                <w:szCs w:val="21"/>
              </w:rPr>
            </w:pPr>
            <w:r>
              <w:rPr>
                <w:rFonts w:cs="Times New Roman"/>
                <w:sz w:val="21"/>
                <w:szCs w:val="21"/>
              </w:rPr>
              <w:t>27.9</w:t>
            </w:r>
          </w:p>
        </w:tc>
        <w:tc>
          <w:tcPr>
            <w:tcW w:w="1499" w:type="pct"/>
            <w:vMerge w:val="continue"/>
            <w:vAlign w:val="center"/>
          </w:tcPr>
          <w:p w14:paraId="4C767820">
            <w:pPr>
              <w:spacing w:line="240" w:lineRule="auto"/>
              <w:ind w:firstLine="0" w:firstLineChars="0"/>
              <w:jc w:val="center"/>
              <w:rPr>
                <w:sz w:val="21"/>
                <w:szCs w:val="21"/>
              </w:rPr>
            </w:pPr>
          </w:p>
        </w:tc>
        <w:tc>
          <w:tcPr>
            <w:tcW w:w="1500" w:type="pct"/>
            <w:vMerge w:val="continue"/>
            <w:vAlign w:val="center"/>
          </w:tcPr>
          <w:p w14:paraId="77EB45B4">
            <w:pPr>
              <w:spacing w:line="240" w:lineRule="auto"/>
              <w:ind w:firstLine="0" w:firstLineChars="0"/>
              <w:jc w:val="center"/>
              <w:rPr>
                <w:sz w:val="21"/>
                <w:szCs w:val="21"/>
              </w:rPr>
            </w:pPr>
          </w:p>
        </w:tc>
      </w:tr>
      <w:tr w14:paraId="6F6C0CD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55" w:type="pct"/>
            <w:vAlign w:val="center"/>
          </w:tcPr>
          <w:p w14:paraId="3486BCBB">
            <w:pPr>
              <w:spacing w:line="240" w:lineRule="auto"/>
              <w:ind w:firstLine="0" w:firstLineChars="0"/>
              <w:jc w:val="center"/>
              <w:rPr>
                <w:rFonts w:cs="Times New Roman"/>
                <w:kern w:val="0"/>
                <w:sz w:val="21"/>
                <w:szCs w:val="21"/>
              </w:rPr>
            </w:pPr>
            <w:r>
              <w:rPr>
                <w:rFonts w:hint="eastAsia"/>
                <w:sz w:val="21"/>
                <w:szCs w:val="21"/>
              </w:rPr>
              <w:t>N7</w:t>
            </w:r>
          </w:p>
        </w:tc>
        <w:tc>
          <w:tcPr>
            <w:tcW w:w="1346" w:type="pct"/>
            <w:vAlign w:val="center"/>
          </w:tcPr>
          <w:p w14:paraId="30031093">
            <w:pPr>
              <w:spacing w:line="240" w:lineRule="auto"/>
              <w:ind w:firstLine="0" w:firstLineChars="0"/>
              <w:jc w:val="center"/>
              <w:rPr>
                <w:rFonts w:cs="Times New Roman"/>
                <w:sz w:val="21"/>
                <w:szCs w:val="21"/>
              </w:rPr>
            </w:pPr>
            <w:r>
              <w:rPr>
                <w:rFonts w:cs="Times New Roman"/>
                <w:sz w:val="21"/>
                <w:szCs w:val="21"/>
              </w:rPr>
              <w:t>32.6</w:t>
            </w:r>
          </w:p>
        </w:tc>
        <w:tc>
          <w:tcPr>
            <w:tcW w:w="1499" w:type="pct"/>
            <w:vMerge w:val="continue"/>
            <w:vAlign w:val="center"/>
          </w:tcPr>
          <w:p w14:paraId="009FAB8D">
            <w:pPr>
              <w:spacing w:line="240" w:lineRule="auto"/>
              <w:ind w:firstLine="0" w:firstLineChars="0"/>
              <w:jc w:val="center"/>
              <w:rPr>
                <w:sz w:val="21"/>
                <w:szCs w:val="21"/>
              </w:rPr>
            </w:pPr>
          </w:p>
        </w:tc>
        <w:tc>
          <w:tcPr>
            <w:tcW w:w="1500" w:type="pct"/>
            <w:vMerge w:val="continue"/>
            <w:vAlign w:val="center"/>
          </w:tcPr>
          <w:p w14:paraId="0884F307">
            <w:pPr>
              <w:spacing w:line="240" w:lineRule="auto"/>
              <w:ind w:firstLine="0" w:firstLineChars="0"/>
              <w:jc w:val="center"/>
              <w:rPr>
                <w:sz w:val="21"/>
                <w:szCs w:val="21"/>
              </w:rPr>
            </w:pPr>
          </w:p>
        </w:tc>
      </w:tr>
      <w:tr w14:paraId="297A49D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55" w:type="pct"/>
            <w:vAlign w:val="center"/>
          </w:tcPr>
          <w:p w14:paraId="3AF32A48">
            <w:pPr>
              <w:spacing w:line="240" w:lineRule="auto"/>
              <w:ind w:firstLine="0" w:firstLineChars="0"/>
              <w:jc w:val="center"/>
              <w:rPr>
                <w:sz w:val="21"/>
                <w:szCs w:val="21"/>
              </w:rPr>
            </w:pPr>
            <w:r>
              <w:rPr>
                <w:rFonts w:hint="eastAsia"/>
                <w:sz w:val="21"/>
                <w:szCs w:val="21"/>
              </w:rPr>
              <w:t>N8</w:t>
            </w:r>
          </w:p>
        </w:tc>
        <w:tc>
          <w:tcPr>
            <w:tcW w:w="1346" w:type="pct"/>
            <w:vAlign w:val="center"/>
          </w:tcPr>
          <w:p w14:paraId="1DA9DD3B">
            <w:pPr>
              <w:spacing w:line="240" w:lineRule="auto"/>
              <w:ind w:firstLine="0" w:firstLineChars="0"/>
              <w:jc w:val="center"/>
              <w:rPr>
                <w:sz w:val="21"/>
                <w:szCs w:val="21"/>
              </w:rPr>
            </w:pPr>
            <w:r>
              <w:rPr>
                <w:rFonts w:hint="eastAsia"/>
                <w:sz w:val="21"/>
                <w:szCs w:val="21"/>
              </w:rPr>
              <w:t>24.6</w:t>
            </w:r>
          </w:p>
        </w:tc>
        <w:tc>
          <w:tcPr>
            <w:tcW w:w="1499" w:type="pct"/>
            <w:vMerge w:val="continue"/>
            <w:vAlign w:val="center"/>
          </w:tcPr>
          <w:p w14:paraId="1898E871">
            <w:pPr>
              <w:spacing w:line="240" w:lineRule="auto"/>
              <w:ind w:firstLine="0" w:firstLineChars="0"/>
              <w:jc w:val="center"/>
              <w:rPr>
                <w:sz w:val="21"/>
                <w:szCs w:val="21"/>
              </w:rPr>
            </w:pPr>
          </w:p>
        </w:tc>
        <w:tc>
          <w:tcPr>
            <w:tcW w:w="1500" w:type="pct"/>
            <w:vMerge w:val="continue"/>
            <w:vAlign w:val="center"/>
          </w:tcPr>
          <w:p w14:paraId="3D19FFE2">
            <w:pPr>
              <w:spacing w:line="240" w:lineRule="auto"/>
              <w:ind w:firstLine="0" w:firstLineChars="0"/>
              <w:jc w:val="center"/>
              <w:rPr>
                <w:sz w:val="21"/>
                <w:szCs w:val="21"/>
              </w:rPr>
            </w:pPr>
          </w:p>
        </w:tc>
      </w:tr>
      <w:tr w14:paraId="3F2FB45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2001" w:type="pct"/>
            <w:gridSpan w:val="2"/>
            <w:vAlign w:val="center"/>
          </w:tcPr>
          <w:p w14:paraId="53703EB5">
            <w:pPr>
              <w:spacing w:line="240" w:lineRule="auto"/>
              <w:ind w:firstLine="0" w:firstLineChars="0"/>
              <w:jc w:val="center"/>
              <w:rPr>
                <w:sz w:val="21"/>
                <w:szCs w:val="21"/>
              </w:rPr>
            </w:pPr>
            <w:r>
              <w:rPr>
                <w:rFonts w:hint="eastAsia" w:ascii="宋体" w:hAnsi="宋体" w:cs="宋体"/>
                <w:b/>
                <w:bCs/>
                <w:kern w:val="0"/>
                <w:sz w:val="21"/>
                <w:szCs w:val="21"/>
              </w:rPr>
              <w:t>评价结果</w:t>
            </w:r>
          </w:p>
        </w:tc>
        <w:tc>
          <w:tcPr>
            <w:tcW w:w="1499" w:type="pct"/>
            <w:vAlign w:val="center"/>
          </w:tcPr>
          <w:p w14:paraId="14229207">
            <w:pPr>
              <w:spacing w:line="240" w:lineRule="auto"/>
              <w:ind w:firstLine="0" w:firstLineChars="0"/>
              <w:jc w:val="center"/>
              <w:rPr>
                <w:sz w:val="21"/>
                <w:szCs w:val="21"/>
              </w:rPr>
            </w:pPr>
            <w:r>
              <w:rPr>
                <w:rFonts w:hint="eastAsia"/>
                <w:sz w:val="21"/>
                <w:szCs w:val="21"/>
              </w:rPr>
              <w:t>达标</w:t>
            </w:r>
          </w:p>
        </w:tc>
        <w:tc>
          <w:tcPr>
            <w:tcW w:w="1500" w:type="pct"/>
            <w:vAlign w:val="center"/>
          </w:tcPr>
          <w:p w14:paraId="0D48DC14">
            <w:pPr>
              <w:spacing w:line="240" w:lineRule="auto"/>
              <w:ind w:firstLine="0" w:firstLineChars="0"/>
              <w:jc w:val="center"/>
              <w:rPr>
                <w:sz w:val="21"/>
                <w:szCs w:val="21"/>
              </w:rPr>
            </w:pPr>
            <w:r>
              <w:rPr>
                <w:rFonts w:hint="eastAsia"/>
                <w:sz w:val="21"/>
                <w:szCs w:val="21"/>
              </w:rPr>
              <w:t>达标</w:t>
            </w:r>
          </w:p>
        </w:tc>
      </w:tr>
    </w:tbl>
    <w:p w14:paraId="24258B74">
      <w:pPr>
        <w:ind w:firstLine="0" w:firstLineChars="0"/>
        <w:outlineLvl w:val="3"/>
        <w:rPr>
          <w:rFonts w:cs="Times New Roman"/>
          <w:b/>
          <w:szCs w:val="24"/>
        </w:rPr>
      </w:pPr>
      <w:r>
        <w:rPr>
          <w:rFonts w:cs="Times New Roman"/>
          <w:b/>
          <w:szCs w:val="24"/>
        </w:rPr>
        <w:t>6.2.3.3 评价标准</w:t>
      </w:r>
    </w:p>
    <w:p w14:paraId="4F639690">
      <w:pPr>
        <w:ind w:firstLine="480"/>
        <w:rPr>
          <w:rFonts w:cs="Times New Roman"/>
        </w:rPr>
      </w:pPr>
      <w:r>
        <w:rPr>
          <w:rFonts w:hint="eastAsia" w:cs="Times New Roman"/>
        </w:rPr>
        <w:t>本</w:t>
      </w:r>
      <w:r>
        <w:rPr>
          <w:rFonts w:cs="Times New Roman"/>
        </w:rPr>
        <w:t>项目厂界噪声排放执行《工业企业厂界环境噪声排放标准》（GB12348-2008）</w:t>
      </w:r>
      <w:r>
        <w:rPr>
          <w:rFonts w:hint="eastAsia" w:cs="Times New Roman"/>
        </w:rPr>
        <w:t>3</w:t>
      </w:r>
      <w:r>
        <w:rPr>
          <w:rFonts w:cs="Times New Roman"/>
        </w:rPr>
        <w:t>类标准</w:t>
      </w:r>
      <w:r>
        <w:rPr>
          <w:rFonts w:hint="eastAsia" w:cs="Times New Roman"/>
        </w:rPr>
        <w:t>，声环境保护目标处执行</w:t>
      </w:r>
      <w:r>
        <w:t>《声环境质量标准》（3096-2008）表1中的</w:t>
      </w:r>
      <w:r>
        <w:rPr>
          <w:rFonts w:hint="eastAsia"/>
        </w:rPr>
        <w:t>2</w:t>
      </w:r>
      <w:r>
        <w:t>类声环境功能区环境噪声限值。</w:t>
      </w:r>
    </w:p>
    <w:p w14:paraId="3A93FFB5">
      <w:pPr>
        <w:ind w:firstLine="0" w:firstLineChars="0"/>
        <w:outlineLvl w:val="3"/>
        <w:rPr>
          <w:rFonts w:cs="Times New Roman"/>
          <w:b/>
          <w:szCs w:val="24"/>
        </w:rPr>
      </w:pPr>
      <w:r>
        <w:rPr>
          <w:rFonts w:cs="Times New Roman"/>
          <w:b/>
          <w:szCs w:val="24"/>
        </w:rPr>
        <w:t>6.2.3.4 评价结论</w:t>
      </w:r>
    </w:p>
    <w:p w14:paraId="5AC5A416">
      <w:pPr>
        <w:ind w:firstLine="480"/>
        <w:rPr>
          <w:rFonts w:cs="Times New Roman"/>
        </w:rPr>
      </w:pPr>
      <w:bookmarkStart w:id="106" w:name="_Hlk103960897"/>
      <w:r>
        <w:rPr>
          <w:rFonts w:hint="eastAsia" w:cs="Times New Roman"/>
        </w:rPr>
        <w:t>本项目声源在</w:t>
      </w:r>
      <w:r>
        <w:rPr>
          <w:rFonts w:hint="eastAsia"/>
        </w:rPr>
        <w:t>在厂界贡献值为37.1~48.48</w:t>
      </w:r>
      <w:r>
        <w:rPr>
          <w:rFonts w:cs="Times New Roman"/>
        </w:rPr>
        <w:t>dB（A)之间，</w:t>
      </w:r>
      <w:r>
        <w:rPr>
          <w:rFonts w:hint="eastAsia" w:cs="Times New Roman"/>
        </w:rPr>
        <w:t>均满足</w:t>
      </w:r>
      <w:r>
        <w:rPr>
          <w:rFonts w:cs="Times New Roman"/>
        </w:rPr>
        <w:t>《工业企业厂界环境噪声排放标准》（GB12348-2008）中的</w:t>
      </w:r>
      <w:r>
        <w:rPr>
          <w:rFonts w:hint="eastAsia" w:cs="Times New Roman"/>
        </w:rPr>
        <w:t>3</w:t>
      </w:r>
      <w:r>
        <w:rPr>
          <w:rFonts w:cs="Times New Roman"/>
        </w:rPr>
        <w:t>类标准限值要求。因此，</w:t>
      </w:r>
      <w:r>
        <w:rPr>
          <w:rFonts w:hint="eastAsia" w:cs="Times New Roman"/>
        </w:rPr>
        <w:t>本</w:t>
      </w:r>
      <w:r>
        <w:rPr>
          <w:rFonts w:cs="Times New Roman"/>
        </w:rPr>
        <w:t>项目建成后声环境影响较小，不会出现噪声扰民现象。</w:t>
      </w:r>
      <w:bookmarkEnd w:id="106"/>
    </w:p>
    <w:p w14:paraId="60821548">
      <w:pPr>
        <w:ind w:firstLine="0" w:firstLineChars="0"/>
        <w:outlineLvl w:val="3"/>
        <w:rPr>
          <w:rFonts w:cs="Times New Roman"/>
          <w:b/>
          <w:bCs/>
        </w:rPr>
      </w:pPr>
      <w:r>
        <w:rPr>
          <w:rFonts w:cs="Times New Roman"/>
          <w:b/>
          <w:szCs w:val="24"/>
        </w:rPr>
        <w:t>6.2.3.5</w:t>
      </w:r>
      <w:r>
        <w:rPr>
          <w:rFonts w:hint="eastAsia" w:cs="Times New Roman"/>
          <w:b/>
          <w:szCs w:val="24"/>
        </w:rPr>
        <w:t>声</w:t>
      </w:r>
      <w:r>
        <w:rPr>
          <w:rFonts w:cs="Times New Roman"/>
          <w:b/>
          <w:szCs w:val="24"/>
        </w:rPr>
        <w:t>环境影响评价自查表</w:t>
      </w:r>
    </w:p>
    <w:p w14:paraId="79775EEB">
      <w:pPr>
        <w:ind w:firstLine="198" w:firstLineChars="82"/>
        <w:jc w:val="center"/>
        <w:rPr>
          <w:rFonts w:cs="Times New Roman"/>
          <w:b/>
          <w:bCs/>
        </w:rPr>
      </w:pPr>
      <w:r>
        <w:rPr>
          <w:rFonts w:cs="Times New Roman"/>
          <w:b/>
          <w:bCs/>
        </w:rPr>
        <w:t>表6.2.3-</w:t>
      </w:r>
      <w:r>
        <w:rPr>
          <w:rFonts w:hint="eastAsia" w:cs="Times New Roman"/>
          <w:b/>
          <w:bCs/>
        </w:rPr>
        <w:t>3</w:t>
      </w:r>
      <w:r>
        <w:rPr>
          <w:rFonts w:cs="Times New Roman"/>
          <w:b/>
          <w:bCs/>
        </w:rPr>
        <w:t xml:space="preserve">  </w:t>
      </w:r>
      <w:r>
        <w:rPr>
          <w:rFonts w:hint="eastAsia" w:cs="Times New Roman"/>
          <w:b/>
          <w:bCs/>
        </w:rPr>
        <w:t>声环境影响评价自查表</w:t>
      </w:r>
    </w:p>
    <w:tbl>
      <w:tblPr>
        <w:tblStyle w:val="88"/>
        <w:tblW w:w="5000" w:type="pct"/>
        <w:jc w:val="center"/>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Layout w:type="fixed"/>
        <w:tblCellMar>
          <w:top w:w="57" w:type="dxa"/>
          <w:left w:w="108" w:type="dxa"/>
          <w:bottom w:w="57" w:type="dxa"/>
          <w:right w:w="108" w:type="dxa"/>
        </w:tblCellMar>
      </w:tblPr>
      <w:tblGrid>
        <w:gridCol w:w="1120"/>
        <w:gridCol w:w="1779"/>
        <w:gridCol w:w="1000"/>
        <w:gridCol w:w="609"/>
        <w:gridCol w:w="428"/>
        <w:gridCol w:w="1159"/>
        <w:gridCol w:w="170"/>
        <w:gridCol w:w="846"/>
        <w:gridCol w:w="1042"/>
        <w:gridCol w:w="512"/>
        <w:gridCol w:w="101"/>
        <w:gridCol w:w="1196"/>
      </w:tblGrid>
      <w:tr w14:paraId="2ABA32D0">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tblHeader/>
          <w:jc w:val="center"/>
        </w:trPr>
        <w:tc>
          <w:tcPr>
            <w:tcW w:w="1454" w:type="pct"/>
            <w:gridSpan w:val="2"/>
            <w:vAlign w:val="center"/>
          </w:tcPr>
          <w:p w14:paraId="73814F8F">
            <w:pPr>
              <w:spacing w:line="240" w:lineRule="auto"/>
              <w:ind w:firstLine="0" w:firstLineChars="0"/>
              <w:jc w:val="center"/>
              <w:rPr>
                <w:rFonts w:cs="Times New Roman"/>
                <w:b/>
                <w:bCs/>
                <w:sz w:val="21"/>
                <w:szCs w:val="21"/>
              </w:rPr>
            </w:pPr>
            <w:r>
              <w:rPr>
                <w:rFonts w:cs="Times New Roman"/>
                <w:b/>
                <w:bCs/>
                <w:sz w:val="21"/>
                <w:szCs w:val="21"/>
              </w:rPr>
              <w:t>工作内容</w:t>
            </w:r>
          </w:p>
        </w:tc>
        <w:tc>
          <w:tcPr>
            <w:tcW w:w="3546" w:type="pct"/>
            <w:gridSpan w:val="10"/>
            <w:vAlign w:val="center"/>
          </w:tcPr>
          <w:p w14:paraId="42D61A42">
            <w:pPr>
              <w:spacing w:line="240" w:lineRule="auto"/>
              <w:ind w:firstLine="0" w:firstLineChars="0"/>
              <w:jc w:val="center"/>
              <w:rPr>
                <w:rFonts w:cs="Times New Roman"/>
                <w:b/>
                <w:bCs/>
                <w:sz w:val="21"/>
                <w:szCs w:val="21"/>
              </w:rPr>
            </w:pPr>
            <w:r>
              <w:rPr>
                <w:rFonts w:cs="Times New Roman"/>
                <w:b/>
                <w:bCs/>
                <w:sz w:val="21"/>
                <w:szCs w:val="21"/>
              </w:rPr>
              <w:t>自查项目</w:t>
            </w:r>
          </w:p>
        </w:tc>
      </w:tr>
      <w:tr w14:paraId="6F541616">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restart"/>
            <w:vAlign w:val="center"/>
          </w:tcPr>
          <w:p w14:paraId="443C316D">
            <w:pPr>
              <w:spacing w:line="240" w:lineRule="auto"/>
              <w:ind w:firstLine="0" w:firstLineChars="0"/>
              <w:jc w:val="center"/>
              <w:rPr>
                <w:rFonts w:cs="Times New Roman"/>
                <w:sz w:val="21"/>
                <w:szCs w:val="21"/>
              </w:rPr>
            </w:pPr>
            <w:r>
              <w:rPr>
                <w:rFonts w:cs="Times New Roman"/>
                <w:sz w:val="21"/>
                <w:szCs w:val="21"/>
              </w:rPr>
              <w:t>评价等级与范围</w:t>
            </w:r>
          </w:p>
        </w:tc>
        <w:tc>
          <w:tcPr>
            <w:tcW w:w="892" w:type="pct"/>
            <w:vAlign w:val="center"/>
          </w:tcPr>
          <w:p w14:paraId="5440F099">
            <w:pPr>
              <w:spacing w:line="240" w:lineRule="auto"/>
              <w:ind w:firstLine="0" w:firstLineChars="0"/>
              <w:jc w:val="center"/>
              <w:rPr>
                <w:rFonts w:cs="Times New Roman"/>
                <w:sz w:val="21"/>
                <w:szCs w:val="21"/>
              </w:rPr>
            </w:pPr>
            <w:r>
              <w:rPr>
                <w:rFonts w:cs="Times New Roman"/>
                <w:sz w:val="21"/>
                <w:szCs w:val="21"/>
              </w:rPr>
              <w:t>评价等级</w:t>
            </w:r>
          </w:p>
        </w:tc>
        <w:tc>
          <w:tcPr>
            <w:tcW w:w="3546" w:type="pct"/>
            <w:gridSpan w:val="10"/>
            <w:vAlign w:val="center"/>
          </w:tcPr>
          <w:p w14:paraId="5A5AFACB">
            <w:pPr>
              <w:spacing w:line="240" w:lineRule="auto"/>
              <w:ind w:firstLine="0" w:firstLineChars="0"/>
              <w:jc w:val="center"/>
              <w:rPr>
                <w:rFonts w:cs="Times New Roman"/>
                <w:sz w:val="21"/>
                <w:szCs w:val="21"/>
              </w:rPr>
            </w:pPr>
            <w:r>
              <w:rPr>
                <w:rFonts w:cs="Times New Roman"/>
                <w:sz w:val="21"/>
                <w:szCs w:val="21"/>
              </w:rPr>
              <w:t>一级</w:t>
            </w:r>
            <w:r>
              <w:rPr>
                <w:rFonts w:hint="eastAsia" w:ascii="宋体" w:hAnsi="宋体" w:cs="Times New Roman"/>
                <w:sz w:val="21"/>
                <w:szCs w:val="21"/>
              </w:rPr>
              <w:t xml:space="preserve">□        </w:t>
            </w:r>
            <w:r>
              <w:rPr>
                <w:rFonts w:cs="Times New Roman"/>
                <w:sz w:val="21"/>
                <w:szCs w:val="21"/>
              </w:rPr>
              <w:tab/>
            </w:r>
            <w:r>
              <w:rPr>
                <w:rFonts w:cs="Times New Roman"/>
                <w:sz w:val="21"/>
                <w:szCs w:val="21"/>
              </w:rPr>
              <w:tab/>
            </w:r>
            <w:r>
              <w:rPr>
                <w:rFonts w:cs="Times New Roman"/>
                <w:sz w:val="21"/>
                <w:szCs w:val="21"/>
              </w:rPr>
              <w:t>二级</w:t>
            </w:r>
            <w:r>
              <w:rPr>
                <w:rFonts w:hint="eastAsia" w:ascii="宋体" w:hAnsi="宋体" w:cs="Times New Roman"/>
                <w:sz w:val="21"/>
                <w:szCs w:val="21"/>
              </w:rPr>
              <w:sym w:font="Wingdings 2" w:char="F052"/>
            </w:r>
            <w:r>
              <w:rPr>
                <w:rFonts w:hint="eastAsia" w:ascii="宋体" w:hAnsi="宋体" w:cs="Times New Roman"/>
                <w:sz w:val="21"/>
                <w:szCs w:val="21"/>
              </w:rPr>
              <w:t xml:space="preserve">        </w:t>
            </w:r>
            <w:r>
              <w:rPr>
                <w:rFonts w:cs="Times New Roman"/>
                <w:sz w:val="21"/>
                <w:szCs w:val="21"/>
              </w:rPr>
              <w:t>三级</w:t>
            </w:r>
            <w:r>
              <w:rPr>
                <w:rFonts w:hint="eastAsia" w:ascii="宋体" w:hAnsi="宋体" w:cs="Times New Roman"/>
                <w:sz w:val="21"/>
                <w:szCs w:val="21"/>
              </w:rPr>
              <w:t>□</w:t>
            </w:r>
          </w:p>
        </w:tc>
      </w:tr>
      <w:tr w14:paraId="7F34EA8F">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continue"/>
            <w:vAlign w:val="center"/>
          </w:tcPr>
          <w:p w14:paraId="07E029C1">
            <w:pPr>
              <w:spacing w:line="240" w:lineRule="auto"/>
              <w:ind w:firstLine="0" w:firstLineChars="0"/>
              <w:jc w:val="center"/>
              <w:rPr>
                <w:rFonts w:cs="Times New Roman"/>
                <w:sz w:val="21"/>
                <w:szCs w:val="21"/>
              </w:rPr>
            </w:pPr>
          </w:p>
        </w:tc>
        <w:tc>
          <w:tcPr>
            <w:tcW w:w="892" w:type="pct"/>
            <w:vAlign w:val="center"/>
          </w:tcPr>
          <w:p w14:paraId="3DAE89FC">
            <w:pPr>
              <w:spacing w:line="240" w:lineRule="auto"/>
              <w:ind w:firstLine="0" w:firstLineChars="0"/>
              <w:jc w:val="center"/>
              <w:rPr>
                <w:rFonts w:cs="Times New Roman"/>
                <w:sz w:val="21"/>
                <w:szCs w:val="21"/>
              </w:rPr>
            </w:pPr>
            <w:r>
              <w:rPr>
                <w:rFonts w:cs="Times New Roman"/>
                <w:sz w:val="21"/>
                <w:szCs w:val="21"/>
              </w:rPr>
              <w:t>评价范围</w:t>
            </w:r>
          </w:p>
        </w:tc>
        <w:tc>
          <w:tcPr>
            <w:tcW w:w="3546" w:type="pct"/>
            <w:gridSpan w:val="10"/>
            <w:vAlign w:val="center"/>
          </w:tcPr>
          <w:p w14:paraId="6BF05D37">
            <w:pPr>
              <w:spacing w:line="240" w:lineRule="auto"/>
              <w:ind w:firstLine="0" w:firstLineChars="0"/>
              <w:jc w:val="center"/>
              <w:rPr>
                <w:rFonts w:cs="Times New Roman"/>
                <w:sz w:val="21"/>
                <w:szCs w:val="21"/>
              </w:rPr>
            </w:pPr>
            <w:r>
              <w:rPr>
                <w:rFonts w:cs="Times New Roman"/>
                <w:sz w:val="21"/>
                <w:szCs w:val="21"/>
              </w:rPr>
              <w:t>200m</w:t>
            </w:r>
            <w:r>
              <w:rPr>
                <w:rFonts w:hint="eastAsia" w:ascii="宋体" w:hAnsi="宋体" w:cs="Times New Roman"/>
                <w:sz w:val="21"/>
                <w:szCs w:val="21"/>
              </w:rPr>
              <w:sym w:font="Wingdings 2" w:char="F052"/>
            </w:r>
            <w:r>
              <w:rPr>
                <w:rFonts w:hint="eastAsia" w:ascii="宋体" w:hAnsi="宋体" w:cs="Times New Roman"/>
                <w:sz w:val="21"/>
                <w:szCs w:val="21"/>
              </w:rPr>
              <w:t xml:space="preserve">        </w:t>
            </w:r>
            <w:r>
              <w:rPr>
                <w:rFonts w:cs="Times New Roman"/>
                <w:sz w:val="21"/>
                <w:szCs w:val="21"/>
              </w:rPr>
              <w:t>大于200m</w:t>
            </w:r>
            <w:r>
              <w:rPr>
                <w:rFonts w:hint="eastAsia" w:ascii="宋体" w:hAnsi="宋体" w:cs="Times New Roman"/>
                <w:sz w:val="21"/>
                <w:szCs w:val="21"/>
              </w:rPr>
              <w:t xml:space="preserve">□        </w:t>
            </w:r>
            <w:r>
              <w:rPr>
                <w:rFonts w:cs="Times New Roman"/>
                <w:sz w:val="21"/>
                <w:szCs w:val="21"/>
              </w:rPr>
              <w:t>小于200m</w:t>
            </w:r>
            <w:r>
              <w:rPr>
                <w:rFonts w:hint="eastAsia" w:ascii="宋体" w:hAnsi="宋体" w:cs="Times New Roman"/>
                <w:sz w:val="21"/>
                <w:szCs w:val="21"/>
              </w:rPr>
              <w:t>□</w:t>
            </w:r>
          </w:p>
        </w:tc>
      </w:tr>
      <w:tr w14:paraId="43747035">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Align w:val="center"/>
          </w:tcPr>
          <w:p w14:paraId="2C17593A">
            <w:pPr>
              <w:spacing w:line="240" w:lineRule="auto"/>
              <w:ind w:firstLine="0" w:firstLineChars="0"/>
              <w:jc w:val="center"/>
              <w:rPr>
                <w:rFonts w:cs="Times New Roman"/>
                <w:sz w:val="21"/>
                <w:szCs w:val="21"/>
              </w:rPr>
            </w:pPr>
            <w:r>
              <w:rPr>
                <w:rFonts w:cs="Times New Roman"/>
                <w:sz w:val="21"/>
                <w:szCs w:val="21"/>
              </w:rPr>
              <w:t>评价因子</w:t>
            </w:r>
          </w:p>
        </w:tc>
        <w:tc>
          <w:tcPr>
            <w:tcW w:w="892" w:type="pct"/>
            <w:vAlign w:val="center"/>
          </w:tcPr>
          <w:p w14:paraId="16C6C17E">
            <w:pPr>
              <w:spacing w:line="240" w:lineRule="auto"/>
              <w:ind w:firstLine="0" w:firstLineChars="0"/>
              <w:jc w:val="center"/>
              <w:rPr>
                <w:rFonts w:cs="Times New Roman"/>
                <w:sz w:val="21"/>
                <w:szCs w:val="21"/>
              </w:rPr>
            </w:pPr>
            <w:r>
              <w:rPr>
                <w:rFonts w:cs="Times New Roman"/>
                <w:sz w:val="21"/>
                <w:szCs w:val="21"/>
              </w:rPr>
              <w:t>评价因子</w:t>
            </w:r>
          </w:p>
        </w:tc>
        <w:tc>
          <w:tcPr>
            <w:tcW w:w="3546" w:type="pct"/>
            <w:gridSpan w:val="10"/>
            <w:vAlign w:val="center"/>
          </w:tcPr>
          <w:p w14:paraId="61F9B3D2">
            <w:pPr>
              <w:spacing w:line="240" w:lineRule="auto"/>
              <w:ind w:firstLine="0" w:firstLineChars="0"/>
              <w:jc w:val="center"/>
              <w:rPr>
                <w:rFonts w:cs="Times New Roman"/>
                <w:sz w:val="21"/>
                <w:szCs w:val="21"/>
              </w:rPr>
            </w:pPr>
            <w:r>
              <w:rPr>
                <w:rFonts w:cs="Times New Roman"/>
                <w:sz w:val="21"/>
                <w:szCs w:val="21"/>
              </w:rPr>
              <w:t>等效连续A声级</w:t>
            </w:r>
            <w:r>
              <w:rPr>
                <w:rFonts w:hint="eastAsia" w:ascii="宋体" w:hAnsi="宋体" w:cs="Times New Roman"/>
                <w:sz w:val="21"/>
                <w:szCs w:val="21"/>
              </w:rPr>
              <w:sym w:font="Wingdings 2" w:char="F052"/>
            </w:r>
            <w:r>
              <w:rPr>
                <w:rFonts w:hint="eastAsia" w:ascii="宋体" w:hAnsi="宋体" w:cs="Times New Roman"/>
                <w:sz w:val="21"/>
                <w:szCs w:val="21"/>
              </w:rPr>
              <w:t xml:space="preserve">     </w:t>
            </w:r>
            <w:r>
              <w:rPr>
                <w:rFonts w:cs="Times New Roman"/>
                <w:sz w:val="21"/>
                <w:szCs w:val="21"/>
              </w:rPr>
              <w:t>最大A声级</w:t>
            </w:r>
            <w:r>
              <w:rPr>
                <w:rFonts w:hint="eastAsia" w:ascii="宋体" w:hAnsi="宋体" w:cs="Times New Roman"/>
                <w:sz w:val="21"/>
                <w:szCs w:val="21"/>
              </w:rPr>
              <w:t xml:space="preserve">□     </w:t>
            </w:r>
            <w:r>
              <w:rPr>
                <w:rFonts w:cs="Times New Roman"/>
                <w:sz w:val="21"/>
                <w:szCs w:val="21"/>
              </w:rPr>
              <w:t>计权等效连续感觉噪声级</w:t>
            </w:r>
            <w:r>
              <w:rPr>
                <w:rFonts w:hint="eastAsia" w:ascii="宋体" w:hAnsi="宋体" w:cs="Times New Roman"/>
                <w:sz w:val="21"/>
                <w:szCs w:val="21"/>
              </w:rPr>
              <w:t>□</w:t>
            </w:r>
          </w:p>
        </w:tc>
      </w:tr>
      <w:tr w14:paraId="4850774B">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Align w:val="center"/>
          </w:tcPr>
          <w:p w14:paraId="650170D3">
            <w:pPr>
              <w:spacing w:line="240" w:lineRule="auto"/>
              <w:ind w:firstLine="0" w:firstLineChars="0"/>
              <w:jc w:val="center"/>
              <w:rPr>
                <w:rFonts w:cs="Times New Roman"/>
                <w:sz w:val="21"/>
                <w:szCs w:val="21"/>
              </w:rPr>
            </w:pPr>
            <w:r>
              <w:rPr>
                <w:rFonts w:cs="Times New Roman"/>
                <w:sz w:val="21"/>
                <w:szCs w:val="21"/>
              </w:rPr>
              <w:t>评价标准</w:t>
            </w:r>
          </w:p>
        </w:tc>
        <w:tc>
          <w:tcPr>
            <w:tcW w:w="892" w:type="pct"/>
            <w:vAlign w:val="center"/>
          </w:tcPr>
          <w:p w14:paraId="03524B1D">
            <w:pPr>
              <w:spacing w:line="240" w:lineRule="auto"/>
              <w:ind w:firstLine="0" w:firstLineChars="0"/>
              <w:jc w:val="center"/>
              <w:rPr>
                <w:rFonts w:cs="Times New Roman"/>
                <w:sz w:val="21"/>
                <w:szCs w:val="21"/>
              </w:rPr>
            </w:pPr>
            <w:r>
              <w:rPr>
                <w:rFonts w:cs="Times New Roman"/>
                <w:sz w:val="21"/>
                <w:szCs w:val="21"/>
              </w:rPr>
              <w:t>评价标准</w:t>
            </w:r>
          </w:p>
        </w:tc>
        <w:tc>
          <w:tcPr>
            <w:tcW w:w="3546" w:type="pct"/>
            <w:gridSpan w:val="10"/>
            <w:vAlign w:val="center"/>
          </w:tcPr>
          <w:p w14:paraId="07183FB3">
            <w:pPr>
              <w:spacing w:line="240" w:lineRule="auto"/>
              <w:ind w:firstLine="0" w:firstLineChars="0"/>
              <w:jc w:val="center"/>
              <w:rPr>
                <w:rFonts w:cs="Times New Roman"/>
                <w:sz w:val="21"/>
                <w:szCs w:val="21"/>
              </w:rPr>
            </w:pPr>
            <w:r>
              <w:rPr>
                <w:rFonts w:cs="Times New Roman"/>
                <w:sz w:val="21"/>
                <w:szCs w:val="21"/>
              </w:rPr>
              <w:t>国家标准</w:t>
            </w:r>
            <w:r>
              <w:rPr>
                <w:rFonts w:hint="eastAsia" w:ascii="宋体" w:hAnsi="宋体" w:cs="Times New Roman"/>
                <w:sz w:val="21"/>
                <w:szCs w:val="21"/>
              </w:rPr>
              <w:sym w:font="Wingdings 2" w:char="F052"/>
            </w:r>
            <w:r>
              <w:rPr>
                <w:rFonts w:hint="eastAsia" w:ascii="宋体" w:hAnsi="宋体" w:cs="Times New Roman"/>
                <w:sz w:val="21"/>
                <w:szCs w:val="21"/>
              </w:rPr>
              <w:t xml:space="preserve">        </w:t>
            </w:r>
            <w:r>
              <w:rPr>
                <w:rFonts w:cs="Times New Roman"/>
                <w:sz w:val="21"/>
                <w:szCs w:val="21"/>
              </w:rPr>
              <w:t>地方标准</w:t>
            </w:r>
            <w:r>
              <w:rPr>
                <w:rFonts w:hint="eastAsia" w:ascii="宋体" w:hAnsi="宋体" w:cs="Times New Roman"/>
                <w:sz w:val="21"/>
                <w:szCs w:val="21"/>
              </w:rPr>
              <w:t xml:space="preserve">□        </w:t>
            </w:r>
            <w:r>
              <w:rPr>
                <w:rFonts w:cs="Times New Roman"/>
                <w:sz w:val="21"/>
                <w:szCs w:val="21"/>
              </w:rPr>
              <w:t>国外标准</w:t>
            </w:r>
            <w:r>
              <w:rPr>
                <w:rFonts w:hint="eastAsia" w:ascii="宋体" w:hAnsi="宋体" w:cs="Times New Roman"/>
                <w:sz w:val="21"/>
                <w:szCs w:val="21"/>
              </w:rPr>
              <w:t>□</w:t>
            </w:r>
          </w:p>
        </w:tc>
      </w:tr>
      <w:tr w14:paraId="432F2B4D">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restart"/>
            <w:vAlign w:val="center"/>
          </w:tcPr>
          <w:p w14:paraId="51FD4ABB">
            <w:pPr>
              <w:spacing w:line="240" w:lineRule="auto"/>
              <w:ind w:firstLine="0" w:firstLineChars="0"/>
              <w:jc w:val="center"/>
              <w:rPr>
                <w:rFonts w:cs="Times New Roman"/>
                <w:sz w:val="21"/>
                <w:szCs w:val="21"/>
              </w:rPr>
            </w:pPr>
            <w:r>
              <w:rPr>
                <w:rFonts w:cs="Times New Roman"/>
                <w:sz w:val="21"/>
                <w:szCs w:val="21"/>
              </w:rPr>
              <w:t>现状评价</w:t>
            </w:r>
          </w:p>
        </w:tc>
        <w:tc>
          <w:tcPr>
            <w:tcW w:w="892" w:type="pct"/>
            <w:vAlign w:val="center"/>
          </w:tcPr>
          <w:p w14:paraId="7D28D853">
            <w:pPr>
              <w:spacing w:line="240" w:lineRule="auto"/>
              <w:ind w:firstLine="0" w:firstLineChars="0"/>
              <w:jc w:val="center"/>
              <w:rPr>
                <w:rFonts w:cs="Times New Roman"/>
                <w:sz w:val="21"/>
                <w:szCs w:val="21"/>
              </w:rPr>
            </w:pPr>
            <w:r>
              <w:rPr>
                <w:rFonts w:cs="Times New Roman"/>
                <w:sz w:val="21"/>
                <w:szCs w:val="21"/>
              </w:rPr>
              <w:t>环境功能区</w:t>
            </w:r>
          </w:p>
        </w:tc>
        <w:tc>
          <w:tcPr>
            <w:tcW w:w="502" w:type="pct"/>
            <w:vAlign w:val="center"/>
          </w:tcPr>
          <w:p w14:paraId="22FFD3AD">
            <w:pPr>
              <w:spacing w:line="240" w:lineRule="auto"/>
              <w:ind w:firstLine="0" w:firstLineChars="0"/>
              <w:jc w:val="center"/>
              <w:rPr>
                <w:rFonts w:cs="Times New Roman"/>
                <w:sz w:val="21"/>
                <w:szCs w:val="21"/>
              </w:rPr>
            </w:pPr>
            <w:r>
              <w:rPr>
                <w:rFonts w:cs="Times New Roman"/>
                <w:sz w:val="21"/>
                <w:szCs w:val="21"/>
              </w:rPr>
              <w:t>0类区</w:t>
            </w:r>
            <w:r>
              <w:rPr>
                <w:rFonts w:hint="eastAsia" w:ascii="宋体" w:hAnsi="宋体" w:cs="Times New Roman"/>
                <w:sz w:val="21"/>
                <w:szCs w:val="21"/>
              </w:rPr>
              <w:t>□</w:t>
            </w:r>
          </w:p>
        </w:tc>
        <w:tc>
          <w:tcPr>
            <w:tcW w:w="521" w:type="pct"/>
            <w:gridSpan w:val="2"/>
            <w:vAlign w:val="center"/>
          </w:tcPr>
          <w:p w14:paraId="4B686080">
            <w:pPr>
              <w:spacing w:line="240" w:lineRule="auto"/>
              <w:ind w:firstLine="0" w:firstLineChars="0"/>
              <w:jc w:val="center"/>
              <w:rPr>
                <w:rFonts w:cs="Times New Roman"/>
                <w:sz w:val="21"/>
                <w:szCs w:val="21"/>
              </w:rPr>
            </w:pPr>
            <w:r>
              <w:rPr>
                <w:rFonts w:cs="Times New Roman"/>
                <w:sz w:val="21"/>
                <w:szCs w:val="21"/>
              </w:rPr>
              <w:t>1类区</w:t>
            </w:r>
            <w:r>
              <w:rPr>
                <w:rFonts w:hint="eastAsia" w:ascii="宋体" w:hAnsi="宋体" w:cs="Times New Roman"/>
                <w:sz w:val="21"/>
                <w:szCs w:val="21"/>
              </w:rPr>
              <w:t>□</w:t>
            </w:r>
          </w:p>
        </w:tc>
        <w:tc>
          <w:tcPr>
            <w:tcW w:w="581" w:type="pct"/>
            <w:vAlign w:val="center"/>
          </w:tcPr>
          <w:p w14:paraId="7E4AE15E">
            <w:pPr>
              <w:spacing w:line="240" w:lineRule="auto"/>
              <w:ind w:firstLine="0" w:firstLineChars="0"/>
              <w:jc w:val="center"/>
              <w:rPr>
                <w:rFonts w:cs="Times New Roman"/>
                <w:sz w:val="21"/>
                <w:szCs w:val="21"/>
              </w:rPr>
            </w:pPr>
            <w:r>
              <w:rPr>
                <w:rFonts w:cs="Times New Roman"/>
                <w:sz w:val="21"/>
                <w:szCs w:val="21"/>
              </w:rPr>
              <w:t>2类区</w:t>
            </w:r>
            <w:r>
              <w:rPr>
                <w:rFonts w:hint="eastAsia" w:ascii="宋体" w:hAnsi="宋体" w:cs="Times New Roman"/>
                <w:sz w:val="21"/>
                <w:szCs w:val="21"/>
              </w:rPr>
              <w:sym w:font="Wingdings 2" w:char="F052"/>
            </w:r>
          </w:p>
        </w:tc>
        <w:tc>
          <w:tcPr>
            <w:tcW w:w="510" w:type="pct"/>
            <w:gridSpan w:val="2"/>
            <w:vAlign w:val="center"/>
          </w:tcPr>
          <w:p w14:paraId="19B4CF4F">
            <w:pPr>
              <w:spacing w:line="240" w:lineRule="auto"/>
              <w:ind w:firstLine="0" w:firstLineChars="0"/>
              <w:jc w:val="center"/>
              <w:rPr>
                <w:rFonts w:cs="Times New Roman"/>
                <w:sz w:val="21"/>
                <w:szCs w:val="21"/>
              </w:rPr>
            </w:pPr>
            <w:r>
              <w:rPr>
                <w:rFonts w:cs="Times New Roman"/>
                <w:sz w:val="21"/>
                <w:szCs w:val="21"/>
              </w:rPr>
              <w:t>3类区</w:t>
            </w:r>
            <w:r>
              <w:rPr>
                <w:rFonts w:hint="eastAsia" w:ascii="宋体" w:hAnsi="宋体" w:cs="Times New Roman"/>
                <w:sz w:val="21"/>
                <w:szCs w:val="21"/>
              </w:rPr>
              <w:sym w:font="Wingdings 2" w:char="F052"/>
            </w:r>
          </w:p>
        </w:tc>
        <w:tc>
          <w:tcPr>
            <w:tcW w:w="831" w:type="pct"/>
            <w:gridSpan w:val="3"/>
            <w:vAlign w:val="center"/>
          </w:tcPr>
          <w:p w14:paraId="4881BC6D">
            <w:pPr>
              <w:spacing w:line="240" w:lineRule="auto"/>
              <w:ind w:firstLine="0" w:firstLineChars="0"/>
              <w:jc w:val="center"/>
              <w:rPr>
                <w:rFonts w:cs="Times New Roman"/>
                <w:sz w:val="21"/>
                <w:szCs w:val="21"/>
              </w:rPr>
            </w:pPr>
            <w:r>
              <w:rPr>
                <w:rFonts w:cs="Times New Roman"/>
                <w:sz w:val="21"/>
                <w:szCs w:val="21"/>
              </w:rPr>
              <w:t>4a类区</w:t>
            </w:r>
            <w:r>
              <w:rPr>
                <w:rFonts w:hint="eastAsia" w:ascii="宋体" w:hAnsi="宋体" w:cs="Times New Roman"/>
                <w:sz w:val="21"/>
                <w:szCs w:val="21"/>
              </w:rPr>
              <w:t>□</w:t>
            </w:r>
          </w:p>
        </w:tc>
        <w:tc>
          <w:tcPr>
            <w:tcW w:w="601" w:type="pct"/>
            <w:vAlign w:val="center"/>
          </w:tcPr>
          <w:p w14:paraId="34267A50">
            <w:pPr>
              <w:spacing w:line="240" w:lineRule="auto"/>
              <w:ind w:firstLine="0" w:firstLineChars="0"/>
              <w:jc w:val="center"/>
              <w:rPr>
                <w:rFonts w:cs="Times New Roman"/>
                <w:sz w:val="21"/>
                <w:szCs w:val="21"/>
              </w:rPr>
            </w:pPr>
            <w:r>
              <w:rPr>
                <w:rFonts w:cs="Times New Roman"/>
                <w:sz w:val="21"/>
                <w:szCs w:val="21"/>
              </w:rPr>
              <w:t>4b类区</w:t>
            </w:r>
            <w:r>
              <w:rPr>
                <w:rFonts w:hint="eastAsia" w:ascii="宋体" w:hAnsi="宋体" w:cs="Times New Roman"/>
                <w:sz w:val="21"/>
                <w:szCs w:val="21"/>
              </w:rPr>
              <w:t>□</w:t>
            </w:r>
          </w:p>
        </w:tc>
      </w:tr>
      <w:tr w14:paraId="2D2CB8A8">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continue"/>
            <w:vAlign w:val="center"/>
          </w:tcPr>
          <w:p w14:paraId="039CF375">
            <w:pPr>
              <w:spacing w:line="240" w:lineRule="auto"/>
              <w:ind w:firstLine="0" w:firstLineChars="0"/>
              <w:jc w:val="center"/>
              <w:rPr>
                <w:rFonts w:cs="Times New Roman"/>
                <w:sz w:val="21"/>
                <w:szCs w:val="21"/>
              </w:rPr>
            </w:pPr>
          </w:p>
        </w:tc>
        <w:tc>
          <w:tcPr>
            <w:tcW w:w="892" w:type="pct"/>
            <w:vAlign w:val="center"/>
          </w:tcPr>
          <w:p w14:paraId="373471BF">
            <w:pPr>
              <w:spacing w:line="240" w:lineRule="auto"/>
              <w:ind w:firstLine="0" w:firstLineChars="0"/>
              <w:jc w:val="center"/>
              <w:rPr>
                <w:rFonts w:cs="Times New Roman"/>
                <w:sz w:val="21"/>
                <w:szCs w:val="21"/>
              </w:rPr>
            </w:pPr>
            <w:r>
              <w:rPr>
                <w:rFonts w:cs="Times New Roman"/>
                <w:sz w:val="21"/>
                <w:szCs w:val="21"/>
              </w:rPr>
              <w:t>评价年度</w:t>
            </w:r>
          </w:p>
        </w:tc>
        <w:tc>
          <w:tcPr>
            <w:tcW w:w="808" w:type="pct"/>
            <w:gridSpan w:val="2"/>
            <w:vAlign w:val="center"/>
          </w:tcPr>
          <w:p w14:paraId="71FC8699">
            <w:pPr>
              <w:spacing w:line="240" w:lineRule="auto"/>
              <w:ind w:firstLine="0" w:firstLineChars="0"/>
              <w:jc w:val="center"/>
              <w:rPr>
                <w:rFonts w:cs="Times New Roman"/>
                <w:sz w:val="21"/>
                <w:szCs w:val="21"/>
              </w:rPr>
            </w:pPr>
            <w:r>
              <w:rPr>
                <w:rFonts w:cs="Times New Roman"/>
                <w:sz w:val="21"/>
                <w:szCs w:val="21"/>
              </w:rPr>
              <w:t>初期</w:t>
            </w:r>
            <w:r>
              <w:rPr>
                <w:rFonts w:hint="eastAsia" w:ascii="宋体" w:hAnsi="宋体" w:cs="Times New Roman"/>
                <w:sz w:val="21"/>
                <w:szCs w:val="21"/>
              </w:rPr>
              <w:t>□</w:t>
            </w:r>
          </w:p>
        </w:tc>
        <w:tc>
          <w:tcPr>
            <w:tcW w:w="797" w:type="pct"/>
            <w:gridSpan w:val="2"/>
            <w:vAlign w:val="center"/>
          </w:tcPr>
          <w:p w14:paraId="7FC49018">
            <w:pPr>
              <w:spacing w:line="240" w:lineRule="auto"/>
              <w:ind w:firstLine="0" w:firstLineChars="0"/>
              <w:jc w:val="center"/>
              <w:rPr>
                <w:rFonts w:cs="Times New Roman"/>
                <w:sz w:val="21"/>
                <w:szCs w:val="21"/>
              </w:rPr>
            </w:pPr>
            <w:r>
              <w:rPr>
                <w:rFonts w:cs="Times New Roman"/>
                <w:sz w:val="21"/>
                <w:szCs w:val="21"/>
              </w:rPr>
              <w:t>近期</w:t>
            </w:r>
            <w:r>
              <w:rPr>
                <w:rFonts w:hint="eastAsia" w:ascii="宋体" w:hAnsi="宋体" w:cs="Times New Roman"/>
                <w:sz w:val="21"/>
                <w:szCs w:val="21"/>
              </w:rPr>
              <w:t>□</w:t>
            </w:r>
          </w:p>
        </w:tc>
        <w:tc>
          <w:tcPr>
            <w:tcW w:w="1033" w:type="pct"/>
            <w:gridSpan w:val="3"/>
            <w:vAlign w:val="center"/>
          </w:tcPr>
          <w:p w14:paraId="32D8D3F1">
            <w:pPr>
              <w:spacing w:line="240" w:lineRule="auto"/>
              <w:ind w:firstLine="0" w:firstLineChars="0"/>
              <w:jc w:val="center"/>
              <w:rPr>
                <w:rFonts w:cs="Times New Roman"/>
                <w:sz w:val="21"/>
                <w:szCs w:val="21"/>
              </w:rPr>
            </w:pPr>
            <w:r>
              <w:rPr>
                <w:rFonts w:cs="Times New Roman"/>
                <w:sz w:val="21"/>
                <w:szCs w:val="21"/>
              </w:rPr>
              <w:t>中期</w:t>
            </w:r>
            <w:r>
              <w:rPr>
                <w:rFonts w:hint="eastAsia" w:ascii="宋体" w:hAnsi="宋体" w:cs="Times New Roman"/>
                <w:sz w:val="21"/>
                <w:szCs w:val="21"/>
              </w:rPr>
              <w:t>□</w:t>
            </w:r>
          </w:p>
        </w:tc>
        <w:tc>
          <w:tcPr>
            <w:tcW w:w="909" w:type="pct"/>
            <w:gridSpan w:val="3"/>
            <w:vAlign w:val="center"/>
          </w:tcPr>
          <w:p w14:paraId="43479BB1">
            <w:pPr>
              <w:spacing w:line="240" w:lineRule="auto"/>
              <w:ind w:firstLine="0" w:firstLineChars="0"/>
              <w:jc w:val="center"/>
              <w:rPr>
                <w:rFonts w:cs="Times New Roman"/>
                <w:sz w:val="21"/>
                <w:szCs w:val="21"/>
              </w:rPr>
            </w:pPr>
            <w:r>
              <w:rPr>
                <w:rFonts w:cs="Times New Roman"/>
                <w:sz w:val="21"/>
                <w:szCs w:val="21"/>
              </w:rPr>
              <w:t>远期</w:t>
            </w:r>
            <w:r>
              <w:rPr>
                <w:rFonts w:hint="eastAsia" w:ascii="宋体" w:hAnsi="宋体" w:cs="Times New Roman"/>
                <w:sz w:val="21"/>
                <w:szCs w:val="21"/>
              </w:rPr>
              <w:t>□</w:t>
            </w:r>
          </w:p>
        </w:tc>
      </w:tr>
      <w:tr w14:paraId="1C919EF4">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continue"/>
            <w:vAlign w:val="center"/>
          </w:tcPr>
          <w:p w14:paraId="27B4D954">
            <w:pPr>
              <w:spacing w:line="240" w:lineRule="auto"/>
              <w:ind w:firstLine="0" w:firstLineChars="0"/>
              <w:jc w:val="center"/>
              <w:rPr>
                <w:rFonts w:cs="Times New Roman"/>
                <w:sz w:val="21"/>
                <w:szCs w:val="21"/>
              </w:rPr>
            </w:pPr>
          </w:p>
        </w:tc>
        <w:tc>
          <w:tcPr>
            <w:tcW w:w="892" w:type="pct"/>
            <w:vAlign w:val="center"/>
          </w:tcPr>
          <w:p w14:paraId="60022C41">
            <w:pPr>
              <w:spacing w:line="240" w:lineRule="auto"/>
              <w:ind w:firstLine="0" w:firstLineChars="0"/>
              <w:jc w:val="center"/>
              <w:rPr>
                <w:rFonts w:cs="Times New Roman"/>
                <w:sz w:val="21"/>
                <w:szCs w:val="21"/>
              </w:rPr>
            </w:pPr>
            <w:r>
              <w:rPr>
                <w:rFonts w:cs="Times New Roman"/>
                <w:sz w:val="21"/>
                <w:szCs w:val="21"/>
              </w:rPr>
              <w:t>现状调查方法</w:t>
            </w:r>
          </w:p>
        </w:tc>
        <w:tc>
          <w:tcPr>
            <w:tcW w:w="3546" w:type="pct"/>
            <w:gridSpan w:val="10"/>
            <w:vAlign w:val="center"/>
          </w:tcPr>
          <w:p w14:paraId="4E68910E">
            <w:pPr>
              <w:spacing w:line="240" w:lineRule="auto"/>
              <w:ind w:firstLine="0" w:firstLineChars="0"/>
              <w:jc w:val="center"/>
              <w:rPr>
                <w:rFonts w:cs="Times New Roman"/>
                <w:sz w:val="21"/>
                <w:szCs w:val="21"/>
              </w:rPr>
            </w:pPr>
            <w:r>
              <w:rPr>
                <w:rFonts w:cs="Times New Roman"/>
                <w:sz w:val="21"/>
                <w:szCs w:val="21"/>
              </w:rPr>
              <w:t>现场实测法</w:t>
            </w:r>
            <w:r>
              <w:rPr>
                <w:rFonts w:hint="eastAsia" w:ascii="宋体" w:hAnsi="宋体" w:cs="Times New Roman"/>
                <w:sz w:val="21"/>
                <w:szCs w:val="21"/>
              </w:rPr>
              <w:sym w:font="Wingdings 2" w:char="F052"/>
            </w:r>
            <w:r>
              <w:rPr>
                <w:rFonts w:hint="eastAsia" w:ascii="宋体" w:hAnsi="宋体" w:cs="Times New Roman"/>
                <w:sz w:val="21"/>
                <w:szCs w:val="21"/>
              </w:rPr>
              <w:t xml:space="preserve">        </w:t>
            </w:r>
            <w:r>
              <w:rPr>
                <w:rFonts w:cs="Times New Roman"/>
                <w:sz w:val="21"/>
                <w:szCs w:val="21"/>
              </w:rPr>
              <w:t>现场实测加模型计算法</w:t>
            </w:r>
            <w:r>
              <w:rPr>
                <w:rFonts w:hint="eastAsia" w:ascii="宋体" w:hAnsi="宋体" w:cs="Times New Roman"/>
                <w:sz w:val="21"/>
                <w:szCs w:val="21"/>
              </w:rPr>
              <w:t xml:space="preserve">□        </w:t>
            </w:r>
            <w:r>
              <w:rPr>
                <w:rFonts w:cs="Times New Roman"/>
                <w:sz w:val="21"/>
                <w:szCs w:val="21"/>
              </w:rPr>
              <w:t>收集资料</w:t>
            </w:r>
            <w:r>
              <w:rPr>
                <w:rFonts w:hint="eastAsia" w:ascii="宋体" w:hAnsi="宋体" w:cs="Times New Roman"/>
                <w:sz w:val="21"/>
                <w:szCs w:val="21"/>
              </w:rPr>
              <w:sym w:font="Wingdings 2" w:char="F052"/>
            </w:r>
          </w:p>
        </w:tc>
      </w:tr>
      <w:tr w14:paraId="7483A9C7">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continue"/>
            <w:vAlign w:val="center"/>
          </w:tcPr>
          <w:p w14:paraId="198BBA74">
            <w:pPr>
              <w:spacing w:line="240" w:lineRule="auto"/>
              <w:ind w:firstLine="0" w:firstLineChars="0"/>
              <w:jc w:val="center"/>
              <w:rPr>
                <w:rFonts w:cs="Times New Roman"/>
                <w:sz w:val="21"/>
                <w:szCs w:val="21"/>
              </w:rPr>
            </w:pPr>
          </w:p>
        </w:tc>
        <w:tc>
          <w:tcPr>
            <w:tcW w:w="892" w:type="pct"/>
            <w:vAlign w:val="center"/>
          </w:tcPr>
          <w:p w14:paraId="207CB661">
            <w:pPr>
              <w:spacing w:line="240" w:lineRule="auto"/>
              <w:ind w:firstLine="0" w:firstLineChars="0"/>
              <w:jc w:val="center"/>
              <w:rPr>
                <w:rFonts w:cs="Times New Roman"/>
                <w:sz w:val="21"/>
                <w:szCs w:val="21"/>
              </w:rPr>
            </w:pPr>
            <w:r>
              <w:rPr>
                <w:rFonts w:cs="Times New Roman"/>
                <w:sz w:val="21"/>
                <w:szCs w:val="21"/>
              </w:rPr>
              <w:t>现状评价</w:t>
            </w:r>
          </w:p>
        </w:tc>
        <w:tc>
          <w:tcPr>
            <w:tcW w:w="1023" w:type="pct"/>
            <w:gridSpan w:val="3"/>
            <w:vAlign w:val="center"/>
          </w:tcPr>
          <w:p w14:paraId="6B6D7097">
            <w:pPr>
              <w:spacing w:line="240" w:lineRule="auto"/>
              <w:ind w:firstLine="0" w:firstLineChars="0"/>
              <w:jc w:val="center"/>
              <w:rPr>
                <w:rFonts w:cs="Times New Roman"/>
                <w:sz w:val="21"/>
                <w:szCs w:val="21"/>
              </w:rPr>
            </w:pPr>
            <w:r>
              <w:rPr>
                <w:rFonts w:cs="Times New Roman"/>
                <w:sz w:val="21"/>
                <w:szCs w:val="21"/>
              </w:rPr>
              <w:t>达标百分比</w:t>
            </w:r>
          </w:p>
        </w:tc>
        <w:tc>
          <w:tcPr>
            <w:tcW w:w="2522" w:type="pct"/>
            <w:gridSpan w:val="7"/>
            <w:vAlign w:val="center"/>
          </w:tcPr>
          <w:p w14:paraId="60854A63">
            <w:pPr>
              <w:spacing w:line="240" w:lineRule="auto"/>
              <w:ind w:firstLine="0" w:firstLineChars="0"/>
              <w:jc w:val="center"/>
              <w:rPr>
                <w:rFonts w:cs="Times New Roman"/>
                <w:sz w:val="21"/>
                <w:szCs w:val="21"/>
              </w:rPr>
            </w:pPr>
            <w:r>
              <w:rPr>
                <w:rFonts w:hint="eastAsia" w:cs="Times New Roman"/>
                <w:sz w:val="21"/>
                <w:szCs w:val="21"/>
              </w:rPr>
              <w:t>100%</w:t>
            </w:r>
          </w:p>
        </w:tc>
      </w:tr>
      <w:tr w14:paraId="45C5239C">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Align w:val="center"/>
          </w:tcPr>
          <w:p w14:paraId="7A15341F">
            <w:pPr>
              <w:spacing w:line="240" w:lineRule="auto"/>
              <w:ind w:firstLine="0" w:firstLineChars="0"/>
              <w:jc w:val="center"/>
              <w:rPr>
                <w:rFonts w:cs="Times New Roman"/>
                <w:sz w:val="21"/>
                <w:szCs w:val="21"/>
              </w:rPr>
            </w:pPr>
            <w:r>
              <w:rPr>
                <w:rFonts w:cs="Times New Roman"/>
                <w:sz w:val="21"/>
                <w:szCs w:val="21"/>
              </w:rPr>
              <w:t>噪声源调查</w:t>
            </w:r>
          </w:p>
        </w:tc>
        <w:tc>
          <w:tcPr>
            <w:tcW w:w="892" w:type="pct"/>
            <w:vAlign w:val="center"/>
          </w:tcPr>
          <w:p w14:paraId="1A7D7AC8">
            <w:pPr>
              <w:spacing w:line="240" w:lineRule="auto"/>
              <w:ind w:firstLine="0" w:firstLineChars="0"/>
              <w:jc w:val="center"/>
              <w:rPr>
                <w:rFonts w:cs="Times New Roman"/>
                <w:sz w:val="21"/>
                <w:szCs w:val="21"/>
              </w:rPr>
            </w:pPr>
            <w:r>
              <w:rPr>
                <w:rFonts w:cs="Times New Roman"/>
                <w:sz w:val="21"/>
                <w:szCs w:val="21"/>
              </w:rPr>
              <w:t>噪声源调查方法</w:t>
            </w:r>
          </w:p>
        </w:tc>
        <w:tc>
          <w:tcPr>
            <w:tcW w:w="3546" w:type="pct"/>
            <w:gridSpan w:val="10"/>
            <w:vAlign w:val="center"/>
          </w:tcPr>
          <w:p w14:paraId="5ADC0553">
            <w:pPr>
              <w:spacing w:line="240" w:lineRule="auto"/>
              <w:ind w:firstLine="0" w:firstLineChars="0"/>
              <w:jc w:val="center"/>
              <w:rPr>
                <w:rFonts w:cs="Times New Roman"/>
                <w:sz w:val="21"/>
                <w:szCs w:val="21"/>
              </w:rPr>
            </w:pPr>
            <w:r>
              <w:rPr>
                <w:rFonts w:cs="Times New Roman"/>
                <w:sz w:val="21"/>
                <w:szCs w:val="21"/>
              </w:rPr>
              <w:t>现场实测</w:t>
            </w:r>
            <w:r>
              <w:rPr>
                <w:rFonts w:hint="eastAsia" w:ascii="宋体" w:hAnsi="宋体" w:cs="Times New Roman"/>
                <w:sz w:val="21"/>
                <w:szCs w:val="21"/>
              </w:rPr>
              <w:t xml:space="preserve">□        </w:t>
            </w:r>
            <w:r>
              <w:rPr>
                <w:rFonts w:cs="Times New Roman"/>
                <w:sz w:val="21"/>
                <w:szCs w:val="21"/>
              </w:rPr>
              <w:t>已有资料</w:t>
            </w:r>
            <w:r>
              <w:rPr>
                <w:rFonts w:hint="eastAsia" w:ascii="宋体" w:hAnsi="宋体" w:cs="Times New Roman"/>
                <w:sz w:val="21"/>
                <w:szCs w:val="21"/>
              </w:rPr>
              <w:sym w:font="Wingdings 2" w:char="F052"/>
            </w:r>
            <w:r>
              <w:rPr>
                <w:rFonts w:hint="eastAsia" w:ascii="宋体" w:hAnsi="宋体" w:cs="Times New Roman"/>
                <w:sz w:val="21"/>
                <w:szCs w:val="21"/>
              </w:rPr>
              <w:t xml:space="preserve">        </w:t>
            </w:r>
            <w:r>
              <w:rPr>
                <w:rFonts w:cs="Times New Roman"/>
                <w:sz w:val="21"/>
                <w:szCs w:val="21"/>
              </w:rPr>
              <w:t>研究成果</w:t>
            </w:r>
            <w:r>
              <w:rPr>
                <w:rFonts w:hint="eastAsia" w:ascii="宋体" w:hAnsi="宋体" w:cs="Times New Roman"/>
                <w:sz w:val="21"/>
                <w:szCs w:val="21"/>
              </w:rPr>
              <w:t>□</w:t>
            </w:r>
          </w:p>
        </w:tc>
      </w:tr>
      <w:tr w14:paraId="0D1C4981">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restart"/>
            <w:vAlign w:val="center"/>
          </w:tcPr>
          <w:p w14:paraId="36F3E513">
            <w:pPr>
              <w:spacing w:line="240" w:lineRule="auto"/>
              <w:ind w:firstLine="0" w:firstLineChars="0"/>
              <w:jc w:val="center"/>
              <w:rPr>
                <w:rFonts w:cs="Times New Roman"/>
                <w:sz w:val="21"/>
                <w:szCs w:val="21"/>
              </w:rPr>
            </w:pPr>
            <w:r>
              <w:rPr>
                <w:rFonts w:cs="Times New Roman"/>
                <w:sz w:val="21"/>
                <w:szCs w:val="21"/>
              </w:rPr>
              <w:t>声环境影响预测与评价</w:t>
            </w:r>
          </w:p>
        </w:tc>
        <w:tc>
          <w:tcPr>
            <w:tcW w:w="892" w:type="pct"/>
            <w:vAlign w:val="center"/>
          </w:tcPr>
          <w:p w14:paraId="45A7D5BB">
            <w:pPr>
              <w:spacing w:line="240" w:lineRule="auto"/>
              <w:ind w:firstLine="0" w:firstLineChars="0"/>
              <w:jc w:val="center"/>
              <w:rPr>
                <w:rFonts w:cs="Times New Roman"/>
                <w:sz w:val="21"/>
                <w:szCs w:val="21"/>
              </w:rPr>
            </w:pPr>
            <w:r>
              <w:rPr>
                <w:rFonts w:cs="Times New Roman"/>
                <w:sz w:val="21"/>
                <w:szCs w:val="21"/>
              </w:rPr>
              <w:t>预测模型</w:t>
            </w:r>
          </w:p>
        </w:tc>
        <w:tc>
          <w:tcPr>
            <w:tcW w:w="3546" w:type="pct"/>
            <w:gridSpan w:val="10"/>
            <w:vAlign w:val="center"/>
          </w:tcPr>
          <w:p w14:paraId="52BF39E1">
            <w:pPr>
              <w:spacing w:line="240" w:lineRule="auto"/>
              <w:ind w:firstLine="0" w:firstLineChars="0"/>
              <w:jc w:val="center"/>
              <w:rPr>
                <w:rFonts w:cs="Times New Roman"/>
                <w:sz w:val="21"/>
                <w:szCs w:val="21"/>
              </w:rPr>
            </w:pPr>
            <w:r>
              <w:rPr>
                <w:rFonts w:cs="Times New Roman"/>
                <w:sz w:val="21"/>
                <w:szCs w:val="21"/>
              </w:rPr>
              <w:t>导则推荐模型</w:t>
            </w:r>
            <w:r>
              <w:rPr>
                <w:rFonts w:hint="eastAsia" w:ascii="宋体" w:hAnsi="宋体" w:cs="Times New Roman"/>
                <w:sz w:val="21"/>
                <w:szCs w:val="21"/>
              </w:rPr>
              <w:sym w:font="Wingdings 2" w:char="F052"/>
            </w:r>
            <w:r>
              <w:rPr>
                <w:rFonts w:hint="eastAsia" w:ascii="宋体" w:hAnsi="宋体" w:cs="Times New Roman"/>
                <w:sz w:val="21"/>
                <w:szCs w:val="21"/>
              </w:rPr>
              <w:t xml:space="preserve">              </w:t>
            </w:r>
            <w:r>
              <w:rPr>
                <w:rFonts w:cs="Times New Roman"/>
                <w:sz w:val="21"/>
                <w:szCs w:val="21"/>
              </w:rPr>
              <w:t>其他</w:t>
            </w:r>
            <w:r>
              <w:rPr>
                <w:rFonts w:hint="eastAsia" w:ascii="宋体" w:hAnsi="宋体" w:cs="Times New Roman"/>
                <w:sz w:val="21"/>
                <w:szCs w:val="21"/>
              </w:rPr>
              <w:t>□</w:t>
            </w:r>
          </w:p>
        </w:tc>
      </w:tr>
      <w:tr w14:paraId="33D048EB">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continue"/>
            <w:vAlign w:val="center"/>
          </w:tcPr>
          <w:p w14:paraId="113C8866">
            <w:pPr>
              <w:spacing w:line="240" w:lineRule="auto"/>
              <w:ind w:firstLine="0" w:firstLineChars="0"/>
              <w:jc w:val="center"/>
              <w:rPr>
                <w:rFonts w:cs="Times New Roman"/>
                <w:sz w:val="21"/>
                <w:szCs w:val="21"/>
              </w:rPr>
            </w:pPr>
          </w:p>
        </w:tc>
        <w:tc>
          <w:tcPr>
            <w:tcW w:w="892" w:type="pct"/>
            <w:vAlign w:val="center"/>
          </w:tcPr>
          <w:p w14:paraId="5A495CD0">
            <w:pPr>
              <w:spacing w:line="240" w:lineRule="auto"/>
              <w:ind w:firstLine="0" w:firstLineChars="0"/>
              <w:jc w:val="center"/>
              <w:rPr>
                <w:rFonts w:cs="Times New Roman"/>
                <w:sz w:val="21"/>
                <w:szCs w:val="21"/>
              </w:rPr>
            </w:pPr>
            <w:r>
              <w:rPr>
                <w:rFonts w:cs="Times New Roman"/>
                <w:sz w:val="21"/>
                <w:szCs w:val="21"/>
              </w:rPr>
              <w:t>预测范围</w:t>
            </w:r>
          </w:p>
        </w:tc>
        <w:tc>
          <w:tcPr>
            <w:tcW w:w="3546" w:type="pct"/>
            <w:gridSpan w:val="10"/>
            <w:vAlign w:val="center"/>
          </w:tcPr>
          <w:p w14:paraId="4B7A7466">
            <w:pPr>
              <w:spacing w:line="240" w:lineRule="auto"/>
              <w:ind w:firstLine="0" w:firstLineChars="0"/>
              <w:jc w:val="center"/>
              <w:rPr>
                <w:rFonts w:cs="Times New Roman"/>
                <w:sz w:val="21"/>
                <w:szCs w:val="21"/>
              </w:rPr>
            </w:pPr>
            <w:r>
              <w:rPr>
                <w:rFonts w:cs="Times New Roman"/>
                <w:sz w:val="21"/>
                <w:szCs w:val="21"/>
              </w:rPr>
              <w:t>200m</w:t>
            </w:r>
            <w:r>
              <w:rPr>
                <w:rFonts w:hint="eastAsia" w:ascii="宋体" w:hAnsi="宋体" w:cs="Times New Roman"/>
                <w:sz w:val="21"/>
                <w:szCs w:val="21"/>
              </w:rPr>
              <w:t xml:space="preserve">□        </w:t>
            </w:r>
            <w:r>
              <w:rPr>
                <w:rFonts w:cs="Times New Roman"/>
                <w:sz w:val="21"/>
                <w:szCs w:val="21"/>
              </w:rPr>
              <w:t>大于200m</w:t>
            </w:r>
            <w:r>
              <w:rPr>
                <w:rFonts w:hint="eastAsia" w:ascii="宋体" w:hAnsi="宋体" w:cs="Times New Roman"/>
                <w:sz w:val="21"/>
                <w:szCs w:val="21"/>
              </w:rPr>
              <w:t xml:space="preserve">□        </w:t>
            </w:r>
            <w:r>
              <w:rPr>
                <w:rFonts w:cs="Times New Roman"/>
                <w:sz w:val="21"/>
                <w:szCs w:val="21"/>
              </w:rPr>
              <w:t>小于200m</w:t>
            </w:r>
            <w:r>
              <w:rPr>
                <w:rFonts w:hint="eastAsia" w:ascii="宋体" w:hAnsi="宋体" w:cs="Times New Roman"/>
                <w:sz w:val="21"/>
                <w:szCs w:val="21"/>
              </w:rPr>
              <w:sym w:font="Wingdings 2" w:char="F052"/>
            </w:r>
          </w:p>
        </w:tc>
      </w:tr>
      <w:tr w14:paraId="33FB099E">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continue"/>
            <w:vAlign w:val="center"/>
          </w:tcPr>
          <w:p w14:paraId="588A2D5F">
            <w:pPr>
              <w:spacing w:line="240" w:lineRule="auto"/>
              <w:ind w:firstLine="0" w:firstLineChars="0"/>
              <w:jc w:val="center"/>
              <w:rPr>
                <w:rFonts w:cs="Times New Roman"/>
                <w:sz w:val="21"/>
                <w:szCs w:val="21"/>
              </w:rPr>
            </w:pPr>
          </w:p>
        </w:tc>
        <w:tc>
          <w:tcPr>
            <w:tcW w:w="892" w:type="pct"/>
            <w:vAlign w:val="center"/>
          </w:tcPr>
          <w:p w14:paraId="47FB72B9">
            <w:pPr>
              <w:spacing w:line="240" w:lineRule="auto"/>
              <w:ind w:firstLine="0" w:firstLineChars="0"/>
              <w:jc w:val="center"/>
              <w:rPr>
                <w:rFonts w:cs="Times New Roman"/>
                <w:sz w:val="21"/>
                <w:szCs w:val="21"/>
              </w:rPr>
            </w:pPr>
            <w:r>
              <w:rPr>
                <w:rFonts w:cs="Times New Roman"/>
                <w:sz w:val="21"/>
                <w:szCs w:val="21"/>
              </w:rPr>
              <w:t>预测因子</w:t>
            </w:r>
          </w:p>
        </w:tc>
        <w:tc>
          <w:tcPr>
            <w:tcW w:w="3546" w:type="pct"/>
            <w:gridSpan w:val="10"/>
            <w:vAlign w:val="center"/>
          </w:tcPr>
          <w:p w14:paraId="146CFB8D">
            <w:pPr>
              <w:spacing w:line="240" w:lineRule="auto"/>
              <w:ind w:firstLine="0" w:firstLineChars="0"/>
              <w:jc w:val="center"/>
              <w:rPr>
                <w:rFonts w:cs="Times New Roman"/>
                <w:sz w:val="21"/>
                <w:szCs w:val="21"/>
              </w:rPr>
            </w:pPr>
            <w:r>
              <w:rPr>
                <w:rFonts w:cs="Times New Roman"/>
                <w:sz w:val="21"/>
                <w:szCs w:val="21"/>
              </w:rPr>
              <w:t>等效连续A声级</w:t>
            </w:r>
            <w:r>
              <w:rPr>
                <w:rFonts w:hint="eastAsia" w:ascii="宋体" w:hAnsi="宋体" w:cs="Times New Roman"/>
                <w:sz w:val="21"/>
                <w:szCs w:val="21"/>
              </w:rPr>
              <w:sym w:font="Wingdings 2" w:char="F052"/>
            </w:r>
            <w:r>
              <w:rPr>
                <w:rFonts w:hint="eastAsia" w:ascii="宋体" w:hAnsi="宋体" w:cs="Times New Roman"/>
                <w:sz w:val="21"/>
                <w:szCs w:val="21"/>
              </w:rPr>
              <w:t xml:space="preserve">    </w:t>
            </w:r>
            <w:r>
              <w:rPr>
                <w:rFonts w:cs="Times New Roman"/>
                <w:sz w:val="21"/>
                <w:szCs w:val="21"/>
              </w:rPr>
              <w:t>最大A声级</w:t>
            </w:r>
            <w:r>
              <w:rPr>
                <w:rFonts w:hint="eastAsia" w:ascii="宋体" w:hAnsi="宋体" w:cs="Times New Roman"/>
                <w:sz w:val="21"/>
                <w:szCs w:val="21"/>
              </w:rPr>
              <w:t xml:space="preserve">□    </w:t>
            </w:r>
            <w:r>
              <w:rPr>
                <w:rFonts w:cs="Times New Roman"/>
                <w:sz w:val="21"/>
                <w:szCs w:val="21"/>
              </w:rPr>
              <w:t>计权等效连续感觉噪声级</w:t>
            </w:r>
            <w:r>
              <w:rPr>
                <w:rFonts w:hint="eastAsia" w:ascii="宋体" w:hAnsi="宋体" w:cs="Times New Roman"/>
                <w:sz w:val="21"/>
                <w:szCs w:val="21"/>
              </w:rPr>
              <w:t>□</w:t>
            </w:r>
          </w:p>
        </w:tc>
      </w:tr>
      <w:tr w14:paraId="3241CEFD">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continue"/>
            <w:vAlign w:val="center"/>
          </w:tcPr>
          <w:p w14:paraId="40ACD17C">
            <w:pPr>
              <w:spacing w:line="240" w:lineRule="auto"/>
              <w:ind w:firstLine="0" w:firstLineChars="0"/>
              <w:jc w:val="center"/>
              <w:rPr>
                <w:rFonts w:cs="Times New Roman"/>
                <w:sz w:val="21"/>
                <w:szCs w:val="21"/>
              </w:rPr>
            </w:pPr>
          </w:p>
        </w:tc>
        <w:tc>
          <w:tcPr>
            <w:tcW w:w="892" w:type="pct"/>
            <w:vAlign w:val="center"/>
          </w:tcPr>
          <w:p w14:paraId="40ED48C8">
            <w:pPr>
              <w:spacing w:line="240" w:lineRule="auto"/>
              <w:ind w:firstLine="0" w:firstLineChars="0"/>
              <w:jc w:val="center"/>
              <w:rPr>
                <w:rFonts w:cs="Times New Roman"/>
                <w:sz w:val="21"/>
                <w:szCs w:val="21"/>
              </w:rPr>
            </w:pPr>
            <w:r>
              <w:rPr>
                <w:rFonts w:cs="Times New Roman"/>
                <w:sz w:val="21"/>
                <w:szCs w:val="21"/>
              </w:rPr>
              <w:t>厂界噪声贡献值</w:t>
            </w:r>
          </w:p>
        </w:tc>
        <w:tc>
          <w:tcPr>
            <w:tcW w:w="3546" w:type="pct"/>
            <w:gridSpan w:val="10"/>
            <w:vAlign w:val="center"/>
          </w:tcPr>
          <w:p w14:paraId="6A0DE61D">
            <w:pPr>
              <w:spacing w:line="240" w:lineRule="auto"/>
              <w:ind w:firstLine="0" w:firstLineChars="0"/>
              <w:jc w:val="center"/>
              <w:rPr>
                <w:rFonts w:cs="Times New Roman"/>
                <w:sz w:val="21"/>
                <w:szCs w:val="21"/>
              </w:rPr>
            </w:pPr>
            <w:r>
              <w:rPr>
                <w:rFonts w:cs="Times New Roman"/>
                <w:sz w:val="21"/>
                <w:szCs w:val="21"/>
              </w:rPr>
              <w:t>达标</w:t>
            </w:r>
            <w:r>
              <w:rPr>
                <w:rFonts w:hint="eastAsia" w:ascii="宋体" w:hAnsi="宋体" w:cs="Times New Roman"/>
                <w:sz w:val="21"/>
                <w:szCs w:val="21"/>
              </w:rPr>
              <w:sym w:font="Wingdings 2" w:char="F052"/>
            </w:r>
            <w:r>
              <w:rPr>
                <w:rFonts w:hint="eastAsia" w:ascii="宋体" w:hAnsi="宋体" w:cs="Times New Roman"/>
                <w:sz w:val="21"/>
                <w:szCs w:val="21"/>
              </w:rPr>
              <w:t xml:space="preserve">    </w:t>
            </w:r>
            <w:r>
              <w:rPr>
                <w:rFonts w:cs="Times New Roman"/>
                <w:sz w:val="21"/>
                <w:szCs w:val="21"/>
              </w:rPr>
              <w:t>不达标</w:t>
            </w:r>
            <w:r>
              <w:rPr>
                <w:rFonts w:hint="eastAsia" w:ascii="宋体" w:hAnsi="宋体" w:cs="Times New Roman"/>
                <w:sz w:val="21"/>
                <w:szCs w:val="21"/>
              </w:rPr>
              <w:t>□</w:t>
            </w:r>
          </w:p>
        </w:tc>
      </w:tr>
      <w:tr w14:paraId="64ED0A06">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continue"/>
            <w:vAlign w:val="center"/>
          </w:tcPr>
          <w:p w14:paraId="21AE7B55">
            <w:pPr>
              <w:spacing w:line="240" w:lineRule="auto"/>
              <w:ind w:firstLine="0" w:firstLineChars="0"/>
              <w:jc w:val="center"/>
              <w:rPr>
                <w:rFonts w:cs="Times New Roman"/>
                <w:sz w:val="21"/>
                <w:szCs w:val="21"/>
              </w:rPr>
            </w:pPr>
          </w:p>
        </w:tc>
        <w:tc>
          <w:tcPr>
            <w:tcW w:w="892" w:type="pct"/>
            <w:vAlign w:val="center"/>
          </w:tcPr>
          <w:p w14:paraId="3DBE20EE">
            <w:pPr>
              <w:spacing w:line="240" w:lineRule="auto"/>
              <w:ind w:firstLine="0" w:firstLineChars="0"/>
              <w:jc w:val="center"/>
              <w:rPr>
                <w:rFonts w:cs="Times New Roman"/>
                <w:sz w:val="21"/>
                <w:szCs w:val="21"/>
              </w:rPr>
            </w:pPr>
            <w:r>
              <w:rPr>
                <w:rFonts w:cs="Times New Roman"/>
                <w:sz w:val="21"/>
                <w:szCs w:val="21"/>
              </w:rPr>
              <w:t>声环境保护目标处噪声值</w:t>
            </w:r>
          </w:p>
        </w:tc>
        <w:tc>
          <w:tcPr>
            <w:tcW w:w="3546" w:type="pct"/>
            <w:gridSpan w:val="10"/>
            <w:vAlign w:val="center"/>
          </w:tcPr>
          <w:p w14:paraId="42021504">
            <w:pPr>
              <w:spacing w:line="240" w:lineRule="auto"/>
              <w:ind w:firstLine="0" w:firstLineChars="0"/>
              <w:jc w:val="center"/>
              <w:rPr>
                <w:rFonts w:cs="Times New Roman"/>
                <w:sz w:val="21"/>
                <w:szCs w:val="21"/>
              </w:rPr>
            </w:pPr>
            <w:r>
              <w:rPr>
                <w:rFonts w:cs="Times New Roman"/>
                <w:sz w:val="21"/>
                <w:szCs w:val="21"/>
              </w:rPr>
              <w:t>达标</w:t>
            </w:r>
            <w:r>
              <w:rPr>
                <w:rFonts w:hint="eastAsia" w:ascii="宋体" w:hAnsi="宋体" w:cs="Times New Roman"/>
                <w:sz w:val="21"/>
                <w:szCs w:val="21"/>
              </w:rPr>
              <w:sym w:font="Wingdings 2" w:char="F052"/>
            </w:r>
            <w:r>
              <w:rPr>
                <w:rFonts w:hint="eastAsia" w:ascii="宋体" w:hAnsi="宋体" w:cs="Times New Roman"/>
                <w:sz w:val="21"/>
                <w:szCs w:val="21"/>
              </w:rPr>
              <w:t xml:space="preserve">    </w:t>
            </w:r>
            <w:r>
              <w:rPr>
                <w:rFonts w:cs="Times New Roman"/>
                <w:sz w:val="21"/>
                <w:szCs w:val="21"/>
              </w:rPr>
              <w:t>不达标</w:t>
            </w:r>
            <w:r>
              <w:rPr>
                <w:rFonts w:hint="eastAsia" w:ascii="宋体" w:hAnsi="宋体" w:cs="Times New Roman"/>
                <w:sz w:val="21"/>
                <w:szCs w:val="21"/>
              </w:rPr>
              <w:t>□</w:t>
            </w:r>
          </w:p>
        </w:tc>
      </w:tr>
      <w:tr w14:paraId="13D8CB61">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restart"/>
            <w:vAlign w:val="center"/>
          </w:tcPr>
          <w:p w14:paraId="74A684A2">
            <w:pPr>
              <w:spacing w:line="240" w:lineRule="auto"/>
              <w:ind w:firstLine="0" w:firstLineChars="0"/>
              <w:jc w:val="center"/>
              <w:rPr>
                <w:rFonts w:cs="Times New Roman"/>
                <w:sz w:val="21"/>
                <w:szCs w:val="21"/>
              </w:rPr>
            </w:pPr>
            <w:r>
              <w:rPr>
                <w:rFonts w:cs="Times New Roman"/>
                <w:sz w:val="21"/>
                <w:szCs w:val="21"/>
              </w:rPr>
              <w:t>环境监测计划</w:t>
            </w:r>
          </w:p>
        </w:tc>
        <w:tc>
          <w:tcPr>
            <w:tcW w:w="892" w:type="pct"/>
            <w:vAlign w:val="center"/>
          </w:tcPr>
          <w:p w14:paraId="333B2FBE">
            <w:pPr>
              <w:spacing w:line="240" w:lineRule="auto"/>
              <w:ind w:firstLine="0" w:firstLineChars="0"/>
              <w:jc w:val="center"/>
              <w:rPr>
                <w:rFonts w:cs="Times New Roman"/>
                <w:sz w:val="21"/>
                <w:szCs w:val="21"/>
              </w:rPr>
            </w:pPr>
            <w:r>
              <w:rPr>
                <w:rFonts w:cs="Times New Roman"/>
                <w:sz w:val="21"/>
                <w:szCs w:val="21"/>
              </w:rPr>
              <w:t>排放监测</w:t>
            </w:r>
          </w:p>
        </w:tc>
        <w:tc>
          <w:tcPr>
            <w:tcW w:w="3546" w:type="pct"/>
            <w:gridSpan w:val="10"/>
            <w:vAlign w:val="center"/>
          </w:tcPr>
          <w:p w14:paraId="00A34D4A">
            <w:pPr>
              <w:spacing w:line="240" w:lineRule="auto"/>
              <w:ind w:firstLine="0" w:firstLineChars="0"/>
              <w:jc w:val="center"/>
              <w:rPr>
                <w:rFonts w:cs="Times New Roman"/>
                <w:sz w:val="21"/>
                <w:szCs w:val="21"/>
              </w:rPr>
            </w:pPr>
            <w:r>
              <w:rPr>
                <w:rFonts w:cs="Times New Roman"/>
                <w:sz w:val="21"/>
                <w:szCs w:val="21"/>
              </w:rPr>
              <w:t>厂界监测</w:t>
            </w:r>
            <w:r>
              <w:rPr>
                <w:rFonts w:hint="eastAsia" w:ascii="宋体" w:hAnsi="宋体" w:cs="Times New Roman"/>
                <w:sz w:val="21"/>
                <w:szCs w:val="21"/>
              </w:rPr>
              <w:t>□</w:t>
            </w:r>
            <w:r>
              <w:rPr>
                <w:rFonts w:hint="eastAsia" w:cs="Times New Roman"/>
                <w:sz w:val="21"/>
                <w:szCs w:val="21"/>
              </w:rPr>
              <w:t xml:space="preserve">  </w:t>
            </w:r>
            <w:r>
              <w:rPr>
                <w:rFonts w:cs="Times New Roman"/>
                <w:sz w:val="21"/>
                <w:szCs w:val="21"/>
              </w:rPr>
              <w:t>固定位置监测</w:t>
            </w:r>
            <w:r>
              <w:rPr>
                <w:rFonts w:hint="eastAsia" w:ascii="宋体" w:hAnsi="宋体" w:cs="Times New Roman"/>
                <w:sz w:val="21"/>
                <w:szCs w:val="21"/>
              </w:rPr>
              <w:t>□</w:t>
            </w:r>
            <w:r>
              <w:rPr>
                <w:rFonts w:hint="eastAsia" w:cs="Times New Roman"/>
                <w:sz w:val="21"/>
                <w:szCs w:val="21"/>
              </w:rPr>
              <w:t xml:space="preserve">  </w:t>
            </w:r>
            <w:r>
              <w:rPr>
                <w:rFonts w:cs="Times New Roman"/>
                <w:sz w:val="21"/>
                <w:szCs w:val="21"/>
              </w:rPr>
              <w:t>自动监测</w:t>
            </w:r>
            <w:r>
              <w:rPr>
                <w:rFonts w:hint="eastAsia" w:ascii="宋体" w:hAnsi="宋体" w:cs="Times New Roman"/>
                <w:sz w:val="21"/>
                <w:szCs w:val="21"/>
              </w:rPr>
              <w:t>□</w:t>
            </w:r>
            <w:r>
              <w:rPr>
                <w:rFonts w:hint="eastAsia" w:cs="Times New Roman"/>
                <w:sz w:val="21"/>
                <w:szCs w:val="21"/>
              </w:rPr>
              <w:t xml:space="preserve">  </w:t>
            </w:r>
            <w:r>
              <w:rPr>
                <w:rFonts w:cs="Times New Roman"/>
                <w:sz w:val="21"/>
                <w:szCs w:val="21"/>
              </w:rPr>
              <w:t>手动监测</w:t>
            </w:r>
            <w:r>
              <w:rPr>
                <w:rFonts w:hint="eastAsia" w:ascii="宋体" w:hAnsi="宋体" w:cs="Times New Roman"/>
                <w:sz w:val="21"/>
                <w:szCs w:val="21"/>
              </w:rPr>
              <w:sym w:font="Wingdings 2" w:char="F052"/>
            </w:r>
            <w:r>
              <w:rPr>
                <w:rFonts w:hint="eastAsia" w:cs="Times New Roman"/>
                <w:sz w:val="21"/>
                <w:szCs w:val="21"/>
              </w:rPr>
              <w:t xml:space="preserve">  </w:t>
            </w:r>
            <w:r>
              <w:rPr>
                <w:rFonts w:cs="Times New Roman"/>
                <w:sz w:val="21"/>
                <w:szCs w:val="21"/>
              </w:rPr>
              <w:t>无监测</w:t>
            </w:r>
            <w:r>
              <w:rPr>
                <w:rFonts w:hint="eastAsia" w:ascii="宋体" w:hAnsi="宋体" w:cs="Times New Roman"/>
                <w:sz w:val="21"/>
                <w:szCs w:val="21"/>
              </w:rPr>
              <w:t>□</w:t>
            </w:r>
          </w:p>
        </w:tc>
      </w:tr>
      <w:tr w14:paraId="36487800">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Merge w:val="continue"/>
            <w:vAlign w:val="center"/>
          </w:tcPr>
          <w:p w14:paraId="7EFF0441">
            <w:pPr>
              <w:spacing w:line="240" w:lineRule="auto"/>
              <w:ind w:firstLine="0" w:firstLineChars="0"/>
              <w:jc w:val="center"/>
              <w:rPr>
                <w:rFonts w:cs="Times New Roman"/>
                <w:sz w:val="21"/>
                <w:szCs w:val="21"/>
              </w:rPr>
            </w:pPr>
          </w:p>
        </w:tc>
        <w:tc>
          <w:tcPr>
            <w:tcW w:w="892" w:type="pct"/>
            <w:vAlign w:val="center"/>
          </w:tcPr>
          <w:p w14:paraId="185329EA">
            <w:pPr>
              <w:spacing w:line="240" w:lineRule="auto"/>
              <w:ind w:firstLine="0" w:firstLineChars="0"/>
              <w:jc w:val="center"/>
              <w:rPr>
                <w:rFonts w:cs="Times New Roman"/>
                <w:sz w:val="21"/>
                <w:szCs w:val="21"/>
              </w:rPr>
            </w:pPr>
            <w:r>
              <w:rPr>
                <w:rFonts w:cs="Times New Roman"/>
                <w:sz w:val="21"/>
                <w:szCs w:val="21"/>
              </w:rPr>
              <w:t>声环境保护目标处噪声监测</w:t>
            </w:r>
          </w:p>
        </w:tc>
        <w:tc>
          <w:tcPr>
            <w:tcW w:w="1690" w:type="pct"/>
            <w:gridSpan w:val="5"/>
            <w:vAlign w:val="center"/>
          </w:tcPr>
          <w:p w14:paraId="497BAE47">
            <w:pPr>
              <w:spacing w:line="240" w:lineRule="auto"/>
              <w:ind w:firstLine="0" w:firstLineChars="0"/>
              <w:jc w:val="center"/>
              <w:rPr>
                <w:rFonts w:cs="Times New Roman"/>
                <w:sz w:val="21"/>
                <w:szCs w:val="21"/>
              </w:rPr>
            </w:pPr>
            <w:r>
              <w:rPr>
                <w:rFonts w:cs="Times New Roman"/>
                <w:sz w:val="21"/>
                <w:szCs w:val="21"/>
              </w:rPr>
              <w:t>监测因子：（等效连续A声级）</w:t>
            </w:r>
          </w:p>
        </w:tc>
        <w:tc>
          <w:tcPr>
            <w:tcW w:w="1205" w:type="pct"/>
            <w:gridSpan w:val="3"/>
            <w:vAlign w:val="center"/>
          </w:tcPr>
          <w:p w14:paraId="28D9C372">
            <w:pPr>
              <w:spacing w:line="240" w:lineRule="auto"/>
              <w:ind w:firstLine="0" w:firstLineChars="0"/>
              <w:jc w:val="center"/>
              <w:rPr>
                <w:rFonts w:cs="Times New Roman"/>
                <w:sz w:val="21"/>
                <w:szCs w:val="21"/>
              </w:rPr>
            </w:pPr>
            <w:r>
              <w:rPr>
                <w:rFonts w:cs="Times New Roman"/>
                <w:sz w:val="21"/>
                <w:szCs w:val="21"/>
              </w:rPr>
              <w:t>监测点位数（</w:t>
            </w:r>
            <w:r>
              <w:rPr>
                <w:rFonts w:hint="eastAsia" w:cs="Times New Roman"/>
                <w:sz w:val="21"/>
                <w:szCs w:val="21"/>
              </w:rPr>
              <w:t>4</w:t>
            </w:r>
            <w:r>
              <w:rPr>
                <w:rFonts w:cs="Times New Roman"/>
                <w:sz w:val="21"/>
                <w:szCs w:val="21"/>
              </w:rPr>
              <w:t>）</w:t>
            </w:r>
          </w:p>
        </w:tc>
        <w:tc>
          <w:tcPr>
            <w:tcW w:w="651" w:type="pct"/>
            <w:gridSpan w:val="2"/>
            <w:vAlign w:val="center"/>
          </w:tcPr>
          <w:p w14:paraId="452BA43C">
            <w:pPr>
              <w:spacing w:line="240" w:lineRule="auto"/>
              <w:ind w:firstLine="0" w:firstLineChars="0"/>
              <w:jc w:val="center"/>
              <w:rPr>
                <w:rFonts w:cs="Times New Roman"/>
                <w:sz w:val="21"/>
                <w:szCs w:val="21"/>
              </w:rPr>
            </w:pPr>
            <w:r>
              <w:rPr>
                <w:rFonts w:cs="Times New Roman"/>
                <w:sz w:val="21"/>
                <w:szCs w:val="21"/>
              </w:rPr>
              <w:t>无监测</w:t>
            </w:r>
            <w:r>
              <w:rPr>
                <w:rFonts w:hint="eastAsia" w:ascii="宋体" w:hAnsi="宋体" w:cs="Times New Roman"/>
                <w:sz w:val="21"/>
                <w:szCs w:val="21"/>
              </w:rPr>
              <w:t>□</w:t>
            </w:r>
          </w:p>
        </w:tc>
      </w:tr>
      <w:tr w14:paraId="684D93BB">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62" w:type="pct"/>
            <w:vAlign w:val="center"/>
          </w:tcPr>
          <w:p w14:paraId="1530688D">
            <w:pPr>
              <w:spacing w:line="240" w:lineRule="auto"/>
              <w:ind w:firstLine="0" w:firstLineChars="0"/>
              <w:jc w:val="center"/>
              <w:rPr>
                <w:rFonts w:cs="Times New Roman"/>
                <w:sz w:val="21"/>
                <w:szCs w:val="21"/>
              </w:rPr>
            </w:pPr>
            <w:r>
              <w:rPr>
                <w:rFonts w:cs="Times New Roman"/>
                <w:sz w:val="21"/>
                <w:szCs w:val="21"/>
              </w:rPr>
              <w:t>评价结论</w:t>
            </w:r>
          </w:p>
        </w:tc>
        <w:tc>
          <w:tcPr>
            <w:tcW w:w="892" w:type="pct"/>
            <w:vAlign w:val="center"/>
          </w:tcPr>
          <w:p w14:paraId="7D27A6CF">
            <w:pPr>
              <w:spacing w:line="240" w:lineRule="auto"/>
              <w:ind w:firstLine="0" w:firstLineChars="0"/>
              <w:jc w:val="center"/>
              <w:rPr>
                <w:rFonts w:cs="Times New Roman"/>
                <w:sz w:val="21"/>
                <w:szCs w:val="21"/>
              </w:rPr>
            </w:pPr>
            <w:r>
              <w:rPr>
                <w:rFonts w:cs="Times New Roman"/>
                <w:sz w:val="21"/>
                <w:szCs w:val="21"/>
              </w:rPr>
              <w:t>环境影响</w:t>
            </w:r>
          </w:p>
        </w:tc>
        <w:tc>
          <w:tcPr>
            <w:tcW w:w="3546" w:type="pct"/>
            <w:gridSpan w:val="10"/>
            <w:vAlign w:val="center"/>
          </w:tcPr>
          <w:p w14:paraId="75375F3D">
            <w:pPr>
              <w:spacing w:line="240" w:lineRule="auto"/>
              <w:ind w:firstLine="0" w:firstLineChars="0"/>
              <w:jc w:val="center"/>
              <w:rPr>
                <w:rFonts w:cs="Times New Roman"/>
                <w:sz w:val="21"/>
                <w:szCs w:val="21"/>
              </w:rPr>
            </w:pPr>
            <w:r>
              <w:rPr>
                <w:rFonts w:cs="Times New Roman"/>
                <w:sz w:val="21"/>
                <w:szCs w:val="21"/>
              </w:rPr>
              <w:t>可行</w:t>
            </w:r>
            <w:r>
              <w:rPr>
                <w:rFonts w:hint="eastAsia" w:ascii="宋体" w:hAnsi="宋体" w:cs="Times New Roman"/>
                <w:sz w:val="21"/>
                <w:szCs w:val="21"/>
              </w:rPr>
              <w:sym w:font="Wingdings 2" w:char="F052"/>
            </w:r>
            <w:r>
              <w:rPr>
                <w:rFonts w:hint="eastAsia" w:cs="Times New Roman"/>
                <w:sz w:val="21"/>
                <w:szCs w:val="21"/>
              </w:rPr>
              <w:t xml:space="preserve">   </w:t>
            </w:r>
            <w:r>
              <w:rPr>
                <w:rFonts w:cs="Times New Roman"/>
                <w:sz w:val="21"/>
                <w:szCs w:val="21"/>
              </w:rPr>
              <w:t>不可行</w:t>
            </w:r>
            <w:r>
              <w:rPr>
                <w:rFonts w:hint="eastAsia" w:ascii="宋体" w:hAnsi="宋体" w:cs="Times New Roman"/>
                <w:sz w:val="21"/>
                <w:szCs w:val="21"/>
              </w:rPr>
              <w:t>□</w:t>
            </w:r>
          </w:p>
        </w:tc>
      </w:tr>
      <w:tr w14:paraId="62B21E69">
        <w:tblPrEx>
          <w:tblBorders>
            <w:top w:val="single" w:color="000000" w:sz="12" w:space="0"/>
            <w:left w:val="none" w:color="auto" w:sz="0" w:space="0"/>
            <w:bottom w:val="single" w:color="000000" w:sz="12" w:space="0"/>
            <w:right w:val="none" w:color="auto" w:sz="0" w:space="0"/>
            <w:insideH w:val="single" w:color="000000" w:sz="4" w:space="0"/>
            <w:insideV w:val="single" w:color="000000" w:sz="2" w:space="0"/>
          </w:tblBorders>
          <w:tblCellMar>
            <w:top w:w="57" w:type="dxa"/>
            <w:left w:w="108" w:type="dxa"/>
            <w:bottom w:w="57" w:type="dxa"/>
            <w:right w:w="108" w:type="dxa"/>
          </w:tblCellMar>
        </w:tblPrEx>
        <w:trPr>
          <w:jc w:val="center"/>
        </w:trPr>
        <w:tc>
          <w:tcPr>
            <w:tcW w:w="5000" w:type="pct"/>
            <w:gridSpan w:val="12"/>
            <w:vAlign w:val="center"/>
          </w:tcPr>
          <w:p w14:paraId="03294E6B">
            <w:pPr>
              <w:spacing w:line="240" w:lineRule="auto"/>
              <w:ind w:firstLine="0" w:firstLineChars="0"/>
              <w:jc w:val="left"/>
              <w:rPr>
                <w:rFonts w:cs="Times New Roman"/>
                <w:sz w:val="21"/>
                <w:szCs w:val="21"/>
              </w:rPr>
            </w:pPr>
            <w:r>
              <w:rPr>
                <w:rFonts w:cs="Times New Roman"/>
                <w:sz w:val="21"/>
                <w:szCs w:val="21"/>
              </w:rPr>
              <w:t>注：“</w:t>
            </w:r>
            <w:r>
              <w:rPr>
                <w:rFonts w:hint="eastAsia" w:ascii="宋体" w:hAnsi="宋体" w:cs="Times New Roman"/>
                <w:sz w:val="21"/>
                <w:szCs w:val="21"/>
              </w:rPr>
              <w:t>□</w:t>
            </w:r>
            <w:r>
              <w:rPr>
                <w:rFonts w:cs="Times New Roman"/>
                <w:sz w:val="21"/>
                <w:szCs w:val="21"/>
              </w:rPr>
              <w:t>”为勾选项，可√；“（）”为内容填写项。</w:t>
            </w:r>
          </w:p>
        </w:tc>
      </w:tr>
    </w:tbl>
    <w:p w14:paraId="66457D2F">
      <w:pPr>
        <w:widowControl/>
        <w:ind w:firstLine="0" w:firstLineChars="0"/>
        <w:outlineLvl w:val="2"/>
        <w:rPr>
          <w:rFonts w:cs="Times New Roman"/>
          <w:b/>
          <w:bCs/>
          <w:sz w:val="28"/>
          <w:szCs w:val="32"/>
          <w:lang w:bidi="ar"/>
        </w:rPr>
      </w:pPr>
      <w:r>
        <w:rPr>
          <w:rFonts w:cs="Times New Roman"/>
          <w:b/>
          <w:bCs/>
          <w:sz w:val="28"/>
          <w:szCs w:val="32"/>
          <w:lang w:bidi="ar"/>
        </w:rPr>
        <w:t>6.2.4 固体废物环境影响评价</w:t>
      </w:r>
    </w:p>
    <w:p w14:paraId="12E05928">
      <w:pPr>
        <w:ind w:firstLine="0" w:firstLineChars="0"/>
        <w:outlineLvl w:val="3"/>
        <w:rPr>
          <w:rFonts w:cs="Times New Roman"/>
          <w:b/>
          <w:szCs w:val="24"/>
        </w:rPr>
      </w:pPr>
      <w:r>
        <w:rPr>
          <w:rFonts w:cs="Times New Roman"/>
          <w:b/>
          <w:szCs w:val="24"/>
        </w:rPr>
        <w:t>6.2.4.1 固体废物产生情况及其分类</w:t>
      </w:r>
    </w:p>
    <w:p w14:paraId="14FDDF98">
      <w:pPr>
        <w:ind w:firstLine="480"/>
        <w:rPr>
          <w:rFonts w:cs="Times New Roman"/>
        </w:rPr>
      </w:pPr>
      <w:r>
        <w:rPr>
          <w:rFonts w:hint="eastAsia" w:cs="Times New Roman"/>
        </w:rPr>
        <w:t>本项目建成后固体废物中一般工业固废废料S1-S3外售，危险废物</w:t>
      </w:r>
      <w:r>
        <w:rPr>
          <w:rFonts w:cs="Times New Roman"/>
        </w:rPr>
        <w:t>BDO精馏废液S4</w:t>
      </w:r>
      <w:r>
        <w:rPr>
          <w:rFonts w:hint="eastAsia" w:cs="Times New Roman"/>
        </w:rPr>
        <w:t>、废催化剂包装桶S6、废润滑油S7、废包装袋S8委托有资质单位处置。废碱液包装桶S5由厂家回收。本项目不新增劳动定员，生活垃圾产生量不变，仍由环卫部门集中清运。</w:t>
      </w:r>
    </w:p>
    <w:p w14:paraId="124F8734">
      <w:pPr>
        <w:ind w:firstLine="0" w:firstLineChars="0"/>
        <w:outlineLvl w:val="3"/>
        <w:rPr>
          <w:rFonts w:cs="Times New Roman"/>
          <w:b/>
          <w:szCs w:val="24"/>
        </w:rPr>
      </w:pPr>
      <w:r>
        <w:rPr>
          <w:rFonts w:cs="Times New Roman"/>
          <w:b/>
          <w:szCs w:val="24"/>
        </w:rPr>
        <w:t>6.2.4.2 固废处置情况及环境影响分析</w:t>
      </w:r>
    </w:p>
    <w:p w14:paraId="10028F97">
      <w:pPr>
        <w:ind w:firstLine="480"/>
        <w:rPr>
          <w:rFonts w:cs="Times New Roman"/>
        </w:rPr>
      </w:pPr>
      <w:r>
        <w:rPr>
          <w:rFonts w:cs="Times New Roman"/>
          <w:bCs/>
        </w:rPr>
        <w:t>按照《固体废物申报登记指南》和《国家危险废物名录》，</w:t>
      </w:r>
      <w:r>
        <w:rPr>
          <w:rFonts w:hint="eastAsia" w:cs="Times New Roman"/>
        </w:rPr>
        <w:t>本</w:t>
      </w:r>
      <w:r>
        <w:rPr>
          <w:rFonts w:cs="Times New Roman"/>
        </w:rPr>
        <w:t>项目产生的</w:t>
      </w:r>
      <w:r>
        <w:rPr>
          <w:rFonts w:cs="Times New Roman"/>
          <w:bCs/>
        </w:rPr>
        <w:t>固体废物全部实现综合利用或无害化处置，对外环境影响较小。</w:t>
      </w:r>
    </w:p>
    <w:p w14:paraId="4D4B4216">
      <w:pPr>
        <w:ind w:firstLine="0" w:firstLineChars="0"/>
        <w:outlineLvl w:val="3"/>
        <w:rPr>
          <w:rFonts w:cs="Times New Roman"/>
          <w:b/>
          <w:szCs w:val="24"/>
        </w:rPr>
      </w:pPr>
      <w:r>
        <w:rPr>
          <w:rFonts w:cs="Times New Roman"/>
          <w:b/>
          <w:szCs w:val="24"/>
        </w:rPr>
        <w:t>6.2.4.3 危险废物厂内贮存环境影响分析</w:t>
      </w:r>
    </w:p>
    <w:p w14:paraId="5B33229A">
      <w:pPr>
        <w:ind w:firstLine="480"/>
        <w:rPr>
          <w:rFonts w:cs="Times New Roman"/>
          <w:szCs w:val="24"/>
        </w:rPr>
      </w:pPr>
      <w:bookmarkStart w:id="107" w:name="_Hlk92197419"/>
      <w:r>
        <w:rPr>
          <w:rFonts w:hint="eastAsia" w:cs="Times New Roman"/>
        </w:rPr>
        <w:t>本</w:t>
      </w:r>
      <w:r>
        <w:rPr>
          <w:rFonts w:cs="Times New Roman"/>
        </w:rPr>
        <w:t>项目</w:t>
      </w:r>
      <w:r>
        <w:rPr>
          <w:rFonts w:hint="eastAsia" w:cs="Times New Roman"/>
          <w:kern w:val="0"/>
          <w:szCs w:val="24"/>
        </w:rPr>
        <w:t>依托仪化公司甲类960</w:t>
      </w:r>
      <w:r>
        <w:rPr>
          <w:rFonts w:cs="Times New Roman"/>
          <w:kern w:val="0"/>
          <w:szCs w:val="24"/>
        </w:rPr>
        <w:t xml:space="preserve"> m</w:t>
      </w:r>
      <w:r>
        <w:rPr>
          <w:rFonts w:hint="eastAsia" w:cs="Times New Roman"/>
          <w:kern w:val="0"/>
          <w:szCs w:val="24"/>
          <w:vertAlign w:val="superscript"/>
        </w:rPr>
        <w:t>2</w:t>
      </w:r>
      <w:r>
        <w:rPr>
          <w:rFonts w:hint="eastAsia" w:cs="Times New Roman"/>
          <w:kern w:val="0"/>
          <w:szCs w:val="24"/>
        </w:rPr>
        <w:t>+乙类360</w:t>
      </w:r>
      <w:r>
        <w:rPr>
          <w:rFonts w:cs="Times New Roman"/>
          <w:kern w:val="0"/>
          <w:szCs w:val="24"/>
        </w:rPr>
        <w:t xml:space="preserve"> m</w:t>
      </w:r>
      <w:r>
        <w:rPr>
          <w:rFonts w:hint="eastAsia" w:cs="Times New Roman"/>
          <w:kern w:val="0"/>
          <w:szCs w:val="24"/>
          <w:vertAlign w:val="superscript"/>
        </w:rPr>
        <w:t>2</w:t>
      </w:r>
      <w:r>
        <w:rPr>
          <w:rFonts w:hint="eastAsia" w:cs="Times New Roman"/>
          <w:kern w:val="0"/>
          <w:szCs w:val="24"/>
        </w:rPr>
        <w:t>危废库</w:t>
      </w:r>
      <w:r>
        <w:rPr>
          <w:rFonts w:cs="Times New Roman"/>
          <w:szCs w:val="24"/>
        </w:rPr>
        <w:t>。</w:t>
      </w:r>
    </w:p>
    <w:p w14:paraId="53C35B44">
      <w:pPr>
        <w:ind w:firstLine="480"/>
        <w:rPr>
          <w:rFonts w:cs="Times New Roman"/>
          <w:szCs w:val="24"/>
        </w:rPr>
      </w:pPr>
      <w:r>
        <w:rPr>
          <w:rFonts w:cs="Times New Roman"/>
          <w:szCs w:val="24"/>
        </w:rPr>
        <w:t>现有危废仓库建设符合《危险废物贮存污染控制标准》（GB18597）及其修改单要求。主要建设内容如下：</w:t>
      </w:r>
    </w:p>
    <w:p w14:paraId="08911A12">
      <w:pPr>
        <w:ind w:firstLine="480"/>
        <w:rPr>
          <w:rFonts w:cs="Times New Roman"/>
          <w:szCs w:val="24"/>
        </w:rPr>
      </w:pPr>
      <w:r>
        <w:rPr>
          <w:rFonts w:ascii="Cambria Math" w:hAnsi="Cambria Math" w:cs="Cambria Math"/>
          <w:szCs w:val="24"/>
        </w:rPr>
        <w:t>①</w:t>
      </w:r>
      <w:r>
        <w:rPr>
          <w:rFonts w:cs="Times New Roman"/>
          <w:szCs w:val="24"/>
        </w:rPr>
        <w:t>已按照《危险废物贮存污染控制标准》（GB18597-2001）及其修改单的相关要求设置，满足防风、防雨、防晒、防渗漏要求，满足危废库防腐防渗要求，能够满足本项目实施后危废的贮存要求；</w:t>
      </w:r>
    </w:p>
    <w:p w14:paraId="41A1DA43">
      <w:pPr>
        <w:ind w:firstLine="480"/>
        <w:rPr>
          <w:rFonts w:cs="Times New Roman"/>
          <w:szCs w:val="24"/>
        </w:rPr>
      </w:pPr>
      <w:r>
        <w:rPr>
          <w:rFonts w:ascii="Cambria Math" w:hAnsi="Cambria Math" w:cs="Cambria Math"/>
          <w:szCs w:val="24"/>
        </w:rPr>
        <w:t>②</w:t>
      </w:r>
      <w:r>
        <w:rPr>
          <w:rFonts w:cs="Times New Roman"/>
          <w:szCs w:val="24"/>
        </w:rPr>
        <w:t>对照《省生态环境厅关于印发江苏省危险废物贮存规范化管理专项整治行动方案的通知》（苏环办[2019]149号）、《省生态环境厅关于进一步加强危险废物污染防治工作的实施意见（苏环办[2019]327号）》，企业在贮存设施建设方面，已在明显位置按照《环境保护图形标志固体废物贮存（处置）场》（GB15562.2-1995）设置警示标志，配备通讯设备、照明设施和消防设施；已在出入口、设施内部等关键位置设置视频监控，并与中控室联网。已按照危险废物的种类和特性进行分区、分类贮存。已按照标准在危险废物的容器和包装物上设置危险废物识别标志，并按规定填写信息。</w:t>
      </w:r>
    </w:p>
    <w:p w14:paraId="793F1F3E">
      <w:pPr>
        <w:ind w:firstLine="480"/>
        <w:rPr>
          <w:rFonts w:cs="Times New Roman"/>
          <w:szCs w:val="24"/>
        </w:rPr>
      </w:pPr>
      <w:r>
        <w:rPr>
          <w:rFonts w:hint="eastAsia" w:cs="Times New Roman"/>
          <w:szCs w:val="24"/>
        </w:rPr>
        <w:t>本</w:t>
      </w:r>
      <w:r>
        <w:rPr>
          <w:rFonts w:cs="Times New Roman"/>
          <w:szCs w:val="24"/>
        </w:rPr>
        <w:t>项目固态</w:t>
      </w:r>
      <w:r>
        <w:rPr>
          <w:rFonts w:hint="eastAsia" w:cs="Times New Roman"/>
          <w:szCs w:val="24"/>
        </w:rPr>
        <w:t>危险废物</w:t>
      </w:r>
      <w:r>
        <w:rPr>
          <w:rFonts w:cs="Times New Roman"/>
          <w:szCs w:val="24"/>
        </w:rPr>
        <w:t>采用吨袋贮存，堆积密度按</w:t>
      </w:r>
      <w:r>
        <w:rPr>
          <w:rFonts w:hint="eastAsia" w:cs="Times New Roman"/>
          <w:szCs w:val="24"/>
        </w:rPr>
        <w:t>1.2</w:t>
      </w:r>
      <w:r>
        <w:rPr>
          <w:rFonts w:cs="Times New Roman"/>
          <w:szCs w:val="24"/>
        </w:rPr>
        <w:t>t/m</w:t>
      </w:r>
      <w:r>
        <w:rPr>
          <w:rFonts w:cs="Times New Roman"/>
          <w:szCs w:val="24"/>
          <w:vertAlign w:val="superscript"/>
        </w:rPr>
        <w:t>3</w:t>
      </w:r>
      <w:r>
        <w:rPr>
          <w:rFonts w:cs="Times New Roman"/>
          <w:szCs w:val="24"/>
        </w:rPr>
        <w:t>考虑，堆高按</w:t>
      </w:r>
      <w:r>
        <w:rPr>
          <w:rFonts w:hint="eastAsia" w:cs="Times New Roman"/>
          <w:szCs w:val="24"/>
        </w:rPr>
        <w:t>3</w:t>
      </w:r>
      <w:r>
        <w:rPr>
          <w:rFonts w:cs="Times New Roman"/>
          <w:szCs w:val="24"/>
        </w:rPr>
        <w:t>m计，</w:t>
      </w:r>
      <w:r>
        <w:rPr>
          <w:rFonts w:hint="eastAsia" w:cs="Times New Roman"/>
          <w:szCs w:val="24"/>
        </w:rPr>
        <w:t>最大</w:t>
      </w:r>
      <w:r>
        <w:rPr>
          <w:rFonts w:cs="Times New Roman"/>
          <w:szCs w:val="24"/>
        </w:rPr>
        <w:t>所需贮存面积为</w:t>
      </w:r>
      <w:r>
        <w:rPr>
          <w:rFonts w:hint="eastAsia" w:cs="Times New Roman"/>
          <w:szCs w:val="24"/>
        </w:rPr>
        <w:t>0.45</w:t>
      </w:r>
      <w:r>
        <w:rPr>
          <w:rFonts w:cs="Times New Roman"/>
          <w:szCs w:val="24"/>
        </w:rPr>
        <w:t>m</w:t>
      </w:r>
      <w:r>
        <w:rPr>
          <w:rFonts w:cs="Times New Roman"/>
          <w:szCs w:val="24"/>
          <w:vertAlign w:val="superscript"/>
        </w:rPr>
        <w:t>2</w:t>
      </w:r>
      <w:r>
        <w:rPr>
          <w:rFonts w:cs="Times New Roman"/>
          <w:szCs w:val="24"/>
        </w:rPr>
        <w:t>。在危废库中划分出</w:t>
      </w:r>
      <w:r>
        <w:rPr>
          <w:rFonts w:hint="eastAsia" w:cs="Times New Roman"/>
          <w:szCs w:val="24"/>
        </w:rPr>
        <w:t>1</w:t>
      </w:r>
      <w:r>
        <w:rPr>
          <w:rFonts w:cs="Times New Roman"/>
          <w:szCs w:val="24"/>
        </w:rPr>
        <w:t>m</w:t>
      </w:r>
      <w:r>
        <w:rPr>
          <w:rFonts w:cs="Times New Roman"/>
          <w:szCs w:val="24"/>
          <w:vertAlign w:val="superscript"/>
        </w:rPr>
        <w:t>2</w:t>
      </w:r>
      <w:r>
        <w:rPr>
          <w:rFonts w:cs="Times New Roman"/>
          <w:szCs w:val="24"/>
        </w:rPr>
        <w:t>的区域作为固态危废暂存区，满足贮存面积要求。</w:t>
      </w:r>
      <w:r>
        <w:rPr>
          <w:rFonts w:hint="eastAsia" w:cs="Times New Roman"/>
          <w:szCs w:val="24"/>
        </w:rPr>
        <w:t>本</w:t>
      </w:r>
      <w:r>
        <w:rPr>
          <w:rFonts w:cs="Times New Roman"/>
          <w:szCs w:val="24"/>
        </w:rPr>
        <w:t>项目</w:t>
      </w:r>
      <w:r>
        <w:rPr>
          <w:rFonts w:hint="eastAsia" w:cs="Times New Roman"/>
          <w:szCs w:val="24"/>
        </w:rPr>
        <w:t>液态危险废物</w:t>
      </w:r>
      <w:r>
        <w:rPr>
          <w:rFonts w:cs="Times New Roman"/>
          <w:szCs w:val="24"/>
        </w:rPr>
        <w:t>采用吨</w:t>
      </w:r>
      <w:r>
        <w:rPr>
          <w:rFonts w:hint="eastAsia" w:cs="Times New Roman"/>
          <w:szCs w:val="24"/>
        </w:rPr>
        <w:t>桶</w:t>
      </w:r>
      <w:r>
        <w:rPr>
          <w:rFonts w:cs="Times New Roman"/>
          <w:szCs w:val="24"/>
        </w:rPr>
        <w:t>贮存，堆积密度按</w:t>
      </w:r>
      <w:r>
        <w:rPr>
          <w:rFonts w:hint="eastAsia" w:cs="Times New Roman"/>
          <w:szCs w:val="24"/>
        </w:rPr>
        <w:t>0.8</w:t>
      </w:r>
      <w:r>
        <w:rPr>
          <w:rFonts w:cs="Times New Roman"/>
          <w:szCs w:val="24"/>
        </w:rPr>
        <w:t>t/m</w:t>
      </w:r>
      <w:r>
        <w:rPr>
          <w:rFonts w:cs="Times New Roman"/>
          <w:szCs w:val="24"/>
          <w:vertAlign w:val="superscript"/>
        </w:rPr>
        <w:t>3</w:t>
      </w:r>
      <w:r>
        <w:rPr>
          <w:rFonts w:cs="Times New Roman"/>
          <w:szCs w:val="24"/>
        </w:rPr>
        <w:t>考虑，堆高按</w:t>
      </w:r>
      <w:r>
        <w:rPr>
          <w:rFonts w:hint="eastAsia" w:cs="Times New Roman"/>
          <w:szCs w:val="24"/>
        </w:rPr>
        <w:t>2</w:t>
      </w:r>
      <w:r>
        <w:rPr>
          <w:rFonts w:cs="Times New Roman"/>
          <w:szCs w:val="24"/>
        </w:rPr>
        <w:t>m计</w:t>
      </w:r>
      <w:r>
        <w:rPr>
          <w:rFonts w:hint="eastAsia" w:cs="Times New Roman"/>
          <w:szCs w:val="24"/>
        </w:rPr>
        <w:t>，最大</w:t>
      </w:r>
      <w:r>
        <w:rPr>
          <w:rFonts w:cs="Times New Roman"/>
          <w:szCs w:val="24"/>
        </w:rPr>
        <w:t>所需贮存面积为</w:t>
      </w:r>
      <w:r>
        <w:rPr>
          <w:rFonts w:hint="eastAsia" w:cs="Times New Roman"/>
          <w:szCs w:val="24"/>
        </w:rPr>
        <w:t>12</w:t>
      </w:r>
      <w:r>
        <w:rPr>
          <w:rFonts w:cs="Times New Roman"/>
          <w:szCs w:val="24"/>
        </w:rPr>
        <w:t>m</w:t>
      </w:r>
      <w:r>
        <w:rPr>
          <w:rFonts w:cs="Times New Roman"/>
          <w:szCs w:val="24"/>
          <w:vertAlign w:val="superscript"/>
        </w:rPr>
        <w:t>2</w:t>
      </w:r>
      <w:r>
        <w:rPr>
          <w:rFonts w:cs="Times New Roman"/>
          <w:szCs w:val="24"/>
        </w:rPr>
        <w:t>。在危废暂存库中划分出</w:t>
      </w:r>
      <w:r>
        <w:rPr>
          <w:rFonts w:hint="eastAsia" w:cs="Times New Roman"/>
          <w:szCs w:val="24"/>
        </w:rPr>
        <w:t>12</w:t>
      </w:r>
      <w:r>
        <w:rPr>
          <w:rFonts w:cs="Times New Roman"/>
          <w:szCs w:val="24"/>
        </w:rPr>
        <w:t>m</w:t>
      </w:r>
      <w:r>
        <w:rPr>
          <w:rFonts w:cs="Times New Roman"/>
          <w:szCs w:val="24"/>
          <w:vertAlign w:val="superscript"/>
        </w:rPr>
        <w:t>2</w:t>
      </w:r>
      <w:r>
        <w:rPr>
          <w:rFonts w:cs="Times New Roman"/>
          <w:szCs w:val="24"/>
        </w:rPr>
        <w:t>的区域作为</w:t>
      </w:r>
      <w:r>
        <w:rPr>
          <w:rFonts w:hint="eastAsia" w:cs="Times New Roman"/>
          <w:szCs w:val="24"/>
        </w:rPr>
        <w:t>液态</w:t>
      </w:r>
      <w:r>
        <w:rPr>
          <w:rFonts w:cs="Times New Roman"/>
          <w:szCs w:val="24"/>
        </w:rPr>
        <w:t>危废暂存区，满足贮存面积要求。</w:t>
      </w:r>
    </w:p>
    <w:p w14:paraId="059E84BD">
      <w:pPr>
        <w:ind w:firstLine="480"/>
        <w:rPr>
          <w:rFonts w:cs="Times New Roman"/>
        </w:rPr>
      </w:pPr>
      <w:r>
        <w:rPr>
          <w:rFonts w:cs="Times New Roman"/>
        </w:rPr>
        <w:t>综上，</w:t>
      </w:r>
      <w:r>
        <w:rPr>
          <w:rFonts w:hint="eastAsia" w:cs="Times New Roman"/>
          <w:szCs w:val="24"/>
        </w:rPr>
        <w:t>本</w:t>
      </w:r>
      <w:r>
        <w:rPr>
          <w:rFonts w:cs="Times New Roman"/>
          <w:szCs w:val="24"/>
        </w:rPr>
        <w:t>项目</w:t>
      </w:r>
      <w:r>
        <w:rPr>
          <w:rFonts w:hint="eastAsia" w:cs="Times New Roman"/>
        </w:rPr>
        <w:t>最大</w:t>
      </w:r>
      <w:r>
        <w:rPr>
          <w:rFonts w:cs="Times New Roman"/>
        </w:rPr>
        <w:t>需占用</w:t>
      </w:r>
      <w:r>
        <w:rPr>
          <w:rFonts w:hint="eastAsia" w:cs="Times New Roman"/>
        </w:rPr>
        <w:t>13</w:t>
      </w:r>
      <w:r>
        <w:rPr>
          <w:rFonts w:cs="Times New Roman"/>
        </w:rPr>
        <w:t>m</w:t>
      </w:r>
      <w:r>
        <w:rPr>
          <w:rFonts w:cs="Times New Roman"/>
          <w:vertAlign w:val="superscript"/>
        </w:rPr>
        <w:t>2</w:t>
      </w:r>
      <w:r>
        <w:rPr>
          <w:rFonts w:cs="Times New Roman"/>
        </w:rPr>
        <w:t>的危废库面积，</w:t>
      </w:r>
      <w:r>
        <w:rPr>
          <w:rFonts w:hint="eastAsia" w:cs="Times New Roman"/>
          <w:szCs w:val="24"/>
        </w:rPr>
        <w:t>本项目</w:t>
      </w:r>
      <w:r>
        <w:rPr>
          <w:rFonts w:hint="eastAsia" w:cs="Times New Roman"/>
          <w:kern w:val="0"/>
          <w:szCs w:val="24"/>
        </w:rPr>
        <w:t>依托仪化公司甲类960</w:t>
      </w:r>
      <w:r>
        <w:rPr>
          <w:rFonts w:cs="Times New Roman"/>
          <w:kern w:val="0"/>
          <w:szCs w:val="24"/>
        </w:rPr>
        <w:t xml:space="preserve"> m</w:t>
      </w:r>
      <w:r>
        <w:rPr>
          <w:rFonts w:hint="eastAsia" w:cs="Times New Roman"/>
          <w:kern w:val="0"/>
          <w:szCs w:val="24"/>
          <w:vertAlign w:val="superscript"/>
        </w:rPr>
        <w:t>2</w:t>
      </w:r>
      <w:r>
        <w:rPr>
          <w:rFonts w:hint="eastAsia" w:cs="Times New Roman"/>
          <w:kern w:val="0"/>
          <w:szCs w:val="24"/>
        </w:rPr>
        <w:t>+乙类360</w:t>
      </w:r>
      <w:r>
        <w:rPr>
          <w:rFonts w:cs="Times New Roman"/>
          <w:kern w:val="0"/>
          <w:szCs w:val="24"/>
        </w:rPr>
        <w:t xml:space="preserve"> m</w:t>
      </w:r>
      <w:r>
        <w:rPr>
          <w:rFonts w:hint="eastAsia" w:cs="Times New Roman"/>
          <w:kern w:val="0"/>
          <w:szCs w:val="24"/>
          <w:vertAlign w:val="superscript"/>
        </w:rPr>
        <w:t>2</w:t>
      </w:r>
      <w:r>
        <w:rPr>
          <w:rFonts w:hint="eastAsia" w:cs="Times New Roman"/>
          <w:kern w:val="0"/>
          <w:szCs w:val="24"/>
        </w:rPr>
        <w:t>危废库</w:t>
      </w:r>
      <w:r>
        <w:rPr>
          <w:rFonts w:hint="eastAsia" w:cs="Times New Roman"/>
          <w:szCs w:val="24"/>
        </w:rPr>
        <w:t>满足贮存需求。</w:t>
      </w:r>
      <w:r>
        <w:rPr>
          <w:rFonts w:cs="Times New Roman"/>
          <w:szCs w:val="24"/>
        </w:rPr>
        <w:t>为保证本项目危废得到合理贮存</w:t>
      </w:r>
      <w:r>
        <w:rPr>
          <w:rFonts w:cs="Times New Roman"/>
        </w:rPr>
        <w:t>，建设单位需协调好项目危废的贮存、转运，可通过加快转运周期，减少贮存时间，确保</w:t>
      </w:r>
      <w:r>
        <w:rPr>
          <w:rFonts w:hint="eastAsia" w:cs="Times New Roman"/>
        </w:rPr>
        <w:t>新建</w:t>
      </w:r>
      <w:r>
        <w:rPr>
          <w:rFonts w:cs="Times New Roman"/>
        </w:rPr>
        <w:t>的</w:t>
      </w:r>
      <w:r>
        <w:rPr>
          <w:rFonts w:hint="eastAsia" w:cs="Times New Roman"/>
        </w:rPr>
        <w:t>960</w:t>
      </w:r>
      <w:r>
        <w:rPr>
          <w:rFonts w:cs="Times New Roman"/>
        </w:rPr>
        <w:t>m</w:t>
      </w:r>
      <w:r>
        <w:rPr>
          <w:rFonts w:cs="Times New Roman"/>
          <w:vertAlign w:val="superscript"/>
        </w:rPr>
        <w:t>2</w:t>
      </w:r>
      <w:r>
        <w:rPr>
          <w:rFonts w:cs="Times New Roman"/>
        </w:rPr>
        <w:t>的危废暂存库能够满足</w:t>
      </w:r>
      <w:r>
        <w:rPr>
          <w:rFonts w:hint="eastAsia" w:cs="Times New Roman"/>
        </w:rPr>
        <w:t>实际营运期时的</w:t>
      </w:r>
      <w:r>
        <w:rPr>
          <w:rFonts w:cs="Times New Roman"/>
        </w:rPr>
        <w:t>危险废物贮存</w:t>
      </w:r>
      <w:r>
        <w:rPr>
          <w:rFonts w:hint="eastAsia" w:cs="Times New Roman"/>
        </w:rPr>
        <w:t>需求</w:t>
      </w:r>
      <w:r>
        <w:rPr>
          <w:rFonts w:cs="Times New Roman"/>
        </w:rPr>
        <w:t>。</w:t>
      </w:r>
    </w:p>
    <w:bookmarkEnd w:id="107"/>
    <w:p w14:paraId="2D56F9D6">
      <w:pPr>
        <w:ind w:firstLine="0" w:firstLineChars="0"/>
        <w:outlineLvl w:val="3"/>
        <w:rPr>
          <w:rFonts w:cs="Times New Roman"/>
          <w:b/>
          <w:szCs w:val="24"/>
        </w:rPr>
      </w:pPr>
      <w:r>
        <w:rPr>
          <w:rFonts w:cs="Times New Roman"/>
          <w:b/>
          <w:szCs w:val="24"/>
        </w:rPr>
        <w:t>6.2.4.4 危废运输过程环境影响分析</w:t>
      </w:r>
    </w:p>
    <w:p w14:paraId="7CBB62E7">
      <w:pPr>
        <w:ind w:firstLine="480"/>
        <w:rPr>
          <w:rFonts w:cs="Times New Roman"/>
        </w:rPr>
      </w:pPr>
      <w:r>
        <w:rPr>
          <w:rFonts w:hint="eastAsia" w:cs="Times New Roman"/>
        </w:rPr>
        <w:t>本</w:t>
      </w:r>
      <w:r>
        <w:rPr>
          <w:rFonts w:cs="Times New Roman"/>
        </w:rPr>
        <w:t>项目厂内运输主要是项目危废产生点到危废暂存库之间的输送，输送线路全部在厂区内，不涉及环境敏感点。产生的危险废物需委托有资质单位定期安全处置，并委托专业的有资质的运输单位运输。</w:t>
      </w:r>
    </w:p>
    <w:p w14:paraId="3BCE21CB">
      <w:pPr>
        <w:ind w:firstLine="480"/>
        <w:rPr>
          <w:rFonts w:cs="Times New Roman"/>
        </w:rPr>
      </w:pPr>
      <w:r>
        <w:rPr>
          <w:rFonts w:hint="eastAsia" w:cs="Times New Roman"/>
        </w:rPr>
        <w:t>本</w:t>
      </w:r>
      <w:r>
        <w:rPr>
          <w:rFonts w:cs="Times New Roman"/>
        </w:rPr>
        <w:t>项目危险废物采用密闭容器封装，严格执行《危险废物收集贮存运输技术规范》（HJ 2025-2012）、《省生态环境厅关于印发&lt;江苏省固体废物全过程环境监管工作意见&gt;的通知》（苏环办[2024]16号）中的要求和规定，正常情况下不会产生新的次生污染，运输至委托单位过程中，主要为运输车辆尾气及扬尘、噪声对周围环境的影响。</w:t>
      </w:r>
    </w:p>
    <w:p w14:paraId="6DF3358C">
      <w:pPr>
        <w:ind w:firstLine="480"/>
        <w:rPr>
          <w:rFonts w:cs="Times New Roman"/>
        </w:rPr>
      </w:pPr>
      <w:r>
        <w:rPr>
          <w:rFonts w:hint="eastAsia" w:cs="Times New Roman"/>
        </w:rPr>
        <w:t>本</w:t>
      </w:r>
      <w:r>
        <w:rPr>
          <w:rFonts w:cs="Times New Roman"/>
        </w:rPr>
        <w:t>项目车辆运输严格执行《危险废物收集贮存运输技术规范》（HJ2025-2012）、《省生态环境厅关于印发&lt;江苏省固体废物全过程环境监管工作意见&gt;的通知》（苏环办[2024]16号）中的要求和规定，对周围环境影响较小。</w:t>
      </w:r>
    </w:p>
    <w:p w14:paraId="265A1CAB">
      <w:pPr>
        <w:ind w:firstLine="480"/>
        <w:rPr>
          <w:rFonts w:cs="Times New Roman"/>
        </w:rPr>
      </w:pPr>
      <w:r>
        <w:rPr>
          <w:rFonts w:cs="Times New Roman"/>
        </w:rPr>
        <w:t>在确保提出措施落实完成的情况下危废厂内输送不会对周边环境造成影响，但如果出现工人操作失误或其他原因导致危险废物泄漏、火灾等事故，影响周边环境。对此，建设单位应加强应急培训和应急演练，事故发生时应启动应急预案处置事故，防止事故的扩散和影响的扩大。</w:t>
      </w:r>
    </w:p>
    <w:p w14:paraId="6A0A99AB">
      <w:pPr>
        <w:ind w:firstLine="480"/>
        <w:rPr>
          <w:rFonts w:cs="Times New Roman"/>
        </w:rPr>
      </w:pPr>
      <w:r>
        <w:rPr>
          <w:rFonts w:cs="Times New Roman"/>
        </w:rPr>
        <w:t>采用上述措施后，</w:t>
      </w:r>
      <w:r>
        <w:rPr>
          <w:rFonts w:hint="eastAsia" w:cs="Times New Roman"/>
        </w:rPr>
        <w:t>本</w:t>
      </w:r>
      <w:r>
        <w:rPr>
          <w:rFonts w:cs="Times New Roman"/>
        </w:rPr>
        <w:t>项目危废的运输对周边环境影响不大。</w:t>
      </w:r>
    </w:p>
    <w:p w14:paraId="33B63540">
      <w:pPr>
        <w:ind w:firstLine="0" w:firstLineChars="0"/>
        <w:outlineLvl w:val="3"/>
        <w:rPr>
          <w:rFonts w:cs="Times New Roman"/>
          <w:b/>
          <w:szCs w:val="24"/>
        </w:rPr>
      </w:pPr>
      <w:r>
        <w:rPr>
          <w:rFonts w:cs="Times New Roman"/>
          <w:b/>
          <w:szCs w:val="24"/>
        </w:rPr>
        <w:t>6.2.4.5 危废处置过程环境影响分析</w:t>
      </w:r>
    </w:p>
    <w:p w14:paraId="7025A2F3">
      <w:pPr>
        <w:ind w:firstLine="480"/>
        <w:rPr>
          <w:rFonts w:cs="Times New Roman"/>
        </w:rPr>
      </w:pPr>
      <w:r>
        <w:rPr>
          <w:rFonts w:cs="Times New Roman"/>
        </w:rPr>
        <w:t>建设单位应对项目产生的各固废实行分类收集和暂存，并应建立车间岗位及危废暂存库台账，并向当地生态环境主管部门申报固废的类型、处理处置方法。对于危险废物如果外售或者转移给其他企业，应严格履行国家与地方政府生态环境主管部门关于危险废物转移的规定，填写危险废物转移单，并报当地生态环境主管部门备案，落实追踪制度，严防二次污染，杜绝随意买卖。</w:t>
      </w:r>
    </w:p>
    <w:p w14:paraId="6EE94826">
      <w:pPr>
        <w:widowControl/>
        <w:ind w:firstLine="0" w:firstLineChars="0"/>
        <w:outlineLvl w:val="2"/>
        <w:rPr>
          <w:rFonts w:cs="Times New Roman"/>
          <w:b/>
          <w:bCs/>
          <w:sz w:val="28"/>
          <w:szCs w:val="32"/>
        </w:rPr>
      </w:pPr>
      <w:r>
        <w:rPr>
          <w:rFonts w:cs="Times New Roman"/>
          <w:b/>
          <w:bCs/>
          <w:sz w:val="28"/>
          <w:szCs w:val="32"/>
        </w:rPr>
        <w:t>6.2.5 地下水环境影响评价</w:t>
      </w:r>
    </w:p>
    <w:p w14:paraId="0681CE06">
      <w:pPr>
        <w:ind w:firstLine="0" w:firstLineChars="0"/>
        <w:outlineLvl w:val="3"/>
        <w:rPr>
          <w:rFonts w:cs="Times New Roman"/>
          <w:b/>
        </w:rPr>
      </w:pPr>
      <w:r>
        <w:rPr>
          <w:rFonts w:cs="Times New Roman"/>
          <w:b/>
        </w:rPr>
        <w:t>6.2.5.1 区域地质与水文地质条件</w:t>
      </w:r>
    </w:p>
    <w:p w14:paraId="3CC9652A">
      <w:pPr>
        <w:ind w:firstLine="0" w:firstLineChars="0"/>
        <w:outlineLvl w:val="4"/>
        <w:rPr>
          <w:rFonts w:cs="Times New Roman"/>
          <w:b/>
        </w:rPr>
      </w:pPr>
      <w:r>
        <w:rPr>
          <w:rFonts w:cs="Times New Roman"/>
          <w:b/>
        </w:rPr>
        <w:t>6.2.5.1.1 区域地质构造</w:t>
      </w:r>
    </w:p>
    <w:p w14:paraId="153AE3D0">
      <w:pPr>
        <w:ind w:firstLine="480"/>
        <w:rPr>
          <w:rFonts w:cs="Times New Roman"/>
        </w:rPr>
      </w:pPr>
      <w:bookmarkStart w:id="108" w:name="_Hlk110348480"/>
      <w:r>
        <w:rPr>
          <w:rFonts w:cs="Times New Roman"/>
        </w:rPr>
        <w:t>扬州市大地构造位置处于扬子准地台。属于新华夏系第二隆起带与淮阳山字型东翼反射弧及秦岭东西向复杂构造带的复合地带，地质构造复杂。区内主要构造体系有东西向构造、山字型构造、新华夏系构造等。根据扬州市区域构造图，地块处于2条断裂（甘泉山——小纪断裂、蒋王庙——酒甸断裂）交汇处，相关区域地质资料表明，地块附近未发现活动断裂，地块区域地质构造稳定</w:t>
      </w:r>
      <w:bookmarkEnd w:id="108"/>
      <w:r>
        <w:rPr>
          <w:rFonts w:cs="Times New Roman"/>
        </w:rPr>
        <w:t>。</w:t>
      </w:r>
    </w:p>
    <w:p w14:paraId="0F425717">
      <w:pPr>
        <w:ind w:firstLine="0" w:firstLineChars="0"/>
        <w:outlineLvl w:val="4"/>
        <w:rPr>
          <w:rFonts w:cs="Times New Roman"/>
          <w:b/>
        </w:rPr>
      </w:pPr>
      <w:r>
        <w:rPr>
          <w:rFonts w:cs="Times New Roman"/>
          <w:b/>
        </w:rPr>
        <w:t>6.2.5.1.2 地层分布</w:t>
      </w:r>
    </w:p>
    <w:p w14:paraId="7F13CD7E">
      <w:pPr>
        <w:ind w:firstLine="480"/>
        <w:rPr>
          <w:rFonts w:cs="Times New Roman"/>
        </w:rPr>
      </w:pPr>
      <w:r>
        <w:rPr>
          <w:rFonts w:hint="eastAsia" w:cs="Times New Roman"/>
        </w:rPr>
        <w:t>在区域地质构造位置上，扬州市隶属扬子准地台。在印支期，古老地层以参与褶皱为主要形式的挤压变形运动。燕山期以后，所有褶皱体转入以断块升降为主的断裂运动，此运动不仅破坏了褶皱形迹的完整性，同时还形成了相对的断凸隆起和断凹洼陷，控制了后期的系列沉积。</w:t>
      </w:r>
    </w:p>
    <w:p w14:paraId="35BF4732">
      <w:pPr>
        <w:ind w:firstLine="480"/>
        <w:rPr>
          <w:rFonts w:cs="Times New Roman"/>
        </w:rPr>
      </w:pPr>
      <w:r>
        <w:rPr>
          <w:rFonts w:hint="eastAsia" w:cs="Times New Roman"/>
        </w:rPr>
        <w:t>基底中尚可识别的褶皱形迹，一般为残留的背斜。基底断裂比较复杂，可见多组不同方向、不同性质、不同序次的断裂，互相切割交错。现根据展布的方向性，将其分为二组分别进行简述。</w:t>
      </w:r>
    </w:p>
    <w:p w14:paraId="061B1CB7">
      <w:pPr>
        <w:ind w:firstLine="480"/>
        <w:rPr>
          <w:rFonts w:cs="Times New Roman"/>
        </w:rPr>
      </w:pPr>
      <w:r>
        <w:rPr>
          <w:rFonts w:hint="eastAsia" w:cs="Times New Roman"/>
        </w:rPr>
        <w:t>一组为近东西向的海安—拼茶断裂，属宁通东西向构造断裂带的东延部分，受大区域构造应力场控制。另一组其它断裂有北东向的有南通——马塘断裂，北西向的南黄海沿岸断裂等。</w:t>
      </w:r>
    </w:p>
    <w:p w14:paraId="592939E6">
      <w:pPr>
        <w:ind w:firstLine="480"/>
        <w:rPr>
          <w:rFonts w:cs="Times New Roman"/>
        </w:rPr>
      </w:pPr>
      <w:r>
        <w:rPr>
          <w:rFonts w:hint="eastAsia" w:cs="Times New Roman"/>
        </w:rPr>
        <w:t>区域第四纪地层分布广泛，几乎覆盖全区。发育有中晚更新世下蜀组和全新世如东组，地层岩性详细情况如下：</w:t>
      </w:r>
    </w:p>
    <w:p w14:paraId="1D9F06D9">
      <w:pPr>
        <w:ind w:firstLine="480"/>
        <w:rPr>
          <w:rFonts w:cs="Times New Roman"/>
        </w:rPr>
      </w:pPr>
      <w:r>
        <w:rPr>
          <w:rFonts w:hint="eastAsia" w:cs="Times New Roman"/>
        </w:rPr>
        <w:t>①下蜀组岩性可分为上、下两段。上段为棕黄、灰黄、黄褐色粉质轻粘土，且具有棕黄-灰黄多次重复的特征，粉质轻粘土中普遍含铁锰质结核，偶见砾石局部发育有柱状节理；下段为含砂砾粉质轻粘土，上部多为灰黄色、黄褐色，下部多为砖红色、棕红色等，砾石大多圆一次圆状。</w:t>
      </w:r>
    </w:p>
    <w:p w14:paraId="78D66196">
      <w:pPr>
        <w:ind w:firstLine="480"/>
        <w:rPr>
          <w:rFonts w:cs="Times New Roman"/>
        </w:rPr>
      </w:pPr>
      <w:r>
        <w:rPr>
          <w:rFonts w:hint="eastAsia" w:cs="Times New Roman"/>
        </w:rPr>
        <w:t>②全新世如东组可分为上、下两段。下段为灰、青灰、灰黑色粉细砂土夹粉质亚砂土、粉质亚粘土，粉细砂土中局部云母片富集，含螺壳，厚度一般在30米左右。上段为灰、青灰、灰褐、灰黑色淤泥质粉质亚粘土、粉质亚粘土夹粉质亚砂土、粉细砂土，上段厚度一般在20米左右。</w:t>
      </w:r>
    </w:p>
    <w:p w14:paraId="536A9E85">
      <w:pPr>
        <w:ind w:firstLine="0" w:firstLineChars="0"/>
        <w:outlineLvl w:val="4"/>
        <w:rPr>
          <w:rFonts w:cs="Times New Roman"/>
          <w:b/>
        </w:rPr>
      </w:pPr>
      <w:r>
        <w:rPr>
          <w:rFonts w:cs="Times New Roman"/>
          <w:b/>
        </w:rPr>
        <w:t>6.2.5.1.3 地下水类型与含水层特征</w:t>
      </w:r>
    </w:p>
    <w:p w14:paraId="3C5024DD">
      <w:pPr>
        <w:ind w:firstLine="480"/>
        <w:rPr>
          <w:rFonts w:cs="Times New Roman"/>
          <w:bCs/>
        </w:rPr>
      </w:pPr>
      <w:r>
        <w:rPr>
          <w:rFonts w:hint="eastAsia" w:cs="Times New Roman"/>
          <w:bCs/>
        </w:rPr>
        <w:t>扬州市域横跨里下河平原、长江三角洲平原、丘陵岗地等三个沉积区，里下河平原沉积区泛指天长-送桥-通扬运河一线以北，长江三角洲平原沉积区大致分布于小河口-江都-泰州一线以南及龙潭镇江-大路-孟河以北，丘陵岗地沉积区分布于宁、镇、扬丘陵岗地。根据沉积分区划分里下河平原、长江三角洲平原、丘陵岗地等三个水文地质单元。扬州市地下水类型按含水介质性质分松散岩类孔隙水和基岩裂隙水两大类，以松散岩类孔隙水分布最广泛，水量最丰富，为扬州市区主要供水开采层，而基岩水被不同程度掩埋，仅在局部地区有少量开采。按含水层的埋藏条件和成因时代可分为潜水和第Ⅰ承压、第Ⅱ承压、第Ⅲ承压和第Ⅳ承压水五个含水层组。</w:t>
      </w:r>
    </w:p>
    <w:p w14:paraId="69A3163D">
      <w:pPr>
        <w:spacing w:line="240" w:lineRule="auto"/>
        <w:ind w:firstLine="0" w:firstLineChars="0"/>
        <w:jc w:val="center"/>
      </w:pPr>
      <w:r>
        <w:drawing>
          <wp:inline distT="0" distB="0" distL="0" distR="0">
            <wp:extent cx="5758815" cy="6161405"/>
            <wp:effectExtent l="0" t="0" r="0" b="0"/>
            <wp:docPr id="3445" name="图片 34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45" name="图片 3445"/>
                    <pic:cNvPicPr>
                      <a:picLocks noChangeAspect="1" noChangeArrowheads="1"/>
                    </pic:cNvPicPr>
                  </pic:nvPicPr>
                  <pic:blipFill>
                    <a:blip r:embed="rId84">
                      <a:extLst>
                        <a:ext uri="{28A0092B-C50C-407E-A947-70E740481C1C}">
                          <a14:useLocalDpi xmlns:a14="http://schemas.microsoft.com/office/drawing/2010/main" val="0"/>
                        </a:ext>
                      </a:extLst>
                    </a:blip>
                    <a:srcRect/>
                    <a:stretch>
                      <a:fillRect/>
                    </a:stretch>
                  </pic:blipFill>
                  <pic:spPr>
                    <a:xfrm>
                      <a:off x="0" y="0"/>
                      <a:ext cx="5758815" cy="6161405"/>
                    </a:xfrm>
                    <a:prstGeom prst="rect">
                      <a:avLst/>
                    </a:prstGeom>
                    <a:noFill/>
                    <a:ln>
                      <a:noFill/>
                    </a:ln>
                  </pic:spPr>
                </pic:pic>
              </a:graphicData>
            </a:graphic>
          </wp:inline>
        </w:drawing>
      </w:r>
    </w:p>
    <w:p w14:paraId="309907D7">
      <w:pPr>
        <w:ind w:firstLine="482"/>
        <w:jc w:val="center"/>
        <w:rPr>
          <w:b/>
          <w:bCs/>
        </w:rPr>
      </w:pPr>
      <w:r>
        <w:rPr>
          <w:rFonts w:hint="eastAsia"/>
          <w:b/>
          <w:bCs/>
        </w:rPr>
        <w:t>图6.2.5-1  扬州市晚新生界沉积分区图</w:t>
      </w:r>
    </w:p>
    <w:p w14:paraId="79CE893C">
      <w:pPr>
        <w:spacing w:line="240" w:lineRule="auto"/>
        <w:ind w:firstLine="0" w:firstLineChars="0"/>
        <w:jc w:val="center"/>
        <w:rPr>
          <w:bCs/>
        </w:rPr>
      </w:pPr>
      <w:r>
        <mc:AlternateContent>
          <mc:Choice Requires="wps">
            <w:drawing>
              <wp:anchor distT="0" distB="0" distL="114300" distR="114300" simplePos="0" relativeHeight="251660288" behindDoc="0" locked="0" layoutInCell="1" allowOverlap="1">
                <wp:simplePos x="0" y="0"/>
                <wp:positionH relativeFrom="margin">
                  <wp:posOffset>1022985</wp:posOffset>
                </wp:positionH>
                <wp:positionV relativeFrom="paragraph">
                  <wp:posOffset>7705725</wp:posOffset>
                </wp:positionV>
                <wp:extent cx="65405" cy="50800"/>
                <wp:effectExtent l="0" t="0" r="10795" b="25400"/>
                <wp:wrapNone/>
                <wp:docPr id="1988894086" name="矩形 2"/>
                <wp:cNvGraphicFramePr/>
                <a:graphic xmlns:a="http://schemas.openxmlformats.org/drawingml/2006/main">
                  <a:graphicData uri="http://schemas.microsoft.com/office/word/2010/wordprocessingShape">
                    <wps:wsp>
                      <wps:cNvSpPr/>
                      <wps:spPr>
                        <a:xfrm>
                          <a:off x="0" y="0"/>
                          <a:ext cx="65405" cy="50800"/>
                        </a:xfrm>
                        <a:prstGeom prst="rect">
                          <a:avLst/>
                        </a:prstGeom>
                        <a:solidFill>
                          <a:srgbClr val="FF0000"/>
                        </a:solidFill>
                        <a:ln>
                          <a:solidFill>
                            <a:srgbClr val="00B0F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noAutofit/>
                      </wps:bodyPr>
                    </wps:wsp>
                  </a:graphicData>
                </a:graphic>
              </wp:anchor>
            </w:drawing>
          </mc:Choice>
          <mc:Fallback>
            <w:pict>
              <v:rect id="矩形 2" o:spid="_x0000_s1026" o:spt="1" style="position:absolute;left:0pt;margin-left:80.55pt;margin-top:606.75pt;height:4pt;width:5.15pt;mso-position-horizontal-relative:margin;z-index:251660288;v-text-anchor:middle;mso-width-relative:page;mso-height-relative:page;" fillcolor="#FF0000" filled="t" stroked="t" coordsize="21600,21600" o:gfxdata="UEsDBAoAAAAAAIdO4kAAAAAAAAAAAAAAAAAEAAAAZHJzL1BLAwQUAAAACACHTuJAukAYEdsAAAAN&#10;AQAADwAAAGRycy9kb3ducmV2LnhtbE2PS0/DMBCE70j8B2uRuFHbgaYoxOkB0QNCQrQ8BDcnXpII&#10;P6LYTQu/ns0Jbju7o9lvyvXRWTbhGPvgFciFAIa+Cab3rYKX583FNbCYtDfaBo8KvjHCujo9KXVh&#10;wsFvcdqlllGIj4VW0KU0FJzHpkOn4yIM6On2GUanE8mx5WbUBwp3lmdC5Nzp3tOHTg9422Hztds7&#10;BW+1/bi/m/Kn+n01iPRoNw/m51Wp8zMpboAlPKY/M8z4hA4VMdVh701klnQuJVlpyOTlEthsWckr&#10;YPW8yuQSeFXy/y2qX1BLAwQUAAAACACHTuJA9AgM3HgCAAD6BAAADgAAAGRycy9lMm9Eb2MueG1s&#10;rVTNbhMxEL4j8Q6W73Q3UdKmUTdVaBSEVEGlgjg7Xm/Wkv+wnWzKyyBx4yF4HMRr8NmbNmnpoQdy&#10;cGZ2xjPzfTPji8udVmQrfJDWVHRwUlIiDLe1NOuKfv60fDOhJERmaqasERW9E4Fezl6/uujcVAxt&#10;a1UtPEEQE6adq2gbo5sWReCt0CycWCcMjI31mkWofl3UnnWIrlUxLMvTorO+dt5yEQK+Lnoj3Uf0&#10;Lwlom0ZysbB8o4WJfVQvFIuAFFrpAp3laptG8PixaYKIRFUUSGM+kQTyKp3F7IJN1565VvJ9Cewl&#10;JTzBpJk0SPoQasEiIxsv/wmlJfc22CaecKuLHkhmBCgG5RNublvmRMYCqoN7ID38v7D8w/bGE1lj&#10;Es4nk8n5qJycUmKYRuf/fP/5+9cPMkwkdS5M4XvrbvxeCxAT4l3jdfoHFrLLxN49ECt2kXB8PB2P&#10;yjElHJZxOSkz7cXhqvMhvhNWkyRU1KNrmUy2vQ4R6eB675IyBatkvZRKZcWvV1fKky1Dh5fLEr9U&#10;L648clOGdMA4PIOZcIa5bTAvELUD9mDWlDC1xkLw6HPuR7fDcZKyfFsun02Silyw0PbF5Aj9gGkZ&#10;sTNK6ooC/aFEZVBporYnM0krW9+hI972oxocX0qEvWYh3jCP2UT92N74EUejLEDZvURJa/23574n&#10;f4wMrJR0mHUA/rphXlCi3hsM0/lgNErLkZXR+GwIxR9bVscWs9FXFmQP8E44nsXkH9W92Hirv2DJ&#10;5ykrTMxw5O6p3StXsd9BPBNczOfZDQvhWLw2t46n4Km5xs430TYyD8GBnT1pWInc6P36pp071rPX&#10;4cma/QVQSwMECgAAAAAAh07iQAAAAAAAAAAAAAAAAAYAAABfcmVscy9QSwMEFAAAAAgAh07iQIoU&#10;ZjzRAAAAlAEAAAsAAABfcmVscy8ucmVsc6WQwWrDMAyG74O9g9F9cZrDGKNOL6PQa+kewNiKYxpb&#10;RjLZ+vbzDoNl9LajfqHvE//+8JkWtSJLpGxg1/WgMDvyMQcD75fj0wsoqTZ7u1BGAzcUOIyPD/sz&#10;Lra2I5ljEdUoWQzMtZZXrcXNmKx0VDC3zUScbG0jB12su9qAeuj7Z82/GTBumOrkDfDJD6Aut9LM&#10;f9gpOiahqXaOkqZpiu4eVQe2ZY7uyDbhG7lGsxywGvAsGgdqWdd+BH1fv/un3tNHPuO61X6HjOuP&#10;V2+6HL8AUEsDBBQAAAAIAIdO4kB+5uUg9wAAAOEBAAATAAAAW0NvbnRlbnRfVHlwZXNdLnhtbJWR&#10;QU7DMBBF90jcwfIWJU67QAgl6YK0S0CoHGBkTxKLZGx5TGhvj5O2G0SRWNoz/78nu9wcxkFMGNg6&#10;quQqL6RA0s5Y6ir5vt9lD1JwBDIwOMJKHpHlpr69KfdHjyxSmriSfYz+USnWPY7AufNIadK6MEJM&#10;x9ApD/oDOlTrorhX2lFEilmcO2RdNtjC5xDF9pCuTyYBB5bi6bQ4syoJ3g9WQ0ymaiLzg5KdCXlK&#10;LjvcW893SUOqXwnz5DrgnHtJTxOsQfEKIT7DmDSUCayM+6KAU/53yWw5cuba1mrMm8BNir3hdLG6&#10;1o5r1zj93/Ltkrp0q+WD6m9QSwECFAAUAAAACACHTuJAfublIPcAAADhAQAAEwAAAAAAAAABACAA&#10;AADsBAAAW0NvbnRlbnRfVHlwZXNdLnhtbFBLAQIUAAoAAAAAAIdO4kAAAAAAAAAAAAAAAAAGAAAA&#10;AAAAAAAAEAAAAM4DAABfcmVscy9QSwECFAAUAAAACACHTuJAihRmPNEAAACUAQAACwAAAAAAAAAB&#10;ACAAAADyAwAAX3JlbHMvLnJlbHNQSwECFAAKAAAAAACHTuJAAAAAAAAAAAAAAAAABAAAAAAAAAAA&#10;ABAAAAAAAAAAZHJzL1BLAQIUABQAAAAIAIdO4kC6QBgR2wAAAA0BAAAPAAAAAAAAAAEAIAAAACIA&#10;AABkcnMvZG93bnJldi54bWxQSwECFAAUAAAACACHTuJA9AgM3HgCAAD6BAAADgAAAAAAAAABACAA&#10;AAAqAQAAZHJzL2Uyb0RvYy54bWxQSwUGAAAAAAYABgBZAQAAFAYAAAAA&#10;">
                <v:fill on="t" focussize="0,0"/>
                <v:stroke weight="1pt" color="#00B0F0 [3204]" miterlimit="8" joinstyle="miter"/>
                <v:imagedata o:title=""/>
                <o:lock v:ext="edit" aspectratio="f"/>
              </v:rect>
            </w:pict>
          </mc:Fallback>
        </mc:AlternateContent>
      </w:r>
      <w:r>
        <mc:AlternateContent>
          <mc:Choice Requires="wps">
            <w:drawing>
              <wp:anchor distT="0" distB="0" distL="114300" distR="114300" simplePos="0" relativeHeight="251659264" behindDoc="0" locked="0" layoutInCell="1" allowOverlap="1">
                <wp:simplePos x="0" y="0"/>
                <wp:positionH relativeFrom="column">
                  <wp:posOffset>1052830</wp:posOffset>
                </wp:positionH>
                <wp:positionV relativeFrom="paragraph">
                  <wp:posOffset>6915150</wp:posOffset>
                </wp:positionV>
                <wp:extent cx="675005" cy="306705"/>
                <wp:effectExtent l="0" t="0" r="10795" b="474345"/>
                <wp:wrapNone/>
                <wp:docPr id="347696439" name="对话气泡: 矩形 1"/>
                <wp:cNvGraphicFramePr/>
                <a:graphic xmlns:a="http://schemas.openxmlformats.org/drawingml/2006/main">
                  <a:graphicData uri="http://schemas.microsoft.com/office/word/2010/wordprocessingShape">
                    <wps:wsp>
                      <wps:cNvSpPr/>
                      <wps:spPr>
                        <a:xfrm>
                          <a:off x="0" y="0"/>
                          <a:ext cx="675005" cy="306705"/>
                        </a:xfrm>
                        <a:prstGeom prst="wedgeRectCallout">
                          <a:avLst>
                            <a:gd name="adj1" fmla="val -42785"/>
                            <a:gd name="adj2" fmla="val 184515"/>
                          </a:avLst>
                        </a:prstGeom>
                        <a:solidFill>
                          <a:schemeClr val="bg1"/>
                        </a:solidFill>
                        <a:ln>
                          <a:solidFill>
                            <a:srgbClr val="00B0F0"/>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113A0F0E">
                            <w:pPr>
                              <w:spacing w:line="240" w:lineRule="auto"/>
                              <w:ind w:firstLine="0" w:firstLineChars="0"/>
                              <w:jc w:val="center"/>
                              <w:rPr>
                                <w:color w:val="000000" w:themeColor="text1"/>
                                <w14:textFill>
                                  <w14:solidFill>
                                    <w14:schemeClr w14:val="tx1"/>
                                  </w14:solidFill>
                                </w14:textFill>
                              </w:rPr>
                            </w:pPr>
                            <w:r>
                              <w:rPr>
                                <w:rFonts w:hint="eastAsia"/>
                                <w:color w:val="000000" w:themeColor="text1"/>
                                <w14:textFill>
                                  <w14:solidFill>
                                    <w14:schemeClr w14:val="tx1"/>
                                  </w14:solidFill>
                                </w14:textFill>
                              </w:rPr>
                              <w:t>项目地</w:t>
                            </w:r>
                          </w:p>
                        </w:txbxContent>
                      </wps:txbx>
                      <wps:bodyPr rot="0" spcFirstLastPara="0" vertOverflow="overflow" horzOverflow="overflow" vert="horz" wrap="square" lIns="91440" tIns="45720" rIns="91440" bIns="45720" numCol="1" spcCol="0" rtlCol="0" fromWordArt="0" anchor="ctr" anchorCtr="0" forceAA="0" compatLnSpc="1">
                        <a:noAutofit/>
                      </wps:bodyPr>
                    </wps:wsp>
                  </a:graphicData>
                </a:graphic>
              </wp:anchor>
            </w:drawing>
          </mc:Choice>
          <mc:Fallback>
            <w:pict>
              <v:shape id="对话气泡: 矩形 1" o:spid="_x0000_s1026" o:spt="61" type="#_x0000_t61" style="position:absolute;left:0pt;margin-left:82.9pt;margin-top:544.5pt;height:24.15pt;width:53.15pt;z-index:251659264;v-text-anchor:middle;mso-width-relative:page;mso-height-relative:page;" fillcolor="#FFFFFF [3212]" filled="t" stroked="t" coordsize="21600,21600" o:gfxdata="UEsDBAoAAAAAAIdO4kAAAAAAAAAAAAAAAAAEAAAAZHJzL1BLAwQUAAAACACHTuJAlbsvs9gAAAAN&#10;AQAADwAAAGRycy9kb3ducmV2LnhtbE2PMU/DMBCFdyT+g3VIbNROSpsQ4nRAYutCgYHNja9JhH0O&#10;sdum/77HBNu9u6d336s3s3fihFMcAmnIFgoEUhvsQJ2Gj/fXhxJETIascYFQwwUjbJrbm9pUNpzp&#10;DU+71AkOoVgZDX1KYyVlbHv0Ji7CiMS3Q5i8SSynTtrJnDncO5krtZbeDMQfejPiS4/t9+7oNcQf&#10;ab+2bvt4WM1zIT9LMnlHWt/fZeoZRMI5/ZnhF5/RoWGmfTiSjcKxXq8YPfGgyiduxZa8yDMQe15l&#10;y2IJsqnl/xbNFVBLAwQUAAAACACHTuJA+8k8F8kCAABzBQAADgAAAGRycy9lMm9Eb2MueG1srVTN&#10;btQwEL4j8Q6W7zTZbfanq2arZVeLkCpaURBnr+MkRv7D9m62PAdXhODGqUicOPA4LTwGYydtt4VD&#10;D+SQzGTGM998M+PDo60UaMOs41rluLeXYsQU1QVXVY5fv1o+GWPkPFEFEVqxHJ8zh4+mjx8dNmbC&#10;+rrWomAWQRDlJo3Jce29mSSJozWTxO1pwxQYS20l8aDaKiksaSC6FEk/TYdJo21hrKbMOfi7aI24&#10;i2gfElCXJadsoelaMuXbqJYJ4qEkV3Pj8DSiLUtG/UlZOuaRyDFU6uMbkoC8Cu9kekgmlSWm5rSD&#10;QB4C4V5NknAFSW9CLYgnaG35X6Ekp1Y7Xfo9qmXSFhIZgSp66T1uzmpiWKwFqHbmhnT3/8LSF5tT&#10;i3iR4/1sNDwYZvsHGCkiofGXFz9+X3y8+vbh6vvnCfr16evlzy+oFxhrjJvAwTNzajvNgRjK35ZW&#10;hi8UhraR5fMbltnWIwo/h6NBmg4womDaT4cjkCFKcnvYWOefMS1REHLcsKJiL6GTcyKEXvvIM9kc&#10;Ox8JLzq4pHjbw6iUAvq3IQI9yfqjcQwNXdlx6u869cbZoHedv4sJSK4RhAROC14suRBRsdVqLiyC&#10;BDlexqcDf8dNKNTAbvVHKcwZJbAlJUwniNIA005VGBFRwfpRb2M5d0673SRp+jRdxjkFXHfcAsgF&#10;cXULJpoCFjKR3MOGCi5zPE7D00EUCmgOvWu7FSS/XW27Fq50cQ6jYHW7I87QJYcMx8T5U2KBVCgF&#10;rg1/Aq9SaKhPdxJGtbbv//U/+MOsghWjBpYMan+3JpZhJJ4rmOKDXpaFrYxKNhj1QbG7ltWuRa3l&#10;XAPv0GZAF8Xg78W1WFot38DtMgtZwUQUhdwty50y9+3yw/1E2WwW3WATDfHH6szQEDxQqPRs7XXJ&#10;fZjMQFTLTqfALsaB7e6NsOy7evS6vSunfwBQSwMECgAAAAAAh07iQAAAAAAAAAAAAAAAAAYAAABf&#10;cmVscy9QSwMEFAAAAAgAh07iQIoUZjzRAAAAlAEAAAsAAABfcmVscy8ucmVsc6WQwWrDMAyG74O9&#10;g9F9cZrDGKNOL6PQa+kewNiKYxpbRjLZ+vbzDoNl9LajfqHvE//+8JkWtSJLpGxg1/WgMDvyMQcD&#10;75fj0wsoqTZ7u1BGAzcUOIyPD/szLra2I5ljEdUoWQzMtZZXrcXNmKx0VDC3zUScbG0jB12su9qA&#10;euj7Z82/GTBumOrkDfDJD6Aut9LMf9gpOiahqXaOkqZpiu4eVQe2ZY7uyDbhG7lGsxywGvAsGgdq&#10;Wdd+BH1fv/un3tNHPuO61X6HjOuPV2+6HL8AUEsDBBQAAAAIAIdO4kB+5uUg9wAAAOEBAAATAAAA&#10;W0NvbnRlbnRfVHlwZXNdLnhtbJWRQU7DMBBF90jcwfIWJU67QAgl6YK0S0CoHGBkTxKLZGx5TGhv&#10;j5O2G0SRWNoz/78nu9wcxkFMGNg6quQqL6RA0s5Y6ir5vt9lD1JwBDIwOMJKHpHlpr69KfdHjyxS&#10;mriSfYz+USnWPY7AufNIadK6MEJMx9ApD/oDOlTrorhX2lFEilmcO2RdNtjC5xDF9pCuTyYBB5bi&#10;6bQ4syoJ3g9WQ0ymaiLzg5KdCXlKLjvcW893SUOqXwnz5DrgnHtJTxOsQfEKIT7DmDSUCayM+6KA&#10;U/53yWw5cuba1mrMm8BNir3hdLG61o5r1zj93/Ltkrp0q+WD6m9QSwECFAAUAAAACACHTuJAfubl&#10;IPcAAADhAQAAEwAAAAAAAAABACAAAAA6BQAAW0NvbnRlbnRfVHlwZXNdLnhtbFBLAQIUAAoAAAAA&#10;AIdO4kAAAAAAAAAAAAAAAAAGAAAAAAAAAAAAEAAAABwEAABfcmVscy9QSwECFAAUAAAACACHTuJA&#10;ihRmPNEAAACUAQAACwAAAAAAAAABACAAAABABAAAX3JlbHMvLnJlbHNQSwECFAAKAAAAAACHTuJA&#10;AAAAAAAAAAAAAAAABAAAAAAAAAAAABAAAAAAAAAAZHJzL1BLAQIUABQAAAAIAIdO4kCVuy+z2AAA&#10;AA0BAAAPAAAAAAAAAAEAIAAAACIAAABkcnMvZG93bnJldi54bWxQSwECFAAUAAAACACHTuJA+8k8&#10;F8kCAABzBQAADgAAAAAAAAABACAAAAAnAQAAZHJzL2Uyb0RvYy54bWxQSwUGAAAAAAYABgBZAQAA&#10;YgYAAAAA&#10;" adj="1558,50655">
                <v:fill on="t" focussize="0,0"/>
                <v:stroke weight="1pt" color="#00B0F0 [3204]" miterlimit="8" joinstyle="miter"/>
                <v:imagedata o:title=""/>
                <o:lock v:ext="edit" aspectratio="f"/>
                <v:textbox>
                  <w:txbxContent>
                    <w:p w14:paraId="113A0F0E">
                      <w:pPr>
                        <w:spacing w:line="240" w:lineRule="auto"/>
                        <w:ind w:firstLine="0" w:firstLineChars="0"/>
                        <w:jc w:val="center"/>
                        <w:rPr>
                          <w:color w:val="000000" w:themeColor="text1"/>
                          <w14:textFill>
                            <w14:solidFill>
                              <w14:schemeClr w14:val="tx1"/>
                            </w14:solidFill>
                          </w14:textFill>
                        </w:rPr>
                      </w:pPr>
                      <w:r>
                        <w:rPr>
                          <w:rFonts w:hint="eastAsia"/>
                          <w:color w:val="000000" w:themeColor="text1"/>
                          <w14:textFill>
                            <w14:solidFill>
                              <w14:schemeClr w14:val="tx1"/>
                            </w14:solidFill>
                          </w14:textFill>
                        </w:rPr>
                        <w:t>项目地</w:t>
                      </w:r>
                    </w:p>
                  </w:txbxContent>
                </v:textbox>
              </v:shape>
            </w:pict>
          </mc:Fallback>
        </mc:AlternateContent>
      </w:r>
      <w:r>
        <w:drawing>
          <wp:inline distT="0" distB="0" distL="0" distR="0">
            <wp:extent cx="5758815" cy="8142605"/>
            <wp:effectExtent l="0" t="0" r="0" b="0"/>
            <wp:docPr id="3444" name="图片 3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44" name="图片 3444"/>
                    <pic:cNvPicPr>
                      <a:picLocks noChangeAspect="1" noChangeArrowheads="1"/>
                    </pic:cNvPicPr>
                  </pic:nvPicPr>
                  <pic:blipFill>
                    <a:blip r:embed="rId85">
                      <a:extLst>
                        <a:ext uri="{28A0092B-C50C-407E-A947-70E740481C1C}">
                          <a14:useLocalDpi xmlns:a14="http://schemas.microsoft.com/office/drawing/2010/main" val="0"/>
                        </a:ext>
                      </a:extLst>
                    </a:blip>
                    <a:srcRect/>
                    <a:stretch>
                      <a:fillRect/>
                    </a:stretch>
                  </pic:blipFill>
                  <pic:spPr>
                    <a:xfrm>
                      <a:off x="0" y="0"/>
                      <a:ext cx="5758815" cy="8142605"/>
                    </a:xfrm>
                    <a:prstGeom prst="rect">
                      <a:avLst/>
                    </a:prstGeom>
                    <a:noFill/>
                    <a:ln>
                      <a:noFill/>
                    </a:ln>
                  </pic:spPr>
                </pic:pic>
              </a:graphicData>
            </a:graphic>
          </wp:inline>
        </w:drawing>
      </w:r>
    </w:p>
    <w:p w14:paraId="0373C39A">
      <w:pPr>
        <w:ind w:firstLine="482"/>
        <w:jc w:val="center"/>
        <w:rPr>
          <w:b/>
          <w:bCs/>
        </w:rPr>
      </w:pPr>
      <w:r>
        <w:rPr>
          <w:rFonts w:hint="eastAsia"/>
          <w:b/>
          <w:bCs/>
        </w:rPr>
        <w:t xml:space="preserve">图6.2.5-2 </w:t>
      </w:r>
      <w:r>
        <w:rPr>
          <w:b/>
          <w:bCs/>
        </w:rPr>
        <w:t xml:space="preserve"> </w:t>
      </w:r>
      <w:r>
        <w:rPr>
          <w:rFonts w:hint="eastAsia"/>
          <w:b/>
          <w:bCs/>
        </w:rPr>
        <w:t>扬州市水文地质剖面分布图</w:t>
      </w:r>
    </w:p>
    <w:p w14:paraId="1DE8D4AC">
      <w:pPr>
        <w:ind w:firstLine="480"/>
        <w:rPr>
          <w:rFonts w:cs="Times New Roman"/>
        </w:rPr>
        <w:sectPr>
          <w:footerReference r:id="rId20" w:type="even"/>
          <w:pgSz w:w="11906" w:h="16838"/>
          <w:pgMar w:top="1440" w:right="1080" w:bottom="1440" w:left="1080" w:header="851" w:footer="992" w:gutter="0"/>
          <w:cols w:space="425" w:num="1"/>
          <w:docGrid w:linePitch="312" w:charSpace="0"/>
        </w:sectPr>
      </w:pPr>
    </w:p>
    <w:p w14:paraId="71E5D6DE">
      <w:pPr>
        <w:spacing w:line="240" w:lineRule="auto"/>
        <w:ind w:firstLine="0" w:firstLineChars="0"/>
        <w:jc w:val="center"/>
        <w:rPr>
          <w:bCs/>
        </w:rPr>
      </w:pPr>
      <w:r>
        <w:drawing>
          <wp:inline distT="0" distB="0" distL="0" distR="0">
            <wp:extent cx="8796655" cy="1550670"/>
            <wp:effectExtent l="0" t="0" r="4445" b="0"/>
            <wp:docPr id="3443" name="图片 3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43" name="图片 3443"/>
                    <pic:cNvPicPr>
                      <a:picLocks noChangeAspect="1" noChangeArrowheads="1"/>
                    </pic:cNvPicPr>
                  </pic:nvPicPr>
                  <pic:blipFill>
                    <a:blip r:embed="rId86" cstate="print">
                      <a:extLst>
                        <a:ext uri="{28A0092B-C50C-407E-A947-70E740481C1C}">
                          <a14:useLocalDpi xmlns:a14="http://schemas.microsoft.com/office/drawing/2010/main" val="0"/>
                        </a:ext>
                      </a:extLst>
                    </a:blip>
                    <a:srcRect/>
                    <a:stretch>
                      <a:fillRect/>
                    </a:stretch>
                  </pic:blipFill>
                  <pic:spPr>
                    <a:xfrm>
                      <a:off x="0" y="0"/>
                      <a:ext cx="8866059" cy="1563046"/>
                    </a:xfrm>
                    <a:prstGeom prst="rect">
                      <a:avLst/>
                    </a:prstGeom>
                    <a:noFill/>
                    <a:ln>
                      <a:noFill/>
                    </a:ln>
                  </pic:spPr>
                </pic:pic>
              </a:graphicData>
            </a:graphic>
          </wp:inline>
        </w:drawing>
      </w:r>
    </w:p>
    <w:p w14:paraId="1970F61E">
      <w:pPr>
        <w:ind w:firstLine="482"/>
        <w:jc w:val="center"/>
        <w:rPr>
          <w:b/>
          <w:bCs/>
        </w:rPr>
      </w:pPr>
      <w:r>
        <w:rPr>
          <w:rFonts w:hint="eastAsia"/>
          <w:b/>
          <w:bCs/>
        </w:rPr>
        <w:t xml:space="preserve">图6.2.5-3 </w:t>
      </w:r>
      <w:r>
        <w:rPr>
          <w:b/>
          <w:bCs/>
        </w:rPr>
        <w:t xml:space="preserve"> </w:t>
      </w:r>
      <w:r>
        <w:rPr>
          <w:rFonts w:hint="eastAsia"/>
          <w:b/>
          <w:bCs/>
        </w:rPr>
        <w:t>扬州市水文地质剖面图（</w:t>
      </w:r>
      <w:r>
        <w:rPr>
          <w:b/>
          <w:bCs/>
        </w:rPr>
        <w:t>1-1’</w:t>
      </w:r>
      <w:r>
        <w:rPr>
          <w:rFonts w:hint="eastAsia"/>
          <w:b/>
          <w:bCs/>
        </w:rPr>
        <w:t>）</w:t>
      </w:r>
    </w:p>
    <w:p w14:paraId="1D9E8CEE">
      <w:pPr>
        <w:spacing w:line="240" w:lineRule="auto"/>
        <w:ind w:firstLine="0" w:firstLineChars="0"/>
        <w:jc w:val="center"/>
        <w:rPr>
          <w:bCs/>
        </w:rPr>
      </w:pPr>
      <w:r>
        <w:drawing>
          <wp:inline distT="0" distB="0" distL="0" distR="0">
            <wp:extent cx="8328660" cy="2581910"/>
            <wp:effectExtent l="0" t="0" r="0" b="8890"/>
            <wp:docPr id="3442" name="图片 34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42" name="图片 3442"/>
                    <pic:cNvPicPr>
                      <a:picLocks noChangeAspect="1" noChangeArrowheads="1"/>
                    </pic:cNvPicPr>
                  </pic:nvPicPr>
                  <pic:blipFill>
                    <a:blip r:embed="rId87" cstate="print">
                      <a:extLst>
                        <a:ext uri="{28A0092B-C50C-407E-A947-70E740481C1C}">
                          <a14:useLocalDpi xmlns:a14="http://schemas.microsoft.com/office/drawing/2010/main" val="0"/>
                        </a:ext>
                      </a:extLst>
                    </a:blip>
                    <a:srcRect/>
                    <a:stretch>
                      <a:fillRect/>
                    </a:stretch>
                  </pic:blipFill>
                  <pic:spPr>
                    <a:xfrm>
                      <a:off x="0" y="0"/>
                      <a:ext cx="8383980" cy="2599311"/>
                    </a:xfrm>
                    <a:prstGeom prst="rect">
                      <a:avLst/>
                    </a:prstGeom>
                    <a:noFill/>
                    <a:ln>
                      <a:noFill/>
                    </a:ln>
                  </pic:spPr>
                </pic:pic>
              </a:graphicData>
            </a:graphic>
          </wp:inline>
        </w:drawing>
      </w:r>
    </w:p>
    <w:p w14:paraId="66914A7E">
      <w:pPr>
        <w:ind w:firstLine="482"/>
        <w:jc w:val="center"/>
        <w:rPr>
          <w:b/>
          <w:bCs/>
        </w:rPr>
      </w:pPr>
      <w:r>
        <w:rPr>
          <w:rFonts w:hint="eastAsia"/>
          <w:b/>
          <w:bCs/>
        </w:rPr>
        <w:t xml:space="preserve">图6.2.5-4 </w:t>
      </w:r>
      <w:r>
        <w:rPr>
          <w:b/>
          <w:bCs/>
        </w:rPr>
        <w:t xml:space="preserve"> </w:t>
      </w:r>
      <w:r>
        <w:rPr>
          <w:rFonts w:hint="eastAsia"/>
          <w:b/>
          <w:bCs/>
        </w:rPr>
        <w:t>扬州市水文地质剖面图（</w:t>
      </w:r>
      <w:r>
        <w:rPr>
          <w:b/>
          <w:bCs/>
        </w:rPr>
        <w:t>2-2’</w:t>
      </w:r>
      <w:r>
        <w:rPr>
          <w:rFonts w:hint="eastAsia"/>
          <w:b/>
          <w:bCs/>
        </w:rPr>
        <w:t>）</w:t>
      </w:r>
    </w:p>
    <w:p w14:paraId="6EE3C147">
      <w:pPr>
        <w:spacing w:line="240" w:lineRule="auto"/>
        <w:ind w:firstLine="0" w:firstLineChars="0"/>
        <w:jc w:val="center"/>
        <w:rPr>
          <w:bCs/>
        </w:rPr>
      </w:pPr>
      <w:r>
        <w:drawing>
          <wp:inline distT="0" distB="0" distL="0" distR="0">
            <wp:extent cx="8917305" cy="2743200"/>
            <wp:effectExtent l="0" t="0" r="0" b="0"/>
            <wp:docPr id="3441" name="图片 34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41" name="图片 3441"/>
                    <pic:cNvPicPr>
                      <a:picLocks noChangeAspect="1" noChangeArrowheads="1"/>
                    </pic:cNvPicPr>
                  </pic:nvPicPr>
                  <pic:blipFill>
                    <a:blip r:embed="rId88" cstate="print">
                      <a:extLst>
                        <a:ext uri="{28A0092B-C50C-407E-A947-70E740481C1C}">
                          <a14:useLocalDpi xmlns:a14="http://schemas.microsoft.com/office/drawing/2010/main" val="0"/>
                        </a:ext>
                      </a:extLst>
                    </a:blip>
                    <a:srcRect/>
                    <a:stretch>
                      <a:fillRect/>
                    </a:stretch>
                  </pic:blipFill>
                  <pic:spPr>
                    <a:xfrm>
                      <a:off x="0" y="0"/>
                      <a:ext cx="8935840" cy="2748731"/>
                    </a:xfrm>
                    <a:prstGeom prst="rect">
                      <a:avLst/>
                    </a:prstGeom>
                    <a:noFill/>
                    <a:ln>
                      <a:noFill/>
                    </a:ln>
                  </pic:spPr>
                </pic:pic>
              </a:graphicData>
            </a:graphic>
          </wp:inline>
        </w:drawing>
      </w:r>
    </w:p>
    <w:p w14:paraId="327AA426">
      <w:pPr>
        <w:ind w:firstLine="482"/>
        <w:jc w:val="center"/>
        <w:rPr>
          <w:b/>
          <w:bCs/>
        </w:rPr>
      </w:pPr>
      <w:r>
        <w:rPr>
          <w:rFonts w:hint="eastAsia"/>
          <w:b/>
          <w:bCs/>
        </w:rPr>
        <w:t xml:space="preserve">图6.2.5-5 </w:t>
      </w:r>
      <w:r>
        <w:rPr>
          <w:b/>
          <w:bCs/>
        </w:rPr>
        <w:t xml:space="preserve"> </w:t>
      </w:r>
      <w:r>
        <w:rPr>
          <w:rFonts w:hint="eastAsia"/>
          <w:b/>
          <w:bCs/>
        </w:rPr>
        <w:t>扬州市水文地质剖面图（</w:t>
      </w:r>
      <w:r>
        <w:rPr>
          <w:b/>
          <w:bCs/>
        </w:rPr>
        <w:t>3-3’</w:t>
      </w:r>
      <w:r>
        <w:rPr>
          <w:rFonts w:hint="eastAsia"/>
          <w:b/>
          <w:bCs/>
        </w:rPr>
        <w:t>）</w:t>
      </w:r>
    </w:p>
    <w:p w14:paraId="25F81A40">
      <w:pPr>
        <w:ind w:firstLine="0" w:firstLineChars="0"/>
        <w:jc w:val="center"/>
        <w:rPr>
          <w:rFonts w:cs="Times New Roman"/>
          <w:b/>
        </w:rPr>
      </w:pPr>
    </w:p>
    <w:p w14:paraId="3A13D7ED">
      <w:pPr>
        <w:ind w:firstLine="0" w:firstLineChars="0"/>
        <w:jc w:val="center"/>
        <w:rPr>
          <w:rFonts w:cs="Times New Roman"/>
          <w:b/>
        </w:rPr>
      </w:pPr>
    </w:p>
    <w:p w14:paraId="541712B7">
      <w:pPr>
        <w:ind w:firstLine="0" w:firstLineChars="0"/>
        <w:jc w:val="center"/>
        <w:rPr>
          <w:rFonts w:cs="Times New Roman"/>
          <w:b/>
        </w:rPr>
        <w:sectPr>
          <w:pgSz w:w="16838" w:h="11906" w:orient="landscape"/>
          <w:pgMar w:top="1440" w:right="1080" w:bottom="1440" w:left="1080" w:header="851" w:footer="992" w:gutter="0"/>
          <w:cols w:space="425" w:num="1"/>
          <w:docGrid w:linePitch="312" w:charSpace="0"/>
        </w:sectPr>
      </w:pPr>
    </w:p>
    <w:p w14:paraId="50473339">
      <w:pPr>
        <w:ind w:firstLine="480"/>
        <w:rPr>
          <w:rFonts w:cs="Times New Roman"/>
        </w:rPr>
      </w:pPr>
      <w:r>
        <w:rPr>
          <w:rFonts w:hint="eastAsia" w:cs="Times New Roman"/>
        </w:rPr>
        <w:t>（</w:t>
      </w:r>
      <w:r>
        <w:rPr>
          <w:rFonts w:cs="Times New Roman"/>
        </w:rPr>
        <w:t>1</w:t>
      </w:r>
      <w:r>
        <w:rPr>
          <w:rFonts w:hint="eastAsia" w:cs="Times New Roman"/>
        </w:rPr>
        <w:t>）松散岩类孔隙水</w:t>
      </w:r>
    </w:p>
    <w:p w14:paraId="5684F4D6">
      <w:pPr>
        <w:ind w:firstLine="480"/>
        <w:rPr>
          <w:rFonts w:cs="Times New Roman"/>
        </w:rPr>
      </w:pPr>
      <w:r>
        <w:rPr>
          <w:rFonts w:hint="eastAsia" w:ascii="宋体" w:hAnsi="宋体" w:cs="宋体"/>
        </w:rPr>
        <w:t>①</w:t>
      </w:r>
      <w:r>
        <w:rPr>
          <w:rFonts w:hint="eastAsia" w:cs="Times New Roman"/>
        </w:rPr>
        <w:t>潜水含水层</w:t>
      </w:r>
    </w:p>
    <w:p w14:paraId="45B19B7F">
      <w:pPr>
        <w:ind w:firstLine="480"/>
        <w:rPr>
          <w:rFonts w:cs="Times New Roman"/>
        </w:rPr>
      </w:pPr>
      <w:r>
        <w:rPr>
          <w:rFonts w:hint="eastAsia" w:cs="Times New Roman"/>
        </w:rPr>
        <w:t>该含水层除仪征西北部基岩零星裸露外，均有分布。其水文地质特征受地貌、成因影响。仪征</w:t>
      </w:r>
      <w:r>
        <w:rPr>
          <w:rFonts w:cs="Times New Roman"/>
        </w:rPr>
        <w:t>-</w:t>
      </w:r>
      <w:r>
        <w:rPr>
          <w:rFonts w:hint="eastAsia" w:cs="Times New Roman"/>
        </w:rPr>
        <w:t>扬州西北岗地分布区既是淮河水系与长江水系分水岭，亦是潜水分水岭。丘陵地区潜水含水层由第四系上更新统灰黄、黄褐色亚粘土组成，水位埋深受地貌控制，一般</w:t>
      </w:r>
      <w:r>
        <w:rPr>
          <w:rFonts w:cs="Times New Roman"/>
        </w:rPr>
        <w:t>2~5m</w:t>
      </w:r>
      <w:r>
        <w:rPr>
          <w:rFonts w:hint="eastAsia" w:cs="Times New Roman"/>
        </w:rPr>
        <w:t>，单井涌水量小于</w:t>
      </w:r>
      <w:r>
        <w:rPr>
          <w:rFonts w:cs="Times New Roman"/>
        </w:rPr>
        <w:t>10m³/d</w:t>
      </w:r>
      <w:r>
        <w:rPr>
          <w:rFonts w:hint="eastAsia" w:cs="Times New Roman"/>
        </w:rPr>
        <w:t>。平原区孔隙潜水受水文地质条件控制，长江物源沉积区为第四系全新统，岩性为粉细砂、粉砂，砂层厚度</w:t>
      </w:r>
      <w:r>
        <w:rPr>
          <w:rFonts w:cs="Times New Roman"/>
        </w:rPr>
        <w:t>7~70m</w:t>
      </w:r>
      <w:r>
        <w:rPr>
          <w:rFonts w:hint="eastAsia" w:cs="Times New Roman"/>
        </w:rPr>
        <w:t>，长江古河道区与</w:t>
      </w:r>
      <w:r>
        <w:rPr>
          <w:rFonts w:cs="Times New Roman"/>
        </w:rPr>
        <w:t>Ⅰ</w:t>
      </w:r>
      <w:r>
        <w:rPr>
          <w:rFonts w:hint="eastAsia" w:cs="Times New Roman"/>
        </w:rPr>
        <w:t>承压含水层组联通，水位埋深</w:t>
      </w:r>
      <w:r>
        <w:rPr>
          <w:rFonts w:cs="Times New Roman"/>
        </w:rPr>
        <w:t>1~2m</w:t>
      </w:r>
      <w:r>
        <w:rPr>
          <w:rFonts w:hint="eastAsia" w:cs="Times New Roman"/>
        </w:rPr>
        <w:t>，单井涌水量小于</w:t>
      </w:r>
      <w:r>
        <w:rPr>
          <w:rFonts w:cs="Times New Roman"/>
        </w:rPr>
        <w:t>100m³/d</w:t>
      </w:r>
      <w:r>
        <w:rPr>
          <w:rFonts w:hint="eastAsia" w:cs="Times New Roman"/>
        </w:rPr>
        <w:t>。里下河地区为第四系全新统，岩性多具泻湖相特点，宝应一带含水岩性为粉细砂，其它地区为亚砂土，局部夹薄层砂层，区域上分布不稳定，含水层厚度一般</w:t>
      </w:r>
      <w:r>
        <w:rPr>
          <w:rFonts w:cs="Times New Roman"/>
        </w:rPr>
        <w:t>10~15m</w:t>
      </w:r>
      <w:r>
        <w:rPr>
          <w:rFonts w:hint="eastAsia" w:cs="Times New Roman"/>
        </w:rPr>
        <w:t>，部分地区</w:t>
      </w:r>
      <w:r>
        <w:rPr>
          <w:rFonts w:cs="Times New Roman"/>
        </w:rPr>
        <w:t>15~20m</w:t>
      </w:r>
      <w:r>
        <w:rPr>
          <w:rFonts w:hint="eastAsia" w:cs="Times New Roman"/>
        </w:rPr>
        <w:t>，单井涌水量小于</w:t>
      </w:r>
      <w:r>
        <w:rPr>
          <w:rFonts w:cs="Times New Roman"/>
        </w:rPr>
        <w:t>15m³/d</w:t>
      </w:r>
      <w:r>
        <w:rPr>
          <w:rFonts w:hint="eastAsia" w:cs="Times New Roman"/>
        </w:rPr>
        <w:t>，沿湖地区受湖水侧向补给。</w:t>
      </w:r>
    </w:p>
    <w:p w14:paraId="49A7243D">
      <w:pPr>
        <w:ind w:firstLine="480"/>
        <w:rPr>
          <w:rFonts w:cs="Times New Roman"/>
        </w:rPr>
      </w:pPr>
      <w:r>
        <w:rPr>
          <w:rFonts w:hint="eastAsia" w:ascii="宋体" w:hAnsi="宋体" w:cs="宋体"/>
        </w:rPr>
        <w:t>②</w:t>
      </w:r>
      <w:r>
        <w:rPr>
          <w:rFonts w:hint="eastAsia" w:cs="Times New Roman"/>
        </w:rPr>
        <w:t>第</w:t>
      </w:r>
      <w:r>
        <w:rPr>
          <w:rFonts w:cs="Times New Roman"/>
        </w:rPr>
        <w:t>I</w:t>
      </w:r>
      <w:r>
        <w:rPr>
          <w:rFonts w:hint="eastAsia" w:cs="Times New Roman"/>
        </w:rPr>
        <w:t>承压含水层组</w:t>
      </w:r>
    </w:p>
    <w:p w14:paraId="2C260E7B">
      <w:pPr>
        <w:ind w:firstLine="480"/>
        <w:rPr>
          <w:rFonts w:cs="Times New Roman"/>
        </w:rPr>
      </w:pPr>
      <w:r>
        <w:rPr>
          <w:rFonts w:hint="eastAsia" w:cs="Times New Roman"/>
        </w:rPr>
        <w:t>该含水层组分布在蒋王镇</w:t>
      </w:r>
      <w:r>
        <w:rPr>
          <w:rFonts w:cs="Times New Roman"/>
        </w:rPr>
        <w:t>—</w:t>
      </w:r>
      <w:r>
        <w:rPr>
          <w:rFonts w:hint="eastAsia" w:cs="Times New Roman"/>
        </w:rPr>
        <w:t>扬州一线沿岸抵长江地区，由第四系上更新统（</w:t>
      </w:r>
      <w:r>
        <w:rPr>
          <w:rFonts w:cs="Times New Roman"/>
        </w:rPr>
        <w:t>Q</w:t>
      </w:r>
      <w:r>
        <w:rPr>
          <w:rFonts w:cs="Times New Roman"/>
          <w:vertAlign w:val="subscript"/>
        </w:rPr>
        <w:t>3</w:t>
      </w:r>
      <w:r>
        <w:rPr>
          <w:rFonts w:hint="eastAsia" w:cs="Times New Roman"/>
        </w:rPr>
        <w:t>）古长江冲击砂层构成，在北部地区存在含水层缺失情况。含水层顶板埋深</w:t>
      </w:r>
      <w:r>
        <w:rPr>
          <w:rFonts w:cs="Times New Roman"/>
        </w:rPr>
        <w:t>24.4~56.0m</w:t>
      </w:r>
      <w:r>
        <w:rPr>
          <w:rFonts w:hint="eastAsia" w:cs="Times New Roman"/>
        </w:rPr>
        <w:t>，向东南倾斜，砂层厚度</w:t>
      </w:r>
      <w:r>
        <w:rPr>
          <w:rFonts w:cs="Times New Roman"/>
        </w:rPr>
        <w:t>14.0~74.0m</w:t>
      </w:r>
      <w:r>
        <w:rPr>
          <w:rFonts w:hint="eastAsia" w:cs="Times New Roman"/>
        </w:rPr>
        <w:t>，水位埋深</w:t>
      </w:r>
      <w:r>
        <w:rPr>
          <w:rFonts w:cs="Times New Roman"/>
        </w:rPr>
        <w:t>2~3m</w:t>
      </w:r>
      <w:r>
        <w:rPr>
          <w:rFonts w:hint="eastAsia" w:cs="Times New Roman"/>
        </w:rPr>
        <w:t>。富水性受古长江河道控制，新坝</w:t>
      </w:r>
      <w:r>
        <w:rPr>
          <w:rFonts w:cs="Times New Roman"/>
        </w:rPr>
        <w:t>—</w:t>
      </w:r>
      <w:r>
        <w:rPr>
          <w:rFonts w:hint="eastAsia" w:cs="Times New Roman"/>
        </w:rPr>
        <w:t>红桥一带为古长江主泓线区，含水岩性为含砾粗砂、含砾中粗砂，砂层厚度达</w:t>
      </w:r>
      <w:r>
        <w:rPr>
          <w:rFonts w:cs="Times New Roman"/>
        </w:rPr>
        <w:t>56m</w:t>
      </w:r>
      <w:r>
        <w:rPr>
          <w:rFonts w:hint="eastAsia" w:cs="Times New Roman"/>
        </w:rPr>
        <w:t>，单井涌水量由</w:t>
      </w:r>
      <w:r>
        <w:rPr>
          <w:rFonts w:cs="Times New Roman"/>
        </w:rPr>
        <w:t>3000~4000m³/d</w:t>
      </w:r>
      <w:r>
        <w:rPr>
          <w:rFonts w:hint="eastAsia" w:cs="Times New Roman"/>
        </w:rPr>
        <w:t>，从新坝至扬州方巷含水层厚度逐渐变薄，含水介质颗粒逐渐变细，单井涌水量由</w:t>
      </w:r>
      <w:r>
        <w:rPr>
          <w:rFonts w:cs="Times New Roman"/>
        </w:rPr>
        <w:t>3000~4000m³/d</w:t>
      </w:r>
      <w:r>
        <w:rPr>
          <w:rFonts w:hint="eastAsia" w:cs="Times New Roman"/>
        </w:rPr>
        <w:t>逐渐向小于</w:t>
      </w:r>
      <w:r>
        <w:rPr>
          <w:rFonts w:cs="Times New Roman"/>
        </w:rPr>
        <w:t>500m³/d</w:t>
      </w:r>
      <w:r>
        <w:rPr>
          <w:rFonts w:hint="eastAsia" w:cs="Times New Roman"/>
        </w:rPr>
        <w:t>过渡，扬州市区西北部为漫滩边缘区，含水岩性为粉细砂组合，单井涌水量小于</w:t>
      </w:r>
      <w:r>
        <w:rPr>
          <w:rFonts w:cs="Times New Roman"/>
        </w:rPr>
        <w:t>500m³/d</w:t>
      </w:r>
      <w:r>
        <w:rPr>
          <w:rFonts w:hint="eastAsia" w:cs="Times New Roman"/>
        </w:rPr>
        <w:t>。沿江一带与潜水含水层之间水力联系密切。</w:t>
      </w:r>
    </w:p>
    <w:p w14:paraId="4B0641C0">
      <w:pPr>
        <w:spacing w:line="240" w:lineRule="auto"/>
        <w:ind w:firstLine="0" w:firstLineChars="0"/>
        <w:jc w:val="center"/>
        <w:rPr>
          <w:bCs/>
        </w:rPr>
      </w:pPr>
      <w:r>
        <w:drawing>
          <wp:inline distT="0" distB="0" distL="0" distR="0">
            <wp:extent cx="4637405" cy="6411595"/>
            <wp:effectExtent l="0" t="0" r="0" b="8255"/>
            <wp:docPr id="3440" name="图片 3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40" name="图片 3440"/>
                    <pic:cNvPicPr>
                      <a:picLocks noChangeAspect="1" noChangeArrowheads="1"/>
                    </pic:cNvPicPr>
                  </pic:nvPicPr>
                  <pic:blipFill>
                    <a:blip r:embed="rId89">
                      <a:extLst>
                        <a:ext uri="{28A0092B-C50C-407E-A947-70E740481C1C}">
                          <a14:useLocalDpi xmlns:a14="http://schemas.microsoft.com/office/drawing/2010/main" val="0"/>
                        </a:ext>
                      </a:extLst>
                    </a:blip>
                    <a:srcRect/>
                    <a:stretch>
                      <a:fillRect/>
                    </a:stretch>
                  </pic:blipFill>
                  <pic:spPr>
                    <a:xfrm>
                      <a:off x="0" y="0"/>
                      <a:ext cx="4637405" cy="6411595"/>
                    </a:xfrm>
                    <a:prstGeom prst="rect">
                      <a:avLst/>
                    </a:prstGeom>
                    <a:noFill/>
                    <a:ln>
                      <a:noFill/>
                    </a:ln>
                  </pic:spPr>
                </pic:pic>
              </a:graphicData>
            </a:graphic>
          </wp:inline>
        </w:drawing>
      </w:r>
    </w:p>
    <w:p w14:paraId="4A153E03">
      <w:pPr>
        <w:ind w:firstLine="482"/>
        <w:jc w:val="center"/>
        <w:rPr>
          <w:b/>
          <w:bCs/>
        </w:rPr>
      </w:pPr>
      <w:r>
        <w:rPr>
          <w:rFonts w:hint="eastAsia"/>
          <w:b/>
          <w:bCs/>
        </w:rPr>
        <w:t>图6.2.5-6</w:t>
      </w:r>
      <w:r>
        <w:rPr>
          <w:b/>
          <w:bCs/>
        </w:rPr>
        <w:t xml:space="preserve"> </w:t>
      </w:r>
      <w:r>
        <w:rPr>
          <w:rFonts w:hint="eastAsia"/>
          <w:b/>
          <w:bCs/>
        </w:rPr>
        <w:t>扬州市第</w:t>
      </w:r>
      <w:r>
        <w:rPr>
          <w:b/>
          <w:bCs/>
        </w:rPr>
        <w:t>I</w:t>
      </w:r>
      <w:r>
        <w:rPr>
          <w:rFonts w:hint="eastAsia"/>
          <w:b/>
          <w:bCs/>
        </w:rPr>
        <w:t>承压含水层组水文地质图</w:t>
      </w:r>
    </w:p>
    <w:p w14:paraId="2BF8DC12">
      <w:pPr>
        <w:ind w:firstLine="480"/>
        <w:rPr>
          <w:rFonts w:cs="Times New Roman"/>
        </w:rPr>
      </w:pPr>
      <w:r>
        <w:rPr>
          <w:rFonts w:hint="eastAsia" w:ascii="宋体" w:hAnsi="宋体" w:cs="宋体"/>
        </w:rPr>
        <w:t>③</w:t>
      </w:r>
      <w:r>
        <w:rPr>
          <w:rFonts w:hint="eastAsia" w:cs="Times New Roman"/>
        </w:rPr>
        <w:t>第</w:t>
      </w:r>
      <w:r>
        <w:rPr>
          <w:rFonts w:cs="Times New Roman"/>
        </w:rPr>
        <w:t>II</w:t>
      </w:r>
      <w:r>
        <w:rPr>
          <w:rFonts w:hint="eastAsia" w:cs="Times New Roman"/>
        </w:rPr>
        <w:t>承压含水层组</w:t>
      </w:r>
    </w:p>
    <w:p w14:paraId="051F765C">
      <w:pPr>
        <w:ind w:firstLine="480"/>
        <w:rPr>
          <w:rFonts w:cs="Times New Roman"/>
        </w:rPr>
      </w:pPr>
      <w:r>
        <w:rPr>
          <w:rFonts w:hint="eastAsia" w:cs="Times New Roman"/>
        </w:rPr>
        <w:t>该含水层组分布于甘泉（祝庄）</w:t>
      </w:r>
      <w:r>
        <w:rPr>
          <w:rFonts w:cs="Times New Roman"/>
        </w:rPr>
        <w:t>—</w:t>
      </w:r>
      <w:r>
        <w:rPr>
          <w:rFonts w:hint="eastAsia" w:cs="Times New Roman"/>
        </w:rPr>
        <w:t>扬州市区（城南）</w:t>
      </w:r>
      <w:r>
        <w:rPr>
          <w:rFonts w:cs="Times New Roman"/>
        </w:rPr>
        <w:t>—</w:t>
      </w:r>
      <w:r>
        <w:rPr>
          <w:rFonts w:hint="eastAsia" w:cs="Times New Roman"/>
        </w:rPr>
        <w:t>霍桥</w:t>
      </w:r>
      <w:r>
        <w:rPr>
          <w:rFonts w:cs="Times New Roman"/>
        </w:rPr>
        <w:t>—</w:t>
      </w:r>
      <w:r>
        <w:rPr>
          <w:rFonts w:hint="eastAsia" w:cs="Times New Roman"/>
        </w:rPr>
        <w:t>红桥（北）一线以北地区，主要由第四系中更新统（</w:t>
      </w:r>
      <w:r>
        <w:rPr>
          <w:rFonts w:cs="Times New Roman"/>
        </w:rPr>
        <w:t>Q</w:t>
      </w:r>
      <w:r>
        <w:rPr>
          <w:rFonts w:cs="Times New Roman"/>
          <w:vertAlign w:val="subscript"/>
        </w:rPr>
        <w:t>2</w:t>
      </w:r>
      <w:r>
        <w:rPr>
          <w:rFonts w:hint="eastAsia" w:cs="Times New Roman"/>
        </w:rPr>
        <w:t>）古淮河支叉河到冲击砂层构成，南部地区含水区含水层缺失严重。含水层顶板埋深</w:t>
      </w:r>
      <w:r>
        <w:rPr>
          <w:rFonts w:cs="Times New Roman"/>
        </w:rPr>
        <w:t>70.0~90.0m</w:t>
      </w:r>
      <w:r>
        <w:rPr>
          <w:rFonts w:hint="eastAsia" w:cs="Times New Roman"/>
        </w:rPr>
        <w:t>，砂层厚度</w:t>
      </w:r>
      <w:r>
        <w:rPr>
          <w:rFonts w:cs="Times New Roman"/>
        </w:rPr>
        <w:t>8.0~56.0m</w:t>
      </w:r>
      <w:r>
        <w:rPr>
          <w:rFonts w:hint="eastAsia" w:cs="Times New Roman"/>
        </w:rPr>
        <w:t>，富水性受古河道控制；赤岸</w:t>
      </w:r>
      <w:r>
        <w:rPr>
          <w:rFonts w:cs="Times New Roman"/>
        </w:rPr>
        <w:t>—</w:t>
      </w:r>
      <w:r>
        <w:rPr>
          <w:rFonts w:hint="eastAsia" w:cs="Times New Roman"/>
        </w:rPr>
        <w:t>黄珏</w:t>
      </w:r>
      <w:r>
        <w:rPr>
          <w:rFonts w:cs="Times New Roman"/>
        </w:rPr>
        <w:t>—</w:t>
      </w:r>
      <w:r>
        <w:rPr>
          <w:rFonts w:hint="eastAsia" w:cs="Times New Roman"/>
        </w:rPr>
        <w:t>弯头一线为古河道，含水岩性为中粗砂，砂层厚度</w:t>
      </w:r>
      <w:r>
        <w:rPr>
          <w:rFonts w:cs="Times New Roman"/>
        </w:rPr>
        <w:t>35.0~56.0m</w:t>
      </w:r>
      <w:r>
        <w:rPr>
          <w:rFonts w:hint="eastAsia" w:cs="Times New Roman"/>
        </w:rPr>
        <w:t>，单井涌水量</w:t>
      </w:r>
      <w:r>
        <w:rPr>
          <w:rFonts w:cs="Times New Roman"/>
        </w:rPr>
        <w:t>2000~3000m³/d</w:t>
      </w:r>
      <w:r>
        <w:rPr>
          <w:rFonts w:hint="eastAsia" w:cs="Times New Roman"/>
        </w:rPr>
        <w:t>；古河道以南由漫滩向边缘过渡，岩性由中细砂向细砂渐变，含水层逐渐变薄，单井涌水量由</w:t>
      </w:r>
      <w:r>
        <w:rPr>
          <w:rFonts w:cs="Times New Roman"/>
        </w:rPr>
        <w:t xml:space="preserve">1000~2000m³/d </w:t>
      </w:r>
      <w:r>
        <w:rPr>
          <w:rFonts w:hint="eastAsia" w:cs="Times New Roman"/>
        </w:rPr>
        <w:t>向小于</w:t>
      </w:r>
      <w:r>
        <w:rPr>
          <w:rFonts w:cs="Times New Roman"/>
        </w:rPr>
        <w:t xml:space="preserve">500m³/d </w:t>
      </w:r>
      <w:r>
        <w:rPr>
          <w:rFonts w:hint="eastAsia" w:cs="Times New Roman"/>
        </w:rPr>
        <w:t>过渡。</w:t>
      </w:r>
    </w:p>
    <w:p w14:paraId="230C5667">
      <w:pPr>
        <w:spacing w:line="240" w:lineRule="auto"/>
        <w:ind w:firstLine="0" w:firstLineChars="0"/>
        <w:jc w:val="center"/>
        <w:rPr>
          <w:bCs/>
        </w:rPr>
      </w:pPr>
      <w:r>
        <w:drawing>
          <wp:inline distT="0" distB="0" distL="0" distR="0">
            <wp:extent cx="5046345" cy="6781165"/>
            <wp:effectExtent l="0" t="0" r="1905" b="635"/>
            <wp:docPr id="3439" name="图片 34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39" name="图片 3439"/>
                    <pic:cNvPicPr>
                      <a:picLocks noChangeAspect="1" noChangeArrowheads="1"/>
                    </pic:cNvPicPr>
                  </pic:nvPicPr>
                  <pic:blipFill>
                    <a:blip r:embed="rId90">
                      <a:extLst>
                        <a:ext uri="{28A0092B-C50C-407E-A947-70E740481C1C}">
                          <a14:useLocalDpi xmlns:a14="http://schemas.microsoft.com/office/drawing/2010/main" val="0"/>
                        </a:ext>
                      </a:extLst>
                    </a:blip>
                    <a:srcRect/>
                    <a:stretch>
                      <a:fillRect/>
                    </a:stretch>
                  </pic:blipFill>
                  <pic:spPr>
                    <a:xfrm>
                      <a:off x="0" y="0"/>
                      <a:ext cx="5049245" cy="6784482"/>
                    </a:xfrm>
                    <a:prstGeom prst="rect">
                      <a:avLst/>
                    </a:prstGeom>
                    <a:noFill/>
                    <a:ln>
                      <a:noFill/>
                    </a:ln>
                  </pic:spPr>
                </pic:pic>
              </a:graphicData>
            </a:graphic>
          </wp:inline>
        </w:drawing>
      </w:r>
    </w:p>
    <w:p w14:paraId="2B5B82FD">
      <w:pPr>
        <w:ind w:firstLine="0" w:firstLineChars="0"/>
        <w:jc w:val="center"/>
        <w:rPr>
          <w:rFonts w:cs="Times New Roman"/>
          <w:b/>
          <w:bCs/>
          <w:sz w:val="32"/>
          <w:szCs w:val="24"/>
        </w:rPr>
      </w:pPr>
      <w:r>
        <w:rPr>
          <w:rFonts w:hint="eastAsia" w:cs="Times New Roman"/>
          <w:b/>
          <w:bCs/>
        </w:rPr>
        <w:t>图</w:t>
      </w:r>
      <w:r>
        <w:rPr>
          <w:rFonts w:hint="eastAsia"/>
          <w:b/>
          <w:bCs/>
        </w:rPr>
        <w:t>6.2.5-7</w:t>
      </w:r>
      <w:r>
        <w:rPr>
          <w:rFonts w:cs="Times New Roman"/>
          <w:b/>
          <w:bCs/>
        </w:rPr>
        <w:t xml:space="preserve"> </w:t>
      </w:r>
      <w:r>
        <w:rPr>
          <w:rFonts w:hint="eastAsia" w:cs="Times New Roman"/>
          <w:b/>
          <w:bCs/>
        </w:rPr>
        <w:t>扬州市第</w:t>
      </w:r>
      <w:r>
        <w:rPr>
          <w:rFonts w:cs="Times New Roman"/>
          <w:b/>
          <w:bCs/>
        </w:rPr>
        <w:t>II</w:t>
      </w:r>
      <w:r>
        <w:rPr>
          <w:rFonts w:hint="eastAsia" w:cs="Times New Roman"/>
          <w:b/>
          <w:bCs/>
        </w:rPr>
        <w:t>承压含水层组水文地质图</w:t>
      </w:r>
    </w:p>
    <w:p w14:paraId="70BCE804">
      <w:pPr>
        <w:ind w:firstLine="480"/>
        <w:rPr>
          <w:rFonts w:cs="Times New Roman"/>
        </w:rPr>
      </w:pPr>
      <w:r>
        <w:rPr>
          <w:rFonts w:hint="eastAsia" w:ascii="宋体" w:hAnsi="宋体" w:cs="宋体"/>
        </w:rPr>
        <w:t>④</w:t>
      </w:r>
      <w:r>
        <w:rPr>
          <w:rFonts w:hint="eastAsia" w:cs="Times New Roman"/>
        </w:rPr>
        <w:t>第</w:t>
      </w:r>
      <w:r>
        <w:rPr>
          <w:rFonts w:cs="Times New Roman"/>
        </w:rPr>
        <w:t>III</w:t>
      </w:r>
      <w:r>
        <w:rPr>
          <w:rFonts w:hint="eastAsia" w:cs="Times New Roman"/>
        </w:rPr>
        <w:t>承压含水层组</w:t>
      </w:r>
    </w:p>
    <w:p w14:paraId="1A1DE5EE">
      <w:pPr>
        <w:ind w:firstLine="480"/>
        <w:rPr>
          <w:rFonts w:cs="Times New Roman"/>
        </w:rPr>
      </w:pPr>
      <w:r>
        <w:rPr>
          <w:rFonts w:hint="eastAsia" w:cs="Times New Roman"/>
        </w:rPr>
        <w:t>该含水层组分布于甘泉</w:t>
      </w:r>
      <w:r>
        <w:rPr>
          <w:rFonts w:cs="Times New Roman"/>
        </w:rPr>
        <w:t>—</w:t>
      </w:r>
      <w:r>
        <w:rPr>
          <w:rFonts w:hint="eastAsia" w:cs="Times New Roman"/>
        </w:rPr>
        <w:t>酒甸一线以北，由第四系下更新统（</w:t>
      </w:r>
      <w:r>
        <w:rPr>
          <w:rFonts w:cs="Times New Roman"/>
        </w:rPr>
        <w:t>Q</w:t>
      </w:r>
      <w:r>
        <w:rPr>
          <w:rFonts w:cs="Times New Roman"/>
          <w:vertAlign w:val="subscript"/>
        </w:rPr>
        <w:t>1</w:t>
      </w:r>
      <w:r>
        <w:rPr>
          <w:rFonts w:hint="eastAsia" w:cs="Times New Roman"/>
        </w:rPr>
        <w:t>）淮河古河道冲击砂层构成，南部地区含水层缺失严重。含水层顶板埋深</w:t>
      </w:r>
      <w:r>
        <w:rPr>
          <w:rFonts w:cs="Times New Roman"/>
        </w:rPr>
        <w:t>110.0~140.0m</w:t>
      </w:r>
      <w:r>
        <w:rPr>
          <w:rFonts w:hint="eastAsia" w:cs="Times New Roman"/>
        </w:rPr>
        <w:t>，砂层厚度</w:t>
      </w:r>
      <w:r>
        <w:rPr>
          <w:rFonts w:cs="Times New Roman"/>
        </w:rPr>
        <w:t>10.0~35.0m</w:t>
      </w:r>
      <w:r>
        <w:rPr>
          <w:rFonts w:hint="eastAsia" w:cs="Times New Roman"/>
        </w:rPr>
        <w:t>，为单层含水层结构。富水性受岩性和砂层厚度控制，滨湖</w:t>
      </w:r>
      <w:r>
        <w:rPr>
          <w:rFonts w:cs="Times New Roman"/>
        </w:rPr>
        <w:t>—</w:t>
      </w:r>
      <w:r>
        <w:rPr>
          <w:rFonts w:hint="eastAsia" w:cs="Times New Roman"/>
        </w:rPr>
        <w:t>黄珏一带为古河道摆动区，含水岩性为中粗砂，砂层厚度</w:t>
      </w:r>
      <w:r>
        <w:rPr>
          <w:rFonts w:cs="Times New Roman"/>
        </w:rPr>
        <w:t>25.0~35.0m</w:t>
      </w:r>
      <w:r>
        <w:rPr>
          <w:rFonts w:hint="eastAsia" w:cs="Times New Roman"/>
        </w:rPr>
        <w:t>，单井涌水量</w:t>
      </w:r>
      <w:r>
        <w:rPr>
          <w:rFonts w:cs="Times New Roman"/>
        </w:rPr>
        <w:t>2000~3000m³/d</w:t>
      </w:r>
      <w:r>
        <w:rPr>
          <w:rFonts w:hint="eastAsia" w:cs="Times New Roman"/>
        </w:rPr>
        <w:t>。漫滩区含水岩性为中细砂、边缘地区为细粉砂，单井涌水量由</w:t>
      </w:r>
      <w:r>
        <w:rPr>
          <w:rFonts w:cs="Times New Roman"/>
        </w:rPr>
        <w:t>1000~2000m</w:t>
      </w:r>
      <w:r>
        <w:rPr>
          <w:rFonts w:cs="Times New Roman"/>
          <w:vertAlign w:val="superscript"/>
        </w:rPr>
        <w:t>3</w:t>
      </w:r>
      <w:r>
        <w:rPr>
          <w:rFonts w:cs="Times New Roman"/>
        </w:rPr>
        <w:t xml:space="preserve">/d </w:t>
      </w:r>
      <w:r>
        <w:rPr>
          <w:rFonts w:hint="eastAsia" w:cs="Times New Roman"/>
        </w:rPr>
        <w:t>向小于单井涌水量</w:t>
      </w:r>
      <w:r>
        <w:rPr>
          <w:rFonts w:cs="Times New Roman"/>
        </w:rPr>
        <w:t xml:space="preserve">500m³/d </w:t>
      </w:r>
      <w:r>
        <w:rPr>
          <w:rFonts w:hint="eastAsia" w:cs="Times New Roman"/>
        </w:rPr>
        <w:t>变化。该层组在区内北部的乡镇已开发利用，水位埋深</w:t>
      </w:r>
      <w:r>
        <w:rPr>
          <w:rFonts w:cs="Times New Roman"/>
        </w:rPr>
        <w:t>15.0~20.0m</w:t>
      </w:r>
      <w:r>
        <w:rPr>
          <w:rFonts w:hint="eastAsia" w:cs="Times New Roman"/>
        </w:rPr>
        <w:t>。</w:t>
      </w:r>
    </w:p>
    <w:p w14:paraId="080A9456">
      <w:pPr>
        <w:spacing w:line="240" w:lineRule="auto"/>
        <w:ind w:firstLine="0" w:firstLineChars="0"/>
        <w:jc w:val="center"/>
        <w:rPr>
          <w:bCs/>
        </w:rPr>
      </w:pPr>
      <w:r>
        <w:drawing>
          <wp:inline distT="0" distB="0" distL="0" distR="0">
            <wp:extent cx="4641850" cy="6436995"/>
            <wp:effectExtent l="0" t="0" r="6350" b="1905"/>
            <wp:docPr id="3438" name="图片 34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38" name="图片 3438"/>
                    <pic:cNvPicPr>
                      <a:picLocks noChangeAspect="1" noChangeArrowheads="1"/>
                    </pic:cNvPicPr>
                  </pic:nvPicPr>
                  <pic:blipFill>
                    <a:blip r:embed="rId91">
                      <a:extLst>
                        <a:ext uri="{28A0092B-C50C-407E-A947-70E740481C1C}">
                          <a14:useLocalDpi xmlns:a14="http://schemas.microsoft.com/office/drawing/2010/main" val="0"/>
                        </a:ext>
                      </a:extLst>
                    </a:blip>
                    <a:srcRect/>
                    <a:stretch>
                      <a:fillRect/>
                    </a:stretch>
                  </pic:blipFill>
                  <pic:spPr>
                    <a:xfrm>
                      <a:off x="0" y="0"/>
                      <a:ext cx="4649813" cy="6447892"/>
                    </a:xfrm>
                    <a:prstGeom prst="rect">
                      <a:avLst/>
                    </a:prstGeom>
                    <a:noFill/>
                    <a:ln>
                      <a:noFill/>
                    </a:ln>
                  </pic:spPr>
                </pic:pic>
              </a:graphicData>
            </a:graphic>
          </wp:inline>
        </w:drawing>
      </w:r>
    </w:p>
    <w:p w14:paraId="18E9558D">
      <w:pPr>
        <w:ind w:firstLine="0" w:firstLineChars="0"/>
        <w:jc w:val="center"/>
        <w:rPr>
          <w:rFonts w:cs="Times New Roman"/>
          <w:b/>
          <w:bCs/>
          <w:sz w:val="32"/>
          <w:szCs w:val="24"/>
        </w:rPr>
      </w:pPr>
      <w:r>
        <w:rPr>
          <w:rFonts w:hint="eastAsia" w:cs="Times New Roman"/>
          <w:b/>
          <w:bCs/>
        </w:rPr>
        <w:t>图</w:t>
      </w:r>
      <w:r>
        <w:rPr>
          <w:rFonts w:hint="eastAsia"/>
          <w:b/>
          <w:bCs/>
        </w:rPr>
        <w:t>6.2.5-8</w:t>
      </w:r>
      <w:r>
        <w:rPr>
          <w:rFonts w:cs="Times New Roman"/>
          <w:b/>
          <w:bCs/>
        </w:rPr>
        <w:t xml:space="preserve"> </w:t>
      </w:r>
      <w:r>
        <w:rPr>
          <w:rFonts w:hint="eastAsia" w:cs="Times New Roman"/>
          <w:b/>
          <w:bCs/>
        </w:rPr>
        <w:t>扬州市第</w:t>
      </w:r>
      <w:r>
        <w:rPr>
          <w:rFonts w:cs="Times New Roman"/>
          <w:b/>
          <w:bCs/>
        </w:rPr>
        <w:t>III</w:t>
      </w:r>
      <w:r>
        <w:rPr>
          <w:rFonts w:hint="eastAsia" w:cs="Times New Roman"/>
          <w:b/>
          <w:bCs/>
        </w:rPr>
        <w:t>承压含水层组水文地质图</w:t>
      </w:r>
    </w:p>
    <w:p w14:paraId="4A83BF70">
      <w:pPr>
        <w:ind w:firstLine="480"/>
        <w:rPr>
          <w:rFonts w:cs="Times New Roman"/>
        </w:rPr>
      </w:pPr>
      <w:r>
        <w:rPr>
          <w:rFonts w:hint="eastAsia" w:ascii="宋体" w:hAnsi="宋体" w:cs="宋体"/>
        </w:rPr>
        <w:t>⑤</w:t>
      </w:r>
      <w:r>
        <w:rPr>
          <w:rFonts w:hint="eastAsia" w:cs="Times New Roman"/>
        </w:rPr>
        <w:t>第</w:t>
      </w:r>
      <w:r>
        <w:rPr>
          <w:rFonts w:cs="Times New Roman"/>
        </w:rPr>
        <w:t>IV</w:t>
      </w:r>
      <w:r>
        <w:rPr>
          <w:rFonts w:hint="eastAsia" w:cs="Times New Roman"/>
        </w:rPr>
        <w:t>承压含水层组</w:t>
      </w:r>
    </w:p>
    <w:p w14:paraId="3B5414E3">
      <w:pPr>
        <w:ind w:firstLine="480"/>
        <w:rPr>
          <w:rFonts w:cs="Times New Roman"/>
        </w:rPr>
      </w:pPr>
      <w:r>
        <w:rPr>
          <w:rFonts w:hint="eastAsia" w:cs="Times New Roman"/>
        </w:rPr>
        <w:t>该含水层组为上第三系上新统，分布在天山</w:t>
      </w:r>
      <w:r>
        <w:rPr>
          <w:rFonts w:cs="Times New Roman"/>
        </w:rPr>
        <w:t>-</w:t>
      </w:r>
      <w:r>
        <w:rPr>
          <w:rFonts w:hint="eastAsia" w:cs="Times New Roman"/>
        </w:rPr>
        <w:t>杨寿</w:t>
      </w:r>
      <w:r>
        <w:rPr>
          <w:rFonts w:cs="Times New Roman"/>
        </w:rPr>
        <w:t>-</w:t>
      </w:r>
      <w:r>
        <w:rPr>
          <w:rFonts w:hint="eastAsia" w:cs="Times New Roman"/>
        </w:rPr>
        <w:t>槐泗</w:t>
      </w:r>
      <w:r>
        <w:rPr>
          <w:rFonts w:cs="Times New Roman"/>
        </w:rPr>
        <w:t>-</w:t>
      </w:r>
      <w:r>
        <w:rPr>
          <w:rFonts w:hint="eastAsia" w:cs="Times New Roman"/>
        </w:rPr>
        <w:t>江都</w:t>
      </w:r>
      <w:r>
        <w:rPr>
          <w:rFonts w:cs="Times New Roman"/>
        </w:rPr>
        <w:t>-</w:t>
      </w:r>
      <w:r>
        <w:rPr>
          <w:rFonts w:hint="eastAsia" w:cs="Times New Roman"/>
        </w:rPr>
        <w:t>塘头一线以北的金东凹陷区内，主要系长江河道输入沉积，受喜山运动和区内构造影响，深埋于第四系</w:t>
      </w:r>
      <w:r>
        <w:rPr>
          <w:rFonts w:cs="Times New Roman"/>
        </w:rPr>
        <w:t>Ⅲ</w:t>
      </w:r>
      <w:r>
        <w:rPr>
          <w:rFonts w:hint="eastAsia" w:cs="Times New Roman"/>
        </w:rPr>
        <w:t>承压含水组之下，含水层组顶板埋深</w:t>
      </w:r>
      <w:r>
        <w:rPr>
          <w:rFonts w:cs="Times New Roman"/>
        </w:rPr>
        <w:t>129~290m</w:t>
      </w:r>
      <w:r>
        <w:rPr>
          <w:rFonts w:hint="eastAsia" w:cs="Times New Roman"/>
        </w:rPr>
        <w:t>，向金东凹陷区倾斜。区内仅揭示其上段，厚度小于</w:t>
      </w:r>
      <w:r>
        <w:rPr>
          <w:rFonts w:cs="Times New Roman"/>
        </w:rPr>
        <w:t>70m</w:t>
      </w:r>
      <w:r>
        <w:rPr>
          <w:rFonts w:hint="eastAsia" w:cs="Times New Roman"/>
        </w:rPr>
        <w:t>。晚第三系上新统长江古河道构造变动抬升浅埋藏区，</w:t>
      </w:r>
    </w:p>
    <w:p w14:paraId="23B22334">
      <w:pPr>
        <w:ind w:firstLine="480"/>
        <w:rPr>
          <w:rFonts w:cs="Times New Roman"/>
        </w:rPr>
      </w:pPr>
      <w:r>
        <w:rPr>
          <w:rFonts w:hint="eastAsia" w:cs="Times New Roman"/>
        </w:rPr>
        <w:t>为地面上第一个承压含水层，纳入第</w:t>
      </w:r>
      <w:r>
        <w:rPr>
          <w:rFonts w:cs="Times New Roman"/>
        </w:rPr>
        <w:t>Ⅰ</w:t>
      </w:r>
      <w:r>
        <w:rPr>
          <w:rFonts w:hint="eastAsia" w:cs="Times New Roman"/>
        </w:rPr>
        <w:t>承压含水层组。金东凹陷区呈长江冲积扇特征，冲积扇后缘颗粒组，岩性为泥质砾石、含砾中粗砂；冲积扇前缘至古河道带区岩性变细为中粗砂，砂层厚度由</w:t>
      </w:r>
      <w:r>
        <w:rPr>
          <w:rFonts w:cs="Times New Roman"/>
        </w:rPr>
        <w:t>60~20m</w:t>
      </w:r>
      <w:r>
        <w:rPr>
          <w:rFonts w:hint="eastAsia" w:cs="Times New Roman"/>
        </w:rPr>
        <w:t>变化；冲积扇前缘边缘和古河道漫滩区为中细砂。冲积扇主泓至古河道区单井涌水量</w:t>
      </w:r>
      <w:r>
        <w:rPr>
          <w:rFonts w:cs="Times New Roman"/>
        </w:rPr>
        <w:t>500~1000m³/d</w:t>
      </w:r>
      <w:r>
        <w:rPr>
          <w:rFonts w:hint="eastAsia" w:cs="Times New Roman"/>
        </w:rPr>
        <w:t>，冲积扇前缘边缘和古河道漫滩区单水井涌水量小于</w:t>
      </w:r>
      <w:r>
        <w:rPr>
          <w:rFonts w:cs="Times New Roman"/>
        </w:rPr>
        <w:t>500m³/d</w:t>
      </w:r>
      <w:r>
        <w:rPr>
          <w:rFonts w:hint="eastAsia" w:cs="Times New Roman"/>
        </w:rPr>
        <w:t>。</w:t>
      </w:r>
    </w:p>
    <w:p w14:paraId="03FD5A76">
      <w:pPr>
        <w:ind w:firstLine="480"/>
        <w:rPr>
          <w:rFonts w:cs="Times New Roman"/>
        </w:rPr>
      </w:pPr>
      <w:r>
        <w:rPr>
          <w:rFonts w:hint="eastAsia" w:cs="Times New Roman"/>
        </w:rPr>
        <w:t>目前，第</w:t>
      </w:r>
      <w:r>
        <w:rPr>
          <w:rFonts w:cs="Times New Roman"/>
        </w:rPr>
        <w:t>Ⅱ</w:t>
      </w:r>
      <w:r>
        <w:rPr>
          <w:rFonts w:hint="eastAsia" w:cs="Times New Roman"/>
        </w:rPr>
        <w:t>和第</w:t>
      </w:r>
      <w:r>
        <w:rPr>
          <w:rFonts w:cs="Times New Roman"/>
        </w:rPr>
        <w:t>Ⅲ</w:t>
      </w:r>
      <w:r>
        <w:rPr>
          <w:rFonts w:hint="eastAsia" w:cs="Times New Roman"/>
        </w:rPr>
        <w:t>承压含水层为扬州市区地下水的主采层，分布在城区东北部，大致分布在岗区以南，瘦西湖以东，北河下以北。顶板埋深一般在</w:t>
      </w:r>
      <w:r>
        <w:rPr>
          <w:rFonts w:cs="Times New Roman"/>
        </w:rPr>
        <w:t>70</w:t>
      </w:r>
      <w:r>
        <w:rPr>
          <w:rFonts w:hint="eastAsia" w:cs="Times New Roman"/>
        </w:rPr>
        <w:t>～</w:t>
      </w:r>
      <w:r>
        <w:rPr>
          <w:rFonts w:cs="Times New Roman"/>
        </w:rPr>
        <w:t>90m</w:t>
      </w:r>
      <w:r>
        <w:rPr>
          <w:rFonts w:hint="eastAsia" w:cs="Times New Roman"/>
        </w:rPr>
        <w:t>。自西到东，自南到北，含水砂层逐渐变厚，东边电厂一带最厚，含水层厚度达</w:t>
      </w:r>
      <w:r>
        <w:rPr>
          <w:rFonts w:cs="Times New Roman"/>
        </w:rPr>
        <w:t>60m</w:t>
      </w:r>
      <w:r>
        <w:rPr>
          <w:rFonts w:hint="eastAsia" w:cs="Times New Roman"/>
        </w:rPr>
        <w:t>左右。这两个含水层之间的隔水层较薄，有些地方不足</w:t>
      </w:r>
      <w:r>
        <w:rPr>
          <w:rFonts w:cs="Times New Roman"/>
        </w:rPr>
        <w:t>1m</w:t>
      </w:r>
      <w:r>
        <w:rPr>
          <w:rFonts w:hint="eastAsia" w:cs="Times New Roman"/>
        </w:rPr>
        <w:t>，实际成井过程中，某些地区这两层相互连通，同时开采两个层位地下水。</w:t>
      </w:r>
    </w:p>
    <w:p w14:paraId="298408CE">
      <w:pPr>
        <w:spacing w:line="240" w:lineRule="auto"/>
        <w:ind w:firstLine="0" w:firstLineChars="0"/>
        <w:jc w:val="center"/>
      </w:pPr>
      <w:r>
        <w:drawing>
          <wp:inline distT="0" distB="0" distL="0" distR="0">
            <wp:extent cx="5116195" cy="7097395"/>
            <wp:effectExtent l="0" t="0" r="8255" b="8255"/>
            <wp:docPr id="3437" name="图片 3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37" name="图片 3437"/>
                    <pic:cNvPicPr>
                      <a:picLocks noChangeAspect="1" noChangeArrowheads="1"/>
                    </pic:cNvPicPr>
                  </pic:nvPicPr>
                  <pic:blipFill>
                    <a:blip r:embed="rId92">
                      <a:extLst>
                        <a:ext uri="{28A0092B-C50C-407E-A947-70E740481C1C}">
                          <a14:useLocalDpi xmlns:a14="http://schemas.microsoft.com/office/drawing/2010/main" val="0"/>
                        </a:ext>
                      </a:extLst>
                    </a:blip>
                    <a:srcRect/>
                    <a:stretch>
                      <a:fillRect/>
                    </a:stretch>
                  </pic:blipFill>
                  <pic:spPr>
                    <a:xfrm>
                      <a:off x="0" y="0"/>
                      <a:ext cx="5116195" cy="7097395"/>
                    </a:xfrm>
                    <a:prstGeom prst="rect">
                      <a:avLst/>
                    </a:prstGeom>
                    <a:noFill/>
                    <a:ln>
                      <a:noFill/>
                    </a:ln>
                  </pic:spPr>
                </pic:pic>
              </a:graphicData>
            </a:graphic>
          </wp:inline>
        </w:drawing>
      </w:r>
    </w:p>
    <w:p w14:paraId="4952998E">
      <w:pPr>
        <w:ind w:firstLine="0" w:firstLineChars="0"/>
        <w:jc w:val="center"/>
        <w:rPr>
          <w:rFonts w:cs="Times New Roman"/>
          <w:sz w:val="32"/>
          <w:szCs w:val="24"/>
        </w:rPr>
      </w:pPr>
      <w:r>
        <w:rPr>
          <w:rFonts w:hint="eastAsia" w:cs="Times New Roman"/>
          <w:b/>
          <w:bCs/>
        </w:rPr>
        <w:t>图6.2.5-9</w:t>
      </w:r>
      <w:r>
        <w:rPr>
          <w:rFonts w:cs="Times New Roman"/>
          <w:b/>
          <w:bCs/>
        </w:rPr>
        <w:t xml:space="preserve"> </w:t>
      </w:r>
      <w:r>
        <w:rPr>
          <w:rFonts w:hint="eastAsia" w:cs="Times New Roman"/>
          <w:b/>
          <w:bCs/>
        </w:rPr>
        <w:t>扬州市水文地质图</w:t>
      </w:r>
    </w:p>
    <w:p w14:paraId="00D9CACF">
      <w:pPr>
        <w:ind w:firstLine="480"/>
        <w:rPr>
          <w:rFonts w:cs="Times New Roman"/>
        </w:rPr>
      </w:pPr>
      <w:r>
        <w:rPr>
          <w:rFonts w:hint="eastAsia" w:cs="Times New Roman"/>
        </w:rPr>
        <w:t>（</w:t>
      </w:r>
      <w:r>
        <w:rPr>
          <w:rFonts w:cs="Times New Roman"/>
        </w:rPr>
        <w:t>2</w:t>
      </w:r>
      <w:r>
        <w:rPr>
          <w:rFonts w:hint="eastAsia" w:cs="Times New Roman"/>
        </w:rPr>
        <w:t>）基岩水</w:t>
      </w:r>
    </w:p>
    <w:p w14:paraId="3E462218">
      <w:pPr>
        <w:ind w:firstLine="480"/>
        <w:rPr>
          <w:rFonts w:cs="Times New Roman"/>
        </w:rPr>
      </w:pPr>
      <w:r>
        <w:rPr>
          <w:rFonts w:hint="eastAsia" w:ascii="宋体" w:hAnsi="宋体" w:cs="宋体"/>
        </w:rPr>
        <w:t>①</w:t>
      </w:r>
      <w:r>
        <w:rPr>
          <w:rFonts w:hint="eastAsia" w:cs="Times New Roman"/>
        </w:rPr>
        <w:t>碳酸盐岩类裂隙溶洞水</w:t>
      </w:r>
    </w:p>
    <w:p w14:paraId="2396C3B8">
      <w:pPr>
        <w:ind w:firstLine="480"/>
        <w:rPr>
          <w:rFonts w:cs="Times New Roman"/>
        </w:rPr>
      </w:pPr>
      <w:r>
        <w:rPr>
          <w:rFonts w:hint="eastAsia" w:cs="Times New Roman"/>
        </w:rPr>
        <w:t>该类型水主要分布在宝应以北地区，为震旦系（</w:t>
      </w:r>
      <w:r>
        <w:rPr>
          <w:rFonts w:cs="Times New Roman"/>
        </w:rPr>
        <w:t>Z</w:t>
      </w:r>
      <w:r>
        <w:rPr>
          <w:rFonts w:hint="eastAsia" w:cs="Times New Roman"/>
        </w:rPr>
        <w:t>）</w:t>
      </w:r>
      <w:r>
        <w:rPr>
          <w:rFonts w:cs="Times New Roman"/>
        </w:rPr>
        <w:t>—</w:t>
      </w:r>
      <w:r>
        <w:rPr>
          <w:rFonts w:hint="eastAsia" w:cs="Times New Roman"/>
        </w:rPr>
        <w:t>三叠系（</w:t>
      </w:r>
      <w:r>
        <w:rPr>
          <w:rFonts w:cs="Times New Roman"/>
        </w:rPr>
        <w:t>T</w:t>
      </w:r>
      <w:r>
        <w:rPr>
          <w:rFonts w:hint="eastAsia" w:cs="Times New Roman"/>
        </w:rPr>
        <w:t>）白云质灰岩、灰岩、白云岩组成。为一走向近东西向隐伏背斜断块，被晚新生界地层深埋，覆盖厚度</w:t>
      </w:r>
      <w:r>
        <w:rPr>
          <w:rFonts w:cs="Times New Roman"/>
        </w:rPr>
        <w:t>40~550m</w:t>
      </w:r>
      <w:r>
        <w:rPr>
          <w:rFonts w:hint="eastAsia" w:cs="Times New Roman"/>
        </w:rPr>
        <w:t>。富水性与断裂、岩溶发育程度有关，单井涌水量一般小于</w:t>
      </w:r>
      <w:r>
        <w:rPr>
          <w:rFonts w:cs="Times New Roman"/>
        </w:rPr>
        <w:t>1000m³/d</w:t>
      </w:r>
      <w:r>
        <w:rPr>
          <w:rFonts w:hint="eastAsia" w:cs="Times New Roman"/>
        </w:rPr>
        <w:t>，水质为</w:t>
      </w:r>
      <w:r>
        <w:rPr>
          <w:rFonts w:cs="Times New Roman"/>
        </w:rPr>
        <w:t>HCO</w:t>
      </w:r>
      <w:r>
        <w:rPr>
          <w:rFonts w:cs="Times New Roman"/>
          <w:vertAlign w:val="subscript"/>
        </w:rPr>
        <w:t>3</w:t>
      </w:r>
      <w:r>
        <w:rPr>
          <w:rFonts w:cs="Times New Roman"/>
        </w:rPr>
        <w:t>-Ca</w:t>
      </w:r>
      <w:r>
        <w:rPr>
          <w:rFonts w:eastAsia="微软雅黑" w:cs="Times New Roman"/>
        </w:rPr>
        <w:t>•</w:t>
      </w:r>
      <w:r>
        <w:rPr>
          <w:rFonts w:cs="Times New Roman"/>
        </w:rPr>
        <w:t xml:space="preserve">Na </w:t>
      </w:r>
      <w:r>
        <w:rPr>
          <w:rFonts w:hint="eastAsia" w:cs="Times New Roman"/>
        </w:rPr>
        <w:t>水矿化度小于</w:t>
      </w:r>
      <w:r>
        <w:rPr>
          <w:rFonts w:cs="Times New Roman"/>
        </w:rPr>
        <w:t xml:space="preserve">1 </w:t>
      </w:r>
      <w:r>
        <w:rPr>
          <w:rFonts w:hint="eastAsia" w:cs="Times New Roman"/>
        </w:rPr>
        <w:t>克</w:t>
      </w:r>
      <w:r>
        <w:rPr>
          <w:rFonts w:cs="Times New Roman"/>
        </w:rPr>
        <w:t>/</w:t>
      </w:r>
      <w:r>
        <w:rPr>
          <w:rFonts w:hint="eastAsia" w:cs="Times New Roman"/>
        </w:rPr>
        <w:t>升。其次在江都东部宜陵一带有小面积分布，目前尚未开采。</w:t>
      </w:r>
    </w:p>
    <w:p w14:paraId="69DF3658">
      <w:pPr>
        <w:ind w:firstLine="480"/>
        <w:rPr>
          <w:rFonts w:cs="Times New Roman"/>
        </w:rPr>
      </w:pPr>
      <w:r>
        <w:rPr>
          <w:rFonts w:hint="eastAsia" w:ascii="宋体" w:hAnsi="宋体" w:cs="宋体"/>
        </w:rPr>
        <w:t>②</w:t>
      </w:r>
      <w:r>
        <w:rPr>
          <w:rFonts w:hint="eastAsia" w:cs="Times New Roman"/>
        </w:rPr>
        <w:t>裂隙水</w:t>
      </w:r>
    </w:p>
    <w:p w14:paraId="3334B944">
      <w:pPr>
        <w:ind w:firstLine="480"/>
        <w:rPr>
          <w:rFonts w:cs="Times New Roman"/>
        </w:rPr>
      </w:pPr>
      <w:r>
        <w:rPr>
          <w:rFonts w:hint="eastAsia" w:cs="Times New Roman"/>
        </w:rPr>
        <w:t>按地下水存在岩石中的裂隙性质分构造裂水和孔隙裂隙水两个含水岩组。</w:t>
      </w:r>
    </w:p>
    <w:p w14:paraId="08B443BE">
      <w:pPr>
        <w:ind w:firstLine="480"/>
        <w:rPr>
          <w:rFonts w:cs="Times New Roman"/>
        </w:rPr>
      </w:pPr>
      <w:r>
        <w:rPr>
          <w:rFonts w:cs="Times New Roman"/>
        </w:rPr>
        <w:t>A</w:t>
      </w:r>
      <w:r>
        <w:rPr>
          <w:rFonts w:hint="eastAsia" w:cs="Times New Roman"/>
        </w:rPr>
        <w:t>、构造裂隙水</w:t>
      </w:r>
    </w:p>
    <w:p w14:paraId="069781EE">
      <w:pPr>
        <w:ind w:firstLine="480"/>
        <w:rPr>
          <w:rFonts w:cs="Times New Roman"/>
        </w:rPr>
      </w:pPr>
      <w:r>
        <w:rPr>
          <w:rFonts w:hint="eastAsia" w:cs="Times New Roman"/>
        </w:rPr>
        <w:t>构造裂隙水主要分布于扬州</w:t>
      </w:r>
      <w:r>
        <w:rPr>
          <w:rFonts w:cs="Times New Roman"/>
        </w:rPr>
        <w:t>—</w:t>
      </w:r>
      <w:r>
        <w:rPr>
          <w:rFonts w:hint="eastAsia" w:cs="Times New Roman"/>
        </w:rPr>
        <w:t>江都一线以南，其次分布在宝应北部近东西向隐伏背斜南翼，被晚新生界地层覆盖。由志留系（</w:t>
      </w:r>
      <w:r>
        <w:rPr>
          <w:rFonts w:cs="Times New Roman"/>
        </w:rPr>
        <w:t>S</w:t>
      </w:r>
      <w:r>
        <w:rPr>
          <w:rFonts w:hint="eastAsia" w:cs="Times New Roman"/>
        </w:rPr>
        <w:t>）、侏罗系（</w:t>
      </w:r>
      <w:r>
        <w:rPr>
          <w:rFonts w:cs="Times New Roman"/>
        </w:rPr>
        <w:t>J</w:t>
      </w:r>
      <w:r>
        <w:rPr>
          <w:rFonts w:hint="eastAsia" w:cs="Times New Roman"/>
        </w:rPr>
        <w:t>）、白垩系（</w:t>
      </w:r>
      <w:r>
        <w:rPr>
          <w:rFonts w:cs="Times New Roman"/>
        </w:rPr>
        <w:t>K</w:t>
      </w:r>
      <w:r>
        <w:rPr>
          <w:rFonts w:hint="eastAsia" w:cs="Times New Roman"/>
        </w:rPr>
        <w:t>）、早第三系（</w:t>
      </w:r>
      <w:r>
        <w:rPr>
          <w:rFonts w:cs="Times New Roman"/>
        </w:rPr>
        <w:t>E</w:t>
      </w:r>
      <w:r>
        <w:rPr>
          <w:rFonts w:hint="eastAsia" w:cs="Times New Roman"/>
        </w:rPr>
        <w:t>）中砾岩、含石英砂岩、石英砂岩、砂岩、粉砂岩组成。以侏罗系中下统象山群（</w:t>
      </w:r>
      <w:r>
        <w:rPr>
          <w:rFonts w:cs="Times New Roman"/>
        </w:rPr>
        <w:t>J</w:t>
      </w:r>
      <w:r>
        <w:rPr>
          <w:rFonts w:cs="Times New Roman"/>
          <w:vertAlign w:val="subscript"/>
        </w:rPr>
        <w:t>1-2</w:t>
      </w:r>
      <w:r>
        <w:rPr>
          <w:rFonts w:hint="eastAsia" w:cs="Times New Roman"/>
        </w:rPr>
        <w:t>）砾岩、含砾石英砂岩、石英砂岩富水性稍好，单井水量</w:t>
      </w:r>
      <w:r>
        <w:rPr>
          <w:rFonts w:cs="Times New Roman"/>
        </w:rPr>
        <w:t>10~500m³/d</w:t>
      </w:r>
      <w:r>
        <w:rPr>
          <w:rFonts w:hint="eastAsia" w:cs="Times New Roman"/>
        </w:rPr>
        <w:t>，局部构造发育地段可大于</w:t>
      </w:r>
      <w:r>
        <w:rPr>
          <w:rFonts w:cs="Times New Roman"/>
        </w:rPr>
        <w:t>800m³/d</w:t>
      </w:r>
      <w:r>
        <w:rPr>
          <w:rFonts w:hint="eastAsia" w:cs="Times New Roman"/>
        </w:rPr>
        <w:t>，水质为</w:t>
      </w:r>
      <w:r>
        <w:rPr>
          <w:rFonts w:cs="Times New Roman"/>
        </w:rPr>
        <w:t>HCO</w:t>
      </w:r>
      <w:r>
        <w:rPr>
          <w:rFonts w:cs="Times New Roman"/>
          <w:vertAlign w:val="subscript"/>
        </w:rPr>
        <w:t>3</w:t>
      </w:r>
      <w:r>
        <w:rPr>
          <w:rFonts w:cs="Times New Roman"/>
        </w:rPr>
        <w:t>-Ca</w:t>
      </w:r>
      <w:r>
        <w:rPr>
          <w:rFonts w:eastAsia="微软雅黑" w:cs="Times New Roman"/>
        </w:rPr>
        <w:t>•</w:t>
      </w:r>
      <w:r>
        <w:rPr>
          <w:rFonts w:cs="Times New Roman"/>
        </w:rPr>
        <w:t xml:space="preserve">Na </w:t>
      </w:r>
      <w:r>
        <w:rPr>
          <w:rFonts w:hint="eastAsia" w:cs="Times New Roman"/>
        </w:rPr>
        <w:t>或</w:t>
      </w:r>
      <w:r>
        <w:rPr>
          <w:rFonts w:cs="Times New Roman"/>
        </w:rPr>
        <w:t>HCO</w:t>
      </w:r>
      <w:r>
        <w:rPr>
          <w:rFonts w:cs="Times New Roman"/>
          <w:vertAlign w:val="subscript"/>
        </w:rPr>
        <w:t>3</w:t>
      </w:r>
      <w:r>
        <w:rPr>
          <w:rFonts w:cs="Times New Roman"/>
        </w:rPr>
        <w:t>-Na</w:t>
      </w:r>
      <w:r>
        <w:rPr>
          <w:rFonts w:hint="eastAsia" w:cs="Times New Roman"/>
        </w:rPr>
        <w:t>型，矿化度小于</w:t>
      </w:r>
      <w:r>
        <w:rPr>
          <w:rFonts w:cs="Times New Roman"/>
        </w:rPr>
        <w:t>1</w:t>
      </w:r>
      <w:r>
        <w:rPr>
          <w:rFonts w:hint="eastAsia" w:cs="Times New Roman"/>
        </w:rPr>
        <w:t>克</w:t>
      </w:r>
      <w:r>
        <w:rPr>
          <w:rFonts w:cs="Times New Roman"/>
        </w:rPr>
        <w:t>/</w:t>
      </w:r>
      <w:r>
        <w:rPr>
          <w:rFonts w:hint="eastAsia" w:cs="Times New Roman"/>
        </w:rPr>
        <w:t>升。</w:t>
      </w:r>
    </w:p>
    <w:p w14:paraId="7D6039E2">
      <w:pPr>
        <w:ind w:firstLine="480"/>
        <w:rPr>
          <w:rFonts w:cs="Times New Roman"/>
        </w:rPr>
      </w:pPr>
      <w:r>
        <w:rPr>
          <w:rFonts w:cs="Times New Roman"/>
        </w:rPr>
        <w:t>B</w:t>
      </w:r>
      <w:r>
        <w:rPr>
          <w:rFonts w:hint="eastAsia" w:cs="Times New Roman"/>
        </w:rPr>
        <w:t>、孔隙裂隙水</w:t>
      </w:r>
    </w:p>
    <w:p w14:paraId="6F999CAB">
      <w:pPr>
        <w:ind w:firstLine="480"/>
        <w:rPr>
          <w:rFonts w:cs="Times New Roman"/>
        </w:rPr>
      </w:pPr>
      <w:r>
        <w:rPr>
          <w:rFonts w:hint="eastAsia" w:cs="Times New Roman"/>
        </w:rPr>
        <w:t>分布在仪征西部，由上第三系上新统（</w:t>
      </w:r>
      <w:r>
        <w:rPr>
          <w:rFonts w:cs="Times New Roman"/>
        </w:rPr>
        <w:t>N</w:t>
      </w:r>
      <w:r>
        <w:rPr>
          <w:rFonts w:cs="Times New Roman"/>
          <w:vertAlign w:val="subscript"/>
        </w:rPr>
        <w:t>2</w:t>
      </w:r>
      <w:r>
        <w:rPr>
          <w:rFonts w:hint="eastAsia" w:cs="Times New Roman"/>
        </w:rPr>
        <w:t>）侵入的玄武岩组成，其气孔及柱状节理发育。区内处在六合北西向火山岩带边缘，分布不稳定，在上第三系上新统长江河道带呈透镜体展布，单井涌水量一般小于</w:t>
      </w:r>
      <w:r>
        <w:rPr>
          <w:rFonts w:cs="Times New Roman"/>
        </w:rPr>
        <w:t>100m³/d</w:t>
      </w:r>
      <w:r>
        <w:rPr>
          <w:rFonts w:hint="eastAsia" w:cs="Times New Roman"/>
        </w:rPr>
        <w:t>，水质为</w:t>
      </w:r>
      <w:r>
        <w:rPr>
          <w:rFonts w:cs="Times New Roman"/>
        </w:rPr>
        <w:t>HCO</w:t>
      </w:r>
      <w:r>
        <w:rPr>
          <w:rFonts w:cs="Times New Roman"/>
          <w:vertAlign w:val="subscript"/>
        </w:rPr>
        <w:t>3</w:t>
      </w:r>
      <w:r>
        <w:rPr>
          <w:rFonts w:cs="Times New Roman"/>
        </w:rPr>
        <w:t>-Ca</w:t>
      </w:r>
      <w:r>
        <w:rPr>
          <w:rFonts w:eastAsia="微软雅黑" w:cs="Times New Roman"/>
        </w:rPr>
        <w:t>•</w:t>
      </w:r>
      <w:r>
        <w:rPr>
          <w:rFonts w:cs="Times New Roman"/>
        </w:rPr>
        <w:t xml:space="preserve">Na </w:t>
      </w:r>
      <w:r>
        <w:rPr>
          <w:rFonts w:hint="eastAsia" w:cs="Times New Roman"/>
        </w:rPr>
        <w:t>型，矿化度小于</w:t>
      </w:r>
      <w:r>
        <w:rPr>
          <w:rFonts w:cs="Times New Roman"/>
        </w:rPr>
        <w:t>1</w:t>
      </w:r>
      <w:r>
        <w:rPr>
          <w:rFonts w:hint="eastAsia" w:cs="Times New Roman"/>
        </w:rPr>
        <w:t>克</w:t>
      </w:r>
      <w:r>
        <w:rPr>
          <w:rFonts w:cs="Times New Roman"/>
        </w:rPr>
        <w:t>/</w:t>
      </w:r>
      <w:r>
        <w:rPr>
          <w:rFonts w:hint="eastAsia" w:cs="Times New Roman"/>
        </w:rPr>
        <w:t>升。</w:t>
      </w:r>
    </w:p>
    <w:p w14:paraId="731C38D7">
      <w:pPr>
        <w:ind w:firstLine="0" w:firstLineChars="0"/>
        <w:outlineLvl w:val="4"/>
        <w:rPr>
          <w:rFonts w:cs="Times New Roman"/>
          <w:b/>
        </w:rPr>
      </w:pPr>
      <w:r>
        <w:rPr>
          <w:rFonts w:cs="Times New Roman"/>
          <w:b/>
        </w:rPr>
        <w:t>6.2.5.1.4</w:t>
      </w:r>
      <w:r>
        <w:rPr>
          <w:rFonts w:hint="eastAsia" w:cs="Times New Roman"/>
          <w:b/>
        </w:rPr>
        <w:t xml:space="preserve"> </w:t>
      </w:r>
      <w:r>
        <w:rPr>
          <w:rFonts w:cs="Times New Roman"/>
          <w:b/>
        </w:rPr>
        <w:t>地下水补径排条件</w:t>
      </w:r>
    </w:p>
    <w:p w14:paraId="1CBD7F87">
      <w:pPr>
        <w:ind w:firstLine="480"/>
        <w:rPr>
          <w:rFonts w:cs="Times New Roman"/>
        </w:rPr>
      </w:pPr>
      <w:r>
        <w:rPr>
          <w:rFonts w:hint="eastAsia" w:cs="Times New Roman"/>
        </w:rPr>
        <w:t>（1）松散岩类孔隙水</w:t>
      </w:r>
    </w:p>
    <w:p w14:paraId="2CD2156B">
      <w:pPr>
        <w:ind w:firstLine="480"/>
        <w:rPr>
          <w:rFonts w:cs="Times New Roman"/>
        </w:rPr>
      </w:pPr>
      <w:r>
        <w:rPr>
          <w:rFonts w:hint="eastAsia" w:cs="Times New Roman"/>
        </w:rPr>
        <w:t>松散岩类孔隙水主要接受大气降水入渗补给，长江漫滩处还接受长江侧向径流补给，山前地带则还接受上游基岩裂隙水径流补给；径流方向总体向长江，山前地带、波状平原受地形控制，总体由山前向河谷方向径流，径流速度总体较为缓慢；排泄以蒸发、向地表水体排泄为主。</w:t>
      </w:r>
    </w:p>
    <w:p w14:paraId="128C6644">
      <w:pPr>
        <w:ind w:firstLine="480"/>
        <w:rPr>
          <w:rFonts w:cs="Times New Roman"/>
        </w:rPr>
      </w:pPr>
      <w:r>
        <w:rPr>
          <w:rFonts w:hint="eastAsia" w:cs="Times New Roman"/>
        </w:rPr>
        <w:t>（2）基岩裂隙水</w:t>
      </w:r>
    </w:p>
    <w:p w14:paraId="2F3C019E">
      <w:pPr>
        <w:ind w:firstLine="480"/>
        <w:rPr>
          <w:rFonts w:cs="Times New Roman"/>
        </w:rPr>
      </w:pPr>
      <w:r>
        <w:rPr>
          <w:rFonts w:hint="eastAsia" w:cs="Times New Roman"/>
        </w:rPr>
        <w:t>基岩裂隙水主要接受大气降水补给，平原区隐伏第四系松散层之下，还接受上层水的径流补给；径流受地形控制，总体流向山前，虽地形坡降较大，但由于含水层透水性能较差，径流速度总体缓慢；排泄以蒸发、向下游孔隙水侧向径流等为主。</w:t>
      </w:r>
    </w:p>
    <w:p w14:paraId="2C16C5BE">
      <w:pPr>
        <w:ind w:firstLine="0" w:firstLineChars="0"/>
        <w:outlineLvl w:val="3"/>
        <w:rPr>
          <w:rFonts w:cs="Times New Roman"/>
          <w:b/>
        </w:rPr>
      </w:pPr>
      <w:r>
        <w:rPr>
          <w:rFonts w:cs="Times New Roman"/>
          <w:b/>
        </w:rPr>
        <w:t>6.2.5.2 场地地质与水文地质条件</w:t>
      </w:r>
    </w:p>
    <w:p w14:paraId="00ACDE79">
      <w:pPr>
        <w:ind w:firstLine="0" w:firstLineChars="0"/>
        <w:outlineLvl w:val="4"/>
        <w:rPr>
          <w:rFonts w:cs="Times New Roman"/>
          <w:b/>
        </w:rPr>
      </w:pPr>
      <w:r>
        <w:rPr>
          <w:rFonts w:cs="Times New Roman"/>
          <w:b/>
        </w:rPr>
        <w:t>6.2.5.2.</w:t>
      </w:r>
      <w:r>
        <w:rPr>
          <w:rFonts w:hint="eastAsia" w:cs="Times New Roman"/>
          <w:b/>
        </w:rPr>
        <w:t>1</w:t>
      </w:r>
      <w:r>
        <w:rPr>
          <w:rFonts w:cs="Times New Roman"/>
          <w:b/>
        </w:rPr>
        <w:t xml:space="preserve"> 土层分布</w:t>
      </w:r>
    </w:p>
    <w:p w14:paraId="02DF7046">
      <w:pPr>
        <w:ind w:firstLine="480"/>
        <w:rPr>
          <w:rFonts w:cs="Times New Roman"/>
          <w:szCs w:val="28"/>
        </w:rPr>
      </w:pPr>
      <w:r>
        <w:rPr>
          <w:rFonts w:hint="eastAsia" w:cs="Times New Roman"/>
          <w:szCs w:val="28"/>
        </w:rPr>
        <w:t>本场区勘察深度范围内，土壤岩性自上而下分为如下4层。</w:t>
      </w:r>
    </w:p>
    <w:p w14:paraId="50E2D644">
      <w:pPr>
        <w:ind w:firstLine="480"/>
        <w:rPr>
          <w:rFonts w:cs="Times New Roman"/>
          <w:szCs w:val="28"/>
        </w:rPr>
      </w:pPr>
      <w:r>
        <w:rPr>
          <w:rFonts w:hint="eastAsia" w:cs="Times New Roman"/>
          <w:szCs w:val="28"/>
        </w:rPr>
        <w:t>①层素填土：灰褐色，松散，含有机质和建筑垃圾等，主要由粉质黏土等组成，场区普遍分布。厚度：1.00-1.20m，平均1.14m；层底标高3.70-4.22m，平均4.03m；层底埋深：1.00-1.20m，平均1.14m。</w:t>
      </w:r>
    </w:p>
    <w:p w14:paraId="2942D3D1">
      <w:pPr>
        <w:ind w:firstLine="480"/>
        <w:rPr>
          <w:rFonts w:cs="Times New Roman"/>
          <w:szCs w:val="28"/>
        </w:rPr>
      </w:pPr>
      <w:r>
        <w:rPr>
          <w:rFonts w:hint="eastAsia" w:cs="Times New Roman"/>
          <w:szCs w:val="28"/>
        </w:rPr>
        <w:t>②层粉质黏土：灰褐色，可塑，无摇振反应，稍有光泽反应，中等干强度，中等韧性。场区普遍分布。厚度：0.90-1.50m，平均1.19m；层底标高：2.30-3.26m，平均2.84m；层底埋深：2.00-2.60m，平均2.33m。</w:t>
      </w:r>
    </w:p>
    <w:p w14:paraId="03C4D3BE">
      <w:pPr>
        <w:ind w:firstLine="480"/>
        <w:rPr>
          <w:rFonts w:cs="Times New Roman"/>
          <w:szCs w:val="28"/>
        </w:rPr>
      </w:pPr>
      <w:r>
        <w:rPr>
          <w:rFonts w:hint="eastAsia" w:cs="Times New Roman"/>
          <w:szCs w:val="28"/>
        </w:rPr>
        <w:t>③层粉质黏土：灰褐色，可塑，无摇振反应，稍有光泽反应，中等干强度，中等韧性。场区普遍分布。厚度：1.50-2.10m，平均1.79m；层底标高：0.80-1.16m，平均1.05m；层底埋深：3.90-4.30m，平均4.11m。</w:t>
      </w:r>
    </w:p>
    <w:p w14:paraId="30FBD932">
      <w:pPr>
        <w:ind w:firstLine="480"/>
        <w:rPr>
          <w:rFonts w:cs="Times New Roman"/>
          <w:szCs w:val="28"/>
        </w:rPr>
      </w:pPr>
      <w:r>
        <w:rPr>
          <w:rFonts w:hint="eastAsia" w:cs="Times New Roman"/>
          <w:szCs w:val="28"/>
        </w:rPr>
        <w:t>④层粉质黏土：灰黄色，可塑，无摇振反应，稍有光泽反应，中等干强度，中等韧性。场区普遍分布，该层未穿透。</w:t>
      </w:r>
    </w:p>
    <w:p w14:paraId="48C81D58">
      <w:pPr>
        <w:spacing w:line="240" w:lineRule="auto"/>
        <w:ind w:firstLine="0" w:firstLineChars="0"/>
        <w:jc w:val="center"/>
        <w:rPr>
          <w:szCs w:val="28"/>
        </w:rPr>
      </w:pPr>
      <w:r>
        <w:drawing>
          <wp:inline distT="0" distB="0" distL="0" distR="0">
            <wp:extent cx="5494020" cy="3949700"/>
            <wp:effectExtent l="0" t="0" r="0" b="0"/>
            <wp:docPr id="218471759" name="图片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8471759" name="图片 1"/>
                    <pic:cNvPicPr>
                      <a:picLocks noChangeAspect="1"/>
                    </pic:cNvPicPr>
                  </pic:nvPicPr>
                  <pic:blipFill>
                    <a:blip r:embed="rId93"/>
                    <a:stretch>
                      <a:fillRect/>
                    </a:stretch>
                  </pic:blipFill>
                  <pic:spPr>
                    <a:xfrm>
                      <a:off x="0" y="0"/>
                      <a:ext cx="5494020" cy="3949700"/>
                    </a:xfrm>
                    <a:prstGeom prst="rect">
                      <a:avLst/>
                    </a:prstGeom>
                  </pic:spPr>
                </pic:pic>
              </a:graphicData>
            </a:graphic>
          </wp:inline>
        </w:drawing>
      </w:r>
    </w:p>
    <w:p w14:paraId="401A8C11">
      <w:pPr>
        <w:ind w:firstLine="0" w:firstLineChars="0"/>
        <w:jc w:val="center"/>
        <w:rPr>
          <w:rFonts w:cs="Times New Roman"/>
          <w:sz w:val="32"/>
          <w:szCs w:val="24"/>
        </w:rPr>
      </w:pPr>
      <w:r>
        <w:rPr>
          <w:rFonts w:hint="eastAsia" w:cs="Times New Roman"/>
          <w:b/>
          <w:bCs/>
        </w:rPr>
        <w:t>图6.2.5-10</w:t>
      </w:r>
      <w:r>
        <w:rPr>
          <w:rFonts w:cs="Times New Roman"/>
          <w:b/>
          <w:bCs/>
        </w:rPr>
        <w:t xml:space="preserve"> </w:t>
      </w:r>
      <w:r>
        <w:rPr>
          <w:rFonts w:hint="eastAsia" w:cs="Times New Roman"/>
          <w:b/>
          <w:bCs/>
        </w:rPr>
        <w:t>1-1'工程地质剖面图</w:t>
      </w:r>
    </w:p>
    <w:p w14:paraId="557C2C82">
      <w:pPr>
        <w:spacing w:line="240" w:lineRule="auto"/>
        <w:ind w:firstLine="0" w:firstLineChars="0"/>
        <w:jc w:val="center"/>
      </w:pPr>
      <w:r>
        <w:drawing>
          <wp:inline distT="0" distB="0" distL="0" distR="0">
            <wp:extent cx="5494020" cy="3941445"/>
            <wp:effectExtent l="0" t="0" r="0" b="1905"/>
            <wp:docPr id="329702255" name="图片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9702255" name="图片 1"/>
                    <pic:cNvPicPr>
                      <a:picLocks noChangeAspect="1"/>
                    </pic:cNvPicPr>
                  </pic:nvPicPr>
                  <pic:blipFill>
                    <a:blip r:embed="rId94"/>
                    <a:stretch>
                      <a:fillRect/>
                    </a:stretch>
                  </pic:blipFill>
                  <pic:spPr>
                    <a:xfrm>
                      <a:off x="0" y="0"/>
                      <a:ext cx="5494020" cy="3941445"/>
                    </a:xfrm>
                    <a:prstGeom prst="rect">
                      <a:avLst/>
                    </a:prstGeom>
                  </pic:spPr>
                </pic:pic>
              </a:graphicData>
            </a:graphic>
          </wp:inline>
        </w:drawing>
      </w:r>
    </w:p>
    <w:p w14:paraId="17C46A3F">
      <w:pPr>
        <w:ind w:firstLine="0" w:firstLineChars="0"/>
        <w:jc w:val="center"/>
        <w:rPr>
          <w:rFonts w:cs="Times New Roman"/>
          <w:sz w:val="32"/>
          <w:szCs w:val="24"/>
        </w:rPr>
      </w:pPr>
      <w:r>
        <w:rPr>
          <w:rFonts w:hint="eastAsia" w:cs="Times New Roman"/>
          <w:b/>
          <w:bCs/>
        </w:rPr>
        <w:t>图6.2.5-11</w:t>
      </w:r>
      <w:r>
        <w:rPr>
          <w:rFonts w:cs="Times New Roman"/>
          <w:b/>
          <w:bCs/>
        </w:rPr>
        <w:t xml:space="preserve"> </w:t>
      </w:r>
      <w:r>
        <w:rPr>
          <w:rFonts w:hint="eastAsia" w:cs="Times New Roman"/>
          <w:b/>
          <w:bCs/>
        </w:rPr>
        <w:t>2-2'工程地质剖面图</w:t>
      </w:r>
    </w:p>
    <w:p w14:paraId="652C9F64">
      <w:pPr>
        <w:ind w:firstLine="0" w:firstLineChars="0"/>
        <w:outlineLvl w:val="4"/>
        <w:rPr>
          <w:rFonts w:cs="Times New Roman"/>
          <w:b/>
        </w:rPr>
      </w:pPr>
      <w:r>
        <w:rPr>
          <w:rFonts w:cs="Times New Roman"/>
          <w:b/>
        </w:rPr>
        <w:t>6.2.5.2.</w:t>
      </w:r>
      <w:r>
        <w:rPr>
          <w:rFonts w:hint="eastAsia" w:cs="Times New Roman"/>
          <w:b/>
        </w:rPr>
        <w:t>2</w:t>
      </w:r>
      <w:r>
        <w:rPr>
          <w:rFonts w:cs="Times New Roman"/>
          <w:b/>
        </w:rPr>
        <w:t xml:space="preserve"> 地下水类型及赋存特征</w:t>
      </w:r>
    </w:p>
    <w:p w14:paraId="7BEBBB7B">
      <w:pPr>
        <w:ind w:firstLine="480"/>
        <w:rPr>
          <w:rFonts w:cs="Times New Roman"/>
        </w:rPr>
      </w:pPr>
      <w:r>
        <w:rPr>
          <w:rFonts w:hint="eastAsia" w:cs="Times New Roman"/>
        </w:rPr>
        <w:t>勘察深度内地下水为潜水，潜水主要赋含于①层素填及下部土层中，水位主要受大气降水、蒸发等的影响而变化；勘察期间地下水位埋深为0.50m，地下水位年变化幅度约在0.50～1.20m之间，近3～5年内最高水位埋深约0.00m，历史最高水位埋深约0.00m。</w:t>
      </w:r>
    </w:p>
    <w:p w14:paraId="1D845D10">
      <w:pPr>
        <w:ind w:firstLine="0" w:firstLineChars="0"/>
        <w:outlineLvl w:val="3"/>
        <w:rPr>
          <w:rFonts w:cs="Times New Roman"/>
          <w:b/>
        </w:rPr>
      </w:pPr>
      <w:r>
        <w:rPr>
          <w:rFonts w:cs="Times New Roman"/>
          <w:b/>
        </w:rPr>
        <w:t>6.2.5.3 地下水环境影响预测分析</w:t>
      </w:r>
    </w:p>
    <w:p w14:paraId="79F3008E">
      <w:pPr>
        <w:ind w:firstLine="480"/>
        <w:rPr>
          <w:rFonts w:cs="Times New Roman"/>
          <w:bCs/>
        </w:rPr>
      </w:pPr>
      <w:r>
        <w:rPr>
          <w:rFonts w:cs="Times New Roman"/>
          <w:bCs/>
          <w:lang w:val="en-GB"/>
        </w:rPr>
        <w:t>根据地下水环评导则（</w:t>
      </w:r>
      <w:r>
        <w:rPr>
          <w:rFonts w:cs="Times New Roman"/>
          <w:bCs/>
        </w:rPr>
        <w:t>HJ 610-2016</w:t>
      </w:r>
      <w:r>
        <w:rPr>
          <w:rFonts w:cs="Times New Roman"/>
          <w:bCs/>
          <w:lang w:val="en-GB"/>
        </w:rPr>
        <w:t>）要求</w:t>
      </w:r>
      <w:r>
        <w:rPr>
          <w:rFonts w:cs="Times New Roman"/>
          <w:bCs/>
        </w:rPr>
        <w:t>，本项目需进行地下水二级预测评价。地下水二级预测评价可采用数值法或解析法，由于本地区水文地质条件较简单，故</w:t>
      </w:r>
      <w:r>
        <w:rPr>
          <w:rFonts w:cs="Times New Roman"/>
          <w:bCs/>
          <w:lang w:val="en-GB"/>
        </w:rPr>
        <w:t>本次地下水环境影响预测采用</w:t>
      </w:r>
      <w:r>
        <w:rPr>
          <w:rFonts w:cs="Times New Roman"/>
          <w:bCs/>
        </w:rPr>
        <w:t>解析法</w:t>
      </w:r>
      <w:r>
        <w:rPr>
          <w:rFonts w:cs="Times New Roman"/>
          <w:bCs/>
          <w:lang w:val="en-GB"/>
        </w:rPr>
        <w:t>。</w:t>
      </w:r>
      <w:r>
        <w:rPr>
          <w:rFonts w:cs="Times New Roman"/>
          <w:bCs/>
        </w:rPr>
        <w:t>通过模拟典型污染因子在地下水中的迁移过程，进一步分析污染物影响范围和超标范围。</w:t>
      </w:r>
    </w:p>
    <w:p w14:paraId="7A694E4E">
      <w:pPr>
        <w:ind w:firstLine="480"/>
        <w:rPr>
          <w:rFonts w:cs="Times New Roman"/>
          <w:bCs/>
        </w:rPr>
      </w:pPr>
      <w:r>
        <w:rPr>
          <w:rFonts w:cs="Times New Roman"/>
          <w:bCs/>
        </w:rPr>
        <w:t>污染物在地下水系统中的迁移转化过程十分复杂，它包括挥发、溶解、吸附、沉淀、生物吸收、化学和生物降解等作用。本次评价在模拟污染物迁移扩散时不考虑吸附作用、化学反应等因素，只考虑对流弥散作用。</w:t>
      </w:r>
    </w:p>
    <w:p w14:paraId="34EDF6F4">
      <w:pPr>
        <w:ind w:firstLine="0" w:firstLineChars="0"/>
        <w:outlineLvl w:val="4"/>
        <w:rPr>
          <w:rFonts w:cs="Times New Roman"/>
          <w:b/>
        </w:rPr>
      </w:pPr>
      <w:r>
        <w:rPr>
          <w:rFonts w:cs="Times New Roman"/>
          <w:b/>
        </w:rPr>
        <w:t>6.2.5.3.1 预测</w:t>
      </w:r>
      <w:r>
        <w:rPr>
          <w:rFonts w:hint="eastAsia" w:cs="Times New Roman"/>
          <w:b/>
        </w:rPr>
        <w:t>范围</w:t>
      </w:r>
    </w:p>
    <w:p w14:paraId="2827C8C8">
      <w:pPr>
        <w:spacing w:line="490" w:lineRule="exact"/>
        <w:ind w:firstLine="480"/>
        <w:rPr>
          <w:rFonts w:cs="Times New Roman"/>
        </w:rPr>
      </w:pPr>
      <w:r>
        <w:rPr>
          <w:rFonts w:hint="eastAsia" w:cs="Times New Roman"/>
        </w:rPr>
        <w:t>按照地下水环评导则要求，本项目为改建</w:t>
      </w:r>
      <w:r>
        <w:rPr>
          <w:rFonts w:cs="Times New Roman"/>
        </w:rPr>
        <w:t>项目</w:t>
      </w:r>
      <w:r>
        <w:rPr>
          <w:rFonts w:hint="eastAsia" w:cs="Times New Roman"/>
        </w:rPr>
        <w:t>，地下水评价范围以厂区</w:t>
      </w:r>
      <w:r>
        <w:rPr>
          <w:rFonts w:cs="Times New Roman"/>
        </w:rPr>
        <w:t>周边</w:t>
      </w:r>
      <w:r>
        <w:rPr>
          <w:rFonts w:hint="eastAsia" w:cs="Times New Roman"/>
        </w:rPr>
        <w:t xml:space="preserve">20 </w:t>
      </w:r>
      <w:r>
        <w:rPr>
          <w:rFonts w:cs="Times New Roman"/>
        </w:rPr>
        <w:t>km</w:t>
      </w:r>
      <w:r>
        <w:rPr>
          <w:rFonts w:cs="Times New Roman"/>
          <w:vertAlign w:val="superscript"/>
        </w:rPr>
        <w:t>2</w:t>
      </w:r>
      <w:r>
        <w:rPr>
          <w:rFonts w:cs="Times New Roman"/>
        </w:rPr>
        <w:t>范围</w:t>
      </w:r>
      <w:r>
        <w:rPr>
          <w:rFonts w:hint="eastAsia" w:cs="Times New Roman"/>
        </w:rPr>
        <w:t>。</w:t>
      </w:r>
    </w:p>
    <w:p w14:paraId="194E67D7">
      <w:pPr>
        <w:spacing w:line="490" w:lineRule="exact"/>
        <w:ind w:firstLine="480"/>
        <w:rPr>
          <w:rFonts w:cs="Times New Roman"/>
        </w:rPr>
      </w:pPr>
      <w:r>
        <w:rPr>
          <w:rFonts w:cs="Times New Roman"/>
        </w:rPr>
        <w:t>依据</w:t>
      </w:r>
      <w:r>
        <w:rPr>
          <w:rFonts w:cs="Times New Roman"/>
          <w:szCs w:val="28"/>
        </w:rPr>
        <w:t>本项目</w:t>
      </w:r>
      <w:r>
        <w:rPr>
          <w:rFonts w:cs="Times New Roman"/>
        </w:rPr>
        <w:t>场地浅层地下水类型及</w:t>
      </w:r>
      <w:r>
        <w:rPr>
          <w:rFonts w:hint="eastAsia" w:cs="Times New Roman"/>
        </w:rPr>
        <w:t>含水层特征</w:t>
      </w:r>
      <w:r>
        <w:rPr>
          <w:rFonts w:cs="Times New Roman"/>
        </w:rPr>
        <w:t>，</w:t>
      </w:r>
      <w:r>
        <w:rPr>
          <w:rFonts w:hint="eastAsia" w:cs="Times New Roman"/>
        </w:rPr>
        <w:t>本场地内潜水分布连续，主要赋含于①层素填及下部粉质黏土层中，</w:t>
      </w:r>
      <w:r>
        <w:rPr>
          <w:rFonts w:cs="Times New Roman"/>
        </w:rPr>
        <w:t>结合地下水环境影响评价工作目的确定</w:t>
      </w:r>
      <w:r>
        <w:rPr>
          <w:rFonts w:hint="eastAsia" w:cs="Times New Roman"/>
        </w:rPr>
        <w:t>本项目预测层位</w:t>
      </w:r>
      <w:r>
        <w:rPr>
          <w:rFonts w:cs="Times New Roman"/>
        </w:rPr>
        <w:t>为潜水含水层。</w:t>
      </w:r>
    </w:p>
    <w:p w14:paraId="6FF26C02">
      <w:pPr>
        <w:ind w:firstLine="0" w:firstLineChars="0"/>
        <w:outlineLvl w:val="4"/>
        <w:rPr>
          <w:rFonts w:cs="Times New Roman"/>
          <w:b/>
        </w:rPr>
      </w:pPr>
      <w:r>
        <w:rPr>
          <w:rFonts w:hint="eastAsia" w:cs="Times New Roman"/>
          <w:b/>
        </w:rPr>
        <w:t>6.2.5.3.2 预测时段</w:t>
      </w:r>
    </w:p>
    <w:p w14:paraId="42267ED0">
      <w:pPr>
        <w:ind w:firstLine="480"/>
        <w:rPr>
          <w:rFonts w:cs="Times New Roman"/>
        </w:rPr>
      </w:pPr>
      <w:r>
        <w:rPr>
          <w:rFonts w:cs="Times New Roman"/>
        </w:rPr>
        <w:t>地下水环境影响预测时段应选取可能产生地下水污染的关键时段，本次预测时段为100d、365d（1a）、1000d、3650d（10a）。</w:t>
      </w:r>
    </w:p>
    <w:p w14:paraId="59DBD597">
      <w:pPr>
        <w:ind w:firstLine="0" w:firstLineChars="0"/>
        <w:outlineLvl w:val="4"/>
        <w:rPr>
          <w:rFonts w:cs="Times New Roman"/>
          <w:b/>
        </w:rPr>
      </w:pPr>
      <w:r>
        <w:rPr>
          <w:rFonts w:cs="Times New Roman"/>
          <w:b/>
        </w:rPr>
        <w:t>6.2.5.3.3 预测情景设置</w:t>
      </w:r>
    </w:p>
    <w:p w14:paraId="619DEE80">
      <w:pPr>
        <w:ind w:firstLine="480"/>
        <w:rPr>
          <w:rFonts w:cs="Times New Roman"/>
          <w:szCs w:val="24"/>
        </w:rPr>
      </w:pPr>
      <w:r>
        <w:rPr>
          <w:rFonts w:cs="Times New Roman"/>
          <w:szCs w:val="24"/>
        </w:rPr>
        <w:t>本次地下水环境影响预测考虑两种情况：正常状况和非正常状况下的地下水环境影响。模拟主要污染因子在地下水中的迁移过程，进一步分析污染物影响范围、程度，最大迁移距离。</w:t>
      </w:r>
    </w:p>
    <w:p w14:paraId="02D38CE1">
      <w:pPr>
        <w:ind w:firstLine="480"/>
        <w:rPr>
          <w:rFonts w:cs="Times New Roman"/>
          <w:szCs w:val="24"/>
        </w:rPr>
      </w:pPr>
      <w:r>
        <w:rPr>
          <w:rFonts w:cs="Times New Roman"/>
          <w:szCs w:val="24"/>
        </w:rPr>
        <w:t>正常状况下，</w:t>
      </w:r>
      <w:r>
        <w:rPr>
          <w:rFonts w:hint="eastAsia" w:cs="Times New Roman"/>
          <w:szCs w:val="24"/>
        </w:rPr>
        <w:t>本项目</w:t>
      </w:r>
      <w:r>
        <w:rPr>
          <w:rFonts w:cs="Times New Roman"/>
          <w:szCs w:val="24"/>
        </w:rPr>
        <w:t>各生产环节按照设计参数运行，地下水可能的污染来源为各污水输送管网、</w:t>
      </w:r>
      <w:r>
        <w:rPr>
          <w:rFonts w:hint="eastAsia" w:cs="Times New Roman"/>
          <w:szCs w:val="24"/>
        </w:rPr>
        <w:t>污水</w:t>
      </w:r>
      <w:r>
        <w:rPr>
          <w:rFonts w:cs="Times New Roman"/>
          <w:szCs w:val="24"/>
        </w:rPr>
        <w:t>处理池、储罐、应急事故池等跑冒滴漏。</w:t>
      </w:r>
      <w:r>
        <w:rPr>
          <w:rFonts w:hint="eastAsia" w:cs="Times New Roman"/>
          <w:szCs w:val="24"/>
        </w:rPr>
        <w:t>相关</w:t>
      </w:r>
      <w:r>
        <w:rPr>
          <w:rFonts w:cs="Times New Roman"/>
          <w:szCs w:val="24"/>
        </w:rPr>
        <w:t>工程防渗措施均按照设计要求进行，采取严格的防渗、防溢流、防泄漏、防腐蚀等措施，且措施未发生破坏正常运行情况，污水不会渗入和进入地下，对地下水不会造成污染，故不进行正常状况下的预测。</w:t>
      </w:r>
    </w:p>
    <w:p w14:paraId="08D04831">
      <w:pPr>
        <w:ind w:firstLine="480"/>
        <w:rPr>
          <w:rFonts w:cs="Times New Roman"/>
          <w:szCs w:val="24"/>
        </w:rPr>
      </w:pPr>
      <w:r>
        <w:rPr>
          <w:rFonts w:cs="Times New Roman"/>
          <w:szCs w:val="24"/>
        </w:rPr>
        <w:t>非正常状况下，建设项目的工艺设备或地下水环境保护措施因系统老化、腐蚀等原因不能正常运行或保护效果达不到设计要求时，污染物泄漏并渗入地下，进而对地下水造成一定污染。在非正常工况下，污水池</w:t>
      </w:r>
      <w:r>
        <w:rPr>
          <w:rFonts w:hint="eastAsia" w:cs="Times New Roman"/>
          <w:szCs w:val="24"/>
        </w:rPr>
        <w:t>（</w:t>
      </w:r>
      <w:r>
        <w:rPr>
          <w:rFonts w:cs="Times New Roman"/>
          <w:szCs w:val="24"/>
        </w:rPr>
        <w:t>站</w:t>
      </w:r>
      <w:r>
        <w:rPr>
          <w:rFonts w:hint="eastAsia" w:cs="Times New Roman"/>
          <w:szCs w:val="24"/>
        </w:rPr>
        <w:t>）</w:t>
      </w:r>
      <w:r>
        <w:rPr>
          <w:rFonts w:cs="Times New Roman"/>
          <w:szCs w:val="24"/>
        </w:rPr>
        <w:t>将对地下水造成点源或面源污染，污染物可能下渗至包气带从而在潜水含水层中进行运移。因此本</w:t>
      </w:r>
      <w:r>
        <w:rPr>
          <w:rFonts w:hint="eastAsia" w:cs="Times New Roman"/>
          <w:szCs w:val="24"/>
        </w:rPr>
        <w:t>项目</w:t>
      </w:r>
      <w:r>
        <w:rPr>
          <w:rFonts w:cs="Times New Roman"/>
          <w:szCs w:val="24"/>
        </w:rPr>
        <w:t>主要考虑非正常工况条件下</w:t>
      </w:r>
      <w:r>
        <w:rPr>
          <w:rFonts w:hint="eastAsia" w:cs="Times New Roman"/>
          <w:szCs w:val="24"/>
        </w:rPr>
        <w:t>（</w:t>
      </w:r>
      <w:r>
        <w:rPr>
          <w:rFonts w:cs="Times New Roman"/>
          <w:szCs w:val="24"/>
        </w:rPr>
        <w:t>排污设备出现故障、污水管道破裂或处理池发生开裂、渗漏、防渗失效等</w:t>
      </w:r>
      <w:r>
        <w:rPr>
          <w:rFonts w:hint="eastAsia" w:cs="Times New Roman"/>
          <w:szCs w:val="24"/>
        </w:rPr>
        <w:t>）</w:t>
      </w:r>
      <w:r>
        <w:rPr>
          <w:rFonts w:cs="Times New Roman"/>
          <w:szCs w:val="24"/>
        </w:rPr>
        <w:t>污染物在含水层中的迁移变化规律。</w:t>
      </w:r>
      <w:r>
        <w:rPr>
          <w:rFonts w:hint="eastAsia" w:cs="Times New Roman"/>
          <w:szCs w:val="24"/>
        </w:rPr>
        <w:t xml:space="preserve"> </w:t>
      </w:r>
    </w:p>
    <w:p w14:paraId="396E38F9">
      <w:pPr>
        <w:ind w:firstLine="480"/>
        <w:rPr>
          <w:rFonts w:cs="Times New Roman"/>
          <w:szCs w:val="24"/>
        </w:rPr>
      </w:pPr>
      <w:r>
        <w:rPr>
          <w:rFonts w:cs="Times New Roman"/>
          <w:szCs w:val="24"/>
        </w:rPr>
        <w:t>本次地下水环境影响预测考虑</w:t>
      </w:r>
      <w:r>
        <w:rPr>
          <w:rFonts w:hint="eastAsia" w:cs="Times New Roman"/>
          <w:szCs w:val="24"/>
        </w:rPr>
        <w:t>污水预处理设施</w:t>
      </w:r>
      <w:r>
        <w:rPr>
          <w:rFonts w:cs="Times New Roman"/>
          <w:szCs w:val="24"/>
        </w:rPr>
        <w:t>发生渗漏，未采取防渗措施，或者防渗措施发生事故失效，生产过程产生的</w:t>
      </w:r>
      <w:r>
        <w:rPr>
          <w:rFonts w:cs="Times New Roman"/>
          <w:snapToGrid w:val="0"/>
          <w:szCs w:val="32"/>
        </w:rPr>
        <w:t>COD、石油类</w:t>
      </w:r>
      <w:r>
        <w:rPr>
          <w:rFonts w:cs="Times New Roman"/>
          <w:szCs w:val="24"/>
        </w:rPr>
        <w:t>等未经过处理直接渗入地下。由于在厂区附近设有地下水长期监测井，每半年监测一次，假设事故发生后180天被发现，及时采取措施阻止渗漏。此时，废污水直接进入地下水按风险最大原则，污染物通过包气带直接进入潜水含水层。</w:t>
      </w:r>
    </w:p>
    <w:p w14:paraId="548C89A1">
      <w:pPr>
        <w:ind w:firstLine="0" w:firstLineChars="0"/>
        <w:outlineLvl w:val="4"/>
        <w:rPr>
          <w:rFonts w:cs="Times New Roman"/>
          <w:b/>
        </w:rPr>
      </w:pPr>
      <w:r>
        <w:rPr>
          <w:rFonts w:cs="Times New Roman"/>
          <w:b/>
        </w:rPr>
        <w:t>6.2.5.3.</w:t>
      </w:r>
      <w:r>
        <w:rPr>
          <w:rFonts w:hint="eastAsia" w:cs="Times New Roman"/>
          <w:b/>
        </w:rPr>
        <w:t>4</w:t>
      </w:r>
      <w:r>
        <w:rPr>
          <w:rFonts w:cs="Times New Roman"/>
          <w:b/>
        </w:rPr>
        <w:t xml:space="preserve"> 预测源强和预测因子</w:t>
      </w:r>
    </w:p>
    <w:p w14:paraId="5447161C">
      <w:pPr>
        <w:ind w:firstLine="720" w:firstLineChars="300"/>
        <w:rPr>
          <w:rFonts w:cs="Times New Roman"/>
        </w:rPr>
      </w:pPr>
      <w:r>
        <w:rPr>
          <w:rFonts w:cs="Times New Roman"/>
        </w:rPr>
        <w:t>根据建设项目工程分析中废水污染源强分析可知，</w:t>
      </w:r>
      <w:r>
        <w:rPr>
          <w:rFonts w:hint="eastAsia" w:cs="Times New Roman"/>
          <w:szCs w:val="24"/>
        </w:rPr>
        <w:t>本项目预脱水塔废水W1、切粒废水W2、熔体过滤器清洗废水W3、地面和设备冲洗水W4、换热器板换等设备清洗废水W5、循环冷却水排水W6、初期雨水W7进入污水预处理设施，对生产废水进行中和处理，再依托仪化公司生化装置东区处理，生化装置东区污水工艺为</w:t>
      </w:r>
      <w:r>
        <w:rPr>
          <w:rFonts w:hAnsi="宋体" w:cs="Times New Roman"/>
          <w:szCs w:val="24"/>
        </w:rPr>
        <w:t>A</w:t>
      </w:r>
      <w:r>
        <w:rPr>
          <w:rFonts w:hAnsi="宋体" w:cs="Times New Roman"/>
          <w:szCs w:val="24"/>
          <w:vertAlign w:val="superscript"/>
        </w:rPr>
        <w:t>2</w:t>
      </w:r>
      <w:r>
        <w:rPr>
          <w:rFonts w:hAnsi="宋体" w:cs="Times New Roman"/>
          <w:szCs w:val="24"/>
        </w:rPr>
        <w:t>/O法</w:t>
      </w:r>
      <w:r>
        <w:rPr>
          <w:rFonts w:cs="Times New Roman"/>
          <w:szCs w:val="24"/>
        </w:rPr>
        <w:t>，最终经仪化公司总排口排放至长江。</w:t>
      </w:r>
    </w:p>
    <w:p w14:paraId="50379EA4">
      <w:pPr>
        <w:ind w:firstLine="480"/>
        <w:rPr>
          <w:rFonts w:cs="Times New Roman"/>
        </w:rPr>
      </w:pPr>
      <w:r>
        <w:rPr>
          <w:rFonts w:cs="Times New Roman"/>
        </w:rPr>
        <w:t>废水污染物中无重金属类污染因子，主要污染物为COD</w:t>
      </w:r>
      <w:r>
        <w:rPr>
          <w:rFonts w:hint="eastAsia" w:cs="Times New Roman"/>
        </w:rPr>
        <w:t>、石油类</w:t>
      </w:r>
      <w:r>
        <w:rPr>
          <w:rFonts w:cs="Times New Roman"/>
        </w:rPr>
        <w:t>等，本次环评按最不利情况污水处理站非正常情况设置。按照HJ610-2016导则要求，采用标准指数法对污染物进行排序，计算结果见下表。</w:t>
      </w:r>
    </w:p>
    <w:p w14:paraId="00CDE93A">
      <w:pPr>
        <w:ind w:firstLine="0" w:firstLineChars="0"/>
        <w:jc w:val="center"/>
        <w:rPr>
          <w:rFonts w:cs="Times New Roman"/>
          <w:b/>
        </w:rPr>
      </w:pPr>
      <w:r>
        <w:rPr>
          <w:rFonts w:cs="Times New Roman"/>
          <w:b/>
        </w:rPr>
        <w:t>表6.2.5-</w:t>
      </w:r>
      <w:r>
        <w:rPr>
          <w:rFonts w:hint="eastAsia" w:cs="Times New Roman"/>
          <w:b/>
        </w:rPr>
        <w:t>1</w:t>
      </w:r>
      <w:r>
        <w:rPr>
          <w:rFonts w:cs="Times New Roman"/>
          <w:b/>
        </w:rPr>
        <w:t xml:space="preserve">  特征因子标准浓度值及指数计算</w:t>
      </w:r>
      <w:r>
        <w:rPr>
          <w:rFonts w:hint="eastAsia" w:cs="Times New Roman"/>
          <w:b/>
        </w:rPr>
        <w:t>（</w:t>
      </w:r>
      <w:r>
        <w:rPr>
          <w:rFonts w:cs="Times New Roman"/>
          <w:b/>
        </w:rPr>
        <w:t>单位：mg/L）</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307"/>
        <w:gridCol w:w="1307"/>
        <w:gridCol w:w="1351"/>
        <w:gridCol w:w="1301"/>
        <w:gridCol w:w="2409"/>
        <w:gridCol w:w="1449"/>
        <w:gridCol w:w="839"/>
      </w:tblGrid>
      <w:tr w14:paraId="4E2F798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PrEx>
        <w:trPr>
          <w:tblHeader/>
        </w:trPr>
        <w:tc>
          <w:tcPr>
            <w:tcW w:w="656" w:type="pct"/>
            <w:vAlign w:val="center"/>
          </w:tcPr>
          <w:p w14:paraId="7678FBE8">
            <w:pPr>
              <w:widowControl/>
              <w:spacing w:line="240" w:lineRule="auto"/>
              <w:ind w:firstLine="0" w:firstLineChars="0"/>
              <w:jc w:val="center"/>
              <w:rPr>
                <w:rFonts w:cs="Times New Roman"/>
                <w:b/>
                <w:sz w:val="21"/>
              </w:rPr>
            </w:pPr>
            <w:r>
              <w:rPr>
                <w:rFonts w:cs="Times New Roman"/>
                <w:b/>
                <w:sz w:val="21"/>
              </w:rPr>
              <w:t>单元</w:t>
            </w:r>
          </w:p>
        </w:tc>
        <w:tc>
          <w:tcPr>
            <w:tcW w:w="656" w:type="pct"/>
            <w:vAlign w:val="center"/>
          </w:tcPr>
          <w:p w14:paraId="1A64E913">
            <w:pPr>
              <w:widowControl/>
              <w:spacing w:line="240" w:lineRule="auto"/>
              <w:ind w:firstLine="0" w:firstLineChars="0"/>
              <w:jc w:val="center"/>
              <w:rPr>
                <w:rFonts w:cs="Times New Roman"/>
                <w:b/>
                <w:sz w:val="21"/>
              </w:rPr>
            </w:pPr>
            <w:r>
              <w:rPr>
                <w:rFonts w:cs="Times New Roman"/>
                <w:b/>
                <w:sz w:val="21"/>
              </w:rPr>
              <w:t>特征因子</w:t>
            </w:r>
          </w:p>
        </w:tc>
        <w:tc>
          <w:tcPr>
            <w:tcW w:w="678" w:type="pct"/>
            <w:vAlign w:val="center"/>
          </w:tcPr>
          <w:p w14:paraId="2C4E2B3C">
            <w:pPr>
              <w:widowControl/>
              <w:spacing w:line="240" w:lineRule="auto"/>
              <w:ind w:firstLine="0" w:firstLineChars="0"/>
              <w:jc w:val="center"/>
              <w:rPr>
                <w:rFonts w:cs="Times New Roman"/>
                <w:b/>
                <w:sz w:val="21"/>
              </w:rPr>
            </w:pPr>
            <w:r>
              <w:rPr>
                <w:rFonts w:cs="Times New Roman"/>
                <w:b/>
                <w:sz w:val="21"/>
              </w:rPr>
              <w:t>进水浓度值</w:t>
            </w:r>
          </w:p>
        </w:tc>
        <w:tc>
          <w:tcPr>
            <w:tcW w:w="653" w:type="pct"/>
            <w:vAlign w:val="center"/>
          </w:tcPr>
          <w:p w14:paraId="4DDD7284">
            <w:pPr>
              <w:widowControl/>
              <w:spacing w:line="240" w:lineRule="auto"/>
              <w:ind w:firstLine="0" w:firstLineChars="0"/>
              <w:jc w:val="center"/>
              <w:rPr>
                <w:rFonts w:cs="Times New Roman"/>
                <w:b/>
                <w:sz w:val="21"/>
              </w:rPr>
            </w:pPr>
            <w:r>
              <w:rPr>
                <w:rFonts w:cs="Times New Roman"/>
                <w:b/>
                <w:sz w:val="21"/>
              </w:rPr>
              <w:t>标准浓度值</w:t>
            </w:r>
          </w:p>
        </w:tc>
        <w:tc>
          <w:tcPr>
            <w:tcW w:w="1209" w:type="pct"/>
            <w:vAlign w:val="center"/>
          </w:tcPr>
          <w:p w14:paraId="437F0400">
            <w:pPr>
              <w:widowControl/>
              <w:spacing w:line="240" w:lineRule="auto"/>
              <w:ind w:firstLine="0" w:firstLineChars="0"/>
              <w:jc w:val="center"/>
              <w:rPr>
                <w:rFonts w:cs="Times New Roman"/>
                <w:b/>
                <w:sz w:val="21"/>
              </w:rPr>
            </w:pPr>
            <w:r>
              <w:rPr>
                <w:rFonts w:cs="Times New Roman"/>
                <w:b/>
                <w:sz w:val="21"/>
              </w:rPr>
              <w:t>参考标准</w:t>
            </w:r>
          </w:p>
        </w:tc>
        <w:tc>
          <w:tcPr>
            <w:tcW w:w="727" w:type="pct"/>
            <w:vAlign w:val="center"/>
          </w:tcPr>
          <w:p w14:paraId="7AC949DD">
            <w:pPr>
              <w:widowControl/>
              <w:spacing w:line="240" w:lineRule="auto"/>
              <w:ind w:firstLine="0" w:firstLineChars="0"/>
              <w:jc w:val="center"/>
              <w:rPr>
                <w:rFonts w:cs="Times New Roman"/>
                <w:b/>
                <w:sz w:val="21"/>
              </w:rPr>
            </w:pPr>
            <w:r>
              <w:rPr>
                <w:rFonts w:cs="Times New Roman"/>
                <w:b/>
                <w:sz w:val="21"/>
              </w:rPr>
              <w:t>指数计算值</w:t>
            </w:r>
          </w:p>
        </w:tc>
        <w:tc>
          <w:tcPr>
            <w:tcW w:w="421" w:type="pct"/>
            <w:vAlign w:val="center"/>
          </w:tcPr>
          <w:p w14:paraId="1723A9A2">
            <w:pPr>
              <w:widowControl/>
              <w:spacing w:line="240" w:lineRule="auto"/>
              <w:ind w:firstLine="0" w:firstLineChars="0"/>
              <w:jc w:val="center"/>
              <w:rPr>
                <w:rFonts w:cs="Times New Roman"/>
                <w:b/>
                <w:sz w:val="21"/>
              </w:rPr>
            </w:pPr>
            <w:r>
              <w:rPr>
                <w:rFonts w:cs="Times New Roman"/>
                <w:b/>
                <w:sz w:val="21"/>
              </w:rPr>
              <w:t>备注</w:t>
            </w:r>
          </w:p>
        </w:tc>
      </w:tr>
      <w:tr w14:paraId="317AC57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656" w:type="pct"/>
            <w:vMerge w:val="restart"/>
            <w:vAlign w:val="center"/>
          </w:tcPr>
          <w:p w14:paraId="0E56FDED">
            <w:pPr>
              <w:widowControl/>
              <w:spacing w:line="240" w:lineRule="auto"/>
              <w:ind w:firstLine="0" w:firstLineChars="0"/>
              <w:jc w:val="center"/>
              <w:rPr>
                <w:rFonts w:cs="Times New Roman"/>
                <w:sz w:val="21"/>
              </w:rPr>
            </w:pPr>
            <w:r>
              <w:rPr>
                <w:rFonts w:cs="Times New Roman"/>
                <w:sz w:val="21"/>
              </w:rPr>
              <w:t>污水预处理设施</w:t>
            </w:r>
          </w:p>
        </w:tc>
        <w:tc>
          <w:tcPr>
            <w:tcW w:w="656" w:type="pct"/>
            <w:vAlign w:val="center"/>
          </w:tcPr>
          <w:p w14:paraId="3A582F8F">
            <w:pPr>
              <w:widowControl/>
              <w:spacing w:line="240" w:lineRule="auto"/>
              <w:ind w:firstLine="0" w:firstLineChars="0"/>
              <w:jc w:val="center"/>
              <w:rPr>
                <w:rFonts w:cs="Times New Roman"/>
                <w:sz w:val="21"/>
              </w:rPr>
            </w:pPr>
            <w:r>
              <w:rPr>
                <w:rFonts w:cs="Times New Roman"/>
                <w:sz w:val="21"/>
              </w:rPr>
              <w:t>COD</w:t>
            </w:r>
          </w:p>
        </w:tc>
        <w:tc>
          <w:tcPr>
            <w:tcW w:w="678" w:type="pct"/>
            <w:vAlign w:val="center"/>
          </w:tcPr>
          <w:p w14:paraId="64255F35">
            <w:pPr>
              <w:widowControl/>
              <w:spacing w:line="240" w:lineRule="auto"/>
              <w:ind w:firstLine="0" w:firstLineChars="0"/>
              <w:jc w:val="center"/>
              <w:rPr>
                <w:rFonts w:cs="Times New Roman"/>
                <w:sz w:val="21"/>
              </w:rPr>
            </w:pPr>
            <w:r>
              <w:rPr>
                <w:rFonts w:hint="eastAsia" w:cs="Times New Roman"/>
                <w:sz w:val="21"/>
              </w:rPr>
              <w:t>1347.35</w:t>
            </w:r>
          </w:p>
        </w:tc>
        <w:tc>
          <w:tcPr>
            <w:tcW w:w="653" w:type="pct"/>
            <w:vAlign w:val="center"/>
          </w:tcPr>
          <w:p w14:paraId="08C2616E">
            <w:pPr>
              <w:widowControl/>
              <w:spacing w:line="240" w:lineRule="auto"/>
              <w:ind w:firstLine="0" w:firstLineChars="0"/>
              <w:jc w:val="center"/>
              <w:rPr>
                <w:rFonts w:cs="Times New Roman"/>
                <w:sz w:val="21"/>
              </w:rPr>
            </w:pPr>
            <w:r>
              <w:rPr>
                <w:rFonts w:hint="eastAsia" w:cs="Times New Roman"/>
                <w:sz w:val="21"/>
              </w:rPr>
              <w:t>3</w:t>
            </w:r>
          </w:p>
        </w:tc>
        <w:tc>
          <w:tcPr>
            <w:tcW w:w="1209" w:type="pct"/>
            <w:vMerge w:val="restart"/>
            <w:vAlign w:val="center"/>
          </w:tcPr>
          <w:p w14:paraId="24205F07">
            <w:pPr>
              <w:widowControl/>
              <w:spacing w:line="240" w:lineRule="auto"/>
              <w:ind w:firstLine="0" w:firstLineChars="0"/>
              <w:jc w:val="center"/>
              <w:rPr>
                <w:rFonts w:cs="Times New Roman"/>
                <w:sz w:val="21"/>
              </w:rPr>
            </w:pPr>
            <w:r>
              <w:rPr>
                <w:rFonts w:cs="Times New Roman"/>
                <w:sz w:val="21"/>
              </w:rPr>
              <w:t>《地下水质量标准》（GB/T14848 2017）、《地表水环境质量标准》（GB 3838-2002）</w:t>
            </w:r>
          </w:p>
        </w:tc>
        <w:tc>
          <w:tcPr>
            <w:tcW w:w="727" w:type="pct"/>
            <w:shd w:val="clear" w:color="000000" w:fill="FFFFFF"/>
            <w:vAlign w:val="center"/>
          </w:tcPr>
          <w:p w14:paraId="08EA4D83">
            <w:pPr>
              <w:widowControl/>
              <w:spacing w:line="240" w:lineRule="auto"/>
              <w:ind w:firstLine="0" w:firstLineChars="0"/>
              <w:jc w:val="center"/>
              <w:rPr>
                <w:rFonts w:cs="Times New Roman"/>
                <w:sz w:val="21"/>
              </w:rPr>
            </w:pPr>
            <w:r>
              <w:rPr>
                <w:rFonts w:hint="eastAsia" w:cs="Times New Roman"/>
                <w:sz w:val="21"/>
              </w:rPr>
              <w:t>449.12</w:t>
            </w:r>
          </w:p>
        </w:tc>
        <w:tc>
          <w:tcPr>
            <w:tcW w:w="421" w:type="pct"/>
            <w:vMerge w:val="restart"/>
            <w:vAlign w:val="center"/>
          </w:tcPr>
          <w:p w14:paraId="1FAC5663">
            <w:pPr>
              <w:widowControl/>
              <w:spacing w:line="240" w:lineRule="auto"/>
              <w:ind w:firstLine="0" w:firstLineChars="0"/>
              <w:jc w:val="center"/>
              <w:rPr>
                <w:rFonts w:cs="Times New Roman"/>
                <w:sz w:val="21"/>
              </w:rPr>
            </w:pPr>
            <w:r>
              <w:rPr>
                <w:rFonts w:cs="Times New Roman"/>
                <w:sz w:val="21"/>
              </w:rPr>
              <w:t>各污染物以进水最大浓度计算</w:t>
            </w:r>
          </w:p>
        </w:tc>
      </w:tr>
      <w:tr w14:paraId="306333E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656" w:type="pct"/>
            <w:vMerge w:val="continue"/>
            <w:vAlign w:val="center"/>
          </w:tcPr>
          <w:p w14:paraId="4DF74F16">
            <w:pPr>
              <w:widowControl/>
              <w:spacing w:line="240" w:lineRule="auto"/>
              <w:ind w:firstLine="0" w:firstLineChars="0"/>
              <w:jc w:val="center"/>
              <w:rPr>
                <w:rFonts w:cs="Times New Roman"/>
                <w:sz w:val="21"/>
              </w:rPr>
            </w:pPr>
          </w:p>
        </w:tc>
        <w:tc>
          <w:tcPr>
            <w:tcW w:w="656" w:type="pct"/>
            <w:vAlign w:val="center"/>
          </w:tcPr>
          <w:p w14:paraId="23A1D071">
            <w:pPr>
              <w:widowControl/>
              <w:spacing w:line="240" w:lineRule="auto"/>
              <w:ind w:firstLine="0" w:firstLineChars="0"/>
              <w:jc w:val="center"/>
              <w:rPr>
                <w:rFonts w:cs="Times New Roman"/>
                <w:sz w:val="21"/>
              </w:rPr>
            </w:pPr>
            <w:r>
              <w:rPr>
                <w:rFonts w:cs="Times New Roman"/>
                <w:sz w:val="21"/>
              </w:rPr>
              <w:t>石油类</w:t>
            </w:r>
          </w:p>
        </w:tc>
        <w:tc>
          <w:tcPr>
            <w:tcW w:w="678" w:type="pct"/>
            <w:vAlign w:val="center"/>
          </w:tcPr>
          <w:p w14:paraId="11C6438A">
            <w:pPr>
              <w:widowControl/>
              <w:spacing w:line="240" w:lineRule="auto"/>
              <w:ind w:firstLine="0" w:firstLineChars="0"/>
              <w:jc w:val="center"/>
              <w:rPr>
                <w:rFonts w:cs="Times New Roman"/>
                <w:sz w:val="21"/>
              </w:rPr>
            </w:pPr>
            <w:r>
              <w:rPr>
                <w:rFonts w:hint="eastAsia" w:cs="Times New Roman"/>
                <w:sz w:val="21"/>
              </w:rPr>
              <w:t>5.37</w:t>
            </w:r>
          </w:p>
        </w:tc>
        <w:tc>
          <w:tcPr>
            <w:tcW w:w="653" w:type="pct"/>
            <w:vAlign w:val="center"/>
          </w:tcPr>
          <w:p w14:paraId="7E19B95B">
            <w:pPr>
              <w:widowControl/>
              <w:spacing w:line="240" w:lineRule="auto"/>
              <w:ind w:firstLine="0" w:firstLineChars="0"/>
              <w:jc w:val="center"/>
              <w:rPr>
                <w:rFonts w:cs="Times New Roman"/>
                <w:sz w:val="21"/>
              </w:rPr>
            </w:pPr>
            <w:r>
              <w:rPr>
                <w:rFonts w:hint="eastAsia" w:cs="Times New Roman"/>
                <w:sz w:val="21"/>
              </w:rPr>
              <w:t>0.05</w:t>
            </w:r>
          </w:p>
        </w:tc>
        <w:tc>
          <w:tcPr>
            <w:tcW w:w="1209" w:type="pct"/>
            <w:vMerge w:val="continue"/>
            <w:vAlign w:val="center"/>
          </w:tcPr>
          <w:p w14:paraId="3BE8C90D">
            <w:pPr>
              <w:widowControl/>
              <w:spacing w:line="240" w:lineRule="auto"/>
              <w:ind w:firstLine="0" w:firstLineChars="0"/>
              <w:jc w:val="center"/>
              <w:rPr>
                <w:rFonts w:cs="Times New Roman"/>
                <w:sz w:val="21"/>
              </w:rPr>
            </w:pPr>
          </w:p>
        </w:tc>
        <w:tc>
          <w:tcPr>
            <w:tcW w:w="727" w:type="pct"/>
            <w:shd w:val="clear" w:color="000000" w:fill="FFFFFF"/>
            <w:vAlign w:val="center"/>
          </w:tcPr>
          <w:p w14:paraId="6C75CE43">
            <w:pPr>
              <w:widowControl/>
              <w:spacing w:line="240" w:lineRule="auto"/>
              <w:ind w:firstLine="0" w:firstLineChars="0"/>
              <w:jc w:val="center"/>
              <w:rPr>
                <w:rFonts w:cs="Times New Roman"/>
                <w:sz w:val="21"/>
              </w:rPr>
            </w:pPr>
            <w:r>
              <w:rPr>
                <w:rFonts w:hint="eastAsia" w:cs="Times New Roman"/>
                <w:sz w:val="21"/>
              </w:rPr>
              <w:t>107.4</w:t>
            </w:r>
          </w:p>
        </w:tc>
        <w:tc>
          <w:tcPr>
            <w:tcW w:w="421" w:type="pct"/>
            <w:vMerge w:val="continue"/>
            <w:vAlign w:val="center"/>
          </w:tcPr>
          <w:p w14:paraId="7E76D8AC">
            <w:pPr>
              <w:widowControl/>
              <w:spacing w:line="240" w:lineRule="auto"/>
              <w:ind w:firstLine="0" w:firstLineChars="0"/>
              <w:jc w:val="center"/>
              <w:rPr>
                <w:rFonts w:cs="Times New Roman"/>
                <w:sz w:val="21"/>
              </w:rPr>
            </w:pPr>
          </w:p>
        </w:tc>
      </w:tr>
    </w:tbl>
    <w:p w14:paraId="68CACA4E">
      <w:pPr>
        <w:spacing w:line="490" w:lineRule="exact"/>
        <w:ind w:firstLine="480"/>
        <w:rPr>
          <w:rFonts w:cs="Times New Roman"/>
          <w:bCs/>
        </w:rPr>
      </w:pPr>
      <w:r>
        <w:rPr>
          <w:rFonts w:hint="eastAsia" w:cs="Times New Roman"/>
          <w:bCs/>
        </w:rPr>
        <w:t>按照导则要求识别出特征因子，按照重金属、持久性有机污染物和其他类别进行分类，本项目特征因子为其他类别，选取标准指数最大的因子COD作为预测因子，模拟其在地下水系统中随时间的迁移过程。</w:t>
      </w:r>
    </w:p>
    <w:p w14:paraId="46C004AD">
      <w:pPr>
        <w:ind w:firstLine="0" w:firstLineChars="0"/>
        <w:outlineLvl w:val="4"/>
        <w:rPr>
          <w:rFonts w:cs="Times New Roman"/>
          <w:b/>
        </w:rPr>
      </w:pPr>
      <w:r>
        <w:rPr>
          <w:rFonts w:cs="Times New Roman"/>
          <w:b/>
        </w:rPr>
        <w:t>6.2.5.3.</w:t>
      </w:r>
      <w:r>
        <w:rPr>
          <w:rFonts w:hint="eastAsia" w:cs="Times New Roman"/>
          <w:b/>
        </w:rPr>
        <w:t>5</w:t>
      </w:r>
      <w:r>
        <w:rPr>
          <w:rFonts w:cs="Times New Roman"/>
          <w:b/>
        </w:rPr>
        <w:t xml:space="preserve"> 预测模型</w:t>
      </w:r>
    </w:p>
    <w:p w14:paraId="4F8041BB">
      <w:pPr>
        <w:widowControl/>
        <w:ind w:firstLine="480"/>
        <w:rPr>
          <w:rFonts w:cs="Times New Roman"/>
        </w:rPr>
      </w:pPr>
      <w:r>
        <w:rPr>
          <w:rFonts w:hint="eastAsia" w:cs="Times New Roman"/>
          <w:kern w:val="0"/>
        </w:rPr>
        <w:t>本</w:t>
      </w:r>
      <w:r>
        <w:rPr>
          <w:rFonts w:cs="Times New Roman"/>
          <w:kern w:val="0"/>
        </w:rPr>
        <w:t>项目所在地属</w:t>
      </w:r>
      <w:r>
        <w:rPr>
          <w:rFonts w:hint="eastAsia"/>
        </w:rPr>
        <w:t>长江三角洲平原区，地貌单元为高沙平原，地势平坦</w:t>
      </w:r>
      <w:r>
        <w:rPr>
          <w:rFonts w:cs="Times New Roman"/>
          <w:kern w:val="0"/>
        </w:rPr>
        <w:t>，周边地下水径流缓慢，各土层在垂直、水平方向上厚度埋深变化不大，均匀性较好，且污染物渗入地下水满足：</w:t>
      </w:r>
      <w:r>
        <w:rPr>
          <w:rFonts w:hint="eastAsia" w:cs="Times New Roman"/>
          <w:kern w:val="0"/>
        </w:rPr>
        <w:t>非正常工况下，</w:t>
      </w:r>
      <w:r>
        <w:rPr>
          <w:rFonts w:cs="Times New Roman"/>
          <w:kern w:val="0"/>
        </w:rPr>
        <w:t>污染物的</w:t>
      </w:r>
      <w:r>
        <w:rPr>
          <w:rFonts w:hint="eastAsia" w:cs="Times New Roman"/>
          <w:kern w:val="0"/>
        </w:rPr>
        <w:t>泄漏</w:t>
      </w:r>
      <w:r>
        <w:rPr>
          <w:rFonts w:cs="Times New Roman"/>
          <w:kern w:val="0"/>
        </w:rPr>
        <w:t>对地下水流场没有明显影响，评价区含水层的基本参数变化很小，故将模型概化为一维稳定流动一维溶质运移模型。</w:t>
      </w:r>
      <w:r>
        <w:rPr>
          <w:rFonts w:cs="Times New Roman"/>
        </w:rPr>
        <w:t>环境影响预测采用《环境影响评价技术导则地下水环境》</w:t>
      </w:r>
      <w:r>
        <w:rPr>
          <w:rFonts w:hint="eastAsia" w:cs="Times New Roman"/>
        </w:rPr>
        <w:t>（</w:t>
      </w:r>
      <w:r>
        <w:rPr>
          <w:rFonts w:cs="Times New Roman"/>
        </w:rPr>
        <w:t>HJ610-2016）附录D：一维半无限长多孔介质柱体，一端为定浓度边界。其解析解为：</w:t>
      </w:r>
    </w:p>
    <w:p w14:paraId="06667775">
      <w:pPr>
        <w:widowControl/>
        <w:spacing w:line="240" w:lineRule="auto"/>
        <w:ind w:firstLine="0" w:firstLineChars="0"/>
        <w:jc w:val="center"/>
        <w:rPr>
          <w:rFonts w:cs="Times New Roman"/>
        </w:rPr>
      </w:pPr>
      <w:r>
        <w:rPr>
          <w:rFonts w:cs="Times New Roman"/>
        </w:rPr>
        <w:drawing>
          <wp:inline distT="0" distB="0" distL="0" distR="0">
            <wp:extent cx="2776220" cy="541020"/>
            <wp:effectExtent l="0" t="0" r="5080" b="0"/>
            <wp:docPr id="1699282935" name="图片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9282935" name="图片 1"/>
                    <pic:cNvPicPr>
                      <a:picLocks noChangeAspect="1"/>
                    </pic:cNvPicPr>
                  </pic:nvPicPr>
                  <pic:blipFill>
                    <a:blip r:embed="rId95"/>
                    <a:stretch>
                      <a:fillRect/>
                    </a:stretch>
                  </pic:blipFill>
                  <pic:spPr>
                    <a:xfrm>
                      <a:off x="0" y="0"/>
                      <a:ext cx="2803619" cy="546706"/>
                    </a:xfrm>
                    <a:prstGeom prst="rect">
                      <a:avLst/>
                    </a:prstGeom>
                  </pic:spPr>
                </pic:pic>
              </a:graphicData>
            </a:graphic>
          </wp:inline>
        </w:drawing>
      </w:r>
    </w:p>
    <w:p w14:paraId="240172C9">
      <w:pPr>
        <w:adjustRightInd/>
        <w:snapToGrid/>
        <w:ind w:firstLine="480" w:firstLineChars="0"/>
        <w:rPr>
          <w:rFonts w:cs="Times New Roman"/>
        </w:rPr>
      </w:pPr>
      <w:r>
        <w:rPr>
          <w:rFonts w:cs="Times New Roman"/>
        </w:rPr>
        <w:t>式中：x—预测点距污染源强的距离，m；t—预测时间，d；C—t时刻x处的污染物浓度，mg/L；C</w:t>
      </w:r>
      <w:r>
        <w:rPr>
          <w:rFonts w:cs="Times New Roman"/>
          <w:vertAlign w:val="subscript"/>
        </w:rPr>
        <w:t>0</w:t>
      </w:r>
      <w:r>
        <w:rPr>
          <w:rFonts w:cs="Times New Roman"/>
        </w:rPr>
        <w:t>—地下水污染源强浓度，mg/L；u—水流速度，m/d；erfc()—余误差函数。模型中对x-ut＜0的区域，C取C</w:t>
      </w:r>
      <w:r>
        <w:rPr>
          <w:rFonts w:cs="Times New Roman"/>
          <w:vertAlign w:val="subscript"/>
        </w:rPr>
        <w:t>0</w:t>
      </w:r>
      <w:r>
        <w:rPr>
          <w:rFonts w:cs="Times New Roman"/>
        </w:rPr>
        <w:t>值。</w:t>
      </w:r>
    </w:p>
    <w:p w14:paraId="669D5418">
      <w:pPr>
        <w:adjustRightInd/>
        <w:snapToGrid/>
        <w:ind w:firstLine="480" w:firstLineChars="0"/>
        <w:rPr>
          <w:rFonts w:cs="Times New Roman"/>
        </w:rPr>
      </w:pPr>
      <w:r>
        <w:rPr>
          <w:rFonts w:cs="Times New Roman"/>
        </w:rPr>
        <w:t>根据场地地质勘查数据并结合含水层中砂砾石颗粒大小、颗粒均匀度和排列情况，地下水的实际流速、纵向弥散系数的取值按类比取得或按下列方法计算：</w:t>
      </w:r>
    </w:p>
    <w:p w14:paraId="3CB01D12">
      <w:pPr>
        <w:adjustRightInd/>
        <w:snapToGrid/>
        <w:spacing w:before="120" w:beforeLines="50"/>
        <w:ind w:firstLine="0" w:firstLineChars="0"/>
        <w:jc w:val="center"/>
        <w:rPr>
          <w:rFonts w:cs="Times New Roman"/>
        </w:rPr>
      </w:pPr>
      <w:r>
        <w:rPr>
          <w:rFonts w:cs="Times New Roman"/>
        </w:rPr>
        <w:pict>
          <v:shape id="_x0000_i1031" o:spt="75" type="#_x0000_t75" style="height:29.55pt;width:94.15pt;" filled="f" o:preferrelative="t" stroked="f" coordsize="21600,21600" equationxml="&lt;?xml version=&quot;1.0&quot; encoding=&quot;UTF-8&quot; standalone=&quot;yes&quot;?&gt;&#10;&lt;?mso-application progid=&quot;Word.Document&quot;?&gt;&#10;&lt;w:wordDocument xmlns:w=&quot;http://schemas.microsoft.com/office/word/2003/wordml&quot; xmlns:v=&quot;urn:schemas-microsoft-com:vml&quot; xmlns:w10=&quot;urn:schemas-microsoft-com:office:word&quot; xmlns:sl=&quot;http://schemas.microsoft.com/schemaLibrary/2003/core&quot; xmlns:aml=&quot;http://schemas.microsoft.com/aml/2001/core&quot; xmlns:wx=&quot;http://schemas.microsoft.com/office/word/2003/auxHint&quot; xmlns:o=&quot;urn:schemas-microsoft-com:office:office&quot; xmlns:dt=&quot;uuid:C2F41010-65B3-11d1-A29F-00AA00C14882&quot; xmlns:mc=&quot;http://schemas.openxmlformats.org/markup-compatibility/2006&quot; xmlns:m=&quot;http://schemas.openxmlformats.org/officeDocument/2006/math&quot; w:macrosPresent=&quot;no&quot; w:embeddedObjPresent=&quot;no&quot; w:ocxPresent=&quot;no&quot; xml:space=&quot;preserve&quot;&gt;&lt;o:DocumentProperties&gt;&lt;o:Version&gt;14&lt;/o:Version&gt;&lt;/o:DocumentProperties&gt;&lt;w:docPr&gt;&lt;w:view w:val=&quot;print&quot;/&gt;&lt;w:zoom w:percent=&quot;100&quot;/&gt;&lt;w:characterSpacingControl w:val=&quot;DontCompress&quot;/&gt;&lt;w:documentProtection w:enforcement=&quot;off&quot;/&gt;&lt;w:doNotEmbedSystemFonts/&gt;&lt;w:defaultTabStop w:val=&quot;0&quot;/&gt;&lt;w:displayHorizontalDrawingGridEvery w:val=&quot;1&quot;/&gt;&lt;w:displayVerticalDrawingGridEvery w:val=&quot;1&quot;/&gt;&lt;w:compat&gt;&lt;w:doNotExpandShiftReturn/&gt;&lt;w:useFELayout/&gt;&lt;w:breakWrappedTables/&gt;&lt;w:dontGrowAutofit/&gt;&lt;w:useFELayout/&gt;&lt;/w:compat&gt;&lt;/w:docPr&gt;&lt;w:body&gt;&lt;wx:sect&gt;&lt;w:p&gt;&lt;m:oMathPara&gt;&lt;m:oMath&gt;&lt;m:r&gt;&lt;m:rPr&gt;&lt;m:scr m:val=&quot;roman&quot;/&gt;&lt;/m:rPr&gt;&lt;w:rPr&gt;&lt;w:rFonts w:ascii=&quot;Cambria Math&quot; w:h-ansi=&quot;Cambria Math&quot; w:fareast=&quot;瀹嬩綋&quot; w:cs=&quot;Times New Roman&quot; w:hint=&quot;default&quot;/&gt;&lt;/w:rPr&gt;&lt;m:t&gt;U&lt;/m:t&gt;&lt;/m:r&gt;&lt;m:r&gt;&lt;m:rP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r&gt;&lt;m:sty m:val=&quot;p&quot;/&gt;&lt;m:scr m:val=&quot;roman&quot;/&gt;&lt;/m:rPr&gt;&lt;w:rPr&gt;&lt;w:rFonts w:ascii=&quot;Cambria Math&quot; w:h-ansi=&quot;Cambria Math&quot; w:fareast=&quot;?畫?&lt;&lt;&lt;&lt;&lt;&lt;&lt;?&lt;&lt;?&lt;&lt;&lt;&gt;&lt;&lt;&lt;&quot;t&lt;&gt;&lt;&gt;&lt;&lt;&gt;&lt;&lt;&lt;&lt;&gt;&lt;&lt;&lt; &lt;w&lt;&gt;&lt;&gt;&lt;&lt;&lt;&lt;:t&lt;&lt;&gt;&lt;&lt;&gt;&lt;&gt;&lt;&lt;&gt;&lt;&lt;&lt;&lt;c&lt;&lt;s&gt;&lt;&lt;&lt;&gt;&lt;&lt;=&lt;&lt;&gt;&lt;t&lt;&lt;&gt;&gt;&lt;&gt;&lt;&lt;&lt;&lt;&lt;&lt;&lt;&quot;&gt;&lt;&lt;&lt;T&gt;&lt;&lt;&lt;&gt;&lt;&lt;i&lt;&lt;t&gt;&gt;&lt;&lt;&lt;&gt;&lt;&lt;&lt;&lt;&lt;&gt;&lt;&lt;&lt;me&gt;&lt;&lt;&gt;&lt;&lt;&lt;&lt;s&lt;t&gt;&lt;&lt;&lt;&gt;&gt;&lt;&lt;&lt;&gt;&lt;&lt;&lt;&lt;&lt; N&lt;&lt;&gt;&lt;&gt;&lt;&lt;&lt;e&lt;&gt;&lt;&lt;&lt;t&gt;&lt;&lt;&gt;&gt;&lt;s&lt;&lt;&lt; w&lt;&gt;v&lt; &lt;=&gt;&lt;&gt;&quot;&lt;&lt;R&lt;t&lt;&gt;s&gt;&lt;&lt;a &gt;&lt;r&lt;v&lt; &gt;&lt;=to&lt;m o&gt;&gt;h&lt;n&lt;n&lt;a&gt;=&lt;t&gt;am&lt;&lt;r&gt;P&gt; &lt;s&lt;t&gt;&lt;&lt; r nf&quot;&gt;&gt;ev&lt;:t&gt;&lt;=?o &gt;&lt;s&quot;t&gt;:&gt;&lt;&gt;c&lt;&lt;s=&lt;w&gt;a &lt;:r&gt;v&lt; &gt;&lt;=tht&gt; o&gt;&lt;h&gt;n&lt;n&lt;&gt;&gt;=&lt;inam&gt;&gt;r&lt;P&lt; tt&lt;t&gt;&lt;&gt; r&gt;&lt;f&gt;&gt;&lt;e&lt;=:t&quot;&gt;&lt;?o&gt;&lt;ds&gt;&lt;t:&gt;&gt;&gt;c&lt;&lt;&lt;=e&gt;&lt;af&gt;&lt;r&gt;&lt;a t&gt;&gt;t&lt;&gt;&lt; &lt;:shul&gt;ny &lt;=tt:av&gt;&gt;r&lt;l= &lt;&quot;/tp&quot;&gt; &lt;&gt;&gt;f&lt;t&gt;e&gt;:st&lt;&lt;&lt;?r /&gt;&lt;:v&lt;wt&gt;l=&gt;&lt;&lt;ro:r&gt;an&lt;Pt/&gt;&gt;&gt;&lt;/m&lt;r&gt;rP&gt;&lt;&lt;&gt;&lt;t&gt;&gt;:r&lt;&lt;mr&gt;:&gt;&lt;w:tt&gt;Fo&gt;&lt;&lt;ts&gt;=&gt;w:&lt;&lt;tsc&gt;&gt;&lt;i=&lt;/mCa&gt;&lt;:brt&gt;&gt;a &lt;&lt;tat&gt;&gt;&lt;&quot; &lt;t&gt;:h:s&lt;an/myi= :tCa&gt;:vbr&lt;r&gt;a l=&lt;att&gt;p&quot; &quot;&lt;m:f:&gt;&lt;rert&gt;st:s&lt;&quot;?&gt;&lt;r &lt;mt&gt;:v&lt;:rl=Pt&gt;ro&lt;r&gt;an&lt;t&gt;/&gt;&lt;m:/mst&gt;rP&lt;cr&gt;&lt; t&gt;:r&lt;m:r&gt;vt&gt;w:&lt;alFo=t&gt;ts&lt;&quot;rw:ot&gt;sc&lt;mai=nt&gt;Ca&lt;&quot;/br&gt;t&gt;a &lt;&lt;/atmt&gt;&quot; &lt;:r:hPt&gt;an&lt;r&gt;i=&lt;t&gt;Ca&lt;w:brrt&gt;a &lt;Prat&gt;t&gt;&quot; &lt;&lt;w:f:t&gt;re&lt;rFstot=&quot;?&gt;&lt;nts&lt; w:ascii=&quot;Cambria Math&quot; w:h-ansi=&quot;Cambria Math&quot; w:fareast=&quot;??媘?f絝::&lt;rf:&gt;rt&gt;e:fl:s=&gt;se?&gt;r?rs &lt;&lt;ets&gt;:t&gt;&lt;&gt;:rre&lt;&lt;Ptm&lt;&quot;so&lt;t:v anp&lt;rr&gt;/l&quot;wsm:&quot;t&gt;mstt?t&lt;P&lt;r:cv&gt;&lt;&lt;n&lt;s&gt;:= &lt;/m:&gt;l=&gt;vt&quot;:/?:&lt;&lt;&gt;rtFo&gt;tt&gt;:v&gt;t&lt;:&gt;&lt;crhP&quot;r&gt;&lt;an&quot;&lt;ot&gt;i  &lt;&lt;t&gt;c&lt;t:&lt;wrli=rr=T::a &gt;Cr&gt;ra&lt;s&quot;/t&gt;it&gt;m&lt;&lt;&gt;tr/f:m&lt; &lt;reao:vFsateot==&gt;&gt;&quot;&gt;&lt;rstts&lt;:rsa:ancPtiirrwrCan&lt; lri=ti=Ma&gt; t&gt;&quot; &gt;C/&lt;h-m&gt;w:si&lt;r&lt;=Cartn riNe &lt;MarCar&quot; at&gt;/fam/&gt;&quot;asbo:&gt;&quot;?&lt;wwt&gt;fv:tw r&lt;e&lt;&lt;alPstRtma=&quot;n=t&quot;&lt;n t&gt;&gt;&lt; &lt;r:sas&lt;l=ti=&gt;&lt;/wam:&lt;r&gt;ia:ro=at&lt;&gt;sm waCan-arma:i=br&gt;/ammt&gt;niato&quot;&lt;atP wa w&lt;t&gt;:art&gt;r&quot;st brP??&lt;w:Foaat&gt; nw:&lt;r&gt;tattos&lt;hi&quot;?n&quot; /ntw:&gt;: w:hrtsctsca=&quot;n&gt;&lt;=mbr&gt;i=a i=/mth&quot;Cadw:eCawanbr:f=&quot;arbamb rPta Foatth&gt;a &lt;w:u&quot; lre&gt;tatt=:fs&lt;tm&quot;/re&quot; &gt;w:stt::hr&quot;?&gt;&lt;scatsn&lt;/wr:a&gt;i=i=i=:rPCambt&gt;Caw Mbr:&lt;r&quot; &gt;ba r-a&lt;mFoa=&quot;t:a tbrt&quot; &gt;&lt;Matat:f ws&gt;K&lt;/rere&quot; m=&quot;w:st:t:h&gt;&quot;?&lt;tscatsn&gt;&lt;/m:a:i=i=i=t&gt;&lt;Cambr&gt;Ca&lt; Mbrm:r&quot; tba r-a&gt;&lt;&gt;&lt;a=&quot;tma :brr&quot; PtMa&gt;at:f w&lt;r&gt;&lt;mrere&quot; :=&quot;stst&gt;&lt;:ht&quot;?y m:atsnvt&gt;&lt;:aai=l=i=&quot;p&quot;Cambt&gt;&lt;/&gt; Mbr&lt;m:&quot; sta &gt;-a&lt;cr a=&quot;tm:vtbr&gt;&quot; &lt;aMal=&quot;:f wrot&gt;&lt;rereman=&quot;&quot;/st&gt;t&gt;&lt;&lt;&quot;?/m:rPts&lt;&gt;&lt;r&gt;&lt;wsc:rt&gt;&lt;PCar&gt;&lt;w:ta &gt;&lt;rFon&quot; tst&gt;&lt; anw:asctCa&gt;&lt;ii=&quot;a Cat&gt;&lt;m&quot; bria tre&gt;&lt;Mat=&quot;?h&quot; t&gt;&lt;w:h-ant&gt;&lt;si=&quot;Cat&gt;&lt;mbria t&gt;&lt;Math&quot; w:fareast=&quot;?畫===?t&quot;t&gt;Ca&gt;sh&lt;?s&lt;ht?mt綋&lt;:t &gt;&lt;nvatm&quot;=ly aa&quot; p&quot;&gt;&lt;wni=t&gt;v:tt=lMbam&quot;nva&quot; aa/&gt;p&quot;&gt;-t m?&lt;m abit&gt;=r:vtaaics&quot; Mb&lt;&quot;/c&lt;al=m&gt;&lt;:=t&quot;twm:r&quot; v&quot;p&lt;&gt;/rebr&gt;wst&gt;-n=&gt;&gt;&lt;aaMt=t&gt;&lt;&gt;i&lt; a: &gt;f&quot;?mstn&quot;&gt;&lt;&quot;Ptt&gt;&lt;&gt;:vmtr:a&gt;aiem=a&gt;a:r&quot; a&quot;ab&quot;/Car&gt;&lt;&lt;cml=:rit&gt;&lt; Tie&gt;&lt;rF:&quot;m=&quot;:wrtstt&gt;ast&lt;&gt;a-anp&gt;re sibctwsrt&gt;&quot;meiinia=&gt;&lt;s&lt;CMaacaM &gt;w:&lt;&quot; t&gt;Nas&gt;:&quot; t &gt;=a:&quot;?Maf&gt;&gt;n&quot;tmh&quot;?&lt;=Pt&gt;&lt;wt:it&gt;=t&gt;t&gt;:ar&gt;-&gt;&quot;C&quot;ea&gt;memb:rt&gt;&quot;at&gt;r&lt;&lt;&quot;Cah&quot;&gt;&lt;/wl=ara=ri:t=&quot; &gt;&lt;ae&gt;mtbrFRr=&quot;hom:ttstm&gt;atbm&quot;&lt;-aan&gt; resiomctawt&gt;s&gt;aMiiiac&quot;/&gt;&lt;rMaCa Mn&quot;w: &gt;&quot; &lt;fas&lt;&lt; t t&lt;= &gt;m::Ma&gt;hrPn&quot;:h?&quot;&lt;r&quot; &gt;&gt;w:&lt;&lt;r&gt;&quot; t&gt;w:an=:&quot;Chrta&gt;imbn&gt;-=&gt;&quot;t&gt;atr&gt;&quot;ah&quot;:&gt;&lt;antar= &gt;ri/=&quot;m&quot;otde&gt;ta&quot; =&quot;&lt;=h&quot;&gt;t&gt;&lt; at&gt;emaisc-a=ctetbri=/sPi=Cf&lt;mault&quot;t&gt;t&gt;&quot;:t&lt;&quot;aM&quot; riaCaFoea/&gt;&gt;&lt;Ptt&gt;=&lt;t&gt;?hf w&lt;&lt;&gt;&lt;/w::a&gt;brw:&gt;&lt;&lt;t&gt;&lt;&gt;reatrPr&gt; C&lt;ia&gt;&lt;tan=&quot;at &quot; t&gt;&lt;&gt;fa&lt;trm:t&gt;=&quot;t tt=&gt;&gt; sat??t&gt; a&quot;n&lt;m?/m-an:t/&quot;mctCri=&quot;:=tt&gt;&quot;s&lt;i&lt;moib=&quot;&gt;&lt; &gt;&lt;etm&gt;&lt;:tt&gt;&lt;/&gt;&lt; &quot; wwsc&lt;:/r&quot;ieasaP=&quot;:f-m:&lt;?&gt;&quot;&gt;&lt;MP=Cart&gt;P:t?hb&quot;&gt;&gt;&gt;&lt;w:mtaMw&gt;:hre&lt;&lt;tm  :r&gt;&lt;srFo=arn&gt;&lt;&quot;at&gt;/ts=&quot;tmst&gt;i=a t&lt;&lt;:rst&gt;&gt;&lt;amth&lt;&lt;wi:as&lt;&gt;&quot;faa&lt;r?Pr&gt;c&lt;ath=r&quot;?&gt;&lt;Cim::sc:Ptstt&lt;sa Ca &lt;rotvt&gt;?&lt; m&quot;&quot;a&gt; bm:&lt;wssttacv ?treaal=&lt;ma&quot;r&quot;t&quot;at=C&quot;s&lt;P=sCa&gt;&lt; o &quot;t&gt;&lt;mbarn&quot;/t:t-an=tMa &lt;&gt;&lt;/sti=&quot; &gt;C&gt;&lt;mon&quot; &lt;&lt;mabr:rPr&gt;&lt;&lt;wt&quot;&gt;&lt;M:&lt;t anvtr&quot; w:&gt;&lt;rPr&gt;aceasttCa&lt;ww:rFoCat&gt;=&quot;ea &lt;ontrs w&quot;:&lt;m&quot; as &gt;t&gt;&gt;&lt;ci treti=&quot;CambPt= &quot;?t&gt;&lt;ria Mha&lt;w:hth&quot;rtn&gt;&lt; w&lt;si=:h=-ansi:t&lt;mbar&gt;&lt;=&quot;Cambrr&lt;Matiast&gt;&lt;  Mafareth&quot;t w:ct&gt;&lt;f&gt;&lt;areast=&quot;at&gt;&lt;&lt;???ass???  o&lt; &lt;o m &lt;b wtbar:&lt;t&gt;tMarrtat-atr r &quot;ie-&lt;a &lt;=Pamrm=t:n=o=a&gt;&quot;&lt;&gt;eiaebM&lt;t&gt;on&lt;/&quot;t :&lt;tnstbrr r&lt;&lt;= ns&quot;t&gt;P&lt;w&quot;&lt;:mbtmtor:=r&lt;t=&quot;r &gt;t:stt &quot;&quot; mwt&lt;/Fr:r&gt;str&gt;csete&quot; &lt;&lt;=&quot;tCbs&gt;tm&quot;&gt; w&gt;oMt FoT a&gt;i&gt;P&lt;&lt;&gt;areamt&lt;vtis&gt;&lt; rs&lt; Cnat:t&gt;&lt;t&lt;at arPr&lt;imCa&lt;&lt;&quot;w&lt;cis &quot;?&quot;&gt;enM&lt;roi=Caw&quot;:=b?th&quot;at&lt;=n:ai&lt;&gt;&lt;statrai&gt; &lt;veat&gt;tttrw:ma&gt;f&lt;ntssen&gt;tt N&lt;f:rt?P=:re Pt&quot; tsi:&gt;&lt;=&quot;teria=&gt;&lt;&quot;Ccid??Cawrr:h:t&gt;&lt;w&quot;stCaw&lt;  Rofamathte=- wt&gt;&gt;tar-m&gt;&lt;bmbran&lt;w=&quot;twetamscn=:rt&gt;&lt;&gt;ia&gt;a&quot;t= &lt;&gt;taf=-&gt;&gt;&lt;eaMa w &lt;cbaian&quot;warw Ph&quot;brCw&quot;&gt;&lt;Caaw:h t&gt;siw:i&quot;et&gt;&gt;ettni:=&quot;C&lt;t&gt;&gt;&lt;&lt;&lt;wt=&quot;aetat=w&quot;st &gt;at&lt;ats&gt;&lt;t=t=&quot;Mad=-t&gt;efoCa w aabaun&quot; lari=th&quot;br&gt;&lt;r&gt;&lt;intra tt&gt;si&quot;?&gt;&lt;t anet&quot;/i:as a&lt;&gt;&gt;&lt;&lt;/t&gt;=&quot;&lt;w:rt=Pt&gt;&lt;reattCasr&gt;&lt;m:t-aaf&gt;I&lt;t= t&gt;&lt;&quot;a:cr&gt; /m:t&gt; Mhas&lt;/&lt;Mm:r&gt;&lt;m&quot; amrt Mnt&gt;&lt;:r&gt;&lt;m:r wP:h=trer&gt;&lt;mre:t&gt;&lt;mbasty&lt;&lt;? =&quot;?m:vabrrl=&quot;p&quot;t&gt;&lt;/w:&gt;&lt; h&gt;&lt;m:scr m:h&quot;tvatsi=&gt;&lt;l=&quot;&gt;&lt;aroman&quot;/&gt;mbrt&gt;&lt;&lt;/t&gt;&lt;m:rPr&gt;&lt;wMat:rPr&gt;t&gt;&lt;&lt;w:rFareonts w:at&gt;&lt;scf&gt;&lt;ii=&quot;Cambriat&gt;&gt;&lt;&lt;&lt; Math&quot; w:h-ant&gt;&lt;si=&quot;Cambria Mt&gt;&lt;ath&quot; w:fareast&gt;&lt;t=&quot;???? r&gt;w:=&quot;t&gt;ass= &lt;a an&lt;Mt&gt; &lt;c as=&quot;TiMhmre Ms &gt;&lt;NetCatt&gt;&lt;w t wernR&lt;ot&gt;&lt;man&quot; &quot;aa&quot;sre wh=:hit&gt;p&lt;nvat=&lt;?&quot;def&gt;tbam&quot;/w &gt;&lt;aut=&quot;lt&quot;/t&gt;r &lt;r&gt;r&gt;&lt;/wt&gt;&lt;re:&gt;b&lt;rPr&gt;&lt;t&lt; &gt;&lt;mrat&quot;/:tt&gt;&lt;=&quot;?r&gt;锛ts st :h&quot;&gt;wc&gt;c&lt;tmct&lt;Cs=ra&gt;fom&gt;reart&lt;?&gt;t/imrC:r at &lt;bt&gt;&lt;/&quot;m&lt;:nMhr h P&lt;ara&gt;ae&lt;&quot;a=s:at&quot;saat&gt;&gt;/&lt;w /e?tt&gt;&lt;sfaaa:&gt;? &lt;a:&quot;wt=mbar= :t&lt;Mamr&gt;eh&lt;mas&lt;tb?&gt;&gt;sC &gt;rr&quot;&lt;i&lt;r&gt;r&gt;NMiMra&lt;m:?&lt;ata =&quot;&gt;&quot;:nmsa&lt;:stt a &quot;cv:s&quot;&gt;rstteC&gt;mt&lt;&gt;h /a&lt;Ss uTa=Nb&gt;r rt&lt;rf&gt; tswti/ w:braii&gt;&lt;&lt;&quot;r&lt;raFt&gt;:&lt;a&lt;a??tr = ma&gt;t=umR:sSw:P &gt;&gt;T&lt;wM  mt&lt;:/&gt;tfss&gt;th&quot;&gt;bd&quot;h&lt;&lt;&lt;ca  e&lt;r/scvss:t&gt;&quot;e &quot;t??&gt;&lt;&gt;&quot;e&lt;tu&lt;bPs&lt;i=t&lt;&gt;m&gt;m?b=w&quot;r:ttPrrrt&quot;sr im=/a&gt;&lt;t&gt;&quot;&lt;&gt;Rtm&lt;s:v&quot;ctrr&quot;t&lt;a&gt;&lt;laaprtb&gt;t&lt;&quot;eas w&gt;tPr&lt;i=f&gt;&lt;wM&quot;:at&lt;wr:r&gt;Pa&quot;&gt;r&quot;Ca&gt;apr&lt;&gt;mb r w:rrFatM&lt;&gt;&gt;&lt;rFttsh&quot;ar=eont&lt;ht&quot;t Ms wa:at&lt;t=s&gt;&gt;cii=&quot;Cwacwf/&quot;Cba&gt;&lt;/ t&gt;&lt;mber ria Math&quot; hh&quot; r&gt;?&lt;&gt;&lt;&lt;w:h-&gt;t&gt;t=&quot;n?/&lt;&quot;ansi=&quot;Caant&gt;mb=r&lt;ian Maat&gt;&lt;th&quot;  atMt&gt;w:faareast=&quot;?rat&gt;&lt;ast&gt;? ?? w:&lt;t cs=&quot;Timhi-anm&quot; t&gt;:&lt;tt&gt;&lt;es&quot; New Romanrtrae&quot;= w:t&gt;&lt;ia Mt&gt;c&lt;hi&lt;&lt;nt=&quot;?=&quot;defaulats&gt;&lt;tM&quot;/&gt;reast:h&gt;&lt;&gt;w&lt;/w:rrPr&gt;t&gt;&lt;&lt;/mM:catri=lP&gt;r&gt;at&gt;&lt;M&lt;/m:&quot;t&gt;&lt;sSubPrbrwr&gt;&lt;m:e=&gt;&lt;m:ot&gt;&lt;re&gt; &lt;&gt;&lt;mat :rPr&gt;&lt;m?:scr am:vfht&gt;&lt;&gt;re&quot;&lt;al=&quot;rom ann&quot;/&gt;&lt;/&lt;m:rP&gt;&gt;&lt;&lt;r&lt;t?=&gt;&lt;&gt;&lt;tw:rPr&gt;&lt;w:rFo&lt;a?&lt;nnr&gt;&lt;ts w:t&gt;&lt;asciri=&quot;Caat&gt;mbr&gt;&lt;ia Math&quot;t&gt;&lt;?  w:ht&gt;-ansi&gt;&lt;=&quot;Cambria Matt&gt;h&quot; w:fa&gt;&lt;reast=&quot;瀹&gt;r&lt;eserr嬩:h&lt;&gt;&lt;/lasw&lt;t&gt;&lt;wt&gt;Pr&lt;&gt;wrr:tat&gt;&gt;M:&lt;a?&lt;/&gt;a?t&gt;mP&gt;trM:&quot;t&gt;&lt;&gt;t&gt;P/mPrr&gt;t&gt;&lt;P&gt;at:erbP/w&gt;w&gt;&lt;&gt;&lt;&lt;&gt;&gt;/:emtrmaiafhtwr&gt;&lt;&lt;r&lt;m&lt;a&lt;/cbPattmanm::t &gt;w&lt;tm:&gt;&lt;re&quot;:e&gt;:&lt;ts&lt;&gt;&lt;omMrPw:r&gt;&lt;&gt;ht&lt;/rrF&lt;r&gt;rwrat&lt;r&gt;&lt;&gt;l=/lsSa&gt;&lt;m&gt;&lt;ut P&quot;/&quot;C&gt;&lt;m&lt;w:mMr&gt;&lt;e i&gt;&gt;&lt;n=:&quot;tslw&gt;&lt;&lt;mw:ht &lt;&gt; &lt;&gt;m:h&lt;=rits:c&lt;w&lt;a msmb&gt;&lt;m:P wrlnnat=&gt;&lt;ast&quot;&lt;&quot;&gt;&lt; wrts&gt;Pr&gt;&quot;:rsi/&lt; a&quot;Cmatbrrr/o&lt;m&gt;&lt;i&gt;h&gt;:t :&gt;ret&lt;rs&gt;&lt;&gt;ab&lt;&gt;rort&gt;w-acir&gt;om &lt;w&lt;amsc&gt;mr&lt;/?att&gt;=nn/at&lt;m&lt;m&lt;ratt&gt;&lt;tw:&gt;&gt;bemr&lt;t:or&gt;&lt;w&quot;ClP&gt;&lt;?rwa :ro&lt;im:ss&lt;w:M&lt;&gt;&gt;F&gt;&lt;o&lt;&lt;t=ma/&lt;m&lt;w-aht&lt;ts&gt;M:otam&quot;/&lt;t?scimMt&gt;&gt;&lt;?=&quot;r:st&gt;&lt;rmmrPr:r&gt;?bPeMatat&gt;&lt;/a?&lt; r w:&gt;t&gt;&lt;:&quot;t=lwi&gt;&lt;:t&lt;r&lt;Pre&gt;&lt;=a Mcr=&quot;Comrw:r:fa &quot;Tim&lt;ia&gt;&lt;me瀹&gt;s ot&lt;rhr:a&gt;im&lt;? :rPr&gt;w=r&lt;r&lt;e:&quot;&gt;w&gt;rs nsi/saw&lt;r&lt;&gt;m&lt;s&gt;Ne&gt;&lt;a&gt;t/mir&gt;ria&gt;mri=t&gt;&gt;&lt;/&gt;mmwn&gt;n&quot;&lt;&lt; w:t:ovrfmtt:rw&gt;&lt;?:&lt;rF&gt;e&gt;t=&quot;::t&gt;en&gt;&lt;&lt;it&gt;C&gt;&lt;&gt;&gt;&lt;&lt;?&lt;m&gt;&lt;&lt;m&gt;M octs a/ M&gt;?l=&quot;nC&gt;siss:ms&lt;m::eww:&quot;t/ii=&quot;oria=Pt? :r&gt;r Rm&lt;to m&lt;/&lt;&lt;:rsr :tfMaiaa &gt;&lt;la?r&lt; ?&lt;&gt;m&lt;arnmt&lt;?tr:a::&quot;e w:&gt;t&lt;s&gt;?r :&gt;=t&gt;&lt; r/&lt;=eh&quot;mrrtt=fi&quot;C a amr b&lt;:awet&gt;&gt;m&lt;wat&gt;h rwiw :hme:&quot;trrPth&lt;&quot;a=st&gt;i&lt;&gt;r&gt;:&lt;rm&quot;&lt;ae?t&gt;&gt;-&lt;a&lt;&lt;&lt;&gt;&lt;m&gt;m&lt;cirtlP&gt;brMin&lt;t=&quot;/&gt;&quot;&lt;tr&gt;&lt;&gt;aw:fFo&lt;&lt;redet&gt;&lt;f&lt;?&lt;r &lt;r&lt;c w:r a:emi&gt;&lt; a=ulrr&quot;CaPriMat=t&quot;&lt;m?/b&lt;P Ma&lt;re&gt;&gt;annrlPr&gt;&lt;/w:h:t:rPat tsciw:rCam&gt;&lt;t/&lt;mre&quot;&gt;&lt;r&gt;h&quot; &lt;m:a?&lt;t&gt;&lt;tr&gt; t=&quot;Pb?  &lt;&gt;&lt;rvf&lt;ash&gt;&lt;/&lt;&lt;=&quot;n&lt;/m:t&gt;&lt;&lt;abr&gt;?t&gt;h/m:r&gt;&lt;mr a&gt;&lt;tnst=n  wa:ascctrttmat&gt;&lt;&gt;Cam&lt;lPnnr&lt;iar&gt;t?=&lt;ww:fom :rPr&gt;&lt;wht&gt;:i=&quot;rsFon&gt;o&lt;aretsria &gt;&lt;t?&lt;th&quot; w:t&gt;&lt;ascreaircii=&quot;Cai&gt;&lt;mb&gt;&gt;&lt;nn&lt;ria Ma Mt&gt;h&quot; &lt;ath&quot; w:t&gt;&lt;hCaansa-aano&lt;&lt;si=&quot;CambP&gt;&lt;tt&gt;ria&lt;?  Math&quot; wat&gt;t&gt;??tt&lt;tt:afl&gt;ab rte=e &lt;&quot;&lt;a&lt;shbri &lt;t&lt;n&gt;&quot;a&lt;&quot;t&lt;=s&quot;=?h?h&gt;??&lt;mmt?btMm&lt;&gt;=?&quot;:s&gt;&lt;&lt;&lt;&lt;&gt;&lt;rasm&lt;&gt;t&lt;as?&lt;&quot;&lt;?s?waw&lt;lm:hat&gt;&lt; wCaccmwr&gt;&lt;&quot;??twa&gt;h t?h&lt;mra:&lt;&lt;arl &lt;&gt;w&lt;br&gt;&lt;&gt;&lt;aao&gt;C::r&lt;abwwonr&gt;&lt;r&lt;t?eeCaarsst&gt;&lt;:ae:tm&gt;?=asnsCiaasm&lt; wamt=c=re&lt;str :ait&gt;ewh&quot;=a&lt;a:en:=&quot;a  :=&quot;Ca=&lt;w&lt;hntm&lt;a?h&quot;rnh&quot;&lt;rhci&lt;  w&lt;tma-at&lt;a?rh&lt;arrenn&quot;mbci ht&gt;Pran=&lt;ww M&lt;t&gt;&lt;a&lt;&quot;an&lt;mCaiit wbr&gt;retsaiar   &gt;&lt;at&gt;ht&lt;r&gt;:i=bP&lt;Ctam&gt;&lt;/ a-w:&lt;T:sbtht&lt;hasciri MPPr&gt;rets=r&gt;&gt;i-a=&quot;&lt;aPahh&quot;&quot;?t tt&lt;ww:f&gt;&lt;=l wr&lt;i a:aattP&gt;&quot;?&gt;&quot; o&lt;a&gt;maesr&gt;&lt;h&lt;t&quot; iait=&quot;Ca&gt;&gt;&lt;t =&quot;r wstaasnh&quot;&lt; Newria  R=oma&lt;r&lt;ttvfhn&quot; whc?hih&quot; wi= wat&gt;&gt;&lt;t?w:&lt;hibPnnrane&quot;o&lt;Pr&lt;rianansit:hah&gt;irt&gt;ric&gt;ria h&quot; wt&gt; aann&lt;t&gt;t&gt;&lt; w:i=&quot;n&lt;rano&lt;i:t&gt;ri &lt;t=crea&quot;r&gt; det&gt;rifau&quot;&quot; w:lt&gt;t?=&lt;th&quot;t&gt;t&gt;&quot;&lt;nn&lt;/&gt;&lt;r&lt;&lt;sii=/wwri&lt;:t&gt;&lt;fr aa&gt;&lt;h&quot; &lt;?  wais&gt;&lt;&gt;o&lt;a:rPr&gt;&lt;/th&quot;tafl&gt;&lt;&lt;si&lt;mPbr&gt;h&quot; :comscirm tr?  MlPrt&gt;&lt;&gt;&lt;/ma-aat&gt;&lt;:e&gt;&lt;arema Ma:s&lt;t?umat&gt;riab&gt;&lt;m:?r&gt;&lt;m:t&gt;aans&lt;rPr&gt;&lt;&lt;:am&lt;nn:st&gt;&lt;c&gt;rer &lt;tt&gt;m:val&quot;=&quot;romatCaa&gt;&lt;n&quot;/&gt;&lt;&gt;??n/miii::r&gt;&gt;t=r&gt;&gt;&lt;&lt;a&lt;&gt;cr&lt;r&gt; Ptrd&gt;tue&gt;&lt;&lt;w&gt;:wefw r&lt;tai&quot;&gt;&lt;?r t &gt;rPr&gt;&gt;&quot;i=M&quot;&quot;&lt;w:&lt;r==ih&gt; /&quot;&gt; w&lt;r=F&quot;rhoaia&lt;ntso::&lt;h&lt;&gt;&gt; wr/i&lt;&lt;&gt;n?a:as&quot;as&lt;b r=sticioib=?r&quot;&quot;tl&gt;&gt;o Mh&gt;rh&lt;C&quot;aim&gt;&lt;&lt;a:b&quot;&gt;r?&lt;i&lt;Pm&gt;ta&gt;a&lt;&lt;:&gt;Mra- Ma&gt;t&gt;athm&lt;r&quot;m twm m&lt;r:&lt;shm-P&gt;s&lt; /n:aa&quot;n&gt;e&lt; sci=&quot;twCata&lt;rmsab&gt;&lt;?mrsbaP&lt;&gt;bn&gt;&gt;m&lt;&lt;riai&lt;a alMmaa&gt;t&gt;th &quot;&gt;?=&lt;a wn:aisfv a raeMast:=mm&quot;&lt;tm&lt;瀹=&quot;??&lt;rrn:wmirh :t&gt;a&gt; &gt;&gt;:vFnh &gt;r&lt;mm&lt;&gt;:iao&lt;eaw&lt;t&lt;&gt;atd&gt;&gt;&gt;iva n&quot;h&gt;nb=&lt; :s&gt;&lt;&quot;ums&quot;  =?&gt;&gt;is&gt;mMe&lt;ari&gt;&gt;a&quot; ?&lt;/w&gt;oh&quot;a&lt;:?o&gt; C&lt;&lt;t&lt;w&gt;tt&gt;M:&lt;Pb&gt;r&lt;n-hrcf t&gt;Mtcta&gt;r&lt;P&lt;merrsh=/um&lt;&lt;&quot;&quot;aaaaaT&lt;imh:&gt;we&quot;&lt;s?m N re=&lt;&quot;&gt;wl:er:a s &gt;a?astRs&lt;m:rrar&gt;icsr:&lt;arai&quot; -&lt;ae&lt;os&quot;aamsawataiim&lt;tM&gt;tCc:a: t&gt;?&gt;r&gt;rn&gt;a&gt;M&lt;&lt;&gt;awr&lt;&quot;&lt;tr=&lt;a ire=e&quot;os&gt; mawts&gt;e&lt;&lt;&gt;:har&lt;/M&gt;w:m?&quot;&lt;c w:m&gt;:?&lt;&lt;Mnhnaine Ca=Pi&quot;r&lt;ri/&gt;&lt;:ramt=&quot;rmdMaefmaaa:tt &gt;m&lt;rP&gt;&gt;ault&quot;/=&quot; v&gt;&lt;/brin:&gt;tn&gt; a&lt;m&lt;&gt;a &lt;w=&lt;:a:a=mr&gt;&lt;P&quot;&gt;?&gt;r&gt;t&lt;ns:s&gt;t&gt;&lt;m:ts&gt;ae&quot;&lt;?i&lt;&gt;aom/rmn&gt;:ti&gt;&lt;/mlm&quot;a&lt;rst:r&gt;m&lt;n&gt;s&gt;t&gt;&lt;&gt;&gt;&lt; m:ct:btMPrlP&gt;r&gt;&lt;wt&gt;&lt;=&lt;:r&lt;Pr&gt; &lt;rembaa&lt;wi:rFr&gt;&lt;onsts&lt;&lt;&gt;&lt; w : ascii=&quot;&lt; CaMmb &lt; r&quot;t&gt;&lt;&gt;&lt;ia M&gt;&lt;ahth&quot;l ww:&gt;t&lt;ch-an&quot;sii=&quot;Cam&lt;&lt;brinai Mat&gt;&lt;th&quot; w&lt;:farea&quot;&gt;&lt;st=&quot;?=?art&gt;嬩r?&lt;Ph&gt;ti i&gt;rnna&gt;&lt;&lt;a&lt;&lt;&gt;a=&lt;r=ia?r a &quot;&gt;r&gt;m&gt; m&lt; rs?&gt;ar:wm:c&gt;P&lt;c&lt;e:mCo:smasr&lt;i&quot;tn&gt;tm&gt;&gt;&gt;a?r:o&gt;tm&lt;?&lt;t/?&gt;&quot;&gt;&lt;toar t:&gt;l&gt; r&gt;/&gt;&gt;t&gt;a&lt;&gt;t=tmma&gt;armea &gt;M&lt;Pam&quot;M&lt;&lt;?s:nrsamT&lt;cim:/&lt;r&gt;&lt;c io&gt;&gt;&lt;ia=m&gt;t&lt; aas &gt;aesm&gt; &gt;&gt;wrclmms m=Neth&lt;/ws ras&gt;ainaaars&lt; Prw=tirsbt&quot;&gt;wb l&lt;iRni&gt;h&gt;&gt;sa&quot;&gt;te&quot;&gt;isP&gt;&lt;i&lt;ri&lt;&quot;P&lt;aa:h&gt;am&quot;:=?ts:cw?whr&lt;:&lt;&quot;a wt =&quot;e&lt;&gt;m =t&gt;&quot;&lt;a&gt;s:oma&lt;r =&lt;atMiaf:rn&lt;m:m&quot;&lt;w&lt;&gt; &gt;&lt;af&gt;&lt;&lt;hm?m a&quot;&lt;ntaPa&gt;&gt;hwr&gt;b&lt;&quot;Fmi?b :rili:&quot;ba:h&lt;?ewain&gt;:mbPethmCM&gt;ar&quot;ncis&lt;ttPnt&gt;&gt;=&gt; &quot;&gt;d&quot;=&quot;tienww&gt;fa&gt;&lt;M&lt; &gt;&lt;&lt;?&gt;auh&quot;&lt;t&gt;eb&gt;&lt;&lt;ls&lt;:a&lt;ctr&lt;M&gt;&quot;r/&gt; &lt;om&lt;:f/i&gt;&lt;nt:na wwMmn&quot; &lt;i=:rl &lt; Cs&lt;a&quot;at&gt;&lt;Pnsatr&gt;&lt;th/n&quot;tm&lt;sl&quot;tnwictt=&gt;&lt;&lt; m:ct&quot;Crl:faar&gt;tP?&lt;&gt;&lt; &lt;Pr&gt;&lt;//bww&lt;:&lt; t&gt;rm&gt;ai=Fr:sub&gt;&quot;&lt;&lt;&gt;t/m:insSu?:stt&quot;l&gt;&lt;n&gt;&lt;bn&gt;&lt;&gt;a&lt;r&quot; &gt;&lt;M:  w&lt;//&gt;&lt;m:rimatoMath&gt;&lt;/m?=:reaoMnai&quot;aMa&lt;shathPara&gt;&lt;/w:p/&gt;&lt;r&gt;&lt;re&quot;?&lt;&gt;w&lt;t&gt;&lt;cinmb &lt;&lt;/wx:sect&gt;&lt;/w:body&gt;&lt;/&lt;t?=w:wot&gt;sii&lt;rF&gt;&lt;&lt;&gt;&lt;dDocumt&gt;&lt;eintr&gt;&lt;&gt;e&lt;t&gt;ea&quot;&lt;Prm&lt;&lt;&gt;:rFM&gt;&lt;a Mt&gt;">
            <v:path/>
            <v:fill on="f" focussize="0,0"/>
            <v:stroke on="f" joinstyle="miter"/>
            <v:imagedata r:id="rId96" o:title=""/>
            <o:lock v:ext="edit" aspectratio="f"/>
            <w10:wrap type="none"/>
            <w10:anchorlock/>
          </v:shape>
        </w:pict>
      </w:r>
      <w:r>
        <w:rPr>
          <w:rFonts w:cs="Times New Roman"/>
        </w:rPr>
        <w:t>；</w:t>
      </w:r>
      <w:r>
        <w:rPr>
          <w:rFonts w:cs="Times New Roman"/>
        </w:rPr>
        <w:pict>
          <v:shape id="_x0000_i1032" o:spt="75" type="#_x0000_t75" style="height:29.55pt;width:94.15pt;" filled="f" o:preferrelative="t" stroked="f" coordsize="21600,21600" equationxml="&lt;?xml version=&quot;1.0&quot; encoding=&quot;UTF-8&quot; standalone=&quot;yes&quot;?&gt;&#10;&lt;?mso-application progid=&quot;Word.Document&quot;?&gt;&#10;&lt;w:wordDocument xmlns:w=&quot;http://schemas.microsoft.com/office/word/2003/wordml&quot; xmlns:v=&quot;urn:schemas-microsoft-com:vml&quot; xmlns:w10=&quot;urn:schemas-microsoft-com:office:word&quot; xmlns:sl=&quot;http://schemas.microsoft.com/schemaLibrary/2003/core&quot; xmlns:aml=&quot;http://schemas.microsoft.com/aml/2001/core&quot; xmlns:wx=&quot;http://schemas.microsoft.com/office/word/2003/auxHint&quot; xmlns:o=&quot;urn:schemas-microsoft-com:office:office&quot; xmlns:dt=&quot;uuid:C2F41010-65B3-11d1-A29F-00AA00C14882&quot; xmlns:mc=&quot;http://schemas.openxmlformats.org/markup-compatibility/2006&quot; xmlns:m=&quot;http://schemas.openxmlformats.org/officeDocument/2006/math&quot; w:macrosPresent=&quot;no&quot; w:embeddedObjPresent=&quot;no&quot; w:ocxPresent=&quot;no&quot; xml:space=&quot;preserve&quot;&gt;&lt;o:DocumentProperties&gt;&lt;o:Version&gt;14&lt;/o:Version&gt;&lt;/o:DocumentProperties&gt;&lt;w:docPr&gt;&lt;w:view w:val=&quot;print&quot;/&gt;&lt;w:zoom w:percent=&quot;100&quot;/&gt;&lt;w:characterSpacingControl w:val=&quot;DontCompress&quot;/&gt;&lt;w:documentProtection w:enforcement=&quot;off&quot;/&gt;&lt;w:doNotEmbedSystemFonts/&gt;&lt;w:defaultTabStop w:val=&quot;0&quot;/&gt;&lt;w:displayHorizontalDrawingGridEvery w:val=&quot;1&quot;/&gt;&lt;w:displayVerticalDrawingGridEvery w:val=&quot;1&quot;/&gt;&lt;w:compat&gt;&lt;w:doNotExpandShiftReturn/&gt;&lt;w:useFELayout/&gt;&lt;w:breakWrappedTables/&gt;&lt;w:dontGrowAutofit/&gt;&lt;w:useFELayout/&gt;&lt;/w:compat&gt;&lt;/w:docPr&gt;&lt;w:body&gt;&lt;wx:sect&gt;&lt;w:p&gt;&lt;m:oMathPara&gt;&lt;m:oMath&gt;&lt;m:sSub&gt;&lt;m:sSubPr&gt;&lt;m:ctrlPr&gt;&lt;w:rPr&gt;&lt;w:rFonts w:ascii=&quot;Cambria Math&quot; w:h-ansi=&quot;Cambria Math&quot; w:fareast=&quot;瀹嬩綋&quot; w:cs=&quot;Times New Roman&quot; w:hint=&quot;default&quot;/&gt;&lt;/w:rPr&gt;&lt;/m:ctrlPr&gt;&lt;/m:sSubPr&gt;&lt;m:e&gt;&lt;m:r&gt;&lt;m:rPr&gt;&lt;m: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t&gt;&lt;sty m:val=&quot;p&quot;/&gt;&lt;m:scr m:val=&quot;roman&quot;/&gt;&lt;/m:rPr&gt;&lt;w:rPr&gt;&lt;w:rFonts w:ascii=&quot;Cambria Math&quot; w:h-ansi=&quot;Cambria Math&quot; w:fareast=&quot;瀹?&lt;&lt;&lt;&lt;&lt;&lt;&lt;?&lt;&lt;?&lt;&lt;&lt;&gt;&lt;&lt;&lt;搕&gt;&lt;&gt;&gt;&lt;&gt;&lt;t&gt;&lt;&gt;&lt;&gt;&lt;t&gt;&lt;&gt;&lt;&gt;&gt;&lt;&lt;t&gt;&gt;&lt;&lt;&gt;&lt;&gt;&lt;&lt;&quot; &gt;&lt;&gt;&lt;t&gt;&lt;&gt;&lt;&gt;&gt;&lt;&lt;t&gt;&gt;&lt;&lt;&gt;&lt;&gt;&lt;t&gt;&lt;&gt;&lt;&gt;&lt;w&gt;&lt;t&gt;&gt;&gt;&lt;&lt;t&gt;&gt;&lt;&lt;&gt;&lt;&gt;&lt;t&gt;&lt;&gt;&lt;&gt;&lt;t&gt;&lt;&gt;&lt;&gt;&gt;&lt;&lt;&lt;:&gt;&lt;c&gt;&lt;&gt;&lt;t&gt;&lt;&gt;&lt;&gt;&lt;t&gt;&lt;&gt;&lt;&gt;&gt;&lt;&lt;t&gt;&gt;&lt;&lt;&gt;&lt;&gt;&lt;st&gt;&gt;&lt;&gt;&lt;t&gt;&lt;&gt;&lt;&gt;&gt;&lt;&lt;t&gt;&gt;&lt;&lt;&gt;&lt;&gt;&lt;t&gt;&lt;&gt;&lt;&gt;&lt;&lt;&gt;&lt;=&quot;&gt;&gt;&lt;&lt;t&gt;&gt;&lt;&lt;&gt;&lt;&gt;&lt;t&gt;&lt;&gt;&lt;&gt;&lt;tia&gt;&lt;&gt;Ma&lt;&gt;&gt;h&quot;&lt;&lt;Tw:tty-a&gt;&gt;&lt;sim:t&quot;C&gt;&lt;ambl&gt;&lt;iat&quot;pMa&gt;&lt;&gt;h&quot;/&gt;&lt;w:t&gt;mar:&lt;&gt;as&lt;cr=&quot;&lt;imm&lt;:&gt;&lt;t&lt;al&gt;&lt;&lt;&gt;&quot;r&lt;&lt;t&gt;ma&lt;&lt;&gt;&lt;&quot;/t&gt;&lt;&lt;/&gt;&lt;e:rt&gt;&gt;r&gt;&lt;t&gt;w:&lt;&gt;&lt;Prt&gt;&lt;&lt;w&gt;&lt;trF&gt;&lt;&gt;nt&lt;&lt;s w &gt;&lt;ast&gt;&lt;ii&gt;&lt;t&quot;C&gt;&lt;&gt;mb&lt;t&gt;ia&lt;&gt;&lt;MaNt&gt;h&quot;&gt;&lt;tw:&gt;&lt;t-ayt&gt;si&lt;m:&quot;Ct&gt;&lt;mbal&lt;iaew&quot;Mapt&gt;h&quot;&lt;/&gt;w:t&gt;&lt;arm:tas&gt;&lt;c=&quot;r t&gt;&lt;m:t&gt;&lt;&lt;alt&lt;&gt;&lt;&quot;r&lt;t&gt;&lt;ma&lt;Ro&quot;/t&gt;&lt;&lt;/t&gt;&lt;:rt&gt;&lt;r&gt;mt&gt;w:t&gt;&lt;Prt&gt;&lt;&lt;wt&gt;&lt;rF&lt;anntt&gt;&lt; wt&gt;&lt;ast&gt;&lt;ii&quot;t&gt;&quot;Ct&gt;&lt;mbt&gt;&lt;iat&gt;&lt;Ma&lt; wh&quot;t&gt;&lt;w:t&gt;&lt;-at&gt;&lt;si:t&gt;&quot;Ct&gt;&lt;mbt&gt;&lt;iat&gt;&lt;Ma&lt;hih&quot;t&gt;&lt;w:t&gt;&lt;art&gt;&lt;asnt&gt;=&quot;t&gt;&lt;t&lt;&gt;&lt;t?&lt;&gt;&lt;&lt;t=&lt;styt&gt;&lt; m:&quot;t&gt;valt&gt;&lt;=&quot;p&lt;de&quot;/&gt;t&gt;&lt;&lt;m:ft&gt;scrt&gt;&lt; m:&lt;auvalt&gt;&lt;=&quot;rlt&gt;omat&gt;&lt;n&quot;/&lt;t&quot;&gt;&lt;/t&gt;&lt;m:r/t&gt;Pr&gt;t&gt;&lt;&lt;w:&lt;&gt;&lt;rPrt&gt;&lt;&gt;&lt;w/t&gt;:rFt&gt;&lt;ont&lt;w:s wt&gt;&lt;:asrt&gt;ciit&gt;&lt;=&quot;C&lt;Prambt&gt;&lt;ria&gt;t&gt; Mat&gt;&lt;th&quot;&lt;&lt;m w:t&gt;&lt;h-a:t&gt;nsit&gt;&lt;=&quot;C&lt;t&gt;ambt&gt;&lt;riaDt&gt; Mat&gt;&lt;th&quot;&lt;&lt;/ w:t&gt;&lt;farmt&gt;east&gt;&lt;t=&quot;&lt;:tt?&lt;&gt;&lt;&gt;t&gt;&lt;t&gt;&lt;&lt;&lt;/stymt&gt; m:&lt;:rval&gt;t&gt;=&quot;p&lt;&lt;m&quot;/&gt;:t&gt;&lt;m:&lt;ctscrrt&gt; m:&lt;lPvalrt&gt;=&quot;r&lt;&gt;&lt;omawt&gt;n&quot;/&lt;:r&gt;&lt;/Pt&gt;m:r&lt;r&gt;Pr&gt;&lt;t&gt;&lt;w:&lt;w:rPrrt&gt;&gt;&lt;w&lt;Fo:rFnt&gt;ont&lt;tss w t&gt;:as&lt;w:ciiat&gt;=&quot;C&lt;scambit&gt;ria&lt;i= Ma&quot;t&gt;th&quot;&lt;Ca w:mt&gt;h-a&lt;brnsiit&gt;=&quot;C&lt;a ambMt&gt;ria&lt;at Maht&gt;th&quot;&lt;&quot;  w:wt&gt;far&lt;:heas-t&gt;t=&quot;&lt;ans?&lt;t&gt;&lt;i=&quot;t&gt;&lt;Cambria Math&quot; w:fareast=&quot;瀹mmmmm&lt;t?t&gt;t?&lt;&gt;&gt;&lt;?tr&lt;&gt;mr:m?tr mvt&gt;&lt;&lt;m&gt;vc&gt;rc&gt;t&gt;vm:w&lt;P&gt;w&gt;/m::wc&gt;&lt;r&gt;&gt;tt/m&gt;sa&lt;wl&gt;&lt;=r&lt;sct/&lt;mr&quot;&lt;&lt;:&quot;&gt;&gt;&lt;r&gt;rlPttt&gt;&lt;m&lt;r T&lt;:mas&gt;i &gt;rir&gt;ttt=&gt;&lt;m&quot;/c :&lt;:&gt;tmses &lt;&gt;ri&lt;&lt;a&gt;/t=&gt;h&lt;&lt;t&gt;c  v::a&gt;t:srlb&lt;&lt;&gt;wii&gt;ta&gt;NCt=rh&gt;meowc r  R=&lt;t&gt;tws&gt;t:b:&lt;r&lt;&quot;iiro:astCPa=rh&gt;me&lt;P&gt;c &gt;rt&gt;m&lt;awt&gt;tat:otmb&quot;a&lt;n&lt;&lt;ari&gt;F:aar&gt;C&quot;ha whcfmetnts&gt; &gt;rn&lt;&gt;ta&gt;t&gt;&quot; tw/t=b&quot;&lt;:h&lt;ia&lt;ia&gt;:asw:Cnhat&gt;a&lt;fmeii/s=r&gt;r&gt;t&gt;ta&quot;tC&gt;rt&lt;&quot;tdm&quot;&lt;m&gt;&lt;baFo:r:ae fiahaaun&gt;fte&gt;tMsa&gt;&gt;tPr&gt;&lt;a&lt;h&gt;&quot;ttslt&quot; &quot;/w:&gt;&lt; m&gt;t&gt;w-aM:h&lt;t&gt;&lt;w&lt;s&gt;iw:a/wrnP&quot;Cr:a&lt;t&gt;rmbP&lt;rt&gt;&gt;&lt;iiasc&lt;w&lt;h&gt;Ma&lt;/iat&gt;mh&quot;:=:rFc&lt;w&gt;:i=t&gt;&lt;tarro&quot;t&gt;nastlPr&gt;&lt;=&quot;Cat&gt;s ?&lt;w&lt;mt&gt;&lt;=&quot;/m:e:&lt;ambras&gt;t M&gt;&lt;it&gt;&lt; wmcii:&lt;eaa subt&gt;m=Mt&gt;&quot;C&lt;&gt;&gt;&lt;m&lt;at:ramb&gt;ht&gt;t&gt;&lt;&lt;mr&lt;&quot; ia:rPrwt&gt;t&gt; Ma&lt;&lt;:h&gt;&lt;m:st-t&gt;h&quot;tt&gt;&lt;&lt;any  w:mt&gt;&lt;:vat&gt;ht&gt;&lt;-a&lt;l=&quot;brip&quot;nsi/atht&gt;&lt;&gt;&lt;=:fa&quot;Cm:scst=t&gt;amb&lt;r &gt;m:vriaat&gt;&lt;l= Ma&quot;romt&gt;th&quot;&lt;an&quot;/&gt; w:&lt;t&gt;&lt;/mfar:rPrt&gt;eas&lt;&gt;&lt;w:rt=&quot;Pt&gt;&lt;r&gt;s?&lt;&lt;w:rt&gt;i=&quot;&lt;FontsCam t&gt;&lt;w:a Mascit&gt;&quot; w&lt;i=&quot;Careamt&gt;&lt;bri瀹&gt;mm&gt;t&lt;tmtCa&gt; CF&gt;M&lt;:Ct&gt;&gt;&lt;:hm&lt;&gt;&lt;&gt;a&lt;:thmatih&quot;&lt; &lt;:wthtrw&gt;Mitt&lt;ta&gt;&lt;&gt;w&lt;:&lt;-&gt;r&lt;hMit:-antwy&gt;h&gt;&lt;wats&lt;&lt;-&quot;tt&gt;&lt;Mwit-:=&gt;&quot;:Cbay&gt;hwts: st&lt;mtl&lt;-t&gt;t:&lt;pb&lt;wr:t-asi ta:&gt;&gt;b ryiMt&quot;trsst&gt;ts&lt;&lt;atlmt&quot;myht:htpmt&quot; C&quot;:wa-a&gt;&lt;t&gt;t t&lt;f &gt;b:mrrfh&gt;a&quot;&lt;&lt;rreibat vs&lt;l &lt;t&lt;&gt;&lt;&lt;&quot;&lt;ms:nt&quot;i=t-em&quot;n&quot;?ai&quot;wa ?ahttPa&lt;&gt;&lt;i &lt;is?f?b&lt;&lt;ormPr:r&gt;a&lt;&lt;&lt; &lt;s&lt;&quot;C&lt;avrtr&lt;t:s&gt; Maa&gt;&lt;綋&gt;&gt;&gt;&quot;&lt;tm&gt;?-&lt;&lt;=&quot;&lt;tltt&gt;&lt;tam&lt;yt&gt;i&gt;arrtri:apFotnt&quot;tro&lt;-t&gt;&lt;am&gt; be=::&quot;n&quot;s:w:ah &gt;t&lt;whh&quot;&lt;s:ci&lt;&gt;&lt;mw: =&quot; w&lt;it:Panst&gt;rCtwar rr&gt;slwM:t&lt;&gt;&lt;spaa&gt;&quot;tw:ra&gt;mtc-&gt;&lt;/&gt;m&quot;s= tC&quot;&quot;&lt;&lt;tt&gt;&lt;y fs&gt;&lt;MtsCrtmrPr:m&lt;abmtrt&gt;t&lt;a:at-mi&lt;bis&lt;  hM&lt;bt&lt;a&gt;&lt;mhit&gt;stf&quot;&gt;&lt;nrt&gt;m&quot;tt&gt;  t&lt;=nt&quot;:a&lt;&quot;&lt;i=&quot;&lt;&quot;irs::&lt;:n&quot;M&lt;/eaetmir:r&gt;swvr&lt;rCb&gt;hPrvirmw:css:m&lt;&lt;rtm&lt;rt&lt;t&gt;&quot;&lt;w&lt;ath&lt;tt&gt;C&lt;a:Fol&quot;&lt;=saatt:a&lt;r:=am ?fal :ht&gt;ar hpwo:a&lt;&lt;a -aeasmtthi &gt;:&quot;i&lt;t&gt;i=a&quot;&lt;w:frt=vsi=&lt;M&quot;am&lt;man&quot;:a&gt;v-mamttr&gt;m?a-s&gt;&lt;&quot;t?i ?rt&gt;&gt;&lt;tom&gt;rt&gt; y&gt;&gt;&quot;&lt;MCh-&lt;t&gt;t&gt; l=stoaayh&lt;tntr:r=aC:w-&lt;w&gt;Tit&gt;e&lt; b&lt;mem&gt;&lt;wasrei&lt;t&gt;aPsc&lt;at&gt;&lt;sts&gt;r &gt;t==-&quot;r=&gt;w&lt;i&quot;&lt;&quot;h&lt;ttn&quot;s&lt;/&gt;sCeab&lt;mi&gt;rs&lt;s? Nvrewaa?Mt?t&gt;&lt;lt&quot;&gt;imty/m &gt;&quot;o&lt;RomCw&gt;am&lt;n&lt;ts= ::ifh&quot;Cwrt&gt;&quot;tr&gt;avl&lt;m:&gt;&gt;wot&gt;&lt;nt&quot;r:n&quot; ws&quot;scah?&gt;hi:rw:h&lt;&lt;aw&quot;=:an&lt;ii=&gt;ams&lt;:swb&lt;r&gt;b iatmMtnatMst&gt;&lt;&gt;ot&gt;rtm&lt;mh-t&gt; &lt;=&quot;dvtria&lt;  &lt;&gt;entas:r&gt;Pavfauttal&quot;tt&lt;=-w:&gt;/&lt;t=&lt;&gt;&lt;&gt;&lt;i&lt; &gt;Mait&gt;&quot;/at::&gt;&lt;/wPt&gt;&quot;Cais :rP&gt;th&quot;t&gt;&lt;=ambr&lt;w:&lt;r&gt;&lt;sm&gt;t:tt&gt;&gt; &lt;F&gt;owa :&gt;L&lt;wttt&gt;&lt;/?a t&gt;m:m&lt;w&gt;far&lt;tt&gt;&lt;ascc/a m:t&gt;&lt;&gt;eia&lt;ia&gt;=sr&gt;&lt;mm:ctrhhmt&gt;lrt=&quot;t&gt;f&gt;&lt;Pr F&gt;&lt;w:&gt;sns?&lt;rP trt&gt;&lt;&lt;&lt;&gt;&lt;w&gt;i=nw&quot;:rFontt&gt;&lt;assCams w:as icii:a Mt&gt;&lt; C=&quot;Camb&gt;&quot; webriat&gt;&lt; Ma&quot;?aareath&quot; w:t&gt;a&lt;hi??&lt;-a-anM&gt;isi=&quot;&quot;oCts:i/a:&lt;th&gt;&lt;amab:ritnsa:::&quot; a:h-Maat=&gt;w&lt;st&gt; &gt;h&quot; a&gt;:iFs=&quot;w:famrwatP&gt;t&gt;&gt;&lt;ebitrmiats&lt;ttr=:&lt;t&quot;??i&lt;awtit&lt;tm:m&lt;a &quot;Cm&lt;tt&gt;hta&gt;mt:tt&gt;msc:&gt;f&lt;?tr&gt;?aa&gt;w? w:&lt;w&gt;e&quot;Pti&lt;attr&gt;r&gt;&lt;ama&lt;wr&lt;&lt;:wimm&quot;t:&lt;&gt; stbt:facmw&gt;s&lt;wss&gt;irtm:t&gt;&lt;tCiam ttbtt&gt;&lt; =F&lt;Fot=&gt; wl&gt;ei&gt;/r=sr&lt;raaa  &gt;ritta&lt;Pr&quot;s-tam=&gt;&lt;&quot;Ti?&quot; wimt&gt;at t&lt;si?iFoa a&gt;rre&gt;m/es Na &lt;&lt;ama&lt;a:m&lt;&gt;Pr Ma MraM athhii?:ra:sc:ssre?&lt;??t&lt;=&quot;t&gt;aF&lt;sCia&lt;ew &gt;f&gt;&quot;t&lt;brR&lt;&gt;&lt;&gt;&gt;ictwma&lt;i?a=h&quot;:om:ta&gt; CFo:tnsnwsn&quot;&gt;&lt;&quot; wew-trmt=ms &gt;t&gt;&lt;:a&quot;i&lt;&gt;&lt;s&gt; w: :a  tww:&gt;hiP&quot;:rr Fanaatmb&gt;&lt;t=&quot;an&gt;msCa&lt;ft&gt;&lt;arr&gt;P tst&gt;:&lt;dcat&lt;hiief&gt;&lt;a uli=nw瀹&lt;&gt;&quot;&quot;Ttit=i&quot;mm&quot;&quot;t C&lt;&gt;tasm&gt;ei :as?a?&lt;?/&quot;&gt;/iCear&lt;mmtstras&lt;tr &gt;ima&gt;Mta&gt;aratPhrita &lt;aFsria:s/&lt;&gt;&lt;&lt;&gt;caiM:&gt;&gt; &gt;w?e&lt;: &lt;?/r:athrt?= asere&gt;&quot;wF:c&lt;&lt; &lt;a=&lt;aw:s&gt;o&gt;??a&lt;ib&gt;Fi irPMtrsims&quot;ms&gt;aealo&gt;?&lt;h &gt;mo&gt; inM:&gt;:arP&lt;Fiwat: n&lt;&gt;t&gt;&lt;s&gt;&gt;tt:&quot;r&lt; a&quot;Cm&quot;?Ct-str?wat&quot;eo&lt;&gt; ta=wt&lt;rh&lt;&quot;&lt;ia?:: m/imnrm:a:c&lt;tr:l &lt;&quot;w:weiweti&lt;nrru&gt;&lt;&quot;&gt;b&gt; &quot;t&gt;P&gt;t:&lt;&lt;&quot;sa&gt;i=&lt;i&quot;:m fwtrlr:w&gt;tPttm&gt;&lt;&gt;a&quot;d?na&lt;r&gt;r&lt;eta &gt;/isCim:&gt;&lt;&lt;srrP:s:Ca &lt;m&lt;t:=tcb&gt; asu tbr e=&lt;C&lt;-asht&gt;C&lt;&quot;&gt;&quot;P&lt;/&gt;i:=&quot;&quot;ia&gt; t&lt;&gt;a&gt;eM&lt;m:sSuubt&gt;tcf??:ra&quot;&quot;sibronah : ui=Ft&gt;?a Ch?a:it&gt;b&gt;&quot; :  cw&quot;&gt;iwf:&gt;t&gt;&lt;n?&gt;st&quot;&gt;&lt; s m/&lt;i-ms&gt;:toh&quot;: a:a f&gt;&gt;r:it&gt;atr&gt;t&lt;i:&gt;m:ra&lt; aawarei?nmmtr&lt;a&lt;tea&gt;Pat&lt;r&lt;st&lt;&lt;ebai&gt;&gt;tni=wtfmb&lt;Ft&gt;:&gt;ePMt&gt;&lt;&lt;::&lt;sdFc  mt::tes:t:hia &lt;i&gt;n&lt;瀹tb?marrPb &quot;mr =&gt;rtt m&lt;&lt;s&gt;a&lt;a&quot;ta&lt;s&quot;&gt;P: arC&quot;m&gt; ri=&lt;eteS= m&lt;ye &gt;m?i&lt;&quot;tat&gt;btbaS&gt;&gt;&quot; &lt;&gt;&lt;ura/f? &gt;&lt;mC=tn&quot;se?=a&gt;b&gt; tF:mt&lt;&gt;&gt;ha i a&lt;cnm&gt;Cw&gt;&lt;:&quot;:st?ev&gt;t ta&gt;i&gt;f:t:mlP:: -ssotCat:&lt;&gt;:&gt;s/h::&gt;=atr&quot;taoacSub&lt;t/iim-fc&gt;i&lt;&lt;at&gt;a:mtb :?&quot;&lt;w&lt;C m:&gt;atn?i ?C&gt;ar F&lt;ht&gt;&lt;:&gt;&quot;C&gt;&lt;&gt;huibtP&gt;cwbmt&gt;=&gt;&lt;ts :cP&quot;braaibrirs&gt; wttt n?:l:&lt;:?/i aap&lt;&quot;a: imsPsfSumsm:r&quot;&gt;&quot;rP::f&gt;w&gt;&lt;i/t&lt;&gt;d&lt;a&quot;&gt;tsi&gt;&gt;&gt;e&gt;s&lt; u&lt;&gt;a tir&lt;i?&gt;?&quot;r&lt;a&quot;::/sm Pa:&gt;?&gt;ttcwia&gt;tCtn&lt;n&quot;hr Fiawtrt&gt;eei:m/ u=&quot;&lt; &lt;  &gt;&lt;?r&lt;C-:sar:: &lt;c  r wt&gt;&gt;-&gt;tfats&lt;aaar&lt;:&lt;m m:nrr&lt;vat&gt;tt:rs&gt;&lt; &lt;ia&gt;rt amt&quot;iat&lt;&lt;F&gt;&gt;if&gt;=wtrmer&lt;tt&gt;tmttt &lt;&lt;-&lt;M: hta&lt;&lt;&quot;l=&quot;mrom aiCa&lt;/Cn&lt;&gt;Mi&quot;&quot;t:airraeinr&quot;/ss:tbn&lt;stw&gt;&lt;:ubttceCbarihm&quot;=wf&gt;t&gt;tr&gt;t&gt;&quot;Fa&lt;it&gt;Cc &lt;h/nmm:wrPasr&gt;n&gt;&lt;mw:&lt;&gt;e:&gt;tn&lt;rr&gt;ath&quot;tr&gt;owrw:sFPta&quot;&gt;&lt;r eie=t&lt;&lt;t&gt;r&gt;&lt;w:r w&lt;inFoni=fa&lt;tsa &lt;arPraa tm: oC&gt;&lt;t&gt;w:asconia&lt;am=&lt;i=t=&quot;CaaerPbsm&gt;&gt;:s t &gt;&gt;&lt;bria Ma&lt;t&lt;a =&lt;ha &quot;?ha w=&quot;t&gt;&lt;:mh-a &gt;mbns&gt;i&lt;=&quot;&gt;aCtamt?&lt;&gt;&lt;&gt;&lt;:bnria M&lt;at&quot;&quot;h&quot; w:ho&lt;f=&quot;a&lt;reas&lt;t=&quot;:?產&gt;r&gt;tt嬩&gt;&gt;tt&gt;trt=a&lt;trCcta&lt;rwCc&quot;/nwrF綋t&gt;C&quot;h/:&lt;mwsr&gt;wrn&gt;t&gt;Cn&lt;rt&gt;&quot;&gt;e:a&lt;&lt;mr&gt;owisr&gt;:athwta&quot;rr&lt; n&lt;r&lt;nw=t&lt;:smw&gt;e:rPm:r r&gt;r eohmw:i=f&lt;s at&gt;r&gt;htarPa&quot;&lt;h&quot;f&gt;Cin oCFa:rr=t&lt;w:scostsa&gt;&lt;&gt;ubt&lt;i=m:r a tw:&lt;rPbC einwrt&gt;wt &gt;i=fw&gt;&lt;cathMa&lt;a&lt;a &gt;&lt;ariarPwa &quot;mPa&quot;h&quot; Can&lt;r t&gt;&lt;&gt;&quot;a&lt;&lt; oCs&gt;&gt;:am&quot;:?bnonith:sFsbtaCtricoPw&gt;r&gt;c/&gt;&lt;:&lt;aa =rC&lt;ri=&lt;atm r&gt;aa wMtho&lt;&gt;&gt;nrPb oh-as&lt;aCFoe=t&gt;Pt &gt;ti&lt;=&gt;tatscon&lt;&lt;rt?&lt;aMa&lt; &lt;&gt;an/nriar =ta &quot;=wmh&quot; nFPm: tt&gt;&lt;&quot;a&lt;&lt;&lt;sm&gt;t&gt;rt&gt;&quot;:?mbna&lt;tesc&lt;brtoaCt:C&gt;&lt;maFPct&lt;&gt;&lt;:a =&lt;a=t= t&lt;atonit w=&gt;&gt;Fho&lt;a&lt;&lt;m&gt;&gt;t:a as&lt;&gt;w:asFPtctr&gt;tr&quot;&gt;aiaaa&gt;oo=&lt;&lt;in&lt;&gt;&lt;it&gt;&lt;harwsch&lt;at&quot;ehPbs:t&gt;&lt;ao&lt;fs&quot;t&gt;t raat&gt;&lt;t=ns&gt;&lt;b&gt;ra&gt;=ft=r&quot;amt?&lt;&lt;a =weie&gt;:aia sn&gt;:sw=&quot;s taw:h:cs=fm: ambnas&lt;rt=&quot; t&lt;aet&gt;:satmtw&lt;iFC=&quot;&quot;is=&quot;tia  ta&lt;anm: rii&quot;rho&lt;&gt;s&gt;i wt&lt;a&lt;&lt;arT=&quot;:bsmi&gt;&gt;&lt;&gt;:aa&lt;a=&quot;tFt&gt;rmi= &quot;&quot;h&lt;&gt;e MaMts&gt;i&gt;w:&lt;reaabsmr&gt;&gt;m=t&lt;&gt;&lt;&gt; w=re&lt;fa&lt;e&gt;tt= M&quot;&quot;ha&quot;&gt;bis&gt;i&gt;w:sa&quot;Creata&quot; Nn w=i&gt;&lt;:t &gt;:r o= M&gt;=&quot;C&lt;ers w:&gt;iraww=&lt;hh&lt;rrtr&lt;a=&quot;:m &gt;&lt;:t&gt;&gt;&lt;m:wmh-&gt;t&gt;&lt; R&quot; w iao&gt;&quot;sm&gt;a Cta&quot; &lt;t=&gt;tra&lt;aa&quot;raae=&lt;C M&lt;wM &gt;ma&lt;man&quot; r sm&gt;&quot;a&lt;FlnreP?&lt;&gt;iw=&quot;a&lt;:n&gt;&gt;wa &lt;&lt;Ma&lt;w&quot;h&quot;:hi&gt;i&lt;nt=stam&gt;:mba&lt;t=rw=&quot;&lt;&lt;:bit&gt;con&lt;h  tea&lt;a &gt;w:hi&lt;&gt;&lt;&quot;dem:&gt;&lt;farms &quot;:?Pa&lt;:bu&lt;:mh&quot;olt&quot;r/nwia/w:h&gt;&lt;ihaaCt =&lt;/i?畆= a&lt;=&gt;:=C&quot;r&lt;:?r i&gt;a  nw:mhw:ti&gt;&lt;a&lt;t&lt;wr&lt;/ ir&quot;arm M:&gt;&lt;&gt; :-&gt;&lt; &gt; wmbm: &gt;C&gt;o&gt;t:C&lt;&gt;t  &gt;h&gt;rP&lt;:aa&lt;s &gt;&lt;&gt;ar&quot;r aCw=&quot;&gt;wRa&gt;&lt;r&quot;  a aa &gt;&gt;&lt;t&gt;&quot;-wc ?a&quot;Ma&gt;&lt;&lt;toCa&quot;Cw&gt;=&lt;rmPr&lt;eh &quot; h?hM&quot;&lt;n&gt;&gt;&lt;&lt;m=M:aa&lt;n&lt;t&lt;h&lt;ne eh::Ctlt&gt;mh&lt; ar Me&gt;i&quot;&gt;&gt;ca w:? &quot;h&quot;niwbau=&gt;e &lt;rhP&quot; &gt;nsw&gt;=i&gt;&lt;&lt;&lt;:&lt;&quot;ea&lt;C&gt;=mt/&lt;m&lt;tm:c&lt;&gt;&lt;ma:mrri&lt;s/ethh:w:&quot;瀹ih&quot;hra&gt;a&gt;:?it&gt;iat  &gt;h&lt;mfMt&gt;a&lt;ol&lt;t &lt;&gt;  &gt;&lt;thi&gt; bu&gt;&lt;h&gt;CC-tf&lt;a&quot;&lt;mb&gt;&lt;:&gt;&lt;awoi&gt;w?iawbnu&lt;&lt;wfr&lt;nh  &quot;t nt t &lt;&lt;aarw=&gt;a/wo&lt;&lt;?u&lt;fna&lt;&lt;&lt;nr: t w de&lt;:a/C=&quot;h &lt;ah/-aht:=&lt;m&lt;:&lt;=&quot;&quot;:&gt; &lt;s &quot;haM&lt;&gt;&lt;/&lt;::br&gt; wa/&quot;hn &gt;r&gt;&lt;em:rnuw:ma t&gt;omP&quot;at&gt;ww&quot;h/&gt;w:c&lt;a&lt;&quot;&gt;&gt;Cr&gt;ir:ab&lt;&lt;&gt;&gt;t&quot;=&gt;a    mwi&quot;t-&gt;=:ha &gt;&lt;C&gt;&gt;&gt;h:&lt; &quot;&lt;/alt:aarw:ab&quot;/&lt;r i &lt;w:tah&lt;rmiama:ebeiaet&quot; bn&lt;:&lt;w?i&gt;w&gt;?&lt;rrar:esSue&quot;llt&quot;hc:?im:mtR:=i/innwm?aw=&quot;wfar:h&lt;&quot;M&lt;:t&quot;&gt;&quot;?&gt;&gt;tC: =&gt;&lt;n/imwi:&gt;b&gt;&lt;&lt;wt&gt;oC&lt;&lt;e=&lt;mr lt&quot;&lt;s:t&gt; &quot;P::?&gt;&lt;ei瀹r&lt;a:M&quot;aa:s&lt;&lt;&lt;hm&gt;h/ufe&quot;n&gt;r=&quot; :S&lt;h&quot;&lt;w?a&quot;trt&gt;=nae / &lt;C-t&gt;&quot;w &gt;c hahth &gt;m=s &quot;wr  &gt;aM/fah:&gt;M:&gt;:nw i&gt;&gt;&lt;ao/a&lt;&quot;rrb/&lt;&lt; &quot;/m&lt;=r:mbt&gt; tr&gt; -&lt;e&gt;&lt;mr&gt;e&gt;aa  m&lt;&lt;&lt;hni:&lt;amb&gt;&lt;r u:bCm reC:hb:rwi beiri?m:產&gt;a&quot;:e&gt;a&quot;iman?a&lt;&gt;&lt;ei:e&gt;&gt;Pima?a:t &gt;rw&lt;m::eeaim/oC?n/:tawa?&lt;rta&gt;&lt;:ttw:oCimn/?:tah &lt;a/w&gt; :trhcmoCtPanu/m:t?a:&lt;n&lt;m::tPaw&lt;-&quot;oChnewn/=r:tMCsa&lt;t&quot;n:t&quot;t:t&quot;loC&gt;cnPrMn/&lt;n&quot;m&quot;&lt;=瀹ahmwsrt:tiah &quot;a=S&gt;o/&gt;roCue&gt;&gt;c&lt;n/&gt;:i&lt;=ran&lt;:ti=n&lt;we &gt;sb/&lt;m:t&lt;&gt;i&gt;w=&quot;&quot;&gt;oahC&gt;i:tr&gt;ua&lt;&gt;&gt;:&lt;/a:imere M mfm&lt;a&lt;:a/i:t&gt;?mnr&lt;:u:haS&lt;r &lt;&quot;m&lt;/ait?i&lt;bee=C&gt;:mams&lt;/t&gt; i:&gt;mtmtt&gt;&lt;:&lt;&gt;b:&gt;/&gt;&quot;?m &lt;&gt;aPa:&lt; :&quot;&lt;&gt;cCe aonautCmt&lt;e=a&gt;e&gt;tr minww&lt;&gt; a/?:&lt;&quot;h/:M:baCab&gt;&lt;mR?CP::eie:&quot;&gt;&gt; :&gt;tlwit&lt;t:e/r&quot;=m&lt;&lt;t&gt;w:/ni&lt;&quot;M&lt;&lt;&lt;&quot;&quot;hfsai:&gt;irC &lt;&quot;n&quot;&lt;we &quot;&lt;o&quot;te&gt;:mt::? &lt;at&quot;mrris/&lt;ae&quot;tbCt&quot;&lt; C&gt;CaaabCM&lt;/&gt;&lt;&gt;&lt;:n&quot;&quot;a&gt;=tah:&gt;&quot;&gt;c&quot;:&lt;h&lt;b /ew//&quot;&lt;&gt;s&lt;&lt;tw&gt; Mf:im:&gt;&gt;a  wr/mt&lt;-tm&gt;oCaCt&gt;h:mambrae&gt;=bnwCttt=mw at&lt;C: &gt;a&gt;&gt;&lt;&gt;&lt;ebmCthathl-ht&lt; e=rms&gt; /i??h&quot;mr &lt;rbe&quot; &gt;hhb&lt;rm&lt;&lt;lc=&lt;e&gt;Prat&quot;i&gt;hnn/iwi&quot;t&lt;a :ba&quot;&gt;i Mlt&quot;t&gt;c&lt;&lt;-=h&quot;t&gt;&lt;h&quot;hiP M:a=&gt;a&lt;a&lt;a:hw:rt =Pr&gt; ihwa ea-ww=&quot;&lt;t=&lt;w:h:C&quot;:?:t&gt;=&lt;iC=&quot;&gt;m=h:ra&lt;rtnrearbeaPftn&gt;hwithw=&quot;:a&gt;&lt;&gt;&gt;i&lt;=&lt;&lt;aembt&gt;&lt;Fa&gt;-&lt;ro?畆aot&lt;CnCtsh ham&gt;rta&gt;a:nbte &gt;tri=mt=  &lt;&lt;&lt; m&gt;&gt;&gt;mh:&gt;aaa &lt;&quot;?M:btt-=&lt;te&quot;&gt;&lt;w:= &gt;tasC&lt;h&gt;e&lt;&lt;m?/scl=s:=&lt;t:h aP:n&lt;tl?m=bi&gt; &lt;ta&gt;he hr&lt;trCw&gt; ne=&gt;&lt;it&quot; =&lt;&lt;w=&lt;&quot;i:tt &gt;l&gt;&quot;&lt;io&lt;F&lt;awb=&lt;b&lt;CM&lt;:wii?&quot;w:&lt;hfw:  th&lt;aPn&lt;rr&quot;Ct=- &quot;tw:&quot;cawma=b nraar&quot;i?h =iaw&lt;rt&lt;&quot;ah ew&gt;awiim?t&quot;hMt &gt;=&gt;&lt;a&lt;a&quot;an?&lt; r&lt;&lt;t&lt;awthtr&gt;&gt;aim&gt;&quot;&lt;C?ra::  -wit&lt;h=&gt;m:&lt;=aasait&lt;eCMr:s&gt;&gt;hb=-a&quot;=nt&gt;ms:t&gt;&lt;&quot;-hswr=w:&gt;&lt;ri=&quot;b=Crnaa:tm M&lt;Mh=bbnr&lt;wi&gt;Fba&lt;= ah:PMh &lt;athtr&gt;ih&gt;&lt;&quot; wahsr&lt;:=fona&lt;ar&gt;we&gt;a&lt;a&lt;s&lt;tt=&quot;?&gt;??w t&gt;&lt;tl&gt;=?hwt&gt;C&lt;i? a?&lt;?n&lt;&gt;&gt;h瀹h :hr t&lt;arrw ti=:b&gt;Fw= =aC&lt;&gt;-&quot;hatraham&quot;wma:= tw&quot;a:w&lt;&quot;&lt;i&gt;i&lt;&quot;==a-?ai=&lt; e &gt;ttna&gt;&quot;&lt;rr-&lt;a&gt;ewi&quot;?cCaw&lt;an:r?&lt;asaCt &lt;?&quot;aa&quot;wCCFb&lt;=bta=hCraea:w&gt;aa:awF&gt;h:?&lt;Cha&gt;&gt;-wnb&lt;iwbtt&quot;:b cc=:o::nawh&lt;&lt;r&lt;rMe tt&gt;m&gt;c&gt;&lt;a eaw&lt;b&gt;-aaaiha&gt;Mrht&gt;i=&gt;t m&gt;: =aw &gt;trPbe M -a?&quot; o-btnCr&gt;h?n?ahh&gt;ia:?r=nttaw=&quot;&lt;: &quot;?  &lt;a&lt;aamw&lt;ai&gt;ban:thbC&lt;=n:iMtl&gt;=fw:=??f&quot;b=:t&quot;tr&gt;&lt;: &gt;&gt;ha&lt;=:t&gt;h aa&quot;t=&quot;a-&gt;&lt;raw&quot; a&lt;aCci&gt;FiFta&gt;&lt;&quot;&lt;ir:whan&gt;&gt;&lt;ithr畐 -maaa=nr&lt;&lt; &gt;wn&lt;wi&gt;:iesa&gt;aahi&lt;bCn:ts e&lt;nnbr&lt;m&gt;&quot;orwara  &lt;&quot;w&lt;a&quot;= rht=?na=?Mr&gt;w&gt;nwrFwr&lt; aM&lt;&lt;aa&lt;r:=a &gt;a&gt;&gt;:&lt;&lt;tCi=r&lt;thm&lt;&lt;=at  l-a&lt;a:?waththa&quot;M:Ci?tr&gt;:at=i&lt;=&quot;ths?nwrPra-ao&lt;&lt;PMCrh&lt;C&gt;amFt&gt;&lt; ?iMh=hwi=nrb&lt;&quot;m&gt;=swrca=r&lt;i=&lt;n &lt;e ?at&lt;t=&gt;is  a=rionca?&lt;t&lt;a=?bn&gt;&lt;:t&gt;tF&gt;at&gt;&gt;i&quot;Tiaa:&quot; bmn&quot;&gt;&quot;Cr&gt;a&quot;rawi?r&gt;Cr-swwi&lt;twmt&gt;&lt;whrC&lt;&gt;a&lt;fai&lt;&quot;CrhM&gt;&gt;&gt;ar:wi :t&gt;ai a tw&quot;ah?:&lt;&lt;:&gt;M &lt;? ib&lt;a&lt;&gt;&lt;a=-i&lt;e&lt;r&lt;&gt;e abCaa= &quot;?&gt;=es&lt;t=m&gt;t:t&gt;n&gt;=fonbs:amh :h&lt;a w&quot;&gt;w:hntht&gt;&gt;ubbiwha Nwt&gt;ewaebnrwbCbn&lt;&gt;st&quot;rihs&lt;ttha&quot;&quot; h&gt;m &lt;=MttC:e?s&lt;:=a&lt;i?at&lt;?ib-a=s w:o:&gt;t&gt;&lt;it&gt;Ri==hw&quot;boi&lt;Cm&lt;&gt;m:bi&lt;ar&gt; wi nr&quot;wat&quot;Ca&lt;n&lt;C:thth&quot; =m M=&lt;&gt;htw: P&gt;&lt;whm&lt;&gt;a&quot;?a&lt;t&lt;:=&quot;??em Mb&quot; -waaarPfas&lt;&gt;&lt;&lt;=瀹ia&gt;&lt;&lt;i=-a=e&lt;hwi: -h?ewinea=r?&gt;e&lt;tM&quot;&lt;eea&gt;e&quot; = &lt;=ats&gt;osm:hb&lt;mttn=&quot;hiaa&gt;= &gt;a&gt;&quot;&lt; wb&gt;t&gt;ah rwimb:Mi &lt;rtw&quot;n&gt;abawhbhate&quot;?n&lt;we&gt;ait&gt;t=&lt;hmh  &gt;in&quot;ra&gt;&quot;ttri=ew=bM&lt;M&lt;Mh&lt;?t:f:bitw:bat&gt;hh::M:iht&gt;&gt;ta&gt;ashbrat&lt;&lt;:iC&lt;hsh&gt;st:m:&lt;a&lt;r br&quot;mw: ati=&quot;dtef&gt;iwa:a:aul&quot;t&quot;a&gt; C=howma a=rrCe&lt;&quot;rtn&lt;a =re=&quot;Rw mw&lt;t&quot;h RM=lmct&quot;&gt;&lt;a&lt;tw&lt;==-t=i&quot;:Pw-Mw  &lt;:st&gt;-C&quot;ss rth&lt;&lt;h&gt;Cta-th&lt;==ta&gt;r &gt; &gt;::h: ws=&gt;?&lt;&lt;b:&quot; /sw&gt;&lt;tsar::&gt;aawMtt&lt;Mha-mce&gt;&gt;&quot;bt&lt;h&lt;:PM&lt;a=h&lt;&lt;r&lt;h/Mhw&gt;as?t-st&gt;&lt;a&lt;C ?hh&lt;&lt;tt&gt;hwC:P ?=:rPa&gt;&lt;&gt;t&quot;a?a&lt;s&lt;&quot;r&gt;&lt; M/-ba&lt; h:??m:&quot;te&lt;&gt;&quot;oC:&lt;&lt;C:si&gt;/&gt;&lt;ct wiConaasi arwe&gt;&quot;m&gt; Mrs&quot;=&quot;ralPr&gt;t= &lt;MbbnMtr&gt;s n=&quot;:w&lt; /r&lt;at&lt;mt&gt;&lt;:sSu&quot;t&gt;Fbt&lt;:fo&lt;&gt;&lt;aa bh-antrt&gt;r w=&quot;iPrsc=a&gt;&lt;m:e瀹hss&lt;&quot;&lt;hr&lt;?ar :s&gt;&gt;&lt;&gt;stttrmba&gt;t&lt;t:n&gt;r&gt;&quot;:aeM=iwhba &gt;&quot;ta:Mww b=e:P&lt;Mtr&lt;ame:r&gt;Ma&lt;hst&gt;?awh&lt;&lt;&lt;t=m?ha&lt;t=wP:ath?m:at&gt;P&lt;Ca?h&gt;?&lt;tMtaat= bhM&lt;r?=ttC&quot;? ?&gt;&gt;&gt;bs?&quot;itinw&quot;&lt;ea&quot;a/&lt;wsbtwC&lt;e:&lt;&gt;&lt;CPa&lt;&quot;  =P&lt; :&quot;arP:PMr:C&gt;a&lt; P hi&gt;tm?ra bi:s&lt;chCothCrrt i?&quot;rPat&quot;h &quot;ar&lt; rm:vhalnac:f:to:&gt;r  =&gt;n&lt;rtMaM?&lt;rt&lt;h?--oPaaasw&lt;i&lt;C &gt;=:MfMuw&lt;?:&gt;&gt;Cr=&quot;at&gt;&lt;&gt;&lt;s?tca&gt;&lt;&gt;bt&lt;Ca&gt;S=:P&quot;artoim&lt;sPa&lt;w:tn:t=&quot;?&quot;/wP&gt;tSbit-&lt;/mbatbribi=tn&lt;s&lt;=&gt;=eM:rwr&lt;=t&gt;tmmPMt&gt;-&lt;o&gt;&lt;r=&gt;FCrn&lt;wt&gt;&lt;b:arPwsb&quot;eaa&quot;:r&gt;uch&lt;at &lt;nw=:rrSt M&lt;aMbFo&lt;t=&gt;&quot;&lt;n&lt;ts ww:ars&gt;at &gt;&gt;si&lt;&lt;a&quot;c &lt;ii=afarw&quot;bCat&gt;&lt;mabria a&quot;M Mn&lt;ath&quot; t t&gt;&lt;w:aht&gt;&lt;-ansas&lt;ri=&quot;Ca&lt;mbria Mt&gt;t&gt;&lt;&lt;at&lt;h&quot; w:fareast=&quot;?t&gt;&lt;?t&gt;&lt;??綋&quot;tt  Ps-&lt;PwnPt &quot;:&quot;cwash=/P/&quot;tPP&gt;Stas/Ta&lt;iit&lt;r?-S:a&lt;aMat&lt;tiss?&lt;畂i&lt;=&gt;-MtmPtmwrtmbeMt&gt;b=ewnco&gt;ws:hrP-t:awr&lt;bo&gt;&gt;&lt;nb:&lt;&lt;n&lt;rrrwrb=:btm&lt;nwreaC &lt;rwP rwwc&gt;tnwFs Caa=sh&lt;fat&lt;c&lt;?tn&lt;=an:rM&lt;a&lt;wiit&gt;-n&lt;htsa&lt; &lt;ch&quot; M:P&gt;&lt;a&quot;c=&gt;M&quot;asM&gt;t&lt;r&gt;aPb&gt;c nsahiiio&lt;eMatani-aarn:&gt;ws=&lt;&lt;&lt;a&gt; &gt;&lt; b&gt;&lt;C&gt;&lt;=M Ft&gt;o/wht&lt;&gt;?t&gt;Fa&lt;m&lt;w&lt;t&gt;ea&quot;&gt;&quot;ri&gt;&lt;s tSns&quot;t Mrr&lt;&lt;&lt;ma&quot;?trr=P&lt;C&quot;i&lt;&lt;tstb iaC=&quot;&lt;aat&gt;&quot;t wmu&lt;iac&lt;:ac na bitn&gt;b&gt;&lt;iifaats&gt;trib&lt;-&lt;s&lt;t=a&gt;MrtatwPtwwP&lt;-=s&quot;&lt;?M&gt;Cr:tPr&lt;&lt;s&gt;&lt;i&lt;=&gt;&lt;M/&lt;N&lt;ms&lt;&lt;a/&gt;&lt;:a&lt;aes sa&lt;&lt;?mw&gt;c/ &gt;&lt;uw=&gt;s&lt;&gt;&quot; t&gt;Rt=&gt;ai=ht Seo&lt;&lt;hati=&gt;&lt;&quot;mr&gt;&quot;tP&gt;at:afSMnt :f&gt;&lt;Cat&gt;&lt;&lt;ta&quot;&gt;sairSt iana&lt;ar:wi&lt;=ia-ah&quot;f??&quot;Ct&lt;C&quot; rw w&lt;:fat&gt;&gt;a&lt;ta&quot;t&lt;a&gt;&lt;aoS&lt;=ts&lt;&lt;staat&lt;&quot;P&lt;rh tt tabw:hih&quot;ntn&lt;=&quot;&gt;&lt;dbrPets=:r&gt;t?Mnaas&lt;:=a Mww&lt;/atn&lt;&lt;asianmbf?tb&gt;&lt;raa:&quot;biai&lt;Caua&lt;?&lt;lt&quot;/=&quot;h&quot; &lt;?a&lt;eas&gt;/sam-a&gt;&lt;r&gt;h&lt;/w:&lt;&gt;&lt;c?t faP&lt;:as&gt;mbr&quot;??to&lt;w:rPr&gt;&lt; &lt;-taf=&quot;tMrMtibhmrt&gt;&gt;&quot;?&lt;&gt;&quot;  hC:t&gt;aa a&lt;/n&lt;htsm t&gt;M::r t&gt;a&lt;t&gt;&lt;/m:r&gt;t&gt;  MtMnnfa s&lt;rte&gt;&lt;?&lt;Mba&gt;&lt;ma&gt;m&lt;&lt;c&lt;&lt;m:ctrlPr??&gt;Ca&lt;:fat&gt;r&lt;&lt;w:rPr&gt;&lt;-a&lt;=fa=&lt;attt=asaw:Mst&gt;=&lt;MrF&lt;t&gt;&lt;ontst&lt;h wt&gt;&lt;:&lt;aCamt&gt;&lt;scaiiata &quot;&lt;=&lt;&quot;CaarPwmbriar east&gt;&lt;M Mtat&gt;&lt;th&quot;sis&lt;in&lt; w:h-anw&lt;t:asi=&quot;&gt;&lt;?Cambritt&gt;&lt; M:fa&lt; &gt;&lt;a Matth&quot; &gt;t&gt;w:fareast=&quot;as&lt;ts&gt;&lt;?甴?MM&gt; : t: at&gt;w &lt;tr/&quot;?/ aat&lt;n/ Mt&gt;m/rn&lt;&gt;&gt; &lt; e arM&lt;&gt;浣&lt;c&lt;Mnfs&lt;te&lt;m&lt;?Mbctir?ia&lt;?t&gt; w:ntPren &lt;&lt;satCaPrr &gt;&gt;&lt;&gt;=aaMsstf&lt;&gt;wt&gt;: sMb=fcs=a &quot;:mtfCa:&lt;a wtts?t&gt;?aMrPPra=r&lt;br=&gt;aw&gt;ar&lt;&lt;&lt;=&lt;mrTtarltca:cCs&lt;as&gt;&lt;to&lt;th&lt;r&lt;a&gt;ta&gt;as:c&gt;&lt;iiamtst e&lt;:&lt;M&quot;&gt;&lt;otmarM:a&lt;a &quot;&lt;&quot; a&lt;anm=&lt;tCamMa wsta&lt;ir? &gt;&lt;wM=r&lt; P&quot;&lt;M: &lt;&gt;s&gt;&lt; M&gt;tatt&lt;=&lt;&quot;na=a-a wst&gt;Mtea tt&lt;t&gt;&lt;?&quot;siaw:r=tt:at&lt;?&quot;mM:&gt;w&gt;:&gt; M:fr CrPea:ttshtCaam &gt;&gt;&lt;&lt;ahas-&lt;=&quot;a=&lt;P?:&lt;h&lt;s&lt;asaw: M&gt;&quot;asi&gt;t/sCset&gt;&lt;r&lt;ttth&quot;&lt;w=&lt; w?a&gt; Mt&lt;a&lt;  str&lt;:rsbr M&lt;Mt&gt;tn&quot;siCaaNa&lt;?rre&lt;eaCw C&gt;&lt;aR&lt;: w:aw:scar&lt;= mnb&gt;tst/:bra&gt;&lt;&gt;&gt;h-h&quot;r&lt;nt&lt;i嬩&lt;i&gt;ar&lt;mM=t&lt;&gt;is wbt&lt;:&lt;M &gt;&quot;&lt;r=::faF&quot;:n?tM ?a :attttrs: ar a&lt; a fMwseh-t&gt;Mroat&lt;Pai:s&gt;tMMrFas&lt;&gt;r/&lt;M&lt;=t&gt;t&gt;a&lt; :Cs:f:&gt;&gt;tttmi?aat&gt;&lt;tts&gt;s&lt;momPaftt&lt;a&quot;:st=a&lt;CsC&gt;rt&lt;&gt;&gt;&quot;&lt;hm&lt;&quot;satMa Mae=?&lt;&lt; Mt&lt;&quot;r=e&quot;  /rws?wCfas&lt;t:t Men&lt;&quot;Pa sa&lt;C&lt;&lt;&gt; =sit&lt;a&lt;ttrt&quot;w:a:ta&gt;at&gt;a/ iiaimtew  :lrMs=M&gt;&lt;r&lt;stna&gt;&lt;tM&gt;s&lt;&lt; &gt;ttra&gt;r&lt;me&gt;i&quot;m&lt;ttsh&lt;=&quot;?&gt;:arcb&lt;in &lt;:Ca&lt;asbr&lt;F&lt;cshiibwa&lt;:&lt;&lt;n:nts=:at-at=&quot;d&gt;/ ef=s&quot;&lt;?aa- aMt &gt;M&gt;w:t&lt;=asit&gt;wbaMat:f &gt;&quot;traeasu&gt;&lt;lmrcabrtt=&gt;&quot;hn&quot;&lt;w?C=&quot;-rira&gt;t t&gt;aiah&quot; Mir=ts&gt;&gt;m&quot;&gt;a&lt;=&lt;t&lt;:=bcw&lt;?ta&quot;?aa=t&gt;&lt;&gt;wm:w:hc/&lt;aih&gt;a&lt;&lt;m:/sfa&quot;t &gt;wca:srPr&gt;&lt;na Mw&lt;&gt;&lt;&lt;&gt;//mt&lt;inhMa&gt;&lt;&lt; Ct:am?a&gt;mctrlPrta&gt;rP?&gt;saa&lt;aM  Matttw&gt;&gt;w&lt;&lt;s&gt;&lt;Mt&gt;&lt;/?a&lt; Cm:&gt;&lt;e&gt;rars&lt;fam:Casu&lt;i&lt;Mb=t M &quot;&gt;&lt;m: &quot;r&gt;fa&lt;M&gt;  tm:r&gt;&lt;P??atnanw&quot;atartauw&gt;lulc&quot;fras=rthrba&gt;&lt;rah:hr&quot;a?t=&lt;&lt;a?  aih&quot;M =t&gt;Mca-at&quot;=-w a= t&gt;&lt;r&quot;t&gt;&lt;b&lt;aataa&gt;&gt;s&lt;mwa&lt;ttifnr?iM=tiw:s&lt;ts a/&lt;&gt;a&gt;M=&lt;&lt;i&gt;:&lt;&lt;&gt;aw?=hcmra mtn&gt;tb/a&lt;&lt;waa ct :twva&gt;:&lt;w:w&gt;rr?l/&gt;=&lt;r&lt;&gt;rm&gt;mr&quot;aP&gt;s?s&gt;C&gt;=&quot;&lt;:r/P ctrof&gt;a&lt;&lt;&lt;stm&gt;P&gt;arm&gt;&gt; &quot;&lt;ttM&lt;&gt;a&lt;&lt;:a&lt;&gt;a&gt;manmP&quot;/&gt;&lt;n&lt;&gt;t/rt &lt;fww:&gt;:intmr &gt;w&gt;:sMs瀹P?h&gt;faMtt=wt&gt;&lt;Mbra&lt;a&lt;&gt;mc&lt;/s&lt;eflu=&lt;a:tm&lt;uM &lt;mhta&lt;hma&lt;c ClaFP?&lt;stfa atMa&lt;au&lt;fa&lt;reaa&lt;&gt;&lt;:&gt;a  &lt;&lt;a &lt;t&lt;&lt;/?bhtaoftras&gt;&lt;&gt;/&lt; C&quot;&lt;/m:rn&lt;er&gt;&gt;hiPwMt&gt;&gt;bartt &quot;t/ aM &gt;&lt;M?&gt;&lt;?&lt;&gt;s&gt;&gt;M m&gt;e&gt;&gt;ww&lt;w:&lt;&lt;&gt;rw&quot;a&lt;r/  a&lt;Mar:r Catu:&gt;/f&quot;matth&lt;&gt;a/?M&gt;Prhsi&gt;sc&lt;:rC&lt;=&gt;ts==a&lt;a&lt;&gt;&gt;f&quot;aa&lt;&gt;&gt;aP&lt; t&gt;&lt;a -m&gt;:M&gt;&lt;&lt;&gt;Mra&lt;rt&gt;&lt;&lt; P=&lt;&lt;watm&gt;&gt;tatmMwa?f?aiCm&lt;tra:Pr?at/tm&gt;:&lt;-rs&gt;w&lt;&lt; tiPsaa&lt;itw&gt;rw&gt;w&gt;ar  /&gt;t&gt;wF&lt; w&lt;&gt;ca Paionta&quot;w=&gt;s?aw&gt;&gt;aas ws:tascit&lt;M=i &lt;tai&lt;M&lt;c=&quot;witam::su&gt;rnbCn-aaaiMt:&gt;&gt;C&lt;&gt;&lt;&lt;ncmCb&gt;r=t&gt;tMti nrta=t&gt;&gt;&quot;ia&quot;t&gt;Mtt&gt;&lt; cMatc:ah&gt;&quot; w:asfr&lt; &lt;hM &lt;t?:M&gt;ah-ainssib Mtma?Ctat=t&gt;&lt;mb-&quot;Cam&gt;&lt;brM isa t&gt;?=&lt;M a &gt; thmCCta&lt;rP&quot; f?aw:faramaet&gt;&quot;&lt;aast=:&quot;=ts&quot;瀹rrrrr&lt;&gt;t-&gt;&lt; &gt;:i&gt;&lt;&gt;&lt;=&lt;F&quot;?ww?/a浣揳ta&quot;rMta&quot;cata&quot;  wsCcaPm ws:t=&gt;s wsaw&gt;&lt;taw&lt;&gt; wsn?::s&lt;taacitwta&quot;::s&lt;taisa&quot;fMt:arw::&gt;r=ss: iaw&gt;CMt:wrwar&gt;r=&quot;wi:st&gt;&gt;uCcMan-fr&lt;Mt:t&lt;c=&lt;&gt;r=Maa&quot;wt&gt;&gt;&lt;McMawifrh-Ctaa&lt;t=s:t?aw= wsai&gt;rn&gt;&gt;&quot; cManrfrM ah&gt;&lt;b-Ctaa&lt;=t&gt;ncm&lt;i C&lt;&lt;&lt;ncaai &lt;t&gt;&quot;t&gt;aaP&quot; avCbM ah&gt;&lt;b-Ctaa&lt; &lt;&gt;it w&gt;&lt;:aa&gt;tc:rrraat&gt;&lt;t&gt;&quot;i&gt;&lt;tP&quot; &quot;wrrM at&gt;&lt;btt&gt;it=t   arn&gt;&lt;tmabbC&lt;rr&gt;snssut&gt;&quot;&lt;iMaP&quot; tM&gt;aaa=t&gt; t&lt;ihas?bCn?=&lt;M=&lt;&gt;as=t&gt;urrb is w:&gt;r&gt;:ast&gt;&gt;am&gt;aam:&gt;nsaets=&quot;w:n&gt;fr&lt;m&gt;w:f&lt;M/at&lt;ti nttr&quot;iP&quot; t=Fa?Ct&lt; &lt;i t&lt;sa t&lt; :&gt;at&quot; fc/r&gt;aaat=r&lt;&gt;ta=t&gt;:M&gt;Mn a b &gt; nramrwt-&gt;&gt;&lt;:a&lt;rarMtir&lt;&gt; t?tssi=t&gt;taasM&lt;c?w&quot;m&gt;&lt;&gt;&quot;/&gt;&lt;&gt;mCCMt M&gt;arst= ?Ct&lt;haiM&gt;wia tifr&lt;  f?a&gt;r=ts=t&gt;:as&lt;e&gt;aia&quot;s w:a &gt;brM&lt;wama &quot; &lt;&gt;b-&quot;&gt;M:&gt;&gt;&gt;asas&gt;&lt;mfrtw&gt;&gt;&lt;rtastat=?/t::faat&lt;&lt;&lt; camP&quot; :sat=frit:ah-a&lt;rcsaah&quot;Mt?wn&gt;&lt;m?CCt?a&lt; M:it i&lt;tc:r:hFCCt&lt;rt-rt?:=&quot; Mtb-&quot; t&gt;rrrr &lt;rP&quot;&lt;nmwar&gt;asuisah&lt;t&gt;&gt;M&lt;t?tr&gt;sa=?Ct&quot;T=&lt;iM aas&quot;??aw&gt; tiar Mht=t&gt;t&lt;M&gt;&lt;is?&gt;hasf:&gt;mmF&lt;&gt; is&lt;mmCC ea瀹ries&lt;sstah&gt;tMtwm&gt;Mwtl&gt;&gt;Mw&gt;Mw M:rs&lt;&gt;b =&lt;&gt;&gt;&lt;?a畁:&gt;a&gt;&lt;m&gt;&gt;&lt;&gt;:&gt;t-&quot;&gt;rMt=rt&gt;&gt;Mh&lt;r-aiat&gt;/t&lt;r&gt;frt=Fw&gt;&lt;P&quot;tan&lt;&lt;b-at=&lt;t&lt;wria-&quot;st&quot;Mt&lt; t&lt; Carrciet ??Cattcstri?/:?waa&lt;:i&lt;t&lt;-&quot;:&lt;:&gt; t?sa&gt;a&lt;rr:h &lt;=&quot;it&quot;ita?w&lt;mmfa&lt;t&gt;wartt&gt;-:oit f?art?C= thh&lt;tP&quot;-mtf M&quot; at r arn&gt;=:trht?csM&gt;urt:&lt; i&lt;&gt; tCCrrh&quot;&quot;Tsa&gt;rsfctsuCb&gt;bat=&lt;&quot;sa Mtfrr? ? i?wwr&lt;r=mwiwssa:nNsae&quot;&gt;&lt;wea:=?? &lt;rtt&lt;wit=rF&lt;tM Rrt&gt;aCCt&lt;c:iCCib&gt;&gt; t&lt;aaa=F&lt;&lt;&gt;MsCtiMM &lt;&lt;MbfT=r&gt;at&gt;:=araah 瀹&lt;eisis&gt;&quot;M&lt;r&gt;sCuri&gt;mm&lt;t-&lt;&lt;Mr&gt;a&gt;scf&lt;:&lt;mah-arit&gt;&gt;haat&gt;t&quot;&gt;tro&lt;ai&gt;r wCar r C&lt;C:wMtu&gt;M ti&gt;&lt;sfrm&gt;&gt;&lt;al&quot;aw&gt;&gt;a&gt;&lt;i?t-M&gt;rMwrr=&quot;Ca&quot;es??-ra&lt; caC  enssaftah?aw&lt;&lt;mmCur -t&lt;wT=htaC &gt;=&gt;rraCinis&lt;&gt;w=&lt;i&gt;F&gt;hcrP&quot;&lt;&quot;&lt;&quot;&gt;F ?&gt;ahsutr=aatth&lt;wt=&quot; R&gt;th&gt;:Cta&quot;&lt;Ts&lt;sm&lt;t&lt;t=?:a&lt;:a&quot;&lt;arb?r FaMMMba-&gt;a&quot;&gt;hb&lt;&lt;&gt;t:&gt;mwCtti: n&quot;thbM/ =Mst&gt;t&lt;&lt;hC&lt;tmm:/Ms &quot;Mht???rasf?a:?wsrt?t &gt;t瀹rr&gt;MCthM&quot;iesctiM: w:=s&lt;&lt;&gt;=&lt;  wa:aa&gt;-a&lt;i&quot;as&gt;&lt;CfTo&lt;mm=tsatrM=rttnt&gt;hMmfr&gt;ft&quot;-ra  f&lt; =if:&gt; ?tt&gt;&quot;it ?i?a&gt;Rat&gt;rt&lt;ircwMw:?T=iF&lt;&gt;wh&gt;Cu&lt;a?:&lt;Ma eCrrs&lt;&gt;ratr=C-&gt;ta&gt;&gt;hts&gt;&lt;&gt;:CRwasCtCtt ?was&quot;a&lt;tc&lt;wa&gt;af&quot;ar rM&lt;w hm&gt;&gt;huMrFrb?asu&gt;riw ia&lt;str&lt;m:w&lt;i&quot;e/sC&quot;m&lt;ChCtst&lt;tMt t=iFbh r?&gt; th&lt;amhM:&gt;&gt;rrth a&gt;aaC teMst&gt; sr&lt;mm?Cat&quot;&gt;-aiMt&lt; as&lt;r&gt;w&gt;?:iasr&gt;w=C&lt;&gt;&lt;f&gt;amwmmCtaC:=cr&gt;a:is ww&quot;b&lt;&lt;&quot;r&lt;r =&quot;?t&lt;?t&lt;t&lt;:?Ct?aet this&lt;i: mCC eiwn&quot; ?r&gt;b&lt;&gt;aM&lt;tMba?&lt; w Mt&gt;t&gt;?aw&gt;M&gt;&quot;&lt; t&gt; 瀹Cra &lt;&lt;ts==?a&lt;&gt; -ea?&lt;t:tih:&lt;rt&gt;htM?M?-?wFt:a=&gt;bMC=tta wr&gt;i/t=t畆&quot;misha&lt;hCu&lt;w?ht&lt;aa MtMtf&quot;&gt;&gt;T&quot;t=&gt;&gt;&gt;b&lt;&quot;&lt;&gt;Fbthtrcas&lt;t&gt;amm:/&gt;rm tth&quot;hM=rstt ar?at&gt;rhsrr&gt;tt&quot;&gt;&gt;thtm?:?=&gt;?M=cs=Mwsr:? aa:?:w&lt;m=C&lt;aiF w&lt;rhCn=&lt;frthbt &lt;t&lt;&lt;i eaewmCisr&lt;b&gt;&gt;-abaf&gt;sa: =&quot;tah&lt;?: M=C&lt;?&lt;C &gt;&lt;?wwart&gt; &quot;esaawnh&gt;&gt;i:?sw&gt;rRCat&lt;&gt;?r?:amwr&lt;&quot;&lt;tttshais&lt;&gt; wst&quot;t&gt; CC&gt;t&gt;&lt;?a/Ctmm:a?MtaCl&quot;:M rrratin&quot;thtsMe?aF ?s&lt;&gt;Ct&lt; ?a? mCt&lt;b&gt;?aM&quot;b&lt;tawC M&gt;eoaaC tiCt-csuit:&gt;&gt;CaCt&gt;bta&gt;rc:&gt;m&quot;&lt;a&lt;  Mts&lt;tm&lt;tMmCC ?r/&lt;i: &lt;t&lt;MmfaM&quot;&lt;&quot;&gt;&lt;muismmC&quot;wC=arr tMMaw&gt;Mtt:aa-&quot;r:t=r&gt;aw&lt; tr=&gt;Mt&gt;MtmnitCaCr&gt;CMbat&quot;aTsit&lt;:&gt;&quot;&gt; &gt; &lt;&gt;=&lt;ra?wFis&lt;r&gt;&lt;&lt;Mah&gt;a:=h&lt;t-=&quot;??&gt; is??br &lt;f&quot; &lt;r&gt;atwi:瀹ar?Minr&gt;&gt;tMa?M nNF= ws?FascCt&gt;rPM&quot;e:w?fa: =?ababst&gt;rt?&quot;&lt;&gt; f&quot;ra&lt;miMMsttat :C&gt;h&quot;s&gt;&gt;&quot;a-ai&lt;&quot;t:&gt;&gt;?baaww &lt; &gt;&lt;c:/&lt;c :ims&lt;&lt;fr&lt;s&quot;Mhthm&lt;wmata&quot;sF M&lt;&gt;?mb&lt;&gt;&lt;t&gt;&lt;t&gt;a&gt;Mmtt&gt;=:&quot;r=&quot; MCt&gt;tet&lt;e:wwr&lt;rrr&gt;a&lt;mr:w=s&lt;C&gt;MtR=&gt;C :mi:st&quot;t=?r M&lt;nC &lt;c&lt;sMCt&gt;bia:i ta:&gt;?t=M aa=&quot;tt&quot;=fw:&lt;-&quot;t&gt;trrra&lt; &gt;tcat?srMaeaCtr t-&gt;rM&gt;b-&quot;&quot;&gt;&gt;w:&gt; C=ic&gt;?&gt;&lt;ir aaas&gt;=aa&gt; s&lt;hmeaM&gt;tC&gt;tma&lt; tt&gt;&gt;aaas=&lt;et &gt;hath&lt;tasR&gt;w&lt;C&lt;Cif?ttm==:&quot;/ Mto f&quot; ?a?w:?ammCwnbcwsaaht=t&gt;&lt;r:C M&gt;a&gt;r&gt;as&lt;&gt;=&lt;&lt;&gt;usu&lt;Mh:?? :i&gt;fC-= th&gt; tC e thC amaat&lt;taiaato&lt;?tMbtc:faaCam&gt;&gt;&lt;??a&lt;F ic&quot;&gt;mtst=h-rai&quot;=tMtn&lt;iea&gt;Mta 瀹r&gt;t=?r&lt;i&lt;ert&quot;?Ct rP&lt;M&quot; a&quot;ftntr&gt;?a&gt;==c:&quot;t&gt;a=C&gt;?&gt;rra&gt;a&gt;ascit=&quot;itMh&gt;m =:&gt;tarM?nfartat&gt;aasi&gt;b&lt;c&lt;&gt;-stt?=stth hM&gt;=&lt;M?iaCh&lt;  ?Cw=&gt;=&quot;&lt;aCMhw:M t&lt;Mcw&gt;btmCtta&gt;&lt;Ma/i??&lt;mnnb?sh?&lt;t /=Mtt&gt;Mw&gt;cCmsiaa&quot;mc:&lt;:&gt;= &quot;thm :&gt;d mar?tPr&gt;i=?&lt;hus&gt;s&quot;&lt;b&lt;a:tC=s&lt;/&gt;&lt;w &gt;t&gt;&lt;wr:&gt;:&quot;hs? &lt;h&lt;tma: hastm=aac:&gt;Ma&lt;m&gt;s&quot;?? &gt;M?nbaM&gt;iC?arw?&lt;arhMtt=i taiaat MCMtue&quot;hn &lt;mCC&lt;e&gt;&quot;&gt;&gt;b &gt;&lt;&quot;MtarMa&gt;&lt;iw&lt;fae&lt;rCP&quot; &gt;Ma&gt;fara btMta=a&gt;a tf??&quot; e:ti&lt;n t&lt;Mha&gt; MFamF&lt; mwab&gt;rt?amt&lt;&gt;rtc? a?:ansa=t-ri&lt;c:t-rhCt=&quot;-rC i-a:-r&lt;r aul&quot;sftF&lt;t&lt;twMathCa&quot;/th?c&quot;&gt;f&gt;Mtnaam:rt&gt;tw&gt;&lt;&gt;M&lt;&lt;&gt;&gt;/t M&gt;t&gt;&lt; &gt;&lt;&gt;raat&lt;&lt;Fw&lt;/mm&gt;marww:rPsrsu&gt;&gt;tt?&quot;:&lt;aCm&lt;arc&lt;&lt;abrcM s&lt;=&lt;w?&lt;am:aias?=&gt;bs&lt;hM &lt;h&quot;fCarar&quot;?t&gt;=wbt&gt;s&gt;t&quot;h&gt;MatraCt&gt;m:&gt;w:rC&lt;&lt;ct::fa&gt;&lt;rtM /mt=att:=&quot;in:?tC&lt;aas&quot;t=&quot;&gt;&lt;mwias&gt;Mt&lt;tst&gt;rM m&gt;&lt;ofFcaa&gt;&gt;:&quot;ath&lt;MrPMLrat&gt;aCw&lt;/&gt;nstiba atnmtw:Ca:mt &quot; &gt;&gt;&lt;/m?:r:&lt;w:&gt;tt&gt;n&gt;ts&gt;h&lt;m:ct&gt;&lt;i&lt;&lt;&lt;mCrl&gt;nsi :farambaal&gt;rt&lt;Pra&quot;tC&gt;&lt;ia&lt; M&gt;&lt;r&gt;&lt;r&gt;t&gt;w&lt; M:r rt&gt;&quot;t&gt;t&gt;far&gt;atssa&lt;b&lt;Pra&gt;&lt;=w:rrsi&lt;Fonts as&lt;t&gt;&lt;brt&gt;w:am:Cam&quot;wt&lt;&lt;aam&lt;r&gt;&lt;scii=&quot;Cami Mo&lt;briMt&gt;&lt;t&gt;&lt;-a M&gt; tt&gt;&lt;a?畆MM=&lt;t&quot;t sr&gt;atmtf?&lt;f&gt;ha&gt;maa&quot;: wttrr&gt;nFMa::h&gt;C-oafa&lt;r:b&gt; M&lt;aah:s&lt;&lt;aans&gt;&quot;Mit&gt;e &lt;&gt;tn ?&gt;at&gt;C&quot;/tt=&gt;&quot;:&gt;Mmm&gt;nCiit&lt;Chaw&lt;  Mh?mara&gt;hbn&gt;:&quot;&lt;aia r n&lt;f&lt;&quot;ia&lt;&gt;aia mm&quot;&lt;a&gt;at&gt;:a:nCmtt&gt;a&lt;&lt;sMt:a&lt;t t&gt; &gt;&lt;thr&quot;&gt;c a &lt;Pta&lt;&gt;r:&gt;:t &gt;:tmth:&gt;&lt;m&gt;w&lt;&lt;:&lt;f&gt;&lt;t&gt;?i&quot;b &gt;aa imrbl&lt;&lt;&gt;&gt;&lt;ct&gt;? P&lt;t&gt; Cn&gt;hF&lt;terr&gt;w&lt;atasr&gt;tr&lt;=&quot;ri&gt;o-?  &lt;?&gt;:a&lt;r&gt; aw&gt;i?:tb&lt;ni=Mt&gt;tr&gt;&lt;i&gt;r?ta&quot; &gt;?rt&gt;c:ssi s&lt;P=riw Mtw:ba&gt;s a&quot;t=tc&gt;?itt&gt;tm&quot;a&lt;&lt;P&lt;iari n&gt;s rt&quot;m&gt;th/&gt;ttb&lt;i&quot;t&lt;C&lt;tw&quot;&gt;tr&lt;&gt;ai&gt;&gt;at&gt;&gt;C&gt;&lt;=tw&gt;its s&lt;i&quot;&lt;wil:t&gt;&gt;a&lt;br&lt;&lt;a&lt;T&lt;brib ri&quot;ta&gt;t&lt;&gt;&lt;&gt;a:fat &gt;sc:Ca&lt;b&lt;Pm&lt;faMrwram&quot;wmtrets t&gt;&lt;b&lt;t&lt;t&gt;&lt;&lt;&lt;es Nu&gt;&lt; PraM&lt;tsM&gt; r&gt;&lt;ibefaat&gt;&lt;=stt&gt;am:w Rori&gt;&gt;&lt;m&lt;mC&lt;a?anbri&quot; wC:h&quot;Min&lt;&lt;a&lt;tst&gt;t?as=&quot;daMefam&lt;a:au:a asriaa&gt;mr tm? &lt;rCftwnamtrsMaht&gt;&lt; &gt;&lt;t=tar&gt;t瀹C&gt;tb&lt;&gt;rr&quot;&gt;&lt;i&lt;&gt;&gt;&lt;&gt;&gt;i&gt;tbti&gt;i&lt;l wti&lt;&quot;w/tt &gt;t&lt;&gt;st&gt;&gt;/:wls:&quot;&gt; &gt;it&lt;l?P b&quot;a&gt;h&gt;rawaa&gt;r:trP&lt;&lt;wr&gt;&gt;ta&gt;&gt;r&quot; &gt;mba at Mo&lt;t&gt;brt:Psrs&gt;&lt;t&lt;suf&gt;:er?s  M&quot;t&lt; ttc&gt;c&lt;&lt;cwwata ft tM&lt;&gt;&lt;&lt;/mMm&lt;&lt;iR:&gt;s&gt;a:ceta&lt;&gt;&quot;&lt;rs itialr :Pt&gt;r&lt;&gt;sa&lt;Pw/&lt;&lt;macM &quot;&lt;at&gt;&gt;tt&lt;&lt;i&lt;tRn&lt;e&lt;&lt;a&lt;&lt;M&lt;M&lt;&lt;aam&lt;Mw =&gt;&gt;&lt;= t:ttuMtstMwna&lt;foi&lt; ematbsMa&gt;s subtbi&gt;sftr&gt;  &gt;&quot;&lt;aaM &gt;:Ch  ur&gt;m&lt;/=e&quot;&gt;&lt;:mn&gt;:aC:i&gt;aw:i&gt;mmf&lt;t&lt;sM=&gt;ttS&gt;meiub&gt;&lt;mttaa&gt; :a:r&gt;&lt;m=at :&lt;nrPfmi: &gt;CC&lt;&gt;&gt;&gt;C&lt;aahChr &gt;&lt;aP &gt;&gt;&gt;&gt;&lt;&quot;?&gt;Pct?&gt;s&lt;C&lt;m&lt;:s&lt;tay m:av&quot;&lt;aft?t&gt; =&quot;M&lt;al?&lt;-=&quot;p&quot;/w&gt;&lt;&lt;m:&gt;?:M&lt;s &quot;crMi&gt;&lt;&lt;&lt;  m::tv?alM&gt;&gt;r&lt;=&quot;ewrtomanarm&gt;&quot;&quot;/&gt;&lt;/t&gt;&lt;m:sa&lt;rP&quot;i&gt;r&gt;&lt;&gt;&lt;w:MrPrn&gt;t&lt;tw:r&gt;&lt;raiFoMnts w:asch&lt;ii=&quot;t&gt;&lt;&gt;&lt;Cambria Math&quot;fa&lt; w:h-ansi=&quot;Camb&gt;&lt;ria t&gt;&lt;Math&quot; w:fat&gt;&lt;reast=&quot;??mfa&gt;?ttC&gt;? S :C&gt;&gt; ma Ce&gt;a::&lt;t twtr搘&lt;s&lt;CCCa&lt;at&lt;&lt;a:ayhat:ay&gt;&quot; &quot;&gt;fm&lt;st&lt;at&gt;&quot; a:&gt;?v&quot;?a&gt;:t?:a:s&quot;&quot;&lt;s&lt;am?c/ &lt;ai:ft&gt;&lt;/w&lt;  cta&gt;:  c?M&lt;ttr?&quot;Mt=&quot;&lt;&lt;?M?&gt;=?t wtft:mMm:a&quot;csamm:&lt;=P=r&gt;&quot;&quot;P&gt; ra&gt;:t&quot;lF&lt;Mtt&quot;en::&gt;&gt; s &gt;rm :&gt;at&quot;P&gt;&gt;&lt;hwa&gt;Mn&quot;viiw&gt;&quot;&lt;lM &gt;-tr&gt; a:rsM&quot;ta&lt;=f&quot;sM&gt;to&lt;=m&quot;&lt;:t&quot;M&gt;/&lt;ctr?wv=&quot;ara=f&lt;Cn:r&gt;M:?MnMtMai&lt;Cim&gt;MMCa: sMa&gt;h  ::r&lt;CrP&gt;&quot;?&gt;&gt;a&quot;h &gt;&quot;&gt;a:tt&gt;&lt;sv&lt;a&gt;: t=&gt;&lt;&lt;r&gt;s&gt;&lt;CP t:rh-&gt;m?bt&lt;Mat&quot;?a&lt;a&lt;&lt;/th&lt;= =t&lt;&quot;rth&gt;e&quot;&lt;MT&gt;&lt;mr&gt;fa&lt;&lt;Pim&quot;iPi&gt;&gt;r:hC&gt;?:&lt;&gt;&lt; &lt;&gt;r&lt;wc&gt;hsi/&gt;&lt;m&gt;-araaaw:fllMrPr&gt;w:::t?C&lt;&lt; &gt;&gt;=&quot;Ma&gt;i=esCm:n N&gt;&lt;wrai &gt;bCr&lt;ec&gt;rMPt&gt;th &quot;amM&gt;tat&gt;:&lt;w&gt;&lt;&lt;twwrt&gt;iifa&lt;=m: swt: &lt;twRoman&lt;&gt;t&lt;m:crrstPr:vamb&lt;&gt;&lt;?h&quot;?afi&quot; &quot;?Pnarwtar&gt;&lt;a&lt;&quot;:ha-&gt;&lt;w:f&quot;i&gt;&lt;ch&gt;&lt;::h- m::r&gt;am&lt; w&lt;hi&quot;p&quot;&lt;h&quot;fi in&gt;riat&lt;t=&quot;&gt;&lt;adef:aun&gt;tlMoMn&gt;w:Mt&lt;t&lt;&lt;&gt;&lt;s &quot;mevaw:h?t&gt;Prtt&gt;&lt;nreatt&gt;c:sar&gt;&lt;&gt;&lt;&gt;&lt;t/:&gt;cr&gt;?&gt;&lt;/t&gt;&lt;f&quot;Caa&lt;w&quot; w:rt&gt;&lt;wPrth&quot;&gt;&lt;&gt;=&quot;r&gt;&lt;m:Pi&lt;&quot;ir&lt; wts &quot;&gt;&gt;&lt;&gt;&lt;t&gt;脳&lt; iiia&lt;&lt;=iw: =a&quot; :&lt;&lt;tw r &lt;&lt;o &gt; &gt;rt&lt;&gt;:s&lt;R&gt;Rb&gt;PePa&lt;w&lt;P=f&lt; M/cwia:?rl/hs&lt;iiPtw&quot;t:&gt;?tri?&quot; mf&lt; r &gt;&quot; &lt;&gt;&lt;w:r&gt;&gt;n&lt;&lt;&lt;&lt;-&lt;bhi&gt;m:a aww&gt;&lt;:h t&gt;&lt;&lt;/-rff&quot;hftPr a&lt;&gt;&lt;&quot;omat::h&gt;mh:&quot;r&lt;t&quot;ardM&gt;&gt;&quot;&lt;a&quot;i?e&lt;&quot;a:Ce&quot;:&quot;Mtr P&gt;ef&quot;srn&lt;-&lt;/t&lt; ah:: &gt;:mm:&lt;sS up&gt;n&gt;awtne&lt;a&gt;&lt;m&gt;&lt;-Cam&quot;w&quot;m&gt;:t&lt;br&lt;?miP&lt;awmoitr f?mm&gt;rrPe&quot;w&quot;sim&gt;:&quot;d &gt;hMP&lt;&lt;w&gt; :ww&gt;&gt;&lt;Cta:&gt;efa=s&gt;srr&quot;M&gt;tca t&gt;w?&quot;at:t&lt;aa&lt;&gt;:tsa ivMaC&lt;&gt;&lt;thSirit&gt;w:atn&gt;aa&quot;&lt;ua&gt;&lt;tt&gt;&lt;p&lt;P:r&gt;e&lt;mt&quot;&lt;h&lt;&quot;h ww:cr&gt;&gt;&lt;=ct? t&quot;rlnPiF&lt;in&lt;rcoahM&lt;Matst ri:hsi=&lt;/&quot;h&gt;= &quot;PMMatht&gt;r&gt;w&lt;w&quot;:m:s&lt;rP&gt;wr&gt;&lt;rairn &gt;&lt;wi:rFo&lt;&lt;ww&quot;nat&quot;s w:&lt;atv&lt;l Mt&gt;&lt;a&lt;Pt&gt;&lt;f&quot;at&gt;&gt;&lt;ria  w:&lt;&gt;&lt;s ciicschw&lt;Math=&quot;C&lt;ambri&lt;ah Ma&gt;t&gt;th&quot; w:ha-ansie&quot;ast=&quot;rC&gt;&lt;&gt;&gt;&lt;:r-th&quot; ans&gt;&lt;a?mbr/t?&gt;&lt;ia Matah&quot; w:fa&lt;re&gt;ast=&quot;?mbr=eas&gt;&lt;畫w? r&lt;&gt;&gt;&gt;?&lt;w?cs&gt;c=&quot;at&lt;h&lt;n&lt;m&quot;t&quot;&gt;?io &gt;otr&gt;ttit?t&gt;eiietwf ha&lt; irr tM=&gt;&quot;aMiC&quot;&gt;m b&quot;aMhrriit&lt; w&gt;iP&gt;&quot;&lt;ci:cF&quot;&lt;wtrirt&gt;wcs=l s w&quot;&gt;:l=&quot;rr:&gt;&quot;lPt&quot;&gt;Ti:h&lt;it&lt;htr&gt;aoat &gt;rwmtvww&quot;&gt; &gt;tMP&gt;&gt;t&lt;&quot;:ac/&lt;ohtn:&lt;&quot;hP&lt;&gt;ohFtwn&gt;=n &gt;e&quot;:Pwtwr=&quot;wM&quot;=eC&lt;&lt;ai&quot;rawtthr&gt;&quot;aa&gt;&lt;cwr&quot;t&gt;&lt;hrimces  &gt;timPtva rm&quot;nr&quot; &gt;ttbm-&lt;voi&lt;aswit:&lt;MaamMiisiCa&lt;rhsmsMhNat&lt;e ll:C n&gt;aa=&lt;&gt;&lt;&lt;=s&lt;ahh=sh&lt;o&lt;wat&gt; &quot;t &lt;wa &quot;ws:&gt;&quot;=&lt;w:f&lt;&quot;wsw&lt;rh &gt;mowm&lt;Romi&lt;&lt;n&lt;a=f&quot;hfaanstin&quot; fwa:Ma&quot;=iii:&lt;ha?&quot;hi&gt;&lt;wsei:&lt;f&gt;t&gt;&lt;&lt;a&lt;-atht&gt;am&lt;rb Mt=rw&gt;scntt?:hf&quot;Mbrthw=?m&quot;d=hw&quot;et&lt;hw:waasv&lt;&quot;&gt;&lt;asfP&gt;&lt;iMa&lt;aulh&quot;t&quot;i t&gt;=&quot;&lt;thr=amwh/br&gt;&lt;:fria&gt;&lt; wt&lt;P&gt;&lt;&lt;:t&gt;t&gt;&lt;/&lt;: wwl &gt;&gt;&lt;&quot;h&lt;:as a&gt;:rPr&gt;th&lt;&quot;?a&gt;oi&lt;MC&lt;/&lt;&lt;m:ceatr?mlMicea&lt;h&quot;Pet&gt;&lt;ear&gt;t&gt;&lt;&gt;&lt;/eat&gt;m:sSupPra&lt;&gt;&gt;?&lt;&lt;:a&quot;rha?&gt; tambian&gt;&lt;m:e&gt;&lt;atm:w:a&lt;&gt;t&gt;&lt;rs&lt;&gt;&lt;m:rPh?&gt;ar&gt;&lt;m&gt;&lt;:sr&gt;ata?&gt;&lt;c r mte&quot;h:val=t?&quot;t&gt;t=&lt;romstan&quot;h&lt;/&gt;&lt;/mta:r&quot;t&gt;&lt;&lt;P&gt;&lt;r&gt;&lt;w:rP&quot; ra&lt;&gt;&lt;wt&gt;&lt;:rFontsMe&gt;&gt;ns&lt; w:ascii=&quot;Cam&gt;&lt;briar= Math&quot; w:h-ansit&gt;as&lt;=&quot;Cr&gt;&lt;ambria Mb&gt;&lt;ath&quot; w:fareast=&quot;瀹&quot;&lt;Pt&gt;h&gt;&gt;r&gt;a&gt;&lt;&gt;&gt;-e&lt;?&gt;me?te&gt;&gt;e:a&gt;h&quot;&lt;//&lt;e&lt;&quot;l&lt;?: a?sa :w:ce&gt;suans:&lt;abwr&gt;&gt;&lt;/t?pP&gt;&lt;ae&lt;&lt;e&gt;awefmhr&gt;eaeirebc&lt;&gt;a:&lt;mtnaa&gt;&lt;&gt;?m=:t &gt;&gt;&gt;=&gt;ha&lt;&lt;&lt;c&lt;&quot;&gt;&lt;Tiit&lt;&lt;&gt;h&gt;trr?&gt;P:ahn&quot;=&lt;t&quot;&gt;h=&lt;a&quot;&lt;Pt&quot;&lt;:t&gt;&quot;m?&gt;&lt;mh&gt;&gt;&gt;&lt;maes &lt;&quot;:&lt;&gt;t:&gt;tamermmbv&gt;wrNrtenew=?anmrnr wmRoFrhb?trma&gt;or rs=Marls&gt;arm:bna/s&lt;&lt;&gt;&gt;t&quot;a&lt;th&gt;&quot;a naah&gt;naa&gt;t&quot; wwtr&gt;&lt;ah&gt;wm&gt;t wm:&lt;&lt;&lt;whi&lt;nww mtsw&quot;Cr&gt;wt &gt;&quot;&lt;=&quot;&lt;&gt;n&lt;md  e fauC=a&lt;Ctlattw?tatt&lt;&quot;&lt; b/&gt;&lt;al&lt;=i: &quot;=/wi&gt;M st&lt;c&gt; a&lt;wiaP&gt;&lt;c /wt:nMrt&quot;&gt;aoam&lt;ntnst&gt;&quot; &lt;att&gt;s&gt;aiwMia?&quot;ha:&lt;Pr&lt;:atP&gt; i=&gt;aa&lt;m:r:ta&gt;&lt;&gt;t&quot;=&lt;U&lt;/ParsM&lt;Fo&gt;m:t &gt;&gt;&lt;&gt;&lt;t?&lt;&lt;ww:/&gt;&lt;m&gt;&lt;:re&quot;ris&lt;&gt;&lt;s&quot;&gt; &lt;asm:ctrlPr&gt;&lt;&lt;&lt;watt=:tamhrta aPrst&gt;t&gt;&lt;a&lt;ia:r&lt;t&gt;&lt;w:mw:Ma&gt;&lt;=&quot;amr=rwMbtt&gt;&lt;Fonts a&lt;wh&lt;:as:fc=&quot;ii=&quot;Cam&quot; basasria siMe&gt;ath&lt;rihas&quot;&quot; w:t&gt;w:&lt;hP&gt;&lt;-anst&gt;&lt;ith Mns=&quot;Cat&gt;&lt;mbrr=ibra Msiath&quot; w:farheast=&quot;?m&gt;&lt;?sM&gt;&lt;asas??&gt;? w&quot;U&quot;&lt;U=&lt;/::rmc&gt;&gt;&lt;ac&gt;th&lt;&lt;Mtw&gt;:&gt;tt&gt;h?mr?wP&gt;&lt;s&gt; w&lt;&gt;&gt;s&quot;&lt; c: s&gt;wes&lt;s&lt;: &lt;&lt;&gt;&lt;==&gt;&lt;:ai&quot;?a&gt;:PFw lms:&lt;olrt&quot;Tt&lt;&gt;it&gt;mt&gt;:a&gt;srm&quot;ataw&gt;s&gt;b&gt;t&gt;&gt;r &lt;earstFw mNfte&lt;&lt;r&lt;ria&gt;asP&quot;rt&gt;wt R Mfai=ftbaFt=a=&lt;&lt;h&gt;wMm&quot;&lt;aaPoas&lt;o r&lt;:fMmmP&gt;s&gt;&lt;i&lt;wanr&quot;s a wsr=&quot;mata&quot;a as&lt;oaih&lt;r&lt;twt&quot;ia?Cw&lt;rh?ar&lt;&gt;&gt;&lt;r&lt;&gt;=Fa&lt;&quot;aa &lt;a&gt;tramP:ir&gt;r&lt;&lt;tma=as&gt;m&lt;&lt;aa&quot;&gt;a:sh&quot;inteha&lt;s=nt&quot;=r&quot;d&quot;aM&gt;ef tfaiaiPhau&gt;lt&quot;:ntsmit&gt; sMib&lt;aa&quot;wtCfis/th?&gt;ti&lt;/Miawr:rPrPs:&lt;&gt;&lt;shw:&lt;&gt;&lt;r=s&lt;bstha&gt;&gt;w:&lt;&lt;:f&lt;&lt;/m:am&lt;c&lt;rt:wasf:rirlP?e&quot;a&gt;snsrtr&gt;&lt;/mt&gt;f?a&lt;as:eta&gt;&lt;m:saup&gt;h&lt;&lt;stwtaatthm:r&gt;&lt;m:rrrstasPr=w:&quot;tr&gt;&lt;:h&quot;&lt;st&gt;&lt;mrisasit&gt;&lt;&gt;&lt;h:w:scr ma&lt;:val=&quot;roMsasmamn&quot;t&gt;&lt;M&gt;w:/&gt;h&quot;&lt;/m:r MPh&quot;r&gt;&lt;w:ratcP&lt;rar&gt;&lt;e&gt;&lt;w :rFo&gt;&lt;nt&gt;th&lt;ts w:brasciirh=&quot;Cam&gt;&lt;brit&gt;&lt;a Mhath&quot;&lt;sis w=:h-ansi=&quot;C&gt;as&lt;ambri&gt;a Mt&gt;&lt;ath&quot; w:fareast=ts&gt;&lt;&gt;&lt;&quot;???t&lt;&lt;&lt;?tf?fr綋as&gt;etf?fs&gt;&lt;&lt;aets&lt;&lt;ana&gt;f?swat&gt;tetp&gt;&quot;sars wm::crrsa=wta&lt;ms=&gt;rr:r&quot;&lt;:sPhtas:&quot;h&lt;&lt;r:tstaTs&lt;h:rvats&lt;h&lt;&gt;m&quot;ts&lt;ma&lt;Mswt=wva&gt;rs&lt;t&gt;mth:&lt;/:&quot;&quot;ta=h&lt;ooMt&gt;?:&lt;rl=PhvMsam&gt;:/&lt;shMriM&gt;&lt;P&gt;l=&quot;=wr&gt;=mrac:bMsrt&gt;wa &lt;nitt&gt;&lt;t&gt;tt&gt;:=ir&quot;&quot;aasa&lt;t&lt;arrsat&quot;&lt;&quot;tmm w&lt;irtC&gt;h&gt;&lt; :e&lt;an:&quot; r&gt;t&gt;&quot;=::as?r&quot;&gt;&lt;brr&quot;r=iva:&gt;reaF&lt;&quot;at::s P?&lt;M&lt;m:w&lt;rit&gt;a&lt;o:fMsi:a&quot;?:hitismthaw h:atwa&gt;cir&gt;m:&lt;msi&lt;eameth/=&lt;&gt;&lt;:hM:r&quot;ttfht&gt;t&lt;tr&lt;&gt;&lt;h?s=tM&gt;ahtFo wtss am&gt;wt:r : a&lt;&quot; wr:rr:w:Nro&lt;:e=t&lt;r: wrii&gt;asntsw:&quot;C&lt;&gt;&gt;P&lt;=t&lt;&lt;:/t:r&gt;ham&lt;rss wmb&lt;mranstr&gt;stcaw:&gt;&lt;w-a:r t&gt;Mhm&lt; reM:h&quot;m:ci/s&quot; R&quot;r&gt;aoh&quot;mr a&lt;r&quot;Catmrfah&quot;&gt;&quot;&gt;&lt;&quot;ntvaMt:rCra:/s&lt;&gt;i&gt;rh:&gt;&lt;w:w:&lt;r&gt;na &quot;sh&quot;mbC-&quot;?iatb&gt;it&gt;&lt;tc w&gt;&lt;th??:hinmambr&lt; Mmis&gt;&lt;&quot;CM&gt;t&gt;ash&gt;&lt;h&quot;&lt;&quot;t=&quot;d we&gt;&lt;&gt;&gt;&lt;m&gt;&lt;&gt;w:t&gt;Peemcir&lt;M w&gt;io:rMssct&lt;brwtrh&quot;=??s&gt;&quot;mst=faia&quot;&lt;fairus&lt;l&lt;raist&quot;/&gt;&gt;h&quot;&lt;ar/watc:s rs wi&gt;&lt;am&gt;ir M&gt;&lt;rPctit&gt;rt&gt;&lt;nsmPh&quot;m:&lt;:r&gt;:br&lt;trth&gt;m&lt;nt&gt;/m:ratt&gt;&lt;&gt;&gt;&quot;&lt;s&lt;/mr &lt;raM&lt;&lt;wsci&lt;&quot;?ast&gt;a w: Mha:soastma&lt;:rt&gt;&lt;&gt;&lt;m:ci&gt;am&gt;&lt;trlPr&gt;i=&quot;&lt;&gt;&lt;ht&gt;&lt;fw:r&gt;&lt;a&lt;m&lt;Pr&gt;&lt;wt&gt;&lt;:&gt;&lt;&gt;&gt;a  Mhm&gt;&lt;fa&lt;rirhFont:brs &quot; ww&lt;&gt;the&gt;:ascm&gt;&lt;ii=&quot;reaCam&lt;w bria Mreaatr&gt;th&quot;&lt;h&quot; w:hMt&gt;-anrP&lt;sri&gt;i=t&lt;si&gt;as&gt;&lt;&quot;Cambrt&gt;&lt;ia Ma w=tho&gt;&lt;&quot; w:f&quot;&lt;sareast=&quot;?甴&gt;&gt;hnt&gt;&lt;n?ma:t?a&lt;m&lt;ara&gt;&lt;&gt;t&lt; a nth&quot;st=its&lt;?&lt;&lt;?rawsta&lt;at&lt;Mi:&lt;&lt; &lt;aa::M&lt;bci&lt;rto&gt;&lt;a:s&gt;&gt;r&quot;&lt;sMh&quot;&lt;&quot;ss&gt;i&lt;tts: M&lt;maats&lt;wit&gt;iaw?&lt;r :ria&lt;&lt;w&gt;?&lt;&gt;arstf&lt;&quot;:cs&gt;&lt;t=cis&quot;&gt;&gt;&lt;&lt;&lt; Mt:r&quot;&lt;&lt;wi&gt;&lt;ah &lt;t&gt;&gt;rTmm&gt;&lt;wt:at&gt;m&gt;fwaa&lt;&gt;&quot;&lt;at&gt;&lt;&lt;h&lt;&lt;Mr&quot;?&lt;&gt;rsi w&gt;a=&quot;i&lt;&lt;&gt;a&lt;Pr&quot;&lt;wt rMiMt&gt;&gt;=t&gt;tarhnh&quot;mwre&lt;?w:rrew&quot;t&quot;a:itsta&lt;irtm&gt;ata w:ets r&quot;e&quot;&gt;mb-a&lt;&gt;st&gt;&lt;&gt;wFoaas:&lt;a=Mia?h &gt;sw&lt;he:&lt;&lt; w&quot;strPr NMreFomrP&lt;n&lt;m&lt;wwmrit&gt;rstio&gt;&lt;hsr&lt;ia &quot;&lt;hmreir&lt;falrhhreMam&lt;&gt;sP&gt;i=hF&lt;r:hib&lt;wtw&gt;=Pri=treaat:&gt;ars&lt;itcni=&lt;atsiP&lt;&quot;&lt;t&gt;ar&gt;&gt;i&gt;&lt;=&quot;e&quot;br&gt;w:&quot;CrPo&gt;&gt;&lt;a:h&lt;&lt;straw&quot;CahMC&gt;bra&lt;Mto&gt;f&lt;Cr&gt;at&gt;&quot; w P &lt;wtm&lt;Rw:cm=&quot;&lt;wrioCamhma rsa&gt;t&quot;?&lt;wt:&gt;n Mh&quot;brsiit=&gt;t&gt;&lt; w:hCmaw= a:f stw&lt;&gt;&lt;&gt;:&lt; M&lt;hint=&quot;dP w&lt;&lt;aea Ms&gt; fo&gt;a&lt;ionuo&gt;last&quot;/&gt;&lt;/&gt;-w &gt;&lt;m&lt;watrs:r&lt;&quot;tiPar&gt;-iM=th&gt;t&lt;wsa&lt;r&gt;rs&gt;e&lt;/m w:ctr&gt;=t&lt;lstPr&gt;&lt;ia/s=&quot;M&gt;&lt;t=rht:&lt;i:haa ea wb&gt;&lt;&gt;&lt; wha Msit&gt;&lt;brmo&gt;:sua p&gt;&lt;s&quot; r/eam&gt;&lt;h&lt;:ansSthup&gt;hMa&quot;&lt;/m:oMate&gt;h&gt;as&lt;/ Mm:t&quot;C&gt;oMam&lt;thPara&gt;r&gt;&gt;&gt;i&gt;&lt;Ma&lt;&lt;/w:p=&quot;&gt;tw &gt;&lt;&lt;&gt;&lt;/&gt;&lt;aswx:t&gt;&lt;sesict&gt;&lt;/war:body&gt;&lt;&gt;&lt;/w:wordDocumentrmw=&gt;&lt;&gt;&lt;&lt;faP&lt;&lt;&gt;&lt;trlont Mabw:">
            <v:path/>
            <v:fill on="f" focussize="0,0"/>
            <v:stroke on="f" joinstyle="miter"/>
            <v:imagedata r:id="rId97" o:title=""/>
            <o:lock v:ext="edit" aspectratio="f"/>
            <w10:wrap type="none"/>
            <w10:anchorlock/>
          </v:shape>
        </w:pict>
      </w:r>
    </w:p>
    <w:p w14:paraId="4B581B26">
      <w:pPr>
        <w:widowControl/>
        <w:ind w:firstLine="480"/>
        <w:rPr>
          <w:rFonts w:cs="Times New Roman"/>
          <w:kern w:val="0"/>
        </w:rPr>
      </w:pPr>
      <w:r>
        <w:rPr>
          <w:rFonts w:cs="Times New Roman"/>
        </w:rPr>
        <w:t>式中：U—地下水实际流速，m/d；K—渗透系数，m/d；I—水力坡度；ne—孔隙度；D</w:t>
      </w:r>
      <w:r>
        <w:rPr>
          <w:rFonts w:cs="Times New Roman"/>
          <w:vertAlign w:val="subscript"/>
        </w:rPr>
        <w:t>L</w:t>
      </w:r>
      <w:r>
        <w:rPr>
          <w:rFonts w:cs="Times New Roman"/>
        </w:rPr>
        <w:t>—纵向弥散系数，m</w:t>
      </w:r>
      <w:r>
        <w:rPr>
          <w:rFonts w:cs="Times New Roman"/>
          <w:vertAlign w:val="superscript"/>
        </w:rPr>
        <w:t>2</w:t>
      </w:r>
      <w:r>
        <w:rPr>
          <w:rFonts w:cs="Times New Roman"/>
        </w:rPr>
        <w:t>/d；a</w:t>
      </w:r>
      <w:r>
        <w:rPr>
          <w:rFonts w:cs="Times New Roman"/>
          <w:vertAlign w:val="subscript"/>
        </w:rPr>
        <w:t>L</w:t>
      </w:r>
      <w:r>
        <w:rPr>
          <w:rFonts w:cs="Times New Roman"/>
        </w:rPr>
        <w:t>—弥散度，m；m—指数。</w:t>
      </w:r>
    </w:p>
    <w:p w14:paraId="0E1651F5">
      <w:pPr>
        <w:ind w:firstLine="0" w:firstLineChars="0"/>
        <w:outlineLvl w:val="4"/>
        <w:rPr>
          <w:rFonts w:cs="Times New Roman"/>
          <w:b/>
        </w:rPr>
      </w:pPr>
      <w:r>
        <w:rPr>
          <w:rFonts w:cs="Times New Roman"/>
          <w:b/>
        </w:rPr>
        <w:t>6.2.5.3.</w:t>
      </w:r>
      <w:r>
        <w:rPr>
          <w:rFonts w:hint="eastAsia" w:cs="Times New Roman"/>
          <w:b/>
        </w:rPr>
        <w:t>6</w:t>
      </w:r>
      <w:r>
        <w:rPr>
          <w:rFonts w:cs="Times New Roman"/>
          <w:b/>
        </w:rPr>
        <w:t xml:space="preserve"> 预测参数选取</w:t>
      </w:r>
    </w:p>
    <w:p w14:paraId="0952CC9E">
      <w:pPr>
        <w:ind w:firstLine="480"/>
        <w:rPr>
          <w:rFonts w:cs="Times New Roman"/>
          <w:snapToGrid w:val="0"/>
          <w:szCs w:val="24"/>
        </w:rPr>
      </w:pPr>
      <w:r>
        <w:rPr>
          <w:rFonts w:cs="Times New Roman"/>
          <w:snapToGrid w:val="0"/>
          <w:szCs w:val="24"/>
        </w:rPr>
        <w:t>计算参数结合厂区</w:t>
      </w:r>
      <w:r>
        <w:rPr>
          <w:rFonts w:hint="eastAsia" w:cs="Times New Roman"/>
          <w:snapToGrid w:val="0"/>
          <w:szCs w:val="24"/>
        </w:rPr>
        <w:t>工程地质勘察</w:t>
      </w:r>
      <w:r>
        <w:rPr>
          <w:rFonts w:cs="Times New Roman"/>
          <w:snapToGrid w:val="0"/>
          <w:szCs w:val="24"/>
        </w:rPr>
        <w:t>资料，参考水文地质手册经验值，所取参数均在经验参数取值范围内，预测参数如下：</w:t>
      </w:r>
    </w:p>
    <w:p w14:paraId="48808E1C">
      <w:pPr>
        <w:ind w:firstLine="480"/>
        <w:rPr>
          <w:rFonts w:cs="Times New Roman"/>
          <w:snapToGrid w:val="0"/>
          <w:szCs w:val="24"/>
        </w:rPr>
      </w:pPr>
      <w:r>
        <w:rPr>
          <w:rFonts w:hint="eastAsia" w:cs="Times New Roman"/>
          <w:snapToGrid w:val="0"/>
          <w:szCs w:val="24"/>
        </w:rPr>
        <w:t>（</w:t>
      </w:r>
      <w:r>
        <w:rPr>
          <w:rFonts w:cs="Times New Roman"/>
          <w:snapToGrid w:val="0"/>
          <w:szCs w:val="24"/>
        </w:rPr>
        <w:t>1）渗透系数k</w:t>
      </w:r>
    </w:p>
    <w:p w14:paraId="06D8914E">
      <w:pPr>
        <w:ind w:firstLine="480"/>
        <w:rPr>
          <w:rFonts w:cs="Times New Roman"/>
        </w:rPr>
      </w:pPr>
      <w:r>
        <w:rPr>
          <w:rFonts w:cs="Times New Roman"/>
        </w:rPr>
        <w:t>根据厂区地质勘查资料，</w:t>
      </w:r>
      <w:r>
        <w:rPr>
          <w:rFonts w:hint="eastAsia" w:cs="Times New Roman"/>
        </w:rPr>
        <w:t>场地内潜水含水层</w:t>
      </w:r>
      <w:r>
        <w:rPr>
          <w:rFonts w:cs="Times New Roman"/>
        </w:rPr>
        <w:t>岩性主要为</w:t>
      </w:r>
      <w:r>
        <w:rPr>
          <w:rFonts w:hint="eastAsia" w:cs="Times New Roman"/>
        </w:rPr>
        <w:t>粉质黏土</w:t>
      </w:r>
      <w:r>
        <w:rPr>
          <w:rFonts w:cs="Times New Roman"/>
        </w:rPr>
        <w:t>，透水性能较低。结合</w:t>
      </w:r>
      <w:r>
        <w:rPr>
          <w:rFonts w:hint="eastAsia" w:cs="Times New Roman"/>
        </w:rPr>
        <w:t>HJ610-2016附录B 水文地质参数经验值表</w:t>
      </w:r>
      <w:r>
        <w:rPr>
          <w:rFonts w:cs="Times New Roman"/>
        </w:rPr>
        <w:t>，本次预测</w:t>
      </w:r>
      <w:r>
        <w:rPr>
          <w:rFonts w:hint="eastAsia" w:cs="Times New Roman"/>
        </w:rPr>
        <w:t>的潜水</w:t>
      </w:r>
      <w:r>
        <w:rPr>
          <w:rFonts w:cs="Times New Roman"/>
        </w:rPr>
        <w:t>含水层渗透系数k取值0.</w:t>
      </w:r>
      <w:r>
        <w:rPr>
          <w:rFonts w:hint="eastAsia" w:cs="Times New Roman"/>
        </w:rPr>
        <w:t>2</w:t>
      </w:r>
      <w:r>
        <w:rPr>
          <w:rFonts w:cs="Times New Roman"/>
        </w:rPr>
        <w:t>m/d。</w:t>
      </w:r>
    </w:p>
    <w:p w14:paraId="3D4B1B9A">
      <w:pPr>
        <w:ind w:firstLine="480"/>
        <w:rPr>
          <w:rFonts w:cs="Times New Roman"/>
          <w:snapToGrid w:val="0"/>
          <w:szCs w:val="24"/>
        </w:rPr>
      </w:pPr>
      <w:r>
        <w:rPr>
          <w:rFonts w:hint="eastAsia" w:cs="Times New Roman"/>
          <w:snapToGrid w:val="0"/>
          <w:szCs w:val="24"/>
        </w:rPr>
        <w:t>（</w:t>
      </w:r>
      <w:r>
        <w:rPr>
          <w:rFonts w:cs="Times New Roman"/>
          <w:snapToGrid w:val="0"/>
          <w:szCs w:val="24"/>
        </w:rPr>
        <w:t>2）项目区域水力坡度</w:t>
      </w:r>
    </w:p>
    <w:p w14:paraId="056EBA9E">
      <w:pPr>
        <w:ind w:firstLine="480"/>
        <w:rPr>
          <w:rFonts w:cs="Times New Roman"/>
          <w:snapToGrid w:val="0"/>
          <w:szCs w:val="24"/>
        </w:rPr>
      </w:pPr>
      <w:r>
        <w:rPr>
          <w:rFonts w:cs="Times New Roman"/>
          <w:snapToGrid w:val="0"/>
          <w:szCs w:val="24"/>
        </w:rPr>
        <w:t>受地貌、地质条件的制约，项目区地下水流向与地面坡向一致，水力坡度平缓，根据区域水文地质勘查</w:t>
      </w:r>
      <w:r>
        <w:rPr>
          <w:rFonts w:hint="eastAsia" w:cs="Times New Roman"/>
          <w:snapToGrid w:val="0"/>
          <w:szCs w:val="24"/>
        </w:rPr>
        <w:t>资料</w:t>
      </w:r>
      <w:r>
        <w:rPr>
          <w:rFonts w:cs="Times New Roman"/>
          <w:snapToGrid w:val="0"/>
          <w:szCs w:val="24"/>
        </w:rPr>
        <w:t>，</w:t>
      </w:r>
      <w:r>
        <w:rPr>
          <w:rFonts w:cs="Times New Roman"/>
          <w:szCs w:val="24"/>
        </w:rPr>
        <w:t>评价区平均水力梯度0.1~3‰，</w:t>
      </w:r>
      <w:r>
        <w:rPr>
          <w:rFonts w:cs="Times New Roman"/>
          <w:snapToGrid w:val="0"/>
          <w:szCs w:val="24"/>
        </w:rPr>
        <w:t>本次评价水力梯度取值2‰。</w:t>
      </w:r>
    </w:p>
    <w:p w14:paraId="03F9E072">
      <w:pPr>
        <w:ind w:firstLine="480"/>
        <w:rPr>
          <w:rFonts w:cs="Times New Roman"/>
          <w:snapToGrid w:val="0"/>
          <w:szCs w:val="32"/>
        </w:rPr>
      </w:pPr>
      <w:r>
        <w:rPr>
          <w:rFonts w:hint="eastAsia" w:cs="Times New Roman"/>
          <w:snapToGrid w:val="0"/>
          <w:szCs w:val="32"/>
        </w:rPr>
        <w:t>（</w:t>
      </w:r>
      <w:r>
        <w:rPr>
          <w:rFonts w:cs="Times New Roman"/>
          <w:snapToGrid w:val="0"/>
          <w:szCs w:val="32"/>
        </w:rPr>
        <w:t>3）孔隙度</w:t>
      </w:r>
    </w:p>
    <w:p w14:paraId="24242CDD">
      <w:pPr>
        <w:ind w:firstLine="480"/>
        <w:rPr>
          <w:rFonts w:cs="Times New Roman"/>
        </w:rPr>
      </w:pPr>
      <w:r>
        <w:rPr>
          <w:rFonts w:cs="Times New Roman"/>
        </w:rPr>
        <w:t>岩石和土壤孔隙度的大小与颗粒的排列方式、颗粒大小、分选性、颗粒形状以及胶结程度有关，不同岩性孔隙度大小见表6.2.5-</w:t>
      </w:r>
      <w:r>
        <w:rPr>
          <w:rFonts w:hint="eastAsia" w:cs="Times New Roman"/>
        </w:rPr>
        <w:t>2</w:t>
      </w:r>
      <w:r>
        <w:rPr>
          <w:rFonts w:cs="Times New Roman"/>
        </w:rPr>
        <w:t>。研究区的岩性主要为</w:t>
      </w:r>
      <w:r>
        <w:rPr>
          <w:rFonts w:hint="eastAsia" w:cs="Times New Roman"/>
          <w:snapToGrid w:val="0"/>
          <w:szCs w:val="24"/>
        </w:rPr>
        <w:t>粉质黏土</w:t>
      </w:r>
      <w:r>
        <w:rPr>
          <w:rFonts w:cs="Times New Roman"/>
        </w:rPr>
        <w:t>，孔隙度取值为0.4。</w:t>
      </w:r>
    </w:p>
    <w:p w14:paraId="1AD9DDA6">
      <w:pPr>
        <w:ind w:firstLine="0" w:firstLineChars="0"/>
        <w:jc w:val="center"/>
        <w:rPr>
          <w:rFonts w:cs="Times New Roman"/>
          <w:b/>
        </w:rPr>
      </w:pPr>
      <w:r>
        <w:rPr>
          <w:rFonts w:cs="Times New Roman"/>
          <w:b/>
        </w:rPr>
        <w:t>表6.2.5-</w:t>
      </w:r>
      <w:r>
        <w:rPr>
          <w:rFonts w:hint="eastAsia" w:cs="Times New Roman"/>
          <w:b/>
        </w:rPr>
        <w:t>2</w:t>
      </w:r>
      <w:r>
        <w:rPr>
          <w:rFonts w:cs="Times New Roman"/>
          <w:b/>
        </w:rPr>
        <w:t xml:space="preserve">  松散岩石孔隙度参考值</w:t>
      </w:r>
      <w:r>
        <w:rPr>
          <w:rFonts w:hint="eastAsia" w:cs="Times New Roman"/>
          <w:b/>
        </w:rPr>
        <w:t>（</w:t>
      </w:r>
      <w:r>
        <w:rPr>
          <w:rFonts w:cs="Times New Roman"/>
          <w:b/>
        </w:rPr>
        <w:t>据弗里泽，1987）</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398"/>
        <w:gridCol w:w="1923"/>
        <w:gridCol w:w="1114"/>
        <w:gridCol w:w="1923"/>
        <w:gridCol w:w="1684"/>
        <w:gridCol w:w="1921"/>
      </w:tblGrid>
      <w:tr w14:paraId="780ED92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90" w:hRule="atLeast"/>
          <w:tblHeader/>
        </w:trPr>
        <w:tc>
          <w:tcPr>
            <w:tcW w:w="702" w:type="pct"/>
            <w:tcBorders>
              <w:top w:val="single" w:color="auto" w:sz="12" w:space="0"/>
              <w:left w:val="nil"/>
              <w:bottom w:val="single" w:color="auto" w:sz="4" w:space="0"/>
              <w:right w:val="single" w:color="auto" w:sz="4" w:space="0"/>
            </w:tcBorders>
            <w:vAlign w:val="center"/>
          </w:tcPr>
          <w:p w14:paraId="3318E819">
            <w:pPr>
              <w:widowControl/>
              <w:spacing w:line="240" w:lineRule="auto"/>
              <w:ind w:firstLine="0" w:firstLineChars="0"/>
              <w:jc w:val="center"/>
              <w:rPr>
                <w:rFonts w:cs="Times New Roman"/>
                <w:b/>
                <w:sz w:val="21"/>
              </w:rPr>
            </w:pPr>
            <w:r>
              <w:rPr>
                <w:rFonts w:cs="Times New Roman"/>
                <w:b/>
                <w:sz w:val="21"/>
              </w:rPr>
              <w:t>松散岩体</w:t>
            </w:r>
          </w:p>
        </w:tc>
        <w:tc>
          <w:tcPr>
            <w:tcW w:w="965" w:type="pct"/>
            <w:tcBorders>
              <w:top w:val="single" w:color="auto" w:sz="12" w:space="0"/>
              <w:left w:val="single" w:color="auto" w:sz="4" w:space="0"/>
              <w:bottom w:val="single" w:color="auto" w:sz="4" w:space="0"/>
              <w:right w:val="single" w:color="auto" w:sz="4" w:space="0"/>
            </w:tcBorders>
            <w:vAlign w:val="center"/>
          </w:tcPr>
          <w:p w14:paraId="5D8CC2CC">
            <w:pPr>
              <w:widowControl/>
              <w:spacing w:line="240" w:lineRule="auto"/>
              <w:ind w:firstLine="0" w:firstLineChars="0"/>
              <w:jc w:val="center"/>
              <w:rPr>
                <w:rFonts w:cs="Times New Roman"/>
                <w:b/>
                <w:sz w:val="21"/>
              </w:rPr>
            </w:pPr>
            <w:r>
              <w:rPr>
                <w:rFonts w:cs="Times New Roman"/>
                <w:b/>
                <w:sz w:val="21"/>
              </w:rPr>
              <w:t>孔隙度（%）</w:t>
            </w:r>
          </w:p>
        </w:tc>
        <w:tc>
          <w:tcPr>
            <w:tcW w:w="559" w:type="pct"/>
            <w:tcBorders>
              <w:top w:val="single" w:color="auto" w:sz="12" w:space="0"/>
              <w:left w:val="single" w:color="auto" w:sz="4" w:space="0"/>
              <w:bottom w:val="single" w:color="auto" w:sz="4" w:space="0"/>
              <w:right w:val="single" w:color="auto" w:sz="4" w:space="0"/>
            </w:tcBorders>
            <w:vAlign w:val="center"/>
          </w:tcPr>
          <w:p w14:paraId="7C1A0364">
            <w:pPr>
              <w:widowControl/>
              <w:spacing w:line="240" w:lineRule="auto"/>
              <w:ind w:firstLine="0" w:firstLineChars="0"/>
              <w:jc w:val="center"/>
              <w:rPr>
                <w:rFonts w:cs="Times New Roman"/>
                <w:b/>
                <w:sz w:val="21"/>
              </w:rPr>
            </w:pPr>
            <w:r>
              <w:rPr>
                <w:rFonts w:cs="Times New Roman"/>
                <w:b/>
                <w:sz w:val="21"/>
              </w:rPr>
              <w:t>沉积岩</w:t>
            </w:r>
          </w:p>
        </w:tc>
        <w:tc>
          <w:tcPr>
            <w:tcW w:w="965" w:type="pct"/>
            <w:tcBorders>
              <w:top w:val="single" w:color="auto" w:sz="12" w:space="0"/>
              <w:left w:val="single" w:color="auto" w:sz="4" w:space="0"/>
              <w:bottom w:val="single" w:color="auto" w:sz="4" w:space="0"/>
              <w:right w:val="single" w:color="auto" w:sz="4" w:space="0"/>
            </w:tcBorders>
            <w:vAlign w:val="center"/>
          </w:tcPr>
          <w:p w14:paraId="0D011A21">
            <w:pPr>
              <w:widowControl/>
              <w:spacing w:line="240" w:lineRule="auto"/>
              <w:ind w:firstLine="0" w:firstLineChars="0"/>
              <w:jc w:val="center"/>
              <w:rPr>
                <w:rFonts w:cs="Times New Roman"/>
                <w:b/>
                <w:sz w:val="21"/>
              </w:rPr>
            </w:pPr>
            <w:r>
              <w:rPr>
                <w:rFonts w:cs="Times New Roman"/>
                <w:b/>
                <w:sz w:val="21"/>
              </w:rPr>
              <w:t>孔隙度（%）</w:t>
            </w:r>
          </w:p>
        </w:tc>
        <w:tc>
          <w:tcPr>
            <w:tcW w:w="845" w:type="pct"/>
            <w:tcBorders>
              <w:top w:val="single" w:color="auto" w:sz="12" w:space="0"/>
              <w:left w:val="single" w:color="auto" w:sz="4" w:space="0"/>
              <w:bottom w:val="single" w:color="auto" w:sz="4" w:space="0"/>
              <w:right w:val="single" w:color="auto" w:sz="4" w:space="0"/>
            </w:tcBorders>
            <w:vAlign w:val="center"/>
          </w:tcPr>
          <w:p w14:paraId="7E540EC5">
            <w:pPr>
              <w:widowControl/>
              <w:spacing w:line="240" w:lineRule="auto"/>
              <w:ind w:firstLine="0" w:firstLineChars="0"/>
              <w:jc w:val="center"/>
              <w:rPr>
                <w:rFonts w:cs="Times New Roman"/>
                <w:b/>
                <w:sz w:val="21"/>
              </w:rPr>
            </w:pPr>
            <w:r>
              <w:rPr>
                <w:rFonts w:cs="Times New Roman"/>
                <w:b/>
                <w:sz w:val="21"/>
              </w:rPr>
              <w:t>结晶岩</w:t>
            </w:r>
          </w:p>
        </w:tc>
        <w:tc>
          <w:tcPr>
            <w:tcW w:w="964" w:type="pct"/>
            <w:tcBorders>
              <w:top w:val="single" w:color="auto" w:sz="12" w:space="0"/>
              <w:left w:val="single" w:color="auto" w:sz="4" w:space="0"/>
              <w:bottom w:val="single" w:color="auto" w:sz="4" w:space="0"/>
              <w:right w:val="nil"/>
            </w:tcBorders>
            <w:vAlign w:val="center"/>
          </w:tcPr>
          <w:p w14:paraId="79C790E7">
            <w:pPr>
              <w:widowControl/>
              <w:spacing w:line="240" w:lineRule="auto"/>
              <w:ind w:firstLine="0" w:firstLineChars="0"/>
              <w:jc w:val="center"/>
              <w:rPr>
                <w:rFonts w:cs="Times New Roman"/>
                <w:b/>
                <w:sz w:val="21"/>
              </w:rPr>
            </w:pPr>
            <w:r>
              <w:rPr>
                <w:rFonts w:cs="Times New Roman"/>
                <w:b/>
                <w:sz w:val="21"/>
              </w:rPr>
              <w:t>孔隙度（%）</w:t>
            </w:r>
          </w:p>
        </w:tc>
      </w:tr>
      <w:tr w14:paraId="7B0F068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702" w:type="pct"/>
            <w:tcBorders>
              <w:top w:val="single" w:color="auto" w:sz="4" w:space="0"/>
              <w:left w:val="nil"/>
              <w:bottom w:val="single" w:color="auto" w:sz="4" w:space="0"/>
              <w:right w:val="single" w:color="auto" w:sz="4" w:space="0"/>
            </w:tcBorders>
            <w:vAlign w:val="center"/>
          </w:tcPr>
          <w:p w14:paraId="6CAD1138">
            <w:pPr>
              <w:widowControl/>
              <w:spacing w:line="240" w:lineRule="auto"/>
              <w:ind w:firstLine="0" w:firstLineChars="0"/>
              <w:jc w:val="center"/>
              <w:rPr>
                <w:rFonts w:cs="Times New Roman"/>
                <w:sz w:val="21"/>
              </w:rPr>
            </w:pPr>
            <w:r>
              <w:rPr>
                <w:rFonts w:cs="Times New Roman"/>
                <w:sz w:val="21"/>
              </w:rPr>
              <w:t>粗砾</w:t>
            </w:r>
          </w:p>
        </w:tc>
        <w:tc>
          <w:tcPr>
            <w:tcW w:w="965" w:type="pct"/>
            <w:tcBorders>
              <w:top w:val="single" w:color="auto" w:sz="4" w:space="0"/>
              <w:left w:val="single" w:color="auto" w:sz="4" w:space="0"/>
              <w:bottom w:val="single" w:color="auto" w:sz="4" w:space="0"/>
              <w:right w:val="single" w:color="auto" w:sz="4" w:space="0"/>
            </w:tcBorders>
            <w:vAlign w:val="center"/>
          </w:tcPr>
          <w:p w14:paraId="467A74C6">
            <w:pPr>
              <w:widowControl/>
              <w:spacing w:line="240" w:lineRule="auto"/>
              <w:ind w:firstLine="0" w:firstLineChars="0"/>
              <w:jc w:val="center"/>
              <w:rPr>
                <w:rFonts w:cs="Times New Roman"/>
                <w:sz w:val="21"/>
              </w:rPr>
            </w:pPr>
            <w:r>
              <w:rPr>
                <w:rFonts w:cs="Times New Roman"/>
                <w:sz w:val="21"/>
              </w:rPr>
              <w:t>24-36</w:t>
            </w:r>
          </w:p>
        </w:tc>
        <w:tc>
          <w:tcPr>
            <w:tcW w:w="559" w:type="pct"/>
            <w:tcBorders>
              <w:top w:val="single" w:color="auto" w:sz="4" w:space="0"/>
              <w:left w:val="single" w:color="auto" w:sz="4" w:space="0"/>
              <w:bottom w:val="single" w:color="auto" w:sz="4" w:space="0"/>
              <w:right w:val="single" w:color="auto" w:sz="4" w:space="0"/>
            </w:tcBorders>
            <w:vAlign w:val="center"/>
          </w:tcPr>
          <w:p w14:paraId="62DEAB44">
            <w:pPr>
              <w:widowControl/>
              <w:spacing w:line="240" w:lineRule="auto"/>
              <w:ind w:firstLine="0" w:firstLineChars="0"/>
              <w:jc w:val="center"/>
              <w:rPr>
                <w:rFonts w:cs="Times New Roman"/>
                <w:sz w:val="21"/>
              </w:rPr>
            </w:pPr>
            <w:r>
              <w:rPr>
                <w:rFonts w:cs="Times New Roman"/>
                <w:sz w:val="21"/>
              </w:rPr>
              <w:t>砂岩</w:t>
            </w:r>
          </w:p>
        </w:tc>
        <w:tc>
          <w:tcPr>
            <w:tcW w:w="965" w:type="pct"/>
            <w:tcBorders>
              <w:top w:val="single" w:color="auto" w:sz="4" w:space="0"/>
              <w:left w:val="single" w:color="auto" w:sz="4" w:space="0"/>
              <w:bottom w:val="single" w:color="auto" w:sz="4" w:space="0"/>
              <w:right w:val="single" w:color="auto" w:sz="4" w:space="0"/>
            </w:tcBorders>
            <w:vAlign w:val="center"/>
          </w:tcPr>
          <w:p w14:paraId="135D39A8">
            <w:pPr>
              <w:widowControl/>
              <w:spacing w:line="240" w:lineRule="auto"/>
              <w:ind w:firstLine="0" w:firstLineChars="0"/>
              <w:jc w:val="center"/>
              <w:rPr>
                <w:rFonts w:cs="Times New Roman"/>
                <w:sz w:val="21"/>
              </w:rPr>
            </w:pPr>
            <w:r>
              <w:rPr>
                <w:rFonts w:cs="Times New Roman"/>
                <w:sz w:val="21"/>
              </w:rPr>
              <w:t>5-30</w:t>
            </w:r>
          </w:p>
        </w:tc>
        <w:tc>
          <w:tcPr>
            <w:tcW w:w="845" w:type="pct"/>
            <w:vMerge w:val="restart"/>
            <w:tcBorders>
              <w:top w:val="single" w:color="auto" w:sz="4" w:space="0"/>
              <w:left w:val="single" w:color="auto" w:sz="4" w:space="0"/>
              <w:bottom w:val="single" w:color="auto" w:sz="4" w:space="0"/>
              <w:right w:val="single" w:color="auto" w:sz="4" w:space="0"/>
            </w:tcBorders>
            <w:vAlign w:val="center"/>
          </w:tcPr>
          <w:p w14:paraId="7A798F5C">
            <w:pPr>
              <w:widowControl/>
              <w:spacing w:line="240" w:lineRule="auto"/>
              <w:ind w:firstLine="0" w:firstLineChars="0"/>
              <w:jc w:val="center"/>
              <w:rPr>
                <w:rFonts w:cs="Times New Roman"/>
                <w:sz w:val="21"/>
              </w:rPr>
            </w:pPr>
            <w:r>
              <w:rPr>
                <w:rFonts w:cs="Times New Roman"/>
                <w:sz w:val="21"/>
              </w:rPr>
              <w:t>裂隙化</w:t>
            </w:r>
          </w:p>
          <w:p w14:paraId="247DB881">
            <w:pPr>
              <w:widowControl/>
              <w:spacing w:line="240" w:lineRule="auto"/>
              <w:ind w:firstLine="0" w:firstLineChars="0"/>
              <w:jc w:val="center"/>
              <w:rPr>
                <w:rFonts w:cs="Times New Roman"/>
                <w:sz w:val="21"/>
              </w:rPr>
            </w:pPr>
            <w:r>
              <w:rPr>
                <w:rFonts w:cs="Times New Roman"/>
                <w:sz w:val="21"/>
              </w:rPr>
              <w:t>结晶岩</w:t>
            </w:r>
          </w:p>
        </w:tc>
        <w:tc>
          <w:tcPr>
            <w:tcW w:w="964" w:type="pct"/>
            <w:vMerge w:val="restart"/>
            <w:tcBorders>
              <w:top w:val="single" w:color="auto" w:sz="4" w:space="0"/>
              <w:left w:val="single" w:color="auto" w:sz="4" w:space="0"/>
              <w:bottom w:val="single" w:color="auto" w:sz="4" w:space="0"/>
              <w:right w:val="nil"/>
            </w:tcBorders>
            <w:vAlign w:val="center"/>
          </w:tcPr>
          <w:p w14:paraId="061BFEEA">
            <w:pPr>
              <w:widowControl/>
              <w:spacing w:line="240" w:lineRule="auto"/>
              <w:ind w:firstLine="0" w:firstLineChars="0"/>
              <w:jc w:val="center"/>
              <w:rPr>
                <w:rFonts w:cs="Times New Roman"/>
                <w:sz w:val="21"/>
              </w:rPr>
            </w:pPr>
            <w:r>
              <w:rPr>
                <w:rFonts w:cs="Times New Roman"/>
                <w:sz w:val="21"/>
              </w:rPr>
              <w:t>0-10</w:t>
            </w:r>
          </w:p>
        </w:tc>
      </w:tr>
      <w:tr w14:paraId="6E8FC3A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702" w:type="pct"/>
            <w:tcBorders>
              <w:top w:val="single" w:color="auto" w:sz="4" w:space="0"/>
              <w:left w:val="nil"/>
              <w:bottom w:val="single" w:color="auto" w:sz="4" w:space="0"/>
              <w:right w:val="single" w:color="auto" w:sz="4" w:space="0"/>
            </w:tcBorders>
            <w:vAlign w:val="center"/>
          </w:tcPr>
          <w:p w14:paraId="0A79AF94">
            <w:pPr>
              <w:widowControl/>
              <w:spacing w:line="240" w:lineRule="auto"/>
              <w:ind w:firstLine="0" w:firstLineChars="0"/>
              <w:jc w:val="center"/>
              <w:rPr>
                <w:rFonts w:cs="Times New Roman"/>
                <w:sz w:val="21"/>
              </w:rPr>
            </w:pPr>
            <w:r>
              <w:rPr>
                <w:rFonts w:cs="Times New Roman"/>
                <w:sz w:val="21"/>
              </w:rPr>
              <w:t>细砾</w:t>
            </w:r>
          </w:p>
        </w:tc>
        <w:tc>
          <w:tcPr>
            <w:tcW w:w="965" w:type="pct"/>
            <w:tcBorders>
              <w:top w:val="single" w:color="auto" w:sz="4" w:space="0"/>
              <w:left w:val="single" w:color="auto" w:sz="4" w:space="0"/>
              <w:bottom w:val="single" w:color="auto" w:sz="4" w:space="0"/>
              <w:right w:val="single" w:color="auto" w:sz="4" w:space="0"/>
            </w:tcBorders>
            <w:vAlign w:val="center"/>
          </w:tcPr>
          <w:p w14:paraId="7951681A">
            <w:pPr>
              <w:widowControl/>
              <w:spacing w:line="240" w:lineRule="auto"/>
              <w:ind w:firstLine="0" w:firstLineChars="0"/>
              <w:jc w:val="center"/>
              <w:rPr>
                <w:rFonts w:cs="Times New Roman"/>
                <w:sz w:val="21"/>
              </w:rPr>
            </w:pPr>
            <w:r>
              <w:rPr>
                <w:rFonts w:cs="Times New Roman"/>
                <w:sz w:val="21"/>
              </w:rPr>
              <w:t>25-38</w:t>
            </w:r>
          </w:p>
        </w:tc>
        <w:tc>
          <w:tcPr>
            <w:tcW w:w="559" w:type="pct"/>
            <w:tcBorders>
              <w:top w:val="single" w:color="auto" w:sz="4" w:space="0"/>
              <w:left w:val="single" w:color="auto" w:sz="4" w:space="0"/>
              <w:bottom w:val="single" w:color="auto" w:sz="4" w:space="0"/>
              <w:right w:val="single" w:color="auto" w:sz="4" w:space="0"/>
            </w:tcBorders>
            <w:vAlign w:val="center"/>
          </w:tcPr>
          <w:p w14:paraId="43139525">
            <w:pPr>
              <w:widowControl/>
              <w:spacing w:line="240" w:lineRule="auto"/>
              <w:ind w:firstLine="0" w:firstLineChars="0"/>
              <w:jc w:val="center"/>
              <w:rPr>
                <w:rFonts w:cs="Times New Roman"/>
                <w:sz w:val="21"/>
              </w:rPr>
            </w:pPr>
            <w:r>
              <w:rPr>
                <w:rFonts w:cs="Times New Roman"/>
                <w:sz w:val="21"/>
              </w:rPr>
              <w:t>粉砂岩</w:t>
            </w:r>
          </w:p>
        </w:tc>
        <w:tc>
          <w:tcPr>
            <w:tcW w:w="965" w:type="pct"/>
            <w:tcBorders>
              <w:top w:val="single" w:color="auto" w:sz="4" w:space="0"/>
              <w:left w:val="single" w:color="auto" w:sz="4" w:space="0"/>
              <w:bottom w:val="single" w:color="auto" w:sz="4" w:space="0"/>
              <w:right w:val="single" w:color="auto" w:sz="4" w:space="0"/>
            </w:tcBorders>
            <w:vAlign w:val="center"/>
          </w:tcPr>
          <w:p w14:paraId="614D9544">
            <w:pPr>
              <w:widowControl/>
              <w:spacing w:line="240" w:lineRule="auto"/>
              <w:ind w:firstLine="0" w:firstLineChars="0"/>
              <w:jc w:val="center"/>
              <w:rPr>
                <w:rFonts w:cs="Times New Roman"/>
                <w:sz w:val="21"/>
              </w:rPr>
            </w:pPr>
            <w:r>
              <w:rPr>
                <w:rFonts w:cs="Times New Roman"/>
                <w:sz w:val="21"/>
              </w:rPr>
              <w:t>21-41</w:t>
            </w:r>
          </w:p>
        </w:tc>
        <w:tc>
          <w:tcPr>
            <w:tcW w:w="845" w:type="pct"/>
            <w:vMerge w:val="continue"/>
            <w:tcBorders>
              <w:top w:val="single" w:color="auto" w:sz="4" w:space="0"/>
              <w:left w:val="single" w:color="auto" w:sz="4" w:space="0"/>
              <w:bottom w:val="single" w:color="auto" w:sz="4" w:space="0"/>
              <w:right w:val="single" w:color="auto" w:sz="4" w:space="0"/>
            </w:tcBorders>
            <w:vAlign w:val="center"/>
          </w:tcPr>
          <w:p w14:paraId="78642FF6">
            <w:pPr>
              <w:widowControl/>
              <w:spacing w:line="240" w:lineRule="auto"/>
              <w:ind w:firstLine="0" w:firstLineChars="0"/>
              <w:jc w:val="center"/>
              <w:rPr>
                <w:rFonts w:cs="Times New Roman"/>
                <w:sz w:val="21"/>
              </w:rPr>
            </w:pPr>
          </w:p>
        </w:tc>
        <w:tc>
          <w:tcPr>
            <w:tcW w:w="964" w:type="pct"/>
            <w:vMerge w:val="continue"/>
            <w:tcBorders>
              <w:top w:val="single" w:color="auto" w:sz="4" w:space="0"/>
              <w:left w:val="single" w:color="auto" w:sz="4" w:space="0"/>
              <w:bottom w:val="single" w:color="auto" w:sz="4" w:space="0"/>
              <w:right w:val="nil"/>
            </w:tcBorders>
            <w:vAlign w:val="center"/>
          </w:tcPr>
          <w:p w14:paraId="3690DD8A">
            <w:pPr>
              <w:widowControl/>
              <w:spacing w:line="240" w:lineRule="auto"/>
              <w:ind w:firstLine="0" w:firstLineChars="0"/>
              <w:jc w:val="center"/>
              <w:rPr>
                <w:rFonts w:cs="Times New Roman"/>
                <w:sz w:val="21"/>
              </w:rPr>
            </w:pPr>
          </w:p>
        </w:tc>
      </w:tr>
      <w:tr w14:paraId="6EB1F6D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8" w:hRule="atLeast"/>
        </w:trPr>
        <w:tc>
          <w:tcPr>
            <w:tcW w:w="702" w:type="pct"/>
            <w:tcBorders>
              <w:top w:val="single" w:color="auto" w:sz="4" w:space="0"/>
              <w:left w:val="nil"/>
              <w:bottom w:val="single" w:color="auto" w:sz="4" w:space="0"/>
              <w:right w:val="single" w:color="auto" w:sz="4" w:space="0"/>
            </w:tcBorders>
            <w:vAlign w:val="center"/>
          </w:tcPr>
          <w:p w14:paraId="1C510927">
            <w:pPr>
              <w:widowControl/>
              <w:spacing w:line="240" w:lineRule="auto"/>
              <w:ind w:firstLine="0" w:firstLineChars="0"/>
              <w:jc w:val="center"/>
              <w:rPr>
                <w:rFonts w:cs="Times New Roman"/>
                <w:sz w:val="21"/>
              </w:rPr>
            </w:pPr>
            <w:r>
              <w:rPr>
                <w:rFonts w:cs="Times New Roman"/>
                <w:sz w:val="21"/>
              </w:rPr>
              <w:t>粗砂</w:t>
            </w:r>
          </w:p>
        </w:tc>
        <w:tc>
          <w:tcPr>
            <w:tcW w:w="965" w:type="pct"/>
            <w:tcBorders>
              <w:top w:val="single" w:color="auto" w:sz="4" w:space="0"/>
              <w:left w:val="single" w:color="auto" w:sz="4" w:space="0"/>
              <w:bottom w:val="single" w:color="auto" w:sz="4" w:space="0"/>
              <w:right w:val="single" w:color="auto" w:sz="4" w:space="0"/>
            </w:tcBorders>
            <w:vAlign w:val="center"/>
          </w:tcPr>
          <w:p w14:paraId="6BD8D4D6">
            <w:pPr>
              <w:widowControl/>
              <w:spacing w:line="240" w:lineRule="auto"/>
              <w:ind w:firstLine="0" w:firstLineChars="0"/>
              <w:jc w:val="center"/>
              <w:rPr>
                <w:rFonts w:cs="Times New Roman"/>
                <w:sz w:val="21"/>
              </w:rPr>
            </w:pPr>
            <w:r>
              <w:rPr>
                <w:rFonts w:cs="Times New Roman"/>
                <w:sz w:val="21"/>
              </w:rPr>
              <w:t>31-46</w:t>
            </w:r>
          </w:p>
        </w:tc>
        <w:tc>
          <w:tcPr>
            <w:tcW w:w="559" w:type="pct"/>
            <w:tcBorders>
              <w:top w:val="single" w:color="auto" w:sz="4" w:space="0"/>
              <w:left w:val="single" w:color="auto" w:sz="4" w:space="0"/>
              <w:bottom w:val="single" w:color="auto" w:sz="4" w:space="0"/>
              <w:right w:val="single" w:color="auto" w:sz="4" w:space="0"/>
            </w:tcBorders>
            <w:vAlign w:val="center"/>
          </w:tcPr>
          <w:p w14:paraId="786A145E">
            <w:pPr>
              <w:widowControl/>
              <w:spacing w:line="240" w:lineRule="auto"/>
              <w:ind w:firstLine="0" w:firstLineChars="0"/>
              <w:jc w:val="center"/>
              <w:rPr>
                <w:rFonts w:cs="Times New Roman"/>
                <w:sz w:val="21"/>
              </w:rPr>
            </w:pPr>
            <w:r>
              <w:rPr>
                <w:rFonts w:cs="Times New Roman"/>
                <w:sz w:val="21"/>
              </w:rPr>
              <w:t>石灰岩</w:t>
            </w:r>
          </w:p>
        </w:tc>
        <w:tc>
          <w:tcPr>
            <w:tcW w:w="965" w:type="pct"/>
            <w:tcBorders>
              <w:top w:val="single" w:color="auto" w:sz="4" w:space="0"/>
              <w:left w:val="single" w:color="auto" w:sz="4" w:space="0"/>
              <w:bottom w:val="single" w:color="auto" w:sz="4" w:space="0"/>
              <w:right w:val="single" w:color="auto" w:sz="4" w:space="0"/>
            </w:tcBorders>
            <w:vAlign w:val="center"/>
          </w:tcPr>
          <w:p w14:paraId="189C5974">
            <w:pPr>
              <w:widowControl/>
              <w:spacing w:line="240" w:lineRule="auto"/>
              <w:ind w:firstLine="0" w:firstLineChars="0"/>
              <w:jc w:val="center"/>
              <w:rPr>
                <w:rFonts w:cs="Times New Roman"/>
                <w:sz w:val="21"/>
              </w:rPr>
            </w:pPr>
            <w:r>
              <w:rPr>
                <w:rFonts w:cs="Times New Roman"/>
                <w:sz w:val="21"/>
              </w:rPr>
              <w:t>0-40</w:t>
            </w:r>
          </w:p>
        </w:tc>
        <w:tc>
          <w:tcPr>
            <w:tcW w:w="845" w:type="pct"/>
            <w:tcBorders>
              <w:top w:val="single" w:color="auto" w:sz="4" w:space="0"/>
              <w:left w:val="single" w:color="auto" w:sz="4" w:space="0"/>
              <w:bottom w:val="single" w:color="auto" w:sz="4" w:space="0"/>
              <w:right w:val="single" w:color="auto" w:sz="4" w:space="0"/>
            </w:tcBorders>
            <w:vAlign w:val="center"/>
          </w:tcPr>
          <w:p w14:paraId="412081FF">
            <w:pPr>
              <w:widowControl/>
              <w:spacing w:line="240" w:lineRule="auto"/>
              <w:ind w:firstLine="0" w:firstLineChars="0"/>
              <w:jc w:val="center"/>
              <w:rPr>
                <w:rFonts w:cs="Times New Roman"/>
                <w:sz w:val="21"/>
              </w:rPr>
            </w:pPr>
            <w:r>
              <w:rPr>
                <w:rFonts w:cs="Times New Roman"/>
                <w:sz w:val="21"/>
              </w:rPr>
              <w:t>致密结晶岩</w:t>
            </w:r>
          </w:p>
        </w:tc>
        <w:tc>
          <w:tcPr>
            <w:tcW w:w="964" w:type="pct"/>
            <w:tcBorders>
              <w:top w:val="single" w:color="auto" w:sz="4" w:space="0"/>
              <w:left w:val="single" w:color="auto" w:sz="4" w:space="0"/>
              <w:bottom w:val="single" w:color="auto" w:sz="4" w:space="0"/>
              <w:right w:val="nil"/>
            </w:tcBorders>
            <w:vAlign w:val="center"/>
          </w:tcPr>
          <w:p w14:paraId="1727D8B9">
            <w:pPr>
              <w:widowControl/>
              <w:spacing w:line="240" w:lineRule="auto"/>
              <w:ind w:firstLine="0" w:firstLineChars="0"/>
              <w:jc w:val="center"/>
              <w:rPr>
                <w:rFonts w:cs="Times New Roman"/>
                <w:sz w:val="21"/>
              </w:rPr>
            </w:pPr>
            <w:r>
              <w:rPr>
                <w:rFonts w:cs="Times New Roman"/>
                <w:sz w:val="21"/>
              </w:rPr>
              <w:t>0-5</w:t>
            </w:r>
          </w:p>
        </w:tc>
      </w:tr>
      <w:tr w14:paraId="276B682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8" w:hRule="atLeast"/>
        </w:trPr>
        <w:tc>
          <w:tcPr>
            <w:tcW w:w="702" w:type="pct"/>
            <w:tcBorders>
              <w:top w:val="single" w:color="auto" w:sz="4" w:space="0"/>
              <w:left w:val="nil"/>
              <w:bottom w:val="single" w:color="auto" w:sz="4" w:space="0"/>
              <w:right w:val="single" w:color="auto" w:sz="4" w:space="0"/>
            </w:tcBorders>
            <w:vAlign w:val="center"/>
          </w:tcPr>
          <w:p w14:paraId="3C567FF3">
            <w:pPr>
              <w:widowControl/>
              <w:spacing w:line="240" w:lineRule="auto"/>
              <w:ind w:firstLine="0" w:firstLineChars="0"/>
              <w:jc w:val="center"/>
              <w:rPr>
                <w:rFonts w:cs="Times New Roman"/>
                <w:sz w:val="21"/>
              </w:rPr>
            </w:pPr>
            <w:r>
              <w:rPr>
                <w:rFonts w:cs="Times New Roman"/>
                <w:sz w:val="21"/>
              </w:rPr>
              <w:t>细砂</w:t>
            </w:r>
          </w:p>
        </w:tc>
        <w:tc>
          <w:tcPr>
            <w:tcW w:w="965" w:type="pct"/>
            <w:tcBorders>
              <w:top w:val="single" w:color="auto" w:sz="4" w:space="0"/>
              <w:left w:val="single" w:color="auto" w:sz="4" w:space="0"/>
              <w:bottom w:val="single" w:color="auto" w:sz="4" w:space="0"/>
              <w:right w:val="single" w:color="auto" w:sz="4" w:space="0"/>
            </w:tcBorders>
            <w:vAlign w:val="center"/>
          </w:tcPr>
          <w:p w14:paraId="5D7766D1">
            <w:pPr>
              <w:widowControl/>
              <w:spacing w:line="240" w:lineRule="auto"/>
              <w:ind w:firstLine="0" w:firstLineChars="0"/>
              <w:jc w:val="center"/>
              <w:rPr>
                <w:rFonts w:cs="Times New Roman"/>
                <w:sz w:val="21"/>
              </w:rPr>
            </w:pPr>
            <w:r>
              <w:rPr>
                <w:rFonts w:cs="Times New Roman"/>
                <w:sz w:val="21"/>
              </w:rPr>
              <w:t>26-53</w:t>
            </w:r>
          </w:p>
        </w:tc>
        <w:tc>
          <w:tcPr>
            <w:tcW w:w="559" w:type="pct"/>
            <w:tcBorders>
              <w:top w:val="single" w:color="auto" w:sz="4" w:space="0"/>
              <w:left w:val="single" w:color="auto" w:sz="4" w:space="0"/>
              <w:bottom w:val="single" w:color="auto" w:sz="4" w:space="0"/>
              <w:right w:val="single" w:color="auto" w:sz="4" w:space="0"/>
            </w:tcBorders>
            <w:vAlign w:val="center"/>
          </w:tcPr>
          <w:p w14:paraId="48B03C16">
            <w:pPr>
              <w:widowControl/>
              <w:spacing w:line="240" w:lineRule="auto"/>
              <w:ind w:firstLine="0" w:firstLineChars="0"/>
              <w:jc w:val="center"/>
              <w:rPr>
                <w:rFonts w:cs="Times New Roman"/>
                <w:sz w:val="21"/>
              </w:rPr>
            </w:pPr>
            <w:r>
              <w:rPr>
                <w:rFonts w:cs="Times New Roman"/>
                <w:sz w:val="21"/>
              </w:rPr>
              <w:t>岩溶</w:t>
            </w:r>
          </w:p>
        </w:tc>
        <w:tc>
          <w:tcPr>
            <w:tcW w:w="965" w:type="pct"/>
            <w:tcBorders>
              <w:top w:val="single" w:color="auto" w:sz="4" w:space="0"/>
              <w:left w:val="single" w:color="auto" w:sz="4" w:space="0"/>
              <w:bottom w:val="single" w:color="auto" w:sz="4" w:space="0"/>
              <w:right w:val="single" w:color="auto" w:sz="4" w:space="0"/>
            </w:tcBorders>
            <w:vAlign w:val="center"/>
          </w:tcPr>
          <w:p w14:paraId="2BFE01DE">
            <w:pPr>
              <w:widowControl/>
              <w:spacing w:line="240" w:lineRule="auto"/>
              <w:ind w:firstLine="0" w:firstLineChars="0"/>
              <w:jc w:val="center"/>
              <w:rPr>
                <w:rFonts w:cs="Times New Roman"/>
                <w:sz w:val="21"/>
              </w:rPr>
            </w:pPr>
            <w:r>
              <w:rPr>
                <w:rFonts w:cs="Times New Roman"/>
                <w:sz w:val="21"/>
              </w:rPr>
              <w:t>0-40</w:t>
            </w:r>
          </w:p>
        </w:tc>
        <w:tc>
          <w:tcPr>
            <w:tcW w:w="845" w:type="pct"/>
            <w:tcBorders>
              <w:top w:val="single" w:color="auto" w:sz="4" w:space="0"/>
              <w:left w:val="single" w:color="auto" w:sz="4" w:space="0"/>
              <w:bottom w:val="single" w:color="auto" w:sz="4" w:space="0"/>
              <w:right w:val="single" w:color="auto" w:sz="4" w:space="0"/>
            </w:tcBorders>
            <w:vAlign w:val="center"/>
          </w:tcPr>
          <w:p w14:paraId="4A9A6E60">
            <w:pPr>
              <w:widowControl/>
              <w:spacing w:line="240" w:lineRule="auto"/>
              <w:ind w:firstLine="0" w:firstLineChars="0"/>
              <w:jc w:val="center"/>
              <w:rPr>
                <w:rFonts w:cs="Times New Roman"/>
                <w:sz w:val="21"/>
              </w:rPr>
            </w:pPr>
            <w:r>
              <w:rPr>
                <w:rFonts w:cs="Times New Roman"/>
                <w:sz w:val="21"/>
              </w:rPr>
              <w:t>玄武岩</w:t>
            </w:r>
          </w:p>
        </w:tc>
        <w:tc>
          <w:tcPr>
            <w:tcW w:w="964" w:type="pct"/>
            <w:tcBorders>
              <w:top w:val="single" w:color="auto" w:sz="4" w:space="0"/>
              <w:left w:val="single" w:color="auto" w:sz="4" w:space="0"/>
              <w:bottom w:val="single" w:color="auto" w:sz="4" w:space="0"/>
              <w:right w:val="nil"/>
            </w:tcBorders>
            <w:vAlign w:val="center"/>
          </w:tcPr>
          <w:p w14:paraId="218932B7">
            <w:pPr>
              <w:widowControl/>
              <w:spacing w:line="240" w:lineRule="auto"/>
              <w:ind w:firstLine="0" w:firstLineChars="0"/>
              <w:jc w:val="center"/>
              <w:rPr>
                <w:rFonts w:cs="Times New Roman"/>
                <w:sz w:val="21"/>
              </w:rPr>
            </w:pPr>
            <w:r>
              <w:rPr>
                <w:rFonts w:cs="Times New Roman"/>
                <w:sz w:val="21"/>
              </w:rPr>
              <w:t>3-35</w:t>
            </w:r>
          </w:p>
        </w:tc>
      </w:tr>
      <w:tr w14:paraId="12BD118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8" w:hRule="atLeast"/>
        </w:trPr>
        <w:tc>
          <w:tcPr>
            <w:tcW w:w="702" w:type="pct"/>
            <w:tcBorders>
              <w:top w:val="single" w:color="auto" w:sz="4" w:space="0"/>
              <w:left w:val="nil"/>
              <w:bottom w:val="single" w:color="auto" w:sz="4" w:space="0"/>
              <w:right w:val="single" w:color="auto" w:sz="4" w:space="0"/>
            </w:tcBorders>
            <w:vAlign w:val="center"/>
          </w:tcPr>
          <w:p w14:paraId="5E87798E">
            <w:pPr>
              <w:widowControl/>
              <w:spacing w:line="240" w:lineRule="auto"/>
              <w:ind w:firstLine="0" w:firstLineChars="0"/>
              <w:jc w:val="center"/>
              <w:rPr>
                <w:rFonts w:cs="Times New Roman"/>
                <w:sz w:val="21"/>
              </w:rPr>
            </w:pPr>
            <w:r>
              <w:rPr>
                <w:rFonts w:cs="Times New Roman"/>
                <w:sz w:val="21"/>
              </w:rPr>
              <w:t>粉砂</w:t>
            </w:r>
          </w:p>
        </w:tc>
        <w:tc>
          <w:tcPr>
            <w:tcW w:w="965" w:type="pct"/>
            <w:tcBorders>
              <w:top w:val="single" w:color="auto" w:sz="4" w:space="0"/>
              <w:left w:val="single" w:color="auto" w:sz="4" w:space="0"/>
              <w:bottom w:val="single" w:color="auto" w:sz="4" w:space="0"/>
              <w:right w:val="single" w:color="auto" w:sz="4" w:space="0"/>
            </w:tcBorders>
            <w:vAlign w:val="center"/>
          </w:tcPr>
          <w:p w14:paraId="0E4F312D">
            <w:pPr>
              <w:widowControl/>
              <w:spacing w:line="240" w:lineRule="auto"/>
              <w:ind w:firstLine="0" w:firstLineChars="0"/>
              <w:jc w:val="center"/>
              <w:rPr>
                <w:rFonts w:cs="Times New Roman"/>
                <w:sz w:val="21"/>
              </w:rPr>
            </w:pPr>
            <w:r>
              <w:rPr>
                <w:rFonts w:cs="Times New Roman"/>
                <w:sz w:val="21"/>
              </w:rPr>
              <w:t>34-61</w:t>
            </w:r>
          </w:p>
        </w:tc>
        <w:tc>
          <w:tcPr>
            <w:tcW w:w="559" w:type="pct"/>
            <w:tcBorders>
              <w:top w:val="single" w:color="auto" w:sz="4" w:space="0"/>
              <w:left w:val="single" w:color="auto" w:sz="4" w:space="0"/>
              <w:bottom w:val="single" w:color="auto" w:sz="4" w:space="0"/>
              <w:right w:val="single" w:color="auto" w:sz="4" w:space="0"/>
            </w:tcBorders>
            <w:vAlign w:val="center"/>
          </w:tcPr>
          <w:p w14:paraId="0F1E571A">
            <w:pPr>
              <w:widowControl/>
              <w:spacing w:line="240" w:lineRule="auto"/>
              <w:ind w:firstLine="0" w:firstLineChars="0"/>
              <w:jc w:val="center"/>
              <w:rPr>
                <w:rFonts w:cs="Times New Roman"/>
                <w:sz w:val="21"/>
              </w:rPr>
            </w:pPr>
            <w:r>
              <w:rPr>
                <w:rFonts w:cs="Times New Roman"/>
                <w:sz w:val="21"/>
              </w:rPr>
              <w:t>页岩</w:t>
            </w:r>
          </w:p>
        </w:tc>
        <w:tc>
          <w:tcPr>
            <w:tcW w:w="965" w:type="pct"/>
            <w:tcBorders>
              <w:top w:val="single" w:color="auto" w:sz="4" w:space="0"/>
              <w:left w:val="single" w:color="auto" w:sz="4" w:space="0"/>
              <w:bottom w:val="single" w:color="auto" w:sz="4" w:space="0"/>
              <w:right w:val="single" w:color="auto" w:sz="4" w:space="0"/>
            </w:tcBorders>
            <w:vAlign w:val="center"/>
          </w:tcPr>
          <w:p w14:paraId="1A004C6D">
            <w:pPr>
              <w:widowControl/>
              <w:spacing w:line="240" w:lineRule="auto"/>
              <w:ind w:firstLine="0" w:firstLineChars="0"/>
              <w:jc w:val="center"/>
              <w:rPr>
                <w:rFonts w:cs="Times New Roman"/>
                <w:sz w:val="21"/>
              </w:rPr>
            </w:pPr>
            <w:r>
              <w:rPr>
                <w:rFonts w:cs="Times New Roman"/>
                <w:sz w:val="21"/>
              </w:rPr>
              <w:t>0-10</w:t>
            </w:r>
          </w:p>
        </w:tc>
        <w:tc>
          <w:tcPr>
            <w:tcW w:w="845" w:type="pct"/>
            <w:tcBorders>
              <w:top w:val="single" w:color="auto" w:sz="4" w:space="0"/>
              <w:left w:val="single" w:color="auto" w:sz="4" w:space="0"/>
              <w:bottom w:val="single" w:color="auto" w:sz="4" w:space="0"/>
              <w:right w:val="single" w:color="auto" w:sz="4" w:space="0"/>
            </w:tcBorders>
            <w:vAlign w:val="center"/>
          </w:tcPr>
          <w:p w14:paraId="1880AC1F">
            <w:pPr>
              <w:widowControl/>
              <w:spacing w:line="240" w:lineRule="auto"/>
              <w:ind w:firstLine="0" w:firstLineChars="0"/>
              <w:jc w:val="center"/>
              <w:rPr>
                <w:rFonts w:cs="Times New Roman"/>
                <w:sz w:val="21"/>
              </w:rPr>
            </w:pPr>
            <w:r>
              <w:rPr>
                <w:rFonts w:cs="Times New Roman"/>
                <w:sz w:val="21"/>
              </w:rPr>
              <w:t>风化花岗岩</w:t>
            </w:r>
          </w:p>
        </w:tc>
        <w:tc>
          <w:tcPr>
            <w:tcW w:w="964" w:type="pct"/>
            <w:tcBorders>
              <w:top w:val="single" w:color="auto" w:sz="4" w:space="0"/>
              <w:left w:val="single" w:color="auto" w:sz="4" w:space="0"/>
              <w:bottom w:val="single" w:color="auto" w:sz="4" w:space="0"/>
              <w:right w:val="nil"/>
            </w:tcBorders>
            <w:vAlign w:val="center"/>
          </w:tcPr>
          <w:p w14:paraId="1B57CF6C">
            <w:pPr>
              <w:widowControl/>
              <w:spacing w:line="240" w:lineRule="auto"/>
              <w:ind w:firstLine="0" w:firstLineChars="0"/>
              <w:jc w:val="center"/>
              <w:rPr>
                <w:rFonts w:cs="Times New Roman"/>
                <w:sz w:val="21"/>
              </w:rPr>
            </w:pPr>
            <w:r>
              <w:rPr>
                <w:rFonts w:cs="Times New Roman"/>
                <w:sz w:val="21"/>
              </w:rPr>
              <w:t>34-57</w:t>
            </w:r>
          </w:p>
        </w:tc>
      </w:tr>
      <w:tr w14:paraId="5959230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8" w:hRule="atLeast"/>
        </w:trPr>
        <w:tc>
          <w:tcPr>
            <w:tcW w:w="702" w:type="pct"/>
            <w:tcBorders>
              <w:top w:val="single" w:color="auto" w:sz="4" w:space="0"/>
              <w:left w:val="nil"/>
              <w:bottom w:val="single" w:color="auto" w:sz="12" w:space="0"/>
              <w:right w:val="single" w:color="auto" w:sz="4" w:space="0"/>
            </w:tcBorders>
            <w:vAlign w:val="center"/>
          </w:tcPr>
          <w:p w14:paraId="7A55C007">
            <w:pPr>
              <w:widowControl/>
              <w:spacing w:line="240" w:lineRule="auto"/>
              <w:ind w:firstLine="0" w:firstLineChars="0"/>
              <w:jc w:val="center"/>
              <w:rPr>
                <w:rFonts w:cs="Times New Roman"/>
                <w:sz w:val="21"/>
              </w:rPr>
            </w:pPr>
            <w:r>
              <w:rPr>
                <w:rFonts w:cs="Times New Roman"/>
                <w:sz w:val="21"/>
              </w:rPr>
              <w:t>粘土</w:t>
            </w:r>
          </w:p>
        </w:tc>
        <w:tc>
          <w:tcPr>
            <w:tcW w:w="965" w:type="pct"/>
            <w:tcBorders>
              <w:top w:val="single" w:color="auto" w:sz="4" w:space="0"/>
              <w:left w:val="single" w:color="auto" w:sz="4" w:space="0"/>
              <w:bottom w:val="single" w:color="auto" w:sz="12" w:space="0"/>
              <w:right w:val="single" w:color="auto" w:sz="4" w:space="0"/>
            </w:tcBorders>
            <w:vAlign w:val="center"/>
          </w:tcPr>
          <w:p w14:paraId="46B4CCE5">
            <w:pPr>
              <w:widowControl/>
              <w:spacing w:line="240" w:lineRule="auto"/>
              <w:ind w:firstLine="0" w:firstLineChars="0"/>
              <w:jc w:val="center"/>
              <w:rPr>
                <w:rFonts w:cs="Times New Roman"/>
                <w:sz w:val="21"/>
              </w:rPr>
            </w:pPr>
            <w:r>
              <w:rPr>
                <w:rFonts w:cs="Times New Roman"/>
                <w:sz w:val="21"/>
              </w:rPr>
              <w:t>34-60</w:t>
            </w:r>
          </w:p>
        </w:tc>
        <w:tc>
          <w:tcPr>
            <w:tcW w:w="559" w:type="pct"/>
            <w:tcBorders>
              <w:top w:val="single" w:color="auto" w:sz="4" w:space="0"/>
              <w:left w:val="single" w:color="auto" w:sz="4" w:space="0"/>
              <w:bottom w:val="single" w:color="auto" w:sz="12" w:space="0"/>
              <w:right w:val="single" w:color="auto" w:sz="4" w:space="0"/>
            </w:tcBorders>
            <w:vAlign w:val="center"/>
          </w:tcPr>
          <w:p w14:paraId="21254CE1">
            <w:pPr>
              <w:widowControl/>
              <w:spacing w:line="240" w:lineRule="auto"/>
              <w:ind w:firstLine="0" w:firstLineChars="0"/>
              <w:jc w:val="center"/>
              <w:rPr>
                <w:rFonts w:cs="Times New Roman"/>
                <w:sz w:val="21"/>
              </w:rPr>
            </w:pPr>
            <w:r>
              <w:rPr>
                <w:rFonts w:cs="Times New Roman"/>
                <w:sz w:val="21"/>
              </w:rPr>
              <w:t>/</w:t>
            </w:r>
          </w:p>
        </w:tc>
        <w:tc>
          <w:tcPr>
            <w:tcW w:w="965" w:type="pct"/>
            <w:tcBorders>
              <w:top w:val="single" w:color="auto" w:sz="4" w:space="0"/>
              <w:left w:val="single" w:color="auto" w:sz="4" w:space="0"/>
              <w:bottom w:val="single" w:color="auto" w:sz="12" w:space="0"/>
              <w:right w:val="single" w:color="auto" w:sz="4" w:space="0"/>
            </w:tcBorders>
            <w:vAlign w:val="center"/>
          </w:tcPr>
          <w:p w14:paraId="2F03057E">
            <w:pPr>
              <w:widowControl/>
              <w:spacing w:line="240" w:lineRule="auto"/>
              <w:ind w:firstLine="0" w:firstLineChars="0"/>
              <w:jc w:val="center"/>
              <w:rPr>
                <w:rFonts w:cs="Times New Roman"/>
                <w:sz w:val="21"/>
              </w:rPr>
            </w:pPr>
            <w:r>
              <w:rPr>
                <w:rFonts w:cs="Times New Roman"/>
                <w:sz w:val="21"/>
              </w:rPr>
              <w:t>/</w:t>
            </w:r>
          </w:p>
        </w:tc>
        <w:tc>
          <w:tcPr>
            <w:tcW w:w="845" w:type="pct"/>
            <w:tcBorders>
              <w:top w:val="single" w:color="auto" w:sz="4" w:space="0"/>
              <w:left w:val="single" w:color="auto" w:sz="4" w:space="0"/>
              <w:bottom w:val="single" w:color="auto" w:sz="12" w:space="0"/>
              <w:right w:val="single" w:color="auto" w:sz="4" w:space="0"/>
            </w:tcBorders>
            <w:vAlign w:val="center"/>
          </w:tcPr>
          <w:p w14:paraId="21F67DA1">
            <w:pPr>
              <w:widowControl/>
              <w:spacing w:line="240" w:lineRule="auto"/>
              <w:ind w:firstLine="0" w:firstLineChars="0"/>
              <w:jc w:val="center"/>
              <w:rPr>
                <w:rFonts w:cs="Times New Roman"/>
                <w:sz w:val="21"/>
              </w:rPr>
            </w:pPr>
            <w:r>
              <w:rPr>
                <w:rFonts w:cs="Times New Roman"/>
                <w:sz w:val="21"/>
              </w:rPr>
              <w:t>风化辉长岩</w:t>
            </w:r>
          </w:p>
        </w:tc>
        <w:tc>
          <w:tcPr>
            <w:tcW w:w="964" w:type="pct"/>
            <w:tcBorders>
              <w:top w:val="single" w:color="auto" w:sz="4" w:space="0"/>
              <w:left w:val="single" w:color="auto" w:sz="4" w:space="0"/>
              <w:bottom w:val="single" w:color="auto" w:sz="12" w:space="0"/>
              <w:right w:val="nil"/>
            </w:tcBorders>
            <w:vAlign w:val="center"/>
          </w:tcPr>
          <w:p w14:paraId="083E4E93">
            <w:pPr>
              <w:widowControl/>
              <w:spacing w:line="240" w:lineRule="auto"/>
              <w:ind w:firstLine="0" w:firstLineChars="0"/>
              <w:jc w:val="center"/>
              <w:rPr>
                <w:rFonts w:cs="Times New Roman"/>
                <w:sz w:val="21"/>
              </w:rPr>
            </w:pPr>
            <w:r>
              <w:rPr>
                <w:rFonts w:cs="Times New Roman"/>
                <w:sz w:val="21"/>
              </w:rPr>
              <w:t>42-45</w:t>
            </w:r>
          </w:p>
        </w:tc>
      </w:tr>
    </w:tbl>
    <w:p w14:paraId="4BA0FA1D">
      <w:pPr>
        <w:ind w:firstLine="480"/>
        <w:rPr>
          <w:rFonts w:cs="Times New Roman"/>
          <w:snapToGrid w:val="0"/>
        </w:rPr>
      </w:pPr>
      <w:r>
        <w:rPr>
          <w:rFonts w:hint="eastAsia" w:cs="Times New Roman"/>
          <w:snapToGrid w:val="0"/>
        </w:rPr>
        <w:t>（</w:t>
      </w:r>
      <w:r>
        <w:rPr>
          <w:rFonts w:cs="Times New Roman"/>
          <w:snapToGrid w:val="0"/>
        </w:rPr>
        <w:t>4）弥散度</w:t>
      </w:r>
    </w:p>
    <w:p w14:paraId="79A80412">
      <w:pPr>
        <w:ind w:firstLine="480"/>
        <w:rPr>
          <w:rFonts w:cs="Times New Roman"/>
          <w:snapToGrid w:val="0"/>
          <w:szCs w:val="32"/>
        </w:rPr>
      </w:pPr>
      <w:r>
        <w:rPr>
          <w:rFonts w:cs="Times New Roman"/>
          <w:snapToGrid w:val="0"/>
          <w:szCs w:val="32"/>
        </w:rPr>
        <w:t>纵向弥散度α</w:t>
      </w:r>
      <w:r>
        <w:rPr>
          <w:rFonts w:cs="Times New Roman"/>
          <w:snapToGrid w:val="0"/>
          <w:szCs w:val="32"/>
          <w:vertAlign w:val="subscript"/>
        </w:rPr>
        <w:t>L</w:t>
      </w:r>
      <w:r>
        <w:rPr>
          <w:rFonts w:cs="Times New Roman"/>
          <w:snapToGrid w:val="0"/>
          <w:szCs w:val="32"/>
        </w:rPr>
        <w:t>由图6.2.5-12确定，观测尺度一般使用溶质运移到观测孔的最大距离表示。本项目从保守角度考虑Ls选1000m，则纵向弥散度αL=10m。横向弥散度取纵向弥散度的1/10，即αt=1m。潜水含水层厚度参照水文地质勘探资料，取值为</w:t>
      </w:r>
      <w:r>
        <w:rPr>
          <w:rFonts w:hint="eastAsia" w:cs="Times New Roman"/>
          <w:snapToGrid w:val="0"/>
          <w:szCs w:val="32"/>
        </w:rPr>
        <w:t>13</w:t>
      </w:r>
      <w:r>
        <w:rPr>
          <w:rFonts w:cs="Times New Roman"/>
          <w:snapToGrid w:val="0"/>
          <w:szCs w:val="32"/>
        </w:rPr>
        <w:t>m。</w:t>
      </w:r>
    </w:p>
    <w:p w14:paraId="3DB12911">
      <w:pPr>
        <w:spacing w:line="240" w:lineRule="auto"/>
        <w:ind w:firstLine="0" w:firstLineChars="0"/>
        <w:jc w:val="center"/>
        <w:rPr>
          <w:rFonts w:cs="Times New Roman"/>
          <w:szCs w:val="24"/>
        </w:rPr>
      </w:pPr>
      <w:r>
        <w:rPr>
          <w:rFonts w:cs="Times New Roman"/>
          <w:szCs w:val="24"/>
        </w:rPr>
        <w:drawing>
          <wp:inline distT="0" distB="0" distL="0" distR="0">
            <wp:extent cx="3111500" cy="2860040"/>
            <wp:effectExtent l="0" t="0" r="0" b="0"/>
            <wp:docPr id="591005287" name="图片 5910052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1005287" name="图片 591005287"/>
                    <pic:cNvPicPr>
                      <a:picLocks noChangeAspect="1" noChangeArrowheads="1"/>
                    </pic:cNvPicPr>
                  </pic:nvPicPr>
                  <pic:blipFill>
                    <a:blip r:embed="rId98" cstate="print">
                      <a:extLst>
                        <a:ext uri="{28A0092B-C50C-407E-A947-70E740481C1C}">
                          <a14:useLocalDpi xmlns:a14="http://schemas.microsoft.com/office/drawing/2010/main" val="0"/>
                        </a:ext>
                      </a:extLst>
                    </a:blip>
                    <a:srcRect l="3798" t="3508" r="3075" b="4289"/>
                    <a:stretch>
                      <a:fillRect/>
                    </a:stretch>
                  </pic:blipFill>
                  <pic:spPr>
                    <a:xfrm>
                      <a:off x="0" y="0"/>
                      <a:ext cx="3122160" cy="2869628"/>
                    </a:xfrm>
                    <a:prstGeom prst="rect">
                      <a:avLst/>
                    </a:prstGeom>
                    <a:noFill/>
                    <a:ln>
                      <a:noFill/>
                    </a:ln>
                  </pic:spPr>
                </pic:pic>
              </a:graphicData>
            </a:graphic>
          </wp:inline>
        </w:drawing>
      </w:r>
    </w:p>
    <w:p w14:paraId="508134D6">
      <w:pPr>
        <w:ind w:firstLine="0" w:firstLineChars="0"/>
        <w:jc w:val="center"/>
        <w:rPr>
          <w:rFonts w:cs="Times New Roman"/>
          <w:b/>
        </w:rPr>
      </w:pPr>
      <w:r>
        <w:rPr>
          <w:rFonts w:cs="Times New Roman"/>
          <w:b/>
        </w:rPr>
        <w:t>图6.2.5-12  纵向弥散度与观测尺度之间的关系</w:t>
      </w:r>
    </w:p>
    <w:p w14:paraId="07D4D069">
      <w:pPr>
        <w:ind w:firstLine="480"/>
        <w:rPr>
          <w:rFonts w:cs="Times New Roman"/>
          <w:snapToGrid w:val="0"/>
        </w:rPr>
      </w:pPr>
      <w:r>
        <w:rPr>
          <w:rFonts w:cs="Times New Roman"/>
          <w:snapToGrid w:val="0"/>
        </w:rPr>
        <w:t>地下水平实际流速和纵向弥散系数的计算公式如下，计算结果如表所示。</w:t>
      </w:r>
    </w:p>
    <w:p w14:paraId="0A4BF762">
      <w:pPr>
        <w:ind w:firstLine="0" w:firstLineChars="0"/>
        <w:jc w:val="center"/>
        <w:rPr>
          <w:rFonts w:cs="Times New Roman"/>
          <w:snapToGrid w:val="0"/>
          <w:szCs w:val="24"/>
        </w:rPr>
      </w:pPr>
      <w:r>
        <w:rPr>
          <w:rFonts w:cs="Times New Roman"/>
          <w:snapToGrid w:val="0"/>
          <w:szCs w:val="24"/>
        </w:rPr>
        <w:t>u＝K×I／n</w:t>
      </w:r>
    </w:p>
    <w:p w14:paraId="1F5E16A9">
      <w:pPr>
        <w:ind w:firstLine="0" w:firstLineChars="0"/>
        <w:jc w:val="center"/>
        <w:rPr>
          <w:rFonts w:cs="Times New Roman"/>
          <w:snapToGrid w:val="0"/>
          <w:szCs w:val="24"/>
        </w:rPr>
      </w:pPr>
      <w:r>
        <w:rPr>
          <w:rFonts w:cs="Times New Roman"/>
          <w:snapToGrid w:val="0"/>
          <w:szCs w:val="24"/>
        </w:rPr>
        <w:t>D</w:t>
      </w:r>
      <w:r>
        <w:rPr>
          <w:rFonts w:cs="Times New Roman"/>
          <w:snapToGrid w:val="0"/>
          <w:szCs w:val="24"/>
          <w:vertAlign w:val="subscript"/>
        </w:rPr>
        <w:t>L</w:t>
      </w:r>
      <w:r>
        <w:rPr>
          <w:rFonts w:cs="Times New Roman"/>
          <w:snapToGrid w:val="0"/>
          <w:szCs w:val="24"/>
        </w:rPr>
        <w:t>＝α</w:t>
      </w:r>
      <w:r>
        <w:rPr>
          <w:rFonts w:cs="Times New Roman"/>
          <w:snapToGrid w:val="0"/>
          <w:szCs w:val="24"/>
          <w:vertAlign w:val="subscript"/>
        </w:rPr>
        <w:t>L</w:t>
      </w:r>
      <w:r>
        <w:rPr>
          <w:rFonts w:cs="Times New Roman"/>
          <w:snapToGrid w:val="0"/>
          <w:szCs w:val="24"/>
        </w:rPr>
        <w:t>×u</w:t>
      </w:r>
      <w:r>
        <w:rPr>
          <w:rFonts w:cs="Times New Roman"/>
          <w:snapToGrid w:val="0"/>
          <w:szCs w:val="24"/>
          <w:vertAlign w:val="superscript"/>
        </w:rPr>
        <w:t>m</w:t>
      </w:r>
    </w:p>
    <w:p w14:paraId="779823BD">
      <w:pPr>
        <w:ind w:left="480" w:leftChars="200" w:firstLine="0" w:firstLineChars="0"/>
        <w:jc w:val="left"/>
        <w:rPr>
          <w:rFonts w:cs="Times New Roman"/>
          <w:szCs w:val="24"/>
          <w:lang w:val="pt-BR"/>
        </w:rPr>
      </w:pPr>
      <w:r>
        <w:rPr>
          <w:rFonts w:cs="Times New Roman"/>
          <w:szCs w:val="24"/>
        </w:rPr>
        <w:t>其中</w:t>
      </w:r>
      <w:r>
        <w:rPr>
          <w:rFonts w:cs="Times New Roman"/>
          <w:szCs w:val="24"/>
          <w:lang w:val="pt-BR"/>
        </w:rPr>
        <w:t>：u—</w:t>
      </w:r>
      <w:r>
        <w:rPr>
          <w:rFonts w:cs="Times New Roman"/>
          <w:szCs w:val="24"/>
        </w:rPr>
        <w:t>地下水实际流速</w:t>
      </w:r>
      <w:r>
        <w:rPr>
          <w:rFonts w:cs="Times New Roman"/>
          <w:szCs w:val="24"/>
          <w:lang w:val="pt-BR"/>
        </w:rPr>
        <w:t>，m/d；</w:t>
      </w:r>
    </w:p>
    <w:p w14:paraId="229FFB67">
      <w:pPr>
        <w:ind w:left="480" w:leftChars="200" w:firstLine="0" w:firstLineChars="0"/>
        <w:jc w:val="left"/>
        <w:rPr>
          <w:rFonts w:cs="Times New Roman"/>
          <w:szCs w:val="24"/>
          <w:lang w:val="pt-BR"/>
        </w:rPr>
      </w:pPr>
      <w:r>
        <w:rPr>
          <w:rFonts w:cs="Times New Roman"/>
          <w:szCs w:val="24"/>
          <w:lang w:val="pt-BR"/>
        </w:rPr>
        <w:t>K—</w:t>
      </w:r>
      <w:r>
        <w:rPr>
          <w:rFonts w:cs="Times New Roman"/>
          <w:szCs w:val="24"/>
        </w:rPr>
        <w:t>渗透系数</w:t>
      </w:r>
      <w:r>
        <w:rPr>
          <w:rFonts w:cs="Times New Roman"/>
          <w:szCs w:val="24"/>
          <w:lang w:val="pt-BR"/>
        </w:rPr>
        <w:t>，m/d；</w:t>
      </w:r>
    </w:p>
    <w:p w14:paraId="6E7C6E10">
      <w:pPr>
        <w:ind w:left="480" w:leftChars="200" w:firstLine="0" w:firstLineChars="0"/>
        <w:jc w:val="left"/>
        <w:rPr>
          <w:rFonts w:cs="Times New Roman"/>
          <w:szCs w:val="24"/>
          <w:lang w:val="pt-BR"/>
        </w:rPr>
      </w:pPr>
      <w:r>
        <w:rPr>
          <w:rFonts w:cs="Times New Roman"/>
          <w:szCs w:val="24"/>
          <w:lang w:val="pt-BR"/>
        </w:rPr>
        <w:t>I—</w:t>
      </w:r>
      <w:r>
        <w:rPr>
          <w:rFonts w:cs="Times New Roman"/>
          <w:szCs w:val="24"/>
        </w:rPr>
        <w:t>水力坡度</w:t>
      </w:r>
      <w:r>
        <w:rPr>
          <w:rFonts w:cs="Times New Roman"/>
          <w:szCs w:val="24"/>
          <w:lang w:val="pt-BR"/>
        </w:rPr>
        <w:t>；</w:t>
      </w:r>
    </w:p>
    <w:p w14:paraId="36975F3D">
      <w:pPr>
        <w:ind w:left="480" w:leftChars="200" w:firstLine="0" w:firstLineChars="0"/>
        <w:jc w:val="left"/>
        <w:rPr>
          <w:rFonts w:cs="Times New Roman"/>
          <w:szCs w:val="24"/>
          <w:lang w:val="pt-BR"/>
        </w:rPr>
      </w:pPr>
      <w:r>
        <w:rPr>
          <w:rFonts w:cs="Times New Roman"/>
          <w:szCs w:val="24"/>
          <w:lang w:val="pt-BR"/>
        </w:rPr>
        <w:t>n—</w:t>
      </w:r>
      <w:r>
        <w:rPr>
          <w:rFonts w:cs="Times New Roman"/>
          <w:szCs w:val="24"/>
        </w:rPr>
        <w:t>孔隙度</w:t>
      </w:r>
      <w:r>
        <w:rPr>
          <w:rFonts w:cs="Times New Roman"/>
          <w:szCs w:val="24"/>
          <w:lang w:val="pt-BR"/>
        </w:rPr>
        <w:t>；</w:t>
      </w:r>
    </w:p>
    <w:p w14:paraId="682D71B6">
      <w:pPr>
        <w:ind w:left="480" w:leftChars="200" w:firstLine="0" w:firstLineChars="0"/>
        <w:jc w:val="left"/>
        <w:rPr>
          <w:rFonts w:cs="Times New Roman"/>
          <w:szCs w:val="24"/>
          <w:lang w:val="pt-BR"/>
        </w:rPr>
      </w:pPr>
      <w:r>
        <w:rPr>
          <w:rFonts w:cs="Times New Roman"/>
          <w:szCs w:val="24"/>
          <w:lang w:val="pt-BR"/>
        </w:rPr>
        <w:t>D</w:t>
      </w:r>
      <w:r>
        <w:rPr>
          <w:rFonts w:cs="Times New Roman"/>
          <w:szCs w:val="24"/>
          <w:vertAlign w:val="subscript"/>
          <w:lang w:val="pt-BR"/>
        </w:rPr>
        <w:t>L</w:t>
      </w:r>
      <w:r>
        <w:rPr>
          <w:rFonts w:cs="Times New Roman"/>
          <w:szCs w:val="24"/>
          <w:lang w:val="pt-BR"/>
        </w:rPr>
        <w:t>—</w:t>
      </w:r>
      <w:r>
        <w:rPr>
          <w:rFonts w:cs="Times New Roman"/>
          <w:szCs w:val="24"/>
        </w:rPr>
        <w:t>纵向弥散系数</w:t>
      </w:r>
      <w:r>
        <w:rPr>
          <w:rFonts w:cs="Times New Roman"/>
          <w:szCs w:val="24"/>
          <w:lang w:val="pt-BR"/>
        </w:rPr>
        <w:t>，m</w:t>
      </w:r>
      <w:r>
        <w:rPr>
          <w:rFonts w:cs="Times New Roman"/>
          <w:szCs w:val="24"/>
          <w:vertAlign w:val="superscript"/>
          <w:lang w:val="pt-BR"/>
        </w:rPr>
        <w:t>2</w:t>
      </w:r>
      <w:r>
        <w:rPr>
          <w:rFonts w:cs="Times New Roman"/>
          <w:szCs w:val="24"/>
          <w:lang w:val="pt-BR"/>
        </w:rPr>
        <w:t>/d；</w:t>
      </w:r>
    </w:p>
    <w:p w14:paraId="3270490E">
      <w:pPr>
        <w:ind w:left="480" w:leftChars="200" w:firstLine="0" w:firstLineChars="0"/>
        <w:jc w:val="left"/>
        <w:rPr>
          <w:rFonts w:cs="Times New Roman"/>
          <w:szCs w:val="24"/>
        </w:rPr>
      </w:pPr>
      <w:r>
        <w:rPr>
          <w:rFonts w:cs="Times New Roman"/>
          <w:szCs w:val="24"/>
        </w:rPr>
        <w:t>α</w:t>
      </w:r>
      <w:r>
        <w:rPr>
          <w:rFonts w:cs="Times New Roman"/>
          <w:szCs w:val="24"/>
          <w:vertAlign w:val="subscript"/>
        </w:rPr>
        <w:t>L</w:t>
      </w:r>
      <w:r>
        <w:rPr>
          <w:rFonts w:cs="Times New Roman"/>
          <w:szCs w:val="24"/>
        </w:rPr>
        <w:t>—弥散度；</w:t>
      </w:r>
    </w:p>
    <w:p w14:paraId="18AF742E">
      <w:pPr>
        <w:ind w:left="480" w:leftChars="200" w:firstLine="0" w:firstLineChars="0"/>
        <w:jc w:val="left"/>
        <w:rPr>
          <w:rFonts w:cs="Times New Roman"/>
          <w:szCs w:val="24"/>
        </w:rPr>
      </w:pPr>
      <w:r>
        <w:rPr>
          <w:rFonts w:cs="Times New Roman"/>
          <w:szCs w:val="24"/>
        </w:rPr>
        <w:t>m—指数，本次评价取值为1.1。</w:t>
      </w:r>
    </w:p>
    <w:p w14:paraId="1E08D73D">
      <w:pPr>
        <w:ind w:firstLine="480"/>
        <w:rPr>
          <w:rFonts w:cs="Times New Roman"/>
          <w:b/>
          <w:bCs/>
          <w:szCs w:val="24"/>
        </w:rPr>
      </w:pPr>
      <w:r>
        <w:rPr>
          <w:rFonts w:cs="Times New Roman"/>
          <w:szCs w:val="24"/>
        </w:rPr>
        <w:t>经计算，地下水实际流速为1.</w:t>
      </w:r>
      <w:r>
        <w:rPr>
          <w:rFonts w:hint="eastAsia" w:cs="Times New Roman"/>
          <w:szCs w:val="24"/>
        </w:rPr>
        <w:t>0</w:t>
      </w:r>
      <w:r>
        <w:rPr>
          <w:rFonts w:cs="Times New Roman"/>
          <w:szCs w:val="24"/>
        </w:rPr>
        <w:t>×10</w:t>
      </w:r>
      <w:r>
        <w:rPr>
          <w:rFonts w:cs="Times New Roman"/>
          <w:szCs w:val="24"/>
          <w:vertAlign w:val="superscript"/>
        </w:rPr>
        <w:t xml:space="preserve">-3 </w:t>
      </w:r>
      <w:r>
        <w:rPr>
          <w:rFonts w:cs="Times New Roman"/>
          <w:szCs w:val="24"/>
        </w:rPr>
        <w:t>m/d；纵向弥散系数</w:t>
      </w:r>
      <w:r>
        <w:rPr>
          <w:rFonts w:cs="Times New Roman"/>
          <w:szCs w:val="24"/>
          <w:lang w:val="pt-BR"/>
        </w:rPr>
        <w:t>D</w:t>
      </w:r>
      <w:r>
        <w:rPr>
          <w:rFonts w:cs="Times New Roman"/>
          <w:szCs w:val="24"/>
          <w:vertAlign w:val="subscript"/>
          <w:lang w:val="pt-BR"/>
        </w:rPr>
        <w:t>L</w:t>
      </w:r>
      <w:r>
        <w:rPr>
          <w:rFonts w:cs="Times New Roman"/>
          <w:szCs w:val="24"/>
        </w:rPr>
        <w:t>为</w:t>
      </w:r>
      <w:r>
        <w:rPr>
          <w:rFonts w:hint="eastAsia" w:cs="Times New Roman"/>
          <w:szCs w:val="24"/>
        </w:rPr>
        <w:t>5.0</w:t>
      </w:r>
      <w:r>
        <w:rPr>
          <w:rFonts w:cs="Times New Roman"/>
          <w:szCs w:val="24"/>
        </w:rPr>
        <w:t>×10</w:t>
      </w:r>
      <w:r>
        <w:rPr>
          <w:rFonts w:cs="Times New Roman"/>
          <w:szCs w:val="24"/>
          <w:vertAlign w:val="superscript"/>
        </w:rPr>
        <w:t>-3</w:t>
      </w:r>
      <w:r>
        <w:rPr>
          <w:rFonts w:cs="Times New Roman"/>
          <w:szCs w:val="24"/>
        </w:rPr>
        <w:t>m</w:t>
      </w:r>
      <w:r>
        <w:rPr>
          <w:rFonts w:cs="Times New Roman"/>
          <w:szCs w:val="24"/>
          <w:vertAlign w:val="superscript"/>
        </w:rPr>
        <w:t>2</w:t>
      </w:r>
      <w:r>
        <w:rPr>
          <w:rFonts w:cs="Times New Roman"/>
          <w:szCs w:val="24"/>
        </w:rPr>
        <w:t>/d</w:t>
      </w:r>
      <w:r>
        <w:rPr>
          <w:rFonts w:cs="Times New Roman"/>
        </w:rPr>
        <w:t>，</w:t>
      </w:r>
      <w:r>
        <w:rPr>
          <w:rFonts w:cs="Times New Roman"/>
          <w:szCs w:val="24"/>
        </w:rPr>
        <w:t>横向弥散系数D</w:t>
      </w:r>
      <w:r>
        <w:rPr>
          <w:rFonts w:cs="Times New Roman"/>
          <w:szCs w:val="24"/>
          <w:vertAlign w:val="subscript"/>
        </w:rPr>
        <w:t>T</w:t>
      </w:r>
      <w:r>
        <w:rPr>
          <w:rFonts w:cs="Times New Roman"/>
          <w:szCs w:val="24"/>
        </w:rPr>
        <w:t>取纵向弥散系数的1/10，为</w:t>
      </w:r>
      <w:r>
        <w:rPr>
          <w:rFonts w:hint="eastAsia" w:cs="Times New Roman"/>
          <w:szCs w:val="24"/>
        </w:rPr>
        <w:t>5.0</w:t>
      </w:r>
      <w:r>
        <w:rPr>
          <w:rFonts w:cs="Times New Roman"/>
          <w:szCs w:val="24"/>
        </w:rPr>
        <w:t>×10</w:t>
      </w:r>
      <w:r>
        <w:rPr>
          <w:rFonts w:cs="Times New Roman"/>
          <w:szCs w:val="24"/>
          <w:vertAlign w:val="superscript"/>
        </w:rPr>
        <w:t>-4</w:t>
      </w:r>
      <w:r>
        <w:rPr>
          <w:rFonts w:cs="Times New Roman"/>
          <w:szCs w:val="24"/>
        </w:rPr>
        <w:t>m</w:t>
      </w:r>
      <w:r>
        <w:rPr>
          <w:rFonts w:cs="Times New Roman"/>
          <w:szCs w:val="24"/>
          <w:vertAlign w:val="superscript"/>
        </w:rPr>
        <w:t>2</w:t>
      </w:r>
      <w:r>
        <w:rPr>
          <w:rFonts w:cs="Times New Roman"/>
          <w:szCs w:val="24"/>
        </w:rPr>
        <w:t>/d。具体数值见表6.2.5-</w:t>
      </w:r>
      <w:r>
        <w:rPr>
          <w:rFonts w:hint="eastAsia" w:cs="Times New Roman"/>
          <w:szCs w:val="24"/>
        </w:rPr>
        <w:t>3</w:t>
      </w:r>
      <w:r>
        <w:rPr>
          <w:rFonts w:cs="Times New Roman"/>
          <w:szCs w:val="24"/>
        </w:rPr>
        <w:t>。</w:t>
      </w:r>
    </w:p>
    <w:p w14:paraId="5436006C">
      <w:pPr>
        <w:ind w:firstLine="0" w:firstLineChars="0"/>
        <w:jc w:val="center"/>
        <w:rPr>
          <w:rFonts w:cs="Times New Roman"/>
          <w:b/>
        </w:rPr>
      </w:pPr>
      <w:r>
        <w:rPr>
          <w:rFonts w:cs="Times New Roman"/>
          <w:b/>
        </w:rPr>
        <w:t>表6.2.5-</w:t>
      </w:r>
      <w:r>
        <w:rPr>
          <w:rFonts w:hint="eastAsia" w:cs="Times New Roman"/>
          <w:b/>
        </w:rPr>
        <w:t>3</w:t>
      </w:r>
      <w:r>
        <w:rPr>
          <w:rFonts w:cs="Times New Roman"/>
          <w:b/>
        </w:rPr>
        <w:t xml:space="preserve">  地下水潜水含水层参数值</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309"/>
        <w:gridCol w:w="1166"/>
        <w:gridCol w:w="1273"/>
        <w:gridCol w:w="1064"/>
        <w:gridCol w:w="1034"/>
        <w:gridCol w:w="921"/>
        <w:gridCol w:w="1564"/>
        <w:gridCol w:w="1632"/>
      </w:tblGrid>
      <w:tr w14:paraId="03220FB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PrEx>
        <w:trPr>
          <w:trHeight w:val="257" w:hRule="atLeast"/>
          <w:tblHeader/>
        </w:trPr>
        <w:tc>
          <w:tcPr>
            <w:tcW w:w="657" w:type="pct"/>
            <w:vMerge w:val="restart"/>
            <w:tcBorders>
              <w:top w:val="single" w:color="auto" w:sz="12" w:space="0"/>
              <w:left w:val="nil"/>
              <w:bottom w:val="single" w:color="auto" w:sz="4" w:space="0"/>
              <w:right w:val="single" w:color="auto" w:sz="4" w:space="0"/>
            </w:tcBorders>
            <w:vAlign w:val="center"/>
          </w:tcPr>
          <w:p w14:paraId="36BB1117">
            <w:pPr>
              <w:widowControl/>
              <w:spacing w:line="240" w:lineRule="auto"/>
              <w:ind w:firstLine="0" w:firstLineChars="0"/>
              <w:jc w:val="center"/>
              <w:rPr>
                <w:rFonts w:cs="Times New Roman"/>
                <w:b/>
                <w:sz w:val="21"/>
              </w:rPr>
            </w:pPr>
            <w:r>
              <w:rPr>
                <w:rFonts w:cs="Times New Roman"/>
                <w:b/>
                <w:sz w:val="21"/>
              </w:rPr>
              <w:t>项目</w:t>
            </w:r>
          </w:p>
        </w:tc>
        <w:tc>
          <w:tcPr>
            <w:tcW w:w="585" w:type="pct"/>
            <w:vMerge w:val="restart"/>
            <w:tcBorders>
              <w:top w:val="single" w:color="auto" w:sz="12" w:space="0"/>
              <w:left w:val="single" w:color="auto" w:sz="4" w:space="0"/>
              <w:bottom w:val="single" w:color="auto" w:sz="4" w:space="0"/>
              <w:right w:val="single" w:color="auto" w:sz="4" w:space="0"/>
            </w:tcBorders>
            <w:vAlign w:val="center"/>
          </w:tcPr>
          <w:p w14:paraId="418B81BD">
            <w:pPr>
              <w:widowControl/>
              <w:spacing w:line="240" w:lineRule="auto"/>
              <w:ind w:firstLine="0" w:firstLineChars="0"/>
              <w:jc w:val="center"/>
              <w:rPr>
                <w:rFonts w:cs="Times New Roman"/>
                <w:b/>
                <w:sz w:val="21"/>
              </w:rPr>
            </w:pPr>
            <w:r>
              <w:rPr>
                <w:rFonts w:cs="Times New Roman"/>
                <w:b/>
                <w:sz w:val="21"/>
              </w:rPr>
              <w:t>渗透系数（m/d）</w:t>
            </w:r>
          </w:p>
        </w:tc>
        <w:tc>
          <w:tcPr>
            <w:tcW w:w="639" w:type="pct"/>
            <w:vMerge w:val="restart"/>
            <w:tcBorders>
              <w:top w:val="single" w:color="auto" w:sz="12" w:space="0"/>
              <w:left w:val="single" w:color="auto" w:sz="4" w:space="0"/>
              <w:bottom w:val="single" w:color="auto" w:sz="4" w:space="0"/>
              <w:right w:val="single" w:color="auto" w:sz="4" w:space="0"/>
            </w:tcBorders>
            <w:vAlign w:val="center"/>
          </w:tcPr>
          <w:p w14:paraId="1FFCF618">
            <w:pPr>
              <w:widowControl/>
              <w:spacing w:line="240" w:lineRule="auto"/>
              <w:ind w:firstLine="0" w:firstLineChars="0"/>
              <w:jc w:val="center"/>
              <w:rPr>
                <w:rFonts w:cs="Times New Roman"/>
                <w:b/>
                <w:sz w:val="21"/>
              </w:rPr>
            </w:pPr>
            <w:r>
              <w:rPr>
                <w:rFonts w:cs="Times New Roman"/>
                <w:b/>
                <w:sz w:val="21"/>
              </w:rPr>
              <w:t>水力坡度（‰）</w:t>
            </w:r>
          </w:p>
        </w:tc>
        <w:tc>
          <w:tcPr>
            <w:tcW w:w="534" w:type="pct"/>
            <w:vMerge w:val="restart"/>
            <w:tcBorders>
              <w:top w:val="single" w:color="auto" w:sz="12" w:space="0"/>
              <w:left w:val="single" w:color="auto" w:sz="4" w:space="0"/>
              <w:bottom w:val="single" w:color="auto" w:sz="4" w:space="0"/>
              <w:right w:val="single" w:color="auto" w:sz="4" w:space="0"/>
            </w:tcBorders>
            <w:vAlign w:val="center"/>
          </w:tcPr>
          <w:p w14:paraId="4679C6AB">
            <w:pPr>
              <w:widowControl/>
              <w:spacing w:line="240" w:lineRule="auto"/>
              <w:ind w:firstLine="0" w:firstLineChars="0"/>
              <w:jc w:val="center"/>
              <w:rPr>
                <w:rFonts w:cs="Times New Roman"/>
                <w:b/>
                <w:sz w:val="21"/>
              </w:rPr>
            </w:pPr>
            <w:r>
              <w:rPr>
                <w:rFonts w:cs="Times New Roman"/>
                <w:b/>
                <w:sz w:val="21"/>
              </w:rPr>
              <w:t>孔隙度</w:t>
            </w:r>
          </w:p>
        </w:tc>
        <w:tc>
          <w:tcPr>
            <w:tcW w:w="981" w:type="pct"/>
            <w:gridSpan w:val="2"/>
            <w:tcBorders>
              <w:top w:val="single" w:color="auto" w:sz="12" w:space="0"/>
              <w:left w:val="single" w:color="auto" w:sz="4" w:space="0"/>
              <w:bottom w:val="single" w:color="auto" w:sz="4" w:space="0"/>
              <w:right w:val="single" w:color="auto" w:sz="4" w:space="0"/>
            </w:tcBorders>
            <w:vAlign w:val="center"/>
          </w:tcPr>
          <w:p w14:paraId="48C760B1">
            <w:pPr>
              <w:widowControl/>
              <w:spacing w:line="240" w:lineRule="auto"/>
              <w:ind w:firstLine="0" w:firstLineChars="0"/>
              <w:jc w:val="center"/>
              <w:rPr>
                <w:rFonts w:cs="Times New Roman"/>
                <w:b/>
                <w:sz w:val="21"/>
              </w:rPr>
            </w:pPr>
            <w:r>
              <w:rPr>
                <w:rFonts w:cs="Times New Roman"/>
                <w:b/>
                <w:sz w:val="21"/>
              </w:rPr>
              <w:t>弥散度（m）</w:t>
            </w:r>
          </w:p>
        </w:tc>
        <w:tc>
          <w:tcPr>
            <w:tcW w:w="785" w:type="pct"/>
            <w:vMerge w:val="restart"/>
            <w:tcBorders>
              <w:top w:val="single" w:color="auto" w:sz="12" w:space="0"/>
              <w:left w:val="single" w:color="auto" w:sz="4" w:space="0"/>
              <w:bottom w:val="single" w:color="auto" w:sz="4" w:space="0"/>
              <w:right w:val="single" w:color="auto" w:sz="4" w:space="0"/>
            </w:tcBorders>
            <w:vAlign w:val="center"/>
          </w:tcPr>
          <w:p w14:paraId="23D54696">
            <w:pPr>
              <w:widowControl/>
              <w:spacing w:line="240" w:lineRule="auto"/>
              <w:ind w:firstLine="0" w:firstLineChars="0"/>
              <w:jc w:val="center"/>
              <w:rPr>
                <w:rFonts w:cs="Times New Roman"/>
                <w:b/>
                <w:sz w:val="21"/>
              </w:rPr>
            </w:pPr>
            <w:r>
              <w:rPr>
                <w:rFonts w:cs="Times New Roman"/>
                <w:b/>
                <w:sz w:val="21"/>
              </w:rPr>
              <w:t>地下水实际流速U（m/d）</w:t>
            </w:r>
          </w:p>
        </w:tc>
        <w:tc>
          <w:tcPr>
            <w:tcW w:w="819" w:type="pct"/>
            <w:vMerge w:val="restart"/>
            <w:tcBorders>
              <w:top w:val="single" w:color="auto" w:sz="12" w:space="0"/>
              <w:left w:val="single" w:color="auto" w:sz="4" w:space="0"/>
              <w:bottom w:val="single" w:color="auto" w:sz="4" w:space="0"/>
              <w:right w:val="nil"/>
            </w:tcBorders>
            <w:vAlign w:val="center"/>
          </w:tcPr>
          <w:p w14:paraId="4801ABA1">
            <w:pPr>
              <w:widowControl/>
              <w:spacing w:line="240" w:lineRule="auto"/>
              <w:ind w:firstLine="0" w:firstLineChars="0"/>
              <w:jc w:val="center"/>
              <w:rPr>
                <w:rFonts w:cs="Times New Roman"/>
                <w:b/>
                <w:sz w:val="21"/>
              </w:rPr>
            </w:pPr>
            <w:r>
              <w:rPr>
                <w:rFonts w:cs="Times New Roman"/>
                <w:b/>
                <w:sz w:val="21"/>
              </w:rPr>
              <w:t>纵向弥散系数D</w:t>
            </w:r>
            <w:r>
              <w:rPr>
                <w:rFonts w:cs="Times New Roman"/>
                <w:b/>
                <w:sz w:val="21"/>
                <w:vertAlign w:val="subscript"/>
                <w:lang w:val="pt-BR"/>
              </w:rPr>
              <w:t>L</w:t>
            </w:r>
            <w:r>
              <w:rPr>
                <w:rFonts w:cs="Times New Roman"/>
                <w:b/>
                <w:sz w:val="21"/>
              </w:rPr>
              <w:t>（m</w:t>
            </w:r>
            <w:r>
              <w:rPr>
                <w:rFonts w:cs="Times New Roman"/>
                <w:b/>
                <w:sz w:val="21"/>
                <w:vertAlign w:val="superscript"/>
              </w:rPr>
              <w:t>2</w:t>
            </w:r>
            <w:r>
              <w:rPr>
                <w:rFonts w:cs="Times New Roman"/>
                <w:b/>
                <w:sz w:val="21"/>
              </w:rPr>
              <w:t>/d）</w:t>
            </w:r>
          </w:p>
        </w:tc>
      </w:tr>
      <w:tr w14:paraId="6A66C54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9" w:hRule="atLeast"/>
          <w:tblHeader/>
        </w:trPr>
        <w:tc>
          <w:tcPr>
            <w:tcW w:w="657" w:type="pct"/>
            <w:vMerge w:val="continue"/>
            <w:tcBorders>
              <w:top w:val="single" w:color="auto" w:sz="12" w:space="0"/>
              <w:left w:val="nil"/>
              <w:bottom w:val="single" w:color="auto" w:sz="4" w:space="0"/>
              <w:right w:val="single" w:color="auto" w:sz="4" w:space="0"/>
            </w:tcBorders>
            <w:vAlign w:val="center"/>
          </w:tcPr>
          <w:p w14:paraId="4CC28DBE">
            <w:pPr>
              <w:widowControl/>
              <w:spacing w:line="240" w:lineRule="auto"/>
              <w:ind w:firstLine="0" w:firstLineChars="0"/>
              <w:jc w:val="center"/>
              <w:rPr>
                <w:rFonts w:cs="Times New Roman"/>
                <w:sz w:val="21"/>
              </w:rPr>
            </w:pPr>
          </w:p>
        </w:tc>
        <w:tc>
          <w:tcPr>
            <w:tcW w:w="585" w:type="pct"/>
            <w:vMerge w:val="continue"/>
            <w:tcBorders>
              <w:top w:val="single" w:color="auto" w:sz="12" w:space="0"/>
              <w:left w:val="single" w:color="auto" w:sz="4" w:space="0"/>
              <w:bottom w:val="single" w:color="auto" w:sz="4" w:space="0"/>
              <w:right w:val="single" w:color="auto" w:sz="4" w:space="0"/>
            </w:tcBorders>
            <w:vAlign w:val="center"/>
          </w:tcPr>
          <w:p w14:paraId="5EC481D3">
            <w:pPr>
              <w:widowControl/>
              <w:spacing w:line="240" w:lineRule="auto"/>
              <w:ind w:firstLine="0" w:firstLineChars="0"/>
              <w:jc w:val="center"/>
              <w:rPr>
                <w:rFonts w:cs="Times New Roman"/>
                <w:sz w:val="21"/>
              </w:rPr>
            </w:pPr>
          </w:p>
        </w:tc>
        <w:tc>
          <w:tcPr>
            <w:tcW w:w="639" w:type="pct"/>
            <w:vMerge w:val="continue"/>
            <w:tcBorders>
              <w:top w:val="single" w:color="auto" w:sz="12" w:space="0"/>
              <w:left w:val="single" w:color="auto" w:sz="4" w:space="0"/>
              <w:bottom w:val="single" w:color="auto" w:sz="4" w:space="0"/>
              <w:right w:val="single" w:color="auto" w:sz="4" w:space="0"/>
            </w:tcBorders>
            <w:vAlign w:val="center"/>
          </w:tcPr>
          <w:p w14:paraId="33B5574A">
            <w:pPr>
              <w:widowControl/>
              <w:spacing w:line="240" w:lineRule="auto"/>
              <w:ind w:firstLine="0" w:firstLineChars="0"/>
              <w:jc w:val="center"/>
              <w:rPr>
                <w:rFonts w:cs="Times New Roman"/>
                <w:sz w:val="21"/>
              </w:rPr>
            </w:pPr>
          </w:p>
        </w:tc>
        <w:tc>
          <w:tcPr>
            <w:tcW w:w="534" w:type="pct"/>
            <w:vMerge w:val="continue"/>
            <w:tcBorders>
              <w:top w:val="single" w:color="auto" w:sz="12" w:space="0"/>
              <w:left w:val="single" w:color="auto" w:sz="4" w:space="0"/>
              <w:bottom w:val="single" w:color="auto" w:sz="4" w:space="0"/>
              <w:right w:val="single" w:color="auto" w:sz="4" w:space="0"/>
            </w:tcBorders>
            <w:vAlign w:val="center"/>
          </w:tcPr>
          <w:p w14:paraId="4EE29157">
            <w:pPr>
              <w:widowControl/>
              <w:spacing w:line="240" w:lineRule="auto"/>
              <w:ind w:firstLine="0" w:firstLineChars="0"/>
              <w:jc w:val="center"/>
              <w:rPr>
                <w:rFonts w:cs="Times New Roman"/>
                <w:sz w:val="21"/>
              </w:rPr>
            </w:pPr>
          </w:p>
        </w:tc>
        <w:tc>
          <w:tcPr>
            <w:tcW w:w="519" w:type="pct"/>
            <w:tcBorders>
              <w:top w:val="single" w:color="auto" w:sz="4" w:space="0"/>
              <w:left w:val="single" w:color="auto" w:sz="4" w:space="0"/>
              <w:bottom w:val="single" w:color="auto" w:sz="4" w:space="0"/>
              <w:right w:val="single" w:color="auto" w:sz="4" w:space="0"/>
            </w:tcBorders>
            <w:vAlign w:val="center"/>
          </w:tcPr>
          <w:p w14:paraId="64EEA02D">
            <w:pPr>
              <w:widowControl/>
              <w:spacing w:line="240" w:lineRule="auto"/>
              <w:ind w:firstLine="0" w:firstLineChars="0"/>
              <w:jc w:val="center"/>
              <w:rPr>
                <w:rFonts w:cs="Times New Roman"/>
                <w:b/>
                <w:sz w:val="21"/>
              </w:rPr>
            </w:pPr>
            <w:r>
              <w:rPr>
                <w:rFonts w:cs="Times New Roman"/>
                <w:b/>
                <w:sz w:val="21"/>
                <w:lang w:val="pt-BR"/>
              </w:rPr>
              <w:t>α</w:t>
            </w:r>
            <w:r>
              <w:rPr>
                <w:rFonts w:cs="Times New Roman"/>
                <w:b/>
                <w:sz w:val="21"/>
                <w:vertAlign w:val="subscript"/>
                <w:lang w:val="pt-BR"/>
              </w:rPr>
              <w:t>L</w:t>
            </w:r>
          </w:p>
        </w:tc>
        <w:tc>
          <w:tcPr>
            <w:tcW w:w="462" w:type="pct"/>
            <w:tcBorders>
              <w:top w:val="single" w:color="auto" w:sz="4" w:space="0"/>
              <w:left w:val="single" w:color="auto" w:sz="4" w:space="0"/>
              <w:bottom w:val="single" w:color="auto" w:sz="4" w:space="0"/>
              <w:right w:val="single" w:color="auto" w:sz="4" w:space="0"/>
            </w:tcBorders>
            <w:vAlign w:val="center"/>
          </w:tcPr>
          <w:p w14:paraId="3183DBEE">
            <w:pPr>
              <w:widowControl/>
              <w:spacing w:line="240" w:lineRule="auto"/>
              <w:ind w:firstLine="0" w:firstLineChars="0"/>
              <w:jc w:val="center"/>
              <w:rPr>
                <w:rFonts w:cs="Times New Roman"/>
                <w:b/>
                <w:sz w:val="21"/>
              </w:rPr>
            </w:pPr>
            <w:r>
              <w:rPr>
                <w:rFonts w:cs="Times New Roman"/>
                <w:b/>
                <w:sz w:val="21"/>
                <w:lang w:val="pt-BR"/>
              </w:rPr>
              <w:t>α</w:t>
            </w:r>
            <w:r>
              <w:rPr>
                <w:rFonts w:cs="Times New Roman"/>
                <w:b/>
                <w:sz w:val="21"/>
                <w:vertAlign w:val="subscript"/>
              </w:rPr>
              <w:t>t</w:t>
            </w:r>
          </w:p>
        </w:tc>
        <w:tc>
          <w:tcPr>
            <w:tcW w:w="785" w:type="pct"/>
            <w:vMerge w:val="continue"/>
            <w:tcBorders>
              <w:top w:val="single" w:color="auto" w:sz="12" w:space="0"/>
              <w:left w:val="single" w:color="auto" w:sz="4" w:space="0"/>
              <w:bottom w:val="single" w:color="auto" w:sz="4" w:space="0"/>
              <w:right w:val="single" w:color="auto" w:sz="4" w:space="0"/>
            </w:tcBorders>
            <w:vAlign w:val="center"/>
          </w:tcPr>
          <w:p w14:paraId="2A98FD6C">
            <w:pPr>
              <w:widowControl/>
              <w:spacing w:line="240" w:lineRule="auto"/>
              <w:ind w:firstLine="0" w:firstLineChars="0"/>
              <w:jc w:val="center"/>
              <w:rPr>
                <w:rFonts w:cs="Times New Roman"/>
                <w:sz w:val="21"/>
              </w:rPr>
            </w:pPr>
          </w:p>
        </w:tc>
        <w:tc>
          <w:tcPr>
            <w:tcW w:w="819" w:type="pct"/>
            <w:vMerge w:val="continue"/>
            <w:tcBorders>
              <w:top w:val="single" w:color="auto" w:sz="12" w:space="0"/>
              <w:left w:val="single" w:color="auto" w:sz="4" w:space="0"/>
              <w:bottom w:val="single" w:color="auto" w:sz="4" w:space="0"/>
              <w:right w:val="nil"/>
            </w:tcBorders>
            <w:vAlign w:val="center"/>
          </w:tcPr>
          <w:p w14:paraId="4A3EE868">
            <w:pPr>
              <w:widowControl/>
              <w:spacing w:line="240" w:lineRule="auto"/>
              <w:ind w:firstLine="0" w:firstLineChars="0"/>
              <w:jc w:val="center"/>
              <w:rPr>
                <w:rFonts w:cs="Times New Roman"/>
                <w:sz w:val="21"/>
              </w:rPr>
            </w:pPr>
          </w:p>
        </w:tc>
      </w:tr>
      <w:tr w14:paraId="0DEB2DB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49" w:hRule="atLeast"/>
          <w:tblHeader/>
        </w:trPr>
        <w:tc>
          <w:tcPr>
            <w:tcW w:w="657" w:type="pct"/>
            <w:tcBorders>
              <w:top w:val="single" w:color="auto" w:sz="4" w:space="0"/>
              <w:left w:val="nil"/>
              <w:bottom w:val="single" w:color="auto" w:sz="12" w:space="0"/>
              <w:right w:val="single" w:color="auto" w:sz="4" w:space="0"/>
            </w:tcBorders>
            <w:vAlign w:val="center"/>
          </w:tcPr>
          <w:p w14:paraId="03AA48E6">
            <w:pPr>
              <w:widowControl/>
              <w:spacing w:line="240" w:lineRule="auto"/>
              <w:ind w:firstLine="0" w:firstLineChars="0"/>
              <w:jc w:val="center"/>
              <w:rPr>
                <w:rFonts w:cs="Times New Roman"/>
                <w:sz w:val="21"/>
              </w:rPr>
            </w:pPr>
            <w:r>
              <w:rPr>
                <w:rFonts w:cs="Times New Roman"/>
                <w:sz w:val="21"/>
              </w:rPr>
              <w:t>项目建设区含水层</w:t>
            </w:r>
          </w:p>
        </w:tc>
        <w:tc>
          <w:tcPr>
            <w:tcW w:w="585" w:type="pct"/>
            <w:tcBorders>
              <w:top w:val="single" w:color="auto" w:sz="12" w:space="0"/>
              <w:left w:val="nil"/>
              <w:bottom w:val="single" w:color="auto" w:sz="12" w:space="0"/>
              <w:right w:val="single" w:color="auto" w:sz="4" w:space="0"/>
            </w:tcBorders>
            <w:vAlign w:val="center"/>
          </w:tcPr>
          <w:p w14:paraId="36BB63D1">
            <w:pPr>
              <w:widowControl/>
              <w:spacing w:line="240" w:lineRule="auto"/>
              <w:ind w:firstLine="0" w:firstLineChars="0"/>
              <w:jc w:val="center"/>
              <w:rPr>
                <w:rFonts w:cs="Times New Roman"/>
                <w:sz w:val="21"/>
              </w:rPr>
            </w:pPr>
            <w:r>
              <w:rPr>
                <w:rFonts w:cs="Times New Roman"/>
                <w:sz w:val="21"/>
                <w:szCs w:val="21"/>
              </w:rPr>
              <w:t>0.</w:t>
            </w:r>
            <w:r>
              <w:rPr>
                <w:rFonts w:hint="eastAsia" w:cs="Times New Roman"/>
                <w:sz w:val="21"/>
                <w:szCs w:val="21"/>
              </w:rPr>
              <w:t>2</w:t>
            </w:r>
          </w:p>
        </w:tc>
        <w:tc>
          <w:tcPr>
            <w:tcW w:w="639" w:type="pct"/>
            <w:tcBorders>
              <w:top w:val="single" w:color="auto" w:sz="12" w:space="0"/>
              <w:left w:val="single" w:color="auto" w:sz="4" w:space="0"/>
              <w:bottom w:val="single" w:color="auto" w:sz="12" w:space="0"/>
              <w:right w:val="single" w:color="auto" w:sz="4" w:space="0"/>
            </w:tcBorders>
            <w:vAlign w:val="center"/>
          </w:tcPr>
          <w:p w14:paraId="4DF10E9C">
            <w:pPr>
              <w:widowControl/>
              <w:spacing w:line="240" w:lineRule="auto"/>
              <w:ind w:firstLine="0" w:firstLineChars="0"/>
              <w:jc w:val="center"/>
              <w:rPr>
                <w:rFonts w:cs="Times New Roman"/>
                <w:sz w:val="21"/>
              </w:rPr>
            </w:pPr>
            <w:r>
              <w:rPr>
                <w:rFonts w:cs="Times New Roman"/>
                <w:sz w:val="21"/>
                <w:szCs w:val="21"/>
              </w:rPr>
              <w:t>2</w:t>
            </w:r>
          </w:p>
        </w:tc>
        <w:tc>
          <w:tcPr>
            <w:tcW w:w="534" w:type="pct"/>
            <w:tcBorders>
              <w:top w:val="single" w:color="auto" w:sz="12" w:space="0"/>
              <w:left w:val="single" w:color="auto" w:sz="4" w:space="0"/>
              <w:bottom w:val="single" w:color="auto" w:sz="12" w:space="0"/>
              <w:right w:val="single" w:color="auto" w:sz="4" w:space="0"/>
            </w:tcBorders>
            <w:vAlign w:val="center"/>
          </w:tcPr>
          <w:p w14:paraId="33CA4DAA">
            <w:pPr>
              <w:widowControl/>
              <w:spacing w:line="240" w:lineRule="auto"/>
              <w:ind w:firstLine="0" w:firstLineChars="0"/>
              <w:jc w:val="center"/>
              <w:rPr>
                <w:rFonts w:cs="Times New Roman"/>
                <w:sz w:val="21"/>
              </w:rPr>
            </w:pPr>
            <w:r>
              <w:rPr>
                <w:rFonts w:cs="Times New Roman"/>
                <w:sz w:val="21"/>
                <w:szCs w:val="21"/>
              </w:rPr>
              <w:t>0.4</w:t>
            </w:r>
          </w:p>
        </w:tc>
        <w:tc>
          <w:tcPr>
            <w:tcW w:w="519" w:type="pct"/>
            <w:tcBorders>
              <w:top w:val="single" w:color="auto" w:sz="12" w:space="0"/>
              <w:left w:val="single" w:color="auto" w:sz="4" w:space="0"/>
              <w:bottom w:val="single" w:color="auto" w:sz="12" w:space="0"/>
              <w:right w:val="single" w:color="auto" w:sz="4" w:space="0"/>
            </w:tcBorders>
            <w:vAlign w:val="center"/>
          </w:tcPr>
          <w:p w14:paraId="7312482C">
            <w:pPr>
              <w:widowControl/>
              <w:spacing w:line="240" w:lineRule="auto"/>
              <w:ind w:firstLine="0" w:firstLineChars="0"/>
              <w:jc w:val="center"/>
              <w:rPr>
                <w:rFonts w:cs="Times New Roman"/>
                <w:sz w:val="21"/>
              </w:rPr>
            </w:pPr>
            <w:r>
              <w:rPr>
                <w:rFonts w:cs="Times New Roman"/>
                <w:sz w:val="21"/>
                <w:szCs w:val="21"/>
              </w:rPr>
              <w:t>10</w:t>
            </w:r>
          </w:p>
        </w:tc>
        <w:tc>
          <w:tcPr>
            <w:tcW w:w="462" w:type="pct"/>
            <w:tcBorders>
              <w:top w:val="single" w:color="auto" w:sz="12" w:space="0"/>
              <w:left w:val="single" w:color="auto" w:sz="4" w:space="0"/>
              <w:bottom w:val="single" w:color="auto" w:sz="12" w:space="0"/>
              <w:right w:val="single" w:color="auto" w:sz="4" w:space="0"/>
            </w:tcBorders>
            <w:vAlign w:val="center"/>
          </w:tcPr>
          <w:p w14:paraId="1F67C2E3">
            <w:pPr>
              <w:widowControl/>
              <w:spacing w:line="240" w:lineRule="auto"/>
              <w:ind w:firstLine="0" w:firstLineChars="0"/>
              <w:jc w:val="center"/>
              <w:rPr>
                <w:rFonts w:cs="Times New Roman"/>
                <w:sz w:val="21"/>
              </w:rPr>
            </w:pPr>
            <w:r>
              <w:rPr>
                <w:rFonts w:cs="Times New Roman"/>
                <w:sz w:val="21"/>
                <w:szCs w:val="21"/>
              </w:rPr>
              <w:t>1</w:t>
            </w:r>
          </w:p>
        </w:tc>
        <w:tc>
          <w:tcPr>
            <w:tcW w:w="785" w:type="pct"/>
            <w:tcBorders>
              <w:top w:val="single" w:color="auto" w:sz="12" w:space="0"/>
              <w:left w:val="single" w:color="auto" w:sz="4" w:space="0"/>
              <w:bottom w:val="single" w:color="auto" w:sz="12" w:space="0"/>
              <w:right w:val="single" w:color="auto" w:sz="4" w:space="0"/>
            </w:tcBorders>
            <w:vAlign w:val="center"/>
          </w:tcPr>
          <w:p w14:paraId="6AAC3E87">
            <w:pPr>
              <w:widowControl/>
              <w:spacing w:line="240" w:lineRule="auto"/>
              <w:ind w:firstLine="0" w:firstLineChars="0"/>
              <w:jc w:val="center"/>
              <w:rPr>
                <w:rFonts w:cs="Times New Roman"/>
                <w:sz w:val="21"/>
              </w:rPr>
            </w:pPr>
            <w:r>
              <w:rPr>
                <w:rFonts w:hint="eastAsia" w:cs="Times New Roman"/>
                <w:sz w:val="21"/>
                <w:szCs w:val="21"/>
              </w:rPr>
              <w:t>1.0</w:t>
            </w:r>
            <w:r>
              <w:rPr>
                <w:rFonts w:cs="Times New Roman"/>
                <w:sz w:val="21"/>
                <w:szCs w:val="21"/>
              </w:rPr>
              <w:t>×10</w:t>
            </w:r>
            <w:r>
              <w:rPr>
                <w:rFonts w:cs="Times New Roman"/>
                <w:sz w:val="21"/>
                <w:szCs w:val="21"/>
                <w:vertAlign w:val="superscript"/>
              </w:rPr>
              <w:t>-3</w:t>
            </w:r>
          </w:p>
        </w:tc>
        <w:tc>
          <w:tcPr>
            <w:tcW w:w="819" w:type="pct"/>
            <w:tcBorders>
              <w:top w:val="single" w:color="auto" w:sz="12" w:space="0"/>
              <w:left w:val="single" w:color="auto" w:sz="4" w:space="0"/>
              <w:bottom w:val="single" w:color="auto" w:sz="12" w:space="0"/>
              <w:right w:val="nil"/>
            </w:tcBorders>
            <w:vAlign w:val="center"/>
          </w:tcPr>
          <w:p w14:paraId="6CE7A67E">
            <w:pPr>
              <w:widowControl/>
              <w:spacing w:line="240" w:lineRule="auto"/>
              <w:ind w:firstLine="0" w:firstLineChars="0"/>
              <w:jc w:val="center"/>
              <w:rPr>
                <w:rFonts w:cs="Times New Roman"/>
                <w:sz w:val="21"/>
              </w:rPr>
            </w:pPr>
            <w:r>
              <w:rPr>
                <w:rFonts w:hint="eastAsia" w:cs="Times New Roman"/>
                <w:sz w:val="21"/>
                <w:szCs w:val="21"/>
              </w:rPr>
              <w:t>5.0</w:t>
            </w:r>
            <w:r>
              <w:rPr>
                <w:rFonts w:cs="Times New Roman"/>
                <w:sz w:val="21"/>
                <w:szCs w:val="21"/>
              </w:rPr>
              <w:t>×10</w:t>
            </w:r>
            <w:r>
              <w:rPr>
                <w:rFonts w:cs="Times New Roman"/>
                <w:sz w:val="21"/>
                <w:szCs w:val="21"/>
                <w:vertAlign w:val="superscript"/>
              </w:rPr>
              <w:t>-3</w:t>
            </w:r>
          </w:p>
        </w:tc>
      </w:tr>
    </w:tbl>
    <w:p w14:paraId="12461F73">
      <w:pPr>
        <w:ind w:firstLine="0" w:firstLineChars="0"/>
        <w:outlineLvl w:val="3"/>
        <w:rPr>
          <w:rFonts w:cs="Times New Roman"/>
          <w:b/>
        </w:rPr>
      </w:pPr>
      <w:r>
        <w:rPr>
          <w:rFonts w:cs="Times New Roman"/>
          <w:b/>
        </w:rPr>
        <w:t>6.2.5.4 地下水环境影响评价结论</w:t>
      </w:r>
    </w:p>
    <w:p w14:paraId="27314151">
      <w:pPr>
        <w:adjustRightInd/>
        <w:snapToGrid/>
        <w:ind w:firstLine="480" w:firstLineChars="0"/>
        <w:rPr>
          <w:rFonts w:cs="Times New Roman"/>
        </w:rPr>
      </w:pPr>
      <w:r>
        <w:rPr>
          <w:rFonts w:cs="Times New Roman"/>
        </w:rPr>
        <w:t>按照前述预测计算模型、排放源和主要参数，计算污水处理站废水处理池发生泄漏时，地下水耗氧量运移的范围和浓度变化，选择《地下水质量标准》</w:t>
      </w:r>
      <w:r>
        <w:rPr>
          <w:rFonts w:hint="eastAsia" w:cs="Times New Roman"/>
        </w:rPr>
        <w:t>（</w:t>
      </w:r>
      <w:r>
        <w:rPr>
          <w:rFonts w:cs="Times New Roman"/>
        </w:rPr>
        <w:t>GB/T 14848-2017）</w:t>
      </w:r>
      <w:r>
        <w:rPr>
          <w:rFonts w:hint="eastAsia" w:cs="Times New Roman"/>
        </w:rPr>
        <w:t>III类</w:t>
      </w:r>
      <w:r>
        <w:rPr>
          <w:rFonts w:cs="Times New Roman"/>
        </w:rPr>
        <w:t>标准值</w:t>
      </w:r>
      <w:r>
        <w:rPr>
          <w:rFonts w:hint="eastAsia" w:cs="Times New Roman"/>
        </w:rPr>
        <w:t>（3</w:t>
      </w:r>
      <w:r>
        <w:rPr>
          <w:rFonts w:cs="Times New Roman"/>
        </w:rPr>
        <w:t>mg/L）进行评价，预测结果见表6.2.5-</w:t>
      </w:r>
      <w:r>
        <w:rPr>
          <w:rFonts w:hint="eastAsia" w:cs="Times New Roman"/>
        </w:rPr>
        <w:t>4</w:t>
      </w:r>
      <w:r>
        <w:rPr>
          <w:rFonts w:cs="Times New Roman"/>
        </w:rPr>
        <w:t>。</w:t>
      </w:r>
    </w:p>
    <w:p w14:paraId="27A37F4B">
      <w:pPr>
        <w:adjustRightInd/>
        <w:snapToGrid/>
        <w:ind w:firstLine="482"/>
        <w:jc w:val="center"/>
        <w:rPr>
          <w:rFonts w:cs="Times New Roman"/>
          <w:b/>
          <w:szCs w:val="28"/>
        </w:rPr>
      </w:pPr>
      <w:r>
        <w:rPr>
          <w:rFonts w:cs="Times New Roman"/>
          <w:b/>
          <w:szCs w:val="28"/>
        </w:rPr>
        <w:t>表6.2.5-</w:t>
      </w:r>
      <w:r>
        <w:rPr>
          <w:rFonts w:hint="eastAsia" w:cs="Times New Roman"/>
          <w:b/>
          <w:szCs w:val="28"/>
        </w:rPr>
        <w:t>4</w:t>
      </w:r>
      <w:r>
        <w:rPr>
          <w:rFonts w:cs="Times New Roman"/>
          <w:b/>
          <w:szCs w:val="28"/>
        </w:rPr>
        <w:t xml:space="preserve">  耗氧量地下运移范围预测结果一览表</w:t>
      </w:r>
      <w:r>
        <w:rPr>
          <w:rFonts w:hint="eastAsia" w:cs="Times New Roman"/>
          <w:b/>
          <w:szCs w:val="28"/>
        </w:rPr>
        <w:t>（</w:t>
      </w:r>
      <w:r>
        <w:rPr>
          <w:rFonts w:cs="Times New Roman"/>
          <w:b/>
          <w:szCs w:val="28"/>
        </w:rPr>
        <w:t>浓度单位：mg/L）</w:t>
      </w:r>
    </w:p>
    <w:tbl>
      <w:tblPr>
        <w:tblStyle w:val="88"/>
        <w:tblW w:w="5000" w:type="pct"/>
        <w:tblInd w:w="0" w:type="dxa"/>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Layout w:type="autofit"/>
        <w:tblCellMar>
          <w:top w:w="57" w:type="dxa"/>
          <w:left w:w="108" w:type="dxa"/>
          <w:bottom w:w="57" w:type="dxa"/>
          <w:right w:w="108" w:type="dxa"/>
        </w:tblCellMar>
      </w:tblPr>
      <w:tblGrid>
        <w:gridCol w:w="2447"/>
        <w:gridCol w:w="2032"/>
        <w:gridCol w:w="1829"/>
        <w:gridCol w:w="1829"/>
        <w:gridCol w:w="1826"/>
      </w:tblGrid>
      <w:tr w14:paraId="0EEBA4AC">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85" w:hRule="atLeast"/>
          <w:tblHeader/>
        </w:trPr>
        <w:tc>
          <w:tcPr>
            <w:tcW w:w="1228" w:type="pct"/>
            <w:tcBorders>
              <w:top w:val="single" w:color="auto" w:sz="12" w:space="0"/>
              <w:left w:val="nil"/>
              <w:bottom w:val="single" w:color="auto" w:sz="4" w:space="0"/>
              <w:right w:val="single" w:color="auto" w:sz="4" w:space="0"/>
              <w:tl2br w:val="single" w:color="auto" w:sz="12" w:space="0"/>
            </w:tcBorders>
            <w:noWrap/>
            <w:vAlign w:val="center"/>
          </w:tcPr>
          <w:p w14:paraId="465722EF">
            <w:pPr>
              <w:widowControl/>
              <w:spacing w:line="0" w:lineRule="atLeast"/>
              <w:ind w:firstLine="0" w:firstLineChars="0"/>
              <w:jc w:val="center"/>
              <w:rPr>
                <w:rFonts w:cs="Times New Roman"/>
                <w:b/>
                <w:bCs/>
                <w:kern w:val="0"/>
                <w:sz w:val="21"/>
                <w:szCs w:val="21"/>
              </w:rPr>
            </w:pPr>
            <w:r>
              <w:rPr>
                <w:rFonts w:cs="Times New Roman"/>
                <w:b/>
                <w:bCs/>
                <w:kern w:val="0"/>
                <w:sz w:val="21"/>
                <w:szCs w:val="21"/>
              </w:rPr>
              <w:t>时间，d</w:t>
            </w:r>
          </w:p>
          <w:p w14:paraId="17E3F7A1">
            <w:pPr>
              <w:widowControl/>
              <w:spacing w:line="0" w:lineRule="atLeast"/>
              <w:ind w:firstLine="0" w:firstLineChars="0"/>
              <w:rPr>
                <w:rFonts w:cs="Times New Roman"/>
                <w:b/>
                <w:bCs/>
                <w:kern w:val="0"/>
                <w:sz w:val="21"/>
                <w:szCs w:val="21"/>
              </w:rPr>
            </w:pPr>
            <w:r>
              <w:rPr>
                <w:rFonts w:cs="Times New Roman"/>
                <w:b/>
                <w:bCs/>
                <w:kern w:val="0"/>
                <w:sz w:val="21"/>
                <w:szCs w:val="21"/>
              </w:rPr>
              <w:t>距离,m</w:t>
            </w:r>
          </w:p>
        </w:tc>
        <w:tc>
          <w:tcPr>
            <w:tcW w:w="1020" w:type="pct"/>
            <w:tcBorders>
              <w:top w:val="single" w:color="auto" w:sz="12" w:space="0"/>
              <w:left w:val="single" w:color="auto" w:sz="4" w:space="0"/>
              <w:bottom w:val="single" w:color="auto" w:sz="4" w:space="0"/>
              <w:right w:val="single" w:color="auto" w:sz="4" w:space="0"/>
            </w:tcBorders>
            <w:noWrap/>
            <w:vAlign w:val="center"/>
          </w:tcPr>
          <w:p w14:paraId="1F9F95EF">
            <w:pPr>
              <w:widowControl/>
              <w:spacing w:line="0" w:lineRule="atLeast"/>
              <w:ind w:firstLine="0" w:firstLineChars="0"/>
              <w:jc w:val="center"/>
              <w:rPr>
                <w:rFonts w:cs="Times New Roman"/>
                <w:b/>
                <w:bCs/>
                <w:kern w:val="0"/>
                <w:sz w:val="21"/>
                <w:szCs w:val="21"/>
              </w:rPr>
            </w:pPr>
            <w:r>
              <w:rPr>
                <w:rFonts w:cs="Times New Roman"/>
                <w:b/>
                <w:bCs/>
                <w:kern w:val="0"/>
                <w:sz w:val="21"/>
                <w:szCs w:val="21"/>
              </w:rPr>
              <w:t>100</w:t>
            </w:r>
          </w:p>
        </w:tc>
        <w:tc>
          <w:tcPr>
            <w:tcW w:w="918" w:type="pct"/>
            <w:tcBorders>
              <w:top w:val="single" w:color="auto" w:sz="12" w:space="0"/>
              <w:left w:val="single" w:color="auto" w:sz="4" w:space="0"/>
              <w:bottom w:val="single" w:color="auto" w:sz="4" w:space="0"/>
              <w:right w:val="single" w:color="auto" w:sz="4" w:space="0"/>
            </w:tcBorders>
            <w:vAlign w:val="center"/>
          </w:tcPr>
          <w:p w14:paraId="4847BF60">
            <w:pPr>
              <w:widowControl/>
              <w:spacing w:line="0" w:lineRule="atLeast"/>
              <w:ind w:firstLine="0" w:firstLineChars="0"/>
              <w:jc w:val="center"/>
              <w:rPr>
                <w:rFonts w:cs="Times New Roman"/>
                <w:b/>
                <w:bCs/>
                <w:kern w:val="0"/>
                <w:sz w:val="21"/>
                <w:szCs w:val="21"/>
              </w:rPr>
            </w:pPr>
            <w:r>
              <w:rPr>
                <w:rFonts w:hint="eastAsia" w:cs="Times New Roman"/>
                <w:b/>
                <w:bCs/>
                <w:kern w:val="0"/>
                <w:sz w:val="21"/>
                <w:szCs w:val="21"/>
              </w:rPr>
              <w:t>365</w:t>
            </w:r>
          </w:p>
        </w:tc>
        <w:tc>
          <w:tcPr>
            <w:tcW w:w="918" w:type="pct"/>
            <w:tcBorders>
              <w:top w:val="single" w:color="auto" w:sz="12" w:space="0"/>
              <w:left w:val="single" w:color="auto" w:sz="4" w:space="0"/>
              <w:bottom w:val="single" w:color="auto" w:sz="4" w:space="0"/>
              <w:right w:val="single" w:color="auto" w:sz="4" w:space="0"/>
            </w:tcBorders>
            <w:noWrap/>
            <w:vAlign w:val="center"/>
          </w:tcPr>
          <w:p w14:paraId="03859FA5">
            <w:pPr>
              <w:widowControl/>
              <w:spacing w:line="0" w:lineRule="atLeast"/>
              <w:ind w:firstLine="0" w:firstLineChars="0"/>
              <w:jc w:val="center"/>
              <w:rPr>
                <w:rFonts w:cs="Times New Roman"/>
                <w:b/>
                <w:bCs/>
                <w:kern w:val="0"/>
                <w:sz w:val="21"/>
                <w:szCs w:val="21"/>
              </w:rPr>
            </w:pPr>
            <w:r>
              <w:rPr>
                <w:rFonts w:cs="Times New Roman"/>
                <w:b/>
                <w:bCs/>
                <w:kern w:val="0"/>
                <w:sz w:val="21"/>
                <w:szCs w:val="21"/>
              </w:rPr>
              <w:t>1000</w:t>
            </w:r>
          </w:p>
        </w:tc>
        <w:tc>
          <w:tcPr>
            <w:tcW w:w="916" w:type="pct"/>
            <w:tcBorders>
              <w:top w:val="single" w:color="auto" w:sz="12" w:space="0"/>
              <w:left w:val="single" w:color="auto" w:sz="4" w:space="0"/>
              <w:bottom w:val="single" w:color="auto" w:sz="4" w:space="0"/>
              <w:right w:val="nil"/>
            </w:tcBorders>
            <w:noWrap/>
            <w:vAlign w:val="center"/>
          </w:tcPr>
          <w:p w14:paraId="384A2148">
            <w:pPr>
              <w:widowControl/>
              <w:spacing w:line="0" w:lineRule="atLeast"/>
              <w:ind w:firstLine="0" w:firstLineChars="0"/>
              <w:jc w:val="center"/>
              <w:rPr>
                <w:rFonts w:cs="Times New Roman"/>
                <w:b/>
                <w:bCs/>
                <w:kern w:val="0"/>
                <w:sz w:val="21"/>
                <w:szCs w:val="21"/>
              </w:rPr>
            </w:pPr>
            <w:r>
              <w:rPr>
                <w:rFonts w:cs="Times New Roman"/>
                <w:b/>
                <w:bCs/>
                <w:kern w:val="0"/>
                <w:sz w:val="21"/>
                <w:szCs w:val="21"/>
              </w:rPr>
              <w:t>3650</w:t>
            </w:r>
          </w:p>
        </w:tc>
      </w:tr>
      <w:tr w14:paraId="6330E1DB">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187" w:hRule="atLeast"/>
        </w:trPr>
        <w:tc>
          <w:tcPr>
            <w:tcW w:w="1228" w:type="pct"/>
            <w:tcBorders>
              <w:top w:val="single" w:color="auto" w:sz="4" w:space="0"/>
              <w:left w:val="nil"/>
              <w:bottom w:val="single" w:color="auto" w:sz="4" w:space="0"/>
              <w:right w:val="single" w:color="auto" w:sz="4" w:space="0"/>
            </w:tcBorders>
            <w:vAlign w:val="bottom"/>
          </w:tcPr>
          <w:p w14:paraId="011901FA">
            <w:pPr>
              <w:widowControl/>
              <w:spacing w:line="0" w:lineRule="atLeast"/>
              <w:ind w:firstLine="0" w:firstLineChars="0"/>
              <w:jc w:val="center"/>
              <w:rPr>
                <w:rFonts w:cs="Times New Roman"/>
                <w:kern w:val="0"/>
                <w:sz w:val="21"/>
                <w:szCs w:val="21"/>
              </w:rPr>
            </w:pPr>
            <w:r>
              <w:rPr>
                <w:rFonts w:hint="eastAsia" w:cs="Times New Roman"/>
                <w:kern w:val="0"/>
                <w:sz w:val="21"/>
                <w:szCs w:val="21"/>
              </w:rPr>
              <w:t>1</w:t>
            </w:r>
          </w:p>
        </w:tc>
        <w:tc>
          <w:tcPr>
            <w:tcW w:w="1020" w:type="pct"/>
            <w:tcBorders>
              <w:top w:val="single" w:color="auto" w:sz="4" w:space="0"/>
              <w:left w:val="single" w:color="auto" w:sz="4" w:space="0"/>
              <w:bottom w:val="single" w:color="auto" w:sz="4" w:space="0"/>
              <w:right w:val="single" w:color="auto" w:sz="4" w:space="0"/>
            </w:tcBorders>
            <w:noWrap/>
            <w:vAlign w:val="center"/>
          </w:tcPr>
          <w:p w14:paraId="376D7CBB">
            <w:pPr>
              <w:widowControl/>
              <w:spacing w:line="0" w:lineRule="atLeast"/>
              <w:ind w:firstLine="0" w:firstLineChars="0"/>
              <w:jc w:val="center"/>
              <w:rPr>
                <w:rFonts w:cs="Times New Roman"/>
                <w:kern w:val="0"/>
                <w:sz w:val="21"/>
                <w:szCs w:val="21"/>
              </w:rPr>
            </w:pPr>
            <w:r>
              <w:rPr>
                <w:rFonts w:cs="Times New Roman"/>
                <w:color w:val="000000"/>
                <w:sz w:val="21"/>
                <w:szCs w:val="21"/>
              </w:rPr>
              <w:t>4.71E+02</w:t>
            </w:r>
          </w:p>
        </w:tc>
        <w:tc>
          <w:tcPr>
            <w:tcW w:w="918" w:type="pct"/>
            <w:tcBorders>
              <w:top w:val="single" w:color="auto" w:sz="4" w:space="0"/>
              <w:left w:val="single" w:color="auto" w:sz="4" w:space="0"/>
              <w:bottom w:val="single" w:color="auto" w:sz="4" w:space="0"/>
              <w:right w:val="single" w:color="auto" w:sz="4" w:space="0"/>
            </w:tcBorders>
            <w:vAlign w:val="center"/>
          </w:tcPr>
          <w:p w14:paraId="7E56F284">
            <w:pPr>
              <w:widowControl/>
              <w:spacing w:line="0" w:lineRule="atLeast"/>
              <w:ind w:firstLine="0" w:firstLineChars="0"/>
              <w:jc w:val="center"/>
              <w:rPr>
                <w:rFonts w:cs="Times New Roman"/>
                <w:kern w:val="0"/>
                <w:sz w:val="21"/>
                <w:szCs w:val="21"/>
              </w:rPr>
            </w:pPr>
            <w:r>
              <w:rPr>
                <w:rFonts w:cs="Times New Roman"/>
                <w:color w:val="000000"/>
                <w:sz w:val="21"/>
                <w:szCs w:val="21"/>
              </w:rPr>
              <w:t>1.28E+02</w:t>
            </w:r>
          </w:p>
        </w:tc>
        <w:tc>
          <w:tcPr>
            <w:tcW w:w="918" w:type="pct"/>
            <w:tcBorders>
              <w:top w:val="single" w:color="auto" w:sz="4" w:space="0"/>
              <w:left w:val="single" w:color="auto" w:sz="4" w:space="0"/>
              <w:bottom w:val="single" w:color="auto" w:sz="4" w:space="0"/>
              <w:right w:val="single" w:color="auto" w:sz="4" w:space="0"/>
            </w:tcBorders>
            <w:noWrap/>
            <w:vAlign w:val="center"/>
          </w:tcPr>
          <w:p w14:paraId="68A29C6D">
            <w:pPr>
              <w:widowControl/>
              <w:spacing w:line="0" w:lineRule="atLeast"/>
              <w:ind w:firstLine="0" w:firstLineChars="0"/>
              <w:jc w:val="center"/>
              <w:rPr>
                <w:rFonts w:cs="Times New Roman"/>
                <w:kern w:val="0"/>
                <w:sz w:val="21"/>
                <w:szCs w:val="21"/>
              </w:rPr>
            </w:pPr>
            <w:r>
              <w:rPr>
                <w:rFonts w:cs="Times New Roman"/>
                <w:color w:val="000000"/>
                <w:sz w:val="21"/>
                <w:szCs w:val="21"/>
              </w:rPr>
              <w:t>3.38E+01</w:t>
            </w:r>
          </w:p>
        </w:tc>
        <w:tc>
          <w:tcPr>
            <w:tcW w:w="916" w:type="pct"/>
            <w:tcBorders>
              <w:top w:val="single" w:color="auto" w:sz="4" w:space="0"/>
              <w:left w:val="single" w:color="auto" w:sz="4" w:space="0"/>
              <w:bottom w:val="single" w:color="auto" w:sz="4" w:space="0"/>
              <w:right w:val="nil"/>
            </w:tcBorders>
            <w:noWrap/>
            <w:vAlign w:val="center"/>
          </w:tcPr>
          <w:p w14:paraId="4157DFC8">
            <w:pPr>
              <w:widowControl/>
              <w:spacing w:line="0" w:lineRule="atLeast"/>
              <w:ind w:firstLine="0" w:firstLineChars="0"/>
              <w:jc w:val="center"/>
              <w:rPr>
                <w:rFonts w:cs="Times New Roman"/>
                <w:kern w:val="0"/>
                <w:sz w:val="21"/>
                <w:szCs w:val="21"/>
              </w:rPr>
            </w:pPr>
            <w:r>
              <w:rPr>
                <w:rFonts w:cs="Times New Roman"/>
                <w:color w:val="000000"/>
                <w:sz w:val="21"/>
                <w:szCs w:val="21"/>
              </w:rPr>
              <w:t>9.47E+00</w:t>
            </w:r>
          </w:p>
        </w:tc>
      </w:tr>
      <w:tr w14:paraId="7C69EB21">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05" w:hRule="atLeast"/>
        </w:trPr>
        <w:tc>
          <w:tcPr>
            <w:tcW w:w="1228" w:type="pct"/>
            <w:tcBorders>
              <w:top w:val="single" w:color="auto" w:sz="4" w:space="0"/>
              <w:left w:val="nil"/>
              <w:bottom w:val="single" w:color="auto" w:sz="4" w:space="0"/>
              <w:right w:val="single" w:color="auto" w:sz="4" w:space="0"/>
            </w:tcBorders>
            <w:vAlign w:val="bottom"/>
          </w:tcPr>
          <w:p w14:paraId="65558578">
            <w:pPr>
              <w:widowControl/>
              <w:spacing w:line="0" w:lineRule="atLeast"/>
              <w:ind w:firstLine="0" w:firstLineChars="0"/>
              <w:jc w:val="center"/>
              <w:rPr>
                <w:rFonts w:cs="Times New Roman"/>
                <w:kern w:val="0"/>
                <w:sz w:val="21"/>
                <w:szCs w:val="21"/>
              </w:rPr>
            </w:pPr>
            <w:r>
              <w:rPr>
                <w:rFonts w:hint="eastAsia" w:cs="Times New Roman"/>
                <w:kern w:val="0"/>
                <w:sz w:val="21"/>
                <w:szCs w:val="21"/>
              </w:rPr>
              <w:t>2</w:t>
            </w:r>
          </w:p>
        </w:tc>
        <w:tc>
          <w:tcPr>
            <w:tcW w:w="1020" w:type="pct"/>
            <w:tcBorders>
              <w:top w:val="single" w:color="auto" w:sz="4" w:space="0"/>
              <w:left w:val="single" w:color="auto" w:sz="4" w:space="0"/>
              <w:bottom w:val="single" w:color="auto" w:sz="4" w:space="0"/>
              <w:right w:val="single" w:color="auto" w:sz="4" w:space="0"/>
            </w:tcBorders>
            <w:noWrap/>
            <w:vAlign w:val="center"/>
          </w:tcPr>
          <w:p w14:paraId="1CEE308D">
            <w:pPr>
              <w:widowControl/>
              <w:spacing w:line="0" w:lineRule="atLeast"/>
              <w:ind w:firstLine="0" w:firstLineChars="0"/>
              <w:jc w:val="center"/>
              <w:rPr>
                <w:rFonts w:cs="Times New Roman"/>
                <w:kern w:val="0"/>
                <w:sz w:val="21"/>
                <w:szCs w:val="21"/>
              </w:rPr>
            </w:pPr>
            <w:r>
              <w:rPr>
                <w:rFonts w:cs="Times New Roman"/>
                <w:color w:val="000000"/>
                <w:sz w:val="21"/>
                <w:szCs w:val="21"/>
              </w:rPr>
              <w:t>7.46E+01</w:t>
            </w:r>
          </w:p>
        </w:tc>
        <w:tc>
          <w:tcPr>
            <w:tcW w:w="918" w:type="pct"/>
            <w:tcBorders>
              <w:top w:val="single" w:color="auto" w:sz="4" w:space="0"/>
              <w:left w:val="single" w:color="auto" w:sz="4" w:space="0"/>
              <w:bottom w:val="single" w:color="auto" w:sz="4" w:space="0"/>
              <w:right w:val="single" w:color="auto" w:sz="4" w:space="0"/>
            </w:tcBorders>
            <w:vAlign w:val="center"/>
          </w:tcPr>
          <w:p w14:paraId="78C95089">
            <w:pPr>
              <w:widowControl/>
              <w:spacing w:line="0" w:lineRule="atLeast"/>
              <w:ind w:firstLine="0" w:firstLineChars="0"/>
              <w:jc w:val="center"/>
              <w:rPr>
                <w:rFonts w:cs="Times New Roman"/>
                <w:kern w:val="0"/>
                <w:sz w:val="21"/>
                <w:szCs w:val="21"/>
              </w:rPr>
            </w:pPr>
            <w:r>
              <w:rPr>
                <w:rFonts w:cs="Times New Roman"/>
                <w:color w:val="000000"/>
                <w:sz w:val="21"/>
                <w:szCs w:val="21"/>
              </w:rPr>
              <w:t>1.41E+02</w:t>
            </w:r>
          </w:p>
        </w:tc>
        <w:tc>
          <w:tcPr>
            <w:tcW w:w="918" w:type="pct"/>
            <w:tcBorders>
              <w:top w:val="single" w:color="auto" w:sz="4" w:space="0"/>
              <w:left w:val="single" w:color="auto" w:sz="4" w:space="0"/>
              <w:bottom w:val="single" w:color="auto" w:sz="4" w:space="0"/>
              <w:right w:val="single" w:color="auto" w:sz="4" w:space="0"/>
            </w:tcBorders>
            <w:noWrap/>
            <w:vAlign w:val="center"/>
          </w:tcPr>
          <w:p w14:paraId="5E238444">
            <w:pPr>
              <w:widowControl/>
              <w:spacing w:line="0" w:lineRule="atLeast"/>
              <w:ind w:firstLine="0" w:firstLineChars="0"/>
              <w:jc w:val="center"/>
              <w:rPr>
                <w:rFonts w:cs="Times New Roman"/>
                <w:kern w:val="0"/>
                <w:sz w:val="21"/>
                <w:szCs w:val="21"/>
              </w:rPr>
            </w:pPr>
            <w:r>
              <w:rPr>
                <w:rFonts w:cs="Times New Roman"/>
                <w:color w:val="000000"/>
                <w:sz w:val="21"/>
                <w:szCs w:val="21"/>
              </w:rPr>
              <w:t>4.82E+01</w:t>
            </w:r>
          </w:p>
        </w:tc>
        <w:tc>
          <w:tcPr>
            <w:tcW w:w="916" w:type="pct"/>
            <w:tcBorders>
              <w:top w:val="single" w:color="auto" w:sz="4" w:space="0"/>
              <w:left w:val="single" w:color="auto" w:sz="4" w:space="0"/>
              <w:bottom w:val="single" w:color="auto" w:sz="4" w:space="0"/>
              <w:right w:val="nil"/>
            </w:tcBorders>
            <w:noWrap/>
            <w:vAlign w:val="center"/>
          </w:tcPr>
          <w:p w14:paraId="1395FF25">
            <w:pPr>
              <w:widowControl/>
              <w:spacing w:line="0" w:lineRule="atLeast"/>
              <w:ind w:firstLine="0" w:firstLineChars="0"/>
              <w:jc w:val="center"/>
              <w:rPr>
                <w:rFonts w:cs="Times New Roman"/>
                <w:kern w:val="0"/>
                <w:sz w:val="21"/>
                <w:szCs w:val="21"/>
              </w:rPr>
            </w:pPr>
            <w:r>
              <w:rPr>
                <w:rFonts w:cs="Times New Roman"/>
                <w:color w:val="000000"/>
                <w:sz w:val="21"/>
                <w:szCs w:val="21"/>
              </w:rPr>
              <w:t>1.22E+01</w:t>
            </w:r>
          </w:p>
        </w:tc>
      </w:tr>
      <w:tr w14:paraId="26693290">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23" w:hRule="atLeast"/>
        </w:trPr>
        <w:tc>
          <w:tcPr>
            <w:tcW w:w="1228" w:type="pct"/>
            <w:tcBorders>
              <w:top w:val="single" w:color="auto" w:sz="4" w:space="0"/>
              <w:left w:val="nil"/>
              <w:bottom w:val="single" w:color="auto" w:sz="4" w:space="0"/>
              <w:right w:val="single" w:color="auto" w:sz="4" w:space="0"/>
            </w:tcBorders>
            <w:vAlign w:val="bottom"/>
          </w:tcPr>
          <w:p w14:paraId="066E5624">
            <w:pPr>
              <w:widowControl/>
              <w:spacing w:line="0" w:lineRule="atLeast"/>
              <w:ind w:firstLine="0" w:firstLineChars="0"/>
              <w:jc w:val="center"/>
              <w:rPr>
                <w:rFonts w:cs="Times New Roman"/>
                <w:kern w:val="0"/>
                <w:sz w:val="21"/>
                <w:szCs w:val="21"/>
              </w:rPr>
            </w:pPr>
            <w:r>
              <w:rPr>
                <w:rFonts w:hint="eastAsia" w:cs="Times New Roman"/>
                <w:kern w:val="0"/>
                <w:sz w:val="21"/>
                <w:szCs w:val="21"/>
              </w:rPr>
              <w:t>3</w:t>
            </w:r>
          </w:p>
        </w:tc>
        <w:tc>
          <w:tcPr>
            <w:tcW w:w="1020" w:type="pct"/>
            <w:tcBorders>
              <w:top w:val="single" w:color="auto" w:sz="4" w:space="0"/>
              <w:left w:val="single" w:color="auto" w:sz="4" w:space="0"/>
              <w:bottom w:val="single" w:color="auto" w:sz="4" w:space="0"/>
              <w:right w:val="single" w:color="auto" w:sz="4" w:space="0"/>
            </w:tcBorders>
            <w:noWrap/>
            <w:vAlign w:val="center"/>
          </w:tcPr>
          <w:p w14:paraId="51EB4E03">
            <w:pPr>
              <w:widowControl/>
              <w:spacing w:line="0" w:lineRule="atLeast"/>
              <w:ind w:firstLine="0" w:firstLineChars="0"/>
              <w:jc w:val="center"/>
              <w:rPr>
                <w:rFonts w:cs="Times New Roman"/>
                <w:kern w:val="0"/>
                <w:sz w:val="21"/>
                <w:szCs w:val="21"/>
              </w:rPr>
            </w:pPr>
            <w:r>
              <w:rPr>
                <w:rFonts w:cs="Times New Roman"/>
                <w:color w:val="000000"/>
                <w:sz w:val="21"/>
                <w:szCs w:val="21"/>
              </w:rPr>
              <w:t>4.89E+00</w:t>
            </w:r>
          </w:p>
        </w:tc>
        <w:tc>
          <w:tcPr>
            <w:tcW w:w="918" w:type="pct"/>
            <w:tcBorders>
              <w:top w:val="single" w:color="auto" w:sz="4" w:space="0"/>
              <w:left w:val="single" w:color="auto" w:sz="4" w:space="0"/>
              <w:bottom w:val="single" w:color="auto" w:sz="4" w:space="0"/>
              <w:right w:val="single" w:color="auto" w:sz="4" w:space="0"/>
            </w:tcBorders>
            <w:vAlign w:val="center"/>
          </w:tcPr>
          <w:p w14:paraId="4B1CA600">
            <w:pPr>
              <w:widowControl/>
              <w:spacing w:line="0" w:lineRule="atLeast"/>
              <w:ind w:firstLine="0" w:firstLineChars="0"/>
              <w:jc w:val="center"/>
              <w:rPr>
                <w:rFonts w:cs="Times New Roman"/>
                <w:kern w:val="0"/>
                <w:sz w:val="21"/>
                <w:szCs w:val="21"/>
              </w:rPr>
            </w:pPr>
            <w:r>
              <w:rPr>
                <w:rFonts w:cs="Times New Roman"/>
                <w:color w:val="000000"/>
                <w:sz w:val="21"/>
                <w:szCs w:val="21"/>
              </w:rPr>
              <w:t>8.71E+01</w:t>
            </w:r>
          </w:p>
        </w:tc>
        <w:tc>
          <w:tcPr>
            <w:tcW w:w="918" w:type="pct"/>
            <w:tcBorders>
              <w:top w:val="single" w:color="auto" w:sz="4" w:space="0"/>
              <w:left w:val="single" w:color="auto" w:sz="4" w:space="0"/>
              <w:bottom w:val="single" w:color="auto" w:sz="4" w:space="0"/>
              <w:right w:val="single" w:color="auto" w:sz="4" w:space="0"/>
            </w:tcBorders>
            <w:noWrap/>
            <w:vAlign w:val="center"/>
          </w:tcPr>
          <w:p w14:paraId="251930D5">
            <w:pPr>
              <w:widowControl/>
              <w:spacing w:line="0" w:lineRule="atLeast"/>
              <w:ind w:firstLine="0" w:firstLineChars="0"/>
              <w:jc w:val="center"/>
              <w:rPr>
                <w:rFonts w:cs="Times New Roman"/>
                <w:kern w:val="0"/>
                <w:sz w:val="21"/>
                <w:szCs w:val="21"/>
              </w:rPr>
            </w:pPr>
            <w:r>
              <w:rPr>
                <w:rFonts w:cs="Times New Roman"/>
                <w:color w:val="000000"/>
                <w:sz w:val="21"/>
                <w:szCs w:val="21"/>
              </w:rPr>
              <w:t>5.43E+01</w:t>
            </w:r>
          </w:p>
        </w:tc>
        <w:tc>
          <w:tcPr>
            <w:tcW w:w="916" w:type="pct"/>
            <w:tcBorders>
              <w:top w:val="single" w:color="auto" w:sz="4" w:space="0"/>
              <w:left w:val="single" w:color="auto" w:sz="4" w:space="0"/>
              <w:bottom w:val="single" w:color="auto" w:sz="4" w:space="0"/>
              <w:right w:val="nil"/>
            </w:tcBorders>
            <w:noWrap/>
            <w:vAlign w:val="center"/>
          </w:tcPr>
          <w:p w14:paraId="52732542">
            <w:pPr>
              <w:widowControl/>
              <w:spacing w:line="0" w:lineRule="atLeast"/>
              <w:ind w:firstLine="0" w:firstLineChars="0"/>
              <w:jc w:val="center"/>
              <w:rPr>
                <w:rFonts w:cs="Times New Roman"/>
                <w:kern w:val="0"/>
                <w:sz w:val="21"/>
                <w:szCs w:val="21"/>
              </w:rPr>
            </w:pPr>
            <w:r>
              <w:rPr>
                <w:rFonts w:cs="Times New Roman"/>
                <w:color w:val="000000"/>
                <w:sz w:val="21"/>
                <w:szCs w:val="21"/>
              </w:rPr>
              <w:t>1.49E+01</w:t>
            </w:r>
          </w:p>
        </w:tc>
      </w:tr>
      <w:tr w14:paraId="4AC4F261">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55" w:hRule="atLeast"/>
        </w:trPr>
        <w:tc>
          <w:tcPr>
            <w:tcW w:w="1228" w:type="pct"/>
            <w:tcBorders>
              <w:top w:val="single" w:color="auto" w:sz="4" w:space="0"/>
              <w:left w:val="nil"/>
              <w:bottom w:val="single" w:color="auto" w:sz="4" w:space="0"/>
              <w:right w:val="single" w:color="auto" w:sz="4" w:space="0"/>
            </w:tcBorders>
            <w:vAlign w:val="bottom"/>
          </w:tcPr>
          <w:p w14:paraId="2CC59322">
            <w:pPr>
              <w:widowControl/>
              <w:spacing w:line="0" w:lineRule="atLeast"/>
              <w:ind w:firstLine="0" w:firstLineChars="0"/>
              <w:jc w:val="center"/>
              <w:rPr>
                <w:rFonts w:cs="Times New Roman"/>
                <w:kern w:val="0"/>
                <w:sz w:val="21"/>
                <w:szCs w:val="21"/>
              </w:rPr>
            </w:pPr>
            <w:r>
              <w:rPr>
                <w:rFonts w:hint="eastAsia" w:cs="Times New Roman"/>
                <w:kern w:val="0"/>
                <w:sz w:val="21"/>
                <w:szCs w:val="21"/>
              </w:rPr>
              <w:t>4</w:t>
            </w:r>
          </w:p>
        </w:tc>
        <w:tc>
          <w:tcPr>
            <w:tcW w:w="1020" w:type="pct"/>
            <w:tcBorders>
              <w:top w:val="single" w:color="auto" w:sz="4" w:space="0"/>
              <w:left w:val="single" w:color="auto" w:sz="4" w:space="0"/>
              <w:bottom w:val="single" w:color="auto" w:sz="4" w:space="0"/>
              <w:right w:val="single" w:color="auto" w:sz="4" w:space="0"/>
            </w:tcBorders>
            <w:noWrap/>
            <w:vAlign w:val="center"/>
          </w:tcPr>
          <w:p w14:paraId="32AA4A81">
            <w:pPr>
              <w:widowControl/>
              <w:spacing w:line="0" w:lineRule="atLeast"/>
              <w:ind w:firstLine="0" w:firstLineChars="0"/>
              <w:jc w:val="center"/>
              <w:rPr>
                <w:rFonts w:cs="Times New Roman"/>
                <w:kern w:val="0"/>
                <w:sz w:val="21"/>
                <w:szCs w:val="21"/>
              </w:rPr>
            </w:pPr>
            <w:r>
              <w:rPr>
                <w:rFonts w:cs="Times New Roman"/>
                <w:color w:val="000000"/>
                <w:sz w:val="21"/>
                <w:szCs w:val="21"/>
              </w:rPr>
              <w:t>1.27E-01</w:t>
            </w:r>
          </w:p>
        </w:tc>
        <w:tc>
          <w:tcPr>
            <w:tcW w:w="918" w:type="pct"/>
            <w:tcBorders>
              <w:top w:val="single" w:color="auto" w:sz="4" w:space="0"/>
              <w:left w:val="single" w:color="auto" w:sz="4" w:space="0"/>
              <w:bottom w:val="single" w:color="auto" w:sz="4" w:space="0"/>
              <w:right w:val="single" w:color="auto" w:sz="4" w:space="0"/>
            </w:tcBorders>
            <w:vAlign w:val="center"/>
          </w:tcPr>
          <w:p w14:paraId="49F917D2">
            <w:pPr>
              <w:widowControl/>
              <w:spacing w:line="0" w:lineRule="atLeast"/>
              <w:ind w:firstLine="0" w:firstLineChars="0"/>
              <w:jc w:val="center"/>
              <w:rPr>
                <w:rFonts w:cs="Times New Roman"/>
                <w:kern w:val="0"/>
                <w:sz w:val="21"/>
                <w:szCs w:val="21"/>
              </w:rPr>
            </w:pPr>
            <w:r>
              <w:rPr>
                <w:rFonts w:cs="Times New Roman"/>
                <w:color w:val="000000"/>
                <w:sz w:val="21"/>
                <w:szCs w:val="21"/>
              </w:rPr>
              <w:t>3.51E+01</w:t>
            </w:r>
          </w:p>
        </w:tc>
        <w:tc>
          <w:tcPr>
            <w:tcW w:w="918" w:type="pct"/>
            <w:tcBorders>
              <w:top w:val="single" w:color="auto" w:sz="4" w:space="0"/>
              <w:left w:val="single" w:color="auto" w:sz="4" w:space="0"/>
              <w:bottom w:val="single" w:color="auto" w:sz="4" w:space="0"/>
              <w:right w:val="single" w:color="auto" w:sz="4" w:space="0"/>
            </w:tcBorders>
            <w:noWrap/>
            <w:vAlign w:val="center"/>
          </w:tcPr>
          <w:p w14:paraId="7413AEC6">
            <w:pPr>
              <w:widowControl/>
              <w:spacing w:line="0" w:lineRule="atLeast"/>
              <w:ind w:firstLine="0" w:firstLineChars="0"/>
              <w:jc w:val="center"/>
              <w:rPr>
                <w:rFonts w:cs="Times New Roman"/>
                <w:kern w:val="0"/>
                <w:sz w:val="21"/>
                <w:szCs w:val="21"/>
              </w:rPr>
            </w:pPr>
            <w:r>
              <w:rPr>
                <w:rFonts w:cs="Times New Roman"/>
                <w:color w:val="000000"/>
                <w:sz w:val="21"/>
                <w:szCs w:val="21"/>
              </w:rPr>
              <w:t>5.12E+01</w:t>
            </w:r>
          </w:p>
        </w:tc>
        <w:tc>
          <w:tcPr>
            <w:tcW w:w="916" w:type="pct"/>
            <w:tcBorders>
              <w:top w:val="single" w:color="auto" w:sz="4" w:space="0"/>
              <w:left w:val="single" w:color="auto" w:sz="4" w:space="0"/>
              <w:bottom w:val="single" w:color="auto" w:sz="4" w:space="0"/>
              <w:right w:val="nil"/>
            </w:tcBorders>
            <w:noWrap/>
            <w:vAlign w:val="center"/>
          </w:tcPr>
          <w:p w14:paraId="3224D9D1">
            <w:pPr>
              <w:widowControl/>
              <w:spacing w:line="0" w:lineRule="atLeast"/>
              <w:ind w:firstLine="0" w:firstLineChars="0"/>
              <w:jc w:val="center"/>
              <w:rPr>
                <w:rFonts w:cs="Times New Roman"/>
                <w:kern w:val="0"/>
                <w:sz w:val="21"/>
                <w:szCs w:val="21"/>
              </w:rPr>
            </w:pPr>
            <w:r>
              <w:rPr>
                <w:rFonts w:cs="Times New Roman"/>
                <w:color w:val="000000"/>
                <w:sz w:val="21"/>
                <w:szCs w:val="21"/>
              </w:rPr>
              <w:t>1.72E+01</w:t>
            </w:r>
          </w:p>
        </w:tc>
      </w:tr>
      <w:tr w14:paraId="6F2BBBE8">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59" w:hRule="atLeast"/>
        </w:trPr>
        <w:tc>
          <w:tcPr>
            <w:tcW w:w="1228" w:type="pct"/>
            <w:tcBorders>
              <w:top w:val="single" w:color="auto" w:sz="4" w:space="0"/>
              <w:left w:val="nil"/>
              <w:bottom w:val="single" w:color="auto" w:sz="4" w:space="0"/>
              <w:right w:val="single" w:color="auto" w:sz="4" w:space="0"/>
            </w:tcBorders>
            <w:vAlign w:val="bottom"/>
          </w:tcPr>
          <w:p w14:paraId="009349B6">
            <w:pPr>
              <w:widowControl/>
              <w:spacing w:line="0" w:lineRule="atLeast"/>
              <w:ind w:firstLine="0" w:firstLineChars="0"/>
              <w:jc w:val="center"/>
              <w:rPr>
                <w:rFonts w:cs="Times New Roman"/>
                <w:kern w:val="0"/>
                <w:sz w:val="21"/>
                <w:szCs w:val="21"/>
              </w:rPr>
            </w:pPr>
            <w:r>
              <w:rPr>
                <w:rFonts w:hint="eastAsia" w:cs="Times New Roman"/>
                <w:kern w:val="0"/>
                <w:sz w:val="21"/>
                <w:szCs w:val="21"/>
              </w:rPr>
              <w:t>5</w:t>
            </w:r>
          </w:p>
        </w:tc>
        <w:tc>
          <w:tcPr>
            <w:tcW w:w="1020" w:type="pct"/>
            <w:tcBorders>
              <w:top w:val="single" w:color="auto" w:sz="4" w:space="0"/>
              <w:left w:val="single" w:color="auto" w:sz="4" w:space="0"/>
              <w:bottom w:val="single" w:color="auto" w:sz="4" w:space="0"/>
              <w:right w:val="single" w:color="auto" w:sz="4" w:space="0"/>
            </w:tcBorders>
            <w:noWrap/>
            <w:vAlign w:val="center"/>
          </w:tcPr>
          <w:p w14:paraId="2D7F6FC2">
            <w:pPr>
              <w:widowControl/>
              <w:spacing w:line="0" w:lineRule="atLeast"/>
              <w:ind w:firstLine="0" w:firstLineChars="0"/>
              <w:jc w:val="center"/>
              <w:rPr>
                <w:rFonts w:cs="Times New Roman"/>
                <w:kern w:val="0"/>
                <w:sz w:val="21"/>
                <w:szCs w:val="21"/>
              </w:rPr>
            </w:pPr>
            <w:r>
              <w:rPr>
                <w:rFonts w:cs="Times New Roman"/>
                <w:color w:val="000000"/>
                <w:sz w:val="21"/>
                <w:szCs w:val="21"/>
              </w:rPr>
              <w:t>1.27E-03</w:t>
            </w:r>
          </w:p>
        </w:tc>
        <w:tc>
          <w:tcPr>
            <w:tcW w:w="918" w:type="pct"/>
            <w:tcBorders>
              <w:top w:val="single" w:color="auto" w:sz="4" w:space="0"/>
              <w:left w:val="single" w:color="auto" w:sz="4" w:space="0"/>
              <w:bottom w:val="single" w:color="auto" w:sz="4" w:space="0"/>
              <w:right w:val="single" w:color="auto" w:sz="4" w:space="0"/>
            </w:tcBorders>
            <w:vAlign w:val="center"/>
          </w:tcPr>
          <w:p w14:paraId="0CEF3880">
            <w:pPr>
              <w:widowControl/>
              <w:spacing w:line="0" w:lineRule="atLeast"/>
              <w:ind w:firstLine="0" w:firstLineChars="0"/>
              <w:jc w:val="center"/>
              <w:rPr>
                <w:rFonts w:cs="Times New Roman"/>
                <w:kern w:val="0"/>
                <w:sz w:val="21"/>
                <w:szCs w:val="21"/>
              </w:rPr>
            </w:pPr>
            <w:r>
              <w:rPr>
                <w:rFonts w:cs="Times New Roman"/>
                <w:color w:val="000000"/>
                <w:sz w:val="21"/>
                <w:szCs w:val="21"/>
              </w:rPr>
              <w:t>1.00E+01</w:t>
            </w:r>
          </w:p>
        </w:tc>
        <w:tc>
          <w:tcPr>
            <w:tcW w:w="918" w:type="pct"/>
            <w:tcBorders>
              <w:top w:val="single" w:color="auto" w:sz="4" w:space="0"/>
              <w:left w:val="single" w:color="auto" w:sz="4" w:space="0"/>
              <w:bottom w:val="single" w:color="auto" w:sz="4" w:space="0"/>
              <w:right w:val="single" w:color="auto" w:sz="4" w:space="0"/>
            </w:tcBorders>
            <w:noWrap/>
            <w:vAlign w:val="center"/>
          </w:tcPr>
          <w:p w14:paraId="50574F5E">
            <w:pPr>
              <w:widowControl/>
              <w:spacing w:line="0" w:lineRule="atLeast"/>
              <w:ind w:firstLine="0" w:firstLineChars="0"/>
              <w:jc w:val="center"/>
              <w:rPr>
                <w:rFonts w:cs="Times New Roman"/>
                <w:kern w:val="0"/>
                <w:sz w:val="21"/>
                <w:szCs w:val="21"/>
              </w:rPr>
            </w:pPr>
            <w:r>
              <w:rPr>
                <w:rFonts w:cs="Times New Roman"/>
                <w:color w:val="000000"/>
                <w:sz w:val="21"/>
                <w:szCs w:val="21"/>
              </w:rPr>
              <w:t>4.15E+01</w:t>
            </w:r>
          </w:p>
        </w:tc>
        <w:tc>
          <w:tcPr>
            <w:tcW w:w="916" w:type="pct"/>
            <w:tcBorders>
              <w:top w:val="single" w:color="auto" w:sz="4" w:space="0"/>
              <w:left w:val="single" w:color="auto" w:sz="4" w:space="0"/>
              <w:bottom w:val="single" w:color="auto" w:sz="4" w:space="0"/>
              <w:right w:val="nil"/>
            </w:tcBorders>
            <w:noWrap/>
            <w:vAlign w:val="center"/>
          </w:tcPr>
          <w:p w14:paraId="408CA892">
            <w:pPr>
              <w:widowControl/>
              <w:spacing w:line="0" w:lineRule="atLeast"/>
              <w:ind w:firstLine="0" w:firstLineChars="0"/>
              <w:jc w:val="center"/>
              <w:rPr>
                <w:rFonts w:cs="Times New Roman"/>
                <w:kern w:val="0"/>
                <w:sz w:val="21"/>
                <w:szCs w:val="21"/>
              </w:rPr>
            </w:pPr>
            <w:r>
              <w:rPr>
                <w:rFonts w:cs="Times New Roman"/>
                <w:color w:val="000000"/>
                <w:sz w:val="21"/>
                <w:szCs w:val="21"/>
              </w:rPr>
              <w:t>1.89E+01</w:t>
            </w:r>
          </w:p>
        </w:tc>
      </w:tr>
      <w:tr w14:paraId="73B8396C">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63" w:hRule="atLeast"/>
        </w:trPr>
        <w:tc>
          <w:tcPr>
            <w:tcW w:w="1228" w:type="pct"/>
            <w:tcBorders>
              <w:top w:val="single" w:color="auto" w:sz="4" w:space="0"/>
              <w:left w:val="nil"/>
              <w:bottom w:val="single" w:color="auto" w:sz="4" w:space="0"/>
              <w:right w:val="single" w:color="auto" w:sz="4" w:space="0"/>
            </w:tcBorders>
            <w:vAlign w:val="bottom"/>
          </w:tcPr>
          <w:p w14:paraId="7BD4AF6F">
            <w:pPr>
              <w:widowControl/>
              <w:spacing w:line="0" w:lineRule="atLeast"/>
              <w:ind w:firstLine="0" w:firstLineChars="0"/>
              <w:jc w:val="center"/>
              <w:rPr>
                <w:rFonts w:cs="Times New Roman"/>
                <w:kern w:val="0"/>
                <w:sz w:val="21"/>
                <w:szCs w:val="21"/>
              </w:rPr>
            </w:pPr>
            <w:r>
              <w:rPr>
                <w:rFonts w:hint="eastAsia" w:cs="Times New Roman"/>
                <w:kern w:val="0"/>
                <w:sz w:val="21"/>
                <w:szCs w:val="21"/>
              </w:rPr>
              <w:t>6</w:t>
            </w:r>
          </w:p>
        </w:tc>
        <w:tc>
          <w:tcPr>
            <w:tcW w:w="1020" w:type="pct"/>
            <w:tcBorders>
              <w:top w:val="single" w:color="auto" w:sz="4" w:space="0"/>
              <w:left w:val="single" w:color="auto" w:sz="4" w:space="0"/>
              <w:bottom w:val="single" w:color="auto" w:sz="4" w:space="0"/>
              <w:right w:val="single" w:color="auto" w:sz="4" w:space="0"/>
            </w:tcBorders>
            <w:noWrap/>
            <w:vAlign w:val="center"/>
          </w:tcPr>
          <w:p w14:paraId="295B34C7">
            <w:pPr>
              <w:widowControl/>
              <w:spacing w:line="0" w:lineRule="atLeast"/>
              <w:ind w:firstLine="0" w:firstLineChars="0"/>
              <w:jc w:val="center"/>
              <w:rPr>
                <w:rFonts w:cs="Times New Roman"/>
                <w:kern w:val="0"/>
                <w:sz w:val="21"/>
                <w:szCs w:val="21"/>
              </w:rPr>
            </w:pPr>
            <w:r>
              <w:rPr>
                <w:rFonts w:cs="Times New Roman"/>
                <w:color w:val="000000"/>
                <w:sz w:val="21"/>
                <w:szCs w:val="21"/>
              </w:rPr>
              <w:t>4.84E-06</w:t>
            </w:r>
          </w:p>
        </w:tc>
        <w:tc>
          <w:tcPr>
            <w:tcW w:w="918" w:type="pct"/>
            <w:tcBorders>
              <w:top w:val="single" w:color="auto" w:sz="4" w:space="0"/>
              <w:left w:val="single" w:color="auto" w:sz="4" w:space="0"/>
              <w:bottom w:val="single" w:color="auto" w:sz="4" w:space="0"/>
              <w:right w:val="single" w:color="auto" w:sz="4" w:space="0"/>
            </w:tcBorders>
            <w:vAlign w:val="center"/>
          </w:tcPr>
          <w:p w14:paraId="2B048F16">
            <w:pPr>
              <w:widowControl/>
              <w:spacing w:line="0" w:lineRule="atLeast"/>
              <w:ind w:firstLine="0" w:firstLineChars="0"/>
              <w:jc w:val="center"/>
              <w:rPr>
                <w:rFonts w:cs="Times New Roman"/>
                <w:kern w:val="0"/>
                <w:sz w:val="21"/>
                <w:szCs w:val="21"/>
              </w:rPr>
            </w:pPr>
            <w:r>
              <w:rPr>
                <w:rFonts w:cs="Times New Roman"/>
                <w:color w:val="000000"/>
                <w:sz w:val="21"/>
                <w:szCs w:val="21"/>
              </w:rPr>
              <w:t>2.13E+00</w:t>
            </w:r>
          </w:p>
        </w:tc>
        <w:tc>
          <w:tcPr>
            <w:tcW w:w="918" w:type="pct"/>
            <w:tcBorders>
              <w:top w:val="single" w:color="auto" w:sz="4" w:space="0"/>
              <w:left w:val="single" w:color="auto" w:sz="4" w:space="0"/>
              <w:bottom w:val="single" w:color="auto" w:sz="4" w:space="0"/>
              <w:right w:val="single" w:color="auto" w:sz="4" w:space="0"/>
            </w:tcBorders>
            <w:noWrap/>
            <w:vAlign w:val="center"/>
          </w:tcPr>
          <w:p w14:paraId="68F1FBD5">
            <w:pPr>
              <w:widowControl/>
              <w:spacing w:line="0" w:lineRule="atLeast"/>
              <w:ind w:firstLine="0" w:firstLineChars="0"/>
              <w:jc w:val="center"/>
              <w:rPr>
                <w:rFonts w:cs="Times New Roman"/>
                <w:kern w:val="0"/>
                <w:sz w:val="21"/>
                <w:szCs w:val="21"/>
              </w:rPr>
            </w:pPr>
            <w:r>
              <w:rPr>
                <w:rFonts w:cs="Times New Roman"/>
                <w:color w:val="000000"/>
                <w:sz w:val="21"/>
                <w:szCs w:val="21"/>
              </w:rPr>
              <w:t>2.92E+01</w:t>
            </w:r>
          </w:p>
        </w:tc>
        <w:tc>
          <w:tcPr>
            <w:tcW w:w="916" w:type="pct"/>
            <w:tcBorders>
              <w:top w:val="single" w:color="auto" w:sz="4" w:space="0"/>
              <w:left w:val="single" w:color="auto" w:sz="4" w:space="0"/>
              <w:bottom w:val="single" w:color="auto" w:sz="4" w:space="0"/>
              <w:right w:val="nil"/>
            </w:tcBorders>
            <w:noWrap/>
            <w:vAlign w:val="center"/>
          </w:tcPr>
          <w:p w14:paraId="2657071A">
            <w:pPr>
              <w:widowControl/>
              <w:spacing w:line="0" w:lineRule="atLeast"/>
              <w:ind w:firstLine="0" w:firstLineChars="0"/>
              <w:jc w:val="center"/>
              <w:rPr>
                <w:rFonts w:cs="Times New Roman"/>
                <w:kern w:val="0"/>
                <w:sz w:val="21"/>
                <w:szCs w:val="21"/>
              </w:rPr>
            </w:pPr>
            <w:r>
              <w:rPr>
                <w:rFonts w:cs="Times New Roman"/>
                <w:color w:val="000000"/>
                <w:sz w:val="21"/>
                <w:szCs w:val="21"/>
              </w:rPr>
              <w:t>2.00E+01</w:t>
            </w:r>
          </w:p>
        </w:tc>
      </w:tr>
      <w:tr w14:paraId="55CADE31">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63" w:hRule="atLeast"/>
        </w:trPr>
        <w:tc>
          <w:tcPr>
            <w:tcW w:w="1228" w:type="pct"/>
            <w:tcBorders>
              <w:top w:val="single" w:color="auto" w:sz="4" w:space="0"/>
              <w:left w:val="nil"/>
              <w:bottom w:val="single" w:color="auto" w:sz="4" w:space="0"/>
              <w:right w:val="single" w:color="auto" w:sz="4" w:space="0"/>
            </w:tcBorders>
            <w:vAlign w:val="bottom"/>
          </w:tcPr>
          <w:p w14:paraId="7D7FE149">
            <w:pPr>
              <w:widowControl/>
              <w:spacing w:line="0" w:lineRule="atLeast"/>
              <w:ind w:firstLine="0" w:firstLineChars="0"/>
              <w:jc w:val="center"/>
              <w:rPr>
                <w:rFonts w:cs="Times New Roman"/>
                <w:kern w:val="0"/>
                <w:sz w:val="21"/>
                <w:szCs w:val="21"/>
              </w:rPr>
            </w:pPr>
            <w:r>
              <w:rPr>
                <w:rFonts w:hint="eastAsia" w:cs="Times New Roman"/>
                <w:kern w:val="0"/>
                <w:sz w:val="21"/>
                <w:szCs w:val="21"/>
              </w:rPr>
              <w:t>7</w:t>
            </w:r>
          </w:p>
        </w:tc>
        <w:tc>
          <w:tcPr>
            <w:tcW w:w="1020" w:type="pct"/>
            <w:tcBorders>
              <w:top w:val="single" w:color="auto" w:sz="4" w:space="0"/>
              <w:left w:val="single" w:color="auto" w:sz="4" w:space="0"/>
              <w:bottom w:val="single" w:color="auto" w:sz="4" w:space="0"/>
              <w:right w:val="single" w:color="auto" w:sz="4" w:space="0"/>
            </w:tcBorders>
            <w:noWrap/>
            <w:vAlign w:val="center"/>
          </w:tcPr>
          <w:p w14:paraId="2DF2B3DE">
            <w:pPr>
              <w:widowControl/>
              <w:spacing w:line="0" w:lineRule="atLeast"/>
              <w:ind w:firstLine="0" w:firstLineChars="0"/>
              <w:jc w:val="center"/>
              <w:rPr>
                <w:rFonts w:cs="Times New Roman"/>
                <w:kern w:val="0"/>
                <w:sz w:val="21"/>
                <w:szCs w:val="21"/>
              </w:rPr>
            </w:pPr>
            <w:r>
              <w:rPr>
                <w:rFonts w:cs="Times New Roman"/>
                <w:color w:val="000000"/>
                <w:sz w:val="21"/>
                <w:szCs w:val="21"/>
              </w:rPr>
              <w:t>7.23E-09</w:t>
            </w:r>
          </w:p>
        </w:tc>
        <w:tc>
          <w:tcPr>
            <w:tcW w:w="918" w:type="pct"/>
            <w:tcBorders>
              <w:top w:val="single" w:color="auto" w:sz="4" w:space="0"/>
              <w:left w:val="single" w:color="auto" w:sz="4" w:space="0"/>
              <w:bottom w:val="single" w:color="auto" w:sz="4" w:space="0"/>
              <w:right w:val="single" w:color="auto" w:sz="4" w:space="0"/>
            </w:tcBorders>
            <w:vAlign w:val="center"/>
          </w:tcPr>
          <w:p w14:paraId="52EB1959">
            <w:pPr>
              <w:widowControl/>
              <w:spacing w:line="0" w:lineRule="atLeast"/>
              <w:ind w:firstLine="0" w:firstLineChars="0"/>
              <w:jc w:val="center"/>
              <w:rPr>
                <w:rFonts w:cs="Times New Roman"/>
                <w:kern w:val="0"/>
                <w:sz w:val="21"/>
                <w:szCs w:val="21"/>
              </w:rPr>
            </w:pPr>
            <w:r>
              <w:rPr>
                <w:rFonts w:cs="Times New Roman"/>
                <w:color w:val="000000"/>
                <w:sz w:val="21"/>
                <w:szCs w:val="21"/>
              </w:rPr>
              <w:t>3.47E-01</w:t>
            </w:r>
          </w:p>
        </w:tc>
        <w:tc>
          <w:tcPr>
            <w:tcW w:w="918" w:type="pct"/>
            <w:tcBorders>
              <w:top w:val="single" w:color="auto" w:sz="4" w:space="0"/>
              <w:left w:val="single" w:color="auto" w:sz="4" w:space="0"/>
              <w:bottom w:val="single" w:color="auto" w:sz="4" w:space="0"/>
              <w:right w:val="single" w:color="auto" w:sz="4" w:space="0"/>
            </w:tcBorders>
            <w:noWrap/>
            <w:vAlign w:val="center"/>
          </w:tcPr>
          <w:p w14:paraId="20385309">
            <w:pPr>
              <w:widowControl/>
              <w:spacing w:line="0" w:lineRule="atLeast"/>
              <w:ind w:firstLine="0" w:firstLineChars="0"/>
              <w:jc w:val="center"/>
              <w:rPr>
                <w:rFonts w:cs="Times New Roman"/>
                <w:kern w:val="0"/>
                <w:sz w:val="21"/>
                <w:szCs w:val="21"/>
              </w:rPr>
            </w:pPr>
            <w:r>
              <w:rPr>
                <w:rFonts w:cs="Times New Roman"/>
                <w:color w:val="000000"/>
                <w:sz w:val="21"/>
                <w:szCs w:val="21"/>
              </w:rPr>
              <w:t>1.81E+01</w:t>
            </w:r>
          </w:p>
        </w:tc>
        <w:tc>
          <w:tcPr>
            <w:tcW w:w="916" w:type="pct"/>
            <w:tcBorders>
              <w:top w:val="single" w:color="auto" w:sz="4" w:space="0"/>
              <w:left w:val="single" w:color="auto" w:sz="4" w:space="0"/>
              <w:bottom w:val="single" w:color="auto" w:sz="4" w:space="0"/>
              <w:right w:val="nil"/>
            </w:tcBorders>
            <w:noWrap/>
            <w:vAlign w:val="center"/>
          </w:tcPr>
          <w:p w14:paraId="2BD642BC">
            <w:pPr>
              <w:widowControl/>
              <w:spacing w:line="0" w:lineRule="atLeast"/>
              <w:ind w:firstLine="0" w:firstLineChars="0"/>
              <w:jc w:val="center"/>
              <w:rPr>
                <w:rFonts w:cs="Times New Roman"/>
                <w:kern w:val="0"/>
                <w:sz w:val="21"/>
                <w:szCs w:val="21"/>
              </w:rPr>
            </w:pPr>
            <w:r>
              <w:rPr>
                <w:rFonts w:cs="Times New Roman"/>
                <w:color w:val="000000"/>
                <w:sz w:val="21"/>
                <w:szCs w:val="21"/>
              </w:rPr>
              <w:t>2.04E+01</w:t>
            </w:r>
          </w:p>
        </w:tc>
      </w:tr>
      <w:tr w14:paraId="273975C5">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63" w:hRule="atLeast"/>
        </w:trPr>
        <w:tc>
          <w:tcPr>
            <w:tcW w:w="1228" w:type="pct"/>
            <w:tcBorders>
              <w:top w:val="single" w:color="auto" w:sz="4" w:space="0"/>
              <w:left w:val="nil"/>
              <w:bottom w:val="single" w:color="auto" w:sz="4" w:space="0"/>
              <w:right w:val="single" w:color="auto" w:sz="4" w:space="0"/>
            </w:tcBorders>
            <w:vAlign w:val="bottom"/>
          </w:tcPr>
          <w:p w14:paraId="62BAEAF8">
            <w:pPr>
              <w:widowControl/>
              <w:spacing w:line="0" w:lineRule="atLeast"/>
              <w:ind w:firstLine="0" w:firstLineChars="0"/>
              <w:jc w:val="center"/>
              <w:rPr>
                <w:rFonts w:cs="Times New Roman"/>
                <w:kern w:val="0"/>
                <w:sz w:val="21"/>
                <w:szCs w:val="21"/>
              </w:rPr>
            </w:pPr>
            <w:r>
              <w:rPr>
                <w:rFonts w:hint="eastAsia" w:cs="Times New Roman"/>
                <w:kern w:val="0"/>
                <w:sz w:val="21"/>
                <w:szCs w:val="21"/>
              </w:rPr>
              <w:t>8</w:t>
            </w:r>
          </w:p>
        </w:tc>
        <w:tc>
          <w:tcPr>
            <w:tcW w:w="1020" w:type="pct"/>
            <w:tcBorders>
              <w:top w:val="single" w:color="auto" w:sz="4" w:space="0"/>
              <w:left w:val="single" w:color="auto" w:sz="4" w:space="0"/>
              <w:bottom w:val="single" w:color="auto" w:sz="4" w:space="0"/>
              <w:right w:val="single" w:color="auto" w:sz="4" w:space="0"/>
            </w:tcBorders>
            <w:noWrap/>
            <w:vAlign w:val="center"/>
          </w:tcPr>
          <w:p w14:paraId="37D51EE2">
            <w:pPr>
              <w:widowControl/>
              <w:spacing w:line="0" w:lineRule="atLeast"/>
              <w:ind w:firstLine="0" w:firstLineChars="0"/>
              <w:jc w:val="center"/>
              <w:rPr>
                <w:rFonts w:cs="Times New Roman"/>
                <w:kern w:val="0"/>
                <w:sz w:val="21"/>
                <w:szCs w:val="21"/>
              </w:rPr>
            </w:pPr>
            <w:r>
              <w:rPr>
                <w:rFonts w:cs="Times New Roman"/>
                <w:color w:val="000000"/>
                <w:sz w:val="21"/>
                <w:szCs w:val="21"/>
              </w:rPr>
              <w:t>3.87E-12</w:t>
            </w:r>
          </w:p>
        </w:tc>
        <w:tc>
          <w:tcPr>
            <w:tcW w:w="918" w:type="pct"/>
            <w:tcBorders>
              <w:top w:val="single" w:color="auto" w:sz="4" w:space="0"/>
              <w:left w:val="single" w:color="auto" w:sz="4" w:space="0"/>
              <w:bottom w:val="single" w:color="auto" w:sz="4" w:space="0"/>
              <w:right w:val="single" w:color="auto" w:sz="4" w:space="0"/>
            </w:tcBorders>
            <w:vAlign w:val="center"/>
          </w:tcPr>
          <w:p w14:paraId="060EA86F">
            <w:pPr>
              <w:widowControl/>
              <w:spacing w:line="0" w:lineRule="atLeast"/>
              <w:ind w:firstLine="0" w:firstLineChars="0"/>
              <w:jc w:val="center"/>
              <w:rPr>
                <w:rFonts w:cs="Times New Roman"/>
                <w:kern w:val="0"/>
                <w:sz w:val="21"/>
                <w:szCs w:val="21"/>
              </w:rPr>
            </w:pPr>
            <w:r>
              <w:rPr>
                <w:rFonts w:cs="Times New Roman"/>
                <w:color w:val="000000"/>
                <w:sz w:val="21"/>
                <w:szCs w:val="21"/>
              </w:rPr>
              <w:t>4.34E-02</w:t>
            </w:r>
          </w:p>
        </w:tc>
        <w:tc>
          <w:tcPr>
            <w:tcW w:w="918" w:type="pct"/>
            <w:tcBorders>
              <w:top w:val="single" w:color="auto" w:sz="4" w:space="0"/>
              <w:left w:val="single" w:color="auto" w:sz="4" w:space="0"/>
              <w:bottom w:val="single" w:color="auto" w:sz="4" w:space="0"/>
              <w:right w:val="single" w:color="auto" w:sz="4" w:space="0"/>
            </w:tcBorders>
            <w:noWrap/>
            <w:vAlign w:val="center"/>
          </w:tcPr>
          <w:p w14:paraId="7B60661D">
            <w:pPr>
              <w:widowControl/>
              <w:spacing w:line="0" w:lineRule="atLeast"/>
              <w:ind w:firstLine="0" w:firstLineChars="0"/>
              <w:jc w:val="center"/>
              <w:rPr>
                <w:rFonts w:cs="Times New Roman"/>
                <w:kern w:val="0"/>
                <w:sz w:val="21"/>
                <w:szCs w:val="21"/>
              </w:rPr>
            </w:pPr>
            <w:r>
              <w:rPr>
                <w:rFonts w:cs="Times New Roman"/>
                <w:color w:val="000000"/>
                <w:sz w:val="21"/>
                <w:szCs w:val="21"/>
              </w:rPr>
              <w:t>9.90E+00</w:t>
            </w:r>
          </w:p>
        </w:tc>
        <w:tc>
          <w:tcPr>
            <w:tcW w:w="916" w:type="pct"/>
            <w:tcBorders>
              <w:top w:val="single" w:color="auto" w:sz="4" w:space="0"/>
              <w:left w:val="single" w:color="auto" w:sz="4" w:space="0"/>
              <w:bottom w:val="single" w:color="auto" w:sz="4" w:space="0"/>
              <w:right w:val="nil"/>
            </w:tcBorders>
            <w:noWrap/>
            <w:vAlign w:val="center"/>
          </w:tcPr>
          <w:p w14:paraId="3C3A64CA">
            <w:pPr>
              <w:widowControl/>
              <w:spacing w:line="0" w:lineRule="atLeast"/>
              <w:ind w:firstLine="0" w:firstLineChars="0"/>
              <w:jc w:val="center"/>
              <w:rPr>
                <w:rFonts w:cs="Times New Roman"/>
                <w:kern w:val="0"/>
                <w:sz w:val="21"/>
                <w:szCs w:val="21"/>
              </w:rPr>
            </w:pPr>
            <w:r>
              <w:rPr>
                <w:rFonts w:cs="Times New Roman"/>
                <w:color w:val="000000"/>
                <w:sz w:val="21"/>
                <w:szCs w:val="21"/>
              </w:rPr>
              <w:t>2.00E+01</w:t>
            </w:r>
          </w:p>
        </w:tc>
      </w:tr>
      <w:tr w14:paraId="4F6C1E10">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63" w:hRule="atLeast"/>
        </w:trPr>
        <w:tc>
          <w:tcPr>
            <w:tcW w:w="1228" w:type="pct"/>
            <w:tcBorders>
              <w:top w:val="single" w:color="auto" w:sz="4" w:space="0"/>
              <w:left w:val="nil"/>
              <w:bottom w:val="single" w:color="auto" w:sz="4" w:space="0"/>
              <w:right w:val="single" w:color="auto" w:sz="4" w:space="0"/>
            </w:tcBorders>
            <w:vAlign w:val="bottom"/>
          </w:tcPr>
          <w:p w14:paraId="6267DEFB">
            <w:pPr>
              <w:widowControl/>
              <w:spacing w:line="0" w:lineRule="atLeast"/>
              <w:ind w:firstLine="0" w:firstLineChars="0"/>
              <w:jc w:val="center"/>
              <w:rPr>
                <w:rFonts w:cs="Times New Roman"/>
                <w:kern w:val="0"/>
                <w:sz w:val="21"/>
                <w:szCs w:val="21"/>
              </w:rPr>
            </w:pPr>
            <w:r>
              <w:rPr>
                <w:rFonts w:hint="eastAsia" w:cs="Times New Roman"/>
                <w:kern w:val="0"/>
                <w:sz w:val="21"/>
                <w:szCs w:val="21"/>
              </w:rPr>
              <w:t>9</w:t>
            </w:r>
          </w:p>
        </w:tc>
        <w:tc>
          <w:tcPr>
            <w:tcW w:w="1020" w:type="pct"/>
            <w:tcBorders>
              <w:top w:val="single" w:color="auto" w:sz="4" w:space="0"/>
              <w:left w:val="single" w:color="auto" w:sz="4" w:space="0"/>
              <w:bottom w:val="single" w:color="auto" w:sz="4" w:space="0"/>
              <w:right w:val="single" w:color="auto" w:sz="4" w:space="0"/>
            </w:tcBorders>
            <w:noWrap/>
            <w:vAlign w:val="center"/>
          </w:tcPr>
          <w:p w14:paraId="45E229E9">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106EAA9C">
            <w:pPr>
              <w:widowControl/>
              <w:spacing w:line="0" w:lineRule="atLeast"/>
              <w:ind w:firstLine="0" w:firstLineChars="0"/>
              <w:jc w:val="center"/>
              <w:rPr>
                <w:rFonts w:cs="Times New Roman"/>
                <w:kern w:val="0"/>
                <w:sz w:val="21"/>
                <w:szCs w:val="21"/>
              </w:rPr>
            </w:pPr>
            <w:r>
              <w:rPr>
                <w:rFonts w:cs="Times New Roman"/>
                <w:color w:val="000000"/>
                <w:sz w:val="21"/>
                <w:szCs w:val="21"/>
              </w:rPr>
              <w:t>4.17E-03</w:t>
            </w:r>
          </w:p>
        </w:tc>
        <w:tc>
          <w:tcPr>
            <w:tcW w:w="918" w:type="pct"/>
            <w:tcBorders>
              <w:top w:val="single" w:color="auto" w:sz="4" w:space="0"/>
              <w:left w:val="single" w:color="auto" w:sz="4" w:space="0"/>
              <w:bottom w:val="single" w:color="auto" w:sz="4" w:space="0"/>
              <w:right w:val="single" w:color="auto" w:sz="4" w:space="0"/>
            </w:tcBorders>
            <w:noWrap/>
            <w:vAlign w:val="center"/>
          </w:tcPr>
          <w:p w14:paraId="0093E9C8">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457C5F98">
            <w:pPr>
              <w:widowControl/>
              <w:spacing w:line="0" w:lineRule="atLeast"/>
              <w:ind w:firstLine="0" w:firstLineChars="0"/>
              <w:jc w:val="center"/>
              <w:rPr>
                <w:rFonts w:cs="Times New Roman"/>
                <w:kern w:val="0"/>
                <w:sz w:val="21"/>
                <w:szCs w:val="21"/>
              </w:rPr>
            </w:pPr>
            <w:r>
              <w:rPr>
                <w:rFonts w:cs="Times New Roman"/>
                <w:color w:val="000000"/>
                <w:sz w:val="21"/>
                <w:szCs w:val="21"/>
              </w:rPr>
              <w:t>1.89E+01</w:t>
            </w:r>
          </w:p>
        </w:tc>
      </w:tr>
      <w:tr w14:paraId="078CAA7A">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63" w:hRule="atLeast"/>
        </w:trPr>
        <w:tc>
          <w:tcPr>
            <w:tcW w:w="1228" w:type="pct"/>
            <w:tcBorders>
              <w:top w:val="single" w:color="auto" w:sz="4" w:space="0"/>
              <w:left w:val="nil"/>
              <w:bottom w:val="single" w:color="auto" w:sz="4" w:space="0"/>
              <w:right w:val="single" w:color="auto" w:sz="4" w:space="0"/>
            </w:tcBorders>
            <w:vAlign w:val="bottom"/>
          </w:tcPr>
          <w:p w14:paraId="01CA3AEF">
            <w:pPr>
              <w:widowControl/>
              <w:spacing w:line="0" w:lineRule="atLeast"/>
              <w:ind w:firstLine="0" w:firstLineChars="0"/>
              <w:jc w:val="center"/>
              <w:rPr>
                <w:rFonts w:cs="Times New Roman"/>
                <w:kern w:val="0"/>
                <w:sz w:val="21"/>
                <w:szCs w:val="21"/>
              </w:rPr>
            </w:pPr>
            <w:r>
              <w:rPr>
                <w:rFonts w:hint="eastAsia" w:cs="Times New Roman"/>
                <w:kern w:val="0"/>
                <w:sz w:val="21"/>
                <w:szCs w:val="21"/>
              </w:rPr>
              <w:t>10</w:t>
            </w:r>
          </w:p>
        </w:tc>
        <w:tc>
          <w:tcPr>
            <w:tcW w:w="1020" w:type="pct"/>
            <w:tcBorders>
              <w:top w:val="single" w:color="auto" w:sz="4" w:space="0"/>
              <w:left w:val="single" w:color="auto" w:sz="4" w:space="0"/>
              <w:bottom w:val="single" w:color="auto" w:sz="4" w:space="0"/>
              <w:right w:val="single" w:color="auto" w:sz="4" w:space="0"/>
            </w:tcBorders>
            <w:noWrap/>
            <w:vAlign w:val="center"/>
          </w:tcPr>
          <w:p w14:paraId="4643A49C">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2C0EE0F2">
            <w:pPr>
              <w:widowControl/>
              <w:spacing w:line="0" w:lineRule="atLeast"/>
              <w:ind w:firstLine="0" w:firstLineChars="0"/>
              <w:jc w:val="center"/>
              <w:rPr>
                <w:rFonts w:cs="Times New Roman"/>
                <w:kern w:val="0"/>
                <w:sz w:val="21"/>
                <w:szCs w:val="21"/>
              </w:rPr>
            </w:pPr>
            <w:r>
              <w:rPr>
                <w:rFonts w:cs="Times New Roman"/>
                <w:color w:val="000000"/>
                <w:sz w:val="21"/>
                <w:szCs w:val="21"/>
              </w:rPr>
              <w:t>3.09E-04</w:t>
            </w:r>
          </w:p>
        </w:tc>
        <w:tc>
          <w:tcPr>
            <w:tcW w:w="918" w:type="pct"/>
            <w:tcBorders>
              <w:top w:val="single" w:color="auto" w:sz="4" w:space="0"/>
              <w:left w:val="single" w:color="auto" w:sz="4" w:space="0"/>
              <w:bottom w:val="single" w:color="auto" w:sz="4" w:space="0"/>
              <w:right w:val="single" w:color="auto" w:sz="4" w:space="0"/>
            </w:tcBorders>
            <w:noWrap/>
            <w:vAlign w:val="center"/>
          </w:tcPr>
          <w:p w14:paraId="51D88073">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79C4A220">
            <w:pPr>
              <w:widowControl/>
              <w:spacing w:line="0" w:lineRule="atLeast"/>
              <w:ind w:firstLine="0" w:firstLineChars="0"/>
              <w:jc w:val="center"/>
              <w:rPr>
                <w:rFonts w:cs="Times New Roman"/>
                <w:kern w:val="0"/>
                <w:sz w:val="21"/>
                <w:szCs w:val="21"/>
              </w:rPr>
            </w:pPr>
            <w:r>
              <w:rPr>
                <w:rFonts w:cs="Times New Roman"/>
                <w:color w:val="000000"/>
                <w:sz w:val="21"/>
                <w:szCs w:val="21"/>
              </w:rPr>
              <w:t>1.72E+01</w:t>
            </w:r>
          </w:p>
        </w:tc>
      </w:tr>
      <w:tr w14:paraId="5DDC466E">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63" w:hRule="atLeast"/>
        </w:trPr>
        <w:tc>
          <w:tcPr>
            <w:tcW w:w="1228" w:type="pct"/>
            <w:tcBorders>
              <w:top w:val="single" w:color="auto" w:sz="4" w:space="0"/>
              <w:left w:val="nil"/>
              <w:bottom w:val="single" w:color="auto" w:sz="4" w:space="0"/>
              <w:right w:val="single" w:color="auto" w:sz="4" w:space="0"/>
            </w:tcBorders>
            <w:vAlign w:val="bottom"/>
          </w:tcPr>
          <w:p w14:paraId="3A74BFBF">
            <w:pPr>
              <w:widowControl/>
              <w:spacing w:line="0" w:lineRule="atLeast"/>
              <w:ind w:firstLine="0" w:firstLineChars="0"/>
              <w:jc w:val="center"/>
              <w:rPr>
                <w:rFonts w:cs="Times New Roman"/>
                <w:kern w:val="0"/>
                <w:sz w:val="21"/>
                <w:szCs w:val="21"/>
              </w:rPr>
            </w:pPr>
            <w:r>
              <w:rPr>
                <w:rFonts w:hint="eastAsia" w:cs="Times New Roman"/>
                <w:kern w:val="0"/>
                <w:sz w:val="21"/>
                <w:szCs w:val="21"/>
              </w:rPr>
              <w:t>11</w:t>
            </w:r>
          </w:p>
        </w:tc>
        <w:tc>
          <w:tcPr>
            <w:tcW w:w="1020" w:type="pct"/>
            <w:tcBorders>
              <w:top w:val="single" w:color="auto" w:sz="4" w:space="0"/>
              <w:left w:val="single" w:color="auto" w:sz="4" w:space="0"/>
              <w:bottom w:val="single" w:color="auto" w:sz="4" w:space="0"/>
              <w:right w:val="single" w:color="auto" w:sz="4" w:space="0"/>
            </w:tcBorders>
            <w:noWrap/>
            <w:vAlign w:val="center"/>
          </w:tcPr>
          <w:p w14:paraId="2BECC96C">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35F7EF34">
            <w:pPr>
              <w:widowControl/>
              <w:spacing w:line="0" w:lineRule="atLeast"/>
              <w:ind w:firstLine="0" w:firstLineChars="0"/>
              <w:jc w:val="center"/>
              <w:rPr>
                <w:rFonts w:cs="Times New Roman"/>
                <w:kern w:val="0"/>
                <w:sz w:val="21"/>
                <w:szCs w:val="21"/>
              </w:rPr>
            </w:pPr>
            <w:r>
              <w:rPr>
                <w:rFonts w:cs="Times New Roman"/>
                <w:color w:val="000000"/>
                <w:sz w:val="21"/>
                <w:szCs w:val="21"/>
              </w:rPr>
              <w:t>1.75E-05</w:t>
            </w:r>
          </w:p>
        </w:tc>
        <w:tc>
          <w:tcPr>
            <w:tcW w:w="918" w:type="pct"/>
            <w:tcBorders>
              <w:top w:val="single" w:color="auto" w:sz="4" w:space="0"/>
              <w:left w:val="single" w:color="auto" w:sz="4" w:space="0"/>
              <w:bottom w:val="single" w:color="auto" w:sz="4" w:space="0"/>
              <w:right w:val="single" w:color="auto" w:sz="4" w:space="0"/>
            </w:tcBorders>
            <w:noWrap/>
            <w:vAlign w:val="center"/>
          </w:tcPr>
          <w:p w14:paraId="03A075DC">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3DD635D7">
            <w:pPr>
              <w:widowControl/>
              <w:spacing w:line="0" w:lineRule="atLeast"/>
              <w:ind w:firstLine="0" w:firstLineChars="0"/>
              <w:jc w:val="center"/>
              <w:rPr>
                <w:rFonts w:cs="Times New Roman"/>
                <w:kern w:val="0"/>
                <w:sz w:val="21"/>
                <w:szCs w:val="21"/>
              </w:rPr>
            </w:pPr>
            <w:r>
              <w:rPr>
                <w:rFonts w:cs="Times New Roman"/>
                <w:color w:val="000000"/>
                <w:sz w:val="21"/>
                <w:szCs w:val="21"/>
              </w:rPr>
              <w:t>1.52E+01</w:t>
            </w:r>
          </w:p>
        </w:tc>
      </w:tr>
      <w:tr w14:paraId="7EEC6815">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63" w:hRule="atLeast"/>
        </w:trPr>
        <w:tc>
          <w:tcPr>
            <w:tcW w:w="1228" w:type="pct"/>
            <w:tcBorders>
              <w:top w:val="single" w:color="auto" w:sz="4" w:space="0"/>
              <w:left w:val="nil"/>
              <w:bottom w:val="single" w:color="auto" w:sz="4" w:space="0"/>
              <w:right w:val="single" w:color="auto" w:sz="4" w:space="0"/>
            </w:tcBorders>
            <w:vAlign w:val="bottom"/>
          </w:tcPr>
          <w:p w14:paraId="6686D52E">
            <w:pPr>
              <w:widowControl/>
              <w:spacing w:line="0" w:lineRule="atLeast"/>
              <w:ind w:firstLine="0" w:firstLineChars="0"/>
              <w:jc w:val="center"/>
              <w:rPr>
                <w:rFonts w:cs="Times New Roman"/>
                <w:kern w:val="0"/>
                <w:sz w:val="21"/>
                <w:szCs w:val="21"/>
              </w:rPr>
            </w:pPr>
            <w:r>
              <w:rPr>
                <w:rFonts w:hint="eastAsia" w:cs="Times New Roman"/>
                <w:kern w:val="0"/>
                <w:sz w:val="21"/>
                <w:szCs w:val="21"/>
              </w:rPr>
              <w:t>12</w:t>
            </w:r>
          </w:p>
        </w:tc>
        <w:tc>
          <w:tcPr>
            <w:tcW w:w="1020" w:type="pct"/>
            <w:tcBorders>
              <w:top w:val="single" w:color="auto" w:sz="4" w:space="0"/>
              <w:left w:val="single" w:color="auto" w:sz="4" w:space="0"/>
              <w:bottom w:val="single" w:color="auto" w:sz="4" w:space="0"/>
              <w:right w:val="single" w:color="auto" w:sz="4" w:space="0"/>
            </w:tcBorders>
            <w:noWrap/>
            <w:vAlign w:val="center"/>
          </w:tcPr>
          <w:p w14:paraId="5DAD4324">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5AF59877">
            <w:pPr>
              <w:widowControl/>
              <w:spacing w:line="0" w:lineRule="atLeast"/>
              <w:ind w:firstLine="0" w:firstLineChars="0"/>
              <w:jc w:val="center"/>
              <w:rPr>
                <w:rFonts w:cs="Times New Roman"/>
                <w:kern w:val="0"/>
                <w:sz w:val="21"/>
                <w:szCs w:val="21"/>
              </w:rPr>
            </w:pPr>
            <w:r>
              <w:rPr>
                <w:rFonts w:cs="Times New Roman"/>
                <w:color w:val="000000"/>
                <w:sz w:val="21"/>
                <w:szCs w:val="21"/>
              </w:rPr>
              <w:t>7.63E-07</w:t>
            </w:r>
          </w:p>
        </w:tc>
        <w:tc>
          <w:tcPr>
            <w:tcW w:w="918" w:type="pct"/>
            <w:tcBorders>
              <w:top w:val="single" w:color="auto" w:sz="4" w:space="0"/>
              <w:left w:val="single" w:color="auto" w:sz="4" w:space="0"/>
              <w:bottom w:val="single" w:color="auto" w:sz="4" w:space="0"/>
              <w:right w:val="single" w:color="auto" w:sz="4" w:space="0"/>
            </w:tcBorders>
            <w:noWrap/>
            <w:vAlign w:val="center"/>
          </w:tcPr>
          <w:p w14:paraId="1AE6E5A6">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2704D1AC">
            <w:pPr>
              <w:widowControl/>
              <w:spacing w:line="0" w:lineRule="atLeast"/>
              <w:ind w:firstLine="0" w:firstLineChars="0"/>
              <w:jc w:val="center"/>
              <w:rPr>
                <w:rFonts w:cs="Times New Roman"/>
                <w:kern w:val="0"/>
                <w:sz w:val="21"/>
                <w:szCs w:val="21"/>
              </w:rPr>
            </w:pPr>
            <w:r>
              <w:rPr>
                <w:rFonts w:cs="Times New Roman"/>
                <w:color w:val="000000"/>
                <w:sz w:val="21"/>
                <w:szCs w:val="21"/>
              </w:rPr>
              <w:t>1.30E+01</w:t>
            </w:r>
          </w:p>
        </w:tc>
      </w:tr>
      <w:tr w14:paraId="67370FF4">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67" w:hRule="atLeast"/>
        </w:trPr>
        <w:tc>
          <w:tcPr>
            <w:tcW w:w="1228" w:type="pct"/>
            <w:tcBorders>
              <w:top w:val="single" w:color="auto" w:sz="4" w:space="0"/>
              <w:left w:val="nil"/>
              <w:bottom w:val="single" w:color="auto" w:sz="4" w:space="0"/>
              <w:right w:val="single" w:color="auto" w:sz="4" w:space="0"/>
            </w:tcBorders>
            <w:vAlign w:val="bottom"/>
          </w:tcPr>
          <w:p w14:paraId="4E61DB19">
            <w:pPr>
              <w:widowControl/>
              <w:spacing w:line="0" w:lineRule="atLeast"/>
              <w:ind w:firstLine="0" w:firstLineChars="0"/>
              <w:jc w:val="center"/>
              <w:rPr>
                <w:rFonts w:cs="Times New Roman"/>
                <w:kern w:val="0"/>
                <w:sz w:val="21"/>
                <w:szCs w:val="21"/>
              </w:rPr>
            </w:pPr>
            <w:r>
              <w:rPr>
                <w:rFonts w:hint="eastAsia" w:cs="Times New Roman"/>
                <w:kern w:val="0"/>
                <w:sz w:val="21"/>
                <w:szCs w:val="21"/>
              </w:rPr>
              <w:t>13</w:t>
            </w:r>
          </w:p>
        </w:tc>
        <w:tc>
          <w:tcPr>
            <w:tcW w:w="1020" w:type="pct"/>
            <w:tcBorders>
              <w:top w:val="single" w:color="auto" w:sz="4" w:space="0"/>
              <w:left w:val="single" w:color="auto" w:sz="4" w:space="0"/>
              <w:bottom w:val="single" w:color="auto" w:sz="4" w:space="0"/>
              <w:right w:val="single" w:color="auto" w:sz="4" w:space="0"/>
            </w:tcBorders>
            <w:noWrap/>
            <w:vAlign w:val="center"/>
          </w:tcPr>
          <w:p w14:paraId="1B1F3676">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17790152">
            <w:pPr>
              <w:widowControl/>
              <w:spacing w:line="0" w:lineRule="atLeast"/>
              <w:ind w:firstLine="0" w:firstLineChars="0"/>
              <w:jc w:val="center"/>
              <w:rPr>
                <w:rFonts w:cs="Times New Roman"/>
                <w:kern w:val="0"/>
                <w:sz w:val="21"/>
                <w:szCs w:val="21"/>
              </w:rPr>
            </w:pPr>
            <w:r>
              <w:rPr>
                <w:rFonts w:cs="Times New Roman"/>
                <w:color w:val="000000"/>
                <w:sz w:val="21"/>
                <w:szCs w:val="21"/>
              </w:rPr>
              <w:t>2.54E-08</w:t>
            </w:r>
          </w:p>
        </w:tc>
        <w:tc>
          <w:tcPr>
            <w:tcW w:w="918" w:type="pct"/>
            <w:tcBorders>
              <w:top w:val="single" w:color="auto" w:sz="4" w:space="0"/>
              <w:left w:val="single" w:color="auto" w:sz="4" w:space="0"/>
              <w:bottom w:val="single" w:color="auto" w:sz="4" w:space="0"/>
              <w:right w:val="single" w:color="auto" w:sz="4" w:space="0"/>
            </w:tcBorders>
            <w:noWrap/>
            <w:vAlign w:val="center"/>
          </w:tcPr>
          <w:p w14:paraId="18345FF6">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2C522A8C">
            <w:pPr>
              <w:widowControl/>
              <w:spacing w:line="0" w:lineRule="atLeast"/>
              <w:ind w:firstLine="0" w:firstLineChars="0"/>
              <w:jc w:val="center"/>
              <w:rPr>
                <w:rFonts w:cs="Times New Roman"/>
                <w:kern w:val="0"/>
                <w:sz w:val="21"/>
                <w:szCs w:val="21"/>
              </w:rPr>
            </w:pPr>
            <w:r>
              <w:rPr>
                <w:rFonts w:cs="Times New Roman"/>
                <w:color w:val="000000"/>
                <w:sz w:val="21"/>
                <w:szCs w:val="21"/>
              </w:rPr>
              <w:t>1.08E+01</w:t>
            </w:r>
          </w:p>
        </w:tc>
      </w:tr>
      <w:tr w14:paraId="2C5921D4">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315" w:hRule="atLeast"/>
        </w:trPr>
        <w:tc>
          <w:tcPr>
            <w:tcW w:w="1228" w:type="pct"/>
            <w:tcBorders>
              <w:top w:val="single" w:color="auto" w:sz="4" w:space="0"/>
              <w:left w:val="nil"/>
              <w:bottom w:val="single" w:color="auto" w:sz="4" w:space="0"/>
              <w:right w:val="single" w:color="auto" w:sz="4" w:space="0"/>
            </w:tcBorders>
            <w:vAlign w:val="bottom"/>
          </w:tcPr>
          <w:p w14:paraId="466BEE57">
            <w:pPr>
              <w:widowControl/>
              <w:spacing w:line="0" w:lineRule="atLeast"/>
              <w:ind w:firstLine="0" w:firstLineChars="0"/>
              <w:jc w:val="center"/>
              <w:rPr>
                <w:rFonts w:cs="Times New Roman"/>
                <w:kern w:val="0"/>
                <w:sz w:val="21"/>
                <w:szCs w:val="21"/>
              </w:rPr>
            </w:pPr>
            <w:r>
              <w:rPr>
                <w:rFonts w:hint="eastAsia" w:cs="Times New Roman"/>
                <w:kern w:val="0"/>
                <w:sz w:val="21"/>
                <w:szCs w:val="21"/>
              </w:rPr>
              <w:t>14</w:t>
            </w:r>
          </w:p>
        </w:tc>
        <w:tc>
          <w:tcPr>
            <w:tcW w:w="1020" w:type="pct"/>
            <w:tcBorders>
              <w:top w:val="single" w:color="auto" w:sz="4" w:space="0"/>
              <w:left w:val="single" w:color="auto" w:sz="4" w:space="0"/>
              <w:bottom w:val="single" w:color="auto" w:sz="4" w:space="0"/>
              <w:right w:val="single" w:color="auto" w:sz="4" w:space="0"/>
            </w:tcBorders>
            <w:noWrap/>
            <w:vAlign w:val="center"/>
          </w:tcPr>
          <w:p w14:paraId="35A34C42">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54B152D9">
            <w:pPr>
              <w:widowControl/>
              <w:spacing w:line="0" w:lineRule="atLeast"/>
              <w:ind w:firstLine="0" w:firstLineChars="0"/>
              <w:jc w:val="center"/>
              <w:rPr>
                <w:rFonts w:cs="Times New Roman"/>
                <w:kern w:val="0"/>
                <w:sz w:val="21"/>
                <w:szCs w:val="21"/>
              </w:rPr>
            </w:pPr>
            <w:r>
              <w:rPr>
                <w:rFonts w:cs="Times New Roman"/>
                <w:color w:val="000000"/>
                <w:sz w:val="21"/>
                <w:szCs w:val="21"/>
              </w:rPr>
              <w:t>6.98E-10</w:t>
            </w:r>
          </w:p>
        </w:tc>
        <w:tc>
          <w:tcPr>
            <w:tcW w:w="918" w:type="pct"/>
            <w:tcBorders>
              <w:top w:val="single" w:color="auto" w:sz="4" w:space="0"/>
              <w:left w:val="single" w:color="auto" w:sz="4" w:space="0"/>
              <w:bottom w:val="single" w:color="auto" w:sz="4" w:space="0"/>
              <w:right w:val="single" w:color="auto" w:sz="4" w:space="0"/>
            </w:tcBorders>
            <w:noWrap/>
            <w:vAlign w:val="center"/>
          </w:tcPr>
          <w:p w14:paraId="31C424A0">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4CBDE724">
            <w:pPr>
              <w:widowControl/>
              <w:spacing w:line="0" w:lineRule="atLeast"/>
              <w:ind w:firstLine="0" w:firstLineChars="0"/>
              <w:jc w:val="center"/>
              <w:rPr>
                <w:rFonts w:cs="Times New Roman"/>
                <w:kern w:val="0"/>
                <w:sz w:val="21"/>
                <w:szCs w:val="21"/>
              </w:rPr>
            </w:pPr>
            <w:r>
              <w:rPr>
                <w:rFonts w:cs="Times New Roman"/>
                <w:color w:val="000000"/>
                <w:sz w:val="21"/>
                <w:szCs w:val="21"/>
              </w:rPr>
              <w:t>8.65E+00</w:t>
            </w:r>
          </w:p>
        </w:tc>
      </w:tr>
      <w:tr w14:paraId="14394FB8">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72737C02">
            <w:pPr>
              <w:widowControl/>
              <w:spacing w:line="0" w:lineRule="atLeast"/>
              <w:ind w:firstLine="0" w:firstLineChars="0"/>
              <w:jc w:val="center"/>
              <w:rPr>
                <w:rFonts w:cs="Times New Roman"/>
                <w:kern w:val="0"/>
                <w:sz w:val="21"/>
                <w:szCs w:val="21"/>
              </w:rPr>
            </w:pPr>
            <w:r>
              <w:rPr>
                <w:rFonts w:hint="eastAsia" w:cs="Times New Roman"/>
                <w:kern w:val="0"/>
                <w:sz w:val="21"/>
                <w:szCs w:val="21"/>
              </w:rPr>
              <w:t>15</w:t>
            </w:r>
          </w:p>
        </w:tc>
        <w:tc>
          <w:tcPr>
            <w:tcW w:w="1020" w:type="pct"/>
            <w:tcBorders>
              <w:top w:val="single" w:color="auto" w:sz="4" w:space="0"/>
              <w:left w:val="single" w:color="auto" w:sz="4" w:space="0"/>
              <w:bottom w:val="single" w:color="auto" w:sz="4" w:space="0"/>
              <w:right w:val="single" w:color="auto" w:sz="4" w:space="0"/>
            </w:tcBorders>
            <w:noWrap/>
            <w:vAlign w:val="center"/>
          </w:tcPr>
          <w:p w14:paraId="53694931">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0929CF5F">
            <w:pPr>
              <w:widowControl/>
              <w:spacing w:line="0" w:lineRule="atLeast"/>
              <w:ind w:firstLine="0" w:firstLineChars="0"/>
              <w:jc w:val="center"/>
              <w:rPr>
                <w:rFonts w:cs="Times New Roman"/>
                <w:kern w:val="0"/>
                <w:sz w:val="21"/>
                <w:szCs w:val="21"/>
              </w:rPr>
            </w:pPr>
            <w:r>
              <w:rPr>
                <w:rFonts w:cs="Times New Roman"/>
                <w:color w:val="000000"/>
                <w:sz w:val="21"/>
                <w:szCs w:val="21"/>
              </w:rPr>
              <w:t>1.34E-11</w:t>
            </w:r>
          </w:p>
        </w:tc>
        <w:tc>
          <w:tcPr>
            <w:tcW w:w="918" w:type="pct"/>
            <w:tcBorders>
              <w:top w:val="single" w:color="auto" w:sz="4" w:space="0"/>
              <w:left w:val="single" w:color="auto" w:sz="4" w:space="0"/>
              <w:bottom w:val="single" w:color="auto" w:sz="4" w:space="0"/>
              <w:right w:val="single" w:color="auto" w:sz="4" w:space="0"/>
            </w:tcBorders>
            <w:noWrap/>
            <w:vAlign w:val="center"/>
          </w:tcPr>
          <w:p w14:paraId="24051893">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728C878E">
            <w:pPr>
              <w:widowControl/>
              <w:spacing w:line="0" w:lineRule="atLeast"/>
              <w:ind w:firstLine="0" w:firstLineChars="0"/>
              <w:jc w:val="center"/>
              <w:rPr>
                <w:rFonts w:cs="Times New Roman"/>
                <w:kern w:val="0"/>
                <w:sz w:val="21"/>
                <w:szCs w:val="21"/>
              </w:rPr>
            </w:pPr>
            <w:r>
              <w:rPr>
                <w:rFonts w:cs="Times New Roman"/>
                <w:color w:val="000000"/>
                <w:sz w:val="21"/>
                <w:szCs w:val="21"/>
              </w:rPr>
              <w:t>6.72E+00</w:t>
            </w:r>
          </w:p>
        </w:tc>
      </w:tr>
      <w:tr w14:paraId="14B49DDC">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75B40681">
            <w:pPr>
              <w:widowControl/>
              <w:spacing w:line="0" w:lineRule="atLeast"/>
              <w:ind w:firstLine="0" w:firstLineChars="0"/>
              <w:jc w:val="center"/>
              <w:rPr>
                <w:rFonts w:cs="Times New Roman"/>
                <w:kern w:val="0"/>
                <w:sz w:val="21"/>
                <w:szCs w:val="21"/>
              </w:rPr>
            </w:pPr>
            <w:r>
              <w:rPr>
                <w:rFonts w:hint="eastAsia" w:cs="Times New Roman"/>
                <w:kern w:val="0"/>
                <w:sz w:val="21"/>
                <w:szCs w:val="21"/>
              </w:rPr>
              <w:t>16</w:t>
            </w:r>
          </w:p>
        </w:tc>
        <w:tc>
          <w:tcPr>
            <w:tcW w:w="1020" w:type="pct"/>
            <w:tcBorders>
              <w:top w:val="single" w:color="auto" w:sz="4" w:space="0"/>
              <w:left w:val="single" w:color="auto" w:sz="4" w:space="0"/>
              <w:bottom w:val="single" w:color="auto" w:sz="4" w:space="0"/>
              <w:right w:val="single" w:color="auto" w:sz="4" w:space="0"/>
            </w:tcBorders>
            <w:noWrap/>
            <w:vAlign w:val="center"/>
          </w:tcPr>
          <w:p w14:paraId="166A79B4">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0DCBA52B">
            <w:pPr>
              <w:widowControl/>
              <w:spacing w:line="0" w:lineRule="atLeast"/>
              <w:ind w:firstLine="0" w:firstLineChars="0"/>
              <w:jc w:val="center"/>
              <w:rPr>
                <w:rFonts w:cs="Times New Roman"/>
                <w:kern w:val="0"/>
                <w:sz w:val="21"/>
                <w:szCs w:val="21"/>
              </w:rPr>
            </w:pPr>
            <w:r>
              <w:rPr>
                <w:rFonts w:cs="Times New Roman"/>
                <w:color w:val="000000"/>
                <w:sz w:val="21"/>
                <w:szCs w:val="21"/>
              </w:rPr>
              <w:t>2.24E-13</w:t>
            </w:r>
          </w:p>
        </w:tc>
        <w:tc>
          <w:tcPr>
            <w:tcW w:w="918" w:type="pct"/>
            <w:tcBorders>
              <w:top w:val="single" w:color="auto" w:sz="4" w:space="0"/>
              <w:left w:val="single" w:color="auto" w:sz="4" w:space="0"/>
              <w:bottom w:val="single" w:color="auto" w:sz="4" w:space="0"/>
              <w:right w:val="single" w:color="auto" w:sz="4" w:space="0"/>
            </w:tcBorders>
            <w:noWrap/>
            <w:vAlign w:val="center"/>
          </w:tcPr>
          <w:p w14:paraId="588C0DA1">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0FF3BD5F">
            <w:pPr>
              <w:widowControl/>
              <w:spacing w:line="0" w:lineRule="atLeast"/>
              <w:ind w:firstLine="0" w:firstLineChars="0"/>
              <w:jc w:val="center"/>
              <w:rPr>
                <w:rFonts w:cs="Times New Roman"/>
                <w:kern w:val="0"/>
                <w:sz w:val="21"/>
                <w:szCs w:val="21"/>
              </w:rPr>
            </w:pPr>
            <w:r>
              <w:rPr>
                <w:rFonts w:cs="Times New Roman"/>
                <w:color w:val="000000"/>
                <w:sz w:val="21"/>
                <w:szCs w:val="21"/>
              </w:rPr>
              <w:t>5.07E+00</w:t>
            </w:r>
          </w:p>
        </w:tc>
      </w:tr>
      <w:tr w14:paraId="4F846BB2">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7018CB2C">
            <w:pPr>
              <w:widowControl/>
              <w:spacing w:line="0" w:lineRule="atLeast"/>
              <w:ind w:firstLine="0" w:firstLineChars="0"/>
              <w:jc w:val="center"/>
              <w:rPr>
                <w:rFonts w:cs="Times New Roman"/>
                <w:kern w:val="0"/>
                <w:sz w:val="21"/>
                <w:szCs w:val="21"/>
              </w:rPr>
            </w:pPr>
            <w:r>
              <w:rPr>
                <w:rFonts w:hint="eastAsia" w:cs="Times New Roman"/>
                <w:kern w:val="0"/>
                <w:sz w:val="21"/>
                <w:szCs w:val="21"/>
              </w:rPr>
              <w:t>17</w:t>
            </w:r>
          </w:p>
        </w:tc>
        <w:tc>
          <w:tcPr>
            <w:tcW w:w="1020" w:type="pct"/>
            <w:tcBorders>
              <w:top w:val="single" w:color="auto" w:sz="4" w:space="0"/>
              <w:left w:val="single" w:color="auto" w:sz="4" w:space="0"/>
              <w:bottom w:val="single" w:color="auto" w:sz="4" w:space="0"/>
              <w:right w:val="single" w:color="auto" w:sz="4" w:space="0"/>
            </w:tcBorders>
            <w:noWrap/>
            <w:vAlign w:val="center"/>
          </w:tcPr>
          <w:p w14:paraId="0237576A">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20213DE0">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364F6EFA">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20614AEF">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22B6A0E3">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26246056">
            <w:pPr>
              <w:widowControl/>
              <w:spacing w:line="0" w:lineRule="atLeast"/>
              <w:ind w:firstLine="0" w:firstLineChars="0"/>
              <w:jc w:val="center"/>
              <w:rPr>
                <w:rFonts w:cs="Times New Roman"/>
                <w:kern w:val="0"/>
                <w:sz w:val="21"/>
                <w:szCs w:val="21"/>
              </w:rPr>
            </w:pPr>
            <w:r>
              <w:rPr>
                <w:rFonts w:hint="eastAsia" w:cs="Times New Roman"/>
                <w:kern w:val="0"/>
                <w:sz w:val="21"/>
                <w:szCs w:val="21"/>
              </w:rPr>
              <w:t>18</w:t>
            </w:r>
          </w:p>
        </w:tc>
        <w:tc>
          <w:tcPr>
            <w:tcW w:w="1020" w:type="pct"/>
            <w:tcBorders>
              <w:top w:val="single" w:color="auto" w:sz="4" w:space="0"/>
              <w:left w:val="single" w:color="auto" w:sz="4" w:space="0"/>
              <w:bottom w:val="single" w:color="auto" w:sz="4" w:space="0"/>
              <w:right w:val="single" w:color="auto" w:sz="4" w:space="0"/>
            </w:tcBorders>
            <w:noWrap/>
            <w:vAlign w:val="center"/>
          </w:tcPr>
          <w:p w14:paraId="5C908075">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2E9CF1B4">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55F16121">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2828078E">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61EAB70C">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5346F72F">
            <w:pPr>
              <w:widowControl/>
              <w:spacing w:line="0" w:lineRule="atLeast"/>
              <w:ind w:firstLine="0" w:firstLineChars="0"/>
              <w:jc w:val="center"/>
              <w:rPr>
                <w:rFonts w:cs="Times New Roman"/>
                <w:kern w:val="0"/>
                <w:sz w:val="21"/>
                <w:szCs w:val="21"/>
              </w:rPr>
            </w:pPr>
            <w:r>
              <w:rPr>
                <w:rFonts w:hint="eastAsia" w:cs="Times New Roman"/>
                <w:kern w:val="0"/>
                <w:sz w:val="21"/>
                <w:szCs w:val="21"/>
              </w:rPr>
              <w:t>19</w:t>
            </w:r>
          </w:p>
        </w:tc>
        <w:tc>
          <w:tcPr>
            <w:tcW w:w="1020" w:type="pct"/>
            <w:tcBorders>
              <w:top w:val="single" w:color="auto" w:sz="4" w:space="0"/>
              <w:left w:val="single" w:color="auto" w:sz="4" w:space="0"/>
              <w:bottom w:val="single" w:color="auto" w:sz="4" w:space="0"/>
              <w:right w:val="single" w:color="auto" w:sz="4" w:space="0"/>
            </w:tcBorders>
            <w:noWrap/>
            <w:vAlign w:val="center"/>
          </w:tcPr>
          <w:p w14:paraId="6485B44B">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78628280">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76355FDC">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78AB6265">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5C4C0135">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047D3908">
            <w:pPr>
              <w:widowControl/>
              <w:spacing w:line="0" w:lineRule="atLeast"/>
              <w:ind w:firstLine="0" w:firstLineChars="0"/>
              <w:jc w:val="center"/>
              <w:rPr>
                <w:rFonts w:cs="Times New Roman"/>
                <w:kern w:val="0"/>
                <w:sz w:val="21"/>
                <w:szCs w:val="21"/>
              </w:rPr>
            </w:pPr>
            <w:r>
              <w:rPr>
                <w:rFonts w:hint="eastAsia" w:cs="Times New Roman"/>
                <w:kern w:val="0"/>
                <w:sz w:val="21"/>
                <w:szCs w:val="21"/>
              </w:rPr>
              <w:t>20</w:t>
            </w:r>
          </w:p>
        </w:tc>
        <w:tc>
          <w:tcPr>
            <w:tcW w:w="1020" w:type="pct"/>
            <w:tcBorders>
              <w:top w:val="single" w:color="auto" w:sz="4" w:space="0"/>
              <w:left w:val="single" w:color="auto" w:sz="4" w:space="0"/>
              <w:bottom w:val="single" w:color="auto" w:sz="4" w:space="0"/>
              <w:right w:val="single" w:color="auto" w:sz="4" w:space="0"/>
            </w:tcBorders>
            <w:noWrap/>
            <w:vAlign w:val="center"/>
          </w:tcPr>
          <w:p w14:paraId="53018A13">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7D1ACE25">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08635A14">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668375D3">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75C41588">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6AD73B1F">
            <w:pPr>
              <w:widowControl/>
              <w:spacing w:line="0" w:lineRule="atLeast"/>
              <w:ind w:firstLine="0" w:firstLineChars="0"/>
              <w:jc w:val="center"/>
              <w:rPr>
                <w:rFonts w:cs="Times New Roman"/>
                <w:kern w:val="0"/>
                <w:sz w:val="21"/>
                <w:szCs w:val="21"/>
              </w:rPr>
            </w:pPr>
            <w:r>
              <w:rPr>
                <w:rFonts w:hint="eastAsia" w:cs="Times New Roman"/>
                <w:kern w:val="0"/>
                <w:sz w:val="21"/>
                <w:szCs w:val="21"/>
              </w:rPr>
              <w:t>30</w:t>
            </w:r>
          </w:p>
        </w:tc>
        <w:tc>
          <w:tcPr>
            <w:tcW w:w="1020" w:type="pct"/>
            <w:tcBorders>
              <w:top w:val="single" w:color="auto" w:sz="4" w:space="0"/>
              <w:left w:val="single" w:color="auto" w:sz="4" w:space="0"/>
              <w:bottom w:val="single" w:color="auto" w:sz="4" w:space="0"/>
              <w:right w:val="single" w:color="auto" w:sz="4" w:space="0"/>
            </w:tcBorders>
            <w:noWrap/>
            <w:vAlign w:val="center"/>
          </w:tcPr>
          <w:p w14:paraId="5E04118A">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5D21CFF2">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75335792">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4DB36204">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08F325C4">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7E7AF9B0">
            <w:pPr>
              <w:widowControl/>
              <w:spacing w:line="0" w:lineRule="atLeast"/>
              <w:ind w:firstLine="0" w:firstLineChars="0"/>
              <w:jc w:val="center"/>
              <w:rPr>
                <w:rFonts w:cs="Times New Roman"/>
                <w:kern w:val="0"/>
                <w:sz w:val="21"/>
                <w:szCs w:val="21"/>
              </w:rPr>
            </w:pPr>
            <w:r>
              <w:rPr>
                <w:rFonts w:hint="eastAsia" w:cs="Times New Roman"/>
                <w:kern w:val="0"/>
                <w:sz w:val="21"/>
                <w:szCs w:val="21"/>
              </w:rPr>
              <w:t>31</w:t>
            </w:r>
          </w:p>
        </w:tc>
        <w:tc>
          <w:tcPr>
            <w:tcW w:w="1020" w:type="pct"/>
            <w:tcBorders>
              <w:top w:val="single" w:color="auto" w:sz="4" w:space="0"/>
              <w:left w:val="single" w:color="auto" w:sz="4" w:space="0"/>
              <w:bottom w:val="single" w:color="auto" w:sz="4" w:space="0"/>
              <w:right w:val="single" w:color="auto" w:sz="4" w:space="0"/>
            </w:tcBorders>
            <w:noWrap/>
            <w:vAlign w:val="center"/>
          </w:tcPr>
          <w:p w14:paraId="4EC9DBBC">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30FF8C72">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56BBC063">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7BD08109">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3037E806">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72FC8E77">
            <w:pPr>
              <w:widowControl/>
              <w:spacing w:line="0" w:lineRule="atLeast"/>
              <w:ind w:firstLine="0" w:firstLineChars="0"/>
              <w:jc w:val="center"/>
              <w:rPr>
                <w:rFonts w:cs="Times New Roman"/>
                <w:kern w:val="0"/>
                <w:sz w:val="21"/>
                <w:szCs w:val="21"/>
              </w:rPr>
            </w:pPr>
            <w:r>
              <w:rPr>
                <w:rFonts w:hint="eastAsia" w:cs="Times New Roman"/>
                <w:kern w:val="0"/>
                <w:sz w:val="21"/>
                <w:szCs w:val="21"/>
              </w:rPr>
              <w:t>40</w:t>
            </w:r>
          </w:p>
        </w:tc>
        <w:tc>
          <w:tcPr>
            <w:tcW w:w="1020" w:type="pct"/>
            <w:tcBorders>
              <w:top w:val="single" w:color="auto" w:sz="4" w:space="0"/>
              <w:left w:val="single" w:color="auto" w:sz="4" w:space="0"/>
              <w:bottom w:val="single" w:color="auto" w:sz="4" w:space="0"/>
              <w:right w:val="single" w:color="auto" w:sz="4" w:space="0"/>
            </w:tcBorders>
            <w:noWrap/>
            <w:vAlign w:val="center"/>
          </w:tcPr>
          <w:p w14:paraId="5DF26942">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37BCF6E6">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67589AF0">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4D3CCAAB">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0172DC8C">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6BCD0937">
            <w:pPr>
              <w:widowControl/>
              <w:spacing w:line="0" w:lineRule="atLeast"/>
              <w:ind w:firstLine="0" w:firstLineChars="0"/>
              <w:jc w:val="center"/>
              <w:rPr>
                <w:rFonts w:cs="Times New Roman"/>
                <w:kern w:val="0"/>
                <w:sz w:val="21"/>
                <w:szCs w:val="21"/>
              </w:rPr>
            </w:pPr>
            <w:r>
              <w:rPr>
                <w:rFonts w:hint="eastAsia" w:cs="Times New Roman"/>
                <w:kern w:val="0"/>
                <w:sz w:val="21"/>
                <w:szCs w:val="21"/>
              </w:rPr>
              <w:t>50</w:t>
            </w:r>
          </w:p>
        </w:tc>
        <w:tc>
          <w:tcPr>
            <w:tcW w:w="1020" w:type="pct"/>
            <w:tcBorders>
              <w:top w:val="single" w:color="auto" w:sz="4" w:space="0"/>
              <w:left w:val="single" w:color="auto" w:sz="4" w:space="0"/>
              <w:bottom w:val="single" w:color="auto" w:sz="4" w:space="0"/>
              <w:right w:val="single" w:color="auto" w:sz="4" w:space="0"/>
            </w:tcBorders>
            <w:noWrap/>
            <w:vAlign w:val="center"/>
          </w:tcPr>
          <w:p w14:paraId="33E7776C">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51DD2833">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2C5C0EAF">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62AC2777">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5C81D043">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2E8391F2">
            <w:pPr>
              <w:widowControl/>
              <w:spacing w:line="0" w:lineRule="atLeast"/>
              <w:ind w:firstLine="0" w:firstLineChars="0"/>
              <w:jc w:val="center"/>
              <w:rPr>
                <w:rFonts w:cs="Times New Roman"/>
                <w:kern w:val="0"/>
                <w:sz w:val="21"/>
                <w:szCs w:val="21"/>
              </w:rPr>
            </w:pPr>
            <w:r>
              <w:rPr>
                <w:rFonts w:hint="eastAsia" w:cs="Times New Roman"/>
                <w:kern w:val="0"/>
                <w:sz w:val="21"/>
                <w:szCs w:val="21"/>
              </w:rPr>
              <w:t>60</w:t>
            </w:r>
          </w:p>
        </w:tc>
        <w:tc>
          <w:tcPr>
            <w:tcW w:w="1020" w:type="pct"/>
            <w:tcBorders>
              <w:top w:val="single" w:color="auto" w:sz="4" w:space="0"/>
              <w:left w:val="single" w:color="auto" w:sz="4" w:space="0"/>
              <w:bottom w:val="single" w:color="auto" w:sz="4" w:space="0"/>
              <w:right w:val="single" w:color="auto" w:sz="4" w:space="0"/>
            </w:tcBorders>
            <w:noWrap/>
            <w:vAlign w:val="center"/>
          </w:tcPr>
          <w:p w14:paraId="0882B567">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1975F026">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5C8A94B8">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4B782DCC">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37738399">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7B1F7C6B">
            <w:pPr>
              <w:widowControl/>
              <w:spacing w:line="0" w:lineRule="atLeast"/>
              <w:ind w:firstLine="0" w:firstLineChars="0"/>
              <w:jc w:val="center"/>
              <w:rPr>
                <w:rFonts w:cs="Times New Roman"/>
                <w:kern w:val="0"/>
                <w:sz w:val="21"/>
                <w:szCs w:val="21"/>
              </w:rPr>
            </w:pPr>
            <w:r>
              <w:rPr>
                <w:rFonts w:hint="eastAsia" w:cs="Times New Roman"/>
                <w:kern w:val="0"/>
                <w:sz w:val="21"/>
                <w:szCs w:val="21"/>
              </w:rPr>
              <w:t>70</w:t>
            </w:r>
          </w:p>
        </w:tc>
        <w:tc>
          <w:tcPr>
            <w:tcW w:w="1020" w:type="pct"/>
            <w:tcBorders>
              <w:top w:val="single" w:color="auto" w:sz="4" w:space="0"/>
              <w:left w:val="single" w:color="auto" w:sz="4" w:space="0"/>
              <w:bottom w:val="single" w:color="auto" w:sz="4" w:space="0"/>
              <w:right w:val="single" w:color="auto" w:sz="4" w:space="0"/>
            </w:tcBorders>
            <w:noWrap/>
            <w:vAlign w:val="center"/>
          </w:tcPr>
          <w:p w14:paraId="01F50C29">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30E03AF7">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2542E6CF">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129D4BD9">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305FF84B">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658C4E29">
            <w:pPr>
              <w:widowControl/>
              <w:spacing w:line="0" w:lineRule="atLeast"/>
              <w:ind w:firstLine="0" w:firstLineChars="0"/>
              <w:jc w:val="center"/>
              <w:rPr>
                <w:rFonts w:cs="Times New Roman"/>
                <w:kern w:val="0"/>
                <w:sz w:val="21"/>
                <w:szCs w:val="21"/>
              </w:rPr>
            </w:pPr>
            <w:r>
              <w:rPr>
                <w:rFonts w:hint="eastAsia" w:cs="Times New Roman"/>
                <w:kern w:val="0"/>
                <w:sz w:val="21"/>
                <w:szCs w:val="21"/>
              </w:rPr>
              <w:t>80</w:t>
            </w:r>
          </w:p>
        </w:tc>
        <w:tc>
          <w:tcPr>
            <w:tcW w:w="1020" w:type="pct"/>
            <w:tcBorders>
              <w:top w:val="single" w:color="auto" w:sz="4" w:space="0"/>
              <w:left w:val="single" w:color="auto" w:sz="4" w:space="0"/>
              <w:bottom w:val="single" w:color="auto" w:sz="4" w:space="0"/>
              <w:right w:val="single" w:color="auto" w:sz="4" w:space="0"/>
            </w:tcBorders>
            <w:noWrap/>
            <w:vAlign w:val="center"/>
          </w:tcPr>
          <w:p w14:paraId="529F62F8">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47A4A966">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130377B6">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071449CD">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4C799F0E">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6CC51F46">
            <w:pPr>
              <w:widowControl/>
              <w:spacing w:line="0" w:lineRule="atLeast"/>
              <w:ind w:firstLine="0" w:firstLineChars="0"/>
              <w:jc w:val="center"/>
              <w:rPr>
                <w:rFonts w:cs="Times New Roman"/>
                <w:kern w:val="0"/>
                <w:sz w:val="21"/>
                <w:szCs w:val="21"/>
              </w:rPr>
            </w:pPr>
            <w:r>
              <w:rPr>
                <w:rFonts w:hint="eastAsia" w:cs="Times New Roman"/>
                <w:kern w:val="0"/>
                <w:sz w:val="21"/>
                <w:szCs w:val="21"/>
              </w:rPr>
              <w:t>90</w:t>
            </w:r>
          </w:p>
        </w:tc>
        <w:tc>
          <w:tcPr>
            <w:tcW w:w="1020" w:type="pct"/>
            <w:tcBorders>
              <w:top w:val="single" w:color="auto" w:sz="4" w:space="0"/>
              <w:left w:val="single" w:color="auto" w:sz="4" w:space="0"/>
              <w:bottom w:val="single" w:color="auto" w:sz="4" w:space="0"/>
              <w:right w:val="single" w:color="auto" w:sz="4" w:space="0"/>
            </w:tcBorders>
            <w:noWrap/>
            <w:vAlign w:val="center"/>
          </w:tcPr>
          <w:p w14:paraId="614DABF3">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7BCA7C4A">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220F1C1E">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38B680D8">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383043E9">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219" w:hRule="atLeast"/>
        </w:trPr>
        <w:tc>
          <w:tcPr>
            <w:tcW w:w="1228" w:type="pct"/>
            <w:tcBorders>
              <w:top w:val="single" w:color="auto" w:sz="4" w:space="0"/>
              <w:left w:val="nil"/>
              <w:bottom w:val="single" w:color="auto" w:sz="4" w:space="0"/>
              <w:right w:val="single" w:color="auto" w:sz="4" w:space="0"/>
            </w:tcBorders>
            <w:vAlign w:val="bottom"/>
          </w:tcPr>
          <w:p w14:paraId="70D7CBF4">
            <w:pPr>
              <w:widowControl/>
              <w:spacing w:line="0" w:lineRule="atLeast"/>
              <w:ind w:firstLine="0" w:firstLineChars="0"/>
              <w:jc w:val="center"/>
              <w:rPr>
                <w:rFonts w:cs="Times New Roman"/>
                <w:kern w:val="0"/>
                <w:sz w:val="21"/>
                <w:szCs w:val="21"/>
              </w:rPr>
            </w:pPr>
            <w:r>
              <w:rPr>
                <w:rFonts w:hint="eastAsia" w:cs="Times New Roman"/>
                <w:kern w:val="0"/>
                <w:sz w:val="21"/>
                <w:szCs w:val="21"/>
              </w:rPr>
              <w:t>100</w:t>
            </w:r>
          </w:p>
        </w:tc>
        <w:tc>
          <w:tcPr>
            <w:tcW w:w="1020" w:type="pct"/>
            <w:tcBorders>
              <w:top w:val="single" w:color="auto" w:sz="4" w:space="0"/>
              <w:left w:val="single" w:color="auto" w:sz="4" w:space="0"/>
              <w:bottom w:val="single" w:color="auto" w:sz="4" w:space="0"/>
              <w:right w:val="single" w:color="auto" w:sz="4" w:space="0"/>
            </w:tcBorders>
            <w:noWrap/>
            <w:vAlign w:val="center"/>
          </w:tcPr>
          <w:p w14:paraId="21B830C0">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vAlign w:val="center"/>
          </w:tcPr>
          <w:p w14:paraId="3232F8D0">
            <w:pPr>
              <w:widowControl/>
              <w:spacing w:line="0" w:lineRule="atLeast"/>
              <w:ind w:firstLine="0" w:firstLineChars="0"/>
              <w:jc w:val="center"/>
              <w:rPr>
                <w:rFonts w:cs="Times New Roman"/>
                <w:kern w:val="0"/>
                <w:sz w:val="21"/>
                <w:szCs w:val="21"/>
              </w:rPr>
            </w:pPr>
            <w:r>
              <w:rPr>
                <w:rFonts w:cs="Times New Roman"/>
                <w:color w:val="000000"/>
                <w:sz w:val="21"/>
                <w:szCs w:val="21"/>
              </w:rPr>
              <w:t>0.00E+00</w:t>
            </w:r>
          </w:p>
        </w:tc>
        <w:tc>
          <w:tcPr>
            <w:tcW w:w="918" w:type="pct"/>
            <w:tcBorders>
              <w:top w:val="single" w:color="auto" w:sz="4" w:space="0"/>
              <w:left w:val="single" w:color="auto" w:sz="4" w:space="0"/>
              <w:bottom w:val="single" w:color="auto" w:sz="4" w:space="0"/>
              <w:right w:val="single" w:color="auto" w:sz="4" w:space="0"/>
            </w:tcBorders>
            <w:noWrap/>
            <w:vAlign w:val="center"/>
          </w:tcPr>
          <w:p w14:paraId="68800CD7">
            <w:pPr>
              <w:widowControl/>
              <w:spacing w:line="0" w:lineRule="atLeast"/>
              <w:ind w:firstLine="0" w:firstLineChars="0"/>
              <w:jc w:val="center"/>
              <w:rPr>
                <w:rFonts w:cs="Times New Roman"/>
                <w:kern w:val="0"/>
                <w:sz w:val="21"/>
                <w:szCs w:val="21"/>
              </w:rPr>
            </w:pPr>
            <w:r>
              <w:rPr>
                <w:rFonts w:cs="Times New Roman"/>
                <w:color w:val="000000"/>
                <w:sz w:val="21"/>
                <w:szCs w:val="21"/>
              </w:rPr>
              <w:t>7.00E+00</w:t>
            </w:r>
          </w:p>
        </w:tc>
        <w:tc>
          <w:tcPr>
            <w:tcW w:w="916" w:type="pct"/>
            <w:tcBorders>
              <w:top w:val="single" w:color="auto" w:sz="4" w:space="0"/>
              <w:left w:val="single" w:color="auto" w:sz="4" w:space="0"/>
              <w:bottom w:val="single" w:color="auto" w:sz="4" w:space="0"/>
              <w:right w:val="nil"/>
            </w:tcBorders>
            <w:noWrap/>
            <w:vAlign w:val="center"/>
          </w:tcPr>
          <w:p w14:paraId="137986AD">
            <w:pPr>
              <w:widowControl/>
              <w:spacing w:line="0" w:lineRule="atLeast"/>
              <w:ind w:firstLine="0" w:firstLineChars="0"/>
              <w:jc w:val="center"/>
              <w:rPr>
                <w:rFonts w:cs="Times New Roman"/>
                <w:kern w:val="0"/>
                <w:sz w:val="21"/>
                <w:szCs w:val="21"/>
              </w:rPr>
            </w:pPr>
            <w:r>
              <w:rPr>
                <w:rFonts w:cs="Times New Roman"/>
                <w:color w:val="000000"/>
                <w:sz w:val="21"/>
                <w:szCs w:val="21"/>
              </w:rPr>
              <w:t>4.35E+00</w:t>
            </w:r>
          </w:p>
        </w:tc>
      </w:tr>
      <w:tr w14:paraId="6908C8E1">
        <w:tblPrEx>
          <w:tblBorders>
            <w:top w:val="single" w:color="auto" w:sz="12" w:space="0"/>
            <w:left w:val="single" w:color="auto" w:sz="12" w:space="0"/>
            <w:bottom w:val="single" w:color="auto" w:sz="12" w:space="0"/>
            <w:right w:val="single" w:color="auto" w:sz="12" w:space="0"/>
            <w:insideH w:val="single" w:color="auto" w:sz="6" w:space="0"/>
            <w:insideV w:val="single" w:color="auto" w:sz="6" w:space="0"/>
          </w:tblBorders>
          <w:tblCellMar>
            <w:top w:w="57" w:type="dxa"/>
            <w:left w:w="108" w:type="dxa"/>
            <w:bottom w:w="57" w:type="dxa"/>
            <w:right w:w="108" w:type="dxa"/>
          </w:tblCellMar>
        </w:tblPrEx>
        <w:trPr>
          <w:trHeight w:val="315" w:hRule="atLeast"/>
        </w:trPr>
        <w:tc>
          <w:tcPr>
            <w:tcW w:w="1228" w:type="pct"/>
            <w:tcBorders>
              <w:top w:val="single" w:color="auto" w:sz="4" w:space="0"/>
              <w:left w:val="nil"/>
              <w:bottom w:val="single" w:color="auto" w:sz="12" w:space="0"/>
              <w:right w:val="single" w:color="auto" w:sz="4" w:space="0"/>
            </w:tcBorders>
            <w:vAlign w:val="bottom"/>
          </w:tcPr>
          <w:p w14:paraId="2EAA09CD">
            <w:pPr>
              <w:widowControl/>
              <w:spacing w:line="0" w:lineRule="atLeast"/>
              <w:ind w:firstLine="0" w:firstLineChars="0"/>
              <w:jc w:val="center"/>
              <w:rPr>
                <w:rFonts w:cs="Times New Roman"/>
                <w:kern w:val="0"/>
                <w:sz w:val="21"/>
                <w:szCs w:val="21"/>
              </w:rPr>
            </w:pPr>
            <w:r>
              <w:rPr>
                <w:rFonts w:cs="Times New Roman"/>
                <w:kern w:val="0"/>
                <w:sz w:val="21"/>
                <w:szCs w:val="21"/>
              </w:rPr>
              <w:t>最远超标距离/m</w:t>
            </w:r>
          </w:p>
        </w:tc>
        <w:tc>
          <w:tcPr>
            <w:tcW w:w="1020" w:type="pct"/>
            <w:tcBorders>
              <w:top w:val="single" w:color="auto" w:sz="4" w:space="0"/>
              <w:left w:val="single" w:color="auto" w:sz="4" w:space="0"/>
              <w:bottom w:val="single" w:color="auto" w:sz="12" w:space="0"/>
              <w:right w:val="single" w:color="auto" w:sz="4" w:space="0"/>
            </w:tcBorders>
            <w:noWrap/>
            <w:vAlign w:val="center"/>
          </w:tcPr>
          <w:p w14:paraId="4C46D43D">
            <w:pPr>
              <w:widowControl/>
              <w:spacing w:line="0" w:lineRule="atLeast"/>
              <w:ind w:firstLine="0" w:firstLineChars="0"/>
              <w:jc w:val="center"/>
              <w:rPr>
                <w:rFonts w:cs="Times New Roman"/>
                <w:kern w:val="0"/>
                <w:sz w:val="21"/>
                <w:szCs w:val="21"/>
              </w:rPr>
            </w:pPr>
            <w:r>
              <w:rPr>
                <w:rFonts w:cs="Times New Roman"/>
                <w:color w:val="000000"/>
                <w:sz w:val="21"/>
                <w:szCs w:val="21"/>
              </w:rPr>
              <w:t>3</w:t>
            </w:r>
          </w:p>
        </w:tc>
        <w:tc>
          <w:tcPr>
            <w:tcW w:w="918" w:type="pct"/>
            <w:tcBorders>
              <w:top w:val="single" w:color="auto" w:sz="4" w:space="0"/>
              <w:left w:val="single" w:color="auto" w:sz="4" w:space="0"/>
              <w:bottom w:val="single" w:color="auto" w:sz="12" w:space="0"/>
              <w:right w:val="single" w:color="auto" w:sz="4" w:space="0"/>
            </w:tcBorders>
            <w:vAlign w:val="center"/>
          </w:tcPr>
          <w:p w14:paraId="54490F09">
            <w:pPr>
              <w:widowControl/>
              <w:spacing w:line="0" w:lineRule="atLeast"/>
              <w:ind w:firstLine="0" w:firstLineChars="0"/>
              <w:jc w:val="center"/>
              <w:rPr>
                <w:rFonts w:cs="Times New Roman"/>
                <w:kern w:val="0"/>
                <w:sz w:val="21"/>
                <w:szCs w:val="21"/>
              </w:rPr>
            </w:pPr>
            <w:r>
              <w:rPr>
                <w:rFonts w:cs="Times New Roman"/>
                <w:color w:val="000000"/>
                <w:sz w:val="21"/>
                <w:szCs w:val="21"/>
              </w:rPr>
              <w:t>5</w:t>
            </w:r>
          </w:p>
        </w:tc>
        <w:tc>
          <w:tcPr>
            <w:tcW w:w="918" w:type="pct"/>
            <w:tcBorders>
              <w:top w:val="single" w:color="auto" w:sz="4" w:space="0"/>
              <w:left w:val="single" w:color="auto" w:sz="4" w:space="0"/>
              <w:bottom w:val="single" w:color="auto" w:sz="12" w:space="0"/>
              <w:right w:val="single" w:color="auto" w:sz="4" w:space="0"/>
            </w:tcBorders>
            <w:noWrap/>
            <w:vAlign w:val="center"/>
          </w:tcPr>
          <w:p w14:paraId="11D2B52C">
            <w:pPr>
              <w:widowControl/>
              <w:spacing w:line="0" w:lineRule="atLeast"/>
              <w:ind w:firstLine="0" w:firstLineChars="0"/>
              <w:jc w:val="center"/>
              <w:rPr>
                <w:rFonts w:cs="Times New Roman"/>
                <w:kern w:val="0"/>
                <w:sz w:val="21"/>
                <w:szCs w:val="21"/>
              </w:rPr>
            </w:pPr>
            <w:r>
              <w:rPr>
                <w:rFonts w:cs="Times New Roman"/>
                <w:color w:val="000000"/>
                <w:sz w:val="21"/>
                <w:szCs w:val="21"/>
              </w:rPr>
              <w:t>9</w:t>
            </w:r>
          </w:p>
        </w:tc>
        <w:tc>
          <w:tcPr>
            <w:tcW w:w="916" w:type="pct"/>
            <w:tcBorders>
              <w:top w:val="single" w:color="auto" w:sz="4" w:space="0"/>
              <w:left w:val="single" w:color="auto" w:sz="4" w:space="0"/>
              <w:bottom w:val="single" w:color="auto" w:sz="12" w:space="0"/>
              <w:right w:val="nil"/>
            </w:tcBorders>
            <w:noWrap/>
            <w:vAlign w:val="center"/>
          </w:tcPr>
          <w:p w14:paraId="5B7D17D9">
            <w:pPr>
              <w:widowControl/>
              <w:spacing w:line="0" w:lineRule="atLeast"/>
              <w:ind w:firstLine="0" w:firstLineChars="0"/>
              <w:jc w:val="center"/>
              <w:rPr>
                <w:rFonts w:cs="Times New Roman"/>
                <w:kern w:val="0"/>
                <w:sz w:val="21"/>
                <w:szCs w:val="21"/>
              </w:rPr>
            </w:pPr>
            <w:r>
              <w:rPr>
                <w:rFonts w:cs="Times New Roman"/>
                <w:color w:val="000000"/>
                <w:sz w:val="21"/>
                <w:szCs w:val="21"/>
              </w:rPr>
              <w:t>17</w:t>
            </w:r>
          </w:p>
        </w:tc>
      </w:tr>
    </w:tbl>
    <w:p w14:paraId="110F52E8">
      <w:pPr>
        <w:adjustRightInd/>
        <w:snapToGrid/>
        <w:spacing w:line="240" w:lineRule="auto"/>
        <w:ind w:firstLine="0" w:firstLineChars="0"/>
        <w:jc w:val="center"/>
        <w:rPr>
          <w:rFonts w:cs="Times New Roman"/>
        </w:rPr>
      </w:pPr>
    </w:p>
    <w:p w14:paraId="13EC48BA">
      <w:pPr>
        <w:spacing w:line="240" w:lineRule="auto"/>
        <w:ind w:firstLine="0" w:firstLineChars="0"/>
        <w:jc w:val="center"/>
      </w:pPr>
      <w:r>
        <w:rPr>
          <w:rFonts w:hint="eastAsia"/>
        </w:rPr>
        <w:drawing>
          <wp:inline distT="0" distB="0" distL="0" distR="0">
            <wp:extent cx="5389245" cy="3200400"/>
            <wp:effectExtent l="0" t="0" r="1905" b="0"/>
            <wp:docPr id="1309034166" name="图片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9034166" name="图片 45"/>
                    <pic:cNvPicPr>
                      <a:picLocks noChangeAspect="1" noChangeArrowheads="1"/>
                    </pic:cNvPicPr>
                  </pic:nvPicPr>
                  <pic:blipFill>
                    <a:blip r:embed="rId99">
                      <a:extLst>
                        <a:ext uri="{28A0092B-C50C-407E-A947-70E740481C1C}">
                          <a14:useLocalDpi xmlns:a14="http://schemas.microsoft.com/office/drawing/2010/main" val="0"/>
                        </a:ext>
                      </a:extLst>
                    </a:blip>
                    <a:srcRect/>
                    <a:stretch>
                      <a:fillRect/>
                    </a:stretch>
                  </pic:blipFill>
                  <pic:spPr>
                    <a:xfrm>
                      <a:off x="0" y="0"/>
                      <a:ext cx="5389245" cy="3200400"/>
                    </a:xfrm>
                    <a:prstGeom prst="rect">
                      <a:avLst/>
                    </a:prstGeom>
                    <a:noFill/>
                  </pic:spPr>
                </pic:pic>
              </a:graphicData>
            </a:graphic>
          </wp:inline>
        </w:drawing>
      </w:r>
    </w:p>
    <w:p w14:paraId="6AAED51E">
      <w:pPr>
        <w:ind w:firstLine="0" w:firstLineChars="0"/>
        <w:jc w:val="center"/>
        <w:rPr>
          <w:rFonts w:cs="Times New Roman"/>
          <w:b/>
        </w:rPr>
      </w:pPr>
      <w:r>
        <w:rPr>
          <w:rFonts w:cs="Times New Roman"/>
          <w:b/>
        </w:rPr>
        <w:t>图6.2.5-1</w:t>
      </w:r>
      <w:r>
        <w:rPr>
          <w:rFonts w:hint="eastAsia" w:cs="Times New Roman"/>
          <w:b/>
        </w:rPr>
        <w:t>3</w:t>
      </w:r>
      <w:r>
        <w:rPr>
          <w:rFonts w:cs="Times New Roman"/>
          <w:b/>
        </w:rPr>
        <w:t xml:space="preserve">  不同预测条件下耗氧量浓度变化图</w:t>
      </w:r>
    </w:p>
    <w:p w14:paraId="5032E006">
      <w:pPr>
        <w:adjustRightInd/>
        <w:snapToGrid/>
        <w:ind w:firstLine="480" w:firstLineChars="0"/>
        <w:rPr>
          <w:rFonts w:cs="Times New Roman"/>
        </w:rPr>
      </w:pPr>
      <w:r>
        <w:rPr>
          <w:rFonts w:cs="Times New Roman"/>
        </w:rPr>
        <w:t>预测结果表明，污水处理站废水处理池渗漏发生一定时间后，叠加现状监测值后，事故源下游地下水中耗氧量浓度超过《地下水质量标准》（GB/T14848-2017）</w:t>
      </w:r>
      <w:r>
        <w:rPr>
          <w:rFonts w:hint="eastAsia" w:cs="Times New Roman"/>
        </w:rPr>
        <w:t>III</w:t>
      </w:r>
      <w:r>
        <w:rPr>
          <w:rFonts w:cs="Times New Roman"/>
        </w:rPr>
        <w:t>类标准限值的最大距离分别为：</w:t>
      </w:r>
      <w:r>
        <w:rPr>
          <w:rFonts w:hint="eastAsia" w:cs="Times New Roman"/>
        </w:rPr>
        <w:t>3</w:t>
      </w:r>
      <w:r>
        <w:rPr>
          <w:rFonts w:cs="Times New Roman"/>
        </w:rPr>
        <w:t>m/</w:t>
      </w:r>
      <w:r>
        <w:rPr>
          <w:rFonts w:hint="eastAsia" w:cs="Times New Roman"/>
        </w:rPr>
        <w:t>100</w:t>
      </w:r>
      <w:r>
        <w:rPr>
          <w:rFonts w:cs="Times New Roman"/>
        </w:rPr>
        <w:t>d、</w:t>
      </w:r>
      <w:r>
        <w:rPr>
          <w:rFonts w:hint="eastAsia" w:cs="Times New Roman"/>
        </w:rPr>
        <w:t>5</w:t>
      </w:r>
      <w:r>
        <w:rPr>
          <w:rFonts w:cs="Times New Roman"/>
        </w:rPr>
        <w:t>m/</w:t>
      </w:r>
      <w:r>
        <w:rPr>
          <w:rFonts w:hint="eastAsia" w:cs="Times New Roman"/>
        </w:rPr>
        <w:t>365</w:t>
      </w:r>
      <w:r>
        <w:rPr>
          <w:rFonts w:cs="Times New Roman"/>
        </w:rPr>
        <w:t>d、</w:t>
      </w:r>
      <w:r>
        <w:rPr>
          <w:rFonts w:hint="eastAsia" w:cs="Times New Roman"/>
          <w:kern w:val="0"/>
          <w:szCs w:val="21"/>
        </w:rPr>
        <w:t>9</w:t>
      </w:r>
      <w:r>
        <w:rPr>
          <w:rFonts w:cs="Times New Roman"/>
        </w:rPr>
        <w:t>m/1000d</w:t>
      </w:r>
      <w:r>
        <w:rPr>
          <w:rFonts w:hint="eastAsia" w:cs="Times New Roman"/>
        </w:rPr>
        <w:t>、</w:t>
      </w:r>
      <w:r>
        <w:rPr>
          <w:rFonts w:hint="eastAsia" w:cs="Times New Roman"/>
          <w:kern w:val="0"/>
          <w:szCs w:val="21"/>
        </w:rPr>
        <w:t>17</w:t>
      </w:r>
      <w:r>
        <w:rPr>
          <w:rFonts w:cs="Times New Roman"/>
        </w:rPr>
        <w:t>m/</w:t>
      </w:r>
      <w:r>
        <w:rPr>
          <w:rFonts w:hint="eastAsia" w:cs="Times New Roman"/>
        </w:rPr>
        <w:t>3650</w:t>
      </w:r>
      <w:r>
        <w:rPr>
          <w:rFonts w:cs="Times New Roman"/>
        </w:rPr>
        <w:t>d</w:t>
      </w:r>
      <w:r>
        <w:rPr>
          <w:rFonts w:hint="eastAsia" w:cs="Times New Roman"/>
        </w:rPr>
        <w:t>，</w:t>
      </w:r>
      <w:r>
        <w:rPr>
          <w:rFonts w:cs="Times New Roman"/>
        </w:rPr>
        <w:t>发生泄漏时地下水的污染能够控制在厂区内，不会造成事故的扩大化。</w:t>
      </w:r>
    </w:p>
    <w:p w14:paraId="4AC9373F">
      <w:pPr>
        <w:adjustRightInd/>
        <w:snapToGrid/>
        <w:ind w:firstLine="480" w:firstLineChars="0"/>
        <w:rPr>
          <w:rFonts w:cs="Times New Roman"/>
        </w:rPr>
      </w:pPr>
      <w:r>
        <w:rPr>
          <w:rFonts w:cs="Times New Roman"/>
        </w:rPr>
        <w:t>上述预测结果可知，污染物长期泄漏会对地下水造成影响，但整体影响范围主要集中在地下水径流的下游方向。由于项目所在区域地下水水力梯度较小，污染物迁移速度也较慢。在预测的较长时间内，污水处理站废水COD在地下水中最大超标范围为</w:t>
      </w:r>
      <w:r>
        <w:rPr>
          <w:rFonts w:hint="eastAsia" w:cs="Times New Roman"/>
        </w:rPr>
        <w:t>17</w:t>
      </w:r>
      <w:r>
        <w:rPr>
          <w:rFonts w:cs="Times New Roman"/>
        </w:rPr>
        <w:t>m，该情况下污染范围仍在厂区范围内，不会对周围的环境保护目标造成不利影响。</w:t>
      </w:r>
    </w:p>
    <w:p w14:paraId="24594966">
      <w:pPr>
        <w:adjustRightInd/>
        <w:snapToGrid/>
        <w:ind w:firstLine="480" w:firstLineChars="0"/>
        <w:rPr>
          <w:rFonts w:cs="Times New Roman"/>
        </w:rPr>
      </w:pPr>
      <w:r>
        <w:rPr>
          <w:rFonts w:cs="Times New Roman"/>
        </w:rPr>
        <w:t>考虑到地下水环境监测及保护措施，在厂区下游会设有地下水监测点，一旦监测到污染物超标，监测点监测信息会在较短时间内有响应，会及时启动应急预案，进行污染物迁移的控制和修复，可以有效控制污染物的迁移。综上，废水一旦发生渗漏，10年内对周围地下水影响范围较小。</w:t>
      </w:r>
    </w:p>
    <w:p w14:paraId="10619BE9">
      <w:pPr>
        <w:widowControl/>
        <w:ind w:firstLine="0" w:firstLineChars="0"/>
        <w:outlineLvl w:val="2"/>
        <w:rPr>
          <w:rFonts w:cs="Times New Roman"/>
          <w:b/>
          <w:bCs/>
          <w:sz w:val="28"/>
          <w:szCs w:val="32"/>
          <w:lang w:bidi="ar"/>
        </w:rPr>
      </w:pPr>
      <w:r>
        <w:rPr>
          <w:rFonts w:cs="Times New Roman"/>
          <w:b/>
          <w:bCs/>
          <w:sz w:val="28"/>
          <w:szCs w:val="32"/>
          <w:lang w:bidi="ar"/>
        </w:rPr>
        <w:t>6.2.6 土壤环境影响评价</w:t>
      </w:r>
    </w:p>
    <w:p w14:paraId="0BA6E28F">
      <w:pPr>
        <w:ind w:firstLine="480"/>
        <w:rPr>
          <w:rFonts w:cs="Times New Roman"/>
          <w:lang w:val="zh-CN"/>
        </w:rPr>
      </w:pPr>
      <w:r>
        <w:rPr>
          <w:rFonts w:cs="Times New Roman"/>
        </w:rPr>
        <w:t>土壤是复杂的三相共存体系，其污染物质主要通过被污染大气的沉降、工业废水的漫流和入渗，以及固体废物通过大气迁移、扩散、沉降或降水淋溶、地表径流等而进入土壤环境。</w:t>
      </w:r>
      <w:r>
        <w:rPr>
          <w:rFonts w:cs="Times New Roman"/>
          <w:lang w:val="zh-CN"/>
        </w:rPr>
        <w:t>根据土壤污染物的来源不同，可将土壤污染影响型分为大气沉降型、地面漫流型及垂直入渗型。</w:t>
      </w:r>
    </w:p>
    <w:p w14:paraId="353358D3">
      <w:pPr>
        <w:ind w:firstLine="720" w:firstLineChars="300"/>
        <w:rPr>
          <w:rFonts w:cs="Times New Roman"/>
        </w:rPr>
      </w:pPr>
      <w:r>
        <w:rPr>
          <w:rFonts w:hint="eastAsia" w:cs="Times New Roman"/>
          <w:szCs w:val="24"/>
        </w:rPr>
        <w:t>本项目预脱水塔废水W1、切粒废水W2、熔体过滤器清洗废水W3、地面和设备冲洗水W4、换热器板换等设备清洗废水W5、循环冷却水排水W6、初期雨水W7进入污水预处理设施，对生产废水进行中和处理，再依托仪化公司生化装置东区处理，生化装置东区污水工艺为</w:t>
      </w:r>
      <w:r>
        <w:rPr>
          <w:rFonts w:hAnsi="宋体" w:cs="Times New Roman"/>
          <w:szCs w:val="24"/>
        </w:rPr>
        <w:t>A</w:t>
      </w:r>
      <w:r>
        <w:rPr>
          <w:rFonts w:hAnsi="宋体" w:cs="Times New Roman"/>
          <w:szCs w:val="24"/>
          <w:vertAlign w:val="superscript"/>
        </w:rPr>
        <w:t>2</w:t>
      </w:r>
      <w:r>
        <w:rPr>
          <w:rFonts w:hAnsi="宋体" w:cs="Times New Roman"/>
          <w:szCs w:val="24"/>
        </w:rPr>
        <w:t>/O法</w:t>
      </w:r>
      <w:r>
        <w:rPr>
          <w:rFonts w:cs="Times New Roman"/>
          <w:szCs w:val="24"/>
        </w:rPr>
        <w:t>，最终经仪化公司总排口排放至长江。</w:t>
      </w:r>
    </w:p>
    <w:p w14:paraId="1C4E422C">
      <w:pPr>
        <w:ind w:firstLine="480"/>
        <w:rPr>
          <w:rFonts w:cs="Times New Roman"/>
          <w:lang w:val="zh-CN"/>
        </w:rPr>
      </w:pPr>
      <w:r>
        <w:rPr>
          <w:rFonts w:cs="Times New Roman"/>
          <w:lang w:val="zh-CN"/>
        </w:rPr>
        <w:t>若污水处理站防渗措施不当，废水发生泄漏，可能会通过垂直入渗的形式渗入土壤。</w:t>
      </w:r>
      <w:r>
        <w:rPr>
          <w:rFonts w:cs="Times New Roman"/>
        </w:rPr>
        <w:t>因此</w:t>
      </w:r>
      <w:r>
        <w:rPr>
          <w:rFonts w:hint="eastAsia" w:cs="Times New Roman"/>
        </w:rPr>
        <w:t>本</w:t>
      </w:r>
      <w:r>
        <w:rPr>
          <w:rFonts w:cs="Times New Roman"/>
        </w:rPr>
        <w:t>项目重点考虑垂直入渗对土壤造成的影响。</w:t>
      </w:r>
    </w:p>
    <w:p w14:paraId="014D4AA2">
      <w:pPr>
        <w:ind w:firstLine="0" w:firstLineChars="0"/>
        <w:jc w:val="center"/>
        <w:rPr>
          <w:rFonts w:cs="Times New Roman"/>
          <w:b/>
        </w:rPr>
      </w:pPr>
      <w:r>
        <w:rPr>
          <w:rFonts w:cs="Times New Roman"/>
          <w:b/>
        </w:rPr>
        <w:t>表6.2.6-1  建设项目土壤环境影响类型与影响途径表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992"/>
        <w:gridCol w:w="1992"/>
        <w:gridCol w:w="1993"/>
        <w:gridCol w:w="1993"/>
        <w:gridCol w:w="1993"/>
      </w:tblGrid>
      <w:tr w14:paraId="66C7706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00" w:type="pct"/>
            <w:vMerge w:val="restart"/>
            <w:tcBorders>
              <w:top w:val="single" w:color="auto" w:sz="12" w:space="0"/>
              <w:left w:val="nil"/>
              <w:bottom w:val="single" w:color="auto" w:sz="4" w:space="0"/>
              <w:right w:val="single" w:color="auto" w:sz="4" w:space="0"/>
            </w:tcBorders>
            <w:vAlign w:val="center"/>
          </w:tcPr>
          <w:p w14:paraId="0D34E89E">
            <w:pPr>
              <w:spacing w:line="240" w:lineRule="auto"/>
              <w:ind w:firstLine="0" w:firstLineChars="0"/>
              <w:jc w:val="center"/>
              <w:rPr>
                <w:b/>
                <w:bCs/>
                <w:sz w:val="21"/>
                <w:szCs w:val="21"/>
              </w:rPr>
            </w:pPr>
            <w:r>
              <w:rPr>
                <w:b/>
                <w:bCs/>
                <w:sz w:val="21"/>
                <w:szCs w:val="21"/>
              </w:rPr>
              <w:t>不同时段</w:t>
            </w:r>
          </w:p>
        </w:tc>
        <w:tc>
          <w:tcPr>
            <w:tcW w:w="4000" w:type="pct"/>
            <w:gridSpan w:val="4"/>
            <w:tcBorders>
              <w:top w:val="single" w:color="auto" w:sz="12" w:space="0"/>
              <w:left w:val="single" w:color="auto" w:sz="4" w:space="0"/>
              <w:bottom w:val="single" w:color="auto" w:sz="4" w:space="0"/>
              <w:right w:val="nil"/>
            </w:tcBorders>
            <w:vAlign w:val="center"/>
          </w:tcPr>
          <w:p w14:paraId="41CCBEFB">
            <w:pPr>
              <w:spacing w:line="240" w:lineRule="auto"/>
              <w:ind w:firstLine="0" w:firstLineChars="0"/>
              <w:jc w:val="center"/>
              <w:rPr>
                <w:b/>
                <w:bCs/>
                <w:sz w:val="21"/>
                <w:szCs w:val="21"/>
              </w:rPr>
            </w:pPr>
            <w:r>
              <w:rPr>
                <w:b/>
                <w:bCs/>
                <w:sz w:val="21"/>
                <w:szCs w:val="21"/>
              </w:rPr>
              <w:t>污染影响型</w:t>
            </w:r>
          </w:p>
        </w:tc>
      </w:tr>
      <w:tr w14:paraId="280BC54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00" w:type="pct"/>
            <w:vMerge w:val="continue"/>
            <w:tcBorders>
              <w:top w:val="single" w:color="auto" w:sz="12" w:space="0"/>
              <w:left w:val="nil"/>
              <w:bottom w:val="single" w:color="auto" w:sz="4" w:space="0"/>
              <w:right w:val="single" w:color="auto" w:sz="4" w:space="0"/>
            </w:tcBorders>
            <w:vAlign w:val="center"/>
          </w:tcPr>
          <w:p w14:paraId="0C2FC6AF">
            <w:pPr>
              <w:spacing w:line="240" w:lineRule="auto"/>
              <w:ind w:firstLine="0" w:firstLineChars="0"/>
              <w:jc w:val="center"/>
              <w:rPr>
                <w:b/>
                <w:bCs/>
                <w:sz w:val="21"/>
                <w:szCs w:val="21"/>
              </w:rPr>
            </w:pPr>
          </w:p>
        </w:tc>
        <w:tc>
          <w:tcPr>
            <w:tcW w:w="1000" w:type="pct"/>
            <w:tcBorders>
              <w:top w:val="single" w:color="auto" w:sz="4" w:space="0"/>
              <w:left w:val="single" w:color="auto" w:sz="4" w:space="0"/>
              <w:bottom w:val="single" w:color="auto" w:sz="4" w:space="0"/>
              <w:right w:val="single" w:color="auto" w:sz="4" w:space="0"/>
            </w:tcBorders>
            <w:vAlign w:val="center"/>
          </w:tcPr>
          <w:p w14:paraId="1FE5E1F2">
            <w:pPr>
              <w:spacing w:line="240" w:lineRule="auto"/>
              <w:ind w:firstLine="0" w:firstLineChars="0"/>
              <w:jc w:val="center"/>
              <w:rPr>
                <w:b/>
                <w:bCs/>
                <w:sz w:val="21"/>
                <w:szCs w:val="21"/>
              </w:rPr>
            </w:pPr>
            <w:r>
              <w:rPr>
                <w:b/>
                <w:bCs/>
                <w:sz w:val="21"/>
                <w:szCs w:val="21"/>
              </w:rPr>
              <w:t>大气沉降</w:t>
            </w:r>
          </w:p>
        </w:tc>
        <w:tc>
          <w:tcPr>
            <w:tcW w:w="1000" w:type="pct"/>
            <w:tcBorders>
              <w:top w:val="single" w:color="auto" w:sz="4" w:space="0"/>
              <w:left w:val="single" w:color="auto" w:sz="4" w:space="0"/>
              <w:bottom w:val="single" w:color="auto" w:sz="4" w:space="0"/>
              <w:right w:val="single" w:color="auto" w:sz="4" w:space="0"/>
            </w:tcBorders>
            <w:vAlign w:val="center"/>
          </w:tcPr>
          <w:p w14:paraId="5119C77F">
            <w:pPr>
              <w:spacing w:line="240" w:lineRule="auto"/>
              <w:ind w:firstLine="0" w:firstLineChars="0"/>
              <w:jc w:val="center"/>
              <w:rPr>
                <w:b/>
                <w:bCs/>
                <w:sz w:val="21"/>
                <w:szCs w:val="21"/>
              </w:rPr>
            </w:pPr>
            <w:r>
              <w:rPr>
                <w:b/>
                <w:bCs/>
                <w:sz w:val="21"/>
                <w:szCs w:val="21"/>
              </w:rPr>
              <w:t>地面漫流</w:t>
            </w:r>
          </w:p>
        </w:tc>
        <w:tc>
          <w:tcPr>
            <w:tcW w:w="1000" w:type="pct"/>
            <w:tcBorders>
              <w:top w:val="single" w:color="auto" w:sz="4" w:space="0"/>
              <w:left w:val="single" w:color="auto" w:sz="4" w:space="0"/>
              <w:bottom w:val="single" w:color="auto" w:sz="4" w:space="0"/>
              <w:right w:val="single" w:color="auto" w:sz="4" w:space="0"/>
            </w:tcBorders>
            <w:vAlign w:val="center"/>
          </w:tcPr>
          <w:p w14:paraId="65073105">
            <w:pPr>
              <w:spacing w:line="240" w:lineRule="auto"/>
              <w:ind w:firstLine="0" w:firstLineChars="0"/>
              <w:jc w:val="center"/>
              <w:rPr>
                <w:b/>
                <w:bCs/>
                <w:sz w:val="21"/>
                <w:szCs w:val="21"/>
              </w:rPr>
            </w:pPr>
            <w:r>
              <w:rPr>
                <w:b/>
                <w:bCs/>
                <w:sz w:val="21"/>
                <w:szCs w:val="21"/>
              </w:rPr>
              <w:t>垂直入渗</w:t>
            </w:r>
          </w:p>
        </w:tc>
        <w:tc>
          <w:tcPr>
            <w:tcW w:w="1000" w:type="pct"/>
            <w:tcBorders>
              <w:top w:val="single" w:color="auto" w:sz="4" w:space="0"/>
              <w:left w:val="single" w:color="auto" w:sz="4" w:space="0"/>
              <w:bottom w:val="single" w:color="auto" w:sz="4" w:space="0"/>
              <w:right w:val="nil"/>
            </w:tcBorders>
            <w:vAlign w:val="center"/>
          </w:tcPr>
          <w:p w14:paraId="5FF07D82">
            <w:pPr>
              <w:spacing w:line="240" w:lineRule="auto"/>
              <w:ind w:firstLine="0" w:firstLineChars="0"/>
              <w:jc w:val="center"/>
              <w:rPr>
                <w:b/>
                <w:bCs/>
                <w:sz w:val="21"/>
                <w:szCs w:val="21"/>
              </w:rPr>
            </w:pPr>
            <w:r>
              <w:rPr>
                <w:b/>
                <w:bCs/>
                <w:sz w:val="21"/>
                <w:szCs w:val="21"/>
              </w:rPr>
              <w:t>其他</w:t>
            </w:r>
          </w:p>
        </w:tc>
      </w:tr>
      <w:tr w14:paraId="1206569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000" w:type="pct"/>
            <w:tcBorders>
              <w:top w:val="single" w:color="auto" w:sz="4" w:space="0"/>
              <w:left w:val="nil"/>
              <w:bottom w:val="single" w:color="auto" w:sz="4" w:space="0"/>
              <w:right w:val="single" w:color="auto" w:sz="4" w:space="0"/>
            </w:tcBorders>
            <w:vAlign w:val="center"/>
          </w:tcPr>
          <w:p w14:paraId="669B576E">
            <w:pPr>
              <w:spacing w:line="240" w:lineRule="auto"/>
              <w:ind w:firstLine="0" w:firstLineChars="0"/>
              <w:jc w:val="center"/>
              <w:rPr>
                <w:sz w:val="21"/>
                <w:szCs w:val="21"/>
                <w:lang w:val="zh-CN"/>
              </w:rPr>
            </w:pPr>
            <w:r>
              <w:rPr>
                <w:sz w:val="21"/>
                <w:szCs w:val="21"/>
                <w:lang w:val="zh-CN"/>
              </w:rPr>
              <w:t>营运期</w:t>
            </w:r>
          </w:p>
        </w:tc>
        <w:tc>
          <w:tcPr>
            <w:tcW w:w="1000" w:type="pct"/>
            <w:tcBorders>
              <w:top w:val="single" w:color="auto" w:sz="4" w:space="0"/>
              <w:left w:val="single" w:color="auto" w:sz="4" w:space="0"/>
              <w:bottom w:val="single" w:color="auto" w:sz="4" w:space="0"/>
              <w:right w:val="single" w:color="auto" w:sz="4" w:space="0"/>
            </w:tcBorders>
            <w:vAlign w:val="center"/>
          </w:tcPr>
          <w:p w14:paraId="70760AB9">
            <w:pPr>
              <w:spacing w:line="240" w:lineRule="auto"/>
              <w:ind w:firstLine="0" w:firstLineChars="0"/>
              <w:jc w:val="center"/>
              <w:rPr>
                <w:sz w:val="21"/>
                <w:szCs w:val="21"/>
                <w:lang w:val="zh-CN"/>
              </w:rPr>
            </w:pPr>
          </w:p>
        </w:tc>
        <w:tc>
          <w:tcPr>
            <w:tcW w:w="1000" w:type="pct"/>
            <w:tcBorders>
              <w:top w:val="single" w:color="auto" w:sz="4" w:space="0"/>
              <w:left w:val="single" w:color="auto" w:sz="4" w:space="0"/>
              <w:bottom w:val="single" w:color="auto" w:sz="4" w:space="0"/>
              <w:right w:val="single" w:color="auto" w:sz="4" w:space="0"/>
            </w:tcBorders>
            <w:vAlign w:val="center"/>
          </w:tcPr>
          <w:p w14:paraId="7B864D65">
            <w:pPr>
              <w:spacing w:line="240" w:lineRule="auto"/>
              <w:ind w:firstLine="0" w:firstLineChars="0"/>
              <w:jc w:val="center"/>
              <w:rPr>
                <w:sz w:val="21"/>
                <w:szCs w:val="21"/>
                <w:lang w:val="zh-CN"/>
              </w:rPr>
            </w:pPr>
          </w:p>
        </w:tc>
        <w:tc>
          <w:tcPr>
            <w:tcW w:w="1000" w:type="pct"/>
            <w:tcBorders>
              <w:top w:val="single" w:color="auto" w:sz="4" w:space="0"/>
              <w:left w:val="single" w:color="auto" w:sz="4" w:space="0"/>
              <w:bottom w:val="single" w:color="auto" w:sz="4" w:space="0"/>
              <w:right w:val="single" w:color="auto" w:sz="4" w:space="0"/>
            </w:tcBorders>
            <w:vAlign w:val="center"/>
          </w:tcPr>
          <w:p w14:paraId="6A541500">
            <w:pPr>
              <w:spacing w:line="240" w:lineRule="auto"/>
              <w:ind w:firstLine="0" w:firstLineChars="0"/>
              <w:jc w:val="center"/>
              <w:rPr>
                <w:sz w:val="21"/>
                <w:szCs w:val="21"/>
                <w:lang w:val="zh-CN"/>
              </w:rPr>
            </w:pPr>
            <w:r>
              <w:rPr>
                <w:sz w:val="21"/>
                <w:szCs w:val="21"/>
                <w:lang w:val="zh-CN"/>
              </w:rPr>
              <w:sym w:font="Wingdings 2" w:char="F050"/>
            </w:r>
          </w:p>
        </w:tc>
        <w:tc>
          <w:tcPr>
            <w:tcW w:w="1000" w:type="pct"/>
            <w:tcBorders>
              <w:top w:val="single" w:color="auto" w:sz="4" w:space="0"/>
              <w:left w:val="single" w:color="auto" w:sz="4" w:space="0"/>
              <w:bottom w:val="single" w:color="auto" w:sz="4" w:space="0"/>
              <w:right w:val="nil"/>
            </w:tcBorders>
            <w:vAlign w:val="center"/>
          </w:tcPr>
          <w:p w14:paraId="36B67DD6">
            <w:pPr>
              <w:spacing w:line="240" w:lineRule="auto"/>
              <w:ind w:firstLine="0" w:firstLineChars="0"/>
              <w:jc w:val="center"/>
              <w:rPr>
                <w:sz w:val="21"/>
                <w:szCs w:val="21"/>
                <w:lang w:val="zh-CN"/>
              </w:rPr>
            </w:pPr>
          </w:p>
        </w:tc>
      </w:tr>
    </w:tbl>
    <w:p w14:paraId="18354650">
      <w:pPr>
        <w:spacing w:line="240" w:lineRule="auto"/>
        <w:ind w:firstLine="0" w:firstLineChars="0"/>
        <w:rPr>
          <w:sz w:val="21"/>
          <w:szCs w:val="21"/>
          <w:lang w:val="zh-CN"/>
        </w:rPr>
      </w:pPr>
      <w:r>
        <w:rPr>
          <w:sz w:val="21"/>
          <w:szCs w:val="21"/>
          <w:lang w:val="zh-CN"/>
        </w:rPr>
        <w:t>注：在可能产生的土壤环境影响类型处打“</w:t>
      </w:r>
      <w:r>
        <w:rPr>
          <w:sz w:val="21"/>
          <w:szCs w:val="21"/>
          <w:lang w:val="zh-CN"/>
        </w:rPr>
        <w:sym w:font="Wingdings 2" w:char="F050"/>
      </w:r>
      <w:r>
        <w:rPr>
          <w:sz w:val="21"/>
          <w:szCs w:val="21"/>
          <w:lang w:val="zh-CN"/>
        </w:rPr>
        <w:t>”。</w:t>
      </w:r>
    </w:p>
    <w:p w14:paraId="4ED721E9">
      <w:pPr>
        <w:ind w:firstLine="0" w:firstLineChars="0"/>
        <w:outlineLvl w:val="3"/>
        <w:rPr>
          <w:rFonts w:cs="Times New Roman"/>
          <w:b/>
          <w:szCs w:val="24"/>
        </w:rPr>
      </w:pPr>
      <w:r>
        <w:rPr>
          <w:rFonts w:cs="Times New Roman"/>
          <w:b/>
          <w:szCs w:val="24"/>
        </w:rPr>
        <w:t>6.2.6.1 预测范围</w:t>
      </w:r>
    </w:p>
    <w:p w14:paraId="2E3CBFFD">
      <w:pPr>
        <w:ind w:firstLine="480"/>
        <w:rPr>
          <w:rFonts w:cs="Times New Roman"/>
          <w:kern w:val="0"/>
          <w:szCs w:val="24"/>
          <w:lang w:val="zh-CN"/>
        </w:rPr>
      </w:pPr>
      <w:r>
        <w:rPr>
          <w:rFonts w:cs="Times New Roman"/>
          <w:kern w:val="0"/>
          <w:szCs w:val="24"/>
          <w:lang w:val="zh-CN"/>
        </w:rPr>
        <w:t>根据《环境影响评价技术导则 土壤环境</w:t>
      </w:r>
      <w:r>
        <w:rPr>
          <w:rFonts w:hint="eastAsia" w:cs="Times New Roman"/>
          <w:kern w:val="0"/>
          <w:szCs w:val="24"/>
          <w:lang w:val="zh-CN"/>
        </w:rPr>
        <w:t>（</w:t>
      </w:r>
      <w:r>
        <w:rPr>
          <w:rFonts w:cs="Times New Roman"/>
          <w:kern w:val="0"/>
          <w:szCs w:val="24"/>
          <w:lang w:val="zh-CN"/>
        </w:rPr>
        <w:t>试行）》</w:t>
      </w:r>
      <w:r>
        <w:rPr>
          <w:rFonts w:hint="eastAsia" w:cs="Times New Roman"/>
          <w:kern w:val="0"/>
          <w:szCs w:val="24"/>
          <w:lang w:val="zh-CN"/>
        </w:rPr>
        <w:t>（</w:t>
      </w:r>
      <w:r>
        <w:rPr>
          <w:rFonts w:cs="Times New Roman"/>
          <w:kern w:val="0"/>
          <w:szCs w:val="24"/>
          <w:lang w:val="zh-CN"/>
        </w:rPr>
        <w:t>HJ964-2018），预测范围为占地范围内及周边</w:t>
      </w:r>
      <w:r>
        <w:rPr>
          <w:rFonts w:hint="eastAsia" w:cs="Times New Roman"/>
          <w:kern w:val="0"/>
          <w:szCs w:val="24"/>
          <w:lang w:val="zh-CN"/>
        </w:rPr>
        <w:t>1000</w:t>
      </w:r>
      <w:r>
        <w:rPr>
          <w:rFonts w:cs="Times New Roman"/>
          <w:kern w:val="0"/>
          <w:szCs w:val="24"/>
          <w:lang w:val="zh-CN"/>
        </w:rPr>
        <w:t>米范围。</w:t>
      </w:r>
    </w:p>
    <w:p w14:paraId="6B9E064E">
      <w:pPr>
        <w:ind w:firstLine="0" w:firstLineChars="0"/>
        <w:outlineLvl w:val="3"/>
        <w:rPr>
          <w:rFonts w:cs="Times New Roman"/>
          <w:b/>
          <w:szCs w:val="24"/>
        </w:rPr>
      </w:pPr>
      <w:r>
        <w:rPr>
          <w:rFonts w:cs="Times New Roman"/>
          <w:b/>
          <w:szCs w:val="24"/>
        </w:rPr>
        <w:t>6.2.6.2 预测评价时段</w:t>
      </w:r>
    </w:p>
    <w:p w14:paraId="2864BD6C">
      <w:pPr>
        <w:ind w:firstLine="480"/>
        <w:rPr>
          <w:rFonts w:cs="Times New Roman"/>
          <w:lang w:val="zh-CN"/>
        </w:rPr>
      </w:pPr>
      <w:r>
        <w:rPr>
          <w:rFonts w:cs="Times New Roman"/>
          <w:lang w:val="zh-CN"/>
        </w:rPr>
        <w:t>垂直入渗型预测评价时段选择项目运营期1天，10天，100天，150天，200天，300天，365天。</w:t>
      </w:r>
    </w:p>
    <w:p w14:paraId="3BC39F0B">
      <w:pPr>
        <w:ind w:firstLine="0" w:firstLineChars="0"/>
        <w:outlineLvl w:val="3"/>
        <w:rPr>
          <w:rFonts w:cs="Times New Roman"/>
          <w:b/>
          <w:szCs w:val="24"/>
        </w:rPr>
      </w:pPr>
      <w:r>
        <w:rPr>
          <w:rFonts w:cs="Times New Roman"/>
          <w:b/>
          <w:szCs w:val="24"/>
        </w:rPr>
        <w:t>6.2.6.3 情景设置</w:t>
      </w:r>
    </w:p>
    <w:p w14:paraId="5AB9356C">
      <w:pPr>
        <w:ind w:firstLine="480"/>
        <w:rPr>
          <w:rFonts w:cs="Times New Roman"/>
        </w:rPr>
      </w:pPr>
      <w:r>
        <w:rPr>
          <w:rFonts w:hint="eastAsia" w:cs="Times New Roman"/>
        </w:rPr>
        <w:t>（</w:t>
      </w:r>
      <w:r>
        <w:rPr>
          <w:rFonts w:cs="Times New Roman"/>
        </w:rPr>
        <w:t>1）正常工况</w:t>
      </w:r>
    </w:p>
    <w:p w14:paraId="0E435491">
      <w:pPr>
        <w:ind w:firstLine="480"/>
        <w:rPr>
          <w:rFonts w:cs="Times New Roman"/>
        </w:rPr>
      </w:pPr>
      <w:r>
        <w:rPr>
          <w:rFonts w:cs="Times New Roman"/>
        </w:rPr>
        <w:t>正常状况下，生产区、废水处理区、废气处理区等各个设施均按照建设规范要求进行防渗处理，原料、物料及污水输送管线</w:t>
      </w:r>
      <w:r>
        <w:rPr>
          <w:rFonts w:hint="eastAsia" w:cs="Times New Roman"/>
        </w:rPr>
        <w:t>也</w:t>
      </w:r>
      <w:r>
        <w:rPr>
          <w:rFonts w:cs="Times New Roman"/>
        </w:rPr>
        <w:t>必须经过防腐防渗处理。根据企业运行管理经验，在采取源头和分区防控措施的基础上，正常状况下不应有其他物料暴露而发生渗漏至地下的情景发生。</w:t>
      </w:r>
    </w:p>
    <w:p w14:paraId="480FFA78">
      <w:pPr>
        <w:ind w:firstLine="480"/>
        <w:rPr>
          <w:rFonts w:cs="Times New Roman"/>
        </w:rPr>
      </w:pPr>
      <w:r>
        <w:rPr>
          <w:rFonts w:hint="eastAsia" w:cs="Times New Roman"/>
        </w:rPr>
        <w:t>（</w:t>
      </w:r>
      <w:r>
        <w:rPr>
          <w:rFonts w:cs="Times New Roman"/>
        </w:rPr>
        <w:t>2）非正常工况</w:t>
      </w:r>
    </w:p>
    <w:p w14:paraId="2808A57D">
      <w:pPr>
        <w:ind w:firstLine="480"/>
        <w:rPr>
          <w:rFonts w:cs="Times New Roman"/>
        </w:rPr>
      </w:pPr>
      <w:r>
        <w:rPr>
          <w:rFonts w:cs="Times New Roman"/>
        </w:rPr>
        <w:t>非正常工况下污水</w:t>
      </w:r>
      <w:r>
        <w:rPr>
          <w:rFonts w:hint="eastAsia" w:cs="Times New Roman"/>
        </w:rPr>
        <w:t>预处理</w:t>
      </w:r>
      <w:r>
        <w:rPr>
          <w:rFonts w:cs="Times New Roman"/>
        </w:rPr>
        <w:t>设施发生渗漏，土壤泄漏后直接渗入土壤，概化为点源持续泄漏，由于土壤污染的隐蔽性，</w:t>
      </w:r>
      <w:r>
        <w:rPr>
          <w:rFonts w:hint="eastAsia" w:cs="Times New Roman"/>
        </w:rPr>
        <w:t>考虑</w:t>
      </w:r>
      <w:r>
        <w:rPr>
          <w:rFonts w:cs="Times New Roman"/>
        </w:rPr>
        <w:t>污染物持续污染1年（365天）。</w:t>
      </w:r>
    </w:p>
    <w:p w14:paraId="6EC1625B">
      <w:pPr>
        <w:ind w:firstLine="480"/>
        <w:rPr>
          <w:rFonts w:cs="Times New Roman"/>
        </w:rPr>
      </w:pPr>
      <w:r>
        <w:rPr>
          <w:rFonts w:hint="eastAsia" w:cs="Times New Roman"/>
        </w:rPr>
        <w:t>因此，运营期本项目主要土壤影响类型为垂直入渗型</w:t>
      </w:r>
      <w:r>
        <w:rPr>
          <w:rFonts w:cs="Times New Roman"/>
        </w:rPr>
        <w:t>。</w:t>
      </w:r>
    </w:p>
    <w:p w14:paraId="0BE734DF">
      <w:pPr>
        <w:ind w:firstLine="0" w:firstLineChars="0"/>
        <w:outlineLvl w:val="3"/>
        <w:rPr>
          <w:rFonts w:cs="Times New Roman"/>
          <w:b/>
          <w:szCs w:val="24"/>
        </w:rPr>
      </w:pPr>
      <w:r>
        <w:rPr>
          <w:rFonts w:cs="Times New Roman"/>
          <w:b/>
          <w:szCs w:val="24"/>
        </w:rPr>
        <w:t>6.2.6.4 预测评价因子</w:t>
      </w:r>
    </w:p>
    <w:p w14:paraId="3FE41392">
      <w:pPr>
        <w:ind w:firstLine="480"/>
        <w:rPr>
          <w:rFonts w:cs="Times New Roman"/>
          <w:kern w:val="0"/>
          <w:szCs w:val="24"/>
        </w:rPr>
      </w:pPr>
      <w:r>
        <w:rPr>
          <w:rFonts w:hint="eastAsia" w:cs="Times New Roman"/>
        </w:rPr>
        <w:t>本项目</w:t>
      </w:r>
      <w:r>
        <w:rPr>
          <w:rFonts w:hint="eastAsia" w:cs="Times New Roman"/>
          <w:kern w:val="0"/>
          <w:szCs w:val="24"/>
        </w:rPr>
        <w:t>废水污染物主要为</w:t>
      </w:r>
      <w:r>
        <w:rPr>
          <w:rFonts w:hint="eastAsia"/>
          <w:lang w:val="zh-CN"/>
        </w:rPr>
        <w:t>COD、石油类、</w:t>
      </w:r>
      <w:r>
        <w:rPr>
          <w:kern w:val="0"/>
          <w:szCs w:val="24"/>
        </w:rPr>
        <w:t>pH、SS</w:t>
      </w:r>
      <w:r>
        <w:rPr>
          <w:rFonts w:hint="eastAsia"/>
          <w:kern w:val="0"/>
          <w:szCs w:val="24"/>
        </w:rPr>
        <w:t>、TP</w:t>
      </w:r>
      <w:r>
        <w:rPr>
          <w:rFonts w:hint="eastAsia" w:cs="Times New Roman"/>
          <w:kern w:val="0"/>
          <w:szCs w:val="24"/>
        </w:rPr>
        <w:t>等，以废水污染物浓度《土壤环境质量 建设用地土壤污染风险管控标准（试行）》(GB36600-2018)中第二类用地筛选值的比值进行排序，筛选出预测因子为石油类，考虑该污染物以点源的形式垂直入渗土壤，重点预测污染物可能影响的深度。</w:t>
      </w:r>
    </w:p>
    <w:p w14:paraId="2BCFA999">
      <w:pPr>
        <w:ind w:firstLine="480"/>
        <w:rPr>
          <w:rFonts w:cs="Times New Roman"/>
          <w:b/>
        </w:rPr>
      </w:pPr>
      <w:r>
        <w:rPr>
          <w:rFonts w:hint="eastAsia" w:cs="Times New Roman"/>
        </w:rPr>
        <w:t>本项目</w:t>
      </w:r>
      <w:r>
        <w:rPr>
          <w:rFonts w:cs="Times New Roman"/>
          <w:kern w:val="0"/>
          <w:szCs w:val="24"/>
        </w:rPr>
        <w:t>土壤环境影响源及影响因子识别如表6.2.6-2</w:t>
      </w:r>
      <w:r>
        <w:rPr>
          <w:rFonts w:hint="eastAsia" w:cs="Times New Roman"/>
          <w:kern w:val="0"/>
          <w:szCs w:val="24"/>
        </w:rPr>
        <w:t>和6.2.6-3。</w:t>
      </w:r>
    </w:p>
    <w:p w14:paraId="58AA1917">
      <w:pPr>
        <w:ind w:firstLine="198" w:firstLineChars="82"/>
        <w:jc w:val="center"/>
        <w:rPr>
          <w:rFonts w:cs="Times New Roman"/>
          <w:b/>
          <w:bCs/>
        </w:rPr>
      </w:pPr>
      <w:r>
        <w:rPr>
          <w:rFonts w:cs="Times New Roman"/>
          <w:b/>
          <w:bCs/>
        </w:rPr>
        <w:t>表6.2.6-2  建设项目土壤环境影响源及影响因子识别表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157"/>
        <w:gridCol w:w="1158"/>
        <w:gridCol w:w="960"/>
        <w:gridCol w:w="2816"/>
        <w:gridCol w:w="2459"/>
        <w:gridCol w:w="1413"/>
      </w:tblGrid>
      <w:tr w14:paraId="7FCEE01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581" w:type="pct"/>
            <w:vAlign w:val="center"/>
          </w:tcPr>
          <w:p w14:paraId="10915E47">
            <w:pPr>
              <w:spacing w:line="240" w:lineRule="auto"/>
              <w:ind w:firstLine="0" w:firstLineChars="0"/>
              <w:jc w:val="center"/>
              <w:rPr>
                <w:b/>
                <w:bCs/>
                <w:sz w:val="21"/>
                <w:szCs w:val="21"/>
              </w:rPr>
            </w:pPr>
            <w:r>
              <w:rPr>
                <w:b/>
                <w:bCs/>
                <w:sz w:val="21"/>
                <w:szCs w:val="21"/>
              </w:rPr>
              <w:t>污染源</w:t>
            </w:r>
          </w:p>
        </w:tc>
        <w:tc>
          <w:tcPr>
            <w:tcW w:w="581" w:type="pct"/>
            <w:vAlign w:val="center"/>
          </w:tcPr>
          <w:p w14:paraId="33DA71E1">
            <w:pPr>
              <w:spacing w:line="240" w:lineRule="auto"/>
              <w:ind w:firstLine="0" w:firstLineChars="0"/>
              <w:jc w:val="center"/>
              <w:rPr>
                <w:b/>
                <w:bCs/>
                <w:sz w:val="21"/>
                <w:szCs w:val="21"/>
              </w:rPr>
            </w:pPr>
            <w:r>
              <w:rPr>
                <w:b/>
                <w:bCs/>
                <w:sz w:val="21"/>
                <w:szCs w:val="21"/>
              </w:rPr>
              <w:t>工艺流程/节点</w:t>
            </w:r>
          </w:p>
        </w:tc>
        <w:tc>
          <w:tcPr>
            <w:tcW w:w="482" w:type="pct"/>
            <w:vAlign w:val="center"/>
          </w:tcPr>
          <w:p w14:paraId="5E4FA565">
            <w:pPr>
              <w:spacing w:line="240" w:lineRule="auto"/>
              <w:ind w:firstLine="0" w:firstLineChars="0"/>
              <w:jc w:val="center"/>
              <w:rPr>
                <w:b/>
                <w:bCs/>
                <w:sz w:val="21"/>
                <w:szCs w:val="21"/>
              </w:rPr>
            </w:pPr>
            <w:r>
              <w:rPr>
                <w:b/>
                <w:bCs/>
                <w:sz w:val="21"/>
                <w:szCs w:val="21"/>
              </w:rPr>
              <w:t>污染途径</w:t>
            </w:r>
          </w:p>
        </w:tc>
        <w:tc>
          <w:tcPr>
            <w:tcW w:w="1413" w:type="pct"/>
            <w:vAlign w:val="center"/>
          </w:tcPr>
          <w:p w14:paraId="3088F9AC">
            <w:pPr>
              <w:spacing w:line="240" w:lineRule="auto"/>
              <w:ind w:firstLine="0" w:firstLineChars="0"/>
              <w:jc w:val="center"/>
              <w:rPr>
                <w:b/>
                <w:bCs/>
                <w:sz w:val="21"/>
                <w:szCs w:val="21"/>
              </w:rPr>
            </w:pPr>
            <w:r>
              <w:rPr>
                <w:b/>
                <w:bCs/>
                <w:sz w:val="21"/>
                <w:szCs w:val="21"/>
              </w:rPr>
              <w:t>全部污染指标</w:t>
            </w:r>
          </w:p>
        </w:tc>
        <w:tc>
          <w:tcPr>
            <w:tcW w:w="1234" w:type="pct"/>
            <w:vAlign w:val="center"/>
          </w:tcPr>
          <w:p w14:paraId="11DEF721">
            <w:pPr>
              <w:spacing w:line="240" w:lineRule="auto"/>
              <w:ind w:firstLine="0" w:firstLineChars="0"/>
              <w:jc w:val="center"/>
              <w:rPr>
                <w:b/>
                <w:bCs/>
                <w:sz w:val="21"/>
                <w:szCs w:val="21"/>
              </w:rPr>
            </w:pPr>
            <w:r>
              <w:rPr>
                <w:b/>
                <w:bCs/>
                <w:sz w:val="21"/>
                <w:szCs w:val="21"/>
              </w:rPr>
              <w:t>特征因子</w:t>
            </w:r>
          </w:p>
        </w:tc>
        <w:tc>
          <w:tcPr>
            <w:tcW w:w="709" w:type="pct"/>
            <w:vAlign w:val="center"/>
          </w:tcPr>
          <w:p w14:paraId="31BB76F2">
            <w:pPr>
              <w:spacing w:line="240" w:lineRule="auto"/>
              <w:ind w:firstLine="0" w:firstLineChars="0"/>
              <w:jc w:val="center"/>
              <w:rPr>
                <w:b/>
                <w:bCs/>
                <w:sz w:val="21"/>
                <w:szCs w:val="21"/>
              </w:rPr>
            </w:pPr>
            <w:r>
              <w:rPr>
                <w:b/>
                <w:bCs/>
                <w:sz w:val="21"/>
                <w:szCs w:val="21"/>
              </w:rPr>
              <w:t>备注</w:t>
            </w:r>
          </w:p>
        </w:tc>
      </w:tr>
      <w:tr w14:paraId="15E9659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581" w:type="pct"/>
            <w:vAlign w:val="center"/>
          </w:tcPr>
          <w:p w14:paraId="3E783C82">
            <w:pPr>
              <w:spacing w:line="240" w:lineRule="auto"/>
              <w:ind w:firstLine="0" w:firstLineChars="0"/>
              <w:jc w:val="center"/>
              <w:rPr>
                <w:sz w:val="21"/>
                <w:szCs w:val="21"/>
                <w:lang w:val="zh-CN"/>
              </w:rPr>
            </w:pPr>
            <w:r>
              <w:rPr>
                <w:rFonts w:hint="eastAsia"/>
                <w:sz w:val="21"/>
                <w:szCs w:val="21"/>
                <w:lang w:val="zh-CN"/>
              </w:rPr>
              <w:t>污水预处理设施</w:t>
            </w:r>
          </w:p>
        </w:tc>
        <w:tc>
          <w:tcPr>
            <w:tcW w:w="581" w:type="pct"/>
            <w:vAlign w:val="center"/>
          </w:tcPr>
          <w:p w14:paraId="25B612D5">
            <w:pPr>
              <w:spacing w:line="240" w:lineRule="auto"/>
              <w:ind w:firstLine="0" w:firstLineChars="0"/>
              <w:jc w:val="center"/>
              <w:rPr>
                <w:sz w:val="21"/>
                <w:szCs w:val="21"/>
                <w:lang w:val="zh-CN"/>
              </w:rPr>
            </w:pPr>
            <w:r>
              <w:rPr>
                <w:rFonts w:hint="eastAsia"/>
                <w:sz w:val="21"/>
                <w:szCs w:val="21"/>
                <w:lang w:val="zh-CN"/>
              </w:rPr>
              <w:t>污水处理</w:t>
            </w:r>
          </w:p>
        </w:tc>
        <w:tc>
          <w:tcPr>
            <w:tcW w:w="482" w:type="pct"/>
            <w:vAlign w:val="center"/>
          </w:tcPr>
          <w:p w14:paraId="54FD336B">
            <w:pPr>
              <w:spacing w:line="240" w:lineRule="auto"/>
              <w:ind w:firstLine="0" w:firstLineChars="0"/>
              <w:jc w:val="center"/>
              <w:rPr>
                <w:sz w:val="21"/>
                <w:szCs w:val="21"/>
                <w:lang w:val="zh-CN"/>
              </w:rPr>
            </w:pPr>
            <w:r>
              <w:rPr>
                <w:sz w:val="21"/>
                <w:szCs w:val="21"/>
                <w:lang w:val="zh-CN"/>
              </w:rPr>
              <w:t>垂直入渗</w:t>
            </w:r>
          </w:p>
        </w:tc>
        <w:tc>
          <w:tcPr>
            <w:tcW w:w="1413" w:type="pct"/>
            <w:vAlign w:val="center"/>
          </w:tcPr>
          <w:p w14:paraId="10AA7900">
            <w:pPr>
              <w:spacing w:line="240" w:lineRule="auto"/>
              <w:ind w:firstLine="0" w:firstLineChars="0"/>
              <w:jc w:val="center"/>
              <w:rPr>
                <w:sz w:val="21"/>
                <w:szCs w:val="21"/>
                <w:lang w:val="zh-CN"/>
              </w:rPr>
            </w:pPr>
            <w:r>
              <w:rPr>
                <w:rFonts w:hint="eastAsia"/>
                <w:sz w:val="21"/>
                <w:szCs w:val="21"/>
                <w:lang w:val="zh-CN"/>
              </w:rPr>
              <w:t>COD、石油类、</w:t>
            </w:r>
            <w:r>
              <w:rPr>
                <w:kern w:val="0"/>
                <w:sz w:val="21"/>
                <w:szCs w:val="21"/>
              </w:rPr>
              <w:t>pH、SS</w:t>
            </w:r>
            <w:r>
              <w:rPr>
                <w:rFonts w:hint="eastAsia"/>
                <w:kern w:val="0"/>
                <w:sz w:val="21"/>
                <w:szCs w:val="21"/>
              </w:rPr>
              <w:t>、TP</w:t>
            </w:r>
          </w:p>
        </w:tc>
        <w:tc>
          <w:tcPr>
            <w:tcW w:w="1234" w:type="pct"/>
            <w:vAlign w:val="center"/>
          </w:tcPr>
          <w:p w14:paraId="76F0A267">
            <w:pPr>
              <w:spacing w:line="240" w:lineRule="auto"/>
              <w:ind w:firstLine="0" w:firstLineChars="0"/>
              <w:jc w:val="center"/>
              <w:rPr>
                <w:sz w:val="21"/>
                <w:szCs w:val="21"/>
                <w:lang w:val="zh-CN"/>
              </w:rPr>
            </w:pPr>
            <w:r>
              <w:rPr>
                <w:sz w:val="21"/>
                <w:szCs w:val="21"/>
                <w:lang w:val="zh-CN"/>
              </w:rPr>
              <w:t>石油类</w:t>
            </w:r>
          </w:p>
        </w:tc>
        <w:tc>
          <w:tcPr>
            <w:tcW w:w="709" w:type="pct"/>
            <w:vAlign w:val="center"/>
          </w:tcPr>
          <w:p w14:paraId="08934C79">
            <w:pPr>
              <w:spacing w:line="240" w:lineRule="auto"/>
              <w:ind w:firstLine="0" w:firstLineChars="0"/>
              <w:jc w:val="center"/>
              <w:rPr>
                <w:sz w:val="21"/>
                <w:szCs w:val="21"/>
                <w:lang w:val="zh-CN"/>
              </w:rPr>
            </w:pPr>
            <w:r>
              <w:rPr>
                <w:rFonts w:hint="eastAsia"/>
                <w:sz w:val="21"/>
                <w:szCs w:val="21"/>
                <w:lang w:val="zh-CN"/>
              </w:rPr>
              <w:t>污水处理</w:t>
            </w:r>
            <w:r>
              <w:rPr>
                <w:sz w:val="21"/>
                <w:szCs w:val="21"/>
                <w:lang w:val="zh-CN"/>
              </w:rPr>
              <w:t>池防渗破损</w:t>
            </w:r>
          </w:p>
        </w:tc>
      </w:tr>
    </w:tbl>
    <w:p w14:paraId="35EB556E">
      <w:pPr>
        <w:widowControl/>
        <w:ind w:firstLine="482"/>
        <w:jc w:val="center"/>
        <w:rPr>
          <w:rFonts w:cs="Times New Roman"/>
          <w:b/>
          <w:kern w:val="0"/>
          <w:szCs w:val="24"/>
        </w:rPr>
      </w:pPr>
      <w:r>
        <w:rPr>
          <w:rFonts w:cs="Times New Roman"/>
          <w:b/>
          <w:kern w:val="0"/>
          <w:szCs w:val="24"/>
        </w:rPr>
        <w:t>表</w:t>
      </w:r>
      <w:r>
        <w:rPr>
          <w:rFonts w:hint="eastAsia" w:cs="Times New Roman"/>
          <w:b/>
          <w:kern w:val="0"/>
          <w:szCs w:val="24"/>
        </w:rPr>
        <w:t>6.2.6-3</w:t>
      </w:r>
      <w:r>
        <w:rPr>
          <w:rFonts w:cs="Times New Roman"/>
          <w:b/>
          <w:kern w:val="0"/>
          <w:szCs w:val="24"/>
        </w:rPr>
        <w:t xml:space="preserve">  垂直入渗土壤环境影响因子筛选结果表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3206"/>
        <w:gridCol w:w="3696"/>
        <w:gridCol w:w="3061"/>
      </w:tblGrid>
      <w:tr w14:paraId="2F1C318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3" w:hRule="atLeast"/>
          <w:jc w:val="center"/>
        </w:trPr>
        <w:tc>
          <w:tcPr>
            <w:tcW w:w="1609" w:type="pct"/>
            <w:vAlign w:val="center"/>
          </w:tcPr>
          <w:p w14:paraId="2039354E">
            <w:pPr>
              <w:widowControl/>
              <w:spacing w:line="240" w:lineRule="auto"/>
              <w:ind w:firstLine="422"/>
              <w:jc w:val="center"/>
              <w:rPr>
                <w:rFonts w:cs="Times New Roman"/>
                <w:b/>
                <w:bCs/>
                <w:kern w:val="0"/>
                <w:sz w:val="21"/>
                <w:szCs w:val="21"/>
              </w:rPr>
            </w:pPr>
            <w:r>
              <w:rPr>
                <w:rFonts w:cs="Times New Roman"/>
                <w:b/>
                <w:bCs/>
                <w:kern w:val="0"/>
                <w:sz w:val="21"/>
                <w:szCs w:val="21"/>
              </w:rPr>
              <w:t>污染指标</w:t>
            </w:r>
          </w:p>
        </w:tc>
        <w:tc>
          <w:tcPr>
            <w:tcW w:w="1855" w:type="pct"/>
            <w:vAlign w:val="center"/>
          </w:tcPr>
          <w:p w14:paraId="4DBEAABB">
            <w:pPr>
              <w:widowControl/>
              <w:spacing w:line="240" w:lineRule="auto"/>
              <w:ind w:firstLine="422"/>
              <w:jc w:val="center"/>
              <w:rPr>
                <w:rFonts w:cs="Times New Roman"/>
                <w:b/>
                <w:bCs/>
                <w:kern w:val="0"/>
                <w:sz w:val="21"/>
                <w:szCs w:val="21"/>
              </w:rPr>
            </w:pPr>
            <w:r>
              <w:rPr>
                <w:rFonts w:cs="Times New Roman"/>
                <w:b/>
                <w:bCs/>
                <w:kern w:val="0"/>
                <w:sz w:val="21"/>
                <w:szCs w:val="21"/>
              </w:rPr>
              <w:t>污染物浓度</w:t>
            </w:r>
          </w:p>
        </w:tc>
        <w:tc>
          <w:tcPr>
            <w:tcW w:w="1536" w:type="pct"/>
            <w:noWrap/>
            <w:vAlign w:val="center"/>
          </w:tcPr>
          <w:p w14:paraId="26A8A705">
            <w:pPr>
              <w:widowControl/>
              <w:spacing w:line="240" w:lineRule="auto"/>
              <w:ind w:firstLine="422"/>
              <w:jc w:val="center"/>
              <w:rPr>
                <w:rFonts w:cs="Times New Roman"/>
                <w:b/>
                <w:bCs/>
                <w:kern w:val="0"/>
                <w:sz w:val="21"/>
                <w:szCs w:val="21"/>
              </w:rPr>
            </w:pPr>
            <w:r>
              <w:rPr>
                <w:rFonts w:cs="Times New Roman"/>
                <w:b/>
                <w:bCs/>
                <w:kern w:val="0"/>
                <w:sz w:val="21"/>
                <w:szCs w:val="21"/>
              </w:rPr>
              <w:t>标准数值（mg/kg)</w:t>
            </w:r>
          </w:p>
        </w:tc>
      </w:tr>
      <w:tr w14:paraId="04D16CC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3" w:hRule="atLeast"/>
          <w:jc w:val="center"/>
        </w:trPr>
        <w:tc>
          <w:tcPr>
            <w:tcW w:w="1609" w:type="pct"/>
            <w:vAlign w:val="center"/>
          </w:tcPr>
          <w:p w14:paraId="67A5B3AE">
            <w:pPr>
              <w:widowControl/>
              <w:spacing w:line="240" w:lineRule="auto"/>
              <w:ind w:firstLine="420"/>
              <w:jc w:val="center"/>
              <w:rPr>
                <w:rFonts w:cs="Times New Roman"/>
                <w:kern w:val="0"/>
                <w:sz w:val="21"/>
                <w:szCs w:val="21"/>
              </w:rPr>
            </w:pPr>
            <w:r>
              <w:rPr>
                <w:rFonts w:hint="eastAsia" w:cs="Times New Roman"/>
                <w:kern w:val="0"/>
                <w:sz w:val="21"/>
                <w:szCs w:val="21"/>
              </w:rPr>
              <w:t>石油类</w:t>
            </w:r>
          </w:p>
        </w:tc>
        <w:tc>
          <w:tcPr>
            <w:tcW w:w="1855" w:type="pct"/>
            <w:vAlign w:val="center"/>
          </w:tcPr>
          <w:p w14:paraId="5AEB02A9">
            <w:pPr>
              <w:widowControl/>
              <w:spacing w:line="240" w:lineRule="auto"/>
              <w:ind w:firstLine="420"/>
              <w:jc w:val="center"/>
              <w:rPr>
                <w:rFonts w:cs="Times New Roman"/>
                <w:kern w:val="0"/>
                <w:sz w:val="21"/>
                <w:szCs w:val="21"/>
              </w:rPr>
            </w:pPr>
            <w:r>
              <w:rPr>
                <w:rFonts w:hint="eastAsia" w:eastAsia="等线" w:cs="Times New Roman"/>
                <w:kern w:val="0"/>
                <w:sz w:val="21"/>
                <w:szCs w:val="21"/>
              </w:rPr>
              <w:t>5.37</w:t>
            </w:r>
            <w:r>
              <w:rPr>
                <w:rFonts w:eastAsia="等线" w:cs="Times New Roman"/>
                <w:kern w:val="0"/>
                <w:sz w:val="21"/>
                <w:szCs w:val="21"/>
              </w:rPr>
              <w:t xml:space="preserve"> mg/L</w:t>
            </w:r>
          </w:p>
        </w:tc>
        <w:tc>
          <w:tcPr>
            <w:tcW w:w="1536" w:type="pct"/>
            <w:noWrap/>
            <w:vAlign w:val="center"/>
          </w:tcPr>
          <w:p w14:paraId="04D1EF2E">
            <w:pPr>
              <w:widowControl/>
              <w:spacing w:line="240" w:lineRule="auto"/>
              <w:ind w:firstLine="420"/>
              <w:jc w:val="center"/>
              <w:rPr>
                <w:rFonts w:eastAsia="等线" w:cs="Times New Roman"/>
                <w:kern w:val="0"/>
                <w:sz w:val="21"/>
                <w:szCs w:val="21"/>
              </w:rPr>
            </w:pPr>
            <w:r>
              <w:rPr>
                <w:rFonts w:hint="eastAsia" w:eastAsia="等线" w:cs="Times New Roman"/>
                <w:kern w:val="0"/>
                <w:sz w:val="21"/>
                <w:szCs w:val="21"/>
              </w:rPr>
              <w:t>4500</w:t>
            </w:r>
          </w:p>
        </w:tc>
      </w:tr>
    </w:tbl>
    <w:p w14:paraId="71463F64">
      <w:pPr>
        <w:ind w:firstLine="0" w:firstLineChars="0"/>
        <w:outlineLvl w:val="3"/>
        <w:rPr>
          <w:rFonts w:cs="Times New Roman"/>
          <w:b/>
          <w:szCs w:val="24"/>
        </w:rPr>
      </w:pPr>
      <w:r>
        <w:rPr>
          <w:rFonts w:cs="Times New Roman"/>
          <w:b/>
          <w:szCs w:val="24"/>
        </w:rPr>
        <w:t>6.2.6.5 预测模型</w:t>
      </w:r>
    </w:p>
    <w:p w14:paraId="2EFAD544">
      <w:pPr>
        <w:ind w:firstLine="480"/>
        <w:rPr>
          <w:rFonts w:cs="Times New Roman"/>
          <w:szCs w:val="28"/>
        </w:rPr>
      </w:pPr>
      <w:r>
        <w:rPr>
          <w:rFonts w:hint="eastAsia" w:cs="Times New Roman"/>
          <w:szCs w:val="28"/>
        </w:rPr>
        <w:t>（</w:t>
      </w:r>
      <w:r>
        <w:rPr>
          <w:rFonts w:cs="Times New Roman"/>
          <w:szCs w:val="28"/>
        </w:rPr>
        <w:t>1）垂直入渗型</w:t>
      </w:r>
    </w:p>
    <w:p w14:paraId="67D467F2">
      <w:pPr>
        <w:ind w:firstLine="480"/>
        <w:rPr>
          <w:rFonts w:cs="Times New Roman"/>
          <w:kern w:val="0"/>
          <w:szCs w:val="24"/>
        </w:rPr>
      </w:pPr>
      <w:r>
        <w:rPr>
          <w:rFonts w:cs="Times New Roman"/>
          <w:kern w:val="0"/>
          <w:szCs w:val="24"/>
        </w:rPr>
        <w:t>本项目溶质不具有挥发性，忽略溶质固相和气相成分，仅考虑溶质与液态水耦合运移，因此土壤非饱和溶质运移方程为：</w:t>
      </w:r>
    </w:p>
    <w:p w14:paraId="5AA48B60">
      <w:pPr>
        <w:spacing w:line="240" w:lineRule="auto"/>
        <w:ind w:firstLine="480"/>
        <w:jc w:val="center"/>
        <w:rPr>
          <w:rFonts w:cs="Times New Roman"/>
        </w:rPr>
      </w:pPr>
      <w:r>
        <w:rPr>
          <w:rFonts w:cs="Times New Roman"/>
        </w:rPr>
        <w:object>
          <v:shape id="_x0000_i1033" o:spt="75" type="#_x0000_t75" style="height:37.85pt;width:128.3pt;" o:ole="t" filled="f" o:preferrelative="t" stroked="f" coordsize="21600,21600">
            <v:path/>
            <v:fill on="f" focussize="0,0"/>
            <v:stroke on="f" joinstyle="miter"/>
            <v:imagedata r:id="rId101" o:title=""/>
            <o:lock v:ext="edit" aspectratio="t"/>
            <w10:wrap type="none"/>
            <w10:anchorlock/>
          </v:shape>
          <o:OLEObject Type="Embed" ProgID="Equation.DSMT4" ShapeID="_x0000_i1033" DrawAspect="Content" ObjectID="_1468075730" r:id="rId100">
            <o:LockedField>false</o:LockedField>
          </o:OLEObject>
        </w:object>
      </w:r>
    </w:p>
    <w:p w14:paraId="7583C141">
      <w:pPr>
        <w:ind w:firstLine="480"/>
        <w:rPr>
          <w:rFonts w:cs="Times New Roman"/>
          <w:kern w:val="0"/>
          <w:szCs w:val="24"/>
        </w:rPr>
      </w:pPr>
      <w:r>
        <w:rPr>
          <w:rFonts w:cs="Times New Roman"/>
          <w:kern w:val="0"/>
          <w:szCs w:val="24"/>
        </w:rPr>
        <w:t>式中：</w:t>
      </w:r>
      <m:oMath>
        <m:r>
          <m:rPr/>
          <w:rPr>
            <w:rFonts w:ascii="Cambria Math" w:hAnsi="Cambria Math" w:cs="Times New Roman"/>
            <w:kern w:val="0"/>
            <w:szCs w:val="24"/>
          </w:rPr>
          <m:t>θ</m:t>
        </m:r>
      </m:oMath>
      <w:r>
        <w:rPr>
          <w:rFonts w:cs="Times New Roman"/>
          <w:kern w:val="0"/>
          <w:szCs w:val="24"/>
        </w:rPr>
        <w:t>—土壤体积含水量，</w:t>
      </w:r>
      <m:oMath>
        <m:sSup>
          <m:sSupPr>
            <m:ctrlPr>
              <w:rPr>
                <w:rFonts w:ascii="Cambria Math" w:hAnsi="Cambria Math" w:cs="Times New Roman"/>
                <w:kern w:val="0"/>
                <w:szCs w:val="24"/>
              </w:rPr>
            </m:ctrlPr>
          </m:sSupPr>
          <m:e>
            <m:r>
              <m:rPr/>
              <w:rPr>
                <w:rFonts w:ascii="Cambria Math" w:hAnsi="Cambria Math" w:cs="Times New Roman"/>
                <w:kern w:val="0"/>
                <w:szCs w:val="24"/>
              </w:rPr>
              <m:t>cm</m:t>
            </m:r>
            <m:ctrlPr>
              <w:rPr>
                <w:rFonts w:ascii="Cambria Math" w:hAnsi="Cambria Math" w:cs="Times New Roman"/>
                <w:kern w:val="0"/>
                <w:szCs w:val="24"/>
              </w:rPr>
            </m:ctrlPr>
          </m:e>
          <m:sup>
            <m:r>
              <m:rPr>
                <m:sty m:val="p"/>
              </m:rPr>
              <w:rPr>
                <w:rFonts w:ascii="Cambria Math" w:hAnsi="Cambria Math" w:cs="Times New Roman"/>
                <w:kern w:val="0"/>
                <w:szCs w:val="24"/>
              </w:rPr>
              <m:t>3</m:t>
            </m:r>
            <m:ctrlPr>
              <w:rPr>
                <w:rFonts w:ascii="Cambria Math" w:hAnsi="Cambria Math" w:cs="Times New Roman"/>
                <w:kern w:val="0"/>
                <w:szCs w:val="24"/>
              </w:rPr>
            </m:ctrlPr>
          </m:sup>
        </m:sSup>
        <m:r>
          <m:rPr>
            <m:sty m:val="p"/>
          </m:rPr>
          <w:rPr>
            <w:rFonts w:ascii="Cambria Math" w:hAnsi="Cambria Math" w:cs="Times New Roman"/>
            <w:kern w:val="0"/>
            <w:szCs w:val="24"/>
          </w:rPr>
          <m:t>/</m:t>
        </m:r>
        <m:sSup>
          <m:sSupPr>
            <m:ctrlPr>
              <w:rPr>
                <w:rFonts w:ascii="Cambria Math" w:hAnsi="Cambria Math" w:cs="Times New Roman"/>
                <w:kern w:val="0"/>
                <w:szCs w:val="24"/>
              </w:rPr>
            </m:ctrlPr>
          </m:sSupPr>
          <m:e>
            <m:r>
              <m:rPr/>
              <w:rPr>
                <w:rFonts w:ascii="Cambria Math" w:hAnsi="Cambria Math" w:cs="Times New Roman"/>
                <w:kern w:val="0"/>
                <w:szCs w:val="24"/>
              </w:rPr>
              <m:t>cm</m:t>
            </m:r>
            <m:ctrlPr>
              <w:rPr>
                <w:rFonts w:ascii="Cambria Math" w:hAnsi="Cambria Math" w:cs="Times New Roman"/>
                <w:kern w:val="0"/>
                <w:szCs w:val="24"/>
              </w:rPr>
            </m:ctrlPr>
          </m:e>
          <m:sup>
            <m:r>
              <m:rPr>
                <m:sty m:val="p"/>
              </m:rPr>
              <w:rPr>
                <w:rFonts w:ascii="Cambria Math" w:hAnsi="Cambria Math" w:cs="Times New Roman"/>
                <w:kern w:val="0"/>
                <w:szCs w:val="24"/>
              </w:rPr>
              <m:t>3</m:t>
            </m:r>
            <m:ctrlPr>
              <w:rPr>
                <w:rFonts w:ascii="Cambria Math" w:hAnsi="Cambria Math" w:cs="Times New Roman"/>
                <w:kern w:val="0"/>
                <w:szCs w:val="24"/>
              </w:rPr>
            </m:ctrlPr>
          </m:sup>
        </m:sSup>
      </m:oMath>
      <w:r>
        <w:rPr>
          <w:rFonts w:cs="Times New Roman"/>
          <w:kern w:val="0"/>
          <w:szCs w:val="24"/>
        </w:rPr>
        <w:t>；</w:t>
      </w:r>
    </w:p>
    <w:p w14:paraId="5A99E395">
      <w:pPr>
        <w:ind w:left="480" w:leftChars="200" w:firstLine="720" w:firstLineChars="300"/>
        <w:rPr>
          <w:rFonts w:cs="Times New Roman"/>
          <w:kern w:val="0"/>
          <w:szCs w:val="24"/>
        </w:rPr>
      </w:pPr>
      <m:oMath>
        <m:r>
          <m:rPr/>
          <w:rPr>
            <w:rFonts w:ascii="Cambria Math" w:hAnsi="Cambria Math" w:cs="Times New Roman"/>
            <w:kern w:val="0"/>
            <w:szCs w:val="24"/>
          </w:rPr>
          <m:t>c</m:t>
        </m:r>
      </m:oMath>
      <w:r>
        <w:rPr>
          <w:rFonts w:cs="Times New Roman"/>
          <w:kern w:val="0"/>
          <w:szCs w:val="24"/>
        </w:rPr>
        <w:t>—污染物介质中的浓度，</w:t>
      </w:r>
      <m:oMath>
        <m:r>
          <m:rPr/>
          <w:rPr>
            <w:rFonts w:ascii="Cambria Math" w:hAnsi="Cambria Math" w:cs="Times New Roman"/>
            <w:kern w:val="0"/>
            <w:szCs w:val="24"/>
          </w:rPr>
          <m:t>mg</m:t>
        </m:r>
        <m:r>
          <m:rPr>
            <m:sty m:val="p"/>
          </m:rPr>
          <w:rPr>
            <w:rFonts w:ascii="Cambria Math" w:hAnsi="Cambria Math" w:cs="Times New Roman"/>
            <w:kern w:val="0"/>
            <w:szCs w:val="24"/>
          </w:rPr>
          <m:t>/</m:t>
        </m:r>
        <m:r>
          <m:rPr/>
          <w:rPr>
            <w:rFonts w:ascii="Cambria Math" w:hAnsi="Cambria Math" w:cs="Times New Roman"/>
            <w:kern w:val="0"/>
            <w:szCs w:val="24"/>
          </w:rPr>
          <m:t>L</m:t>
        </m:r>
      </m:oMath>
      <w:r>
        <w:rPr>
          <w:rFonts w:cs="Times New Roman"/>
          <w:kern w:val="0"/>
          <w:szCs w:val="24"/>
        </w:rPr>
        <w:t>；</w:t>
      </w:r>
    </w:p>
    <w:p w14:paraId="5CBCA677">
      <w:pPr>
        <w:ind w:left="480" w:leftChars="200" w:firstLine="720" w:firstLineChars="300"/>
        <w:rPr>
          <w:rFonts w:cs="Times New Roman"/>
          <w:kern w:val="0"/>
          <w:szCs w:val="24"/>
        </w:rPr>
      </w:pPr>
      <m:oMath>
        <m:r>
          <m:rPr/>
          <w:rPr>
            <w:rFonts w:ascii="Cambria Math" w:hAnsi="Cambria Math" w:cs="Times New Roman"/>
            <w:kern w:val="0"/>
            <w:szCs w:val="24"/>
          </w:rPr>
          <m:t>D</m:t>
        </m:r>
      </m:oMath>
      <w:r>
        <w:rPr>
          <w:rFonts w:cs="Times New Roman"/>
          <w:kern w:val="0"/>
          <w:szCs w:val="24"/>
        </w:rPr>
        <w:t>—弥散系数，</w:t>
      </w:r>
      <m:oMath>
        <m:r>
          <m:rPr/>
          <w:rPr>
            <w:rFonts w:ascii="Cambria Math" w:hAnsi="Cambria Math" w:cs="Times New Roman"/>
            <w:kern w:val="0"/>
            <w:szCs w:val="24"/>
          </w:rPr>
          <m:t>c</m:t>
        </m:r>
        <m:sSup>
          <m:sSupPr>
            <m:ctrlPr>
              <w:rPr>
                <w:rFonts w:ascii="Cambria Math" w:hAnsi="Cambria Math" w:cs="Times New Roman"/>
                <w:kern w:val="0"/>
                <w:szCs w:val="24"/>
              </w:rPr>
            </m:ctrlPr>
          </m:sSupPr>
          <m:e>
            <m:ctrlPr>
              <w:rPr>
                <w:rFonts w:ascii="Cambria Math" w:hAnsi="Cambria Math" w:cs="Times New Roman"/>
                <w:kern w:val="0"/>
                <w:szCs w:val="24"/>
              </w:rPr>
            </m:ctrlPr>
          </m:e>
          <m:sup>
            <m:r>
              <m:rPr>
                <m:sty m:val="p"/>
              </m:rPr>
              <w:rPr>
                <w:rFonts w:ascii="Cambria Math" w:hAnsi="Cambria Math" w:cs="Times New Roman"/>
                <w:kern w:val="0"/>
                <w:szCs w:val="24"/>
              </w:rPr>
              <m:t>2</m:t>
            </m:r>
            <m:ctrlPr>
              <w:rPr>
                <w:rFonts w:ascii="Cambria Math" w:hAnsi="Cambria Math" w:cs="Times New Roman"/>
                <w:kern w:val="0"/>
                <w:szCs w:val="24"/>
              </w:rPr>
            </m:ctrlPr>
          </m:sup>
        </m:sSup>
        <m:r>
          <m:rPr>
            <m:sty m:val="p"/>
          </m:rPr>
          <w:rPr>
            <w:rFonts w:ascii="Cambria Math" w:hAnsi="Cambria Math" w:cs="Times New Roman"/>
            <w:kern w:val="0"/>
            <w:szCs w:val="24"/>
          </w:rPr>
          <m:t>/</m:t>
        </m:r>
        <m:r>
          <m:rPr/>
          <w:rPr>
            <w:rFonts w:ascii="Cambria Math" w:hAnsi="Cambria Math" w:cs="Times New Roman"/>
            <w:kern w:val="0"/>
            <w:szCs w:val="24"/>
          </w:rPr>
          <m:t>d</m:t>
        </m:r>
      </m:oMath>
      <w:r>
        <w:rPr>
          <w:rFonts w:cs="Times New Roman"/>
          <w:kern w:val="0"/>
          <w:szCs w:val="24"/>
        </w:rPr>
        <w:t>；</w:t>
      </w:r>
    </w:p>
    <w:p w14:paraId="4C4B0D2E">
      <w:pPr>
        <w:ind w:left="480" w:leftChars="200" w:firstLine="720" w:firstLineChars="300"/>
        <w:rPr>
          <w:rFonts w:cs="Times New Roman"/>
          <w:kern w:val="0"/>
          <w:szCs w:val="24"/>
        </w:rPr>
      </w:pPr>
      <m:oMath>
        <m:r>
          <m:rPr/>
          <w:rPr>
            <w:rFonts w:ascii="Cambria Math" w:hAnsi="Cambria Math" w:cs="Times New Roman"/>
            <w:kern w:val="0"/>
            <w:szCs w:val="24"/>
          </w:rPr>
          <m:t>q</m:t>
        </m:r>
        <m:r>
          <m:rPr>
            <m:sty m:val="p"/>
          </m:rPr>
          <w:rPr>
            <w:rFonts w:ascii="Cambria Math" w:hAnsi="Cambria Math" w:cs="Times New Roman"/>
            <w:szCs w:val="28"/>
          </w:rPr>
          <m:t>−</m:t>
        </m:r>
      </m:oMath>
      <w:r>
        <w:rPr>
          <w:rFonts w:cs="Times New Roman"/>
          <w:kern w:val="0"/>
          <w:szCs w:val="24"/>
        </w:rPr>
        <w:t>渗流速率，</w:t>
      </w:r>
      <m:oMath>
        <m:r>
          <m:rPr/>
          <w:rPr>
            <w:rFonts w:ascii="Cambria Math" w:hAnsi="Cambria Math" w:cs="Times New Roman"/>
            <w:kern w:val="0"/>
            <w:szCs w:val="24"/>
          </w:rPr>
          <m:t>m</m:t>
        </m:r>
        <m:r>
          <m:rPr>
            <m:sty m:val="p"/>
          </m:rPr>
          <w:rPr>
            <w:rFonts w:ascii="Cambria Math" w:hAnsi="Cambria Math" w:cs="Times New Roman"/>
            <w:kern w:val="0"/>
            <w:szCs w:val="24"/>
          </w:rPr>
          <m:t>/</m:t>
        </m:r>
        <m:r>
          <m:rPr/>
          <w:rPr>
            <w:rFonts w:ascii="Cambria Math" w:hAnsi="Cambria Math" w:cs="Times New Roman"/>
            <w:kern w:val="0"/>
            <w:szCs w:val="24"/>
          </w:rPr>
          <m:t>d</m:t>
        </m:r>
      </m:oMath>
      <w:r>
        <w:rPr>
          <w:rFonts w:cs="Times New Roman"/>
          <w:kern w:val="0"/>
          <w:szCs w:val="24"/>
        </w:rPr>
        <w:t>；</w:t>
      </w:r>
    </w:p>
    <w:p w14:paraId="76457167">
      <w:pPr>
        <w:ind w:left="480" w:leftChars="200" w:firstLine="720" w:firstLineChars="300"/>
        <w:rPr>
          <w:rFonts w:cs="Times New Roman"/>
          <w:kern w:val="0"/>
          <w:szCs w:val="24"/>
        </w:rPr>
      </w:pPr>
      <m:oMath>
        <m:r>
          <m:rPr/>
          <w:rPr>
            <w:rFonts w:ascii="Cambria Math" w:hAnsi="Cambria Math" w:cs="Times New Roman"/>
            <w:kern w:val="0"/>
            <w:szCs w:val="24"/>
          </w:rPr>
          <m:t>t</m:t>
        </m:r>
      </m:oMath>
      <w:r>
        <w:rPr>
          <w:rFonts w:cs="Times New Roman"/>
          <w:kern w:val="0"/>
          <w:szCs w:val="24"/>
        </w:rPr>
        <w:t>—时间变量，</w:t>
      </w:r>
      <m:oMath>
        <m:r>
          <m:rPr/>
          <w:rPr>
            <w:rFonts w:ascii="Cambria Math" w:hAnsi="Cambria Math" w:cs="Times New Roman"/>
            <w:kern w:val="0"/>
            <w:szCs w:val="24"/>
          </w:rPr>
          <m:t>d</m:t>
        </m:r>
      </m:oMath>
      <w:r>
        <w:rPr>
          <w:rFonts w:cs="Times New Roman"/>
          <w:kern w:val="0"/>
          <w:szCs w:val="24"/>
        </w:rPr>
        <w:t>。</w:t>
      </w:r>
    </w:p>
    <w:p w14:paraId="611C787F">
      <w:pPr>
        <w:ind w:firstLine="480"/>
        <w:rPr>
          <w:rFonts w:cs="Times New Roman"/>
          <w:kern w:val="0"/>
          <w:szCs w:val="24"/>
        </w:rPr>
      </w:pPr>
      <w:r>
        <w:rPr>
          <w:rFonts w:cs="Times New Roman"/>
          <w:kern w:val="0"/>
          <w:szCs w:val="24"/>
        </w:rPr>
        <w:t>初始条件：</w:t>
      </w:r>
    </w:p>
    <w:p w14:paraId="1C47988D">
      <w:pPr>
        <w:ind w:firstLine="480"/>
        <w:jc w:val="center"/>
      </w:pPr>
      <w:r>
        <w:drawing>
          <wp:inline distT="0" distB="0" distL="0" distR="0">
            <wp:extent cx="2658110" cy="284480"/>
            <wp:effectExtent l="0" t="0" r="0" b="1270"/>
            <wp:docPr id="2749" name="图片 27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49" name="图片 2749"/>
                    <pic:cNvPicPr>
                      <a:picLocks noChangeAspect="1"/>
                    </pic:cNvPicPr>
                  </pic:nvPicPr>
                  <pic:blipFill>
                    <a:blip r:embed="rId102" cstate="print"/>
                    <a:stretch>
                      <a:fillRect/>
                    </a:stretch>
                  </pic:blipFill>
                  <pic:spPr>
                    <a:xfrm>
                      <a:off x="0" y="0"/>
                      <a:ext cx="2713277" cy="290921"/>
                    </a:xfrm>
                    <a:prstGeom prst="rect">
                      <a:avLst/>
                    </a:prstGeom>
                  </pic:spPr>
                </pic:pic>
              </a:graphicData>
            </a:graphic>
          </wp:inline>
        </w:drawing>
      </w:r>
    </w:p>
    <w:p w14:paraId="01B408BB">
      <w:pPr>
        <w:ind w:firstLine="480"/>
        <w:rPr>
          <w:rFonts w:cs="Times New Roman"/>
          <w:kern w:val="0"/>
          <w:szCs w:val="24"/>
        </w:rPr>
      </w:pPr>
      <w:r>
        <w:rPr>
          <w:rFonts w:cs="Times New Roman"/>
          <w:kern w:val="0"/>
          <w:szCs w:val="24"/>
        </w:rPr>
        <w:t>边界条件：</w:t>
      </w:r>
    </w:p>
    <w:p w14:paraId="72BFA78D">
      <w:pPr>
        <w:ind w:firstLine="480"/>
        <w:rPr>
          <w:rFonts w:cs="Times New Roman"/>
          <w:kern w:val="0"/>
          <w:szCs w:val="24"/>
        </w:rPr>
      </w:pPr>
      <w:r>
        <w:rPr>
          <w:rFonts w:cs="Times New Roman"/>
          <w:kern w:val="0"/>
          <w:szCs w:val="24"/>
        </w:rPr>
        <w:t>第一类Dirichlet边界条件</w:t>
      </w:r>
    </w:p>
    <w:p w14:paraId="3D8BC037">
      <w:pPr>
        <w:ind w:left="480" w:leftChars="200" w:firstLine="480"/>
        <w:rPr>
          <w:rFonts w:cs="Times New Roman"/>
          <w:kern w:val="0"/>
          <w:szCs w:val="24"/>
        </w:rPr>
      </w:pPr>
      <w:r>
        <w:rPr>
          <w:rFonts w:hint="eastAsia" w:ascii="宋体" w:hAnsi="宋体" w:cs="宋体"/>
          <w:kern w:val="0"/>
          <w:szCs w:val="24"/>
        </w:rPr>
        <w:t>①</w:t>
      </w:r>
      <w:r>
        <w:rPr>
          <w:rFonts w:cs="Times New Roman"/>
          <w:kern w:val="0"/>
          <w:szCs w:val="24"/>
        </w:rPr>
        <w:t>连续点源：</w:t>
      </w:r>
    </w:p>
    <w:p w14:paraId="3559CF6E">
      <w:pPr>
        <w:spacing w:line="240" w:lineRule="auto"/>
        <w:ind w:firstLine="0" w:firstLineChars="0"/>
        <w:jc w:val="center"/>
      </w:pPr>
      <w:r>
        <w:drawing>
          <wp:inline distT="0" distB="0" distL="0" distR="0">
            <wp:extent cx="2051685" cy="923290"/>
            <wp:effectExtent l="0" t="0" r="5715" b="0"/>
            <wp:docPr id="2750" name="图片 2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50" name="图片 2750"/>
                    <pic:cNvPicPr>
                      <a:picLocks noChangeAspect="1"/>
                    </pic:cNvPicPr>
                  </pic:nvPicPr>
                  <pic:blipFill>
                    <a:blip r:embed="rId103" cstate="print"/>
                    <a:srcRect r="52708"/>
                    <a:stretch>
                      <a:fillRect/>
                    </a:stretch>
                  </pic:blipFill>
                  <pic:spPr>
                    <a:xfrm>
                      <a:off x="0" y="0"/>
                      <a:ext cx="2068129" cy="930509"/>
                    </a:xfrm>
                    <a:prstGeom prst="rect">
                      <a:avLst/>
                    </a:prstGeom>
                    <a:ln>
                      <a:noFill/>
                    </a:ln>
                  </pic:spPr>
                </pic:pic>
              </a:graphicData>
            </a:graphic>
          </wp:inline>
        </w:drawing>
      </w:r>
    </w:p>
    <w:p w14:paraId="51777372">
      <w:pPr>
        <w:ind w:left="480" w:leftChars="200" w:firstLine="480"/>
        <w:rPr>
          <w:rFonts w:cs="Times New Roman"/>
          <w:kern w:val="0"/>
          <w:szCs w:val="24"/>
        </w:rPr>
      </w:pPr>
      <w:r>
        <w:rPr>
          <w:rFonts w:hint="eastAsia" w:ascii="宋体" w:hAnsi="宋体" w:cs="宋体"/>
          <w:kern w:val="0"/>
          <w:szCs w:val="24"/>
        </w:rPr>
        <w:t>②</w:t>
      </w:r>
      <w:r>
        <w:rPr>
          <w:rFonts w:cs="Times New Roman"/>
          <w:kern w:val="0"/>
          <w:szCs w:val="24"/>
        </w:rPr>
        <w:t>非连续点源：</w:t>
      </w:r>
    </w:p>
    <w:p w14:paraId="6E94B700">
      <w:pPr>
        <w:ind w:firstLine="480"/>
        <w:rPr>
          <w:rFonts w:cs="Times New Roman"/>
          <w:kern w:val="0"/>
          <w:szCs w:val="24"/>
        </w:rPr>
      </w:pPr>
      <w:r>
        <w:rPr>
          <w:rFonts w:cs="Times New Roman"/>
          <w:kern w:val="0"/>
          <w:szCs w:val="24"/>
        </w:rPr>
        <w:t>第二类Neumann 零梯度边界条件：</w:t>
      </w:r>
    </w:p>
    <w:p w14:paraId="5A3D6BFE">
      <w:pPr>
        <w:ind w:firstLine="480"/>
        <w:jc w:val="center"/>
      </w:pPr>
      <w:r>
        <w:drawing>
          <wp:inline distT="0" distB="0" distL="0" distR="0">
            <wp:extent cx="2030730" cy="260350"/>
            <wp:effectExtent l="0" t="0" r="7620" b="6350"/>
            <wp:docPr id="2751" name="图片 27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51" name="图片 2751"/>
                    <pic:cNvPicPr>
                      <a:picLocks noChangeAspect="1"/>
                    </pic:cNvPicPr>
                  </pic:nvPicPr>
                  <pic:blipFill>
                    <a:blip r:embed="rId104" cstate="print"/>
                    <a:srcRect r="54116" b="11062"/>
                    <a:stretch>
                      <a:fillRect/>
                    </a:stretch>
                  </pic:blipFill>
                  <pic:spPr>
                    <a:xfrm>
                      <a:off x="0" y="0"/>
                      <a:ext cx="2137286" cy="273999"/>
                    </a:xfrm>
                    <a:prstGeom prst="rect">
                      <a:avLst/>
                    </a:prstGeom>
                    <a:ln>
                      <a:noFill/>
                    </a:ln>
                  </pic:spPr>
                </pic:pic>
              </a:graphicData>
            </a:graphic>
          </wp:inline>
        </w:drawing>
      </w:r>
    </w:p>
    <w:p w14:paraId="0164C5D2">
      <w:pPr>
        <w:ind w:firstLine="480"/>
        <w:rPr>
          <w:rFonts w:cs="Times New Roman"/>
          <w:szCs w:val="28"/>
        </w:rPr>
      </w:pPr>
      <w:r>
        <w:rPr>
          <w:rFonts w:cs="Times New Roman"/>
          <w:szCs w:val="28"/>
        </w:rPr>
        <w:t>（</w:t>
      </w:r>
      <w:r>
        <w:rPr>
          <w:rFonts w:hint="eastAsia" w:cs="Times New Roman"/>
          <w:szCs w:val="28"/>
        </w:rPr>
        <w:t>2</w:t>
      </w:r>
      <w:r>
        <w:rPr>
          <w:rFonts w:cs="Times New Roman"/>
          <w:szCs w:val="28"/>
        </w:rPr>
        <w:t>）大气沉降型预测</w:t>
      </w:r>
    </w:p>
    <w:p w14:paraId="1205B4E7">
      <w:pPr>
        <w:ind w:firstLine="480"/>
        <w:rPr>
          <w:rFonts w:cs="Times New Roman"/>
          <w:szCs w:val="28"/>
        </w:rPr>
      </w:pPr>
      <w:r>
        <w:rPr>
          <w:rFonts w:cs="Times New Roman"/>
          <w:szCs w:val="28"/>
        </w:rPr>
        <w:t>a）单位质量土壤中某种物质的增量可用下式计算：</w:t>
      </w:r>
    </w:p>
    <w:p w14:paraId="7FF9AA74">
      <w:pPr>
        <w:ind w:firstLine="480"/>
        <w:jc w:val="center"/>
        <w:rPr>
          <w:rFonts w:eastAsia="等线" w:cs="Times New Roman"/>
        </w:rPr>
      </w:pPr>
      <w:r>
        <w:rPr>
          <w:rFonts w:eastAsia="等线" w:cs="Times New Roman"/>
        </w:rPr>
        <w:drawing>
          <wp:inline distT="0" distB="0" distL="0" distR="0">
            <wp:extent cx="3095625" cy="278765"/>
            <wp:effectExtent l="0" t="0" r="0" b="6985"/>
            <wp:docPr id="1197530901" name="图片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7530901" name="图片 8"/>
                    <pic:cNvPicPr>
                      <a:picLocks noChangeAspect="1" noChangeArrowheads="1"/>
                    </pic:cNvPicPr>
                  </pic:nvPicPr>
                  <pic:blipFill>
                    <a:blip r:embed="rId105">
                      <a:extLst>
                        <a:ext uri="{28A0092B-C50C-407E-A947-70E740481C1C}">
                          <a14:useLocalDpi xmlns:a14="http://schemas.microsoft.com/office/drawing/2010/main" val="0"/>
                        </a:ext>
                      </a:extLst>
                    </a:blip>
                    <a:srcRect/>
                    <a:stretch>
                      <a:fillRect/>
                    </a:stretch>
                  </pic:blipFill>
                  <pic:spPr>
                    <a:xfrm>
                      <a:off x="0" y="0"/>
                      <a:ext cx="3096000" cy="279147"/>
                    </a:xfrm>
                    <a:prstGeom prst="rect">
                      <a:avLst/>
                    </a:prstGeom>
                    <a:noFill/>
                    <a:ln>
                      <a:noFill/>
                    </a:ln>
                  </pic:spPr>
                </pic:pic>
              </a:graphicData>
            </a:graphic>
          </wp:inline>
        </w:drawing>
      </w:r>
    </w:p>
    <w:p w14:paraId="280D13C0">
      <w:pPr>
        <w:ind w:firstLine="480"/>
        <w:rPr>
          <w:rFonts w:cs="Times New Roman"/>
          <w:szCs w:val="28"/>
        </w:rPr>
      </w:pPr>
      <w:r>
        <w:rPr>
          <w:rFonts w:cs="Times New Roman"/>
          <w:szCs w:val="28"/>
        </w:rPr>
        <w:t>式中：ΔS—单位质量表层土壤中某种物质的增量，g/kg；</w:t>
      </w:r>
    </w:p>
    <w:p w14:paraId="18BB6254">
      <w:pPr>
        <w:ind w:firstLine="480"/>
        <w:rPr>
          <w:rFonts w:cs="Times New Roman"/>
          <w:szCs w:val="28"/>
        </w:rPr>
      </w:pPr>
      <w:r>
        <w:rPr>
          <w:rFonts w:cs="Times New Roman"/>
          <w:szCs w:val="28"/>
        </w:rPr>
        <w:t>I</w:t>
      </w:r>
      <w:r>
        <w:rPr>
          <w:rFonts w:cs="Times New Roman"/>
          <w:szCs w:val="28"/>
          <w:vertAlign w:val="subscript"/>
        </w:rPr>
        <w:t>S</w:t>
      </w:r>
      <w:r>
        <w:rPr>
          <w:rFonts w:cs="Times New Roman"/>
          <w:szCs w:val="28"/>
        </w:rPr>
        <w:t>—预测评价范围内单位年份表层土壤中某种物质的输入量，g；</w:t>
      </w:r>
    </w:p>
    <w:p w14:paraId="67B7DF1E">
      <w:pPr>
        <w:ind w:firstLine="480"/>
        <w:rPr>
          <w:rFonts w:cs="Times New Roman"/>
          <w:szCs w:val="28"/>
        </w:rPr>
      </w:pPr>
      <w:r>
        <w:rPr>
          <w:rFonts w:cs="Times New Roman"/>
          <w:szCs w:val="28"/>
        </w:rPr>
        <w:t>L</w:t>
      </w:r>
      <w:r>
        <w:rPr>
          <w:rFonts w:cs="Times New Roman"/>
          <w:szCs w:val="28"/>
          <w:vertAlign w:val="subscript"/>
        </w:rPr>
        <w:t>S</w:t>
      </w:r>
      <w:r>
        <w:rPr>
          <w:rFonts w:cs="Times New Roman"/>
          <w:szCs w:val="28"/>
        </w:rPr>
        <w:t>—预测评价范围内单位年份表层土壤中某种物质经淋溶排出的量，g；本次预测不考虑淋溶排出量；</w:t>
      </w:r>
    </w:p>
    <w:p w14:paraId="13F7815B">
      <w:pPr>
        <w:ind w:firstLine="480"/>
        <w:rPr>
          <w:rFonts w:cs="Times New Roman"/>
          <w:szCs w:val="28"/>
        </w:rPr>
      </w:pPr>
      <w:r>
        <w:rPr>
          <w:rFonts w:cs="Times New Roman"/>
          <w:szCs w:val="28"/>
        </w:rPr>
        <w:t>R</w:t>
      </w:r>
      <w:r>
        <w:rPr>
          <w:rFonts w:cs="Times New Roman"/>
          <w:szCs w:val="28"/>
          <w:vertAlign w:val="subscript"/>
        </w:rPr>
        <w:t>S</w:t>
      </w:r>
      <w:r>
        <w:rPr>
          <w:rFonts w:cs="Times New Roman"/>
          <w:szCs w:val="28"/>
        </w:rPr>
        <w:t>—预测评价范围内单位年份表层土壤中某种物质经径流排出的量，g；本次预测不考虑径流排出量；</w:t>
      </w:r>
    </w:p>
    <w:p w14:paraId="192A326A">
      <w:pPr>
        <w:ind w:firstLine="560"/>
        <w:rPr>
          <w:rFonts w:cs="Times New Roman"/>
          <w:szCs w:val="28"/>
        </w:rPr>
      </w:pPr>
      <w:r>
        <w:rPr>
          <w:rFonts w:cs="Times New Roman"/>
          <w:sz w:val="28"/>
          <w:szCs w:val="28"/>
        </w:rPr>
        <w:t>ρ</w:t>
      </w:r>
      <w:r>
        <w:rPr>
          <w:rFonts w:cs="Times New Roman"/>
          <w:szCs w:val="28"/>
          <w:vertAlign w:val="subscript"/>
        </w:rPr>
        <w:t>b</w:t>
      </w:r>
      <w:r>
        <w:rPr>
          <w:rFonts w:cs="Times New Roman"/>
          <w:szCs w:val="28"/>
        </w:rPr>
        <w:t>—表层土壤容重，kg/m</w:t>
      </w:r>
      <w:r>
        <w:rPr>
          <w:rFonts w:cs="Times New Roman"/>
          <w:szCs w:val="28"/>
          <w:vertAlign w:val="superscript"/>
        </w:rPr>
        <w:t>3</w:t>
      </w:r>
      <w:r>
        <w:rPr>
          <w:rFonts w:cs="Times New Roman"/>
          <w:szCs w:val="28"/>
        </w:rPr>
        <w:t>；本次取</w:t>
      </w:r>
      <w:r>
        <w:rPr>
          <w:rFonts w:hint="eastAsia" w:cs="Times New Roman"/>
          <w:szCs w:val="28"/>
        </w:rPr>
        <w:t>1522</w:t>
      </w:r>
      <w:r>
        <w:rPr>
          <w:rFonts w:cs="Times New Roman"/>
          <w:szCs w:val="28"/>
        </w:rPr>
        <w:t xml:space="preserve"> kg/m</w:t>
      </w:r>
      <w:r>
        <w:rPr>
          <w:rFonts w:cs="Times New Roman"/>
          <w:szCs w:val="28"/>
          <w:vertAlign w:val="superscript"/>
        </w:rPr>
        <w:t>3</w:t>
      </w:r>
      <w:r>
        <w:rPr>
          <w:rFonts w:cs="Times New Roman"/>
          <w:szCs w:val="28"/>
        </w:rPr>
        <w:t>；</w:t>
      </w:r>
    </w:p>
    <w:p w14:paraId="02DCC263">
      <w:pPr>
        <w:ind w:firstLine="480"/>
        <w:rPr>
          <w:rFonts w:cs="Times New Roman"/>
          <w:szCs w:val="28"/>
        </w:rPr>
      </w:pPr>
      <w:r>
        <w:rPr>
          <w:rFonts w:cs="Times New Roman"/>
          <w:szCs w:val="28"/>
        </w:rPr>
        <w:t>A—预测评价范围，以</w:t>
      </w:r>
      <w:r>
        <w:rPr>
          <w:rFonts w:hint="eastAsia" w:cs="Times New Roman"/>
          <w:szCs w:val="28"/>
        </w:rPr>
        <w:t>1795000</w:t>
      </w:r>
      <w:r>
        <w:rPr>
          <w:rFonts w:cs="Times New Roman"/>
          <w:szCs w:val="28"/>
        </w:rPr>
        <w:t>m</w:t>
      </w:r>
      <w:r>
        <w:rPr>
          <w:rFonts w:cs="Times New Roman"/>
          <w:szCs w:val="28"/>
          <w:vertAlign w:val="superscript"/>
        </w:rPr>
        <w:t>2</w:t>
      </w:r>
      <w:r>
        <w:rPr>
          <w:rFonts w:cs="Times New Roman"/>
          <w:szCs w:val="28"/>
        </w:rPr>
        <w:t>计；m</w:t>
      </w:r>
      <w:r>
        <w:rPr>
          <w:rFonts w:cs="Times New Roman"/>
          <w:szCs w:val="28"/>
          <w:vertAlign w:val="superscript"/>
        </w:rPr>
        <w:t>2</w:t>
      </w:r>
      <w:r>
        <w:rPr>
          <w:rFonts w:cs="Times New Roman"/>
          <w:szCs w:val="28"/>
        </w:rPr>
        <w:t>；</w:t>
      </w:r>
    </w:p>
    <w:p w14:paraId="6A19F414">
      <w:pPr>
        <w:ind w:firstLine="480"/>
        <w:rPr>
          <w:rFonts w:cs="Times New Roman"/>
          <w:szCs w:val="28"/>
        </w:rPr>
      </w:pPr>
      <w:r>
        <w:rPr>
          <w:rFonts w:cs="Times New Roman"/>
          <w:szCs w:val="28"/>
        </w:rPr>
        <w:t>D—表层土壤深度，一般取0.2 m，可根据实际情况适当调整；</w:t>
      </w:r>
    </w:p>
    <w:p w14:paraId="00B5923E">
      <w:pPr>
        <w:ind w:firstLine="480"/>
        <w:rPr>
          <w:rFonts w:cs="Times New Roman"/>
          <w:szCs w:val="28"/>
        </w:rPr>
      </w:pPr>
      <w:r>
        <w:rPr>
          <w:rFonts w:cs="Times New Roman"/>
          <w:szCs w:val="28"/>
        </w:rPr>
        <w:t>n—持续年份，a。</w:t>
      </w:r>
    </w:p>
    <w:p w14:paraId="50B7F903">
      <w:pPr>
        <w:ind w:firstLine="480"/>
        <w:rPr>
          <w:rFonts w:cs="Times New Roman"/>
          <w:szCs w:val="28"/>
        </w:rPr>
      </w:pPr>
      <w:r>
        <w:rPr>
          <w:rFonts w:cs="Times New Roman"/>
          <w:szCs w:val="28"/>
        </w:rPr>
        <w:t>b）单位质量土壤中某种物质的预测值可根据其增量叠加现状值进行计算，如</w:t>
      </w:r>
      <w:r>
        <w:rPr>
          <w:rFonts w:hint="eastAsia" w:cs="Times New Roman"/>
          <w:szCs w:val="28"/>
        </w:rPr>
        <w:t>下</w:t>
      </w:r>
      <w:r>
        <w:rPr>
          <w:rFonts w:cs="Times New Roman"/>
          <w:szCs w:val="28"/>
        </w:rPr>
        <w:t>式：</w:t>
      </w:r>
    </w:p>
    <w:p w14:paraId="3CD8D38A">
      <w:pPr>
        <w:ind w:firstLine="480"/>
        <w:jc w:val="center"/>
        <w:rPr>
          <w:rFonts w:eastAsia="等线" w:cs="Times New Roman"/>
        </w:rPr>
      </w:pPr>
      <w:r>
        <w:rPr>
          <w:rFonts w:eastAsia="等线" w:cs="Times New Roman"/>
        </w:rPr>
        <w:drawing>
          <wp:inline distT="0" distB="0" distL="0" distR="0">
            <wp:extent cx="1002030" cy="226695"/>
            <wp:effectExtent l="0" t="0" r="7620" b="1905"/>
            <wp:docPr id="555987685" name="图片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5987685" name="图片 7"/>
                    <pic:cNvPicPr>
                      <a:picLocks noChangeAspect="1" noChangeArrowheads="1"/>
                    </pic:cNvPicPr>
                  </pic:nvPicPr>
                  <pic:blipFill>
                    <a:blip r:embed="rId106">
                      <a:extLst>
                        <a:ext uri="{28A0092B-C50C-407E-A947-70E740481C1C}">
                          <a14:useLocalDpi xmlns:a14="http://schemas.microsoft.com/office/drawing/2010/main" val="0"/>
                        </a:ext>
                      </a:extLst>
                    </a:blip>
                    <a:srcRect/>
                    <a:stretch>
                      <a:fillRect/>
                    </a:stretch>
                  </pic:blipFill>
                  <pic:spPr>
                    <a:xfrm>
                      <a:off x="0" y="0"/>
                      <a:ext cx="1002030" cy="226695"/>
                    </a:xfrm>
                    <a:prstGeom prst="rect">
                      <a:avLst/>
                    </a:prstGeom>
                    <a:noFill/>
                    <a:ln>
                      <a:noFill/>
                    </a:ln>
                  </pic:spPr>
                </pic:pic>
              </a:graphicData>
            </a:graphic>
          </wp:inline>
        </w:drawing>
      </w:r>
      <w:r>
        <w:rPr>
          <w:rFonts w:eastAsia="等线" w:cs="Times New Roman"/>
        </w:rPr>
        <w:t xml:space="preserve">                  </w:t>
      </w:r>
    </w:p>
    <w:p w14:paraId="65382634">
      <w:pPr>
        <w:ind w:firstLine="480"/>
        <w:rPr>
          <w:rFonts w:cs="Times New Roman"/>
          <w:szCs w:val="28"/>
        </w:rPr>
      </w:pPr>
      <w:r>
        <w:rPr>
          <w:rFonts w:cs="Times New Roman"/>
          <w:szCs w:val="28"/>
        </w:rPr>
        <w:t>式中：S</w:t>
      </w:r>
      <w:r>
        <w:rPr>
          <w:rFonts w:cs="Times New Roman"/>
          <w:szCs w:val="28"/>
          <w:vertAlign w:val="subscript"/>
        </w:rPr>
        <w:t>b</w:t>
      </w:r>
      <w:r>
        <w:rPr>
          <w:rFonts w:cs="Times New Roman"/>
          <w:szCs w:val="28"/>
        </w:rPr>
        <w:t>—单位质量土壤中某种物质的现状值，g/kg；</w:t>
      </w:r>
    </w:p>
    <w:p w14:paraId="361E8743">
      <w:pPr>
        <w:ind w:firstLine="480"/>
        <w:rPr>
          <w:rFonts w:cs="Times New Roman"/>
          <w:szCs w:val="28"/>
        </w:rPr>
      </w:pPr>
      <w:r>
        <w:rPr>
          <w:rFonts w:cs="Times New Roman"/>
          <w:szCs w:val="28"/>
        </w:rPr>
        <w:t>S—单位质量土壤中某种物质的预测值，g/kg。</w:t>
      </w:r>
    </w:p>
    <w:p w14:paraId="4C37DE2B">
      <w:pPr>
        <w:ind w:firstLine="480"/>
        <w:rPr>
          <w:rFonts w:cs="Times New Roman"/>
          <w:szCs w:val="28"/>
        </w:rPr>
      </w:pPr>
      <w:r>
        <w:rPr>
          <w:rFonts w:cs="Times New Roman"/>
          <w:szCs w:val="28"/>
        </w:rPr>
        <w:t>其中，污染物的年输入量Is的计算公式为：</w:t>
      </w:r>
    </w:p>
    <w:p w14:paraId="165306BE">
      <w:pPr>
        <w:spacing w:before="120" w:beforeLines="50"/>
        <w:ind w:firstLine="480"/>
        <w:jc w:val="center"/>
        <w:rPr>
          <w:rFonts w:eastAsia="等线" w:cs="Times New Roman"/>
        </w:rPr>
      </w:pPr>
      <w:r>
        <w:rPr>
          <w:rFonts w:eastAsia="等线" w:cs="Times New Roman"/>
        </w:rPr>
        <w:drawing>
          <wp:inline distT="0" distB="0" distL="0" distR="0">
            <wp:extent cx="2421255" cy="263525"/>
            <wp:effectExtent l="0" t="0" r="0" b="3175"/>
            <wp:docPr id="1056492478" name="图片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6492478" name="图片 6"/>
                    <pic:cNvPicPr>
                      <a:picLocks noChangeAspect="1" noChangeArrowheads="1"/>
                    </pic:cNvPicPr>
                  </pic:nvPicPr>
                  <pic:blipFill>
                    <a:blip r:embed="rId107">
                      <a:extLst>
                        <a:ext uri="{28A0092B-C50C-407E-A947-70E740481C1C}">
                          <a14:useLocalDpi xmlns:a14="http://schemas.microsoft.com/office/drawing/2010/main" val="0"/>
                        </a:ext>
                      </a:extLst>
                    </a:blip>
                    <a:srcRect/>
                    <a:stretch>
                      <a:fillRect/>
                    </a:stretch>
                  </pic:blipFill>
                  <pic:spPr>
                    <a:xfrm>
                      <a:off x="0" y="0"/>
                      <a:ext cx="2421255" cy="263525"/>
                    </a:xfrm>
                    <a:prstGeom prst="rect">
                      <a:avLst/>
                    </a:prstGeom>
                    <a:noFill/>
                    <a:ln>
                      <a:noFill/>
                    </a:ln>
                  </pic:spPr>
                </pic:pic>
              </a:graphicData>
            </a:graphic>
          </wp:inline>
        </w:drawing>
      </w:r>
    </w:p>
    <w:p w14:paraId="0A3668D0">
      <w:pPr>
        <w:ind w:firstLine="480"/>
        <w:rPr>
          <w:rFonts w:cs="Times New Roman"/>
          <w:szCs w:val="28"/>
        </w:rPr>
      </w:pPr>
      <w:r>
        <w:rPr>
          <w:rFonts w:cs="Times New Roman"/>
          <w:szCs w:val="28"/>
        </w:rPr>
        <w:t>式中：Is—预测评价范围内单位年份表层土壤中某种物质的输入量，g；</w:t>
      </w:r>
    </w:p>
    <w:p w14:paraId="645FB978">
      <w:pPr>
        <w:ind w:firstLine="480"/>
        <w:rPr>
          <w:rFonts w:cs="Times New Roman"/>
          <w:szCs w:val="28"/>
        </w:rPr>
      </w:pPr>
      <w:r>
        <w:rPr>
          <w:rFonts w:cs="Times New Roman"/>
          <w:szCs w:val="28"/>
        </w:rPr>
        <w:t>W0—预测最大落地浓度值，mg/m</w:t>
      </w:r>
      <w:r>
        <w:rPr>
          <w:rFonts w:cs="Times New Roman"/>
          <w:szCs w:val="28"/>
          <w:vertAlign w:val="superscript"/>
        </w:rPr>
        <w:t>3</w:t>
      </w:r>
      <w:r>
        <w:rPr>
          <w:rFonts w:cs="Times New Roman"/>
          <w:szCs w:val="28"/>
        </w:rPr>
        <w:t>；</w:t>
      </w:r>
    </w:p>
    <w:p w14:paraId="475B1C7E">
      <w:pPr>
        <w:ind w:firstLine="480"/>
        <w:rPr>
          <w:rFonts w:cs="Times New Roman"/>
          <w:szCs w:val="28"/>
        </w:rPr>
      </w:pPr>
      <w:r>
        <w:rPr>
          <w:rFonts w:cs="Times New Roman"/>
          <w:szCs w:val="28"/>
        </w:rPr>
        <w:t>S—预测面积，m</w:t>
      </w:r>
      <w:r>
        <w:rPr>
          <w:rFonts w:cs="Times New Roman"/>
          <w:szCs w:val="28"/>
          <w:vertAlign w:val="superscript"/>
        </w:rPr>
        <w:t>2</w:t>
      </w:r>
      <w:r>
        <w:rPr>
          <w:rFonts w:cs="Times New Roman"/>
          <w:szCs w:val="28"/>
        </w:rPr>
        <w:t>，以</w:t>
      </w:r>
      <w:r>
        <w:rPr>
          <w:rFonts w:hint="eastAsia" w:cs="Times New Roman"/>
          <w:szCs w:val="28"/>
        </w:rPr>
        <w:t>1795000</w:t>
      </w:r>
      <w:r>
        <w:rPr>
          <w:rFonts w:cs="Times New Roman"/>
          <w:szCs w:val="28"/>
        </w:rPr>
        <w:t>m</w:t>
      </w:r>
      <w:r>
        <w:rPr>
          <w:rFonts w:cs="Times New Roman"/>
          <w:szCs w:val="28"/>
          <w:vertAlign w:val="superscript"/>
        </w:rPr>
        <w:t>2</w:t>
      </w:r>
      <w:r>
        <w:rPr>
          <w:rFonts w:cs="Times New Roman"/>
          <w:szCs w:val="28"/>
        </w:rPr>
        <w:t>计；</w:t>
      </w:r>
    </w:p>
    <w:p w14:paraId="0D60D6D5">
      <w:pPr>
        <w:ind w:firstLine="480"/>
      </w:pPr>
      <w:r>
        <w:rPr>
          <w:rFonts w:cs="Times New Roman"/>
          <w:szCs w:val="28"/>
        </w:rPr>
        <w:t>V—沉降速率，m/s，以0.0003m/s计；</w:t>
      </w:r>
    </w:p>
    <w:p w14:paraId="571E60AD">
      <w:pPr>
        <w:ind w:firstLine="0" w:firstLineChars="0"/>
        <w:outlineLvl w:val="3"/>
        <w:rPr>
          <w:rFonts w:cs="Times New Roman"/>
          <w:b/>
          <w:szCs w:val="24"/>
        </w:rPr>
      </w:pPr>
      <w:r>
        <w:rPr>
          <w:rFonts w:cs="Times New Roman"/>
          <w:b/>
          <w:szCs w:val="24"/>
        </w:rPr>
        <w:t>6.2.6.6 预测结果</w:t>
      </w:r>
    </w:p>
    <w:p w14:paraId="436FA8A3">
      <w:pPr>
        <w:adjustRightInd/>
        <w:snapToGrid/>
        <w:ind w:firstLine="480"/>
        <w:rPr>
          <w:rFonts w:cs="Times New Roman"/>
          <w:szCs w:val="28"/>
        </w:rPr>
      </w:pPr>
      <w:r>
        <w:rPr>
          <w:rFonts w:hint="eastAsia" w:cs="Times New Roman"/>
          <w:szCs w:val="28"/>
        </w:rPr>
        <w:t>（1）垂直入渗型预测</w:t>
      </w:r>
    </w:p>
    <w:p w14:paraId="2DA53C40">
      <w:pPr>
        <w:adjustRightInd/>
        <w:snapToGrid/>
        <w:ind w:firstLine="480"/>
        <w:rPr>
          <w:rFonts w:cs="Times New Roman"/>
          <w:szCs w:val="28"/>
        </w:rPr>
      </w:pPr>
      <w:r>
        <w:rPr>
          <w:rFonts w:cs="Times New Roman"/>
          <w:szCs w:val="28"/>
        </w:rPr>
        <w:t>本次预测参数选取：弥散系数D取值为</w:t>
      </w:r>
      <w:r>
        <w:rPr>
          <w:rFonts w:hint="eastAsia" w:cs="Times New Roman"/>
          <w:szCs w:val="28"/>
        </w:rPr>
        <w:t>0.005</w:t>
      </w:r>
      <w:r>
        <w:rPr>
          <w:rFonts w:cs="Times New Roman"/>
          <w:szCs w:val="28"/>
        </w:rPr>
        <w:t>m</w:t>
      </w:r>
      <w:r>
        <w:rPr>
          <w:rFonts w:cs="Times New Roman"/>
          <w:szCs w:val="28"/>
          <w:vertAlign w:val="superscript"/>
        </w:rPr>
        <w:t>2</w:t>
      </w:r>
      <w:r>
        <w:rPr>
          <w:rFonts w:cs="Times New Roman"/>
          <w:szCs w:val="28"/>
        </w:rPr>
        <w:t>/d；渗流速率</w:t>
      </w:r>
      <w:r>
        <w:rPr>
          <w:rFonts w:cs="Times New Roman"/>
          <w:i/>
          <w:szCs w:val="28"/>
        </w:rPr>
        <w:t>q</w:t>
      </w:r>
      <w:r>
        <w:rPr>
          <w:rFonts w:cs="Times New Roman"/>
          <w:szCs w:val="28"/>
        </w:rPr>
        <w:t>为</w:t>
      </w:r>
      <w:r>
        <w:rPr>
          <w:rFonts w:hint="eastAsia" w:cs="Times New Roman"/>
          <w:szCs w:val="28"/>
        </w:rPr>
        <w:t>1.0</w:t>
      </w:r>
      <w:r>
        <w:rPr>
          <w:rFonts w:cs="Times New Roman"/>
          <w:szCs w:val="28"/>
        </w:rPr>
        <w:t>×10</w:t>
      </w:r>
      <w:r>
        <w:rPr>
          <w:rFonts w:cs="Times New Roman"/>
          <w:szCs w:val="28"/>
          <w:vertAlign w:val="superscript"/>
        </w:rPr>
        <w:t>-3</w:t>
      </w:r>
      <w:r>
        <w:rPr>
          <w:rFonts w:cs="Times New Roman"/>
          <w:szCs w:val="28"/>
        </w:rPr>
        <w:t>m/d，土壤含水率根据区域工程地质勘察报告取为26%。</w:t>
      </w:r>
    </w:p>
    <w:p w14:paraId="37051E38">
      <w:pPr>
        <w:adjustRightInd/>
        <w:snapToGrid/>
        <w:ind w:firstLine="480"/>
        <w:rPr>
          <w:rFonts w:cs="Times New Roman"/>
          <w:szCs w:val="28"/>
        </w:rPr>
      </w:pPr>
      <w:r>
        <w:rPr>
          <w:rFonts w:cs="Times New Roman"/>
          <w:szCs w:val="28"/>
        </w:rPr>
        <w:t>根据预测模型，土壤中</w:t>
      </w:r>
      <w:r>
        <w:rPr>
          <w:rFonts w:cs="Times New Roman"/>
          <w:kern w:val="0"/>
          <w:szCs w:val="24"/>
        </w:rPr>
        <w:t>石油烃</w:t>
      </w:r>
      <w:r>
        <w:rPr>
          <w:rFonts w:cs="Times New Roman"/>
          <w:szCs w:val="28"/>
        </w:rPr>
        <w:t>的预测结果如下表：</w:t>
      </w:r>
    </w:p>
    <w:p w14:paraId="5A65224F">
      <w:pPr>
        <w:adjustRightInd/>
        <w:snapToGrid/>
        <w:ind w:firstLine="0" w:firstLineChars="0"/>
        <w:jc w:val="center"/>
        <w:rPr>
          <w:rFonts w:cs="Times New Roman"/>
          <w:b/>
        </w:rPr>
      </w:pPr>
      <w:r>
        <w:rPr>
          <w:rFonts w:cs="Times New Roman"/>
          <w:b/>
        </w:rPr>
        <w:t>表6.2.6-</w:t>
      </w:r>
      <w:r>
        <w:rPr>
          <w:rFonts w:hint="eastAsia" w:cs="Times New Roman"/>
          <w:b/>
        </w:rPr>
        <w:t>4</w:t>
      </w:r>
      <w:r>
        <w:rPr>
          <w:rFonts w:cs="Times New Roman"/>
          <w:b/>
        </w:rPr>
        <w:t xml:space="preserve">  土壤环境影响预测结果</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121"/>
        <w:gridCol w:w="1124"/>
        <w:gridCol w:w="1514"/>
        <w:gridCol w:w="1536"/>
        <w:gridCol w:w="1184"/>
        <w:gridCol w:w="1122"/>
        <w:gridCol w:w="1184"/>
        <w:gridCol w:w="1178"/>
      </w:tblGrid>
      <w:tr w14:paraId="0A173FF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blHeader/>
        </w:trPr>
        <w:tc>
          <w:tcPr>
            <w:tcW w:w="563" w:type="pct"/>
            <w:tcBorders>
              <w:bottom w:val="single" w:color="auto" w:sz="4" w:space="0"/>
            </w:tcBorders>
            <w:noWrap/>
            <w:vAlign w:val="center"/>
          </w:tcPr>
          <w:p w14:paraId="74E213FA">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Z/t</w:t>
            </w:r>
          </w:p>
        </w:tc>
        <w:tc>
          <w:tcPr>
            <w:tcW w:w="564" w:type="pct"/>
            <w:tcBorders>
              <w:bottom w:val="single" w:color="auto" w:sz="4" w:space="0"/>
            </w:tcBorders>
            <w:noWrap/>
            <w:vAlign w:val="center"/>
          </w:tcPr>
          <w:p w14:paraId="20255183">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1</w:t>
            </w:r>
          </w:p>
        </w:tc>
        <w:tc>
          <w:tcPr>
            <w:tcW w:w="760" w:type="pct"/>
            <w:tcBorders>
              <w:bottom w:val="single" w:color="auto" w:sz="4" w:space="0"/>
            </w:tcBorders>
            <w:vAlign w:val="center"/>
          </w:tcPr>
          <w:p w14:paraId="52B4D373">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10</w:t>
            </w:r>
          </w:p>
        </w:tc>
        <w:tc>
          <w:tcPr>
            <w:tcW w:w="771" w:type="pct"/>
            <w:tcBorders>
              <w:bottom w:val="single" w:color="auto" w:sz="4" w:space="0"/>
            </w:tcBorders>
            <w:vAlign w:val="center"/>
          </w:tcPr>
          <w:p w14:paraId="7E20B9D7">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100</w:t>
            </w:r>
          </w:p>
        </w:tc>
        <w:tc>
          <w:tcPr>
            <w:tcW w:w="594" w:type="pct"/>
            <w:tcBorders>
              <w:bottom w:val="single" w:color="auto" w:sz="4" w:space="0"/>
            </w:tcBorders>
            <w:vAlign w:val="center"/>
          </w:tcPr>
          <w:p w14:paraId="48866FDB">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150</w:t>
            </w:r>
          </w:p>
        </w:tc>
        <w:tc>
          <w:tcPr>
            <w:tcW w:w="563" w:type="pct"/>
            <w:tcBorders>
              <w:bottom w:val="single" w:color="auto" w:sz="4" w:space="0"/>
            </w:tcBorders>
            <w:vAlign w:val="center"/>
          </w:tcPr>
          <w:p w14:paraId="687DFD0C">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200</w:t>
            </w:r>
          </w:p>
        </w:tc>
        <w:tc>
          <w:tcPr>
            <w:tcW w:w="594" w:type="pct"/>
            <w:tcBorders>
              <w:bottom w:val="single" w:color="auto" w:sz="4" w:space="0"/>
            </w:tcBorders>
            <w:vAlign w:val="center"/>
          </w:tcPr>
          <w:p w14:paraId="4461A30E">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300</w:t>
            </w:r>
          </w:p>
        </w:tc>
        <w:tc>
          <w:tcPr>
            <w:tcW w:w="591" w:type="pct"/>
            <w:tcBorders>
              <w:bottom w:val="single" w:color="auto" w:sz="4" w:space="0"/>
            </w:tcBorders>
            <w:noWrap/>
            <w:vAlign w:val="center"/>
          </w:tcPr>
          <w:p w14:paraId="70B926ED">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365</w:t>
            </w:r>
          </w:p>
        </w:tc>
      </w:tr>
      <w:tr w14:paraId="3BD0375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tcBorders>
              <w:top w:val="single" w:color="auto" w:sz="4" w:space="0"/>
            </w:tcBorders>
            <w:noWrap/>
            <w:vAlign w:val="bottom"/>
          </w:tcPr>
          <w:p w14:paraId="38FCE57B">
            <w:pPr>
              <w:widowControl/>
              <w:adjustRightInd/>
              <w:snapToGrid/>
              <w:spacing w:line="240" w:lineRule="auto"/>
              <w:ind w:firstLine="0" w:firstLineChars="0"/>
              <w:jc w:val="center"/>
              <w:rPr>
                <w:rFonts w:cs="Times New Roman"/>
                <w:kern w:val="0"/>
                <w:sz w:val="21"/>
                <w:szCs w:val="21"/>
              </w:rPr>
            </w:pPr>
            <w:r>
              <w:rPr>
                <w:rFonts w:hint="eastAsia"/>
                <w:sz w:val="21"/>
                <w:szCs w:val="21"/>
              </w:rPr>
              <w:t>0.1</w:t>
            </w:r>
          </w:p>
        </w:tc>
        <w:tc>
          <w:tcPr>
            <w:tcW w:w="564" w:type="pct"/>
            <w:tcBorders>
              <w:top w:val="single" w:color="auto" w:sz="4" w:space="0"/>
              <w:left w:val="single" w:color="000000" w:sz="4" w:space="0"/>
              <w:bottom w:val="single" w:color="000000" w:sz="4" w:space="0"/>
              <w:right w:val="single" w:color="000000" w:sz="4" w:space="0"/>
            </w:tcBorders>
            <w:noWrap/>
            <w:vAlign w:val="center"/>
          </w:tcPr>
          <w:p w14:paraId="58FC6CDC">
            <w:pPr>
              <w:widowControl/>
              <w:adjustRightInd/>
              <w:snapToGrid/>
              <w:spacing w:line="240" w:lineRule="auto"/>
              <w:ind w:firstLine="0" w:firstLineChars="0"/>
              <w:jc w:val="center"/>
              <w:rPr>
                <w:rFonts w:cs="Times New Roman"/>
                <w:kern w:val="0"/>
                <w:sz w:val="21"/>
                <w:szCs w:val="21"/>
              </w:rPr>
            </w:pPr>
            <w:r>
              <w:rPr>
                <w:rFonts w:hint="eastAsia"/>
                <w:color w:val="000000"/>
                <w:sz w:val="22"/>
              </w:rPr>
              <w:t>0.419</w:t>
            </w:r>
          </w:p>
        </w:tc>
        <w:tc>
          <w:tcPr>
            <w:tcW w:w="760" w:type="pct"/>
            <w:tcBorders>
              <w:top w:val="single" w:color="auto" w:sz="4" w:space="0"/>
              <w:left w:val="single" w:color="000000" w:sz="4" w:space="0"/>
              <w:bottom w:val="single" w:color="000000" w:sz="4" w:space="0"/>
              <w:right w:val="single" w:color="000000" w:sz="4" w:space="0"/>
            </w:tcBorders>
            <w:noWrap/>
            <w:vAlign w:val="center"/>
          </w:tcPr>
          <w:p w14:paraId="66E91135">
            <w:pPr>
              <w:widowControl/>
              <w:adjustRightInd/>
              <w:snapToGrid/>
              <w:spacing w:line="240" w:lineRule="auto"/>
              <w:ind w:firstLine="0" w:firstLineChars="0"/>
              <w:jc w:val="center"/>
              <w:rPr>
                <w:rFonts w:cs="Times New Roman"/>
                <w:kern w:val="0"/>
                <w:sz w:val="21"/>
                <w:szCs w:val="21"/>
              </w:rPr>
            </w:pPr>
            <w:r>
              <w:rPr>
                <w:rFonts w:hint="eastAsia"/>
                <w:color w:val="000000"/>
                <w:sz w:val="22"/>
              </w:rPr>
              <w:t>0.613</w:t>
            </w:r>
          </w:p>
        </w:tc>
        <w:tc>
          <w:tcPr>
            <w:tcW w:w="771" w:type="pct"/>
            <w:tcBorders>
              <w:top w:val="single" w:color="auto" w:sz="4" w:space="0"/>
              <w:left w:val="single" w:color="000000" w:sz="4" w:space="0"/>
              <w:bottom w:val="single" w:color="000000" w:sz="4" w:space="0"/>
              <w:right w:val="single" w:color="000000" w:sz="4" w:space="0"/>
            </w:tcBorders>
            <w:noWrap/>
            <w:vAlign w:val="center"/>
          </w:tcPr>
          <w:p w14:paraId="1645FD91">
            <w:pPr>
              <w:widowControl/>
              <w:adjustRightInd/>
              <w:snapToGrid/>
              <w:spacing w:line="240" w:lineRule="auto"/>
              <w:ind w:firstLine="0" w:firstLineChars="0"/>
              <w:jc w:val="center"/>
              <w:rPr>
                <w:rFonts w:cs="Times New Roman"/>
                <w:kern w:val="0"/>
                <w:sz w:val="21"/>
                <w:szCs w:val="21"/>
              </w:rPr>
            </w:pPr>
            <w:r>
              <w:rPr>
                <w:rFonts w:hint="eastAsia"/>
                <w:color w:val="000000"/>
                <w:sz w:val="22"/>
              </w:rPr>
              <w:t>1.343</w:t>
            </w:r>
          </w:p>
        </w:tc>
        <w:tc>
          <w:tcPr>
            <w:tcW w:w="594" w:type="pct"/>
            <w:tcBorders>
              <w:top w:val="single" w:color="auto" w:sz="4" w:space="0"/>
              <w:left w:val="single" w:color="000000" w:sz="4" w:space="0"/>
              <w:bottom w:val="single" w:color="000000" w:sz="4" w:space="0"/>
              <w:right w:val="single" w:color="000000" w:sz="4" w:space="0"/>
            </w:tcBorders>
            <w:noWrap/>
            <w:vAlign w:val="center"/>
          </w:tcPr>
          <w:p w14:paraId="161D58F4">
            <w:pPr>
              <w:widowControl/>
              <w:adjustRightInd/>
              <w:snapToGrid/>
              <w:spacing w:line="240" w:lineRule="auto"/>
              <w:ind w:firstLine="0" w:firstLineChars="0"/>
              <w:jc w:val="center"/>
              <w:rPr>
                <w:rFonts w:cs="Times New Roman"/>
                <w:kern w:val="0"/>
                <w:sz w:val="21"/>
                <w:szCs w:val="21"/>
              </w:rPr>
            </w:pPr>
            <w:r>
              <w:rPr>
                <w:rFonts w:hint="eastAsia"/>
                <w:color w:val="000000"/>
                <w:sz w:val="22"/>
              </w:rPr>
              <w:t>1.662</w:t>
            </w:r>
          </w:p>
        </w:tc>
        <w:tc>
          <w:tcPr>
            <w:tcW w:w="563" w:type="pct"/>
            <w:tcBorders>
              <w:top w:val="single" w:color="auto" w:sz="4" w:space="0"/>
              <w:left w:val="single" w:color="000000" w:sz="4" w:space="0"/>
              <w:bottom w:val="single" w:color="000000" w:sz="4" w:space="0"/>
              <w:right w:val="single" w:color="000000" w:sz="4" w:space="0"/>
            </w:tcBorders>
            <w:noWrap/>
            <w:vAlign w:val="center"/>
          </w:tcPr>
          <w:p w14:paraId="7EEA41BC">
            <w:pPr>
              <w:widowControl/>
              <w:adjustRightInd/>
              <w:snapToGrid/>
              <w:spacing w:line="240" w:lineRule="auto"/>
              <w:ind w:firstLine="0" w:firstLineChars="0"/>
              <w:jc w:val="center"/>
              <w:rPr>
                <w:rFonts w:cs="Times New Roman"/>
                <w:kern w:val="0"/>
                <w:sz w:val="21"/>
                <w:szCs w:val="21"/>
              </w:rPr>
            </w:pPr>
            <w:r>
              <w:rPr>
                <w:rFonts w:hint="eastAsia"/>
                <w:color w:val="000000"/>
                <w:sz w:val="22"/>
              </w:rPr>
              <w:t>1.951</w:t>
            </w:r>
          </w:p>
        </w:tc>
        <w:tc>
          <w:tcPr>
            <w:tcW w:w="594" w:type="pct"/>
            <w:tcBorders>
              <w:top w:val="single" w:color="auto" w:sz="4" w:space="0"/>
              <w:left w:val="single" w:color="000000" w:sz="4" w:space="0"/>
              <w:bottom w:val="single" w:color="000000" w:sz="4" w:space="0"/>
              <w:right w:val="single" w:color="000000" w:sz="4" w:space="0"/>
            </w:tcBorders>
            <w:noWrap/>
            <w:vAlign w:val="center"/>
          </w:tcPr>
          <w:p w14:paraId="7BE8B2DE">
            <w:pPr>
              <w:widowControl/>
              <w:adjustRightInd/>
              <w:snapToGrid/>
              <w:spacing w:line="240" w:lineRule="auto"/>
              <w:ind w:firstLine="0" w:firstLineChars="0"/>
              <w:jc w:val="center"/>
              <w:rPr>
                <w:rFonts w:cs="Times New Roman"/>
                <w:kern w:val="0"/>
                <w:sz w:val="21"/>
                <w:szCs w:val="21"/>
              </w:rPr>
            </w:pPr>
            <w:r>
              <w:rPr>
                <w:rFonts w:hint="eastAsia"/>
                <w:color w:val="000000"/>
                <w:sz w:val="22"/>
              </w:rPr>
              <w:t>2.454</w:t>
            </w:r>
          </w:p>
        </w:tc>
        <w:tc>
          <w:tcPr>
            <w:tcW w:w="591" w:type="pct"/>
            <w:tcBorders>
              <w:top w:val="single" w:color="auto" w:sz="4" w:space="0"/>
              <w:left w:val="single" w:color="000000" w:sz="4" w:space="0"/>
              <w:bottom w:val="single" w:color="000000" w:sz="4" w:space="0"/>
              <w:right w:val="nil"/>
            </w:tcBorders>
            <w:noWrap/>
            <w:vAlign w:val="center"/>
          </w:tcPr>
          <w:p w14:paraId="2922EC4E">
            <w:pPr>
              <w:widowControl/>
              <w:adjustRightInd/>
              <w:snapToGrid/>
              <w:spacing w:line="240" w:lineRule="auto"/>
              <w:ind w:firstLine="0" w:firstLineChars="0"/>
              <w:jc w:val="center"/>
              <w:rPr>
                <w:rFonts w:cs="Times New Roman"/>
                <w:kern w:val="0"/>
                <w:sz w:val="21"/>
                <w:szCs w:val="21"/>
              </w:rPr>
            </w:pPr>
            <w:r>
              <w:rPr>
                <w:rFonts w:hint="eastAsia"/>
                <w:color w:val="000000"/>
                <w:sz w:val="22"/>
              </w:rPr>
              <w:t>2.736</w:t>
            </w:r>
          </w:p>
        </w:tc>
      </w:tr>
      <w:tr w14:paraId="6E0C70C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3DE7D7A0">
            <w:pPr>
              <w:widowControl/>
              <w:adjustRightInd/>
              <w:snapToGrid/>
              <w:spacing w:line="240" w:lineRule="auto"/>
              <w:ind w:firstLine="0" w:firstLineChars="0"/>
              <w:jc w:val="center"/>
              <w:rPr>
                <w:rFonts w:cs="Times New Roman"/>
                <w:kern w:val="0"/>
                <w:sz w:val="21"/>
                <w:szCs w:val="21"/>
              </w:rPr>
            </w:pPr>
            <w:r>
              <w:rPr>
                <w:rFonts w:hint="eastAsia"/>
                <w:sz w:val="21"/>
                <w:szCs w:val="21"/>
              </w:rPr>
              <w:t>0.2</w:t>
            </w:r>
          </w:p>
        </w:tc>
        <w:tc>
          <w:tcPr>
            <w:tcW w:w="564" w:type="pct"/>
            <w:tcBorders>
              <w:top w:val="single" w:color="000000" w:sz="4" w:space="0"/>
              <w:left w:val="single" w:color="000000" w:sz="4" w:space="0"/>
              <w:bottom w:val="single" w:color="000000" w:sz="4" w:space="0"/>
              <w:right w:val="single" w:color="000000" w:sz="4" w:space="0"/>
            </w:tcBorders>
            <w:noWrap/>
            <w:vAlign w:val="center"/>
          </w:tcPr>
          <w:p w14:paraId="0247F8DC">
            <w:pPr>
              <w:widowControl/>
              <w:adjustRightInd/>
              <w:snapToGrid/>
              <w:spacing w:line="240" w:lineRule="auto"/>
              <w:ind w:firstLine="0" w:firstLineChars="0"/>
              <w:jc w:val="center"/>
              <w:rPr>
                <w:rFonts w:cs="Times New Roman"/>
                <w:kern w:val="0"/>
                <w:sz w:val="21"/>
                <w:szCs w:val="21"/>
              </w:rPr>
            </w:pPr>
            <w:r>
              <w:rPr>
                <w:rFonts w:hint="eastAsia"/>
                <w:color w:val="000000"/>
                <w:sz w:val="22"/>
              </w:rPr>
              <w:t>0.114</w:t>
            </w:r>
          </w:p>
        </w:tc>
        <w:tc>
          <w:tcPr>
            <w:tcW w:w="760" w:type="pct"/>
            <w:tcBorders>
              <w:top w:val="single" w:color="000000" w:sz="4" w:space="0"/>
              <w:left w:val="single" w:color="000000" w:sz="4" w:space="0"/>
              <w:bottom w:val="single" w:color="000000" w:sz="4" w:space="0"/>
              <w:right w:val="single" w:color="000000" w:sz="4" w:space="0"/>
            </w:tcBorders>
            <w:noWrap/>
            <w:vAlign w:val="center"/>
          </w:tcPr>
          <w:p w14:paraId="1E22BA55">
            <w:pPr>
              <w:widowControl/>
              <w:adjustRightInd/>
              <w:snapToGrid/>
              <w:spacing w:line="240" w:lineRule="auto"/>
              <w:ind w:firstLine="0" w:firstLineChars="0"/>
              <w:jc w:val="center"/>
              <w:rPr>
                <w:rFonts w:cs="Times New Roman"/>
                <w:kern w:val="0"/>
                <w:sz w:val="21"/>
                <w:szCs w:val="21"/>
              </w:rPr>
            </w:pPr>
            <w:r>
              <w:rPr>
                <w:rFonts w:hint="eastAsia"/>
                <w:color w:val="000000"/>
                <w:sz w:val="22"/>
              </w:rPr>
              <w:t>0.563</w:t>
            </w:r>
          </w:p>
        </w:tc>
        <w:tc>
          <w:tcPr>
            <w:tcW w:w="771" w:type="pct"/>
            <w:tcBorders>
              <w:top w:val="single" w:color="000000" w:sz="4" w:space="0"/>
              <w:left w:val="single" w:color="000000" w:sz="4" w:space="0"/>
              <w:bottom w:val="single" w:color="000000" w:sz="4" w:space="0"/>
              <w:right w:val="single" w:color="000000" w:sz="4" w:space="0"/>
            </w:tcBorders>
            <w:noWrap/>
            <w:vAlign w:val="center"/>
          </w:tcPr>
          <w:p w14:paraId="35532161">
            <w:pPr>
              <w:widowControl/>
              <w:adjustRightInd/>
              <w:snapToGrid/>
              <w:spacing w:line="240" w:lineRule="auto"/>
              <w:ind w:firstLine="0" w:firstLineChars="0"/>
              <w:jc w:val="center"/>
              <w:rPr>
                <w:rFonts w:cs="Times New Roman"/>
                <w:kern w:val="0"/>
                <w:sz w:val="21"/>
                <w:szCs w:val="21"/>
              </w:rPr>
            </w:pPr>
            <w:r>
              <w:rPr>
                <w:rFonts w:hint="eastAsia"/>
                <w:color w:val="000000"/>
                <w:sz w:val="22"/>
              </w:rPr>
              <w:t>1.238</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51345031">
            <w:pPr>
              <w:widowControl/>
              <w:adjustRightInd/>
              <w:snapToGrid/>
              <w:spacing w:line="240" w:lineRule="auto"/>
              <w:ind w:firstLine="0" w:firstLineChars="0"/>
              <w:jc w:val="center"/>
              <w:rPr>
                <w:rFonts w:cs="Times New Roman"/>
                <w:kern w:val="0"/>
                <w:sz w:val="21"/>
                <w:szCs w:val="21"/>
              </w:rPr>
            </w:pPr>
            <w:r>
              <w:rPr>
                <w:rFonts w:hint="eastAsia"/>
                <w:color w:val="000000"/>
                <w:sz w:val="22"/>
              </w:rPr>
              <w:t>1.546</w:t>
            </w:r>
          </w:p>
        </w:tc>
        <w:tc>
          <w:tcPr>
            <w:tcW w:w="563" w:type="pct"/>
            <w:tcBorders>
              <w:top w:val="single" w:color="000000" w:sz="4" w:space="0"/>
              <w:left w:val="single" w:color="000000" w:sz="4" w:space="0"/>
              <w:bottom w:val="single" w:color="000000" w:sz="4" w:space="0"/>
              <w:right w:val="single" w:color="000000" w:sz="4" w:space="0"/>
            </w:tcBorders>
            <w:noWrap/>
            <w:vAlign w:val="center"/>
          </w:tcPr>
          <w:p w14:paraId="5EF54C5A">
            <w:pPr>
              <w:widowControl/>
              <w:adjustRightInd/>
              <w:snapToGrid/>
              <w:spacing w:line="240" w:lineRule="auto"/>
              <w:ind w:firstLine="0" w:firstLineChars="0"/>
              <w:jc w:val="center"/>
              <w:rPr>
                <w:rFonts w:cs="Times New Roman"/>
                <w:kern w:val="0"/>
                <w:sz w:val="21"/>
                <w:szCs w:val="21"/>
              </w:rPr>
            </w:pPr>
            <w:r>
              <w:rPr>
                <w:rFonts w:hint="eastAsia"/>
                <w:color w:val="000000"/>
                <w:sz w:val="22"/>
              </w:rPr>
              <w:t>1.829</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037F0FC3">
            <w:pPr>
              <w:widowControl/>
              <w:adjustRightInd/>
              <w:snapToGrid/>
              <w:spacing w:line="240" w:lineRule="auto"/>
              <w:ind w:firstLine="0" w:firstLineChars="0"/>
              <w:jc w:val="center"/>
              <w:rPr>
                <w:rFonts w:cs="Times New Roman"/>
                <w:kern w:val="0"/>
                <w:sz w:val="21"/>
                <w:szCs w:val="21"/>
              </w:rPr>
            </w:pPr>
            <w:r>
              <w:rPr>
                <w:rFonts w:hint="eastAsia"/>
                <w:color w:val="000000"/>
                <w:sz w:val="22"/>
              </w:rPr>
              <w:t>2.331</w:t>
            </w:r>
          </w:p>
        </w:tc>
        <w:tc>
          <w:tcPr>
            <w:tcW w:w="591" w:type="pct"/>
            <w:tcBorders>
              <w:top w:val="single" w:color="000000" w:sz="4" w:space="0"/>
              <w:left w:val="single" w:color="000000" w:sz="4" w:space="0"/>
              <w:bottom w:val="single" w:color="000000" w:sz="4" w:space="0"/>
              <w:right w:val="nil"/>
            </w:tcBorders>
            <w:noWrap/>
            <w:vAlign w:val="center"/>
          </w:tcPr>
          <w:p w14:paraId="3C8C5101">
            <w:pPr>
              <w:widowControl/>
              <w:adjustRightInd/>
              <w:snapToGrid/>
              <w:spacing w:line="240" w:lineRule="auto"/>
              <w:ind w:firstLine="0" w:firstLineChars="0"/>
              <w:jc w:val="center"/>
              <w:rPr>
                <w:rFonts w:cs="Times New Roman"/>
                <w:kern w:val="0"/>
                <w:sz w:val="21"/>
                <w:szCs w:val="21"/>
              </w:rPr>
            </w:pPr>
            <w:r>
              <w:rPr>
                <w:rFonts w:hint="eastAsia"/>
                <w:color w:val="000000"/>
                <w:sz w:val="22"/>
              </w:rPr>
              <w:t>2.617</w:t>
            </w:r>
          </w:p>
        </w:tc>
      </w:tr>
      <w:tr w14:paraId="41ACF7E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6E502F5A">
            <w:pPr>
              <w:widowControl/>
              <w:adjustRightInd/>
              <w:snapToGrid/>
              <w:spacing w:line="240" w:lineRule="auto"/>
              <w:ind w:firstLine="0" w:firstLineChars="0"/>
              <w:jc w:val="center"/>
              <w:rPr>
                <w:rFonts w:cs="Times New Roman"/>
                <w:kern w:val="0"/>
                <w:sz w:val="21"/>
                <w:szCs w:val="21"/>
              </w:rPr>
            </w:pPr>
            <w:r>
              <w:rPr>
                <w:rFonts w:hint="eastAsia"/>
                <w:sz w:val="21"/>
                <w:szCs w:val="21"/>
              </w:rPr>
              <w:t>0.3</w:t>
            </w:r>
          </w:p>
        </w:tc>
        <w:tc>
          <w:tcPr>
            <w:tcW w:w="564" w:type="pct"/>
            <w:tcBorders>
              <w:top w:val="single" w:color="000000" w:sz="4" w:space="0"/>
              <w:left w:val="single" w:color="000000" w:sz="4" w:space="0"/>
              <w:bottom w:val="single" w:color="000000" w:sz="4" w:space="0"/>
              <w:right w:val="single" w:color="000000" w:sz="4" w:space="0"/>
            </w:tcBorders>
            <w:noWrap/>
            <w:vAlign w:val="center"/>
          </w:tcPr>
          <w:p w14:paraId="1535899B">
            <w:pPr>
              <w:widowControl/>
              <w:adjustRightInd/>
              <w:snapToGrid/>
              <w:spacing w:line="240" w:lineRule="auto"/>
              <w:ind w:firstLine="0" w:firstLineChars="0"/>
              <w:jc w:val="center"/>
              <w:rPr>
                <w:rFonts w:cs="Times New Roman"/>
                <w:kern w:val="0"/>
                <w:sz w:val="21"/>
                <w:szCs w:val="21"/>
              </w:rPr>
            </w:pPr>
            <w:r>
              <w:rPr>
                <w:rFonts w:hint="eastAsia"/>
                <w:color w:val="000000"/>
                <w:sz w:val="22"/>
              </w:rPr>
              <w:t>0.008</w:t>
            </w:r>
          </w:p>
        </w:tc>
        <w:tc>
          <w:tcPr>
            <w:tcW w:w="760" w:type="pct"/>
            <w:tcBorders>
              <w:top w:val="single" w:color="000000" w:sz="4" w:space="0"/>
              <w:left w:val="single" w:color="000000" w:sz="4" w:space="0"/>
              <w:bottom w:val="single" w:color="000000" w:sz="4" w:space="0"/>
              <w:right w:val="single" w:color="000000" w:sz="4" w:space="0"/>
            </w:tcBorders>
            <w:noWrap/>
            <w:vAlign w:val="center"/>
          </w:tcPr>
          <w:p w14:paraId="41ECC72A">
            <w:pPr>
              <w:widowControl/>
              <w:adjustRightInd/>
              <w:snapToGrid/>
              <w:spacing w:line="240" w:lineRule="auto"/>
              <w:ind w:firstLine="0" w:firstLineChars="0"/>
              <w:jc w:val="center"/>
              <w:rPr>
                <w:rFonts w:cs="Times New Roman"/>
                <w:kern w:val="0"/>
                <w:sz w:val="21"/>
                <w:szCs w:val="21"/>
              </w:rPr>
            </w:pPr>
            <w:r>
              <w:rPr>
                <w:rFonts w:hint="eastAsia"/>
                <w:color w:val="000000"/>
                <w:sz w:val="22"/>
              </w:rPr>
              <w:t>0.489</w:t>
            </w:r>
          </w:p>
        </w:tc>
        <w:tc>
          <w:tcPr>
            <w:tcW w:w="771" w:type="pct"/>
            <w:tcBorders>
              <w:top w:val="single" w:color="000000" w:sz="4" w:space="0"/>
              <w:left w:val="single" w:color="000000" w:sz="4" w:space="0"/>
              <w:bottom w:val="single" w:color="000000" w:sz="4" w:space="0"/>
              <w:right w:val="single" w:color="000000" w:sz="4" w:space="0"/>
            </w:tcBorders>
            <w:noWrap/>
            <w:vAlign w:val="center"/>
          </w:tcPr>
          <w:p w14:paraId="33A17784">
            <w:pPr>
              <w:widowControl/>
              <w:adjustRightInd/>
              <w:snapToGrid/>
              <w:spacing w:line="240" w:lineRule="auto"/>
              <w:ind w:firstLine="0" w:firstLineChars="0"/>
              <w:jc w:val="center"/>
              <w:rPr>
                <w:rFonts w:cs="Times New Roman"/>
                <w:kern w:val="0"/>
                <w:sz w:val="21"/>
                <w:szCs w:val="21"/>
              </w:rPr>
            </w:pPr>
            <w:r>
              <w:rPr>
                <w:rFonts w:hint="eastAsia"/>
                <w:color w:val="000000"/>
                <w:sz w:val="22"/>
              </w:rPr>
              <w:t>1.146</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5472D3F3">
            <w:pPr>
              <w:widowControl/>
              <w:adjustRightInd/>
              <w:snapToGrid/>
              <w:spacing w:line="240" w:lineRule="auto"/>
              <w:ind w:firstLine="0" w:firstLineChars="0"/>
              <w:jc w:val="center"/>
              <w:rPr>
                <w:rFonts w:cs="Times New Roman"/>
                <w:kern w:val="0"/>
                <w:sz w:val="21"/>
                <w:szCs w:val="21"/>
              </w:rPr>
            </w:pPr>
            <w:r>
              <w:rPr>
                <w:rFonts w:hint="eastAsia"/>
                <w:color w:val="000000"/>
                <w:sz w:val="22"/>
              </w:rPr>
              <w:t>1.440</w:t>
            </w:r>
          </w:p>
        </w:tc>
        <w:tc>
          <w:tcPr>
            <w:tcW w:w="563" w:type="pct"/>
            <w:tcBorders>
              <w:top w:val="single" w:color="000000" w:sz="4" w:space="0"/>
              <w:left w:val="single" w:color="000000" w:sz="4" w:space="0"/>
              <w:bottom w:val="single" w:color="000000" w:sz="4" w:space="0"/>
              <w:right w:val="single" w:color="000000" w:sz="4" w:space="0"/>
            </w:tcBorders>
            <w:noWrap/>
            <w:vAlign w:val="center"/>
          </w:tcPr>
          <w:p w14:paraId="5439F8AD">
            <w:pPr>
              <w:widowControl/>
              <w:adjustRightInd/>
              <w:snapToGrid/>
              <w:spacing w:line="240" w:lineRule="auto"/>
              <w:ind w:firstLine="0" w:firstLineChars="0"/>
              <w:jc w:val="center"/>
              <w:rPr>
                <w:rFonts w:cs="Times New Roman"/>
                <w:kern w:val="0"/>
                <w:sz w:val="21"/>
                <w:szCs w:val="21"/>
              </w:rPr>
            </w:pPr>
            <w:r>
              <w:rPr>
                <w:rFonts w:hint="eastAsia"/>
                <w:color w:val="000000"/>
                <w:sz w:val="22"/>
              </w:rPr>
              <w:t>1.716</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4F05F829">
            <w:pPr>
              <w:widowControl/>
              <w:adjustRightInd/>
              <w:snapToGrid/>
              <w:spacing w:line="240" w:lineRule="auto"/>
              <w:ind w:firstLine="0" w:firstLineChars="0"/>
              <w:jc w:val="center"/>
              <w:rPr>
                <w:rFonts w:cs="Times New Roman"/>
                <w:kern w:val="0"/>
                <w:sz w:val="21"/>
                <w:szCs w:val="21"/>
              </w:rPr>
            </w:pPr>
            <w:r>
              <w:rPr>
                <w:rFonts w:hint="eastAsia"/>
                <w:color w:val="000000"/>
                <w:sz w:val="22"/>
              </w:rPr>
              <w:t>2.214</w:t>
            </w:r>
          </w:p>
        </w:tc>
        <w:tc>
          <w:tcPr>
            <w:tcW w:w="591" w:type="pct"/>
            <w:tcBorders>
              <w:top w:val="single" w:color="000000" w:sz="4" w:space="0"/>
              <w:left w:val="single" w:color="000000" w:sz="4" w:space="0"/>
              <w:bottom w:val="single" w:color="000000" w:sz="4" w:space="0"/>
              <w:right w:val="nil"/>
            </w:tcBorders>
            <w:noWrap/>
            <w:vAlign w:val="center"/>
          </w:tcPr>
          <w:p w14:paraId="330E2BA4">
            <w:pPr>
              <w:widowControl/>
              <w:adjustRightInd/>
              <w:snapToGrid/>
              <w:spacing w:line="240" w:lineRule="auto"/>
              <w:ind w:firstLine="0" w:firstLineChars="0"/>
              <w:jc w:val="center"/>
              <w:rPr>
                <w:rFonts w:cs="Times New Roman"/>
                <w:kern w:val="0"/>
                <w:sz w:val="21"/>
                <w:szCs w:val="21"/>
              </w:rPr>
            </w:pPr>
            <w:r>
              <w:rPr>
                <w:rFonts w:hint="eastAsia"/>
                <w:color w:val="000000"/>
                <w:sz w:val="22"/>
              </w:rPr>
              <w:t>2.502</w:t>
            </w:r>
          </w:p>
        </w:tc>
      </w:tr>
      <w:tr w14:paraId="5A61987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23AE99FB">
            <w:pPr>
              <w:widowControl/>
              <w:adjustRightInd/>
              <w:snapToGrid/>
              <w:spacing w:line="240" w:lineRule="auto"/>
              <w:ind w:firstLine="0" w:firstLineChars="0"/>
              <w:jc w:val="center"/>
              <w:rPr>
                <w:rFonts w:cs="Times New Roman"/>
                <w:kern w:val="0"/>
                <w:sz w:val="21"/>
                <w:szCs w:val="21"/>
              </w:rPr>
            </w:pPr>
            <w:r>
              <w:rPr>
                <w:rFonts w:hint="eastAsia"/>
                <w:sz w:val="21"/>
                <w:szCs w:val="21"/>
              </w:rPr>
              <w:t>0.4</w:t>
            </w:r>
          </w:p>
        </w:tc>
        <w:tc>
          <w:tcPr>
            <w:tcW w:w="564" w:type="pct"/>
            <w:tcBorders>
              <w:top w:val="single" w:color="000000" w:sz="4" w:space="0"/>
              <w:left w:val="single" w:color="000000" w:sz="4" w:space="0"/>
              <w:bottom w:val="single" w:color="000000" w:sz="4" w:space="0"/>
              <w:right w:val="single" w:color="000000" w:sz="4" w:space="0"/>
            </w:tcBorders>
            <w:noWrap/>
            <w:vAlign w:val="center"/>
          </w:tcPr>
          <w:p w14:paraId="7C55F5D7">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60" w:type="pct"/>
            <w:tcBorders>
              <w:top w:val="single" w:color="000000" w:sz="4" w:space="0"/>
              <w:left w:val="single" w:color="000000" w:sz="4" w:space="0"/>
              <w:bottom w:val="single" w:color="000000" w:sz="4" w:space="0"/>
              <w:right w:val="single" w:color="000000" w:sz="4" w:space="0"/>
            </w:tcBorders>
            <w:noWrap/>
            <w:vAlign w:val="center"/>
          </w:tcPr>
          <w:p w14:paraId="08C53A23">
            <w:pPr>
              <w:widowControl/>
              <w:adjustRightInd/>
              <w:snapToGrid/>
              <w:spacing w:line="240" w:lineRule="auto"/>
              <w:ind w:firstLine="0" w:firstLineChars="0"/>
              <w:jc w:val="center"/>
              <w:rPr>
                <w:rFonts w:cs="Times New Roman"/>
                <w:kern w:val="0"/>
                <w:sz w:val="21"/>
                <w:szCs w:val="21"/>
              </w:rPr>
            </w:pPr>
            <w:r>
              <w:rPr>
                <w:rFonts w:hint="eastAsia"/>
                <w:color w:val="000000"/>
                <w:sz w:val="22"/>
              </w:rPr>
              <w:t>0.386</w:t>
            </w:r>
          </w:p>
        </w:tc>
        <w:tc>
          <w:tcPr>
            <w:tcW w:w="771" w:type="pct"/>
            <w:tcBorders>
              <w:top w:val="single" w:color="000000" w:sz="4" w:space="0"/>
              <w:left w:val="single" w:color="000000" w:sz="4" w:space="0"/>
              <w:bottom w:val="single" w:color="000000" w:sz="4" w:space="0"/>
              <w:right w:val="single" w:color="000000" w:sz="4" w:space="0"/>
            </w:tcBorders>
            <w:noWrap/>
            <w:vAlign w:val="center"/>
          </w:tcPr>
          <w:p w14:paraId="1153FC1A">
            <w:pPr>
              <w:widowControl/>
              <w:adjustRightInd/>
              <w:snapToGrid/>
              <w:spacing w:line="240" w:lineRule="auto"/>
              <w:ind w:firstLine="0" w:firstLineChars="0"/>
              <w:jc w:val="center"/>
              <w:rPr>
                <w:rFonts w:cs="Times New Roman"/>
                <w:kern w:val="0"/>
                <w:sz w:val="21"/>
                <w:szCs w:val="21"/>
              </w:rPr>
            </w:pPr>
            <w:r>
              <w:rPr>
                <w:rFonts w:hint="eastAsia"/>
                <w:color w:val="000000"/>
                <w:sz w:val="22"/>
              </w:rPr>
              <w:t>1.065</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5DFB2B70">
            <w:pPr>
              <w:widowControl/>
              <w:adjustRightInd/>
              <w:snapToGrid/>
              <w:spacing w:line="240" w:lineRule="auto"/>
              <w:ind w:firstLine="0" w:firstLineChars="0"/>
              <w:jc w:val="center"/>
              <w:rPr>
                <w:rFonts w:cs="Times New Roman"/>
                <w:kern w:val="0"/>
                <w:sz w:val="21"/>
                <w:szCs w:val="21"/>
              </w:rPr>
            </w:pPr>
            <w:r>
              <w:rPr>
                <w:rFonts w:hint="eastAsia"/>
                <w:color w:val="000000"/>
                <w:sz w:val="22"/>
              </w:rPr>
              <w:t>1.345</w:t>
            </w:r>
          </w:p>
        </w:tc>
        <w:tc>
          <w:tcPr>
            <w:tcW w:w="563" w:type="pct"/>
            <w:tcBorders>
              <w:top w:val="single" w:color="000000" w:sz="4" w:space="0"/>
              <w:left w:val="single" w:color="000000" w:sz="4" w:space="0"/>
              <w:bottom w:val="single" w:color="000000" w:sz="4" w:space="0"/>
              <w:right w:val="single" w:color="000000" w:sz="4" w:space="0"/>
            </w:tcBorders>
            <w:noWrap/>
            <w:vAlign w:val="center"/>
          </w:tcPr>
          <w:p w14:paraId="07BE5829">
            <w:pPr>
              <w:widowControl/>
              <w:adjustRightInd/>
              <w:snapToGrid/>
              <w:spacing w:line="240" w:lineRule="auto"/>
              <w:ind w:firstLine="0" w:firstLineChars="0"/>
              <w:jc w:val="center"/>
              <w:rPr>
                <w:rFonts w:cs="Times New Roman"/>
                <w:kern w:val="0"/>
                <w:sz w:val="21"/>
                <w:szCs w:val="21"/>
              </w:rPr>
            </w:pPr>
            <w:r>
              <w:rPr>
                <w:rFonts w:hint="eastAsia"/>
                <w:color w:val="000000"/>
                <w:sz w:val="22"/>
              </w:rPr>
              <w:t>1.611</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2C48C2A9">
            <w:pPr>
              <w:widowControl/>
              <w:adjustRightInd/>
              <w:snapToGrid/>
              <w:spacing w:line="240" w:lineRule="auto"/>
              <w:ind w:firstLine="0" w:firstLineChars="0"/>
              <w:jc w:val="center"/>
              <w:rPr>
                <w:rFonts w:cs="Times New Roman"/>
                <w:kern w:val="0"/>
                <w:sz w:val="21"/>
                <w:szCs w:val="21"/>
              </w:rPr>
            </w:pPr>
            <w:r>
              <w:rPr>
                <w:rFonts w:hint="eastAsia"/>
                <w:color w:val="000000"/>
                <w:sz w:val="22"/>
              </w:rPr>
              <w:t>2.101</w:t>
            </w:r>
          </w:p>
        </w:tc>
        <w:tc>
          <w:tcPr>
            <w:tcW w:w="591" w:type="pct"/>
            <w:tcBorders>
              <w:top w:val="single" w:color="000000" w:sz="4" w:space="0"/>
              <w:left w:val="single" w:color="000000" w:sz="4" w:space="0"/>
              <w:bottom w:val="single" w:color="000000" w:sz="4" w:space="0"/>
              <w:right w:val="nil"/>
            </w:tcBorders>
            <w:noWrap/>
            <w:vAlign w:val="center"/>
          </w:tcPr>
          <w:p w14:paraId="7E6095D9">
            <w:pPr>
              <w:widowControl/>
              <w:adjustRightInd/>
              <w:snapToGrid/>
              <w:spacing w:line="240" w:lineRule="auto"/>
              <w:ind w:firstLine="0" w:firstLineChars="0"/>
              <w:jc w:val="center"/>
              <w:rPr>
                <w:rFonts w:cs="Times New Roman"/>
                <w:kern w:val="0"/>
                <w:sz w:val="21"/>
                <w:szCs w:val="21"/>
              </w:rPr>
            </w:pPr>
            <w:r>
              <w:rPr>
                <w:rFonts w:hint="eastAsia"/>
                <w:color w:val="000000"/>
                <w:sz w:val="22"/>
              </w:rPr>
              <w:t>2.389</w:t>
            </w:r>
          </w:p>
        </w:tc>
      </w:tr>
      <w:tr w14:paraId="0966BBD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6D23307F">
            <w:pPr>
              <w:widowControl/>
              <w:adjustRightInd/>
              <w:snapToGrid/>
              <w:spacing w:line="240" w:lineRule="auto"/>
              <w:ind w:firstLine="0" w:firstLineChars="0"/>
              <w:jc w:val="center"/>
              <w:rPr>
                <w:rFonts w:cs="Times New Roman"/>
                <w:kern w:val="0"/>
                <w:sz w:val="21"/>
                <w:szCs w:val="21"/>
              </w:rPr>
            </w:pPr>
            <w:r>
              <w:rPr>
                <w:rFonts w:hint="eastAsia"/>
                <w:sz w:val="21"/>
                <w:szCs w:val="21"/>
              </w:rPr>
              <w:t>0.5</w:t>
            </w:r>
          </w:p>
        </w:tc>
        <w:tc>
          <w:tcPr>
            <w:tcW w:w="564" w:type="pct"/>
            <w:tcBorders>
              <w:top w:val="single" w:color="000000" w:sz="4" w:space="0"/>
              <w:left w:val="single" w:color="000000" w:sz="4" w:space="0"/>
              <w:bottom w:val="single" w:color="000000" w:sz="4" w:space="0"/>
              <w:right w:val="single" w:color="000000" w:sz="4" w:space="0"/>
            </w:tcBorders>
            <w:noWrap/>
            <w:vAlign w:val="center"/>
          </w:tcPr>
          <w:p w14:paraId="7A087078">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60" w:type="pct"/>
            <w:tcBorders>
              <w:top w:val="single" w:color="000000" w:sz="4" w:space="0"/>
              <w:left w:val="single" w:color="000000" w:sz="4" w:space="0"/>
              <w:bottom w:val="single" w:color="000000" w:sz="4" w:space="0"/>
              <w:right w:val="single" w:color="000000" w:sz="4" w:space="0"/>
            </w:tcBorders>
            <w:noWrap/>
            <w:vAlign w:val="center"/>
          </w:tcPr>
          <w:p w14:paraId="30CFA102">
            <w:pPr>
              <w:widowControl/>
              <w:adjustRightInd/>
              <w:snapToGrid/>
              <w:spacing w:line="240" w:lineRule="auto"/>
              <w:ind w:firstLine="0" w:firstLineChars="0"/>
              <w:jc w:val="center"/>
              <w:rPr>
                <w:rFonts w:cs="Times New Roman"/>
                <w:kern w:val="0"/>
                <w:sz w:val="21"/>
                <w:szCs w:val="21"/>
              </w:rPr>
            </w:pPr>
            <w:r>
              <w:rPr>
                <w:rFonts w:hint="eastAsia"/>
                <w:color w:val="000000"/>
                <w:sz w:val="22"/>
              </w:rPr>
              <w:t>0.269</w:t>
            </w:r>
          </w:p>
        </w:tc>
        <w:tc>
          <w:tcPr>
            <w:tcW w:w="771" w:type="pct"/>
            <w:tcBorders>
              <w:top w:val="single" w:color="000000" w:sz="4" w:space="0"/>
              <w:left w:val="single" w:color="000000" w:sz="4" w:space="0"/>
              <w:bottom w:val="single" w:color="000000" w:sz="4" w:space="0"/>
              <w:right w:val="single" w:color="000000" w:sz="4" w:space="0"/>
            </w:tcBorders>
            <w:noWrap/>
            <w:vAlign w:val="center"/>
          </w:tcPr>
          <w:p w14:paraId="2860957B">
            <w:pPr>
              <w:widowControl/>
              <w:adjustRightInd/>
              <w:snapToGrid/>
              <w:spacing w:line="240" w:lineRule="auto"/>
              <w:ind w:firstLine="0" w:firstLineChars="0"/>
              <w:jc w:val="center"/>
              <w:rPr>
                <w:rFonts w:cs="Times New Roman"/>
                <w:kern w:val="0"/>
                <w:sz w:val="21"/>
                <w:szCs w:val="21"/>
              </w:rPr>
            </w:pPr>
            <w:r>
              <w:rPr>
                <w:rFonts w:hint="eastAsia"/>
                <w:color w:val="000000"/>
                <w:sz w:val="22"/>
              </w:rPr>
              <w:t>0.992</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1C535BAA">
            <w:pPr>
              <w:widowControl/>
              <w:adjustRightInd/>
              <w:snapToGrid/>
              <w:spacing w:line="240" w:lineRule="auto"/>
              <w:ind w:firstLine="0" w:firstLineChars="0"/>
              <w:jc w:val="center"/>
              <w:rPr>
                <w:rFonts w:cs="Times New Roman"/>
                <w:kern w:val="0"/>
                <w:sz w:val="21"/>
                <w:szCs w:val="21"/>
              </w:rPr>
            </w:pPr>
            <w:r>
              <w:rPr>
                <w:rFonts w:hint="eastAsia"/>
                <w:color w:val="000000"/>
                <w:sz w:val="22"/>
              </w:rPr>
              <w:t>1.258</w:t>
            </w:r>
          </w:p>
        </w:tc>
        <w:tc>
          <w:tcPr>
            <w:tcW w:w="563" w:type="pct"/>
            <w:tcBorders>
              <w:top w:val="single" w:color="000000" w:sz="4" w:space="0"/>
              <w:left w:val="single" w:color="000000" w:sz="4" w:space="0"/>
              <w:bottom w:val="single" w:color="000000" w:sz="4" w:space="0"/>
              <w:right w:val="single" w:color="000000" w:sz="4" w:space="0"/>
            </w:tcBorders>
            <w:noWrap/>
            <w:vAlign w:val="center"/>
          </w:tcPr>
          <w:p w14:paraId="44F04347">
            <w:pPr>
              <w:widowControl/>
              <w:adjustRightInd/>
              <w:snapToGrid/>
              <w:spacing w:line="240" w:lineRule="auto"/>
              <w:ind w:firstLine="0" w:firstLineChars="0"/>
              <w:jc w:val="center"/>
              <w:rPr>
                <w:rFonts w:cs="Times New Roman"/>
                <w:kern w:val="0"/>
                <w:sz w:val="21"/>
                <w:szCs w:val="21"/>
              </w:rPr>
            </w:pPr>
            <w:r>
              <w:rPr>
                <w:rFonts w:hint="eastAsia"/>
                <w:color w:val="000000"/>
                <w:sz w:val="22"/>
              </w:rPr>
              <w:t>1.514</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5051CF50">
            <w:pPr>
              <w:widowControl/>
              <w:adjustRightInd/>
              <w:snapToGrid/>
              <w:spacing w:line="240" w:lineRule="auto"/>
              <w:ind w:firstLine="0" w:firstLineChars="0"/>
              <w:jc w:val="center"/>
              <w:rPr>
                <w:rFonts w:cs="Times New Roman"/>
                <w:kern w:val="0"/>
                <w:sz w:val="21"/>
                <w:szCs w:val="21"/>
              </w:rPr>
            </w:pPr>
            <w:r>
              <w:rPr>
                <w:rFonts w:hint="eastAsia"/>
                <w:color w:val="000000"/>
                <w:sz w:val="22"/>
              </w:rPr>
              <w:t>1.994</w:t>
            </w:r>
          </w:p>
        </w:tc>
        <w:tc>
          <w:tcPr>
            <w:tcW w:w="591" w:type="pct"/>
            <w:tcBorders>
              <w:top w:val="single" w:color="000000" w:sz="4" w:space="0"/>
              <w:left w:val="single" w:color="000000" w:sz="4" w:space="0"/>
              <w:bottom w:val="single" w:color="000000" w:sz="4" w:space="0"/>
              <w:right w:val="nil"/>
            </w:tcBorders>
            <w:noWrap/>
            <w:vAlign w:val="center"/>
          </w:tcPr>
          <w:p w14:paraId="6D8B05B4">
            <w:pPr>
              <w:widowControl/>
              <w:adjustRightInd/>
              <w:snapToGrid/>
              <w:spacing w:line="240" w:lineRule="auto"/>
              <w:ind w:firstLine="0" w:firstLineChars="0"/>
              <w:jc w:val="center"/>
              <w:rPr>
                <w:rFonts w:cs="Times New Roman"/>
                <w:kern w:val="0"/>
                <w:sz w:val="21"/>
                <w:szCs w:val="21"/>
              </w:rPr>
            </w:pPr>
            <w:r>
              <w:rPr>
                <w:rFonts w:hint="eastAsia"/>
                <w:color w:val="000000"/>
                <w:sz w:val="22"/>
              </w:rPr>
              <w:t>2.281</w:t>
            </w:r>
          </w:p>
        </w:tc>
      </w:tr>
      <w:tr w14:paraId="6803430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4540B485">
            <w:pPr>
              <w:widowControl/>
              <w:adjustRightInd/>
              <w:snapToGrid/>
              <w:spacing w:line="240" w:lineRule="auto"/>
              <w:ind w:firstLine="0" w:firstLineChars="0"/>
              <w:jc w:val="center"/>
              <w:rPr>
                <w:rFonts w:cs="Times New Roman"/>
                <w:kern w:val="0"/>
                <w:sz w:val="21"/>
                <w:szCs w:val="21"/>
              </w:rPr>
            </w:pPr>
            <w:r>
              <w:rPr>
                <w:rFonts w:hint="eastAsia"/>
                <w:sz w:val="21"/>
                <w:szCs w:val="21"/>
              </w:rPr>
              <w:t>1</w:t>
            </w:r>
          </w:p>
        </w:tc>
        <w:tc>
          <w:tcPr>
            <w:tcW w:w="564" w:type="pct"/>
            <w:tcBorders>
              <w:top w:val="single" w:color="000000" w:sz="4" w:space="0"/>
              <w:left w:val="single" w:color="000000" w:sz="4" w:space="0"/>
              <w:bottom w:val="single" w:color="000000" w:sz="4" w:space="0"/>
              <w:right w:val="single" w:color="000000" w:sz="4" w:space="0"/>
            </w:tcBorders>
            <w:noWrap/>
            <w:vAlign w:val="center"/>
          </w:tcPr>
          <w:p w14:paraId="5E5A197F">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60" w:type="pct"/>
            <w:tcBorders>
              <w:top w:val="single" w:color="000000" w:sz="4" w:space="0"/>
              <w:left w:val="single" w:color="000000" w:sz="4" w:space="0"/>
              <w:bottom w:val="single" w:color="000000" w:sz="4" w:space="0"/>
              <w:right w:val="single" w:color="000000" w:sz="4" w:space="0"/>
            </w:tcBorders>
            <w:noWrap/>
            <w:vAlign w:val="center"/>
          </w:tcPr>
          <w:p w14:paraId="41910C68">
            <w:pPr>
              <w:widowControl/>
              <w:adjustRightInd/>
              <w:snapToGrid/>
              <w:spacing w:line="240" w:lineRule="auto"/>
              <w:ind w:firstLine="0" w:firstLineChars="0"/>
              <w:jc w:val="center"/>
              <w:rPr>
                <w:rFonts w:cs="Times New Roman"/>
                <w:kern w:val="0"/>
                <w:sz w:val="21"/>
                <w:szCs w:val="21"/>
              </w:rPr>
            </w:pPr>
            <w:r>
              <w:rPr>
                <w:rFonts w:hint="eastAsia"/>
                <w:color w:val="000000"/>
                <w:sz w:val="22"/>
              </w:rPr>
              <w:t>0.006</w:t>
            </w:r>
          </w:p>
        </w:tc>
        <w:tc>
          <w:tcPr>
            <w:tcW w:w="771" w:type="pct"/>
            <w:tcBorders>
              <w:top w:val="single" w:color="000000" w:sz="4" w:space="0"/>
              <w:left w:val="single" w:color="000000" w:sz="4" w:space="0"/>
              <w:bottom w:val="single" w:color="000000" w:sz="4" w:space="0"/>
              <w:right w:val="single" w:color="000000" w:sz="4" w:space="0"/>
            </w:tcBorders>
            <w:noWrap/>
            <w:vAlign w:val="center"/>
          </w:tcPr>
          <w:p w14:paraId="7495C181">
            <w:pPr>
              <w:widowControl/>
              <w:adjustRightInd/>
              <w:snapToGrid/>
              <w:spacing w:line="240" w:lineRule="auto"/>
              <w:ind w:firstLine="0" w:firstLineChars="0"/>
              <w:jc w:val="center"/>
              <w:rPr>
                <w:rFonts w:cs="Times New Roman"/>
                <w:kern w:val="0"/>
                <w:sz w:val="21"/>
                <w:szCs w:val="21"/>
              </w:rPr>
            </w:pPr>
            <w:r>
              <w:rPr>
                <w:rFonts w:hint="eastAsia"/>
                <w:color w:val="000000"/>
                <w:sz w:val="22"/>
              </w:rPr>
              <w:t>0.702</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302D55E5">
            <w:pPr>
              <w:widowControl/>
              <w:adjustRightInd/>
              <w:snapToGrid/>
              <w:spacing w:line="240" w:lineRule="auto"/>
              <w:ind w:firstLine="0" w:firstLineChars="0"/>
              <w:jc w:val="center"/>
              <w:rPr>
                <w:rFonts w:cs="Times New Roman"/>
                <w:kern w:val="0"/>
                <w:sz w:val="21"/>
                <w:szCs w:val="21"/>
              </w:rPr>
            </w:pPr>
            <w:r>
              <w:rPr>
                <w:rFonts w:hint="eastAsia"/>
                <w:color w:val="000000"/>
                <w:sz w:val="22"/>
              </w:rPr>
              <w:t>0.919</w:t>
            </w:r>
          </w:p>
        </w:tc>
        <w:tc>
          <w:tcPr>
            <w:tcW w:w="563" w:type="pct"/>
            <w:tcBorders>
              <w:top w:val="single" w:color="000000" w:sz="4" w:space="0"/>
              <w:left w:val="single" w:color="000000" w:sz="4" w:space="0"/>
              <w:bottom w:val="single" w:color="000000" w:sz="4" w:space="0"/>
              <w:right w:val="single" w:color="000000" w:sz="4" w:space="0"/>
            </w:tcBorders>
            <w:noWrap/>
            <w:vAlign w:val="center"/>
          </w:tcPr>
          <w:p w14:paraId="5644F88C">
            <w:pPr>
              <w:widowControl/>
              <w:adjustRightInd/>
              <w:snapToGrid/>
              <w:spacing w:line="240" w:lineRule="auto"/>
              <w:ind w:firstLine="0" w:firstLineChars="0"/>
              <w:jc w:val="center"/>
              <w:rPr>
                <w:rFonts w:cs="Times New Roman"/>
                <w:kern w:val="0"/>
                <w:sz w:val="21"/>
                <w:szCs w:val="21"/>
              </w:rPr>
            </w:pPr>
            <w:r>
              <w:rPr>
                <w:rFonts w:hint="eastAsia"/>
                <w:color w:val="000000"/>
                <w:sz w:val="22"/>
              </w:rPr>
              <w:t>1.127</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2F000234">
            <w:pPr>
              <w:widowControl/>
              <w:adjustRightInd/>
              <w:snapToGrid/>
              <w:spacing w:line="240" w:lineRule="auto"/>
              <w:ind w:firstLine="0" w:firstLineChars="0"/>
              <w:jc w:val="center"/>
              <w:rPr>
                <w:rFonts w:cs="Times New Roman"/>
                <w:kern w:val="0"/>
                <w:sz w:val="21"/>
                <w:szCs w:val="21"/>
              </w:rPr>
            </w:pPr>
            <w:r>
              <w:rPr>
                <w:rFonts w:hint="eastAsia"/>
                <w:color w:val="000000"/>
                <w:sz w:val="22"/>
              </w:rPr>
              <w:t>1.539</w:t>
            </w:r>
          </w:p>
        </w:tc>
        <w:tc>
          <w:tcPr>
            <w:tcW w:w="591" w:type="pct"/>
            <w:tcBorders>
              <w:top w:val="single" w:color="000000" w:sz="4" w:space="0"/>
              <w:left w:val="single" w:color="000000" w:sz="4" w:space="0"/>
              <w:bottom w:val="single" w:color="000000" w:sz="4" w:space="0"/>
              <w:right w:val="nil"/>
            </w:tcBorders>
            <w:noWrap/>
            <w:vAlign w:val="center"/>
          </w:tcPr>
          <w:p w14:paraId="2E615B96">
            <w:pPr>
              <w:widowControl/>
              <w:adjustRightInd/>
              <w:snapToGrid/>
              <w:spacing w:line="240" w:lineRule="auto"/>
              <w:ind w:firstLine="0" w:firstLineChars="0"/>
              <w:jc w:val="center"/>
              <w:rPr>
                <w:rFonts w:cs="Times New Roman"/>
                <w:kern w:val="0"/>
                <w:sz w:val="21"/>
                <w:szCs w:val="21"/>
              </w:rPr>
            </w:pPr>
            <w:r>
              <w:rPr>
                <w:rFonts w:hint="eastAsia"/>
                <w:color w:val="000000"/>
                <w:sz w:val="22"/>
              </w:rPr>
              <w:t>1.802</w:t>
            </w:r>
          </w:p>
        </w:tc>
      </w:tr>
      <w:tr w14:paraId="4D1A0C4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602F9D4A">
            <w:pPr>
              <w:widowControl/>
              <w:adjustRightInd/>
              <w:snapToGrid/>
              <w:spacing w:line="240" w:lineRule="auto"/>
              <w:ind w:firstLine="0" w:firstLineChars="0"/>
              <w:jc w:val="center"/>
              <w:rPr>
                <w:rFonts w:cs="Times New Roman"/>
                <w:kern w:val="0"/>
                <w:sz w:val="21"/>
                <w:szCs w:val="21"/>
              </w:rPr>
            </w:pPr>
            <w:r>
              <w:rPr>
                <w:rFonts w:hint="eastAsia"/>
                <w:sz w:val="21"/>
                <w:szCs w:val="21"/>
              </w:rPr>
              <w:t>2</w:t>
            </w:r>
          </w:p>
        </w:tc>
        <w:tc>
          <w:tcPr>
            <w:tcW w:w="564" w:type="pct"/>
            <w:tcBorders>
              <w:top w:val="single" w:color="000000" w:sz="4" w:space="0"/>
              <w:left w:val="single" w:color="000000" w:sz="4" w:space="0"/>
              <w:bottom w:val="single" w:color="000000" w:sz="4" w:space="0"/>
              <w:right w:val="single" w:color="000000" w:sz="4" w:space="0"/>
            </w:tcBorders>
            <w:noWrap/>
            <w:vAlign w:val="center"/>
          </w:tcPr>
          <w:p w14:paraId="1DB204BD">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60" w:type="pct"/>
            <w:tcBorders>
              <w:top w:val="single" w:color="000000" w:sz="4" w:space="0"/>
              <w:left w:val="single" w:color="000000" w:sz="4" w:space="0"/>
              <w:bottom w:val="single" w:color="000000" w:sz="4" w:space="0"/>
              <w:right w:val="single" w:color="000000" w:sz="4" w:space="0"/>
            </w:tcBorders>
            <w:noWrap/>
            <w:vAlign w:val="center"/>
          </w:tcPr>
          <w:p w14:paraId="516C8CDE">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71" w:type="pct"/>
            <w:tcBorders>
              <w:top w:val="single" w:color="000000" w:sz="4" w:space="0"/>
              <w:left w:val="single" w:color="000000" w:sz="4" w:space="0"/>
              <w:bottom w:val="single" w:color="000000" w:sz="4" w:space="0"/>
              <w:right w:val="single" w:color="000000" w:sz="4" w:space="0"/>
            </w:tcBorders>
            <w:noWrap/>
            <w:vAlign w:val="center"/>
          </w:tcPr>
          <w:p w14:paraId="4C65020E">
            <w:pPr>
              <w:widowControl/>
              <w:adjustRightInd/>
              <w:snapToGrid/>
              <w:spacing w:line="240" w:lineRule="auto"/>
              <w:ind w:firstLine="0" w:firstLineChars="0"/>
              <w:jc w:val="center"/>
              <w:rPr>
                <w:rFonts w:cs="Times New Roman"/>
                <w:kern w:val="0"/>
                <w:sz w:val="21"/>
                <w:szCs w:val="21"/>
              </w:rPr>
            </w:pPr>
            <w:r>
              <w:rPr>
                <w:rFonts w:hint="eastAsia"/>
                <w:color w:val="000000"/>
                <w:sz w:val="22"/>
              </w:rPr>
              <w:t>0.226</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5A0CB205">
            <w:pPr>
              <w:widowControl/>
              <w:adjustRightInd/>
              <w:snapToGrid/>
              <w:spacing w:line="240" w:lineRule="auto"/>
              <w:ind w:firstLine="0" w:firstLineChars="0"/>
              <w:jc w:val="center"/>
              <w:rPr>
                <w:rFonts w:cs="Times New Roman"/>
                <w:kern w:val="0"/>
                <w:sz w:val="21"/>
                <w:szCs w:val="21"/>
              </w:rPr>
            </w:pPr>
            <w:r>
              <w:rPr>
                <w:rFonts w:hint="eastAsia"/>
                <w:color w:val="000000"/>
                <w:sz w:val="22"/>
              </w:rPr>
              <w:t>0.438</w:t>
            </w:r>
          </w:p>
        </w:tc>
        <w:tc>
          <w:tcPr>
            <w:tcW w:w="563" w:type="pct"/>
            <w:tcBorders>
              <w:top w:val="single" w:color="000000" w:sz="4" w:space="0"/>
              <w:left w:val="single" w:color="000000" w:sz="4" w:space="0"/>
              <w:bottom w:val="single" w:color="000000" w:sz="4" w:space="0"/>
              <w:right w:val="single" w:color="000000" w:sz="4" w:space="0"/>
            </w:tcBorders>
            <w:noWrap/>
            <w:vAlign w:val="center"/>
          </w:tcPr>
          <w:p w14:paraId="341648FA">
            <w:pPr>
              <w:widowControl/>
              <w:adjustRightInd/>
              <w:snapToGrid/>
              <w:spacing w:line="240" w:lineRule="auto"/>
              <w:ind w:firstLine="0" w:firstLineChars="0"/>
              <w:jc w:val="center"/>
              <w:rPr>
                <w:rFonts w:cs="Times New Roman"/>
                <w:kern w:val="0"/>
                <w:sz w:val="21"/>
                <w:szCs w:val="21"/>
              </w:rPr>
            </w:pPr>
            <w:r>
              <w:rPr>
                <w:rFonts w:hint="eastAsia"/>
                <w:color w:val="000000"/>
                <w:sz w:val="22"/>
              </w:rPr>
              <w:t>0.617</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55FA6C85">
            <w:pPr>
              <w:widowControl/>
              <w:adjustRightInd/>
              <w:snapToGrid/>
              <w:spacing w:line="240" w:lineRule="auto"/>
              <w:ind w:firstLine="0" w:firstLineChars="0"/>
              <w:jc w:val="center"/>
              <w:rPr>
                <w:rFonts w:cs="Times New Roman"/>
                <w:kern w:val="0"/>
                <w:sz w:val="21"/>
                <w:szCs w:val="21"/>
              </w:rPr>
            </w:pPr>
            <w:r>
              <w:rPr>
                <w:rFonts w:hint="eastAsia"/>
                <w:color w:val="000000"/>
                <w:sz w:val="22"/>
              </w:rPr>
              <w:t>0.932</w:t>
            </w:r>
          </w:p>
        </w:tc>
        <w:tc>
          <w:tcPr>
            <w:tcW w:w="591" w:type="pct"/>
            <w:tcBorders>
              <w:top w:val="single" w:color="000000" w:sz="4" w:space="0"/>
              <w:left w:val="single" w:color="000000" w:sz="4" w:space="0"/>
              <w:bottom w:val="single" w:color="000000" w:sz="4" w:space="0"/>
              <w:right w:val="nil"/>
            </w:tcBorders>
            <w:noWrap/>
            <w:vAlign w:val="center"/>
          </w:tcPr>
          <w:p w14:paraId="03221205">
            <w:pPr>
              <w:widowControl/>
              <w:adjustRightInd/>
              <w:snapToGrid/>
              <w:spacing w:line="240" w:lineRule="auto"/>
              <w:ind w:firstLine="0" w:firstLineChars="0"/>
              <w:jc w:val="center"/>
              <w:rPr>
                <w:rFonts w:cs="Times New Roman"/>
                <w:kern w:val="0"/>
                <w:sz w:val="21"/>
                <w:szCs w:val="21"/>
              </w:rPr>
            </w:pPr>
            <w:r>
              <w:rPr>
                <w:rFonts w:hint="eastAsia"/>
                <w:color w:val="000000"/>
                <w:sz w:val="22"/>
              </w:rPr>
              <w:t>1.130</w:t>
            </w:r>
          </w:p>
        </w:tc>
      </w:tr>
      <w:tr w14:paraId="5730A8C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7B55DE0D">
            <w:pPr>
              <w:widowControl/>
              <w:adjustRightInd/>
              <w:snapToGrid/>
              <w:spacing w:line="240" w:lineRule="auto"/>
              <w:ind w:firstLine="0" w:firstLineChars="0"/>
              <w:jc w:val="center"/>
              <w:rPr>
                <w:rFonts w:cs="Times New Roman"/>
                <w:kern w:val="0"/>
                <w:sz w:val="21"/>
                <w:szCs w:val="21"/>
              </w:rPr>
            </w:pPr>
            <w:r>
              <w:rPr>
                <w:rFonts w:hint="eastAsia"/>
                <w:sz w:val="21"/>
                <w:szCs w:val="21"/>
              </w:rPr>
              <w:t>3</w:t>
            </w:r>
          </w:p>
        </w:tc>
        <w:tc>
          <w:tcPr>
            <w:tcW w:w="564" w:type="pct"/>
            <w:tcBorders>
              <w:top w:val="single" w:color="000000" w:sz="4" w:space="0"/>
              <w:left w:val="single" w:color="000000" w:sz="4" w:space="0"/>
              <w:bottom w:val="single" w:color="000000" w:sz="4" w:space="0"/>
              <w:right w:val="single" w:color="000000" w:sz="4" w:space="0"/>
            </w:tcBorders>
            <w:noWrap/>
            <w:vAlign w:val="center"/>
          </w:tcPr>
          <w:p w14:paraId="28349CE6">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60" w:type="pct"/>
            <w:tcBorders>
              <w:top w:val="single" w:color="000000" w:sz="4" w:space="0"/>
              <w:left w:val="single" w:color="000000" w:sz="4" w:space="0"/>
              <w:bottom w:val="single" w:color="000000" w:sz="4" w:space="0"/>
              <w:right w:val="single" w:color="000000" w:sz="4" w:space="0"/>
            </w:tcBorders>
            <w:noWrap/>
            <w:vAlign w:val="center"/>
          </w:tcPr>
          <w:p w14:paraId="0573E6EB">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71" w:type="pct"/>
            <w:tcBorders>
              <w:top w:val="single" w:color="000000" w:sz="4" w:space="0"/>
              <w:left w:val="single" w:color="000000" w:sz="4" w:space="0"/>
              <w:bottom w:val="single" w:color="000000" w:sz="4" w:space="0"/>
              <w:right w:val="single" w:color="000000" w:sz="4" w:space="0"/>
            </w:tcBorders>
            <w:noWrap/>
            <w:vAlign w:val="center"/>
          </w:tcPr>
          <w:p w14:paraId="4A6E8429">
            <w:pPr>
              <w:widowControl/>
              <w:adjustRightInd/>
              <w:snapToGrid/>
              <w:spacing w:line="240" w:lineRule="auto"/>
              <w:ind w:firstLine="0" w:firstLineChars="0"/>
              <w:jc w:val="center"/>
              <w:rPr>
                <w:rFonts w:cs="Times New Roman"/>
                <w:kern w:val="0"/>
                <w:sz w:val="21"/>
                <w:szCs w:val="21"/>
              </w:rPr>
            </w:pPr>
            <w:r>
              <w:rPr>
                <w:rFonts w:hint="eastAsia"/>
                <w:color w:val="000000"/>
                <w:sz w:val="22"/>
              </w:rPr>
              <w:t>0.023</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0CD0FAFB">
            <w:pPr>
              <w:widowControl/>
              <w:adjustRightInd/>
              <w:snapToGrid/>
              <w:spacing w:line="240" w:lineRule="auto"/>
              <w:ind w:firstLine="0" w:firstLineChars="0"/>
              <w:jc w:val="center"/>
              <w:rPr>
                <w:rFonts w:cs="Times New Roman"/>
                <w:kern w:val="0"/>
                <w:sz w:val="21"/>
                <w:szCs w:val="21"/>
              </w:rPr>
            </w:pPr>
            <w:r>
              <w:rPr>
                <w:rFonts w:hint="eastAsia"/>
                <w:color w:val="000000"/>
                <w:sz w:val="22"/>
              </w:rPr>
              <w:t>0.114</w:t>
            </w:r>
          </w:p>
        </w:tc>
        <w:tc>
          <w:tcPr>
            <w:tcW w:w="563" w:type="pct"/>
            <w:tcBorders>
              <w:top w:val="single" w:color="000000" w:sz="4" w:space="0"/>
              <w:left w:val="single" w:color="000000" w:sz="4" w:space="0"/>
              <w:bottom w:val="single" w:color="000000" w:sz="4" w:space="0"/>
              <w:right w:val="single" w:color="000000" w:sz="4" w:space="0"/>
            </w:tcBorders>
            <w:noWrap/>
            <w:vAlign w:val="center"/>
          </w:tcPr>
          <w:p w14:paraId="483919BE">
            <w:pPr>
              <w:widowControl/>
              <w:adjustRightInd/>
              <w:snapToGrid/>
              <w:spacing w:line="240" w:lineRule="auto"/>
              <w:ind w:firstLine="0" w:firstLineChars="0"/>
              <w:jc w:val="center"/>
              <w:rPr>
                <w:rFonts w:cs="Times New Roman"/>
                <w:kern w:val="0"/>
                <w:sz w:val="21"/>
                <w:szCs w:val="21"/>
              </w:rPr>
            </w:pPr>
            <w:r>
              <w:rPr>
                <w:rFonts w:hint="eastAsia"/>
                <w:color w:val="000000"/>
                <w:sz w:val="22"/>
              </w:rPr>
              <w:t>0.246</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519D6E75">
            <w:pPr>
              <w:widowControl/>
              <w:adjustRightInd/>
              <w:snapToGrid/>
              <w:spacing w:line="240" w:lineRule="auto"/>
              <w:ind w:firstLine="0" w:firstLineChars="0"/>
              <w:jc w:val="center"/>
              <w:rPr>
                <w:rFonts w:cs="Times New Roman"/>
                <w:kern w:val="0"/>
                <w:sz w:val="21"/>
                <w:szCs w:val="21"/>
              </w:rPr>
            </w:pPr>
            <w:r>
              <w:rPr>
                <w:rFonts w:hint="eastAsia"/>
                <w:color w:val="000000"/>
                <w:sz w:val="22"/>
              </w:rPr>
              <w:t>0.520</w:t>
            </w:r>
          </w:p>
        </w:tc>
        <w:tc>
          <w:tcPr>
            <w:tcW w:w="591" w:type="pct"/>
            <w:tcBorders>
              <w:top w:val="single" w:color="000000" w:sz="4" w:space="0"/>
              <w:left w:val="single" w:color="000000" w:sz="4" w:space="0"/>
              <w:bottom w:val="single" w:color="000000" w:sz="4" w:space="0"/>
              <w:right w:val="nil"/>
            </w:tcBorders>
            <w:noWrap/>
            <w:vAlign w:val="center"/>
          </w:tcPr>
          <w:p w14:paraId="1FA34F94">
            <w:pPr>
              <w:widowControl/>
              <w:adjustRightInd/>
              <w:snapToGrid/>
              <w:spacing w:line="240" w:lineRule="auto"/>
              <w:ind w:firstLine="0" w:firstLineChars="0"/>
              <w:jc w:val="center"/>
              <w:rPr>
                <w:rFonts w:cs="Times New Roman"/>
                <w:kern w:val="0"/>
                <w:sz w:val="21"/>
                <w:szCs w:val="21"/>
              </w:rPr>
            </w:pPr>
            <w:r>
              <w:rPr>
                <w:rFonts w:hint="eastAsia"/>
                <w:color w:val="000000"/>
                <w:sz w:val="22"/>
              </w:rPr>
              <w:t>0.687</w:t>
            </w:r>
          </w:p>
        </w:tc>
      </w:tr>
      <w:tr w14:paraId="4A4A568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00C77CC4">
            <w:pPr>
              <w:widowControl/>
              <w:adjustRightInd/>
              <w:snapToGrid/>
              <w:spacing w:line="240" w:lineRule="auto"/>
              <w:ind w:firstLine="0" w:firstLineChars="0"/>
              <w:jc w:val="center"/>
              <w:rPr>
                <w:rFonts w:cs="Times New Roman"/>
                <w:kern w:val="0"/>
                <w:sz w:val="21"/>
                <w:szCs w:val="21"/>
              </w:rPr>
            </w:pPr>
            <w:r>
              <w:rPr>
                <w:rFonts w:hint="eastAsia"/>
                <w:sz w:val="21"/>
                <w:szCs w:val="21"/>
              </w:rPr>
              <w:t>4</w:t>
            </w:r>
          </w:p>
        </w:tc>
        <w:tc>
          <w:tcPr>
            <w:tcW w:w="564" w:type="pct"/>
            <w:tcBorders>
              <w:top w:val="single" w:color="000000" w:sz="4" w:space="0"/>
              <w:left w:val="single" w:color="000000" w:sz="4" w:space="0"/>
              <w:bottom w:val="single" w:color="000000" w:sz="4" w:space="0"/>
              <w:right w:val="single" w:color="000000" w:sz="4" w:space="0"/>
            </w:tcBorders>
            <w:noWrap/>
            <w:vAlign w:val="center"/>
          </w:tcPr>
          <w:p w14:paraId="000A0D99">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60" w:type="pct"/>
            <w:tcBorders>
              <w:top w:val="single" w:color="000000" w:sz="4" w:space="0"/>
              <w:left w:val="single" w:color="000000" w:sz="4" w:space="0"/>
              <w:bottom w:val="single" w:color="000000" w:sz="4" w:space="0"/>
              <w:right w:val="single" w:color="000000" w:sz="4" w:space="0"/>
            </w:tcBorders>
            <w:noWrap/>
            <w:vAlign w:val="center"/>
          </w:tcPr>
          <w:p w14:paraId="1CB8685F">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71" w:type="pct"/>
            <w:tcBorders>
              <w:top w:val="single" w:color="000000" w:sz="4" w:space="0"/>
              <w:left w:val="single" w:color="000000" w:sz="4" w:space="0"/>
              <w:bottom w:val="single" w:color="000000" w:sz="4" w:space="0"/>
              <w:right w:val="single" w:color="000000" w:sz="4" w:space="0"/>
            </w:tcBorders>
            <w:noWrap/>
            <w:vAlign w:val="center"/>
          </w:tcPr>
          <w:p w14:paraId="6988D5EB">
            <w:pPr>
              <w:widowControl/>
              <w:adjustRightInd/>
              <w:snapToGrid/>
              <w:spacing w:line="240" w:lineRule="auto"/>
              <w:ind w:firstLine="0" w:firstLineChars="0"/>
              <w:jc w:val="center"/>
              <w:rPr>
                <w:rFonts w:cs="Times New Roman"/>
                <w:kern w:val="0"/>
                <w:sz w:val="21"/>
                <w:szCs w:val="21"/>
              </w:rPr>
            </w:pPr>
            <w:r>
              <w:rPr>
                <w:rFonts w:hint="eastAsia"/>
                <w:color w:val="000000"/>
                <w:sz w:val="22"/>
              </w:rPr>
              <w:t>0.001</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41837E16">
            <w:pPr>
              <w:widowControl/>
              <w:adjustRightInd/>
              <w:snapToGrid/>
              <w:spacing w:line="240" w:lineRule="auto"/>
              <w:ind w:firstLine="0" w:firstLineChars="0"/>
              <w:jc w:val="center"/>
              <w:rPr>
                <w:rFonts w:cs="Times New Roman"/>
                <w:kern w:val="0"/>
                <w:sz w:val="21"/>
                <w:szCs w:val="21"/>
              </w:rPr>
            </w:pPr>
            <w:r>
              <w:rPr>
                <w:rFonts w:hint="eastAsia"/>
                <w:color w:val="000000"/>
                <w:sz w:val="22"/>
              </w:rPr>
              <w:t>0.014</w:t>
            </w:r>
          </w:p>
        </w:tc>
        <w:tc>
          <w:tcPr>
            <w:tcW w:w="563" w:type="pct"/>
            <w:tcBorders>
              <w:top w:val="single" w:color="000000" w:sz="4" w:space="0"/>
              <w:left w:val="single" w:color="000000" w:sz="4" w:space="0"/>
              <w:bottom w:val="single" w:color="000000" w:sz="4" w:space="0"/>
              <w:right w:val="single" w:color="000000" w:sz="4" w:space="0"/>
            </w:tcBorders>
            <w:noWrap/>
            <w:vAlign w:val="center"/>
          </w:tcPr>
          <w:p w14:paraId="6C88EEC0">
            <w:pPr>
              <w:widowControl/>
              <w:adjustRightInd/>
              <w:snapToGrid/>
              <w:spacing w:line="240" w:lineRule="auto"/>
              <w:ind w:firstLine="0" w:firstLineChars="0"/>
              <w:jc w:val="center"/>
              <w:rPr>
                <w:rFonts w:cs="Times New Roman"/>
                <w:kern w:val="0"/>
                <w:sz w:val="21"/>
                <w:szCs w:val="21"/>
              </w:rPr>
            </w:pPr>
            <w:r>
              <w:rPr>
                <w:rFonts w:hint="eastAsia"/>
                <w:color w:val="000000"/>
                <w:sz w:val="22"/>
              </w:rPr>
              <w:t>0.056</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5C3C3701">
            <w:pPr>
              <w:widowControl/>
              <w:adjustRightInd/>
              <w:snapToGrid/>
              <w:spacing w:line="240" w:lineRule="auto"/>
              <w:ind w:firstLine="0" w:firstLineChars="0"/>
              <w:jc w:val="center"/>
              <w:rPr>
                <w:rFonts w:cs="Times New Roman"/>
                <w:kern w:val="0"/>
                <w:sz w:val="21"/>
                <w:szCs w:val="21"/>
              </w:rPr>
            </w:pPr>
            <w:r>
              <w:rPr>
                <w:rFonts w:hint="eastAsia"/>
                <w:color w:val="000000"/>
                <w:sz w:val="22"/>
              </w:rPr>
              <w:t>0.223</w:t>
            </w:r>
          </w:p>
        </w:tc>
        <w:tc>
          <w:tcPr>
            <w:tcW w:w="591" w:type="pct"/>
            <w:tcBorders>
              <w:top w:val="single" w:color="000000" w:sz="4" w:space="0"/>
              <w:left w:val="single" w:color="000000" w:sz="4" w:space="0"/>
              <w:bottom w:val="single" w:color="000000" w:sz="4" w:space="0"/>
              <w:right w:val="nil"/>
            </w:tcBorders>
            <w:noWrap/>
            <w:vAlign w:val="center"/>
          </w:tcPr>
          <w:p w14:paraId="0D1719ED">
            <w:pPr>
              <w:widowControl/>
              <w:adjustRightInd/>
              <w:snapToGrid/>
              <w:spacing w:line="240" w:lineRule="auto"/>
              <w:ind w:firstLine="0" w:firstLineChars="0"/>
              <w:jc w:val="center"/>
              <w:rPr>
                <w:rFonts w:cs="Times New Roman"/>
                <w:kern w:val="0"/>
                <w:sz w:val="21"/>
                <w:szCs w:val="21"/>
              </w:rPr>
            </w:pPr>
            <w:r>
              <w:rPr>
                <w:rFonts w:hint="eastAsia"/>
                <w:color w:val="000000"/>
                <w:sz w:val="22"/>
              </w:rPr>
              <w:t>0.357</w:t>
            </w:r>
          </w:p>
        </w:tc>
      </w:tr>
      <w:tr w14:paraId="269F3BA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20E6C3E0">
            <w:pPr>
              <w:widowControl/>
              <w:adjustRightInd/>
              <w:snapToGrid/>
              <w:spacing w:line="240" w:lineRule="auto"/>
              <w:ind w:firstLine="0" w:firstLineChars="0"/>
              <w:jc w:val="center"/>
              <w:rPr>
                <w:rFonts w:cs="Times New Roman"/>
                <w:kern w:val="0"/>
                <w:sz w:val="21"/>
                <w:szCs w:val="21"/>
              </w:rPr>
            </w:pPr>
            <w:r>
              <w:rPr>
                <w:rFonts w:hint="eastAsia"/>
                <w:sz w:val="21"/>
                <w:szCs w:val="21"/>
              </w:rPr>
              <w:t>5</w:t>
            </w:r>
          </w:p>
        </w:tc>
        <w:tc>
          <w:tcPr>
            <w:tcW w:w="564" w:type="pct"/>
            <w:tcBorders>
              <w:top w:val="single" w:color="000000" w:sz="4" w:space="0"/>
              <w:left w:val="single" w:color="000000" w:sz="4" w:space="0"/>
              <w:bottom w:val="single" w:color="000000" w:sz="4" w:space="0"/>
              <w:right w:val="single" w:color="000000" w:sz="4" w:space="0"/>
            </w:tcBorders>
            <w:noWrap/>
            <w:vAlign w:val="center"/>
          </w:tcPr>
          <w:p w14:paraId="4FF536C0">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60" w:type="pct"/>
            <w:tcBorders>
              <w:top w:val="single" w:color="000000" w:sz="4" w:space="0"/>
              <w:left w:val="single" w:color="000000" w:sz="4" w:space="0"/>
              <w:bottom w:val="single" w:color="000000" w:sz="4" w:space="0"/>
              <w:right w:val="single" w:color="000000" w:sz="4" w:space="0"/>
            </w:tcBorders>
            <w:noWrap/>
            <w:vAlign w:val="center"/>
          </w:tcPr>
          <w:p w14:paraId="0D423D71">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71" w:type="pct"/>
            <w:tcBorders>
              <w:top w:val="single" w:color="000000" w:sz="4" w:space="0"/>
              <w:left w:val="single" w:color="000000" w:sz="4" w:space="0"/>
              <w:bottom w:val="single" w:color="000000" w:sz="4" w:space="0"/>
              <w:right w:val="single" w:color="000000" w:sz="4" w:space="0"/>
            </w:tcBorders>
            <w:noWrap/>
            <w:vAlign w:val="center"/>
          </w:tcPr>
          <w:p w14:paraId="413BDBC9">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306B8FA7">
            <w:pPr>
              <w:widowControl/>
              <w:adjustRightInd/>
              <w:snapToGrid/>
              <w:spacing w:line="240" w:lineRule="auto"/>
              <w:ind w:firstLine="0" w:firstLineChars="0"/>
              <w:jc w:val="center"/>
              <w:rPr>
                <w:rFonts w:cs="Times New Roman"/>
                <w:kern w:val="0"/>
                <w:sz w:val="21"/>
                <w:szCs w:val="21"/>
              </w:rPr>
            </w:pPr>
            <w:r>
              <w:rPr>
                <w:rFonts w:hint="eastAsia"/>
                <w:color w:val="000000"/>
                <w:sz w:val="22"/>
              </w:rPr>
              <w:t>0.001</w:t>
            </w:r>
          </w:p>
        </w:tc>
        <w:tc>
          <w:tcPr>
            <w:tcW w:w="563" w:type="pct"/>
            <w:tcBorders>
              <w:top w:val="single" w:color="000000" w:sz="4" w:space="0"/>
              <w:left w:val="single" w:color="000000" w:sz="4" w:space="0"/>
              <w:bottom w:val="single" w:color="000000" w:sz="4" w:space="0"/>
              <w:right w:val="single" w:color="000000" w:sz="4" w:space="0"/>
            </w:tcBorders>
            <w:noWrap/>
            <w:vAlign w:val="center"/>
          </w:tcPr>
          <w:p w14:paraId="2972C725">
            <w:pPr>
              <w:widowControl/>
              <w:adjustRightInd/>
              <w:snapToGrid/>
              <w:spacing w:line="240" w:lineRule="auto"/>
              <w:ind w:firstLine="0" w:firstLineChars="0"/>
              <w:jc w:val="center"/>
              <w:rPr>
                <w:rFonts w:cs="Times New Roman"/>
                <w:kern w:val="0"/>
                <w:sz w:val="21"/>
                <w:szCs w:val="21"/>
              </w:rPr>
            </w:pPr>
            <w:r>
              <w:rPr>
                <w:rFonts w:hint="eastAsia"/>
                <w:color w:val="000000"/>
                <w:sz w:val="22"/>
              </w:rPr>
              <w:t>0.007</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334EA93D">
            <w:pPr>
              <w:widowControl/>
              <w:adjustRightInd/>
              <w:snapToGrid/>
              <w:spacing w:line="240" w:lineRule="auto"/>
              <w:ind w:firstLine="0" w:firstLineChars="0"/>
              <w:jc w:val="center"/>
              <w:rPr>
                <w:rFonts w:cs="Times New Roman"/>
                <w:kern w:val="0"/>
                <w:sz w:val="21"/>
                <w:szCs w:val="21"/>
              </w:rPr>
            </w:pPr>
            <w:r>
              <w:rPr>
                <w:rFonts w:hint="eastAsia"/>
                <w:color w:val="000000"/>
                <w:sz w:val="22"/>
              </w:rPr>
              <w:t>0.066</w:t>
            </w:r>
          </w:p>
        </w:tc>
        <w:tc>
          <w:tcPr>
            <w:tcW w:w="591" w:type="pct"/>
            <w:tcBorders>
              <w:top w:val="single" w:color="000000" w:sz="4" w:space="0"/>
              <w:left w:val="single" w:color="000000" w:sz="4" w:space="0"/>
              <w:bottom w:val="single" w:color="000000" w:sz="4" w:space="0"/>
              <w:right w:val="nil"/>
            </w:tcBorders>
            <w:noWrap/>
            <w:vAlign w:val="center"/>
          </w:tcPr>
          <w:p w14:paraId="6BBF57FB">
            <w:pPr>
              <w:widowControl/>
              <w:adjustRightInd/>
              <w:snapToGrid/>
              <w:spacing w:line="240" w:lineRule="auto"/>
              <w:ind w:firstLine="0" w:firstLineChars="0"/>
              <w:jc w:val="center"/>
              <w:rPr>
                <w:rFonts w:cs="Times New Roman"/>
                <w:kern w:val="0"/>
                <w:sz w:val="21"/>
                <w:szCs w:val="21"/>
              </w:rPr>
            </w:pPr>
            <w:r>
              <w:rPr>
                <w:rFonts w:hint="eastAsia"/>
                <w:color w:val="000000"/>
                <w:sz w:val="22"/>
              </w:rPr>
              <w:t>0.142</w:t>
            </w:r>
          </w:p>
        </w:tc>
      </w:tr>
      <w:tr w14:paraId="738C636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45C17A05">
            <w:pPr>
              <w:widowControl/>
              <w:adjustRightInd/>
              <w:snapToGrid/>
              <w:spacing w:line="240" w:lineRule="auto"/>
              <w:ind w:firstLine="0" w:firstLineChars="0"/>
              <w:jc w:val="center"/>
              <w:rPr>
                <w:rFonts w:cs="Times New Roman"/>
                <w:kern w:val="0"/>
                <w:sz w:val="21"/>
                <w:szCs w:val="21"/>
              </w:rPr>
            </w:pPr>
            <w:r>
              <w:rPr>
                <w:rFonts w:hint="eastAsia"/>
                <w:sz w:val="21"/>
                <w:szCs w:val="21"/>
              </w:rPr>
              <w:t>10</w:t>
            </w:r>
          </w:p>
        </w:tc>
        <w:tc>
          <w:tcPr>
            <w:tcW w:w="564" w:type="pct"/>
            <w:tcBorders>
              <w:top w:val="single" w:color="000000" w:sz="4" w:space="0"/>
              <w:left w:val="single" w:color="000000" w:sz="4" w:space="0"/>
              <w:bottom w:val="single" w:color="000000" w:sz="4" w:space="0"/>
              <w:right w:val="single" w:color="000000" w:sz="4" w:space="0"/>
            </w:tcBorders>
            <w:noWrap/>
            <w:vAlign w:val="center"/>
          </w:tcPr>
          <w:p w14:paraId="2A72FCAA">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60" w:type="pct"/>
            <w:tcBorders>
              <w:top w:val="single" w:color="000000" w:sz="4" w:space="0"/>
              <w:left w:val="single" w:color="000000" w:sz="4" w:space="0"/>
              <w:bottom w:val="single" w:color="000000" w:sz="4" w:space="0"/>
              <w:right w:val="single" w:color="000000" w:sz="4" w:space="0"/>
            </w:tcBorders>
            <w:noWrap/>
            <w:vAlign w:val="center"/>
          </w:tcPr>
          <w:p w14:paraId="1853E059">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71" w:type="pct"/>
            <w:tcBorders>
              <w:top w:val="single" w:color="000000" w:sz="4" w:space="0"/>
              <w:left w:val="single" w:color="000000" w:sz="4" w:space="0"/>
              <w:bottom w:val="single" w:color="000000" w:sz="4" w:space="0"/>
              <w:right w:val="single" w:color="000000" w:sz="4" w:space="0"/>
            </w:tcBorders>
            <w:noWrap/>
            <w:vAlign w:val="center"/>
          </w:tcPr>
          <w:p w14:paraId="64D280F5">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7AAA33E8">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563" w:type="pct"/>
            <w:tcBorders>
              <w:top w:val="single" w:color="000000" w:sz="4" w:space="0"/>
              <w:left w:val="single" w:color="000000" w:sz="4" w:space="0"/>
              <w:bottom w:val="single" w:color="000000" w:sz="4" w:space="0"/>
              <w:right w:val="single" w:color="000000" w:sz="4" w:space="0"/>
            </w:tcBorders>
            <w:noWrap/>
            <w:vAlign w:val="center"/>
          </w:tcPr>
          <w:p w14:paraId="6E96439D">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15ACD373">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591" w:type="pct"/>
            <w:tcBorders>
              <w:top w:val="single" w:color="000000" w:sz="4" w:space="0"/>
              <w:left w:val="single" w:color="000000" w:sz="4" w:space="0"/>
              <w:bottom w:val="single" w:color="000000" w:sz="4" w:space="0"/>
              <w:right w:val="nil"/>
            </w:tcBorders>
            <w:noWrap/>
            <w:vAlign w:val="center"/>
          </w:tcPr>
          <w:p w14:paraId="2238AE88">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r>
      <w:tr w14:paraId="2D31B19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6BCD877B">
            <w:pPr>
              <w:widowControl/>
              <w:adjustRightInd/>
              <w:snapToGrid/>
              <w:spacing w:line="240" w:lineRule="auto"/>
              <w:ind w:firstLine="0" w:firstLineChars="0"/>
              <w:jc w:val="center"/>
              <w:rPr>
                <w:rFonts w:cs="Times New Roman"/>
                <w:kern w:val="0"/>
                <w:sz w:val="21"/>
                <w:szCs w:val="21"/>
              </w:rPr>
            </w:pPr>
            <w:r>
              <w:rPr>
                <w:rFonts w:hint="eastAsia"/>
                <w:sz w:val="21"/>
                <w:szCs w:val="21"/>
              </w:rPr>
              <w:t>20</w:t>
            </w:r>
          </w:p>
        </w:tc>
        <w:tc>
          <w:tcPr>
            <w:tcW w:w="564" w:type="pct"/>
            <w:tcBorders>
              <w:top w:val="single" w:color="000000" w:sz="4" w:space="0"/>
              <w:left w:val="single" w:color="000000" w:sz="4" w:space="0"/>
              <w:bottom w:val="single" w:color="000000" w:sz="4" w:space="0"/>
              <w:right w:val="single" w:color="000000" w:sz="4" w:space="0"/>
            </w:tcBorders>
            <w:noWrap/>
            <w:vAlign w:val="center"/>
          </w:tcPr>
          <w:p w14:paraId="46D374A4">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60" w:type="pct"/>
            <w:tcBorders>
              <w:top w:val="single" w:color="000000" w:sz="4" w:space="0"/>
              <w:left w:val="single" w:color="000000" w:sz="4" w:space="0"/>
              <w:bottom w:val="single" w:color="000000" w:sz="4" w:space="0"/>
              <w:right w:val="single" w:color="000000" w:sz="4" w:space="0"/>
            </w:tcBorders>
            <w:noWrap/>
            <w:vAlign w:val="center"/>
          </w:tcPr>
          <w:p w14:paraId="392E9444">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771" w:type="pct"/>
            <w:tcBorders>
              <w:top w:val="single" w:color="000000" w:sz="4" w:space="0"/>
              <w:left w:val="single" w:color="000000" w:sz="4" w:space="0"/>
              <w:bottom w:val="single" w:color="000000" w:sz="4" w:space="0"/>
              <w:right w:val="single" w:color="000000" w:sz="4" w:space="0"/>
            </w:tcBorders>
            <w:noWrap/>
            <w:vAlign w:val="center"/>
          </w:tcPr>
          <w:p w14:paraId="4AFAC2A1">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110970BC">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563" w:type="pct"/>
            <w:tcBorders>
              <w:top w:val="single" w:color="000000" w:sz="4" w:space="0"/>
              <w:left w:val="single" w:color="000000" w:sz="4" w:space="0"/>
              <w:bottom w:val="single" w:color="000000" w:sz="4" w:space="0"/>
              <w:right w:val="single" w:color="000000" w:sz="4" w:space="0"/>
            </w:tcBorders>
            <w:noWrap/>
            <w:vAlign w:val="center"/>
          </w:tcPr>
          <w:p w14:paraId="32369265">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594" w:type="pct"/>
            <w:tcBorders>
              <w:top w:val="single" w:color="000000" w:sz="4" w:space="0"/>
              <w:left w:val="single" w:color="000000" w:sz="4" w:space="0"/>
              <w:bottom w:val="single" w:color="000000" w:sz="4" w:space="0"/>
              <w:right w:val="single" w:color="000000" w:sz="4" w:space="0"/>
            </w:tcBorders>
            <w:noWrap/>
            <w:vAlign w:val="center"/>
          </w:tcPr>
          <w:p w14:paraId="729B0C13">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c>
          <w:tcPr>
            <w:tcW w:w="591" w:type="pct"/>
            <w:tcBorders>
              <w:top w:val="single" w:color="000000" w:sz="4" w:space="0"/>
              <w:left w:val="single" w:color="000000" w:sz="4" w:space="0"/>
              <w:bottom w:val="single" w:color="000000" w:sz="4" w:space="0"/>
              <w:right w:val="nil"/>
            </w:tcBorders>
            <w:noWrap/>
            <w:vAlign w:val="center"/>
          </w:tcPr>
          <w:p w14:paraId="412B1782">
            <w:pPr>
              <w:widowControl/>
              <w:adjustRightInd/>
              <w:snapToGrid/>
              <w:spacing w:line="240" w:lineRule="auto"/>
              <w:ind w:firstLine="0" w:firstLineChars="0"/>
              <w:jc w:val="center"/>
              <w:rPr>
                <w:rFonts w:cs="Times New Roman"/>
                <w:kern w:val="0"/>
                <w:sz w:val="21"/>
                <w:szCs w:val="21"/>
              </w:rPr>
            </w:pPr>
            <w:r>
              <w:rPr>
                <w:rFonts w:hint="eastAsia"/>
                <w:color w:val="000000"/>
                <w:sz w:val="22"/>
              </w:rPr>
              <w:t>0.000</w:t>
            </w:r>
          </w:p>
        </w:tc>
      </w:tr>
      <w:tr w14:paraId="73925E7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0" w:hRule="atLeast"/>
        </w:trPr>
        <w:tc>
          <w:tcPr>
            <w:tcW w:w="563" w:type="pct"/>
            <w:noWrap/>
            <w:vAlign w:val="bottom"/>
          </w:tcPr>
          <w:p w14:paraId="6675CB42">
            <w:pPr>
              <w:widowControl/>
              <w:adjustRightInd/>
              <w:snapToGrid/>
              <w:spacing w:line="240" w:lineRule="auto"/>
              <w:ind w:firstLine="0" w:firstLineChars="0"/>
              <w:jc w:val="center"/>
              <w:rPr>
                <w:rFonts w:cs="Times New Roman"/>
                <w:kern w:val="0"/>
                <w:sz w:val="21"/>
                <w:szCs w:val="21"/>
              </w:rPr>
            </w:pPr>
            <w:r>
              <w:rPr>
                <w:rFonts w:hint="eastAsia"/>
                <w:sz w:val="21"/>
                <w:szCs w:val="21"/>
              </w:rPr>
              <w:t>40</w:t>
            </w:r>
          </w:p>
        </w:tc>
        <w:tc>
          <w:tcPr>
            <w:tcW w:w="564" w:type="pct"/>
            <w:noWrap/>
            <w:vAlign w:val="center"/>
          </w:tcPr>
          <w:p w14:paraId="50039D09">
            <w:pPr>
              <w:widowControl/>
              <w:adjustRightInd/>
              <w:snapToGrid/>
              <w:spacing w:line="240" w:lineRule="auto"/>
              <w:ind w:firstLine="0" w:firstLineChars="0"/>
              <w:jc w:val="center"/>
              <w:rPr>
                <w:rFonts w:cs="Times New Roman"/>
                <w:sz w:val="21"/>
                <w:szCs w:val="21"/>
              </w:rPr>
            </w:pPr>
            <w:r>
              <w:rPr>
                <w:rFonts w:hint="eastAsia"/>
                <w:color w:val="000000"/>
                <w:sz w:val="22"/>
              </w:rPr>
              <w:t>0.000</w:t>
            </w:r>
          </w:p>
        </w:tc>
        <w:tc>
          <w:tcPr>
            <w:tcW w:w="760" w:type="pct"/>
            <w:noWrap/>
            <w:vAlign w:val="center"/>
          </w:tcPr>
          <w:p w14:paraId="35AC37FD">
            <w:pPr>
              <w:widowControl/>
              <w:adjustRightInd/>
              <w:snapToGrid/>
              <w:spacing w:line="240" w:lineRule="auto"/>
              <w:ind w:firstLine="0" w:firstLineChars="0"/>
              <w:jc w:val="center"/>
              <w:rPr>
                <w:rFonts w:cs="Times New Roman"/>
                <w:sz w:val="21"/>
                <w:szCs w:val="21"/>
              </w:rPr>
            </w:pPr>
            <w:r>
              <w:rPr>
                <w:rFonts w:hint="eastAsia"/>
                <w:color w:val="000000"/>
                <w:sz w:val="22"/>
              </w:rPr>
              <w:t>0.000</w:t>
            </w:r>
          </w:p>
        </w:tc>
        <w:tc>
          <w:tcPr>
            <w:tcW w:w="771" w:type="pct"/>
            <w:noWrap/>
            <w:vAlign w:val="center"/>
          </w:tcPr>
          <w:p w14:paraId="2AECB6F5">
            <w:pPr>
              <w:widowControl/>
              <w:adjustRightInd/>
              <w:snapToGrid/>
              <w:spacing w:line="240" w:lineRule="auto"/>
              <w:ind w:firstLine="0" w:firstLineChars="0"/>
              <w:jc w:val="center"/>
              <w:rPr>
                <w:rFonts w:cs="Times New Roman"/>
                <w:sz w:val="21"/>
                <w:szCs w:val="21"/>
              </w:rPr>
            </w:pPr>
            <w:r>
              <w:rPr>
                <w:rFonts w:hint="eastAsia"/>
                <w:color w:val="000000"/>
                <w:sz w:val="22"/>
              </w:rPr>
              <w:t>0.000</w:t>
            </w:r>
          </w:p>
        </w:tc>
        <w:tc>
          <w:tcPr>
            <w:tcW w:w="594" w:type="pct"/>
            <w:noWrap/>
            <w:vAlign w:val="center"/>
          </w:tcPr>
          <w:p w14:paraId="5633AADF">
            <w:pPr>
              <w:widowControl/>
              <w:adjustRightInd/>
              <w:snapToGrid/>
              <w:spacing w:line="240" w:lineRule="auto"/>
              <w:ind w:firstLine="0" w:firstLineChars="0"/>
              <w:jc w:val="center"/>
              <w:rPr>
                <w:rFonts w:cs="Times New Roman"/>
                <w:sz w:val="21"/>
                <w:szCs w:val="21"/>
              </w:rPr>
            </w:pPr>
            <w:r>
              <w:rPr>
                <w:rFonts w:hint="eastAsia"/>
                <w:color w:val="000000"/>
                <w:sz w:val="22"/>
              </w:rPr>
              <w:t>0.000</w:t>
            </w:r>
          </w:p>
        </w:tc>
        <w:tc>
          <w:tcPr>
            <w:tcW w:w="563" w:type="pct"/>
            <w:noWrap/>
            <w:vAlign w:val="center"/>
          </w:tcPr>
          <w:p w14:paraId="172F0CFF">
            <w:pPr>
              <w:widowControl/>
              <w:adjustRightInd/>
              <w:snapToGrid/>
              <w:spacing w:line="240" w:lineRule="auto"/>
              <w:ind w:firstLine="0" w:firstLineChars="0"/>
              <w:jc w:val="center"/>
              <w:rPr>
                <w:rFonts w:cs="Times New Roman"/>
                <w:sz w:val="21"/>
                <w:szCs w:val="21"/>
              </w:rPr>
            </w:pPr>
            <w:r>
              <w:rPr>
                <w:rFonts w:hint="eastAsia"/>
                <w:color w:val="000000"/>
                <w:sz w:val="22"/>
              </w:rPr>
              <w:t>0.000</w:t>
            </w:r>
          </w:p>
        </w:tc>
        <w:tc>
          <w:tcPr>
            <w:tcW w:w="594" w:type="pct"/>
            <w:noWrap/>
            <w:vAlign w:val="center"/>
          </w:tcPr>
          <w:p w14:paraId="03126044">
            <w:pPr>
              <w:widowControl/>
              <w:adjustRightInd/>
              <w:snapToGrid/>
              <w:spacing w:line="240" w:lineRule="auto"/>
              <w:ind w:firstLine="0" w:firstLineChars="0"/>
              <w:jc w:val="center"/>
              <w:rPr>
                <w:rFonts w:cs="Times New Roman"/>
                <w:sz w:val="21"/>
                <w:szCs w:val="21"/>
              </w:rPr>
            </w:pPr>
            <w:r>
              <w:rPr>
                <w:rFonts w:hint="eastAsia"/>
                <w:color w:val="000000"/>
                <w:sz w:val="22"/>
              </w:rPr>
              <w:t>0.000</w:t>
            </w:r>
          </w:p>
        </w:tc>
        <w:tc>
          <w:tcPr>
            <w:tcW w:w="591" w:type="pct"/>
            <w:noWrap/>
            <w:vAlign w:val="center"/>
          </w:tcPr>
          <w:p w14:paraId="7303CB12">
            <w:pPr>
              <w:widowControl/>
              <w:adjustRightInd/>
              <w:snapToGrid/>
              <w:spacing w:line="240" w:lineRule="auto"/>
              <w:ind w:firstLine="0" w:firstLineChars="0"/>
              <w:jc w:val="center"/>
              <w:rPr>
                <w:rFonts w:cs="Times New Roman"/>
                <w:sz w:val="21"/>
                <w:szCs w:val="21"/>
              </w:rPr>
            </w:pPr>
            <w:r>
              <w:rPr>
                <w:rFonts w:hint="eastAsia"/>
                <w:color w:val="000000"/>
                <w:sz w:val="22"/>
              </w:rPr>
              <w:t>0.000</w:t>
            </w:r>
          </w:p>
        </w:tc>
      </w:tr>
    </w:tbl>
    <w:p w14:paraId="513FB002">
      <w:pPr>
        <w:adjustRightInd/>
        <w:snapToGrid/>
        <w:ind w:firstLine="480"/>
        <w:rPr>
          <w:rFonts w:cs="Times New Roman"/>
          <w:szCs w:val="28"/>
        </w:rPr>
      </w:pPr>
      <w:r>
        <w:rPr>
          <w:rFonts w:cs="Times New Roman"/>
          <w:szCs w:val="28"/>
        </w:rPr>
        <w:t>由上表可知，在污水处理系统池体发生泄漏，防渗措施失效的情况下，废水中污染物直接渗入土壤，考虑该污染物以点源的形式垂直入渗土壤，1d时可影响到0.</w:t>
      </w:r>
      <w:r>
        <w:rPr>
          <w:rFonts w:hint="eastAsia" w:cs="Times New Roman"/>
          <w:szCs w:val="28"/>
        </w:rPr>
        <w:t>3</w:t>
      </w:r>
      <w:r>
        <w:rPr>
          <w:rFonts w:cs="Times New Roman"/>
          <w:szCs w:val="28"/>
        </w:rPr>
        <w:t>m内的土壤，10d时可能影响到1米以内的土壤，随着时间的推移，影响深度逐渐加深。</w:t>
      </w:r>
    </w:p>
    <w:p w14:paraId="13502B66">
      <w:pPr>
        <w:adjustRightInd/>
        <w:snapToGrid/>
        <w:ind w:firstLine="480"/>
        <w:rPr>
          <w:rFonts w:cs="Times New Roman"/>
          <w:szCs w:val="28"/>
        </w:rPr>
      </w:pPr>
      <w:r>
        <w:rPr>
          <w:rFonts w:hint="eastAsia" w:cs="Times New Roman"/>
          <w:szCs w:val="28"/>
        </w:rPr>
        <w:t>综上，</w:t>
      </w:r>
      <w:r>
        <w:rPr>
          <w:rFonts w:cs="Times New Roman"/>
          <w:szCs w:val="28"/>
        </w:rPr>
        <w:t>本项目污水处理系统严格按照土壤和地下水保护措施进行防渗，保证污水处理池等区域无泄漏，在各项防渗措施完好的情况下，可保证废水对厂区内土壤环境的影响可控。</w:t>
      </w:r>
    </w:p>
    <w:p w14:paraId="059DA666">
      <w:pPr>
        <w:ind w:firstLine="0" w:firstLineChars="0"/>
        <w:outlineLvl w:val="3"/>
        <w:rPr>
          <w:rFonts w:cs="Times New Roman"/>
          <w:b/>
          <w:szCs w:val="24"/>
        </w:rPr>
      </w:pPr>
      <w:r>
        <w:rPr>
          <w:rFonts w:hint="eastAsia" w:cs="Times New Roman"/>
          <w:b/>
          <w:szCs w:val="24"/>
        </w:rPr>
        <w:t>6.2.6.7土壤环境影响评价自查表</w:t>
      </w:r>
    </w:p>
    <w:p w14:paraId="0C054F54">
      <w:pPr>
        <w:ind w:firstLine="482"/>
        <w:jc w:val="center"/>
        <w:rPr>
          <w:rFonts w:cs="Times New Roman"/>
          <w:b/>
          <w:szCs w:val="21"/>
        </w:rPr>
      </w:pPr>
      <w:r>
        <w:rPr>
          <w:rFonts w:cs="Times New Roman"/>
          <w:b/>
          <w:szCs w:val="21"/>
        </w:rPr>
        <w:t>表</w:t>
      </w:r>
      <w:r>
        <w:rPr>
          <w:rFonts w:hint="eastAsia" w:cs="Times New Roman"/>
          <w:b/>
          <w:szCs w:val="21"/>
        </w:rPr>
        <w:t>6.2.6-6</w:t>
      </w:r>
      <w:r>
        <w:rPr>
          <w:rFonts w:cs="Times New Roman"/>
          <w:b/>
          <w:szCs w:val="21"/>
        </w:rPr>
        <w:t xml:space="preserve">  土壤环境影响评价自查表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728"/>
        <w:gridCol w:w="1839"/>
        <w:gridCol w:w="1636"/>
        <w:gridCol w:w="46"/>
        <w:gridCol w:w="1680"/>
        <w:gridCol w:w="592"/>
        <w:gridCol w:w="939"/>
        <w:gridCol w:w="1375"/>
        <w:gridCol w:w="1128"/>
      </w:tblGrid>
      <w:tr w14:paraId="0ED8B75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1289" w:type="pct"/>
            <w:gridSpan w:val="2"/>
            <w:vAlign w:val="center"/>
          </w:tcPr>
          <w:p w14:paraId="42C10CCD">
            <w:pPr>
              <w:spacing w:line="240" w:lineRule="auto"/>
              <w:ind w:firstLine="0" w:firstLineChars="0"/>
              <w:jc w:val="center"/>
              <w:rPr>
                <w:rFonts w:cs="Times New Roman"/>
                <w:b/>
                <w:bCs/>
                <w:kern w:val="0"/>
                <w:sz w:val="21"/>
                <w:szCs w:val="21"/>
              </w:rPr>
            </w:pPr>
            <w:r>
              <w:rPr>
                <w:rFonts w:cs="Times New Roman"/>
                <w:b/>
                <w:bCs/>
                <w:kern w:val="0"/>
                <w:sz w:val="21"/>
                <w:szCs w:val="21"/>
              </w:rPr>
              <w:t>工作内容</w:t>
            </w:r>
          </w:p>
        </w:tc>
        <w:tc>
          <w:tcPr>
            <w:tcW w:w="3145" w:type="pct"/>
            <w:gridSpan w:val="6"/>
            <w:vAlign w:val="center"/>
          </w:tcPr>
          <w:p w14:paraId="0314F2A9">
            <w:pPr>
              <w:spacing w:line="240" w:lineRule="auto"/>
              <w:ind w:firstLine="0" w:firstLineChars="0"/>
              <w:jc w:val="center"/>
              <w:rPr>
                <w:rFonts w:cs="Times New Roman"/>
                <w:b/>
                <w:bCs/>
                <w:kern w:val="0"/>
                <w:sz w:val="21"/>
                <w:szCs w:val="21"/>
              </w:rPr>
            </w:pPr>
            <w:r>
              <w:rPr>
                <w:rFonts w:cs="Times New Roman"/>
                <w:b/>
                <w:bCs/>
                <w:kern w:val="0"/>
                <w:sz w:val="21"/>
                <w:szCs w:val="21"/>
              </w:rPr>
              <w:t>完成情况</w:t>
            </w:r>
          </w:p>
        </w:tc>
        <w:tc>
          <w:tcPr>
            <w:tcW w:w="567" w:type="pct"/>
            <w:vAlign w:val="center"/>
          </w:tcPr>
          <w:p w14:paraId="55ADFD3C">
            <w:pPr>
              <w:spacing w:line="240" w:lineRule="auto"/>
              <w:ind w:firstLine="0" w:firstLineChars="0"/>
              <w:jc w:val="center"/>
              <w:rPr>
                <w:rFonts w:cs="Times New Roman"/>
                <w:b/>
                <w:bCs/>
                <w:kern w:val="0"/>
                <w:sz w:val="21"/>
                <w:szCs w:val="21"/>
              </w:rPr>
            </w:pPr>
            <w:r>
              <w:rPr>
                <w:rFonts w:cs="Times New Roman"/>
                <w:b/>
                <w:bCs/>
                <w:kern w:val="0"/>
                <w:sz w:val="21"/>
                <w:szCs w:val="21"/>
              </w:rPr>
              <w:t>备注</w:t>
            </w:r>
          </w:p>
        </w:tc>
      </w:tr>
      <w:tr w14:paraId="7CA1DDC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restart"/>
            <w:vAlign w:val="center"/>
          </w:tcPr>
          <w:p w14:paraId="2AFEA5ED">
            <w:pPr>
              <w:spacing w:line="240" w:lineRule="auto"/>
              <w:ind w:firstLine="0" w:firstLineChars="0"/>
              <w:jc w:val="center"/>
              <w:rPr>
                <w:rFonts w:cs="Times New Roman"/>
                <w:kern w:val="0"/>
                <w:sz w:val="21"/>
                <w:szCs w:val="21"/>
              </w:rPr>
            </w:pPr>
            <w:r>
              <w:rPr>
                <w:rFonts w:cs="Times New Roman"/>
                <w:kern w:val="0"/>
                <w:sz w:val="21"/>
                <w:szCs w:val="21"/>
              </w:rPr>
              <w:t>影响识别</w:t>
            </w:r>
          </w:p>
        </w:tc>
        <w:tc>
          <w:tcPr>
            <w:tcW w:w="922" w:type="pct"/>
            <w:vAlign w:val="center"/>
          </w:tcPr>
          <w:p w14:paraId="063051B6">
            <w:pPr>
              <w:spacing w:line="240" w:lineRule="auto"/>
              <w:ind w:firstLine="0" w:firstLineChars="0"/>
              <w:jc w:val="center"/>
              <w:rPr>
                <w:rFonts w:cs="Times New Roman"/>
                <w:kern w:val="0"/>
                <w:sz w:val="21"/>
                <w:szCs w:val="21"/>
              </w:rPr>
            </w:pPr>
            <w:r>
              <w:rPr>
                <w:rFonts w:cs="Times New Roman"/>
                <w:kern w:val="0"/>
                <w:sz w:val="21"/>
                <w:szCs w:val="21"/>
              </w:rPr>
              <w:t>影响类型</w:t>
            </w:r>
          </w:p>
        </w:tc>
        <w:tc>
          <w:tcPr>
            <w:tcW w:w="3145" w:type="pct"/>
            <w:gridSpan w:val="6"/>
            <w:vAlign w:val="center"/>
          </w:tcPr>
          <w:p w14:paraId="06BB7A14">
            <w:pPr>
              <w:spacing w:line="240" w:lineRule="auto"/>
              <w:ind w:firstLine="0" w:firstLineChars="0"/>
              <w:jc w:val="center"/>
              <w:rPr>
                <w:rFonts w:cs="Times New Roman"/>
                <w:kern w:val="0"/>
                <w:sz w:val="21"/>
                <w:szCs w:val="21"/>
              </w:rPr>
            </w:pPr>
            <w:r>
              <w:rPr>
                <w:rFonts w:cs="Times New Roman"/>
                <w:kern w:val="0"/>
                <w:sz w:val="21"/>
                <w:szCs w:val="21"/>
              </w:rPr>
              <w:t>污染影响型</w:t>
            </w:r>
            <w:r>
              <w:rPr>
                <w:rFonts w:cs="Times New Roman"/>
                <w:sz w:val="21"/>
                <w:szCs w:val="21"/>
              </w:rPr>
              <w:sym w:font="Wingdings 2" w:char="0052"/>
            </w:r>
            <w:r>
              <w:rPr>
                <w:rFonts w:cs="Times New Roman"/>
                <w:kern w:val="0"/>
                <w:sz w:val="21"/>
                <w:szCs w:val="21"/>
              </w:rPr>
              <w:t>；生态影响型</w:t>
            </w:r>
            <w:r>
              <w:rPr>
                <w:rFonts w:cs="Times New Roman"/>
                <w:sz w:val="21"/>
                <w:szCs w:val="21"/>
              </w:rPr>
              <w:t>□</w:t>
            </w:r>
            <w:r>
              <w:rPr>
                <w:rFonts w:cs="Times New Roman"/>
                <w:kern w:val="0"/>
                <w:sz w:val="21"/>
                <w:szCs w:val="21"/>
              </w:rPr>
              <w:t>；两种兼有</w:t>
            </w:r>
            <w:r>
              <w:rPr>
                <w:rFonts w:cs="Times New Roman"/>
                <w:sz w:val="21"/>
                <w:szCs w:val="21"/>
              </w:rPr>
              <w:t>□</w:t>
            </w:r>
          </w:p>
        </w:tc>
        <w:tc>
          <w:tcPr>
            <w:tcW w:w="567" w:type="pct"/>
            <w:vAlign w:val="center"/>
          </w:tcPr>
          <w:p w14:paraId="61470544">
            <w:pPr>
              <w:spacing w:line="240" w:lineRule="auto"/>
              <w:ind w:firstLine="0" w:firstLineChars="0"/>
              <w:jc w:val="center"/>
              <w:rPr>
                <w:rFonts w:cs="Times New Roman"/>
                <w:kern w:val="0"/>
                <w:sz w:val="21"/>
                <w:szCs w:val="21"/>
              </w:rPr>
            </w:pPr>
          </w:p>
        </w:tc>
      </w:tr>
      <w:tr w14:paraId="1BE41FE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68C67149">
            <w:pPr>
              <w:spacing w:line="240" w:lineRule="auto"/>
              <w:ind w:firstLine="0" w:firstLineChars="0"/>
              <w:jc w:val="center"/>
              <w:rPr>
                <w:rFonts w:cs="Times New Roman"/>
                <w:kern w:val="0"/>
                <w:sz w:val="21"/>
                <w:szCs w:val="21"/>
              </w:rPr>
            </w:pPr>
          </w:p>
        </w:tc>
        <w:tc>
          <w:tcPr>
            <w:tcW w:w="922" w:type="pct"/>
            <w:vAlign w:val="center"/>
          </w:tcPr>
          <w:p w14:paraId="1FF4F4BC">
            <w:pPr>
              <w:spacing w:line="240" w:lineRule="auto"/>
              <w:ind w:firstLine="0" w:firstLineChars="0"/>
              <w:jc w:val="center"/>
              <w:rPr>
                <w:rFonts w:cs="Times New Roman"/>
                <w:kern w:val="0"/>
                <w:sz w:val="21"/>
                <w:szCs w:val="21"/>
              </w:rPr>
            </w:pPr>
            <w:r>
              <w:rPr>
                <w:rFonts w:cs="Times New Roman"/>
                <w:kern w:val="0"/>
                <w:sz w:val="21"/>
                <w:szCs w:val="21"/>
              </w:rPr>
              <w:t>土地利用类型</w:t>
            </w:r>
          </w:p>
        </w:tc>
        <w:tc>
          <w:tcPr>
            <w:tcW w:w="3145" w:type="pct"/>
            <w:gridSpan w:val="6"/>
            <w:vAlign w:val="center"/>
          </w:tcPr>
          <w:p w14:paraId="135D8367">
            <w:pPr>
              <w:spacing w:line="240" w:lineRule="auto"/>
              <w:ind w:firstLine="0" w:firstLineChars="0"/>
              <w:jc w:val="center"/>
              <w:rPr>
                <w:rFonts w:cs="Times New Roman"/>
                <w:kern w:val="0"/>
                <w:sz w:val="21"/>
                <w:szCs w:val="21"/>
              </w:rPr>
            </w:pPr>
            <w:r>
              <w:rPr>
                <w:rFonts w:cs="Times New Roman"/>
                <w:kern w:val="0"/>
                <w:sz w:val="21"/>
                <w:szCs w:val="21"/>
              </w:rPr>
              <w:t>建设用地</w:t>
            </w:r>
            <w:r>
              <w:rPr>
                <w:rFonts w:cs="Times New Roman"/>
                <w:sz w:val="21"/>
                <w:szCs w:val="21"/>
              </w:rPr>
              <w:sym w:font="Wingdings 2" w:char="0052"/>
            </w:r>
            <w:r>
              <w:rPr>
                <w:rFonts w:cs="Times New Roman"/>
                <w:kern w:val="0"/>
                <w:sz w:val="21"/>
                <w:szCs w:val="21"/>
              </w:rPr>
              <w:t>；农用地</w:t>
            </w:r>
            <w:r>
              <w:rPr>
                <w:rFonts w:cs="Times New Roman"/>
                <w:sz w:val="21"/>
                <w:szCs w:val="21"/>
              </w:rPr>
              <w:t>□</w:t>
            </w:r>
            <w:r>
              <w:rPr>
                <w:rFonts w:cs="Times New Roman"/>
                <w:kern w:val="0"/>
                <w:sz w:val="21"/>
                <w:szCs w:val="21"/>
              </w:rPr>
              <w:t>；未利用地</w:t>
            </w:r>
            <w:r>
              <w:rPr>
                <w:rFonts w:cs="Times New Roman"/>
                <w:sz w:val="21"/>
                <w:szCs w:val="21"/>
              </w:rPr>
              <w:t>□</w:t>
            </w:r>
          </w:p>
        </w:tc>
        <w:tc>
          <w:tcPr>
            <w:tcW w:w="567" w:type="pct"/>
            <w:vAlign w:val="center"/>
          </w:tcPr>
          <w:p w14:paraId="0586B541">
            <w:pPr>
              <w:spacing w:line="240" w:lineRule="auto"/>
              <w:ind w:firstLine="0" w:firstLineChars="0"/>
              <w:jc w:val="center"/>
              <w:rPr>
                <w:rFonts w:cs="Times New Roman"/>
                <w:kern w:val="0"/>
                <w:sz w:val="21"/>
                <w:szCs w:val="21"/>
              </w:rPr>
            </w:pPr>
            <w:r>
              <w:rPr>
                <w:rFonts w:cs="Times New Roman"/>
                <w:kern w:val="0"/>
                <w:sz w:val="21"/>
                <w:szCs w:val="21"/>
              </w:rPr>
              <w:t>土地利用类型</w:t>
            </w:r>
          </w:p>
        </w:tc>
      </w:tr>
      <w:tr w14:paraId="6DF7B60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19A7ED75">
            <w:pPr>
              <w:spacing w:line="240" w:lineRule="auto"/>
              <w:ind w:firstLine="0" w:firstLineChars="0"/>
              <w:jc w:val="center"/>
              <w:rPr>
                <w:rFonts w:cs="Times New Roman"/>
                <w:kern w:val="0"/>
                <w:sz w:val="21"/>
                <w:szCs w:val="21"/>
              </w:rPr>
            </w:pPr>
          </w:p>
        </w:tc>
        <w:tc>
          <w:tcPr>
            <w:tcW w:w="922" w:type="pct"/>
            <w:vAlign w:val="center"/>
          </w:tcPr>
          <w:p w14:paraId="5A4D5880">
            <w:pPr>
              <w:spacing w:line="240" w:lineRule="auto"/>
              <w:ind w:firstLine="0" w:firstLineChars="0"/>
              <w:jc w:val="center"/>
              <w:rPr>
                <w:rFonts w:cs="Times New Roman"/>
                <w:kern w:val="0"/>
                <w:sz w:val="21"/>
                <w:szCs w:val="21"/>
              </w:rPr>
            </w:pPr>
            <w:r>
              <w:rPr>
                <w:rFonts w:cs="Times New Roman"/>
                <w:kern w:val="0"/>
                <w:sz w:val="21"/>
                <w:szCs w:val="21"/>
              </w:rPr>
              <w:t>占地规模</w:t>
            </w:r>
          </w:p>
        </w:tc>
        <w:tc>
          <w:tcPr>
            <w:tcW w:w="3145" w:type="pct"/>
            <w:gridSpan w:val="6"/>
            <w:vAlign w:val="center"/>
          </w:tcPr>
          <w:p w14:paraId="64490CC6">
            <w:pPr>
              <w:spacing w:line="240" w:lineRule="auto"/>
              <w:ind w:firstLine="0" w:firstLineChars="0"/>
              <w:jc w:val="center"/>
              <w:rPr>
                <w:rFonts w:cs="Times New Roman"/>
                <w:kern w:val="0"/>
                <w:sz w:val="21"/>
                <w:szCs w:val="21"/>
              </w:rPr>
            </w:pPr>
            <w:r>
              <w:rPr>
                <w:rFonts w:cs="Times New Roman"/>
                <w:kern w:val="0"/>
                <w:sz w:val="21"/>
                <w:szCs w:val="21"/>
              </w:rPr>
              <w:t>（</w:t>
            </w:r>
            <w:r>
              <w:rPr>
                <w:rFonts w:hint="eastAsia" w:cs="Times New Roman"/>
                <w:kern w:val="0"/>
                <w:sz w:val="21"/>
                <w:szCs w:val="21"/>
              </w:rPr>
              <w:t>0.39</w:t>
            </w:r>
            <w:r>
              <w:rPr>
                <w:rFonts w:cs="Times New Roman"/>
                <w:kern w:val="0"/>
                <w:sz w:val="21"/>
                <w:szCs w:val="21"/>
              </w:rPr>
              <w:t>）hm</w:t>
            </w:r>
            <w:r>
              <w:rPr>
                <w:rFonts w:cs="Times New Roman"/>
                <w:kern w:val="0"/>
                <w:sz w:val="21"/>
                <w:szCs w:val="21"/>
                <w:vertAlign w:val="superscript"/>
              </w:rPr>
              <w:t>2</w:t>
            </w:r>
          </w:p>
        </w:tc>
        <w:tc>
          <w:tcPr>
            <w:tcW w:w="567" w:type="pct"/>
            <w:vAlign w:val="center"/>
          </w:tcPr>
          <w:p w14:paraId="617C05CF">
            <w:pPr>
              <w:spacing w:line="240" w:lineRule="auto"/>
              <w:ind w:firstLine="0" w:firstLineChars="0"/>
              <w:jc w:val="center"/>
              <w:rPr>
                <w:rFonts w:cs="Times New Roman"/>
                <w:kern w:val="0"/>
                <w:sz w:val="21"/>
                <w:szCs w:val="21"/>
              </w:rPr>
            </w:pPr>
          </w:p>
        </w:tc>
      </w:tr>
      <w:tr w14:paraId="684ACF2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530F36F5">
            <w:pPr>
              <w:spacing w:line="240" w:lineRule="auto"/>
              <w:ind w:firstLine="0" w:firstLineChars="0"/>
              <w:jc w:val="center"/>
              <w:rPr>
                <w:rFonts w:cs="Times New Roman"/>
                <w:kern w:val="0"/>
                <w:sz w:val="21"/>
                <w:szCs w:val="21"/>
              </w:rPr>
            </w:pPr>
          </w:p>
        </w:tc>
        <w:tc>
          <w:tcPr>
            <w:tcW w:w="922" w:type="pct"/>
            <w:vAlign w:val="center"/>
          </w:tcPr>
          <w:p w14:paraId="09BC3E22">
            <w:pPr>
              <w:spacing w:line="240" w:lineRule="auto"/>
              <w:ind w:firstLine="0" w:firstLineChars="0"/>
              <w:jc w:val="center"/>
              <w:rPr>
                <w:rFonts w:cs="Times New Roman"/>
                <w:kern w:val="0"/>
                <w:sz w:val="21"/>
                <w:szCs w:val="21"/>
              </w:rPr>
            </w:pPr>
            <w:r>
              <w:rPr>
                <w:rFonts w:cs="Times New Roman"/>
                <w:kern w:val="0"/>
                <w:sz w:val="21"/>
                <w:szCs w:val="21"/>
              </w:rPr>
              <w:t>敏感目标信息</w:t>
            </w:r>
          </w:p>
        </w:tc>
        <w:tc>
          <w:tcPr>
            <w:tcW w:w="3145" w:type="pct"/>
            <w:gridSpan w:val="6"/>
            <w:vAlign w:val="center"/>
          </w:tcPr>
          <w:p w14:paraId="15A84BC3">
            <w:pPr>
              <w:spacing w:line="240" w:lineRule="auto"/>
              <w:ind w:firstLine="0" w:firstLineChars="0"/>
              <w:jc w:val="center"/>
              <w:rPr>
                <w:rFonts w:cs="Times New Roman"/>
                <w:kern w:val="0"/>
                <w:sz w:val="21"/>
                <w:szCs w:val="21"/>
              </w:rPr>
            </w:pPr>
            <w:r>
              <w:rPr>
                <w:rFonts w:cs="Times New Roman"/>
                <w:kern w:val="0"/>
                <w:sz w:val="21"/>
                <w:szCs w:val="21"/>
              </w:rPr>
              <w:t>敏感目标（</w:t>
            </w:r>
            <w:r>
              <w:rPr>
                <w:rFonts w:hint="eastAsia" w:cs="Times New Roman"/>
                <w:kern w:val="0"/>
                <w:sz w:val="21"/>
                <w:szCs w:val="21"/>
              </w:rPr>
              <w:t>车庄等</w:t>
            </w:r>
            <w:r>
              <w:rPr>
                <w:rFonts w:cs="Times New Roman"/>
                <w:kern w:val="0"/>
                <w:sz w:val="21"/>
                <w:szCs w:val="21"/>
              </w:rPr>
              <w:t>）、方位（</w:t>
            </w:r>
            <w:r>
              <w:rPr>
                <w:rFonts w:hint="eastAsia" w:cs="Times New Roman"/>
                <w:sz w:val="21"/>
                <w:szCs w:val="21"/>
              </w:rPr>
              <w:t>N</w:t>
            </w:r>
            <w:r>
              <w:rPr>
                <w:rFonts w:cs="Times New Roman"/>
                <w:kern w:val="0"/>
                <w:sz w:val="21"/>
                <w:szCs w:val="21"/>
              </w:rPr>
              <w:t>）、距离（5.92）</w:t>
            </w:r>
            <w:r>
              <w:rPr>
                <w:rFonts w:hint="eastAsia" w:cs="Times New Roman"/>
                <w:kern w:val="0"/>
                <w:sz w:val="21"/>
                <w:szCs w:val="21"/>
              </w:rPr>
              <w:t xml:space="preserve"> ，具体见表2</w:t>
            </w:r>
            <w:r>
              <w:rPr>
                <w:rFonts w:cs="Times New Roman"/>
                <w:kern w:val="0"/>
                <w:sz w:val="21"/>
                <w:szCs w:val="21"/>
              </w:rPr>
              <w:t>.4.2-3</w:t>
            </w:r>
          </w:p>
        </w:tc>
        <w:tc>
          <w:tcPr>
            <w:tcW w:w="567" w:type="pct"/>
            <w:vAlign w:val="center"/>
          </w:tcPr>
          <w:p w14:paraId="746F2E29">
            <w:pPr>
              <w:spacing w:line="240" w:lineRule="auto"/>
              <w:ind w:firstLine="0" w:firstLineChars="0"/>
              <w:jc w:val="center"/>
              <w:rPr>
                <w:rFonts w:cs="Times New Roman"/>
                <w:kern w:val="0"/>
                <w:sz w:val="21"/>
                <w:szCs w:val="21"/>
              </w:rPr>
            </w:pPr>
          </w:p>
        </w:tc>
      </w:tr>
      <w:tr w14:paraId="300C78E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18FB1452">
            <w:pPr>
              <w:spacing w:line="240" w:lineRule="auto"/>
              <w:ind w:firstLine="0" w:firstLineChars="0"/>
              <w:jc w:val="center"/>
              <w:rPr>
                <w:rFonts w:cs="Times New Roman"/>
                <w:kern w:val="0"/>
                <w:sz w:val="21"/>
                <w:szCs w:val="21"/>
              </w:rPr>
            </w:pPr>
          </w:p>
        </w:tc>
        <w:tc>
          <w:tcPr>
            <w:tcW w:w="922" w:type="pct"/>
            <w:vAlign w:val="center"/>
          </w:tcPr>
          <w:p w14:paraId="734743E2">
            <w:pPr>
              <w:spacing w:line="240" w:lineRule="auto"/>
              <w:ind w:firstLine="0" w:firstLineChars="0"/>
              <w:jc w:val="center"/>
              <w:rPr>
                <w:rFonts w:cs="Times New Roman"/>
                <w:kern w:val="0"/>
                <w:sz w:val="21"/>
                <w:szCs w:val="21"/>
              </w:rPr>
            </w:pPr>
            <w:r>
              <w:rPr>
                <w:rFonts w:cs="Times New Roman"/>
                <w:kern w:val="0"/>
                <w:sz w:val="21"/>
                <w:szCs w:val="21"/>
              </w:rPr>
              <w:t>影响途径</w:t>
            </w:r>
          </w:p>
        </w:tc>
        <w:tc>
          <w:tcPr>
            <w:tcW w:w="3145" w:type="pct"/>
            <w:gridSpan w:val="6"/>
            <w:vAlign w:val="center"/>
          </w:tcPr>
          <w:p w14:paraId="10043ADA">
            <w:pPr>
              <w:spacing w:line="240" w:lineRule="auto"/>
              <w:ind w:firstLine="0" w:firstLineChars="0"/>
              <w:jc w:val="center"/>
              <w:rPr>
                <w:rFonts w:cs="Times New Roman"/>
                <w:kern w:val="0"/>
                <w:sz w:val="21"/>
                <w:szCs w:val="21"/>
              </w:rPr>
            </w:pPr>
            <w:r>
              <w:rPr>
                <w:rFonts w:cs="Times New Roman"/>
                <w:kern w:val="0"/>
                <w:sz w:val="21"/>
                <w:szCs w:val="21"/>
              </w:rPr>
              <w:t>大气沉降</w:t>
            </w:r>
            <w:r>
              <w:rPr>
                <w:rFonts w:cs="Times New Roman"/>
                <w:sz w:val="21"/>
                <w:szCs w:val="21"/>
              </w:rPr>
              <w:t>□</w:t>
            </w:r>
            <w:r>
              <w:rPr>
                <w:rFonts w:cs="Times New Roman"/>
                <w:kern w:val="0"/>
                <w:sz w:val="21"/>
                <w:szCs w:val="21"/>
              </w:rPr>
              <w:t>；地面漫流</w:t>
            </w:r>
            <w:r>
              <w:rPr>
                <w:rFonts w:cs="Times New Roman"/>
                <w:sz w:val="21"/>
                <w:szCs w:val="21"/>
              </w:rPr>
              <w:t>□</w:t>
            </w:r>
            <w:r>
              <w:rPr>
                <w:rFonts w:cs="Times New Roman"/>
                <w:kern w:val="0"/>
                <w:sz w:val="21"/>
                <w:szCs w:val="21"/>
              </w:rPr>
              <w:t>；垂直入渗</w:t>
            </w:r>
            <w:r>
              <w:rPr>
                <w:rFonts w:cs="Times New Roman"/>
                <w:sz w:val="21"/>
                <w:szCs w:val="21"/>
              </w:rPr>
              <w:sym w:font="Wingdings 2" w:char="0052"/>
            </w:r>
            <w:r>
              <w:rPr>
                <w:rFonts w:cs="Times New Roman"/>
                <w:kern w:val="0"/>
                <w:sz w:val="21"/>
                <w:szCs w:val="21"/>
              </w:rPr>
              <w:t>；地下水位</w:t>
            </w:r>
            <w:r>
              <w:rPr>
                <w:rFonts w:cs="Times New Roman"/>
                <w:sz w:val="21"/>
                <w:szCs w:val="21"/>
              </w:rPr>
              <w:t>□</w:t>
            </w:r>
            <w:r>
              <w:rPr>
                <w:rFonts w:cs="Times New Roman"/>
                <w:kern w:val="0"/>
                <w:sz w:val="21"/>
                <w:szCs w:val="21"/>
              </w:rPr>
              <w:t>；其他（）</w:t>
            </w:r>
          </w:p>
        </w:tc>
        <w:tc>
          <w:tcPr>
            <w:tcW w:w="567" w:type="pct"/>
            <w:vAlign w:val="center"/>
          </w:tcPr>
          <w:p w14:paraId="0D527984">
            <w:pPr>
              <w:spacing w:line="240" w:lineRule="auto"/>
              <w:ind w:firstLine="0" w:firstLineChars="0"/>
              <w:jc w:val="center"/>
              <w:rPr>
                <w:rFonts w:cs="Times New Roman"/>
                <w:kern w:val="0"/>
                <w:sz w:val="21"/>
                <w:szCs w:val="21"/>
              </w:rPr>
            </w:pPr>
          </w:p>
        </w:tc>
      </w:tr>
      <w:tr w14:paraId="495B3B2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6986CF04">
            <w:pPr>
              <w:spacing w:line="240" w:lineRule="auto"/>
              <w:ind w:firstLine="0" w:firstLineChars="0"/>
              <w:jc w:val="center"/>
              <w:rPr>
                <w:rFonts w:cs="Times New Roman"/>
                <w:kern w:val="0"/>
                <w:sz w:val="21"/>
                <w:szCs w:val="21"/>
              </w:rPr>
            </w:pPr>
          </w:p>
        </w:tc>
        <w:tc>
          <w:tcPr>
            <w:tcW w:w="922" w:type="pct"/>
            <w:vAlign w:val="center"/>
          </w:tcPr>
          <w:p w14:paraId="73C0C6E2">
            <w:pPr>
              <w:spacing w:line="240" w:lineRule="auto"/>
              <w:ind w:firstLine="0" w:firstLineChars="0"/>
              <w:jc w:val="center"/>
              <w:rPr>
                <w:rFonts w:cs="Times New Roman"/>
                <w:kern w:val="0"/>
                <w:sz w:val="21"/>
                <w:szCs w:val="21"/>
              </w:rPr>
            </w:pPr>
            <w:r>
              <w:rPr>
                <w:rFonts w:cs="Times New Roman"/>
                <w:kern w:val="0"/>
                <w:sz w:val="21"/>
                <w:szCs w:val="21"/>
              </w:rPr>
              <w:t>全部污染物</w:t>
            </w:r>
          </w:p>
        </w:tc>
        <w:tc>
          <w:tcPr>
            <w:tcW w:w="3145" w:type="pct"/>
            <w:gridSpan w:val="6"/>
            <w:vAlign w:val="center"/>
          </w:tcPr>
          <w:p w14:paraId="459AC4A9">
            <w:pPr>
              <w:spacing w:line="240" w:lineRule="auto"/>
              <w:ind w:firstLine="0" w:firstLineChars="0"/>
              <w:jc w:val="center"/>
              <w:rPr>
                <w:rFonts w:cs="Times New Roman"/>
                <w:kern w:val="0"/>
                <w:sz w:val="21"/>
                <w:szCs w:val="21"/>
              </w:rPr>
            </w:pPr>
            <w:r>
              <w:rPr>
                <w:rFonts w:hint="eastAsia" w:cs="Times New Roman"/>
                <w:kern w:val="0"/>
                <w:sz w:val="21"/>
                <w:szCs w:val="21"/>
              </w:rPr>
              <w:t>pH、COD、SS、石油类</w:t>
            </w:r>
            <w:r>
              <w:rPr>
                <w:rFonts w:cs="Times New Roman"/>
                <w:kern w:val="0"/>
                <w:sz w:val="21"/>
                <w:szCs w:val="21"/>
              </w:rPr>
              <w:t xml:space="preserve"> </w:t>
            </w:r>
          </w:p>
        </w:tc>
        <w:tc>
          <w:tcPr>
            <w:tcW w:w="567" w:type="pct"/>
            <w:vAlign w:val="center"/>
          </w:tcPr>
          <w:p w14:paraId="5D776B46">
            <w:pPr>
              <w:spacing w:line="240" w:lineRule="auto"/>
              <w:ind w:firstLine="0" w:firstLineChars="0"/>
              <w:jc w:val="center"/>
              <w:rPr>
                <w:rFonts w:cs="Times New Roman"/>
                <w:kern w:val="0"/>
                <w:sz w:val="21"/>
                <w:szCs w:val="21"/>
              </w:rPr>
            </w:pPr>
          </w:p>
        </w:tc>
      </w:tr>
      <w:tr w14:paraId="0C84DBC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4BF89E55">
            <w:pPr>
              <w:spacing w:line="240" w:lineRule="auto"/>
              <w:ind w:firstLine="0" w:firstLineChars="0"/>
              <w:jc w:val="center"/>
              <w:rPr>
                <w:rFonts w:cs="Times New Roman"/>
                <w:kern w:val="0"/>
                <w:sz w:val="21"/>
                <w:szCs w:val="21"/>
              </w:rPr>
            </w:pPr>
          </w:p>
        </w:tc>
        <w:tc>
          <w:tcPr>
            <w:tcW w:w="922" w:type="pct"/>
            <w:vAlign w:val="center"/>
          </w:tcPr>
          <w:p w14:paraId="1BDEFCF2">
            <w:pPr>
              <w:spacing w:line="240" w:lineRule="auto"/>
              <w:ind w:firstLine="0" w:firstLineChars="0"/>
              <w:jc w:val="center"/>
              <w:rPr>
                <w:rFonts w:cs="Times New Roman"/>
                <w:kern w:val="0"/>
                <w:sz w:val="21"/>
                <w:szCs w:val="21"/>
              </w:rPr>
            </w:pPr>
            <w:r>
              <w:rPr>
                <w:rFonts w:cs="Times New Roman"/>
                <w:kern w:val="0"/>
                <w:sz w:val="21"/>
                <w:szCs w:val="21"/>
              </w:rPr>
              <w:t>特征因子</w:t>
            </w:r>
          </w:p>
        </w:tc>
        <w:tc>
          <w:tcPr>
            <w:tcW w:w="3145" w:type="pct"/>
            <w:gridSpan w:val="6"/>
            <w:vAlign w:val="center"/>
          </w:tcPr>
          <w:p w14:paraId="549A9020">
            <w:pPr>
              <w:spacing w:line="240" w:lineRule="auto"/>
              <w:ind w:firstLine="0" w:firstLineChars="0"/>
              <w:jc w:val="center"/>
              <w:rPr>
                <w:rFonts w:cs="Times New Roman"/>
                <w:kern w:val="0"/>
                <w:sz w:val="21"/>
                <w:szCs w:val="21"/>
              </w:rPr>
            </w:pPr>
            <w:r>
              <w:rPr>
                <w:rFonts w:hint="eastAsia" w:cs="Times New Roman"/>
                <w:kern w:val="0"/>
                <w:sz w:val="21"/>
                <w:szCs w:val="21"/>
              </w:rPr>
              <w:t>石油类</w:t>
            </w:r>
          </w:p>
        </w:tc>
        <w:tc>
          <w:tcPr>
            <w:tcW w:w="567" w:type="pct"/>
            <w:vAlign w:val="center"/>
          </w:tcPr>
          <w:p w14:paraId="48980F04">
            <w:pPr>
              <w:spacing w:line="240" w:lineRule="auto"/>
              <w:ind w:firstLine="0" w:firstLineChars="0"/>
              <w:jc w:val="center"/>
              <w:rPr>
                <w:rFonts w:cs="Times New Roman"/>
                <w:kern w:val="0"/>
                <w:sz w:val="21"/>
                <w:szCs w:val="21"/>
              </w:rPr>
            </w:pPr>
          </w:p>
        </w:tc>
      </w:tr>
      <w:tr w14:paraId="0791A59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5FF12F06">
            <w:pPr>
              <w:spacing w:line="240" w:lineRule="auto"/>
              <w:ind w:firstLine="0" w:firstLineChars="0"/>
              <w:jc w:val="center"/>
              <w:rPr>
                <w:rFonts w:cs="Times New Roman"/>
                <w:kern w:val="0"/>
                <w:sz w:val="21"/>
                <w:szCs w:val="21"/>
              </w:rPr>
            </w:pPr>
          </w:p>
        </w:tc>
        <w:tc>
          <w:tcPr>
            <w:tcW w:w="922" w:type="pct"/>
            <w:vAlign w:val="center"/>
          </w:tcPr>
          <w:p w14:paraId="42A5D411">
            <w:pPr>
              <w:spacing w:line="240" w:lineRule="auto"/>
              <w:ind w:firstLine="0" w:firstLineChars="0"/>
              <w:jc w:val="center"/>
              <w:rPr>
                <w:rFonts w:cs="Times New Roman"/>
                <w:kern w:val="0"/>
                <w:sz w:val="21"/>
                <w:szCs w:val="21"/>
              </w:rPr>
            </w:pPr>
            <w:r>
              <w:rPr>
                <w:rFonts w:cs="Times New Roman"/>
                <w:kern w:val="0"/>
                <w:sz w:val="21"/>
                <w:szCs w:val="21"/>
              </w:rPr>
              <w:t>所属土壤环境影响项目类别</w:t>
            </w:r>
          </w:p>
        </w:tc>
        <w:tc>
          <w:tcPr>
            <w:tcW w:w="3145" w:type="pct"/>
            <w:gridSpan w:val="6"/>
            <w:vAlign w:val="center"/>
          </w:tcPr>
          <w:p w14:paraId="6EC576AD">
            <w:pPr>
              <w:spacing w:line="240" w:lineRule="auto"/>
              <w:ind w:firstLine="0" w:firstLineChars="0"/>
              <w:jc w:val="center"/>
              <w:rPr>
                <w:rFonts w:cs="Times New Roman"/>
                <w:kern w:val="0"/>
                <w:sz w:val="21"/>
                <w:szCs w:val="21"/>
              </w:rPr>
            </w:pPr>
            <w:r>
              <w:rPr>
                <w:rFonts w:cs="Times New Roman"/>
                <w:kern w:val="0"/>
                <w:sz w:val="21"/>
                <w:szCs w:val="21"/>
              </w:rPr>
              <w:fldChar w:fldCharType="begin"/>
            </w:r>
            <w:r>
              <w:rPr>
                <w:rFonts w:cs="Times New Roman"/>
                <w:kern w:val="0"/>
                <w:sz w:val="21"/>
                <w:szCs w:val="21"/>
              </w:rPr>
              <w:instrText xml:space="preserve"> = 1 \* ROMAN </w:instrText>
            </w:r>
            <w:r>
              <w:rPr>
                <w:rFonts w:cs="Times New Roman"/>
                <w:kern w:val="0"/>
                <w:sz w:val="21"/>
                <w:szCs w:val="21"/>
              </w:rPr>
              <w:fldChar w:fldCharType="separate"/>
            </w:r>
            <w:r>
              <w:rPr>
                <w:rFonts w:cs="Times New Roman"/>
                <w:kern w:val="0"/>
                <w:sz w:val="21"/>
                <w:szCs w:val="21"/>
              </w:rPr>
              <w:t>I</w:t>
            </w:r>
            <w:r>
              <w:rPr>
                <w:rFonts w:cs="Times New Roman"/>
                <w:kern w:val="0"/>
                <w:sz w:val="21"/>
                <w:szCs w:val="21"/>
              </w:rPr>
              <w:fldChar w:fldCharType="end"/>
            </w:r>
            <w:r>
              <w:rPr>
                <w:rFonts w:cs="Times New Roman"/>
                <w:kern w:val="0"/>
                <w:sz w:val="21"/>
                <w:szCs w:val="21"/>
              </w:rPr>
              <w:t>类</w:t>
            </w:r>
            <w:r>
              <w:rPr>
                <w:rFonts w:cs="Times New Roman"/>
                <w:sz w:val="21"/>
                <w:szCs w:val="21"/>
              </w:rPr>
              <w:sym w:font="Wingdings 2" w:char="0052"/>
            </w:r>
            <w:r>
              <w:rPr>
                <w:rFonts w:cs="Times New Roman"/>
                <w:kern w:val="0"/>
                <w:sz w:val="21"/>
                <w:szCs w:val="21"/>
              </w:rPr>
              <w:t>；</w:t>
            </w:r>
            <w:r>
              <w:rPr>
                <w:rFonts w:cs="Times New Roman"/>
                <w:kern w:val="0"/>
                <w:sz w:val="21"/>
                <w:szCs w:val="21"/>
              </w:rPr>
              <w:fldChar w:fldCharType="begin"/>
            </w:r>
            <w:r>
              <w:rPr>
                <w:rFonts w:cs="Times New Roman"/>
                <w:kern w:val="0"/>
                <w:sz w:val="21"/>
                <w:szCs w:val="21"/>
              </w:rPr>
              <w:instrText xml:space="preserve"> = 2 \* ROMAN </w:instrText>
            </w:r>
            <w:r>
              <w:rPr>
                <w:rFonts w:cs="Times New Roman"/>
                <w:kern w:val="0"/>
                <w:sz w:val="21"/>
                <w:szCs w:val="21"/>
              </w:rPr>
              <w:fldChar w:fldCharType="separate"/>
            </w:r>
            <w:r>
              <w:rPr>
                <w:rFonts w:cs="Times New Roman"/>
                <w:kern w:val="0"/>
                <w:sz w:val="21"/>
                <w:szCs w:val="21"/>
              </w:rPr>
              <w:t>II</w:t>
            </w:r>
            <w:r>
              <w:rPr>
                <w:rFonts w:cs="Times New Roman"/>
                <w:kern w:val="0"/>
                <w:sz w:val="21"/>
                <w:szCs w:val="21"/>
              </w:rPr>
              <w:fldChar w:fldCharType="end"/>
            </w:r>
            <w:r>
              <w:rPr>
                <w:rFonts w:cs="Times New Roman"/>
                <w:kern w:val="0"/>
                <w:sz w:val="21"/>
                <w:szCs w:val="21"/>
              </w:rPr>
              <w:t>类</w:t>
            </w:r>
            <w:r>
              <w:rPr>
                <w:rFonts w:cs="Times New Roman"/>
                <w:sz w:val="21"/>
                <w:szCs w:val="21"/>
              </w:rPr>
              <w:t>□</w:t>
            </w:r>
            <w:r>
              <w:rPr>
                <w:rFonts w:cs="Times New Roman"/>
                <w:kern w:val="0"/>
                <w:sz w:val="21"/>
                <w:szCs w:val="21"/>
              </w:rPr>
              <w:t>；</w:t>
            </w:r>
            <w:r>
              <w:rPr>
                <w:rFonts w:cs="Times New Roman"/>
                <w:kern w:val="0"/>
                <w:sz w:val="21"/>
                <w:szCs w:val="21"/>
              </w:rPr>
              <w:fldChar w:fldCharType="begin"/>
            </w:r>
            <w:r>
              <w:rPr>
                <w:rFonts w:cs="Times New Roman"/>
                <w:kern w:val="0"/>
                <w:sz w:val="21"/>
                <w:szCs w:val="21"/>
              </w:rPr>
              <w:instrText xml:space="preserve"> = 3 \* ROMAN </w:instrText>
            </w:r>
            <w:r>
              <w:rPr>
                <w:rFonts w:cs="Times New Roman"/>
                <w:kern w:val="0"/>
                <w:sz w:val="21"/>
                <w:szCs w:val="21"/>
              </w:rPr>
              <w:fldChar w:fldCharType="separate"/>
            </w:r>
            <w:r>
              <w:rPr>
                <w:rFonts w:cs="Times New Roman"/>
                <w:kern w:val="0"/>
                <w:sz w:val="21"/>
                <w:szCs w:val="21"/>
              </w:rPr>
              <w:t>III</w:t>
            </w:r>
            <w:r>
              <w:rPr>
                <w:rFonts w:cs="Times New Roman"/>
                <w:kern w:val="0"/>
                <w:sz w:val="21"/>
                <w:szCs w:val="21"/>
              </w:rPr>
              <w:fldChar w:fldCharType="end"/>
            </w:r>
            <w:r>
              <w:rPr>
                <w:rFonts w:cs="Times New Roman"/>
                <w:kern w:val="0"/>
                <w:sz w:val="21"/>
                <w:szCs w:val="21"/>
              </w:rPr>
              <w:t>类</w:t>
            </w:r>
            <w:r>
              <w:rPr>
                <w:rFonts w:cs="Times New Roman"/>
                <w:sz w:val="21"/>
                <w:szCs w:val="21"/>
              </w:rPr>
              <w:t>□</w:t>
            </w:r>
            <w:r>
              <w:rPr>
                <w:rFonts w:cs="Times New Roman"/>
                <w:kern w:val="0"/>
                <w:sz w:val="21"/>
                <w:szCs w:val="21"/>
              </w:rPr>
              <w:t>；</w:t>
            </w:r>
            <w:r>
              <w:rPr>
                <w:rFonts w:cs="Times New Roman"/>
                <w:kern w:val="0"/>
                <w:sz w:val="21"/>
                <w:szCs w:val="21"/>
              </w:rPr>
              <w:fldChar w:fldCharType="begin"/>
            </w:r>
            <w:r>
              <w:rPr>
                <w:rFonts w:cs="Times New Roman"/>
                <w:kern w:val="0"/>
                <w:sz w:val="21"/>
                <w:szCs w:val="21"/>
              </w:rPr>
              <w:instrText xml:space="preserve"> = 4 \* ROMAN </w:instrText>
            </w:r>
            <w:r>
              <w:rPr>
                <w:rFonts w:cs="Times New Roman"/>
                <w:kern w:val="0"/>
                <w:sz w:val="21"/>
                <w:szCs w:val="21"/>
              </w:rPr>
              <w:fldChar w:fldCharType="separate"/>
            </w:r>
            <w:r>
              <w:rPr>
                <w:rFonts w:cs="Times New Roman"/>
                <w:kern w:val="0"/>
                <w:sz w:val="21"/>
                <w:szCs w:val="21"/>
              </w:rPr>
              <w:t>IV</w:t>
            </w:r>
            <w:r>
              <w:rPr>
                <w:rFonts w:cs="Times New Roman"/>
                <w:kern w:val="0"/>
                <w:sz w:val="21"/>
                <w:szCs w:val="21"/>
              </w:rPr>
              <w:fldChar w:fldCharType="end"/>
            </w:r>
            <w:r>
              <w:rPr>
                <w:rFonts w:cs="Times New Roman"/>
                <w:kern w:val="0"/>
                <w:sz w:val="21"/>
                <w:szCs w:val="21"/>
              </w:rPr>
              <w:t>类</w:t>
            </w:r>
            <w:r>
              <w:rPr>
                <w:rFonts w:cs="Times New Roman"/>
                <w:sz w:val="21"/>
                <w:szCs w:val="21"/>
              </w:rPr>
              <w:t>□</w:t>
            </w:r>
          </w:p>
        </w:tc>
        <w:tc>
          <w:tcPr>
            <w:tcW w:w="567" w:type="pct"/>
            <w:vAlign w:val="center"/>
          </w:tcPr>
          <w:p w14:paraId="2866B745">
            <w:pPr>
              <w:spacing w:line="240" w:lineRule="auto"/>
              <w:ind w:firstLine="0" w:firstLineChars="0"/>
              <w:jc w:val="center"/>
              <w:rPr>
                <w:rFonts w:cs="Times New Roman"/>
                <w:kern w:val="0"/>
                <w:sz w:val="21"/>
                <w:szCs w:val="21"/>
              </w:rPr>
            </w:pPr>
          </w:p>
        </w:tc>
      </w:tr>
      <w:tr w14:paraId="45E1D06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798B3FD0">
            <w:pPr>
              <w:spacing w:line="240" w:lineRule="auto"/>
              <w:ind w:firstLine="0" w:firstLineChars="0"/>
              <w:jc w:val="center"/>
              <w:rPr>
                <w:rFonts w:cs="Times New Roman"/>
                <w:kern w:val="0"/>
                <w:sz w:val="21"/>
                <w:szCs w:val="21"/>
              </w:rPr>
            </w:pPr>
          </w:p>
        </w:tc>
        <w:tc>
          <w:tcPr>
            <w:tcW w:w="922" w:type="pct"/>
            <w:vAlign w:val="center"/>
          </w:tcPr>
          <w:p w14:paraId="6E1C0F36">
            <w:pPr>
              <w:spacing w:line="240" w:lineRule="auto"/>
              <w:ind w:firstLine="0" w:firstLineChars="0"/>
              <w:jc w:val="center"/>
              <w:rPr>
                <w:rFonts w:cs="Times New Roman"/>
                <w:kern w:val="0"/>
                <w:sz w:val="21"/>
                <w:szCs w:val="21"/>
              </w:rPr>
            </w:pPr>
            <w:r>
              <w:rPr>
                <w:rFonts w:cs="Times New Roman"/>
                <w:kern w:val="0"/>
                <w:sz w:val="21"/>
                <w:szCs w:val="21"/>
              </w:rPr>
              <w:t>敏感程度</w:t>
            </w:r>
          </w:p>
        </w:tc>
        <w:tc>
          <w:tcPr>
            <w:tcW w:w="3145" w:type="pct"/>
            <w:gridSpan w:val="6"/>
            <w:vAlign w:val="center"/>
          </w:tcPr>
          <w:p w14:paraId="4580862D">
            <w:pPr>
              <w:spacing w:line="240" w:lineRule="auto"/>
              <w:ind w:firstLine="0" w:firstLineChars="0"/>
              <w:jc w:val="center"/>
              <w:rPr>
                <w:rFonts w:cs="Times New Roman"/>
                <w:kern w:val="0"/>
                <w:sz w:val="21"/>
                <w:szCs w:val="21"/>
              </w:rPr>
            </w:pPr>
            <w:r>
              <w:rPr>
                <w:rFonts w:cs="Times New Roman"/>
                <w:kern w:val="0"/>
                <w:sz w:val="21"/>
                <w:szCs w:val="21"/>
              </w:rPr>
              <w:t>敏感</w:t>
            </w:r>
            <w:r>
              <w:rPr>
                <w:rFonts w:cs="Times New Roman"/>
                <w:sz w:val="21"/>
                <w:szCs w:val="21"/>
              </w:rPr>
              <w:t>□</w:t>
            </w:r>
            <w:r>
              <w:rPr>
                <w:rFonts w:cs="Times New Roman"/>
                <w:kern w:val="0"/>
                <w:sz w:val="21"/>
                <w:szCs w:val="21"/>
              </w:rPr>
              <w:t>；较敏感</w:t>
            </w:r>
            <w:r>
              <w:rPr>
                <w:rFonts w:cs="Times New Roman"/>
                <w:sz w:val="21"/>
                <w:szCs w:val="21"/>
              </w:rPr>
              <w:t>□</w:t>
            </w:r>
            <w:r>
              <w:rPr>
                <w:rFonts w:cs="Times New Roman"/>
                <w:kern w:val="0"/>
                <w:sz w:val="21"/>
                <w:szCs w:val="21"/>
              </w:rPr>
              <w:t>；不敏感</w:t>
            </w:r>
            <w:r>
              <w:rPr>
                <w:rFonts w:cs="Times New Roman"/>
                <w:sz w:val="21"/>
                <w:szCs w:val="21"/>
              </w:rPr>
              <w:sym w:font="Wingdings 2" w:char="0052"/>
            </w:r>
          </w:p>
        </w:tc>
        <w:tc>
          <w:tcPr>
            <w:tcW w:w="567" w:type="pct"/>
            <w:vAlign w:val="center"/>
          </w:tcPr>
          <w:p w14:paraId="6EA8340D">
            <w:pPr>
              <w:spacing w:line="240" w:lineRule="auto"/>
              <w:ind w:firstLine="0" w:firstLineChars="0"/>
              <w:jc w:val="center"/>
              <w:rPr>
                <w:rFonts w:cs="Times New Roman"/>
                <w:kern w:val="0"/>
                <w:sz w:val="21"/>
                <w:szCs w:val="21"/>
              </w:rPr>
            </w:pPr>
          </w:p>
        </w:tc>
      </w:tr>
      <w:tr w14:paraId="56A5071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289" w:type="pct"/>
            <w:gridSpan w:val="2"/>
            <w:vAlign w:val="center"/>
          </w:tcPr>
          <w:p w14:paraId="0304FF06">
            <w:pPr>
              <w:spacing w:line="240" w:lineRule="auto"/>
              <w:ind w:firstLine="0" w:firstLineChars="0"/>
              <w:jc w:val="center"/>
              <w:rPr>
                <w:rFonts w:cs="Times New Roman"/>
                <w:kern w:val="0"/>
                <w:sz w:val="21"/>
                <w:szCs w:val="21"/>
              </w:rPr>
            </w:pPr>
            <w:r>
              <w:rPr>
                <w:rFonts w:cs="Times New Roman"/>
                <w:kern w:val="0"/>
                <w:sz w:val="21"/>
                <w:szCs w:val="21"/>
              </w:rPr>
              <w:t>评价工作等级</w:t>
            </w:r>
          </w:p>
        </w:tc>
        <w:tc>
          <w:tcPr>
            <w:tcW w:w="3145" w:type="pct"/>
            <w:gridSpan w:val="6"/>
            <w:vAlign w:val="center"/>
          </w:tcPr>
          <w:p w14:paraId="71B84977">
            <w:pPr>
              <w:spacing w:line="240" w:lineRule="auto"/>
              <w:ind w:firstLine="0" w:firstLineChars="0"/>
              <w:jc w:val="center"/>
              <w:rPr>
                <w:rFonts w:cs="Times New Roman"/>
                <w:kern w:val="0"/>
                <w:sz w:val="21"/>
                <w:szCs w:val="21"/>
              </w:rPr>
            </w:pPr>
            <w:r>
              <w:rPr>
                <w:rFonts w:cs="Times New Roman"/>
                <w:kern w:val="0"/>
                <w:sz w:val="21"/>
                <w:szCs w:val="21"/>
              </w:rPr>
              <w:t>一级</w:t>
            </w:r>
            <w:r>
              <w:rPr>
                <w:rFonts w:cs="Times New Roman"/>
                <w:sz w:val="21"/>
                <w:szCs w:val="21"/>
              </w:rPr>
              <w:t>□</w:t>
            </w:r>
            <w:r>
              <w:rPr>
                <w:rFonts w:cs="Times New Roman"/>
                <w:kern w:val="0"/>
                <w:sz w:val="21"/>
                <w:szCs w:val="21"/>
              </w:rPr>
              <w:t>；二级</w:t>
            </w:r>
            <w:r>
              <w:rPr>
                <w:rFonts w:cs="Times New Roman"/>
                <w:sz w:val="21"/>
                <w:szCs w:val="21"/>
              </w:rPr>
              <w:sym w:font="Wingdings 2" w:char="0052"/>
            </w:r>
            <w:r>
              <w:rPr>
                <w:rFonts w:cs="Times New Roman"/>
                <w:kern w:val="0"/>
                <w:sz w:val="21"/>
                <w:szCs w:val="21"/>
              </w:rPr>
              <w:t>；三级</w:t>
            </w:r>
            <w:r>
              <w:rPr>
                <w:rFonts w:cs="Times New Roman"/>
                <w:sz w:val="21"/>
                <w:szCs w:val="21"/>
              </w:rPr>
              <w:t>□</w:t>
            </w:r>
          </w:p>
        </w:tc>
        <w:tc>
          <w:tcPr>
            <w:tcW w:w="567" w:type="pct"/>
            <w:vAlign w:val="center"/>
          </w:tcPr>
          <w:p w14:paraId="45E75497">
            <w:pPr>
              <w:spacing w:line="240" w:lineRule="auto"/>
              <w:ind w:firstLine="0" w:firstLineChars="0"/>
              <w:jc w:val="center"/>
              <w:rPr>
                <w:rFonts w:cs="Times New Roman"/>
                <w:kern w:val="0"/>
                <w:sz w:val="21"/>
                <w:szCs w:val="21"/>
              </w:rPr>
            </w:pPr>
          </w:p>
        </w:tc>
      </w:tr>
      <w:tr w14:paraId="3ADFBD5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restart"/>
            <w:vAlign w:val="center"/>
          </w:tcPr>
          <w:p w14:paraId="140DB5DB">
            <w:pPr>
              <w:spacing w:line="240" w:lineRule="auto"/>
              <w:ind w:firstLine="0" w:firstLineChars="0"/>
              <w:jc w:val="center"/>
              <w:rPr>
                <w:rFonts w:cs="Times New Roman"/>
                <w:kern w:val="0"/>
                <w:sz w:val="21"/>
                <w:szCs w:val="21"/>
              </w:rPr>
            </w:pPr>
            <w:r>
              <w:rPr>
                <w:rFonts w:cs="Times New Roman"/>
                <w:kern w:val="0"/>
                <w:sz w:val="21"/>
                <w:szCs w:val="21"/>
              </w:rPr>
              <w:t>现状调查内容</w:t>
            </w:r>
          </w:p>
        </w:tc>
        <w:tc>
          <w:tcPr>
            <w:tcW w:w="922" w:type="pct"/>
            <w:vAlign w:val="center"/>
          </w:tcPr>
          <w:p w14:paraId="6D064462">
            <w:pPr>
              <w:spacing w:line="240" w:lineRule="auto"/>
              <w:ind w:firstLine="0" w:firstLineChars="0"/>
              <w:jc w:val="center"/>
              <w:rPr>
                <w:rFonts w:cs="Times New Roman"/>
                <w:kern w:val="0"/>
                <w:sz w:val="21"/>
                <w:szCs w:val="21"/>
              </w:rPr>
            </w:pPr>
            <w:r>
              <w:rPr>
                <w:rFonts w:cs="Times New Roman"/>
                <w:kern w:val="0"/>
                <w:sz w:val="21"/>
                <w:szCs w:val="21"/>
              </w:rPr>
              <w:t>资料收集</w:t>
            </w:r>
          </w:p>
        </w:tc>
        <w:tc>
          <w:tcPr>
            <w:tcW w:w="3145" w:type="pct"/>
            <w:gridSpan w:val="6"/>
            <w:vAlign w:val="center"/>
          </w:tcPr>
          <w:p w14:paraId="247A5BCA">
            <w:pPr>
              <w:spacing w:line="240" w:lineRule="auto"/>
              <w:ind w:firstLine="0" w:firstLineChars="0"/>
              <w:jc w:val="center"/>
              <w:rPr>
                <w:rFonts w:cs="Times New Roman"/>
                <w:kern w:val="0"/>
                <w:sz w:val="21"/>
                <w:szCs w:val="21"/>
              </w:rPr>
            </w:pPr>
            <w:r>
              <w:rPr>
                <w:rFonts w:cs="Times New Roman"/>
                <w:kern w:val="0"/>
                <w:sz w:val="21"/>
                <w:szCs w:val="21"/>
              </w:rPr>
              <w:t>a）</w:t>
            </w:r>
            <w:r>
              <w:rPr>
                <w:rFonts w:cs="Times New Roman"/>
                <w:sz w:val="21"/>
                <w:szCs w:val="21"/>
              </w:rPr>
              <w:sym w:font="Wingdings 2" w:char="0052"/>
            </w:r>
            <w:r>
              <w:rPr>
                <w:rFonts w:cs="Times New Roman"/>
                <w:kern w:val="0"/>
                <w:sz w:val="21"/>
                <w:szCs w:val="21"/>
              </w:rPr>
              <w:t>；b）</w:t>
            </w:r>
            <w:r>
              <w:rPr>
                <w:rFonts w:cs="Times New Roman"/>
                <w:sz w:val="21"/>
                <w:szCs w:val="21"/>
              </w:rPr>
              <w:sym w:font="Wingdings 2" w:char="0052"/>
            </w:r>
            <w:r>
              <w:rPr>
                <w:rFonts w:cs="Times New Roman"/>
                <w:kern w:val="0"/>
                <w:sz w:val="21"/>
                <w:szCs w:val="21"/>
              </w:rPr>
              <w:t>；c）</w:t>
            </w:r>
            <w:r>
              <w:rPr>
                <w:rFonts w:cs="Times New Roman"/>
                <w:sz w:val="21"/>
                <w:szCs w:val="21"/>
              </w:rPr>
              <w:t>□</w:t>
            </w:r>
            <w:r>
              <w:rPr>
                <w:rFonts w:cs="Times New Roman"/>
                <w:kern w:val="0"/>
                <w:sz w:val="21"/>
                <w:szCs w:val="21"/>
              </w:rPr>
              <w:t>；d）</w:t>
            </w:r>
            <w:r>
              <w:rPr>
                <w:rFonts w:cs="Times New Roman"/>
                <w:sz w:val="21"/>
                <w:szCs w:val="21"/>
              </w:rPr>
              <w:sym w:font="Wingdings 2" w:char="0052"/>
            </w:r>
          </w:p>
        </w:tc>
        <w:tc>
          <w:tcPr>
            <w:tcW w:w="567" w:type="pct"/>
            <w:vAlign w:val="center"/>
          </w:tcPr>
          <w:p w14:paraId="05201559">
            <w:pPr>
              <w:spacing w:line="240" w:lineRule="auto"/>
              <w:ind w:firstLine="0" w:firstLineChars="0"/>
              <w:jc w:val="center"/>
              <w:rPr>
                <w:rFonts w:cs="Times New Roman"/>
                <w:kern w:val="0"/>
                <w:sz w:val="21"/>
                <w:szCs w:val="21"/>
              </w:rPr>
            </w:pPr>
          </w:p>
        </w:tc>
      </w:tr>
      <w:tr w14:paraId="2239A88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346E98EE">
            <w:pPr>
              <w:spacing w:line="240" w:lineRule="auto"/>
              <w:ind w:firstLine="0" w:firstLineChars="0"/>
              <w:jc w:val="center"/>
              <w:rPr>
                <w:rFonts w:cs="Times New Roman"/>
                <w:kern w:val="0"/>
                <w:sz w:val="21"/>
                <w:szCs w:val="21"/>
              </w:rPr>
            </w:pPr>
          </w:p>
        </w:tc>
        <w:tc>
          <w:tcPr>
            <w:tcW w:w="922" w:type="pct"/>
            <w:vAlign w:val="center"/>
          </w:tcPr>
          <w:p w14:paraId="11EDA766">
            <w:pPr>
              <w:spacing w:line="240" w:lineRule="auto"/>
              <w:ind w:firstLine="0" w:firstLineChars="0"/>
              <w:jc w:val="center"/>
              <w:rPr>
                <w:rFonts w:cs="Times New Roman"/>
                <w:kern w:val="0"/>
                <w:sz w:val="21"/>
                <w:szCs w:val="21"/>
              </w:rPr>
            </w:pPr>
            <w:r>
              <w:rPr>
                <w:rFonts w:cs="Times New Roman"/>
                <w:kern w:val="0"/>
                <w:sz w:val="21"/>
                <w:szCs w:val="21"/>
              </w:rPr>
              <w:t>理化性质</w:t>
            </w:r>
          </w:p>
        </w:tc>
        <w:tc>
          <w:tcPr>
            <w:tcW w:w="3145" w:type="pct"/>
            <w:gridSpan w:val="6"/>
            <w:vAlign w:val="center"/>
          </w:tcPr>
          <w:p w14:paraId="653BABB9">
            <w:pPr>
              <w:spacing w:line="240" w:lineRule="auto"/>
              <w:ind w:firstLine="0" w:firstLineChars="0"/>
              <w:jc w:val="center"/>
              <w:rPr>
                <w:rFonts w:cs="Times New Roman"/>
                <w:kern w:val="0"/>
                <w:sz w:val="21"/>
                <w:szCs w:val="21"/>
              </w:rPr>
            </w:pPr>
            <w:r>
              <w:rPr>
                <w:rFonts w:hint="eastAsia" w:cs="Times New Roman"/>
                <w:kern w:val="0"/>
                <w:sz w:val="21"/>
                <w:szCs w:val="21"/>
              </w:rPr>
              <w:t>颜色、土体构型、土壤结构、土壤质地、阳离子交换量、氧化还原电位、饱和导水率、土壤容重、孔隙度</w:t>
            </w:r>
          </w:p>
        </w:tc>
        <w:tc>
          <w:tcPr>
            <w:tcW w:w="567" w:type="pct"/>
            <w:vAlign w:val="center"/>
          </w:tcPr>
          <w:p w14:paraId="3D37D6D6">
            <w:pPr>
              <w:spacing w:line="240" w:lineRule="auto"/>
              <w:ind w:firstLine="0" w:firstLineChars="0"/>
              <w:jc w:val="center"/>
              <w:rPr>
                <w:rFonts w:cs="Times New Roman"/>
                <w:kern w:val="0"/>
                <w:sz w:val="21"/>
                <w:szCs w:val="21"/>
              </w:rPr>
            </w:pPr>
            <w:r>
              <w:rPr>
                <w:rFonts w:cs="Times New Roman"/>
                <w:kern w:val="0"/>
                <w:sz w:val="21"/>
                <w:szCs w:val="21"/>
              </w:rPr>
              <w:t>同附录C</w:t>
            </w:r>
          </w:p>
        </w:tc>
      </w:tr>
      <w:tr w14:paraId="461C921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19034C9D">
            <w:pPr>
              <w:spacing w:line="240" w:lineRule="auto"/>
              <w:ind w:firstLine="0" w:firstLineChars="0"/>
              <w:jc w:val="center"/>
              <w:rPr>
                <w:rFonts w:cs="Times New Roman"/>
                <w:kern w:val="0"/>
                <w:sz w:val="21"/>
                <w:szCs w:val="21"/>
              </w:rPr>
            </w:pPr>
          </w:p>
        </w:tc>
        <w:tc>
          <w:tcPr>
            <w:tcW w:w="922" w:type="pct"/>
            <w:vMerge w:val="restart"/>
            <w:vAlign w:val="center"/>
          </w:tcPr>
          <w:p w14:paraId="2E9EE965">
            <w:pPr>
              <w:spacing w:line="240" w:lineRule="auto"/>
              <w:ind w:firstLine="0" w:firstLineChars="0"/>
              <w:jc w:val="center"/>
              <w:rPr>
                <w:rFonts w:cs="Times New Roman"/>
                <w:kern w:val="0"/>
                <w:sz w:val="21"/>
                <w:szCs w:val="21"/>
              </w:rPr>
            </w:pPr>
            <w:r>
              <w:rPr>
                <w:rFonts w:cs="Times New Roman"/>
                <w:kern w:val="0"/>
                <w:sz w:val="21"/>
                <w:szCs w:val="21"/>
              </w:rPr>
              <w:t>现状监测点位</w:t>
            </w:r>
          </w:p>
        </w:tc>
        <w:tc>
          <w:tcPr>
            <w:tcW w:w="844" w:type="pct"/>
            <w:gridSpan w:val="2"/>
            <w:vAlign w:val="center"/>
          </w:tcPr>
          <w:p w14:paraId="216C90AC">
            <w:pPr>
              <w:spacing w:line="240" w:lineRule="auto"/>
              <w:ind w:firstLine="0" w:firstLineChars="0"/>
              <w:jc w:val="center"/>
              <w:rPr>
                <w:rFonts w:cs="Times New Roman"/>
                <w:kern w:val="0"/>
                <w:sz w:val="21"/>
                <w:szCs w:val="21"/>
              </w:rPr>
            </w:pPr>
            <w:r>
              <w:rPr>
                <w:rFonts w:cs="Times New Roman"/>
                <w:kern w:val="0"/>
                <w:sz w:val="21"/>
                <w:szCs w:val="21"/>
              </w:rPr>
              <w:t>/</w:t>
            </w:r>
          </w:p>
        </w:tc>
        <w:tc>
          <w:tcPr>
            <w:tcW w:w="843" w:type="pct"/>
            <w:vAlign w:val="center"/>
          </w:tcPr>
          <w:p w14:paraId="5CF6ED2D">
            <w:pPr>
              <w:spacing w:line="240" w:lineRule="auto"/>
              <w:ind w:firstLine="0" w:firstLineChars="0"/>
              <w:jc w:val="center"/>
              <w:rPr>
                <w:rFonts w:cs="Times New Roman"/>
                <w:kern w:val="0"/>
                <w:sz w:val="21"/>
                <w:szCs w:val="21"/>
              </w:rPr>
            </w:pPr>
            <w:r>
              <w:rPr>
                <w:rFonts w:cs="Times New Roman"/>
                <w:kern w:val="0"/>
                <w:sz w:val="21"/>
                <w:szCs w:val="21"/>
              </w:rPr>
              <w:t>占地范围内</w:t>
            </w:r>
          </w:p>
        </w:tc>
        <w:tc>
          <w:tcPr>
            <w:tcW w:w="768" w:type="pct"/>
            <w:gridSpan w:val="2"/>
            <w:vAlign w:val="center"/>
          </w:tcPr>
          <w:p w14:paraId="07F5B742">
            <w:pPr>
              <w:spacing w:line="240" w:lineRule="auto"/>
              <w:ind w:firstLine="0" w:firstLineChars="0"/>
              <w:jc w:val="center"/>
              <w:rPr>
                <w:rFonts w:cs="Times New Roman"/>
                <w:kern w:val="0"/>
                <w:sz w:val="21"/>
                <w:szCs w:val="21"/>
              </w:rPr>
            </w:pPr>
            <w:r>
              <w:rPr>
                <w:rFonts w:cs="Times New Roman"/>
                <w:kern w:val="0"/>
                <w:sz w:val="21"/>
                <w:szCs w:val="21"/>
              </w:rPr>
              <w:t>占地范围外</w:t>
            </w:r>
          </w:p>
        </w:tc>
        <w:tc>
          <w:tcPr>
            <w:tcW w:w="690" w:type="pct"/>
            <w:vAlign w:val="center"/>
          </w:tcPr>
          <w:p w14:paraId="788425A1">
            <w:pPr>
              <w:spacing w:line="240" w:lineRule="auto"/>
              <w:ind w:firstLine="0" w:firstLineChars="0"/>
              <w:jc w:val="center"/>
              <w:rPr>
                <w:rFonts w:cs="Times New Roman"/>
                <w:kern w:val="0"/>
                <w:sz w:val="21"/>
                <w:szCs w:val="21"/>
              </w:rPr>
            </w:pPr>
            <w:r>
              <w:rPr>
                <w:rFonts w:cs="Times New Roman"/>
                <w:kern w:val="0"/>
                <w:sz w:val="21"/>
                <w:szCs w:val="21"/>
              </w:rPr>
              <w:t>深度</w:t>
            </w:r>
          </w:p>
        </w:tc>
        <w:tc>
          <w:tcPr>
            <w:tcW w:w="567" w:type="pct"/>
            <w:vMerge w:val="restart"/>
            <w:vAlign w:val="center"/>
          </w:tcPr>
          <w:p w14:paraId="00A49CB6">
            <w:pPr>
              <w:spacing w:line="240" w:lineRule="auto"/>
              <w:ind w:firstLine="0" w:firstLineChars="0"/>
              <w:jc w:val="center"/>
              <w:rPr>
                <w:rFonts w:cs="Times New Roman"/>
                <w:kern w:val="0"/>
                <w:sz w:val="21"/>
                <w:szCs w:val="21"/>
              </w:rPr>
            </w:pPr>
            <w:r>
              <w:rPr>
                <w:rFonts w:hint="eastAsia" w:cs="Times New Roman"/>
                <w:kern w:val="0"/>
                <w:sz w:val="21"/>
                <w:szCs w:val="21"/>
              </w:rPr>
              <w:t>点位布置</w:t>
            </w:r>
            <w:r>
              <w:rPr>
                <w:rFonts w:cs="Times New Roman"/>
                <w:kern w:val="0"/>
                <w:sz w:val="21"/>
                <w:szCs w:val="21"/>
              </w:rPr>
              <w:t>图</w:t>
            </w:r>
          </w:p>
        </w:tc>
      </w:tr>
      <w:tr w14:paraId="7CAC9D3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511E2B84">
            <w:pPr>
              <w:spacing w:line="240" w:lineRule="auto"/>
              <w:ind w:firstLine="0" w:firstLineChars="0"/>
              <w:jc w:val="center"/>
              <w:rPr>
                <w:rFonts w:cs="Times New Roman"/>
                <w:kern w:val="0"/>
                <w:sz w:val="21"/>
                <w:szCs w:val="21"/>
              </w:rPr>
            </w:pPr>
          </w:p>
        </w:tc>
        <w:tc>
          <w:tcPr>
            <w:tcW w:w="922" w:type="pct"/>
            <w:vMerge w:val="continue"/>
            <w:vAlign w:val="center"/>
          </w:tcPr>
          <w:p w14:paraId="0D78491D">
            <w:pPr>
              <w:spacing w:line="240" w:lineRule="auto"/>
              <w:ind w:firstLine="0" w:firstLineChars="0"/>
              <w:jc w:val="center"/>
              <w:rPr>
                <w:rFonts w:cs="Times New Roman"/>
                <w:kern w:val="0"/>
                <w:sz w:val="21"/>
                <w:szCs w:val="21"/>
              </w:rPr>
            </w:pPr>
          </w:p>
        </w:tc>
        <w:tc>
          <w:tcPr>
            <w:tcW w:w="844" w:type="pct"/>
            <w:gridSpan w:val="2"/>
            <w:vAlign w:val="center"/>
          </w:tcPr>
          <w:p w14:paraId="5A998F10">
            <w:pPr>
              <w:spacing w:line="240" w:lineRule="auto"/>
              <w:ind w:firstLine="0" w:firstLineChars="0"/>
              <w:jc w:val="center"/>
              <w:rPr>
                <w:rFonts w:cs="Times New Roman"/>
                <w:kern w:val="0"/>
                <w:sz w:val="21"/>
                <w:szCs w:val="21"/>
              </w:rPr>
            </w:pPr>
            <w:r>
              <w:rPr>
                <w:rFonts w:cs="Times New Roman"/>
                <w:kern w:val="0"/>
                <w:sz w:val="21"/>
                <w:szCs w:val="21"/>
              </w:rPr>
              <w:t>表层样点数</w:t>
            </w:r>
          </w:p>
        </w:tc>
        <w:tc>
          <w:tcPr>
            <w:tcW w:w="843" w:type="pct"/>
            <w:vAlign w:val="center"/>
          </w:tcPr>
          <w:p w14:paraId="50123520">
            <w:pPr>
              <w:spacing w:line="240" w:lineRule="auto"/>
              <w:ind w:firstLine="0" w:firstLineChars="0"/>
              <w:jc w:val="center"/>
              <w:rPr>
                <w:rFonts w:cs="Times New Roman"/>
                <w:kern w:val="0"/>
                <w:sz w:val="21"/>
                <w:szCs w:val="21"/>
              </w:rPr>
            </w:pPr>
            <w:r>
              <w:rPr>
                <w:rFonts w:hint="eastAsia" w:cs="Times New Roman"/>
                <w:kern w:val="0"/>
                <w:sz w:val="21"/>
                <w:szCs w:val="21"/>
              </w:rPr>
              <w:t>1</w:t>
            </w:r>
          </w:p>
        </w:tc>
        <w:tc>
          <w:tcPr>
            <w:tcW w:w="768" w:type="pct"/>
            <w:gridSpan w:val="2"/>
            <w:vAlign w:val="center"/>
          </w:tcPr>
          <w:p w14:paraId="658CDE12">
            <w:pPr>
              <w:spacing w:line="240" w:lineRule="auto"/>
              <w:ind w:firstLine="0" w:firstLineChars="0"/>
              <w:jc w:val="center"/>
              <w:rPr>
                <w:rFonts w:cs="Times New Roman"/>
                <w:kern w:val="0"/>
                <w:sz w:val="21"/>
                <w:szCs w:val="21"/>
              </w:rPr>
            </w:pPr>
            <w:r>
              <w:rPr>
                <w:rFonts w:hint="eastAsia" w:cs="Times New Roman"/>
                <w:kern w:val="0"/>
                <w:sz w:val="21"/>
                <w:szCs w:val="21"/>
              </w:rPr>
              <w:t>2</w:t>
            </w:r>
          </w:p>
        </w:tc>
        <w:tc>
          <w:tcPr>
            <w:tcW w:w="690" w:type="pct"/>
            <w:vAlign w:val="center"/>
          </w:tcPr>
          <w:p w14:paraId="68304362">
            <w:pPr>
              <w:spacing w:line="240" w:lineRule="auto"/>
              <w:ind w:firstLine="0" w:firstLineChars="0"/>
              <w:jc w:val="center"/>
              <w:rPr>
                <w:rFonts w:cs="Times New Roman"/>
                <w:kern w:val="0"/>
                <w:sz w:val="21"/>
                <w:szCs w:val="21"/>
              </w:rPr>
            </w:pPr>
            <w:r>
              <w:rPr>
                <w:rFonts w:cs="Times New Roman"/>
                <w:kern w:val="0"/>
                <w:sz w:val="21"/>
                <w:szCs w:val="21"/>
              </w:rPr>
              <w:t>0~0.2m</w:t>
            </w:r>
          </w:p>
        </w:tc>
        <w:tc>
          <w:tcPr>
            <w:tcW w:w="567" w:type="pct"/>
            <w:vMerge w:val="continue"/>
            <w:vAlign w:val="center"/>
          </w:tcPr>
          <w:p w14:paraId="1E96078E">
            <w:pPr>
              <w:spacing w:line="240" w:lineRule="auto"/>
              <w:ind w:firstLine="0" w:firstLineChars="0"/>
              <w:jc w:val="center"/>
              <w:rPr>
                <w:rFonts w:cs="Times New Roman"/>
                <w:kern w:val="0"/>
                <w:sz w:val="21"/>
                <w:szCs w:val="21"/>
              </w:rPr>
            </w:pPr>
          </w:p>
        </w:tc>
      </w:tr>
      <w:tr w14:paraId="566EB42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05181D87">
            <w:pPr>
              <w:spacing w:line="240" w:lineRule="auto"/>
              <w:ind w:firstLine="0" w:firstLineChars="0"/>
              <w:jc w:val="center"/>
              <w:rPr>
                <w:rFonts w:cs="Times New Roman"/>
                <w:kern w:val="0"/>
                <w:sz w:val="21"/>
                <w:szCs w:val="21"/>
              </w:rPr>
            </w:pPr>
          </w:p>
        </w:tc>
        <w:tc>
          <w:tcPr>
            <w:tcW w:w="922" w:type="pct"/>
            <w:vMerge w:val="continue"/>
            <w:vAlign w:val="center"/>
          </w:tcPr>
          <w:p w14:paraId="09316FBB">
            <w:pPr>
              <w:spacing w:line="240" w:lineRule="auto"/>
              <w:ind w:firstLine="0" w:firstLineChars="0"/>
              <w:jc w:val="center"/>
              <w:rPr>
                <w:rFonts w:cs="Times New Roman"/>
                <w:kern w:val="0"/>
                <w:sz w:val="21"/>
                <w:szCs w:val="21"/>
              </w:rPr>
            </w:pPr>
          </w:p>
        </w:tc>
        <w:tc>
          <w:tcPr>
            <w:tcW w:w="844" w:type="pct"/>
            <w:gridSpan w:val="2"/>
            <w:vAlign w:val="center"/>
          </w:tcPr>
          <w:p w14:paraId="48980870">
            <w:pPr>
              <w:spacing w:line="240" w:lineRule="auto"/>
              <w:ind w:firstLine="0" w:firstLineChars="0"/>
              <w:jc w:val="center"/>
              <w:rPr>
                <w:rFonts w:cs="Times New Roman"/>
                <w:kern w:val="0"/>
                <w:sz w:val="21"/>
                <w:szCs w:val="21"/>
              </w:rPr>
            </w:pPr>
            <w:r>
              <w:rPr>
                <w:rFonts w:cs="Times New Roman"/>
                <w:kern w:val="0"/>
                <w:sz w:val="21"/>
                <w:szCs w:val="21"/>
              </w:rPr>
              <w:t>柱状样点数</w:t>
            </w:r>
          </w:p>
        </w:tc>
        <w:tc>
          <w:tcPr>
            <w:tcW w:w="843" w:type="pct"/>
            <w:vAlign w:val="center"/>
          </w:tcPr>
          <w:p w14:paraId="0B8890AD">
            <w:pPr>
              <w:spacing w:line="240" w:lineRule="auto"/>
              <w:ind w:firstLine="0" w:firstLineChars="0"/>
              <w:jc w:val="center"/>
              <w:rPr>
                <w:rFonts w:cs="Times New Roman"/>
                <w:kern w:val="0"/>
                <w:sz w:val="21"/>
                <w:szCs w:val="21"/>
              </w:rPr>
            </w:pPr>
            <w:r>
              <w:rPr>
                <w:rFonts w:hint="eastAsia" w:cs="Times New Roman"/>
                <w:kern w:val="0"/>
                <w:sz w:val="21"/>
                <w:szCs w:val="21"/>
              </w:rPr>
              <w:t>3</w:t>
            </w:r>
          </w:p>
        </w:tc>
        <w:tc>
          <w:tcPr>
            <w:tcW w:w="768" w:type="pct"/>
            <w:gridSpan w:val="2"/>
            <w:vAlign w:val="center"/>
          </w:tcPr>
          <w:p w14:paraId="1122E41D">
            <w:pPr>
              <w:spacing w:line="240" w:lineRule="auto"/>
              <w:ind w:firstLine="0" w:firstLineChars="0"/>
              <w:jc w:val="center"/>
              <w:rPr>
                <w:rFonts w:cs="Times New Roman"/>
                <w:kern w:val="0"/>
                <w:sz w:val="21"/>
                <w:szCs w:val="21"/>
              </w:rPr>
            </w:pPr>
            <w:r>
              <w:rPr>
                <w:rFonts w:hint="eastAsia" w:cs="Times New Roman"/>
                <w:kern w:val="0"/>
                <w:sz w:val="21"/>
                <w:szCs w:val="21"/>
              </w:rPr>
              <w:t>/</w:t>
            </w:r>
          </w:p>
        </w:tc>
        <w:tc>
          <w:tcPr>
            <w:tcW w:w="690" w:type="pct"/>
            <w:vAlign w:val="center"/>
          </w:tcPr>
          <w:p w14:paraId="0295E6E9">
            <w:pPr>
              <w:spacing w:line="240" w:lineRule="auto"/>
              <w:ind w:firstLine="0" w:firstLineChars="0"/>
              <w:jc w:val="center"/>
              <w:rPr>
                <w:rFonts w:cs="Times New Roman"/>
                <w:kern w:val="0"/>
                <w:sz w:val="21"/>
                <w:szCs w:val="21"/>
              </w:rPr>
            </w:pPr>
            <w:r>
              <w:rPr>
                <w:rFonts w:cs="Times New Roman"/>
                <w:kern w:val="0"/>
                <w:sz w:val="21"/>
                <w:szCs w:val="21"/>
              </w:rPr>
              <w:t>0~0.5m；0.5~1.5m</w:t>
            </w:r>
            <w:r>
              <w:rPr>
                <w:rFonts w:hint="eastAsia" w:cs="Times New Roman"/>
                <w:kern w:val="0"/>
                <w:sz w:val="21"/>
                <w:szCs w:val="21"/>
              </w:rPr>
              <w:t>；</w:t>
            </w:r>
            <w:r>
              <w:rPr>
                <w:rFonts w:cs="Times New Roman"/>
                <w:sz w:val="21"/>
                <w:szCs w:val="21"/>
              </w:rPr>
              <w:t>1.5~3m</w:t>
            </w:r>
          </w:p>
        </w:tc>
        <w:tc>
          <w:tcPr>
            <w:tcW w:w="567" w:type="pct"/>
            <w:vMerge w:val="continue"/>
            <w:vAlign w:val="center"/>
          </w:tcPr>
          <w:p w14:paraId="4BC818DD">
            <w:pPr>
              <w:spacing w:line="240" w:lineRule="auto"/>
              <w:ind w:firstLine="0" w:firstLineChars="0"/>
              <w:jc w:val="center"/>
              <w:rPr>
                <w:rFonts w:cs="Times New Roman"/>
                <w:kern w:val="0"/>
                <w:sz w:val="21"/>
                <w:szCs w:val="21"/>
              </w:rPr>
            </w:pPr>
          </w:p>
        </w:tc>
      </w:tr>
      <w:tr w14:paraId="15EDB9A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7002DD50">
            <w:pPr>
              <w:spacing w:line="240" w:lineRule="auto"/>
              <w:ind w:firstLine="0" w:firstLineChars="0"/>
              <w:jc w:val="center"/>
              <w:rPr>
                <w:rFonts w:cs="Times New Roman"/>
                <w:kern w:val="0"/>
                <w:sz w:val="21"/>
                <w:szCs w:val="21"/>
              </w:rPr>
            </w:pPr>
          </w:p>
        </w:tc>
        <w:tc>
          <w:tcPr>
            <w:tcW w:w="922" w:type="pct"/>
            <w:vAlign w:val="center"/>
          </w:tcPr>
          <w:p w14:paraId="38F14464">
            <w:pPr>
              <w:spacing w:line="240" w:lineRule="auto"/>
              <w:ind w:firstLine="0" w:firstLineChars="0"/>
              <w:jc w:val="center"/>
              <w:rPr>
                <w:rFonts w:cs="Times New Roman"/>
                <w:kern w:val="0"/>
                <w:sz w:val="21"/>
                <w:szCs w:val="21"/>
              </w:rPr>
            </w:pPr>
            <w:r>
              <w:rPr>
                <w:rFonts w:cs="Times New Roman"/>
                <w:kern w:val="0"/>
                <w:sz w:val="21"/>
                <w:szCs w:val="21"/>
              </w:rPr>
              <w:t>现状监测因子</w:t>
            </w:r>
          </w:p>
        </w:tc>
        <w:tc>
          <w:tcPr>
            <w:tcW w:w="3145" w:type="pct"/>
            <w:gridSpan w:val="6"/>
            <w:vAlign w:val="center"/>
          </w:tcPr>
          <w:p w14:paraId="1AD993C3">
            <w:pPr>
              <w:spacing w:line="240" w:lineRule="auto"/>
              <w:ind w:firstLine="0" w:firstLineChars="0"/>
              <w:jc w:val="center"/>
              <w:rPr>
                <w:rFonts w:cs="Times New Roman"/>
                <w:kern w:val="0"/>
                <w:sz w:val="21"/>
                <w:szCs w:val="21"/>
              </w:rPr>
            </w:pPr>
            <w:r>
              <w:rPr>
                <w:rFonts w:hint="eastAsia" w:cs="Times New Roman"/>
                <w:spacing w:val="4"/>
                <w:kern w:val="0"/>
                <w:sz w:val="21"/>
                <w:szCs w:val="21"/>
              </w:rPr>
              <w:t>GB36600表1中45个因子、pH、石油烃（C</w:t>
            </w:r>
            <w:r>
              <w:rPr>
                <w:rFonts w:hint="eastAsia" w:cs="Times New Roman"/>
                <w:spacing w:val="4"/>
                <w:kern w:val="0"/>
                <w:sz w:val="21"/>
                <w:szCs w:val="21"/>
                <w:vertAlign w:val="subscript"/>
              </w:rPr>
              <w:t>10</w:t>
            </w:r>
            <w:r>
              <w:rPr>
                <w:rFonts w:hint="eastAsia" w:cs="Times New Roman"/>
                <w:spacing w:val="4"/>
                <w:kern w:val="0"/>
                <w:sz w:val="21"/>
                <w:szCs w:val="21"/>
              </w:rPr>
              <w:t>-C</w:t>
            </w:r>
            <w:r>
              <w:rPr>
                <w:rFonts w:hint="eastAsia" w:cs="Times New Roman"/>
                <w:spacing w:val="4"/>
                <w:kern w:val="0"/>
                <w:sz w:val="21"/>
                <w:szCs w:val="21"/>
                <w:vertAlign w:val="subscript"/>
              </w:rPr>
              <w:t>40</w:t>
            </w:r>
            <w:r>
              <w:rPr>
                <w:rFonts w:hint="eastAsia" w:cs="Times New Roman"/>
                <w:spacing w:val="4"/>
                <w:kern w:val="0"/>
                <w:sz w:val="21"/>
                <w:szCs w:val="21"/>
              </w:rPr>
              <w:t>），GB15618表1中8项因子</w:t>
            </w:r>
          </w:p>
        </w:tc>
        <w:tc>
          <w:tcPr>
            <w:tcW w:w="567" w:type="pct"/>
            <w:vAlign w:val="center"/>
          </w:tcPr>
          <w:p w14:paraId="280654BE">
            <w:pPr>
              <w:spacing w:line="240" w:lineRule="auto"/>
              <w:ind w:firstLine="0" w:firstLineChars="0"/>
              <w:jc w:val="center"/>
              <w:rPr>
                <w:rFonts w:cs="Times New Roman"/>
                <w:kern w:val="0"/>
                <w:sz w:val="21"/>
                <w:szCs w:val="21"/>
              </w:rPr>
            </w:pPr>
            <w:r>
              <w:rPr>
                <w:rFonts w:hint="eastAsia" w:cs="Times New Roman"/>
                <w:kern w:val="0"/>
                <w:sz w:val="21"/>
                <w:szCs w:val="21"/>
              </w:rPr>
              <w:t xml:space="preserve"> </w:t>
            </w:r>
          </w:p>
        </w:tc>
      </w:tr>
      <w:tr w14:paraId="2FC23E1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restart"/>
            <w:vAlign w:val="center"/>
          </w:tcPr>
          <w:p w14:paraId="5BF7A065">
            <w:pPr>
              <w:spacing w:line="240" w:lineRule="auto"/>
              <w:ind w:firstLine="0" w:firstLineChars="0"/>
              <w:jc w:val="center"/>
              <w:rPr>
                <w:rFonts w:cs="Times New Roman"/>
                <w:kern w:val="0"/>
                <w:sz w:val="21"/>
                <w:szCs w:val="21"/>
              </w:rPr>
            </w:pPr>
            <w:r>
              <w:rPr>
                <w:rFonts w:cs="Times New Roman"/>
                <w:kern w:val="0"/>
                <w:sz w:val="21"/>
                <w:szCs w:val="21"/>
              </w:rPr>
              <w:t>现状评价</w:t>
            </w:r>
          </w:p>
        </w:tc>
        <w:tc>
          <w:tcPr>
            <w:tcW w:w="922" w:type="pct"/>
            <w:vAlign w:val="center"/>
          </w:tcPr>
          <w:p w14:paraId="45D11809">
            <w:pPr>
              <w:spacing w:line="240" w:lineRule="auto"/>
              <w:ind w:firstLine="0" w:firstLineChars="0"/>
              <w:jc w:val="center"/>
              <w:rPr>
                <w:rFonts w:cs="Times New Roman"/>
                <w:kern w:val="0"/>
                <w:sz w:val="21"/>
                <w:szCs w:val="21"/>
              </w:rPr>
            </w:pPr>
            <w:r>
              <w:rPr>
                <w:rFonts w:cs="Times New Roman"/>
                <w:kern w:val="0"/>
                <w:sz w:val="21"/>
                <w:szCs w:val="21"/>
              </w:rPr>
              <w:t>评价因子</w:t>
            </w:r>
          </w:p>
        </w:tc>
        <w:tc>
          <w:tcPr>
            <w:tcW w:w="3145" w:type="pct"/>
            <w:gridSpan w:val="6"/>
            <w:vAlign w:val="center"/>
          </w:tcPr>
          <w:p w14:paraId="0193E6D7">
            <w:pPr>
              <w:spacing w:line="240" w:lineRule="auto"/>
              <w:ind w:firstLine="0" w:firstLineChars="0"/>
              <w:jc w:val="center"/>
              <w:rPr>
                <w:rFonts w:cs="Times New Roman"/>
                <w:kern w:val="0"/>
                <w:sz w:val="21"/>
                <w:szCs w:val="21"/>
              </w:rPr>
            </w:pPr>
            <w:r>
              <w:rPr>
                <w:rFonts w:hint="eastAsia" w:cs="Times New Roman"/>
                <w:spacing w:val="4"/>
                <w:kern w:val="0"/>
                <w:sz w:val="21"/>
                <w:szCs w:val="21"/>
              </w:rPr>
              <w:t>GB36600表1中45个因子，pH、石油烃（C</w:t>
            </w:r>
            <w:r>
              <w:rPr>
                <w:rFonts w:hint="eastAsia" w:cs="Times New Roman"/>
                <w:spacing w:val="4"/>
                <w:kern w:val="0"/>
                <w:sz w:val="21"/>
                <w:szCs w:val="21"/>
                <w:vertAlign w:val="subscript"/>
              </w:rPr>
              <w:t>10</w:t>
            </w:r>
            <w:r>
              <w:rPr>
                <w:rFonts w:hint="eastAsia" w:cs="Times New Roman"/>
                <w:spacing w:val="4"/>
                <w:kern w:val="0"/>
                <w:sz w:val="21"/>
                <w:szCs w:val="21"/>
              </w:rPr>
              <w:t>-C</w:t>
            </w:r>
            <w:r>
              <w:rPr>
                <w:rFonts w:hint="eastAsia" w:cs="Times New Roman"/>
                <w:spacing w:val="4"/>
                <w:kern w:val="0"/>
                <w:sz w:val="21"/>
                <w:szCs w:val="21"/>
                <w:vertAlign w:val="subscript"/>
              </w:rPr>
              <w:t>40</w:t>
            </w:r>
            <w:r>
              <w:rPr>
                <w:rFonts w:hint="eastAsia" w:cs="Times New Roman"/>
                <w:spacing w:val="4"/>
                <w:kern w:val="0"/>
                <w:sz w:val="21"/>
                <w:szCs w:val="21"/>
              </w:rPr>
              <w:t>），GB15618表1中8项因子</w:t>
            </w:r>
          </w:p>
        </w:tc>
        <w:tc>
          <w:tcPr>
            <w:tcW w:w="567" w:type="pct"/>
            <w:vAlign w:val="center"/>
          </w:tcPr>
          <w:p w14:paraId="220B8A38">
            <w:pPr>
              <w:spacing w:line="240" w:lineRule="auto"/>
              <w:ind w:firstLine="0" w:firstLineChars="0"/>
              <w:jc w:val="center"/>
              <w:rPr>
                <w:rFonts w:cs="Times New Roman"/>
                <w:kern w:val="0"/>
                <w:sz w:val="21"/>
                <w:szCs w:val="21"/>
              </w:rPr>
            </w:pPr>
          </w:p>
        </w:tc>
      </w:tr>
      <w:tr w14:paraId="3670884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49D4E317">
            <w:pPr>
              <w:spacing w:line="240" w:lineRule="auto"/>
              <w:ind w:firstLine="0" w:firstLineChars="0"/>
              <w:jc w:val="center"/>
              <w:rPr>
                <w:rFonts w:cs="Times New Roman"/>
                <w:kern w:val="0"/>
                <w:sz w:val="21"/>
                <w:szCs w:val="21"/>
              </w:rPr>
            </w:pPr>
          </w:p>
        </w:tc>
        <w:tc>
          <w:tcPr>
            <w:tcW w:w="922" w:type="pct"/>
            <w:vAlign w:val="center"/>
          </w:tcPr>
          <w:p w14:paraId="0718CCAD">
            <w:pPr>
              <w:spacing w:line="240" w:lineRule="auto"/>
              <w:ind w:firstLine="0" w:firstLineChars="0"/>
              <w:jc w:val="center"/>
              <w:rPr>
                <w:rFonts w:cs="Times New Roman"/>
                <w:kern w:val="0"/>
                <w:sz w:val="21"/>
                <w:szCs w:val="21"/>
              </w:rPr>
            </w:pPr>
            <w:r>
              <w:rPr>
                <w:rFonts w:cs="Times New Roman"/>
                <w:kern w:val="0"/>
                <w:sz w:val="21"/>
                <w:szCs w:val="21"/>
              </w:rPr>
              <w:t>评价标准</w:t>
            </w:r>
          </w:p>
        </w:tc>
        <w:tc>
          <w:tcPr>
            <w:tcW w:w="3145" w:type="pct"/>
            <w:gridSpan w:val="6"/>
            <w:vAlign w:val="center"/>
          </w:tcPr>
          <w:p w14:paraId="5D70C670">
            <w:pPr>
              <w:spacing w:line="240" w:lineRule="auto"/>
              <w:ind w:firstLine="0" w:firstLineChars="0"/>
              <w:jc w:val="center"/>
              <w:rPr>
                <w:rFonts w:cs="Times New Roman"/>
                <w:kern w:val="0"/>
                <w:sz w:val="21"/>
                <w:szCs w:val="21"/>
              </w:rPr>
            </w:pPr>
            <w:r>
              <w:rPr>
                <w:rFonts w:cs="Times New Roman"/>
                <w:kern w:val="0"/>
                <w:sz w:val="21"/>
                <w:szCs w:val="21"/>
              </w:rPr>
              <w:t>GB15618</w:t>
            </w:r>
            <w:r>
              <w:rPr>
                <w:rFonts w:cs="Times New Roman"/>
                <w:sz w:val="21"/>
                <w:szCs w:val="21"/>
              </w:rPr>
              <w:sym w:font="Wingdings 2" w:char="0052"/>
            </w:r>
            <w:r>
              <w:rPr>
                <w:rFonts w:cs="Times New Roman"/>
                <w:kern w:val="0"/>
                <w:sz w:val="21"/>
                <w:szCs w:val="21"/>
              </w:rPr>
              <w:t>；GB36600</w:t>
            </w:r>
            <w:r>
              <w:rPr>
                <w:rFonts w:cs="Times New Roman"/>
                <w:sz w:val="21"/>
                <w:szCs w:val="21"/>
              </w:rPr>
              <w:sym w:font="Wingdings 2" w:char="0052"/>
            </w:r>
            <w:r>
              <w:rPr>
                <w:rFonts w:cs="Times New Roman"/>
                <w:kern w:val="0"/>
                <w:sz w:val="21"/>
                <w:szCs w:val="21"/>
              </w:rPr>
              <w:t>；表D.1</w:t>
            </w:r>
            <w:r>
              <w:rPr>
                <w:rFonts w:cs="Times New Roman"/>
                <w:sz w:val="21"/>
                <w:szCs w:val="21"/>
              </w:rPr>
              <w:t>□</w:t>
            </w:r>
            <w:r>
              <w:rPr>
                <w:rFonts w:cs="Times New Roman"/>
                <w:kern w:val="0"/>
                <w:sz w:val="21"/>
                <w:szCs w:val="21"/>
              </w:rPr>
              <w:t>；表D.2</w:t>
            </w:r>
            <w:r>
              <w:rPr>
                <w:rFonts w:cs="Times New Roman"/>
                <w:sz w:val="21"/>
                <w:szCs w:val="21"/>
              </w:rPr>
              <w:t>□</w:t>
            </w:r>
            <w:r>
              <w:rPr>
                <w:rFonts w:cs="Times New Roman"/>
                <w:kern w:val="0"/>
                <w:sz w:val="21"/>
                <w:szCs w:val="21"/>
              </w:rPr>
              <w:t>；其他（）</w:t>
            </w:r>
          </w:p>
        </w:tc>
        <w:tc>
          <w:tcPr>
            <w:tcW w:w="567" w:type="pct"/>
            <w:vAlign w:val="center"/>
          </w:tcPr>
          <w:p w14:paraId="4A799C5D">
            <w:pPr>
              <w:spacing w:line="240" w:lineRule="auto"/>
              <w:ind w:firstLine="0" w:firstLineChars="0"/>
              <w:jc w:val="center"/>
              <w:rPr>
                <w:rFonts w:cs="Times New Roman"/>
                <w:kern w:val="0"/>
                <w:sz w:val="21"/>
                <w:szCs w:val="21"/>
              </w:rPr>
            </w:pPr>
          </w:p>
        </w:tc>
      </w:tr>
      <w:tr w14:paraId="58116DD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16290C99">
            <w:pPr>
              <w:spacing w:line="240" w:lineRule="auto"/>
              <w:ind w:firstLine="0" w:firstLineChars="0"/>
              <w:jc w:val="center"/>
              <w:rPr>
                <w:rFonts w:cs="Times New Roman"/>
                <w:kern w:val="0"/>
                <w:sz w:val="21"/>
                <w:szCs w:val="21"/>
              </w:rPr>
            </w:pPr>
          </w:p>
        </w:tc>
        <w:tc>
          <w:tcPr>
            <w:tcW w:w="922" w:type="pct"/>
            <w:vAlign w:val="center"/>
          </w:tcPr>
          <w:p w14:paraId="3FD50646">
            <w:pPr>
              <w:spacing w:line="240" w:lineRule="auto"/>
              <w:ind w:firstLine="0" w:firstLineChars="0"/>
              <w:jc w:val="center"/>
              <w:rPr>
                <w:rFonts w:cs="Times New Roman"/>
                <w:kern w:val="0"/>
                <w:sz w:val="21"/>
                <w:szCs w:val="21"/>
              </w:rPr>
            </w:pPr>
            <w:r>
              <w:rPr>
                <w:rFonts w:cs="Times New Roman"/>
                <w:kern w:val="0"/>
                <w:sz w:val="21"/>
                <w:szCs w:val="21"/>
              </w:rPr>
              <w:t>现状评价结论</w:t>
            </w:r>
          </w:p>
        </w:tc>
        <w:tc>
          <w:tcPr>
            <w:tcW w:w="3145" w:type="pct"/>
            <w:gridSpan w:val="6"/>
            <w:vAlign w:val="center"/>
          </w:tcPr>
          <w:p w14:paraId="6A5E8A36">
            <w:pPr>
              <w:spacing w:line="240" w:lineRule="auto"/>
              <w:ind w:firstLine="0" w:firstLineChars="0"/>
              <w:jc w:val="center"/>
              <w:rPr>
                <w:rFonts w:cs="Times New Roman"/>
                <w:kern w:val="0"/>
                <w:sz w:val="21"/>
                <w:szCs w:val="21"/>
              </w:rPr>
            </w:pPr>
            <w:r>
              <w:rPr>
                <w:rFonts w:hint="eastAsia" w:cs="Times New Roman"/>
                <w:sz w:val="21"/>
                <w:szCs w:val="21"/>
              </w:rPr>
              <w:t>土壤监测点中T1~T7监测因子均低于《土壤环境质量建设用地土壤污染风险管控标准（试行）》（GB36600-2018）第二类用地筛选值，T8-T11监测因子均低于《土壤环境质量 农用地土壤污染风险管控标准（试行）》（GB15618—2018）表1相应筛选值，T12~T13监测因子均低于《土壤环境质量建设用地土壤污染风险管控标准（试行）》（GB36600-2018）第一类用地筛选值。</w:t>
            </w:r>
          </w:p>
        </w:tc>
        <w:tc>
          <w:tcPr>
            <w:tcW w:w="567" w:type="pct"/>
            <w:vAlign w:val="center"/>
          </w:tcPr>
          <w:p w14:paraId="47E93134">
            <w:pPr>
              <w:spacing w:line="240" w:lineRule="auto"/>
              <w:ind w:firstLine="0" w:firstLineChars="0"/>
              <w:jc w:val="center"/>
              <w:rPr>
                <w:rFonts w:cs="Times New Roman"/>
                <w:kern w:val="0"/>
                <w:sz w:val="21"/>
                <w:szCs w:val="21"/>
              </w:rPr>
            </w:pPr>
          </w:p>
        </w:tc>
      </w:tr>
      <w:tr w14:paraId="485BFBF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restart"/>
            <w:vAlign w:val="center"/>
          </w:tcPr>
          <w:p w14:paraId="2FAF6B55">
            <w:pPr>
              <w:spacing w:line="240" w:lineRule="auto"/>
              <w:ind w:firstLine="0" w:firstLineChars="0"/>
              <w:jc w:val="center"/>
              <w:rPr>
                <w:rFonts w:cs="Times New Roman"/>
                <w:kern w:val="0"/>
                <w:sz w:val="21"/>
                <w:szCs w:val="21"/>
              </w:rPr>
            </w:pPr>
            <w:r>
              <w:rPr>
                <w:rFonts w:cs="Times New Roman"/>
                <w:kern w:val="0"/>
                <w:sz w:val="21"/>
                <w:szCs w:val="21"/>
              </w:rPr>
              <w:t>影响预测</w:t>
            </w:r>
          </w:p>
        </w:tc>
        <w:tc>
          <w:tcPr>
            <w:tcW w:w="922" w:type="pct"/>
            <w:vAlign w:val="center"/>
          </w:tcPr>
          <w:p w14:paraId="77B56561">
            <w:pPr>
              <w:spacing w:line="240" w:lineRule="auto"/>
              <w:ind w:firstLine="0" w:firstLineChars="0"/>
              <w:jc w:val="center"/>
              <w:rPr>
                <w:rFonts w:cs="Times New Roman"/>
                <w:kern w:val="0"/>
                <w:sz w:val="21"/>
                <w:szCs w:val="21"/>
              </w:rPr>
            </w:pPr>
            <w:r>
              <w:rPr>
                <w:rFonts w:cs="Times New Roman"/>
                <w:kern w:val="0"/>
                <w:sz w:val="21"/>
                <w:szCs w:val="21"/>
              </w:rPr>
              <w:t>预测因子</w:t>
            </w:r>
          </w:p>
        </w:tc>
        <w:tc>
          <w:tcPr>
            <w:tcW w:w="3145" w:type="pct"/>
            <w:gridSpan w:val="6"/>
            <w:vAlign w:val="center"/>
          </w:tcPr>
          <w:p w14:paraId="04FF41B6">
            <w:pPr>
              <w:spacing w:line="240" w:lineRule="auto"/>
              <w:ind w:firstLine="0" w:firstLineChars="0"/>
              <w:jc w:val="center"/>
              <w:rPr>
                <w:rFonts w:cs="Times New Roman"/>
                <w:kern w:val="0"/>
                <w:sz w:val="21"/>
                <w:szCs w:val="21"/>
              </w:rPr>
            </w:pPr>
            <w:r>
              <w:rPr>
                <w:rFonts w:hint="eastAsia" w:cs="Times New Roman"/>
                <w:kern w:val="0"/>
                <w:sz w:val="21"/>
                <w:szCs w:val="21"/>
              </w:rPr>
              <w:t>石油类</w:t>
            </w:r>
          </w:p>
        </w:tc>
        <w:tc>
          <w:tcPr>
            <w:tcW w:w="567" w:type="pct"/>
            <w:vAlign w:val="center"/>
          </w:tcPr>
          <w:p w14:paraId="4F88A62D">
            <w:pPr>
              <w:spacing w:line="240" w:lineRule="auto"/>
              <w:ind w:firstLine="0" w:firstLineChars="0"/>
              <w:jc w:val="center"/>
              <w:rPr>
                <w:rFonts w:cs="Times New Roman"/>
                <w:kern w:val="0"/>
                <w:sz w:val="21"/>
                <w:szCs w:val="21"/>
              </w:rPr>
            </w:pPr>
          </w:p>
        </w:tc>
      </w:tr>
      <w:tr w14:paraId="48595D3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0BDF0B7B">
            <w:pPr>
              <w:spacing w:line="240" w:lineRule="auto"/>
              <w:ind w:firstLine="0" w:firstLineChars="0"/>
              <w:jc w:val="center"/>
              <w:rPr>
                <w:rFonts w:cs="Times New Roman"/>
                <w:kern w:val="0"/>
                <w:sz w:val="21"/>
                <w:szCs w:val="21"/>
              </w:rPr>
            </w:pPr>
          </w:p>
        </w:tc>
        <w:tc>
          <w:tcPr>
            <w:tcW w:w="922" w:type="pct"/>
            <w:vAlign w:val="center"/>
          </w:tcPr>
          <w:p w14:paraId="06C816C0">
            <w:pPr>
              <w:spacing w:line="240" w:lineRule="auto"/>
              <w:ind w:firstLine="0" w:firstLineChars="0"/>
              <w:jc w:val="center"/>
              <w:rPr>
                <w:rFonts w:cs="Times New Roman"/>
                <w:kern w:val="0"/>
                <w:sz w:val="21"/>
                <w:szCs w:val="21"/>
              </w:rPr>
            </w:pPr>
            <w:r>
              <w:rPr>
                <w:rFonts w:cs="Times New Roman"/>
                <w:kern w:val="0"/>
                <w:sz w:val="21"/>
                <w:szCs w:val="21"/>
              </w:rPr>
              <w:t>预测方法</w:t>
            </w:r>
          </w:p>
        </w:tc>
        <w:tc>
          <w:tcPr>
            <w:tcW w:w="3145" w:type="pct"/>
            <w:gridSpan w:val="6"/>
            <w:vAlign w:val="center"/>
          </w:tcPr>
          <w:p w14:paraId="451D658B">
            <w:pPr>
              <w:spacing w:line="240" w:lineRule="auto"/>
              <w:ind w:firstLine="0" w:firstLineChars="0"/>
              <w:jc w:val="center"/>
              <w:rPr>
                <w:rFonts w:cs="Times New Roman"/>
                <w:kern w:val="0"/>
                <w:sz w:val="21"/>
                <w:szCs w:val="21"/>
              </w:rPr>
            </w:pPr>
            <w:r>
              <w:rPr>
                <w:rFonts w:cs="Times New Roman"/>
                <w:kern w:val="0"/>
                <w:sz w:val="21"/>
                <w:szCs w:val="21"/>
              </w:rPr>
              <w:t>附录E</w:t>
            </w:r>
            <w:r>
              <w:rPr>
                <w:rFonts w:cs="Times New Roman"/>
                <w:sz w:val="21"/>
                <w:szCs w:val="21"/>
              </w:rPr>
              <w:sym w:font="Wingdings 2" w:char="0052"/>
            </w:r>
            <w:r>
              <w:rPr>
                <w:rFonts w:cs="Times New Roman"/>
                <w:kern w:val="0"/>
                <w:sz w:val="21"/>
                <w:szCs w:val="21"/>
              </w:rPr>
              <w:t>；附录F</w:t>
            </w:r>
            <w:r>
              <w:rPr>
                <w:rFonts w:cs="Times New Roman"/>
                <w:sz w:val="21"/>
                <w:szCs w:val="21"/>
              </w:rPr>
              <w:t>□</w:t>
            </w:r>
            <w:r>
              <w:rPr>
                <w:rFonts w:cs="Times New Roman"/>
                <w:kern w:val="0"/>
                <w:sz w:val="21"/>
                <w:szCs w:val="21"/>
              </w:rPr>
              <w:t>；其他（）</w:t>
            </w:r>
          </w:p>
        </w:tc>
        <w:tc>
          <w:tcPr>
            <w:tcW w:w="567" w:type="pct"/>
            <w:vAlign w:val="center"/>
          </w:tcPr>
          <w:p w14:paraId="13CD5C44">
            <w:pPr>
              <w:spacing w:line="240" w:lineRule="auto"/>
              <w:ind w:firstLine="0" w:firstLineChars="0"/>
              <w:jc w:val="center"/>
              <w:rPr>
                <w:rFonts w:cs="Times New Roman"/>
                <w:kern w:val="0"/>
                <w:sz w:val="21"/>
                <w:szCs w:val="21"/>
              </w:rPr>
            </w:pPr>
          </w:p>
        </w:tc>
      </w:tr>
      <w:tr w14:paraId="45B1EE9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2759EFE2">
            <w:pPr>
              <w:spacing w:line="240" w:lineRule="auto"/>
              <w:ind w:firstLine="0" w:firstLineChars="0"/>
              <w:jc w:val="center"/>
              <w:rPr>
                <w:rFonts w:cs="Times New Roman"/>
                <w:kern w:val="0"/>
                <w:sz w:val="21"/>
                <w:szCs w:val="21"/>
              </w:rPr>
            </w:pPr>
          </w:p>
        </w:tc>
        <w:tc>
          <w:tcPr>
            <w:tcW w:w="922" w:type="pct"/>
            <w:vAlign w:val="center"/>
          </w:tcPr>
          <w:p w14:paraId="40546FF7">
            <w:pPr>
              <w:spacing w:line="240" w:lineRule="auto"/>
              <w:ind w:firstLine="0" w:firstLineChars="0"/>
              <w:jc w:val="center"/>
              <w:rPr>
                <w:rFonts w:cs="Times New Roman"/>
                <w:kern w:val="0"/>
                <w:sz w:val="21"/>
                <w:szCs w:val="21"/>
              </w:rPr>
            </w:pPr>
            <w:r>
              <w:rPr>
                <w:rFonts w:cs="Times New Roman"/>
                <w:kern w:val="0"/>
                <w:sz w:val="21"/>
                <w:szCs w:val="21"/>
              </w:rPr>
              <w:t>预测分析内容</w:t>
            </w:r>
          </w:p>
        </w:tc>
        <w:tc>
          <w:tcPr>
            <w:tcW w:w="3145" w:type="pct"/>
            <w:gridSpan w:val="6"/>
            <w:vAlign w:val="center"/>
          </w:tcPr>
          <w:p w14:paraId="02583FC9">
            <w:pPr>
              <w:spacing w:line="240" w:lineRule="auto"/>
              <w:ind w:firstLine="0" w:firstLineChars="0"/>
              <w:jc w:val="center"/>
              <w:rPr>
                <w:rFonts w:cs="Times New Roman"/>
                <w:kern w:val="0"/>
                <w:sz w:val="21"/>
                <w:szCs w:val="21"/>
              </w:rPr>
            </w:pPr>
            <w:r>
              <w:rPr>
                <w:rFonts w:cs="Times New Roman"/>
                <w:kern w:val="0"/>
                <w:sz w:val="21"/>
                <w:szCs w:val="21"/>
              </w:rPr>
              <w:t>影响范围（</w:t>
            </w:r>
            <w:r>
              <w:rPr>
                <w:rFonts w:hint="eastAsia" w:cs="Times New Roman"/>
                <w:kern w:val="0"/>
                <w:sz w:val="21"/>
                <w:szCs w:val="21"/>
              </w:rPr>
              <w:t>5</w:t>
            </w:r>
            <w:r>
              <w:rPr>
                <w:rFonts w:cs="Times New Roman"/>
                <w:kern w:val="0"/>
                <w:sz w:val="21"/>
                <w:szCs w:val="21"/>
              </w:rPr>
              <w:t>m）</w:t>
            </w:r>
          </w:p>
          <w:p w14:paraId="0E93A876">
            <w:pPr>
              <w:spacing w:line="240" w:lineRule="auto"/>
              <w:ind w:firstLine="0" w:firstLineChars="0"/>
              <w:jc w:val="center"/>
              <w:rPr>
                <w:rFonts w:cs="Times New Roman"/>
                <w:kern w:val="0"/>
                <w:sz w:val="21"/>
                <w:szCs w:val="21"/>
              </w:rPr>
            </w:pPr>
            <w:r>
              <w:rPr>
                <w:rFonts w:cs="Times New Roman"/>
                <w:kern w:val="0"/>
                <w:sz w:val="21"/>
                <w:szCs w:val="21"/>
              </w:rPr>
              <w:t>影响程度（可接受）</w:t>
            </w:r>
          </w:p>
        </w:tc>
        <w:tc>
          <w:tcPr>
            <w:tcW w:w="567" w:type="pct"/>
            <w:vAlign w:val="center"/>
          </w:tcPr>
          <w:p w14:paraId="51B27150">
            <w:pPr>
              <w:spacing w:line="240" w:lineRule="auto"/>
              <w:ind w:firstLine="0" w:firstLineChars="0"/>
              <w:jc w:val="center"/>
              <w:rPr>
                <w:rFonts w:cs="Times New Roman"/>
                <w:kern w:val="0"/>
                <w:sz w:val="21"/>
                <w:szCs w:val="21"/>
              </w:rPr>
            </w:pPr>
          </w:p>
        </w:tc>
      </w:tr>
      <w:tr w14:paraId="3EF84FE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561BF418">
            <w:pPr>
              <w:spacing w:line="240" w:lineRule="auto"/>
              <w:ind w:firstLine="0" w:firstLineChars="0"/>
              <w:jc w:val="center"/>
              <w:rPr>
                <w:rFonts w:cs="Times New Roman"/>
                <w:kern w:val="0"/>
                <w:sz w:val="21"/>
                <w:szCs w:val="21"/>
              </w:rPr>
            </w:pPr>
          </w:p>
        </w:tc>
        <w:tc>
          <w:tcPr>
            <w:tcW w:w="922" w:type="pct"/>
            <w:vAlign w:val="center"/>
          </w:tcPr>
          <w:p w14:paraId="09702E9D">
            <w:pPr>
              <w:spacing w:line="240" w:lineRule="auto"/>
              <w:ind w:firstLine="0" w:firstLineChars="0"/>
              <w:jc w:val="center"/>
              <w:rPr>
                <w:rFonts w:cs="Times New Roman"/>
                <w:kern w:val="0"/>
                <w:sz w:val="21"/>
                <w:szCs w:val="21"/>
              </w:rPr>
            </w:pPr>
            <w:r>
              <w:rPr>
                <w:rFonts w:cs="Times New Roman"/>
                <w:kern w:val="0"/>
                <w:sz w:val="21"/>
                <w:szCs w:val="21"/>
              </w:rPr>
              <w:t>预测结论</w:t>
            </w:r>
          </w:p>
        </w:tc>
        <w:tc>
          <w:tcPr>
            <w:tcW w:w="3145" w:type="pct"/>
            <w:gridSpan w:val="6"/>
            <w:vAlign w:val="center"/>
          </w:tcPr>
          <w:p w14:paraId="2FB8F41C">
            <w:pPr>
              <w:spacing w:line="240" w:lineRule="auto"/>
              <w:ind w:firstLine="0" w:firstLineChars="0"/>
              <w:jc w:val="center"/>
              <w:rPr>
                <w:rFonts w:cs="Times New Roman"/>
                <w:sz w:val="21"/>
                <w:szCs w:val="21"/>
              </w:rPr>
            </w:pPr>
            <w:r>
              <w:rPr>
                <w:rFonts w:cs="Times New Roman"/>
                <w:kern w:val="0"/>
                <w:sz w:val="21"/>
                <w:szCs w:val="21"/>
              </w:rPr>
              <w:t>达标结论：a）</w:t>
            </w:r>
            <w:r>
              <w:rPr>
                <w:rFonts w:cs="Times New Roman"/>
                <w:sz w:val="21"/>
                <w:szCs w:val="21"/>
              </w:rPr>
              <w:sym w:font="Wingdings 2" w:char="0052"/>
            </w:r>
            <w:r>
              <w:rPr>
                <w:rFonts w:cs="Times New Roman"/>
                <w:kern w:val="0"/>
                <w:sz w:val="21"/>
                <w:szCs w:val="21"/>
              </w:rPr>
              <w:t>；b）</w:t>
            </w:r>
            <w:r>
              <w:rPr>
                <w:rFonts w:cs="Times New Roman"/>
                <w:sz w:val="21"/>
                <w:szCs w:val="21"/>
              </w:rPr>
              <w:t>□</w:t>
            </w:r>
            <w:r>
              <w:rPr>
                <w:rFonts w:cs="Times New Roman"/>
                <w:kern w:val="0"/>
                <w:sz w:val="21"/>
                <w:szCs w:val="21"/>
              </w:rPr>
              <w:t>；c）</w:t>
            </w:r>
            <w:r>
              <w:rPr>
                <w:rFonts w:cs="Times New Roman"/>
                <w:sz w:val="21"/>
                <w:szCs w:val="21"/>
              </w:rPr>
              <w:sym w:font="Wingdings 2" w:char="0052"/>
            </w:r>
          </w:p>
          <w:p w14:paraId="65799D0D">
            <w:pPr>
              <w:spacing w:line="240" w:lineRule="auto"/>
              <w:ind w:firstLine="0" w:firstLineChars="0"/>
              <w:jc w:val="center"/>
              <w:rPr>
                <w:rFonts w:cs="Times New Roman"/>
                <w:kern w:val="0"/>
                <w:sz w:val="21"/>
                <w:szCs w:val="21"/>
              </w:rPr>
            </w:pPr>
            <w:r>
              <w:rPr>
                <w:rFonts w:cs="Times New Roman"/>
                <w:sz w:val="21"/>
                <w:szCs w:val="21"/>
              </w:rPr>
              <w:t>不达标结论：a）□；b）□</w:t>
            </w:r>
          </w:p>
        </w:tc>
        <w:tc>
          <w:tcPr>
            <w:tcW w:w="567" w:type="pct"/>
            <w:vAlign w:val="center"/>
          </w:tcPr>
          <w:p w14:paraId="058AF57C">
            <w:pPr>
              <w:spacing w:line="240" w:lineRule="auto"/>
              <w:ind w:firstLine="0" w:firstLineChars="0"/>
              <w:jc w:val="center"/>
              <w:rPr>
                <w:rFonts w:cs="Times New Roman"/>
                <w:kern w:val="0"/>
                <w:sz w:val="21"/>
                <w:szCs w:val="21"/>
              </w:rPr>
            </w:pPr>
          </w:p>
        </w:tc>
      </w:tr>
      <w:tr w14:paraId="083EA51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restart"/>
            <w:vAlign w:val="center"/>
          </w:tcPr>
          <w:p w14:paraId="571DC05C">
            <w:pPr>
              <w:spacing w:line="240" w:lineRule="auto"/>
              <w:ind w:firstLine="0" w:firstLineChars="0"/>
              <w:jc w:val="center"/>
              <w:rPr>
                <w:rFonts w:cs="Times New Roman"/>
                <w:kern w:val="0"/>
                <w:sz w:val="21"/>
                <w:szCs w:val="21"/>
              </w:rPr>
            </w:pPr>
            <w:r>
              <w:rPr>
                <w:rFonts w:cs="Times New Roman"/>
                <w:kern w:val="0"/>
                <w:sz w:val="21"/>
                <w:szCs w:val="21"/>
              </w:rPr>
              <w:t>防治措施</w:t>
            </w:r>
          </w:p>
        </w:tc>
        <w:tc>
          <w:tcPr>
            <w:tcW w:w="922" w:type="pct"/>
            <w:vAlign w:val="center"/>
          </w:tcPr>
          <w:p w14:paraId="2B695DCB">
            <w:pPr>
              <w:spacing w:line="240" w:lineRule="auto"/>
              <w:ind w:firstLine="0" w:firstLineChars="0"/>
              <w:jc w:val="center"/>
              <w:rPr>
                <w:rFonts w:cs="Times New Roman"/>
                <w:kern w:val="0"/>
                <w:sz w:val="21"/>
                <w:szCs w:val="21"/>
              </w:rPr>
            </w:pPr>
            <w:r>
              <w:rPr>
                <w:rFonts w:cs="Times New Roman"/>
                <w:kern w:val="0"/>
                <w:sz w:val="21"/>
                <w:szCs w:val="21"/>
              </w:rPr>
              <w:t>防控措施</w:t>
            </w:r>
          </w:p>
        </w:tc>
        <w:tc>
          <w:tcPr>
            <w:tcW w:w="3145" w:type="pct"/>
            <w:gridSpan w:val="6"/>
            <w:vAlign w:val="center"/>
          </w:tcPr>
          <w:p w14:paraId="043FFC75">
            <w:pPr>
              <w:spacing w:line="240" w:lineRule="auto"/>
              <w:ind w:firstLine="0" w:firstLineChars="0"/>
              <w:jc w:val="center"/>
              <w:rPr>
                <w:rFonts w:cs="Times New Roman"/>
                <w:kern w:val="0"/>
                <w:sz w:val="21"/>
                <w:szCs w:val="21"/>
              </w:rPr>
            </w:pPr>
            <w:r>
              <w:rPr>
                <w:rFonts w:cs="Times New Roman"/>
                <w:kern w:val="0"/>
                <w:sz w:val="21"/>
                <w:szCs w:val="21"/>
              </w:rPr>
              <w:t>土壤环境质量现状保障</w:t>
            </w:r>
            <w:r>
              <w:rPr>
                <w:rFonts w:cs="Times New Roman"/>
                <w:sz w:val="21"/>
                <w:szCs w:val="21"/>
              </w:rPr>
              <w:t>□</w:t>
            </w:r>
            <w:r>
              <w:rPr>
                <w:rFonts w:cs="Times New Roman"/>
                <w:kern w:val="0"/>
                <w:sz w:val="21"/>
                <w:szCs w:val="21"/>
              </w:rPr>
              <w:t>；源头控制</w:t>
            </w:r>
            <w:r>
              <w:rPr>
                <w:rFonts w:cs="Times New Roman"/>
                <w:sz w:val="21"/>
                <w:szCs w:val="21"/>
              </w:rPr>
              <w:sym w:font="Wingdings 2" w:char="0052"/>
            </w:r>
            <w:r>
              <w:rPr>
                <w:rFonts w:cs="Times New Roman"/>
                <w:kern w:val="0"/>
                <w:sz w:val="21"/>
                <w:szCs w:val="21"/>
              </w:rPr>
              <w:t>；过程防控</w:t>
            </w:r>
            <w:r>
              <w:rPr>
                <w:rFonts w:cs="Times New Roman"/>
                <w:sz w:val="21"/>
                <w:szCs w:val="21"/>
              </w:rPr>
              <w:sym w:font="Wingdings 2" w:char="0052"/>
            </w:r>
            <w:r>
              <w:rPr>
                <w:rFonts w:cs="Times New Roman"/>
                <w:kern w:val="0"/>
                <w:sz w:val="21"/>
                <w:szCs w:val="21"/>
              </w:rPr>
              <w:t>；其他（）</w:t>
            </w:r>
          </w:p>
        </w:tc>
        <w:tc>
          <w:tcPr>
            <w:tcW w:w="567" w:type="pct"/>
            <w:vAlign w:val="center"/>
          </w:tcPr>
          <w:p w14:paraId="25C4C176">
            <w:pPr>
              <w:spacing w:line="240" w:lineRule="auto"/>
              <w:ind w:firstLine="0" w:firstLineChars="0"/>
              <w:jc w:val="center"/>
              <w:rPr>
                <w:rFonts w:cs="Times New Roman"/>
                <w:kern w:val="0"/>
                <w:sz w:val="21"/>
                <w:szCs w:val="21"/>
              </w:rPr>
            </w:pPr>
          </w:p>
        </w:tc>
      </w:tr>
      <w:tr w14:paraId="5B3938D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6650E375">
            <w:pPr>
              <w:spacing w:line="240" w:lineRule="auto"/>
              <w:ind w:firstLine="0" w:firstLineChars="0"/>
              <w:jc w:val="center"/>
              <w:rPr>
                <w:rFonts w:cs="Times New Roman"/>
                <w:kern w:val="0"/>
                <w:sz w:val="21"/>
                <w:szCs w:val="21"/>
              </w:rPr>
            </w:pPr>
          </w:p>
        </w:tc>
        <w:tc>
          <w:tcPr>
            <w:tcW w:w="922" w:type="pct"/>
            <w:vMerge w:val="restart"/>
            <w:vAlign w:val="center"/>
          </w:tcPr>
          <w:p w14:paraId="4832F9DD">
            <w:pPr>
              <w:spacing w:line="240" w:lineRule="auto"/>
              <w:ind w:firstLine="0" w:firstLineChars="0"/>
              <w:jc w:val="center"/>
              <w:rPr>
                <w:rFonts w:cs="Times New Roman"/>
                <w:kern w:val="0"/>
                <w:sz w:val="21"/>
                <w:szCs w:val="21"/>
              </w:rPr>
            </w:pPr>
            <w:r>
              <w:rPr>
                <w:rFonts w:cs="Times New Roman"/>
                <w:kern w:val="0"/>
                <w:sz w:val="21"/>
                <w:szCs w:val="21"/>
              </w:rPr>
              <w:t>跟踪监测</w:t>
            </w:r>
          </w:p>
        </w:tc>
        <w:tc>
          <w:tcPr>
            <w:tcW w:w="821" w:type="pct"/>
            <w:vAlign w:val="center"/>
          </w:tcPr>
          <w:p w14:paraId="66A85E83">
            <w:pPr>
              <w:spacing w:line="240" w:lineRule="auto"/>
              <w:ind w:firstLine="0" w:firstLineChars="0"/>
              <w:jc w:val="center"/>
              <w:rPr>
                <w:rFonts w:cs="Times New Roman"/>
                <w:kern w:val="0"/>
                <w:sz w:val="21"/>
                <w:szCs w:val="21"/>
              </w:rPr>
            </w:pPr>
            <w:r>
              <w:rPr>
                <w:rFonts w:cs="Times New Roman"/>
                <w:kern w:val="0"/>
                <w:sz w:val="21"/>
                <w:szCs w:val="21"/>
              </w:rPr>
              <w:t>监测点数</w:t>
            </w:r>
          </w:p>
        </w:tc>
        <w:tc>
          <w:tcPr>
            <w:tcW w:w="1163" w:type="pct"/>
            <w:gridSpan w:val="3"/>
            <w:vAlign w:val="center"/>
          </w:tcPr>
          <w:p w14:paraId="643EAF83">
            <w:pPr>
              <w:spacing w:line="240" w:lineRule="auto"/>
              <w:ind w:firstLine="0" w:firstLineChars="0"/>
              <w:jc w:val="center"/>
              <w:rPr>
                <w:rFonts w:cs="Times New Roman"/>
                <w:kern w:val="0"/>
                <w:sz w:val="21"/>
                <w:szCs w:val="21"/>
              </w:rPr>
            </w:pPr>
            <w:r>
              <w:rPr>
                <w:rFonts w:cs="Times New Roman"/>
                <w:kern w:val="0"/>
                <w:sz w:val="21"/>
                <w:szCs w:val="21"/>
              </w:rPr>
              <w:t>监测指标</w:t>
            </w:r>
          </w:p>
        </w:tc>
        <w:tc>
          <w:tcPr>
            <w:tcW w:w="1161" w:type="pct"/>
            <w:gridSpan w:val="2"/>
            <w:vAlign w:val="center"/>
          </w:tcPr>
          <w:p w14:paraId="53E03252">
            <w:pPr>
              <w:spacing w:line="240" w:lineRule="auto"/>
              <w:ind w:firstLine="0" w:firstLineChars="0"/>
              <w:jc w:val="center"/>
              <w:rPr>
                <w:rFonts w:cs="Times New Roman"/>
                <w:kern w:val="0"/>
                <w:sz w:val="21"/>
                <w:szCs w:val="21"/>
              </w:rPr>
            </w:pPr>
            <w:r>
              <w:rPr>
                <w:rFonts w:cs="Times New Roman"/>
                <w:kern w:val="0"/>
                <w:sz w:val="21"/>
                <w:szCs w:val="21"/>
              </w:rPr>
              <w:t>监测频次</w:t>
            </w:r>
          </w:p>
        </w:tc>
        <w:tc>
          <w:tcPr>
            <w:tcW w:w="567" w:type="pct"/>
            <w:vAlign w:val="center"/>
          </w:tcPr>
          <w:p w14:paraId="5AF745AF">
            <w:pPr>
              <w:spacing w:line="240" w:lineRule="auto"/>
              <w:ind w:firstLine="0" w:firstLineChars="0"/>
              <w:jc w:val="center"/>
              <w:rPr>
                <w:rFonts w:cs="Times New Roman"/>
                <w:kern w:val="0"/>
                <w:sz w:val="21"/>
                <w:szCs w:val="21"/>
              </w:rPr>
            </w:pPr>
          </w:p>
        </w:tc>
      </w:tr>
      <w:tr w14:paraId="35E0985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3D4784E0">
            <w:pPr>
              <w:spacing w:line="240" w:lineRule="auto"/>
              <w:ind w:firstLine="0" w:firstLineChars="0"/>
              <w:jc w:val="center"/>
              <w:rPr>
                <w:rFonts w:cs="Times New Roman"/>
                <w:kern w:val="0"/>
                <w:sz w:val="21"/>
                <w:szCs w:val="21"/>
              </w:rPr>
            </w:pPr>
          </w:p>
        </w:tc>
        <w:tc>
          <w:tcPr>
            <w:tcW w:w="922" w:type="pct"/>
            <w:vMerge w:val="continue"/>
            <w:vAlign w:val="center"/>
          </w:tcPr>
          <w:p w14:paraId="7BC15240">
            <w:pPr>
              <w:spacing w:line="240" w:lineRule="auto"/>
              <w:ind w:firstLine="0" w:firstLineChars="0"/>
              <w:jc w:val="center"/>
              <w:rPr>
                <w:rFonts w:cs="Times New Roman"/>
                <w:kern w:val="0"/>
                <w:sz w:val="21"/>
                <w:szCs w:val="21"/>
              </w:rPr>
            </w:pPr>
          </w:p>
        </w:tc>
        <w:tc>
          <w:tcPr>
            <w:tcW w:w="821" w:type="pct"/>
            <w:vAlign w:val="center"/>
          </w:tcPr>
          <w:p w14:paraId="427D4907">
            <w:pPr>
              <w:spacing w:line="240" w:lineRule="auto"/>
              <w:ind w:firstLine="0" w:firstLineChars="0"/>
              <w:jc w:val="center"/>
              <w:rPr>
                <w:rFonts w:cs="Times New Roman"/>
                <w:kern w:val="0"/>
                <w:sz w:val="21"/>
                <w:szCs w:val="21"/>
              </w:rPr>
            </w:pPr>
            <w:r>
              <w:rPr>
                <w:rFonts w:cs="Times New Roman"/>
                <w:kern w:val="0"/>
                <w:sz w:val="21"/>
                <w:szCs w:val="21"/>
              </w:rPr>
              <w:t>13</w:t>
            </w:r>
          </w:p>
        </w:tc>
        <w:tc>
          <w:tcPr>
            <w:tcW w:w="1163" w:type="pct"/>
            <w:gridSpan w:val="3"/>
            <w:vAlign w:val="center"/>
          </w:tcPr>
          <w:p w14:paraId="5B675B0C">
            <w:pPr>
              <w:spacing w:line="240" w:lineRule="auto"/>
              <w:ind w:firstLine="0" w:firstLineChars="0"/>
              <w:jc w:val="center"/>
              <w:rPr>
                <w:rFonts w:cs="Times New Roman"/>
                <w:kern w:val="0"/>
                <w:sz w:val="21"/>
                <w:szCs w:val="21"/>
              </w:rPr>
            </w:pPr>
            <w:r>
              <w:rPr>
                <w:rFonts w:cs="Times New Roman"/>
                <w:kern w:val="0"/>
                <w:sz w:val="21"/>
                <w:szCs w:val="21"/>
              </w:rPr>
              <w:t>土壤45项因子、</w:t>
            </w:r>
            <w:r>
              <w:rPr>
                <w:rFonts w:hint="eastAsia" w:cs="Times New Roman"/>
                <w:spacing w:val="4"/>
                <w:kern w:val="0"/>
                <w:sz w:val="21"/>
                <w:szCs w:val="21"/>
              </w:rPr>
              <w:t>pH、石油烃（C</w:t>
            </w:r>
            <w:r>
              <w:rPr>
                <w:rFonts w:hint="eastAsia" w:cs="Times New Roman"/>
                <w:spacing w:val="4"/>
                <w:kern w:val="0"/>
                <w:sz w:val="21"/>
                <w:szCs w:val="21"/>
                <w:vertAlign w:val="subscript"/>
              </w:rPr>
              <w:t>10</w:t>
            </w:r>
            <w:r>
              <w:rPr>
                <w:rFonts w:hint="eastAsia" w:cs="Times New Roman"/>
                <w:spacing w:val="4"/>
                <w:kern w:val="0"/>
                <w:sz w:val="21"/>
                <w:szCs w:val="21"/>
              </w:rPr>
              <w:t>-C</w:t>
            </w:r>
            <w:r>
              <w:rPr>
                <w:rFonts w:hint="eastAsia" w:cs="Times New Roman"/>
                <w:spacing w:val="4"/>
                <w:kern w:val="0"/>
                <w:sz w:val="21"/>
                <w:szCs w:val="21"/>
                <w:vertAlign w:val="subscript"/>
              </w:rPr>
              <w:t>40</w:t>
            </w:r>
            <w:r>
              <w:rPr>
                <w:rFonts w:hint="eastAsia" w:cs="Times New Roman"/>
                <w:spacing w:val="4"/>
                <w:kern w:val="0"/>
                <w:sz w:val="21"/>
                <w:szCs w:val="21"/>
              </w:rPr>
              <w:t>）</w:t>
            </w:r>
          </w:p>
        </w:tc>
        <w:tc>
          <w:tcPr>
            <w:tcW w:w="1161" w:type="pct"/>
            <w:gridSpan w:val="2"/>
            <w:vAlign w:val="center"/>
          </w:tcPr>
          <w:p w14:paraId="271CBC78">
            <w:pPr>
              <w:spacing w:line="240" w:lineRule="auto"/>
              <w:ind w:firstLine="0" w:firstLineChars="0"/>
              <w:jc w:val="center"/>
              <w:rPr>
                <w:rFonts w:cs="Times New Roman"/>
                <w:kern w:val="0"/>
                <w:sz w:val="21"/>
                <w:szCs w:val="21"/>
              </w:rPr>
            </w:pPr>
            <w:r>
              <w:rPr>
                <w:rFonts w:cs="Times New Roman"/>
                <w:kern w:val="0"/>
                <w:sz w:val="21"/>
                <w:szCs w:val="21"/>
              </w:rPr>
              <w:t>1次/年</w:t>
            </w:r>
          </w:p>
        </w:tc>
        <w:tc>
          <w:tcPr>
            <w:tcW w:w="567" w:type="pct"/>
            <w:vAlign w:val="center"/>
          </w:tcPr>
          <w:p w14:paraId="14770AA8">
            <w:pPr>
              <w:spacing w:line="240" w:lineRule="auto"/>
              <w:ind w:firstLine="0" w:firstLineChars="0"/>
              <w:jc w:val="center"/>
              <w:rPr>
                <w:rFonts w:cs="Times New Roman"/>
                <w:kern w:val="0"/>
                <w:sz w:val="21"/>
                <w:szCs w:val="21"/>
              </w:rPr>
            </w:pPr>
          </w:p>
        </w:tc>
      </w:tr>
      <w:tr w14:paraId="20A64D2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366" w:type="pct"/>
            <w:vMerge w:val="continue"/>
            <w:vAlign w:val="center"/>
          </w:tcPr>
          <w:p w14:paraId="04400145">
            <w:pPr>
              <w:spacing w:line="240" w:lineRule="auto"/>
              <w:ind w:firstLine="0" w:firstLineChars="0"/>
              <w:jc w:val="center"/>
              <w:rPr>
                <w:rFonts w:cs="Times New Roman"/>
                <w:kern w:val="0"/>
                <w:sz w:val="21"/>
                <w:szCs w:val="21"/>
              </w:rPr>
            </w:pPr>
          </w:p>
        </w:tc>
        <w:tc>
          <w:tcPr>
            <w:tcW w:w="922" w:type="pct"/>
            <w:vAlign w:val="center"/>
          </w:tcPr>
          <w:p w14:paraId="267D5D21">
            <w:pPr>
              <w:spacing w:line="240" w:lineRule="auto"/>
              <w:ind w:firstLine="0" w:firstLineChars="0"/>
              <w:jc w:val="center"/>
              <w:rPr>
                <w:rFonts w:cs="Times New Roman"/>
                <w:kern w:val="0"/>
                <w:sz w:val="21"/>
                <w:szCs w:val="21"/>
              </w:rPr>
            </w:pPr>
            <w:r>
              <w:rPr>
                <w:rFonts w:cs="Times New Roman"/>
                <w:kern w:val="0"/>
                <w:sz w:val="21"/>
                <w:szCs w:val="21"/>
              </w:rPr>
              <w:t>信息公开指标</w:t>
            </w:r>
          </w:p>
        </w:tc>
        <w:tc>
          <w:tcPr>
            <w:tcW w:w="3145" w:type="pct"/>
            <w:gridSpan w:val="6"/>
            <w:vAlign w:val="center"/>
          </w:tcPr>
          <w:p w14:paraId="326A8325">
            <w:pPr>
              <w:spacing w:line="240" w:lineRule="auto"/>
              <w:ind w:firstLine="0" w:firstLineChars="0"/>
              <w:jc w:val="center"/>
              <w:rPr>
                <w:rFonts w:cs="Times New Roman"/>
                <w:kern w:val="0"/>
                <w:sz w:val="21"/>
                <w:szCs w:val="21"/>
              </w:rPr>
            </w:pPr>
            <w:r>
              <w:rPr>
                <w:rFonts w:cs="Times New Roman"/>
                <w:kern w:val="0"/>
                <w:sz w:val="21"/>
                <w:szCs w:val="21"/>
              </w:rPr>
              <w:t>监测方案、监测报告</w:t>
            </w:r>
          </w:p>
        </w:tc>
        <w:tc>
          <w:tcPr>
            <w:tcW w:w="567" w:type="pct"/>
            <w:vAlign w:val="center"/>
          </w:tcPr>
          <w:p w14:paraId="3B35F936">
            <w:pPr>
              <w:spacing w:line="240" w:lineRule="auto"/>
              <w:ind w:firstLine="0" w:firstLineChars="0"/>
              <w:jc w:val="center"/>
              <w:rPr>
                <w:rFonts w:cs="Times New Roman"/>
                <w:kern w:val="0"/>
                <w:sz w:val="21"/>
                <w:szCs w:val="21"/>
              </w:rPr>
            </w:pPr>
          </w:p>
        </w:tc>
      </w:tr>
      <w:tr w14:paraId="7C2AACA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1289" w:type="pct"/>
            <w:gridSpan w:val="2"/>
            <w:vAlign w:val="center"/>
          </w:tcPr>
          <w:p w14:paraId="26E9D3E4">
            <w:pPr>
              <w:spacing w:line="240" w:lineRule="auto"/>
              <w:ind w:firstLine="0" w:firstLineChars="0"/>
              <w:jc w:val="center"/>
              <w:rPr>
                <w:rFonts w:cs="Times New Roman"/>
                <w:kern w:val="0"/>
                <w:sz w:val="21"/>
                <w:szCs w:val="21"/>
              </w:rPr>
            </w:pPr>
            <w:r>
              <w:rPr>
                <w:rFonts w:cs="Times New Roman"/>
                <w:kern w:val="0"/>
                <w:sz w:val="21"/>
                <w:szCs w:val="21"/>
              </w:rPr>
              <w:t>评价结论</w:t>
            </w:r>
          </w:p>
        </w:tc>
        <w:tc>
          <w:tcPr>
            <w:tcW w:w="3145" w:type="pct"/>
            <w:gridSpan w:val="6"/>
            <w:vAlign w:val="center"/>
          </w:tcPr>
          <w:p w14:paraId="737290B1">
            <w:pPr>
              <w:spacing w:line="240" w:lineRule="auto"/>
              <w:ind w:firstLine="0" w:firstLineChars="0"/>
              <w:jc w:val="center"/>
              <w:rPr>
                <w:rFonts w:cs="Times New Roman"/>
                <w:kern w:val="0"/>
                <w:sz w:val="21"/>
                <w:szCs w:val="21"/>
              </w:rPr>
            </w:pPr>
            <w:r>
              <w:rPr>
                <w:rFonts w:cs="Times New Roman"/>
                <w:kern w:val="0"/>
                <w:sz w:val="21"/>
                <w:szCs w:val="21"/>
              </w:rPr>
              <w:t>土壤环境影响可接受</w:t>
            </w:r>
          </w:p>
        </w:tc>
        <w:tc>
          <w:tcPr>
            <w:tcW w:w="567" w:type="pct"/>
            <w:vAlign w:val="center"/>
          </w:tcPr>
          <w:p w14:paraId="0D25BF5B">
            <w:pPr>
              <w:spacing w:line="240" w:lineRule="auto"/>
              <w:ind w:firstLine="0" w:firstLineChars="0"/>
              <w:jc w:val="center"/>
              <w:rPr>
                <w:rFonts w:cs="Times New Roman"/>
                <w:kern w:val="0"/>
                <w:sz w:val="21"/>
                <w:szCs w:val="21"/>
              </w:rPr>
            </w:pPr>
          </w:p>
        </w:tc>
      </w:tr>
    </w:tbl>
    <w:p w14:paraId="6894832D">
      <w:pPr>
        <w:widowControl/>
        <w:ind w:firstLine="0" w:firstLineChars="0"/>
        <w:outlineLvl w:val="2"/>
        <w:rPr>
          <w:rFonts w:cs="Times New Roman"/>
          <w:b/>
          <w:bCs/>
          <w:sz w:val="28"/>
          <w:szCs w:val="32"/>
        </w:rPr>
      </w:pPr>
      <w:r>
        <w:rPr>
          <w:rFonts w:cs="Times New Roman"/>
          <w:b/>
          <w:bCs/>
          <w:sz w:val="28"/>
          <w:szCs w:val="32"/>
        </w:rPr>
        <w:t>6.2.7 环境风险评价</w:t>
      </w:r>
    </w:p>
    <w:p w14:paraId="24793209">
      <w:pPr>
        <w:ind w:firstLine="0" w:firstLineChars="0"/>
        <w:outlineLvl w:val="3"/>
        <w:rPr>
          <w:rFonts w:cs="Times New Roman"/>
          <w:b/>
        </w:rPr>
      </w:pPr>
      <w:r>
        <w:rPr>
          <w:rFonts w:cs="Times New Roman"/>
          <w:b/>
        </w:rPr>
        <w:t>6.2.7.1 潜在风险事故类型事件树分析</w:t>
      </w:r>
    </w:p>
    <w:p w14:paraId="58815132">
      <w:pPr>
        <w:ind w:firstLine="480"/>
        <w:rPr>
          <w:rFonts w:cs="Times New Roman"/>
          <w:kern w:val="0"/>
          <w:szCs w:val="24"/>
        </w:rPr>
      </w:pPr>
      <w:r>
        <w:rPr>
          <w:rFonts w:cs="Times New Roman"/>
          <w:kern w:val="0"/>
          <w:szCs w:val="24"/>
        </w:rPr>
        <w:t>根据1949～1982年化学工业事故统计结果，死亡人数占较大比例的前二位事故依次是火灾爆炸和中毒窒息，表明火灾爆炸和中毒事故是化学工业中出现几率较高的严重事故；而根据建国以来我国化工系统所发生的事故分析，泄漏导致事故发生的概率最大。</w:t>
      </w:r>
    </w:p>
    <w:p w14:paraId="7414C167">
      <w:pPr>
        <w:ind w:firstLine="480"/>
        <w:rPr>
          <w:rFonts w:cs="Times New Roman"/>
          <w:kern w:val="0"/>
          <w:szCs w:val="24"/>
        </w:rPr>
      </w:pPr>
      <w:r>
        <w:rPr>
          <w:rFonts w:cs="Times New Roman"/>
          <w:kern w:val="0"/>
          <w:szCs w:val="24"/>
        </w:rPr>
        <w:t>化工生产过程中，事故类型主要为火灾、爆炸和毒物泄漏。从环境风险的角度，对火灾事故，仅考虑火灾伴生/次生的二次污染的影响，不考虑火灾产生热辐射对外环境的影响；对爆炸事故，仅考虑爆炸引起的物料泄漏或大面积火灾伴生/次生的环境影响，不考虑爆炸产生的冲击波带来的破坏影响。</w:t>
      </w:r>
    </w:p>
    <w:p w14:paraId="5B4C8F3E">
      <w:pPr>
        <w:ind w:firstLine="480"/>
        <w:rPr>
          <w:rFonts w:cs="Times New Roman"/>
          <w:kern w:val="0"/>
          <w:szCs w:val="24"/>
        </w:rPr>
      </w:pPr>
      <w:r>
        <w:rPr>
          <w:rFonts w:cs="Times New Roman"/>
          <w:kern w:val="0"/>
          <w:szCs w:val="24"/>
        </w:rPr>
        <w:t>为进一步分析企业对周边环境的危险事故及其源项，采用原国家环保局出版的《工业危险评价指南》推荐的事件树方法，对企业潜在的危害事故进行分析。针对危险单元，绘制了相应的事件树，如图6.2.7-1和图6.2.7-2。</w:t>
      </w:r>
    </w:p>
    <w:p w14:paraId="23201D0F">
      <w:pPr>
        <w:spacing w:line="240" w:lineRule="auto"/>
        <w:ind w:firstLine="0" w:firstLineChars="0"/>
        <w:jc w:val="center"/>
        <w:rPr>
          <w:rFonts w:cs="Times New Roman"/>
          <w:szCs w:val="24"/>
        </w:rPr>
      </w:pPr>
      <w:r>
        <w:rPr>
          <w:rFonts w:cs="Times New Roman"/>
          <w:szCs w:val="24"/>
        </w:rPr>
        <w:drawing>
          <wp:inline distT="0" distB="0" distL="0" distR="0">
            <wp:extent cx="5335905" cy="1903095"/>
            <wp:effectExtent l="0" t="0" r="0" b="1905"/>
            <wp:docPr id="698695351" name="图片 698695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8695351" name="图片 698695351"/>
                    <pic:cNvPicPr>
                      <a:picLocks noChangeAspect="1" noChangeArrowheads="1"/>
                    </pic:cNvPicPr>
                  </pic:nvPicPr>
                  <pic:blipFill>
                    <a:blip r:embed="rId108">
                      <a:extLst>
                        <a:ext uri="{28A0092B-C50C-407E-A947-70E740481C1C}">
                          <a14:useLocalDpi xmlns:a14="http://schemas.microsoft.com/office/drawing/2010/main" val="0"/>
                        </a:ext>
                      </a:extLst>
                    </a:blip>
                    <a:srcRect t="7788" b="8832"/>
                    <a:stretch>
                      <a:fillRect/>
                    </a:stretch>
                  </pic:blipFill>
                  <pic:spPr>
                    <a:xfrm>
                      <a:off x="0" y="0"/>
                      <a:ext cx="5367459" cy="1914373"/>
                    </a:xfrm>
                    <a:prstGeom prst="rect">
                      <a:avLst/>
                    </a:prstGeom>
                    <a:noFill/>
                    <a:ln>
                      <a:noFill/>
                    </a:ln>
                  </pic:spPr>
                </pic:pic>
              </a:graphicData>
            </a:graphic>
          </wp:inline>
        </w:drawing>
      </w:r>
    </w:p>
    <w:p w14:paraId="220792A1">
      <w:pPr>
        <w:ind w:firstLine="0" w:firstLineChars="0"/>
        <w:jc w:val="center"/>
        <w:rPr>
          <w:rFonts w:cs="Times New Roman"/>
          <w:b/>
        </w:rPr>
      </w:pPr>
      <w:r>
        <w:rPr>
          <w:rFonts w:cs="Times New Roman"/>
          <w:b/>
        </w:rPr>
        <w:t>图6.2.7-1  储罐系统事件树示意图</w:t>
      </w:r>
    </w:p>
    <w:p w14:paraId="1790FD96">
      <w:pPr>
        <w:spacing w:line="240" w:lineRule="auto"/>
        <w:ind w:firstLine="0" w:firstLineChars="0"/>
        <w:jc w:val="center"/>
        <w:rPr>
          <w:rFonts w:cs="Times New Roman"/>
          <w:szCs w:val="24"/>
        </w:rPr>
      </w:pPr>
      <w:r>
        <w:rPr>
          <w:rFonts w:cs="Times New Roman"/>
          <w:szCs w:val="24"/>
        </w:rPr>
        <w:drawing>
          <wp:inline distT="0" distB="0" distL="0" distR="0">
            <wp:extent cx="5326380" cy="2190115"/>
            <wp:effectExtent l="0" t="0" r="7620" b="635"/>
            <wp:docPr id="1121129770" name="图片 11211297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1129770" name="图片 1121129770"/>
                    <pic:cNvPicPr>
                      <a:picLocks noChangeAspect="1" noChangeArrowheads="1"/>
                    </pic:cNvPicPr>
                  </pic:nvPicPr>
                  <pic:blipFill>
                    <a:blip r:embed="rId109">
                      <a:extLst>
                        <a:ext uri="{28A0092B-C50C-407E-A947-70E740481C1C}">
                          <a14:useLocalDpi xmlns:a14="http://schemas.microsoft.com/office/drawing/2010/main" val="0"/>
                        </a:ext>
                      </a:extLst>
                    </a:blip>
                    <a:srcRect t="8009" b="8623"/>
                    <a:stretch>
                      <a:fillRect/>
                    </a:stretch>
                  </pic:blipFill>
                  <pic:spPr>
                    <a:xfrm>
                      <a:off x="0" y="0"/>
                      <a:ext cx="5418469" cy="2228184"/>
                    </a:xfrm>
                    <a:prstGeom prst="rect">
                      <a:avLst/>
                    </a:prstGeom>
                    <a:noFill/>
                    <a:ln>
                      <a:noFill/>
                    </a:ln>
                  </pic:spPr>
                </pic:pic>
              </a:graphicData>
            </a:graphic>
          </wp:inline>
        </w:drawing>
      </w:r>
    </w:p>
    <w:p w14:paraId="305D27D4">
      <w:pPr>
        <w:ind w:firstLine="0" w:firstLineChars="0"/>
        <w:jc w:val="center"/>
        <w:rPr>
          <w:rFonts w:cs="Times New Roman"/>
          <w:b/>
        </w:rPr>
      </w:pPr>
      <w:r>
        <w:rPr>
          <w:rFonts w:cs="Times New Roman"/>
          <w:b/>
        </w:rPr>
        <w:t>图6.2.7-2  反应系统事件树示意图</w:t>
      </w:r>
    </w:p>
    <w:p w14:paraId="00CDBCAC">
      <w:pPr>
        <w:ind w:firstLine="480"/>
        <w:rPr>
          <w:rFonts w:cs="Times New Roman"/>
        </w:rPr>
      </w:pPr>
      <w:r>
        <w:rPr>
          <w:rFonts w:cs="Times New Roman"/>
        </w:rPr>
        <w:t>由图可见，</w:t>
      </w:r>
      <w:r>
        <w:rPr>
          <w:rFonts w:cs="Times New Roman"/>
          <w:szCs w:val="20"/>
        </w:rPr>
        <w:t>本项目</w:t>
      </w:r>
      <w:r>
        <w:rPr>
          <w:rFonts w:cs="Times New Roman"/>
        </w:rPr>
        <w:t>生产区和装置区风险事故的类型均为功能单元泄漏出的危险性物质污染大气环境，或遇明火发生燃烧爆炸；同时可看出，及时发现事故、并针对生产装置和储存设施分别采取相应的处置措施可有效避免事故的发生。</w:t>
      </w:r>
    </w:p>
    <w:p w14:paraId="6FCBBEFD">
      <w:pPr>
        <w:ind w:firstLine="0" w:firstLineChars="0"/>
        <w:outlineLvl w:val="3"/>
        <w:rPr>
          <w:rFonts w:cs="Times New Roman"/>
          <w:b/>
        </w:rPr>
      </w:pPr>
      <w:r>
        <w:rPr>
          <w:rFonts w:cs="Times New Roman"/>
          <w:b/>
        </w:rPr>
        <w:t>6.2.7.2 环境风险事故情景设定</w:t>
      </w:r>
    </w:p>
    <w:p w14:paraId="766AEC11">
      <w:pPr>
        <w:ind w:firstLine="480"/>
        <w:rPr>
          <w:rFonts w:cs="Times New Roman"/>
        </w:rPr>
      </w:pPr>
      <w:r>
        <w:rPr>
          <w:rFonts w:cs="Times New Roman"/>
        </w:rPr>
        <w:t>（1）风险事故情形设定</w:t>
      </w:r>
    </w:p>
    <w:p w14:paraId="7EEF2CCD">
      <w:pPr>
        <w:ind w:firstLine="480"/>
        <w:rPr>
          <w:rFonts w:cs="Times New Roman"/>
        </w:rPr>
      </w:pPr>
      <w:r>
        <w:rPr>
          <w:rFonts w:cs="Times New Roman"/>
        </w:rPr>
        <w:t>考虑可能发生的事故情形涉及的危险物质、环境危害、影响途径等方面，本次选取以下具有代表性的事故类型，详见表6.2.7-1。</w:t>
      </w:r>
    </w:p>
    <w:p w14:paraId="3896B294">
      <w:pPr>
        <w:ind w:firstLine="0" w:firstLineChars="0"/>
        <w:jc w:val="center"/>
        <w:rPr>
          <w:rFonts w:cs="Times New Roman"/>
          <w:b/>
        </w:rPr>
      </w:pPr>
      <w:r>
        <w:rPr>
          <w:rFonts w:cs="Times New Roman"/>
          <w:b/>
        </w:rPr>
        <w:t>表6.2.7-1  本项目风险事故情形设定一览表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879"/>
        <w:gridCol w:w="1061"/>
        <w:gridCol w:w="1406"/>
        <w:gridCol w:w="2042"/>
        <w:gridCol w:w="2178"/>
        <w:gridCol w:w="1336"/>
        <w:gridCol w:w="1061"/>
      </w:tblGrid>
      <w:tr w14:paraId="114FE7D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3" w:hRule="atLeast"/>
          <w:tblHeader/>
          <w:jc w:val="center"/>
        </w:trPr>
        <w:tc>
          <w:tcPr>
            <w:tcW w:w="441" w:type="pct"/>
            <w:vAlign w:val="center"/>
          </w:tcPr>
          <w:p w14:paraId="084DA638">
            <w:pPr>
              <w:widowControl/>
              <w:spacing w:line="240" w:lineRule="auto"/>
              <w:ind w:firstLine="0" w:firstLineChars="0"/>
              <w:jc w:val="center"/>
              <w:rPr>
                <w:rFonts w:cs="Times New Roman"/>
                <w:b/>
                <w:sz w:val="21"/>
                <w:szCs w:val="21"/>
              </w:rPr>
            </w:pPr>
            <w:r>
              <w:rPr>
                <w:rFonts w:cs="Times New Roman"/>
                <w:b/>
                <w:sz w:val="21"/>
                <w:szCs w:val="21"/>
              </w:rPr>
              <w:t>危险单元</w:t>
            </w:r>
          </w:p>
        </w:tc>
        <w:tc>
          <w:tcPr>
            <w:tcW w:w="532" w:type="pct"/>
            <w:vAlign w:val="center"/>
          </w:tcPr>
          <w:p w14:paraId="25EE6CA4">
            <w:pPr>
              <w:widowControl/>
              <w:spacing w:line="240" w:lineRule="auto"/>
              <w:ind w:firstLine="0" w:firstLineChars="0"/>
              <w:jc w:val="center"/>
              <w:rPr>
                <w:rFonts w:cs="Times New Roman"/>
                <w:b/>
                <w:sz w:val="21"/>
                <w:szCs w:val="21"/>
              </w:rPr>
            </w:pPr>
            <w:r>
              <w:rPr>
                <w:rFonts w:cs="Times New Roman"/>
                <w:b/>
                <w:sz w:val="21"/>
                <w:szCs w:val="21"/>
              </w:rPr>
              <w:t>潜在风险源</w:t>
            </w:r>
          </w:p>
        </w:tc>
        <w:tc>
          <w:tcPr>
            <w:tcW w:w="705" w:type="pct"/>
            <w:vAlign w:val="center"/>
          </w:tcPr>
          <w:p w14:paraId="46CA8F31">
            <w:pPr>
              <w:widowControl/>
              <w:spacing w:line="240" w:lineRule="auto"/>
              <w:ind w:firstLine="0" w:firstLineChars="0"/>
              <w:jc w:val="center"/>
              <w:rPr>
                <w:rFonts w:cs="Times New Roman"/>
                <w:b/>
                <w:sz w:val="21"/>
                <w:szCs w:val="21"/>
              </w:rPr>
            </w:pPr>
            <w:r>
              <w:rPr>
                <w:rFonts w:cs="Times New Roman"/>
                <w:b/>
                <w:sz w:val="21"/>
                <w:szCs w:val="21"/>
              </w:rPr>
              <w:t>危险物质</w:t>
            </w:r>
          </w:p>
        </w:tc>
        <w:tc>
          <w:tcPr>
            <w:tcW w:w="1024" w:type="pct"/>
            <w:vAlign w:val="center"/>
          </w:tcPr>
          <w:p w14:paraId="63E42CCE">
            <w:pPr>
              <w:widowControl/>
              <w:spacing w:line="240" w:lineRule="auto"/>
              <w:ind w:firstLine="0" w:firstLineChars="0"/>
              <w:jc w:val="center"/>
              <w:rPr>
                <w:rFonts w:cs="Times New Roman"/>
                <w:b/>
                <w:sz w:val="21"/>
                <w:szCs w:val="21"/>
              </w:rPr>
            </w:pPr>
            <w:r>
              <w:rPr>
                <w:rFonts w:cs="Times New Roman"/>
                <w:b/>
                <w:sz w:val="21"/>
                <w:szCs w:val="21"/>
              </w:rPr>
              <w:t>环境风险类型</w:t>
            </w:r>
          </w:p>
        </w:tc>
        <w:tc>
          <w:tcPr>
            <w:tcW w:w="1092" w:type="pct"/>
            <w:vAlign w:val="center"/>
          </w:tcPr>
          <w:p w14:paraId="4397CB27">
            <w:pPr>
              <w:widowControl/>
              <w:spacing w:line="240" w:lineRule="auto"/>
              <w:ind w:firstLine="0" w:firstLineChars="0"/>
              <w:jc w:val="center"/>
              <w:rPr>
                <w:rFonts w:cs="Times New Roman"/>
                <w:b/>
                <w:sz w:val="21"/>
                <w:szCs w:val="21"/>
              </w:rPr>
            </w:pPr>
            <w:r>
              <w:rPr>
                <w:rFonts w:cs="Times New Roman"/>
                <w:b/>
                <w:sz w:val="21"/>
                <w:szCs w:val="21"/>
              </w:rPr>
              <w:t>主要影响途径</w:t>
            </w:r>
          </w:p>
        </w:tc>
        <w:tc>
          <w:tcPr>
            <w:tcW w:w="670" w:type="pct"/>
            <w:vAlign w:val="center"/>
          </w:tcPr>
          <w:p w14:paraId="31597BB9">
            <w:pPr>
              <w:widowControl/>
              <w:spacing w:line="240" w:lineRule="auto"/>
              <w:ind w:firstLine="0" w:firstLineChars="0"/>
              <w:jc w:val="center"/>
              <w:rPr>
                <w:rFonts w:cs="Times New Roman"/>
                <w:b/>
                <w:sz w:val="21"/>
                <w:szCs w:val="21"/>
              </w:rPr>
            </w:pPr>
            <w:r>
              <w:rPr>
                <w:rFonts w:cs="Times New Roman"/>
                <w:b/>
                <w:sz w:val="21"/>
                <w:szCs w:val="21"/>
              </w:rPr>
              <w:t>统计概率</w:t>
            </w:r>
          </w:p>
        </w:tc>
        <w:tc>
          <w:tcPr>
            <w:tcW w:w="532" w:type="pct"/>
            <w:vAlign w:val="center"/>
          </w:tcPr>
          <w:p w14:paraId="50EC38E7">
            <w:pPr>
              <w:widowControl/>
              <w:spacing w:line="240" w:lineRule="auto"/>
              <w:ind w:firstLine="0" w:firstLineChars="0"/>
              <w:jc w:val="center"/>
              <w:rPr>
                <w:rFonts w:cs="Times New Roman"/>
                <w:b/>
                <w:sz w:val="21"/>
                <w:szCs w:val="21"/>
              </w:rPr>
            </w:pPr>
            <w:r>
              <w:rPr>
                <w:rFonts w:cs="Times New Roman"/>
                <w:b/>
                <w:sz w:val="21"/>
                <w:szCs w:val="21"/>
              </w:rPr>
              <w:t>是否预测</w:t>
            </w:r>
          </w:p>
        </w:tc>
      </w:tr>
      <w:tr w14:paraId="77636A1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41" w:type="pct"/>
            <w:vMerge w:val="restart"/>
            <w:vAlign w:val="center"/>
          </w:tcPr>
          <w:p w14:paraId="417CCDA3">
            <w:pPr>
              <w:widowControl/>
              <w:spacing w:line="240" w:lineRule="auto"/>
              <w:ind w:firstLine="0" w:firstLineChars="0"/>
              <w:jc w:val="center"/>
              <w:rPr>
                <w:rFonts w:cs="Times New Roman"/>
                <w:bCs/>
                <w:sz w:val="21"/>
                <w:szCs w:val="21"/>
              </w:rPr>
            </w:pPr>
            <w:r>
              <w:rPr>
                <w:rFonts w:cs="Times New Roman"/>
                <w:bCs/>
                <w:sz w:val="21"/>
                <w:szCs w:val="21"/>
              </w:rPr>
              <w:t>分离装置区</w:t>
            </w:r>
          </w:p>
        </w:tc>
        <w:tc>
          <w:tcPr>
            <w:tcW w:w="532" w:type="pct"/>
            <w:vMerge w:val="restart"/>
            <w:vAlign w:val="center"/>
          </w:tcPr>
          <w:p w14:paraId="6BE9AD18">
            <w:pPr>
              <w:widowControl/>
              <w:spacing w:line="240" w:lineRule="auto"/>
              <w:ind w:firstLine="0" w:firstLineChars="0"/>
              <w:jc w:val="center"/>
              <w:rPr>
                <w:rFonts w:cs="Times New Roman"/>
                <w:bCs/>
                <w:sz w:val="21"/>
                <w:szCs w:val="21"/>
              </w:rPr>
            </w:pPr>
            <w:r>
              <w:rPr>
                <w:sz w:val="21"/>
                <w:szCs w:val="21"/>
              </w:rPr>
              <w:t>酯化单元、聚合单元等</w:t>
            </w:r>
          </w:p>
        </w:tc>
        <w:tc>
          <w:tcPr>
            <w:tcW w:w="705" w:type="pct"/>
            <w:vMerge w:val="restart"/>
            <w:vAlign w:val="center"/>
          </w:tcPr>
          <w:p w14:paraId="7EA26B79">
            <w:pPr>
              <w:widowControl/>
              <w:spacing w:line="240" w:lineRule="auto"/>
              <w:ind w:firstLine="0" w:firstLineChars="0"/>
              <w:jc w:val="center"/>
              <w:rPr>
                <w:rFonts w:cs="Times New Roman"/>
                <w:bCs/>
                <w:sz w:val="21"/>
                <w:szCs w:val="21"/>
              </w:rPr>
            </w:pPr>
            <w:r>
              <w:rPr>
                <w:sz w:val="21"/>
                <w:szCs w:val="21"/>
              </w:rPr>
              <w:t>四氢呋喃</w:t>
            </w:r>
          </w:p>
        </w:tc>
        <w:tc>
          <w:tcPr>
            <w:tcW w:w="1024" w:type="pct"/>
            <w:vAlign w:val="center"/>
          </w:tcPr>
          <w:p w14:paraId="3802079B">
            <w:pPr>
              <w:widowControl/>
              <w:spacing w:line="240" w:lineRule="auto"/>
              <w:ind w:firstLine="0" w:firstLineChars="0"/>
              <w:jc w:val="center"/>
              <w:rPr>
                <w:rFonts w:cs="Times New Roman"/>
                <w:bCs/>
                <w:sz w:val="21"/>
                <w:szCs w:val="21"/>
              </w:rPr>
            </w:pPr>
            <w:r>
              <w:rPr>
                <w:rFonts w:cs="Times New Roman"/>
                <w:bCs/>
                <w:sz w:val="21"/>
                <w:szCs w:val="21"/>
              </w:rPr>
              <w:t>10 min内反应器/中间罐泄漏完</w:t>
            </w:r>
          </w:p>
        </w:tc>
        <w:tc>
          <w:tcPr>
            <w:tcW w:w="1092" w:type="pct"/>
            <w:vAlign w:val="center"/>
          </w:tcPr>
          <w:p w14:paraId="40EA8885">
            <w:pPr>
              <w:widowControl/>
              <w:spacing w:line="240" w:lineRule="auto"/>
              <w:ind w:firstLine="0" w:firstLineChars="0"/>
              <w:jc w:val="center"/>
              <w:rPr>
                <w:rFonts w:cs="Times New Roman"/>
                <w:bCs/>
                <w:sz w:val="21"/>
                <w:szCs w:val="21"/>
              </w:rPr>
            </w:pPr>
            <w:r>
              <w:rPr>
                <w:rFonts w:cs="Times New Roman"/>
                <w:bCs/>
                <w:sz w:val="21"/>
                <w:szCs w:val="21"/>
              </w:rPr>
              <w:t>扩散、物料漫流、渗透、吸收</w:t>
            </w:r>
          </w:p>
        </w:tc>
        <w:tc>
          <w:tcPr>
            <w:tcW w:w="670" w:type="pct"/>
            <w:vAlign w:val="center"/>
          </w:tcPr>
          <w:p w14:paraId="00842D8A">
            <w:pPr>
              <w:widowControl/>
              <w:spacing w:line="240" w:lineRule="auto"/>
              <w:ind w:firstLine="0" w:firstLineChars="0"/>
              <w:jc w:val="center"/>
              <w:rPr>
                <w:rFonts w:cs="Times New Roman"/>
                <w:bCs/>
                <w:sz w:val="21"/>
                <w:szCs w:val="21"/>
              </w:rPr>
            </w:pPr>
            <w:r>
              <w:rPr>
                <w:rFonts w:cs="Times New Roman"/>
                <w:bCs/>
                <w:sz w:val="21"/>
                <w:szCs w:val="21"/>
              </w:rPr>
              <w:t>5.00×10</w:t>
            </w:r>
            <w:r>
              <w:rPr>
                <w:rFonts w:cs="Times New Roman"/>
                <w:bCs/>
                <w:sz w:val="21"/>
                <w:szCs w:val="21"/>
                <w:vertAlign w:val="superscript"/>
              </w:rPr>
              <w:t>-6</w:t>
            </w:r>
            <w:r>
              <w:rPr>
                <w:rFonts w:cs="Times New Roman"/>
                <w:bCs/>
                <w:sz w:val="21"/>
                <w:szCs w:val="21"/>
              </w:rPr>
              <w:t>/a</w:t>
            </w:r>
          </w:p>
        </w:tc>
        <w:tc>
          <w:tcPr>
            <w:tcW w:w="532" w:type="pct"/>
            <w:vAlign w:val="center"/>
          </w:tcPr>
          <w:p w14:paraId="69D3A4BA">
            <w:pPr>
              <w:widowControl/>
              <w:spacing w:line="240" w:lineRule="auto"/>
              <w:ind w:firstLine="0" w:firstLineChars="0"/>
              <w:jc w:val="center"/>
              <w:rPr>
                <w:rFonts w:cs="Times New Roman"/>
                <w:bCs/>
                <w:sz w:val="21"/>
                <w:szCs w:val="21"/>
              </w:rPr>
            </w:pPr>
            <w:r>
              <w:rPr>
                <w:rFonts w:cs="Times New Roman"/>
                <w:bCs/>
                <w:sz w:val="21"/>
                <w:szCs w:val="21"/>
              </w:rPr>
              <w:t>否</w:t>
            </w:r>
          </w:p>
        </w:tc>
      </w:tr>
      <w:tr w14:paraId="32D3B19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41" w:type="pct"/>
            <w:vMerge w:val="continue"/>
            <w:vAlign w:val="center"/>
          </w:tcPr>
          <w:p w14:paraId="3BEA80C0">
            <w:pPr>
              <w:widowControl/>
              <w:spacing w:line="240" w:lineRule="auto"/>
              <w:ind w:firstLine="0" w:firstLineChars="0"/>
              <w:jc w:val="center"/>
              <w:rPr>
                <w:rFonts w:cs="Times New Roman"/>
                <w:bCs/>
                <w:sz w:val="21"/>
                <w:szCs w:val="21"/>
              </w:rPr>
            </w:pPr>
          </w:p>
        </w:tc>
        <w:tc>
          <w:tcPr>
            <w:tcW w:w="532" w:type="pct"/>
            <w:vMerge w:val="continue"/>
            <w:vAlign w:val="center"/>
          </w:tcPr>
          <w:p w14:paraId="2E5A11CE">
            <w:pPr>
              <w:widowControl/>
              <w:spacing w:line="240" w:lineRule="auto"/>
              <w:ind w:firstLine="0" w:firstLineChars="0"/>
              <w:jc w:val="center"/>
              <w:rPr>
                <w:rFonts w:cs="Times New Roman"/>
                <w:bCs/>
                <w:sz w:val="21"/>
                <w:szCs w:val="21"/>
              </w:rPr>
            </w:pPr>
          </w:p>
        </w:tc>
        <w:tc>
          <w:tcPr>
            <w:tcW w:w="705" w:type="pct"/>
            <w:vMerge w:val="continue"/>
            <w:vAlign w:val="center"/>
          </w:tcPr>
          <w:p w14:paraId="5069CD53">
            <w:pPr>
              <w:widowControl/>
              <w:spacing w:line="240" w:lineRule="auto"/>
              <w:ind w:firstLine="0" w:firstLineChars="0"/>
              <w:jc w:val="center"/>
              <w:rPr>
                <w:rFonts w:cs="Times New Roman"/>
                <w:bCs/>
                <w:sz w:val="21"/>
                <w:szCs w:val="21"/>
              </w:rPr>
            </w:pPr>
          </w:p>
        </w:tc>
        <w:tc>
          <w:tcPr>
            <w:tcW w:w="1024" w:type="pct"/>
            <w:vAlign w:val="center"/>
          </w:tcPr>
          <w:p w14:paraId="05F6B98E">
            <w:pPr>
              <w:widowControl/>
              <w:spacing w:line="240" w:lineRule="auto"/>
              <w:ind w:firstLine="0" w:firstLineChars="0"/>
              <w:jc w:val="center"/>
              <w:rPr>
                <w:rFonts w:cs="Times New Roman"/>
                <w:bCs/>
                <w:sz w:val="21"/>
                <w:szCs w:val="21"/>
              </w:rPr>
            </w:pPr>
            <w:r>
              <w:rPr>
                <w:rFonts w:cs="Times New Roman"/>
                <w:bCs/>
                <w:sz w:val="21"/>
                <w:szCs w:val="21"/>
              </w:rPr>
              <w:t>火灾爆炸伴生/次生</w:t>
            </w:r>
          </w:p>
        </w:tc>
        <w:tc>
          <w:tcPr>
            <w:tcW w:w="1092" w:type="pct"/>
            <w:vAlign w:val="center"/>
          </w:tcPr>
          <w:p w14:paraId="65392C3D">
            <w:pPr>
              <w:spacing w:line="240" w:lineRule="auto"/>
              <w:ind w:firstLine="0" w:firstLineChars="0"/>
              <w:jc w:val="center"/>
              <w:rPr>
                <w:rFonts w:cs="Times New Roman"/>
                <w:bCs/>
                <w:sz w:val="21"/>
                <w:szCs w:val="21"/>
              </w:rPr>
            </w:pPr>
            <w:r>
              <w:rPr>
                <w:rFonts w:cs="Times New Roman"/>
                <w:bCs/>
                <w:sz w:val="21"/>
                <w:szCs w:val="21"/>
              </w:rPr>
              <w:t>扩散，物料及消防废水漫流、渗透、吸收</w:t>
            </w:r>
          </w:p>
        </w:tc>
        <w:tc>
          <w:tcPr>
            <w:tcW w:w="670" w:type="pct"/>
            <w:vAlign w:val="center"/>
          </w:tcPr>
          <w:p w14:paraId="5D630E14">
            <w:pPr>
              <w:widowControl/>
              <w:spacing w:line="240" w:lineRule="auto"/>
              <w:ind w:firstLine="0" w:firstLineChars="0"/>
              <w:jc w:val="center"/>
              <w:rPr>
                <w:rFonts w:cs="Times New Roman"/>
                <w:bCs/>
                <w:sz w:val="21"/>
                <w:szCs w:val="21"/>
              </w:rPr>
            </w:pPr>
            <w:r>
              <w:rPr>
                <w:rFonts w:cs="Times New Roman"/>
                <w:bCs/>
                <w:sz w:val="21"/>
                <w:szCs w:val="21"/>
              </w:rPr>
              <w:t>5.00×10</w:t>
            </w:r>
            <w:r>
              <w:rPr>
                <w:rFonts w:cs="Times New Roman"/>
                <w:bCs/>
                <w:sz w:val="21"/>
                <w:szCs w:val="21"/>
                <w:vertAlign w:val="superscript"/>
              </w:rPr>
              <w:t>-6</w:t>
            </w:r>
            <w:r>
              <w:rPr>
                <w:rFonts w:cs="Times New Roman"/>
                <w:bCs/>
                <w:sz w:val="21"/>
                <w:szCs w:val="21"/>
              </w:rPr>
              <w:t>/a</w:t>
            </w:r>
          </w:p>
        </w:tc>
        <w:tc>
          <w:tcPr>
            <w:tcW w:w="532" w:type="pct"/>
            <w:vAlign w:val="center"/>
          </w:tcPr>
          <w:p w14:paraId="3C200103">
            <w:pPr>
              <w:widowControl/>
              <w:spacing w:line="240" w:lineRule="auto"/>
              <w:ind w:firstLine="0" w:firstLineChars="0"/>
              <w:jc w:val="center"/>
              <w:rPr>
                <w:rFonts w:cs="Times New Roman"/>
                <w:bCs/>
                <w:sz w:val="21"/>
                <w:szCs w:val="21"/>
              </w:rPr>
            </w:pPr>
            <w:r>
              <w:rPr>
                <w:rFonts w:cs="Times New Roman"/>
                <w:bCs/>
                <w:sz w:val="21"/>
                <w:szCs w:val="21"/>
              </w:rPr>
              <w:t>否</w:t>
            </w:r>
          </w:p>
        </w:tc>
      </w:tr>
      <w:tr w14:paraId="4DF7AF4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41" w:type="pct"/>
            <w:vMerge w:val="continue"/>
            <w:vAlign w:val="center"/>
          </w:tcPr>
          <w:p w14:paraId="7E5013F0">
            <w:pPr>
              <w:widowControl/>
              <w:spacing w:line="240" w:lineRule="auto"/>
              <w:ind w:firstLine="0" w:firstLineChars="0"/>
              <w:jc w:val="center"/>
              <w:rPr>
                <w:rFonts w:cs="Times New Roman"/>
                <w:bCs/>
                <w:sz w:val="21"/>
                <w:szCs w:val="21"/>
              </w:rPr>
            </w:pPr>
          </w:p>
        </w:tc>
        <w:tc>
          <w:tcPr>
            <w:tcW w:w="532" w:type="pct"/>
            <w:vMerge w:val="continue"/>
            <w:vAlign w:val="center"/>
          </w:tcPr>
          <w:p w14:paraId="6119DF96">
            <w:pPr>
              <w:widowControl/>
              <w:spacing w:line="240" w:lineRule="auto"/>
              <w:ind w:firstLine="0" w:firstLineChars="0"/>
              <w:jc w:val="center"/>
              <w:rPr>
                <w:rFonts w:cs="Times New Roman"/>
                <w:bCs/>
                <w:sz w:val="21"/>
                <w:szCs w:val="21"/>
              </w:rPr>
            </w:pPr>
          </w:p>
        </w:tc>
        <w:tc>
          <w:tcPr>
            <w:tcW w:w="705" w:type="pct"/>
            <w:vMerge w:val="continue"/>
            <w:vAlign w:val="center"/>
          </w:tcPr>
          <w:p w14:paraId="38A37202">
            <w:pPr>
              <w:widowControl/>
              <w:spacing w:line="240" w:lineRule="auto"/>
              <w:ind w:firstLine="0" w:firstLineChars="0"/>
              <w:jc w:val="center"/>
              <w:rPr>
                <w:rFonts w:cs="Times New Roman"/>
                <w:bCs/>
                <w:sz w:val="21"/>
                <w:szCs w:val="21"/>
              </w:rPr>
            </w:pPr>
          </w:p>
        </w:tc>
        <w:tc>
          <w:tcPr>
            <w:tcW w:w="1024" w:type="pct"/>
            <w:vAlign w:val="center"/>
          </w:tcPr>
          <w:p w14:paraId="71597B82">
            <w:pPr>
              <w:widowControl/>
              <w:spacing w:line="240" w:lineRule="auto"/>
              <w:ind w:firstLine="0" w:firstLineChars="0"/>
              <w:jc w:val="center"/>
              <w:rPr>
                <w:rFonts w:cs="Times New Roman"/>
                <w:bCs/>
                <w:sz w:val="21"/>
                <w:szCs w:val="21"/>
              </w:rPr>
            </w:pPr>
            <w:r>
              <w:rPr>
                <w:rFonts w:cs="Times New Roman"/>
                <w:bCs/>
                <w:sz w:val="21"/>
                <w:szCs w:val="21"/>
              </w:rPr>
              <w:t>火灾爆炸未完全燃烧物扩散</w:t>
            </w:r>
          </w:p>
        </w:tc>
        <w:tc>
          <w:tcPr>
            <w:tcW w:w="1092" w:type="pct"/>
            <w:vAlign w:val="center"/>
          </w:tcPr>
          <w:p w14:paraId="10E420B1">
            <w:pPr>
              <w:spacing w:line="240" w:lineRule="auto"/>
              <w:ind w:firstLine="0" w:firstLineChars="0"/>
              <w:jc w:val="center"/>
              <w:rPr>
                <w:rFonts w:cs="Times New Roman"/>
                <w:bCs/>
                <w:sz w:val="21"/>
                <w:szCs w:val="21"/>
              </w:rPr>
            </w:pPr>
            <w:r>
              <w:rPr>
                <w:rFonts w:cs="Times New Roman"/>
                <w:bCs/>
                <w:sz w:val="21"/>
                <w:szCs w:val="21"/>
              </w:rPr>
              <w:t>扩散</w:t>
            </w:r>
          </w:p>
        </w:tc>
        <w:tc>
          <w:tcPr>
            <w:tcW w:w="670" w:type="pct"/>
            <w:vAlign w:val="center"/>
          </w:tcPr>
          <w:p w14:paraId="1AC6E086">
            <w:pPr>
              <w:widowControl/>
              <w:spacing w:line="240" w:lineRule="auto"/>
              <w:ind w:firstLine="0" w:firstLineChars="0"/>
              <w:jc w:val="center"/>
              <w:rPr>
                <w:rFonts w:cs="Times New Roman"/>
                <w:bCs/>
                <w:sz w:val="21"/>
                <w:szCs w:val="21"/>
              </w:rPr>
            </w:pPr>
            <w:r>
              <w:rPr>
                <w:rFonts w:cs="Times New Roman"/>
                <w:bCs/>
                <w:sz w:val="21"/>
                <w:szCs w:val="21"/>
              </w:rPr>
              <w:t>5.00×10</w:t>
            </w:r>
            <w:r>
              <w:rPr>
                <w:rFonts w:cs="Times New Roman"/>
                <w:bCs/>
                <w:sz w:val="21"/>
                <w:szCs w:val="21"/>
                <w:vertAlign w:val="superscript"/>
              </w:rPr>
              <w:t>-6</w:t>
            </w:r>
            <w:r>
              <w:rPr>
                <w:rFonts w:cs="Times New Roman"/>
                <w:bCs/>
                <w:sz w:val="21"/>
                <w:szCs w:val="21"/>
              </w:rPr>
              <w:t>/a</w:t>
            </w:r>
          </w:p>
        </w:tc>
        <w:tc>
          <w:tcPr>
            <w:tcW w:w="532" w:type="pct"/>
            <w:vAlign w:val="center"/>
          </w:tcPr>
          <w:p w14:paraId="5AA02D53">
            <w:pPr>
              <w:widowControl/>
              <w:spacing w:line="240" w:lineRule="auto"/>
              <w:ind w:firstLine="0" w:firstLineChars="0"/>
              <w:jc w:val="center"/>
              <w:rPr>
                <w:rFonts w:cs="Times New Roman"/>
                <w:bCs/>
                <w:sz w:val="21"/>
                <w:szCs w:val="21"/>
              </w:rPr>
            </w:pPr>
            <w:r>
              <w:rPr>
                <w:rFonts w:cs="Times New Roman"/>
                <w:bCs/>
                <w:sz w:val="21"/>
                <w:szCs w:val="21"/>
              </w:rPr>
              <w:t>否</w:t>
            </w:r>
          </w:p>
        </w:tc>
      </w:tr>
      <w:tr w14:paraId="701FCD0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41" w:type="pct"/>
            <w:vMerge w:val="restart"/>
            <w:vAlign w:val="center"/>
          </w:tcPr>
          <w:p w14:paraId="320C26BD">
            <w:pPr>
              <w:widowControl/>
              <w:spacing w:line="240" w:lineRule="auto"/>
              <w:ind w:firstLine="0" w:firstLineChars="0"/>
              <w:jc w:val="center"/>
              <w:rPr>
                <w:rFonts w:cs="Times New Roman"/>
                <w:bCs/>
                <w:sz w:val="21"/>
                <w:szCs w:val="21"/>
              </w:rPr>
            </w:pPr>
            <w:r>
              <w:rPr>
                <w:rFonts w:cs="Times New Roman"/>
                <w:bCs/>
                <w:sz w:val="21"/>
                <w:szCs w:val="21"/>
              </w:rPr>
              <w:t>原料输管道</w:t>
            </w:r>
          </w:p>
        </w:tc>
        <w:tc>
          <w:tcPr>
            <w:tcW w:w="532" w:type="pct"/>
            <w:vMerge w:val="restart"/>
            <w:vAlign w:val="center"/>
          </w:tcPr>
          <w:p w14:paraId="1736E260">
            <w:pPr>
              <w:widowControl/>
              <w:spacing w:line="240" w:lineRule="auto"/>
              <w:ind w:firstLine="0" w:firstLineChars="0"/>
              <w:jc w:val="center"/>
              <w:rPr>
                <w:rFonts w:cs="Times New Roman"/>
                <w:bCs/>
                <w:sz w:val="21"/>
                <w:szCs w:val="21"/>
              </w:rPr>
            </w:pPr>
            <w:r>
              <w:rPr>
                <w:rFonts w:cs="Times New Roman"/>
                <w:bCs/>
                <w:sz w:val="21"/>
                <w:szCs w:val="21"/>
              </w:rPr>
              <w:t>管道</w:t>
            </w:r>
          </w:p>
        </w:tc>
        <w:tc>
          <w:tcPr>
            <w:tcW w:w="705" w:type="pct"/>
            <w:vMerge w:val="restart"/>
            <w:vAlign w:val="center"/>
          </w:tcPr>
          <w:p w14:paraId="2F973BD1">
            <w:pPr>
              <w:widowControl/>
              <w:spacing w:line="240" w:lineRule="auto"/>
              <w:ind w:firstLine="0" w:firstLineChars="0"/>
              <w:jc w:val="center"/>
              <w:rPr>
                <w:rFonts w:cs="Times New Roman"/>
                <w:bCs/>
                <w:sz w:val="21"/>
                <w:szCs w:val="21"/>
              </w:rPr>
            </w:pPr>
            <w:r>
              <w:rPr>
                <w:sz w:val="21"/>
                <w:szCs w:val="21"/>
              </w:rPr>
              <w:t>四氢呋喃</w:t>
            </w:r>
          </w:p>
        </w:tc>
        <w:tc>
          <w:tcPr>
            <w:tcW w:w="1024" w:type="pct"/>
            <w:vAlign w:val="center"/>
          </w:tcPr>
          <w:p w14:paraId="57DE8A94">
            <w:pPr>
              <w:widowControl/>
              <w:spacing w:line="240" w:lineRule="auto"/>
              <w:ind w:firstLine="0" w:firstLineChars="0"/>
              <w:jc w:val="center"/>
              <w:rPr>
                <w:rFonts w:cs="Times New Roman"/>
                <w:bCs/>
                <w:sz w:val="21"/>
                <w:szCs w:val="21"/>
              </w:rPr>
            </w:pPr>
            <w:r>
              <w:rPr>
                <w:rFonts w:cs="Times New Roman"/>
                <w:bCs/>
                <w:sz w:val="21"/>
                <w:szCs w:val="21"/>
              </w:rPr>
              <w:t>泄漏孔径为10%孔径</w:t>
            </w:r>
          </w:p>
        </w:tc>
        <w:tc>
          <w:tcPr>
            <w:tcW w:w="1092" w:type="pct"/>
            <w:vAlign w:val="center"/>
          </w:tcPr>
          <w:p w14:paraId="0F773ED0">
            <w:pPr>
              <w:spacing w:line="240" w:lineRule="auto"/>
              <w:ind w:firstLine="0" w:firstLineChars="0"/>
              <w:jc w:val="center"/>
              <w:rPr>
                <w:rFonts w:cs="Times New Roman"/>
                <w:bCs/>
                <w:sz w:val="21"/>
                <w:szCs w:val="21"/>
              </w:rPr>
            </w:pPr>
            <w:r>
              <w:rPr>
                <w:rFonts w:cs="Times New Roman"/>
                <w:bCs/>
                <w:sz w:val="21"/>
                <w:szCs w:val="21"/>
              </w:rPr>
              <w:t>扩散，物料及消防废水漫流、渗透、吸收</w:t>
            </w:r>
          </w:p>
        </w:tc>
        <w:tc>
          <w:tcPr>
            <w:tcW w:w="670" w:type="pct"/>
            <w:vAlign w:val="center"/>
          </w:tcPr>
          <w:p w14:paraId="6CB16C61">
            <w:pPr>
              <w:widowControl/>
              <w:spacing w:line="240" w:lineRule="auto"/>
              <w:ind w:firstLine="0" w:firstLineChars="0"/>
              <w:jc w:val="center"/>
              <w:rPr>
                <w:rFonts w:cs="Times New Roman"/>
                <w:bCs/>
                <w:sz w:val="21"/>
                <w:szCs w:val="21"/>
              </w:rPr>
            </w:pPr>
            <w:r>
              <w:rPr>
                <w:rFonts w:cs="Times New Roman"/>
                <w:bCs/>
                <w:sz w:val="21"/>
                <w:szCs w:val="21"/>
              </w:rPr>
              <w:t>2.40×10</w:t>
            </w:r>
            <w:r>
              <w:rPr>
                <w:rFonts w:cs="Times New Roman"/>
                <w:bCs/>
                <w:sz w:val="21"/>
                <w:szCs w:val="21"/>
                <w:vertAlign w:val="superscript"/>
              </w:rPr>
              <w:t>-6</w:t>
            </w:r>
            <w:r>
              <w:rPr>
                <w:rFonts w:cs="Times New Roman"/>
                <w:bCs/>
                <w:sz w:val="21"/>
                <w:szCs w:val="21"/>
              </w:rPr>
              <w:t>/（m·a）</w:t>
            </w:r>
          </w:p>
        </w:tc>
        <w:tc>
          <w:tcPr>
            <w:tcW w:w="532" w:type="pct"/>
            <w:vAlign w:val="center"/>
          </w:tcPr>
          <w:p w14:paraId="6D97B5A1">
            <w:pPr>
              <w:widowControl/>
              <w:spacing w:line="240" w:lineRule="auto"/>
              <w:ind w:firstLine="0" w:firstLineChars="0"/>
              <w:jc w:val="center"/>
              <w:rPr>
                <w:rFonts w:cs="Times New Roman"/>
                <w:bCs/>
                <w:sz w:val="21"/>
                <w:szCs w:val="21"/>
              </w:rPr>
            </w:pPr>
            <w:r>
              <w:rPr>
                <w:rFonts w:cs="Times New Roman"/>
                <w:bCs/>
                <w:sz w:val="21"/>
                <w:szCs w:val="21"/>
              </w:rPr>
              <w:t>否</w:t>
            </w:r>
          </w:p>
        </w:tc>
      </w:tr>
      <w:tr w14:paraId="400AB9C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41" w:type="pct"/>
            <w:vMerge w:val="continue"/>
            <w:vAlign w:val="center"/>
          </w:tcPr>
          <w:p w14:paraId="0F08B8BF">
            <w:pPr>
              <w:widowControl/>
              <w:spacing w:line="240" w:lineRule="auto"/>
              <w:ind w:firstLine="0" w:firstLineChars="0"/>
              <w:jc w:val="center"/>
              <w:rPr>
                <w:rFonts w:cs="Times New Roman"/>
                <w:bCs/>
                <w:sz w:val="21"/>
                <w:szCs w:val="21"/>
              </w:rPr>
            </w:pPr>
          </w:p>
        </w:tc>
        <w:tc>
          <w:tcPr>
            <w:tcW w:w="532" w:type="pct"/>
            <w:vMerge w:val="continue"/>
            <w:vAlign w:val="center"/>
          </w:tcPr>
          <w:p w14:paraId="5CA423F8">
            <w:pPr>
              <w:widowControl/>
              <w:spacing w:line="240" w:lineRule="auto"/>
              <w:ind w:firstLine="0" w:firstLineChars="0"/>
              <w:jc w:val="center"/>
              <w:rPr>
                <w:rFonts w:cs="Times New Roman"/>
                <w:bCs/>
                <w:sz w:val="21"/>
                <w:szCs w:val="21"/>
              </w:rPr>
            </w:pPr>
          </w:p>
        </w:tc>
        <w:tc>
          <w:tcPr>
            <w:tcW w:w="705" w:type="pct"/>
            <w:vMerge w:val="continue"/>
            <w:vAlign w:val="center"/>
          </w:tcPr>
          <w:p w14:paraId="2004BDDB">
            <w:pPr>
              <w:widowControl/>
              <w:spacing w:line="240" w:lineRule="auto"/>
              <w:ind w:firstLine="0" w:firstLineChars="0"/>
              <w:jc w:val="center"/>
              <w:rPr>
                <w:rFonts w:cs="Times New Roman"/>
                <w:bCs/>
                <w:sz w:val="21"/>
                <w:szCs w:val="21"/>
              </w:rPr>
            </w:pPr>
          </w:p>
        </w:tc>
        <w:tc>
          <w:tcPr>
            <w:tcW w:w="1024" w:type="pct"/>
            <w:vAlign w:val="center"/>
          </w:tcPr>
          <w:p w14:paraId="70F44F73">
            <w:pPr>
              <w:widowControl/>
              <w:spacing w:line="240" w:lineRule="auto"/>
              <w:ind w:firstLine="0" w:firstLineChars="0"/>
              <w:jc w:val="center"/>
              <w:rPr>
                <w:rFonts w:cs="Times New Roman"/>
                <w:bCs/>
                <w:sz w:val="21"/>
                <w:szCs w:val="21"/>
              </w:rPr>
            </w:pPr>
            <w:r>
              <w:rPr>
                <w:rFonts w:cs="Times New Roman"/>
                <w:bCs/>
                <w:sz w:val="21"/>
                <w:szCs w:val="21"/>
              </w:rPr>
              <w:t>火灾爆炸伴生/次生</w:t>
            </w:r>
          </w:p>
        </w:tc>
        <w:tc>
          <w:tcPr>
            <w:tcW w:w="1092" w:type="pct"/>
            <w:vAlign w:val="center"/>
          </w:tcPr>
          <w:p w14:paraId="6798E743">
            <w:pPr>
              <w:widowControl/>
              <w:spacing w:line="240" w:lineRule="auto"/>
              <w:ind w:firstLine="0" w:firstLineChars="0"/>
              <w:jc w:val="center"/>
              <w:rPr>
                <w:rFonts w:cs="Times New Roman"/>
                <w:bCs/>
                <w:sz w:val="21"/>
                <w:szCs w:val="21"/>
              </w:rPr>
            </w:pPr>
            <w:r>
              <w:rPr>
                <w:rFonts w:cs="Times New Roman"/>
                <w:bCs/>
                <w:sz w:val="21"/>
                <w:szCs w:val="21"/>
              </w:rPr>
              <w:t>扩散，物料及消防废水漫流、渗透、吸收</w:t>
            </w:r>
          </w:p>
        </w:tc>
        <w:tc>
          <w:tcPr>
            <w:tcW w:w="670" w:type="pct"/>
            <w:vAlign w:val="center"/>
          </w:tcPr>
          <w:p w14:paraId="6FECD22C">
            <w:pPr>
              <w:widowControl/>
              <w:spacing w:line="240" w:lineRule="auto"/>
              <w:ind w:firstLine="0" w:firstLineChars="0"/>
              <w:jc w:val="center"/>
              <w:rPr>
                <w:rFonts w:cs="Times New Roman"/>
                <w:bCs/>
                <w:sz w:val="21"/>
                <w:szCs w:val="21"/>
              </w:rPr>
            </w:pPr>
            <w:r>
              <w:rPr>
                <w:rFonts w:cs="Times New Roman"/>
                <w:bCs/>
                <w:sz w:val="21"/>
                <w:szCs w:val="21"/>
              </w:rPr>
              <w:t>2.40×10</w:t>
            </w:r>
            <w:r>
              <w:rPr>
                <w:rFonts w:cs="Times New Roman"/>
                <w:bCs/>
                <w:sz w:val="21"/>
                <w:szCs w:val="21"/>
                <w:vertAlign w:val="superscript"/>
              </w:rPr>
              <w:t>-6</w:t>
            </w:r>
            <w:r>
              <w:rPr>
                <w:rFonts w:cs="Times New Roman"/>
                <w:bCs/>
                <w:sz w:val="21"/>
                <w:szCs w:val="21"/>
              </w:rPr>
              <w:t>/（m·a）</w:t>
            </w:r>
          </w:p>
        </w:tc>
        <w:tc>
          <w:tcPr>
            <w:tcW w:w="532" w:type="pct"/>
            <w:vAlign w:val="center"/>
          </w:tcPr>
          <w:p w14:paraId="6B47E435">
            <w:pPr>
              <w:widowControl/>
              <w:spacing w:line="240" w:lineRule="auto"/>
              <w:ind w:firstLine="0" w:firstLineChars="0"/>
              <w:jc w:val="center"/>
              <w:rPr>
                <w:rFonts w:cs="Times New Roman"/>
                <w:bCs/>
                <w:sz w:val="21"/>
                <w:szCs w:val="21"/>
              </w:rPr>
            </w:pPr>
            <w:r>
              <w:rPr>
                <w:rFonts w:cs="Times New Roman"/>
                <w:bCs/>
                <w:sz w:val="21"/>
                <w:szCs w:val="21"/>
              </w:rPr>
              <w:t>否</w:t>
            </w:r>
          </w:p>
        </w:tc>
      </w:tr>
      <w:tr w14:paraId="25F9ACA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41" w:type="pct"/>
            <w:vMerge w:val="continue"/>
            <w:vAlign w:val="center"/>
          </w:tcPr>
          <w:p w14:paraId="76857F6C">
            <w:pPr>
              <w:widowControl/>
              <w:spacing w:line="240" w:lineRule="auto"/>
              <w:ind w:firstLine="0" w:firstLineChars="0"/>
              <w:jc w:val="center"/>
              <w:rPr>
                <w:rFonts w:cs="Times New Roman"/>
                <w:bCs/>
                <w:sz w:val="21"/>
                <w:szCs w:val="21"/>
              </w:rPr>
            </w:pPr>
          </w:p>
        </w:tc>
        <w:tc>
          <w:tcPr>
            <w:tcW w:w="532" w:type="pct"/>
            <w:vMerge w:val="continue"/>
            <w:vAlign w:val="center"/>
          </w:tcPr>
          <w:p w14:paraId="7A764FA9">
            <w:pPr>
              <w:widowControl/>
              <w:spacing w:line="240" w:lineRule="auto"/>
              <w:ind w:firstLine="0" w:firstLineChars="0"/>
              <w:jc w:val="center"/>
              <w:rPr>
                <w:rFonts w:cs="Times New Roman"/>
                <w:bCs/>
                <w:sz w:val="21"/>
                <w:szCs w:val="21"/>
              </w:rPr>
            </w:pPr>
          </w:p>
        </w:tc>
        <w:tc>
          <w:tcPr>
            <w:tcW w:w="705" w:type="pct"/>
            <w:vMerge w:val="continue"/>
            <w:vAlign w:val="center"/>
          </w:tcPr>
          <w:p w14:paraId="27DB094C">
            <w:pPr>
              <w:widowControl/>
              <w:spacing w:line="240" w:lineRule="auto"/>
              <w:ind w:firstLine="0" w:firstLineChars="0"/>
              <w:jc w:val="center"/>
              <w:rPr>
                <w:rFonts w:cs="Times New Roman"/>
                <w:bCs/>
                <w:sz w:val="21"/>
                <w:szCs w:val="21"/>
              </w:rPr>
            </w:pPr>
          </w:p>
        </w:tc>
        <w:tc>
          <w:tcPr>
            <w:tcW w:w="1024" w:type="pct"/>
            <w:vAlign w:val="center"/>
          </w:tcPr>
          <w:p w14:paraId="190068AD">
            <w:pPr>
              <w:widowControl/>
              <w:spacing w:line="240" w:lineRule="auto"/>
              <w:ind w:firstLine="0" w:firstLineChars="0"/>
              <w:jc w:val="center"/>
              <w:rPr>
                <w:rFonts w:cs="Times New Roman"/>
                <w:bCs/>
                <w:sz w:val="21"/>
                <w:szCs w:val="21"/>
              </w:rPr>
            </w:pPr>
            <w:r>
              <w:rPr>
                <w:rFonts w:cs="Times New Roman"/>
                <w:bCs/>
                <w:sz w:val="21"/>
                <w:szCs w:val="21"/>
              </w:rPr>
              <w:t>火灾爆炸未完全燃烧物扩散</w:t>
            </w:r>
          </w:p>
        </w:tc>
        <w:tc>
          <w:tcPr>
            <w:tcW w:w="1092" w:type="pct"/>
            <w:vAlign w:val="center"/>
          </w:tcPr>
          <w:p w14:paraId="3FBC73F0">
            <w:pPr>
              <w:widowControl/>
              <w:spacing w:line="240" w:lineRule="auto"/>
              <w:ind w:firstLine="0" w:firstLineChars="0"/>
              <w:jc w:val="center"/>
              <w:rPr>
                <w:rFonts w:cs="Times New Roman"/>
                <w:bCs/>
                <w:sz w:val="21"/>
                <w:szCs w:val="21"/>
              </w:rPr>
            </w:pPr>
            <w:r>
              <w:rPr>
                <w:rFonts w:cs="Times New Roman"/>
                <w:bCs/>
                <w:sz w:val="21"/>
                <w:szCs w:val="21"/>
              </w:rPr>
              <w:t>扩散</w:t>
            </w:r>
          </w:p>
        </w:tc>
        <w:tc>
          <w:tcPr>
            <w:tcW w:w="670" w:type="pct"/>
            <w:vAlign w:val="center"/>
          </w:tcPr>
          <w:p w14:paraId="3BB895C7">
            <w:pPr>
              <w:widowControl/>
              <w:spacing w:line="240" w:lineRule="auto"/>
              <w:ind w:firstLine="0" w:firstLineChars="0"/>
              <w:jc w:val="center"/>
              <w:rPr>
                <w:rFonts w:cs="Times New Roman"/>
                <w:bCs/>
                <w:sz w:val="21"/>
                <w:szCs w:val="21"/>
              </w:rPr>
            </w:pPr>
            <w:r>
              <w:rPr>
                <w:rFonts w:cs="Times New Roman"/>
                <w:bCs/>
                <w:sz w:val="21"/>
                <w:szCs w:val="21"/>
              </w:rPr>
              <w:t>2.40×10</w:t>
            </w:r>
            <w:r>
              <w:rPr>
                <w:rFonts w:cs="Times New Roman"/>
                <w:bCs/>
                <w:sz w:val="21"/>
                <w:szCs w:val="21"/>
                <w:vertAlign w:val="superscript"/>
              </w:rPr>
              <w:t>-6</w:t>
            </w:r>
            <w:r>
              <w:rPr>
                <w:rFonts w:cs="Times New Roman"/>
                <w:bCs/>
                <w:sz w:val="21"/>
                <w:szCs w:val="21"/>
              </w:rPr>
              <w:t>/（m·a）</w:t>
            </w:r>
          </w:p>
        </w:tc>
        <w:tc>
          <w:tcPr>
            <w:tcW w:w="532" w:type="pct"/>
            <w:vAlign w:val="center"/>
          </w:tcPr>
          <w:p w14:paraId="3356DA18">
            <w:pPr>
              <w:widowControl/>
              <w:spacing w:line="240" w:lineRule="auto"/>
              <w:ind w:firstLine="0" w:firstLineChars="0"/>
              <w:jc w:val="center"/>
              <w:rPr>
                <w:rFonts w:cs="Times New Roman"/>
                <w:bCs/>
                <w:sz w:val="21"/>
                <w:szCs w:val="21"/>
              </w:rPr>
            </w:pPr>
            <w:r>
              <w:rPr>
                <w:rFonts w:cs="Times New Roman"/>
                <w:bCs/>
                <w:sz w:val="21"/>
                <w:szCs w:val="21"/>
              </w:rPr>
              <w:t>否</w:t>
            </w:r>
          </w:p>
        </w:tc>
      </w:tr>
      <w:tr w14:paraId="0937DF2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41" w:type="pct"/>
            <w:vMerge w:val="restart"/>
            <w:vAlign w:val="center"/>
          </w:tcPr>
          <w:p w14:paraId="766145A7">
            <w:pPr>
              <w:widowControl/>
              <w:spacing w:line="240" w:lineRule="auto"/>
              <w:ind w:firstLine="0" w:firstLineChars="0"/>
              <w:jc w:val="center"/>
              <w:rPr>
                <w:rFonts w:cs="Times New Roman"/>
                <w:bCs/>
                <w:sz w:val="21"/>
                <w:szCs w:val="21"/>
              </w:rPr>
            </w:pPr>
            <w:r>
              <w:rPr>
                <w:rFonts w:cs="Times New Roman"/>
                <w:bCs/>
                <w:sz w:val="21"/>
                <w:szCs w:val="21"/>
              </w:rPr>
              <w:t>罐区</w:t>
            </w:r>
          </w:p>
        </w:tc>
        <w:tc>
          <w:tcPr>
            <w:tcW w:w="532" w:type="pct"/>
            <w:vMerge w:val="restart"/>
            <w:vAlign w:val="center"/>
          </w:tcPr>
          <w:p w14:paraId="0CBA0059">
            <w:pPr>
              <w:widowControl/>
              <w:spacing w:line="240" w:lineRule="auto"/>
              <w:ind w:firstLine="0" w:firstLineChars="0"/>
              <w:jc w:val="center"/>
              <w:rPr>
                <w:rFonts w:cs="Times New Roman"/>
                <w:bCs/>
                <w:sz w:val="21"/>
                <w:szCs w:val="21"/>
              </w:rPr>
            </w:pPr>
            <w:r>
              <w:rPr>
                <w:rFonts w:cs="Times New Roman"/>
                <w:bCs/>
                <w:sz w:val="21"/>
                <w:szCs w:val="21"/>
              </w:rPr>
              <w:t>储罐</w:t>
            </w:r>
          </w:p>
        </w:tc>
        <w:tc>
          <w:tcPr>
            <w:tcW w:w="705" w:type="pct"/>
            <w:vMerge w:val="restart"/>
            <w:vAlign w:val="center"/>
          </w:tcPr>
          <w:p w14:paraId="56AC005E">
            <w:pPr>
              <w:widowControl/>
              <w:spacing w:line="240" w:lineRule="auto"/>
              <w:ind w:firstLine="0" w:firstLineChars="0"/>
              <w:jc w:val="center"/>
              <w:rPr>
                <w:rFonts w:cs="Times New Roman"/>
                <w:bCs/>
                <w:sz w:val="21"/>
                <w:szCs w:val="21"/>
              </w:rPr>
            </w:pPr>
            <w:r>
              <w:rPr>
                <w:sz w:val="21"/>
                <w:szCs w:val="21"/>
              </w:rPr>
              <w:t>四氢呋喃</w:t>
            </w:r>
          </w:p>
        </w:tc>
        <w:tc>
          <w:tcPr>
            <w:tcW w:w="1024" w:type="pct"/>
            <w:vAlign w:val="center"/>
          </w:tcPr>
          <w:p w14:paraId="1F96EC2B">
            <w:pPr>
              <w:widowControl/>
              <w:spacing w:line="240" w:lineRule="auto"/>
              <w:ind w:firstLine="0" w:firstLineChars="0"/>
              <w:jc w:val="center"/>
              <w:rPr>
                <w:rFonts w:cs="Times New Roman"/>
                <w:bCs/>
                <w:sz w:val="21"/>
                <w:szCs w:val="21"/>
              </w:rPr>
            </w:pPr>
            <w:r>
              <w:rPr>
                <w:rFonts w:cs="Times New Roman"/>
                <w:bCs/>
                <w:sz w:val="21"/>
                <w:szCs w:val="21"/>
              </w:rPr>
              <w:t>泄漏孔径为 10 mm 孔径</w:t>
            </w:r>
          </w:p>
        </w:tc>
        <w:tc>
          <w:tcPr>
            <w:tcW w:w="1092" w:type="pct"/>
            <w:vAlign w:val="center"/>
          </w:tcPr>
          <w:p w14:paraId="7BEEF52D">
            <w:pPr>
              <w:widowControl/>
              <w:spacing w:line="240" w:lineRule="auto"/>
              <w:ind w:firstLine="0" w:firstLineChars="0"/>
              <w:jc w:val="center"/>
              <w:rPr>
                <w:rFonts w:cs="Times New Roman"/>
                <w:bCs/>
                <w:sz w:val="21"/>
                <w:szCs w:val="21"/>
              </w:rPr>
            </w:pPr>
            <w:r>
              <w:rPr>
                <w:rFonts w:cs="Times New Roman"/>
                <w:bCs/>
                <w:sz w:val="21"/>
                <w:szCs w:val="21"/>
              </w:rPr>
              <w:t>扩散，物料及消防废水漫流、渗透、吸收</w:t>
            </w:r>
          </w:p>
        </w:tc>
        <w:tc>
          <w:tcPr>
            <w:tcW w:w="670" w:type="pct"/>
            <w:vAlign w:val="center"/>
          </w:tcPr>
          <w:p w14:paraId="1940AB19">
            <w:pPr>
              <w:widowControl/>
              <w:spacing w:line="240" w:lineRule="auto"/>
              <w:ind w:firstLine="0" w:firstLineChars="0"/>
              <w:jc w:val="center"/>
              <w:rPr>
                <w:rFonts w:cs="Times New Roman"/>
                <w:bCs/>
                <w:sz w:val="21"/>
                <w:szCs w:val="21"/>
              </w:rPr>
            </w:pPr>
            <w:r>
              <w:rPr>
                <w:rFonts w:cs="Times New Roman"/>
                <w:bCs/>
                <w:sz w:val="21"/>
                <w:szCs w:val="21"/>
              </w:rPr>
              <w:t>1.00×10</w:t>
            </w:r>
            <w:r>
              <w:rPr>
                <w:rFonts w:cs="Times New Roman"/>
                <w:bCs/>
                <w:sz w:val="21"/>
                <w:szCs w:val="21"/>
                <w:vertAlign w:val="superscript"/>
              </w:rPr>
              <w:t>-4</w:t>
            </w:r>
            <w:r>
              <w:rPr>
                <w:rFonts w:cs="Times New Roman"/>
                <w:bCs/>
                <w:sz w:val="21"/>
                <w:szCs w:val="21"/>
              </w:rPr>
              <w:t>/a</w:t>
            </w:r>
          </w:p>
        </w:tc>
        <w:tc>
          <w:tcPr>
            <w:tcW w:w="532" w:type="pct"/>
            <w:vAlign w:val="center"/>
          </w:tcPr>
          <w:p w14:paraId="60F09959">
            <w:pPr>
              <w:widowControl/>
              <w:spacing w:line="240" w:lineRule="auto"/>
              <w:ind w:firstLine="0" w:firstLineChars="0"/>
              <w:jc w:val="center"/>
              <w:rPr>
                <w:rFonts w:cs="Times New Roman"/>
                <w:b/>
                <w:sz w:val="21"/>
                <w:szCs w:val="21"/>
              </w:rPr>
            </w:pPr>
            <w:r>
              <w:rPr>
                <w:rFonts w:cs="Times New Roman"/>
                <w:b/>
                <w:sz w:val="21"/>
                <w:szCs w:val="21"/>
              </w:rPr>
              <w:t>是</w:t>
            </w:r>
          </w:p>
        </w:tc>
      </w:tr>
      <w:tr w14:paraId="1CF8CAD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41" w:type="pct"/>
            <w:vMerge w:val="continue"/>
            <w:vAlign w:val="center"/>
          </w:tcPr>
          <w:p w14:paraId="3F796DC8">
            <w:pPr>
              <w:widowControl/>
              <w:spacing w:line="240" w:lineRule="auto"/>
              <w:ind w:firstLine="0" w:firstLineChars="0"/>
              <w:jc w:val="center"/>
              <w:rPr>
                <w:rFonts w:cs="Times New Roman"/>
                <w:bCs/>
                <w:sz w:val="21"/>
                <w:szCs w:val="21"/>
              </w:rPr>
            </w:pPr>
          </w:p>
        </w:tc>
        <w:tc>
          <w:tcPr>
            <w:tcW w:w="532" w:type="pct"/>
            <w:vMerge w:val="continue"/>
            <w:vAlign w:val="center"/>
          </w:tcPr>
          <w:p w14:paraId="3075607B">
            <w:pPr>
              <w:widowControl/>
              <w:spacing w:line="240" w:lineRule="auto"/>
              <w:ind w:firstLine="0" w:firstLineChars="0"/>
              <w:jc w:val="center"/>
              <w:rPr>
                <w:rFonts w:cs="Times New Roman"/>
                <w:bCs/>
                <w:sz w:val="21"/>
                <w:szCs w:val="21"/>
              </w:rPr>
            </w:pPr>
          </w:p>
        </w:tc>
        <w:tc>
          <w:tcPr>
            <w:tcW w:w="705" w:type="pct"/>
            <w:vMerge w:val="continue"/>
            <w:vAlign w:val="center"/>
          </w:tcPr>
          <w:p w14:paraId="22032BD2">
            <w:pPr>
              <w:widowControl/>
              <w:spacing w:line="240" w:lineRule="auto"/>
              <w:ind w:firstLine="0" w:firstLineChars="0"/>
              <w:jc w:val="center"/>
              <w:rPr>
                <w:rFonts w:cs="Times New Roman"/>
                <w:bCs/>
                <w:sz w:val="21"/>
                <w:szCs w:val="21"/>
              </w:rPr>
            </w:pPr>
          </w:p>
        </w:tc>
        <w:tc>
          <w:tcPr>
            <w:tcW w:w="1024" w:type="pct"/>
            <w:vAlign w:val="center"/>
          </w:tcPr>
          <w:p w14:paraId="6EB4E8A9">
            <w:pPr>
              <w:widowControl/>
              <w:spacing w:line="240" w:lineRule="auto"/>
              <w:ind w:firstLine="0" w:firstLineChars="0"/>
              <w:jc w:val="center"/>
              <w:rPr>
                <w:rFonts w:cs="Times New Roman"/>
                <w:bCs/>
                <w:sz w:val="21"/>
                <w:szCs w:val="21"/>
              </w:rPr>
            </w:pPr>
            <w:r>
              <w:rPr>
                <w:rFonts w:cs="Times New Roman"/>
                <w:bCs/>
                <w:sz w:val="21"/>
                <w:szCs w:val="21"/>
              </w:rPr>
              <w:t>火灾爆炸伴生/次生</w:t>
            </w:r>
          </w:p>
        </w:tc>
        <w:tc>
          <w:tcPr>
            <w:tcW w:w="1092" w:type="pct"/>
            <w:vAlign w:val="center"/>
          </w:tcPr>
          <w:p w14:paraId="2D4E7F47">
            <w:pPr>
              <w:widowControl/>
              <w:spacing w:line="240" w:lineRule="auto"/>
              <w:ind w:firstLine="0" w:firstLineChars="0"/>
              <w:jc w:val="center"/>
              <w:rPr>
                <w:rFonts w:cs="Times New Roman"/>
                <w:bCs/>
                <w:sz w:val="21"/>
                <w:szCs w:val="21"/>
              </w:rPr>
            </w:pPr>
            <w:r>
              <w:rPr>
                <w:rFonts w:cs="Times New Roman"/>
                <w:bCs/>
                <w:sz w:val="21"/>
                <w:szCs w:val="21"/>
              </w:rPr>
              <w:t>扩散，物料及消防废水漫流、渗透、吸收</w:t>
            </w:r>
          </w:p>
        </w:tc>
        <w:tc>
          <w:tcPr>
            <w:tcW w:w="670" w:type="pct"/>
            <w:vAlign w:val="center"/>
          </w:tcPr>
          <w:p w14:paraId="37757F37">
            <w:pPr>
              <w:widowControl/>
              <w:spacing w:line="240" w:lineRule="auto"/>
              <w:ind w:firstLine="0" w:firstLineChars="0"/>
              <w:jc w:val="center"/>
              <w:rPr>
                <w:rFonts w:cs="Times New Roman"/>
                <w:bCs/>
                <w:sz w:val="21"/>
                <w:szCs w:val="21"/>
              </w:rPr>
            </w:pPr>
            <w:r>
              <w:rPr>
                <w:rFonts w:cs="Times New Roman"/>
                <w:bCs/>
                <w:sz w:val="21"/>
                <w:szCs w:val="21"/>
              </w:rPr>
              <w:t>1.00×10</w:t>
            </w:r>
            <w:r>
              <w:rPr>
                <w:rFonts w:cs="Times New Roman"/>
                <w:bCs/>
                <w:sz w:val="21"/>
                <w:szCs w:val="21"/>
                <w:vertAlign w:val="superscript"/>
              </w:rPr>
              <w:t>-4</w:t>
            </w:r>
            <w:r>
              <w:rPr>
                <w:rFonts w:cs="Times New Roman"/>
                <w:bCs/>
                <w:sz w:val="21"/>
                <w:szCs w:val="21"/>
              </w:rPr>
              <w:t>/a</w:t>
            </w:r>
          </w:p>
        </w:tc>
        <w:tc>
          <w:tcPr>
            <w:tcW w:w="532" w:type="pct"/>
            <w:vAlign w:val="center"/>
          </w:tcPr>
          <w:p w14:paraId="319E3234">
            <w:pPr>
              <w:widowControl/>
              <w:spacing w:line="240" w:lineRule="auto"/>
              <w:ind w:firstLine="0" w:firstLineChars="0"/>
              <w:jc w:val="center"/>
              <w:rPr>
                <w:rFonts w:cs="Times New Roman"/>
                <w:b/>
                <w:sz w:val="21"/>
                <w:szCs w:val="21"/>
              </w:rPr>
            </w:pPr>
            <w:r>
              <w:rPr>
                <w:rFonts w:cs="Times New Roman"/>
                <w:b/>
                <w:sz w:val="21"/>
                <w:szCs w:val="21"/>
              </w:rPr>
              <w:t>是</w:t>
            </w:r>
          </w:p>
        </w:tc>
      </w:tr>
      <w:tr w14:paraId="2616E28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jc w:val="center"/>
        </w:trPr>
        <w:tc>
          <w:tcPr>
            <w:tcW w:w="441" w:type="pct"/>
            <w:vMerge w:val="continue"/>
            <w:vAlign w:val="center"/>
          </w:tcPr>
          <w:p w14:paraId="0F8A3455">
            <w:pPr>
              <w:widowControl/>
              <w:spacing w:line="240" w:lineRule="auto"/>
              <w:ind w:firstLine="0" w:firstLineChars="0"/>
              <w:jc w:val="center"/>
              <w:rPr>
                <w:rFonts w:cs="Times New Roman"/>
                <w:bCs/>
                <w:sz w:val="21"/>
                <w:szCs w:val="21"/>
              </w:rPr>
            </w:pPr>
          </w:p>
        </w:tc>
        <w:tc>
          <w:tcPr>
            <w:tcW w:w="532" w:type="pct"/>
            <w:vMerge w:val="continue"/>
            <w:vAlign w:val="center"/>
          </w:tcPr>
          <w:p w14:paraId="44066A62">
            <w:pPr>
              <w:widowControl/>
              <w:spacing w:line="240" w:lineRule="auto"/>
              <w:ind w:firstLine="0" w:firstLineChars="0"/>
              <w:jc w:val="center"/>
              <w:rPr>
                <w:rFonts w:cs="Times New Roman"/>
                <w:bCs/>
                <w:sz w:val="21"/>
                <w:szCs w:val="21"/>
              </w:rPr>
            </w:pPr>
          </w:p>
        </w:tc>
        <w:tc>
          <w:tcPr>
            <w:tcW w:w="705" w:type="pct"/>
            <w:vMerge w:val="continue"/>
            <w:vAlign w:val="center"/>
          </w:tcPr>
          <w:p w14:paraId="452C12B5">
            <w:pPr>
              <w:widowControl/>
              <w:spacing w:line="240" w:lineRule="auto"/>
              <w:ind w:firstLine="0" w:firstLineChars="0"/>
              <w:jc w:val="center"/>
              <w:rPr>
                <w:rFonts w:cs="Times New Roman"/>
                <w:bCs/>
                <w:sz w:val="21"/>
                <w:szCs w:val="21"/>
              </w:rPr>
            </w:pPr>
          </w:p>
        </w:tc>
        <w:tc>
          <w:tcPr>
            <w:tcW w:w="1024" w:type="pct"/>
            <w:vAlign w:val="center"/>
          </w:tcPr>
          <w:p w14:paraId="46D6932E">
            <w:pPr>
              <w:widowControl/>
              <w:spacing w:line="240" w:lineRule="auto"/>
              <w:ind w:firstLine="0" w:firstLineChars="0"/>
              <w:jc w:val="center"/>
              <w:rPr>
                <w:rFonts w:cs="Times New Roman"/>
                <w:bCs/>
                <w:sz w:val="21"/>
                <w:szCs w:val="21"/>
              </w:rPr>
            </w:pPr>
            <w:r>
              <w:rPr>
                <w:rFonts w:cs="Times New Roman"/>
                <w:bCs/>
                <w:sz w:val="21"/>
                <w:szCs w:val="21"/>
              </w:rPr>
              <w:t>火灾爆炸未完全燃烧物扩散</w:t>
            </w:r>
          </w:p>
        </w:tc>
        <w:tc>
          <w:tcPr>
            <w:tcW w:w="1092" w:type="pct"/>
            <w:vAlign w:val="center"/>
          </w:tcPr>
          <w:p w14:paraId="30D914FE">
            <w:pPr>
              <w:widowControl/>
              <w:spacing w:line="240" w:lineRule="auto"/>
              <w:ind w:firstLine="0" w:firstLineChars="0"/>
              <w:jc w:val="center"/>
              <w:rPr>
                <w:rFonts w:cs="Times New Roman"/>
                <w:bCs/>
                <w:sz w:val="21"/>
                <w:szCs w:val="21"/>
              </w:rPr>
            </w:pPr>
            <w:r>
              <w:rPr>
                <w:rFonts w:cs="Times New Roman"/>
                <w:bCs/>
                <w:sz w:val="21"/>
                <w:szCs w:val="21"/>
              </w:rPr>
              <w:t>扩散</w:t>
            </w:r>
          </w:p>
        </w:tc>
        <w:tc>
          <w:tcPr>
            <w:tcW w:w="670" w:type="pct"/>
            <w:vAlign w:val="center"/>
          </w:tcPr>
          <w:p w14:paraId="1307207B">
            <w:pPr>
              <w:widowControl/>
              <w:spacing w:line="240" w:lineRule="auto"/>
              <w:ind w:firstLine="0" w:firstLineChars="0"/>
              <w:jc w:val="center"/>
              <w:rPr>
                <w:rFonts w:cs="Times New Roman"/>
                <w:bCs/>
                <w:sz w:val="21"/>
                <w:szCs w:val="21"/>
              </w:rPr>
            </w:pPr>
            <w:r>
              <w:rPr>
                <w:rFonts w:cs="Times New Roman"/>
                <w:bCs/>
                <w:sz w:val="21"/>
                <w:szCs w:val="21"/>
              </w:rPr>
              <w:t>1.00×10</w:t>
            </w:r>
            <w:r>
              <w:rPr>
                <w:rFonts w:cs="Times New Roman"/>
                <w:bCs/>
                <w:sz w:val="21"/>
                <w:szCs w:val="21"/>
                <w:vertAlign w:val="superscript"/>
              </w:rPr>
              <w:t>-4</w:t>
            </w:r>
            <w:r>
              <w:rPr>
                <w:rFonts w:cs="Times New Roman"/>
                <w:bCs/>
                <w:sz w:val="21"/>
                <w:szCs w:val="21"/>
              </w:rPr>
              <w:t>/a</w:t>
            </w:r>
          </w:p>
        </w:tc>
        <w:tc>
          <w:tcPr>
            <w:tcW w:w="532" w:type="pct"/>
            <w:vAlign w:val="center"/>
          </w:tcPr>
          <w:p w14:paraId="1375B7BF">
            <w:pPr>
              <w:widowControl/>
              <w:spacing w:line="240" w:lineRule="auto"/>
              <w:ind w:firstLine="0" w:firstLineChars="0"/>
              <w:jc w:val="center"/>
              <w:rPr>
                <w:rFonts w:cs="Times New Roman"/>
                <w:b/>
                <w:sz w:val="21"/>
                <w:szCs w:val="21"/>
              </w:rPr>
            </w:pPr>
            <w:r>
              <w:rPr>
                <w:rFonts w:cs="Times New Roman"/>
                <w:b/>
                <w:sz w:val="21"/>
                <w:szCs w:val="21"/>
              </w:rPr>
              <w:t>是</w:t>
            </w:r>
          </w:p>
        </w:tc>
      </w:tr>
      <w:tr w14:paraId="2AA70E9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441" w:type="pct"/>
            <w:vMerge w:val="restart"/>
            <w:vAlign w:val="center"/>
          </w:tcPr>
          <w:p w14:paraId="56FDC543">
            <w:pPr>
              <w:spacing w:line="240" w:lineRule="auto"/>
              <w:ind w:firstLine="0" w:firstLineChars="0"/>
              <w:jc w:val="center"/>
              <w:rPr>
                <w:rFonts w:cs="Times New Roman"/>
                <w:bCs/>
                <w:sz w:val="21"/>
                <w:szCs w:val="21"/>
              </w:rPr>
            </w:pPr>
            <w:r>
              <w:rPr>
                <w:rFonts w:cs="Times New Roman"/>
                <w:bCs/>
                <w:sz w:val="21"/>
                <w:szCs w:val="21"/>
              </w:rPr>
              <w:t>危废暂存库</w:t>
            </w:r>
          </w:p>
        </w:tc>
        <w:tc>
          <w:tcPr>
            <w:tcW w:w="532" w:type="pct"/>
            <w:vMerge w:val="restart"/>
            <w:vAlign w:val="center"/>
          </w:tcPr>
          <w:p w14:paraId="60858237">
            <w:pPr>
              <w:spacing w:line="240" w:lineRule="auto"/>
              <w:ind w:firstLine="0" w:firstLineChars="0"/>
              <w:jc w:val="center"/>
              <w:rPr>
                <w:rFonts w:cs="Times New Roman"/>
                <w:bCs/>
                <w:sz w:val="21"/>
                <w:szCs w:val="21"/>
              </w:rPr>
            </w:pPr>
            <w:r>
              <w:rPr>
                <w:rFonts w:cs="Times New Roman"/>
                <w:bCs/>
                <w:sz w:val="21"/>
                <w:szCs w:val="21"/>
              </w:rPr>
              <w:t>危废暂存库</w:t>
            </w:r>
          </w:p>
        </w:tc>
        <w:tc>
          <w:tcPr>
            <w:tcW w:w="705" w:type="pct"/>
            <w:vMerge w:val="restart"/>
            <w:vAlign w:val="center"/>
          </w:tcPr>
          <w:p w14:paraId="7CE160E0">
            <w:pPr>
              <w:spacing w:line="240" w:lineRule="auto"/>
              <w:ind w:firstLine="0" w:firstLineChars="0"/>
              <w:jc w:val="center"/>
              <w:rPr>
                <w:rFonts w:cs="Times New Roman"/>
                <w:bCs/>
                <w:sz w:val="21"/>
                <w:szCs w:val="21"/>
              </w:rPr>
            </w:pPr>
            <w:r>
              <w:rPr>
                <w:rFonts w:cs="Times New Roman"/>
                <w:bCs/>
                <w:sz w:val="21"/>
                <w:szCs w:val="21"/>
              </w:rPr>
              <w:t>危险废物</w:t>
            </w:r>
          </w:p>
        </w:tc>
        <w:tc>
          <w:tcPr>
            <w:tcW w:w="1024" w:type="pct"/>
            <w:vAlign w:val="center"/>
          </w:tcPr>
          <w:p w14:paraId="6D4E7CF7">
            <w:pPr>
              <w:widowControl/>
              <w:spacing w:line="240" w:lineRule="auto"/>
              <w:ind w:firstLine="0" w:firstLineChars="0"/>
              <w:jc w:val="center"/>
              <w:rPr>
                <w:rFonts w:cs="Times New Roman"/>
                <w:bCs/>
                <w:sz w:val="21"/>
                <w:szCs w:val="21"/>
              </w:rPr>
            </w:pPr>
            <w:r>
              <w:rPr>
                <w:rFonts w:cs="Times New Roman"/>
                <w:bCs/>
                <w:sz w:val="21"/>
                <w:szCs w:val="21"/>
              </w:rPr>
              <w:t>火灾爆炸伴生/次生</w:t>
            </w:r>
          </w:p>
        </w:tc>
        <w:tc>
          <w:tcPr>
            <w:tcW w:w="1092" w:type="pct"/>
            <w:vAlign w:val="center"/>
          </w:tcPr>
          <w:p w14:paraId="771CF8DA">
            <w:pPr>
              <w:widowControl/>
              <w:spacing w:line="240" w:lineRule="auto"/>
              <w:ind w:firstLine="0" w:firstLineChars="0"/>
              <w:jc w:val="center"/>
              <w:rPr>
                <w:rFonts w:cs="Times New Roman"/>
                <w:bCs/>
                <w:sz w:val="21"/>
                <w:szCs w:val="21"/>
              </w:rPr>
            </w:pPr>
            <w:r>
              <w:rPr>
                <w:rFonts w:cs="Times New Roman"/>
                <w:bCs/>
                <w:sz w:val="21"/>
                <w:szCs w:val="21"/>
              </w:rPr>
              <w:t>扩散，物料及消防废水漫流、渗透、吸收</w:t>
            </w:r>
          </w:p>
        </w:tc>
        <w:tc>
          <w:tcPr>
            <w:tcW w:w="670" w:type="pct"/>
            <w:vAlign w:val="center"/>
          </w:tcPr>
          <w:p w14:paraId="2D83BD68">
            <w:pPr>
              <w:widowControl/>
              <w:spacing w:line="240" w:lineRule="auto"/>
              <w:ind w:firstLine="0" w:firstLineChars="0"/>
              <w:jc w:val="center"/>
              <w:rPr>
                <w:rFonts w:cs="Times New Roman"/>
                <w:bCs/>
                <w:sz w:val="21"/>
                <w:szCs w:val="21"/>
              </w:rPr>
            </w:pPr>
            <w:r>
              <w:rPr>
                <w:rFonts w:cs="Times New Roman"/>
                <w:bCs/>
                <w:sz w:val="21"/>
                <w:szCs w:val="21"/>
              </w:rPr>
              <w:t>1.00×10</w:t>
            </w:r>
            <w:r>
              <w:rPr>
                <w:rFonts w:cs="Times New Roman"/>
                <w:bCs/>
                <w:sz w:val="21"/>
                <w:szCs w:val="21"/>
                <w:vertAlign w:val="superscript"/>
              </w:rPr>
              <w:t>-6</w:t>
            </w:r>
            <w:r>
              <w:rPr>
                <w:rFonts w:cs="Times New Roman"/>
                <w:bCs/>
                <w:sz w:val="21"/>
                <w:szCs w:val="21"/>
              </w:rPr>
              <w:t>/a</w:t>
            </w:r>
          </w:p>
        </w:tc>
        <w:tc>
          <w:tcPr>
            <w:tcW w:w="532" w:type="pct"/>
            <w:vAlign w:val="center"/>
          </w:tcPr>
          <w:p w14:paraId="3205FC26">
            <w:pPr>
              <w:widowControl/>
              <w:spacing w:line="240" w:lineRule="auto"/>
              <w:ind w:firstLine="0" w:firstLineChars="0"/>
              <w:jc w:val="center"/>
              <w:rPr>
                <w:rFonts w:cs="Times New Roman"/>
                <w:bCs/>
                <w:sz w:val="21"/>
                <w:szCs w:val="21"/>
              </w:rPr>
            </w:pPr>
            <w:r>
              <w:rPr>
                <w:rFonts w:cs="Times New Roman"/>
                <w:bCs/>
                <w:sz w:val="21"/>
                <w:szCs w:val="21"/>
              </w:rPr>
              <w:t>否</w:t>
            </w:r>
          </w:p>
        </w:tc>
      </w:tr>
      <w:tr w14:paraId="7329150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441" w:type="pct"/>
            <w:vMerge w:val="continue"/>
            <w:vAlign w:val="center"/>
          </w:tcPr>
          <w:p w14:paraId="65E71642">
            <w:pPr>
              <w:widowControl/>
              <w:spacing w:line="240" w:lineRule="auto"/>
              <w:ind w:firstLine="0" w:firstLineChars="0"/>
              <w:jc w:val="center"/>
              <w:rPr>
                <w:rFonts w:cs="Times New Roman"/>
                <w:bCs/>
                <w:sz w:val="21"/>
                <w:szCs w:val="21"/>
              </w:rPr>
            </w:pPr>
          </w:p>
        </w:tc>
        <w:tc>
          <w:tcPr>
            <w:tcW w:w="532" w:type="pct"/>
            <w:vMerge w:val="continue"/>
            <w:vAlign w:val="center"/>
          </w:tcPr>
          <w:p w14:paraId="6D4DE1A7">
            <w:pPr>
              <w:widowControl/>
              <w:spacing w:line="240" w:lineRule="auto"/>
              <w:ind w:firstLine="0" w:firstLineChars="0"/>
              <w:jc w:val="center"/>
              <w:rPr>
                <w:rFonts w:cs="Times New Roman"/>
                <w:bCs/>
                <w:sz w:val="21"/>
                <w:szCs w:val="21"/>
              </w:rPr>
            </w:pPr>
          </w:p>
        </w:tc>
        <w:tc>
          <w:tcPr>
            <w:tcW w:w="705" w:type="pct"/>
            <w:vMerge w:val="continue"/>
            <w:vAlign w:val="center"/>
          </w:tcPr>
          <w:p w14:paraId="5FD6B149">
            <w:pPr>
              <w:widowControl/>
              <w:spacing w:line="240" w:lineRule="auto"/>
              <w:ind w:firstLine="0" w:firstLineChars="0"/>
              <w:jc w:val="center"/>
              <w:rPr>
                <w:rFonts w:cs="Times New Roman"/>
                <w:bCs/>
                <w:sz w:val="21"/>
                <w:szCs w:val="21"/>
              </w:rPr>
            </w:pPr>
          </w:p>
        </w:tc>
        <w:tc>
          <w:tcPr>
            <w:tcW w:w="1024" w:type="pct"/>
            <w:vAlign w:val="center"/>
          </w:tcPr>
          <w:p w14:paraId="4A5C33D5">
            <w:pPr>
              <w:widowControl/>
              <w:spacing w:line="240" w:lineRule="auto"/>
              <w:ind w:firstLine="0" w:firstLineChars="0"/>
              <w:jc w:val="center"/>
              <w:rPr>
                <w:rFonts w:cs="Times New Roman"/>
                <w:bCs/>
                <w:sz w:val="21"/>
                <w:szCs w:val="21"/>
              </w:rPr>
            </w:pPr>
            <w:r>
              <w:rPr>
                <w:rFonts w:cs="Times New Roman"/>
                <w:bCs/>
                <w:sz w:val="21"/>
                <w:szCs w:val="21"/>
              </w:rPr>
              <w:t>火灾爆炸未完全燃烧物扩散</w:t>
            </w:r>
          </w:p>
        </w:tc>
        <w:tc>
          <w:tcPr>
            <w:tcW w:w="1092" w:type="pct"/>
            <w:vAlign w:val="center"/>
          </w:tcPr>
          <w:p w14:paraId="4E3D44F3">
            <w:pPr>
              <w:widowControl/>
              <w:spacing w:line="240" w:lineRule="auto"/>
              <w:ind w:firstLine="0" w:firstLineChars="0"/>
              <w:jc w:val="center"/>
              <w:rPr>
                <w:rFonts w:cs="Times New Roman"/>
                <w:bCs/>
                <w:sz w:val="21"/>
                <w:szCs w:val="21"/>
              </w:rPr>
            </w:pPr>
            <w:r>
              <w:rPr>
                <w:rFonts w:cs="Times New Roman"/>
                <w:bCs/>
                <w:sz w:val="21"/>
                <w:szCs w:val="21"/>
              </w:rPr>
              <w:t>扩散</w:t>
            </w:r>
          </w:p>
        </w:tc>
        <w:tc>
          <w:tcPr>
            <w:tcW w:w="670" w:type="pct"/>
            <w:vAlign w:val="center"/>
          </w:tcPr>
          <w:p w14:paraId="1F8AFE90">
            <w:pPr>
              <w:widowControl/>
              <w:spacing w:line="240" w:lineRule="auto"/>
              <w:ind w:firstLine="0" w:firstLineChars="0"/>
              <w:jc w:val="center"/>
              <w:rPr>
                <w:rFonts w:cs="Times New Roman"/>
                <w:bCs/>
                <w:sz w:val="21"/>
                <w:szCs w:val="21"/>
              </w:rPr>
            </w:pPr>
            <w:r>
              <w:rPr>
                <w:rFonts w:cs="Times New Roman"/>
                <w:bCs/>
                <w:sz w:val="21"/>
                <w:szCs w:val="21"/>
              </w:rPr>
              <w:t>1.00×10</w:t>
            </w:r>
            <w:r>
              <w:rPr>
                <w:rFonts w:cs="Times New Roman"/>
                <w:bCs/>
                <w:sz w:val="21"/>
                <w:szCs w:val="21"/>
                <w:vertAlign w:val="superscript"/>
              </w:rPr>
              <w:t>-6</w:t>
            </w:r>
            <w:r>
              <w:rPr>
                <w:rFonts w:cs="Times New Roman"/>
                <w:bCs/>
                <w:sz w:val="21"/>
                <w:szCs w:val="21"/>
              </w:rPr>
              <w:t>/a</w:t>
            </w:r>
          </w:p>
        </w:tc>
        <w:tc>
          <w:tcPr>
            <w:tcW w:w="532" w:type="pct"/>
            <w:vAlign w:val="center"/>
          </w:tcPr>
          <w:p w14:paraId="32549D73">
            <w:pPr>
              <w:widowControl/>
              <w:spacing w:line="240" w:lineRule="auto"/>
              <w:ind w:firstLine="0" w:firstLineChars="0"/>
              <w:jc w:val="center"/>
              <w:rPr>
                <w:rFonts w:cs="Times New Roman"/>
                <w:bCs/>
                <w:sz w:val="21"/>
                <w:szCs w:val="21"/>
              </w:rPr>
            </w:pPr>
            <w:r>
              <w:rPr>
                <w:rFonts w:cs="Times New Roman"/>
                <w:bCs/>
                <w:sz w:val="21"/>
                <w:szCs w:val="21"/>
              </w:rPr>
              <w:t>否</w:t>
            </w:r>
          </w:p>
        </w:tc>
      </w:tr>
      <w:tr w14:paraId="1B63CFD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441" w:type="pct"/>
            <w:vAlign w:val="center"/>
          </w:tcPr>
          <w:p w14:paraId="0A1875A1">
            <w:pPr>
              <w:widowControl/>
              <w:spacing w:line="240" w:lineRule="auto"/>
              <w:ind w:firstLine="0" w:firstLineChars="0"/>
              <w:jc w:val="center"/>
              <w:rPr>
                <w:rFonts w:cs="Times New Roman"/>
                <w:bCs/>
                <w:sz w:val="21"/>
                <w:szCs w:val="21"/>
              </w:rPr>
            </w:pPr>
            <w:r>
              <w:rPr>
                <w:rFonts w:cs="Times New Roman"/>
                <w:bCs/>
                <w:sz w:val="21"/>
                <w:szCs w:val="21"/>
              </w:rPr>
              <w:t>天然气管道</w:t>
            </w:r>
          </w:p>
        </w:tc>
        <w:tc>
          <w:tcPr>
            <w:tcW w:w="532" w:type="pct"/>
            <w:vAlign w:val="center"/>
          </w:tcPr>
          <w:p w14:paraId="67654B12">
            <w:pPr>
              <w:widowControl/>
              <w:spacing w:line="240" w:lineRule="auto"/>
              <w:ind w:firstLine="0" w:firstLineChars="0"/>
              <w:jc w:val="center"/>
              <w:rPr>
                <w:rFonts w:cs="Times New Roman"/>
                <w:bCs/>
                <w:sz w:val="21"/>
                <w:szCs w:val="21"/>
              </w:rPr>
            </w:pPr>
            <w:r>
              <w:rPr>
                <w:rFonts w:cs="Times New Roman"/>
                <w:bCs/>
                <w:sz w:val="21"/>
                <w:szCs w:val="21"/>
              </w:rPr>
              <w:t>管道</w:t>
            </w:r>
          </w:p>
        </w:tc>
        <w:tc>
          <w:tcPr>
            <w:tcW w:w="705" w:type="pct"/>
            <w:vAlign w:val="center"/>
          </w:tcPr>
          <w:p w14:paraId="33FDEA79">
            <w:pPr>
              <w:widowControl/>
              <w:spacing w:line="240" w:lineRule="auto"/>
              <w:ind w:firstLine="0" w:firstLineChars="0"/>
              <w:jc w:val="center"/>
              <w:rPr>
                <w:rFonts w:cs="Times New Roman"/>
                <w:bCs/>
                <w:sz w:val="21"/>
                <w:szCs w:val="21"/>
              </w:rPr>
            </w:pPr>
            <w:r>
              <w:rPr>
                <w:rFonts w:cs="Times New Roman"/>
                <w:bCs/>
                <w:sz w:val="21"/>
                <w:szCs w:val="21"/>
              </w:rPr>
              <w:t>甲烷</w:t>
            </w:r>
          </w:p>
        </w:tc>
        <w:tc>
          <w:tcPr>
            <w:tcW w:w="1024" w:type="pct"/>
            <w:vAlign w:val="center"/>
          </w:tcPr>
          <w:p w14:paraId="2F19043E">
            <w:pPr>
              <w:widowControl/>
              <w:spacing w:line="240" w:lineRule="auto"/>
              <w:ind w:firstLine="0" w:firstLineChars="0"/>
              <w:jc w:val="center"/>
              <w:rPr>
                <w:rFonts w:cs="Times New Roman"/>
                <w:bCs/>
                <w:sz w:val="21"/>
                <w:szCs w:val="21"/>
              </w:rPr>
            </w:pPr>
            <w:r>
              <w:rPr>
                <w:rFonts w:cs="Times New Roman"/>
                <w:bCs/>
                <w:sz w:val="21"/>
                <w:szCs w:val="21"/>
              </w:rPr>
              <w:t>火灾爆炸未完全燃烧物扩散</w:t>
            </w:r>
          </w:p>
        </w:tc>
        <w:tc>
          <w:tcPr>
            <w:tcW w:w="1092" w:type="pct"/>
            <w:vAlign w:val="center"/>
          </w:tcPr>
          <w:p w14:paraId="6DC481A8">
            <w:pPr>
              <w:widowControl/>
              <w:spacing w:line="240" w:lineRule="auto"/>
              <w:ind w:firstLine="0" w:firstLineChars="0"/>
              <w:jc w:val="center"/>
              <w:rPr>
                <w:rFonts w:cs="Times New Roman"/>
                <w:bCs/>
                <w:sz w:val="21"/>
                <w:szCs w:val="21"/>
              </w:rPr>
            </w:pPr>
            <w:r>
              <w:rPr>
                <w:rFonts w:cs="Times New Roman"/>
                <w:bCs/>
                <w:sz w:val="21"/>
                <w:szCs w:val="21"/>
              </w:rPr>
              <w:t>扩散</w:t>
            </w:r>
          </w:p>
        </w:tc>
        <w:tc>
          <w:tcPr>
            <w:tcW w:w="670" w:type="pct"/>
            <w:vAlign w:val="center"/>
          </w:tcPr>
          <w:p w14:paraId="26AF00A5">
            <w:pPr>
              <w:widowControl/>
              <w:spacing w:line="240" w:lineRule="auto"/>
              <w:ind w:firstLine="0" w:firstLineChars="0"/>
              <w:jc w:val="center"/>
              <w:rPr>
                <w:rFonts w:cs="Times New Roman"/>
                <w:bCs/>
                <w:sz w:val="21"/>
                <w:szCs w:val="21"/>
              </w:rPr>
            </w:pPr>
            <w:r>
              <w:rPr>
                <w:rFonts w:cs="Times New Roman"/>
                <w:bCs/>
                <w:sz w:val="21"/>
                <w:szCs w:val="21"/>
              </w:rPr>
              <w:t>2.40×10</w:t>
            </w:r>
            <w:r>
              <w:rPr>
                <w:rFonts w:cs="Times New Roman"/>
                <w:bCs/>
                <w:sz w:val="21"/>
                <w:szCs w:val="21"/>
                <w:vertAlign w:val="superscript"/>
              </w:rPr>
              <w:t>-6</w:t>
            </w:r>
            <w:r>
              <w:rPr>
                <w:rFonts w:cs="Times New Roman"/>
                <w:bCs/>
                <w:sz w:val="21"/>
                <w:szCs w:val="21"/>
              </w:rPr>
              <w:t>/（m·a）</w:t>
            </w:r>
          </w:p>
        </w:tc>
        <w:tc>
          <w:tcPr>
            <w:tcW w:w="532" w:type="pct"/>
            <w:vAlign w:val="center"/>
          </w:tcPr>
          <w:p w14:paraId="22B88219">
            <w:pPr>
              <w:widowControl/>
              <w:spacing w:line="240" w:lineRule="auto"/>
              <w:ind w:firstLine="0" w:firstLineChars="0"/>
              <w:jc w:val="center"/>
              <w:rPr>
                <w:rFonts w:cs="Times New Roman"/>
                <w:bCs/>
                <w:sz w:val="21"/>
                <w:szCs w:val="21"/>
              </w:rPr>
            </w:pPr>
            <w:r>
              <w:rPr>
                <w:rFonts w:cs="Times New Roman"/>
                <w:bCs/>
                <w:sz w:val="21"/>
                <w:szCs w:val="21"/>
              </w:rPr>
              <w:t>否</w:t>
            </w:r>
          </w:p>
        </w:tc>
      </w:tr>
      <w:tr w14:paraId="62F4BD2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441" w:type="pct"/>
            <w:vMerge w:val="restart"/>
            <w:vAlign w:val="center"/>
          </w:tcPr>
          <w:p w14:paraId="5F299EB5">
            <w:pPr>
              <w:widowControl/>
              <w:spacing w:line="240" w:lineRule="auto"/>
              <w:ind w:firstLine="0" w:firstLineChars="0"/>
              <w:jc w:val="center"/>
              <w:rPr>
                <w:rFonts w:cs="Times New Roman"/>
                <w:bCs/>
                <w:sz w:val="21"/>
                <w:szCs w:val="21"/>
              </w:rPr>
            </w:pPr>
            <w:r>
              <w:rPr>
                <w:rFonts w:cs="Times New Roman"/>
                <w:bCs/>
                <w:sz w:val="21"/>
                <w:szCs w:val="21"/>
              </w:rPr>
              <w:t>热媒系统</w:t>
            </w:r>
          </w:p>
        </w:tc>
        <w:tc>
          <w:tcPr>
            <w:tcW w:w="532" w:type="pct"/>
            <w:vMerge w:val="restart"/>
            <w:vAlign w:val="center"/>
          </w:tcPr>
          <w:p w14:paraId="5ABA6EA7">
            <w:pPr>
              <w:widowControl/>
              <w:spacing w:line="240" w:lineRule="auto"/>
              <w:ind w:firstLine="0" w:firstLineChars="0"/>
              <w:jc w:val="center"/>
              <w:rPr>
                <w:rFonts w:cs="Times New Roman"/>
                <w:bCs/>
                <w:sz w:val="21"/>
                <w:szCs w:val="21"/>
              </w:rPr>
            </w:pPr>
            <w:r>
              <w:rPr>
                <w:rFonts w:cs="Times New Roman"/>
                <w:bCs/>
                <w:sz w:val="21"/>
                <w:szCs w:val="21"/>
              </w:rPr>
              <w:t>管道</w:t>
            </w:r>
          </w:p>
        </w:tc>
        <w:tc>
          <w:tcPr>
            <w:tcW w:w="705" w:type="pct"/>
            <w:vMerge w:val="restart"/>
            <w:vAlign w:val="center"/>
          </w:tcPr>
          <w:p w14:paraId="3D33E1E6">
            <w:pPr>
              <w:widowControl/>
              <w:spacing w:line="240" w:lineRule="auto"/>
              <w:ind w:firstLine="0" w:firstLineChars="0"/>
              <w:jc w:val="center"/>
              <w:rPr>
                <w:rFonts w:cs="Times New Roman"/>
                <w:bCs/>
                <w:sz w:val="21"/>
                <w:szCs w:val="21"/>
              </w:rPr>
            </w:pPr>
            <w:r>
              <w:rPr>
                <w:rFonts w:cs="Times New Roman"/>
                <w:bCs/>
                <w:sz w:val="21"/>
                <w:szCs w:val="21"/>
              </w:rPr>
              <w:t>联苯</w:t>
            </w:r>
          </w:p>
        </w:tc>
        <w:tc>
          <w:tcPr>
            <w:tcW w:w="1024" w:type="pct"/>
            <w:vAlign w:val="center"/>
          </w:tcPr>
          <w:p w14:paraId="0A6DF73F">
            <w:pPr>
              <w:widowControl/>
              <w:spacing w:line="240" w:lineRule="auto"/>
              <w:ind w:firstLine="0" w:firstLineChars="0"/>
              <w:jc w:val="center"/>
              <w:rPr>
                <w:rFonts w:cs="Times New Roman"/>
                <w:bCs/>
                <w:sz w:val="21"/>
                <w:szCs w:val="21"/>
              </w:rPr>
            </w:pPr>
            <w:r>
              <w:rPr>
                <w:rFonts w:cs="Times New Roman"/>
                <w:bCs/>
                <w:sz w:val="21"/>
                <w:szCs w:val="21"/>
              </w:rPr>
              <w:t>泄漏孔径为10%孔径</w:t>
            </w:r>
          </w:p>
        </w:tc>
        <w:tc>
          <w:tcPr>
            <w:tcW w:w="1092" w:type="pct"/>
            <w:vAlign w:val="center"/>
          </w:tcPr>
          <w:p w14:paraId="37B2D253">
            <w:pPr>
              <w:spacing w:line="240" w:lineRule="auto"/>
              <w:ind w:firstLine="0" w:firstLineChars="0"/>
              <w:jc w:val="center"/>
              <w:rPr>
                <w:rFonts w:cs="Times New Roman"/>
                <w:bCs/>
                <w:sz w:val="21"/>
                <w:szCs w:val="21"/>
              </w:rPr>
            </w:pPr>
            <w:r>
              <w:rPr>
                <w:rFonts w:cs="Times New Roman"/>
                <w:bCs/>
                <w:sz w:val="21"/>
                <w:szCs w:val="21"/>
              </w:rPr>
              <w:t>扩散，物料及消防废水漫流、渗透、吸收</w:t>
            </w:r>
          </w:p>
        </w:tc>
        <w:tc>
          <w:tcPr>
            <w:tcW w:w="670" w:type="pct"/>
            <w:vAlign w:val="center"/>
          </w:tcPr>
          <w:p w14:paraId="623B9AF5">
            <w:pPr>
              <w:widowControl/>
              <w:spacing w:line="240" w:lineRule="auto"/>
              <w:ind w:firstLine="0" w:firstLineChars="0"/>
              <w:jc w:val="center"/>
              <w:rPr>
                <w:rFonts w:cs="Times New Roman"/>
                <w:bCs/>
                <w:sz w:val="21"/>
                <w:szCs w:val="21"/>
              </w:rPr>
            </w:pPr>
            <w:r>
              <w:rPr>
                <w:rFonts w:cs="Times New Roman"/>
                <w:bCs/>
                <w:sz w:val="21"/>
                <w:szCs w:val="21"/>
              </w:rPr>
              <w:t>2.40×10</w:t>
            </w:r>
            <w:r>
              <w:rPr>
                <w:rFonts w:cs="Times New Roman"/>
                <w:bCs/>
                <w:sz w:val="21"/>
                <w:szCs w:val="21"/>
                <w:vertAlign w:val="superscript"/>
              </w:rPr>
              <w:t>-6</w:t>
            </w:r>
            <w:r>
              <w:rPr>
                <w:rFonts w:cs="Times New Roman"/>
                <w:bCs/>
                <w:sz w:val="21"/>
                <w:szCs w:val="21"/>
              </w:rPr>
              <w:t>/（m·a）</w:t>
            </w:r>
          </w:p>
        </w:tc>
        <w:tc>
          <w:tcPr>
            <w:tcW w:w="532" w:type="pct"/>
            <w:vAlign w:val="center"/>
          </w:tcPr>
          <w:p w14:paraId="23B49CEC">
            <w:pPr>
              <w:widowControl/>
              <w:spacing w:line="240" w:lineRule="auto"/>
              <w:ind w:firstLine="0" w:firstLineChars="0"/>
              <w:jc w:val="center"/>
              <w:rPr>
                <w:rFonts w:cs="Times New Roman"/>
                <w:bCs/>
                <w:sz w:val="21"/>
                <w:szCs w:val="21"/>
              </w:rPr>
            </w:pPr>
            <w:r>
              <w:rPr>
                <w:rFonts w:cs="Times New Roman"/>
                <w:bCs/>
                <w:sz w:val="21"/>
                <w:szCs w:val="21"/>
              </w:rPr>
              <w:t>否</w:t>
            </w:r>
          </w:p>
        </w:tc>
      </w:tr>
      <w:tr w14:paraId="5AD4EC0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441" w:type="pct"/>
            <w:vMerge w:val="continue"/>
            <w:vAlign w:val="center"/>
          </w:tcPr>
          <w:p w14:paraId="6208B26B">
            <w:pPr>
              <w:widowControl/>
              <w:spacing w:line="240" w:lineRule="auto"/>
              <w:ind w:firstLine="0" w:firstLineChars="0"/>
              <w:jc w:val="center"/>
              <w:rPr>
                <w:rFonts w:cs="Times New Roman"/>
                <w:bCs/>
                <w:sz w:val="21"/>
                <w:szCs w:val="21"/>
              </w:rPr>
            </w:pPr>
          </w:p>
        </w:tc>
        <w:tc>
          <w:tcPr>
            <w:tcW w:w="532" w:type="pct"/>
            <w:vMerge w:val="continue"/>
            <w:vAlign w:val="center"/>
          </w:tcPr>
          <w:p w14:paraId="02B19063">
            <w:pPr>
              <w:widowControl/>
              <w:spacing w:line="240" w:lineRule="auto"/>
              <w:ind w:firstLine="0" w:firstLineChars="0"/>
              <w:jc w:val="center"/>
              <w:rPr>
                <w:rFonts w:cs="Times New Roman"/>
                <w:bCs/>
                <w:sz w:val="21"/>
                <w:szCs w:val="21"/>
              </w:rPr>
            </w:pPr>
          </w:p>
        </w:tc>
        <w:tc>
          <w:tcPr>
            <w:tcW w:w="705" w:type="pct"/>
            <w:vMerge w:val="continue"/>
            <w:vAlign w:val="center"/>
          </w:tcPr>
          <w:p w14:paraId="70FCCD73">
            <w:pPr>
              <w:widowControl/>
              <w:spacing w:line="240" w:lineRule="auto"/>
              <w:ind w:firstLine="0" w:firstLineChars="0"/>
              <w:jc w:val="center"/>
              <w:rPr>
                <w:rFonts w:cs="Times New Roman"/>
                <w:bCs/>
                <w:sz w:val="21"/>
                <w:szCs w:val="21"/>
              </w:rPr>
            </w:pPr>
          </w:p>
        </w:tc>
        <w:tc>
          <w:tcPr>
            <w:tcW w:w="1024" w:type="pct"/>
            <w:vAlign w:val="center"/>
          </w:tcPr>
          <w:p w14:paraId="2D62AA6B">
            <w:pPr>
              <w:widowControl/>
              <w:spacing w:line="240" w:lineRule="auto"/>
              <w:ind w:firstLine="0" w:firstLineChars="0"/>
              <w:jc w:val="center"/>
              <w:rPr>
                <w:rFonts w:cs="Times New Roman"/>
                <w:bCs/>
                <w:sz w:val="21"/>
                <w:szCs w:val="21"/>
              </w:rPr>
            </w:pPr>
            <w:r>
              <w:rPr>
                <w:rFonts w:cs="Times New Roman"/>
                <w:bCs/>
                <w:sz w:val="21"/>
                <w:szCs w:val="21"/>
              </w:rPr>
              <w:t>火灾爆炸伴生/次生</w:t>
            </w:r>
          </w:p>
        </w:tc>
        <w:tc>
          <w:tcPr>
            <w:tcW w:w="1092" w:type="pct"/>
            <w:vAlign w:val="center"/>
          </w:tcPr>
          <w:p w14:paraId="3D309C2B">
            <w:pPr>
              <w:widowControl/>
              <w:spacing w:line="240" w:lineRule="auto"/>
              <w:ind w:firstLine="0" w:firstLineChars="0"/>
              <w:jc w:val="center"/>
              <w:rPr>
                <w:rFonts w:cs="Times New Roman"/>
                <w:bCs/>
                <w:sz w:val="21"/>
                <w:szCs w:val="21"/>
              </w:rPr>
            </w:pPr>
            <w:r>
              <w:rPr>
                <w:rFonts w:cs="Times New Roman"/>
                <w:bCs/>
                <w:sz w:val="21"/>
                <w:szCs w:val="21"/>
              </w:rPr>
              <w:t>扩散，物料及消防废水漫流、渗透、吸收</w:t>
            </w:r>
          </w:p>
        </w:tc>
        <w:tc>
          <w:tcPr>
            <w:tcW w:w="670" w:type="pct"/>
            <w:vAlign w:val="center"/>
          </w:tcPr>
          <w:p w14:paraId="0CE3FA89">
            <w:pPr>
              <w:widowControl/>
              <w:spacing w:line="240" w:lineRule="auto"/>
              <w:ind w:firstLine="0" w:firstLineChars="0"/>
              <w:jc w:val="center"/>
              <w:rPr>
                <w:rFonts w:cs="Times New Roman"/>
                <w:bCs/>
                <w:sz w:val="21"/>
                <w:szCs w:val="21"/>
              </w:rPr>
            </w:pPr>
            <w:r>
              <w:rPr>
                <w:rFonts w:cs="Times New Roman"/>
                <w:bCs/>
                <w:sz w:val="21"/>
                <w:szCs w:val="21"/>
              </w:rPr>
              <w:t>2.40×10</w:t>
            </w:r>
            <w:r>
              <w:rPr>
                <w:rFonts w:cs="Times New Roman"/>
                <w:bCs/>
                <w:sz w:val="21"/>
                <w:szCs w:val="21"/>
                <w:vertAlign w:val="superscript"/>
              </w:rPr>
              <w:t>-6</w:t>
            </w:r>
            <w:r>
              <w:rPr>
                <w:rFonts w:cs="Times New Roman"/>
                <w:bCs/>
                <w:sz w:val="21"/>
                <w:szCs w:val="21"/>
              </w:rPr>
              <w:t>/（m·a）</w:t>
            </w:r>
          </w:p>
        </w:tc>
        <w:tc>
          <w:tcPr>
            <w:tcW w:w="532" w:type="pct"/>
            <w:vAlign w:val="center"/>
          </w:tcPr>
          <w:p w14:paraId="210F163D">
            <w:pPr>
              <w:widowControl/>
              <w:spacing w:line="240" w:lineRule="auto"/>
              <w:ind w:firstLine="0" w:firstLineChars="0"/>
              <w:jc w:val="center"/>
              <w:rPr>
                <w:rFonts w:cs="Times New Roman"/>
                <w:bCs/>
                <w:sz w:val="21"/>
                <w:szCs w:val="21"/>
              </w:rPr>
            </w:pPr>
            <w:r>
              <w:rPr>
                <w:rFonts w:cs="Times New Roman"/>
                <w:bCs/>
                <w:sz w:val="21"/>
                <w:szCs w:val="21"/>
              </w:rPr>
              <w:t>否</w:t>
            </w:r>
          </w:p>
        </w:tc>
      </w:tr>
      <w:tr w14:paraId="0E3117C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jc w:val="center"/>
        </w:trPr>
        <w:tc>
          <w:tcPr>
            <w:tcW w:w="441" w:type="pct"/>
            <w:vMerge w:val="continue"/>
            <w:vAlign w:val="center"/>
          </w:tcPr>
          <w:p w14:paraId="35701938">
            <w:pPr>
              <w:widowControl/>
              <w:spacing w:line="240" w:lineRule="auto"/>
              <w:ind w:firstLine="0" w:firstLineChars="0"/>
              <w:jc w:val="center"/>
              <w:rPr>
                <w:rFonts w:cs="Times New Roman"/>
                <w:bCs/>
                <w:sz w:val="21"/>
                <w:szCs w:val="21"/>
              </w:rPr>
            </w:pPr>
          </w:p>
        </w:tc>
        <w:tc>
          <w:tcPr>
            <w:tcW w:w="532" w:type="pct"/>
            <w:vMerge w:val="continue"/>
            <w:vAlign w:val="center"/>
          </w:tcPr>
          <w:p w14:paraId="28844E2A">
            <w:pPr>
              <w:widowControl/>
              <w:spacing w:line="240" w:lineRule="auto"/>
              <w:ind w:firstLine="0" w:firstLineChars="0"/>
              <w:jc w:val="center"/>
              <w:rPr>
                <w:rFonts w:cs="Times New Roman"/>
                <w:bCs/>
                <w:sz w:val="21"/>
                <w:szCs w:val="21"/>
              </w:rPr>
            </w:pPr>
          </w:p>
        </w:tc>
        <w:tc>
          <w:tcPr>
            <w:tcW w:w="705" w:type="pct"/>
            <w:vMerge w:val="continue"/>
            <w:vAlign w:val="center"/>
          </w:tcPr>
          <w:p w14:paraId="76B76C68">
            <w:pPr>
              <w:widowControl/>
              <w:spacing w:line="240" w:lineRule="auto"/>
              <w:ind w:firstLine="0" w:firstLineChars="0"/>
              <w:jc w:val="center"/>
              <w:rPr>
                <w:rFonts w:cs="Times New Roman"/>
                <w:bCs/>
                <w:sz w:val="21"/>
                <w:szCs w:val="21"/>
              </w:rPr>
            </w:pPr>
          </w:p>
        </w:tc>
        <w:tc>
          <w:tcPr>
            <w:tcW w:w="1024" w:type="pct"/>
            <w:vAlign w:val="center"/>
          </w:tcPr>
          <w:p w14:paraId="75C6D919">
            <w:pPr>
              <w:widowControl/>
              <w:spacing w:line="240" w:lineRule="auto"/>
              <w:ind w:firstLine="0" w:firstLineChars="0"/>
              <w:jc w:val="center"/>
              <w:rPr>
                <w:rFonts w:cs="Times New Roman"/>
                <w:bCs/>
                <w:sz w:val="21"/>
                <w:szCs w:val="21"/>
              </w:rPr>
            </w:pPr>
            <w:r>
              <w:rPr>
                <w:rFonts w:cs="Times New Roman"/>
                <w:bCs/>
                <w:sz w:val="21"/>
                <w:szCs w:val="21"/>
              </w:rPr>
              <w:t>火灾爆炸未完全燃烧物扩散</w:t>
            </w:r>
          </w:p>
        </w:tc>
        <w:tc>
          <w:tcPr>
            <w:tcW w:w="1092" w:type="pct"/>
            <w:vAlign w:val="center"/>
          </w:tcPr>
          <w:p w14:paraId="68839615">
            <w:pPr>
              <w:widowControl/>
              <w:spacing w:line="240" w:lineRule="auto"/>
              <w:ind w:firstLine="0" w:firstLineChars="0"/>
              <w:jc w:val="center"/>
              <w:rPr>
                <w:rFonts w:cs="Times New Roman"/>
                <w:bCs/>
                <w:sz w:val="21"/>
                <w:szCs w:val="21"/>
              </w:rPr>
            </w:pPr>
            <w:r>
              <w:rPr>
                <w:rFonts w:cs="Times New Roman"/>
                <w:bCs/>
                <w:sz w:val="21"/>
                <w:szCs w:val="21"/>
              </w:rPr>
              <w:t>扩散</w:t>
            </w:r>
          </w:p>
        </w:tc>
        <w:tc>
          <w:tcPr>
            <w:tcW w:w="670" w:type="pct"/>
            <w:vAlign w:val="center"/>
          </w:tcPr>
          <w:p w14:paraId="1B21832A">
            <w:pPr>
              <w:widowControl/>
              <w:spacing w:line="240" w:lineRule="auto"/>
              <w:ind w:firstLine="0" w:firstLineChars="0"/>
              <w:jc w:val="center"/>
              <w:rPr>
                <w:rFonts w:cs="Times New Roman"/>
                <w:bCs/>
                <w:sz w:val="21"/>
                <w:szCs w:val="21"/>
              </w:rPr>
            </w:pPr>
            <w:r>
              <w:rPr>
                <w:rFonts w:cs="Times New Roman"/>
                <w:bCs/>
                <w:sz w:val="21"/>
                <w:szCs w:val="21"/>
              </w:rPr>
              <w:t>2.40×10</w:t>
            </w:r>
            <w:r>
              <w:rPr>
                <w:rFonts w:cs="Times New Roman"/>
                <w:bCs/>
                <w:sz w:val="21"/>
                <w:szCs w:val="21"/>
                <w:vertAlign w:val="superscript"/>
              </w:rPr>
              <w:t>-6</w:t>
            </w:r>
            <w:r>
              <w:rPr>
                <w:rFonts w:cs="Times New Roman"/>
                <w:bCs/>
                <w:sz w:val="21"/>
                <w:szCs w:val="21"/>
              </w:rPr>
              <w:t>/（m·a）</w:t>
            </w:r>
          </w:p>
        </w:tc>
        <w:tc>
          <w:tcPr>
            <w:tcW w:w="532" w:type="pct"/>
            <w:vAlign w:val="center"/>
          </w:tcPr>
          <w:p w14:paraId="6FB1AC6F">
            <w:pPr>
              <w:widowControl/>
              <w:spacing w:line="240" w:lineRule="auto"/>
              <w:ind w:firstLine="0" w:firstLineChars="0"/>
              <w:jc w:val="center"/>
              <w:rPr>
                <w:rFonts w:cs="Times New Roman"/>
                <w:bCs/>
                <w:sz w:val="21"/>
                <w:szCs w:val="21"/>
              </w:rPr>
            </w:pPr>
            <w:r>
              <w:rPr>
                <w:rFonts w:cs="Times New Roman"/>
                <w:bCs/>
                <w:sz w:val="21"/>
                <w:szCs w:val="21"/>
              </w:rPr>
              <w:t>否</w:t>
            </w:r>
          </w:p>
        </w:tc>
      </w:tr>
    </w:tbl>
    <w:p w14:paraId="0C6A3E6F">
      <w:pPr>
        <w:ind w:firstLine="480"/>
        <w:rPr>
          <w:rFonts w:cs="Times New Roman"/>
        </w:rPr>
      </w:pPr>
      <w:r>
        <w:rPr>
          <w:rFonts w:cs="Times New Roman"/>
        </w:rPr>
        <w:t>（2）最大可信事故</w:t>
      </w:r>
    </w:p>
    <w:p w14:paraId="62E9D594">
      <w:pPr>
        <w:ind w:firstLine="480"/>
        <w:rPr>
          <w:rFonts w:cs="Times New Roman"/>
        </w:rPr>
      </w:pPr>
      <w:r>
        <w:rPr>
          <w:rFonts w:cs="Times New Roman"/>
        </w:rPr>
        <w:t>四氢呋喃及联苯具有毒性、易燃性与爆炸危险性，罐区四氢呋喃存在量较大，因此从危险物质存在量及危险性两方面考虑，选择四氢呋喃储罐泄漏、火灾爆炸消防废水漫流及未完全燃烧物CO扩散事故作为最大可信事故进行预测。需要说明的是，本项目热媒系统依托现有，故不选择其作为最大可信事故进行预测分析，相关预测分析已在《中国石化集团资产经营管理有限公司仪征分公司年产12万吨PBT/6万吨PBXT柔性化改造项目环境影响报告书》中评价。</w:t>
      </w:r>
    </w:p>
    <w:p w14:paraId="3FB383E1">
      <w:pPr>
        <w:ind w:firstLine="0" w:firstLineChars="0"/>
        <w:outlineLvl w:val="3"/>
        <w:rPr>
          <w:rFonts w:cs="Times New Roman"/>
          <w:b/>
        </w:rPr>
      </w:pPr>
      <w:r>
        <w:rPr>
          <w:rFonts w:cs="Times New Roman"/>
          <w:b/>
        </w:rPr>
        <w:t>6.2.7.3 环境风险源项分析</w:t>
      </w:r>
    </w:p>
    <w:p w14:paraId="64D724E7">
      <w:pPr>
        <w:widowControl/>
        <w:ind w:firstLine="480"/>
        <w:rPr>
          <w:rFonts w:cs="Times New Roman"/>
        </w:rPr>
      </w:pPr>
      <w:r>
        <w:rPr>
          <w:rFonts w:cs="Times New Roman"/>
        </w:rPr>
        <w:t>我国有化工企业十多万家，生产化工产品五万多种，其中相当一部分是危险化学品。危险化学品在生产、经营、储存、运输、使用过程中，存在着火灾、爆炸、中毒等重大事故的危险性。一起危险化学品事故的发生，其原因往往是复杂的，事故原因可分为管理原因、人的失误（包括违章行为）、设备设施的缺陷以及环境方面的原因（地形、人群、天气状况）等。</w:t>
      </w:r>
    </w:p>
    <w:p w14:paraId="2CAFADC7">
      <w:pPr>
        <w:widowControl/>
        <w:ind w:firstLine="480"/>
        <w:rPr>
          <w:rFonts w:cs="Times New Roman"/>
        </w:rPr>
      </w:pPr>
      <w:r>
        <w:rPr>
          <w:rFonts w:cs="Times New Roman"/>
          <w:szCs w:val="24"/>
          <w:shd w:val="clear" w:color="auto" w:fill="FFFFFF"/>
        </w:rPr>
        <w:t>根据应急管理部发布的数据，2025年前三季度全国共发生各类生产安全事故13442起、死亡12804人，同比分别下降20.8%和16.2%‌</w:t>
      </w:r>
      <w:r>
        <w:rPr>
          <w:rFonts w:cs="Times New Roman"/>
        </w:rPr>
        <w:t>。</w:t>
      </w:r>
    </w:p>
    <w:p w14:paraId="6AAA686F">
      <w:pPr>
        <w:widowControl/>
        <w:ind w:firstLine="480"/>
        <w:rPr>
          <w:rFonts w:cs="Times New Roman"/>
        </w:rPr>
      </w:pPr>
      <w:r>
        <w:rPr>
          <w:rFonts w:cs="Times New Roman"/>
        </w:rPr>
        <w:t>据统计，1983～1993年期间，我国化工系统601次事故中，储运系统的事故比例占27.8%。我国建国初期至上世纪90年代，在石化行业储运系统中发生的1563例较大事故中，火灾爆炸事故约30%，其次是设备事故（14.6%）、人为事故（7.4%）、自然灾害事故（3.6%）、其他事故（0.9%）。</w:t>
      </w:r>
    </w:p>
    <w:p w14:paraId="26754C8F">
      <w:pPr>
        <w:widowControl/>
        <w:ind w:firstLine="480"/>
        <w:rPr>
          <w:rFonts w:cs="Times New Roman"/>
        </w:rPr>
      </w:pPr>
      <w:r>
        <w:rPr>
          <w:rFonts w:cs="Times New Roman"/>
        </w:rPr>
        <w:t>在火灾爆炸事故中，明火违章占66%，其次是电气设备事故（13%）、静电事故（8%）、雷击事故（4%）、其他事故（9%）。</w:t>
      </w:r>
    </w:p>
    <w:p w14:paraId="7D06C271">
      <w:pPr>
        <w:widowControl/>
        <w:ind w:firstLine="482"/>
        <w:rPr>
          <w:rFonts w:cs="Times New Roman"/>
          <w:b/>
          <w:bCs/>
        </w:rPr>
      </w:pPr>
      <w:r>
        <w:rPr>
          <w:rFonts w:cs="Times New Roman"/>
          <w:b/>
          <w:bCs/>
        </w:rPr>
        <w:t>（1）四氢呋喃储罐泄漏</w:t>
      </w:r>
    </w:p>
    <w:p w14:paraId="075E679C">
      <w:pPr>
        <w:widowControl/>
        <w:ind w:firstLine="480"/>
        <w:rPr>
          <w:rFonts w:cs="Times New Roman"/>
        </w:rPr>
      </w:pPr>
      <w:r>
        <w:rPr>
          <w:rFonts w:cs="Times New Roman"/>
        </w:rPr>
        <w:t>四氢呋喃储罐单罐最大为198m</w:t>
      </w:r>
      <w:r>
        <w:rPr>
          <w:rFonts w:cs="Times New Roman"/>
          <w:vertAlign w:val="superscript"/>
        </w:rPr>
        <w:t>3</w:t>
      </w:r>
      <w:r>
        <w:rPr>
          <w:rFonts w:cs="Times New Roman"/>
        </w:rPr>
        <w:t>，密度为887 kg/m³，有效贮存容积为150m</w:t>
      </w:r>
      <w:r>
        <w:rPr>
          <w:rFonts w:cs="Times New Roman"/>
          <w:vertAlign w:val="superscript"/>
        </w:rPr>
        <w:t>3</w:t>
      </w:r>
      <w:r>
        <w:rPr>
          <w:rFonts w:cs="Times New Roman"/>
        </w:rPr>
        <w:t>，则最大储存量为133.05 t。泄漏孔径为 10 mm 孔径，泄漏状况由事故类比调查和项目事故防范设计措施以及建设单位的应急处理能力设定，通常发生储罐泄漏事故后通过报警、堵漏、喷淋等措施，30min 后即可控制泄漏，并将泄漏物处理完毕。泄漏速度计算如下：</w:t>
      </w:r>
    </w:p>
    <w:p w14:paraId="4BB97734">
      <w:pPr>
        <w:widowControl/>
        <w:spacing w:line="240" w:lineRule="auto"/>
        <w:ind w:firstLine="0" w:firstLineChars="0"/>
        <w:jc w:val="center"/>
        <w:rPr>
          <w:rFonts w:cs="Times New Roman"/>
        </w:rPr>
      </w:pPr>
      <w:r>
        <w:rPr>
          <w:rFonts w:cs="Times New Roman"/>
        </w:rPr>
        <w:drawing>
          <wp:inline distT="0" distB="0" distL="0" distR="0">
            <wp:extent cx="1857375" cy="590550"/>
            <wp:effectExtent l="0" t="0" r="9525" b="0"/>
            <wp:docPr id="1572596952" name="图片 15725969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2596952" name="图片 1572596952"/>
                    <pic:cNvPicPr>
                      <a:picLocks noChangeAspect="1" noChangeArrowheads="1"/>
                    </pic:cNvPicPr>
                  </pic:nvPicPr>
                  <pic:blipFill>
                    <a:blip r:embed="rId110">
                      <a:extLst>
                        <a:ext uri="{28A0092B-C50C-407E-A947-70E740481C1C}">
                          <a14:useLocalDpi xmlns:a14="http://schemas.microsoft.com/office/drawing/2010/main" val="0"/>
                        </a:ext>
                      </a:extLst>
                    </a:blip>
                    <a:srcRect/>
                    <a:stretch>
                      <a:fillRect/>
                    </a:stretch>
                  </pic:blipFill>
                  <pic:spPr>
                    <a:xfrm>
                      <a:off x="0" y="0"/>
                      <a:ext cx="1857375" cy="590550"/>
                    </a:xfrm>
                    <a:prstGeom prst="rect">
                      <a:avLst/>
                    </a:prstGeom>
                    <a:noFill/>
                    <a:ln>
                      <a:noFill/>
                    </a:ln>
                  </pic:spPr>
                </pic:pic>
              </a:graphicData>
            </a:graphic>
          </wp:inline>
        </w:drawing>
      </w:r>
    </w:p>
    <w:p w14:paraId="251EF430">
      <w:pPr>
        <w:adjustRightInd/>
        <w:snapToGrid/>
        <w:ind w:firstLine="480"/>
        <w:rPr>
          <w:rFonts w:cs="Times New Roman"/>
          <w:szCs w:val="24"/>
        </w:rPr>
      </w:pPr>
      <w:r>
        <w:rPr>
          <w:rFonts w:ascii="宋体" w:hAnsi="宋体" w:cs="Times New Roman"/>
          <w:szCs w:val="24"/>
        </w:rPr>
        <w:t>式中：</w:t>
      </w:r>
      <w:r>
        <w:rPr>
          <w:rFonts w:cs="Times New Roman"/>
          <w:szCs w:val="24"/>
        </w:rPr>
        <w:t>Q</w:t>
      </w:r>
      <w:r>
        <w:rPr>
          <w:rFonts w:cs="Times New Roman"/>
          <w:szCs w:val="24"/>
          <w:vertAlign w:val="subscript"/>
        </w:rPr>
        <w:t>L</w:t>
      </w:r>
      <w:r>
        <w:rPr>
          <w:rFonts w:cs="Times New Roman"/>
          <w:szCs w:val="24"/>
        </w:rPr>
        <w:t>——</w:t>
      </w:r>
      <w:r>
        <w:rPr>
          <w:rFonts w:ascii="宋体" w:hAnsi="宋体" w:cs="Times New Roman"/>
          <w:szCs w:val="24"/>
        </w:rPr>
        <w:t>液体泄漏速度，</w:t>
      </w:r>
      <w:r>
        <w:rPr>
          <w:rFonts w:cs="Times New Roman"/>
          <w:szCs w:val="24"/>
        </w:rPr>
        <w:t>kg/s</w:t>
      </w:r>
      <w:r>
        <w:rPr>
          <w:rFonts w:ascii="宋体" w:hAnsi="宋体" w:cs="Times New Roman"/>
          <w:szCs w:val="24"/>
        </w:rPr>
        <w:t>；</w:t>
      </w:r>
    </w:p>
    <w:p w14:paraId="2F8A974D">
      <w:pPr>
        <w:adjustRightInd/>
        <w:snapToGrid/>
        <w:ind w:firstLine="480"/>
        <w:rPr>
          <w:rFonts w:cs="Times New Roman"/>
          <w:szCs w:val="24"/>
        </w:rPr>
      </w:pPr>
      <w:r>
        <w:rPr>
          <w:rFonts w:cs="Times New Roman"/>
          <w:szCs w:val="24"/>
        </w:rPr>
        <w:t>P——</w:t>
      </w:r>
      <w:r>
        <w:rPr>
          <w:rFonts w:ascii="宋体" w:hAnsi="宋体" w:cs="Times New Roman"/>
          <w:szCs w:val="24"/>
        </w:rPr>
        <w:t>容器内介质压力，</w:t>
      </w:r>
      <w:r>
        <w:rPr>
          <w:rFonts w:cs="Times New Roman"/>
          <w:szCs w:val="24"/>
        </w:rPr>
        <w:t>Pa</w:t>
      </w:r>
      <w:r>
        <w:rPr>
          <w:rFonts w:ascii="宋体" w:hAnsi="宋体" w:cs="Times New Roman"/>
          <w:szCs w:val="24"/>
        </w:rPr>
        <w:t>；</w:t>
      </w:r>
    </w:p>
    <w:p w14:paraId="72DB31D9">
      <w:pPr>
        <w:adjustRightInd/>
        <w:snapToGrid/>
        <w:ind w:firstLine="480"/>
        <w:rPr>
          <w:rFonts w:cs="Times New Roman"/>
          <w:szCs w:val="24"/>
        </w:rPr>
      </w:pPr>
      <w:r>
        <w:rPr>
          <w:rFonts w:cs="Times New Roman"/>
          <w:szCs w:val="24"/>
        </w:rPr>
        <w:t>P</w:t>
      </w:r>
      <w:r>
        <w:rPr>
          <w:rFonts w:cs="Times New Roman"/>
          <w:szCs w:val="24"/>
          <w:vertAlign w:val="subscript"/>
        </w:rPr>
        <w:t>0</w:t>
      </w:r>
      <w:r>
        <w:rPr>
          <w:rFonts w:cs="Times New Roman"/>
          <w:szCs w:val="24"/>
        </w:rPr>
        <w:t>——</w:t>
      </w:r>
      <w:r>
        <w:rPr>
          <w:rFonts w:ascii="宋体" w:hAnsi="宋体" w:cs="Times New Roman"/>
          <w:szCs w:val="24"/>
        </w:rPr>
        <w:t>环境压力，</w:t>
      </w:r>
      <w:r>
        <w:rPr>
          <w:rFonts w:cs="Times New Roman"/>
          <w:szCs w:val="24"/>
        </w:rPr>
        <w:t>Pa</w:t>
      </w:r>
      <w:r>
        <w:rPr>
          <w:rFonts w:ascii="宋体" w:hAnsi="宋体" w:cs="Times New Roman"/>
          <w:szCs w:val="24"/>
        </w:rPr>
        <w:t>；</w:t>
      </w:r>
    </w:p>
    <w:p w14:paraId="5E14399B">
      <w:pPr>
        <w:adjustRightInd/>
        <w:snapToGrid/>
        <w:ind w:firstLine="480"/>
        <w:rPr>
          <w:rFonts w:cs="Times New Roman"/>
          <w:szCs w:val="24"/>
        </w:rPr>
      </w:pPr>
      <w:r>
        <w:rPr>
          <w:rFonts w:cs="Times New Roman"/>
          <w:szCs w:val="24"/>
        </w:rPr>
        <w:t>ρ——</w:t>
      </w:r>
      <w:r>
        <w:rPr>
          <w:rFonts w:ascii="宋体" w:hAnsi="宋体" w:cs="Times New Roman"/>
          <w:szCs w:val="24"/>
        </w:rPr>
        <w:t>泄漏液体密度，</w:t>
      </w:r>
      <w:r>
        <w:rPr>
          <w:rFonts w:cs="Times New Roman"/>
          <w:szCs w:val="24"/>
        </w:rPr>
        <w:t>kg/m</w:t>
      </w:r>
      <w:r>
        <w:rPr>
          <w:rFonts w:cs="Times New Roman"/>
          <w:szCs w:val="24"/>
          <w:vertAlign w:val="superscript"/>
        </w:rPr>
        <w:t>3</w:t>
      </w:r>
      <w:r>
        <w:rPr>
          <w:rFonts w:ascii="宋体" w:hAnsi="宋体" w:cs="Times New Roman"/>
          <w:szCs w:val="24"/>
        </w:rPr>
        <w:t>；</w:t>
      </w:r>
    </w:p>
    <w:p w14:paraId="48F2DF2D">
      <w:pPr>
        <w:adjustRightInd/>
        <w:snapToGrid/>
        <w:ind w:firstLine="480"/>
        <w:rPr>
          <w:rFonts w:cs="Times New Roman"/>
          <w:szCs w:val="24"/>
        </w:rPr>
      </w:pPr>
      <w:r>
        <w:rPr>
          <w:rFonts w:cs="Times New Roman"/>
          <w:szCs w:val="24"/>
        </w:rPr>
        <w:t>g——</w:t>
      </w:r>
      <w:r>
        <w:rPr>
          <w:rFonts w:ascii="宋体" w:hAnsi="宋体" w:cs="Times New Roman"/>
          <w:szCs w:val="24"/>
        </w:rPr>
        <w:t>重力加速度，</w:t>
      </w:r>
      <w:r>
        <w:rPr>
          <w:rFonts w:cs="Times New Roman"/>
          <w:szCs w:val="24"/>
        </w:rPr>
        <w:t>9.81m/s</w:t>
      </w:r>
      <w:r>
        <w:rPr>
          <w:rFonts w:cs="Times New Roman"/>
          <w:szCs w:val="24"/>
          <w:vertAlign w:val="superscript"/>
        </w:rPr>
        <w:t>2</w:t>
      </w:r>
      <w:r>
        <w:rPr>
          <w:rFonts w:ascii="宋体" w:hAnsi="宋体" w:cs="Times New Roman"/>
          <w:szCs w:val="24"/>
        </w:rPr>
        <w:t>；</w:t>
      </w:r>
    </w:p>
    <w:p w14:paraId="2868A275">
      <w:pPr>
        <w:adjustRightInd/>
        <w:snapToGrid/>
        <w:ind w:firstLine="480"/>
        <w:rPr>
          <w:rFonts w:cs="Times New Roman"/>
          <w:szCs w:val="24"/>
        </w:rPr>
      </w:pPr>
      <w:r>
        <w:rPr>
          <w:rFonts w:cs="Times New Roman"/>
          <w:szCs w:val="24"/>
        </w:rPr>
        <w:t>h——</w:t>
      </w:r>
      <w:r>
        <w:rPr>
          <w:rFonts w:ascii="宋体" w:hAnsi="宋体" w:cs="Times New Roman"/>
          <w:szCs w:val="24"/>
        </w:rPr>
        <w:t>裂口之上液位高度，</w:t>
      </w:r>
      <w:r>
        <w:rPr>
          <w:rFonts w:cs="Times New Roman"/>
          <w:szCs w:val="24"/>
        </w:rPr>
        <w:t>m</w:t>
      </w:r>
      <w:r>
        <w:rPr>
          <w:rFonts w:ascii="宋体" w:hAnsi="宋体" w:cs="Times New Roman"/>
          <w:szCs w:val="24"/>
        </w:rPr>
        <w:t>；</w:t>
      </w:r>
    </w:p>
    <w:p w14:paraId="512D2590">
      <w:pPr>
        <w:adjustRightInd/>
        <w:snapToGrid/>
        <w:ind w:firstLine="480"/>
        <w:rPr>
          <w:rFonts w:cs="Times New Roman"/>
          <w:szCs w:val="24"/>
        </w:rPr>
      </w:pPr>
      <w:r>
        <w:rPr>
          <w:rFonts w:cs="Times New Roman"/>
          <w:szCs w:val="24"/>
        </w:rPr>
        <w:t>C</w:t>
      </w:r>
      <w:r>
        <w:rPr>
          <w:rFonts w:cs="Times New Roman"/>
          <w:szCs w:val="24"/>
          <w:vertAlign w:val="subscript"/>
        </w:rPr>
        <w:t>d</w:t>
      </w:r>
      <w:r>
        <w:rPr>
          <w:rFonts w:cs="Times New Roman"/>
          <w:szCs w:val="24"/>
        </w:rPr>
        <w:t>——</w:t>
      </w:r>
      <w:r>
        <w:rPr>
          <w:rFonts w:ascii="宋体" w:hAnsi="宋体" w:cs="Times New Roman"/>
          <w:szCs w:val="24"/>
        </w:rPr>
        <w:t>液体泄漏系数，取</w:t>
      </w:r>
      <w:r>
        <w:rPr>
          <w:rFonts w:cs="Times New Roman"/>
          <w:szCs w:val="24"/>
        </w:rPr>
        <w:t>0.5</w:t>
      </w:r>
      <w:r>
        <w:rPr>
          <w:rFonts w:ascii="宋体" w:hAnsi="宋体" w:cs="Times New Roman"/>
          <w:szCs w:val="24"/>
        </w:rPr>
        <w:t>；</w:t>
      </w:r>
    </w:p>
    <w:p w14:paraId="4C06F4F5">
      <w:pPr>
        <w:adjustRightInd/>
        <w:snapToGrid/>
        <w:ind w:firstLine="480"/>
        <w:rPr>
          <w:rFonts w:cs="Times New Roman"/>
          <w:szCs w:val="24"/>
        </w:rPr>
      </w:pPr>
      <w:r>
        <w:rPr>
          <w:rFonts w:cs="Times New Roman"/>
          <w:szCs w:val="24"/>
        </w:rPr>
        <w:t>A——</w:t>
      </w:r>
      <w:r>
        <w:rPr>
          <w:rFonts w:ascii="宋体" w:hAnsi="宋体" w:cs="Times New Roman"/>
          <w:szCs w:val="24"/>
        </w:rPr>
        <w:t>裂口面积，</w:t>
      </w:r>
      <w:r>
        <w:rPr>
          <w:rFonts w:cs="Times New Roman"/>
          <w:szCs w:val="24"/>
        </w:rPr>
        <w:t>m</w:t>
      </w:r>
      <w:r>
        <w:rPr>
          <w:rFonts w:cs="Times New Roman"/>
          <w:szCs w:val="24"/>
          <w:vertAlign w:val="superscript"/>
        </w:rPr>
        <w:t>2</w:t>
      </w:r>
      <w:r>
        <w:rPr>
          <w:rFonts w:ascii="宋体" w:hAnsi="宋体" w:cs="Times New Roman"/>
          <w:szCs w:val="24"/>
        </w:rPr>
        <w:t>。</w:t>
      </w:r>
    </w:p>
    <w:p w14:paraId="41F02735">
      <w:pPr>
        <w:widowControl/>
        <w:ind w:firstLine="480"/>
        <w:rPr>
          <w:rFonts w:cs="Times New Roman"/>
          <w:i/>
        </w:rPr>
      </w:pPr>
      <w:r>
        <w:rPr>
          <w:rFonts w:cs="Times New Roman"/>
        </w:rPr>
        <w:t>四氢呋喃泄漏速度为0.19</w:t>
      </w:r>
      <w:r>
        <w:rPr>
          <w:rFonts w:cs="Times New Roman"/>
          <w:szCs w:val="24"/>
        </w:rPr>
        <w:t xml:space="preserve"> kg/s，泄漏量为342kg，泄漏</w:t>
      </w:r>
      <w:r>
        <w:rPr>
          <w:rFonts w:cs="Times New Roman"/>
        </w:rPr>
        <w:t>后形成液池，形成的液面厚度为1cm计算，四氢呋喃泄漏面积为38.6m</w:t>
      </w:r>
      <w:r>
        <w:rPr>
          <w:rFonts w:cs="Times New Roman"/>
          <w:vertAlign w:val="superscript"/>
        </w:rPr>
        <w:t>2</w:t>
      </w:r>
      <w:r>
        <w:rPr>
          <w:rFonts w:cs="Times New Roman"/>
        </w:rPr>
        <w:t>。</w:t>
      </w:r>
    </w:p>
    <w:p w14:paraId="351CEBAE">
      <w:pPr>
        <w:widowControl/>
        <w:ind w:firstLine="482"/>
        <w:rPr>
          <w:rFonts w:cs="Times New Roman"/>
          <w:b/>
          <w:bCs/>
        </w:rPr>
      </w:pPr>
      <w:r>
        <w:rPr>
          <w:rFonts w:cs="Times New Roman"/>
          <w:b/>
          <w:bCs/>
        </w:rPr>
        <w:t>（2）四氢呋喃储罐泄漏发生火灾</w:t>
      </w:r>
    </w:p>
    <w:p w14:paraId="318A3A5E">
      <w:pPr>
        <w:widowControl/>
        <w:ind w:firstLine="480"/>
        <w:rPr>
          <w:rFonts w:cs="Times New Roman"/>
        </w:rPr>
      </w:pPr>
      <w:r>
        <w:rPr>
          <w:rFonts w:cs="Times New Roman"/>
        </w:rPr>
        <w:t>本项目四氢呋喃储罐发生火灾爆炸事故后将产生次生污染物CO。物质燃烧速度根据以下公式进行计算：</w:t>
      </w:r>
    </w:p>
    <w:p w14:paraId="1EEDFEEB">
      <w:pPr>
        <w:widowControl/>
        <w:spacing w:line="240" w:lineRule="auto"/>
        <w:ind w:firstLine="0" w:firstLineChars="0"/>
        <w:jc w:val="center"/>
        <w:rPr>
          <w:rFonts w:cs="Times New Roman"/>
        </w:rPr>
      </w:pPr>
      <w:r>
        <w:drawing>
          <wp:inline distT="0" distB="0" distL="0" distR="0">
            <wp:extent cx="1520190" cy="393700"/>
            <wp:effectExtent l="0" t="0" r="3810" b="6350"/>
            <wp:docPr id="1104429466" name="图片 11044294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4429466" name="图片 1104429466"/>
                    <pic:cNvPicPr>
                      <a:picLocks noChangeAspect="1" noChangeArrowheads="1"/>
                    </pic:cNvPicPr>
                  </pic:nvPicPr>
                  <pic:blipFill>
                    <a:blip r:embed="rId111">
                      <a:extLst>
                        <a:ext uri="{28A0092B-C50C-407E-A947-70E740481C1C}">
                          <a14:useLocalDpi xmlns:a14="http://schemas.microsoft.com/office/drawing/2010/main" val="0"/>
                        </a:ext>
                      </a:extLst>
                    </a:blip>
                    <a:srcRect/>
                    <a:stretch>
                      <a:fillRect/>
                    </a:stretch>
                  </pic:blipFill>
                  <pic:spPr>
                    <a:xfrm>
                      <a:off x="0" y="0"/>
                      <a:ext cx="1520190" cy="393700"/>
                    </a:xfrm>
                    <a:prstGeom prst="rect">
                      <a:avLst/>
                    </a:prstGeom>
                    <a:noFill/>
                    <a:ln>
                      <a:noFill/>
                    </a:ln>
                  </pic:spPr>
                </pic:pic>
              </a:graphicData>
            </a:graphic>
          </wp:inline>
        </w:drawing>
      </w:r>
    </w:p>
    <w:p w14:paraId="2B593DE3">
      <w:pPr>
        <w:widowControl/>
        <w:ind w:firstLine="480"/>
        <w:rPr>
          <w:rFonts w:cs="Times New Roman"/>
        </w:rPr>
      </w:pPr>
      <w:r>
        <w:rPr>
          <w:rFonts w:cs="Times New Roman"/>
        </w:rPr>
        <w:t>式中：</w:t>
      </w:r>
      <w:r>
        <w:rPr>
          <w:rFonts w:cs="Times New Roman"/>
          <w:i/>
          <w:iCs/>
        </w:rPr>
        <w:t>m</w:t>
      </w:r>
      <w:r>
        <w:rPr>
          <w:rFonts w:cs="Times New Roman"/>
          <w:i/>
          <w:iCs/>
          <w:vertAlign w:val="subscript"/>
        </w:rPr>
        <w:t>f</w:t>
      </w:r>
      <w:r>
        <w:rPr>
          <w:rFonts w:cs="Times New Roman"/>
        </w:rPr>
        <w:t>—液体单位表面积燃烧速度，kg/（m2·s）；</w:t>
      </w:r>
    </w:p>
    <w:p w14:paraId="19A7F001">
      <w:pPr>
        <w:widowControl/>
        <w:ind w:firstLine="480"/>
        <w:rPr>
          <w:rFonts w:cs="Times New Roman"/>
        </w:rPr>
      </w:pPr>
      <w:r>
        <w:rPr>
          <w:rFonts w:cs="Times New Roman"/>
          <w:i/>
          <w:iCs/>
        </w:rPr>
        <w:t>H</w:t>
      </w:r>
      <w:r>
        <w:rPr>
          <w:rFonts w:cs="Times New Roman"/>
          <w:i/>
          <w:iCs/>
          <w:vertAlign w:val="subscript"/>
        </w:rPr>
        <w:t>c</w:t>
      </w:r>
      <w:r>
        <w:rPr>
          <w:rFonts w:cs="Times New Roman"/>
        </w:rPr>
        <w:t xml:space="preserve">—液体燃烧热，J/kg； </w:t>
      </w:r>
    </w:p>
    <w:p w14:paraId="5AAF153A">
      <w:pPr>
        <w:widowControl/>
        <w:ind w:firstLine="480"/>
        <w:rPr>
          <w:rFonts w:cs="Times New Roman"/>
        </w:rPr>
      </w:pPr>
      <w:r>
        <w:rPr>
          <w:rFonts w:cs="Times New Roman"/>
          <w:i/>
          <w:iCs/>
        </w:rPr>
        <w:t>C</w:t>
      </w:r>
      <w:r>
        <w:rPr>
          <w:rFonts w:cs="Times New Roman"/>
          <w:i/>
          <w:iCs/>
          <w:vertAlign w:val="subscript"/>
        </w:rPr>
        <w:t>p</w:t>
      </w:r>
      <w:r>
        <w:rPr>
          <w:rFonts w:cs="Times New Roman"/>
        </w:rPr>
        <w:t>—液体的定压比热容，J/（kg·K）；取2000J/（kg·K）；</w:t>
      </w:r>
    </w:p>
    <w:p w14:paraId="09CE3B20">
      <w:pPr>
        <w:widowControl/>
        <w:ind w:firstLine="480"/>
        <w:rPr>
          <w:rFonts w:cs="Times New Roman"/>
        </w:rPr>
      </w:pPr>
      <w:r>
        <w:rPr>
          <w:rFonts w:cs="Times New Roman"/>
          <w:i/>
          <w:iCs/>
        </w:rPr>
        <w:t>T</w:t>
      </w:r>
      <w:r>
        <w:rPr>
          <w:rFonts w:cs="Times New Roman"/>
          <w:i/>
          <w:iCs/>
          <w:vertAlign w:val="subscript"/>
        </w:rPr>
        <w:t>b</w:t>
      </w:r>
      <w:r>
        <w:rPr>
          <w:rFonts w:cs="Times New Roman"/>
        </w:rPr>
        <w:t>—液体的沸点，K；取339.15K；</w:t>
      </w:r>
    </w:p>
    <w:p w14:paraId="47BEE110">
      <w:pPr>
        <w:widowControl/>
        <w:ind w:firstLine="480"/>
        <w:rPr>
          <w:rFonts w:cs="Times New Roman"/>
        </w:rPr>
      </w:pPr>
      <w:r>
        <w:rPr>
          <w:rFonts w:cs="Times New Roman"/>
          <w:i/>
          <w:iCs/>
        </w:rPr>
        <w:t>T</w:t>
      </w:r>
      <w:r>
        <w:rPr>
          <w:rFonts w:cs="Times New Roman"/>
          <w:i/>
          <w:iCs/>
          <w:vertAlign w:val="subscript"/>
        </w:rPr>
        <w:t>a</w:t>
      </w:r>
      <w:r>
        <w:rPr>
          <w:rFonts w:cs="Times New Roman"/>
        </w:rPr>
        <w:t>—环境温度，K；298.15K（最不利）、（最常见）；</w:t>
      </w:r>
    </w:p>
    <w:p w14:paraId="00CD03A0">
      <w:pPr>
        <w:widowControl/>
        <w:ind w:firstLine="480"/>
        <w:rPr>
          <w:rFonts w:cs="Times New Roman"/>
        </w:rPr>
      </w:pPr>
      <w:r>
        <w:rPr>
          <w:rFonts w:cs="Times New Roman"/>
          <w:i/>
          <w:iCs/>
        </w:rPr>
        <w:t>H</w:t>
      </w:r>
      <w:r>
        <w:rPr>
          <w:rFonts w:cs="Times New Roman"/>
          <w:i/>
          <w:iCs/>
          <w:vertAlign w:val="subscript"/>
        </w:rPr>
        <w:t>v</w:t>
      </w:r>
      <w:r>
        <w:rPr>
          <w:rFonts w:cs="Times New Roman"/>
        </w:rPr>
        <w:t>—液体在常压沸点下的蒸发热（气化热），J/kg。</w:t>
      </w:r>
    </w:p>
    <w:p w14:paraId="5410B850">
      <w:pPr>
        <w:widowControl/>
        <w:ind w:firstLine="480"/>
        <w:rPr>
          <w:rFonts w:cs="Times New Roman"/>
        </w:rPr>
      </w:pPr>
      <w:r>
        <w:rPr>
          <w:rFonts w:cs="Times New Roman"/>
        </w:rPr>
        <w:t>根据上式计算，最不利气象条件下、最常见气象条件下分别为0.05982kg/（m</w:t>
      </w:r>
      <w:r>
        <w:rPr>
          <w:rFonts w:cs="Times New Roman"/>
          <w:vertAlign w:val="superscript"/>
        </w:rPr>
        <w:t>2</w:t>
      </w:r>
      <w:r>
        <w:rPr>
          <w:rFonts w:cs="Times New Roman"/>
        </w:rPr>
        <w:t>·s）、0.0564g/（m</w:t>
      </w:r>
      <w:r>
        <w:rPr>
          <w:rFonts w:cs="Times New Roman"/>
          <w:vertAlign w:val="superscript"/>
        </w:rPr>
        <w:t>2</w:t>
      </w:r>
      <w:r>
        <w:rPr>
          <w:rFonts w:cs="Times New Roman"/>
        </w:rPr>
        <w:t>·s），假定单个储罐泄漏后，储存在围堰中，遇火源发生火灾，形成池火，池火面积约为38.6m</w:t>
      </w:r>
      <w:r>
        <w:rPr>
          <w:rFonts w:cs="Times New Roman"/>
          <w:vertAlign w:val="superscript"/>
        </w:rPr>
        <w:t>2</w:t>
      </w:r>
      <w:r>
        <w:rPr>
          <w:rFonts w:cs="Times New Roman"/>
        </w:rPr>
        <w:t>。计算得出四氢呋喃的燃烧速度：最不利气象条件分别为0.008638t/s、0.0081t/s。</w:t>
      </w:r>
    </w:p>
    <w:p w14:paraId="207BAED4">
      <w:pPr>
        <w:widowControl/>
        <w:ind w:firstLine="480"/>
        <w:rPr>
          <w:rFonts w:cs="Times New Roman"/>
        </w:rPr>
      </w:pPr>
      <w:r>
        <w:rPr>
          <w:rFonts w:cs="Times New Roman"/>
        </w:rPr>
        <w:t>本项目四氢呋喃储罐发生火灾爆炸事故后将产生次生污染物CO。根据《建设项目环境风险评价技术导则》（HJ 169-2018），火灾事故伴生/次生CO计算公式如下：</w:t>
      </w:r>
    </w:p>
    <w:p w14:paraId="43EED12F">
      <w:pPr>
        <w:widowControl/>
        <w:ind w:firstLine="480"/>
        <w:rPr>
          <w:rFonts w:cs="Times New Roman"/>
        </w:rPr>
      </w:pPr>
      <w:r>
        <w:rPr>
          <w:rFonts w:cs="Times New Roman"/>
        </w:rPr>
        <w:t>火灾伴生/次生CO产生量为：</w:t>
      </w:r>
    </w:p>
    <w:p w14:paraId="3BDBCD91">
      <w:pPr>
        <w:widowControl/>
        <w:spacing w:line="240" w:lineRule="auto"/>
        <w:ind w:firstLine="480"/>
        <w:jc w:val="center"/>
        <w:rPr>
          <w:rFonts w:cs="Times New Roman"/>
        </w:rPr>
      </w:pPr>
      <w:r>
        <w:rPr>
          <w:rFonts w:cs="Times New Roman"/>
        </w:rPr>
        <w:drawing>
          <wp:inline distT="0" distB="0" distL="0" distR="0">
            <wp:extent cx="1476375" cy="264795"/>
            <wp:effectExtent l="0" t="0" r="0" b="1905"/>
            <wp:docPr id="716621239" name="图片 7166212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6621239" name="图片 716621239"/>
                    <pic:cNvPicPr>
                      <a:picLocks noChangeAspect="1"/>
                    </pic:cNvPicPr>
                  </pic:nvPicPr>
                  <pic:blipFill>
                    <a:blip r:embed="rId112"/>
                    <a:stretch>
                      <a:fillRect/>
                    </a:stretch>
                  </pic:blipFill>
                  <pic:spPr>
                    <a:xfrm>
                      <a:off x="0" y="0"/>
                      <a:ext cx="1488769" cy="267644"/>
                    </a:xfrm>
                    <a:prstGeom prst="rect">
                      <a:avLst/>
                    </a:prstGeom>
                  </pic:spPr>
                </pic:pic>
              </a:graphicData>
            </a:graphic>
          </wp:inline>
        </w:drawing>
      </w:r>
    </w:p>
    <w:p w14:paraId="7A6A172D">
      <w:pPr>
        <w:widowControl/>
        <w:ind w:firstLine="480"/>
        <w:rPr>
          <w:rFonts w:cs="Times New Roman"/>
        </w:rPr>
      </w:pPr>
      <w:r>
        <w:rPr>
          <w:rFonts w:cs="Times New Roman"/>
        </w:rPr>
        <w:t>式中：</w:t>
      </w:r>
      <w:r>
        <w:rPr>
          <w:rFonts w:cs="Times New Roman"/>
          <w:i/>
          <w:iCs/>
        </w:rPr>
        <w:t>G</w:t>
      </w:r>
      <w:r>
        <w:rPr>
          <w:rFonts w:cs="Times New Roman"/>
          <w:i/>
          <w:iCs/>
          <w:vertAlign w:val="subscript"/>
        </w:rPr>
        <w:t>一氧化碳</w:t>
      </w:r>
      <w:r>
        <w:rPr>
          <w:rFonts w:cs="Times New Roman"/>
        </w:rPr>
        <w:t>——一氧化碳排放速率，kg/s；</w:t>
      </w:r>
    </w:p>
    <w:p w14:paraId="530821F1">
      <w:pPr>
        <w:widowControl/>
        <w:ind w:firstLine="1200" w:firstLineChars="500"/>
        <w:rPr>
          <w:rFonts w:cs="Times New Roman"/>
        </w:rPr>
      </w:pPr>
      <w:r>
        <w:rPr>
          <w:rFonts w:cs="Times New Roman"/>
          <w:i/>
          <w:iCs/>
        </w:rPr>
        <w:t>C</w:t>
      </w:r>
      <w:r>
        <w:rPr>
          <w:rFonts w:cs="Times New Roman"/>
        </w:rPr>
        <w:t>——四氢呋喃中碳的含量，取71%；</w:t>
      </w:r>
    </w:p>
    <w:p w14:paraId="7A0AF97B">
      <w:pPr>
        <w:widowControl/>
        <w:ind w:firstLine="1200" w:firstLineChars="500"/>
        <w:rPr>
          <w:rFonts w:cs="Times New Roman"/>
        </w:rPr>
      </w:pPr>
      <w:r>
        <w:rPr>
          <w:rFonts w:cs="Times New Roman"/>
          <w:i/>
          <w:iCs/>
        </w:rPr>
        <w:t>q</w:t>
      </w:r>
      <w:r>
        <w:rPr>
          <w:rFonts w:cs="Times New Roman"/>
        </w:rPr>
        <w:t>——化学不完全燃烧值，取1.5%~6.0%，本次评价取3%；</w:t>
      </w:r>
    </w:p>
    <w:p w14:paraId="1211E935">
      <w:pPr>
        <w:widowControl/>
        <w:ind w:firstLine="1200" w:firstLineChars="500"/>
        <w:rPr>
          <w:rFonts w:cs="Times New Roman"/>
        </w:rPr>
      </w:pPr>
      <w:r>
        <w:rPr>
          <w:rFonts w:cs="Times New Roman"/>
          <w:i/>
          <w:iCs/>
        </w:rPr>
        <w:t>Q</w:t>
      </w:r>
      <w:r>
        <w:rPr>
          <w:rFonts w:cs="Times New Roman"/>
        </w:rPr>
        <w:t>——参与燃烧的物质量，t/s。</w:t>
      </w:r>
    </w:p>
    <w:p w14:paraId="542C641A">
      <w:pPr>
        <w:widowControl/>
        <w:ind w:firstLine="480"/>
        <w:rPr>
          <w:rFonts w:cs="Times New Roman"/>
        </w:rPr>
      </w:pPr>
      <w:r>
        <w:rPr>
          <w:rFonts w:cs="Times New Roman"/>
        </w:rPr>
        <w:t>则四氢呋喃燃烧产生次伴生的CO速率为0.43 kg/s（最不利）、0.41kg/s（最常见）。</w:t>
      </w:r>
    </w:p>
    <w:p w14:paraId="46092F15">
      <w:pPr>
        <w:ind w:firstLine="0" w:firstLineChars="0"/>
        <w:jc w:val="center"/>
        <w:rPr>
          <w:rFonts w:cs="Times New Roman"/>
          <w:b/>
        </w:rPr>
      </w:pPr>
      <w:r>
        <w:rPr>
          <w:rFonts w:cs="Times New Roman"/>
          <w:b/>
        </w:rPr>
        <w:t>表6.2.7-2  事故源项一览表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Layout w:type="autofit"/>
        <w:tblCellMar>
          <w:top w:w="57" w:type="dxa"/>
          <w:left w:w="108" w:type="dxa"/>
          <w:bottom w:w="57" w:type="dxa"/>
          <w:right w:w="108" w:type="dxa"/>
        </w:tblCellMar>
      </w:tblPr>
      <w:tblGrid>
        <w:gridCol w:w="481"/>
        <w:gridCol w:w="1031"/>
        <w:gridCol w:w="754"/>
        <w:gridCol w:w="906"/>
        <w:gridCol w:w="784"/>
        <w:gridCol w:w="616"/>
        <w:gridCol w:w="912"/>
        <w:gridCol w:w="918"/>
        <w:gridCol w:w="996"/>
        <w:gridCol w:w="1400"/>
        <w:gridCol w:w="1165"/>
      </w:tblGrid>
      <w:tr w14:paraId="23A5F363">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PrEx>
        <w:trPr>
          <w:trHeight w:val="23" w:hRule="atLeast"/>
          <w:tblHeader/>
          <w:jc w:val="center"/>
        </w:trPr>
        <w:tc>
          <w:tcPr>
            <w:tcW w:w="241" w:type="pct"/>
            <w:vAlign w:val="center"/>
          </w:tcPr>
          <w:p w14:paraId="69601936">
            <w:pPr>
              <w:widowControl/>
              <w:spacing w:line="240" w:lineRule="auto"/>
              <w:ind w:firstLine="0" w:firstLineChars="0"/>
              <w:jc w:val="center"/>
              <w:rPr>
                <w:rFonts w:cs="Times New Roman"/>
                <w:b/>
                <w:sz w:val="21"/>
              </w:rPr>
            </w:pPr>
            <w:r>
              <w:rPr>
                <w:rFonts w:cs="Times New Roman"/>
                <w:b/>
                <w:sz w:val="21"/>
              </w:rPr>
              <w:t>序号</w:t>
            </w:r>
          </w:p>
        </w:tc>
        <w:tc>
          <w:tcPr>
            <w:tcW w:w="895" w:type="pct"/>
            <w:gridSpan w:val="2"/>
            <w:vAlign w:val="center"/>
          </w:tcPr>
          <w:p w14:paraId="26B40BA1">
            <w:pPr>
              <w:widowControl/>
              <w:spacing w:line="240" w:lineRule="auto"/>
              <w:ind w:firstLine="0" w:firstLineChars="0"/>
              <w:jc w:val="center"/>
              <w:rPr>
                <w:rFonts w:cs="Times New Roman"/>
                <w:b/>
                <w:sz w:val="21"/>
              </w:rPr>
            </w:pPr>
            <w:r>
              <w:rPr>
                <w:rFonts w:cs="Times New Roman"/>
                <w:b/>
                <w:sz w:val="21"/>
              </w:rPr>
              <w:t>风险事故情形描述</w:t>
            </w:r>
          </w:p>
        </w:tc>
        <w:tc>
          <w:tcPr>
            <w:tcW w:w="454" w:type="pct"/>
            <w:vAlign w:val="center"/>
          </w:tcPr>
          <w:p w14:paraId="642EDF40">
            <w:pPr>
              <w:widowControl/>
              <w:spacing w:line="240" w:lineRule="auto"/>
              <w:ind w:firstLine="0" w:firstLineChars="0"/>
              <w:jc w:val="center"/>
              <w:rPr>
                <w:rFonts w:cs="Times New Roman"/>
                <w:b/>
                <w:sz w:val="21"/>
              </w:rPr>
            </w:pPr>
            <w:r>
              <w:rPr>
                <w:rFonts w:cs="Times New Roman"/>
                <w:b/>
                <w:sz w:val="21"/>
              </w:rPr>
              <w:t>危险单元</w:t>
            </w:r>
          </w:p>
        </w:tc>
        <w:tc>
          <w:tcPr>
            <w:tcW w:w="393" w:type="pct"/>
            <w:vAlign w:val="center"/>
          </w:tcPr>
          <w:p w14:paraId="75378A31">
            <w:pPr>
              <w:widowControl/>
              <w:spacing w:line="240" w:lineRule="auto"/>
              <w:ind w:firstLine="0" w:firstLineChars="0"/>
              <w:jc w:val="center"/>
              <w:rPr>
                <w:rFonts w:cs="Times New Roman"/>
                <w:b/>
                <w:sz w:val="21"/>
              </w:rPr>
            </w:pPr>
            <w:r>
              <w:rPr>
                <w:rFonts w:cs="Times New Roman"/>
                <w:b/>
                <w:sz w:val="21"/>
              </w:rPr>
              <w:t>危险物质</w:t>
            </w:r>
          </w:p>
        </w:tc>
        <w:tc>
          <w:tcPr>
            <w:tcW w:w="309" w:type="pct"/>
            <w:vAlign w:val="center"/>
          </w:tcPr>
          <w:p w14:paraId="6EBD61E0">
            <w:pPr>
              <w:widowControl/>
              <w:spacing w:line="240" w:lineRule="auto"/>
              <w:ind w:firstLine="0" w:firstLineChars="0"/>
              <w:jc w:val="center"/>
              <w:rPr>
                <w:rFonts w:cs="Times New Roman"/>
                <w:b/>
                <w:sz w:val="21"/>
              </w:rPr>
            </w:pPr>
            <w:r>
              <w:rPr>
                <w:rFonts w:cs="Times New Roman"/>
                <w:b/>
                <w:sz w:val="21"/>
              </w:rPr>
              <w:t>影响途径</w:t>
            </w:r>
          </w:p>
        </w:tc>
        <w:tc>
          <w:tcPr>
            <w:tcW w:w="457" w:type="pct"/>
            <w:vAlign w:val="center"/>
          </w:tcPr>
          <w:p w14:paraId="7260B3C0">
            <w:pPr>
              <w:widowControl/>
              <w:spacing w:line="240" w:lineRule="auto"/>
              <w:ind w:firstLine="0" w:firstLineChars="0"/>
              <w:jc w:val="center"/>
              <w:rPr>
                <w:rFonts w:cs="Times New Roman"/>
                <w:b/>
                <w:sz w:val="21"/>
              </w:rPr>
            </w:pPr>
            <w:r>
              <w:rPr>
                <w:rFonts w:cs="Times New Roman"/>
                <w:b/>
                <w:sz w:val="21"/>
              </w:rPr>
              <w:t>释放或泄漏速率kg/s</w:t>
            </w:r>
          </w:p>
        </w:tc>
        <w:tc>
          <w:tcPr>
            <w:tcW w:w="460" w:type="pct"/>
            <w:vAlign w:val="center"/>
          </w:tcPr>
          <w:p w14:paraId="02DCC3D1">
            <w:pPr>
              <w:widowControl/>
              <w:spacing w:line="240" w:lineRule="auto"/>
              <w:ind w:firstLine="0" w:firstLineChars="0"/>
              <w:jc w:val="center"/>
              <w:rPr>
                <w:rFonts w:cs="Times New Roman"/>
                <w:b/>
                <w:sz w:val="21"/>
              </w:rPr>
            </w:pPr>
            <w:r>
              <w:rPr>
                <w:rFonts w:cs="Times New Roman"/>
                <w:b/>
                <w:sz w:val="21"/>
              </w:rPr>
              <w:t>释放或泄漏时间min</w:t>
            </w:r>
          </w:p>
        </w:tc>
        <w:tc>
          <w:tcPr>
            <w:tcW w:w="499" w:type="pct"/>
            <w:vAlign w:val="center"/>
          </w:tcPr>
          <w:p w14:paraId="6A50CE2A">
            <w:pPr>
              <w:widowControl/>
              <w:spacing w:line="240" w:lineRule="auto"/>
              <w:ind w:firstLine="0" w:firstLineChars="0"/>
              <w:jc w:val="center"/>
              <w:rPr>
                <w:rFonts w:cs="Times New Roman"/>
                <w:b/>
                <w:sz w:val="21"/>
              </w:rPr>
            </w:pPr>
            <w:r>
              <w:rPr>
                <w:rFonts w:cs="Times New Roman"/>
                <w:b/>
                <w:sz w:val="21"/>
              </w:rPr>
              <w:t>最大释放或泄漏量t</w:t>
            </w:r>
          </w:p>
        </w:tc>
        <w:tc>
          <w:tcPr>
            <w:tcW w:w="702" w:type="pct"/>
            <w:vAlign w:val="center"/>
          </w:tcPr>
          <w:p w14:paraId="390205AA">
            <w:pPr>
              <w:widowControl/>
              <w:spacing w:line="240" w:lineRule="auto"/>
              <w:ind w:firstLine="0" w:firstLineChars="0"/>
              <w:jc w:val="center"/>
              <w:rPr>
                <w:rFonts w:cs="Times New Roman"/>
                <w:b/>
                <w:sz w:val="21"/>
              </w:rPr>
            </w:pPr>
            <w:r>
              <w:rPr>
                <w:rFonts w:cs="Times New Roman"/>
                <w:b/>
                <w:sz w:val="21"/>
              </w:rPr>
              <w:t>泄漏液体蒸发速率kg/s</w:t>
            </w:r>
          </w:p>
        </w:tc>
        <w:tc>
          <w:tcPr>
            <w:tcW w:w="584" w:type="pct"/>
            <w:vAlign w:val="center"/>
          </w:tcPr>
          <w:p w14:paraId="1DA02486">
            <w:pPr>
              <w:widowControl/>
              <w:spacing w:line="240" w:lineRule="auto"/>
              <w:ind w:firstLine="0" w:firstLineChars="0"/>
              <w:jc w:val="center"/>
              <w:rPr>
                <w:rFonts w:cs="Times New Roman"/>
                <w:b/>
                <w:sz w:val="21"/>
              </w:rPr>
            </w:pPr>
            <w:r>
              <w:rPr>
                <w:rFonts w:cs="Times New Roman"/>
                <w:b/>
                <w:sz w:val="21"/>
              </w:rPr>
              <w:t>泄漏液体蒸发量kg</w:t>
            </w:r>
          </w:p>
        </w:tc>
      </w:tr>
      <w:tr w14:paraId="0B3AD5A5">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rPr>
          <w:trHeight w:val="315" w:hRule="atLeast"/>
          <w:jc w:val="center"/>
        </w:trPr>
        <w:tc>
          <w:tcPr>
            <w:tcW w:w="241" w:type="pct"/>
            <w:vAlign w:val="center"/>
          </w:tcPr>
          <w:p w14:paraId="3076D41D">
            <w:pPr>
              <w:widowControl/>
              <w:spacing w:line="240" w:lineRule="auto"/>
              <w:ind w:firstLine="0" w:firstLineChars="0"/>
              <w:jc w:val="center"/>
              <w:rPr>
                <w:rFonts w:cs="Times New Roman"/>
                <w:sz w:val="21"/>
              </w:rPr>
            </w:pPr>
            <w:r>
              <w:rPr>
                <w:rFonts w:cs="Times New Roman"/>
                <w:sz w:val="21"/>
              </w:rPr>
              <w:t>1</w:t>
            </w:r>
          </w:p>
        </w:tc>
        <w:tc>
          <w:tcPr>
            <w:tcW w:w="895" w:type="pct"/>
            <w:gridSpan w:val="2"/>
            <w:vAlign w:val="center"/>
          </w:tcPr>
          <w:p w14:paraId="59B42A62">
            <w:pPr>
              <w:widowControl/>
              <w:spacing w:line="240" w:lineRule="auto"/>
              <w:ind w:firstLine="0" w:firstLineChars="0"/>
              <w:jc w:val="center"/>
              <w:rPr>
                <w:rFonts w:cs="Times New Roman"/>
                <w:sz w:val="21"/>
              </w:rPr>
            </w:pPr>
            <w:r>
              <w:rPr>
                <w:rFonts w:cs="Times New Roman"/>
                <w:sz w:val="21"/>
              </w:rPr>
              <w:t>四氢呋喃储罐泄漏</w:t>
            </w:r>
          </w:p>
        </w:tc>
        <w:tc>
          <w:tcPr>
            <w:tcW w:w="454" w:type="pct"/>
            <w:vMerge w:val="restart"/>
            <w:vAlign w:val="center"/>
          </w:tcPr>
          <w:p w14:paraId="6FCAE73D">
            <w:pPr>
              <w:spacing w:line="240" w:lineRule="auto"/>
              <w:ind w:firstLine="0" w:firstLineChars="0"/>
              <w:jc w:val="center"/>
              <w:rPr>
                <w:rFonts w:cs="Times New Roman"/>
                <w:sz w:val="21"/>
              </w:rPr>
            </w:pPr>
            <w:r>
              <w:rPr>
                <w:rFonts w:cs="Times New Roman"/>
                <w:sz w:val="21"/>
              </w:rPr>
              <w:t>四氢呋喃储罐</w:t>
            </w:r>
          </w:p>
        </w:tc>
        <w:tc>
          <w:tcPr>
            <w:tcW w:w="393" w:type="pct"/>
            <w:vAlign w:val="center"/>
          </w:tcPr>
          <w:p w14:paraId="5615EFBE">
            <w:pPr>
              <w:widowControl/>
              <w:spacing w:line="240" w:lineRule="auto"/>
              <w:ind w:firstLine="0" w:firstLineChars="0"/>
              <w:jc w:val="center"/>
              <w:rPr>
                <w:rFonts w:cs="Times New Roman"/>
                <w:sz w:val="21"/>
              </w:rPr>
            </w:pPr>
            <w:r>
              <w:rPr>
                <w:rFonts w:cs="Times New Roman"/>
                <w:sz w:val="21"/>
              </w:rPr>
              <w:t>四氢呋喃</w:t>
            </w:r>
          </w:p>
        </w:tc>
        <w:tc>
          <w:tcPr>
            <w:tcW w:w="309" w:type="pct"/>
            <w:vAlign w:val="center"/>
          </w:tcPr>
          <w:p w14:paraId="229B2B1C">
            <w:pPr>
              <w:widowControl/>
              <w:spacing w:line="240" w:lineRule="auto"/>
              <w:ind w:firstLine="0" w:firstLineChars="0"/>
              <w:jc w:val="center"/>
              <w:rPr>
                <w:rFonts w:cs="Times New Roman"/>
                <w:sz w:val="21"/>
              </w:rPr>
            </w:pPr>
            <w:r>
              <w:rPr>
                <w:rFonts w:cs="Times New Roman"/>
                <w:sz w:val="21"/>
              </w:rPr>
              <w:t>大气</w:t>
            </w:r>
          </w:p>
        </w:tc>
        <w:tc>
          <w:tcPr>
            <w:tcW w:w="457" w:type="pct"/>
            <w:vAlign w:val="center"/>
          </w:tcPr>
          <w:p w14:paraId="35D197E8">
            <w:pPr>
              <w:widowControl/>
              <w:spacing w:line="240" w:lineRule="auto"/>
              <w:ind w:firstLine="0" w:firstLineChars="0"/>
              <w:jc w:val="center"/>
              <w:rPr>
                <w:rFonts w:cs="Times New Roman"/>
                <w:sz w:val="21"/>
              </w:rPr>
            </w:pPr>
            <w:r>
              <w:rPr>
                <w:rFonts w:cs="Times New Roman"/>
              </w:rPr>
              <w:t>0.19</w:t>
            </w:r>
          </w:p>
        </w:tc>
        <w:tc>
          <w:tcPr>
            <w:tcW w:w="460" w:type="pct"/>
            <w:vAlign w:val="center"/>
          </w:tcPr>
          <w:p w14:paraId="44BD64BD">
            <w:pPr>
              <w:widowControl/>
              <w:spacing w:line="240" w:lineRule="auto"/>
              <w:ind w:firstLine="0" w:firstLineChars="0"/>
              <w:jc w:val="center"/>
              <w:rPr>
                <w:rFonts w:cs="Times New Roman"/>
                <w:sz w:val="21"/>
              </w:rPr>
            </w:pPr>
            <w:r>
              <w:rPr>
                <w:rFonts w:cs="Times New Roman"/>
                <w:sz w:val="21"/>
              </w:rPr>
              <w:t>30</w:t>
            </w:r>
          </w:p>
        </w:tc>
        <w:tc>
          <w:tcPr>
            <w:tcW w:w="499" w:type="pct"/>
            <w:vAlign w:val="center"/>
          </w:tcPr>
          <w:p w14:paraId="30CE8F1D">
            <w:pPr>
              <w:widowControl/>
              <w:spacing w:line="240" w:lineRule="auto"/>
              <w:ind w:firstLine="0" w:firstLineChars="0"/>
              <w:jc w:val="center"/>
              <w:rPr>
                <w:rFonts w:cs="Times New Roman"/>
                <w:sz w:val="21"/>
              </w:rPr>
            </w:pPr>
            <w:r>
              <w:rPr>
                <w:rFonts w:cs="Times New Roman"/>
                <w:szCs w:val="24"/>
              </w:rPr>
              <w:t>0.342</w:t>
            </w:r>
          </w:p>
        </w:tc>
        <w:tc>
          <w:tcPr>
            <w:tcW w:w="702" w:type="pct"/>
            <w:noWrap/>
            <w:vAlign w:val="center"/>
          </w:tcPr>
          <w:p w14:paraId="7F5506F3">
            <w:pPr>
              <w:widowControl/>
              <w:spacing w:line="240" w:lineRule="auto"/>
              <w:ind w:firstLine="0" w:firstLineChars="0"/>
              <w:jc w:val="center"/>
              <w:rPr>
                <w:rFonts w:cs="Times New Roman"/>
                <w:sz w:val="21"/>
              </w:rPr>
            </w:pPr>
            <w:r>
              <w:rPr>
                <w:rFonts w:cs="Times New Roman"/>
                <w:sz w:val="21"/>
              </w:rPr>
              <w:t>/</w:t>
            </w:r>
          </w:p>
        </w:tc>
        <w:tc>
          <w:tcPr>
            <w:tcW w:w="584" w:type="pct"/>
            <w:vAlign w:val="center"/>
          </w:tcPr>
          <w:p w14:paraId="7BF89A0D">
            <w:pPr>
              <w:widowControl/>
              <w:spacing w:line="240" w:lineRule="auto"/>
              <w:ind w:firstLine="0" w:firstLineChars="0"/>
              <w:jc w:val="center"/>
              <w:rPr>
                <w:rFonts w:cs="Times New Roman"/>
                <w:sz w:val="21"/>
              </w:rPr>
            </w:pPr>
            <w:r>
              <w:rPr>
                <w:rFonts w:cs="Times New Roman"/>
                <w:sz w:val="21"/>
              </w:rPr>
              <w:t>/</w:t>
            </w:r>
          </w:p>
        </w:tc>
      </w:tr>
      <w:tr w14:paraId="7E564F9D">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rPr>
          <w:trHeight w:val="315" w:hRule="atLeast"/>
          <w:jc w:val="center"/>
        </w:trPr>
        <w:tc>
          <w:tcPr>
            <w:tcW w:w="241" w:type="pct"/>
            <w:vMerge w:val="restart"/>
            <w:vAlign w:val="center"/>
          </w:tcPr>
          <w:p w14:paraId="6B22C439">
            <w:pPr>
              <w:widowControl/>
              <w:spacing w:line="240" w:lineRule="auto"/>
              <w:ind w:firstLine="0" w:firstLineChars="0"/>
              <w:jc w:val="center"/>
              <w:rPr>
                <w:rFonts w:cs="Times New Roman"/>
                <w:sz w:val="21"/>
              </w:rPr>
            </w:pPr>
            <w:r>
              <w:rPr>
                <w:rFonts w:cs="Times New Roman"/>
                <w:sz w:val="21"/>
              </w:rPr>
              <w:t>2</w:t>
            </w:r>
          </w:p>
        </w:tc>
        <w:tc>
          <w:tcPr>
            <w:tcW w:w="517" w:type="pct"/>
            <w:vAlign w:val="center"/>
          </w:tcPr>
          <w:p w14:paraId="2FCEC222">
            <w:pPr>
              <w:widowControl/>
              <w:spacing w:line="240" w:lineRule="auto"/>
              <w:ind w:firstLine="0" w:firstLineChars="0"/>
              <w:jc w:val="center"/>
              <w:rPr>
                <w:rFonts w:cs="Times New Roman"/>
                <w:sz w:val="21"/>
              </w:rPr>
            </w:pPr>
            <w:r>
              <w:rPr>
                <w:rFonts w:cs="Times New Roman"/>
                <w:sz w:val="21"/>
              </w:rPr>
              <w:t>四氢呋喃储罐泄漏发生火灾</w:t>
            </w:r>
          </w:p>
        </w:tc>
        <w:tc>
          <w:tcPr>
            <w:tcW w:w="378" w:type="pct"/>
            <w:vAlign w:val="center"/>
          </w:tcPr>
          <w:p w14:paraId="29FA5CE8">
            <w:pPr>
              <w:widowControl/>
              <w:spacing w:line="240" w:lineRule="auto"/>
              <w:ind w:firstLine="0" w:firstLineChars="0"/>
              <w:jc w:val="center"/>
              <w:rPr>
                <w:rFonts w:cs="Times New Roman"/>
                <w:sz w:val="21"/>
              </w:rPr>
            </w:pPr>
            <w:r>
              <w:rPr>
                <w:rFonts w:cs="Times New Roman"/>
                <w:sz w:val="21"/>
              </w:rPr>
              <w:t>最不利</w:t>
            </w:r>
          </w:p>
        </w:tc>
        <w:tc>
          <w:tcPr>
            <w:tcW w:w="454" w:type="pct"/>
            <w:vMerge w:val="continue"/>
            <w:vAlign w:val="center"/>
          </w:tcPr>
          <w:p w14:paraId="04CAFFDC">
            <w:pPr>
              <w:widowControl/>
              <w:spacing w:line="240" w:lineRule="auto"/>
              <w:ind w:firstLine="0" w:firstLineChars="0"/>
              <w:jc w:val="center"/>
              <w:rPr>
                <w:rFonts w:cs="Times New Roman"/>
                <w:sz w:val="21"/>
              </w:rPr>
            </w:pPr>
          </w:p>
        </w:tc>
        <w:tc>
          <w:tcPr>
            <w:tcW w:w="393" w:type="pct"/>
            <w:vAlign w:val="center"/>
          </w:tcPr>
          <w:p w14:paraId="7AC64AA6">
            <w:pPr>
              <w:widowControl/>
              <w:spacing w:line="240" w:lineRule="auto"/>
              <w:ind w:firstLine="0" w:firstLineChars="0"/>
              <w:jc w:val="center"/>
              <w:rPr>
                <w:rFonts w:cs="Times New Roman"/>
                <w:sz w:val="21"/>
              </w:rPr>
            </w:pPr>
            <w:r>
              <w:rPr>
                <w:rFonts w:cs="Times New Roman"/>
                <w:sz w:val="21"/>
              </w:rPr>
              <w:t>CO</w:t>
            </w:r>
          </w:p>
        </w:tc>
        <w:tc>
          <w:tcPr>
            <w:tcW w:w="309" w:type="pct"/>
            <w:vAlign w:val="center"/>
          </w:tcPr>
          <w:p w14:paraId="242AB732">
            <w:pPr>
              <w:widowControl/>
              <w:spacing w:line="240" w:lineRule="auto"/>
              <w:ind w:firstLine="0" w:firstLineChars="0"/>
              <w:jc w:val="center"/>
              <w:rPr>
                <w:rFonts w:cs="Times New Roman"/>
                <w:sz w:val="21"/>
              </w:rPr>
            </w:pPr>
            <w:r>
              <w:rPr>
                <w:rFonts w:cs="Times New Roman"/>
                <w:sz w:val="21"/>
              </w:rPr>
              <w:t>大气</w:t>
            </w:r>
          </w:p>
        </w:tc>
        <w:tc>
          <w:tcPr>
            <w:tcW w:w="457" w:type="pct"/>
            <w:vAlign w:val="center"/>
          </w:tcPr>
          <w:p w14:paraId="15C2BA6E">
            <w:pPr>
              <w:widowControl/>
              <w:spacing w:line="240" w:lineRule="auto"/>
              <w:ind w:firstLine="0" w:firstLineChars="0"/>
              <w:jc w:val="center"/>
              <w:rPr>
                <w:rFonts w:cs="Times New Roman"/>
                <w:sz w:val="21"/>
              </w:rPr>
            </w:pPr>
            <w:r>
              <w:rPr>
                <w:rFonts w:cs="Times New Roman"/>
                <w:sz w:val="21"/>
              </w:rPr>
              <w:t>0.43</w:t>
            </w:r>
          </w:p>
        </w:tc>
        <w:tc>
          <w:tcPr>
            <w:tcW w:w="460" w:type="pct"/>
            <w:vAlign w:val="center"/>
          </w:tcPr>
          <w:p w14:paraId="6A76C974">
            <w:pPr>
              <w:widowControl/>
              <w:spacing w:line="240" w:lineRule="auto"/>
              <w:ind w:firstLine="0" w:firstLineChars="0"/>
              <w:jc w:val="center"/>
              <w:rPr>
                <w:rFonts w:cs="Times New Roman"/>
                <w:sz w:val="21"/>
              </w:rPr>
            </w:pPr>
            <w:r>
              <w:rPr>
                <w:rFonts w:cs="Times New Roman"/>
                <w:sz w:val="21"/>
              </w:rPr>
              <w:t>30</w:t>
            </w:r>
          </w:p>
        </w:tc>
        <w:tc>
          <w:tcPr>
            <w:tcW w:w="499" w:type="pct"/>
            <w:vAlign w:val="center"/>
          </w:tcPr>
          <w:p w14:paraId="6A1B4985">
            <w:pPr>
              <w:widowControl/>
              <w:spacing w:line="240" w:lineRule="auto"/>
              <w:ind w:firstLine="0" w:firstLineChars="0"/>
              <w:jc w:val="center"/>
              <w:rPr>
                <w:rFonts w:cs="Times New Roman"/>
                <w:sz w:val="21"/>
              </w:rPr>
            </w:pPr>
            <w:r>
              <w:rPr>
                <w:rFonts w:cs="Times New Roman"/>
                <w:sz w:val="21"/>
              </w:rPr>
              <w:t>0.774</w:t>
            </w:r>
          </w:p>
        </w:tc>
        <w:tc>
          <w:tcPr>
            <w:tcW w:w="702" w:type="pct"/>
            <w:noWrap/>
            <w:vAlign w:val="center"/>
          </w:tcPr>
          <w:p w14:paraId="33E0601D">
            <w:pPr>
              <w:widowControl/>
              <w:spacing w:line="240" w:lineRule="auto"/>
              <w:ind w:firstLine="0" w:firstLineChars="0"/>
              <w:jc w:val="center"/>
              <w:rPr>
                <w:rFonts w:cs="Times New Roman"/>
                <w:sz w:val="21"/>
              </w:rPr>
            </w:pPr>
            <w:r>
              <w:rPr>
                <w:rFonts w:cs="Times New Roman"/>
                <w:sz w:val="21"/>
              </w:rPr>
              <w:t>/</w:t>
            </w:r>
          </w:p>
        </w:tc>
        <w:tc>
          <w:tcPr>
            <w:tcW w:w="584" w:type="pct"/>
            <w:vAlign w:val="center"/>
          </w:tcPr>
          <w:p w14:paraId="41D4087C">
            <w:pPr>
              <w:widowControl/>
              <w:spacing w:line="240" w:lineRule="auto"/>
              <w:ind w:firstLine="0" w:firstLineChars="0"/>
              <w:jc w:val="center"/>
              <w:rPr>
                <w:rFonts w:cs="Times New Roman"/>
                <w:sz w:val="21"/>
              </w:rPr>
            </w:pPr>
            <w:r>
              <w:rPr>
                <w:rFonts w:cs="Times New Roman"/>
                <w:sz w:val="21"/>
              </w:rPr>
              <w:t>/</w:t>
            </w:r>
          </w:p>
        </w:tc>
      </w:tr>
      <w:tr w14:paraId="3F68B5AB">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rPr>
          <w:trHeight w:val="315" w:hRule="atLeast"/>
          <w:jc w:val="center"/>
        </w:trPr>
        <w:tc>
          <w:tcPr>
            <w:tcW w:w="241" w:type="pct"/>
            <w:vMerge w:val="continue"/>
            <w:vAlign w:val="center"/>
          </w:tcPr>
          <w:p w14:paraId="503940AE">
            <w:pPr>
              <w:widowControl/>
              <w:spacing w:line="240" w:lineRule="auto"/>
              <w:ind w:firstLine="0" w:firstLineChars="0"/>
              <w:jc w:val="center"/>
              <w:rPr>
                <w:rFonts w:cs="Times New Roman"/>
                <w:sz w:val="21"/>
              </w:rPr>
            </w:pPr>
          </w:p>
        </w:tc>
        <w:tc>
          <w:tcPr>
            <w:tcW w:w="517" w:type="pct"/>
            <w:vAlign w:val="center"/>
          </w:tcPr>
          <w:p w14:paraId="3F733CC9">
            <w:pPr>
              <w:widowControl/>
              <w:spacing w:line="240" w:lineRule="auto"/>
              <w:ind w:firstLine="0" w:firstLineChars="0"/>
              <w:jc w:val="center"/>
              <w:rPr>
                <w:rFonts w:cs="Times New Roman"/>
                <w:sz w:val="21"/>
              </w:rPr>
            </w:pPr>
            <w:r>
              <w:rPr>
                <w:rFonts w:cs="Times New Roman"/>
                <w:sz w:val="21"/>
              </w:rPr>
              <w:t>四氢呋喃储罐泄漏发生火灾</w:t>
            </w:r>
          </w:p>
        </w:tc>
        <w:tc>
          <w:tcPr>
            <w:tcW w:w="378" w:type="pct"/>
            <w:vAlign w:val="center"/>
          </w:tcPr>
          <w:p w14:paraId="42EFC23C">
            <w:pPr>
              <w:widowControl/>
              <w:spacing w:line="240" w:lineRule="auto"/>
              <w:ind w:firstLine="0" w:firstLineChars="0"/>
              <w:jc w:val="center"/>
              <w:rPr>
                <w:rFonts w:cs="Times New Roman"/>
                <w:sz w:val="21"/>
              </w:rPr>
            </w:pPr>
            <w:r>
              <w:rPr>
                <w:rFonts w:cs="Times New Roman"/>
                <w:sz w:val="21"/>
              </w:rPr>
              <w:t>最常见</w:t>
            </w:r>
          </w:p>
        </w:tc>
        <w:tc>
          <w:tcPr>
            <w:tcW w:w="454" w:type="pct"/>
            <w:vMerge w:val="continue"/>
            <w:vAlign w:val="center"/>
          </w:tcPr>
          <w:p w14:paraId="02FB6220">
            <w:pPr>
              <w:widowControl/>
              <w:spacing w:line="240" w:lineRule="auto"/>
              <w:ind w:firstLine="0" w:firstLineChars="0"/>
              <w:jc w:val="center"/>
              <w:rPr>
                <w:rFonts w:cs="Times New Roman"/>
                <w:sz w:val="21"/>
              </w:rPr>
            </w:pPr>
          </w:p>
        </w:tc>
        <w:tc>
          <w:tcPr>
            <w:tcW w:w="393" w:type="pct"/>
            <w:vAlign w:val="center"/>
          </w:tcPr>
          <w:p w14:paraId="00F00F70">
            <w:pPr>
              <w:widowControl/>
              <w:spacing w:line="240" w:lineRule="auto"/>
              <w:ind w:firstLine="0" w:firstLineChars="0"/>
              <w:jc w:val="center"/>
              <w:rPr>
                <w:rFonts w:cs="Times New Roman"/>
                <w:sz w:val="21"/>
              </w:rPr>
            </w:pPr>
            <w:r>
              <w:rPr>
                <w:rFonts w:cs="Times New Roman"/>
                <w:sz w:val="21"/>
              </w:rPr>
              <w:t>CO</w:t>
            </w:r>
          </w:p>
        </w:tc>
        <w:tc>
          <w:tcPr>
            <w:tcW w:w="309" w:type="pct"/>
            <w:vAlign w:val="center"/>
          </w:tcPr>
          <w:p w14:paraId="148CFCCE">
            <w:pPr>
              <w:widowControl/>
              <w:spacing w:line="240" w:lineRule="auto"/>
              <w:ind w:firstLine="0" w:firstLineChars="0"/>
              <w:jc w:val="center"/>
              <w:rPr>
                <w:rFonts w:cs="Times New Roman"/>
                <w:sz w:val="21"/>
              </w:rPr>
            </w:pPr>
            <w:r>
              <w:rPr>
                <w:rFonts w:cs="Times New Roman"/>
                <w:sz w:val="21"/>
              </w:rPr>
              <w:t>大气</w:t>
            </w:r>
          </w:p>
        </w:tc>
        <w:tc>
          <w:tcPr>
            <w:tcW w:w="457" w:type="pct"/>
            <w:vAlign w:val="center"/>
          </w:tcPr>
          <w:p w14:paraId="7FCB2F63">
            <w:pPr>
              <w:widowControl/>
              <w:spacing w:line="240" w:lineRule="auto"/>
              <w:ind w:firstLine="0" w:firstLineChars="0"/>
              <w:jc w:val="center"/>
              <w:rPr>
                <w:rFonts w:cs="Times New Roman"/>
                <w:sz w:val="21"/>
              </w:rPr>
            </w:pPr>
            <w:r>
              <w:rPr>
                <w:rFonts w:cs="Times New Roman"/>
                <w:sz w:val="21"/>
              </w:rPr>
              <w:t>0.41</w:t>
            </w:r>
          </w:p>
        </w:tc>
        <w:tc>
          <w:tcPr>
            <w:tcW w:w="460" w:type="pct"/>
            <w:vAlign w:val="center"/>
          </w:tcPr>
          <w:p w14:paraId="30E5DDC3">
            <w:pPr>
              <w:widowControl/>
              <w:spacing w:line="240" w:lineRule="auto"/>
              <w:ind w:firstLine="0" w:firstLineChars="0"/>
              <w:jc w:val="center"/>
              <w:rPr>
                <w:rFonts w:cs="Times New Roman"/>
                <w:sz w:val="21"/>
              </w:rPr>
            </w:pPr>
            <w:r>
              <w:rPr>
                <w:rFonts w:cs="Times New Roman"/>
                <w:sz w:val="21"/>
              </w:rPr>
              <w:t>30</w:t>
            </w:r>
          </w:p>
        </w:tc>
        <w:tc>
          <w:tcPr>
            <w:tcW w:w="499" w:type="pct"/>
            <w:vAlign w:val="center"/>
          </w:tcPr>
          <w:p w14:paraId="7D794400">
            <w:pPr>
              <w:widowControl/>
              <w:spacing w:line="240" w:lineRule="auto"/>
              <w:ind w:firstLine="0" w:firstLineChars="0"/>
              <w:jc w:val="center"/>
              <w:rPr>
                <w:rFonts w:cs="Times New Roman"/>
                <w:sz w:val="21"/>
              </w:rPr>
            </w:pPr>
            <w:r>
              <w:rPr>
                <w:rFonts w:cs="Times New Roman"/>
                <w:sz w:val="21"/>
              </w:rPr>
              <w:t>0.738</w:t>
            </w:r>
          </w:p>
        </w:tc>
        <w:tc>
          <w:tcPr>
            <w:tcW w:w="702" w:type="pct"/>
            <w:noWrap/>
            <w:vAlign w:val="center"/>
          </w:tcPr>
          <w:p w14:paraId="30329CC0">
            <w:pPr>
              <w:widowControl/>
              <w:spacing w:line="240" w:lineRule="auto"/>
              <w:ind w:firstLine="0" w:firstLineChars="0"/>
              <w:jc w:val="center"/>
              <w:rPr>
                <w:rFonts w:cs="Times New Roman"/>
                <w:sz w:val="21"/>
              </w:rPr>
            </w:pPr>
            <w:r>
              <w:rPr>
                <w:rFonts w:cs="Times New Roman"/>
                <w:sz w:val="21"/>
              </w:rPr>
              <w:t>/</w:t>
            </w:r>
          </w:p>
        </w:tc>
        <w:tc>
          <w:tcPr>
            <w:tcW w:w="584" w:type="pct"/>
            <w:vAlign w:val="center"/>
          </w:tcPr>
          <w:p w14:paraId="20B44932">
            <w:pPr>
              <w:widowControl/>
              <w:spacing w:line="240" w:lineRule="auto"/>
              <w:ind w:firstLine="0" w:firstLineChars="0"/>
              <w:jc w:val="center"/>
              <w:rPr>
                <w:rFonts w:cs="Times New Roman"/>
                <w:sz w:val="21"/>
              </w:rPr>
            </w:pPr>
            <w:r>
              <w:rPr>
                <w:rFonts w:cs="Times New Roman"/>
                <w:sz w:val="21"/>
              </w:rPr>
              <w:t>/</w:t>
            </w:r>
          </w:p>
        </w:tc>
      </w:tr>
    </w:tbl>
    <w:p w14:paraId="2F0E24EF">
      <w:pPr>
        <w:ind w:firstLine="0" w:firstLineChars="0"/>
        <w:outlineLvl w:val="3"/>
        <w:rPr>
          <w:rFonts w:cs="Times New Roman"/>
          <w:b/>
        </w:rPr>
      </w:pPr>
      <w:r>
        <w:rPr>
          <w:rFonts w:cs="Times New Roman"/>
          <w:b/>
        </w:rPr>
        <w:t>6.2.7.4 大气环境风险评价</w:t>
      </w:r>
    </w:p>
    <w:p w14:paraId="4CABA70F">
      <w:pPr>
        <w:ind w:firstLine="480"/>
        <w:rPr>
          <w:rFonts w:cs="Times New Roman"/>
        </w:rPr>
      </w:pPr>
      <w:r>
        <w:rPr>
          <w:rFonts w:cs="Times New Roman"/>
        </w:rPr>
        <w:t>本项目大气风险评价等级为一级，按最不利和最常见气象预测。</w:t>
      </w:r>
    </w:p>
    <w:p w14:paraId="7034DA2A">
      <w:pPr>
        <w:ind w:firstLine="0" w:firstLineChars="0"/>
        <w:jc w:val="center"/>
        <w:rPr>
          <w:rFonts w:cs="Times New Roman"/>
          <w:b/>
        </w:rPr>
      </w:pPr>
      <w:r>
        <w:rPr>
          <w:rFonts w:cs="Times New Roman"/>
          <w:b/>
        </w:rPr>
        <w:t>表6.2.7-3  大气风险预测模型主要参数表</w:t>
      </w:r>
    </w:p>
    <w:tbl>
      <w:tblPr>
        <w:tblStyle w:val="88"/>
        <w:tblW w:w="4998"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053"/>
        <w:gridCol w:w="2064"/>
        <w:gridCol w:w="3421"/>
        <w:gridCol w:w="3421"/>
      </w:tblGrid>
      <w:tr w14:paraId="4DE4F69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tcBorders>
              <w:top w:val="single" w:color="auto" w:sz="12" w:space="0"/>
              <w:left w:val="nil"/>
              <w:bottom w:val="single" w:color="auto" w:sz="4" w:space="0"/>
              <w:right w:val="single" w:color="auto" w:sz="4" w:space="0"/>
            </w:tcBorders>
            <w:vAlign w:val="center"/>
          </w:tcPr>
          <w:p w14:paraId="36A276CB">
            <w:pPr>
              <w:widowControl/>
              <w:spacing w:line="240" w:lineRule="auto"/>
              <w:ind w:firstLine="0" w:firstLineChars="0"/>
              <w:jc w:val="center"/>
              <w:rPr>
                <w:rFonts w:cs="Times New Roman"/>
                <w:b/>
                <w:sz w:val="21"/>
                <w:szCs w:val="21"/>
              </w:rPr>
            </w:pPr>
            <w:r>
              <w:rPr>
                <w:rFonts w:ascii="宋体" w:hAnsi="宋体" w:cs="Times New Roman"/>
                <w:b/>
                <w:sz w:val="21"/>
                <w:szCs w:val="21"/>
              </w:rPr>
              <w:t>参数类型</w:t>
            </w:r>
          </w:p>
        </w:tc>
        <w:tc>
          <w:tcPr>
            <w:tcW w:w="1036" w:type="pct"/>
            <w:tcBorders>
              <w:top w:val="single" w:color="auto" w:sz="12" w:space="0"/>
              <w:left w:val="single" w:color="auto" w:sz="4" w:space="0"/>
              <w:bottom w:val="single" w:color="auto" w:sz="4" w:space="0"/>
              <w:right w:val="single" w:color="auto" w:sz="4" w:space="0"/>
            </w:tcBorders>
            <w:vAlign w:val="center"/>
          </w:tcPr>
          <w:p w14:paraId="11B41534">
            <w:pPr>
              <w:widowControl/>
              <w:spacing w:line="240" w:lineRule="auto"/>
              <w:ind w:firstLine="0" w:firstLineChars="0"/>
              <w:jc w:val="center"/>
              <w:rPr>
                <w:rFonts w:cs="Times New Roman"/>
                <w:b/>
                <w:sz w:val="21"/>
                <w:szCs w:val="21"/>
              </w:rPr>
            </w:pPr>
            <w:r>
              <w:rPr>
                <w:rFonts w:ascii="宋体" w:hAnsi="宋体" w:cs="Times New Roman"/>
                <w:b/>
                <w:sz w:val="21"/>
                <w:szCs w:val="21"/>
              </w:rPr>
              <w:t>选项</w:t>
            </w:r>
          </w:p>
        </w:tc>
        <w:tc>
          <w:tcPr>
            <w:tcW w:w="1717" w:type="pct"/>
            <w:tcBorders>
              <w:top w:val="single" w:color="auto" w:sz="12" w:space="0"/>
              <w:left w:val="single" w:color="auto" w:sz="4" w:space="0"/>
              <w:bottom w:val="single" w:color="auto" w:sz="4" w:space="0"/>
              <w:right w:val="nil"/>
            </w:tcBorders>
            <w:vAlign w:val="center"/>
          </w:tcPr>
          <w:p w14:paraId="449E1BFF">
            <w:pPr>
              <w:widowControl/>
              <w:spacing w:line="240" w:lineRule="auto"/>
              <w:ind w:firstLine="0" w:firstLineChars="0"/>
              <w:jc w:val="center"/>
              <w:rPr>
                <w:rFonts w:cs="Times New Roman"/>
                <w:b/>
                <w:sz w:val="21"/>
                <w:szCs w:val="21"/>
              </w:rPr>
            </w:pPr>
            <w:r>
              <w:rPr>
                <w:rFonts w:ascii="宋体" w:hAnsi="宋体" w:cs="Times New Roman"/>
                <w:b/>
                <w:sz w:val="21"/>
                <w:szCs w:val="21"/>
              </w:rPr>
              <w:t>参数</w:t>
            </w:r>
          </w:p>
        </w:tc>
        <w:tc>
          <w:tcPr>
            <w:tcW w:w="1717" w:type="pct"/>
            <w:tcBorders>
              <w:top w:val="single" w:color="auto" w:sz="12" w:space="0"/>
              <w:left w:val="single" w:color="auto" w:sz="4" w:space="0"/>
              <w:bottom w:val="single" w:color="auto" w:sz="4" w:space="0"/>
              <w:right w:val="nil"/>
            </w:tcBorders>
            <w:vAlign w:val="center"/>
          </w:tcPr>
          <w:p w14:paraId="00A4D0A5">
            <w:pPr>
              <w:widowControl/>
              <w:spacing w:line="240" w:lineRule="auto"/>
              <w:ind w:firstLine="0" w:firstLineChars="0"/>
              <w:jc w:val="center"/>
              <w:rPr>
                <w:rFonts w:hint="eastAsia" w:ascii="宋体" w:hAnsi="宋体" w:cs="Times New Roman"/>
                <w:b/>
                <w:sz w:val="21"/>
                <w:szCs w:val="21"/>
              </w:rPr>
            </w:pPr>
            <w:r>
              <w:rPr>
                <w:rFonts w:ascii="宋体" w:hAnsi="宋体" w:cs="Times New Roman"/>
                <w:b/>
                <w:sz w:val="21"/>
                <w:szCs w:val="21"/>
              </w:rPr>
              <w:t>参数</w:t>
            </w:r>
          </w:p>
        </w:tc>
      </w:tr>
      <w:tr w14:paraId="4A714BA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vMerge w:val="restart"/>
            <w:tcBorders>
              <w:top w:val="single" w:color="auto" w:sz="4" w:space="0"/>
              <w:left w:val="nil"/>
              <w:bottom w:val="single" w:color="auto" w:sz="4" w:space="0"/>
              <w:right w:val="single" w:color="auto" w:sz="4" w:space="0"/>
            </w:tcBorders>
            <w:vAlign w:val="center"/>
          </w:tcPr>
          <w:p w14:paraId="63D52F50">
            <w:pPr>
              <w:widowControl/>
              <w:spacing w:line="240" w:lineRule="auto"/>
              <w:ind w:firstLine="0" w:firstLineChars="0"/>
              <w:jc w:val="center"/>
              <w:rPr>
                <w:rFonts w:cs="Times New Roman"/>
                <w:sz w:val="21"/>
                <w:szCs w:val="21"/>
              </w:rPr>
            </w:pPr>
            <w:r>
              <w:rPr>
                <w:rFonts w:ascii="宋体" w:hAnsi="宋体" w:cs="Times New Roman"/>
                <w:sz w:val="21"/>
                <w:szCs w:val="21"/>
              </w:rPr>
              <w:t>基本情况</w:t>
            </w:r>
          </w:p>
        </w:tc>
        <w:tc>
          <w:tcPr>
            <w:tcW w:w="1036" w:type="pct"/>
            <w:tcBorders>
              <w:top w:val="single" w:color="auto" w:sz="4" w:space="0"/>
              <w:left w:val="single" w:color="auto" w:sz="4" w:space="0"/>
              <w:bottom w:val="single" w:color="auto" w:sz="4" w:space="0"/>
              <w:right w:val="single" w:color="auto" w:sz="4" w:space="0"/>
            </w:tcBorders>
            <w:vAlign w:val="center"/>
          </w:tcPr>
          <w:p w14:paraId="0484EC4E">
            <w:pPr>
              <w:widowControl/>
              <w:spacing w:line="240" w:lineRule="auto"/>
              <w:ind w:firstLine="0" w:firstLineChars="0"/>
              <w:jc w:val="center"/>
              <w:rPr>
                <w:rFonts w:cs="Times New Roman"/>
                <w:sz w:val="21"/>
                <w:szCs w:val="21"/>
              </w:rPr>
            </w:pPr>
            <w:r>
              <w:rPr>
                <w:rFonts w:ascii="宋体" w:hAnsi="宋体" w:cs="Times New Roman"/>
                <w:sz w:val="21"/>
                <w:szCs w:val="21"/>
              </w:rPr>
              <w:t>事故源经度</w:t>
            </w:r>
            <w:r>
              <w:rPr>
                <w:rFonts w:cs="Times New Roman"/>
                <w:sz w:val="21"/>
                <w:szCs w:val="21"/>
              </w:rPr>
              <w:t>/</w:t>
            </w:r>
            <w:r>
              <w:rPr>
                <w:rFonts w:ascii="宋体" w:hAnsi="宋体" w:cs="Times New Roman"/>
                <w:sz w:val="21"/>
                <w:szCs w:val="21"/>
              </w:rPr>
              <w:t>（</w:t>
            </w:r>
            <w:r>
              <w:rPr>
                <w:rFonts w:cs="Times New Roman"/>
                <w:sz w:val="21"/>
                <w:szCs w:val="21"/>
              </w:rPr>
              <w:t>°</w:t>
            </w:r>
            <w:r>
              <w:rPr>
                <w:rFonts w:ascii="宋体" w:hAnsi="宋体" w:cs="Times New Roman"/>
                <w:sz w:val="21"/>
                <w:szCs w:val="21"/>
              </w:rPr>
              <w:t>）</w:t>
            </w:r>
          </w:p>
        </w:tc>
        <w:tc>
          <w:tcPr>
            <w:tcW w:w="1717" w:type="pct"/>
            <w:tcBorders>
              <w:top w:val="single" w:color="auto" w:sz="4" w:space="0"/>
              <w:left w:val="single" w:color="auto" w:sz="4" w:space="0"/>
              <w:bottom w:val="single" w:color="auto" w:sz="4" w:space="0"/>
              <w:right w:val="nil"/>
            </w:tcBorders>
            <w:vAlign w:val="center"/>
          </w:tcPr>
          <w:p w14:paraId="7A6A1073">
            <w:pPr>
              <w:widowControl/>
              <w:spacing w:line="240" w:lineRule="auto"/>
              <w:ind w:firstLine="0" w:firstLineChars="0"/>
              <w:jc w:val="center"/>
              <w:rPr>
                <w:rFonts w:cs="Times New Roman"/>
                <w:sz w:val="21"/>
                <w:szCs w:val="21"/>
              </w:rPr>
            </w:pPr>
            <w:r>
              <w:rPr>
                <w:rFonts w:cs="Times New Roman"/>
                <w:sz w:val="21"/>
                <w:szCs w:val="21"/>
              </w:rPr>
              <w:t>119.61499481</w:t>
            </w:r>
          </w:p>
        </w:tc>
        <w:tc>
          <w:tcPr>
            <w:tcW w:w="1717" w:type="pct"/>
            <w:tcBorders>
              <w:top w:val="single" w:color="auto" w:sz="4" w:space="0"/>
              <w:left w:val="single" w:color="auto" w:sz="4" w:space="0"/>
              <w:bottom w:val="single" w:color="auto" w:sz="4" w:space="0"/>
              <w:right w:val="nil"/>
            </w:tcBorders>
            <w:vAlign w:val="center"/>
          </w:tcPr>
          <w:p w14:paraId="5205FABF">
            <w:pPr>
              <w:widowControl/>
              <w:spacing w:line="240" w:lineRule="auto"/>
              <w:ind w:firstLine="0" w:firstLineChars="0"/>
              <w:jc w:val="center"/>
              <w:rPr>
                <w:rFonts w:cs="Times New Roman"/>
                <w:sz w:val="21"/>
                <w:szCs w:val="21"/>
              </w:rPr>
            </w:pPr>
            <w:r>
              <w:rPr>
                <w:rFonts w:cs="Times New Roman"/>
                <w:sz w:val="21"/>
                <w:szCs w:val="21"/>
              </w:rPr>
              <w:t>119.61499481</w:t>
            </w:r>
          </w:p>
        </w:tc>
      </w:tr>
      <w:tr w14:paraId="77952D0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vMerge w:val="continue"/>
            <w:tcBorders>
              <w:top w:val="single" w:color="auto" w:sz="4" w:space="0"/>
              <w:left w:val="nil"/>
              <w:bottom w:val="single" w:color="auto" w:sz="4" w:space="0"/>
              <w:right w:val="single" w:color="auto" w:sz="4" w:space="0"/>
            </w:tcBorders>
            <w:vAlign w:val="center"/>
          </w:tcPr>
          <w:p w14:paraId="777100F7">
            <w:pPr>
              <w:widowControl/>
              <w:adjustRightInd/>
              <w:snapToGrid/>
              <w:spacing w:line="240" w:lineRule="auto"/>
              <w:ind w:firstLine="0" w:firstLineChars="0"/>
              <w:jc w:val="left"/>
              <w:rPr>
                <w:rFonts w:cs="Times New Roman"/>
                <w:sz w:val="21"/>
                <w:szCs w:val="21"/>
              </w:rPr>
            </w:pPr>
          </w:p>
        </w:tc>
        <w:tc>
          <w:tcPr>
            <w:tcW w:w="1036" w:type="pct"/>
            <w:tcBorders>
              <w:top w:val="single" w:color="auto" w:sz="4" w:space="0"/>
              <w:left w:val="single" w:color="auto" w:sz="4" w:space="0"/>
              <w:bottom w:val="single" w:color="auto" w:sz="4" w:space="0"/>
              <w:right w:val="single" w:color="auto" w:sz="4" w:space="0"/>
            </w:tcBorders>
            <w:vAlign w:val="center"/>
          </w:tcPr>
          <w:p w14:paraId="453EEAC2">
            <w:pPr>
              <w:widowControl/>
              <w:spacing w:line="240" w:lineRule="auto"/>
              <w:ind w:firstLine="0" w:firstLineChars="0"/>
              <w:jc w:val="center"/>
              <w:rPr>
                <w:rFonts w:cs="Times New Roman"/>
                <w:sz w:val="21"/>
                <w:szCs w:val="21"/>
              </w:rPr>
            </w:pPr>
            <w:r>
              <w:rPr>
                <w:rFonts w:ascii="宋体" w:hAnsi="宋体" w:cs="Times New Roman"/>
                <w:sz w:val="21"/>
                <w:szCs w:val="21"/>
              </w:rPr>
              <w:t>事故源纬度</w:t>
            </w:r>
            <w:r>
              <w:rPr>
                <w:rFonts w:cs="Times New Roman"/>
                <w:sz w:val="21"/>
                <w:szCs w:val="21"/>
              </w:rPr>
              <w:t>/</w:t>
            </w:r>
            <w:r>
              <w:rPr>
                <w:rFonts w:ascii="宋体" w:hAnsi="宋体" w:cs="Times New Roman"/>
                <w:sz w:val="21"/>
                <w:szCs w:val="21"/>
              </w:rPr>
              <w:t>（</w:t>
            </w:r>
            <w:r>
              <w:rPr>
                <w:rFonts w:cs="Times New Roman"/>
                <w:sz w:val="21"/>
                <w:szCs w:val="21"/>
              </w:rPr>
              <w:t>°</w:t>
            </w:r>
            <w:r>
              <w:rPr>
                <w:rFonts w:ascii="宋体" w:hAnsi="宋体" w:cs="Times New Roman"/>
                <w:sz w:val="21"/>
                <w:szCs w:val="21"/>
              </w:rPr>
              <w:t>）</w:t>
            </w:r>
          </w:p>
        </w:tc>
        <w:tc>
          <w:tcPr>
            <w:tcW w:w="1717" w:type="pct"/>
            <w:tcBorders>
              <w:top w:val="single" w:color="auto" w:sz="4" w:space="0"/>
              <w:left w:val="single" w:color="auto" w:sz="4" w:space="0"/>
              <w:bottom w:val="single" w:color="auto" w:sz="4" w:space="0"/>
              <w:right w:val="nil"/>
            </w:tcBorders>
            <w:vAlign w:val="center"/>
          </w:tcPr>
          <w:p w14:paraId="19C0E507">
            <w:pPr>
              <w:widowControl/>
              <w:spacing w:line="240" w:lineRule="auto"/>
              <w:ind w:firstLine="0" w:firstLineChars="0"/>
              <w:jc w:val="center"/>
              <w:rPr>
                <w:rFonts w:cs="Times New Roman"/>
                <w:sz w:val="21"/>
                <w:szCs w:val="21"/>
              </w:rPr>
            </w:pPr>
            <w:r>
              <w:rPr>
                <w:rFonts w:cs="Times New Roman"/>
                <w:sz w:val="21"/>
                <w:szCs w:val="21"/>
              </w:rPr>
              <w:t>32.50748301</w:t>
            </w:r>
          </w:p>
        </w:tc>
        <w:tc>
          <w:tcPr>
            <w:tcW w:w="1717" w:type="pct"/>
            <w:tcBorders>
              <w:top w:val="single" w:color="auto" w:sz="4" w:space="0"/>
              <w:left w:val="single" w:color="auto" w:sz="4" w:space="0"/>
              <w:bottom w:val="single" w:color="auto" w:sz="4" w:space="0"/>
              <w:right w:val="nil"/>
            </w:tcBorders>
            <w:vAlign w:val="center"/>
          </w:tcPr>
          <w:p w14:paraId="181EFB23">
            <w:pPr>
              <w:widowControl/>
              <w:spacing w:line="240" w:lineRule="auto"/>
              <w:ind w:firstLine="0" w:firstLineChars="0"/>
              <w:jc w:val="center"/>
              <w:rPr>
                <w:rFonts w:cs="Times New Roman"/>
                <w:sz w:val="21"/>
                <w:szCs w:val="21"/>
              </w:rPr>
            </w:pPr>
            <w:r>
              <w:rPr>
                <w:rFonts w:cs="Times New Roman"/>
                <w:sz w:val="21"/>
                <w:szCs w:val="21"/>
              </w:rPr>
              <w:t>32.50748301</w:t>
            </w:r>
          </w:p>
        </w:tc>
      </w:tr>
      <w:tr w14:paraId="4636F69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vMerge w:val="continue"/>
            <w:tcBorders>
              <w:top w:val="single" w:color="auto" w:sz="4" w:space="0"/>
              <w:left w:val="nil"/>
              <w:bottom w:val="single" w:color="auto" w:sz="4" w:space="0"/>
              <w:right w:val="single" w:color="auto" w:sz="4" w:space="0"/>
            </w:tcBorders>
            <w:vAlign w:val="center"/>
          </w:tcPr>
          <w:p w14:paraId="30ED520A">
            <w:pPr>
              <w:widowControl/>
              <w:adjustRightInd/>
              <w:snapToGrid/>
              <w:spacing w:line="240" w:lineRule="auto"/>
              <w:ind w:firstLine="0" w:firstLineChars="0"/>
              <w:jc w:val="left"/>
              <w:rPr>
                <w:rFonts w:cs="Times New Roman"/>
                <w:sz w:val="21"/>
                <w:szCs w:val="21"/>
              </w:rPr>
            </w:pPr>
          </w:p>
        </w:tc>
        <w:tc>
          <w:tcPr>
            <w:tcW w:w="1036" w:type="pct"/>
            <w:tcBorders>
              <w:top w:val="single" w:color="auto" w:sz="4" w:space="0"/>
              <w:left w:val="single" w:color="auto" w:sz="4" w:space="0"/>
              <w:bottom w:val="single" w:color="auto" w:sz="4" w:space="0"/>
              <w:right w:val="single" w:color="auto" w:sz="4" w:space="0"/>
            </w:tcBorders>
            <w:vAlign w:val="center"/>
          </w:tcPr>
          <w:p w14:paraId="1B712413">
            <w:pPr>
              <w:widowControl/>
              <w:spacing w:line="240" w:lineRule="auto"/>
              <w:ind w:firstLine="0" w:firstLineChars="0"/>
              <w:jc w:val="center"/>
              <w:rPr>
                <w:rFonts w:cs="Times New Roman"/>
                <w:sz w:val="21"/>
                <w:szCs w:val="21"/>
              </w:rPr>
            </w:pPr>
            <w:r>
              <w:rPr>
                <w:rFonts w:ascii="宋体" w:hAnsi="宋体" w:cs="Times New Roman"/>
                <w:sz w:val="21"/>
                <w:szCs w:val="21"/>
              </w:rPr>
              <w:t>事故源类型</w:t>
            </w:r>
          </w:p>
        </w:tc>
        <w:tc>
          <w:tcPr>
            <w:tcW w:w="1717" w:type="pct"/>
            <w:tcBorders>
              <w:top w:val="single" w:color="auto" w:sz="4" w:space="0"/>
              <w:left w:val="single" w:color="auto" w:sz="4" w:space="0"/>
              <w:bottom w:val="single" w:color="auto" w:sz="4" w:space="0"/>
              <w:right w:val="nil"/>
            </w:tcBorders>
            <w:vAlign w:val="center"/>
          </w:tcPr>
          <w:p w14:paraId="5E81A998">
            <w:pPr>
              <w:widowControl/>
              <w:spacing w:line="240" w:lineRule="auto"/>
              <w:ind w:firstLine="0" w:firstLineChars="0"/>
              <w:jc w:val="center"/>
              <w:rPr>
                <w:rFonts w:cs="Times New Roman"/>
                <w:sz w:val="21"/>
                <w:szCs w:val="21"/>
              </w:rPr>
            </w:pPr>
            <w:r>
              <w:rPr>
                <w:rFonts w:ascii="宋体" w:hAnsi="宋体" w:cs="Times New Roman"/>
                <w:sz w:val="21"/>
                <w:szCs w:val="21"/>
              </w:rPr>
              <w:t>点源</w:t>
            </w:r>
          </w:p>
        </w:tc>
        <w:tc>
          <w:tcPr>
            <w:tcW w:w="1717" w:type="pct"/>
            <w:tcBorders>
              <w:top w:val="single" w:color="auto" w:sz="4" w:space="0"/>
              <w:left w:val="single" w:color="auto" w:sz="4" w:space="0"/>
              <w:bottom w:val="single" w:color="auto" w:sz="4" w:space="0"/>
              <w:right w:val="nil"/>
            </w:tcBorders>
            <w:vAlign w:val="center"/>
          </w:tcPr>
          <w:p w14:paraId="2F540B01">
            <w:pPr>
              <w:widowControl/>
              <w:spacing w:line="240" w:lineRule="auto"/>
              <w:ind w:firstLine="0" w:firstLineChars="0"/>
              <w:jc w:val="center"/>
              <w:rPr>
                <w:rFonts w:hint="eastAsia" w:ascii="宋体" w:hAnsi="宋体" w:cs="Times New Roman"/>
                <w:sz w:val="21"/>
                <w:szCs w:val="21"/>
              </w:rPr>
            </w:pPr>
            <w:r>
              <w:rPr>
                <w:rFonts w:ascii="宋体" w:hAnsi="宋体" w:cs="Times New Roman"/>
                <w:sz w:val="21"/>
                <w:szCs w:val="21"/>
              </w:rPr>
              <w:t>点源</w:t>
            </w:r>
          </w:p>
        </w:tc>
      </w:tr>
      <w:tr w14:paraId="651B39D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vMerge w:val="restart"/>
            <w:tcBorders>
              <w:top w:val="single" w:color="auto" w:sz="4" w:space="0"/>
              <w:left w:val="nil"/>
              <w:bottom w:val="single" w:color="auto" w:sz="4" w:space="0"/>
              <w:right w:val="single" w:color="auto" w:sz="4" w:space="0"/>
            </w:tcBorders>
            <w:vAlign w:val="center"/>
          </w:tcPr>
          <w:p w14:paraId="459EAE6F">
            <w:pPr>
              <w:widowControl/>
              <w:spacing w:line="240" w:lineRule="auto"/>
              <w:ind w:firstLine="0" w:firstLineChars="0"/>
              <w:jc w:val="center"/>
              <w:rPr>
                <w:rFonts w:cs="Times New Roman"/>
                <w:sz w:val="21"/>
                <w:szCs w:val="21"/>
              </w:rPr>
            </w:pPr>
            <w:r>
              <w:rPr>
                <w:rFonts w:ascii="宋体" w:hAnsi="宋体" w:cs="Times New Roman"/>
                <w:sz w:val="21"/>
                <w:szCs w:val="21"/>
              </w:rPr>
              <w:t>气象参数</w:t>
            </w:r>
          </w:p>
        </w:tc>
        <w:tc>
          <w:tcPr>
            <w:tcW w:w="1036" w:type="pct"/>
            <w:tcBorders>
              <w:top w:val="single" w:color="auto" w:sz="4" w:space="0"/>
              <w:left w:val="single" w:color="auto" w:sz="4" w:space="0"/>
              <w:bottom w:val="single" w:color="auto" w:sz="4" w:space="0"/>
              <w:right w:val="single" w:color="auto" w:sz="4" w:space="0"/>
            </w:tcBorders>
            <w:vAlign w:val="center"/>
          </w:tcPr>
          <w:p w14:paraId="7396BF46">
            <w:pPr>
              <w:widowControl/>
              <w:spacing w:line="240" w:lineRule="auto"/>
              <w:ind w:firstLine="0" w:firstLineChars="0"/>
              <w:jc w:val="center"/>
              <w:rPr>
                <w:rFonts w:cs="Times New Roman"/>
                <w:sz w:val="21"/>
                <w:szCs w:val="21"/>
              </w:rPr>
            </w:pPr>
            <w:r>
              <w:rPr>
                <w:rFonts w:ascii="宋体" w:hAnsi="宋体" w:cs="Times New Roman"/>
                <w:sz w:val="21"/>
                <w:szCs w:val="21"/>
              </w:rPr>
              <w:t>气象条件类型</w:t>
            </w:r>
          </w:p>
        </w:tc>
        <w:tc>
          <w:tcPr>
            <w:tcW w:w="1717" w:type="pct"/>
            <w:tcBorders>
              <w:top w:val="single" w:color="auto" w:sz="4" w:space="0"/>
              <w:left w:val="single" w:color="auto" w:sz="4" w:space="0"/>
              <w:bottom w:val="single" w:color="auto" w:sz="4" w:space="0"/>
              <w:right w:val="nil"/>
            </w:tcBorders>
            <w:vAlign w:val="center"/>
          </w:tcPr>
          <w:p w14:paraId="7934D04B">
            <w:pPr>
              <w:widowControl/>
              <w:spacing w:line="240" w:lineRule="auto"/>
              <w:ind w:firstLine="0" w:firstLineChars="0"/>
              <w:jc w:val="center"/>
              <w:rPr>
                <w:rFonts w:cs="Times New Roman"/>
                <w:sz w:val="21"/>
                <w:szCs w:val="21"/>
              </w:rPr>
            </w:pPr>
            <w:r>
              <w:rPr>
                <w:rFonts w:ascii="宋体" w:hAnsi="宋体" w:cs="Times New Roman"/>
                <w:sz w:val="21"/>
                <w:szCs w:val="21"/>
              </w:rPr>
              <w:t>最不利气象</w:t>
            </w:r>
          </w:p>
        </w:tc>
        <w:tc>
          <w:tcPr>
            <w:tcW w:w="1717" w:type="pct"/>
            <w:tcBorders>
              <w:top w:val="single" w:color="auto" w:sz="4" w:space="0"/>
              <w:left w:val="single" w:color="auto" w:sz="4" w:space="0"/>
              <w:bottom w:val="single" w:color="auto" w:sz="4" w:space="0"/>
              <w:right w:val="nil"/>
            </w:tcBorders>
            <w:vAlign w:val="center"/>
          </w:tcPr>
          <w:p w14:paraId="7A27D4CA">
            <w:pPr>
              <w:widowControl/>
              <w:spacing w:line="240" w:lineRule="auto"/>
              <w:ind w:firstLine="0" w:firstLineChars="0"/>
              <w:jc w:val="center"/>
              <w:rPr>
                <w:rFonts w:hint="eastAsia" w:ascii="宋体" w:hAnsi="宋体" w:cs="Times New Roman"/>
                <w:sz w:val="21"/>
                <w:szCs w:val="21"/>
              </w:rPr>
            </w:pPr>
            <w:r>
              <w:rPr>
                <w:rFonts w:ascii="宋体" w:hAnsi="宋体" w:cs="Times New Roman"/>
                <w:sz w:val="21"/>
                <w:szCs w:val="21"/>
              </w:rPr>
              <w:t>最常见气象</w:t>
            </w:r>
          </w:p>
        </w:tc>
      </w:tr>
      <w:tr w14:paraId="3E5B31E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vMerge w:val="continue"/>
            <w:tcBorders>
              <w:top w:val="single" w:color="auto" w:sz="4" w:space="0"/>
              <w:left w:val="nil"/>
              <w:bottom w:val="single" w:color="auto" w:sz="4" w:space="0"/>
              <w:right w:val="single" w:color="auto" w:sz="4" w:space="0"/>
            </w:tcBorders>
            <w:vAlign w:val="center"/>
          </w:tcPr>
          <w:p w14:paraId="60872C65">
            <w:pPr>
              <w:widowControl/>
              <w:adjustRightInd/>
              <w:snapToGrid/>
              <w:spacing w:line="240" w:lineRule="auto"/>
              <w:ind w:firstLine="0" w:firstLineChars="0"/>
              <w:jc w:val="left"/>
              <w:rPr>
                <w:rFonts w:cs="Times New Roman"/>
                <w:sz w:val="21"/>
                <w:szCs w:val="21"/>
              </w:rPr>
            </w:pPr>
          </w:p>
        </w:tc>
        <w:tc>
          <w:tcPr>
            <w:tcW w:w="1036" w:type="pct"/>
            <w:tcBorders>
              <w:top w:val="single" w:color="auto" w:sz="4" w:space="0"/>
              <w:left w:val="single" w:color="auto" w:sz="4" w:space="0"/>
              <w:bottom w:val="single" w:color="auto" w:sz="4" w:space="0"/>
              <w:right w:val="single" w:color="auto" w:sz="4" w:space="0"/>
            </w:tcBorders>
            <w:vAlign w:val="center"/>
          </w:tcPr>
          <w:p w14:paraId="3CBF147B">
            <w:pPr>
              <w:widowControl/>
              <w:spacing w:line="240" w:lineRule="auto"/>
              <w:ind w:firstLine="0" w:firstLineChars="0"/>
              <w:jc w:val="center"/>
              <w:rPr>
                <w:rFonts w:cs="Times New Roman"/>
                <w:sz w:val="21"/>
                <w:szCs w:val="21"/>
              </w:rPr>
            </w:pPr>
            <w:r>
              <w:rPr>
                <w:rFonts w:ascii="宋体" w:hAnsi="宋体" w:cs="Times New Roman"/>
                <w:sz w:val="21"/>
                <w:szCs w:val="21"/>
              </w:rPr>
              <w:t>风速</w:t>
            </w:r>
            <w:r>
              <w:rPr>
                <w:rFonts w:cs="Times New Roman"/>
                <w:sz w:val="21"/>
                <w:szCs w:val="21"/>
              </w:rPr>
              <w:t>/</w:t>
            </w:r>
            <w:r>
              <w:rPr>
                <w:rFonts w:ascii="宋体" w:hAnsi="宋体" w:cs="Times New Roman"/>
                <w:sz w:val="21"/>
                <w:szCs w:val="21"/>
              </w:rPr>
              <w:t>（</w:t>
            </w:r>
            <w:r>
              <w:rPr>
                <w:rFonts w:cs="Times New Roman"/>
                <w:sz w:val="21"/>
                <w:szCs w:val="21"/>
              </w:rPr>
              <w:t>m/s</w:t>
            </w:r>
            <w:r>
              <w:rPr>
                <w:rFonts w:ascii="宋体" w:hAnsi="宋体" w:cs="Times New Roman"/>
                <w:sz w:val="21"/>
                <w:szCs w:val="21"/>
              </w:rPr>
              <w:t>）</w:t>
            </w:r>
          </w:p>
        </w:tc>
        <w:tc>
          <w:tcPr>
            <w:tcW w:w="1717" w:type="pct"/>
            <w:tcBorders>
              <w:top w:val="single" w:color="auto" w:sz="4" w:space="0"/>
              <w:left w:val="single" w:color="auto" w:sz="4" w:space="0"/>
              <w:bottom w:val="single" w:color="auto" w:sz="4" w:space="0"/>
              <w:right w:val="nil"/>
            </w:tcBorders>
            <w:vAlign w:val="center"/>
          </w:tcPr>
          <w:p w14:paraId="09817AD8">
            <w:pPr>
              <w:widowControl/>
              <w:spacing w:line="240" w:lineRule="auto"/>
              <w:ind w:firstLine="0" w:firstLineChars="0"/>
              <w:jc w:val="center"/>
              <w:rPr>
                <w:rFonts w:cs="Times New Roman"/>
                <w:sz w:val="21"/>
                <w:szCs w:val="21"/>
              </w:rPr>
            </w:pPr>
            <w:r>
              <w:rPr>
                <w:rFonts w:cs="Times New Roman"/>
                <w:sz w:val="21"/>
                <w:szCs w:val="21"/>
              </w:rPr>
              <w:t>1.5</w:t>
            </w:r>
          </w:p>
        </w:tc>
        <w:tc>
          <w:tcPr>
            <w:tcW w:w="3421" w:type="dxa"/>
            <w:tcBorders>
              <w:top w:val="single" w:color="auto" w:sz="4" w:space="0"/>
              <w:left w:val="single" w:color="auto" w:sz="4" w:space="0"/>
              <w:bottom w:val="single" w:color="auto" w:sz="4" w:space="0"/>
              <w:right w:val="nil"/>
            </w:tcBorders>
            <w:vAlign w:val="center"/>
          </w:tcPr>
          <w:p w14:paraId="475260DF">
            <w:pPr>
              <w:widowControl/>
              <w:spacing w:line="240" w:lineRule="auto"/>
              <w:ind w:firstLine="0" w:firstLineChars="0"/>
              <w:jc w:val="center"/>
              <w:rPr>
                <w:rFonts w:cs="Times New Roman"/>
                <w:sz w:val="21"/>
                <w:szCs w:val="21"/>
              </w:rPr>
            </w:pPr>
            <w:r>
              <w:rPr>
                <w:rFonts w:cs="Times New Roman"/>
                <w:sz w:val="21"/>
                <w:szCs w:val="21"/>
              </w:rPr>
              <w:t>3.1</w:t>
            </w:r>
          </w:p>
        </w:tc>
      </w:tr>
      <w:tr w14:paraId="227AA48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vMerge w:val="continue"/>
            <w:tcBorders>
              <w:top w:val="single" w:color="auto" w:sz="4" w:space="0"/>
              <w:left w:val="nil"/>
              <w:bottom w:val="single" w:color="auto" w:sz="4" w:space="0"/>
              <w:right w:val="single" w:color="auto" w:sz="4" w:space="0"/>
            </w:tcBorders>
            <w:vAlign w:val="center"/>
          </w:tcPr>
          <w:p w14:paraId="4B95BA5D">
            <w:pPr>
              <w:widowControl/>
              <w:adjustRightInd/>
              <w:snapToGrid/>
              <w:spacing w:line="240" w:lineRule="auto"/>
              <w:ind w:firstLine="0" w:firstLineChars="0"/>
              <w:jc w:val="left"/>
              <w:rPr>
                <w:rFonts w:cs="Times New Roman"/>
                <w:sz w:val="21"/>
                <w:szCs w:val="21"/>
              </w:rPr>
            </w:pPr>
          </w:p>
        </w:tc>
        <w:tc>
          <w:tcPr>
            <w:tcW w:w="1036" w:type="pct"/>
            <w:tcBorders>
              <w:top w:val="single" w:color="auto" w:sz="4" w:space="0"/>
              <w:left w:val="single" w:color="auto" w:sz="4" w:space="0"/>
              <w:bottom w:val="single" w:color="auto" w:sz="4" w:space="0"/>
              <w:right w:val="single" w:color="auto" w:sz="4" w:space="0"/>
            </w:tcBorders>
            <w:vAlign w:val="center"/>
          </w:tcPr>
          <w:p w14:paraId="4A1B6703">
            <w:pPr>
              <w:widowControl/>
              <w:spacing w:line="240" w:lineRule="auto"/>
              <w:ind w:firstLine="0" w:firstLineChars="0"/>
              <w:jc w:val="center"/>
              <w:rPr>
                <w:rFonts w:cs="Times New Roman"/>
                <w:sz w:val="21"/>
                <w:szCs w:val="21"/>
              </w:rPr>
            </w:pPr>
            <w:r>
              <w:rPr>
                <w:rFonts w:ascii="宋体" w:hAnsi="宋体" w:cs="Times New Roman"/>
                <w:sz w:val="21"/>
                <w:szCs w:val="21"/>
              </w:rPr>
              <w:t>环境温度</w:t>
            </w:r>
            <w:r>
              <w:rPr>
                <w:rFonts w:cs="Times New Roman"/>
                <w:sz w:val="21"/>
                <w:szCs w:val="21"/>
              </w:rPr>
              <w:t>/℃</w:t>
            </w:r>
          </w:p>
        </w:tc>
        <w:tc>
          <w:tcPr>
            <w:tcW w:w="1717" w:type="pct"/>
            <w:tcBorders>
              <w:top w:val="single" w:color="auto" w:sz="4" w:space="0"/>
              <w:left w:val="single" w:color="auto" w:sz="4" w:space="0"/>
              <w:bottom w:val="single" w:color="auto" w:sz="4" w:space="0"/>
              <w:right w:val="nil"/>
            </w:tcBorders>
            <w:vAlign w:val="center"/>
          </w:tcPr>
          <w:p w14:paraId="184BC724">
            <w:pPr>
              <w:widowControl/>
              <w:spacing w:line="240" w:lineRule="auto"/>
              <w:ind w:firstLine="0" w:firstLineChars="0"/>
              <w:jc w:val="center"/>
              <w:rPr>
                <w:rFonts w:cs="Times New Roman"/>
                <w:sz w:val="21"/>
                <w:szCs w:val="21"/>
              </w:rPr>
            </w:pPr>
            <w:r>
              <w:rPr>
                <w:rFonts w:cs="Times New Roman"/>
                <w:sz w:val="21"/>
                <w:szCs w:val="21"/>
              </w:rPr>
              <w:t>25</w:t>
            </w:r>
          </w:p>
        </w:tc>
        <w:tc>
          <w:tcPr>
            <w:tcW w:w="3421" w:type="dxa"/>
            <w:tcBorders>
              <w:top w:val="single" w:color="auto" w:sz="4" w:space="0"/>
              <w:left w:val="single" w:color="auto" w:sz="4" w:space="0"/>
              <w:bottom w:val="single" w:color="auto" w:sz="4" w:space="0"/>
              <w:right w:val="nil"/>
            </w:tcBorders>
            <w:vAlign w:val="center"/>
          </w:tcPr>
          <w:p w14:paraId="2E237CE2">
            <w:pPr>
              <w:widowControl/>
              <w:spacing w:line="240" w:lineRule="auto"/>
              <w:ind w:firstLine="0" w:firstLineChars="0"/>
              <w:jc w:val="center"/>
              <w:rPr>
                <w:rFonts w:cs="Times New Roman"/>
                <w:sz w:val="21"/>
                <w:szCs w:val="21"/>
              </w:rPr>
            </w:pPr>
            <w:r>
              <w:rPr>
                <w:rFonts w:cs="Times New Roman"/>
                <w:sz w:val="21"/>
                <w:szCs w:val="21"/>
              </w:rPr>
              <w:t>14.3</w:t>
            </w:r>
          </w:p>
        </w:tc>
      </w:tr>
      <w:tr w14:paraId="5059B53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86" w:hRule="atLeast"/>
        </w:trPr>
        <w:tc>
          <w:tcPr>
            <w:tcW w:w="529" w:type="pct"/>
            <w:vMerge w:val="continue"/>
            <w:tcBorders>
              <w:top w:val="single" w:color="auto" w:sz="4" w:space="0"/>
              <w:left w:val="nil"/>
              <w:bottom w:val="single" w:color="auto" w:sz="4" w:space="0"/>
              <w:right w:val="single" w:color="auto" w:sz="4" w:space="0"/>
            </w:tcBorders>
            <w:vAlign w:val="center"/>
          </w:tcPr>
          <w:p w14:paraId="56075C69">
            <w:pPr>
              <w:widowControl/>
              <w:adjustRightInd/>
              <w:snapToGrid/>
              <w:spacing w:line="240" w:lineRule="auto"/>
              <w:ind w:firstLine="0" w:firstLineChars="0"/>
              <w:jc w:val="left"/>
              <w:rPr>
                <w:rFonts w:cs="Times New Roman"/>
                <w:sz w:val="21"/>
                <w:szCs w:val="21"/>
              </w:rPr>
            </w:pPr>
          </w:p>
        </w:tc>
        <w:tc>
          <w:tcPr>
            <w:tcW w:w="1036" w:type="pct"/>
            <w:tcBorders>
              <w:top w:val="single" w:color="auto" w:sz="4" w:space="0"/>
              <w:left w:val="single" w:color="auto" w:sz="4" w:space="0"/>
              <w:bottom w:val="single" w:color="auto" w:sz="4" w:space="0"/>
              <w:right w:val="single" w:color="auto" w:sz="4" w:space="0"/>
            </w:tcBorders>
            <w:vAlign w:val="center"/>
          </w:tcPr>
          <w:p w14:paraId="737101E8">
            <w:pPr>
              <w:widowControl/>
              <w:spacing w:line="240" w:lineRule="auto"/>
              <w:ind w:firstLine="0" w:firstLineChars="0"/>
              <w:jc w:val="center"/>
              <w:rPr>
                <w:rFonts w:cs="Times New Roman"/>
                <w:sz w:val="21"/>
                <w:szCs w:val="21"/>
              </w:rPr>
            </w:pPr>
            <w:r>
              <w:rPr>
                <w:rFonts w:ascii="宋体" w:hAnsi="宋体" w:cs="Times New Roman"/>
                <w:sz w:val="21"/>
                <w:szCs w:val="21"/>
              </w:rPr>
              <w:t>相对湿度</w:t>
            </w:r>
            <w:r>
              <w:rPr>
                <w:rFonts w:cs="Times New Roman"/>
                <w:sz w:val="21"/>
                <w:szCs w:val="21"/>
              </w:rPr>
              <w:t>/%</w:t>
            </w:r>
          </w:p>
        </w:tc>
        <w:tc>
          <w:tcPr>
            <w:tcW w:w="1717" w:type="pct"/>
            <w:tcBorders>
              <w:top w:val="single" w:color="auto" w:sz="4" w:space="0"/>
              <w:left w:val="single" w:color="auto" w:sz="4" w:space="0"/>
              <w:bottom w:val="single" w:color="auto" w:sz="4" w:space="0"/>
              <w:right w:val="nil"/>
            </w:tcBorders>
            <w:vAlign w:val="center"/>
          </w:tcPr>
          <w:p w14:paraId="51631259">
            <w:pPr>
              <w:widowControl/>
              <w:spacing w:line="240" w:lineRule="auto"/>
              <w:ind w:firstLine="0" w:firstLineChars="0"/>
              <w:jc w:val="center"/>
              <w:rPr>
                <w:rFonts w:cs="Times New Roman"/>
                <w:sz w:val="21"/>
                <w:szCs w:val="21"/>
              </w:rPr>
            </w:pPr>
            <w:r>
              <w:rPr>
                <w:rFonts w:cs="Times New Roman"/>
                <w:sz w:val="21"/>
                <w:szCs w:val="21"/>
              </w:rPr>
              <w:t>50</w:t>
            </w:r>
          </w:p>
        </w:tc>
        <w:tc>
          <w:tcPr>
            <w:tcW w:w="3421" w:type="dxa"/>
            <w:tcBorders>
              <w:top w:val="single" w:color="auto" w:sz="4" w:space="0"/>
              <w:left w:val="single" w:color="auto" w:sz="4" w:space="0"/>
              <w:bottom w:val="single" w:color="auto" w:sz="4" w:space="0"/>
              <w:right w:val="nil"/>
            </w:tcBorders>
            <w:vAlign w:val="center"/>
          </w:tcPr>
          <w:p w14:paraId="60C3BDEA">
            <w:pPr>
              <w:widowControl/>
              <w:spacing w:line="240" w:lineRule="auto"/>
              <w:ind w:firstLine="0" w:firstLineChars="0"/>
              <w:jc w:val="center"/>
              <w:rPr>
                <w:rFonts w:cs="Times New Roman"/>
                <w:sz w:val="21"/>
                <w:szCs w:val="21"/>
              </w:rPr>
            </w:pPr>
            <w:r>
              <w:rPr>
                <w:rFonts w:cs="Times New Roman"/>
                <w:sz w:val="21"/>
                <w:szCs w:val="21"/>
              </w:rPr>
              <w:t>70%</w:t>
            </w:r>
          </w:p>
        </w:tc>
      </w:tr>
      <w:tr w14:paraId="791D7E4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vMerge w:val="continue"/>
            <w:tcBorders>
              <w:top w:val="single" w:color="auto" w:sz="4" w:space="0"/>
              <w:left w:val="nil"/>
              <w:bottom w:val="single" w:color="auto" w:sz="4" w:space="0"/>
              <w:right w:val="single" w:color="auto" w:sz="4" w:space="0"/>
            </w:tcBorders>
            <w:vAlign w:val="center"/>
          </w:tcPr>
          <w:p w14:paraId="1C88E3F5">
            <w:pPr>
              <w:widowControl/>
              <w:adjustRightInd/>
              <w:snapToGrid/>
              <w:spacing w:line="240" w:lineRule="auto"/>
              <w:ind w:firstLine="0" w:firstLineChars="0"/>
              <w:jc w:val="left"/>
              <w:rPr>
                <w:rFonts w:cs="Times New Roman"/>
                <w:sz w:val="21"/>
                <w:szCs w:val="21"/>
              </w:rPr>
            </w:pPr>
          </w:p>
        </w:tc>
        <w:tc>
          <w:tcPr>
            <w:tcW w:w="1036" w:type="pct"/>
            <w:tcBorders>
              <w:top w:val="single" w:color="auto" w:sz="4" w:space="0"/>
              <w:left w:val="single" w:color="auto" w:sz="4" w:space="0"/>
              <w:bottom w:val="single" w:color="auto" w:sz="4" w:space="0"/>
              <w:right w:val="single" w:color="auto" w:sz="4" w:space="0"/>
            </w:tcBorders>
            <w:vAlign w:val="center"/>
          </w:tcPr>
          <w:p w14:paraId="4A9DE899">
            <w:pPr>
              <w:widowControl/>
              <w:spacing w:line="240" w:lineRule="auto"/>
              <w:ind w:firstLine="0" w:firstLineChars="0"/>
              <w:jc w:val="center"/>
              <w:rPr>
                <w:rFonts w:cs="Times New Roman"/>
                <w:sz w:val="21"/>
                <w:szCs w:val="21"/>
              </w:rPr>
            </w:pPr>
            <w:r>
              <w:rPr>
                <w:rFonts w:ascii="宋体" w:hAnsi="宋体" w:cs="Times New Roman"/>
                <w:sz w:val="21"/>
                <w:szCs w:val="21"/>
              </w:rPr>
              <w:t>稳定度</w:t>
            </w:r>
          </w:p>
        </w:tc>
        <w:tc>
          <w:tcPr>
            <w:tcW w:w="1717" w:type="pct"/>
            <w:tcBorders>
              <w:top w:val="single" w:color="auto" w:sz="4" w:space="0"/>
              <w:left w:val="single" w:color="auto" w:sz="4" w:space="0"/>
              <w:bottom w:val="single" w:color="auto" w:sz="4" w:space="0"/>
              <w:right w:val="nil"/>
            </w:tcBorders>
            <w:vAlign w:val="center"/>
          </w:tcPr>
          <w:p w14:paraId="26F11112">
            <w:pPr>
              <w:widowControl/>
              <w:spacing w:line="240" w:lineRule="auto"/>
              <w:ind w:firstLine="0" w:firstLineChars="0"/>
              <w:jc w:val="center"/>
              <w:rPr>
                <w:rFonts w:cs="Times New Roman"/>
                <w:sz w:val="21"/>
                <w:szCs w:val="21"/>
              </w:rPr>
            </w:pPr>
            <w:r>
              <w:rPr>
                <w:rFonts w:cs="Times New Roman"/>
                <w:sz w:val="21"/>
                <w:szCs w:val="21"/>
              </w:rPr>
              <w:t>F</w:t>
            </w:r>
          </w:p>
        </w:tc>
        <w:tc>
          <w:tcPr>
            <w:tcW w:w="1717" w:type="pct"/>
            <w:tcBorders>
              <w:top w:val="single" w:color="auto" w:sz="4" w:space="0"/>
              <w:left w:val="single" w:color="auto" w:sz="4" w:space="0"/>
              <w:bottom w:val="single" w:color="auto" w:sz="4" w:space="0"/>
              <w:right w:val="nil"/>
            </w:tcBorders>
            <w:vAlign w:val="center"/>
          </w:tcPr>
          <w:p w14:paraId="0928B111">
            <w:pPr>
              <w:widowControl/>
              <w:tabs>
                <w:tab w:val="left" w:pos="567"/>
              </w:tabs>
              <w:spacing w:line="240" w:lineRule="auto"/>
              <w:ind w:firstLine="0" w:firstLineChars="0"/>
              <w:jc w:val="center"/>
              <w:rPr>
                <w:rFonts w:eastAsia="华文中宋" w:cs="Times New Roman"/>
                <w:kern w:val="0"/>
                <w:sz w:val="21"/>
                <w:szCs w:val="21"/>
              </w:rPr>
            </w:pPr>
            <w:r>
              <w:rPr>
                <w:rFonts w:eastAsia="仿宋" w:cs="Times New Roman"/>
                <w:kern w:val="0"/>
                <w:sz w:val="21"/>
                <w:szCs w:val="21"/>
              </w:rPr>
              <w:t>D</w:t>
            </w:r>
          </w:p>
        </w:tc>
      </w:tr>
      <w:tr w14:paraId="59B0ABD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vMerge w:val="restart"/>
            <w:tcBorders>
              <w:top w:val="single" w:color="auto" w:sz="4" w:space="0"/>
              <w:left w:val="nil"/>
              <w:bottom w:val="single" w:color="auto" w:sz="4" w:space="0"/>
              <w:right w:val="single" w:color="auto" w:sz="4" w:space="0"/>
            </w:tcBorders>
            <w:vAlign w:val="center"/>
          </w:tcPr>
          <w:p w14:paraId="7B81CD2B">
            <w:pPr>
              <w:widowControl/>
              <w:spacing w:line="240" w:lineRule="auto"/>
              <w:ind w:firstLine="0" w:firstLineChars="0"/>
              <w:jc w:val="center"/>
              <w:rPr>
                <w:rFonts w:cs="Times New Roman"/>
                <w:sz w:val="21"/>
                <w:szCs w:val="21"/>
              </w:rPr>
            </w:pPr>
            <w:r>
              <w:rPr>
                <w:rFonts w:ascii="宋体" w:hAnsi="宋体" w:cs="Times New Roman"/>
                <w:sz w:val="21"/>
                <w:szCs w:val="21"/>
              </w:rPr>
              <w:t>其他参数</w:t>
            </w:r>
          </w:p>
        </w:tc>
        <w:tc>
          <w:tcPr>
            <w:tcW w:w="1036" w:type="pct"/>
            <w:tcBorders>
              <w:top w:val="single" w:color="auto" w:sz="4" w:space="0"/>
              <w:left w:val="single" w:color="auto" w:sz="4" w:space="0"/>
              <w:bottom w:val="single" w:color="auto" w:sz="4" w:space="0"/>
              <w:right w:val="single" w:color="auto" w:sz="4" w:space="0"/>
            </w:tcBorders>
            <w:vAlign w:val="center"/>
          </w:tcPr>
          <w:p w14:paraId="3DA8DC23">
            <w:pPr>
              <w:widowControl/>
              <w:spacing w:line="240" w:lineRule="auto"/>
              <w:ind w:firstLine="0" w:firstLineChars="0"/>
              <w:jc w:val="center"/>
              <w:rPr>
                <w:rFonts w:cs="Times New Roman"/>
                <w:sz w:val="21"/>
                <w:szCs w:val="21"/>
              </w:rPr>
            </w:pPr>
            <w:r>
              <w:rPr>
                <w:rFonts w:ascii="宋体" w:hAnsi="宋体" w:cs="Times New Roman"/>
                <w:sz w:val="21"/>
                <w:szCs w:val="21"/>
              </w:rPr>
              <w:t>地表粗糙度</w:t>
            </w:r>
            <w:r>
              <w:rPr>
                <w:rFonts w:cs="Times New Roman"/>
                <w:sz w:val="21"/>
                <w:szCs w:val="21"/>
              </w:rPr>
              <w:t>/m</w:t>
            </w:r>
          </w:p>
        </w:tc>
        <w:tc>
          <w:tcPr>
            <w:tcW w:w="1717" w:type="pct"/>
            <w:tcBorders>
              <w:top w:val="single" w:color="auto" w:sz="4" w:space="0"/>
              <w:left w:val="single" w:color="auto" w:sz="4" w:space="0"/>
              <w:bottom w:val="single" w:color="auto" w:sz="4" w:space="0"/>
              <w:right w:val="nil"/>
            </w:tcBorders>
            <w:vAlign w:val="center"/>
          </w:tcPr>
          <w:p w14:paraId="12120BC0">
            <w:pPr>
              <w:widowControl/>
              <w:spacing w:line="240" w:lineRule="auto"/>
              <w:ind w:firstLine="0" w:firstLineChars="0"/>
              <w:jc w:val="center"/>
              <w:rPr>
                <w:rFonts w:cs="Times New Roman"/>
                <w:sz w:val="21"/>
                <w:szCs w:val="21"/>
              </w:rPr>
            </w:pPr>
            <w:r>
              <w:rPr>
                <w:rFonts w:cs="Times New Roman"/>
                <w:sz w:val="21"/>
                <w:szCs w:val="21"/>
              </w:rPr>
              <w:t>1.0</w:t>
            </w:r>
          </w:p>
        </w:tc>
        <w:tc>
          <w:tcPr>
            <w:tcW w:w="1717" w:type="pct"/>
            <w:tcBorders>
              <w:top w:val="single" w:color="auto" w:sz="4" w:space="0"/>
              <w:left w:val="single" w:color="auto" w:sz="4" w:space="0"/>
              <w:bottom w:val="single" w:color="auto" w:sz="4" w:space="0"/>
              <w:right w:val="nil"/>
            </w:tcBorders>
            <w:vAlign w:val="center"/>
          </w:tcPr>
          <w:p w14:paraId="595980D7">
            <w:pPr>
              <w:widowControl/>
              <w:spacing w:line="240" w:lineRule="auto"/>
              <w:ind w:firstLine="0" w:firstLineChars="0"/>
              <w:jc w:val="center"/>
              <w:rPr>
                <w:rFonts w:cs="Times New Roman"/>
                <w:sz w:val="21"/>
                <w:szCs w:val="21"/>
              </w:rPr>
            </w:pPr>
            <w:r>
              <w:rPr>
                <w:rFonts w:cs="Times New Roman"/>
                <w:sz w:val="21"/>
                <w:szCs w:val="21"/>
              </w:rPr>
              <w:t>1.0</w:t>
            </w:r>
          </w:p>
        </w:tc>
      </w:tr>
      <w:tr w14:paraId="0FB337A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vMerge w:val="continue"/>
            <w:tcBorders>
              <w:top w:val="single" w:color="auto" w:sz="4" w:space="0"/>
              <w:left w:val="nil"/>
              <w:bottom w:val="single" w:color="auto" w:sz="4" w:space="0"/>
              <w:right w:val="single" w:color="auto" w:sz="4" w:space="0"/>
            </w:tcBorders>
            <w:vAlign w:val="center"/>
          </w:tcPr>
          <w:p w14:paraId="69BE55D6">
            <w:pPr>
              <w:widowControl/>
              <w:adjustRightInd/>
              <w:snapToGrid/>
              <w:spacing w:line="240" w:lineRule="auto"/>
              <w:ind w:firstLine="0" w:firstLineChars="0"/>
              <w:jc w:val="left"/>
              <w:rPr>
                <w:rFonts w:cs="Times New Roman"/>
                <w:sz w:val="21"/>
                <w:szCs w:val="21"/>
              </w:rPr>
            </w:pPr>
          </w:p>
        </w:tc>
        <w:tc>
          <w:tcPr>
            <w:tcW w:w="1036" w:type="pct"/>
            <w:tcBorders>
              <w:top w:val="single" w:color="auto" w:sz="4" w:space="0"/>
              <w:left w:val="single" w:color="auto" w:sz="4" w:space="0"/>
              <w:bottom w:val="single" w:color="auto" w:sz="4" w:space="0"/>
              <w:right w:val="single" w:color="auto" w:sz="4" w:space="0"/>
            </w:tcBorders>
            <w:vAlign w:val="center"/>
          </w:tcPr>
          <w:p w14:paraId="45EFEC0D">
            <w:pPr>
              <w:widowControl/>
              <w:spacing w:line="240" w:lineRule="auto"/>
              <w:ind w:firstLine="0" w:firstLineChars="0"/>
              <w:jc w:val="center"/>
              <w:rPr>
                <w:rFonts w:cs="Times New Roman"/>
                <w:sz w:val="21"/>
                <w:szCs w:val="21"/>
              </w:rPr>
            </w:pPr>
            <w:r>
              <w:rPr>
                <w:rFonts w:ascii="宋体" w:hAnsi="宋体" w:cs="Times New Roman"/>
                <w:sz w:val="21"/>
                <w:szCs w:val="21"/>
              </w:rPr>
              <w:t>是否考虑地形</w:t>
            </w:r>
          </w:p>
        </w:tc>
        <w:tc>
          <w:tcPr>
            <w:tcW w:w="1717" w:type="pct"/>
            <w:tcBorders>
              <w:top w:val="single" w:color="auto" w:sz="4" w:space="0"/>
              <w:left w:val="single" w:color="auto" w:sz="4" w:space="0"/>
              <w:bottom w:val="single" w:color="auto" w:sz="4" w:space="0"/>
              <w:right w:val="nil"/>
            </w:tcBorders>
            <w:vAlign w:val="center"/>
          </w:tcPr>
          <w:p w14:paraId="203F8B7C">
            <w:pPr>
              <w:widowControl/>
              <w:spacing w:line="240" w:lineRule="auto"/>
              <w:ind w:firstLine="0" w:firstLineChars="0"/>
              <w:jc w:val="center"/>
              <w:rPr>
                <w:rFonts w:cs="Times New Roman"/>
                <w:sz w:val="21"/>
                <w:szCs w:val="21"/>
              </w:rPr>
            </w:pPr>
            <w:r>
              <w:rPr>
                <w:rFonts w:ascii="宋体" w:hAnsi="宋体" w:cs="Times New Roman"/>
                <w:sz w:val="21"/>
                <w:szCs w:val="21"/>
              </w:rPr>
              <w:t>否</w:t>
            </w:r>
          </w:p>
        </w:tc>
        <w:tc>
          <w:tcPr>
            <w:tcW w:w="1717" w:type="pct"/>
            <w:tcBorders>
              <w:top w:val="single" w:color="auto" w:sz="4" w:space="0"/>
              <w:left w:val="single" w:color="auto" w:sz="4" w:space="0"/>
              <w:bottom w:val="single" w:color="auto" w:sz="4" w:space="0"/>
              <w:right w:val="nil"/>
            </w:tcBorders>
            <w:vAlign w:val="center"/>
          </w:tcPr>
          <w:p w14:paraId="40D6E8F1">
            <w:pPr>
              <w:widowControl/>
              <w:spacing w:line="240" w:lineRule="auto"/>
              <w:ind w:firstLine="0" w:firstLineChars="0"/>
              <w:jc w:val="center"/>
              <w:rPr>
                <w:rFonts w:hint="eastAsia" w:ascii="宋体" w:hAnsi="宋体" w:cs="Times New Roman"/>
                <w:sz w:val="21"/>
                <w:szCs w:val="21"/>
              </w:rPr>
            </w:pPr>
            <w:r>
              <w:rPr>
                <w:rFonts w:ascii="宋体" w:hAnsi="宋体" w:cs="Times New Roman"/>
                <w:sz w:val="21"/>
                <w:szCs w:val="21"/>
              </w:rPr>
              <w:t>否</w:t>
            </w:r>
          </w:p>
        </w:tc>
      </w:tr>
      <w:tr w14:paraId="61AE293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vMerge w:val="continue"/>
            <w:tcBorders>
              <w:top w:val="single" w:color="auto" w:sz="4" w:space="0"/>
              <w:left w:val="nil"/>
              <w:bottom w:val="single" w:color="auto" w:sz="4" w:space="0"/>
              <w:right w:val="single" w:color="auto" w:sz="4" w:space="0"/>
            </w:tcBorders>
            <w:vAlign w:val="center"/>
          </w:tcPr>
          <w:p w14:paraId="696B9E51">
            <w:pPr>
              <w:widowControl/>
              <w:adjustRightInd/>
              <w:snapToGrid/>
              <w:spacing w:line="240" w:lineRule="auto"/>
              <w:ind w:firstLine="0" w:firstLineChars="0"/>
              <w:jc w:val="left"/>
              <w:rPr>
                <w:rFonts w:cs="Times New Roman"/>
                <w:sz w:val="21"/>
                <w:szCs w:val="21"/>
              </w:rPr>
            </w:pPr>
          </w:p>
        </w:tc>
        <w:tc>
          <w:tcPr>
            <w:tcW w:w="1036" w:type="pct"/>
            <w:tcBorders>
              <w:top w:val="single" w:color="auto" w:sz="4" w:space="0"/>
              <w:left w:val="single" w:color="auto" w:sz="4" w:space="0"/>
              <w:bottom w:val="single" w:color="auto" w:sz="4" w:space="0"/>
              <w:right w:val="single" w:color="auto" w:sz="4" w:space="0"/>
            </w:tcBorders>
            <w:vAlign w:val="center"/>
          </w:tcPr>
          <w:p w14:paraId="60A58BA6">
            <w:pPr>
              <w:widowControl/>
              <w:spacing w:line="240" w:lineRule="auto"/>
              <w:ind w:firstLine="0" w:firstLineChars="0"/>
              <w:jc w:val="center"/>
              <w:rPr>
                <w:rFonts w:cs="Times New Roman"/>
                <w:sz w:val="21"/>
                <w:szCs w:val="21"/>
              </w:rPr>
            </w:pPr>
            <w:r>
              <w:rPr>
                <w:rFonts w:ascii="宋体" w:hAnsi="宋体" w:cs="Times New Roman"/>
                <w:sz w:val="21"/>
                <w:szCs w:val="21"/>
              </w:rPr>
              <w:t>地形数据精度</w:t>
            </w:r>
            <w:r>
              <w:rPr>
                <w:rFonts w:cs="Times New Roman"/>
                <w:sz w:val="21"/>
                <w:szCs w:val="21"/>
              </w:rPr>
              <w:t>/m</w:t>
            </w:r>
          </w:p>
        </w:tc>
        <w:tc>
          <w:tcPr>
            <w:tcW w:w="1717" w:type="pct"/>
            <w:tcBorders>
              <w:top w:val="single" w:color="auto" w:sz="4" w:space="0"/>
              <w:left w:val="single" w:color="auto" w:sz="4" w:space="0"/>
              <w:bottom w:val="single" w:color="auto" w:sz="4" w:space="0"/>
              <w:right w:val="nil"/>
            </w:tcBorders>
            <w:vAlign w:val="center"/>
          </w:tcPr>
          <w:p w14:paraId="49EB53AB">
            <w:pPr>
              <w:widowControl/>
              <w:spacing w:line="240" w:lineRule="auto"/>
              <w:ind w:firstLine="0" w:firstLineChars="0"/>
              <w:jc w:val="center"/>
              <w:rPr>
                <w:rFonts w:cs="Times New Roman"/>
                <w:sz w:val="21"/>
                <w:szCs w:val="21"/>
              </w:rPr>
            </w:pPr>
            <w:r>
              <w:rPr>
                <w:rFonts w:cs="Times New Roman"/>
                <w:sz w:val="21"/>
                <w:szCs w:val="21"/>
              </w:rPr>
              <w:t>/</w:t>
            </w:r>
          </w:p>
        </w:tc>
        <w:tc>
          <w:tcPr>
            <w:tcW w:w="1717" w:type="pct"/>
            <w:tcBorders>
              <w:top w:val="single" w:color="auto" w:sz="4" w:space="0"/>
              <w:left w:val="single" w:color="auto" w:sz="4" w:space="0"/>
              <w:bottom w:val="single" w:color="auto" w:sz="4" w:space="0"/>
              <w:right w:val="nil"/>
            </w:tcBorders>
            <w:vAlign w:val="center"/>
          </w:tcPr>
          <w:p w14:paraId="63F5A454">
            <w:pPr>
              <w:widowControl/>
              <w:spacing w:line="240" w:lineRule="auto"/>
              <w:ind w:firstLine="0" w:firstLineChars="0"/>
              <w:jc w:val="center"/>
              <w:rPr>
                <w:rFonts w:cs="Times New Roman"/>
                <w:sz w:val="21"/>
                <w:szCs w:val="21"/>
              </w:rPr>
            </w:pPr>
            <w:r>
              <w:rPr>
                <w:rFonts w:cs="Times New Roman"/>
                <w:sz w:val="21"/>
                <w:szCs w:val="21"/>
              </w:rPr>
              <w:t>/</w:t>
            </w:r>
          </w:p>
        </w:tc>
      </w:tr>
      <w:tr w14:paraId="3A54B0F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29" w:type="pct"/>
            <w:vMerge w:val="continue"/>
            <w:tcBorders>
              <w:top w:val="single" w:color="auto" w:sz="4" w:space="0"/>
              <w:left w:val="nil"/>
              <w:bottom w:val="single" w:color="auto" w:sz="4" w:space="0"/>
              <w:right w:val="single" w:color="auto" w:sz="4" w:space="0"/>
            </w:tcBorders>
            <w:vAlign w:val="center"/>
          </w:tcPr>
          <w:p w14:paraId="71702919">
            <w:pPr>
              <w:widowControl/>
              <w:adjustRightInd/>
              <w:snapToGrid/>
              <w:spacing w:line="240" w:lineRule="auto"/>
              <w:ind w:firstLine="0" w:firstLineChars="0"/>
              <w:jc w:val="left"/>
              <w:rPr>
                <w:rFonts w:cs="Times New Roman"/>
                <w:sz w:val="21"/>
                <w:szCs w:val="21"/>
              </w:rPr>
            </w:pPr>
          </w:p>
        </w:tc>
        <w:tc>
          <w:tcPr>
            <w:tcW w:w="1036" w:type="pct"/>
            <w:tcBorders>
              <w:top w:val="single" w:color="auto" w:sz="4" w:space="0"/>
              <w:left w:val="single" w:color="auto" w:sz="4" w:space="0"/>
              <w:bottom w:val="single" w:color="auto" w:sz="12" w:space="0"/>
              <w:right w:val="single" w:color="auto" w:sz="4" w:space="0"/>
            </w:tcBorders>
            <w:vAlign w:val="center"/>
          </w:tcPr>
          <w:p w14:paraId="76E5A987">
            <w:pPr>
              <w:widowControl/>
              <w:spacing w:line="240" w:lineRule="auto"/>
              <w:ind w:firstLine="0" w:firstLineChars="0"/>
              <w:jc w:val="center"/>
              <w:rPr>
                <w:rFonts w:cs="Times New Roman"/>
                <w:sz w:val="21"/>
                <w:szCs w:val="21"/>
              </w:rPr>
            </w:pPr>
            <w:r>
              <w:rPr>
                <w:rFonts w:ascii="宋体" w:hAnsi="宋体" w:cs="Times New Roman"/>
                <w:sz w:val="21"/>
                <w:szCs w:val="21"/>
              </w:rPr>
              <w:t>网格参数</w:t>
            </w:r>
            <w:r>
              <w:rPr>
                <w:rFonts w:cs="Times New Roman"/>
                <w:sz w:val="21"/>
                <w:szCs w:val="21"/>
              </w:rPr>
              <w:t>/m</w:t>
            </w:r>
          </w:p>
        </w:tc>
        <w:tc>
          <w:tcPr>
            <w:tcW w:w="1717" w:type="pct"/>
            <w:tcBorders>
              <w:top w:val="single" w:color="auto" w:sz="4" w:space="0"/>
              <w:left w:val="single" w:color="auto" w:sz="4" w:space="0"/>
              <w:bottom w:val="single" w:color="auto" w:sz="12" w:space="0"/>
              <w:right w:val="nil"/>
            </w:tcBorders>
            <w:vAlign w:val="center"/>
          </w:tcPr>
          <w:p w14:paraId="63A58D36">
            <w:pPr>
              <w:widowControl/>
              <w:spacing w:line="240" w:lineRule="auto"/>
              <w:ind w:firstLine="0" w:firstLineChars="0"/>
              <w:jc w:val="center"/>
              <w:rPr>
                <w:rFonts w:cs="Times New Roman"/>
                <w:sz w:val="21"/>
                <w:szCs w:val="21"/>
              </w:rPr>
            </w:pPr>
            <w:r>
              <w:rPr>
                <w:rFonts w:cs="Times New Roman"/>
                <w:sz w:val="21"/>
                <w:szCs w:val="21"/>
              </w:rPr>
              <w:t>100</w:t>
            </w:r>
            <w:r>
              <w:rPr>
                <w:rFonts w:ascii="宋体" w:hAnsi="宋体" w:cs="Times New Roman"/>
                <w:sz w:val="21"/>
                <w:szCs w:val="21"/>
              </w:rPr>
              <w:t>×</w:t>
            </w:r>
            <w:r>
              <w:rPr>
                <w:rFonts w:cs="Times New Roman"/>
                <w:sz w:val="21"/>
                <w:szCs w:val="21"/>
              </w:rPr>
              <w:t>100</w:t>
            </w:r>
          </w:p>
        </w:tc>
        <w:tc>
          <w:tcPr>
            <w:tcW w:w="1717" w:type="pct"/>
            <w:tcBorders>
              <w:top w:val="single" w:color="auto" w:sz="4" w:space="0"/>
              <w:left w:val="single" w:color="auto" w:sz="4" w:space="0"/>
              <w:bottom w:val="single" w:color="auto" w:sz="12" w:space="0"/>
              <w:right w:val="nil"/>
            </w:tcBorders>
            <w:vAlign w:val="center"/>
          </w:tcPr>
          <w:p w14:paraId="6127437B">
            <w:pPr>
              <w:widowControl/>
              <w:spacing w:line="240" w:lineRule="auto"/>
              <w:ind w:firstLine="0" w:firstLineChars="0"/>
              <w:jc w:val="center"/>
              <w:rPr>
                <w:rFonts w:cs="Times New Roman"/>
                <w:sz w:val="21"/>
                <w:szCs w:val="21"/>
              </w:rPr>
            </w:pPr>
            <w:r>
              <w:rPr>
                <w:rFonts w:cs="Times New Roman"/>
                <w:sz w:val="21"/>
                <w:szCs w:val="21"/>
              </w:rPr>
              <w:t>100</w:t>
            </w:r>
            <w:r>
              <w:rPr>
                <w:rFonts w:ascii="宋体" w:hAnsi="宋体" w:cs="Times New Roman"/>
                <w:sz w:val="21"/>
                <w:szCs w:val="21"/>
              </w:rPr>
              <w:t>×</w:t>
            </w:r>
            <w:r>
              <w:rPr>
                <w:rFonts w:cs="Times New Roman"/>
                <w:sz w:val="21"/>
                <w:szCs w:val="21"/>
              </w:rPr>
              <w:t>100</w:t>
            </w:r>
          </w:p>
        </w:tc>
      </w:tr>
    </w:tbl>
    <w:p w14:paraId="5E166B38">
      <w:pPr>
        <w:ind w:firstLine="0" w:firstLineChars="0"/>
        <w:outlineLvl w:val="4"/>
        <w:rPr>
          <w:rFonts w:cs="Times New Roman"/>
          <w:b/>
        </w:rPr>
      </w:pPr>
      <w:r>
        <w:rPr>
          <w:rFonts w:cs="Times New Roman"/>
          <w:b/>
        </w:rPr>
        <w:t xml:space="preserve">6.2.7.4.1 </w:t>
      </w:r>
      <w:r>
        <w:rPr>
          <w:rFonts w:cs="Times New Roman"/>
          <w:b/>
        </w:rPr>
        <w:fldChar w:fldCharType="begin"/>
      </w:r>
      <w:r>
        <w:rPr>
          <w:rFonts w:cs="Times New Roman"/>
          <w:b/>
        </w:rPr>
        <w:instrText xml:space="preserve"> c/q </w:instrText>
      </w:r>
      <w:r>
        <w:rPr>
          <w:rFonts w:cs="Times New Roman"/>
          <w:b/>
        </w:rPr>
        <w:fldChar w:fldCharType="end"/>
      </w:r>
      <w:r>
        <w:rPr>
          <w:rFonts w:cs="Times New Roman"/>
          <w:b/>
        </w:rPr>
        <w:t>四氢呋喃储罐泄漏发生火灾次生CO</w:t>
      </w:r>
    </w:p>
    <w:p w14:paraId="1D1C1B9D">
      <w:pPr>
        <w:ind w:firstLine="480"/>
        <w:rPr>
          <w:rFonts w:cs="Times New Roman"/>
        </w:rPr>
      </w:pPr>
      <w:r>
        <w:rPr>
          <w:rFonts w:cs="Times New Roman"/>
        </w:rPr>
        <w:t>根据理查德森数Ri&lt;1/6，采用ATFOX模型模拟。</w:t>
      </w:r>
    </w:p>
    <w:p w14:paraId="5A5C0876">
      <w:pPr>
        <w:ind w:firstLine="482"/>
        <w:rPr>
          <w:rFonts w:cs="Times New Roman"/>
          <w:b/>
          <w:bCs/>
        </w:rPr>
      </w:pPr>
      <w:r>
        <w:rPr>
          <w:rFonts w:ascii="Cambria Math" w:hAnsi="Cambria Math" w:cs="Cambria Math"/>
          <w:b/>
          <w:bCs/>
        </w:rPr>
        <w:t>①</w:t>
      </w:r>
      <w:r>
        <w:rPr>
          <w:rFonts w:cs="Times New Roman"/>
          <w:b/>
          <w:bCs/>
        </w:rPr>
        <w:t>最不利气象条件</w:t>
      </w:r>
    </w:p>
    <w:p w14:paraId="17BD7A13">
      <w:pPr>
        <w:ind w:firstLine="0" w:firstLineChars="0"/>
        <w:jc w:val="center"/>
        <w:rPr>
          <w:rFonts w:cs="Times New Roman"/>
          <w:b/>
        </w:rPr>
      </w:pPr>
      <w:r>
        <w:rPr>
          <w:rFonts w:cs="Times New Roman"/>
          <w:b/>
        </w:rPr>
        <w:t>表6.2.7-4  CO下风向不同距离处最大浓度（最不利气象条件）</w:t>
      </w:r>
    </w:p>
    <w:tbl>
      <w:tblPr>
        <w:tblStyle w:val="88"/>
        <w:tblW w:w="4999" w:type="pct"/>
        <w:jc w:val="center"/>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Layout w:type="autofit"/>
        <w:tblCellMar>
          <w:top w:w="0" w:type="dxa"/>
          <w:left w:w="108" w:type="dxa"/>
          <w:bottom w:w="0" w:type="dxa"/>
          <w:right w:w="108" w:type="dxa"/>
        </w:tblCellMar>
      </w:tblPr>
      <w:tblGrid>
        <w:gridCol w:w="2172"/>
        <w:gridCol w:w="4352"/>
        <w:gridCol w:w="3437"/>
      </w:tblGrid>
      <w:tr w14:paraId="4A60007B">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vMerge w:val="restart"/>
            <w:tcBorders>
              <w:tl2br w:val="nil"/>
              <w:tr2bl w:val="nil"/>
            </w:tcBorders>
            <w:vAlign w:val="center"/>
          </w:tcPr>
          <w:p w14:paraId="5B00F142">
            <w:pPr>
              <w:widowControl/>
              <w:tabs>
                <w:tab w:val="left" w:pos="567"/>
              </w:tabs>
              <w:spacing w:line="240" w:lineRule="auto"/>
              <w:ind w:firstLine="0" w:firstLineChars="0"/>
              <w:jc w:val="center"/>
              <w:rPr>
                <w:rFonts w:cs="Times New Roman"/>
                <w:b/>
                <w:bCs/>
                <w:kern w:val="0"/>
                <w:sz w:val="21"/>
                <w:szCs w:val="21"/>
              </w:rPr>
            </w:pPr>
            <w:r>
              <w:rPr>
                <w:rFonts w:cs="仿宋"/>
                <w:b/>
                <w:bCs/>
                <w:kern w:val="0"/>
                <w:sz w:val="21"/>
                <w:szCs w:val="21"/>
              </w:rPr>
              <w:t>距离</w:t>
            </w:r>
            <w:r>
              <w:rPr>
                <w:rFonts w:cs="Times New Roman"/>
                <w:b/>
                <w:bCs/>
                <w:kern w:val="0"/>
                <w:sz w:val="21"/>
                <w:szCs w:val="21"/>
              </w:rPr>
              <w:t xml:space="preserve"> (m)</w:t>
            </w:r>
          </w:p>
        </w:tc>
        <w:tc>
          <w:tcPr>
            <w:tcW w:w="3909" w:type="pct"/>
            <w:gridSpan w:val="2"/>
            <w:tcBorders>
              <w:tl2br w:val="nil"/>
              <w:tr2bl w:val="nil"/>
            </w:tcBorders>
            <w:noWrap/>
            <w:vAlign w:val="center"/>
          </w:tcPr>
          <w:p w14:paraId="4E346052">
            <w:pPr>
              <w:widowControl/>
              <w:tabs>
                <w:tab w:val="left" w:pos="567"/>
              </w:tabs>
              <w:spacing w:line="240" w:lineRule="auto"/>
              <w:ind w:firstLine="0" w:firstLineChars="0"/>
              <w:jc w:val="center"/>
              <w:rPr>
                <w:rFonts w:cs="Times New Roman"/>
                <w:b/>
                <w:bCs/>
                <w:kern w:val="0"/>
                <w:sz w:val="21"/>
                <w:szCs w:val="21"/>
              </w:rPr>
            </w:pPr>
            <w:r>
              <w:rPr>
                <w:rFonts w:cs="仿宋"/>
                <w:b/>
                <w:bCs/>
                <w:kern w:val="0"/>
                <w:sz w:val="21"/>
                <w:szCs w:val="21"/>
              </w:rPr>
              <w:t>最不利气象结果</w:t>
            </w:r>
          </w:p>
        </w:tc>
      </w:tr>
      <w:tr w14:paraId="4069B6A4">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vMerge w:val="continue"/>
            <w:tcBorders>
              <w:tl2br w:val="nil"/>
              <w:tr2bl w:val="nil"/>
            </w:tcBorders>
            <w:vAlign w:val="center"/>
          </w:tcPr>
          <w:p w14:paraId="5FFF4E97">
            <w:pPr>
              <w:widowControl/>
              <w:tabs>
                <w:tab w:val="left" w:pos="567"/>
              </w:tabs>
              <w:spacing w:line="240" w:lineRule="auto"/>
              <w:ind w:firstLine="0" w:firstLineChars="0"/>
              <w:jc w:val="center"/>
              <w:rPr>
                <w:rFonts w:cs="Times New Roman"/>
                <w:b/>
                <w:bCs/>
                <w:kern w:val="0"/>
                <w:sz w:val="21"/>
                <w:szCs w:val="21"/>
              </w:rPr>
            </w:pPr>
          </w:p>
        </w:tc>
        <w:tc>
          <w:tcPr>
            <w:tcW w:w="2184" w:type="pct"/>
            <w:tcBorders>
              <w:tl2br w:val="nil"/>
              <w:tr2bl w:val="nil"/>
            </w:tcBorders>
            <w:noWrap/>
            <w:vAlign w:val="center"/>
          </w:tcPr>
          <w:p w14:paraId="6076E3E0">
            <w:pPr>
              <w:widowControl/>
              <w:tabs>
                <w:tab w:val="left" w:pos="567"/>
              </w:tabs>
              <w:spacing w:line="240" w:lineRule="auto"/>
              <w:ind w:firstLine="0" w:firstLineChars="0"/>
              <w:jc w:val="center"/>
              <w:rPr>
                <w:rFonts w:cs="Times New Roman"/>
                <w:b/>
                <w:bCs/>
                <w:kern w:val="0"/>
                <w:sz w:val="21"/>
                <w:szCs w:val="21"/>
              </w:rPr>
            </w:pPr>
            <w:bookmarkStart w:id="109" w:name="RANGE!G3:H28"/>
            <w:r>
              <w:rPr>
                <w:rFonts w:cs="仿宋"/>
                <w:b/>
                <w:bCs/>
                <w:kern w:val="0"/>
                <w:sz w:val="21"/>
                <w:szCs w:val="21"/>
              </w:rPr>
              <w:t>浓度出现时间</w:t>
            </w:r>
            <w:r>
              <w:rPr>
                <w:rFonts w:cs="Times New Roman"/>
                <w:b/>
                <w:bCs/>
                <w:kern w:val="0"/>
                <w:sz w:val="21"/>
                <w:szCs w:val="21"/>
              </w:rPr>
              <w:t>(min)</w:t>
            </w:r>
            <w:bookmarkEnd w:id="109"/>
          </w:p>
        </w:tc>
        <w:tc>
          <w:tcPr>
            <w:tcW w:w="1725" w:type="pct"/>
            <w:tcBorders>
              <w:tl2br w:val="nil"/>
              <w:tr2bl w:val="nil"/>
            </w:tcBorders>
            <w:noWrap/>
            <w:vAlign w:val="center"/>
          </w:tcPr>
          <w:p w14:paraId="4C10ED3A">
            <w:pPr>
              <w:widowControl/>
              <w:tabs>
                <w:tab w:val="left" w:pos="567"/>
              </w:tabs>
              <w:spacing w:line="240" w:lineRule="auto"/>
              <w:ind w:firstLine="0" w:firstLineChars="0"/>
              <w:jc w:val="center"/>
              <w:rPr>
                <w:rFonts w:cs="Times New Roman"/>
                <w:b/>
                <w:bCs/>
                <w:kern w:val="0"/>
                <w:sz w:val="21"/>
                <w:szCs w:val="21"/>
              </w:rPr>
            </w:pPr>
            <w:r>
              <w:rPr>
                <w:rFonts w:cs="仿宋"/>
                <w:b/>
                <w:bCs/>
                <w:kern w:val="0"/>
                <w:sz w:val="21"/>
                <w:szCs w:val="21"/>
              </w:rPr>
              <w:t>高峰浓度</w:t>
            </w:r>
            <w:r>
              <w:rPr>
                <w:rFonts w:cs="Times New Roman"/>
                <w:b/>
                <w:bCs/>
                <w:kern w:val="0"/>
                <w:sz w:val="21"/>
                <w:szCs w:val="21"/>
              </w:rPr>
              <w:t xml:space="preserve"> (mg/m</w:t>
            </w:r>
            <w:r>
              <w:rPr>
                <w:rFonts w:cs="Times New Roman"/>
                <w:b/>
                <w:bCs/>
                <w:kern w:val="0"/>
                <w:sz w:val="21"/>
                <w:szCs w:val="21"/>
                <w:vertAlign w:val="superscript"/>
              </w:rPr>
              <w:t>3</w:t>
            </w:r>
            <w:r>
              <w:rPr>
                <w:rFonts w:cs="Times New Roman"/>
                <w:b/>
                <w:bCs/>
                <w:kern w:val="0"/>
                <w:sz w:val="21"/>
                <w:szCs w:val="21"/>
              </w:rPr>
              <w:t>)</w:t>
            </w:r>
          </w:p>
        </w:tc>
      </w:tr>
      <w:tr w14:paraId="7A383151">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329092FC">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10</w:t>
            </w:r>
          </w:p>
        </w:tc>
        <w:tc>
          <w:tcPr>
            <w:tcW w:w="2184" w:type="pct"/>
            <w:tcBorders>
              <w:tl2br w:val="nil"/>
              <w:tr2bl w:val="nil"/>
            </w:tcBorders>
            <w:noWrap/>
            <w:vAlign w:val="center"/>
          </w:tcPr>
          <w:p w14:paraId="6F63AC7A">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1.11×10</w:t>
            </w:r>
            <w:r>
              <w:rPr>
                <w:rFonts w:cs="Times New Roman"/>
                <w:kern w:val="0"/>
                <w:sz w:val="21"/>
                <w:szCs w:val="21"/>
                <w:vertAlign w:val="superscript"/>
              </w:rPr>
              <w:t>-1</w:t>
            </w:r>
          </w:p>
        </w:tc>
        <w:tc>
          <w:tcPr>
            <w:tcW w:w="3437" w:type="dxa"/>
            <w:tcBorders>
              <w:tl2br w:val="nil"/>
              <w:tr2bl w:val="nil"/>
            </w:tcBorders>
            <w:noWrap/>
            <w:vAlign w:val="center"/>
          </w:tcPr>
          <w:p w14:paraId="5DDCC9D7">
            <w:pPr>
              <w:widowControl/>
              <w:spacing w:line="240" w:lineRule="auto"/>
              <w:ind w:firstLine="440"/>
              <w:jc w:val="center"/>
              <w:textAlignment w:val="center"/>
              <w:rPr>
                <w:rFonts w:cs="Times New Roman"/>
                <w:kern w:val="0"/>
                <w:sz w:val="21"/>
                <w:szCs w:val="21"/>
              </w:rPr>
            </w:pPr>
            <w:r>
              <w:rPr>
                <w:rFonts w:cs="宋体"/>
                <w:color w:val="000000"/>
                <w:kern w:val="0"/>
                <w:sz w:val="22"/>
                <w:lang w:bidi="ar"/>
              </w:rPr>
              <w:t>5.59E-03</w:t>
            </w:r>
          </w:p>
        </w:tc>
      </w:tr>
      <w:tr w14:paraId="7A4F5DEF">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58C8E610">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20</w:t>
            </w:r>
          </w:p>
        </w:tc>
        <w:tc>
          <w:tcPr>
            <w:tcW w:w="2184" w:type="pct"/>
            <w:tcBorders>
              <w:tl2br w:val="nil"/>
              <w:tr2bl w:val="nil"/>
            </w:tcBorders>
            <w:noWrap/>
            <w:vAlign w:val="center"/>
          </w:tcPr>
          <w:p w14:paraId="2E2ED48C">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2.22×10</w:t>
            </w:r>
            <w:r>
              <w:rPr>
                <w:rFonts w:cs="Times New Roman"/>
                <w:kern w:val="0"/>
                <w:sz w:val="21"/>
                <w:szCs w:val="21"/>
                <w:vertAlign w:val="superscript"/>
              </w:rPr>
              <w:t>-1</w:t>
            </w:r>
          </w:p>
        </w:tc>
        <w:tc>
          <w:tcPr>
            <w:tcW w:w="3437" w:type="dxa"/>
            <w:tcBorders>
              <w:tl2br w:val="nil"/>
              <w:tr2bl w:val="nil"/>
            </w:tcBorders>
            <w:noWrap/>
            <w:vAlign w:val="center"/>
          </w:tcPr>
          <w:p w14:paraId="559CC571">
            <w:pPr>
              <w:widowControl/>
              <w:spacing w:line="240" w:lineRule="auto"/>
              <w:ind w:firstLine="440"/>
              <w:jc w:val="center"/>
              <w:textAlignment w:val="center"/>
              <w:rPr>
                <w:rFonts w:cs="Times New Roman"/>
                <w:kern w:val="0"/>
                <w:sz w:val="21"/>
                <w:szCs w:val="21"/>
              </w:rPr>
            </w:pPr>
            <w:r>
              <w:rPr>
                <w:rFonts w:cs="宋体"/>
                <w:color w:val="000000"/>
                <w:kern w:val="0"/>
                <w:sz w:val="22"/>
                <w:lang w:bidi="ar"/>
              </w:rPr>
              <w:t>1.75E+01</w:t>
            </w:r>
          </w:p>
        </w:tc>
      </w:tr>
      <w:tr w14:paraId="5CB4DBC3">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51D38A84">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30</w:t>
            </w:r>
          </w:p>
        </w:tc>
        <w:tc>
          <w:tcPr>
            <w:tcW w:w="2184" w:type="pct"/>
            <w:tcBorders>
              <w:tl2br w:val="nil"/>
              <w:tr2bl w:val="nil"/>
            </w:tcBorders>
            <w:noWrap/>
            <w:vAlign w:val="center"/>
          </w:tcPr>
          <w:p w14:paraId="3B75CAFC">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3.33×10</w:t>
            </w:r>
            <w:r>
              <w:rPr>
                <w:rFonts w:cs="Times New Roman"/>
                <w:kern w:val="0"/>
                <w:sz w:val="21"/>
                <w:szCs w:val="21"/>
                <w:vertAlign w:val="superscript"/>
              </w:rPr>
              <w:t>-1</w:t>
            </w:r>
          </w:p>
        </w:tc>
        <w:tc>
          <w:tcPr>
            <w:tcW w:w="3437" w:type="dxa"/>
            <w:tcBorders>
              <w:tl2br w:val="nil"/>
              <w:tr2bl w:val="nil"/>
            </w:tcBorders>
            <w:noWrap/>
            <w:vAlign w:val="center"/>
          </w:tcPr>
          <w:p w14:paraId="30F90801">
            <w:pPr>
              <w:widowControl/>
              <w:spacing w:line="240" w:lineRule="auto"/>
              <w:ind w:firstLine="440"/>
              <w:jc w:val="center"/>
              <w:textAlignment w:val="center"/>
              <w:rPr>
                <w:rFonts w:cs="Times New Roman"/>
                <w:kern w:val="0"/>
                <w:sz w:val="21"/>
                <w:szCs w:val="21"/>
              </w:rPr>
            </w:pPr>
            <w:r>
              <w:rPr>
                <w:rFonts w:cs="宋体"/>
                <w:color w:val="000000"/>
                <w:kern w:val="0"/>
                <w:sz w:val="22"/>
                <w:lang w:bidi="ar"/>
              </w:rPr>
              <w:t>6.91E+01</w:t>
            </w:r>
          </w:p>
        </w:tc>
      </w:tr>
      <w:tr w14:paraId="4DA7260C">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215FBA08">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40</w:t>
            </w:r>
          </w:p>
        </w:tc>
        <w:tc>
          <w:tcPr>
            <w:tcW w:w="2184" w:type="pct"/>
            <w:tcBorders>
              <w:tl2br w:val="nil"/>
              <w:tr2bl w:val="nil"/>
            </w:tcBorders>
            <w:noWrap/>
            <w:vAlign w:val="center"/>
          </w:tcPr>
          <w:p w14:paraId="707097D9">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4.44×10</w:t>
            </w:r>
            <w:r>
              <w:rPr>
                <w:rFonts w:cs="Times New Roman"/>
                <w:kern w:val="0"/>
                <w:sz w:val="21"/>
                <w:szCs w:val="21"/>
                <w:vertAlign w:val="superscript"/>
              </w:rPr>
              <w:t>-1</w:t>
            </w:r>
          </w:p>
        </w:tc>
        <w:tc>
          <w:tcPr>
            <w:tcW w:w="3437" w:type="dxa"/>
            <w:tcBorders>
              <w:tl2br w:val="nil"/>
              <w:tr2bl w:val="nil"/>
            </w:tcBorders>
            <w:noWrap/>
            <w:vAlign w:val="center"/>
          </w:tcPr>
          <w:p w14:paraId="2A7E62F5">
            <w:pPr>
              <w:widowControl/>
              <w:spacing w:line="240" w:lineRule="auto"/>
              <w:ind w:firstLine="440"/>
              <w:jc w:val="center"/>
              <w:textAlignment w:val="center"/>
              <w:rPr>
                <w:rFonts w:cs="Times New Roman"/>
                <w:kern w:val="0"/>
                <w:sz w:val="21"/>
                <w:szCs w:val="21"/>
              </w:rPr>
            </w:pPr>
            <w:r>
              <w:rPr>
                <w:rFonts w:cs="宋体"/>
                <w:color w:val="000000"/>
                <w:kern w:val="0"/>
                <w:sz w:val="22"/>
                <w:lang w:bidi="ar"/>
              </w:rPr>
              <w:t>9.80E+01</w:t>
            </w:r>
          </w:p>
        </w:tc>
      </w:tr>
      <w:tr w14:paraId="26D5596D">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206B7A6B">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50</w:t>
            </w:r>
          </w:p>
        </w:tc>
        <w:tc>
          <w:tcPr>
            <w:tcW w:w="2184" w:type="pct"/>
            <w:tcBorders>
              <w:tl2br w:val="nil"/>
              <w:tr2bl w:val="nil"/>
            </w:tcBorders>
            <w:noWrap/>
            <w:vAlign w:val="center"/>
          </w:tcPr>
          <w:p w14:paraId="56442F77">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5.56×10</w:t>
            </w:r>
            <w:r>
              <w:rPr>
                <w:rFonts w:cs="Times New Roman"/>
                <w:kern w:val="0"/>
                <w:sz w:val="21"/>
                <w:szCs w:val="21"/>
                <w:vertAlign w:val="superscript"/>
              </w:rPr>
              <w:t>-1</w:t>
            </w:r>
          </w:p>
        </w:tc>
        <w:tc>
          <w:tcPr>
            <w:tcW w:w="3437" w:type="dxa"/>
            <w:tcBorders>
              <w:tl2br w:val="nil"/>
              <w:tr2bl w:val="nil"/>
            </w:tcBorders>
            <w:noWrap/>
            <w:vAlign w:val="center"/>
          </w:tcPr>
          <w:p w14:paraId="10DDC4D8">
            <w:pPr>
              <w:widowControl/>
              <w:spacing w:line="240" w:lineRule="auto"/>
              <w:ind w:firstLine="440"/>
              <w:jc w:val="center"/>
              <w:textAlignment w:val="center"/>
              <w:rPr>
                <w:rFonts w:cs="Times New Roman"/>
                <w:kern w:val="0"/>
                <w:sz w:val="21"/>
                <w:szCs w:val="21"/>
              </w:rPr>
            </w:pPr>
            <w:r>
              <w:rPr>
                <w:rFonts w:cs="宋体"/>
                <w:color w:val="000000"/>
                <w:kern w:val="0"/>
                <w:sz w:val="22"/>
                <w:lang w:bidi="ar"/>
              </w:rPr>
              <w:t>1.07E+02</w:t>
            </w:r>
          </w:p>
        </w:tc>
      </w:tr>
      <w:tr w14:paraId="46318335">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61D484F6">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60</w:t>
            </w:r>
          </w:p>
        </w:tc>
        <w:tc>
          <w:tcPr>
            <w:tcW w:w="2184" w:type="pct"/>
            <w:tcBorders>
              <w:tl2br w:val="nil"/>
              <w:tr2bl w:val="nil"/>
            </w:tcBorders>
            <w:noWrap/>
            <w:vAlign w:val="center"/>
          </w:tcPr>
          <w:p w14:paraId="30FDAD75">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6.67×10</w:t>
            </w:r>
            <w:r>
              <w:rPr>
                <w:rFonts w:cs="Times New Roman"/>
                <w:kern w:val="0"/>
                <w:sz w:val="21"/>
                <w:szCs w:val="21"/>
                <w:vertAlign w:val="superscript"/>
              </w:rPr>
              <w:t>-1</w:t>
            </w:r>
          </w:p>
        </w:tc>
        <w:tc>
          <w:tcPr>
            <w:tcW w:w="3437" w:type="dxa"/>
            <w:tcBorders>
              <w:tl2br w:val="nil"/>
              <w:tr2bl w:val="nil"/>
            </w:tcBorders>
            <w:noWrap/>
            <w:vAlign w:val="center"/>
          </w:tcPr>
          <w:p w14:paraId="0EF41E0D">
            <w:pPr>
              <w:widowControl/>
              <w:spacing w:line="240" w:lineRule="auto"/>
              <w:ind w:firstLine="440"/>
              <w:jc w:val="center"/>
              <w:textAlignment w:val="center"/>
              <w:rPr>
                <w:rFonts w:cs="Times New Roman"/>
                <w:kern w:val="0"/>
                <w:sz w:val="21"/>
                <w:szCs w:val="21"/>
              </w:rPr>
            </w:pPr>
            <w:r>
              <w:rPr>
                <w:rFonts w:cs="宋体"/>
                <w:color w:val="000000"/>
                <w:kern w:val="0"/>
                <w:sz w:val="22"/>
                <w:lang w:bidi="ar"/>
              </w:rPr>
              <w:t>1.07E+02</w:t>
            </w:r>
          </w:p>
        </w:tc>
      </w:tr>
      <w:tr w14:paraId="2AAE3501">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748361B7">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70</w:t>
            </w:r>
          </w:p>
        </w:tc>
        <w:tc>
          <w:tcPr>
            <w:tcW w:w="2184" w:type="pct"/>
            <w:tcBorders>
              <w:tl2br w:val="nil"/>
              <w:tr2bl w:val="nil"/>
            </w:tcBorders>
            <w:noWrap/>
            <w:vAlign w:val="center"/>
          </w:tcPr>
          <w:p w14:paraId="6F48A509">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7.78×10</w:t>
            </w:r>
            <w:r>
              <w:rPr>
                <w:rFonts w:cs="Times New Roman"/>
                <w:kern w:val="0"/>
                <w:sz w:val="21"/>
                <w:szCs w:val="21"/>
                <w:vertAlign w:val="superscript"/>
              </w:rPr>
              <w:t>-1</w:t>
            </w:r>
          </w:p>
        </w:tc>
        <w:tc>
          <w:tcPr>
            <w:tcW w:w="3437" w:type="dxa"/>
            <w:tcBorders>
              <w:tl2br w:val="nil"/>
              <w:tr2bl w:val="nil"/>
            </w:tcBorders>
            <w:noWrap/>
            <w:vAlign w:val="center"/>
          </w:tcPr>
          <w:p w14:paraId="50F03857">
            <w:pPr>
              <w:widowControl/>
              <w:spacing w:line="240" w:lineRule="auto"/>
              <w:ind w:firstLine="440"/>
              <w:jc w:val="center"/>
              <w:textAlignment w:val="center"/>
              <w:rPr>
                <w:rFonts w:cs="Times New Roman"/>
                <w:kern w:val="0"/>
                <w:sz w:val="21"/>
                <w:szCs w:val="21"/>
              </w:rPr>
            </w:pPr>
            <w:r>
              <w:rPr>
                <w:rFonts w:cs="宋体"/>
                <w:color w:val="000000"/>
                <w:kern w:val="0"/>
                <w:sz w:val="22"/>
                <w:lang w:bidi="ar"/>
              </w:rPr>
              <w:t>1.02E+02</w:t>
            </w:r>
          </w:p>
        </w:tc>
      </w:tr>
      <w:tr w14:paraId="2FB83AE9">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78342134">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80</w:t>
            </w:r>
          </w:p>
        </w:tc>
        <w:tc>
          <w:tcPr>
            <w:tcW w:w="2184" w:type="pct"/>
            <w:tcBorders>
              <w:tl2br w:val="nil"/>
              <w:tr2bl w:val="nil"/>
            </w:tcBorders>
            <w:noWrap/>
            <w:vAlign w:val="center"/>
          </w:tcPr>
          <w:p w14:paraId="02EAD0CA">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8.89×10</w:t>
            </w:r>
            <w:r>
              <w:rPr>
                <w:rFonts w:cs="Times New Roman"/>
                <w:kern w:val="0"/>
                <w:sz w:val="21"/>
                <w:szCs w:val="21"/>
                <w:vertAlign w:val="superscript"/>
              </w:rPr>
              <w:t>-1</w:t>
            </w:r>
          </w:p>
        </w:tc>
        <w:tc>
          <w:tcPr>
            <w:tcW w:w="3437" w:type="dxa"/>
            <w:tcBorders>
              <w:tl2br w:val="nil"/>
              <w:tr2bl w:val="nil"/>
            </w:tcBorders>
            <w:noWrap/>
            <w:vAlign w:val="center"/>
          </w:tcPr>
          <w:p w14:paraId="05588378">
            <w:pPr>
              <w:widowControl/>
              <w:spacing w:line="240" w:lineRule="auto"/>
              <w:ind w:firstLine="440"/>
              <w:jc w:val="center"/>
              <w:textAlignment w:val="center"/>
              <w:rPr>
                <w:rFonts w:cs="Times New Roman"/>
                <w:kern w:val="0"/>
                <w:sz w:val="21"/>
                <w:szCs w:val="21"/>
              </w:rPr>
            </w:pPr>
            <w:r>
              <w:rPr>
                <w:rFonts w:cs="宋体"/>
                <w:color w:val="000000"/>
                <w:kern w:val="0"/>
                <w:sz w:val="22"/>
                <w:lang w:bidi="ar"/>
              </w:rPr>
              <w:t>9.55E+01</w:t>
            </w:r>
          </w:p>
        </w:tc>
      </w:tr>
      <w:tr w14:paraId="0B7B68F1">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49B8BC79">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90</w:t>
            </w:r>
          </w:p>
        </w:tc>
        <w:tc>
          <w:tcPr>
            <w:tcW w:w="2184" w:type="pct"/>
            <w:tcBorders>
              <w:tl2br w:val="nil"/>
              <w:tr2bl w:val="nil"/>
            </w:tcBorders>
            <w:noWrap/>
            <w:vAlign w:val="center"/>
          </w:tcPr>
          <w:p w14:paraId="4F23559F">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1.00</w:t>
            </w:r>
          </w:p>
        </w:tc>
        <w:tc>
          <w:tcPr>
            <w:tcW w:w="3437" w:type="dxa"/>
            <w:tcBorders>
              <w:tl2br w:val="nil"/>
              <w:tr2bl w:val="nil"/>
            </w:tcBorders>
            <w:noWrap/>
            <w:vAlign w:val="center"/>
          </w:tcPr>
          <w:p w14:paraId="199886E3">
            <w:pPr>
              <w:widowControl/>
              <w:spacing w:line="240" w:lineRule="auto"/>
              <w:ind w:firstLine="440"/>
              <w:jc w:val="center"/>
              <w:textAlignment w:val="center"/>
              <w:rPr>
                <w:rFonts w:cs="Times New Roman"/>
                <w:kern w:val="0"/>
                <w:sz w:val="21"/>
                <w:szCs w:val="21"/>
              </w:rPr>
            </w:pPr>
            <w:r>
              <w:rPr>
                <w:rFonts w:cs="宋体"/>
                <w:color w:val="000000"/>
                <w:kern w:val="0"/>
                <w:sz w:val="22"/>
                <w:lang w:bidi="ar"/>
              </w:rPr>
              <w:t>8.82E+01</w:t>
            </w:r>
          </w:p>
        </w:tc>
      </w:tr>
      <w:tr w14:paraId="7DD82635">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18759B0D">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100</w:t>
            </w:r>
          </w:p>
        </w:tc>
        <w:tc>
          <w:tcPr>
            <w:tcW w:w="2184" w:type="pct"/>
            <w:tcBorders>
              <w:tl2br w:val="nil"/>
              <w:tr2bl w:val="nil"/>
            </w:tcBorders>
            <w:noWrap/>
            <w:vAlign w:val="center"/>
          </w:tcPr>
          <w:p w14:paraId="72CA0FB8">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1.11</w:t>
            </w:r>
          </w:p>
        </w:tc>
        <w:tc>
          <w:tcPr>
            <w:tcW w:w="3437" w:type="dxa"/>
            <w:tcBorders>
              <w:tl2br w:val="nil"/>
              <w:tr2bl w:val="nil"/>
            </w:tcBorders>
            <w:noWrap/>
            <w:vAlign w:val="center"/>
          </w:tcPr>
          <w:p w14:paraId="4CCA096B">
            <w:pPr>
              <w:widowControl/>
              <w:spacing w:line="240" w:lineRule="auto"/>
              <w:ind w:firstLine="440"/>
              <w:jc w:val="center"/>
              <w:textAlignment w:val="center"/>
              <w:rPr>
                <w:rFonts w:cs="Times New Roman"/>
                <w:kern w:val="0"/>
                <w:sz w:val="21"/>
                <w:szCs w:val="21"/>
              </w:rPr>
            </w:pPr>
            <w:r>
              <w:rPr>
                <w:rFonts w:cs="宋体"/>
                <w:color w:val="000000"/>
                <w:kern w:val="0"/>
                <w:sz w:val="22"/>
                <w:lang w:bidi="ar"/>
              </w:rPr>
              <w:t>8.09E+01</w:t>
            </w:r>
          </w:p>
        </w:tc>
      </w:tr>
      <w:tr w14:paraId="0F82F4B0">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683EC560">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110</w:t>
            </w:r>
          </w:p>
        </w:tc>
        <w:tc>
          <w:tcPr>
            <w:tcW w:w="2184" w:type="pct"/>
            <w:tcBorders>
              <w:tl2br w:val="nil"/>
              <w:tr2bl w:val="nil"/>
            </w:tcBorders>
            <w:noWrap/>
            <w:vAlign w:val="center"/>
          </w:tcPr>
          <w:p w14:paraId="4B26D31C">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1.22</w:t>
            </w:r>
          </w:p>
        </w:tc>
        <w:tc>
          <w:tcPr>
            <w:tcW w:w="3437" w:type="dxa"/>
            <w:tcBorders>
              <w:tl2br w:val="nil"/>
              <w:tr2bl w:val="nil"/>
            </w:tcBorders>
            <w:noWrap/>
            <w:vAlign w:val="center"/>
          </w:tcPr>
          <w:p w14:paraId="2B7DADD8">
            <w:pPr>
              <w:widowControl/>
              <w:spacing w:line="240" w:lineRule="auto"/>
              <w:ind w:firstLine="440"/>
              <w:jc w:val="center"/>
              <w:textAlignment w:val="center"/>
              <w:rPr>
                <w:rFonts w:cs="Times New Roman"/>
                <w:kern w:val="0"/>
                <w:sz w:val="21"/>
                <w:szCs w:val="21"/>
              </w:rPr>
            </w:pPr>
            <w:r>
              <w:rPr>
                <w:rFonts w:cs="宋体"/>
                <w:color w:val="000000"/>
                <w:kern w:val="0"/>
                <w:sz w:val="22"/>
                <w:lang w:bidi="ar"/>
              </w:rPr>
              <w:t>7.40E+01</w:t>
            </w:r>
          </w:p>
        </w:tc>
      </w:tr>
      <w:tr w14:paraId="5BAADA3C">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2DF1C6C6">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120</w:t>
            </w:r>
          </w:p>
        </w:tc>
        <w:tc>
          <w:tcPr>
            <w:tcW w:w="2184" w:type="pct"/>
            <w:tcBorders>
              <w:tl2br w:val="nil"/>
              <w:tr2bl w:val="nil"/>
            </w:tcBorders>
            <w:noWrap/>
            <w:vAlign w:val="center"/>
          </w:tcPr>
          <w:p w14:paraId="2F6374AB">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1.33</w:t>
            </w:r>
          </w:p>
        </w:tc>
        <w:tc>
          <w:tcPr>
            <w:tcW w:w="3437" w:type="dxa"/>
            <w:tcBorders>
              <w:tl2br w:val="nil"/>
              <w:tr2bl w:val="nil"/>
            </w:tcBorders>
            <w:noWrap/>
            <w:vAlign w:val="center"/>
          </w:tcPr>
          <w:p w14:paraId="157F9CB0">
            <w:pPr>
              <w:widowControl/>
              <w:spacing w:line="240" w:lineRule="auto"/>
              <w:ind w:firstLine="440"/>
              <w:jc w:val="center"/>
              <w:textAlignment w:val="center"/>
              <w:rPr>
                <w:rFonts w:cs="Times New Roman"/>
                <w:kern w:val="0"/>
                <w:sz w:val="21"/>
                <w:szCs w:val="21"/>
              </w:rPr>
            </w:pPr>
            <w:r>
              <w:rPr>
                <w:rFonts w:cs="宋体"/>
                <w:color w:val="000000"/>
                <w:kern w:val="0"/>
                <w:sz w:val="22"/>
                <w:lang w:bidi="ar"/>
              </w:rPr>
              <w:t>6.76E+01</w:t>
            </w:r>
          </w:p>
        </w:tc>
      </w:tr>
      <w:tr w14:paraId="00EB687E">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448328E2">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130</w:t>
            </w:r>
          </w:p>
        </w:tc>
        <w:tc>
          <w:tcPr>
            <w:tcW w:w="2184" w:type="pct"/>
            <w:tcBorders>
              <w:tl2br w:val="nil"/>
              <w:tr2bl w:val="nil"/>
            </w:tcBorders>
            <w:noWrap/>
            <w:vAlign w:val="center"/>
          </w:tcPr>
          <w:p w14:paraId="76C42DF4">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1.44</w:t>
            </w:r>
          </w:p>
        </w:tc>
        <w:tc>
          <w:tcPr>
            <w:tcW w:w="3437" w:type="dxa"/>
            <w:tcBorders>
              <w:tl2br w:val="nil"/>
              <w:tr2bl w:val="nil"/>
            </w:tcBorders>
            <w:noWrap/>
            <w:vAlign w:val="center"/>
          </w:tcPr>
          <w:p w14:paraId="5F23F142">
            <w:pPr>
              <w:widowControl/>
              <w:spacing w:line="240" w:lineRule="auto"/>
              <w:ind w:firstLine="440"/>
              <w:jc w:val="center"/>
              <w:textAlignment w:val="center"/>
              <w:rPr>
                <w:rFonts w:cs="Times New Roman"/>
                <w:kern w:val="0"/>
                <w:sz w:val="21"/>
                <w:szCs w:val="21"/>
              </w:rPr>
            </w:pPr>
            <w:r>
              <w:rPr>
                <w:rFonts w:cs="宋体"/>
                <w:color w:val="000000"/>
                <w:kern w:val="0"/>
                <w:sz w:val="22"/>
                <w:lang w:bidi="ar"/>
              </w:rPr>
              <w:t>6.19E+01</w:t>
            </w:r>
          </w:p>
        </w:tc>
      </w:tr>
      <w:tr w14:paraId="28AB6CAA">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62145262">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140</w:t>
            </w:r>
          </w:p>
        </w:tc>
        <w:tc>
          <w:tcPr>
            <w:tcW w:w="2184" w:type="pct"/>
            <w:tcBorders>
              <w:tl2br w:val="nil"/>
              <w:tr2bl w:val="nil"/>
            </w:tcBorders>
            <w:noWrap/>
            <w:vAlign w:val="center"/>
          </w:tcPr>
          <w:p w14:paraId="40A964AD">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1.56</w:t>
            </w:r>
          </w:p>
        </w:tc>
        <w:tc>
          <w:tcPr>
            <w:tcW w:w="3437" w:type="dxa"/>
            <w:tcBorders>
              <w:tl2br w:val="nil"/>
              <w:tr2bl w:val="nil"/>
            </w:tcBorders>
            <w:noWrap/>
            <w:vAlign w:val="center"/>
          </w:tcPr>
          <w:p w14:paraId="3D881571">
            <w:pPr>
              <w:widowControl/>
              <w:spacing w:line="240" w:lineRule="auto"/>
              <w:ind w:firstLine="440"/>
              <w:jc w:val="center"/>
              <w:textAlignment w:val="center"/>
              <w:rPr>
                <w:rFonts w:cs="Times New Roman"/>
                <w:kern w:val="0"/>
                <w:sz w:val="21"/>
                <w:szCs w:val="21"/>
              </w:rPr>
            </w:pPr>
            <w:r>
              <w:rPr>
                <w:rFonts w:cs="宋体"/>
                <w:color w:val="000000"/>
                <w:kern w:val="0"/>
                <w:sz w:val="22"/>
                <w:lang w:bidi="ar"/>
              </w:rPr>
              <w:t>5.68E+01</w:t>
            </w:r>
          </w:p>
        </w:tc>
      </w:tr>
      <w:tr w14:paraId="4F9F9E7E">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53747CB7">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150</w:t>
            </w:r>
          </w:p>
        </w:tc>
        <w:tc>
          <w:tcPr>
            <w:tcW w:w="2184" w:type="pct"/>
            <w:tcBorders>
              <w:tl2br w:val="nil"/>
              <w:tr2bl w:val="nil"/>
            </w:tcBorders>
            <w:noWrap/>
            <w:vAlign w:val="center"/>
          </w:tcPr>
          <w:p w14:paraId="36E152D8">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1.67</w:t>
            </w:r>
          </w:p>
        </w:tc>
        <w:tc>
          <w:tcPr>
            <w:tcW w:w="3437" w:type="dxa"/>
            <w:tcBorders>
              <w:tl2br w:val="nil"/>
              <w:tr2bl w:val="nil"/>
            </w:tcBorders>
            <w:noWrap/>
            <w:vAlign w:val="center"/>
          </w:tcPr>
          <w:p w14:paraId="7D34048D">
            <w:pPr>
              <w:widowControl/>
              <w:spacing w:line="240" w:lineRule="auto"/>
              <w:ind w:firstLine="440"/>
              <w:jc w:val="center"/>
              <w:textAlignment w:val="center"/>
              <w:rPr>
                <w:rFonts w:cs="Times New Roman"/>
                <w:kern w:val="0"/>
                <w:sz w:val="21"/>
                <w:szCs w:val="21"/>
              </w:rPr>
            </w:pPr>
            <w:r>
              <w:rPr>
                <w:rFonts w:cs="宋体"/>
                <w:color w:val="000000"/>
                <w:kern w:val="0"/>
                <w:sz w:val="22"/>
                <w:lang w:bidi="ar"/>
              </w:rPr>
              <w:t>5.21E+01</w:t>
            </w:r>
          </w:p>
        </w:tc>
      </w:tr>
      <w:tr w14:paraId="14E1F356">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3990189F">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160</w:t>
            </w:r>
          </w:p>
        </w:tc>
        <w:tc>
          <w:tcPr>
            <w:tcW w:w="2184" w:type="pct"/>
            <w:tcBorders>
              <w:tl2br w:val="nil"/>
              <w:tr2bl w:val="nil"/>
            </w:tcBorders>
            <w:noWrap/>
            <w:vAlign w:val="center"/>
          </w:tcPr>
          <w:p w14:paraId="680D6539">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1.78</w:t>
            </w:r>
          </w:p>
        </w:tc>
        <w:tc>
          <w:tcPr>
            <w:tcW w:w="3437" w:type="dxa"/>
            <w:tcBorders>
              <w:tl2br w:val="nil"/>
              <w:tr2bl w:val="nil"/>
            </w:tcBorders>
            <w:noWrap/>
            <w:vAlign w:val="center"/>
          </w:tcPr>
          <w:p w14:paraId="64F13743">
            <w:pPr>
              <w:widowControl/>
              <w:spacing w:line="240" w:lineRule="auto"/>
              <w:ind w:firstLine="440"/>
              <w:jc w:val="center"/>
              <w:textAlignment w:val="center"/>
              <w:rPr>
                <w:rFonts w:cs="Times New Roman"/>
                <w:kern w:val="0"/>
                <w:sz w:val="21"/>
                <w:szCs w:val="21"/>
              </w:rPr>
            </w:pPr>
            <w:r>
              <w:rPr>
                <w:rFonts w:cs="宋体"/>
                <w:color w:val="000000"/>
                <w:kern w:val="0"/>
                <w:sz w:val="22"/>
                <w:lang w:bidi="ar"/>
              </w:rPr>
              <w:t>4.80E+01</w:t>
            </w:r>
          </w:p>
        </w:tc>
      </w:tr>
      <w:tr w14:paraId="51495383">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3B40F698">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170</w:t>
            </w:r>
          </w:p>
        </w:tc>
        <w:tc>
          <w:tcPr>
            <w:tcW w:w="2184" w:type="pct"/>
            <w:tcBorders>
              <w:tl2br w:val="nil"/>
              <w:tr2bl w:val="nil"/>
            </w:tcBorders>
            <w:noWrap/>
            <w:vAlign w:val="center"/>
          </w:tcPr>
          <w:p w14:paraId="46410294">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1.89</w:t>
            </w:r>
          </w:p>
        </w:tc>
        <w:tc>
          <w:tcPr>
            <w:tcW w:w="3437" w:type="dxa"/>
            <w:tcBorders>
              <w:tl2br w:val="nil"/>
              <w:tr2bl w:val="nil"/>
            </w:tcBorders>
            <w:noWrap/>
            <w:vAlign w:val="center"/>
          </w:tcPr>
          <w:p w14:paraId="470CCE0B">
            <w:pPr>
              <w:widowControl/>
              <w:spacing w:line="240" w:lineRule="auto"/>
              <w:ind w:firstLine="440"/>
              <w:jc w:val="center"/>
              <w:textAlignment w:val="center"/>
              <w:rPr>
                <w:rFonts w:cs="Times New Roman"/>
                <w:kern w:val="0"/>
                <w:sz w:val="21"/>
                <w:szCs w:val="21"/>
              </w:rPr>
            </w:pPr>
            <w:r>
              <w:rPr>
                <w:rFonts w:cs="宋体"/>
                <w:color w:val="000000"/>
                <w:kern w:val="0"/>
                <w:sz w:val="22"/>
                <w:lang w:bidi="ar"/>
              </w:rPr>
              <w:t>4.43E+01</w:t>
            </w:r>
          </w:p>
        </w:tc>
      </w:tr>
      <w:tr w14:paraId="670267F8">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0515A86D">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180</w:t>
            </w:r>
          </w:p>
        </w:tc>
        <w:tc>
          <w:tcPr>
            <w:tcW w:w="2184" w:type="pct"/>
            <w:tcBorders>
              <w:tl2br w:val="nil"/>
              <w:tr2bl w:val="nil"/>
            </w:tcBorders>
            <w:noWrap/>
            <w:vAlign w:val="center"/>
          </w:tcPr>
          <w:p w14:paraId="2AEB1D4A">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2.00</w:t>
            </w:r>
          </w:p>
        </w:tc>
        <w:tc>
          <w:tcPr>
            <w:tcW w:w="3437" w:type="dxa"/>
            <w:tcBorders>
              <w:tl2br w:val="nil"/>
              <w:tr2bl w:val="nil"/>
            </w:tcBorders>
            <w:noWrap/>
            <w:vAlign w:val="center"/>
          </w:tcPr>
          <w:p w14:paraId="18CF627F">
            <w:pPr>
              <w:widowControl/>
              <w:spacing w:line="240" w:lineRule="auto"/>
              <w:ind w:firstLine="440"/>
              <w:jc w:val="center"/>
              <w:textAlignment w:val="center"/>
              <w:rPr>
                <w:rFonts w:cs="Times New Roman"/>
                <w:kern w:val="0"/>
                <w:sz w:val="21"/>
                <w:szCs w:val="21"/>
              </w:rPr>
            </w:pPr>
            <w:r>
              <w:rPr>
                <w:rFonts w:cs="宋体"/>
                <w:color w:val="000000"/>
                <w:kern w:val="0"/>
                <w:sz w:val="22"/>
                <w:lang w:bidi="ar"/>
              </w:rPr>
              <w:t>4.10E+01</w:t>
            </w:r>
          </w:p>
        </w:tc>
      </w:tr>
      <w:tr w14:paraId="3BBC7C47">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625B7A05">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190</w:t>
            </w:r>
          </w:p>
        </w:tc>
        <w:tc>
          <w:tcPr>
            <w:tcW w:w="2184" w:type="pct"/>
            <w:tcBorders>
              <w:tl2br w:val="nil"/>
              <w:tr2bl w:val="nil"/>
            </w:tcBorders>
            <w:noWrap/>
            <w:vAlign w:val="center"/>
          </w:tcPr>
          <w:p w14:paraId="6A65055B">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2.11</w:t>
            </w:r>
          </w:p>
        </w:tc>
        <w:tc>
          <w:tcPr>
            <w:tcW w:w="3437" w:type="dxa"/>
            <w:tcBorders>
              <w:tl2br w:val="nil"/>
              <w:tr2bl w:val="nil"/>
            </w:tcBorders>
            <w:noWrap/>
            <w:vAlign w:val="center"/>
          </w:tcPr>
          <w:p w14:paraId="408B5158">
            <w:pPr>
              <w:widowControl/>
              <w:spacing w:line="240" w:lineRule="auto"/>
              <w:ind w:firstLine="440"/>
              <w:jc w:val="center"/>
              <w:textAlignment w:val="center"/>
              <w:rPr>
                <w:rFonts w:cs="Times New Roman"/>
                <w:kern w:val="0"/>
                <w:sz w:val="21"/>
                <w:szCs w:val="21"/>
              </w:rPr>
            </w:pPr>
            <w:r>
              <w:rPr>
                <w:rFonts w:cs="宋体"/>
                <w:color w:val="000000"/>
                <w:kern w:val="0"/>
                <w:sz w:val="22"/>
                <w:lang w:bidi="ar"/>
              </w:rPr>
              <w:t>3.80E+01</w:t>
            </w:r>
          </w:p>
        </w:tc>
      </w:tr>
      <w:tr w14:paraId="463C00A2">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48F88B6E">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200</w:t>
            </w:r>
          </w:p>
        </w:tc>
        <w:tc>
          <w:tcPr>
            <w:tcW w:w="2184" w:type="pct"/>
            <w:tcBorders>
              <w:tl2br w:val="nil"/>
              <w:tr2bl w:val="nil"/>
            </w:tcBorders>
            <w:noWrap/>
            <w:vAlign w:val="center"/>
          </w:tcPr>
          <w:p w14:paraId="0209DA6C">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2.22</w:t>
            </w:r>
          </w:p>
        </w:tc>
        <w:tc>
          <w:tcPr>
            <w:tcW w:w="3437" w:type="dxa"/>
            <w:tcBorders>
              <w:tl2br w:val="nil"/>
              <w:tr2bl w:val="nil"/>
            </w:tcBorders>
            <w:noWrap/>
            <w:vAlign w:val="center"/>
          </w:tcPr>
          <w:p w14:paraId="4F0D2472">
            <w:pPr>
              <w:widowControl/>
              <w:spacing w:line="240" w:lineRule="auto"/>
              <w:ind w:firstLine="440"/>
              <w:jc w:val="center"/>
              <w:textAlignment w:val="center"/>
              <w:rPr>
                <w:rFonts w:cs="Times New Roman"/>
                <w:kern w:val="0"/>
                <w:sz w:val="21"/>
                <w:szCs w:val="21"/>
              </w:rPr>
            </w:pPr>
            <w:r>
              <w:rPr>
                <w:rFonts w:cs="宋体"/>
                <w:color w:val="000000"/>
                <w:kern w:val="0"/>
                <w:sz w:val="22"/>
                <w:lang w:bidi="ar"/>
              </w:rPr>
              <w:t>3.53E+01</w:t>
            </w:r>
          </w:p>
        </w:tc>
      </w:tr>
      <w:tr w14:paraId="49C8DA19">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06F121D1">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1000</w:t>
            </w:r>
          </w:p>
        </w:tc>
        <w:tc>
          <w:tcPr>
            <w:tcW w:w="2184" w:type="pct"/>
            <w:tcBorders>
              <w:tl2br w:val="nil"/>
              <w:tr2bl w:val="nil"/>
            </w:tcBorders>
            <w:noWrap/>
            <w:vAlign w:val="center"/>
          </w:tcPr>
          <w:p w14:paraId="6BAB1608">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1.11×10</w:t>
            </w:r>
          </w:p>
        </w:tc>
        <w:tc>
          <w:tcPr>
            <w:tcW w:w="3437" w:type="dxa"/>
            <w:tcBorders>
              <w:tl2br w:val="nil"/>
              <w:tr2bl w:val="nil"/>
            </w:tcBorders>
            <w:noWrap/>
            <w:vAlign w:val="center"/>
          </w:tcPr>
          <w:p w14:paraId="1D791935">
            <w:pPr>
              <w:widowControl/>
              <w:spacing w:line="240" w:lineRule="auto"/>
              <w:ind w:firstLine="440"/>
              <w:jc w:val="center"/>
              <w:textAlignment w:val="center"/>
              <w:rPr>
                <w:rFonts w:cs="Times New Roman"/>
                <w:kern w:val="0"/>
                <w:sz w:val="21"/>
                <w:szCs w:val="21"/>
              </w:rPr>
            </w:pPr>
            <w:r>
              <w:rPr>
                <w:rFonts w:cs="宋体"/>
                <w:color w:val="000000"/>
                <w:kern w:val="0"/>
                <w:sz w:val="22"/>
                <w:lang w:bidi="ar"/>
              </w:rPr>
              <w:t>2.57E+00</w:t>
            </w:r>
          </w:p>
        </w:tc>
      </w:tr>
      <w:tr w14:paraId="6C399CC5">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3963D4BD">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2000</w:t>
            </w:r>
          </w:p>
        </w:tc>
        <w:tc>
          <w:tcPr>
            <w:tcW w:w="2184" w:type="pct"/>
            <w:tcBorders>
              <w:tl2br w:val="nil"/>
              <w:tr2bl w:val="nil"/>
            </w:tcBorders>
            <w:noWrap/>
            <w:vAlign w:val="center"/>
          </w:tcPr>
          <w:p w14:paraId="45E52077">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2.22×10</w:t>
            </w:r>
          </w:p>
        </w:tc>
        <w:tc>
          <w:tcPr>
            <w:tcW w:w="3437" w:type="dxa"/>
            <w:tcBorders>
              <w:tl2br w:val="nil"/>
              <w:tr2bl w:val="nil"/>
            </w:tcBorders>
            <w:noWrap/>
            <w:vAlign w:val="center"/>
          </w:tcPr>
          <w:p w14:paraId="021B4BDA">
            <w:pPr>
              <w:widowControl/>
              <w:spacing w:line="240" w:lineRule="auto"/>
              <w:ind w:firstLine="440"/>
              <w:jc w:val="center"/>
              <w:textAlignment w:val="center"/>
              <w:rPr>
                <w:rFonts w:cs="Times New Roman"/>
                <w:kern w:val="0"/>
                <w:sz w:val="21"/>
                <w:szCs w:val="21"/>
              </w:rPr>
            </w:pPr>
            <w:r>
              <w:rPr>
                <w:rFonts w:cs="宋体"/>
                <w:color w:val="000000"/>
                <w:kern w:val="0"/>
                <w:sz w:val="22"/>
                <w:lang w:bidi="ar"/>
              </w:rPr>
              <w:t>8.95E-01</w:t>
            </w:r>
          </w:p>
        </w:tc>
      </w:tr>
      <w:tr w14:paraId="327E69E3">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794022B5">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3000</w:t>
            </w:r>
          </w:p>
        </w:tc>
        <w:tc>
          <w:tcPr>
            <w:tcW w:w="2184" w:type="pct"/>
            <w:tcBorders>
              <w:tl2br w:val="nil"/>
              <w:tr2bl w:val="nil"/>
            </w:tcBorders>
            <w:noWrap/>
            <w:vAlign w:val="center"/>
          </w:tcPr>
          <w:p w14:paraId="2C807550">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3.33×10</w:t>
            </w:r>
          </w:p>
        </w:tc>
        <w:tc>
          <w:tcPr>
            <w:tcW w:w="3437" w:type="dxa"/>
            <w:tcBorders>
              <w:tl2br w:val="nil"/>
              <w:tr2bl w:val="nil"/>
            </w:tcBorders>
            <w:noWrap/>
            <w:vAlign w:val="center"/>
          </w:tcPr>
          <w:p w14:paraId="572145C5">
            <w:pPr>
              <w:widowControl/>
              <w:spacing w:line="240" w:lineRule="auto"/>
              <w:ind w:firstLine="440"/>
              <w:jc w:val="center"/>
              <w:textAlignment w:val="center"/>
              <w:rPr>
                <w:rFonts w:cs="Times New Roman"/>
                <w:kern w:val="0"/>
                <w:sz w:val="21"/>
                <w:szCs w:val="21"/>
              </w:rPr>
            </w:pPr>
            <w:r>
              <w:rPr>
                <w:rFonts w:cs="宋体"/>
                <w:color w:val="000000"/>
                <w:kern w:val="0"/>
                <w:sz w:val="22"/>
                <w:lang w:bidi="ar"/>
              </w:rPr>
              <w:t>5.04E-01</w:t>
            </w:r>
          </w:p>
        </w:tc>
      </w:tr>
      <w:tr w14:paraId="791EBA80">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36B102B5">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4000</w:t>
            </w:r>
          </w:p>
        </w:tc>
        <w:tc>
          <w:tcPr>
            <w:tcW w:w="2184" w:type="pct"/>
            <w:tcBorders>
              <w:tl2br w:val="nil"/>
              <w:tr2bl w:val="nil"/>
            </w:tcBorders>
            <w:noWrap/>
            <w:vAlign w:val="center"/>
          </w:tcPr>
          <w:p w14:paraId="3FC19A0B">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4.44×10</w:t>
            </w:r>
          </w:p>
        </w:tc>
        <w:tc>
          <w:tcPr>
            <w:tcW w:w="3437" w:type="dxa"/>
            <w:tcBorders>
              <w:tl2br w:val="nil"/>
              <w:tr2bl w:val="nil"/>
            </w:tcBorders>
            <w:noWrap/>
            <w:vAlign w:val="center"/>
          </w:tcPr>
          <w:p w14:paraId="013F6BFF">
            <w:pPr>
              <w:widowControl/>
              <w:spacing w:line="240" w:lineRule="auto"/>
              <w:ind w:firstLine="440"/>
              <w:jc w:val="center"/>
              <w:textAlignment w:val="center"/>
              <w:rPr>
                <w:rFonts w:cs="Times New Roman"/>
                <w:kern w:val="0"/>
                <w:sz w:val="21"/>
                <w:szCs w:val="21"/>
              </w:rPr>
            </w:pPr>
            <w:r>
              <w:rPr>
                <w:rFonts w:cs="宋体"/>
                <w:color w:val="000000"/>
                <w:kern w:val="0"/>
                <w:sz w:val="22"/>
                <w:lang w:bidi="ar"/>
              </w:rPr>
              <w:t>3.22E-01</w:t>
            </w:r>
          </w:p>
        </w:tc>
      </w:tr>
      <w:tr w14:paraId="079F3A7A">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2AE5A86E">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5000</w:t>
            </w:r>
          </w:p>
        </w:tc>
        <w:tc>
          <w:tcPr>
            <w:tcW w:w="2184" w:type="pct"/>
            <w:tcBorders>
              <w:tl2br w:val="nil"/>
              <w:tr2bl w:val="nil"/>
            </w:tcBorders>
            <w:noWrap/>
            <w:vAlign w:val="center"/>
          </w:tcPr>
          <w:p w14:paraId="477B4094">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5.56×10</w:t>
            </w:r>
          </w:p>
        </w:tc>
        <w:tc>
          <w:tcPr>
            <w:tcW w:w="3437" w:type="dxa"/>
            <w:tcBorders>
              <w:tl2br w:val="nil"/>
              <w:tr2bl w:val="nil"/>
            </w:tcBorders>
            <w:noWrap/>
            <w:vAlign w:val="center"/>
          </w:tcPr>
          <w:p w14:paraId="5E694594">
            <w:pPr>
              <w:widowControl/>
              <w:spacing w:line="240" w:lineRule="auto"/>
              <w:ind w:firstLine="440"/>
              <w:jc w:val="center"/>
              <w:textAlignment w:val="center"/>
              <w:rPr>
                <w:rFonts w:cs="Times New Roman"/>
                <w:kern w:val="0"/>
                <w:sz w:val="21"/>
                <w:szCs w:val="21"/>
              </w:rPr>
            </w:pPr>
            <w:r>
              <w:rPr>
                <w:rFonts w:cs="宋体"/>
                <w:color w:val="000000"/>
                <w:kern w:val="0"/>
                <w:sz w:val="22"/>
                <w:lang w:bidi="ar"/>
              </w:rPr>
              <w:t>2.32E-01</w:t>
            </w:r>
          </w:p>
        </w:tc>
      </w:tr>
    </w:tbl>
    <w:p w14:paraId="02930987">
      <w:pPr>
        <w:ind w:firstLine="0" w:firstLineChars="0"/>
        <w:jc w:val="center"/>
        <w:rPr>
          <w:rFonts w:cs="Times New Roman"/>
          <w:b/>
        </w:rPr>
      </w:pPr>
    </w:p>
    <w:p w14:paraId="5DE14427">
      <w:pPr>
        <w:spacing w:line="240" w:lineRule="auto"/>
        <w:ind w:firstLine="0" w:firstLineChars="0"/>
        <w:jc w:val="center"/>
        <w:rPr>
          <w:rFonts w:cs="Times New Roman"/>
          <w:szCs w:val="24"/>
        </w:rPr>
      </w:pPr>
      <w:r>
        <w:drawing>
          <wp:inline distT="0" distB="0" distL="114300" distR="114300">
            <wp:extent cx="5391150" cy="3381375"/>
            <wp:effectExtent l="0" t="0" r="0" b="9525"/>
            <wp:docPr id="9" name="图片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图片 19"/>
                    <pic:cNvPicPr>
                      <a:picLocks noChangeAspect="1"/>
                    </pic:cNvPicPr>
                  </pic:nvPicPr>
                  <pic:blipFill>
                    <a:blip r:embed="rId113"/>
                    <a:stretch>
                      <a:fillRect/>
                    </a:stretch>
                  </pic:blipFill>
                  <pic:spPr>
                    <a:xfrm>
                      <a:off x="0" y="0"/>
                      <a:ext cx="5391150" cy="3381375"/>
                    </a:xfrm>
                    <a:prstGeom prst="rect">
                      <a:avLst/>
                    </a:prstGeom>
                    <a:noFill/>
                    <a:ln>
                      <a:noFill/>
                    </a:ln>
                  </pic:spPr>
                </pic:pic>
              </a:graphicData>
            </a:graphic>
          </wp:inline>
        </w:drawing>
      </w:r>
    </w:p>
    <w:p w14:paraId="26006A48">
      <w:pPr>
        <w:ind w:firstLine="0" w:firstLineChars="0"/>
        <w:jc w:val="center"/>
        <w:rPr>
          <w:rFonts w:cs="Times New Roman"/>
          <w:b/>
        </w:rPr>
      </w:pPr>
      <w:r>
        <w:rPr>
          <w:rFonts w:cs="Times New Roman"/>
          <w:b/>
        </w:rPr>
        <w:t>图6.2.7-3 最不利气象条件CO扩散瞬时浓度随距离的变化特征（单位：mg/m</w:t>
      </w:r>
      <w:r>
        <w:rPr>
          <w:rFonts w:cs="Times New Roman"/>
          <w:b/>
          <w:vertAlign w:val="superscript"/>
        </w:rPr>
        <w:t>3</w:t>
      </w:r>
      <w:r>
        <w:rPr>
          <w:rFonts w:cs="Times New Roman"/>
          <w:b/>
        </w:rPr>
        <w:t>）</w:t>
      </w:r>
    </w:p>
    <w:p w14:paraId="78FA1C07">
      <w:pPr>
        <w:spacing w:line="240" w:lineRule="auto"/>
        <w:ind w:firstLine="0" w:firstLineChars="0"/>
        <w:jc w:val="center"/>
      </w:pPr>
      <w:r>
        <w:drawing>
          <wp:inline distT="0" distB="0" distL="114300" distR="114300">
            <wp:extent cx="5391150" cy="3381375"/>
            <wp:effectExtent l="0" t="0" r="0" b="9525"/>
            <wp:docPr id="12" name="图片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图片 20"/>
                    <pic:cNvPicPr>
                      <a:picLocks noChangeAspect="1"/>
                    </pic:cNvPicPr>
                  </pic:nvPicPr>
                  <pic:blipFill>
                    <a:blip r:embed="rId114"/>
                    <a:stretch>
                      <a:fillRect/>
                    </a:stretch>
                  </pic:blipFill>
                  <pic:spPr>
                    <a:xfrm>
                      <a:off x="0" y="0"/>
                      <a:ext cx="5391150" cy="3381375"/>
                    </a:xfrm>
                    <a:prstGeom prst="rect">
                      <a:avLst/>
                    </a:prstGeom>
                    <a:noFill/>
                    <a:ln>
                      <a:noFill/>
                    </a:ln>
                  </pic:spPr>
                </pic:pic>
              </a:graphicData>
            </a:graphic>
          </wp:inline>
        </w:drawing>
      </w:r>
    </w:p>
    <w:p w14:paraId="2E122A83">
      <w:pPr>
        <w:spacing w:line="240" w:lineRule="auto"/>
        <w:ind w:firstLine="0" w:firstLineChars="0"/>
        <w:jc w:val="center"/>
        <w:rPr>
          <w:rFonts w:cs="Times New Roman"/>
          <w:b/>
        </w:rPr>
      </w:pPr>
      <w:r>
        <w:rPr>
          <w:rFonts w:cs="Times New Roman"/>
          <w:b/>
        </w:rPr>
        <w:t>图6.2.7-4 CO扩散瞬时浓度随时间的变化特征（单位：mg/m</w:t>
      </w:r>
      <w:r>
        <w:rPr>
          <w:rFonts w:cs="Times New Roman"/>
          <w:b/>
          <w:vertAlign w:val="superscript"/>
        </w:rPr>
        <w:t>3</w:t>
      </w:r>
      <w:r>
        <w:rPr>
          <w:rFonts w:cs="Times New Roman"/>
          <w:b/>
        </w:rPr>
        <w:t>）</w:t>
      </w:r>
    </w:p>
    <w:p w14:paraId="09F5A1B6">
      <w:pPr>
        <w:ind w:firstLine="0" w:firstLineChars="0"/>
        <w:jc w:val="center"/>
        <w:rPr>
          <w:rFonts w:cs="Times New Roman"/>
          <w:b/>
        </w:rPr>
      </w:pPr>
      <w:r>
        <w:rPr>
          <w:rFonts w:cs="Times New Roman"/>
          <w:b/>
        </w:rPr>
        <w:t>表6.2.7-4  次生CO大气风险事故情形分析（最不利气象条件）</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870"/>
        <w:gridCol w:w="1494"/>
        <w:gridCol w:w="1056"/>
        <w:gridCol w:w="482"/>
        <w:gridCol w:w="877"/>
        <w:gridCol w:w="873"/>
        <w:gridCol w:w="1166"/>
        <w:gridCol w:w="401"/>
        <w:gridCol w:w="1744"/>
      </w:tblGrid>
      <w:tr w14:paraId="2DED72B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3" w:hRule="atLeast"/>
          <w:tblHeader/>
        </w:trPr>
        <w:tc>
          <w:tcPr>
            <w:tcW w:w="5000" w:type="pct"/>
            <w:gridSpan w:val="9"/>
            <w:vAlign w:val="center"/>
          </w:tcPr>
          <w:p w14:paraId="2F49667C">
            <w:pPr>
              <w:widowControl/>
              <w:spacing w:line="240" w:lineRule="auto"/>
              <w:ind w:firstLine="0" w:firstLineChars="0"/>
              <w:jc w:val="center"/>
              <w:rPr>
                <w:rFonts w:cs="Times New Roman"/>
                <w:b/>
                <w:sz w:val="21"/>
                <w:szCs w:val="21"/>
              </w:rPr>
            </w:pPr>
            <w:r>
              <w:rPr>
                <w:rFonts w:cs="Times New Roman"/>
                <w:b/>
                <w:sz w:val="21"/>
                <w:szCs w:val="21"/>
              </w:rPr>
              <w:t>风险事故情形分析</w:t>
            </w:r>
          </w:p>
        </w:tc>
      </w:tr>
      <w:tr w14:paraId="17F0687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trPr>
        <w:tc>
          <w:tcPr>
            <w:tcW w:w="939" w:type="pct"/>
            <w:vAlign w:val="center"/>
          </w:tcPr>
          <w:p w14:paraId="0955F3BB">
            <w:pPr>
              <w:widowControl/>
              <w:spacing w:line="240" w:lineRule="auto"/>
              <w:ind w:firstLine="0" w:firstLineChars="0"/>
              <w:jc w:val="center"/>
              <w:rPr>
                <w:rFonts w:cs="Times New Roman"/>
                <w:sz w:val="21"/>
                <w:szCs w:val="21"/>
              </w:rPr>
            </w:pPr>
            <w:r>
              <w:rPr>
                <w:rFonts w:cs="Times New Roman"/>
                <w:sz w:val="21"/>
                <w:szCs w:val="21"/>
              </w:rPr>
              <w:t>代表性风险事故情形描述</w:t>
            </w:r>
          </w:p>
        </w:tc>
        <w:tc>
          <w:tcPr>
            <w:tcW w:w="4060" w:type="pct"/>
            <w:gridSpan w:val="8"/>
            <w:vAlign w:val="center"/>
          </w:tcPr>
          <w:p w14:paraId="4173F0F9">
            <w:pPr>
              <w:widowControl/>
              <w:spacing w:line="240" w:lineRule="auto"/>
              <w:ind w:firstLine="0" w:firstLineChars="0"/>
              <w:jc w:val="center"/>
              <w:rPr>
                <w:rFonts w:cs="Times New Roman"/>
                <w:sz w:val="21"/>
                <w:szCs w:val="21"/>
              </w:rPr>
            </w:pPr>
            <w:r>
              <w:rPr>
                <w:rFonts w:cs="Times New Roman"/>
                <w:sz w:val="21"/>
                <w:szCs w:val="21"/>
              </w:rPr>
              <w:t>四氢呋喃储罐火灾，次生CO</w:t>
            </w:r>
          </w:p>
        </w:tc>
      </w:tr>
      <w:tr w14:paraId="0065959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Align w:val="center"/>
          </w:tcPr>
          <w:p w14:paraId="7CE42ED6">
            <w:pPr>
              <w:widowControl/>
              <w:spacing w:line="240" w:lineRule="auto"/>
              <w:ind w:firstLine="0" w:firstLineChars="0"/>
              <w:jc w:val="center"/>
              <w:rPr>
                <w:rFonts w:cs="Times New Roman"/>
                <w:sz w:val="21"/>
                <w:szCs w:val="21"/>
              </w:rPr>
            </w:pPr>
            <w:r>
              <w:rPr>
                <w:rFonts w:cs="Times New Roman"/>
                <w:sz w:val="21"/>
                <w:szCs w:val="21"/>
              </w:rPr>
              <w:t>环境风险类型</w:t>
            </w:r>
          </w:p>
        </w:tc>
        <w:tc>
          <w:tcPr>
            <w:tcW w:w="4060" w:type="pct"/>
            <w:gridSpan w:val="8"/>
            <w:vAlign w:val="center"/>
          </w:tcPr>
          <w:p w14:paraId="58E5BBE1">
            <w:pPr>
              <w:widowControl/>
              <w:spacing w:line="240" w:lineRule="auto"/>
              <w:ind w:firstLine="0" w:firstLineChars="0"/>
              <w:jc w:val="center"/>
              <w:rPr>
                <w:rFonts w:cs="Times New Roman"/>
                <w:sz w:val="21"/>
                <w:szCs w:val="21"/>
              </w:rPr>
            </w:pPr>
            <w:r>
              <w:rPr>
                <w:rFonts w:cs="Times New Roman"/>
                <w:sz w:val="21"/>
                <w:szCs w:val="21"/>
              </w:rPr>
              <w:t>CO进入大气造成大气环境污染事故</w:t>
            </w:r>
          </w:p>
        </w:tc>
      </w:tr>
      <w:tr w14:paraId="44B80ED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Align w:val="center"/>
          </w:tcPr>
          <w:p w14:paraId="54275B3A">
            <w:pPr>
              <w:widowControl/>
              <w:spacing w:line="240" w:lineRule="auto"/>
              <w:ind w:firstLine="0" w:firstLineChars="0"/>
              <w:jc w:val="center"/>
              <w:rPr>
                <w:rFonts w:cs="Times New Roman"/>
                <w:sz w:val="21"/>
                <w:szCs w:val="21"/>
              </w:rPr>
            </w:pPr>
            <w:r>
              <w:rPr>
                <w:rFonts w:cs="Times New Roman"/>
                <w:sz w:val="21"/>
                <w:szCs w:val="21"/>
              </w:rPr>
              <w:t>设备类型</w:t>
            </w:r>
          </w:p>
        </w:tc>
        <w:tc>
          <w:tcPr>
            <w:tcW w:w="750" w:type="pct"/>
            <w:vAlign w:val="center"/>
          </w:tcPr>
          <w:p w14:paraId="04E39678">
            <w:pPr>
              <w:widowControl/>
              <w:spacing w:line="240" w:lineRule="auto"/>
              <w:ind w:firstLine="0" w:firstLineChars="0"/>
              <w:jc w:val="center"/>
              <w:rPr>
                <w:rFonts w:cs="Times New Roman"/>
                <w:sz w:val="21"/>
                <w:szCs w:val="21"/>
              </w:rPr>
            </w:pPr>
            <w:r>
              <w:rPr>
                <w:rFonts w:cs="Times New Roman"/>
                <w:sz w:val="21"/>
                <w:szCs w:val="21"/>
              </w:rPr>
              <w:t>储罐</w:t>
            </w:r>
          </w:p>
        </w:tc>
        <w:tc>
          <w:tcPr>
            <w:tcW w:w="772" w:type="pct"/>
            <w:gridSpan w:val="2"/>
            <w:vAlign w:val="center"/>
          </w:tcPr>
          <w:p w14:paraId="2A1025A7">
            <w:pPr>
              <w:widowControl/>
              <w:spacing w:line="240" w:lineRule="auto"/>
              <w:ind w:firstLine="0" w:firstLineChars="0"/>
              <w:jc w:val="center"/>
              <w:rPr>
                <w:rFonts w:cs="Times New Roman"/>
                <w:sz w:val="21"/>
                <w:szCs w:val="21"/>
              </w:rPr>
            </w:pPr>
            <w:r>
              <w:rPr>
                <w:rFonts w:cs="Times New Roman"/>
                <w:sz w:val="21"/>
                <w:szCs w:val="21"/>
              </w:rPr>
              <w:t>操作温度/℃</w:t>
            </w:r>
          </w:p>
        </w:tc>
        <w:tc>
          <w:tcPr>
            <w:tcW w:w="878" w:type="pct"/>
            <w:gridSpan w:val="2"/>
            <w:vAlign w:val="center"/>
          </w:tcPr>
          <w:p w14:paraId="48814A04">
            <w:pPr>
              <w:widowControl/>
              <w:spacing w:line="240" w:lineRule="auto"/>
              <w:ind w:firstLine="0" w:firstLineChars="0"/>
              <w:jc w:val="center"/>
              <w:rPr>
                <w:rFonts w:cs="Times New Roman"/>
                <w:sz w:val="21"/>
                <w:szCs w:val="21"/>
              </w:rPr>
            </w:pPr>
            <w:r>
              <w:rPr>
                <w:rFonts w:cs="Times New Roman"/>
                <w:sz w:val="21"/>
                <w:szCs w:val="21"/>
              </w:rPr>
              <w:t>25</w:t>
            </w:r>
          </w:p>
        </w:tc>
        <w:tc>
          <w:tcPr>
            <w:tcW w:w="786" w:type="pct"/>
            <w:gridSpan w:val="2"/>
            <w:vAlign w:val="center"/>
          </w:tcPr>
          <w:p w14:paraId="230146D5">
            <w:pPr>
              <w:widowControl/>
              <w:spacing w:line="240" w:lineRule="auto"/>
              <w:ind w:firstLine="0" w:firstLineChars="0"/>
              <w:jc w:val="center"/>
              <w:rPr>
                <w:rFonts w:cs="Times New Roman"/>
                <w:sz w:val="21"/>
                <w:szCs w:val="21"/>
              </w:rPr>
            </w:pPr>
            <w:r>
              <w:rPr>
                <w:rFonts w:cs="Times New Roman"/>
                <w:sz w:val="21"/>
                <w:szCs w:val="21"/>
              </w:rPr>
              <w:t>操作压力/MPa</w:t>
            </w:r>
          </w:p>
        </w:tc>
        <w:tc>
          <w:tcPr>
            <w:tcW w:w="872" w:type="pct"/>
            <w:vAlign w:val="center"/>
          </w:tcPr>
          <w:p w14:paraId="030728E2">
            <w:pPr>
              <w:widowControl/>
              <w:spacing w:line="240" w:lineRule="auto"/>
              <w:ind w:firstLine="0" w:firstLineChars="0"/>
              <w:jc w:val="center"/>
              <w:rPr>
                <w:rFonts w:cs="Times New Roman"/>
                <w:sz w:val="21"/>
                <w:szCs w:val="21"/>
              </w:rPr>
            </w:pPr>
            <w:r>
              <w:rPr>
                <w:rFonts w:cs="Times New Roman"/>
                <w:sz w:val="21"/>
                <w:szCs w:val="21"/>
              </w:rPr>
              <w:t>0.101325</w:t>
            </w:r>
          </w:p>
        </w:tc>
      </w:tr>
      <w:tr w14:paraId="2FCF96D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Align w:val="center"/>
          </w:tcPr>
          <w:p w14:paraId="641F06EE">
            <w:pPr>
              <w:widowControl/>
              <w:spacing w:line="240" w:lineRule="auto"/>
              <w:ind w:firstLine="0" w:firstLineChars="0"/>
              <w:jc w:val="center"/>
              <w:rPr>
                <w:rFonts w:cs="Times New Roman"/>
                <w:sz w:val="21"/>
                <w:szCs w:val="21"/>
              </w:rPr>
            </w:pPr>
            <w:r>
              <w:rPr>
                <w:rFonts w:cs="Times New Roman"/>
                <w:sz w:val="21"/>
                <w:szCs w:val="21"/>
              </w:rPr>
              <w:t>泄漏危险物质</w:t>
            </w:r>
          </w:p>
        </w:tc>
        <w:tc>
          <w:tcPr>
            <w:tcW w:w="750" w:type="pct"/>
            <w:vAlign w:val="center"/>
          </w:tcPr>
          <w:p w14:paraId="1559D6B8">
            <w:pPr>
              <w:widowControl/>
              <w:spacing w:line="240" w:lineRule="auto"/>
              <w:ind w:firstLine="0" w:firstLineChars="0"/>
              <w:jc w:val="center"/>
              <w:rPr>
                <w:rFonts w:cs="Times New Roman"/>
                <w:sz w:val="21"/>
                <w:szCs w:val="21"/>
              </w:rPr>
            </w:pPr>
            <w:r>
              <w:rPr>
                <w:rFonts w:cs="Times New Roman"/>
                <w:sz w:val="21"/>
                <w:szCs w:val="21"/>
              </w:rPr>
              <w:t>CO</w:t>
            </w:r>
          </w:p>
        </w:tc>
        <w:tc>
          <w:tcPr>
            <w:tcW w:w="772" w:type="pct"/>
            <w:gridSpan w:val="2"/>
            <w:vAlign w:val="center"/>
          </w:tcPr>
          <w:p w14:paraId="328F06CB">
            <w:pPr>
              <w:widowControl/>
              <w:spacing w:line="240" w:lineRule="auto"/>
              <w:ind w:firstLine="0" w:firstLineChars="0"/>
              <w:jc w:val="center"/>
              <w:rPr>
                <w:rFonts w:cs="Times New Roman"/>
                <w:sz w:val="21"/>
                <w:szCs w:val="21"/>
              </w:rPr>
            </w:pPr>
            <w:r>
              <w:rPr>
                <w:rFonts w:cs="Times New Roman"/>
                <w:sz w:val="21"/>
                <w:szCs w:val="21"/>
              </w:rPr>
              <w:t>泄漏速率/kg/s</w:t>
            </w:r>
          </w:p>
        </w:tc>
        <w:tc>
          <w:tcPr>
            <w:tcW w:w="878" w:type="pct"/>
            <w:gridSpan w:val="2"/>
            <w:vAlign w:val="center"/>
          </w:tcPr>
          <w:p w14:paraId="34046B32">
            <w:pPr>
              <w:widowControl/>
              <w:spacing w:line="240" w:lineRule="auto"/>
              <w:ind w:firstLine="0" w:firstLineChars="0"/>
              <w:jc w:val="center"/>
              <w:rPr>
                <w:rFonts w:cs="Times New Roman"/>
                <w:sz w:val="21"/>
                <w:szCs w:val="21"/>
              </w:rPr>
            </w:pPr>
            <w:r>
              <w:rPr>
                <w:rFonts w:cs="Times New Roman"/>
                <w:sz w:val="21"/>
                <w:szCs w:val="21"/>
              </w:rPr>
              <w:t>0.43</w:t>
            </w:r>
          </w:p>
        </w:tc>
        <w:tc>
          <w:tcPr>
            <w:tcW w:w="786" w:type="pct"/>
            <w:gridSpan w:val="2"/>
            <w:vAlign w:val="center"/>
          </w:tcPr>
          <w:p w14:paraId="289121A6">
            <w:pPr>
              <w:widowControl/>
              <w:spacing w:line="240" w:lineRule="auto"/>
              <w:ind w:firstLine="0" w:firstLineChars="0"/>
              <w:jc w:val="center"/>
              <w:rPr>
                <w:rFonts w:cs="Times New Roman"/>
                <w:sz w:val="21"/>
                <w:szCs w:val="21"/>
              </w:rPr>
            </w:pPr>
            <w:r>
              <w:rPr>
                <w:rFonts w:cs="Times New Roman"/>
                <w:sz w:val="21"/>
                <w:szCs w:val="21"/>
              </w:rPr>
              <w:t>泄漏时间/min</w:t>
            </w:r>
          </w:p>
        </w:tc>
        <w:tc>
          <w:tcPr>
            <w:tcW w:w="872" w:type="pct"/>
            <w:vAlign w:val="center"/>
          </w:tcPr>
          <w:p w14:paraId="62C4B7E4">
            <w:pPr>
              <w:widowControl/>
              <w:spacing w:line="240" w:lineRule="auto"/>
              <w:ind w:firstLine="0" w:firstLineChars="0"/>
              <w:jc w:val="center"/>
              <w:rPr>
                <w:rFonts w:cs="Times New Roman"/>
                <w:sz w:val="21"/>
                <w:szCs w:val="21"/>
              </w:rPr>
            </w:pPr>
            <w:r>
              <w:rPr>
                <w:rFonts w:cs="Times New Roman"/>
                <w:sz w:val="21"/>
                <w:szCs w:val="21"/>
              </w:rPr>
              <w:t>30</w:t>
            </w:r>
          </w:p>
        </w:tc>
      </w:tr>
      <w:tr w14:paraId="4393D95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00" w:type="pct"/>
            <w:gridSpan w:val="9"/>
            <w:vAlign w:val="center"/>
          </w:tcPr>
          <w:p w14:paraId="49D9CCD5">
            <w:pPr>
              <w:widowControl/>
              <w:spacing w:line="240" w:lineRule="auto"/>
              <w:ind w:firstLine="0" w:firstLineChars="0"/>
              <w:jc w:val="center"/>
              <w:rPr>
                <w:rFonts w:cs="Times New Roman"/>
                <w:b/>
                <w:bCs/>
                <w:sz w:val="21"/>
                <w:szCs w:val="21"/>
              </w:rPr>
            </w:pPr>
            <w:r>
              <w:rPr>
                <w:rFonts w:cs="Times New Roman"/>
                <w:b/>
                <w:bCs/>
                <w:sz w:val="21"/>
                <w:szCs w:val="21"/>
              </w:rPr>
              <w:t>事故后果预测</w:t>
            </w:r>
          </w:p>
        </w:tc>
      </w:tr>
      <w:tr w14:paraId="16DF7C6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Align w:val="center"/>
          </w:tcPr>
          <w:p w14:paraId="1A062099">
            <w:pPr>
              <w:widowControl/>
              <w:spacing w:line="240" w:lineRule="auto"/>
              <w:ind w:firstLine="0" w:firstLineChars="0"/>
              <w:jc w:val="center"/>
              <w:rPr>
                <w:rFonts w:cs="Times New Roman"/>
                <w:sz w:val="21"/>
                <w:szCs w:val="21"/>
              </w:rPr>
            </w:pPr>
            <w:r>
              <w:rPr>
                <w:rFonts w:cs="Times New Roman"/>
                <w:sz w:val="21"/>
                <w:szCs w:val="21"/>
              </w:rPr>
              <w:t>危险物质</w:t>
            </w:r>
          </w:p>
        </w:tc>
        <w:tc>
          <w:tcPr>
            <w:tcW w:w="4060" w:type="pct"/>
            <w:gridSpan w:val="8"/>
            <w:vAlign w:val="center"/>
          </w:tcPr>
          <w:p w14:paraId="781D4B52">
            <w:pPr>
              <w:widowControl/>
              <w:spacing w:line="240" w:lineRule="auto"/>
              <w:ind w:firstLine="0" w:firstLineChars="0"/>
              <w:jc w:val="center"/>
              <w:rPr>
                <w:rFonts w:cs="Times New Roman"/>
                <w:sz w:val="21"/>
                <w:szCs w:val="21"/>
              </w:rPr>
            </w:pPr>
            <w:r>
              <w:rPr>
                <w:rFonts w:cs="Times New Roman"/>
                <w:sz w:val="21"/>
                <w:szCs w:val="21"/>
              </w:rPr>
              <w:t>大气环境影响</w:t>
            </w:r>
          </w:p>
        </w:tc>
      </w:tr>
      <w:tr w14:paraId="1DB3FD7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restart"/>
            <w:vAlign w:val="center"/>
          </w:tcPr>
          <w:p w14:paraId="16B45FC0">
            <w:pPr>
              <w:widowControl/>
              <w:spacing w:line="240" w:lineRule="auto"/>
              <w:ind w:firstLine="0" w:firstLineChars="0"/>
              <w:jc w:val="center"/>
              <w:rPr>
                <w:rFonts w:cs="Times New Roman"/>
                <w:sz w:val="21"/>
                <w:szCs w:val="21"/>
              </w:rPr>
            </w:pPr>
            <w:r>
              <w:rPr>
                <w:rFonts w:cs="Times New Roman"/>
                <w:sz w:val="21"/>
                <w:szCs w:val="21"/>
              </w:rPr>
              <w:t>CO</w:t>
            </w:r>
          </w:p>
        </w:tc>
        <w:tc>
          <w:tcPr>
            <w:tcW w:w="1280" w:type="pct"/>
            <w:gridSpan w:val="2"/>
            <w:vAlign w:val="center"/>
          </w:tcPr>
          <w:p w14:paraId="20CA048C">
            <w:pPr>
              <w:widowControl/>
              <w:spacing w:line="240" w:lineRule="auto"/>
              <w:ind w:firstLine="0" w:firstLineChars="0"/>
              <w:jc w:val="center"/>
              <w:rPr>
                <w:rFonts w:cs="Times New Roman"/>
                <w:sz w:val="21"/>
                <w:szCs w:val="21"/>
              </w:rPr>
            </w:pPr>
            <w:r>
              <w:rPr>
                <w:rFonts w:cs="Times New Roman"/>
                <w:sz w:val="21"/>
                <w:szCs w:val="21"/>
              </w:rPr>
              <w:t>指标</w:t>
            </w:r>
          </w:p>
        </w:tc>
        <w:tc>
          <w:tcPr>
            <w:tcW w:w="682" w:type="pct"/>
            <w:gridSpan w:val="2"/>
            <w:vAlign w:val="center"/>
          </w:tcPr>
          <w:p w14:paraId="011D2064">
            <w:pPr>
              <w:widowControl/>
              <w:spacing w:line="240" w:lineRule="auto"/>
              <w:ind w:firstLine="0" w:firstLineChars="0"/>
              <w:jc w:val="center"/>
              <w:rPr>
                <w:rFonts w:cs="Times New Roman"/>
                <w:sz w:val="21"/>
                <w:szCs w:val="21"/>
              </w:rPr>
            </w:pPr>
            <w:r>
              <w:rPr>
                <w:rFonts w:cs="Times New Roman"/>
                <w:sz w:val="21"/>
                <w:szCs w:val="21"/>
              </w:rPr>
              <w:t>浓度值mg/m³</w:t>
            </w:r>
          </w:p>
        </w:tc>
        <w:tc>
          <w:tcPr>
            <w:tcW w:w="1023" w:type="pct"/>
            <w:gridSpan w:val="2"/>
            <w:vAlign w:val="center"/>
          </w:tcPr>
          <w:p w14:paraId="55705247">
            <w:pPr>
              <w:widowControl/>
              <w:spacing w:line="240" w:lineRule="auto"/>
              <w:ind w:firstLine="0" w:firstLineChars="0"/>
              <w:jc w:val="center"/>
              <w:rPr>
                <w:rFonts w:cs="Times New Roman"/>
                <w:sz w:val="21"/>
                <w:szCs w:val="21"/>
              </w:rPr>
            </w:pPr>
            <w:r>
              <w:rPr>
                <w:rFonts w:cs="Times New Roman"/>
                <w:sz w:val="21"/>
                <w:szCs w:val="21"/>
              </w:rPr>
              <w:t>最远影响距离/m</w:t>
            </w:r>
          </w:p>
        </w:tc>
        <w:tc>
          <w:tcPr>
            <w:tcW w:w="1074" w:type="pct"/>
            <w:gridSpan w:val="2"/>
            <w:vAlign w:val="center"/>
          </w:tcPr>
          <w:p w14:paraId="51113F3E">
            <w:pPr>
              <w:widowControl/>
              <w:spacing w:line="240" w:lineRule="auto"/>
              <w:ind w:firstLine="0" w:firstLineChars="0"/>
              <w:jc w:val="center"/>
              <w:rPr>
                <w:rFonts w:cs="Times New Roman"/>
                <w:sz w:val="21"/>
                <w:szCs w:val="21"/>
              </w:rPr>
            </w:pPr>
            <w:r>
              <w:rPr>
                <w:rFonts w:cs="Times New Roman"/>
                <w:sz w:val="21"/>
                <w:szCs w:val="21"/>
              </w:rPr>
              <w:t>到达时间/min</w:t>
            </w:r>
          </w:p>
        </w:tc>
      </w:tr>
      <w:tr w14:paraId="51013BF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93" w:hRule="atLeast"/>
        </w:trPr>
        <w:tc>
          <w:tcPr>
            <w:tcW w:w="939" w:type="pct"/>
            <w:vMerge w:val="continue"/>
            <w:vAlign w:val="center"/>
          </w:tcPr>
          <w:p w14:paraId="1D0FDD88">
            <w:pPr>
              <w:widowControl/>
              <w:spacing w:line="240" w:lineRule="auto"/>
              <w:ind w:firstLine="0" w:firstLineChars="0"/>
              <w:jc w:val="center"/>
              <w:rPr>
                <w:rFonts w:cs="Times New Roman"/>
                <w:sz w:val="21"/>
                <w:szCs w:val="21"/>
              </w:rPr>
            </w:pPr>
          </w:p>
        </w:tc>
        <w:tc>
          <w:tcPr>
            <w:tcW w:w="1280" w:type="pct"/>
            <w:gridSpan w:val="2"/>
            <w:vAlign w:val="center"/>
          </w:tcPr>
          <w:p w14:paraId="04B26454">
            <w:pPr>
              <w:widowControl/>
              <w:spacing w:line="240" w:lineRule="auto"/>
              <w:ind w:firstLine="0" w:firstLineChars="0"/>
              <w:jc w:val="center"/>
              <w:rPr>
                <w:rFonts w:cs="Times New Roman"/>
                <w:sz w:val="21"/>
                <w:szCs w:val="21"/>
              </w:rPr>
            </w:pPr>
            <w:r>
              <w:rPr>
                <w:rFonts w:cs="Times New Roman"/>
                <w:sz w:val="21"/>
                <w:szCs w:val="21"/>
              </w:rPr>
              <w:t>大气毒性终点浓度-1</w:t>
            </w:r>
          </w:p>
        </w:tc>
        <w:tc>
          <w:tcPr>
            <w:tcW w:w="682" w:type="pct"/>
            <w:gridSpan w:val="2"/>
            <w:vAlign w:val="center"/>
          </w:tcPr>
          <w:p w14:paraId="4ABFADA7">
            <w:pPr>
              <w:widowControl/>
              <w:spacing w:line="240" w:lineRule="auto"/>
              <w:ind w:firstLine="0" w:firstLineChars="0"/>
              <w:jc w:val="center"/>
              <w:rPr>
                <w:rFonts w:cs="Times New Roman"/>
                <w:sz w:val="21"/>
                <w:szCs w:val="21"/>
              </w:rPr>
            </w:pPr>
            <w:r>
              <w:rPr>
                <w:rFonts w:cs="Times New Roman"/>
                <w:sz w:val="21"/>
                <w:szCs w:val="21"/>
              </w:rPr>
              <w:t>380</w:t>
            </w:r>
          </w:p>
        </w:tc>
        <w:tc>
          <w:tcPr>
            <w:tcW w:w="1023" w:type="pct"/>
            <w:gridSpan w:val="2"/>
            <w:vAlign w:val="center"/>
          </w:tcPr>
          <w:p w14:paraId="3675AFEB">
            <w:pPr>
              <w:widowControl/>
              <w:spacing w:line="240" w:lineRule="auto"/>
              <w:ind w:firstLine="0" w:firstLineChars="0"/>
              <w:jc w:val="center"/>
              <w:rPr>
                <w:rFonts w:cs="Times New Roman"/>
                <w:sz w:val="21"/>
                <w:szCs w:val="21"/>
              </w:rPr>
            </w:pPr>
            <w:r>
              <w:rPr>
                <w:rFonts w:cs="Times New Roman"/>
                <w:sz w:val="21"/>
                <w:szCs w:val="21"/>
              </w:rPr>
              <w:t>/</w:t>
            </w:r>
          </w:p>
        </w:tc>
        <w:tc>
          <w:tcPr>
            <w:tcW w:w="1074" w:type="pct"/>
            <w:gridSpan w:val="2"/>
            <w:vAlign w:val="center"/>
          </w:tcPr>
          <w:p w14:paraId="5BEA9273">
            <w:pPr>
              <w:widowControl/>
              <w:spacing w:line="240" w:lineRule="auto"/>
              <w:ind w:firstLine="0" w:firstLineChars="0"/>
              <w:jc w:val="center"/>
              <w:rPr>
                <w:rFonts w:cs="Times New Roman"/>
                <w:sz w:val="21"/>
                <w:szCs w:val="21"/>
              </w:rPr>
            </w:pPr>
            <w:r>
              <w:rPr>
                <w:rFonts w:cs="Times New Roman"/>
                <w:sz w:val="21"/>
                <w:szCs w:val="21"/>
              </w:rPr>
              <w:t>/</w:t>
            </w:r>
          </w:p>
        </w:tc>
      </w:tr>
      <w:tr w14:paraId="1059391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37655130">
            <w:pPr>
              <w:widowControl/>
              <w:spacing w:line="240" w:lineRule="auto"/>
              <w:ind w:firstLine="0" w:firstLineChars="0"/>
              <w:jc w:val="center"/>
              <w:rPr>
                <w:rFonts w:cs="Times New Roman"/>
                <w:sz w:val="21"/>
                <w:szCs w:val="21"/>
              </w:rPr>
            </w:pPr>
          </w:p>
        </w:tc>
        <w:tc>
          <w:tcPr>
            <w:tcW w:w="1280" w:type="pct"/>
            <w:gridSpan w:val="2"/>
            <w:vAlign w:val="center"/>
          </w:tcPr>
          <w:p w14:paraId="44E86099">
            <w:pPr>
              <w:widowControl/>
              <w:spacing w:line="240" w:lineRule="auto"/>
              <w:ind w:firstLine="0" w:firstLineChars="0"/>
              <w:jc w:val="center"/>
              <w:rPr>
                <w:rFonts w:cs="Times New Roman"/>
                <w:sz w:val="21"/>
                <w:szCs w:val="21"/>
              </w:rPr>
            </w:pPr>
            <w:r>
              <w:rPr>
                <w:rFonts w:cs="Times New Roman"/>
                <w:sz w:val="21"/>
                <w:szCs w:val="21"/>
              </w:rPr>
              <w:t>大气毒性终点浓度-2</w:t>
            </w:r>
          </w:p>
        </w:tc>
        <w:tc>
          <w:tcPr>
            <w:tcW w:w="682" w:type="pct"/>
            <w:gridSpan w:val="2"/>
            <w:vAlign w:val="center"/>
          </w:tcPr>
          <w:p w14:paraId="21CEB655">
            <w:pPr>
              <w:widowControl/>
              <w:spacing w:line="240" w:lineRule="auto"/>
              <w:ind w:firstLine="0" w:firstLineChars="0"/>
              <w:jc w:val="center"/>
              <w:rPr>
                <w:rFonts w:cs="Times New Roman"/>
                <w:sz w:val="21"/>
                <w:szCs w:val="21"/>
              </w:rPr>
            </w:pPr>
            <w:r>
              <w:rPr>
                <w:rFonts w:cs="Times New Roman"/>
                <w:sz w:val="21"/>
                <w:szCs w:val="21"/>
              </w:rPr>
              <w:t>90</w:t>
            </w:r>
          </w:p>
        </w:tc>
        <w:tc>
          <w:tcPr>
            <w:tcW w:w="1023" w:type="pct"/>
            <w:gridSpan w:val="2"/>
            <w:vAlign w:val="center"/>
          </w:tcPr>
          <w:p w14:paraId="1235B22C">
            <w:pPr>
              <w:widowControl/>
              <w:spacing w:line="240" w:lineRule="auto"/>
              <w:ind w:firstLine="0" w:firstLineChars="0"/>
              <w:jc w:val="center"/>
              <w:rPr>
                <w:rFonts w:cs="Times New Roman"/>
                <w:sz w:val="21"/>
                <w:szCs w:val="21"/>
              </w:rPr>
            </w:pPr>
            <w:r>
              <w:rPr>
                <w:rFonts w:cs="Times New Roman"/>
                <w:sz w:val="21"/>
                <w:szCs w:val="21"/>
              </w:rPr>
              <w:t>80</w:t>
            </w:r>
          </w:p>
        </w:tc>
        <w:tc>
          <w:tcPr>
            <w:tcW w:w="1074" w:type="pct"/>
            <w:gridSpan w:val="2"/>
            <w:vAlign w:val="center"/>
          </w:tcPr>
          <w:p w14:paraId="31010CEA">
            <w:pPr>
              <w:widowControl/>
              <w:spacing w:line="240" w:lineRule="auto"/>
              <w:ind w:firstLine="0" w:firstLineChars="0"/>
              <w:jc w:val="center"/>
              <w:rPr>
                <w:rFonts w:cs="Times New Roman"/>
                <w:sz w:val="21"/>
                <w:szCs w:val="21"/>
              </w:rPr>
            </w:pPr>
            <w:r>
              <w:rPr>
                <w:rFonts w:cs="Times New Roman"/>
                <w:sz w:val="21"/>
                <w:szCs w:val="21"/>
              </w:rPr>
              <w:t>0.89</w:t>
            </w:r>
          </w:p>
        </w:tc>
      </w:tr>
      <w:tr w14:paraId="11EE270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49EEDC4D">
            <w:pPr>
              <w:widowControl/>
              <w:spacing w:line="240" w:lineRule="auto"/>
              <w:ind w:firstLine="0" w:firstLineChars="0"/>
              <w:jc w:val="center"/>
              <w:rPr>
                <w:rFonts w:cs="Times New Roman"/>
                <w:sz w:val="21"/>
                <w:szCs w:val="21"/>
              </w:rPr>
            </w:pPr>
          </w:p>
        </w:tc>
        <w:tc>
          <w:tcPr>
            <w:tcW w:w="1280" w:type="pct"/>
            <w:gridSpan w:val="2"/>
            <w:vAlign w:val="center"/>
          </w:tcPr>
          <w:p w14:paraId="6B86465E">
            <w:pPr>
              <w:widowControl/>
              <w:spacing w:line="240" w:lineRule="auto"/>
              <w:ind w:firstLine="0" w:firstLineChars="0"/>
              <w:jc w:val="center"/>
              <w:rPr>
                <w:rFonts w:cs="Times New Roman"/>
                <w:sz w:val="21"/>
                <w:szCs w:val="21"/>
              </w:rPr>
            </w:pPr>
            <w:r>
              <w:rPr>
                <w:rFonts w:cs="Times New Roman"/>
                <w:sz w:val="21"/>
                <w:szCs w:val="21"/>
              </w:rPr>
              <w:t>敏感目标名称</w:t>
            </w:r>
          </w:p>
        </w:tc>
        <w:tc>
          <w:tcPr>
            <w:tcW w:w="682" w:type="pct"/>
            <w:gridSpan w:val="2"/>
            <w:vAlign w:val="center"/>
          </w:tcPr>
          <w:p w14:paraId="19468088">
            <w:pPr>
              <w:widowControl/>
              <w:spacing w:line="240" w:lineRule="auto"/>
              <w:ind w:firstLine="0" w:firstLineChars="0"/>
              <w:jc w:val="center"/>
              <w:rPr>
                <w:rFonts w:cs="Times New Roman"/>
                <w:sz w:val="21"/>
                <w:szCs w:val="21"/>
              </w:rPr>
            </w:pPr>
            <w:r>
              <w:rPr>
                <w:rFonts w:cs="Times New Roman"/>
                <w:sz w:val="21"/>
                <w:szCs w:val="21"/>
              </w:rPr>
              <w:t>超标时间/min</w:t>
            </w:r>
          </w:p>
        </w:tc>
        <w:tc>
          <w:tcPr>
            <w:tcW w:w="1023" w:type="pct"/>
            <w:gridSpan w:val="2"/>
            <w:vAlign w:val="center"/>
          </w:tcPr>
          <w:p w14:paraId="40BDA8F7">
            <w:pPr>
              <w:widowControl/>
              <w:spacing w:line="240" w:lineRule="auto"/>
              <w:ind w:firstLine="0" w:firstLineChars="0"/>
              <w:jc w:val="center"/>
              <w:rPr>
                <w:rFonts w:cs="Times New Roman"/>
                <w:sz w:val="21"/>
                <w:szCs w:val="21"/>
              </w:rPr>
            </w:pPr>
            <w:r>
              <w:rPr>
                <w:rFonts w:cs="Times New Roman"/>
                <w:sz w:val="21"/>
                <w:szCs w:val="21"/>
              </w:rPr>
              <w:t>超标持续时间/min</w:t>
            </w:r>
          </w:p>
        </w:tc>
        <w:tc>
          <w:tcPr>
            <w:tcW w:w="1074" w:type="pct"/>
            <w:gridSpan w:val="2"/>
            <w:vAlign w:val="center"/>
          </w:tcPr>
          <w:p w14:paraId="4707D11D">
            <w:pPr>
              <w:widowControl/>
              <w:spacing w:line="240" w:lineRule="auto"/>
              <w:ind w:firstLine="0" w:firstLineChars="0"/>
              <w:jc w:val="center"/>
              <w:rPr>
                <w:rFonts w:cs="Times New Roman"/>
                <w:sz w:val="21"/>
                <w:szCs w:val="21"/>
              </w:rPr>
            </w:pPr>
            <w:r>
              <w:rPr>
                <w:rFonts w:cs="Times New Roman"/>
                <w:sz w:val="21"/>
                <w:szCs w:val="21"/>
              </w:rPr>
              <w:t>最大浓度/mg/m³</w:t>
            </w:r>
          </w:p>
        </w:tc>
      </w:tr>
      <w:tr w14:paraId="2E49627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939" w:type="pct"/>
            <w:vMerge w:val="continue"/>
            <w:vAlign w:val="center"/>
          </w:tcPr>
          <w:p w14:paraId="785BAA5A">
            <w:pPr>
              <w:widowControl/>
              <w:spacing w:line="240" w:lineRule="auto"/>
              <w:ind w:firstLine="0" w:firstLineChars="0"/>
              <w:jc w:val="center"/>
              <w:rPr>
                <w:rFonts w:cs="Times New Roman"/>
                <w:sz w:val="21"/>
                <w:szCs w:val="21"/>
              </w:rPr>
            </w:pPr>
          </w:p>
        </w:tc>
        <w:tc>
          <w:tcPr>
            <w:tcW w:w="1280" w:type="pct"/>
            <w:gridSpan w:val="2"/>
            <w:vAlign w:val="center"/>
          </w:tcPr>
          <w:p w14:paraId="6FA34018">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车庄</w:t>
            </w:r>
          </w:p>
        </w:tc>
        <w:tc>
          <w:tcPr>
            <w:tcW w:w="682" w:type="pct"/>
            <w:gridSpan w:val="2"/>
            <w:vAlign w:val="center"/>
          </w:tcPr>
          <w:p w14:paraId="64DECD3B">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52743BA8">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50217319">
            <w:pPr>
              <w:widowControl/>
              <w:spacing w:line="240" w:lineRule="auto"/>
              <w:ind w:firstLine="0" w:firstLineChars="0"/>
              <w:jc w:val="center"/>
              <w:rPr>
                <w:rFonts w:cs="Times New Roman"/>
                <w:sz w:val="21"/>
                <w:szCs w:val="21"/>
              </w:rPr>
            </w:pPr>
            <w:r>
              <w:rPr>
                <w:rFonts w:cs="Times New Roman"/>
                <w:sz w:val="21"/>
                <w:szCs w:val="21"/>
              </w:rPr>
              <w:t>102</w:t>
            </w:r>
          </w:p>
        </w:tc>
      </w:tr>
      <w:tr w14:paraId="0D4AAB8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50536E02">
            <w:pPr>
              <w:widowControl/>
              <w:spacing w:line="240" w:lineRule="auto"/>
              <w:ind w:firstLine="0" w:firstLineChars="0"/>
              <w:jc w:val="center"/>
              <w:rPr>
                <w:rFonts w:cs="Times New Roman"/>
                <w:sz w:val="21"/>
                <w:szCs w:val="21"/>
              </w:rPr>
            </w:pPr>
          </w:p>
        </w:tc>
        <w:tc>
          <w:tcPr>
            <w:tcW w:w="1280" w:type="pct"/>
            <w:gridSpan w:val="2"/>
            <w:vAlign w:val="center"/>
          </w:tcPr>
          <w:p w14:paraId="2BB02974">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瑞元新村</w:t>
            </w:r>
          </w:p>
        </w:tc>
        <w:tc>
          <w:tcPr>
            <w:tcW w:w="682" w:type="pct"/>
            <w:gridSpan w:val="2"/>
            <w:vAlign w:val="center"/>
          </w:tcPr>
          <w:p w14:paraId="2033221B">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64B02CEA">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55B7F54F">
            <w:pPr>
              <w:widowControl/>
              <w:spacing w:line="240" w:lineRule="auto"/>
              <w:ind w:firstLine="0" w:firstLineChars="0"/>
              <w:jc w:val="center"/>
              <w:rPr>
                <w:rFonts w:cs="Times New Roman"/>
                <w:sz w:val="21"/>
                <w:szCs w:val="21"/>
              </w:rPr>
            </w:pPr>
            <w:r>
              <w:rPr>
                <w:rFonts w:cs="Times New Roman"/>
                <w:sz w:val="21"/>
                <w:szCs w:val="21"/>
              </w:rPr>
              <w:t>80.9</w:t>
            </w:r>
          </w:p>
        </w:tc>
      </w:tr>
      <w:tr w14:paraId="6694725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04A3D728">
            <w:pPr>
              <w:widowControl/>
              <w:spacing w:line="240" w:lineRule="auto"/>
              <w:ind w:firstLine="0" w:firstLineChars="0"/>
              <w:jc w:val="center"/>
              <w:rPr>
                <w:rFonts w:cs="Times New Roman"/>
                <w:sz w:val="21"/>
                <w:szCs w:val="21"/>
              </w:rPr>
            </w:pPr>
          </w:p>
        </w:tc>
        <w:tc>
          <w:tcPr>
            <w:tcW w:w="1280" w:type="pct"/>
            <w:gridSpan w:val="2"/>
            <w:vAlign w:val="center"/>
          </w:tcPr>
          <w:p w14:paraId="1C81BCFA">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农哥村</w:t>
            </w:r>
          </w:p>
        </w:tc>
        <w:tc>
          <w:tcPr>
            <w:tcW w:w="682" w:type="pct"/>
            <w:gridSpan w:val="2"/>
            <w:vAlign w:val="center"/>
          </w:tcPr>
          <w:p w14:paraId="383B7313">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5BBA78D7">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1BBAC140">
            <w:pPr>
              <w:widowControl/>
              <w:spacing w:line="240" w:lineRule="auto"/>
              <w:ind w:firstLine="0" w:firstLineChars="0"/>
              <w:jc w:val="center"/>
              <w:rPr>
                <w:rFonts w:cs="Times New Roman"/>
                <w:sz w:val="21"/>
                <w:szCs w:val="21"/>
              </w:rPr>
            </w:pPr>
            <w:r>
              <w:rPr>
                <w:rFonts w:cs="Times New Roman"/>
                <w:sz w:val="21"/>
                <w:szCs w:val="21"/>
              </w:rPr>
              <w:t>80.9</w:t>
            </w:r>
          </w:p>
        </w:tc>
      </w:tr>
      <w:tr w14:paraId="25BCDF5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90" w:hRule="atLeast"/>
        </w:trPr>
        <w:tc>
          <w:tcPr>
            <w:tcW w:w="939" w:type="pct"/>
            <w:vMerge w:val="continue"/>
            <w:vAlign w:val="center"/>
          </w:tcPr>
          <w:p w14:paraId="67F449E0">
            <w:pPr>
              <w:widowControl/>
              <w:spacing w:line="240" w:lineRule="auto"/>
              <w:ind w:firstLine="0" w:firstLineChars="0"/>
              <w:jc w:val="center"/>
              <w:rPr>
                <w:rFonts w:cs="Times New Roman"/>
                <w:sz w:val="21"/>
                <w:szCs w:val="21"/>
              </w:rPr>
            </w:pPr>
          </w:p>
        </w:tc>
        <w:tc>
          <w:tcPr>
            <w:tcW w:w="1280" w:type="pct"/>
            <w:gridSpan w:val="2"/>
            <w:vAlign w:val="center"/>
          </w:tcPr>
          <w:p w14:paraId="21C30C64">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钱家大庄</w:t>
            </w:r>
          </w:p>
        </w:tc>
        <w:tc>
          <w:tcPr>
            <w:tcW w:w="682" w:type="pct"/>
            <w:gridSpan w:val="2"/>
            <w:vAlign w:val="center"/>
          </w:tcPr>
          <w:p w14:paraId="52BF0F06">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06B049F3">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3411B0EA">
            <w:pPr>
              <w:widowControl/>
              <w:spacing w:line="240" w:lineRule="auto"/>
              <w:ind w:firstLine="0" w:firstLineChars="0"/>
              <w:jc w:val="center"/>
              <w:rPr>
                <w:rFonts w:cs="Times New Roman"/>
                <w:sz w:val="21"/>
                <w:szCs w:val="21"/>
              </w:rPr>
            </w:pPr>
            <w:r>
              <w:rPr>
                <w:rFonts w:cs="Times New Roman"/>
                <w:sz w:val="21"/>
                <w:szCs w:val="21"/>
              </w:rPr>
              <w:t>52.1</w:t>
            </w:r>
          </w:p>
        </w:tc>
      </w:tr>
      <w:tr w14:paraId="44B1A09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59D100BE">
            <w:pPr>
              <w:widowControl/>
              <w:spacing w:line="240" w:lineRule="auto"/>
              <w:ind w:firstLine="0" w:firstLineChars="0"/>
              <w:jc w:val="center"/>
              <w:rPr>
                <w:rFonts w:cs="Times New Roman"/>
                <w:sz w:val="21"/>
                <w:szCs w:val="21"/>
              </w:rPr>
            </w:pPr>
          </w:p>
        </w:tc>
        <w:tc>
          <w:tcPr>
            <w:tcW w:w="1280" w:type="pct"/>
            <w:gridSpan w:val="2"/>
            <w:vAlign w:val="center"/>
          </w:tcPr>
          <w:p w14:paraId="421667B1">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后徐庄</w:t>
            </w:r>
          </w:p>
        </w:tc>
        <w:tc>
          <w:tcPr>
            <w:tcW w:w="682" w:type="pct"/>
            <w:gridSpan w:val="2"/>
            <w:vAlign w:val="center"/>
          </w:tcPr>
          <w:p w14:paraId="7094D600">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18E2C300">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4E5F9A5C">
            <w:pPr>
              <w:widowControl/>
              <w:spacing w:line="240" w:lineRule="auto"/>
              <w:ind w:firstLine="0" w:firstLineChars="0"/>
              <w:jc w:val="center"/>
              <w:rPr>
                <w:rFonts w:cs="Times New Roman"/>
                <w:sz w:val="21"/>
                <w:szCs w:val="21"/>
              </w:rPr>
            </w:pPr>
            <w:r>
              <w:rPr>
                <w:rFonts w:cs="Times New Roman"/>
                <w:sz w:val="21"/>
                <w:szCs w:val="21"/>
              </w:rPr>
              <w:t>35.3</w:t>
            </w:r>
          </w:p>
        </w:tc>
      </w:tr>
      <w:tr w14:paraId="337D631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6D6A097B">
            <w:pPr>
              <w:widowControl/>
              <w:spacing w:line="240" w:lineRule="auto"/>
              <w:ind w:firstLine="0" w:firstLineChars="0"/>
              <w:jc w:val="center"/>
              <w:rPr>
                <w:rFonts w:cs="Times New Roman"/>
                <w:sz w:val="21"/>
                <w:szCs w:val="21"/>
              </w:rPr>
            </w:pPr>
          </w:p>
        </w:tc>
        <w:tc>
          <w:tcPr>
            <w:tcW w:w="1280" w:type="pct"/>
            <w:gridSpan w:val="2"/>
            <w:vAlign w:val="center"/>
          </w:tcPr>
          <w:p w14:paraId="17FAAAF9">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胥浦中心小学</w:t>
            </w:r>
          </w:p>
        </w:tc>
        <w:tc>
          <w:tcPr>
            <w:tcW w:w="682" w:type="pct"/>
            <w:gridSpan w:val="2"/>
            <w:vAlign w:val="center"/>
          </w:tcPr>
          <w:p w14:paraId="067DCC88">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231C281E">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0A3BCEE8">
            <w:pPr>
              <w:widowControl/>
              <w:spacing w:line="240" w:lineRule="auto"/>
              <w:ind w:firstLine="0" w:firstLineChars="0"/>
              <w:jc w:val="center"/>
              <w:rPr>
                <w:rFonts w:cs="Times New Roman"/>
                <w:sz w:val="21"/>
                <w:szCs w:val="21"/>
              </w:rPr>
            </w:pPr>
            <w:r>
              <w:rPr>
                <w:rFonts w:cs="Times New Roman"/>
                <w:sz w:val="21"/>
                <w:szCs w:val="21"/>
              </w:rPr>
              <w:t>35.3</w:t>
            </w:r>
          </w:p>
        </w:tc>
      </w:tr>
      <w:tr w14:paraId="0CB9CC9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6C50184A">
            <w:pPr>
              <w:widowControl/>
              <w:spacing w:line="240" w:lineRule="auto"/>
              <w:ind w:firstLine="0" w:firstLineChars="0"/>
              <w:jc w:val="center"/>
              <w:rPr>
                <w:rFonts w:cs="Times New Roman"/>
                <w:sz w:val="21"/>
                <w:szCs w:val="21"/>
              </w:rPr>
            </w:pPr>
          </w:p>
        </w:tc>
        <w:tc>
          <w:tcPr>
            <w:tcW w:w="1280" w:type="pct"/>
            <w:gridSpan w:val="2"/>
            <w:vAlign w:val="center"/>
          </w:tcPr>
          <w:p w14:paraId="57C0B708">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江苏华瑞技工学校</w:t>
            </w:r>
          </w:p>
        </w:tc>
        <w:tc>
          <w:tcPr>
            <w:tcW w:w="682" w:type="pct"/>
            <w:gridSpan w:val="2"/>
            <w:vAlign w:val="center"/>
          </w:tcPr>
          <w:p w14:paraId="173A9A55">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3E3F5BFC">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1FB8B9BA">
            <w:pPr>
              <w:widowControl/>
              <w:spacing w:line="240" w:lineRule="auto"/>
              <w:ind w:firstLine="0" w:firstLineChars="0"/>
              <w:jc w:val="center"/>
              <w:rPr>
                <w:rFonts w:cs="Times New Roman"/>
                <w:sz w:val="21"/>
                <w:szCs w:val="21"/>
              </w:rPr>
            </w:pPr>
            <w:r>
              <w:rPr>
                <w:rFonts w:cs="Times New Roman"/>
                <w:sz w:val="21"/>
                <w:szCs w:val="21"/>
              </w:rPr>
              <w:t>25.6</w:t>
            </w:r>
          </w:p>
        </w:tc>
      </w:tr>
      <w:tr w14:paraId="2EAF1AE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4EEB9E24">
            <w:pPr>
              <w:widowControl/>
              <w:spacing w:line="240" w:lineRule="auto"/>
              <w:ind w:firstLine="0" w:firstLineChars="0"/>
              <w:jc w:val="center"/>
              <w:rPr>
                <w:rFonts w:cs="Times New Roman"/>
                <w:sz w:val="21"/>
                <w:szCs w:val="21"/>
              </w:rPr>
            </w:pPr>
          </w:p>
        </w:tc>
        <w:tc>
          <w:tcPr>
            <w:tcW w:w="1280" w:type="pct"/>
            <w:gridSpan w:val="2"/>
            <w:vAlign w:val="center"/>
          </w:tcPr>
          <w:p w14:paraId="401EB5A0">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曹巷</w:t>
            </w:r>
          </w:p>
        </w:tc>
        <w:tc>
          <w:tcPr>
            <w:tcW w:w="682" w:type="pct"/>
            <w:gridSpan w:val="2"/>
            <w:vAlign w:val="center"/>
          </w:tcPr>
          <w:p w14:paraId="752AA033">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7F50C600">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58C8E968">
            <w:pPr>
              <w:widowControl/>
              <w:spacing w:line="240" w:lineRule="auto"/>
              <w:ind w:firstLine="0" w:firstLineChars="0"/>
              <w:jc w:val="center"/>
              <w:rPr>
                <w:rFonts w:cs="Times New Roman"/>
                <w:sz w:val="21"/>
                <w:szCs w:val="21"/>
              </w:rPr>
            </w:pPr>
            <w:r>
              <w:rPr>
                <w:rFonts w:cs="Times New Roman"/>
                <w:sz w:val="21"/>
                <w:szCs w:val="21"/>
              </w:rPr>
              <w:t>24.8</w:t>
            </w:r>
          </w:p>
        </w:tc>
      </w:tr>
      <w:tr w14:paraId="491748B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0EA85E93">
            <w:pPr>
              <w:widowControl/>
              <w:spacing w:line="240" w:lineRule="auto"/>
              <w:ind w:firstLine="0" w:firstLineChars="0"/>
              <w:jc w:val="center"/>
              <w:rPr>
                <w:rFonts w:cs="Times New Roman"/>
                <w:sz w:val="21"/>
                <w:szCs w:val="21"/>
              </w:rPr>
            </w:pPr>
          </w:p>
        </w:tc>
        <w:tc>
          <w:tcPr>
            <w:tcW w:w="1280" w:type="pct"/>
            <w:gridSpan w:val="2"/>
            <w:vAlign w:val="center"/>
          </w:tcPr>
          <w:p w14:paraId="6C40DF87">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肖山村</w:t>
            </w:r>
          </w:p>
        </w:tc>
        <w:tc>
          <w:tcPr>
            <w:tcW w:w="682" w:type="pct"/>
            <w:gridSpan w:val="2"/>
            <w:vAlign w:val="center"/>
          </w:tcPr>
          <w:p w14:paraId="0FCC2BBE">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26B6C881">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4D36C458">
            <w:pPr>
              <w:widowControl/>
              <w:spacing w:line="240" w:lineRule="auto"/>
              <w:ind w:firstLine="0" w:firstLineChars="0"/>
              <w:jc w:val="center"/>
              <w:rPr>
                <w:rFonts w:cs="Times New Roman"/>
                <w:sz w:val="21"/>
                <w:szCs w:val="21"/>
              </w:rPr>
            </w:pPr>
            <w:r>
              <w:rPr>
                <w:rFonts w:cs="Times New Roman"/>
                <w:sz w:val="21"/>
                <w:szCs w:val="21"/>
              </w:rPr>
              <w:t>24.8</w:t>
            </w:r>
          </w:p>
        </w:tc>
      </w:tr>
      <w:tr w14:paraId="50408BB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1D4EACFE">
            <w:pPr>
              <w:widowControl/>
              <w:spacing w:line="240" w:lineRule="auto"/>
              <w:ind w:firstLine="0" w:firstLineChars="0"/>
              <w:jc w:val="center"/>
              <w:rPr>
                <w:rFonts w:cs="Times New Roman"/>
                <w:sz w:val="21"/>
                <w:szCs w:val="21"/>
              </w:rPr>
            </w:pPr>
          </w:p>
        </w:tc>
        <w:tc>
          <w:tcPr>
            <w:tcW w:w="1280" w:type="pct"/>
            <w:gridSpan w:val="2"/>
            <w:vAlign w:val="center"/>
          </w:tcPr>
          <w:p w14:paraId="6E4F4B6F">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碧河湾</w:t>
            </w:r>
          </w:p>
        </w:tc>
        <w:tc>
          <w:tcPr>
            <w:tcW w:w="682" w:type="pct"/>
            <w:gridSpan w:val="2"/>
            <w:vAlign w:val="center"/>
          </w:tcPr>
          <w:p w14:paraId="730DE63F">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7746E1B7">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754E19CC">
            <w:pPr>
              <w:widowControl/>
              <w:spacing w:line="240" w:lineRule="auto"/>
              <w:ind w:firstLine="0" w:firstLineChars="0"/>
              <w:jc w:val="center"/>
              <w:rPr>
                <w:rFonts w:cs="Times New Roman"/>
                <w:sz w:val="21"/>
                <w:szCs w:val="21"/>
              </w:rPr>
            </w:pPr>
            <w:r>
              <w:rPr>
                <w:rFonts w:cs="Times New Roman"/>
                <w:sz w:val="21"/>
                <w:szCs w:val="21"/>
              </w:rPr>
              <w:t>18.6</w:t>
            </w:r>
          </w:p>
        </w:tc>
      </w:tr>
    </w:tbl>
    <w:p w14:paraId="573DA966">
      <w:pPr>
        <w:ind w:firstLine="482"/>
        <w:rPr>
          <w:rFonts w:cs="Times New Roman"/>
          <w:b/>
          <w:bCs/>
        </w:rPr>
      </w:pPr>
      <w:r>
        <w:rPr>
          <w:rFonts w:ascii="Cambria Math" w:hAnsi="Cambria Math" w:cs="Cambria Math"/>
          <w:b/>
          <w:bCs/>
        </w:rPr>
        <w:t>②</w:t>
      </w:r>
      <w:r>
        <w:rPr>
          <w:rFonts w:cs="Times New Roman"/>
          <w:b/>
          <w:bCs/>
        </w:rPr>
        <w:t>最常见气象条件</w:t>
      </w:r>
    </w:p>
    <w:p w14:paraId="7398A2CA">
      <w:pPr>
        <w:ind w:firstLine="0" w:firstLineChars="0"/>
        <w:jc w:val="center"/>
        <w:rPr>
          <w:rFonts w:cs="Times New Roman"/>
          <w:b/>
        </w:rPr>
      </w:pPr>
      <w:r>
        <w:rPr>
          <w:rFonts w:cs="Times New Roman"/>
          <w:b/>
        </w:rPr>
        <w:t>表6.2.7-4  CO下风向不同距离处最大浓度（最常见条件）</w:t>
      </w:r>
    </w:p>
    <w:tbl>
      <w:tblPr>
        <w:tblStyle w:val="88"/>
        <w:tblW w:w="4999" w:type="pct"/>
        <w:jc w:val="center"/>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Layout w:type="autofit"/>
        <w:tblCellMar>
          <w:top w:w="0" w:type="dxa"/>
          <w:left w:w="108" w:type="dxa"/>
          <w:bottom w:w="0" w:type="dxa"/>
          <w:right w:w="108" w:type="dxa"/>
        </w:tblCellMar>
      </w:tblPr>
      <w:tblGrid>
        <w:gridCol w:w="2172"/>
        <w:gridCol w:w="4352"/>
        <w:gridCol w:w="3437"/>
      </w:tblGrid>
      <w:tr w14:paraId="201923BD">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vMerge w:val="restart"/>
            <w:tcBorders>
              <w:tl2br w:val="nil"/>
              <w:tr2bl w:val="nil"/>
            </w:tcBorders>
            <w:vAlign w:val="center"/>
          </w:tcPr>
          <w:p w14:paraId="41AA1F6F">
            <w:pPr>
              <w:widowControl/>
              <w:tabs>
                <w:tab w:val="left" w:pos="567"/>
              </w:tabs>
              <w:spacing w:line="240" w:lineRule="auto"/>
              <w:ind w:firstLine="0" w:firstLineChars="0"/>
              <w:jc w:val="center"/>
              <w:rPr>
                <w:rFonts w:cs="Times New Roman"/>
                <w:b/>
                <w:bCs/>
                <w:kern w:val="0"/>
                <w:sz w:val="21"/>
                <w:szCs w:val="21"/>
              </w:rPr>
            </w:pPr>
            <w:r>
              <w:rPr>
                <w:rFonts w:cs="Times New Roman"/>
                <w:b/>
                <w:bCs/>
                <w:kern w:val="0"/>
                <w:sz w:val="21"/>
                <w:szCs w:val="21"/>
              </w:rPr>
              <w:t>距离 (m)</w:t>
            </w:r>
          </w:p>
        </w:tc>
        <w:tc>
          <w:tcPr>
            <w:tcW w:w="3909" w:type="pct"/>
            <w:gridSpan w:val="2"/>
            <w:tcBorders>
              <w:tl2br w:val="nil"/>
              <w:tr2bl w:val="nil"/>
            </w:tcBorders>
            <w:noWrap/>
            <w:vAlign w:val="center"/>
          </w:tcPr>
          <w:p w14:paraId="3684CF80">
            <w:pPr>
              <w:widowControl/>
              <w:tabs>
                <w:tab w:val="left" w:pos="567"/>
              </w:tabs>
              <w:spacing w:line="240" w:lineRule="auto"/>
              <w:ind w:firstLine="0" w:firstLineChars="0"/>
              <w:jc w:val="center"/>
              <w:rPr>
                <w:rFonts w:cs="Times New Roman"/>
                <w:b/>
                <w:bCs/>
                <w:kern w:val="0"/>
                <w:sz w:val="21"/>
                <w:szCs w:val="21"/>
              </w:rPr>
            </w:pPr>
            <w:r>
              <w:rPr>
                <w:rFonts w:cs="Times New Roman"/>
                <w:b/>
                <w:bCs/>
                <w:kern w:val="0"/>
                <w:sz w:val="21"/>
                <w:szCs w:val="21"/>
              </w:rPr>
              <w:t>最不利气象结果</w:t>
            </w:r>
          </w:p>
        </w:tc>
      </w:tr>
      <w:tr w14:paraId="124A8050">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vMerge w:val="continue"/>
            <w:tcBorders>
              <w:tl2br w:val="nil"/>
              <w:tr2bl w:val="nil"/>
            </w:tcBorders>
            <w:vAlign w:val="center"/>
          </w:tcPr>
          <w:p w14:paraId="7F7CD303">
            <w:pPr>
              <w:widowControl/>
              <w:tabs>
                <w:tab w:val="left" w:pos="567"/>
              </w:tabs>
              <w:spacing w:line="240" w:lineRule="auto"/>
              <w:ind w:firstLine="0" w:firstLineChars="0"/>
              <w:jc w:val="center"/>
              <w:rPr>
                <w:rFonts w:cs="Times New Roman"/>
                <w:b/>
                <w:bCs/>
                <w:kern w:val="0"/>
                <w:sz w:val="21"/>
                <w:szCs w:val="21"/>
              </w:rPr>
            </w:pPr>
          </w:p>
        </w:tc>
        <w:tc>
          <w:tcPr>
            <w:tcW w:w="2184" w:type="pct"/>
            <w:tcBorders>
              <w:tl2br w:val="nil"/>
              <w:tr2bl w:val="nil"/>
            </w:tcBorders>
            <w:noWrap/>
            <w:vAlign w:val="center"/>
          </w:tcPr>
          <w:p w14:paraId="72B8139F">
            <w:pPr>
              <w:widowControl/>
              <w:tabs>
                <w:tab w:val="left" w:pos="567"/>
              </w:tabs>
              <w:spacing w:line="240" w:lineRule="auto"/>
              <w:ind w:firstLine="0" w:firstLineChars="0"/>
              <w:jc w:val="center"/>
              <w:rPr>
                <w:rFonts w:cs="Times New Roman"/>
                <w:b/>
                <w:bCs/>
                <w:kern w:val="0"/>
                <w:sz w:val="21"/>
                <w:szCs w:val="21"/>
              </w:rPr>
            </w:pPr>
            <w:r>
              <w:rPr>
                <w:rFonts w:cs="Times New Roman"/>
                <w:b/>
                <w:bCs/>
                <w:kern w:val="0"/>
                <w:sz w:val="21"/>
                <w:szCs w:val="21"/>
              </w:rPr>
              <w:t>浓度出现时间(min)</w:t>
            </w:r>
          </w:p>
        </w:tc>
        <w:tc>
          <w:tcPr>
            <w:tcW w:w="1725" w:type="pct"/>
            <w:tcBorders>
              <w:tl2br w:val="nil"/>
              <w:tr2bl w:val="nil"/>
            </w:tcBorders>
            <w:noWrap/>
            <w:vAlign w:val="center"/>
          </w:tcPr>
          <w:p w14:paraId="1AD5AC95">
            <w:pPr>
              <w:widowControl/>
              <w:tabs>
                <w:tab w:val="left" w:pos="567"/>
              </w:tabs>
              <w:spacing w:line="240" w:lineRule="auto"/>
              <w:ind w:firstLine="0" w:firstLineChars="0"/>
              <w:jc w:val="center"/>
              <w:rPr>
                <w:rFonts w:cs="Times New Roman"/>
                <w:b/>
                <w:bCs/>
                <w:kern w:val="0"/>
                <w:sz w:val="21"/>
                <w:szCs w:val="21"/>
              </w:rPr>
            </w:pPr>
            <w:r>
              <w:rPr>
                <w:rFonts w:cs="Times New Roman"/>
                <w:b/>
                <w:bCs/>
                <w:kern w:val="0"/>
                <w:sz w:val="21"/>
                <w:szCs w:val="21"/>
              </w:rPr>
              <w:t>高峰浓度 (mg/m</w:t>
            </w:r>
            <w:r>
              <w:rPr>
                <w:rFonts w:cs="Times New Roman"/>
                <w:b/>
                <w:bCs/>
                <w:kern w:val="0"/>
                <w:sz w:val="21"/>
                <w:szCs w:val="21"/>
                <w:vertAlign w:val="superscript"/>
              </w:rPr>
              <w:t>3</w:t>
            </w:r>
            <w:r>
              <w:rPr>
                <w:rFonts w:cs="Times New Roman"/>
                <w:b/>
                <w:bCs/>
                <w:kern w:val="0"/>
                <w:sz w:val="21"/>
                <w:szCs w:val="21"/>
              </w:rPr>
              <w:t>)</w:t>
            </w:r>
          </w:p>
        </w:tc>
      </w:tr>
      <w:tr w14:paraId="2F581902">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4F2928AC">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10</w:t>
            </w:r>
          </w:p>
        </w:tc>
        <w:tc>
          <w:tcPr>
            <w:tcW w:w="4352" w:type="dxa"/>
            <w:tcBorders>
              <w:tl2br w:val="nil"/>
              <w:tr2bl w:val="nil"/>
            </w:tcBorders>
            <w:noWrap/>
            <w:vAlign w:val="center"/>
          </w:tcPr>
          <w:p w14:paraId="790A1D61">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7.25×10</w:t>
            </w:r>
            <w:r>
              <w:rPr>
                <w:rFonts w:cs="Times New Roman"/>
                <w:color w:val="000000"/>
                <w:kern w:val="0"/>
                <w:sz w:val="21"/>
                <w:szCs w:val="21"/>
                <w:vertAlign w:val="superscript"/>
                <w:lang w:bidi="ar"/>
              </w:rPr>
              <w:t>-2</w:t>
            </w:r>
          </w:p>
        </w:tc>
        <w:tc>
          <w:tcPr>
            <w:tcW w:w="3437" w:type="dxa"/>
            <w:tcBorders>
              <w:tl2br w:val="nil"/>
              <w:tr2bl w:val="nil"/>
            </w:tcBorders>
            <w:noWrap/>
            <w:vAlign w:val="center"/>
          </w:tcPr>
          <w:p w14:paraId="14161CB5">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3.65E-03</w:t>
            </w:r>
          </w:p>
        </w:tc>
      </w:tr>
      <w:tr w14:paraId="23DDD1CD">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61C41F9E">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20</w:t>
            </w:r>
          </w:p>
        </w:tc>
        <w:tc>
          <w:tcPr>
            <w:tcW w:w="4352" w:type="dxa"/>
            <w:tcBorders>
              <w:tl2br w:val="nil"/>
              <w:tr2bl w:val="nil"/>
            </w:tcBorders>
            <w:noWrap/>
            <w:vAlign w:val="center"/>
          </w:tcPr>
          <w:p w14:paraId="3BFDCB96">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1.45×10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12781582">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1.14E+01</w:t>
            </w:r>
          </w:p>
        </w:tc>
      </w:tr>
      <w:tr w14:paraId="1113DAFC">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0FC67A72">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30</w:t>
            </w:r>
          </w:p>
        </w:tc>
        <w:tc>
          <w:tcPr>
            <w:tcW w:w="4352" w:type="dxa"/>
            <w:tcBorders>
              <w:tl2br w:val="nil"/>
              <w:tr2bl w:val="nil"/>
            </w:tcBorders>
            <w:noWrap/>
            <w:vAlign w:val="center"/>
          </w:tcPr>
          <w:p w14:paraId="4C541A24">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2.17×10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517BAFCB">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4.51E+01</w:t>
            </w:r>
          </w:p>
        </w:tc>
      </w:tr>
      <w:tr w14:paraId="4F8766F7">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41C4C007">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40</w:t>
            </w:r>
          </w:p>
        </w:tc>
        <w:tc>
          <w:tcPr>
            <w:tcW w:w="4352" w:type="dxa"/>
            <w:tcBorders>
              <w:tl2br w:val="nil"/>
              <w:tr2bl w:val="nil"/>
            </w:tcBorders>
            <w:noWrap/>
            <w:vAlign w:val="center"/>
          </w:tcPr>
          <w:p w14:paraId="34079526">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2.90×10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21F1AD05">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6.40E+01</w:t>
            </w:r>
          </w:p>
        </w:tc>
      </w:tr>
      <w:tr w14:paraId="6C07444A">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1885FCE1">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50</w:t>
            </w:r>
          </w:p>
        </w:tc>
        <w:tc>
          <w:tcPr>
            <w:tcW w:w="4352" w:type="dxa"/>
            <w:tcBorders>
              <w:tl2br w:val="nil"/>
              <w:tr2bl w:val="nil"/>
            </w:tcBorders>
            <w:noWrap/>
            <w:vAlign w:val="center"/>
          </w:tcPr>
          <w:p w14:paraId="674313D6">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3.62×10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135CD941">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6.98E+01</w:t>
            </w:r>
          </w:p>
        </w:tc>
      </w:tr>
      <w:tr w14:paraId="73534B58">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6DD3B521">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60</w:t>
            </w:r>
          </w:p>
        </w:tc>
        <w:tc>
          <w:tcPr>
            <w:tcW w:w="4352" w:type="dxa"/>
            <w:tcBorders>
              <w:tl2br w:val="nil"/>
              <w:tr2bl w:val="nil"/>
            </w:tcBorders>
            <w:noWrap/>
            <w:vAlign w:val="center"/>
          </w:tcPr>
          <w:p w14:paraId="6DD8A2B4">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4.35×10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2AE6CD00">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6.97E+01</w:t>
            </w:r>
          </w:p>
        </w:tc>
      </w:tr>
      <w:tr w14:paraId="01C8241C">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5D7E60B5">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70</w:t>
            </w:r>
          </w:p>
        </w:tc>
        <w:tc>
          <w:tcPr>
            <w:tcW w:w="4352" w:type="dxa"/>
            <w:tcBorders>
              <w:tl2br w:val="nil"/>
              <w:tr2bl w:val="nil"/>
            </w:tcBorders>
            <w:noWrap/>
            <w:vAlign w:val="center"/>
          </w:tcPr>
          <w:p w14:paraId="5450F5C4">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5.07×10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40F13D44">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6.66E+01</w:t>
            </w:r>
          </w:p>
        </w:tc>
      </w:tr>
      <w:tr w14:paraId="0E687A8A">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761E07CE">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80</w:t>
            </w:r>
          </w:p>
        </w:tc>
        <w:tc>
          <w:tcPr>
            <w:tcW w:w="4352" w:type="dxa"/>
            <w:tcBorders>
              <w:tl2br w:val="nil"/>
              <w:tr2bl w:val="nil"/>
            </w:tcBorders>
            <w:noWrap/>
            <w:vAlign w:val="center"/>
          </w:tcPr>
          <w:p w14:paraId="791E6E88">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5.80×10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1F83628D">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6.23E+01</w:t>
            </w:r>
          </w:p>
        </w:tc>
      </w:tr>
      <w:tr w14:paraId="7745A022">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5931C644">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90</w:t>
            </w:r>
          </w:p>
        </w:tc>
        <w:tc>
          <w:tcPr>
            <w:tcW w:w="4352" w:type="dxa"/>
            <w:tcBorders>
              <w:tl2br w:val="nil"/>
              <w:tr2bl w:val="nil"/>
            </w:tcBorders>
            <w:noWrap/>
            <w:vAlign w:val="center"/>
          </w:tcPr>
          <w:p w14:paraId="658FF924">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6.52×10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5F55BD22">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5.75E+01</w:t>
            </w:r>
          </w:p>
        </w:tc>
      </w:tr>
      <w:tr w14:paraId="4DB03F0E">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451D2FF0">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100</w:t>
            </w:r>
          </w:p>
        </w:tc>
        <w:tc>
          <w:tcPr>
            <w:tcW w:w="4352" w:type="dxa"/>
            <w:tcBorders>
              <w:tl2br w:val="nil"/>
              <w:tr2bl w:val="nil"/>
            </w:tcBorders>
            <w:noWrap/>
            <w:vAlign w:val="center"/>
          </w:tcPr>
          <w:p w14:paraId="0BC4E022">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7.25×10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1AD738F1">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5.28E+01</w:t>
            </w:r>
          </w:p>
        </w:tc>
      </w:tr>
      <w:tr w14:paraId="56C1D4C4">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7D6FDD31">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110</w:t>
            </w:r>
          </w:p>
        </w:tc>
        <w:tc>
          <w:tcPr>
            <w:tcW w:w="4352" w:type="dxa"/>
            <w:tcBorders>
              <w:tl2br w:val="nil"/>
              <w:tr2bl w:val="nil"/>
            </w:tcBorders>
            <w:noWrap/>
            <w:vAlign w:val="center"/>
          </w:tcPr>
          <w:p w14:paraId="47858A3A">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7.97×10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69149C6C">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4.83E+01</w:t>
            </w:r>
          </w:p>
        </w:tc>
      </w:tr>
      <w:tr w14:paraId="4BF7A54B">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650C54DE">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120</w:t>
            </w:r>
          </w:p>
        </w:tc>
        <w:tc>
          <w:tcPr>
            <w:tcW w:w="4352" w:type="dxa"/>
            <w:tcBorders>
              <w:tl2br w:val="nil"/>
              <w:tr2bl w:val="nil"/>
            </w:tcBorders>
            <w:noWrap/>
            <w:vAlign w:val="center"/>
          </w:tcPr>
          <w:p w14:paraId="2520B78B">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8.70×10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732E22BD">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4.42E+01</w:t>
            </w:r>
          </w:p>
        </w:tc>
      </w:tr>
      <w:tr w14:paraId="775EC200">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768D192A">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130</w:t>
            </w:r>
          </w:p>
        </w:tc>
        <w:tc>
          <w:tcPr>
            <w:tcW w:w="4352" w:type="dxa"/>
            <w:tcBorders>
              <w:tl2br w:val="nil"/>
              <w:tr2bl w:val="nil"/>
            </w:tcBorders>
            <w:noWrap/>
            <w:vAlign w:val="center"/>
          </w:tcPr>
          <w:p w14:paraId="1E0B682E">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9.42×10</w:t>
            </w:r>
            <w:r>
              <w:rPr>
                <w:rFonts w:cs="Times New Roman"/>
                <w:color w:val="000000"/>
                <w:kern w:val="0"/>
                <w:sz w:val="21"/>
                <w:szCs w:val="21"/>
                <w:vertAlign w:val="superscript"/>
                <w:lang w:bidi="ar"/>
              </w:rPr>
              <w:t>-1</w:t>
            </w:r>
          </w:p>
        </w:tc>
        <w:tc>
          <w:tcPr>
            <w:tcW w:w="3437" w:type="dxa"/>
            <w:tcBorders>
              <w:tl2br w:val="nil"/>
              <w:tr2bl w:val="nil"/>
            </w:tcBorders>
            <w:noWrap/>
            <w:vAlign w:val="center"/>
          </w:tcPr>
          <w:p w14:paraId="36A8735F">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4.04E+01</w:t>
            </w:r>
          </w:p>
        </w:tc>
      </w:tr>
      <w:tr w14:paraId="03099363">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09456693">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140</w:t>
            </w:r>
          </w:p>
        </w:tc>
        <w:tc>
          <w:tcPr>
            <w:tcW w:w="4352" w:type="dxa"/>
            <w:tcBorders>
              <w:tl2br w:val="nil"/>
              <w:tr2bl w:val="nil"/>
            </w:tcBorders>
            <w:noWrap/>
            <w:vAlign w:val="center"/>
          </w:tcPr>
          <w:p w14:paraId="467CD085">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1.01E</w:t>
            </w:r>
          </w:p>
        </w:tc>
        <w:tc>
          <w:tcPr>
            <w:tcW w:w="3437" w:type="dxa"/>
            <w:tcBorders>
              <w:tl2br w:val="nil"/>
              <w:tr2bl w:val="nil"/>
            </w:tcBorders>
            <w:noWrap/>
            <w:vAlign w:val="center"/>
          </w:tcPr>
          <w:p w14:paraId="3D586438">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3.70E+01</w:t>
            </w:r>
          </w:p>
        </w:tc>
      </w:tr>
      <w:tr w14:paraId="27D57E46">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2167E4AE">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150</w:t>
            </w:r>
          </w:p>
        </w:tc>
        <w:tc>
          <w:tcPr>
            <w:tcW w:w="4352" w:type="dxa"/>
            <w:tcBorders>
              <w:tl2br w:val="nil"/>
              <w:tr2bl w:val="nil"/>
            </w:tcBorders>
            <w:noWrap/>
            <w:vAlign w:val="center"/>
          </w:tcPr>
          <w:p w14:paraId="29BCA508">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1.09</w:t>
            </w:r>
          </w:p>
        </w:tc>
        <w:tc>
          <w:tcPr>
            <w:tcW w:w="3437" w:type="dxa"/>
            <w:tcBorders>
              <w:tl2br w:val="nil"/>
              <w:tr2bl w:val="nil"/>
            </w:tcBorders>
            <w:noWrap/>
            <w:vAlign w:val="center"/>
          </w:tcPr>
          <w:p w14:paraId="4513E8C4">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3.40E+01</w:t>
            </w:r>
          </w:p>
        </w:tc>
      </w:tr>
      <w:tr w14:paraId="462EF507">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4459F974">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160</w:t>
            </w:r>
          </w:p>
        </w:tc>
        <w:tc>
          <w:tcPr>
            <w:tcW w:w="4352" w:type="dxa"/>
            <w:tcBorders>
              <w:tl2br w:val="nil"/>
              <w:tr2bl w:val="nil"/>
            </w:tcBorders>
            <w:noWrap/>
            <w:vAlign w:val="center"/>
          </w:tcPr>
          <w:p w14:paraId="4AC3AF8E">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1.16</w:t>
            </w:r>
          </w:p>
        </w:tc>
        <w:tc>
          <w:tcPr>
            <w:tcW w:w="3437" w:type="dxa"/>
            <w:tcBorders>
              <w:tl2br w:val="nil"/>
              <w:tr2bl w:val="nil"/>
            </w:tcBorders>
            <w:noWrap/>
            <w:vAlign w:val="center"/>
          </w:tcPr>
          <w:p w14:paraId="5032C150">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3.13E+01</w:t>
            </w:r>
          </w:p>
        </w:tc>
      </w:tr>
      <w:tr w14:paraId="4C97FDD2">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127AD4A7">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170</w:t>
            </w:r>
          </w:p>
        </w:tc>
        <w:tc>
          <w:tcPr>
            <w:tcW w:w="4352" w:type="dxa"/>
            <w:tcBorders>
              <w:tl2br w:val="nil"/>
              <w:tr2bl w:val="nil"/>
            </w:tcBorders>
            <w:noWrap/>
            <w:vAlign w:val="center"/>
          </w:tcPr>
          <w:p w14:paraId="0D3CCC9C">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1.23</w:t>
            </w:r>
          </w:p>
        </w:tc>
        <w:tc>
          <w:tcPr>
            <w:tcW w:w="3437" w:type="dxa"/>
            <w:tcBorders>
              <w:tl2br w:val="nil"/>
              <w:tr2bl w:val="nil"/>
            </w:tcBorders>
            <w:noWrap/>
            <w:vAlign w:val="center"/>
          </w:tcPr>
          <w:p w14:paraId="70822A27">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2.89E+01</w:t>
            </w:r>
          </w:p>
        </w:tc>
      </w:tr>
      <w:tr w14:paraId="67BBE7D0">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7DF1519A">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180</w:t>
            </w:r>
          </w:p>
        </w:tc>
        <w:tc>
          <w:tcPr>
            <w:tcW w:w="4352" w:type="dxa"/>
            <w:tcBorders>
              <w:tl2br w:val="nil"/>
              <w:tr2bl w:val="nil"/>
            </w:tcBorders>
            <w:noWrap/>
            <w:vAlign w:val="center"/>
          </w:tcPr>
          <w:p w14:paraId="2DD48BDD">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1.3</w:t>
            </w:r>
          </w:p>
        </w:tc>
        <w:tc>
          <w:tcPr>
            <w:tcW w:w="3437" w:type="dxa"/>
            <w:tcBorders>
              <w:tl2br w:val="nil"/>
              <w:tr2bl w:val="nil"/>
            </w:tcBorders>
            <w:noWrap/>
            <w:vAlign w:val="center"/>
          </w:tcPr>
          <w:p w14:paraId="4E066E22">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2.67E+01</w:t>
            </w:r>
          </w:p>
        </w:tc>
      </w:tr>
      <w:tr w14:paraId="00A460DC">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2EB9121F">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190</w:t>
            </w:r>
          </w:p>
        </w:tc>
        <w:tc>
          <w:tcPr>
            <w:tcW w:w="4352" w:type="dxa"/>
            <w:tcBorders>
              <w:tl2br w:val="nil"/>
              <w:tr2bl w:val="nil"/>
            </w:tcBorders>
            <w:noWrap/>
            <w:vAlign w:val="center"/>
          </w:tcPr>
          <w:p w14:paraId="0CF8F6E6">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1.38</w:t>
            </w:r>
          </w:p>
        </w:tc>
        <w:tc>
          <w:tcPr>
            <w:tcW w:w="3437" w:type="dxa"/>
            <w:tcBorders>
              <w:tl2br w:val="nil"/>
              <w:tr2bl w:val="nil"/>
            </w:tcBorders>
            <w:noWrap/>
            <w:vAlign w:val="center"/>
          </w:tcPr>
          <w:p w14:paraId="46247B8B">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2.48E+01</w:t>
            </w:r>
          </w:p>
        </w:tc>
      </w:tr>
      <w:tr w14:paraId="67117276">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3D2497D6">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200</w:t>
            </w:r>
          </w:p>
        </w:tc>
        <w:tc>
          <w:tcPr>
            <w:tcW w:w="4352" w:type="dxa"/>
            <w:tcBorders>
              <w:tl2br w:val="nil"/>
              <w:tr2bl w:val="nil"/>
            </w:tcBorders>
            <w:noWrap/>
            <w:vAlign w:val="center"/>
          </w:tcPr>
          <w:p w14:paraId="3FE1C443">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1.45</w:t>
            </w:r>
          </w:p>
        </w:tc>
        <w:tc>
          <w:tcPr>
            <w:tcW w:w="3437" w:type="dxa"/>
            <w:tcBorders>
              <w:tl2br w:val="nil"/>
              <w:tr2bl w:val="nil"/>
            </w:tcBorders>
            <w:noWrap/>
            <w:vAlign w:val="center"/>
          </w:tcPr>
          <w:p w14:paraId="53330346">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2.31E+01</w:t>
            </w:r>
          </w:p>
        </w:tc>
      </w:tr>
      <w:tr w14:paraId="1F3C34B2">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23611780">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1000</w:t>
            </w:r>
          </w:p>
        </w:tc>
        <w:tc>
          <w:tcPr>
            <w:tcW w:w="4352" w:type="dxa"/>
            <w:tcBorders>
              <w:tl2br w:val="nil"/>
              <w:tr2bl w:val="nil"/>
            </w:tcBorders>
            <w:noWrap/>
            <w:vAlign w:val="center"/>
          </w:tcPr>
          <w:p w14:paraId="5ECF3BED">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7.25</w:t>
            </w:r>
          </w:p>
        </w:tc>
        <w:tc>
          <w:tcPr>
            <w:tcW w:w="3437" w:type="dxa"/>
            <w:tcBorders>
              <w:tl2br w:val="nil"/>
              <w:tr2bl w:val="nil"/>
            </w:tcBorders>
            <w:noWrap/>
            <w:vAlign w:val="center"/>
          </w:tcPr>
          <w:p w14:paraId="4F3AD64D">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1.67E+00</w:t>
            </w:r>
          </w:p>
        </w:tc>
      </w:tr>
      <w:tr w14:paraId="7A5A9A7E">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63BE59A4">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2000</w:t>
            </w:r>
          </w:p>
        </w:tc>
        <w:tc>
          <w:tcPr>
            <w:tcW w:w="4352" w:type="dxa"/>
            <w:tcBorders>
              <w:tl2br w:val="nil"/>
              <w:tr2bl w:val="nil"/>
            </w:tcBorders>
            <w:noWrap/>
            <w:vAlign w:val="center"/>
          </w:tcPr>
          <w:p w14:paraId="1881E5A3">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1.45×10</w:t>
            </w:r>
          </w:p>
        </w:tc>
        <w:tc>
          <w:tcPr>
            <w:tcW w:w="3437" w:type="dxa"/>
            <w:tcBorders>
              <w:tl2br w:val="nil"/>
              <w:tr2bl w:val="nil"/>
            </w:tcBorders>
            <w:noWrap/>
            <w:vAlign w:val="center"/>
          </w:tcPr>
          <w:p w14:paraId="4A5357C2">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5.84E-01</w:t>
            </w:r>
          </w:p>
        </w:tc>
      </w:tr>
      <w:tr w14:paraId="18B29C93">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00E5DEFF">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3000</w:t>
            </w:r>
          </w:p>
        </w:tc>
        <w:tc>
          <w:tcPr>
            <w:tcW w:w="4352" w:type="dxa"/>
            <w:tcBorders>
              <w:tl2br w:val="nil"/>
              <w:tr2bl w:val="nil"/>
            </w:tcBorders>
            <w:noWrap/>
            <w:vAlign w:val="center"/>
          </w:tcPr>
          <w:p w14:paraId="0DA87CA2">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2.17×10</w:t>
            </w:r>
          </w:p>
        </w:tc>
        <w:tc>
          <w:tcPr>
            <w:tcW w:w="3437" w:type="dxa"/>
            <w:tcBorders>
              <w:tl2br w:val="nil"/>
              <w:tr2bl w:val="nil"/>
            </w:tcBorders>
            <w:noWrap/>
            <w:vAlign w:val="center"/>
          </w:tcPr>
          <w:p w14:paraId="13C21BD6">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3.21E-01</w:t>
            </w:r>
          </w:p>
        </w:tc>
      </w:tr>
      <w:tr w14:paraId="69CFA605">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172D7B99">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4000</w:t>
            </w:r>
          </w:p>
        </w:tc>
        <w:tc>
          <w:tcPr>
            <w:tcW w:w="4352" w:type="dxa"/>
            <w:tcBorders>
              <w:tl2br w:val="nil"/>
              <w:tr2bl w:val="nil"/>
            </w:tcBorders>
            <w:noWrap/>
            <w:vAlign w:val="center"/>
          </w:tcPr>
          <w:p w14:paraId="46EB63A7">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2.90×10</w:t>
            </w:r>
          </w:p>
        </w:tc>
        <w:tc>
          <w:tcPr>
            <w:tcW w:w="3437" w:type="dxa"/>
            <w:tcBorders>
              <w:tl2br w:val="nil"/>
              <w:tr2bl w:val="nil"/>
            </w:tcBorders>
            <w:noWrap/>
            <w:vAlign w:val="center"/>
          </w:tcPr>
          <w:p w14:paraId="4F5ACF4D">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2.10E-01</w:t>
            </w:r>
          </w:p>
        </w:tc>
      </w:tr>
      <w:tr w14:paraId="0C06E66C">
        <w:tblPrEx>
          <w:tblBorders>
            <w:top w:val="single" w:color="auto" w:sz="4"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rHeight w:val="306" w:hRule="atLeast"/>
          <w:jc w:val="center"/>
        </w:trPr>
        <w:tc>
          <w:tcPr>
            <w:tcW w:w="1090" w:type="pct"/>
            <w:tcBorders>
              <w:tl2br w:val="nil"/>
              <w:tr2bl w:val="nil"/>
            </w:tcBorders>
            <w:noWrap/>
            <w:vAlign w:val="center"/>
          </w:tcPr>
          <w:p w14:paraId="5E2100FB">
            <w:pPr>
              <w:widowControl/>
              <w:tabs>
                <w:tab w:val="left" w:pos="567"/>
              </w:tabs>
              <w:spacing w:line="240" w:lineRule="auto"/>
              <w:ind w:firstLine="0" w:firstLineChars="0"/>
              <w:jc w:val="center"/>
              <w:rPr>
                <w:rFonts w:cs="Times New Roman"/>
                <w:kern w:val="0"/>
                <w:sz w:val="21"/>
                <w:szCs w:val="21"/>
              </w:rPr>
            </w:pPr>
            <w:r>
              <w:rPr>
                <w:rFonts w:cs="Times New Roman"/>
                <w:kern w:val="0"/>
                <w:sz w:val="21"/>
                <w:szCs w:val="21"/>
              </w:rPr>
              <w:t>5000</w:t>
            </w:r>
          </w:p>
        </w:tc>
        <w:tc>
          <w:tcPr>
            <w:tcW w:w="4352" w:type="dxa"/>
            <w:tcBorders>
              <w:tl2br w:val="nil"/>
              <w:tr2bl w:val="nil"/>
            </w:tcBorders>
            <w:noWrap/>
            <w:vAlign w:val="center"/>
          </w:tcPr>
          <w:p w14:paraId="332F7DFE">
            <w:pPr>
              <w:widowControl/>
              <w:spacing w:line="240" w:lineRule="auto"/>
              <w:ind w:firstLine="0" w:firstLineChars="0"/>
              <w:jc w:val="center"/>
              <w:textAlignment w:val="center"/>
              <w:rPr>
                <w:rFonts w:cs="Times New Roman"/>
                <w:kern w:val="0"/>
                <w:sz w:val="21"/>
                <w:szCs w:val="21"/>
              </w:rPr>
            </w:pPr>
            <w:r>
              <w:rPr>
                <w:rFonts w:cs="Times New Roman"/>
                <w:color w:val="000000"/>
                <w:kern w:val="0"/>
                <w:sz w:val="21"/>
                <w:szCs w:val="21"/>
                <w:lang w:bidi="ar"/>
              </w:rPr>
              <w:t>3.62×10</w:t>
            </w:r>
          </w:p>
        </w:tc>
        <w:tc>
          <w:tcPr>
            <w:tcW w:w="3437" w:type="dxa"/>
            <w:tcBorders>
              <w:tl2br w:val="nil"/>
              <w:tr2bl w:val="nil"/>
            </w:tcBorders>
            <w:noWrap/>
            <w:vAlign w:val="center"/>
          </w:tcPr>
          <w:p w14:paraId="400146D3">
            <w:pPr>
              <w:widowControl/>
              <w:spacing w:line="240" w:lineRule="auto"/>
              <w:ind w:firstLine="440"/>
              <w:jc w:val="center"/>
              <w:textAlignment w:val="center"/>
              <w:rPr>
                <w:rFonts w:cs="Times New Roman"/>
                <w:kern w:val="0"/>
                <w:sz w:val="21"/>
                <w:szCs w:val="21"/>
              </w:rPr>
            </w:pPr>
            <w:r>
              <w:rPr>
                <w:rFonts w:cs="Times New Roman"/>
                <w:color w:val="000000"/>
                <w:kern w:val="0"/>
                <w:sz w:val="22"/>
                <w:lang w:bidi="ar"/>
              </w:rPr>
              <w:t>1.51E-01</w:t>
            </w:r>
          </w:p>
        </w:tc>
      </w:tr>
    </w:tbl>
    <w:p w14:paraId="7FC26192">
      <w:pPr>
        <w:spacing w:line="240" w:lineRule="auto"/>
        <w:ind w:firstLine="0" w:firstLineChars="0"/>
        <w:jc w:val="center"/>
        <w:rPr>
          <w:rFonts w:cs="Times New Roman"/>
          <w:szCs w:val="24"/>
        </w:rPr>
      </w:pPr>
      <w:r>
        <w:drawing>
          <wp:inline distT="0" distB="0" distL="114300" distR="114300">
            <wp:extent cx="5391150" cy="3381375"/>
            <wp:effectExtent l="0" t="0" r="0" b="9525"/>
            <wp:docPr id="13" name="图片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图片 21"/>
                    <pic:cNvPicPr>
                      <a:picLocks noChangeAspect="1"/>
                    </pic:cNvPicPr>
                  </pic:nvPicPr>
                  <pic:blipFill>
                    <a:blip r:embed="rId115"/>
                    <a:stretch>
                      <a:fillRect/>
                    </a:stretch>
                  </pic:blipFill>
                  <pic:spPr>
                    <a:xfrm>
                      <a:off x="0" y="0"/>
                      <a:ext cx="5391150" cy="3381375"/>
                    </a:xfrm>
                    <a:prstGeom prst="rect">
                      <a:avLst/>
                    </a:prstGeom>
                    <a:noFill/>
                    <a:ln>
                      <a:noFill/>
                    </a:ln>
                  </pic:spPr>
                </pic:pic>
              </a:graphicData>
            </a:graphic>
          </wp:inline>
        </w:drawing>
      </w:r>
    </w:p>
    <w:p w14:paraId="5F2621E9">
      <w:pPr>
        <w:ind w:firstLine="0" w:firstLineChars="0"/>
        <w:jc w:val="center"/>
        <w:rPr>
          <w:rFonts w:cs="Times New Roman"/>
          <w:b/>
        </w:rPr>
      </w:pPr>
      <w:r>
        <w:rPr>
          <w:rFonts w:cs="Times New Roman"/>
          <w:b/>
        </w:rPr>
        <w:t>图6.2.7-3 最不利气象条件CO扩散瞬时浓度随距离的变化特征（单位：mg/m</w:t>
      </w:r>
      <w:r>
        <w:rPr>
          <w:rFonts w:cs="Times New Roman"/>
          <w:b/>
          <w:vertAlign w:val="superscript"/>
        </w:rPr>
        <w:t>3</w:t>
      </w:r>
      <w:r>
        <w:rPr>
          <w:rFonts w:cs="Times New Roman"/>
          <w:b/>
        </w:rPr>
        <w:t>）</w:t>
      </w:r>
    </w:p>
    <w:p w14:paraId="54EFDBDB">
      <w:pPr>
        <w:spacing w:line="240" w:lineRule="auto"/>
        <w:ind w:firstLine="0" w:firstLineChars="0"/>
        <w:jc w:val="center"/>
      </w:pPr>
      <w:r>
        <w:drawing>
          <wp:inline distT="0" distB="0" distL="114300" distR="114300">
            <wp:extent cx="6184265" cy="3181985"/>
            <wp:effectExtent l="0" t="0" r="6985" b="18415"/>
            <wp:docPr id="17" name="图片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图片 23"/>
                    <pic:cNvPicPr>
                      <a:picLocks noChangeAspect="1"/>
                    </pic:cNvPicPr>
                  </pic:nvPicPr>
                  <pic:blipFill>
                    <a:blip r:embed="rId116"/>
                    <a:stretch>
                      <a:fillRect/>
                    </a:stretch>
                  </pic:blipFill>
                  <pic:spPr>
                    <a:xfrm>
                      <a:off x="0" y="0"/>
                      <a:ext cx="6184265" cy="3181985"/>
                    </a:xfrm>
                    <a:prstGeom prst="rect">
                      <a:avLst/>
                    </a:prstGeom>
                    <a:noFill/>
                    <a:ln>
                      <a:noFill/>
                    </a:ln>
                  </pic:spPr>
                </pic:pic>
              </a:graphicData>
            </a:graphic>
          </wp:inline>
        </w:drawing>
      </w:r>
    </w:p>
    <w:p w14:paraId="10D25633">
      <w:pPr>
        <w:spacing w:line="240" w:lineRule="auto"/>
        <w:ind w:firstLine="0" w:firstLineChars="0"/>
        <w:jc w:val="center"/>
        <w:rPr>
          <w:rFonts w:cs="Times New Roman"/>
          <w:b/>
        </w:rPr>
      </w:pPr>
      <w:r>
        <w:rPr>
          <w:rFonts w:cs="Times New Roman"/>
          <w:b/>
        </w:rPr>
        <w:t>图6.2.7-4 CO扩散瞬时浓度随时间的变化特征（单位：mg/m</w:t>
      </w:r>
      <w:r>
        <w:rPr>
          <w:rFonts w:cs="Times New Roman"/>
          <w:b/>
          <w:vertAlign w:val="superscript"/>
        </w:rPr>
        <w:t>3</w:t>
      </w:r>
      <w:r>
        <w:rPr>
          <w:rFonts w:cs="Times New Roman"/>
          <w:b/>
        </w:rPr>
        <w:t>）</w:t>
      </w:r>
    </w:p>
    <w:p w14:paraId="70419CBE">
      <w:pPr>
        <w:ind w:firstLine="0" w:firstLineChars="0"/>
        <w:jc w:val="center"/>
        <w:rPr>
          <w:rFonts w:cs="Times New Roman"/>
          <w:b/>
        </w:rPr>
      </w:pPr>
      <w:r>
        <w:rPr>
          <w:rFonts w:cs="Times New Roman"/>
          <w:b/>
        </w:rPr>
        <w:t>表6.2.7-4  次生CO大气风险事故情形分析（最不利气象条件）</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870"/>
        <w:gridCol w:w="1494"/>
        <w:gridCol w:w="1056"/>
        <w:gridCol w:w="482"/>
        <w:gridCol w:w="877"/>
        <w:gridCol w:w="873"/>
        <w:gridCol w:w="1166"/>
        <w:gridCol w:w="401"/>
        <w:gridCol w:w="1744"/>
      </w:tblGrid>
      <w:tr w14:paraId="19924AD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3" w:hRule="atLeast"/>
          <w:tblHeader/>
        </w:trPr>
        <w:tc>
          <w:tcPr>
            <w:tcW w:w="5000" w:type="pct"/>
            <w:gridSpan w:val="9"/>
            <w:vAlign w:val="center"/>
          </w:tcPr>
          <w:p w14:paraId="20272A66">
            <w:pPr>
              <w:widowControl/>
              <w:spacing w:line="240" w:lineRule="auto"/>
              <w:ind w:firstLine="0" w:firstLineChars="0"/>
              <w:jc w:val="center"/>
              <w:rPr>
                <w:rFonts w:cs="Times New Roman"/>
                <w:b/>
                <w:sz w:val="21"/>
                <w:szCs w:val="21"/>
              </w:rPr>
            </w:pPr>
            <w:r>
              <w:rPr>
                <w:rFonts w:cs="Times New Roman"/>
                <w:b/>
                <w:sz w:val="21"/>
                <w:szCs w:val="21"/>
              </w:rPr>
              <w:t>风险事故情形分析</w:t>
            </w:r>
          </w:p>
        </w:tc>
      </w:tr>
      <w:tr w14:paraId="1DDE158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3" w:hRule="atLeast"/>
        </w:trPr>
        <w:tc>
          <w:tcPr>
            <w:tcW w:w="939" w:type="pct"/>
            <w:vAlign w:val="center"/>
          </w:tcPr>
          <w:p w14:paraId="1C4D23DF">
            <w:pPr>
              <w:widowControl/>
              <w:spacing w:line="240" w:lineRule="auto"/>
              <w:ind w:firstLine="0" w:firstLineChars="0"/>
              <w:jc w:val="center"/>
              <w:rPr>
                <w:rFonts w:cs="Times New Roman"/>
                <w:sz w:val="21"/>
                <w:szCs w:val="21"/>
              </w:rPr>
            </w:pPr>
            <w:r>
              <w:rPr>
                <w:rFonts w:cs="Times New Roman"/>
                <w:sz w:val="21"/>
                <w:szCs w:val="21"/>
              </w:rPr>
              <w:t>代表性风险事故情形描述</w:t>
            </w:r>
          </w:p>
        </w:tc>
        <w:tc>
          <w:tcPr>
            <w:tcW w:w="4060" w:type="pct"/>
            <w:gridSpan w:val="8"/>
            <w:vAlign w:val="center"/>
          </w:tcPr>
          <w:p w14:paraId="5665E3B9">
            <w:pPr>
              <w:widowControl/>
              <w:spacing w:line="240" w:lineRule="auto"/>
              <w:ind w:firstLine="0" w:firstLineChars="0"/>
              <w:jc w:val="center"/>
              <w:rPr>
                <w:rFonts w:cs="Times New Roman"/>
                <w:sz w:val="21"/>
                <w:szCs w:val="21"/>
              </w:rPr>
            </w:pPr>
            <w:r>
              <w:rPr>
                <w:rFonts w:cs="Times New Roman"/>
                <w:sz w:val="21"/>
                <w:szCs w:val="21"/>
              </w:rPr>
              <w:t>四氢呋喃储罐火灾，次生CO</w:t>
            </w:r>
          </w:p>
        </w:tc>
      </w:tr>
      <w:tr w14:paraId="33DCBD0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Align w:val="center"/>
          </w:tcPr>
          <w:p w14:paraId="6BEC0C3E">
            <w:pPr>
              <w:widowControl/>
              <w:spacing w:line="240" w:lineRule="auto"/>
              <w:ind w:firstLine="0" w:firstLineChars="0"/>
              <w:jc w:val="center"/>
              <w:rPr>
                <w:rFonts w:cs="Times New Roman"/>
                <w:sz w:val="21"/>
                <w:szCs w:val="21"/>
              </w:rPr>
            </w:pPr>
            <w:r>
              <w:rPr>
                <w:rFonts w:cs="Times New Roman"/>
                <w:sz w:val="21"/>
                <w:szCs w:val="21"/>
              </w:rPr>
              <w:t>环境风险类型</w:t>
            </w:r>
          </w:p>
        </w:tc>
        <w:tc>
          <w:tcPr>
            <w:tcW w:w="4060" w:type="pct"/>
            <w:gridSpan w:val="8"/>
            <w:vAlign w:val="center"/>
          </w:tcPr>
          <w:p w14:paraId="599E9591">
            <w:pPr>
              <w:widowControl/>
              <w:spacing w:line="240" w:lineRule="auto"/>
              <w:ind w:firstLine="0" w:firstLineChars="0"/>
              <w:jc w:val="center"/>
              <w:rPr>
                <w:rFonts w:cs="Times New Roman"/>
                <w:sz w:val="21"/>
                <w:szCs w:val="21"/>
              </w:rPr>
            </w:pPr>
            <w:r>
              <w:rPr>
                <w:rFonts w:cs="Times New Roman"/>
                <w:sz w:val="21"/>
                <w:szCs w:val="21"/>
              </w:rPr>
              <w:t>CO进入大气造成大气环境污染事故</w:t>
            </w:r>
          </w:p>
        </w:tc>
      </w:tr>
      <w:tr w14:paraId="6F2E598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Align w:val="center"/>
          </w:tcPr>
          <w:p w14:paraId="364BCDB1">
            <w:pPr>
              <w:widowControl/>
              <w:spacing w:line="240" w:lineRule="auto"/>
              <w:ind w:firstLine="0" w:firstLineChars="0"/>
              <w:jc w:val="center"/>
              <w:rPr>
                <w:rFonts w:cs="Times New Roman"/>
                <w:sz w:val="21"/>
                <w:szCs w:val="21"/>
              </w:rPr>
            </w:pPr>
            <w:r>
              <w:rPr>
                <w:rFonts w:cs="Times New Roman"/>
                <w:sz w:val="21"/>
                <w:szCs w:val="21"/>
              </w:rPr>
              <w:t>设备类型</w:t>
            </w:r>
          </w:p>
        </w:tc>
        <w:tc>
          <w:tcPr>
            <w:tcW w:w="750" w:type="pct"/>
            <w:vAlign w:val="center"/>
          </w:tcPr>
          <w:p w14:paraId="151EE295">
            <w:pPr>
              <w:widowControl/>
              <w:spacing w:line="240" w:lineRule="auto"/>
              <w:ind w:firstLine="0" w:firstLineChars="0"/>
              <w:jc w:val="center"/>
              <w:rPr>
                <w:rFonts w:cs="Times New Roman"/>
                <w:sz w:val="21"/>
                <w:szCs w:val="21"/>
              </w:rPr>
            </w:pPr>
            <w:r>
              <w:rPr>
                <w:rFonts w:cs="Times New Roman"/>
                <w:sz w:val="21"/>
                <w:szCs w:val="21"/>
              </w:rPr>
              <w:t>储罐</w:t>
            </w:r>
          </w:p>
        </w:tc>
        <w:tc>
          <w:tcPr>
            <w:tcW w:w="772" w:type="pct"/>
            <w:gridSpan w:val="2"/>
            <w:vAlign w:val="center"/>
          </w:tcPr>
          <w:p w14:paraId="5CE73B74">
            <w:pPr>
              <w:widowControl/>
              <w:spacing w:line="240" w:lineRule="auto"/>
              <w:ind w:firstLine="0" w:firstLineChars="0"/>
              <w:jc w:val="center"/>
              <w:rPr>
                <w:rFonts w:cs="Times New Roman"/>
                <w:sz w:val="21"/>
                <w:szCs w:val="21"/>
              </w:rPr>
            </w:pPr>
            <w:r>
              <w:rPr>
                <w:rFonts w:cs="Times New Roman"/>
                <w:sz w:val="21"/>
                <w:szCs w:val="21"/>
              </w:rPr>
              <w:t>操作温度/℃</w:t>
            </w:r>
          </w:p>
        </w:tc>
        <w:tc>
          <w:tcPr>
            <w:tcW w:w="878" w:type="pct"/>
            <w:gridSpan w:val="2"/>
            <w:vAlign w:val="center"/>
          </w:tcPr>
          <w:p w14:paraId="2DE0BC5D">
            <w:pPr>
              <w:widowControl/>
              <w:spacing w:line="240" w:lineRule="auto"/>
              <w:ind w:firstLine="0" w:firstLineChars="0"/>
              <w:jc w:val="center"/>
              <w:rPr>
                <w:rFonts w:cs="Times New Roman"/>
                <w:sz w:val="21"/>
                <w:szCs w:val="21"/>
              </w:rPr>
            </w:pPr>
            <w:r>
              <w:rPr>
                <w:rFonts w:cs="Times New Roman"/>
                <w:sz w:val="21"/>
                <w:szCs w:val="21"/>
              </w:rPr>
              <w:t>14.2</w:t>
            </w:r>
          </w:p>
        </w:tc>
        <w:tc>
          <w:tcPr>
            <w:tcW w:w="786" w:type="pct"/>
            <w:gridSpan w:val="2"/>
            <w:vAlign w:val="center"/>
          </w:tcPr>
          <w:p w14:paraId="21A712DB">
            <w:pPr>
              <w:widowControl/>
              <w:spacing w:line="240" w:lineRule="auto"/>
              <w:ind w:firstLine="0" w:firstLineChars="0"/>
              <w:jc w:val="center"/>
              <w:rPr>
                <w:rFonts w:cs="Times New Roman"/>
                <w:sz w:val="21"/>
                <w:szCs w:val="21"/>
              </w:rPr>
            </w:pPr>
            <w:r>
              <w:rPr>
                <w:rFonts w:cs="Times New Roman"/>
                <w:sz w:val="21"/>
                <w:szCs w:val="21"/>
              </w:rPr>
              <w:t>操作压力/MPa</w:t>
            </w:r>
          </w:p>
        </w:tc>
        <w:tc>
          <w:tcPr>
            <w:tcW w:w="872" w:type="pct"/>
            <w:vAlign w:val="center"/>
          </w:tcPr>
          <w:p w14:paraId="218B1196">
            <w:pPr>
              <w:widowControl/>
              <w:spacing w:line="240" w:lineRule="auto"/>
              <w:ind w:firstLine="0" w:firstLineChars="0"/>
              <w:jc w:val="center"/>
              <w:rPr>
                <w:rFonts w:cs="Times New Roman"/>
                <w:sz w:val="21"/>
                <w:szCs w:val="21"/>
              </w:rPr>
            </w:pPr>
            <w:r>
              <w:rPr>
                <w:rFonts w:cs="Times New Roman"/>
                <w:sz w:val="21"/>
                <w:szCs w:val="21"/>
              </w:rPr>
              <w:t>0.101325</w:t>
            </w:r>
          </w:p>
        </w:tc>
      </w:tr>
      <w:tr w14:paraId="310C991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Align w:val="center"/>
          </w:tcPr>
          <w:p w14:paraId="602E1039">
            <w:pPr>
              <w:widowControl/>
              <w:spacing w:line="240" w:lineRule="auto"/>
              <w:ind w:firstLine="0" w:firstLineChars="0"/>
              <w:jc w:val="center"/>
              <w:rPr>
                <w:rFonts w:cs="Times New Roman"/>
                <w:sz w:val="21"/>
                <w:szCs w:val="21"/>
              </w:rPr>
            </w:pPr>
            <w:r>
              <w:rPr>
                <w:rFonts w:cs="Times New Roman"/>
                <w:sz w:val="21"/>
                <w:szCs w:val="21"/>
              </w:rPr>
              <w:t>泄漏危险物质</w:t>
            </w:r>
          </w:p>
        </w:tc>
        <w:tc>
          <w:tcPr>
            <w:tcW w:w="750" w:type="pct"/>
            <w:vAlign w:val="center"/>
          </w:tcPr>
          <w:p w14:paraId="623135BE">
            <w:pPr>
              <w:widowControl/>
              <w:spacing w:line="240" w:lineRule="auto"/>
              <w:ind w:firstLine="0" w:firstLineChars="0"/>
              <w:jc w:val="center"/>
              <w:rPr>
                <w:rFonts w:cs="Times New Roman"/>
                <w:sz w:val="21"/>
                <w:szCs w:val="21"/>
              </w:rPr>
            </w:pPr>
            <w:r>
              <w:rPr>
                <w:rFonts w:cs="Times New Roman"/>
                <w:sz w:val="21"/>
                <w:szCs w:val="21"/>
              </w:rPr>
              <w:t>CO</w:t>
            </w:r>
          </w:p>
        </w:tc>
        <w:tc>
          <w:tcPr>
            <w:tcW w:w="772" w:type="pct"/>
            <w:gridSpan w:val="2"/>
            <w:vAlign w:val="center"/>
          </w:tcPr>
          <w:p w14:paraId="14E7AE77">
            <w:pPr>
              <w:widowControl/>
              <w:spacing w:line="240" w:lineRule="auto"/>
              <w:ind w:firstLine="0" w:firstLineChars="0"/>
              <w:jc w:val="center"/>
              <w:rPr>
                <w:rFonts w:cs="Times New Roman"/>
                <w:sz w:val="21"/>
                <w:szCs w:val="21"/>
              </w:rPr>
            </w:pPr>
            <w:r>
              <w:rPr>
                <w:rFonts w:cs="Times New Roman"/>
                <w:sz w:val="21"/>
                <w:szCs w:val="21"/>
              </w:rPr>
              <w:t>泄漏速率/kg/s</w:t>
            </w:r>
          </w:p>
        </w:tc>
        <w:tc>
          <w:tcPr>
            <w:tcW w:w="878" w:type="pct"/>
            <w:gridSpan w:val="2"/>
            <w:vAlign w:val="center"/>
          </w:tcPr>
          <w:p w14:paraId="171CC90D">
            <w:pPr>
              <w:widowControl/>
              <w:spacing w:line="240" w:lineRule="auto"/>
              <w:ind w:firstLine="0" w:firstLineChars="0"/>
              <w:jc w:val="center"/>
              <w:rPr>
                <w:rFonts w:cs="Times New Roman"/>
                <w:sz w:val="21"/>
                <w:szCs w:val="21"/>
              </w:rPr>
            </w:pPr>
            <w:r>
              <w:rPr>
                <w:rFonts w:cs="Times New Roman"/>
                <w:sz w:val="21"/>
                <w:szCs w:val="21"/>
              </w:rPr>
              <w:t>0.41</w:t>
            </w:r>
          </w:p>
        </w:tc>
        <w:tc>
          <w:tcPr>
            <w:tcW w:w="786" w:type="pct"/>
            <w:gridSpan w:val="2"/>
            <w:vAlign w:val="center"/>
          </w:tcPr>
          <w:p w14:paraId="4659A594">
            <w:pPr>
              <w:widowControl/>
              <w:spacing w:line="240" w:lineRule="auto"/>
              <w:ind w:firstLine="0" w:firstLineChars="0"/>
              <w:jc w:val="center"/>
              <w:rPr>
                <w:rFonts w:cs="Times New Roman"/>
                <w:sz w:val="21"/>
                <w:szCs w:val="21"/>
              </w:rPr>
            </w:pPr>
            <w:r>
              <w:rPr>
                <w:rFonts w:cs="Times New Roman"/>
                <w:sz w:val="21"/>
                <w:szCs w:val="21"/>
              </w:rPr>
              <w:t>泄漏时间/min</w:t>
            </w:r>
          </w:p>
        </w:tc>
        <w:tc>
          <w:tcPr>
            <w:tcW w:w="872" w:type="pct"/>
            <w:vAlign w:val="center"/>
          </w:tcPr>
          <w:p w14:paraId="7831FEE5">
            <w:pPr>
              <w:widowControl/>
              <w:spacing w:line="240" w:lineRule="auto"/>
              <w:ind w:firstLine="0" w:firstLineChars="0"/>
              <w:jc w:val="center"/>
              <w:rPr>
                <w:rFonts w:cs="Times New Roman"/>
                <w:sz w:val="21"/>
                <w:szCs w:val="21"/>
              </w:rPr>
            </w:pPr>
            <w:r>
              <w:rPr>
                <w:rFonts w:cs="Times New Roman"/>
                <w:sz w:val="21"/>
                <w:szCs w:val="21"/>
              </w:rPr>
              <w:t>30</w:t>
            </w:r>
          </w:p>
        </w:tc>
      </w:tr>
      <w:tr w14:paraId="7A313F6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00" w:type="pct"/>
            <w:gridSpan w:val="9"/>
            <w:vAlign w:val="center"/>
          </w:tcPr>
          <w:p w14:paraId="4B5AEC8A">
            <w:pPr>
              <w:widowControl/>
              <w:spacing w:line="240" w:lineRule="auto"/>
              <w:ind w:firstLine="0" w:firstLineChars="0"/>
              <w:jc w:val="center"/>
              <w:rPr>
                <w:rFonts w:cs="Times New Roman"/>
                <w:b/>
                <w:bCs/>
                <w:sz w:val="21"/>
                <w:szCs w:val="21"/>
              </w:rPr>
            </w:pPr>
            <w:r>
              <w:rPr>
                <w:rFonts w:cs="Times New Roman"/>
                <w:b/>
                <w:bCs/>
                <w:sz w:val="21"/>
                <w:szCs w:val="21"/>
              </w:rPr>
              <w:t>事故后果预测</w:t>
            </w:r>
          </w:p>
        </w:tc>
      </w:tr>
      <w:tr w14:paraId="1F4CDAF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Align w:val="center"/>
          </w:tcPr>
          <w:p w14:paraId="4E5A2104">
            <w:pPr>
              <w:widowControl/>
              <w:spacing w:line="240" w:lineRule="auto"/>
              <w:ind w:firstLine="0" w:firstLineChars="0"/>
              <w:jc w:val="center"/>
              <w:rPr>
                <w:rFonts w:cs="Times New Roman"/>
                <w:sz w:val="21"/>
                <w:szCs w:val="21"/>
              </w:rPr>
            </w:pPr>
            <w:r>
              <w:rPr>
                <w:rFonts w:cs="Times New Roman"/>
                <w:sz w:val="21"/>
                <w:szCs w:val="21"/>
              </w:rPr>
              <w:t>危险物质</w:t>
            </w:r>
          </w:p>
        </w:tc>
        <w:tc>
          <w:tcPr>
            <w:tcW w:w="4060" w:type="pct"/>
            <w:gridSpan w:val="8"/>
            <w:vAlign w:val="center"/>
          </w:tcPr>
          <w:p w14:paraId="72B1851F">
            <w:pPr>
              <w:widowControl/>
              <w:spacing w:line="240" w:lineRule="auto"/>
              <w:ind w:firstLine="0" w:firstLineChars="0"/>
              <w:jc w:val="center"/>
              <w:rPr>
                <w:rFonts w:cs="Times New Roman"/>
                <w:sz w:val="21"/>
                <w:szCs w:val="21"/>
              </w:rPr>
            </w:pPr>
            <w:r>
              <w:rPr>
                <w:rFonts w:cs="Times New Roman"/>
                <w:sz w:val="21"/>
                <w:szCs w:val="21"/>
              </w:rPr>
              <w:t>大气环境影响</w:t>
            </w:r>
          </w:p>
        </w:tc>
      </w:tr>
      <w:tr w14:paraId="2FAB512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restart"/>
            <w:vAlign w:val="center"/>
          </w:tcPr>
          <w:p w14:paraId="6279145D">
            <w:pPr>
              <w:widowControl/>
              <w:spacing w:line="240" w:lineRule="auto"/>
              <w:ind w:firstLine="0" w:firstLineChars="0"/>
              <w:jc w:val="center"/>
              <w:rPr>
                <w:rFonts w:cs="Times New Roman"/>
                <w:sz w:val="21"/>
                <w:szCs w:val="21"/>
              </w:rPr>
            </w:pPr>
            <w:r>
              <w:rPr>
                <w:rFonts w:cs="Times New Roman"/>
                <w:sz w:val="21"/>
                <w:szCs w:val="21"/>
              </w:rPr>
              <w:t>CO</w:t>
            </w:r>
          </w:p>
        </w:tc>
        <w:tc>
          <w:tcPr>
            <w:tcW w:w="1280" w:type="pct"/>
            <w:gridSpan w:val="2"/>
            <w:vAlign w:val="center"/>
          </w:tcPr>
          <w:p w14:paraId="5A0F1D6F">
            <w:pPr>
              <w:widowControl/>
              <w:spacing w:line="240" w:lineRule="auto"/>
              <w:ind w:firstLine="0" w:firstLineChars="0"/>
              <w:jc w:val="center"/>
              <w:rPr>
                <w:rFonts w:cs="Times New Roman"/>
                <w:sz w:val="21"/>
                <w:szCs w:val="21"/>
              </w:rPr>
            </w:pPr>
            <w:r>
              <w:rPr>
                <w:rFonts w:cs="Times New Roman"/>
                <w:sz w:val="21"/>
                <w:szCs w:val="21"/>
              </w:rPr>
              <w:t>指标</w:t>
            </w:r>
          </w:p>
        </w:tc>
        <w:tc>
          <w:tcPr>
            <w:tcW w:w="682" w:type="pct"/>
            <w:gridSpan w:val="2"/>
            <w:vAlign w:val="center"/>
          </w:tcPr>
          <w:p w14:paraId="10E90983">
            <w:pPr>
              <w:widowControl/>
              <w:spacing w:line="240" w:lineRule="auto"/>
              <w:ind w:firstLine="0" w:firstLineChars="0"/>
              <w:jc w:val="center"/>
              <w:rPr>
                <w:rFonts w:cs="Times New Roman"/>
                <w:sz w:val="21"/>
                <w:szCs w:val="21"/>
              </w:rPr>
            </w:pPr>
            <w:r>
              <w:rPr>
                <w:rFonts w:cs="Times New Roman"/>
                <w:sz w:val="21"/>
                <w:szCs w:val="21"/>
              </w:rPr>
              <w:t>浓度值mg/m³</w:t>
            </w:r>
          </w:p>
        </w:tc>
        <w:tc>
          <w:tcPr>
            <w:tcW w:w="1023" w:type="pct"/>
            <w:gridSpan w:val="2"/>
            <w:vAlign w:val="center"/>
          </w:tcPr>
          <w:p w14:paraId="571EA66D">
            <w:pPr>
              <w:widowControl/>
              <w:spacing w:line="240" w:lineRule="auto"/>
              <w:ind w:firstLine="0" w:firstLineChars="0"/>
              <w:jc w:val="center"/>
              <w:rPr>
                <w:rFonts w:cs="Times New Roman"/>
                <w:sz w:val="21"/>
                <w:szCs w:val="21"/>
              </w:rPr>
            </w:pPr>
            <w:r>
              <w:rPr>
                <w:rFonts w:cs="Times New Roman"/>
                <w:sz w:val="21"/>
                <w:szCs w:val="21"/>
              </w:rPr>
              <w:t>最远影响距离/m</w:t>
            </w:r>
          </w:p>
        </w:tc>
        <w:tc>
          <w:tcPr>
            <w:tcW w:w="1074" w:type="pct"/>
            <w:gridSpan w:val="2"/>
            <w:vAlign w:val="center"/>
          </w:tcPr>
          <w:p w14:paraId="4DE39A82">
            <w:pPr>
              <w:widowControl/>
              <w:spacing w:line="240" w:lineRule="auto"/>
              <w:ind w:firstLine="0" w:firstLineChars="0"/>
              <w:jc w:val="center"/>
              <w:rPr>
                <w:rFonts w:cs="Times New Roman"/>
                <w:sz w:val="21"/>
                <w:szCs w:val="21"/>
              </w:rPr>
            </w:pPr>
            <w:r>
              <w:rPr>
                <w:rFonts w:cs="Times New Roman"/>
                <w:sz w:val="21"/>
                <w:szCs w:val="21"/>
              </w:rPr>
              <w:t>到达时间/min</w:t>
            </w:r>
          </w:p>
        </w:tc>
      </w:tr>
      <w:tr w14:paraId="5D111DD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5A563763">
            <w:pPr>
              <w:widowControl/>
              <w:spacing w:line="240" w:lineRule="auto"/>
              <w:ind w:firstLine="0" w:firstLineChars="0"/>
              <w:jc w:val="center"/>
              <w:rPr>
                <w:rFonts w:cs="Times New Roman"/>
                <w:sz w:val="21"/>
                <w:szCs w:val="21"/>
              </w:rPr>
            </w:pPr>
          </w:p>
        </w:tc>
        <w:tc>
          <w:tcPr>
            <w:tcW w:w="1280" w:type="pct"/>
            <w:gridSpan w:val="2"/>
            <w:vAlign w:val="center"/>
          </w:tcPr>
          <w:p w14:paraId="3897BD76">
            <w:pPr>
              <w:widowControl/>
              <w:spacing w:line="240" w:lineRule="auto"/>
              <w:ind w:firstLine="0" w:firstLineChars="0"/>
              <w:jc w:val="center"/>
              <w:rPr>
                <w:rFonts w:cs="Times New Roman"/>
                <w:sz w:val="21"/>
                <w:szCs w:val="21"/>
              </w:rPr>
            </w:pPr>
            <w:r>
              <w:rPr>
                <w:rFonts w:cs="Times New Roman"/>
                <w:sz w:val="21"/>
                <w:szCs w:val="21"/>
              </w:rPr>
              <w:t>大气毒性终点浓度-1</w:t>
            </w:r>
          </w:p>
        </w:tc>
        <w:tc>
          <w:tcPr>
            <w:tcW w:w="682" w:type="pct"/>
            <w:gridSpan w:val="2"/>
            <w:vAlign w:val="center"/>
          </w:tcPr>
          <w:p w14:paraId="304C324F">
            <w:pPr>
              <w:widowControl/>
              <w:spacing w:line="240" w:lineRule="auto"/>
              <w:ind w:firstLine="0" w:firstLineChars="0"/>
              <w:jc w:val="center"/>
              <w:rPr>
                <w:rFonts w:cs="Times New Roman"/>
                <w:sz w:val="21"/>
                <w:szCs w:val="21"/>
              </w:rPr>
            </w:pPr>
            <w:r>
              <w:rPr>
                <w:rFonts w:cs="Times New Roman"/>
                <w:sz w:val="21"/>
                <w:szCs w:val="21"/>
              </w:rPr>
              <w:t>380</w:t>
            </w:r>
          </w:p>
        </w:tc>
        <w:tc>
          <w:tcPr>
            <w:tcW w:w="1023" w:type="pct"/>
            <w:gridSpan w:val="2"/>
            <w:vAlign w:val="center"/>
          </w:tcPr>
          <w:p w14:paraId="7632BD63">
            <w:pPr>
              <w:widowControl/>
              <w:spacing w:line="240" w:lineRule="auto"/>
              <w:ind w:firstLine="0" w:firstLineChars="0"/>
              <w:jc w:val="center"/>
              <w:rPr>
                <w:rFonts w:cs="Times New Roman"/>
                <w:sz w:val="21"/>
                <w:szCs w:val="21"/>
              </w:rPr>
            </w:pPr>
            <w:r>
              <w:rPr>
                <w:rFonts w:cs="Times New Roman"/>
                <w:sz w:val="21"/>
                <w:szCs w:val="21"/>
              </w:rPr>
              <w:t>/</w:t>
            </w:r>
          </w:p>
        </w:tc>
        <w:tc>
          <w:tcPr>
            <w:tcW w:w="1074" w:type="pct"/>
            <w:gridSpan w:val="2"/>
            <w:vAlign w:val="center"/>
          </w:tcPr>
          <w:p w14:paraId="1398841E">
            <w:pPr>
              <w:widowControl/>
              <w:spacing w:line="240" w:lineRule="auto"/>
              <w:ind w:firstLine="0" w:firstLineChars="0"/>
              <w:jc w:val="center"/>
              <w:rPr>
                <w:rFonts w:cs="Times New Roman"/>
                <w:sz w:val="21"/>
                <w:szCs w:val="21"/>
              </w:rPr>
            </w:pPr>
            <w:r>
              <w:rPr>
                <w:rFonts w:cs="Times New Roman"/>
                <w:sz w:val="21"/>
                <w:szCs w:val="21"/>
              </w:rPr>
              <w:t>/</w:t>
            </w:r>
          </w:p>
        </w:tc>
      </w:tr>
      <w:tr w14:paraId="43E2F01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74B25149">
            <w:pPr>
              <w:widowControl/>
              <w:spacing w:line="240" w:lineRule="auto"/>
              <w:ind w:firstLine="0" w:firstLineChars="0"/>
              <w:jc w:val="center"/>
              <w:rPr>
                <w:rFonts w:cs="Times New Roman"/>
                <w:sz w:val="21"/>
                <w:szCs w:val="21"/>
              </w:rPr>
            </w:pPr>
          </w:p>
        </w:tc>
        <w:tc>
          <w:tcPr>
            <w:tcW w:w="1280" w:type="pct"/>
            <w:gridSpan w:val="2"/>
            <w:vAlign w:val="center"/>
          </w:tcPr>
          <w:p w14:paraId="77E566B6">
            <w:pPr>
              <w:widowControl/>
              <w:spacing w:line="240" w:lineRule="auto"/>
              <w:ind w:firstLine="0" w:firstLineChars="0"/>
              <w:jc w:val="center"/>
              <w:rPr>
                <w:rFonts w:cs="Times New Roman"/>
                <w:sz w:val="21"/>
                <w:szCs w:val="21"/>
              </w:rPr>
            </w:pPr>
            <w:r>
              <w:rPr>
                <w:rFonts w:cs="Times New Roman"/>
                <w:sz w:val="21"/>
                <w:szCs w:val="21"/>
              </w:rPr>
              <w:t>大气毒性终点浓度-2</w:t>
            </w:r>
          </w:p>
        </w:tc>
        <w:tc>
          <w:tcPr>
            <w:tcW w:w="682" w:type="pct"/>
            <w:gridSpan w:val="2"/>
            <w:vAlign w:val="center"/>
          </w:tcPr>
          <w:p w14:paraId="36A24470">
            <w:pPr>
              <w:widowControl/>
              <w:spacing w:line="240" w:lineRule="auto"/>
              <w:ind w:firstLine="0" w:firstLineChars="0"/>
              <w:jc w:val="center"/>
              <w:rPr>
                <w:rFonts w:cs="Times New Roman"/>
                <w:sz w:val="21"/>
                <w:szCs w:val="21"/>
              </w:rPr>
            </w:pPr>
            <w:r>
              <w:rPr>
                <w:rFonts w:cs="Times New Roman"/>
                <w:sz w:val="21"/>
                <w:szCs w:val="21"/>
              </w:rPr>
              <w:t>90</w:t>
            </w:r>
          </w:p>
        </w:tc>
        <w:tc>
          <w:tcPr>
            <w:tcW w:w="1023" w:type="pct"/>
            <w:gridSpan w:val="2"/>
            <w:vAlign w:val="center"/>
          </w:tcPr>
          <w:p w14:paraId="0A283AF5">
            <w:pPr>
              <w:widowControl/>
              <w:spacing w:line="240" w:lineRule="auto"/>
              <w:ind w:firstLine="0" w:firstLineChars="0"/>
              <w:jc w:val="center"/>
              <w:rPr>
                <w:rFonts w:cs="Times New Roman"/>
                <w:sz w:val="21"/>
                <w:szCs w:val="21"/>
              </w:rPr>
            </w:pPr>
            <w:r>
              <w:rPr>
                <w:rFonts w:cs="Times New Roman"/>
                <w:sz w:val="21"/>
                <w:szCs w:val="21"/>
              </w:rPr>
              <w:t>/</w:t>
            </w:r>
          </w:p>
        </w:tc>
        <w:tc>
          <w:tcPr>
            <w:tcW w:w="1074" w:type="pct"/>
            <w:gridSpan w:val="2"/>
            <w:vAlign w:val="center"/>
          </w:tcPr>
          <w:p w14:paraId="446A7A4F">
            <w:pPr>
              <w:widowControl/>
              <w:spacing w:line="240" w:lineRule="auto"/>
              <w:ind w:firstLine="0" w:firstLineChars="0"/>
              <w:jc w:val="center"/>
              <w:rPr>
                <w:rFonts w:cs="Times New Roman"/>
                <w:sz w:val="21"/>
                <w:szCs w:val="21"/>
              </w:rPr>
            </w:pPr>
            <w:r>
              <w:rPr>
                <w:rFonts w:cs="Times New Roman"/>
                <w:sz w:val="21"/>
                <w:szCs w:val="21"/>
              </w:rPr>
              <w:t>/</w:t>
            </w:r>
          </w:p>
        </w:tc>
      </w:tr>
      <w:tr w14:paraId="461C11E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7422199E">
            <w:pPr>
              <w:widowControl/>
              <w:spacing w:line="240" w:lineRule="auto"/>
              <w:ind w:firstLine="0" w:firstLineChars="0"/>
              <w:jc w:val="center"/>
              <w:rPr>
                <w:rFonts w:cs="Times New Roman"/>
                <w:sz w:val="21"/>
                <w:szCs w:val="21"/>
              </w:rPr>
            </w:pPr>
          </w:p>
        </w:tc>
        <w:tc>
          <w:tcPr>
            <w:tcW w:w="1280" w:type="pct"/>
            <w:gridSpan w:val="2"/>
            <w:vAlign w:val="center"/>
          </w:tcPr>
          <w:p w14:paraId="5B3DAC1F">
            <w:pPr>
              <w:widowControl/>
              <w:spacing w:line="240" w:lineRule="auto"/>
              <w:ind w:firstLine="0" w:firstLineChars="0"/>
              <w:jc w:val="center"/>
              <w:rPr>
                <w:rFonts w:cs="Times New Roman"/>
                <w:sz w:val="21"/>
                <w:szCs w:val="21"/>
              </w:rPr>
            </w:pPr>
            <w:r>
              <w:rPr>
                <w:rFonts w:cs="Times New Roman"/>
                <w:sz w:val="21"/>
                <w:szCs w:val="21"/>
              </w:rPr>
              <w:t>敏感目标名称</w:t>
            </w:r>
          </w:p>
        </w:tc>
        <w:tc>
          <w:tcPr>
            <w:tcW w:w="682" w:type="pct"/>
            <w:gridSpan w:val="2"/>
            <w:vAlign w:val="center"/>
          </w:tcPr>
          <w:p w14:paraId="6801067D">
            <w:pPr>
              <w:widowControl/>
              <w:spacing w:line="240" w:lineRule="auto"/>
              <w:ind w:firstLine="0" w:firstLineChars="0"/>
              <w:jc w:val="center"/>
              <w:rPr>
                <w:rFonts w:cs="Times New Roman"/>
                <w:sz w:val="21"/>
                <w:szCs w:val="21"/>
              </w:rPr>
            </w:pPr>
            <w:r>
              <w:rPr>
                <w:rFonts w:cs="Times New Roman"/>
                <w:sz w:val="21"/>
                <w:szCs w:val="21"/>
              </w:rPr>
              <w:t>超标时间/min</w:t>
            </w:r>
          </w:p>
        </w:tc>
        <w:tc>
          <w:tcPr>
            <w:tcW w:w="1023" w:type="pct"/>
            <w:gridSpan w:val="2"/>
            <w:vAlign w:val="center"/>
          </w:tcPr>
          <w:p w14:paraId="0A62D277">
            <w:pPr>
              <w:widowControl/>
              <w:spacing w:line="240" w:lineRule="auto"/>
              <w:ind w:firstLine="0" w:firstLineChars="0"/>
              <w:jc w:val="center"/>
              <w:rPr>
                <w:rFonts w:cs="Times New Roman"/>
                <w:sz w:val="21"/>
                <w:szCs w:val="21"/>
              </w:rPr>
            </w:pPr>
            <w:r>
              <w:rPr>
                <w:rFonts w:cs="Times New Roman"/>
                <w:sz w:val="21"/>
                <w:szCs w:val="21"/>
              </w:rPr>
              <w:t>超标持续时间/min</w:t>
            </w:r>
          </w:p>
        </w:tc>
        <w:tc>
          <w:tcPr>
            <w:tcW w:w="1074" w:type="pct"/>
            <w:gridSpan w:val="2"/>
            <w:vAlign w:val="center"/>
          </w:tcPr>
          <w:p w14:paraId="0C30C5AC">
            <w:pPr>
              <w:widowControl/>
              <w:spacing w:line="240" w:lineRule="auto"/>
              <w:ind w:firstLine="0" w:firstLineChars="0"/>
              <w:jc w:val="center"/>
              <w:rPr>
                <w:rFonts w:cs="Times New Roman"/>
                <w:sz w:val="21"/>
                <w:szCs w:val="21"/>
              </w:rPr>
            </w:pPr>
            <w:r>
              <w:rPr>
                <w:rFonts w:cs="Times New Roman"/>
                <w:sz w:val="21"/>
                <w:szCs w:val="21"/>
              </w:rPr>
              <w:t>最大浓度/mg/m³</w:t>
            </w:r>
          </w:p>
        </w:tc>
      </w:tr>
      <w:tr w14:paraId="3DCFC8B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939" w:type="pct"/>
            <w:vMerge w:val="continue"/>
            <w:vAlign w:val="center"/>
          </w:tcPr>
          <w:p w14:paraId="3DE8A503">
            <w:pPr>
              <w:widowControl/>
              <w:spacing w:line="240" w:lineRule="auto"/>
              <w:ind w:firstLine="0" w:firstLineChars="0"/>
              <w:jc w:val="center"/>
              <w:rPr>
                <w:rFonts w:cs="Times New Roman"/>
                <w:sz w:val="21"/>
                <w:szCs w:val="21"/>
              </w:rPr>
            </w:pPr>
          </w:p>
        </w:tc>
        <w:tc>
          <w:tcPr>
            <w:tcW w:w="1280" w:type="pct"/>
            <w:gridSpan w:val="2"/>
            <w:vAlign w:val="center"/>
          </w:tcPr>
          <w:p w14:paraId="210F3DDB">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车庄</w:t>
            </w:r>
          </w:p>
        </w:tc>
        <w:tc>
          <w:tcPr>
            <w:tcW w:w="682" w:type="pct"/>
            <w:gridSpan w:val="2"/>
            <w:vAlign w:val="center"/>
          </w:tcPr>
          <w:p w14:paraId="60C4C543">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77D078D9">
            <w:pPr>
              <w:widowControl/>
              <w:spacing w:line="240" w:lineRule="auto"/>
              <w:ind w:firstLine="0" w:firstLineChars="0"/>
              <w:jc w:val="center"/>
              <w:rPr>
                <w:rFonts w:cs="Times New Roman"/>
                <w:sz w:val="21"/>
                <w:szCs w:val="21"/>
              </w:rPr>
            </w:pPr>
            <w:r>
              <w:rPr>
                <w:rFonts w:cs="Times New Roman"/>
                <w:sz w:val="21"/>
                <w:szCs w:val="21"/>
              </w:rPr>
              <w:t>0</w:t>
            </w:r>
          </w:p>
        </w:tc>
        <w:tc>
          <w:tcPr>
            <w:tcW w:w="2141" w:type="dxa"/>
            <w:gridSpan w:val="2"/>
            <w:vAlign w:val="center"/>
          </w:tcPr>
          <w:p w14:paraId="13B9110D">
            <w:pPr>
              <w:widowControl/>
              <w:spacing w:line="240" w:lineRule="auto"/>
              <w:ind w:firstLine="0" w:firstLineChars="0"/>
              <w:jc w:val="center"/>
              <w:textAlignment w:val="center"/>
              <w:rPr>
                <w:rFonts w:cs="Times New Roman"/>
                <w:sz w:val="21"/>
                <w:szCs w:val="21"/>
              </w:rPr>
            </w:pPr>
            <w:r>
              <w:rPr>
                <w:rFonts w:cs="Times New Roman"/>
                <w:color w:val="000000"/>
                <w:kern w:val="0"/>
                <w:sz w:val="22"/>
                <w:lang w:bidi="ar"/>
              </w:rPr>
              <w:t>66.6</w:t>
            </w:r>
          </w:p>
        </w:tc>
      </w:tr>
      <w:tr w14:paraId="1EDE029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6753AF4D">
            <w:pPr>
              <w:widowControl/>
              <w:spacing w:line="240" w:lineRule="auto"/>
              <w:ind w:firstLine="0" w:firstLineChars="0"/>
              <w:jc w:val="center"/>
              <w:rPr>
                <w:rFonts w:cs="Times New Roman"/>
                <w:sz w:val="21"/>
                <w:szCs w:val="21"/>
              </w:rPr>
            </w:pPr>
          </w:p>
        </w:tc>
        <w:tc>
          <w:tcPr>
            <w:tcW w:w="1280" w:type="pct"/>
            <w:gridSpan w:val="2"/>
            <w:vAlign w:val="center"/>
          </w:tcPr>
          <w:p w14:paraId="10791E3A">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瑞元新村</w:t>
            </w:r>
          </w:p>
        </w:tc>
        <w:tc>
          <w:tcPr>
            <w:tcW w:w="682" w:type="pct"/>
            <w:gridSpan w:val="2"/>
            <w:vAlign w:val="center"/>
          </w:tcPr>
          <w:p w14:paraId="11895736">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5CE378AC">
            <w:pPr>
              <w:widowControl/>
              <w:spacing w:line="240" w:lineRule="auto"/>
              <w:ind w:firstLine="0" w:firstLineChars="0"/>
              <w:jc w:val="center"/>
              <w:rPr>
                <w:rFonts w:cs="Times New Roman"/>
                <w:sz w:val="21"/>
                <w:szCs w:val="21"/>
              </w:rPr>
            </w:pPr>
            <w:r>
              <w:rPr>
                <w:rFonts w:cs="Times New Roman"/>
                <w:sz w:val="21"/>
                <w:szCs w:val="21"/>
              </w:rPr>
              <w:t>0</w:t>
            </w:r>
          </w:p>
        </w:tc>
        <w:tc>
          <w:tcPr>
            <w:tcW w:w="2141" w:type="dxa"/>
            <w:gridSpan w:val="2"/>
            <w:vAlign w:val="center"/>
          </w:tcPr>
          <w:p w14:paraId="1D995852">
            <w:pPr>
              <w:widowControl/>
              <w:spacing w:line="240" w:lineRule="auto"/>
              <w:ind w:firstLine="0" w:firstLineChars="0"/>
              <w:jc w:val="center"/>
              <w:textAlignment w:val="center"/>
              <w:rPr>
                <w:rFonts w:cs="Times New Roman"/>
                <w:sz w:val="21"/>
                <w:szCs w:val="21"/>
              </w:rPr>
            </w:pPr>
            <w:r>
              <w:rPr>
                <w:rFonts w:cs="Times New Roman"/>
                <w:color w:val="000000"/>
                <w:kern w:val="0"/>
                <w:sz w:val="22"/>
                <w:lang w:bidi="ar"/>
              </w:rPr>
              <w:t>52.8</w:t>
            </w:r>
          </w:p>
        </w:tc>
      </w:tr>
      <w:tr w14:paraId="14188B0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4616AC5B">
            <w:pPr>
              <w:widowControl/>
              <w:spacing w:line="240" w:lineRule="auto"/>
              <w:ind w:firstLine="0" w:firstLineChars="0"/>
              <w:jc w:val="center"/>
              <w:rPr>
                <w:rFonts w:cs="Times New Roman"/>
                <w:sz w:val="21"/>
                <w:szCs w:val="21"/>
              </w:rPr>
            </w:pPr>
          </w:p>
        </w:tc>
        <w:tc>
          <w:tcPr>
            <w:tcW w:w="1280" w:type="pct"/>
            <w:gridSpan w:val="2"/>
            <w:vAlign w:val="center"/>
          </w:tcPr>
          <w:p w14:paraId="6EDEF3CD">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农哥村</w:t>
            </w:r>
          </w:p>
        </w:tc>
        <w:tc>
          <w:tcPr>
            <w:tcW w:w="682" w:type="pct"/>
            <w:gridSpan w:val="2"/>
            <w:vAlign w:val="center"/>
          </w:tcPr>
          <w:p w14:paraId="7A3BEA04">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678DA70B">
            <w:pPr>
              <w:widowControl/>
              <w:spacing w:line="240" w:lineRule="auto"/>
              <w:ind w:firstLine="0" w:firstLineChars="0"/>
              <w:jc w:val="center"/>
              <w:rPr>
                <w:rFonts w:cs="Times New Roman"/>
                <w:sz w:val="21"/>
                <w:szCs w:val="21"/>
              </w:rPr>
            </w:pPr>
            <w:r>
              <w:rPr>
                <w:rFonts w:cs="Times New Roman"/>
                <w:sz w:val="21"/>
                <w:szCs w:val="21"/>
              </w:rPr>
              <w:t>0</w:t>
            </w:r>
          </w:p>
        </w:tc>
        <w:tc>
          <w:tcPr>
            <w:tcW w:w="2141" w:type="dxa"/>
            <w:gridSpan w:val="2"/>
            <w:vAlign w:val="center"/>
          </w:tcPr>
          <w:p w14:paraId="404E3A1F">
            <w:pPr>
              <w:widowControl/>
              <w:spacing w:line="240" w:lineRule="auto"/>
              <w:ind w:firstLine="0" w:firstLineChars="0"/>
              <w:jc w:val="center"/>
              <w:textAlignment w:val="center"/>
              <w:rPr>
                <w:rFonts w:cs="Times New Roman"/>
                <w:sz w:val="21"/>
                <w:szCs w:val="21"/>
              </w:rPr>
            </w:pPr>
            <w:r>
              <w:rPr>
                <w:rFonts w:cs="Times New Roman"/>
                <w:color w:val="000000"/>
                <w:kern w:val="0"/>
                <w:sz w:val="22"/>
                <w:lang w:bidi="ar"/>
              </w:rPr>
              <w:t>52.8</w:t>
            </w:r>
          </w:p>
        </w:tc>
      </w:tr>
      <w:tr w14:paraId="410F875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0C9A8E99">
            <w:pPr>
              <w:widowControl/>
              <w:spacing w:line="240" w:lineRule="auto"/>
              <w:ind w:firstLine="0" w:firstLineChars="0"/>
              <w:jc w:val="center"/>
              <w:rPr>
                <w:rFonts w:cs="Times New Roman"/>
                <w:sz w:val="21"/>
                <w:szCs w:val="21"/>
              </w:rPr>
            </w:pPr>
          </w:p>
        </w:tc>
        <w:tc>
          <w:tcPr>
            <w:tcW w:w="1280" w:type="pct"/>
            <w:gridSpan w:val="2"/>
            <w:vAlign w:val="center"/>
          </w:tcPr>
          <w:p w14:paraId="205D2B25">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钱家大庄</w:t>
            </w:r>
          </w:p>
        </w:tc>
        <w:tc>
          <w:tcPr>
            <w:tcW w:w="682" w:type="pct"/>
            <w:gridSpan w:val="2"/>
            <w:vAlign w:val="center"/>
          </w:tcPr>
          <w:p w14:paraId="314D00AF">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72201608">
            <w:pPr>
              <w:widowControl/>
              <w:spacing w:line="240" w:lineRule="auto"/>
              <w:ind w:firstLine="0" w:firstLineChars="0"/>
              <w:jc w:val="center"/>
              <w:rPr>
                <w:rFonts w:cs="Times New Roman"/>
                <w:sz w:val="21"/>
                <w:szCs w:val="21"/>
              </w:rPr>
            </w:pPr>
            <w:r>
              <w:rPr>
                <w:rFonts w:cs="Times New Roman"/>
                <w:sz w:val="21"/>
                <w:szCs w:val="21"/>
              </w:rPr>
              <w:t>0</w:t>
            </w:r>
          </w:p>
        </w:tc>
        <w:tc>
          <w:tcPr>
            <w:tcW w:w="2141" w:type="dxa"/>
            <w:gridSpan w:val="2"/>
            <w:vAlign w:val="center"/>
          </w:tcPr>
          <w:p w14:paraId="53FA36A7">
            <w:pPr>
              <w:widowControl/>
              <w:spacing w:line="240" w:lineRule="auto"/>
              <w:ind w:firstLine="0" w:firstLineChars="0"/>
              <w:jc w:val="center"/>
              <w:textAlignment w:val="center"/>
              <w:rPr>
                <w:rFonts w:cs="Times New Roman"/>
                <w:sz w:val="21"/>
                <w:szCs w:val="21"/>
              </w:rPr>
            </w:pPr>
            <w:r>
              <w:rPr>
                <w:rFonts w:cs="Times New Roman"/>
                <w:color w:val="000000"/>
                <w:kern w:val="0"/>
                <w:sz w:val="22"/>
                <w:lang w:bidi="ar"/>
              </w:rPr>
              <w:t>34</w:t>
            </w:r>
          </w:p>
        </w:tc>
      </w:tr>
      <w:tr w14:paraId="2A3A952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0BC843A4">
            <w:pPr>
              <w:widowControl/>
              <w:spacing w:line="240" w:lineRule="auto"/>
              <w:ind w:firstLine="0" w:firstLineChars="0"/>
              <w:jc w:val="center"/>
              <w:rPr>
                <w:rFonts w:cs="Times New Roman"/>
                <w:sz w:val="21"/>
                <w:szCs w:val="21"/>
              </w:rPr>
            </w:pPr>
          </w:p>
        </w:tc>
        <w:tc>
          <w:tcPr>
            <w:tcW w:w="1280" w:type="pct"/>
            <w:gridSpan w:val="2"/>
            <w:vAlign w:val="center"/>
          </w:tcPr>
          <w:p w14:paraId="1CD7AA0B">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后徐庄</w:t>
            </w:r>
          </w:p>
        </w:tc>
        <w:tc>
          <w:tcPr>
            <w:tcW w:w="682" w:type="pct"/>
            <w:gridSpan w:val="2"/>
            <w:vAlign w:val="center"/>
          </w:tcPr>
          <w:p w14:paraId="18A33C12">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49442A5F">
            <w:pPr>
              <w:widowControl/>
              <w:spacing w:line="240" w:lineRule="auto"/>
              <w:ind w:firstLine="0" w:firstLineChars="0"/>
              <w:jc w:val="center"/>
              <w:rPr>
                <w:rFonts w:cs="Times New Roman"/>
                <w:sz w:val="21"/>
                <w:szCs w:val="21"/>
              </w:rPr>
            </w:pPr>
            <w:r>
              <w:rPr>
                <w:rFonts w:cs="Times New Roman"/>
                <w:sz w:val="21"/>
                <w:szCs w:val="21"/>
              </w:rPr>
              <w:t>0</w:t>
            </w:r>
          </w:p>
        </w:tc>
        <w:tc>
          <w:tcPr>
            <w:tcW w:w="2141" w:type="dxa"/>
            <w:gridSpan w:val="2"/>
            <w:vAlign w:val="center"/>
          </w:tcPr>
          <w:p w14:paraId="571A6251">
            <w:pPr>
              <w:widowControl/>
              <w:spacing w:line="240" w:lineRule="auto"/>
              <w:ind w:firstLine="0" w:firstLineChars="0"/>
              <w:jc w:val="center"/>
              <w:textAlignment w:val="center"/>
              <w:rPr>
                <w:rFonts w:cs="Times New Roman"/>
                <w:sz w:val="21"/>
                <w:szCs w:val="21"/>
              </w:rPr>
            </w:pPr>
            <w:r>
              <w:rPr>
                <w:rFonts w:cs="Times New Roman"/>
                <w:color w:val="000000"/>
                <w:kern w:val="0"/>
                <w:sz w:val="22"/>
                <w:lang w:bidi="ar"/>
              </w:rPr>
              <w:t>23.1</w:t>
            </w:r>
          </w:p>
        </w:tc>
      </w:tr>
      <w:tr w14:paraId="3684E96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24796100">
            <w:pPr>
              <w:widowControl/>
              <w:spacing w:line="240" w:lineRule="auto"/>
              <w:ind w:firstLine="0" w:firstLineChars="0"/>
              <w:jc w:val="center"/>
              <w:rPr>
                <w:rFonts w:cs="Times New Roman"/>
                <w:sz w:val="21"/>
                <w:szCs w:val="21"/>
              </w:rPr>
            </w:pPr>
          </w:p>
        </w:tc>
        <w:tc>
          <w:tcPr>
            <w:tcW w:w="1280" w:type="pct"/>
            <w:gridSpan w:val="2"/>
            <w:vAlign w:val="center"/>
          </w:tcPr>
          <w:p w14:paraId="5F8AF053">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胥浦中心小学</w:t>
            </w:r>
          </w:p>
        </w:tc>
        <w:tc>
          <w:tcPr>
            <w:tcW w:w="682" w:type="pct"/>
            <w:gridSpan w:val="2"/>
            <w:vAlign w:val="center"/>
          </w:tcPr>
          <w:p w14:paraId="70328A40">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5DEE9AE1">
            <w:pPr>
              <w:widowControl/>
              <w:spacing w:line="240" w:lineRule="auto"/>
              <w:ind w:firstLine="0" w:firstLineChars="0"/>
              <w:jc w:val="center"/>
              <w:rPr>
                <w:rFonts w:cs="Times New Roman"/>
                <w:sz w:val="21"/>
                <w:szCs w:val="21"/>
              </w:rPr>
            </w:pPr>
            <w:r>
              <w:rPr>
                <w:rFonts w:cs="Times New Roman"/>
                <w:sz w:val="21"/>
                <w:szCs w:val="21"/>
              </w:rPr>
              <w:t>0</w:t>
            </w:r>
          </w:p>
        </w:tc>
        <w:tc>
          <w:tcPr>
            <w:tcW w:w="2141" w:type="dxa"/>
            <w:gridSpan w:val="2"/>
            <w:vAlign w:val="center"/>
          </w:tcPr>
          <w:p w14:paraId="25B89DA7">
            <w:pPr>
              <w:widowControl/>
              <w:spacing w:line="240" w:lineRule="auto"/>
              <w:ind w:firstLine="0" w:firstLineChars="0"/>
              <w:jc w:val="center"/>
              <w:textAlignment w:val="center"/>
              <w:rPr>
                <w:rFonts w:cs="Times New Roman"/>
                <w:sz w:val="21"/>
                <w:szCs w:val="21"/>
              </w:rPr>
            </w:pPr>
            <w:r>
              <w:rPr>
                <w:rFonts w:cs="Times New Roman"/>
                <w:color w:val="000000"/>
                <w:kern w:val="0"/>
                <w:sz w:val="22"/>
                <w:lang w:bidi="ar"/>
              </w:rPr>
              <w:t>23.1</w:t>
            </w:r>
          </w:p>
        </w:tc>
      </w:tr>
      <w:tr w14:paraId="69FCB5C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23FC1208">
            <w:pPr>
              <w:widowControl/>
              <w:spacing w:line="240" w:lineRule="auto"/>
              <w:ind w:firstLine="0" w:firstLineChars="0"/>
              <w:jc w:val="center"/>
              <w:rPr>
                <w:rFonts w:cs="Times New Roman"/>
                <w:sz w:val="21"/>
                <w:szCs w:val="21"/>
              </w:rPr>
            </w:pPr>
          </w:p>
        </w:tc>
        <w:tc>
          <w:tcPr>
            <w:tcW w:w="1280" w:type="pct"/>
            <w:gridSpan w:val="2"/>
            <w:vAlign w:val="center"/>
          </w:tcPr>
          <w:p w14:paraId="184C740E">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江苏华瑞技工学校</w:t>
            </w:r>
          </w:p>
        </w:tc>
        <w:tc>
          <w:tcPr>
            <w:tcW w:w="682" w:type="pct"/>
            <w:gridSpan w:val="2"/>
            <w:vAlign w:val="center"/>
          </w:tcPr>
          <w:p w14:paraId="480D0AF0">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37696876">
            <w:pPr>
              <w:widowControl/>
              <w:spacing w:line="240" w:lineRule="auto"/>
              <w:ind w:firstLine="0" w:firstLineChars="0"/>
              <w:jc w:val="center"/>
              <w:rPr>
                <w:rFonts w:cs="Times New Roman"/>
                <w:sz w:val="21"/>
                <w:szCs w:val="21"/>
              </w:rPr>
            </w:pPr>
            <w:r>
              <w:rPr>
                <w:rFonts w:cs="Times New Roman"/>
                <w:sz w:val="21"/>
                <w:szCs w:val="21"/>
              </w:rPr>
              <w:t>0</w:t>
            </w:r>
          </w:p>
        </w:tc>
        <w:tc>
          <w:tcPr>
            <w:tcW w:w="2141" w:type="dxa"/>
            <w:gridSpan w:val="2"/>
            <w:vAlign w:val="center"/>
          </w:tcPr>
          <w:p w14:paraId="61D95773">
            <w:pPr>
              <w:widowControl/>
              <w:spacing w:line="240" w:lineRule="auto"/>
              <w:ind w:firstLine="0" w:firstLineChars="0"/>
              <w:jc w:val="center"/>
              <w:textAlignment w:val="center"/>
              <w:rPr>
                <w:rFonts w:cs="Times New Roman"/>
                <w:sz w:val="21"/>
                <w:szCs w:val="21"/>
              </w:rPr>
            </w:pPr>
            <w:r>
              <w:rPr>
                <w:rFonts w:cs="Times New Roman"/>
                <w:color w:val="000000"/>
                <w:kern w:val="0"/>
                <w:sz w:val="22"/>
                <w:lang w:bidi="ar"/>
              </w:rPr>
              <w:t>19.5</w:t>
            </w:r>
          </w:p>
        </w:tc>
      </w:tr>
      <w:tr w14:paraId="2BAE725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1ED6C626">
            <w:pPr>
              <w:widowControl/>
              <w:spacing w:line="240" w:lineRule="auto"/>
              <w:ind w:firstLine="0" w:firstLineChars="0"/>
              <w:jc w:val="center"/>
              <w:rPr>
                <w:rFonts w:cs="Times New Roman"/>
                <w:sz w:val="21"/>
                <w:szCs w:val="21"/>
              </w:rPr>
            </w:pPr>
          </w:p>
        </w:tc>
        <w:tc>
          <w:tcPr>
            <w:tcW w:w="1280" w:type="pct"/>
            <w:gridSpan w:val="2"/>
            <w:vAlign w:val="center"/>
          </w:tcPr>
          <w:p w14:paraId="307C6963">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曹巷</w:t>
            </w:r>
          </w:p>
        </w:tc>
        <w:tc>
          <w:tcPr>
            <w:tcW w:w="682" w:type="pct"/>
            <w:gridSpan w:val="2"/>
            <w:vAlign w:val="center"/>
          </w:tcPr>
          <w:p w14:paraId="2FE3BCAE">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4ECA1E26">
            <w:pPr>
              <w:widowControl/>
              <w:spacing w:line="240" w:lineRule="auto"/>
              <w:ind w:firstLine="0" w:firstLineChars="0"/>
              <w:jc w:val="center"/>
              <w:rPr>
                <w:rFonts w:cs="Times New Roman"/>
                <w:sz w:val="21"/>
                <w:szCs w:val="21"/>
              </w:rPr>
            </w:pPr>
            <w:r>
              <w:rPr>
                <w:rFonts w:cs="Times New Roman"/>
                <w:sz w:val="21"/>
                <w:szCs w:val="21"/>
              </w:rPr>
              <w:t>0</w:t>
            </w:r>
          </w:p>
        </w:tc>
        <w:tc>
          <w:tcPr>
            <w:tcW w:w="2141" w:type="dxa"/>
            <w:gridSpan w:val="2"/>
            <w:vAlign w:val="center"/>
          </w:tcPr>
          <w:p w14:paraId="3AF387D3">
            <w:pPr>
              <w:widowControl/>
              <w:spacing w:line="240" w:lineRule="auto"/>
              <w:ind w:firstLine="0" w:firstLineChars="0"/>
              <w:jc w:val="center"/>
              <w:textAlignment w:val="center"/>
              <w:rPr>
                <w:rFonts w:cs="Times New Roman"/>
                <w:sz w:val="21"/>
                <w:szCs w:val="21"/>
              </w:rPr>
            </w:pPr>
            <w:r>
              <w:rPr>
                <w:rFonts w:cs="Times New Roman"/>
                <w:color w:val="000000"/>
                <w:kern w:val="0"/>
                <w:sz w:val="22"/>
                <w:lang w:bidi="ar"/>
              </w:rPr>
              <w:t>19.5</w:t>
            </w:r>
          </w:p>
        </w:tc>
      </w:tr>
      <w:tr w14:paraId="599A5C2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5E65080F">
            <w:pPr>
              <w:widowControl/>
              <w:spacing w:line="240" w:lineRule="auto"/>
              <w:ind w:firstLine="0" w:firstLineChars="0"/>
              <w:jc w:val="center"/>
              <w:rPr>
                <w:rFonts w:cs="Times New Roman"/>
                <w:sz w:val="21"/>
                <w:szCs w:val="21"/>
              </w:rPr>
            </w:pPr>
          </w:p>
        </w:tc>
        <w:tc>
          <w:tcPr>
            <w:tcW w:w="1280" w:type="pct"/>
            <w:gridSpan w:val="2"/>
            <w:vAlign w:val="center"/>
          </w:tcPr>
          <w:p w14:paraId="64F317D7">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肖山村</w:t>
            </w:r>
          </w:p>
        </w:tc>
        <w:tc>
          <w:tcPr>
            <w:tcW w:w="682" w:type="pct"/>
            <w:gridSpan w:val="2"/>
            <w:vAlign w:val="center"/>
          </w:tcPr>
          <w:p w14:paraId="5CE67EA0">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1194B311">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10A65F15">
            <w:pPr>
              <w:widowControl/>
              <w:spacing w:line="240" w:lineRule="auto"/>
              <w:ind w:firstLine="0" w:firstLineChars="0"/>
              <w:jc w:val="center"/>
              <w:rPr>
                <w:rFonts w:cs="Times New Roman"/>
                <w:sz w:val="21"/>
                <w:szCs w:val="21"/>
              </w:rPr>
            </w:pPr>
            <w:r>
              <w:rPr>
                <w:rFonts w:cs="Times New Roman"/>
                <w:sz w:val="21"/>
                <w:szCs w:val="21"/>
              </w:rPr>
              <w:t>19.5</w:t>
            </w:r>
          </w:p>
        </w:tc>
      </w:tr>
      <w:tr w14:paraId="2FD7B70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939" w:type="pct"/>
            <w:vMerge w:val="continue"/>
            <w:vAlign w:val="center"/>
          </w:tcPr>
          <w:p w14:paraId="11CF295B">
            <w:pPr>
              <w:widowControl/>
              <w:spacing w:line="240" w:lineRule="auto"/>
              <w:ind w:firstLine="0" w:firstLineChars="0"/>
              <w:jc w:val="center"/>
              <w:rPr>
                <w:rFonts w:cs="Times New Roman"/>
                <w:sz w:val="21"/>
                <w:szCs w:val="21"/>
              </w:rPr>
            </w:pPr>
          </w:p>
        </w:tc>
        <w:tc>
          <w:tcPr>
            <w:tcW w:w="1280" w:type="pct"/>
            <w:gridSpan w:val="2"/>
            <w:vAlign w:val="center"/>
          </w:tcPr>
          <w:p w14:paraId="537236F6">
            <w:pPr>
              <w:widowControl/>
              <w:spacing w:line="240" w:lineRule="auto"/>
              <w:ind w:firstLine="0" w:firstLineChars="0"/>
              <w:jc w:val="center"/>
              <w:textAlignment w:val="center"/>
              <w:rPr>
                <w:rFonts w:cs="Times New Roman"/>
                <w:sz w:val="21"/>
                <w:szCs w:val="21"/>
              </w:rPr>
            </w:pPr>
            <w:r>
              <w:rPr>
                <w:rFonts w:ascii="宋体" w:hAnsi="宋体" w:cs="宋体"/>
                <w:kern w:val="0"/>
                <w:sz w:val="21"/>
                <w:szCs w:val="21"/>
                <w:lang w:bidi="ar"/>
              </w:rPr>
              <w:t>碧河湾</w:t>
            </w:r>
          </w:p>
        </w:tc>
        <w:tc>
          <w:tcPr>
            <w:tcW w:w="682" w:type="pct"/>
            <w:gridSpan w:val="2"/>
            <w:vAlign w:val="center"/>
          </w:tcPr>
          <w:p w14:paraId="5FB37054">
            <w:pPr>
              <w:widowControl/>
              <w:spacing w:line="240" w:lineRule="auto"/>
              <w:ind w:firstLine="0" w:firstLineChars="0"/>
              <w:jc w:val="center"/>
              <w:rPr>
                <w:rFonts w:cs="Times New Roman"/>
                <w:sz w:val="21"/>
                <w:szCs w:val="21"/>
              </w:rPr>
            </w:pPr>
            <w:r>
              <w:rPr>
                <w:rFonts w:cs="Times New Roman"/>
                <w:sz w:val="21"/>
                <w:szCs w:val="21"/>
              </w:rPr>
              <w:t>0</w:t>
            </w:r>
          </w:p>
        </w:tc>
        <w:tc>
          <w:tcPr>
            <w:tcW w:w="1023" w:type="pct"/>
            <w:gridSpan w:val="2"/>
            <w:vAlign w:val="center"/>
          </w:tcPr>
          <w:p w14:paraId="01E9351D">
            <w:pPr>
              <w:widowControl/>
              <w:spacing w:line="240" w:lineRule="auto"/>
              <w:ind w:firstLine="0" w:firstLineChars="0"/>
              <w:jc w:val="center"/>
              <w:rPr>
                <w:rFonts w:cs="Times New Roman"/>
                <w:sz w:val="21"/>
                <w:szCs w:val="21"/>
              </w:rPr>
            </w:pPr>
            <w:r>
              <w:rPr>
                <w:rFonts w:cs="Times New Roman"/>
                <w:sz w:val="21"/>
                <w:szCs w:val="21"/>
              </w:rPr>
              <w:t>0</w:t>
            </w:r>
          </w:p>
        </w:tc>
        <w:tc>
          <w:tcPr>
            <w:tcW w:w="1074" w:type="pct"/>
            <w:gridSpan w:val="2"/>
            <w:vAlign w:val="center"/>
          </w:tcPr>
          <w:p w14:paraId="6AA750E8">
            <w:pPr>
              <w:widowControl/>
              <w:spacing w:line="240" w:lineRule="auto"/>
              <w:ind w:firstLine="0" w:firstLineChars="0"/>
              <w:jc w:val="center"/>
              <w:rPr>
                <w:rFonts w:cs="Times New Roman"/>
                <w:sz w:val="21"/>
                <w:szCs w:val="21"/>
              </w:rPr>
            </w:pPr>
            <w:r>
              <w:rPr>
                <w:rFonts w:cs="Times New Roman"/>
                <w:sz w:val="21"/>
                <w:szCs w:val="21"/>
              </w:rPr>
              <w:t>12.8</w:t>
            </w:r>
          </w:p>
        </w:tc>
      </w:tr>
    </w:tbl>
    <w:p w14:paraId="0195D48D">
      <w:pPr>
        <w:ind w:firstLine="480"/>
      </w:pPr>
      <w:r>
        <w:t>四氢呋喃燃烧/爆炸产生的CO在最常见气象结果最大挥发浓度为69.8mg/m</w:t>
      </w:r>
      <w:r>
        <w:rPr>
          <w:vertAlign w:val="superscript"/>
        </w:rPr>
        <w:t>3</w:t>
      </w:r>
      <w:r>
        <w:t>，均低于大气毒性终点浓度-1（380mg/m</w:t>
      </w:r>
      <w:r>
        <w:rPr>
          <w:vertAlign w:val="superscript"/>
        </w:rPr>
        <w:t>3</w:t>
      </w:r>
      <w:r>
        <w:t>）和大气毒性终点浓度-2（95mg/m</w:t>
      </w:r>
      <w:r>
        <w:rPr>
          <w:vertAlign w:val="superscript"/>
        </w:rPr>
        <w:t>3</w:t>
      </w:r>
      <w:r>
        <w:t>），在最不利气象结果最大挥发浓度为107mg/m</w:t>
      </w:r>
      <w:r>
        <w:rPr>
          <w:vertAlign w:val="superscript"/>
        </w:rPr>
        <w:t>3</w:t>
      </w:r>
      <w:r>
        <w:t>，低于大气毒性终点浓度-1（380mg/m</w:t>
      </w:r>
      <w:r>
        <w:rPr>
          <w:vertAlign w:val="superscript"/>
        </w:rPr>
        <w:t>3</w:t>
      </w:r>
      <w:r>
        <w:t>），高于大气毒性终点浓度-2（95mg/m</w:t>
      </w:r>
      <w:r>
        <w:rPr>
          <w:vertAlign w:val="superscript"/>
        </w:rPr>
        <w:t>3</w:t>
      </w:r>
      <w:r>
        <w:t>），最大持续时间0.48min，需严格落实风险防范措施，确保环境风险可控，具体措施见7.6章节。</w:t>
      </w:r>
    </w:p>
    <w:p w14:paraId="6C07D77F">
      <w:pPr>
        <w:ind w:firstLine="0" w:firstLineChars="0"/>
        <w:outlineLvl w:val="4"/>
        <w:rPr>
          <w:rFonts w:cs="Times New Roman"/>
          <w:b/>
        </w:rPr>
      </w:pPr>
      <w:r>
        <w:rPr>
          <w:rFonts w:cs="Times New Roman"/>
          <w:b/>
        </w:rPr>
        <w:t>6.2.7.4.2 小结</w:t>
      </w:r>
    </w:p>
    <w:p w14:paraId="03E31EC6">
      <w:pPr>
        <w:ind w:firstLine="480"/>
        <w:rPr>
          <w:rFonts w:cs="Times New Roman"/>
        </w:rPr>
      </w:pPr>
      <w:r>
        <w:rPr>
          <w:rFonts w:cs="Times New Roman"/>
        </w:rPr>
        <w:t>根据预测结果，小结如下：</w:t>
      </w:r>
    </w:p>
    <w:p w14:paraId="3B2045B5">
      <w:pPr>
        <w:ind w:firstLine="480"/>
      </w:pPr>
      <w:r>
        <w:rPr>
          <w:rFonts w:cs="Times New Roman"/>
          <w:bCs/>
        </w:rPr>
        <w:t>（1）</w:t>
      </w:r>
      <w:r>
        <w:t>四氢呋喃燃烧/爆炸产生的CO在最常见气象结果最大挥发浓度为69.8mg/m</w:t>
      </w:r>
      <w:r>
        <w:rPr>
          <w:vertAlign w:val="superscript"/>
        </w:rPr>
        <w:t>3</w:t>
      </w:r>
      <w:r>
        <w:t>，均低于大气毒性终点浓度-1（380mg/m</w:t>
      </w:r>
      <w:r>
        <w:rPr>
          <w:vertAlign w:val="superscript"/>
        </w:rPr>
        <w:t>3</w:t>
      </w:r>
      <w:r>
        <w:t>）和大气毒性终点浓度-2（95mg/m</w:t>
      </w:r>
      <w:r>
        <w:rPr>
          <w:vertAlign w:val="superscript"/>
        </w:rPr>
        <w:t>3</w:t>
      </w:r>
      <w:r>
        <w:t>），在最不利气象结果最大挥发浓度为107mg/m</w:t>
      </w:r>
      <w:r>
        <w:rPr>
          <w:vertAlign w:val="superscript"/>
        </w:rPr>
        <w:t>3</w:t>
      </w:r>
      <w:r>
        <w:t>，低于大气毒性终点浓度-1（380mg/m</w:t>
      </w:r>
      <w:r>
        <w:rPr>
          <w:vertAlign w:val="superscript"/>
        </w:rPr>
        <w:t>3</w:t>
      </w:r>
      <w:r>
        <w:t>），高于大气毒性终点浓度-2（95mg/m</w:t>
      </w:r>
      <w:r>
        <w:rPr>
          <w:vertAlign w:val="superscript"/>
        </w:rPr>
        <w:t>3</w:t>
      </w:r>
      <w:r>
        <w:t>），最大持续时间0.48min。</w:t>
      </w:r>
    </w:p>
    <w:p w14:paraId="601EF7EF">
      <w:pPr>
        <w:ind w:firstLine="480"/>
        <w:rPr>
          <w:rFonts w:cs="Times New Roman"/>
        </w:rPr>
      </w:pPr>
      <w:r>
        <w:rPr>
          <w:rFonts w:cs="Times New Roman"/>
          <w:szCs w:val="24"/>
        </w:rPr>
        <w:t>根据预测结果，在</w:t>
      </w:r>
      <w:r>
        <w:rPr>
          <w:rFonts w:cs="Times New Roman"/>
          <w:bCs/>
        </w:rPr>
        <w:t>四氢呋喃储罐泄漏</w:t>
      </w:r>
      <w:r>
        <w:rPr>
          <w:rFonts w:cs="Times New Roman"/>
        </w:rPr>
        <w:t>燃烧伴生次伴生CO</w:t>
      </w:r>
      <w:r>
        <w:rPr>
          <w:rFonts w:cs="Times New Roman"/>
          <w:szCs w:val="24"/>
        </w:rPr>
        <w:t>在敏感目标处CO浓度超标情况，因此需加强源头控制与内部管理，尽量避免事故的发生。同时完善企业风险防范建设，加强与周边环境的联系，在事故发生时能及时有力应对。</w:t>
      </w:r>
    </w:p>
    <w:p w14:paraId="1F1A7B18">
      <w:pPr>
        <w:ind w:firstLine="0" w:firstLineChars="0"/>
        <w:outlineLvl w:val="3"/>
        <w:rPr>
          <w:rFonts w:cs="Times New Roman"/>
          <w:b/>
        </w:rPr>
      </w:pPr>
      <w:r>
        <w:rPr>
          <w:rFonts w:cs="Times New Roman"/>
          <w:b/>
        </w:rPr>
        <w:t>6.2.7.5 地表水环境风险分析</w:t>
      </w:r>
    </w:p>
    <w:p w14:paraId="55F11771">
      <w:pPr>
        <w:ind w:firstLine="480"/>
        <w:rPr>
          <w:rFonts w:cs="Times New Roman"/>
          <w:szCs w:val="21"/>
        </w:rPr>
      </w:pPr>
      <w:r>
        <w:rPr>
          <w:rFonts w:cs="Times New Roman"/>
          <w:szCs w:val="24"/>
        </w:rPr>
        <w:t>本项目</w:t>
      </w:r>
      <w:r>
        <w:rPr>
          <w:rFonts w:cs="Times New Roman"/>
          <w:szCs w:val="21"/>
        </w:rPr>
        <w:t>依托厂区现有1座应急事故池16000 m</w:t>
      </w:r>
      <w:r>
        <w:rPr>
          <w:rFonts w:cs="Times New Roman"/>
          <w:szCs w:val="21"/>
          <w:vertAlign w:val="superscript"/>
        </w:rPr>
        <w:t>3</w:t>
      </w:r>
      <w:r>
        <w:rPr>
          <w:rFonts w:cs="Times New Roman"/>
          <w:szCs w:val="21"/>
        </w:rPr>
        <w:t>，事故状态下的物料和消防污水均收集进入事故池，经厂内污水处理系统预处理</w:t>
      </w:r>
      <w:r>
        <w:rPr>
          <w:rFonts w:hint="eastAsia" w:cs="Times New Roman"/>
          <w:szCs w:val="21"/>
        </w:rPr>
        <w:t>再排入厂区污水处理站</w:t>
      </w:r>
      <w:r>
        <w:rPr>
          <w:rFonts w:cs="Times New Roman"/>
          <w:szCs w:val="21"/>
        </w:rPr>
        <w:t>，可杜绝废水未经处理直接外排的事件发生。</w:t>
      </w:r>
    </w:p>
    <w:p w14:paraId="1D1D2E15">
      <w:pPr>
        <w:ind w:firstLine="480"/>
        <w:rPr>
          <w:rFonts w:cs="Times New Roman"/>
          <w:szCs w:val="24"/>
        </w:rPr>
      </w:pPr>
      <w:r>
        <w:rPr>
          <w:rFonts w:cs="Times New Roman"/>
          <w:szCs w:val="24"/>
        </w:rPr>
        <w:t>若污水管道发生泄漏事故，排入外环境，会对周边地表水水质造成影响，造成鱼类和水生生物的死亡。由于</w:t>
      </w:r>
      <w:r>
        <w:rPr>
          <w:rFonts w:cs="Times New Roman"/>
        </w:rPr>
        <w:t>甘草山河</w:t>
      </w:r>
      <w:r>
        <w:rPr>
          <w:rFonts w:cs="Times New Roman"/>
          <w:szCs w:val="24"/>
        </w:rPr>
        <w:t>等周边存在水闸，水流慢，水动力较差，当含有</w:t>
      </w:r>
      <w:r>
        <w:rPr>
          <w:rFonts w:cs="Times New Roman"/>
        </w:rPr>
        <w:t>四氢呋喃</w:t>
      </w:r>
      <w:r>
        <w:rPr>
          <w:rFonts w:cs="Times New Roman"/>
          <w:szCs w:val="24"/>
        </w:rPr>
        <w:t>的消防废水排入</w:t>
      </w:r>
      <w:r>
        <w:rPr>
          <w:rFonts w:cs="Times New Roman"/>
        </w:rPr>
        <w:t>甘草山河</w:t>
      </w:r>
      <w:r>
        <w:rPr>
          <w:rFonts w:cs="Times New Roman"/>
          <w:szCs w:val="24"/>
        </w:rPr>
        <w:t>，对河水体影响较大。因此，一旦发生上述突发环境事故，建设单位应及时做好拦截，将消防废水引入事故池，从而杜绝消防废水直接进入地表水造成水质污染，并做好与园区三级防控的衔接，避免事故进一步扩大化。</w:t>
      </w:r>
    </w:p>
    <w:p w14:paraId="037DA1EA">
      <w:pPr>
        <w:ind w:firstLine="0" w:firstLineChars="0"/>
        <w:outlineLvl w:val="3"/>
        <w:rPr>
          <w:rFonts w:cs="Times New Roman"/>
          <w:b/>
        </w:rPr>
      </w:pPr>
      <w:r>
        <w:rPr>
          <w:rFonts w:cs="Times New Roman"/>
          <w:b/>
        </w:rPr>
        <w:t>6.2.7.6 地下水环境风险分析</w:t>
      </w:r>
    </w:p>
    <w:p w14:paraId="05B95006">
      <w:pPr>
        <w:ind w:firstLine="480"/>
        <w:rPr>
          <w:rFonts w:cs="Times New Roman"/>
        </w:rPr>
      </w:pPr>
      <w:r>
        <w:rPr>
          <w:rFonts w:cs="Times New Roman"/>
        </w:rPr>
        <w:t>正常状况下，即使没有采取特殊的防渗措施，按石化装置的建设规范要求，装置区、罐区也必须是混凝土进行表面硬化处理，原料、物料及污水输送管线也是必须经过防腐防渗处理。根据石油化工项目近年的运行管理经验，在采取源头和分区防控措施的基础上，正常状况下不会出现物料暴露而发生渗漏至地下水的情景。因此，地下水环境污染主要出现于事故工况下，即物料出现渗漏的情况。其影响评价内容见6.2.5节。</w:t>
      </w:r>
    </w:p>
    <w:p w14:paraId="313FAAA1">
      <w:pPr>
        <w:adjustRightInd/>
        <w:snapToGrid/>
        <w:ind w:firstLine="480" w:firstLineChars="0"/>
        <w:rPr>
          <w:rFonts w:cs="Times New Roman"/>
        </w:rPr>
      </w:pPr>
      <w:r>
        <w:rPr>
          <w:rFonts w:cs="Times New Roman"/>
        </w:rPr>
        <w:t>考虑到地下水环境监测及保护措施，在厂区下游会设有地下水监测点，一旦监测到污染物超标，监测点监测信息会在较短时间内有效响应，会及时启动应急预案，进行污染物迁移的控制和修复，可以有效控制污染物的迁移。综上，废水一旦发生渗漏，10年内对周围地下水影响范围较小。</w:t>
      </w:r>
    </w:p>
    <w:p w14:paraId="7281C205">
      <w:pPr>
        <w:ind w:firstLine="0" w:firstLineChars="0"/>
        <w:outlineLvl w:val="3"/>
        <w:rPr>
          <w:rFonts w:cs="Times New Roman"/>
          <w:b/>
        </w:rPr>
      </w:pPr>
      <w:r>
        <w:rPr>
          <w:rFonts w:cs="Times New Roman"/>
          <w:b/>
        </w:rPr>
        <w:t>6.2.7.7 风险环境影响自查表</w:t>
      </w:r>
    </w:p>
    <w:p w14:paraId="76FD2A5B">
      <w:pPr>
        <w:ind w:firstLine="0" w:firstLineChars="0"/>
        <w:jc w:val="center"/>
        <w:rPr>
          <w:rFonts w:cs="Times New Roman"/>
          <w:b/>
        </w:rPr>
      </w:pPr>
      <w:r>
        <w:rPr>
          <w:rFonts w:cs="Times New Roman"/>
          <w:b/>
        </w:rPr>
        <w:t>表6.2.7-5  环境风险自查表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008"/>
        <w:gridCol w:w="1425"/>
        <w:gridCol w:w="1319"/>
        <w:gridCol w:w="339"/>
        <w:gridCol w:w="18"/>
        <w:gridCol w:w="953"/>
        <w:gridCol w:w="239"/>
        <w:gridCol w:w="245"/>
        <w:gridCol w:w="263"/>
        <w:gridCol w:w="474"/>
        <w:gridCol w:w="570"/>
        <w:gridCol w:w="159"/>
        <w:gridCol w:w="482"/>
        <w:gridCol w:w="373"/>
        <w:gridCol w:w="243"/>
        <w:gridCol w:w="293"/>
        <w:gridCol w:w="70"/>
        <w:gridCol w:w="1490"/>
      </w:tblGrid>
      <w:tr w14:paraId="37D47EF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1221" w:type="pct"/>
            <w:gridSpan w:val="2"/>
            <w:vAlign w:val="center"/>
          </w:tcPr>
          <w:p w14:paraId="694EDEAA">
            <w:pPr>
              <w:widowControl/>
              <w:spacing w:line="240" w:lineRule="auto"/>
              <w:ind w:firstLine="0" w:firstLineChars="0"/>
              <w:jc w:val="center"/>
              <w:rPr>
                <w:rFonts w:cs="Times New Roman"/>
                <w:b/>
                <w:sz w:val="21"/>
              </w:rPr>
            </w:pPr>
            <w:r>
              <w:rPr>
                <w:rFonts w:cs="Times New Roman"/>
                <w:b/>
                <w:sz w:val="21"/>
              </w:rPr>
              <w:t>工作内容</w:t>
            </w:r>
          </w:p>
        </w:tc>
        <w:tc>
          <w:tcPr>
            <w:tcW w:w="3778" w:type="pct"/>
            <w:gridSpan w:val="16"/>
            <w:vAlign w:val="center"/>
          </w:tcPr>
          <w:p w14:paraId="11C11878">
            <w:pPr>
              <w:widowControl/>
              <w:spacing w:line="240" w:lineRule="auto"/>
              <w:ind w:firstLine="0" w:firstLineChars="0"/>
              <w:jc w:val="center"/>
              <w:rPr>
                <w:rFonts w:cs="Times New Roman"/>
                <w:b/>
                <w:sz w:val="21"/>
              </w:rPr>
            </w:pPr>
            <w:r>
              <w:rPr>
                <w:rFonts w:cs="Times New Roman"/>
                <w:b/>
                <w:sz w:val="21"/>
              </w:rPr>
              <w:t>完成情况</w:t>
            </w:r>
          </w:p>
        </w:tc>
      </w:tr>
      <w:tr w14:paraId="209B205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restart"/>
            <w:vAlign w:val="center"/>
          </w:tcPr>
          <w:p w14:paraId="6E17E5F4">
            <w:pPr>
              <w:widowControl/>
              <w:spacing w:line="240" w:lineRule="auto"/>
              <w:ind w:firstLine="0" w:firstLineChars="0"/>
              <w:jc w:val="center"/>
              <w:rPr>
                <w:rFonts w:cs="Times New Roman"/>
                <w:sz w:val="21"/>
              </w:rPr>
            </w:pPr>
            <w:r>
              <w:rPr>
                <w:rFonts w:cs="Times New Roman"/>
                <w:sz w:val="21"/>
              </w:rPr>
              <w:t>风</w:t>
            </w:r>
          </w:p>
          <w:p w14:paraId="25DDB721">
            <w:pPr>
              <w:widowControl/>
              <w:spacing w:line="240" w:lineRule="auto"/>
              <w:ind w:firstLine="0" w:firstLineChars="0"/>
              <w:jc w:val="center"/>
              <w:rPr>
                <w:rFonts w:cs="Times New Roman"/>
                <w:sz w:val="21"/>
              </w:rPr>
            </w:pPr>
            <w:r>
              <w:rPr>
                <w:rFonts w:cs="Times New Roman"/>
                <w:sz w:val="21"/>
              </w:rPr>
              <w:t>险</w:t>
            </w:r>
          </w:p>
          <w:p w14:paraId="45C73FA2">
            <w:pPr>
              <w:widowControl/>
              <w:spacing w:line="240" w:lineRule="auto"/>
              <w:ind w:firstLine="0" w:firstLineChars="0"/>
              <w:jc w:val="center"/>
              <w:rPr>
                <w:rFonts w:cs="Times New Roman"/>
                <w:sz w:val="21"/>
              </w:rPr>
            </w:pPr>
            <w:r>
              <w:rPr>
                <w:rFonts w:cs="Times New Roman"/>
                <w:sz w:val="21"/>
              </w:rPr>
              <w:t>调</w:t>
            </w:r>
          </w:p>
          <w:p w14:paraId="07E1111B">
            <w:pPr>
              <w:widowControl/>
              <w:spacing w:line="240" w:lineRule="auto"/>
              <w:ind w:firstLine="0" w:firstLineChars="0"/>
              <w:jc w:val="center"/>
              <w:rPr>
                <w:rFonts w:cs="Times New Roman"/>
                <w:sz w:val="21"/>
              </w:rPr>
            </w:pPr>
            <w:r>
              <w:rPr>
                <w:rFonts w:cs="Times New Roman"/>
                <w:sz w:val="21"/>
              </w:rPr>
              <w:t>查</w:t>
            </w:r>
          </w:p>
        </w:tc>
        <w:tc>
          <w:tcPr>
            <w:tcW w:w="715" w:type="pct"/>
            <w:vMerge w:val="restart"/>
            <w:vAlign w:val="center"/>
          </w:tcPr>
          <w:p w14:paraId="6059F7D2">
            <w:pPr>
              <w:widowControl/>
              <w:spacing w:line="240" w:lineRule="auto"/>
              <w:ind w:firstLine="0" w:firstLineChars="0"/>
              <w:jc w:val="center"/>
              <w:rPr>
                <w:rFonts w:cs="Times New Roman"/>
                <w:sz w:val="21"/>
              </w:rPr>
            </w:pPr>
            <w:r>
              <w:rPr>
                <w:rFonts w:cs="Times New Roman"/>
                <w:sz w:val="21"/>
              </w:rPr>
              <w:t>危险物质</w:t>
            </w:r>
          </w:p>
        </w:tc>
        <w:tc>
          <w:tcPr>
            <w:tcW w:w="662" w:type="pct"/>
            <w:vAlign w:val="center"/>
          </w:tcPr>
          <w:p w14:paraId="76852A46">
            <w:pPr>
              <w:widowControl/>
              <w:spacing w:line="240" w:lineRule="auto"/>
              <w:ind w:firstLine="0" w:firstLineChars="0"/>
              <w:jc w:val="center"/>
              <w:rPr>
                <w:rFonts w:cs="Times New Roman"/>
                <w:sz w:val="21"/>
              </w:rPr>
            </w:pPr>
            <w:r>
              <w:rPr>
                <w:rFonts w:cs="Times New Roman"/>
                <w:sz w:val="21"/>
              </w:rPr>
              <w:t>名称</w:t>
            </w:r>
          </w:p>
        </w:tc>
        <w:tc>
          <w:tcPr>
            <w:tcW w:w="3115" w:type="pct"/>
            <w:gridSpan w:val="15"/>
            <w:vMerge w:val="restart"/>
            <w:vAlign w:val="center"/>
          </w:tcPr>
          <w:p w14:paraId="6DB3AA5A">
            <w:pPr>
              <w:widowControl/>
              <w:spacing w:line="240" w:lineRule="auto"/>
              <w:ind w:firstLine="0" w:firstLineChars="0"/>
              <w:jc w:val="center"/>
              <w:rPr>
                <w:rFonts w:cs="Times New Roman"/>
                <w:sz w:val="21"/>
              </w:rPr>
            </w:pPr>
            <w:r>
              <w:rPr>
                <w:rFonts w:cs="Times New Roman"/>
                <w:sz w:val="21"/>
              </w:rPr>
              <w:t xml:space="preserve">详见表2.3.1.5 </w:t>
            </w:r>
          </w:p>
        </w:tc>
      </w:tr>
      <w:tr w14:paraId="35CD214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continue"/>
            <w:vAlign w:val="center"/>
          </w:tcPr>
          <w:p w14:paraId="7A340410">
            <w:pPr>
              <w:widowControl/>
              <w:spacing w:line="240" w:lineRule="auto"/>
              <w:ind w:firstLine="0" w:firstLineChars="0"/>
              <w:jc w:val="center"/>
              <w:rPr>
                <w:rFonts w:cs="Times New Roman"/>
                <w:sz w:val="21"/>
              </w:rPr>
            </w:pPr>
          </w:p>
        </w:tc>
        <w:tc>
          <w:tcPr>
            <w:tcW w:w="715" w:type="pct"/>
            <w:vMerge w:val="continue"/>
            <w:vAlign w:val="center"/>
          </w:tcPr>
          <w:p w14:paraId="388CD9F1">
            <w:pPr>
              <w:widowControl/>
              <w:spacing w:line="240" w:lineRule="auto"/>
              <w:ind w:firstLine="0" w:firstLineChars="0"/>
              <w:jc w:val="center"/>
              <w:rPr>
                <w:rFonts w:cs="Times New Roman"/>
                <w:sz w:val="21"/>
              </w:rPr>
            </w:pPr>
          </w:p>
        </w:tc>
        <w:tc>
          <w:tcPr>
            <w:tcW w:w="662" w:type="pct"/>
            <w:vAlign w:val="center"/>
          </w:tcPr>
          <w:p w14:paraId="0E91BD68">
            <w:pPr>
              <w:widowControl/>
              <w:spacing w:line="240" w:lineRule="auto"/>
              <w:ind w:firstLine="0" w:firstLineChars="0"/>
              <w:jc w:val="center"/>
              <w:rPr>
                <w:rFonts w:cs="Times New Roman"/>
                <w:sz w:val="21"/>
              </w:rPr>
            </w:pPr>
            <w:r>
              <w:rPr>
                <w:rFonts w:cs="Times New Roman"/>
                <w:sz w:val="21"/>
              </w:rPr>
              <w:t>存在总量/t</w:t>
            </w:r>
          </w:p>
        </w:tc>
        <w:tc>
          <w:tcPr>
            <w:tcW w:w="3115" w:type="pct"/>
            <w:gridSpan w:val="15"/>
            <w:vMerge w:val="continue"/>
            <w:vAlign w:val="center"/>
          </w:tcPr>
          <w:p w14:paraId="081C03DE">
            <w:pPr>
              <w:widowControl/>
              <w:spacing w:line="240" w:lineRule="auto"/>
              <w:ind w:firstLine="0" w:firstLineChars="0"/>
              <w:jc w:val="center"/>
              <w:rPr>
                <w:rFonts w:cs="Times New Roman"/>
                <w:sz w:val="21"/>
              </w:rPr>
            </w:pPr>
          </w:p>
        </w:tc>
      </w:tr>
      <w:tr w14:paraId="3E6127C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continue"/>
            <w:vAlign w:val="center"/>
          </w:tcPr>
          <w:p w14:paraId="1981B101">
            <w:pPr>
              <w:widowControl/>
              <w:spacing w:line="240" w:lineRule="auto"/>
              <w:ind w:firstLine="0" w:firstLineChars="0"/>
              <w:jc w:val="center"/>
              <w:rPr>
                <w:rFonts w:cs="Times New Roman"/>
                <w:sz w:val="21"/>
              </w:rPr>
            </w:pPr>
          </w:p>
        </w:tc>
        <w:tc>
          <w:tcPr>
            <w:tcW w:w="715" w:type="pct"/>
            <w:vMerge w:val="restart"/>
            <w:vAlign w:val="center"/>
          </w:tcPr>
          <w:p w14:paraId="1F70268B">
            <w:pPr>
              <w:widowControl/>
              <w:spacing w:line="240" w:lineRule="auto"/>
              <w:ind w:firstLine="0" w:firstLineChars="0"/>
              <w:jc w:val="center"/>
              <w:rPr>
                <w:rFonts w:cs="Times New Roman"/>
                <w:sz w:val="21"/>
              </w:rPr>
            </w:pPr>
            <w:r>
              <w:rPr>
                <w:rFonts w:cs="Times New Roman"/>
                <w:sz w:val="21"/>
              </w:rPr>
              <w:t>环境敏感性</w:t>
            </w:r>
          </w:p>
        </w:tc>
        <w:tc>
          <w:tcPr>
            <w:tcW w:w="662" w:type="pct"/>
            <w:vAlign w:val="center"/>
          </w:tcPr>
          <w:p w14:paraId="2C83584C">
            <w:pPr>
              <w:widowControl/>
              <w:spacing w:line="240" w:lineRule="auto"/>
              <w:ind w:firstLine="0" w:firstLineChars="0"/>
              <w:jc w:val="center"/>
              <w:rPr>
                <w:rFonts w:cs="Times New Roman"/>
                <w:sz w:val="21"/>
              </w:rPr>
            </w:pPr>
            <w:r>
              <w:rPr>
                <w:rFonts w:cs="Times New Roman"/>
                <w:sz w:val="21"/>
              </w:rPr>
              <w:t>大气</w:t>
            </w:r>
          </w:p>
        </w:tc>
        <w:tc>
          <w:tcPr>
            <w:tcW w:w="1556" w:type="pct"/>
            <w:gridSpan w:val="8"/>
            <w:vAlign w:val="center"/>
          </w:tcPr>
          <w:p w14:paraId="45DF1F1F">
            <w:pPr>
              <w:widowControl/>
              <w:spacing w:line="240" w:lineRule="auto"/>
              <w:ind w:firstLine="0" w:firstLineChars="0"/>
              <w:jc w:val="center"/>
              <w:rPr>
                <w:rFonts w:cs="Times New Roman"/>
                <w:sz w:val="21"/>
              </w:rPr>
            </w:pPr>
            <w:r>
              <w:rPr>
                <w:rFonts w:cs="Times New Roman"/>
                <w:sz w:val="21"/>
              </w:rPr>
              <w:t>500m范围内人口数</w:t>
            </w:r>
            <w:r>
              <w:rPr>
                <w:rFonts w:cs="Times New Roman"/>
                <w:sz w:val="21"/>
                <w:u w:val="single"/>
              </w:rPr>
              <w:t xml:space="preserve"> 8260</w:t>
            </w:r>
            <w:r>
              <w:rPr>
                <w:rFonts w:cs="Times New Roman"/>
                <w:sz w:val="21"/>
              </w:rPr>
              <w:t>人</w:t>
            </w:r>
          </w:p>
        </w:tc>
        <w:tc>
          <w:tcPr>
            <w:tcW w:w="1559" w:type="pct"/>
            <w:gridSpan w:val="7"/>
            <w:vAlign w:val="center"/>
          </w:tcPr>
          <w:p w14:paraId="1BB9B4FE">
            <w:pPr>
              <w:widowControl/>
              <w:spacing w:line="240" w:lineRule="auto"/>
              <w:ind w:firstLine="0" w:firstLineChars="0"/>
              <w:jc w:val="center"/>
              <w:rPr>
                <w:rFonts w:cs="Times New Roman"/>
                <w:sz w:val="21"/>
              </w:rPr>
            </w:pPr>
            <w:r>
              <w:rPr>
                <w:rFonts w:cs="Times New Roman"/>
                <w:sz w:val="21"/>
              </w:rPr>
              <w:t>5km范围内人口数</w:t>
            </w:r>
            <w:r>
              <w:rPr>
                <w:rFonts w:cs="Times New Roman"/>
                <w:sz w:val="21"/>
                <w:u w:val="single"/>
              </w:rPr>
              <w:t>266030</w:t>
            </w:r>
            <w:r>
              <w:rPr>
                <w:rFonts w:cs="Times New Roman"/>
                <w:sz w:val="21"/>
              </w:rPr>
              <w:t>人</w:t>
            </w:r>
          </w:p>
        </w:tc>
      </w:tr>
      <w:tr w14:paraId="10FB97F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continue"/>
            <w:vAlign w:val="center"/>
          </w:tcPr>
          <w:p w14:paraId="303EC26C">
            <w:pPr>
              <w:widowControl/>
              <w:spacing w:line="240" w:lineRule="auto"/>
              <w:ind w:firstLine="0" w:firstLineChars="0"/>
              <w:jc w:val="center"/>
              <w:rPr>
                <w:rFonts w:cs="Times New Roman"/>
                <w:sz w:val="21"/>
              </w:rPr>
            </w:pPr>
          </w:p>
        </w:tc>
        <w:tc>
          <w:tcPr>
            <w:tcW w:w="715" w:type="pct"/>
            <w:vMerge w:val="continue"/>
            <w:vAlign w:val="center"/>
          </w:tcPr>
          <w:p w14:paraId="72B5829F">
            <w:pPr>
              <w:widowControl/>
              <w:spacing w:line="240" w:lineRule="auto"/>
              <w:ind w:firstLine="0" w:firstLineChars="0"/>
              <w:jc w:val="center"/>
              <w:rPr>
                <w:rFonts w:cs="Times New Roman"/>
                <w:sz w:val="21"/>
              </w:rPr>
            </w:pPr>
          </w:p>
        </w:tc>
        <w:tc>
          <w:tcPr>
            <w:tcW w:w="662" w:type="pct"/>
            <w:vMerge w:val="restart"/>
            <w:vAlign w:val="center"/>
          </w:tcPr>
          <w:p w14:paraId="3861025A">
            <w:pPr>
              <w:widowControl/>
              <w:spacing w:line="240" w:lineRule="auto"/>
              <w:ind w:firstLine="0" w:firstLineChars="0"/>
              <w:jc w:val="center"/>
              <w:rPr>
                <w:rFonts w:cs="Times New Roman"/>
                <w:sz w:val="21"/>
              </w:rPr>
            </w:pPr>
            <w:r>
              <w:rPr>
                <w:rFonts w:cs="Times New Roman"/>
                <w:sz w:val="21"/>
              </w:rPr>
              <w:t>地表水</w:t>
            </w:r>
          </w:p>
        </w:tc>
        <w:tc>
          <w:tcPr>
            <w:tcW w:w="777" w:type="pct"/>
            <w:gridSpan w:val="4"/>
            <w:vAlign w:val="center"/>
          </w:tcPr>
          <w:p w14:paraId="7CA40272">
            <w:pPr>
              <w:widowControl/>
              <w:spacing w:line="240" w:lineRule="auto"/>
              <w:ind w:firstLine="0" w:firstLineChars="0"/>
              <w:jc w:val="center"/>
              <w:rPr>
                <w:rFonts w:cs="Times New Roman"/>
                <w:sz w:val="21"/>
              </w:rPr>
            </w:pPr>
            <w:r>
              <w:rPr>
                <w:rFonts w:cs="Times New Roman"/>
                <w:sz w:val="21"/>
              </w:rPr>
              <w:t>地表水功能敏感性</w:t>
            </w:r>
          </w:p>
        </w:tc>
        <w:tc>
          <w:tcPr>
            <w:tcW w:w="778" w:type="pct"/>
            <w:gridSpan w:val="4"/>
            <w:vAlign w:val="center"/>
          </w:tcPr>
          <w:p w14:paraId="3AFEC1C1">
            <w:pPr>
              <w:widowControl/>
              <w:spacing w:line="240" w:lineRule="auto"/>
              <w:ind w:firstLine="0" w:firstLineChars="0"/>
              <w:jc w:val="center"/>
              <w:rPr>
                <w:rFonts w:cs="Times New Roman"/>
                <w:sz w:val="21"/>
              </w:rPr>
            </w:pPr>
            <w:r>
              <w:rPr>
                <w:rFonts w:cs="Times New Roman"/>
                <w:sz w:val="21"/>
              </w:rPr>
              <w:t>F1□</w:t>
            </w:r>
          </w:p>
        </w:tc>
        <w:tc>
          <w:tcPr>
            <w:tcW w:w="778" w:type="pct"/>
            <w:gridSpan w:val="5"/>
            <w:vAlign w:val="center"/>
          </w:tcPr>
          <w:p w14:paraId="5A5BEA25">
            <w:pPr>
              <w:widowControl/>
              <w:spacing w:line="240" w:lineRule="auto"/>
              <w:ind w:firstLine="0" w:firstLineChars="0"/>
              <w:jc w:val="center"/>
              <w:rPr>
                <w:rFonts w:cs="Times New Roman"/>
                <w:sz w:val="21"/>
              </w:rPr>
            </w:pPr>
            <w:r>
              <w:rPr>
                <w:rFonts w:cs="Times New Roman"/>
                <w:sz w:val="21"/>
              </w:rPr>
              <w:t xml:space="preserve">F2 </w:t>
            </w:r>
            <w:r>
              <w:rPr>
                <w:rFonts w:ascii="Segoe UI Symbol" w:hAnsi="Segoe UI Symbol" w:cs="Segoe UI Symbol"/>
                <w:sz w:val="21"/>
              </w:rPr>
              <w:t>☑</w:t>
            </w:r>
          </w:p>
        </w:tc>
        <w:tc>
          <w:tcPr>
            <w:tcW w:w="780" w:type="pct"/>
            <w:gridSpan w:val="2"/>
            <w:vAlign w:val="center"/>
          </w:tcPr>
          <w:p w14:paraId="13326FE6">
            <w:pPr>
              <w:widowControl/>
              <w:spacing w:line="240" w:lineRule="auto"/>
              <w:ind w:firstLine="0" w:firstLineChars="0"/>
              <w:jc w:val="center"/>
              <w:rPr>
                <w:rFonts w:cs="Times New Roman"/>
                <w:sz w:val="21"/>
              </w:rPr>
            </w:pPr>
            <w:r>
              <w:rPr>
                <w:rFonts w:cs="Times New Roman"/>
                <w:sz w:val="21"/>
              </w:rPr>
              <w:t xml:space="preserve">F3 </w:t>
            </w:r>
            <w:r>
              <w:rPr>
                <w:rFonts w:cs="Times New Roman"/>
                <w:sz w:val="21"/>
              </w:rPr>
              <w:sym w:font="Wingdings 2" w:char="00A3"/>
            </w:r>
          </w:p>
        </w:tc>
      </w:tr>
      <w:tr w14:paraId="04E25D8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continue"/>
            <w:vAlign w:val="center"/>
          </w:tcPr>
          <w:p w14:paraId="1F015DD5">
            <w:pPr>
              <w:widowControl/>
              <w:spacing w:line="240" w:lineRule="auto"/>
              <w:ind w:firstLine="0" w:firstLineChars="0"/>
              <w:jc w:val="center"/>
              <w:rPr>
                <w:rFonts w:cs="Times New Roman"/>
                <w:sz w:val="21"/>
              </w:rPr>
            </w:pPr>
          </w:p>
        </w:tc>
        <w:tc>
          <w:tcPr>
            <w:tcW w:w="715" w:type="pct"/>
            <w:vMerge w:val="continue"/>
            <w:vAlign w:val="center"/>
          </w:tcPr>
          <w:p w14:paraId="12798754">
            <w:pPr>
              <w:widowControl/>
              <w:spacing w:line="240" w:lineRule="auto"/>
              <w:ind w:firstLine="0" w:firstLineChars="0"/>
              <w:jc w:val="center"/>
              <w:rPr>
                <w:rFonts w:cs="Times New Roman"/>
                <w:sz w:val="21"/>
              </w:rPr>
            </w:pPr>
          </w:p>
        </w:tc>
        <w:tc>
          <w:tcPr>
            <w:tcW w:w="662" w:type="pct"/>
            <w:vMerge w:val="continue"/>
            <w:vAlign w:val="center"/>
          </w:tcPr>
          <w:p w14:paraId="5B4957EA">
            <w:pPr>
              <w:widowControl/>
              <w:spacing w:line="240" w:lineRule="auto"/>
              <w:ind w:firstLine="0" w:firstLineChars="0"/>
              <w:jc w:val="center"/>
              <w:rPr>
                <w:rFonts w:cs="Times New Roman"/>
                <w:sz w:val="21"/>
              </w:rPr>
            </w:pPr>
          </w:p>
        </w:tc>
        <w:tc>
          <w:tcPr>
            <w:tcW w:w="777" w:type="pct"/>
            <w:gridSpan w:val="4"/>
            <w:vAlign w:val="center"/>
          </w:tcPr>
          <w:p w14:paraId="27BE80E7">
            <w:pPr>
              <w:widowControl/>
              <w:spacing w:line="240" w:lineRule="auto"/>
              <w:ind w:firstLine="0" w:firstLineChars="0"/>
              <w:jc w:val="center"/>
              <w:rPr>
                <w:rFonts w:cs="Times New Roman"/>
                <w:sz w:val="21"/>
              </w:rPr>
            </w:pPr>
            <w:r>
              <w:rPr>
                <w:rFonts w:cs="Times New Roman"/>
                <w:sz w:val="21"/>
              </w:rPr>
              <w:t>环境敏感目标分级</w:t>
            </w:r>
          </w:p>
        </w:tc>
        <w:tc>
          <w:tcPr>
            <w:tcW w:w="778" w:type="pct"/>
            <w:gridSpan w:val="4"/>
            <w:vAlign w:val="center"/>
          </w:tcPr>
          <w:p w14:paraId="5263F00A">
            <w:pPr>
              <w:widowControl/>
              <w:spacing w:line="240" w:lineRule="auto"/>
              <w:ind w:firstLine="0" w:firstLineChars="0"/>
              <w:jc w:val="center"/>
              <w:rPr>
                <w:rFonts w:cs="Times New Roman"/>
                <w:sz w:val="21"/>
              </w:rPr>
            </w:pPr>
            <w:r>
              <w:rPr>
                <w:rFonts w:cs="Times New Roman"/>
                <w:sz w:val="21"/>
              </w:rPr>
              <w:t>S1 □</w:t>
            </w:r>
          </w:p>
        </w:tc>
        <w:tc>
          <w:tcPr>
            <w:tcW w:w="778" w:type="pct"/>
            <w:gridSpan w:val="5"/>
            <w:vAlign w:val="center"/>
          </w:tcPr>
          <w:p w14:paraId="5EFC8C78">
            <w:pPr>
              <w:widowControl/>
              <w:spacing w:line="240" w:lineRule="auto"/>
              <w:ind w:firstLine="0" w:firstLineChars="0"/>
              <w:jc w:val="center"/>
              <w:rPr>
                <w:rFonts w:cs="Times New Roman"/>
                <w:sz w:val="21"/>
              </w:rPr>
            </w:pPr>
            <w:r>
              <w:rPr>
                <w:rFonts w:cs="Times New Roman"/>
                <w:sz w:val="21"/>
              </w:rPr>
              <w:t>S2</w:t>
            </w:r>
            <w:r>
              <w:rPr>
                <w:rFonts w:ascii="Segoe UI Symbol" w:hAnsi="Segoe UI Symbol" w:cs="Segoe UI Symbol"/>
                <w:sz w:val="21"/>
              </w:rPr>
              <w:t>☑</w:t>
            </w:r>
          </w:p>
        </w:tc>
        <w:tc>
          <w:tcPr>
            <w:tcW w:w="780" w:type="pct"/>
            <w:gridSpan w:val="2"/>
            <w:vAlign w:val="center"/>
          </w:tcPr>
          <w:p w14:paraId="19A5B375">
            <w:pPr>
              <w:widowControl/>
              <w:spacing w:line="240" w:lineRule="auto"/>
              <w:ind w:firstLine="0" w:firstLineChars="0"/>
              <w:jc w:val="center"/>
              <w:rPr>
                <w:rFonts w:cs="Times New Roman"/>
                <w:sz w:val="21"/>
              </w:rPr>
            </w:pPr>
            <w:r>
              <w:rPr>
                <w:rFonts w:cs="Times New Roman"/>
                <w:sz w:val="21"/>
              </w:rPr>
              <w:t>S3</w:t>
            </w:r>
            <w:r>
              <w:rPr>
                <w:rFonts w:cs="Times New Roman"/>
                <w:sz w:val="21"/>
              </w:rPr>
              <w:sym w:font="Wingdings 2" w:char="0052"/>
            </w:r>
          </w:p>
        </w:tc>
      </w:tr>
      <w:tr w14:paraId="0FF9B3A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continue"/>
            <w:vAlign w:val="center"/>
          </w:tcPr>
          <w:p w14:paraId="7B29FB12">
            <w:pPr>
              <w:widowControl/>
              <w:spacing w:line="240" w:lineRule="auto"/>
              <w:ind w:firstLine="0" w:firstLineChars="0"/>
              <w:jc w:val="center"/>
              <w:rPr>
                <w:rFonts w:cs="Times New Roman"/>
                <w:sz w:val="21"/>
              </w:rPr>
            </w:pPr>
          </w:p>
        </w:tc>
        <w:tc>
          <w:tcPr>
            <w:tcW w:w="715" w:type="pct"/>
            <w:vMerge w:val="continue"/>
            <w:vAlign w:val="center"/>
          </w:tcPr>
          <w:p w14:paraId="1491E03F">
            <w:pPr>
              <w:widowControl/>
              <w:spacing w:line="240" w:lineRule="auto"/>
              <w:ind w:firstLine="0" w:firstLineChars="0"/>
              <w:jc w:val="center"/>
              <w:rPr>
                <w:rFonts w:cs="Times New Roman"/>
                <w:sz w:val="21"/>
              </w:rPr>
            </w:pPr>
          </w:p>
        </w:tc>
        <w:tc>
          <w:tcPr>
            <w:tcW w:w="662" w:type="pct"/>
            <w:vMerge w:val="restart"/>
            <w:vAlign w:val="center"/>
          </w:tcPr>
          <w:p w14:paraId="3B548A5B">
            <w:pPr>
              <w:widowControl/>
              <w:spacing w:line="240" w:lineRule="auto"/>
              <w:ind w:firstLine="0" w:firstLineChars="0"/>
              <w:jc w:val="center"/>
              <w:rPr>
                <w:rFonts w:cs="Times New Roman"/>
                <w:sz w:val="21"/>
              </w:rPr>
            </w:pPr>
            <w:r>
              <w:rPr>
                <w:rFonts w:cs="Times New Roman"/>
                <w:sz w:val="21"/>
              </w:rPr>
              <w:t>地下水</w:t>
            </w:r>
          </w:p>
        </w:tc>
        <w:tc>
          <w:tcPr>
            <w:tcW w:w="777" w:type="pct"/>
            <w:gridSpan w:val="4"/>
            <w:vAlign w:val="center"/>
          </w:tcPr>
          <w:p w14:paraId="354CAB1D">
            <w:pPr>
              <w:widowControl/>
              <w:spacing w:line="240" w:lineRule="auto"/>
              <w:ind w:firstLine="0" w:firstLineChars="0"/>
              <w:jc w:val="center"/>
              <w:rPr>
                <w:rFonts w:cs="Times New Roman"/>
                <w:sz w:val="21"/>
              </w:rPr>
            </w:pPr>
            <w:r>
              <w:rPr>
                <w:rFonts w:cs="Times New Roman"/>
                <w:sz w:val="21"/>
              </w:rPr>
              <w:t>地下水功能敏感性</w:t>
            </w:r>
          </w:p>
        </w:tc>
        <w:tc>
          <w:tcPr>
            <w:tcW w:w="778" w:type="pct"/>
            <w:gridSpan w:val="4"/>
            <w:vAlign w:val="center"/>
          </w:tcPr>
          <w:p w14:paraId="594D3A25">
            <w:pPr>
              <w:widowControl/>
              <w:spacing w:line="240" w:lineRule="auto"/>
              <w:ind w:firstLine="0" w:firstLineChars="0"/>
              <w:jc w:val="center"/>
              <w:rPr>
                <w:rFonts w:cs="Times New Roman"/>
                <w:sz w:val="21"/>
              </w:rPr>
            </w:pPr>
            <w:r>
              <w:rPr>
                <w:rFonts w:cs="Times New Roman"/>
                <w:sz w:val="21"/>
              </w:rPr>
              <w:t>G1 □</w:t>
            </w:r>
          </w:p>
        </w:tc>
        <w:tc>
          <w:tcPr>
            <w:tcW w:w="778" w:type="pct"/>
            <w:gridSpan w:val="5"/>
            <w:vAlign w:val="center"/>
          </w:tcPr>
          <w:p w14:paraId="02BC89A4">
            <w:pPr>
              <w:widowControl/>
              <w:spacing w:line="240" w:lineRule="auto"/>
              <w:ind w:firstLine="0" w:firstLineChars="0"/>
              <w:jc w:val="center"/>
              <w:rPr>
                <w:rFonts w:cs="Times New Roman"/>
                <w:sz w:val="21"/>
              </w:rPr>
            </w:pPr>
            <w:r>
              <w:rPr>
                <w:rFonts w:cs="Times New Roman"/>
                <w:sz w:val="21"/>
              </w:rPr>
              <w:t>G2 □</w:t>
            </w:r>
          </w:p>
        </w:tc>
        <w:tc>
          <w:tcPr>
            <w:tcW w:w="780" w:type="pct"/>
            <w:gridSpan w:val="2"/>
            <w:vAlign w:val="center"/>
          </w:tcPr>
          <w:p w14:paraId="15F91725">
            <w:pPr>
              <w:widowControl/>
              <w:spacing w:line="240" w:lineRule="auto"/>
              <w:ind w:firstLine="0" w:firstLineChars="0"/>
              <w:jc w:val="center"/>
              <w:rPr>
                <w:rFonts w:cs="Times New Roman"/>
                <w:sz w:val="21"/>
              </w:rPr>
            </w:pPr>
            <w:r>
              <w:rPr>
                <w:rFonts w:cs="Times New Roman"/>
                <w:sz w:val="21"/>
              </w:rPr>
              <w:t>G3</w:t>
            </w:r>
            <w:r>
              <w:rPr>
                <w:rFonts w:cs="Times New Roman"/>
                <w:sz w:val="21"/>
              </w:rPr>
              <w:sym w:font="Wingdings 2" w:char="0052"/>
            </w:r>
          </w:p>
        </w:tc>
      </w:tr>
      <w:tr w14:paraId="7C40602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continue"/>
            <w:vAlign w:val="center"/>
          </w:tcPr>
          <w:p w14:paraId="796CA8AF">
            <w:pPr>
              <w:widowControl/>
              <w:spacing w:line="240" w:lineRule="auto"/>
              <w:ind w:firstLine="0" w:firstLineChars="0"/>
              <w:jc w:val="center"/>
              <w:rPr>
                <w:rFonts w:cs="Times New Roman"/>
                <w:sz w:val="21"/>
              </w:rPr>
            </w:pPr>
          </w:p>
        </w:tc>
        <w:tc>
          <w:tcPr>
            <w:tcW w:w="715" w:type="pct"/>
            <w:vMerge w:val="continue"/>
            <w:vAlign w:val="center"/>
          </w:tcPr>
          <w:p w14:paraId="58903E2E">
            <w:pPr>
              <w:widowControl/>
              <w:spacing w:line="240" w:lineRule="auto"/>
              <w:ind w:firstLine="0" w:firstLineChars="0"/>
              <w:jc w:val="center"/>
              <w:rPr>
                <w:rFonts w:cs="Times New Roman"/>
                <w:sz w:val="21"/>
              </w:rPr>
            </w:pPr>
          </w:p>
        </w:tc>
        <w:tc>
          <w:tcPr>
            <w:tcW w:w="662" w:type="pct"/>
            <w:vMerge w:val="continue"/>
            <w:vAlign w:val="center"/>
          </w:tcPr>
          <w:p w14:paraId="30AE4740">
            <w:pPr>
              <w:widowControl/>
              <w:spacing w:line="240" w:lineRule="auto"/>
              <w:ind w:firstLine="0" w:firstLineChars="0"/>
              <w:jc w:val="center"/>
              <w:rPr>
                <w:rFonts w:cs="Times New Roman"/>
                <w:sz w:val="21"/>
              </w:rPr>
            </w:pPr>
          </w:p>
        </w:tc>
        <w:tc>
          <w:tcPr>
            <w:tcW w:w="777" w:type="pct"/>
            <w:gridSpan w:val="4"/>
            <w:vAlign w:val="center"/>
          </w:tcPr>
          <w:p w14:paraId="28F0223E">
            <w:pPr>
              <w:widowControl/>
              <w:spacing w:line="240" w:lineRule="auto"/>
              <w:ind w:firstLine="0" w:firstLineChars="0"/>
              <w:jc w:val="center"/>
              <w:rPr>
                <w:rFonts w:cs="Times New Roman"/>
                <w:sz w:val="21"/>
              </w:rPr>
            </w:pPr>
            <w:r>
              <w:rPr>
                <w:rFonts w:cs="Times New Roman"/>
                <w:sz w:val="21"/>
              </w:rPr>
              <w:t>包气带防污性能</w:t>
            </w:r>
          </w:p>
        </w:tc>
        <w:tc>
          <w:tcPr>
            <w:tcW w:w="778" w:type="pct"/>
            <w:gridSpan w:val="4"/>
            <w:vAlign w:val="center"/>
          </w:tcPr>
          <w:p w14:paraId="1F5E5CA6">
            <w:pPr>
              <w:widowControl/>
              <w:spacing w:line="240" w:lineRule="auto"/>
              <w:ind w:firstLine="0" w:firstLineChars="0"/>
              <w:jc w:val="center"/>
              <w:rPr>
                <w:rFonts w:cs="Times New Roman"/>
                <w:sz w:val="21"/>
              </w:rPr>
            </w:pPr>
            <w:r>
              <w:rPr>
                <w:rFonts w:cs="Times New Roman"/>
                <w:sz w:val="21"/>
              </w:rPr>
              <w:t xml:space="preserve">D1 </w:t>
            </w:r>
            <w:r>
              <w:rPr>
                <w:rFonts w:cs="Times New Roman"/>
                <w:sz w:val="21"/>
              </w:rPr>
              <w:sym w:font="Wingdings 2" w:char="00A3"/>
            </w:r>
          </w:p>
        </w:tc>
        <w:tc>
          <w:tcPr>
            <w:tcW w:w="778" w:type="pct"/>
            <w:gridSpan w:val="5"/>
            <w:vAlign w:val="center"/>
          </w:tcPr>
          <w:p w14:paraId="021501A8">
            <w:pPr>
              <w:widowControl/>
              <w:spacing w:line="240" w:lineRule="auto"/>
              <w:ind w:firstLine="0" w:firstLineChars="0"/>
              <w:jc w:val="center"/>
              <w:rPr>
                <w:rFonts w:cs="Times New Roman"/>
                <w:sz w:val="21"/>
              </w:rPr>
            </w:pPr>
            <w:r>
              <w:rPr>
                <w:rFonts w:cs="Times New Roman"/>
                <w:sz w:val="21"/>
              </w:rPr>
              <w:t xml:space="preserve">D2 </w:t>
            </w:r>
            <w:r>
              <w:rPr>
                <w:rFonts w:ascii="Segoe UI Symbol" w:hAnsi="Segoe UI Symbol" w:cs="Segoe UI Symbol"/>
                <w:sz w:val="21"/>
              </w:rPr>
              <w:t>☑</w:t>
            </w:r>
          </w:p>
        </w:tc>
        <w:tc>
          <w:tcPr>
            <w:tcW w:w="780" w:type="pct"/>
            <w:gridSpan w:val="2"/>
            <w:vAlign w:val="center"/>
          </w:tcPr>
          <w:p w14:paraId="7AED4A17">
            <w:pPr>
              <w:widowControl/>
              <w:spacing w:line="240" w:lineRule="auto"/>
              <w:ind w:firstLine="0" w:firstLineChars="0"/>
              <w:jc w:val="center"/>
              <w:rPr>
                <w:rFonts w:cs="Times New Roman"/>
                <w:sz w:val="21"/>
              </w:rPr>
            </w:pPr>
            <w:r>
              <w:rPr>
                <w:rFonts w:cs="Times New Roman"/>
                <w:sz w:val="21"/>
              </w:rPr>
              <w:t>D3 □</w:t>
            </w:r>
          </w:p>
        </w:tc>
      </w:tr>
      <w:tr w14:paraId="1ABF897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21" w:type="pct"/>
            <w:gridSpan w:val="2"/>
            <w:vMerge w:val="restart"/>
            <w:vAlign w:val="center"/>
          </w:tcPr>
          <w:p w14:paraId="4CB666A7">
            <w:pPr>
              <w:widowControl/>
              <w:spacing w:line="240" w:lineRule="auto"/>
              <w:ind w:firstLine="0" w:firstLineChars="0"/>
              <w:jc w:val="center"/>
              <w:rPr>
                <w:rFonts w:cs="Times New Roman"/>
                <w:sz w:val="21"/>
              </w:rPr>
            </w:pPr>
            <w:r>
              <w:rPr>
                <w:rFonts w:cs="Times New Roman"/>
                <w:sz w:val="21"/>
              </w:rPr>
              <w:t>物质及工艺系统</w:t>
            </w:r>
          </w:p>
          <w:p w14:paraId="0C8CF973">
            <w:pPr>
              <w:widowControl/>
              <w:spacing w:line="240" w:lineRule="auto"/>
              <w:ind w:firstLine="0" w:firstLineChars="0"/>
              <w:jc w:val="center"/>
              <w:rPr>
                <w:rFonts w:cs="Times New Roman"/>
                <w:sz w:val="21"/>
              </w:rPr>
            </w:pPr>
            <w:r>
              <w:rPr>
                <w:rFonts w:cs="Times New Roman"/>
                <w:sz w:val="21"/>
              </w:rPr>
              <w:t>危险性</w:t>
            </w:r>
          </w:p>
        </w:tc>
        <w:tc>
          <w:tcPr>
            <w:tcW w:w="662" w:type="pct"/>
            <w:vAlign w:val="center"/>
          </w:tcPr>
          <w:p w14:paraId="174A7005">
            <w:pPr>
              <w:widowControl/>
              <w:spacing w:line="240" w:lineRule="auto"/>
              <w:ind w:firstLine="0" w:firstLineChars="0"/>
              <w:jc w:val="center"/>
              <w:rPr>
                <w:rFonts w:cs="Times New Roman"/>
                <w:sz w:val="21"/>
              </w:rPr>
            </w:pPr>
            <w:r>
              <w:rPr>
                <w:rFonts w:cs="Times New Roman"/>
                <w:sz w:val="21"/>
              </w:rPr>
              <w:t>Q值</w:t>
            </w:r>
          </w:p>
        </w:tc>
        <w:tc>
          <w:tcPr>
            <w:tcW w:w="777" w:type="pct"/>
            <w:gridSpan w:val="4"/>
            <w:vAlign w:val="center"/>
          </w:tcPr>
          <w:p w14:paraId="1DB82EFC">
            <w:pPr>
              <w:widowControl/>
              <w:spacing w:line="240" w:lineRule="auto"/>
              <w:ind w:firstLine="0" w:firstLineChars="0"/>
              <w:jc w:val="center"/>
              <w:rPr>
                <w:rFonts w:cs="Times New Roman"/>
                <w:sz w:val="21"/>
              </w:rPr>
            </w:pPr>
            <w:r>
              <w:rPr>
                <w:rFonts w:cs="Times New Roman"/>
                <w:sz w:val="21"/>
              </w:rPr>
              <w:t>Q＜1 □</w:t>
            </w:r>
          </w:p>
        </w:tc>
        <w:tc>
          <w:tcPr>
            <w:tcW w:w="778" w:type="pct"/>
            <w:gridSpan w:val="4"/>
            <w:vAlign w:val="center"/>
          </w:tcPr>
          <w:p w14:paraId="3DEF31BE">
            <w:pPr>
              <w:widowControl/>
              <w:spacing w:line="240" w:lineRule="auto"/>
              <w:ind w:firstLine="0" w:firstLineChars="0"/>
              <w:jc w:val="center"/>
              <w:rPr>
                <w:rFonts w:cs="Times New Roman"/>
                <w:sz w:val="21"/>
              </w:rPr>
            </w:pPr>
            <w:r>
              <w:rPr>
                <w:rFonts w:cs="Times New Roman"/>
                <w:sz w:val="21"/>
              </w:rPr>
              <w:t xml:space="preserve">1≤Q＜10 </w:t>
            </w:r>
            <w:r>
              <w:rPr>
                <w:rFonts w:cs="Times New Roman"/>
                <w:sz w:val="21"/>
              </w:rPr>
              <w:sym w:font="Wingdings 2" w:char="00A3"/>
            </w:r>
          </w:p>
        </w:tc>
        <w:tc>
          <w:tcPr>
            <w:tcW w:w="778" w:type="pct"/>
            <w:gridSpan w:val="5"/>
            <w:vAlign w:val="center"/>
          </w:tcPr>
          <w:p w14:paraId="1C5428B5">
            <w:pPr>
              <w:widowControl/>
              <w:spacing w:line="240" w:lineRule="auto"/>
              <w:ind w:firstLine="0" w:firstLineChars="0"/>
              <w:jc w:val="center"/>
              <w:rPr>
                <w:rFonts w:cs="Times New Roman"/>
                <w:sz w:val="21"/>
              </w:rPr>
            </w:pPr>
            <w:r>
              <w:rPr>
                <w:rFonts w:cs="Times New Roman"/>
                <w:sz w:val="21"/>
              </w:rPr>
              <w:t>10≤Q＜100</w:t>
            </w:r>
            <w:r>
              <w:rPr>
                <w:rFonts w:ascii="Segoe UI Symbol" w:hAnsi="Segoe UI Symbol" w:cs="Segoe UI Symbol"/>
                <w:sz w:val="21"/>
              </w:rPr>
              <w:t>☑</w:t>
            </w:r>
          </w:p>
        </w:tc>
        <w:tc>
          <w:tcPr>
            <w:tcW w:w="780" w:type="pct"/>
            <w:gridSpan w:val="2"/>
            <w:vAlign w:val="center"/>
          </w:tcPr>
          <w:p w14:paraId="63AA63B2">
            <w:pPr>
              <w:widowControl/>
              <w:spacing w:line="240" w:lineRule="auto"/>
              <w:ind w:firstLine="0" w:firstLineChars="0"/>
              <w:jc w:val="center"/>
              <w:rPr>
                <w:rFonts w:cs="Times New Roman"/>
                <w:sz w:val="21"/>
              </w:rPr>
            </w:pPr>
            <w:r>
              <w:rPr>
                <w:rFonts w:cs="Times New Roman"/>
                <w:sz w:val="21"/>
              </w:rPr>
              <w:t>Q＞100 □</w:t>
            </w:r>
          </w:p>
        </w:tc>
      </w:tr>
      <w:tr w14:paraId="7A1ED3F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21" w:type="pct"/>
            <w:gridSpan w:val="2"/>
            <w:vMerge w:val="continue"/>
            <w:vAlign w:val="center"/>
          </w:tcPr>
          <w:p w14:paraId="410A7AD8">
            <w:pPr>
              <w:widowControl/>
              <w:spacing w:line="240" w:lineRule="auto"/>
              <w:ind w:firstLine="0" w:firstLineChars="0"/>
              <w:jc w:val="center"/>
              <w:rPr>
                <w:rFonts w:cs="Times New Roman"/>
                <w:sz w:val="21"/>
              </w:rPr>
            </w:pPr>
          </w:p>
        </w:tc>
        <w:tc>
          <w:tcPr>
            <w:tcW w:w="662" w:type="pct"/>
            <w:vAlign w:val="center"/>
          </w:tcPr>
          <w:p w14:paraId="4A1782AA">
            <w:pPr>
              <w:widowControl/>
              <w:spacing w:line="240" w:lineRule="auto"/>
              <w:ind w:firstLine="0" w:firstLineChars="0"/>
              <w:jc w:val="center"/>
              <w:rPr>
                <w:rFonts w:cs="Times New Roman"/>
                <w:sz w:val="21"/>
              </w:rPr>
            </w:pPr>
            <w:r>
              <w:rPr>
                <w:rFonts w:cs="Times New Roman"/>
                <w:sz w:val="21"/>
              </w:rPr>
              <w:t>M值</w:t>
            </w:r>
          </w:p>
        </w:tc>
        <w:tc>
          <w:tcPr>
            <w:tcW w:w="777" w:type="pct"/>
            <w:gridSpan w:val="4"/>
            <w:vAlign w:val="center"/>
          </w:tcPr>
          <w:p w14:paraId="02FC9791">
            <w:pPr>
              <w:widowControl/>
              <w:spacing w:line="240" w:lineRule="auto"/>
              <w:ind w:firstLine="0" w:firstLineChars="0"/>
              <w:jc w:val="center"/>
              <w:rPr>
                <w:rFonts w:cs="Times New Roman"/>
                <w:sz w:val="21"/>
              </w:rPr>
            </w:pPr>
            <w:r>
              <w:rPr>
                <w:rFonts w:cs="Times New Roman"/>
                <w:sz w:val="21"/>
              </w:rPr>
              <w:t>M1 □</w:t>
            </w:r>
          </w:p>
        </w:tc>
        <w:tc>
          <w:tcPr>
            <w:tcW w:w="778" w:type="pct"/>
            <w:gridSpan w:val="4"/>
            <w:vAlign w:val="center"/>
          </w:tcPr>
          <w:p w14:paraId="2F4F470E">
            <w:pPr>
              <w:widowControl/>
              <w:spacing w:line="240" w:lineRule="auto"/>
              <w:ind w:firstLine="0" w:firstLineChars="0"/>
              <w:jc w:val="center"/>
              <w:rPr>
                <w:rFonts w:cs="Times New Roman"/>
                <w:sz w:val="21"/>
              </w:rPr>
            </w:pPr>
            <w:r>
              <w:rPr>
                <w:rFonts w:cs="Times New Roman"/>
                <w:sz w:val="21"/>
              </w:rPr>
              <w:t xml:space="preserve">M2 </w:t>
            </w:r>
            <w:r>
              <w:rPr>
                <w:rFonts w:ascii="Segoe UI Symbol" w:hAnsi="Segoe UI Symbol" w:cs="Segoe UI Symbol"/>
                <w:sz w:val="21"/>
              </w:rPr>
              <w:t>☑</w:t>
            </w:r>
          </w:p>
        </w:tc>
        <w:tc>
          <w:tcPr>
            <w:tcW w:w="778" w:type="pct"/>
            <w:gridSpan w:val="5"/>
            <w:vAlign w:val="center"/>
          </w:tcPr>
          <w:p w14:paraId="0F65B277">
            <w:pPr>
              <w:widowControl/>
              <w:spacing w:line="240" w:lineRule="auto"/>
              <w:ind w:firstLine="0" w:firstLineChars="0"/>
              <w:jc w:val="center"/>
              <w:rPr>
                <w:rFonts w:cs="Times New Roman"/>
                <w:sz w:val="21"/>
              </w:rPr>
            </w:pPr>
            <w:r>
              <w:rPr>
                <w:rFonts w:cs="Times New Roman"/>
                <w:sz w:val="21"/>
              </w:rPr>
              <w:t xml:space="preserve">M3 </w:t>
            </w:r>
            <w:r>
              <w:rPr>
                <w:rFonts w:cs="Times New Roman"/>
                <w:sz w:val="21"/>
              </w:rPr>
              <w:sym w:font="Wingdings 2" w:char="00A3"/>
            </w:r>
          </w:p>
        </w:tc>
        <w:tc>
          <w:tcPr>
            <w:tcW w:w="780" w:type="pct"/>
            <w:gridSpan w:val="2"/>
            <w:vAlign w:val="center"/>
          </w:tcPr>
          <w:p w14:paraId="4B7C498F">
            <w:pPr>
              <w:widowControl/>
              <w:spacing w:line="240" w:lineRule="auto"/>
              <w:ind w:firstLine="0" w:firstLineChars="0"/>
              <w:jc w:val="center"/>
              <w:rPr>
                <w:rFonts w:cs="Times New Roman"/>
                <w:sz w:val="21"/>
              </w:rPr>
            </w:pPr>
            <w:r>
              <w:rPr>
                <w:rFonts w:cs="Times New Roman"/>
                <w:sz w:val="21"/>
              </w:rPr>
              <w:t>M4□</w:t>
            </w:r>
          </w:p>
        </w:tc>
      </w:tr>
      <w:tr w14:paraId="5556AE6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21" w:type="pct"/>
            <w:gridSpan w:val="2"/>
            <w:vMerge w:val="continue"/>
            <w:vAlign w:val="center"/>
          </w:tcPr>
          <w:p w14:paraId="0BB726A5">
            <w:pPr>
              <w:widowControl/>
              <w:spacing w:line="240" w:lineRule="auto"/>
              <w:ind w:firstLine="0" w:firstLineChars="0"/>
              <w:jc w:val="center"/>
              <w:rPr>
                <w:rFonts w:cs="Times New Roman"/>
                <w:sz w:val="21"/>
              </w:rPr>
            </w:pPr>
          </w:p>
        </w:tc>
        <w:tc>
          <w:tcPr>
            <w:tcW w:w="662" w:type="pct"/>
            <w:vAlign w:val="center"/>
          </w:tcPr>
          <w:p w14:paraId="0C522F22">
            <w:pPr>
              <w:widowControl/>
              <w:spacing w:line="240" w:lineRule="auto"/>
              <w:ind w:firstLine="0" w:firstLineChars="0"/>
              <w:jc w:val="center"/>
              <w:rPr>
                <w:rFonts w:cs="Times New Roman"/>
                <w:sz w:val="21"/>
              </w:rPr>
            </w:pPr>
            <w:r>
              <w:rPr>
                <w:rFonts w:cs="Times New Roman"/>
                <w:sz w:val="21"/>
              </w:rPr>
              <w:t>P值</w:t>
            </w:r>
          </w:p>
        </w:tc>
        <w:tc>
          <w:tcPr>
            <w:tcW w:w="777" w:type="pct"/>
            <w:gridSpan w:val="4"/>
            <w:vAlign w:val="center"/>
          </w:tcPr>
          <w:p w14:paraId="47E6DEC1">
            <w:pPr>
              <w:widowControl/>
              <w:spacing w:line="240" w:lineRule="auto"/>
              <w:ind w:firstLine="0" w:firstLineChars="0"/>
              <w:jc w:val="center"/>
              <w:rPr>
                <w:rFonts w:cs="Times New Roman"/>
                <w:sz w:val="21"/>
              </w:rPr>
            </w:pPr>
            <w:r>
              <w:rPr>
                <w:rFonts w:cs="Times New Roman"/>
                <w:sz w:val="21"/>
              </w:rPr>
              <w:t>P1□</w:t>
            </w:r>
          </w:p>
        </w:tc>
        <w:tc>
          <w:tcPr>
            <w:tcW w:w="778" w:type="pct"/>
            <w:gridSpan w:val="4"/>
            <w:vAlign w:val="center"/>
          </w:tcPr>
          <w:p w14:paraId="7EFC5CD0">
            <w:pPr>
              <w:widowControl/>
              <w:spacing w:line="240" w:lineRule="auto"/>
              <w:ind w:firstLine="0" w:firstLineChars="0"/>
              <w:jc w:val="center"/>
              <w:rPr>
                <w:rFonts w:cs="Times New Roman"/>
                <w:sz w:val="21"/>
              </w:rPr>
            </w:pPr>
            <w:r>
              <w:rPr>
                <w:rFonts w:cs="Times New Roman"/>
                <w:sz w:val="21"/>
              </w:rPr>
              <w:t xml:space="preserve">P2 </w:t>
            </w:r>
            <w:r>
              <w:rPr>
                <w:rFonts w:ascii="Segoe UI Symbol" w:hAnsi="Segoe UI Symbol" w:cs="Segoe UI Symbol"/>
                <w:sz w:val="21"/>
              </w:rPr>
              <w:t>☑</w:t>
            </w:r>
          </w:p>
        </w:tc>
        <w:tc>
          <w:tcPr>
            <w:tcW w:w="778" w:type="pct"/>
            <w:gridSpan w:val="5"/>
            <w:vAlign w:val="center"/>
          </w:tcPr>
          <w:p w14:paraId="32819B70">
            <w:pPr>
              <w:widowControl/>
              <w:spacing w:line="240" w:lineRule="auto"/>
              <w:ind w:firstLine="0" w:firstLineChars="0"/>
              <w:jc w:val="center"/>
              <w:rPr>
                <w:rFonts w:cs="Times New Roman"/>
                <w:sz w:val="21"/>
              </w:rPr>
            </w:pPr>
            <w:r>
              <w:rPr>
                <w:rFonts w:cs="Times New Roman"/>
                <w:sz w:val="21"/>
              </w:rPr>
              <w:t>P3 □</w:t>
            </w:r>
          </w:p>
        </w:tc>
        <w:tc>
          <w:tcPr>
            <w:tcW w:w="780" w:type="pct"/>
            <w:gridSpan w:val="2"/>
            <w:vAlign w:val="center"/>
          </w:tcPr>
          <w:p w14:paraId="3134E58A">
            <w:pPr>
              <w:widowControl/>
              <w:spacing w:line="240" w:lineRule="auto"/>
              <w:ind w:firstLine="0" w:firstLineChars="0"/>
              <w:jc w:val="center"/>
              <w:rPr>
                <w:rFonts w:cs="Times New Roman"/>
                <w:sz w:val="21"/>
              </w:rPr>
            </w:pPr>
            <w:r>
              <w:rPr>
                <w:rFonts w:cs="Times New Roman"/>
                <w:sz w:val="21"/>
              </w:rPr>
              <w:t>P4</w:t>
            </w:r>
            <w:r>
              <w:rPr>
                <w:rFonts w:cs="Times New Roman"/>
                <w:sz w:val="21"/>
              </w:rPr>
              <w:sym w:font="Wingdings 2" w:char="00A3"/>
            </w:r>
          </w:p>
        </w:tc>
      </w:tr>
      <w:tr w14:paraId="2652029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21" w:type="pct"/>
            <w:gridSpan w:val="2"/>
            <w:vMerge w:val="restart"/>
            <w:vAlign w:val="center"/>
          </w:tcPr>
          <w:p w14:paraId="796DAC5C">
            <w:pPr>
              <w:widowControl/>
              <w:spacing w:line="240" w:lineRule="auto"/>
              <w:ind w:firstLine="0" w:firstLineChars="0"/>
              <w:jc w:val="center"/>
              <w:rPr>
                <w:rFonts w:cs="Times New Roman"/>
                <w:sz w:val="21"/>
              </w:rPr>
            </w:pPr>
            <w:r>
              <w:rPr>
                <w:rFonts w:cs="Times New Roman"/>
                <w:sz w:val="21"/>
              </w:rPr>
              <w:t>环境敏感</w:t>
            </w:r>
          </w:p>
          <w:p w14:paraId="7F7A4ACA">
            <w:pPr>
              <w:widowControl/>
              <w:spacing w:line="240" w:lineRule="auto"/>
              <w:ind w:firstLine="0" w:firstLineChars="0"/>
              <w:jc w:val="center"/>
              <w:rPr>
                <w:rFonts w:cs="Times New Roman"/>
                <w:sz w:val="21"/>
              </w:rPr>
            </w:pPr>
            <w:r>
              <w:rPr>
                <w:rFonts w:cs="Times New Roman"/>
                <w:sz w:val="21"/>
              </w:rPr>
              <w:t>程度</w:t>
            </w:r>
          </w:p>
        </w:tc>
        <w:tc>
          <w:tcPr>
            <w:tcW w:w="662" w:type="pct"/>
            <w:vAlign w:val="center"/>
          </w:tcPr>
          <w:p w14:paraId="119433E0">
            <w:pPr>
              <w:widowControl/>
              <w:spacing w:line="240" w:lineRule="auto"/>
              <w:ind w:firstLine="0" w:firstLineChars="0"/>
              <w:jc w:val="center"/>
              <w:rPr>
                <w:rFonts w:cs="Times New Roman"/>
                <w:sz w:val="21"/>
              </w:rPr>
            </w:pPr>
            <w:r>
              <w:rPr>
                <w:rFonts w:cs="Times New Roman"/>
                <w:sz w:val="21"/>
              </w:rPr>
              <w:t>大气</w:t>
            </w:r>
          </w:p>
        </w:tc>
        <w:tc>
          <w:tcPr>
            <w:tcW w:w="1032" w:type="pct"/>
            <w:gridSpan w:val="6"/>
            <w:vAlign w:val="center"/>
          </w:tcPr>
          <w:p w14:paraId="7D96E207">
            <w:pPr>
              <w:widowControl/>
              <w:spacing w:line="240" w:lineRule="auto"/>
              <w:ind w:firstLine="0" w:firstLineChars="0"/>
              <w:jc w:val="center"/>
              <w:rPr>
                <w:rFonts w:cs="Times New Roman"/>
                <w:sz w:val="21"/>
              </w:rPr>
            </w:pPr>
            <w:r>
              <w:rPr>
                <w:rFonts w:cs="Times New Roman"/>
                <w:sz w:val="21"/>
              </w:rPr>
              <w:t>E1</w:t>
            </w:r>
            <w:r>
              <w:rPr>
                <w:rFonts w:cs="Times New Roman"/>
                <w:sz w:val="21"/>
              </w:rPr>
              <w:sym w:font="Wingdings 2" w:char="0052"/>
            </w:r>
          </w:p>
        </w:tc>
        <w:tc>
          <w:tcPr>
            <w:tcW w:w="1033" w:type="pct"/>
            <w:gridSpan w:val="5"/>
            <w:vAlign w:val="center"/>
          </w:tcPr>
          <w:p w14:paraId="206A1597">
            <w:pPr>
              <w:widowControl/>
              <w:spacing w:line="240" w:lineRule="auto"/>
              <w:ind w:firstLine="0" w:firstLineChars="0"/>
              <w:jc w:val="center"/>
              <w:rPr>
                <w:rFonts w:cs="Times New Roman"/>
                <w:sz w:val="21"/>
              </w:rPr>
            </w:pPr>
            <w:r>
              <w:rPr>
                <w:rFonts w:cs="Times New Roman"/>
                <w:sz w:val="21"/>
              </w:rPr>
              <w:t>E2□</w:t>
            </w:r>
          </w:p>
        </w:tc>
        <w:tc>
          <w:tcPr>
            <w:tcW w:w="1049" w:type="pct"/>
            <w:gridSpan w:val="4"/>
            <w:vAlign w:val="center"/>
          </w:tcPr>
          <w:p w14:paraId="20CAFCD4">
            <w:pPr>
              <w:widowControl/>
              <w:spacing w:line="240" w:lineRule="auto"/>
              <w:ind w:firstLine="0" w:firstLineChars="0"/>
              <w:jc w:val="center"/>
              <w:rPr>
                <w:rFonts w:cs="Times New Roman"/>
                <w:sz w:val="21"/>
              </w:rPr>
            </w:pPr>
            <w:r>
              <w:rPr>
                <w:rFonts w:cs="Times New Roman"/>
                <w:sz w:val="21"/>
              </w:rPr>
              <w:t>E3□</w:t>
            </w:r>
          </w:p>
        </w:tc>
      </w:tr>
      <w:tr w14:paraId="45F0D46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21" w:type="pct"/>
            <w:gridSpan w:val="2"/>
            <w:vMerge w:val="continue"/>
            <w:vAlign w:val="center"/>
          </w:tcPr>
          <w:p w14:paraId="333B4AAE">
            <w:pPr>
              <w:widowControl/>
              <w:spacing w:line="240" w:lineRule="auto"/>
              <w:ind w:firstLine="0" w:firstLineChars="0"/>
              <w:jc w:val="center"/>
              <w:rPr>
                <w:rFonts w:cs="Times New Roman"/>
                <w:sz w:val="21"/>
              </w:rPr>
            </w:pPr>
          </w:p>
        </w:tc>
        <w:tc>
          <w:tcPr>
            <w:tcW w:w="662" w:type="pct"/>
            <w:vAlign w:val="center"/>
          </w:tcPr>
          <w:p w14:paraId="04ACC28A">
            <w:pPr>
              <w:widowControl/>
              <w:spacing w:line="240" w:lineRule="auto"/>
              <w:ind w:firstLine="0" w:firstLineChars="0"/>
              <w:jc w:val="center"/>
              <w:rPr>
                <w:rFonts w:cs="Times New Roman"/>
                <w:sz w:val="21"/>
              </w:rPr>
            </w:pPr>
            <w:r>
              <w:rPr>
                <w:rFonts w:cs="Times New Roman"/>
                <w:sz w:val="21"/>
              </w:rPr>
              <w:t>地表水</w:t>
            </w:r>
          </w:p>
        </w:tc>
        <w:tc>
          <w:tcPr>
            <w:tcW w:w="1032" w:type="pct"/>
            <w:gridSpan w:val="6"/>
            <w:vAlign w:val="center"/>
          </w:tcPr>
          <w:p w14:paraId="72AFECFD">
            <w:pPr>
              <w:widowControl/>
              <w:spacing w:line="240" w:lineRule="auto"/>
              <w:ind w:firstLine="0" w:firstLineChars="0"/>
              <w:jc w:val="center"/>
              <w:rPr>
                <w:rFonts w:cs="Times New Roman"/>
                <w:sz w:val="21"/>
              </w:rPr>
            </w:pPr>
            <w:r>
              <w:rPr>
                <w:rFonts w:cs="Times New Roman"/>
                <w:sz w:val="21"/>
              </w:rPr>
              <w:t>E1 □</w:t>
            </w:r>
          </w:p>
        </w:tc>
        <w:tc>
          <w:tcPr>
            <w:tcW w:w="1033" w:type="pct"/>
            <w:gridSpan w:val="5"/>
            <w:vAlign w:val="center"/>
          </w:tcPr>
          <w:p w14:paraId="6223A357">
            <w:pPr>
              <w:widowControl/>
              <w:spacing w:line="240" w:lineRule="auto"/>
              <w:ind w:firstLine="0" w:firstLineChars="0"/>
              <w:jc w:val="center"/>
              <w:rPr>
                <w:rFonts w:cs="Times New Roman"/>
                <w:sz w:val="21"/>
              </w:rPr>
            </w:pPr>
            <w:r>
              <w:rPr>
                <w:rFonts w:cs="Times New Roman"/>
                <w:sz w:val="21"/>
              </w:rPr>
              <w:t>E2</w:t>
            </w:r>
            <w:r>
              <w:rPr>
                <w:rFonts w:cs="Times New Roman"/>
                <w:sz w:val="21"/>
              </w:rPr>
              <w:sym w:font="Wingdings 2" w:char="0052"/>
            </w:r>
          </w:p>
        </w:tc>
        <w:tc>
          <w:tcPr>
            <w:tcW w:w="1049" w:type="pct"/>
            <w:gridSpan w:val="4"/>
            <w:vAlign w:val="center"/>
          </w:tcPr>
          <w:p w14:paraId="0C3E1D25">
            <w:pPr>
              <w:widowControl/>
              <w:spacing w:line="240" w:lineRule="auto"/>
              <w:ind w:firstLine="0" w:firstLineChars="0"/>
              <w:jc w:val="center"/>
              <w:rPr>
                <w:rFonts w:cs="Times New Roman"/>
                <w:sz w:val="21"/>
              </w:rPr>
            </w:pPr>
            <w:r>
              <w:rPr>
                <w:rFonts w:cs="Times New Roman"/>
                <w:sz w:val="21"/>
              </w:rPr>
              <w:t xml:space="preserve">E3 </w:t>
            </w:r>
            <w:r>
              <w:rPr>
                <w:rFonts w:cs="Times New Roman"/>
                <w:sz w:val="21"/>
              </w:rPr>
              <w:sym w:font="Wingdings 2" w:char="00A3"/>
            </w:r>
          </w:p>
        </w:tc>
      </w:tr>
      <w:tr w14:paraId="0E65D7F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21" w:type="pct"/>
            <w:gridSpan w:val="2"/>
            <w:vMerge w:val="continue"/>
            <w:vAlign w:val="center"/>
          </w:tcPr>
          <w:p w14:paraId="43125E72">
            <w:pPr>
              <w:widowControl/>
              <w:spacing w:line="240" w:lineRule="auto"/>
              <w:ind w:firstLine="0" w:firstLineChars="0"/>
              <w:jc w:val="center"/>
              <w:rPr>
                <w:rFonts w:cs="Times New Roman"/>
                <w:sz w:val="21"/>
              </w:rPr>
            </w:pPr>
          </w:p>
        </w:tc>
        <w:tc>
          <w:tcPr>
            <w:tcW w:w="662" w:type="pct"/>
            <w:vAlign w:val="center"/>
          </w:tcPr>
          <w:p w14:paraId="32BE1721">
            <w:pPr>
              <w:widowControl/>
              <w:spacing w:line="240" w:lineRule="auto"/>
              <w:ind w:firstLine="0" w:firstLineChars="0"/>
              <w:jc w:val="center"/>
              <w:rPr>
                <w:rFonts w:cs="Times New Roman"/>
                <w:sz w:val="21"/>
              </w:rPr>
            </w:pPr>
            <w:r>
              <w:rPr>
                <w:rFonts w:cs="Times New Roman"/>
                <w:sz w:val="21"/>
              </w:rPr>
              <w:t>地下水</w:t>
            </w:r>
          </w:p>
        </w:tc>
        <w:tc>
          <w:tcPr>
            <w:tcW w:w="1032" w:type="pct"/>
            <w:gridSpan w:val="6"/>
            <w:vAlign w:val="center"/>
          </w:tcPr>
          <w:p w14:paraId="418A0D0D">
            <w:pPr>
              <w:widowControl/>
              <w:spacing w:line="240" w:lineRule="auto"/>
              <w:ind w:firstLine="0" w:firstLineChars="0"/>
              <w:jc w:val="center"/>
              <w:rPr>
                <w:rFonts w:cs="Times New Roman"/>
                <w:sz w:val="21"/>
              </w:rPr>
            </w:pPr>
            <w:r>
              <w:rPr>
                <w:rFonts w:cs="Times New Roman"/>
                <w:sz w:val="21"/>
              </w:rPr>
              <w:t>E1 □</w:t>
            </w:r>
          </w:p>
        </w:tc>
        <w:tc>
          <w:tcPr>
            <w:tcW w:w="1033" w:type="pct"/>
            <w:gridSpan w:val="5"/>
            <w:vAlign w:val="center"/>
          </w:tcPr>
          <w:p w14:paraId="6823912C">
            <w:pPr>
              <w:widowControl/>
              <w:spacing w:line="240" w:lineRule="auto"/>
              <w:ind w:firstLine="0" w:firstLineChars="0"/>
              <w:jc w:val="center"/>
              <w:rPr>
                <w:rFonts w:cs="Times New Roman"/>
                <w:sz w:val="21"/>
              </w:rPr>
            </w:pPr>
            <w:r>
              <w:rPr>
                <w:rFonts w:cs="Times New Roman"/>
                <w:sz w:val="21"/>
              </w:rPr>
              <w:t>E2</w:t>
            </w:r>
            <w:r>
              <w:rPr>
                <w:rFonts w:cs="Times New Roman"/>
                <w:sz w:val="21"/>
              </w:rPr>
              <w:sym w:font="Wingdings 2" w:char="00A3"/>
            </w:r>
          </w:p>
        </w:tc>
        <w:tc>
          <w:tcPr>
            <w:tcW w:w="1049" w:type="pct"/>
            <w:gridSpan w:val="4"/>
            <w:vAlign w:val="center"/>
          </w:tcPr>
          <w:p w14:paraId="378542F1">
            <w:pPr>
              <w:widowControl/>
              <w:spacing w:line="240" w:lineRule="auto"/>
              <w:ind w:firstLine="0" w:firstLineChars="0"/>
              <w:jc w:val="center"/>
              <w:rPr>
                <w:rFonts w:cs="Times New Roman"/>
                <w:sz w:val="21"/>
              </w:rPr>
            </w:pPr>
            <w:r>
              <w:rPr>
                <w:rFonts w:cs="Times New Roman"/>
                <w:sz w:val="21"/>
              </w:rPr>
              <w:t>E3</w:t>
            </w:r>
            <w:r>
              <w:rPr>
                <w:rFonts w:cs="Times New Roman"/>
                <w:sz w:val="21"/>
              </w:rPr>
              <w:sym w:font="Wingdings 2" w:char="0052"/>
            </w:r>
          </w:p>
        </w:tc>
      </w:tr>
      <w:tr w14:paraId="5C011B1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21" w:type="pct"/>
            <w:gridSpan w:val="2"/>
            <w:vAlign w:val="center"/>
          </w:tcPr>
          <w:p w14:paraId="741BE6D7">
            <w:pPr>
              <w:widowControl/>
              <w:spacing w:line="240" w:lineRule="auto"/>
              <w:ind w:firstLine="0" w:firstLineChars="0"/>
              <w:jc w:val="center"/>
              <w:rPr>
                <w:rFonts w:cs="Times New Roman"/>
                <w:sz w:val="21"/>
              </w:rPr>
            </w:pPr>
            <w:r>
              <w:rPr>
                <w:rFonts w:cs="Times New Roman"/>
                <w:sz w:val="21"/>
              </w:rPr>
              <w:t>环境风险</w:t>
            </w:r>
          </w:p>
          <w:p w14:paraId="6D73AF74">
            <w:pPr>
              <w:widowControl/>
              <w:spacing w:line="240" w:lineRule="auto"/>
              <w:ind w:firstLine="0" w:firstLineChars="0"/>
              <w:jc w:val="center"/>
              <w:rPr>
                <w:rFonts w:cs="Times New Roman"/>
                <w:sz w:val="21"/>
              </w:rPr>
            </w:pPr>
            <w:r>
              <w:rPr>
                <w:rFonts w:cs="Times New Roman"/>
                <w:sz w:val="21"/>
              </w:rPr>
              <w:t>潜势</w:t>
            </w:r>
          </w:p>
        </w:tc>
        <w:tc>
          <w:tcPr>
            <w:tcW w:w="832" w:type="pct"/>
            <w:gridSpan w:val="2"/>
            <w:vAlign w:val="center"/>
          </w:tcPr>
          <w:p w14:paraId="0A1EDDF8">
            <w:pPr>
              <w:widowControl/>
              <w:spacing w:line="240" w:lineRule="auto"/>
              <w:ind w:firstLine="0" w:firstLineChars="0"/>
              <w:jc w:val="center"/>
              <w:rPr>
                <w:rFonts w:cs="Times New Roman"/>
                <w:sz w:val="21"/>
              </w:rPr>
            </w:pPr>
            <w:r>
              <w:rPr>
                <w:rFonts w:cs="Times New Roman"/>
                <w:sz w:val="21"/>
              </w:rPr>
              <w:t>Ⅳ</w:t>
            </w:r>
            <w:r>
              <w:rPr>
                <w:rFonts w:cs="Times New Roman"/>
                <w:sz w:val="21"/>
                <w:vertAlign w:val="superscript"/>
              </w:rPr>
              <w:t>+</w:t>
            </w:r>
            <w:r>
              <w:rPr>
                <w:rFonts w:cs="Times New Roman"/>
                <w:sz w:val="21"/>
              </w:rPr>
              <w:t>□</w:t>
            </w:r>
          </w:p>
        </w:tc>
        <w:tc>
          <w:tcPr>
            <w:tcW w:w="730" w:type="pct"/>
            <w:gridSpan w:val="4"/>
            <w:vAlign w:val="center"/>
          </w:tcPr>
          <w:p w14:paraId="5D362B10">
            <w:pPr>
              <w:widowControl/>
              <w:spacing w:line="240" w:lineRule="auto"/>
              <w:ind w:firstLine="0" w:firstLineChars="0"/>
              <w:jc w:val="center"/>
              <w:rPr>
                <w:rFonts w:cs="Times New Roman"/>
                <w:sz w:val="21"/>
              </w:rPr>
            </w:pPr>
            <w:r>
              <w:rPr>
                <w:rFonts w:cs="Times New Roman"/>
                <w:sz w:val="21"/>
              </w:rPr>
              <w:t>Ⅳ</w:t>
            </w:r>
            <w:r>
              <w:rPr>
                <w:rFonts w:cs="Times New Roman"/>
                <w:sz w:val="21"/>
              </w:rPr>
              <w:sym w:font="Wingdings 2" w:char="0052"/>
            </w:r>
          </w:p>
        </w:tc>
        <w:tc>
          <w:tcPr>
            <w:tcW w:w="735" w:type="pct"/>
            <w:gridSpan w:val="4"/>
            <w:vAlign w:val="center"/>
          </w:tcPr>
          <w:p w14:paraId="021EF8F5">
            <w:pPr>
              <w:widowControl/>
              <w:spacing w:line="240" w:lineRule="auto"/>
              <w:ind w:firstLine="0" w:firstLineChars="0"/>
              <w:jc w:val="center"/>
              <w:rPr>
                <w:rFonts w:cs="Times New Roman"/>
                <w:sz w:val="21"/>
              </w:rPr>
            </w:pPr>
            <w:r>
              <w:rPr>
                <w:rFonts w:cs="Times New Roman"/>
                <w:sz w:val="21"/>
              </w:rPr>
              <w:t>Ⅲ□</w:t>
            </w:r>
          </w:p>
        </w:tc>
        <w:tc>
          <w:tcPr>
            <w:tcW w:w="733" w:type="pct"/>
            <w:gridSpan w:val="5"/>
            <w:vAlign w:val="center"/>
          </w:tcPr>
          <w:p w14:paraId="794170F1">
            <w:pPr>
              <w:widowControl/>
              <w:spacing w:line="240" w:lineRule="auto"/>
              <w:ind w:firstLine="0" w:firstLineChars="0"/>
              <w:jc w:val="center"/>
              <w:rPr>
                <w:rFonts w:cs="Times New Roman"/>
                <w:sz w:val="21"/>
              </w:rPr>
            </w:pPr>
            <w:r>
              <w:rPr>
                <w:rFonts w:cs="Times New Roman"/>
                <w:sz w:val="21"/>
              </w:rPr>
              <w:t>Ⅱ □</w:t>
            </w:r>
          </w:p>
        </w:tc>
        <w:tc>
          <w:tcPr>
            <w:tcW w:w="746" w:type="pct"/>
            <w:vAlign w:val="center"/>
          </w:tcPr>
          <w:p w14:paraId="5E96D89E">
            <w:pPr>
              <w:widowControl/>
              <w:spacing w:line="240" w:lineRule="auto"/>
              <w:ind w:firstLine="0" w:firstLineChars="0"/>
              <w:jc w:val="center"/>
              <w:rPr>
                <w:rFonts w:cs="Times New Roman"/>
                <w:sz w:val="21"/>
              </w:rPr>
            </w:pPr>
            <w:r>
              <w:rPr>
                <w:rFonts w:cs="Times New Roman"/>
                <w:sz w:val="21"/>
              </w:rPr>
              <w:t>I □</w:t>
            </w:r>
          </w:p>
        </w:tc>
      </w:tr>
      <w:tr w14:paraId="08289E8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21" w:type="pct"/>
            <w:gridSpan w:val="2"/>
            <w:vAlign w:val="center"/>
          </w:tcPr>
          <w:p w14:paraId="3179E8B9">
            <w:pPr>
              <w:widowControl/>
              <w:spacing w:line="240" w:lineRule="auto"/>
              <w:ind w:firstLine="0" w:firstLineChars="0"/>
              <w:jc w:val="center"/>
              <w:rPr>
                <w:rFonts w:cs="Times New Roman"/>
                <w:sz w:val="21"/>
              </w:rPr>
            </w:pPr>
            <w:r>
              <w:rPr>
                <w:rFonts w:cs="Times New Roman"/>
                <w:sz w:val="21"/>
              </w:rPr>
              <w:t>评价等级</w:t>
            </w:r>
          </w:p>
        </w:tc>
        <w:tc>
          <w:tcPr>
            <w:tcW w:w="841" w:type="pct"/>
            <w:gridSpan w:val="3"/>
            <w:vAlign w:val="center"/>
          </w:tcPr>
          <w:p w14:paraId="2CE1DC19">
            <w:pPr>
              <w:widowControl/>
              <w:spacing w:line="240" w:lineRule="auto"/>
              <w:ind w:firstLine="0" w:firstLineChars="0"/>
              <w:jc w:val="center"/>
              <w:rPr>
                <w:rFonts w:cs="Times New Roman"/>
                <w:sz w:val="21"/>
              </w:rPr>
            </w:pPr>
            <w:r>
              <w:rPr>
                <w:rFonts w:cs="Times New Roman"/>
                <w:sz w:val="21"/>
              </w:rPr>
              <w:t>一级</w:t>
            </w:r>
            <w:r>
              <w:rPr>
                <w:rFonts w:cs="Times New Roman"/>
                <w:sz w:val="21"/>
              </w:rPr>
              <w:sym w:font="Wingdings 2" w:char="0052"/>
            </w:r>
          </w:p>
        </w:tc>
        <w:tc>
          <w:tcPr>
            <w:tcW w:w="1091" w:type="pct"/>
            <w:gridSpan w:val="5"/>
            <w:vAlign w:val="center"/>
          </w:tcPr>
          <w:p w14:paraId="6FC56B38">
            <w:pPr>
              <w:widowControl/>
              <w:spacing w:line="240" w:lineRule="auto"/>
              <w:ind w:firstLine="0" w:firstLineChars="0"/>
              <w:jc w:val="center"/>
              <w:rPr>
                <w:rFonts w:cs="Times New Roman"/>
                <w:sz w:val="21"/>
              </w:rPr>
            </w:pPr>
            <w:r>
              <w:rPr>
                <w:rFonts w:cs="Times New Roman"/>
                <w:sz w:val="21"/>
              </w:rPr>
              <w:t>二级□</w:t>
            </w:r>
          </w:p>
        </w:tc>
        <w:tc>
          <w:tcPr>
            <w:tcW w:w="917" w:type="pct"/>
            <w:gridSpan w:val="5"/>
            <w:vAlign w:val="center"/>
          </w:tcPr>
          <w:p w14:paraId="03AF2FC5">
            <w:pPr>
              <w:widowControl/>
              <w:spacing w:line="240" w:lineRule="auto"/>
              <w:ind w:firstLine="0" w:firstLineChars="0"/>
              <w:jc w:val="center"/>
              <w:rPr>
                <w:rFonts w:cs="Times New Roman"/>
                <w:sz w:val="21"/>
              </w:rPr>
            </w:pPr>
            <w:r>
              <w:rPr>
                <w:rFonts w:cs="Times New Roman"/>
                <w:sz w:val="21"/>
              </w:rPr>
              <w:t>三级 □</w:t>
            </w:r>
          </w:p>
        </w:tc>
        <w:tc>
          <w:tcPr>
            <w:tcW w:w="927" w:type="pct"/>
            <w:gridSpan w:val="3"/>
            <w:vAlign w:val="center"/>
          </w:tcPr>
          <w:p w14:paraId="72C845BF">
            <w:pPr>
              <w:widowControl/>
              <w:spacing w:line="240" w:lineRule="auto"/>
              <w:ind w:firstLine="0" w:firstLineChars="0"/>
              <w:jc w:val="center"/>
              <w:rPr>
                <w:rFonts w:cs="Times New Roman"/>
                <w:sz w:val="21"/>
              </w:rPr>
            </w:pPr>
            <w:r>
              <w:rPr>
                <w:rFonts w:cs="Times New Roman"/>
                <w:sz w:val="21"/>
              </w:rPr>
              <w:t>简单分析 □</w:t>
            </w:r>
          </w:p>
        </w:tc>
      </w:tr>
      <w:tr w14:paraId="2711A9D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restart"/>
            <w:vAlign w:val="center"/>
          </w:tcPr>
          <w:p w14:paraId="1956A1D9">
            <w:pPr>
              <w:widowControl/>
              <w:spacing w:line="240" w:lineRule="auto"/>
              <w:ind w:firstLine="0" w:firstLineChars="0"/>
              <w:jc w:val="center"/>
              <w:rPr>
                <w:rFonts w:cs="Times New Roman"/>
                <w:sz w:val="21"/>
              </w:rPr>
            </w:pPr>
            <w:r>
              <w:rPr>
                <w:rFonts w:cs="Times New Roman"/>
                <w:sz w:val="21"/>
              </w:rPr>
              <w:t>风</w:t>
            </w:r>
          </w:p>
          <w:p w14:paraId="2B8BBE87">
            <w:pPr>
              <w:widowControl/>
              <w:spacing w:line="240" w:lineRule="auto"/>
              <w:ind w:firstLine="0" w:firstLineChars="0"/>
              <w:jc w:val="center"/>
              <w:rPr>
                <w:rFonts w:cs="Times New Roman"/>
                <w:sz w:val="21"/>
              </w:rPr>
            </w:pPr>
            <w:r>
              <w:rPr>
                <w:rFonts w:cs="Times New Roman"/>
                <w:sz w:val="21"/>
              </w:rPr>
              <w:t>险</w:t>
            </w:r>
          </w:p>
          <w:p w14:paraId="2B18F977">
            <w:pPr>
              <w:widowControl/>
              <w:spacing w:line="240" w:lineRule="auto"/>
              <w:ind w:firstLine="0" w:firstLineChars="0"/>
              <w:jc w:val="center"/>
              <w:rPr>
                <w:rFonts w:cs="Times New Roman"/>
                <w:sz w:val="21"/>
              </w:rPr>
            </w:pPr>
            <w:r>
              <w:rPr>
                <w:rFonts w:cs="Times New Roman"/>
                <w:sz w:val="21"/>
              </w:rPr>
              <w:t>识</w:t>
            </w:r>
          </w:p>
          <w:p w14:paraId="78271B73">
            <w:pPr>
              <w:widowControl/>
              <w:spacing w:line="240" w:lineRule="auto"/>
              <w:ind w:firstLine="0" w:firstLineChars="0"/>
              <w:jc w:val="center"/>
              <w:rPr>
                <w:rFonts w:cs="Times New Roman"/>
                <w:sz w:val="21"/>
              </w:rPr>
            </w:pPr>
            <w:r>
              <w:rPr>
                <w:rFonts w:cs="Times New Roman"/>
                <w:sz w:val="21"/>
              </w:rPr>
              <w:t>别</w:t>
            </w:r>
          </w:p>
        </w:tc>
        <w:tc>
          <w:tcPr>
            <w:tcW w:w="715" w:type="pct"/>
            <w:vAlign w:val="center"/>
          </w:tcPr>
          <w:p w14:paraId="0F550716">
            <w:pPr>
              <w:widowControl/>
              <w:spacing w:line="240" w:lineRule="auto"/>
              <w:ind w:firstLine="0" w:firstLineChars="0"/>
              <w:jc w:val="center"/>
              <w:rPr>
                <w:rFonts w:cs="Times New Roman"/>
                <w:sz w:val="21"/>
              </w:rPr>
            </w:pPr>
            <w:r>
              <w:rPr>
                <w:rFonts w:cs="Times New Roman"/>
                <w:sz w:val="21"/>
              </w:rPr>
              <w:t>物质危险性</w:t>
            </w:r>
          </w:p>
        </w:tc>
        <w:tc>
          <w:tcPr>
            <w:tcW w:w="1932" w:type="pct"/>
            <w:gridSpan w:val="8"/>
            <w:vAlign w:val="center"/>
          </w:tcPr>
          <w:p w14:paraId="4BFD97A8">
            <w:pPr>
              <w:widowControl/>
              <w:spacing w:line="240" w:lineRule="auto"/>
              <w:ind w:firstLine="0" w:firstLineChars="0"/>
              <w:jc w:val="center"/>
              <w:rPr>
                <w:rFonts w:cs="Times New Roman"/>
                <w:sz w:val="21"/>
              </w:rPr>
            </w:pPr>
            <w:r>
              <w:rPr>
                <w:rFonts w:cs="Times New Roman"/>
                <w:sz w:val="21"/>
              </w:rPr>
              <w:t>有毒有害</w:t>
            </w:r>
            <w:r>
              <w:rPr>
                <w:rFonts w:cs="Times New Roman"/>
                <w:sz w:val="21"/>
              </w:rPr>
              <w:sym w:font="Wingdings 2" w:char="0052"/>
            </w:r>
          </w:p>
        </w:tc>
        <w:tc>
          <w:tcPr>
            <w:tcW w:w="1845" w:type="pct"/>
            <w:gridSpan w:val="8"/>
            <w:vAlign w:val="center"/>
          </w:tcPr>
          <w:p w14:paraId="5AAFD881">
            <w:pPr>
              <w:widowControl/>
              <w:spacing w:line="240" w:lineRule="auto"/>
              <w:ind w:firstLine="0" w:firstLineChars="0"/>
              <w:jc w:val="center"/>
              <w:rPr>
                <w:rFonts w:cs="Times New Roman"/>
                <w:sz w:val="21"/>
              </w:rPr>
            </w:pPr>
            <w:r>
              <w:rPr>
                <w:rFonts w:cs="Times New Roman"/>
                <w:sz w:val="21"/>
              </w:rPr>
              <w:t xml:space="preserve">易燃易爆 </w:t>
            </w:r>
            <w:r>
              <w:rPr>
                <w:rFonts w:cs="Times New Roman"/>
                <w:sz w:val="21"/>
              </w:rPr>
              <w:sym w:font="Wingdings 2" w:char="0052"/>
            </w:r>
          </w:p>
        </w:tc>
      </w:tr>
      <w:tr w14:paraId="1436668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continue"/>
            <w:vAlign w:val="center"/>
          </w:tcPr>
          <w:p w14:paraId="6BADD3A1">
            <w:pPr>
              <w:widowControl/>
              <w:spacing w:line="240" w:lineRule="auto"/>
              <w:ind w:firstLine="0" w:firstLineChars="0"/>
              <w:jc w:val="center"/>
              <w:rPr>
                <w:rFonts w:cs="Times New Roman"/>
                <w:sz w:val="21"/>
              </w:rPr>
            </w:pPr>
          </w:p>
        </w:tc>
        <w:tc>
          <w:tcPr>
            <w:tcW w:w="715" w:type="pct"/>
            <w:vAlign w:val="center"/>
          </w:tcPr>
          <w:p w14:paraId="069CB39D">
            <w:pPr>
              <w:widowControl/>
              <w:spacing w:line="240" w:lineRule="auto"/>
              <w:ind w:firstLine="0" w:firstLineChars="0"/>
              <w:jc w:val="center"/>
              <w:rPr>
                <w:rFonts w:cs="Times New Roman"/>
                <w:sz w:val="21"/>
              </w:rPr>
            </w:pPr>
            <w:r>
              <w:rPr>
                <w:rFonts w:cs="Times New Roman"/>
                <w:sz w:val="21"/>
              </w:rPr>
              <w:t>环境风险</w:t>
            </w:r>
          </w:p>
          <w:p w14:paraId="44A345B5">
            <w:pPr>
              <w:widowControl/>
              <w:spacing w:line="240" w:lineRule="auto"/>
              <w:ind w:firstLine="0" w:firstLineChars="0"/>
              <w:jc w:val="center"/>
              <w:rPr>
                <w:rFonts w:cs="Times New Roman"/>
                <w:sz w:val="21"/>
              </w:rPr>
            </w:pPr>
            <w:r>
              <w:rPr>
                <w:rFonts w:cs="Times New Roman"/>
                <w:sz w:val="21"/>
              </w:rPr>
              <w:t>类型</w:t>
            </w:r>
          </w:p>
        </w:tc>
        <w:tc>
          <w:tcPr>
            <w:tcW w:w="1932" w:type="pct"/>
            <w:gridSpan w:val="8"/>
            <w:vAlign w:val="center"/>
          </w:tcPr>
          <w:p w14:paraId="46B60905">
            <w:pPr>
              <w:widowControl/>
              <w:spacing w:line="240" w:lineRule="auto"/>
              <w:ind w:firstLine="0" w:firstLineChars="0"/>
              <w:jc w:val="center"/>
              <w:rPr>
                <w:rFonts w:cs="Times New Roman"/>
                <w:sz w:val="21"/>
              </w:rPr>
            </w:pPr>
            <w:r>
              <w:rPr>
                <w:rFonts w:cs="Times New Roman"/>
                <w:sz w:val="21"/>
              </w:rPr>
              <w:t>泄漏</w:t>
            </w:r>
            <w:r>
              <w:rPr>
                <w:rFonts w:cs="Times New Roman"/>
                <w:sz w:val="21"/>
              </w:rPr>
              <w:sym w:font="Wingdings 2" w:char="0052"/>
            </w:r>
          </w:p>
        </w:tc>
        <w:tc>
          <w:tcPr>
            <w:tcW w:w="1845" w:type="pct"/>
            <w:gridSpan w:val="8"/>
            <w:vAlign w:val="center"/>
          </w:tcPr>
          <w:p w14:paraId="5084DD9B">
            <w:pPr>
              <w:widowControl/>
              <w:spacing w:line="240" w:lineRule="auto"/>
              <w:ind w:firstLine="0" w:firstLineChars="0"/>
              <w:jc w:val="center"/>
              <w:rPr>
                <w:rFonts w:cs="Times New Roman"/>
                <w:sz w:val="21"/>
              </w:rPr>
            </w:pPr>
            <w:r>
              <w:rPr>
                <w:rFonts w:cs="Times New Roman"/>
                <w:sz w:val="21"/>
              </w:rPr>
              <w:t>火灾、爆炸引发伴生/次生污染物排放</w:t>
            </w:r>
            <w:r>
              <w:rPr>
                <w:rFonts w:cs="Times New Roman"/>
                <w:sz w:val="21"/>
              </w:rPr>
              <w:sym w:font="Wingdings 2" w:char="0052"/>
            </w:r>
          </w:p>
        </w:tc>
      </w:tr>
      <w:tr w14:paraId="04F73E2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continue"/>
            <w:vAlign w:val="center"/>
          </w:tcPr>
          <w:p w14:paraId="06079C51">
            <w:pPr>
              <w:widowControl/>
              <w:spacing w:line="240" w:lineRule="auto"/>
              <w:ind w:firstLine="0" w:firstLineChars="0"/>
              <w:jc w:val="center"/>
              <w:rPr>
                <w:rFonts w:cs="Times New Roman"/>
                <w:sz w:val="21"/>
              </w:rPr>
            </w:pPr>
          </w:p>
        </w:tc>
        <w:tc>
          <w:tcPr>
            <w:tcW w:w="715" w:type="pct"/>
            <w:vAlign w:val="center"/>
          </w:tcPr>
          <w:p w14:paraId="6D04720A">
            <w:pPr>
              <w:widowControl/>
              <w:spacing w:line="240" w:lineRule="auto"/>
              <w:ind w:firstLine="0" w:firstLineChars="0"/>
              <w:jc w:val="center"/>
              <w:rPr>
                <w:rFonts w:cs="Times New Roman"/>
                <w:sz w:val="21"/>
              </w:rPr>
            </w:pPr>
            <w:r>
              <w:rPr>
                <w:rFonts w:cs="Times New Roman"/>
                <w:sz w:val="21"/>
              </w:rPr>
              <w:t>影响途径</w:t>
            </w:r>
          </w:p>
        </w:tc>
        <w:tc>
          <w:tcPr>
            <w:tcW w:w="1319" w:type="pct"/>
            <w:gridSpan w:val="4"/>
            <w:vAlign w:val="center"/>
          </w:tcPr>
          <w:p w14:paraId="5E97E6B0">
            <w:pPr>
              <w:widowControl/>
              <w:spacing w:line="240" w:lineRule="auto"/>
              <w:ind w:firstLine="0" w:firstLineChars="0"/>
              <w:jc w:val="center"/>
              <w:rPr>
                <w:rFonts w:cs="Times New Roman"/>
                <w:sz w:val="21"/>
              </w:rPr>
            </w:pPr>
            <w:r>
              <w:rPr>
                <w:rFonts w:cs="Times New Roman"/>
                <w:sz w:val="21"/>
              </w:rPr>
              <w:t xml:space="preserve">大气 </w:t>
            </w:r>
            <w:r>
              <w:rPr>
                <w:rFonts w:cs="Times New Roman"/>
                <w:sz w:val="21"/>
              </w:rPr>
              <w:sym w:font="Wingdings 2" w:char="0052"/>
            </w:r>
          </w:p>
        </w:tc>
        <w:tc>
          <w:tcPr>
            <w:tcW w:w="1221" w:type="pct"/>
            <w:gridSpan w:val="7"/>
            <w:vAlign w:val="center"/>
          </w:tcPr>
          <w:p w14:paraId="0479CDED">
            <w:pPr>
              <w:widowControl/>
              <w:spacing w:line="240" w:lineRule="auto"/>
              <w:ind w:firstLine="0" w:firstLineChars="0"/>
              <w:jc w:val="center"/>
              <w:rPr>
                <w:rFonts w:cs="Times New Roman"/>
                <w:sz w:val="21"/>
              </w:rPr>
            </w:pPr>
            <w:r>
              <w:rPr>
                <w:rFonts w:cs="Times New Roman"/>
                <w:sz w:val="21"/>
              </w:rPr>
              <w:t xml:space="preserve">地表水 </w:t>
            </w:r>
            <w:r>
              <w:rPr>
                <w:rFonts w:cs="Times New Roman"/>
                <w:sz w:val="21"/>
              </w:rPr>
              <w:sym w:font="Wingdings 2" w:char="0052"/>
            </w:r>
          </w:p>
        </w:tc>
        <w:tc>
          <w:tcPr>
            <w:tcW w:w="1236" w:type="pct"/>
            <w:gridSpan w:val="5"/>
            <w:vAlign w:val="center"/>
          </w:tcPr>
          <w:p w14:paraId="4FDDA45C">
            <w:pPr>
              <w:widowControl/>
              <w:spacing w:line="240" w:lineRule="auto"/>
              <w:ind w:firstLine="0" w:firstLineChars="0"/>
              <w:jc w:val="center"/>
              <w:rPr>
                <w:rFonts w:cs="Times New Roman"/>
                <w:sz w:val="21"/>
              </w:rPr>
            </w:pPr>
            <w:r>
              <w:rPr>
                <w:rFonts w:cs="Times New Roman"/>
                <w:sz w:val="21"/>
              </w:rPr>
              <w:t xml:space="preserve">地下水 </w:t>
            </w:r>
            <w:r>
              <w:rPr>
                <w:rFonts w:cs="Times New Roman"/>
                <w:sz w:val="21"/>
              </w:rPr>
              <w:sym w:font="Wingdings 2" w:char="0052"/>
            </w:r>
          </w:p>
        </w:tc>
      </w:tr>
      <w:tr w14:paraId="5A24CBD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21" w:type="pct"/>
            <w:gridSpan w:val="2"/>
            <w:vAlign w:val="center"/>
          </w:tcPr>
          <w:p w14:paraId="1C184B1E">
            <w:pPr>
              <w:widowControl/>
              <w:spacing w:line="240" w:lineRule="auto"/>
              <w:ind w:firstLine="0" w:firstLineChars="0"/>
              <w:jc w:val="center"/>
              <w:rPr>
                <w:rFonts w:cs="Times New Roman"/>
                <w:sz w:val="21"/>
              </w:rPr>
            </w:pPr>
            <w:r>
              <w:rPr>
                <w:rFonts w:cs="Times New Roman"/>
                <w:sz w:val="21"/>
              </w:rPr>
              <w:t>事故情形分析</w:t>
            </w:r>
          </w:p>
        </w:tc>
        <w:tc>
          <w:tcPr>
            <w:tcW w:w="841" w:type="pct"/>
            <w:gridSpan w:val="3"/>
            <w:vAlign w:val="center"/>
          </w:tcPr>
          <w:p w14:paraId="6B06756B">
            <w:pPr>
              <w:widowControl/>
              <w:spacing w:line="240" w:lineRule="auto"/>
              <w:ind w:firstLine="0" w:firstLineChars="0"/>
              <w:jc w:val="center"/>
              <w:rPr>
                <w:rFonts w:cs="Times New Roman"/>
                <w:sz w:val="21"/>
              </w:rPr>
            </w:pPr>
            <w:r>
              <w:rPr>
                <w:rFonts w:cs="Times New Roman"/>
                <w:sz w:val="21"/>
              </w:rPr>
              <w:t>源强设定方法</w:t>
            </w:r>
          </w:p>
        </w:tc>
        <w:tc>
          <w:tcPr>
            <w:tcW w:w="1091" w:type="pct"/>
            <w:gridSpan w:val="5"/>
            <w:vAlign w:val="center"/>
          </w:tcPr>
          <w:p w14:paraId="71D37A8F">
            <w:pPr>
              <w:widowControl/>
              <w:spacing w:line="240" w:lineRule="auto"/>
              <w:ind w:firstLine="0" w:firstLineChars="0"/>
              <w:jc w:val="center"/>
              <w:rPr>
                <w:rFonts w:cs="Times New Roman"/>
                <w:sz w:val="21"/>
              </w:rPr>
            </w:pPr>
            <w:r>
              <w:rPr>
                <w:rFonts w:cs="Times New Roman"/>
                <w:sz w:val="21"/>
              </w:rPr>
              <w:t xml:space="preserve">计算法 </w:t>
            </w:r>
            <w:r>
              <w:rPr>
                <w:rFonts w:cs="Times New Roman"/>
                <w:sz w:val="21"/>
              </w:rPr>
              <w:sym w:font="Wingdings 2" w:char="0052"/>
            </w:r>
          </w:p>
        </w:tc>
        <w:tc>
          <w:tcPr>
            <w:tcW w:w="917" w:type="pct"/>
            <w:gridSpan w:val="5"/>
            <w:vAlign w:val="center"/>
          </w:tcPr>
          <w:p w14:paraId="5911C758">
            <w:pPr>
              <w:widowControl/>
              <w:spacing w:line="240" w:lineRule="auto"/>
              <w:ind w:firstLine="0" w:firstLineChars="0"/>
              <w:jc w:val="center"/>
              <w:rPr>
                <w:rFonts w:cs="Times New Roman"/>
                <w:sz w:val="21"/>
              </w:rPr>
            </w:pPr>
            <w:r>
              <w:rPr>
                <w:rFonts w:cs="Times New Roman"/>
                <w:sz w:val="21"/>
              </w:rPr>
              <w:t>经验估算法</w:t>
            </w:r>
            <w:r>
              <w:rPr>
                <w:rFonts w:cs="Times New Roman"/>
                <w:sz w:val="21"/>
              </w:rPr>
              <w:sym w:font="Wingdings 2" w:char="0052"/>
            </w:r>
          </w:p>
        </w:tc>
        <w:tc>
          <w:tcPr>
            <w:tcW w:w="927" w:type="pct"/>
            <w:gridSpan w:val="3"/>
            <w:vAlign w:val="center"/>
          </w:tcPr>
          <w:p w14:paraId="1A195D81">
            <w:pPr>
              <w:widowControl/>
              <w:spacing w:line="240" w:lineRule="auto"/>
              <w:ind w:firstLine="0" w:firstLineChars="0"/>
              <w:jc w:val="center"/>
              <w:rPr>
                <w:rFonts w:cs="Times New Roman"/>
                <w:sz w:val="21"/>
              </w:rPr>
            </w:pPr>
            <w:r>
              <w:rPr>
                <w:rFonts w:cs="Times New Roman"/>
                <w:sz w:val="21"/>
              </w:rPr>
              <w:t>其他估算法 □</w:t>
            </w:r>
          </w:p>
        </w:tc>
      </w:tr>
      <w:tr w14:paraId="17765B1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restart"/>
            <w:vAlign w:val="center"/>
          </w:tcPr>
          <w:p w14:paraId="50ADF1B8">
            <w:pPr>
              <w:widowControl/>
              <w:spacing w:line="240" w:lineRule="auto"/>
              <w:ind w:firstLine="0" w:firstLineChars="0"/>
              <w:jc w:val="center"/>
              <w:rPr>
                <w:rFonts w:cs="Times New Roman"/>
                <w:sz w:val="21"/>
              </w:rPr>
            </w:pPr>
            <w:r>
              <w:rPr>
                <w:rFonts w:cs="Times New Roman"/>
                <w:sz w:val="21"/>
              </w:rPr>
              <w:t>风险</w:t>
            </w:r>
          </w:p>
          <w:p w14:paraId="3C1EF32A">
            <w:pPr>
              <w:widowControl/>
              <w:spacing w:line="240" w:lineRule="auto"/>
              <w:ind w:firstLine="0" w:firstLineChars="0"/>
              <w:jc w:val="center"/>
              <w:rPr>
                <w:rFonts w:cs="Times New Roman"/>
                <w:sz w:val="21"/>
              </w:rPr>
            </w:pPr>
            <w:r>
              <w:rPr>
                <w:rFonts w:cs="Times New Roman"/>
                <w:sz w:val="21"/>
              </w:rPr>
              <w:t>预测</w:t>
            </w:r>
          </w:p>
          <w:p w14:paraId="0A636B80">
            <w:pPr>
              <w:widowControl/>
              <w:spacing w:line="240" w:lineRule="auto"/>
              <w:ind w:firstLine="0" w:firstLineChars="0"/>
              <w:jc w:val="center"/>
              <w:rPr>
                <w:rFonts w:cs="Times New Roman"/>
                <w:sz w:val="21"/>
              </w:rPr>
            </w:pPr>
            <w:r>
              <w:rPr>
                <w:rFonts w:cs="Times New Roman"/>
                <w:sz w:val="21"/>
              </w:rPr>
              <w:t>与</w:t>
            </w:r>
          </w:p>
          <w:p w14:paraId="231FCDCA">
            <w:pPr>
              <w:widowControl/>
              <w:spacing w:line="240" w:lineRule="auto"/>
              <w:ind w:firstLine="0" w:firstLineChars="0"/>
              <w:jc w:val="center"/>
              <w:rPr>
                <w:rFonts w:cs="Times New Roman"/>
                <w:sz w:val="21"/>
              </w:rPr>
            </w:pPr>
            <w:r>
              <w:rPr>
                <w:rFonts w:cs="Times New Roman"/>
                <w:sz w:val="21"/>
              </w:rPr>
              <w:t>评价</w:t>
            </w:r>
          </w:p>
        </w:tc>
        <w:tc>
          <w:tcPr>
            <w:tcW w:w="715" w:type="pct"/>
            <w:vMerge w:val="restart"/>
            <w:vAlign w:val="center"/>
          </w:tcPr>
          <w:p w14:paraId="16269261">
            <w:pPr>
              <w:widowControl/>
              <w:spacing w:line="240" w:lineRule="auto"/>
              <w:ind w:firstLine="0" w:firstLineChars="0"/>
              <w:jc w:val="center"/>
              <w:rPr>
                <w:rFonts w:cs="Times New Roman"/>
                <w:sz w:val="21"/>
              </w:rPr>
            </w:pPr>
            <w:r>
              <w:rPr>
                <w:rFonts w:cs="Times New Roman"/>
                <w:sz w:val="21"/>
              </w:rPr>
              <w:t>大气</w:t>
            </w:r>
          </w:p>
        </w:tc>
        <w:tc>
          <w:tcPr>
            <w:tcW w:w="841" w:type="pct"/>
            <w:gridSpan w:val="3"/>
            <w:vAlign w:val="center"/>
          </w:tcPr>
          <w:p w14:paraId="60CA5E77">
            <w:pPr>
              <w:widowControl/>
              <w:spacing w:line="240" w:lineRule="auto"/>
              <w:ind w:firstLine="0" w:firstLineChars="0"/>
              <w:jc w:val="center"/>
              <w:rPr>
                <w:rFonts w:cs="Times New Roman"/>
                <w:sz w:val="21"/>
              </w:rPr>
            </w:pPr>
            <w:r>
              <w:rPr>
                <w:rFonts w:cs="Times New Roman"/>
                <w:sz w:val="21"/>
              </w:rPr>
              <w:t>预测模型</w:t>
            </w:r>
          </w:p>
        </w:tc>
        <w:tc>
          <w:tcPr>
            <w:tcW w:w="1091" w:type="pct"/>
            <w:gridSpan w:val="5"/>
            <w:vAlign w:val="center"/>
          </w:tcPr>
          <w:p w14:paraId="4E96E328">
            <w:pPr>
              <w:widowControl/>
              <w:spacing w:line="240" w:lineRule="auto"/>
              <w:ind w:firstLine="0" w:firstLineChars="0"/>
              <w:jc w:val="center"/>
              <w:rPr>
                <w:rFonts w:cs="Times New Roman"/>
                <w:sz w:val="21"/>
              </w:rPr>
            </w:pPr>
            <w:r>
              <w:rPr>
                <w:rFonts w:cs="Times New Roman"/>
                <w:sz w:val="21"/>
              </w:rPr>
              <w:t>SLAB □</w:t>
            </w:r>
          </w:p>
        </w:tc>
        <w:tc>
          <w:tcPr>
            <w:tcW w:w="917" w:type="pct"/>
            <w:gridSpan w:val="5"/>
            <w:vAlign w:val="center"/>
          </w:tcPr>
          <w:p w14:paraId="0D954CE7">
            <w:pPr>
              <w:widowControl/>
              <w:spacing w:line="240" w:lineRule="auto"/>
              <w:ind w:firstLine="0" w:firstLineChars="0"/>
              <w:jc w:val="center"/>
              <w:rPr>
                <w:rFonts w:cs="Times New Roman"/>
                <w:sz w:val="21"/>
              </w:rPr>
            </w:pPr>
            <w:r>
              <w:rPr>
                <w:rFonts w:cs="Times New Roman"/>
                <w:sz w:val="21"/>
              </w:rPr>
              <w:t>AFTOX</w:t>
            </w:r>
            <w:r>
              <w:rPr>
                <w:rFonts w:cs="Times New Roman"/>
                <w:sz w:val="21"/>
              </w:rPr>
              <w:sym w:font="Wingdings 2" w:char="0052"/>
            </w:r>
          </w:p>
        </w:tc>
        <w:tc>
          <w:tcPr>
            <w:tcW w:w="927" w:type="pct"/>
            <w:gridSpan w:val="3"/>
            <w:vAlign w:val="center"/>
          </w:tcPr>
          <w:p w14:paraId="33B3E574">
            <w:pPr>
              <w:widowControl/>
              <w:spacing w:line="240" w:lineRule="auto"/>
              <w:ind w:firstLine="0" w:firstLineChars="0"/>
              <w:jc w:val="center"/>
              <w:rPr>
                <w:rFonts w:cs="Times New Roman"/>
                <w:sz w:val="21"/>
              </w:rPr>
            </w:pPr>
            <w:r>
              <w:rPr>
                <w:rFonts w:cs="Times New Roman"/>
                <w:sz w:val="21"/>
              </w:rPr>
              <w:t>其他 □</w:t>
            </w:r>
          </w:p>
        </w:tc>
      </w:tr>
      <w:tr w14:paraId="442B969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28" w:hRule="atLeast"/>
        </w:trPr>
        <w:tc>
          <w:tcPr>
            <w:tcW w:w="506" w:type="pct"/>
            <w:vMerge w:val="continue"/>
            <w:vAlign w:val="center"/>
          </w:tcPr>
          <w:p w14:paraId="3290A9C4">
            <w:pPr>
              <w:widowControl/>
              <w:spacing w:line="240" w:lineRule="auto"/>
              <w:ind w:firstLine="0" w:firstLineChars="0"/>
              <w:jc w:val="center"/>
              <w:rPr>
                <w:rFonts w:cs="Times New Roman"/>
                <w:sz w:val="21"/>
              </w:rPr>
            </w:pPr>
          </w:p>
        </w:tc>
        <w:tc>
          <w:tcPr>
            <w:tcW w:w="715" w:type="pct"/>
            <w:vMerge w:val="continue"/>
            <w:vAlign w:val="center"/>
          </w:tcPr>
          <w:p w14:paraId="72CD9114">
            <w:pPr>
              <w:widowControl/>
              <w:spacing w:line="240" w:lineRule="auto"/>
              <w:ind w:firstLine="0" w:firstLineChars="0"/>
              <w:jc w:val="center"/>
              <w:rPr>
                <w:rFonts w:cs="Times New Roman"/>
                <w:sz w:val="21"/>
              </w:rPr>
            </w:pPr>
          </w:p>
        </w:tc>
        <w:tc>
          <w:tcPr>
            <w:tcW w:w="841" w:type="pct"/>
            <w:gridSpan w:val="3"/>
            <w:vAlign w:val="center"/>
          </w:tcPr>
          <w:p w14:paraId="5343940A">
            <w:pPr>
              <w:widowControl/>
              <w:spacing w:line="240" w:lineRule="auto"/>
              <w:ind w:firstLine="0" w:firstLineChars="0"/>
              <w:jc w:val="center"/>
              <w:rPr>
                <w:rFonts w:cs="Times New Roman"/>
                <w:sz w:val="21"/>
              </w:rPr>
            </w:pPr>
            <w:r>
              <w:rPr>
                <w:rFonts w:cs="Times New Roman"/>
                <w:sz w:val="21"/>
              </w:rPr>
              <w:t>预测结果</w:t>
            </w:r>
          </w:p>
        </w:tc>
        <w:tc>
          <w:tcPr>
            <w:tcW w:w="2936" w:type="pct"/>
            <w:gridSpan w:val="13"/>
            <w:vAlign w:val="center"/>
          </w:tcPr>
          <w:p w14:paraId="62933380">
            <w:pPr>
              <w:widowControl/>
              <w:spacing w:line="240" w:lineRule="auto"/>
              <w:ind w:firstLine="0" w:firstLineChars="0"/>
              <w:jc w:val="center"/>
              <w:rPr>
                <w:rFonts w:cs="Times New Roman"/>
                <w:sz w:val="21"/>
              </w:rPr>
            </w:pPr>
            <w:r>
              <w:rPr>
                <w:rFonts w:cs="Times New Roman"/>
                <w:sz w:val="21"/>
              </w:rPr>
              <w:t>详见6.2.7.4</w:t>
            </w:r>
          </w:p>
        </w:tc>
      </w:tr>
      <w:tr w14:paraId="0FE1F09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continue"/>
            <w:vAlign w:val="center"/>
          </w:tcPr>
          <w:p w14:paraId="573DA1BB">
            <w:pPr>
              <w:widowControl/>
              <w:spacing w:line="240" w:lineRule="auto"/>
              <w:ind w:firstLine="0" w:firstLineChars="0"/>
              <w:jc w:val="center"/>
              <w:rPr>
                <w:rFonts w:cs="Times New Roman"/>
                <w:sz w:val="21"/>
              </w:rPr>
            </w:pPr>
          </w:p>
        </w:tc>
        <w:tc>
          <w:tcPr>
            <w:tcW w:w="715" w:type="pct"/>
            <w:vAlign w:val="center"/>
          </w:tcPr>
          <w:p w14:paraId="72727293">
            <w:pPr>
              <w:widowControl/>
              <w:spacing w:line="240" w:lineRule="auto"/>
              <w:ind w:firstLine="0" w:firstLineChars="0"/>
              <w:jc w:val="center"/>
              <w:rPr>
                <w:rFonts w:cs="Times New Roman"/>
                <w:sz w:val="21"/>
              </w:rPr>
            </w:pPr>
            <w:r>
              <w:rPr>
                <w:rFonts w:cs="Times New Roman"/>
                <w:sz w:val="21"/>
              </w:rPr>
              <w:t>地表水</w:t>
            </w:r>
          </w:p>
        </w:tc>
        <w:tc>
          <w:tcPr>
            <w:tcW w:w="3778" w:type="pct"/>
            <w:gridSpan w:val="16"/>
            <w:vAlign w:val="center"/>
          </w:tcPr>
          <w:p w14:paraId="2BA263F8">
            <w:pPr>
              <w:widowControl/>
              <w:spacing w:line="240" w:lineRule="auto"/>
              <w:ind w:firstLine="0" w:firstLineChars="0"/>
              <w:jc w:val="center"/>
              <w:rPr>
                <w:rFonts w:cs="Times New Roman"/>
                <w:sz w:val="21"/>
              </w:rPr>
            </w:pPr>
            <w:r>
              <w:rPr>
                <w:rFonts w:cs="Times New Roman"/>
                <w:sz w:val="21"/>
              </w:rPr>
              <w:t>最近环境敏感目标</w:t>
            </w:r>
            <w:r>
              <w:rPr>
                <w:rFonts w:cs="Times New Roman"/>
                <w:sz w:val="21"/>
                <w:u w:val="single"/>
              </w:rPr>
              <w:t xml:space="preserve">  /  </w:t>
            </w:r>
            <w:r>
              <w:rPr>
                <w:rFonts w:cs="Times New Roman"/>
                <w:sz w:val="21"/>
              </w:rPr>
              <w:t>，到达时间</w:t>
            </w:r>
            <w:r>
              <w:rPr>
                <w:rFonts w:cs="Times New Roman"/>
                <w:sz w:val="21"/>
                <w:u w:val="single"/>
              </w:rPr>
              <w:t xml:space="preserve">  /  </w:t>
            </w:r>
            <w:r>
              <w:rPr>
                <w:rFonts w:cs="Times New Roman"/>
                <w:sz w:val="21"/>
              </w:rPr>
              <w:t>h</w:t>
            </w:r>
          </w:p>
        </w:tc>
      </w:tr>
      <w:tr w14:paraId="2E743BE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continue"/>
            <w:vAlign w:val="center"/>
          </w:tcPr>
          <w:p w14:paraId="69D7C657">
            <w:pPr>
              <w:widowControl/>
              <w:spacing w:line="240" w:lineRule="auto"/>
              <w:ind w:firstLine="0" w:firstLineChars="0"/>
              <w:jc w:val="center"/>
              <w:rPr>
                <w:rFonts w:cs="Times New Roman"/>
                <w:sz w:val="21"/>
              </w:rPr>
            </w:pPr>
          </w:p>
        </w:tc>
        <w:tc>
          <w:tcPr>
            <w:tcW w:w="715" w:type="pct"/>
            <w:vMerge w:val="restart"/>
            <w:vAlign w:val="center"/>
          </w:tcPr>
          <w:p w14:paraId="15E0F09E">
            <w:pPr>
              <w:widowControl/>
              <w:spacing w:line="240" w:lineRule="auto"/>
              <w:ind w:firstLine="0" w:firstLineChars="0"/>
              <w:jc w:val="center"/>
              <w:rPr>
                <w:rFonts w:cs="Times New Roman"/>
                <w:sz w:val="21"/>
              </w:rPr>
            </w:pPr>
            <w:r>
              <w:rPr>
                <w:rFonts w:cs="Times New Roman"/>
                <w:sz w:val="21"/>
              </w:rPr>
              <w:t>地下水</w:t>
            </w:r>
          </w:p>
        </w:tc>
        <w:tc>
          <w:tcPr>
            <w:tcW w:w="3778" w:type="pct"/>
            <w:gridSpan w:val="16"/>
            <w:vAlign w:val="center"/>
          </w:tcPr>
          <w:p w14:paraId="717B9E49">
            <w:pPr>
              <w:widowControl/>
              <w:spacing w:line="240" w:lineRule="auto"/>
              <w:ind w:firstLine="0" w:firstLineChars="0"/>
              <w:jc w:val="center"/>
              <w:rPr>
                <w:rFonts w:cs="Times New Roman"/>
                <w:sz w:val="21"/>
              </w:rPr>
            </w:pPr>
            <w:r>
              <w:rPr>
                <w:rFonts w:cs="Times New Roman"/>
                <w:sz w:val="21"/>
              </w:rPr>
              <w:t>下游厂区边界到达时间</w:t>
            </w:r>
            <w:r>
              <w:rPr>
                <w:rFonts w:cs="Times New Roman"/>
                <w:sz w:val="21"/>
                <w:u w:val="single"/>
              </w:rPr>
              <w:t xml:space="preserve">  /  </w:t>
            </w:r>
            <w:r>
              <w:rPr>
                <w:rFonts w:cs="Times New Roman"/>
                <w:sz w:val="21"/>
              </w:rPr>
              <w:t>d</w:t>
            </w:r>
          </w:p>
        </w:tc>
      </w:tr>
      <w:tr w14:paraId="2632ACD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6" w:type="pct"/>
            <w:vMerge w:val="continue"/>
            <w:vAlign w:val="center"/>
          </w:tcPr>
          <w:p w14:paraId="3C2AB741">
            <w:pPr>
              <w:widowControl/>
              <w:spacing w:line="240" w:lineRule="auto"/>
              <w:ind w:firstLine="0" w:firstLineChars="0"/>
              <w:jc w:val="center"/>
              <w:rPr>
                <w:rFonts w:cs="Times New Roman"/>
                <w:sz w:val="21"/>
              </w:rPr>
            </w:pPr>
          </w:p>
        </w:tc>
        <w:tc>
          <w:tcPr>
            <w:tcW w:w="715" w:type="pct"/>
            <w:vMerge w:val="continue"/>
            <w:vAlign w:val="center"/>
          </w:tcPr>
          <w:p w14:paraId="4DC50424">
            <w:pPr>
              <w:widowControl/>
              <w:spacing w:line="240" w:lineRule="auto"/>
              <w:ind w:firstLine="0" w:firstLineChars="0"/>
              <w:jc w:val="center"/>
              <w:rPr>
                <w:rFonts w:cs="Times New Roman"/>
                <w:sz w:val="21"/>
              </w:rPr>
            </w:pPr>
          </w:p>
        </w:tc>
        <w:tc>
          <w:tcPr>
            <w:tcW w:w="3778" w:type="pct"/>
            <w:gridSpan w:val="16"/>
            <w:vAlign w:val="center"/>
          </w:tcPr>
          <w:p w14:paraId="1A3CB684">
            <w:pPr>
              <w:widowControl/>
              <w:spacing w:line="240" w:lineRule="auto"/>
              <w:ind w:firstLine="0" w:firstLineChars="0"/>
              <w:jc w:val="center"/>
              <w:rPr>
                <w:rFonts w:cs="Times New Roman"/>
                <w:sz w:val="21"/>
              </w:rPr>
            </w:pPr>
            <w:r>
              <w:rPr>
                <w:rFonts w:cs="Times New Roman"/>
                <w:sz w:val="21"/>
              </w:rPr>
              <w:t>最近环境敏感目标</w:t>
            </w:r>
            <w:r>
              <w:rPr>
                <w:rFonts w:cs="Times New Roman"/>
                <w:sz w:val="21"/>
                <w:u w:val="single"/>
              </w:rPr>
              <w:t xml:space="preserve"> / </w:t>
            </w:r>
            <w:r>
              <w:rPr>
                <w:rFonts w:cs="Times New Roman"/>
                <w:sz w:val="21"/>
              </w:rPr>
              <w:t>，到达时间</w:t>
            </w:r>
            <w:r>
              <w:rPr>
                <w:rFonts w:cs="Times New Roman"/>
                <w:sz w:val="21"/>
                <w:u w:val="single"/>
              </w:rPr>
              <w:t xml:space="preserve"> /  </w:t>
            </w:r>
            <w:r>
              <w:rPr>
                <w:rFonts w:cs="Times New Roman"/>
                <w:sz w:val="21"/>
              </w:rPr>
              <w:t>d</w:t>
            </w:r>
          </w:p>
        </w:tc>
      </w:tr>
      <w:tr w14:paraId="14D8C38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21" w:type="pct"/>
            <w:gridSpan w:val="2"/>
            <w:vAlign w:val="center"/>
          </w:tcPr>
          <w:p w14:paraId="011D6124">
            <w:pPr>
              <w:widowControl/>
              <w:spacing w:line="240" w:lineRule="auto"/>
              <w:ind w:firstLine="0" w:firstLineChars="0"/>
              <w:jc w:val="center"/>
              <w:rPr>
                <w:rFonts w:cs="Times New Roman"/>
                <w:sz w:val="21"/>
              </w:rPr>
            </w:pPr>
            <w:r>
              <w:rPr>
                <w:rFonts w:cs="Times New Roman"/>
                <w:sz w:val="21"/>
              </w:rPr>
              <w:t>重点风险防范</w:t>
            </w:r>
          </w:p>
          <w:p w14:paraId="5F245BEC">
            <w:pPr>
              <w:widowControl/>
              <w:spacing w:line="240" w:lineRule="auto"/>
              <w:ind w:firstLine="0" w:firstLineChars="0"/>
              <w:jc w:val="center"/>
              <w:rPr>
                <w:rFonts w:cs="Times New Roman"/>
                <w:sz w:val="21"/>
              </w:rPr>
            </w:pPr>
            <w:r>
              <w:rPr>
                <w:rFonts w:cs="Times New Roman"/>
                <w:sz w:val="21"/>
              </w:rPr>
              <w:t>措施</w:t>
            </w:r>
          </w:p>
        </w:tc>
        <w:tc>
          <w:tcPr>
            <w:tcW w:w="3778" w:type="pct"/>
            <w:gridSpan w:val="16"/>
            <w:vAlign w:val="center"/>
          </w:tcPr>
          <w:p w14:paraId="10E74F45">
            <w:pPr>
              <w:widowControl/>
              <w:spacing w:line="240" w:lineRule="auto"/>
              <w:ind w:firstLine="0" w:firstLineChars="0"/>
              <w:jc w:val="center"/>
              <w:rPr>
                <w:rFonts w:cs="Times New Roman"/>
                <w:sz w:val="21"/>
              </w:rPr>
            </w:pPr>
            <w:r>
              <w:rPr>
                <w:rFonts w:cs="Times New Roman"/>
                <w:sz w:val="21"/>
              </w:rPr>
              <w:t>本项目涉及部分可燃、易燃易爆物质，主要分布在本项目的配套仓库。在环境风险管理方面需从工艺技术、过程控制、消防设施和风险管理上严格要求，以减缓项目的环境风险。具体见7.6章节。</w:t>
            </w:r>
          </w:p>
        </w:tc>
      </w:tr>
      <w:tr w14:paraId="57E7978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956" w:hRule="atLeast"/>
        </w:trPr>
        <w:tc>
          <w:tcPr>
            <w:tcW w:w="1221" w:type="pct"/>
            <w:gridSpan w:val="2"/>
            <w:vAlign w:val="center"/>
          </w:tcPr>
          <w:p w14:paraId="5AD244D2">
            <w:pPr>
              <w:widowControl/>
              <w:spacing w:line="240" w:lineRule="auto"/>
              <w:ind w:firstLine="0" w:firstLineChars="0"/>
              <w:jc w:val="center"/>
              <w:rPr>
                <w:rFonts w:cs="Times New Roman"/>
                <w:sz w:val="21"/>
              </w:rPr>
            </w:pPr>
            <w:r>
              <w:rPr>
                <w:rFonts w:cs="Times New Roman"/>
                <w:sz w:val="21"/>
              </w:rPr>
              <w:t>评价结论与建议</w:t>
            </w:r>
          </w:p>
        </w:tc>
        <w:tc>
          <w:tcPr>
            <w:tcW w:w="3778" w:type="pct"/>
            <w:gridSpan w:val="16"/>
            <w:vAlign w:val="center"/>
          </w:tcPr>
          <w:p w14:paraId="4FA71543">
            <w:pPr>
              <w:widowControl/>
              <w:spacing w:line="240" w:lineRule="auto"/>
              <w:ind w:firstLine="0" w:firstLineChars="0"/>
              <w:jc w:val="center"/>
              <w:rPr>
                <w:rFonts w:cs="Times New Roman"/>
                <w:sz w:val="21"/>
              </w:rPr>
            </w:pPr>
            <w:r>
              <w:rPr>
                <w:rFonts w:cs="Times New Roman"/>
                <w:sz w:val="21"/>
              </w:rPr>
              <w:t>本项目爆燃毒性物质挥发污染大气环境，在加强防范、保证在规定时间内控制住事故泄漏的前提下，一般不至于产生灾难性后果，但仍必须采取应急预案并落实措施加以预防。</w:t>
            </w:r>
          </w:p>
        </w:tc>
      </w:tr>
    </w:tbl>
    <w:p w14:paraId="6AAD47B2">
      <w:pPr>
        <w:widowControl/>
        <w:spacing w:line="240" w:lineRule="auto"/>
        <w:ind w:firstLine="0" w:firstLineChars="0"/>
        <w:rPr>
          <w:rFonts w:cs="Times New Roman"/>
          <w:b/>
          <w:color w:val="000000" w:themeColor="text1"/>
          <w:sz w:val="18"/>
          <w:szCs w:val="24"/>
          <w14:textFill>
            <w14:solidFill>
              <w14:schemeClr w14:val="tx1"/>
            </w14:solidFill>
          </w14:textFill>
        </w:rPr>
      </w:pPr>
      <w:r>
        <w:rPr>
          <w:rFonts w:cs="Times New Roman"/>
          <w:b/>
          <w:color w:val="000000" w:themeColor="text1"/>
          <w:sz w:val="18"/>
          <w:szCs w:val="24"/>
          <w14:textFill>
            <w14:solidFill>
              <w14:schemeClr w14:val="tx1"/>
            </w14:solidFill>
          </w14:textFill>
        </w:rPr>
        <w:t>注：“□”为勾选项，“ ”为填写项。</w:t>
      </w:r>
    </w:p>
    <w:p w14:paraId="20B0ACA5">
      <w:pPr>
        <w:keepNext/>
        <w:keepLines/>
        <w:spacing w:before="120" w:beforeLines="50" w:after="120" w:afterLines="50"/>
        <w:ind w:firstLine="0" w:firstLineChars="0"/>
        <w:outlineLvl w:val="0"/>
        <w:rPr>
          <w:rFonts w:cs="Times New Roman"/>
          <w:b/>
          <w:bCs/>
          <w:kern w:val="44"/>
          <w:sz w:val="30"/>
          <w:szCs w:val="30"/>
        </w:rPr>
      </w:pPr>
      <w:bookmarkStart w:id="110" w:name="_Toc216962436"/>
      <w:r>
        <w:rPr>
          <w:rFonts w:cs="Times New Roman"/>
          <w:b/>
          <w:bCs/>
          <w:kern w:val="44"/>
          <w:sz w:val="30"/>
          <w:szCs w:val="30"/>
        </w:rPr>
        <w:t>7 环境保护措施及其可行性论证</w:t>
      </w:r>
      <w:bookmarkEnd w:id="110"/>
    </w:p>
    <w:p w14:paraId="34DBEBBE">
      <w:pPr>
        <w:keepNext/>
        <w:keepLines/>
        <w:widowControl/>
        <w:wordWrap w:val="0"/>
        <w:spacing w:before="120" w:beforeLines="50" w:after="120" w:afterLines="50"/>
        <w:ind w:firstLine="0" w:firstLineChars="0"/>
        <w:outlineLvl w:val="1"/>
        <w:rPr>
          <w:rFonts w:cs="Times New Roman"/>
          <w:b/>
          <w:bCs/>
          <w:sz w:val="30"/>
          <w:szCs w:val="32"/>
        </w:rPr>
      </w:pPr>
      <w:bookmarkStart w:id="111" w:name="_Toc216962437"/>
      <w:r>
        <w:rPr>
          <w:rFonts w:cs="Times New Roman"/>
          <w:b/>
          <w:bCs/>
          <w:sz w:val="30"/>
          <w:szCs w:val="32"/>
        </w:rPr>
        <w:t>7.1 废气污染防治措施评述</w:t>
      </w:r>
      <w:bookmarkEnd w:id="111"/>
    </w:p>
    <w:p w14:paraId="73EF9B88">
      <w:pPr>
        <w:widowControl/>
        <w:wordWrap w:val="0"/>
        <w:ind w:firstLine="0" w:firstLineChars="0"/>
        <w:outlineLvl w:val="2"/>
        <w:rPr>
          <w:rFonts w:cs="Times New Roman"/>
          <w:b/>
          <w:bCs/>
          <w:sz w:val="28"/>
          <w:szCs w:val="32"/>
        </w:rPr>
      </w:pPr>
      <w:r>
        <w:rPr>
          <w:rFonts w:cs="Times New Roman"/>
          <w:b/>
          <w:bCs/>
          <w:sz w:val="28"/>
          <w:szCs w:val="32"/>
        </w:rPr>
        <w:t>7.1.1 有组织废气污染防治措施</w:t>
      </w:r>
    </w:p>
    <w:p w14:paraId="4A2EA37F">
      <w:pPr>
        <w:wordWrap w:val="0"/>
        <w:ind w:firstLine="0" w:firstLineChars="0"/>
        <w:outlineLvl w:val="3"/>
        <w:rPr>
          <w:rFonts w:cs="Times New Roman"/>
          <w:b/>
        </w:rPr>
      </w:pPr>
      <w:r>
        <w:rPr>
          <w:rFonts w:cs="Times New Roman"/>
          <w:b/>
        </w:rPr>
        <w:t>7.1.1.1 有组织废气产生及收集情况</w:t>
      </w:r>
    </w:p>
    <w:p w14:paraId="7A4318F9">
      <w:pPr>
        <w:ind w:firstLine="480"/>
        <w:rPr>
          <w:rFonts w:cs="Times New Roman"/>
          <w:szCs w:val="24"/>
        </w:rPr>
      </w:pPr>
      <w:r>
        <w:rPr>
          <w:rFonts w:hint="eastAsia" w:cs="Times New Roman"/>
          <w:szCs w:val="24"/>
        </w:rPr>
        <w:t>本项目产生</w:t>
      </w:r>
      <w:r>
        <w:rPr>
          <w:rFonts w:cs="Times New Roman"/>
          <w:bCs/>
          <w:szCs w:val="28"/>
        </w:rPr>
        <w:t>PTA输送废气</w:t>
      </w:r>
      <w:r>
        <w:rPr>
          <w:rFonts w:hint="eastAsia" w:cs="Times New Roman"/>
          <w:bCs/>
          <w:szCs w:val="28"/>
        </w:rPr>
        <w:t>G</w:t>
      </w:r>
      <w:r>
        <w:rPr>
          <w:rFonts w:cs="Times New Roman"/>
          <w:bCs/>
          <w:szCs w:val="28"/>
        </w:rPr>
        <w:t>1</w:t>
      </w:r>
      <w:r>
        <w:rPr>
          <w:rFonts w:hint="eastAsia" w:cs="Times New Roman"/>
          <w:szCs w:val="24"/>
        </w:rPr>
        <w:t>、</w:t>
      </w:r>
      <w:r>
        <w:rPr>
          <w:rFonts w:hint="eastAsia" w:cs="Times New Roman"/>
          <w:bCs/>
          <w:szCs w:val="28"/>
        </w:rPr>
        <w:t>浆料配置废气G2、不凝气G3、真空尾气G4/G5/G6、THF回收装置不凝气G7/G8/G9、</w:t>
      </w:r>
      <w:r>
        <w:rPr>
          <w:rFonts w:cs="Times New Roman"/>
          <w:bCs/>
          <w:szCs w:val="28"/>
        </w:rPr>
        <w:t>BDO精制废气G10、THF储罐呼吸废气G11</w:t>
      </w:r>
      <w:r>
        <w:rPr>
          <w:rFonts w:hint="eastAsia" w:cs="Times New Roman"/>
          <w:bCs/>
          <w:szCs w:val="28"/>
        </w:rPr>
        <w:t>、</w:t>
      </w:r>
      <w:r>
        <w:rPr>
          <w:rFonts w:cs="Times New Roman"/>
          <w:bCs/>
          <w:szCs w:val="28"/>
        </w:rPr>
        <w:t>热媒炉烟气G12</w:t>
      </w:r>
      <w:r>
        <w:rPr>
          <w:rFonts w:hint="eastAsia" w:cs="Times New Roman"/>
          <w:bCs/>
          <w:szCs w:val="28"/>
        </w:rPr>
        <w:t>。</w:t>
      </w:r>
      <w:r>
        <w:rPr>
          <w:rFonts w:cs="Times New Roman"/>
          <w:szCs w:val="28"/>
        </w:rPr>
        <w:t>污染因子为非甲烷总烃</w:t>
      </w:r>
      <w:r>
        <w:rPr>
          <w:rFonts w:hint="eastAsia" w:cs="Times New Roman"/>
          <w:szCs w:val="28"/>
        </w:rPr>
        <w:t>、</w:t>
      </w:r>
      <w:r>
        <w:rPr>
          <w:rFonts w:hint="eastAsia" w:cs="Times New Roman"/>
          <w:szCs w:val="24"/>
        </w:rPr>
        <w:t>SO</w:t>
      </w:r>
      <w:r>
        <w:rPr>
          <w:rFonts w:hint="eastAsia" w:cs="Times New Roman"/>
          <w:szCs w:val="24"/>
          <w:vertAlign w:val="subscript"/>
        </w:rPr>
        <w:t>2</w:t>
      </w:r>
      <w:r>
        <w:rPr>
          <w:rFonts w:hint="eastAsia" w:cs="Times New Roman"/>
          <w:szCs w:val="24"/>
        </w:rPr>
        <w:t>、NO</w:t>
      </w:r>
      <w:r>
        <w:rPr>
          <w:rFonts w:hint="eastAsia" w:cs="Times New Roman"/>
          <w:szCs w:val="24"/>
          <w:vertAlign w:val="subscript"/>
        </w:rPr>
        <w:t>X</w:t>
      </w:r>
      <w:r>
        <w:rPr>
          <w:rFonts w:hint="eastAsia" w:cs="Times New Roman"/>
          <w:szCs w:val="24"/>
        </w:rPr>
        <w:t>、颗粒物</w:t>
      </w:r>
      <w:r>
        <w:rPr>
          <w:rFonts w:cs="Times New Roman"/>
          <w:szCs w:val="28"/>
        </w:rPr>
        <w:t>，产生情况见表</w:t>
      </w:r>
      <w:r>
        <w:rPr>
          <w:rFonts w:hint="eastAsia" w:cs="Times New Roman"/>
          <w:szCs w:val="28"/>
        </w:rPr>
        <w:t>7.1.1-1</w:t>
      </w:r>
      <w:r>
        <w:rPr>
          <w:rFonts w:cs="Times New Roman"/>
          <w:szCs w:val="28"/>
        </w:rPr>
        <w:t>。</w:t>
      </w:r>
    </w:p>
    <w:p w14:paraId="7B22007D">
      <w:pPr>
        <w:widowControl/>
        <w:ind w:firstLine="480"/>
        <w:rPr>
          <w:rFonts w:cs="Times New Roman"/>
          <w:szCs w:val="28"/>
        </w:rPr>
      </w:pPr>
      <w:r>
        <w:rPr>
          <w:rFonts w:cs="Times New Roman"/>
          <w:szCs w:val="28"/>
        </w:rPr>
        <w:t>本项目</w:t>
      </w:r>
      <w:r>
        <w:rPr>
          <w:rFonts w:hint="eastAsia" w:cs="Times New Roman"/>
          <w:szCs w:val="28"/>
        </w:rPr>
        <w:t>废气</w:t>
      </w:r>
      <w:r>
        <w:rPr>
          <w:rFonts w:cs="Times New Roman"/>
          <w:szCs w:val="28"/>
        </w:rPr>
        <w:t>收集措施见下表。</w:t>
      </w:r>
    </w:p>
    <w:p w14:paraId="6279BB50">
      <w:pPr>
        <w:wordWrap w:val="0"/>
        <w:spacing w:line="240" w:lineRule="auto"/>
        <w:ind w:firstLine="0" w:firstLineChars="0"/>
        <w:jc w:val="center"/>
        <w:rPr>
          <w:rFonts w:cs="Times New Roman"/>
          <w:b/>
          <w:color w:val="0070C0"/>
          <w:szCs w:val="24"/>
        </w:rPr>
      </w:pPr>
      <w:r>
        <w:rPr>
          <w:rFonts w:cs="Times New Roman"/>
          <w:b/>
          <w:color w:val="0070C0"/>
          <w:szCs w:val="24"/>
        </w:rPr>
        <w:t xml:space="preserve">表7.1.1-1 </w:t>
      </w:r>
      <w:r>
        <w:rPr>
          <w:rFonts w:hint="eastAsia" w:cs="Times New Roman"/>
          <w:b/>
          <w:color w:val="0070C0"/>
          <w:szCs w:val="24"/>
        </w:rPr>
        <w:t>本</w:t>
      </w:r>
      <w:r>
        <w:rPr>
          <w:rFonts w:cs="Times New Roman"/>
          <w:b/>
          <w:color w:val="0070C0"/>
          <w:szCs w:val="24"/>
        </w:rPr>
        <w:t>项目废气收集方式表</w:t>
      </w:r>
    </w:p>
    <w:p w14:paraId="4E64DA28">
      <w:pPr>
        <w:widowControl/>
        <w:rPr>
          <w:rFonts w:hint="eastAsia" w:cs="Times New Roman"/>
          <w:color w:val="0070C0"/>
          <w:szCs w:val="28"/>
          <w:lang w:val="en-US" w:eastAsia="zh-CN"/>
        </w:rPr>
      </w:pPr>
      <w:r>
        <w:rPr>
          <w:rFonts w:hint="eastAsia" w:cs="Times New Roman"/>
          <w:color w:val="0070C0"/>
          <w:szCs w:val="28"/>
          <w:lang w:val="en-US" w:eastAsia="zh-CN"/>
        </w:rPr>
        <w:t>保密。</w:t>
      </w:r>
    </w:p>
    <w:p w14:paraId="189093A0">
      <w:pPr>
        <w:wordWrap w:val="0"/>
        <w:ind w:firstLine="0" w:firstLineChars="0"/>
        <w:outlineLvl w:val="3"/>
        <w:rPr>
          <w:rFonts w:cs="Times New Roman"/>
          <w:b/>
        </w:rPr>
      </w:pPr>
      <w:r>
        <w:rPr>
          <w:rFonts w:cs="Times New Roman"/>
          <w:b/>
        </w:rPr>
        <w:t>7.1.1.2</w:t>
      </w:r>
      <w:r>
        <w:rPr>
          <w:rFonts w:hint="eastAsia" w:cs="Times New Roman"/>
          <w:b/>
        </w:rPr>
        <w:t xml:space="preserve"> </w:t>
      </w:r>
      <w:r>
        <w:rPr>
          <w:rFonts w:cs="Times New Roman"/>
          <w:b/>
        </w:rPr>
        <w:t>废气处理措施工艺评述</w:t>
      </w:r>
    </w:p>
    <w:p w14:paraId="7D7C332B">
      <w:pPr>
        <w:wordWrap w:val="0"/>
        <w:ind w:firstLine="482" w:firstLineChars="0"/>
        <w:rPr>
          <w:rFonts w:cs="Times New Roman"/>
          <w:bCs/>
          <w:color w:val="000000" w:themeColor="text1"/>
          <w:szCs w:val="28"/>
          <w14:textFill>
            <w14:solidFill>
              <w14:schemeClr w14:val="tx1"/>
            </w14:solidFill>
          </w14:textFill>
        </w:rPr>
      </w:pPr>
      <w:r>
        <w:rPr>
          <w:rFonts w:hint="eastAsia" w:cs="Times New Roman"/>
          <w:color w:val="000000" w:themeColor="text1"/>
          <w:szCs w:val="24"/>
          <w14:textFill>
            <w14:solidFill>
              <w14:schemeClr w14:val="tx1"/>
            </w14:solidFill>
          </w14:textFill>
        </w:rPr>
        <w:t>本项目</w:t>
      </w:r>
      <w:r>
        <w:rPr>
          <w:rFonts w:cs="Times New Roman"/>
          <w:bCs/>
          <w:color w:val="000000" w:themeColor="text1"/>
          <w:szCs w:val="28"/>
          <w14:textFill>
            <w14:solidFill>
              <w14:schemeClr w14:val="tx1"/>
            </w14:solidFill>
          </w14:textFill>
        </w:rPr>
        <w:t>PTA输送废气</w:t>
      </w:r>
      <w:r>
        <w:rPr>
          <w:rFonts w:hint="eastAsia" w:cs="Times New Roman"/>
          <w:bCs/>
          <w:color w:val="000000" w:themeColor="text1"/>
          <w:szCs w:val="28"/>
          <w14:textFill>
            <w14:solidFill>
              <w14:schemeClr w14:val="tx1"/>
            </w14:solidFill>
          </w14:textFill>
        </w:rPr>
        <w:t>G</w:t>
      </w:r>
      <w:r>
        <w:rPr>
          <w:rFonts w:cs="Times New Roman"/>
          <w:bCs/>
          <w:color w:val="000000" w:themeColor="text1"/>
          <w:szCs w:val="28"/>
          <w14:textFill>
            <w14:solidFill>
              <w14:schemeClr w14:val="tx1"/>
            </w14:solidFill>
          </w14:textFill>
        </w:rPr>
        <w:t>1</w:t>
      </w:r>
      <w:r>
        <w:rPr>
          <w:rFonts w:hint="eastAsia" w:cs="Times New Roman"/>
          <w:color w:val="000000" w:themeColor="text1"/>
          <w:szCs w:val="24"/>
          <w14:textFill>
            <w14:solidFill>
              <w14:schemeClr w14:val="tx1"/>
            </w14:solidFill>
          </w14:textFill>
        </w:rPr>
        <w:t>通过</w:t>
      </w:r>
      <w:r>
        <w:rPr>
          <w:rFonts w:hint="eastAsia" w:cs="Times New Roman"/>
          <w:bCs/>
          <w:color w:val="000000" w:themeColor="text1"/>
          <w:szCs w:val="28"/>
          <w14:textFill>
            <w14:solidFill>
              <w14:schemeClr w14:val="tx1"/>
            </w14:solidFill>
          </w14:textFill>
        </w:rPr>
        <w:t>袋式除尘器处理，处理后的废气通过25</w:t>
      </w:r>
      <w:r>
        <w:rPr>
          <w:rFonts w:cs="Times New Roman"/>
          <w:bCs/>
          <w:color w:val="000000" w:themeColor="text1"/>
          <w:szCs w:val="28"/>
          <w14:textFill>
            <w14:solidFill>
              <w14:schemeClr w14:val="tx1"/>
            </w14:solidFill>
          </w14:textFill>
        </w:rPr>
        <w:t>m</w:t>
      </w:r>
      <w:r>
        <w:rPr>
          <w:rFonts w:hint="eastAsia" w:cs="Times New Roman"/>
          <w:bCs/>
          <w:color w:val="000000" w:themeColor="text1"/>
          <w:szCs w:val="28"/>
          <w14:textFill>
            <w14:solidFill>
              <w14:schemeClr w14:val="tx1"/>
            </w14:solidFill>
          </w14:textFill>
        </w:rPr>
        <w:t>高排气筒P1排放</w:t>
      </w:r>
      <w:r>
        <w:rPr>
          <w:rFonts w:hint="eastAsia" w:cs="Times New Roman"/>
          <w:color w:val="000000" w:themeColor="text1"/>
          <w:szCs w:val="24"/>
          <w14:textFill>
            <w14:solidFill>
              <w14:schemeClr w14:val="tx1"/>
            </w14:solidFill>
          </w14:textFill>
        </w:rPr>
        <w:t>。</w:t>
      </w:r>
      <w:r>
        <w:rPr>
          <w:rFonts w:hint="eastAsia" w:cs="Times New Roman"/>
          <w:bCs/>
          <w:color w:val="000000" w:themeColor="text1"/>
          <w:szCs w:val="28"/>
          <w14:textFill>
            <w14:solidFill>
              <w14:schemeClr w14:val="tx1"/>
            </w14:solidFill>
          </w14:textFill>
        </w:rPr>
        <w:t>本项目浆料配置废气G2、不凝气G3、真空尾气G4/G5/G6、THF回收装置不凝气G7/G8/G9、</w:t>
      </w:r>
      <w:r>
        <w:rPr>
          <w:rFonts w:cs="Times New Roman"/>
          <w:bCs/>
          <w:color w:val="000000" w:themeColor="text1"/>
          <w:szCs w:val="28"/>
          <w14:textFill>
            <w14:solidFill>
              <w14:schemeClr w14:val="tx1"/>
            </w14:solidFill>
          </w14:textFill>
        </w:rPr>
        <w:t>BDO精制废气G10、THF储罐呼吸废气G11</w:t>
      </w:r>
      <w:r>
        <w:rPr>
          <w:rFonts w:hint="eastAsia" w:cs="Times New Roman"/>
          <w:bCs/>
          <w:color w:val="000000" w:themeColor="text1"/>
          <w:szCs w:val="28"/>
          <w14:textFill>
            <w14:solidFill>
              <w14:schemeClr w14:val="tx1"/>
            </w14:solidFill>
          </w14:textFill>
        </w:rPr>
        <w:t>、</w:t>
      </w:r>
      <w:r>
        <w:rPr>
          <w:rFonts w:cs="Times New Roman"/>
          <w:bCs/>
          <w:color w:val="000000" w:themeColor="text1"/>
          <w:szCs w:val="28"/>
          <w14:textFill>
            <w14:solidFill>
              <w14:schemeClr w14:val="tx1"/>
            </w14:solidFill>
          </w14:textFill>
        </w:rPr>
        <w:t>热媒炉烟气G12</w:t>
      </w:r>
      <w:r>
        <w:rPr>
          <w:rFonts w:hint="eastAsia" w:cs="Times New Roman"/>
          <w:bCs/>
          <w:color w:val="000000" w:themeColor="text1"/>
          <w:szCs w:val="28"/>
          <w14:textFill>
            <w14:solidFill>
              <w14:schemeClr w14:val="tx1"/>
            </w14:solidFill>
          </w14:textFill>
        </w:rPr>
        <w:t>依托现有B04生产线热媒炉焚烧处理后通过35m高排气筒P2（DA120）排放。</w:t>
      </w:r>
    </w:p>
    <w:p w14:paraId="20C3F4DB">
      <w:pPr>
        <w:wordWrap w:val="0"/>
        <w:ind w:firstLine="482" w:firstLineChars="0"/>
        <w:rPr>
          <w:rFonts w:cs="Times New Roman"/>
          <w:color w:val="000000" w:themeColor="text1"/>
          <w:szCs w:val="28"/>
          <w14:textFill>
            <w14:solidFill>
              <w14:schemeClr w14:val="tx1"/>
            </w14:solidFill>
          </w14:textFill>
        </w:rPr>
      </w:pPr>
      <w:r>
        <w:rPr>
          <w:rFonts w:hint="eastAsia" w:cs="Times New Roman"/>
          <w:color w:val="000000" w:themeColor="text1"/>
          <w14:textFill>
            <w14:solidFill>
              <w14:schemeClr w14:val="tx1"/>
            </w14:solidFill>
          </w14:textFill>
        </w:rPr>
        <w:t>本项目</w:t>
      </w:r>
      <w:r>
        <w:rPr>
          <w:rFonts w:cs="Times New Roman"/>
          <w:color w:val="000000" w:themeColor="text1"/>
          <w14:textFill>
            <w14:solidFill>
              <w14:schemeClr w14:val="tx1"/>
            </w14:solidFill>
          </w14:textFill>
        </w:rPr>
        <w:t>废气</w:t>
      </w:r>
      <w:r>
        <w:rPr>
          <w:rFonts w:cs="Times New Roman"/>
          <w:color w:val="000000" w:themeColor="text1"/>
          <w:szCs w:val="28"/>
          <w14:textFill>
            <w14:solidFill>
              <w14:schemeClr w14:val="tx1"/>
            </w14:solidFill>
          </w14:textFill>
        </w:rPr>
        <w:t>具体处理措施见表7.1.1-</w:t>
      </w:r>
      <w:r>
        <w:rPr>
          <w:rFonts w:hint="eastAsia" w:cs="Times New Roman"/>
          <w:color w:val="000000" w:themeColor="text1"/>
          <w:szCs w:val="28"/>
          <w14:textFill>
            <w14:solidFill>
              <w14:schemeClr w14:val="tx1"/>
            </w14:solidFill>
          </w14:textFill>
        </w:rPr>
        <w:t>2</w:t>
      </w:r>
      <w:r>
        <w:rPr>
          <w:rFonts w:cs="Times New Roman"/>
          <w:color w:val="000000" w:themeColor="text1"/>
          <w:szCs w:val="28"/>
          <w14:textFill>
            <w14:solidFill>
              <w14:schemeClr w14:val="tx1"/>
            </w14:solidFill>
          </w14:textFill>
        </w:rPr>
        <w:t>。</w:t>
      </w:r>
    </w:p>
    <w:p w14:paraId="18952F55">
      <w:pPr>
        <w:wordWrap w:val="0"/>
        <w:ind w:firstLine="0" w:firstLineChars="0"/>
        <w:jc w:val="center"/>
        <w:rPr>
          <w:rFonts w:cs="Times New Roman"/>
          <w:b/>
          <w:color w:val="000000" w:themeColor="text1"/>
          <w:szCs w:val="28"/>
          <w14:textFill>
            <w14:solidFill>
              <w14:schemeClr w14:val="tx1"/>
            </w14:solidFill>
          </w14:textFill>
        </w:rPr>
      </w:pPr>
      <w:bookmarkStart w:id="112" w:name="OLE_LINK39"/>
      <w:r>
        <w:rPr>
          <w:rFonts w:cs="Times New Roman"/>
          <w:b/>
          <w:color w:val="000000" w:themeColor="text1"/>
          <w:szCs w:val="28"/>
          <w14:textFill>
            <w14:solidFill>
              <w14:schemeClr w14:val="tx1"/>
            </w14:solidFill>
          </w14:textFill>
        </w:rPr>
        <w:t>表7.1.1-</w:t>
      </w:r>
      <w:r>
        <w:rPr>
          <w:rFonts w:hint="eastAsia" w:cs="Times New Roman"/>
          <w:b/>
          <w:color w:val="000000" w:themeColor="text1"/>
          <w:szCs w:val="28"/>
          <w14:textFill>
            <w14:solidFill>
              <w14:schemeClr w14:val="tx1"/>
            </w14:solidFill>
          </w14:textFill>
        </w:rPr>
        <w:t xml:space="preserve">2 </w:t>
      </w:r>
      <w:r>
        <w:rPr>
          <w:rFonts w:cs="Times New Roman"/>
          <w:b/>
          <w:color w:val="000000" w:themeColor="text1"/>
          <w:szCs w:val="28"/>
          <w14:textFill>
            <w14:solidFill>
              <w14:schemeClr w14:val="tx1"/>
            </w14:solidFill>
          </w14:textFill>
        </w:rPr>
        <w:t xml:space="preserve">  废气处理措施一览表</w:t>
      </w:r>
    </w:p>
    <w:bookmarkEnd w:id="112"/>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Layout w:type="autofit"/>
        <w:tblCellMar>
          <w:top w:w="57" w:type="dxa"/>
          <w:left w:w="108" w:type="dxa"/>
          <w:bottom w:w="57" w:type="dxa"/>
          <w:right w:w="108" w:type="dxa"/>
        </w:tblCellMar>
      </w:tblPr>
      <w:tblGrid>
        <w:gridCol w:w="2957"/>
        <w:gridCol w:w="813"/>
        <w:gridCol w:w="1881"/>
        <w:gridCol w:w="1879"/>
        <w:gridCol w:w="725"/>
        <w:gridCol w:w="725"/>
        <w:gridCol w:w="983"/>
      </w:tblGrid>
      <w:tr w14:paraId="2437671A">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rPr>
          <w:trHeight w:val="234" w:hRule="atLeast"/>
        </w:trPr>
        <w:tc>
          <w:tcPr>
            <w:tcW w:w="1484" w:type="pct"/>
            <w:vMerge w:val="restart"/>
            <w:vAlign w:val="center"/>
          </w:tcPr>
          <w:p w14:paraId="2E458514">
            <w:pPr>
              <w:widowControl/>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污染源名称</w:t>
            </w:r>
          </w:p>
        </w:tc>
        <w:tc>
          <w:tcPr>
            <w:tcW w:w="408" w:type="pct"/>
            <w:vMerge w:val="restart"/>
            <w:vAlign w:val="center"/>
          </w:tcPr>
          <w:p w14:paraId="3C0F28C2">
            <w:pPr>
              <w:widowControl/>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风量Nm</w:t>
            </w:r>
            <w:r>
              <w:rPr>
                <w:rFonts w:cs="Times New Roman"/>
                <w:b/>
                <w:color w:val="000000" w:themeColor="text1"/>
                <w:sz w:val="21"/>
                <w:szCs w:val="21"/>
                <w:vertAlign w:val="superscript"/>
                <w14:textFill>
                  <w14:solidFill>
                    <w14:schemeClr w14:val="tx1"/>
                  </w14:solidFill>
                </w14:textFill>
              </w:rPr>
              <w:t>3</w:t>
            </w:r>
            <w:r>
              <w:rPr>
                <w:rFonts w:cs="Times New Roman"/>
                <w:b/>
                <w:color w:val="000000" w:themeColor="text1"/>
                <w:sz w:val="21"/>
                <w:szCs w:val="21"/>
                <w14:textFill>
                  <w14:solidFill>
                    <w14:schemeClr w14:val="tx1"/>
                  </w14:solidFill>
                </w14:textFill>
              </w:rPr>
              <w:t>/h</w:t>
            </w:r>
          </w:p>
        </w:tc>
        <w:tc>
          <w:tcPr>
            <w:tcW w:w="944" w:type="pct"/>
            <w:vMerge w:val="restart"/>
            <w:vAlign w:val="center"/>
          </w:tcPr>
          <w:p w14:paraId="2C9B61CF">
            <w:pPr>
              <w:widowControl/>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污染物</w:t>
            </w:r>
          </w:p>
        </w:tc>
        <w:tc>
          <w:tcPr>
            <w:tcW w:w="943" w:type="pct"/>
            <w:vMerge w:val="restart"/>
            <w:vAlign w:val="center"/>
          </w:tcPr>
          <w:p w14:paraId="6004190A">
            <w:pPr>
              <w:widowControl/>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治理措施</w:t>
            </w:r>
          </w:p>
        </w:tc>
        <w:tc>
          <w:tcPr>
            <w:tcW w:w="1221" w:type="pct"/>
            <w:gridSpan w:val="3"/>
            <w:vAlign w:val="center"/>
          </w:tcPr>
          <w:p w14:paraId="1841827B">
            <w:pPr>
              <w:widowControl/>
              <w:wordWrap w:val="0"/>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排气筒</w:t>
            </w:r>
          </w:p>
        </w:tc>
      </w:tr>
      <w:tr w14:paraId="5FD3EA21">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rPr>
          <w:trHeight w:val="151" w:hRule="atLeast"/>
        </w:trPr>
        <w:tc>
          <w:tcPr>
            <w:tcW w:w="1484" w:type="pct"/>
            <w:vMerge w:val="continue"/>
            <w:vAlign w:val="center"/>
          </w:tcPr>
          <w:p w14:paraId="7C7B0FAE">
            <w:pPr>
              <w:widowControl/>
              <w:wordWrap w:val="0"/>
              <w:spacing w:line="240" w:lineRule="auto"/>
              <w:ind w:firstLine="0" w:firstLineChars="0"/>
              <w:jc w:val="center"/>
              <w:rPr>
                <w:rFonts w:cs="Times New Roman"/>
                <w:b/>
                <w:color w:val="000000" w:themeColor="text1"/>
                <w:sz w:val="21"/>
                <w:szCs w:val="21"/>
                <w14:textFill>
                  <w14:solidFill>
                    <w14:schemeClr w14:val="tx1"/>
                  </w14:solidFill>
                </w14:textFill>
              </w:rPr>
            </w:pPr>
          </w:p>
        </w:tc>
        <w:tc>
          <w:tcPr>
            <w:tcW w:w="408" w:type="pct"/>
            <w:vMerge w:val="continue"/>
            <w:vAlign w:val="center"/>
          </w:tcPr>
          <w:p w14:paraId="1815921B">
            <w:pPr>
              <w:widowControl/>
              <w:wordWrap w:val="0"/>
              <w:spacing w:line="240" w:lineRule="auto"/>
              <w:ind w:firstLine="0" w:firstLineChars="0"/>
              <w:jc w:val="center"/>
              <w:rPr>
                <w:rFonts w:cs="Times New Roman"/>
                <w:b/>
                <w:color w:val="000000" w:themeColor="text1"/>
                <w:sz w:val="21"/>
                <w:szCs w:val="21"/>
                <w14:textFill>
                  <w14:solidFill>
                    <w14:schemeClr w14:val="tx1"/>
                  </w14:solidFill>
                </w14:textFill>
              </w:rPr>
            </w:pPr>
          </w:p>
        </w:tc>
        <w:tc>
          <w:tcPr>
            <w:tcW w:w="944" w:type="pct"/>
            <w:vMerge w:val="continue"/>
            <w:vAlign w:val="center"/>
          </w:tcPr>
          <w:p w14:paraId="0E92CE15">
            <w:pPr>
              <w:widowControl/>
              <w:wordWrap w:val="0"/>
              <w:spacing w:line="240" w:lineRule="auto"/>
              <w:ind w:firstLine="0" w:firstLineChars="0"/>
              <w:jc w:val="center"/>
              <w:rPr>
                <w:rFonts w:cs="Times New Roman"/>
                <w:b/>
                <w:color w:val="000000" w:themeColor="text1"/>
                <w:sz w:val="21"/>
                <w:szCs w:val="21"/>
                <w14:textFill>
                  <w14:solidFill>
                    <w14:schemeClr w14:val="tx1"/>
                  </w14:solidFill>
                </w14:textFill>
              </w:rPr>
            </w:pPr>
          </w:p>
        </w:tc>
        <w:tc>
          <w:tcPr>
            <w:tcW w:w="943" w:type="pct"/>
            <w:vMerge w:val="continue"/>
            <w:vAlign w:val="center"/>
          </w:tcPr>
          <w:p w14:paraId="30F8BEEA">
            <w:pPr>
              <w:widowControl/>
              <w:wordWrap w:val="0"/>
              <w:spacing w:line="240" w:lineRule="auto"/>
              <w:ind w:firstLine="0" w:firstLineChars="0"/>
              <w:jc w:val="center"/>
              <w:rPr>
                <w:rFonts w:cs="Times New Roman"/>
                <w:b/>
                <w:color w:val="000000" w:themeColor="text1"/>
                <w:sz w:val="21"/>
                <w:szCs w:val="21"/>
                <w14:textFill>
                  <w14:solidFill>
                    <w14:schemeClr w14:val="tx1"/>
                  </w14:solidFill>
                </w14:textFill>
              </w:rPr>
            </w:pPr>
          </w:p>
        </w:tc>
        <w:tc>
          <w:tcPr>
            <w:tcW w:w="364" w:type="pct"/>
            <w:vAlign w:val="center"/>
          </w:tcPr>
          <w:p w14:paraId="51C0F531">
            <w:pPr>
              <w:widowControl/>
              <w:wordWrap w:val="0"/>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内径m</w:t>
            </w:r>
          </w:p>
        </w:tc>
        <w:tc>
          <w:tcPr>
            <w:tcW w:w="364" w:type="pct"/>
            <w:vAlign w:val="center"/>
          </w:tcPr>
          <w:p w14:paraId="728B3F00">
            <w:pPr>
              <w:widowControl/>
              <w:wordWrap w:val="0"/>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高度</w:t>
            </w:r>
          </w:p>
          <w:p w14:paraId="62FCD9E9">
            <w:pPr>
              <w:widowControl/>
              <w:wordWrap w:val="0"/>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m</w:t>
            </w:r>
          </w:p>
        </w:tc>
        <w:tc>
          <w:tcPr>
            <w:tcW w:w="493" w:type="pct"/>
            <w:vAlign w:val="center"/>
          </w:tcPr>
          <w:p w14:paraId="1940A3AD">
            <w:pPr>
              <w:widowControl/>
              <w:wordWrap w:val="0"/>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编号</w:t>
            </w:r>
          </w:p>
        </w:tc>
      </w:tr>
      <w:tr w14:paraId="2A29F0C5">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1484" w:type="pct"/>
            <w:vAlign w:val="center"/>
          </w:tcPr>
          <w:p w14:paraId="5FC9DC5D">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PTA输送废气</w:t>
            </w:r>
            <w:r>
              <w:rPr>
                <w:rFonts w:hint="eastAsia" w:cs="Times New Roman"/>
                <w:bCs/>
                <w:color w:val="000000" w:themeColor="text1"/>
                <w:szCs w:val="28"/>
                <w14:textFill>
                  <w14:solidFill>
                    <w14:schemeClr w14:val="tx1"/>
                  </w14:solidFill>
                </w14:textFill>
              </w:rPr>
              <w:t>G</w:t>
            </w:r>
            <w:r>
              <w:rPr>
                <w:rFonts w:cs="Times New Roman"/>
                <w:bCs/>
                <w:color w:val="000000" w:themeColor="text1"/>
                <w:szCs w:val="28"/>
                <w14:textFill>
                  <w14:solidFill>
                    <w14:schemeClr w14:val="tx1"/>
                  </w14:solidFill>
                </w14:textFill>
              </w:rPr>
              <w:t>1</w:t>
            </w:r>
          </w:p>
        </w:tc>
        <w:tc>
          <w:tcPr>
            <w:tcW w:w="408" w:type="pct"/>
            <w:vAlign w:val="center"/>
          </w:tcPr>
          <w:p w14:paraId="5E17B699">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20</w:t>
            </w:r>
            <w:r>
              <w:rPr>
                <w:rFonts w:cs="Times New Roman"/>
                <w:color w:val="000000" w:themeColor="text1"/>
                <w:sz w:val="21"/>
                <w:szCs w:val="21"/>
                <w14:textFill>
                  <w14:solidFill>
                    <w14:schemeClr w14:val="tx1"/>
                  </w14:solidFill>
                </w14:textFill>
              </w:rPr>
              <w:t>00</w:t>
            </w:r>
          </w:p>
        </w:tc>
        <w:tc>
          <w:tcPr>
            <w:tcW w:w="944" w:type="pct"/>
            <w:vAlign w:val="center"/>
          </w:tcPr>
          <w:p w14:paraId="4EC4EB1D">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颗粒物</w:t>
            </w:r>
          </w:p>
        </w:tc>
        <w:tc>
          <w:tcPr>
            <w:tcW w:w="943" w:type="pct"/>
            <w:vAlign w:val="center"/>
          </w:tcPr>
          <w:p w14:paraId="737CA813">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袋式</w:t>
            </w:r>
            <w:r>
              <w:rPr>
                <w:rFonts w:cs="Times New Roman"/>
                <w:color w:val="000000" w:themeColor="text1"/>
                <w:sz w:val="21"/>
                <w:szCs w:val="21"/>
                <w14:textFill>
                  <w14:solidFill>
                    <w14:schemeClr w14:val="tx1"/>
                  </w14:solidFill>
                </w14:textFill>
              </w:rPr>
              <w:t>除尘器</w:t>
            </w:r>
          </w:p>
        </w:tc>
        <w:tc>
          <w:tcPr>
            <w:tcW w:w="364" w:type="pct"/>
            <w:vAlign w:val="center"/>
          </w:tcPr>
          <w:p w14:paraId="1048DA5D">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0.8</w:t>
            </w:r>
          </w:p>
        </w:tc>
        <w:tc>
          <w:tcPr>
            <w:tcW w:w="364" w:type="pct"/>
            <w:vAlign w:val="center"/>
          </w:tcPr>
          <w:p w14:paraId="55EDE632">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25</w:t>
            </w:r>
          </w:p>
        </w:tc>
        <w:tc>
          <w:tcPr>
            <w:tcW w:w="493" w:type="pct"/>
            <w:vAlign w:val="center"/>
          </w:tcPr>
          <w:p w14:paraId="22A4DFC9">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P1</w:t>
            </w:r>
          </w:p>
        </w:tc>
      </w:tr>
      <w:tr w14:paraId="000CFFA7">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1484" w:type="pct"/>
            <w:vAlign w:val="center"/>
          </w:tcPr>
          <w:p w14:paraId="26068BBC">
            <w:pPr>
              <w:widowControl/>
              <w:wordWrap w:val="0"/>
              <w:spacing w:line="240" w:lineRule="auto"/>
              <w:ind w:firstLine="0" w:firstLineChars="0"/>
              <w:jc w:val="center"/>
              <w:rPr>
                <w:rFonts w:cs="Times New Roman"/>
                <w:color w:val="000000" w:themeColor="text1"/>
                <w:kern w:val="0"/>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浆料配置废气G2、不凝气G3、真空尾气G4/G5/G6、THF回收装置不凝气G7/G8/G9、BDO精制废气G10、</w:t>
            </w:r>
            <w:r>
              <w:rPr>
                <w:rFonts w:hint="eastAsia" w:cs="Times New Roman"/>
                <w:color w:val="000000" w:themeColor="text1"/>
                <w:sz w:val="21"/>
                <w:szCs w:val="21"/>
                <w14:textFill>
                  <w14:solidFill>
                    <w14:schemeClr w14:val="tx1"/>
                  </w14:solidFill>
                </w14:textFill>
              </w:rPr>
              <w:t>THF</w:t>
            </w:r>
            <w:r>
              <w:rPr>
                <w:rFonts w:cs="Times New Roman"/>
                <w:color w:val="000000" w:themeColor="text1"/>
                <w:sz w:val="21"/>
                <w:szCs w:val="21"/>
                <w14:textFill>
                  <w14:solidFill>
                    <w14:schemeClr w14:val="tx1"/>
                  </w14:solidFill>
                </w14:textFill>
              </w:rPr>
              <w:t>储罐呼吸废气G1</w:t>
            </w:r>
            <w:r>
              <w:rPr>
                <w:rFonts w:hint="eastAsia" w:cs="Times New Roman"/>
                <w:color w:val="000000" w:themeColor="text1"/>
                <w:sz w:val="21"/>
                <w:szCs w:val="21"/>
                <w14:textFill>
                  <w14:solidFill>
                    <w14:schemeClr w14:val="tx1"/>
                  </w14:solidFill>
                </w14:textFill>
              </w:rPr>
              <w:t>1</w:t>
            </w:r>
          </w:p>
        </w:tc>
        <w:tc>
          <w:tcPr>
            <w:tcW w:w="408" w:type="pct"/>
            <w:vAlign w:val="center"/>
          </w:tcPr>
          <w:p w14:paraId="642B80CA">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253</w:t>
            </w:r>
          </w:p>
        </w:tc>
        <w:tc>
          <w:tcPr>
            <w:tcW w:w="944" w:type="pct"/>
            <w:vAlign w:val="center"/>
          </w:tcPr>
          <w:p w14:paraId="73F8A8E2">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非甲烷总烃</w:t>
            </w:r>
          </w:p>
        </w:tc>
        <w:tc>
          <w:tcPr>
            <w:tcW w:w="943" w:type="pct"/>
            <w:vAlign w:val="center"/>
          </w:tcPr>
          <w:p w14:paraId="2573EEB3">
            <w:pPr>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kern w:val="0"/>
                <w:sz w:val="21"/>
                <w:szCs w:val="21"/>
                <w14:textFill>
                  <w14:solidFill>
                    <w14:schemeClr w14:val="tx1"/>
                  </w14:solidFill>
                </w14:textFill>
              </w:rPr>
              <w:t>依托现有</w:t>
            </w:r>
            <w:r>
              <w:rPr>
                <w:rFonts w:hint="eastAsia" w:cs="Times New Roman"/>
                <w:color w:val="000000" w:themeColor="text1"/>
                <w:sz w:val="21"/>
                <w:szCs w:val="21"/>
                <w14:textFill>
                  <w14:solidFill>
                    <w14:schemeClr w14:val="tx1"/>
                  </w14:solidFill>
                </w14:textFill>
              </w:rPr>
              <w:t>PBT部热媒炉处理</w:t>
            </w:r>
          </w:p>
        </w:tc>
        <w:tc>
          <w:tcPr>
            <w:tcW w:w="364" w:type="pct"/>
            <w:vMerge w:val="restart"/>
            <w:vAlign w:val="center"/>
          </w:tcPr>
          <w:p w14:paraId="6B990199">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1.5</w:t>
            </w:r>
          </w:p>
        </w:tc>
        <w:tc>
          <w:tcPr>
            <w:tcW w:w="364" w:type="pct"/>
            <w:vMerge w:val="restart"/>
            <w:vAlign w:val="center"/>
          </w:tcPr>
          <w:p w14:paraId="67DF29BD">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35</w:t>
            </w:r>
          </w:p>
        </w:tc>
        <w:tc>
          <w:tcPr>
            <w:tcW w:w="493" w:type="pct"/>
            <w:vMerge w:val="restart"/>
            <w:vAlign w:val="center"/>
          </w:tcPr>
          <w:p w14:paraId="77512BDF">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P2</w:t>
            </w:r>
          </w:p>
        </w:tc>
      </w:tr>
      <w:tr w14:paraId="6E56FBF5">
        <w:tblPrEx>
          <w:tblBorders>
            <w:top w:val="single" w:color="auto" w:sz="12" w:space="0"/>
            <w:left w:val="none" w:color="auto" w:sz="0" w:space="0"/>
            <w:bottom w:val="single" w:color="auto" w:sz="12" w:space="0"/>
            <w:right w:val="none" w:color="auto" w:sz="0" w:space="0"/>
            <w:insideH w:val="single" w:color="auto" w:sz="2" w:space="0"/>
            <w:insideV w:val="single" w:color="auto" w:sz="2" w:space="0"/>
          </w:tblBorders>
          <w:tblCellMar>
            <w:top w:w="57" w:type="dxa"/>
            <w:left w:w="108" w:type="dxa"/>
            <w:bottom w:w="57" w:type="dxa"/>
            <w:right w:w="108" w:type="dxa"/>
          </w:tblCellMar>
        </w:tblPrEx>
        <w:tc>
          <w:tcPr>
            <w:tcW w:w="1484" w:type="pct"/>
            <w:vAlign w:val="center"/>
          </w:tcPr>
          <w:p w14:paraId="0DB8640A">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热媒炉烟气G1</w:t>
            </w:r>
            <w:r>
              <w:rPr>
                <w:rFonts w:hint="eastAsia" w:cs="Times New Roman"/>
                <w:color w:val="000000" w:themeColor="text1"/>
                <w:sz w:val="21"/>
                <w:szCs w:val="21"/>
                <w14:textFill>
                  <w14:solidFill>
                    <w14:schemeClr w14:val="tx1"/>
                  </w14:solidFill>
                </w14:textFill>
              </w:rPr>
              <w:t>2</w:t>
            </w:r>
          </w:p>
        </w:tc>
        <w:tc>
          <w:tcPr>
            <w:tcW w:w="408" w:type="pct"/>
            <w:vAlign w:val="center"/>
          </w:tcPr>
          <w:p w14:paraId="75E29A37">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974</w:t>
            </w:r>
            <w:r>
              <w:rPr>
                <w:rFonts w:cs="Times New Roman"/>
                <w:color w:val="000000" w:themeColor="text1"/>
                <w:sz w:val="21"/>
                <w:szCs w:val="21"/>
                <w14:textFill>
                  <w14:solidFill>
                    <w14:schemeClr w14:val="tx1"/>
                  </w14:solidFill>
                </w14:textFill>
              </w:rPr>
              <w:t>7</w:t>
            </w:r>
          </w:p>
        </w:tc>
        <w:tc>
          <w:tcPr>
            <w:tcW w:w="944" w:type="pct"/>
            <w:vAlign w:val="center"/>
          </w:tcPr>
          <w:p w14:paraId="11431B86">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颗粒物、二氧化硫、氮氧化物</w:t>
            </w:r>
          </w:p>
        </w:tc>
        <w:tc>
          <w:tcPr>
            <w:tcW w:w="943" w:type="pct"/>
            <w:vAlign w:val="center"/>
          </w:tcPr>
          <w:p w14:paraId="5683A88A">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bookmarkStart w:id="113" w:name="OLE_LINK34"/>
            <w:r>
              <w:rPr>
                <w:rFonts w:cs="Times New Roman"/>
                <w:color w:val="000000" w:themeColor="text1"/>
                <w:kern w:val="0"/>
                <w:sz w:val="21"/>
                <w:szCs w:val="21"/>
                <w14:textFill>
                  <w14:solidFill>
                    <w14:schemeClr w14:val="tx1"/>
                  </w14:solidFill>
                </w14:textFill>
              </w:rPr>
              <w:t>低氮燃烧器</w:t>
            </w:r>
            <w:bookmarkEnd w:id="113"/>
          </w:p>
        </w:tc>
        <w:tc>
          <w:tcPr>
            <w:tcW w:w="364" w:type="pct"/>
            <w:vMerge w:val="continue"/>
            <w:vAlign w:val="center"/>
          </w:tcPr>
          <w:p w14:paraId="13E58D34">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364" w:type="pct"/>
            <w:vMerge w:val="continue"/>
            <w:vAlign w:val="center"/>
          </w:tcPr>
          <w:p w14:paraId="6866B9E9">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493" w:type="pct"/>
            <w:vMerge w:val="continue"/>
            <w:vAlign w:val="center"/>
          </w:tcPr>
          <w:p w14:paraId="47F71E6C">
            <w:pPr>
              <w:widowControl/>
              <w:wordWrap w:val="0"/>
              <w:spacing w:line="240" w:lineRule="auto"/>
              <w:ind w:firstLine="0" w:firstLineChars="0"/>
              <w:jc w:val="center"/>
              <w:rPr>
                <w:rFonts w:cs="Times New Roman"/>
                <w:color w:val="000000" w:themeColor="text1"/>
                <w:sz w:val="21"/>
                <w:szCs w:val="21"/>
                <w14:textFill>
                  <w14:solidFill>
                    <w14:schemeClr w14:val="tx1"/>
                  </w14:solidFill>
                </w14:textFill>
              </w:rPr>
            </w:pPr>
          </w:p>
        </w:tc>
      </w:tr>
    </w:tbl>
    <w:p w14:paraId="1A0CE755">
      <w:pPr>
        <w:wordWrap w:val="0"/>
        <w:spacing w:line="240" w:lineRule="auto"/>
        <w:ind w:firstLine="480" w:firstLineChars="0"/>
        <w:rPr>
          <w:rFonts w:cs="Times New Roman"/>
          <w:color w:val="000000" w:themeColor="text1"/>
          <w14:textFill>
            <w14:solidFill>
              <w14:schemeClr w14:val="tx1"/>
            </w14:solidFill>
          </w14:textFill>
        </w:rPr>
      </w:pPr>
    </w:p>
    <w:p w14:paraId="7C136F22">
      <w:pPr>
        <w:spacing w:line="240" w:lineRule="auto"/>
        <w:ind w:firstLine="0" w:firstLineChars="0"/>
        <w:jc w:val="center"/>
        <w:rPr>
          <w:rFonts w:hint="eastAsia" w:eastAsia="宋体" w:cs="Times New Roman"/>
          <w:color w:val="0070C0"/>
          <w:lang w:val="en-US" w:eastAsia="zh-CN"/>
        </w:rPr>
      </w:pPr>
      <w:r>
        <w:rPr>
          <w:rFonts w:hint="eastAsia" w:cs="Times New Roman"/>
          <w:color w:val="0070C0"/>
          <w:lang w:val="en-US" w:eastAsia="zh-CN"/>
        </w:rPr>
        <w:t>保密</w:t>
      </w:r>
    </w:p>
    <w:p w14:paraId="109B6197">
      <w:pPr>
        <w:wordWrap w:val="0"/>
        <w:spacing w:line="240" w:lineRule="auto"/>
        <w:ind w:firstLine="0" w:firstLineChars="0"/>
        <w:jc w:val="center"/>
        <w:rPr>
          <w:rFonts w:cs="Times New Roman"/>
          <w:b/>
          <w:bCs/>
          <w:color w:val="0070C0"/>
          <w:szCs w:val="24"/>
        </w:rPr>
      </w:pPr>
      <w:r>
        <w:rPr>
          <w:rFonts w:cs="Times New Roman"/>
          <w:b/>
          <w:bCs/>
          <w:color w:val="0070C0"/>
          <w:szCs w:val="24"/>
        </w:rPr>
        <w:t>图7.1</w:t>
      </w:r>
      <w:r>
        <w:rPr>
          <w:rFonts w:hint="eastAsia" w:cs="Times New Roman"/>
          <w:b/>
          <w:bCs/>
          <w:color w:val="0070C0"/>
          <w:szCs w:val="24"/>
        </w:rPr>
        <w:t>.1</w:t>
      </w:r>
      <w:r>
        <w:rPr>
          <w:rFonts w:cs="Times New Roman"/>
          <w:b/>
          <w:bCs/>
          <w:color w:val="0070C0"/>
          <w:szCs w:val="24"/>
        </w:rPr>
        <w:t xml:space="preserve">-1  </w:t>
      </w:r>
      <w:r>
        <w:rPr>
          <w:rFonts w:hint="eastAsia" w:cs="Times New Roman"/>
          <w:b/>
          <w:bCs/>
          <w:color w:val="0070C0"/>
          <w:szCs w:val="24"/>
        </w:rPr>
        <w:t>本项目</w:t>
      </w:r>
      <w:r>
        <w:rPr>
          <w:rFonts w:cs="Times New Roman"/>
          <w:b/>
          <w:bCs/>
          <w:color w:val="0070C0"/>
          <w:szCs w:val="24"/>
        </w:rPr>
        <w:t>废气收集、治理措施示意图</w:t>
      </w:r>
    </w:p>
    <w:p w14:paraId="66D6EC05">
      <w:pPr>
        <w:wordWrap w:val="0"/>
        <w:ind w:firstLine="0" w:firstLineChars="0"/>
        <w:outlineLvl w:val="4"/>
        <w:rPr>
          <w:rFonts w:cs="Times New Roman"/>
          <w:b/>
          <w:color w:val="0070C0"/>
        </w:rPr>
      </w:pPr>
      <w:r>
        <w:rPr>
          <w:rFonts w:cs="Times New Roman"/>
          <w:b/>
          <w:color w:val="0070C0"/>
        </w:rPr>
        <w:t>7.1.1.2.</w:t>
      </w:r>
      <w:r>
        <w:rPr>
          <w:rFonts w:hint="eastAsia" w:cs="Times New Roman"/>
          <w:b/>
          <w:color w:val="0070C0"/>
        </w:rPr>
        <w:t>1 布袋除尘</w:t>
      </w:r>
      <w:r>
        <w:rPr>
          <w:rFonts w:cs="Times New Roman"/>
          <w:b/>
          <w:color w:val="0070C0"/>
        </w:rPr>
        <w:t>处理系统工艺评述</w:t>
      </w:r>
    </w:p>
    <w:p w14:paraId="5E2956C7">
      <w:pPr>
        <w:ind w:firstLine="482" w:firstLineChars="0"/>
        <w:rPr>
          <w:rFonts w:cs="Times New Roman"/>
          <w:b/>
          <w:color w:val="0070C0"/>
        </w:rPr>
      </w:pPr>
      <w:r>
        <w:rPr>
          <w:color w:val="0070C0"/>
        </w:rPr>
        <w:t>布袋除尘器</w:t>
      </w:r>
      <w:r>
        <w:rPr>
          <w:rFonts w:cs="Times New Roman"/>
          <w:bCs/>
          <w:color w:val="0070C0"/>
          <w:szCs w:val="24"/>
        </w:rPr>
        <w:t>是过滤式除尘器，其原理是利用具有一定透气性的滤袋来捕集烟气中的固体颗粒。其优点为：除尘效率高，不受比电阻的影响；对粉尘特性不敏感；烟气量及粉尘浓度的变化基本不影响出口排放浓度，只影响清灰频率；除尘效率随着运行时间增加降低，</w:t>
      </w:r>
      <w:r>
        <w:rPr>
          <w:rFonts w:hint="eastAsia" w:cs="Times New Roman"/>
          <w:bCs/>
          <w:color w:val="0070C0"/>
          <w:szCs w:val="24"/>
        </w:rPr>
        <w:t>直至</w:t>
      </w:r>
      <w:r>
        <w:rPr>
          <w:rFonts w:cs="Times New Roman"/>
          <w:bCs/>
          <w:color w:val="0070C0"/>
          <w:szCs w:val="24"/>
        </w:rPr>
        <w:t>滤袋失效而换袋；能全天候在线检修，且检修换袋在大气环境中进行，检修环境较好。</w:t>
      </w:r>
      <w:r>
        <w:rPr>
          <w:rFonts w:cs="Times New Roman"/>
          <w:color w:val="0070C0"/>
          <w:szCs w:val="24"/>
        </w:rPr>
        <w:t>布袋除尘器是一种净化效率高且稳定的除尘设备，在正常情况下，对烟尘的去除率可达99.9%以上。</w:t>
      </w:r>
    </w:p>
    <w:p w14:paraId="28E57BBE">
      <w:pPr>
        <w:wordWrap w:val="0"/>
        <w:ind w:firstLine="0" w:firstLineChars="0"/>
        <w:outlineLvl w:val="4"/>
        <w:rPr>
          <w:rFonts w:cs="Times New Roman"/>
          <w:b/>
          <w:color w:val="0070C0"/>
        </w:rPr>
      </w:pPr>
      <w:r>
        <w:rPr>
          <w:rFonts w:cs="Times New Roman"/>
          <w:b/>
          <w:color w:val="0070C0"/>
        </w:rPr>
        <w:t>7.1.1.2.</w:t>
      </w:r>
      <w:r>
        <w:rPr>
          <w:rFonts w:hint="eastAsia" w:cs="Times New Roman"/>
          <w:b/>
          <w:color w:val="0070C0"/>
        </w:rPr>
        <w:t>2</w:t>
      </w:r>
      <w:r>
        <w:rPr>
          <w:rFonts w:cs="Times New Roman"/>
          <w:b/>
          <w:color w:val="0070C0"/>
        </w:rPr>
        <w:t xml:space="preserve"> </w:t>
      </w:r>
      <w:r>
        <w:rPr>
          <w:rFonts w:hint="eastAsia" w:cs="Times New Roman"/>
          <w:b/>
          <w:color w:val="0070C0"/>
        </w:rPr>
        <w:t>热媒炉</w:t>
      </w:r>
      <w:r>
        <w:rPr>
          <w:rFonts w:cs="Times New Roman"/>
          <w:b/>
          <w:color w:val="0070C0"/>
        </w:rPr>
        <w:t>处理系统工艺评述</w:t>
      </w:r>
    </w:p>
    <w:p w14:paraId="06C8EF36">
      <w:pPr>
        <w:ind w:firstLine="480"/>
        <w:rPr>
          <w:rFonts w:cs="Times New Roman"/>
          <w:bCs/>
          <w:color w:val="0070C0"/>
        </w:rPr>
      </w:pPr>
      <w:r>
        <w:rPr>
          <w:rFonts w:hint="eastAsia" w:cs="Times New Roman"/>
          <w:bCs/>
          <w:color w:val="0070C0"/>
          <w:lang w:val="en-US" w:eastAsia="zh-CN"/>
        </w:rPr>
        <w:t>保密</w:t>
      </w:r>
      <w:r>
        <w:rPr>
          <w:rFonts w:cs="Times New Roman"/>
          <w:bCs/>
          <w:color w:val="0070C0"/>
        </w:rPr>
        <w:t>。</w:t>
      </w:r>
    </w:p>
    <w:p w14:paraId="658D8D28">
      <w:pPr>
        <w:wordWrap w:val="0"/>
        <w:ind w:firstLine="0" w:firstLineChars="0"/>
        <w:outlineLvl w:val="4"/>
        <w:rPr>
          <w:rFonts w:cs="Times New Roman"/>
          <w:b/>
          <w:color w:val="0070C0"/>
        </w:rPr>
      </w:pPr>
      <w:r>
        <w:rPr>
          <w:rFonts w:cs="Times New Roman"/>
          <w:b/>
          <w:color w:val="0070C0"/>
        </w:rPr>
        <w:t>7.1.1.2.</w:t>
      </w:r>
      <w:r>
        <w:rPr>
          <w:rFonts w:hint="eastAsia" w:cs="Times New Roman"/>
          <w:b/>
          <w:color w:val="0070C0"/>
        </w:rPr>
        <w:t>3 低氮燃烧工艺评述</w:t>
      </w:r>
    </w:p>
    <w:p w14:paraId="47EC367F">
      <w:pPr>
        <w:wordWrap w:val="0"/>
        <w:ind w:firstLine="480" w:firstLineChars="200"/>
        <w:outlineLvl w:val="4"/>
        <w:rPr>
          <w:rFonts w:hint="eastAsia" w:cs="Times New Roman"/>
          <w:color w:val="0070C0"/>
          <w:szCs w:val="24"/>
          <w:lang w:val="en-US" w:eastAsia="zh-CN"/>
        </w:rPr>
      </w:pPr>
      <w:r>
        <w:rPr>
          <w:rFonts w:hint="eastAsia" w:cs="Times New Roman"/>
          <w:color w:val="0070C0"/>
          <w:szCs w:val="24"/>
          <w:lang w:val="en-US" w:eastAsia="zh-CN"/>
        </w:rPr>
        <w:t>保密。</w:t>
      </w:r>
    </w:p>
    <w:p w14:paraId="317BEA6E">
      <w:pPr>
        <w:wordWrap w:val="0"/>
        <w:ind w:firstLine="0" w:firstLineChars="0"/>
        <w:outlineLvl w:val="4"/>
        <w:rPr>
          <w:rFonts w:cs="Times New Roman"/>
          <w:b/>
          <w:color w:val="0070C0"/>
        </w:rPr>
      </w:pPr>
      <w:r>
        <w:rPr>
          <w:rFonts w:cs="Times New Roman"/>
          <w:b/>
          <w:color w:val="0070C0"/>
        </w:rPr>
        <w:t>7.1.1.2.</w:t>
      </w:r>
      <w:r>
        <w:rPr>
          <w:rFonts w:hint="eastAsia" w:cs="Times New Roman"/>
          <w:b/>
          <w:color w:val="0070C0"/>
        </w:rPr>
        <w:t>4</w:t>
      </w:r>
      <w:r>
        <w:rPr>
          <w:rFonts w:cs="Times New Roman"/>
          <w:b/>
          <w:color w:val="0070C0"/>
        </w:rPr>
        <w:t xml:space="preserve"> 工艺处理</w:t>
      </w:r>
      <w:r>
        <w:rPr>
          <w:rFonts w:hint="eastAsia" w:cs="Times New Roman"/>
          <w:b/>
          <w:color w:val="0070C0"/>
        </w:rPr>
        <w:t>技术</w:t>
      </w:r>
      <w:r>
        <w:rPr>
          <w:rFonts w:cs="Times New Roman"/>
          <w:b/>
          <w:color w:val="0070C0"/>
        </w:rPr>
        <w:t>可行性分析</w:t>
      </w:r>
    </w:p>
    <w:p w14:paraId="77051300">
      <w:pPr>
        <w:spacing w:before="24" w:beforeLines="10" w:after="24" w:afterLines="10"/>
        <w:ind w:firstLine="480"/>
        <w:jc w:val="left"/>
        <w:rPr>
          <w:rFonts w:cs="Times New Roman"/>
          <w:color w:val="0070C0"/>
          <w:szCs w:val="20"/>
        </w:rPr>
      </w:pPr>
      <w:r>
        <w:rPr>
          <w:rFonts w:hint="eastAsia" w:cs="Times New Roman"/>
          <w:color w:val="0070C0"/>
          <w:szCs w:val="20"/>
          <w:lang w:val="en-US" w:eastAsia="zh-CN"/>
        </w:rPr>
        <w:t>保密</w:t>
      </w:r>
      <w:r>
        <w:rPr>
          <w:rFonts w:cs="Times New Roman"/>
          <w:color w:val="0070C0"/>
          <w:szCs w:val="20"/>
        </w:rPr>
        <w:t>。</w:t>
      </w:r>
    </w:p>
    <w:p w14:paraId="18B6D991">
      <w:pPr>
        <w:widowControl/>
        <w:wordWrap w:val="0"/>
        <w:ind w:firstLine="0" w:firstLineChars="0"/>
        <w:outlineLvl w:val="2"/>
        <w:rPr>
          <w:rFonts w:cs="Times New Roman"/>
          <w:b/>
          <w:bCs/>
          <w:sz w:val="28"/>
          <w:szCs w:val="32"/>
        </w:rPr>
      </w:pPr>
      <w:r>
        <w:rPr>
          <w:rFonts w:cs="Times New Roman"/>
          <w:b/>
          <w:bCs/>
          <w:sz w:val="28"/>
          <w:szCs w:val="32"/>
        </w:rPr>
        <w:t>7.1.2 排气筒设置合理性分析</w:t>
      </w:r>
    </w:p>
    <w:p w14:paraId="39C55F2D">
      <w:pPr>
        <w:ind w:firstLine="480" w:firstLineChars="0"/>
      </w:pPr>
      <w:r>
        <w:t>本项目有机废气通过热媒炉处理后经过35m高的烟囱（DA</w:t>
      </w:r>
      <w:r>
        <w:rPr>
          <w:rFonts w:hint="eastAsia"/>
        </w:rPr>
        <w:t>120</w:t>
      </w:r>
      <w:r>
        <w:t xml:space="preserve">）排放，排气筒高度均大于15米，对照《合成树脂工业污染物排放标 准》（GB31572-2015）中“5.4 其他污染控制要求”可知：排气筒高度应按环境影响评价要求确定，且至少不低于15m。 </w:t>
      </w:r>
    </w:p>
    <w:p w14:paraId="63E11078">
      <w:pPr>
        <w:ind w:firstLine="480" w:firstLineChars="0"/>
        <w:rPr>
          <w:b/>
          <w:bCs/>
        </w:rPr>
      </w:pPr>
      <w:r>
        <w:t>因此，本项目排气筒高度满足《合成树脂工业污染物排放标准》 （GB31572-2015）的要求，排气筒设置是合理的。</w:t>
      </w:r>
      <w:r>
        <w:rPr>
          <w:rFonts w:hint="eastAsia"/>
        </w:rPr>
        <w:t>综上所述项目排气筒设置合理。</w:t>
      </w:r>
    </w:p>
    <w:p w14:paraId="4C41C49A">
      <w:pPr>
        <w:widowControl/>
        <w:wordWrap w:val="0"/>
        <w:ind w:firstLine="0" w:firstLineChars="0"/>
        <w:outlineLvl w:val="2"/>
        <w:rPr>
          <w:rFonts w:cs="Times New Roman"/>
          <w:b/>
          <w:bCs/>
          <w:sz w:val="28"/>
          <w:szCs w:val="32"/>
        </w:rPr>
      </w:pPr>
      <w:r>
        <w:rPr>
          <w:rFonts w:cs="Times New Roman"/>
          <w:b/>
          <w:bCs/>
          <w:sz w:val="28"/>
          <w:szCs w:val="32"/>
        </w:rPr>
        <w:t>7.1.3 无组织排放废气的防治措施</w:t>
      </w:r>
    </w:p>
    <w:p w14:paraId="12202F33">
      <w:pPr>
        <w:widowControl/>
        <w:wordWrap w:val="0"/>
        <w:ind w:firstLine="480" w:firstLineChars="0"/>
        <w:rPr>
          <w:rFonts w:cs="Times New Roman"/>
          <w:kern w:val="0"/>
          <w:szCs w:val="24"/>
        </w:rPr>
      </w:pPr>
      <w:r>
        <w:rPr>
          <w:rFonts w:cs="Times New Roman"/>
          <w:kern w:val="0"/>
          <w:szCs w:val="24"/>
        </w:rPr>
        <w:t>本项目采取了较为完善的减少无组织废气排放的措施，具体如下：</w:t>
      </w:r>
    </w:p>
    <w:p w14:paraId="77BF768A">
      <w:pPr>
        <w:wordWrap w:val="0"/>
        <w:ind w:firstLine="482" w:firstLineChars="0"/>
        <w:rPr>
          <w:rFonts w:cs="Times New Roman"/>
          <w:b/>
          <w:bCs/>
        </w:rPr>
      </w:pPr>
      <w:r>
        <w:rPr>
          <w:rFonts w:cs="Times New Roman"/>
          <w:b/>
          <w:bCs/>
        </w:rPr>
        <w:t>（1）生产装置区无组织有机废气控制措施</w:t>
      </w:r>
    </w:p>
    <w:p w14:paraId="0733831F">
      <w:pPr>
        <w:wordWrap w:val="0"/>
        <w:ind w:firstLine="480" w:firstLineChars="0"/>
        <w:rPr>
          <w:rFonts w:cs="Times New Roman"/>
        </w:rPr>
      </w:pPr>
      <w:r>
        <w:rPr>
          <w:rFonts w:cs="Times New Roman"/>
        </w:rPr>
        <w:t>项目按照《挥发性有机物污染防治政策》和《石化行业挥发性有机物综合整治方案》要求，对生产装置区无组织有机废气采取以下控制措施：</w:t>
      </w:r>
    </w:p>
    <w:p w14:paraId="5E3A00D2">
      <w:pPr>
        <w:wordWrap w:val="0"/>
        <w:ind w:firstLine="480" w:firstLineChars="0"/>
        <w:rPr>
          <w:rFonts w:cs="Times New Roman"/>
        </w:rPr>
      </w:pPr>
      <w:r>
        <w:rPr>
          <w:rFonts w:hint="eastAsia" w:ascii="宋体" w:hAnsi="宋体" w:cs="宋体"/>
        </w:rPr>
        <w:t>①</w:t>
      </w:r>
      <w:r>
        <w:rPr>
          <w:rFonts w:cs="Times New Roman"/>
        </w:rPr>
        <w:t>在设计阶段，选用泄漏损耗低的泵、高质量阀门，密封性能好的垫片，减少装置泄漏；制定泄漏检测与修复（LDAR）计划，定期对生产装置区的泵、压缩机、阀门、法兰等易发生泄漏的设备与管线组件进行检测，防止或减少跑、冒、滴、漏现象，通过源头控制减少装置区无组织挥发性有机废气产生。</w:t>
      </w:r>
    </w:p>
    <w:p w14:paraId="723E59D8">
      <w:pPr>
        <w:wordWrap w:val="0"/>
        <w:ind w:firstLine="480" w:firstLineChars="0"/>
        <w:rPr>
          <w:rFonts w:cs="Times New Roman"/>
        </w:rPr>
      </w:pPr>
      <w:r>
        <w:rPr>
          <w:rFonts w:hint="eastAsia" w:ascii="宋体" w:hAnsi="宋体" w:cs="宋体"/>
        </w:rPr>
        <w:t>②</w:t>
      </w:r>
      <w:r>
        <w:rPr>
          <w:rFonts w:cs="Times New Roman"/>
        </w:rPr>
        <w:t>在材料上选择耐腐蚀的材料以及可靠的密封技术；提高输送有机物质的工艺管线的等级；对于工艺管线，除与阀门、仪表、设备等连接可采用法兰外，其它均采用密封焊；所有工艺管线和设备的排净口都用管帽或法兰盖堵上。</w:t>
      </w:r>
    </w:p>
    <w:p w14:paraId="5D09A057">
      <w:pPr>
        <w:wordWrap w:val="0"/>
        <w:ind w:firstLine="480" w:firstLineChars="0"/>
        <w:rPr>
          <w:rFonts w:cs="Times New Roman"/>
        </w:rPr>
      </w:pPr>
      <w:r>
        <w:rPr>
          <w:rFonts w:hint="eastAsia" w:ascii="宋体" w:hAnsi="宋体" w:cs="宋体"/>
        </w:rPr>
        <w:t>③</w:t>
      </w:r>
      <w:r>
        <w:rPr>
          <w:rFonts w:cs="Times New Roman"/>
        </w:rPr>
        <w:t>机泵选用高效密封泵或者无泄漏型泵，压缩机选用高效密封设备。</w:t>
      </w:r>
    </w:p>
    <w:p w14:paraId="55590099">
      <w:pPr>
        <w:wordWrap w:val="0"/>
        <w:ind w:firstLine="480" w:firstLineChars="0"/>
        <w:rPr>
          <w:rFonts w:cs="Times New Roman"/>
        </w:rPr>
      </w:pPr>
      <w:r>
        <w:rPr>
          <w:rFonts w:hint="eastAsia" w:ascii="宋体" w:hAnsi="宋体" w:cs="宋体"/>
        </w:rPr>
        <w:t>④</w:t>
      </w:r>
      <w:r>
        <w:rPr>
          <w:rFonts w:cs="Times New Roman"/>
        </w:rPr>
        <w:t>采取高效密封阀门。</w:t>
      </w:r>
    </w:p>
    <w:p w14:paraId="5278C300">
      <w:pPr>
        <w:wordWrap w:val="0"/>
        <w:ind w:firstLine="480" w:firstLineChars="0"/>
        <w:rPr>
          <w:rFonts w:cs="Times New Roman"/>
        </w:rPr>
      </w:pPr>
      <w:r>
        <w:rPr>
          <w:rFonts w:hint="eastAsia" w:ascii="宋体" w:hAnsi="宋体" w:cs="宋体"/>
        </w:rPr>
        <w:t>⑤</w:t>
      </w:r>
      <w:r>
        <w:rPr>
          <w:rFonts w:cs="Times New Roman"/>
        </w:rPr>
        <w:t>选用高效密封的垫片，减小法兰泄漏量。</w:t>
      </w:r>
    </w:p>
    <w:p w14:paraId="7DDDB388">
      <w:pPr>
        <w:wordWrap w:val="0"/>
        <w:ind w:firstLine="480" w:firstLineChars="0"/>
        <w:rPr>
          <w:rFonts w:cs="Times New Roman"/>
        </w:rPr>
      </w:pPr>
      <w:r>
        <w:rPr>
          <w:rFonts w:hint="eastAsia" w:ascii="宋体" w:hAnsi="宋体" w:cs="宋体"/>
        </w:rPr>
        <w:t>⑥</w:t>
      </w:r>
      <w:r>
        <w:rPr>
          <w:rFonts w:hint="eastAsia" w:cs="Times New Roman"/>
        </w:rPr>
        <w:t>THF储罐</w:t>
      </w:r>
      <w:r>
        <w:rPr>
          <w:rFonts w:cs="Times New Roman"/>
        </w:rPr>
        <w:t>VOCs物料采用密闭方式采样，减小采样过程损失。</w:t>
      </w:r>
    </w:p>
    <w:p w14:paraId="3D3D751F">
      <w:pPr>
        <w:wordWrap w:val="0"/>
        <w:ind w:firstLine="480" w:firstLineChars="0"/>
        <w:rPr>
          <w:rFonts w:cs="Times New Roman"/>
        </w:rPr>
      </w:pPr>
      <w:r>
        <w:rPr>
          <w:rFonts w:cs="Times New Roman"/>
        </w:rPr>
        <w:t>VOCs无组织排放控制措施符合《挥发性有机物污染防治政策》和《石化行业挥发性有机物综合整治方案》的相关要求，技术可行。</w:t>
      </w:r>
    </w:p>
    <w:p w14:paraId="79C304E5">
      <w:pPr>
        <w:wordWrap w:val="0"/>
        <w:ind w:firstLine="482" w:firstLineChars="0"/>
        <w:rPr>
          <w:rFonts w:cs="Times New Roman"/>
          <w:b/>
          <w:bCs/>
        </w:rPr>
      </w:pPr>
      <w:r>
        <w:rPr>
          <w:rFonts w:cs="Times New Roman"/>
          <w:b/>
          <w:bCs/>
        </w:rPr>
        <w:t>（2）储罐无组织排放废气控制措施</w:t>
      </w:r>
    </w:p>
    <w:p w14:paraId="499FAED7">
      <w:pPr>
        <w:wordWrap w:val="0"/>
        <w:ind w:firstLine="480" w:firstLineChars="0"/>
        <w:rPr>
          <w:rFonts w:cs="Times New Roman"/>
        </w:rPr>
      </w:pPr>
      <w:r>
        <w:rPr>
          <w:rFonts w:hint="eastAsia" w:ascii="宋体" w:hAnsi="宋体" w:cs="宋体"/>
        </w:rPr>
        <w:t>①</w:t>
      </w:r>
      <w:r>
        <w:rPr>
          <w:rFonts w:cs="Times New Roman"/>
        </w:rPr>
        <w:t>储罐区</w:t>
      </w:r>
      <w:r>
        <w:rPr>
          <w:rFonts w:hint="eastAsia" w:cs="Times New Roman"/>
        </w:rPr>
        <w:t>THF储罐</w:t>
      </w:r>
      <w:r>
        <w:rPr>
          <w:rFonts w:cs="Times New Roman"/>
          <w:szCs w:val="24"/>
        </w:rPr>
        <w:t>呼吸气均收集进入废气处理系统处理达标后排放</w:t>
      </w:r>
      <w:r>
        <w:rPr>
          <w:rFonts w:cs="Times New Roman"/>
        </w:rPr>
        <w:t>。</w:t>
      </w:r>
    </w:p>
    <w:p w14:paraId="0E034C72">
      <w:pPr>
        <w:wordWrap w:val="0"/>
        <w:ind w:firstLine="480" w:firstLineChars="0"/>
        <w:rPr>
          <w:rFonts w:cs="Times New Roman"/>
        </w:rPr>
      </w:pPr>
      <w:r>
        <w:rPr>
          <w:rFonts w:hint="eastAsia" w:ascii="宋体" w:hAnsi="宋体" w:cs="宋体"/>
        </w:rPr>
        <w:t>②</w:t>
      </w:r>
      <w:r>
        <w:rPr>
          <w:rFonts w:cs="Times New Roman"/>
        </w:rPr>
        <w:t>对输送泵选用密封性能好的屏蔽泵或磁力泵，减少泵体的泄漏。</w:t>
      </w:r>
    </w:p>
    <w:p w14:paraId="2F9858D4">
      <w:pPr>
        <w:wordWrap w:val="0"/>
        <w:ind w:firstLine="480" w:firstLineChars="0"/>
        <w:rPr>
          <w:rFonts w:cs="Times New Roman"/>
        </w:rPr>
      </w:pPr>
      <w:r>
        <w:rPr>
          <w:rFonts w:hint="eastAsia" w:ascii="宋体" w:hAnsi="宋体" w:cs="宋体"/>
        </w:rPr>
        <w:t>③</w:t>
      </w:r>
      <w:r>
        <w:rPr>
          <w:rFonts w:cs="Times New Roman"/>
        </w:rPr>
        <w:t>对输送以上物料的管道中的阀门、法兰以及连接处的垫片，选用密封性能好的产品。</w:t>
      </w:r>
    </w:p>
    <w:p w14:paraId="16CB7F7F">
      <w:pPr>
        <w:wordWrap w:val="0"/>
        <w:ind w:firstLine="482" w:firstLineChars="0"/>
        <w:rPr>
          <w:rFonts w:cs="Times New Roman"/>
          <w:b/>
          <w:bCs/>
        </w:rPr>
      </w:pPr>
      <w:r>
        <w:rPr>
          <w:rFonts w:cs="Times New Roman"/>
          <w:b/>
          <w:bCs/>
        </w:rPr>
        <w:t>（3）装卸废气防治措施</w:t>
      </w:r>
    </w:p>
    <w:p w14:paraId="17E6E36A">
      <w:pPr>
        <w:wordWrap w:val="0"/>
        <w:ind w:firstLine="480" w:firstLineChars="0"/>
        <w:rPr>
          <w:rFonts w:cs="Times New Roman"/>
        </w:rPr>
      </w:pPr>
      <w:r>
        <w:rPr>
          <w:rFonts w:cs="Times New Roman"/>
        </w:rPr>
        <w:t>本项目采取全密闭、浸没式</w:t>
      </w:r>
      <w:r>
        <w:rPr>
          <w:rFonts w:hint="eastAsia" w:cs="Times New Roman"/>
        </w:rPr>
        <w:t>底部</w:t>
      </w:r>
      <w:r>
        <w:rPr>
          <w:rFonts w:cs="Times New Roman"/>
        </w:rPr>
        <w:t>装载等工艺，在注入口未浸没前，初始流速不应大 于 1m/s，当注入口浸没鹤管口后，可适当提高流速。装卸废气经</w:t>
      </w:r>
      <w:r>
        <w:rPr>
          <w:rFonts w:cs="Times New Roman"/>
          <w:szCs w:val="24"/>
        </w:rPr>
        <w:t>收集进入废气处理系统处理达标后排放</w:t>
      </w:r>
      <w:r>
        <w:rPr>
          <w:rFonts w:cs="Times New Roman"/>
        </w:rPr>
        <w:t>。</w:t>
      </w:r>
    </w:p>
    <w:p w14:paraId="0FAF0D70">
      <w:pPr>
        <w:pStyle w:val="4"/>
        <w:rPr>
          <w:rFonts w:cs="Times New Roman"/>
        </w:rPr>
      </w:pPr>
      <w:bookmarkStart w:id="114" w:name="_Toc216962438"/>
      <w:bookmarkStart w:id="115" w:name="_Toc181733211"/>
      <w:r>
        <w:rPr>
          <w:rFonts w:cs="Times New Roman"/>
        </w:rPr>
        <w:t>7.2 废水污染防治措施评述</w:t>
      </w:r>
      <w:bookmarkEnd w:id="114"/>
    </w:p>
    <w:p w14:paraId="49A33071">
      <w:pPr>
        <w:widowControl/>
        <w:ind w:firstLine="0" w:firstLineChars="0"/>
        <w:outlineLvl w:val="2"/>
        <w:rPr>
          <w:rFonts w:cs="Times New Roman"/>
          <w:b/>
          <w:bCs/>
          <w:sz w:val="28"/>
          <w:szCs w:val="32"/>
        </w:rPr>
      </w:pPr>
      <w:r>
        <w:rPr>
          <w:rFonts w:cs="Times New Roman"/>
          <w:b/>
          <w:bCs/>
          <w:sz w:val="28"/>
          <w:szCs w:val="32"/>
        </w:rPr>
        <w:t xml:space="preserve">7.2.1 </w:t>
      </w:r>
      <w:r>
        <w:rPr>
          <w:rFonts w:hint="eastAsia" w:cs="Times New Roman"/>
          <w:b/>
          <w:bCs/>
          <w:sz w:val="28"/>
          <w:szCs w:val="32"/>
        </w:rPr>
        <w:t>依托</w:t>
      </w:r>
      <w:r>
        <w:rPr>
          <w:rFonts w:cs="Times New Roman"/>
          <w:b/>
          <w:bCs/>
          <w:sz w:val="28"/>
          <w:szCs w:val="32"/>
        </w:rPr>
        <w:t>现污水</w:t>
      </w:r>
      <w:r>
        <w:rPr>
          <w:rFonts w:hint="eastAsia" w:cs="Times New Roman"/>
          <w:b/>
          <w:bCs/>
          <w:sz w:val="28"/>
          <w:szCs w:val="32"/>
        </w:rPr>
        <w:t>处理可行性</w:t>
      </w:r>
    </w:p>
    <w:p w14:paraId="14864615">
      <w:pPr>
        <w:ind w:firstLine="480"/>
        <w:rPr>
          <w:rFonts w:hint="eastAsia" w:hAnsi="宋体" w:cs="Times New Roman"/>
          <w:szCs w:val="24"/>
        </w:rPr>
      </w:pPr>
      <w:r>
        <w:rPr>
          <w:rFonts w:hint="eastAsia" w:cs="Times New Roman"/>
        </w:rPr>
        <w:t>本项目废水依托仪化公司的废水收集和处理系统，废水统一送往仪化公司生化东区污水处理装置集中处理，达标后输送至中水回用系统。</w:t>
      </w:r>
      <w:r>
        <w:rPr>
          <w:rFonts w:hint="eastAsia" w:hAnsi="宋体" w:cs="Times New Roman"/>
          <w:szCs w:val="24"/>
        </w:rPr>
        <w:t>生化装置东区</w:t>
      </w:r>
      <w:r>
        <w:rPr>
          <w:rFonts w:hAnsi="宋体" w:cs="Times New Roman"/>
          <w:szCs w:val="24"/>
        </w:rPr>
        <w:t>采用活性污泥法，设计处理水量为</w:t>
      </w:r>
      <w:r>
        <w:rPr>
          <w:rFonts w:cs="Times New Roman"/>
          <w:szCs w:val="24"/>
        </w:rPr>
        <w:t>7.8</w:t>
      </w:r>
      <w:r>
        <w:rPr>
          <w:rFonts w:hAnsi="宋体" w:cs="Times New Roman"/>
          <w:szCs w:val="24"/>
        </w:rPr>
        <w:t>万</w:t>
      </w:r>
      <w:r>
        <w:rPr>
          <w:rFonts w:cs="Times New Roman"/>
          <w:szCs w:val="24"/>
        </w:rPr>
        <w:t>t/d</w:t>
      </w:r>
      <w:r>
        <w:rPr>
          <w:rFonts w:hint="eastAsia" w:cs="Times New Roman"/>
          <w:szCs w:val="24"/>
        </w:rPr>
        <w:t>，实际处理废水量5.9万t/d</w:t>
      </w:r>
      <w:r>
        <w:rPr>
          <w:rFonts w:hAnsi="宋体" w:cs="Times New Roman"/>
          <w:szCs w:val="24"/>
        </w:rPr>
        <w:t>。</w:t>
      </w:r>
    </w:p>
    <w:p w14:paraId="7E3B3DBC">
      <w:pPr>
        <w:ind w:firstLine="482"/>
        <w:rPr>
          <w:rFonts w:cs="Times New Roman"/>
        </w:rPr>
      </w:pPr>
      <w:r>
        <w:rPr>
          <w:rFonts w:hint="eastAsia" w:cs="Times New Roman"/>
          <w:b/>
          <w:szCs w:val="24"/>
        </w:rPr>
        <w:t>生化装置东区</w:t>
      </w:r>
      <w:r>
        <w:rPr>
          <w:rFonts w:cs="Times New Roman"/>
          <w:b/>
          <w:szCs w:val="24"/>
        </w:rPr>
        <w:t>污水处理</w:t>
      </w:r>
      <w:r>
        <w:rPr>
          <w:rFonts w:hint="eastAsia" w:cs="Times New Roman"/>
          <w:b/>
          <w:szCs w:val="24"/>
        </w:rPr>
        <w:t>装置</w:t>
      </w:r>
      <w:r>
        <w:rPr>
          <w:rFonts w:cs="Times New Roman"/>
          <w:bCs/>
          <w:szCs w:val="21"/>
        </w:rPr>
        <w:t>废水进出水设计指标</w:t>
      </w:r>
      <w:r>
        <w:rPr>
          <w:rFonts w:hint="eastAsia" w:cs="Times New Roman"/>
          <w:bCs/>
          <w:szCs w:val="21"/>
        </w:rPr>
        <w:t>见下表，出水指标达到中水回用装置进水要求。</w:t>
      </w:r>
    </w:p>
    <w:p w14:paraId="41BC58A5">
      <w:pPr>
        <w:ind w:firstLine="0" w:firstLineChars="0"/>
        <w:jc w:val="center"/>
        <w:rPr>
          <w:rFonts w:cs="Times New Roman"/>
          <w:b/>
          <w:szCs w:val="21"/>
        </w:rPr>
      </w:pPr>
      <w:r>
        <w:rPr>
          <w:rFonts w:cs="Times New Roman"/>
          <w:b/>
          <w:szCs w:val="21"/>
        </w:rPr>
        <w:t>表</w:t>
      </w:r>
      <w:r>
        <w:rPr>
          <w:rFonts w:hint="eastAsia" w:cs="Times New Roman"/>
          <w:b/>
          <w:szCs w:val="21"/>
        </w:rPr>
        <w:t>7</w:t>
      </w:r>
      <w:r>
        <w:rPr>
          <w:rFonts w:cs="Times New Roman"/>
          <w:b/>
          <w:szCs w:val="21"/>
        </w:rPr>
        <w:t>.2</w:t>
      </w:r>
      <w:r>
        <w:rPr>
          <w:rFonts w:hint="eastAsia" w:cs="Times New Roman"/>
          <w:b/>
          <w:szCs w:val="21"/>
        </w:rPr>
        <w:t>.1</w:t>
      </w:r>
      <w:r>
        <w:rPr>
          <w:rFonts w:cs="Times New Roman"/>
          <w:b/>
          <w:szCs w:val="21"/>
        </w:rPr>
        <w:t xml:space="preserve">-1 </w:t>
      </w:r>
      <w:r>
        <w:rPr>
          <w:rFonts w:hint="eastAsia" w:cs="Times New Roman"/>
          <w:b/>
          <w:szCs w:val="21"/>
        </w:rPr>
        <w:t>污水处理装置</w:t>
      </w:r>
      <w:r>
        <w:rPr>
          <w:rFonts w:cs="Times New Roman"/>
          <w:b/>
          <w:szCs w:val="21"/>
        </w:rPr>
        <w:t>废水进出水设计指标</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012"/>
        <w:gridCol w:w="2754"/>
        <w:gridCol w:w="1885"/>
        <w:gridCol w:w="1864"/>
        <w:gridCol w:w="2448"/>
      </w:tblGrid>
      <w:tr w14:paraId="01FD2B2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508" w:type="pct"/>
            <w:noWrap/>
            <w:vAlign w:val="center"/>
          </w:tcPr>
          <w:p w14:paraId="71A19BD0">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序号</w:t>
            </w:r>
          </w:p>
        </w:tc>
        <w:tc>
          <w:tcPr>
            <w:tcW w:w="1382" w:type="pct"/>
            <w:noWrap/>
            <w:vAlign w:val="center"/>
          </w:tcPr>
          <w:p w14:paraId="5FE36DA7">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污染物</w:t>
            </w:r>
          </w:p>
        </w:tc>
        <w:tc>
          <w:tcPr>
            <w:tcW w:w="946" w:type="pct"/>
            <w:vAlign w:val="center"/>
          </w:tcPr>
          <w:p w14:paraId="32F27982">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设计进水水质</w:t>
            </w:r>
          </w:p>
        </w:tc>
        <w:tc>
          <w:tcPr>
            <w:tcW w:w="935" w:type="pct"/>
            <w:vAlign w:val="center"/>
          </w:tcPr>
          <w:p w14:paraId="1B2C41E7">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设计出水水质</w:t>
            </w:r>
          </w:p>
        </w:tc>
        <w:tc>
          <w:tcPr>
            <w:tcW w:w="1228" w:type="pct"/>
            <w:vAlign w:val="center"/>
          </w:tcPr>
          <w:p w14:paraId="0BE8EDF3">
            <w:pPr>
              <w:widowControl/>
              <w:adjustRightInd/>
              <w:snapToGrid/>
              <w:spacing w:line="240" w:lineRule="auto"/>
              <w:ind w:firstLine="0" w:firstLineChars="0"/>
              <w:jc w:val="center"/>
              <w:rPr>
                <w:rFonts w:cs="Times New Roman"/>
                <w:b/>
                <w:bCs/>
                <w:kern w:val="0"/>
                <w:sz w:val="21"/>
                <w:szCs w:val="21"/>
              </w:rPr>
            </w:pPr>
            <w:r>
              <w:rPr>
                <w:rFonts w:cs="Times New Roman"/>
                <w:b/>
                <w:bCs/>
                <w:kern w:val="0"/>
                <w:sz w:val="21"/>
                <w:szCs w:val="21"/>
              </w:rPr>
              <w:t>去除效率</w:t>
            </w:r>
          </w:p>
        </w:tc>
      </w:tr>
      <w:tr w14:paraId="4743078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8" w:type="pct"/>
            <w:noWrap/>
            <w:vAlign w:val="center"/>
          </w:tcPr>
          <w:p w14:paraId="686CCFD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1</w:t>
            </w:r>
          </w:p>
        </w:tc>
        <w:tc>
          <w:tcPr>
            <w:tcW w:w="1382" w:type="pct"/>
            <w:vAlign w:val="center"/>
          </w:tcPr>
          <w:p w14:paraId="316DEA5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pH（无量纲）</w:t>
            </w:r>
          </w:p>
        </w:tc>
        <w:tc>
          <w:tcPr>
            <w:tcW w:w="946" w:type="pct"/>
            <w:noWrap/>
            <w:vAlign w:val="center"/>
          </w:tcPr>
          <w:p w14:paraId="60C49CF1">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6-9</w:t>
            </w:r>
          </w:p>
        </w:tc>
        <w:tc>
          <w:tcPr>
            <w:tcW w:w="935" w:type="pct"/>
            <w:noWrap/>
            <w:vAlign w:val="center"/>
          </w:tcPr>
          <w:p w14:paraId="71C5BB5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6.5-8.5</w:t>
            </w:r>
          </w:p>
        </w:tc>
        <w:tc>
          <w:tcPr>
            <w:tcW w:w="1228" w:type="pct"/>
            <w:noWrap/>
            <w:vAlign w:val="center"/>
          </w:tcPr>
          <w:p w14:paraId="49B1DB9E">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w:t>
            </w:r>
          </w:p>
        </w:tc>
      </w:tr>
      <w:tr w14:paraId="148BF62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8" w:type="pct"/>
            <w:noWrap/>
            <w:vAlign w:val="center"/>
          </w:tcPr>
          <w:p w14:paraId="71858D2D">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w:t>
            </w:r>
          </w:p>
        </w:tc>
        <w:tc>
          <w:tcPr>
            <w:tcW w:w="1382" w:type="pct"/>
            <w:vAlign w:val="center"/>
          </w:tcPr>
          <w:p w14:paraId="2B85F93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COD</w:t>
            </w:r>
            <w:r>
              <w:rPr>
                <w:rFonts w:hint="eastAsia" w:cs="Times New Roman"/>
                <w:kern w:val="0"/>
                <w:sz w:val="21"/>
                <w:szCs w:val="21"/>
              </w:rPr>
              <w:t>（</w:t>
            </w:r>
            <w:r>
              <w:rPr>
                <w:rFonts w:cs="Times New Roman"/>
                <w:kern w:val="0"/>
                <w:sz w:val="21"/>
                <w:szCs w:val="21"/>
              </w:rPr>
              <w:t>mg/L</w:t>
            </w:r>
            <w:r>
              <w:rPr>
                <w:rFonts w:hint="eastAsia" w:cs="Times New Roman"/>
                <w:kern w:val="0"/>
                <w:sz w:val="21"/>
                <w:szCs w:val="21"/>
              </w:rPr>
              <w:t>）</w:t>
            </w:r>
          </w:p>
        </w:tc>
        <w:tc>
          <w:tcPr>
            <w:tcW w:w="946" w:type="pct"/>
            <w:vAlign w:val="center"/>
          </w:tcPr>
          <w:p w14:paraId="4DB5EB20">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1000</w:t>
            </w:r>
          </w:p>
        </w:tc>
        <w:tc>
          <w:tcPr>
            <w:tcW w:w="935" w:type="pct"/>
            <w:noWrap/>
            <w:vAlign w:val="center"/>
          </w:tcPr>
          <w:p w14:paraId="5709FD0C">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60</w:t>
            </w:r>
          </w:p>
        </w:tc>
        <w:tc>
          <w:tcPr>
            <w:tcW w:w="1228" w:type="pct"/>
            <w:noWrap/>
            <w:vAlign w:val="center"/>
          </w:tcPr>
          <w:p w14:paraId="353D87B5">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w:t>
            </w:r>
            <w:r>
              <w:rPr>
                <w:rFonts w:hint="eastAsia" w:cs="Times New Roman"/>
                <w:kern w:val="0"/>
                <w:sz w:val="21"/>
                <w:szCs w:val="21"/>
              </w:rPr>
              <w:t>4</w:t>
            </w:r>
            <w:r>
              <w:rPr>
                <w:rFonts w:cs="Times New Roman"/>
                <w:kern w:val="0"/>
                <w:sz w:val="21"/>
                <w:szCs w:val="21"/>
              </w:rPr>
              <w:t>.0%</w:t>
            </w:r>
          </w:p>
        </w:tc>
      </w:tr>
      <w:tr w14:paraId="298E1D4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8" w:type="pct"/>
            <w:noWrap/>
            <w:vAlign w:val="center"/>
          </w:tcPr>
          <w:p w14:paraId="586E45D9">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3</w:t>
            </w:r>
          </w:p>
        </w:tc>
        <w:tc>
          <w:tcPr>
            <w:tcW w:w="1382" w:type="pct"/>
            <w:vAlign w:val="center"/>
          </w:tcPr>
          <w:p w14:paraId="197A8B53">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SS</w:t>
            </w:r>
            <w:r>
              <w:rPr>
                <w:rFonts w:hint="eastAsia" w:cs="Times New Roman"/>
                <w:kern w:val="0"/>
                <w:sz w:val="21"/>
                <w:szCs w:val="21"/>
              </w:rPr>
              <w:t>（</w:t>
            </w:r>
            <w:r>
              <w:rPr>
                <w:rFonts w:cs="Times New Roman"/>
                <w:kern w:val="0"/>
                <w:sz w:val="21"/>
                <w:szCs w:val="21"/>
              </w:rPr>
              <w:t>mg/L</w:t>
            </w:r>
            <w:r>
              <w:rPr>
                <w:rFonts w:hint="eastAsia" w:cs="Times New Roman"/>
                <w:kern w:val="0"/>
                <w:sz w:val="21"/>
                <w:szCs w:val="21"/>
              </w:rPr>
              <w:t>）</w:t>
            </w:r>
          </w:p>
        </w:tc>
        <w:tc>
          <w:tcPr>
            <w:tcW w:w="946" w:type="pct"/>
            <w:vAlign w:val="center"/>
          </w:tcPr>
          <w:p w14:paraId="0D3F9B70">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200</w:t>
            </w:r>
          </w:p>
        </w:tc>
        <w:tc>
          <w:tcPr>
            <w:tcW w:w="935" w:type="pct"/>
            <w:noWrap/>
            <w:vAlign w:val="center"/>
          </w:tcPr>
          <w:p w14:paraId="5C3AD893">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10</w:t>
            </w:r>
          </w:p>
        </w:tc>
        <w:tc>
          <w:tcPr>
            <w:tcW w:w="1228" w:type="pct"/>
            <w:noWrap/>
            <w:vAlign w:val="center"/>
          </w:tcPr>
          <w:p w14:paraId="589364C7">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9</w:t>
            </w:r>
            <w:r>
              <w:rPr>
                <w:rFonts w:hint="eastAsia" w:cs="Times New Roman"/>
                <w:kern w:val="0"/>
                <w:sz w:val="21"/>
                <w:szCs w:val="21"/>
              </w:rPr>
              <w:t>5</w:t>
            </w:r>
            <w:r>
              <w:rPr>
                <w:rFonts w:cs="Times New Roman"/>
                <w:kern w:val="0"/>
                <w:sz w:val="21"/>
                <w:szCs w:val="21"/>
              </w:rPr>
              <w:t>%</w:t>
            </w:r>
          </w:p>
        </w:tc>
      </w:tr>
      <w:tr w14:paraId="6C6CDAD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08" w:type="pct"/>
            <w:noWrap/>
            <w:vAlign w:val="center"/>
          </w:tcPr>
          <w:p w14:paraId="26727149">
            <w:pPr>
              <w:widowControl/>
              <w:adjustRightInd/>
              <w:snapToGrid/>
              <w:spacing w:line="240" w:lineRule="auto"/>
              <w:ind w:firstLine="0" w:firstLineChars="0"/>
              <w:jc w:val="center"/>
              <w:rPr>
                <w:rFonts w:cs="Times New Roman"/>
                <w:kern w:val="0"/>
                <w:sz w:val="21"/>
                <w:szCs w:val="21"/>
              </w:rPr>
            </w:pPr>
            <w:r>
              <w:rPr>
                <w:rFonts w:hint="eastAsia" w:cs="Times New Roman"/>
                <w:kern w:val="0"/>
                <w:sz w:val="21"/>
                <w:szCs w:val="21"/>
              </w:rPr>
              <w:t>4</w:t>
            </w:r>
          </w:p>
        </w:tc>
        <w:tc>
          <w:tcPr>
            <w:tcW w:w="1382" w:type="pct"/>
            <w:vAlign w:val="center"/>
          </w:tcPr>
          <w:p w14:paraId="0F70B92A">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石油类</w:t>
            </w:r>
            <w:r>
              <w:rPr>
                <w:rFonts w:hint="eastAsia" w:cs="Times New Roman"/>
                <w:kern w:val="0"/>
                <w:sz w:val="21"/>
                <w:szCs w:val="21"/>
              </w:rPr>
              <w:t>（</w:t>
            </w:r>
            <w:r>
              <w:rPr>
                <w:rFonts w:cs="Times New Roman"/>
                <w:kern w:val="0"/>
                <w:sz w:val="21"/>
                <w:szCs w:val="21"/>
              </w:rPr>
              <w:t>mg/L</w:t>
            </w:r>
            <w:r>
              <w:rPr>
                <w:rFonts w:hint="eastAsia" w:cs="Times New Roman"/>
                <w:kern w:val="0"/>
                <w:sz w:val="21"/>
                <w:szCs w:val="21"/>
              </w:rPr>
              <w:t>）</w:t>
            </w:r>
          </w:p>
        </w:tc>
        <w:tc>
          <w:tcPr>
            <w:tcW w:w="946" w:type="pct"/>
            <w:noWrap/>
            <w:vAlign w:val="center"/>
          </w:tcPr>
          <w:p w14:paraId="727C4A36">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20</w:t>
            </w:r>
          </w:p>
        </w:tc>
        <w:tc>
          <w:tcPr>
            <w:tcW w:w="935" w:type="pct"/>
            <w:noWrap/>
            <w:vAlign w:val="center"/>
          </w:tcPr>
          <w:p w14:paraId="2537DE2C">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5</w:t>
            </w:r>
          </w:p>
        </w:tc>
        <w:tc>
          <w:tcPr>
            <w:tcW w:w="1228" w:type="pct"/>
            <w:noWrap/>
            <w:vAlign w:val="center"/>
          </w:tcPr>
          <w:p w14:paraId="6B530ED4">
            <w:pPr>
              <w:widowControl/>
              <w:adjustRightInd/>
              <w:snapToGrid/>
              <w:spacing w:line="240" w:lineRule="auto"/>
              <w:ind w:firstLine="0" w:firstLineChars="0"/>
              <w:jc w:val="center"/>
              <w:rPr>
                <w:rFonts w:cs="Times New Roman"/>
                <w:kern w:val="0"/>
                <w:sz w:val="21"/>
                <w:szCs w:val="21"/>
              </w:rPr>
            </w:pPr>
            <w:r>
              <w:rPr>
                <w:rFonts w:cs="Times New Roman"/>
                <w:kern w:val="0"/>
                <w:sz w:val="21"/>
                <w:szCs w:val="21"/>
              </w:rPr>
              <w:t>75.0%</w:t>
            </w:r>
          </w:p>
        </w:tc>
      </w:tr>
    </w:tbl>
    <w:p w14:paraId="271465D0">
      <w:pPr>
        <w:ind w:firstLine="480"/>
        <w:rPr>
          <w:rFonts w:cs="Times New Roman"/>
        </w:rPr>
      </w:pPr>
      <w:r>
        <w:rPr>
          <w:rFonts w:hint="eastAsia" w:cs="Times New Roman"/>
        </w:rPr>
        <w:t>污水处理站工艺流程见下图。</w:t>
      </w:r>
    </w:p>
    <w:p w14:paraId="5492B234">
      <w:pPr>
        <w:spacing w:line="240" w:lineRule="auto"/>
        <w:ind w:firstLine="480"/>
        <w:jc w:val="center"/>
        <w:rPr>
          <w:rFonts w:cs="Times New Roman"/>
        </w:rPr>
      </w:pPr>
      <w:r>
        <w:rPr>
          <w:rFonts w:cs="Times New Roman"/>
          <w:color w:val="EE0000"/>
        </w:rPr>
        <w:object>
          <v:shape id="_x0000_i1034" o:spt="75" type="#_x0000_t75" style="height:200.3pt;width:458.75pt;" o:ole="t" filled="f" o:preferrelative="t" stroked="f" coordsize="21600,21600">
            <v:path/>
            <v:fill on="f" focussize="0,0"/>
            <v:stroke on="f" joinstyle="miter"/>
            <v:imagedata r:id="rId35" o:title=""/>
            <o:lock v:ext="edit" aspectratio="t"/>
            <w10:wrap type="none"/>
            <w10:anchorlock/>
          </v:shape>
          <o:OLEObject Type="Embed" ProgID="Visio.Drawing.15" ShapeID="_x0000_i1034" DrawAspect="Content" ObjectID="_1468075731" r:id="rId117">
            <o:LockedField>false</o:LockedField>
          </o:OLEObject>
        </w:object>
      </w:r>
    </w:p>
    <w:p w14:paraId="1ACB6656">
      <w:pPr>
        <w:spacing w:before="120" w:beforeLines="50" w:line="240" w:lineRule="auto"/>
        <w:ind w:firstLine="482"/>
        <w:jc w:val="center"/>
        <w:rPr>
          <w:rFonts w:cs="Times New Roman"/>
          <w:b/>
          <w:szCs w:val="24"/>
        </w:rPr>
      </w:pPr>
      <w:r>
        <w:rPr>
          <w:rFonts w:cs="Times New Roman"/>
          <w:b/>
          <w:szCs w:val="24"/>
        </w:rPr>
        <w:t>图</w:t>
      </w:r>
      <w:r>
        <w:rPr>
          <w:rFonts w:hint="eastAsia" w:cs="Times New Roman"/>
          <w:b/>
          <w:szCs w:val="24"/>
        </w:rPr>
        <w:t>7.2.1-1</w:t>
      </w:r>
      <w:r>
        <w:rPr>
          <w:rFonts w:cs="Times New Roman"/>
          <w:b/>
          <w:szCs w:val="24"/>
        </w:rPr>
        <w:t xml:space="preserve">  仪化公司</w:t>
      </w:r>
      <w:r>
        <w:rPr>
          <w:rFonts w:hint="eastAsia" w:cs="Times New Roman"/>
          <w:b/>
          <w:szCs w:val="24"/>
        </w:rPr>
        <w:t>生化装置东区</w:t>
      </w:r>
      <w:r>
        <w:rPr>
          <w:rFonts w:cs="Times New Roman"/>
          <w:b/>
          <w:szCs w:val="24"/>
        </w:rPr>
        <w:t>污水处理工艺流程</w:t>
      </w:r>
      <w:r>
        <w:rPr>
          <w:rFonts w:hint="eastAsia" w:cs="Times New Roman"/>
          <w:b/>
          <w:szCs w:val="24"/>
        </w:rPr>
        <w:t>图</w:t>
      </w:r>
    </w:p>
    <w:p w14:paraId="0821A4DF">
      <w:pPr>
        <w:ind w:firstLine="480"/>
      </w:pPr>
      <w:r>
        <w:t>仪化公司</w:t>
      </w:r>
      <w:r>
        <w:rPr>
          <w:rFonts w:hint="eastAsia"/>
        </w:rPr>
        <w:t>生化装置东区</w:t>
      </w:r>
      <w:r>
        <w:t>污水处理</w:t>
      </w:r>
      <w:r>
        <w:rPr>
          <w:rFonts w:hint="eastAsia"/>
        </w:rPr>
        <w:t>装置构建筑物建设以及主要设备配备情况如下表。</w:t>
      </w:r>
    </w:p>
    <w:p w14:paraId="0DBEB843">
      <w:pPr>
        <w:spacing w:before="120" w:beforeLines="50" w:line="240" w:lineRule="auto"/>
        <w:ind w:firstLine="482"/>
        <w:jc w:val="center"/>
        <w:rPr>
          <w:rFonts w:cs="Times New Roman"/>
          <w:b/>
          <w:szCs w:val="24"/>
        </w:rPr>
      </w:pPr>
      <w:r>
        <w:rPr>
          <w:rFonts w:hint="eastAsia" w:cs="Times New Roman"/>
          <w:b/>
          <w:szCs w:val="24"/>
        </w:rPr>
        <w:t>表7.2.1-2</w:t>
      </w:r>
      <w:r>
        <w:rPr>
          <w:rFonts w:cs="Times New Roman"/>
          <w:b/>
          <w:szCs w:val="24"/>
        </w:rPr>
        <w:t xml:space="preserve">  仪化公司</w:t>
      </w:r>
      <w:r>
        <w:rPr>
          <w:rFonts w:hint="eastAsia" w:cs="Times New Roman"/>
          <w:b/>
          <w:szCs w:val="24"/>
        </w:rPr>
        <w:t>生化装置东区</w:t>
      </w:r>
      <w:r>
        <w:rPr>
          <w:rFonts w:cs="Times New Roman"/>
          <w:b/>
          <w:szCs w:val="24"/>
        </w:rPr>
        <w:t>污水处理</w:t>
      </w:r>
      <w:r>
        <w:rPr>
          <w:rFonts w:hint="eastAsia" w:cs="Times New Roman"/>
          <w:b/>
          <w:szCs w:val="24"/>
        </w:rPr>
        <w:t>装置构建筑物</w:t>
      </w:r>
    </w:p>
    <w:tbl>
      <w:tblPr>
        <w:tblStyle w:val="88"/>
        <w:tblW w:w="4998" w:type="pct"/>
        <w:tblInd w:w="0" w:type="dxa"/>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Layout w:type="autofit"/>
        <w:tblCellMar>
          <w:top w:w="0" w:type="dxa"/>
          <w:left w:w="108" w:type="dxa"/>
          <w:bottom w:w="0" w:type="dxa"/>
          <w:right w:w="108" w:type="dxa"/>
        </w:tblCellMar>
      </w:tblPr>
      <w:tblGrid>
        <w:gridCol w:w="1315"/>
        <w:gridCol w:w="2656"/>
        <w:gridCol w:w="2475"/>
        <w:gridCol w:w="3513"/>
      </w:tblGrid>
      <w:tr w14:paraId="76B31E85">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00" w:hRule="atLeast"/>
        </w:trPr>
        <w:tc>
          <w:tcPr>
            <w:tcW w:w="660" w:type="pct"/>
            <w:tcBorders>
              <w:tl2br w:val="nil"/>
              <w:tr2bl w:val="nil"/>
            </w:tcBorders>
            <w:vAlign w:val="center"/>
          </w:tcPr>
          <w:p w14:paraId="68AF8D1F">
            <w:pPr>
              <w:widowControl/>
              <w:spacing w:line="240" w:lineRule="auto"/>
              <w:ind w:firstLine="0" w:firstLineChars="0"/>
              <w:jc w:val="center"/>
              <w:textAlignment w:val="center"/>
              <w:rPr>
                <w:rFonts w:hint="eastAsia" w:ascii="宋体" w:hAnsi="宋体" w:cs="宋体"/>
                <w:b/>
                <w:bCs/>
                <w:szCs w:val="24"/>
              </w:rPr>
            </w:pPr>
            <w:r>
              <w:rPr>
                <w:rFonts w:hint="eastAsia" w:ascii="宋体" w:hAnsi="宋体" w:cs="宋体"/>
                <w:b/>
                <w:bCs/>
                <w:kern w:val="0"/>
                <w:szCs w:val="24"/>
                <w:lang w:bidi="ar"/>
              </w:rPr>
              <w:t>序号</w:t>
            </w:r>
          </w:p>
        </w:tc>
        <w:tc>
          <w:tcPr>
            <w:tcW w:w="1333" w:type="pct"/>
            <w:tcBorders>
              <w:tl2br w:val="nil"/>
              <w:tr2bl w:val="nil"/>
            </w:tcBorders>
            <w:vAlign w:val="center"/>
          </w:tcPr>
          <w:p w14:paraId="31C5D39A">
            <w:pPr>
              <w:widowControl/>
              <w:spacing w:line="240" w:lineRule="auto"/>
              <w:ind w:firstLine="0" w:firstLineChars="0"/>
              <w:jc w:val="center"/>
              <w:textAlignment w:val="center"/>
              <w:rPr>
                <w:rFonts w:hint="eastAsia" w:ascii="宋体" w:hAnsi="宋体" w:cs="宋体"/>
                <w:b/>
                <w:bCs/>
                <w:szCs w:val="24"/>
              </w:rPr>
            </w:pPr>
            <w:r>
              <w:rPr>
                <w:rFonts w:hint="eastAsia" w:ascii="宋体" w:hAnsi="宋体" w:cs="宋体"/>
                <w:b/>
                <w:bCs/>
                <w:kern w:val="0"/>
                <w:szCs w:val="24"/>
                <w:lang w:bidi="ar"/>
              </w:rPr>
              <w:t>构建筑物名称</w:t>
            </w:r>
          </w:p>
        </w:tc>
        <w:tc>
          <w:tcPr>
            <w:tcW w:w="1242" w:type="pct"/>
            <w:tcBorders>
              <w:tl2br w:val="nil"/>
              <w:tr2bl w:val="nil"/>
            </w:tcBorders>
            <w:vAlign w:val="center"/>
          </w:tcPr>
          <w:p w14:paraId="0D537FA8">
            <w:pPr>
              <w:widowControl/>
              <w:spacing w:line="240" w:lineRule="auto"/>
              <w:ind w:firstLine="0" w:firstLineChars="0"/>
              <w:jc w:val="center"/>
              <w:textAlignment w:val="center"/>
              <w:rPr>
                <w:rFonts w:hint="eastAsia" w:ascii="宋体" w:hAnsi="宋体" w:cs="宋体"/>
                <w:b/>
                <w:bCs/>
                <w:szCs w:val="24"/>
              </w:rPr>
            </w:pPr>
            <w:r>
              <w:rPr>
                <w:rFonts w:hint="eastAsia" w:ascii="宋体" w:hAnsi="宋体" w:cs="宋体"/>
                <w:b/>
                <w:bCs/>
                <w:kern w:val="0"/>
                <w:szCs w:val="24"/>
                <w:lang w:bidi="ar"/>
              </w:rPr>
              <w:t>数量</w:t>
            </w:r>
          </w:p>
        </w:tc>
        <w:tc>
          <w:tcPr>
            <w:tcW w:w="1763" w:type="pct"/>
            <w:tcBorders>
              <w:tl2br w:val="nil"/>
              <w:tr2bl w:val="nil"/>
            </w:tcBorders>
            <w:vAlign w:val="center"/>
          </w:tcPr>
          <w:p w14:paraId="57551929">
            <w:pPr>
              <w:widowControl/>
              <w:spacing w:line="240" w:lineRule="auto"/>
              <w:ind w:firstLine="0" w:firstLineChars="0"/>
              <w:jc w:val="center"/>
              <w:textAlignment w:val="center"/>
              <w:rPr>
                <w:rFonts w:hint="eastAsia" w:ascii="宋体" w:hAnsi="宋体" w:cs="宋体"/>
                <w:b/>
                <w:bCs/>
                <w:szCs w:val="24"/>
              </w:rPr>
            </w:pPr>
            <w:r>
              <w:rPr>
                <w:rFonts w:hint="eastAsia" w:ascii="宋体" w:hAnsi="宋体" w:cs="宋体"/>
                <w:b/>
                <w:bCs/>
                <w:kern w:val="0"/>
                <w:szCs w:val="24"/>
                <w:lang w:bidi="ar"/>
              </w:rPr>
              <w:t>尺寸或容积</w:t>
            </w:r>
          </w:p>
        </w:tc>
      </w:tr>
      <w:tr w14:paraId="29898D10">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660" w:type="pct"/>
            <w:tcBorders>
              <w:tl2br w:val="nil"/>
              <w:tr2bl w:val="nil"/>
            </w:tcBorders>
            <w:vAlign w:val="center"/>
          </w:tcPr>
          <w:p w14:paraId="50A6D258">
            <w:pPr>
              <w:widowControl/>
              <w:spacing w:line="240" w:lineRule="auto"/>
              <w:ind w:firstLine="0" w:firstLineChars="0"/>
              <w:jc w:val="center"/>
              <w:textAlignment w:val="center"/>
              <w:rPr>
                <w:rFonts w:cs="Times New Roman"/>
                <w:szCs w:val="24"/>
              </w:rPr>
            </w:pPr>
            <w:r>
              <w:rPr>
                <w:rFonts w:cs="Times New Roman"/>
                <w:kern w:val="0"/>
                <w:szCs w:val="24"/>
                <w:lang w:bidi="ar"/>
              </w:rPr>
              <w:t>1</w:t>
            </w:r>
          </w:p>
        </w:tc>
        <w:tc>
          <w:tcPr>
            <w:tcW w:w="1333" w:type="pct"/>
            <w:tcBorders>
              <w:tl2br w:val="nil"/>
              <w:tr2bl w:val="nil"/>
            </w:tcBorders>
            <w:vAlign w:val="center"/>
          </w:tcPr>
          <w:p w14:paraId="2AE067E4">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检测池</w:t>
            </w:r>
          </w:p>
        </w:tc>
        <w:tc>
          <w:tcPr>
            <w:tcW w:w="1242" w:type="pct"/>
            <w:tcBorders>
              <w:tl2br w:val="nil"/>
              <w:tr2bl w:val="nil"/>
            </w:tcBorders>
            <w:vAlign w:val="center"/>
          </w:tcPr>
          <w:p w14:paraId="7DFE5B35">
            <w:pPr>
              <w:widowControl/>
              <w:spacing w:line="240" w:lineRule="auto"/>
              <w:ind w:firstLine="0" w:firstLineChars="0"/>
              <w:jc w:val="center"/>
              <w:textAlignment w:val="center"/>
              <w:rPr>
                <w:rFonts w:cs="Times New Roman"/>
                <w:szCs w:val="24"/>
              </w:rPr>
            </w:pPr>
            <w:r>
              <w:rPr>
                <w:rFonts w:cs="Times New Roman"/>
                <w:kern w:val="0"/>
                <w:szCs w:val="24"/>
                <w:lang w:bidi="ar"/>
              </w:rPr>
              <w:t>2</w:t>
            </w:r>
            <w:r>
              <w:rPr>
                <w:rFonts w:hint="eastAsia" w:ascii="宋体" w:hAnsi="宋体" w:cs="宋体"/>
                <w:kern w:val="0"/>
                <w:szCs w:val="24"/>
                <w:lang w:bidi="ar"/>
              </w:rPr>
              <w:t>组</w:t>
            </w:r>
          </w:p>
        </w:tc>
        <w:tc>
          <w:tcPr>
            <w:tcW w:w="1763" w:type="pct"/>
            <w:tcBorders>
              <w:tl2br w:val="nil"/>
              <w:tr2bl w:val="nil"/>
            </w:tcBorders>
            <w:vAlign w:val="center"/>
          </w:tcPr>
          <w:p w14:paraId="21FE081A">
            <w:pPr>
              <w:widowControl/>
              <w:spacing w:line="240" w:lineRule="auto"/>
              <w:ind w:firstLine="0" w:firstLineChars="0"/>
              <w:jc w:val="center"/>
              <w:textAlignment w:val="center"/>
              <w:rPr>
                <w:rFonts w:cs="Times New Roman"/>
                <w:szCs w:val="24"/>
              </w:rPr>
            </w:pPr>
            <w:r>
              <w:rPr>
                <w:rFonts w:cs="Times New Roman"/>
                <w:kern w:val="0"/>
                <w:szCs w:val="24"/>
                <w:lang w:bidi="ar"/>
              </w:rPr>
              <w:t>30.0m</w:t>
            </w:r>
            <w:r>
              <w:rPr>
                <w:rFonts w:hint="eastAsia" w:ascii="宋体" w:hAnsi="宋体" w:cs="宋体"/>
                <w:kern w:val="0"/>
                <w:szCs w:val="24"/>
                <w:lang w:bidi="ar"/>
              </w:rPr>
              <w:t>×</w:t>
            </w:r>
            <w:r>
              <w:rPr>
                <w:rFonts w:cs="Times New Roman"/>
                <w:kern w:val="0"/>
                <w:szCs w:val="24"/>
                <w:lang w:bidi="ar"/>
              </w:rPr>
              <w:t>10.0m</w:t>
            </w:r>
            <w:r>
              <w:rPr>
                <w:rFonts w:hint="eastAsia" w:ascii="宋体" w:hAnsi="宋体" w:cs="宋体"/>
                <w:kern w:val="0"/>
                <w:szCs w:val="24"/>
                <w:lang w:bidi="ar"/>
              </w:rPr>
              <w:t>×</w:t>
            </w:r>
            <w:r>
              <w:rPr>
                <w:rFonts w:cs="Times New Roman"/>
                <w:kern w:val="0"/>
                <w:szCs w:val="24"/>
                <w:lang w:bidi="ar"/>
              </w:rPr>
              <w:t>3.0m</w:t>
            </w:r>
          </w:p>
        </w:tc>
      </w:tr>
      <w:tr w14:paraId="2973F669">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660" w:type="pct"/>
            <w:tcBorders>
              <w:tl2br w:val="nil"/>
              <w:tr2bl w:val="nil"/>
            </w:tcBorders>
            <w:vAlign w:val="center"/>
          </w:tcPr>
          <w:p w14:paraId="1CF55A75">
            <w:pPr>
              <w:widowControl/>
              <w:spacing w:line="240" w:lineRule="auto"/>
              <w:ind w:firstLine="0" w:firstLineChars="0"/>
              <w:jc w:val="center"/>
              <w:textAlignment w:val="center"/>
              <w:rPr>
                <w:rFonts w:cs="Times New Roman"/>
                <w:szCs w:val="24"/>
              </w:rPr>
            </w:pPr>
            <w:r>
              <w:rPr>
                <w:rFonts w:cs="Times New Roman"/>
                <w:kern w:val="0"/>
                <w:szCs w:val="24"/>
                <w:lang w:bidi="ar"/>
              </w:rPr>
              <w:t>2</w:t>
            </w:r>
          </w:p>
        </w:tc>
        <w:tc>
          <w:tcPr>
            <w:tcW w:w="1333" w:type="pct"/>
            <w:tcBorders>
              <w:tl2br w:val="nil"/>
              <w:tr2bl w:val="nil"/>
            </w:tcBorders>
            <w:vAlign w:val="center"/>
          </w:tcPr>
          <w:p w14:paraId="0B9C0476">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调节池</w:t>
            </w:r>
          </w:p>
        </w:tc>
        <w:tc>
          <w:tcPr>
            <w:tcW w:w="1242" w:type="pct"/>
            <w:tcBorders>
              <w:tl2br w:val="nil"/>
              <w:tr2bl w:val="nil"/>
            </w:tcBorders>
            <w:vAlign w:val="center"/>
          </w:tcPr>
          <w:p w14:paraId="7B63E10E">
            <w:pPr>
              <w:widowControl/>
              <w:spacing w:line="240" w:lineRule="auto"/>
              <w:ind w:firstLine="0" w:firstLineChars="0"/>
              <w:jc w:val="center"/>
              <w:textAlignment w:val="center"/>
              <w:rPr>
                <w:rFonts w:cs="Times New Roman"/>
                <w:szCs w:val="24"/>
              </w:rPr>
            </w:pPr>
            <w:r>
              <w:rPr>
                <w:rFonts w:cs="Times New Roman"/>
                <w:kern w:val="0"/>
                <w:szCs w:val="24"/>
                <w:lang w:bidi="ar"/>
              </w:rPr>
              <w:t>4</w:t>
            </w:r>
            <w:r>
              <w:rPr>
                <w:rFonts w:hint="eastAsia" w:ascii="宋体" w:hAnsi="宋体" w:cs="宋体"/>
                <w:kern w:val="0"/>
                <w:szCs w:val="24"/>
                <w:lang w:bidi="ar"/>
              </w:rPr>
              <w:t>组</w:t>
            </w:r>
          </w:p>
        </w:tc>
        <w:tc>
          <w:tcPr>
            <w:tcW w:w="1763" w:type="pct"/>
            <w:tcBorders>
              <w:tl2br w:val="nil"/>
              <w:tr2bl w:val="nil"/>
            </w:tcBorders>
            <w:vAlign w:val="center"/>
          </w:tcPr>
          <w:p w14:paraId="41BDCD26">
            <w:pPr>
              <w:widowControl/>
              <w:spacing w:line="240" w:lineRule="auto"/>
              <w:ind w:firstLine="0" w:firstLineChars="0"/>
              <w:jc w:val="center"/>
              <w:textAlignment w:val="center"/>
              <w:rPr>
                <w:rFonts w:cs="Times New Roman"/>
                <w:szCs w:val="24"/>
              </w:rPr>
            </w:pPr>
            <w:r>
              <w:rPr>
                <w:rFonts w:cs="Times New Roman"/>
                <w:kern w:val="0"/>
                <w:szCs w:val="24"/>
                <w:lang w:bidi="ar"/>
              </w:rPr>
              <w:t>35.0m</w:t>
            </w:r>
            <w:r>
              <w:rPr>
                <w:rFonts w:hint="eastAsia" w:ascii="宋体" w:hAnsi="宋体" w:cs="宋体"/>
                <w:kern w:val="0"/>
                <w:szCs w:val="24"/>
                <w:lang w:bidi="ar"/>
              </w:rPr>
              <w:t>×</w:t>
            </w:r>
            <w:r>
              <w:rPr>
                <w:rFonts w:cs="Times New Roman"/>
                <w:kern w:val="0"/>
                <w:szCs w:val="24"/>
                <w:lang w:bidi="ar"/>
              </w:rPr>
              <w:t>15.0m</w:t>
            </w:r>
            <w:r>
              <w:rPr>
                <w:rFonts w:hint="eastAsia" w:ascii="宋体" w:hAnsi="宋体" w:cs="宋体"/>
                <w:kern w:val="0"/>
                <w:szCs w:val="24"/>
                <w:lang w:bidi="ar"/>
              </w:rPr>
              <w:t>×</w:t>
            </w:r>
            <w:r>
              <w:rPr>
                <w:rFonts w:cs="Times New Roman"/>
                <w:kern w:val="0"/>
                <w:szCs w:val="24"/>
                <w:lang w:bidi="ar"/>
              </w:rPr>
              <w:t>3.0m</w:t>
            </w:r>
          </w:p>
        </w:tc>
      </w:tr>
      <w:tr w14:paraId="426DC589">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660" w:type="pct"/>
            <w:tcBorders>
              <w:tl2br w:val="nil"/>
              <w:tr2bl w:val="nil"/>
            </w:tcBorders>
            <w:vAlign w:val="center"/>
          </w:tcPr>
          <w:p w14:paraId="60C0D82F">
            <w:pPr>
              <w:widowControl/>
              <w:spacing w:line="240" w:lineRule="auto"/>
              <w:ind w:firstLine="0" w:firstLineChars="0"/>
              <w:jc w:val="center"/>
              <w:textAlignment w:val="center"/>
              <w:rPr>
                <w:rFonts w:cs="Times New Roman"/>
                <w:szCs w:val="24"/>
              </w:rPr>
            </w:pPr>
            <w:r>
              <w:rPr>
                <w:rFonts w:cs="Times New Roman"/>
                <w:kern w:val="0"/>
                <w:szCs w:val="24"/>
                <w:lang w:bidi="ar"/>
              </w:rPr>
              <w:t>3</w:t>
            </w:r>
          </w:p>
        </w:tc>
        <w:tc>
          <w:tcPr>
            <w:tcW w:w="1333" w:type="pct"/>
            <w:tcBorders>
              <w:tl2br w:val="nil"/>
              <w:tr2bl w:val="nil"/>
            </w:tcBorders>
            <w:vAlign w:val="center"/>
          </w:tcPr>
          <w:p w14:paraId="61326C32">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均质池</w:t>
            </w:r>
          </w:p>
        </w:tc>
        <w:tc>
          <w:tcPr>
            <w:tcW w:w="1242" w:type="pct"/>
            <w:tcBorders>
              <w:tl2br w:val="nil"/>
              <w:tr2bl w:val="nil"/>
            </w:tcBorders>
            <w:vAlign w:val="center"/>
          </w:tcPr>
          <w:p w14:paraId="666DB44C">
            <w:pPr>
              <w:widowControl/>
              <w:spacing w:line="240" w:lineRule="auto"/>
              <w:ind w:firstLine="0" w:firstLineChars="0"/>
              <w:jc w:val="center"/>
              <w:textAlignment w:val="center"/>
              <w:rPr>
                <w:rFonts w:cs="Times New Roman"/>
                <w:szCs w:val="24"/>
              </w:rPr>
            </w:pPr>
            <w:r>
              <w:rPr>
                <w:rFonts w:cs="Times New Roman"/>
                <w:kern w:val="0"/>
                <w:szCs w:val="24"/>
                <w:lang w:bidi="ar"/>
              </w:rPr>
              <w:t>2</w:t>
            </w:r>
            <w:r>
              <w:rPr>
                <w:rFonts w:hint="eastAsia" w:ascii="宋体" w:hAnsi="宋体" w:cs="宋体"/>
                <w:kern w:val="0"/>
                <w:szCs w:val="24"/>
                <w:lang w:bidi="ar"/>
              </w:rPr>
              <w:t>组</w:t>
            </w:r>
          </w:p>
        </w:tc>
        <w:tc>
          <w:tcPr>
            <w:tcW w:w="1763" w:type="pct"/>
            <w:tcBorders>
              <w:tl2br w:val="nil"/>
              <w:tr2bl w:val="nil"/>
            </w:tcBorders>
            <w:vAlign w:val="center"/>
          </w:tcPr>
          <w:p w14:paraId="19AAA44C">
            <w:pPr>
              <w:widowControl/>
              <w:spacing w:line="240" w:lineRule="auto"/>
              <w:ind w:firstLine="0" w:firstLineChars="0"/>
              <w:jc w:val="center"/>
              <w:textAlignment w:val="center"/>
              <w:rPr>
                <w:rFonts w:cs="Times New Roman"/>
                <w:szCs w:val="24"/>
              </w:rPr>
            </w:pPr>
            <w:r>
              <w:rPr>
                <w:rFonts w:cs="Times New Roman"/>
                <w:kern w:val="0"/>
                <w:szCs w:val="24"/>
                <w:lang w:bidi="ar"/>
              </w:rPr>
              <w:t>35.0m</w:t>
            </w:r>
            <w:r>
              <w:rPr>
                <w:rFonts w:hint="eastAsia" w:ascii="宋体" w:hAnsi="宋体" w:cs="宋体"/>
                <w:kern w:val="0"/>
                <w:szCs w:val="24"/>
                <w:lang w:bidi="ar"/>
              </w:rPr>
              <w:t>×</w:t>
            </w:r>
            <w:r>
              <w:rPr>
                <w:rFonts w:cs="Times New Roman"/>
                <w:kern w:val="0"/>
                <w:szCs w:val="24"/>
                <w:lang w:bidi="ar"/>
              </w:rPr>
              <w:t>15.0m</w:t>
            </w:r>
            <w:r>
              <w:rPr>
                <w:rFonts w:hint="eastAsia" w:ascii="宋体" w:hAnsi="宋体" w:cs="宋体"/>
                <w:kern w:val="0"/>
                <w:szCs w:val="24"/>
                <w:lang w:bidi="ar"/>
              </w:rPr>
              <w:t>×</w:t>
            </w:r>
            <w:r>
              <w:rPr>
                <w:rFonts w:cs="Times New Roman"/>
                <w:kern w:val="0"/>
                <w:szCs w:val="24"/>
                <w:lang w:bidi="ar"/>
              </w:rPr>
              <w:t>3.0m</w:t>
            </w:r>
          </w:p>
        </w:tc>
      </w:tr>
      <w:tr w14:paraId="1A7DC259">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660" w:type="pct"/>
            <w:tcBorders>
              <w:tl2br w:val="nil"/>
              <w:tr2bl w:val="nil"/>
            </w:tcBorders>
            <w:vAlign w:val="center"/>
          </w:tcPr>
          <w:p w14:paraId="083FEF04">
            <w:pPr>
              <w:widowControl/>
              <w:spacing w:line="240" w:lineRule="auto"/>
              <w:ind w:firstLine="0" w:firstLineChars="0"/>
              <w:jc w:val="center"/>
              <w:textAlignment w:val="center"/>
              <w:rPr>
                <w:rFonts w:cs="Times New Roman"/>
                <w:szCs w:val="24"/>
              </w:rPr>
            </w:pPr>
            <w:r>
              <w:rPr>
                <w:rFonts w:cs="Times New Roman"/>
                <w:kern w:val="0"/>
                <w:szCs w:val="24"/>
                <w:lang w:bidi="ar"/>
              </w:rPr>
              <w:t>4</w:t>
            </w:r>
          </w:p>
        </w:tc>
        <w:tc>
          <w:tcPr>
            <w:tcW w:w="1333" w:type="pct"/>
            <w:tcBorders>
              <w:tl2br w:val="nil"/>
              <w:tr2bl w:val="nil"/>
            </w:tcBorders>
            <w:vAlign w:val="center"/>
          </w:tcPr>
          <w:p w14:paraId="17C1228E">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曝气池</w:t>
            </w:r>
          </w:p>
        </w:tc>
        <w:tc>
          <w:tcPr>
            <w:tcW w:w="1242" w:type="pct"/>
            <w:tcBorders>
              <w:tl2br w:val="nil"/>
              <w:tr2bl w:val="nil"/>
            </w:tcBorders>
            <w:vAlign w:val="center"/>
          </w:tcPr>
          <w:p w14:paraId="67575A9B">
            <w:pPr>
              <w:widowControl/>
              <w:spacing w:line="240" w:lineRule="auto"/>
              <w:ind w:firstLine="0" w:firstLineChars="0"/>
              <w:jc w:val="center"/>
              <w:textAlignment w:val="center"/>
              <w:rPr>
                <w:rFonts w:cs="Times New Roman"/>
                <w:szCs w:val="24"/>
              </w:rPr>
            </w:pPr>
            <w:r>
              <w:rPr>
                <w:rFonts w:cs="Times New Roman"/>
                <w:kern w:val="0"/>
                <w:szCs w:val="24"/>
                <w:lang w:bidi="ar"/>
              </w:rPr>
              <w:t>12</w:t>
            </w:r>
            <w:r>
              <w:rPr>
                <w:rFonts w:hint="eastAsia" w:ascii="宋体" w:hAnsi="宋体" w:cs="宋体"/>
                <w:kern w:val="0"/>
                <w:szCs w:val="24"/>
                <w:lang w:bidi="ar"/>
              </w:rPr>
              <w:t>组</w:t>
            </w:r>
          </w:p>
        </w:tc>
        <w:tc>
          <w:tcPr>
            <w:tcW w:w="1763" w:type="pct"/>
            <w:tcBorders>
              <w:tl2br w:val="nil"/>
              <w:tr2bl w:val="nil"/>
            </w:tcBorders>
            <w:vAlign w:val="center"/>
          </w:tcPr>
          <w:p w14:paraId="1D3BCEEB">
            <w:pPr>
              <w:widowControl/>
              <w:spacing w:line="240" w:lineRule="auto"/>
              <w:ind w:firstLine="0" w:firstLineChars="0"/>
              <w:jc w:val="center"/>
              <w:textAlignment w:val="center"/>
              <w:rPr>
                <w:rFonts w:cs="Times New Roman"/>
                <w:szCs w:val="24"/>
              </w:rPr>
            </w:pPr>
            <w:r>
              <w:rPr>
                <w:rFonts w:cs="Times New Roman"/>
                <w:kern w:val="0"/>
                <w:szCs w:val="24"/>
                <w:lang w:bidi="ar"/>
              </w:rPr>
              <w:t>39.0m</w:t>
            </w:r>
            <w:r>
              <w:rPr>
                <w:rFonts w:hint="eastAsia" w:ascii="宋体" w:hAnsi="宋体" w:cs="宋体"/>
                <w:kern w:val="0"/>
                <w:szCs w:val="24"/>
                <w:lang w:bidi="ar"/>
              </w:rPr>
              <w:t>×</w:t>
            </w:r>
            <w:r>
              <w:rPr>
                <w:rFonts w:cs="Times New Roman"/>
                <w:kern w:val="0"/>
                <w:szCs w:val="24"/>
                <w:lang w:bidi="ar"/>
              </w:rPr>
              <w:t>16.5m</w:t>
            </w:r>
            <w:r>
              <w:rPr>
                <w:rFonts w:hint="eastAsia" w:ascii="宋体" w:hAnsi="宋体" w:cs="宋体"/>
                <w:kern w:val="0"/>
                <w:szCs w:val="24"/>
                <w:lang w:bidi="ar"/>
              </w:rPr>
              <w:t>×</w:t>
            </w:r>
            <w:r>
              <w:rPr>
                <w:rFonts w:cs="Times New Roman"/>
                <w:kern w:val="0"/>
                <w:szCs w:val="24"/>
                <w:lang w:bidi="ar"/>
              </w:rPr>
              <w:t>3.5m</w:t>
            </w:r>
          </w:p>
        </w:tc>
      </w:tr>
      <w:tr w14:paraId="11E2141B">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15" w:hRule="atLeast"/>
        </w:trPr>
        <w:tc>
          <w:tcPr>
            <w:tcW w:w="660" w:type="pct"/>
            <w:tcBorders>
              <w:tl2br w:val="nil"/>
              <w:tr2bl w:val="nil"/>
            </w:tcBorders>
            <w:vAlign w:val="center"/>
          </w:tcPr>
          <w:p w14:paraId="659593EA">
            <w:pPr>
              <w:widowControl/>
              <w:spacing w:line="240" w:lineRule="auto"/>
              <w:ind w:firstLine="0" w:firstLineChars="0"/>
              <w:jc w:val="center"/>
              <w:textAlignment w:val="center"/>
              <w:rPr>
                <w:rFonts w:cs="Times New Roman"/>
                <w:szCs w:val="24"/>
              </w:rPr>
            </w:pPr>
            <w:r>
              <w:rPr>
                <w:rFonts w:cs="Times New Roman"/>
                <w:kern w:val="0"/>
                <w:szCs w:val="24"/>
                <w:lang w:bidi="ar"/>
              </w:rPr>
              <w:t>5</w:t>
            </w:r>
          </w:p>
        </w:tc>
        <w:tc>
          <w:tcPr>
            <w:tcW w:w="1333" w:type="pct"/>
            <w:tcBorders>
              <w:tl2br w:val="nil"/>
              <w:tr2bl w:val="nil"/>
            </w:tcBorders>
            <w:vAlign w:val="center"/>
          </w:tcPr>
          <w:p w14:paraId="36587211">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二沉池</w:t>
            </w:r>
          </w:p>
        </w:tc>
        <w:tc>
          <w:tcPr>
            <w:tcW w:w="1242" w:type="pct"/>
            <w:tcBorders>
              <w:tl2br w:val="nil"/>
              <w:tr2bl w:val="nil"/>
            </w:tcBorders>
            <w:vAlign w:val="center"/>
          </w:tcPr>
          <w:p w14:paraId="7A1CCBE4">
            <w:pPr>
              <w:widowControl/>
              <w:spacing w:line="240" w:lineRule="auto"/>
              <w:ind w:firstLine="0" w:firstLineChars="0"/>
              <w:jc w:val="center"/>
              <w:textAlignment w:val="center"/>
              <w:rPr>
                <w:rFonts w:cs="Times New Roman"/>
                <w:szCs w:val="24"/>
              </w:rPr>
            </w:pPr>
            <w:r>
              <w:rPr>
                <w:rFonts w:cs="Times New Roman"/>
                <w:kern w:val="0"/>
                <w:szCs w:val="24"/>
                <w:lang w:bidi="ar"/>
              </w:rPr>
              <w:t>6</w:t>
            </w:r>
            <w:r>
              <w:rPr>
                <w:rFonts w:hint="eastAsia" w:ascii="宋体" w:hAnsi="宋体" w:cs="宋体"/>
                <w:kern w:val="0"/>
                <w:szCs w:val="24"/>
                <w:lang w:bidi="ar"/>
              </w:rPr>
              <w:t>组</w:t>
            </w:r>
          </w:p>
        </w:tc>
        <w:tc>
          <w:tcPr>
            <w:tcW w:w="1763" w:type="pct"/>
            <w:tcBorders>
              <w:tl2br w:val="nil"/>
              <w:tr2bl w:val="nil"/>
            </w:tcBorders>
            <w:vAlign w:val="center"/>
          </w:tcPr>
          <w:p w14:paraId="3DC6E23D">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Ф：</w:t>
            </w:r>
            <w:r>
              <w:rPr>
                <w:rFonts w:cs="Times New Roman"/>
                <w:kern w:val="0"/>
                <w:szCs w:val="24"/>
                <w:lang w:bidi="ar"/>
              </w:rPr>
              <w:t>37.0m</w:t>
            </w:r>
            <w:r>
              <w:rPr>
                <w:rFonts w:hint="eastAsia" w:ascii="宋体" w:hAnsi="宋体" w:cs="宋体"/>
                <w:kern w:val="0"/>
                <w:szCs w:val="24"/>
                <w:lang w:bidi="ar"/>
              </w:rPr>
              <w:t>、</w:t>
            </w:r>
            <w:r>
              <w:rPr>
                <w:rFonts w:cs="Times New Roman"/>
                <w:kern w:val="0"/>
                <w:szCs w:val="24"/>
                <w:lang w:bidi="ar"/>
              </w:rPr>
              <w:t>H</w:t>
            </w:r>
            <w:r>
              <w:rPr>
                <w:rFonts w:hint="eastAsia" w:ascii="宋体" w:hAnsi="宋体" w:cs="宋体"/>
                <w:kern w:val="0"/>
                <w:szCs w:val="24"/>
                <w:lang w:bidi="ar"/>
              </w:rPr>
              <w:t>：</w:t>
            </w:r>
            <w:r>
              <w:rPr>
                <w:rFonts w:cs="Times New Roman"/>
                <w:kern w:val="0"/>
                <w:szCs w:val="24"/>
                <w:lang w:bidi="ar"/>
              </w:rPr>
              <w:t>4.2m</w:t>
            </w:r>
            <w:r>
              <w:rPr>
                <w:rFonts w:hint="eastAsia" w:ascii="宋体" w:hAnsi="宋体" w:cs="宋体"/>
                <w:kern w:val="0"/>
                <w:szCs w:val="24"/>
                <w:lang w:bidi="ar"/>
              </w:rPr>
              <w:t>（圆锥形）</w:t>
            </w:r>
          </w:p>
        </w:tc>
      </w:tr>
      <w:tr w14:paraId="108695F3">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660" w:type="pct"/>
            <w:tcBorders>
              <w:tl2br w:val="nil"/>
              <w:tr2bl w:val="nil"/>
            </w:tcBorders>
            <w:vAlign w:val="center"/>
          </w:tcPr>
          <w:p w14:paraId="292A1066">
            <w:pPr>
              <w:widowControl/>
              <w:spacing w:line="240" w:lineRule="auto"/>
              <w:ind w:firstLine="0" w:firstLineChars="0"/>
              <w:jc w:val="center"/>
              <w:textAlignment w:val="center"/>
              <w:rPr>
                <w:rFonts w:cs="Times New Roman"/>
                <w:szCs w:val="24"/>
              </w:rPr>
            </w:pPr>
            <w:r>
              <w:rPr>
                <w:rFonts w:cs="Times New Roman"/>
                <w:kern w:val="0"/>
                <w:szCs w:val="24"/>
                <w:lang w:bidi="ar"/>
              </w:rPr>
              <w:t>6</w:t>
            </w:r>
          </w:p>
        </w:tc>
        <w:tc>
          <w:tcPr>
            <w:tcW w:w="1333" w:type="pct"/>
            <w:tcBorders>
              <w:tl2br w:val="nil"/>
              <w:tr2bl w:val="nil"/>
            </w:tcBorders>
            <w:vAlign w:val="center"/>
          </w:tcPr>
          <w:p w14:paraId="4DC3E28F">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重力浓缩池</w:t>
            </w:r>
          </w:p>
        </w:tc>
        <w:tc>
          <w:tcPr>
            <w:tcW w:w="1242" w:type="pct"/>
            <w:tcBorders>
              <w:tl2br w:val="nil"/>
              <w:tr2bl w:val="nil"/>
            </w:tcBorders>
            <w:vAlign w:val="center"/>
          </w:tcPr>
          <w:p w14:paraId="6ED7690E">
            <w:pPr>
              <w:widowControl/>
              <w:spacing w:line="240" w:lineRule="auto"/>
              <w:ind w:firstLine="0" w:firstLineChars="0"/>
              <w:jc w:val="center"/>
              <w:textAlignment w:val="center"/>
              <w:rPr>
                <w:rFonts w:cs="Times New Roman"/>
                <w:szCs w:val="24"/>
              </w:rPr>
            </w:pPr>
            <w:r>
              <w:rPr>
                <w:rFonts w:cs="Times New Roman"/>
                <w:kern w:val="0"/>
                <w:szCs w:val="24"/>
                <w:lang w:bidi="ar"/>
              </w:rPr>
              <w:t>1</w:t>
            </w:r>
            <w:r>
              <w:rPr>
                <w:rFonts w:hint="eastAsia" w:ascii="宋体" w:hAnsi="宋体" w:cs="宋体"/>
                <w:kern w:val="0"/>
                <w:szCs w:val="24"/>
                <w:lang w:bidi="ar"/>
              </w:rPr>
              <w:t>组</w:t>
            </w:r>
          </w:p>
        </w:tc>
        <w:tc>
          <w:tcPr>
            <w:tcW w:w="1763" w:type="pct"/>
            <w:tcBorders>
              <w:tl2br w:val="nil"/>
              <w:tr2bl w:val="nil"/>
            </w:tcBorders>
            <w:vAlign w:val="center"/>
          </w:tcPr>
          <w:p w14:paraId="58E62782">
            <w:pPr>
              <w:widowControl/>
              <w:spacing w:line="240" w:lineRule="auto"/>
              <w:ind w:firstLine="0" w:firstLineChars="0"/>
              <w:jc w:val="center"/>
              <w:textAlignment w:val="center"/>
              <w:rPr>
                <w:rFonts w:cs="Times New Roman"/>
                <w:szCs w:val="24"/>
              </w:rPr>
            </w:pPr>
            <w:r>
              <w:rPr>
                <w:rFonts w:cs="Times New Roman"/>
                <w:kern w:val="0"/>
                <w:szCs w:val="24"/>
                <w:lang w:bidi="ar"/>
              </w:rPr>
              <w:t>18.0m</w:t>
            </w:r>
            <w:r>
              <w:rPr>
                <w:rFonts w:hint="eastAsia" w:ascii="宋体" w:hAnsi="宋体" w:cs="宋体"/>
                <w:kern w:val="0"/>
                <w:szCs w:val="24"/>
                <w:lang w:bidi="ar"/>
              </w:rPr>
              <w:t>×</w:t>
            </w:r>
            <w:r>
              <w:rPr>
                <w:rFonts w:cs="Times New Roman"/>
                <w:kern w:val="0"/>
                <w:szCs w:val="24"/>
                <w:lang w:bidi="ar"/>
              </w:rPr>
              <w:t>8.7m</w:t>
            </w:r>
            <w:r>
              <w:rPr>
                <w:rFonts w:hint="eastAsia" w:ascii="宋体" w:hAnsi="宋体" w:cs="宋体"/>
                <w:kern w:val="0"/>
                <w:szCs w:val="24"/>
                <w:lang w:bidi="ar"/>
              </w:rPr>
              <w:t>×</w:t>
            </w:r>
            <w:r>
              <w:rPr>
                <w:rFonts w:cs="Times New Roman"/>
                <w:kern w:val="0"/>
                <w:szCs w:val="24"/>
                <w:lang w:bidi="ar"/>
              </w:rPr>
              <w:t>4.0m</w:t>
            </w:r>
          </w:p>
        </w:tc>
      </w:tr>
      <w:tr w14:paraId="611F516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15" w:hRule="atLeast"/>
        </w:trPr>
        <w:tc>
          <w:tcPr>
            <w:tcW w:w="660" w:type="pct"/>
            <w:tcBorders>
              <w:tl2br w:val="nil"/>
              <w:tr2bl w:val="nil"/>
            </w:tcBorders>
            <w:vAlign w:val="center"/>
          </w:tcPr>
          <w:p w14:paraId="16333816">
            <w:pPr>
              <w:widowControl/>
              <w:spacing w:line="240" w:lineRule="auto"/>
              <w:ind w:firstLine="0" w:firstLineChars="0"/>
              <w:jc w:val="center"/>
              <w:textAlignment w:val="center"/>
              <w:rPr>
                <w:rFonts w:cs="Times New Roman"/>
                <w:szCs w:val="24"/>
              </w:rPr>
            </w:pPr>
            <w:r>
              <w:rPr>
                <w:rFonts w:cs="Times New Roman"/>
                <w:kern w:val="0"/>
                <w:szCs w:val="24"/>
                <w:lang w:bidi="ar"/>
              </w:rPr>
              <w:t>7</w:t>
            </w:r>
          </w:p>
        </w:tc>
        <w:tc>
          <w:tcPr>
            <w:tcW w:w="1333" w:type="pct"/>
            <w:tcBorders>
              <w:tl2br w:val="nil"/>
              <w:tr2bl w:val="nil"/>
            </w:tcBorders>
            <w:vAlign w:val="center"/>
          </w:tcPr>
          <w:p w14:paraId="45FB6F4C">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加热池</w:t>
            </w:r>
          </w:p>
        </w:tc>
        <w:tc>
          <w:tcPr>
            <w:tcW w:w="1242" w:type="pct"/>
            <w:tcBorders>
              <w:tl2br w:val="nil"/>
              <w:tr2bl w:val="nil"/>
            </w:tcBorders>
            <w:vAlign w:val="center"/>
          </w:tcPr>
          <w:p w14:paraId="59E97F24">
            <w:pPr>
              <w:widowControl/>
              <w:spacing w:line="240" w:lineRule="auto"/>
              <w:ind w:firstLine="0" w:firstLineChars="0"/>
              <w:jc w:val="center"/>
              <w:textAlignment w:val="center"/>
              <w:rPr>
                <w:rFonts w:cs="Times New Roman"/>
                <w:szCs w:val="24"/>
              </w:rPr>
            </w:pPr>
            <w:r>
              <w:rPr>
                <w:rFonts w:cs="Times New Roman"/>
                <w:kern w:val="0"/>
                <w:szCs w:val="24"/>
                <w:lang w:bidi="ar"/>
              </w:rPr>
              <w:t>2</w:t>
            </w:r>
            <w:r>
              <w:rPr>
                <w:rFonts w:hint="eastAsia" w:ascii="宋体" w:hAnsi="宋体" w:cs="宋体"/>
                <w:kern w:val="0"/>
                <w:szCs w:val="24"/>
                <w:lang w:bidi="ar"/>
              </w:rPr>
              <w:t>组</w:t>
            </w:r>
          </w:p>
        </w:tc>
        <w:tc>
          <w:tcPr>
            <w:tcW w:w="1763" w:type="pct"/>
            <w:tcBorders>
              <w:tl2br w:val="nil"/>
              <w:tr2bl w:val="nil"/>
            </w:tcBorders>
            <w:vAlign w:val="center"/>
          </w:tcPr>
          <w:p w14:paraId="6DBF5B52">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Ф：</w:t>
            </w:r>
            <w:r>
              <w:rPr>
                <w:rFonts w:cs="Times New Roman"/>
                <w:kern w:val="0"/>
                <w:szCs w:val="24"/>
                <w:lang w:bidi="ar"/>
              </w:rPr>
              <w:t>12.0m</w:t>
            </w:r>
            <w:r>
              <w:rPr>
                <w:rFonts w:hint="eastAsia" w:ascii="宋体" w:hAnsi="宋体" w:cs="宋体"/>
                <w:kern w:val="0"/>
                <w:szCs w:val="24"/>
                <w:lang w:bidi="ar"/>
              </w:rPr>
              <w:t>、</w:t>
            </w:r>
            <w:r>
              <w:rPr>
                <w:rFonts w:cs="Times New Roman"/>
                <w:kern w:val="0"/>
                <w:szCs w:val="24"/>
                <w:lang w:bidi="ar"/>
              </w:rPr>
              <w:t>H</w:t>
            </w:r>
            <w:r>
              <w:rPr>
                <w:rFonts w:hint="eastAsia" w:ascii="宋体" w:hAnsi="宋体" w:cs="宋体"/>
                <w:kern w:val="0"/>
                <w:szCs w:val="24"/>
                <w:lang w:bidi="ar"/>
              </w:rPr>
              <w:t>：</w:t>
            </w:r>
            <w:r>
              <w:rPr>
                <w:rFonts w:cs="Times New Roman"/>
                <w:kern w:val="0"/>
                <w:szCs w:val="24"/>
                <w:lang w:bidi="ar"/>
              </w:rPr>
              <w:t>7.0m</w:t>
            </w:r>
            <w:r>
              <w:rPr>
                <w:rFonts w:hint="eastAsia" w:ascii="宋体" w:hAnsi="宋体" w:cs="宋体"/>
                <w:kern w:val="0"/>
                <w:szCs w:val="24"/>
                <w:lang w:bidi="ar"/>
              </w:rPr>
              <w:t>（圆锥形）</w:t>
            </w:r>
          </w:p>
        </w:tc>
      </w:tr>
      <w:tr w14:paraId="44492957">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660" w:type="pct"/>
            <w:tcBorders>
              <w:tl2br w:val="nil"/>
              <w:tr2bl w:val="nil"/>
            </w:tcBorders>
            <w:vAlign w:val="center"/>
          </w:tcPr>
          <w:p w14:paraId="09838729">
            <w:pPr>
              <w:widowControl/>
              <w:spacing w:line="240" w:lineRule="auto"/>
              <w:ind w:firstLine="0" w:firstLineChars="0"/>
              <w:jc w:val="center"/>
              <w:textAlignment w:val="center"/>
              <w:rPr>
                <w:rFonts w:cs="Times New Roman"/>
                <w:szCs w:val="24"/>
              </w:rPr>
            </w:pPr>
            <w:r>
              <w:rPr>
                <w:rFonts w:cs="Times New Roman"/>
                <w:kern w:val="0"/>
                <w:szCs w:val="24"/>
                <w:lang w:bidi="ar"/>
              </w:rPr>
              <w:t>8</w:t>
            </w:r>
          </w:p>
        </w:tc>
        <w:tc>
          <w:tcPr>
            <w:tcW w:w="1333" w:type="pct"/>
            <w:tcBorders>
              <w:tl2br w:val="nil"/>
              <w:tr2bl w:val="nil"/>
            </w:tcBorders>
            <w:vAlign w:val="center"/>
          </w:tcPr>
          <w:p w14:paraId="15E4EB17">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气浮浓缩池</w:t>
            </w:r>
          </w:p>
        </w:tc>
        <w:tc>
          <w:tcPr>
            <w:tcW w:w="1242" w:type="pct"/>
            <w:tcBorders>
              <w:tl2br w:val="nil"/>
              <w:tr2bl w:val="nil"/>
            </w:tcBorders>
            <w:vAlign w:val="center"/>
          </w:tcPr>
          <w:p w14:paraId="0A1B97DE">
            <w:pPr>
              <w:widowControl/>
              <w:spacing w:line="240" w:lineRule="auto"/>
              <w:ind w:firstLine="0" w:firstLineChars="0"/>
              <w:jc w:val="center"/>
              <w:textAlignment w:val="center"/>
              <w:rPr>
                <w:rFonts w:cs="Times New Roman"/>
                <w:szCs w:val="24"/>
              </w:rPr>
            </w:pPr>
            <w:r>
              <w:rPr>
                <w:rFonts w:cs="Times New Roman"/>
                <w:kern w:val="0"/>
                <w:szCs w:val="24"/>
                <w:lang w:bidi="ar"/>
              </w:rPr>
              <w:t>1</w:t>
            </w:r>
            <w:r>
              <w:rPr>
                <w:rFonts w:hint="eastAsia" w:ascii="宋体" w:hAnsi="宋体" w:cs="宋体"/>
                <w:kern w:val="0"/>
                <w:szCs w:val="24"/>
                <w:lang w:bidi="ar"/>
              </w:rPr>
              <w:t>组</w:t>
            </w:r>
          </w:p>
        </w:tc>
        <w:tc>
          <w:tcPr>
            <w:tcW w:w="1763" w:type="pct"/>
            <w:tcBorders>
              <w:tl2br w:val="nil"/>
              <w:tr2bl w:val="nil"/>
            </w:tcBorders>
            <w:vAlign w:val="center"/>
          </w:tcPr>
          <w:p w14:paraId="5F9DD033">
            <w:pPr>
              <w:widowControl/>
              <w:spacing w:line="240" w:lineRule="auto"/>
              <w:ind w:firstLine="0" w:firstLineChars="0"/>
              <w:jc w:val="center"/>
              <w:textAlignment w:val="center"/>
              <w:rPr>
                <w:rFonts w:cs="Times New Roman"/>
                <w:szCs w:val="24"/>
              </w:rPr>
            </w:pPr>
            <w:r>
              <w:rPr>
                <w:rFonts w:cs="Times New Roman"/>
                <w:kern w:val="0"/>
                <w:szCs w:val="24"/>
                <w:lang w:bidi="ar"/>
              </w:rPr>
              <w:t>12.0m</w:t>
            </w:r>
            <w:r>
              <w:rPr>
                <w:rFonts w:hint="eastAsia" w:ascii="宋体" w:hAnsi="宋体" w:cs="宋体"/>
                <w:kern w:val="0"/>
                <w:szCs w:val="24"/>
                <w:lang w:bidi="ar"/>
              </w:rPr>
              <w:t>×</w:t>
            </w:r>
            <w:r>
              <w:rPr>
                <w:rFonts w:cs="Times New Roman"/>
                <w:kern w:val="0"/>
                <w:szCs w:val="24"/>
                <w:lang w:bidi="ar"/>
              </w:rPr>
              <w:t>9.6m</w:t>
            </w:r>
            <w:r>
              <w:rPr>
                <w:rFonts w:hint="eastAsia" w:ascii="宋体" w:hAnsi="宋体" w:cs="宋体"/>
                <w:kern w:val="0"/>
                <w:szCs w:val="24"/>
                <w:lang w:bidi="ar"/>
              </w:rPr>
              <w:t>×</w:t>
            </w:r>
            <w:r>
              <w:rPr>
                <w:rFonts w:cs="Times New Roman"/>
                <w:kern w:val="0"/>
                <w:szCs w:val="24"/>
                <w:lang w:bidi="ar"/>
              </w:rPr>
              <w:t>3.5m</w:t>
            </w:r>
          </w:p>
        </w:tc>
      </w:tr>
      <w:tr w14:paraId="2D3D6059">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15" w:hRule="atLeast"/>
        </w:trPr>
        <w:tc>
          <w:tcPr>
            <w:tcW w:w="660" w:type="pct"/>
            <w:tcBorders>
              <w:tl2br w:val="nil"/>
              <w:tr2bl w:val="nil"/>
            </w:tcBorders>
            <w:vAlign w:val="center"/>
          </w:tcPr>
          <w:p w14:paraId="45C3CF43">
            <w:pPr>
              <w:widowControl/>
              <w:spacing w:line="240" w:lineRule="auto"/>
              <w:ind w:firstLine="0" w:firstLineChars="0"/>
              <w:jc w:val="center"/>
              <w:textAlignment w:val="center"/>
              <w:rPr>
                <w:rFonts w:cs="Times New Roman"/>
                <w:szCs w:val="24"/>
              </w:rPr>
            </w:pPr>
            <w:r>
              <w:rPr>
                <w:rFonts w:cs="Times New Roman"/>
                <w:kern w:val="0"/>
                <w:szCs w:val="24"/>
                <w:lang w:bidi="ar"/>
              </w:rPr>
              <w:t>9</w:t>
            </w:r>
          </w:p>
        </w:tc>
        <w:tc>
          <w:tcPr>
            <w:tcW w:w="1333" w:type="pct"/>
            <w:tcBorders>
              <w:tl2br w:val="nil"/>
              <w:tr2bl w:val="nil"/>
            </w:tcBorders>
            <w:vAlign w:val="center"/>
          </w:tcPr>
          <w:p w14:paraId="03F32352">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消化池</w:t>
            </w:r>
          </w:p>
        </w:tc>
        <w:tc>
          <w:tcPr>
            <w:tcW w:w="1242" w:type="pct"/>
            <w:tcBorders>
              <w:tl2br w:val="nil"/>
              <w:tr2bl w:val="nil"/>
            </w:tcBorders>
            <w:vAlign w:val="center"/>
          </w:tcPr>
          <w:p w14:paraId="219EBC6F">
            <w:pPr>
              <w:widowControl/>
              <w:spacing w:line="240" w:lineRule="auto"/>
              <w:ind w:firstLine="0" w:firstLineChars="0"/>
              <w:jc w:val="center"/>
              <w:textAlignment w:val="center"/>
              <w:rPr>
                <w:rFonts w:cs="Times New Roman"/>
                <w:szCs w:val="24"/>
              </w:rPr>
            </w:pPr>
            <w:r>
              <w:rPr>
                <w:rFonts w:cs="Times New Roman"/>
                <w:kern w:val="0"/>
                <w:szCs w:val="24"/>
                <w:lang w:bidi="ar"/>
              </w:rPr>
              <w:t>4</w:t>
            </w:r>
            <w:r>
              <w:rPr>
                <w:rFonts w:hint="eastAsia" w:ascii="宋体" w:hAnsi="宋体" w:cs="宋体"/>
                <w:kern w:val="0"/>
                <w:szCs w:val="24"/>
                <w:lang w:bidi="ar"/>
              </w:rPr>
              <w:t>组</w:t>
            </w:r>
          </w:p>
        </w:tc>
        <w:tc>
          <w:tcPr>
            <w:tcW w:w="1763" w:type="pct"/>
            <w:tcBorders>
              <w:tl2br w:val="nil"/>
              <w:tr2bl w:val="nil"/>
            </w:tcBorders>
            <w:vAlign w:val="center"/>
          </w:tcPr>
          <w:p w14:paraId="61AFB847">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Ф：</w:t>
            </w:r>
            <w:r>
              <w:rPr>
                <w:rFonts w:cs="Times New Roman"/>
                <w:kern w:val="0"/>
                <w:szCs w:val="24"/>
                <w:lang w:bidi="ar"/>
              </w:rPr>
              <w:t>12.0m</w:t>
            </w:r>
            <w:r>
              <w:rPr>
                <w:rFonts w:hint="eastAsia" w:ascii="宋体" w:hAnsi="宋体" w:cs="宋体"/>
                <w:kern w:val="0"/>
                <w:szCs w:val="24"/>
                <w:lang w:bidi="ar"/>
              </w:rPr>
              <w:t>、</w:t>
            </w:r>
            <w:r>
              <w:rPr>
                <w:rFonts w:cs="Times New Roman"/>
                <w:kern w:val="0"/>
                <w:szCs w:val="24"/>
                <w:lang w:bidi="ar"/>
              </w:rPr>
              <w:t>H</w:t>
            </w:r>
            <w:r>
              <w:rPr>
                <w:rFonts w:hint="eastAsia" w:ascii="宋体" w:hAnsi="宋体" w:cs="宋体"/>
                <w:kern w:val="0"/>
                <w:szCs w:val="24"/>
                <w:lang w:bidi="ar"/>
              </w:rPr>
              <w:t>：</w:t>
            </w:r>
            <w:r>
              <w:rPr>
                <w:rFonts w:cs="Times New Roman"/>
                <w:kern w:val="0"/>
                <w:szCs w:val="24"/>
                <w:lang w:bidi="ar"/>
              </w:rPr>
              <w:t>7.0m</w:t>
            </w:r>
            <w:r>
              <w:rPr>
                <w:rFonts w:hint="eastAsia" w:ascii="宋体" w:hAnsi="宋体" w:cs="宋体"/>
                <w:kern w:val="0"/>
                <w:szCs w:val="24"/>
                <w:lang w:bidi="ar"/>
              </w:rPr>
              <w:t>（圆锥形）</w:t>
            </w:r>
          </w:p>
        </w:tc>
      </w:tr>
      <w:tr w14:paraId="1142939B">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660" w:type="pct"/>
            <w:tcBorders>
              <w:tl2br w:val="nil"/>
              <w:tr2bl w:val="nil"/>
            </w:tcBorders>
            <w:vAlign w:val="center"/>
          </w:tcPr>
          <w:p w14:paraId="26A60708">
            <w:pPr>
              <w:widowControl/>
              <w:spacing w:line="240" w:lineRule="auto"/>
              <w:ind w:firstLine="0" w:firstLineChars="0"/>
              <w:jc w:val="center"/>
              <w:textAlignment w:val="center"/>
              <w:rPr>
                <w:rFonts w:cs="Times New Roman"/>
                <w:szCs w:val="24"/>
              </w:rPr>
            </w:pPr>
            <w:r>
              <w:rPr>
                <w:rFonts w:cs="Times New Roman"/>
                <w:kern w:val="0"/>
                <w:szCs w:val="24"/>
                <w:lang w:bidi="ar"/>
              </w:rPr>
              <w:t>10</w:t>
            </w:r>
          </w:p>
        </w:tc>
        <w:tc>
          <w:tcPr>
            <w:tcW w:w="1333" w:type="pct"/>
            <w:tcBorders>
              <w:tl2br w:val="nil"/>
              <w:tr2bl w:val="nil"/>
            </w:tcBorders>
            <w:vAlign w:val="center"/>
          </w:tcPr>
          <w:p w14:paraId="4A68896F">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沉砂池</w:t>
            </w:r>
          </w:p>
        </w:tc>
        <w:tc>
          <w:tcPr>
            <w:tcW w:w="1242" w:type="pct"/>
            <w:tcBorders>
              <w:tl2br w:val="nil"/>
              <w:tr2bl w:val="nil"/>
            </w:tcBorders>
            <w:vAlign w:val="center"/>
          </w:tcPr>
          <w:p w14:paraId="276D44C3">
            <w:pPr>
              <w:widowControl/>
              <w:spacing w:line="240" w:lineRule="auto"/>
              <w:ind w:firstLine="0" w:firstLineChars="0"/>
              <w:jc w:val="center"/>
              <w:textAlignment w:val="center"/>
              <w:rPr>
                <w:rFonts w:cs="Times New Roman"/>
                <w:szCs w:val="24"/>
              </w:rPr>
            </w:pPr>
            <w:r>
              <w:rPr>
                <w:rFonts w:cs="Times New Roman"/>
                <w:kern w:val="0"/>
                <w:szCs w:val="24"/>
                <w:lang w:bidi="ar"/>
              </w:rPr>
              <w:t>3</w:t>
            </w:r>
            <w:r>
              <w:rPr>
                <w:rFonts w:hint="eastAsia" w:ascii="宋体" w:hAnsi="宋体" w:cs="宋体"/>
                <w:kern w:val="0"/>
                <w:szCs w:val="24"/>
                <w:lang w:bidi="ar"/>
              </w:rPr>
              <w:t>组</w:t>
            </w:r>
          </w:p>
        </w:tc>
        <w:tc>
          <w:tcPr>
            <w:tcW w:w="1763" w:type="pct"/>
            <w:tcBorders>
              <w:tl2br w:val="nil"/>
              <w:tr2bl w:val="nil"/>
            </w:tcBorders>
            <w:vAlign w:val="center"/>
          </w:tcPr>
          <w:p w14:paraId="25F3B3B9">
            <w:pPr>
              <w:widowControl/>
              <w:spacing w:line="240" w:lineRule="auto"/>
              <w:ind w:firstLine="0" w:firstLineChars="0"/>
              <w:jc w:val="center"/>
              <w:textAlignment w:val="center"/>
              <w:rPr>
                <w:rFonts w:cs="Times New Roman"/>
                <w:szCs w:val="24"/>
              </w:rPr>
            </w:pPr>
            <w:r>
              <w:rPr>
                <w:rFonts w:cs="Times New Roman"/>
                <w:kern w:val="0"/>
                <w:szCs w:val="24"/>
                <w:lang w:bidi="ar"/>
              </w:rPr>
              <w:t>12.0m</w:t>
            </w:r>
            <w:r>
              <w:rPr>
                <w:rFonts w:hint="eastAsia" w:ascii="宋体" w:hAnsi="宋体" w:cs="宋体"/>
                <w:kern w:val="0"/>
                <w:szCs w:val="24"/>
                <w:lang w:bidi="ar"/>
              </w:rPr>
              <w:t>×</w:t>
            </w:r>
            <w:r>
              <w:rPr>
                <w:rFonts w:cs="Times New Roman"/>
                <w:kern w:val="0"/>
                <w:szCs w:val="24"/>
                <w:lang w:bidi="ar"/>
              </w:rPr>
              <w:t>4.6m</w:t>
            </w:r>
            <w:r>
              <w:rPr>
                <w:rFonts w:hint="eastAsia" w:ascii="宋体" w:hAnsi="宋体" w:cs="宋体"/>
                <w:kern w:val="0"/>
                <w:szCs w:val="24"/>
                <w:lang w:bidi="ar"/>
              </w:rPr>
              <w:t>×</w:t>
            </w:r>
            <w:r>
              <w:rPr>
                <w:rFonts w:cs="Times New Roman"/>
                <w:kern w:val="0"/>
                <w:szCs w:val="24"/>
                <w:lang w:bidi="ar"/>
              </w:rPr>
              <w:t>1.5m</w:t>
            </w:r>
          </w:p>
        </w:tc>
      </w:tr>
      <w:tr w14:paraId="2EF2E829">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660" w:type="pct"/>
            <w:tcBorders>
              <w:tl2br w:val="nil"/>
              <w:tr2bl w:val="nil"/>
            </w:tcBorders>
            <w:vAlign w:val="center"/>
          </w:tcPr>
          <w:p w14:paraId="42255B27">
            <w:pPr>
              <w:widowControl/>
              <w:spacing w:line="240" w:lineRule="auto"/>
              <w:ind w:firstLine="0" w:firstLineChars="0"/>
              <w:jc w:val="center"/>
              <w:textAlignment w:val="center"/>
              <w:rPr>
                <w:rFonts w:cs="Times New Roman"/>
                <w:szCs w:val="24"/>
              </w:rPr>
            </w:pPr>
            <w:r>
              <w:rPr>
                <w:rFonts w:cs="Times New Roman"/>
                <w:kern w:val="0"/>
                <w:szCs w:val="24"/>
                <w:lang w:bidi="ar"/>
              </w:rPr>
              <w:t>11</w:t>
            </w:r>
          </w:p>
        </w:tc>
        <w:tc>
          <w:tcPr>
            <w:tcW w:w="1333" w:type="pct"/>
            <w:tcBorders>
              <w:tl2br w:val="nil"/>
              <w:tr2bl w:val="nil"/>
            </w:tcBorders>
            <w:vAlign w:val="center"/>
          </w:tcPr>
          <w:p w14:paraId="2E26C9B3">
            <w:pPr>
              <w:widowControl/>
              <w:spacing w:line="240" w:lineRule="auto"/>
              <w:ind w:firstLine="0" w:firstLineChars="0"/>
              <w:jc w:val="center"/>
              <w:textAlignment w:val="center"/>
              <w:rPr>
                <w:rFonts w:hint="eastAsia" w:ascii="宋体" w:hAnsi="宋体" w:cs="宋体"/>
                <w:szCs w:val="24"/>
              </w:rPr>
            </w:pPr>
            <w:r>
              <w:rPr>
                <w:rFonts w:hint="eastAsia" w:ascii="宋体" w:hAnsi="宋体" w:cs="宋体"/>
                <w:kern w:val="0"/>
                <w:szCs w:val="24"/>
                <w:lang w:bidi="ar"/>
              </w:rPr>
              <w:t>初沉池</w:t>
            </w:r>
          </w:p>
        </w:tc>
        <w:tc>
          <w:tcPr>
            <w:tcW w:w="1242" w:type="pct"/>
            <w:tcBorders>
              <w:tl2br w:val="nil"/>
              <w:tr2bl w:val="nil"/>
            </w:tcBorders>
            <w:vAlign w:val="center"/>
          </w:tcPr>
          <w:p w14:paraId="2114AC66">
            <w:pPr>
              <w:widowControl/>
              <w:spacing w:line="240" w:lineRule="auto"/>
              <w:ind w:firstLine="0" w:firstLineChars="0"/>
              <w:jc w:val="center"/>
              <w:textAlignment w:val="center"/>
              <w:rPr>
                <w:rFonts w:cs="Times New Roman"/>
                <w:szCs w:val="24"/>
              </w:rPr>
            </w:pPr>
            <w:r>
              <w:rPr>
                <w:rFonts w:cs="Times New Roman"/>
                <w:kern w:val="0"/>
                <w:szCs w:val="24"/>
                <w:lang w:bidi="ar"/>
              </w:rPr>
              <w:t>3</w:t>
            </w:r>
            <w:r>
              <w:rPr>
                <w:rFonts w:hint="eastAsia" w:ascii="宋体" w:hAnsi="宋体" w:cs="宋体"/>
                <w:kern w:val="0"/>
                <w:szCs w:val="24"/>
                <w:lang w:bidi="ar"/>
              </w:rPr>
              <w:t>组</w:t>
            </w:r>
          </w:p>
        </w:tc>
        <w:tc>
          <w:tcPr>
            <w:tcW w:w="1763" w:type="pct"/>
            <w:tcBorders>
              <w:tl2br w:val="nil"/>
              <w:tr2bl w:val="nil"/>
            </w:tcBorders>
            <w:vAlign w:val="center"/>
          </w:tcPr>
          <w:p w14:paraId="31268CC3">
            <w:pPr>
              <w:widowControl/>
              <w:spacing w:line="240" w:lineRule="auto"/>
              <w:ind w:firstLine="0" w:firstLineChars="0"/>
              <w:jc w:val="center"/>
              <w:textAlignment w:val="center"/>
              <w:rPr>
                <w:rFonts w:cs="Times New Roman"/>
                <w:szCs w:val="24"/>
              </w:rPr>
            </w:pPr>
            <w:r>
              <w:rPr>
                <w:rFonts w:cs="Times New Roman"/>
                <w:kern w:val="0"/>
                <w:szCs w:val="24"/>
                <w:lang w:bidi="ar"/>
              </w:rPr>
              <w:t>22.0m</w:t>
            </w:r>
            <w:r>
              <w:rPr>
                <w:rFonts w:hint="eastAsia" w:ascii="宋体" w:hAnsi="宋体" w:cs="宋体"/>
                <w:kern w:val="0"/>
                <w:szCs w:val="24"/>
                <w:lang w:bidi="ar"/>
              </w:rPr>
              <w:t>×</w:t>
            </w:r>
            <w:r>
              <w:rPr>
                <w:rFonts w:cs="Times New Roman"/>
                <w:kern w:val="0"/>
                <w:szCs w:val="24"/>
                <w:lang w:bidi="ar"/>
              </w:rPr>
              <w:t>11.0m</w:t>
            </w:r>
            <w:r>
              <w:rPr>
                <w:rFonts w:hint="eastAsia" w:ascii="宋体" w:hAnsi="宋体" w:cs="宋体"/>
                <w:kern w:val="0"/>
                <w:szCs w:val="24"/>
                <w:lang w:bidi="ar"/>
              </w:rPr>
              <w:t>×</w:t>
            </w:r>
            <w:r>
              <w:rPr>
                <w:rFonts w:cs="Times New Roman"/>
                <w:kern w:val="0"/>
                <w:szCs w:val="24"/>
                <w:lang w:bidi="ar"/>
              </w:rPr>
              <w:t>4.0m</w:t>
            </w:r>
          </w:p>
        </w:tc>
      </w:tr>
    </w:tbl>
    <w:p w14:paraId="37C14623">
      <w:pPr>
        <w:spacing w:before="120" w:beforeLines="50" w:line="240" w:lineRule="auto"/>
        <w:ind w:firstLine="482"/>
        <w:jc w:val="center"/>
        <w:rPr>
          <w:rFonts w:cs="Times New Roman"/>
          <w:b/>
          <w:szCs w:val="24"/>
        </w:rPr>
      </w:pPr>
      <w:r>
        <w:rPr>
          <w:rFonts w:hint="eastAsia" w:cs="Times New Roman"/>
          <w:b/>
          <w:szCs w:val="24"/>
        </w:rPr>
        <w:t xml:space="preserve">表7.2.1-3 </w:t>
      </w:r>
      <w:r>
        <w:rPr>
          <w:rFonts w:cs="Times New Roman"/>
          <w:b/>
          <w:szCs w:val="24"/>
        </w:rPr>
        <w:t>仪化公司</w:t>
      </w:r>
      <w:r>
        <w:rPr>
          <w:rFonts w:hint="eastAsia" w:cs="Times New Roman"/>
          <w:b/>
          <w:szCs w:val="24"/>
        </w:rPr>
        <w:t>生化装置东区</w:t>
      </w:r>
      <w:r>
        <w:rPr>
          <w:rFonts w:cs="Times New Roman"/>
          <w:b/>
          <w:szCs w:val="24"/>
        </w:rPr>
        <w:t>污水处理</w:t>
      </w:r>
      <w:r>
        <w:rPr>
          <w:rFonts w:hint="eastAsia" w:cs="Times New Roman"/>
          <w:b/>
          <w:szCs w:val="24"/>
        </w:rPr>
        <w:t>装置主要设备</w:t>
      </w:r>
    </w:p>
    <w:tbl>
      <w:tblPr>
        <w:tblStyle w:val="88"/>
        <w:tblW w:w="4997" w:type="pct"/>
        <w:tblInd w:w="0" w:type="dxa"/>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Layout w:type="autofit"/>
        <w:tblCellMar>
          <w:top w:w="0" w:type="dxa"/>
          <w:left w:w="108" w:type="dxa"/>
          <w:bottom w:w="0" w:type="dxa"/>
          <w:right w:w="108" w:type="dxa"/>
        </w:tblCellMar>
      </w:tblPr>
      <w:tblGrid>
        <w:gridCol w:w="1076"/>
        <w:gridCol w:w="1076"/>
        <w:gridCol w:w="2325"/>
        <w:gridCol w:w="1978"/>
        <w:gridCol w:w="1076"/>
        <w:gridCol w:w="2426"/>
      </w:tblGrid>
      <w:tr w14:paraId="2168017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270" w:hRule="atLeast"/>
        </w:trPr>
        <w:tc>
          <w:tcPr>
            <w:tcW w:w="540" w:type="pct"/>
            <w:tcBorders>
              <w:tl2br w:val="nil"/>
              <w:tr2bl w:val="nil"/>
            </w:tcBorders>
            <w:vAlign w:val="center"/>
          </w:tcPr>
          <w:p w14:paraId="0CAC6D02">
            <w:pPr>
              <w:widowControl/>
              <w:spacing w:line="240" w:lineRule="auto"/>
              <w:ind w:firstLine="0" w:firstLineChars="0"/>
              <w:jc w:val="center"/>
              <w:textAlignment w:val="center"/>
              <w:rPr>
                <w:rFonts w:cs="Times New Roman"/>
                <w:b/>
                <w:bCs/>
                <w:sz w:val="22"/>
              </w:rPr>
            </w:pPr>
            <w:r>
              <w:rPr>
                <w:rFonts w:hint="eastAsia" w:ascii="宋体" w:hAnsi="宋体" w:cs="宋体"/>
                <w:b/>
                <w:bCs/>
                <w:kern w:val="0"/>
                <w:sz w:val="22"/>
                <w:lang w:bidi="ar"/>
              </w:rPr>
              <w:t>序号</w:t>
            </w:r>
          </w:p>
        </w:tc>
        <w:tc>
          <w:tcPr>
            <w:tcW w:w="540" w:type="pct"/>
            <w:tcBorders>
              <w:tl2br w:val="nil"/>
              <w:tr2bl w:val="nil"/>
            </w:tcBorders>
            <w:vAlign w:val="center"/>
          </w:tcPr>
          <w:p w14:paraId="4DDE935B">
            <w:pPr>
              <w:widowControl/>
              <w:spacing w:line="240" w:lineRule="auto"/>
              <w:ind w:firstLine="0" w:firstLineChars="0"/>
              <w:jc w:val="center"/>
              <w:textAlignment w:val="center"/>
              <w:rPr>
                <w:rFonts w:cs="Times New Roman"/>
                <w:b/>
                <w:bCs/>
                <w:sz w:val="22"/>
              </w:rPr>
            </w:pPr>
            <w:r>
              <w:rPr>
                <w:rFonts w:hint="eastAsia" w:ascii="宋体" w:hAnsi="宋体" w:cs="宋体"/>
                <w:b/>
                <w:bCs/>
                <w:kern w:val="0"/>
                <w:sz w:val="22"/>
                <w:lang w:bidi="ar"/>
              </w:rPr>
              <w:t>设备名称</w:t>
            </w:r>
          </w:p>
        </w:tc>
        <w:tc>
          <w:tcPr>
            <w:tcW w:w="1167" w:type="pct"/>
            <w:tcBorders>
              <w:tl2br w:val="nil"/>
              <w:tr2bl w:val="nil"/>
            </w:tcBorders>
            <w:vAlign w:val="center"/>
          </w:tcPr>
          <w:p w14:paraId="6EC7FBA6">
            <w:pPr>
              <w:widowControl/>
              <w:spacing w:line="240" w:lineRule="auto"/>
              <w:ind w:firstLine="0" w:firstLineChars="0"/>
              <w:jc w:val="center"/>
              <w:textAlignment w:val="center"/>
              <w:rPr>
                <w:rFonts w:cs="Times New Roman"/>
                <w:b/>
                <w:bCs/>
                <w:sz w:val="22"/>
              </w:rPr>
            </w:pPr>
            <w:r>
              <w:rPr>
                <w:rFonts w:hint="eastAsia" w:ascii="宋体" w:hAnsi="宋体" w:cs="宋体"/>
                <w:b/>
                <w:bCs/>
                <w:kern w:val="0"/>
                <w:sz w:val="22"/>
                <w:lang w:bidi="ar"/>
              </w:rPr>
              <w:t>型号</w:t>
            </w:r>
          </w:p>
        </w:tc>
        <w:tc>
          <w:tcPr>
            <w:tcW w:w="993" w:type="pct"/>
            <w:tcBorders>
              <w:tl2br w:val="nil"/>
              <w:tr2bl w:val="nil"/>
            </w:tcBorders>
            <w:vAlign w:val="center"/>
          </w:tcPr>
          <w:p w14:paraId="090DF73C">
            <w:pPr>
              <w:widowControl/>
              <w:spacing w:line="240" w:lineRule="auto"/>
              <w:ind w:firstLine="0" w:firstLineChars="0"/>
              <w:jc w:val="center"/>
              <w:textAlignment w:val="center"/>
              <w:rPr>
                <w:rFonts w:cs="Times New Roman"/>
                <w:b/>
                <w:bCs/>
                <w:sz w:val="22"/>
              </w:rPr>
            </w:pPr>
            <w:r>
              <w:rPr>
                <w:rFonts w:hint="eastAsia" w:ascii="宋体" w:hAnsi="宋体" w:cs="宋体"/>
                <w:b/>
                <w:bCs/>
                <w:kern w:val="0"/>
                <w:sz w:val="22"/>
                <w:lang w:bidi="ar"/>
              </w:rPr>
              <w:t>位号</w:t>
            </w:r>
          </w:p>
        </w:tc>
        <w:tc>
          <w:tcPr>
            <w:tcW w:w="540" w:type="pct"/>
            <w:tcBorders>
              <w:tl2br w:val="nil"/>
              <w:tr2bl w:val="nil"/>
            </w:tcBorders>
            <w:vAlign w:val="center"/>
          </w:tcPr>
          <w:p w14:paraId="77D269DF">
            <w:pPr>
              <w:widowControl/>
              <w:spacing w:line="240" w:lineRule="auto"/>
              <w:ind w:firstLine="0" w:firstLineChars="0"/>
              <w:jc w:val="center"/>
              <w:textAlignment w:val="center"/>
              <w:rPr>
                <w:rFonts w:cs="Times New Roman"/>
                <w:b/>
                <w:bCs/>
                <w:sz w:val="22"/>
              </w:rPr>
            </w:pPr>
            <w:r>
              <w:rPr>
                <w:rFonts w:hint="eastAsia" w:ascii="宋体" w:hAnsi="宋体" w:cs="宋体"/>
                <w:b/>
                <w:bCs/>
                <w:kern w:val="0"/>
                <w:sz w:val="22"/>
                <w:lang w:bidi="ar"/>
              </w:rPr>
              <w:t>数量</w:t>
            </w:r>
          </w:p>
        </w:tc>
        <w:tc>
          <w:tcPr>
            <w:tcW w:w="1218" w:type="pct"/>
            <w:tcBorders>
              <w:tl2br w:val="nil"/>
              <w:tr2bl w:val="nil"/>
            </w:tcBorders>
            <w:vAlign w:val="center"/>
          </w:tcPr>
          <w:p w14:paraId="5E348F3D">
            <w:pPr>
              <w:widowControl/>
              <w:spacing w:line="240" w:lineRule="auto"/>
              <w:ind w:firstLine="0" w:firstLineChars="0"/>
              <w:jc w:val="center"/>
              <w:textAlignment w:val="center"/>
              <w:rPr>
                <w:rFonts w:cs="Times New Roman"/>
                <w:b/>
                <w:bCs/>
                <w:sz w:val="22"/>
              </w:rPr>
            </w:pPr>
            <w:r>
              <w:rPr>
                <w:rFonts w:hint="eastAsia" w:ascii="宋体" w:hAnsi="宋体" w:cs="宋体"/>
                <w:b/>
                <w:bCs/>
                <w:kern w:val="0"/>
                <w:sz w:val="22"/>
                <w:lang w:bidi="ar"/>
              </w:rPr>
              <w:t>主要参数</w:t>
            </w:r>
          </w:p>
        </w:tc>
      </w:tr>
      <w:tr w14:paraId="2C4E8D7D">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30" w:hRule="atLeast"/>
        </w:trPr>
        <w:tc>
          <w:tcPr>
            <w:tcW w:w="540" w:type="pct"/>
            <w:tcBorders>
              <w:tl2br w:val="nil"/>
              <w:tr2bl w:val="nil"/>
            </w:tcBorders>
            <w:vAlign w:val="center"/>
          </w:tcPr>
          <w:p w14:paraId="2E0DC239">
            <w:pPr>
              <w:widowControl/>
              <w:spacing w:line="240" w:lineRule="auto"/>
              <w:ind w:firstLine="0" w:firstLineChars="0"/>
              <w:jc w:val="center"/>
              <w:textAlignment w:val="center"/>
              <w:rPr>
                <w:rFonts w:cs="Times New Roman"/>
                <w:sz w:val="22"/>
              </w:rPr>
            </w:pPr>
            <w:r>
              <w:rPr>
                <w:rFonts w:cs="Times New Roman"/>
                <w:kern w:val="0"/>
                <w:sz w:val="22"/>
                <w:lang w:bidi="ar"/>
              </w:rPr>
              <w:t>1</w:t>
            </w:r>
          </w:p>
        </w:tc>
        <w:tc>
          <w:tcPr>
            <w:tcW w:w="540" w:type="pct"/>
            <w:tcBorders>
              <w:tl2br w:val="nil"/>
              <w:tr2bl w:val="nil"/>
            </w:tcBorders>
            <w:vAlign w:val="center"/>
          </w:tcPr>
          <w:p w14:paraId="60E0C5D1">
            <w:pPr>
              <w:widowControl/>
              <w:spacing w:line="240" w:lineRule="auto"/>
              <w:ind w:firstLine="0" w:firstLineChars="0"/>
              <w:jc w:val="center"/>
              <w:textAlignment w:val="center"/>
              <w:rPr>
                <w:rFonts w:cs="Times New Roman"/>
                <w:sz w:val="22"/>
              </w:rPr>
            </w:pPr>
            <w:r>
              <w:rPr>
                <w:lang w:bidi="ar"/>
              </w:rPr>
              <w:t>污泥泵</w:t>
            </w:r>
          </w:p>
        </w:tc>
        <w:tc>
          <w:tcPr>
            <w:tcW w:w="1167" w:type="pct"/>
            <w:tcBorders>
              <w:tl2br w:val="nil"/>
              <w:tr2bl w:val="nil"/>
            </w:tcBorders>
            <w:vAlign w:val="center"/>
          </w:tcPr>
          <w:p w14:paraId="2A11DD36">
            <w:pPr>
              <w:widowControl/>
              <w:spacing w:line="240" w:lineRule="auto"/>
              <w:ind w:firstLine="0" w:firstLineChars="0"/>
              <w:jc w:val="center"/>
              <w:textAlignment w:val="center"/>
              <w:rPr>
                <w:rFonts w:cs="Times New Roman"/>
                <w:sz w:val="22"/>
              </w:rPr>
            </w:pPr>
            <w:r>
              <w:rPr>
                <w:rFonts w:cs="Times New Roman"/>
                <w:kern w:val="0"/>
                <w:sz w:val="22"/>
                <w:lang w:bidi="ar"/>
              </w:rPr>
              <w:t>3PN</w:t>
            </w:r>
          </w:p>
        </w:tc>
        <w:tc>
          <w:tcPr>
            <w:tcW w:w="993" w:type="pct"/>
            <w:tcBorders>
              <w:tl2br w:val="nil"/>
              <w:tr2bl w:val="nil"/>
            </w:tcBorders>
            <w:vAlign w:val="center"/>
          </w:tcPr>
          <w:p w14:paraId="0A6024E1">
            <w:pPr>
              <w:widowControl/>
              <w:spacing w:line="240" w:lineRule="auto"/>
              <w:ind w:firstLine="0" w:firstLineChars="0"/>
              <w:jc w:val="center"/>
              <w:textAlignment w:val="center"/>
              <w:rPr>
                <w:rFonts w:cs="Times New Roman"/>
                <w:sz w:val="22"/>
              </w:rPr>
            </w:pPr>
            <w:r>
              <w:rPr>
                <w:rFonts w:cs="Times New Roman"/>
                <w:kern w:val="0"/>
                <w:sz w:val="22"/>
                <w:lang w:bidi="ar"/>
              </w:rPr>
              <w:t>B0201</w:t>
            </w:r>
          </w:p>
        </w:tc>
        <w:tc>
          <w:tcPr>
            <w:tcW w:w="540" w:type="pct"/>
            <w:tcBorders>
              <w:tl2br w:val="nil"/>
              <w:tr2bl w:val="nil"/>
            </w:tcBorders>
            <w:vAlign w:val="center"/>
          </w:tcPr>
          <w:p w14:paraId="2573916C">
            <w:pPr>
              <w:widowControl/>
              <w:spacing w:line="240" w:lineRule="auto"/>
              <w:ind w:firstLine="0" w:firstLineChars="0"/>
              <w:jc w:val="center"/>
              <w:textAlignment w:val="center"/>
              <w:rPr>
                <w:rFonts w:cs="Times New Roman"/>
                <w:sz w:val="22"/>
              </w:rPr>
            </w:pPr>
            <w:r>
              <w:rPr>
                <w:rFonts w:cs="Times New Roman"/>
                <w:kern w:val="0"/>
                <w:sz w:val="22"/>
                <w:lang w:bidi="ar"/>
              </w:rPr>
              <w:t>1</w:t>
            </w:r>
          </w:p>
        </w:tc>
        <w:tc>
          <w:tcPr>
            <w:tcW w:w="1218" w:type="pct"/>
            <w:tcBorders>
              <w:tl2br w:val="nil"/>
              <w:tr2bl w:val="nil"/>
            </w:tcBorders>
            <w:vAlign w:val="center"/>
          </w:tcPr>
          <w:p w14:paraId="5D9EB33A">
            <w:pPr>
              <w:widowControl/>
              <w:spacing w:line="240" w:lineRule="auto"/>
              <w:ind w:firstLine="0" w:firstLineChars="0"/>
              <w:jc w:val="center"/>
              <w:textAlignment w:val="center"/>
              <w:rPr>
                <w:rFonts w:cs="Times New Roman"/>
                <w:sz w:val="22"/>
              </w:rPr>
            </w:pPr>
            <w:r>
              <w:rPr>
                <w:rFonts w:cs="Times New Roman"/>
                <w:kern w:val="0"/>
                <w:sz w:val="22"/>
                <w:lang w:bidi="ar"/>
              </w:rPr>
              <w:t>Q=108m</w:t>
            </w:r>
            <w:r>
              <w:rPr>
                <w:rFonts w:cs="Times New Roman"/>
                <w:kern w:val="0"/>
                <w:sz w:val="22"/>
                <w:vertAlign w:val="superscript"/>
                <w:lang w:bidi="ar"/>
              </w:rPr>
              <w:t>3</w:t>
            </w:r>
            <w:r>
              <w:rPr>
                <w:rFonts w:cs="Times New Roman"/>
                <w:kern w:val="0"/>
                <w:sz w:val="22"/>
                <w:lang w:bidi="ar"/>
              </w:rPr>
              <w:t>/h</w:t>
            </w:r>
            <w:r>
              <w:rPr>
                <w:lang w:bidi="ar"/>
              </w:rPr>
              <w:t>、</w:t>
            </w:r>
            <w:r>
              <w:rPr>
                <w:rFonts w:cs="Times New Roman"/>
                <w:kern w:val="0"/>
                <w:sz w:val="22"/>
                <w:lang w:bidi="ar"/>
              </w:rPr>
              <w:t xml:space="preserve">H=21m </w:t>
            </w:r>
          </w:p>
        </w:tc>
      </w:tr>
      <w:tr w14:paraId="37BEAA5B">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00" w:hRule="atLeast"/>
        </w:trPr>
        <w:tc>
          <w:tcPr>
            <w:tcW w:w="540" w:type="pct"/>
            <w:tcBorders>
              <w:tl2br w:val="nil"/>
              <w:tr2bl w:val="nil"/>
            </w:tcBorders>
            <w:vAlign w:val="center"/>
          </w:tcPr>
          <w:p w14:paraId="5C96D0F2">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540" w:type="pct"/>
            <w:tcBorders>
              <w:tl2br w:val="nil"/>
              <w:tr2bl w:val="nil"/>
            </w:tcBorders>
            <w:vAlign w:val="center"/>
          </w:tcPr>
          <w:p w14:paraId="20DABA45">
            <w:pPr>
              <w:widowControl/>
              <w:spacing w:line="240" w:lineRule="auto"/>
              <w:ind w:firstLine="0" w:firstLineChars="0"/>
              <w:jc w:val="center"/>
              <w:textAlignment w:val="center"/>
              <w:rPr>
                <w:rFonts w:cs="Times New Roman"/>
                <w:sz w:val="22"/>
              </w:rPr>
            </w:pPr>
            <w:r>
              <w:rPr>
                <w:lang w:bidi="ar"/>
              </w:rPr>
              <w:t>污泥泵</w:t>
            </w:r>
          </w:p>
        </w:tc>
        <w:tc>
          <w:tcPr>
            <w:tcW w:w="1167" w:type="pct"/>
            <w:tcBorders>
              <w:tl2br w:val="nil"/>
              <w:tr2bl w:val="nil"/>
            </w:tcBorders>
            <w:vAlign w:val="center"/>
          </w:tcPr>
          <w:p w14:paraId="0228A131">
            <w:pPr>
              <w:widowControl/>
              <w:spacing w:line="240" w:lineRule="auto"/>
              <w:ind w:firstLine="0" w:firstLineChars="0"/>
              <w:jc w:val="center"/>
              <w:textAlignment w:val="center"/>
              <w:rPr>
                <w:rFonts w:cs="Times New Roman"/>
                <w:sz w:val="22"/>
              </w:rPr>
            </w:pPr>
            <w:r>
              <w:rPr>
                <w:rFonts w:cs="Times New Roman"/>
                <w:kern w:val="0"/>
                <w:sz w:val="22"/>
                <w:lang w:bidi="ar"/>
              </w:rPr>
              <w:t>3NSW120-21-22</w:t>
            </w:r>
          </w:p>
        </w:tc>
        <w:tc>
          <w:tcPr>
            <w:tcW w:w="993" w:type="pct"/>
            <w:tcBorders>
              <w:tl2br w:val="nil"/>
              <w:tr2bl w:val="nil"/>
            </w:tcBorders>
            <w:vAlign w:val="center"/>
          </w:tcPr>
          <w:p w14:paraId="6BBC8A26">
            <w:pPr>
              <w:widowControl/>
              <w:spacing w:line="240" w:lineRule="auto"/>
              <w:ind w:firstLine="0" w:firstLineChars="0"/>
              <w:jc w:val="center"/>
              <w:textAlignment w:val="center"/>
              <w:rPr>
                <w:rFonts w:cs="Times New Roman"/>
                <w:sz w:val="22"/>
              </w:rPr>
            </w:pPr>
            <w:r>
              <w:rPr>
                <w:rFonts w:cs="Times New Roman"/>
                <w:kern w:val="0"/>
                <w:sz w:val="22"/>
                <w:lang w:bidi="ar"/>
              </w:rPr>
              <w:t>B0202</w:t>
            </w:r>
          </w:p>
        </w:tc>
        <w:tc>
          <w:tcPr>
            <w:tcW w:w="540" w:type="pct"/>
            <w:tcBorders>
              <w:tl2br w:val="nil"/>
              <w:tr2bl w:val="nil"/>
            </w:tcBorders>
            <w:vAlign w:val="center"/>
          </w:tcPr>
          <w:p w14:paraId="3B0CBA3C">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725165E3">
            <w:pPr>
              <w:widowControl/>
              <w:spacing w:line="240" w:lineRule="auto"/>
              <w:ind w:firstLine="0" w:firstLineChars="0"/>
              <w:jc w:val="center"/>
              <w:textAlignment w:val="center"/>
              <w:rPr>
                <w:rFonts w:cs="Times New Roman"/>
                <w:sz w:val="22"/>
              </w:rPr>
            </w:pPr>
            <w:r>
              <w:rPr>
                <w:rFonts w:cs="Times New Roman"/>
                <w:kern w:val="0"/>
                <w:sz w:val="22"/>
                <w:lang w:bidi="ar"/>
              </w:rPr>
              <w:t>Q=120m</w:t>
            </w:r>
            <w:r>
              <w:rPr>
                <w:rFonts w:cs="Times New Roman"/>
                <w:kern w:val="0"/>
                <w:sz w:val="22"/>
                <w:vertAlign w:val="superscript"/>
                <w:lang w:bidi="ar"/>
              </w:rPr>
              <w:t>3</w:t>
            </w:r>
            <w:r>
              <w:rPr>
                <w:rFonts w:cs="Times New Roman"/>
                <w:kern w:val="0"/>
                <w:sz w:val="22"/>
                <w:lang w:bidi="ar"/>
              </w:rPr>
              <w:t>/h</w:t>
            </w:r>
            <w:r>
              <w:rPr>
                <w:lang w:bidi="ar"/>
              </w:rPr>
              <w:t>、</w:t>
            </w:r>
            <w:r>
              <w:rPr>
                <w:rFonts w:cs="Times New Roman"/>
                <w:kern w:val="0"/>
                <w:sz w:val="22"/>
                <w:lang w:bidi="ar"/>
              </w:rPr>
              <w:t xml:space="preserve">H=21m   </w:t>
            </w:r>
          </w:p>
        </w:tc>
      </w:tr>
      <w:tr w14:paraId="38E5DA0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00" w:hRule="atLeast"/>
        </w:trPr>
        <w:tc>
          <w:tcPr>
            <w:tcW w:w="540" w:type="pct"/>
            <w:tcBorders>
              <w:tl2br w:val="nil"/>
              <w:tr2bl w:val="nil"/>
            </w:tcBorders>
            <w:vAlign w:val="center"/>
          </w:tcPr>
          <w:p w14:paraId="289A2653">
            <w:pPr>
              <w:widowControl/>
              <w:spacing w:line="240" w:lineRule="auto"/>
              <w:ind w:firstLine="0" w:firstLineChars="0"/>
              <w:jc w:val="center"/>
              <w:textAlignment w:val="center"/>
              <w:rPr>
                <w:rFonts w:cs="Times New Roman"/>
                <w:sz w:val="22"/>
              </w:rPr>
            </w:pPr>
            <w:r>
              <w:rPr>
                <w:rFonts w:cs="Times New Roman"/>
                <w:kern w:val="0"/>
                <w:sz w:val="22"/>
                <w:lang w:bidi="ar"/>
              </w:rPr>
              <w:t>3</w:t>
            </w:r>
          </w:p>
        </w:tc>
        <w:tc>
          <w:tcPr>
            <w:tcW w:w="540" w:type="pct"/>
            <w:tcBorders>
              <w:tl2br w:val="nil"/>
              <w:tr2bl w:val="nil"/>
            </w:tcBorders>
            <w:vAlign w:val="center"/>
          </w:tcPr>
          <w:p w14:paraId="3CBCF9A5">
            <w:pPr>
              <w:widowControl/>
              <w:spacing w:line="240" w:lineRule="auto"/>
              <w:ind w:firstLine="0" w:firstLineChars="0"/>
              <w:jc w:val="center"/>
              <w:textAlignment w:val="center"/>
              <w:rPr>
                <w:rFonts w:cs="Times New Roman"/>
                <w:sz w:val="22"/>
              </w:rPr>
            </w:pPr>
            <w:r>
              <w:rPr>
                <w:lang w:bidi="ar"/>
              </w:rPr>
              <w:t>潜污泵</w:t>
            </w:r>
          </w:p>
        </w:tc>
        <w:tc>
          <w:tcPr>
            <w:tcW w:w="1167" w:type="pct"/>
            <w:tcBorders>
              <w:tl2br w:val="nil"/>
              <w:tr2bl w:val="nil"/>
            </w:tcBorders>
            <w:vAlign w:val="center"/>
          </w:tcPr>
          <w:p w14:paraId="38C21153">
            <w:pPr>
              <w:widowControl/>
              <w:spacing w:line="240" w:lineRule="auto"/>
              <w:ind w:firstLine="0" w:firstLineChars="0"/>
              <w:jc w:val="center"/>
              <w:textAlignment w:val="center"/>
              <w:rPr>
                <w:rFonts w:cs="Times New Roman"/>
                <w:sz w:val="22"/>
              </w:rPr>
            </w:pPr>
            <w:r>
              <w:rPr>
                <w:rFonts w:cs="Times New Roman"/>
                <w:kern w:val="0"/>
                <w:sz w:val="22"/>
                <w:lang w:bidi="ar"/>
              </w:rPr>
              <w:t>WQ2260-428-200</w:t>
            </w:r>
          </w:p>
        </w:tc>
        <w:tc>
          <w:tcPr>
            <w:tcW w:w="993" w:type="pct"/>
            <w:tcBorders>
              <w:tl2br w:val="nil"/>
              <w:tr2bl w:val="nil"/>
            </w:tcBorders>
            <w:vAlign w:val="center"/>
          </w:tcPr>
          <w:p w14:paraId="081F6397">
            <w:pPr>
              <w:widowControl/>
              <w:spacing w:line="240" w:lineRule="auto"/>
              <w:ind w:firstLine="0" w:firstLineChars="0"/>
              <w:jc w:val="center"/>
              <w:textAlignment w:val="center"/>
              <w:rPr>
                <w:rFonts w:cs="Times New Roman"/>
                <w:sz w:val="22"/>
              </w:rPr>
            </w:pPr>
            <w:r>
              <w:rPr>
                <w:rFonts w:cs="Times New Roman"/>
                <w:kern w:val="0"/>
                <w:sz w:val="22"/>
                <w:lang w:bidi="ar"/>
              </w:rPr>
              <w:t>B0301</w:t>
            </w:r>
          </w:p>
        </w:tc>
        <w:tc>
          <w:tcPr>
            <w:tcW w:w="540" w:type="pct"/>
            <w:tcBorders>
              <w:tl2br w:val="nil"/>
              <w:tr2bl w:val="nil"/>
            </w:tcBorders>
            <w:vAlign w:val="center"/>
          </w:tcPr>
          <w:p w14:paraId="373C4171">
            <w:pPr>
              <w:widowControl/>
              <w:spacing w:line="240" w:lineRule="auto"/>
              <w:ind w:firstLine="0" w:firstLineChars="0"/>
              <w:jc w:val="center"/>
              <w:textAlignment w:val="center"/>
              <w:rPr>
                <w:rFonts w:cs="Times New Roman"/>
                <w:sz w:val="22"/>
              </w:rPr>
            </w:pPr>
            <w:r>
              <w:rPr>
                <w:rFonts w:cs="Times New Roman"/>
                <w:kern w:val="0"/>
                <w:sz w:val="22"/>
                <w:lang w:bidi="ar"/>
              </w:rPr>
              <w:t>1</w:t>
            </w:r>
          </w:p>
        </w:tc>
        <w:tc>
          <w:tcPr>
            <w:tcW w:w="1218" w:type="pct"/>
            <w:tcBorders>
              <w:tl2br w:val="nil"/>
              <w:tr2bl w:val="nil"/>
            </w:tcBorders>
            <w:vAlign w:val="center"/>
          </w:tcPr>
          <w:p w14:paraId="1DA75EA0">
            <w:pPr>
              <w:widowControl/>
              <w:spacing w:line="240" w:lineRule="auto"/>
              <w:ind w:firstLine="0" w:firstLineChars="0"/>
              <w:jc w:val="center"/>
              <w:textAlignment w:val="center"/>
              <w:rPr>
                <w:rFonts w:cs="Times New Roman"/>
                <w:sz w:val="22"/>
              </w:rPr>
            </w:pPr>
            <w:r>
              <w:rPr>
                <w:rFonts w:cs="Times New Roman"/>
                <w:kern w:val="0"/>
                <w:sz w:val="22"/>
                <w:lang w:bidi="ar"/>
              </w:rPr>
              <w:t>Q=300m</w:t>
            </w:r>
            <w:r>
              <w:rPr>
                <w:rFonts w:cs="Times New Roman"/>
                <w:kern w:val="0"/>
                <w:sz w:val="22"/>
                <w:vertAlign w:val="superscript"/>
                <w:lang w:bidi="ar"/>
              </w:rPr>
              <w:t>3</w:t>
            </w:r>
            <w:r>
              <w:rPr>
                <w:rFonts w:cs="Times New Roman"/>
                <w:kern w:val="0"/>
                <w:sz w:val="22"/>
                <w:lang w:bidi="ar"/>
              </w:rPr>
              <w:t>/h</w:t>
            </w:r>
            <w:r>
              <w:rPr>
                <w:lang w:bidi="ar"/>
              </w:rPr>
              <w:t>、</w:t>
            </w:r>
            <w:r>
              <w:rPr>
                <w:rFonts w:cs="Times New Roman"/>
                <w:kern w:val="0"/>
                <w:sz w:val="22"/>
                <w:lang w:bidi="ar"/>
              </w:rPr>
              <w:t>H=10m</w:t>
            </w:r>
          </w:p>
        </w:tc>
      </w:tr>
      <w:tr w14:paraId="1F5B266E">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840" w:hRule="atLeast"/>
        </w:trPr>
        <w:tc>
          <w:tcPr>
            <w:tcW w:w="540" w:type="pct"/>
            <w:tcBorders>
              <w:tl2br w:val="nil"/>
              <w:tr2bl w:val="nil"/>
            </w:tcBorders>
            <w:vAlign w:val="center"/>
          </w:tcPr>
          <w:p w14:paraId="64EAC17E">
            <w:pPr>
              <w:widowControl/>
              <w:spacing w:line="240" w:lineRule="auto"/>
              <w:ind w:firstLine="0" w:firstLineChars="0"/>
              <w:jc w:val="center"/>
              <w:textAlignment w:val="center"/>
              <w:rPr>
                <w:rFonts w:cs="Times New Roman"/>
                <w:sz w:val="22"/>
              </w:rPr>
            </w:pPr>
            <w:r>
              <w:rPr>
                <w:rFonts w:cs="Times New Roman"/>
                <w:kern w:val="0"/>
                <w:sz w:val="22"/>
                <w:lang w:bidi="ar"/>
              </w:rPr>
              <w:t>4</w:t>
            </w:r>
          </w:p>
        </w:tc>
        <w:tc>
          <w:tcPr>
            <w:tcW w:w="540" w:type="pct"/>
            <w:tcBorders>
              <w:tl2br w:val="nil"/>
              <w:tr2bl w:val="nil"/>
            </w:tcBorders>
            <w:vAlign w:val="center"/>
          </w:tcPr>
          <w:p w14:paraId="1D0DF563">
            <w:pPr>
              <w:widowControl/>
              <w:spacing w:line="240" w:lineRule="auto"/>
              <w:ind w:firstLine="0" w:firstLineChars="0"/>
              <w:jc w:val="center"/>
              <w:textAlignment w:val="center"/>
              <w:rPr>
                <w:rFonts w:cs="Times New Roman"/>
                <w:sz w:val="22"/>
              </w:rPr>
            </w:pPr>
            <w:r>
              <w:rPr>
                <w:lang w:bidi="ar"/>
              </w:rPr>
              <w:t>电动单轨抓斗</w:t>
            </w:r>
          </w:p>
        </w:tc>
        <w:tc>
          <w:tcPr>
            <w:tcW w:w="1167" w:type="pct"/>
            <w:tcBorders>
              <w:tl2br w:val="nil"/>
              <w:tr2bl w:val="nil"/>
            </w:tcBorders>
            <w:vAlign w:val="center"/>
          </w:tcPr>
          <w:p w14:paraId="3B8B9F0C">
            <w:pPr>
              <w:widowControl/>
              <w:spacing w:line="240" w:lineRule="auto"/>
              <w:ind w:firstLine="0" w:firstLineChars="0"/>
              <w:jc w:val="center"/>
              <w:textAlignment w:val="center"/>
              <w:rPr>
                <w:rFonts w:cs="Times New Roman"/>
                <w:sz w:val="22"/>
              </w:rPr>
            </w:pPr>
            <w:r>
              <w:rPr>
                <w:rFonts w:cs="Times New Roman"/>
                <w:kern w:val="0"/>
                <w:sz w:val="22"/>
                <w:lang w:bidi="ar"/>
              </w:rPr>
              <w:t>TMT—201</w:t>
            </w:r>
          </w:p>
        </w:tc>
        <w:tc>
          <w:tcPr>
            <w:tcW w:w="993" w:type="pct"/>
            <w:tcBorders>
              <w:tl2br w:val="nil"/>
              <w:tr2bl w:val="nil"/>
            </w:tcBorders>
            <w:vAlign w:val="center"/>
          </w:tcPr>
          <w:p w14:paraId="76615F28">
            <w:pPr>
              <w:widowControl/>
              <w:spacing w:line="240" w:lineRule="auto"/>
              <w:ind w:firstLine="0" w:firstLineChars="0"/>
              <w:jc w:val="center"/>
              <w:textAlignment w:val="center"/>
              <w:rPr>
                <w:rFonts w:cs="Times New Roman"/>
                <w:sz w:val="22"/>
              </w:rPr>
            </w:pPr>
            <w:r>
              <w:rPr>
                <w:rFonts w:cs="Times New Roman"/>
                <w:kern w:val="0"/>
                <w:sz w:val="22"/>
                <w:lang w:bidi="ar"/>
              </w:rPr>
              <w:t>Q0401</w:t>
            </w:r>
          </w:p>
        </w:tc>
        <w:tc>
          <w:tcPr>
            <w:tcW w:w="540" w:type="pct"/>
            <w:tcBorders>
              <w:tl2br w:val="nil"/>
              <w:tr2bl w:val="nil"/>
            </w:tcBorders>
            <w:vAlign w:val="center"/>
          </w:tcPr>
          <w:p w14:paraId="108C6C88">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762C5F91">
            <w:pPr>
              <w:widowControl/>
              <w:spacing w:line="240" w:lineRule="auto"/>
              <w:ind w:firstLine="0" w:firstLineChars="0"/>
              <w:jc w:val="center"/>
              <w:textAlignment w:val="center"/>
              <w:rPr>
                <w:rFonts w:cs="Times New Roman"/>
                <w:sz w:val="22"/>
              </w:rPr>
            </w:pPr>
            <w:r>
              <w:rPr>
                <w:lang w:bidi="ar"/>
              </w:rPr>
              <w:t>起重量：</w:t>
            </w:r>
            <w:r>
              <w:rPr>
                <w:rFonts w:cs="Times New Roman"/>
                <w:kern w:val="0"/>
                <w:sz w:val="22"/>
                <w:lang w:bidi="ar"/>
              </w:rPr>
              <w:t>2t</w:t>
            </w:r>
            <w:r>
              <w:rPr>
                <w:lang w:bidi="ar"/>
              </w:rPr>
              <w:t>、容量：</w:t>
            </w:r>
            <w:r>
              <w:rPr>
                <w:rFonts w:cs="Times New Roman"/>
                <w:kern w:val="0"/>
                <w:sz w:val="22"/>
                <w:lang w:bidi="ar"/>
              </w:rPr>
              <w:t>0.75t</w:t>
            </w:r>
          </w:p>
        </w:tc>
      </w:tr>
      <w:tr w14:paraId="3E03C33E">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00" w:hRule="atLeast"/>
        </w:trPr>
        <w:tc>
          <w:tcPr>
            <w:tcW w:w="540" w:type="pct"/>
            <w:tcBorders>
              <w:tl2br w:val="nil"/>
              <w:tr2bl w:val="nil"/>
            </w:tcBorders>
            <w:vAlign w:val="center"/>
          </w:tcPr>
          <w:p w14:paraId="06DDFB0B">
            <w:pPr>
              <w:widowControl/>
              <w:spacing w:line="240" w:lineRule="auto"/>
              <w:ind w:firstLine="0" w:firstLineChars="0"/>
              <w:jc w:val="center"/>
              <w:textAlignment w:val="center"/>
              <w:rPr>
                <w:rFonts w:cs="Times New Roman"/>
                <w:sz w:val="22"/>
              </w:rPr>
            </w:pPr>
            <w:r>
              <w:rPr>
                <w:rFonts w:cs="Times New Roman"/>
                <w:kern w:val="0"/>
                <w:sz w:val="22"/>
                <w:lang w:bidi="ar"/>
              </w:rPr>
              <w:t>5</w:t>
            </w:r>
          </w:p>
        </w:tc>
        <w:tc>
          <w:tcPr>
            <w:tcW w:w="540" w:type="pct"/>
            <w:tcBorders>
              <w:tl2br w:val="nil"/>
              <w:tr2bl w:val="nil"/>
            </w:tcBorders>
            <w:vAlign w:val="center"/>
          </w:tcPr>
          <w:p w14:paraId="0CF48780">
            <w:pPr>
              <w:widowControl/>
              <w:spacing w:line="240" w:lineRule="auto"/>
              <w:ind w:firstLine="0" w:firstLineChars="0"/>
              <w:jc w:val="center"/>
              <w:textAlignment w:val="center"/>
              <w:rPr>
                <w:rFonts w:cs="Times New Roman"/>
                <w:sz w:val="22"/>
              </w:rPr>
            </w:pPr>
            <w:r>
              <w:rPr>
                <w:lang w:bidi="ar"/>
              </w:rPr>
              <w:t>拉污机</w:t>
            </w:r>
          </w:p>
        </w:tc>
        <w:tc>
          <w:tcPr>
            <w:tcW w:w="1167" w:type="pct"/>
            <w:tcBorders>
              <w:tl2br w:val="nil"/>
              <w:tr2bl w:val="nil"/>
            </w:tcBorders>
            <w:vAlign w:val="center"/>
          </w:tcPr>
          <w:p w14:paraId="1BFEFD50">
            <w:pPr>
              <w:widowControl/>
              <w:spacing w:line="240" w:lineRule="auto"/>
              <w:ind w:firstLine="0" w:firstLineChars="0"/>
              <w:jc w:val="center"/>
              <w:textAlignment w:val="center"/>
              <w:rPr>
                <w:rFonts w:cs="Times New Roman"/>
                <w:sz w:val="22"/>
              </w:rPr>
            </w:pPr>
            <w:r>
              <w:rPr>
                <w:rFonts w:cs="Times New Roman"/>
                <w:kern w:val="0"/>
                <w:sz w:val="22"/>
                <w:lang w:bidi="ar"/>
              </w:rPr>
              <w:t>CF—450</w:t>
            </w:r>
          </w:p>
        </w:tc>
        <w:tc>
          <w:tcPr>
            <w:tcW w:w="993" w:type="pct"/>
            <w:tcBorders>
              <w:tl2br w:val="nil"/>
              <w:tr2bl w:val="nil"/>
            </w:tcBorders>
            <w:vAlign w:val="center"/>
          </w:tcPr>
          <w:p w14:paraId="2048A84D">
            <w:pPr>
              <w:widowControl/>
              <w:spacing w:line="240" w:lineRule="auto"/>
              <w:ind w:firstLine="0" w:firstLineChars="0"/>
              <w:jc w:val="center"/>
              <w:textAlignment w:val="center"/>
              <w:rPr>
                <w:rFonts w:cs="Times New Roman"/>
                <w:sz w:val="22"/>
              </w:rPr>
            </w:pPr>
            <w:r>
              <w:rPr>
                <w:rFonts w:cs="Times New Roman"/>
                <w:kern w:val="0"/>
                <w:sz w:val="22"/>
                <w:lang w:bidi="ar"/>
              </w:rPr>
              <w:t>1#</w:t>
            </w:r>
          </w:p>
        </w:tc>
        <w:tc>
          <w:tcPr>
            <w:tcW w:w="540" w:type="pct"/>
            <w:tcBorders>
              <w:tl2br w:val="nil"/>
              <w:tr2bl w:val="nil"/>
            </w:tcBorders>
            <w:vAlign w:val="center"/>
          </w:tcPr>
          <w:p w14:paraId="1E6D5B54">
            <w:pPr>
              <w:widowControl/>
              <w:spacing w:line="240" w:lineRule="auto"/>
              <w:ind w:firstLine="0" w:firstLineChars="0"/>
              <w:jc w:val="center"/>
              <w:textAlignment w:val="center"/>
              <w:rPr>
                <w:rFonts w:cs="Times New Roman"/>
                <w:sz w:val="22"/>
              </w:rPr>
            </w:pPr>
            <w:r>
              <w:rPr>
                <w:rFonts w:cs="Times New Roman"/>
                <w:kern w:val="0"/>
                <w:sz w:val="22"/>
                <w:lang w:bidi="ar"/>
              </w:rPr>
              <w:t>1</w:t>
            </w:r>
          </w:p>
        </w:tc>
        <w:tc>
          <w:tcPr>
            <w:tcW w:w="1218" w:type="pct"/>
            <w:tcBorders>
              <w:tl2br w:val="nil"/>
              <w:tr2bl w:val="nil"/>
            </w:tcBorders>
            <w:vAlign w:val="center"/>
          </w:tcPr>
          <w:p w14:paraId="645578AF">
            <w:pPr>
              <w:widowControl/>
              <w:spacing w:line="240" w:lineRule="auto"/>
              <w:ind w:firstLine="0" w:firstLineChars="0"/>
              <w:jc w:val="center"/>
              <w:textAlignment w:val="center"/>
              <w:rPr>
                <w:rFonts w:cs="Times New Roman"/>
                <w:sz w:val="22"/>
              </w:rPr>
            </w:pPr>
            <w:r>
              <w:rPr>
                <w:rFonts w:cs="Times New Roman"/>
                <w:kern w:val="0"/>
                <w:sz w:val="22"/>
                <w:lang w:bidi="ar"/>
              </w:rPr>
              <w:t>Q:400-600m</w:t>
            </w:r>
            <w:r>
              <w:rPr>
                <w:rFonts w:cs="Times New Roman"/>
                <w:kern w:val="0"/>
                <w:sz w:val="22"/>
                <w:vertAlign w:val="superscript"/>
                <w:lang w:bidi="ar"/>
              </w:rPr>
              <w:t>3</w:t>
            </w:r>
            <w:r>
              <w:rPr>
                <w:rFonts w:cs="Times New Roman"/>
                <w:kern w:val="0"/>
                <w:sz w:val="22"/>
                <w:lang w:bidi="ar"/>
              </w:rPr>
              <w:t>/h</w:t>
            </w:r>
          </w:p>
        </w:tc>
      </w:tr>
      <w:tr w14:paraId="7E9BC0A5">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00" w:hRule="atLeast"/>
        </w:trPr>
        <w:tc>
          <w:tcPr>
            <w:tcW w:w="540" w:type="pct"/>
            <w:vMerge w:val="restart"/>
            <w:tcBorders>
              <w:tl2br w:val="nil"/>
              <w:tr2bl w:val="nil"/>
            </w:tcBorders>
            <w:vAlign w:val="center"/>
          </w:tcPr>
          <w:p w14:paraId="3165EA0E">
            <w:pPr>
              <w:widowControl/>
              <w:spacing w:line="240" w:lineRule="auto"/>
              <w:ind w:firstLine="0" w:firstLineChars="0"/>
              <w:jc w:val="center"/>
              <w:textAlignment w:val="center"/>
              <w:rPr>
                <w:rFonts w:cs="Times New Roman"/>
                <w:sz w:val="22"/>
              </w:rPr>
            </w:pPr>
            <w:r>
              <w:rPr>
                <w:rFonts w:cs="Times New Roman"/>
                <w:kern w:val="0"/>
                <w:sz w:val="22"/>
                <w:lang w:bidi="ar"/>
              </w:rPr>
              <w:t>6</w:t>
            </w:r>
          </w:p>
        </w:tc>
        <w:tc>
          <w:tcPr>
            <w:tcW w:w="540" w:type="pct"/>
            <w:vMerge w:val="restart"/>
            <w:tcBorders>
              <w:tl2br w:val="nil"/>
              <w:tr2bl w:val="nil"/>
            </w:tcBorders>
            <w:vAlign w:val="center"/>
          </w:tcPr>
          <w:p w14:paraId="2DD0EE55">
            <w:pPr>
              <w:widowControl/>
              <w:spacing w:line="240" w:lineRule="auto"/>
              <w:ind w:firstLine="0" w:firstLineChars="0"/>
              <w:jc w:val="center"/>
              <w:textAlignment w:val="center"/>
              <w:rPr>
                <w:rFonts w:cs="Times New Roman"/>
                <w:sz w:val="22"/>
              </w:rPr>
            </w:pPr>
            <w:r>
              <w:rPr>
                <w:lang w:bidi="ar"/>
              </w:rPr>
              <w:t>阶梯式格栅除污机</w:t>
            </w:r>
          </w:p>
        </w:tc>
        <w:tc>
          <w:tcPr>
            <w:tcW w:w="1167" w:type="pct"/>
            <w:vMerge w:val="restart"/>
            <w:tcBorders>
              <w:tl2br w:val="nil"/>
              <w:tr2bl w:val="nil"/>
            </w:tcBorders>
            <w:vAlign w:val="center"/>
          </w:tcPr>
          <w:p w14:paraId="43540526">
            <w:pPr>
              <w:widowControl/>
              <w:spacing w:line="240" w:lineRule="auto"/>
              <w:ind w:firstLine="0" w:firstLineChars="0"/>
              <w:jc w:val="center"/>
              <w:textAlignment w:val="center"/>
              <w:rPr>
                <w:rFonts w:cs="Times New Roman"/>
                <w:sz w:val="22"/>
              </w:rPr>
            </w:pPr>
            <w:r>
              <w:rPr>
                <w:rFonts w:cs="Times New Roman"/>
                <w:kern w:val="0"/>
                <w:sz w:val="22"/>
                <w:lang w:bidi="ar"/>
              </w:rPr>
              <w:t>SSF2000-326-6</w:t>
            </w:r>
          </w:p>
        </w:tc>
        <w:tc>
          <w:tcPr>
            <w:tcW w:w="993" w:type="pct"/>
            <w:vMerge w:val="restart"/>
            <w:tcBorders>
              <w:tl2br w:val="nil"/>
              <w:tr2bl w:val="nil"/>
            </w:tcBorders>
            <w:vAlign w:val="center"/>
          </w:tcPr>
          <w:p w14:paraId="09566D95">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540" w:type="pct"/>
            <w:vMerge w:val="restart"/>
            <w:tcBorders>
              <w:tl2br w:val="nil"/>
              <w:tr2bl w:val="nil"/>
            </w:tcBorders>
            <w:vAlign w:val="center"/>
          </w:tcPr>
          <w:p w14:paraId="53B69A62">
            <w:pPr>
              <w:widowControl/>
              <w:spacing w:line="240" w:lineRule="auto"/>
              <w:ind w:firstLine="0" w:firstLineChars="0"/>
              <w:jc w:val="center"/>
              <w:textAlignment w:val="center"/>
              <w:rPr>
                <w:rFonts w:cs="Times New Roman"/>
                <w:sz w:val="22"/>
              </w:rPr>
            </w:pPr>
            <w:r>
              <w:rPr>
                <w:rFonts w:cs="Times New Roman"/>
                <w:kern w:val="0"/>
                <w:sz w:val="22"/>
                <w:lang w:bidi="ar"/>
              </w:rPr>
              <w:t>1</w:t>
            </w:r>
          </w:p>
        </w:tc>
        <w:tc>
          <w:tcPr>
            <w:tcW w:w="1218" w:type="pct"/>
            <w:vMerge w:val="restart"/>
            <w:tcBorders>
              <w:tl2br w:val="nil"/>
              <w:tr2bl w:val="nil"/>
            </w:tcBorders>
            <w:vAlign w:val="center"/>
          </w:tcPr>
          <w:p w14:paraId="1F4D96B8">
            <w:pPr>
              <w:widowControl/>
              <w:spacing w:line="240" w:lineRule="auto"/>
              <w:ind w:firstLine="0" w:firstLineChars="0"/>
              <w:jc w:val="center"/>
              <w:textAlignment w:val="center"/>
              <w:rPr>
                <w:rFonts w:cs="Times New Roman"/>
                <w:sz w:val="22"/>
              </w:rPr>
            </w:pPr>
            <w:r>
              <w:rPr>
                <w:rFonts w:cs="Times New Roman"/>
                <w:kern w:val="0"/>
                <w:sz w:val="22"/>
                <w:lang w:bidi="ar"/>
              </w:rPr>
              <w:t>Q:400-600m</w:t>
            </w:r>
            <w:r>
              <w:rPr>
                <w:rFonts w:cs="Times New Roman"/>
                <w:kern w:val="0"/>
                <w:sz w:val="22"/>
                <w:vertAlign w:val="superscript"/>
                <w:lang w:bidi="ar"/>
              </w:rPr>
              <w:t>3</w:t>
            </w:r>
            <w:r>
              <w:rPr>
                <w:rFonts w:cs="Times New Roman"/>
                <w:kern w:val="0"/>
                <w:sz w:val="22"/>
                <w:lang w:bidi="ar"/>
              </w:rPr>
              <w:t>/h</w:t>
            </w:r>
          </w:p>
        </w:tc>
      </w:tr>
      <w:tr w14:paraId="03B2BFD0">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00" w:hRule="atLeast"/>
        </w:trPr>
        <w:tc>
          <w:tcPr>
            <w:tcW w:w="540" w:type="pct"/>
            <w:vMerge w:val="continue"/>
            <w:tcBorders>
              <w:tl2br w:val="nil"/>
              <w:tr2bl w:val="nil"/>
            </w:tcBorders>
            <w:vAlign w:val="center"/>
          </w:tcPr>
          <w:p w14:paraId="383A75CC">
            <w:pPr>
              <w:widowControl/>
              <w:spacing w:line="240" w:lineRule="auto"/>
              <w:ind w:firstLine="0" w:firstLineChars="0"/>
              <w:jc w:val="center"/>
              <w:rPr>
                <w:rFonts w:cs="Times New Roman"/>
                <w:sz w:val="22"/>
              </w:rPr>
            </w:pPr>
          </w:p>
        </w:tc>
        <w:tc>
          <w:tcPr>
            <w:tcW w:w="540" w:type="pct"/>
            <w:vMerge w:val="continue"/>
            <w:tcBorders>
              <w:tl2br w:val="nil"/>
              <w:tr2bl w:val="nil"/>
            </w:tcBorders>
            <w:vAlign w:val="center"/>
          </w:tcPr>
          <w:p w14:paraId="35C5F6B1">
            <w:pPr>
              <w:widowControl/>
              <w:spacing w:line="240" w:lineRule="auto"/>
              <w:ind w:firstLine="0" w:firstLineChars="0"/>
              <w:jc w:val="center"/>
              <w:rPr>
                <w:rFonts w:cs="Times New Roman"/>
                <w:sz w:val="22"/>
              </w:rPr>
            </w:pPr>
          </w:p>
        </w:tc>
        <w:tc>
          <w:tcPr>
            <w:tcW w:w="1167" w:type="pct"/>
            <w:vMerge w:val="continue"/>
            <w:tcBorders>
              <w:tl2br w:val="nil"/>
              <w:tr2bl w:val="nil"/>
            </w:tcBorders>
            <w:vAlign w:val="center"/>
          </w:tcPr>
          <w:p w14:paraId="0695A724">
            <w:pPr>
              <w:widowControl/>
              <w:spacing w:line="240" w:lineRule="auto"/>
              <w:ind w:firstLine="0" w:firstLineChars="0"/>
              <w:jc w:val="center"/>
              <w:rPr>
                <w:rFonts w:cs="Times New Roman"/>
                <w:sz w:val="22"/>
              </w:rPr>
            </w:pPr>
          </w:p>
        </w:tc>
        <w:tc>
          <w:tcPr>
            <w:tcW w:w="993" w:type="pct"/>
            <w:vMerge w:val="continue"/>
            <w:tcBorders>
              <w:tl2br w:val="nil"/>
              <w:tr2bl w:val="nil"/>
            </w:tcBorders>
            <w:vAlign w:val="center"/>
          </w:tcPr>
          <w:p w14:paraId="3639C474">
            <w:pPr>
              <w:widowControl/>
              <w:spacing w:line="240" w:lineRule="auto"/>
              <w:ind w:firstLine="0" w:firstLineChars="0"/>
              <w:jc w:val="center"/>
              <w:rPr>
                <w:rFonts w:cs="Times New Roman"/>
                <w:sz w:val="22"/>
              </w:rPr>
            </w:pPr>
          </w:p>
        </w:tc>
        <w:tc>
          <w:tcPr>
            <w:tcW w:w="540" w:type="pct"/>
            <w:vMerge w:val="continue"/>
            <w:tcBorders>
              <w:tl2br w:val="nil"/>
              <w:tr2bl w:val="nil"/>
            </w:tcBorders>
            <w:vAlign w:val="center"/>
          </w:tcPr>
          <w:p w14:paraId="61326EB4">
            <w:pPr>
              <w:widowControl/>
              <w:spacing w:line="240" w:lineRule="auto"/>
              <w:ind w:firstLine="0" w:firstLineChars="0"/>
              <w:jc w:val="center"/>
              <w:rPr>
                <w:rFonts w:cs="Times New Roman"/>
                <w:sz w:val="22"/>
              </w:rPr>
            </w:pPr>
          </w:p>
        </w:tc>
        <w:tc>
          <w:tcPr>
            <w:tcW w:w="1218" w:type="pct"/>
            <w:vMerge w:val="continue"/>
            <w:tcBorders>
              <w:tl2br w:val="nil"/>
              <w:tr2bl w:val="nil"/>
            </w:tcBorders>
            <w:vAlign w:val="center"/>
          </w:tcPr>
          <w:p w14:paraId="66CDE40D">
            <w:pPr>
              <w:widowControl/>
              <w:spacing w:line="240" w:lineRule="auto"/>
              <w:ind w:firstLine="0" w:firstLineChars="0"/>
              <w:jc w:val="center"/>
              <w:rPr>
                <w:rFonts w:cs="Times New Roman"/>
                <w:sz w:val="22"/>
              </w:rPr>
            </w:pPr>
          </w:p>
        </w:tc>
      </w:tr>
      <w:tr w14:paraId="4D7AF8D2">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270" w:hRule="atLeast"/>
        </w:trPr>
        <w:tc>
          <w:tcPr>
            <w:tcW w:w="540" w:type="pct"/>
            <w:vMerge w:val="continue"/>
            <w:tcBorders>
              <w:tl2br w:val="nil"/>
              <w:tr2bl w:val="nil"/>
            </w:tcBorders>
            <w:vAlign w:val="center"/>
          </w:tcPr>
          <w:p w14:paraId="7B75300D">
            <w:pPr>
              <w:widowControl/>
              <w:spacing w:line="240" w:lineRule="auto"/>
              <w:ind w:firstLine="0" w:firstLineChars="0"/>
              <w:jc w:val="center"/>
              <w:rPr>
                <w:rFonts w:cs="Times New Roman"/>
                <w:sz w:val="22"/>
              </w:rPr>
            </w:pPr>
          </w:p>
        </w:tc>
        <w:tc>
          <w:tcPr>
            <w:tcW w:w="540" w:type="pct"/>
            <w:vMerge w:val="continue"/>
            <w:tcBorders>
              <w:tl2br w:val="nil"/>
              <w:tr2bl w:val="nil"/>
            </w:tcBorders>
            <w:vAlign w:val="center"/>
          </w:tcPr>
          <w:p w14:paraId="59C16A57">
            <w:pPr>
              <w:widowControl/>
              <w:spacing w:line="240" w:lineRule="auto"/>
              <w:ind w:firstLine="0" w:firstLineChars="0"/>
              <w:jc w:val="center"/>
              <w:rPr>
                <w:rFonts w:cs="Times New Roman"/>
                <w:sz w:val="22"/>
              </w:rPr>
            </w:pPr>
          </w:p>
        </w:tc>
        <w:tc>
          <w:tcPr>
            <w:tcW w:w="1167" w:type="pct"/>
            <w:vMerge w:val="continue"/>
            <w:tcBorders>
              <w:tl2br w:val="nil"/>
              <w:tr2bl w:val="nil"/>
            </w:tcBorders>
            <w:vAlign w:val="center"/>
          </w:tcPr>
          <w:p w14:paraId="6C19831D">
            <w:pPr>
              <w:widowControl/>
              <w:spacing w:line="240" w:lineRule="auto"/>
              <w:ind w:firstLine="0" w:firstLineChars="0"/>
              <w:jc w:val="center"/>
              <w:rPr>
                <w:rFonts w:cs="Times New Roman"/>
                <w:sz w:val="22"/>
              </w:rPr>
            </w:pPr>
          </w:p>
        </w:tc>
        <w:tc>
          <w:tcPr>
            <w:tcW w:w="993" w:type="pct"/>
            <w:vMerge w:val="continue"/>
            <w:tcBorders>
              <w:tl2br w:val="nil"/>
              <w:tr2bl w:val="nil"/>
            </w:tcBorders>
            <w:vAlign w:val="center"/>
          </w:tcPr>
          <w:p w14:paraId="29C7E4E0">
            <w:pPr>
              <w:widowControl/>
              <w:spacing w:line="240" w:lineRule="auto"/>
              <w:ind w:firstLine="0" w:firstLineChars="0"/>
              <w:jc w:val="center"/>
              <w:rPr>
                <w:rFonts w:cs="Times New Roman"/>
                <w:sz w:val="22"/>
              </w:rPr>
            </w:pPr>
          </w:p>
        </w:tc>
        <w:tc>
          <w:tcPr>
            <w:tcW w:w="540" w:type="pct"/>
            <w:vMerge w:val="continue"/>
            <w:tcBorders>
              <w:tl2br w:val="nil"/>
              <w:tr2bl w:val="nil"/>
            </w:tcBorders>
            <w:vAlign w:val="center"/>
          </w:tcPr>
          <w:p w14:paraId="74A42A3B">
            <w:pPr>
              <w:widowControl/>
              <w:spacing w:line="240" w:lineRule="auto"/>
              <w:ind w:firstLine="0" w:firstLineChars="0"/>
              <w:jc w:val="center"/>
              <w:rPr>
                <w:rFonts w:cs="Times New Roman"/>
                <w:sz w:val="22"/>
              </w:rPr>
            </w:pPr>
          </w:p>
        </w:tc>
        <w:tc>
          <w:tcPr>
            <w:tcW w:w="1218" w:type="pct"/>
            <w:vMerge w:val="continue"/>
            <w:tcBorders>
              <w:tl2br w:val="nil"/>
              <w:tr2bl w:val="nil"/>
            </w:tcBorders>
            <w:vAlign w:val="center"/>
          </w:tcPr>
          <w:p w14:paraId="58F516DD">
            <w:pPr>
              <w:widowControl/>
              <w:spacing w:line="240" w:lineRule="auto"/>
              <w:ind w:firstLine="0" w:firstLineChars="0"/>
              <w:jc w:val="center"/>
              <w:rPr>
                <w:rFonts w:cs="Times New Roman"/>
                <w:sz w:val="22"/>
              </w:rPr>
            </w:pPr>
          </w:p>
        </w:tc>
      </w:tr>
      <w:tr w14:paraId="5DCA7E6F">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540" w:hRule="atLeast"/>
        </w:trPr>
        <w:tc>
          <w:tcPr>
            <w:tcW w:w="540" w:type="pct"/>
            <w:tcBorders>
              <w:tl2br w:val="nil"/>
              <w:tr2bl w:val="nil"/>
            </w:tcBorders>
            <w:vAlign w:val="center"/>
          </w:tcPr>
          <w:p w14:paraId="01A876A5">
            <w:pPr>
              <w:widowControl/>
              <w:spacing w:line="240" w:lineRule="auto"/>
              <w:ind w:firstLine="0" w:firstLineChars="0"/>
              <w:jc w:val="center"/>
              <w:textAlignment w:val="center"/>
              <w:rPr>
                <w:rFonts w:cs="Times New Roman"/>
                <w:sz w:val="22"/>
              </w:rPr>
            </w:pPr>
            <w:r>
              <w:rPr>
                <w:rFonts w:cs="Times New Roman"/>
                <w:kern w:val="0"/>
                <w:sz w:val="22"/>
                <w:lang w:bidi="ar"/>
              </w:rPr>
              <w:t>7</w:t>
            </w:r>
          </w:p>
        </w:tc>
        <w:tc>
          <w:tcPr>
            <w:tcW w:w="540" w:type="pct"/>
            <w:tcBorders>
              <w:tl2br w:val="nil"/>
              <w:tr2bl w:val="nil"/>
            </w:tcBorders>
            <w:vAlign w:val="center"/>
          </w:tcPr>
          <w:p w14:paraId="36DC5010">
            <w:pPr>
              <w:widowControl/>
              <w:spacing w:line="240" w:lineRule="auto"/>
              <w:ind w:firstLine="0" w:firstLineChars="0"/>
              <w:jc w:val="center"/>
              <w:textAlignment w:val="center"/>
              <w:rPr>
                <w:rFonts w:cs="Times New Roman"/>
                <w:sz w:val="22"/>
              </w:rPr>
            </w:pPr>
            <w:r>
              <w:rPr>
                <w:lang w:bidi="ar"/>
              </w:rPr>
              <w:t>螺旋输送机</w:t>
            </w:r>
          </w:p>
        </w:tc>
        <w:tc>
          <w:tcPr>
            <w:tcW w:w="1167" w:type="pct"/>
            <w:tcBorders>
              <w:tl2br w:val="nil"/>
              <w:tr2bl w:val="nil"/>
            </w:tcBorders>
            <w:vAlign w:val="center"/>
          </w:tcPr>
          <w:p w14:paraId="3CF85187">
            <w:pPr>
              <w:widowControl/>
              <w:spacing w:line="240" w:lineRule="auto"/>
              <w:ind w:firstLine="0" w:firstLineChars="0"/>
              <w:jc w:val="center"/>
              <w:textAlignment w:val="center"/>
              <w:rPr>
                <w:rFonts w:cs="Times New Roman"/>
                <w:sz w:val="22"/>
              </w:rPr>
            </w:pPr>
            <w:r>
              <w:rPr>
                <w:rFonts w:cs="Times New Roman"/>
                <w:kern w:val="0"/>
                <w:sz w:val="22"/>
                <w:lang w:bidi="ar"/>
              </w:rPr>
              <w:t>RO8W</w:t>
            </w:r>
          </w:p>
        </w:tc>
        <w:tc>
          <w:tcPr>
            <w:tcW w:w="993" w:type="pct"/>
            <w:tcBorders>
              <w:tl2br w:val="nil"/>
              <w:tr2bl w:val="nil"/>
            </w:tcBorders>
            <w:vAlign w:val="center"/>
          </w:tcPr>
          <w:p w14:paraId="1D5C7393">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540" w:type="pct"/>
            <w:tcBorders>
              <w:tl2br w:val="nil"/>
              <w:tr2bl w:val="nil"/>
            </w:tcBorders>
            <w:vAlign w:val="center"/>
          </w:tcPr>
          <w:p w14:paraId="7ECA8579">
            <w:pPr>
              <w:widowControl/>
              <w:spacing w:line="240" w:lineRule="auto"/>
              <w:ind w:firstLine="0" w:firstLineChars="0"/>
              <w:jc w:val="center"/>
              <w:textAlignment w:val="center"/>
              <w:rPr>
                <w:rFonts w:cs="Times New Roman"/>
                <w:sz w:val="22"/>
              </w:rPr>
            </w:pPr>
            <w:r>
              <w:rPr>
                <w:rFonts w:cs="Times New Roman"/>
                <w:kern w:val="0"/>
                <w:sz w:val="22"/>
                <w:lang w:bidi="ar"/>
              </w:rPr>
              <w:t>1</w:t>
            </w:r>
          </w:p>
        </w:tc>
        <w:tc>
          <w:tcPr>
            <w:tcW w:w="1218" w:type="pct"/>
            <w:tcBorders>
              <w:tl2br w:val="nil"/>
              <w:tr2bl w:val="nil"/>
            </w:tcBorders>
            <w:vAlign w:val="center"/>
          </w:tcPr>
          <w:p w14:paraId="3A6F6034">
            <w:pPr>
              <w:widowControl/>
              <w:spacing w:line="240" w:lineRule="auto"/>
              <w:ind w:firstLine="0" w:firstLineChars="0"/>
              <w:jc w:val="center"/>
              <w:rPr>
                <w:rFonts w:cs="Times New Roman"/>
                <w:sz w:val="22"/>
              </w:rPr>
            </w:pPr>
          </w:p>
        </w:tc>
      </w:tr>
      <w:tr w14:paraId="282751F8">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585" w:hRule="atLeast"/>
        </w:trPr>
        <w:tc>
          <w:tcPr>
            <w:tcW w:w="540" w:type="pct"/>
            <w:tcBorders>
              <w:tl2br w:val="nil"/>
              <w:tr2bl w:val="nil"/>
            </w:tcBorders>
            <w:vAlign w:val="center"/>
          </w:tcPr>
          <w:p w14:paraId="3C615678">
            <w:pPr>
              <w:widowControl/>
              <w:spacing w:line="240" w:lineRule="auto"/>
              <w:ind w:firstLine="0" w:firstLineChars="0"/>
              <w:jc w:val="center"/>
              <w:textAlignment w:val="center"/>
              <w:rPr>
                <w:rFonts w:cs="Times New Roman"/>
                <w:sz w:val="22"/>
              </w:rPr>
            </w:pPr>
            <w:r>
              <w:rPr>
                <w:rFonts w:cs="Times New Roman"/>
                <w:kern w:val="0"/>
                <w:sz w:val="22"/>
                <w:lang w:bidi="ar"/>
              </w:rPr>
              <w:t>8</w:t>
            </w:r>
          </w:p>
        </w:tc>
        <w:tc>
          <w:tcPr>
            <w:tcW w:w="540" w:type="pct"/>
            <w:tcBorders>
              <w:tl2br w:val="nil"/>
              <w:tr2bl w:val="nil"/>
            </w:tcBorders>
            <w:vAlign w:val="center"/>
          </w:tcPr>
          <w:p w14:paraId="7D3F13E1">
            <w:pPr>
              <w:widowControl/>
              <w:spacing w:line="240" w:lineRule="auto"/>
              <w:ind w:firstLine="0" w:firstLineChars="0"/>
              <w:jc w:val="center"/>
              <w:textAlignment w:val="center"/>
              <w:rPr>
                <w:rFonts w:cs="Times New Roman"/>
                <w:sz w:val="22"/>
              </w:rPr>
            </w:pPr>
            <w:r>
              <w:rPr>
                <w:lang w:bidi="ar"/>
              </w:rPr>
              <w:t>引风机</w:t>
            </w:r>
          </w:p>
        </w:tc>
        <w:tc>
          <w:tcPr>
            <w:tcW w:w="1167" w:type="pct"/>
            <w:tcBorders>
              <w:tl2br w:val="nil"/>
              <w:tr2bl w:val="nil"/>
            </w:tcBorders>
            <w:vAlign w:val="center"/>
          </w:tcPr>
          <w:p w14:paraId="77EA9A38">
            <w:pPr>
              <w:widowControl/>
              <w:spacing w:line="240" w:lineRule="auto"/>
              <w:ind w:firstLine="0" w:firstLineChars="0"/>
              <w:jc w:val="center"/>
              <w:textAlignment w:val="center"/>
              <w:rPr>
                <w:rFonts w:cs="Times New Roman"/>
                <w:sz w:val="22"/>
              </w:rPr>
            </w:pPr>
            <w:r>
              <w:rPr>
                <w:rFonts w:cs="Times New Roman"/>
                <w:kern w:val="0"/>
                <w:sz w:val="22"/>
                <w:lang w:bidi="ar"/>
              </w:rPr>
              <w:t>TF-181B</w:t>
            </w:r>
          </w:p>
        </w:tc>
        <w:tc>
          <w:tcPr>
            <w:tcW w:w="993" w:type="pct"/>
            <w:tcBorders>
              <w:tl2br w:val="nil"/>
              <w:tr2bl w:val="nil"/>
            </w:tcBorders>
            <w:vAlign w:val="center"/>
          </w:tcPr>
          <w:p w14:paraId="7E2B3D5E">
            <w:pPr>
              <w:widowControl/>
              <w:spacing w:line="240" w:lineRule="auto"/>
              <w:ind w:firstLine="0" w:firstLineChars="0"/>
              <w:jc w:val="center"/>
              <w:textAlignment w:val="center"/>
              <w:rPr>
                <w:rFonts w:cs="Times New Roman"/>
                <w:sz w:val="22"/>
              </w:rPr>
            </w:pPr>
            <w:r>
              <w:rPr>
                <w:rFonts w:cs="Times New Roman"/>
                <w:kern w:val="0"/>
                <w:sz w:val="22"/>
                <w:lang w:bidi="ar"/>
              </w:rPr>
              <w:t>V10301/02</w:t>
            </w:r>
          </w:p>
        </w:tc>
        <w:tc>
          <w:tcPr>
            <w:tcW w:w="540" w:type="pct"/>
            <w:tcBorders>
              <w:tl2br w:val="nil"/>
              <w:tr2bl w:val="nil"/>
            </w:tcBorders>
            <w:vAlign w:val="center"/>
          </w:tcPr>
          <w:p w14:paraId="5BDE360F">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76CCC17A">
            <w:pPr>
              <w:widowControl/>
              <w:spacing w:line="240" w:lineRule="auto"/>
              <w:ind w:firstLine="0" w:firstLineChars="0"/>
              <w:jc w:val="center"/>
              <w:textAlignment w:val="center"/>
              <w:rPr>
                <w:rFonts w:cs="Times New Roman"/>
                <w:sz w:val="22"/>
              </w:rPr>
            </w:pPr>
            <w:r>
              <w:rPr>
                <w:rFonts w:cs="Times New Roman"/>
                <w:kern w:val="0"/>
                <w:sz w:val="22"/>
                <w:lang w:bidi="ar"/>
              </w:rPr>
              <w:t>3500m</w:t>
            </w:r>
            <w:r>
              <w:rPr>
                <w:rFonts w:cs="Times New Roman"/>
                <w:kern w:val="0"/>
                <w:sz w:val="22"/>
                <w:vertAlign w:val="superscript"/>
                <w:lang w:bidi="ar"/>
              </w:rPr>
              <w:t>3</w:t>
            </w:r>
            <w:r>
              <w:rPr>
                <w:rFonts w:cs="Times New Roman"/>
                <w:kern w:val="0"/>
                <w:sz w:val="22"/>
                <w:lang w:bidi="ar"/>
              </w:rPr>
              <w:t>/h</w:t>
            </w:r>
          </w:p>
        </w:tc>
      </w:tr>
      <w:tr w14:paraId="75AE0EC6">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00" w:hRule="atLeast"/>
        </w:trPr>
        <w:tc>
          <w:tcPr>
            <w:tcW w:w="540" w:type="pct"/>
            <w:tcBorders>
              <w:tl2br w:val="nil"/>
              <w:tr2bl w:val="nil"/>
            </w:tcBorders>
            <w:vAlign w:val="center"/>
          </w:tcPr>
          <w:p w14:paraId="07805942">
            <w:pPr>
              <w:widowControl/>
              <w:spacing w:line="240" w:lineRule="auto"/>
              <w:ind w:firstLine="0" w:firstLineChars="0"/>
              <w:jc w:val="center"/>
              <w:textAlignment w:val="center"/>
              <w:rPr>
                <w:rFonts w:cs="Times New Roman"/>
                <w:sz w:val="22"/>
              </w:rPr>
            </w:pPr>
            <w:r>
              <w:rPr>
                <w:rFonts w:cs="Times New Roman"/>
                <w:kern w:val="0"/>
                <w:sz w:val="22"/>
                <w:lang w:bidi="ar"/>
              </w:rPr>
              <w:t>9</w:t>
            </w:r>
          </w:p>
        </w:tc>
        <w:tc>
          <w:tcPr>
            <w:tcW w:w="540" w:type="pct"/>
            <w:tcBorders>
              <w:tl2br w:val="nil"/>
              <w:tr2bl w:val="nil"/>
            </w:tcBorders>
            <w:vAlign w:val="center"/>
          </w:tcPr>
          <w:p w14:paraId="61ECFB5C">
            <w:pPr>
              <w:widowControl/>
              <w:spacing w:line="240" w:lineRule="auto"/>
              <w:ind w:firstLine="0" w:firstLineChars="0"/>
              <w:jc w:val="center"/>
              <w:textAlignment w:val="center"/>
              <w:rPr>
                <w:rFonts w:cs="Times New Roman"/>
                <w:sz w:val="22"/>
              </w:rPr>
            </w:pPr>
            <w:r>
              <w:rPr>
                <w:lang w:bidi="ar"/>
              </w:rPr>
              <w:t>生物滤池</w:t>
            </w:r>
          </w:p>
        </w:tc>
        <w:tc>
          <w:tcPr>
            <w:tcW w:w="1167" w:type="pct"/>
            <w:tcBorders>
              <w:tl2br w:val="nil"/>
              <w:tr2bl w:val="nil"/>
            </w:tcBorders>
            <w:vAlign w:val="center"/>
          </w:tcPr>
          <w:p w14:paraId="5B73F613">
            <w:pPr>
              <w:widowControl/>
              <w:spacing w:line="240" w:lineRule="auto"/>
              <w:ind w:firstLine="0" w:firstLineChars="0"/>
              <w:jc w:val="center"/>
              <w:textAlignment w:val="center"/>
              <w:rPr>
                <w:rFonts w:cs="Times New Roman"/>
                <w:sz w:val="22"/>
              </w:rPr>
            </w:pPr>
            <w:r>
              <w:rPr>
                <w:rFonts w:cs="Times New Roman"/>
                <w:kern w:val="0"/>
                <w:sz w:val="22"/>
                <w:lang w:bidi="ar"/>
              </w:rPr>
              <w:t>JSBW-Ⅲ-3.0</w:t>
            </w:r>
          </w:p>
        </w:tc>
        <w:tc>
          <w:tcPr>
            <w:tcW w:w="993" w:type="pct"/>
            <w:tcBorders>
              <w:tl2br w:val="nil"/>
              <w:tr2bl w:val="nil"/>
            </w:tcBorders>
            <w:vAlign w:val="center"/>
          </w:tcPr>
          <w:p w14:paraId="0AB42833">
            <w:pPr>
              <w:widowControl/>
              <w:spacing w:line="240" w:lineRule="auto"/>
              <w:ind w:firstLine="0" w:firstLineChars="0"/>
              <w:jc w:val="center"/>
              <w:textAlignment w:val="center"/>
              <w:rPr>
                <w:rFonts w:cs="Times New Roman"/>
                <w:sz w:val="22"/>
              </w:rPr>
            </w:pPr>
            <w:r>
              <w:rPr>
                <w:rFonts w:cs="Times New Roman"/>
                <w:kern w:val="0"/>
                <w:sz w:val="22"/>
                <w:lang w:bidi="ar"/>
              </w:rPr>
              <w:t>C10304</w:t>
            </w:r>
          </w:p>
        </w:tc>
        <w:tc>
          <w:tcPr>
            <w:tcW w:w="540" w:type="pct"/>
            <w:tcBorders>
              <w:tl2br w:val="nil"/>
              <w:tr2bl w:val="nil"/>
            </w:tcBorders>
            <w:vAlign w:val="center"/>
          </w:tcPr>
          <w:p w14:paraId="3C76D238">
            <w:pPr>
              <w:widowControl/>
              <w:spacing w:line="240" w:lineRule="auto"/>
              <w:ind w:firstLine="0" w:firstLineChars="0"/>
              <w:jc w:val="center"/>
              <w:textAlignment w:val="center"/>
              <w:rPr>
                <w:rFonts w:cs="Times New Roman"/>
                <w:sz w:val="22"/>
              </w:rPr>
            </w:pPr>
            <w:r>
              <w:rPr>
                <w:rFonts w:cs="Times New Roman"/>
                <w:kern w:val="0"/>
                <w:sz w:val="22"/>
                <w:lang w:bidi="ar"/>
              </w:rPr>
              <w:t>1</w:t>
            </w:r>
          </w:p>
        </w:tc>
        <w:tc>
          <w:tcPr>
            <w:tcW w:w="1218" w:type="pct"/>
            <w:tcBorders>
              <w:tl2br w:val="nil"/>
              <w:tr2bl w:val="nil"/>
            </w:tcBorders>
            <w:vAlign w:val="center"/>
          </w:tcPr>
          <w:p w14:paraId="356B6FD5">
            <w:pPr>
              <w:widowControl/>
              <w:spacing w:line="240" w:lineRule="auto"/>
              <w:ind w:firstLine="0" w:firstLineChars="0"/>
              <w:jc w:val="center"/>
              <w:textAlignment w:val="center"/>
              <w:rPr>
                <w:rFonts w:cs="Times New Roman"/>
                <w:sz w:val="22"/>
              </w:rPr>
            </w:pPr>
            <w:r>
              <w:rPr>
                <w:rFonts w:cs="Times New Roman"/>
                <w:kern w:val="0"/>
                <w:sz w:val="22"/>
                <w:lang w:bidi="ar"/>
              </w:rPr>
              <w:t>3500m</w:t>
            </w:r>
            <w:r>
              <w:rPr>
                <w:rFonts w:cs="Times New Roman"/>
                <w:kern w:val="0"/>
                <w:sz w:val="22"/>
                <w:vertAlign w:val="superscript"/>
                <w:lang w:bidi="ar"/>
              </w:rPr>
              <w:t>3</w:t>
            </w:r>
            <w:r>
              <w:rPr>
                <w:rFonts w:cs="Times New Roman"/>
                <w:kern w:val="0"/>
                <w:sz w:val="22"/>
                <w:lang w:bidi="ar"/>
              </w:rPr>
              <w:t>/h</w:t>
            </w:r>
          </w:p>
        </w:tc>
      </w:tr>
      <w:tr w14:paraId="5CFA55B0">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570" w:hRule="atLeast"/>
        </w:trPr>
        <w:tc>
          <w:tcPr>
            <w:tcW w:w="540" w:type="pct"/>
            <w:tcBorders>
              <w:tl2br w:val="nil"/>
              <w:tr2bl w:val="nil"/>
            </w:tcBorders>
            <w:vAlign w:val="center"/>
          </w:tcPr>
          <w:p w14:paraId="3179BE50">
            <w:pPr>
              <w:widowControl/>
              <w:spacing w:line="240" w:lineRule="auto"/>
              <w:ind w:firstLine="0" w:firstLineChars="0"/>
              <w:jc w:val="center"/>
              <w:textAlignment w:val="center"/>
              <w:rPr>
                <w:rFonts w:cs="Times New Roman"/>
                <w:sz w:val="22"/>
              </w:rPr>
            </w:pPr>
            <w:r>
              <w:rPr>
                <w:rFonts w:cs="Times New Roman"/>
                <w:kern w:val="0"/>
                <w:sz w:val="22"/>
                <w:lang w:bidi="ar"/>
              </w:rPr>
              <w:t>10</w:t>
            </w:r>
          </w:p>
        </w:tc>
        <w:tc>
          <w:tcPr>
            <w:tcW w:w="540" w:type="pct"/>
            <w:tcBorders>
              <w:tl2br w:val="nil"/>
              <w:tr2bl w:val="nil"/>
            </w:tcBorders>
            <w:vAlign w:val="center"/>
          </w:tcPr>
          <w:p w14:paraId="2686CA9F">
            <w:pPr>
              <w:widowControl/>
              <w:spacing w:line="240" w:lineRule="auto"/>
              <w:ind w:firstLine="0" w:firstLineChars="0"/>
              <w:jc w:val="center"/>
              <w:textAlignment w:val="center"/>
              <w:rPr>
                <w:rFonts w:cs="Times New Roman"/>
                <w:sz w:val="22"/>
              </w:rPr>
            </w:pPr>
            <w:r>
              <w:rPr>
                <w:lang w:bidi="ar"/>
              </w:rPr>
              <w:t>循环泵</w:t>
            </w:r>
          </w:p>
        </w:tc>
        <w:tc>
          <w:tcPr>
            <w:tcW w:w="1167" w:type="pct"/>
            <w:tcBorders>
              <w:tl2br w:val="nil"/>
              <w:tr2bl w:val="nil"/>
            </w:tcBorders>
            <w:vAlign w:val="center"/>
          </w:tcPr>
          <w:p w14:paraId="1C17FB26">
            <w:pPr>
              <w:widowControl/>
              <w:spacing w:line="240" w:lineRule="auto"/>
              <w:ind w:firstLine="0" w:firstLineChars="0"/>
              <w:jc w:val="center"/>
              <w:textAlignment w:val="center"/>
              <w:rPr>
                <w:rFonts w:cs="Times New Roman"/>
                <w:sz w:val="22"/>
              </w:rPr>
            </w:pPr>
            <w:r>
              <w:rPr>
                <w:rFonts w:cs="Times New Roman"/>
                <w:kern w:val="0"/>
                <w:sz w:val="22"/>
                <w:lang w:bidi="ar"/>
              </w:rPr>
              <w:t>TD-40SK-3-5-NF</w:t>
            </w:r>
          </w:p>
        </w:tc>
        <w:tc>
          <w:tcPr>
            <w:tcW w:w="993" w:type="pct"/>
            <w:tcBorders>
              <w:tl2br w:val="nil"/>
              <w:tr2bl w:val="nil"/>
            </w:tcBorders>
            <w:vAlign w:val="center"/>
          </w:tcPr>
          <w:p w14:paraId="5F0A9BEC">
            <w:pPr>
              <w:widowControl/>
              <w:spacing w:line="240" w:lineRule="auto"/>
              <w:ind w:firstLine="0" w:firstLineChars="0"/>
              <w:jc w:val="center"/>
              <w:textAlignment w:val="center"/>
              <w:rPr>
                <w:rFonts w:cs="Times New Roman"/>
                <w:sz w:val="22"/>
              </w:rPr>
            </w:pPr>
            <w:r>
              <w:rPr>
                <w:rFonts w:cs="Times New Roman"/>
                <w:kern w:val="0"/>
                <w:sz w:val="22"/>
                <w:lang w:bidi="ar"/>
              </w:rPr>
              <w:t>B10302</w:t>
            </w:r>
          </w:p>
        </w:tc>
        <w:tc>
          <w:tcPr>
            <w:tcW w:w="540" w:type="pct"/>
            <w:tcBorders>
              <w:tl2br w:val="nil"/>
              <w:tr2bl w:val="nil"/>
            </w:tcBorders>
            <w:vAlign w:val="center"/>
          </w:tcPr>
          <w:p w14:paraId="350C92A3">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3E625241">
            <w:pPr>
              <w:widowControl/>
              <w:spacing w:line="240" w:lineRule="auto"/>
              <w:ind w:firstLine="0" w:firstLineChars="0"/>
              <w:jc w:val="center"/>
              <w:textAlignment w:val="center"/>
              <w:rPr>
                <w:rFonts w:cs="Times New Roman"/>
                <w:sz w:val="22"/>
              </w:rPr>
            </w:pPr>
            <w:r>
              <w:rPr>
                <w:rFonts w:cs="Times New Roman"/>
                <w:kern w:val="0"/>
                <w:sz w:val="22"/>
                <w:lang w:bidi="ar"/>
              </w:rPr>
              <w:t>Q=180L/min</w:t>
            </w:r>
            <w:r>
              <w:rPr>
                <w:lang w:bidi="ar"/>
              </w:rPr>
              <w:t>、</w:t>
            </w:r>
            <w:r>
              <w:rPr>
                <w:rFonts w:cs="Times New Roman"/>
                <w:kern w:val="0"/>
                <w:sz w:val="22"/>
                <w:lang w:bidi="ar"/>
              </w:rPr>
              <w:t>H=14m</w:t>
            </w:r>
          </w:p>
        </w:tc>
      </w:tr>
      <w:tr w14:paraId="0603B313">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570" w:hRule="atLeast"/>
        </w:trPr>
        <w:tc>
          <w:tcPr>
            <w:tcW w:w="540" w:type="pct"/>
            <w:tcBorders>
              <w:tl2br w:val="nil"/>
              <w:tr2bl w:val="nil"/>
            </w:tcBorders>
            <w:vAlign w:val="center"/>
          </w:tcPr>
          <w:p w14:paraId="0AB6251F">
            <w:pPr>
              <w:widowControl/>
              <w:spacing w:line="240" w:lineRule="auto"/>
              <w:ind w:firstLine="0" w:firstLineChars="0"/>
              <w:jc w:val="center"/>
              <w:textAlignment w:val="center"/>
              <w:rPr>
                <w:rFonts w:cs="Times New Roman"/>
                <w:sz w:val="22"/>
              </w:rPr>
            </w:pPr>
            <w:r>
              <w:rPr>
                <w:rFonts w:cs="Times New Roman"/>
                <w:kern w:val="0"/>
                <w:sz w:val="22"/>
                <w:lang w:bidi="ar"/>
              </w:rPr>
              <w:t>11</w:t>
            </w:r>
          </w:p>
        </w:tc>
        <w:tc>
          <w:tcPr>
            <w:tcW w:w="540" w:type="pct"/>
            <w:tcBorders>
              <w:tl2br w:val="nil"/>
              <w:tr2bl w:val="nil"/>
            </w:tcBorders>
            <w:vAlign w:val="center"/>
          </w:tcPr>
          <w:p w14:paraId="08BAC41F">
            <w:pPr>
              <w:widowControl/>
              <w:spacing w:line="240" w:lineRule="auto"/>
              <w:ind w:firstLine="0" w:firstLineChars="0"/>
              <w:jc w:val="center"/>
              <w:textAlignment w:val="center"/>
              <w:rPr>
                <w:rFonts w:cs="Times New Roman"/>
                <w:sz w:val="22"/>
              </w:rPr>
            </w:pPr>
            <w:r>
              <w:rPr>
                <w:lang w:bidi="ar"/>
              </w:rPr>
              <w:t>污泥泵</w:t>
            </w:r>
          </w:p>
        </w:tc>
        <w:tc>
          <w:tcPr>
            <w:tcW w:w="1167" w:type="pct"/>
            <w:tcBorders>
              <w:tl2br w:val="nil"/>
              <w:tr2bl w:val="nil"/>
            </w:tcBorders>
            <w:vAlign w:val="center"/>
          </w:tcPr>
          <w:p w14:paraId="00029309">
            <w:pPr>
              <w:widowControl/>
              <w:spacing w:line="240" w:lineRule="auto"/>
              <w:ind w:firstLine="0" w:firstLineChars="0"/>
              <w:jc w:val="center"/>
              <w:textAlignment w:val="center"/>
              <w:rPr>
                <w:rFonts w:cs="Times New Roman"/>
                <w:sz w:val="22"/>
              </w:rPr>
            </w:pPr>
            <w:r>
              <w:rPr>
                <w:rFonts w:cs="Times New Roman"/>
                <w:kern w:val="0"/>
                <w:sz w:val="22"/>
                <w:lang w:bidi="ar"/>
              </w:rPr>
              <w:t>3PN</w:t>
            </w:r>
          </w:p>
        </w:tc>
        <w:tc>
          <w:tcPr>
            <w:tcW w:w="993" w:type="pct"/>
            <w:tcBorders>
              <w:tl2br w:val="nil"/>
              <w:tr2bl w:val="nil"/>
            </w:tcBorders>
            <w:vAlign w:val="center"/>
          </w:tcPr>
          <w:p w14:paraId="7DCF7577">
            <w:pPr>
              <w:widowControl/>
              <w:spacing w:line="240" w:lineRule="auto"/>
              <w:ind w:firstLine="0" w:firstLineChars="0"/>
              <w:jc w:val="center"/>
              <w:textAlignment w:val="center"/>
              <w:rPr>
                <w:rFonts w:cs="Times New Roman"/>
                <w:sz w:val="22"/>
              </w:rPr>
            </w:pPr>
            <w:r>
              <w:rPr>
                <w:rFonts w:cs="Times New Roman"/>
                <w:kern w:val="0"/>
                <w:sz w:val="22"/>
                <w:lang w:bidi="ar"/>
              </w:rPr>
              <w:t>B0201</w:t>
            </w:r>
          </w:p>
        </w:tc>
        <w:tc>
          <w:tcPr>
            <w:tcW w:w="540" w:type="pct"/>
            <w:tcBorders>
              <w:tl2br w:val="nil"/>
              <w:tr2bl w:val="nil"/>
            </w:tcBorders>
            <w:vAlign w:val="center"/>
          </w:tcPr>
          <w:p w14:paraId="1ADA5517">
            <w:pPr>
              <w:widowControl/>
              <w:spacing w:line="240" w:lineRule="auto"/>
              <w:ind w:firstLine="0" w:firstLineChars="0"/>
              <w:jc w:val="center"/>
              <w:textAlignment w:val="center"/>
              <w:rPr>
                <w:rFonts w:cs="Times New Roman"/>
                <w:sz w:val="22"/>
              </w:rPr>
            </w:pPr>
            <w:r>
              <w:rPr>
                <w:rFonts w:cs="Times New Roman"/>
                <w:kern w:val="0"/>
                <w:sz w:val="22"/>
                <w:lang w:bidi="ar"/>
              </w:rPr>
              <w:t>3</w:t>
            </w:r>
          </w:p>
        </w:tc>
        <w:tc>
          <w:tcPr>
            <w:tcW w:w="1218" w:type="pct"/>
            <w:tcBorders>
              <w:tl2br w:val="nil"/>
              <w:tr2bl w:val="nil"/>
            </w:tcBorders>
            <w:vAlign w:val="center"/>
          </w:tcPr>
          <w:p w14:paraId="44FF0230">
            <w:pPr>
              <w:widowControl/>
              <w:spacing w:line="240" w:lineRule="auto"/>
              <w:ind w:firstLine="0" w:firstLineChars="0"/>
              <w:jc w:val="center"/>
              <w:textAlignment w:val="center"/>
              <w:rPr>
                <w:rFonts w:cs="Times New Roman"/>
                <w:sz w:val="22"/>
              </w:rPr>
            </w:pPr>
            <w:r>
              <w:rPr>
                <w:rFonts w:cs="Times New Roman"/>
                <w:kern w:val="0"/>
                <w:sz w:val="22"/>
                <w:lang w:bidi="ar"/>
              </w:rPr>
              <w:t>Q=108m3/h</w:t>
            </w:r>
            <w:r>
              <w:rPr>
                <w:lang w:bidi="ar"/>
              </w:rPr>
              <w:t>、</w:t>
            </w:r>
            <w:r>
              <w:rPr>
                <w:rFonts w:cs="Times New Roman"/>
                <w:kern w:val="0"/>
                <w:sz w:val="22"/>
                <w:lang w:bidi="ar"/>
              </w:rPr>
              <w:t xml:space="preserve">H=21m </w:t>
            </w:r>
          </w:p>
        </w:tc>
      </w:tr>
      <w:tr w14:paraId="44BF20EA">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00" w:hRule="atLeast"/>
        </w:trPr>
        <w:tc>
          <w:tcPr>
            <w:tcW w:w="540" w:type="pct"/>
            <w:tcBorders>
              <w:tl2br w:val="nil"/>
              <w:tr2bl w:val="nil"/>
            </w:tcBorders>
            <w:vAlign w:val="center"/>
          </w:tcPr>
          <w:p w14:paraId="56F985E4">
            <w:pPr>
              <w:widowControl/>
              <w:spacing w:line="240" w:lineRule="auto"/>
              <w:ind w:firstLine="0" w:firstLineChars="0"/>
              <w:jc w:val="center"/>
              <w:textAlignment w:val="center"/>
              <w:rPr>
                <w:rFonts w:cs="Times New Roman"/>
                <w:sz w:val="22"/>
              </w:rPr>
            </w:pPr>
            <w:r>
              <w:rPr>
                <w:rFonts w:cs="Times New Roman"/>
                <w:kern w:val="0"/>
                <w:sz w:val="22"/>
                <w:lang w:bidi="ar"/>
              </w:rPr>
              <w:t>12</w:t>
            </w:r>
          </w:p>
        </w:tc>
        <w:tc>
          <w:tcPr>
            <w:tcW w:w="540" w:type="pct"/>
            <w:tcBorders>
              <w:tl2br w:val="nil"/>
              <w:tr2bl w:val="nil"/>
            </w:tcBorders>
            <w:vAlign w:val="center"/>
          </w:tcPr>
          <w:p w14:paraId="3D925930">
            <w:pPr>
              <w:widowControl/>
              <w:spacing w:line="240" w:lineRule="auto"/>
              <w:ind w:firstLine="0" w:firstLineChars="0"/>
              <w:jc w:val="center"/>
              <w:textAlignment w:val="center"/>
              <w:rPr>
                <w:rFonts w:cs="Times New Roman"/>
                <w:sz w:val="22"/>
              </w:rPr>
            </w:pPr>
            <w:r>
              <w:rPr>
                <w:lang w:bidi="ar"/>
              </w:rPr>
              <w:t>潜污泵</w:t>
            </w:r>
          </w:p>
        </w:tc>
        <w:tc>
          <w:tcPr>
            <w:tcW w:w="1167" w:type="pct"/>
            <w:tcBorders>
              <w:tl2br w:val="nil"/>
              <w:tr2bl w:val="nil"/>
            </w:tcBorders>
            <w:vAlign w:val="center"/>
          </w:tcPr>
          <w:p w14:paraId="32746CB7">
            <w:pPr>
              <w:widowControl/>
              <w:spacing w:line="240" w:lineRule="auto"/>
              <w:ind w:firstLine="0" w:firstLineChars="0"/>
              <w:jc w:val="center"/>
              <w:textAlignment w:val="center"/>
              <w:rPr>
                <w:rFonts w:cs="Times New Roman"/>
                <w:sz w:val="22"/>
              </w:rPr>
            </w:pPr>
            <w:r>
              <w:rPr>
                <w:rFonts w:cs="Times New Roman"/>
                <w:kern w:val="0"/>
                <w:sz w:val="22"/>
                <w:lang w:bidi="ar"/>
              </w:rPr>
              <w:t>WQ2260-428-200</w:t>
            </w:r>
          </w:p>
        </w:tc>
        <w:tc>
          <w:tcPr>
            <w:tcW w:w="993" w:type="pct"/>
            <w:tcBorders>
              <w:tl2br w:val="nil"/>
              <w:tr2bl w:val="nil"/>
            </w:tcBorders>
            <w:vAlign w:val="center"/>
          </w:tcPr>
          <w:p w14:paraId="377B7FFF">
            <w:pPr>
              <w:widowControl/>
              <w:spacing w:line="240" w:lineRule="auto"/>
              <w:ind w:firstLine="0" w:firstLineChars="0"/>
              <w:jc w:val="center"/>
              <w:textAlignment w:val="center"/>
              <w:rPr>
                <w:rFonts w:cs="Times New Roman"/>
                <w:sz w:val="22"/>
              </w:rPr>
            </w:pPr>
            <w:r>
              <w:rPr>
                <w:rFonts w:cs="Times New Roman"/>
                <w:kern w:val="0"/>
                <w:sz w:val="22"/>
                <w:lang w:bidi="ar"/>
              </w:rPr>
              <w:t>B0301</w:t>
            </w:r>
          </w:p>
        </w:tc>
        <w:tc>
          <w:tcPr>
            <w:tcW w:w="540" w:type="pct"/>
            <w:tcBorders>
              <w:tl2br w:val="nil"/>
              <w:tr2bl w:val="nil"/>
            </w:tcBorders>
            <w:vAlign w:val="center"/>
          </w:tcPr>
          <w:p w14:paraId="17EA3979">
            <w:pPr>
              <w:widowControl/>
              <w:spacing w:line="240" w:lineRule="auto"/>
              <w:ind w:firstLine="0" w:firstLineChars="0"/>
              <w:jc w:val="center"/>
              <w:textAlignment w:val="center"/>
              <w:rPr>
                <w:rFonts w:cs="Times New Roman"/>
                <w:sz w:val="22"/>
              </w:rPr>
            </w:pPr>
            <w:r>
              <w:rPr>
                <w:rFonts w:cs="Times New Roman"/>
                <w:kern w:val="0"/>
                <w:sz w:val="22"/>
                <w:lang w:bidi="ar"/>
              </w:rPr>
              <w:t>1</w:t>
            </w:r>
          </w:p>
        </w:tc>
        <w:tc>
          <w:tcPr>
            <w:tcW w:w="1218" w:type="pct"/>
            <w:tcBorders>
              <w:tl2br w:val="nil"/>
              <w:tr2bl w:val="nil"/>
            </w:tcBorders>
            <w:vAlign w:val="center"/>
          </w:tcPr>
          <w:p w14:paraId="0FAB96A6">
            <w:pPr>
              <w:widowControl/>
              <w:spacing w:line="240" w:lineRule="auto"/>
              <w:ind w:firstLine="0" w:firstLineChars="0"/>
              <w:jc w:val="center"/>
              <w:textAlignment w:val="center"/>
              <w:rPr>
                <w:rFonts w:cs="Times New Roman"/>
                <w:sz w:val="22"/>
              </w:rPr>
            </w:pPr>
            <w:r>
              <w:rPr>
                <w:rFonts w:cs="Times New Roman"/>
                <w:kern w:val="0"/>
                <w:sz w:val="22"/>
                <w:lang w:bidi="ar"/>
              </w:rPr>
              <w:t>Q=300m3/h</w:t>
            </w:r>
            <w:r>
              <w:rPr>
                <w:lang w:bidi="ar"/>
              </w:rPr>
              <w:t>、</w:t>
            </w:r>
            <w:r>
              <w:rPr>
                <w:rFonts w:cs="Times New Roman"/>
                <w:kern w:val="0"/>
                <w:sz w:val="22"/>
                <w:lang w:bidi="ar"/>
              </w:rPr>
              <w:t>H=10m</w:t>
            </w:r>
          </w:p>
        </w:tc>
      </w:tr>
      <w:tr w14:paraId="2118A4A6">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540" w:hRule="atLeast"/>
        </w:trPr>
        <w:tc>
          <w:tcPr>
            <w:tcW w:w="540" w:type="pct"/>
            <w:tcBorders>
              <w:tl2br w:val="nil"/>
              <w:tr2bl w:val="nil"/>
            </w:tcBorders>
            <w:vAlign w:val="center"/>
          </w:tcPr>
          <w:p w14:paraId="735E9D34">
            <w:pPr>
              <w:widowControl/>
              <w:spacing w:line="240" w:lineRule="auto"/>
              <w:ind w:firstLine="0" w:firstLineChars="0"/>
              <w:jc w:val="center"/>
              <w:textAlignment w:val="center"/>
              <w:rPr>
                <w:rFonts w:cs="Times New Roman"/>
                <w:sz w:val="22"/>
              </w:rPr>
            </w:pPr>
            <w:r>
              <w:rPr>
                <w:rFonts w:cs="Times New Roman"/>
                <w:kern w:val="0"/>
                <w:sz w:val="22"/>
                <w:lang w:bidi="ar"/>
              </w:rPr>
              <w:t>13</w:t>
            </w:r>
          </w:p>
        </w:tc>
        <w:tc>
          <w:tcPr>
            <w:tcW w:w="540" w:type="pct"/>
            <w:tcBorders>
              <w:tl2br w:val="nil"/>
              <w:tr2bl w:val="nil"/>
            </w:tcBorders>
            <w:vAlign w:val="center"/>
          </w:tcPr>
          <w:p w14:paraId="0FC1B8D3">
            <w:pPr>
              <w:widowControl/>
              <w:spacing w:line="240" w:lineRule="auto"/>
              <w:ind w:firstLine="0" w:firstLineChars="0"/>
              <w:jc w:val="center"/>
              <w:textAlignment w:val="center"/>
              <w:rPr>
                <w:rFonts w:cs="Times New Roman"/>
                <w:sz w:val="22"/>
              </w:rPr>
            </w:pPr>
            <w:r>
              <w:rPr>
                <w:lang w:bidi="ar"/>
              </w:rPr>
              <w:t>电动单轨抓斗</w:t>
            </w:r>
          </w:p>
        </w:tc>
        <w:tc>
          <w:tcPr>
            <w:tcW w:w="1167" w:type="pct"/>
            <w:tcBorders>
              <w:tl2br w:val="nil"/>
              <w:tr2bl w:val="nil"/>
            </w:tcBorders>
            <w:vAlign w:val="center"/>
          </w:tcPr>
          <w:p w14:paraId="15DC1D8B">
            <w:pPr>
              <w:widowControl/>
              <w:spacing w:line="240" w:lineRule="auto"/>
              <w:ind w:firstLine="0" w:firstLineChars="0"/>
              <w:jc w:val="center"/>
              <w:textAlignment w:val="center"/>
              <w:rPr>
                <w:rFonts w:cs="Times New Roman"/>
                <w:sz w:val="22"/>
              </w:rPr>
            </w:pPr>
            <w:r>
              <w:rPr>
                <w:rFonts w:cs="Times New Roman"/>
                <w:kern w:val="0"/>
                <w:sz w:val="22"/>
                <w:lang w:bidi="ar"/>
              </w:rPr>
              <w:t>TMT—201</w:t>
            </w:r>
          </w:p>
        </w:tc>
        <w:tc>
          <w:tcPr>
            <w:tcW w:w="993" w:type="pct"/>
            <w:tcBorders>
              <w:tl2br w:val="nil"/>
              <w:tr2bl w:val="nil"/>
            </w:tcBorders>
            <w:vAlign w:val="center"/>
          </w:tcPr>
          <w:p w14:paraId="38661B63">
            <w:pPr>
              <w:widowControl/>
              <w:spacing w:line="240" w:lineRule="auto"/>
              <w:ind w:firstLine="0" w:firstLineChars="0"/>
              <w:jc w:val="center"/>
              <w:textAlignment w:val="center"/>
              <w:rPr>
                <w:rFonts w:cs="Times New Roman"/>
                <w:sz w:val="22"/>
              </w:rPr>
            </w:pPr>
            <w:r>
              <w:rPr>
                <w:rFonts w:cs="Times New Roman"/>
                <w:kern w:val="0"/>
                <w:sz w:val="22"/>
                <w:lang w:bidi="ar"/>
              </w:rPr>
              <w:t>Q0401</w:t>
            </w:r>
          </w:p>
        </w:tc>
        <w:tc>
          <w:tcPr>
            <w:tcW w:w="540" w:type="pct"/>
            <w:tcBorders>
              <w:tl2br w:val="nil"/>
              <w:tr2bl w:val="nil"/>
            </w:tcBorders>
            <w:vAlign w:val="center"/>
          </w:tcPr>
          <w:p w14:paraId="40358027">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5F82342E">
            <w:pPr>
              <w:widowControl/>
              <w:spacing w:line="240" w:lineRule="auto"/>
              <w:ind w:firstLine="0" w:firstLineChars="0"/>
              <w:jc w:val="center"/>
              <w:textAlignment w:val="center"/>
              <w:rPr>
                <w:rFonts w:cs="Times New Roman"/>
                <w:sz w:val="22"/>
              </w:rPr>
            </w:pPr>
            <w:r>
              <w:rPr>
                <w:lang w:bidi="ar"/>
              </w:rPr>
              <w:t>起重量：</w:t>
            </w:r>
            <w:r>
              <w:rPr>
                <w:rFonts w:cs="Times New Roman"/>
                <w:kern w:val="0"/>
                <w:sz w:val="22"/>
                <w:lang w:bidi="ar"/>
              </w:rPr>
              <w:t>2t</w:t>
            </w:r>
            <w:r>
              <w:rPr>
                <w:lang w:bidi="ar"/>
              </w:rPr>
              <w:t>、容量：</w:t>
            </w:r>
            <w:r>
              <w:rPr>
                <w:rFonts w:cs="Times New Roman"/>
                <w:kern w:val="0"/>
                <w:sz w:val="22"/>
                <w:lang w:bidi="ar"/>
              </w:rPr>
              <w:t>0.75t</w:t>
            </w:r>
          </w:p>
        </w:tc>
      </w:tr>
      <w:tr w14:paraId="3C55EFD2">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540" w:type="pct"/>
            <w:tcBorders>
              <w:tl2br w:val="nil"/>
              <w:tr2bl w:val="nil"/>
            </w:tcBorders>
            <w:vAlign w:val="center"/>
          </w:tcPr>
          <w:p w14:paraId="49714946">
            <w:pPr>
              <w:widowControl/>
              <w:spacing w:line="240" w:lineRule="auto"/>
              <w:ind w:firstLine="0" w:firstLineChars="0"/>
              <w:jc w:val="center"/>
              <w:textAlignment w:val="center"/>
              <w:rPr>
                <w:rFonts w:cs="Times New Roman"/>
                <w:sz w:val="22"/>
              </w:rPr>
            </w:pPr>
            <w:r>
              <w:rPr>
                <w:rFonts w:cs="Times New Roman"/>
                <w:kern w:val="0"/>
                <w:sz w:val="22"/>
                <w:lang w:bidi="ar"/>
              </w:rPr>
              <w:t>14</w:t>
            </w:r>
          </w:p>
        </w:tc>
        <w:tc>
          <w:tcPr>
            <w:tcW w:w="540" w:type="pct"/>
            <w:tcBorders>
              <w:tl2br w:val="nil"/>
              <w:tr2bl w:val="nil"/>
            </w:tcBorders>
            <w:vAlign w:val="center"/>
          </w:tcPr>
          <w:p w14:paraId="1A14DB86">
            <w:pPr>
              <w:widowControl/>
              <w:spacing w:line="240" w:lineRule="auto"/>
              <w:ind w:firstLine="0" w:firstLineChars="0"/>
              <w:jc w:val="center"/>
              <w:textAlignment w:val="center"/>
              <w:rPr>
                <w:rFonts w:cs="Times New Roman"/>
                <w:sz w:val="22"/>
              </w:rPr>
            </w:pPr>
            <w:r>
              <w:rPr>
                <w:lang w:bidi="ar"/>
              </w:rPr>
              <w:t>拉污机</w:t>
            </w:r>
          </w:p>
        </w:tc>
        <w:tc>
          <w:tcPr>
            <w:tcW w:w="1167" w:type="pct"/>
            <w:tcBorders>
              <w:tl2br w:val="nil"/>
              <w:tr2bl w:val="nil"/>
            </w:tcBorders>
            <w:vAlign w:val="center"/>
          </w:tcPr>
          <w:p w14:paraId="2D365608">
            <w:pPr>
              <w:widowControl/>
              <w:spacing w:line="240" w:lineRule="auto"/>
              <w:ind w:firstLine="0" w:firstLineChars="0"/>
              <w:jc w:val="center"/>
              <w:textAlignment w:val="center"/>
              <w:rPr>
                <w:rFonts w:cs="Times New Roman"/>
                <w:sz w:val="22"/>
              </w:rPr>
            </w:pPr>
            <w:r>
              <w:rPr>
                <w:rFonts w:cs="Times New Roman"/>
                <w:kern w:val="0"/>
                <w:sz w:val="22"/>
                <w:lang w:bidi="ar"/>
              </w:rPr>
              <w:t>CF—450</w:t>
            </w:r>
          </w:p>
        </w:tc>
        <w:tc>
          <w:tcPr>
            <w:tcW w:w="993" w:type="pct"/>
            <w:tcBorders>
              <w:tl2br w:val="nil"/>
              <w:tr2bl w:val="nil"/>
            </w:tcBorders>
            <w:vAlign w:val="center"/>
          </w:tcPr>
          <w:p w14:paraId="188F4D25">
            <w:pPr>
              <w:widowControl/>
              <w:spacing w:line="240" w:lineRule="auto"/>
              <w:ind w:firstLine="0" w:firstLineChars="0"/>
              <w:jc w:val="center"/>
              <w:textAlignment w:val="center"/>
              <w:rPr>
                <w:rFonts w:cs="Times New Roman"/>
                <w:sz w:val="22"/>
              </w:rPr>
            </w:pPr>
            <w:r>
              <w:rPr>
                <w:rFonts w:cs="Times New Roman"/>
                <w:kern w:val="0"/>
                <w:sz w:val="22"/>
                <w:lang w:bidi="ar"/>
              </w:rPr>
              <w:t>1</w:t>
            </w:r>
            <w:r>
              <w:rPr>
                <w:rFonts w:cs="Times New Roman"/>
                <w:kern w:val="0"/>
                <w:sz w:val="22"/>
                <w:vertAlign w:val="superscript"/>
                <w:lang w:bidi="ar"/>
              </w:rPr>
              <w:t>#</w:t>
            </w:r>
          </w:p>
        </w:tc>
        <w:tc>
          <w:tcPr>
            <w:tcW w:w="540" w:type="pct"/>
            <w:tcBorders>
              <w:tl2br w:val="nil"/>
              <w:tr2bl w:val="nil"/>
            </w:tcBorders>
            <w:vAlign w:val="center"/>
          </w:tcPr>
          <w:p w14:paraId="4C8F4EEB">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30D37C57">
            <w:pPr>
              <w:widowControl/>
              <w:spacing w:line="240" w:lineRule="auto"/>
              <w:ind w:firstLine="0" w:firstLineChars="0"/>
              <w:jc w:val="center"/>
              <w:textAlignment w:val="center"/>
              <w:rPr>
                <w:rFonts w:cs="Times New Roman"/>
                <w:sz w:val="22"/>
              </w:rPr>
            </w:pPr>
            <w:r>
              <w:rPr>
                <w:rFonts w:cs="Times New Roman"/>
                <w:kern w:val="0"/>
                <w:sz w:val="22"/>
                <w:lang w:bidi="ar"/>
              </w:rPr>
              <w:t>Q:400-600m</w:t>
            </w:r>
            <w:r>
              <w:rPr>
                <w:rFonts w:cs="Times New Roman"/>
                <w:kern w:val="0"/>
                <w:sz w:val="22"/>
                <w:vertAlign w:val="superscript"/>
                <w:lang w:bidi="ar"/>
              </w:rPr>
              <w:t>3</w:t>
            </w:r>
            <w:r>
              <w:rPr>
                <w:rFonts w:cs="Times New Roman"/>
                <w:kern w:val="0"/>
                <w:sz w:val="22"/>
                <w:lang w:bidi="ar"/>
              </w:rPr>
              <w:t>/h</w:t>
            </w:r>
          </w:p>
        </w:tc>
      </w:tr>
      <w:tr w14:paraId="44324052">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15" w:hRule="atLeast"/>
        </w:trPr>
        <w:tc>
          <w:tcPr>
            <w:tcW w:w="540" w:type="pct"/>
            <w:tcBorders>
              <w:tl2br w:val="nil"/>
              <w:tr2bl w:val="nil"/>
            </w:tcBorders>
            <w:vAlign w:val="center"/>
          </w:tcPr>
          <w:p w14:paraId="47DE1970">
            <w:pPr>
              <w:widowControl/>
              <w:spacing w:line="240" w:lineRule="auto"/>
              <w:ind w:firstLine="0" w:firstLineChars="0"/>
              <w:jc w:val="center"/>
              <w:textAlignment w:val="center"/>
              <w:rPr>
                <w:rFonts w:cs="Times New Roman"/>
                <w:sz w:val="22"/>
              </w:rPr>
            </w:pPr>
            <w:r>
              <w:rPr>
                <w:rFonts w:cs="Times New Roman"/>
                <w:kern w:val="0"/>
                <w:sz w:val="22"/>
                <w:lang w:bidi="ar"/>
              </w:rPr>
              <w:t>15</w:t>
            </w:r>
          </w:p>
        </w:tc>
        <w:tc>
          <w:tcPr>
            <w:tcW w:w="540" w:type="pct"/>
            <w:tcBorders>
              <w:tl2br w:val="nil"/>
              <w:tr2bl w:val="nil"/>
            </w:tcBorders>
            <w:vAlign w:val="center"/>
          </w:tcPr>
          <w:p w14:paraId="2E82C8D6">
            <w:pPr>
              <w:widowControl/>
              <w:spacing w:line="240" w:lineRule="auto"/>
              <w:ind w:firstLine="0" w:firstLineChars="0"/>
              <w:jc w:val="center"/>
              <w:textAlignment w:val="center"/>
              <w:rPr>
                <w:rFonts w:cs="Times New Roman"/>
                <w:sz w:val="22"/>
              </w:rPr>
            </w:pPr>
            <w:r>
              <w:rPr>
                <w:lang w:bidi="ar"/>
              </w:rPr>
              <w:t>引风机</w:t>
            </w:r>
          </w:p>
        </w:tc>
        <w:tc>
          <w:tcPr>
            <w:tcW w:w="1167" w:type="pct"/>
            <w:tcBorders>
              <w:tl2br w:val="nil"/>
              <w:tr2bl w:val="nil"/>
            </w:tcBorders>
            <w:vAlign w:val="center"/>
          </w:tcPr>
          <w:p w14:paraId="6A5F89D7">
            <w:pPr>
              <w:widowControl/>
              <w:spacing w:line="240" w:lineRule="auto"/>
              <w:ind w:firstLine="0" w:firstLineChars="0"/>
              <w:jc w:val="center"/>
              <w:textAlignment w:val="center"/>
              <w:rPr>
                <w:rFonts w:cs="Times New Roman"/>
                <w:sz w:val="22"/>
              </w:rPr>
            </w:pPr>
            <w:r>
              <w:rPr>
                <w:rFonts w:cs="Times New Roman"/>
                <w:kern w:val="0"/>
                <w:sz w:val="22"/>
                <w:lang w:bidi="ar"/>
              </w:rPr>
              <w:t>TF-181B</w:t>
            </w:r>
          </w:p>
        </w:tc>
        <w:tc>
          <w:tcPr>
            <w:tcW w:w="993" w:type="pct"/>
            <w:tcBorders>
              <w:tl2br w:val="nil"/>
              <w:tr2bl w:val="nil"/>
            </w:tcBorders>
            <w:vAlign w:val="center"/>
          </w:tcPr>
          <w:p w14:paraId="6E37DD9C">
            <w:pPr>
              <w:widowControl/>
              <w:spacing w:line="240" w:lineRule="auto"/>
              <w:ind w:firstLine="0" w:firstLineChars="0"/>
              <w:jc w:val="center"/>
              <w:textAlignment w:val="center"/>
              <w:rPr>
                <w:rFonts w:cs="Times New Roman"/>
                <w:sz w:val="22"/>
              </w:rPr>
            </w:pPr>
            <w:r>
              <w:rPr>
                <w:rFonts w:cs="Times New Roman"/>
                <w:kern w:val="0"/>
                <w:sz w:val="22"/>
                <w:lang w:bidi="ar"/>
              </w:rPr>
              <w:t>V20301/02</w:t>
            </w:r>
          </w:p>
        </w:tc>
        <w:tc>
          <w:tcPr>
            <w:tcW w:w="540" w:type="pct"/>
            <w:tcBorders>
              <w:tl2br w:val="nil"/>
              <w:tr2bl w:val="nil"/>
            </w:tcBorders>
            <w:vAlign w:val="center"/>
          </w:tcPr>
          <w:p w14:paraId="703DA813">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0865CB3B">
            <w:pPr>
              <w:widowControl/>
              <w:spacing w:line="240" w:lineRule="auto"/>
              <w:ind w:firstLine="0" w:firstLineChars="0"/>
              <w:jc w:val="center"/>
              <w:textAlignment w:val="center"/>
              <w:rPr>
                <w:rFonts w:cs="Times New Roman"/>
                <w:sz w:val="22"/>
              </w:rPr>
            </w:pPr>
            <w:r>
              <w:rPr>
                <w:rFonts w:cs="Times New Roman"/>
                <w:kern w:val="0"/>
                <w:sz w:val="22"/>
                <w:lang w:bidi="ar"/>
              </w:rPr>
              <w:t>3500m</w:t>
            </w:r>
            <w:r>
              <w:rPr>
                <w:rFonts w:cs="Times New Roman"/>
                <w:kern w:val="0"/>
                <w:sz w:val="22"/>
                <w:vertAlign w:val="superscript"/>
                <w:lang w:bidi="ar"/>
              </w:rPr>
              <w:t>3</w:t>
            </w:r>
            <w:r>
              <w:rPr>
                <w:rFonts w:cs="Times New Roman"/>
                <w:kern w:val="0"/>
                <w:sz w:val="22"/>
                <w:lang w:bidi="ar"/>
              </w:rPr>
              <w:t>/h</w:t>
            </w:r>
          </w:p>
        </w:tc>
      </w:tr>
      <w:tr w14:paraId="3488AE5D">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00" w:hRule="atLeast"/>
        </w:trPr>
        <w:tc>
          <w:tcPr>
            <w:tcW w:w="540" w:type="pct"/>
            <w:tcBorders>
              <w:tl2br w:val="nil"/>
              <w:tr2bl w:val="nil"/>
            </w:tcBorders>
            <w:vAlign w:val="center"/>
          </w:tcPr>
          <w:p w14:paraId="56DA51DE">
            <w:pPr>
              <w:widowControl/>
              <w:spacing w:line="240" w:lineRule="auto"/>
              <w:ind w:firstLine="0" w:firstLineChars="0"/>
              <w:jc w:val="center"/>
              <w:textAlignment w:val="center"/>
              <w:rPr>
                <w:rFonts w:cs="Times New Roman"/>
                <w:sz w:val="22"/>
              </w:rPr>
            </w:pPr>
            <w:r>
              <w:rPr>
                <w:rFonts w:cs="Times New Roman"/>
                <w:kern w:val="0"/>
                <w:sz w:val="22"/>
                <w:lang w:bidi="ar"/>
              </w:rPr>
              <w:t>16</w:t>
            </w:r>
          </w:p>
        </w:tc>
        <w:tc>
          <w:tcPr>
            <w:tcW w:w="540" w:type="pct"/>
            <w:tcBorders>
              <w:tl2br w:val="nil"/>
              <w:tr2bl w:val="nil"/>
            </w:tcBorders>
            <w:vAlign w:val="center"/>
          </w:tcPr>
          <w:p w14:paraId="1083A7D0">
            <w:pPr>
              <w:widowControl/>
              <w:spacing w:line="240" w:lineRule="auto"/>
              <w:ind w:firstLine="0" w:firstLineChars="0"/>
              <w:jc w:val="center"/>
              <w:textAlignment w:val="center"/>
              <w:rPr>
                <w:rFonts w:cs="Times New Roman"/>
                <w:sz w:val="22"/>
              </w:rPr>
            </w:pPr>
            <w:r>
              <w:rPr>
                <w:lang w:bidi="ar"/>
              </w:rPr>
              <w:t>生物滤池</w:t>
            </w:r>
          </w:p>
        </w:tc>
        <w:tc>
          <w:tcPr>
            <w:tcW w:w="1167" w:type="pct"/>
            <w:tcBorders>
              <w:tl2br w:val="nil"/>
              <w:tr2bl w:val="nil"/>
            </w:tcBorders>
            <w:vAlign w:val="center"/>
          </w:tcPr>
          <w:p w14:paraId="25C99B33">
            <w:pPr>
              <w:widowControl/>
              <w:spacing w:line="240" w:lineRule="auto"/>
              <w:ind w:firstLine="0" w:firstLineChars="0"/>
              <w:jc w:val="center"/>
              <w:textAlignment w:val="center"/>
              <w:rPr>
                <w:rFonts w:cs="Times New Roman"/>
                <w:sz w:val="22"/>
              </w:rPr>
            </w:pPr>
            <w:r>
              <w:rPr>
                <w:rFonts w:cs="Times New Roman"/>
                <w:kern w:val="0"/>
                <w:sz w:val="22"/>
                <w:lang w:bidi="ar"/>
              </w:rPr>
              <w:t>JSBW-Ⅲ-3.0</w:t>
            </w:r>
          </w:p>
        </w:tc>
        <w:tc>
          <w:tcPr>
            <w:tcW w:w="993" w:type="pct"/>
            <w:tcBorders>
              <w:tl2br w:val="nil"/>
              <w:tr2bl w:val="nil"/>
            </w:tcBorders>
            <w:vAlign w:val="center"/>
          </w:tcPr>
          <w:p w14:paraId="4253B5B0">
            <w:pPr>
              <w:widowControl/>
              <w:spacing w:line="240" w:lineRule="auto"/>
              <w:ind w:firstLine="0" w:firstLineChars="0"/>
              <w:jc w:val="center"/>
              <w:textAlignment w:val="center"/>
              <w:rPr>
                <w:rFonts w:cs="Times New Roman"/>
                <w:sz w:val="22"/>
              </w:rPr>
            </w:pPr>
            <w:r>
              <w:rPr>
                <w:rFonts w:cs="Times New Roman"/>
                <w:kern w:val="0"/>
                <w:sz w:val="22"/>
                <w:lang w:bidi="ar"/>
              </w:rPr>
              <w:t>C20304</w:t>
            </w:r>
          </w:p>
        </w:tc>
        <w:tc>
          <w:tcPr>
            <w:tcW w:w="540" w:type="pct"/>
            <w:tcBorders>
              <w:tl2br w:val="nil"/>
              <w:tr2bl w:val="nil"/>
            </w:tcBorders>
            <w:vAlign w:val="center"/>
          </w:tcPr>
          <w:p w14:paraId="206E09B1">
            <w:pPr>
              <w:widowControl/>
              <w:spacing w:line="240" w:lineRule="auto"/>
              <w:ind w:firstLine="0" w:firstLineChars="0"/>
              <w:jc w:val="center"/>
              <w:textAlignment w:val="center"/>
              <w:rPr>
                <w:rFonts w:cs="Times New Roman"/>
                <w:sz w:val="22"/>
              </w:rPr>
            </w:pPr>
            <w:r>
              <w:rPr>
                <w:rFonts w:cs="Times New Roman"/>
                <w:kern w:val="0"/>
                <w:sz w:val="22"/>
                <w:lang w:bidi="ar"/>
              </w:rPr>
              <w:t>1</w:t>
            </w:r>
          </w:p>
        </w:tc>
        <w:tc>
          <w:tcPr>
            <w:tcW w:w="1218" w:type="pct"/>
            <w:tcBorders>
              <w:tl2br w:val="nil"/>
              <w:tr2bl w:val="nil"/>
            </w:tcBorders>
            <w:vAlign w:val="center"/>
          </w:tcPr>
          <w:p w14:paraId="38767C3B">
            <w:pPr>
              <w:widowControl/>
              <w:spacing w:line="240" w:lineRule="auto"/>
              <w:ind w:firstLine="0" w:firstLineChars="0"/>
              <w:jc w:val="center"/>
              <w:textAlignment w:val="center"/>
              <w:rPr>
                <w:rFonts w:cs="Times New Roman"/>
                <w:sz w:val="22"/>
              </w:rPr>
            </w:pPr>
            <w:r>
              <w:rPr>
                <w:rFonts w:cs="Times New Roman"/>
                <w:kern w:val="0"/>
                <w:sz w:val="22"/>
                <w:lang w:bidi="ar"/>
              </w:rPr>
              <w:t>3500m</w:t>
            </w:r>
            <w:r>
              <w:rPr>
                <w:rFonts w:cs="Times New Roman"/>
                <w:kern w:val="0"/>
                <w:sz w:val="22"/>
                <w:vertAlign w:val="superscript"/>
                <w:lang w:bidi="ar"/>
              </w:rPr>
              <w:t>3</w:t>
            </w:r>
            <w:r>
              <w:rPr>
                <w:rFonts w:cs="Times New Roman"/>
                <w:kern w:val="0"/>
                <w:sz w:val="22"/>
                <w:lang w:bidi="ar"/>
              </w:rPr>
              <w:t>/h</w:t>
            </w:r>
          </w:p>
        </w:tc>
      </w:tr>
      <w:tr w14:paraId="68A29130">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570" w:hRule="atLeast"/>
        </w:trPr>
        <w:tc>
          <w:tcPr>
            <w:tcW w:w="540" w:type="pct"/>
            <w:tcBorders>
              <w:tl2br w:val="nil"/>
              <w:tr2bl w:val="nil"/>
            </w:tcBorders>
            <w:vAlign w:val="center"/>
          </w:tcPr>
          <w:p w14:paraId="7A95F1D6">
            <w:pPr>
              <w:widowControl/>
              <w:spacing w:line="240" w:lineRule="auto"/>
              <w:ind w:firstLine="0" w:firstLineChars="0"/>
              <w:jc w:val="center"/>
              <w:textAlignment w:val="center"/>
              <w:rPr>
                <w:rFonts w:cs="Times New Roman"/>
                <w:sz w:val="22"/>
              </w:rPr>
            </w:pPr>
            <w:r>
              <w:rPr>
                <w:rFonts w:cs="Times New Roman"/>
                <w:kern w:val="0"/>
                <w:sz w:val="22"/>
                <w:lang w:bidi="ar"/>
              </w:rPr>
              <w:t>17</w:t>
            </w:r>
          </w:p>
        </w:tc>
        <w:tc>
          <w:tcPr>
            <w:tcW w:w="540" w:type="pct"/>
            <w:tcBorders>
              <w:tl2br w:val="nil"/>
              <w:tr2bl w:val="nil"/>
            </w:tcBorders>
            <w:vAlign w:val="center"/>
          </w:tcPr>
          <w:p w14:paraId="656B8697">
            <w:pPr>
              <w:widowControl/>
              <w:spacing w:line="240" w:lineRule="auto"/>
              <w:ind w:firstLine="0" w:firstLineChars="0"/>
              <w:jc w:val="center"/>
              <w:textAlignment w:val="center"/>
              <w:rPr>
                <w:rFonts w:cs="Times New Roman"/>
                <w:sz w:val="22"/>
              </w:rPr>
            </w:pPr>
            <w:r>
              <w:rPr>
                <w:lang w:bidi="ar"/>
              </w:rPr>
              <w:t>循环泵</w:t>
            </w:r>
          </w:p>
        </w:tc>
        <w:tc>
          <w:tcPr>
            <w:tcW w:w="1167" w:type="pct"/>
            <w:tcBorders>
              <w:tl2br w:val="nil"/>
              <w:tr2bl w:val="nil"/>
            </w:tcBorders>
            <w:vAlign w:val="center"/>
          </w:tcPr>
          <w:p w14:paraId="691745C4">
            <w:pPr>
              <w:widowControl/>
              <w:spacing w:line="240" w:lineRule="auto"/>
              <w:ind w:firstLine="0" w:firstLineChars="0"/>
              <w:jc w:val="center"/>
              <w:textAlignment w:val="center"/>
              <w:rPr>
                <w:rFonts w:cs="Times New Roman"/>
                <w:sz w:val="22"/>
              </w:rPr>
            </w:pPr>
            <w:r>
              <w:rPr>
                <w:rFonts w:cs="Times New Roman"/>
                <w:kern w:val="0"/>
                <w:sz w:val="22"/>
                <w:lang w:bidi="ar"/>
              </w:rPr>
              <w:t>TD-40SK-3-5-NF</w:t>
            </w:r>
          </w:p>
        </w:tc>
        <w:tc>
          <w:tcPr>
            <w:tcW w:w="993" w:type="pct"/>
            <w:tcBorders>
              <w:tl2br w:val="nil"/>
              <w:tr2bl w:val="nil"/>
            </w:tcBorders>
            <w:vAlign w:val="center"/>
          </w:tcPr>
          <w:p w14:paraId="3CDC5428">
            <w:pPr>
              <w:widowControl/>
              <w:spacing w:line="240" w:lineRule="auto"/>
              <w:ind w:firstLine="0" w:firstLineChars="0"/>
              <w:jc w:val="center"/>
              <w:textAlignment w:val="center"/>
              <w:rPr>
                <w:rFonts w:cs="Times New Roman"/>
                <w:sz w:val="22"/>
              </w:rPr>
            </w:pPr>
            <w:r>
              <w:rPr>
                <w:rFonts w:cs="Times New Roman"/>
                <w:kern w:val="0"/>
                <w:sz w:val="22"/>
                <w:lang w:bidi="ar"/>
              </w:rPr>
              <w:t>B20302</w:t>
            </w:r>
          </w:p>
        </w:tc>
        <w:tc>
          <w:tcPr>
            <w:tcW w:w="540" w:type="pct"/>
            <w:tcBorders>
              <w:tl2br w:val="nil"/>
              <w:tr2bl w:val="nil"/>
            </w:tcBorders>
            <w:vAlign w:val="center"/>
          </w:tcPr>
          <w:p w14:paraId="6B956835">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5DCBA5C0">
            <w:pPr>
              <w:widowControl/>
              <w:spacing w:line="240" w:lineRule="auto"/>
              <w:ind w:firstLine="0" w:firstLineChars="0"/>
              <w:jc w:val="center"/>
              <w:textAlignment w:val="center"/>
              <w:rPr>
                <w:rFonts w:cs="Times New Roman"/>
                <w:sz w:val="22"/>
              </w:rPr>
            </w:pPr>
            <w:r>
              <w:rPr>
                <w:rFonts w:cs="Times New Roman"/>
                <w:kern w:val="0"/>
                <w:sz w:val="22"/>
                <w:lang w:bidi="ar"/>
              </w:rPr>
              <w:t>Q=180L/min</w:t>
            </w:r>
            <w:r>
              <w:rPr>
                <w:lang w:bidi="ar"/>
              </w:rPr>
              <w:t>、</w:t>
            </w:r>
            <w:r>
              <w:rPr>
                <w:rFonts w:cs="Times New Roman"/>
                <w:kern w:val="0"/>
                <w:sz w:val="22"/>
                <w:lang w:bidi="ar"/>
              </w:rPr>
              <w:t>H=14m</w:t>
            </w:r>
          </w:p>
        </w:tc>
      </w:tr>
      <w:tr w14:paraId="6CE20A40">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00" w:hRule="atLeast"/>
        </w:trPr>
        <w:tc>
          <w:tcPr>
            <w:tcW w:w="540" w:type="pct"/>
            <w:tcBorders>
              <w:tl2br w:val="nil"/>
              <w:tr2bl w:val="nil"/>
            </w:tcBorders>
            <w:vAlign w:val="center"/>
          </w:tcPr>
          <w:p w14:paraId="3FA8C17E">
            <w:pPr>
              <w:widowControl/>
              <w:spacing w:line="240" w:lineRule="auto"/>
              <w:ind w:firstLine="0" w:firstLineChars="0"/>
              <w:jc w:val="center"/>
              <w:textAlignment w:val="center"/>
              <w:rPr>
                <w:rFonts w:cs="Times New Roman"/>
                <w:sz w:val="22"/>
              </w:rPr>
            </w:pPr>
            <w:r>
              <w:rPr>
                <w:rFonts w:cs="Times New Roman"/>
                <w:kern w:val="0"/>
                <w:sz w:val="22"/>
                <w:lang w:bidi="ar"/>
              </w:rPr>
              <w:t>18</w:t>
            </w:r>
          </w:p>
        </w:tc>
        <w:tc>
          <w:tcPr>
            <w:tcW w:w="540" w:type="pct"/>
            <w:tcBorders>
              <w:tl2br w:val="nil"/>
              <w:tr2bl w:val="nil"/>
            </w:tcBorders>
            <w:vAlign w:val="center"/>
          </w:tcPr>
          <w:p w14:paraId="4813DD8F">
            <w:pPr>
              <w:widowControl/>
              <w:spacing w:line="240" w:lineRule="auto"/>
              <w:ind w:firstLine="0" w:firstLineChars="0"/>
              <w:jc w:val="center"/>
              <w:textAlignment w:val="center"/>
              <w:rPr>
                <w:rFonts w:cs="Times New Roman"/>
                <w:sz w:val="22"/>
              </w:rPr>
            </w:pPr>
            <w:r>
              <w:rPr>
                <w:lang w:bidi="ar"/>
              </w:rPr>
              <w:t>管道增压泵</w:t>
            </w:r>
          </w:p>
        </w:tc>
        <w:tc>
          <w:tcPr>
            <w:tcW w:w="1167" w:type="pct"/>
            <w:tcBorders>
              <w:tl2br w:val="nil"/>
              <w:tr2bl w:val="nil"/>
            </w:tcBorders>
            <w:vAlign w:val="center"/>
          </w:tcPr>
          <w:p w14:paraId="3D27882C">
            <w:pPr>
              <w:widowControl/>
              <w:spacing w:line="240" w:lineRule="auto"/>
              <w:ind w:firstLine="0" w:firstLineChars="0"/>
              <w:jc w:val="center"/>
              <w:textAlignment w:val="center"/>
              <w:rPr>
                <w:rFonts w:cs="Times New Roman"/>
                <w:sz w:val="22"/>
              </w:rPr>
            </w:pPr>
            <w:r>
              <w:rPr>
                <w:rFonts w:cs="Times New Roman"/>
                <w:kern w:val="0"/>
                <w:sz w:val="22"/>
                <w:lang w:bidi="ar"/>
              </w:rPr>
              <w:t>ZAG80-160</w:t>
            </w:r>
          </w:p>
        </w:tc>
        <w:tc>
          <w:tcPr>
            <w:tcW w:w="993" w:type="pct"/>
            <w:tcBorders>
              <w:tl2br w:val="nil"/>
              <w:tr2bl w:val="nil"/>
            </w:tcBorders>
            <w:vAlign w:val="center"/>
          </w:tcPr>
          <w:p w14:paraId="309FD5EE">
            <w:pPr>
              <w:widowControl/>
              <w:spacing w:line="240" w:lineRule="auto"/>
              <w:ind w:firstLine="0" w:firstLineChars="0"/>
              <w:jc w:val="center"/>
              <w:textAlignment w:val="center"/>
              <w:rPr>
                <w:rFonts w:cs="Times New Roman"/>
                <w:sz w:val="22"/>
              </w:rPr>
            </w:pPr>
            <w:r>
              <w:rPr>
                <w:rFonts w:cs="Times New Roman"/>
                <w:kern w:val="0"/>
                <w:sz w:val="22"/>
                <w:lang w:bidi="ar"/>
              </w:rPr>
              <w:t>B0302</w:t>
            </w:r>
          </w:p>
        </w:tc>
        <w:tc>
          <w:tcPr>
            <w:tcW w:w="540" w:type="pct"/>
            <w:tcBorders>
              <w:tl2br w:val="nil"/>
              <w:tr2bl w:val="nil"/>
            </w:tcBorders>
            <w:vAlign w:val="center"/>
          </w:tcPr>
          <w:p w14:paraId="7EDECC0C">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4446D83A">
            <w:pPr>
              <w:widowControl/>
              <w:spacing w:line="240" w:lineRule="auto"/>
              <w:ind w:firstLine="0" w:firstLineChars="0"/>
              <w:jc w:val="center"/>
              <w:textAlignment w:val="center"/>
              <w:rPr>
                <w:rFonts w:cs="Times New Roman"/>
                <w:sz w:val="22"/>
              </w:rPr>
            </w:pPr>
            <w:r>
              <w:rPr>
                <w:rFonts w:cs="Times New Roman"/>
                <w:kern w:val="0"/>
                <w:sz w:val="22"/>
                <w:lang w:bidi="ar"/>
              </w:rPr>
              <w:t>Q=30m</w:t>
            </w:r>
            <w:r>
              <w:rPr>
                <w:rFonts w:cs="Times New Roman"/>
                <w:kern w:val="0"/>
                <w:sz w:val="22"/>
                <w:vertAlign w:val="superscript"/>
                <w:lang w:bidi="ar"/>
              </w:rPr>
              <w:t>3</w:t>
            </w:r>
            <w:r>
              <w:rPr>
                <w:rFonts w:cs="Times New Roman"/>
                <w:kern w:val="0"/>
                <w:sz w:val="22"/>
                <w:lang w:bidi="ar"/>
              </w:rPr>
              <w:t>/h</w:t>
            </w:r>
            <w:r>
              <w:rPr>
                <w:lang w:bidi="ar"/>
              </w:rPr>
              <w:t>、</w:t>
            </w:r>
            <w:r>
              <w:rPr>
                <w:rFonts w:cs="Times New Roman"/>
                <w:kern w:val="0"/>
                <w:sz w:val="22"/>
                <w:lang w:bidi="ar"/>
              </w:rPr>
              <w:t>H=30m</w:t>
            </w:r>
          </w:p>
        </w:tc>
      </w:tr>
      <w:tr w14:paraId="08E08410">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540" w:type="pct"/>
            <w:tcBorders>
              <w:tl2br w:val="nil"/>
              <w:tr2bl w:val="nil"/>
            </w:tcBorders>
            <w:vAlign w:val="center"/>
          </w:tcPr>
          <w:p w14:paraId="36B029A5">
            <w:pPr>
              <w:widowControl/>
              <w:spacing w:line="240" w:lineRule="auto"/>
              <w:ind w:firstLine="0" w:firstLineChars="0"/>
              <w:jc w:val="center"/>
              <w:textAlignment w:val="center"/>
              <w:rPr>
                <w:rFonts w:cs="Times New Roman"/>
                <w:sz w:val="22"/>
              </w:rPr>
            </w:pPr>
            <w:r>
              <w:rPr>
                <w:rFonts w:cs="Times New Roman"/>
                <w:kern w:val="0"/>
                <w:sz w:val="22"/>
                <w:lang w:bidi="ar"/>
              </w:rPr>
              <w:t>19</w:t>
            </w:r>
          </w:p>
        </w:tc>
        <w:tc>
          <w:tcPr>
            <w:tcW w:w="540" w:type="pct"/>
            <w:tcBorders>
              <w:tl2br w:val="nil"/>
              <w:tr2bl w:val="nil"/>
            </w:tcBorders>
            <w:vAlign w:val="center"/>
          </w:tcPr>
          <w:p w14:paraId="1F3A641A">
            <w:pPr>
              <w:widowControl/>
              <w:spacing w:line="240" w:lineRule="auto"/>
              <w:ind w:firstLine="0" w:firstLineChars="0"/>
              <w:jc w:val="center"/>
              <w:textAlignment w:val="center"/>
              <w:rPr>
                <w:rFonts w:cs="Times New Roman"/>
                <w:sz w:val="22"/>
              </w:rPr>
            </w:pPr>
            <w:r>
              <w:rPr>
                <w:lang w:bidi="ar"/>
              </w:rPr>
              <w:t>污泥泵</w:t>
            </w:r>
          </w:p>
        </w:tc>
        <w:tc>
          <w:tcPr>
            <w:tcW w:w="1167" w:type="pct"/>
            <w:tcBorders>
              <w:tl2br w:val="nil"/>
              <w:tr2bl w:val="nil"/>
            </w:tcBorders>
            <w:vAlign w:val="center"/>
          </w:tcPr>
          <w:p w14:paraId="1E1F0606">
            <w:pPr>
              <w:widowControl/>
              <w:spacing w:line="240" w:lineRule="auto"/>
              <w:ind w:firstLine="0" w:firstLineChars="0"/>
              <w:jc w:val="center"/>
              <w:textAlignment w:val="center"/>
              <w:rPr>
                <w:rFonts w:cs="Times New Roman"/>
                <w:sz w:val="22"/>
              </w:rPr>
            </w:pPr>
            <w:r>
              <w:rPr>
                <w:rFonts w:cs="Times New Roman"/>
                <w:kern w:val="0"/>
                <w:sz w:val="22"/>
                <w:lang w:bidi="ar"/>
              </w:rPr>
              <w:t>kWPk100--250</w:t>
            </w:r>
          </w:p>
        </w:tc>
        <w:tc>
          <w:tcPr>
            <w:tcW w:w="993" w:type="pct"/>
            <w:tcBorders>
              <w:tl2br w:val="nil"/>
              <w:tr2bl w:val="nil"/>
            </w:tcBorders>
            <w:vAlign w:val="center"/>
          </w:tcPr>
          <w:p w14:paraId="2736E015">
            <w:pPr>
              <w:widowControl/>
              <w:spacing w:line="240" w:lineRule="auto"/>
              <w:ind w:firstLine="0" w:firstLineChars="0"/>
              <w:jc w:val="center"/>
              <w:textAlignment w:val="center"/>
              <w:rPr>
                <w:rFonts w:cs="Times New Roman"/>
                <w:sz w:val="22"/>
              </w:rPr>
            </w:pPr>
            <w:r>
              <w:rPr>
                <w:rFonts w:cs="Times New Roman"/>
                <w:kern w:val="0"/>
                <w:sz w:val="22"/>
                <w:lang w:bidi="ar"/>
              </w:rPr>
              <w:t>B30204</w:t>
            </w:r>
          </w:p>
        </w:tc>
        <w:tc>
          <w:tcPr>
            <w:tcW w:w="540" w:type="pct"/>
            <w:tcBorders>
              <w:tl2br w:val="nil"/>
              <w:tr2bl w:val="nil"/>
            </w:tcBorders>
            <w:vAlign w:val="center"/>
          </w:tcPr>
          <w:p w14:paraId="7F3F5F8A">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3D413023">
            <w:pPr>
              <w:widowControl/>
              <w:spacing w:line="240" w:lineRule="auto"/>
              <w:ind w:firstLine="0" w:firstLineChars="0"/>
              <w:jc w:val="center"/>
              <w:textAlignment w:val="center"/>
              <w:rPr>
                <w:rFonts w:cs="Times New Roman"/>
                <w:sz w:val="22"/>
              </w:rPr>
            </w:pPr>
            <w:r>
              <w:rPr>
                <w:rFonts w:cs="Times New Roman"/>
                <w:kern w:val="0"/>
                <w:sz w:val="22"/>
                <w:lang w:bidi="ar"/>
              </w:rPr>
              <w:t>Q=162m</w:t>
            </w:r>
            <w:r>
              <w:rPr>
                <w:rFonts w:cs="Times New Roman"/>
                <w:kern w:val="0"/>
                <w:sz w:val="22"/>
                <w:vertAlign w:val="superscript"/>
                <w:lang w:bidi="ar"/>
              </w:rPr>
              <w:t>3</w:t>
            </w:r>
            <w:r>
              <w:rPr>
                <w:rFonts w:cs="Times New Roman"/>
                <w:kern w:val="0"/>
                <w:sz w:val="22"/>
                <w:lang w:bidi="ar"/>
              </w:rPr>
              <w:t>/h</w:t>
            </w:r>
            <w:r>
              <w:rPr>
                <w:lang w:bidi="ar"/>
              </w:rPr>
              <w:t>、</w:t>
            </w:r>
            <w:r>
              <w:rPr>
                <w:rFonts w:cs="Times New Roman"/>
                <w:kern w:val="0"/>
                <w:sz w:val="22"/>
                <w:lang w:bidi="ar"/>
              </w:rPr>
              <w:t>H=17m</w:t>
            </w:r>
          </w:p>
        </w:tc>
      </w:tr>
      <w:tr w14:paraId="4BD2ABAB">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540" w:type="pct"/>
            <w:tcBorders>
              <w:tl2br w:val="nil"/>
              <w:tr2bl w:val="nil"/>
            </w:tcBorders>
            <w:vAlign w:val="center"/>
          </w:tcPr>
          <w:p w14:paraId="28370905">
            <w:pPr>
              <w:widowControl/>
              <w:spacing w:line="240" w:lineRule="auto"/>
              <w:ind w:firstLine="0" w:firstLineChars="0"/>
              <w:jc w:val="center"/>
              <w:textAlignment w:val="center"/>
              <w:rPr>
                <w:rFonts w:cs="Times New Roman"/>
                <w:sz w:val="22"/>
              </w:rPr>
            </w:pPr>
            <w:r>
              <w:rPr>
                <w:rFonts w:cs="Times New Roman"/>
                <w:kern w:val="0"/>
                <w:sz w:val="22"/>
                <w:lang w:bidi="ar"/>
              </w:rPr>
              <w:t>21</w:t>
            </w:r>
          </w:p>
        </w:tc>
        <w:tc>
          <w:tcPr>
            <w:tcW w:w="540" w:type="pct"/>
            <w:tcBorders>
              <w:tl2br w:val="nil"/>
              <w:tr2bl w:val="nil"/>
            </w:tcBorders>
            <w:vAlign w:val="center"/>
          </w:tcPr>
          <w:p w14:paraId="6261C8ED">
            <w:pPr>
              <w:widowControl/>
              <w:spacing w:line="240" w:lineRule="auto"/>
              <w:ind w:firstLine="0" w:firstLineChars="0"/>
              <w:jc w:val="center"/>
              <w:textAlignment w:val="center"/>
              <w:rPr>
                <w:rFonts w:cs="Times New Roman"/>
                <w:sz w:val="22"/>
              </w:rPr>
            </w:pPr>
            <w:r>
              <w:rPr>
                <w:lang w:bidi="ar"/>
              </w:rPr>
              <w:t>污泥泵</w:t>
            </w:r>
          </w:p>
        </w:tc>
        <w:tc>
          <w:tcPr>
            <w:tcW w:w="1167" w:type="pct"/>
            <w:tcBorders>
              <w:tl2br w:val="nil"/>
              <w:tr2bl w:val="nil"/>
            </w:tcBorders>
            <w:vAlign w:val="center"/>
          </w:tcPr>
          <w:p w14:paraId="5C660A35">
            <w:pPr>
              <w:widowControl/>
              <w:spacing w:line="240" w:lineRule="auto"/>
              <w:ind w:firstLine="0" w:firstLineChars="0"/>
              <w:jc w:val="center"/>
              <w:textAlignment w:val="center"/>
              <w:rPr>
                <w:rFonts w:cs="Times New Roman"/>
                <w:sz w:val="22"/>
              </w:rPr>
            </w:pPr>
            <w:r>
              <w:rPr>
                <w:rFonts w:cs="Times New Roman"/>
                <w:kern w:val="0"/>
                <w:sz w:val="22"/>
                <w:lang w:bidi="ar"/>
              </w:rPr>
              <w:t>2NSW60-19-11</w:t>
            </w:r>
          </w:p>
        </w:tc>
        <w:tc>
          <w:tcPr>
            <w:tcW w:w="993" w:type="pct"/>
            <w:tcBorders>
              <w:tl2br w:val="nil"/>
              <w:tr2bl w:val="nil"/>
            </w:tcBorders>
            <w:vAlign w:val="center"/>
          </w:tcPr>
          <w:p w14:paraId="51A2727D">
            <w:pPr>
              <w:widowControl/>
              <w:spacing w:line="240" w:lineRule="auto"/>
              <w:ind w:firstLine="0" w:firstLineChars="0"/>
              <w:jc w:val="center"/>
              <w:textAlignment w:val="center"/>
              <w:rPr>
                <w:rFonts w:cs="Times New Roman"/>
                <w:sz w:val="22"/>
              </w:rPr>
            </w:pPr>
            <w:r>
              <w:rPr>
                <w:rFonts w:cs="Times New Roman"/>
                <w:kern w:val="0"/>
                <w:sz w:val="22"/>
                <w:lang w:bidi="ar"/>
              </w:rPr>
              <w:t>B30206</w:t>
            </w:r>
          </w:p>
        </w:tc>
        <w:tc>
          <w:tcPr>
            <w:tcW w:w="540" w:type="pct"/>
            <w:tcBorders>
              <w:tl2br w:val="nil"/>
              <w:tr2bl w:val="nil"/>
            </w:tcBorders>
            <w:vAlign w:val="center"/>
          </w:tcPr>
          <w:p w14:paraId="600EFA14">
            <w:pPr>
              <w:widowControl/>
              <w:spacing w:line="240" w:lineRule="auto"/>
              <w:ind w:firstLine="0" w:firstLineChars="0"/>
              <w:jc w:val="center"/>
              <w:textAlignment w:val="center"/>
              <w:rPr>
                <w:rFonts w:cs="Times New Roman"/>
                <w:sz w:val="22"/>
              </w:rPr>
            </w:pPr>
            <w:r>
              <w:rPr>
                <w:rFonts w:cs="Times New Roman"/>
                <w:kern w:val="0"/>
                <w:sz w:val="22"/>
                <w:lang w:bidi="ar"/>
              </w:rPr>
              <w:t>1</w:t>
            </w:r>
          </w:p>
        </w:tc>
        <w:tc>
          <w:tcPr>
            <w:tcW w:w="1218" w:type="pct"/>
            <w:tcBorders>
              <w:tl2br w:val="nil"/>
              <w:tr2bl w:val="nil"/>
            </w:tcBorders>
            <w:vAlign w:val="center"/>
          </w:tcPr>
          <w:p w14:paraId="399CB4D9">
            <w:pPr>
              <w:widowControl/>
              <w:spacing w:line="240" w:lineRule="auto"/>
              <w:ind w:firstLine="0" w:firstLineChars="0"/>
              <w:jc w:val="center"/>
              <w:textAlignment w:val="center"/>
              <w:rPr>
                <w:rFonts w:cs="Times New Roman"/>
                <w:sz w:val="22"/>
              </w:rPr>
            </w:pPr>
            <w:r>
              <w:rPr>
                <w:rFonts w:cs="Times New Roman"/>
                <w:kern w:val="0"/>
                <w:sz w:val="22"/>
                <w:lang w:bidi="ar"/>
              </w:rPr>
              <w:t>Q=60m3/h</w:t>
            </w:r>
            <w:r>
              <w:rPr>
                <w:lang w:bidi="ar"/>
              </w:rPr>
              <w:t>、</w:t>
            </w:r>
            <w:r>
              <w:rPr>
                <w:rFonts w:cs="Times New Roman"/>
                <w:kern w:val="0"/>
                <w:sz w:val="22"/>
                <w:lang w:bidi="ar"/>
              </w:rPr>
              <w:t>H=19m</w:t>
            </w:r>
          </w:p>
        </w:tc>
      </w:tr>
      <w:tr w14:paraId="07C288DD">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330" w:hRule="atLeast"/>
        </w:trPr>
        <w:tc>
          <w:tcPr>
            <w:tcW w:w="540" w:type="pct"/>
            <w:tcBorders>
              <w:tl2br w:val="nil"/>
              <w:tr2bl w:val="nil"/>
            </w:tcBorders>
            <w:vAlign w:val="center"/>
          </w:tcPr>
          <w:p w14:paraId="6C1099DB">
            <w:pPr>
              <w:widowControl/>
              <w:spacing w:line="240" w:lineRule="auto"/>
              <w:ind w:firstLine="0" w:firstLineChars="0"/>
              <w:jc w:val="center"/>
              <w:textAlignment w:val="center"/>
              <w:rPr>
                <w:rFonts w:cs="Times New Roman"/>
                <w:sz w:val="22"/>
              </w:rPr>
            </w:pPr>
            <w:r>
              <w:rPr>
                <w:rFonts w:cs="Times New Roman"/>
                <w:kern w:val="0"/>
                <w:sz w:val="22"/>
                <w:lang w:bidi="ar"/>
              </w:rPr>
              <w:t>22</w:t>
            </w:r>
          </w:p>
        </w:tc>
        <w:tc>
          <w:tcPr>
            <w:tcW w:w="540" w:type="pct"/>
            <w:tcBorders>
              <w:tl2br w:val="nil"/>
              <w:tr2bl w:val="nil"/>
            </w:tcBorders>
            <w:vAlign w:val="center"/>
          </w:tcPr>
          <w:p w14:paraId="53EB657C">
            <w:pPr>
              <w:widowControl/>
              <w:spacing w:line="240" w:lineRule="auto"/>
              <w:ind w:firstLine="0" w:firstLineChars="0"/>
              <w:jc w:val="center"/>
              <w:textAlignment w:val="center"/>
              <w:rPr>
                <w:rFonts w:cs="Times New Roman"/>
                <w:sz w:val="22"/>
              </w:rPr>
            </w:pPr>
            <w:r>
              <w:rPr>
                <w:lang w:bidi="ar"/>
              </w:rPr>
              <w:t>雨水泵</w:t>
            </w:r>
          </w:p>
        </w:tc>
        <w:tc>
          <w:tcPr>
            <w:tcW w:w="1167" w:type="pct"/>
            <w:tcBorders>
              <w:tl2br w:val="nil"/>
              <w:tr2bl w:val="nil"/>
            </w:tcBorders>
            <w:vAlign w:val="center"/>
          </w:tcPr>
          <w:p w14:paraId="08A13ADD">
            <w:pPr>
              <w:widowControl/>
              <w:spacing w:line="240" w:lineRule="auto"/>
              <w:ind w:firstLine="0" w:firstLineChars="0"/>
              <w:jc w:val="center"/>
              <w:textAlignment w:val="center"/>
              <w:rPr>
                <w:rFonts w:cs="Times New Roman"/>
                <w:sz w:val="22"/>
              </w:rPr>
            </w:pPr>
            <w:r>
              <w:rPr>
                <w:rFonts w:cs="Times New Roman"/>
                <w:kern w:val="0"/>
                <w:sz w:val="22"/>
                <w:lang w:bidi="ar"/>
              </w:rPr>
              <w:t>10MFC—16A</w:t>
            </w:r>
          </w:p>
        </w:tc>
        <w:tc>
          <w:tcPr>
            <w:tcW w:w="993" w:type="pct"/>
            <w:tcBorders>
              <w:tl2br w:val="nil"/>
              <w:tr2bl w:val="nil"/>
            </w:tcBorders>
            <w:vAlign w:val="center"/>
          </w:tcPr>
          <w:p w14:paraId="2C5BEA95">
            <w:pPr>
              <w:widowControl/>
              <w:spacing w:line="240" w:lineRule="auto"/>
              <w:ind w:firstLine="0" w:firstLineChars="0"/>
              <w:jc w:val="center"/>
              <w:textAlignment w:val="center"/>
              <w:rPr>
                <w:rFonts w:cs="Times New Roman"/>
                <w:sz w:val="22"/>
              </w:rPr>
            </w:pPr>
            <w:r>
              <w:rPr>
                <w:rFonts w:cs="Times New Roman"/>
                <w:kern w:val="0"/>
                <w:sz w:val="22"/>
                <w:lang w:bidi="ar"/>
              </w:rPr>
              <w:t>B30201</w:t>
            </w:r>
          </w:p>
        </w:tc>
        <w:tc>
          <w:tcPr>
            <w:tcW w:w="540" w:type="pct"/>
            <w:tcBorders>
              <w:tl2br w:val="nil"/>
              <w:tr2bl w:val="nil"/>
            </w:tcBorders>
            <w:vAlign w:val="center"/>
          </w:tcPr>
          <w:p w14:paraId="5D4315BE">
            <w:pPr>
              <w:widowControl/>
              <w:spacing w:line="240" w:lineRule="auto"/>
              <w:ind w:firstLine="0" w:firstLineChars="0"/>
              <w:jc w:val="center"/>
              <w:textAlignment w:val="center"/>
              <w:rPr>
                <w:rFonts w:cs="Times New Roman"/>
                <w:sz w:val="22"/>
              </w:rPr>
            </w:pPr>
            <w:r>
              <w:rPr>
                <w:rFonts w:cs="Times New Roman"/>
                <w:kern w:val="0"/>
                <w:sz w:val="22"/>
                <w:lang w:bidi="ar"/>
              </w:rPr>
              <w:t>3</w:t>
            </w:r>
          </w:p>
        </w:tc>
        <w:tc>
          <w:tcPr>
            <w:tcW w:w="1218" w:type="pct"/>
            <w:tcBorders>
              <w:tl2br w:val="nil"/>
              <w:tr2bl w:val="nil"/>
            </w:tcBorders>
            <w:vAlign w:val="center"/>
          </w:tcPr>
          <w:p w14:paraId="71A5FC07">
            <w:pPr>
              <w:widowControl/>
              <w:spacing w:line="240" w:lineRule="auto"/>
              <w:ind w:firstLine="0" w:firstLineChars="0"/>
              <w:jc w:val="center"/>
              <w:textAlignment w:val="center"/>
              <w:rPr>
                <w:rFonts w:cs="Times New Roman"/>
                <w:sz w:val="22"/>
              </w:rPr>
            </w:pPr>
            <w:r>
              <w:rPr>
                <w:rFonts w:cs="Times New Roman"/>
                <w:kern w:val="0"/>
                <w:sz w:val="22"/>
                <w:lang w:bidi="ar"/>
              </w:rPr>
              <w:t>Q=800m</w:t>
            </w:r>
            <w:r>
              <w:rPr>
                <w:rFonts w:cs="Times New Roman"/>
                <w:kern w:val="0"/>
                <w:sz w:val="22"/>
                <w:vertAlign w:val="superscript"/>
                <w:lang w:bidi="ar"/>
              </w:rPr>
              <w:t>3</w:t>
            </w:r>
            <w:r>
              <w:rPr>
                <w:rFonts w:cs="Times New Roman"/>
                <w:kern w:val="0"/>
                <w:sz w:val="22"/>
                <w:lang w:bidi="ar"/>
              </w:rPr>
              <w:t>/h</w:t>
            </w:r>
            <w:r>
              <w:rPr>
                <w:lang w:bidi="ar"/>
              </w:rPr>
              <w:t>、</w:t>
            </w:r>
            <w:r>
              <w:rPr>
                <w:rFonts w:cs="Times New Roman"/>
                <w:kern w:val="0"/>
                <w:sz w:val="22"/>
                <w:lang w:bidi="ar"/>
              </w:rPr>
              <w:t>H=13.7m</w:t>
            </w:r>
          </w:p>
        </w:tc>
      </w:tr>
      <w:tr w14:paraId="55EF82BB">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00" w:hRule="atLeast"/>
        </w:trPr>
        <w:tc>
          <w:tcPr>
            <w:tcW w:w="540" w:type="pct"/>
            <w:tcBorders>
              <w:tl2br w:val="nil"/>
              <w:tr2bl w:val="nil"/>
            </w:tcBorders>
            <w:vAlign w:val="center"/>
          </w:tcPr>
          <w:p w14:paraId="4D09448D">
            <w:pPr>
              <w:widowControl/>
              <w:spacing w:line="240" w:lineRule="auto"/>
              <w:ind w:firstLine="0" w:firstLineChars="0"/>
              <w:jc w:val="center"/>
              <w:textAlignment w:val="center"/>
              <w:rPr>
                <w:rFonts w:cs="Times New Roman"/>
                <w:sz w:val="22"/>
              </w:rPr>
            </w:pPr>
            <w:r>
              <w:rPr>
                <w:rFonts w:cs="Times New Roman"/>
                <w:kern w:val="0"/>
                <w:sz w:val="22"/>
                <w:lang w:bidi="ar"/>
              </w:rPr>
              <w:t>23</w:t>
            </w:r>
          </w:p>
        </w:tc>
        <w:tc>
          <w:tcPr>
            <w:tcW w:w="540" w:type="pct"/>
            <w:tcBorders>
              <w:tl2br w:val="nil"/>
              <w:tr2bl w:val="nil"/>
            </w:tcBorders>
            <w:vAlign w:val="center"/>
          </w:tcPr>
          <w:p w14:paraId="7797ACE3">
            <w:pPr>
              <w:widowControl/>
              <w:spacing w:line="240" w:lineRule="auto"/>
              <w:ind w:firstLine="0" w:firstLineChars="0"/>
              <w:jc w:val="center"/>
              <w:textAlignment w:val="center"/>
              <w:rPr>
                <w:rFonts w:cs="Times New Roman"/>
                <w:sz w:val="22"/>
              </w:rPr>
            </w:pPr>
            <w:r>
              <w:rPr>
                <w:lang w:bidi="ar"/>
              </w:rPr>
              <w:t>污水泵</w:t>
            </w:r>
          </w:p>
        </w:tc>
        <w:tc>
          <w:tcPr>
            <w:tcW w:w="1167" w:type="pct"/>
            <w:tcBorders>
              <w:tl2br w:val="nil"/>
              <w:tr2bl w:val="nil"/>
            </w:tcBorders>
            <w:vAlign w:val="center"/>
          </w:tcPr>
          <w:p w14:paraId="10D06E3D">
            <w:pPr>
              <w:widowControl/>
              <w:spacing w:line="240" w:lineRule="auto"/>
              <w:ind w:firstLine="0" w:firstLineChars="0"/>
              <w:jc w:val="center"/>
              <w:textAlignment w:val="center"/>
              <w:rPr>
                <w:rFonts w:cs="Times New Roman"/>
                <w:sz w:val="22"/>
              </w:rPr>
            </w:pPr>
            <w:r>
              <w:rPr>
                <w:rFonts w:cs="Times New Roman"/>
                <w:kern w:val="0"/>
                <w:sz w:val="22"/>
                <w:lang w:bidi="ar"/>
              </w:rPr>
              <w:t>6MFC—18A</w:t>
            </w:r>
          </w:p>
        </w:tc>
        <w:tc>
          <w:tcPr>
            <w:tcW w:w="993" w:type="pct"/>
            <w:tcBorders>
              <w:tl2br w:val="nil"/>
              <w:tr2bl w:val="nil"/>
            </w:tcBorders>
            <w:vAlign w:val="center"/>
          </w:tcPr>
          <w:p w14:paraId="2721D1AF">
            <w:pPr>
              <w:widowControl/>
              <w:spacing w:line="240" w:lineRule="auto"/>
              <w:ind w:firstLine="0" w:firstLineChars="0"/>
              <w:jc w:val="center"/>
              <w:textAlignment w:val="center"/>
              <w:rPr>
                <w:rFonts w:cs="Times New Roman"/>
                <w:sz w:val="22"/>
              </w:rPr>
            </w:pPr>
            <w:r>
              <w:rPr>
                <w:rFonts w:cs="Times New Roman"/>
                <w:kern w:val="0"/>
                <w:sz w:val="22"/>
                <w:lang w:bidi="ar"/>
              </w:rPr>
              <w:t>B3101</w:t>
            </w:r>
          </w:p>
        </w:tc>
        <w:tc>
          <w:tcPr>
            <w:tcW w:w="540" w:type="pct"/>
            <w:tcBorders>
              <w:tl2br w:val="nil"/>
              <w:tr2bl w:val="nil"/>
            </w:tcBorders>
            <w:vAlign w:val="center"/>
          </w:tcPr>
          <w:p w14:paraId="5775F0E7">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62A7AEF3">
            <w:pPr>
              <w:widowControl/>
              <w:spacing w:line="240" w:lineRule="auto"/>
              <w:ind w:firstLine="0" w:firstLineChars="0"/>
              <w:jc w:val="center"/>
              <w:textAlignment w:val="center"/>
              <w:rPr>
                <w:rFonts w:cs="Times New Roman"/>
                <w:sz w:val="22"/>
              </w:rPr>
            </w:pPr>
            <w:r>
              <w:rPr>
                <w:rFonts w:cs="Times New Roman"/>
                <w:kern w:val="0"/>
                <w:sz w:val="22"/>
                <w:lang w:bidi="ar"/>
              </w:rPr>
              <w:t>Q=440m</w:t>
            </w:r>
            <w:r>
              <w:rPr>
                <w:rFonts w:cs="Times New Roman"/>
                <w:kern w:val="0"/>
                <w:sz w:val="22"/>
                <w:vertAlign w:val="superscript"/>
                <w:lang w:bidi="ar"/>
              </w:rPr>
              <w:t>3</w:t>
            </w:r>
            <w:r>
              <w:rPr>
                <w:rFonts w:cs="Times New Roman"/>
                <w:kern w:val="0"/>
                <w:sz w:val="22"/>
                <w:lang w:bidi="ar"/>
              </w:rPr>
              <w:t>/h</w:t>
            </w:r>
            <w:r>
              <w:rPr>
                <w:lang w:bidi="ar"/>
              </w:rPr>
              <w:t>、</w:t>
            </w:r>
            <w:r>
              <w:rPr>
                <w:rFonts w:cs="Times New Roman"/>
                <w:kern w:val="0"/>
                <w:sz w:val="22"/>
                <w:lang w:bidi="ar"/>
              </w:rPr>
              <w:t>H=20m</w:t>
            </w:r>
          </w:p>
        </w:tc>
      </w:tr>
      <w:tr w14:paraId="624F2206">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270" w:hRule="atLeast"/>
        </w:trPr>
        <w:tc>
          <w:tcPr>
            <w:tcW w:w="540" w:type="pct"/>
            <w:vMerge w:val="restart"/>
            <w:tcBorders>
              <w:tl2br w:val="nil"/>
              <w:tr2bl w:val="nil"/>
            </w:tcBorders>
            <w:vAlign w:val="center"/>
          </w:tcPr>
          <w:p w14:paraId="607733B2">
            <w:pPr>
              <w:widowControl/>
              <w:spacing w:line="240" w:lineRule="auto"/>
              <w:ind w:firstLine="0" w:firstLineChars="0"/>
              <w:jc w:val="center"/>
              <w:textAlignment w:val="center"/>
              <w:rPr>
                <w:rFonts w:cs="Times New Roman"/>
                <w:sz w:val="22"/>
              </w:rPr>
            </w:pPr>
            <w:r>
              <w:rPr>
                <w:rFonts w:cs="Times New Roman"/>
                <w:kern w:val="0"/>
                <w:sz w:val="22"/>
                <w:lang w:bidi="ar"/>
              </w:rPr>
              <w:t>24</w:t>
            </w:r>
          </w:p>
        </w:tc>
        <w:tc>
          <w:tcPr>
            <w:tcW w:w="540" w:type="pct"/>
            <w:vMerge w:val="restart"/>
            <w:tcBorders>
              <w:tl2br w:val="nil"/>
              <w:tr2bl w:val="nil"/>
            </w:tcBorders>
            <w:vAlign w:val="center"/>
          </w:tcPr>
          <w:p w14:paraId="580725DB">
            <w:pPr>
              <w:widowControl/>
              <w:spacing w:line="240" w:lineRule="auto"/>
              <w:ind w:firstLine="0" w:firstLineChars="0"/>
              <w:jc w:val="center"/>
              <w:textAlignment w:val="center"/>
              <w:rPr>
                <w:rFonts w:cs="Times New Roman"/>
                <w:sz w:val="22"/>
              </w:rPr>
            </w:pPr>
            <w:r>
              <w:rPr>
                <w:lang w:bidi="ar"/>
              </w:rPr>
              <w:t>拉污机</w:t>
            </w:r>
          </w:p>
        </w:tc>
        <w:tc>
          <w:tcPr>
            <w:tcW w:w="1167" w:type="pct"/>
            <w:vMerge w:val="restart"/>
            <w:tcBorders>
              <w:tl2br w:val="nil"/>
              <w:tr2bl w:val="nil"/>
            </w:tcBorders>
            <w:vAlign w:val="center"/>
          </w:tcPr>
          <w:p w14:paraId="25441582">
            <w:pPr>
              <w:widowControl/>
              <w:spacing w:line="240" w:lineRule="auto"/>
              <w:ind w:firstLine="0" w:firstLineChars="0"/>
              <w:jc w:val="center"/>
              <w:textAlignment w:val="center"/>
              <w:rPr>
                <w:rFonts w:cs="Times New Roman"/>
                <w:sz w:val="22"/>
              </w:rPr>
            </w:pPr>
            <w:r>
              <w:rPr>
                <w:rFonts w:cs="Times New Roman"/>
                <w:kern w:val="0"/>
                <w:sz w:val="22"/>
                <w:lang w:bidi="ar"/>
              </w:rPr>
              <w:t>CF—1500</w:t>
            </w:r>
          </w:p>
        </w:tc>
        <w:tc>
          <w:tcPr>
            <w:tcW w:w="993" w:type="pct"/>
            <w:vMerge w:val="restart"/>
            <w:tcBorders>
              <w:tl2br w:val="nil"/>
              <w:tr2bl w:val="nil"/>
            </w:tcBorders>
            <w:vAlign w:val="center"/>
          </w:tcPr>
          <w:p w14:paraId="3FF9D2A0">
            <w:pPr>
              <w:widowControl/>
              <w:spacing w:line="240" w:lineRule="auto"/>
              <w:ind w:firstLine="0" w:firstLineChars="0"/>
              <w:jc w:val="center"/>
              <w:textAlignment w:val="center"/>
              <w:rPr>
                <w:rFonts w:cs="Times New Roman"/>
                <w:sz w:val="22"/>
              </w:rPr>
            </w:pPr>
            <w:r>
              <w:rPr>
                <w:rFonts w:cs="Times New Roman"/>
                <w:kern w:val="0"/>
                <w:sz w:val="22"/>
                <w:lang w:bidi="ar"/>
              </w:rPr>
              <w:t>1</w:t>
            </w:r>
            <w:r>
              <w:rPr>
                <w:rFonts w:cs="Times New Roman"/>
                <w:kern w:val="0"/>
                <w:sz w:val="22"/>
                <w:vertAlign w:val="superscript"/>
                <w:lang w:bidi="ar"/>
              </w:rPr>
              <w:t>#</w:t>
            </w:r>
          </w:p>
        </w:tc>
        <w:tc>
          <w:tcPr>
            <w:tcW w:w="540" w:type="pct"/>
            <w:vMerge w:val="restart"/>
            <w:tcBorders>
              <w:tl2br w:val="nil"/>
              <w:tr2bl w:val="nil"/>
            </w:tcBorders>
            <w:vAlign w:val="center"/>
          </w:tcPr>
          <w:p w14:paraId="6E121904">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vMerge w:val="restart"/>
            <w:tcBorders>
              <w:tl2br w:val="nil"/>
              <w:tr2bl w:val="nil"/>
            </w:tcBorders>
            <w:vAlign w:val="center"/>
          </w:tcPr>
          <w:p w14:paraId="4756A6F0">
            <w:pPr>
              <w:widowControl/>
              <w:spacing w:line="240" w:lineRule="auto"/>
              <w:ind w:firstLine="0" w:firstLineChars="0"/>
              <w:jc w:val="center"/>
              <w:textAlignment w:val="center"/>
              <w:rPr>
                <w:rFonts w:cs="Times New Roman"/>
                <w:sz w:val="22"/>
              </w:rPr>
            </w:pPr>
            <w:r>
              <w:rPr>
                <w:rFonts w:cs="Times New Roman"/>
                <w:kern w:val="0"/>
                <w:sz w:val="22"/>
                <w:lang w:bidi="ar"/>
              </w:rPr>
              <w:t>Q=600m</w:t>
            </w:r>
            <w:r>
              <w:rPr>
                <w:rFonts w:cs="Times New Roman"/>
                <w:kern w:val="0"/>
                <w:sz w:val="22"/>
                <w:vertAlign w:val="superscript"/>
                <w:lang w:bidi="ar"/>
              </w:rPr>
              <w:t>3</w:t>
            </w:r>
            <w:r>
              <w:rPr>
                <w:rFonts w:cs="Times New Roman"/>
                <w:kern w:val="0"/>
                <w:sz w:val="22"/>
                <w:lang w:bidi="ar"/>
              </w:rPr>
              <w:t>/h</w:t>
            </w:r>
          </w:p>
        </w:tc>
      </w:tr>
      <w:tr w14:paraId="203A50CC">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270" w:hRule="atLeast"/>
        </w:trPr>
        <w:tc>
          <w:tcPr>
            <w:tcW w:w="540" w:type="pct"/>
            <w:vMerge w:val="continue"/>
            <w:tcBorders>
              <w:tl2br w:val="nil"/>
              <w:tr2bl w:val="nil"/>
            </w:tcBorders>
            <w:vAlign w:val="center"/>
          </w:tcPr>
          <w:p w14:paraId="10D91C0C">
            <w:pPr>
              <w:widowControl/>
              <w:spacing w:line="240" w:lineRule="auto"/>
              <w:ind w:firstLine="0" w:firstLineChars="0"/>
              <w:jc w:val="center"/>
              <w:rPr>
                <w:rFonts w:cs="Times New Roman"/>
                <w:sz w:val="22"/>
              </w:rPr>
            </w:pPr>
          </w:p>
        </w:tc>
        <w:tc>
          <w:tcPr>
            <w:tcW w:w="540" w:type="pct"/>
            <w:vMerge w:val="continue"/>
            <w:tcBorders>
              <w:tl2br w:val="nil"/>
              <w:tr2bl w:val="nil"/>
            </w:tcBorders>
            <w:vAlign w:val="center"/>
          </w:tcPr>
          <w:p w14:paraId="74159FFE">
            <w:pPr>
              <w:widowControl/>
              <w:spacing w:line="240" w:lineRule="auto"/>
              <w:ind w:firstLine="0" w:firstLineChars="0"/>
              <w:jc w:val="center"/>
              <w:rPr>
                <w:rFonts w:cs="Times New Roman"/>
                <w:sz w:val="22"/>
              </w:rPr>
            </w:pPr>
          </w:p>
        </w:tc>
        <w:tc>
          <w:tcPr>
            <w:tcW w:w="1167" w:type="pct"/>
            <w:vMerge w:val="continue"/>
            <w:tcBorders>
              <w:tl2br w:val="nil"/>
              <w:tr2bl w:val="nil"/>
            </w:tcBorders>
            <w:vAlign w:val="center"/>
          </w:tcPr>
          <w:p w14:paraId="7CA7D6D8">
            <w:pPr>
              <w:widowControl/>
              <w:spacing w:line="240" w:lineRule="auto"/>
              <w:ind w:firstLine="0" w:firstLineChars="0"/>
              <w:jc w:val="center"/>
              <w:rPr>
                <w:rFonts w:cs="Times New Roman"/>
                <w:sz w:val="22"/>
              </w:rPr>
            </w:pPr>
          </w:p>
        </w:tc>
        <w:tc>
          <w:tcPr>
            <w:tcW w:w="993" w:type="pct"/>
            <w:vMerge w:val="continue"/>
            <w:tcBorders>
              <w:tl2br w:val="nil"/>
              <w:tr2bl w:val="nil"/>
            </w:tcBorders>
            <w:vAlign w:val="center"/>
          </w:tcPr>
          <w:p w14:paraId="4DEA1B2C">
            <w:pPr>
              <w:widowControl/>
              <w:spacing w:line="240" w:lineRule="auto"/>
              <w:ind w:firstLine="0" w:firstLineChars="0"/>
              <w:jc w:val="center"/>
              <w:rPr>
                <w:rFonts w:cs="Times New Roman"/>
                <w:sz w:val="22"/>
              </w:rPr>
            </w:pPr>
          </w:p>
        </w:tc>
        <w:tc>
          <w:tcPr>
            <w:tcW w:w="540" w:type="pct"/>
            <w:vMerge w:val="continue"/>
            <w:tcBorders>
              <w:tl2br w:val="nil"/>
              <w:tr2bl w:val="nil"/>
            </w:tcBorders>
            <w:vAlign w:val="center"/>
          </w:tcPr>
          <w:p w14:paraId="292146D2">
            <w:pPr>
              <w:widowControl/>
              <w:spacing w:line="240" w:lineRule="auto"/>
              <w:ind w:firstLine="0" w:firstLineChars="0"/>
              <w:jc w:val="center"/>
              <w:rPr>
                <w:rFonts w:cs="Times New Roman"/>
                <w:sz w:val="22"/>
              </w:rPr>
            </w:pPr>
          </w:p>
        </w:tc>
        <w:tc>
          <w:tcPr>
            <w:tcW w:w="1218" w:type="pct"/>
            <w:vMerge w:val="continue"/>
            <w:tcBorders>
              <w:tl2br w:val="nil"/>
              <w:tr2bl w:val="nil"/>
            </w:tcBorders>
            <w:vAlign w:val="center"/>
          </w:tcPr>
          <w:p w14:paraId="7CA6A5FA">
            <w:pPr>
              <w:widowControl/>
              <w:spacing w:line="240" w:lineRule="auto"/>
              <w:ind w:firstLine="0" w:firstLineChars="0"/>
              <w:jc w:val="center"/>
              <w:rPr>
                <w:rFonts w:cs="Times New Roman"/>
                <w:sz w:val="22"/>
              </w:rPr>
            </w:pPr>
          </w:p>
        </w:tc>
      </w:tr>
      <w:tr w14:paraId="173A487B">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270" w:hRule="atLeast"/>
        </w:trPr>
        <w:tc>
          <w:tcPr>
            <w:tcW w:w="540" w:type="pct"/>
            <w:vMerge w:val="continue"/>
            <w:tcBorders>
              <w:tl2br w:val="nil"/>
              <w:tr2bl w:val="nil"/>
            </w:tcBorders>
            <w:vAlign w:val="center"/>
          </w:tcPr>
          <w:p w14:paraId="783A6804">
            <w:pPr>
              <w:widowControl/>
              <w:spacing w:line="240" w:lineRule="auto"/>
              <w:ind w:firstLine="0" w:firstLineChars="0"/>
              <w:jc w:val="center"/>
              <w:rPr>
                <w:rFonts w:cs="Times New Roman"/>
                <w:sz w:val="22"/>
              </w:rPr>
            </w:pPr>
          </w:p>
        </w:tc>
        <w:tc>
          <w:tcPr>
            <w:tcW w:w="540" w:type="pct"/>
            <w:vMerge w:val="continue"/>
            <w:tcBorders>
              <w:tl2br w:val="nil"/>
              <w:tr2bl w:val="nil"/>
            </w:tcBorders>
            <w:vAlign w:val="center"/>
          </w:tcPr>
          <w:p w14:paraId="73B54D59">
            <w:pPr>
              <w:widowControl/>
              <w:spacing w:line="240" w:lineRule="auto"/>
              <w:ind w:firstLine="0" w:firstLineChars="0"/>
              <w:jc w:val="center"/>
              <w:rPr>
                <w:rFonts w:cs="Times New Roman"/>
                <w:sz w:val="22"/>
              </w:rPr>
            </w:pPr>
          </w:p>
        </w:tc>
        <w:tc>
          <w:tcPr>
            <w:tcW w:w="1167" w:type="pct"/>
            <w:vMerge w:val="continue"/>
            <w:tcBorders>
              <w:tl2br w:val="nil"/>
              <w:tr2bl w:val="nil"/>
            </w:tcBorders>
            <w:vAlign w:val="center"/>
          </w:tcPr>
          <w:p w14:paraId="0D653EC1">
            <w:pPr>
              <w:widowControl/>
              <w:spacing w:line="240" w:lineRule="auto"/>
              <w:ind w:firstLine="0" w:firstLineChars="0"/>
              <w:jc w:val="center"/>
              <w:rPr>
                <w:rFonts w:cs="Times New Roman"/>
                <w:sz w:val="22"/>
              </w:rPr>
            </w:pPr>
          </w:p>
        </w:tc>
        <w:tc>
          <w:tcPr>
            <w:tcW w:w="993" w:type="pct"/>
            <w:vMerge w:val="continue"/>
            <w:tcBorders>
              <w:tl2br w:val="nil"/>
              <w:tr2bl w:val="nil"/>
            </w:tcBorders>
            <w:vAlign w:val="center"/>
          </w:tcPr>
          <w:p w14:paraId="0025297D">
            <w:pPr>
              <w:widowControl/>
              <w:spacing w:line="240" w:lineRule="auto"/>
              <w:ind w:firstLine="0" w:firstLineChars="0"/>
              <w:jc w:val="center"/>
              <w:rPr>
                <w:rFonts w:cs="Times New Roman"/>
                <w:sz w:val="22"/>
              </w:rPr>
            </w:pPr>
          </w:p>
        </w:tc>
        <w:tc>
          <w:tcPr>
            <w:tcW w:w="540" w:type="pct"/>
            <w:vMerge w:val="continue"/>
            <w:tcBorders>
              <w:tl2br w:val="nil"/>
              <w:tr2bl w:val="nil"/>
            </w:tcBorders>
            <w:vAlign w:val="center"/>
          </w:tcPr>
          <w:p w14:paraId="2CB55CCE">
            <w:pPr>
              <w:widowControl/>
              <w:spacing w:line="240" w:lineRule="auto"/>
              <w:ind w:firstLine="0" w:firstLineChars="0"/>
              <w:jc w:val="center"/>
              <w:rPr>
                <w:rFonts w:cs="Times New Roman"/>
                <w:sz w:val="22"/>
              </w:rPr>
            </w:pPr>
          </w:p>
        </w:tc>
        <w:tc>
          <w:tcPr>
            <w:tcW w:w="1218" w:type="pct"/>
            <w:vMerge w:val="continue"/>
            <w:tcBorders>
              <w:tl2br w:val="nil"/>
              <w:tr2bl w:val="nil"/>
            </w:tcBorders>
            <w:vAlign w:val="center"/>
          </w:tcPr>
          <w:p w14:paraId="44B60DC0">
            <w:pPr>
              <w:widowControl/>
              <w:spacing w:line="240" w:lineRule="auto"/>
              <w:ind w:firstLine="0" w:firstLineChars="0"/>
              <w:jc w:val="center"/>
              <w:rPr>
                <w:rFonts w:cs="Times New Roman"/>
                <w:sz w:val="22"/>
              </w:rPr>
            </w:pPr>
          </w:p>
        </w:tc>
      </w:tr>
      <w:tr w14:paraId="3365D07A">
        <w:tblPrEx>
          <w:tblBorders>
            <w:top w:val="single" w:color="000000" w:sz="12" w:space="0"/>
            <w:left w:val="none" w:color="auto" w:sz="0" w:space="0"/>
            <w:bottom w:val="single" w:color="000000" w:sz="12" w:space="0"/>
            <w:right w:val="none" w:color="auto" w:sz="0" w:space="0"/>
            <w:insideH w:val="single" w:color="000000" w:sz="4" w:space="0"/>
            <w:insideV w:val="single" w:color="000000" w:sz="4" w:space="0"/>
          </w:tblBorders>
          <w:tblCellMar>
            <w:top w:w="0" w:type="dxa"/>
            <w:left w:w="108" w:type="dxa"/>
            <w:bottom w:w="0" w:type="dxa"/>
            <w:right w:w="108" w:type="dxa"/>
          </w:tblCellMar>
        </w:tblPrEx>
        <w:trPr>
          <w:trHeight w:val="600" w:hRule="atLeast"/>
        </w:trPr>
        <w:tc>
          <w:tcPr>
            <w:tcW w:w="540" w:type="pct"/>
            <w:tcBorders>
              <w:tl2br w:val="nil"/>
              <w:tr2bl w:val="nil"/>
            </w:tcBorders>
            <w:vAlign w:val="center"/>
          </w:tcPr>
          <w:p w14:paraId="31FB6655">
            <w:pPr>
              <w:widowControl/>
              <w:spacing w:line="240" w:lineRule="auto"/>
              <w:ind w:firstLine="0" w:firstLineChars="0"/>
              <w:jc w:val="center"/>
              <w:textAlignment w:val="center"/>
              <w:rPr>
                <w:rFonts w:cs="Times New Roman"/>
                <w:sz w:val="22"/>
              </w:rPr>
            </w:pPr>
            <w:r>
              <w:rPr>
                <w:rFonts w:cs="Times New Roman"/>
                <w:kern w:val="0"/>
                <w:sz w:val="22"/>
                <w:lang w:bidi="ar"/>
              </w:rPr>
              <w:t>25</w:t>
            </w:r>
          </w:p>
        </w:tc>
        <w:tc>
          <w:tcPr>
            <w:tcW w:w="540" w:type="pct"/>
            <w:tcBorders>
              <w:tl2br w:val="nil"/>
              <w:tr2bl w:val="nil"/>
            </w:tcBorders>
            <w:vAlign w:val="center"/>
          </w:tcPr>
          <w:p w14:paraId="1491A7F1">
            <w:pPr>
              <w:widowControl/>
              <w:spacing w:line="240" w:lineRule="auto"/>
              <w:ind w:firstLine="0" w:firstLineChars="0"/>
              <w:jc w:val="center"/>
              <w:textAlignment w:val="center"/>
              <w:rPr>
                <w:rFonts w:cs="Times New Roman"/>
                <w:sz w:val="22"/>
              </w:rPr>
            </w:pPr>
            <w:r>
              <w:rPr>
                <w:lang w:bidi="ar"/>
              </w:rPr>
              <w:t>电动单轨抓斗</w:t>
            </w:r>
          </w:p>
        </w:tc>
        <w:tc>
          <w:tcPr>
            <w:tcW w:w="1167" w:type="pct"/>
            <w:tcBorders>
              <w:tl2br w:val="nil"/>
              <w:tr2bl w:val="nil"/>
            </w:tcBorders>
            <w:vAlign w:val="center"/>
          </w:tcPr>
          <w:p w14:paraId="32E492F5">
            <w:pPr>
              <w:widowControl/>
              <w:spacing w:line="240" w:lineRule="auto"/>
              <w:ind w:firstLine="0" w:firstLineChars="0"/>
              <w:jc w:val="center"/>
              <w:textAlignment w:val="center"/>
              <w:rPr>
                <w:rFonts w:cs="Times New Roman"/>
                <w:sz w:val="22"/>
              </w:rPr>
            </w:pPr>
            <w:r>
              <w:rPr>
                <w:rFonts w:cs="Times New Roman"/>
                <w:kern w:val="0"/>
                <w:sz w:val="22"/>
                <w:lang w:bidi="ar"/>
              </w:rPr>
              <w:t>TMT--201</w:t>
            </w:r>
          </w:p>
        </w:tc>
        <w:tc>
          <w:tcPr>
            <w:tcW w:w="993" w:type="pct"/>
            <w:tcBorders>
              <w:tl2br w:val="nil"/>
              <w:tr2bl w:val="nil"/>
            </w:tcBorders>
            <w:vAlign w:val="center"/>
          </w:tcPr>
          <w:p w14:paraId="05E682A5">
            <w:pPr>
              <w:widowControl/>
              <w:spacing w:line="240" w:lineRule="auto"/>
              <w:ind w:firstLine="0" w:firstLineChars="0"/>
              <w:jc w:val="center"/>
              <w:textAlignment w:val="center"/>
              <w:rPr>
                <w:rFonts w:cs="Times New Roman"/>
                <w:sz w:val="22"/>
              </w:rPr>
            </w:pPr>
            <w:r>
              <w:rPr>
                <w:rFonts w:cs="Times New Roman"/>
                <w:kern w:val="0"/>
                <w:sz w:val="22"/>
                <w:lang w:bidi="ar"/>
              </w:rPr>
              <w:t>Q30401--02</w:t>
            </w:r>
          </w:p>
        </w:tc>
        <w:tc>
          <w:tcPr>
            <w:tcW w:w="540" w:type="pct"/>
            <w:tcBorders>
              <w:tl2br w:val="nil"/>
              <w:tr2bl w:val="nil"/>
            </w:tcBorders>
            <w:vAlign w:val="center"/>
          </w:tcPr>
          <w:p w14:paraId="772EABE9">
            <w:pPr>
              <w:widowControl/>
              <w:spacing w:line="240" w:lineRule="auto"/>
              <w:ind w:firstLine="0" w:firstLineChars="0"/>
              <w:jc w:val="center"/>
              <w:textAlignment w:val="center"/>
              <w:rPr>
                <w:rFonts w:cs="Times New Roman"/>
                <w:sz w:val="22"/>
              </w:rPr>
            </w:pPr>
            <w:r>
              <w:rPr>
                <w:rFonts w:cs="Times New Roman"/>
                <w:kern w:val="0"/>
                <w:sz w:val="22"/>
                <w:lang w:bidi="ar"/>
              </w:rPr>
              <w:t>2</w:t>
            </w:r>
          </w:p>
        </w:tc>
        <w:tc>
          <w:tcPr>
            <w:tcW w:w="1218" w:type="pct"/>
            <w:tcBorders>
              <w:tl2br w:val="nil"/>
              <w:tr2bl w:val="nil"/>
            </w:tcBorders>
            <w:vAlign w:val="center"/>
          </w:tcPr>
          <w:p w14:paraId="5485FDC8">
            <w:pPr>
              <w:widowControl/>
              <w:spacing w:line="240" w:lineRule="auto"/>
              <w:ind w:firstLine="0" w:firstLineChars="0"/>
              <w:jc w:val="center"/>
              <w:textAlignment w:val="center"/>
              <w:rPr>
                <w:rFonts w:cs="Times New Roman"/>
                <w:sz w:val="22"/>
              </w:rPr>
            </w:pPr>
            <w:r>
              <w:rPr>
                <w:lang w:bidi="ar"/>
              </w:rPr>
              <w:t>起重量：</w:t>
            </w:r>
            <w:r>
              <w:rPr>
                <w:rFonts w:cs="Times New Roman"/>
                <w:kern w:val="0"/>
                <w:sz w:val="22"/>
                <w:lang w:bidi="ar"/>
              </w:rPr>
              <w:t>2t</w:t>
            </w:r>
            <w:r>
              <w:rPr>
                <w:lang w:bidi="ar"/>
              </w:rPr>
              <w:t>、容量</w:t>
            </w:r>
            <w:r>
              <w:rPr>
                <w:rFonts w:cs="Times New Roman"/>
                <w:kern w:val="0"/>
                <w:sz w:val="22"/>
                <w:lang w:bidi="ar"/>
              </w:rPr>
              <w:t>0.75t</w:t>
            </w:r>
          </w:p>
        </w:tc>
      </w:tr>
    </w:tbl>
    <w:p w14:paraId="63FBA498">
      <w:pPr>
        <w:ind w:firstLine="480"/>
        <w:rPr>
          <w:rFonts w:cs="Times New Roman"/>
          <w:b/>
          <w:bCs/>
          <w:sz w:val="28"/>
          <w:szCs w:val="32"/>
        </w:rPr>
      </w:pPr>
      <w:r>
        <w:rPr>
          <w:rFonts w:hint="eastAsia"/>
        </w:rPr>
        <w:t>本项目废水能够达到仪化公司生化装置东区污水处理装置设计进出水指标，故处理后满足中水回用系统的进水指标。</w:t>
      </w:r>
    </w:p>
    <w:bookmarkEnd w:id="115"/>
    <w:p w14:paraId="46EBA1A1">
      <w:pPr>
        <w:pStyle w:val="4"/>
        <w:rPr>
          <w:rFonts w:cs="Times New Roman"/>
        </w:rPr>
      </w:pPr>
      <w:bookmarkStart w:id="116" w:name="_Toc216962439"/>
      <w:r>
        <w:rPr>
          <w:rFonts w:cs="Times New Roman"/>
        </w:rPr>
        <w:t>7.3 噪声污染防治措施评述</w:t>
      </w:r>
      <w:bookmarkEnd w:id="116"/>
    </w:p>
    <w:p w14:paraId="58A48351">
      <w:pPr>
        <w:ind w:firstLine="480"/>
        <w:rPr>
          <w:rFonts w:cs="Times New Roman"/>
        </w:rPr>
      </w:pPr>
      <w:r>
        <w:rPr>
          <w:rFonts w:hint="eastAsia" w:cs="Times New Roman"/>
        </w:rPr>
        <w:t>本</w:t>
      </w:r>
      <w:r>
        <w:rPr>
          <w:rFonts w:cs="Times New Roman"/>
        </w:rPr>
        <w:t>项目新增的主要噪声源为各类泵</w:t>
      </w:r>
      <w:r>
        <w:rPr>
          <w:rFonts w:hint="eastAsia" w:cs="Times New Roman"/>
        </w:rPr>
        <w:t>，</w:t>
      </w:r>
      <w:r>
        <w:rPr>
          <w:rFonts w:cs="Times New Roman"/>
        </w:rPr>
        <w:t>噪声产生及治理情况见表4.6.3-1。</w:t>
      </w:r>
      <w:r>
        <w:rPr>
          <w:rFonts w:hint="eastAsia" w:cs="Times New Roman"/>
        </w:rPr>
        <w:t>通过采取减震、消声措施以及厂房的吸声、隔声削减，隔声效果为15-20dB(A)，设备噪声对厂界的影响值一般低于49dB(A)。此外，根据预测结果可知，经厂房或机房隔声后噪声对近厂界居民区不会产生噪声扰民影响。</w:t>
      </w:r>
    </w:p>
    <w:p w14:paraId="3A4E8E7F">
      <w:pPr>
        <w:ind w:firstLine="480"/>
        <w:rPr>
          <w:rFonts w:cs="Times New Roman"/>
        </w:rPr>
      </w:pPr>
      <w:r>
        <w:rPr>
          <w:rFonts w:hint="eastAsia" w:cs="Times New Roman"/>
        </w:rPr>
        <w:t>建设方将选用低噪声型设备，同时从厂区功能、设备布局方面考虑将高噪声生产区远离厂界布置。</w:t>
      </w:r>
      <w:r>
        <w:rPr>
          <w:rFonts w:cs="Times New Roman"/>
        </w:rPr>
        <w:t>同时，针对厂区运输车辆所产生的交通噪声，采取限制超载、定期保养车辆、卸料放缓速度，避免货物击地、厂区禁按喇叭等措施以降低交通噪声。</w:t>
      </w:r>
      <w:r>
        <w:rPr>
          <w:rFonts w:hint="eastAsia" w:cs="Times New Roman"/>
        </w:rPr>
        <w:t>综上以</w:t>
      </w:r>
      <w:r>
        <w:rPr>
          <w:rFonts w:cs="Times New Roman"/>
        </w:rPr>
        <w:t>降低噪声设备对厂界的影响，确保厂界噪声达标。</w:t>
      </w:r>
    </w:p>
    <w:p w14:paraId="72BD7055">
      <w:pPr>
        <w:keepNext/>
        <w:keepLines/>
        <w:widowControl/>
        <w:spacing w:before="120" w:beforeLines="50" w:after="120" w:afterLines="50"/>
        <w:ind w:firstLine="0" w:firstLineChars="0"/>
        <w:outlineLvl w:val="1"/>
        <w:rPr>
          <w:rFonts w:cs="Times New Roman"/>
          <w:b/>
          <w:bCs/>
          <w:sz w:val="30"/>
          <w:szCs w:val="32"/>
        </w:rPr>
      </w:pPr>
      <w:bookmarkStart w:id="117" w:name="_Toc216962440"/>
      <w:r>
        <w:rPr>
          <w:rFonts w:cs="Times New Roman"/>
          <w:b/>
          <w:bCs/>
          <w:sz w:val="30"/>
          <w:szCs w:val="32"/>
        </w:rPr>
        <w:t>7.4 固体废物污染防治措施评述</w:t>
      </w:r>
      <w:bookmarkEnd w:id="117"/>
    </w:p>
    <w:p w14:paraId="688B50AE">
      <w:pPr>
        <w:widowControl/>
        <w:ind w:firstLine="0" w:firstLineChars="0"/>
        <w:outlineLvl w:val="2"/>
        <w:rPr>
          <w:rFonts w:cs="Times New Roman"/>
          <w:b/>
          <w:bCs/>
          <w:sz w:val="28"/>
          <w:szCs w:val="32"/>
        </w:rPr>
      </w:pPr>
      <w:r>
        <w:rPr>
          <w:rFonts w:cs="Times New Roman"/>
          <w:b/>
          <w:bCs/>
          <w:sz w:val="28"/>
          <w:szCs w:val="32"/>
        </w:rPr>
        <w:t>7.4.1 固废产生情况</w:t>
      </w:r>
    </w:p>
    <w:p w14:paraId="43A32151">
      <w:pPr>
        <w:ind w:firstLine="480"/>
        <w:rPr>
          <w:rFonts w:cs="Times New Roman"/>
        </w:rPr>
      </w:pPr>
      <w:r>
        <w:rPr>
          <w:rFonts w:hint="eastAsia" w:cs="Times New Roman"/>
        </w:rPr>
        <w:t>本项目建成后固体废物中废料S1-S3、废渣S4、废包装桶S6、废润滑油S7、废包装袋S8委托有资质单位处置。废碱液包装桶S5由厂家回收。本项目不新增劳动定员，生活垃圾产生量不变，仍由环卫部门集中清运。</w:t>
      </w:r>
    </w:p>
    <w:p w14:paraId="6441EECD">
      <w:pPr>
        <w:ind w:firstLine="480"/>
        <w:rPr>
          <w:rFonts w:cs="Times New Roman"/>
          <w:bCs/>
        </w:rPr>
      </w:pPr>
      <w:r>
        <w:rPr>
          <w:rFonts w:cs="Times New Roman"/>
          <w:bCs/>
        </w:rPr>
        <w:t>固体废物全部实现综合利用或无害化处置，对外环境影响较小。</w:t>
      </w:r>
    </w:p>
    <w:p w14:paraId="50730829">
      <w:pPr>
        <w:widowControl/>
        <w:ind w:firstLine="0" w:firstLineChars="0"/>
        <w:outlineLvl w:val="2"/>
        <w:rPr>
          <w:rFonts w:cs="Times New Roman"/>
          <w:b/>
          <w:bCs/>
          <w:sz w:val="28"/>
          <w:szCs w:val="32"/>
        </w:rPr>
      </w:pPr>
      <w:r>
        <w:rPr>
          <w:rFonts w:cs="Times New Roman"/>
          <w:b/>
          <w:bCs/>
          <w:sz w:val="28"/>
          <w:szCs w:val="32"/>
        </w:rPr>
        <w:t>7.4.2 固废污染防治措施</w:t>
      </w:r>
    </w:p>
    <w:p w14:paraId="680CF6FE">
      <w:pPr>
        <w:ind w:firstLine="480"/>
        <w:rPr>
          <w:rFonts w:cs="Times New Roman"/>
        </w:rPr>
      </w:pPr>
      <w:r>
        <w:rPr>
          <w:rFonts w:cs="Times New Roman"/>
        </w:rPr>
        <w:t>（1）危险废物收集过程要求</w:t>
      </w:r>
    </w:p>
    <w:p w14:paraId="546C4FE7">
      <w:pPr>
        <w:ind w:firstLine="480"/>
        <w:rPr>
          <w:rFonts w:cs="Times New Roman"/>
        </w:rPr>
      </w:pPr>
      <w:r>
        <w:rPr>
          <w:rFonts w:cs="Times New Roman"/>
        </w:rPr>
        <w:t>危险废物在收集时，应清楚废物的类别及主要成分，以方便委托单位处理，根据危险废物的性质和形态，采用不同大小和不同材质的容器进行包装，所有包装容器应足够安全，并经过周密检验，严防在装载、搬移或运输途中出现渗漏、溢出、抛洒或挥发等情况。最后按照对危险废物交换和转移管理工作的要求，对危险废物进行安全包装，并在包装的明显位置附上危险废物标签。</w:t>
      </w:r>
    </w:p>
    <w:p w14:paraId="5A4244C1">
      <w:pPr>
        <w:ind w:firstLine="480"/>
        <w:rPr>
          <w:rFonts w:cs="Times New Roman"/>
        </w:rPr>
      </w:pPr>
      <w:r>
        <w:rPr>
          <w:rFonts w:hint="eastAsia" w:cs="Times New Roman"/>
        </w:rPr>
        <w:t>（</w:t>
      </w:r>
      <w:r>
        <w:rPr>
          <w:rFonts w:cs="Times New Roman"/>
        </w:rPr>
        <w:t>2）固体废物贮存场所建设要求</w:t>
      </w:r>
    </w:p>
    <w:p w14:paraId="3B549946">
      <w:pPr>
        <w:ind w:firstLine="480"/>
        <w:rPr>
          <w:rFonts w:cs="Times New Roman"/>
        </w:rPr>
      </w:pPr>
      <w:r>
        <w:rPr>
          <w:rFonts w:cs="Times New Roman"/>
        </w:rPr>
        <w:t>危险固废在厂内储存时，执行《危险废物贮存污染控制标准》（GB18597-2023）中相关规定，要求做到以下几点：</w:t>
      </w:r>
    </w:p>
    <w:p w14:paraId="3788E141">
      <w:pPr>
        <w:ind w:firstLine="480"/>
        <w:rPr>
          <w:rFonts w:cs="Times New Roman"/>
        </w:rPr>
      </w:pPr>
      <w:r>
        <w:rPr>
          <w:rFonts w:hint="eastAsia" w:ascii="宋体" w:hAnsi="宋体" w:cs="宋体"/>
        </w:rPr>
        <w:t>①</w:t>
      </w:r>
      <w:r>
        <w:rPr>
          <w:rFonts w:cs="Times New Roman"/>
        </w:rPr>
        <w:t>危险废物贮存设施都必须按</w:t>
      </w:r>
      <w:r>
        <w:rPr>
          <w:rFonts w:hint="eastAsia" w:cs="Times New Roman"/>
        </w:rPr>
        <w:t>《危险废物识别标志设置技术规范》</w:t>
      </w:r>
      <w:r>
        <w:rPr>
          <w:rFonts w:cs="Times New Roman"/>
        </w:rPr>
        <w:t>（HJ 1276—2022）</w:t>
      </w:r>
      <w:r>
        <w:rPr>
          <w:rFonts w:hint="eastAsia" w:cs="Times New Roman"/>
        </w:rPr>
        <w:t>、</w:t>
      </w:r>
      <w:r>
        <w:rPr>
          <w:rFonts w:cs="Times New Roman"/>
        </w:rPr>
        <w:t>《环境保护图形标志》（GB15562-1995）及其修改单的规定设置警示标志；</w:t>
      </w:r>
    </w:p>
    <w:p w14:paraId="193657C0">
      <w:pPr>
        <w:ind w:firstLine="480"/>
        <w:rPr>
          <w:rFonts w:cs="Times New Roman"/>
        </w:rPr>
      </w:pPr>
      <w:r>
        <w:rPr>
          <w:rFonts w:hint="eastAsia" w:ascii="宋体" w:hAnsi="宋体" w:cs="宋体"/>
        </w:rPr>
        <w:t>②</w:t>
      </w:r>
      <w:r>
        <w:rPr>
          <w:rFonts w:cs="Times New Roman"/>
        </w:rPr>
        <w:t>危险废物贮存设施周围应设置围墙或其他防护栅栏；</w:t>
      </w:r>
    </w:p>
    <w:p w14:paraId="54D1321F">
      <w:pPr>
        <w:ind w:firstLine="480"/>
        <w:rPr>
          <w:rFonts w:cs="Times New Roman"/>
        </w:rPr>
      </w:pPr>
      <w:r>
        <w:rPr>
          <w:rFonts w:hint="eastAsia" w:ascii="宋体" w:hAnsi="宋体" w:cs="宋体"/>
        </w:rPr>
        <w:t>③</w:t>
      </w:r>
      <w:r>
        <w:rPr>
          <w:rFonts w:cs="Times New Roman"/>
        </w:rPr>
        <w:t>危险废物贮存设施设置防渗、防雨、防漏、防火等防范措施；</w:t>
      </w:r>
    </w:p>
    <w:p w14:paraId="787CB323">
      <w:pPr>
        <w:ind w:firstLine="480"/>
        <w:rPr>
          <w:rFonts w:cs="Times New Roman"/>
        </w:rPr>
      </w:pPr>
      <w:r>
        <w:rPr>
          <w:rFonts w:hint="eastAsia" w:ascii="宋体" w:hAnsi="宋体" w:cs="宋体"/>
        </w:rPr>
        <w:t>④</w:t>
      </w:r>
      <w:r>
        <w:rPr>
          <w:rFonts w:cs="Times New Roman"/>
        </w:rPr>
        <w:t>危险废物贮存设施应配备通讯设备、照明设施、安全防护服装及工具，并设有应急防护设施；</w:t>
      </w:r>
    </w:p>
    <w:p w14:paraId="62F14AC9">
      <w:pPr>
        <w:ind w:firstLine="480"/>
        <w:rPr>
          <w:rFonts w:cs="Times New Roman"/>
        </w:rPr>
      </w:pPr>
      <w:r>
        <w:rPr>
          <w:rFonts w:hint="eastAsia" w:ascii="宋体" w:hAnsi="宋体" w:cs="宋体"/>
        </w:rPr>
        <w:t>⑤</w:t>
      </w:r>
      <w:r>
        <w:rPr>
          <w:rFonts w:cs="Times New Roman"/>
        </w:rPr>
        <w:t>危险废物贮存设施内清理出来的泄漏物，一律按危险废物处理。</w:t>
      </w:r>
    </w:p>
    <w:p w14:paraId="5DCEF1A3">
      <w:pPr>
        <w:ind w:firstLine="480"/>
        <w:rPr>
          <w:rFonts w:cs="Times New Roman"/>
        </w:rPr>
      </w:pPr>
      <w:r>
        <w:rPr>
          <w:rFonts w:cs="Times New Roman"/>
        </w:rPr>
        <w:t>一般工业固废的暂存场所按照《一般工业固体废物贮存和填埋污染控制标准》（GB18599-2020）要求建设，具体要求如下：</w:t>
      </w:r>
    </w:p>
    <w:p w14:paraId="6718D447">
      <w:pPr>
        <w:ind w:firstLine="480"/>
        <w:rPr>
          <w:rFonts w:cs="Times New Roman"/>
        </w:rPr>
      </w:pPr>
      <w:r>
        <w:rPr>
          <w:rFonts w:hint="eastAsia" w:ascii="宋体" w:hAnsi="宋体" w:cs="宋体"/>
        </w:rPr>
        <w:t>①</w:t>
      </w:r>
      <w:r>
        <w:rPr>
          <w:rFonts w:cs="Times New Roman"/>
        </w:rPr>
        <w:t>贮存、处置场的建设类型与将要堆放的一般工业固体废物的类别相一致；</w:t>
      </w:r>
    </w:p>
    <w:p w14:paraId="3E948E5F">
      <w:pPr>
        <w:ind w:firstLine="480"/>
        <w:rPr>
          <w:rFonts w:cs="Times New Roman"/>
        </w:rPr>
      </w:pPr>
      <w:r>
        <w:rPr>
          <w:rFonts w:hint="eastAsia" w:ascii="宋体" w:hAnsi="宋体" w:cs="宋体"/>
        </w:rPr>
        <w:t>②</w:t>
      </w:r>
      <w:r>
        <w:rPr>
          <w:rFonts w:cs="Times New Roman"/>
        </w:rPr>
        <w:t>贮存、处置场采取防止粉尘污染的措施；</w:t>
      </w:r>
    </w:p>
    <w:p w14:paraId="64269F89">
      <w:pPr>
        <w:ind w:firstLine="480"/>
        <w:rPr>
          <w:rFonts w:cs="Times New Roman"/>
        </w:rPr>
      </w:pPr>
      <w:r>
        <w:rPr>
          <w:rFonts w:hint="eastAsia" w:ascii="宋体" w:hAnsi="宋体" w:cs="宋体"/>
        </w:rPr>
        <w:t>③</w:t>
      </w:r>
      <w:r>
        <w:rPr>
          <w:rFonts w:cs="Times New Roman"/>
        </w:rPr>
        <w:t>为防止雨水径流进入贮存、处置场内，避免渗滤液量增加和滑坡，贮存、处置场周边设置导流渠；</w:t>
      </w:r>
    </w:p>
    <w:p w14:paraId="38C3407C">
      <w:pPr>
        <w:ind w:firstLine="480"/>
        <w:rPr>
          <w:rFonts w:cs="Times New Roman"/>
        </w:rPr>
      </w:pPr>
      <w:r>
        <w:rPr>
          <w:rFonts w:hint="eastAsia" w:ascii="宋体" w:hAnsi="宋体" w:cs="宋体"/>
        </w:rPr>
        <w:t>④</w:t>
      </w:r>
      <w:r>
        <w:rPr>
          <w:rFonts w:cs="Times New Roman"/>
        </w:rPr>
        <w:t>设计渗滤液集排水设施。</w:t>
      </w:r>
    </w:p>
    <w:p w14:paraId="358D963C">
      <w:pPr>
        <w:ind w:firstLine="480"/>
        <w:rPr>
          <w:rFonts w:cs="Times New Roman"/>
        </w:rPr>
      </w:pPr>
      <w:r>
        <w:rPr>
          <w:rFonts w:hint="eastAsia" w:cs="Times New Roman"/>
        </w:rPr>
        <w:t>（</w:t>
      </w:r>
      <w:r>
        <w:rPr>
          <w:rFonts w:cs="Times New Roman"/>
        </w:rPr>
        <w:t>3）包装及贮存场所污染防治措施可行性</w:t>
      </w:r>
    </w:p>
    <w:p w14:paraId="13C956B0">
      <w:pPr>
        <w:ind w:firstLine="480"/>
        <w:rPr>
          <w:rFonts w:cs="Times New Roman"/>
        </w:rPr>
      </w:pPr>
      <w:r>
        <w:rPr>
          <w:rFonts w:hint="eastAsia" w:ascii="宋体" w:hAnsi="宋体" w:cs="宋体"/>
        </w:rPr>
        <w:t>①</w:t>
      </w:r>
      <w:r>
        <w:rPr>
          <w:rFonts w:cs="Times New Roman"/>
        </w:rPr>
        <w:t>危险废物暂存库</w:t>
      </w:r>
    </w:p>
    <w:p w14:paraId="2E0F5E14">
      <w:pPr>
        <w:ind w:firstLine="480"/>
        <w:rPr>
          <w:rFonts w:cs="Times New Roman"/>
        </w:rPr>
      </w:pPr>
      <w:r>
        <w:rPr>
          <w:rFonts w:hint="eastAsia" w:cs="Times New Roman"/>
        </w:rPr>
        <w:t>本</w:t>
      </w:r>
      <w:r>
        <w:rPr>
          <w:rFonts w:cs="Times New Roman"/>
        </w:rPr>
        <w:t>项目</w:t>
      </w:r>
      <w:r>
        <w:rPr>
          <w:rFonts w:hint="eastAsia" w:cs="Times New Roman"/>
          <w:kern w:val="0"/>
          <w:szCs w:val="24"/>
        </w:rPr>
        <w:t>依托仪化公司甲类960</w:t>
      </w:r>
      <w:r>
        <w:rPr>
          <w:rFonts w:cs="Times New Roman"/>
          <w:kern w:val="0"/>
          <w:szCs w:val="24"/>
        </w:rPr>
        <w:t xml:space="preserve"> m</w:t>
      </w:r>
      <w:r>
        <w:rPr>
          <w:rFonts w:hint="eastAsia" w:cs="Times New Roman"/>
          <w:kern w:val="0"/>
          <w:szCs w:val="24"/>
          <w:vertAlign w:val="superscript"/>
        </w:rPr>
        <w:t>2</w:t>
      </w:r>
      <w:r>
        <w:rPr>
          <w:rFonts w:hint="eastAsia" w:cs="Times New Roman"/>
          <w:kern w:val="0"/>
          <w:szCs w:val="24"/>
        </w:rPr>
        <w:t>+乙类360</w:t>
      </w:r>
      <w:r>
        <w:rPr>
          <w:rFonts w:cs="Times New Roman"/>
          <w:kern w:val="0"/>
          <w:szCs w:val="24"/>
        </w:rPr>
        <w:t xml:space="preserve"> m</w:t>
      </w:r>
      <w:r>
        <w:rPr>
          <w:rFonts w:hint="eastAsia" w:cs="Times New Roman"/>
          <w:kern w:val="0"/>
          <w:szCs w:val="24"/>
          <w:vertAlign w:val="superscript"/>
        </w:rPr>
        <w:t>2</w:t>
      </w:r>
      <w:r>
        <w:rPr>
          <w:rFonts w:hint="eastAsia" w:cs="Times New Roman"/>
          <w:kern w:val="0"/>
          <w:szCs w:val="24"/>
        </w:rPr>
        <w:t>危废库。</w:t>
      </w:r>
    </w:p>
    <w:p w14:paraId="1E98EB53">
      <w:pPr>
        <w:ind w:firstLine="480"/>
        <w:rPr>
          <w:rFonts w:cs="Times New Roman"/>
          <w:szCs w:val="24"/>
        </w:rPr>
      </w:pPr>
      <w:r>
        <w:rPr>
          <w:rFonts w:cs="Times New Roman"/>
          <w:szCs w:val="24"/>
        </w:rPr>
        <w:t>现有危废仓库建设符合</w:t>
      </w:r>
      <w:r>
        <w:rPr>
          <w:rFonts w:cs="Times New Roman"/>
        </w:rPr>
        <w:t>《危险废物贮存污染控制标准》（GB18597-2023）</w:t>
      </w:r>
      <w:r>
        <w:rPr>
          <w:rFonts w:cs="Times New Roman"/>
          <w:szCs w:val="24"/>
        </w:rPr>
        <w:t>要求。主要建设内容如下：</w:t>
      </w:r>
    </w:p>
    <w:p w14:paraId="6B88A29F">
      <w:pPr>
        <w:ind w:firstLine="480"/>
        <w:rPr>
          <w:rFonts w:cs="Times New Roman"/>
          <w:szCs w:val="24"/>
        </w:rPr>
      </w:pPr>
      <w:r>
        <w:rPr>
          <w:rFonts w:ascii="Cambria Math" w:hAnsi="Cambria Math" w:cs="Cambria Math"/>
          <w:szCs w:val="24"/>
        </w:rPr>
        <w:t>①</w:t>
      </w:r>
      <w:r>
        <w:rPr>
          <w:rFonts w:cs="Times New Roman"/>
          <w:szCs w:val="24"/>
        </w:rPr>
        <w:t>已按照</w:t>
      </w:r>
      <w:r>
        <w:rPr>
          <w:rFonts w:cs="Times New Roman"/>
        </w:rPr>
        <w:t>《危险废物贮存污染控制标准》（GB18597-2023）</w:t>
      </w:r>
      <w:r>
        <w:rPr>
          <w:rFonts w:cs="Times New Roman"/>
          <w:szCs w:val="24"/>
        </w:rPr>
        <w:t>的相关要求设置，满足防风、防雨、防晒、防渗漏要求，满足危废库防腐防渗要求，能够满足本项目实施后危废的贮存要求；</w:t>
      </w:r>
    </w:p>
    <w:p w14:paraId="73D394EF">
      <w:pPr>
        <w:ind w:firstLine="480"/>
        <w:rPr>
          <w:rFonts w:cs="Times New Roman"/>
          <w:szCs w:val="24"/>
        </w:rPr>
      </w:pPr>
      <w:r>
        <w:rPr>
          <w:rFonts w:ascii="Cambria Math" w:hAnsi="Cambria Math" w:cs="Cambria Math"/>
          <w:szCs w:val="24"/>
        </w:rPr>
        <w:t>②</w:t>
      </w:r>
      <w:r>
        <w:rPr>
          <w:rFonts w:cs="Times New Roman"/>
          <w:szCs w:val="24"/>
        </w:rPr>
        <w:t>对照《省生态环境厅关于印发江苏省危险废物贮存规范化管理专项整治行动方案的通知》（苏环办[2019]149号）、《省生态环境厅关于进一步加强危险废物污染防治工作的实施意见（苏环办[2019]327号）》，企业在贮存设施建设方面，已在明显位置按照《环境保护图形标志固体废物贮存（处置）场》（GB15562.2-1995）设置警示标志，配备通讯设备、照明设施和消防设施；已在出入口、设施内部等关键位置设置视频监控，并与中控室联网。已按照危险废物的种类和特性进行分区、分类贮存。已按照标准在危险废物的容器和包装物上设置危险废物识别标志，并按规定填写信息。</w:t>
      </w:r>
    </w:p>
    <w:p w14:paraId="170599AD">
      <w:pPr>
        <w:ind w:firstLine="480"/>
        <w:rPr>
          <w:rFonts w:cs="Times New Roman"/>
          <w:szCs w:val="24"/>
        </w:rPr>
      </w:pPr>
      <w:r>
        <w:rPr>
          <w:rFonts w:hint="eastAsia" w:cs="Times New Roman"/>
          <w:szCs w:val="24"/>
        </w:rPr>
        <w:t>本</w:t>
      </w:r>
      <w:r>
        <w:rPr>
          <w:rFonts w:cs="Times New Roman"/>
          <w:szCs w:val="24"/>
        </w:rPr>
        <w:t>项目固态</w:t>
      </w:r>
      <w:r>
        <w:rPr>
          <w:rFonts w:hint="eastAsia" w:cs="Times New Roman"/>
          <w:szCs w:val="24"/>
        </w:rPr>
        <w:t>危险废物</w:t>
      </w:r>
      <w:r>
        <w:rPr>
          <w:rFonts w:cs="Times New Roman"/>
          <w:szCs w:val="24"/>
        </w:rPr>
        <w:t>采用吨袋贮存，堆积密度按</w:t>
      </w:r>
      <w:r>
        <w:rPr>
          <w:rFonts w:hint="eastAsia" w:cs="Times New Roman"/>
          <w:szCs w:val="24"/>
        </w:rPr>
        <w:t>1.2</w:t>
      </w:r>
      <w:r>
        <w:rPr>
          <w:rFonts w:cs="Times New Roman"/>
          <w:szCs w:val="24"/>
        </w:rPr>
        <w:t>t/m</w:t>
      </w:r>
      <w:r>
        <w:rPr>
          <w:rFonts w:cs="Times New Roman"/>
          <w:szCs w:val="24"/>
          <w:vertAlign w:val="superscript"/>
        </w:rPr>
        <w:t>3</w:t>
      </w:r>
      <w:r>
        <w:rPr>
          <w:rFonts w:cs="Times New Roman"/>
          <w:szCs w:val="24"/>
        </w:rPr>
        <w:t>考虑，堆高按</w:t>
      </w:r>
      <w:r>
        <w:rPr>
          <w:rFonts w:hint="eastAsia" w:cs="Times New Roman"/>
          <w:szCs w:val="24"/>
        </w:rPr>
        <w:t>3</w:t>
      </w:r>
      <w:r>
        <w:rPr>
          <w:rFonts w:cs="Times New Roman"/>
          <w:szCs w:val="24"/>
        </w:rPr>
        <w:t>m计，</w:t>
      </w:r>
      <w:r>
        <w:rPr>
          <w:rFonts w:hint="eastAsia" w:cs="Times New Roman"/>
          <w:szCs w:val="24"/>
        </w:rPr>
        <w:t>最大</w:t>
      </w:r>
      <w:r>
        <w:rPr>
          <w:rFonts w:cs="Times New Roman"/>
          <w:szCs w:val="24"/>
        </w:rPr>
        <w:t>所需贮存面积为</w:t>
      </w:r>
      <w:r>
        <w:rPr>
          <w:rFonts w:hint="eastAsia" w:cs="Times New Roman"/>
          <w:szCs w:val="24"/>
        </w:rPr>
        <w:t>0.45</w:t>
      </w:r>
      <w:r>
        <w:rPr>
          <w:rFonts w:cs="Times New Roman"/>
          <w:szCs w:val="24"/>
        </w:rPr>
        <w:t>m</w:t>
      </w:r>
      <w:r>
        <w:rPr>
          <w:rFonts w:cs="Times New Roman"/>
          <w:szCs w:val="24"/>
          <w:vertAlign w:val="superscript"/>
        </w:rPr>
        <w:t>2</w:t>
      </w:r>
      <w:r>
        <w:rPr>
          <w:rFonts w:cs="Times New Roman"/>
          <w:szCs w:val="24"/>
        </w:rPr>
        <w:t>。在危废暂存库中划分出</w:t>
      </w:r>
      <w:r>
        <w:rPr>
          <w:rFonts w:hint="eastAsia" w:cs="Times New Roman"/>
          <w:szCs w:val="24"/>
        </w:rPr>
        <w:t>1</w:t>
      </w:r>
      <w:r>
        <w:rPr>
          <w:rFonts w:cs="Times New Roman"/>
          <w:szCs w:val="24"/>
        </w:rPr>
        <w:t>m</w:t>
      </w:r>
      <w:r>
        <w:rPr>
          <w:rFonts w:cs="Times New Roman"/>
          <w:szCs w:val="24"/>
          <w:vertAlign w:val="superscript"/>
        </w:rPr>
        <w:t>2</w:t>
      </w:r>
      <w:r>
        <w:rPr>
          <w:rFonts w:cs="Times New Roman"/>
          <w:szCs w:val="24"/>
        </w:rPr>
        <w:t>的区域作为固态危废暂存区，满足贮存面积要求。</w:t>
      </w:r>
      <w:r>
        <w:rPr>
          <w:rFonts w:hint="eastAsia" w:cs="Times New Roman"/>
          <w:szCs w:val="24"/>
        </w:rPr>
        <w:t>本</w:t>
      </w:r>
      <w:r>
        <w:rPr>
          <w:rFonts w:cs="Times New Roman"/>
          <w:szCs w:val="24"/>
        </w:rPr>
        <w:t>项目</w:t>
      </w:r>
      <w:r>
        <w:rPr>
          <w:rFonts w:hint="eastAsia" w:cs="Times New Roman"/>
          <w:szCs w:val="24"/>
        </w:rPr>
        <w:t>液态危险废物</w:t>
      </w:r>
      <w:r>
        <w:rPr>
          <w:rFonts w:cs="Times New Roman"/>
          <w:szCs w:val="24"/>
        </w:rPr>
        <w:t>采用吨</w:t>
      </w:r>
      <w:r>
        <w:rPr>
          <w:rFonts w:hint="eastAsia" w:cs="Times New Roman"/>
          <w:szCs w:val="24"/>
        </w:rPr>
        <w:t>桶</w:t>
      </w:r>
      <w:r>
        <w:rPr>
          <w:rFonts w:cs="Times New Roman"/>
          <w:szCs w:val="24"/>
        </w:rPr>
        <w:t>贮存，堆积密度按</w:t>
      </w:r>
      <w:r>
        <w:rPr>
          <w:rFonts w:hint="eastAsia" w:cs="Times New Roman"/>
          <w:szCs w:val="24"/>
        </w:rPr>
        <w:t>0.8</w:t>
      </w:r>
      <w:r>
        <w:rPr>
          <w:rFonts w:cs="Times New Roman"/>
          <w:szCs w:val="24"/>
        </w:rPr>
        <w:t>t/m</w:t>
      </w:r>
      <w:r>
        <w:rPr>
          <w:rFonts w:cs="Times New Roman"/>
          <w:szCs w:val="24"/>
          <w:vertAlign w:val="superscript"/>
        </w:rPr>
        <w:t>3</w:t>
      </w:r>
      <w:r>
        <w:rPr>
          <w:rFonts w:cs="Times New Roman"/>
          <w:szCs w:val="24"/>
        </w:rPr>
        <w:t>考虑，堆高按</w:t>
      </w:r>
      <w:r>
        <w:rPr>
          <w:rFonts w:hint="eastAsia" w:cs="Times New Roman"/>
          <w:szCs w:val="24"/>
        </w:rPr>
        <w:t>2</w:t>
      </w:r>
      <w:r>
        <w:rPr>
          <w:rFonts w:cs="Times New Roman"/>
          <w:szCs w:val="24"/>
        </w:rPr>
        <w:t>m计</w:t>
      </w:r>
      <w:r>
        <w:rPr>
          <w:rFonts w:hint="eastAsia" w:cs="Times New Roman"/>
          <w:szCs w:val="24"/>
        </w:rPr>
        <w:t>，最大</w:t>
      </w:r>
      <w:r>
        <w:rPr>
          <w:rFonts w:cs="Times New Roman"/>
          <w:szCs w:val="24"/>
        </w:rPr>
        <w:t>所需贮存面积为</w:t>
      </w:r>
      <w:r>
        <w:rPr>
          <w:rFonts w:hint="eastAsia" w:cs="Times New Roman"/>
          <w:szCs w:val="24"/>
        </w:rPr>
        <w:t>12</w:t>
      </w:r>
      <w:r>
        <w:rPr>
          <w:rFonts w:cs="Times New Roman"/>
          <w:szCs w:val="24"/>
        </w:rPr>
        <w:t>m</w:t>
      </w:r>
      <w:r>
        <w:rPr>
          <w:rFonts w:cs="Times New Roman"/>
          <w:szCs w:val="24"/>
          <w:vertAlign w:val="superscript"/>
        </w:rPr>
        <w:t>2</w:t>
      </w:r>
      <w:r>
        <w:rPr>
          <w:rFonts w:cs="Times New Roman"/>
          <w:szCs w:val="24"/>
        </w:rPr>
        <w:t>。在危废库中划分出</w:t>
      </w:r>
      <w:r>
        <w:rPr>
          <w:rFonts w:hint="eastAsia" w:cs="Times New Roman"/>
          <w:szCs w:val="24"/>
        </w:rPr>
        <w:t>12</w:t>
      </w:r>
      <w:r>
        <w:rPr>
          <w:rFonts w:cs="Times New Roman"/>
          <w:szCs w:val="24"/>
        </w:rPr>
        <w:t>m</w:t>
      </w:r>
      <w:r>
        <w:rPr>
          <w:rFonts w:cs="Times New Roman"/>
          <w:szCs w:val="24"/>
          <w:vertAlign w:val="superscript"/>
        </w:rPr>
        <w:t>2</w:t>
      </w:r>
      <w:r>
        <w:rPr>
          <w:rFonts w:cs="Times New Roman"/>
          <w:szCs w:val="24"/>
        </w:rPr>
        <w:t>的区域作为</w:t>
      </w:r>
      <w:r>
        <w:rPr>
          <w:rFonts w:hint="eastAsia" w:cs="Times New Roman"/>
          <w:szCs w:val="24"/>
        </w:rPr>
        <w:t>液态</w:t>
      </w:r>
      <w:r>
        <w:rPr>
          <w:rFonts w:cs="Times New Roman"/>
          <w:szCs w:val="24"/>
        </w:rPr>
        <w:t>危废暂存区，满足贮存面积要求。</w:t>
      </w:r>
    </w:p>
    <w:p w14:paraId="4CE53745">
      <w:pPr>
        <w:ind w:firstLine="480"/>
        <w:rPr>
          <w:rFonts w:cs="Times New Roman"/>
        </w:rPr>
      </w:pPr>
      <w:r>
        <w:rPr>
          <w:rFonts w:cs="Times New Roman"/>
        </w:rPr>
        <w:t>综上，</w:t>
      </w:r>
      <w:r>
        <w:rPr>
          <w:rFonts w:hint="eastAsia" w:cs="Times New Roman"/>
          <w:szCs w:val="24"/>
        </w:rPr>
        <w:t>本</w:t>
      </w:r>
      <w:r>
        <w:rPr>
          <w:rFonts w:cs="Times New Roman"/>
          <w:szCs w:val="24"/>
        </w:rPr>
        <w:t>项目</w:t>
      </w:r>
      <w:r>
        <w:rPr>
          <w:rFonts w:hint="eastAsia" w:cs="Times New Roman"/>
        </w:rPr>
        <w:t>最大</w:t>
      </w:r>
      <w:r>
        <w:rPr>
          <w:rFonts w:cs="Times New Roman"/>
        </w:rPr>
        <w:t>需占用</w:t>
      </w:r>
      <w:r>
        <w:rPr>
          <w:rFonts w:hint="eastAsia" w:cs="Times New Roman"/>
        </w:rPr>
        <w:t>13</w:t>
      </w:r>
      <w:r>
        <w:rPr>
          <w:rFonts w:cs="Times New Roman"/>
        </w:rPr>
        <w:t>m</w:t>
      </w:r>
      <w:r>
        <w:rPr>
          <w:rFonts w:cs="Times New Roman"/>
          <w:vertAlign w:val="superscript"/>
        </w:rPr>
        <w:t>2</w:t>
      </w:r>
      <w:r>
        <w:rPr>
          <w:rFonts w:cs="Times New Roman"/>
        </w:rPr>
        <w:t>的危废暂存库面积，</w:t>
      </w:r>
      <w:r>
        <w:rPr>
          <w:rFonts w:hint="eastAsia" w:cs="Times New Roman"/>
        </w:rPr>
        <w:t>本项目</w:t>
      </w:r>
      <w:r>
        <w:rPr>
          <w:rFonts w:hint="eastAsia" w:cs="Times New Roman"/>
          <w:kern w:val="0"/>
          <w:szCs w:val="24"/>
        </w:rPr>
        <w:t>依托仪化公司甲类960</w:t>
      </w:r>
      <w:r>
        <w:rPr>
          <w:rFonts w:cs="Times New Roman"/>
          <w:kern w:val="0"/>
          <w:szCs w:val="24"/>
        </w:rPr>
        <w:t xml:space="preserve"> m</w:t>
      </w:r>
      <w:r>
        <w:rPr>
          <w:rFonts w:hint="eastAsia" w:cs="Times New Roman"/>
          <w:kern w:val="0"/>
          <w:szCs w:val="24"/>
          <w:vertAlign w:val="superscript"/>
        </w:rPr>
        <w:t>2</w:t>
      </w:r>
      <w:r>
        <w:rPr>
          <w:rFonts w:hint="eastAsia" w:cs="Times New Roman"/>
          <w:kern w:val="0"/>
          <w:szCs w:val="24"/>
        </w:rPr>
        <w:t>+乙类360</w:t>
      </w:r>
      <w:r>
        <w:rPr>
          <w:rFonts w:cs="Times New Roman"/>
          <w:kern w:val="0"/>
          <w:szCs w:val="24"/>
        </w:rPr>
        <w:t xml:space="preserve"> m</w:t>
      </w:r>
      <w:r>
        <w:rPr>
          <w:rFonts w:hint="eastAsia" w:cs="Times New Roman"/>
          <w:kern w:val="0"/>
          <w:szCs w:val="24"/>
          <w:vertAlign w:val="superscript"/>
        </w:rPr>
        <w:t>2</w:t>
      </w:r>
      <w:r>
        <w:rPr>
          <w:rFonts w:hint="eastAsia" w:cs="Times New Roman"/>
          <w:kern w:val="0"/>
          <w:szCs w:val="24"/>
        </w:rPr>
        <w:t>危废库</w:t>
      </w:r>
      <w:r>
        <w:rPr>
          <w:rFonts w:hint="eastAsia" w:cs="Times New Roman"/>
          <w:szCs w:val="24"/>
        </w:rPr>
        <w:t>满足贮存需求。</w:t>
      </w:r>
      <w:r>
        <w:rPr>
          <w:rFonts w:cs="Times New Roman"/>
          <w:szCs w:val="24"/>
        </w:rPr>
        <w:t>为</w:t>
      </w:r>
      <w:r>
        <w:rPr>
          <w:rFonts w:cs="Times New Roman"/>
        </w:rPr>
        <w:t>保证本项目危废得到合理贮存，建设单位需协调好项目危废的贮存、转运，可通过加快转运周期，减少贮存时间，确保</w:t>
      </w:r>
      <w:r>
        <w:rPr>
          <w:rFonts w:hint="eastAsia" w:cs="Times New Roman"/>
        </w:rPr>
        <w:t>新建</w:t>
      </w:r>
      <w:r>
        <w:rPr>
          <w:rFonts w:cs="Times New Roman"/>
        </w:rPr>
        <w:t>的</w:t>
      </w:r>
      <w:r>
        <w:rPr>
          <w:rFonts w:hint="eastAsia" w:cs="Times New Roman"/>
        </w:rPr>
        <w:t>960</w:t>
      </w:r>
      <w:r>
        <w:rPr>
          <w:rFonts w:cs="Times New Roman"/>
        </w:rPr>
        <w:t>m</w:t>
      </w:r>
      <w:r>
        <w:rPr>
          <w:rFonts w:cs="Times New Roman"/>
          <w:vertAlign w:val="superscript"/>
        </w:rPr>
        <w:t>2</w:t>
      </w:r>
      <w:r>
        <w:rPr>
          <w:rFonts w:cs="Times New Roman"/>
        </w:rPr>
        <w:t>的危废库能够满足</w:t>
      </w:r>
      <w:r>
        <w:rPr>
          <w:rFonts w:hint="eastAsia" w:cs="Times New Roman"/>
        </w:rPr>
        <w:t>实际营运期时的</w:t>
      </w:r>
      <w:r>
        <w:rPr>
          <w:rFonts w:cs="Times New Roman"/>
        </w:rPr>
        <w:t>危险废物贮存</w:t>
      </w:r>
      <w:r>
        <w:rPr>
          <w:rFonts w:hint="eastAsia" w:cs="Times New Roman"/>
        </w:rPr>
        <w:t>需求</w:t>
      </w:r>
      <w:r>
        <w:rPr>
          <w:rFonts w:cs="Times New Roman"/>
        </w:rPr>
        <w:t>。</w:t>
      </w:r>
    </w:p>
    <w:p w14:paraId="10863F77">
      <w:pPr>
        <w:ind w:firstLine="480"/>
        <w:rPr>
          <w:rFonts w:cs="Times New Roman"/>
          <w:bCs/>
        </w:rPr>
      </w:pPr>
      <w:r>
        <w:rPr>
          <w:rFonts w:hint="eastAsia" w:ascii="宋体" w:hAnsi="宋体" w:cs="宋体"/>
          <w:bCs/>
        </w:rPr>
        <w:t>②</w:t>
      </w:r>
      <w:r>
        <w:rPr>
          <w:rFonts w:cs="Times New Roman"/>
          <w:bCs/>
        </w:rPr>
        <w:t>一般工业固废暂存库</w:t>
      </w:r>
    </w:p>
    <w:p w14:paraId="093D7334">
      <w:pPr>
        <w:ind w:firstLine="480"/>
        <w:rPr>
          <w:rFonts w:cs="Times New Roman"/>
          <w:bCs/>
        </w:rPr>
      </w:pPr>
      <w:r>
        <w:rPr>
          <w:rFonts w:cs="Times New Roman"/>
          <w:bCs/>
        </w:rPr>
        <w:t>一般工业固废临时贮存仓库应按照</w:t>
      </w:r>
      <w:r>
        <w:rPr>
          <w:rFonts w:cs="Times New Roman"/>
        </w:rPr>
        <w:t>《一般工业固体废物贮存和填埋污染控制标准》（GB18599-2020）</w:t>
      </w:r>
      <w:r>
        <w:rPr>
          <w:rFonts w:cs="Times New Roman"/>
          <w:bCs/>
        </w:rPr>
        <w:t>标准进行建设，地面基础及内墙采取防渗措施。一般固废按照不同的类别和性质，分区存放。</w:t>
      </w:r>
    </w:p>
    <w:p w14:paraId="1579437F">
      <w:pPr>
        <w:ind w:firstLine="480"/>
        <w:rPr>
          <w:rFonts w:cs="Times New Roman"/>
          <w:bCs/>
        </w:rPr>
      </w:pPr>
      <w:r>
        <w:rPr>
          <w:rFonts w:hint="eastAsia" w:cs="Times New Roman"/>
          <w:bCs/>
        </w:rPr>
        <w:t>（4</w:t>
      </w:r>
      <w:r>
        <w:rPr>
          <w:rFonts w:cs="Times New Roman"/>
          <w:bCs/>
        </w:rPr>
        <w:t>）危险废物运输要求</w:t>
      </w:r>
    </w:p>
    <w:p w14:paraId="681F1C0D">
      <w:pPr>
        <w:ind w:firstLine="480"/>
        <w:rPr>
          <w:rFonts w:cs="Times New Roman"/>
          <w:bCs/>
        </w:rPr>
      </w:pPr>
      <w:r>
        <w:rPr>
          <w:rFonts w:cs="Times New Roman"/>
          <w:bCs/>
        </w:rPr>
        <w:t>危险废物运输中应做到以下几点：</w:t>
      </w:r>
    </w:p>
    <w:p w14:paraId="0C84126A">
      <w:pPr>
        <w:ind w:firstLine="480"/>
        <w:rPr>
          <w:rFonts w:cs="Times New Roman"/>
          <w:bCs/>
        </w:rPr>
      </w:pPr>
      <w:r>
        <w:rPr>
          <w:rFonts w:hint="eastAsia" w:ascii="宋体" w:hAnsi="宋体" w:cs="宋体"/>
          <w:bCs/>
        </w:rPr>
        <w:t>①</w:t>
      </w:r>
      <w:r>
        <w:rPr>
          <w:rFonts w:cs="Times New Roman"/>
          <w:bCs/>
        </w:rPr>
        <w:t>危险废物的运输车辆须经主管单位审查，并持有有关单位签发的许可证，负责运输的司机应通过培训，持有证明文件；</w:t>
      </w:r>
    </w:p>
    <w:p w14:paraId="41C3315E">
      <w:pPr>
        <w:ind w:firstLine="480"/>
        <w:rPr>
          <w:rFonts w:cs="Times New Roman"/>
          <w:bCs/>
        </w:rPr>
      </w:pPr>
      <w:r>
        <w:rPr>
          <w:rFonts w:hint="eastAsia" w:ascii="宋体" w:hAnsi="宋体" w:cs="宋体"/>
          <w:bCs/>
        </w:rPr>
        <w:t>②</w:t>
      </w:r>
      <w:r>
        <w:rPr>
          <w:rFonts w:cs="Times New Roman"/>
          <w:bCs/>
        </w:rPr>
        <w:t>承载危险废物的车辆须有明显的标志或适当的危险符号，以引起注意；</w:t>
      </w:r>
    </w:p>
    <w:p w14:paraId="7849BA36">
      <w:pPr>
        <w:ind w:firstLine="480"/>
        <w:rPr>
          <w:rFonts w:cs="Times New Roman"/>
          <w:bCs/>
        </w:rPr>
      </w:pPr>
      <w:r>
        <w:rPr>
          <w:rFonts w:hint="eastAsia" w:ascii="宋体" w:hAnsi="宋体" w:cs="宋体"/>
          <w:bCs/>
        </w:rPr>
        <w:t>③</w:t>
      </w:r>
      <w:r>
        <w:rPr>
          <w:rFonts w:cs="Times New Roman"/>
          <w:bCs/>
        </w:rPr>
        <w:t>载有危险废物的车辆在公路上行驶时，需持有运输许可证，其上应注明废物来源、性质和运往地点；</w:t>
      </w:r>
    </w:p>
    <w:p w14:paraId="3F79AC5E">
      <w:pPr>
        <w:ind w:firstLine="480"/>
        <w:rPr>
          <w:rFonts w:cs="Times New Roman"/>
          <w:bCs/>
        </w:rPr>
      </w:pPr>
      <w:r>
        <w:rPr>
          <w:rFonts w:hint="eastAsia" w:ascii="宋体" w:hAnsi="宋体" w:cs="宋体"/>
          <w:bCs/>
        </w:rPr>
        <w:t>④</w:t>
      </w:r>
      <w:r>
        <w:rPr>
          <w:rFonts w:cs="Times New Roman"/>
          <w:bCs/>
        </w:rPr>
        <w:t>组织危险废物的运输单位，事先需作出周密的运输计划和行驶路线，其中包括有效的废物泄漏情况下的应急措施。</w:t>
      </w:r>
    </w:p>
    <w:p w14:paraId="39D66AA4">
      <w:pPr>
        <w:ind w:firstLine="480"/>
        <w:rPr>
          <w:rFonts w:cs="Times New Roman"/>
        </w:rPr>
      </w:pPr>
      <w:r>
        <w:rPr>
          <w:rFonts w:hint="eastAsia" w:cs="Times New Roman"/>
        </w:rPr>
        <w:t>（5</w:t>
      </w:r>
      <w:r>
        <w:rPr>
          <w:rFonts w:cs="Times New Roman"/>
        </w:rPr>
        <w:t>）警示标识</w:t>
      </w:r>
    </w:p>
    <w:p w14:paraId="71C5DCE8">
      <w:pPr>
        <w:ind w:firstLine="480"/>
        <w:rPr>
          <w:rFonts w:cs="Times New Roman"/>
        </w:rPr>
      </w:pPr>
      <w:r>
        <w:rPr>
          <w:rFonts w:cs="Times New Roman"/>
        </w:rPr>
        <w:t>建设单位已按照《省生态环境厅关于印发江苏省危险废物贮存规范化管理专项整治行动方案的通知》（苏环办[2019]149号）和《省生态环境厅关于印发&lt;江苏省固体废物全过程环境监管工作意见&gt;的通知》（苏环办[2024]16号）要求，按照《环境保护图形标志固体废物贮存（处置）场》（GB 15562.2-1995）及其修改单和危险废物识别标识设置规范设置标志，配备通讯设备、照明设施和消防设施。</w:t>
      </w:r>
    </w:p>
    <w:p w14:paraId="4EB8AD7C">
      <w:pPr>
        <w:ind w:firstLine="480"/>
        <w:rPr>
          <w:rFonts w:cs="Times New Roman"/>
        </w:rPr>
      </w:pPr>
      <w:r>
        <w:rPr>
          <w:rFonts w:cs="Times New Roman"/>
        </w:rPr>
        <w:t>在识别标识外观质量上，确保公开栏、标志牌、立柱、支架无明显变形；立柱、支架的材料、内外径大小及地下部分高度应确保公开栏、标志牌等安全、稳定固定，避免发生倾倒情况；公开栏、标志牌、立柱、支架等均应经过防腐处理；公开栏、标志牌表面无气泡，膜或搪瓷无脱落，无开裂、脱落及其它破损；公开栏、标志牌、标签等图案清晰，色泽一致，不得有明显缺损。当发现形象损坏、颜色污染或有变化、褪色等情况时，应及时修复或更换。</w:t>
      </w:r>
    </w:p>
    <w:p w14:paraId="1DE45BF8">
      <w:pPr>
        <w:ind w:firstLine="480"/>
        <w:rPr>
          <w:rFonts w:cs="Times New Roman"/>
        </w:rPr>
      </w:pPr>
      <w:r>
        <w:rPr>
          <w:rFonts w:cs="Times New Roman"/>
        </w:rPr>
        <w:t>（</w:t>
      </w:r>
      <w:r>
        <w:rPr>
          <w:rFonts w:hint="eastAsia" w:cs="Times New Roman"/>
        </w:rPr>
        <w:t>6</w:t>
      </w:r>
      <w:r>
        <w:rPr>
          <w:rFonts w:cs="Times New Roman"/>
        </w:rPr>
        <w:t>）视频监控</w:t>
      </w:r>
    </w:p>
    <w:p w14:paraId="5CA8FE7A">
      <w:pPr>
        <w:ind w:firstLine="480"/>
        <w:rPr>
          <w:rFonts w:cs="Times New Roman"/>
        </w:rPr>
      </w:pPr>
      <w:r>
        <w:rPr>
          <w:rFonts w:cs="Times New Roman"/>
        </w:rPr>
        <w:t>建设单位已根据《省生态环境厅关于印发江苏省危险废物贮存规范化管理专项整治行动方案的通知》（苏环办[2019]149号）要求，在关键位置设置在线视频监控。</w:t>
      </w:r>
    </w:p>
    <w:p w14:paraId="5A376FCD">
      <w:pPr>
        <w:ind w:firstLine="480"/>
        <w:rPr>
          <w:rFonts w:cs="Times New Roman"/>
        </w:rPr>
      </w:pPr>
      <w:r>
        <w:rPr>
          <w:rFonts w:cs="Times New Roman"/>
        </w:rPr>
        <w:t>建设单位已按照《省生态环境厅关于印发&lt;江苏省固体废物全过程环境监管工作意见&gt;的通知》（苏环办[2024]16号）要求，在危废暂存库出入口、设施内部、危险废物运输车辆通道等关键位置按照危险废物贮存设施视频监控布设要求设置视频监控，并与中控室联网，</w:t>
      </w:r>
      <w:r>
        <w:rPr>
          <w:rFonts w:cs="Times New Roman"/>
          <w:bCs/>
          <w:snapToGrid w:val="0"/>
        </w:rPr>
        <w:t>通过设立公开栏、标志牌等方式，主动公开危险废物产生和利用处置等有关信息。</w:t>
      </w:r>
    </w:p>
    <w:p w14:paraId="1BC8F161">
      <w:pPr>
        <w:ind w:firstLine="480"/>
        <w:rPr>
          <w:rFonts w:cs="Times New Roman"/>
        </w:rPr>
      </w:pPr>
      <w:r>
        <w:rPr>
          <w:rFonts w:cs="Times New Roman"/>
        </w:rPr>
        <w:t>（</w:t>
      </w:r>
      <w:r>
        <w:rPr>
          <w:rFonts w:hint="eastAsia" w:cs="Times New Roman"/>
        </w:rPr>
        <w:t>7</w:t>
      </w:r>
      <w:r>
        <w:rPr>
          <w:rFonts w:cs="Times New Roman"/>
        </w:rPr>
        <w:t>）建立台账制度</w:t>
      </w:r>
    </w:p>
    <w:p w14:paraId="06E0CAEB">
      <w:pPr>
        <w:ind w:firstLine="480"/>
        <w:rPr>
          <w:rFonts w:cs="Times New Roman"/>
          <w:bCs/>
        </w:rPr>
      </w:pPr>
      <w:r>
        <w:rPr>
          <w:rFonts w:cs="Times New Roman"/>
        </w:rPr>
        <w:t>建设单位已建立危险废物贮存的台帐制度，危险废物出入库交接记录内容已按照《危险废物收集 贮存 运输技术规范》（HJ2025）附录C执行。</w:t>
      </w:r>
    </w:p>
    <w:p w14:paraId="78D54114">
      <w:pPr>
        <w:ind w:firstLine="480"/>
        <w:rPr>
          <w:rFonts w:cs="Times New Roman"/>
          <w:bCs/>
        </w:rPr>
      </w:pPr>
      <w:r>
        <w:rPr>
          <w:rFonts w:cs="Times New Roman"/>
          <w:bCs/>
        </w:rPr>
        <w:t>综上可知，</w:t>
      </w:r>
      <w:r>
        <w:rPr>
          <w:rFonts w:hint="eastAsia" w:cs="Times New Roman"/>
          <w:bCs/>
        </w:rPr>
        <w:t>本</w:t>
      </w:r>
      <w:r>
        <w:rPr>
          <w:rFonts w:cs="Times New Roman"/>
          <w:bCs/>
        </w:rPr>
        <w:t>项目产生的各种固体废物均得到妥善处置或综合利用，故</w:t>
      </w:r>
      <w:r>
        <w:rPr>
          <w:rFonts w:hint="eastAsia" w:cs="Times New Roman"/>
          <w:bCs/>
        </w:rPr>
        <w:t>本</w:t>
      </w:r>
      <w:r>
        <w:rPr>
          <w:rFonts w:cs="Times New Roman"/>
          <w:bCs/>
        </w:rPr>
        <w:t>项目固体废物处理措施可行。</w:t>
      </w:r>
    </w:p>
    <w:p w14:paraId="282EA6CF">
      <w:pPr>
        <w:keepNext/>
        <w:keepLines/>
        <w:widowControl/>
        <w:spacing w:before="120" w:beforeLines="50" w:after="120" w:afterLines="50"/>
        <w:ind w:firstLine="0" w:firstLineChars="0"/>
        <w:outlineLvl w:val="1"/>
        <w:rPr>
          <w:rFonts w:cs="Times New Roman"/>
          <w:b/>
          <w:bCs/>
          <w:sz w:val="30"/>
          <w:szCs w:val="32"/>
        </w:rPr>
      </w:pPr>
      <w:bookmarkStart w:id="118" w:name="_Toc216962441"/>
      <w:bookmarkStart w:id="119" w:name="_Toc155379718"/>
      <w:r>
        <w:rPr>
          <w:rFonts w:cs="Times New Roman"/>
          <w:b/>
          <w:bCs/>
          <w:sz w:val="30"/>
          <w:szCs w:val="32"/>
        </w:rPr>
        <w:t>7.5 地下水、土壤污染防治措施评述</w:t>
      </w:r>
      <w:bookmarkEnd w:id="118"/>
    </w:p>
    <w:p w14:paraId="20C2277F">
      <w:pPr>
        <w:widowControl/>
        <w:ind w:firstLine="0" w:firstLineChars="0"/>
        <w:outlineLvl w:val="2"/>
        <w:rPr>
          <w:rFonts w:cs="Times New Roman"/>
          <w:b/>
          <w:bCs/>
          <w:sz w:val="28"/>
          <w:szCs w:val="32"/>
        </w:rPr>
      </w:pPr>
      <w:r>
        <w:rPr>
          <w:rFonts w:hint="eastAsia" w:cs="Times New Roman"/>
          <w:b/>
          <w:bCs/>
          <w:sz w:val="28"/>
          <w:szCs w:val="32"/>
        </w:rPr>
        <w:t>7.5.1</w:t>
      </w:r>
      <w:r>
        <w:rPr>
          <w:rFonts w:cs="Times New Roman"/>
          <w:b/>
          <w:bCs/>
          <w:sz w:val="28"/>
          <w:szCs w:val="32"/>
        </w:rPr>
        <w:t xml:space="preserve"> 源头控制措施</w:t>
      </w:r>
    </w:p>
    <w:p w14:paraId="5371F3E0">
      <w:pPr>
        <w:ind w:firstLine="480"/>
        <w:rPr>
          <w:rFonts w:cs="Times New Roman"/>
        </w:rPr>
      </w:pPr>
      <w:r>
        <w:rPr>
          <w:rFonts w:cs="Times New Roman"/>
        </w:rPr>
        <w:t>为了保护地下水环境，采取措施从源头上控制对地下水的污染。</w:t>
      </w:r>
    </w:p>
    <w:p w14:paraId="55A5AFD1">
      <w:pPr>
        <w:ind w:firstLine="480"/>
        <w:rPr>
          <w:rFonts w:cs="Times New Roman"/>
        </w:rPr>
      </w:pPr>
      <w:r>
        <w:rPr>
          <w:rFonts w:cs="Times New Roman"/>
        </w:rPr>
        <w:t>实施清洁生产和循环经济，减少污染物的排放量。从设计、管理各种工艺设备和物料运输管线上，防止和减少污染物的跑冒滴漏；合理布局，减少污染物泄漏途径。</w:t>
      </w:r>
    </w:p>
    <w:p w14:paraId="5056BDCA">
      <w:pPr>
        <w:widowControl/>
        <w:ind w:firstLine="0" w:firstLineChars="0"/>
        <w:outlineLvl w:val="2"/>
        <w:rPr>
          <w:rFonts w:cs="Times New Roman"/>
          <w:b/>
          <w:bCs/>
          <w:sz w:val="28"/>
          <w:szCs w:val="32"/>
        </w:rPr>
      </w:pPr>
      <w:r>
        <w:rPr>
          <w:rFonts w:cs="Times New Roman"/>
          <w:b/>
          <w:bCs/>
          <w:sz w:val="28"/>
          <w:szCs w:val="32"/>
        </w:rPr>
        <w:t>7.5.2 分区防控措施</w:t>
      </w:r>
    </w:p>
    <w:p w14:paraId="2ABBD88F">
      <w:pPr>
        <w:ind w:firstLine="480"/>
        <w:rPr>
          <w:rFonts w:cs="Times New Roman"/>
        </w:rPr>
      </w:pPr>
      <w:r>
        <w:rPr>
          <w:rFonts w:cs="Times New Roman"/>
        </w:rPr>
        <w:t>根据建设项目场地天然包气带防污性能、污染控制难易程度和污染物特性，提出相应的防渗技术要求。</w:t>
      </w:r>
    </w:p>
    <w:p w14:paraId="036FA831">
      <w:pPr>
        <w:ind w:firstLine="480"/>
        <w:rPr>
          <w:rFonts w:cs="Times New Roman"/>
        </w:rPr>
      </w:pPr>
      <w:r>
        <w:rPr>
          <w:rFonts w:hint="eastAsia" w:cs="Times New Roman"/>
        </w:rPr>
        <w:t>（1）</w:t>
      </w:r>
      <w:r>
        <w:rPr>
          <w:rFonts w:cs="Times New Roman"/>
        </w:rPr>
        <w:t>建设项目场地的包气带防污性能</w:t>
      </w:r>
    </w:p>
    <w:p w14:paraId="6D9402CA">
      <w:pPr>
        <w:ind w:firstLine="480"/>
        <w:rPr>
          <w:rFonts w:cs="Times New Roman"/>
        </w:rPr>
      </w:pPr>
      <w:r>
        <w:rPr>
          <w:rFonts w:cs="Times New Roman"/>
        </w:rPr>
        <w:t>建设项目场地的包气带防污性能按包气带中岩（土）层的分布情况分为强、中、弱三级，分级原则见表7.5-1。</w:t>
      </w:r>
    </w:p>
    <w:p w14:paraId="623BF8EA">
      <w:pPr>
        <w:ind w:firstLine="0" w:firstLineChars="0"/>
        <w:jc w:val="center"/>
        <w:rPr>
          <w:rFonts w:cs="Times New Roman"/>
          <w:b/>
        </w:rPr>
      </w:pPr>
      <w:r>
        <w:rPr>
          <w:rFonts w:cs="Times New Roman"/>
          <w:b/>
        </w:rPr>
        <w:t>表7.5-1  天然包气带防污性能分级</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911"/>
        <w:gridCol w:w="9052"/>
      </w:tblGrid>
      <w:tr w14:paraId="08AD5B4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PrEx>
        <w:trPr>
          <w:tblHeader/>
        </w:trPr>
        <w:tc>
          <w:tcPr>
            <w:tcW w:w="457" w:type="pct"/>
            <w:vAlign w:val="center"/>
          </w:tcPr>
          <w:p w14:paraId="31C91AD3">
            <w:pPr>
              <w:widowControl/>
              <w:spacing w:line="240" w:lineRule="auto"/>
              <w:ind w:firstLine="0" w:firstLineChars="0"/>
              <w:jc w:val="center"/>
              <w:rPr>
                <w:rFonts w:cs="Times New Roman"/>
                <w:b/>
                <w:sz w:val="21"/>
              </w:rPr>
            </w:pPr>
            <w:r>
              <w:rPr>
                <w:rFonts w:cs="Times New Roman"/>
                <w:b/>
                <w:sz w:val="21"/>
              </w:rPr>
              <w:t>分级</w:t>
            </w:r>
          </w:p>
        </w:tc>
        <w:tc>
          <w:tcPr>
            <w:tcW w:w="4543" w:type="pct"/>
            <w:vAlign w:val="center"/>
          </w:tcPr>
          <w:p w14:paraId="0B16E720">
            <w:pPr>
              <w:widowControl/>
              <w:spacing w:line="240" w:lineRule="auto"/>
              <w:ind w:firstLine="0" w:firstLineChars="0"/>
              <w:jc w:val="center"/>
              <w:rPr>
                <w:rFonts w:cs="Times New Roman"/>
                <w:b/>
                <w:sz w:val="21"/>
              </w:rPr>
            </w:pPr>
            <w:r>
              <w:rPr>
                <w:rFonts w:cs="Times New Roman"/>
                <w:b/>
                <w:sz w:val="21"/>
              </w:rPr>
              <w:t>包气带岩土的渗透性能</w:t>
            </w:r>
          </w:p>
        </w:tc>
      </w:tr>
      <w:tr w14:paraId="1ADC960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457" w:type="pct"/>
            <w:vAlign w:val="center"/>
          </w:tcPr>
          <w:p w14:paraId="7D9312B8">
            <w:pPr>
              <w:widowControl/>
              <w:spacing w:line="240" w:lineRule="auto"/>
              <w:ind w:firstLine="0" w:firstLineChars="0"/>
              <w:jc w:val="center"/>
              <w:rPr>
                <w:rFonts w:cs="Times New Roman"/>
                <w:sz w:val="21"/>
              </w:rPr>
            </w:pPr>
            <w:r>
              <w:rPr>
                <w:rFonts w:cs="Times New Roman"/>
                <w:sz w:val="21"/>
              </w:rPr>
              <w:t>强</w:t>
            </w:r>
          </w:p>
        </w:tc>
        <w:tc>
          <w:tcPr>
            <w:tcW w:w="4543" w:type="pct"/>
            <w:vAlign w:val="center"/>
          </w:tcPr>
          <w:p w14:paraId="0E4226F1">
            <w:pPr>
              <w:widowControl/>
              <w:spacing w:line="240" w:lineRule="auto"/>
              <w:ind w:firstLine="0" w:firstLineChars="0"/>
              <w:jc w:val="center"/>
              <w:rPr>
                <w:rFonts w:cs="Times New Roman"/>
                <w:sz w:val="21"/>
              </w:rPr>
            </w:pPr>
            <w:r>
              <w:rPr>
                <w:rFonts w:cs="Times New Roman"/>
                <w:sz w:val="21"/>
              </w:rPr>
              <w:t>岩（土）层单层厚度Mb≥1.0m，渗透系数K≤10</w:t>
            </w:r>
            <w:r>
              <w:rPr>
                <w:rFonts w:cs="Times New Roman"/>
                <w:sz w:val="21"/>
                <w:vertAlign w:val="superscript"/>
              </w:rPr>
              <w:t>-6</w:t>
            </w:r>
            <w:r>
              <w:rPr>
                <w:rFonts w:cs="Times New Roman"/>
                <w:sz w:val="21"/>
              </w:rPr>
              <w:t>cm/s，且分布连续、稳定</w:t>
            </w:r>
          </w:p>
        </w:tc>
      </w:tr>
      <w:tr w14:paraId="4369002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457" w:type="pct"/>
            <w:vAlign w:val="center"/>
          </w:tcPr>
          <w:p w14:paraId="1B74B0BD">
            <w:pPr>
              <w:widowControl/>
              <w:spacing w:line="240" w:lineRule="auto"/>
              <w:ind w:firstLine="0" w:firstLineChars="0"/>
              <w:jc w:val="center"/>
              <w:rPr>
                <w:rFonts w:cs="Times New Roman"/>
                <w:sz w:val="21"/>
              </w:rPr>
            </w:pPr>
            <w:r>
              <w:rPr>
                <w:rFonts w:cs="Times New Roman"/>
                <w:sz w:val="21"/>
              </w:rPr>
              <w:t>中</w:t>
            </w:r>
          </w:p>
        </w:tc>
        <w:tc>
          <w:tcPr>
            <w:tcW w:w="4543" w:type="pct"/>
            <w:vAlign w:val="center"/>
          </w:tcPr>
          <w:p w14:paraId="66ACF17D">
            <w:pPr>
              <w:widowControl/>
              <w:spacing w:line="240" w:lineRule="auto"/>
              <w:ind w:firstLine="0" w:firstLineChars="0"/>
              <w:jc w:val="center"/>
              <w:rPr>
                <w:rFonts w:cs="Times New Roman"/>
                <w:sz w:val="21"/>
              </w:rPr>
            </w:pPr>
            <w:r>
              <w:rPr>
                <w:rFonts w:cs="Times New Roman"/>
                <w:sz w:val="21"/>
              </w:rPr>
              <w:t>岩（土）层单层厚度0.5m≤Mb&lt;1.0m，渗透系数K≤10</w:t>
            </w:r>
            <w:r>
              <w:rPr>
                <w:rFonts w:cs="Times New Roman"/>
                <w:sz w:val="21"/>
                <w:vertAlign w:val="superscript"/>
              </w:rPr>
              <w:t>-6</w:t>
            </w:r>
            <w:r>
              <w:rPr>
                <w:rFonts w:cs="Times New Roman"/>
                <w:sz w:val="21"/>
              </w:rPr>
              <w:t>cm/s，且分布连续、稳定；</w:t>
            </w:r>
          </w:p>
          <w:p w14:paraId="13B93668">
            <w:pPr>
              <w:widowControl/>
              <w:spacing w:line="240" w:lineRule="auto"/>
              <w:ind w:firstLine="0" w:firstLineChars="0"/>
              <w:jc w:val="center"/>
              <w:rPr>
                <w:rFonts w:cs="Times New Roman"/>
                <w:sz w:val="21"/>
              </w:rPr>
            </w:pPr>
            <w:r>
              <w:rPr>
                <w:rFonts w:cs="Times New Roman"/>
                <w:sz w:val="21"/>
              </w:rPr>
              <w:t>岩（土）层单层厚度Mb≥1.0m，渗透系数10</w:t>
            </w:r>
            <w:r>
              <w:rPr>
                <w:rFonts w:cs="Times New Roman"/>
                <w:sz w:val="21"/>
                <w:vertAlign w:val="superscript"/>
              </w:rPr>
              <w:t>-6</w:t>
            </w:r>
            <w:r>
              <w:rPr>
                <w:rFonts w:cs="Times New Roman"/>
                <w:sz w:val="21"/>
              </w:rPr>
              <w:t>cm/s&lt;K≤10</w:t>
            </w:r>
            <w:r>
              <w:rPr>
                <w:rFonts w:cs="Times New Roman"/>
                <w:sz w:val="21"/>
                <w:vertAlign w:val="superscript"/>
              </w:rPr>
              <w:t>-4</w:t>
            </w:r>
            <w:r>
              <w:rPr>
                <w:rFonts w:cs="Times New Roman"/>
                <w:sz w:val="21"/>
              </w:rPr>
              <w:t>cm/s，且分布连续、稳定</w:t>
            </w:r>
          </w:p>
        </w:tc>
      </w:tr>
      <w:tr w14:paraId="1643533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457" w:type="pct"/>
            <w:vAlign w:val="center"/>
          </w:tcPr>
          <w:p w14:paraId="2E36F5B7">
            <w:pPr>
              <w:widowControl/>
              <w:spacing w:line="240" w:lineRule="auto"/>
              <w:ind w:firstLine="0" w:firstLineChars="0"/>
              <w:jc w:val="center"/>
              <w:rPr>
                <w:rFonts w:cs="Times New Roman"/>
                <w:sz w:val="21"/>
              </w:rPr>
            </w:pPr>
            <w:r>
              <w:rPr>
                <w:rFonts w:cs="Times New Roman"/>
                <w:sz w:val="21"/>
              </w:rPr>
              <w:t>弱</w:t>
            </w:r>
          </w:p>
        </w:tc>
        <w:tc>
          <w:tcPr>
            <w:tcW w:w="4543" w:type="pct"/>
            <w:vAlign w:val="center"/>
          </w:tcPr>
          <w:p w14:paraId="0D7D2D66">
            <w:pPr>
              <w:widowControl/>
              <w:spacing w:line="240" w:lineRule="auto"/>
              <w:ind w:firstLine="0" w:firstLineChars="0"/>
              <w:jc w:val="center"/>
              <w:rPr>
                <w:rFonts w:cs="Times New Roman"/>
                <w:sz w:val="21"/>
              </w:rPr>
            </w:pPr>
            <w:r>
              <w:rPr>
                <w:rFonts w:cs="Times New Roman"/>
                <w:sz w:val="21"/>
              </w:rPr>
              <w:t>岩（土）层不满足上述“强”和“中”条件</w:t>
            </w:r>
          </w:p>
        </w:tc>
      </w:tr>
    </w:tbl>
    <w:p w14:paraId="2FDBF817">
      <w:pPr>
        <w:widowControl/>
        <w:spacing w:line="240" w:lineRule="auto"/>
        <w:ind w:firstLine="0" w:firstLineChars="0"/>
        <w:rPr>
          <w:rFonts w:cs="Times New Roman"/>
          <w:b/>
          <w:sz w:val="18"/>
          <w:szCs w:val="24"/>
        </w:rPr>
      </w:pPr>
      <w:r>
        <w:rPr>
          <w:rFonts w:cs="Times New Roman"/>
          <w:b/>
          <w:sz w:val="18"/>
          <w:szCs w:val="24"/>
        </w:rPr>
        <w:t>注：表中“岩（土）层”系指建设项目场地地下基础之下第一岩（土）层；包气带岩（土）的渗透系数系指包气带岩土饱水时的垂向渗透系数。</w:t>
      </w:r>
    </w:p>
    <w:p w14:paraId="24C94A0C">
      <w:pPr>
        <w:ind w:firstLine="480"/>
        <w:rPr>
          <w:rFonts w:cs="Times New Roman"/>
        </w:rPr>
      </w:pPr>
      <w:r>
        <w:rPr>
          <w:rFonts w:cs="Times New Roman"/>
        </w:rPr>
        <w:t>包气带即地表与潜水面之间的地带，是地下含水层的天然保护层，是地表污染物质进入含水层的垂直过渡带。污染物质进入包气带便与周围介质发生物理化</w:t>
      </w:r>
      <w:r>
        <w:rPr>
          <w:rFonts w:hint="eastAsia" w:cs="Times New Roman"/>
        </w:rPr>
        <w:t>学和</w:t>
      </w:r>
      <w:r>
        <w:rPr>
          <w:rFonts w:cs="Times New Roman"/>
        </w:rPr>
        <w:t>生物化学等作用，其作用时间越长越充分，包气带净化能力越强。</w:t>
      </w:r>
    </w:p>
    <w:p w14:paraId="592A70F8">
      <w:pPr>
        <w:ind w:firstLine="480"/>
        <w:rPr>
          <w:rFonts w:cs="Times New Roman"/>
        </w:rPr>
      </w:pPr>
      <w:r>
        <w:rPr>
          <w:rFonts w:cs="Times New Roman"/>
        </w:rPr>
        <w:t>包气带岩土对污染物质吸附能力大小与岩石颗粒大小及比表面积有关，通常粘性土大于砂性土。根据场地调查报告，</w:t>
      </w:r>
      <w:r>
        <w:rPr>
          <w:rFonts w:hint="eastAsia" w:ascii="宋体" w:hAnsi="宋体" w:cs="宋体"/>
        </w:rPr>
        <w:t>①</w:t>
      </w:r>
      <w:r>
        <w:rPr>
          <w:rFonts w:cs="Times New Roman"/>
        </w:rPr>
        <w:t>素填土层平均层厚</w:t>
      </w:r>
      <w:r>
        <w:rPr>
          <w:rFonts w:hint="eastAsia" w:cs="Times New Roman"/>
        </w:rPr>
        <w:t>1.14</w:t>
      </w:r>
      <w:r>
        <w:rPr>
          <w:rFonts w:cs="Times New Roman"/>
        </w:rPr>
        <w:t>m</w:t>
      </w:r>
      <w:r>
        <w:rPr>
          <w:rFonts w:hint="eastAsia" w:cs="Times New Roman"/>
        </w:rPr>
        <w:t>、</w:t>
      </w:r>
      <w:r>
        <w:rPr>
          <w:rFonts w:hint="eastAsia" w:ascii="宋体" w:hAnsi="宋体" w:cs="宋体"/>
        </w:rPr>
        <w:t>②</w:t>
      </w:r>
      <w:r>
        <w:rPr>
          <w:rFonts w:hint="eastAsia" w:cs="Times New Roman"/>
          <w:szCs w:val="28"/>
        </w:rPr>
        <w:t>粉质黏土</w:t>
      </w:r>
      <w:r>
        <w:rPr>
          <w:rFonts w:cs="Times New Roman"/>
        </w:rPr>
        <w:t>土层平均层厚</w:t>
      </w:r>
      <w:r>
        <w:rPr>
          <w:rFonts w:hint="eastAsia" w:cs="Times New Roman"/>
        </w:rPr>
        <w:t>1.19</w:t>
      </w:r>
      <w:r>
        <w:rPr>
          <w:rFonts w:cs="Times New Roman"/>
        </w:rPr>
        <w:t>m，包气带厚度大于1.0 m，地层分布稳定。依据包气带潜水试验结果，包气带垂向渗透系数在</w:t>
      </w:r>
      <w:r>
        <w:rPr>
          <w:rFonts w:hint="eastAsia" w:cs="Times New Roman"/>
          <w:szCs w:val="20"/>
        </w:rPr>
        <w:t>8.7×10</w:t>
      </w:r>
      <w:r>
        <w:rPr>
          <w:rFonts w:cs="Times New Roman"/>
          <w:szCs w:val="20"/>
          <w:vertAlign w:val="superscript"/>
        </w:rPr>
        <w:t>-</w:t>
      </w:r>
      <w:r>
        <w:rPr>
          <w:rFonts w:hint="eastAsia" w:cs="Times New Roman"/>
          <w:szCs w:val="20"/>
          <w:vertAlign w:val="superscript"/>
        </w:rPr>
        <w:t>5</w:t>
      </w:r>
      <w:r>
        <w:rPr>
          <w:rFonts w:cs="Times New Roman"/>
        </w:rPr>
        <w:t>之间，防污性能</w:t>
      </w:r>
      <w:r>
        <w:rPr>
          <w:rFonts w:hint="eastAsia" w:cs="Times New Roman"/>
        </w:rPr>
        <w:t>中等</w:t>
      </w:r>
      <w:r>
        <w:rPr>
          <w:rFonts w:cs="Times New Roman"/>
        </w:rPr>
        <w:t>。</w:t>
      </w:r>
    </w:p>
    <w:p w14:paraId="4C3CC64A">
      <w:pPr>
        <w:ind w:firstLine="480"/>
        <w:rPr>
          <w:rFonts w:cs="Times New Roman"/>
          <w:bCs/>
        </w:rPr>
      </w:pPr>
      <w:r>
        <w:rPr>
          <w:rFonts w:hint="eastAsia" w:cs="Times New Roman"/>
          <w:bCs/>
        </w:rPr>
        <w:t>（2）</w:t>
      </w:r>
      <w:r>
        <w:rPr>
          <w:rFonts w:cs="Times New Roman"/>
        </w:rPr>
        <w:t>污染控制难易程度分级</w:t>
      </w:r>
    </w:p>
    <w:p w14:paraId="528FE9CF">
      <w:pPr>
        <w:ind w:firstLine="480"/>
        <w:rPr>
          <w:rFonts w:cs="Times New Roman"/>
        </w:rPr>
      </w:pPr>
      <w:r>
        <w:rPr>
          <w:rFonts w:cs="Times New Roman"/>
        </w:rPr>
        <w:t>根据项目本地水文地质条件分析，项目所在区域的浅层地层岩性主要为</w:t>
      </w:r>
      <w:r>
        <w:rPr>
          <w:rFonts w:hint="eastAsia" w:cs="Times New Roman"/>
        </w:rPr>
        <w:t>粉质粘土</w:t>
      </w:r>
      <w:r>
        <w:rPr>
          <w:rFonts w:cs="Times New Roman"/>
        </w:rPr>
        <w:t>等，防渗条件一般。从地下水现状监测与评价结果看，项目所在区域地下水水质良好，能满足相应的水质要求。本项目建成后，对地下水环境有污染的物料或污染物泄漏后，可及时发现和处理，根据表7.5-2，项目区污染控制难易程度为易。虽然地下水水质较好，但本项目仍需要加强地下水保护，采取相应的污染分区防治措施。</w:t>
      </w:r>
    </w:p>
    <w:p w14:paraId="76099DBC">
      <w:pPr>
        <w:ind w:firstLine="0" w:firstLineChars="0"/>
        <w:jc w:val="center"/>
        <w:rPr>
          <w:rFonts w:cs="Times New Roman"/>
          <w:b/>
        </w:rPr>
      </w:pPr>
      <w:r>
        <w:rPr>
          <w:rFonts w:cs="Times New Roman"/>
          <w:b/>
        </w:rPr>
        <w:t>表7.5-2  污染控制难易程度分级表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2551"/>
        <w:gridCol w:w="7412"/>
      </w:tblGrid>
      <w:tr w14:paraId="4B04F53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80" w:type="pct"/>
            <w:vAlign w:val="center"/>
          </w:tcPr>
          <w:p w14:paraId="69F538F2">
            <w:pPr>
              <w:widowControl/>
              <w:spacing w:line="240" w:lineRule="auto"/>
              <w:ind w:firstLine="0" w:firstLineChars="0"/>
              <w:jc w:val="center"/>
              <w:rPr>
                <w:rFonts w:cs="Times New Roman"/>
                <w:b/>
                <w:sz w:val="21"/>
              </w:rPr>
            </w:pPr>
            <w:r>
              <w:rPr>
                <w:rFonts w:cs="Times New Roman"/>
                <w:b/>
                <w:sz w:val="21"/>
              </w:rPr>
              <w:t>污染控制难易程度</w:t>
            </w:r>
          </w:p>
        </w:tc>
        <w:tc>
          <w:tcPr>
            <w:tcW w:w="3720" w:type="pct"/>
            <w:vAlign w:val="center"/>
          </w:tcPr>
          <w:p w14:paraId="7F967B4B">
            <w:pPr>
              <w:widowControl/>
              <w:spacing w:line="240" w:lineRule="auto"/>
              <w:ind w:firstLine="0" w:firstLineChars="0"/>
              <w:jc w:val="center"/>
              <w:rPr>
                <w:rFonts w:cs="Times New Roman"/>
                <w:b/>
                <w:sz w:val="21"/>
              </w:rPr>
            </w:pPr>
            <w:r>
              <w:rPr>
                <w:rFonts w:cs="Times New Roman"/>
                <w:b/>
                <w:sz w:val="21"/>
              </w:rPr>
              <w:t>主要特征</w:t>
            </w:r>
          </w:p>
        </w:tc>
      </w:tr>
      <w:tr w14:paraId="6EA9599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80" w:type="pct"/>
            <w:vAlign w:val="center"/>
          </w:tcPr>
          <w:p w14:paraId="18401A52">
            <w:pPr>
              <w:widowControl/>
              <w:spacing w:line="240" w:lineRule="auto"/>
              <w:ind w:firstLine="0" w:firstLineChars="0"/>
              <w:jc w:val="center"/>
              <w:rPr>
                <w:rFonts w:cs="Times New Roman"/>
                <w:sz w:val="21"/>
              </w:rPr>
            </w:pPr>
            <w:r>
              <w:rPr>
                <w:rFonts w:cs="Times New Roman"/>
                <w:sz w:val="21"/>
              </w:rPr>
              <w:t>难</w:t>
            </w:r>
          </w:p>
        </w:tc>
        <w:tc>
          <w:tcPr>
            <w:tcW w:w="3720" w:type="pct"/>
            <w:vAlign w:val="center"/>
          </w:tcPr>
          <w:p w14:paraId="6E3E7F5F">
            <w:pPr>
              <w:widowControl/>
              <w:spacing w:line="240" w:lineRule="auto"/>
              <w:ind w:firstLine="0" w:firstLineChars="0"/>
              <w:jc w:val="center"/>
              <w:rPr>
                <w:rFonts w:cs="Times New Roman"/>
                <w:sz w:val="21"/>
              </w:rPr>
            </w:pPr>
            <w:r>
              <w:rPr>
                <w:rFonts w:cs="Times New Roman"/>
                <w:sz w:val="21"/>
              </w:rPr>
              <w:t>对地下水有污染的物料或污染物泄漏后，不能及时发现和处理。</w:t>
            </w:r>
          </w:p>
        </w:tc>
      </w:tr>
      <w:tr w14:paraId="29EFAB6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1280" w:type="pct"/>
            <w:vAlign w:val="center"/>
          </w:tcPr>
          <w:p w14:paraId="71DE0BD4">
            <w:pPr>
              <w:widowControl/>
              <w:spacing w:line="240" w:lineRule="auto"/>
              <w:ind w:firstLine="0" w:firstLineChars="0"/>
              <w:jc w:val="center"/>
              <w:rPr>
                <w:rFonts w:cs="Times New Roman"/>
                <w:sz w:val="21"/>
              </w:rPr>
            </w:pPr>
            <w:r>
              <w:rPr>
                <w:rFonts w:cs="Times New Roman"/>
                <w:sz w:val="21"/>
              </w:rPr>
              <w:t>易</w:t>
            </w:r>
          </w:p>
        </w:tc>
        <w:tc>
          <w:tcPr>
            <w:tcW w:w="3720" w:type="pct"/>
            <w:vAlign w:val="center"/>
          </w:tcPr>
          <w:p w14:paraId="6E78C377">
            <w:pPr>
              <w:widowControl/>
              <w:spacing w:line="240" w:lineRule="auto"/>
              <w:ind w:firstLine="0" w:firstLineChars="0"/>
              <w:jc w:val="center"/>
              <w:rPr>
                <w:rFonts w:cs="Times New Roman"/>
                <w:sz w:val="21"/>
              </w:rPr>
            </w:pPr>
            <w:r>
              <w:rPr>
                <w:rFonts w:cs="Times New Roman"/>
                <w:sz w:val="21"/>
              </w:rPr>
              <w:t>对地下水环境有污染的物料或污染物泄漏后，可及时发现和处理。</w:t>
            </w:r>
          </w:p>
        </w:tc>
      </w:tr>
    </w:tbl>
    <w:p w14:paraId="6A8EB1E1">
      <w:pPr>
        <w:ind w:firstLine="480"/>
        <w:rPr>
          <w:rFonts w:cs="Times New Roman"/>
        </w:rPr>
      </w:pPr>
      <w:r>
        <w:rPr>
          <w:rFonts w:hint="eastAsia" w:cs="Times New Roman"/>
        </w:rPr>
        <w:t>（3）</w:t>
      </w:r>
      <w:r>
        <w:rPr>
          <w:rFonts w:cs="Times New Roman"/>
        </w:rPr>
        <w:t>分区防渗措施</w:t>
      </w:r>
    </w:p>
    <w:p w14:paraId="7F4AF86D">
      <w:pPr>
        <w:ind w:firstLine="480"/>
        <w:rPr>
          <w:rFonts w:cs="Times New Roman"/>
          <w:szCs w:val="28"/>
        </w:rPr>
      </w:pPr>
      <w:r>
        <w:rPr>
          <w:rFonts w:cs="Times New Roman"/>
          <w:szCs w:val="28"/>
        </w:rPr>
        <w:t>防渗处理是防止地下水污染的重要环保保护措施，也是杜绝地下水污染的最后一道防线。依据项目区域水文地质情况及项目特点，提出如下污染防治措施及防渗要求：</w:t>
      </w:r>
    </w:p>
    <w:p w14:paraId="7A2958D1">
      <w:pPr>
        <w:ind w:firstLine="480"/>
        <w:rPr>
          <w:rFonts w:cs="Times New Roman"/>
          <w:szCs w:val="28"/>
        </w:rPr>
      </w:pPr>
      <w:r>
        <w:rPr>
          <w:rFonts w:cs="Times New Roman"/>
          <w:szCs w:val="24"/>
        </w:rPr>
        <w:t>本项目涉及危险废物的区域应按照《危险废物贮存污染控制标准》（GB 18597-2023）来进行分区防渗，并按此标准执行各区防渗技术要求；其他区域地面防渗设施参照</w:t>
      </w:r>
      <w:bookmarkStart w:id="120" w:name="OLE_LINK1"/>
      <w:r>
        <w:rPr>
          <w:rFonts w:cs="Times New Roman"/>
          <w:szCs w:val="24"/>
        </w:rPr>
        <w:t>《石油化工工程防渗技术规范》（GB/T 50934-2013）</w:t>
      </w:r>
      <w:bookmarkEnd w:id="120"/>
      <w:r>
        <w:rPr>
          <w:rFonts w:cs="Times New Roman"/>
          <w:szCs w:val="24"/>
        </w:rPr>
        <w:t>，按照分区防渗原则，设为重点污染防治区、一般污染防治区和非污染防治区，重点污染防治区防渗层的防渗性能不应低于6.0 m厚渗透系数为1.0×10</w:t>
      </w:r>
      <w:r>
        <w:rPr>
          <w:rFonts w:cs="Times New Roman"/>
          <w:szCs w:val="24"/>
          <w:vertAlign w:val="superscript"/>
        </w:rPr>
        <w:t xml:space="preserve">-7 </w:t>
      </w:r>
      <w:r>
        <w:rPr>
          <w:rFonts w:cs="Times New Roman"/>
          <w:szCs w:val="24"/>
        </w:rPr>
        <w:t>cm/s的黏土层的防渗性能，一般防渗区防渗层的防渗性能不应低于1.5 m厚渗透系数为1.0×10</w:t>
      </w:r>
      <w:r>
        <w:rPr>
          <w:rFonts w:cs="Times New Roman"/>
          <w:szCs w:val="24"/>
          <w:vertAlign w:val="superscript"/>
        </w:rPr>
        <w:t xml:space="preserve">-7 </w:t>
      </w:r>
      <w:r>
        <w:rPr>
          <w:rFonts w:cs="Times New Roman"/>
          <w:szCs w:val="24"/>
        </w:rPr>
        <w:t>cm/s的黏土层的防渗性能，非污染防治区采用一般地面硬化。以确保任何物质的冒溢能被回收并不污染土壤和地下水。</w:t>
      </w:r>
      <w:r>
        <w:rPr>
          <w:rFonts w:cs="Times New Roman"/>
          <w:szCs w:val="28"/>
        </w:rPr>
        <w:t>分区防渗处理见表7.5-3和图7.5-1。</w:t>
      </w:r>
    </w:p>
    <w:p w14:paraId="1F41476F">
      <w:pPr>
        <w:ind w:firstLine="0" w:firstLineChars="0"/>
        <w:jc w:val="center"/>
        <w:rPr>
          <w:rFonts w:cs="Times New Roman"/>
          <w:b/>
        </w:rPr>
      </w:pPr>
      <w:r>
        <w:rPr>
          <w:rFonts w:cs="Times New Roman"/>
          <w:b/>
        </w:rPr>
        <w:t>表7.5-3  项目防渗分区一览表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159"/>
        <w:gridCol w:w="1738"/>
        <w:gridCol w:w="1160"/>
        <w:gridCol w:w="1160"/>
        <w:gridCol w:w="1014"/>
        <w:gridCol w:w="2190"/>
        <w:gridCol w:w="1542"/>
      </w:tblGrid>
      <w:tr w14:paraId="4F1E976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582" w:type="pct"/>
            <w:vAlign w:val="center"/>
          </w:tcPr>
          <w:p w14:paraId="265E2A65">
            <w:pPr>
              <w:widowControl/>
              <w:spacing w:line="240" w:lineRule="auto"/>
              <w:ind w:firstLine="0" w:firstLineChars="0"/>
              <w:jc w:val="center"/>
              <w:rPr>
                <w:rFonts w:cs="Times New Roman"/>
                <w:b/>
                <w:sz w:val="21"/>
              </w:rPr>
            </w:pPr>
            <w:r>
              <w:rPr>
                <w:rFonts w:cs="Times New Roman"/>
                <w:b/>
                <w:sz w:val="21"/>
              </w:rPr>
              <w:t>防渗分区</w:t>
            </w:r>
          </w:p>
        </w:tc>
        <w:tc>
          <w:tcPr>
            <w:tcW w:w="872" w:type="pct"/>
            <w:vAlign w:val="center"/>
          </w:tcPr>
          <w:p w14:paraId="058D1998">
            <w:pPr>
              <w:widowControl/>
              <w:spacing w:line="240" w:lineRule="auto"/>
              <w:ind w:firstLine="0" w:firstLineChars="0"/>
              <w:jc w:val="center"/>
              <w:rPr>
                <w:rFonts w:cs="Times New Roman"/>
                <w:b/>
                <w:sz w:val="21"/>
              </w:rPr>
            </w:pPr>
            <w:r>
              <w:rPr>
                <w:rFonts w:cs="Times New Roman"/>
                <w:b/>
                <w:sz w:val="21"/>
              </w:rPr>
              <w:t>定义</w:t>
            </w:r>
          </w:p>
        </w:tc>
        <w:tc>
          <w:tcPr>
            <w:tcW w:w="582" w:type="pct"/>
            <w:vAlign w:val="center"/>
          </w:tcPr>
          <w:p w14:paraId="111B98D7">
            <w:pPr>
              <w:widowControl/>
              <w:spacing w:line="240" w:lineRule="auto"/>
              <w:ind w:firstLine="0" w:firstLineChars="0"/>
              <w:jc w:val="center"/>
              <w:rPr>
                <w:rFonts w:cs="Times New Roman"/>
                <w:b/>
                <w:sz w:val="21"/>
              </w:rPr>
            </w:pPr>
            <w:r>
              <w:rPr>
                <w:rFonts w:cs="Times New Roman"/>
                <w:b/>
                <w:sz w:val="21"/>
              </w:rPr>
              <w:t>包气带防污性能</w:t>
            </w:r>
          </w:p>
        </w:tc>
        <w:tc>
          <w:tcPr>
            <w:tcW w:w="582" w:type="pct"/>
            <w:vAlign w:val="center"/>
          </w:tcPr>
          <w:p w14:paraId="6AC3218E">
            <w:pPr>
              <w:widowControl/>
              <w:spacing w:line="240" w:lineRule="auto"/>
              <w:ind w:firstLine="0" w:firstLineChars="0"/>
              <w:jc w:val="center"/>
              <w:rPr>
                <w:rFonts w:cs="Times New Roman"/>
                <w:b/>
                <w:sz w:val="21"/>
              </w:rPr>
            </w:pPr>
            <w:r>
              <w:rPr>
                <w:rFonts w:cs="Times New Roman"/>
                <w:b/>
                <w:sz w:val="21"/>
              </w:rPr>
              <w:t>污染控制难易程度</w:t>
            </w:r>
          </w:p>
        </w:tc>
        <w:tc>
          <w:tcPr>
            <w:tcW w:w="509" w:type="pct"/>
            <w:vAlign w:val="center"/>
          </w:tcPr>
          <w:p w14:paraId="5AEB404B">
            <w:pPr>
              <w:widowControl/>
              <w:spacing w:line="240" w:lineRule="auto"/>
              <w:ind w:firstLine="0" w:firstLineChars="0"/>
              <w:jc w:val="center"/>
              <w:rPr>
                <w:rFonts w:cs="Times New Roman"/>
                <w:b/>
                <w:sz w:val="21"/>
              </w:rPr>
            </w:pPr>
            <w:r>
              <w:rPr>
                <w:rFonts w:cs="Times New Roman"/>
                <w:b/>
                <w:sz w:val="21"/>
              </w:rPr>
              <w:t>污染物类型</w:t>
            </w:r>
          </w:p>
        </w:tc>
        <w:tc>
          <w:tcPr>
            <w:tcW w:w="1099" w:type="pct"/>
            <w:vAlign w:val="center"/>
          </w:tcPr>
          <w:p w14:paraId="0E0E52D1">
            <w:pPr>
              <w:widowControl/>
              <w:spacing w:line="240" w:lineRule="auto"/>
              <w:ind w:firstLine="0" w:firstLineChars="0"/>
              <w:jc w:val="center"/>
              <w:rPr>
                <w:rFonts w:cs="Times New Roman"/>
                <w:b/>
                <w:sz w:val="21"/>
              </w:rPr>
            </w:pPr>
            <w:r>
              <w:rPr>
                <w:rFonts w:cs="Times New Roman"/>
                <w:b/>
                <w:sz w:val="21"/>
              </w:rPr>
              <w:t>厂内分区</w:t>
            </w:r>
          </w:p>
        </w:tc>
        <w:tc>
          <w:tcPr>
            <w:tcW w:w="774" w:type="pct"/>
            <w:vAlign w:val="center"/>
          </w:tcPr>
          <w:p w14:paraId="568BE009">
            <w:pPr>
              <w:widowControl/>
              <w:spacing w:line="240" w:lineRule="auto"/>
              <w:ind w:firstLine="0" w:firstLineChars="0"/>
              <w:jc w:val="center"/>
              <w:rPr>
                <w:rFonts w:cs="Times New Roman"/>
                <w:b/>
                <w:sz w:val="21"/>
              </w:rPr>
            </w:pPr>
            <w:r>
              <w:rPr>
                <w:rFonts w:cs="Times New Roman"/>
                <w:b/>
                <w:sz w:val="21"/>
              </w:rPr>
              <w:t>防渗技术要求</w:t>
            </w:r>
          </w:p>
        </w:tc>
      </w:tr>
      <w:tr w14:paraId="5689507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2" w:type="pct"/>
            <w:vMerge w:val="restart"/>
            <w:vAlign w:val="center"/>
          </w:tcPr>
          <w:p w14:paraId="63A24378">
            <w:pPr>
              <w:widowControl/>
              <w:spacing w:line="240" w:lineRule="auto"/>
              <w:ind w:firstLine="0" w:firstLineChars="0"/>
              <w:jc w:val="center"/>
              <w:rPr>
                <w:rFonts w:cs="Times New Roman"/>
                <w:sz w:val="21"/>
              </w:rPr>
            </w:pPr>
            <w:r>
              <w:rPr>
                <w:rFonts w:cs="Times New Roman"/>
                <w:sz w:val="21"/>
              </w:rPr>
              <w:t>重点防渗区</w:t>
            </w:r>
          </w:p>
        </w:tc>
        <w:tc>
          <w:tcPr>
            <w:tcW w:w="872" w:type="pct"/>
            <w:vMerge w:val="restart"/>
            <w:vAlign w:val="center"/>
          </w:tcPr>
          <w:p w14:paraId="63034DA0">
            <w:pPr>
              <w:widowControl/>
              <w:spacing w:line="240" w:lineRule="auto"/>
              <w:ind w:firstLine="0" w:firstLineChars="0"/>
              <w:jc w:val="center"/>
              <w:rPr>
                <w:rFonts w:cs="Times New Roman"/>
                <w:sz w:val="21"/>
              </w:rPr>
            </w:pPr>
            <w:r>
              <w:rPr>
                <w:rFonts w:cs="Times New Roman"/>
                <w:sz w:val="21"/>
              </w:rPr>
              <w:t>对地下水环境有污染的物料或污染物泄漏后，不能及时发现和处理的区域或部位</w:t>
            </w:r>
          </w:p>
        </w:tc>
        <w:tc>
          <w:tcPr>
            <w:tcW w:w="582" w:type="pct"/>
            <w:vMerge w:val="restart"/>
            <w:vAlign w:val="center"/>
          </w:tcPr>
          <w:p w14:paraId="10C5D6B5">
            <w:pPr>
              <w:widowControl/>
              <w:spacing w:line="240" w:lineRule="auto"/>
              <w:ind w:firstLine="0" w:firstLineChars="0"/>
              <w:jc w:val="center"/>
              <w:rPr>
                <w:rFonts w:cs="Times New Roman"/>
                <w:sz w:val="21"/>
              </w:rPr>
            </w:pPr>
            <w:r>
              <w:rPr>
                <w:rFonts w:hint="eastAsia" w:cs="Times New Roman"/>
                <w:sz w:val="21"/>
              </w:rPr>
              <w:t>中等</w:t>
            </w:r>
          </w:p>
        </w:tc>
        <w:tc>
          <w:tcPr>
            <w:tcW w:w="582" w:type="pct"/>
            <w:vMerge w:val="restart"/>
            <w:vAlign w:val="center"/>
          </w:tcPr>
          <w:p w14:paraId="10CAA098">
            <w:pPr>
              <w:widowControl/>
              <w:spacing w:line="240" w:lineRule="auto"/>
              <w:ind w:firstLine="0" w:firstLineChars="0"/>
              <w:jc w:val="center"/>
              <w:rPr>
                <w:rFonts w:cs="Times New Roman"/>
                <w:sz w:val="21"/>
              </w:rPr>
            </w:pPr>
            <w:r>
              <w:rPr>
                <w:rFonts w:cs="Times New Roman"/>
                <w:sz w:val="21"/>
              </w:rPr>
              <w:t>难</w:t>
            </w:r>
          </w:p>
        </w:tc>
        <w:tc>
          <w:tcPr>
            <w:tcW w:w="509" w:type="pct"/>
            <w:vMerge w:val="restart"/>
            <w:vAlign w:val="center"/>
          </w:tcPr>
          <w:p w14:paraId="487F9B98">
            <w:pPr>
              <w:widowControl/>
              <w:spacing w:line="240" w:lineRule="auto"/>
              <w:ind w:firstLine="0" w:firstLineChars="0"/>
              <w:jc w:val="center"/>
              <w:rPr>
                <w:rFonts w:cs="Times New Roman"/>
                <w:sz w:val="21"/>
              </w:rPr>
            </w:pPr>
            <w:r>
              <w:rPr>
                <w:rFonts w:cs="Times New Roman"/>
                <w:sz w:val="21"/>
              </w:rPr>
              <w:t>其他</w:t>
            </w:r>
          </w:p>
          <w:p w14:paraId="6280EEC8">
            <w:pPr>
              <w:widowControl/>
              <w:spacing w:line="240" w:lineRule="auto"/>
              <w:ind w:firstLine="0" w:firstLineChars="0"/>
              <w:jc w:val="center"/>
              <w:rPr>
                <w:rFonts w:cs="Times New Roman"/>
                <w:sz w:val="21"/>
              </w:rPr>
            </w:pPr>
            <w:r>
              <w:rPr>
                <w:rFonts w:cs="Times New Roman"/>
                <w:sz w:val="21"/>
              </w:rPr>
              <w:t>类型</w:t>
            </w:r>
          </w:p>
        </w:tc>
        <w:tc>
          <w:tcPr>
            <w:tcW w:w="1099" w:type="pct"/>
            <w:vAlign w:val="center"/>
          </w:tcPr>
          <w:p w14:paraId="07556353">
            <w:pPr>
              <w:widowControl/>
              <w:spacing w:line="240" w:lineRule="auto"/>
              <w:ind w:firstLine="0" w:firstLineChars="0"/>
              <w:jc w:val="center"/>
              <w:rPr>
                <w:rFonts w:cs="Times New Roman"/>
                <w:sz w:val="21"/>
              </w:rPr>
            </w:pPr>
            <w:r>
              <w:rPr>
                <w:rFonts w:hint="eastAsia" w:cs="Times New Roman"/>
                <w:sz w:val="21"/>
              </w:rPr>
              <w:t>罐区</w:t>
            </w:r>
            <w:r>
              <w:rPr>
                <w:rFonts w:hint="eastAsia" w:cs="Times New Roman"/>
                <w:sz w:val="21"/>
                <w:szCs w:val="21"/>
              </w:rPr>
              <w:t>、污水预处理设施</w:t>
            </w:r>
          </w:p>
        </w:tc>
        <w:tc>
          <w:tcPr>
            <w:tcW w:w="774" w:type="pct"/>
            <w:vAlign w:val="center"/>
          </w:tcPr>
          <w:p w14:paraId="71D01382">
            <w:pPr>
              <w:widowControl/>
              <w:spacing w:line="240" w:lineRule="auto"/>
              <w:ind w:firstLine="0" w:firstLineChars="0"/>
              <w:jc w:val="center"/>
              <w:rPr>
                <w:rFonts w:cs="Times New Roman"/>
                <w:sz w:val="21"/>
              </w:rPr>
            </w:pPr>
            <w:r>
              <w:rPr>
                <w:rFonts w:cs="Times New Roman"/>
                <w:sz w:val="21"/>
              </w:rPr>
              <w:t>等效黏土防渗层Mb≥6.0m，K≤1×10</w:t>
            </w:r>
            <w:r>
              <w:rPr>
                <w:rFonts w:cs="Times New Roman"/>
                <w:sz w:val="21"/>
                <w:vertAlign w:val="superscript"/>
              </w:rPr>
              <w:t>-7</w:t>
            </w:r>
            <w:r>
              <w:rPr>
                <w:rFonts w:cs="Times New Roman"/>
                <w:sz w:val="21"/>
              </w:rPr>
              <w:t>cm/s</w:t>
            </w:r>
          </w:p>
        </w:tc>
      </w:tr>
      <w:tr w14:paraId="5B19DF5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2" w:type="pct"/>
            <w:vMerge w:val="continue"/>
            <w:vAlign w:val="center"/>
          </w:tcPr>
          <w:p w14:paraId="6CE006BE">
            <w:pPr>
              <w:widowControl/>
              <w:spacing w:line="240" w:lineRule="auto"/>
              <w:ind w:firstLine="0" w:firstLineChars="0"/>
              <w:jc w:val="center"/>
              <w:rPr>
                <w:rFonts w:cs="Times New Roman"/>
                <w:sz w:val="21"/>
              </w:rPr>
            </w:pPr>
          </w:p>
        </w:tc>
        <w:tc>
          <w:tcPr>
            <w:tcW w:w="872" w:type="pct"/>
            <w:vMerge w:val="continue"/>
            <w:vAlign w:val="center"/>
          </w:tcPr>
          <w:p w14:paraId="696FA55A">
            <w:pPr>
              <w:widowControl/>
              <w:spacing w:line="240" w:lineRule="auto"/>
              <w:ind w:firstLine="0" w:firstLineChars="0"/>
              <w:jc w:val="center"/>
              <w:rPr>
                <w:rFonts w:cs="Times New Roman"/>
                <w:sz w:val="21"/>
              </w:rPr>
            </w:pPr>
          </w:p>
        </w:tc>
        <w:tc>
          <w:tcPr>
            <w:tcW w:w="582" w:type="pct"/>
            <w:vMerge w:val="continue"/>
            <w:vAlign w:val="center"/>
          </w:tcPr>
          <w:p w14:paraId="7B27511F">
            <w:pPr>
              <w:widowControl/>
              <w:spacing w:line="240" w:lineRule="auto"/>
              <w:ind w:firstLine="0" w:firstLineChars="0"/>
              <w:jc w:val="center"/>
              <w:rPr>
                <w:rFonts w:cs="Times New Roman"/>
                <w:sz w:val="21"/>
              </w:rPr>
            </w:pPr>
          </w:p>
        </w:tc>
        <w:tc>
          <w:tcPr>
            <w:tcW w:w="582" w:type="pct"/>
            <w:vMerge w:val="continue"/>
            <w:vAlign w:val="center"/>
          </w:tcPr>
          <w:p w14:paraId="2E6013E4">
            <w:pPr>
              <w:widowControl/>
              <w:spacing w:line="240" w:lineRule="auto"/>
              <w:ind w:firstLine="0" w:firstLineChars="0"/>
              <w:jc w:val="center"/>
              <w:rPr>
                <w:rFonts w:cs="Times New Roman"/>
                <w:sz w:val="21"/>
              </w:rPr>
            </w:pPr>
          </w:p>
        </w:tc>
        <w:tc>
          <w:tcPr>
            <w:tcW w:w="509" w:type="pct"/>
            <w:vMerge w:val="continue"/>
            <w:vAlign w:val="center"/>
          </w:tcPr>
          <w:p w14:paraId="36E7CE99">
            <w:pPr>
              <w:widowControl/>
              <w:spacing w:line="240" w:lineRule="auto"/>
              <w:ind w:firstLine="0" w:firstLineChars="0"/>
              <w:jc w:val="center"/>
              <w:rPr>
                <w:rFonts w:cs="Times New Roman"/>
                <w:sz w:val="21"/>
              </w:rPr>
            </w:pPr>
          </w:p>
        </w:tc>
        <w:tc>
          <w:tcPr>
            <w:tcW w:w="1099" w:type="pct"/>
            <w:vAlign w:val="center"/>
          </w:tcPr>
          <w:p w14:paraId="75ED82F8">
            <w:pPr>
              <w:widowControl/>
              <w:spacing w:line="240" w:lineRule="auto"/>
              <w:ind w:firstLine="0" w:firstLineChars="0"/>
              <w:jc w:val="center"/>
              <w:rPr>
                <w:rFonts w:cs="Times New Roman"/>
                <w:sz w:val="21"/>
              </w:rPr>
            </w:pPr>
            <w:r>
              <w:rPr>
                <w:rFonts w:hint="eastAsia" w:cs="Times New Roman"/>
                <w:sz w:val="21"/>
              </w:rPr>
              <w:t>危废库</w:t>
            </w:r>
          </w:p>
        </w:tc>
        <w:tc>
          <w:tcPr>
            <w:tcW w:w="774" w:type="pct"/>
            <w:vAlign w:val="center"/>
          </w:tcPr>
          <w:p w14:paraId="33C6578F">
            <w:pPr>
              <w:widowControl/>
              <w:spacing w:line="240" w:lineRule="auto"/>
              <w:ind w:firstLine="0" w:firstLineChars="0"/>
              <w:jc w:val="center"/>
              <w:rPr>
                <w:rFonts w:cs="Times New Roman"/>
                <w:sz w:val="21"/>
              </w:rPr>
            </w:pPr>
            <w:r>
              <w:rPr>
                <w:rFonts w:cs="Times New Roman"/>
                <w:sz w:val="21"/>
              </w:rPr>
              <w:t>参照GB18597执行</w:t>
            </w:r>
          </w:p>
        </w:tc>
      </w:tr>
      <w:tr w14:paraId="6719437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2" w:type="pct"/>
            <w:vAlign w:val="center"/>
          </w:tcPr>
          <w:p w14:paraId="0A99F702">
            <w:pPr>
              <w:widowControl/>
              <w:spacing w:line="240" w:lineRule="auto"/>
              <w:ind w:firstLine="0" w:firstLineChars="0"/>
              <w:jc w:val="center"/>
              <w:rPr>
                <w:rFonts w:cs="Times New Roman"/>
                <w:sz w:val="21"/>
              </w:rPr>
            </w:pPr>
            <w:r>
              <w:rPr>
                <w:rFonts w:cs="Times New Roman"/>
                <w:sz w:val="21"/>
              </w:rPr>
              <w:t>一般防渗区</w:t>
            </w:r>
          </w:p>
        </w:tc>
        <w:tc>
          <w:tcPr>
            <w:tcW w:w="872" w:type="pct"/>
            <w:vAlign w:val="center"/>
          </w:tcPr>
          <w:p w14:paraId="4FA5B881">
            <w:pPr>
              <w:widowControl/>
              <w:spacing w:line="240" w:lineRule="auto"/>
              <w:ind w:firstLine="0" w:firstLineChars="0"/>
              <w:jc w:val="center"/>
              <w:rPr>
                <w:rFonts w:cs="Times New Roman"/>
                <w:sz w:val="21"/>
              </w:rPr>
            </w:pPr>
            <w:r>
              <w:rPr>
                <w:rFonts w:cs="Times New Roman"/>
                <w:sz w:val="21"/>
              </w:rPr>
              <w:t>对地下水环境有污染的物料或污染物泄漏后，可及时发现和处理的区域或部位</w:t>
            </w:r>
          </w:p>
        </w:tc>
        <w:tc>
          <w:tcPr>
            <w:tcW w:w="582" w:type="pct"/>
            <w:vAlign w:val="center"/>
          </w:tcPr>
          <w:p w14:paraId="23A41038">
            <w:pPr>
              <w:widowControl/>
              <w:spacing w:line="240" w:lineRule="auto"/>
              <w:ind w:firstLine="0" w:firstLineChars="0"/>
              <w:jc w:val="center"/>
              <w:rPr>
                <w:rFonts w:cs="Times New Roman"/>
                <w:sz w:val="21"/>
              </w:rPr>
            </w:pPr>
            <w:r>
              <w:rPr>
                <w:rFonts w:cs="Times New Roman"/>
                <w:sz w:val="21"/>
              </w:rPr>
              <w:t>强</w:t>
            </w:r>
          </w:p>
        </w:tc>
        <w:tc>
          <w:tcPr>
            <w:tcW w:w="582" w:type="pct"/>
            <w:vAlign w:val="center"/>
          </w:tcPr>
          <w:p w14:paraId="680F08A3">
            <w:pPr>
              <w:widowControl/>
              <w:spacing w:line="240" w:lineRule="auto"/>
              <w:ind w:firstLine="0" w:firstLineChars="0"/>
              <w:jc w:val="center"/>
              <w:rPr>
                <w:rFonts w:cs="Times New Roman"/>
                <w:sz w:val="21"/>
              </w:rPr>
            </w:pPr>
            <w:r>
              <w:rPr>
                <w:rFonts w:cs="Times New Roman"/>
                <w:sz w:val="21"/>
              </w:rPr>
              <w:t>易</w:t>
            </w:r>
          </w:p>
        </w:tc>
        <w:tc>
          <w:tcPr>
            <w:tcW w:w="509" w:type="pct"/>
            <w:vAlign w:val="center"/>
          </w:tcPr>
          <w:p w14:paraId="23CB3C51">
            <w:pPr>
              <w:widowControl/>
              <w:spacing w:line="240" w:lineRule="auto"/>
              <w:ind w:firstLine="0" w:firstLineChars="0"/>
              <w:jc w:val="center"/>
              <w:rPr>
                <w:rFonts w:cs="Times New Roman"/>
                <w:sz w:val="21"/>
              </w:rPr>
            </w:pPr>
            <w:r>
              <w:rPr>
                <w:rFonts w:cs="Times New Roman"/>
                <w:sz w:val="21"/>
              </w:rPr>
              <w:t>其他</w:t>
            </w:r>
          </w:p>
          <w:p w14:paraId="46D5C6DE">
            <w:pPr>
              <w:widowControl/>
              <w:spacing w:line="240" w:lineRule="auto"/>
              <w:ind w:firstLine="0" w:firstLineChars="0"/>
              <w:jc w:val="center"/>
              <w:rPr>
                <w:rFonts w:cs="Times New Roman"/>
                <w:sz w:val="21"/>
              </w:rPr>
            </w:pPr>
            <w:r>
              <w:rPr>
                <w:rFonts w:cs="Times New Roman"/>
                <w:sz w:val="21"/>
              </w:rPr>
              <w:t>类型</w:t>
            </w:r>
          </w:p>
        </w:tc>
        <w:tc>
          <w:tcPr>
            <w:tcW w:w="1099" w:type="pct"/>
            <w:vAlign w:val="center"/>
          </w:tcPr>
          <w:p w14:paraId="123B0B84">
            <w:pPr>
              <w:widowControl/>
              <w:spacing w:line="240" w:lineRule="auto"/>
              <w:ind w:firstLine="0" w:firstLineChars="0"/>
              <w:jc w:val="center"/>
              <w:rPr>
                <w:rFonts w:cs="Times New Roman"/>
                <w:sz w:val="21"/>
              </w:rPr>
            </w:pPr>
            <w:r>
              <w:rPr>
                <w:rFonts w:hint="eastAsia" w:cs="Times New Roman"/>
                <w:sz w:val="21"/>
              </w:rPr>
              <w:t>装置区、装卸站、包装及中转车间、原辅料仓库</w:t>
            </w:r>
          </w:p>
        </w:tc>
        <w:tc>
          <w:tcPr>
            <w:tcW w:w="774" w:type="pct"/>
            <w:vAlign w:val="center"/>
          </w:tcPr>
          <w:p w14:paraId="7E358AC2">
            <w:pPr>
              <w:widowControl/>
              <w:spacing w:line="240" w:lineRule="auto"/>
              <w:ind w:firstLine="0" w:firstLineChars="0"/>
              <w:jc w:val="center"/>
              <w:rPr>
                <w:rFonts w:cs="Times New Roman"/>
                <w:sz w:val="21"/>
              </w:rPr>
            </w:pPr>
            <w:r>
              <w:rPr>
                <w:rFonts w:cs="Times New Roman"/>
                <w:sz w:val="21"/>
              </w:rPr>
              <w:t>等效黏土防渗层Mb≥1.5m，K≤1×10</w:t>
            </w:r>
            <w:r>
              <w:rPr>
                <w:rFonts w:cs="Times New Roman"/>
                <w:sz w:val="21"/>
                <w:vertAlign w:val="superscript"/>
              </w:rPr>
              <w:t>-7</w:t>
            </w:r>
            <w:r>
              <w:rPr>
                <w:rFonts w:cs="Times New Roman"/>
                <w:sz w:val="21"/>
              </w:rPr>
              <w:t>cm/s；或参照GB16889执行</w:t>
            </w:r>
          </w:p>
        </w:tc>
      </w:tr>
      <w:tr w14:paraId="6138FA3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c>
          <w:tcPr>
            <w:tcW w:w="582" w:type="pct"/>
            <w:vAlign w:val="center"/>
          </w:tcPr>
          <w:p w14:paraId="4F3D0F68">
            <w:pPr>
              <w:widowControl/>
              <w:spacing w:line="240" w:lineRule="auto"/>
              <w:ind w:firstLine="0" w:firstLineChars="0"/>
              <w:jc w:val="center"/>
              <w:rPr>
                <w:rFonts w:cs="Times New Roman"/>
                <w:sz w:val="21"/>
              </w:rPr>
            </w:pPr>
            <w:r>
              <w:rPr>
                <w:rFonts w:cs="Times New Roman"/>
                <w:sz w:val="21"/>
              </w:rPr>
              <w:t>非污染防治区</w:t>
            </w:r>
          </w:p>
        </w:tc>
        <w:tc>
          <w:tcPr>
            <w:tcW w:w="872" w:type="pct"/>
            <w:vAlign w:val="center"/>
          </w:tcPr>
          <w:p w14:paraId="7484DBF3">
            <w:pPr>
              <w:widowControl/>
              <w:spacing w:line="240" w:lineRule="auto"/>
              <w:ind w:firstLine="0" w:firstLineChars="0"/>
              <w:jc w:val="center"/>
              <w:rPr>
                <w:rFonts w:cs="Times New Roman"/>
                <w:sz w:val="21"/>
              </w:rPr>
            </w:pPr>
            <w:r>
              <w:rPr>
                <w:rFonts w:cs="Times New Roman"/>
                <w:sz w:val="21"/>
              </w:rPr>
              <w:t>一般和重点防渗区以外的区域和部位</w:t>
            </w:r>
          </w:p>
        </w:tc>
        <w:tc>
          <w:tcPr>
            <w:tcW w:w="582" w:type="pct"/>
            <w:vAlign w:val="center"/>
          </w:tcPr>
          <w:p w14:paraId="27F6EAF2">
            <w:pPr>
              <w:widowControl/>
              <w:spacing w:line="240" w:lineRule="auto"/>
              <w:ind w:firstLine="0" w:firstLineChars="0"/>
              <w:jc w:val="center"/>
              <w:rPr>
                <w:rFonts w:cs="Times New Roman"/>
                <w:sz w:val="21"/>
              </w:rPr>
            </w:pPr>
            <w:r>
              <w:rPr>
                <w:rFonts w:cs="Times New Roman"/>
                <w:sz w:val="21"/>
              </w:rPr>
              <w:t>强</w:t>
            </w:r>
          </w:p>
        </w:tc>
        <w:tc>
          <w:tcPr>
            <w:tcW w:w="582" w:type="pct"/>
            <w:vAlign w:val="center"/>
          </w:tcPr>
          <w:p w14:paraId="46A00E85">
            <w:pPr>
              <w:widowControl/>
              <w:spacing w:line="240" w:lineRule="auto"/>
              <w:ind w:firstLine="0" w:firstLineChars="0"/>
              <w:jc w:val="center"/>
              <w:rPr>
                <w:rFonts w:cs="Times New Roman"/>
                <w:sz w:val="21"/>
              </w:rPr>
            </w:pPr>
            <w:r>
              <w:rPr>
                <w:rFonts w:cs="Times New Roman"/>
                <w:sz w:val="21"/>
              </w:rPr>
              <w:t>易</w:t>
            </w:r>
          </w:p>
        </w:tc>
        <w:tc>
          <w:tcPr>
            <w:tcW w:w="509" w:type="pct"/>
            <w:vAlign w:val="center"/>
          </w:tcPr>
          <w:p w14:paraId="0559DE89">
            <w:pPr>
              <w:widowControl/>
              <w:spacing w:line="240" w:lineRule="auto"/>
              <w:ind w:firstLine="0" w:firstLineChars="0"/>
              <w:jc w:val="center"/>
              <w:rPr>
                <w:rFonts w:cs="Times New Roman"/>
                <w:sz w:val="21"/>
              </w:rPr>
            </w:pPr>
            <w:r>
              <w:rPr>
                <w:rFonts w:cs="Times New Roman"/>
                <w:sz w:val="21"/>
              </w:rPr>
              <w:t>其他</w:t>
            </w:r>
          </w:p>
          <w:p w14:paraId="63BAD58E">
            <w:pPr>
              <w:widowControl/>
              <w:spacing w:line="240" w:lineRule="auto"/>
              <w:ind w:firstLine="0" w:firstLineChars="0"/>
              <w:jc w:val="center"/>
              <w:rPr>
                <w:rFonts w:cs="Times New Roman"/>
                <w:sz w:val="21"/>
              </w:rPr>
            </w:pPr>
            <w:r>
              <w:rPr>
                <w:rFonts w:cs="Times New Roman"/>
                <w:sz w:val="21"/>
              </w:rPr>
              <w:t>类型</w:t>
            </w:r>
          </w:p>
        </w:tc>
        <w:tc>
          <w:tcPr>
            <w:tcW w:w="1099" w:type="pct"/>
            <w:vAlign w:val="center"/>
          </w:tcPr>
          <w:p w14:paraId="119F93BD">
            <w:pPr>
              <w:widowControl/>
              <w:spacing w:line="240" w:lineRule="auto"/>
              <w:ind w:firstLine="0" w:firstLineChars="0"/>
              <w:jc w:val="center"/>
              <w:rPr>
                <w:rFonts w:cs="Times New Roman"/>
                <w:sz w:val="21"/>
              </w:rPr>
            </w:pPr>
            <w:r>
              <w:rPr>
                <w:rFonts w:hint="eastAsia" w:cs="Times New Roman"/>
                <w:sz w:val="21"/>
              </w:rPr>
              <w:t>配电室、循环水池、公用工程区</w:t>
            </w:r>
          </w:p>
        </w:tc>
        <w:tc>
          <w:tcPr>
            <w:tcW w:w="774" w:type="pct"/>
            <w:vAlign w:val="center"/>
          </w:tcPr>
          <w:p w14:paraId="31F36365">
            <w:pPr>
              <w:widowControl/>
              <w:spacing w:line="240" w:lineRule="auto"/>
              <w:ind w:firstLine="0" w:firstLineChars="0"/>
              <w:jc w:val="center"/>
              <w:rPr>
                <w:rFonts w:cs="Times New Roman"/>
                <w:sz w:val="21"/>
              </w:rPr>
            </w:pPr>
            <w:r>
              <w:rPr>
                <w:rFonts w:cs="Times New Roman"/>
                <w:sz w:val="21"/>
              </w:rPr>
              <w:t>一般地面硬化</w:t>
            </w:r>
          </w:p>
        </w:tc>
      </w:tr>
    </w:tbl>
    <w:p w14:paraId="61E34E91">
      <w:pPr>
        <w:ind w:firstLine="480"/>
        <w:rPr>
          <w:rFonts w:cs="Times New Roman"/>
          <w:szCs w:val="24"/>
        </w:rPr>
      </w:pPr>
      <w:r>
        <w:rPr>
          <w:rFonts w:cs="Times New Roman"/>
        </w:rPr>
        <w:t>除上述防渗处理外，储罐区内各罐体分单元放置，各单元均设置高度不低于1.0m的围堰；生产装置区选择耐腐蚀的设备、管道及阀门，以尽可能避免废液的跑冒滴漏；危险废物暂存场所的设置和管理严格执行《危险废物贮存污染控制标准》（GB18597-2023）的规定。</w:t>
      </w:r>
    </w:p>
    <w:p w14:paraId="20201E47">
      <w:pPr>
        <w:ind w:firstLine="480"/>
        <w:rPr>
          <w:rFonts w:cs="Times New Roman"/>
          <w:szCs w:val="24"/>
        </w:rPr>
      </w:pPr>
      <w:r>
        <w:rPr>
          <w:rFonts w:cs="Times New Roman"/>
          <w:szCs w:val="24"/>
        </w:rPr>
        <w:t>根据标准要求，当天然基础层的渗透系数大于1.0×10</w:t>
      </w:r>
      <w:r>
        <w:rPr>
          <w:rFonts w:cs="Times New Roman"/>
          <w:szCs w:val="24"/>
          <w:vertAlign w:val="superscript"/>
        </w:rPr>
        <w:t xml:space="preserve">-7 </w:t>
      </w:r>
      <w:r>
        <w:rPr>
          <w:rFonts w:cs="Times New Roman"/>
          <w:szCs w:val="24"/>
        </w:rPr>
        <w:t>cm/s时，应采用天然或人工材料构筑防渗层，防渗层的厚度应相当于渗透系数1.0×10</w:t>
      </w:r>
      <w:r>
        <w:rPr>
          <w:rFonts w:cs="Times New Roman"/>
          <w:szCs w:val="24"/>
          <w:vertAlign w:val="superscript"/>
        </w:rPr>
        <w:t xml:space="preserve">-7 </w:t>
      </w:r>
      <w:r>
        <w:rPr>
          <w:rFonts w:cs="Times New Roman"/>
          <w:szCs w:val="24"/>
        </w:rPr>
        <w:t>cm/s和厚度1.5 m的粘土层的防渗性能。</w:t>
      </w:r>
    </w:p>
    <w:p w14:paraId="0B363DDF">
      <w:pPr>
        <w:ind w:firstLine="480"/>
        <w:rPr>
          <w:rFonts w:cs="Times New Roman"/>
          <w:szCs w:val="24"/>
        </w:rPr>
      </w:pPr>
      <w:r>
        <w:rPr>
          <w:rFonts w:cs="Times New Roman"/>
          <w:szCs w:val="24"/>
        </w:rPr>
        <w:t>因此，本项目一般区域采用天然材料构筑防渗层，天然材料衬层厚度应满足表7.5-4中要求。</w:t>
      </w:r>
    </w:p>
    <w:p w14:paraId="3AF050B4">
      <w:pPr>
        <w:ind w:firstLine="0" w:firstLineChars="0"/>
        <w:jc w:val="center"/>
        <w:rPr>
          <w:rFonts w:cs="Times New Roman"/>
          <w:b/>
        </w:rPr>
      </w:pPr>
      <w:r>
        <w:rPr>
          <w:rFonts w:cs="Times New Roman"/>
          <w:b/>
        </w:rPr>
        <w:t>表7.5-4  天然材料衬层厚度设计要求</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4981"/>
        <w:gridCol w:w="4982"/>
      </w:tblGrid>
      <w:tr w14:paraId="1269D1F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2500" w:type="pct"/>
            <w:vAlign w:val="center"/>
          </w:tcPr>
          <w:p w14:paraId="3054E82D">
            <w:pPr>
              <w:widowControl/>
              <w:spacing w:line="240" w:lineRule="auto"/>
              <w:ind w:firstLine="0" w:firstLineChars="0"/>
              <w:jc w:val="center"/>
              <w:rPr>
                <w:rFonts w:cs="Times New Roman"/>
                <w:b/>
                <w:sz w:val="21"/>
              </w:rPr>
            </w:pPr>
            <w:r>
              <w:rPr>
                <w:rFonts w:cs="Times New Roman"/>
                <w:b/>
                <w:sz w:val="21"/>
              </w:rPr>
              <w:t>基础层条件</w:t>
            </w:r>
          </w:p>
        </w:tc>
        <w:tc>
          <w:tcPr>
            <w:tcW w:w="2500" w:type="pct"/>
            <w:vAlign w:val="center"/>
          </w:tcPr>
          <w:p w14:paraId="445BD792">
            <w:pPr>
              <w:widowControl/>
              <w:spacing w:line="240" w:lineRule="auto"/>
              <w:ind w:firstLine="0" w:firstLineChars="0"/>
              <w:jc w:val="center"/>
              <w:rPr>
                <w:rFonts w:cs="Times New Roman"/>
                <w:b/>
                <w:sz w:val="21"/>
              </w:rPr>
            </w:pPr>
            <w:r>
              <w:rPr>
                <w:rFonts w:cs="Times New Roman"/>
                <w:b/>
                <w:sz w:val="21"/>
              </w:rPr>
              <w:t>下衬层厚度</w:t>
            </w:r>
          </w:p>
        </w:tc>
      </w:tr>
      <w:tr w14:paraId="0A48E67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2500" w:type="pct"/>
            <w:vAlign w:val="center"/>
          </w:tcPr>
          <w:p w14:paraId="00A97124">
            <w:pPr>
              <w:widowControl/>
              <w:spacing w:line="240" w:lineRule="auto"/>
              <w:ind w:firstLine="0" w:firstLineChars="0"/>
              <w:jc w:val="center"/>
              <w:rPr>
                <w:rFonts w:cs="Times New Roman"/>
                <w:sz w:val="21"/>
              </w:rPr>
            </w:pPr>
            <w:r>
              <w:rPr>
                <w:rFonts w:cs="Times New Roman"/>
                <w:sz w:val="21"/>
              </w:rPr>
              <w:t>渗透系数≤1.0×10</w:t>
            </w:r>
            <w:r>
              <w:rPr>
                <w:rFonts w:cs="Times New Roman"/>
                <w:sz w:val="21"/>
                <w:vertAlign w:val="superscript"/>
              </w:rPr>
              <w:t>-7</w:t>
            </w:r>
            <w:r>
              <w:rPr>
                <w:rFonts w:cs="Times New Roman"/>
                <w:sz w:val="21"/>
              </w:rPr>
              <w:t>cm/s，厚度≥3m</w:t>
            </w:r>
          </w:p>
        </w:tc>
        <w:tc>
          <w:tcPr>
            <w:tcW w:w="2500" w:type="pct"/>
            <w:vAlign w:val="center"/>
          </w:tcPr>
          <w:p w14:paraId="7F661537">
            <w:pPr>
              <w:widowControl/>
              <w:spacing w:line="240" w:lineRule="auto"/>
              <w:ind w:firstLine="0" w:firstLineChars="0"/>
              <w:jc w:val="center"/>
              <w:rPr>
                <w:rFonts w:cs="Times New Roman"/>
                <w:sz w:val="21"/>
              </w:rPr>
            </w:pPr>
            <w:r>
              <w:rPr>
                <w:rFonts w:cs="Times New Roman"/>
                <w:sz w:val="21"/>
              </w:rPr>
              <w:t>厚度≥0.5m</w:t>
            </w:r>
          </w:p>
        </w:tc>
      </w:tr>
      <w:tr w14:paraId="35F9665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2500" w:type="pct"/>
            <w:vAlign w:val="center"/>
          </w:tcPr>
          <w:p w14:paraId="29BDBEBE">
            <w:pPr>
              <w:widowControl/>
              <w:spacing w:line="240" w:lineRule="auto"/>
              <w:ind w:firstLine="0" w:firstLineChars="0"/>
              <w:jc w:val="center"/>
              <w:rPr>
                <w:rFonts w:cs="Times New Roman"/>
                <w:sz w:val="21"/>
              </w:rPr>
            </w:pPr>
            <w:r>
              <w:rPr>
                <w:rFonts w:cs="Times New Roman"/>
                <w:sz w:val="21"/>
              </w:rPr>
              <w:t>渗透系数≤1.0×10</w:t>
            </w:r>
            <w:r>
              <w:rPr>
                <w:rFonts w:cs="Times New Roman"/>
                <w:sz w:val="21"/>
                <w:vertAlign w:val="superscript"/>
              </w:rPr>
              <w:t>-6</w:t>
            </w:r>
            <w:r>
              <w:rPr>
                <w:rFonts w:cs="Times New Roman"/>
                <w:sz w:val="21"/>
              </w:rPr>
              <w:t>cm/s，厚度≥6m</w:t>
            </w:r>
          </w:p>
        </w:tc>
        <w:tc>
          <w:tcPr>
            <w:tcW w:w="2500" w:type="pct"/>
            <w:vAlign w:val="center"/>
          </w:tcPr>
          <w:p w14:paraId="6F4B4740">
            <w:pPr>
              <w:widowControl/>
              <w:spacing w:line="240" w:lineRule="auto"/>
              <w:ind w:firstLine="0" w:firstLineChars="0"/>
              <w:jc w:val="center"/>
              <w:rPr>
                <w:rFonts w:cs="Times New Roman"/>
                <w:sz w:val="21"/>
              </w:rPr>
            </w:pPr>
            <w:r>
              <w:rPr>
                <w:rFonts w:cs="Times New Roman"/>
                <w:sz w:val="21"/>
              </w:rPr>
              <w:t>厚度≥0.5m</w:t>
            </w:r>
          </w:p>
        </w:tc>
      </w:tr>
      <w:tr w14:paraId="68597C4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trPr>
        <w:tc>
          <w:tcPr>
            <w:tcW w:w="2500" w:type="pct"/>
            <w:vAlign w:val="center"/>
          </w:tcPr>
          <w:p w14:paraId="3BD8472A">
            <w:pPr>
              <w:widowControl/>
              <w:spacing w:line="240" w:lineRule="auto"/>
              <w:ind w:firstLine="0" w:firstLineChars="0"/>
              <w:jc w:val="center"/>
              <w:rPr>
                <w:rFonts w:cs="Times New Roman"/>
                <w:sz w:val="21"/>
              </w:rPr>
            </w:pPr>
            <w:r>
              <w:rPr>
                <w:rFonts w:cs="Times New Roman"/>
                <w:sz w:val="21"/>
              </w:rPr>
              <w:t>渗透系数≤1.0×10</w:t>
            </w:r>
            <w:r>
              <w:rPr>
                <w:rFonts w:cs="Times New Roman"/>
                <w:sz w:val="21"/>
                <w:vertAlign w:val="superscript"/>
              </w:rPr>
              <w:t>-6</w:t>
            </w:r>
            <w:r>
              <w:rPr>
                <w:rFonts w:cs="Times New Roman"/>
                <w:sz w:val="21"/>
              </w:rPr>
              <w:t>cm/s，厚度≥3m</w:t>
            </w:r>
          </w:p>
        </w:tc>
        <w:tc>
          <w:tcPr>
            <w:tcW w:w="2500" w:type="pct"/>
            <w:vAlign w:val="center"/>
          </w:tcPr>
          <w:p w14:paraId="732EE022">
            <w:pPr>
              <w:widowControl/>
              <w:spacing w:line="240" w:lineRule="auto"/>
              <w:ind w:firstLine="0" w:firstLineChars="0"/>
              <w:jc w:val="center"/>
              <w:rPr>
                <w:rFonts w:cs="Times New Roman"/>
                <w:sz w:val="21"/>
              </w:rPr>
            </w:pPr>
            <w:r>
              <w:rPr>
                <w:rFonts w:cs="Times New Roman"/>
                <w:sz w:val="21"/>
              </w:rPr>
              <w:t>厚度≥1.0m</w:t>
            </w:r>
          </w:p>
        </w:tc>
      </w:tr>
    </w:tbl>
    <w:p w14:paraId="4C026ADE">
      <w:pPr>
        <w:widowControl/>
        <w:ind w:firstLine="0" w:firstLineChars="0"/>
        <w:outlineLvl w:val="2"/>
        <w:rPr>
          <w:rFonts w:cs="Times New Roman"/>
          <w:b/>
          <w:bCs/>
          <w:sz w:val="28"/>
          <w:szCs w:val="32"/>
        </w:rPr>
      </w:pPr>
      <w:r>
        <w:rPr>
          <w:rFonts w:cs="Times New Roman"/>
          <w:b/>
          <w:bCs/>
          <w:sz w:val="28"/>
          <w:szCs w:val="32"/>
        </w:rPr>
        <w:t>7.5.3 污染监控及应急响应</w:t>
      </w:r>
    </w:p>
    <w:p w14:paraId="13CA98C6">
      <w:pPr>
        <w:ind w:firstLine="480"/>
        <w:rPr>
          <w:rFonts w:cs="Times New Roman"/>
        </w:rPr>
      </w:pPr>
      <w:r>
        <w:rPr>
          <w:rFonts w:cs="Times New Roman"/>
        </w:rPr>
        <w:t>（1）污染监控体系</w:t>
      </w:r>
    </w:p>
    <w:p w14:paraId="5E539A67">
      <w:pPr>
        <w:ind w:firstLine="480"/>
        <w:rPr>
          <w:rFonts w:cs="Times New Roman"/>
        </w:rPr>
      </w:pPr>
      <w:r>
        <w:rPr>
          <w:rFonts w:cs="Times New Roman"/>
        </w:rPr>
        <w:t>实施覆盖生产区的地下水污染监控系统，包括建立完善的监测制度、配备先进的检测仪器和设备、科学、合理设置地下水污染监控井，及时发现污染、及时控制。</w:t>
      </w:r>
    </w:p>
    <w:p w14:paraId="48573D48">
      <w:pPr>
        <w:ind w:firstLine="480"/>
        <w:rPr>
          <w:rFonts w:cs="Times New Roman"/>
        </w:rPr>
      </w:pPr>
      <w:r>
        <w:rPr>
          <w:rFonts w:cs="Times New Roman"/>
        </w:rPr>
        <w:t>（2）应急响应措施</w:t>
      </w:r>
    </w:p>
    <w:p w14:paraId="55D6C128">
      <w:pPr>
        <w:ind w:firstLine="480"/>
        <w:rPr>
          <w:rFonts w:cs="Times New Roman"/>
        </w:rPr>
      </w:pPr>
      <w:r>
        <w:rPr>
          <w:rFonts w:cs="Times New Roman"/>
        </w:rPr>
        <w:t>包括一旦发现地下水污染事故，立即启动应急预案、采取应急措施控制地下水污染，并使污染得到治理。</w:t>
      </w:r>
    </w:p>
    <w:p w14:paraId="78F7B5DC">
      <w:pPr>
        <w:widowControl/>
        <w:ind w:firstLine="0" w:firstLineChars="0"/>
        <w:outlineLvl w:val="2"/>
        <w:rPr>
          <w:rFonts w:cs="Times New Roman"/>
          <w:b/>
          <w:bCs/>
          <w:sz w:val="28"/>
          <w:szCs w:val="32"/>
        </w:rPr>
      </w:pPr>
      <w:r>
        <w:rPr>
          <w:rFonts w:cs="Times New Roman"/>
          <w:b/>
          <w:bCs/>
          <w:sz w:val="28"/>
          <w:szCs w:val="32"/>
        </w:rPr>
        <w:t>7.5.4 跟踪监测</w:t>
      </w:r>
    </w:p>
    <w:p w14:paraId="5208A4BE">
      <w:pPr>
        <w:ind w:firstLine="480"/>
        <w:rPr>
          <w:rFonts w:cs="Times New Roman"/>
          <w:szCs w:val="24"/>
        </w:rPr>
      </w:pPr>
      <w:r>
        <w:rPr>
          <w:rFonts w:cs="Times New Roman"/>
          <w:szCs w:val="24"/>
        </w:rPr>
        <w:t>按照地下水流向，分别在厂区内及厂区外地下水上下游设置</w:t>
      </w:r>
      <w:r>
        <w:rPr>
          <w:rFonts w:hint="eastAsia" w:cs="Times New Roman"/>
          <w:szCs w:val="24"/>
        </w:rPr>
        <w:t>4</w:t>
      </w:r>
      <w:r>
        <w:rPr>
          <w:rFonts w:cs="Times New Roman"/>
          <w:szCs w:val="24"/>
        </w:rPr>
        <w:t>口地下水监测井，同时在厂区范围内的装置区以及可能受污染区域等设置地下水观测井，井深超过已知最大地下水埋深以下3m，设标识牌。监测频率为每年监测一次。</w:t>
      </w:r>
    </w:p>
    <w:p w14:paraId="30A4F58D">
      <w:pPr>
        <w:ind w:firstLine="480"/>
        <w:rPr>
          <w:rFonts w:cs="Times New Roman"/>
        </w:rPr>
      </w:pPr>
      <w:r>
        <w:rPr>
          <w:rFonts w:cs="Times New Roman"/>
        </w:rPr>
        <w:t>通过以上防治措施，可将土壤及地下水污染的风险降到最低。企业在实际生产过程中，需严格控制污染物排放，采取严格的防渗措施，加强土壤及地下水监控。因此，本项目采用的地下水及土壤污染防治措施技术上是可行的。</w:t>
      </w:r>
    </w:p>
    <w:bookmarkEnd w:id="119"/>
    <w:p w14:paraId="07B03E7E">
      <w:pPr>
        <w:keepNext/>
        <w:keepLines/>
        <w:widowControl/>
        <w:spacing w:before="120" w:beforeLines="50" w:after="120" w:afterLines="50"/>
        <w:ind w:firstLine="0" w:firstLineChars="0"/>
        <w:outlineLvl w:val="1"/>
        <w:rPr>
          <w:rFonts w:cs="Times New Roman"/>
          <w:b/>
          <w:bCs/>
          <w:color w:val="000000" w:themeColor="text1"/>
          <w:sz w:val="30"/>
          <w:szCs w:val="32"/>
          <w14:textFill>
            <w14:solidFill>
              <w14:schemeClr w14:val="tx1"/>
            </w14:solidFill>
          </w14:textFill>
        </w:rPr>
      </w:pPr>
      <w:bookmarkStart w:id="121" w:name="_Toc214382815"/>
      <w:bookmarkStart w:id="122" w:name="_Toc216962442"/>
      <w:r>
        <w:rPr>
          <w:rFonts w:cs="Times New Roman"/>
          <w:b/>
          <w:bCs/>
          <w:color w:val="000000" w:themeColor="text1"/>
          <w:sz w:val="30"/>
          <w:szCs w:val="32"/>
          <w14:textFill>
            <w14:solidFill>
              <w14:schemeClr w14:val="tx1"/>
            </w14:solidFill>
          </w14:textFill>
        </w:rPr>
        <w:t>7.6 环境风险防范措施及应急预案</w:t>
      </w:r>
      <w:bookmarkEnd w:id="121"/>
    </w:p>
    <w:p w14:paraId="0F5A17E1">
      <w:pPr>
        <w:widowControl/>
        <w:ind w:firstLine="0" w:firstLineChars="0"/>
        <w:outlineLvl w:val="2"/>
        <w:rPr>
          <w:rFonts w:cs="Times New Roman"/>
          <w:b/>
          <w:bCs/>
          <w:color w:val="000000" w:themeColor="text1"/>
          <w:sz w:val="28"/>
          <w:szCs w:val="32"/>
          <w14:textFill>
            <w14:solidFill>
              <w14:schemeClr w14:val="tx1"/>
            </w14:solidFill>
          </w14:textFill>
        </w:rPr>
      </w:pPr>
      <w:r>
        <w:rPr>
          <w:rFonts w:cs="Times New Roman"/>
          <w:b/>
          <w:bCs/>
          <w:color w:val="000000" w:themeColor="text1"/>
          <w:sz w:val="28"/>
          <w:szCs w:val="32"/>
          <w14:textFill>
            <w14:solidFill>
              <w14:schemeClr w14:val="tx1"/>
            </w14:solidFill>
          </w14:textFill>
        </w:rPr>
        <w:t>7.6.1 现有项目环境风险防范措施</w:t>
      </w:r>
    </w:p>
    <w:p w14:paraId="0E52DDBF">
      <w:pPr>
        <w:ind w:firstLine="480"/>
        <w:rPr>
          <w:color w:val="000000" w:themeColor="text1"/>
          <w14:textFill>
            <w14:solidFill>
              <w14:schemeClr w14:val="tx1"/>
            </w14:solidFill>
          </w14:textFill>
        </w:rPr>
      </w:pPr>
      <w:r>
        <w:rPr>
          <w:rFonts w:hint="eastAsia" w:cs="Times New Roman"/>
          <w:color w:val="000000" w:themeColor="text1"/>
          <w:szCs w:val="24"/>
          <w14:textFill>
            <w14:solidFill>
              <w14:schemeClr w14:val="tx1"/>
            </w14:solidFill>
          </w14:textFill>
        </w:rPr>
        <w:t>现有项目环境风险防控措施运行良好，运行至今未发生过环境风险事故。</w:t>
      </w:r>
    </w:p>
    <w:p w14:paraId="1C11950C">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 xml:space="preserve">7.6.1.1 </w:t>
      </w:r>
      <w:r>
        <w:rPr>
          <w:rFonts w:hint="eastAsia" w:cs="Times New Roman"/>
          <w:b/>
          <w:color w:val="000000" w:themeColor="text1"/>
          <w14:textFill>
            <w14:solidFill>
              <w14:schemeClr w14:val="tx1"/>
            </w14:solidFill>
          </w14:textFill>
        </w:rPr>
        <w:t>机构设置</w:t>
      </w:r>
    </w:p>
    <w:p w14:paraId="795D908A">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①企业设置了安环部，配备了专职安全员；建立了环保管理网络，安环部负责该公司日常安全生产及管理的全部工作；</w:t>
      </w:r>
    </w:p>
    <w:p w14:paraId="0FD3160A">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②制定了各部门岗位环保责任制，建立健全环保管理制度，编制了操作规程。</w:t>
      </w:r>
    </w:p>
    <w:p w14:paraId="4B506C77">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 xml:space="preserve">7.6.1.2 </w:t>
      </w:r>
      <w:r>
        <w:rPr>
          <w:rFonts w:hint="eastAsia" w:cs="Times New Roman"/>
          <w:b/>
          <w:color w:val="000000" w:themeColor="text1"/>
          <w14:textFill>
            <w14:solidFill>
              <w14:schemeClr w14:val="tx1"/>
            </w14:solidFill>
          </w14:textFill>
        </w:rPr>
        <w:t>总图布置防范</w:t>
      </w:r>
    </w:p>
    <w:p w14:paraId="675DEA8B">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① 本项目在现有企业内建设，为工业用地，卫生防护距离无环境敏感目标，厂区围墙外设有绿化带，均可以起到一定的安全防护和防火作用。</w:t>
      </w:r>
    </w:p>
    <w:p w14:paraId="18FBC41E">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② 企业平面布置设计符合《建筑设计防火规范》（GB50016-2018） ，厂内各生产、辅助区设置较为合理，消防设施设置合理，厂区消 防通道畅通，能够满足应急救援的需要。建（构）物的布置及相互之间的距离符合《建筑设计防火规范》（GB50016-2018）的相关规定。 厂内建筑设施与外部环境的距离符合《中华人民共和国安全生产法》、《危险化学品安全管理条例》及《建筑设计防火规范》（GB50016-2018）等法律法规的要求。</w:t>
      </w:r>
    </w:p>
    <w:p w14:paraId="0D9F82C7">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③ 厂房与周边建筑物、道路等符合功能合理分区要求，建构筑物的安全防火间距、耐火等级、泄压、通风、安全疏散等达到国家规范、 标准要求。</w:t>
      </w:r>
    </w:p>
    <w:p w14:paraId="3B68B188">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④ 企业厂区总平面布置基本符合防范事故的要求，并有应急救援设施与救援通道</w:t>
      </w:r>
      <w:r>
        <w:rPr>
          <w:rFonts w:cs="Times New Roman"/>
          <w:color w:val="000000" w:themeColor="text1"/>
          <w:szCs w:val="24"/>
          <w14:textFill>
            <w14:solidFill>
              <w14:schemeClr w14:val="tx1"/>
            </w14:solidFill>
          </w14:textFill>
        </w:rPr>
        <w:t>。</w:t>
      </w:r>
    </w:p>
    <w:p w14:paraId="3A6F92D0">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 xml:space="preserve">7.6.1.3 </w:t>
      </w:r>
      <w:r>
        <w:rPr>
          <w:rFonts w:hint="eastAsia" w:cs="Times New Roman"/>
          <w:b/>
          <w:color w:val="000000" w:themeColor="text1"/>
          <w14:textFill>
            <w14:solidFill>
              <w14:schemeClr w14:val="tx1"/>
            </w14:solidFill>
          </w14:textFill>
        </w:rPr>
        <w:t>装置区风险防范措施</w:t>
      </w:r>
    </w:p>
    <w:p w14:paraId="655FF852">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① 厂区已建设生产现场安全管理制度，明确教育培训、设备管理、危化品管理、安全作业等内容。</w:t>
      </w:r>
    </w:p>
    <w:p w14:paraId="2DC65BEC">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② 生产的设备、设施的设计、制造和安装均按照国家现行标准、规范和规定的要求进行。生产装置、管道及配件选择符合防火、防爆 等要求，设备、管道投入使用前进行试漏、试压试验，合格后投入使用。对分钟设备和仪器要求不得超负荷和带病运行，并要做到正确 使用、经常维护、定期检修，不符合安全要求的陈旧设备，有计划地更新和改造。</w:t>
      </w:r>
    </w:p>
    <w:p w14:paraId="2DC1496C">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③ 针对生产区有毒有害及易燃易爆气体设有泄漏检测报警系统和火灾报警系统，设置明显的警示标志，注明物料危险特性，危化品仓 库设有可燃气体报警仪和视频监控</w:t>
      </w:r>
      <w:r>
        <w:rPr>
          <w:rFonts w:cs="Times New Roman"/>
          <w:color w:val="000000" w:themeColor="text1"/>
          <w:szCs w:val="24"/>
          <w14:textFill>
            <w14:solidFill>
              <w14:schemeClr w14:val="tx1"/>
            </w14:solidFill>
          </w14:textFill>
        </w:rPr>
        <w:t>。</w:t>
      </w:r>
    </w:p>
    <w:p w14:paraId="6B2A8228">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 xml:space="preserve">7.6.1.4 </w:t>
      </w:r>
      <w:r>
        <w:rPr>
          <w:rFonts w:hint="eastAsia" w:cs="Times New Roman"/>
          <w:b/>
          <w:color w:val="000000" w:themeColor="text1"/>
          <w14:textFill>
            <w14:solidFill>
              <w14:schemeClr w14:val="tx1"/>
            </w14:solidFill>
          </w14:textFill>
        </w:rPr>
        <w:t>生产工艺风险防范措施</w:t>
      </w:r>
    </w:p>
    <w:p w14:paraId="58D03523">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① 严格监控聚合等反应过程中的温度和压力及配比等参数。</w:t>
      </w:r>
    </w:p>
    <w:p w14:paraId="46935C40">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② 生产装置采用自动化控制系统及联锁保护系统，生产中采用数字集散（DCS）控制系统，通过控制室对全厂生产过程进行监视和自 动控制，实现工艺过程的自动控制和温度、压力等重要的和关键的参数指标的自动报警。设有有毒有害及易燃易爆气体泄漏检测报警系 统和火灾报警系统。</w:t>
      </w:r>
    </w:p>
    <w:p w14:paraId="1E46E99B">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③ 各生产装置设有紧急切断装置，压力容器设有安全阀</w:t>
      </w:r>
      <w:r>
        <w:rPr>
          <w:rFonts w:cs="Times New Roman"/>
          <w:color w:val="000000" w:themeColor="text1"/>
          <w:szCs w:val="24"/>
          <w14:textFill>
            <w14:solidFill>
              <w14:schemeClr w14:val="tx1"/>
            </w14:solidFill>
          </w14:textFill>
        </w:rPr>
        <w:t>。</w:t>
      </w:r>
    </w:p>
    <w:p w14:paraId="217C976F">
      <w:pPr>
        <w:widowControl/>
        <w:ind w:firstLine="480"/>
        <w:rPr>
          <w:rFonts w:hint="eastAsia" w:ascii="宋体" w:hAnsi="宋体" w:cs="宋体"/>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④ 工程严格按照有关规范采取必要的安全措施，抓好本质安全化。有火灾爆炸危险的设备和管道设置安全阀等防爆防泄压系统；在装置区、罐区设置可燃气体检测和报警设施。</w:t>
      </w:r>
    </w:p>
    <w:p w14:paraId="43CA32AC">
      <w:pPr>
        <w:widowControl/>
        <w:ind w:firstLine="480"/>
        <w:rPr>
          <w:rFonts w:hint="eastAsia" w:ascii="宋体" w:hAnsi="宋体" w:cs="宋体"/>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⑤ 在生产中严格执行安全技术规范和生产操作规范，并认真做好生产运行记录。在工艺条件方面，应主要检查反应介质、操作压力、 温度、流量、液位等指标是否在操作规程规定的范围之内。</w:t>
      </w:r>
    </w:p>
    <w:p w14:paraId="3F06D6E9">
      <w:pPr>
        <w:widowControl/>
        <w:ind w:firstLine="480"/>
        <w:rPr>
          <w:rFonts w:hint="eastAsia" w:ascii="宋体" w:hAnsi="宋体" w:cs="宋体"/>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⑥ 生产装置区设有安全控制系统，构建工艺生产安全体系，防范可能出现的环境风险。</w:t>
      </w:r>
    </w:p>
    <w:p w14:paraId="046F8E1A">
      <w:pPr>
        <w:widowControl/>
        <w:ind w:firstLine="480"/>
        <w:rPr>
          <w:rFonts w:hint="eastAsia" w:ascii="宋体" w:hAnsi="宋体" w:cs="宋体"/>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⑦ 建立全厂报警系统；加强反应设备巡检，防止发生泄漏，对老化和损坏的设备及时更换。</w:t>
      </w:r>
    </w:p>
    <w:p w14:paraId="46AB2CAC">
      <w:pPr>
        <w:widowControl/>
        <w:ind w:firstLine="480"/>
        <w:rPr>
          <w:rFonts w:hint="eastAsia" w:ascii="宋体" w:hAnsi="宋体" w:cs="宋体"/>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⑧ 各主要操作点设置必须的事故停止开关，主要生产工艺过程建立紧急停止系统控制，保证紧急情况下的安全处理。</w:t>
      </w:r>
    </w:p>
    <w:p w14:paraId="2FDDA94A">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⑨ 在生产车间、储罐区及危废仓库安装摄像头，进行 24 小时不间断监视</w:t>
      </w:r>
      <w:r>
        <w:rPr>
          <w:rFonts w:cs="Times New Roman"/>
          <w:color w:val="000000" w:themeColor="text1"/>
          <w:szCs w:val="24"/>
          <w14:textFill>
            <w14:solidFill>
              <w14:schemeClr w14:val="tx1"/>
            </w14:solidFill>
          </w14:textFill>
        </w:rPr>
        <w:t>。</w:t>
      </w:r>
    </w:p>
    <w:p w14:paraId="65B43773">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7.6.1.</w:t>
      </w:r>
      <w:r>
        <w:rPr>
          <w:rFonts w:hint="eastAsia" w:cs="Times New Roman"/>
          <w:b/>
          <w:color w:val="000000" w:themeColor="text1"/>
          <w14:textFill>
            <w14:solidFill>
              <w14:schemeClr w14:val="tx1"/>
            </w14:solidFill>
          </w14:textFill>
        </w:rPr>
        <w:t>5</w:t>
      </w:r>
      <w:r>
        <w:rPr>
          <w:rFonts w:cs="Times New Roman"/>
          <w:b/>
          <w:color w:val="000000" w:themeColor="text1"/>
          <w14:textFill>
            <w14:solidFill>
              <w14:schemeClr w14:val="tx1"/>
            </w14:solidFill>
          </w14:textFill>
        </w:rPr>
        <w:t xml:space="preserve"> </w:t>
      </w:r>
      <w:r>
        <w:rPr>
          <w:rFonts w:hint="eastAsia" w:cs="Times New Roman"/>
          <w:b/>
          <w:color w:val="000000" w:themeColor="text1"/>
          <w14:textFill>
            <w14:solidFill>
              <w14:schemeClr w14:val="tx1"/>
            </w14:solidFill>
          </w14:textFill>
        </w:rPr>
        <w:t>仓储设施风险防范措施</w:t>
      </w:r>
    </w:p>
    <w:p w14:paraId="4DC02020">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（1）危化品仓库</w:t>
      </w:r>
    </w:p>
    <w:p w14:paraId="5E9D544C">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① 危化品仓库内各类物料分区存放，不混存混运，仓库地面均采取了地面防腐、防渗等措施，并配备堵漏器材、灭火器等应急物资， 制定了各仓库管理制度。危险化学品专用仓库的储存设备和安全设施定期检测，配备有专人管理和防护用品。</w:t>
      </w:r>
    </w:p>
    <w:p w14:paraId="54B7DE4B">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② 危化品仓库设专人值班，定时巡查；消防灭火器材定期检查，及时更换。</w:t>
      </w:r>
    </w:p>
    <w:p w14:paraId="2CD7D8A9">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③ 严格规范用电、动火管理，不私拉电线，不私自动火；对于易燃、易爆危险品的储存点远离有明火的区域，并设立了醒目的禁止吸 烟的标示，防止由于吸烟引起的爆炸事件。对于违反规定者，给予必要的经济处罚。</w:t>
      </w:r>
    </w:p>
    <w:p w14:paraId="6F9F9712">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④ 危化品仓库管理员必须掌握各种原材料理化特性，按照规定分类或隔离储存，从安全角度掌握各类危化品储存的技术要求和库房设 施要求，明确各危化品处于安全储存状态。</w:t>
      </w:r>
    </w:p>
    <w:p w14:paraId="587378E9">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（2）储罐</w:t>
      </w:r>
    </w:p>
    <w:p w14:paraId="60F267B9">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① 企业各储罐区均配备围堰，并设有火灾报警装置及喷淋系统。</w:t>
      </w:r>
    </w:p>
    <w:p w14:paraId="4E81FF52">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② 企业对各储罐罐体涂刷防腐油漆，并定期对罐体内、外部及安全附件(液位计等)进行检查。</w:t>
      </w:r>
    </w:p>
    <w:p w14:paraId="6C2CC1D5">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③ 储罐区设有防雷接地设施，并定期检测，保持完好。</w:t>
      </w:r>
    </w:p>
    <w:p w14:paraId="0C14E871">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④ 定期对储罐、管线进行检修，对破裂的管线及时进行修补，并执行严格的用火管理制度</w:t>
      </w:r>
      <w:r>
        <w:rPr>
          <w:color w:val="000000" w:themeColor="text1"/>
          <w14:textFill>
            <w14:solidFill>
              <w14:schemeClr w14:val="tx1"/>
            </w14:solidFill>
          </w14:textFill>
        </w:rPr>
        <w:t>。</w:t>
      </w:r>
    </w:p>
    <w:p w14:paraId="1925E56F">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7.6.1.</w:t>
      </w:r>
      <w:r>
        <w:rPr>
          <w:rFonts w:hint="eastAsia" w:cs="Times New Roman"/>
          <w:b/>
          <w:color w:val="000000" w:themeColor="text1"/>
          <w14:textFill>
            <w14:solidFill>
              <w14:schemeClr w14:val="tx1"/>
            </w14:solidFill>
          </w14:textFill>
        </w:rPr>
        <w:t>6</w:t>
      </w:r>
      <w:r>
        <w:rPr>
          <w:rFonts w:cs="Times New Roman"/>
          <w:b/>
          <w:color w:val="000000" w:themeColor="text1"/>
          <w14:textFill>
            <w14:solidFill>
              <w14:schemeClr w14:val="tx1"/>
            </w14:solidFill>
          </w14:textFill>
        </w:rPr>
        <w:t xml:space="preserve"> </w:t>
      </w:r>
      <w:r>
        <w:rPr>
          <w:rFonts w:hint="eastAsia" w:cs="Times New Roman"/>
          <w:b/>
          <w:color w:val="000000" w:themeColor="text1"/>
          <w14:textFill>
            <w14:solidFill>
              <w14:schemeClr w14:val="tx1"/>
            </w14:solidFill>
          </w14:textFill>
        </w:rPr>
        <w:t>大气环境风险防范措施</w:t>
      </w:r>
    </w:p>
    <w:p w14:paraId="5DDF9782">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企业可能发生的大气污染事件类型主要有：</w:t>
      </w:r>
    </w:p>
    <w:p w14:paraId="65C43B4E">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 xml:space="preserve">①原辅料泄漏，挥发物污染大气环境；②废气处理装置故障，导致有机废气超标排放；③厂内火灾爆炸事故，事故产生的有毒烟气污染大气环境。 </w:t>
      </w:r>
    </w:p>
    <w:p w14:paraId="3423FA73">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废气污染事故防范措施：</w:t>
      </w:r>
    </w:p>
    <w:p w14:paraId="634BE2D2">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① 废气处理设施故障后当班人员立即通知其产气工段停止作业，切断废气来源，并立即查找故障原因，对废气处理装置进行维修或更 换废气治理设施中的吸附介质。同时向现场值班人员、当班领导汇报，并在事故处理过程中随时保持与领导组的联系。</w:t>
      </w:r>
    </w:p>
    <w:p w14:paraId="71497258">
      <w:pPr>
        <w:ind w:firstLine="480"/>
        <w:rPr>
          <w:color w:val="000000" w:themeColor="text1"/>
          <w14:textFill>
            <w14:solidFill>
              <w14:schemeClr w14:val="tx1"/>
            </w14:solidFill>
          </w14:textFill>
        </w:rPr>
      </w:pPr>
      <w:r>
        <w:rPr>
          <w:rFonts w:hint="eastAsia"/>
          <w:color w:val="000000" w:themeColor="text1"/>
          <w14:textFill>
            <w14:solidFill>
              <w14:schemeClr w14:val="tx1"/>
            </w14:solidFill>
          </w14:textFill>
        </w:rPr>
        <w:t>② 应急小组成员及时赶赴现场，查找废气装置故障位置，并进行现场抢修，抢修工具使用不产生火花、静电的工具。</w:t>
      </w:r>
    </w:p>
    <w:p w14:paraId="29B494EE">
      <w:pPr>
        <w:ind w:firstLine="480"/>
        <w:rPr>
          <w:rFonts w:cs="Times New Roman"/>
          <w:color w:val="000000" w:themeColor="text1"/>
          <w:szCs w:val="24"/>
          <w14:textFill>
            <w14:solidFill>
              <w14:schemeClr w14:val="tx1"/>
            </w14:solidFill>
          </w14:textFill>
        </w:rPr>
      </w:pPr>
      <w:r>
        <w:rPr>
          <w:rFonts w:hint="eastAsia"/>
          <w:color w:val="000000" w:themeColor="text1"/>
          <w14:textFill>
            <w14:solidFill>
              <w14:schemeClr w14:val="tx1"/>
            </w14:solidFill>
          </w14:textFill>
        </w:rPr>
        <w:t>③ 在废气处理过程中，严格岗位管理，加以严格把关和监控，保证尾气处理装置正常运行。加强治理设施的运行管理和日常维护，若发现尾气处理装置异常应立即检查，找出原因及时维修，必要情况下停止生产</w:t>
      </w:r>
      <w:r>
        <w:rPr>
          <w:rFonts w:hint="eastAsia" w:cs="Times New Roman"/>
          <w:color w:val="000000" w:themeColor="text1"/>
          <w:szCs w:val="24"/>
          <w14:textFill>
            <w14:solidFill>
              <w14:schemeClr w14:val="tx1"/>
            </w14:solidFill>
          </w14:textFill>
        </w:rPr>
        <w:t>。</w:t>
      </w:r>
    </w:p>
    <w:p w14:paraId="0FC224CA">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7.6.1.</w:t>
      </w:r>
      <w:r>
        <w:rPr>
          <w:rFonts w:hint="eastAsia" w:cs="Times New Roman"/>
          <w:b/>
          <w:color w:val="000000" w:themeColor="text1"/>
          <w14:textFill>
            <w14:solidFill>
              <w14:schemeClr w14:val="tx1"/>
            </w14:solidFill>
          </w14:textFill>
        </w:rPr>
        <w:t>7</w:t>
      </w:r>
      <w:r>
        <w:rPr>
          <w:rFonts w:cs="Times New Roman"/>
          <w:b/>
          <w:color w:val="000000" w:themeColor="text1"/>
          <w14:textFill>
            <w14:solidFill>
              <w14:schemeClr w14:val="tx1"/>
            </w14:solidFill>
          </w14:textFill>
        </w:rPr>
        <w:t xml:space="preserve"> </w:t>
      </w:r>
      <w:r>
        <w:rPr>
          <w:rFonts w:hint="eastAsia" w:cs="Times New Roman"/>
          <w:b/>
          <w:color w:val="000000" w:themeColor="text1"/>
          <w14:textFill>
            <w14:solidFill>
              <w14:schemeClr w14:val="tx1"/>
            </w14:solidFill>
          </w14:textFill>
        </w:rPr>
        <w:t>水环境</w:t>
      </w:r>
      <w:r>
        <w:rPr>
          <w:rFonts w:cs="Times New Roman"/>
          <w:b/>
          <w:color w:val="000000" w:themeColor="text1"/>
          <w14:textFill>
            <w14:solidFill>
              <w14:schemeClr w14:val="tx1"/>
            </w14:solidFill>
          </w14:textFill>
        </w:rPr>
        <w:t>风险防范措施</w:t>
      </w:r>
    </w:p>
    <w:p w14:paraId="260A00F2">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①企业设有</w:t>
      </w:r>
      <w:r>
        <w:rPr>
          <w:rFonts w:hint="eastAsia" w:cs="Times New Roman"/>
          <w:color w:val="000000" w:themeColor="text1"/>
          <w:szCs w:val="21"/>
          <w14:textFill>
            <w14:solidFill>
              <w14:schemeClr w14:val="tx1"/>
            </w14:solidFill>
          </w14:textFill>
        </w:rPr>
        <w:t>1座</w:t>
      </w:r>
      <w:r>
        <w:rPr>
          <w:rFonts w:cs="Times New Roman"/>
          <w:color w:val="000000" w:themeColor="text1"/>
          <w:szCs w:val="21"/>
          <w14:textFill>
            <w14:solidFill>
              <w14:schemeClr w14:val="tx1"/>
            </w14:solidFill>
          </w14:textFill>
        </w:rPr>
        <w:t>应急事故池</w:t>
      </w:r>
      <w:r>
        <w:rPr>
          <w:rFonts w:hint="eastAsia" w:cs="Times New Roman"/>
          <w:color w:val="000000" w:themeColor="text1"/>
          <w:szCs w:val="21"/>
          <w14:textFill>
            <w14:solidFill>
              <w14:schemeClr w14:val="tx1"/>
            </w14:solidFill>
          </w14:textFill>
        </w:rPr>
        <w:t>16000</w:t>
      </w:r>
      <w:r>
        <w:rPr>
          <w:rFonts w:cs="Times New Roman"/>
          <w:color w:val="000000" w:themeColor="text1"/>
          <w:szCs w:val="21"/>
          <w14:textFill>
            <w14:solidFill>
              <w14:schemeClr w14:val="tx1"/>
            </w14:solidFill>
          </w14:textFill>
        </w:rPr>
        <w:t>m</w:t>
      </w:r>
      <w:r>
        <w:rPr>
          <w:rFonts w:cs="Times New Roman"/>
          <w:color w:val="000000" w:themeColor="text1"/>
          <w:szCs w:val="21"/>
          <w:vertAlign w:val="superscript"/>
          <w14:textFill>
            <w14:solidFill>
              <w14:schemeClr w14:val="tx1"/>
            </w14:solidFill>
          </w14:textFill>
        </w:rPr>
        <w:t>3</w:t>
      </w:r>
      <w:r>
        <w:rPr>
          <w:rFonts w:hint="eastAsia" w:cs="Times New Roman"/>
          <w:color w:val="000000" w:themeColor="text1"/>
          <w:szCs w:val="24"/>
          <w14:textFill>
            <w14:solidFill>
              <w14:schemeClr w14:val="tx1"/>
            </w14:solidFill>
          </w14:textFill>
        </w:rPr>
        <w:t>，用于收集泄漏物、事故废水、消防废水及被污染的雨水。通常情况下，应急池处于空置状态，以便发生突发环境事件时有充足的容量。</w:t>
      </w:r>
    </w:p>
    <w:p w14:paraId="68D31A28">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②装置区、储罐区及仓库均设有废水收集管网，对泄漏的物料和事故水进行围堵和收集，并通过管网收集进入应急事故池。</w:t>
      </w:r>
    </w:p>
    <w:p w14:paraId="059F4CFF">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③厂区实行严格的“雨污分流”，设置切换阀，一旦事故发生后，立即打开事故池管线阀门，并检查雨水排放口阀门是否处于关闭状态。</w:t>
      </w:r>
    </w:p>
    <w:p w14:paraId="4B598BA8">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④废水输送管道定期检修、维护，防止废水渗漏，污染土壤及地下水环境</w:t>
      </w:r>
      <w:r>
        <w:rPr>
          <w:rFonts w:cs="Times New Roman"/>
          <w:color w:val="000000" w:themeColor="text1"/>
          <w:szCs w:val="24"/>
          <w14:textFill>
            <w14:solidFill>
              <w14:schemeClr w14:val="tx1"/>
            </w14:solidFill>
          </w14:textFill>
        </w:rPr>
        <w:t>。</w:t>
      </w:r>
    </w:p>
    <w:p w14:paraId="454F8EA3">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 xml:space="preserve">7.6.1.8 </w:t>
      </w:r>
      <w:r>
        <w:rPr>
          <w:rFonts w:hint="eastAsia" w:cs="Times New Roman"/>
          <w:b/>
          <w:color w:val="000000" w:themeColor="text1"/>
          <w14:textFill>
            <w14:solidFill>
              <w14:schemeClr w14:val="tx1"/>
            </w14:solidFill>
          </w14:textFill>
        </w:rPr>
        <w:t>危废仓库</w:t>
      </w:r>
      <w:r>
        <w:rPr>
          <w:rFonts w:cs="Times New Roman"/>
          <w:b/>
          <w:color w:val="000000" w:themeColor="text1"/>
          <w14:textFill>
            <w14:solidFill>
              <w14:schemeClr w14:val="tx1"/>
            </w14:solidFill>
          </w14:textFill>
        </w:rPr>
        <w:t>风险防范措施</w:t>
      </w:r>
    </w:p>
    <w:p w14:paraId="181FDE8E">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① 危废库地面设有防渗漏措施，在受到灾害天气时，提前做好防护措施。</w:t>
      </w:r>
    </w:p>
    <w:p w14:paraId="19A9B12D">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② 及时处理暂存的危险废弃物，降低固体废弃物泄漏、流失概率。</w:t>
      </w:r>
    </w:p>
    <w:p w14:paraId="1DFEB8AF">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③ 危废库内建有溢流沟及收集槽，库内备有必要的应急物资。</w:t>
      </w:r>
    </w:p>
    <w:p w14:paraId="4FFFC0EE">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④危废仓库内装有监控摄像头，对危废仓库进行实时监控，降低突发环境事故概率。</w:t>
      </w:r>
    </w:p>
    <w:p w14:paraId="21993C82">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 xml:space="preserve">7.6.1.9 </w:t>
      </w:r>
      <w:r>
        <w:rPr>
          <w:rFonts w:hint="eastAsia" w:cs="Times New Roman"/>
          <w:b/>
          <w:color w:val="000000" w:themeColor="text1"/>
          <w14:textFill>
            <w14:solidFill>
              <w14:schemeClr w14:val="tx1"/>
            </w14:solidFill>
          </w14:textFill>
        </w:rPr>
        <w:t>次/伴生污染防 治措施</w:t>
      </w:r>
    </w:p>
    <w:p w14:paraId="0EB31D19">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①泄漏或者火灾爆炸事故发生时，应根据各风险物质的理化性质及其次伴生物质（表4.</w:t>
      </w:r>
      <w:r>
        <w:rPr>
          <w:rFonts w:cs="Times New Roman"/>
          <w:color w:val="000000" w:themeColor="text1"/>
          <w:szCs w:val="24"/>
          <w14:textFill>
            <w14:solidFill>
              <w14:schemeClr w14:val="tx1"/>
            </w14:solidFill>
          </w14:textFill>
        </w:rPr>
        <w:t>4</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2</w:t>
      </w:r>
      <w:r>
        <w:rPr>
          <w:rFonts w:hint="eastAsia" w:cs="Times New Roman"/>
          <w:color w:val="000000" w:themeColor="text1"/>
          <w:szCs w:val="24"/>
          <w14:textFill>
            <w14:solidFill>
              <w14:schemeClr w14:val="tx1"/>
            </w14:solidFill>
          </w14:textFill>
        </w:rPr>
        <w:t>-1）选取合适的喷淋洗消或灭火介质。</w:t>
      </w:r>
    </w:p>
    <w:p w14:paraId="087001B5">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②火灾爆炸发生时应第一时间采取灭火等措施，并对周边罐体进行降温或迅速移走火灾区边界易燃可燃物尤其是危险化学品，降低着火时间，控制火灾区域，减少燃烧次生、伴生物质一氧化碳等对环境空气造成的影响。</w:t>
      </w:r>
    </w:p>
    <w:p w14:paraId="4BFE2404">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③灭火产生的消防废水应收集至事故池内，事故结束后，分批由泵打入厂内污水处理站进行处理。</w:t>
      </w:r>
    </w:p>
    <w:p w14:paraId="6FB88E2F">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④废灭火剂、废黄沙以及其它拦截、堵漏材料等在事故排放后统一收集送有资质单位进行处理。</w:t>
      </w:r>
    </w:p>
    <w:p w14:paraId="16338E06">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 xml:space="preserve">7.6.1.10 </w:t>
      </w:r>
      <w:r>
        <w:rPr>
          <w:rFonts w:hint="eastAsia" w:cs="Times New Roman"/>
          <w:b/>
          <w:color w:val="000000" w:themeColor="text1"/>
          <w14:textFill>
            <w14:solidFill>
              <w14:schemeClr w14:val="tx1"/>
            </w14:solidFill>
          </w14:textFill>
        </w:rPr>
        <w:t>其他</w:t>
      </w:r>
      <w:r>
        <w:rPr>
          <w:rFonts w:cs="Times New Roman"/>
          <w:b/>
          <w:color w:val="000000" w:themeColor="text1"/>
          <w14:textFill>
            <w14:solidFill>
              <w14:schemeClr w14:val="tx1"/>
            </w14:solidFill>
          </w14:textFill>
        </w:rPr>
        <w:t>风险</w:t>
      </w:r>
      <w:r>
        <w:rPr>
          <w:rFonts w:hint="eastAsia" w:cs="Times New Roman"/>
          <w:b/>
          <w:color w:val="000000" w:themeColor="text1"/>
          <w14:textFill>
            <w14:solidFill>
              <w14:schemeClr w14:val="tx1"/>
            </w14:solidFill>
          </w14:textFill>
        </w:rPr>
        <w:t>事故</w:t>
      </w:r>
      <w:r>
        <w:rPr>
          <w:rFonts w:cs="Times New Roman"/>
          <w:b/>
          <w:color w:val="000000" w:themeColor="text1"/>
          <w14:textFill>
            <w14:solidFill>
              <w14:schemeClr w14:val="tx1"/>
            </w14:solidFill>
          </w14:textFill>
        </w:rPr>
        <w:t>防范措施</w:t>
      </w:r>
    </w:p>
    <w:p w14:paraId="52DC33DA">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① 环境安全教育等要纳入企业经营管理范畴，完善环境安全组织结构；成立了事故应急救援指挥组，组织专业救援队伍，明确各自职责，并配备相应的应急设施、设备和材料。</w:t>
      </w:r>
    </w:p>
    <w:p w14:paraId="64BE0A75">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 xml:space="preserve"> </w:t>
      </w:r>
      <w:r>
        <w:rPr>
          <w:rFonts w:hint="eastAsia" w:cs="Times New Roman"/>
          <w:color w:val="000000" w:themeColor="text1"/>
          <w:szCs w:val="24"/>
          <w14:textFill>
            <w14:solidFill>
              <w14:schemeClr w14:val="tx1"/>
            </w14:solidFill>
          </w14:textFill>
        </w:rPr>
        <w:t>建、构筑物的防雷等级符合相关设计规定，电气设备的接地装置与防止直接雷击的独立避雷针的接地装置应分开设置，与装设在建筑物上防止直接雷击的避雷针的接地装置可合并设置；与防雷电感应的接地装置亦可合并设置。接地电阻值应取其中最低值。</w:t>
      </w:r>
    </w:p>
    <w:p w14:paraId="69A429A8">
      <w:pPr>
        <w:widowControl/>
        <w:ind w:firstLine="0" w:firstLineChars="0"/>
        <w:outlineLvl w:val="2"/>
        <w:rPr>
          <w:rFonts w:cs="Times New Roman"/>
          <w:b/>
          <w:bCs/>
          <w:color w:val="000000" w:themeColor="text1"/>
          <w:sz w:val="28"/>
          <w:szCs w:val="32"/>
          <w14:textFill>
            <w14:solidFill>
              <w14:schemeClr w14:val="tx1"/>
            </w14:solidFill>
          </w14:textFill>
        </w:rPr>
      </w:pPr>
      <w:r>
        <w:rPr>
          <w:rFonts w:cs="Times New Roman"/>
          <w:b/>
          <w:bCs/>
          <w:color w:val="000000" w:themeColor="text1"/>
          <w:sz w:val="28"/>
          <w:szCs w:val="32"/>
          <w14:textFill>
            <w14:solidFill>
              <w14:schemeClr w14:val="tx1"/>
            </w14:solidFill>
          </w14:textFill>
        </w:rPr>
        <w:t xml:space="preserve">7.6.2 </w:t>
      </w:r>
      <w:r>
        <w:rPr>
          <w:rFonts w:hint="eastAsia" w:cs="Times New Roman"/>
          <w:b/>
          <w:bCs/>
          <w:color w:val="000000" w:themeColor="text1"/>
          <w:sz w:val="28"/>
          <w:szCs w:val="32"/>
          <w14:textFill>
            <w14:solidFill>
              <w14:schemeClr w14:val="tx1"/>
            </w14:solidFill>
          </w14:textFill>
        </w:rPr>
        <w:t>本</w:t>
      </w:r>
      <w:r>
        <w:rPr>
          <w:rFonts w:cs="Times New Roman"/>
          <w:b/>
          <w:bCs/>
          <w:color w:val="000000" w:themeColor="text1"/>
          <w:sz w:val="28"/>
          <w:szCs w:val="32"/>
          <w14:textFill>
            <w14:solidFill>
              <w14:schemeClr w14:val="tx1"/>
            </w14:solidFill>
          </w14:textFill>
        </w:rPr>
        <w:t>项目环境风险防范措施</w:t>
      </w:r>
    </w:p>
    <w:p w14:paraId="59DEF53C">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7.6.2.1 大气环境风险的防范、减缓措施和监控要求</w:t>
      </w:r>
    </w:p>
    <w:p w14:paraId="5972EB84">
      <w:pPr>
        <w:widowControl/>
        <w:ind w:firstLine="482"/>
        <w:jc w:val="left"/>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（1）防范措施及监控要求</w:t>
      </w:r>
    </w:p>
    <w:p w14:paraId="28C2164C">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本工程严格按照《建筑设计防火规范》（GB 50016-2014，2018版）、《石油化工企业设计防火规范》（GB50160-2008，2018版）中相应防火等级和建筑防火间距要求来设置项目各生产装置及罐区、建构筑物之间的防火间距。</w:t>
      </w:r>
    </w:p>
    <w:p w14:paraId="38DE384D">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在厂区施工及检修等过程中，应在施工区设置围挡，经审批后方可动火施工；施工过程中，应远离车间内的生产设备、远离物料输送管线、廊道等设施，防止发生连锁风险事故。</w:t>
      </w:r>
    </w:p>
    <w:p w14:paraId="4022C1E2">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罐区：周围应设置符合要求的围堰，围堰采用钢筋混凝土结构；设置安装液位上限报警装置和可燃气体报警仪，按规程操作；设置安装防静电和防感应雷的接地装置，罐区内电气装置符合防火防爆要求；严格按照存储物料的理化性质保障贮存条件；储罐区设置自动探测装置，若易燃易爆物质的浓度超过允许浓度，则开启报警装置。</w:t>
      </w:r>
    </w:p>
    <w:p w14:paraId="1074C1C3">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④</w:t>
      </w:r>
      <w:r>
        <w:rPr>
          <w:rFonts w:cs="Times New Roman"/>
          <w:color w:val="000000" w:themeColor="text1"/>
          <w:szCs w:val="24"/>
          <w14:textFill>
            <w14:solidFill>
              <w14:schemeClr w14:val="tx1"/>
            </w14:solidFill>
          </w14:textFill>
        </w:rPr>
        <w:t>危废暂存、运输风险防范：危险废物暂存场所必须严格按照《危险废物贮存污染控制标准》（GB18597-2023）、《工业危险废物产生单位规范化管理实施指南》（苏环办[2014]232号）、《省生态环境厅关于印发&lt;江苏省固体废物全过程环境监管工作意见&gt;的通知》（苏环办[2024]16号）进行设置，在常温常压下易爆、易燃及排出有毒气体的危险废物必须进行预处理，使之稳定后贮存，否则，按易爆、易燃危险品贮存；必须设置防渗、防漏、防腐、防雨等防范措施；危险废物暂存场所设置便于危险废物泄漏的收集处理的设施；在暂存场所内，各危险废物种类必须分类储存，并设置相应的标签，标明危废的来源</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具体的成分</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主要成分的性质和泄漏、火灾等处置方式，不得混合储存，各储存分区之间必须设置相应的防护距离，防止发生连锁反应；危险废物运输过程中应委托专业运输公司进行运输，加强对车辆、罐体以及包装材料质量的检查监管，使其规范化，以保证运输安全；根据危险废物产生情况合理设置暂存周期，定期转运，避免暂存场所不够导致危险废物在厂区内不规范暂存情况。危险废物严格按《省生态环境厅关于做好江苏省危险废物全生命周期监控系统上线运行工作的通知》</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苏环办[2020]401号</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要求纳入</w:t>
      </w:r>
      <w:r>
        <w:rPr>
          <w:rFonts w:hint="eastAsia" w:cs="Times New Roman"/>
          <w:color w:val="000000" w:themeColor="text1"/>
          <w:szCs w:val="24"/>
          <w14:textFill>
            <w14:solidFill>
              <w14:schemeClr w14:val="tx1"/>
            </w14:solidFill>
          </w14:textFill>
        </w:rPr>
        <w:t>江苏</w:t>
      </w:r>
      <w:r>
        <w:rPr>
          <w:rFonts w:cs="Times New Roman"/>
          <w:color w:val="000000" w:themeColor="text1"/>
          <w:szCs w:val="24"/>
          <w14:textFill>
            <w14:solidFill>
              <w14:schemeClr w14:val="tx1"/>
            </w14:solidFill>
          </w14:textFill>
        </w:rPr>
        <w:t>省固体废物管理信息系统。</w:t>
      </w:r>
    </w:p>
    <w:p w14:paraId="6A3A1454">
      <w:pPr>
        <w:widowControl/>
        <w:ind w:firstLine="482"/>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减缓措施：</w:t>
      </w:r>
    </w:p>
    <w:p w14:paraId="512AC716">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密闭空间内发生的泄漏等突发环境事故引发的大气污染，首先应通过车间内废气处理措施予以收集。</w:t>
      </w:r>
    </w:p>
    <w:p w14:paraId="71247865">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敞开空间内的泄漏事故发生时，应首先查找泄漏源，及时修补容器或管道，以防污染物更多的泄漏；为降低物料向大气中的蒸发速度，可先采取倒罐等措施对泄漏物料进行收容，并用泡沫或其他覆盖物品覆盖外泄的物料在其表面形成覆盖层，抑制其蒸发，以减小对环境空气的影响。挥发物料发生泄漏后，应对扩散至大气中的污染物采用洗消等措施，减小对环境空气的影响。</w:t>
      </w:r>
    </w:p>
    <w:p w14:paraId="1F2BBFFE">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火灾、爆炸等事故发生时，应使用水、干粉或二氧化碳灭火器扑救，灭火过程同时对邻近储罐进行冷却降温，以降低相邻储罐发生联锁爆炸的可能性。同时对扩散至空气中的未燃烧物、烟尘等污染物进行洗消，以减小对环境空气的影响。</w:t>
      </w:r>
    </w:p>
    <w:p w14:paraId="6C712C24">
      <w:pPr>
        <w:widowControl/>
        <w:ind w:firstLine="482"/>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工程措施：</w:t>
      </w:r>
    </w:p>
    <w:p w14:paraId="4CB75C1C">
      <w:pPr>
        <w:widowControl/>
        <w:ind w:firstLine="480"/>
        <w:jc w:val="left"/>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泵房：①防止易燃易爆物质泄漏，配置防火器材；②保证通风良好，防止爆炸气体滞留聚集；③重要部位要用防火材料保护，防烧毁；④安全联锁装置，紧急放空系统，安全阀按规范设置；⑤精心操作，平衡操作，加强设备检查</w:t>
      </w:r>
      <w:r>
        <w:rPr>
          <w:rFonts w:cs="Times New Roman"/>
          <w:color w:val="000000" w:themeColor="text1"/>
          <w:szCs w:val="24"/>
          <w14:textFill>
            <w14:solidFill>
              <w14:schemeClr w14:val="tx1"/>
            </w14:solidFill>
          </w14:textFill>
        </w:rPr>
        <w:t>。</w:t>
      </w:r>
    </w:p>
    <w:p w14:paraId="315581E7">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生产装置区风险防范措施：</w:t>
      </w: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平衡操作，防止冲塔事故发生；</w:t>
      </w: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经常检查容易造成腐蚀部位，防止泄漏；</w:t>
      </w: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设备定期校验检查；</w:t>
      </w:r>
      <w:r>
        <w:rPr>
          <w:rFonts w:hint="eastAsia" w:ascii="宋体" w:hAnsi="宋体" w:cs="宋体"/>
          <w:color w:val="000000" w:themeColor="text1"/>
          <w:szCs w:val="24"/>
          <w14:textFill>
            <w14:solidFill>
              <w14:schemeClr w14:val="tx1"/>
            </w14:solidFill>
          </w14:textFill>
        </w:rPr>
        <w:t>④</w:t>
      </w:r>
      <w:r>
        <w:rPr>
          <w:rFonts w:cs="Times New Roman"/>
          <w:color w:val="000000" w:themeColor="text1"/>
          <w:szCs w:val="24"/>
          <w14:textFill>
            <w14:solidFill>
              <w14:schemeClr w14:val="tx1"/>
            </w14:solidFill>
          </w14:textFill>
        </w:rPr>
        <w:t>配备消防器材。</w:t>
      </w:r>
    </w:p>
    <w:p w14:paraId="38654BB1">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罐区风险防范措施：</w:t>
      </w: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储罐区防火堤设计应符合《储罐区防火堤设计规范》</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GB50351-2014</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的要求；</w:t>
      </w: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储罐的抗震设计应符合《建筑抗震设计规范》</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GB50011-2010</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的要求；</w:t>
      </w: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储罐区防腐设计应符合《工业建筑防腐蚀设计规范》（GB50046-2008）的要求，储罐、管道、输送泵均应根据物料的性质选用适宜的防腐材质。储罐外壁须进行必要的防腐处理。定期进行壁厚测试，防止腐蚀穿孔造成突发泄漏事故；</w:t>
      </w:r>
      <w:r>
        <w:rPr>
          <w:rFonts w:hint="eastAsia" w:ascii="宋体" w:hAnsi="宋体" w:cs="宋体"/>
          <w:color w:val="000000" w:themeColor="text1"/>
          <w:szCs w:val="24"/>
          <w14:textFill>
            <w14:solidFill>
              <w14:schemeClr w14:val="tx1"/>
            </w14:solidFill>
          </w14:textFill>
        </w:rPr>
        <w:t>④</w:t>
      </w:r>
      <w:r>
        <w:rPr>
          <w:rFonts w:cs="Times New Roman"/>
          <w:color w:val="000000" w:themeColor="text1"/>
          <w:szCs w:val="24"/>
          <w14:textFill>
            <w14:solidFill>
              <w14:schemeClr w14:val="tx1"/>
            </w14:solidFill>
          </w14:textFill>
        </w:rPr>
        <w:t>储罐必须罐体完好，不渗不漏，罐座正立坚固；</w:t>
      </w:r>
      <w:r>
        <w:rPr>
          <w:rFonts w:hint="eastAsia" w:ascii="宋体" w:hAnsi="宋体" w:cs="宋体"/>
          <w:color w:val="000000" w:themeColor="text1"/>
          <w:szCs w:val="24"/>
          <w14:textFill>
            <w14:solidFill>
              <w14:schemeClr w14:val="tx1"/>
            </w14:solidFill>
          </w14:textFill>
        </w:rPr>
        <w:t>⑤</w:t>
      </w:r>
      <w:r>
        <w:rPr>
          <w:rFonts w:cs="Times New Roman"/>
          <w:color w:val="000000" w:themeColor="text1"/>
          <w:szCs w:val="24"/>
          <w14:textFill>
            <w14:solidFill>
              <w14:schemeClr w14:val="tx1"/>
            </w14:solidFill>
          </w14:textFill>
        </w:rPr>
        <w:t>严格把好储罐的设计、制造、安装关，确保储罐的材质、焊接、安装质量符合设计要求；</w:t>
      </w:r>
      <w:r>
        <w:rPr>
          <w:rFonts w:hint="eastAsia" w:ascii="宋体" w:hAnsi="宋体" w:cs="宋体"/>
          <w:color w:val="000000" w:themeColor="text1"/>
          <w:szCs w:val="24"/>
          <w14:textFill>
            <w14:solidFill>
              <w14:schemeClr w14:val="tx1"/>
            </w14:solidFill>
          </w14:textFill>
        </w:rPr>
        <w:t>⑥</w:t>
      </w:r>
      <w:r>
        <w:rPr>
          <w:rFonts w:cs="Times New Roman"/>
          <w:color w:val="000000" w:themeColor="text1"/>
          <w:szCs w:val="24"/>
          <w14:textFill>
            <w14:solidFill>
              <w14:schemeClr w14:val="tx1"/>
            </w14:solidFill>
          </w14:textFill>
        </w:rPr>
        <w:t>储罐灌装系数应严格控制在设计规定值下，不得超装。储罐顶部设置液位远传装置，防止液位失真、溢罐发生。所有储罐的金属本体、管道、泵机均应可靠接地，运输车辆卸料区应设置等电位静电接地端子，确保运输车辆先接地、后卸料。建议罐区入口处设人体静电导除装置，罐区地面应采用能导除静电的不发火地面，罐区应采取防雷击保护设计措施；</w:t>
      </w:r>
      <w:r>
        <w:rPr>
          <w:rFonts w:hint="eastAsia" w:ascii="宋体" w:hAnsi="宋体" w:cs="宋体"/>
          <w:color w:val="000000" w:themeColor="text1"/>
          <w:szCs w:val="24"/>
          <w14:textFill>
            <w14:solidFill>
              <w14:schemeClr w14:val="tx1"/>
            </w14:solidFill>
          </w14:textFill>
        </w:rPr>
        <w:t>⑧</w:t>
      </w:r>
      <w:r>
        <w:rPr>
          <w:rFonts w:cs="Times New Roman"/>
          <w:color w:val="000000" w:themeColor="text1"/>
          <w:szCs w:val="24"/>
          <w14:textFill>
            <w14:solidFill>
              <w14:schemeClr w14:val="tx1"/>
            </w14:solidFill>
          </w14:textFill>
        </w:rPr>
        <w:t>储罐系统运行时，不准敲击，不准带压修理和紧固，不得超压；管道、阀门和水封装置冻结时，只能用热水或蒸汽加热解冻，严禁使用明火烘烤。</w:t>
      </w:r>
    </w:p>
    <w:p w14:paraId="211597CD">
      <w:pPr>
        <w:widowControl/>
        <w:ind w:firstLine="480"/>
        <w:jc w:val="left"/>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热媒炉</w:t>
      </w:r>
      <w:r>
        <w:rPr>
          <w:rFonts w:cs="Times New Roman"/>
          <w:color w:val="000000" w:themeColor="text1"/>
          <w:szCs w:val="24"/>
          <w14:textFill>
            <w14:solidFill>
              <w14:schemeClr w14:val="tx1"/>
            </w14:solidFill>
          </w14:textFill>
        </w:rPr>
        <w:t>风险防范措施</w:t>
      </w:r>
      <w:r>
        <w:rPr>
          <w:rFonts w:hint="eastAsia" w:cs="Times New Roman"/>
          <w:color w:val="000000" w:themeColor="text1"/>
          <w:szCs w:val="24"/>
          <w14:textFill>
            <w14:solidFill>
              <w14:schemeClr w14:val="tx1"/>
            </w14:solidFill>
          </w14:textFill>
        </w:rPr>
        <w:t>：</w:t>
      </w:r>
    </w:p>
    <w:p w14:paraId="546D466C">
      <w:pPr>
        <w:widowControl/>
        <w:ind w:firstLine="480"/>
        <w:jc w:val="left"/>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a．热媒炉须设置在远离员工活动区的主导风向的下风向位置。</w:t>
      </w:r>
    </w:p>
    <w:p w14:paraId="7F338ADA">
      <w:pPr>
        <w:widowControl/>
        <w:ind w:firstLine="480"/>
        <w:jc w:val="left"/>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b．热媒炉须以天然气为燃料，排气筒设置永久采样孔，安装采样和测量装置。</w:t>
      </w:r>
    </w:p>
    <w:p w14:paraId="7762C36E">
      <w:pPr>
        <w:widowControl/>
        <w:ind w:firstLine="480"/>
        <w:jc w:val="left"/>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c．加强热媒炉废气处理过程控制和管理，采取有效措施。</w:t>
      </w:r>
    </w:p>
    <w:p w14:paraId="22F04514">
      <w:pPr>
        <w:widowControl/>
        <w:ind w:firstLine="480"/>
        <w:jc w:val="left"/>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d．加强热媒炉自动化控制系统的管理，采用智能化仪表、PLC控制、计算机进行集中控制，设置集中控制室。</w:t>
      </w:r>
    </w:p>
    <w:p w14:paraId="7696DC51">
      <w:pPr>
        <w:widowControl/>
        <w:ind w:firstLine="480"/>
        <w:jc w:val="left"/>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e．加强对热媒炉的维护管理，建立健全运行记录，确保正常运行。</w:t>
      </w:r>
    </w:p>
    <w:p w14:paraId="148EF748">
      <w:pPr>
        <w:widowControl/>
        <w:ind w:firstLine="480"/>
        <w:jc w:val="left"/>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f．必须具有经过培训的技术人员、管理人员和相应数量的操作人员，加强员工的岗位知识培训，严格按规范操作。</w:t>
      </w:r>
    </w:p>
    <w:p w14:paraId="4BB12F57">
      <w:pPr>
        <w:widowControl/>
        <w:ind w:firstLine="480"/>
        <w:jc w:val="left"/>
        <w:rPr>
          <w:rFonts w:cs="Times New Roman"/>
          <w:szCs w:val="24"/>
        </w:rPr>
      </w:pPr>
      <w:r>
        <w:rPr>
          <w:rFonts w:hint="eastAsia" w:cs="Times New Roman"/>
          <w:szCs w:val="24"/>
        </w:rPr>
        <w:t>g.</w:t>
      </w:r>
      <w:r>
        <w:rPr>
          <w:rFonts w:hint="eastAsia"/>
        </w:rPr>
        <w:t xml:space="preserve"> </w:t>
      </w:r>
      <w:r>
        <w:rPr>
          <w:rFonts w:hint="eastAsia" w:cs="Times New Roman"/>
          <w:szCs w:val="24"/>
        </w:rPr>
        <w:t>为防止热媒系统发生泄漏，项目设立相关风险防范措施，具体为：①设备与管道设计方面：所有热媒管道均应做好防静电接地，管道应采用焊接式连接，减少管阀泄漏可能。考虑管道膨胀与支撑，定期检查压力管道、阀门等的腐蚀疲劳情况，严谨超温超压运行，防止泄漏的提前发生；②热媒系统安全配置方面：本项目热媒系统具有各自独立的温度计、压力表等仪表监控措施，本项目所依托的热媒炉也具有安全阀、火焰检测等报警系统；所依托热媒站内装有可燃气体检测仪，信号接至DCS，中控可直接参与监控；本项目尾气进入热媒炉前管道装有阻火器，可防止回火；聚合楼顶层设有热媒膨胀槽，可吸收热媒在各式温度下的热膨胀，避免管道与设备受损。③运行与联锁控制方面：本项目各二次热媒系统各自配套联锁控制措施，所依托热媒炉分别配有燃料气压力低、导热油盘管温度高、导热油出口压力高、烟气温度高、火焰检测信号断开、鼓风机停运、氧含量低等联锁保护手段，可保护热媒炉系统稳定运行，同时，此热媒炉系统的投用、停运均为成熟的成套设备工艺，通过温度与压力的反馈信号进行实时调控，避免超温超压。④应急与检修作业方面：本项目有专用热媒泄漏应急预案，按计划定期进行演练。发生事故时，热媒系统用过专用低点收集槽进行集中收集，该槽伴有氮气保护等降温措施，可保证热媒在罐中的安全状态。</w:t>
      </w:r>
    </w:p>
    <w:p w14:paraId="6772008F">
      <w:pPr>
        <w:widowControl/>
        <w:ind w:firstLine="480"/>
        <w:jc w:val="left"/>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h．应急反应与人员培训。培训人员发生火灾时的应急处置能力，要能及时扑灭吸附处理装置的火灾，防止火灾蔓延。</w:t>
      </w:r>
    </w:p>
    <w:p w14:paraId="1B8C53A1">
      <w:pPr>
        <w:widowControl/>
        <w:ind w:firstLine="480"/>
        <w:jc w:val="left"/>
        <w:rPr>
          <w:rFonts w:cs="Times New Roman"/>
          <w:szCs w:val="24"/>
        </w:rPr>
      </w:pPr>
      <w:r>
        <w:rPr>
          <w:rFonts w:hint="eastAsia" w:cs="Times New Roman"/>
          <w:color w:val="000000" w:themeColor="text1"/>
          <w:szCs w:val="24"/>
          <w14:textFill>
            <w14:solidFill>
              <w14:schemeClr w14:val="tx1"/>
            </w14:solidFill>
          </w14:textFill>
        </w:rPr>
        <w:t>i.</w:t>
      </w:r>
      <w:r>
        <w:rPr>
          <w:rFonts w:cs="Times New Roman"/>
          <w:color w:val="000000" w:themeColor="text1"/>
          <w:szCs w:val="24"/>
          <w14:textFill>
            <w14:solidFill>
              <w14:schemeClr w14:val="tx1"/>
            </w14:solidFill>
          </w14:textFill>
        </w:rPr>
        <w:t>其他作业危险性的预防措施：操作平台、楼梯、扶手等设置应符合要求。高处作业、进入受限空间作业应按照有关作</w:t>
      </w:r>
      <w:r>
        <w:rPr>
          <w:rFonts w:cs="Times New Roman"/>
          <w:szCs w:val="24"/>
        </w:rPr>
        <w:t>业安全规程办理许可票证</w:t>
      </w:r>
      <w:r>
        <w:rPr>
          <w:rFonts w:hint="eastAsia" w:cs="Times New Roman"/>
          <w:szCs w:val="24"/>
        </w:rPr>
        <w:t>。</w:t>
      </w:r>
    </w:p>
    <w:p w14:paraId="71710D9E">
      <w:pPr>
        <w:widowControl/>
        <w:ind w:firstLine="482"/>
        <w:rPr>
          <w:rFonts w:cs="Times New Roman"/>
          <w:b/>
          <w:bCs/>
          <w:szCs w:val="24"/>
        </w:rPr>
      </w:pPr>
      <w:r>
        <w:rPr>
          <w:rFonts w:hint="eastAsia" w:cs="Times New Roman"/>
          <w:b/>
          <w:bCs/>
          <w:szCs w:val="24"/>
        </w:rPr>
        <w:t>（2）事故状态下环境保护目标影响分析</w:t>
      </w:r>
    </w:p>
    <w:p w14:paraId="19246734">
      <w:pPr>
        <w:widowControl/>
        <w:ind w:firstLine="480"/>
        <w:rPr>
          <w:rFonts w:cs="Times New Roman"/>
          <w:szCs w:val="24"/>
        </w:rPr>
      </w:pPr>
      <w:r>
        <w:rPr>
          <w:rFonts w:hint="eastAsia" w:cs="Times New Roman"/>
          <w:szCs w:val="24"/>
        </w:rPr>
        <w:t>由6.2.6.4.</w:t>
      </w:r>
      <w:r>
        <w:rPr>
          <w:rFonts w:cs="Times New Roman"/>
          <w:szCs w:val="24"/>
        </w:rPr>
        <w:t>6</w:t>
      </w:r>
      <w:r>
        <w:rPr>
          <w:rFonts w:hint="eastAsia" w:cs="Times New Roman"/>
          <w:szCs w:val="24"/>
        </w:rPr>
        <w:t>节预测结果可知，事故发生时，本项目周边最近的敏感点目标车庄、瑞元新村、农哥村、钱家大庄、后徐庄、胥浦中心小学、江苏华瑞技工学校、曹巷、肖山村、碧河湾、怡华香缇丽舍、胥浦、佐安村风险物质浓度均存在超标情况，对敏感点有影响，但上述预测结果只是基于假定的风险事故情形得出的，突发环境事件发生时，应根据实际事故情形、发生时的气象条件等进行综合判断，采取洗消等应急措施减小环境影响，发生火灾、爆炸时，厂内职工及周边居民应迅速撤离，到达指定集合地（事故上风向）集合。必要时要求周边单位采取防护措施，或及时疏散。</w:t>
      </w:r>
    </w:p>
    <w:p w14:paraId="2497F2A9">
      <w:pPr>
        <w:widowControl/>
        <w:ind w:firstLine="482"/>
        <w:jc w:val="left"/>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（3）基本保护措施和防护方法</w:t>
      </w:r>
    </w:p>
    <w:p w14:paraId="7444FCC8">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呼吸系统防护：疏散过程中应用衣物捂住口鼻，如条件允许，应该佩戴自吸过滤式防毒面具（半面罩）。</w:t>
      </w:r>
    </w:p>
    <w:p w14:paraId="15A27820">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眼睛防护：戴化学安全防护眼镜。</w:t>
      </w:r>
    </w:p>
    <w:p w14:paraId="14E713A8">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身体防护：尽可能减少身体暴露，如有可能穿毒物渗透工作服。</w:t>
      </w:r>
    </w:p>
    <w:p w14:paraId="7FE9D810">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手防护：戴橡胶手套。</w:t>
      </w:r>
    </w:p>
    <w:p w14:paraId="4912DB51">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其他防护：根据</w:t>
      </w:r>
      <w:r>
        <w:rPr>
          <w:rFonts w:hint="eastAsia" w:cs="Times New Roman"/>
          <w:color w:val="000000" w:themeColor="text1"/>
          <w:szCs w:val="24"/>
          <w14:textFill>
            <w14:solidFill>
              <w14:schemeClr w14:val="tx1"/>
            </w14:solidFill>
          </w14:textFill>
        </w:rPr>
        <w:t>泄漏</w:t>
      </w:r>
      <w:r>
        <w:rPr>
          <w:rFonts w:cs="Times New Roman"/>
          <w:color w:val="000000" w:themeColor="text1"/>
          <w:szCs w:val="24"/>
          <w14:textFill>
            <w14:solidFill>
              <w14:schemeClr w14:val="tx1"/>
            </w14:solidFill>
          </w14:textFill>
        </w:rPr>
        <w:t>影响程度，周边人员可选择在室内避险，关闭门窗，等待污染影响消失。</w:t>
      </w:r>
    </w:p>
    <w:p w14:paraId="737495DA">
      <w:pPr>
        <w:widowControl/>
        <w:ind w:firstLine="482"/>
        <w:jc w:val="left"/>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（4）疏散方式、方法</w:t>
      </w:r>
    </w:p>
    <w:p w14:paraId="5AA5CDD2">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事故状态下，根据气象条件及交通情况，选择向远离</w:t>
      </w:r>
      <w:r>
        <w:rPr>
          <w:rFonts w:hint="eastAsia" w:cs="Times New Roman"/>
          <w:color w:val="000000" w:themeColor="text1"/>
          <w:szCs w:val="24"/>
          <w14:textFill>
            <w14:solidFill>
              <w14:schemeClr w14:val="tx1"/>
            </w14:solidFill>
          </w14:textFill>
        </w:rPr>
        <w:t>泄漏点</w:t>
      </w:r>
      <w:r>
        <w:rPr>
          <w:rFonts w:cs="Times New Roman"/>
          <w:color w:val="000000" w:themeColor="text1"/>
          <w:szCs w:val="24"/>
          <w14:textFill>
            <w14:solidFill>
              <w14:schemeClr w14:val="tx1"/>
            </w14:solidFill>
          </w14:textFill>
        </w:rPr>
        <w:t>上风向疏散。疏散过程中应注意以下几点：</w:t>
      </w:r>
    </w:p>
    <w:p w14:paraId="25D5D46C">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保证疏散指示标志明显，应急疏散通道出口通畅，应急照明灯能正常使用；</w:t>
      </w:r>
    </w:p>
    <w:p w14:paraId="1742F2A0">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明确疏散计划，由应急领导小组发出疏散命令后，疏散小组按负责部位进入指定位置，立即组织人员疏散；</w:t>
      </w:r>
    </w:p>
    <w:p w14:paraId="7E62B139">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疏散小组用最快速度通知现场人员，按疏散的方向通道进行疏散；</w:t>
      </w:r>
    </w:p>
    <w:p w14:paraId="2B35D464">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④</w:t>
      </w:r>
      <w:r>
        <w:rPr>
          <w:rFonts w:cs="Times New Roman"/>
          <w:color w:val="000000" w:themeColor="text1"/>
          <w:szCs w:val="24"/>
          <w14:textFill>
            <w14:solidFill>
              <w14:schemeClr w14:val="tx1"/>
            </w14:solidFill>
          </w14:textFill>
        </w:rPr>
        <w:t>积极配合好有关部门（公安消防队）进行疏散工作，主动汇报事故现场情况；</w:t>
      </w:r>
    </w:p>
    <w:p w14:paraId="4B21BD65">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⑤</w:t>
      </w:r>
      <w:r>
        <w:rPr>
          <w:rFonts w:cs="Times New Roman"/>
          <w:color w:val="000000" w:themeColor="text1"/>
          <w:szCs w:val="24"/>
          <w14:textFill>
            <w14:solidFill>
              <w14:schemeClr w14:val="tx1"/>
            </w14:solidFill>
          </w14:textFill>
        </w:rPr>
        <w:t>事故现场有被困人员时，疏导人员应劝导被困人员，服从指挥，做到有组织、有秩序地疏散；</w:t>
      </w:r>
    </w:p>
    <w:p w14:paraId="686BA6F4">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⑥</w:t>
      </w:r>
      <w:r>
        <w:rPr>
          <w:rFonts w:cs="Times New Roman"/>
          <w:color w:val="000000" w:themeColor="text1"/>
          <w:szCs w:val="24"/>
          <w14:textFill>
            <w14:solidFill>
              <w14:schemeClr w14:val="tx1"/>
            </w14:solidFill>
          </w14:textFill>
        </w:rPr>
        <w:t>正确通报、防止混乱。疏导人员首先通知事故现场附近人员先疏散出去，然后视情况公开通报，告诉其他区域人员进行有序疏散，防止不分先后，发生拥挤影响顺利疏散；</w:t>
      </w:r>
    </w:p>
    <w:p w14:paraId="04F0C1A0">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⑦</w:t>
      </w:r>
      <w:r>
        <w:rPr>
          <w:rFonts w:cs="Times New Roman"/>
          <w:color w:val="000000" w:themeColor="text1"/>
          <w:szCs w:val="24"/>
          <w14:textFill>
            <w14:solidFill>
              <w14:schemeClr w14:val="tx1"/>
            </w14:solidFill>
          </w14:textFill>
        </w:rPr>
        <w:t>口头引导疏散。疏导人员要用镇定的语气，呼喊、劝说人们消除</w:t>
      </w:r>
      <w:r>
        <w:rPr>
          <w:rFonts w:hint="eastAsia" w:cs="Times New Roman"/>
          <w:color w:val="000000" w:themeColor="text1"/>
          <w:szCs w:val="24"/>
          <w14:textFill>
            <w14:solidFill>
              <w14:schemeClr w14:val="tx1"/>
            </w14:solidFill>
          </w14:textFill>
        </w:rPr>
        <w:t>恐惧心理</w:t>
      </w:r>
      <w:r>
        <w:rPr>
          <w:rFonts w:cs="Times New Roman"/>
          <w:color w:val="000000" w:themeColor="text1"/>
          <w:szCs w:val="24"/>
          <w14:textFill>
            <w14:solidFill>
              <w14:schemeClr w14:val="tx1"/>
            </w14:solidFill>
          </w14:textFill>
        </w:rPr>
        <w:t>，稳定情绪，使大家能够积极配合进行疏散；</w:t>
      </w:r>
    </w:p>
    <w:p w14:paraId="2340C894">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⑧</w:t>
      </w:r>
      <w:r>
        <w:rPr>
          <w:rFonts w:cs="Times New Roman"/>
          <w:color w:val="000000" w:themeColor="text1"/>
          <w:szCs w:val="24"/>
          <w14:textFill>
            <w14:solidFill>
              <w14:schemeClr w14:val="tx1"/>
            </w14:solidFill>
          </w14:textFill>
        </w:rPr>
        <w:t>广播引导疏散。利用广播将发生事故的部位，需疏散人员的区域，安全的区域方向和标志告诉大家，对已被困人员告知他们救生器材的使用方法，自制救生器材的方法；</w:t>
      </w:r>
    </w:p>
    <w:p w14:paraId="075BAB1D">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⑨</w:t>
      </w:r>
      <w:r>
        <w:rPr>
          <w:rFonts w:cs="Times New Roman"/>
          <w:color w:val="000000" w:themeColor="text1"/>
          <w:szCs w:val="24"/>
          <w14:textFill>
            <w14:solidFill>
              <w14:schemeClr w14:val="tx1"/>
            </w14:solidFill>
          </w14:textFill>
        </w:rPr>
        <w:t>事故现场直接威胁人员安全，疏散组人员采取必要的手段强制疏导，防止出现伤亡事故。在疏散通道的拐弯、</w:t>
      </w:r>
      <w:r>
        <w:rPr>
          <w:rFonts w:hint="eastAsia" w:cs="Times New Roman"/>
          <w:color w:val="000000" w:themeColor="text1"/>
          <w:szCs w:val="24"/>
          <w14:textFill>
            <w14:solidFill>
              <w14:schemeClr w14:val="tx1"/>
            </w14:solidFill>
          </w14:textFill>
        </w:rPr>
        <w:t>岔道</w:t>
      </w:r>
      <w:r>
        <w:rPr>
          <w:rFonts w:cs="Times New Roman"/>
          <w:color w:val="000000" w:themeColor="text1"/>
          <w:szCs w:val="24"/>
          <w14:textFill>
            <w14:solidFill>
              <w14:schemeClr w14:val="tx1"/>
            </w14:solidFill>
          </w14:textFill>
        </w:rPr>
        <w:t>等容易走错方向的地方</w:t>
      </w:r>
      <w:r>
        <w:rPr>
          <w:rFonts w:hint="eastAsia" w:cs="Times New Roman"/>
          <w:color w:val="000000" w:themeColor="text1"/>
          <w:szCs w:val="24"/>
          <w14:textFill>
            <w14:solidFill>
              <w14:schemeClr w14:val="tx1"/>
            </w14:solidFill>
          </w14:textFill>
        </w:rPr>
        <w:t>设置</w:t>
      </w:r>
      <w:r>
        <w:rPr>
          <w:rFonts w:cs="Times New Roman"/>
          <w:color w:val="000000" w:themeColor="text1"/>
          <w:szCs w:val="24"/>
          <w14:textFill>
            <w14:solidFill>
              <w14:schemeClr w14:val="tx1"/>
            </w14:solidFill>
          </w14:textFill>
        </w:rPr>
        <w:t>疏导人员，提示疏散方向，防止误入死胡同或进入危险区域；</w:t>
      </w:r>
    </w:p>
    <w:p w14:paraId="62C026BD">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⑩</w:t>
      </w:r>
      <w:r>
        <w:rPr>
          <w:rFonts w:cs="Times New Roman"/>
          <w:color w:val="000000" w:themeColor="text1"/>
          <w:szCs w:val="24"/>
          <w14:textFill>
            <w14:solidFill>
              <w14:schemeClr w14:val="tx1"/>
            </w14:solidFill>
          </w14:textFill>
        </w:rPr>
        <w:t>对疏散出的人员，要加强脱险后的管理，防止脱险人员对财产和未撤离危险区的亲人生命担心而重新返回事故现场。必要时，在进入危险区域的关键部位配备警戒人员；</w:t>
      </w:r>
    </w:p>
    <w:p w14:paraId="009B0B23">
      <w:pPr>
        <w:widowControl/>
        <w:ind w:firstLine="480"/>
        <w:jc w:val="left"/>
        <w:rPr>
          <w:rFonts w:cs="Times New Roman"/>
          <w:color w:val="000000" w:themeColor="text1"/>
          <w:szCs w:val="24"/>
          <w14:textFill>
            <w14:solidFill>
              <w14:schemeClr w14:val="tx1"/>
            </w14:solidFill>
          </w14:textFill>
        </w:rPr>
      </w:pPr>
      <w:r>
        <w:rPr>
          <w:rFonts w:ascii="Cambria Math" w:hAnsi="Cambria Math" w:cs="Cambria Math"/>
          <w:color w:val="000000" w:themeColor="text1"/>
          <w:szCs w:val="24"/>
          <w14:textFill>
            <w14:solidFill>
              <w14:schemeClr w14:val="tx1"/>
            </w14:solidFill>
          </w14:textFill>
        </w:rPr>
        <w:t>⑪</w:t>
      </w:r>
      <w:r>
        <w:rPr>
          <w:rFonts w:cs="Times New Roman"/>
          <w:color w:val="000000" w:themeColor="text1"/>
          <w:szCs w:val="24"/>
          <w14:textFill>
            <w14:solidFill>
              <w14:schemeClr w14:val="tx1"/>
            </w14:solidFill>
          </w14:textFill>
        </w:rPr>
        <w:t>专业救援队伍到达现场后，疏导人员若知晓内部被困人员，要迅速报告，介绍被困人员方位、数量。</w:t>
      </w:r>
    </w:p>
    <w:p w14:paraId="5706F576">
      <w:pPr>
        <w:widowControl/>
        <w:ind w:firstLine="482"/>
        <w:jc w:val="left"/>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（5）紧急避难场所</w:t>
      </w:r>
    </w:p>
    <w:p w14:paraId="41038F1A">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选择厂区大门前空地及停车场区域作为紧急避难场所。</w:t>
      </w:r>
    </w:p>
    <w:p w14:paraId="4095B894">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做好宣传工作，确保所有人了解紧急避难场所的位置和功能。</w:t>
      </w:r>
    </w:p>
    <w:p w14:paraId="4AD6E154">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紧急避难场所必须有醒目的标志牌。</w:t>
      </w:r>
    </w:p>
    <w:p w14:paraId="308F2C02">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④</w:t>
      </w:r>
      <w:r>
        <w:rPr>
          <w:rFonts w:cs="Times New Roman"/>
          <w:color w:val="000000" w:themeColor="text1"/>
          <w:szCs w:val="24"/>
          <w14:textFill>
            <w14:solidFill>
              <w14:schemeClr w14:val="tx1"/>
            </w14:solidFill>
          </w14:textFill>
        </w:rPr>
        <w:t>紧急避难场所不得作为他用。</w:t>
      </w:r>
    </w:p>
    <w:p w14:paraId="7F98100E">
      <w:pPr>
        <w:widowControl/>
        <w:ind w:firstLine="482"/>
        <w:jc w:val="left"/>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（6）周边道路隔离和交通疏导办法</w:t>
      </w:r>
    </w:p>
    <w:p w14:paraId="07ACE64B">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发生较大突发环境事件时，为配合救援工作开展需进行交通管制时，警戒维护组应配合交警进行交通管制。</w:t>
      </w:r>
    </w:p>
    <w:p w14:paraId="0F0B92CE">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设置路障，封锁通往事故现场的道路，防止车辆或者人员再次进入事故现场。</w:t>
      </w:r>
    </w:p>
    <w:p w14:paraId="4A0BAE38">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配合好进入事故现场的应急救援小队，确保应急救援小队进出现场自由通畅。</w:t>
      </w:r>
    </w:p>
    <w:p w14:paraId="3D277BD3">
      <w:pPr>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引导需经过事故现场的车辆或行人临时绕道，确保车辆行人不受危险物质的伤害。区域应急疏散通道、安置场所位置图详见图</w:t>
      </w:r>
      <w:r>
        <w:rPr>
          <w:rFonts w:hint="eastAsia" w:cs="Times New Roman"/>
          <w:color w:val="000000" w:themeColor="text1"/>
          <w:szCs w:val="24"/>
          <w14:textFill>
            <w14:solidFill>
              <w14:schemeClr w14:val="tx1"/>
            </w14:solidFill>
          </w14:textFill>
        </w:rPr>
        <w:t>7.5-1</w:t>
      </w:r>
      <w:r>
        <w:rPr>
          <w:rFonts w:cs="Times New Roman"/>
          <w:color w:val="000000" w:themeColor="text1"/>
          <w:szCs w:val="24"/>
          <w14:textFill>
            <w14:solidFill>
              <w14:schemeClr w14:val="tx1"/>
            </w14:solidFill>
          </w14:textFill>
        </w:rPr>
        <w:t>。</w:t>
      </w:r>
    </w:p>
    <w:p w14:paraId="2EC6338E">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7.6.1.2 事故废水环境风险防范</w:t>
      </w:r>
    </w:p>
    <w:p w14:paraId="04B4A9A1">
      <w:pPr>
        <w:widowControl/>
        <w:ind w:firstLine="482"/>
        <w:jc w:val="left"/>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1.事故废水设置及收集措施</w:t>
      </w:r>
    </w:p>
    <w:p w14:paraId="21DC2D34">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目前厂区设置</w:t>
      </w:r>
      <w:r>
        <w:rPr>
          <w:rFonts w:hint="eastAsia" w:cs="Times New Roman"/>
          <w:color w:val="000000" w:themeColor="text1"/>
          <w:szCs w:val="21"/>
          <w14:textFill>
            <w14:solidFill>
              <w14:schemeClr w14:val="tx1"/>
            </w14:solidFill>
          </w14:textFill>
        </w:rPr>
        <w:t>1座</w:t>
      </w:r>
      <w:r>
        <w:rPr>
          <w:rFonts w:cs="Times New Roman"/>
          <w:color w:val="000000" w:themeColor="text1"/>
          <w:szCs w:val="21"/>
          <w14:textFill>
            <w14:solidFill>
              <w14:schemeClr w14:val="tx1"/>
            </w14:solidFill>
          </w14:textFill>
        </w:rPr>
        <w:t>应急事故池</w:t>
      </w:r>
      <w:r>
        <w:rPr>
          <w:rFonts w:hint="eastAsia" w:cs="Times New Roman"/>
          <w:color w:val="000000" w:themeColor="text1"/>
          <w:szCs w:val="21"/>
          <w14:textFill>
            <w14:solidFill>
              <w14:schemeClr w14:val="tx1"/>
            </w14:solidFill>
          </w14:textFill>
        </w:rPr>
        <w:t>16000</w:t>
      </w:r>
      <w:r>
        <w:rPr>
          <w:rFonts w:cs="Times New Roman"/>
          <w:color w:val="000000" w:themeColor="text1"/>
          <w:szCs w:val="21"/>
          <w14:textFill>
            <w14:solidFill>
              <w14:schemeClr w14:val="tx1"/>
            </w14:solidFill>
          </w14:textFill>
        </w:rPr>
        <w:t>m</w:t>
      </w:r>
      <w:r>
        <w:rPr>
          <w:rFonts w:cs="Times New Roman"/>
          <w:color w:val="000000" w:themeColor="text1"/>
          <w:szCs w:val="21"/>
          <w:vertAlign w:val="superscript"/>
          <w14:textFill>
            <w14:solidFill>
              <w14:schemeClr w14:val="tx1"/>
            </w14:solidFill>
          </w14:textFill>
        </w:rPr>
        <w:t>3</w:t>
      </w:r>
      <w:r>
        <w:rPr>
          <w:rFonts w:cs="Times New Roman"/>
          <w:color w:val="000000" w:themeColor="text1"/>
          <w:szCs w:val="24"/>
          <w14:textFill>
            <w14:solidFill>
              <w14:schemeClr w14:val="tx1"/>
            </w14:solidFill>
          </w14:textFill>
        </w:rPr>
        <w:t>，用于收集初期雨水和事故废水，防止事故时泄漏物料和消防废水进入厂外水体。</w:t>
      </w:r>
      <w:r>
        <w:rPr>
          <w:rFonts w:hint="eastAsia" w:cs="Times New Roman"/>
          <w:color w:val="000000" w:themeColor="text1"/>
          <w:szCs w:val="24"/>
          <w14:textFill>
            <w14:solidFill>
              <w14:schemeClr w14:val="tx1"/>
            </w14:solidFill>
          </w14:textFill>
        </w:rPr>
        <w:t>厂区实行严格的“雨污分流”，设置切换阀，一旦事故发生后，立即打开事故池管线阀门，并检查雨水排放口阀门是否处于关闭状态</w:t>
      </w:r>
      <w:r>
        <w:rPr>
          <w:rFonts w:cs="Times New Roman"/>
          <w:color w:val="000000" w:themeColor="text1"/>
          <w:szCs w:val="24"/>
          <w14:textFill>
            <w14:solidFill>
              <w14:schemeClr w14:val="tx1"/>
            </w14:solidFill>
          </w14:textFill>
        </w:rPr>
        <w:t>。</w:t>
      </w:r>
      <w:r>
        <w:rPr>
          <w:rFonts w:hint="eastAsia" w:cs="Times New Roman"/>
          <w:color w:val="000000" w:themeColor="text1"/>
          <w:szCs w:val="24"/>
          <w14:textFill>
            <w14:solidFill>
              <w14:schemeClr w14:val="tx1"/>
            </w14:solidFill>
          </w14:textFill>
        </w:rPr>
        <w:t xml:space="preserve"> </w:t>
      </w:r>
    </w:p>
    <w:p w14:paraId="16BEE1B6">
      <w:pPr>
        <w:widowControl/>
        <w:ind w:firstLine="480"/>
        <w:jc w:val="left"/>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1</w:t>
      </w:r>
      <w:r>
        <w:rPr>
          <w:rFonts w:hint="eastAsia" w:cs="Times New Roman"/>
          <w:color w:val="000000" w:themeColor="text1"/>
          <w:szCs w:val="24"/>
          <w14:textFill>
            <w14:solidFill>
              <w14:schemeClr w14:val="tx1"/>
            </w14:solidFill>
          </w14:textFill>
        </w:rPr>
        <w:t>）事故应急依托可行性</w:t>
      </w:r>
    </w:p>
    <w:p w14:paraId="33E5B0F9">
      <w:pPr>
        <w:ind w:firstLine="48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根据“环评导则”及《化工建设项目环境保护工程设计标准》（GB/T 50483-2019）的要求，</w:t>
      </w:r>
      <w:r>
        <w:rPr>
          <w:rFonts w:hint="eastAsia" w:cs="Times New Roman"/>
          <w:color w:val="000000" w:themeColor="text1"/>
          <w14:textFill>
            <w14:solidFill>
              <w14:schemeClr w14:val="tx1"/>
            </w14:solidFill>
          </w14:textFill>
        </w:rPr>
        <w:t>化工建设项目应设置应急事故池</w:t>
      </w:r>
      <w:r>
        <w:rPr>
          <w:rFonts w:cs="Times New Roman"/>
          <w:color w:val="000000" w:themeColor="text1"/>
          <w14:textFill>
            <w14:solidFill>
              <w14:schemeClr w14:val="tx1"/>
            </w14:solidFill>
          </w14:textFill>
        </w:rPr>
        <w:t>。根据《事故状态下水体污染的预防与控制规范》（Q/SY 08190—2019），应急事故废水最大量的计算方法如下：</w:t>
      </w:r>
    </w:p>
    <w:p w14:paraId="0DC32098">
      <w:pPr>
        <w:ind w:firstLine="0" w:firstLineChars="0"/>
        <w:jc w:val="center"/>
        <w:rPr>
          <w:rFonts w:cs="Times New Roman"/>
          <w:color w:val="000000" w:themeColor="text1"/>
          <w:szCs w:val="24"/>
          <w14:textFill>
            <w14:solidFill>
              <w14:schemeClr w14:val="tx1"/>
            </w14:solidFill>
          </w14:textFill>
        </w:rPr>
      </w:pPr>
      <m:oMathPara>
        <m:oMath>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V</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总</m:t>
              </m:r>
              <m:ctrlPr>
                <w:rPr>
                  <w:rFonts w:ascii="Cambria Math" w:hAnsi="Cambria Math" w:cs="Times New Roman"/>
                  <w:i/>
                  <w:color w:val="000000" w:themeColor="text1"/>
                  <w:szCs w:val="24"/>
                  <w14:textFill>
                    <w14:solidFill>
                      <w14:schemeClr w14:val="tx1"/>
                    </w14:solidFill>
                  </w14:textFill>
                </w:rPr>
              </m:ctrlPr>
            </m:sub>
          </m:sSub>
          <m:r>
            <m:rPr/>
            <w:rPr>
              <w:rFonts w:ascii="Cambria Math" w:hAnsi="Cambria Math" w:cs="Times New Roman"/>
              <w:color w:val="000000" w:themeColor="text1"/>
              <w:szCs w:val="24"/>
              <w14:textFill>
                <w14:solidFill>
                  <w14:schemeClr w14:val="tx1"/>
                </w14:solidFill>
              </w14:textFill>
            </w:rPr>
            <m:t>=</m:t>
          </m:r>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m:t>
              </m:r>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V</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1</m:t>
                  </m:r>
                  <m:ctrlPr>
                    <w:rPr>
                      <w:rFonts w:ascii="Cambria Math" w:hAnsi="Cambria Math" w:cs="Times New Roman"/>
                      <w:i/>
                      <w:color w:val="000000" w:themeColor="text1"/>
                      <w:szCs w:val="24"/>
                      <w14:textFill>
                        <w14:solidFill>
                          <w14:schemeClr w14:val="tx1"/>
                        </w14:solidFill>
                      </w14:textFill>
                    </w:rPr>
                  </m:ctrlPr>
                </m:sub>
              </m:sSub>
              <m:r>
                <m:rPr/>
                <w:rPr>
                  <w:rFonts w:ascii="Cambria Math" w:hAnsi="Cambria Math" w:cs="Times New Roman"/>
                  <w:color w:val="000000" w:themeColor="text1"/>
                  <w:szCs w:val="24"/>
                  <w14:textFill>
                    <w14:solidFill>
                      <w14:schemeClr w14:val="tx1"/>
                    </w14:solidFill>
                  </w14:textFill>
                </w:rPr>
                <m:t>+</m:t>
              </m:r>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V</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2</m:t>
                  </m:r>
                  <m:ctrlPr>
                    <w:rPr>
                      <w:rFonts w:ascii="Cambria Math" w:hAnsi="Cambria Math" w:cs="Times New Roman"/>
                      <w:i/>
                      <w:color w:val="000000" w:themeColor="text1"/>
                      <w:szCs w:val="24"/>
                      <w14:textFill>
                        <w14:solidFill>
                          <w14:schemeClr w14:val="tx1"/>
                        </w14:solidFill>
                      </w14:textFill>
                    </w:rPr>
                  </m:ctrlPr>
                </m:sub>
              </m:sSub>
              <m:r>
                <m:rPr/>
                <w:rPr>
                  <w:rFonts w:ascii="Cambria Math" w:hAnsi="Cambria Math" w:cs="Times New Roman"/>
                  <w:color w:val="000000" w:themeColor="text1"/>
                  <w:szCs w:val="24"/>
                  <w14:textFill>
                    <w14:solidFill>
                      <w14:schemeClr w14:val="tx1"/>
                    </w14:solidFill>
                  </w14:textFill>
                </w:rPr>
                <m:t>−</m:t>
              </m:r>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V</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3</m:t>
                  </m:r>
                  <m:ctrlPr>
                    <w:rPr>
                      <w:rFonts w:ascii="Cambria Math" w:hAnsi="Cambria Math" w:cs="Times New Roman"/>
                      <w:i/>
                      <w:color w:val="000000" w:themeColor="text1"/>
                      <w:szCs w:val="24"/>
                      <w14:textFill>
                        <w14:solidFill>
                          <w14:schemeClr w14:val="tx1"/>
                        </w14:solidFill>
                      </w14:textFill>
                    </w:rPr>
                  </m:ctrlPr>
                </m:sub>
              </m:sSub>
              <m:r>
                <m:rPr/>
                <w:rPr>
                  <w:rFonts w:ascii="Cambria Math" w:hAnsi="Cambria Math" w:cs="Times New Roman"/>
                  <w:color w:val="000000" w:themeColor="text1"/>
                  <w:szCs w:val="24"/>
                  <w14:textFill>
                    <w14:solidFill>
                      <w14:schemeClr w14:val="tx1"/>
                    </w14:solidFill>
                  </w14:textFill>
                </w:rPr>
                <m:t>)</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max</m:t>
              </m:r>
              <m:ctrlPr>
                <w:rPr>
                  <w:rFonts w:ascii="Cambria Math" w:hAnsi="Cambria Math" w:cs="Times New Roman"/>
                  <w:i/>
                  <w:color w:val="000000" w:themeColor="text1"/>
                  <w:szCs w:val="24"/>
                  <w14:textFill>
                    <w14:solidFill>
                      <w14:schemeClr w14:val="tx1"/>
                    </w14:solidFill>
                  </w14:textFill>
                </w:rPr>
              </m:ctrlPr>
            </m:sub>
          </m:sSub>
          <m:r>
            <m:rPr/>
            <w:rPr>
              <w:rFonts w:ascii="Cambria Math" w:hAnsi="Cambria Math" w:cs="Times New Roman"/>
              <w:color w:val="000000" w:themeColor="text1"/>
              <w:szCs w:val="24"/>
              <w14:textFill>
                <w14:solidFill>
                  <w14:schemeClr w14:val="tx1"/>
                </w14:solidFill>
              </w14:textFill>
            </w:rPr>
            <m:t>+</m:t>
          </m:r>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V</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4</m:t>
              </m:r>
              <m:ctrlPr>
                <w:rPr>
                  <w:rFonts w:ascii="Cambria Math" w:hAnsi="Cambria Math" w:cs="Times New Roman"/>
                  <w:i/>
                  <w:color w:val="000000" w:themeColor="text1"/>
                  <w:szCs w:val="24"/>
                  <w14:textFill>
                    <w14:solidFill>
                      <w14:schemeClr w14:val="tx1"/>
                    </w14:solidFill>
                  </w14:textFill>
                </w:rPr>
              </m:ctrlPr>
            </m:sub>
          </m:sSub>
          <m:r>
            <m:rPr/>
            <w:rPr>
              <w:rFonts w:ascii="Cambria Math" w:hAnsi="Cambria Math" w:cs="Times New Roman"/>
              <w:color w:val="000000" w:themeColor="text1"/>
              <w:szCs w:val="24"/>
              <w14:textFill>
                <w14:solidFill>
                  <w14:schemeClr w14:val="tx1"/>
                </w14:solidFill>
              </w14:textFill>
            </w:rPr>
            <m:t>+</m:t>
          </m:r>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V</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5</m:t>
              </m:r>
              <m:ctrlPr>
                <w:rPr>
                  <w:rFonts w:ascii="Cambria Math" w:hAnsi="Cambria Math" w:cs="Times New Roman"/>
                  <w:i/>
                  <w:color w:val="000000" w:themeColor="text1"/>
                  <w:szCs w:val="24"/>
                  <w14:textFill>
                    <w14:solidFill>
                      <w14:schemeClr w14:val="tx1"/>
                    </w14:solidFill>
                  </w14:textFill>
                </w:rPr>
              </m:ctrlPr>
            </m:sub>
          </m:sSub>
        </m:oMath>
      </m:oMathPara>
    </w:p>
    <w:p w14:paraId="11C61C6C">
      <w:pPr>
        <w:ind w:firstLine="0" w:firstLineChars="0"/>
        <w:rPr>
          <w:rFonts w:cs="Times New Roman"/>
          <w:color w:val="000000" w:themeColor="text1"/>
          <w14:textFill>
            <w14:solidFill>
              <w14:schemeClr w14:val="tx1"/>
            </w14:solidFill>
          </w14:textFill>
        </w:rPr>
      </w:pPr>
      <m:oMathPara>
        <m:oMath>
          <m:sSub>
            <m:sSubPr>
              <m:ctrlPr>
                <w:rPr>
                  <w:rFonts w:ascii="Cambria Math" w:hAnsi="Cambria Math" w:cs="Times New Roman"/>
                  <w:i/>
                  <w:color w:val="000000" w:themeColor="text1"/>
                  <w14:textFill>
                    <w14:solidFill>
                      <w14:schemeClr w14:val="tx1"/>
                    </w14:solidFill>
                  </w14:textFill>
                </w:rPr>
              </m:ctrlPr>
            </m:sSubPr>
            <m:e>
              <m:r>
                <m:rPr/>
                <w:rPr>
                  <w:rFonts w:ascii="Cambria Math" w:hAnsi="Cambria Math" w:cs="Times New Roman"/>
                  <w:color w:val="000000" w:themeColor="text1"/>
                  <w14:textFill>
                    <w14:solidFill>
                      <w14:schemeClr w14:val="tx1"/>
                    </w14:solidFill>
                  </w14:textFill>
                </w:rPr>
                <m:t>V</m:t>
              </m:r>
              <m:ctrlPr>
                <w:rPr>
                  <w:rFonts w:ascii="Cambria Math" w:hAnsi="Cambria Math" w:cs="Times New Roman"/>
                  <w:i/>
                  <w:color w:val="000000" w:themeColor="text1"/>
                  <w14:textFill>
                    <w14:solidFill>
                      <w14:schemeClr w14:val="tx1"/>
                    </w14:solidFill>
                  </w14:textFill>
                </w:rPr>
              </m:ctrlPr>
            </m:e>
            <m:sub>
              <m:r>
                <m:rPr/>
                <w:rPr>
                  <w:rFonts w:ascii="Cambria Math" w:hAnsi="Cambria Math" w:cs="Times New Roman"/>
                  <w:color w:val="000000" w:themeColor="text1"/>
                  <w14:textFill>
                    <w14:solidFill>
                      <w14:schemeClr w14:val="tx1"/>
                    </w14:solidFill>
                  </w14:textFill>
                </w:rPr>
                <m:t>2</m:t>
              </m:r>
              <m:ctrlPr>
                <w:rPr>
                  <w:rFonts w:ascii="Cambria Math" w:hAnsi="Cambria Math" w:cs="Times New Roman"/>
                  <w:i/>
                  <w:color w:val="000000" w:themeColor="text1"/>
                  <w14:textFill>
                    <w14:solidFill>
                      <w14:schemeClr w14:val="tx1"/>
                    </w14:solidFill>
                  </w14:textFill>
                </w:rPr>
              </m:ctrlPr>
            </m:sub>
          </m:sSub>
          <m:r>
            <m:rPr/>
            <w:rPr>
              <w:rFonts w:ascii="Cambria Math" w:hAnsi="Cambria Math" w:cs="Times New Roman"/>
              <w:color w:val="000000" w:themeColor="text1"/>
              <w14:textFill>
                <w14:solidFill>
                  <w14:schemeClr w14:val="tx1"/>
                </w14:solidFill>
              </w14:textFill>
            </w:rPr>
            <m:t>=∑</m:t>
          </m:r>
          <m:sSub>
            <m:sSubPr>
              <m:ctrlPr>
                <w:rPr>
                  <w:rFonts w:ascii="Cambria Math" w:hAnsi="Cambria Math" w:cs="Times New Roman"/>
                  <w:i/>
                  <w:color w:val="000000" w:themeColor="text1"/>
                  <w14:textFill>
                    <w14:solidFill>
                      <w14:schemeClr w14:val="tx1"/>
                    </w14:solidFill>
                  </w14:textFill>
                </w:rPr>
              </m:ctrlPr>
            </m:sSubPr>
            <m:e>
              <m:r>
                <m:rPr/>
                <w:rPr>
                  <w:rFonts w:ascii="Cambria Math" w:hAnsi="Cambria Math" w:cs="Times New Roman"/>
                  <w:color w:val="000000" w:themeColor="text1"/>
                  <w14:textFill>
                    <w14:solidFill>
                      <w14:schemeClr w14:val="tx1"/>
                    </w14:solidFill>
                  </w14:textFill>
                </w:rPr>
                <m:t>Q</m:t>
              </m:r>
              <m:ctrlPr>
                <w:rPr>
                  <w:rFonts w:ascii="Cambria Math" w:hAnsi="Cambria Math" w:cs="Times New Roman"/>
                  <w:i/>
                  <w:color w:val="000000" w:themeColor="text1"/>
                  <w14:textFill>
                    <w14:solidFill>
                      <w14:schemeClr w14:val="tx1"/>
                    </w14:solidFill>
                  </w14:textFill>
                </w:rPr>
              </m:ctrlPr>
            </m:e>
            <m:sub>
              <m:r>
                <m:rPr/>
                <w:rPr>
                  <w:rFonts w:ascii="Cambria Math" w:hAnsi="Cambria Math" w:cs="Times New Roman"/>
                  <w:color w:val="000000" w:themeColor="text1"/>
                  <w14:textFill>
                    <w14:solidFill>
                      <w14:schemeClr w14:val="tx1"/>
                    </w14:solidFill>
                  </w14:textFill>
                </w:rPr>
                <m:t>消</m:t>
              </m:r>
              <m:ctrlPr>
                <w:rPr>
                  <w:rFonts w:ascii="Cambria Math" w:hAnsi="Cambria Math" w:cs="Times New Roman"/>
                  <w:i/>
                  <w:color w:val="000000" w:themeColor="text1"/>
                  <w14:textFill>
                    <w14:solidFill>
                      <w14:schemeClr w14:val="tx1"/>
                    </w14:solidFill>
                  </w14:textFill>
                </w:rPr>
              </m:ctrlPr>
            </m:sub>
          </m:sSub>
          <m:sSub>
            <m:sSubPr>
              <m:ctrlPr>
                <w:rPr>
                  <w:rFonts w:ascii="Cambria Math" w:hAnsi="Cambria Math" w:cs="Times New Roman"/>
                  <w:i/>
                  <w:color w:val="000000" w:themeColor="text1"/>
                  <w14:textFill>
                    <w14:solidFill>
                      <w14:schemeClr w14:val="tx1"/>
                    </w14:solidFill>
                  </w14:textFill>
                </w:rPr>
              </m:ctrlPr>
            </m:sSubPr>
            <m:e>
              <m:r>
                <m:rPr/>
                <w:rPr>
                  <w:rFonts w:ascii="Cambria Math" w:hAnsi="Cambria Math" w:cs="Times New Roman"/>
                  <w:color w:val="000000" w:themeColor="text1"/>
                  <w14:textFill>
                    <w14:solidFill>
                      <w14:schemeClr w14:val="tx1"/>
                    </w14:solidFill>
                  </w14:textFill>
                </w:rPr>
                <m:t>t</m:t>
              </m:r>
              <m:ctrlPr>
                <w:rPr>
                  <w:rFonts w:ascii="Cambria Math" w:hAnsi="Cambria Math" w:cs="Times New Roman"/>
                  <w:i/>
                  <w:color w:val="000000" w:themeColor="text1"/>
                  <w14:textFill>
                    <w14:solidFill>
                      <w14:schemeClr w14:val="tx1"/>
                    </w14:solidFill>
                  </w14:textFill>
                </w:rPr>
              </m:ctrlPr>
            </m:e>
            <m:sub>
              <m:r>
                <m:rPr/>
                <w:rPr>
                  <w:rFonts w:ascii="Cambria Math" w:hAnsi="Cambria Math" w:cs="Times New Roman"/>
                  <w:color w:val="000000" w:themeColor="text1"/>
                  <w14:textFill>
                    <w14:solidFill>
                      <w14:schemeClr w14:val="tx1"/>
                    </w14:solidFill>
                  </w14:textFill>
                </w:rPr>
                <m:t>消</m:t>
              </m:r>
              <m:ctrlPr>
                <w:rPr>
                  <w:rFonts w:ascii="Cambria Math" w:hAnsi="Cambria Math" w:cs="Times New Roman"/>
                  <w:i/>
                  <w:color w:val="000000" w:themeColor="text1"/>
                  <w14:textFill>
                    <w14:solidFill>
                      <w14:schemeClr w14:val="tx1"/>
                    </w14:solidFill>
                  </w14:textFill>
                </w:rPr>
              </m:ctrlPr>
            </m:sub>
          </m:sSub>
        </m:oMath>
      </m:oMathPara>
    </w:p>
    <w:p w14:paraId="783D0D5C">
      <w:pPr>
        <w:ind w:firstLine="0" w:firstLineChars="0"/>
        <w:jc w:val="center"/>
        <w:rPr>
          <w:rFonts w:cs="Times New Roman"/>
          <w:color w:val="000000" w:themeColor="text1"/>
          <w14:textFill>
            <w14:solidFill>
              <w14:schemeClr w14:val="tx1"/>
            </w14:solidFill>
          </w14:textFill>
        </w:rPr>
      </w:pPr>
      <m:oMathPara>
        <m:oMath>
          <m:sSub>
            <m:sSubPr>
              <m:ctrlPr>
                <w:rPr>
                  <w:rFonts w:ascii="Cambria Math" w:hAnsi="Cambria Math" w:cs="Times New Roman"/>
                  <w:i/>
                  <w:color w:val="000000" w:themeColor="text1"/>
                  <w14:textFill>
                    <w14:solidFill>
                      <w14:schemeClr w14:val="tx1"/>
                    </w14:solidFill>
                  </w14:textFill>
                </w:rPr>
              </m:ctrlPr>
            </m:sSubPr>
            <m:e>
              <m:r>
                <m:rPr/>
                <w:rPr>
                  <w:rFonts w:ascii="Cambria Math" w:hAnsi="Cambria Math" w:cs="Times New Roman"/>
                  <w:color w:val="000000" w:themeColor="text1"/>
                  <w14:textFill>
                    <w14:solidFill>
                      <w14:schemeClr w14:val="tx1"/>
                    </w14:solidFill>
                  </w14:textFill>
                </w:rPr>
                <m:t>V</m:t>
              </m:r>
              <m:ctrlPr>
                <w:rPr>
                  <w:rFonts w:ascii="Cambria Math" w:hAnsi="Cambria Math" w:cs="Times New Roman"/>
                  <w:i/>
                  <w:color w:val="000000" w:themeColor="text1"/>
                  <w14:textFill>
                    <w14:solidFill>
                      <w14:schemeClr w14:val="tx1"/>
                    </w14:solidFill>
                  </w14:textFill>
                </w:rPr>
              </m:ctrlPr>
            </m:e>
            <m:sub>
              <m:r>
                <m:rPr/>
                <w:rPr>
                  <w:rFonts w:ascii="Cambria Math" w:hAnsi="Cambria Math" w:cs="Times New Roman"/>
                  <w:color w:val="000000" w:themeColor="text1"/>
                  <w14:textFill>
                    <w14:solidFill>
                      <w14:schemeClr w14:val="tx1"/>
                    </w14:solidFill>
                  </w14:textFill>
                </w:rPr>
                <m:t>5</m:t>
              </m:r>
              <m:ctrlPr>
                <w:rPr>
                  <w:rFonts w:ascii="Cambria Math" w:hAnsi="Cambria Math" w:cs="Times New Roman"/>
                  <w:i/>
                  <w:color w:val="000000" w:themeColor="text1"/>
                  <w14:textFill>
                    <w14:solidFill>
                      <w14:schemeClr w14:val="tx1"/>
                    </w14:solidFill>
                  </w14:textFill>
                </w:rPr>
              </m:ctrlPr>
            </m:sub>
          </m:sSub>
          <m:r>
            <m:rPr/>
            <w:rPr>
              <w:rFonts w:ascii="Cambria Math" w:hAnsi="Cambria Math" w:cs="Times New Roman"/>
              <w:color w:val="000000" w:themeColor="text1"/>
              <w14:textFill>
                <w14:solidFill>
                  <w14:schemeClr w14:val="tx1"/>
                </w14:solidFill>
              </w14:textFill>
            </w:rPr>
            <m:t>=10qf</m:t>
          </m:r>
        </m:oMath>
      </m:oMathPara>
    </w:p>
    <w:p w14:paraId="5936701E">
      <w:pPr>
        <w:ind w:firstLine="0" w:firstLineChars="0"/>
        <w:jc w:val="center"/>
        <w:rPr>
          <w:rFonts w:cs="Times New Roman"/>
          <w:i/>
          <w:color w:val="000000" w:themeColor="text1"/>
          <w14:textFill>
            <w14:solidFill>
              <w14:schemeClr w14:val="tx1"/>
            </w14:solidFill>
          </w14:textFill>
        </w:rPr>
      </w:pPr>
      <m:oMathPara>
        <m:oMath>
          <m:r>
            <m:rPr/>
            <w:rPr>
              <w:rFonts w:ascii="Cambria Math" w:hAnsi="Cambria Math" w:cs="Times New Roman"/>
              <w:color w:val="000000" w:themeColor="text1"/>
              <w14:textFill>
                <w14:solidFill>
                  <w14:schemeClr w14:val="tx1"/>
                </w14:solidFill>
              </w14:textFill>
            </w:rPr>
            <m:t>q=</m:t>
          </m:r>
          <m:sSub>
            <m:sSubPr>
              <m:ctrlPr>
                <w:rPr>
                  <w:rFonts w:ascii="Cambria Math" w:hAnsi="Cambria Math" w:cs="Times New Roman"/>
                  <w:i/>
                  <w:color w:val="000000" w:themeColor="text1"/>
                  <w14:textFill>
                    <w14:solidFill>
                      <w14:schemeClr w14:val="tx1"/>
                    </w14:solidFill>
                  </w14:textFill>
                </w:rPr>
              </m:ctrlPr>
            </m:sSubPr>
            <m:e>
              <m:r>
                <m:rPr/>
                <w:rPr>
                  <w:rFonts w:ascii="Cambria Math" w:hAnsi="Cambria Math" w:cs="Times New Roman"/>
                  <w:color w:val="000000" w:themeColor="text1"/>
                  <w14:textFill>
                    <w14:solidFill>
                      <w14:schemeClr w14:val="tx1"/>
                    </w14:solidFill>
                  </w14:textFill>
                </w:rPr>
                <m:t>q</m:t>
              </m:r>
              <m:ctrlPr>
                <w:rPr>
                  <w:rFonts w:ascii="Cambria Math" w:hAnsi="Cambria Math" w:cs="Times New Roman"/>
                  <w:i/>
                  <w:color w:val="000000" w:themeColor="text1"/>
                  <w14:textFill>
                    <w14:solidFill>
                      <w14:schemeClr w14:val="tx1"/>
                    </w14:solidFill>
                  </w14:textFill>
                </w:rPr>
              </m:ctrlPr>
            </m:e>
            <m:sub>
              <m:r>
                <m:rPr/>
                <w:rPr>
                  <w:rFonts w:ascii="Cambria Math" w:hAnsi="Cambria Math" w:cs="Times New Roman"/>
                  <w:color w:val="000000" w:themeColor="text1"/>
                  <w14:textFill>
                    <w14:solidFill>
                      <w14:schemeClr w14:val="tx1"/>
                    </w14:solidFill>
                  </w14:textFill>
                </w:rPr>
                <m:t>a</m:t>
              </m:r>
              <m:ctrlPr>
                <w:rPr>
                  <w:rFonts w:ascii="Cambria Math" w:hAnsi="Cambria Math" w:cs="Times New Roman"/>
                  <w:i/>
                  <w:color w:val="000000" w:themeColor="text1"/>
                  <w14:textFill>
                    <w14:solidFill>
                      <w14:schemeClr w14:val="tx1"/>
                    </w14:solidFill>
                  </w14:textFill>
                </w:rPr>
              </m:ctrlPr>
            </m:sub>
          </m:sSub>
          <m:r>
            <m:rPr/>
            <w:rPr>
              <w:rFonts w:ascii="Cambria Math" w:hAnsi="Cambria Math" w:cs="Times New Roman"/>
              <w:color w:val="000000" w:themeColor="text1"/>
              <w14:textFill>
                <w14:solidFill>
                  <w14:schemeClr w14:val="tx1"/>
                </w14:solidFill>
              </w14:textFill>
            </w:rPr>
            <m:t>/n</m:t>
          </m:r>
        </m:oMath>
      </m:oMathPara>
    </w:p>
    <w:p w14:paraId="187805BE">
      <w:pPr>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其中：</w:t>
      </w:r>
      <m:oMath>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V</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1</m:t>
            </m:r>
            <m:ctrlPr>
              <w:rPr>
                <w:rFonts w:ascii="Cambria Math" w:hAnsi="Cambria Math" w:cs="Times New Roman"/>
                <w:i/>
                <w:color w:val="000000" w:themeColor="text1"/>
                <w:szCs w:val="24"/>
                <w14:textFill>
                  <w14:solidFill>
                    <w14:schemeClr w14:val="tx1"/>
                  </w14:solidFill>
                </w14:textFill>
              </w:rPr>
            </m:ctrlPr>
          </m:sub>
        </m:sSub>
      </m:oMath>
      <w:r>
        <w:rPr>
          <w:rFonts w:cs="Times New Roman"/>
          <w:color w:val="000000" w:themeColor="text1"/>
          <w:szCs w:val="24"/>
          <w14:textFill>
            <w14:solidFill>
              <w14:schemeClr w14:val="tx1"/>
            </w14:solidFill>
          </w14:textFill>
        </w:rPr>
        <w:t>——收集系统范围发生事故的罐组或装置的物料量，m</w:t>
      </w:r>
      <w:r>
        <w:rPr>
          <w:rFonts w:cs="Times New Roman"/>
          <w:color w:val="000000" w:themeColor="text1"/>
          <w:szCs w:val="24"/>
          <w:vertAlign w:val="superscript"/>
          <w14:textFill>
            <w14:solidFill>
              <w14:schemeClr w14:val="tx1"/>
            </w14:solidFill>
          </w14:textFill>
        </w:rPr>
        <w:t>3</w:t>
      </w:r>
      <w:r>
        <w:rPr>
          <w:rFonts w:cs="Times New Roman"/>
          <w:color w:val="000000" w:themeColor="text1"/>
          <w:szCs w:val="24"/>
          <w14:textFill>
            <w14:solidFill>
              <w14:schemeClr w14:val="tx1"/>
            </w14:solidFill>
          </w14:textFill>
        </w:rPr>
        <w:t>；</w:t>
      </w:r>
    </w:p>
    <w:p w14:paraId="4F811181">
      <w:pPr>
        <w:ind w:firstLine="1200" w:firstLineChars="500"/>
        <w:rPr>
          <w:rFonts w:cs="Times New Roman"/>
          <w:color w:val="000000" w:themeColor="text1"/>
          <w:szCs w:val="24"/>
          <w14:textFill>
            <w14:solidFill>
              <w14:schemeClr w14:val="tx1"/>
            </w14:solidFill>
          </w14:textFill>
        </w:rPr>
      </w:pPr>
      <m:oMath>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V</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2</m:t>
            </m:r>
            <m:ctrlPr>
              <w:rPr>
                <w:rFonts w:ascii="Cambria Math" w:hAnsi="Cambria Math" w:cs="Times New Roman"/>
                <w:i/>
                <w:color w:val="000000" w:themeColor="text1"/>
                <w:szCs w:val="24"/>
                <w14:textFill>
                  <w14:solidFill>
                    <w14:schemeClr w14:val="tx1"/>
                  </w14:solidFill>
                </w14:textFill>
              </w:rPr>
            </m:ctrlPr>
          </m:sub>
        </m:sSub>
      </m:oMath>
      <w:r>
        <w:rPr>
          <w:rFonts w:cs="Times New Roman"/>
          <w:color w:val="000000" w:themeColor="text1"/>
          <w:szCs w:val="24"/>
          <w14:textFill>
            <w14:solidFill>
              <w14:schemeClr w14:val="tx1"/>
            </w14:solidFill>
          </w14:textFill>
        </w:rPr>
        <w:t>——发生事故的储罐或装置的消防水量，m</w:t>
      </w:r>
      <w:r>
        <w:rPr>
          <w:rFonts w:cs="Times New Roman"/>
          <w:color w:val="000000" w:themeColor="text1"/>
          <w:szCs w:val="24"/>
          <w:vertAlign w:val="superscript"/>
          <w14:textFill>
            <w14:solidFill>
              <w14:schemeClr w14:val="tx1"/>
            </w14:solidFill>
          </w14:textFill>
        </w:rPr>
        <w:t>3</w:t>
      </w:r>
      <w:r>
        <w:rPr>
          <w:rFonts w:cs="Times New Roman"/>
          <w:color w:val="000000" w:themeColor="text1"/>
          <w:szCs w:val="24"/>
          <w14:textFill>
            <w14:solidFill>
              <w14:schemeClr w14:val="tx1"/>
            </w14:solidFill>
          </w14:textFill>
        </w:rPr>
        <w:t>；</w:t>
      </w:r>
    </w:p>
    <w:p w14:paraId="258966A5">
      <w:pPr>
        <w:ind w:firstLine="1200" w:firstLineChars="500"/>
        <w:rPr>
          <w:rFonts w:cs="Times New Roman"/>
          <w:color w:val="000000" w:themeColor="text1"/>
          <w14:textFill>
            <w14:solidFill>
              <w14:schemeClr w14:val="tx1"/>
            </w14:solidFill>
          </w14:textFill>
        </w:rPr>
      </w:pPr>
      <m:oMath>
        <m:sSub>
          <m:sSubPr>
            <m:ctrlPr>
              <w:rPr>
                <w:rFonts w:ascii="Cambria Math" w:hAnsi="Cambria Math" w:cs="Times New Roman"/>
                <w:i/>
                <w:color w:val="000000" w:themeColor="text1"/>
                <w14:textFill>
                  <w14:solidFill>
                    <w14:schemeClr w14:val="tx1"/>
                  </w14:solidFill>
                </w14:textFill>
              </w:rPr>
            </m:ctrlPr>
          </m:sSubPr>
          <m:e>
            <m:r>
              <m:rPr/>
              <w:rPr>
                <w:rFonts w:ascii="Cambria Math" w:hAnsi="Cambria Math" w:cs="Times New Roman"/>
                <w:color w:val="000000" w:themeColor="text1"/>
                <w14:textFill>
                  <w14:solidFill>
                    <w14:schemeClr w14:val="tx1"/>
                  </w14:solidFill>
                </w14:textFill>
              </w:rPr>
              <m:t>Q</m:t>
            </m:r>
            <m:ctrlPr>
              <w:rPr>
                <w:rFonts w:ascii="Cambria Math" w:hAnsi="Cambria Math" w:cs="Times New Roman"/>
                <w:i/>
                <w:color w:val="000000" w:themeColor="text1"/>
                <w14:textFill>
                  <w14:solidFill>
                    <w14:schemeClr w14:val="tx1"/>
                  </w14:solidFill>
                </w14:textFill>
              </w:rPr>
            </m:ctrlPr>
          </m:e>
          <m:sub>
            <m:r>
              <m:rPr/>
              <w:rPr>
                <w:rFonts w:ascii="Cambria Math" w:hAnsi="Cambria Math" w:cs="Times New Roman"/>
                <w:color w:val="000000" w:themeColor="text1"/>
                <w14:textFill>
                  <w14:solidFill>
                    <w14:schemeClr w14:val="tx1"/>
                  </w14:solidFill>
                </w14:textFill>
              </w:rPr>
              <m:t>消</m:t>
            </m:r>
            <m:ctrlPr>
              <w:rPr>
                <w:rFonts w:ascii="Cambria Math" w:hAnsi="Cambria Math" w:cs="Times New Roman"/>
                <w:i/>
                <w:color w:val="000000" w:themeColor="text1"/>
                <w14:textFill>
                  <w14:solidFill>
                    <w14:schemeClr w14:val="tx1"/>
                  </w14:solidFill>
                </w14:textFill>
              </w:rPr>
            </m:ctrlPr>
          </m:sub>
        </m:sSub>
      </m:oMath>
      <w:r>
        <w:rPr>
          <w:rFonts w:cs="Times New Roman"/>
          <w:color w:val="000000" w:themeColor="text1"/>
          <w14:textFill>
            <w14:solidFill>
              <w14:schemeClr w14:val="tx1"/>
            </w14:solidFill>
          </w14:textFill>
        </w:rPr>
        <w:t>——发生事故的储罐或装置的同时使用的消防设施给水流量，m</w:t>
      </w:r>
      <w:r>
        <w:rPr>
          <w:rFonts w:cs="Times New Roman"/>
          <w:color w:val="000000" w:themeColor="text1"/>
          <w:vertAlign w:val="superscript"/>
          <w14:textFill>
            <w14:solidFill>
              <w14:schemeClr w14:val="tx1"/>
            </w14:solidFill>
          </w14:textFill>
        </w:rPr>
        <w:t>3</w:t>
      </w:r>
      <w:r>
        <w:rPr>
          <w:rFonts w:cs="Times New Roman"/>
          <w:color w:val="000000" w:themeColor="text1"/>
          <w14:textFill>
            <w14:solidFill>
              <w14:schemeClr w14:val="tx1"/>
            </w14:solidFill>
          </w14:textFill>
        </w:rPr>
        <w:t>/h；</w:t>
      </w:r>
    </w:p>
    <w:p w14:paraId="2333872F">
      <w:pPr>
        <w:ind w:firstLine="1200" w:firstLineChars="500"/>
        <w:rPr>
          <w:rFonts w:cs="Times New Roman"/>
          <w:color w:val="000000" w:themeColor="text1"/>
          <w14:textFill>
            <w14:solidFill>
              <w14:schemeClr w14:val="tx1"/>
            </w14:solidFill>
          </w14:textFill>
        </w:rPr>
      </w:pPr>
      <m:oMath>
        <m:sSub>
          <m:sSubPr>
            <m:ctrlPr>
              <w:rPr>
                <w:rFonts w:ascii="Cambria Math" w:hAnsi="Cambria Math" w:cs="Times New Roman"/>
                <w:i/>
                <w:color w:val="000000" w:themeColor="text1"/>
                <w14:textFill>
                  <w14:solidFill>
                    <w14:schemeClr w14:val="tx1"/>
                  </w14:solidFill>
                </w14:textFill>
              </w:rPr>
            </m:ctrlPr>
          </m:sSubPr>
          <m:e>
            <m:r>
              <m:rPr/>
              <w:rPr>
                <w:rFonts w:ascii="Cambria Math" w:hAnsi="Cambria Math" w:cs="Times New Roman"/>
                <w:color w:val="000000" w:themeColor="text1"/>
                <w14:textFill>
                  <w14:solidFill>
                    <w14:schemeClr w14:val="tx1"/>
                  </w14:solidFill>
                </w14:textFill>
              </w:rPr>
              <m:t>t</m:t>
            </m:r>
            <m:ctrlPr>
              <w:rPr>
                <w:rFonts w:ascii="Cambria Math" w:hAnsi="Cambria Math" w:cs="Times New Roman"/>
                <w:i/>
                <w:color w:val="000000" w:themeColor="text1"/>
                <w14:textFill>
                  <w14:solidFill>
                    <w14:schemeClr w14:val="tx1"/>
                  </w14:solidFill>
                </w14:textFill>
              </w:rPr>
            </m:ctrlPr>
          </m:e>
          <m:sub>
            <m:r>
              <m:rPr/>
              <w:rPr>
                <w:rFonts w:ascii="Cambria Math" w:hAnsi="Cambria Math" w:cs="Times New Roman"/>
                <w:color w:val="000000" w:themeColor="text1"/>
                <w14:textFill>
                  <w14:solidFill>
                    <w14:schemeClr w14:val="tx1"/>
                  </w14:solidFill>
                </w14:textFill>
              </w:rPr>
              <m:t>消</m:t>
            </m:r>
            <m:ctrlPr>
              <w:rPr>
                <w:rFonts w:ascii="Cambria Math" w:hAnsi="Cambria Math" w:cs="Times New Roman"/>
                <w:i/>
                <w:color w:val="000000" w:themeColor="text1"/>
                <w14:textFill>
                  <w14:solidFill>
                    <w14:schemeClr w14:val="tx1"/>
                  </w14:solidFill>
                </w14:textFill>
              </w:rPr>
            </m:ctrlPr>
          </m:sub>
        </m:sSub>
      </m:oMath>
      <w:r>
        <w:rPr>
          <w:rFonts w:cs="Times New Roman"/>
          <w:color w:val="000000" w:themeColor="text1"/>
          <w14:textFill>
            <w14:solidFill>
              <w14:schemeClr w14:val="tx1"/>
            </w14:solidFill>
          </w14:textFill>
        </w:rPr>
        <w:t>——消防设施对应的设计消防历时，h；</w:t>
      </w:r>
    </w:p>
    <w:p w14:paraId="0AD5D53E">
      <w:pPr>
        <w:ind w:firstLine="1200" w:firstLineChars="500"/>
        <w:rPr>
          <w:rFonts w:cs="Times New Roman"/>
          <w:color w:val="000000" w:themeColor="text1"/>
          <w:szCs w:val="24"/>
          <w14:textFill>
            <w14:solidFill>
              <w14:schemeClr w14:val="tx1"/>
            </w14:solidFill>
          </w14:textFill>
        </w:rPr>
      </w:pPr>
      <m:oMath>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V</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3</m:t>
            </m:r>
            <m:ctrlPr>
              <w:rPr>
                <w:rFonts w:ascii="Cambria Math" w:hAnsi="Cambria Math" w:cs="Times New Roman"/>
                <w:i/>
                <w:color w:val="000000" w:themeColor="text1"/>
                <w:szCs w:val="24"/>
                <w14:textFill>
                  <w14:solidFill>
                    <w14:schemeClr w14:val="tx1"/>
                  </w14:solidFill>
                </w14:textFill>
              </w:rPr>
            </m:ctrlPr>
          </m:sub>
        </m:sSub>
      </m:oMath>
      <w:r>
        <w:rPr>
          <w:rFonts w:cs="Times New Roman"/>
          <w:color w:val="000000" w:themeColor="text1"/>
          <w:szCs w:val="24"/>
          <w14:textFill>
            <w14:solidFill>
              <w14:schemeClr w14:val="tx1"/>
            </w14:solidFill>
          </w14:textFill>
        </w:rPr>
        <w:t>——发生事故时可以传输到其他储存或处理设施的物料量，m</w:t>
      </w:r>
      <w:r>
        <w:rPr>
          <w:rFonts w:cs="Times New Roman"/>
          <w:color w:val="000000" w:themeColor="text1"/>
          <w:szCs w:val="24"/>
          <w:vertAlign w:val="superscript"/>
          <w14:textFill>
            <w14:solidFill>
              <w14:schemeClr w14:val="tx1"/>
            </w14:solidFill>
          </w14:textFill>
        </w:rPr>
        <w:t>3</w:t>
      </w:r>
      <w:r>
        <w:rPr>
          <w:rFonts w:cs="Times New Roman"/>
          <w:color w:val="000000" w:themeColor="text1"/>
          <w:szCs w:val="24"/>
          <w14:textFill>
            <w14:solidFill>
              <w14:schemeClr w14:val="tx1"/>
            </w14:solidFill>
          </w14:textFill>
        </w:rPr>
        <w:t>；</w:t>
      </w:r>
    </w:p>
    <w:p w14:paraId="486263B8">
      <w:pPr>
        <w:ind w:firstLine="1200" w:firstLineChars="500"/>
        <w:rPr>
          <w:rFonts w:cs="Times New Roman"/>
          <w:color w:val="000000" w:themeColor="text1"/>
          <w:szCs w:val="24"/>
          <w14:textFill>
            <w14:solidFill>
              <w14:schemeClr w14:val="tx1"/>
            </w14:solidFill>
          </w14:textFill>
        </w:rPr>
      </w:pPr>
      <m:oMath>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V</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4</m:t>
            </m:r>
            <m:ctrlPr>
              <w:rPr>
                <w:rFonts w:ascii="Cambria Math" w:hAnsi="Cambria Math" w:cs="Times New Roman"/>
                <w:i/>
                <w:color w:val="000000" w:themeColor="text1"/>
                <w:szCs w:val="24"/>
                <w14:textFill>
                  <w14:solidFill>
                    <w14:schemeClr w14:val="tx1"/>
                  </w14:solidFill>
                </w14:textFill>
              </w:rPr>
            </m:ctrlPr>
          </m:sub>
        </m:sSub>
      </m:oMath>
      <w:r>
        <w:rPr>
          <w:rFonts w:cs="Times New Roman"/>
          <w:color w:val="000000" w:themeColor="text1"/>
          <w:szCs w:val="24"/>
          <w14:textFill>
            <w14:solidFill>
              <w14:schemeClr w14:val="tx1"/>
            </w14:solidFill>
          </w14:textFill>
        </w:rPr>
        <w:t>——发生事故时仍必须进入该系统的生产废水量，m</w:t>
      </w:r>
      <w:r>
        <w:rPr>
          <w:rFonts w:cs="Times New Roman"/>
          <w:color w:val="000000" w:themeColor="text1"/>
          <w:szCs w:val="24"/>
          <w:vertAlign w:val="superscript"/>
          <w14:textFill>
            <w14:solidFill>
              <w14:schemeClr w14:val="tx1"/>
            </w14:solidFill>
          </w14:textFill>
        </w:rPr>
        <w:t>3</w:t>
      </w:r>
      <w:r>
        <w:rPr>
          <w:rFonts w:cs="Times New Roman"/>
          <w:color w:val="000000" w:themeColor="text1"/>
          <w:szCs w:val="24"/>
          <w14:textFill>
            <w14:solidFill>
              <w14:schemeClr w14:val="tx1"/>
            </w14:solidFill>
          </w14:textFill>
        </w:rPr>
        <w:t>；</w:t>
      </w:r>
    </w:p>
    <w:p w14:paraId="01986C87">
      <w:pPr>
        <w:ind w:firstLine="1200" w:firstLineChars="500"/>
        <w:rPr>
          <w:rFonts w:cs="Times New Roman"/>
          <w:color w:val="000000" w:themeColor="text1"/>
          <w:szCs w:val="24"/>
          <w14:textFill>
            <w14:solidFill>
              <w14:schemeClr w14:val="tx1"/>
            </w14:solidFill>
          </w14:textFill>
        </w:rPr>
      </w:pPr>
      <m:oMath>
        <m:sSub>
          <m:sSubPr>
            <m:ctrlPr>
              <w:rPr>
                <w:rFonts w:ascii="Cambria Math" w:hAnsi="Cambria Math" w:cs="Times New Roman"/>
                <w:i/>
                <w:color w:val="000000" w:themeColor="text1"/>
                <w:szCs w:val="24"/>
                <w14:textFill>
                  <w14:solidFill>
                    <w14:schemeClr w14:val="tx1"/>
                  </w14:solidFill>
                </w14:textFill>
              </w:rPr>
            </m:ctrlPr>
          </m:sSubPr>
          <m:e>
            <m:r>
              <m:rPr/>
              <w:rPr>
                <w:rFonts w:ascii="Cambria Math" w:hAnsi="Cambria Math" w:cs="Times New Roman"/>
                <w:color w:val="000000" w:themeColor="text1"/>
                <w:szCs w:val="24"/>
                <w14:textFill>
                  <w14:solidFill>
                    <w14:schemeClr w14:val="tx1"/>
                  </w14:solidFill>
                </w14:textFill>
              </w:rPr>
              <m:t>V</m:t>
            </m:r>
            <m:ctrlPr>
              <w:rPr>
                <w:rFonts w:ascii="Cambria Math" w:hAnsi="Cambria Math" w:cs="Times New Roman"/>
                <w:i/>
                <w:color w:val="000000" w:themeColor="text1"/>
                <w:szCs w:val="24"/>
                <w14:textFill>
                  <w14:solidFill>
                    <w14:schemeClr w14:val="tx1"/>
                  </w14:solidFill>
                </w14:textFill>
              </w:rPr>
            </m:ctrlPr>
          </m:e>
          <m:sub>
            <m:r>
              <m:rPr/>
              <w:rPr>
                <w:rFonts w:ascii="Cambria Math" w:hAnsi="Cambria Math" w:cs="Times New Roman"/>
                <w:color w:val="000000" w:themeColor="text1"/>
                <w:szCs w:val="24"/>
                <w14:textFill>
                  <w14:solidFill>
                    <w14:schemeClr w14:val="tx1"/>
                  </w14:solidFill>
                </w14:textFill>
              </w:rPr>
              <m:t>5</m:t>
            </m:r>
            <m:ctrlPr>
              <w:rPr>
                <w:rFonts w:ascii="Cambria Math" w:hAnsi="Cambria Math" w:cs="Times New Roman"/>
                <w:i/>
                <w:color w:val="000000" w:themeColor="text1"/>
                <w:szCs w:val="24"/>
                <w14:textFill>
                  <w14:solidFill>
                    <w14:schemeClr w14:val="tx1"/>
                  </w14:solidFill>
                </w14:textFill>
              </w:rPr>
            </m:ctrlPr>
          </m:sub>
        </m:sSub>
      </m:oMath>
      <w:r>
        <w:rPr>
          <w:rFonts w:cs="Times New Roman"/>
          <w:color w:val="000000" w:themeColor="text1"/>
          <w:szCs w:val="24"/>
          <w14:textFill>
            <w14:solidFill>
              <w14:schemeClr w14:val="tx1"/>
            </w14:solidFill>
          </w14:textFill>
        </w:rPr>
        <w:t>——发生事故时可能进入该收集系统的降雨量，m</w:t>
      </w:r>
      <w:r>
        <w:rPr>
          <w:rFonts w:cs="Times New Roman"/>
          <w:color w:val="000000" w:themeColor="text1"/>
          <w:szCs w:val="24"/>
          <w:vertAlign w:val="superscript"/>
          <w14:textFill>
            <w14:solidFill>
              <w14:schemeClr w14:val="tx1"/>
            </w14:solidFill>
          </w14:textFill>
        </w:rPr>
        <w:t>3</w:t>
      </w:r>
      <w:r>
        <w:rPr>
          <w:rFonts w:cs="Times New Roman"/>
          <w:color w:val="000000" w:themeColor="text1"/>
          <w:szCs w:val="24"/>
          <w14:textFill>
            <w14:solidFill>
              <w14:schemeClr w14:val="tx1"/>
            </w14:solidFill>
          </w14:textFill>
        </w:rPr>
        <w:t>；</w:t>
      </w:r>
    </w:p>
    <w:p w14:paraId="4F8832FC">
      <w:pPr>
        <w:ind w:firstLine="1200" w:firstLineChars="50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q——降雨强度，按平均日降雨量，mm；</w:t>
      </w:r>
    </w:p>
    <w:p w14:paraId="3718D360">
      <w:pPr>
        <w:ind w:firstLine="1200" w:firstLineChars="500"/>
        <w:rPr>
          <w:rFonts w:cs="Times New Roman"/>
          <w:color w:val="000000" w:themeColor="text1"/>
          <w14:textFill>
            <w14:solidFill>
              <w14:schemeClr w14:val="tx1"/>
            </w14:solidFill>
          </w14:textFill>
        </w:rPr>
      </w:pPr>
      <m:oMath>
        <m:sSub>
          <m:sSubPr>
            <m:ctrlPr>
              <w:rPr>
                <w:rFonts w:ascii="Cambria Math" w:hAnsi="Cambria Math" w:cs="Times New Roman"/>
                <w:i/>
                <w:color w:val="000000" w:themeColor="text1"/>
                <w14:textFill>
                  <w14:solidFill>
                    <w14:schemeClr w14:val="tx1"/>
                  </w14:solidFill>
                </w14:textFill>
              </w:rPr>
            </m:ctrlPr>
          </m:sSubPr>
          <m:e>
            <m:r>
              <m:rPr/>
              <w:rPr>
                <w:rFonts w:ascii="Cambria Math" w:hAnsi="Cambria Math" w:cs="Times New Roman"/>
                <w:color w:val="000000" w:themeColor="text1"/>
                <w14:textFill>
                  <w14:solidFill>
                    <w14:schemeClr w14:val="tx1"/>
                  </w14:solidFill>
                </w14:textFill>
              </w:rPr>
              <m:t>q</m:t>
            </m:r>
            <m:ctrlPr>
              <w:rPr>
                <w:rFonts w:ascii="Cambria Math" w:hAnsi="Cambria Math" w:cs="Times New Roman"/>
                <w:i/>
                <w:color w:val="000000" w:themeColor="text1"/>
                <w14:textFill>
                  <w14:solidFill>
                    <w14:schemeClr w14:val="tx1"/>
                  </w14:solidFill>
                </w14:textFill>
              </w:rPr>
            </m:ctrlPr>
          </m:e>
          <m:sub>
            <m:r>
              <m:rPr/>
              <w:rPr>
                <w:rFonts w:ascii="Cambria Math" w:hAnsi="Cambria Math" w:cs="Times New Roman"/>
                <w:color w:val="000000" w:themeColor="text1"/>
                <w14:textFill>
                  <w14:solidFill>
                    <w14:schemeClr w14:val="tx1"/>
                  </w14:solidFill>
                </w14:textFill>
              </w:rPr>
              <m:t>a</m:t>
            </m:r>
            <m:ctrlPr>
              <w:rPr>
                <w:rFonts w:ascii="Cambria Math" w:hAnsi="Cambria Math" w:cs="Times New Roman"/>
                <w:i/>
                <w:color w:val="000000" w:themeColor="text1"/>
                <w14:textFill>
                  <w14:solidFill>
                    <w14:schemeClr w14:val="tx1"/>
                  </w14:solidFill>
                </w14:textFill>
              </w:rPr>
            </m:ctrlPr>
          </m:sub>
        </m:sSub>
      </m:oMath>
      <w:r>
        <w:rPr>
          <w:rFonts w:cs="Times New Roman"/>
          <w:color w:val="000000" w:themeColor="text1"/>
          <w14:textFill>
            <w14:solidFill>
              <w14:schemeClr w14:val="tx1"/>
            </w14:solidFill>
          </w14:textFill>
        </w:rPr>
        <w:t>——年平均降雨量，mm；</w:t>
      </w:r>
    </w:p>
    <w:p w14:paraId="4E71E968">
      <w:pPr>
        <w:ind w:firstLine="1200" w:firstLineChars="500"/>
        <w:rPr>
          <w:rFonts w:cs="Times New Roman"/>
          <w:color w:val="000000" w:themeColor="text1"/>
          <w14:textFill>
            <w14:solidFill>
              <w14:schemeClr w14:val="tx1"/>
            </w14:solidFill>
          </w14:textFill>
        </w:rPr>
      </w:pPr>
      <w:r>
        <w:rPr>
          <w:rFonts w:cs="Times New Roman"/>
          <w:color w:val="000000" w:themeColor="text1"/>
          <w14:textFill>
            <w14:solidFill>
              <w14:schemeClr w14:val="tx1"/>
            </w14:solidFill>
          </w14:textFill>
        </w:rPr>
        <w:t>n——年平均降雨日数，d；</w:t>
      </w:r>
    </w:p>
    <w:p w14:paraId="03142B54">
      <w:pPr>
        <w:ind w:firstLine="1200" w:firstLineChars="500"/>
        <w:rPr>
          <w:rFonts w:cs="Times New Roman"/>
          <w:color w:val="000000" w:themeColor="text1"/>
          <w14:textFill>
            <w14:solidFill>
              <w14:schemeClr w14:val="tx1"/>
            </w14:solidFill>
          </w14:textFill>
        </w:rPr>
      </w:pPr>
      <m:oMath>
        <m:r>
          <m:rPr/>
          <w:rPr>
            <w:rFonts w:ascii="Cambria Math" w:hAnsi="Cambria Math" w:cs="Times New Roman"/>
            <w:color w:val="000000" w:themeColor="text1"/>
            <w14:textFill>
              <w14:solidFill>
                <w14:schemeClr w14:val="tx1"/>
              </w14:solidFill>
            </w14:textFill>
          </w:rPr>
          <m:t>f</m:t>
        </m:r>
      </m:oMath>
      <w:r>
        <w:rPr>
          <w:rFonts w:cs="Times New Roman"/>
          <w:color w:val="000000" w:themeColor="text1"/>
          <w14:textFill>
            <w14:solidFill>
              <w14:schemeClr w14:val="tx1"/>
            </w14:solidFill>
          </w14:textFill>
        </w:rPr>
        <w:t>——必须进入事故废水收集系统的雨水汇水面积，hm</w:t>
      </w:r>
      <w:r>
        <w:rPr>
          <w:rFonts w:cs="Times New Roman"/>
          <w:color w:val="000000" w:themeColor="text1"/>
          <w:vertAlign w:val="superscript"/>
          <w14:textFill>
            <w14:solidFill>
              <w14:schemeClr w14:val="tx1"/>
            </w14:solidFill>
          </w14:textFill>
        </w:rPr>
        <w:t>2</w:t>
      </w:r>
      <w:r>
        <w:rPr>
          <w:rFonts w:cs="Times New Roman"/>
          <w:color w:val="000000" w:themeColor="text1"/>
          <w14:textFill>
            <w14:solidFill>
              <w14:schemeClr w14:val="tx1"/>
            </w14:solidFill>
          </w14:textFill>
        </w:rPr>
        <w:t>。</w:t>
      </w:r>
    </w:p>
    <w:p w14:paraId="37CEE240">
      <w:pPr>
        <w:ind w:firstLine="480"/>
        <w:rPr>
          <w:rFonts w:cs="Times New Roman"/>
          <w:i/>
          <w:iCs/>
        </w:rPr>
      </w:pPr>
      <w:r>
        <w:rPr>
          <w:rFonts w:cs="Times New Roman"/>
        </w:rPr>
        <w:t>拟建项目</w:t>
      </w:r>
      <w:r>
        <w:rPr>
          <w:rFonts w:hint="eastAsia" w:cs="Times New Roman"/>
        </w:rPr>
        <w:t>收集系统范围发生事故的物料量取最大四氢呋喃储罐的物料量</w:t>
      </w:r>
      <w:r>
        <w:rPr>
          <w:rFonts w:hint="eastAsia" w:cs="Times New Roman"/>
          <w:i/>
          <w:iCs/>
        </w:rPr>
        <w:t>V</w:t>
      </w:r>
      <w:r>
        <w:rPr>
          <w:rFonts w:cs="Times New Roman"/>
          <w:i/>
          <w:iCs/>
          <w:vertAlign w:val="subscript"/>
        </w:rPr>
        <w:t>1</w:t>
      </w:r>
      <w:r>
        <w:rPr>
          <w:rFonts w:hint="eastAsia" w:cs="Times New Roman"/>
          <w:i/>
          <w:iCs/>
        </w:rPr>
        <w:t>=</w:t>
      </w:r>
      <w:r>
        <w:rPr>
          <w:rFonts w:hint="eastAsia" w:cs="Times New Roman"/>
        </w:rPr>
        <w:t>400</w:t>
      </w:r>
      <w:r>
        <w:rPr>
          <w:rFonts w:cs="Times New Roman"/>
        </w:rPr>
        <w:t xml:space="preserve"> m</w:t>
      </w:r>
      <w:r>
        <w:rPr>
          <w:rFonts w:cs="Times New Roman"/>
          <w:vertAlign w:val="superscript"/>
        </w:rPr>
        <w:t>3</w:t>
      </w:r>
      <w:r>
        <w:rPr>
          <w:rFonts w:hint="eastAsia" w:cs="Times New Roman"/>
        </w:rPr>
        <w:t>。</w:t>
      </w:r>
      <w:r>
        <w:rPr>
          <w:rFonts w:cs="Times New Roman"/>
        </w:rPr>
        <w:t>发生事故的</w:t>
      </w:r>
      <w:r>
        <w:rPr>
          <w:rFonts w:hint="eastAsia" w:cs="Times New Roman"/>
        </w:rPr>
        <w:t>最大</w:t>
      </w:r>
      <w:r>
        <w:rPr>
          <w:rFonts w:cs="Times New Roman"/>
        </w:rPr>
        <w:t>消防水量</w:t>
      </w:r>
      <w:r>
        <w:rPr>
          <w:rFonts w:hint="eastAsia" w:cs="Times New Roman"/>
        </w:rPr>
        <w:t>取四氢呋喃储罐的消防给水量，消防给水系统为</w:t>
      </w:r>
      <w:r>
        <w:rPr>
          <w:rFonts w:cs="Times New Roman"/>
        </w:rPr>
        <w:t>160 L/</w:t>
      </w:r>
      <w:r>
        <w:rPr>
          <w:rFonts w:hint="eastAsia" w:cs="Times New Roman"/>
        </w:rPr>
        <w:t>s，设计消防历时为3</w:t>
      </w:r>
      <w:r>
        <w:rPr>
          <w:rFonts w:cs="Times New Roman"/>
        </w:rPr>
        <w:t>h</w:t>
      </w:r>
      <w:r>
        <w:rPr>
          <w:rFonts w:hint="eastAsia" w:cs="Times New Roman"/>
        </w:rPr>
        <w:t>，四氢呋喃储罐的</w:t>
      </w:r>
      <w:r>
        <w:rPr>
          <w:rFonts w:cs="Times New Roman"/>
        </w:rPr>
        <w:t>消防设施给水流量</w:t>
      </w:r>
      <w:r>
        <w:rPr>
          <w:rFonts w:hint="eastAsia" w:cs="Times New Roman"/>
          <w:i/>
          <w:iCs/>
        </w:rPr>
        <w:t>V</w:t>
      </w:r>
      <w:r>
        <w:rPr>
          <w:rFonts w:cs="Times New Roman"/>
          <w:i/>
          <w:iCs/>
          <w:vertAlign w:val="subscript"/>
        </w:rPr>
        <w:t>2</w:t>
      </w:r>
      <w:r>
        <w:rPr>
          <w:rFonts w:hint="eastAsia" w:cs="Times New Roman"/>
        </w:rPr>
        <w:t>=1620</w:t>
      </w:r>
      <w:r>
        <w:rPr>
          <w:rFonts w:cs="Times New Roman"/>
        </w:rPr>
        <w:t>m</w:t>
      </w:r>
      <w:r>
        <w:rPr>
          <w:rFonts w:cs="Times New Roman"/>
          <w:vertAlign w:val="superscript"/>
        </w:rPr>
        <w:t>3</w:t>
      </w:r>
      <w:r>
        <w:rPr>
          <w:rFonts w:hint="eastAsia" w:cs="Times New Roman"/>
        </w:rPr>
        <w:t>。厂区设置一座230m</w:t>
      </w:r>
      <w:r>
        <w:rPr>
          <w:rFonts w:hint="eastAsia" w:cs="Times New Roman"/>
          <w:vertAlign w:val="superscript"/>
        </w:rPr>
        <w:t>3</w:t>
      </w:r>
      <w:r>
        <w:rPr>
          <w:rFonts w:hint="eastAsia" w:cs="Times New Roman"/>
        </w:rPr>
        <w:t>污水预处理池及160m</w:t>
      </w:r>
      <w:r>
        <w:rPr>
          <w:rFonts w:hint="eastAsia" w:cs="Times New Roman"/>
          <w:vertAlign w:val="superscript"/>
        </w:rPr>
        <w:t>3</w:t>
      </w:r>
      <w:r>
        <w:rPr>
          <w:rFonts w:hint="eastAsia" w:cs="Times New Roman"/>
        </w:rPr>
        <w:t>污水收集池，可做为初期雨水收集池，防火堤可储存容积</w:t>
      </w:r>
      <w:r>
        <w:rPr>
          <w:rFonts w:hint="eastAsia" w:cs="Times New Roman"/>
          <w:i/>
          <w:iCs/>
        </w:rPr>
        <w:t>V</w:t>
      </w:r>
      <w:r>
        <w:rPr>
          <w:rFonts w:cs="Times New Roman"/>
          <w:i/>
          <w:iCs/>
          <w:vertAlign w:val="subscript"/>
        </w:rPr>
        <w:t>3</w:t>
      </w:r>
      <w:r>
        <w:rPr>
          <w:rFonts w:hint="eastAsia" w:cs="Times New Roman"/>
        </w:rPr>
        <w:t>=390</w:t>
      </w:r>
      <w:r>
        <w:rPr>
          <w:rFonts w:cs="Times New Roman"/>
        </w:rPr>
        <w:t>m</w:t>
      </w:r>
      <w:r>
        <w:rPr>
          <w:rFonts w:cs="Times New Roman"/>
          <w:vertAlign w:val="superscript"/>
        </w:rPr>
        <w:t>3</w:t>
      </w:r>
      <w:r>
        <w:rPr>
          <w:rFonts w:hint="eastAsia" w:cs="Times New Roman"/>
        </w:rPr>
        <w:t>。</w:t>
      </w:r>
      <w:r>
        <w:rPr>
          <w:rFonts w:hint="eastAsia" w:cs="Times New Roman"/>
          <w:i/>
          <w:iCs/>
        </w:rPr>
        <w:t>V</w:t>
      </w:r>
      <w:r>
        <w:rPr>
          <w:rFonts w:cs="Times New Roman"/>
          <w:i/>
          <w:iCs/>
          <w:vertAlign w:val="subscript"/>
        </w:rPr>
        <w:t>4</w:t>
      </w:r>
      <w:r>
        <w:rPr>
          <w:rFonts w:hint="eastAsia" w:cs="Times New Roman"/>
        </w:rPr>
        <w:t>为保守取0</w:t>
      </w:r>
      <w:r>
        <w:rPr>
          <w:rFonts w:cs="Times New Roman"/>
        </w:rPr>
        <w:t xml:space="preserve"> m</w:t>
      </w:r>
      <w:r>
        <w:rPr>
          <w:rFonts w:cs="Times New Roman"/>
          <w:vertAlign w:val="superscript"/>
        </w:rPr>
        <w:t>3</w:t>
      </w:r>
      <w:r>
        <w:rPr>
          <w:rFonts w:hint="eastAsia" w:cs="Times New Roman"/>
        </w:rPr>
        <w:t>。</w:t>
      </w:r>
      <w:r>
        <w:rPr>
          <w:rFonts w:cs="Times New Roman"/>
        </w:rPr>
        <w:t>拟建项目</w:t>
      </w:r>
      <w:r>
        <w:rPr>
          <w:rFonts w:hint="eastAsia" w:cs="Times New Roman"/>
        </w:rPr>
        <w:t>所在地</w:t>
      </w:r>
      <w:r>
        <w:rPr>
          <w:rFonts w:cs="Times New Roman"/>
        </w:rPr>
        <w:t>年平均降雨量</w:t>
      </w:r>
      <w:r>
        <w:rPr>
          <w:rFonts w:hint="eastAsia" w:cs="Times New Roman"/>
        </w:rPr>
        <w:t>为1133.2mm，</w:t>
      </w:r>
      <w:r>
        <w:rPr>
          <w:rFonts w:cs="Times New Roman"/>
        </w:rPr>
        <w:t>年平均降雨日数</w:t>
      </w:r>
      <w:r>
        <w:rPr>
          <w:rFonts w:hint="eastAsia" w:cs="Times New Roman"/>
        </w:rPr>
        <w:t>为</w:t>
      </w:r>
      <w:r>
        <w:rPr>
          <w:rFonts w:cs="Times New Roman"/>
        </w:rPr>
        <w:t>1</w:t>
      </w:r>
      <w:r>
        <w:rPr>
          <w:rFonts w:hint="eastAsia" w:cs="Times New Roman"/>
        </w:rPr>
        <w:t>40</w:t>
      </w:r>
      <w:r>
        <w:rPr>
          <w:rFonts w:cs="Times New Roman"/>
        </w:rPr>
        <w:t xml:space="preserve"> d</w:t>
      </w:r>
      <w:r>
        <w:rPr>
          <w:rFonts w:hint="eastAsia" w:cs="Times New Roman"/>
        </w:rPr>
        <w:t>，平均降雨量为8.09</w:t>
      </w:r>
      <w:r>
        <w:rPr>
          <w:rFonts w:cs="Times New Roman"/>
        </w:rPr>
        <w:t>mm</w:t>
      </w:r>
      <w:r>
        <w:rPr>
          <w:rFonts w:hint="eastAsia" w:cs="Times New Roman"/>
        </w:rPr>
        <w:t>，雨水汇水为11360h</w:t>
      </w:r>
      <w:r>
        <w:rPr>
          <w:rFonts w:cs="Times New Roman"/>
        </w:rPr>
        <w:t>m</w:t>
      </w:r>
      <w:r>
        <w:rPr>
          <w:rFonts w:cs="Times New Roman"/>
          <w:vertAlign w:val="superscript"/>
        </w:rPr>
        <w:t>2</w:t>
      </w:r>
      <w:r>
        <w:rPr>
          <w:rFonts w:hint="eastAsia" w:cs="Times New Roman"/>
        </w:rPr>
        <w:t>，</w:t>
      </w:r>
      <w:r>
        <w:rPr>
          <w:rFonts w:cs="Times New Roman"/>
        </w:rPr>
        <w:t>发生事故时可能进入该收集系统的降雨量</w:t>
      </w:r>
      <w:r>
        <w:rPr>
          <w:rFonts w:hint="eastAsia" w:cs="Times New Roman"/>
          <w:i/>
          <w:iCs/>
        </w:rPr>
        <w:t>V</w:t>
      </w:r>
      <w:r>
        <w:rPr>
          <w:rFonts w:cs="Times New Roman"/>
          <w:i/>
          <w:iCs/>
          <w:vertAlign w:val="subscript"/>
        </w:rPr>
        <w:t>5</w:t>
      </w:r>
      <w:r>
        <w:rPr>
          <w:rFonts w:hint="eastAsia" w:cs="Times New Roman"/>
        </w:rPr>
        <w:t>=92</w:t>
      </w:r>
      <w:r>
        <w:rPr>
          <w:rFonts w:cs="Times New Roman"/>
        </w:rPr>
        <w:t>m</w:t>
      </w:r>
      <w:r>
        <w:rPr>
          <w:rFonts w:cs="Times New Roman"/>
          <w:vertAlign w:val="superscript"/>
        </w:rPr>
        <w:t>3</w:t>
      </w:r>
      <w:r>
        <w:rPr>
          <w:rFonts w:hint="eastAsia" w:cs="Times New Roman"/>
        </w:rPr>
        <w:t>。经计算，</w:t>
      </w:r>
      <w:r>
        <w:rPr>
          <w:rFonts w:hint="eastAsia" w:cs="Times New Roman"/>
          <w:i/>
          <w:iCs/>
        </w:rPr>
        <w:t>V</w:t>
      </w:r>
      <w:r>
        <w:rPr>
          <w:rFonts w:hint="eastAsia" w:cs="Times New Roman"/>
          <w:i/>
          <w:iCs/>
          <w:vertAlign w:val="subscript"/>
        </w:rPr>
        <w:t>总</w:t>
      </w:r>
      <w:r>
        <w:rPr>
          <w:rFonts w:hint="eastAsia" w:cs="Times New Roman"/>
        </w:rPr>
        <w:t>=1722</w:t>
      </w:r>
      <w:r>
        <w:rPr>
          <w:rFonts w:cs="Times New Roman"/>
        </w:rPr>
        <w:t>m</w:t>
      </w:r>
      <w:r>
        <w:rPr>
          <w:rFonts w:cs="Times New Roman"/>
          <w:vertAlign w:val="superscript"/>
        </w:rPr>
        <w:t>3</w:t>
      </w:r>
      <w:r>
        <w:rPr>
          <w:rFonts w:hint="eastAsia" w:cs="Times New Roman"/>
        </w:rPr>
        <w:t>。</w:t>
      </w:r>
    </w:p>
    <w:p w14:paraId="16CA7597">
      <w:pPr>
        <w:widowControl/>
        <w:ind w:firstLine="480"/>
        <w:jc w:val="left"/>
        <w:rPr>
          <w:rFonts w:cs="Times New Roman"/>
        </w:rPr>
      </w:pPr>
      <w:r>
        <w:rPr>
          <w:rFonts w:hint="eastAsia" w:cs="Times New Roman"/>
        </w:rPr>
        <w:t>综上，</w:t>
      </w:r>
      <w:r>
        <w:rPr>
          <w:rFonts w:cs="Times New Roman"/>
          <w:bCs/>
          <w:szCs w:val="24"/>
        </w:rPr>
        <w:t>本项目</w:t>
      </w:r>
      <w:r>
        <w:rPr>
          <w:rFonts w:hint="eastAsia" w:cs="Times New Roman"/>
          <w:szCs w:val="24"/>
        </w:rPr>
        <w:t>依托现有</w:t>
      </w:r>
      <w:r>
        <w:rPr>
          <w:rFonts w:cs="Times New Roman"/>
          <w:szCs w:val="24"/>
        </w:rPr>
        <w:t>1座1</w:t>
      </w:r>
      <w:r>
        <w:rPr>
          <w:rFonts w:hint="eastAsia" w:cs="Times New Roman"/>
          <w:szCs w:val="24"/>
        </w:rPr>
        <w:t>6000</w:t>
      </w:r>
      <w:r>
        <w:rPr>
          <w:rFonts w:cs="Times New Roman"/>
          <w:szCs w:val="24"/>
        </w:rPr>
        <w:t>m</w:t>
      </w:r>
      <w:r>
        <w:rPr>
          <w:rFonts w:cs="Times New Roman"/>
          <w:szCs w:val="24"/>
          <w:vertAlign w:val="superscript"/>
        </w:rPr>
        <w:t>3</w:t>
      </w:r>
      <w:r>
        <w:rPr>
          <w:rFonts w:cs="Times New Roman"/>
          <w:szCs w:val="24"/>
        </w:rPr>
        <w:t>事故应急池</w:t>
      </w:r>
      <w:r>
        <w:rPr>
          <w:rFonts w:hint="eastAsia" w:cs="Times New Roman"/>
          <w:kern w:val="0"/>
          <w:szCs w:val="24"/>
        </w:rPr>
        <w:t>，能够容纳事故水总有效容积为1722</w:t>
      </w:r>
      <w:r>
        <w:rPr>
          <w:rFonts w:cs="Times New Roman"/>
          <w:szCs w:val="24"/>
        </w:rPr>
        <w:t>m</w:t>
      </w:r>
      <w:r>
        <w:rPr>
          <w:rFonts w:cs="Times New Roman"/>
          <w:szCs w:val="24"/>
          <w:vertAlign w:val="superscript"/>
        </w:rPr>
        <w:t>3</w:t>
      </w:r>
      <w:r>
        <w:rPr>
          <w:rFonts w:hint="eastAsia" w:cs="Times New Roman"/>
          <w:kern w:val="0"/>
          <w:szCs w:val="24"/>
        </w:rPr>
        <w:t>，且</w:t>
      </w:r>
      <w:r>
        <w:rPr>
          <w:rFonts w:hint="eastAsia" w:ascii="宋体" w:hAnsi="宋体" w:cs="宋体"/>
          <w:szCs w:val="24"/>
        </w:rPr>
        <w:t>厂区污水和雨水总排口设置切断设施，并设置视频监控。故能够满足事故状态下，事故水的收集要求。</w:t>
      </w:r>
    </w:p>
    <w:p w14:paraId="700DDF25">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（2）事故池管理要求</w:t>
      </w:r>
    </w:p>
    <w:p w14:paraId="5F367E9C">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事故池应及时清理池内杂物及淤泥，事故池相关附属设备若有异常情况应及时维修，确保设备处于良好的备用状态。异常状态下收集的消防废水、生产废水、物料洗消废水及前期雨水应尽快处理完毕，保持事故应急池处于低液位状态。</w:t>
      </w:r>
    </w:p>
    <w:p w14:paraId="48A3FD5D">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（3）防止事故废水进入外环境的控制、封堵系统</w:t>
      </w:r>
    </w:p>
    <w:p w14:paraId="563BB8B1">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由上述分析可知，全厂消防废水可通过污水管沟→雨水管网→事故池、罐区围堰→雨水管网→事故池或雨水管网→事故池等形式，做到有效收集和暂存。</w:t>
      </w:r>
    </w:p>
    <w:p w14:paraId="4C294B52">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雨水外排口设置了手动阀门，并且配备了外排泵，仅同时开启阀门和外排泵，方可将雨水</w:t>
      </w:r>
      <w:r>
        <w:rPr>
          <w:rFonts w:hint="eastAsia" w:cs="Times New Roman"/>
          <w:color w:val="000000" w:themeColor="text1"/>
          <w:szCs w:val="24"/>
          <w14:textFill>
            <w14:solidFill>
              <w14:schemeClr w14:val="tx1"/>
            </w14:solidFill>
          </w14:textFill>
        </w:rPr>
        <w:t>排放</w:t>
      </w:r>
      <w:r>
        <w:rPr>
          <w:rFonts w:cs="Times New Roman"/>
          <w:color w:val="000000" w:themeColor="text1"/>
          <w:szCs w:val="24"/>
          <w14:textFill>
            <w14:solidFill>
              <w14:schemeClr w14:val="tx1"/>
            </w14:solidFill>
          </w14:textFill>
        </w:rPr>
        <w:t>。</w:t>
      </w:r>
    </w:p>
    <w:p w14:paraId="673B6DA4">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（4）其他注意事项</w:t>
      </w:r>
    </w:p>
    <w:p w14:paraId="6DEA1926">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消防废水应根据火灾发生的具体物料及消防废水监测浓度，将消防废水及时引入污水处理厂处理。</w:t>
      </w:r>
    </w:p>
    <w:p w14:paraId="48D3A836">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如污水处理站发生风险事故，可将超标废水引入事故池，待污水处理站风险事故处理后，可将事故废水按照一定地比例泵入污水处理站重新处理达标后接管。</w:t>
      </w:r>
    </w:p>
    <w:p w14:paraId="7AE8FE8C">
      <w:pPr>
        <w:widowControl/>
        <w:ind w:firstLine="480"/>
        <w:jc w:val="left"/>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如事故废水超出厂区，流入周边河流，应进行实时监控，启动相应的突发环境事件应急预案，减少对周边河流的影响，并进行及时修复。</w:t>
      </w:r>
    </w:p>
    <w:p w14:paraId="577A4661">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雨污水、事故水收集排放管网走向图、环境应急设施分布图详见图</w:t>
      </w:r>
      <w:r>
        <w:rPr>
          <w:rFonts w:hint="eastAsia" w:cs="Times New Roman"/>
          <w:color w:val="000000" w:themeColor="text1"/>
          <w:szCs w:val="24"/>
          <w14:textFill>
            <w14:solidFill>
              <w14:schemeClr w14:val="tx1"/>
            </w14:solidFill>
          </w14:textFill>
        </w:rPr>
        <w:t>7.6</w:t>
      </w:r>
      <w:r>
        <w:rPr>
          <w:rFonts w:cs="Times New Roman"/>
          <w:color w:val="000000" w:themeColor="text1"/>
          <w:szCs w:val="24"/>
          <w14:textFill>
            <w14:solidFill>
              <w14:schemeClr w14:val="tx1"/>
            </w14:solidFill>
          </w14:textFill>
        </w:rPr>
        <w:t>-</w:t>
      </w:r>
      <w:r>
        <w:rPr>
          <w:rFonts w:hint="eastAsia" w:cs="Times New Roman"/>
          <w:color w:val="000000" w:themeColor="text1"/>
          <w:szCs w:val="24"/>
          <w14:textFill>
            <w14:solidFill>
              <w14:schemeClr w14:val="tx1"/>
            </w14:solidFill>
          </w14:textFill>
        </w:rPr>
        <w:t>1</w:t>
      </w:r>
      <w:r>
        <w:rPr>
          <w:rFonts w:cs="Times New Roman"/>
          <w:color w:val="000000" w:themeColor="text1"/>
          <w:szCs w:val="24"/>
          <w14:textFill>
            <w14:solidFill>
              <w14:schemeClr w14:val="tx1"/>
            </w14:solidFill>
          </w14:textFill>
        </w:rPr>
        <w:t>。</w:t>
      </w:r>
    </w:p>
    <w:p w14:paraId="08EAEB75">
      <w:pPr>
        <w:widowControl/>
        <w:ind w:firstLine="482"/>
        <w:jc w:val="left"/>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2.构筑环境风险三级(单元、厂区和园区应急防范体系</w:t>
      </w:r>
    </w:p>
    <w:p w14:paraId="3757906A">
      <w:pPr>
        <w:widowControl/>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为防止事故废水排入水域，厂区</w:t>
      </w:r>
      <w:r>
        <w:rPr>
          <w:rFonts w:hint="eastAsia" w:cs="Times New Roman"/>
          <w:color w:val="000000" w:themeColor="text1"/>
          <w:szCs w:val="24"/>
          <w14:textFill>
            <w14:solidFill>
              <w14:schemeClr w14:val="tx1"/>
            </w14:solidFill>
          </w14:textFill>
        </w:rPr>
        <w:t>需</w:t>
      </w:r>
      <w:r>
        <w:rPr>
          <w:rFonts w:cs="Times New Roman"/>
          <w:color w:val="000000" w:themeColor="text1"/>
          <w:szCs w:val="24"/>
          <w14:textFill>
            <w14:solidFill>
              <w14:schemeClr w14:val="tx1"/>
            </w14:solidFill>
          </w14:textFill>
        </w:rPr>
        <w:t>设置事故水污染三级防控系统，以防止现有项目在事故状态下由于工艺物料泄漏、事故消防水或污染雨水外泄，造成水域污染。</w:t>
      </w:r>
    </w:p>
    <w:p w14:paraId="354C1317">
      <w:pPr>
        <w:widowControl/>
        <w:ind w:firstLine="482"/>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第一级防控系统：</w:t>
      </w:r>
    </w:p>
    <w:p w14:paraId="4285385D">
      <w:pPr>
        <w:widowControl/>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单元级：原料罐区、产品罐区及各缓冲罐均设置围堰及切换阀，事故状态下由围堰首先实现泄漏物质或消防尾水的拦截，或通过控制切换阀，将事故废水引入事故应急池，实现事故废水或消防尾水的拦截、收集。危废仓库外围设置雨水沟，若危废仓库发生火灾，消防尾水可通过危废仓库外雨水沟进行收集，经雨水系统最终进入事故应急池。</w:t>
      </w:r>
    </w:p>
    <w:p w14:paraId="0BD02DEA">
      <w:pPr>
        <w:widowControl/>
        <w:ind w:firstLine="482"/>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第二级防控系统：</w:t>
      </w:r>
    </w:p>
    <w:p w14:paraId="4C7E3396">
      <w:pPr>
        <w:widowControl/>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厂区级：企业厂区内清（雨）污分流、污污分流，厂区设置</w:t>
      </w:r>
      <w:r>
        <w:rPr>
          <w:rFonts w:hint="eastAsia" w:cs="Times New Roman"/>
          <w:color w:val="000000" w:themeColor="text1"/>
          <w:szCs w:val="21"/>
          <w14:textFill>
            <w14:solidFill>
              <w14:schemeClr w14:val="tx1"/>
            </w14:solidFill>
          </w14:textFill>
        </w:rPr>
        <w:t>1座</w:t>
      </w:r>
      <w:r>
        <w:rPr>
          <w:rFonts w:cs="Times New Roman"/>
          <w:color w:val="000000" w:themeColor="text1"/>
          <w:szCs w:val="21"/>
          <w14:textFill>
            <w14:solidFill>
              <w14:schemeClr w14:val="tx1"/>
            </w14:solidFill>
          </w14:textFill>
        </w:rPr>
        <w:t>应急事故池</w:t>
      </w:r>
      <w:r>
        <w:rPr>
          <w:rFonts w:hint="eastAsia" w:cs="Times New Roman"/>
          <w:color w:val="000000" w:themeColor="text1"/>
          <w:szCs w:val="21"/>
          <w14:textFill>
            <w14:solidFill>
              <w14:schemeClr w14:val="tx1"/>
            </w14:solidFill>
          </w14:textFill>
        </w:rPr>
        <w:t>160000</w:t>
      </w:r>
      <w:r>
        <w:rPr>
          <w:rFonts w:cs="Times New Roman"/>
          <w:color w:val="000000" w:themeColor="text1"/>
          <w:szCs w:val="21"/>
          <w14:textFill>
            <w14:solidFill>
              <w14:schemeClr w14:val="tx1"/>
            </w14:solidFill>
          </w14:textFill>
        </w:rPr>
        <w:t>m</w:t>
      </w:r>
      <w:r>
        <w:rPr>
          <w:rFonts w:cs="Times New Roman"/>
          <w:color w:val="000000" w:themeColor="text1"/>
          <w:szCs w:val="21"/>
          <w:vertAlign w:val="superscript"/>
          <w14:textFill>
            <w14:solidFill>
              <w14:schemeClr w14:val="tx1"/>
            </w14:solidFill>
          </w14:textFill>
        </w:rPr>
        <w:t>3</w:t>
      </w:r>
      <w:r>
        <w:rPr>
          <w:rFonts w:hint="eastAsia" w:cs="Times New Roman"/>
          <w:color w:val="000000" w:themeColor="text1"/>
          <w:szCs w:val="21"/>
          <w14:textFill>
            <w14:solidFill>
              <w14:schemeClr w14:val="tx1"/>
            </w14:solidFill>
          </w14:textFill>
        </w:rPr>
        <w:t>和2座12000 m</w:t>
      </w:r>
      <w:r>
        <w:rPr>
          <w:rFonts w:hint="eastAsia" w:cs="Times New Roman"/>
          <w:color w:val="000000" w:themeColor="text1"/>
          <w:szCs w:val="21"/>
          <w:vertAlign w:val="superscript"/>
          <w14:textFill>
            <w14:solidFill>
              <w14:schemeClr w14:val="tx1"/>
            </w14:solidFill>
          </w14:textFill>
        </w:rPr>
        <w:t>3</w:t>
      </w:r>
      <w:r>
        <w:rPr>
          <w:rFonts w:hint="eastAsia" w:cs="Times New Roman"/>
          <w:color w:val="000000" w:themeColor="text1"/>
          <w:szCs w:val="21"/>
          <w14:textFill>
            <w14:solidFill>
              <w14:schemeClr w14:val="tx1"/>
            </w14:solidFill>
          </w14:textFill>
        </w:rPr>
        <w:t>初期雨水收集池（兼做事故水池）</w:t>
      </w:r>
      <w:r>
        <w:rPr>
          <w:rFonts w:cs="Times New Roman"/>
          <w:color w:val="000000" w:themeColor="text1"/>
          <w:szCs w:val="24"/>
          <w14:textFill>
            <w14:solidFill>
              <w14:schemeClr w14:val="tx1"/>
            </w14:solidFill>
          </w14:textFill>
        </w:rPr>
        <w:t>，用于收集初期雨水和事故废水，防止事故时泄漏物料和消防废水进入厂外水体。</w:t>
      </w:r>
      <w:r>
        <w:rPr>
          <w:rFonts w:hint="eastAsia" w:cs="Times New Roman"/>
          <w:color w:val="000000" w:themeColor="text1"/>
          <w:szCs w:val="24"/>
          <w14:textFill>
            <w14:solidFill>
              <w14:schemeClr w14:val="tx1"/>
            </w14:solidFill>
          </w14:textFill>
        </w:rPr>
        <w:t xml:space="preserve"> </w:t>
      </w:r>
    </w:p>
    <w:p w14:paraId="208DE992">
      <w:pPr>
        <w:widowControl/>
        <w:ind w:firstLine="482"/>
        <w:rPr>
          <w:rFonts w:cs="Times New Roman"/>
          <w:b/>
          <w:bCs/>
          <w:color w:val="000000" w:themeColor="text1"/>
          <w:szCs w:val="24"/>
          <w14:textFill>
            <w14:solidFill>
              <w14:schemeClr w14:val="tx1"/>
            </w14:solidFill>
          </w14:textFill>
        </w:rPr>
      </w:pPr>
      <w:r>
        <w:rPr>
          <w:rFonts w:cs="Times New Roman"/>
          <w:b/>
          <w:bCs/>
          <w:color w:val="000000" w:themeColor="text1"/>
          <w:szCs w:val="24"/>
          <w14:textFill>
            <w14:solidFill>
              <w14:schemeClr w14:val="tx1"/>
            </w14:solidFill>
          </w14:textFill>
        </w:rPr>
        <w:t>第三级防控系统：</w:t>
      </w:r>
    </w:p>
    <w:p w14:paraId="7F4644FA">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对厂区污水及雨水总排口设置切断措施，封堵污染料液在厂区围墙之内，防止事故情况下物料经雨水及污水管线进入地表水水体，并设置视频监控。事故水池与污水管道相连，发生事故时，首先关闭事故处理池外排阀门，保证事故状态下污染水不外排</w:t>
      </w:r>
      <w:r>
        <w:rPr>
          <w:rFonts w:cs="Times New Roman"/>
          <w:color w:val="000000" w:themeColor="text1"/>
          <w:szCs w:val="24"/>
          <w14:textFill>
            <w14:solidFill>
              <w14:schemeClr w14:val="tx1"/>
            </w14:solidFill>
          </w14:textFill>
        </w:rPr>
        <w:t>。</w:t>
      </w:r>
    </w:p>
    <w:p w14:paraId="45D11AD7">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7.6.1.3 地下水和土壤环境风险防范</w:t>
      </w:r>
    </w:p>
    <w:p w14:paraId="01FF72DD">
      <w:pPr>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（1）源头控制措施：</w:t>
      </w: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严格按照国家相关规范要求，对污水储存和处理构筑物、管道设备、罐区和装置区等采取相应措施，以防止和降低污染物的跑、冒、滴、漏，将污染物泄漏的环境风险事故降到最低程度；</w:t>
      </w: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设备和管线尽量采用“可视化”原则，即尽可能地上敷设和放置，做到污染物“早发现、早处理”，以减少由于埋地泄漏而可能造成的地下水污染。对地下管道、管道内外均采用防腐处理，并定期对管道进行检漏，对出现泄漏处的土壤进行换土；</w:t>
      </w: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各种原辅材料、固体废物的堆放场地按照国家相关规范要求，采取防渗漏措施；</w:t>
      </w:r>
      <w:r>
        <w:rPr>
          <w:rFonts w:hint="eastAsia" w:ascii="宋体" w:hAnsi="宋体" w:cs="宋体"/>
          <w:color w:val="000000" w:themeColor="text1"/>
          <w:szCs w:val="24"/>
          <w14:textFill>
            <w14:solidFill>
              <w14:schemeClr w14:val="tx1"/>
            </w14:solidFill>
          </w14:textFill>
        </w:rPr>
        <w:t>④</w:t>
      </w:r>
      <w:r>
        <w:rPr>
          <w:rFonts w:cs="Times New Roman"/>
          <w:color w:val="000000" w:themeColor="text1"/>
          <w:szCs w:val="24"/>
          <w14:textFill>
            <w14:solidFill>
              <w14:schemeClr w14:val="tx1"/>
            </w14:solidFill>
          </w14:textFill>
        </w:rPr>
        <w:t>严格固体废物管理，不接触外界降水，使其不产生淋滤液，严防污染物泄漏到地下水中。</w:t>
      </w:r>
    </w:p>
    <w:p w14:paraId="3FE64A13">
      <w:pPr>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（2）加强地下水环境的监控、预警。建立地下水环境影响跟踪监测制度、配备先进的监测仪器和设备，以便及时发现问题，采取措施。应按照《环境影响评价技术导则 地下水环境》（HJ 610-2016）的相关要求设置跟踪监控井。</w:t>
      </w:r>
    </w:p>
    <w:p w14:paraId="00B480D1">
      <w:pPr>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（3）加强环境管理：</w:t>
      </w: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加强厂区巡检，对跑冒滴漏做到及时发现、及时控制；做好厂区危废暂存库、</w:t>
      </w:r>
      <w:r>
        <w:rPr>
          <w:rFonts w:hint="eastAsia" w:cs="Times New Roman"/>
          <w:color w:val="000000" w:themeColor="text1"/>
          <w:szCs w:val="24"/>
          <w14:textFill>
            <w14:solidFill>
              <w14:schemeClr w14:val="tx1"/>
            </w14:solidFill>
          </w14:textFill>
        </w:rPr>
        <w:t>四氢呋喃</w:t>
      </w:r>
      <w:r>
        <w:rPr>
          <w:rFonts w:cs="Times New Roman"/>
          <w:color w:val="000000" w:themeColor="text1"/>
          <w:szCs w:val="24"/>
          <w14:textFill>
            <w14:solidFill>
              <w14:schemeClr w14:val="tx1"/>
            </w14:solidFill>
          </w14:textFill>
        </w:rPr>
        <w:t>储罐等罐区等地面防渗</w:t>
      </w:r>
      <w:r>
        <w:rPr>
          <w:rFonts w:hint="eastAsia" w:cs="Times New Roman"/>
          <w:color w:val="000000" w:themeColor="text1"/>
          <w:szCs w:val="24"/>
          <w14:textFill>
            <w14:solidFill>
              <w14:schemeClr w14:val="tx1"/>
            </w14:solidFill>
          </w14:textFill>
        </w:rPr>
        <w:t>层</w:t>
      </w:r>
      <w:r>
        <w:rPr>
          <w:rFonts w:cs="Times New Roman"/>
          <w:color w:val="000000" w:themeColor="text1"/>
          <w:szCs w:val="24"/>
          <w14:textFill>
            <w14:solidFill>
              <w14:schemeClr w14:val="tx1"/>
            </w14:solidFill>
          </w14:textFill>
        </w:rPr>
        <w:t>的管理，防渗层破裂后及时补救、更换；</w:t>
      </w: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建立土壤环境隐患排查制度。保证持续有效防止有毒有害物质渗漏、流失、扬散；</w:t>
      </w: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拆除生产设施设备、构筑物和污染治理设施，要事先制定残留污染物清理和安全处置方案，并报所在地县级环境保护、工业和信息化部门备案；要严格按照有关规定实施安全处理处置，防范拆除活动污染土壤。</w:t>
      </w:r>
    </w:p>
    <w:p w14:paraId="27BE881A">
      <w:pPr>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4）制定事故应急减缓措施，首先控制污染源、切断污染途径，其次，对受污染的地下水根据污染物种类、受污染场地地质构造等因素，采取抽提技术、气提技术、空气吹脱技术、生物修复技术、渗透反应墙技术等进行修复。</w:t>
      </w:r>
    </w:p>
    <w:p w14:paraId="53780D6F">
      <w:pPr>
        <w:widowControl/>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5）可采取的工程措施：消防废水冲出围堰后，应及时做好拦截（通过围堰、围墙、雨水沟渠等），将消防废水引入事故池，从而杜绝消防废水进入地下水环境；下渗入地下水体后可采用抽提、气提、生物修复、原位化学修复等工程措施，减少对地下水体的影响。</w:t>
      </w:r>
    </w:p>
    <w:p w14:paraId="3FA84550">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7.6.1.4 风险监控及应急监测系统</w:t>
      </w:r>
    </w:p>
    <w:p w14:paraId="3577D219">
      <w:pPr>
        <w:widowControl/>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（1）风险源监控—人工监控</w:t>
      </w:r>
    </w:p>
    <w:p w14:paraId="50C3E039">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生产岗位24小时保证人工在线监管；生产过程中领导巡视监管；每天有安全员巡视；对重要的设备、设施进行日常检测、检查，并做好相关记录。</w:t>
      </w:r>
    </w:p>
    <w:p w14:paraId="057DCE11">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专职消防人员定期对消防器材和设施进行检查并作好相关记录，确保设施的有效，保持消防通道畅通；安环人员对排水系统进行定期点检，保证其能正常使用。</w:t>
      </w:r>
    </w:p>
    <w:p w14:paraId="4657101B">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生产装置、罐区、管道等存在环境风险的关键地点，设置有明显警示标记，并设置专人监管。</w:t>
      </w:r>
    </w:p>
    <w:p w14:paraId="1511C2EA">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④</w:t>
      </w:r>
      <w:r>
        <w:rPr>
          <w:rFonts w:cs="Times New Roman"/>
          <w:color w:val="000000" w:themeColor="text1"/>
          <w:szCs w:val="24"/>
          <w14:textFill>
            <w14:solidFill>
              <w14:schemeClr w14:val="tx1"/>
            </w14:solidFill>
          </w14:textFill>
        </w:rPr>
        <w:t>厂区设有视频监控系统，对现场设备、人员活动进行实时、有效的人工监控。系统配置现场视频监控，连同硬盘录像机及矩阵主机装设于中控楼。系统监视器可以实现多画面成像，通过控制键盘实现对辖区内摄像仪的操控，以便及时发现异常并报警，另外还能将异常状况及事故发生、处理情况录像与存储，以供事后分析。</w:t>
      </w:r>
    </w:p>
    <w:p w14:paraId="656F3C15">
      <w:pPr>
        <w:widowControl/>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（2）风险源监控—设备监控</w:t>
      </w:r>
    </w:p>
    <w:p w14:paraId="7760F0DB">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①</w:t>
      </w:r>
      <w:r>
        <w:rPr>
          <w:rFonts w:cs="Times New Roman"/>
          <w:color w:val="000000" w:themeColor="text1"/>
          <w:szCs w:val="24"/>
          <w14:textFill>
            <w14:solidFill>
              <w14:schemeClr w14:val="tx1"/>
            </w14:solidFill>
          </w14:textFill>
        </w:rPr>
        <w:t>在各生产装置、罐区等火灾危险场所设有火灾自动报警系统，以利于自动预警和及时组织灭火扑救。除自动火灾报警系统外，还设有若干手动火灾报警按钮，以便及时报警和处理。</w:t>
      </w:r>
    </w:p>
    <w:p w14:paraId="5D04EBBB">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②</w:t>
      </w:r>
      <w:r>
        <w:rPr>
          <w:rFonts w:cs="Times New Roman"/>
          <w:color w:val="000000" w:themeColor="text1"/>
          <w:szCs w:val="24"/>
          <w14:textFill>
            <w14:solidFill>
              <w14:schemeClr w14:val="tx1"/>
            </w14:solidFill>
          </w14:textFill>
        </w:rPr>
        <w:t>在各生产装置、罐区等危险场所，设可燃气体探测器及报警装置，及时检测分析现场空气中的可燃气体浓度，确保安全生产。</w:t>
      </w:r>
    </w:p>
    <w:p w14:paraId="20D44D9C">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③</w:t>
      </w:r>
      <w:r>
        <w:rPr>
          <w:rFonts w:cs="Times New Roman"/>
          <w:color w:val="000000" w:themeColor="text1"/>
          <w:szCs w:val="24"/>
          <w14:textFill>
            <w14:solidFill>
              <w14:schemeClr w14:val="tx1"/>
            </w14:solidFill>
          </w14:textFill>
        </w:rPr>
        <w:t>生产工艺生产采用安全仪表系统、DCS自动化控制系统控制，对装置生产过程集中检测、显示、连锁、控制和报警，主要控制温度、压力等；设置连锁切断装置。通过配备的压力变送器</w:t>
      </w:r>
      <w:r>
        <w:rPr>
          <w:rFonts w:cs="Times New Roman"/>
          <w:szCs w:val="24"/>
        </w:rPr>
        <w:t>、热</w:t>
      </w:r>
      <w:r>
        <w:rPr>
          <w:rFonts w:hint="eastAsia" w:cs="Times New Roman"/>
          <w:szCs w:val="24"/>
        </w:rPr>
        <w:t>电阻</w:t>
      </w:r>
      <w:r>
        <w:rPr>
          <w:rFonts w:cs="Times New Roman"/>
          <w:szCs w:val="24"/>
        </w:rPr>
        <w:t>等设</w:t>
      </w:r>
      <w:r>
        <w:rPr>
          <w:rFonts w:cs="Times New Roman"/>
          <w:color w:val="000000" w:themeColor="text1"/>
          <w:szCs w:val="24"/>
          <w14:textFill>
            <w14:solidFill>
              <w14:schemeClr w14:val="tx1"/>
            </w14:solidFill>
          </w14:textFill>
        </w:rPr>
        <w:t>备，采集现场数据并传输到检测系统，采取紧急切断。罐区设有围堰和液位联锁自动控制系统，并建有完善的消防设施，包括高压水消防系统和火灾报警系统。</w:t>
      </w:r>
    </w:p>
    <w:p w14:paraId="0BB22A00">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④</w:t>
      </w:r>
      <w:r>
        <w:rPr>
          <w:rFonts w:cs="Times New Roman"/>
          <w:color w:val="000000" w:themeColor="text1"/>
          <w:szCs w:val="24"/>
          <w14:textFill>
            <w14:solidFill>
              <w14:schemeClr w14:val="tx1"/>
            </w14:solidFill>
          </w14:textFill>
        </w:rPr>
        <w:t>罐区设置高低液位报警、紧急切断，并与紧急切断阀联锁。</w:t>
      </w:r>
    </w:p>
    <w:p w14:paraId="4D01EAB0">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⑤</w:t>
      </w:r>
      <w:r>
        <w:rPr>
          <w:rFonts w:cs="Times New Roman"/>
          <w:color w:val="000000" w:themeColor="text1"/>
          <w:szCs w:val="24"/>
          <w14:textFill>
            <w14:solidFill>
              <w14:schemeClr w14:val="tx1"/>
            </w14:solidFill>
          </w14:textFill>
        </w:rPr>
        <w:t>生产装置区、车间、罐区设置可燃气体检测报警设施、火灾报警设施</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同时设置视频监控设施。</w:t>
      </w:r>
    </w:p>
    <w:p w14:paraId="5D952D9D">
      <w:pPr>
        <w:widowControl/>
        <w:ind w:firstLine="480"/>
        <w:rPr>
          <w:rFonts w:cs="Times New Roman"/>
          <w:color w:val="000000" w:themeColor="text1"/>
          <w:szCs w:val="24"/>
          <w14:textFill>
            <w14:solidFill>
              <w14:schemeClr w14:val="tx1"/>
            </w14:solidFill>
          </w14:textFill>
        </w:rPr>
      </w:pPr>
      <w:r>
        <w:rPr>
          <w:rFonts w:hint="eastAsia" w:ascii="宋体" w:hAnsi="宋体" w:cs="宋体"/>
          <w:color w:val="000000" w:themeColor="text1"/>
          <w:szCs w:val="24"/>
          <w14:textFill>
            <w14:solidFill>
              <w14:schemeClr w14:val="tx1"/>
            </w14:solidFill>
          </w14:textFill>
        </w:rPr>
        <w:t>⑥</w:t>
      </w:r>
      <w:r>
        <w:rPr>
          <w:rFonts w:cs="Times New Roman"/>
          <w:color w:val="000000" w:themeColor="text1"/>
          <w:szCs w:val="24"/>
          <w14:textFill>
            <w14:solidFill>
              <w14:schemeClr w14:val="tx1"/>
            </w14:solidFill>
          </w14:textFill>
        </w:rPr>
        <w:t>全厂设置一个中心控制室。全厂火灾报警系统、全厂气体检测报警监视器、调度中心</w:t>
      </w:r>
      <w:r>
        <w:rPr>
          <w:rFonts w:hint="eastAsia" w:cs="Times New Roman"/>
          <w:color w:val="000000" w:themeColor="text1"/>
          <w:szCs w:val="24"/>
          <w14:textFill>
            <w14:solidFill>
              <w14:schemeClr w14:val="tx1"/>
            </w14:solidFill>
          </w14:textFill>
        </w:rPr>
        <w:t>、</w:t>
      </w:r>
      <w:r>
        <w:rPr>
          <w:rFonts w:cs="Times New Roman"/>
          <w:color w:val="000000" w:themeColor="text1"/>
          <w:szCs w:val="24"/>
          <w14:textFill>
            <w14:solidFill>
              <w14:schemeClr w14:val="tx1"/>
            </w14:solidFill>
          </w14:textFill>
        </w:rPr>
        <w:t>电视监视系统、电信终端、生产储运装置操作站、公用工程操作站及辅助设施操作站设置在控制室内。控制室位于非防爆区。控制室功能房间设置有：主操作中心、工程师站、机柜室、UPS室及配电室、空调机房、消防控制室、值班室、工具间、辅助房间（包括卫生间更衣室）等。操作室内布置大屏幕用于监控全厂生产装置。</w:t>
      </w:r>
    </w:p>
    <w:p w14:paraId="3F03CB68">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（3）应急物资和人员要求</w:t>
      </w:r>
    </w:p>
    <w:p w14:paraId="0F9F39CA">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根据事故应急抢险救援需要，配备消防、堵漏、通讯、交通、工具、应急照明、防护、急救等各类所需应急抢险装备器材。建立厂区环境污染事故应急物资装备的储存、调拨和紧急配送系统，确保应急物资、设备性能完好，随时备用。应急结束后，加强对应急物资、设备的维护、保养以及补充。加强对储备物资的管理，防止储备物资被盗用、挪用、流散和失效。</w:t>
      </w:r>
    </w:p>
    <w:p w14:paraId="6A78A829">
      <w:pPr>
        <w:widowControl/>
        <w:ind w:firstLine="480"/>
        <w:jc w:val="left"/>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应配备完善的厂区应急队伍，做好人员分工和应急救援知识的培训， 演练。与周边企业建立了良好的应急互助关系，在较大事故发生后，相互支援。厂区需要外部援助时可第一时间向</w:t>
      </w:r>
      <w:r>
        <w:rPr>
          <w:rFonts w:hint="eastAsia" w:cs="Times New Roman"/>
          <w:color w:val="000000" w:themeColor="text1"/>
          <w:szCs w:val="24"/>
          <w14:textFill>
            <w14:solidFill>
              <w14:schemeClr w14:val="tx1"/>
            </w14:solidFill>
          </w14:textFill>
        </w:rPr>
        <w:t>安环局</w:t>
      </w:r>
      <w:r>
        <w:rPr>
          <w:rFonts w:cs="Times New Roman"/>
          <w:color w:val="000000" w:themeColor="text1"/>
          <w:szCs w:val="24"/>
          <w14:textFill>
            <w14:solidFill>
              <w14:schemeClr w14:val="tx1"/>
            </w14:solidFill>
          </w14:textFill>
        </w:rPr>
        <w:t>等部门求助，还可以联系市环保、消防、医院、公安、交通、安监局以及各相关职能部门，请求救援力量、设备的支持。</w:t>
      </w:r>
    </w:p>
    <w:p w14:paraId="31D82C6C">
      <w:pPr>
        <w:widowControl/>
        <w:ind w:firstLine="480"/>
        <w:jc w:val="left"/>
        <w:rPr>
          <w:rFonts w:cs="Times New Roman"/>
          <w:b/>
          <w:color w:val="000000" w:themeColor="text1"/>
          <w14:textFill>
            <w14:solidFill>
              <w14:schemeClr w14:val="tx1"/>
            </w14:solidFill>
          </w14:textFill>
        </w:rPr>
      </w:pPr>
      <w:r>
        <w:rPr>
          <w:rFonts w:cs="Times New Roman"/>
          <w:color w:val="000000" w:themeColor="text1"/>
          <w:szCs w:val="24"/>
          <w14:textFill>
            <w14:solidFill>
              <w14:schemeClr w14:val="tx1"/>
            </w14:solidFill>
          </w14:textFill>
        </w:rPr>
        <w:t>（4）</w:t>
      </w:r>
      <w:r>
        <w:rPr>
          <w:rFonts w:cs="Times New Roman"/>
          <w:color w:val="000000" w:themeColor="text1"/>
          <w14:textFill>
            <w14:solidFill>
              <w14:schemeClr w14:val="tx1"/>
            </w14:solidFill>
          </w14:textFill>
        </w:rPr>
        <w:t>应急监测</w:t>
      </w:r>
    </w:p>
    <w:p w14:paraId="4D2D0AEB">
      <w:pPr>
        <w:widowControl/>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事故状态下的监测方案</w:t>
      </w:r>
      <w:r>
        <w:rPr>
          <w:rFonts w:hint="eastAsia" w:cs="Times New Roman"/>
          <w:color w:val="000000" w:themeColor="text1"/>
          <w:szCs w:val="24"/>
          <w14:textFill>
            <w14:solidFill>
              <w14:schemeClr w14:val="tx1"/>
            </w14:solidFill>
          </w14:textFill>
        </w:rPr>
        <w:t>如下：</w:t>
      </w:r>
    </w:p>
    <w:p w14:paraId="5408B17C">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①接受应急监测任务；</w:t>
      </w:r>
    </w:p>
    <w:p w14:paraId="6C8DD343">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②了解现场情况，确定应急监测方法，准备监测器材、试剂和防护用品，同时做好实验室分析的准备；</w:t>
      </w:r>
    </w:p>
    <w:p w14:paraId="17EE9CCA">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③实施现场监测，快速报告结果；</w:t>
      </w:r>
    </w:p>
    <w:p w14:paraId="3801B724">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④进行初步综合分析，编写监测报告，提出跟踪监测和污染控制建议；</w:t>
      </w:r>
    </w:p>
    <w:p w14:paraId="34DBBE0A">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⑤实施跟踪监测，及时报告结果；</w:t>
      </w:r>
    </w:p>
    <w:p w14:paraId="6D1656ED">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⑥进行深入的综合分析，编写总结报告上报。</w:t>
      </w:r>
    </w:p>
    <w:p w14:paraId="0D11C560">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在实际发生事故时，根据污染物类型，可立即实施应急监测方案。监测的布点，可随着污染物扩散情况和监测结果的变化趋势适时调整布点数量和监测频次。</w:t>
      </w:r>
    </w:p>
    <w:p w14:paraId="7DCDB057">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应急监测结果应以电话、传真、监测报告等形式，上报应急领导小组，跟踪监测结果以监测简报形式在监测次日报送，事故处理完毕后应出具监测报告。</w:t>
      </w:r>
    </w:p>
    <w:p w14:paraId="56F2E9D9">
      <w:pPr>
        <w:widowControl/>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一般事件监测报告由应急领导小组安排上报扬州市仪征生态环境局，较大及重大事件除上报扬州市仪征生态环境局以外，还应上报扬州市生态环境局及相关政府机构。</w:t>
      </w:r>
    </w:p>
    <w:p w14:paraId="40020791">
      <w:pPr>
        <w:widowControl/>
        <w:ind w:firstLine="0" w:firstLineChars="0"/>
        <w:jc w:val="center"/>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表7.6.</w:t>
      </w:r>
      <w:r>
        <w:rPr>
          <w:rFonts w:hint="eastAsia" w:cs="Times New Roman"/>
          <w:b/>
          <w:color w:val="000000" w:themeColor="text1"/>
          <w14:textFill>
            <w14:solidFill>
              <w14:schemeClr w14:val="tx1"/>
            </w14:solidFill>
          </w14:textFill>
        </w:rPr>
        <w:t>1</w:t>
      </w:r>
      <w:r>
        <w:rPr>
          <w:rFonts w:cs="Times New Roman"/>
          <w:b/>
          <w:color w:val="000000" w:themeColor="text1"/>
          <w14:textFill>
            <w14:solidFill>
              <w14:schemeClr w14:val="tx1"/>
            </w14:solidFill>
          </w14:textFill>
        </w:rPr>
        <w:t>-</w:t>
      </w:r>
      <w:r>
        <w:rPr>
          <w:rFonts w:hint="eastAsia" w:cs="Times New Roman"/>
          <w:b/>
          <w:color w:val="000000" w:themeColor="text1"/>
          <w14:textFill>
            <w14:solidFill>
              <w14:schemeClr w14:val="tx1"/>
            </w14:solidFill>
          </w14:textFill>
        </w:rPr>
        <w:t>2</w:t>
      </w:r>
      <w:r>
        <w:rPr>
          <w:rFonts w:cs="Times New Roman"/>
          <w:b/>
          <w:color w:val="000000" w:themeColor="text1"/>
          <w14:textFill>
            <w14:solidFill>
              <w14:schemeClr w14:val="tx1"/>
            </w14:solidFill>
          </w14:textFill>
        </w:rPr>
        <w:t xml:space="preserve">  应急监测方案</w:t>
      </w:r>
    </w:p>
    <w:tbl>
      <w:tblPr>
        <w:tblStyle w:val="88"/>
        <w:tblW w:w="0" w:type="auto"/>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fixed"/>
        <w:tblCellMar>
          <w:top w:w="57" w:type="dxa"/>
          <w:left w:w="108" w:type="dxa"/>
          <w:bottom w:w="57" w:type="dxa"/>
          <w:right w:w="108" w:type="dxa"/>
        </w:tblCellMar>
      </w:tblPr>
      <w:tblGrid>
        <w:gridCol w:w="1134"/>
        <w:gridCol w:w="1560"/>
        <w:gridCol w:w="1559"/>
        <w:gridCol w:w="2551"/>
        <w:gridCol w:w="2943"/>
      </w:tblGrid>
      <w:tr w14:paraId="07970C0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97" w:hRule="atLeast"/>
          <w:tblHeader/>
          <w:jc w:val="center"/>
        </w:trPr>
        <w:tc>
          <w:tcPr>
            <w:tcW w:w="1134" w:type="dxa"/>
            <w:vAlign w:val="center"/>
          </w:tcPr>
          <w:p w14:paraId="28E9286F">
            <w:pPr>
              <w:widowControl/>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监测类型</w:t>
            </w:r>
          </w:p>
        </w:tc>
        <w:tc>
          <w:tcPr>
            <w:tcW w:w="1560" w:type="dxa"/>
            <w:vAlign w:val="center"/>
          </w:tcPr>
          <w:p w14:paraId="13C0ED3D">
            <w:pPr>
              <w:widowControl/>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事故类型</w:t>
            </w:r>
          </w:p>
        </w:tc>
        <w:tc>
          <w:tcPr>
            <w:tcW w:w="1559" w:type="dxa"/>
            <w:vAlign w:val="center"/>
          </w:tcPr>
          <w:p w14:paraId="6B59F880">
            <w:pPr>
              <w:widowControl/>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监测因子</w:t>
            </w:r>
          </w:p>
        </w:tc>
        <w:tc>
          <w:tcPr>
            <w:tcW w:w="2551" w:type="dxa"/>
            <w:vAlign w:val="center"/>
          </w:tcPr>
          <w:p w14:paraId="759F414E">
            <w:pPr>
              <w:widowControl/>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监测频次及时间</w:t>
            </w:r>
          </w:p>
        </w:tc>
        <w:tc>
          <w:tcPr>
            <w:tcW w:w="2943" w:type="dxa"/>
            <w:vAlign w:val="center"/>
          </w:tcPr>
          <w:p w14:paraId="79994272">
            <w:pPr>
              <w:widowControl/>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监测点布设</w:t>
            </w:r>
          </w:p>
        </w:tc>
      </w:tr>
      <w:tr w14:paraId="5FDC2A3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97" w:hRule="atLeast"/>
          <w:jc w:val="center"/>
        </w:trPr>
        <w:tc>
          <w:tcPr>
            <w:tcW w:w="1134" w:type="dxa"/>
            <w:vMerge w:val="restart"/>
            <w:vAlign w:val="center"/>
          </w:tcPr>
          <w:p w14:paraId="48B4F85A">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大气</w:t>
            </w:r>
          </w:p>
        </w:tc>
        <w:tc>
          <w:tcPr>
            <w:tcW w:w="1560" w:type="dxa"/>
            <w:vAlign w:val="center"/>
          </w:tcPr>
          <w:p w14:paraId="61A87B0C">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废气处理设施非正常排放烟气</w:t>
            </w:r>
          </w:p>
        </w:tc>
        <w:tc>
          <w:tcPr>
            <w:tcW w:w="1559" w:type="dxa"/>
            <w:vAlign w:val="center"/>
          </w:tcPr>
          <w:p w14:paraId="178559D9">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 xml:space="preserve"> THF、非甲烷总烃</w:t>
            </w:r>
          </w:p>
        </w:tc>
        <w:tc>
          <w:tcPr>
            <w:tcW w:w="2551" w:type="dxa"/>
            <w:vMerge w:val="restart"/>
            <w:vAlign w:val="center"/>
          </w:tcPr>
          <w:p w14:paraId="71D48F2E">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按事故持续时间决定监测时间，根据事故严重性确定监测频次。一般情况下每30-60分钟取样一次。随事故控制减弱，适当减少监测频次。</w:t>
            </w:r>
            <w:r>
              <w:rPr>
                <w:rFonts w:hint="eastAsia" w:cs="Times New Roman"/>
                <w:color w:val="000000" w:themeColor="text1"/>
                <w:sz w:val="21"/>
                <w:szCs w:val="21"/>
                <w14:textFill>
                  <w14:solidFill>
                    <w14:schemeClr w14:val="tx1"/>
                  </w14:solidFill>
                </w14:textFill>
              </w:rPr>
              <w:t xml:space="preserve"> </w:t>
            </w:r>
          </w:p>
        </w:tc>
        <w:tc>
          <w:tcPr>
            <w:tcW w:w="2943" w:type="dxa"/>
            <w:vMerge w:val="restart"/>
            <w:vAlign w:val="center"/>
          </w:tcPr>
          <w:p w14:paraId="0285BE24">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在厂界四周布设四个监测点，根据当时风向、风速，判断扩散的方向、速度，下风向影响区域内主要的敏感保护目标和影响范围线上，设置 1-3 个监测点，对大气污染物下风向扩散区域进行监测。</w:t>
            </w:r>
          </w:p>
        </w:tc>
      </w:tr>
      <w:tr w14:paraId="5C72C27D">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97" w:hRule="atLeast"/>
          <w:jc w:val="center"/>
        </w:trPr>
        <w:tc>
          <w:tcPr>
            <w:tcW w:w="1134" w:type="dxa"/>
            <w:vMerge w:val="continue"/>
            <w:vAlign w:val="center"/>
          </w:tcPr>
          <w:p w14:paraId="1C4D6B16">
            <w:pPr>
              <w:widowControl/>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1560" w:type="dxa"/>
            <w:vAlign w:val="center"/>
          </w:tcPr>
          <w:p w14:paraId="6111FE50">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火灾二次污染物</w:t>
            </w:r>
          </w:p>
        </w:tc>
        <w:tc>
          <w:tcPr>
            <w:tcW w:w="1559" w:type="dxa"/>
            <w:vAlign w:val="center"/>
          </w:tcPr>
          <w:p w14:paraId="0A561C4E">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SO</w:t>
            </w:r>
            <w:r>
              <w:rPr>
                <w:rFonts w:cs="Times New Roman"/>
                <w:color w:val="000000" w:themeColor="text1"/>
                <w:sz w:val="21"/>
                <w:szCs w:val="21"/>
                <w:vertAlign w:val="subscript"/>
                <w14:textFill>
                  <w14:solidFill>
                    <w14:schemeClr w14:val="tx1"/>
                  </w14:solidFill>
                </w14:textFill>
              </w:rPr>
              <w:t>2</w:t>
            </w:r>
            <w:r>
              <w:rPr>
                <w:rFonts w:cs="Times New Roman"/>
                <w:color w:val="000000" w:themeColor="text1"/>
                <w:sz w:val="21"/>
                <w:szCs w:val="21"/>
                <w14:textFill>
                  <w14:solidFill>
                    <w14:schemeClr w14:val="tx1"/>
                  </w14:solidFill>
                </w14:textFill>
              </w:rPr>
              <w:t>、NOx、颗粒物</w:t>
            </w:r>
            <w:r>
              <w:rPr>
                <w:rFonts w:hint="eastAsia" w:cs="Times New Roman"/>
                <w:color w:val="000000" w:themeColor="text1"/>
                <w:sz w:val="21"/>
                <w:szCs w:val="21"/>
                <w14:textFill>
                  <w14:solidFill>
                    <w14:schemeClr w14:val="tx1"/>
                  </w14:solidFill>
                </w14:textFill>
              </w:rPr>
              <w:t>、</w:t>
            </w:r>
            <w:r>
              <w:rPr>
                <w:rFonts w:cs="Times New Roman"/>
                <w:color w:val="000000" w:themeColor="text1"/>
                <w:sz w:val="21"/>
                <w:szCs w:val="21"/>
                <w14:textFill>
                  <w14:solidFill>
                    <w14:schemeClr w14:val="tx1"/>
                  </w14:solidFill>
                </w14:textFill>
              </w:rPr>
              <w:t>非甲烷总烃、</w:t>
            </w:r>
            <w:r>
              <w:rPr>
                <w:rFonts w:hint="eastAsia" w:cs="Times New Roman"/>
                <w:color w:val="000000" w:themeColor="text1"/>
                <w:sz w:val="21"/>
                <w:szCs w:val="21"/>
                <w14:textFill>
                  <w14:solidFill>
                    <w14:schemeClr w14:val="tx1"/>
                  </w14:solidFill>
                </w14:textFill>
              </w:rPr>
              <w:t>THF等</w:t>
            </w:r>
          </w:p>
        </w:tc>
        <w:tc>
          <w:tcPr>
            <w:tcW w:w="2551" w:type="dxa"/>
            <w:vMerge w:val="continue"/>
            <w:vAlign w:val="center"/>
          </w:tcPr>
          <w:p w14:paraId="24889CA0">
            <w:pPr>
              <w:widowControl/>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2943" w:type="dxa"/>
            <w:vMerge w:val="continue"/>
            <w:vAlign w:val="center"/>
          </w:tcPr>
          <w:p w14:paraId="27ED7A1F">
            <w:pPr>
              <w:widowControl/>
              <w:spacing w:line="240" w:lineRule="auto"/>
              <w:ind w:firstLine="0" w:firstLineChars="0"/>
              <w:jc w:val="center"/>
              <w:rPr>
                <w:rFonts w:cs="Times New Roman"/>
                <w:color w:val="000000" w:themeColor="text1"/>
                <w:sz w:val="21"/>
                <w:szCs w:val="21"/>
                <w14:textFill>
                  <w14:solidFill>
                    <w14:schemeClr w14:val="tx1"/>
                  </w14:solidFill>
                </w14:textFill>
              </w:rPr>
            </w:pPr>
          </w:p>
        </w:tc>
      </w:tr>
      <w:tr w14:paraId="16A235A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97" w:hRule="atLeast"/>
          <w:jc w:val="center"/>
        </w:trPr>
        <w:tc>
          <w:tcPr>
            <w:tcW w:w="1134" w:type="dxa"/>
            <w:vMerge w:val="continue"/>
            <w:vAlign w:val="center"/>
          </w:tcPr>
          <w:p w14:paraId="399C1D56">
            <w:pPr>
              <w:widowControl/>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1560" w:type="dxa"/>
            <w:vAlign w:val="center"/>
          </w:tcPr>
          <w:p w14:paraId="351E439C">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泄漏事故</w:t>
            </w:r>
          </w:p>
        </w:tc>
        <w:tc>
          <w:tcPr>
            <w:tcW w:w="1559" w:type="dxa"/>
            <w:vAlign w:val="center"/>
          </w:tcPr>
          <w:p w14:paraId="65148991">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泄漏的产品/原辅料挥发产物等</w:t>
            </w:r>
          </w:p>
        </w:tc>
        <w:tc>
          <w:tcPr>
            <w:tcW w:w="2551" w:type="dxa"/>
            <w:vMerge w:val="continue"/>
            <w:vAlign w:val="center"/>
          </w:tcPr>
          <w:p w14:paraId="5FEE6DF8">
            <w:pPr>
              <w:widowControl/>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2943" w:type="dxa"/>
            <w:vMerge w:val="continue"/>
            <w:vAlign w:val="center"/>
          </w:tcPr>
          <w:p w14:paraId="58FDAB51">
            <w:pPr>
              <w:widowControl/>
              <w:spacing w:line="240" w:lineRule="auto"/>
              <w:ind w:firstLine="0" w:firstLineChars="0"/>
              <w:jc w:val="center"/>
              <w:rPr>
                <w:rFonts w:cs="Times New Roman"/>
                <w:color w:val="000000" w:themeColor="text1"/>
                <w:sz w:val="21"/>
                <w:szCs w:val="21"/>
                <w14:textFill>
                  <w14:solidFill>
                    <w14:schemeClr w14:val="tx1"/>
                  </w14:solidFill>
                </w14:textFill>
              </w:rPr>
            </w:pPr>
          </w:p>
        </w:tc>
      </w:tr>
      <w:tr w14:paraId="746D7F3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97" w:hRule="atLeast"/>
          <w:jc w:val="center"/>
        </w:trPr>
        <w:tc>
          <w:tcPr>
            <w:tcW w:w="1134" w:type="dxa"/>
            <w:vAlign w:val="center"/>
          </w:tcPr>
          <w:p w14:paraId="67F1A288">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地表水</w:t>
            </w:r>
          </w:p>
        </w:tc>
        <w:tc>
          <w:tcPr>
            <w:tcW w:w="1560" w:type="dxa"/>
            <w:vAlign w:val="center"/>
          </w:tcPr>
          <w:p w14:paraId="3BF52B33">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火灾产生的消防废水</w:t>
            </w:r>
          </w:p>
        </w:tc>
        <w:tc>
          <w:tcPr>
            <w:tcW w:w="1559" w:type="dxa"/>
            <w:vAlign w:val="center"/>
          </w:tcPr>
          <w:p w14:paraId="47871DAA">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pH、COD、SS、石油类</w:t>
            </w:r>
          </w:p>
        </w:tc>
        <w:tc>
          <w:tcPr>
            <w:tcW w:w="2551" w:type="dxa"/>
            <w:vAlign w:val="center"/>
          </w:tcPr>
          <w:p w14:paraId="2589F04E">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按事故持续时间决定监测时间，根据事故严重性确定监测频次。一般情况下每30-60分钟取样一次。随事故控制减弱，适当减少监测频次。</w:t>
            </w:r>
          </w:p>
        </w:tc>
        <w:tc>
          <w:tcPr>
            <w:tcW w:w="2943" w:type="dxa"/>
            <w:vAlign w:val="center"/>
          </w:tcPr>
          <w:p w14:paraId="37D4A93E">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公司为雨污分流排水系统。为防止公司消防废水进入水体，对雨水排口进行监测。如果突发环境事件产生的废水进入外环境，须在废水排放口布设一个断面，并根据实际情况在上游布设一个对照断面，下游各布设控制断面和削减断面。</w:t>
            </w:r>
          </w:p>
        </w:tc>
      </w:tr>
      <w:tr w14:paraId="060D26E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97" w:hRule="atLeast"/>
          <w:jc w:val="center"/>
        </w:trPr>
        <w:tc>
          <w:tcPr>
            <w:tcW w:w="1134" w:type="dxa"/>
            <w:vAlign w:val="center"/>
          </w:tcPr>
          <w:p w14:paraId="27B777EB">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地下水</w:t>
            </w:r>
          </w:p>
        </w:tc>
        <w:tc>
          <w:tcPr>
            <w:tcW w:w="8613" w:type="dxa"/>
            <w:gridSpan w:val="4"/>
            <w:vAlign w:val="center"/>
          </w:tcPr>
          <w:p w14:paraId="448038BB">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地下水环境监测根据事故现场状况决定是否进行，并全权委托第三方检测机构进行方案拟定和监测。</w:t>
            </w:r>
          </w:p>
        </w:tc>
      </w:tr>
      <w:tr w14:paraId="150F77E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97" w:hRule="atLeast"/>
          <w:jc w:val="center"/>
        </w:trPr>
        <w:tc>
          <w:tcPr>
            <w:tcW w:w="1134" w:type="dxa"/>
            <w:vMerge w:val="restart"/>
            <w:vAlign w:val="center"/>
          </w:tcPr>
          <w:p w14:paraId="419AB5B3">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土壤</w:t>
            </w:r>
          </w:p>
        </w:tc>
        <w:tc>
          <w:tcPr>
            <w:tcW w:w="1560" w:type="dxa"/>
            <w:vAlign w:val="center"/>
          </w:tcPr>
          <w:p w14:paraId="673973EF">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火灾事故</w:t>
            </w:r>
          </w:p>
        </w:tc>
        <w:tc>
          <w:tcPr>
            <w:tcW w:w="1559" w:type="dxa"/>
            <w:vMerge w:val="restart"/>
            <w:vAlign w:val="center"/>
          </w:tcPr>
          <w:p w14:paraId="222184D9">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pH、GB36600中45项、石油类以及泄漏的相应化学品等</w:t>
            </w:r>
          </w:p>
        </w:tc>
        <w:tc>
          <w:tcPr>
            <w:tcW w:w="2551" w:type="dxa"/>
            <w:vMerge w:val="restart"/>
            <w:vAlign w:val="center"/>
          </w:tcPr>
          <w:p w14:paraId="7AF23752">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事故后对事故地点进行采样，一般情况下监测一次。</w:t>
            </w:r>
          </w:p>
        </w:tc>
        <w:tc>
          <w:tcPr>
            <w:tcW w:w="2943" w:type="dxa"/>
            <w:vMerge w:val="restart"/>
            <w:vAlign w:val="center"/>
          </w:tcPr>
          <w:p w14:paraId="3941315C">
            <w:pPr>
              <w:spacing w:line="240" w:lineRule="auto"/>
              <w:ind w:firstLine="0" w:firstLineChars="0"/>
              <w:jc w:val="center"/>
              <w:rPr>
                <w:rFonts w:cs="Times New Roman"/>
                <w:color w:val="000000" w:themeColor="text1"/>
                <w:sz w:val="21"/>
                <w:szCs w:val="21"/>
                <w14:textFill>
                  <w14:solidFill>
                    <w14:schemeClr w14:val="tx1"/>
                  </w14:solidFill>
                </w14:textFill>
              </w:rPr>
            </w:pPr>
            <w:r>
              <w:rPr>
                <w:rFonts w:cs="Times New Roman"/>
                <w:color w:val="000000" w:themeColor="text1"/>
                <w:sz w:val="21"/>
                <w:szCs w:val="21"/>
                <w14:textFill>
                  <w14:solidFill>
                    <w14:schemeClr w14:val="tx1"/>
                  </w14:solidFill>
                </w14:textFill>
              </w:rPr>
              <w:t>根据当时事故发生地点及影响区域，按一定间隔的圆形设置3-5个监测点。</w:t>
            </w:r>
          </w:p>
        </w:tc>
      </w:tr>
      <w:tr w14:paraId="069EFE8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397" w:hRule="atLeast"/>
          <w:jc w:val="center"/>
        </w:trPr>
        <w:tc>
          <w:tcPr>
            <w:tcW w:w="1134" w:type="dxa"/>
            <w:vMerge w:val="continue"/>
            <w:vAlign w:val="center"/>
          </w:tcPr>
          <w:p w14:paraId="0D77BED3">
            <w:pPr>
              <w:widowControl/>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1560" w:type="dxa"/>
            <w:vAlign w:val="center"/>
          </w:tcPr>
          <w:p w14:paraId="45E05954">
            <w:pPr>
              <w:widowControl/>
              <w:spacing w:line="240" w:lineRule="auto"/>
              <w:ind w:firstLine="0" w:firstLineChars="0"/>
              <w:jc w:val="center"/>
              <w:rPr>
                <w:rFonts w:cs="Times New Roman"/>
                <w:color w:val="000000" w:themeColor="text1"/>
                <w:sz w:val="21"/>
                <w:szCs w:val="21"/>
                <w14:textFill>
                  <w14:solidFill>
                    <w14:schemeClr w14:val="tx1"/>
                  </w14:solidFill>
                </w14:textFill>
              </w:rPr>
            </w:pPr>
            <w:r>
              <w:rPr>
                <w:rFonts w:hint="eastAsia" w:cs="Times New Roman"/>
                <w:color w:val="000000" w:themeColor="text1"/>
                <w:sz w:val="21"/>
                <w:szCs w:val="21"/>
                <w14:textFill>
                  <w14:solidFill>
                    <w14:schemeClr w14:val="tx1"/>
                  </w14:solidFill>
                </w14:textFill>
              </w:rPr>
              <w:t>企业装置区</w:t>
            </w:r>
            <w:r>
              <w:rPr>
                <w:rFonts w:cs="Times New Roman"/>
                <w:color w:val="000000" w:themeColor="text1"/>
                <w:sz w:val="21"/>
                <w:szCs w:val="21"/>
                <w14:textFill>
                  <w14:solidFill>
                    <w14:schemeClr w14:val="tx1"/>
                  </w14:solidFill>
                </w14:textFill>
              </w:rPr>
              <w:t>、储罐、危废仓库等发生泄漏</w:t>
            </w:r>
          </w:p>
        </w:tc>
        <w:tc>
          <w:tcPr>
            <w:tcW w:w="1559" w:type="dxa"/>
            <w:vMerge w:val="continue"/>
            <w:vAlign w:val="center"/>
          </w:tcPr>
          <w:p w14:paraId="4ACFB997">
            <w:pPr>
              <w:widowControl/>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2551" w:type="dxa"/>
            <w:vMerge w:val="continue"/>
            <w:vAlign w:val="center"/>
          </w:tcPr>
          <w:p w14:paraId="1E0FBA09">
            <w:pPr>
              <w:widowControl/>
              <w:spacing w:line="240" w:lineRule="auto"/>
              <w:ind w:firstLine="0" w:firstLineChars="0"/>
              <w:jc w:val="center"/>
              <w:rPr>
                <w:rFonts w:cs="Times New Roman"/>
                <w:color w:val="000000" w:themeColor="text1"/>
                <w:sz w:val="21"/>
                <w:szCs w:val="21"/>
                <w14:textFill>
                  <w14:solidFill>
                    <w14:schemeClr w14:val="tx1"/>
                  </w14:solidFill>
                </w14:textFill>
              </w:rPr>
            </w:pPr>
          </w:p>
        </w:tc>
        <w:tc>
          <w:tcPr>
            <w:tcW w:w="2943" w:type="dxa"/>
            <w:vMerge w:val="continue"/>
            <w:vAlign w:val="center"/>
          </w:tcPr>
          <w:p w14:paraId="5C60BF7D">
            <w:pPr>
              <w:widowControl/>
              <w:spacing w:line="240" w:lineRule="auto"/>
              <w:ind w:firstLine="0" w:firstLineChars="0"/>
              <w:jc w:val="center"/>
              <w:rPr>
                <w:rFonts w:cs="Times New Roman"/>
                <w:color w:val="000000" w:themeColor="text1"/>
                <w:sz w:val="21"/>
                <w:szCs w:val="21"/>
                <w14:textFill>
                  <w14:solidFill>
                    <w14:schemeClr w14:val="tx1"/>
                  </w14:solidFill>
                </w14:textFill>
              </w:rPr>
            </w:pPr>
          </w:p>
        </w:tc>
      </w:tr>
    </w:tbl>
    <w:p w14:paraId="1C97F610">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 xml:space="preserve">7.6.1.5 </w:t>
      </w:r>
      <w:r>
        <w:rPr>
          <w:rFonts w:hint="eastAsia" w:cs="Times New Roman"/>
          <w:b/>
          <w:color w:val="000000" w:themeColor="text1"/>
          <w14:textFill>
            <w14:solidFill>
              <w14:schemeClr w14:val="tx1"/>
            </w14:solidFill>
          </w14:textFill>
        </w:rPr>
        <w:t>环保设施的安全风险辨识</w:t>
      </w:r>
    </w:p>
    <w:p w14:paraId="0CC775F1">
      <w:pPr>
        <w:widowControl/>
        <w:ind w:firstLine="480"/>
        <w:rPr>
          <w:rFonts w:cs="Times New Roman"/>
          <w:szCs w:val="24"/>
        </w:rPr>
      </w:pPr>
      <w:r>
        <w:rPr>
          <w:rFonts w:hint="eastAsia" w:cs="Times New Roman"/>
          <w:szCs w:val="24"/>
        </w:rPr>
        <w:t>中国石化仪征化纤有限责任公司是厂区内环境治理设施建设、运行、维护、拆除的责任主体，要对热媒炉等环境治理设施开展安全风险辨识管控，健全内部污染防治设施稳定运行和管理责任制度，严格依据标准规范建设环境治理设施，确保环境治理设施安全、稳定、有效运行。</w:t>
      </w:r>
    </w:p>
    <w:p w14:paraId="5B0465E2">
      <w:pPr>
        <w:ind w:firstLine="0" w:firstLineChars="0"/>
        <w:outlineLvl w:val="3"/>
        <w:rPr>
          <w:rFonts w:cs="Times New Roman"/>
          <w:b/>
        </w:rPr>
      </w:pPr>
      <w:r>
        <w:rPr>
          <w:rFonts w:cs="Times New Roman"/>
          <w:b/>
        </w:rPr>
        <w:t xml:space="preserve">7.6.1.6 </w:t>
      </w:r>
      <w:r>
        <w:rPr>
          <w:rFonts w:hint="eastAsia" w:cs="Times New Roman"/>
          <w:b/>
        </w:rPr>
        <w:t>应急物资装备保障</w:t>
      </w:r>
    </w:p>
    <w:p w14:paraId="52C565F1">
      <w:pPr>
        <w:widowControl/>
        <w:ind w:firstLine="480"/>
        <w:rPr>
          <w:rFonts w:cs="Times New Roman"/>
          <w:szCs w:val="24"/>
        </w:rPr>
      </w:pPr>
      <w:r>
        <w:rPr>
          <w:rFonts w:hint="eastAsia" w:cs="Times New Roman"/>
          <w:szCs w:val="24"/>
        </w:rPr>
        <w:t>本项目建成后公司指挥机构的应急队伍要根据项目建成后实际情况，建立处理突发环境事件的日常和战时两级物资储备，增加必要的风险防范、应急处置、快速机动和自身防护的物资储备，维护、保养好应急仪器和设备，使之始终保持良好的技术状态，确保参加处置突发环境事件时救助人员自身安全，及时有效地防止环境污染和扩散。</w:t>
      </w:r>
    </w:p>
    <w:p w14:paraId="79E4BC64">
      <w:pPr>
        <w:widowControl/>
        <w:ind w:firstLine="0" w:firstLineChars="0"/>
        <w:outlineLvl w:val="2"/>
        <w:rPr>
          <w:rFonts w:cs="Times New Roman"/>
          <w:b/>
          <w:bCs/>
          <w:color w:val="000000" w:themeColor="text1"/>
          <w:sz w:val="28"/>
          <w:szCs w:val="32"/>
          <w14:textFill>
            <w14:solidFill>
              <w14:schemeClr w14:val="tx1"/>
            </w14:solidFill>
          </w14:textFill>
        </w:rPr>
      </w:pPr>
      <w:r>
        <w:rPr>
          <w:rFonts w:cs="Times New Roman"/>
          <w:b/>
          <w:bCs/>
          <w:color w:val="000000" w:themeColor="text1"/>
          <w:sz w:val="28"/>
          <w:szCs w:val="32"/>
          <w14:textFill>
            <w14:solidFill>
              <w14:schemeClr w14:val="tx1"/>
            </w14:solidFill>
          </w14:textFill>
        </w:rPr>
        <w:t>7.6.3 突发环境事件应急预案</w:t>
      </w:r>
    </w:p>
    <w:p w14:paraId="571C5378">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7.6.3.1 应急预案</w:t>
      </w:r>
    </w:p>
    <w:p w14:paraId="74BB0845">
      <w:pPr>
        <w:adjustRightInd/>
        <w:snapToGrid/>
        <w:spacing w:line="480" w:lineRule="exact"/>
        <w:ind w:firstLine="480"/>
        <w:rPr>
          <w:rFonts w:cs="Times New Roman"/>
          <w:bCs/>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中国石化仪征化纤有限责任公司现有项目已编制突发环境事件应急预案并通过相应环保部门备案。本项目是在现有厂区内建设，利用企业现有应急体系，并根据新增工程进行补充更新纳入现有体系，同时注意企业与区域应急预案的衔接</w:t>
      </w:r>
      <w:r>
        <w:rPr>
          <w:rFonts w:cs="Times New Roman"/>
          <w:bCs/>
          <w:color w:val="000000" w:themeColor="text1"/>
          <w:szCs w:val="24"/>
          <w14:textFill>
            <w14:solidFill>
              <w14:schemeClr w14:val="tx1"/>
            </w14:solidFill>
          </w14:textFill>
        </w:rPr>
        <w:t>。</w:t>
      </w:r>
    </w:p>
    <w:p w14:paraId="46392B90">
      <w:pPr>
        <w:adjustRightInd/>
        <w:snapToGrid/>
        <w:spacing w:line="480" w:lineRule="exact"/>
        <w:ind w:firstLine="480"/>
        <w:rPr>
          <w:rFonts w:cs="Times New Roman"/>
          <w:bCs/>
          <w:color w:val="000000" w:themeColor="text1"/>
          <w:szCs w:val="24"/>
          <w14:textFill>
            <w14:solidFill>
              <w14:schemeClr w14:val="tx1"/>
            </w14:solidFill>
          </w14:textFill>
        </w:rPr>
      </w:pPr>
      <w:r>
        <w:rPr>
          <w:rFonts w:hint="eastAsia" w:cs="Times New Roman"/>
          <w:bCs/>
          <w:color w:val="000000" w:themeColor="text1"/>
          <w:szCs w:val="24"/>
          <w14:textFill>
            <w14:solidFill>
              <w14:schemeClr w14:val="tx1"/>
            </w14:solidFill>
          </w14:textFill>
        </w:rPr>
        <w:t>应急预案具体内容见表7</w:t>
      </w:r>
      <w:r>
        <w:rPr>
          <w:rFonts w:cs="Times New Roman"/>
          <w:bCs/>
          <w:color w:val="000000" w:themeColor="text1"/>
          <w:szCs w:val="24"/>
          <w14:textFill>
            <w14:solidFill>
              <w14:schemeClr w14:val="tx1"/>
            </w14:solidFill>
          </w14:textFill>
        </w:rPr>
        <w:t>.6.3-1</w:t>
      </w:r>
      <w:r>
        <w:rPr>
          <w:rFonts w:hint="eastAsia" w:cs="Times New Roman"/>
          <w:bCs/>
          <w:color w:val="000000" w:themeColor="text1"/>
          <w:szCs w:val="24"/>
          <w14:textFill>
            <w14:solidFill>
              <w14:schemeClr w14:val="tx1"/>
            </w14:solidFill>
          </w14:textFill>
        </w:rPr>
        <w:t>。</w:t>
      </w:r>
    </w:p>
    <w:p w14:paraId="1A490DC1">
      <w:pPr>
        <w:adjustRightInd/>
        <w:snapToGrid/>
        <w:spacing w:line="480" w:lineRule="exact"/>
        <w:ind w:firstLine="0" w:firstLineChars="0"/>
        <w:jc w:val="center"/>
        <w:rPr>
          <w:rFonts w:cs="Times New Roman"/>
          <w:b/>
          <w:color w:val="000000" w:themeColor="text1"/>
          <w:szCs w:val="24"/>
          <w14:textFill>
            <w14:solidFill>
              <w14:schemeClr w14:val="tx1"/>
            </w14:solidFill>
          </w14:textFill>
        </w:rPr>
      </w:pPr>
      <w:r>
        <w:rPr>
          <w:rFonts w:hint="eastAsia" w:cs="Times New Roman"/>
          <w:b/>
          <w:color w:val="000000" w:themeColor="text1"/>
          <w:szCs w:val="24"/>
          <w14:textFill>
            <w14:solidFill>
              <w14:schemeClr w14:val="tx1"/>
            </w14:solidFill>
          </w14:textFill>
        </w:rPr>
        <w:t>表7</w:t>
      </w:r>
      <w:r>
        <w:rPr>
          <w:rFonts w:cs="Times New Roman"/>
          <w:b/>
          <w:color w:val="000000" w:themeColor="text1"/>
          <w:szCs w:val="24"/>
          <w14:textFill>
            <w14:solidFill>
              <w14:schemeClr w14:val="tx1"/>
            </w14:solidFill>
          </w14:textFill>
        </w:rPr>
        <w:t xml:space="preserve">.6.3-1  </w:t>
      </w:r>
      <w:r>
        <w:rPr>
          <w:rFonts w:hint="eastAsia" w:cs="Times New Roman"/>
          <w:b/>
          <w:color w:val="000000" w:themeColor="text1"/>
          <w:szCs w:val="24"/>
          <w14:textFill>
            <w14:solidFill>
              <w14:schemeClr w14:val="tx1"/>
            </w14:solidFill>
          </w14:textFill>
        </w:rPr>
        <w:t>应急预案内容</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739"/>
        <w:gridCol w:w="1576"/>
        <w:gridCol w:w="18"/>
        <w:gridCol w:w="7630"/>
      </w:tblGrid>
      <w:tr w14:paraId="0FAC577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7FA161CD">
            <w:pPr>
              <w:adjustRightInd/>
              <w:snapToGrid/>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序号</w:t>
            </w:r>
          </w:p>
        </w:tc>
        <w:tc>
          <w:tcPr>
            <w:tcW w:w="800" w:type="pct"/>
            <w:gridSpan w:val="2"/>
            <w:vAlign w:val="center"/>
          </w:tcPr>
          <w:p w14:paraId="6D31FA9E">
            <w:pPr>
              <w:adjustRightInd/>
              <w:snapToGrid/>
              <w:spacing w:line="240" w:lineRule="auto"/>
              <w:ind w:firstLine="0" w:firstLineChars="0"/>
              <w:jc w:val="center"/>
              <w:rPr>
                <w:rFonts w:cs="Times New Roman"/>
                <w:b/>
                <w:color w:val="000000" w:themeColor="text1"/>
                <w:sz w:val="21"/>
                <w:szCs w:val="21"/>
                <w14:textFill>
                  <w14:solidFill>
                    <w14:schemeClr w14:val="tx1"/>
                  </w14:solidFill>
                </w14:textFill>
              </w:rPr>
            </w:pPr>
            <w:r>
              <w:rPr>
                <w:rFonts w:cs="Times New Roman"/>
                <w:b/>
                <w:color w:val="000000" w:themeColor="text1"/>
                <w:sz w:val="21"/>
                <w:szCs w:val="21"/>
                <w14:textFill>
                  <w14:solidFill>
                    <w14:schemeClr w14:val="tx1"/>
                  </w14:solidFill>
                </w14:textFill>
              </w:rPr>
              <w:t>项目</w:t>
            </w:r>
          </w:p>
        </w:tc>
        <w:tc>
          <w:tcPr>
            <w:tcW w:w="3829" w:type="pct"/>
            <w:vAlign w:val="center"/>
          </w:tcPr>
          <w:p w14:paraId="3168770F">
            <w:pPr>
              <w:adjustRightInd/>
              <w:snapToGrid/>
              <w:spacing w:line="240" w:lineRule="auto"/>
              <w:ind w:firstLine="0" w:firstLineChars="0"/>
              <w:jc w:val="center"/>
              <w:rPr>
                <w:rFonts w:cs="Times New Roman"/>
                <w:b/>
                <w:bCs/>
                <w:color w:val="000000" w:themeColor="text1"/>
                <w:sz w:val="21"/>
                <w:szCs w:val="21"/>
                <w14:textFill>
                  <w14:solidFill>
                    <w14:schemeClr w14:val="tx1"/>
                  </w14:solidFill>
                </w14:textFill>
              </w:rPr>
            </w:pPr>
            <w:r>
              <w:rPr>
                <w:rFonts w:cs="Times New Roman"/>
                <w:b/>
                <w:bCs/>
                <w:color w:val="000000" w:themeColor="text1"/>
                <w:sz w:val="21"/>
                <w:szCs w:val="21"/>
                <w14:textFill>
                  <w14:solidFill>
                    <w14:schemeClr w14:val="tx1"/>
                  </w14:solidFill>
                </w14:textFill>
              </w:rPr>
              <w:t>内容及要求</w:t>
            </w:r>
          </w:p>
        </w:tc>
      </w:tr>
      <w:tr w14:paraId="41E7D99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61A3271F">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一</w:t>
            </w:r>
          </w:p>
        </w:tc>
        <w:tc>
          <w:tcPr>
            <w:tcW w:w="4629" w:type="pct"/>
            <w:gridSpan w:val="3"/>
            <w:vAlign w:val="center"/>
          </w:tcPr>
          <w:p w14:paraId="4B20BC62">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综合预案</w:t>
            </w:r>
          </w:p>
        </w:tc>
      </w:tr>
      <w:tr w14:paraId="20A84C4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76923A9B">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1</w:t>
            </w:r>
          </w:p>
        </w:tc>
        <w:tc>
          <w:tcPr>
            <w:tcW w:w="800" w:type="pct"/>
            <w:gridSpan w:val="2"/>
            <w:vAlign w:val="center"/>
          </w:tcPr>
          <w:p w14:paraId="62DF4F95">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总则</w:t>
            </w:r>
          </w:p>
        </w:tc>
        <w:tc>
          <w:tcPr>
            <w:tcW w:w="3829" w:type="pct"/>
            <w:vAlign w:val="center"/>
          </w:tcPr>
          <w:p w14:paraId="2BFCE9F6">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明确编制目的、编制依据、适用范围、预案体系、工作原则等。</w:t>
            </w:r>
          </w:p>
        </w:tc>
      </w:tr>
      <w:tr w14:paraId="1C2DB76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7381EA78">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2</w:t>
            </w:r>
          </w:p>
        </w:tc>
        <w:tc>
          <w:tcPr>
            <w:tcW w:w="800" w:type="pct"/>
            <w:gridSpan w:val="2"/>
            <w:vAlign w:val="center"/>
          </w:tcPr>
          <w:p w14:paraId="5A0CF8C6">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组织机构及职责</w:t>
            </w:r>
          </w:p>
        </w:tc>
        <w:tc>
          <w:tcPr>
            <w:tcW w:w="3829" w:type="pct"/>
            <w:vAlign w:val="center"/>
          </w:tcPr>
          <w:p w14:paraId="3EB0B572">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明确环境应急组织机构体系、人员及应急工作职责，辅以图、表形式表示。</w:t>
            </w:r>
          </w:p>
        </w:tc>
      </w:tr>
      <w:tr w14:paraId="39DB46D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20E09300">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3</w:t>
            </w:r>
          </w:p>
        </w:tc>
        <w:tc>
          <w:tcPr>
            <w:tcW w:w="800" w:type="pct"/>
            <w:gridSpan w:val="2"/>
            <w:vAlign w:val="center"/>
          </w:tcPr>
          <w:p w14:paraId="62743885">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监控预警</w:t>
            </w:r>
          </w:p>
        </w:tc>
        <w:tc>
          <w:tcPr>
            <w:tcW w:w="3829" w:type="pct"/>
            <w:vAlign w:val="center"/>
          </w:tcPr>
          <w:p w14:paraId="1FA93823">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明确对环境风险源监控的方式、方法以及采取的预防措施。明确预警级别、预警发布与解除、预警措施等。</w:t>
            </w:r>
          </w:p>
        </w:tc>
      </w:tr>
      <w:tr w14:paraId="638FBC1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2C38B14B">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4</w:t>
            </w:r>
          </w:p>
        </w:tc>
        <w:tc>
          <w:tcPr>
            <w:tcW w:w="800" w:type="pct"/>
            <w:gridSpan w:val="2"/>
            <w:vAlign w:val="center"/>
          </w:tcPr>
          <w:p w14:paraId="15F65D45">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信息报告</w:t>
            </w:r>
          </w:p>
        </w:tc>
        <w:tc>
          <w:tcPr>
            <w:tcW w:w="3829" w:type="pct"/>
            <w:vAlign w:val="center"/>
          </w:tcPr>
          <w:p w14:paraId="2764DD6F">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明确联络方式、责任人、时限、程序和内容等。</w:t>
            </w:r>
          </w:p>
        </w:tc>
      </w:tr>
      <w:tr w14:paraId="4942606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1C2FDD95">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5</w:t>
            </w:r>
          </w:p>
        </w:tc>
        <w:tc>
          <w:tcPr>
            <w:tcW w:w="800" w:type="pct"/>
            <w:gridSpan w:val="2"/>
            <w:vAlign w:val="center"/>
          </w:tcPr>
          <w:p w14:paraId="73545014">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环境应急监测</w:t>
            </w:r>
          </w:p>
        </w:tc>
        <w:tc>
          <w:tcPr>
            <w:tcW w:w="3829" w:type="pct"/>
            <w:vAlign w:val="center"/>
          </w:tcPr>
          <w:p w14:paraId="0490FCE4">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制定不同突发环境事件情景下的环境应急监测方案。若企事业单位自身监测能力不足，应依托外部有资质的监测(检测)单位并签订环境应急监测协议。</w:t>
            </w:r>
          </w:p>
        </w:tc>
      </w:tr>
      <w:tr w14:paraId="7E236DA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12799515">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6</w:t>
            </w:r>
          </w:p>
        </w:tc>
        <w:tc>
          <w:tcPr>
            <w:tcW w:w="800" w:type="pct"/>
            <w:gridSpan w:val="2"/>
            <w:vAlign w:val="center"/>
          </w:tcPr>
          <w:p w14:paraId="5D59008C">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环境应急响应</w:t>
            </w:r>
          </w:p>
        </w:tc>
        <w:tc>
          <w:tcPr>
            <w:tcW w:w="3829" w:type="pct"/>
            <w:vAlign w:val="center"/>
          </w:tcPr>
          <w:p w14:paraId="3A76E45C">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明确突发环境事件发生后，各应急组织机构应当采取的具体行动措施，包括响应分级、应急启动、应急处置等程序。</w:t>
            </w:r>
          </w:p>
        </w:tc>
      </w:tr>
      <w:tr w14:paraId="3E45C5F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30332791">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7</w:t>
            </w:r>
          </w:p>
        </w:tc>
        <w:tc>
          <w:tcPr>
            <w:tcW w:w="800" w:type="pct"/>
            <w:gridSpan w:val="2"/>
            <w:vAlign w:val="center"/>
          </w:tcPr>
          <w:p w14:paraId="3581B5A0">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应急终止</w:t>
            </w:r>
          </w:p>
        </w:tc>
        <w:tc>
          <w:tcPr>
            <w:tcW w:w="3829" w:type="pct"/>
            <w:vAlign w:val="center"/>
          </w:tcPr>
          <w:p w14:paraId="4C218DB2">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明确应急终止的条件、程序和责任人，说明应急状态终止后，开展跟踪环境监测和评估工作的方案。</w:t>
            </w:r>
          </w:p>
        </w:tc>
      </w:tr>
      <w:tr w14:paraId="09FAE7C0">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15C7BE6A">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8</w:t>
            </w:r>
          </w:p>
        </w:tc>
        <w:tc>
          <w:tcPr>
            <w:tcW w:w="800" w:type="pct"/>
            <w:gridSpan w:val="2"/>
            <w:vAlign w:val="center"/>
          </w:tcPr>
          <w:p w14:paraId="2AE0B8C2">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事后恢复</w:t>
            </w:r>
          </w:p>
        </w:tc>
        <w:tc>
          <w:tcPr>
            <w:tcW w:w="3829" w:type="pct"/>
            <w:vAlign w:val="center"/>
          </w:tcPr>
          <w:p w14:paraId="0A1CB290">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明确现场污染物的后续处置措施以及环境应急相关设施、设备、场所的维护措施，开展事件调查和总结。明确办理的相关责任险或其他险种，对企事业单位环境应急人员办理意外伤害保险。</w:t>
            </w:r>
          </w:p>
        </w:tc>
      </w:tr>
      <w:tr w14:paraId="538E1F09">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79997562">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9</w:t>
            </w:r>
          </w:p>
        </w:tc>
        <w:tc>
          <w:tcPr>
            <w:tcW w:w="800" w:type="pct"/>
            <w:gridSpan w:val="2"/>
            <w:vAlign w:val="center"/>
          </w:tcPr>
          <w:p w14:paraId="0F391921">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保障措施</w:t>
            </w:r>
          </w:p>
        </w:tc>
        <w:tc>
          <w:tcPr>
            <w:tcW w:w="3829" w:type="pct"/>
            <w:vAlign w:val="center"/>
          </w:tcPr>
          <w:p w14:paraId="1C85C974">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根据环境应急工作需求确定相关保障措施，包括经费保障、制度保障、应急物资装备保障、应急队伍保障、通信与信息保障等。</w:t>
            </w:r>
          </w:p>
        </w:tc>
      </w:tr>
      <w:tr w14:paraId="7DDF3E7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0E498972">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10</w:t>
            </w:r>
          </w:p>
        </w:tc>
        <w:tc>
          <w:tcPr>
            <w:tcW w:w="800" w:type="pct"/>
            <w:gridSpan w:val="2"/>
            <w:vAlign w:val="center"/>
          </w:tcPr>
          <w:p w14:paraId="362A807B">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预案管理</w:t>
            </w:r>
          </w:p>
        </w:tc>
        <w:tc>
          <w:tcPr>
            <w:tcW w:w="3829" w:type="pct"/>
            <w:vAlign w:val="center"/>
          </w:tcPr>
          <w:p w14:paraId="178FACA7">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明确环境应急预案培训、演练、评估修订等要求。</w:t>
            </w:r>
          </w:p>
        </w:tc>
      </w:tr>
      <w:tr w14:paraId="786ED8C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786C0CC1">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二</w:t>
            </w:r>
          </w:p>
        </w:tc>
        <w:tc>
          <w:tcPr>
            <w:tcW w:w="4629" w:type="pct"/>
            <w:gridSpan w:val="3"/>
            <w:vAlign w:val="center"/>
          </w:tcPr>
          <w:p w14:paraId="64324ADC">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cs="Times New Roman"/>
                <w:bCs/>
                <w:color w:val="000000" w:themeColor="text1"/>
                <w:sz w:val="21"/>
                <w:szCs w:val="21"/>
                <w14:textFill>
                  <w14:solidFill>
                    <w14:schemeClr w14:val="tx1"/>
                  </w14:solidFill>
                </w14:textFill>
              </w:rPr>
              <w:t>专项预案</w:t>
            </w:r>
          </w:p>
        </w:tc>
      </w:tr>
      <w:tr w14:paraId="69481E2E">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4F7F11A0">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1</w:t>
            </w:r>
          </w:p>
        </w:tc>
        <w:tc>
          <w:tcPr>
            <w:tcW w:w="791" w:type="pct"/>
            <w:vAlign w:val="center"/>
          </w:tcPr>
          <w:p w14:paraId="58D3FDF7">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突发环境事件特征</w:t>
            </w:r>
          </w:p>
        </w:tc>
        <w:tc>
          <w:tcPr>
            <w:tcW w:w="3838" w:type="pct"/>
            <w:gridSpan w:val="2"/>
            <w:vAlign w:val="center"/>
          </w:tcPr>
          <w:p w14:paraId="57C2DA93">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说明可能发生的突发环境事件的特征，包括事件可能引发原因、涉及的环境风险物质特征、事件的危险性和可能影响范围等</w:t>
            </w:r>
          </w:p>
        </w:tc>
      </w:tr>
      <w:tr w14:paraId="3264CA31">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0EBAB051">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2</w:t>
            </w:r>
          </w:p>
        </w:tc>
        <w:tc>
          <w:tcPr>
            <w:tcW w:w="791" w:type="pct"/>
            <w:vAlign w:val="center"/>
          </w:tcPr>
          <w:p w14:paraId="2B0AD298">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应急组织机构</w:t>
            </w:r>
          </w:p>
        </w:tc>
        <w:tc>
          <w:tcPr>
            <w:tcW w:w="3838" w:type="pct"/>
            <w:gridSpan w:val="2"/>
            <w:vAlign w:val="center"/>
          </w:tcPr>
          <w:p w14:paraId="593DC96A">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明确事件发生时，应负责现场处置的工作组、成员和工作职责。</w:t>
            </w:r>
          </w:p>
        </w:tc>
      </w:tr>
      <w:tr w14:paraId="0C243CE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5FAD75BE">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3</w:t>
            </w:r>
          </w:p>
        </w:tc>
        <w:tc>
          <w:tcPr>
            <w:tcW w:w="791" w:type="pct"/>
            <w:vAlign w:val="center"/>
          </w:tcPr>
          <w:p w14:paraId="1C8ADFDA">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应急处置程序</w:t>
            </w:r>
          </w:p>
        </w:tc>
        <w:tc>
          <w:tcPr>
            <w:tcW w:w="3838" w:type="pct"/>
            <w:gridSpan w:val="2"/>
            <w:vAlign w:val="center"/>
          </w:tcPr>
          <w:p w14:paraId="16BA8245">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明确应急处置程序，宜采用流程图、路线图、表单等简明形式，可辅以文字说明。</w:t>
            </w:r>
          </w:p>
        </w:tc>
      </w:tr>
      <w:tr w14:paraId="5C4E618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6541275B">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4</w:t>
            </w:r>
          </w:p>
        </w:tc>
        <w:tc>
          <w:tcPr>
            <w:tcW w:w="791" w:type="pct"/>
            <w:vAlign w:val="center"/>
          </w:tcPr>
          <w:p w14:paraId="0F8FCC2B">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应急处置措施</w:t>
            </w:r>
          </w:p>
        </w:tc>
        <w:tc>
          <w:tcPr>
            <w:tcW w:w="3838" w:type="pct"/>
            <w:gridSpan w:val="2"/>
            <w:vAlign w:val="center"/>
          </w:tcPr>
          <w:p w14:paraId="1A9835A3">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说明应急处置措施，应包括污染源切断、污染物控制、污染物消除、应急监测及应急物资调用等。</w:t>
            </w:r>
          </w:p>
        </w:tc>
      </w:tr>
      <w:tr w14:paraId="2A51CBA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4600D53B">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三</w:t>
            </w:r>
          </w:p>
        </w:tc>
        <w:tc>
          <w:tcPr>
            <w:tcW w:w="4629" w:type="pct"/>
            <w:gridSpan w:val="3"/>
            <w:vAlign w:val="center"/>
          </w:tcPr>
          <w:p w14:paraId="29011A11">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现场处置预案</w:t>
            </w:r>
          </w:p>
        </w:tc>
      </w:tr>
      <w:tr w14:paraId="37E4761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1EFE9877">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1</w:t>
            </w:r>
          </w:p>
        </w:tc>
        <w:tc>
          <w:tcPr>
            <w:tcW w:w="791" w:type="pct"/>
            <w:vAlign w:val="center"/>
          </w:tcPr>
          <w:p w14:paraId="282BDC0F">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环境风险单元特征</w:t>
            </w:r>
          </w:p>
        </w:tc>
        <w:tc>
          <w:tcPr>
            <w:tcW w:w="3838" w:type="pct"/>
            <w:gridSpan w:val="2"/>
            <w:vAlign w:val="center"/>
          </w:tcPr>
          <w:p w14:paraId="35A5E239">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说明环境风险单元所涉及环境风险物质、生产工艺、环境风险类型及危害等特征。</w:t>
            </w:r>
          </w:p>
        </w:tc>
      </w:tr>
      <w:tr w14:paraId="7B4AE24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5292C125">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2</w:t>
            </w:r>
          </w:p>
        </w:tc>
        <w:tc>
          <w:tcPr>
            <w:tcW w:w="791" w:type="pct"/>
            <w:vAlign w:val="center"/>
          </w:tcPr>
          <w:p w14:paraId="63088726">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应急处置要点</w:t>
            </w:r>
          </w:p>
        </w:tc>
        <w:tc>
          <w:tcPr>
            <w:tcW w:w="3838" w:type="pct"/>
            <w:gridSpan w:val="2"/>
            <w:vAlign w:val="center"/>
          </w:tcPr>
          <w:p w14:paraId="5935AD6C">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明确污染源切断、污染物控制、应急物资调用、信息报告、应急防护等要点。</w:t>
            </w:r>
          </w:p>
        </w:tc>
      </w:tr>
      <w:tr w14:paraId="7F758C3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0" w:hRule="atLeast"/>
        </w:trPr>
        <w:tc>
          <w:tcPr>
            <w:tcW w:w="371" w:type="pct"/>
            <w:vAlign w:val="center"/>
          </w:tcPr>
          <w:p w14:paraId="02D86431">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3</w:t>
            </w:r>
          </w:p>
        </w:tc>
        <w:tc>
          <w:tcPr>
            <w:tcW w:w="791" w:type="pct"/>
            <w:vAlign w:val="center"/>
          </w:tcPr>
          <w:p w14:paraId="4288528A">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应急处置卡</w:t>
            </w:r>
          </w:p>
        </w:tc>
        <w:tc>
          <w:tcPr>
            <w:tcW w:w="3838" w:type="pct"/>
            <w:gridSpan w:val="2"/>
            <w:vAlign w:val="center"/>
          </w:tcPr>
          <w:p w14:paraId="02D34E75">
            <w:pPr>
              <w:adjustRightInd/>
              <w:snapToGrid/>
              <w:spacing w:line="240" w:lineRule="auto"/>
              <w:ind w:firstLine="0" w:firstLineChars="0"/>
              <w:jc w:val="center"/>
              <w:rPr>
                <w:rFonts w:cs="Times New Roman"/>
                <w:bCs/>
                <w:color w:val="000000" w:themeColor="text1"/>
                <w:sz w:val="21"/>
                <w:szCs w:val="21"/>
                <w14:textFill>
                  <w14:solidFill>
                    <w14:schemeClr w14:val="tx1"/>
                  </w14:solidFill>
                </w14:textFill>
              </w:rPr>
            </w:pPr>
            <w:r>
              <w:rPr>
                <w:rFonts w:hint="eastAsia" w:cs="Times New Roman"/>
                <w:bCs/>
                <w:color w:val="000000" w:themeColor="text1"/>
                <w:sz w:val="21"/>
                <w:szCs w:val="21"/>
                <w14:textFill>
                  <w14:solidFill>
                    <w14:schemeClr w14:val="tx1"/>
                  </w14:solidFill>
                </w14:textFill>
              </w:rPr>
              <w:t>明确环境风险物质及类型、污染源切断方式、信息报告方式、责任人等内容。</w:t>
            </w:r>
          </w:p>
        </w:tc>
      </w:tr>
    </w:tbl>
    <w:p w14:paraId="5B90C5D1">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 xml:space="preserve">7.6.3.2 </w:t>
      </w:r>
      <w:r>
        <w:rPr>
          <w:rFonts w:hint="eastAsia" w:cs="Times New Roman"/>
          <w:b/>
          <w:color w:val="000000" w:themeColor="text1"/>
          <w14:textFill>
            <w14:solidFill>
              <w14:schemeClr w14:val="tx1"/>
            </w14:solidFill>
          </w14:textFill>
        </w:rPr>
        <w:t>突发环境事件隐患排查</w:t>
      </w:r>
    </w:p>
    <w:p w14:paraId="5C01B75E">
      <w:pPr>
        <w:adjustRightInd/>
        <w:snapToGrid/>
        <w:spacing w:line="480" w:lineRule="exact"/>
        <w:ind w:firstLine="480"/>
        <w:rPr>
          <w:rFonts w:cs="Times New Roman"/>
          <w:bCs/>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本项目建成后，</w:t>
      </w:r>
      <w:r>
        <w:rPr>
          <w:rFonts w:hint="eastAsia" w:cs="Times New Roman"/>
          <w:color w:val="000000" w:themeColor="text1"/>
          <w14:textFill>
            <w14:solidFill>
              <w14:schemeClr w14:val="tx1"/>
            </w14:solidFill>
          </w14:textFill>
        </w:rPr>
        <w:t>中国石化仪征化纤有限责任公司</w:t>
      </w:r>
      <w:r>
        <w:rPr>
          <w:rFonts w:hint="eastAsia" w:cs="Times New Roman"/>
          <w:color w:val="000000" w:themeColor="text1"/>
          <w:szCs w:val="24"/>
          <w14:textFill>
            <w14:solidFill>
              <w14:schemeClr w14:val="tx1"/>
            </w14:solidFill>
          </w14:textFill>
        </w:rPr>
        <w:t>应进一步完善环境风险防控和应急管理制度并根据《企业突发环境事件隐患排查和治理工作指南（试行）》（公告2016年第74号）的要求开展突发环境事件隐患排查和治理工作</w:t>
      </w:r>
      <w:r>
        <w:rPr>
          <w:rFonts w:cs="Times New Roman"/>
          <w:bCs/>
          <w:color w:val="000000" w:themeColor="text1"/>
          <w:szCs w:val="24"/>
          <w14:textFill>
            <w14:solidFill>
              <w14:schemeClr w14:val="tx1"/>
            </w14:solidFill>
          </w14:textFill>
        </w:rPr>
        <w:t>。</w:t>
      </w:r>
    </w:p>
    <w:p w14:paraId="48E48630">
      <w:pPr>
        <w:widowControl/>
        <w:adjustRightInd/>
        <w:ind w:firstLine="0" w:firstLineChars="0"/>
        <w:jc w:val="left"/>
        <w:outlineLvl w:val="3"/>
        <w:rPr>
          <w:rFonts w:cs="Times New Roman"/>
          <w:b/>
          <w:color w:val="000000" w:themeColor="text1"/>
          <w:szCs w:val="20"/>
          <w14:textFill>
            <w14:solidFill>
              <w14:schemeClr w14:val="tx1"/>
            </w14:solidFill>
          </w14:textFill>
        </w:rPr>
      </w:pPr>
      <w:r>
        <w:rPr>
          <w:rFonts w:cs="Times New Roman"/>
          <w:b/>
          <w:color w:val="000000" w:themeColor="text1"/>
          <w:szCs w:val="20"/>
          <w14:textFill>
            <w14:solidFill>
              <w14:schemeClr w14:val="tx1"/>
            </w14:solidFill>
          </w14:textFill>
        </w:rPr>
        <w:t xml:space="preserve">7.6.3.3 </w:t>
      </w:r>
      <w:r>
        <w:rPr>
          <w:rFonts w:hint="eastAsia" w:cs="Times New Roman"/>
          <w:b/>
          <w:color w:val="000000" w:themeColor="text1"/>
          <w:szCs w:val="20"/>
          <w14:textFill>
            <w14:solidFill>
              <w14:schemeClr w14:val="tx1"/>
            </w14:solidFill>
          </w14:textFill>
        </w:rPr>
        <w:t>隐患排查内容</w:t>
      </w:r>
    </w:p>
    <w:p w14:paraId="01FCAEA4">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从环境应急管理和突发环境事件风险防控措施两大方面排查可能直接导致或次生突发环境事件的隐患。</w:t>
      </w:r>
    </w:p>
    <w:p w14:paraId="55C47CD4">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（1）企业突发环境事件应急管理</w:t>
      </w:r>
    </w:p>
    <w:p w14:paraId="6DF5B425">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a.按规定开展突发环境事件风险评估，确定风险等级情况。</w:t>
      </w:r>
    </w:p>
    <w:p w14:paraId="060CEC33">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b.按规定制定突发环境事件应急预案并备案情况。</w:t>
      </w:r>
    </w:p>
    <w:p w14:paraId="38CE24A3">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c.按规定建立健全隐患排查治理制度，开展隐患排查治理工作和建立档案情况。</w:t>
      </w:r>
    </w:p>
    <w:p w14:paraId="57605F53">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d.按规定开展突发环境事件应急培训，如实记录培训情况。</w:t>
      </w:r>
    </w:p>
    <w:p w14:paraId="2735D263">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e.按规定储备必要的环境应急装备和物资情况。</w:t>
      </w:r>
    </w:p>
    <w:p w14:paraId="56D4F4A2">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f.按规定公开突发环境事件应急预案及演练情况。</w:t>
      </w:r>
    </w:p>
    <w:p w14:paraId="42B9CE6E">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（2）企业突发环境事件风险防控措施</w:t>
      </w:r>
    </w:p>
    <w:p w14:paraId="6D313B28">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a.突发水环境事件风险防控措施</w:t>
      </w:r>
    </w:p>
    <w:p w14:paraId="14B76EA3">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从以下几方面排查突发水环境事件风险防范措施：</w:t>
      </w:r>
    </w:p>
    <w:p w14:paraId="5C1C157E">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①是否设置中间事故缓冲设施、事故应急水池或事故存液池等各类应急池；应急池容积是否满足环评文件及批复等相关文件要求；应急池位置是否合理，是否能确保所有受污染的雨水、消防水和泄漏物等通过排水系统接入应急池或全部收集;是否通过厂区内部管线或协议单位，将所收集的废（污）水送至污水处理设施处理；</w:t>
      </w:r>
    </w:p>
    <w:p w14:paraId="3C71580B">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②正常情况下厂区内涉危险化学品或其他有毒有害物质的各个生产装置、罐区、装卸区、作业场所和危险废物贮存设施(场所)的排水管道(如围堰、防火堤、装卸区污水收集池)接入雨水或清净下水系统的阀（闸）是否关闭，通向应急池或废水处理系统的阀（闸）是否打开;受污染的冷却水和上述场所的墙壁、地面冲洗水和受污染的雨水（初期雨水）、消防水等是否都能排入生产废水处理系统或独立的处理系统;有排洪沟（排洪涵洞）或河道穿过厂区时，排洪沟(排洪涵洞)是否与渗观察井、生产废水、清净下水排放管道连通。</w:t>
      </w:r>
    </w:p>
    <w:p w14:paraId="634B6C98">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③雨水系统、清净下水系统、生产废（污）水系统的总排放口是否设置监视及关闭闸（阀），是否设专人负责在紧急情况下关闭总排口，确保受污染的雨水、消防水和泄漏物等全部收集。</w:t>
      </w:r>
    </w:p>
    <w:p w14:paraId="5F91F1D0">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b.突发大气环境事件风险防控措施</w:t>
      </w:r>
    </w:p>
    <w:p w14:paraId="7CF6964B">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从以下几方面排查突发大气环境事件风险防控措施：</w:t>
      </w:r>
    </w:p>
    <w:p w14:paraId="1AF0C45E">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①企业与周边重要环境风险受体的各类防护距离是否符合环境影响评价文件及批复的要求；</w:t>
      </w:r>
    </w:p>
    <w:p w14:paraId="21AA0D36">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②涉有毒有害大气污染物名录的企业是否在厂界建设针对有毒有害特征污染物的环境风险预警体系；</w:t>
      </w:r>
    </w:p>
    <w:p w14:paraId="13C999E6">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③涉有毒有害大气污染物名录的企业是否定期监测或委托监测有毒有害大气特征污染物；</w:t>
      </w:r>
    </w:p>
    <w:p w14:paraId="3821D8C2">
      <w:pPr>
        <w:ind w:firstLine="480"/>
        <w:rPr>
          <w:rFonts w:cs="Times New Roman"/>
          <w:color w:val="000000" w:themeColor="text1"/>
          <w14:textFill>
            <w14:solidFill>
              <w14:schemeClr w14:val="tx1"/>
            </w14:solidFill>
          </w14:textFill>
        </w:rPr>
      </w:pPr>
      <w:r>
        <w:rPr>
          <w:rFonts w:hint="eastAsia" w:cs="Times New Roman"/>
          <w:color w:val="000000" w:themeColor="text1"/>
          <w14:textFill>
            <w14:solidFill>
              <w14:schemeClr w14:val="tx1"/>
            </w14:solidFill>
          </w14:textFill>
        </w:rPr>
        <w:t>④突发环境事件信息通报机制建立情况，是否能在突发环境事件发生后及时通报可能受到污染危害的单位和居民</w:t>
      </w:r>
      <w:r>
        <w:rPr>
          <w:rFonts w:cs="Times New Roman"/>
          <w:color w:val="000000" w:themeColor="text1"/>
          <w14:textFill>
            <w14:solidFill>
              <w14:schemeClr w14:val="tx1"/>
            </w14:solidFill>
          </w14:textFill>
        </w:rPr>
        <w:t>。</w:t>
      </w:r>
    </w:p>
    <w:p w14:paraId="058559E8">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 xml:space="preserve">7.6.3.4 </w:t>
      </w:r>
      <w:r>
        <w:rPr>
          <w:rFonts w:hint="eastAsia" w:cs="Times New Roman"/>
          <w:b/>
          <w:color w:val="000000" w:themeColor="text1"/>
          <w14:textFill>
            <w14:solidFill>
              <w14:schemeClr w14:val="tx1"/>
            </w14:solidFill>
          </w14:textFill>
        </w:rPr>
        <w:t>隐患排查方式和频次</w:t>
      </w:r>
    </w:p>
    <w:p w14:paraId="67D6BB12">
      <w:pPr>
        <w:adjustRightInd/>
        <w:snapToGrid/>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（1）企业应当综合考虑企业自身突发环境事件风险等级、生产工况等因素合理制定年度工作计划，明确排查频次、排查规模、排查项目等内容。</w:t>
      </w:r>
    </w:p>
    <w:p w14:paraId="33D39EAC">
      <w:pPr>
        <w:adjustRightInd/>
        <w:snapToGrid/>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（2）根据排查频次、排查规模、排查项目不同，排查可分为综合排查,日常排查、专项排查及抽查等方式，企业应建立以日常排查为主的隐患排查工作机制，及时发现并治理隐患，</w:t>
      </w:r>
    </w:p>
    <w:p w14:paraId="587AECFF">
      <w:pPr>
        <w:adjustRightInd/>
        <w:snapToGrid/>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综合排查是指企业以厂区为单位开展全面排查，一年应不少于一次。</w:t>
      </w:r>
    </w:p>
    <w:p w14:paraId="7EE2DB88">
      <w:pPr>
        <w:adjustRightInd/>
        <w:snapToGrid/>
        <w:ind w:firstLine="480"/>
        <w:rPr>
          <w:rFonts w:cs="Times New Roman"/>
          <w:color w:val="000000" w:themeColor="text1"/>
          <w:szCs w:val="24"/>
          <w14:textFill>
            <w14:solidFill>
              <w14:schemeClr w14:val="tx1"/>
            </w14:solidFill>
          </w14:textFill>
        </w:rPr>
      </w:pPr>
      <w:r>
        <w:rPr>
          <w:rFonts w:hint="eastAsia" w:cs="Times New Roman"/>
          <w:color w:val="000000" w:themeColor="text1"/>
          <w:szCs w:val="24"/>
          <w14:textFill>
            <w14:solidFill>
              <w14:schemeClr w14:val="tx1"/>
            </w14:solidFill>
          </w14:textFill>
        </w:rPr>
        <w:t>日常排查是指以班组、工段、车间为单位，组织对单个或几个项目采取日常的、巡视性的排查工作，其频次根据具体排查项目确定。一月应不少于一次。</w:t>
      </w:r>
    </w:p>
    <w:p w14:paraId="600CFBFF">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7.6.3.5 环境应急演练</w:t>
      </w:r>
    </w:p>
    <w:p w14:paraId="6D2C4EC2">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（1）应急指挥机构和应急救援人员培训</w:t>
      </w:r>
    </w:p>
    <w:p w14:paraId="57D6629C">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应急指挥机构培训：邀请应急救援专家，就突发环境事件应急的指挥、决策、各部门配合等内容进行培训。</w:t>
      </w:r>
    </w:p>
    <w:p w14:paraId="5691D782">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应急救援人员培训：定期对应急救援人员进行应急事故处理及紧急救援培训，包括了解、掌握环境应急救援预案内容，熟悉如何使用各类防护器具；如何展开事故现场抢救、救援及事故处置；事故现场自我防护及监护措施。</w:t>
      </w:r>
    </w:p>
    <w:p w14:paraId="34057217">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（2）员工</w:t>
      </w:r>
      <w:r>
        <w:rPr>
          <w:rFonts w:hint="eastAsia" w:cs="Times New Roman"/>
          <w:color w:val="000000" w:themeColor="text1"/>
          <w:szCs w:val="24"/>
          <w14:textFill>
            <w14:solidFill>
              <w14:schemeClr w14:val="tx1"/>
            </w14:solidFill>
          </w14:textFill>
        </w:rPr>
        <w:t>及周边居民</w:t>
      </w:r>
      <w:r>
        <w:rPr>
          <w:rFonts w:cs="Times New Roman"/>
          <w:color w:val="000000" w:themeColor="text1"/>
          <w:szCs w:val="24"/>
          <w14:textFill>
            <w14:solidFill>
              <w14:schemeClr w14:val="tx1"/>
            </w14:solidFill>
          </w14:textFill>
        </w:rPr>
        <w:t>应急响应的培训</w:t>
      </w:r>
    </w:p>
    <w:p w14:paraId="4FF6AA5B">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由公司组织应急救援人员定期对员工</w:t>
      </w:r>
      <w:r>
        <w:rPr>
          <w:rFonts w:hint="eastAsia" w:cs="Times New Roman"/>
          <w:color w:val="000000" w:themeColor="text1"/>
          <w:szCs w:val="24"/>
          <w14:textFill>
            <w14:solidFill>
              <w14:schemeClr w14:val="tx1"/>
            </w14:solidFill>
          </w14:textFill>
        </w:rPr>
        <w:t>及周边居民</w:t>
      </w:r>
      <w:r>
        <w:rPr>
          <w:rFonts w:cs="Times New Roman"/>
          <w:color w:val="000000" w:themeColor="text1"/>
          <w:szCs w:val="24"/>
          <w14:textFill>
            <w14:solidFill>
              <w14:schemeClr w14:val="tx1"/>
            </w14:solidFill>
          </w14:textFill>
        </w:rPr>
        <w:t>进行应急事故处理及紧急救援培训，包括发生化学品泄漏及火灾、爆炸事故时报警、紧急处置、逃生、个体防护、急救、紧急疏散等程序的基本操作要求，提高员工</w:t>
      </w:r>
      <w:r>
        <w:rPr>
          <w:rFonts w:hint="eastAsia" w:cs="Times New Roman"/>
          <w:color w:val="000000" w:themeColor="text1"/>
          <w:szCs w:val="24"/>
          <w14:textFill>
            <w14:solidFill>
              <w14:schemeClr w14:val="tx1"/>
            </w14:solidFill>
          </w14:textFill>
        </w:rPr>
        <w:t>及周边居民</w:t>
      </w:r>
      <w:r>
        <w:rPr>
          <w:rFonts w:cs="Times New Roman"/>
          <w:color w:val="000000" w:themeColor="text1"/>
          <w:szCs w:val="24"/>
          <w14:textFill>
            <w14:solidFill>
              <w14:schemeClr w14:val="tx1"/>
            </w14:solidFill>
          </w14:textFill>
        </w:rPr>
        <w:t>风险防范意识及自救能力。</w:t>
      </w:r>
    </w:p>
    <w:p w14:paraId="44F24245">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（3）演练计划</w:t>
      </w:r>
    </w:p>
    <w:p w14:paraId="1CE52969">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建设单位须定期进行突发事件紧急响应演习，重大环境风险单位至少每年组织1次演练，其他环境风险单位至少每3年组织1次演练，由公司应急救援领导小组组织。计划内容包括：演练准备、演练范围与频次、演练组织等，演练以本公司内部的应急救援工作为主体，同时根据政府的统一安排参加地区的较大规模的应急救援工作的协同演练。</w:t>
      </w:r>
    </w:p>
    <w:p w14:paraId="1E725A8B">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（4）演练形式</w:t>
      </w:r>
    </w:p>
    <w:p w14:paraId="24083F38">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采用桌面演练与模拟演练相结合的形式，练指挥、练协同、练技术、练战法，检验应急程序和科学性、指挥体制的合理性、力量编成的整体性、系统接口的协调性，以及某些重大技术问题。</w:t>
      </w:r>
    </w:p>
    <w:p w14:paraId="6B6E0E13">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（5）演练内容</w:t>
      </w:r>
    </w:p>
    <w:p w14:paraId="781EDAB9">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事故发生的应急处置；消防演练；通信报警联络；急救及医疗；自我防护、自救、互救；人员的应急疏散和撤离；事故的报告和善后；应急监测等。</w:t>
      </w:r>
    </w:p>
    <w:p w14:paraId="52B9D3BB">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根据设置环境风险防范设施及环境应急处置卡标识标牌等相关要求进行演练并做好台账记录。</w:t>
      </w:r>
    </w:p>
    <w:p w14:paraId="3DFC95C2">
      <w:pPr>
        <w:ind w:firstLine="0" w:firstLineChars="0"/>
        <w:outlineLvl w:val="3"/>
        <w:rPr>
          <w:rFonts w:cs="Times New Roman"/>
          <w:b/>
          <w:color w:val="000000" w:themeColor="text1"/>
          <w14:textFill>
            <w14:solidFill>
              <w14:schemeClr w14:val="tx1"/>
            </w14:solidFill>
          </w14:textFill>
        </w:rPr>
      </w:pPr>
      <w:r>
        <w:rPr>
          <w:rFonts w:cs="Times New Roman"/>
          <w:b/>
          <w:color w:val="000000" w:themeColor="text1"/>
          <w14:textFill>
            <w14:solidFill>
              <w14:schemeClr w14:val="tx1"/>
            </w14:solidFill>
          </w14:textFill>
        </w:rPr>
        <w:t xml:space="preserve">7.6.3.6 </w:t>
      </w:r>
      <w:r>
        <w:rPr>
          <w:rFonts w:hint="eastAsia" w:cs="Times New Roman"/>
          <w:b/>
          <w:color w:val="000000" w:themeColor="text1"/>
          <w14:textFill>
            <w14:solidFill>
              <w14:schemeClr w14:val="tx1"/>
            </w14:solidFill>
          </w14:textFill>
        </w:rPr>
        <w:t>标识标牌</w:t>
      </w:r>
    </w:p>
    <w:p w14:paraId="1E0A11BD">
      <w:pPr>
        <w:adjustRightInd/>
        <w:snapToGrid/>
        <w:ind w:firstLine="480"/>
        <w:rPr>
          <w:rFonts w:cs="Times New Roman"/>
          <w:color w:val="000000" w:themeColor="text1"/>
          <w:szCs w:val="24"/>
          <w14:textFill>
            <w14:solidFill>
              <w14:schemeClr w14:val="tx1"/>
            </w14:solidFill>
          </w14:textFill>
        </w:rPr>
      </w:pPr>
      <w:r>
        <w:rPr>
          <w:rFonts w:cs="Times New Roman"/>
          <w:color w:val="000000" w:themeColor="text1"/>
          <w:szCs w:val="24"/>
          <w14:textFill>
            <w14:solidFill>
              <w14:schemeClr w14:val="tx1"/>
            </w14:solidFill>
          </w14:textFill>
        </w:rPr>
        <w:t>危险废物仓库按照《省生态环境厅关于印发&lt;江苏省固体废物全过程环境监管工作意见&gt;的通知》（苏环办[2024]16号）要求设置标识牌。</w:t>
      </w:r>
    </w:p>
    <w:p w14:paraId="03574679">
      <w:pPr>
        <w:ind w:firstLine="480"/>
        <w:rPr>
          <w:rFonts w:cs="Times New Roman"/>
        </w:rPr>
      </w:pPr>
      <w:r>
        <w:rPr>
          <w:rFonts w:cs="Times New Roman"/>
          <w:color w:val="000000" w:themeColor="text1"/>
          <w:szCs w:val="24"/>
          <w14:textFill>
            <w14:solidFill>
              <w14:schemeClr w14:val="tx1"/>
            </w14:solidFill>
          </w14:textFill>
        </w:rPr>
        <w:t>根据《企事业单位和工业园区突发环境事件应急预案编制导则》（DB32/T 3795—2020）要求，针对环境风险单元中重点工作岗位编制应急处置卡，明确环境风险物质及类型、污染源切断方式、信息报告方式、责任人等内容。制作应急处置卡标牌置于岗位现场明显位置。</w:t>
      </w:r>
    </w:p>
    <w:bookmarkEnd w:id="122"/>
    <w:p w14:paraId="24B26D57">
      <w:pPr>
        <w:pStyle w:val="4"/>
        <w:rPr>
          <w:rFonts w:cs="Times New Roman"/>
        </w:rPr>
      </w:pPr>
      <w:bookmarkStart w:id="123" w:name="_Toc216962443"/>
      <w:r>
        <w:rPr>
          <w:rFonts w:cs="Times New Roman"/>
        </w:rPr>
        <w:t>7.7 “三同时”验收一览表</w:t>
      </w:r>
      <w:bookmarkEnd w:id="123"/>
    </w:p>
    <w:p w14:paraId="6C195734">
      <w:pPr>
        <w:spacing w:before="120" w:after="120"/>
        <w:ind w:firstLine="480"/>
        <w:rPr>
          <w:rFonts w:cs="Times New Roman"/>
          <w:szCs w:val="24"/>
        </w:rPr>
      </w:pPr>
      <w:r>
        <w:rPr>
          <w:rFonts w:hint="eastAsia" w:cs="Times New Roman"/>
          <w:szCs w:val="24"/>
        </w:rPr>
        <w:t>本</w:t>
      </w:r>
      <w:r>
        <w:rPr>
          <w:rFonts w:cs="Times New Roman"/>
          <w:szCs w:val="24"/>
        </w:rPr>
        <w:t>项目环保投资1</w:t>
      </w:r>
      <w:r>
        <w:rPr>
          <w:rFonts w:hint="eastAsia" w:cs="Times New Roman"/>
          <w:szCs w:val="24"/>
        </w:rPr>
        <w:t>8</w:t>
      </w:r>
      <w:r>
        <w:rPr>
          <w:rFonts w:cs="Times New Roman"/>
          <w:szCs w:val="24"/>
        </w:rPr>
        <w:t>0万元，占总投资的</w:t>
      </w:r>
      <w:r>
        <w:rPr>
          <w:rFonts w:hint="eastAsia" w:cs="Times New Roman"/>
          <w:szCs w:val="24"/>
        </w:rPr>
        <w:t>0.8</w:t>
      </w:r>
      <w:r>
        <w:rPr>
          <w:rFonts w:cs="Times New Roman"/>
          <w:szCs w:val="24"/>
        </w:rPr>
        <w:t>7%。项目投资估算及“三同时”验收内容见表7.7-1。</w:t>
      </w:r>
    </w:p>
    <w:p w14:paraId="5136C6C5">
      <w:pPr>
        <w:spacing w:before="120" w:beforeLines="50" w:after="120" w:afterLines="50"/>
        <w:ind w:firstLine="482"/>
        <w:jc w:val="center"/>
        <w:rPr>
          <w:rFonts w:cs="Times New Roman"/>
          <w:b/>
          <w:bCs/>
          <w:szCs w:val="24"/>
        </w:rPr>
        <w:sectPr>
          <w:footerReference r:id="rId21" w:type="even"/>
          <w:pgSz w:w="11907" w:h="16840"/>
          <w:pgMar w:top="1440" w:right="1080" w:bottom="1440" w:left="1080" w:header="851" w:footer="992" w:gutter="0"/>
          <w:cols w:space="720" w:num="1"/>
          <w:docGrid w:linePitch="326" w:charSpace="0"/>
        </w:sectPr>
      </w:pPr>
    </w:p>
    <w:p w14:paraId="0311D8CD">
      <w:pPr>
        <w:ind w:firstLine="198" w:firstLineChars="82"/>
        <w:jc w:val="center"/>
        <w:rPr>
          <w:rFonts w:cs="Times New Roman"/>
          <w:b/>
          <w:bCs/>
        </w:rPr>
      </w:pPr>
      <w:r>
        <w:rPr>
          <w:rFonts w:cs="Times New Roman"/>
          <w:b/>
          <w:bCs/>
        </w:rPr>
        <w:t xml:space="preserve">表7.7-1  </w:t>
      </w:r>
      <w:r>
        <w:rPr>
          <w:rFonts w:hint="eastAsia" w:cs="Times New Roman"/>
          <w:b/>
          <w:bCs/>
        </w:rPr>
        <w:t>本</w:t>
      </w:r>
      <w:r>
        <w:rPr>
          <w:rFonts w:cs="Times New Roman"/>
          <w:b/>
          <w:bCs/>
        </w:rPr>
        <w:t>项目“三同时”验收一览表</w:t>
      </w:r>
    </w:p>
    <w:tbl>
      <w:tblPr>
        <w:tblStyle w:val="88"/>
        <w:tblW w:w="5000" w:type="pct"/>
        <w:tblInd w:w="0" w:type="dxa"/>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239"/>
        <w:gridCol w:w="2124"/>
        <w:gridCol w:w="3131"/>
        <w:gridCol w:w="1272"/>
        <w:gridCol w:w="1448"/>
        <w:gridCol w:w="4767"/>
        <w:gridCol w:w="915"/>
      </w:tblGrid>
      <w:tr w14:paraId="1636E19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549" w:hRule="atLeast"/>
          <w:tblHeader/>
        </w:trPr>
        <w:tc>
          <w:tcPr>
            <w:tcW w:w="416" w:type="pct"/>
            <w:vAlign w:val="center"/>
          </w:tcPr>
          <w:p w14:paraId="5EB6E4EC">
            <w:pPr>
              <w:widowControl/>
              <w:spacing w:line="240" w:lineRule="auto"/>
              <w:ind w:firstLine="0" w:firstLineChars="0"/>
              <w:jc w:val="center"/>
              <w:rPr>
                <w:rFonts w:cs="Times New Roman"/>
                <w:b/>
                <w:sz w:val="21"/>
              </w:rPr>
            </w:pPr>
            <w:r>
              <w:rPr>
                <w:rFonts w:cs="Times New Roman"/>
                <w:b/>
                <w:sz w:val="21"/>
              </w:rPr>
              <w:t>污染源</w:t>
            </w:r>
          </w:p>
        </w:tc>
        <w:tc>
          <w:tcPr>
            <w:tcW w:w="713" w:type="pct"/>
            <w:vAlign w:val="center"/>
          </w:tcPr>
          <w:p w14:paraId="29791146">
            <w:pPr>
              <w:widowControl/>
              <w:spacing w:line="240" w:lineRule="auto"/>
              <w:ind w:firstLine="0" w:firstLineChars="0"/>
              <w:jc w:val="center"/>
              <w:rPr>
                <w:rFonts w:cs="Times New Roman"/>
                <w:b/>
                <w:sz w:val="21"/>
              </w:rPr>
            </w:pPr>
            <w:r>
              <w:rPr>
                <w:rFonts w:cs="Times New Roman"/>
                <w:b/>
                <w:sz w:val="21"/>
              </w:rPr>
              <w:t>污染物</w:t>
            </w:r>
          </w:p>
        </w:tc>
        <w:tc>
          <w:tcPr>
            <w:tcW w:w="1051" w:type="pct"/>
            <w:vAlign w:val="center"/>
          </w:tcPr>
          <w:p w14:paraId="24986540">
            <w:pPr>
              <w:widowControl/>
              <w:spacing w:line="240" w:lineRule="auto"/>
              <w:ind w:firstLine="0" w:firstLineChars="0"/>
              <w:jc w:val="center"/>
              <w:rPr>
                <w:rFonts w:cs="Times New Roman"/>
                <w:b/>
                <w:sz w:val="21"/>
              </w:rPr>
            </w:pPr>
            <w:r>
              <w:rPr>
                <w:rFonts w:cs="Times New Roman"/>
                <w:b/>
                <w:sz w:val="21"/>
              </w:rPr>
              <w:t>环保设施名称</w:t>
            </w:r>
          </w:p>
        </w:tc>
        <w:tc>
          <w:tcPr>
            <w:tcW w:w="427" w:type="pct"/>
            <w:vAlign w:val="center"/>
          </w:tcPr>
          <w:p w14:paraId="05711248">
            <w:pPr>
              <w:widowControl/>
              <w:spacing w:line="240" w:lineRule="auto"/>
              <w:ind w:firstLine="0" w:firstLineChars="0"/>
              <w:jc w:val="center"/>
              <w:rPr>
                <w:rFonts w:cs="Times New Roman"/>
                <w:b/>
                <w:sz w:val="21"/>
              </w:rPr>
            </w:pPr>
            <w:r>
              <w:rPr>
                <w:rFonts w:cs="Times New Roman"/>
                <w:b/>
                <w:sz w:val="21"/>
              </w:rPr>
              <w:t>新建/依托情况</w:t>
            </w:r>
          </w:p>
        </w:tc>
        <w:tc>
          <w:tcPr>
            <w:tcW w:w="486" w:type="pct"/>
            <w:vAlign w:val="center"/>
          </w:tcPr>
          <w:p w14:paraId="5DD71950">
            <w:pPr>
              <w:widowControl/>
              <w:spacing w:line="240" w:lineRule="auto"/>
              <w:ind w:firstLine="0" w:firstLineChars="0"/>
              <w:jc w:val="center"/>
              <w:rPr>
                <w:rFonts w:cs="Times New Roman"/>
                <w:b/>
                <w:sz w:val="21"/>
              </w:rPr>
            </w:pPr>
            <w:r>
              <w:rPr>
                <w:rFonts w:cs="Times New Roman"/>
                <w:b/>
                <w:sz w:val="21"/>
              </w:rPr>
              <w:t>环保投资（万元）</w:t>
            </w:r>
          </w:p>
        </w:tc>
        <w:tc>
          <w:tcPr>
            <w:tcW w:w="1600" w:type="pct"/>
            <w:vAlign w:val="center"/>
          </w:tcPr>
          <w:p w14:paraId="1FF30501">
            <w:pPr>
              <w:widowControl/>
              <w:spacing w:line="240" w:lineRule="auto"/>
              <w:ind w:firstLine="0" w:firstLineChars="0"/>
              <w:jc w:val="center"/>
              <w:rPr>
                <w:rFonts w:cs="Times New Roman"/>
                <w:b/>
                <w:sz w:val="21"/>
              </w:rPr>
            </w:pPr>
            <w:r>
              <w:rPr>
                <w:rFonts w:cs="Times New Roman"/>
                <w:b/>
                <w:sz w:val="21"/>
              </w:rPr>
              <w:t>效果</w:t>
            </w:r>
          </w:p>
        </w:tc>
        <w:tc>
          <w:tcPr>
            <w:tcW w:w="307" w:type="pct"/>
            <w:vAlign w:val="center"/>
          </w:tcPr>
          <w:p w14:paraId="4913C344">
            <w:pPr>
              <w:widowControl/>
              <w:spacing w:line="240" w:lineRule="auto"/>
              <w:ind w:firstLine="0" w:firstLineChars="0"/>
              <w:jc w:val="center"/>
              <w:rPr>
                <w:rFonts w:cs="Times New Roman"/>
                <w:b/>
                <w:sz w:val="21"/>
              </w:rPr>
            </w:pPr>
            <w:r>
              <w:rPr>
                <w:rFonts w:cs="Times New Roman"/>
                <w:b/>
                <w:sz w:val="21"/>
              </w:rPr>
              <w:t>进度</w:t>
            </w:r>
          </w:p>
        </w:tc>
      </w:tr>
      <w:tr w14:paraId="0B8BCAA5">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683" w:hRule="atLeast"/>
        </w:trPr>
        <w:tc>
          <w:tcPr>
            <w:tcW w:w="416" w:type="pct"/>
            <w:vMerge w:val="restart"/>
            <w:vAlign w:val="center"/>
          </w:tcPr>
          <w:p w14:paraId="527A430A">
            <w:pPr>
              <w:widowControl/>
              <w:spacing w:line="240" w:lineRule="auto"/>
              <w:ind w:firstLine="0" w:firstLineChars="0"/>
              <w:jc w:val="center"/>
              <w:rPr>
                <w:rFonts w:cs="Times New Roman"/>
                <w:sz w:val="21"/>
              </w:rPr>
            </w:pPr>
            <w:r>
              <w:rPr>
                <w:rFonts w:cs="Times New Roman"/>
                <w:sz w:val="21"/>
              </w:rPr>
              <w:t>废气</w:t>
            </w:r>
          </w:p>
        </w:tc>
        <w:tc>
          <w:tcPr>
            <w:tcW w:w="713" w:type="pct"/>
            <w:vAlign w:val="center"/>
          </w:tcPr>
          <w:p w14:paraId="376AABE7">
            <w:pPr>
              <w:widowControl/>
              <w:spacing w:line="240" w:lineRule="auto"/>
              <w:ind w:firstLine="0" w:firstLineChars="0"/>
              <w:jc w:val="center"/>
              <w:rPr>
                <w:rFonts w:cs="Times New Roman"/>
                <w:sz w:val="21"/>
              </w:rPr>
            </w:pPr>
            <w:r>
              <w:rPr>
                <w:rFonts w:hint="eastAsia" w:cs="Times New Roman"/>
                <w:sz w:val="21"/>
              </w:rPr>
              <w:t>颗粒物</w:t>
            </w:r>
          </w:p>
        </w:tc>
        <w:tc>
          <w:tcPr>
            <w:tcW w:w="1051" w:type="pct"/>
            <w:vAlign w:val="center"/>
          </w:tcPr>
          <w:p w14:paraId="12518B85">
            <w:pPr>
              <w:widowControl/>
              <w:spacing w:line="240" w:lineRule="auto"/>
              <w:ind w:firstLine="0" w:firstLineChars="0"/>
              <w:jc w:val="center"/>
              <w:rPr>
                <w:rFonts w:cs="Times New Roman"/>
                <w:sz w:val="21"/>
              </w:rPr>
            </w:pPr>
            <w:r>
              <w:rPr>
                <w:rFonts w:hint="eastAsia" w:cs="Times New Roman"/>
                <w:sz w:val="21"/>
              </w:rPr>
              <w:t>1套袋式除尘器，</w:t>
            </w:r>
            <w:r>
              <w:rPr>
                <w:rFonts w:cs="Times New Roman"/>
                <w:kern w:val="0"/>
                <w:sz w:val="21"/>
                <w:szCs w:val="21"/>
              </w:rPr>
              <w:t>设计废气处理规模</w:t>
            </w:r>
            <w:r>
              <w:rPr>
                <w:rFonts w:hint="eastAsia" w:cs="Times New Roman"/>
                <w:kern w:val="0"/>
                <w:sz w:val="21"/>
                <w:szCs w:val="21"/>
              </w:rPr>
              <w:t>2</w:t>
            </w:r>
            <w:r>
              <w:rPr>
                <w:rFonts w:cs="Times New Roman"/>
                <w:kern w:val="0"/>
                <w:sz w:val="21"/>
                <w:szCs w:val="21"/>
              </w:rPr>
              <w:t>000m</w:t>
            </w:r>
            <w:r>
              <w:rPr>
                <w:rFonts w:cs="Times New Roman"/>
                <w:kern w:val="0"/>
                <w:sz w:val="21"/>
                <w:szCs w:val="21"/>
                <w:vertAlign w:val="superscript"/>
              </w:rPr>
              <w:t>3</w:t>
            </w:r>
            <w:r>
              <w:rPr>
                <w:rFonts w:cs="Times New Roman"/>
                <w:kern w:val="0"/>
                <w:sz w:val="21"/>
                <w:szCs w:val="21"/>
              </w:rPr>
              <w:t>/h</w:t>
            </w:r>
            <w:r>
              <w:rPr>
                <w:rFonts w:hint="eastAsia" w:cs="Times New Roman"/>
                <w:sz w:val="21"/>
              </w:rPr>
              <w:t>+25</w:t>
            </w:r>
            <w:r>
              <w:rPr>
                <w:rFonts w:cs="Times New Roman"/>
                <w:sz w:val="21"/>
              </w:rPr>
              <w:t>m</w:t>
            </w:r>
            <w:r>
              <w:rPr>
                <w:rFonts w:hint="eastAsia" w:cs="Times New Roman"/>
                <w:sz w:val="21"/>
              </w:rPr>
              <w:t>高排气筒</w:t>
            </w:r>
          </w:p>
        </w:tc>
        <w:tc>
          <w:tcPr>
            <w:tcW w:w="427" w:type="pct"/>
            <w:vAlign w:val="center"/>
          </w:tcPr>
          <w:p w14:paraId="5D62358C">
            <w:pPr>
              <w:widowControl/>
              <w:spacing w:line="240" w:lineRule="auto"/>
              <w:ind w:firstLine="0" w:firstLineChars="0"/>
              <w:jc w:val="center"/>
              <w:rPr>
                <w:rFonts w:cs="Times New Roman"/>
                <w:sz w:val="21"/>
              </w:rPr>
            </w:pPr>
            <w:r>
              <w:rPr>
                <w:rFonts w:cs="Times New Roman"/>
                <w:sz w:val="21"/>
              </w:rPr>
              <w:t>新建</w:t>
            </w:r>
          </w:p>
        </w:tc>
        <w:tc>
          <w:tcPr>
            <w:tcW w:w="486" w:type="pct"/>
            <w:vAlign w:val="center"/>
          </w:tcPr>
          <w:p w14:paraId="1BAD1999">
            <w:pPr>
              <w:widowControl/>
              <w:spacing w:line="240" w:lineRule="auto"/>
              <w:ind w:firstLine="0" w:firstLineChars="0"/>
              <w:jc w:val="center"/>
              <w:rPr>
                <w:rFonts w:cs="Times New Roman"/>
                <w:sz w:val="21"/>
              </w:rPr>
            </w:pPr>
            <w:r>
              <w:rPr>
                <w:rFonts w:hint="eastAsia" w:cs="Times New Roman"/>
                <w:sz w:val="21"/>
              </w:rPr>
              <w:t>10</w:t>
            </w:r>
          </w:p>
        </w:tc>
        <w:tc>
          <w:tcPr>
            <w:tcW w:w="1600" w:type="pct"/>
            <w:vAlign w:val="center"/>
          </w:tcPr>
          <w:p w14:paraId="5ABBBEF9">
            <w:pPr>
              <w:widowControl/>
              <w:spacing w:line="240" w:lineRule="auto"/>
              <w:ind w:firstLine="0" w:firstLineChars="0"/>
              <w:jc w:val="center"/>
              <w:rPr>
                <w:rFonts w:cs="Times New Roman"/>
                <w:sz w:val="21"/>
              </w:rPr>
            </w:pPr>
            <w:r>
              <w:rPr>
                <w:rFonts w:cs="Times New Roman"/>
                <w:sz w:val="21"/>
                <w:szCs w:val="21"/>
              </w:rPr>
              <w:t>《合成树脂工业污染物排放标准》（GB31572-2015）</w:t>
            </w:r>
          </w:p>
        </w:tc>
        <w:tc>
          <w:tcPr>
            <w:tcW w:w="307" w:type="pct"/>
            <w:vMerge w:val="restart"/>
            <w:vAlign w:val="center"/>
          </w:tcPr>
          <w:p w14:paraId="6F9A3FBB">
            <w:pPr>
              <w:widowControl/>
              <w:spacing w:line="240" w:lineRule="auto"/>
              <w:ind w:firstLine="0" w:firstLineChars="0"/>
              <w:jc w:val="center"/>
              <w:rPr>
                <w:rFonts w:cs="Times New Roman"/>
                <w:sz w:val="21"/>
              </w:rPr>
            </w:pPr>
            <w:r>
              <w:rPr>
                <w:rFonts w:cs="Times New Roman"/>
                <w:sz w:val="21"/>
              </w:rPr>
              <w:t>与生产装置同时设计，同时施工，同时投入运行</w:t>
            </w:r>
          </w:p>
        </w:tc>
      </w:tr>
      <w:tr w14:paraId="5624BB4A">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trPr>
        <w:tc>
          <w:tcPr>
            <w:tcW w:w="416" w:type="pct"/>
            <w:vMerge w:val="continue"/>
            <w:vAlign w:val="center"/>
          </w:tcPr>
          <w:p w14:paraId="0CE9CA07">
            <w:pPr>
              <w:widowControl/>
              <w:spacing w:line="240" w:lineRule="auto"/>
              <w:ind w:firstLine="0" w:firstLineChars="0"/>
              <w:jc w:val="center"/>
              <w:rPr>
                <w:rFonts w:cs="Times New Roman"/>
                <w:sz w:val="21"/>
              </w:rPr>
            </w:pPr>
          </w:p>
        </w:tc>
        <w:tc>
          <w:tcPr>
            <w:tcW w:w="713" w:type="pct"/>
            <w:vAlign w:val="center"/>
          </w:tcPr>
          <w:p w14:paraId="7FF816DA">
            <w:pPr>
              <w:widowControl/>
              <w:spacing w:line="240" w:lineRule="auto"/>
              <w:ind w:firstLine="0" w:firstLineChars="0"/>
              <w:jc w:val="center"/>
              <w:rPr>
                <w:rFonts w:cs="Times New Roman"/>
                <w:sz w:val="21"/>
              </w:rPr>
            </w:pPr>
            <w:r>
              <w:rPr>
                <w:rFonts w:hint="eastAsia" w:cs="Times New Roman"/>
                <w:sz w:val="21"/>
              </w:rPr>
              <w:t>颗粒物、SO</w:t>
            </w:r>
            <w:r>
              <w:rPr>
                <w:rFonts w:hint="eastAsia" w:cs="Times New Roman"/>
                <w:sz w:val="21"/>
                <w:vertAlign w:val="subscript"/>
              </w:rPr>
              <w:t>2</w:t>
            </w:r>
            <w:r>
              <w:rPr>
                <w:rFonts w:hint="eastAsia" w:cs="Times New Roman"/>
                <w:sz w:val="21"/>
              </w:rPr>
              <w:t>、NOx、烟气黑度、非甲烷总烃</w:t>
            </w:r>
          </w:p>
        </w:tc>
        <w:tc>
          <w:tcPr>
            <w:tcW w:w="1051" w:type="pct"/>
            <w:vAlign w:val="center"/>
          </w:tcPr>
          <w:p w14:paraId="6B919EC1">
            <w:pPr>
              <w:widowControl/>
              <w:spacing w:line="240" w:lineRule="auto"/>
              <w:ind w:firstLine="0" w:firstLineChars="0"/>
              <w:jc w:val="center"/>
              <w:rPr>
                <w:rFonts w:cs="Times New Roman"/>
                <w:sz w:val="21"/>
              </w:rPr>
            </w:pPr>
            <w:r>
              <w:rPr>
                <w:rFonts w:hint="eastAsia" w:cs="Times New Roman"/>
                <w:sz w:val="21"/>
              </w:rPr>
              <w:t>1套低氮燃烧器+3</w:t>
            </w:r>
            <w:r>
              <w:rPr>
                <w:rFonts w:cs="Times New Roman"/>
                <w:sz w:val="21"/>
              </w:rPr>
              <w:t>5m</w:t>
            </w:r>
            <w:r>
              <w:rPr>
                <w:rFonts w:hint="eastAsia" w:cs="Times New Roman"/>
                <w:sz w:val="21"/>
              </w:rPr>
              <w:t>高排气筒</w:t>
            </w:r>
          </w:p>
        </w:tc>
        <w:tc>
          <w:tcPr>
            <w:tcW w:w="427" w:type="pct"/>
            <w:vAlign w:val="center"/>
          </w:tcPr>
          <w:p w14:paraId="4C84522A">
            <w:pPr>
              <w:widowControl/>
              <w:spacing w:line="240" w:lineRule="auto"/>
              <w:ind w:firstLine="0" w:firstLineChars="0"/>
              <w:jc w:val="center"/>
              <w:rPr>
                <w:rFonts w:cs="Times New Roman"/>
                <w:sz w:val="21"/>
              </w:rPr>
            </w:pPr>
            <w:r>
              <w:rPr>
                <w:rFonts w:cs="Times New Roman"/>
                <w:sz w:val="21"/>
              </w:rPr>
              <w:t>依托</w:t>
            </w:r>
          </w:p>
        </w:tc>
        <w:tc>
          <w:tcPr>
            <w:tcW w:w="486" w:type="pct"/>
            <w:vAlign w:val="center"/>
          </w:tcPr>
          <w:p w14:paraId="0B50FF6F">
            <w:pPr>
              <w:widowControl/>
              <w:spacing w:line="240" w:lineRule="auto"/>
              <w:ind w:firstLine="0" w:firstLineChars="0"/>
              <w:jc w:val="center"/>
              <w:rPr>
                <w:rFonts w:cs="Times New Roman"/>
                <w:sz w:val="21"/>
              </w:rPr>
            </w:pPr>
            <w:r>
              <w:rPr>
                <w:rFonts w:hint="eastAsia" w:cs="Times New Roman"/>
                <w:sz w:val="21"/>
              </w:rPr>
              <w:t>40</w:t>
            </w:r>
          </w:p>
        </w:tc>
        <w:tc>
          <w:tcPr>
            <w:tcW w:w="1600" w:type="pct"/>
            <w:vAlign w:val="center"/>
          </w:tcPr>
          <w:p w14:paraId="3D640790">
            <w:pPr>
              <w:widowControl/>
              <w:spacing w:line="240" w:lineRule="auto"/>
              <w:ind w:firstLine="0" w:firstLineChars="0"/>
              <w:jc w:val="center"/>
              <w:rPr>
                <w:rFonts w:cs="Times New Roman"/>
                <w:sz w:val="21"/>
              </w:rPr>
            </w:pPr>
            <w:r>
              <w:rPr>
                <w:rFonts w:hint="eastAsia" w:cs="Times New Roman"/>
                <w:sz w:val="21"/>
              </w:rPr>
              <w:t>《锅炉大气污染物排放标准》(DB32/4385-2022）表1限值</w:t>
            </w:r>
          </w:p>
        </w:tc>
        <w:tc>
          <w:tcPr>
            <w:tcW w:w="307" w:type="pct"/>
            <w:vMerge w:val="continue"/>
            <w:vAlign w:val="center"/>
          </w:tcPr>
          <w:p w14:paraId="4182E8AB">
            <w:pPr>
              <w:widowControl/>
              <w:spacing w:line="240" w:lineRule="auto"/>
              <w:ind w:firstLine="0" w:firstLineChars="0"/>
              <w:jc w:val="center"/>
              <w:rPr>
                <w:rFonts w:cs="Times New Roman"/>
                <w:sz w:val="21"/>
              </w:rPr>
            </w:pPr>
          </w:p>
        </w:tc>
      </w:tr>
      <w:tr w14:paraId="65A30C9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0" w:hRule="atLeast"/>
        </w:trPr>
        <w:tc>
          <w:tcPr>
            <w:tcW w:w="416" w:type="pct"/>
            <w:vAlign w:val="center"/>
          </w:tcPr>
          <w:p w14:paraId="5A31F78C">
            <w:pPr>
              <w:widowControl/>
              <w:spacing w:line="240" w:lineRule="auto"/>
              <w:ind w:firstLine="0" w:firstLineChars="0"/>
              <w:jc w:val="center"/>
              <w:rPr>
                <w:rFonts w:cs="Times New Roman"/>
                <w:sz w:val="21"/>
              </w:rPr>
            </w:pPr>
            <w:r>
              <w:rPr>
                <w:rFonts w:cs="Times New Roman"/>
                <w:sz w:val="21"/>
              </w:rPr>
              <w:t>废水</w:t>
            </w:r>
          </w:p>
        </w:tc>
        <w:tc>
          <w:tcPr>
            <w:tcW w:w="713" w:type="pct"/>
            <w:vAlign w:val="center"/>
          </w:tcPr>
          <w:p w14:paraId="49F2A4C1">
            <w:pPr>
              <w:widowControl/>
              <w:spacing w:line="240" w:lineRule="auto"/>
              <w:ind w:firstLine="0" w:firstLineChars="0"/>
              <w:jc w:val="center"/>
              <w:rPr>
                <w:rFonts w:cs="Times New Roman"/>
                <w:sz w:val="21"/>
              </w:rPr>
            </w:pPr>
            <w:r>
              <w:rPr>
                <w:rFonts w:cs="Times New Roman"/>
                <w:sz w:val="21"/>
              </w:rPr>
              <w:t>COD、SS、</w:t>
            </w:r>
            <w:r>
              <w:rPr>
                <w:rFonts w:hint="eastAsia" w:cs="Times New Roman"/>
                <w:sz w:val="21"/>
              </w:rPr>
              <w:t>TP、</w:t>
            </w:r>
            <w:r>
              <w:rPr>
                <w:rFonts w:cs="Times New Roman"/>
                <w:sz w:val="21"/>
              </w:rPr>
              <w:t>石油类</w:t>
            </w:r>
          </w:p>
        </w:tc>
        <w:tc>
          <w:tcPr>
            <w:tcW w:w="1051" w:type="pct"/>
            <w:vAlign w:val="center"/>
          </w:tcPr>
          <w:p w14:paraId="7CA7535B">
            <w:pPr>
              <w:widowControl/>
              <w:spacing w:line="240" w:lineRule="auto"/>
              <w:ind w:firstLine="0" w:firstLineChars="0"/>
              <w:jc w:val="center"/>
              <w:rPr>
                <w:rFonts w:cs="Times New Roman"/>
                <w:sz w:val="21"/>
              </w:rPr>
            </w:pPr>
            <w:r>
              <w:rPr>
                <w:rFonts w:cs="Times New Roman"/>
                <w:sz w:val="21"/>
              </w:rPr>
              <w:t>进入</w:t>
            </w:r>
            <w:r>
              <w:rPr>
                <w:rFonts w:hint="eastAsia" w:cs="Times New Roman"/>
                <w:sz w:val="21"/>
              </w:rPr>
              <w:t>依托</w:t>
            </w:r>
            <w:r>
              <w:rPr>
                <w:rFonts w:cs="Times New Roman"/>
                <w:sz w:val="21"/>
              </w:rPr>
              <w:t>污水预处理设施，进行中和处理，再送仪化公司生化东区处理装置做进一步处理</w:t>
            </w:r>
          </w:p>
        </w:tc>
        <w:tc>
          <w:tcPr>
            <w:tcW w:w="427" w:type="pct"/>
            <w:vAlign w:val="center"/>
          </w:tcPr>
          <w:p w14:paraId="3A35C2B2">
            <w:pPr>
              <w:widowControl/>
              <w:spacing w:line="240" w:lineRule="auto"/>
              <w:ind w:firstLine="0" w:firstLineChars="0"/>
              <w:jc w:val="center"/>
              <w:rPr>
                <w:rFonts w:cs="Times New Roman"/>
                <w:sz w:val="21"/>
              </w:rPr>
            </w:pPr>
            <w:r>
              <w:rPr>
                <w:rFonts w:cs="Times New Roman"/>
                <w:sz w:val="21"/>
              </w:rPr>
              <w:t>依托</w:t>
            </w:r>
            <w:r>
              <w:rPr>
                <w:rFonts w:hint="eastAsia" w:cs="Times New Roman"/>
                <w:sz w:val="21"/>
              </w:rPr>
              <w:t>/</w:t>
            </w:r>
            <w:r>
              <w:rPr>
                <w:rFonts w:cs="Times New Roman"/>
                <w:sz w:val="21"/>
              </w:rPr>
              <w:t>新建</w:t>
            </w:r>
          </w:p>
        </w:tc>
        <w:tc>
          <w:tcPr>
            <w:tcW w:w="486" w:type="pct"/>
            <w:vAlign w:val="center"/>
          </w:tcPr>
          <w:p w14:paraId="3B7AEB39">
            <w:pPr>
              <w:widowControl/>
              <w:spacing w:line="240" w:lineRule="auto"/>
              <w:ind w:firstLine="0" w:firstLineChars="0"/>
              <w:jc w:val="center"/>
              <w:rPr>
                <w:rFonts w:cs="Times New Roman"/>
                <w:sz w:val="21"/>
              </w:rPr>
            </w:pPr>
            <w:r>
              <w:rPr>
                <w:rFonts w:hint="eastAsia" w:cs="Times New Roman"/>
                <w:sz w:val="21"/>
              </w:rPr>
              <w:t>90</w:t>
            </w:r>
          </w:p>
        </w:tc>
        <w:tc>
          <w:tcPr>
            <w:tcW w:w="1600" w:type="pct"/>
            <w:vAlign w:val="center"/>
          </w:tcPr>
          <w:p w14:paraId="759ECB43">
            <w:pPr>
              <w:widowControl/>
              <w:spacing w:line="240" w:lineRule="auto"/>
              <w:ind w:firstLine="0" w:firstLineChars="0"/>
              <w:jc w:val="center"/>
              <w:rPr>
                <w:rFonts w:cs="Times New Roman"/>
                <w:sz w:val="21"/>
              </w:rPr>
            </w:pPr>
            <w:r>
              <w:rPr>
                <w:rFonts w:hint="eastAsia" w:cs="Times New Roman"/>
                <w:sz w:val="21"/>
              </w:rPr>
              <w:t>达标排放</w:t>
            </w:r>
          </w:p>
        </w:tc>
        <w:tc>
          <w:tcPr>
            <w:tcW w:w="307" w:type="pct"/>
            <w:vMerge w:val="continue"/>
            <w:vAlign w:val="center"/>
          </w:tcPr>
          <w:p w14:paraId="67E8B635">
            <w:pPr>
              <w:widowControl/>
              <w:spacing w:line="240" w:lineRule="auto"/>
              <w:ind w:firstLine="0" w:firstLineChars="0"/>
              <w:jc w:val="center"/>
              <w:rPr>
                <w:rFonts w:cs="Times New Roman"/>
                <w:sz w:val="21"/>
              </w:rPr>
            </w:pPr>
          </w:p>
        </w:tc>
      </w:tr>
      <w:tr w14:paraId="6C1317B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85" w:hRule="atLeast"/>
        </w:trPr>
        <w:tc>
          <w:tcPr>
            <w:tcW w:w="416" w:type="pct"/>
            <w:vAlign w:val="center"/>
          </w:tcPr>
          <w:p w14:paraId="3B279217">
            <w:pPr>
              <w:widowControl/>
              <w:spacing w:line="240" w:lineRule="auto"/>
              <w:ind w:firstLine="0" w:firstLineChars="0"/>
              <w:jc w:val="center"/>
              <w:rPr>
                <w:rFonts w:cs="Times New Roman"/>
                <w:sz w:val="21"/>
              </w:rPr>
            </w:pPr>
            <w:r>
              <w:rPr>
                <w:rFonts w:cs="Times New Roman"/>
                <w:sz w:val="21"/>
              </w:rPr>
              <w:t>地下水</w:t>
            </w:r>
            <w:r>
              <w:rPr>
                <w:rFonts w:hint="eastAsia" w:cs="Times New Roman"/>
                <w:sz w:val="21"/>
              </w:rPr>
              <w:t>、土壤</w:t>
            </w:r>
          </w:p>
        </w:tc>
        <w:tc>
          <w:tcPr>
            <w:tcW w:w="713" w:type="pct"/>
            <w:vAlign w:val="center"/>
          </w:tcPr>
          <w:p w14:paraId="781C58E4">
            <w:pPr>
              <w:widowControl/>
              <w:spacing w:line="240" w:lineRule="auto"/>
              <w:ind w:firstLine="0" w:firstLineChars="0"/>
              <w:jc w:val="center"/>
              <w:rPr>
                <w:rFonts w:cs="Times New Roman"/>
                <w:sz w:val="21"/>
              </w:rPr>
            </w:pPr>
            <w:r>
              <w:rPr>
                <w:rFonts w:cs="Times New Roman"/>
                <w:sz w:val="21"/>
              </w:rPr>
              <w:t>COD、SS、</w:t>
            </w:r>
            <w:r>
              <w:rPr>
                <w:rFonts w:hint="eastAsia" w:cs="Times New Roman"/>
                <w:sz w:val="21"/>
              </w:rPr>
              <w:t>TP、</w:t>
            </w:r>
            <w:r>
              <w:rPr>
                <w:rFonts w:cs="Times New Roman"/>
                <w:sz w:val="21"/>
              </w:rPr>
              <w:t>石油类</w:t>
            </w:r>
          </w:p>
        </w:tc>
        <w:tc>
          <w:tcPr>
            <w:tcW w:w="1051" w:type="pct"/>
            <w:vAlign w:val="center"/>
          </w:tcPr>
          <w:p w14:paraId="728B092D">
            <w:pPr>
              <w:widowControl/>
              <w:spacing w:line="240" w:lineRule="auto"/>
              <w:ind w:firstLine="0" w:firstLineChars="0"/>
              <w:jc w:val="center"/>
              <w:rPr>
                <w:rFonts w:cs="Times New Roman"/>
                <w:sz w:val="21"/>
              </w:rPr>
            </w:pPr>
            <w:r>
              <w:rPr>
                <w:rFonts w:cs="Times New Roman"/>
                <w:sz w:val="21"/>
              </w:rPr>
              <w:t>厂区防渗</w:t>
            </w:r>
          </w:p>
        </w:tc>
        <w:tc>
          <w:tcPr>
            <w:tcW w:w="427" w:type="pct"/>
            <w:vAlign w:val="center"/>
          </w:tcPr>
          <w:p w14:paraId="5AEC0858">
            <w:pPr>
              <w:widowControl/>
              <w:spacing w:line="240" w:lineRule="auto"/>
              <w:ind w:firstLine="0" w:firstLineChars="0"/>
              <w:jc w:val="center"/>
              <w:rPr>
                <w:rFonts w:cs="Times New Roman"/>
                <w:sz w:val="21"/>
              </w:rPr>
            </w:pPr>
            <w:r>
              <w:rPr>
                <w:rFonts w:hint="eastAsia" w:cs="Times New Roman"/>
                <w:sz w:val="21"/>
              </w:rPr>
              <w:t>新建</w:t>
            </w:r>
          </w:p>
        </w:tc>
        <w:tc>
          <w:tcPr>
            <w:tcW w:w="486" w:type="pct"/>
            <w:vAlign w:val="center"/>
          </w:tcPr>
          <w:p w14:paraId="2C0901B2">
            <w:pPr>
              <w:widowControl/>
              <w:spacing w:line="240" w:lineRule="auto"/>
              <w:ind w:firstLine="0" w:firstLineChars="0"/>
              <w:jc w:val="center"/>
              <w:rPr>
                <w:rFonts w:cs="Times New Roman"/>
                <w:sz w:val="21"/>
              </w:rPr>
            </w:pPr>
            <w:r>
              <w:rPr>
                <w:rFonts w:hint="eastAsia" w:cs="Times New Roman"/>
                <w:sz w:val="21"/>
              </w:rPr>
              <w:t>20</w:t>
            </w:r>
          </w:p>
        </w:tc>
        <w:tc>
          <w:tcPr>
            <w:tcW w:w="1600" w:type="pct"/>
            <w:vAlign w:val="center"/>
          </w:tcPr>
          <w:p w14:paraId="7092C874">
            <w:pPr>
              <w:widowControl/>
              <w:spacing w:line="240" w:lineRule="auto"/>
              <w:ind w:firstLine="0" w:firstLineChars="0"/>
              <w:jc w:val="center"/>
              <w:rPr>
                <w:rFonts w:cs="Times New Roman"/>
                <w:sz w:val="21"/>
              </w:rPr>
            </w:pPr>
            <w:r>
              <w:rPr>
                <w:rFonts w:cs="Times New Roman"/>
                <w:sz w:val="21"/>
              </w:rPr>
              <w:t>满足厂区分区防渗要求</w:t>
            </w:r>
          </w:p>
        </w:tc>
        <w:tc>
          <w:tcPr>
            <w:tcW w:w="307" w:type="pct"/>
            <w:vMerge w:val="continue"/>
            <w:vAlign w:val="center"/>
          </w:tcPr>
          <w:p w14:paraId="4A20EC39">
            <w:pPr>
              <w:widowControl/>
              <w:spacing w:line="240" w:lineRule="auto"/>
              <w:ind w:firstLine="0" w:firstLineChars="0"/>
              <w:jc w:val="center"/>
              <w:rPr>
                <w:rFonts w:cs="Times New Roman"/>
                <w:sz w:val="21"/>
              </w:rPr>
            </w:pPr>
          </w:p>
        </w:tc>
      </w:tr>
      <w:tr w14:paraId="7D30F2D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85" w:hRule="atLeast"/>
        </w:trPr>
        <w:tc>
          <w:tcPr>
            <w:tcW w:w="416" w:type="pct"/>
            <w:vAlign w:val="center"/>
          </w:tcPr>
          <w:p w14:paraId="33813BCB">
            <w:pPr>
              <w:widowControl/>
              <w:spacing w:line="240" w:lineRule="auto"/>
              <w:ind w:firstLine="0" w:firstLineChars="0"/>
              <w:jc w:val="center"/>
              <w:rPr>
                <w:rFonts w:cs="Times New Roman"/>
                <w:sz w:val="21"/>
              </w:rPr>
            </w:pPr>
            <w:r>
              <w:rPr>
                <w:rFonts w:cs="Times New Roman"/>
                <w:sz w:val="21"/>
              </w:rPr>
              <w:t>噪声</w:t>
            </w:r>
          </w:p>
        </w:tc>
        <w:tc>
          <w:tcPr>
            <w:tcW w:w="713" w:type="pct"/>
            <w:vAlign w:val="center"/>
          </w:tcPr>
          <w:p w14:paraId="7FDFA7B2">
            <w:pPr>
              <w:widowControl/>
              <w:spacing w:line="240" w:lineRule="auto"/>
              <w:ind w:firstLine="0" w:firstLineChars="0"/>
              <w:jc w:val="center"/>
              <w:rPr>
                <w:rFonts w:cs="Times New Roman"/>
                <w:sz w:val="21"/>
              </w:rPr>
            </w:pPr>
            <w:r>
              <w:rPr>
                <w:rFonts w:cs="Times New Roman"/>
                <w:sz w:val="21"/>
              </w:rPr>
              <w:t>噪声</w:t>
            </w:r>
          </w:p>
        </w:tc>
        <w:tc>
          <w:tcPr>
            <w:tcW w:w="1051" w:type="pct"/>
            <w:vAlign w:val="center"/>
          </w:tcPr>
          <w:p w14:paraId="42314669">
            <w:pPr>
              <w:widowControl/>
              <w:spacing w:line="240" w:lineRule="auto"/>
              <w:ind w:firstLine="0" w:firstLineChars="0"/>
              <w:jc w:val="center"/>
              <w:rPr>
                <w:rFonts w:cs="Times New Roman"/>
                <w:sz w:val="21"/>
              </w:rPr>
            </w:pPr>
            <w:r>
              <w:rPr>
                <w:rFonts w:cs="Times New Roman"/>
                <w:sz w:val="21"/>
              </w:rPr>
              <w:t>噪声治理</w:t>
            </w:r>
          </w:p>
        </w:tc>
        <w:tc>
          <w:tcPr>
            <w:tcW w:w="427" w:type="pct"/>
            <w:vAlign w:val="center"/>
          </w:tcPr>
          <w:p w14:paraId="7766EF9A">
            <w:pPr>
              <w:widowControl/>
              <w:spacing w:line="240" w:lineRule="auto"/>
              <w:ind w:firstLine="0" w:firstLineChars="0"/>
              <w:jc w:val="center"/>
              <w:rPr>
                <w:rFonts w:cs="Times New Roman"/>
                <w:sz w:val="21"/>
              </w:rPr>
            </w:pPr>
            <w:r>
              <w:rPr>
                <w:rFonts w:cs="Times New Roman"/>
                <w:sz w:val="21"/>
              </w:rPr>
              <w:t>新建</w:t>
            </w:r>
          </w:p>
        </w:tc>
        <w:tc>
          <w:tcPr>
            <w:tcW w:w="486" w:type="pct"/>
            <w:vAlign w:val="center"/>
          </w:tcPr>
          <w:p w14:paraId="4302CF65">
            <w:pPr>
              <w:widowControl/>
              <w:spacing w:line="240" w:lineRule="auto"/>
              <w:ind w:firstLine="0" w:firstLineChars="0"/>
              <w:jc w:val="center"/>
              <w:rPr>
                <w:rFonts w:cs="Times New Roman"/>
                <w:sz w:val="21"/>
              </w:rPr>
            </w:pPr>
            <w:r>
              <w:rPr>
                <w:rFonts w:hint="eastAsia" w:cs="Times New Roman"/>
                <w:sz w:val="21"/>
              </w:rPr>
              <w:t>14</w:t>
            </w:r>
          </w:p>
        </w:tc>
        <w:tc>
          <w:tcPr>
            <w:tcW w:w="1600" w:type="pct"/>
            <w:vAlign w:val="center"/>
          </w:tcPr>
          <w:p w14:paraId="5DDB379F">
            <w:pPr>
              <w:widowControl/>
              <w:spacing w:line="240" w:lineRule="auto"/>
              <w:ind w:firstLine="0" w:firstLineChars="0"/>
              <w:jc w:val="center"/>
              <w:rPr>
                <w:rFonts w:cs="Times New Roman"/>
                <w:sz w:val="21"/>
              </w:rPr>
            </w:pPr>
            <w:r>
              <w:rPr>
                <w:rFonts w:cs="Times New Roman"/>
                <w:sz w:val="21"/>
              </w:rPr>
              <w:t>厂界满足《工业企业厂界环境噪声排放标准》</w:t>
            </w:r>
            <w:r>
              <w:rPr>
                <w:rFonts w:hint="eastAsia" w:cs="Times New Roman"/>
                <w:sz w:val="21"/>
              </w:rPr>
              <w:t>（</w:t>
            </w:r>
            <w:r>
              <w:rPr>
                <w:rFonts w:cs="Times New Roman"/>
                <w:sz w:val="21"/>
              </w:rPr>
              <w:t>GB12347-2008）3类标准要求</w:t>
            </w:r>
          </w:p>
        </w:tc>
        <w:tc>
          <w:tcPr>
            <w:tcW w:w="307" w:type="pct"/>
            <w:vMerge w:val="continue"/>
            <w:vAlign w:val="center"/>
          </w:tcPr>
          <w:p w14:paraId="3DF1B81D">
            <w:pPr>
              <w:widowControl/>
              <w:spacing w:line="240" w:lineRule="auto"/>
              <w:ind w:firstLine="0" w:firstLineChars="0"/>
              <w:jc w:val="center"/>
              <w:rPr>
                <w:rFonts w:cs="Times New Roman"/>
                <w:sz w:val="21"/>
              </w:rPr>
            </w:pPr>
          </w:p>
        </w:tc>
      </w:tr>
      <w:tr w14:paraId="64116E4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45" w:hRule="atLeast"/>
        </w:trPr>
        <w:tc>
          <w:tcPr>
            <w:tcW w:w="416" w:type="pct"/>
            <w:vAlign w:val="center"/>
          </w:tcPr>
          <w:p w14:paraId="59E13F27">
            <w:pPr>
              <w:widowControl/>
              <w:spacing w:line="240" w:lineRule="auto"/>
              <w:ind w:firstLine="0" w:firstLineChars="0"/>
              <w:jc w:val="center"/>
              <w:rPr>
                <w:rFonts w:cs="Times New Roman"/>
                <w:sz w:val="21"/>
              </w:rPr>
            </w:pPr>
            <w:r>
              <w:rPr>
                <w:rFonts w:cs="Times New Roman"/>
                <w:sz w:val="21"/>
              </w:rPr>
              <w:t>固废</w:t>
            </w:r>
          </w:p>
        </w:tc>
        <w:tc>
          <w:tcPr>
            <w:tcW w:w="713" w:type="pct"/>
            <w:vAlign w:val="center"/>
          </w:tcPr>
          <w:p w14:paraId="3140B095">
            <w:pPr>
              <w:widowControl/>
              <w:spacing w:line="240" w:lineRule="auto"/>
              <w:ind w:firstLine="0" w:firstLineChars="0"/>
              <w:jc w:val="center"/>
              <w:rPr>
                <w:rFonts w:cs="Times New Roman"/>
                <w:sz w:val="21"/>
              </w:rPr>
            </w:pPr>
            <w:r>
              <w:rPr>
                <w:rFonts w:cs="Times New Roman"/>
                <w:sz w:val="21"/>
              </w:rPr>
              <w:t>固体废物</w:t>
            </w:r>
          </w:p>
        </w:tc>
        <w:tc>
          <w:tcPr>
            <w:tcW w:w="1051" w:type="pct"/>
            <w:vAlign w:val="center"/>
          </w:tcPr>
          <w:p w14:paraId="19C30FCF">
            <w:pPr>
              <w:widowControl/>
              <w:spacing w:line="240" w:lineRule="auto"/>
              <w:ind w:firstLine="0" w:firstLineChars="0"/>
              <w:jc w:val="center"/>
              <w:rPr>
                <w:rFonts w:cs="Times New Roman"/>
                <w:sz w:val="21"/>
              </w:rPr>
            </w:pPr>
            <w:r>
              <w:rPr>
                <w:rFonts w:hint="eastAsia" w:cs="Times New Roman"/>
                <w:kern w:val="0"/>
                <w:sz w:val="21"/>
                <w:szCs w:val="21"/>
              </w:rPr>
              <w:t>仪化公司甲类960</w:t>
            </w:r>
            <w:r>
              <w:rPr>
                <w:rFonts w:cs="Times New Roman"/>
                <w:kern w:val="0"/>
                <w:sz w:val="21"/>
                <w:szCs w:val="21"/>
              </w:rPr>
              <w:t xml:space="preserve"> m</w:t>
            </w:r>
            <w:r>
              <w:rPr>
                <w:rFonts w:hint="eastAsia" w:cs="Times New Roman"/>
                <w:kern w:val="0"/>
                <w:sz w:val="21"/>
                <w:szCs w:val="21"/>
                <w:vertAlign w:val="superscript"/>
              </w:rPr>
              <w:t>2</w:t>
            </w:r>
            <w:r>
              <w:rPr>
                <w:rFonts w:hint="eastAsia" w:cs="Times New Roman"/>
                <w:kern w:val="0"/>
                <w:sz w:val="21"/>
                <w:szCs w:val="21"/>
              </w:rPr>
              <w:t>+乙类360</w:t>
            </w:r>
            <w:r>
              <w:rPr>
                <w:rFonts w:cs="Times New Roman"/>
                <w:kern w:val="0"/>
                <w:sz w:val="21"/>
                <w:szCs w:val="21"/>
              </w:rPr>
              <w:t xml:space="preserve"> m</w:t>
            </w:r>
            <w:r>
              <w:rPr>
                <w:rFonts w:hint="eastAsia" w:cs="Times New Roman"/>
                <w:kern w:val="0"/>
                <w:sz w:val="21"/>
                <w:szCs w:val="21"/>
                <w:vertAlign w:val="superscript"/>
              </w:rPr>
              <w:t>2</w:t>
            </w:r>
            <w:r>
              <w:rPr>
                <w:rFonts w:hint="eastAsia" w:cs="Times New Roman"/>
                <w:kern w:val="0"/>
                <w:sz w:val="21"/>
                <w:szCs w:val="21"/>
              </w:rPr>
              <w:t>危废库</w:t>
            </w:r>
          </w:p>
        </w:tc>
        <w:tc>
          <w:tcPr>
            <w:tcW w:w="427" w:type="pct"/>
            <w:vAlign w:val="center"/>
          </w:tcPr>
          <w:p w14:paraId="6B423D35">
            <w:pPr>
              <w:widowControl/>
              <w:spacing w:line="240" w:lineRule="auto"/>
              <w:ind w:firstLine="0" w:firstLineChars="0"/>
              <w:jc w:val="center"/>
              <w:rPr>
                <w:rFonts w:cs="Times New Roman"/>
                <w:sz w:val="21"/>
              </w:rPr>
            </w:pPr>
            <w:r>
              <w:rPr>
                <w:rFonts w:hint="eastAsia" w:cs="Times New Roman"/>
                <w:sz w:val="21"/>
              </w:rPr>
              <w:t>依托</w:t>
            </w:r>
          </w:p>
        </w:tc>
        <w:tc>
          <w:tcPr>
            <w:tcW w:w="486" w:type="pct"/>
            <w:vAlign w:val="center"/>
          </w:tcPr>
          <w:p w14:paraId="6732FF41">
            <w:pPr>
              <w:widowControl/>
              <w:spacing w:line="240" w:lineRule="auto"/>
              <w:ind w:firstLine="0" w:firstLineChars="0"/>
              <w:jc w:val="center"/>
              <w:rPr>
                <w:rFonts w:cs="Times New Roman"/>
                <w:sz w:val="21"/>
              </w:rPr>
            </w:pPr>
            <w:r>
              <w:rPr>
                <w:rFonts w:hint="eastAsia" w:cs="Times New Roman"/>
                <w:sz w:val="21"/>
              </w:rPr>
              <w:t>/</w:t>
            </w:r>
          </w:p>
        </w:tc>
        <w:tc>
          <w:tcPr>
            <w:tcW w:w="1600" w:type="pct"/>
            <w:vAlign w:val="center"/>
          </w:tcPr>
          <w:p w14:paraId="2A775B1F">
            <w:pPr>
              <w:widowControl/>
              <w:spacing w:line="240" w:lineRule="auto"/>
              <w:ind w:firstLine="0" w:firstLineChars="0"/>
              <w:jc w:val="center"/>
              <w:rPr>
                <w:rFonts w:cs="Times New Roman"/>
                <w:sz w:val="21"/>
              </w:rPr>
            </w:pPr>
            <w:r>
              <w:rPr>
                <w:rFonts w:cs="Times New Roman"/>
                <w:sz w:val="21"/>
              </w:rPr>
              <w:t>零排放</w:t>
            </w:r>
          </w:p>
        </w:tc>
        <w:tc>
          <w:tcPr>
            <w:tcW w:w="307" w:type="pct"/>
            <w:vMerge w:val="continue"/>
            <w:vAlign w:val="center"/>
          </w:tcPr>
          <w:p w14:paraId="3FEF8D6D">
            <w:pPr>
              <w:widowControl/>
              <w:spacing w:line="240" w:lineRule="auto"/>
              <w:ind w:firstLine="0" w:firstLineChars="0"/>
              <w:jc w:val="center"/>
              <w:rPr>
                <w:rFonts w:cs="Times New Roman"/>
                <w:sz w:val="21"/>
              </w:rPr>
            </w:pPr>
          </w:p>
        </w:tc>
      </w:tr>
      <w:tr w14:paraId="1F35A656">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752" w:hRule="atLeast"/>
        </w:trPr>
        <w:tc>
          <w:tcPr>
            <w:tcW w:w="416" w:type="pct"/>
            <w:vAlign w:val="center"/>
          </w:tcPr>
          <w:p w14:paraId="0BC09847">
            <w:pPr>
              <w:widowControl/>
              <w:spacing w:line="240" w:lineRule="auto"/>
              <w:ind w:firstLine="0" w:firstLineChars="0"/>
              <w:jc w:val="center"/>
              <w:rPr>
                <w:rFonts w:cs="Times New Roman"/>
                <w:sz w:val="21"/>
              </w:rPr>
            </w:pPr>
            <w:r>
              <w:rPr>
                <w:rFonts w:cs="Times New Roman"/>
                <w:sz w:val="21"/>
              </w:rPr>
              <w:t>环境风险</w:t>
            </w:r>
          </w:p>
          <w:p w14:paraId="769E8048">
            <w:pPr>
              <w:widowControl/>
              <w:spacing w:line="240" w:lineRule="auto"/>
              <w:ind w:firstLine="0" w:firstLineChars="0"/>
              <w:jc w:val="center"/>
              <w:rPr>
                <w:rFonts w:cs="Times New Roman"/>
                <w:sz w:val="21"/>
              </w:rPr>
            </w:pPr>
            <w:r>
              <w:rPr>
                <w:rFonts w:cs="Times New Roman"/>
                <w:sz w:val="21"/>
              </w:rPr>
              <w:t>防范</w:t>
            </w:r>
          </w:p>
        </w:tc>
        <w:tc>
          <w:tcPr>
            <w:tcW w:w="713" w:type="pct"/>
            <w:vAlign w:val="center"/>
          </w:tcPr>
          <w:p w14:paraId="39AC359B">
            <w:pPr>
              <w:widowControl/>
              <w:spacing w:line="240" w:lineRule="auto"/>
              <w:ind w:firstLine="0" w:firstLineChars="0"/>
              <w:jc w:val="center"/>
              <w:rPr>
                <w:rFonts w:cs="Times New Roman"/>
                <w:sz w:val="21"/>
              </w:rPr>
            </w:pPr>
            <w:r>
              <w:rPr>
                <w:rFonts w:cs="Times New Roman"/>
                <w:sz w:val="21"/>
              </w:rPr>
              <w:t>应急预案及应急物资</w:t>
            </w:r>
          </w:p>
        </w:tc>
        <w:tc>
          <w:tcPr>
            <w:tcW w:w="1051" w:type="pct"/>
            <w:vAlign w:val="center"/>
          </w:tcPr>
          <w:p w14:paraId="1E914112">
            <w:pPr>
              <w:widowControl/>
              <w:spacing w:line="240" w:lineRule="auto"/>
              <w:ind w:firstLine="0" w:firstLineChars="0"/>
              <w:jc w:val="center"/>
              <w:rPr>
                <w:rFonts w:cs="Times New Roman"/>
                <w:sz w:val="21"/>
              </w:rPr>
            </w:pPr>
            <w:r>
              <w:rPr>
                <w:rFonts w:cs="Times New Roman"/>
                <w:sz w:val="21"/>
              </w:rPr>
              <w:t>事故废水收集管线、应急物资等</w:t>
            </w:r>
          </w:p>
        </w:tc>
        <w:tc>
          <w:tcPr>
            <w:tcW w:w="427" w:type="pct"/>
            <w:vAlign w:val="center"/>
          </w:tcPr>
          <w:p w14:paraId="457A0723">
            <w:pPr>
              <w:widowControl/>
              <w:spacing w:line="240" w:lineRule="auto"/>
              <w:ind w:firstLine="0" w:firstLineChars="0"/>
              <w:jc w:val="center"/>
              <w:rPr>
                <w:rFonts w:cs="Times New Roman"/>
                <w:sz w:val="21"/>
              </w:rPr>
            </w:pPr>
            <w:r>
              <w:rPr>
                <w:rFonts w:cs="Times New Roman"/>
                <w:sz w:val="21"/>
              </w:rPr>
              <w:t>新建</w:t>
            </w:r>
          </w:p>
        </w:tc>
        <w:tc>
          <w:tcPr>
            <w:tcW w:w="486" w:type="pct"/>
            <w:vAlign w:val="center"/>
          </w:tcPr>
          <w:p w14:paraId="75709B02">
            <w:pPr>
              <w:widowControl/>
              <w:spacing w:line="240" w:lineRule="auto"/>
              <w:ind w:firstLine="0" w:firstLineChars="0"/>
              <w:jc w:val="center"/>
              <w:rPr>
                <w:rFonts w:cs="Times New Roman"/>
                <w:sz w:val="21"/>
              </w:rPr>
            </w:pPr>
            <w:r>
              <w:rPr>
                <w:rFonts w:hint="eastAsia" w:cs="Times New Roman"/>
                <w:sz w:val="21"/>
              </w:rPr>
              <w:t>6</w:t>
            </w:r>
          </w:p>
        </w:tc>
        <w:tc>
          <w:tcPr>
            <w:tcW w:w="1600" w:type="pct"/>
            <w:vAlign w:val="center"/>
          </w:tcPr>
          <w:p w14:paraId="7BF79EFF">
            <w:pPr>
              <w:widowControl/>
              <w:spacing w:line="240" w:lineRule="auto"/>
              <w:ind w:firstLine="0" w:firstLineChars="0"/>
              <w:jc w:val="center"/>
              <w:rPr>
                <w:rFonts w:cs="Times New Roman"/>
                <w:sz w:val="21"/>
              </w:rPr>
            </w:pPr>
            <w:r>
              <w:rPr>
                <w:rFonts w:cs="Times New Roman"/>
                <w:sz w:val="21"/>
              </w:rPr>
              <w:t>满足风险防范要求</w:t>
            </w:r>
          </w:p>
        </w:tc>
        <w:tc>
          <w:tcPr>
            <w:tcW w:w="307" w:type="pct"/>
            <w:vMerge w:val="continue"/>
            <w:vAlign w:val="center"/>
          </w:tcPr>
          <w:p w14:paraId="659BA5D4">
            <w:pPr>
              <w:widowControl/>
              <w:spacing w:line="240" w:lineRule="auto"/>
              <w:ind w:firstLine="0" w:firstLineChars="0"/>
              <w:jc w:val="center"/>
              <w:rPr>
                <w:rFonts w:cs="Times New Roman"/>
                <w:sz w:val="21"/>
              </w:rPr>
            </w:pPr>
          </w:p>
        </w:tc>
      </w:tr>
      <w:tr w14:paraId="5867A0B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143" w:hRule="atLeast"/>
        </w:trPr>
        <w:tc>
          <w:tcPr>
            <w:tcW w:w="416" w:type="pct"/>
            <w:vAlign w:val="center"/>
          </w:tcPr>
          <w:p w14:paraId="683AEF6E">
            <w:pPr>
              <w:widowControl/>
              <w:spacing w:line="240" w:lineRule="auto"/>
              <w:ind w:firstLine="0" w:firstLineChars="0"/>
              <w:jc w:val="center"/>
              <w:rPr>
                <w:rFonts w:cs="Times New Roman"/>
                <w:sz w:val="21"/>
              </w:rPr>
            </w:pPr>
            <w:r>
              <w:rPr>
                <w:rFonts w:cs="Times New Roman"/>
                <w:sz w:val="21"/>
              </w:rPr>
              <w:t>清污分流、排污口规范化设置</w:t>
            </w:r>
          </w:p>
        </w:tc>
        <w:tc>
          <w:tcPr>
            <w:tcW w:w="713" w:type="pct"/>
            <w:vAlign w:val="center"/>
          </w:tcPr>
          <w:p w14:paraId="38004606">
            <w:pPr>
              <w:widowControl/>
              <w:spacing w:line="240" w:lineRule="auto"/>
              <w:ind w:firstLine="0" w:firstLineChars="0"/>
              <w:jc w:val="center"/>
              <w:rPr>
                <w:rFonts w:cs="Times New Roman"/>
                <w:sz w:val="21"/>
              </w:rPr>
            </w:pPr>
            <w:r>
              <w:rPr>
                <w:rFonts w:cs="Times New Roman"/>
                <w:sz w:val="21"/>
              </w:rPr>
              <w:t>COD、SS、</w:t>
            </w:r>
            <w:r>
              <w:rPr>
                <w:rFonts w:hint="eastAsia" w:cs="Times New Roman"/>
                <w:sz w:val="21"/>
              </w:rPr>
              <w:t>TP、</w:t>
            </w:r>
            <w:r>
              <w:rPr>
                <w:rFonts w:cs="Times New Roman"/>
                <w:sz w:val="21"/>
              </w:rPr>
              <w:t>石油类</w:t>
            </w:r>
          </w:p>
        </w:tc>
        <w:tc>
          <w:tcPr>
            <w:tcW w:w="1051" w:type="pct"/>
            <w:vAlign w:val="center"/>
          </w:tcPr>
          <w:p w14:paraId="7D8B1FB4">
            <w:pPr>
              <w:widowControl/>
              <w:spacing w:line="240" w:lineRule="auto"/>
              <w:ind w:firstLine="0" w:firstLineChars="0"/>
              <w:jc w:val="center"/>
              <w:rPr>
                <w:rFonts w:cs="Times New Roman"/>
                <w:sz w:val="21"/>
              </w:rPr>
            </w:pPr>
            <w:r>
              <w:rPr>
                <w:rFonts w:cs="Times New Roman"/>
                <w:sz w:val="21"/>
              </w:rPr>
              <w:t>设置雨水管网、污水管网系统、排污口规范化设置</w:t>
            </w:r>
          </w:p>
        </w:tc>
        <w:tc>
          <w:tcPr>
            <w:tcW w:w="427" w:type="pct"/>
            <w:vAlign w:val="center"/>
          </w:tcPr>
          <w:p w14:paraId="5D4C4030">
            <w:pPr>
              <w:widowControl/>
              <w:spacing w:line="240" w:lineRule="auto"/>
              <w:ind w:firstLine="0" w:firstLineChars="0"/>
              <w:jc w:val="center"/>
              <w:rPr>
                <w:rFonts w:cs="Times New Roman"/>
                <w:sz w:val="21"/>
              </w:rPr>
            </w:pPr>
            <w:r>
              <w:rPr>
                <w:rFonts w:cs="Times New Roman"/>
                <w:sz w:val="21"/>
              </w:rPr>
              <w:t>依托</w:t>
            </w:r>
          </w:p>
        </w:tc>
        <w:tc>
          <w:tcPr>
            <w:tcW w:w="486" w:type="pct"/>
            <w:vAlign w:val="center"/>
          </w:tcPr>
          <w:p w14:paraId="51475EC2">
            <w:pPr>
              <w:widowControl/>
              <w:spacing w:line="240" w:lineRule="auto"/>
              <w:ind w:firstLine="0" w:firstLineChars="0"/>
              <w:jc w:val="center"/>
              <w:rPr>
                <w:rFonts w:cs="Times New Roman"/>
                <w:sz w:val="21"/>
              </w:rPr>
            </w:pPr>
            <w:r>
              <w:rPr>
                <w:rFonts w:hint="eastAsia" w:cs="Times New Roman"/>
                <w:sz w:val="21"/>
              </w:rPr>
              <w:t>/</w:t>
            </w:r>
          </w:p>
        </w:tc>
        <w:tc>
          <w:tcPr>
            <w:tcW w:w="1600" w:type="pct"/>
            <w:vAlign w:val="center"/>
          </w:tcPr>
          <w:p w14:paraId="3A0B12D7">
            <w:pPr>
              <w:widowControl/>
              <w:spacing w:line="240" w:lineRule="auto"/>
              <w:ind w:firstLine="0" w:firstLineChars="0"/>
              <w:jc w:val="center"/>
              <w:rPr>
                <w:rFonts w:cs="Times New Roman"/>
                <w:sz w:val="21"/>
              </w:rPr>
            </w:pPr>
            <w:r>
              <w:rPr>
                <w:rFonts w:cs="Times New Roman"/>
                <w:sz w:val="21"/>
              </w:rPr>
              <w:t>满足规范化设置要求</w:t>
            </w:r>
          </w:p>
        </w:tc>
        <w:tc>
          <w:tcPr>
            <w:tcW w:w="307" w:type="pct"/>
            <w:vMerge w:val="continue"/>
            <w:vAlign w:val="center"/>
          </w:tcPr>
          <w:p w14:paraId="55DE9E31">
            <w:pPr>
              <w:widowControl/>
              <w:spacing w:line="240" w:lineRule="auto"/>
              <w:ind w:firstLine="0" w:firstLineChars="0"/>
              <w:jc w:val="center"/>
              <w:rPr>
                <w:rFonts w:cs="Times New Roman"/>
                <w:sz w:val="21"/>
              </w:rPr>
            </w:pPr>
          </w:p>
        </w:tc>
      </w:tr>
      <w:tr w14:paraId="366D678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5" w:hRule="atLeast"/>
        </w:trPr>
        <w:tc>
          <w:tcPr>
            <w:tcW w:w="416" w:type="pct"/>
            <w:vAlign w:val="center"/>
          </w:tcPr>
          <w:p w14:paraId="1A8D109B">
            <w:pPr>
              <w:widowControl/>
              <w:spacing w:line="240" w:lineRule="auto"/>
              <w:ind w:firstLine="0" w:firstLineChars="0"/>
              <w:jc w:val="center"/>
              <w:rPr>
                <w:rFonts w:cs="Times New Roman"/>
                <w:sz w:val="21"/>
              </w:rPr>
            </w:pPr>
            <w:r>
              <w:rPr>
                <w:rFonts w:cs="Times New Roman"/>
                <w:sz w:val="21"/>
              </w:rPr>
              <w:t>“以新带老”措施</w:t>
            </w:r>
          </w:p>
        </w:tc>
        <w:tc>
          <w:tcPr>
            <w:tcW w:w="2191" w:type="pct"/>
            <w:gridSpan w:val="3"/>
            <w:vAlign w:val="center"/>
          </w:tcPr>
          <w:p w14:paraId="30C2BD69">
            <w:pPr>
              <w:widowControl/>
              <w:spacing w:line="240" w:lineRule="auto"/>
              <w:ind w:firstLine="0" w:firstLineChars="0"/>
              <w:jc w:val="center"/>
              <w:rPr>
                <w:rFonts w:cs="Times New Roman"/>
                <w:sz w:val="21"/>
              </w:rPr>
            </w:pPr>
            <w:r>
              <w:rPr>
                <w:rFonts w:cs="Times New Roman"/>
                <w:sz w:val="21"/>
              </w:rPr>
              <w:t>具体见3.</w:t>
            </w:r>
            <w:r>
              <w:rPr>
                <w:rFonts w:hint="eastAsia" w:cs="Times New Roman"/>
                <w:sz w:val="21"/>
              </w:rPr>
              <w:t>4</w:t>
            </w:r>
            <w:r>
              <w:rPr>
                <w:rFonts w:cs="Times New Roman"/>
                <w:sz w:val="21"/>
              </w:rPr>
              <w:t>章节</w:t>
            </w:r>
          </w:p>
        </w:tc>
        <w:tc>
          <w:tcPr>
            <w:tcW w:w="486" w:type="pct"/>
            <w:vAlign w:val="center"/>
          </w:tcPr>
          <w:p w14:paraId="39E93A57">
            <w:pPr>
              <w:widowControl/>
              <w:spacing w:line="240" w:lineRule="auto"/>
              <w:ind w:firstLine="0" w:firstLineChars="0"/>
              <w:jc w:val="center"/>
              <w:rPr>
                <w:rFonts w:cs="Times New Roman"/>
                <w:sz w:val="21"/>
              </w:rPr>
            </w:pPr>
            <w:r>
              <w:rPr>
                <w:rFonts w:cs="Times New Roman"/>
                <w:sz w:val="21"/>
              </w:rPr>
              <w:t>/</w:t>
            </w:r>
          </w:p>
        </w:tc>
        <w:tc>
          <w:tcPr>
            <w:tcW w:w="1907" w:type="pct"/>
            <w:gridSpan w:val="2"/>
            <w:vAlign w:val="center"/>
          </w:tcPr>
          <w:p w14:paraId="436FE33D">
            <w:pPr>
              <w:widowControl/>
              <w:spacing w:line="240" w:lineRule="auto"/>
              <w:ind w:firstLine="0" w:firstLineChars="0"/>
              <w:jc w:val="center"/>
              <w:rPr>
                <w:rFonts w:cs="Times New Roman"/>
                <w:sz w:val="21"/>
              </w:rPr>
            </w:pPr>
            <w:r>
              <w:rPr>
                <w:rFonts w:cs="Times New Roman"/>
                <w:sz w:val="21"/>
              </w:rPr>
              <w:t>/</w:t>
            </w:r>
          </w:p>
        </w:tc>
      </w:tr>
      <w:tr w14:paraId="0710201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5" w:hRule="atLeast"/>
        </w:trPr>
        <w:tc>
          <w:tcPr>
            <w:tcW w:w="416" w:type="pct"/>
            <w:vAlign w:val="center"/>
          </w:tcPr>
          <w:p w14:paraId="1E28E9F4">
            <w:pPr>
              <w:widowControl/>
              <w:spacing w:line="240" w:lineRule="auto"/>
              <w:ind w:firstLine="0" w:firstLineChars="0"/>
              <w:jc w:val="center"/>
              <w:rPr>
                <w:rFonts w:cs="Times New Roman"/>
                <w:sz w:val="21"/>
              </w:rPr>
            </w:pPr>
            <w:r>
              <w:rPr>
                <w:rFonts w:cs="Times New Roman"/>
                <w:sz w:val="21"/>
              </w:rPr>
              <w:t>大气防护距离</w:t>
            </w:r>
          </w:p>
        </w:tc>
        <w:tc>
          <w:tcPr>
            <w:tcW w:w="4584" w:type="pct"/>
            <w:gridSpan w:val="6"/>
            <w:vAlign w:val="center"/>
          </w:tcPr>
          <w:p w14:paraId="22A3F58E">
            <w:pPr>
              <w:widowControl/>
              <w:spacing w:line="240" w:lineRule="auto"/>
              <w:ind w:firstLine="0" w:firstLineChars="0"/>
              <w:jc w:val="center"/>
              <w:rPr>
                <w:rFonts w:cs="Times New Roman"/>
                <w:sz w:val="21"/>
              </w:rPr>
            </w:pPr>
            <w:r>
              <w:rPr>
                <w:rFonts w:hint="eastAsia" w:cs="Times New Roman"/>
                <w:sz w:val="21"/>
              </w:rPr>
              <w:t>全厂</w:t>
            </w:r>
            <w:r>
              <w:rPr>
                <w:rFonts w:cs="Times New Roman"/>
                <w:sz w:val="21"/>
              </w:rPr>
              <w:t>不设置大气防护距离</w:t>
            </w:r>
            <w:r>
              <w:rPr>
                <w:rFonts w:hint="eastAsia" w:cs="Times New Roman"/>
                <w:sz w:val="21"/>
              </w:rPr>
              <w:t>，以聚合楼等设置</w:t>
            </w:r>
            <w:r>
              <w:rPr>
                <w:rFonts w:cs="Times New Roman"/>
                <w:sz w:val="21"/>
              </w:rPr>
              <w:t>50m</w:t>
            </w:r>
            <w:r>
              <w:rPr>
                <w:rFonts w:hint="eastAsia" w:cs="Times New Roman"/>
                <w:sz w:val="21"/>
              </w:rPr>
              <w:t>卫生防护距离</w:t>
            </w:r>
          </w:p>
        </w:tc>
      </w:tr>
      <w:tr w14:paraId="40B63AD8">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rHeight w:val="275" w:hRule="atLeast"/>
        </w:trPr>
        <w:tc>
          <w:tcPr>
            <w:tcW w:w="5000" w:type="pct"/>
            <w:gridSpan w:val="7"/>
            <w:vAlign w:val="center"/>
          </w:tcPr>
          <w:p w14:paraId="10AC6548">
            <w:pPr>
              <w:widowControl/>
              <w:spacing w:line="240" w:lineRule="auto"/>
              <w:ind w:firstLine="0" w:firstLineChars="0"/>
              <w:jc w:val="center"/>
              <w:rPr>
                <w:rFonts w:cs="Times New Roman"/>
                <w:sz w:val="21"/>
              </w:rPr>
            </w:pPr>
            <w:r>
              <w:rPr>
                <w:rFonts w:cs="Times New Roman"/>
                <w:sz w:val="21"/>
              </w:rPr>
              <w:t>环保投资合计：1</w:t>
            </w:r>
            <w:r>
              <w:rPr>
                <w:rFonts w:hint="eastAsia" w:cs="Times New Roman"/>
                <w:sz w:val="21"/>
              </w:rPr>
              <w:t>8</w:t>
            </w:r>
            <w:r>
              <w:rPr>
                <w:rFonts w:cs="Times New Roman"/>
                <w:sz w:val="21"/>
              </w:rPr>
              <w:t>0万元</w:t>
            </w:r>
          </w:p>
        </w:tc>
      </w:tr>
    </w:tbl>
    <w:p w14:paraId="21739261">
      <w:pPr>
        <w:spacing w:before="120" w:beforeLines="50" w:after="120" w:afterLines="50"/>
        <w:ind w:firstLine="482"/>
        <w:jc w:val="center"/>
        <w:rPr>
          <w:rFonts w:cs="Times New Roman"/>
          <w:b/>
          <w:bCs/>
          <w:szCs w:val="24"/>
        </w:rPr>
        <w:sectPr>
          <w:footerReference r:id="rId22" w:type="even"/>
          <w:pgSz w:w="16840" w:h="11907" w:orient="landscape"/>
          <w:pgMar w:top="1440" w:right="1080" w:bottom="1440" w:left="1080" w:header="851" w:footer="992" w:gutter="0"/>
          <w:cols w:space="720" w:num="1"/>
          <w:docGrid w:linePitch="326" w:charSpace="0"/>
        </w:sectPr>
      </w:pPr>
    </w:p>
    <w:p w14:paraId="5100303F">
      <w:pPr>
        <w:keepNext/>
        <w:keepLines/>
        <w:spacing w:before="120" w:beforeLines="50" w:after="120" w:afterLines="50"/>
        <w:ind w:firstLine="0" w:firstLineChars="0"/>
        <w:outlineLvl w:val="0"/>
        <w:rPr>
          <w:rFonts w:cs="Times New Roman"/>
          <w:b/>
          <w:bCs/>
          <w:kern w:val="44"/>
          <w:sz w:val="30"/>
          <w:szCs w:val="30"/>
        </w:rPr>
      </w:pPr>
      <w:bookmarkStart w:id="124" w:name="_Toc216962444"/>
      <w:bookmarkStart w:id="125" w:name="_Toc26947427"/>
      <w:bookmarkStart w:id="126" w:name="_Toc335635642"/>
      <w:bookmarkStart w:id="127" w:name="_Toc493429849"/>
      <w:bookmarkStart w:id="128" w:name="_Toc478050478"/>
      <w:bookmarkStart w:id="129" w:name="_Toc26947424"/>
      <w:bookmarkStart w:id="130" w:name="_Toc335677381"/>
      <w:r>
        <w:rPr>
          <w:rFonts w:cs="Times New Roman"/>
          <w:b/>
          <w:bCs/>
          <w:kern w:val="44"/>
          <w:sz w:val="30"/>
          <w:szCs w:val="30"/>
        </w:rPr>
        <w:t>8 环境影响经济损益分析</w:t>
      </w:r>
      <w:bookmarkEnd w:id="124"/>
    </w:p>
    <w:p w14:paraId="0F47C5D2">
      <w:pPr>
        <w:keepNext/>
        <w:keepLines/>
        <w:widowControl/>
        <w:spacing w:before="120" w:beforeLines="50" w:after="120" w:afterLines="50"/>
        <w:ind w:firstLine="0" w:firstLineChars="0"/>
        <w:outlineLvl w:val="1"/>
        <w:rPr>
          <w:rFonts w:cs="Times New Roman"/>
          <w:b/>
          <w:bCs/>
          <w:sz w:val="30"/>
          <w:szCs w:val="32"/>
        </w:rPr>
      </w:pPr>
      <w:bookmarkStart w:id="131" w:name="_Toc216962445"/>
      <w:r>
        <w:rPr>
          <w:rFonts w:cs="Times New Roman"/>
          <w:b/>
          <w:bCs/>
          <w:sz w:val="30"/>
          <w:szCs w:val="32"/>
        </w:rPr>
        <w:t>8.1 环境影响经济损益分析</w:t>
      </w:r>
      <w:bookmarkEnd w:id="131"/>
    </w:p>
    <w:p w14:paraId="4F7CB01A">
      <w:pPr>
        <w:ind w:firstLine="480"/>
        <w:rPr>
          <w:rFonts w:cs="Times New Roman"/>
          <w:szCs w:val="24"/>
        </w:rPr>
      </w:pPr>
      <w:r>
        <w:rPr>
          <w:rFonts w:hint="eastAsia" w:cs="Times New Roman"/>
        </w:rPr>
        <w:t>本</w:t>
      </w:r>
      <w:r>
        <w:rPr>
          <w:rFonts w:cs="Times New Roman"/>
        </w:rPr>
        <w:t>项目实施后环境影响预测与环境质量现状对比情况见表8.1-1。</w:t>
      </w:r>
    </w:p>
    <w:p w14:paraId="7D7CB2BA">
      <w:pPr>
        <w:ind w:firstLine="0" w:firstLineChars="0"/>
        <w:jc w:val="center"/>
        <w:rPr>
          <w:rFonts w:cs="Times New Roman"/>
          <w:b/>
        </w:rPr>
      </w:pPr>
      <w:r>
        <w:rPr>
          <w:rFonts w:cs="Times New Roman"/>
          <w:b/>
        </w:rPr>
        <w:t>表8.1-1  环境影响分析情况一览表</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0" w:type="dxa"/>
          <w:left w:w="108" w:type="dxa"/>
          <w:bottom w:w="0" w:type="dxa"/>
          <w:right w:w="108" w:type="dxa"/>
        </w:tblCellMar>
      </w:tblPr>
      <w:tblGrid>
        <w:gridCol w:w="456"/>
        <w:gridCol w:w="703"/>
        <w:gridCol w:w="3768"/>
        <w:gridCol w:w="3911"/>
        <w:gridCol w:w="1124"/>
      </w:tblGrid>
      <w:tr w14:paraId="729FD14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tblHeader/>
          <w:jc w:val="center"/>
        </w:trPr>
        <w:tc>
          <w:tcPr>
            <w:tcW w:w="229" w:type="pct"/>
            <w:tcBorders>
              <w:top w:val="single" w:color="auto" w:sz="12" w:space="0"/>
              <w:left w:val="nil"/>
              <w:bottom w:val="single" w:color="auto" w:sz="4" w:space="0"/>
              <w:right w:val="single" w:color="auto" w:sz="4" w:space="0"/>
            </w:tcBorders>
            <w:vAlign w:val="center"/>
          </w:tcPr>
          <w:p w14:paraId="33E18F3E">
            <w:pPr>
              <w:widowControl/>
              <w:spacing w:line="240" w:lineRule="auto"/>
              <w:ind w:firstLine="0" w:firstLineChars="0"/>
              <w:jc w:val="center"/>
              <w:rPr>
                <w:rFonts w:cs="Times New Roman"/>
                <w:b/>
                <w:sz w:val="21"/>
              </w:rPr>
            </w:pPr>
            <w:r>
              <w:rPr>
                <w:rFonts w:cs="Times New Roman"/>
                <w:b/>
                <w:sz w:val="21"/>
              </w:rPr>
              <w:t>序号</w:t>
            </w:r>
          </w:p>
        </w:tc>
        <w:tc>
          <w:tcPr>
            <w:tcW w:w="353" w:type="pct"/>
            <w:tcBorders>
              <w:top w:val="single" w:color="auto" w:sz="12" w:space="0"/>
              <w:left w:val="single" w:color="auto" w:sz="4" w:space="0"/>
              <w:bottom w:val="single" w:color="auto" w:sz="4" w:space="0"/>
              <w:right w:val="single" w:color="auto" w:sz="4" w:space="0"/>
            </w:tcBorders>
            <w:vAlign w:val="center"/>
          </w:tcPr>
          <w:p w14:paraId="6F411928">
            <w:pPr>
              <w:widowControl/>
              <w:spacing w:line="240" w:lineRule="auto"/>
              <w:ind w:firstLine="0" w:firstLineChars="0"/>
              <w:jc w:val="center"/>
              <w:rPr>
                <w:rFonts w:cs="Times New Roman"/>
                <w:b/>
                <w:sz w:val="21"/>
              </w:rPr>
            </w:pPr>
            <w:r>
              <w:rPr>
                <w:rFonts w:cs="Times New Roman"/>
                <w:b/>
                <w:sz w:val="21"/>
              </w:rPr>
              <w:t>影响要素</w:t>
            </w:r>
          </w:p>
        </w:tc>
        <w:tc>
          <w:tcPr>
            <w:tcW w:w="1891" w:type="pct"/>
            <w:tcBorders>
              <w:top w:val="single" w:color="auto" w:sz="12" w:space="0"/>
              <w:left w:val="single" w:color="auto" w:sz="4" w:space="0"/>
              <w:bottom w:val="single" w:color="auto" w:sz="4" w:space="0"/>
              <w:right w:val="single" w:color="auto" w:sz="4" w:space="0"/>
            </w:tcBorders>
            <w:vAlign w:val="center"/>
          </w:tcPr>
          <w:p w14:paraId="2F6F195B">
            <w:pPr>
              <w:widowControl/>
              <w:spacing w:line="240" w:lineRule="auto"/>
              <w:ind w:firstLine="0" w:firstLineChars="0"/>
              <w:jc w:val="center"/>
              <w:rPr>
                <w:rFonts w:cs="Times New Roman"/>
                <w:b/>
                <w:sz w:val="21"/>
              </w:rPr>
            </w:pPr>
            <w:r>
              <w:rPr>
                <w:rFonts w:cs="Times New Roman"/>
                <w:b/>
                <w:sz w:val="21"/>
              </w:rPr>
              <w:t>环境质量现状</w:t>
            </w:r>
          </w:p>
        </w:tc>
        <w:tc>
          <w:tcPr>
            <w:tcW w:w="1963" w:type="pct"/>
            <w:tcBorders>
              <w:top w:val="single" w:color="auto" w:sz="12" w:space="0"/>
              <w:left w:val="single" w:color="auto" w:sz="4" w:space="0"/>
              <w:bottom w:val="single" w:color="auto" w:sz="4" w:space="0"/>
              <w:right w:val="single" w:color="auto" w:sz="4" w:space="0"/>
            </w:tcBorders>
            <w:vAlign w:val="center"/>
          </w:tcPr>
          <w:p w14:paraId="542C7B6B">
            <w:pPr>
              <w:widowControl/>
              <w:spacing w:line="240" w:lineRule="auto"/>
              <w:ind w:firstLine="0" w:firstLineChars="0"/>
              <w:jc w:val="center"/>
              <w:rPr>
                <w:rFonts w:cs="Times New Roman"/>
                <w:b/>
                <w:sz w:val="21"/>
              </w:rPr>
            </w:pPr>
            <w:r>
              <w:rPr>
                <w:rFonts w:cs="Times New Roman"/>
                <w:b/>
                <w:sz w:val="21"/>
              </w:rPr>
              <w:t>环境影响预测结果</w:t>
            </w:r>
          </w:p>
        </w:tc>
        <w:tc>
          <w:tcPr>
            <w:tcW w:w="564" w:type="pct"/>
            <w:tcBorders>
              <w:top w:val="single" w:color="auto" w:sz="12" w:space="0"/>
              <w:left w:val="single" w:color="auto" w:sz="4" w:space="0"/>
              <w:bottom w:val="single" w:color="auto" w:sz="4" w:space="0"/>
              <w:right w:val="nil"/>
            </w:tcBorders>
            <w:vAlign w:val="center"/>
          </w:tcPr>
          <w:p w14:paraId="49879D06">
            <w:pPr>
              <w:widowControl/>
              <w:spacing w:line="240" w:lineRule="auto"/>
              <w:ind w:firstLine="0" w:firstLineChars="0"/>
              <w:jc w:val="center"/>
              <w:rPr>
                <w:rFonts w:cs="Times New Roman"/>
                <w:b/>
                <w:sz w:val="21"/>
              </w:rPr>
            </w:pPr>
            <w:r>
              <w:rPr>
                <w:rFonts w:cs="Times New Roman"/>
                <w:b/>
                <w:sz w:val="21"/>
              </w:rPr>
              <w:t>环境功能是否降低</w:t>
            </w:r>
          </w:p>
        </w:tc>
      </w:tr>
      <w:tr w14:paraId="02919B0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jc w:val="center"/>
        </w:trPr>
        <w:tc>
          <w:tcPr>
            <w:tcW w:w="229" w:type="pct"/>
            <w:tcBorders>
              <w:top w:val="single" w:color="auto" w:sz="4" w:space="0"/>
              <w:left w:val="nil"/>
              <w:bottom w:val="single" w:color="auto" w:sz="4" w:space="0"/>
              <w:right w:val="single" w:color="auto" w:sz="4" w:space="0"/>
            </w:tcBorders>
            <w:vAlign w:val="center"/>
          </w:tcPr>
          <w:p w14:paraId="782BC842">
            <w:pPr>
              <w:widowControl/>
              <w:spacing w:line="240" w:lineRule="auto"/>
              <w:ind w:firstLine="0" w:firstLineChars="0"/>
              <w:jc w:val="center"/>
              <w:rPr>
                <w:rFonts w:cs="Times New Roman"/>
                <w:sz w:val="21"/>
              </w:rPr>
            </w:pPr>
            <w:r>
              <w:rPr>
                <w:rFonts w:cs="Times New Roman"/>
                <w:sz w:val="21"/>
              </w:rPr>
              <w:t>1</w:t>
            </w:r>
          </w:p>
        </w:tc>
        <w:tc>
          <w:tcPr>
            <w:tcW w:w="353" w:type="pct"/>
            <w:tcBorders>
              <w:top w:val="single" w:color="auto" w:sz="4" w:space="0"/>
              <w:left w:val="single" w:color="auto" w:sz="4" w:space="0"/>
              <w:bottom w:val="single" w:color="auto" w:sz="4" w:space="0"/>
              <w:right w:val="single" w:color="auto" w:sz="4" w:space="0"/>
            </w:tcBorders>
            <w:vAlign w:val="center"/>
          </w:tcPr>
          <w:p w14:paraId="42AE92C6">
            <w:pPr>
              <w:widowControl/>
              <w:spacing w:line="240" w:lineRule="auto"/>
              <w:ind w:firstLine="0" w:firstLineChars="0"/>
              <w:jc w:val="center"/>
              <w:rPr>
                <w:rFonts w:cs="Times New Roman"/>
                <w:sz w:val="21"/>
              </w:rPr>
            </w:pPr>
            <w:r>
              <w:rPr>
                <w:rFonts w:cs="Times New Roman"/>
                <w:sz w:val="21"/>
              </w:rPr>
              <w:t>大气</w:t>
            </w:r>
          </w:p>
        </w:tc>
        <w:tc>
          <w:tcPr>
            <w:tcW w:w="1891" w:type="pct"/>
            <w:tcBorders>
              <w:top w:val="single" w:color="auto" w:sz="4" w:space="0"/>
              <w:left w:val="single" w:color="auto" w:sz="4" w:space="0"/>
              <w:bottom w:val="single" w:color="auto" w:sz="4" w:space="0"/>
              <w:right w:val="single" w:color="auto" w:sz="4" w:space="0"/>
            </w:tcBorders>
            <w:vAlign w:val="center"/>
          </w:tcPr>
          <w:p w14:paraId="3E418714">
            <w:pPr>
              <w:widowControl/>
              <w:spacing w:line="240" w:lineRule="auto"/>
              <w:ind w:firstLine="0" w:firstLineChars="0"/>
              <w:rPr>
                <w:rFonts w:cs="Times New Roman"/>
                <w:sz w:val="21"/>
              </w:rPr>
            </w:pPr>
            <w:r>
              <w:rPr>
                <w:rFonts w:cs="Times New Roman"/>
                <w:sz w:val="21"/>
              </w:rPr>
              <w:t>本项目位于不达标区，SO</w:t>
            </w:r>
            <w:r>
              <w:rPr>
                <w:rFonts w:cs="Times New Roman"/>
                <w:sz w:val="21"/>
                <w:vertAlign w:val="subscript"/>
              </w:rPr>
              <w:t>2</w:t>
            </w:r>
            <w:r>
              <w:rPr>
                <w:rFonts w:cs="Times New Roman"/>
                <w:sz w:val="21"/>
              </w:rPr>
              <w:t>、NO</w:t>
            </w:r>
            <w:r>
              <w:rPr>
                <w:rFonts w:cs="Times New Roman"/>
                <w:sz w:val="21"/>
                <w:vertAlign w:val="subscript"/>
              </w:rPr>
              <w:t>2</w:t>
            </w:r>
            <w:r>
              <w:rPr>
                <w:rFonts w:cs="Times New Roman"/>
                <w:sz w:val="21"/>
              </w:rPr>
              <w:t>、PM</w:t>
            </w:r>
            <w:r>
              <w:rPr>
                <w:rFonts w:cs="Times New Roman"/>
                <w:sz w:val="21"/>
                <w:vertAlign w:val="subscript"/>
              </w:rPr>
              <w:t>10</w:t>
            </w:r>
            <w:r>
              <w:rPr>
                <w:rFonts w:cs="Times New Roman"/>
                <w:sz w:val="21"/>
              </w:rPr>
              <w:t>、PM</w:t>
            </w:r>
            <w:r>
              <w:rPr>
                <w:rFonts w:cs="Times New Roman"/>
                <w:sz w:val="21"/>
                <w:vertAlign w:val="subscript"/>
              </w:rPr>
              <w:t>2.5</w:t>
            </w:r>
            <w:r>
              <w:rPr>
                <w:rFonts w:cs="Times New Roman"/>
                <w:sz w:val="21"/>
              </w:rPr>
              <w:t>、CO满足《环境空气质量标准》(GB3095-2012）二级标准，O</w:t>
            </w:r>
            <w:r>
              <w:rPr>
                <w:rFonts w:cs="Times New Roman"/>
                <w:sz w:val="21"/>
                <w:vertAlign w:val="subscript"/>
              </w:rPr>
              <w:t>3</w:t>
            </w:r>
            <w:r>
              <w:rPr>
                <w:rFonts w:cs="Times New Roman"/>
                <w:sz w:val="21"/>
                <w:vertAlign w:val="subscript"/>
              </w:rPr>
              <w:tab/>
            </w:r>
            <w:r>
              <w:rPr>
                <w:rFonts w:cs="Times New Roman"/>
                <w:sz w:val="21"/>
              </w:rPr>
              <w:t>日最大8h滑动平均值的第90百分位超标。非甲烷总烃参照执行《大气污染物综合排放标准详解》中推荐值。以上其他污染物均满足对应标准。</w:t>
            </w:r>
          </w:p>
        </w:tc>
        <w:tc>
          <w:tcPr>
            <w:tcW w:w="1963" w:type="pct"/>
            <w:tcBorders>
              <w:top w:val="single" w:color="auto" w:sz="4" w:space="0"/>
              <w:left w:val="single" w:color="auto" w:sz="4" w:space="0"/>
              <w:bottom w:val="single" w:color="auto" w:sz="4" w:space="0"/>
              <w:right w:val="single" w:color="auto" w:sz="4" w:space="0"/>
            </w:tcBorders>
            <w:vAlign w:val="center"/>
          </w:tcPr>
          <w:p w14:paraId="72E7D93D">
            <w:pPr>
              <w:widowControl/>
              <w:spacing w:line="240" w:lineRule="auto"/>
              <w:ind w:firstLine="0" w:firstLineChars="0"/>
              <w:jc w:val="center"/>
              <w:rPr>
                <w:rFonts w:cs="Times New Roman"/>
                <w:sz w:val="21"/>
              </w:rPr>
            </w:pPr>
            <w:r>
              <w:rPr>
                <w:rFonts w:cs="Times New Roman"/>
                <w:sz w:val="21"/>
              </w:rPr>
              <w:t>采用2024年全年气象资料逐时、逐日计算项目排放的污染物在评价区域及保护目标贡献值。本项目建成后主要污染物短期及长期最大落地浓度贡献值均可达标。叠加现状背景浓度后SO</w:t>
            </w:r>
            <w:r>
              <w:rPr>
                <w:rFonts w:cs="Times New Roman"/>
                <w:sz w:val="21"/>
                <w:vertAlign w:val="subscript"/>
              </w:rPr>
              <w:t>2</w:t>
            </w:r>
            <w:r>
              <w:rPr>
                <w:rFonts w:cs="Times New Roman"/>
                <w:sz w:val="21"/>
              </w:rPr>
              <w:t>、NOx的98%保证率日均浓度与年均叠加值能达标，PM</w:t>
            </w:r>
            <w:r>
              <w:rPr>
                <w:rFonts w:cs="Times New Roman"/>
                <w:sz w:val="21"/>
                <w:vertAlign w:val="subscript"/>
              </w:rPr>
              <w:t>10</w:t>
            </w:r>
            <w:r>
              <w:rPr>
                <w:rFonts w:cs="Times New Roman"/>
                <w:sz w:val="21"/>
              </w:rPr>
              <w:t>与PM</w:t>
            </w:r>
            <w:r>
              <w:rPr>
                <w:rFonts w:cs="Times New Roman"/>
                <w:sz w:val="21"/>
                <w:vertAlign w:val="subscript"/>
              </w:rPr>
              <w:t>2.5</w:t>
            </w:r>
            <w:r>
              <w:rPr>
                <w:rFonts w:cs="Times New Roman"/>
                <w:sz w:val="21"/>
              </w:rPr>
              <w:t>的95%保证率日均浓度与年均叠加值能达标。叠加现状背景浓度后非甲烷总烃能达标。</w:t>
            </w:r>
          </w:p>
        </w:tc>
        <w:tc>
          <w:tcPr>
            <w:tcW w:w="564" w:type="pct"/>
            <w:tcBorders>
              <w:top w:val="single" w:color="auto" w:sz="4" w:space="0"/>
              <w:left w:val="single" w:color="auto" w:sz="4" w:space="0"/>
              <w:bottom w:val="single" w:color="auto" w:sz="4" w:space="0"/>
              <w:right w:val="nil"/>
            </w:tcBorders>
            <w:vAlign w:val="center"/>
          </w:tcPr>
          <w:p w14:paraId="4385E43C">
            <w:pPr>
              <w:widowControl/>
              <w:spacing w:line="240" w:lineRule="auto"/>
              <w:ind w:firstLine="0" w:firstLineChars="0"/>
              <w:jc w:val="center"/>
              <w:rPr>
                <w:rFonts w:cs="Times New Roman"/>
                <w:sz w:val="21"/>
              </w:rPr>
            </w:pPr>
            <w:r>
              <w:rPr>
                <w:rFonts w:cs="Times New Roman"/>
                <w:sz w:val="21"/>
              </w:rPr>
              <w:t>否</w:t>
            </w:r>
          </w:p>
        </w:tc>
      </w:tr>
      <w:tr w14:paraId="132B1F4B">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jc w:val="center"/>
        </w:trPr>
        <w:tc>
          <w:tcPr>
            <w:tcW w:w="229" w:type="pct"/>
            <w:tcBorders>
              <w:top w:val="single" w:color="auto" w:sz="4" w:space="0"/>
              <w:left w:val="nil"/>
              <w:bottom w:val="single" w:color="auto" w:sz="4" w:space="0"/>
              <w:right w:val="single" w:color="auto" w:sz="4" w:space="0"/>
            </w:tcBorders>
            <w:vAlign w:val="center"/>
          </w:tcPr>
          <w:p w14:paraId="26F43A99">
            <w:pPr>
              <w:widowControl/>
              <w:spacing w:line="240" w:lineRule="auto"/>
              <w:ind w:firstLine="0" w:firstLineChars="0"/>
              <w:jc w:val="center"/>
              <w:rPr>
                <w:rFonts w:cs="Times New Roman"/>
                <w:sz w:val="21"/>
              </w:rPr>
            </w:pPr>
            <w:r>
              <w:rPr>
                <w:rFonts w:cs="Times New Roman"/>
                <w:sz w:val="21"/>
              </w:rPr>
              <w:t>2</w:t>
            </w:r>
          </w:p>
        </w:tc>
        <w:tc>
          <w:tcPr>
            <w:tcW w:w="353" w:type="pct"/>
            <w:tcBorders>
              <w:top w:val="single" w:color="auto" w:sz="4" w:space="0"/>
              <w:left w:val="single" w:color="auto" w:sz="4" w:space="0"/>
              <w:bottom w:val="single" w:color="auto" w:sz="4" w:space="0"/>
              <w:right w:val="single" w:color="auto" w:sz="4" w:space="0"/>
            </w:tcBorders>
            <w:vAlign w:val="center"/>
          </w:tcPr>
          <w:p w14:paraId="0278D322">
            <w:pPr>
              <w:widowControl/>
              <w:spacing w:line="240" w:lineRule="auto"/>
              <w:ind w:firstLine="0" w:firstLineChars="0"/>
              <w:jc w:val="center"/>
              <w:rPr>
                <w:rFonts w:cs="Times New Roman"/>
                <w:sz w:val="21"/>
              </w:rPr>
            </w:pPr>
            <w:r>
              <w:rPr>
                <w:rFonts w:cs="Times New Roman"/>
                <w:sz w:val="21"/>
              </w:rPr>
              <w:t>地表水</w:t>
            </w:r>
          </w:p>
        </w:tc>
        <w:tc>
          <w:tcPr>
            <w:tcW w:w="1891" w:type="pct"/>
            <w:tcBorders>
              <w:top w:val="single" w:color="auto" w:sz="4" w:space="0"/>
              <w:left w:val="single" w:color="auto" w:sz="4" w:space="0"/>
              <w:bottom w:val="single" w:color="auto" w:sz="4" w:space="0"/>
              <w:right w:val="single" w:color="auto" w:sz="4" w:space="0"/>
            </w:tcBorders>
            <w:vAlign w:val="center"/>
          </w:tcPr>
          <w:p w14:paraId="704877C5">
            <w:pPr>
              <w:widowControl/>
              <w:spacing w:line="240" w:lineRule="auto"/>
              <w:ind w:firstLine="0" w:firstLineChars="0"/>
              <w:jc w:val="center"/>
              <w:rPr>
                <w:rFonts w:cs="Times New Roman"/>
                <w:sz w:val="21"/>
              </w:rPr>
            </w:pPr>
            <w:r>
              <w:rPr>
                <w:rFonts w:cs="Times New Roman"/>
                <w:sz w:val="21"/>
                <w:lang w:val="zh-CN"/>
              </w:rPr>
              <w:t>/</w:t>
            </w:r>
          </w:p>
        </w:tc>
        <w:tc>
          <w:tcPr>
            <w:tcW w:w="1963" w:type="pct"/>
            <w:tcBorders>
              <w:top w:val="single" w:color="auto" w:sz="4" w:space="0"/>
              <w:left w:val="single" w:color="auto" w:sz="4" w:space="0"/>
              <w:bottom w:val="single" w:color="auto" w:sz="4" w:space="0"/>
              <w:right w:val="single" w:color="auto" w:sz="4" w:space="0"/>
            </w:tcBorders>
            <w:vAlign w:val="center"/>
          </w:tcPr>
          <w:p w14:paraId="2727B828">
            <w:pPr>
              <w:widowControl/>
              <w:spacing w:line="240" w:lineRule="auto"/>
              <w:ind w:firstLine="0" w:firstLineChars="0"/>
              <w:jc w:val="center"/>
              <w:rPr>
                <w:rFonts w:cs="Times New Roman"/>
                <w:sz w:val="21"/>
              </w:rPr>
            </w:pPr>
            <w:r>
              <w:rPr>
                <w:rFonts w:cs="Times New Roman"/>
                <w:sz w:val="21"/>
              </w:rPr>
              <w:t>本项目预脱水塔废水W1、切粒废水W2、熔体过滤器清洗废水W3、地面和设备冲洗水W4、换热器板换等设备清洗废水W5、循环冷却水排水W6、初期雨水W7进入污水预处理设施，对生产废水进行中和处理，再依托仪化公司生化装置东区处理，生化装置东区污水工艺为A2/O法，最终经仪化公司总排口排放至长江。</w:t>
            </w:r>
          </w:p>
        </w:tc>
        <w:tc>
          <w:tcPr>
            <w:tcW w:w="564" w:type="pct"/>
            <w:tcBorders>
              <w:top w:val="single" w:color="auto" w:sz="4" w:space="0"/>
              <w:left w:val="single" w:color="auto" w:sz="4" w:space="0"/>
              <w:bottom w:val="single" w:color="auto" w:sz="4" w:space="0"/>
              <w:right w:val="nil"/>
            </w:tcBorders>
            <w:vAlign w:val="center"/>
          </w:tcPr>
          <w:p w14:paraId="39D09D30">
            <w:pPr>
              <w:widowControl/>
              <w:spacing w:line="240" w:lineRule="auto"/>
              <w:ind w:firstLine="0" w:firstLineChars="0"/>
              <w:jc w:val="center"/>
              <w:rPr>
                <w:rFonts w:cs="Times New Roman"/>
                <w:sz w:val="21"/>
              </w:rPr>
            </w:pPr>
            <w:r>
              <w:rPr>
                <w:rFonts w:cs="Times New Roman"/>
                <w:sz w:val="21"/>
              </w:rPr>
              <w:t>否</w:t>
            </w:r>
          </w:p>
        </w:tc>
      </w:tr>
      <w:tr w14:paraId="554F09E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jc w:val="center"/>
        </w:trPr>
        <w:tc>
          <w:tcPr>
            <w:tcW w:w="229" w:type="pct"/>
            <w:tcBorders>
              <w:top w:val="single" w:color="auto" w:sz="4" w:space="0"/>
              <w:left w:val="nil"/>
              <w:bottom w:val="single" w:color="auto" w:sz="4" w:space="0"/>
              <w:right w:val="single" w:color="auto" w:sz="4" w:space="0"/>
            </w:tcBorders>
            <w:vAlign w:val="center"/>
          </w:tcPr>
          <w:p w14:paraId="785C4673">
            <w:pPr>
              <w:widowControl/>
              <w:spacing w:line="240" w:lineRule="auto"/>
              <w:ind w:firstLine="0" w:firstLineChars="0"/>
              <w:jc w:val="center"/>
              <w:rPr>
                <w:rFonts w:cs="Times New Roman"/>
                <w:sz w:val="21"/>
              </w:rPr>
            </w:pPr>
            <w:r>
              <w:rPr>
                <w:rFonts w:cs="Times New Roman"/>
                <w:sz w:val="21"/>
              </w:rPr>
              <w:t>3</w:t>
            </w:r>
          </w:p>
        </w:tc>
        <w:tc>
          <w:tcPr>
            <w:tcW w:w="353" w:type="pct"/>
            <w:tcBorders>
              <w:top w:val="single" w:color="auto" w:sz="4" w:space="0"/>
              <w:left w:val="single" w:color="auto" w:sz="4" w:space="0"/>
              <w:bottom w:val="single" w:color="auto" w:sz="4" w:space="0"/>
              <w:right w:val="single" w:color="auto" w:sz="4" w:space="0"/>
            </w:tcBorders>
            <w:vAlign w:val="center"/>
          </w:tcPr>
          <w:p w14:paraId="0707B18D">
            <w:pPr>
              <w:widowControl/>
              <w:spacing w:line="240" w:lineRule="auto"/>
              <w:ind w:firstLine="0" w:firstLineChars="0"/>
              <w:jc w:val="center"/>
              <w:rPr>
                <w:rFonts w:cs="Times New Roman"/>
                <w:sz w:val="21"/>
              </w:rPr>
            </w:pPr>
            <w:r>
              <w:rPr>
                <w:rFonts w:cs="Times New Roman"/>
                <w:sz w:val="21"/>
              </w:rPr>
              <w:t>噪声</w:t>
            </w:r>
          </w:p>
        </w:tc>
        <w:tc>
          <w:tcPr>
            <w:tcW w:w="1891" w:type="pct"/>
            <w:tcBorders>
              <w:top w:val="single" w:color="auto" w:sz="4" w:space="0"/>
              <w:left w:val="single" w:color="auto" w:sz="4" w:space="0"/>
              <w:bottom w:val="single" w:color="auto" w:sz="4" w:space="0"/>
              <w:right w:val="single" w:color="auto" w:sz="4" w:space="0"/>
            </w:tcBorders>
            <w:vAlign w:val="center"/>
          </w:tcPr>
          <w:p w14:paraId="4D3326CB">
            <w:pPr>
              <w:widowControl/>
              <w:spacing w:line="240" w:lineRule="auto"/>
              <w:ind w:firstLine="0" w:firstLineChars="0"/>
              <w:rPr>
                <w:rFonts w:cs="Times New Roman"/>
                <w:sz w:val="21"/>
              </w:rPr>
            </w:pPr>
            <w:r>
              <w:rPr>
                <w:rFonts w:cs="Times New Roman"/>
                <w:sz w:val="21"/>
              </w:rPr>
              <w:t>实测现状监测点均达到《声环境质量标准》(GB3096-2008)中2类标准。厂界噪声均满足声环境质量标准》(GB3096-2008)中3类标准。</w:t>
            </w:r>
          </w:p>
        </w:tc>
        <w:tc>
          <w:tcPr>
            <w:tcW w:w="1963" w:type="pct"/>
            <w:tcBorders>
              <w:top w:val="single" w:color="auto" w:sz="4" w:space="0"/>
              <w:left w:val="single" w:color="auto" w:sz="4" w:space="0"/>
              <w:bottom w:val="single" w:color="auto" w:sz="4" w:space="0"/>
              <w:right w:val="single" w:color="auto" w:sz="4" w:space="0"/>
            </w:tcBorders>
            <w:vAlign w:val="center"/>
          </w:tcPr>
          <w:p w14:paraId="3E6418E8">
            <w:pPr>
              <w:widowControl/>
              <w:spacing w:line="240" w:lineRule="auto"/>
              <w:ind w:firstLine="0" w:firstLineChars="0"/>
              <w:jc w:val="center"/>
              <w:rPr>
                <w:rFonts w:cs="Times New Roman"/>
                <w:sz w:val="21"/>
              </w:rPr>
            </w:pPr>
            <w:r>
              <w:rPr>
                <w:rFonts w:cs="Times New Roman"/>
                <w:sz w:val="21"/>
              </w:rPr>
              <w:t>本项目声源在声环境保护目标预测点昼间噪声预测值为57.2dB（A)，夜间噪声预测值为48.8dB（A)，均满足《声环境质量标准》（3096-2008）表1中的2类声环境功能区环境噪声限值。在厂界贡献值为37.1~48.48dB（A)之间，均满足《工业企业厂界环境噪声排放标准》（GB12348-2008）中的3类标准限值要求。因此，本项目建成后声环境影响较小，不会出现噪声扰民现象。</w:t>
            </w:r>
          </w:p>
        </w:tc>
        <w:tc>
          <w:tcPr>
            <w:tcW w:w="564" w:type="pct"/>
            <w:tcBorders>
              <w:top w:val="single" w:color="auto" w:sz="4" w:space="0"/>
              <w:left w:val="single" w:color="auto" w:sz="4" w:space="0"/>
              <w:bottom w:val="single" w:color="auto" w:sz="4" w:space="0"/>
              <w:right w:val="nil"/>
            </w:tcBorders>
            <w:vAlign w:val="center"/>
          </w:tcPr>
          <w:p w14:paraId="211C49FC">
            <w:pPr>
              <w:widowControl/>
              <w:spacing w:line="240" w:lineRule="auto"/>
              <w:ind w:firstLine="0" w:firstLineChars="0"/>
              <w:jc w:val="center"/>
              <w:rPr>
                <w:rFonts w:cs="Times New Roman"/>
                <w:sz w:val="21"/>
              </w:rPr>
            </w:pPr>
            <w:r>
              <w:rPr>
                <w:rFonts w:cs="Times New Roman"/>
                <w:sz w:val="21"/>
              </w:rPr>
              <w:t>否</w:t>
            </w:r>
          </w:p>
        </w:tc>
      </w:tr>
      <w:tr w14:paraId="44B1CB4C">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jc w:val="center"/>
        </w:trPr>
        <w:tc>
          <w:tcPr>
            <w:tcW w:w="229" w:type="pct"/>
            <w:tcBorders>
              <w:top w:val="single" w:color="auto" w:sz="4" w:space="0"/>
              <w:left w:val="nil"/>
              <w:bottom w:val="single" w:color="auto" w:sz="4" w:space="0"/>
              <w:right w:val="single" w:color="auto" w:sz="4" w:space="0"/>
            </w:tcBorders>
            <w:vAlign w:val="center"/>
          </w:tcPr>
          <w:p w14:paraId="543B0BED">
            <w:pPr>
              <w:widowControl/>
              <w:spacing w:line="240" w:lineRule="auto"/>
              <w:ind w:firstLine="0" w:firstLineChars="0"/>
              <w:jc w:val="center"/>
              <w:rPr>
                <w:rFonts w:cs="Times New Roman"/>
                <w:sz w:val="21"/>
              </w:rPr>
            </w:pPr>
            <w:r>
              <w:rPr>
                <w:rFonts w:cs="Times New Roman"/>
                <w:sz w:val="21"/>
              </w:rPr>
              <w:t>4</w:t>
            </w:r>
          </w:p>
        </w:tc>
        <w:tc>
          <w:tcPr>
            <w:tcW w:w="353" w:type="pct"/>
            <w:tcBorders>
              <w:top w:val="single" w:color="auto" w:sz="4" w:space="0"/>
              <w:left w:val="single" w:color="auto" w:sz="4" w:space="0"/>
              <w:bottom w:val="single" w:color="auto" w:sz="4" w:space="0"/>
              <w:right w:val="single" w:color="auto" w:sz="4" w:space="0"/>
            </w:tcBorders>
            <w:vAlign w:val="center"/>
          </w:tcPr>
          <w:p w14:paraId="7845615B">
            <w:pPr>
              <w:widowControl/>
              <w:spacing w:line="240" w:lineRule="auto"/>
              <w:ind w:firstLine="0" w:firstLineChars="0"/>
              <w:jc w:val="center"/>
              <w:rPr>
                <w:rFonts w:cs="Times New Roman"/>
                <w:sz w:val="21"/>
              </w:rPr>
            </w:pPr>
            <w:r>
              <w:rPr>
                <w:rFonts w:cs="Times New Roman"/>
                <w:sz w:val="21"/>
              </w:rPr>
              <w:t>地下水</w:t>
            </w:r>
          </w:p>
        </w:tc>
        <w:tc>
          <w:tcPr>
            <w:tcW w:w="1891" w:type="pct"/>
            <w:tcBorders>
              <w:top w:val="single" w:color="auto" w:sz="4" w:space="0"/>
              <w:left w:val="single" w:color="auto" w:sz="4" w:space="0"/>
              <w:bottom w:val="single" w:color="auto" w:sz="4" w:space="0"/>
              <w:right w:val="single" w:color="auto" w:sz="4" w:space="0"/>
            </w:tcBorders>
            <w:vAlign w:val="center"/>
          </w:tcPr>
          <w:p w14:paraId="18B4CD3B">
            <w:pPr>
              <w:widowControl/>
              <w:spacing w:line="240" w:lineRule="auto"/>
              <w:ind w:firstLine="0" w:firstLineChars="0"/>
              <w:rPr>
                <w:rFonts w:cs="Times New Roman"/>
                <w:sz w:val="21"/>
              </w:rPr>
            </w:pPr>
            <w:r>
              <w:rPr>
                <w:rFonts w:cs="Times New Roman"/>
                <w:sz w:val="21"/>
              </w:rPr>
              <w:t>评价区域除总大肠菌群、细菌总数、D1点位耗氧量以及D2点位耗氧量、硫酸盐、总硬度满足《地下水质量标准》（GB/T14848-2017）Ⅳ类标准外，其他各点位监测因子均能满足《地下水质量标准》（GB/T14848-2017）Ⅲ类及以上标准。包气带监测结果表明，各污染因子数值与厂外空地相比没有明显升高迹象，说明厂内的包气带未受显著污染。</w:t>
            </w:r>
          </w:p>
        </w:tc>
        <w:tc>
          <w:tcPr>
            <w:tcW w:w="1963" w:type="pct"/>
            <w:tcBorders>
              <w:top w:val="single" w:color="auto" w:sz="4" w:space="0"/>
              <w:left w:val="single" w:color="auto" w:sz="4" w:space="0"/>
              <w:bottom w:val="single" w:color="auto" w:sz="4" w:space="0"/>
              <w:right w:val="single" w:color="auto" w:sz="4" w:space="0"/>
            </w:tcBorders>
            <w:vAlign w:val="center"/>
          </w:tcPr>
          <w:p w14:paraId="6B321CEF">
            <w:pPr>
              <w:widowControl/>
              <w:spacing w:line="240" w:lineRule="auto"/>
              <w:ind w:firstLine="0" w:firstLineChars="0"/>
              <w:rPr>
                <w:rFonts w:cs="Times New Roman"/>
                <w:sz w:val="21"/>
              </w:rPr>
            </w:pPr>
            <w:r>
              <w:rPr>
                <w:rFonts w:cs="Times New Roman"/>
                <w:sz w:val="21"/>
              </w:rPr>
              <w:t>项目所在区域地下水水力梯度较小，污染物迁移速度也较慢。在预测的较长时间内，污水处理站废水COD在地下水中最大超标范围为</w:t>
            </w:r>
            <w:r>
              <w:rPr>
                <w:rFonts w:hint="eastAsia" w:cs="Times New Roman"/>
                <w:sz w:val="21"/>
              </w:rPr>
              <w:t>17</w:t>
            </w:r>
            <w:r>
              <w:rPr>
                <w:rFonts w:cs="Times New Roman"/>
                <w:sz w:val="21"/>
              </w:rPr>
              <w:t>m，该情况下污染范围仍在厂区范围内，不会对周围的环境保护目标造成不利影响。</w:t>
            </w:r>
          </w:p>
        </w:tc>
        <w:tc>
          <w:tcPr>
            <w:tcW w:w="564" w:type="pct"/>
            <w:tcBorders>
              <w:top w:val="single" w:color="auto" w:sz="4" w:space="0"/>
              <w:left w:val="single" w:color="auto" w:sz="4" w:space="0"/>
              <w:bottom w:val="single" w:color="auto" w:sz="4" w:space="0"/>
              <w:right w:val="nil"/>
            </w:tcBorders>
            <w:vAlign w:val="center"/>
          </w:tcPr>
          <w:p w14:paraId="7C8CE81E">
            <w:pPr>
              <w:widowControl/>
              <w:spacing w:line="240" w:lineRule="auto"/>
              <w:ind w:firstLine="0" w:firstLineChars="0"/>
              <w:jc w:val="center"/>
              <w:rPr>
                <w:rFonts w:cs="Times New Roman"/>
                <w:sz w:val="21"/>
              </w:rPr>
            </w:pPr>
            <w:r>
              <w:rPr>
                <w:rFonts w:cs="Times New Roman"/>
                <w:sz w:val="21"/>
              </w:rPr>
              <w:t>否</w:t>
            </w:r>
          </w:p>
        </w:tc>
      </w:tr>
      <w:tr w14:paraId="36FF85BF">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0" w:type="dxa"/>
            <w:left w:w="108" w:type="dxa"/>
            <w:bottom w:w="0" w:type="dxa"/>
            <w:right w:w="108" w:type="dxa"/>
          </w:tblCellMar>
        </w:tblPrEx>
        <w:trPr>
          <w:jc w:val="center"/>
        </w:trPr>
        <w:tc>
          <w:tcPr>
            <w:tcW w:w="229" w:type="pct"/>
            <w:tcBorders>
              <w:top w:val="single" w:color="auto" w:sz="4" w:space="0"/>
              <w:left w:val="nil"/>
              <w:bottom w:val="single" w:color="auto" w:sz="12" w:space="0"/>
              <w:right w:val="single" w:color="auto" w:sz="4" w:space="0"/>
            </w:tcBorders>
            <w:vAlign w:val="center"/>
          </w:tcPr>
          <w:p w14:paraId="73D0FAF2">
            <w:pPr>
              <w:widowControl/>
              <w:spacing w:line="240" w:lineRule="auto"/>
              <w:ind w:firstLine="0" w:firstLineChars="0"/>
              <w:jc w:val="center"/>
              <w:rPr>
                <w:rFonts w:cs="Times New Roman"/>
                <w:sz w:val="21"/>
              </w:rPr>
            </w:pPr>
            <w:r>
              <w:rPr>
                <w:rFonts w:cs="Times New Roman"/>
                <w:sz w:val="21"/>
              </w:rPr>
              <w:t>5</w:t>
            </w:r>
          </w:p>
        </w:tc>
        <w:tc>
          <w:tcPr>
            <w:tcW w:w="353" w:type="pct"/>
            <w:tcBorders>
              <w:top w:val="single" w:color="auto" w:sz="4" w:space="0"/>
              <w:left w:val="single" w:color="auto" w:sz="4" w:space="0"/>
              <w:bottom w:val="single" w:color="auto" w:sz="12" w:space="0"/>
              <w:right w:val="single" w:color="auto" w:sz="4" w:space="0"/>
            </w:tcBorders>
            <w:vAlign w:val="center"/>
          </w:tcPr>
          <w:p w14:paraId="33381C09">
            <w:pPr>
              <w:widowControl/>
              <w:spacing w:line="240" w:lineRule="auto"/>
              <w:ind w:firstLine="0" w:firstLineChars="0"/>
              <w:jc w:val="center"/>
              <w:rPr>
                <w:rFonts w:cs="Times New Roman"/>
                <w:sz w:val="21"/>
              </w:rPr>
            </w:pPr>
            <w:r>
              <w:rPr>
                <w:rFonts w:cs="Times New Roman"/>
                <w:sz w:val="21"/>
              </w:rPr>
              <w:t>土壤</w:t>
            </w:r>
          </w:p>
        </w:tc>
        <w:tc>
          <w:tcPr>
            <w:tcW w:w="1891" w:type="pct"/>
            <w:tcBorders>
              <w:top w:val="single" w:color="auto" w:sz="4" w:space="0"/>
              <w:left w:val="single" w:color="auto" w:sz="4" w:space="0"/>
              <w:bottom w:val="single" w:color="auto" w:sz="12" w:space="0"/>
              <w:right w:val="single" w:color="auto" w:sz="4" w:space="0"/>
            </w:tcBorders>
            <w:vAlign w:val="center"/>
          </w:tcPr>
          <w:p w14:paraId="0A986482">
            <w:pPr>
              <w:widowControl/>
              <w:spacing w:line="240" w:lineRule="auto"/>
              <w:ind w:firstLine="0" w:firstLineChars="0"/>
              <w:rPr>
                <w:rFonts w:cs="Times New Roman"/>
                <w:sz w:val="21"/>
              </w:rPr>
            </w:pPr>
            <w:r>
              <w:rPr>
                <w:rFonts w:cs="Times New Roman"/>
                <w:sz w:val="21"/>
              </w:rPr>
              <w:t>土壤监测点中T1~T6监测因子均低于《土壤环境质量建设用地土壤污染风险管控标准（试行）》(GB36600-2018）第二类用地筛选值。</w:t>
            </w:r>
          </w:p>
        </w:tc>
        <w:tc>
          <w:tcPr>
            <w:tcW w:w="1963" w:type="pct"/>
            <w:tcBorders>
              <w:top w:val="single" w:color="auto" w:sz="4" w:space="0"/>
              <w:left w:val="single" w:color="auto" w:sz="4" w:space="0"/>
              <w:bottom w:val="single" w:color="auto" w:sz="12" w:space="0"/>
              <w:right w:val="single" w:color="auto" w:sz="4" w:space="0"/>
            </w:tcBorders>
            <w:vAlign w:val="center"/>
          </w:tcPr>
          <w:p w14:paraId="13547D89">
            <w:pPr>
              <w:widowControl/>
              <w:spacing w:line="240" w:lineRule="auto"/>
              <w:ind w:firstLine="0" w:firstLineChars="0"/>
              <w:rPr>
                <w:rFonts w:cs="Times New Roman"/>
                <w:sz w:val="21"/>
              </w:rPr>
            </w:pPr>
            <w:r>
              <w:rPr>
                <w:rFonts w:cs="Times New Roman"/>
                <w:sz w:val="21"/>
              </w:rPr>
              <w:t>本项目污水处理系统严格按照土壤和地下水保护措施进行防渗，保证污水处理池等区域无泄漏，在各项防渗措施完好的情况下，可保证废水对厂区内土壤环境的影响可控。</w:t>
            </w:r>
          </w:p>
        </w:tc>
        <w:tc>
          <w:tcPr>
            <w:tcW w:w="564" w:type="pct"/>
            <w:tcBorders>
              <w:top w:val="single" w:color="auto" w:sz="4" w:space="0"/>
              <w:left w:val="single" w:color="auto" w:sz="4" w:space="0"/>
              <w:bottom w:val="single" w:color="auto" w:sz="12" w:space="0"/>
              <w:right w:val="nil"/>
            </w:tcBorders>
            <w:vAlign w:val="center"/>
          </w:tcPr>
          <w:p w14:paraId="2B60ADFD">
            <w:pPr>
              <w:widowControl/>
              <w:spacing w:line="240" w:lineRule="auto"/>
              <w:ind w:firstLine="0" w:firstLineChars="0"/>
              <w:jc w:val="center"/>
              <w:rPr>
                <w:rFonts w:cs="Times New Roman"/>
                <w:sz w:val="21"/>
              </w:rPr>
            </w:pPr>
            <w:r>
              <w:rPr>
                <w:rFonts w:cs="Times New Roman"/>
                <w:sz w:val="21"/>
              </w:rPr>
              <w:t>否</w:t>
            </w:r>
          </w:p>
        </w:tc>
      </w:tr>
    </w:tbl>
    <w:p w14:paraId="03BACB21">
      <w:pPr>
        <w:ind w:firstLine="480"/>
        <w:rPr>
          <w:rFonts w:cs="Times New Roman"/>
          <w:szCs w:val="24"/>
        </w:rPr>
      </w:pPr>
      <w:r>
        <w:rPr>
          <w:rFonts w:cs="Times New Roman"/>
        </w:rPr>
        <w:t>由上表可知，</w:t>
      </w:r>
      <w:r>
        <w:rPr>
          <w:rFonts w:hint="eastAsia" w:cs="Times New Roman"/>
        </w:rPr>
        <w:t>本</w:t>
      </w:r>
      <w:r>
        <w:rPr>
          <w:rFonts w:cs="Times New Roman"/>
        </w:rPr>
        <w:t>项目的建设对环境影响较小，不会降低当地环境质量。</w:t>
      </w:r>
    </w:p>
    <w:p w14:paraId="300F6331">
      <w:pPr>
        <w:keepNext/>
        <w:keepLines/>
        <w:widowControl/>
        <w:spacing w:before="120" w:beforeLines="50" w:after="120" w:afterLines="50"/>
        <w:ind w:firstLine="0" w:firstLineChars="0"/>
        <w:outlineLvl w:val="1"/>
        <w:rPr>
          <w:rFonts w:cs="Times New Roman"/>
          <w:b/>
          <w:bCs/>
          <w:sz w:val="30"/>
          <w:szCs w:val="32"/>
        </w:rPr>
      </w:pPr>
      <w:bookmarkStart w:id="132" w:name="_Toc216962446"/>
      <w:r>
        <w:rPr>
          <w:rFonts w:cs="Times New Roman"/>
          <w:b/>
          <w:bCs/>
          <w:sz w:val="30"/>
          <w:szCs w:val="32"/>
        </w:rPr>
        <w:t>8.2 环境保护措施费用效益分析</w:t>
      </w:r>
      <w:bookmarkEnd w:id="132"/>
    </w:p>
    <w:p w14:paraId="595D1D1A">
      <w:pPr>
        <w:ind w:firstLine="480"/>
        <w:rPr>
          <w:rFonts w:cs="Times New Roman"/>
        </w:rPr>
      </w:pPr>
      <w:r>
        <w:rPr>
          <w:rFonts w:hint="eastAsia" w:cs="Times New Roman"/>
        </w:rPr>
        <w:t>本</w:t>
      </w:r>
      <w:r>
        <w:rPr>
          <w:rFonts w:cs="Times New Roman"/>
        </w:rPr>
        <w:t>项目采取了较为完善可靠的</w:t>
      </w:r>
      <w:r>
        <w:rPr>
          <w:rFonts w:hint="eastAsia" w:cs="Times New Roman"/>
        </w:rPr>
        <w:t>废水、</w:t>
      </w:r>
      <w:r>
        <w:rPr>
          <w:rFonts w:cs="Times New Roman"/>
        </w:rPr>
        <w:t>废气治理措施；对固体废物也采取了相应的处理处置方法；采取降噪减噪措施，确保厂界噪声达标排放。上述各项措施可使排入周围环境的污染物大大降低，具有明显的环境效益。</w:t>
      </w:r>
    </w:p>
    <w:p w14:paraId="6432412A">
      <w:pPr>
        <w:ind w:firstLine="480"/>
        <w:rPr>
          <w:rFonts w:cs="Times New Roman"/>
        </w:rPr>
      </w:pPr>
      <w:r>
        <w:rPr>
          <w:rFonts w:hint="eastAsia" w:cs="Times New Roman"/>
        </w:rPr>
        <w:t>本</w:t>
      </w:r>
      <w:r>
        <w:rPr>
          <w:rFonts w:cs="Times New Roman"/>
        </w:rPr>
        <w:t>项目环境经济损益因子见表8.2-1。</w:t>
      </w:r>
    </w:p>
    <w:p w14:paraId="76FAD679">
      <w:pPr>
        <w:ind w:firstLine="0" w:firstLineChars="0"/>
        <w:jc w:val="center"/>
        <w:rPr>
          <w:rFonts w:cs="Times New Roman"/>
          <w:b/>
        </w:rPr>
      </w:pPr>
      <w:r>
        <w:rPr>
          <w:rFonts w:cs="Times New Roman"/>
          <w:b/>
        </w:rPr>
        <w:t>表8.2-1  环境经济损益因子</w:t>
      </w:r>
    </w:p>
    <w:tbl>
      <w:tblPr>
        <w:tblStyle w:val="88"/>
        <w:tblW w:w="5000" w:type="pct"/>
        <w:jc w:val="center"/>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Layout w:type="autofit"/>
        <w:tblCellMar>
          <w:top w:w="57" w:type="dxa"/>
          <w:left w:w="108" w:type="dxa"/>
          <w:bottom w:w="57" w:type="dxa"/>
          <w:right w:w="108" w:type="dxa"/>
        </w:tblCellMar>
      </w:tblPr>
      <w:tblGrid>
        <w:gridCol w:w="1353"/>
        <w:gridCol w:w="3987"/>
        <w:gridCol w:w="4622"/>
      </w:tblGrid>
      <w:tr w14:paraId="36367C42">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tblHeader/>
          <w:jc w:val="center"/>
        </w:trPr>
        <w:tc>
          <w:tcPr>
            <w:tcW w:w="679" w:type="pct"/>
            <w:tcBorders>
              <w:top w:val="single" w:color="auto" w:sz="12" w:space="0"/>
              <w:left w:val="nil"/>
              <w:bottom w:val="single" w:color="auto" w:sz="4" w:space="0"/>
              <w:right w:val="single" w:color="auto" w:sz="4" w:space="0"/>
            </w:tcBorders>
            <w:vAlign w:val="center"/>
          </w:tcPr>
          <w:p w14:paraId="1002E795">
            <w:pPr>
              <w:widowControl/>
              <w:spacing w:line="240" w:lineRule="auto"/>
              <w:ind w:firstLine="0" w:firstLineChars="0"/>
              <w:jc w:val="center"/>
              <w:rPr>
                <w:rFonts w:cs="Times New Roman"/>
                <w:b/>
                <w:sz w:val="21"/>
              </w:rPr>
            </w:pPr>
            <w:r>
              <w:rPr>
                <w:rFonts w:cs="Times New Roman"/>
                <w:b/>
                <w:sz w:val="21"/>
              </w:rPr>
              <w:t>序号</w:t>
            </w:r>
          </w:p>
        </w:tc>
        <w:tc>
          <w:tcPr>
            <w:tcW w:w="2001" w:type="pct"/>
            <w:tcBorders>
              <w:top w:val="single" w:color="auto" w:sz="12" w:space="0"/>
              <w:left w:val="single" w:color="auto" w:sz="4" w:space="0"/>
              <w:bottom w:val="single" w:color="auto" w:sz="4" w:space="0"/>
              <w:right w:val="single" w:color="auto" w:sz="4" w:space="0"/>
            </w:tcBorders>
            <w:vAlign w:val="center"/>
          </w:tcPr>
          <w:p w14:paraId="5A7AE9E9">
            <w:pPr>
              <w:widowControl/>
              <w:spacing w:line="240" w:lineRule="auto"/>
              <w:ind w:firstLine="0" w:firstLineChars="0"/>
              <w:jc w:val="center"/>
              <w:rPr>
                <w:rFonts w:cs="Times New Roman"/>
                <w:b/>
                <w:sz w:val="21"/>
              </w:rPr>
            </w:pPr>
            <w:r>
              <w:rPr>
                <w:rFonts w:cs="Times New Roman"/>
                <w:b/>
                <w:sz w:val="21"/>
              </w:rPr>
              <w:t>内部损益因子</w:t>
            </w:r>
          </w:p>
        </w:tc>
        <w:tc>
          <w:tcPr>
            <w:tcW w:w="2320" w:type="pct"/>
            <w:tcBorders>
              <w:top w:val="single" w:color="auto" w:sz="12" w:space="0"/>
              <w:left w:val="single" w:color="auto" w:sz="4" w:space="0"/>
              <w:bottom w:val="single" w:color="auto" w:sz="4" w:space="0"/>
              <w:right w:val="nil"/>
            </w:tcBorders>
            <w:vAlign w:val="center"/>
          </w:tcPr>
          <w:p w14:paraId="386C84FC">
            <w:pPr>
              <w:widowControl/>
              <w:spacing w:line="240" w:lineRule="auto"/>
              <w:ind w:firstLine="0" w:firstLineChars="0"/>
              <w:jc w:val="center"/>
              <w:rPr>
                <w:rFonts w:cs="Times New Roman"/>
                <w:b/>
                <w:sz w:val="21"/>
              </w:rPr>
            </w:pPr>
            <w:r>
              <w:rPr>
                <w:rFonts w:cs="Times New Roman"/>
                <w:b/>
                <w:sz w:val="21"/>
              </w:rPr>
              <w:t>外部损益因子</w:t>
            </w:r>
          </w:p>
        </w:tc>
      </w:tr>
      <w:tr w14:paraId="30129777">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79" w:type="pct"/>
            <w:tcBorders>
              <w:top w:val="single" w:color="auto" w:sz="4" w:space="0"/>
              <w:left w:val="nil"/>
              <w:bottom w:val="single" w:color="auto" w:sz="4" w:space="0"/>
              <w:right w:val="single" w:color="auto" w:sz="4" w:space="0"/>
            </w:tcBorders>
            <w:vAlign w:val="center"/>
          </w:tcPr>
          <w:p w14:paraId="6349B91B">
            <w:pPr>
              <w:widowControl/>
              <w:spacing w:line="240" w:lineRule="auto"/>
              <w:ind w:firstLine="0" w:firstLineChars="0"/>
              <w:jc w:val="center"/>
              <w:rPr>
                <w:rFonts w:cs="Times New Roman"/>
                <w:sz w:val="21"/>
              </w:rPr>
            </w:pPr>
            <w:r>
              <w:rPr>
                <w:rFonts w:cs="Times New Roman"/>
                <w:sz w:val="21"/>
              </w:rPr>
              <w:t>1</w:t>
            </w:r>
          </w:p>
        </w:tc>
        <w:tc>
          <w:tcPr>
            <w:tcW w:w="2001" w:type="pct"/>
            <w:tcBorders>
              <w:top w:val="single" w:color="auto" w:sz="4" w:space="0"/>
              <w:left w:val="single" w:color="auto" w:sz="4" w:space="0"/>
              <w:bottom w:val="single" w:color="auto" w:sz="4" w:space="0"/>
              <w:right w:val="single" w:color="auto" w:sz="4" w:space="0"/>
            </w:tcBorders>
            <w:vAlign w:val="center"/>
          </w:tcPr>
          <w:p w14:paraId="1E4F2571">
            <w:pPr>
              <w:widowControl/>
              <w:spacing w:line="240" w:lineRule="auto"/>
              <w:ind w:firstLine="0" w:firstLineChars="0"/>
              <w:jc w:val="center"/>
              <w:rPr>
                <w:rFonts w:cs="Times New Roman"/>
                <w:sz w:val="21"/>
              </w:rPr>
            </w:pPr>
            <w:r>
              <w:rPr>
                <w:rFonts w:cs="Times New Roman"/>
                <w:sz w:val="21"/>
              </w:rPr>
              <w:t>环保工程建设投资</w:t>
            </w:r>
          </w:p>
        </w:tc>
        <w:tc>
          <w:tcPr>
            <w:tcW w:w="2320" w:type="pct"/>
            <w:tcBorders>
              <w:top w:val="single" w:color="auto" w:sz="4" w:space="0"/>
              <w:left w:val="single" w:color="auto" w:sz="4" w:space="0"/>
              <w:bottom w:val="single" w:color="auto" w:sz="4" w:space="0"/>
              <w:right w:val="nil"/>
            </w:tcBorders>
            <w:vAlign w:val="center"/>
          </w:tcPr>
          <w:p w14:paraId="5D5C115A">
            <w:pPr>
              <w:widowControl/>
              <w:spacing w:line="240" w:lineRule="auto"/>
              <w:ind w:firstLine="0" w:firstLineChars="0"/>
              <w:jc w:val="center"/>
              <w:rPr>
                <w:rFonts w:cs="Times New Roman"/>
                <w:sz w:val="21"/>
              </w:rPr>
            </w:pPr>
            <w:r>
              <w:rPr>
                <w:rFonts w:cs="Times New Roman"/>
                <w:sz w:val="21"/>
              </w:rPr>
              <w:t>污染物排放造成损害的费用</w:t>
            </w:r>
          </w:p>
        </w:tc>
      </w:tr>
      <w:tr w14:paraId="431D98B3">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79" w:type="pct"/>
            <w:tcBorders>
              <w:top w:val="single" w:color="auto" w:sz="4" w:space="0"/>
              <w:left w:val="nil"/>
              <w:bottom w:val="single" w:color="auto" w:sz="4" w:space="0"/>
              <w:right w:val="single" w:color="auto" w:sz="4" w:space="0"/>
            </w:tcBorders>
            <w:vAlign w:val="center"/>
          </w:tcPr>
          <w:p w14:paraId="54498E0A">
            <w:pPr>
              <w:widowControl/>
              <w:spacing w:line="240" w:lineRule="auto"/>
              <w:ind w:firstLine="0" w:firstLineChars="0"/>
              <w:jc w:val="center"/>
              <w:rPr>
                <w:rFonts w:cs="Times New Roman"/>
                <w:sz w:val="21"/>
              </w:rPr>
            </w:pPr>
            <w:r>
              <w:rPr>
                <w:rFonts w:cs="Times New Roman"/>
                <w:sz w:val="21"/>
              </w:rPr>
              <w:t>2</w:t>
            </w:r>
          </w:p>
        </w:tc>
        <w:tc>
          <w:tcPr>
            <w:tcW w:w="2001" w:type="pct"/>
            <w:tcBorders>
              <w:top w:val="single" w:color="auto" w:sz="4" w:space="0"/>
              <w:left w:val="single" w:color="auto" w:sz="4" w:space="0"/>
              <w:bottom w:val="single" w:color="auto" w:sz="4" w:space="0"/>
              <w:right w:val="single" w:color="auto" w:sz="4" w:space="0"/>
            </w:tcBorders>
            <w:vAlign w:val="center"/>
          </w:tcPr>
          <w:p w14:paraId="24DAFF5C">
            <w:pPr>
              <w:widowControl/>
              <w:spacing w:line="240" w:lineRule="auto"/>
              <w:ind w:firstLine="0" w:firstLineChars="0"/>
              <w:jc w:val="center"/>
              <w:rPr>
                <w:rFonts w:cs="Times New Roman"/>
                <w:sz w:val="21"/>
              </w:rPr>
            </w:pPr>
            <w:r>
              <w:rPr>
                <w:rFonts w:cs="Times New Roman"/>
                <w:sz w:val="21"/>
              </w:rPr>
              <w:t>环保工程运营费用</w:t>
            </w:r>
          </w:p>
        </w:tc>
        <w:tc>
          <w:tcPr>
            <w:tcW w:w="2320" w:type="pct"/>
            <w:tcBorders>
              <w:top w:val="single" w:color="auto" w:sz="4" w:space="0"/>
              <w:left w:val="single" w:color="auto" w:sz="4" w:space="0"/>
              <w:bottom w:val="single" w:color="auto" w:sz="4" w:space="0"/>
              <w:right w:val="nil"/>
            </w:tcBorders>
            <w:vAlign w:val="center"/>
          </w:tcPr>
          <w:p w14:paraId="00832B37">
            <w:pPr>
              <w:widowControl/>
              <w:spacing w:line="240" w:lineRule="auto"/>
              <w:ind w:firstLine="0" w:firstLineChars="0"/>
              <w:jc w:val="center"/>
              <w:rPr>
                <w:rFonts w:cs="Times New Roman"/>
                <w:sz w:val="21"/>
              </w:rPr>
            </w:pPr>
            <w:r>
              <w:rPr>
                <w:rFonts w:cs="Times New Roman"/>
                <w:sz w:val="21"/>
              </w:rPr>
              <w:t>/</w:t>
            </w:r>
          </w:p>
        </w:tc>
      </w:tr>
      <w:tr w14:paraId="52E82514">
        <w:tblPrEx>
          <w:tblBorders>
            <w:top w:val="single" w:color="auto" w:sz="12" w:space="0"/>
            <w:left w:val="none" w:color="auto" w:sz="0" w:space="0"/>
            <w:bottom w:val="single" w:color="auto" w:sz="12" w:space="0"/>
            <w:right w:val="none" w:color="auto" w:sz="0" w:space="0"/>
            <w:insideH w:val="single" w:color="auto" w:sz="4" w:space="0"/>
            <w:insideV w:val="single" w:color="auto" w:sz="4" w:space="0"/>
          </w:tblBorders>
          <w:tblCellMar>
            <w:top w:w="57" w:type="dxa"/>
            <w:left w:w="108" w:type="dxa"/>
            <w:bottom w:w="57" w:type="dxa"/>
            <w:right w:w="108" w:type="dxa"/>
          </w:tblCellMar>
        </w:tblPrEx>
        <w:trPr>
          <w:jc w:val="center"/>
        </w:trPr>
        <w:tc>
          <w:tcPr>
            <w:tcW w:w="679" w:type="pct"/>
            <w:tcBorders>
              <w:top w:val="single" w:color="auto" w:sz="4" w:space="0"/>
              <w:left w:val="nil"/>
              <w:bottom w:val="single" w:color="auto" w:sz="12" w:space="0"/>
              <w:right w:val="single" w:color="auto" w:sz="4" w:space="0"/>
            </w:tcBorders>
            <w:vAlign w:val="center"/>
          </w:tcPr>
          <w:p w14:paraId="6177DBF3">
            <w:pPr>
              <w:widowControl/>
              <w:spacing w:line="240" w:lineRule="auto"/>
              <w:ind w:firstLine="0" w:firstLineChars="0"/>
              <w:jc w:val="center"/>
              <w:rPr>
                <w:rFonts w:cs="Times New Roman"/>
                <w:sz w:val="21"/>
              </w:rPr>
            </w:pPr>
            <w:r>
              <w:rPr>
                <w:rFonts w:cs="Times New Roman"/>
                <w:sz w:val="21"/>
              </w:rPr>
              <w:t>3</w:t>
            </w:r>
          </w:p>
        </w:tc>
        <w:tc>
          <w:tcPr>
            <w:tcW w:w="2001" w:type="pct"/>
            <w:tcBorders>
              <w:top w:val="single" w:color="auto" w:sz="4" w:space="0"/>
              <w:left w:val="single" w:color="auto" w:sz="4" w:space="0"/>
              <w:bottom w:val="single" w:color="auto" w:sz="12" w:space="0"/>
              <w:right w:val="single" w:color="auto" w:sz="4" w:space="0"/>
            </w:tcBorders>
            <w:vAlign w:val="center"/>
          </w:tcPr>
          <w:p w14:paraId="4E3DE52C">
            <w:pPr>
              <w:widowControl/>
              <w:spacing w:line="240" w:lineRule="auto"/>
              <w:ind w:firstLine="0" w:firstLineChars="0"/>
              <w:jc w:val="center"/>
              <w:rPr>
                <w:rFonts w:cs="Times New Roman"/>
                <w:sz w:val="21"/>
              </w:rPr>
            </w:pPr>
            <w:r>
              <w:rPr>
                <w:rFonts w:cs="Times New Roman"/>
                <w:sz w:val="21"/>
              </w:rPr>
              <w:t>内部年均净收益</w:t>
            </w:r>
          </w:p>
        </w:tc>
        <w:tc>
          <w:tcPr>
            <w:tcW w:w="2320" w:type="pct"/>
            <w:tcBorders>
              <w:top w:val="single" w:color="auto" w:sz="4" w:space="0"/>
              <w:left w:val="single" w:color="auto" w:sz="4" w:space="0"/>
              <w:bottom w:val="single" w:color="auto" w:sz="12" w:space="0"/>
              <w:right w:val="nil"/>
            </w:tcBorders>
            <w:vAlign w:val="center"/>
          </w:tcPr>
          <w:p w14:paraId="378DB867">
            <w:pPr>
              <w:widowControl/>
              <w:spacing w:line="240" w:lineRule="auto"/>
              <w:ind w:firstLine="0" w:firstLineChars="0"/>
              <w:jc w:val="center"/>
              <w:rPr>
                <w:rFonts w:cs="Times New Roman"/>
                <w:sz w:val="21"/>
              </w:rPr>
            </w:pPr>
            <w:r>
              <w:rPr>
                <w:rFonts w:cs="Times New Roman"/>
                <w:sz w:val="21"/>
              </w:rPr>
              <w:t>/</w:t>
            </w:r>
          </w:p>
        </w:tc>
      </w:tr>
    </w:tbl>
    <w:p w14:paraId="2EE34C0E">
      <w:pPr>
        <w:ind w:firstLine="480"/>
        <w:rPr>
          <w:rFonts w:cs="Times New Roman"/>
        </w:rPr>
      </w:pPr>
      <w:r>
        <w:rPr>
          <w:rFonts w:hint="eastAsia" w:cs="Times New Roman"/>
        </w:rPr>
        <w:t>本</w:t>
      </w:r>
      <w:r>
        <w:rPr>
          <w:rFonts w:cs="Times New Roman"/>
        </w:rPr>
        <w:t>项目环保工程建设投资费用约为1</w:t>
      </w:r>
      <w:r>
        <w:rPr>
          <w:rFonts w:hint="eastAsia" w:cs="Times New Roman"/>
        </w:rPr>
        <w:t>8</w:t>
      </w:r>
      <w:r>
        <w:rPr>
          <w:rFonts w:cs="Times New Roman"/>
        </w:rPr>
        <w:t>0万元人民币，正常年销售收入约为</w:t>
      </w:r>
      <w:r>
        <w:rPr>
          <w:rFonts w:hint="eastAsia" w:cs="Times New Roman"/>
          <w:bCs/>
        </w:rPr>
        <w:t>58429.81</w:t>
      </w:r>
      <w:r>
        <w:rPr>
          <w:rFonts w:cs="Times New Roman"/>
        </w:rPr>
        <w:t>万元，内部年均净收益为</w:t>
      </w:r>
      <w:r>
        <w:rPr>
          <w:rFonts w:hint="eastAsia" w:cs="Times New Roman"/>
        </w:rPr>
        <w:t>2073.14</w:t>
      </w:r>
      <w:r>
        <w:rPr>
          <w:rFonts w:cs="Times New Roman"/>
        </w:rPr>
        <w:t>万元。</w:t>
      </w:r>
    </w:p>
    <w:p w14:paraId="60E97C1E">
      <w:pPr>
        <w:ind w:firstLine="480"/>
        <w:rPr>
          <w:rFonts w:cs="Times New Roman"/>
        </w:rPr>
      </w:pPr>
      <w:r>
        <w:rPr>
          <w:rFonts w:hint="eastAsia" w:cs="Times New Roman"/>
        </w:rPr>
        <w:t>本</w:t>
      </w:r>
      <w:r>
        <w:rPr>
          <w:rFonts w:cs="Times New Roman"/>
        </w:rPr>
        <w:t>项目排放的大气污染物主要为</w:t>
      </w:r>
      <w:r>
        <w:rPr>
          <w:rFonts w:cs="Times New Roman"/>
          <w:szCs w:val="28"/>
        </w:rPr>
        <w:t>SO</w:t>
      </w:r>
      <w:r>
        <w:rPr>
          <w:rFonts w:cs="Times New Roman"/>
          <w:szCs w:val="28"/>
          <w:vertAlign w:val="subscript"/>
        </w:rPr>
        <w:t>2</w:t>
      </w:r>
      <w:r>
        <w:rPr>
          <w:rFonts w:cs="Times New Roman"/>
          <w:szCs w:val="28"/>
        </w:rPr>
        <w:t>、NO</w:t>
      </w:r>
      <w:r>
        <w:rPr>
          <w:rFonts w:hint="eastAsia" w:cs="Times New Roman"/>
          <w:szCs w:val="28"/>
        </w:rPr>
        <w:t>x</w:t>
      </w:r>
      <w:r>
        <w:rPr>
          <w:rFonts w:cs="Times New Roman"/>
          <w:szCs w:val="28"/>
        </w:rPr>
        <w:t>、PM</w:t>
      </w:r>
      <w:r>
        <w:rPr>
          <w:rFonts w:cs="Times New Roman"/>
          <w:szCs w:val="28"/>
          <w:vertAlign w:val="subscript"/>
        </w:rPr>
        <w:t>10</w:t>
      </w:r>
      <w:r>
        <w:rPr>
          <w:rFonts w:cs="Times New Roman"/>
          <w:szCs w:val="28"/>
        </w:rPr>
        <w:t>、PM</w:t>
      </w:r>
      <w:r>
        <w:rPr>
          <w:rFonts w:hint="eastAsia" w:cs="Times New Roman"/>
          <w:szCs w:val="28"/>
          <w:vertAlign w:val="subscript"/>
        </w:rPr>
        <w:t>2.5</w:t>
      </w:r>
      <w:r>
        <w:rPr>
          <w:rFonts w:hint="eastAsia" w:cs="Times New Roman"/>
        </w:rPr>
        <w:t>、</w:t>
      </w:r>
      <w:r>
        <w:rPr>
          <w:rFonts w:cs="Times New Roman"/>
        </w:rPr>
        <w:t>非甲烷总烃等。根据相关资料数据，大气污染造成的环境与健康损失占GDP的5%，</w:t>
      </w:r>
      <w:r>
        <w:rPr>
          <w:rFonts w:hint="eastAsia" w:cs="Times New Roman"/>
        </w:rPr>
        <w:t>本</w:t>
      </w:r>
      <w:r>
        <w:rPr>
          <w:rFonts w:cs="Times New Roman"/>
        </w:rPr>
        <w:t>项目按内部年均净收益计，则造成的环境与健康损失约</w:t>
      </w:r>
      <w:r>
        <w:rPr>
          <w:rFonts w:hint="eastAsia" w:cs="Times New Roman"/>
        </w:rPr>
        <w:t>103.657</w:t>
      </w:r>
      <w:r>
        <w:rPr>
          <w:rFonts w:cs="Times New Roman"/>
        </w:rPr>
        <w:t>万元。</w:t>
      </w:r>
    </w:p>
    <w:p w14:paraId="784B6C3A">
      <w:pPr>
        <w:ind w:firstLine="480"/>
        <w:rPr>
          <w:rFonts w:cs="Times New Roman"/>
        </w:rPr>
      </w:pPr>
      <w:r>
        <w:rPr>
          <w:rFonts w:cs="Times New Roman"/>
        </w:rPr>
        <w:t>经核算</w:t>
      </w:r>
      <w:r>
        <w:rPr>
          <w:rFonts w:hint="eastAsia" w:cs="Times New Roman"/>
        </w:rPr>
        <w:t>本</w:t>
      </w:r>
      <w:r>
        <w:rPr>
          <w:rFonts w:cs="Times New Roman"/>
        </w:rPr>
        <w:t>项目污水处理费为</w:t>
      </w:r>
      <w:r>
        <w:rPr>
          <w:rFonts w:hint="eastAsia" w:cs="Times New Roman"/>
        </w:rPr>
        <w:t>17.4</w:t>
      </w:r>
      <w:r>
        <w:rPr>
          <w:rFonts w:cs="Times New Roman"/>
        </w:rPr>
        <w:t>万元。</w:t>
      </w:r>
    </w:p>
    <w:p w14:paraId="0083EB67">
      <w:pPr>
        <w:ind w:firstLine="480"/>
        <w:rPr>
          <w:rFonts w:cs="Times New Roman"/>
        </w:rPr>
      </w:pPr>
      <w:r>
        <w:rPr>
          <w:rFonts w:hint="eastAsia" w:cs="Times New Roman"/>
        </w:rPr>
        <w:t>本</w:t>
      </w:r>
      <w:r>
        <w:rPr>
          <w:rFonts w:cs="Times New Roman"/>
        </w:rPr>
        <w:t>项目固体废物均委外处置，不外排，不会造成环境损害；处置费约</w:t>
      </w:r>
      <w:r>
        <w:rPr>
          <w:rFonts w:hint="eastAsia" w:cs="Times New Roman"/>
        </w:rPr>
        <w:t>25.53</w:t>
      </w:r>
      <w:r>
        <w:rPr>
          <w:rFonts w:cs="Times New Roman"/>
        </w:rPr>
        <w:t>万元。</w:t>
      </w:r>
    </w:p>
    <w:p w14:paraId="18E075AA">
      <w:pPr>
        <w:ind w:firstLine="480"/>
        <w:rPr>
          <w:rFonts w:cs="Times New Roman"/>
        </w:rPr>
        <w:sectPr>
          <w:footerReference r:id="rId23" w:type="even"/>
          <w:pgSz w:w="11906" w:h="16838"/>
          <w:pgMar w:top="1440" w:right="1080" w:bottom="1440" w:left="1080" w:header="851" w:footer="992" w:gutter="0"/>
          <w:cols w:space="425" w:num="1"/>
          <w:docGrid w:linePitch="326" w:charSpace="0"/>
        </w:sectPr>
      </w:pPr>
      <w:r>
        <w:rPr>
          <w:rFonts w:cs="Times New Roman"/>
        </w:rPr>
        <w:t>综上所述，</w:t>
      </w:r>
      <w:r>
        <w:rPr>
          <w:rFonts w:hint="eastAsia" w:cs="Times New Roman"/>
        </w:rPr>
        <w:t>本</w:t>
      </w:r>
      <w:r>
        <w:rPr>
          <w:rFonts w:cs="Times New Roman"/>
        </w:rPr>
        <w:t>项目正常运营第一年共造成的经济损失为：1</w:t>
      </w:r>
      <w:r>
        <w:rPr>
          <w:rFonts w:hint="eastAsia" w:cs="Times New Roman"/>
        </w:rPr>
        <w:t>8</w:t>
      </w:r>
      <w:r>
        <w:rPr>
          <w:rFonts w:cs="Times New Roman"/>
        </w:rPr>
        <w:t>0+</w:t>
      </w:r>
      <w:r>
        <w:rPr>
          <w:rFonts w:hint="eastAsia" w:cs="Times New Roman"/>
        </w:rPr>
        <w:t>103.657</w:t>
      </w:r>
      <w:r>
        <w:rPr>
          <w:rFonts w:cs="Times New Roman"/>
        </w:rPr>
        <w:t>+</w:t>
      </w:r>
      <w:r>
        <w:rPr>
          <w:rFonts w:hint="eastAsia" w:cs="Times New Roman"/>
        </w:rPr>
        <w:t>17.4+25.53</w:t>
      </w:r>
      <w:r>
        <w:rPr>
          <w:rFonts w:cs="Times New Roman"/>
        </w:rPr>
        <w:t>=</w:t>
      </w:r>
      <w:r>
        <w:rPr>
          <w:rFonts w:hint="eastAsia" w:cs="Times New Roman"/>
        </w:rPr>
        <w:t>326.587</w:t>
      </w:r>
      <w:r>
        <w:rPr>
          <w:rFonts w:cs="Times New Roman"/>
        </w:rPr>
        <w:t>万元，带来的经济效益价值为：</w:t>
      </w:r>
      <w:r>
        <w:rPr>
          <w:rFonts w:hint="eastAsia" w:cs="Times New Roman"/>
        </w:rPr>
        <w:t>2073.14</w:t>
      </w:r>
      <w:r>
        <w:rPr>
          <w:rFonts w:cs="Times New Roman"/>
        </w:rPr>
        <w:t>万元；费用效益比远大于1。此后正常运营的经济损失为</w:t>
      </w:r>
      <w:r>
        <w:rPr>
          <w:rFonts w:hint="eastAsia" w:cs="Times New Roman"/>
        </w:rPr>
        <w:t>103.657</w:t>
      </w:r>
      <w:r>
        <w:rPr>
          <w:rFonts w:cs="Times New Roman"/>
        </w:rPr>
        <w:t>+</w:t>
      </w:r>
      <w:r>
        <w:rPr>
          <w:rFonts w:hint="eastAsia" w:cs="Times New Roman"/>
        </w:rPr>
        <w:t>17.4+25.53</w:t>
      </w:r>
      <w:r>
        <w:rPr>
          <w:rFonts w:cs="Times New Roman"/>
        </w:rPr>
        <w:t>=</w:t>
      </w:r>
      <w:r>
        <w:rPr>
          <w:rFonts w:hint="eastAsia" w:cs="Times New Roman"/>
        </w:rPr>
        <w:t>146.357</w:t>
      </w:r>
      <w:r>
        <w:rPr>
          <w:rFonts w:cs="Times New Roman"/>
        </w:rPr>
        <w:t>万元，年均净收益</w:t>
      </w:r>
      <w:r>
        <w:rPr>
          <w:rFonts w:hint="eastAsia" w:cs="Times New Roman"/>
        </w:rPr>
        <w:t>1926.783</w:t>
      </w:r>
      <w:r>
        <w:rPr>
          <w:rFonts w:cs="Times New Roman"/>
        </w:rPr>
        <w:t>万元，费用效益比远大于1。说明</w:t>
      </w:r>
      <w:r>
        <w:rPr>
          <w:rFonts w:hint="eastAsia" w:cs="Times New Roman"/>
        </w:rPr>
        <w:t>本</w:t>
      </w:r>
      <w:r>
        <w:rPr>
          <w:rFonts w:cs="Times New Roman"/>
        </w:rPr>
        <w:t>项目的建设带来良好的效益。</w:t>
      </w:r>
    </w:p>
    <w:p w14:paraId="43F5EF50">
      <w:pPr>
        <w:keepNext/>
        <w:keepLines/>
        <w:wordWrap w:val="0"/>
        <w:spacing w:before="120" w:beforeLines="50" w:after="120" w:afterLines="50"/>
        <w:ind w:firstLine="0" w:firstLineChars="0"/>
        <w:outlineLvl w:val="0"/>
        <w:rPr>
          <w:rFonts w:cs="Times New Roman"/>
          <w:b/>
          <w:bCs/>
          <w:kern w:val="44"/>
          <w:sz w:val="30"/>
          <w:szCs w:val="30"/>
        </w:rPr>
      </w:pPr>
      <w:bookmarkStart w:id="133" w:name="_Toc216962447"/>
      <w:r>
        <w:rPr>
          <w:rFonts w:cs="Times New Roman"/>
          <w:b/>
          <w:bCs/>
          <w:kern w:val="44"/>
          <w:sz w:val="30"/>
          <w:szCs w:val="30"/>
        </w:rPr>
        <w:t>9 环境管理与监测计划</w:t>
      </w:r>
      <w:bookmarkEnd w:id="133"/>
    </w:p>
    <w:p w14:paraId="4CEA9825">
      <w:pPr>
        <w:wordWrap w:val="0"/>
        <w:ind w:firstLine="480" w:firstLineChars="0"/>
        <w:rPr>
          <w:rFonts w:cs="Times New Roman"/>
        </w:rPr>
      </w:pPr>
      <w:r>
        <w:rPr>
          <w:rFonts w:cs="Times New Roman"/>
        </w:rPr>
        <w:t>根据工程分析和环境预测评价等，</w:t>
      </w:r>
      <w:r>
        <w:rPr>
          <w:rFonts w:hint="eastAsia" w:cs="Times New Roman"/>
        </w:rPr>
        <w:t>本</w:t>
      </w:r>
      <w:r>
        <w:rPr>
          <w:rFonts w:cs="Times New Roman"/>
        </w:rPr>
        <w:t>项目建成后将对周围环境造成一定的影响，因此建设单位应在加强环境管理的同时，定期开展环境监测，以便了解对环境造成影响的情况，采取相应措施，消除不利因素，减轻环境污染，使各项环保措施落到实处。本次环评对建设单位的环境管理与环境监测制度提出以下建议。</w:t>
      </w:r>
    </w:p>
    <w:p w14:paraId="5EDB933D">
      <w:pPr>
        <w:keepNext/>
        <w:keepLines/>
        <w:widowControl/>
        <w:wordWrap w:val="0"/>
        <w:spacing w:before="120" w:beforeLines="50" w:after="120" w:afterLines="50"/>
        <w:ind w:firstLine="0" w:firstLineChars="0"/>
        <w:outlineLvl w:val="1"/>
        <w:rPr>
          <w:rFonts w:cs="Times New Roman"/>
          <w:b/>
          <w:bCs/>
          <w:sz w:val="30"/>
          <w:szCs w:val="32"/>
        </w:rPr>
      </w:pPr>
      <w:bookmarkStart w:id="134" w:name="_Toc216962448"/>
      <w:r>
        <w:rPr>
          <w:rFonts w:cs="Times New Roman"/>
          <w:b/>
          <w:bCs/>
          <w:sz w:val="30"/>
          <w:szCs w:val="32"/>
        </w:rPr>
        <w:t>9.1 污染物总量控制分析</w:t>
      </w:r>
      <w:bookmarkEnd w:id="134"/>
    </w:p>
    <w:p w14:paraId="28AC7629">
      <w:pPr>
        <w:widowControl/>
        <w:wordWrap w:val="0"/>
        <w:ind w:firstLine="0" w:firstLineChars="0"/>
        <w:outlineLvl w:val="2"/>
        <w:rPr>
          <w:rFonts w:cs="Times New Roman"/>
          <w:b/>
          <w:bCs/>
          <w:sz w:val="28"/>
          <w:szCs w:val="32"/>
        </w:rPr>
      </w:pPr>
      <w:r>
        <w:rPr>
          <w:rFonts w:cs="Times New Roman"/>
          <w:b/>
          <w:bCs/>
          <w:sz w:val="28"/>
          <w:szCs w:val="32"/>
        </w:rPr>
        <w:t>9.1.1 总量控制因子</w:t>
      </w:r>
    </w:p>
    <w:p w14:paraId="7B3DC50E">
      <w:pPr>
        <w:wordWrap w:val="0"/>
        <w:ind w:firstLine="480" w:firstLineChars="0"/>
        <w:rPr>
          <w:rFonts w:cs="Times New Roman"/>
          <w:szCs w:val="20"/>
        </w:rPr>
      </w:pPr>
      <w:r>
        <w:rPr>
          <w:rFonts w:cs="Times New Roman"/>
          <w:szCs w:val="20"/>
        </w:rPr>
        <w:t>根据</w:t>
      </w:r>
      <w:r>
        <w:rPr>
          <w:rFonts w:hint="eastAsia" w:cs="Times New Roman"/>
          <w:szCs w:val="20"/>
        </w:rPr>
        <w:t>《建设项目主要污染物排放总量指标审核及管理暂行办法》（环发〔2014〕197号）、《关于优化排污总量指标管理服务高质量发展的意见》（苏环发〔2022〕6号）等文件规定</w:t>
      </w:r>
      <w:r>
        <w:rPr>
          <w:rFonts w:cs="Times New Roman"/>
          <w:szCs w:val="20"/>
        </w:rPr>
        <w:t>，结合</w:t>
      </w:r>
      <w:r>
        <w:rPr>
          <w:rFonts w:hint="eastAsia" w:cs="Times New Roman"/>
          <w:szCs w:val="20"/>
        </w:rPr>
        <w:t>本</w:t>
      </w:r>
      <w:r>
        <w:rPr>
          <w:rFonts w:cs="Times New Roman"/>
          <w:szCs w:val="20"/>
        </w:rPr>
        <w:t>项目排污特征，确定</w:t>
      </w:r>
      <w:r>
        <w:rPr>
          <w:rFonts w:hint="eastAsia" w:cs="Times New Roman"/>
          <w:szCs w:val="20"/>
        </w:rPr>
        <w:t>本</w:t>
      </w:r>
      <w:r>
        <w:rPr>
          <w:rFonts w:cs="Times New Roman"/>
          <w:szCs w:val="20"/>
        </w:rPr>
        <w:t>项目总量控制因子为：</w:t>
      </w:r>
    </w:p>
    <w:p w14:paraId="0BBD92D7">
      <w:pPr>
        <w:wordWrap w:val="0"/>
        <w:ind w:firstLine="480" w:firstLineChars="0"/>
        <w:rPr>
          <w:rFonts w:cs="Times New Roman"/>
          <w:szCs w:val="20"/>
        </w:rPr>
      </w:pPr>
      <w:r>
        <w:rPr>
          <w:rFonts w:cs="Times New Roman"/>
          <w:szCs w:val="20"/>
          <w:lang w:val="zh-CN"/>
        </w:rPr>
        <w:t>（1）大气污染总量控制因子：</w:t>
      </w:r>
      <w:r>
        <w:rPr>
          <w:rFonts w:hint="eastAsia" w:cs="Times New Roman"/>
          <w:szCs w:val="20"/>
          <w:lang w:val="zh-CN"/>
        </w:rPr>
        <w:t>颗粒物、S</w:t>
      </w:r>
      <w:r>
        <w:rPr>
          <w:rFonts w:cs="Times New Roman"/>
          <w:szCs w:val="20"/>
          <w:lang w:val="zh-CN"/>
        </w:rPr>
        <w:t>O</w:t>
      </w:r>
      <w:r>
        <w:rPr>
          <w:rFonts w:cs="Times New Roman"/>
          <w:szCs w:val="20"/>
          <w:vertAlign w:val="subscript"/>
          <w:lang w:val="zh-CN"/>
        </w:rPr>
        <w:t>2</w:t>
      </w:r>
      <w:r>
        <w:rPr>
          <w:rFonts w:hint="eastAsia" w:cs="Times New Roman"/>
          <w:szCs w:val="20"/>
          <w:lang w:val="zh-CN"/>
        </w:rPr>
        <w:t>、N</w:t>
      </w:r>
      <w:r>
        <w:rPr>
          <w:rFonts w:cs="Times New Roman"/>
          <w:szCs w:val="20"/>
          <w:lang w:val="zh-CN"/>
        </w:rPr>
        <w:t>O</w:t>
      </w:r>
      <w:r>
        <w:rPr>
          <w:rFonts w:cs="Times New Roman"/>
          <w:szCs w:val="20"/>
          <w:vertAlign w:val="subscript"/>
          <w:lang w:val="zh-CN"/>
        </w:rPr>
        <w:t>X</w:t>
      </w:r>
      <w:r>
        <w:rPr>
          <w:rFonts w:hint="eastAsia" w:cs="Times New Roman"/>
          <w:szCs w:val="20"/>
          <w:lang w:val="zh-CN"/>
        </w:rPr>
        <w:t>、</w:t>
      </w:r>
      <w:r>
        <w:rPr>
          <w:rFonts w:cs="Times New Roman"/>
          <w:szCs w:val="20"/>
        </w:rPr>
        <w:t>挥发性有机物。</w:t>
      </w:r>
    </w:p>
    <w:p w14:paraId="02B6F330">
      <w:pPr>
        <w:wordWrap w:val="0"/>
        <w:ind w:firstLine="480" w:firstLineChars="0"/>
        <w:rPr>
          <w:rFonts w:cs="Times New Roman"/>
          <w:szCs w:val="20"/>
          <w:lang w:val="zh-CN"/>
        </w:rPr>
      </w:pPr>
      <w:r>
        <w:rPr>
          <w:rFonts w:cs="Times New Roman"/>
          <w:szCs w:val="20"/>
          <w:lang w:val="zh-CN"/>
        </w:rPr>
        <w:t>（2）水污染总量控制因子：</w:t>
      </w:r>
      <w:r>
        <w:rPr>
          <w:rFonts w:cs="Times New Roman"/>
          <w:szCs w:val="20"/>
        </w:rPr>
        <w:t>COD、氨氮、总氮、总磷作为总量控制指标；其他因子作为一般考核指标。</w:t>
      </w:r>
    </w:p>
    <w:p w14:paraId="3F9C2AF1">
      <w:pPr>
        <w:wordWrap w:val="0"/>
        <w:ind w:firstLine="480" w:firstLineChars="0"/>
        <w:rPr>
          <w:rFonts w:cs="Times New Roman"/>
          <w:szCs w:val="20"/>
          <w:lang w:val="zh-CN"/>
        </w:rPr>
      </w:pPr>
      <w:r>
        <w:rPr>
          <w:rFonts w:cs="Times New Roman"/>
          <w:szCs w:val="20"/>
          <w:lang w:val="zh-CN"/>
        </w:rPr>
        <w:t>（3）固体废物总量控制因子：固体废物排放量。</w:t>
      </w:r>
    </w:p>
    <w:p w14:paraId="6528235C">
      <w:pPr>
        <w:widowControl/>
        <w:wordWrap w:val="0"/>
        <w:ind w:firstLine="0" w:firstLineChars="0"/>
        <w:outlineLvl w:val="2"/>
        <w:rPr>
          <w:rFonts w:cs="Times New Roman"/>
          <w:b/>
          <w:bCs/>
          <w:sz w:val="28"/>
          <w:szCs w:val="32"/>
        </w:rPr>
      </w:pPr>
      <w:r>
        <w:rPr>
          <w:rFonts w:cs="Times New Roman"/>
          <w:b/>
          <w:bCs/>
          <w:sz w:val="28"/>
          <w:szCs w:val="32"/>
        </w:rPr>
        <w:t>9.1.2 污染物排放总量</w:t>
      </w:r>
    </w:p>
    <w:p w14:paraId="3F2DA00C">
      <w:pPr>
        <w:ind w:firstLine="482"/>
        <w:rPr>
          <w:rFonts w:cs="Times New Roman"/>
          <w:b/>
          <w:bCs/>
          <w:szCs w:val="21"/>
        </w:rPr>
      </w:pPr>
      <w:r>
        <w:rPr>
          <w:rFonts w:hint="eastAsia" w:cs="Times New Roman"/>
          <w:b/>
          <w:bCs/>
          <w:szCs w:val="21"/>
        </w:rPr>
        <w:t>保密</w:t>
      </w:r>
    </w:p>
    <w:p w14:paraId="22E8525B">
      <w:pPr>
        <w:widowControl/>
        <w:wordWrap w:val="0"/>
        <w:ind w:firstLine="0" w:firstLineChars="0"/>
        <w:outlineLvl w:val="2"/>
        <w:rPr>
          <w:rFonts w:cs="Times New Roman"/>
          <w:b/>
          <w:bCs/>
          <w:sz w:val="28"/>
          <w:szCs w:val="32"/>
        </w:rPr>
      </w:pPr>
      <w:r>
        <w:rPr>
          <w:rFonts w:cs="Times New Roman"/>
          <w:b/>
          <w:bCs/>
          <w:sz w:val="28"/>
          <w:szCs w:val="32"/>
        </w:rPr>
        <w:t>9.1.3 总量控制途径分析</w:t>
      </w:r>
    </w:p>
    <w:p w14:paraId="45AC3EF5">
      <w:pPr>
        <w:wordWrap w:val="0"/>
        <w:ind w:firstLine="480" w:firstLineChars="0"/>
        <w:rPr>
          <w:rFonts w:cs="Times New Roman"/>
        </w:rPr>
      </w:pPr>
      <w:r>
        <w:rPr>
          <w:rFonts w:cs="Times New Roman"/>
        </w:rPr>
        <w:t>（1）废气污染物总量控制途径</w:t>
      </w:r>
    </w:p>
    <w:p w14:paraId="54C58873">
      <w:pPr>
        <w:ind w:firstLine="482"/>
        <w:rPr>
          <w:rFonts w:cs="Times New Roman"/>
          <w:b/>
          <w:bCs/>
          <w:szCs w:val="21"/>
        </w:rPr>
      </w:pPr>
      <w:r>
        <w:rPr>
          <w:rFonts w:hint="eastAsia" w:cs="Times New Roman"/>
          <w:b/>
          <w:bCs/>
          <w:szCs w:val="21"/>
        </w:rPr>
        <w:t>保密</w:t>
      </w:r>
    </w:p>
    <w:p w14:paraId="74E22D0C">
      <w:pPr>
        <w:wordWrap w:val="0"/>
        <w:ind w:firstLine="480" w:firstLineChars="0"/>
        <w:rPr>
          <w:rFonts w:cs="Times New Roman"/>
        </w:rPr>
      </w:pPr>
      <w:r>
        <w:rPr>
          <w:rFonts w:cs="Times New Roman"/>
        </w:rPr>
        <w:t>（2）水污染物总量控制途径</w:t>
      </w:r>
    </w:p>
    <w:p w14:paraId="364AB32D">
      <w:pPr>
        <w:ind w:firstLine="482"/>
        <w:rPr>
          <w:rFonts w:cs="Times New Roman"/>
          <w:b/>
          <w:bCs/>
          <w:szCs w:val="21"/>
        </w:rPr>
      </w:pPr>
      <w:r>
        <w:rPr>
          <w:rFonts w:hint="eastAsia" w:cs="Times New Roman"/>
          <w:b/>
          <w:bCs/>
          <w:szCs w:val="21"/>
        </w:rPr>
        <w:t>保密</w:t>
      </w:r>
    </w:p>
    <w:p w14:paraId="73AA6D4D">
      <w:pPr>
        <w:wordWrap w:val="0"/>
        <w:ind w:firstLine="480" w:firstLineChars="0"/>
        <w:rPr>
          <w:rFonts w:cs="Times New Roman"/>
        </w:rPr>
      </w:pPr>
      <w:r>
        <w:rPr>
          <w:rFonts w:cs="Times New Roman"/>
        </w:rPr>
        <w:t>（3）固体废物总量控制途径</w:t>
      </w:r>
    </w:p>
    <w:p w14:paraId="6AC89D3C">
      <w:pPr>
        <w:ind w:firstLine="482"/>
        <w:rPr>
          <w:rFonts w:cs="Times New Roman"/>
          <w:b/>
          <w:bCs/>
          <w:szCs w:val="21"/>
        </w:rPr>
      </w:pPr>
      <w:bookmarkStart w:id="135" w:name="_Toc216962449"/>
      <w:r>
        <w:rPr>
          <w:rFonts w:hint="eastAsia" w:cs="Times New Roman"/>
          <w:b/>
          <w:bCs/>
          <w:szCs w:val="21"/>
        </w:rPr>
        <w:t>保密</w:t>
      </w:r>
    </w:p>
    <w:p w14:paraId="0BB9FE95">
      <w:pPr>
        <w:keepNext/>
        <w:keepLines/>
        <w:widowControl/>
        <w:wordWrap w:val="0"/>
        <w:spacing w:before="120" w:beforeLines="50" w:after="120" w:afterLines="50"/>
        <w:ind w:firstLine="0" w:firstLineChars="0"/>
        <w:outlineLvl w:val="1"/>
        <w:rPr>
          <w:rFonts w:cs="Times New Roman"/>
          <w:b/>
          <w:bCs/>
          <w:sz w:val="30"/>
          <w:szCs w:val="32"/>
        </w:rPr>
      </w:pPr>
      <w:r>
        <w:rPr>
          <w:rFonts w:cs="Times New Roman"/>
          <w:b/>
          <w:bCs/>
          <w:sz w:val="30"/>
          <w:szCs w:val="32"/>
        </w:rPr>
        <w:t>9.2 环境管理要求</w:t>
      </w:r>
      <w:bookmarkEnd w:id="135"/>
    </w:p>
    <w:p w14:paraId="796845CF">
      <w:pPr>
        <w:widowControl/>
        <w:wordWrap w:val="0"/>
        <w:ind w:firstLine="0" w:firstLineChars="0"/>
        <w:outlineLvl w:val="2"/>
        <w:rPr>
          <w:rFonts w:cs="Times New Roman"/>
          <w:b/>
          <w:bCs/>
          <w:sz w:val="28"/>
          <w:szCs w:val="32"/>
        </w:rPr>
      </w:pPr>
      <w:r>
        <w:rPr>
          <w:rFonts w:cs="Times New Roman"/>
          <w:b/>
          <w:bCs/>
          <w:sz w:val="28"/>
          <w:szCs w:val="32"/>
        </w:rPr>
        <w:t>9.2.1 施工期环境管理要求</w:t>
      </w:r>
    </w:p>
    <w:p w14:paraId="304B126E">
      <w:pPr>
        <w:wordWrap w:val="0"/>
        <w:ind w:firstLine="480" w:firstLineChars="0"/>
        <w:rPr>
          <w:rFonts w:cs="Times New Roman"/>
          <w:szCs w:val="20"/>
        </w:rPr>
      </w:pPr>
      <w:r>
        <w:rPr>
          <w:rFonts w:cs="Times New Roman"/>
          <w:szCs w:val="20"/>
        </w:rPr>
        <w:t>施工期间，</w:t>
      </w:r>
      <w:r>
        <w:rPr>
          <w:rFonts w:hint="eastAsia" w:cs="Times New Roman"/>
          <w:szCs w:val="20"/>
        </w:rPr>
        <w:t>本</w:t>
      </w:r>
      <w:r>
        <w:rPr>
          <w:rFonts w:cs="Times New Roman"/>
          <w:szCs w:val="20"/>
        </w:rPr>
        <w:t>项目的环境管理工作由建设单位和施工单位共同承担。</w:t>
      </w:r>
    </w:p>
    <w:p w14:paraId="4B0EE618">
      <w:pPr>
        <w:wordWrap w:val="0"/>
        <w:ind w:firstLine="480" w:firstLineChars="0"/>
        <w:rPr>
          <w:rFonts w:cs="Times New Roman"/>
          <w:szCs w:val="20"/>
        </w:rPr>
      </w:pPr>
      <w:r>
        <w:rPr>
          <w:rFonts w:cs="Times New Roman"/>
          <w:szCs w:val="20"/>
        </w:rPr>
        <w:t>（1）建设单位环境管理职责</w:t>
      </w:r>
    </w:p>
    <w:p w14:paraId="159E0249">
      <w:pPr>
        <w:wordWrap w:val="0"/>
        <w:ind w:firstLine="480" w:firstLineChars="0"/>
        <w:rPr>
          <w:rFonts w:cs="Times New Roman"/>
          <w:szCs w:val="20"/>
        </w:rPr>
      </w:pPr>
      <w:r>
        <w:rPr>
          <w:rFonts w:cs="Times New Roman"/>
          <w:szCs w:val="20"/>
        </w:rPr>
        <w:t>施工期间，建设单位应设置专职环境管理人员，负责工程施工期（从工程施工开始至工程竣工验收期间）的环境保护工作。具体职责包括：统筹管理施工期间的环境保护工作；制定施工期环境管理方案与计划；监督、协调施工单位依照承包合同条款、环境影响报告书及其批复意见的内容开展和落实工作；组织实施施工期环境监理；处理施工期内环境污染事故和纠纷，并及时向上级部门汇报等。</w:t>
      </w:r>
    </w:p>
    <w:p w14:paraId="69CA5CA5">
      <w:pPr>
        <w:wordWrap w:val="0"/>
        <w:ind w:firstLine="480" w:firstLineChars="0"/>
        <w:rPr>
          <w:rFonts w:cs="Times New Roman"/>
          <w:szCs w:val="20"/>
        </w:rPr>
      </w:pPr>
      <w:r>
        <w:rPr>
          <w:rFonts w:cs="Times New Roman"/>
          <w:szCs w:val="20"/>
        </w:rPr>
        <w:t>建设单位在与施工单位签署施工承包合同时，应将环境保护的条款包含在内，如施工机械设备、施工方法、施工进度安排、施工设备废气、噪声排放控制措施、施工废水处理方式等，保证环境保护设施建设进度和资金，并在项目建设过程中同时组织实施环评报告及批复中提出的环境保护对策措施。</w:t>
      </w:r>
    </w:p>
    <w:p w14:paraId="135113A4">
      <w:pPr>
        <w:wordWrap w:val="0"/>
        <w:ind w:firstLine="480" w:firstLineChars="0"/>
        <w:rPr>
          <w:rFonts w:cs="Times New Roman"/>
          <w:szCs w:val="20"/>
        </w:rPr>
      </w:pPr>
      <w:r>
        <w:rPr>
          <w:rFonts w:cs="Times New Roman"/>
          <w:szCs w:val="20"/>
        </w:rPr>
        <w:t>（2）施工单位环境管理职责</w:t>
      </w:r>
    </w:p>
    <w:p w14:paraId="286B2B0F">
      <w:pPr>
        <w:wordWrap w:val="0"/>
        <w:ind w:firstLine="480" w:firstLineChars="0"/>
        <w:rPr>
          <w:rFonts w:cs="Times New Roman"/>
          <w:szCs w:val="20"/>
        </w:rPr>
      </w:pPr>
      <w:r>
        <w:rPr>
          <w:rFonts w:cs="Times New Roman"/>
          <w:szCs w:val="20"/>
        </w:rPr>
        <w:t>施工单位是承包合同中各项环境保护措施的执行者，并要接受建设单位及有关环保管理部门的监督和管理。施工单位应设立环境保护管理机构，工程竣工并验收合格后撤销。其主要职责包括：</w:t>
      </w:r>
    </w:p>
    <w:p w14:paraId="325FA5EF">
      <w:pPr>
        <w:wordWrap w:val="0"/>
        <w:ind w:firstLine="480" w:firstLineChars="0"/>
        <w:rPr>
          <w:rFonts w:cs="Times New Roman"/>
          <w:szCs w:val="20"/>
        </w:rPr>
      </w:pPr>
      <w:r>
        <w:rPr>
          <w:rFonts w:cs="Times New Roman"/>
          <w:szCs w:val="20"/>
        </w:rPr>
        <w:t>在施工前，应按照建设单位制定的环境管理方案，编制详细的“环境管理方案”，并连同施工计划一起呈报建设单位环境管理部门，批准后方可以开工。</w:t>
      </w:r>
    </w:p>
    <w:p w14:paraId="1A6D803E">
      <w:pPr>
        <w:wordWrap w:val="0"/>
        <w:ind w:firstLine="480" w:firstLineChars="0"/>
        <w:rPr>
          <w:rFonts w:cs="Times New Roman"/>
          <w:szCs w:val="20"/>
        </w:rPr>
      </w:pPr>
      <w:r>
        <w:rPr>
          <w:rFonts w:cs="Times New Roman"/>
          <w:szCs w:val="20"/>
        </w:rPr>
        <w:t>施工期间的各项活动需依据承包合同条款、环评报告及其批复意见的内容严格执行，尽量减轻施工期对环境的污染</w:t>
      </w:r>
      <w:r>
        <w:rPr>
          <w:rFonts w:hint="eastAsia" w:cs="Times New Roman"/>
          <w:szCs w:val="20"/>
        </w:rPr>
        <w:t>。</w:t>
      </w:r>
    </w:p>
    <w:p w14:paraId="75DD89C3">
      <w:pPr>
        <w:wordWrap w:val="0"/>
        <w:ind w:firstLine="480" w:firstLineChars="0"/>
        <w:rPr>
          <w:rFonts w:cs="Times New Roman"/>
          <w:szCs w:val="24"/>
        </w:rPr>
      </w:pPr>
      <w:r>
        <w:rPr>
          <w:rFonts w:cs="Times New Roman"/>
          <w:szCs w:val="20"/>
        </w:rPr>
        <w:t>定期向建设单位汇报承包合同中各项环保条款的执行情况，并负责环保措施的建设进度、建设质量、运行和检测情况。</w:t>
      </w:r>
    </w:p>
    <w:p w14:paraId="4EFAE35E">
      <w:pPr>
        <w:widowControl/>
        <w:wordWrap w:val="0"/>
        <w:ind w:firstLine="0" w:firstLineChars="0"/>
        <w:outlineLvl w:val="2"/>
        <w:rPr>
          <w:rFonts w:cs="Times New Roman"/>
          <w:b/>
          <w:bCs/>
          <w:sz w:val="28"/>
          <w:szCs w:val="32"/>
        </w:rPr>
      </w:pPr>
      <w:r>
        <w:rPr>
          <w:rFonts w:cs="Times New Roman"/>
          <w:b/>
          <w:bCs/>
          <w:sz w:val="28"/>
          <w:szCs w:val="32"/>
        </w:rPr>
        <w:t>9.2.2 营运期环境管理要求</w:t>
      </w:r>
    </w:p>
    <w:p w14:paraId="09F16BC9">
      <w:pPr>
        <w:wordWrap w:val="0"/>
        <w:ind w:firstLine="0" w:firstLineChars="0"/>
        <w:outlineLvl w:val="3"/>
        <w:rPr>
          <w:rFonts w:cs="Times New Roman"/>
          <w:b/>
        </w:rPr>
      </w:pPr>
      <w:r>
        <w:rPr>
          <w:rFonts w:cs="Times New Roman"/>
          <w:b/>
        </w:rPr>
        <w:t>9.2.2.1 环境管理机构</w:t>
      </w:r>
    </w:p>
    <w:p w14:paraId="0DC0C14F">
      <w:pPr>
        <w:wordWrap w:val="0"/>
        <w:ind w:firstLine="480" w:firstLineChars="0"/>
        <w:rPr>
          <w:rFonts w:cs="Times New Roman"/>
          <w:szCs w:val="24"/>
        </w:rPr>
      </w:pPr>
      <w:r>
        <w:rPr>
          <w:rFonts w:cs="Times New Roman"/>
          <w:szCs w:val="24"/>
        </w:rPr>
        <w:t>企业需配备监测仪器，并设置专职环保人员负责环境管理、环境监测和事故应急处理。环保部已设置专职部长，直接向公司总经理负责，统一负责管理、组织、落实、监督企业的环境保护工作。各车间设置兼职环保人员，承担各级环境管理职责，并向环保部负责。环保部已设置专职管理人员，负责与各单项污染治理设施的沟通、协调与日常管理。部门具体职责为：</w:t>
      </w:r>
    </w:p>
    <w:p w14:paraId="36C4AB86">
      <w:pPr>
        <w:wordWrap w:val="0"/>
        <w:ind w:firstLine="480" w:firstLineChars="0"/>
        <w:rPr>
          <w:rFonts w:cs="Times New Roman"/>
          <w:szCs w:val="24"/>
        </w:rPr>
      </w:pPr>
      <w:r>
        <w:rPr>
          <w:rFonts w:cs="Times New Roman"/>
          <w:szCs w:val="24"/>
        </w:rPr>
        <w:t>（1）贯彻落实国家和地方有关的环保法律法规和相关标准；</w:t>
      </w:r>
    </w:p>
    <w:p w14:paraId="31F4F385">
      <w:pPr>
        <w:wordWrap w:val="0"/>
        <w:ind w:firstLine="480" w:firstLineChars="0"/>
        <w:rPr>
          <w:rFonts w:cs="Times New Roman"/>
          <w:szCs w:val="24"/>
        </w:rPr>
      </w:pPr>
      <w:r>
        <w:rPr>
          <w:rFonts w:cs="Times New Roman"/>
          <w:szCs w:val="24"/>
        </w:rPr>
        <w:t>（2）组织制定公司的环境保护管理规章制度，并监督检查其执行情况；</w:t>
      </w:r>
    </w:p>
    <w:p w14:paraId="1D2F05DE">
      <w:pPr>
        <w:wordWrap w:val="0"/>
        <w:ind w:firstLine="480" w:firstLineChars="0"/>
        <w:rPr>
          <w:rFonts w:cs="Times New Roman"/>
          <w:szCs w:val="24"/>
        </w:rPr>
      </w:pPr>
      <w:r>
        <w:rPr>
          <w:rFonts w:cs="Times New Roman"/>
          <w:szCs w:val="24"/>
        </w:rPr>
        <w:t>（3）针对公司的具体情况，制定并组织实施环境保护规划和年度工作计划；</w:t>
      </w:r>
    </w:p>
    <w:p w14:paraId="3000D33E">
      <w:pPr>
        <w:wordWrap w:val="0"/>
        <w:ind w:firstLine="480" w:firstLineChars="0"/>
        <w:rPr>
          <w:rFonts w:cs="Times New Roman"/>
          <w:szCs w:val="24"/>
        </w:rPr>
      </w:pPr>
      <w:r>
        <w:rPr>
          <w:rFonts w:cs="Times New Roman"/>
          <w:szCs w:val="24"/>
        </w:rPr>
        <w:t>（4）负责开展日常的环境监测工作，建立健全原始记录，分析掌握污染动态以及“三废”的综合处置情况；</w:t>
      </w:r>
    </w:p>
    <w:p w14:paraId="2AB4B0D7">
      <w:pPr>
        <w:wordWrap w:val="0"/>
        <w:ind w:firstLine="480" w:firstLineChars="0"/>
        <w:rPr>
          <w:rFonts w:cs="Times New Roman"/>
          <w:szCs w:val="24"/>
        </w:rPr>
      </w:pPr>
      <w:r>
        <w:rPr>
          <w:rFonts w:cs="Times New Roman"/>
          <w:szCs w:val="24"/>
        </w:rPr>
        <w:t>（5）建立环保档案，做好企业环境管理台账记录和企业环保资料的统计整理工作，及时向当地环保部门上报环保工作报表以及提供相应的技术数据；</w:t>
      </w:r>
    </w:p>
    <w:p w14:paraId="70F0EE3C">
      <w:pPr>
        <w:wordWrap w:val="0"/>
        <w:ind w:firstLine="480" w:firstLineChars="0"/>
        <w:rPr>
          <w:rFonts w:cs="Times New Roman"/>
          <w:szCs w:val="24"/>
        </w:rPr>
      </w:pPr>
      <w:r>
        <w:rPr>
          <w:rFonts w:cs="Times New Roman"/>
          <w:szCs w:val="24"/>
        </w:rPr>
        <w:t>（6）监督检查环保设施及自动报警装置等运行、维护和管理工作；</w:t>
      </w:r>
    </w:p>
    <w:p w14:paraId="65F07499">
      <w:pPr>
        <w:wordWrap w:val="0"/>
        <w:ind w:firstLine="480" w:firstLineChars="0"/>
        <w:rPr>
          <w:rFonts w:cs="Times New Roman"/>
          <w:szCs w:val="24"/>
        </w:rPr>
      </w:pPr>
      <w:r>
        <w:rPr>
          <w:rFonts w:cs="Times New Roman"/>
          <w:szCs w:val="24"/>
        </w:rPr>
        <w:t>（7）检查落实安全消防措施，开展环保、安全知识教育，对从事与环保工作有关的特殊岗位（如承担环保设施运行与维护）的员工的技能进行定期培训和考核；</w:t>
      </w:r>
    </w:p>
    <w:p w14:paraId="54B5F4B6">
      <w:pPr>
        <w:wordWrap w:val="0"/>
        <w:ind w:firstLine="480" w:firstLineChars="0"/>
        <w:rPr>
          <w:rFonts w:cs="Times New Roman"/>
          <w:szCs w:val="24"/>
        </w:rPr>
      </w:pPr>
      <w:r>
        <w:rPr>
          <w:rFonts w:cs="Times New Roman"/>
          <w:szCs w:val="24"/>
        </w:rPr>
        <w:t>（8）负责处理各类污染事故和突发紧急事件，组织抢救和善后处理工作；</w:t>
      </w:r>
    </w:p>
    <w:p w14:paraId="6379CFDE">
      <w:pPr>
        <w:wordWrap w:val="0"/>
        <w:ind w:firstLine="480" w:firstLineChars="0"/>
        <w:rPr>
          <w:rFonts w:cs="Times New Roman"/>
          <w:szCs w:val="24"/>
        </w:rPr>
      </w:pPr>
      <w:r>
        <w:rPr>
          <w:rFonts w:cs="Times New Roman"/>
          <w:szCs w:val="24"/>
        </w:rPr>
        <w:t>（9）负责企业的清洁生产工作的开展和维持，配合当地环境保护部门对企业的环境管理。</w:t>
      </w:r>
    </w:p>
    <w:p w14:paraId="53286B1D">
      <w:pPr>
        <w:wordWrap w:val="0"/>
        <w:ind w:firstLine="480" w:firstLineChars="0"/>
        <w:rPr>
          <w:rFonts w:cs="Times New Roman"/>
          <w:szCs w:val="24"/>
        </w:rPr>
      </w:pPr>
      <w:r>
        <w:rPr>
          <w:rFonts w:cs="Times New Roman"/>
          <w:szCs w:val="24"/>
        </w:rPr>
        <w:t>（10）做好企业环境管理信息公开工作。</w:t>
      </w:r>
    </w:p>
    <w:p w14:paraId="50A20DDA">
      <w:pPr>
        <w:wordWrap w:val="0"/>
        <w:ind w:firstLine="0" w:firstLineChars="0"/>
        <w:outlineLvl w:val="3"/>
        <w:rPr>
          <w:rFonts w:cs="Times New Roman"/>
          <w:b/>
        </w:rPr>
      </w:pPr>
      <w:r>
        <w:rPr>
          <w:rFonts w:cs="Times New Roman"/>
          <w:b/>
        </w:rPr>
        <w:t>9.2.2.2 环境管理制度</w:t>
      </w:r>
    </w:p>
    <w:p w14:paraId="73FA479F">
      <w:pPr>
        <w:wordWrap w:val="0"/>
        <w:ind w:firstLine="480" w:firstLineChars="0"/>
        <w:rPr>
          <w:rFonts w:cs="Times New Roman"/>
          <w:szCs w:val="24"/>
        </w:rPr>
      </w:pPr>
      <w:r>
        <w:rPr>
          <w:rFonts w:cs="Times New Roman"/>
          <w:szCs w:val="24"/>
        </w:rPr>
        <w:t>企业需制定管理制度体系，将环保工作纳入考核体系，确保在日常运行中将环保目标落到实处。</w:t>
      </w:r>
    </w:p>
    <w:p w14:paraId="639AA063">
      <w:pPr>
        <w:wordWrap w:val="0"/>
        <w:ind w:firstLine="480" w:firstLineChars="0"/>
        <w:rPr>
          <w:rFonts w:cs="Times New Roman"/>
          <w:szCs w:val="24"/>
        </w:rPr>
      </w:pPr>
      <w:r>
        <w:rPr>
          <w:rFonts w:cs="Times New Roman"/>
          <w:szCs w:val="24"/>
        </w:rPr>
        <w:t>（1）“三同时”制度</w:t>
      </w:r>
    </w:p>
    <w:p w14:paraId="3E07D918">
      <w:pPr>
        <w:wordWrap w:val="0"/>
        <w:ind w:firstLine="480" w:firstLineChars="0"/>
        <w:rPr>
          <w:rFonts w:cs="Times New Roman"/>
          <w:szCs w:val="24"/>
        </w:rPr>
      </w:pPr>
      <w:r>
        <w:rPr>
          <w:rFonts w:cs="Times New Roman"/>
          <w:szCs w:val="24"/>
        </w:rPr>
        <w:t>根据《建设项目环境保护管理条例》，建设项目需要配套建设的环境保护设施，必须与主体工程同时设计、同时施工、同时投产使用。项目竣工后，建设单位应当按照国务院环境保护行政主管部门规定的标准和程序，对配套建设的环境保护设施进行验收，编制验收报告。建设单位在环境保护设施验收过程中，应当如实查验、监测、记载建设项目环境保护设施的建设和调试情况，不得弄虚作假，验收报告应依法向社会公开。</w:t>
      </w:r>
      <w:r>
        <w:rPr>
          <w:rFonts w:hint="eastAsia" w:cs="Times New Roman"/>
          <w:szCs w:val="24"/>
        </w:rPr>
        <w:t>本</w:t>
      </w:r>
      <w:r>
        <w:rPr>
          <w:rFonts w:cs="Times New Roman"/>
          <w:szCs w:val="24"/>
        </w:rPr>
        <w:t>项目配套建设的环境保护设施经验收合格，方可投入生产或者使用。</w:t>
      </w:r>
    </w:p>
    <w:p w14:paraId="4E205379">
      <w:pPr>
        <w:wordWrap w:val="0"/>
        <w:ind w:firstLine="480" w:firstLineChars="0"/>
        <w:rPr>
          <w:rFonts w:cs="Times New Roman"/>
          <w:szCs w:val="24"/>
        </w:rPr>
      </w:pPr>
      <w:r>
        <w:rPr>
          <w:rFonts w:cs="Times New Roman"/>
          <w:szCs w:val="24"/>
        </w:rPr>
        <w:t>（2）排污许可证制度</w:t>
      </w:r>
    </w:p>
    <w:p w14:paraId="492F160F">
      <w:pPr>
        <w:wordWrap w:val="0"/>
        <w:ind w:firstLine="480" w:firstLineChars="0"/>
        <w:rPr>
          <w:rFonts w:cs="Times New Roman"/>
          <w:szCs w:val="24"/>
        </w:rPr>
      </w:pPr>
      <w:r>
        <w:rPr>
          <w:rFonts w:cs="Times New Roman"/>
          <w:szCs w:val="24"/>
        </w:rPr>
        <w:t>建设单位应当在</w:t>
      </w:r>
      <w:r>
        <w:rPr>
          <w:rFonts w:hint="eastAsia" w:cs="Times New Roman"/>
          <w:szCs w:val="24"/>
        </w:rPr>
        <w:t>本</w:t>
      </w:r>
      <w:r>
        <w:rPr>
          <w:rFonts w:cs="Times New Roman"/>
          <w:szCs w:val="24"/>
        </w:rPr>
        <w:t>项目投入生产或使用并产生实际排污行为之前重新申请领取新的排污许可证。依法按照排污许可证申请与核发技术规范提交排污许可申请，申报排放污染物种类、排放浓度等，测算并申报污染物排放量。建设单位应当严格执行排污许可证的规定，禁止无证排污或不按证排污。</w:t>
      </w:r>
    </w:p>
    <w:p w14:paraId="2E6E13C5">
      <w:pPr>
        <w:wordWrap w:val="0"/>
        <w:ind w:firstLine="480" w:firstLineChars="0"/>
        <w:rPr>
          <w:rFonts w:cs="Times New Roman"/>
          <w:szCs w:val="24"/>
        </w:rPr>
      </w:pPr>
      <w:r>
        <w:rPr>
          <w:rFonts w:cs="Times New Roman"/>
          <w:szCs w:val="24"/>
        </w:rPr>
        <w:t>（3）环保台账制度</w:t>
      </w:r>
    </w:p>
    <w:p w14:paraId="4FF929A2">
      <w:pPr>
        <w:wordWrap w:val="0"/>
        <w:ind w:firstLine="480" w:firstLineChars="0"/>
        <w:rPr>
          <w:rFonts w:cs="Times New Roman"/>
          <w:szCs w:val="24"/>
        </w:rPr>
      </w:pPr>
      <w:r>
        <w:rPr>
          <w:rFonts w:cs="Times New Roman"/>
          <w:szCs w:val="24"/>
        </w:rPr>
        <w:t>厂内需完善记录制度和档案保存制度，有利于环境管理质量的追踪和持续改进；记录和台帐包括设施运行和维护记录、危险废物进出台帐、废水、废气污染物监测台帐、所有化学品使用台帐、突发性事件的处理、调查记录等，妥善保存所有记录、台帐及污染物排放监测资料、环境管理档案资料等。</w:t>
      </w:r>
    </w:p>
    <w:p w14:paraId="24BF071E">
      <w:pPr>
        <w:wordWrap w:val="0"/>
        <w:ind w:firstLine="480" w:firstLineChars="0"/>
        <w:rPr>
          <w:rFonts w:cs="Times New Roman"/>
          <w:szCs w:val="24"/>
        </w:rPr>
      </w:pPr>
      <w:r>
        <w:rPr>
          <w:rFonts w:cs="Times New Roman"/>
          <w:szCs w:val="24"/>
        </w:rPr>
        <w:t>（4）污染治理设施管理制度</w:t>
      </w:r>
    </w:p>
    <w:p w14:paraId="4F80C684">
      <w:pPr>
        <w:wordWrap w:val="0"/>
        <w:ind w:firstLine="480" w:firstLineChars="0"/>
        <w:rPr>
          <w:rFonts w:cs="Times New Roman"/>
          <w:szCs w:val="24"/>
        </w:rPr>
      </w:pPr>
      <w:r>
        <w:rPr>
          <w:rFonts w:cs="Times New Roman"/>
          <w:szCs w:val="24"/>
        </w:rPr>
        <w:t>项目建成后，必须确保污染处理设施长期、稳定、有效地运行，不得擅自拆除或者闲置污染处理设施，不得故意不正常使用污染处理设施。污染处理设施的管理必须与生产经营活动一起纳入单位日常管理工作的范畴，落实责任人、操作人员、维修人员、运行经费、设备的备品备件、化学药品和其他原辅材料。同时要建立岗位责任制、制定操作规程、建立管理台帐。</w:t>
      </w:r>
    </w:p>
    <w:p w14:paraId="1A4C8DC6">
      <w:pPr>
        <w:wordWrap w:val="0"/>
        <w:ind w:firstLine="480" w:firstLineChars="0"/>
        <w:rPr>
          <w:rFonts w:cs="Times New Roman"/>
          <w:szCs w:val="24"/>
        </w:rPr>
      </w:pPr>
      <w:r>
        <w:rPr>
          <w:rFonts w:cs="Times New Roman"/>
          <w:szCs w:val="24"/>
        </w:rPr>
        <w:t>（5）报告制度</w:t>
      </w:r>
    </w:p>
    <w:p w14:paraId="05E793EA">
      <w:pPr>
        <w:wordWrap w:val="0"/>
        <w:ind w:firstLine="480" w:firstLineChars="0"/>
        <w:rPr>
          <w:rFonts w:cs="Times New Roman"/>
          <w:szCs w:val="24"/>
        </w:rPr>
      </w:pPr>
      <w:r>
        <w:rPr>
          <w:rFonts w:cs="Times New Roman"/>
          <w:szCs w:val="24"/>
        </w:rPr>
        <w:t>执行月报制度。月报内容主要为污染治理设施的运行情况、污染物排放情况以及污染事故或污染纠纷等。厂内环境保护相关的所有记录、台帐及污染物排放监测资料、环境管理档案资料等应妥善保存并定期上报，发现污染因子超标，要在监测数据出来后以书面形式上报公司管理层，快速果断采取应对措施。</w:t>
      </w:r>
    </w:p>
    <w:p w14:paraId="20222737">
      <w:pPr>
        <w:wordWrap w:val="0"/>
        <w:ind w:firstLine="480" w:firstLineChars="0"/>
        <w:rPr>
          <w:rFonts w:cs="Times New Roman"/>
          <w:szCs w:val="24"/>
        </w:rPr>
      </w:pPr>
      <w:r>
        <w:rPr>
          <w:rFonts w:cs="Times New Roman"/>
          <w:szCs w:val="24"/>
        </w:rPr>
        <w:t>建设单位应定期向属地环保部门报告污染治理设施运行情况、污染物排放情况以及污染事故、污染纠纷等情况，便于政府部门及时了解污染动态，以利于采取相应的对策措施。</w:t>
      </w:r>
      <w:r>
        <w:rPr>
          <w:rFonts w:hint="eastAsia" w:cs="Times New Roman"/>
          <w:szCs w:val="24"/>
        </w:rPr>
        <w:t>本</w:t>
      </w:r>
      <w:r>
        <w:rPr>
          <w:rFonts w:cs="Times New Roman"/>
          <w:szCs w:val="24"/>
        </w:rPr>
        <w:t>项目的性质、规模、地点、生产工艺和环境保护措施等发生变动的，必须向环保部门报告，并履行相关手续，如发生重大变动并且可能导致环境影响显著变化（特别是不利环境影响加重）的，应当重新报批环评。</w:t>
      </w:r>
    </w:p>
    <w:p w14:paraId="59472D17">
      <w:pPr>
        <w:wordWrap w:val="0"/>
        <w:ind w:firstLine="480" w:firstLineChars="0"/>
        <w:rPr>
          <w:rFonts w:cs="Times New Roman"/>
          <w:szCs w:val="24"/>
        </w:rPr>
      </w:pPr>
      <w:r>
        <w:rPr>
          <w:rFonts w:cs="Times New Roman"/>
          <w:szCs w:val="24"/>
        </w:rPr>
        <w:t>（6）环保奖惩制度</w:t>
      </w:r>
    </w:p>
    <w:p w14:paraId="1A99A978">
      <w:pPr>
        <w:wordWrap w:val="0"/>
        <w:ind w:firstLine="480" w:firstLineChars="0"/>
        <w:rPr>
          <w:rFonts w:cs="Times New Roman"/>
          <w:szCs w:val="24"/>
        </w:rPr>
      </w:pPr>
      <w:r>
        <w:rPr>
          <w:rFonts w:cs="Times New Roman"/>
          <w:szCs w:val="24"/>
        </w:rPr>
        <w:t>企业应加强宣传教育，提高员工的污染隐患意识和环境风险意识；制定员工参与环保技术培训的计划，提高员工技术素质水平；设立岗位实责制，制定严格的奖、罚制度。建议企业设置环境保护奖励条例，纳入人员考核体系。对爱护环保设施、节能降耗、改善环境者实行奖励；对环保观念淡薄、不按环保管理要求，造成环保设施损坏、环境污染及资源和能源浪费者一律处以重罚。</w:t>
      </w:r>
    </w:p>
    <w:p w14:paraId="14071978">
      <w:pPr>
        <w:wordWrap w:val="0"/>
        <w:ind w:firstLine="480" w:firstLineChars="0"/>
        <w:rPr>
          <w:rFonts w:cs="Times New Roman"/>
          <w:szCs w:val="24"/>
        </w:rPr>
      </w:pPr>
      <w:r>
        <w:rPr>
          <w:rFonts w:cs="Times New Roman"/>
          <w:szCs w:val="24"/>
        </w:rPr>
        <w:t>（7）信息公开制度</w:t>
      </w:r>
    </w:p>
    <w:p w14:paraId="6F68BEE6">
      <w:pPr>
        <w:wordWrap w:val="0"/>
        <w:ind w:firstLine="480" w:firstLineChars="0"/>
        <w:rPr>
          <w:rFonts w:cs="Times New Roman"/>
          <w:szCs w:val="24"/>
        </w:rPr>
      </w:pPr>
      <w:r>
        <w:rPr>
          <w:rFonts w:cs="Times New Roman"/>
          <w:szCs w:val="24"/>
        </w:rPr>
        <w:t>建设单位在环评编制、审批、排污许可证申请、竣工环保验收、正常运行等各阶段均应按照有关要求，通过网站或者其他便于公众知悉的方式，依法向社会公开</w:t>
      </w:r>
      <w:r>
        <w:rPr>
          <w:rFonts w:hint="eastAsia" w:cs="Times New Roman"/>
          <w:szCs w:val="24"/>
        </w:rPr>
        <w:t>本</w:t>
      </w:r>
      <w:r>
        <w:rPr>
          <w:rFonts w:cs="Times New Roman"/>
          <w:szCs w:val="24"/>
        </w:rPr>
        <w:t>项目污染物排放清单，明确污染物排放的管理要求。包括工程组成及原辅材料组分要求，建设项目拟采取的环境保护措施及主要运行参数，排放的污染物种类、排放浓度和总量指标，排污口信息，执行的环境标准，环境风险防范措施以及环境监测等相关内容。</w:t>
      </w:r>
    </w:p>
    <w:p w14:paraId="20706123">
      <w:pPr>
        <w:wordWrap w:val="0"/>
        <w:ind w:firstLine="0" w:firstLineChars="0"/>
        <w:outlineLvl w:val="3"/>
        <w:rPr>
          <w:rFonts w:cs="Times New Roman"/>
          <w:b/>
        </w:rPr>
      </w:pPr>
      <w:r>
        <w:rPr>
          <w:rFonts w:cs="Times New Roman"/>
          <w:b/>
        </w:rPr>
        <w:t>9.2.2.3 排污口规范化设置</w:t>
      </w:r>
    </w:p>
    <w:p w14:paraId="124B3EA1">
      <w:pPr>
        <w:wordWrap w:val="0"/>
        <w:ind w:firstLine="480" w:firstLineChars="0"/>
        <w:rPr>
          <w:rFonts w:cs="Times New Roman"/>
        </w:rPr>
      </w:pPr>
      <w:r>
        <w:rPr>
          <w:rFonts w:cs="Times New Roman"/>
        </w:rPr>
        <w:t>根据《江苏省排污口设置及规范化整治管理办法》的第十二条规定，排污口符合“一明显、二合理、三便于”的要求，即环保标志明显，排污口设置合理、排污去向合理，便于采集样品、便于监测计量、便于公众监督管理。并按照《环境保护图形标志》（GB15562.1-1995、GB15562.2-1995）及其修改单的规定，对各排污口设立相应的标志牌。</w:t>
      </w:r>
    </w:p>
    <w:p w14:paraId="6BAE61D4">
      <w:pPr>
        <w:wordWrap w:val="0"/>
        <w:ind w:firstLine="480" w:firstLineChars="0"/>
        <w:rPr>
          <w:rFonts w:cs="Times New Roman"/>
          <w:b/>
          <w:bCs/>
        </w:rPr>
      </w:pPr>
      <w:r>
        <w:rPr>
          <w:rFonts w:hint="eastAsia" w:cs="Times New Roman"/>
          <w:b/>
          <w:bCs/>
        </w:rPr>
        <w:t>（1）</w:t>
      </w:r>
      <w:r>
        <w:rPr>
          <w:rFonts w:cs="Times New Roman"/>
          <w:b/>
          <w:bCs/>
        </w:rPr>
        <w:t>废水排放口（接管口）</w:t>
      </w:r>
    </w:p>
    <w:p w14:paraId="1BEBFCD3">
      <w:pPr>
        <w:widowControl/>
        <w:ind w:firstLine="480"/>
        <w:rPr>
          <w:rFonts w:cs="Times New Roman"/>
          <w:kern w:val="0"/>
          <w:szCs w:val="24"/>
        </w:rPr>
      </w:pPr>
      <w:r>
        <w:rPr>
          <w:rFonts w:cs="Times New Roman"/>
          <w:kern w:val="0"/>
          <w:szCs w:val="24"/>
        </w:rPr>
        <w:t>排放口必须具备方便采样和流量测定条件：一般排放口视排污水流量的大小参照《适应排污水口尺寸表》的有关要求设置，并安装计量，污水面低于地面或高于地面1米的，就应加建采样台阶或梯架（宽度不小于800mm）；有压力的排污管道应安装采样阀。</w:t>
      </w:r>
    </w:p>
    <w:p w14:paraId="474EF967">
      <w:pPr>
        <w:wordWrap w:val="0"/>
        <w:ind w:firstLine="480" w:firstLineChars="0"/>
        <w:rPr>
          <w:rFonts w:cs="Times New Roman"/>
          <w:b/>
          <w:bCs/>
        </w:rPr>
      </w:pPr>
      <w:r>
        <w:rPr>
          <w:rFonts w:hint="eastAsia" w:cs="Times New Roman"/>
          <w:b/>
          <w:bCs/>
        </w:rPr>
        <w:t>（2）雨水排放口</w:t>
      </w:r>
    </w:p>
    <w:p w14:paraId="3BC2BA96">
      <w:pPr>
        <w:widowControl/>
        <w:ind w:firstLine="480"/>
        <w:rPr>
          <w:rFonts w:cs="Times New Roman"/>
          <w:kern w:val="0"/>
          <w:szCs w:val="24"/>
        </w:rPr>
      </w:pPr>
      <w:r>
        <w:rPr>
          <w:rFonts w:hint="eastAsia" w:cs="Times New Roman"/>
          <w:kern w:val="0"/>
          <w:szCs w:val="24"/>
        </w:rPr>
        <w:t>本项目依托现有雨水排口，</w:t>
      </w:r>
      <w:r>
        <w:rPr>
          <w:rFonts w:cs="Times New Roman"/>
          <w:kern w:val="0"/>
          <w:szCs w:val="24"/>
        </w:rPr>
        <w:t>雨水排放口已安装水质在线监控设备</w:t>
      </w:r>
      <w:r>
        <w:rPr>
          <w:rFonts w:hint="eastAsia" w:cs="Times New Roman"/>
          <w:kern w:val="0"/>
          <w:szCs w:val="24"/>
        </w:rPr>
        <w:t>（pH</w:t>
      </w:r>
      <w:r>
        <w:rPr>
          <w:rFonts w:cs="Times New Roman"/>
          <w:kern w:val="0"/>
          <w:szCs w:val="24"/>
        </w:rPr>
        <w:t>、</w:t>
      </w:r>
      <w:r>
        <w:rPr>
          <w:rFonts w:hint="eastAsia" w:cs="Times New Roman"/>
          <w:kern w:val="0"/>
          <w:szCs w:val="24"/>
        </w:rPr>
        <w:t>COD)</w:t>
      </w:r>
      <w:r>
        <w:rPr>
          <w:rFonts w:cs="Times New Roman"/>
          <w:kern w:val="0"/>
          <w:szCs w:val="24"/>
        </w:rPr>
        <w:t>，并设立标志牌，标志牌安放位置醒目。</w:t>
      </w:r>
    </w:p>
    <w:p w14:paraId="387CE1FC">
      <w:pPr>
        <w:wordWrap w:val="0"/>
        <w:ind w:firstLine="480" w:firstLineChars="0"/>
        <w:rPr>
          <w:rFonts w:cs="Times New Roman"/>
          <w:b/>
          <w:bCs/>
        </w:rPr>
      </w:pPr>
      <w:r>
        <w:rPr>
          <w:rFonts w:hint="eastAsia" w:cs="Times New Roman"/>
          <w:b/>
          <w:bCs/>
        </w:rPr>
        <w:t>（3）</w:t>
      </w:r>
      <w:r>
        <w:rPr>
          <w:rFonts w:cs="Times New Roman"/>
          <w:b/>
          <w:bCs/>
        </w:rPr>
        <w:t>废气排放口</w:t>
      </w:r>
    </w:p>
    <w:p w14:paraId="29F6640E">
      <w:pPr>
        <w:widowControl/>
        <w:ind w:firstLine="480"/>
        <w:rPr>
          <w:rFonts w:cs="Times New Roman"/>
          <w:kern w:val="0"/>
          <w:szCs w:val="24"/>
        </w:rPr>
      </w:pPr>
      <w:r>
        <w:rPr>
          <w:rFonts w:cs="Times New Roman"/>
        </w:rPr>
        <w:t>本次项目废气排放口</w:t>
      </w:r>
      <w:r>
        <w:rPr>
          <w:rFonts w:hint="eastAsia" w:cs="Times New Roman"/>
        </w:rPr>
        <w:t>P2（DA120）依托现有，P1新建，</w:t>
      </w:r>
      <w:r>
        <w:rPr>
          <w:rFonts w:cs="Times New Roman"/>
          <w:kern w:val="0"/>
          <w:szCs w:val="24"/>
        </w:rPr>
        <w:t>废气排放口必须符合规定的高度和按《污染源监测技术规范》便于采样、监测的要求。</w:t>
      </w:r>
    </w:p>
    <w:p w14:paraId="6C6928F4">
      <w:pPr>
        <w:wordWrap w:val="0"/>
        <w:ind w:firstLine="480" w:firstLineChars="0"/>
        <w:rPr>
          <w:rFonts w:cs="Times New Roman"/>
          <w:b/>
          <w:bCs/>
        </w:rPr>
      </w:pPr>
      <w:r>
        <w:rPr>
          <w:rFonts w:hint="eastAsia" w:cs="Times New Roman"/>
          <w:b/>
          <w:bCs/>
        </w:rPr>
        <w:t>（4）</w:t>
      </w:r>
      <w:r>
        <w:rPr>
          <w:rFonts w:cs="Times New Roman"/>
          <w:b/>
          <w:bCs/>
        </w:rPr>
        <w:t>固定噪声排放源</w:t>
      </w:r>
    </w:p>
    <w:p w14:paraId="1954F781">
      <w:pPr>
        <w:wordWrap w:val="0"/>
        <w:ind w:firstLine="480" w:firstLineChars="0"/>
        <w:rPr>
          <w:rFonts w:cs="Times New Roman"/>
        </w:rPr>
      </w:pPr>
      <w:r>
        <w:rPr>
          <w:rFonts w:cs="Times New Roman"/>
        </w:rPr>
        <w:t>按规定对固定噪声进行治理，并在边界噪声敏感点</w:t>
      </w:r>
      <w:r>
        <w:rPr>
          <w:rFonts w:hint="eastAsia" w:cs="Times New Roman"/>
        </w:rPr>
        <w:t>且</w:t>
      </w:r>
      <w:r>
        <w:rPr>
          <w:rFonts w:cs="Times New Roman"/>
        </w:rPr>
        <w:t>对外界影响最大处设置标志牌。</w:t>
      </w:r>
    </w:p>
    <w:p w14:paraId="6BA7C1D7">
      <w:pPr>
        <w:wordWrap w:val="0"/>
        <w:ind w:firstLine="480" w:firstLineChars="0"/>
        <w:rPr>
          <w:rFonts w:cs="Times New Roman"/>
          <w:b/>
          <w:bCs/>
        </w:rPr>
      </w:pPr>
      <w:r>
        <w:rPr>
          <w:rFonts w:hint="eastAsia" w:cs="Times New Roman"/>
          <w:b/>
          <w:bCs/>
        </w:rPr>
        <w:t>（5）</w:t>
      </w:r>
      <w:r>
        <w:rPr>
          <w:rFonts w:cs="Times New Roman"/>
          <w:b/>
          <w:bCs/>
        </w:rPr>
        <w:t>固废贮存场所</w:t>
      </w:r>
    </w:p>
    <w:p w14:paraId="1DC434DE">
      <w:pPr>
        <w:widowControl/>
        <w:ind w:firstLine="480"/>
        <w:rPr>
          <w:rFonts w:cs="Times New Roman"/>
        </w:rPr>
      </w:pPr>
      <w:r>
        <w:rPr>
          <w:rFonts w:cs="Times New Roman"/>
          <w:bCs/>
        </w:rPr>
        <w:t>本项目</w:t>
      </w:r>
      <w:r>
        <w:rPr>
          <w:rFonts w:hint="eastAsia" w:cs="Times New Roman"/>
          <w:bCs/>
        </w:rPr>
        <w:t>依</w:t>
      </w:r>
      <w:r>
        <w:rPr>
          <w:rFonts w:hint="eastAsia" w:cs="Times New Roman"/>
          <w:kern w:val="0"/>
          <w:szCs w:val="24"/>
        </w:rPr>
        <w:t>托仪化公司甲类960</w:t>
      </w:r>
      <w:r>
        <w:rPr>
          <w:rFonts w:cs="Times New Roman"/>
          <w:kern w:val="0"/>
          <w:szCs w:val="24"/>
        </w:rPr>
        <w:t xml:space="preserve"> m</w:t>
      </w:r>
      <w:r>
        <w:rPr>
          <w:rFonts w:hint="eastAsia" w:cs="Times New Roman"/>
          <w:kern w:val="0"/>
          <w:szCs w:val="24"/>
          <w:vertAlign w:val="superscript"/>
        </w:rPr>
        <w:t>2</w:t>
      </w:r>
      <w:r>
        <w:rPr>
          <w:rFonts w:hint="eastAsia" w:cs="Times New Roman"/>
          <w:kern w:val="0"/>
          <w:szCs w:val="24"/>
        </w:rPr>
        <w:t>+乙类360</w:t>
      </w:r>
      <w:r>
        <w:rPr>
          <w:rFonts w:cs="Times New Roman"/>
          <w:kern w:val="0"/>
          <w:szCs w:val="24"/>
        </w:rPr>
        <w:t xml:space="preserve"> m</w:t>
      </w:r>
      <w:r>
        <w:rPr>
          <w:rFonts w:hint="eastAsia" w:cs="Times New Roman"/>
          <w:kern w:val="0"/>
          <w:szCs w:val="24"/>
          <w:vertAlign w:val="superscript"/>
        </w:rPr>
        <w:t>2</w:t>
      </w:r>
      <w:r>
        <w:rPr>
          <w:rFonts w:hint="eastAsia" w:cs="Times New Roman"/>
          <w:kern w:val="0"/>
          <w:szCs w:val="24"/>
        </w:rPr>
        <w:t>危废库</w:t>
      </w:r>
      <w:r>
        <w:rPr>
          <w:rFonts w:hint="eastAsia" w:cs="Times New Roman"/>
          <w:bCs/>
          <w:szCs w:val="24"/>
        </w:rPr>
        <w:t>，</w:t>
      </w:r>
      <w:r>
        <w:rPr>
          <w:rFonts w:cs="Times New Roman"/>
          <w:kern w:val="0"/>
          <w:szCs w:val="24"/>
        </w:rPr>
        <w:t>各种固体废物处置设施、堆放场所必须有防火、防扬散、防流失、防渗漏或者其它防止污染环境的措施，应在醒目处设置环境保护图形标志牌。</w:t>
      </w:r>
    </w:p>
    <w:p w14:paraId="0B2CE186">
      <w:pPr>
        <w:wordWrap w:val="0"/>
        <w:ind w:firstLine="480" w:firstLineChars="0"/>
        <w:rPr>
          <w:rFonts w:cs="Times New Roman"/>
          <w:b/>
          <w:bCs/>
        </w:rPr>
      </w:pPr>
      <w:r>
        <w:rPr>
          <w:rFonts w:hint="eastAsia" w:cs="Times New Roman"/>
          <w:b/>
          <w:bCs/>
        </w:rPr>
        <w:t>（6）</w:t>
      </w:r>
      <w:r>
        <w:rPr>
          <w:rFonts w:cs="Times New Roman"/>
          <w:b/>
          <w:bCs/>
        </w:rPr>
        <w:t>设置标志牌要求</w:t>
      </w:r>
    </w:p>
    <w:p w14:paraId="53D47FFC">
      <w:pPr>
        <w:wordWrap w:val="0"/>
        <w:ind w:firstLine="480" w:firstLineChars="0"/>
        <w:rPr>
          <w:rFonts w:cs="Times New Roman"/>
        </w:rPr>
      </w:pPr>
      <w:r>
        <w:rPr>
          <w:rFonts w:cs="Times New Roman"/>
        </w:rPr>
        <w:t>环境保护图形标志统一定点制作。排放一般污染物口（源），设置提示式标志牌，排放有毒有害等污染物的排污口设置警告标志牌。</w:t>
      </w:r>
    </w:p>
    <w:p w14:paraId="1A3ECA21">
      <w:pPr>
        <w:wordWrap w:val="0"/>
        <w:ind w:firstLine="480" w:firstLineChars="0"/>
        <w:rPr>
          <w:rFonts w:cs="Times New Roman"/>
        </w:rPr>
      </w:pPr>
      <w:r>
        <w:rPr>
          <w:rFonts w:cs="Times New Roman"/>
        </w:rPr>
        <w:t>标志牌设置位置在排污口（采样口）附近且醒目处，高度为标志牌上端离地面2 m。排污口附近1 m范围内有建筑物的，设平面式标志牌，无建筑物的设立式标志牌。</w:t>
      </w:r>
    </w:p>
    <w:p w14:paraId="75DD16D2">
      <w:pPr>
        <w:wordWrap w:val="0"/>
        <w:ind w:firstLine="480" w:firstLineChars="0"/>
        <w:rPr>
          <w:rFonts w:cs="Times New Roman"/>
        </w:rPr>
      </w:pPr>
      <w:r>
        <w:rPr>
          <w:rFonts w:cs="Times New Roman"/>
        </w:rPr>
        <w:t>规范化排污口的有关设置（如图形标志牌、计量装置、监控装置等）属环保设施，排污单位必须负责日常的维护保养，任何单位和个人不得擅自拆除。</w:t>
      </w:r>
    </w:p>
    <w:p w14:paraId="3DC17764">
      <w:pPr>
        <w:wordWrap w:val="0"/>
        <w:ind w:firstLine="0" w:firstLineChars="0"/>
        <w:outlineLvl w:val="3"/>
        <w:rPr>
          <w:rFonts w:cs="Times New Roman"/>
          <w:b/>
        </w:rPr>
      </w:pPr>
      <w:r>
        <w:rPr>
          <w:rFonts w:cs="Times New Roman"/>
          <w:b/>
        </w:rPr>
        <w:t>9.2.2.4 环保资金落实</w:t>
      </w:r>
    </w:p>
    <w:p w14:paraId="420E0FF8">
      <w:pPr>
        <w:wordWrap w:val="0"/>
        <w:ind w:firstLine="480" w:firstLineChars="0"/>
        <w:rPr>
          <w:rFonts w:cs="Times New Roman"/>
        </w:rPr>
      </w:pPr>
      <w:r>
        <w:rPr>
          <w:rFonts w:cs="Times New Roman"/>
        </w:rPr>
        <w:t>建设单位应制定环境保护设施和措施的建设、运行及维护费用保障计划，保证本报告提出的各项环保投资以及项目运营期的环保设施运行管理费用等落实到位，确保各项环保设施达到设计规定的效率和效果。</w:t>
      </w:r>
    </w:p>
    <w:p w14:paraId="3087725D">
      <w:pPr>
        <w:keepNext/>
        <w:keepLines/>
        <w:widowControl/>
        <w:wordWrap w:val="0"/>
        <w:spacing w:before="120" w:beforeLines="50" w:after="120" w:afterLines="50"/>
        <w:ind w:firstLine="0" w:firstLineChars="0"/>
        <w:outlineLvl w:val="1"/>
        <w:rPr>
          <w:rFonts w:cs="Times New Roman"/>
          <w:b/>
          <w:bCs/>
          <w:sz w:val="30"/>
          <w:szCs w:val="32"/>
        </w:rPr>
      </w:pPr>
      <w:bookmarkStart w:id="136" w:name="_Toc216962450"/>
      <w:r>
        <w:rPr>
          <w:rFonts w:cs="Times New Roman"/>
          <w:b/>
          <w:bCs/>
          <w:sz w:val="30"/>
          <w:szCs w:val="32"/>
        </w:rPr>
        <w:t>9.3 污染物排放清单</w:t>
      </w:r>
      <w:bookmarkEnd w:id="136"/>
    </w:p>
    <w:p w14:paraId="4C893867">
      <w:pPr>
        <w:wordWrap w:val="0"/>
        <w:ind w:firstLine="480" w:firstLineChars="0"/>
        <w:rPr>
          <w:rFonts w:cs="Times New Roman"/>
          <w:szCs w:val="24"/>
        </w:rPr>
      </w:pPr>
      <w:r>
        <w:rPr>
          <w:rFonts w:cs="Times New Roman"/>
          <w:szCs w:val="24"/>
        </w:rPr>
        <w:t>建设项目工程组成、总量指标及风险防范措施见表9.3-1，污染物排放清单见表9.3-2。</w:t>
      </w:r>
    </w:p>
    <w:p w14:paraId="3755CAC1">
      <w:pPr>
        <w:ind w:firstLine="482"/>
        <w:rPr>
          <w:rFonts w:cs="Times New Roman"/>
          <w:b/>
          <w:bCs/>
          <w:szCs w:val="21"/>
        </w:rPr>
      </w:pPr>
      <w:r>
        <w:rPr>
          <w:rFonts w:hint="eastAsia" w:cs="Times New Roman"/>
          <w:b/>
          <w:bCs/>
          <w:szCs w:val="21"/>
        </w:rPr>
        <w:t>保密</w:t>
      </w:r>
    </w:p>
    <w:p w14:paraId="72D5ED0C">
      <w:pPr>
        <w:wordWrap w:val="0"/>
        <w:ind w:firstLine="480" w:firstLineChars="0"/>
        <w:rPr>
          <w:rFonts w:cs="Times New Roman"/>
          <w:szCs w:val="24"/>
        </w:rPr>
        <w:sectPr>
          <w:footerReference r:id="rId24" w:type="even"/>
          <w:pgSz w:w="11906" w:h="16838"/>
          <w:pgMar w:top="1440" w:right="1080" w:bottom="1440" w:left="1080" w:header="851" w:footer="992" w:gutter="0"/>
          <w:cols w:space="425" w:num="1"/>
          <w:docGrid w:linePitch="326" w:charSpace="0"/>
        </w:sectPr>
      </w:pPr>
    </w:p>
    <w:p w14:paraId="469E7502">
      <w:pPr>
        <w:keepNext/>
        <w:keepLines/>
        <w:widowControl/>
        <w:wordWrap w:val="0"/>
        <w:spacing w:before="120" w:beforeLines="50" w:after="120" w:afterLines="50"/>
        <w:ind w:firstLine="0" w:firstLineChars="0"/>
        <w:outlineLvl w:val="1"/>
        <w:rPr>
          <w:rFonts w:cs="Times New Roman"/>
          <w:b/>
          <w:bCs/>
          <w:sz w:val="30"/>
          <w:szCs w:val="32"/>
        </w:rPr>
      </w:pPr>
      <w:bookmarkStart w:id="137" w:name="_Toc216962451"/>
      <w:r>
        <w:rPr>
          <w:rFonts w:cs="Times New Roman"/>
          <w:b/>
          <w:bCs/>
          <w:sz w:val="30"/>
          <w:szCs w:val="32"/>
        </w:rPr>
        <w:t>9.4 环境监测计划</w:t>
      </w:r>
      <w:bookmarkEnd w:id="137"/>
    </w:p>
    <w:p w14:paraId="47FBB4E7">
      <w:pPr>
        <w:wordWrap w:val="0"/>
        <w:ind w:firstLine="480" w:firstLineChars="0"/>
        <w:rPr>
          <w:rFonts w:cs="Times New Roman"/>
        </w:rPr>
      </w:pPr>
      <w:r>
        <w:rPr>
          <w:rFonts w:cs="Times New Roman"/>
        </w:rPr>
        <w:t>本项目在施工期和运行期均会对环境质量造成一定影响，因此，除了加强环境管理，还应定期进行环境监测，了解项目在不同时期对周围环境的影响，以便采取相应措施，最大程度上减轻不利影响。</w:t>
      </w:r>
    </w:p>
    <w:p w14:paraId="1E57E054">
      <w:pPr>
        <w:wordWrap w:val="0"/>
        <w:ind w:firstLine="480" w:firstLineChars="0"/>
        <w:rPr>
          <w:rFonts w:cs="Times New Roman"/>
        </w:rPr>
      </w:pPr>
      <w:r>
        <w:rPr>
          <w:rFonts w:cs="Times New Roman"/>
        </w:rPr>
        <w:t>建设单位设立专职环境监测人员负责运行期环境质量的日常监测工作</w:t>
      </w:r>
      <w:r>
        <w:rPr>
          <w:rFonts w:hint="eastAsia" w:cs="Times New Roman"/>
        </w:rPr>
        <w:t>或</w:t>
      </w:r>
      <w:r>
        <w:rPr>
          <w:rFonts w:cs="Times New Roman"/>
        </w:rPr>
        <w:t>委托有资质环境监测机构进行监测，监测结果上报当地环境保护主管部门。</w:t>
      </w:r>
    </w:p>
    <w:p w14:paraId="2C45CB43">
      <w:pPr>
        <w:widowControl/>
        <w:wordWrap w:val="0"/>
        <w:ind w:firstLine="0" w:firstLineChars="0"/>
        <w:outlineLvl w:val="2"/>
        <w:rPr>
          <w:rFonts w:cs="Times New Roman"/>
          <w:b/>
          <w:bCs/>
          <w:sz w:val="28"/>
          <w:szCs w:val="32"/>
        </w:rPr>
      </w:pPr>
      <w:r>
        <w:rPr>
          <w:rFonts w:cs="Times New Roman"/>
          <w:b/>
          <w:bCs/>
          <w:sz w:val="28"/>
          <w:szCs w:val="32"/>
        </w:rPr>
        <w:t>9.4.</w:t>
      </w:r>
      <w:r>
        <w:rPr>
          <w:rFonts w:hint="eastAsia" w:cs="Times New Roman"/>
          <w:b/>
          <w:bCs/>
          <w:sz w:val="28"/>
          <w:szCs w:val="32"/>
        </w:rPr>
        <w:t xml:space="preserve">1 </w:t>
      </w:r>
      <w:r>
        <w:rPr>
          <w:rFonts w:cs="Times New Roman"/>
          <w:b/>
          <w:bCs/>
          <w:sz w:val="28"/>
          <w:szCs w:val="32"/>
        </w:rPr>
        <w:t>污染源监测计划</w:t>
      </w:r>
    </w:p>
    <w:p w14:paraId="0C938D87">
      <w:pPr>
        <w:wordWrap w:val="0"/>
        <w:ind w:firstLine="480" w:firstLineChars="0"/>
        <w:rPr>
          <w:rFonts w:cs="Times New Roman"/>
        </w:rPr>
      </w:pPr>
      <w:r>
        <w:rPr>
          <w:rFonts w:cs="Times New Roman"/>
        </w:rPr>
        <w:t>环境监测是工业污染源监督管理的重要组成部分，是了解并掌握排污状况和排污趋势的手段，监测数据是执行环境保护法规、标准、进行环境管理和污染防治的依据，因此环境监测必须纳入全厂统筹管理。</w:t>
      </w:r>
    </w:p>
    <w:p w14:paraId="13A932C3">
      <w:pPr>
        <w:wordWrap w:val="0"/>
        <w:ind w:firstLine="480" w:firstLineChars="0"/>
        <w:rPr>
          <w:rFonts w:cs="Times New Roman"/>
        </w:rPr>
      </w:pPr>
      <w:r>
        <w:rPr>
          <w:rFonts w:cs="Times New Roman"/>
          <w:szCs w:val="24"/>
        </w:rPr>
        <w:t>环境监测计划中监测内容和监测要求按照</w:t>
      </w:r>
      <w:r>
        <w:rPr>
          <w:rFonts w:cs="Times New Roman"/>
        </w:rPr>
        <w:t>《排污单位自行监测技术指南 石油化学工业》（HJ947-2018）</w:t>
      </w:r>
      <w:r>
        <w:rPr>
          <w:rFonts w:hint="eastAsia" w:cs="Times New Roman"/>
        </w:rPr>
        <w:t>、</w:t>
      </w:r>
      <w:r>
        <w:rPr>
          <w:rFonts w:cs="Times New Roman"/>
        </w:rPr>
        <w:t>《排污单位自行监测技术指南 总则》（HJ819-2017）、《排污许可申请与核发技术规范 石化工业》（HJ853-2017）、《</w:t>
      </w:r>
      <w:r>
        <w:rPr>
          <w:rFonts w:hint="eastAsia" w:cs="Times New Roman"/>
        </w:rPr>
        <w:t>排污许可证申请与核发技术规范 锅炉</w:t>
      </w:r>
      <w:r>
        <w:rPr>
          <w:rFonts w:cs="Times New Roman"/>
        </w:rPr>
        <w:t>》</w:t>
      </w:r>
      <w:r>
        <w:rPr>
          <w:rFonts w:hint="eastAsia" w:cs="Times New Roman"/>
        </w:rPr>
        <w:t>（</w:t>
      </w:r>
      <w:r>
        <w:rPr>
          <w:rFonts w:cs="Times New Roman"/>
        </w:rPr>
        <w:t>HJ953-2018</w:t>
      </w:r>
      <w:r>
        <w:rPr>
          <w:rFonts w:hint="eastAsia" w:cs="Times New Roman"/>
        </w:rPr>
        <w:t>）、</w:t>
      </w:r>
      <w:r>
        <w:rPr>
          <w:rFonts w:cs="Times New Roman"/>
        </w:rPr>
        <w:t>《江苏省污染源自动监控管理办法》（</w:t>
      </w:r>
      <w:r>
        <w:rPr>
          <w:rFonts w:hint="eastAsia" w:cs="Times New Roman"/>
        </w:rPr>
        <w:t>2</w:t>
      </w:r>
      <w:r>
        <w:rPr>
          <w:rFonts w:cs="Times New Roman"/>
        </w:rPr>
        <w:t>022</w:t>
      </w:r>
      <w:r>
        <w:rPr>
          <w:rFonts w:hint="eastAsia" w:cs="Times New Roman"/>
        </w:rPr>
        <w:t>年修订</w:t>
      </w:r>
      <w:r>
        <w:rPr>
          <w:rFonts w:cs="Times New Roman"/>
        </w:rPr>
        <w:t>）要求并结合企业现有排污许可自行监测方案，确定本项目监测计划。污染源监测具体见表9.4-1。</w:t>
      </w:r>
    </w:p>
    <w:p w14:paraId="71501B5D">
      <w:pPr>
        <w:ind w:firstLine="482"/>
        <w:rPr>
          <w:rFonts w:cs="Times New Roman"/>
          <w:b/>
          <w:bCs/>
          <w:szCs w:val="21"/>
        </w:rPr>
      </w:pPr>
      <w:r>
        <w:rPr>
          <w:rFonts w:hint="eastAsia" w:cs="Times New Roman"/>
          <w:b/>
          <w:bCs/>
          <w:szCs w:val="21"/>
        </w:rPr>
        <w:t>保密</w:t>
      </w:r>
    </w:p>
    <w:p w14:paraId="731C87DF">
      <w:pPr>
        <w:widowControl/>
        <w:wordWrap w:val="0"/>
        <w:ind w:firstLine="0" w:firstLineChars="0"/>
        <w:outlineLvl w:val="2"/>
        <w:rPr>
          <w:rFonts w:cs="Times New Roman"/>
          <w:b/>
          <w:bCs/>
          <w:sz w:val="28"/>
          <w:szCs w:val="32"/>
        </w:rPr>
      </w:pPr>
      <w:r>
        <w:rPr>
          <w:rFonts w:cs="Times New Roman"/>
          <w:b/>
          <w:bCs/>
          <w:sz w:val="28"/>
          <w:szCs w:val="32"/>
        </w:rPr>
        <w:t>9.4.</w:t>
      </w:r>
      <w:r>
        <w:rPr>
          <w:rFonts w:hint="eastAsia" w:cs="Times New Roman"/>
          <w:b/>
          <w:bCs/>
          <w:sz w:val="28"/>
          <w:szCs w:val="32"/>
        </w:rPr>
        <w:t>2</w:t>
      </w:r>
      <w:r>
        <w:rPr>
          <w:rFonts w:cs="Times New Roman"/>
          <w:b/>
          <w:bCs/>
          <w:sz w:val="28"/>
          <w:szCs w:val="32"/>
        </w:rPr>
        <w:t xml:space="preserve"> 环境</w:t>
      </w:r>
      <w:r>
        <w:rPr>
          <w:rFonts w:hint="eastAsia" w:cs="Times New Roman"/>
          <w:b/>
          <w:bCs/>
          <w:sz w:val="28"/>
          <w:szCs w:val="32"/>
        </w:rPr>
        <w:t>应急</w:t>
      </w:r>
      <w:r>
        <w:rPr>
          <w:rFonts w:cs="Times New Roman"/>
          <w:b/>
          <w:bCs/>
          <w:sz w:val="28"/>
          <w:szCs w:val="32"/>
        </w:rPr>
        <w:t>监测计划</w:t>
      </w:r>
    </w:p>
    <w:p w14:paraId="28956BBA">
      <w:pPr>
        <w:wordWrap w:val="0"/>
        <w:ind w:firstLine="480" w:firstLineChars="0"/>
        <w:rPr>
          <w:rFonts w:cs="Times New Roman"/>
        </w:rPr>
      </w:pPr>
      <w:r>
        <w:rPr>
          <w:rFonts w:cs="Times New Roman"/>
        </w:rPr>
        <w:t>当发生较大污染事故时，为及时有效的了解本企业事故对外界环境的影响，便于上级部门的指挥和调度，公司需委托环境监测机构进行环境监测，直至污染消除。</w:t>
      </w:r>
    </w:p>
    <w:p w14:paraId="07527FD6">
      <w:pPr>
        <w:wordWrap w:val="0"/>
        <w:ind w:firstLine="480" w:firstLineChars="0"/>
        <w:rPr>
          <w:rFonts w:cs="Times New Roman"/>
        </w:rPr>
      </w:pPr>
      <w:r>
        <w:rPr>
          <w:rFonts w:cs="Times New Roman"/>
        </w:rPr>
        <w:t>根据事故类型和事故大小，确定监测点布置，从发生事故开始，直至污染影响消除，方可解除监测。</w:t>
      </w:r>
    </w:p>
    <w:p w14:paraId="02FEF03D">
      <w:pPr>
        <w:wordWrap w:val="0"/>
        <w:ind w:firstLine="480" w:firstLineChars="0"/>
        <w:rPr>
          <w:rFonts w:cs="Times New Roman"/>
        </w:rPr>
      </w:pPr>
      <w:r>
        <w:rPr>
          <w:rFonts w:cs="Times New Roman"/>
        </w:rPr>
        <w:t>（1）废水</w:t>
      </w:r>
    </w:p>
    <w:p w14:paraId="0953102E">
      <w:pPr>
        <w:wordWrap w:val="0"/>
        <w:ind w:firstLine="480" w:firstLineChars="0"/>
        <w:rPr>
          <w:rFonts w:cs="Times New Roman"/>
        </w:rPr>
      </w:pPr>
      <w:r>
        <w:rPr>
          <w:rFonts w:cs="Times New Roman"/>
        </w:rPr>
        <w:t>监测点：厂内监测点布设同正常生产时的监测采样点。同时增加下游监测点。</w:t>
      </w:r>
    </w:p>
    <w:p w14:paraId="52A07B25">
      <w:pPr>
        <w:wordWrap w:val="0"/>
        <w:ind w:firstLine="480" w:firstLineChars="0"/>
        <w:rPr>
          <w:rFonts w:cs="Times New Roman"/>
        </w:rPr>
      </w:pPr>
      <w:r>
        <w:rPr>
          <w:rFonts w:cs="Times New Roman"/>
        </w:rPr>
        <w:t>监测因子：pH、COD、SS、</w:t>
      </w:r>
      <w:r>
        <w:rPr>
          <w:rFonts w:hint="eastAsia" w:cs="Times New Roman"/>
        </w:rPr>
        <w:t>TP、石油类</w:t>
      </w:r>
      <w:r>
        <w:rPr>
          <w:rFonts w:cs="Times New Roman"/>
        </w:rPr>
        <w:t>等，视排放污染因子确定。</w:t>
      </w:r>
    </w:p>
    <w:p w14:paraId="71A12161">
      <w:pPr>
        <w:wordWrap w:val="0"/>
        <w:ind w:firstLine="480" w:firstLineChars="0"/>
        <w:rPr>
          <w:rFonts w:cs="Times New Roman"/>
        </w:rPr>
      </w:pPr>
      <w:r>
        <w:rPr>
          <w:rFonts w:cs="Times New Roman"/>
        </w:rPr>
        <w:t>（2）废气</w:t>
      </w:r>
    </w:p>
    <w:p w14:paraId="4D8A8D2F">
      <w:pPr>
        <w:wordWrap w:val="0"/>
        <w:ind w:firstLine="480" w:firstLineChars="0"/>
        <w:rPr>
          <w:rFonts w:cs="Times New Roman"/>
          <w:szCs w:val="24"/>
        </w:rPr>
      </w:pPr>
      <w:r>
        <w:rPr>
          <w:rFonts w:cs="Times New Roman"/>
          <w:szCs w:val="24"/>
        </w:rPr>
        <w:t>废气处理设施非正常排放状况：一旦发生事故排放时，应立即启动应急监测措施，并联系当地主管环保部门的环境监测站展开跟踪监测，根据事故发生时的风向和保护目标的位置设立监测点。</w:t>
      </w:r>
    </w:p>
    <w:p w14:paraId="57572328">
      <w:pPr>
        <w:wordWrap w:val="0"/>
        <w:ind w:firstLine="480" w:firstLineChars="0"/>
        <w:rPr>
          <w:rFonts w:cs="Times New Roman"/>
          <w:szCs w:val="24"/>
        </w:rPr>
      </w:pPr>
      <w:r>
        <w:rPr>
          <w:rFonts w:cs="Times New Roman"/>
          <w:szCs w:val="24"/>
        </w:rPr>
        <w:t>监测因子为：SO</w:t>
      </w:r>
      <w:r>
        <w:rPr>
          <w:rFonts w:cs="Times New Roman"/>
          <w:szCs w:val="24"/>
          <w:vertAlign w:val="subscript"/>
        </w:rPr>
        <w:t>2</w:t>
      </w:r>
      <w:r>
        <w:rPr>
          <w:rFonts w:cs="Times New Roman"/>
          <w:szCs w:val="24"/>
        </w:rPr>
        <w:t>、NO</w:t>
      </w:r>
      <w:r>
        <w:rPr>
          <w:rFonts w:cs="Times New Roman"/>
          <w:szCs w:val="24"/>
          <w:vertAlign w:val="subscript"/>
        </w:rPr>
        <w:t>X</w:t>
      </w:r>
      <w:r>
        <w:rPr>
          <w:rFonts w:cs="Times New Roman"/>
          <w:szCs w:val="24"/>
        </w:rPr>
        <w:t>、PM</w:t>
      </w:r>
      <w:r>
        <w:rPr>
          <w:rFonts w:cs="Times New Roman"/>
          <w:szCs w:val="24"/>
          <w:vertAlign w:val="subscript"/>
        </w:rPr>
        <w:t>10</w:t>
      </w:r>
      <w:r>
        <w:rPr>
          <w:rFonts w:cs="Times New Roman"/>
          <w:szCs w:val="24"/>
        </w:rPr>
        <w:t>、PM</w:t>
      </w:r>
      <w:r>
        <w:rPr>
          <w:rFonts w:hint="eastAsia" w:cs="Times New Roman"/>
          <w:szCs w:val="24"/>
          <w:vertAlign w:val="subscript"/>
        </w:rPr>
        <w:t>2.5</w:t>
      </w:r>
      <w:r>
        <w:rPr>
          <w:rFonts w:cs="Times New Roman"/>
          <w:szCs w:val="24"/>
        </w:rPr>
        <w:t>、非甲烷总烃</w:t>
      </w:r>
      <w:r>
        <w:rPr>
          <w:rFonts w:cs="Times New Roman"/>
        </w:rPr>
        <w:t>等，视排放污染因子确定</w:t>
      </w:r>
      <w:r>
        <w:rPr>
          <w:rFonts w:cs="Times New Roman"/>
          <w:szCs w:val="24"/>
        </w:rPr>
        <w:t>。监测频次应进行连续监测，待其浓度降低至控制浓度范围内后适当减少监测频次。</w:t>
      </w:r>
    </w:p>
    <w:p w14:paraId="44ECA2A0">
      <w:pPr>
        <w:wordWrap w:val="0"/>
        <w:ind w:firstLine="480" w:firstLineChars="0"/>
        <w:rPr>
          <w:rFonts w:cs="Times New Roman"/>
        </w:rPr>
      </w:pPr>
      <w:r>
        <w:rPr>
          <w:rFonts w:cs="Times New Roman"/>
        </w:rPr>
        <w:t>（3）噪声</w:t>
      </w:r>
    </w:p>
    <w:p w14:paraId="4527BFF2">
      <w:pPr>
        <w:wordWrap w:val="0"/>
        <w:ind w:firstLine="480" w:firstLineChars="0"/>
        <w:rPr>
          <w:rFonts w:cs="Times New Roman"/>
        </w:rPr>
      </w:pPr>
      <w:r>
        <w:rPr>
          <w:rFonts w:cs="Times New Roman"/>
        </w:rPr>
        <w:t>监测点设在正常生产运行的监测点，设备异常事故引起厂界噪声超标时，及时停机进行检修，消除异常后进行厂界监测，直至厂界达标。</w:t>
      </w:r>
    </w:p>
    <w:p w14:paraId="5796F1A5">
      <w:pPr>
        <w:wordWrap w:val="0"/>
        <w:ind w:firstLine="480" w:firstLineChars="0"/>
        <w:rPr>
          <w:rFonts w:cs="Times New Roman"/>
        </w:rPr>
        <w:sectPr>
          <w:footerReference r:id="rId25" w:type="even"/>
          <w:pgSz w:w="11906" w:h="16838"/>
          <w:pgMar w:top="1440" w:right="1080" w:bottom="1440" w:left="1080" w:header="851" w:footer="992" w:gutter="0"/>
          <w:cols w:space="425" w:num="1"/>
          <w:docGrid w:linePitch="326" w:charSpace="0"/>
        </w:sectPr>
      </w:pPr>
      <w:r>
        <w:rPr>
          <w:rFonts w:cs="Times New Roman"/>
        </w:rPr>
        <w:t>若企业不具备污染监测及环境质量监测条件，可委托有资质的环境监测单位进行监测，监测结果以报表形式上报当地环境保护主管部门。</w:t>
      </w:r>
    </w:p>
    <w:p w14:paraId="6DB7C490">
      <w:pPr>
        <w:keepNext/>
        <w:keepLines/>
        <w:spacing w:before="120" w:beforeLines="50" w:after="120" w:afterLines="50"/>
        <w:ind w:firstLine="0" w:firstLineChars="0"/>
        <w:outlineLvl w:val="0"/>
        <w:rPr>
          <w:rFonts w:cs="Times New Roman"/>
          <w:b/>
          <w:bCs/>
          <w:kern w:val="44"/>
          <w:sz w:val="30"/>
          <w:szCs w:val="30"/>
        </w:rPr>
      </w:pPr>
      <w:bookmarkStart w:id="138" w:name="_Toc216962452"/>
      <w:r>
        <w:rPr>
          <w:rFonts w:cs="Times New Roman"/>
          <w:b/>
          <w:bCs/>
          <w:kern w:val="44"/>
          <w:sz w:val="30"/>
          <w:szCs w:val="30"/>
        </w:rPr>
        <w:t>10 环境影响评价结论</w:t>
      </w:r>
      <w:bookmarkEnd w:id="138"/>
    </w:p>
    <w:p w14:paraId="3DFCCA17">
      <w:pPr>
        <w:keepNext/>
        <w:keepLines/>
        <w:widowControl/>
        <w:spacing w:before="120" w:beforeLines="50" w:after="120" w:afterLines="50"/>
        <w:ind w:firstLine="0" w:firstLineChars="0"/>
        <w:outlineLvl w:val="1"/>
        <w:rPr>
          <w:rFonts w:cs="Times New Roman"/>
          <w:b/>
          <w:bCs/>
          <w:sz w:val="30"/>
          <w:szCs w:val="32"/>
        </w:rPr>
      </w:pPr>
      <w:bookmarkStart w:id="139" w:name="_Toc216962453"/>
      <w:r>
        <w:rPr>
          <w:rFonts w:cs="Times New Roman"/>
          <w:b/>
          <w:bCs/>
          <w:sz w:val="30"/>
          <w:szCs w:val="32"/>
        </w:rPr>
        <w:t>10.1 项目概况</w:t>
      </w:r>
      <w:bookmarkEnd w:id="139"/>
    </w:p>
    <w:p w14:paraId="1BD9470E">
      <w:pPr>
        <w:widowControl/>
        <w:ind w:firstLine="480"/>
        <w:rPr>
          <w:rFonts w:cs="Times New Roman"/>
          <w:szCs w:val="28"/>
        </w:rPr>
      </w:pPr>
      <w:bookmarkStart w:id="140" w:name="_Toc216962454"/>
      <w:r>
        <w:rPr>
          <w:rFonts w:cs="Times New Roman"/>
          <w:szCs w:val="28"/>
        </w:rPr>
        <w:t>项目名称：</w:t>
      </w:r>
      <w:r>
        <w:rPr>
          <w:rFonts w:hint="eastAsia" w:cs="Times New Roman"/>
          <w:szCs w:val="28"/>
        </w:rPr>
        <w:t>年产4万吨功能性TPEE弹性体新材料项目</w:t>
      </w:r>
    </w:p>
    <w:p w14:paraId="7987A4AC">
      <w:pPr>
        <w:widowControl/>
        <w:ind w:firstLine="480"/>
        <w:rPr>
          <w:rFonts w:cs="Times New Roman"/>
          <w:szCs w:val="28"/>
        </w:rPr>
      </w:pPr>
      <w:r>
        <w:rPr>
          <w:rFonts w:cs="Times New Roman"/>
          <w:szCs w:val="28"/>
        </w:rPr>
        <w:t>行业类别：</w:t>
      </w:r>
      <w:r>
        <w:rPr>
          <w:rFonts w:cs="Times New Roman"/>
          <w:color w:val="000000" w:themeColor="text1"/>
          <w:szCs w:val="24"/>
          <w14:textFill>
            <w14:solidFill>
              <w14:schemeClr w14:val="tx1"/>
            </w14:solidFill>
          </w14:textFill>
        </w:rPr>
        <w:t>C265</w:t>
      </w:r>
      <w:r>
        <w:rPr>
          <w:rFonts w:hint="eastAsia" w:cs="Times New Roman"/>
          <w:color w:val="000000" w:themeColor="text1"/>
          <w:szCs w:val="24"/>
          <w14:textFill>
            <w14:solidFill>
              <w14:schemeClr w14:val="tx1"/>
            </w14:solidFill>
          </w14:textFill>
        </w:rPr>
        <w:t>1 初级形态塑料及合成树脂制造</w:t>
      </w:r>
    </w:p>
    <w:p w14:paraId="63C54A5A">
      <w:pPr>
        <w:widowControl/>
        <w:ind w:firstLine="480"/>
        <w:rPr>
          <w:rFonts w:cs="Times New Roman"/>
          <w:szCs w:val="28"/>
        </w:rPr>
      </w:pPr>
      <w:r>
        <w:rPr>
          <w:rFonts w:cs="Times New Roman"/>
          <w:szCs w:val="28"/>
        </w:rPr>
        <w:t>项目性质：</w:t>
      </w:r>
      <w:r>
        <w:rPr>
          <w:rFonts w:hint="eastAsia" w:cs="Times New Roman"/>
          <w:szCs w:val="28"/>
        </w:rPr>
        <w:t>改建</w:t>
      </w:r>
    </w:p>
    <w:p w14:paraId="22C23FE1">
      <w:pPr>
        <w:widowControl/>
        <w:ind w:firstLine="480"/>
        <w:rPr>
          <w:rFonts w:cs="Times New Roman"/>
          <w:szCs w:val="28"/>
        </w:rPr>
      </w:pPr>
      <w:r>
        <w:rPr>
          <w:rFonts w:cs="Times New Roman"/>
          <w:szCs w:val="28"/>
        </w:rPr>
        <w:t>建设地点：</w:t>
      </w:r>
      <w:r>
        <w:rPr>
          <w:rFonts w:hint="eastAsia" w:cs="Times New Roman"/>
          <w:szCs w:val="28"/>
        </w:rPr>
        <w:t>仪征化纤公司界区内</w:t>
      </w:r>
    </w:p>
    <w:p w14:paraId="111964C5">
      <w:pPr>
        <w:widowControl/>
        <w:ind w:firstLine="480"/>
        <w:rPr>
          <w:rFonts w:cs="Times New Roman"/>
          <w:szCs w:val="28"/>
        </w:rPr>
      </w:pPr>
      <w:r>
        <w:rPr>
          <w:rFonts w:cs="Times New Roman"/>
          <w:szCs w:val="28"/>
        </w:rPr>
        <w:t>总投资：项目总投资</w:t>
      </w:r>
      <w:r>
        <w:rPr>
          <w:rFonts w:hint="eastAsia" w:cs="Times New Roman"/>
          <w:szCs w:val="28"/>
        </w:rPr>
        <w:t>24176</w:t>
      </w:r>
      <w:r>
        <w:rPr>
          <w:rFonts w:cs="Times New Roman"/>
          <w:szCs w:val="28"/>
        </w:rPr>
        <w:t>万元，环保投资1</w:t>
      </w:r>
      <w:r>
        <w:rPr>
          <w:rFonts w:hint="eastAsia" w:cs="Times New Roman"/>
          <w:szCs w:val="28"/>
        </w:rPr>
        <w:t>80</w:t>
      </w:r>
      <w:r>
        <w:rPr>
          <w:rFonts w:cs="Times New Roman"/>
          <w:szCs w:val="28"/>
        </w:rPr>
        <w:t>万元</w:t>
      </w:r>
      <w:r>
        <w:rPr>
          <w:rFonts w:hint="eastAsia" w:cs="Times New Roman"/>
          <w:szCs w:val="28"/>
        </w:rPr>
        <w:t>，</w:t>
      </w:r>
      <w:r>
        <w:rPr>
          <w:rFonts w:cs="Times New Roman"/>
          <w:szCs w:val="28"/>
        </w:rPr>
        <w:t>占总投资的</w:t>
      </w:r>
      <w:r>
        <w:rPr>
          <w:rFonts w:hint="eastAsia" w:cs="Times New Roman"/>
          <w:szCs w:val="28"/>
        </w:rPr>
        <w:t>0.74</w:t>
      </w:r>
      <w:r>
        <w:rPr>
          <w:rFonts w:cs="Times New Roman"/>
          <w:szCs w:val="28"/>
        </w:rPr>
        <w:t xml:space="preserve">% </w:t>
      </w:r>
    </w:p>
    <w:p w14:paraId="163B9EBA">
      <w:pPr>
        <w:widowControl/>
        <w:ind w:firstLine="480"/>
        <w:rPr>
          <w:rFonts w:cs="Times New Roman"/>
          <w:szCs w:val="28"/>
        </w:rPr>
      </w:pPr>
      <w:r>
        <w:rPr>
          <w:rFonts w:cs="Times New Roman"/>
          <w:szCs w:val="28"/>
        </w:rPr>
        <w:t>占地面积：</w:t>
      </w:r>
      <w:r>
        <w:rPr>
          <w:rFonts w:hint="eastAsia" w:cs="Times New Roman"/>
          <w:szCs w:val="28"/>
        </w:rPr>
        <w:t>3900</w:t>
      </w:r>
      <w:r>
        <w:rPr>
          <w:rFonts w:cs="Times New Roman"/>
          <w:szCs w:val="28"/>
        </w:rPr>
        <w:t>m</w:t>
      </w:r>
      <w:r>
        <w:rPr>
          <w:rFonts w:cs="Times New Roman"/>
          <w:szCs w:val="28"/>
          <w:vertAlign w:val="superscript"/>
        </w:rPr>
        <w:t>2</w:t>
      </w:r>
    </w:p>
    <w:p w14:paraId="08451227">
      <w:pPr>
        <w:widowControl/>
        <w:ind w:firstLine="480"/>
        <w:rPr>
          <w:rFonts w:cs="Times New Roman"/>
          <w:szCs w:val="28"/>
        </w:rPr>
      </w:pPr>
      <w:r>
        <w:rPr>
          <w:rFonts w:cs="Times New Roman"/>
          <w:szCs w:val="28"/>
        </w:rPr>
        <w:t>职工人数：</w:t>
      </w:r>
      <w:r>
        <w:rPr>
          <w:rFonts w:hint="eastAsia" w:cs="Times New Roman"/>
          <w:szCs w:val="28"/>
        </w:rPr>
        <w:t>劳动定员25人，从公司内部调剂</w:t>
      </w:r>
    </w:p>
    <w:p w14:paraId="5CD607B5">
      <w:pPr>
        <w:widowControl/>
        <w:ind w:firstLine="480"/>
        <w:rPr>
          <w:rFonts w:cs="Times New Roman"/>
          <w:szCs w:val="28"/>
        </w:rPr>
      </w:pPr>
      <w:r>
        <w:rPr>
          <w:rFonts w:cs="Times New Roman"/>
          <w:kern w:val="0"/>
          <w:szCs w:val="28"/>
        </w:rPr>
        <w:t>工作时间：</w:t>
      </w:r>
      <w:r>
        <w:rPr>
          <w:rFonts w:cs="Times New Roman"/>
          <w:szCs w:val="28"/>
        </w:rPr>
        <w:t>采用</w:t>
      </w:r>
      <w:r>
        <w:rPr>
          <w:rFonts w:hint="eastAsia" w:cs="Times New Roman"/>
          <w:szCs w:val="28"/>
        </w:rPr>
        <w:t>四</w:t>
      </w:r>
      <w:r>
        <w:rPr>
          <w:rFonts w:cs="Times New Roman"/>
          <w:szCs w:val="28"/>
        </w:rPr>
        <w:t>班</w:t>
      </w:r>
      <w:r>
        <w:rPr>
          <w:rFonts w:hint="eastAsia" w:cs="Times New Roman"/>
          <w:szCs w:val="28"/>
        </w:rPr>
        <w:t>三</w:t>
      </w:r>
      <w:r>
        <w:rPr>
          <w:rFonts w:cs="Times New Roman"/>
          <w:szCs w:val="28"/>
        </w:rPr>
        <w:t>运转制生产，每天运行24小时，年生产天数333天，合计年生产时间为8000小时</w:t>
      </w:r>
    </w:p>
    <w:p w14:paraId="19F284AC">
      <w:pPr>
        <w:widowControl/>
        <w:ind w:firstLine="480"/>
        <w:rPr>
          <w:rFonts w:cs="Times New Roman"/>
          <w:szCs w:val="28"/>
        </w:rPr>
      </w:pPr>
      <w:r>
        <w:rPr>
          <w:rFonts w:hint="eastAsia" w:cs="Times New Roman"/>
          <w:szCs w:val="28"/>
        </w:rPr>
        <w:t>建设周期：</w:t>
      </w:r>
      <w:r>
        <w:rPr>
          <w:rFonts w:cs="Times New Roman"/>
          <w:szCs w:val="28"/>
        </w:rPr>
        <w:t>1</w:t>
      </w:r>
      <w:r>
        <w:rPr>
          <w:rFonts w:hint="eastAsia" w:cs="Times New Roman"/>
          <w:szCs w:val="28"/>
        </w:rPr>
        <w:t>8个月。</w:t>
      </w:r>
    </w:p>
    <w:p w14:paraId="5D3D221B">
      <w:pPr>
        <w:keepNext/>
        <w:keepLines/>
        <w:widowControl/>
        <w:spacing w:before="120" w:beforeLines="50" w:after="120" w:afterLines="50"/>
        <w:ind w:firstLine="0" w:firstLineChars="0"/>
        <w:outlineLvl w:val="1"/>
        <w:rPr>
          <w:rFonts w:cs="Times New Roman"/>
          <w:b/>
          <w:bCs/>
          <w:sz w:val="30"/>
          <w:szCs w:val="32"/>
        </w:rPr>
      </w:pPr>
      <w:r>
        <w:rPr>
          <w:rFonts w:cs="Times New Roman"/>
          <w:b/>
          <w:bCs/>
          <w:sz w:val="30"/>
          <w:szCs w:val="32"/>
        </w:rPr>
        <w:t>10.2 环境质量现状</w:t>
      </w:r>
      <w:bookmarkEnd w:id="140"/>
    </w:p>
    <w:p w14:paraId="0D524618">
      <w:pPr>
        <w:ind w:firstLine="480"/>
        <w:rPr>
          <w:rFonts w:cs="Times New Roman"/>
          <w:szCs w:val="24"/>
        </w:rPr>
      </w:pPr>
      <w:r>
        <w:rPr>
          <w:rFonts w:cs="Times New Roman"/>
          <w:szCs w:val="24"/>
        </w:rPr>
        <w:t>大气环境：</w:t>
      </w:r>
      <w:r>
        <w:rPr>
          <w:rFonts w:hint="eastAsia" w:cs="Times New Roman"/>
          <w:szCs w:val="24"/>
        </w:rPr>
        <w:t>根据《</w:t>
      </w:r>
      <w:r>
        <w:rPr>
          <w:rFonts w:cs="Times New Roman"/>
          <w:szCs w:val="24"/>
        </w:rPr>
        <w:t>2024年度仪征市环境质量公报</w:t>
      </w:r>
      <w:r>
        <w:rPr>
          <w:rFonts w:hint="eastAsia" w:cs="Times New Roman"/>
          <w:szCs w:val="24"/>
        </w:rPr>
        <w:t>》，基本污染物中PM</w:t>
      </w:r>
      <w:r>
        <w:rPr>
          <w:rFonts w:hint="eastAsia" w:cs="Times New Roman"/>
          <w:szCs w:val="24"/>
          <w:vertAlign w:val="subscript"/>
        </w:rPr>
        <w:t>10</w:t>
      </w:r>
      <w:r>
        <w:rPr>
          <w:rFonts w:hint="eastAsia" w:cs="Times New Roman"/>
          <w:szCs w:val="24"/>
        </w:rPr>
        <w:t>、PM</w:t>
      </w:r>
      <w:r>
        <w:rPr>
          <w:rFonts w:hint="eastAsia" w:cs="Times New Roman"/>
          <w:szCs w:val="24"/>
          <w:vertAlign w:val="subscript"/>
        </w:rPr>
        <w:t>2.5</w:t>
      </w:r>
      <w:r>
        <w:rPr>
          <w:rFonts w:hint="eastAsia" w:cs="Times New Roman"/>
          <w:szCs w:val="24"/>
        </w:rPr>
        <w:t>、SO</w:t>
      </w:r>
      <w:r>
        <w:rPr>
          <w:rFonts w:hint="eastAsia" w:cs="Times New Roman"/>
          <w:szCs w:val="24"/>
          <w:vertAlign w:val="subscript"/>
        </w:rPr>
        <w:t>2</w:t>
      </w:r>
      <w:r>
        <w:rPr>
          <w:rFonts w:hint="eastAsia" w:cs="Times New Roman"/>
          <w:szCs w:val="24"/>
        </w:rPr>
        <w:t>、NO</w:t>
      </w:r>
      <w:r>
        <w:rPr>
          <w:rFonts w:hint="eastAsia" w:cs="Times New Roman"/>
          <w:szCs w:val="24"/>
          <w:vertAlign w:val="subscript"/>
        </w:rPr>
        <w:t>2</w:t>
      </w:r>
      <w:r>
        <w:rPr>
          <w:rFonts w:hint="eastAsia" w:cs="Times New Roman"/>
          <w:szCs w:val="24"/>
        </w:rPr>
        <w:t>年均浓度、CO24h平均第95百分位数质量浓度满足《环境空气质量标准》（GB3095-2012）中二级标准要求，O</w:t>
      </w:r>
      <w:r>
        <w:rPr>
          <w:rFonts w:hint="eastAsia" w:cs="Times New Roman"/>
          <w:szCs w:val="24"/>
          <w:vertAlign w:val="subscript"/>
        </w:rPr>
        <w:t>3</w:t>
      </w:r>
      <w:r>
        <w:rPr>
          <w:rFonts w:hint="eastAsia" w:cs="Times New Roman"/>
          <w:szCs w:val="24"/>
        </w:rPr>
        <w:t>日最大8h 滑动平均值的第90百分位质量浓度不满足标准要求。本项目所在区域为环境空气质量不达标区。例行监测结果表明非甲烷总烃短期浓度占标率小于100%，满足《大气污染物综合排放标准详解》中限值要求。</w:t>
      </w:r>
    </w:p>
    <w:p w14:paraId="2857C9DB">
      <w:pPr>
        <w:ind w:firstLine="480"/>
        <w:rPr>
          <w:rFonts w:cs="Times New Roman"/>
          <w:szCs w:val="24"/>
        </w:rPr>
      </w:pPr>
      <w:r>
        <w:rPr>
          <w:rFonts w:cs="Times New Roman"/>
          <w:szCs w:val="24"/>
        </w:rPr>
        <w:t>声环境：</w:t>
      </w:r>
      <w:r>
        <w:rPr>
          <w:rFonts w:hint="eastAsia" w:cs="Times New Roman"/>
          <w:szCs w:val="24"/>
        </w:rPr>
        <w:t>本</w:t>
      </w:r>
      <w:r>
        <w:rPr>
          <w:rFonts w:cs="Times New Roman"/>
          <w:szCs w:val="24"/>
        </w:rPr>
        <w:t>项目</w:t>
      </w:r>
      <w:r>
        <w:rPr>
          <w:rFonts w:hint="eastAsia" w:cs="Times New Roman"/>
          <w:kern w:val="0"/>
          <w:szCs w:val="24"/>
        </w:rPr>
        <w:t>评价范围内</w:t>
      </w:r>
      <w:r>
        <w:rPr>
          <w:rFonts w:cs="Times New Roman"/>
          <w:szCs w:val="24"/>
        </w:rPr>
        <w:t>声环境质量良好，</w:t>
      </w:r>
      <w:r>
        <w:rPr>
          <w:rFonts w:hint="eastAsia" w:cs="Times New Roman"/>
          <w:szCs w:val="24"/>
        </w:rPr>
        <w:t xml:space="preserve"> N1-N8各监测点厂界噪声均满足《声环境质量标准》（GB3096-2008）中的</w:t>
      </w:r>
      <w:r>
        <w:rPr>
          <w:rFonts w:cs="Times New Roman"/>
          <w:szCs w:val="24"/>
        </w:rPr>
        <w:t>3</w:t>
      </w:r>
      <w:r>
        <w:rPr>
          <w:rFonts w:hint="eastAsia" w:cs="Times New Roman"/>
          <w:szCs w:val="24"/>
        </w:rPr>
        <w:t>类标准</w:t>
      </w:r>
      <w:r>
        <w:rPr>
          <w:rFonts w:cs="Times New Roman"/>
          <w:szCs w:val="24"/>
        </w:rPr>
        <w:t>。</w:t>
      </w:r>
    </w:p>
    <w:p w14:paraId="4AE7A6CE">
      <w:pPr>
        <w:ind w:firstLine="480"/>
        <w:rPr>
          <w:rFonts w:cs="Times New Roman"/>
          <w:kern w:val="0"/>
          <w:szCs w:val="24"/>
        </w:rPr>
      </w:pPr>
      <w:r>
        <w:rPr>
          <w:rFonts w:cs="Times New Roman"/>
          <w:kern w:val="0"/>
          <w:szCs w:val="24"/>
        </w:rPr>
        <w:t>地下水环境：</w:t>
      </w:r>
      <w:r>
        <w:rPr>
          <w:rFonts w:hint="eastAsia" w:cs="Times New Roman"/>
        </w:rPr>
        <w:t>评价区域除总大肠菌群、细菌总数、D</w:t>
      </w:r>
      <w:r>
        <w:rPr>
          <w:rFonts w:cs="Times New Roman"/>
        </w:rPr>
        <w:t>1</w:t>
      </w:r>
      <w:r>
        <w:rPr>
          <w:rFonts w:hint="eastAsia" w:cs="Times New Roman"/>
        </w:rPr>
        <w:t>点位耗氧量以及D</w:t>
      </w:r>
      <w:r>
        <w:rPr>
          <w:rFonts w:cs="Times New Roman"/>
        </w:rPr>
        <w:t>2</w:t>
      </w:r>
      <w:r>
        <w:rPr>
          <w:rFonts w:hint="eastAsia" w:cs="Times New Roman"/>
        </w:rPr>
        <w:t>点位耗氧量、硫酸盐、总硬度满足</w:t>
      </w:r>
      <w:r>
        <w:rPr>
          <w:rFonts w:cs="Times New Roman"/>
        </w:rPr>
        <w:t>《地下水质量标准》（GB/T14848-2017）Ⅳ类标准</w:t>
      </w:r>
      <w:r>
        <w:rPr>
          <w:rFonts w:hint="eastAsia" w:cs="Times New Roman"/>
        </w:rPr>
        <w:t>外，其他各点位监测因子均能满足</w:t>
      </w:r>
      <w:r>
        <w:rPr>
          <w:rFonts w:cs="Times New Roman"/>
        </w:rPr>
        <w:t>《地下水质量标准》（GB/T14848-2017）Ⅲ类及以上标准。</w:t>
      </w:r>
      <w:r>
        <w:rPr>
          <w:rFonts w:hint="eastAsia" w:cs="Times New Roman"/>
          <w:kern w:val="0"/>
          <w:szCs w:val="24"/>
        </w:rPr>
        <w:t>包气带</w:t>
      </w:r>
      <w:r>
        <w:rPr>
          <w:rFonts w:cs="Times New Roman"/>
          <w:kern w:val="0"/>
          <w:szCs w:val="24"/>
        </w:rPr>
        <w:t>监测结果表明，</w:t>
      </w:r>
      <w:r>
        <w:rPr>
          <w:rFonts w:hint="eastAsia" w:cs="Times New Roman"/>
          <w:kern w:val="0"/>
          <w:szCs w:val="24"/>
        </w:rPr>
        <w:t xml:space="preserve">各污染因子数值与厂外空地相比没有明显升高迹象，说明厂内的包气带未受显著污染。 </w:t>
      </w:r>
    </w:p>
    <w:p w14:paraId="33F71B48">
      <w:pPr>
        <w:ind w:firstLine="480"/>
        <w:rPr>
          <w:rFonts w:cs="Times New Roman"/>
          <w:szCs w:val="28"/>
        </w:rPr>
      </w:pPr>
      <w:r>
        <w:rPr>
          <w:rFonts w:cs="Times New Roman"/>
          <w:kern w:val="0"/>
          <w:szCs w:val="24"/>
        </w:rPr>
        <w:t>土壤环境：</w:t>
      </w:r>
      <w:r>
        <w:rPr>
          <w:rFonts w:cs="Times New Roman"/>
        </w:rPr>
        <w:t>土壤监测点中</w:t>
      </w:r>
      <w:r>
        <w:rPr>
          <w:rFonts w:hint="eastAsia" w:cs="Times New Roman"/>
        </w:rPr>
        <w:t>T1~T</w:t>
      </w:r>
      <w:r>
        <w:rPr>
          <w:rFonts w:cs="Times New Roman"/>
        </w:rPr>
        <w:t>6监测因子均低于《土壤环境质量建设用地土壤污染风险管控标准</w:t>
      </w:r>
      <w:r>
        <w:rPr>
          <w:rFonts w:hint="eastAsia" w:cs="Times New Roman"/>
        </w:rPr>
        <w:t>（</w:t>
      </w:r>
      <w:r>
        <w:rPr>
          <w:rFonts w:cs="Times New Roman"/>
        </w:rPr>
        <w:t>试行）》(GB36600-2018）第二类用地筛选值</w:t>
      </w:r>
      <w:r>
        <w:rPr>
          <w:rFonts w:hint="eastAsia" w:cs="Times New Roman"/>
        </w:rPr>
        <w:t>。</w:t>
      </w:r>
    </w:p>
    <w:p w14:paraId="29DE68F5">
      <w:pPr>
        <w:keepNext/>
        <w:keepLines/>
        <w:widowControl/>
        <w:spacing w:before="120" w:beforeLines="50" w:after="120" w:afterLines="50"/>
        <w:ind w:firstLine="0" w:firstLineChars="0"/>
        <w:outlineLvl w:val="1"/>
        <w:rPr>
          <w:rFonts w:cs="Times New Roman"/>
          <w:b/>
          <w:bCs/>
          <w:sz w:val="30"/>
          <w:szCs w:val="32"/>
        </w:rPr>
      </w:pPr>
      <w:bookmarkStart w:id="141" w:name="_Toc216962455"/>
      <w:r>
        <w:rPr>
          <w:rFonts w:cs="Times New Roman"/>
          <w:b/>
          <w:bCs/>
          <w:sz w:val="30"/>
          <w:szCs w:val="32"/>
        </w:rPr>
        <w:t>10.3 污染物排放情况</w:t>
      </w:r>
      <w:bookmarkEnd w:id="141"/>
    </w:p>
    <w:p w14:paraId="546D43A3">
      <w:pPr>
        <w:widowControl/>
        <w:ind w:firstLine="0" w:firstLineChars="0"/>
        <w:outlineLvl w:val="2"/>
        <w:rPr>
          <w:rFonts w:cs="Times New Roman"/>
          <w:b/>
          <w:bCs/>
          <w:sz w:val="28"/>
          <w:szCs w:val="32"/>
        </w:rPr>
      </w:pPr>
      <w:r>
        <w:rPr>
          <w:rFonts w:cs="Times New Roman"/>
          <w:b/>
          <w:bCs/>
          <w:sz w:val="28"/>
          <w:szCs w:val="32"/>
        </w:rPr>
        <w:t>10.3.1 废气</w:t>
      </w:r>
    </w:p>
    <w:p w14:paraId="7EC8ACBC">
      <w:pPr>
        <w:ind w:firstLine="480"/>
        <w:rPr>
          <w:rFonts w:cs="Times New Roman"/>
          <w:szCs w:val="24"/>
        </w:rPr>
      </w:pPr>
      <w:r>
        <w:rPr>
          <w:rFonts w:cs="Times New Roman"/>
          <w:szCs w:val="24"/>
        </w:rPr>
        <w:t>本项目有组织工艺废气为</w:t>
      </w:r>
      <w:r>
        <w:rPr>
          <w:rFonts w:cs="Times New Roman"/>
          <w:bCs/>
          <w:szCs w:val="28"/>
        </w:rPr>
        <w:t>PTA输送废气</w:t>
      </w:r>
      <w:r>
        <w:rPr>
          <w:rFonts w:hint="eastAsia" w:cs="Times New Roman"/>
          <w:bCs/>
          <w:szCs w:val="28"/>
        </w:rPr>
        <w:t>G</w:t>
      </w:r>
      <w:r>
        <w:rPr>
          <w:rFonts w:cs="Times New Roman"/>
          <w:bCs/>
          <w:szCs w:val="28"/>
        </w:rPr>
        <w:t>1</w:t>
      </w:r>
      <w:r>
        <w:rPr>
          <w:rFonts w:hint="eastAsia" w:cs="Times New Roman"/>
          <w:bCs/>
          <w:szCs w:val="28"/>
        </w:rPr>
        <w:t>、浆料配置废气G2、不凝气G3、真空尾气G4/G5/G6、</w:t>
      </w:r>
      <w:r>
        <w:rPr>
          <w:rFonts w:cs="Times New Roman"/>
          <w:bCs/>
          <w:szCs w:val="28"/>
        </w:rPr>
        <w:t>THF回收装置不凝气G7/G8/G9</w:t>
      </w:r>
      <w:r>
        <w:rPr>
          <w:rFonts w:hint="eastAsia" w:cs="Times New Roman"/>
          <w:bCs/>
          <w:szCs w:val="28"/>
        </w:rPr>
        <w:t>、</w:t>
      </w:r>
      <w:r>
        <w:rPr>
          <w:rFonts w:cs="Times New Roman"/>
          <w:bCs/>
          <w:szCs w:val="28"/>
        </w:rPr>
        <w:t>BDO精制废气G10</w:t>
      </w:r>
      <w:r>
        <w:rPr>
          <w:rFonts w:cs="Times New Roman"/>
          <w:szCs w:val="24"/>
        </w:rPr>
        <w:t>、</w:t>
      </w:r>
      <w:r>
        <w:rPr>
          <w:rFonts w:hint="eastAsia" w:cs="Times New Roman"/>
          <w:szCs w:val="24"/>
        </w:rPr>
        <w:t>THF</w:t>
      </w:r>
      <w:r>
        <w:rPr>
          <w:rFonts w:cs="Times New Roman"/>
          <w:szCs w:val="24"/>
        </w:rPr>
        <w:t>储罐呼吸废气G1</w:t>
      </w:r>
      <w:r>
        <w:rPr>
          <w:rFonts w:hint="eastAsia" w:cs="Times New Roman"/>
          <w:szCs w:val="24"/>
        </w:rPr>
        <w:t>1</w:t>
      </w:r>
      <w:r>
        <w:rPr>
          <w:rFonts w:cs="Times New Roman"/>
          <w:szCs w:val="24"/>
        </w:rPr>
        <w:t>、热媒炉烟气G1</w:t>
      </w:r>
      <w:r>
        <w:rPr>
          <w:rFonts w:hint="eastAsia" w:cs="Times New Roman"/>
          <w:szCs w:val="24"/>
        </w:rPr>
        <w:t>2</w:t>
      </w:r>
      <w:r>
        <w:rPr>
          <w:rFonts w:cs="Times New Roman"/>
          <w:szCs w:val="24"/>
        </w:rPr>
        <w:t>。</w:t>
      </w:r>
    </w:p>
    <w:p w14:paraId="7397B768">
      <w:pPr>
        <w:ind w:firstLine="480"/>
        <w:rPr>
          <w:rFonts w:cs="Times New Roman"/>
          <w:szCs w:val="24"/>
        </w:rPr>
      </w:pPr>
      <w:r>
        <w:rPr>
          <w:rFonts w:hint="eastAsia" w:cs="Times New Roman"/>
          <w:szCs w:val="24"/>
        </w:rPr>
        <w:t>本项目无组织废气主要包括：设备动静密封点泄漏废气、PTA投料未被收集废气、质检未被收集废气。</w:t>
      </w:r>
    </w:p>
    <w:p w14:paraId="1E640E97">
      <w:pPr>
        <w:widowControl/>
        <w:ind w:firstLine="0" w:firstLineChars="0"/>
        <w:outlineLvl w:val="2"/>
        <w:rPr>
          <w:rFonts w:cs="Times New Roman"/>
          <w:b/>
          <w:bCs/>
          <w:sz w:val="28"/>
          <w:szCs w:val="32"/>
        </w:rPr>
      </w:pPr>
      <w:r>
        <w:rPr>
          <w:rFonts w:cs="Times New Roman"/>
          <w:b/>
          <w:bCs/>
          <w:sz w:val="28"/>
          <w:szCs w:val="32"/>
        </w:rPr>
        <w:t>10.3.2 废水</w:t>
      </w:r>
    </w:p>
    <w:p w14:paraId="7F90696E">
      <w:pPr>
        <w:ind w:firstLine="480"/>
        <w:rPr>
          <w:rFonts w:cs="Times New Roman"/>
          <w:szCs w:val="24"/>
        </w:rPr>
      </w:pPr>
      <w:r>
        <w:rPr>
          <w:rFonts w:hint="eastAsia" w:cs="Times New Roman"/>
        </w:rPr>
        <w:t>本项目装置运行中会产生工艺废水，包括预脱水塔废水W1、切粒废水W2。项目的日常运营过程中会产生</w:t>
      </w:r>
      <w:r>
        <w:rPr>
          <w:rFonts w:cs="Times New Roman"/>
        </w:rPr>
        <w:t>熔体过滤器清洗废水W3</w:t>
      </w:r>
      <w:r>
        <w:rPr>
          <w:rFonts w:hint="eastAsia" w:cs="Times New Roman"/>
        </w:rPr>
        <w:t>、</w:t>
      </w:r>
      <w:r>
        <w:rPr>
          <w:rFonts w:cs="Times New Roman"/>
        </w:rPr>
        <w:t>地面和设备冲洗废水W4</w:t>
      </w:r>
      <w:r>
        <w:rPr>
          <w:rFonts w:hint="eastAsia" w:cs="Times New Roman"/>
        </w:rPr>
        <w:t>、</w:t>
      </w:r>
      <w:r>
        <w:rPr>
          <w:rFonts w:cs="Times New Roman"/>
        </w:rPr>
        <w:t>换热器板换等设备清洗废水</w:t>
      </w:r>
      <w:r>
        <w:rPr>
          <w:rFonts w:hint="eastAsia" w:cs="Times New Roman"/>
        </w:rPr>
        <w:t>W5、</w:t>
      </w:r>
      <w:r>
        <w:rPr>
          <w:rFonts w:hint="eastAsia" w:cs="Times New Roman"/>
          <w:szCs w:val="24"/>
        </w:rPr>
        <w:t>循环冷却水排水W6、</w:t>
      </w:r>
      <w:r>
        <w:rPr>
          <w:rFonts w:hint="eastAsia" w:cs="Times New Roman"/>
        </w:rPr>
        <w:t>初期雨水W7。</w:t>
      </w:r>
    </w:p>
    <w:p w14:paraId="6229921A">
      <w:pPr>
        <w:widowControl/>
        <w:ind w:firstLine="0" w:firstLineChars="0"/>
        <w:outlineLvl w:val="2"/>
        <w:rPr>
          <w:rFonts w:cs="Times New Roman"/>
          <w:b/>
          <w:bCs/>
          <w:sz w:val="28"/>
          <w:szCs w:val="32"/>
        </w:rPr>
      </w:pPr>
      <w:r>
        <w:rPr>
          <w:rFonts w:cs="Times New Roman"/>
          <w:b/>
          <w:bCs/>
          <w:sz w:val="28"/>
          <w:szCs w:val="32"/>
        </w:rPr>
        <w:t>10.3.3 噪声</w:t>
      </w:r>
    </w:p>
    <w:p w14:paraId="6FD6D412">
      <w:pPr>
        <w:ind w:firstLine="480"/>
        <w:rPr>
          <w:rFonts w:cs="Times New Roman"/>
          <w:sz w:val="28"/>
          <w:szCs w:val="28"/>
        </w:rPr>
      </w:pPr>
      <w:r>
        <w:rPr>
          <w:rFonts w:hint="eastAsia" w:cs="Times New Roman"/>
          <w:szCs w:val="24"/>
        </w:rPr>
        <w:t>本</w:t>
      </w:r>
      <w:r>
        <w:rPr>
          <w:rFonts w:cs="Times New Roman"/>
          <w:szCs w:val="24"/>
        </w:rPr>
        <w:t>项目新增的主要噪声源为各类泵等。</w:t>
      </w:r>
    </w:p>
    <w:p w14:paraId="1F92B492">
      <w:pPr>
        <w:widowControl/>
        <w:ind w:firstLine="0" w:firstLineChars="0"/>
        <w:outlineLvl w:val="2"/>
        <w:rPr>
          <w:rFonts w:cs="Times New Roman"/>
          <w:b/>
          <w:bCs/>
          <w:sz w:val="28"/>
          <w:szCs w:val="32"/>
        </w:rPr>
      </w:pPr>
      <w:r>
        <w:rPr>
          <w:rFonts w:cs="Times New Roman"/>
          <w:b/>
          <w:bCs/>
          <w:sz w:val="28"/>
          <w:szCs w:val="32"/>
        </w:rPr>
        <w:t>10.3.4 固体废物</w:t>
      </w:r>
    </w:p>
    <w:p w14:paraId="420C07F3">
      <w:pPr>
        <w:ind w:firstLine="480"/>
        <w:rPr>
          <w:rFonts w:cs="Times New Roman"/>
        </w:rPr>
      </w:pPr>
      <w:r>
        <w:rPr>
          <w:rFonts w:hint="eastAsia" w:cs="Times New Roman"/>
        </w:rPr>
        <w:t>本项目固废变化主要为新增废料S1-S3、</w:t>
      </w:r>
      <w:r>
        <w:rPr>
          <w:rFonts w:cs="Times New Roman"/>
        </w:rPr>
        <w:t>BDO精馏废液S4</w:t>
      </w:r>
      <w:r>
        <w:rPr>
          <w:rFonts w:hint="eastAsia" w:cs="Times New Roman"/>
        </w:rPr>
        <w:t>、废碱液包装桶S5、废</w:t>
      </w:r>
      <w:r>
        <w:rPr>
          <w:rFonts w:cs="Times New Roman"/>
        </w:rPr>
        <w:t>催化剂</w:t>
      </w:r>
      <w:r>
        <w:rPr>
          <w:rFonts w:hint="eastAsia" w:cs="Times New Roman"/>
        </w:rPr>
        <w:t>包装桶S6、废润滑油S7、废包装袋S8。</w:t>
      </w:r>
    </w:p>
    <w:p w14:paraId="00BE0EF8">
      <w:pPr>
        <w:keepNext/>
        <w:keepLines/>
        <w:widowControl/>
        <w:spacing w:before="120" w:beforeLines="50" w:after="120" w:afterLines="50"/>
        <w:ind w:firstLine="0" w:firstLineChars="0"/>
        <w:outlineLvl w:val="1"/>
        <w:rPr>
          <w:rFonts w:cs="Times New Roman"/>
          <w:b/>
          <w:bCs/>
          <w:sz w:val="30"/>
          <w:szCs w:val="32"/>
        </w:rPr>
      </w:pPr>
      <w:bookmarkStart w:id="142" w:name="_Toc216962456"/>
      <w:r>
        <w:rPr>
          <w:rFonts w:cs="Times New Roman"/>
          <w:b/>
          <w:bCs/>
          <w:sz w:val="30"/>
          <w:szCs w:val="32"/>
        </w:rPr>
        <w:t>10.4 主要环境影响</w:t>
      </w:r>
      <w:bookmarkEnd w:id="142"/>
    </w:p>
    <w:p w14:paraId="1650FB37">
      <w:pPr>
        <w:widowControl/>
        <w:ind w:firstLine="0" w:firstLineChars="0"/>
        <w:outlineLvl w:val="2"/>
        <w:rPr>
          <w:rFonts w:cs="Times New Roman"/>
          <w:b/>
          <w:bCs/>
          <w:sz w:val="28"/>
          <w:szCs w:val="32"/>
        </w:rPr>
      </w:pPr>
      <w:r>
        <w:rPr>
          <w:rFonts w:cs="Times New Roman"/>
          <w:b/>
          <w:bCs/>
          <w:sz w:val="28"/>
          <w:szCs w:val="32"/>
        </w:rPr>
        <w:t>10.4.1 大气</w:t>
      </w:r>
    </w:p>
    <w:p w14:paraId="3BC22C85">
      <w:pPr>
        <w:ind w:firstLine="480"/>
        <w:rPr>
          <w:rFonts w:cs="Times New Roman"/>
          <w:szCs w:val="24"/>
        </w:rPr>
      </w:pPr>
      <w:r>
        <w:rPr>
          <w:rFonts w:hint="eastAsia" w:cs="Times New Roman"/>
          <w:szCs w:val="24"/>
        </w:rPr>
        <w:t>（</w:t>
      </w:r>
      <w:r>
        <w:rPr>
          <w:rFonts w:cs="Times New Roman"/>
          <w:szCs w:val="24"/>
        </w:rPr>
        <w:t>1）正常工况下的环境空气影响预测及分析</w:t>
      </w:r>
    </w:p>
    <w:p w14:paraId="2332D0DC">
      <w:pPr>
        <w:ind w:firstLine="480"/>
        <w:rPr>
          <w:rFonts w:cs="Times New Roman"/>
          <w:szCs w:val="24"/>
          <w:lang w:bidi="ar"/>
        </w:rPr>
      </w:pPr>
      <w:r>
        <w:rPr>
          <w:rFonts w:cs="Times New Roman"/>
          <w:szCs w:val="24"/>
        </w:rPr>
        <w:t>采用2024年全年气象资料逐时、逐日计算项目排放的污染物在评价区域及保护目标贡献值。</w:t>
      </w:r>
      <w:r>
        <w:rPr>
          <w:rFonts w:hint="eastAsia" w:cs="Times New Roman"/>
          <w:szCs w:val="24"/>
        </w:rPr>
        <w:t>本</w:t>
      </w:r>
      <w:r>
        <w:rPr>
          <w:rFonts w:cs="Times New Roman"/>
          <w:szCs w:val="24"/>
        </w:rPr>
        <w:t>项目</w:t>
      </w:r>
      <w:r>
        <w:rPr>
          <w:rFonts w:hint="eastAsia" w:cs="Times New Roman"/>
          <w:szCs w:val="24"/>
        </w:rPr>
        <w:t>建成后主要污染物短期及长期最大落地浓度贡献值均可达标</w:t>
      </w:r>
      <w:r>
        <w:rPr>
          <w:rFonts w:cs="Times New Roman"/>
          <w:szCs w:val="24"/>
        </w:rPr>
        <w:t>。</w:t>
      </w:r>
      <w:r>
        <w:rPr>
          <w:rFonts w:cs="Times New Roman"/>
          <w:bCs/>
        </w:rPr>
        <w:t>叠加本底浓度及周边在建项目后，</w:t>
      </w:r>
      <w:r>
        <w:rPr>
          <w:rFonts w:cs="Times New Roman"/>
          <w:szCs w:val="28"/>
        </w:rPr>
        <w:t>SO</w:t>
      </w:r>
      <w:r>
        <w:rPr>
          <w:rFonts w:cs="Times New Roman"/>
          <w:szCs w:val="28"/>
          <w:vertAlign w:val="subscript"/>
        </w:rPr>
        <w:t>2</w:t>
      </w:r>
      <w:r>
        <w:rPr>
          <w:rFonts w:cs="Times New Roman"/>
          <w:szCs w:val="28"/>
        </w:rPr>
        <w:t>、NO</w:t>
      </w:r>
      <w:r>
        <w:rPr>
          <w:rFonts w:hint="eastAsia" w:cs="Times New Roman"/>
          <w:szCs w:val="28"/>
        </w:rPr>
        <w:t>x</w:t>
      </w:r>
      <w:r>
        <w:rPr>
          <w:rFonts w:cs="Times New Roman"/>
          <w:szCs w:val="28"/>
        </w:rPr>
        <w:t>、PM</w:t>
      </w:r>
      <w:r>
        <w:rPr>
          <w:rFonts w:cs="Times New Roman"/>
          <w:szCs w:val="28"/>
          <w:vertAlign w:val="subscript"/>
        </w:rPr>
        <w:t>10</w:t>
      </w:r>
      <w:r>
        <w:rPr>
          <w:rFonts w:cs="Times New Roman"/>
          <w:szCs w:val="28"/>
        </w:rPr>
        <w:t>、PM</w:t>
      </w:r>
      <w:r>
        <w:rPr>
          <w:rFonts w:hint="eastAsia" w:cs="Times New Roman"/>
          <w:szCs w:val="28"/>
          <w:vertAlign w:val="subscript"/>
        </w:rPr>
        <w:t>2.5</w:t>
      </w:r>
      <w:r>
        <w:rPr>
          <w:rFonts w:cs="Times New Roman"/>
          <w:szCs w:val="28"/>
        </w:rPr>
        <w:t>、</w:t>
      </w:r>
      <w:r>
        <w:rPr>
          <w:rFonts w:hint="eastAsia" w:cs="Times New Roman"/>
          <w:szCs w:val="28"/>
          <w:lang w:bidi="ar"/>
        </w:rPr>
        <w:t>非甲烷总烃</w:t>
      </w:r>
      <w:r>
        <w:rPr>
          <w:rFonts w:cs="Times New Roman"/>
          <w:kern w:val="0"/>
          <w:szCs w:val="21"/>
        </w:rPr>
        <w:t>的保证率日均浓度、年均浓度或短期浓度均满足环境质量标准</w:t>
      </w:r>
      <w:r>
        <w:rPr>
          <w:rFonts w:cs="Times New Roman"/>
          <w:szCs w:val="28"/>
          <w:lang w:bidi="ar"/>
        </w:rPr>
        <w:t>。</w:t>
      </w:r>
    </w:p>
    <w:p w14:paraId="6F833E51">
      <w:pPr>
        <w:ind w:firstLine="480"/>
        <w:rPr>
          <w:rFonts w:cs="Times New Roman"/>
          <w:szCs w:val="24"/>
        </w:rPr>
      </w:pPr>
      <w:r>
        <w:rPr>
          <w:rFonts w:hint="eastAsia" w:cs="Times New Roman"/>
          <w:szCs w:val="24"/>
        </w:rPr>
        <w:t>（</w:t>
      </w:r>
      <w:r>
        <w:rPr>
          <w:rFonts w:cs="Times New Roman"/>
          <w:szCs w:val="24"/>
        </w:rPr>
        <w:t>2）非正常工况下的环境空气影响预测及分析</w:t>
      </w:r>
    </w:p>
    <w:p w14:paraId="53822A94">
      <w:pPr>
        <w:ind w:firstLine="480"/>
        <w:rPr>
          <w:rFonts w:cs="Times New Roman"/>
          <w:bCs/>
          <w:kern w:val="0"/>
        </w:rPr>
      </w:pPr>
      <w:r>
        <w:rPr>
          <w:rFonts w:cs="Times New Roman"/>
          <w:lang w:bidi="ar"/>
        </w:rPr>
        <w:t>非正常工况下，非甲烷总烃对外环境影响贡献值较正常工况明显增加，对外环境影响比正常工况有所加大。因此需要避免事故发生，加强预警，同时加强废气处理设施的维护和管理，及时更换易损部件，确保废气治理措施的正常运转。</w:t>
      </w:r>
    </w:p>
    <w:p w14:paraId="628C9FC5">
      <w:pPr>
        <w:widowControl/>
        <w:ind w:firstLine="0" w:firstLineChars="0"/>
        <w:outlineLvl w:val="2"/>
        <w:rPr>
          <w:rFonts w:cs="Times New Roman"/>
          <w:b/>
          <w:bCs/>
          <w:sz w:val="28"/>
          <w:szCs w:val="32"/>
        </w:rPr>
      </w:pPr>
      <w:r>
        <w:rPr>
          <w:rFonts w:cs="Times New Roman"/>
          <w:b/>
          <w:bCs/>
          <w:sz w:val="28"/>
          <w:szCs w:val="32"/>
        </w:rPr>
        <w:t>10.4.2 地表水</w:t>
      </w:r>
    </w:p>
    <w:p w14:paraId="1BEBF691">
      <w:pPr>
        <w:ind w:firstLine="720" w:firstLineChars="300"/>
        <w:rPr>
          <w:rFonts w:cs="Times New Roman"/>
        </w:rPr>
      </w:pPr>
      <w:r>
        <w:rPr>
          <w:rFonts w:hint="eastAsia" w:cs="Times New Roman"/>
          <w:szCs w:val="24"/>
        </w:rPr>
        <w:t>本项目预脱水塔废水W1、切粒废水W2、熔体过滤器清洗废水W3、地面和设备冲洗水W4、换热器板换等设备清洗废水W5、循环冷却水排水W6、初期雨水W7进入污水预处理设施，对生产废水进行中和处理，再依托仪化公司生化装置东区处理，生化装置东区污水工艺为</w:t>
      </w:r>
      <w:r>
        <w:rPr>
          <w:rFonts w:hAnsi="宋体" w:cs="Times New Roman"/>
          <w:szCs w:val="24"/>
        </w:rPr>
        <w:t>A</w:t>
      </w:r>
      <w:r>
        <w:rPr>
          <w:rFonts w:hAnsi="宋体" w:cs="Times New Roman"/>
          <w:szCs w:val="24"/>
          <w:vertAlign w:val="superscript"/>
        </w:rPr>
        <w:t>2</w:t>
      </w:r>
      <w:r>
        <w:rPr>
          <w:rFonts w:hAnsi="宋体" w:cs="Times New Roman"/>
          <w:szCs w:val="24"/>
        </w:rPr>
        <w:t>/O法</w:t>
      </w:r>
      <w:r>
        <w:rPr>
          <w:rFonts w:cs="Times New Roman"/>
          <w:szCs w:val="24"/>
        </w:rPr>
        <w:t>，最终经仪化公司总排口排放至长江。</w:t>
      </w:r>
    </w:p>
    <w:p w14:paraId="17E51041">
      <w:pPr>
        <w:widowControl/>
        <w:ind w:firstLine="0" w:firstLineChars="0"/>
        <w:outlineLvl w:val="2"/>
        <w:rPr>
          <w:rFonts w:cs="Times New Roman"/>
          <w:b/>
          <w:bCs/>
          <w:sz w:val="28"/>
          <w:szCs w:val="32"/>
        </w:rPr>
      </w:pPr>
      <w:r>
        <w:rPr>
          <w:rFonts w:cs="Times New Roman"/>
          <w:b/>
          <w:bCs/>
          <w:sz w:val="28"/>
          <w:szCs w:val="32"/>
        </w:rPr>
        <w:t>10.4.3 噪声</w:t>
      </w:r>
    </w:p>
    <w:p w14:paraId="49AD5BFD">
      <w:pPr>
        <w:ind w:firstLine="480"/>
        <w:rPr>
          <w:rFonts w:cs="Times New Roman"/>
        </w:rPr>
      </w:pPr>
      <w:r>
        <w:rPr>
          <w:rFonts w:hint="eastAsia" w:cs="Times New Roman"/>
        </w:rPr>
        <w:t>本项目声源在声环境保护目标预</w:t>
      </w:r>
      <w:r>
        <w:rPr>
          <w:rFonts w:cs="Times New Roman"/>
        </w:rPr>
        <w:t>测点昼间噪声预测值为</w:t>
      </w:r>
      <w:r>
        <w:rPr>
          <w:rFonts w:hint="eastAsia" w:cs="Times New Roman"/>
        </w:rPr>
        <w:t>57.2</w:t>
      </w:r>
      <w:r>
        <w:rPr>
          <w:rFonts w:cs="Times New Roman"/>
        </w:rPr>
        <w:t>dB（A)，夜间噪声预测值为4</w:t>
      </w:r>
      <w:r>
        <w:rPr>
          <w:rFonts w:hint="eastAsia" w:cs="Times New Roman"/>
        </w:rPr>
        <w:t>8</w:t>
      </w:r>
      <w:r>
        <w:rPr>
          <w:rFonts w:cs="Times New Roman"/>
        </w:rPr>
        <w:t>.8dB（A)，均满足</w:t>
      </w:r>
      <w:r>
        <w:t>《声环境质量标准》（3096-2008）表1中的</w:t>
      </w:r>
      <w:r>
        <w:rPr>
          <w:rFonts w:hint="eastAsia"/>
        </w:rPr>
        <w:t>2</w:t>
      </w:r>
      <w:r>
        <w:t>类声环境功能区环境噪声限值</w:t>
      </w:r>
      <w:r>
        <w:rPr>
          <w:rFonts w:hint="eastAsia"/>
        </w:rPr>
        <w:t>。在厂界贡献值为37.1~48.48</w:t>
      </w:r>
      <w:r>
        <w:rPr>
          <w:rFonts w:cs="Times New Roman"/>
        </w:rPr>
        <w:t>dB（A)之间，</w:t>
      </w:r>
      <w:r>
        <w:rPr>
          <w:rFonts w:hint="eastAsia" w:cs="Times New Roman"/>
        </w:rPr>
        <w:t>均满足</w:t>
      </w:r>
      <w:r>
        <w:rPr>
          <w:rFonts w:cs="Times New Roman"/>
        </w:rPr>
        <w:t>《工业企业厂界环境噪声排放标准》（GB12348-2008）中的</w:t>
      </w:r>
      <w:r>
        <w:rPr>
          <w:rFonts w:hint="eastAsia" w:cs="Times New Roman"/>
        </w:rPr>
        <w:t>3</w:t>
      </w:r>
      <w:r>
        <w:rPr>
          <w:rFonts w:cs="Times New Roman"/>
        </w:rPr>
        <w:t>类标准限值要求。因此，</w:t>
      </w:r>
      <w:r>
        <w:rPr>
          <w:rFonts w:hint="eastAsia" w:cs="Times New Roman"/>
        </w:rPr>
        <w:t>本</w:t>
      </w:r>
      <w:r>
        <w:rPr>
          <w:rFonts w:cs="Times New Roman"/>
        </w:rPr>
        <w:t>项目建成后声环境影响较小，不会出现噪声扰民现象。</w:t>
      </w:r>
    </w:p>
    <w:p w14:paraId="1AAED29A">
      <w:pPr>
        <w:widowControl/>
        <w:ind w:firstLine="0" w:firstLineChars="0"/>
        <w:outlineLvl w:val="2"/>
        <w:rPr>
          <w:rFonts w:cs="Times New Roman"/>
          <w:b/>
          <w:bCs/>
          <w:sz w:val="28"/>
          <w:szCs w:val="32"/>
        </w:rPr>
      </w:pPr>
      <w:r>
        <w:rPr>
          <w:rFonts w:cs="Times New Roman"/>
          <w:b/>
          <w:bCs/>
          <w:sz w:val="28"/>
          <w:szCs w:val="32"/>
        </w:rPr>
        <w:t>10.4.4 固体废物</w:t>
      </w:r>
    </w:p>
    <w:p w14:paraId="3FD221AE">
      <w:pPr>
        <w:ind w:firstLine="480"/>
        <w:rPr>
          <w:rFonts w:cs="Times New Roman"/>
          <w:szCs w:val="24"/>
        </w:rPr>
      </w:pPr>
      <w:r>
        <w:rPr>
          <w:rFonts w:hint="eastAsia" w:cs="Times New Roman"/>
          <w:szCs w:val="24"/>
        </w:rPr>
        <w:t>本</w:t>
      </w:r>
      <w:r>
        <w:rPr>
          <w:rFonts w:cs="Times New Roman"/>
          <w:szCs w:val="24"/>
        </w:rPr>
        <w:t>项目所产生的固体废物均进行了无害化处置，将不会对周围的环境产生影响，但必须指出的是，固体废物处理处置前在厂内的堆放、贮存场所应按照国家固体废物贮存有关要求设置，避免其对周围环境产生二次污染。通过以上措施，建设项目产生的固体废物均得到了妥善处置和利用，对外环境的影响可减至</w:t>
      </w:r>
      <w:r>
        <w:rPr>
          <w:rFonts w:hint="eastAsia" w:cs="Times New Roman"/>
          <w:szCs w:val="24"/>
        </w:rPr>
        <w:t>最低程度</w:t>
      </w:r>
      <w:r>
        <w:rPr>
          <w:rFonts w:cs="Times New Roman"/>
          <w:szCs w:val="24"/>
        </w:rPr>
        <w:t>。</w:t>
      </w:r>
    </w:p>
    <w:p w14:paraId="7B62F1D7">
      <w:pPr>
        <w:widowControl/>
        <w:ind w:firstLine="0" w:firstLineChars="0"/>
        <w:outlineLvl w:val="2"/>
        <w:rPr>
          <w:rFonts w:cs="Times New Roman"/>
          <w:b/>
          <w:bCs/>
          <w:sz w:val="28"/>
          <w:szCs w:val="32"/>
        </w:rPr>
      </w:pPr>
      <w:r>
        <w:rPr>
          <w:rFonts w:cs="Times New Roman"/>
          <w:b/>
          <w:bCs/>
          <w:sz w:val="28"/>
          <w:szCs w:val="32"/>
        </w:rPr>
        <w:t>10.4.5 地下水</w:t>
      </w:r>
    </w:p>
    <w:p w14:paraId="1DE4B8F2">
      <w:pPr>
        <w:adjustRightInd/>
        <w:snapToGrid/>
        <w:ind w:firstLine="480" w:firstLineChars="0"/>
        <w:rPr>
          <w:rFonts w:cs="Times New Roman"/>
          <w:szCs w:val="24"/>
        </w:rPr>
      </w:pPr>
      <w:r>
        <w:rPr>
          <w:rFonts w:hint="eastAsia" w:cs="Times New Roman"/>
          <w:szCs w:val="24"/>
        </w:rPr>
        <w:t>本</w:t>
      </w:r>
      <w:r>
        <w:rPr>
          <w:rFonts w:cs="Times New Roman"/>
          <w:szCs w:val="24"/>
        </w:rPr>
        <w:t>项目主要考虑非正常工况条件下，污水处理</w:t>
      </w:r>
      <w:r>
        <w:rPr>
          <w:rFonts w:hint="eastAsia" w:cs="Times New Roman"/>
          <w:szCs w:val="24"/>
        </w:rPr>
        <w:t>站</w:t>
      </w:r>
      <w:r>
        <w:rPr>
          <w:rFonts w:cs="Times New Roman"/>
          <w:szCs w:val="24"/>
        </w:rPr>
        <w:t>调节池发生渗漏，未采取防渗措施或者防渗措施发生事故失效，废水</w:t>
      </w:r>
      <w:r>
        <w:rPr>
          <w:rFonts w:hint="eastAsia" w:cs="Times New Roman"/>
          <w:szCs w:val="24"/>
        </w:rPr>
        <w:t>污染物</w:t>
      </w:r>
      <w:r>
        <w:rPr>
          <w:rFonts w:cs="Times New Roman"/>
          <w:snapToGrid w:val="0"/>
          <w:szCs w:val="32"/>
        </w:rPr>
        <w:t>COD</w:t>
      </w:r>
      <w:r>
        <w:rPr>
          <w:rFonts w:cs="Times New Roman"/>
          <w:szCs w:val="24"/>
        </w:rPr>
        <w:t>未经过处理直接渗入地下水产生的</w:t>
      </w:r>
      <w:r>
        <w:rPr>
          <w:rFonts w:hint="eastAsia" w:cs="Times New Roman"/>
          <w:szCs w:val="24"/>
        </w:rPr>
        <w:t>环境</w:t>
      </w:r>
      <w:r>
        <w:rPr>
          <w:rFonts w:cs="Times New Roman"/>
          <w:szCs w:val="24"/>
        </w:rPr>
        <w:t>影响。预测结果表明，污染物长期泄漏会对地下水造成影响，但整体影响范围主要集中在地下水径流的下游方向。由于项目所在区域地下水水力梯度较小，污染物迁移速度也较慢。在预测的较长时间内，污水处理站废水COD在地下水中最大超标范围为</w:t>
      </w:r>
      <w:r>
        <w:rPr>
          <w:rFonts w:hint="eastAsia" w:cs="Times New Roman"/>
          <w:szCs w:val="24"/>
        </w:rPr>
        <w:t>17</w:t>
      </w:r>
      <w:r>
        <w:rPr>
          <w:rFonts w:cs="Times New Roman"/>
          <w:szCs w:val="24"/>
        </w:rPr>
        <w:t>m，该情况下污染范围仍在厂区范围内，不会对周围的环境保护目标造成不利影响。</w:t>
      </w:r>
    </w:p>
    <w:p w14:paraId="6A97EEDB">
      <w:pPr>
        <w:widowControl/>
        <w:ind w:firstLine="0" w:firstLineChars="0"/>
        <w:outlineLvl w:val="2"/>
        <w:rPr>
          <w:rFonts w:cs="Times New Roman"/>
          <w:b/>
          <w:bCs/>
          <w:sz w:val="28"/>
          <w:szCs w:val="32"/>
        </w:rPr>
      </w:pPr>
      <w:r>
        <w:rPr>
          <w:rFonts w:cs="Times New Roman"/>
          <w:b/>
          <w:bCs/>
          <w:sz w:val="28"/>
          <w:szCs w:val="32"/>
        </w:rPr>
        <w:t xml:space="preserve">10.4.6 </w:t>
      </w:r>
      <w:r>
        <w:rPr>
          <w:rFonts w:hint="eastAsia" w:cs="Times New Roman"/>
          <w:b/>
          <w:bCs/>
          <w:sz w:val="28"/>
          <w:szCs w:val="32"/>
        </w:rPr>
        <w:t>土壤</w:t>
      </w:r>
    </w:p>
    <w:p w14:paraId="41B491E9">
      <w:pPr>
        <w:adjustRightInd/>
        <w:snapToGrid/>
        <w:ind w:firstLine="480"/>
        <w:rPr>
          <w:rFonts w:cs="Times New Roman"/>
          <w:szCs w:val="28"/>
        </w:rPr>
      </w:pPr>
      <w:r>
        <w:rPr>
          <w:rFonts w:hint="eastAsia" w:cs="Times New Roman"/>
          <w:szCs w:val="24"/>
        </w:rPr>
        <w:t>本</w:t>
      </w:r>
      <w:r>
        <w:rPr>
          <w:rFonts w:cs="Times New Roman"/>
          <w:szCs w:val="24"/>
        </w:rPr>
        <w:t>项目主要考虑</w:t>
      </w:r>
      <w:r>
        <w:rPr>
          <w:rFonts w:cs="Times New Roman"/>
          <w:szCs w:val="28"/>
        </w:rPr>
        <w:t>在污水处理系统池体发生泄漏，防渗措施失效的情况下，废水中污染物直接渗入土壤，考虑该污染物以点源的形式垂直入渗土壤，1d时可影响到0.</w:t>
      </w:r>
      <w:r>
        <w:rPr>
          <w:rFonts w:hint="eastAsia" w:cs="Times New Roman"/>
          <w:szCs w:val="28"/>
        </w:rPr>
        <w:t>3</w:t>
      </w:r>
      <w:r>
        <w:rPr>
          <w:rFonts w:cs="Times New Roman"/>
          <w:szCs w:val="28"/>
        </w:rPr>
        <w:t>m内的土壤，10d时可能影响到1米以内的土壤，随着时间的推移，影响深度逐渐加深。</w:t>
      </w:r>
    </w:p>
    <w:p w14:paraId="61B34AAE">
      <w:pPr>
        <w:ind w:firstLine="480"/>
        <w:rPr>
          <w:rFonts w:cs="Times New Roman"/>
          <w:szCs w:val="24"/>
        </w:rPr>
      </w:pPr>
      <w:r>
        <w:rPr>
          <w:rFonts w:hint="eastAsia" w:cs="Times New Roman"/>
          <w:szCs w:val="24"/>
        </w:rPr>
        <w:t>本项目污水处理系统严格按照土壤和地下水保护措施进行防渗，保证污水处理池等区域无泄漏，在各项防渗措施完好的情况下，可保证废水对厂区内土壤环境的影响可控。</w:t>
      </w:r>
    </w:p>
    <w:p w14:paraId="3644F078">
      <w:pPr>
        <w:widowControl/>
        <w:ind w:firstLine="0" w:firstLineChars="0"/>
        <w:outlineLvl w:val="2"/>
        <w:rPr>
          <w:rFonts w:cs="Times New Roman"/>
          <w:b/>
          <w:bCs/>
          <w:sz w:val="28"/>
          <w:szCs w:val="32"/>
        </w:rPr>
      </w:pPr>
      <w:r>
        <w:rPr>
          <w:rFonts w:cs="Times New Roman"/>
          <w:b/>
          <w:bCs/>
          <w:sz w:val="28"/>
          <w:szCs w:val="32"/>
        </w:rPr>
        <w:t>10.4.7 环境风险影响</w:t>
      </w:r>
    </w:p>
    <w:p w14:paraId="0DC9FDB8">
      <w:pPr>
        <w:ind w:firstLine="480"/>
        <w:rPr>
          <w:rFonts w:cs="Times New Roman"/>
          <w:kern w:val="0"/>
          <w:szCs w:val="24"/>
        </w:rPr>
      </w:pPr>
      <w:r>
        <w:rPr>
          <w:rFonts w:hint="eastAsia" w:cs="Times New Roman"/>
          <w:kern w:val="0"/>
          <w:szCs w:val="24"/>
        </w:rPr>
        <w:t>（</w:t>
      </w:r>
      <w:r>
        <w:rPr>
          <w:rFonts w:cs="Times New Roman"/>
          <w:kern w:val="0"/>
          <w:szCs w:val="24"/>
        </w:rPr>
        <w:t>1）项目危险因素</w:t>
      </w:r>
    </w:p>
    <w:p w14:paraId="19173252">
      <w:pPr>
        <w:ind w:firstLine="480"/>
        <w:rPr>
          <w:rFonts w:cs="Times New Roman"/>
          <w:kern w:val="0"/>
          <w:szCs w:val="24"/>
        </w:rPr>
      </w:pPr>
      <w:r>
        <w:rPr>
          <w:rFonts w:hint="eastAsia" w:cs="Times New Roman"/>
          <w:szCs w:val="24"/>
        </w:rPr>
        <w:t>本</w:t>
      </w:r>
      <w:r>
        <w:rPr>
          <w:rFonts w:cs="Times New Roman"/>
          <w:kern w:val="0"/>
          <w:szCs w:val="24"/>
        </w:rPr>
        <w:t>项目涉及气态、液态等化学品，主要分布于生产装置区、储运系统</w:t>
      </w:r>
      <w:r>
        <w:rPr>
          <w:rFonts w:hint="eastAsia" w:cs="Times New Roman"/>
          <w:kern w:val="0"/>
          <w:szCs w:val="24"/>
        </w:rPr>
        <w:t>（</w:t>
      </w:r>
      <w:r>
        <w:rPr>
          <w:rFonts w:cs="Times New Roman"/>
          <w:kern w:val="0"/>
          <w:szCs w:val="24"/>
        </w:rPr>
        <w:t>罐区、仓库、危险废物仓库等）、环保工程</w:t>
      </w:r>
      <w:r>
        <w:rPr>
          <w:rFonts w:hint="eastAsia" w:cs="Times New Roman"/>
          <w:kern w:val="0"/>
          <w:szCs w:val="24"/>
        </w:rPr>
        <w:t>（</w:t>
      </w:r>
      <w:r>
        <w:rPr>
          <w:rFonts w:cs="Times New Roman"/>
          <w:kern w:val="0"/>
          <w:szCs w:val="24"/>
        </w:rPr>
        <w:t>废水收集和处理设施、废气收集和处理设施等），主要的危险因素为泄漏及火灾爆炸产生的次生/伴生污染物质造成环境污染及人体健康伤害。应严格控制危险物质的最大存量，在平面布置上应根据生产流程方便物料输送，尽量减少人货交叉干扰。在工艺</w:t>
      </w:r>
      <w:r>
        <w:rPr>
          <w:rFonts w:hint="eastAsia" w:cs="Times New Roman"/>
          <w:kern w:val="0"/>
          <w:szCs w:val="24"/>
        </w:rPr>
        <w:t>控制</w:t>
      </w:r>
      <w:r>
        <w:rPr>
          <w:rFonts w:cs="Times New Roman"/>
          <w:kern w:val="0"/>
          <w:szCs w:val="24"/>
        </w:rPr>
        <w:t>方面，应建立完整的工艺规程和操作法，必须从工艺技术、过程控制、消防设施和风险管理上严格要求，以减缓本项目环境风险，特别是要保证自控系统和各种工艺防范设施正常运行，以及高毒物质泄漏的防范和物料收集。工艺规程中除了考虑正常操作外，还应考虑异常操作处理及紧急事故处理的安全措施和设施。并注重防控危险废物储运、化学品贮存、事故废水收集处置等方面泄漏、火灾爆炸引发的次生/伴生环境灾害。</w:t>
      </w:r>
    </w:p>
    <w:p w14:paraId="29F2294A">
      <w:pPr>
        <w:ind w:firstLine="480"/>
        <w:rPr>
          <w:rFonts w:cs="Times New Roman"/>
          <w:kern w:val="0"/>
          <w:szCs w:val="24"/>
        </w:rPr>
      </w:pPr>
      <w:r>
        <w:rPr>
          <w:rFonts w:hint="eastAsia" w:cs="Times New Roman"/>
          <w:kern w:val="0"/>
          <w:szCs w:val="24"/>
        </w:rPr>
        <w:t>（</w:t>
      </w:r>
      <w:r>
        <w:rPr>
          <w:rFonts w:cs="Times New Roman"/>
          <w:kern w:val="0"/>
          <w:szCs w:val="24"/>
        </w:rPr>
        <w:t>2）环境</w:t>
      </w:r>
      <w:r>
        <w:rPr>
          <w:rFonts w:hint="eastAsia" w:cs="Times New Roman"/>
          <w:kern w:val="0"/>
          <w:szCs w:val="24"/>
        </w:rPr>
        <w:t>敏感性</w:t>
      </w:r>
      <w:r>
        <w:rPr>
          <w:rFonts w:cs="Times New Roman"/>
          <w:kern w:val="0"/>
          <w:szCs w:val="24"/>
        </w:rPr>
        <w:t>及事故环境影响</w:t>
      </w:r>
    </w:p>
    <w:p w14:paraId="4A26C9E2">
      <w:pPr>
        <w:ind w:firstLine="480"/>
        <w:rPr>
          <w:rFonts w:cs="Times New Roman"/>
          <w:kern w:val="0"/>
          <w:szCs w:val="24"/>
        </w:rPr>
      </w:pPr>
      <w:r>
        <w:rPr>
          <w:rFonts w:hint="eastAsia" w:cs="Times New Roman"/>
          <w:szCs w:val="24"/>
        </w:rPr>
        <w:t>本</w:t>
      </w:r>
      <w:r>
        <w:rPr>
          <w:rFonts w:cs="Times New Roman"/>
          <w:kern w:val="0"/>
          <w:szCs w:val="24"/>
        </w:rPr>
        <w:t>项目大气敏感程度为E</w:t>
      </w:r>
      <w:r>
        <w:rPr>
          <w:rFonts w:hint="eastAsia" w:cs="Times New Roman"/>
          <w:kern w:val="0"/>
          <w:szCs w:val="24"/>
        </w:rPr>
        <w:t>1</w:t>
      </w:r>
      <w:r>
        <w:rPr>
          <w:rFonts w:cs="Times New Roman"/>
          <w:kern w:val="0"/>
          <w:szCs w:val="24"/>
        </w:rPr>
        <w:t>，地表水环境敏感程度为E</w:t>
      </w:r>
      <w:r>
        <w:rPr>
          <w:rFonts w:hint="eastAsia" w:cs="Times New Roman"/>
          <w:kern w:val="0"/>
          <w:szCs w:val="24"/>
        </w:rPr>
        <w:t>3</w:t>
      </w:r>
      <w:r>
        <w:rPr>
          <w:rFonts w:cs="Times New Roman"/>
          <w:kern w:val="0"/>
          <w:szCs w:val="24"/>
        </w:rPr>
        <w:t>，地下水敏感程度为E</w:t>
      </w:r>
      <w:r>
        <w:rPr>
          <w:rFonts w:hint="eastAsia" w:cs="Times New Roman"/>
          <w:kern w:val="0"/>
          <w:szCs w:val="24"/>
        </w:rPr>
        <w:t>2</w:t>
      </w:r>
      <w:r>
        <w:rPr>
          <w:rFonts w:cs="Times New Roman"/>
          <w:kern w:val="0"/>
          <w:szCs w:val="24"/>
        </w:rPr>
        <w:t>，应加强废气排放控制，强化事故废气环境风险防控措施管理，重点严控事故废气排放，严格控制厂内的废水排放，防止厂内废水进入雨水管网后排入厂外河道造成河道水体污染，加强地下水、土壤环境风险防范。</w:t>
      </w:r>
    </w:p>
    <w:p w14:paraId="4D1BC050">
      <w:pPr>
        <w:ind w:firstLine="480"/>
        <w:rPr>
          <w:rFonts w:cs="Times New Roman"/>
          <w:kern w:val="0"/>
          <w:szCs w:val="24"/>
        </w:rPr>
      </w:pPr>
      <w:r>
        <w:rPr>
          <w:rFonts w:hint="eastAsia" w:cs="Times New Roman"/>
          <w:kern w:val="0"/>
          <w:szCs w:val="24"/>
        </w:rPr>
        <w:t>（</w:t>
      </w:r>
      <w:r>
        <w:rPr>
          <w:rFonts w:cs="Times New Roman"/>
          <w:kern w:val="0"/>
          <w:szCs w:val="24"/>
        </w:rPr>
        <w:t>3）环境风险防范措施和应急预案</w:t>
      </w:r>
    </w:p>
    <w:p w14:paraId="3CAD9567">
      <w:pPr>
        <w:ind w:firstLine="480"/>
        <w:rPr>
          <w:rFonts w:cs="Times New Roman"/>
          <w:kern w:val="0"/>
          <w:szCs w:val="24"/>
        </w:rPr>
      </w:pPr>
      <w:r>
        <w:rPr>
          <w:rFonts w:cs="Times New Roman"/>
          <w:kern w:val="0"/>
          <w:szCs w:val="24"/>
        </w:rPr>
        <w:t>建设单位需强化对毒害物质、危险化学品、废气的工程控制措施，把有毒有害物质的泄漏降低到最低，加强全厂环境风险防范措施。建设单位需制定有针对性的详细的应急现场处置方案，使各部门在事故发生后能有步骤、有秩序地采取各项应急措施。</w:t>
      </w:r>
      <w:r>
        <w:rPr>
          <w:rFonts w:hint="eastAsia" w:cs="Times New Roman"/>
          <w:kern w:val="0"/>
          <w:szCs w:val="24"/>
        </w:rPr>
        <w:t>建设单位需按照《关于做好生态环境和应急管理部门联动工作的意见》（苏环办[</w:t>
      </w:r>
      <w:r>
        <w:rPr>
          <w:rFonts w:cs="Times New Roman"/>
          <w:kern w:val="0"/>
          <w:szCs w:val="24"/>
        </w:rPr>
        <w:t>2020]101</w:t>
      </w:r>
      <w:r>
        <w:rPr>
          <w:rFonts w:hint="eastAsia" w:cs="Times New Roman"/>
          <w:kern w:val="0"/>
          <w:szCs w:val="24"/>
        </w:rPr>
        <w:t>号）要求对污水处理、废气治理设施开展安全风险辨识管控，健全内部污染防治设施稳定运行和管理责任，严格依据标准规范建设环境治理设施，确保环境治理设施安全、稳定、有效运行。</w:t>
      </w:r>
    </w:p>
    <w:p w14:paraId="6A49702D">
      <w:pPr>
        <w:keepNext/>
        <w:keepLines/>
        <w:widowControl/>
        <w:spacing w:before="120" w:beforeLines="50" w:after="120" w:afterLines="50"/>
        <w:ind w:firstLine="0" w:firstLineChars="0"/>
        <w:outlineLvl w:val="1"/>
        <w:rPr>
          <w:rFonts w:cs="Times New Roman"/>
          <w:b/>
          <w:bCs/>
          <w:sz w:val="30"/>
          <w:szCs w:val="32"/>
        </w:rPr>
      </w:pPr>
      <w:bookmarkStart w:id="143" w:name="_Toc216962457"/>
      <w:r>
        <w:rPr>
          <w:rFonts w:hint="eastAsia" w:cs="Times New Roman"/>
          <w:b/>
          <w:bCs/>
          <w:sz w:val="30"/>
          <w:szCs w:val="32"/>
        </w:rPr>
        <w:t>10.5公众意见采纳情况</w:t>
      </w:r>
      <w:bookmarkEnd w:id="143"/>
    </w:p>
    <w:p w14:paraId="1E614D6F">
      <w:pPr>
        <w:ind w:firstLine="480"/>
        <w:rPr>
          <w:rFonts w:cs="Times New Roman"/>
          <w:kern w:val="0"/>
          <w:szCs w:val="24"/>
        </w:rPr>
      </w:pPr>
      <w:r>
        <w:rPr>
          <w:rFonts w:hint="eastAsia" w:cs="Times New Roman"/>
          <w:kern w:val="0"/>
          <w:szCs w:val="24"/>
        </w:rPr>
        <w:t xml:space="preserve">本项目采取网站公示、张贴公告、报纸公示、现场调查等形式进行公众参与调查。调查期间未收到公众反馈意见，调查结果表明无公众对本项目的建设持反对意见。建设单位承诺在项目运营过程中，将加强污染防治措施，并认真落实环评提出的有关污染防治措施。 </w:t>
      </w:r>
    </w:p>
    <w:p w14:paraId="15E4620F">
      <w:pPr>
        <w:keepNext/>
        <w:keepLines/>
        <w:widowControl/>
        <w:spacing w:before="120" w:beforeLines="50" w:after="120" w:afterLines="50"/>
        <w:ind w:firstLine="0" w:firstLineChars="0"/>
        <w:outlineLvl w:val="1"/>
        <w:rPr>
          <w:rFonts w:cs="Times New Roman"/>
          <w:b/>
          <w:bCs/>
          <w:sz w:val="30"/>
          <w:szCs w:val="32"/>
        </w:rPr>
      </w:pPr>
      <w:bookmarkStart w:id="144" w:name="_Toc216962458"/>
      <w:r>
        <w:rPr>
          <w:rFonts w:cs="Times New Roman"/>
          <w:b/>
          <w:bCs/>
          <w:sz w:val="30"/>
          <w:szCs w:val="32"/>
        </w:rPr>
        <w:t>10.6 环境保护措施</w:t>
      </w:r>
      <w:bookmarkEnd w:id="144"/>
    </w:p>
    <w:p w14:paraId="75929EE8">
      <w:pPr>
        <w:widowControl/>
        <w:ind w:firstLine="0" w:firstLineChars="0"/>
        <w:outlineLvl w:val="2"/>
        <w:rPr>
          <w:rFonts w:cs="Times New Roman"/>
          <w:b/>
          <w:bCs/>
          <w:sz w:val="28"/>
          <w:szCs w:val="32"/>
        </w:rPr>
      </w:pPr>
      <w:r>
        <w:rPr>
          <w:rFonts w:cs="Times New Roman"/>
          <w:b/>
          <w:bCs/>
          <w:sz w:val="28"/>
          <w:szCs w:val="32"/>
        </w:rPr>
        <w:t>10.6.1 废气</w:t>
      </w:r>
    </w:p>
    <w:p w14:paraId="70DB21B9">
      <w:pPr>
        <w:wordWrap w:val="0"/>
        <w:ind w:firstLine="482" w:firstLineChars="0"/>
        <w:rPr>
          <w:rFonts w:cs="Times New Roman"/>
          <w:bCs/>
          <w:szCs w:val="28"/>
        </w:rPr>
      </w:pPr>
      <w:r>
        <w:rPr>
          <w:rFonts w:hint="eastAsia" w:cs="Times New Roman"/>
          <w:szCs w:val="24"/>
        </w:rPr>
        <w:t>本项目</w:t>
      </w:r>
      <w:r>
        <w:rPr>
          <w:rFonts w:cs="Times New Roman"/>
          <w:bCs/>
          <w:szCs w:val="28"/>
        </w:rPr>
        <w:t>PTA输送废气</w:t>
      </w:r>
      <w:r>
        <w:rPr>
          <w:rFonts w:hint="eastAsia" w:cs="Times New Roman"/>
          <w:bCs/>
          <w:szCs w:val="28"/>
        </w:rPr>
        <w:t>G</w:t>
      </w:r>
      <w:r>
        <w:rPr>
          <w:rFonts w:cs="Times New Roman"/>
          <w:bCs/>
          <w:szCs w:val="28"/>
        </w:rPr>
        <w:t>1</w:t>
      </w:r>
      <w:r>
        <w:rPr>
          <w:rFonts w:hint="eastAsia" w:cs="Times New Roman"/>
          <w:szCs w:val="24"/>
        </w:rPr>
        <w:t>通过</w:t>
      </w:r>
      <w:r>
        <w:rPr>
          <w:rFonts w:hint="eastAsia" w:cs="Times New Roman"/>
          <w:bCs/>
          <w:szCs w:val="28"/>
        </w:rPr>
        <w:t>袋式除尘器处理，处理后的废气通过25</w:t>
      </w:r>
      <w:r>
        <w:rPr>
          <w:rFonts w:cs="Times New Roman"/>
          <w:bCs/>
          <w:szCs w:val="28"/>
        </w:rPr>
        <w:t>m</w:t>
      </w:r>
      <w:r>
        <w:rPr>
          <w:rFonts w:hint="eastAsia" w:cs="Times New Roman"/>
          <w:bCs/>
          <w:szCs w:val="28"/>
        </w:rPr>
        <w:t>高排气筒P1排放</w:t>
      </w:r>
      <w:r>
        <w:rPr>
          <w:rFonts w:hint="eastAsia" w:cs="Times New Roman"/>
          <w:szCs w:val="24"/>
        </w:rPr>
        <w:t>。</w:t>
      </w:r>
      <w:r>
        <w:rPr>
          <w:rFonts w:hint="eastAsia" w:cs="Times New Roman"/>
          <w:bCs/>
          <w:szCs w:val="28"/>
        </w:rPr>
        <w:t>本项目浆料配置废气G2、不凝气G3、真空尾气G4/G5/G6、THF回收装置不凝气G7/G8/G9、</w:t>
      </w:r>
      <w:r>
        <w:rPr>
          <w:rFonts w:cs="Times New Roman"/>
          <w:bCs/>
          <w:szCs w:val="28"/>
        </w:rPr>
        <w:t>BDO精制废气G10、THF储罐呼吸废气G11</w:t>
      </w:r>
      <w:r>
        <w:rPr>
          <w:rFonts w:hint="eastAsia" w:cs="Times New Roman"/>
          <w:bCs/>
          <w:szCs w:val="28"/>
        </w:rPr>
        <w:t>、</w:t>
      </w:r>
      <w:r>
        <w:rPr>
          <w:rFonts w:cs="Times New Roman"/>
          <w:bCs/>
          <w:szCs w:val="28"/>
        </w:rPr>
        <w:t>热媒炉烟气G12</w:t>
      </w:r>
      <w:r>
        <w:rPr>
          <w:rFonts w:hint="eastAsia" w:cs="Times New Roman"/>
          <w:bCs/>
          <w:szCs w:val="28"/>
        </w:rPr>
        <w:t>依托现有B04生产线热媒炉焚烧处理后通过35m高排气筒P2（DA120）排放。</w:t>
      </w:r>
    </w:p>
    <w:p w14:paraId="7FC671DC">
      <w:pPr>
        <w:widowControl/>
        <w:ind w:firstLine="0" w:firstLineChars="0"/>
        <w:outlineLvl w:val="2"/>
        <w:rPr>
          <w:rFonts w:cs="Times New Roman"/>
          <w:b/>
          <w:bCs/>
          <w:sz w:val="28"/>
          <w:szCs w:val="32"/>
        </w:rPr>
      </w:pPr>
      <w:r>
        <w:rPr>
          <w:rFonts w:cs="Times New Roman"/>
          <w:b/>
          <w:bCs/>
          <w:sz w:val="28"/>
          <w:szCs w:val="32"/>
        </w:rPr>
        <w:t>10.6.2 废水</w:t>
      </w:r>
    </w:p>
    <w:p w14:paraId="74DB1086">
      <w:pPr>
        <w:ind w:firstLine="720" w:firstLineChars="300"/>
        <w:rPr>
          <w:rFonts w:cs="Times New Roman"/>
        </w:rPr>
      </w:pPr>
      <w:r>
        <w:rPr>
          <w:rFonts w:hint="eastAsia" w:cs="Times New Roman"/>
          <w:szCs w:val="24"/>
        </w:rPr>
        <w:t>本项目预脱水塔废水W1、切粒废水W2、熔体过滤器清洗废水W3、地面和设备冲洗水W4、换热器板换等设备清洗废水W5、循环冷却水排水W6、初期雨水W7进入污水预处理设施，对生产废水进行中和处理，再依托仪化公司生化装置东区处理，生化装置东区污水工艺为</w:t>
      </w:r>
      <w:r>
        <w:rPr>
          <w:rFonts w:hAnsi="宋体" w:cs="Times New Roman"/>
          <w:szCs w:val="24"/>
        </w:rPr>
        <w:t>A</w:t>
      </w:r>
      <w:r>
        <w:rPr>
          <w:rFonts w:hAnsi="宋体" w:cs="Times New Roman"/>
          <w:szCs w:val="24"/>
          <w:vertAlign w:val="superscript"/>
        </w:rPr>
        <w:t>2</w:t>
      </w:r>
      <w:r>
        <w:rPr>
          <w:rFonts w:hAnsi="宋体" w:cs="Times New Roman"/>
          <w:szCs w:val="24"/>
        </w:rPr>
        <w:t>/O法</w:t>
      </w:r>
      <w:r>
        <w:rPr>
          <w:rFonts w:cs="Times New Roman"/>
          <w:szCs w:val="24"/>
        </w:rPr>
        <w:t>，最终经仪化公司总排口排放至长江。</w:t>
      </w:r>
    </w:p>
    <w:p w14:paraId="732373AC">
      <w:pPr>
        <w:widowControl/>
        <w:ind w:firstLine="0" w:firstLineChars="0"/>
        <w:outlineLvl w:val="2"/>
        <w:rPr>
          <w:rFonts w:cs="Times New Roman"/>
          <w:b/>
          <w:bCs/>
          <w:sz w:val="28"/>
          <w:szCs w:val="32"/>
        </w:rPr>
      </w:pPr>
      <w:r>
        <w:rPr>
          <w:rFonts w:cs="Times New Roman"/>
          <w:b/>
          <w:bCs/>
          <w:sz w:val="28"/>
          <w:szCs w:val="32"/>
        </w:rPr>
        <w:t>10.6.3 噪声</w:t>
      </w:r>
    </w:p>
    <w:p w14:paraId="3219922F">
      <w:pPr>
        <w:ind w:firstLine="480"/>
        <w:rPr>
          <w:rFonts w:cs="Times New Roman"/>
          <w:sz w:val="28"/>
          <w:szCs w:val="28"/>
        </w:rPr>
      </w:pPr>
      <w:r>
        <w:rPr>
          <w:rFonts w:hint="eastAsia" w:cs="Times New Roman"/>
          <w:szCs w:val="24"/>
        </w:rPr>
        <w:t>本</w:t>
      </w:r>
      <w:r>
        <w:rPr>
          <w:rFonts w:cs="Times New Roman"/>
          <w:szCs w:val="24"/>
        </w:rPr>
        <w:t>项目主要噪声源有各类泵等设备，项目将根据设备情况分别采用优先采用低噪音设备、采取机座铺设防震、吸音材料和加隔音罩密闭等方式，以减少噪声、震动、按时保养及维修设备、避免机械超负荷运转等降噪措施，以减轻噪声影响。</w:t>
      </w:r>
    </w:p>
    <w:p w14:paraId="1A09E2ED">
      <w:pPr>
        <w:widowControl/>
        <w:ind w:firstLine="0" w:firstLineChars="0"/>
        <w:outlineLvl w:val="2"/>
        <w:rPr>
          <w:rFonts w:cs="Times New Roman"/>
          <w:b/>
          <w:bCs/>
          <w:sz w:val="28"/>
          <w:szCs w:val="32"/>
        </w:rPr>
      </w:pPr>
      <w:r>
        <w:rPr>
          <w:rFonts w:cs="Times New Roman"/>
          <w:b/>
          <w:bCs/>
          <w:sz w:val="28"/>
          <w:szCs w:val="32"/>
        </w:rPr>
        <w:t>10.6.4 固体废物</w:t>
      </w:r>
    </w:p>
    <w:p w14:paraId="08536D60">
      <w:pPr>
        <w:ind w:firstLine="480"/>
        <w:rPr>
          <w:rFonts w:cs="Times New Roman"/>
          <w:szCs w:val="24"/>
        </w:rPr>
      </w:pPr>
      <w:r>
        <w:rPr>
          <w:rFonts w:hint="eastAsia" w:cs="Times New Roman"/>
          <w:szCs w:val="24"/>
        </w:rPr>
        <w:t>本</w:t>
      </w:r>
      <w:r>
        <w:rPr>
          <w:rFonts w:cs="Times New Roman"/>
          <w:szCs w:val="24"/>
        </w:rPr>
        <w:t>项目产生的危险废物均委托有资质单位进行处置</w:t>
      </w:r>
      <w:r>
        <w:rPr>
          <w:rFonts w:hint="eastAsia" w:cs="Times New Roman"/>
          <w:szCs w:val="24"/>
        </w:rPr>
        <w:t>，</w:t>
      </w:r>
      <w:r>
        <w:rPr>
          <w:rFonts w:cs="Times New Roman"/>
          <w:szCs w:val="24"/>
        </w:rPr>
        <w:t>项目产生的固体废物均能够得到妥善处置和利用，对周围环境及人体不会造成影响，亦不会造成二次污染。</w:t>
      </w:r>
    </w:p>
    <w:p w14:paraId="0397B619">
      <w:pPr>
        <w:widowControl/>
        <w:ind w:firstLine="0" w:firstLineChars="0"/>
        <w:outlineLvl w:val="2"/>
        <w:rPr>
          <w:rFonts w:cs="Times New Roman"/>
          <w:b/>
          <w:bCs/>
          <w:sz w:val="28"/>
          <w:szCs w:val="32"/>
        </w:rPr>
      </w:pPr>
      <w:r>
        <w:rPr>
          <w:rFonts w:cs="Times New Roman"/>
          <w:b/>
          <w:bCs/>
          <w:sz w:val="28"/>
          <w:szCs w:val="32"/>
        </w:rPr>
        <w:t>10.6.5 土壤和地下水</w:t>
      </w:r>
    </w:p>
    <w:p w14:paraId="6E3195BA">
      <w:pPr>
        <w:ind w:firstLine="480"/>
        <w:rPr>
          <w:rFonts w:cs="Times New Roman"/>
          <w:szCs w:val="24"/>
        </w:rPr>
      </w:pPr>
      <w:r>
        <w:rPr>
          <w:rFonts w:hint="eastAsia" w:cs="Times New Roman"/>
          <w:szCs w:val="24"/>
        </w:rPr>
        <w:t>本</w:t>
      </w:r>
      <w:r>
        <w:rPr>
          <w:rFonts w:cs="Times New Roman"/>
          <w:szCs w:val="24"/>
        </w:rPr>
        <w:t>项目</w:t>
      </w:r>
      <w:r>
        <w:rPr>
          <w:rFonts w:hint="eastAsia" w:cs="Times New Roman"/>
          <w:szCs w:val="24"/>
        </w:rPr>
        <w:t>实施清洁生产和循环经济，减少污染物的排放量，从设计、管理各种工艺设备和物料运输管线上，防止和减少污染物的跑冒滴漏，合理布局，减少污染物泄漏途径，从源头上控制对地下水的污染。本</w:t>
      </w:r>
      <w:r>
        <w:rPr>
          <w:rFonts w:cs="Times New Roman"/>
          <w:szCs w:val="24"/>
        </w:rPr>
        <w:t>项目采取分区防渗原则，根据《石油化工工程防渗技术规范》（GB/T 50934-2013）、《危险废物贮存污染控制标准》（GB 18597-2023）要求设置重点污染防治区、一般污染防治区和非污染防治区。</w:t>
      </w:r>
      <w:r>
        <w:rPr>
          <w:rFonts w:hint="eastAsia" w:cs="Times New Roman"/>
          <w:szCs w:val="24"/>
        </w:rPr>
        <w:t>本</w:t>
      </w:r>
      <w:r>
        <w:rPr>
          <w:rFonts w:cs="Times New Roman"/>
          <w:szCs w:val="24"/>
        </w:rPr>
        <w:t>项目</w:t>
      </w:r>
      <w:r>
        <w:rPr>
          <w:rFonts w:hint="eastAsia" w:cs="Times New Roman"/>
          <w:szCs w:val="24"/>
        </w:rPr>
        <w:t>将建立完善的监测制度、配备先进的检测仪器和设备、科学、合理设置地下水污染监控井，及时发现污染、及时控制。</w:t>
      </w:r>
    </w:p>
    <w:p w14:paraId="7F49E6B2">
      <w:pPr>
        <w:keepNext/>
        <w:keepLines/>
        <w:widowControl/>
        <w:spacing w:before="120" w:beforeLines="50" w:after="120" w:afterLines="50"/>
        <w:ind w:firstLine="0" w:firstLineChars="0"/>
        <w:outlineLvl w:val="1"/>
        <w:rPr>
          <w:rFonts w:cs="Times New Roman"/>
          <w:b/>
          <w:bCs/>
          <w:sz w:val="30"/>
          <w:szCs w:val="32"/>
        </w:rPr>
      </w:pPr>
      <w:bookmarkStart w:id="145" w:name="_Toc216962459"/>
      <w:r>
        <w:rPr>
          <w:rFonts w:cs="Times New Roman"/>
          <w:b/>
          <w:bCs/>
          <w:sz w:val="30"/>
          <w:szCs w:val="32"/>
        </w:rPr>
        <w:t>10.7 环境影响经济损益分析</w:t>
      </w:r>
      <w:bookmarkEnd w:id="145"/>
    </w:p>
    <w:p w14:paraId="51242AAE">
      <w:pPr>
        <w:ind w:firstLine="480"/>
        <w:rPr>
          <w:rFonts w:cs="Times New Roman"/>
          <w:szCs w:val="24"/>
        </w:rPr>
      </w:pPr>
      <w:r>
        <w:rPr>
          <w:rFonts w:cs="Times New Roman"/>
          <w:szCs w:val="24"/>
        </w:rPr>
        <w:t>根据环境影响预测可知，</w:t>
      </w:r>
      <w:r>
        <w:rPr>
          <w:rFonts w:hint="eastAsia" w:cs="Times New Roman"/>
          <w:szCs w:val="24"/>
        </w:rPr>
        <w:t>本</w:t>
      </w:r>
      <w:r>
        <w:rPr>
          <w:rFonts w:cs="Times New Roman"/>
          <w:szCs w:val="24"/>
        </w:rPr>
        <w:t>项目的建设对环境影响较小，不会降低当地环境质量。</w:t>
      </w:r>
      <w:r>
        <w:rPr>
          <w:rFonts w:hint="eastAsia" w:cs="Times New Roman"/>
        </w:rPr>
        <w:t>本</w:t>
      </w:r>
      <w:r>
        <w:rPr>
          <w:rFonts w:cs="Times New Roman"/>
        </w:rPr>
        <w:t>项目采取了较为完善可靠的</w:t>
      </w:r>
      <w:r>
        <w:rPr>
          <w:rFonts w:hint="eastAsia" w:cs="Times New Roman"/>
        </w:rPr>
        <w:t>废水、</w:t>
      </w:r>
      <w:r>
        <w:rPr>
          <w:rFonts w:cs="Times New Roman"/>
        </w:rPr>
        <w:t>废气治理措施</w:t>
      </w:r>
      <w:r>
        <w:rPr>
          <w:rFonts w:cs="Times New Roman"/>
          <w:szCs w:val="24"/>
        </w:rPr>
        <w:t>；固体废物均落实了处理处置去向；采取了有效的降噪减噪措施，确保厂界噪声达标排放。上述各项措施可使排入周围环境的污染物大大降低，具有环境效益。</w:t>
      </w:r>
    </w:p>
    <w:p w14:paraId="73864454">
      <w:pPr>
        <w:keepNext/>
        <w:keepLines/>
        <w:widowControl/>
        <w:spacing w:before="120" w:beforeLines="50" w:after="120" w:afterLines="50"/>
        <w:ind w:firstLine="0" w:firstLineChars="0"/>
        <w:outlineLvl w:val="1"/>
        <w:rPr>
          <w:rFonts w:cs="Times New Roman"/>
          <w:b/>
          <w:bCs/>
          <w:sz w:val="30"/>
          <w:szCs w:val="32"/>
        </w:rPr>
      </w:pPr>
      <w:bookmarkStart w:id="146" w:name="_Toc216962460"/>
      <w:r>
        <w:rPr>
          <w:rFonts w:cs="Times New Roman"/>
          <w:b/>
          <w:bCs/>
          <w:sz w:val="30"/>
          <w:szCs w:val="32"/>
        </w:rPr>
        <w:t>10.8 环境管理与监测计划</w:t>
      </w:r>
      <w:bookmarkEnd w:id="146"/>
    </w:p>
    <w:p w14:paraId="00F832AC">
      <w:pPr>
        <w:ind w:firstLine="480"/>
        <w:rPr>
          <w:rFonts w:cs="Times New Roman"/>
          <w:szCs w:val="24"/>
        </w:rPr>
      </w:pPr>
      <w:r>
        <w:rPr>
          <w:rFonts w:hint="eastAsia" w:cs="Times New Roman"/>
          <w:szCs w:val="24"/>
        </w:rPr>
        <w:t>（</w:t>
      </w:r>
      <w:r>
        <w:rPr>
          <w:rFonts w:cs="Times New Roman"/>
          <w:szCs w:val="24"/>
        </w:rPr>
        <w:t>1）环境管理</w:t>
      </w:r>
    </w:p>
    <w:p w14:paraId="4CBC902E">
      <w:pPr>
        <w:ind w:firstLine="480"/>
        <w:rPr>
          <w:rFonts w:cs="Times New Roman"/>
          <w:szCs w:val="24"/>
        </w:rPr>
      </w:pPr>
      <w:r>
        <w:rPr>
          <w:rFonts w:cs="Times New Roman"/>
          <w:szCs w:val="24"/>
        </w:rPr>
        <w:t>1）施工期环境管理要求：工程项目的施工承包合同中，应包括环境保护的条款；在施工前，应按照建设单位制定的环境管理方案，编制详细的“环境管理方案”，并连同施工计划一起呈报建设单位环境管理部门，批准后方可以开工。施工期间的各项活动需依据承包合同条款、环评报告及其批复意见的内容严格执行，尽量减轻施工期对环境的污染。定期向建设单位汇报承包合同中各项环保条款的执行情况，并负责环保措施的建设进度、建设质量、运行和检测情况。</w:t>
      </w:r>
    </w:p>
    <w:p w14:paraId="78F4082E">
      <w:pPr>
        <w:ind w:firstLine="480"/>
        <w:rPr>
          <w:rFonts w:cs="Times New Roman"/>
          <w:szCs w:val="24"/>
        </w:rPr>
      </w:pPr>
      <w:r>
        <w:rPr>
          <w:rFonts w:cs="Times New Roman"/>
          <w:szCs w:val="24"/>
        </w:rPr>
        <w:t>2）营运期环境管理要求：公司将设置专门的安全生产、环境保护与事故应急管理机构</w:t>
      </w:r>
      <w:r>
        <w:rPr>
          <w:rFonts w:hint="eastAsia" w:cs="Times New Roman"/>
          <w:szCs w:val="24"/>
        </w:rPr>
        <w:t>（</w:t>
      </w:r>
      <w:r>
        <w:rPr>
          <w:rFonts w:cs="Times New Roman"/>
          <w:szCs w:val="24"/>
        </w:rPr>
        <w:t>环保部），配备监测仪器，并设置专职环保人员负责环境管理、环境监测和事故应急处理；企业应建立健全环境管理制度体系，将环保工作纳入考核体系，确保在日常运行中将环保目标</w:t>
      </w:r>
      <w:r>
        <w:rPr>
          <w:rFonts w:hint="eastAsia" w:cs="Times New Roman"/>
          <w:szCs w:val="24"/>
        </w:rPr>
        <w:t>落到实处</w:t>
      </w:r>
      <w:r>
        <w:rPr>
          <w:rFonts w:cs="Times New Roman"/>
          <w:szCs w:val="24"/>
        </w:rPr>
        <w:t>；根据《江苏省排污口设置及规范化整治管理办法》的第十二条规定，排污口符合“一明显、二合理、三便于”的要求，即环保标志明显，排污口设置合理、排污去向合理，便于采集样品、便于监测计量、便于公众监督管理。并按照《环境保护图形标志》</w:t>
      </w:r>
      <w:r>
        <w:rPr>
          <w:rFonts w:hint="eastAsia" w:cs="Times New Roman"/>
          <w:szCs w:val="24"/>
        </w:rPr>
        <w:t>（</w:t>
      </w:r>
      <w:r>
        <w:rPr>
          <w:rFonts w:cs="Times New Roman"/>
          <w:szCs w:val="24"/>
        </w:rPr>
        <w:t>GB15562.1-1995、GB15562.2-1995）及其修改单的规定，对各排污口设立相应的标志牌。建设单位应制定环境保护设施和措施的建设、运行及维护费用保障计划，保证本报告提出的各项环保投资以及项目运营期的环保设施运行管理费用等落实到位，确保各项环保设施达到设计规定的效率和效果。</w:t>
      </w:r>
    </w:p>
    <w:p w14:paraId="44EABF5A">
      <w:pPr>
        <w:ind w:firstLine="480"/>
        <w:rPr>
          <w:rFonts w:cs="Times New Roman"/>
          <w:szCs w:val="24"/>
        </w:rPr>
      </w:pPr>
      <w:r>
        <w:rPr>
          <w:rFonts w:hint="eastAsia" w:cs="Times New Roman"/>
          <w:szCs w:val="24"/>
        </w:rPr>
        <w:t>（</w:t>
      </w:r>
      <w:r>
        <w:rPr>
          <w:rFonts w:cs="Times New Roman"/>
          <w:szCs w:val="24"/>
        </w:rPr>
        <w:t>2）环境监测</w:t>
      </w:r>
    </w:p>
    <w:p w14:paraId="7CBBB63C">
      <w:pPr>
        <w:ind w:firstLine="480"/>
        <w:rPr>
          <w:rFonts w:cs="Times New Roman"/>
          <w:szCs w:val="24"/>
        </w:rPr>
      </w:pPr>
      <w:r>
        <w:rPr>
          <w:rFonts w:hint="eastAsia" w:cs="Times New Roman"/>
          <w:szCs w:val="24"/>
        </w:rPr>
        <w:t>本</w:t>
      </w:r>
      <w:r>
        <w:rPr>
          <w:rFonts w:cs="Times New Roman"/>
          <w:szCs w:val="24"/>
        </w:rPr>
        <w:t>项目需分别制定营运期环境监测计划和环境应急监测计划。其中，营运期环境监测计划中污染源调查需对废水、废气、噪声和地下水分别进行监测，环境质量监测需对土壤和地下水环境进行监测，具体监测计划见9.4.1节</w:t>
      </w:r>
      <w:r>
        <w:rPr>
          <w:rFonts w:hint="eastAsia" w:cs="Times New Roman"/>
          <w:szCs w:val="24"/>
        </w:rPr>
        <w:t>，</w:t>
      </w:r>
      <w:r>
        <w:rPr>
          <w:rFonts w:cs="Times New Roman"/>
          <w:szCs w:val="24"/>
        </w:rPr>
        <w:t>环境应急监测计划需对废水、废气和噪声进行监测，具体监测计划见9.4.2节。若企业不具备污染监测及环境质量监测条件，可委托有资质的环境监测单位进行监测。</w:t>
      </w:r>
    </w:p>
    <w:p w14:paraId="484B1422">
      <w:pPr>
        <w:keepNext/>
        <w:keepLines/>
        <w:widowControl/>
        <w:spacing w:before="120" w:beforeLines="50" w:after="120" w:afterLines="50"/>
        <w:ind w:firstLine="0" w:firstLineChars="0"/>
        <w:outlineLvl w:val="1"/>
        <w:rPr>
          <w:rFonts w:cs="Times New Roman"/>
          <w:b/>
          <w:bCs/>
          <w:sz w:val="30"/>
          <w:szCs w:val="32"/>
        </w:rPr>
      </w:pPr>
      <w:bookmarkStart w:id="147" w:name="_Toc216962461"/>
      <w:r>
        <w:rPr>
          <w:rFonts w:cs="Times New Roman"/>
          <w:b/>
          <w:bCs/>
          <w:sz w:val="30"/>
          <w:szCs w:val="32"/>
        </w:rPr>
        <w:t>10.9 总结论</w:t>
      </w:r>
      <w:bookmarkEnd w:id="147"/>
    </w:p>
    <w:p w14:paraId="03502B68">
      <w:pPr>
        <w:ind w:firstLine="480"/>
        <w:rPr>
          <w:rFonts w:cs="Times New Roman"/>
          <w:b/>
          <w:bCs/>
          <w:kern w:val="44"/>
          <w:sz w:val="30"/>
          <w:szCs w:val="30"/>
        </w:rPr>
      </w:pPr>
      <w:bookmarkStart w:id="148" w:name="OLE_LINK7"/>
      <w:r>
        <w:rPr>
          <w:rFonts w:cs="Times New Roman"/>
          <w:szCs w:val="20"/>
        </w:rPr>
        <w:t>环评单位通过调查、分析和综合评价后认为：</w:t>
      </w:r>
      <w:r>
        <w:rPr>
          <w:rFonts w:hint="eastAsia" w:cs="Times New Roman"/>
          <w:szCs w:val="20"/>
        </w:rPr>
        <w:t>本</w:t>
      </w:r>
      <w:r>
        <w:rPr>
          <w:rFonts w:cs="Times New Roman"/>
          <w:szCs w:val="20"/>
        </w:rPr>
        <w:t>项目符合国家和地方有关环境保护法律法规、标准、政策及规范要求；生产过程中遵循清洁生产理念，所采用的各项污染防治措施技术可行、经济合理，能保证各类污染物长期稳定达标排放；预测结果表明项目所排放的污染物对周围环境和环境保护目标影响较小；</w:t>
      </w:r>
      <w:r>
        <w:rPr>
          <w:rFonts w:hint="eastAsia" w:cs="Times New Roman"/>
          <w:szCs w:val="20"/>
        </w:rPr>
        <w:t>需要</w:t>
      </w:r>
      <w:r>
        <w:rPr>
          <w:rFonts w:cs="Times New Roman"/>
          <w:szCs w:val="20"/>
        </w:rPr>
        <w:t>采取有针对性的风险防范措施并落实应急预案</w:t>
      </w:r>
      <w:r>
        <w:rPr>
          <w:rFonts w:hint="eastAsia" w:cs="Times New Roman"/>
          <w:szCs w:val="20"/>
        </w:rPr>
        <w:t>要求</w:t>
      </w:r>
      <w:r>
        <w:rPr>
          <w:rFonts w:cs="Times New Roman"/>
          <w:szCs w:val="20"/>
        </w:rPr>
        <w:t>。建设单位开展的公众参与结果表明无公众对</w:t>
      </w:r>
      <w:r>
        <w:rPr>
          <w:rFonts w:hint="eastAsia" w:cs="Times New Roman"/>
          <w:szCs w:val="20"/>
        </w:rPr>
        <w:t>本</w:t>
      </w:r>
      <w:r>
        <w:rPr>
          <w:rFonts w:cs="Times New Roman"/>
          <w:szCs w:val="20"/>
        </w:rPr>
        <w:t>项目的建设提出意见。综上所述，在落实本报告书中的各项环保措施</w:t>
      </w:r>
      <w:r>
        <w:rPr>
          <w:rFonts w:hint="eastAsia" w:cs="Times New Roman"/>
          <w:szCs w:val="20"/>
        </w:rPr>
        <w:t>、</w:t>
      </w:r>
      <w:r>
        <w:rPr>
          <w:rFonts w:cs="Times New Roman"/>
          <w:szCs w:val="20"/>
        </w:rPr>
        <w:t>各级环保主管部门管理要求以及</w:t>
      </w:r>
      <w:r>
        <w:rPr>
          <w:rFonts w:hint="eastAsia" w:cs="Times New Roman"/>
          <w:szCs w:val="20"/>
        </w:rPr>
        <w:t>确保周边人员及生态环境安全</w:t>
      </w:r>
      <w:r>
        <w:rPr>
          <w:rFonts w:cs="Times New Roman"/>
          <w:szCs w:val="20"/>
        </w:rPr>
        <w:t>的前提下，从环保角度分析，</w:t>
      </w:r>
      <w:r>
        <w:rPr>
          <w:rFonts w:hint="eastAsia" w:cs="Times New Roman"/>
          <w:szCs w:val="20"/>
        </w:rPr>
        <w:t>本</w:t>
      </w:r>
      <w:r>
        <w:rPr>
          <w:rFonts w:cs="Times New Roman"/>
          <w:szCs w:val="20"/>
        </w:rPr>
        <w:t>项目的建设具有环境可行性。</w:t>
      </w:r>
      <w:bookmarkEnd w:id="125"/>
      <w:bookmarkEnd w:id="126"/>
      <w:bookmarkEnd w:id="127"/>
      <w:bookmarkEnd w:id="128"/>
      <w:bookmarkEnd w:id="129"/>
      <w:bookmarkEnd w:id="130"/>
      <w:bookmarkEnd w:id="148"/>
    </w:p>
    <w:sectPr>
      <w:pgSz w:w="11906" w:h="16838"/>
      <w:pgMar w:top="1440" w:right="1080" w:bottom="1440" w:left="1080" w:header="851" w:footer="992" w:gutter="0"/>
      <w:cols w:space="425" w:num="1"/>
      <w:docGrid w:linePitch="326" w:charSpace="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5="http://schemas.microsoft.com/office/word/2012/wordml" xmlns:w10="urn:schemas-microsoft-com:office:word"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endnote w:type="separator" w:id="0">
    <w:p>
      <w:pPr>
        <w:spacing w:line="240" w:lineRule="auto"/>
        <w:ind w:firstLine="480"/>
      </w:pPr>
      <w:r>
        <w:separator/>
      </w:r>
    </w:p>
  </w:endnote>
  <w:endnote w:type="continuationSeparator" w:id="1">
    <w:p>
      <w:pPr>
        <w:spacing w:line="240" w:lineRule="auto"/>
        <w:ind w:firstLine="48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00"/>
    <w:family w:val="roman"/>
    <w:pitch w:val="variable"/>
    <w:sig w:usb0="20007A87" w:usb1="80000000" w:usb2="00000008" w:usb3="00000000" w:csb0="000001FF" w:csb1="00000000"/>
  </w:font>
  <w:font w:name="宋体">
    <w:panose1 w:val="02010600030101010101"/>
    <w:charset w:val="86"/>
    <w:family w:val="auto"/>
    <w:pitch w:val="default"/>
    <w:sig w:usb0="00000003" w:usb1="288F0000" w:usb2="00000006" w:usb3="00000000" w:csb0="00040001" w:csb1="00000000"/>
  </w:font>
  <w:font w:name="Wingdings">
    <w:panose1 w:val="05000000000000000000"/>
    <w:charset w:val="02"/>
    <w:family w:val="auto"/>
    <w:pitch w:val="default"/>
    <w:sig w:usb0="00000000" w:usb1="00000000" w:usb2="00000000" w:usb3="00000000" w:csb0="80000000" w:csb1="00000000"/>
  </w:font>
  <w:font w:name="Arial">
    <w:panose1 w:val="020B0604020202020204"/>
    <w:charset w:val="01"/>
    <w:family w:val="swiss"/>
    <w:pitch w:val="default"/>
    <w:sig w:usb0="E0002AFF" w:usb1="C0007843" w:usb2="00000009" w:usb3="00000000" w:csb0="400001FF" w:csb1="FFFF0000"/>
  </w:font>
  <w:font w:name="黑体">
    <w:panose1 w:val="02010609060101010101"/>
    <w:charset w:val="86"/>
    <w:family w:val="auto"/>
    <w:pitch w:val="default"/>
    <w:sig w:usb0="800002BF" w:usb1="38CF7CFA" w:usb2="00000016" w:usb3="00000000" w:csb0="00040001" w:csb1="00000000"/>
  </w:font>
  <w:font w:name="Courier New">
    <w:panose1 w:val="02070309020205020404"/>
    <w:charset w:val="01"/>
    <w:family w:val="modern"/>
    <w:pitch w:val="default"/>
    <w:sig w:usb0="E0002AFF" w:usb1="C0007843" w:usb2="00000009" w:usb3="00000000" w:csb0="400001FF" w:csb1="FFFF0000"/>
  </w:font>
  <w:font w:name="Symbol">
    <w:panose1 w:val="05050102010706020507"/>
    <w:charset w:val="02"/>
    <w:family w:val="roman"/>
    <w:pitch w:val="default"/>
    <w:sig w:usb0="00000000" w:usb1="00000000" w:usb2="00000000" w:usb3="00000000" w:csb0="80000000" w:csb1="00000000"/>
  </w:font>
  <w:font w:name="Calibri">
    <w:panose1 w:val="020F0502020204030204"/>
    <w:charset w:val="00"/>
    <w:family w:val="swiss"/>
    <w:pitch w:val="default"/>
    <w:sig w:usb0="E00002FF" w:usb1="4000ACFF" w:usb2="00000001" w:usb3="00000000" w:csb0="2000019F" w:csb1="00000000"/>
    <w:embedRegular r:id="rId1" w:fontKey="{7C78A069-10E0-47A1-9D2C-EB25B9CF6356}"/>
  </w:font>
  <w:font w:name="等线 Light">
    <w:panose1 w:val="02010600030101010101"/>
    <w:charset w:val="86"/>
    <w:family w:val="auto"/>
    <w:pitch w:val="default"/>
    <w:sig w:usb0="A00002BF" w:usb1="38CF7CFA" w:usb2="00000016" w:usb3="00000000" w:csb0="0004000F" w:csb1="00000000"/>
  </w:font>
  <w:font w:name="等线">
    <w:panose1 w:val="02010600030101010101"/>
    <w:charset w:val="86"/>
    <w:family w:val="auto"/>
    <w:pitch w:val="default"/>
    <w:sig w:usb0="A00002BF" w:usb1="38CF7CFA" w:usb2="00000016" w:usb3="00000000" w:csb0="0004000F" w:csb1="00000000"/>
    <w:embedRegular r:id="rId2" w:fontKey="{C5213AD6-698E-4275-9C86-1EC6CA0C1DC6}"/>
  </w:font>
  <w:font w:name="仿宋_GB2312">
    <w:altName w:val="仿宋"/>
    <w:panose1 w:val="02010609030101010101"/>
    <w:charset w:val="86"/>
    <w:family w:val="modern"/>
    <w:pitch w:val="default"/>
    <w:sig w:usb0="00000000" w:usb1="00000000" w:usb2="00000010" w:usb3="00000000" w:csb0="00040000" w:csb1="00000000"/>
  </w:font>
  <w:font w:name="Tahoma">
    <w:panose1 w:val="020B0604030504040204"/>
    <w:charset w:val="00"/>
    <w:family w:val="swiss"/>
    <w:pitch w:val="default"/>
    <w:sig w:usb0="E1002EFF" w:usb1="C000605B" w:usb2="00000029" w:usb3="00000000" w:csb0="200101FF" w:csb1="20280000"/>
  </w:font>
  <w:font w:name="华文中宋">
    <w:panose1 w:val="02010600040101010101"/>
    <w:charset w:val="86"/>
    <w:family w:val="auto"/>
    <w:pitch w:val="default"/>
    <w:sig w:usb0="00000287" w:usb1="080F0000" w:usb2="00000000" w:usb3="00000000" w:csb0="0004009F" w:csb1="DFD70000"/>
    <w:embedRegular r:id="rId3" w:fontKey="{23E0B2A0-7A98-4A12-A368-5E66F4EC44EE}"/>
  </w:font>
  <w:font w:name="TimesNewRoman">
    <w:altName w:val="黑体"/>
    <w:panose1 w:val="00000000000000000000"/>
    <w:charset w:val="00"/>
    <w:family w:val="roman"/>
    <w:pitch w:val="default"/>
    <w:sig w:usb0="00000000" w:usb1="00000000" w:usb2="00000000" w:usb3="00000000" w:csb0="00000001" w:csb1="00000000"/>
  </w:font>
  <w:font w:name="楷体_GB2312">
    <w:altName w:val="楷体"/>
    <w:panose1 w:val="00000000000000000000"/>
    <w:charset w:val="86"/>
    <w:family w:val="modern"/>
    <w:pitch w:val="default"/>
    <w:sig w:usb0="00000000" w:usb1="00000000" w:usb2="00000010" w:usb3="00000000" w:csb0="00040000" w:csb1="00000000"/>
  </w:font>
  <w:font w:name="ˎ̥">
    <w:altName w:val="Times New Roman"/>
    <w:panose1 w:val="00000000000000000000"/>
    <w:charset w:val="00"/>
    <w:family w:val="roman"/>
    <w:pitch w:val="default"/>
    <w:sig w:usb0="00000000" w:usb1="00000000" w:usb2="00000000" w:usb3="00000000" w:csb0="00040001" w:csb1="00000000"/>
  </w:font>
  <w:font w:name="宋">
    <w:altName w:val="宋体"/>
    <w:panose1 w:val="00000000000000000000"/>
    <w:charset w:val="86"/>
    <w:family w:val="roman"/>
    <w:pitch w:val="default"/>
    <w:sig w:usb0="00000000" w:usb1="00000000" w:usb2="00000010" w:usb3="00000000" w:csb0="00040000" w:csb1="00000000"/>
  </w:font>
  <w:font w:name="MS Mincho">
    <w:panose1 w:val="02020609040205080304"/>
    <w:charset w:val="80"/>
    <w:family w:val="modern"/>
    <w:pitch w:val="default"/>
    <w:sig w:usb0="E00002FF" w:usb1="6AC7FDFB" w:usb2="00000012" w:usb3="00000000" w:csb0="4002009F" w:csb1="DFD70000"/>
  </w:font>
  <w:font w:name="華康中楷體">
    <w:altName w:val="Microsoft JhengHei"/>
    <w:panose1 w:val="00000000000000000000"/>
    <w:charset w:val="88"/>
    <w:family w:val="modern"/>
    <w:pitch w:val="default"/>
    <w:sig w:usb0="00000000" w:usb1="00000000" w:usb2="00000010" w:usb3="00000000" w:csb0="00100000" w:csb1="00000000"/>
  </w:font>
  <w:font w:name="Cambria">
    <w:panose1 w:val="02040503050406030204"/>
    <w:charset w:val="00"/>
    <w:family w:val="roman"/>
    <w:pitch w:val="default"/>
    <w:sig w:usb0="E00002FF" w:usb1="400004FF" w:usb2="00000000" w:usb3="00000000" w:csb0="2000019F" w:csb1="00000000"/>
  </w:font>
  <w:font w:name="Arial Unicode MS">
    <w:panose1 w:val="020B0604020202020204"/>
    <w:charset w:val="86"/>
    <w:family w:val="swiss"/>
    <w:pitch w:val="default"/>
    <w:sig w:usb0="FFFFFFFF" w:usb1="E9FFFFFF" w:usb2="0000003F" w:usb3="00000000" w:csb0="603F01FF" w:csb1="FFFF0000"/>
  </w:font>
  <w:font w:name="幼圆">
    <w:panose1 w:val="02010509060101010101"/>
    <w:charset w:val="86"/>
    <w:family w:val="modern"/>
    <w:pitch w:val="default"/>
    <w:sig w:usb0="00000001" w:usb1="080E0000" w:usb2="00000000" w:usb3="00000000" w:csb0="00040000" w:csb1="00000000"/>
  </w:font>
  <w:font w:name="华文楷体">
    <w:panose1 w:val="02010600040101010101"/>
    <w:charset w:val="86"/>
    <w:family w:val="auto"/>
    <w:pitch w:val="default"/>
    <w:sig w:usb0="00000287" w:usb1="080F0000" w:usb2="00000000" w:usb3="00000000" w:csb0="0004009F" w:csb1="DFD70000"/>
  </w:font>
  <w:font w:name="华文细黑">
    <w:panose1 w:val="02010600040101010101"/>
    <w:charset w:val="86"/>
    <w:family w:val="auto"/>
    <w:pitch w:val="default"/>
    <w:sig w:usb0="00000287" w:usb1="080F0000" w:usb2="00000000" w:usb3="00000000" w:csb0="0004009F" w:csb1="DFD70000"/>
  </w:font>
  <w:font w:name="仿宋体">
    <w:altName w:val="宋体"/>
    <w:panose1 w:val="00000000000000000000"/>
    <w:charset w:val="86"/>
    <w:family w:val="roman"/>
    <w:pitch w:val="default"/>
    <w:sig w:usb0="00000000" w:usb1="00000000" w:usb2="00000010" w:usb3="00000000" w:csb0="00040000" w:csb1="00000000"/>
  </w:font>
  <w:font w:name="Verdana">
    <w:panose1 w:val="020B0604030504040204"/>
    <w:charset w:val="00"/>
    <w:family w:val="swiss"/>
    <w:pitch w:val="default"/>
    <w:sig w:usb0="A10006FF" w:usb1="4000205B" w:usb2="00000010" w:usb3="00000000" w:csb0="2000019F" w:csb1="00000000"/>
  </w:font>
  <w:font w:name="Arial Black">
    <w:panose1 w:val="020B0A04020102020204"/>
    <w:charset w:val="00"/>
    <w:family w:val="swiss"/>
    <w:pitch w:val="default"/>
    <w:sig w:usb0="00000287" w:usb1="00000000" w:usb2="00000000" w:usb3="00000000" w:csb0="2000009F" w:csb1="DFD70000"/>
  </w:font>
  <w:font w:name="CommercialPi BT">
    <w:altName w:val="MS Reference Specialty"/>
    <w:panose1 w:val="05020102010206080802"/>
    <w:charset w:val="02"/>
    <w:family w:val="roman"/>
    <w:pitch w:val="default"/>
    <w:sig w:usb0="00000000" w:usb1="00000000" w:usb2="00000000" w:usb3="00000000" w:csb0="00000000" w:csb1="00000000"/>
  </w:font>
  <w:font w:name="Gulim">
    <w:panose1 w:val="020B0600000101010101"/>
    <w:charset w:val="81"/>
    <w:family w:val="swiss"/>
    <w:pitch w:val="default"/>
    <w:sig w:usb0="B00002AF" w:usb1="69D77CFB" w:usb2="00000030" w:usb3="00000000" w:csb0="4008009F" w:csb1="DFD70000"/>
  </w:font>
  <w:font w:name="Times New Roman;Symbol;Arial;婼">
    <w:altName w:val="黑体"/>
    <w:panose1 w:val="00000000000000000000"/>
    <w:charset w:val="86"/>
    <w:family w:val="auto"/>
    <w:pitch w:val="default"/>
    <w:sig w:usb0="00000000" w:usb1="00000000" w:usb2="00000010" w:usb3="00000000" w:csb0="00040000" w:csb1="00000000"/>
  </w:font>
  <w:font w:name="Microsoft YaHei UI">
    <w:panose1 w:val="020B0503020204020204"/>
    <w:charset w:val="86"/>
    <w:family w:val="swiss"/>
    <w:pitch w:val="default"/>
    <w:sig w:usb0="80000287" w:usb1="28CF3C52" w:usb2="00000016" w:usb3="00000000" w:csb0="0004001F" w:csb1="00000000"/>
  </w:font>
  <w:font w:name="Tms Rmn">
    <w:altName w:val="Segoe Print"/>
    <w:panose1 w:val="02020603040505020304"/>
    <w:charset w:val="00"/>
    <w:family w:val="roman"/>
    <w:pitch w:val="default"/>
    <w:sig w:usb0="00000000" w:usb1="00000000" w:usb2="00000000" w:usb3="00000000" w:csb0="00000001" w:csb1="00000000"/>
  </w:font>
  <w:font w:name="Times">
    <w:altName w:val="Times New Roman"/>
    <w:panose1 w:val="02020603050405020304"/>
    <w:charset w:val="00"/>
    <w:family w:val="roman"/>
    <w:pitch w:val="default"/>
    <w:sig w:usb0="00000000" w:usb1="00000000" w:usb2="00000000" w:usb3="00000000" w:csb0="00000093" w:csb1="00000000"/>
  </w:font>
  <w:font w:name="汉鼎简书宋">
    <w:altName w:val="宋体"/>
    <w:panose1 w:val="00000000000000000000"/>
    <w:charset w:val="86"/>
    <w:family w:val="modern"/>
    <w:pitch w:val="default"/>
    <w:sig w:usb0="00000000" w:usb1="00000000" w:usb2="00000010" w:usb3="00000000" w:csb0="00040000" w:csb1="00000000"/>
  </w:font>
  <w:font w:name="Bookman Old Style">
    <w:panose1 w:val="02050604050505020204"/>
    <w:charset w:val="00"/>
    <w:family w:val="roman"/>
    <w:pitch w:val="default"/>
    <w:sig w:usb0="00000287" w:usb1="00000000" w:usb2="00000000" w:usb3="00000000" w:csb0="2000009F" w:csb1="DFD70000"/>
  </w:font>
  <w:font w:name="PMingLiU">
    <w:panose1 w:val="02020500000000000000"/>
    <w:charset w:val="88"/>
    <w:family w:val="roman"/>
    <w:pitch w:val="default"/>
    <w:sig w:usb0="A00002FF" w:usb1="28CFFCFA" w:usb2="00000016" w:usb3="00000000" w:csb0="00100001" w:csb1="00000000"/>
  </w:font>
  <w:font w:name="方正宋三简体">
    <w:altName w:val="宋体"/>
    <w:panose1 w:val="00000000000000000000"/>
    <w:charset w:val="86"/>
    <w:family w:val="script"/>
    <w:pitch w:val="default"/>
    <w:sig w:usb0="00000000" w:usb1="00000000" w:usb2="00000010" w:usb3="00000000" w:csb0="00040000" w:csb1="00000000"/>
  </w:font>
  <w:font w:name="á￥êé">
    <w:altName w:val="宋体"/>
    <w:panose1 w:val="00000000000000000000"/>
    <w:charset w:val="86"/>
    <w:family w:val="roman"/>
    <w:pitch w:val="default"/>
    <w:sig w:usb0="00000000" w:usb1="00000000" w:usb2="00000010" w:usb3="00000000" w:csb0="00040000" w:csb1="00000000"/>
  </w:font>
  <w:font w:name="华文行楷">
    <w:panose1 w:val="02010800040101010101"/>
    <w:charset w:val="86"/>
    <w:family w:val="auto"/>
    <w:pitch w:val="default"/>
    <w:sig w:usb0="00000001" w:usb1="080F0000" w:usb2="00000000" w:usb3="00000000" w:csb0="00040000" w:csb1="00000000"/>
  </w:font>
  <w:font w:name="DFKai-SB">
    <w:panose1 w:val="03000509000000000000"/>
    <w:charset w:val="88"/>
    <w:family w:val="script"/>
    <w:pitch w:val="default"/>
    <w:sig w:usb0="00000003" w:usb1="082E0000" w:usb2="00000016" w:usb3="00000000" w:csb0="00100001" w:csb1="00000000"/>
  </w:font>
  <w:font w:name="MingLiU">
    <w:panose1 w:val="02020509000000000000"/>
    <w:charset w:val="88"/>
    <w:family w:val="modern"/>
    <w:pitch w:val="default"/>
    <w:sig w:usb0="A00002FF" w:usb1="28CFFCFA" w:usb2="00000016" w:usb3="00000000" w:csb0="00100001" w:csb1="00000000"/>
  </w:font>
  <w:font w:name="Garamond">
    <w:panose1 w:val="02020404030301010803"/>
    <w:charset w:val="00"/>
    <w:family w:val="roman"/>
    <w:pitch w:val="default"/>
    <w:sig w:usb0="00000287" w:usb1="00000000" w:usb2="00000000" w:usb3="00000000" w:csb0="0000009F" w:csb1="DFD70000"/>
  </w:font>
  <w:font w:name="..">
    <w:altName w:val="黑体"/>
    <w:panose1 w:val="00000000000000000000"/>
    <w:charset w:val="86"/>
    <w:family w:val="auto"/>
    <w:pitch w:val="default"/>
    <w:sig w:usb0="00000000" w:usb1="00000000" w:usb2="00000010" w:usb3="00000000" w:csb0="00040000" w:csb1="00000000"/>
  </w:font>
  <w:font w:name="Angsana New">
    <w:panose1 w:val="02020603050405020304"/>
    <w:charset w:val="DE"/>
    <w:family w:val="roman"/>
    <w:pitch w:val="default"/>
    <w:sig w:usb0="81000003" w:usb1="00000000" w:usb2="00000000" w:usb3="00000000" w:csb0="00010001" w:csb1="00000000"/>
  </w:font>
  <w:font w:name="Sim Sun">
    <w:altName w:val="黑体"/>
    <w:panose1 w:val="00000000000000000000"/>
    <w:charset w:val="86"/>
    <w:family w:val="auto"/>
    <w:pitch w:val="default"/>
    <w:sig w:usb0="00000000" w:usb1="00000000" w:usb2="00000010" w:usb3="00000000" w:csb0="00040000" w:csb1="00000000"/>
  </w:font>
  <w:font w:name="隶书">
    <w:panose1 w:val="02010509060101010101"/>
    <w:charset w:val="86"/>
    <w:family w:val="modern"/>
    <w:pitch w:val="default"/>
    <w:sig w:usb0="00000001" w:usb1="080E0000" w:usb2="00000000" w:usb3="00000000" w:csb0="00040000" w:csb1="00000000"/>
  </w:font>
  <w:font w:name="楷体">
    <w:panose1 w:val="02010609060101010101"/>
    <w:charset w:val="86"/>
    <w:family w:val="modern"/>
    <w:pitch w:val="default"/>
    <w:sig w:usb0="800002BF" w:usb1="38CF7CFA" w:usb2="00000016" w:usb3="00000000" w:csb0="00040001" w:csb1="00000000"/>
    <w:embedRegular r:id="rId4" w:fontKey="{E6346105-D7AD-4BBD-886F-5FD2114E63CB}"/>
  </w:font>
  <w:font w:name="Century">
    <w:panose1 w:val="02040604050505020304"/>
    <w:charset w:val="00"/>
    <w:family w:val="roman"/>
    <w:pitch w:val="default"/>
    <w:sig w:usb0="00000287" w:usb1="00000000" w:usb2="00000000" w:usb3="00000000" w:csb0="2000009F" w:csb1="DFD70000"/>
  </w:font>
  <w:font w:name="华文新魏">
    <w:panose1 w:val="02010800040101010101"/>
    <w:charset w:val="86"/>
    <w:family w:val="auto"/>
    <w:pitch w:val="default"/>
    <w:sig w:usb0="00000001" w:usb1="080F0000" w:usb2="00000000" w:usb3="00000000" w:csb0="00040000" w:csb1="00000000"/>
  </w:font>
  <w:font w:name="Book Antiqua">
    <w:panose1 w:val="02040602050305030304"/>
    <w:charset w:val="00"/>
    <w:family w:val="roman"/>
    <w:pitch w:val="default"/>
    <w:sig w:usb0="00000287" w:usb1="00000000" w:usb2="00000000" w:usb3="00000000" w:csb0="2000009F" w:csb1="DFD70000"/>
  </w:font>
  <w:font w:name="Arial Narrow">
    <w:panose1 w:val="020B0606020202030204"/>
    <w:charset w:val="00"/>
    <w:family w:val="swiss"/>
    <w:pitch w:val="default"/>
    <w:sig w:usb0="00000287" w:usb1="00000800" w:usb2="00000000" w:usb3="00000000" w:csb0="2000009F" w:csb1="DFD70000"/>
  </w:font>
  <w:font w:name="MHei-Medium">
    <w:altName w:val="微软雅黑"/>
    <w:panose1 w:val="00000000000000000000"/>
    <w:charset w:val="00"/>
    <w:family w:val="auto"/>
    <w:pitch w:val="default"/>
    <w:sig w:usb0="00000000" w:usb1="00000000" w:usb2="00000000" w:usb3="00000000" w:csb0="00040001" w:csb1="00000000"/>
  </w:font>
  <w:font w:name="華康中明體">
    <w:altName w:val="Microsoft JhengHei"/>
    <w:panose1 w:val="00000000000000000000"/>
    <w:charset w:val="00"/>
    <w:family w:val="modern"/>
    <w:pitch w:val="default"/>
    <w:sig w:usb0="00000000" w:usb1="00000000" w:usb2="00000000" w:usb3="00000000" w:csb0="00040001" w:csb1="00000000"/>
  </w:font>
  <w:font w:name="華康粗黑體">
    <w:altName w:val="Microsoft JhengHei"/>
    <w:panose1 w:val="00000000000000000000"/>
    <w:charset w:val="00"/>
    <w:family w:val="modern"/>
    <w:pitch w:val="default"/>
    <w:sig w:usb0="00000000" w:usb1="00000000" w:usb2="00000000" w:usb3="00000000" w:csb0="00040001" w:csb1="00000000"/>
  </w:font>
  <w:font w:name="五">
    <w:altName w:val="黑体"/>
    <w:panose1 w:val="00000000000000000000"/>
    <w:charset w:val="86"/>
    <w:family w:val="auto"/>
    <w:pitch w:val="default"/>
    <w:sig w:usb0="00000000" w:usb1="00000000" w:usb2="00000010" w:usb3="00000000" w:csb0="00040000" w:csb1="00000000"/>
  </w:font>
  <w:font w:name="MS Gothic">
    <w:panose1 w:val="020B0609070205080204"/>
    <w:charset w:val="80"/>
    <w:family w:val="modern"/>
    <w:pitch w:val="default"/>
    <w:sig w:usb0="E00002FF" w:usb1="6AC7FDFB" w:usb2="00000012" w:usb3="00000000" w:csb0="4002009F" w:csb1="DFD70000"/>
  </w:font>
  <w:font w:name="Alaska">
    <w:altName w:val="Arial"/>
    <w:panose1 w:val="00000000000000000000"/>
    <w:charset w:val="00"/>
    <w:family w:val="swiss"/>
    <w:pitch w:val="default"/>
    <w:sig w:usb0="00000000" w:usb1="00000000" w:usb2="00000000" w:usb3="00000000" w:csb0="00000017" w:csb1="00000000"/>
  </w:font>
  <w:font w:name="CG Times (W1)">
    <w:altName w:val="Times New Roman"/>
    <w:panose1 w:val="00000000000000000000"/>
    <w:charset w:val="00"/>
    <w:family w:val="roman"/>
    <w:pitch w:val="default"/>
    <w:sig w:usb0="00000000" w:usb1="00000000" w:usb2="00000000" w:usb3="00000000" w:csb0="00000001" w:csb1="00000000"/>
  </w:font>
  <w:font w:name="仿宋">
    <w:panose1 w:val="02010609060101010101"/>
    <w:charset w:val="86"/>
    <w:family w:val="modern"/>
    <w:pitch w:val="default"/>
    <w:sig w:usb0="800002BF" w:usb1="38CF7CFA" w:usb2="00000016" w:usb3="00000000" w:csb0="00040001" w:csb1="00000000"/>
    <w:embedRegular r:id="rId5" w:fontKey="{BB580514-2BF3-4123-A562-C88933E2511F}"/>
  </w:font>
  <w:font w:name="Nirmala UI">
    <w:panose1 w:val="020B0502040204020203"/>
    <w:charset w:val="00"/>
    <w:family w:val="swiss"/>
    <w:pitch w:val="default"/>
    <w:sig w:usb0="80FF8023" w:usb1="0000004A" w:usb2="00000200" w:usb3="00000000" w:csb0="00000001" w:csb1="00000000"/>
    <w:embedRegular r:id="rId6" w:fontKey="{3B80693B-7124-489F-A139-3945CFF490AC}"/>
  </w:font>
  <w:font w:name="Cambria Math">
    <w:panose1 w:val="02040503050406030204"/>
    <w:charset w:val="00"/>
    <w:family w:val="roman"/>
    <w:pitch w:val="default"/>
    <w:sig w:usb0="E00002FF" w:usb1="420024FF" w:usb2="00000000" w:usb3="00000000" w:csb0="2000019F" w:csb1="00000000"/>
    <w:embedRegular r:id="rId7" w:fontKey="{AEDD5B2A-1C90-424B-97CD-E5A3A171DF2C}"/>
  </w:font>
  <w:font w:name="Wingdings 2">
    <w:panose1 w:val="05020102010507070707"/>
    <w:charset w:val="02"/>
    <w:family w:val="roman"/>
    <w:pitch w:val="default"/>
    <w:sig w:usb0="00000000" w:usb1="00000000" w:usb2="00000000" w:usb3="00000000" w:csb0="80000000" w:csb1="00000000"/>
    <w:embedRegular r:id="rId8" w:fontKey="{0B4ED709-4319-43DB-92CA-9C60C4151484}"/>
  </w:font>
  <w:font w:name="微软雅黑">
    <w:panose1 w:val="020B0503020204020204"/>
    <w:charset w:val="86"/>
    <w:family w:val="swiss"/>
    <w:pitch w:val="default"/>
    <w:sig w:usb0="80000287" w:usb1="280F3C52" w:usb2="00000016" w:usb3="00000000" w:csb0="0004001F" w:csb1="00000000"/>
    <w:embedRegular r:id="rId9" w:fontKey="{68DEF415-4E7D-4246-9399-9ED6AC589057}"/>
  </w:font>
  <w:font w:name="Segoe UI Symbol">
    <w:panose1 w:val="020B0502040204020203"/>
    <w:charset w:val="00"/>
    <w:family w:val="swiss"/>
    <w:pitch w:val="default"/>
    <w:sig w:usb0="8000006F" w:usb1="1200FBEF" w:usb2="0064C000" w:usb3="00000002" w:csb0="00000001" w:csb1="40000000"/>
    <w:embedRegular r:id="rId10" w:fontKey="{C4FCD3C0-21E1-455B-BB41-B7BFC05DD2E8}"/>
  </w:font>
  <w:font w:name="Microsoft JhengHei">
    <w:panose1 w:val="020B0604030504040204"/>
    <w:charset w:val="88"/>
    <w:family w:val="auto"/>
    <w:pitch w:val="default"/>
    <w:sig w:usb0="00000087" w:usb1="28AF4000" w:usb2="00000016" w:usb3="00000000" w:csb0="00100009" w:csb1="00000000"/>
  </w:font>
  <w:font w:name="MS Reference Specialty">
    <w:panose1 w:val="05000500000000000000"/>
    <w:charset w:val="00"/>
    <w:family w:val="auto"/>
    <w:pitch w:val="default"/>
    <w:sig w:usb0="00000000" w:usb1="00000000" w:usb2="00000000" w:usb3="00000000" w:csb0="80000000" w:csb1="00000000"/>
  </w:font>
  <w:font w:name="Segoe Print">
    <w:panose1 w:val="02000600000000000000"/>
    <w:charset w:val="00"/>
    <w:family w:val="auto"/>
    <w:pitch w:val="default"/>
    <w:sig w:usb0="0000028F" w:usb1="00000000" w:usb2="00000000" w:usb3="00000000" w:csb0="2000009F" w:csb1="4701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0119036B">
    <w:pPr>
      <w:ind w:firstLine="480"/>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297CB237">
    <w:pPr>
      <w:pStyle w:val="55"/>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11C0E938">
    <w:pPr>
      <w:pStyle w:val="55"/>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58F87A53">
    <w:pPr>
      <w:pBdr>
        <w:top w:val="single" w:color="auto" w:sz="4" w:space="1"/>
      </w:pBdr>
      <w:spacing w:before="60" w:line="240" w:lineRule="auto"/>
      <w:ind w:firstLine="0" w:firstLineChars="0"/>
      <w:jc w:val="left"/>
      <w:rPr>
        <w:rFonts w:cs="Times New Roman"/>
        <w:kern w:val="0"/>
        <w:sz w:val="18"/>
        <w:szCs w:val="18"/>
      </w:rPr>
    </w:pPr>
    <w:r>
      <w:rPr>
        <w:rFonts w:hint="eastAsia" w:cs="Times New Roman"/>
        <w:kern w:val="0"/>
        <w:sz w:val="18"/>
        <w:szCs w:val="18"/>
      </w:rPr>
      <w:t>江苏环保产业技术研究院股份公司</w:t>
    </w:r>
    <w:r>
      <w:rPr>
        <w:rFonts w:cs="Times New Roman"/>
        <w:kern w:val="0"/>
        <w:sz w:val="18"/>
        <w:szCs w:val="18"/>
      </w:rPr>
      <w:ptab w:relativeTo="margin" w:alignment="center" w:leader="none"/>
    </w:r>
    <w:r>
      <w:rPr>
        <w:rFonts w:cs="Times New Roman"/>
        <w:kern w:val="0"/>
        <w:sz w:val="18"/>
        <w:szCs w:val="18"/>
      </w:rPr>
      <w:ptab w:relativeTo="margin" w:alignment="right" w:leader="none"/>
    </w:r>
    <w:r>
      <w:rPr>
        <w:rFonts w:cs="Times New Roman"/>
        <w:kern w:val="0"/>
        <w:sz w:val="18"/>
        <w:szCs w:val="18"/>
      </w:rPr>
      <w:fldChar w:fldCharType="begin"/>
    </w:r>
    <w:r>
      <w:rPr>
        <w:rFonts w:cs="Times New Roman"/>
        <w:kern w:val="0"/>
        <w:sz w:val="18"/>
        <w:szCs w:val="18"/>
      </w:rPr>
      <w:instrText xml:space="preserve">PAGE  \* ROMAN  \* MERGEFORMAT</w:instrText>
    </w:r>
    <w:r>
      <w:rPr>
        <w:rFonts w:cs="Times New Roman"/>
        <w:kern w:val="0"/>
        <w:sz w:val="18"/>
        <w:szCs w:val="18"/>
      </w:rPr>
      <w:fldChar w:fldCharType="separate"/>
    </w:r>
    <w:r>
      <w:rPr>
        <w:rFonts w:cs="Times New Roman"/>
        <w:kern w:val="0"/>
        <w:sz w:val="18"/>
        <w:szCs w:val="18"/>
      </w:rPr>
      <w:t>I</w:t>
    </w:r>
    <w:r>
      <w:rPr>
        <w:rFonts w:cs="Times New Roman"/>
        <w:kern w:val="0"/>
        <w:sz w:val="18"/>
        <w:szCs w:val="18"/>
      </w:rPr>
      <w:fldChar w:fldCharType="end"/>
    </w: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105A5E79">
    <w:pPr>
      <w:pBdr>
        <w:top w:val="single" w:color="auto" w:sz="4" w:space="1"/>
      </w:pBdr>
      <w:spacing w:before="60" w:line="240" w:lineRule="auto"/>
      <w:ind w:firstLine="0" w:firstLineChars="0"/>
      <w:jc w:val="left"/>
      <w:rPr>
        <w:rFonts w:cs="Times New Roman"/>
        <w:kern w:val="0"/>
        <w:sz w:val="18"/>
        <w:szCs w:val="18"/>
      </w:rPr>
    </w:pPr>
    <w:r>
      <w:rPr>
        <w:rFonts w:hint="eastAsia" w:cs="Times New Roman"/>
        <w:kern w:val="0"/>
        <w:sz w:val="18"/>
        <w:szCs w:val="18"/>
      </w:rPr>
      <w:t>江苏环保产业技术研究院股份公司</w:t>
    </w:r>
    <w:r>
      <w:rPr>
        <w:rFonts w:cs="Times New Roman"/>
        <w:kern w:val="0"/>
        <w:sz w:val="18"/>
        <w:szCs w:val="18"/>
      </w:rPr>
      <w:ptab w:relativeTo="margin" w:alignment="center" w:leader="none"/>
    </w:r>
    <w:r>
      <w:rPr>
        <w:rFonts w:cs="Times New Roman"/>
        <w:kern w:val="0"/>
        <w:sz w:val="18"/>
        <w:szCs w:val="18"/>
      </w:rPr>
      <w:ptab w:relativeTo="margin" w:alignment="right" w:leader="none"/>
    </w:r>
    <w:r>
      <w:rPr>
        <w:rFonts w:cs="Times New Roman"/>
        <w:kern w:val="0"/>
        <w:sz w:val="18"/>
        <w:szCs w:val="18"/>
      </w:rPr>
      <w:fldChar w:fldCharType="begin"/>
    </w:r>
    <w:r>
      <w:rPr>
        <w:rFonts w:cs="Times New Roman"/>
        <w:kern w:val="0"/>
        <w:sz w:val="18"/>
        <w:szCs w:val="18"/>
      </w:rPr>
      <w:instrText xml:space="preserve">PAGE   \* MERGEFORMAT</w:instrText>
    </w:r>
    <w:r>
      <w:rPr>
        <w:rFonts w:cs="Times New Roman"/>
        <w:kern w:val="0"/>
        <w:sz w:val="18"/>
        <w:szCs w:val="18"/>
      </w:rPr>
      <w:fldChar w:fldCharType="separate"/>
    </w:r>
    <w:r>
      <w:rPr>
        <w:rFonts w:cs="Times New Roman"/>
        <w:kern w:val="0"/>
        <w:sz w:val="18"/>
        <w:szCs w:val="18"/>
        <w:lang w:val="zh-CN"/>
      </w:rPr>
      <w:t>1</w:t>
    </w:r>
    <w:r>
      <w:rPr>
        <w:rFonts w:cs="Times New Roman"/>
        <w:kern w:val="0"/>
        <w:sz w:val="18"/>
        <w:szCs w:val="18"/>
      </w:rPr>
      <w:fldChar w:fldCharType="end"/>
    </w: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1C7FD840">
    <w:pPr>
      <w:framePr w:wrap="around" w:vAnchor="text" w:hAnchor="margin" w:xAlign="right" w:y="1"/>
      <w:ind w:firstLine="480"/>
    </w:pPr>
    <w:r>
      <w:fldChar w:fldCharType="begin"/>
    </w:r>
    <w:r>
      <w:instrText xml:space="preserve">PAGE  </w:instrText>
    </w:r>
    <w:r>
      <w:fldChar w:fldCharType="separate"/>
    </w:r>
    <w:r>
      <w:t>302</w:t>
    </w:r>
    <w:r>
      <w:fldChar w:fldCharType="end"/>
    </w:r>
  </w:p>
  <w:p w14:paraId="6F97CE90">
    <w:pPr>
      <w:ind w:firstLine="480"/>
    </w:pPr>
    <w:r>
      <w:rPr>
        <w:rFonts w:hint="eastAsia"/>
      </w:rPr>
      <w:t>江苏省环境科学研究院</w:t>
    </w: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78FB1DA2">
    <w:pPr>
      <w:framePr w:wrap="around" w:vAnchor="text" w:hAnchor="margin" w:xAlign="right" w:y="1"/>
      <w:ind w:firstLine="480"/>
    </w:pPr>
    <w:r>
      <w:fldChar w:fldCharType="begin"/>
    </w:r>
    <w:r>
      <w:instrText xml:space="preserve">PAGE  </w:instrText>
    </w:r>
    <w:r>
      <w:fldChar w:fldCharType="separate"/>
    </w:r>
    <w:r>
      <w:t>302</w:t>
    </w:r>
    <w:r>
      <w:fldChar w:fldCharType="end"/>
    </w:r>
  </w:p>
  <w:p w14:paraId="54ACD945">
    <w:pPr>
      <w:ind w:firstLine="480"/>
    </w:pPr>
    <w:r>
      <w:rPr>
        <w:rFonts w:hint="eastAsia"/>
      </w:rPr>
      <w:t>江苏省环境科学研究院</w:t>
    </w: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636ADE28">
    <w:pPr>
      <w:framePr w:wrap="around" w:vAnchor="text" w:hAnchor="margin" w:xAlign="right" w:y="1"/>
      <w:spacing w:before="120" w:after="120"/>
      <w:ind w:firstLine="480"/>
    </w:pPr>
    <w:r>
      <w:fldChar w:fldCharType="begin"/>
    </w:r>
    <w:r>
      <w:instrText xml:space="preserve">PAGE  </w:instrText>
    </w:r>
    <w:r>
      <w:fldChar w:fldCharType="separate"/>
    </w:r>
    <w:r>
      <w:t>434</w:t>
    </w:r>
    <w:r>
      <w:fldChar w:fldCharType="end"/>
    </w:r>
  </w:p>
  <w:p w14:paraId="15D99899">
    <w:pPr>
      <w:spacing w:before="120" w:after="120"/>
      <w:ind w:firstLine="480"/>
    </w:pPr>
    <w:r>
      <w:rPr>
        <w:rFonts w:hint="eastAsia"/>
      </w:rPr>
      <w:t>江苏省环境科学研究院</w:t>
    </w:r>
  </w:p>
  <w:p w14:paraId="57BFE6EB">
    <w:pPr>
      <w:ind w:firstLine="480"/>
    </w:pPr>
  </w:p>
  <w:p w14:paraId="780AAE31">
    <w:pPr>
      <w:ind w:firstLine="480"/>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6C03268D">
    <w:pPr>
      <w:framePr w:wrap="around" w:vAnchor="text" w:hAnchor="margin" w:xAlign="right" w:y="1"/>
      <w:spacing w:before="120" w:after="120"/>
      <w:ind w:firstLine="480"/>
    </w:pPr>
    <w:r>
      <w:fldChar w:fldCharType="begin"/>
    </w:r>
    <w:r>
      <w:instrText xml:space="preserve">PAGE  </w:instrText>
    </w:r>
    <w:r>
      <w:fldChar w:fldCharType="separate"/>
    </w:r>
    <w:r>
      <w:t>434</w:t>
    </w:r>
    <w:r>
      <w:fldChar w:fldCharType="end"/>
    </w:r>
  </w:p>
  <w:p w14:paraId="4FEAEFF3">
    <w:pPr>
      <w:spacing w:before="120" w:after="120"/>
      <w:ind w:firstLine="480"/>
    </w:pPr>
    <w:r>
      <w:rPr>
        <w:rFonts w:hint="eastAsia"/>
      </w:rPr>
      <w:t>江苏省环境科学研究院</w:t>
    </w:r>
  </w:p>
  <w:p w14:paraId="03041985">
    <w:pPr>
      <w:ind w:firstLine="480"/>
    </w:pPr>
  </w:p>
  <w:p w14:paraId="4F53A76E">
    <w:pPr>
      <w:ind w:firstLine="480"/>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76953CAD">
    <w:pPr>
      <w:ind w:firstLine="480"/>
    </w:pPr>
    <w:r>
      <w:fldChar w:fldCharType="begin"/>
    </w:r>
    <w:r>
      <w:instrText xml:space="preserve">PAGE  </w:instrText>
    </w:r>
    <w:r>
      <w:fldChar w:fldCharType="separate"/>
    </w:r>
    <w:r>
      <w:t>166</w:t>
    </w:r>
    <w:r>
      <w:fldChar w:fldCharType="end"/>
    </w:r>
    <w:r>
      <w:rPr>
        <w:rFonts w:hint="eastAsia"/>
      </w:rPr>
      <w:t>江苏省环境科学研究院</w:t>
    </w: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48BCBD5E">
    <w:pPr>
      <w:ind w:firstLine="480"/>
    </w:pPr>
    <w:r>
      <w:fldChar w:fldCharType="begin"/>
    </w:r>
    <w:r>
      <w:instrText xml:space="preserve">PAGE  </w:instrText>
    </w:r>
    <w:r>
      <w:fldChar w:fldCharType="separate"/>
    </w:r>
    <w:r>
      <w:t>166</w:t>
    </w:r>
    <w:r>
      <w:fldChar w:fldCharType="end"/>
    </w:r>
    <w:r>
      <w:rPr>
        <w:rFonts w:hint="eastAsia"/>
      </w:rPr>
      <w:t>江苏省环境科学研究院</w:t>
    </w: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6ACD0C77">
    <w:pPr>
      <w:ind w:firstLine="480"/>
    </w:pPr>
    <w:r>
      <w:fldChar w:fldCharType="begin"/>
    </w:r>
    <w:r>
      <w:instrText xml:space="preserve">PAGE  </w:instrText>
    </w:r>
    <w:r>
      <w:fldChar w:fldCharType="separate"/>
    </w:r>
    <w:r>
      <w:t>166</w:t>
    </w:r>
    <w:r>
      <w:fldChar w:fldCharType="end"/>
    </w:r>
    <w:r>
      <w:rPr>
        <w:rFonts w:hint="eastAsia"/>
      </w:rPr>
      <w:t>江苏省环境科学研究院</w:t>
    </w: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3A3F1BB2">
    <w:pPr>
      <w:ind w:firstLine="480"/>
    </w:pPr>
    <w:r>
      <w:fldChar w:fldCharType="begin"/>
    </w:r>
    <w:r>
      <w:instrText xml:space="preserve">PAGE  </w:instrText>
    </w:r>
    <w:r>
      <w:fldChar w:fldCharType="separate"/>
    </w:r>
    <w:r>
      <w:t>166</w:t>
    </w:r>
    <w:r>
      <w:fldChar w:fldCharType="end"/>
    </w:r>
    <w:r>
      <w:rPr>
        <w:rFonts w:hint="eastAsia"/>
      </w:rPr>
      <w:t>江苏省环境科学研究院</w:t>
    </w: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4B76C315">
    <w:pPr>
      <w:framePr w:wrap="around" w:vAnchor="text" w:hAnchor="margin" w:xAlign="right" w:y="1"/>
      <w:ind w:left="2400" w:firstLine="480"/>
    </w:pPr>
    <w:r>
      <w:fldChar w:fldCharType="begin"/>
    </w:r>
    <w:r>
      <w:instrText xml:space="preserve">PAGE  </w:instrText>
    </w:r>
    <w:r>
      <w:fldChar w:fldCharType="separate"/>
    </w:r>
    <w:r>
      <w:t>302</w:t>
    </w:r>
    <w:r>
      <w:fldChar w:fldCharType="end"/>
    </w:r>
  </w:p>
  <w:p w14:paraId="2626D173">
    <w:pPr>
      <w:ind w:left="2400" w:firstLine="480"/>
    </w:pPr>
    <w:r>
      <w:rPr>
        <w:rFonts w:hint="eastAsia"/>
      </w:rPr>
      <w:t>江苏省环境科学研究院</w:t>
    </w: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75C3D26A">
    <w:pPr>
      <w:framePr w:wrap="around" w:vAnchor="text" w:hAnchor="margin" w:xAlign="right" w:y="1"/>
      <w:ind w:firstLine="480"/>
    </w:pPr>
    <w:r>
      <w:fldChar w:fldCharType="begin"/>
    </w:r>
    <w:r>
      <w:instrText xml:space="preserve">PAGE  </w:instrText>
    </w:r>
    <w:r>
      <w:fldChar w:fldCharType="separate"/>
    </w:r>
    <w:r>
      <w:t>302</w:t>
    </w:r>
    <w:r>
      <w:fldChar w:fldCharType="end"/>
    </w:r>
  </w:p>
  <w:p w14:paraId="746C2E5B">
    <w:pPr>
      <w:ind w:firstLine="480"/>
    </w:pPr>
    <w:r>
      <w:rPr>
        <w:rFonts w:hint="eastAsia"/>
      </w:rPr>
      <w:t>江苏省环境科学研究院</w:t>
    </w: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610B32C5">
    <w:pPr>
      <w:framePr w:wrap="around" w:vAnchor="text" w:hAnchor="margin" w:xAlign="right" w:y="1"/>
      <w:ind w:left="2400" w:firstLine="480"/>
    </w:pPr>
    <w:r>
      <w:fldChar w:fldCharType="begin"/>
    </w:r>
    <w:r>
      <w:instrText xml:space="preserve">PAGE  </w:instrText>
    </w:r>
    <w:r>
      <w:fldChar w:fldCharType="separate"/>
    </w:r>
    <w:r>
      <w:t>302</w:t>
    </w:r>
    <w:r>
      <w:fldChar w:fldCharType="end"/>
    </w:r>
  </w:p>
  <w:p w14:paraId="05A79DCA">
    <w:pPr>
      <w:ind w:left="2400" w:firstLine="480"/>
    </w:pPr>
    <w:r>
      <w:rPr>
        <w:rFonts w:hint="eastAsia"/>
      </w:rPr>
      <w:t>江苏省环境科学研究院</w: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5="http://schemas.microsoft.com/office/word/2012/wordml" xmlns:w10="urn:schemas-microsoft-com:office:word"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footnote w:type="separator" w:id="0">
    <w:p>
      <w:pPr>
        <w:spacing w:line="240" w:lineRule="auto"/>
        <w:ind w:firstLine="480"/>
      </w:pPr>
      <w:r>
        <w:separator/>
      </w:r>
    </w:p>
  </w:footnote>
  <w:footnote w:type="continuationSeparator" w:id="1">
    <w:p>
      <w:pPr>
        <w:spacing w:line="240" w:lineRule="auto"/>
        <w:ind w:firstLine="480"/>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4774EF19">
    <w:pPr>
      <w:ind w:firstLine="480"/>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61321637">
    <w:pPr>
      <w:pStyle w:val="57"/>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471F2818">
    <w:pPr>
      <w:pStyle w:val="57"/>
    </w:pP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46C43593">
    <w:pPr>
      <w:pBdr>
        <w:bottom w:val="single" w:color="auto" w:sz="4" w:space="1"/>
      </w:pBdr>
      <w:spacing w:line="240" w:lineRule="auto"/>
      <w:ind w:firstLine="0" w:firstLineChars="0"/>
      <w:jc w:val="center"/>
      <w:rPr>
        <w:b/>
        <w:bCs/>
        <w:sz w:val="18"/>
        <w:szCs w:val="18"/>
      </w:rPr>
    </w:pPr>
    <w:r>
      <w:rPr>
        <w:rFonts w:hint="eastAsia"/>
        <w:bCs/>
        <w:sz w:val="18"/>
        <w:szCs w:val="18"/>
      </w:rPr>
      <w:t>中国石化仪征化纤有限责任公司年产4万吨功能性TPEE弹性体新材料项目</w:t>
    </w:r>
    <w:r>
      <w:rPr>
        <w:sz w:val="18"/>
        <w:szCs w:val="18"/>
      </w:rPr>
      <w:t>环境影响报告书</w:t>
    </w:r>
  </w:p>
  <w:p w14:paraId="7048156D">
    <w:pPr>
      <w:pStyle w:val="57"/>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14:paraId="0895C31C">
    <w:pPr>
      <w:pBdr>
        <w:bottom w:val="single" w:color="auto" w:sz="4" w:space="1"/>
      </w:pBdr>
      <w:spacing w:line="240" w:lineRule="auto"/>
      <w:ind w:firstLine="0" w:firstLineChars="0"/>
      <w:jc w:val="center"/>
      <w:rPr>
        <w:b/>
        <w:bCs/>
        <w:sz w:val="18"/>
        <w:szCs w:val="18"/>
      </w:rPr>
    </w:pPr>
    <w:r>
      <w:rPr>
        <w:rFonts w:hint="eastAsia"/>
        <w:bCs/>
        <w:sz w:val="18"/>
        <w:szCs w:val="18"/>
      </w:rPr>
      <w:t>中国石化仪征化纤有限责任公司年产4万吨功能性TPEE弹性体新材料项目</w:t>
    </w:r>
    <w:r>
      <w:rPr>
        <w:sz w:val="18"/>
        <w:szCs w:val="18"/>
      </w:rPr>
      <w:t>环境影响报告书</w: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p14">
  <w:abstractNum w:abstractNumId="0">
    <w:nsid w:val="11953967"/>
    <w:multiLevelType w:val="multilevel"/>
    <w:tmpl w:val="11953967"/>
    <w:lvl w:ilvl="0" w:tentative="0">
      <w:start w:val="1"/>
      <w:numFmt w:val="decimal"/>
      <w:pStyle w:val="2635"/>
      <w:lvlText w:val="第%1条"/>
      <w:lvlJc w:val="left"/>
      <w:pPr>
        <w:tabs>
          <w:tab w:val="left" w:pos="1441"/>
        </w:tabs>
        <w:ind w:left="1441" w:hanging="1021"/>
      </w:pPr>
      <w:rPr>
        <w:rFonts w:hint="eastAsia" w:eastAsia="宋体"/>
        <w:b/>
        <w:i w:val="0"/>
        <w:color w:val="000000"/>
        <w:sz w:val="24"/>
        <w:szCs w:val="24"/>
        <w:u w:val="none"/>
        <w:lang w:val="en-US"/>
      </w:rPr>
    </w:lvl>
    <w:lvl w:ilvl="1" w:tentative="0">
      <w:start w:val="1"/>
      <w:numFmt w:val="decimal"/>
      <w:lvlText w:val="%2．"/>
      <w:lvlJc w:val="left"/>
      <w:pPr>
        <w:tabs>
          <w:tab w:val="left" w:pos="1200"/>
        </w:tabs>
        <w:ind w:left="1200" w:hanging="360"/>
      </w:pPr>
      <w:rPr>
        <w:rFonts w:hint="eastAsia"/>
      </w:rPr>
    </w:lvl>
    <w:lvl w:ilvl="2" w:tentative="0">
      <w:start w:val="1"/>
      <w:numFmt w:val="decimal"/>
      <w:lvlText w:val="（%3）"/>
      <w:lvlJc w:val="left"/>
      <w:pPr>
        <w:tabs>
          <w:tab w:val="left" w:pos="1980"/>
        </w:tabs>
        <w:ind w:left="1980" w:hanging="720"/>
      </w:pPr>
      <w:rPr>
        <w:rFonts w:hint="eastAsia"/>
        <w:lang w:val="en-US"/>
      </w:rPr>
    </w:lvl>
    <w:lvl w:ilvl="3" w:tentative="0">
      <w:start w:val="1"/>
      <w:numFmt w:val="decimal"/>
      <w:lvlText w:val="(%4)"/>
      <w:lvlJc w:val="left"/>
      <w:pPr>
        <w:tabs>
          <w:tab w:val="left" w:pos="2040"/>
        </w:tabs>
        <w:ind w:left="2040" w:hanging="360"/>
      </w:pPr>
      <w:rPr>
        <w:rFonts w:hint="eastAsia"/>
      </w:rPr>
    </w:lvl>
    <w:lvl w:ilvl="4" w:tentative="0">
      <w:start w:val="1"/>
      <w:numFmt w:val="decimal"/>
      <w:lvlText w:val="%5、"/>
      <w:lvlJc w:val="left"/>
      <w:pPr>
        <w:tabs>
          <w:tab w:val="left" w:pos="2460"/>
        </w:tabs>
        <w:ind w:left="2460" w:hanging="360"/>
      </w:pPr>
      <w:rPr>
        <w:rFonts w:hint="eastAsia"/>
      </w:rPr>
    </w:lvl>
    <w:lvl w:ilvl="5" w:tentative="0">
      <w:start w:val="1"/>
      <w:numFmt w:val="japaneseCounting"/>
      <w:lvlText w:val="第%6节"/>
      <w:lvlJc w:val="left"/>
      <w:pPr>
        <w:tabs>
          <w:tab w:val="left" w:pos="3630"/>
        </w:tabs>
        <w:ind w:left="3630" w:hanging="1110"/>
      </w:pPr>
      <w:rPr>
        <w:rFonts w:hint="eastAsia"/>
      </w:rPr>
    </w:lvl>
    <w:lvl w:ilvl="6" w:tentative="0">
      <w:start w:val="1"/>
      <w:numFmt w:val="decimal"/>
      <w:lvlText w:val="%7."/>
      <w:lvlJc w:val="left"/>
      <w:pPr>
        <w:tabs>
          <w:tab w:val="left" w:pos="3360"/>
        </w:tabs>
        <w:ind w:left="3360" w:hanging="420"/>
      </w:pPr>
    </w:lvl>
    <w:lvl w:ilvl="7" w:tentative="0">
      <w:start w:val="1"/>
      <w:numFmt w:val="lowerLetter"/>
      <w:lvlText w:val="%8)"/>
      <w:lvlJc w:val="left"/>
      <w:pPr>
        <w:tabs>
          <w:tab w:val="left" w:pos="3780"/>
        </w:tabs>
        <w:ind w:left="3780" w:hanging="420"/>
      </w:pPr>
    </w:lvl>
    <w:lvl w:ilvl="8" w:tentative="0">
      <w:start w:val="1"/>
      <w:numFmt w:val="lowerRoman"/>
      <w:lvlText w:val="%9."/>
      <w:lvlJc w:val="right"/>
      <w:pPr>
        <w:tabs>
          <w:tab w:val="left" w:pos="4200"/>
        </w:tabs>
        <w:ind w:left="4200" w:hanging="420"/>
      </w:pPr>
    </w:lvl>
  </w:abstractNum>
  <w:abstractNum w:abstractNumId="1">
    <w:nsid w:val="226D5B92"/>
    <w:multiLevelType w:val="multilevel"/>
    <w:tmpl w:val="226D5B92"/>
    <w:lvl w:ilvl="0" w:tentative="0">
      <w:start w:val="1"/>
      <w:numFmt w:val="chineseCountingThousand"/>
      <w:suff w:val="nothing"/>
      <w:lvlText w:val="第%1章"/>
      <w:lvlJc w:val="left"/>
      <w:pPr>
        <w:ind w:left="0" w:firstLine="0"/>
      </w:pPr>
      <w:rPr>
        <w:rFonts w:hint="eastAsia"/>
      </w:rPr>
    </w:lvl>
    <w:lvl w:ilvl="1" w:tentative="0">
      <w:start w:val="1"/>
      <w:numFmt w:val="none"/>
      <w:pStyle w:val="3077"/>
      <w:suff w:val="nothing"/>
      <w:lvlText w:val=""/>
      <w:lvlJc w:val="left"/>
      <w:pPr>
        <w:ind w:left="0" w:firstLine="0"/>
      </w:pPr>
      <w:rPr>
        <w:rFonts w:hint="eastAsia"/>
      </w:rPr>
    </w:lvl>
    <w:lvl w:ilvl="2" w:tentative="0">
      <w:start w:val="1"/>
      <w:numFmt w:val="none"/>
      <w:suff w:val="nothing"/>
      <w:lvlText w:val=""/>
      <w:lvlJc w:val="left"/>
      <w:pPr>
        <w:ind w:left="0" w:firstLine="0"/>
      </w:pPr>
      <w:rPr>
        <w:rFonts w:hint="eastAsia"/>
      </w:rPr>
    </w:lvl>
    <w:lvl w:ilvl="3" w:tentative="0">
      <w:start w:val="1"/>
      <w:numFmt w:val="none"/>
      <w:suff w:val="nothing"/>
      <w:lvlText w:val=""/>
      <w:lvlJc w:val="left"/>
      <w:pPr>
        <w:ind w:left="0" w:firstLine="0"/>
      </w:pPr>
      <w:rPr>
        <w:rFonts w:hint="eastAsia"/>
      </w:rPr>
    </w:lvl>
    <w:lvl w:ilvl="4" w:tentative="0">
      <w:start w:val="1"/>
      <w:numFmt w:val="none"/>
      <w:suff w:val="nothing"/>
      <w:lvlText w:val=""/>
      <w:lvlJc w:val="left"/>
      <w:pPr>
        <w:ind w:left="0" w:firstLine="0"/>
      </w:pPr>
      <w:rPr>
        <w:rFonts w:hint="eastAsia"/>
      </w:rPr>
    </w:lvl>
    <w:lvl w:ilvl="5" w:tentative="0">
      <w:start w:val="1"/>
      <w:numFmt w:val="none"/>
      <w:suff w:val="nothing"/>
      <w:lvlText w:val=""/>
      <w:lvlJc w:val="left"/>
      <w:pPr>
        <w:ind w:left="0" w:firstLine="0"/>
      </w:pPr>
      <w:rPr>
        <w:rFonts w:hint="eastAsia"/>
      </w:rPr>
    </w:lvl>
    <w:lvl w:ilvl="6" w:tentative="0">
      <w:start w:val="1"/>
      <w:numFmt w:val="none"/>
      <w:suff w:val="nothing"/>
      <w:lvlText w:val=""/>
      <w:lvlJc w:val="left"/>
      <w:pPr>
        <w:ind w:left="0" w:firstLine="0"/>
      </w:pPr>
      <w:rPr>
        <w:rFonts w:hint="eastAsia"/>
      </w:rPr>
    </w:lvl>
    <w:lvl w:ilvl="7" w:tentative="0">
      <w:start w:val="1"/>
      <w:numFmt w:val="none"/>
      <w:suff w:val="nothing"/>
      <w:lvlText w:val=""/>
      <w:lvlJc w:val="left"/>
      <w:pPr>
        <w:ind w:left="0" w:firstLine="0"/>
      </w:pPr>
      <w:rPr>
        <w:rFonts w:hint="eastAsia"/>
      </w:rPr>
    </w:lvl>
    <w:lvl w:ilvl="8" w:tentative="0">
      <w:start w:val="1"/>
      <w:numFmt w:val="none"/>
      <w:suff w:val="nothing"/>
      <w:lvlText w:val=""/>
      <w:lvlJc w:val="left"/>
      <w:pPr>
        <w:ind w:left="0" w:firstLine="0"/>
      </w:pPr>
      <w:rPr>
        <w:rFonts w:hint="eastAsia"/>
      </w:rPr>
    </w:lvl>
  </w:abstractNum>
  <w:abstractNum w:abstractNumId="2">
    <w:nsid w:val="2733117F"/>
    <w:multiLevelType w:val="multilevel"/>
    <w:tmpl w:val="2733117F"/>
    <w:lvl w:ilvl="0" w:tentative="0">
      <w:start w:val="1"/>
      <w:numFmt w:val="decimal"/>
      <w:lvlText w:val="%1"/>
      <w:lvlJc w:val="left"/>
      <w:pPr>
        <w:tabs>
          <w:tab w:val="left" w:pos="432"/>
        </w:tabs>
        <w:ind w:left="432" w:hanging="432"/>
      </w:pPr>
      <w:rPr>
        <w:rFonts w:hint="eastAsia"/>
      </w:rPr>
    </w:lvl>
    <w:lvl w:ilvl="1" w:tentative="0">
      <w:start w:val="1"/>
      <w:numFmt w:val="decimal"/>
      <w:pStyle w:val="2149"/>
      <w:lvlText w:val="%1.%2"/>
      <w:lvlJc w:val="left"/>
      <w:pPr>
        <w:tabs>
          <w:tab w:val="left" w:pos="720"/>
        </w:tabs>
        <w:ind w:left="397" w:hanging="397"/>
      </w:pPr>
      <w:rPr>
        <w:rFonts w:hint="eastAsia" w:eastAsia="仿宋_GB2312"/>
      </w:rPr>
    </w:lvl>
    <w:lvl w:ilvl="2" w:tentative="0">
      <w:start w:val="1"/>
      <w:numFmt w:val="decimal"/>
      <w:pStyle w:val="2150"/>
      <w:lvlText w:val="%1.%2.%3"/>
      <w:lvlJc w:val="left"/>
      <w:pPr>
        <w:tabs>
          <w:tab w:val="left" w:pos="1021"/>
        </w:tabs>
        <w:ind w:left="1021" w:hanging="1021"/>
      </w:pPr>
      <w:rPr>
        <w:rFonts w:hint="eastAsia" w:ascii="楷体_GB2312" w:hAnsi="Times New Roman" w:eastAsia="楷体_GB2312"/>
        <w:b/>
        <w:i w:val="0"/>
        <w:sz w:val="24"/>
        <w:szCs w:val="24"/>
      </w:rPr>
    </w:lvl>
    <w:lvl w:ilvl="3" w:tentative="0">
      <w:start w:val="1"/>
      <w:numFmt w:val="decimal"/>
      <w:lvlText w:val="%1.%2.%3.%4"/>
      <w:lvlJc w:val="left"/>
      <w:pPr>
        <w:tabs>
          <w:tab w:val="left" w:pos="1247"/>
        </w:tabs>
        <w:ind w:left="964" w:hanging="964"/>
      </w:pPr>
      <w:rPr>
        <w:rFonts w:hint="eastAsia" w:ascii="楷体_GB2312" w:hAnsi="Times New Roman" w:eastAsia="楷体_GB2312"/>
        <w:sz w:val="24"/>
        <w:szCs w:val="24"/>
      </w:rPr>
    </w:lvl>
    <w:lvl w:ilvl="4" w:tentative="0">
      <w:start w:val="1"/>
      <w:numFmt w:val="decimal"/>
      <w:lvlText w:val="%1.%2.%3.%4.%5"/>
      <w:lvlJc w:val="left"/>
      <w:pPr>
        <w:tabs>
          <w:tab w:val="left" w:pos="1008"/>
        </w:tabs>
        <w:ind w:left="1008" w:hanging="1008"/>
      </w:pPr>
      <w:rPr>
        <w:rFonts w:hint="eastAsia"/>
      </w:rPr>
    </w:lvl>
    <w:lvl w:ilvl="5" w:tentative="0">
      <w:start w:val="1"/>
      <w:numFmt w:val="decimal"/>
      <w:lvlText w:val="%1.%2.%3.%4.%5.%6"/>
      <w:lvlJc w:val="left"/>
      <w:pPr>
        <w:tabs>
          <w:tab w:val="left" w:pos="1152"/>
        </w:tabs>
        <w:ind w:left="1152" w:hanging="1152"/>
      </w:pPr>
      <w:rPr>
        <w:rFonts w:hint="eastAsia"/>
      </w:rPr>
    </w:lvl>
    <w:lvl w:ilvl="6" w:tentative="0">
      <w:start w:val="1"/>
      <w:numFmt w:val="decimal"/>
      <w:lvlText w:val="%1.%2.%3.%4.%5.%6.%7"/>
      <w:lvlJc w:val="left"/>
      <w:pPr>
        <w:tabs>
          <w:tab w:val="left" w:pos="1296"/>
        </w:tabs>
        <w:ind w:left="1296" w:hanging="1296"/>
      </w:pPr>
      <w:rPr>
        <w:rFonts w:hint="eastAsia"/>
      </w:rPr>
    </w:lvl>
    <w:lvl w:ilvl="7" w:tentative="0">
      <w:start w:val="1"/>
      <w:numFmt w:val="decimal"/>
      <w:lvlText w:val="%1.%2.%3.%4.%5.%6.%7.%8"/>
      <w:lvlJc w:val="left"/>
      <w:pPr>
        <w:tabs>
          <w:tab w:val="left" w:pos="1440"/>
        </w:tabs>
        <w:ind w:left="1440" w:hanging="1440"/>
      </w:pPr>
      <w:rPr>
        <w:rFonts w:hint="eastAsia"/>
      </w:rPr>
    </w:lvl>
    <w:lvl w:ilvl="8" w:tentative="0">
      <w:start w:val="1"/>
      <w:numFmt w:val="decimal"/>
      <w:lvlText w:val="%1.%2.%3.%4.%5.%6.%7.%8.%9"/>
      <w:lvlJc w:val="left"/>
      <w:pPr>
        <w:tabs>
          <w:tab w:val="left" w:pos="1584"/>
        </w:tabs>
        <w:ind w:left="1584" w:hanging="1584"/>
      </w:pPr>
      <w:rPr>
        <w:rFonts w:hint="eastAsia"/>
      </w:rPr>
    </w:lvl>
  </w:abstractNum>
  <w:abstractNum w:abstractNumId="3">
    <w:nsid w:val="288C4FC5"/>
    <w:multiLevelType w:val="multilevel"/>
    <w:tmpl w:val="288C4FC5"/>
    <w:lvl w:ilvl="0" w:tentative="0">
      <w:start w:val="1"/>
      <w:numFmt w:val="decimal"/>
      <w:pStyle w:val="3016"/>
      <w:lvlText w:val="表10－%1"/>
      <w:lvlJc w:val="center"/>
      <w:pPr>
        <w:tabs>
          <w:tab w:val="left" w:pos="0"/>
        </w:tabs>
        <w:ind w:left="0" w:firstLine="0"/>
      </w:pPr>
      <w:rPr>
        <w:rFonts w:hint="eastAsia"/>
      </w:rPr>
    </w:lvl>
    <w:lvl w:ilvl="1" w:tentative="0">
      <w:start w:val="1"/>
      <w:numFmt w:val="lowerLetter"/>
      <w:lvlText w:val="%2)"/>
      <w:lvlJc w:val="left"/>
      <w:pPr>
        <w:tabs>
          <w:tab w:val="left" w:pos="840"/>
        </w:tabs>
        <w:ind w:left="840" w:hanging="420"/>
      </w:pPr>
    </w:lvl>
    <w:lvl w:ilvl="2" w:tentative="0">
      <w:start w:val="1"/>
      <w:numFmt w:val="lowerRoman"/>
      <w:lvlText w:val="%3."/>
      <w:lvlJc w:val="right"/>
      <w:pPr>
        <w:tabs>
          <w:tab w:val="left" w:pos="1260"/>
        </w:tabs>
        <w:ind w:left="1260" w:hanging="420"/>
      </w:pPr>
    </w:lvl>
    <w:lvl w:ilvl="3" w:tentative="0">
      <w:start w:val="1"/>
      <w:numFmt w:val="decimal"/>
      <w:lvlText w:val="%4."/>
      <w:lvlJc w:val="left"/>
      <w:pPr>
        <w:tabs>
          <w:tab w:val="left" w:pos="1680"/>
        </w:tabs>
        <w:ind w:left="1680" w:hanging="420"/>
      </w:pPr>
    </w:lvl>
    <w:lvl w:ilvl="4" w:tentative="0">
      <w:start w:val="1"/>
      <w:numFmt w:val="lowerLetter"/>
      <w:lvlText w:val="%5)"/>
      <w:lvlJc w:val="left"/>
      <w:pPr>
        <w:tabs>
          <w:tab w:val="left" w:pos="2100"/>
        </w:tabs>
        <w:ind w:left="2100" w:hanging="420"/>
      </w:pPr>
    </w:lvl>
    <w:lvl w:ilvl="5" w:tentative="0">
      <w:start w:val="1"/>
      <w:numFmt w:val="lowerRoman"/>
      <w:lvlText w:val="%6."/>
      <w:lvlJc w:val="right"/>
      <w:pPr>
        <w:tabs>
          <w:tab w:val="left" w:pos="2520"/>
        </w:tabs>
        <w:ind w:left="2520" w:hanging="420"/>
      </w:pPr>
    </w:lvl>
    <w:lvl w:ilvl="6" w:tentative="0">
      <w:start w:val="1"/>
      <w:numFmt w:val="decimal"/>
      <w:lvlText w:val="%7."/>
      <w:lvlJc w:val="left"/>
      <w:pPr>
        <w:tabs>
          <w:tab w:val="left" w:pos="2940"/>
        </w:tabs>
        <w:ind w:left="2940" w:hanging="420"/>
      </w:pPr>
    </w:lvl>
    <w:lvl w:ilvl="7" w:tentative="0">
      <w:start w:val="1"/>
      <w:numFmt w:val="lowerLetter"/>
      <w:lvlText w:val="%8)"/>
      <w:lvlJc w:val="left"/>
      <w:pPr>
        <w:tabs>
          <w:tab w:val="left" w:pos="3360"/>
        </w:tabs>
        <w:ind w:left="3360" w:hanging="420"/>
      </w:pPr>
    </w:lvl>
    <w:lvl w:ilvl="8" w:tentative="0">
      <w:start w:val="1"/>
      <w:numFmt w:val="lowerRoman"/>
      <w:lvlText w:val="%9."/>
      <w:lvlJc w:val="right"/>
      <w:pPr>
        <w:tabs>
          <w:tab w:val="left" w:pos="3780"/>
        </w:tabs>
        <w:ind w:left="3780" w:hanging="420"/>
      </w:pPr>
    </w:lvl>
  </w:abstractNum>
  <w:abstractNum w:abstractNumId="4">
    <w:nsid w:val="3A9D4FB6"/>
    <w:multiLevelType w:val="singleLevel"/>
    <w:tmpl w:val="3A9D4FB6"/>
    <w:lvl w:ilvl="0" w:tentative="0">
      <w:start w:val="1"/>
      <w:numFmt w:val="decimal"/>
      <w:pStyle w:val="2181"/>
      <w:lvlText w:val="%1."/>
      <w:lvlJc w:val="left"/>
      <w:pPr>
        <w:tabs>
          <w:tab w:val="left" w:pos="2040"/>
        </w:tabs>
        <w:ind w:left="2040" w:hanging="360"/>
      </w:pPr>
    </w:lvl>
  </w:abstractNum>
  <w:abstractNum w:abstractNumId="5">
    <w:nsid w:val="3E5A5500"/>
    <w:multiLevelType w:val="multilevel"/>
    <w:tmpl w:val="3E5A5500"/>
    <w:lvl w:ilvl="0" w:tentative="0">
      <w:start w:val="1"/>
      <w:numFmt w:val="decimal"/>
      <w:pStyle w:val="2963"/>
      <w:lvlText w:val="表6－%1"/>
      <w:lvlJc w:val="center"/>
      <w:pPr>
        <w:tabs>
          <w:tab w:val="left" w:pos="0"/>
        </w:tabs>
        <w:ind w:left="0" w:firstLine="0"/>
      </w:pPr>
      <w:rPr>
        <w:rFonts w:hint="eastAsia"/>
      </w:rPr>
    </w:lvl>
    <w:lvl w:ilvl="1" w:tentative="0">
      <w:start w:val="1"/>
      <w:numFmt w:val="lowerLetter"/>
      <w:lvlText w:val="%2)"/>
      <w:lvlJc w:val="left"/>
      <w:pPr>
        <w:tabs>
          <w:tab w:val="left" w:pos="840"/>
        </w:tabs>
        <w:ind w:left="840" w:hanging="420"/>
      </w:pPr>
    </w:lvl>
    <w:lvl w:ilvl="2" w:tentative="0">
      <w:start w:val="1"/>
      <w:numFmt w:val="lowerRoman"/>
      <w:lvlText w:val="%3."/>
      <w:lvlJc w:val="right"/>
      <w:pPr>
        <w:tabs>
          <w:tab w:val="left" w:pos="1260"/>
        </w:tabs>
        <w:ind w:left="1260" w:hanging="420"/>
      </w:pPr>
    </w:lvl>
    <w:lvl w:ilvl="3" w:tentative="0">
      <w:start w:val="1"/>
      <w:numFmt w:val="decimal"/>
      <w:lvlText w:val="%4."/>
      <w:lvlJc w:val="left"/>
      <w:pPr>
        <w:tabs>
          <w:tab w:val="left" w:pos="1680"/>
        </w:tabs>
        <w:ind w:left="1680" w:hanging="420"/>
      </w:pPr>
    </w:lvl>
    <w:lvl w:ilvl="4" w:tentative="0">
      <w:start w:val="1"/>
      <w:numFmt w:val="lowerLetter"/>
      <w:lvlText w:val="%5)"/>
      <w:lvlJc w:val="left"/>
      <w:pPr>
        <w:tabs>
          <w:tab w:val="left" w:pos="2100"/>
        </w:tabs>
        <w:ind w:left="2100" w:hanging="420"/>
      </w:pPr>
    </w:lvl>
    <w:lvl w:ilvl="5" w:tentative="0">
      <w:start w:val="1"/>
      <w:numFmt w:val="lowerRoman"/>
      <w:lvlText w:val="%6."/>
      <w:lvlJc w:val="right"/>
      <w:pPr>
        <w:tabs>
          <w:tab w:val="left" w:pos="2520"/>
        </w:tabs>
        <w:ind w:left="2520" w:hanging="420"/>
      </w:pPr>
    </w:lvl>
    <w:lvl w:ilvl="6" w:tentative="0">
      <w:start w:val="1"/>
      <w:numFmt w:val="decimal"/>
      <w:lvlText w:val="%7."/>
      <w:lvlJc w:val="left"/>
      <w:pPr>
        <w:tabs>
          <w:tab w:val="left" w:pos="2940"/>
        </w:tabs>
        <w:ind w:left="2940" w:hanging="420"/>
      </w:pPr>
    </w:lvl>
    <w:lvl w:ilvl="7" w:tentative="0">
      <w:start w:val="1"/>
      <w:numFmt w:val="lowerLetter"/>
      <w:lvlText w:val="%8)"/>
      <w:lvlJc w:val="left"/>
      <w:pPr>
        <w:tabs>
          <w:tab w:val="left" w:pos="3360"/>
        </w:tabs>
        <w:ind w:left="3360" w:hanging="420"/>
      </w:pPr>
    </w:lvl>
    <w:lvl w:ilvl="8" w:tentative="0">
      <w:start w:val="1"/>
      <w:numFmt w:val="lowerRoman"/>
      <w:lvlText w:val="%9."/>
      <w:lvlJc w:val="right"/>
      <w:pPr>
        <w:tabs>
          <w:tab w:val="left" w:pos="3780"/>
        </w:tabs>
        <w:ind w:left="3780" w:hanging="420"/>
      </w:pPr>
    </w:lvl>
  </w:abstractNum>
  <w:abstractNum w:abstractNumId="6">
    <w:nsid w:val="3EBC4642"/>
    <w:multiLevelType w:val="singleLevel"/>
    <w:tmpl w:val="3EBC4642"/>
    <w:lvl w:ilvl="0" w:tentative="0">
      <w:start w:val="1"/>
      <w:numFmt w:val="decimal"/>
      <w:lvlText w:val="(%1)"/>
      <w:lvlJc w:val="left"/>
      <w:pPr>
        <w:ind w:left="425" w:hanging="425"/>
      </w:pPr>
      <w:rPr>
        <w:rFonts w:hint="default"/>
      </w:rPr>
    </w:lvl>
  </w:abstractNum>
  <w:abstractNum w:abstractNumId="7">
    <w:nsid w:val="48300E2A"/>
    <w:multiLevelType w:val="multilevel"/>
    <w:tmpl w:val="48300E2A"/>
    <w:lvl w:ilvl="0" w:tentative="0">
      <w:start w:val="1"/>
      <w:numFmt w:val="bullet"/>
      <w:pStyle w:val="2995"/>
      <w:lvlText w:val=""/>
      <w:lvlJc w:val="left"/>
      <w:pPr>
        <w:tabs>
          <w:tab w:val="left" w:pos="480"/>
        </w:tabs>
        <w:ind w:left="480" w:firstLine="0"/>
      </w:pPr>
      <w:rPr>
        <w:rFonts w:hint="default" w:ascii="Wingdings" w:hAnsi="Wingdings"/>
      </w:rPr>
    </w:lvl>
    <w:lvl w:ilvl="1" w:tentative="0">
      <w:start w:val="1"/>
      <w:numFmt w:val="bullet"/>
      <w:lvlText w:val=""/>
      <w:lvlJc w:val="left"/>
      <w:pPr>
        <w:tabs>
          <w:tab w:val="left" w:pos="1320"/>
        </w:tabs>
        <w:ind w:left="1320" w:hanging="420"/>
      </w:pPr>
      <w:rPr>
        <w:rFonts w:hint="default" w:ascii="Wingdings" w:hAnsi="Wingdings"/>
      </w:rPr>
    </w:lvl>
    <w:lvl w:ilvl="2" w:tentative="0">
      <w:start w:val="1"/>
      <w:numFmt w:val="bullet"/>
      <w:lvlText w:val=""/>
      <w:lvlJc w:val="left"/>
      <w:pPr>
        <w:tabs>
          <w:tab w:val="left" w:pos="1740"/>
        </w:tabs>
        <w:ind w:left="1740" w:hanging="420"/>
      </w:pPr>
      <w:rPr>
        <w:rFonts w:hint="default" w:ascii="Wingdings" w:hAnsi="Wingdings"/>
      </w:rPr>
    </w:lvl>
    <w:lvl w:ilvl="3" w:tentative="0">
      <w:start w:val="1"/>
      <w:numFmt w:val="bullet"/>
      <w:lvlText w:val=""/>
      <w:lvlJc w:val="left"/>
      <w:pPr>
        <w:tabs>
          <w:tab w:val="left" w:pos="2160"/>
        </w:tabs>
        <w:ind w:left="2160" w:hanging="420"/>
      </w:pPr>
      <w:rPr>
        <w:rFonts w:hint="default" w:ascii="Wingdings" w:hAnsi="Wingdings"/>
      </w:rPr>
    </w:lvl>
    <w:lvl w:ilvl="4" w:tentative="0">
      <w:start w:val="1"/>
      <w:numFmt w:val="bullet"/>
      <w:lvlText w:val=""/>
      <w:lvlJc w:val="left"/>
      <w:pPr>
        <w:tabs>
          <w:tab w:val="left" w:pos="2580"/>
        </w:tabs>
        <w:ind w:left="2580" w:hanging="420"/>
      </w:pPr>
      <w:rPr>
        <w:rFonts w:hint="default" w:ascii="Wingdings" w:hAnsi="Wingdings"/>
      </w:rPr>
    </w:lvl>
    <w:lvl w:ilvl="5" w:tentative="0">
      <w:start w:val="1"/>
      <w:numFmt w:val="bullet"/>
      <w:lvlText w:val=""/>
      <w:lvlJc w:val="left"/>
      <w:pPr>
        <w:tabs>
          <w:tab w:val="left" w:pos="3000"/>
        </w:tabs>
        <w:ind w:left="3000" w:hanging="420"/>
      </w:pPr>
      <w:rPr>
        <w:rFonts w:hint="default" w:ascii="Wingdings" w:hAnsi="Wingdings"/>
      </w:rPr>
    </w:lvl>
    <w:lvl w:ilvl="6" w:tentative="0">
      <w:start w:val="1"/>
      <w:numFmt w:val="bullet"/>
      <w:lvlText w:val=""/>
      <w:lvlJc w:val="left"/>
      <w:pPr>
        <w:tabs>
          <w:tab w:val="left" w:pos="3420"/>
        </w:tabs>
        <w:ind w:left="3420" w:hanging="420"/>
      </w:pPr>
      <w:rPr>
        <w:rFonts w:hint="default" w:ascii="Wingdings" w:hAnsi="Wingdings"/>
      </w:rPr>
    </w:lvl>
    <w:lvl w:ilvl="7" w:tentative="0">
      <w:start w:val="1"/>
      <w:numFmt w:val="bullet"/>
      <w:lvlText w:val=""/>
      <w:lvlJc w:val="left"/>
      <w:pPr>
        <w:tabs>
          <w:tab w:val="left" w:pos="3840"/>
        </w:tabs>
        <w:ind w:left="3840" w:hanging="420"/>
      </w:pPr>
      <w:rPr>
        <w:rFonts w:hint="default" w:ascii="Wingdings" w:hAnsi="Wingdings"/>
      </w:rPr>
    </w:lvl>
    <w:lvl w:ilvl="8" w:tentative="0">
      <w:start w:val="1"/>
      <w:numFmt w:val="bullet"/>
      <w:lvlText w:val=""/>
      <w:lvlJc w:val="left"/>
      <w:pPr>
        <w:tabs>
          <w:tab w:val="left" w:pos="4260"/>
        </w:tabs>
        <w:ind w:left="4260" w:hanging="420"/>
      </w:pPr>
      <w:rPr>
        <w:rFonts w:hint="default" w:ascii="Wingdings" w:hAnsi="Wingdings"/>
      </w:rPr>
    </w:lvl>
  </w:abstractNum>
  <w:abstractNum w:abstractNumId="8">
    <w:nsid w:val="5DDA2DC4"/>
    <w:multiLevelType w:val="multilevel"/>
    <w:tmpl w:val="5DDA2DC4"/>
    <w:lvl w:ilvl="0" w:tentative="0">
      <w:start w:val="1"/>
      <w:numFmt w:val="decimal"/>
      <w:pStyle w:val="3023"/>
      <w:lvlText w:val="表8－%1"/>
      <w:lvlJc w:val="center"/>
      <w:pPr>
        <w:tabs>
          <w:tab w:val="left" w:pos="0"/>
        </w:tabs>
        <w:ind w:left="0" w:firstLine="0"/>
      </w:pPr>
      <w:rPr>
        <w:rFonts w:hint="eastAsia"/>
      </w:rPr>
    </w:lvl>
    <w:lvl w:ilvl="1" w:tentative="0">
      <w:start w:val="1"/>
      <w:numFmt w:val="lowerLetter"/>
      <w:lvlText w:val="%2)"/>
      <w:lvlJc w:val="left"/>
      <w:pPr>
        <w:tabs>
          <w:tab w:val="left" w:pos="840"/>
        </w:tabs>
        <w:ind w:left="840" w:hanging="420"/>
      </w:pPr>
    </w:lvl>
    <w:lvl w:ilvl="2" w:tentative="0">
      <w:start w:val="1"/>
      <w:numFmt w:val="lowerRoman"/>
      <w:lvlText w:val="%3."/>
      <w:lvlJc w:val="right"/>
      <w:pPr>
        <w:tabs>
          <w:tab w:val="left" w:pos="1260"/>
        </w:tabs>
        <w:ind w:left="1260" w:hanging="420"/>
      </w:pPr>
    </w:lvl>
    <w:lvl w:ilvl="3" w:tentative="0">
      <w:start w:val="1"/>
      <w:numFmt w:val="decimal"/>
      <w:lvlText w:val="%4."/>
      <w:lvlJc w:val="left"/>
      <w:pPr>
        <w:tabs>
          <w:tab w:val="left" w:pos="1680"/>
        </w:tabs>
        <w:ind w:left="1680" w:hanging="420"/>
      </w:pPr>
    </w:lvl>
    <w:lvl w:ilvl="4" w:tentative="0">
      <w:start w:val="1"/>
      <w:numFmt w:val="lowerLetter"/>
      <w:lvlText w:val="%5)"/>
      <w:lvlJc w:val="left"/>
      <w:pPr>
        <w:tabs>
          <w:tab w:val="left" w:pos="2100"/>
        </w:tabs>
        <w:ind w:left="2100" w:hanging="420"/>
      </w:pPr>
    </w:lvl>
    <w:lvl w:ilvl="5" w:tentative="0">
      <w:start w:val="1"/>
      <w:numFmt w:val="lowerRoman"/>
      <w:lvlText w:val="%6."/>
      <w:lvlJc w:val="right"/>
      <w:pPr>
        <w:tabs>
          <w:tab w:val="left" w:pos="2520"/>
        </w:tabs>
        <w:ind w:left="2520" w:hanging="420"/>
      </w:pPr>
    </w:lvl>
    <w:lvl w:ilvl="6" w:tentative="0">
      <w:start w:val="1"/>
      <w:numFmt w:val="decimal"/>
      <w:lvlText w:val="%7."/>
      <w:lvlJc w:val="left"/>
      <w:pPr>
        <w:tabs>
          <w:tab w:val="left" w:pos="2940"/>
        </w:tabs>
        <w:ind w:left="2940" w:hanging="420"/>
      </w:pPr>
    </w:lvl>
    <w:lvl w:ilvl="7" w:tentative="0">
      <w:start w:val="1"/>
      <w:numFmt w:val="lowerLetter"/>
      <w:lvlText w:val="%8)"/>
      <w:lvlJc w:val="left"/>
      <w:pPr>
        <w:tabs>
          <w:tab w:val="left" w:pos="3360"/>
        </w:tabs>
        <w:ind w:left="3360" w:hanging="420"/>
      </w:pPr>
    </w:lvl>
    <w:lvl w:ilvl="8" w:tentative="0">
      <w:start w:val="1"/>
      <w:numFmt w:val="lowerRoman"/>
      <w:lvlText w:val="%9."/>
      <w:lvlJc w:val="right"/>
      <w:pPr>
        <w:tabs>
          <w:tab w:val="left" w:pos="3780"/>
        </w:tabs>
        <w:ind w:left="3780" w:hanging="420"/>
      </w:pPr>
    </w:lvl>
  </w:abstractNum>
  <w:abstractNum w:abstractNumId="9">
    <w:nsid w:val="5E7F67F7"/>
    <w:multiLevelType w:val="multilevel"/>
    <w:tmpl w:val="5E7F67F7"/>
    <w:lvl w:ilvl="0" w:tentative="0">
      <w:start w:val="1"/>
      <w:numFmt w:val="decimal"/>
      <w:pStyle w:val="1776"/>
      <w:lvlText w:val="表11－%1"/>
      <w:lvlJc w:val="center"/>
      <w:pPr>
        <w:tabs>
          <w:tab w:val="left" w:pos="0"/>
        </w:tabs>
        <w:ind w:left="0" w:firstLine="0"/>
      </w:pPr>
      <w:rPr>
        <w:rFonts w:hint="eastAsia"/>
      </w:rPr>
    </w:lvl>
    <w:lvl w:ilvl="1" w:tentative="0">
      <w:start w:val="1"/>
      <w:numFmt w:val="lowerLetter"/>
      <w:lvlText w:val="%2)"/>
      <w:lvlJc w:val="left"/>
      <w:pPr>
        <w:tabs>
          <w:tab w:val="left" w:pos="840"/>
        </w:tabs>
        <w:ind w:left="840" w:hanging="420"/>
      </w:pPr>
    </w:lvl>
    <w:lvl w:ilvl="2" w:tentative="0">
      <w:start w:val="1"/>
      <w:numFmt w:val="lowerRoman"/>
      <w:lvlText w:val="%3."/>
      <w:lvlJc w:val="right"/>
      <w:pPr>
        <w:tabs>
          <w:tab w:val="left" w:pos="1260"/>
        </w:tabs>
        <w:ind w:left="1260" w:hanging="420"/>
      </w:pPr>
    </w:lvl>
    <w:lvl w:ilvl="3" w:tentative="0">
      <w:start w:val="1"/>
      <w:numFmt w:val="decimal"/>
      <w:lvlText w:val="%4."/>
      <w:lvlJc w:val="left"/>
      <w:pPr>
        <w:tabs>
          <w:tab w:val="left" w:pos="1680"/>
        </w:tabs>
        <w:ind w:left="1680" w:hanging="420"/>
      </w:pPr>
    </w:lvl>
    <w:lvl w:ilvl="4" w:tentative="0">
      <w:start w:val="1"/>
      <w:numFmt w:val="lowerLetter"/>
      <w:lvlText w:val="%5)"/>
      <w:lvlJc w:val="left"/>
      <w:pPr>
        <w:tabs>
          <w:tab w:val="left" w:pos="2100"/>
        </w:tabs>
        <w:ind w:left="2100" w:hanging="420"/>
      </w:pPr>
    </w:lvl>
    <w:lvl w:ilvl="5" w:tentative="0">
      <w:start w:val="1"/>
      <w:numFmt w:val="lowerRoman"/>
      <w:lvlText w:val="%6."/>
      <w:lvlJc w:val="right"/>
      <w:pPr>
        <w:tabs>
          <w:tab w:val="left" w:pos="2520"/>
        </w:tabs>
        <w:ind w:left="2520" w:hanging="420"/>
      </w:pPr>
    </w:lvl>
    <w:lvl w:ilvl="6" w:tentative="0">
      <w:start w:val="1"/>
      <w:numFmt w:val="decimal"/>
      <w:lvlText w:val="%7."/>
      <w:lvlJc w:val="left"/>
      <w:pPr>
        <w:tabs>
          <w:tab w:val="left" w:pos="2940"/>
        </w:tabs>
        <w:ind w:left="2940" w:hanging="420"/>
      </w:pPr>
    </w:lvl>
    <w:lvl w:ilvl="7" w:tentative="0">
      <w:start w:val="1"/>
      <w:numFmt w:val="lowerLetter"/>
      <w:lvlText w:val="%8)"/>
      <w:lvlJc w:val="left"/>
      <w:pPr>
        <w:tabs>
          <w:tab w:val="left" w:pos="3360"/>
        </w:tabs>
        <w:ind w:left="3360" w:hanging="420"/>
      </w:pPr>
    </w:lvl>
    <w:lvl w:ilvl="8" w:tentative="0">
      <w:start w:val="1"/>
      <w:numFmt w:val="lowerRoman"/>
      <w:lvlText w:val="%9."/>
      <w:lvlJc w:val="right"/>
      <w:pPr>
        <w:tabs>
          <w:tab w:val="left" w:pos="3780"/>
        </w:tabs>
        <w:ind w:left="3780" w:hanging="420"/>
      </w:pPr>
    </w:lvl>
  </w:abstractNum>
  <w:abstractNum w:abstractNumId="10">
    <w:nsid w:val="5F7A21C3"/>
    <w:multiLevelType w:val="multilevel"/>
    <w:tmpl w:val="5F7A21C3"/>
    <w:lvl w:ilvl="0" w:tentative="0">
      <w:start w:val="1"/>
      <w:numFmt w:val="decimal"/>
      <w:lvlText w:val="%1"/>
      <w:lvlJc w:val="left"/>
      <w:pPr>
        <w:ind w:left="420" w:hanging="420"/>
      </w:pPr>
      <w:rPr>
        <w:rFonts w:hint="eastAsia"/>
      </w:rPr>
    </w:lvl>
    <w:lvl w:ilvl="1" w:tentative="0">
      <w:start w:val="1"/>
      <w:numFmt w:val="lowerLetter"/>
      <w:lvlText w:val="%2)"/>
      <w:lvlJc w:val="left"/>
      <w:pPr>
        <w:ind w:left="840" w:hanging="420"/>
      </w:pPr>
    </w:lvl>
    <w:lvl w:ilvl="2" w:tentative="0">
      <w:start w:val="1"/>
      <w:numFmt w:val="lowerRoman"/>
      <w:lvlText w:val="%3."/>
      <w:lvlJc w:val="right"/>
      <w:pPr>
        <w:ind w:left="1260" w:hanging="420"/>
      </w:pPr>
    </w:lvl>
    <w:lvl w:ilvl="3" w:tentative="0">
      <w:start w:val="1"/>
      <w:numFmt w:val="decimal"/>
      <w:lvlText w:val="%4."/>
      <w:lvlJc w:val="left"/>
      <w:pPr>
        <w:ind w:left="1680" w:hanging="420"/>
      </w:pPr>
    </w:lvl>
    <w:lvl w:ilvl="4" w:tentative="0">
      <w:start w:val="1"/>
      <w:numFmt w:val="lowerLetter"/>
      <w:lvlText w:val="%5)"/>
      <w:lvlJc w:val="left"/>
      <w:pPr>
        <w:ind w:left="2100" w:hanging="420"/>
      </w:pPr>
    </w:lvl>
    <w:lvl w:ilvl="5" w:tentative="0">
      <w:start w:val="1"/>
      <w:numFmt w:val="lowerRoman"/>
      <w:lvlText w:val="%6."/>
      <w:lvlJc w:val="right"/>
      <w:pPr>
        <w:ind w:left="2520" w:hanging="420"/>
      </w:pPr>
    </w:lvl>
    <w:lvl w:ilvl="6" w:tentative="0">
      <w:start w:val="1"/>
      <w:numFmt w:val="decimal"/>
      <w:lvlText w:val="%7."/>
      <w:lvlJc w:val="left"/>
      <w:pPr>
        <w:ind w:left="2940" w:hanging="420"/>
      </w:pPr>
    </w:lvl>
    <w:lvl w:ilvl="7" w:tentative="0">
      <w:start w:val="1"/>
      <w:numFmt w:val="lowerLetter"/>
      <w:lvlText w:val="%8)"/>
      <w:lvlJc w:val="left"/>
      <w:pPr>
        <w:ind w:left="3360" w:hanging="420"/>
      </w:pPr>
    </w:lvl>
    <w:lvl w:ilvl="8" w:tentative="0">
      <w:start w:val="1"/>
      <w:numFmt w:val="lowerRoman"/>
      <w:lvlText w:val="%9."/>
      <w:lvlJc w:val="right"/>
      <w:pPr>
        <w:ind w:left="3780" w:hanging="420"/>
      </w:pPr>
    </w:lvl>
  </w:abstractNum>
  <w:abstractNum w:abstractNumId="11">
    <w:nsid w:val="62A10C16"/>
    <w:multiLevelType w:val="multilevel"/>
    <w:tmpl w:val="62A10C16"/>
    <w:lvl w:ilvl="0" w:tentative="0">
      <w:start w:val="1"/>
      <w:numFmt w:val="decimal"/>
      <w:pStyle w:val="3022"/>
      <w:lvlText w:val="表7－%1"/>
      <w:lvlJc w:val="center"/>
      <w:pPr>
        <w:tabs>
          <w:tab w:val="left" w:pos="0"/>
        </w:tabs>
        <w:ind w:left="0" w:firstLine="0"/>
      </w:pPr>
      <w:rPr>
        <w:rFonts w:hint="eastAsia"/>
      </w:rPr>
    </w:lvl>
    <w:lvl w:ilvl="1" w:tentative="0">
      <w:start w:val="1"/>
      <w:numFmt w:val="lowerLetter"/>
      <w:lvlText w:val="%2)"/>
      <w:lvlJc w:val="left"/>
      <w:pPr>
        <w:tabs>
          <w:tab w:val="left" w:pos="840"/>
        </w:tabs>
        <w:ind w:left="840" w:hanging="420"/>
      </w:pPr>
    </w:lvl>
    <w:lvl w:ilvl="2" w:tentative="0">
      <w:start w:val="1"/>
      <w:numFmt w:val="lowerRoman"/>
      <w:lvlText w:val="%3."/>
      <w:lvlJc w:val="right"/>
      <w:pPr>
        <w:tabs>
          <w:tab w:val="left" w:pos="1260"/>
        </w:tabs>
        <w:ind w:left="1260" w:hanging="420"/>
      </w:pPr>
    </w:lvl>
    <w:lvl w:ilvl="3" w:tentative="0">
      <w:start w:val="1"/>
      <w:numFmt w:val="decimal"/>
      <w:lvlText w:val="%4."/>
      <w:lvlJc w:val="left"/>
      <w:pPr>
        <w:tabs>
          <w:tab w:val="left" w:pos="1680"/>
        </w:tabs>
        <w:ind w:left="1680" w:hanging="420"/>
      </w:pPr>
    </w:lvl>
    <w:lvl w:ilvl="4" w:tentative="0">
      <w:start w:val="1"/>
      <w:numFmt w:val="lowerLetter"/>
      <w:lvlText w:val="%5)"/>
      <w:lvlJc w:val="left"/>
      <w:pPr>
        <w:tabs>
          <w:tab w:val="left" w:pos="2100"/>
        </w:tabs>
        <w:ind w:left="2100" w:hanging="420"/>
      </w:pPr>
    </w:lvl>
    <w:lvl w:ilvl="5" w:tentative="0">
      <w:start w:val="1"/>
      <w:numFmt w:val="lowerRoman"/>
      <w:lvlText w:val="%6."/>
      <w:lvlJc w:val="right"/>
      <w:pPr>
        <w:tabs>
          <w:tab w:val="left" w:pos="2520"/>
        </w:tabs>
        <w:ind w:left="2520" w:hanging="420"/>
      </w:pPr>
    </w:lvl>
    <w:lvl w:ilvl="6" w:tentative="0">
      <w:start w:val="1"/>
      <w:numFmt w:val="decimal"/>
      <w:lvlText w:val="%7."/>
      <w:lvlJc w:val="left"/>
      <w:pPr>
        <w:tabs>
          <w:tab w:val="left" w:pos="2940"/>
        </w:tabs>
        <w:ind w:left="2940" w:hanging="420"/>
      </w:pPr>
    </w:lvl>
    <w:lvl w:ilvl="7" w:tentative="0">
      <w:start w:val="1"/>
      <w:numFmt w:val="lowerLetter"/>
      <w:lvlText w:val="%8)"/>
      <w:lvlJc w:val="left"/>
      <w:pPr>
        <w:tabs>
          <w:tab w:val="left" w:pos="3360"/>
        </w:tabs>
        <w:ind w:left="3360" w:hanging="420"/>
      </w:pPr>
    </w:lvl>
    <w:lvl w:ilvl="8" w:tentative="0">
      <w:start w:val="1"/>
      <w:numFmt w:val="lowerRoman"/>
      <w:lvlText w:val="%9."/>
      <w:lvlJc w:val="right"/>
      <w:pPr>
        <w:tabs>
          <w:tab w:val="left" w:pos="3780"/>
        </w:tabs>
        <w:ind w:left="3780" w:hanging="420"/>
      </w:pPr>
    </w:lvl>
  </w:abstractNum>
  <w:abstractNum w:abstractNumId="12">
    <w:nsid w:val="68777182"/>
    <w:multiLevelType w:val="multilevel"/>
    <w:tmpl w:val="68777182"/>
    <w:lvl w:ilvl="0" w:tentative="0">
      <w:start w:val="1"/>
      <w:numFmt w:val="decimal"/>
      <w:lvlText w:val="%1"/>
      <w:lvlJc w:val="left"/>
      <w:pPr>
        <w:tabs>
          <w:tab w:val="left" w:pos="432"/>
        </w:tabs>
        <w:ind w:left="432" w:hanging="432"/>
      </w:pPr>
    </w:lvl>
    <w:lvl w:ilvl="1" w:tentative="0">
      <w:start w:val="1"/>
      <w:numFmt w:val="decimal"/>
      <w:lvlText w:val="%1.%2"/>
      <w:lvlJc w:val="left"/>
      <w:pPr>
        <w:tabs>
          <w:tab w:val="left" w:pos="576"/>
        </w:tabs>
        <w:ind w:left="576" w:hanging="576"/>
      </w:pPr>
    </w:lvl>
    <w:lvl w:ilvl="2" w:tentative="0">
      <w:start w:val="1"/>
      <w:numFmt w:val="decimal"/>
      <w:pStyle w:val="2355"/>
      <w:lvlText w:val="%1.%2.%3"/>
      <w:lvlJc w:val="left"/>
      <w:pPr>
        <w:tabs>
          <w:tab w:val="left" w:pos="720"/>
        </w:tabs>
        <w:ind w:left="720" w:hanging="720"/>
      </w:pPr>
    </w:lvl>
    <w:lvl w:ilvl="3" w:tentative="0">
      <w:start w:val="1"/>
      <w:numFmt w:val="decimal"/>
      <w:lvlText w:val="%1.%2.%3.%4"/>
      <w:lvlJc w:val="left"/>
      <w:pPr>
        <w:tabs>
          <w:tab w:val="left" w:pos="864"/>
        </w:tabs>
        <w:ind w:left="864" w:hanging="864"/>
      </w:pPr>
    </w:lvl>
    <w:lvl w:ilvl="4" w:tentative="0">
      <w:start w:val="1"/>
      <w:numFmt w:val="decimal"/>
      <w:lvlText w:val="%1.%2.%3.%4.%5"/>
      <w:lvlJc w:val="left"/>
      <w:pPr>
        <w:tabs>
          <w:tab w:val="left" w:pos="1008"/>
        </w:tabs>
        <w:ind w:left="1008" w:hanging="1008"/>
      </w:pPr>
    </w:lvl>
    <w:lvl w:ilvl="5" w:tentative="0">
      <w:start w:val="1"/>
      <w:numFmt w:val="decimal"/>
      <w:lvlText w:val="%1.%2.%3.%4.%5.%6"/>
      <w:lvlJc w:val="left"/>
      <w:pPr>
        <w:tabs>
          <w:tab w:val="left" w:pos="1152"/>
        </w:tabs>
        <w:ind w:left="1152" w:hanging="1152"/>
      </w:pPr>
    </w:lvl>
    <w:lvl w:ilvl="6" w:tentative="0">
      <w:start w:val="1"/>
      <w:numFmt w:val="decimal"/>
      <w:lvlText w:val="%1.%2.%3.%4.%5.%6.%7"/>
      <w:lvlJc w:val="left"/>
      <w:pPr>
        <w:tabs>
          <w:tab w:val="left" w:pos="1296"/>
        </w:tabs>
        <w:ind w:left="1296" w:hanging="1296"/>
      </w:pPr>
    </w:lvl>
    <w:lvl w:ilvl="7" w:tentative="0">
      <w:start w:val="1"/>
      <w:numFmt w:val="decimal"/>
      <w:lvlText w:val="%1.%2.%3.%4.%5.%6.%7.%8"/>
      <w:lvlJc w:val="left"/>
      <w:pPr>
        <w:tabs>
          <w:tab w:val="left" w:pos="1440"/>
        </w:tabs>
        <w:ind w:left="1440" w:hanging="1440"/>
      </w:pPr>
    </w:lvl>
    <w:lvl w:ilvl="8" w:tentative="0">
      <w:start w:val="1"/>
      <w:numFmt w:val="decimal"/>
      <w:lvlText w:val="%1.%2.%3.%4.%5.%6.%7.%8.%9"/>
      <w:lvlJc w:val="left"/>
      <w:pPr>
        <w:tabs>
          <w:tab w:val="left" w:pos="1584"/>
        </w:tabs>
        <w:ind w:left="1584" w:hanging="1584"/>
      </w:pPr>
    </w:lvl>
  </w:abstractNum>
  <w:abstractNum w:abstractNumId="13">
    <w:nsid w:val="6E434A9E"/>
    <w:multiLevelType w:val="multilevel"/>
    <w:tmpl w:val="6E434A9E"/>
    <w:lvl w:ilvl="0" w:tentative="0">
      <w:start w:val="1"/>
      <w:numFmt w:val="decimal"/>
      <w:pStyle w:val="3024"/>
      <w:lvlText w:val="表9－%1"/>
      <w:lvlJc w:val="center"/>
      <w:pPr>
        <w:tabs>
          <w:tab w:val="left" w:pos="0"/>
        </w:tabs>
        <w:ind w:left="0" w:firstLine="0"/>
      </w:pPr>
      <w:rPr>
        <w:rFonts w:hint="eastAsia"/>
      </w:rPr>
    </w:lvl>
    <w:lvl w:ilvl="1" w:tentative="0">
      <w:start w:val="1"/>
      <w:numFmt w:val="lowerLetter"/>
      <w:lvlText w:val="%2)"/>
      <w:lvlJc w:val="left"/>
      <w:pPr>
        <w:tabs>
          <w:tab w:val="left" w:pos="840"/>
        </w:tabs>
        <w:ind w:left="840" w:hanging="420"/>
      </w:pPr>
    </w:lvl>
    <w:lvl w:ilvl="2" w:tentative="0">
      <w:start w:val="1"/>
      <w:numFmt w:val="lowerRoman"/>
      <w:lvlText w:val="%3."/>
      <w:lvlJc w:val="right"/>
      <w:pPr>
        <w:tabs>
          <w:tab w:val="left" w:pos="1260"/>
        </w:tabs>
        <w:ind w:left="1260" w:hanging="420"/>
      </w:pPr>
    </w:lvl>
    <w:lvl w:ilvl="3" w:tentative="0">
      <w:start w:val="1"/>
      <w:numFmt w:val="decimal"/>
      <w:lvlText w:val="%4."/>
      <w:lvlJc w:val="left"/>
      <w:pPr>
        <w:tabs>
          <w:tab w:val="left" w:pos="1680"/>
        </w:tabs>
        <w:ind w:left="1680" w:hanging="420"/>
      </w:pPr>
    </w:lvl>
    <w:lvl w:ilvl="4" w:tentative="0">
      <w:start w:val="1"/>
      <w:numFmt w:val="lowerLetter"/>
      <w:lvlText w:val="%5)"/>
      <w:lvlJc w:val="left"/>
      <w:pPr>
        <w:tabs>
          <w:tab w:val="left" w:pos="2100"/>
        </w:tabs>
        <w:ind w:left="2100" w:hanging="420"/>
      </w:pPr>
    </w:lvl>
    <w:lvl w:ilvl="5" w:tentative="0">
      <w:start w:val="1"/>
      <w:numFmt w:val="lowerRoman"/>
      <w:lvlText w:val="%6."/>
      <w:lvlJc w:val="right"/>
      <w:pPr>
        <w:tabs>
          <w:tab w:val="left" w:pos="2520"/>
        </w:tabs>
        <w:ind w:left="2520" w:hanging="420"/>
      </w:pPr>
    </w:lvl>
    <w:lvl w:ilvl="6" w:tentative="0">
      <w:start w:val="1"/>
      <w:numFmt w:val="decimal"/>
      <w:lvlText w:val="%7."/>
      <w:lvlJc w:val="left"/>
      <w:pPr>
        <w:tabs>
          <w:tab w:val="left" w:pos="2940"/>
        </w:tabs>
        <w:ind w:left="2940" w:hanging="420"/>
      </w:pPr>
    </w:lvl>
    <w:lvl w:ilvl="7" w:tentative="0">
      <w:start w:val="1"/>
      <w:numFmt w:val="lowerLetter"/>
      <w:lvlText w:val="%8)"/>
      <w:lvlJc w:val="left"/>
      <w:pPr>
        <w:tabs>
          <w:tab w:val="left" w:pos="3360"/>
        </w:tabs>
        <w:ind w:left="3360" w:hanging="420"/>
      </w:pPr>
    </w:lvl>
    <w:lvl w:ilvl="8" w:tentative="0">
      <w:start w:val="1"/>
      <w:numFmt w:val="lowerRoman"/>
      <w:lvlText w:val="%9."/>
      <w:lvlJc w:val="right"/>
      <w:pPr>
        <w:tabs>
          <w:tab w:val="left" w:pos="3780"/>
        </w:tabs>
        <w:ind w:left="3780" w:hanging="420"/>
      </w:pPr>
    </w:lvl>
  </w:abstractNum>
  <w:abstractNum w:abstractNumId="14">
    <w:nsid w:val="71ADCB2C"/>
    <w:multiLevelType w:val="singleLevel"/>
    <w:tmpl w:val="71ADCB2C"/>
    <w:lvl w:ilvl="0" w:tentative="0">
      <w:start w:val="1"/>
      <w:numFmt w:val="decimal"/>
      <w:lvlText w:val="(%1)"/>
      <w:lvlJc w:val="left"/>
      <w:pPr>
        <w:ind w:left="425" w:hanging="425"/>
      </w:pPr>
      <w:rPr>
        <w:rFonts w:hint="default"/>
      </w:rPr>
    </w:lvl>
  </w:abstractNum>
  <w:abstractNum w:abstractNumId="15">
    <w:nsid w:val="75BAC01E"/>
    <w:multiLevelType w:val="singleLevel"/>
    <w:tmpl w:val="75BAC01E"/>
    <w:lvl w:ilvl="0" w:tentative="0">
      <w:start w:val="1"/>
      <w:numFmt w:val="decimal"/>
      <w:lvlText w:val="(%1)"/>
      <w:lvlJc w:val="left"/>
      <w:pPr>
        <w:ind w:left="425" w:hanging="425"/>
      </w:pPr>
      <w:rPr>
        <w:rFonts w:hint="default"/>
      </w:rPr>
    </w:lvl>
  </w:abstractNum>
  <w:abstractNum w:abstractNumId="16">
    <w:nsid w:val="7CD24886"/>
    <w:multiLevelType w:val="multilevel"/>
    <w:tmpl w:val="7CD24886"/>
    <w:lvl w:ilvl="0" w:tentative="0">
      <w:start w:val="8"/>
      <w:numFmt w:val="decimal"/>
      <w:lvlText w:val="%1"/>
      <w:lvlJc w:val="left"/>
      <w:pPr>
        <w:tabs>
          <w:tab w:val="left" w:pos="360"/>
        </w:tabs>
        <w:ind w:left="0" w:firstLine="0"/>
      </w:pPr>
      <w:rPr>
        <w:rFonts w:hint="default" w:ascii="Times New Roman" w:hAnsi="Times New Roman" w:eastAsia="黑体" w:cs="Times New Roman"/>
        <w:b/>
        <w:i w:val="0"/>
        <w:spacing w:val="0"/>
        <w:w w:val="100"/>
        <w:position w:val="0"/>
        <w:sz w:val="44"/>
        <w:szCs w:val="44"/>
      </w:rPr>
    </w:lvl>
    <w:lvl w:ilvl="1" w:tentative="0">
      <w:start w:val="1"/>
      <w:numFmt w:val="decimal"/>
      <w:lvlText w:val="%1.%2"/>
      <w:lvlJc w:val="left"/>
      <w:pPr>
        <w:tabs>
          <w:tab w:val="left" w:pos="0"/>
        </w:tabs>
        <w:ind w:left="0" w:firstLine="0"/>
      </w:pPr>
      <w:rPr>
        <w:rFonts w:hint="default" w:ascii="Times New Roman" w:hAnsi="Times New Roman" w:cs="Times New Roman"/>
        <w:sz w:val="32"/>
        <w:szCs w:val="32"/>
      </w:rPr>
    </w:lvl>
    <w:lvl w:ilvl="2" w:tentative="0">
      <w:start w:val="1"/>
      <w:numFmt w:val="decimal"/>
      <w:lvlText w:val="%1.%2.%3"/>
      <w:lvlJc w:val="left"/>
      <w:pPr>
        <w:tabs>
          <w:tab w:val="left" w:pos="0"/>
        </w:tabs>
        <w:ind w:left="0" w:firstLine="0"/>
      </w:pPr>
      <w:rPr>
        <w:rFonts w:hint="default" w:ascii="Times New Roman" w:hAnsi="Times New Roman" w:cs="Times New Roman"/>
        <w:color w:val="auto"/>
      </w:rPr>
    </w:lvl>
    <w:lvl w:ilvl="3" w:tentative="0">
      <w:start w:val="1"/>
      <w:numFmt w:val="decimal"/>
      <w:pStyle w:val="1815"/>
      <w:lvlText w:val="%1.%2.%3.%4"/>
      <w:lvlJc w:val="left"/>
      <w:pPr>
        <w:tabs>
          <w:tab w:val="left" w:pos="1680"/>
        </w:tabs>
        <w:ind w:left="1680" w:firstLine="0"/>
      </w:pPr>
      <w:rPr>
        <w:rFonts w:hint="default" w:ascii="Times New Roman" w:hAnsi="Times New Roman" w:cs="Times New Roman"/>
      </w:rPr>
    </w:lvl>
    <w:lvl w:ilvl="4" w:tentative="0">
      <w:start w:val="1"/>
      <w:numFmt w:val="decimal"/>
      <w:lvlText w:val="%1.%2.%3.%4.%5"/>
      <w:lvlJc w:val="left"/>
      <w:pPr>
        <w:tabs>
          <w:tab w:val="left" w:pos="0"/>
        </w:tabs>
        <w:ind w:left="0" w:firstLine="0"/>
      </w:pPr>
      <w:rPr>
        <w:rFonts w:hint="eastAsia"/>
      </w:rPr>
    </w:lvl>
    <w:lvl w:ilvl="5" w:tentative="0">
      <w:start w:val="1"/>
      <w:numFmt w:val="decimal"/>
      <w:lvlText w:val="%1.%2.%3.%4.%5.%6"/>
      <w:lvlJc w:val="left"/>
      <w:pPr>
        <w:tabs>
          <w:tab w:val="left" w:pos="0"/>
        </w:tabs>
        <w:ind w:left="0" w:firstLine="0"/>
      </w:pPr>
      <w:rPr>
        <w:rFonts w:hint="eastAsia"/>
      </w:rPr>
    </w:lvl>
    <w:lvl w:ilvl="6" w:tentative="0">
      <w:start w:val="1"/>
      <w:numFmt w:val="decimal"/>
      <w:lvlText w:val="%1.%2.%3.%4.%5.%6.%7"/>
      <w:lvlJc w:val="left"/>
      <w:pPr>
        <w:tabs>
          <w:tab w:val="left" w:pos="0"/>
        </w:tabs>
        <w:ind w:left="0" w:firstLine="0"/>
      </w:pPr>
      <w:rPr>
        <w:rFonts w:hint="eastAsia"/>
      </w:rPr>
    </w:lvl>
    <w:lvl w:ilvl="7" w:tentative="0">
      <w:start w:val="1"/>
      <w:numFmt w:val="decimal"/>
      <w:lvlText w:val="%1.%2.%3.%4.%5.%6.%7.%8"/>
      <w:lvlJc w:val="left"/>
      <w:pPr>
        <w:tabs>
          <w:tab w:val="left" w:pos="0"/>
        </w:tabs>
        <w:ind w:left="0" w:firstLine="0"/>
      </w:pPr>
      <w:rPr>
        <w:rFonts w:hint="eastAsia"/>
      </w:rPr>
    </w:lvl>
    <w:lvl w:ilvl="8" w:tentative="0">
      <w:start w:val="1"/>
      <w:numFmt w:val="decimal"/>
      <w:lvlText w:val="%1.%2.%3.%4.%5.%6.%7.%8.%9"/>
      <w:lvlJc w:val="left"/>
      <w:pPr>
        <w:tabs>
          <w:tab w:val="left" w:pos="0"/>
        </w:tabs>
        <w:ind w:left="0" w:firstLine="0"/>
      </w:pPr>
      <w:rPr>
        <w:rFonts w:hint="eastAsia"/>
      </w:rPr>
    </w:lvl>
  </w:abstractNum>
  <w:abstractNum w:abstractNumId="17">
    <w:nsid w:val="7F8F5B0D"/>
    <w:multiLevelType w:val="multilevel"/>
    <w:tmpl w:val="7F8F5B0D"/>
    <w:lvl w:ilvl="0" w:tentative="0">
      <w:start w:val="1"/>
      <w:numFmt w:val="chineseCountingThousand"/>
      <w:pStyle w:val="2401"/>
      <w:lvlText w:val="第%1条."/>
      <w:lvlJc w:val="right"/>
      <w:pPr>
        <w:tabs>
          <w:tab w:val="left" w:pos="1260"/>
        </w:tabs>
        <w:ind w:left="1260" w:hanging="420"/>
      </w:pPr>
      <w:rPr>
        <w:rFonts w:hint="eastAsia"/>
        <w:b/>
        <w:i w:val="0"/>
      </w:rPr>
    </w:lvl>
    <w:lvl w:ilvl="1" w:tentative="0">
      <w:start w:val="1"/>
      <w:numFmt w:val="decimal"/>
      <w:lvlText w:val="%2."/>
      <w:lvlJc w:val="left"/>
      <w:pPr>
        <w:tabs>
          <w:tab w:val="left" w:pos="1304"/>
        </w:tabs>
        <w:ind w:left="1304" w:hanging="737"/>
      </w:pPr>
      <w:rPr>
        <w:rFonts w:hint="default"/>
        <w:b/>
        <w:i w:val="0"/>
      </w:rPr>
    </w:lvl>
    <w:lvl w:ilvl="2" w:tentative="0">
      <w:start w:val="1"/>
      <w:numFmt w:val="lowerRoman"/>
      <w:lvlText w:val="%3."/>
      <w:lvlJc w:val="right"/>
      <w:pPr>
        <w:tabs>
          <w:tab w:val="left" w:pos="1200"/>
        </w:tabs>
        <w:ind w:left="1200" w:hanging="420"/>
      </w:pPr>
    </w:lvl>
    <w:lvl w:ilvl="3" w:tentative="0">
      <w:start w:val="1"/>
      <w:numFmt w:val="decimal"/>
      <w:lvlText w:val="%4．"/>
      <w:lvlJc w:val="left"/>
      <w:pPr>
        <w:tabs>
          <w:tab w:val="left" w:pos="1560"/>
        </w:tabs>
        <w:ind w:left="1560" w:hanging="360"/>
      </w:pPr>
      <w:rPr>
        <w:rFonts w:hint="eastAsia"/>
      </w:rPr>
    </w:lvl>
    <w:lvl w:ilvl="4" w:tentative="0">
      <w:start w:val="1"/>
      <w:numFmt w:val="lowerLetter"/>
      <w:lvlText w:val="%5)"/>
      <w:lvlJc w:val="left"/>
      <w:pPr>
        <w:tabs>
          <w:tab w:val="left" w:pos="2040"/>
        </w:tabs>
        <w:ind w:left="2040" w:hanging="420"/>
      </w:pPr>
    </w:lvl>
    <w:lvl w:ilvl="5" w:tentative="0">
      <w:start w:val="1"/>
      <w:numFmt w:val="lowerRoman"/>
      <w:lvlText w:val="%6."/>
      <w:lvlJc w:val="right"/>
      <w:pPr>
        <w:tabs>
          <w:tab w:val="left" w:pos="2460"/>
        </w:tabs>
        <w:ind w:left="2460" w:hanging="420"/>
      </w:pPr>
    </w:lvl>
    <w:lvl w:ilvl="6" w:tentative="0">
      <w:start w:val="1"/>
      <w:numFmt w:val="decimal"/>
      <w:lvlText w:val="%7."/>
      <w:lvlJc w:val="left"/>
      <w:pPr>
        <w:tabs>
          <w:tab w:val="left" w:pos="2880"/>
        </w:tabs>
        <w:ind w:left="2880" w:hanging="420"/>
      </w:pPr>
    </w:lvl>
    <w:lvl w:ilvl="7" w:tentative="0">
      <w:start w:val="1"/>
      <w:numFmt w:val="lowerLetter"/>
      <w:lvlText w:val="%8)"/>
      <w:lvlJc w:val="left"/>
      <w:pPr>
        <w:tabs>
          <w:tab w:val="left" w:pos="3300"/>
        </w:tabs>
        <w:ind w:left="3300" w:hanging="420"/>
      </w:pPr>
    </w:lvl>
    <w:lvl w:ilvl="8" w:tentative="0">
      <w:start w:val="1"/>
      <w:numFmt w:val="lowerRoman"/>
      <w:lvlText w:val="%9."/>
      <w:lvlJc w:val="right"/>
      <w:pPr>
        <w:tabs>
          <w:tab w:val="left" w:pos="3720"/>
        </w:tabs>
        <w:ind w:left="3720" w:hanging="420"/>
      </w:pPr>
    </w:lvl>
  </w:abstractNum>
  <w:num w:numId="1">
    <w:abstractNumId w:val="9"/>
  </w:num>
  <w:num w:numId="2">
    <w:abstractNumId w:val="16"/>
  </w:num>
  <w:num w:numId="3">
    <w:abstractNumId w:val="2"/>
  </w:num>
  <w:num w:numId="4">
    <w:abstractNumId w:val="4"/>
  </w:num>
  <w:num w:numId="5">
    <w:abstractNumId w:val="12"/>
  </w:num>
  <w:num w:numId="6">
    <w:abstractNumId w:val="17"/>
  </w:num>
  <w:num w:numId="7">
    <w:abstractNumId w:val="0"/>
  </w:num>
  <w:num w:numId="8">
    <w:abstractNumId w:val="5"/>
  </w:num>
  <w:num w:numId="9">
    <w:abstractNumId w:val="7"/>
  </w:num>
  <w:num w:numId="10">
    <w:abstractNumId w:val="3"/>
  </w:num>
  <w:num w:numId="11">
    <w:abstractNumId w:val="11"/>
  </w:num>
  <w:num w:numId="12">
    <w:abstractNumId w:val="8"/>
  </w:num>
  <w:num w:numId="13">
    <w:abstractNumId w:val="13"/>
  </w:num>
  <w:num w:numId="14">
    <w:abstractNumId w:val="1"/>
  </w:num>
  <w:num w:numId="15">
    <w:abstractNumId w:val="6"/>
  </w:num>
  <w:num w:numId="16">
    <w:abstractNumId w:val="14"/>
  </w:num>
  <w:num w:numId="17">
    <w:abstractNumId w:val="15"/>
  </w:num>
  <w:num w:numId="18">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xmlns:wpsCustomData="http://www.wps.cn/officeDocument/2013/wpsCustomData" mc:Ignorable="w14">
  <w:zoom w:percent="120"/>
  <w:embedTrueTypeFonts/>
  <w:saveSubsetFonts/>
  <w:bordersDoNotSurroundHeader w:val="1"/>
  <w:bordersDoNotSurroundFooter w:val="1"/>
  <w:revisionView w:markup="0"/>
  <w:documentProtection w:enforcement="0"/>
  <w:defaultTabStop w:val="0"/>
  <w:drawingGridHorizontalSpacing w:val="120"/>
  <w:drawingGridVerticalSpacing w:val="381"/>
  <w:noPunctuationKerning w:val="1"/>
  <w:characterSpacingControl w:val="doNotCompress"/>
  <w:footnotePr>
    <w:footnote w:id="0"/>
    <w:footnote w:id="1"/>
  </w:footnotePr>
  <w:endnotePr>
    <w:endnote w:id="0"/>
    <w:endnote w:id="1"/>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docVars>
    <w:docVar w:name="commondata" w:val="eyJoZGlkIjoiN2QwNzUyNDUxZTRlZDU3ZDFiYzk0ZWFhM2Q4NjQwNTEifQ=="/>
  </w:docVars>
  <w:rsids>
    <w:rsidRoot w:val="000F13E1"/>
    <w:rsid w:val="0000045F"/>
    <w:rsid w:val="0000089C"/>
    <w:rsid w:val="000008D9"/>
    <w:rsid w:val="00000D5C"/>
    <w:rsid w:val="0000147A"/>
    <w:rsid w:val="0000193C"/>
    <w:rsid w:val="00002127"/>
    <w:rsid w:val="0000212F"/>
    <w:rsid w:val="00002257"/>
    <w:rsid w:val="0000284A"/>
    <w:rsid w:val="00002986"/>
    <w:rsid w:val="00002BA8"/>
    <w:rsid w:val="00002BC0"/>
    <w:rsid w:val="00003153"/>
    <w:rsid w:val="000031C6"/>
    <w:rsid w:val="00003937"/>
    <w:rsid w:val="00003A66"/>
    <w:rsid w:val="00003DE8"/>
    <w:rsid w:val="0000420B"/>
    <w:rsid w:val="00004DE1"/>
    <w:rsid w:val="00004E0C"/>
    <w:rsid w:val="00005132"/>
    <w:rsid w:val="00005278"/>
    <w:rsid w:val="0000529F"/>
    <w:rsid w:val="000054DF"/>
    <w:rsid w:val="00005972"/>
    <w:rsid w:val="00005F85"/>
    <w:rsid w:val="0000610C"/>
    <w:rsid w:val="000063B8"/>
    <w:rsid w:val="00006607"/>
    <w:rsid w:val="00006645"/>
    <w:rsid w:val="000067C4"/>
    <w:rsid w:val="00006814"/>
    <w:rsid w:val="00006AE2"/>
    <w:rsid w:val="00006BE5"/>
    <w:rsid w:val="00006E47"/>
    <w:rsid w:val="000071C3"/>
    <w:rsid w:val="00007437"/>
    <w:rsid w:val="00007536"/>
    <w:rsid w:val="000075D8"/>
    <w:rsid w:val="00007A18"/>
    <w:rsid w:val="00007C33"/>
    <w:rsid w:val="00007ED5"/>
    <w:rsid w:val="000101D5"/>
    <w:rsid w:val="0001028B"/>
    <w:rsid w:val="000103C9"/>
    <w:rsid w:val="00010577"/>
    <w:rsid w:val="000105EE"/>
    <w:rsid w:val="00010763"/>
    <w:rsid w:val="0001083F"/>
    <w:rsid w:val="00010DEF"/>
    <w:rsid w:val="0001131D"/>
    <w:rsid w:val="00011388"/>
    <w:rsid w:val="00011A13"/>
    <w:rsid w:val="00011BD0"/>
    <w:rsid w:val="00011EC8"/>
    <w:rsid w:val="00011FB0"/>
    <w:rsid w:val="00012002"/>
    <w:rsid w:val="00012046"/>
    <w:rsid w:val="000120A2"/>
    <w:rsid w:val="000120B2"/>
    <w:rsid w:val="00012567"/>
    <w:rsid w:val="00012A3D"/>
    <w:rsid w:val="00012EBC"/>
    <w:rsid w:val="00013033"/>
    <w:rsid w:val="00013433"/>
    <w:rsid w:val="00013641"/>
    <w:rsid w:val="000137C5"/>
    <w:rsid w:val="00013D51"/>
    <w:rsid w:val="00013D53"/>
    <w:rsid w:val="00013DD1"/>
    <w:rsid w:val="00013EC9"/>
    <w:rsid w:val="00013FB6"/>
    <w:rsid w:val="0001414C"/>
    <w:rsid w:val="000141CA"/>
    <w:rsid w:val="0001441A"/>
    <w:rsid w:val="00014431"/>
    <w:rsid w:val="00014948"/>
    <w:rsid w:val="00014D94"/>
    <w:rsid w:val="00015422"/>
    <w:rsid w:val="000156B7"/>
    <w:rsid w:val="000163C5"/>
    <w:rsid w:val="000169AD"/>
    <w:rsid w:val="00016AE4"/>
    <w:rsid w:val="00016DBB"/>
    <w:rsid w:val="000170FE"/>
    <w:rsid w:val="000172FA"/>
    <w:rsid w:val="000175B3"/>
    <w:rsid w:val="00017725"/>
    <w:rsid w:val="00017990"/>
    <w:rsid w:val="00017B8A"/>
    <w:rsid w:val="000201AB"/>
    <w:rsid w:val="000201B5"/>
    <w:rsid w:val="000203EC"/>
    <w:rsid w:val="00020418"/>
    <w:rsid w:val="000208A1"/>
    <w:rsid w:val="00020CD9"/>
    <w:rsid w:val="00020F95"/>
    <w:rsid w:val="0002126A"/>
    <w:rsid w:val="00021398"/>
    <w:rsid w:val="000214CF"/>
    <w:rsid w:val="000218A3"/>
    <w:rsid w:val="00021F5A"/>
    <w:rsid w:val="00021FBE"/>
    <w:rsid w:val="000223C8"/>
    <w:rsid w:val="00022839"/>
    <w:rsid w:val="000230CC"/>
    <w:rsid w:val="00023218"/>
    <w:rsid w:val="0002321A"/>
    <w:rsid w:val="00023B7B"/>
    <w:rsid w:val="00023DD6"/>
    <w:rsid w:val="00024601"/>
    <w:rsid w:val="000246B0"/>
    <w:rsid w:val="00024819"/>
    <w:rsid w:val="00024C0F"/>
    <w:rsid w:val="00024C1E"/>
    <w:rsid w:val="00024F4D"/>
    <w:rsid w:val="00025012"/>
    <w:rsid w:val="000251B3"/>
    <w:rsid w:val="000254C5"/>
    <w:rsid w:val="00025B8E"/>
    <w:rsid w:val="00025CA6"/>
    <w:rsid w:val="00025E7A"/>
    <w:rsid w:val="00025E86"/>
    <w:rsid w:val="00026031"/>
    <w:rsid w:val="000266BB"/>
    <w:rsid w:val="0002678D"/>
    <w:rsid w:val="00026863"/>
    <w:rsid w:val="000268E6"/>
    <w:rsid w:val="00027142"/>
    <w:rsid w:val="00027247"/>
    <w:rsid w:val="000273DB"/>
    <w:rsid w:val="000273FC"/>
    <w:rsid w:val="000277B6"/>
    <w:rsid w:val="00027D5C"/>
    <w:rsid w:val="00030011"/>
    <w:rsid w:val="00030051"/>
    <w:rsid w:val="00030052"/>
    <w:rsid w:val="0003023A"/>
    <w:rsid w:val="0003048A"/>
    <w:rsid w:val="00030867"/>
    <w:rsid w:val="00030AAD"/>
    <w:rsid w:val="00030D49"/>
    <w:rsid w:val="00030ED4"/>
    <w:rsid w:val="00030EEC"/>
    <w:rsid w:val="0003113F"/>
    <w:rsid w:val="000312F0"/>
    <w:rsid w:val="000314C6"/>
    <w:rsid w:val="00031606"/>
    <w:rsid w:val="00031687"/>
    <w:rsid w:val="00031BBF"/>
    <w:rsid w:val="00031C9D"/>
    <w:rsid w:val="00032100"/>
    <w:rsid w:val="000322F1"/>
    <w:rsid w:val="00032514"/>
    <w:rsid w:val="00032863"/>
    <w:rsid w:val="00032B87"/>
    <w:rsid w:val="00032BC9"/>
    <w:rsid w:val="00032C78"/>
    <w:rsid w:val="0003304F"/>
    <w:rsid w:val="00033284"/>
    <w:rsid w:val="0003336A"/>
    <w:rsid w:val="000335C1"/>
    <w:rsid w:val="00033E7F"/>
    <w:rsid w:val="0003412D"/>
    <w:rsid w:val="00034213"/>
    <w:rsid w:val="00034310"/>
    <w:rsid w:val="000345E8"/>
    <w:rsid w:val="00034C25"/>
    <w:rsid w:val="00034F1F"/>
    <w:rsid w:val="00034F95"/>
    <w:rsid w:val="00035176"/>
    <w:rsid w:val="00035368"/>
    <w:rsid w:val="00035891"/>
    <w:rsid w:val="000363B1"/>
    <w:rsid w:val="000366BF"/>
    <w:rsid w:val="00036BE2"/>
    <w:rsid w:val="0003712E"/>
    <w:rsid w:val="00037B9C"/>
    <w:rsid w:val="00037D12"/>
    <w:rsid w:val="00037E8C"/>
    <w:rsid w:val="00037F69"/>
    <w:rsid w:val="000403F7"/>
    <w:rsid w:val="00040426"/>
    <w:rsid w:val="0004045F"/>
    <w:rsid w:val="00040836"/>
    <w:rsid w:val="000416BA"/>
    <w:rsid w:val="00041964"/>
    <w:rsid w:val="00041C71"/>
    <w:rsid w:val="00041EC9"/>
    <w:rsid w:val="00042990"/>
    <w:rsid w:val="00042C3D"/>
    <w:rsid w:val="00042FB7"/>
    <w:rsid w:val="0004316F"/>
    <w:rsid w:val="0004380B"/>
    <w:rsid w:val="00043B95"/>
    <w:rsid w:val="0004407B"/>
    <w:rsid w:val="000441E1"/>
    <w:rsid w:val="00044361"/>
    <w:rsid w:val="000445B8"/>
    <w:rsid w:val="00044838"/>
    <w:rsid w:val="000449BC"/>
    <w:rsid w:val="00044B53"/>
    <w:rsid w:val="00044D26"/>
    <w:rsid w:val="00044ED6"/>
    <w:rsid w:val="00045027"/>
    <w:rsid w:val="000456A2"/>
    <w:rsid w:val="00045720"/>
    <w:rsid w:val="000457A6"/>
    <w:rsid w:val="00045A45"/>
    <w:rsid w:val="00045A55"/>
    <w:rsid w:val="00045D1E"/>
    <w:rsid w:val="00045E80"/>
    <w:rsid w:val="00045F63"/>
    <w:rsid w:val="00046032"/>
    <w:rsid w:val="00046253"/>
    <w:rsid w:val="000463BE"/>
    <w:rsid w:val="00046446"/>
    <w:rsid w:val="00046603"/>
    <w:rsid w:val="000467C7"/>
    <w:rsid w:val="00046A76"/>
    <w:rsid w:val="00046CD3"/>
    <w:rsid w:val="00046E9A"/>
    <w:rsid w:val="000471A9"/>
    <w:rsid w:val="000472F0"/>
    <w:rsid w:val="0004730C"/>
    <w:rsid w:val="0004734E"/>
    <w:rsid w:val="00047428"/>
    <w:rsid w:val="000500EC"/>
    <w:rsid w:val="000503C5"/>
    <w:rsid w:val="000505E8"/>
    <w:rsid w:val="000512C9"/>
    <w:rsid w:val="000519EB"/>
    <w:rsid w:val="00051F81"/>
    <w:rsid w:val="000521F7"/>
    <w:rsid w:val="00052313"/>
    <w:rsid w:val="000524FB"/>
    <w:rsid w:val="00052575"/>
    <w:rsid w:val="00052D2E"/>
    <w:rsid w:val="00052F3C"/>
    <w:rsid w:val="0005369D"/>
    <w:rsid w:val="00053D7E"/>
    <w:rsid w:val="00054426"/>
    <w:rsid w:val="00054594"/>
    <w:rsid w:val="00054A89"/>
    <w:rsid w:val="00055513"/>
    <w:rsid w:val="000558E2"/>
    <w:rsid w:val="00055A49"/>
    <w:rsid w:val="00055E7F"/>
    <w:rsid w:val="000562F4"/>
    <w:rsid w:val="0005639C"/>
    <w:rsid w:val="00056426"/>
    <w:rsid w:val="000564C6"/>
    <w:rsid w:val="000565FA"/>
    <w:rsid w:val="00056A91"/>
    <w:rsid w:val="00056DA0"/>
    <w:rsid w:val="000570B3"/>
    <w:rsid w:val="000570D5"/>
    <w:rsid w:val="0005713E"/>
    <w:rsid w:val="0005756E"/>
    <w:rsid w:val="00057F11"/>
    <w:rsid w:val="000605B5"/>
    <w:rsid w:val="00060F88"/>
    <w:rsid w:val="00061567"/>
    <w:rsid w:val="000616CE"/>
    <w:rsid w:val="00061914"/>
    <w:rsid w:val="00061A79"/>
    <w:rsid w:val="00061C03"/>
    <w:rsid w:val="00061D3F"/>
    <w:rsid w:val="00062022"/>
    <w:rsid w:val="0006206C"/>
    <w:rsid w:val="00062205"/>
    <w:rsid w:val="00062340"/>
    <w:rsid w:val="0006254F"/>
    <w:rsid w:val="00062834"/>
    <w:rsid w:val="00062C20"/>
    <w:rsid w:val="00062DC2"/>
    <w:rsid w:val="00062E88"/>
    <w:rsid w:val="00062E9D"/>
    <w:rsid w:val="00063412"/>
    <w:rsid w:val="0006366E"/>
    <w:rsid w:val="00063779"/>
    <w:rsid w:val="00063E5E"/>
    <w:rsid w:val="000640C0"/>
    <w:rsid w:val="00064156"/>
    <w:rsid w:val="000643B4"/>
    <w:rsid w:val="00064552"/>
    <w:rsid w:val="00064709"/>
    <w:rsid w:val="000647EA"/>
    <w:rsid w:val="00064ABB"/>
    <w:rsid w:val="00064B40"/>
    <w:rsid w:val="00064D6B"/>
    <w:rsid w:val="00064DA7"/>
    <w:rsid w:val="00065024"/>
    <w:rsid w:val="000651C5"/>
    <w:rsid w:val="000652DA"/>
    <w:rsid w:val="000655CF"/>
    <w:rsid w:val="000656D5"/>
    <w:rsid w:val="000657DC"/>
    <w:rsid w:val="00065D61"/>
    <w:rsid w:val="00066027"/>
    <w:rsid w:val="000661C5"/>
    <w:rsid w:val="000661DA"/>
    <w:rsid w:val="000662B1"/>
    <w:rsid w:val="00066342"/>
    <w:rsid w:val="00066361"/>
    <w:rsid w:val="00066585"/>
    <w:rsid w:val="000666D1"/>
    <w:rsid w:val="0006697C"/>
    <w:rsid w:val="00066F98"/>
    <w:rsid w:val="00067145"/>
    <w:rsid w:val="000672E9"/>
    <w:rsid w:val="00067725"/>
    <w:rsid w:val="00067A6D"/>
    <w:rsid w:val="00067B1E"/>
    <w:rsid w:val="00067B5A"/>
    <w:rsid w:val="000702D8"/>
    <w:rsid w:val="00070484"/>
    <w:rsid w:val="00070739"/>
    <w:rsid w:val="00070775"/>
    <w:rsid w:val="000708A3"/>
    <w:rsid w:val="000709BF"/>
    <w:rsid w:val="00070C77"/>
    <w:rsid w:val="00070D02"/>
    <w:rsid w:val="00070F70"/>
    <w:rsid w:val="0007159C"/>
    <w:rsid w:val="000716DD"/>
    <w:rsid w:val="0007185E"/>
    <w:rsid w:val="00071B1F"/>
    <w:rsid w:val="00071BA6"/>
    <w:rsid w:val="00071EC8"/>
    <w:rsid w:val="000720ED"/>
    <w:rsid w:val="00072262"/>
    <w:rsid w:val="000722D1"/>
    <w:rsid w:val="000726B6"/>
    <w:rsid w:val="00072AC1"/>
    <w:rsid w:val="00072BDB"/>
    <w:rsid w:val="00072C81"/>
    <w:rsid w:val="00072CD4"/>
    <w:rsid w:val="00073157"/>
    <w:rsid w:val="000738FA"/>
    <w:rsid w:val="00073B02"/>
    <w:rsid w:val="00073D3D"/>
    <w:rsid w:val="00073F24"/>
    <w:rsid w:val="00074256"/>
    <w:rsid w:val="0007465D"/>
    <w:rsid w:val="000746B0"/>
    <w:rsid w:val="0007492D"/>
    <w:rsid w:val="00074932"/>
    <w:rsid w:val="00074B87"/>
    <w:rsid w:val="00075381"/>
    <w:rsid w:val="00075386"/>
    <w:rsid w:val="00075546"/>
    <w:rsid w:val="00075CE4"/>
    <w:rsid w:val="0007610F"/>
    <w:rsid w:val="0007655D"/>
    <w:rsid w:val="000767BE"/>
    <w:rsid w:val="00076A0D"/>
    <w:rsid w:val="00076B21"/>
    <w:rsid w:val="00076DD1"/>
    <w:rsid w:val="000776C8"/>
    <w:rsid w:val="000779D5"/>
    <w:rsid w:val="00077A5D"/>
    <w:rsid w:val="00077B78"/>
    <w:rsid w:val="00077E4D"/>
    <w:rsid w:val="00080454"/>
    <w:rsid w:val="000806EB"/>
    <w:rsid w:val="00080916"/>
    <w:rsid w:val="00080AEC"/>
    <w:rsid w:val="00080C77"/>
    <w:rsid w:val="00080DA3"/>
    <w:rsid w:val="00081138"/>
    <w:rsid w:val="00081347"/>
    <w:rsid w:val="000816A9"/>
    <w:rsid w:val="0008176F"/>
    <w:rsid w:val="00081965"/>
    <w:rsid w:val="00081B60"/>
    <w:rsid w:val="00082B36"/>
    <w:rsid w:val="00083524"/>
    <w:rsid w:val="000835B9"/>
    <w:rsid w:val="00083624"/>
    <w:rsid w:val="00083E04"/>
    <w:rsid w:val="0008404F"/>
    <w:rsid w:val="000840F8"/>
    <w:rsid w:val="000841F8"/>
    <w:rsid w:val="00084370"/>
    <w:rsid w:val="000844E0"/>
    <w:rsid w:val="00084641"/>
    <w:rsid w:val="00084994"/>
    <w:rsid w:val="00084DAE"/>
    <w:rsid w:val="00085256"/>
    <w:rsid w:val="000854AA"/>
    <w:rsid w:val="0008577A"/>
    <w:rsid w:val="00085C30"/>
    <w:rsid w:val="00085CA7"/>
    <w:rsid w:val="000860AA"/>
    <w:rsid w:val="00086293"/>
    <w:rsid w:val="00086F48"/>
    <w:rsid w:val="000870F7"/>
    <w:rsid w:val="00087622"/>
    <w:rsid w:val="00087BE0"/>
    <w:rsid w:val="00090C37"/>
    <w:rsid w:val="00091034"/>
    <w:rsid w:val="00091331"/>
    <w:rsid w:val="000915B9"/>
    <w:rsid w:val="0009192D"/>
    <w:rsid w:val="00091969"/>
    <w:rsid w:val="00091AEA"/>
    <w:rsid w:val="00091CB2"/>
    <w:rsid w:val="00091FDC"/>
    <w:rsid w:val="00092429"/>
    <w:rsid w:val="0009244D"/>
    <w:rsid w:val="00092521"/>
    <w:rsid w:val="0009340A"/>
    <w:rsid w:val="00093862"/>
    <w:rsid w:val="00093921"/>
    <w:rsid w:val="00093A26"/>
    <w:rsid w:val="00093CE8"/>
    <w:rsid w:val="00093F3B"/>
    <w:rsid w:val="000943E5"/>
    <w:rsid w:val="000945B6"/>
    <w:rsid w:val="000946CC"/>
    <w:rsid w:val="0009470F"/>
    <w:rsid w:val="00094F86"/>
    <w:rsid w:val="00094FC6"/>
    <w:rsid w:val="00095149"/>
    <w:rsid w:val="00095408"/>
    <w:rsid w:val="00095AE8"/>
    <w:rsid w:val="00095B1C"/>
    <w:rsid w:val="00095EC7"/>
    <w:rsid w:val="000964CC"/>
    <w:rsid w:val="00096802"/>
    <w:rsid w:val="000969C1"/>
    <w:rsid w:val="00096BBF"/>
    <w:rsid w:val="00096D04"/>
    <w:rsid w:val="00096E0A"/>
    <w:rsid w:val="0009740B"/>
    <w:rsid w:val="00097720"/>
    <w:rsid w:val="00097888"/>
    <w:rsid w:val="00097D8D"/>
    <w:rsid w:val="00097EB2"/>
    <w:rsid w:val="000A0062"/>
    <w:rsid w:val="000A00D2"/>
    <w:rsid w:val="000A0285"/>
    <w:rsid w:val="000A03A8"/>
    <w:rsid w:val="000A057D"/>
    <w:rsid w:val="000A0659"/>
    <w:rsid w:val="000A0666"/>
    <w:rsid w:val="000A0856"/>
    <w:rsid w:val="000A097F"/>
    <w:rsid w:val="000A137B"/>
    <w:rsid w:val="000A1435"/>
    <w:rsid w:val="000A19E3"/>
    <w:rsid w:val="000A1B93"/>
    <w:rsid w:val="000A1E25"/>
    <w:rsid w:val="000A1FEC"/>
    <w:rsid w:val="000A2210"/>
    <w:rsid w:val="000A272C"/>
    <w:rsid w:val="000A2953"/>
    <w:rsid w:val="000A2BFF"/>
    <w:rsid w:val="000A2F32"/>
    <w:rsid w:val="000A31E2"/>
    <w:rsid w:val="000A3313"/>
    <w:rsid w:val="000A3359"/>
    <w:rsid w:val="000A36A2"/>
    <w:rsid w:val="000A37C0"/>
    <w:rsid w:val="000A37DA"/>
    <w:rsid w:val="000A3ECA"/>
    <w:rsid w:val="000A4E0E"/>
    <w:rsid w:val="000A52DB"/>
    <w:rsid w:val="000A5405"/>
    <w:rsid w:val="000A55C5"/>
    <w:rsid w:val="000A5873"/>
    <w:rsid w:val="000A62AA"/>
    <w:rsid w:val="000A6372"/>
    <w:rsid w:val="000A6441"/>
    <w:rsid w:val="000A6B25"/>
    <w:rsid w:val="000A6C77"/>
    <w:rsid w:val="000A6F72"/>
    <w:rsid w:val="000A731F"/>
    <w:rsid w:val="000A7393"/>
    <w:rsid w:val="000A74A3"/>
    <w:rsid w:val="000A74CC"/>
    <w:rsid w:val="000A7959"/>
    <w:rsid w:val="000A7BD7"/>
    <w:rsid w:val="000A7C05"/>
    <w:rsid w:val="000A7CE7"/>
    <w:rsid w:val="000A7E1B"/>
    <w:rsid w:val="000B0149"/>
    <w:rsid w:val="000B0473"/>
    <w:rsid w:val="000B0D58"/>
    <w:rsid w:val="000B0EDD"/>
    <w:rsid w:val="000B0FCD"/>
    <w:rsid w:val="000B108F"/>
    <w:rsid w:val="000B1231"/>
    <w:rsid w:val="000B137E"/>
    <w:rsid w:val="000B1548"/>
    <w:rsid w:val="000B1555"/>
    <w:rsid w:val="000B16E6"/>
    <w:rsid w:val="000B2157"/>
    <w:rsid w:val="000B28DE"/>
    <w:rsid w:val="000B2906"/>
    <w:rsid w:val="000B315E"/>
    <w:rsid w:val="000B34AD"/>
    <w:rsid w:val="000B3BB0"/>
    <w:rsid w:val="000B3C18"/>
    <w:rsid w:val="000B3C9E"/>
    <w:rsid w:val="000B3D2A"/>
    <w:rsid w:val="000B42D2"/>
    <w:rsid w:val="000B462B"/>
    <w:rsid w:val="000B4662"/>
    <w:rsid w:val="000B4675"/>
    <w:rsid w:val="000B4A87"/>
    <w:rsid w:val="000B4F0C"/>
    <w:rsid w:val="000B4F7E"/>
    <w:rsid w:val="000B4FBD"/>
    <w:rsid w:val="000B4FD4"/>
    <w:rsid w:val="000B5BF4"/>
    <w:rsid w:val="000B61A2"/>
    <w:rsid w:val="000B65FD"/>
    <w:rsid w:val="000B6848"/>
    <w:rsid w:val="000B6A2E"/>
    <w:rsid w:val="000B6E42"/>
    <w:rsid w:val="000B70E2"/>
    <w:rsid w:val="000B7920"/>
    <w:rsid w:val="000B7D12"/>
    <w:rsid w:val="000B7EEB"/>
    <w:rsid w:val="000C0120"/>
    <w:rsid w:val="000C024B"/>
    <w:rsid w:val="000C02A6"/>
    <w:rsid w:val="000C0671"/>
    <w:rsid w:val="000C07B7"/>
    <w:rsid w:val="000C0AD4"/>
    <w:rsid w:val="000C12BB"/>
    <w:rsid w:val="000C141D"/>
    <w:rsid w:val="000C1438"/>
    <w:rsid w:val="000C17FC"/>
    <w:rsid w:val="000C1AA5"/>
    <w:rsid w:val="000C1F2B"/>
    <w:rsid w:val="000C2149"/>
    <w:rsid w:val="000C23EF"/>
    <w:rsid w:val="000C243A"/>
    <w:rsid w:val="000C247F"/>
    <w:rsid w:val="000C259C"/>
    <w:rsid w:val="000C25A7"/>
    <w:rsid w:val="000C25DB"/>
    <w:rsid w:val="000C2B14"/>
    <w:rsid w:val="000C2C2D"/>
    <w:rsid w:val="000C2CE4"/>
    <w:rsid w:val="000C2EE3"/>
    <w:rsid w:val="000C2F0E"/>
    <w:rsid w:val="000C2FE9"/>
    <w:rsid w:val="000C34FE"/>
    <w:rsid w:val="000C3D7D"/>
    <w:rsid w:val="000C3DC9"/>
    <w:rsid w:val="000C3FCF"/>
    <w:rsid w:val="000C4021"/>
    <w:rsid w:val="000C40D7"/>
    <w:rsid w:val="000C434F"/>
    <w:rsid w:val="000C43D5"/>
    <w:rsid w:val="000C43E6"/>
    <w:rsid w:val="000C4491"/>
    <w:rsid w:val="000C457E"/>
    <w:rsid w:val="000C5554"/>
    <w:rsid w:val="000C5A76"/>
    <w:rsid w:val="000C5B7F"/>
    <w:rsid w:val="000C5F7D"/>
    <w:rsid w:val="000C6356"/>
    <w:rsid w:val="000C63A1"/>
    <w:rsid w:val="000C663E"/>
    <w:rsid w:val="000C6DCE"/>
    <w:rsid w:val="000C705F"/>
    <w:rsid w:val="000C7167"/>
    <w:rsid w:val="000C71D5"/>
    <w:rsid w:val="000C75CD"/>
    <w:rsid w:val="000C760A"/>
    <w:rsid w:val="000C7A8E"/>
    <w:rsid w:val="000C7BC3"/>
    <w:rsid w:val="000C7DEE"/>
    <w:rsid w:val="000D00A7"/>
    <w:rsid w:val="000D06A4"/>
    <w:rsid w:val="000D0705"/>
    <w:rsid w:val="000D07D8"/>
    <w:rsid w:val="000D099C"/>
    <w:rsid w:val="000D0CFE"/>
    <w:rsid w:val="000D0F69"/>
    <w:rsid w:val="000D111A"/>
    <w:rsid w:val="000D1603"/>
    <w:rsid w:val="000D20D1"/>
    <w:rsid w:val="000D235B"/>
    <w:rsid w:val="000D244C"/>
    <w:rsid w:val="000D246E"/>
    <w:rsid w:val="000D25AF"/>
    <w:rsid w:val="000D2B7F"/>
    <w:rsid w:val="000D32BC"/>
    <w:rsid w:val="000D3934"/>
    <w:rsid w:val="000D394E"/>
    <w:rsid w:val="000D3DAF"/>
    <w:rsid w:val="000D3DFC"/>
    <w:rsid w:val="000D3FE3"/>
    <w:rsid w:val="000D404F"/>
    <w:rsid w:val="000D42A9"/>
    <w:rsid w:val="000D531E"/>
    <w:rsid w:val="000D5CE4"/>
    <w:rsid w:val="000D5F47"/>
    <w:rsid w:val="000D6341"/>
    <w:rsid w:val="000D64A0"/>
    <w:rsid w:val="000D6B2D"/>
    <w:rsid w:val="000D6BED"/>
    <w:rsid w:val="000D6CFA"/>
    <w:rsid w:val="000D6D30"/>
    <w:rsid w:val="000D6FEC"/>
    <w:rsid w:val="000D7232"/>
    <w:rsid w:val="000D730A"/>
    <w:rsid w:val="000D7673"/>
    <w:rsid w:val="000D782F"/>
    <w:rsid w:val="000D7CA7"/>
    <w:rsid w:val="000D7CF7"/>
    <w:rsid w:val="000D7FF5"/>
    <w:rsid w:val="000E0102"/>
    <w:rsid w:val="000E0146"/>
    <w:rsid w:val="000E05DC"/>
    <w:rsid w:val="000E0858"/>
    <w:rsid w:val="000E098D"/>
    <w:rsid w:val="000E0D17"/>
    <w:rsid w:val="000E0EAE"/>
    <w:rsid w:val="000E0FCC"/>
    <w:rsid w:val="000E23C5"/>
    <w:rsid w:val="000E27B4"/>
    <w:rsid w:val="000E28A6"/>
    <w:rsid w:val="000E28D5"/>
    <w:rsid w:val="000E2A8F"/>
    <w:rsid w:val="000E2F8A"/>
    <w:rsid w:val="000E3051"/>
    <w:rsid w:val="000E3270"/>
    <w:rsid w:val="000E36DA"/>
    <w:rsid w:val="000E3862"/>
    <w:rsid w:val="000E3E9D"/>
    <w:rsid w:val="000E4017"/>
    <w:rsid w:val="000E4294"/>
    <w:rsid w:val="000E49BE"/>
    <w:rsid w:val="000E4EB7"/>
    <w:rsid w:val="000E5529"/>
    <w:rsid w:val="000E573A"/>
    <w:rsid w:val="000E57E3"/>
    <w:rsid w:val="000E5A2A"/>
    <w:rsid w:val="000E5BFE"/>
    <w:rsid w:val="000E5D0F"/>
    <w:rsid w:val="000E6091"/>
    <w:rsid w:val="000E61B6"/>
    <w:rsid w:val="000E6886"/>
    <w:rsid w:val="000E6950"/>
    <w:rsid w:val="000E6A79"/>
    <w:rsid w:val="000E6BEE"/>
    <w:rsid w:val="000E725E"/>
    <w:rsid w:val="000E73DB"/>
    <w:rsid w:val="000E7738"/>
    <w:rsid w:val="000E7CE7"/>
    <w:rsid w:val="000F023B"/>
    <w:rsid w:val="000F02BD"/>
    <w:rsid w:val="000F067C"/>
    <w:rsid w:val="000F09F8"/>
    <w:rsid w:val="000F0FA3"/>
    <w:rsid w:val="000F1086"/>
    <w:rsid w:val="000F11A1"/>
    <w:rsid w:val="000F13E1"/>
    <w:rsid w:val="000F1D64"/>
    <w:rsid w:val="000F20A7"/>
    <w:rsid w:val="000F2243"/>
    <w:rsid w:val="000F2686"/>
    <w:rsid w:val="000F29F9"/>
    <w:rsid w:val="000F3235"/>
    <w:rsid w:val="000F3352"/>
    <w:rsid w:val="000F398C"/>
    <w:rsid w:val="000F3D86"/>
    <w:rsid w:val="000F4221"/>
    <w:rsid w:val="000F4609"/>
    <w:rsid w:val="000F46EC"/>
    <w:rsid w:val="000F4BC6"/>
    <w:rsid w:val="000F4E44"/>
    <w:rsid w:val="000F510F"/>
    <w:rsid w:val="000F51DB"/>
    <w:rsid w:val="000F53F9"/>
    <w:rsid w:val="000F54DA"/>
    <w:rsid w:val="000F5659"/>
    <w:rsid w:val="000F5E0C"/>
    <w:rsid w:val="000F621E"/>
    <w:rsid w:val="000F689E"/>
    <w:rsid w:val="000F6B4B"/>
    <w:rsid w:val="000F6CF7"/>
    <w:rsid w:val="000F7898"/>
    <w:rsid w:val="000F7951"/>
    <w:rsid w:val="000F7DC0"/>
    <w:rsid w:val="000F7DCF"/>
    <w:rsid w:val="0010024A"/>
    <w:rsid w:val="00100833"/>
    <w:rsid w:val="00100CF3"/>
    <w:rsid w:val="0010187B"/>
    <w:rsid w:val="00101ECB"/>
    <w:rsid w:val="0010240D"/>
    <w:rsid w:val="00102583"/>
    <w:rsid w:val="00102763"/>
    <w:rsid w:val="001027EF"/>
    <w:rsid w:val="00102DBF"/>
    <w:rsid w:val="00102F49"/>
    <w:rsid w:val="001032BA"/>
    <w:rsid w:val="00103684"/>
    <w:rsid w:val="00103ACE"/>
    <w:rsid w:val="00103DCE"/>
    <w:rsid w:val="00104114"/>
    <w:rsid w:val="00104303"/>
    <w:rsid w:val="001044C9"/>
    <w:rsid w:val="001048A9"/>
    <w:rsid w:val="00104A46"/>
    <w:rsid w:val="00104C29"/>
    <w:rsid w:val="00104C9F"/>
    <w:rsid w:val="00104E74"/>
    <w:rsid w:val="00105707"/>
    <w:rsid w:val="00105994"/>
    <w:rsid w:val="00105AC0"/>
    <w:rsid w:val="00106049"/>
    <w:rsid w:val="00106431"/>
    <w:rsid w:val="00106635"/>
    <w:rsid w:val="0010663A"/>
    <w:rsid w:val="001068A3"/>
    <w:rsid w:val="00106976"/>
    <w:rsid w:val="00106B7B"/>
    <w:rsid w:val="00106F1B"/>
    <w:rsid w:val="00107334"/>
    <w:rsid w:val="00107BF5"/>
    <w:rsid w:val="00110065"/>
    <w:rsid w:val="00110180"/>
    <w:rsid w:val="001102A6"/>
    <w:rsid w:val="001102E9"/>
    <w:rsid w:val="00110356"/>
    <w:rsid w:val="00110722"/>
    <w:rsid w:val="00111192"/>
    <w:rsid w:val="00111824"/>
    <w:rsid w:val="00111BDA"/>
    <w:rsid w:val="00111E1B"/>
    <w:rsid w:val="001120A8"/>
    <w:rsid w:val="001120DC"/>
    <w:rsid w:val="001121A5"/>
    <w:rsid w:val="00112985"/>
    <w:rsid w:val="00112CF4"/>
    <w:rsid w:val="00112FEF"/>
    <w:rsid w:val="00113671"/>
    <w:rsid w:val="001137DE"/>
    <w:rsid w:val="0011389A"/>
    <w:rsid w:val="00113A97"/>
    <w:rsid w:val="00113BFF"/>
    <w:rsid w:val="0011427F"/>
    <w:rsid w:val="00114C19"/>
    <w:rsid w:val="00114C58"/>
    <w:rsid w:val="00115690"/>
    <w:rsid w:val="00115751"/>
    <w:rsid w:val="00115A45"/>
    <w:rsid w:val="00115A75"/>
    <w:rsid w:val="00115A9A"/>
    <w:rsid w:val="00116270"/>
    <w:rsid w:val="0011672E"/>
    <w:rsid w:val="00116EAF"/>
    <w:rsid w:val="001175A4"/>
    <w:rsid w:val="00117C39"/>
    <w:rsid w:val="00117CDC"/>
    <w:rsid w:val="00117D92"/>
    <w:rsid w:val="00120111"/>
    <w:rsid w:val="00120163"/>
    <w:rsid w:val="00120527"/>
    <w:rsid w:val="001208A8"/>
    <w:rsid w:val="001208D2"/>
    <w:rsid w:val="00120AAB"/>
    <w:rsid w:val="00120E20"/>
    <w:rsid w:val="00121071"/>
    <w:rsid w:val="00121400"/>
    <w:rsid w:val="00121A98"/>
    <w:rsid w:val="00121C78"/>
    <w:rsid w:val="00122147"/>
    <w:rsid w:val="001221B5"/>
    <w:rsid w:val="001224C4"/>
    <w:rsid w:val="001226A2"/>
    <w:rsid w:val="00122A7B"/>
    <w:rsid w:val="00122B6E"/>
    <w:rsid w:val="001232D5"/>
    <w:rsid w:val="001232D8"/>
    <w:rsid w:val="00123579"/>
    <w:rsid w:val="001236E4"/>
    <w:rsid w:val="00123899"/>
    <w:rsid w:val="00123C4D"/>
    <w:rsid w:val="00123CA1"/>
    <w:rsid w:val="00124682"/>
    <w:rsid w:val="0012470D"/>
    <w:rsid w:val="001247F8"/>
    <w:rsid w:val="001248D1"/>
    <w:rsid w:val="00124AAF"/>
    <w:rsid w:val="00125028"/>
    <w:rsid w:val="001253AB"/>
    <w:rsid w:val="00125860"/>
    <w:rsid w:val="00125C32"/>
    <w:rsid w:val="001262CB"/>
    <w:rsid w:val="00126EA0"/>
    <w:rsid w:val="00127219"/>
    <w:rsid w:val="0012730F"/>
    <w:rsid w:val="0012741D"/>
    <w:rsid w:val="0012753A"/>
    <w:rsid w:val="00127803"/>
    <w:rsid w:val="00127A26"/>
    <w:rsid w:val="00127BFA"/>
    <w:rsid w:val="00127C30"/>
    <w:rsid w:val="00127C5A"/>
    <w:rsid w:val="0013019B"/>
    <w:rsid w:val="001301E0"/>
    <w:rsid w:val="001302BE"/>
    <w:rsid w:val="00130482"/>
    <w:rsid w:val="00130A0E"/>
    <w:rsid w:val="00130DC2"/>
    <w:rsid w:val="001313C0"/>
    <w:rsid w:val="001314B6"/>
    <w:rsid w:val="00131B1B"/>
    <w:rsid w:val="00131D03"/>
    <w:rsid w:val="00131DE3"/>
    <w:rsid w:val="00132010"/>
    <w:rsid w:val="00132372"/>
    <w:rsid w:val="00132404"/>
    <w:rsid w:val="0013275A"/>
    <w:rsid w:val="001327CF"/>
    <w:rsid w:val="001329AB"/>
    <w:rsid w:val="00132B0B"/>
    <w:rsid w:val="00132E3A"/>
    <w:rsid w:val="001330D5"/>
    <w:rsid w:val="001335A0"/>
    <w:rsid w:val="00133F1A"/>
    <w:rsid w:val="0013415F"/>
    <w:rsid w:val="00134332"/>
    <w:rsid w:val="00134A6D"/>
    <w:rsid w:val="001357AA"/>
    <w:rsid w:val="00135A98"/>
    <w:rsid w:val="00135FA1"/>
    <w:rsid w:val="00136199"/>
    <w:rsid w:val="00136389"/>
    <w:rsid w:val="00136430"/>
    <w:rsid w:val="00136579"/>
    <w:rsid w:val="00136609"/>
    <w:rsid w:val="00136660"/>
    <w:rsid w:val="001367BC"/>
    <w:rsid w:val="00136D9F"/>
    <w:rsid w:val="00136EF6"/>
    <w:rsid w:val="00136FAF"/>
    <w:rsid w:val="00137042"/>
    <w:rsid w:val="00137366"/>
    <w:rsid w:val="0013767B"/>
    <w:rsid w:val="00137743"/>
    <w:rsid w:val="001377F8"/>
    <w:rsid w:val="001379D5"/>
    <w:rsid w:val="00137A3A"/>
    <w:rsid w:val="001400FA"/>
    <w:rsid w:val="001405A1"/>
    <w:rsid w:val="0014078F"/>
    <w:rsid w:val="0014092A"/>
    <w:rsid w:val="00140D93"/>
    <w:rsid w:val="001412E4"/>
    <w:rsid w:val="00141477"/>
    <w:rsid w:val="00141744"/>
    <w:rsid w:val="001417A2"/>
    <w:rsid w:val="00143369"/>
    <w:rsid w:val="001437C5"/>
    <w:rsid w:val="00143AC4"/>
    <w:rsid w:val="00143C17"/>
    <w:rsid w:val="00143D8B"/>
    <w:rsid w:val="00143E40"/>
    <w:rsid w:val="00144598"/>
    <w:rsid w:val="00144AE0"/>
    <w:rsid w:val="00144BB1"/>
    <w:rsid w:val="00144F01"/>
    <w:rsid w:val="001454AE"/>
    <w:rsid w:val="001455BC"/>
    <w:rsid w:val="00145CBE"/>
    <w:rsid w:val="00145DB6"/>
    <w:rsid w:val="00146B36"/>
    <w:rsid w:val="00146BB7"/>
    <w:rsid w:val="00146F04"/>
    <w:rsid w:val="001471C1"/>
    <w:rsid w:val="00147515"/>
    <w:rsid w:val="00147663"/>
    <w:rsid w:val="00147AE3"/>
    <w:rsid w:val="00147B85"/>
    <w:rsid w:val="00147EE2"/>
    <w:rsid w:val="0015006E"/>
    <w:rsid w:val="001501F4"/>
    <w:rsid w:val="00150343"/>
    <w:rsid w:val="00150563"/>
    <w:rsid w:val="00150911"/>
    <w:rsid w:val="00151084"/>
    <w:rsid w:val="00151BE3"/>
    <w:rsid w:val="00151DCE"/>
    <w:rsid w:val="00151E2E"/>
    <w:rsid w:val="00151E5A"/>
    <w:rsid w:val="00151E7B"/>
    <w:rsid w:val="00151FCE"/>
    <w:rsid w:val="00151FF1"/>
    <w:rsid w:val="001525A7"/>
    <w:rsid w:val="00152638"/>
    <w:rsid w:val="00152A69"/>
    <w:rsid w:val="00152F03"/>
    <w:rsid w:val="001535F2"/>
    <w:rsid w:val="00153AEF"/>
    <w:rsid w:val="00153E07"/>
    <w:rsid w:val="00153E6E"/>
    <w:rsid w:val="0015412E"/>
    <w:rsid w:val="00154423"/>
    <w:rsid w:val="00154684"/>
    <w:rsid w:val="001546E3"/>
    <w:rsid w:val="001549E8"/>
    <w:rsid w:val="00154AE4"/>
    <w:rsid w:val="00154F17"/>
    <w:rsid w:val="00154FFE"/>
    <w:rsid w:val="001550FB"/>
    <w:rsid w:val="0015580F"/>
    <w:rsid w:val="00155AA4"/>
    <w:rsid w:val="00155C13"/>
    <w:rsid w:val="00155D7F"/>
    <w:rsid w:val="00155E8E"/>
    <w:rsid w:val="001561AA"/>
    <w:rsid w:val="001562C1"/>
    <w:rsid w:val="0015635E"/>
    <w:rsid w:val="00156391"/>
    <w:rsid w:val="001563AF"/>
    <w:rsid w:val="00156512"/>
    <w:rsid w:val="001568E4"/>
    <w:rsid w:val="00156DC5"/>
    <w:rsid w:val="00157021"/>
    <w:rsid w:val="00157174"/>
    <w:rsid w:val="00157375"/>
    <w:rsid w:val="001574B9"/>
    <w:rsid w:val="0015753C"/>
    <w:rsid w:val="0015772D"/>
    <w:rsid w:val="00160580"/>
    <w:rsid w:val="00160639"/>
    <w:rsid w:val="00160F11"/>
    <w:rsid w:val="001615B7"/>
    <w:rsid w:val="0016160A"/>
    <w:rsid w:val="00161C55"/>
    <w:rsid w:val="00161D69"/>
    <w:rsid w:val="00161FBE"/>
    <w:rsid w:val="0016242F"/>
    <w:rsid w:val="001625A0"/>
    <w:rsid w:val="001626FC"/>
    <w:rsid w:val="00162BCA"/>
    <w:rsid w:val="00163060"/>
    <w:rsid w:val="001631EA"/>
    <w:rsid w:val="00163810"/>
    <w:rsid w:val="00163B24"/>
    <w:rsid w:val="00163D76"/>
    <w:rsid w:val="0016427A"/>
    <w:rsid w:val="001645FF"/>
    <w:rsid w:val="00164865"/>
    <w:rsid w:val="00164B55"/>
    <w:rsid w:val="00164CD8"/>
    <w:rsid w:val="00164D54"/>
    <w:rsid w:val="001652AD"/>
    <w:rsid w:val="001653E7"/>
    <w:rsid w:val="0016593A"/>
    <w:rsid w:val="00165B3C"/>
    <w:rsid w:val="00165BD4"/>
    <w:rsid w:val="00165E94"/>
    <w:rsid w:val="00166276"/>
    <w:rsid w:val="001663DF"/>
    <w:rsid w:val="00166460"/>
    <w:rsid w:val="00166603"/>
    <w:rsid w:val="00166654"/>
    <w:rsid w:val="00166692"/>
    <w:rsid w:val="0016676B"/>
    <w:rsid w:val="001667D3"/>
    <w:rsid w:val="00166E91"/>
    <w:rsid w:val="00166F51"/>
    <w:rsid w:val="001672AC"/>
    <w:rsid w:val="001674DE"/>
    <w:rsid w:val="001677A2"/>
    <w:rsid w:val="00167BBC"/>
    <w:rsid w:val="00167ED6"/>
    <w:rsid w:val="001705F2"/>
    <w:rsid w:val="0017061F"/>
    <w:rsid w:val="001709F8"/>
    <w:rsid w:val="00171151"/>
    <w:rsid w:val="0017115B"/>
    <w:rsid w:val="00171551"/>
    <w:rsid w:val="001715B2"/>
    <w:rsid w:val="0017161D"/>
    <w:rsid w:val="00171668"/>
    <w:rsid w:val="00171759"/>
    <w:rsid w:val="001720D5"/>
    <w:rsid w:val="00172229"/>
    <w:rsid w:val="0017236A"/>
    <w:rsid w:val="001727EA"/>
    <w:rsid w:val="0017297D"/>
    <w:rsid w:val="001729EB"/>
    <w:rsid w:val="00172D94"/>
    <w:rsid w:val="0017300B"/>
    <w:rsid w:val="001731B8"/>
    <w:rsid w:val="00173722"/>
    <w:rsid w:val="001745BD"/>
    <w:rsid w:val="00174C7A"/>
    <w:rsid w:val="00174DF5"/>
    <w:rsid w:val="00174F94"/>
    <w:rsid w:val="00175320"/>
    <w:rsid w:val="00175AA7"/>
    <w:rsid w:val="00175B81"/>
    <w:rsid w:val="00175F92"/>
    <w:rsid w:val="0017604A"/>
    <w:rsid w:val="0017697E"/>
    <w:rsid w:val="00176B5F"/>
    <w:rsid w:val="00176CC0"/>
    <w:rsid w:val="00176EA5"/>
    <w:rsid w:val="0017720B"/>
    <w:rsid w:val="001772D5"/>
    <w:rsid w:val="001773F2"/>
    <w:rsid w:val="0017741E"/>
    <w:rsid w:val="001775ED"/>
    <w:rsid w:val="00177642"/>
    <w:rsid w:val="001776B6"/>
    <w:rsid w:val="00177734"/>
    <w:rsid w:val="00177793"/>
    <w:rsid w:val="001778A4"/>
    <w:rsid w:val="001806D4"/>
    <w:rsid w:val="00180782"/>
    <w:rsid w:val="00180799"/>
    <w:rsid w:val="0018107E"/>
    <w:rsid w:val="00181256"/>
    <w:rsid w:val="0018145E"/>
    <w:rsid w:val="001814A2"/>
    <w:rsid w:val="00181AA5"/>
    <w:rsid w:val="00181CCC"/>
    <w:rsid w:val="00182095"/>
    <w:rsid w:val="001821D9"/>
    <w:rsid w:val="00182E19"/>
    <w:rsid w:val="001835C3"/>
    <w:rsid w:val="00183A71"/>
    <w:rsid w:val="00183C05"/>
    <w:rsid w:val="00183E6F"/>
    <w:rsid w:val="001843F9"/>
    <w:rsid w:val="001845A7"/>
    <w:rsid w:val="00184AEE"/>
    <w:rsid w:val="00184C1B"/>
    <w:rsid w:val="00184EC1"/>
    <w:rsid w:val="00185113"/>
    <w:rsid w:val="00185624"/>
    <w:rsid w:val="00185E1C"/>
    <w:rsid w:val="001863D8"/>
    <w:rsid w:val="00186C94"/>
    <w:rsid w:val="00186DAE"/>
    <w:rsid w:val="00186E35"/>
    <w:rsid w:val="00187C39"/>
    <w:rsid w:val="00187DBC"/>
    <w:rsid w:val="00190614"/>
    <w:rsid w:val="001907C6"/>
    <w:rsid w:val="00190872"/>
    <w:rsid w:val="0019092B"/>
    <w:rsid w:val="00190A9F"/>
    <w:rsid w:val="001912B1"/>
    <w:rsid w:val="0019183E"/>
    <w:rsid w:val="00191C9B"/>
    <w:rsid w:val="0019208F"/>
    <w:rsid w:val="001920EA"/>
    <w:rsid w:val="00192779"/>
    <w:rsid w:val="0019277A"/>
    <w:rsid w:val="00192AC0"/>
    <w:rsid w:val="00192C41"/>
    <w:rsid w:val="00192DFC"/>
    <w:rsid w:val="0019310A"/>
    <w:rsid w:val="00193356"/>
    <w:rsid w:val="001933C4"/>
    <w:rsid w:val="00193924"/>
    <w:rsid w:val="00193C64"/>
    <w:rsid w:val="00193C6E"/>
    <w:rsid w:val="00193E03"/>
    <w:rsid w:val="00194011"/>
    <w:rsid w:val="00194131"/>
    <w:rsid w:val="00194606"/>
    <w:rsid w:val="001948CA"/>
    <w:rsid w:val="00194D17"/>
    <w:rsid w:val="00194D4A"/>
    <w:rsid w:val="00194D75"/>
    <w:rsid w:val="001954B0"/>
    <w:rsid w:val="001958E7"/>
    <w:rsid w:val="00195A64"/>
    <w:rsid w:val="00195B2B"/>
    <w:rsid w:val="0019606D"/>
    <w:rsid w:val="001964FB"/>
    <w:rsid w:val="001965C2"/>
    <w:rsid w:val="00196952"/>
    <w:rsid w:val="00196A33"/>
    <w:rsid w:val="001972C7"/>
    <w:rsid w:val="0019737E"/>
    <w:rsid w:val="00197422"/>
    <w:rsid w:val="001974D6"/>
    <w:rsid w:val="00197D3D"/>
    <w:rsid w:val="00197EBF"/>
    <w:rsid w:val="001A00A5"/>
    <w:rsid w:val="001A02F9"/>
    <w:rsid w:val="001A03D1"/>
    <w:rsid w:val="001A04A4"/>
    <w:rsid w:val="001A0A38"/>
    <w:rsid w:val="001A0A4E"/>
    <w:rsid w:val="001A1279"/>
    <w:rsid w:val="001A1B50"/>
    <w:rsid w:val="001A1BA9"/>
    <w:rsid w:val="001A2074"/>
    <w:rsid w:val="001A2308"/>
    <w:rsid w:val="001A2429"/>
    <w:rsid w:val="001A2470"/>
    <w:rsid w:val="001A2682"/>
    <w:rsid w:val="001A2A74"/>
    <w:rsid w:val="001A30D4"/>
    <w:rsid w:val="001A33DD"/>
    <w:rsid w:val="001A37AD"/>
    <w:rsid w:val="001A41E4"/>
    <w:rsid w:val="001A4227"/>
    <w:rsid w:val="001A42EC"/>
    <w:rsid w:val="001A475D"/>
    <w:rsid w:val="001A4C22"/>
    <w:rsid w:val="001A5473"/>
    <w:rsid w:val="001A54DD"/>
    <w:rsid w:val="001A58FA"/>
    <w:rsid w:val="001A5906"/>
    <w:rsid w:val="001A5BF0"/>
    <w:rsid w:val="001A5E0E"/>
    <w:rsid w:val="001A5F36"/>
    <w:rsid w:val="001A669B"/>
    <w:rsid w:val="001A6939"/>
    <w:rsid w:val="001A6A14"/>
    <w:rsid w:val="001A6A27"/>
    <w:rsid w:val="001A6F28"/>
    <w:rsid w:val="001A6F49"/>
    <w:rsid w:val="001A7107"/>
    <w:rsid w:val="001A715A"/>
    <w:rsid w:val="001A74A4"/>
    <w:rsid w:val="001A7B83"/>
    <w:rsid w:val="001A7EFA"/>
    <w:rsid w:val="001B022D"/>
    <w:rsid w:val="001B025A"/>
    <w:rsid w:val="001B0362"/>
    <w:rsid w:val="001B0E68"/>
    <w:rsid w:val="001B0F47"/>
    <w:rsid w:val="001B100B"/>
    <w:rsid w:val="001B111B"/>
    <w:rsid w:val="001B188E"/>
    <w:rsid w:val="001B1AF8"/>
    <w:rsid w:val="001B1E8A"/>
    <w:rsid w:val="001B2356"/>
    <w:rsid w:val="001B2778"/>
    <w:rsid w:val="001B27CB"/>
    <w:rsid w:val="001B2B0D"/>
    <w:rsid w:val="001B2F7D"/>
    <w:rsid w:val="001B3138"/>
    <w:rsid w:val="001B31DC"/>
    <w:rsid w:val="001B329B"/>
    <w:rsid w:val="001B35A9"/>
    <w:rsid w:val="001B3652"/>
    <w:rsid w:val="001B3A75"/>
    <w:rsid w:val="001B40F8"/>
    <w:rsid w:val="001B436F"/>
    <w:rsid w:val="001B46EA"/>
    <w:rsid w:val="001B4873"/>
    <w:rsid w:val="001B4D1D"/>
    <w:rsid w:val="001B4DB4"/>
    <w:rsid w:val="001B4ED8"/>
    <w:rsid w:val="001B5046"/>
    <w:rsid w:val="001B5820"/>
    <w:rsid w:val="001B5938"/>
    <w:rsid w:val="001B5DC1"/>
    <w:rsid w:val="001B5F31"/>
    <w:rsid w:val="001B606B"/>
    <w:rsid w:val="001B62FC"/>
    <w:rsid w:val="001B662A"/>
    <w:rsid w:val="001B6C54"/>
    <w:rsid w:val="001B6EAA"/>
    <w:rsid w:val="001B780A"/>
    <w:rsid w:val="001B7B40"/>
    <w:rsid w:val="001B7BB2"/>
    <w:rsid w:val="001C00E4"/>
    <w:rsid w:val="001C0776"/>
    <w:rsid w:val="001C0B6B"/>
    <w:rsid w:val="001C0D8E"/>
    <w:rsid w:val="001C0E02"/>
    <w:rsid w:val="001C1288"/>
    <w:rsid w:val="001C133C"/>
    <w:rsid w:val="001C1560"/>
    <w:rsid w:val="001C159E"/>
    <w:rsid w:val="001C15A4"/>
    <w:rsid w:val="001C1885"/>
    <w:rsid w:val="001C1ABA"/>
    <w:rsid w:val="001C1AF5"/>
    <w:rsid w:val="001C1B15"/>
    <w:rsid w:val="001C1CB5"/>
    <w:rsid w:val="001C21A4"/>
    <w:rsid w:val="001C21A8"/>
    <w:rsid w:val="001C21AE"/>
    <w:rsid w:val="001C2264"/>
    <w:rsid w:val="001C23FA"/>
    <w:rsid w:val="001C24A2"/>
    <w:rsid w:val="001C27A6"/>
    <w:rsid w:val="001C2CA1"/>
    <w:rsid w:val="001C2E2D"/>
    <w:rsid w:val="001C2F44"/>
    <w:rsid w:val="001C317B"/>
    <w:rsid w:val="001C346F"/>
    <w:rsid w:val="001C3793"/>
    <w:rsid w:val="001C37A1"/>
    <w:rsid w:val="001C3D64"/>
    <w:rsid w:val="001C3F91"/>
    <w:rsid w:val="001C4078"/>
    <w:rsid w:val="001C4471"/>
    <w:rsid w:val="001C4630"/>
    <w:rsid w:val="001C48C6"/>
    <w:rsid w:val="001C4C1F"/>
    <w:rsid w:val="001C50AD"/>
    <w:rsid w:val="001C523A"/>
    <w:rsid w:val="001C5813"/>
    <w:rsid w:val="001C5A6D"/>
    <w:rsid w:val="001C5AC1"/>
    <w:rsid w:val="001C5E5D"/>
    <w:rsid w:val="001C5FC4"/>
    <w:rsid w:val="001C6034"/>
    <w:rsid w:val="001C61B1"/>
    <w:rsid w:val="001C6B37"/>
    <w:rsid w:val="001C6CA3"/>
    <w:rsid w:val="001C72D8"/>
    <w:rsid w:val="001C794F"/>
    <w:rsid w:val="001C7B75"/>
    <w:rsid w:val="001C7BB1"/>
    <w:rsid w:val="001C7D41"/>
    <w:rsid w:val="001C7D8F"/>
    <w:rsid w:val="001C7FC0"/>
    <w:rsid w:val="001D033C"/>
    <w:rsid w:val="001D0DD7"/>
    <w:rsid w:val="001D1433"/>
    <w:rsid w:val="001D1A58"/>
    <w:rsid w:val="001D1B3F"/>
    <w:rsid w:val="001D1B74"/>
    <w:rsid w:val="001D1BF3"/>
    <w:rsid w:val="001D232A"/>
    <w:rsid w:val="001D26C8"/>
    <w:rsid w:val="001D27B8"/>
    <w:rsid w:val="001D2B95"/>
    <w:rsid w:val="001D32BC"/>
    <w:rsid w:val="001D3400"/>
    <w:rsid w:val="001D3554"/>
    <w:rsid w:val="001D361A"/>
    <w:rsid w:val="001D364A"/>
    <w:rsid w:val="001D37E5"/>
    <w:rsid w:val="001D3C09"/>
    <w:rsid w:val="001D430F"/>
    <w:rsid w:val="001D4926"/>
    <w:rsid w:val="001D4967"/>
    <w:rsid w:val="001D526F"/>
    <w:rsid w:val="001D5290"/>
    <w:rsid w:val="001D5660"/>
    <w:rsid w:val="001D575A"/>
    <w:rsid w:val="001D59BD"/>
    <w:rsid w:val="001D5A93"/>
    <w:rsid w:val="001D6389"/>
    <w:rsid w:val="001D63ED"/>
    <w:rsid w:val="001D6763"/>
    <w:rsid w:val="001D6787"/>
    <w:rsid w:val="001D6819"/>
    <w:rsid w:val="001D6A43"/>
    <w:rsid w:val="001D71BD"/>
    <w:rsid w:val="001D778C"/>
    <w:rsid w:val="001D77B2"/>
    <w:rsid w:val="001D7877"/>
    <w:rsid w:val="001D7A88"/>
    <w:rsid w:val="001E03C7"/>
    <w:rsid w:val="001E0594"/>
    <w:rsid w:val="001E0664"/>
    <w:rsid w:val="001E0D93"/>
    <w:rsid w:val="001E0F5C"/>
    <w:rsid w:val="001E0FA4"/>
    <w:rsid w:val="001E16CB"/>
    <w:rsid w:val="001E16FC"/>
    <w:rsid w:val="001E1954"/>
    <w:rsid w:val="001E19E4"/>
    <w:rsid w:val="001E1A65"/>
    <w:rsid w:val="001E1F92"/>
    <w:rsid w:val="001E21A6"/>
    <w:rsid w:val="001E2268"/>
    <w:rsid w:val="001E22F2"/>
    <w:rsid w:val="001E2C63"/>
    <w:rsid w:val="001E2D0D"/>
    <w:rsid w:val="001E32AA"/>
    <w:rsid w:val="001E33E5"/>
    <w:rsid w:val="001E34A3"/>
    <w:rsid w:val="001E3917"/>
    <w:rsid w:val="001E3B99"/>
    <w:rsid w:val="001E3BD3"/>
    <w:rsid w:val="001E3F41"/>
    <w:rsid w:val="001E4009"/>
    <w:rsid w:val="001E411D"/>
    <w:rsid w:val="001E41CB"/>
    <w:rsid w:val="001E4411"/>
    <w:rsid w:val="001E4563"/>
    <w:rsid w:val="001E463E"/>
    <w:rsid w:val="001E4A83"/>
    <w:rsid w:val="001E4CD9"/>
    <w:rsid w:val="001E4DBE"/>
    <w:rsid w:val="001E51E8"/>
    <w:rsid w:val="001E5628"/>
    <w:rsid w:val="001E59A6"/>
    <w:rsid w:val="001E5AEE"/>
    <w:rsid w:val="001E62FD"/>
    <w:rsid w:val="001E6FC2"/>
    <w:rsid w:val="001E7187"/>
    <w:rsid w:val="001E7251"/>
    <w:rsid w:val="001E7262"/>
    <w:rsid w:val="001E7487"/>
    <w:rsid w:val="001E766D"/>
    <w:rsid w:val="001E7686"/>
    <w:rsid w:val="001E77C3"/>
    <w:rsid w:val="001E7879"/>
    <w:rsid w:val="001E7A3D"/>
    <w:rsid w:val="001E7D32"/>
    <w:rsid w:val="001E7F7B"/>
    <w:rsid w:val="001F00E0"/>
    <w:rsid w:val="001F0812"/>
    <w:rsid w:val="001F0A2A"/>
    <w:rsid w:val="001F0C14"/>
    <w:rsid w:val="001F1A2B"/>
    <w:rsid w:val="001F2438"/>
    <w:rsid w:val="001F2938"/>
    <w:rsid w:val="001F2A4B"/>
    <w:rsid w:val="001F3340"/>
    <w:rsid w:val="001F3BA5"/>
    <w:rsid w:val="001F3E9E"/>
    <w:rsid w:val="001F4BC1"/>
    <w:rsid w:val="001F5842"/>
    <w:rsid w:val="001F6D08"/>
    <w:rsid w:val="001F6FDC"/>
    <w:rsid w:val="001F7835"/>
    <w:rsid w:val="001F79AD"/>
    <w:rsid w:val="001F7D57"/>
    <w:rsid w:val="001F7D61"/>
    <w:rsid w:val="001F7E1D"/>
    <w:rsid w:val="00200356"/>
    <w:rsid w:val="00200ABB"/>
    <w:rsid w:val="00200AE2"/>
    <w:rsid w:val="00200C0C"/>
    <w:rsid w:val="002012C4"/>
    <w:rsid w:val="002021B9"/>
    <w:rsid w:val="00202265"/>
    <w:rsid w:val="00202AA8"/>
    <w:rsid w:val="00202C82"/>
    <w:rsid w:val="00202D1E"/>
    <w:rsid w:val="00203246"/>
    <w:rsid w:val="002034B8"/>
    <w:rsid w:val="0020367A"/>
    <w:rsid w:val="002037A4"/>
    <w:rsid w:val="002037E3"/>
    <w:rsid w:val="0020428C"/>
    <w:rsid w:val="002042AF"/>
    <w:rsid w:val="00204602"/>
    <w:rsid w:val="00204739"/>
    <w:rsid w:val="00204A09"/>
    <w:rsid w:val="00204AF9"/>
    <w:rsid w:val="00204DBB"/>
    <w:rsid w:val="00204ED9"/>
    <w:rsid w:val="00204F0B"/>
    <w:rsid w:val="00204F49"/>
    <w:rsid w:val="00204FE7"/>
    <w:rsid w:val="00205033"/>
    <w:rsid w:val="002059AE"/>
    <w:rsid w:val="00205C76"/>
    <w:rsid w:val="00205ECD"/>
    <w:rsid w:val="002060C6"/>
    <w:rsid w:val="002065B3"/>
    <w:rsid w:val="002066E4"/>
    <w:rsid w:val="002069D0"/>
    <w:rsid w:val="00206E37"/>
    <w:rsid w:val="00206EFE"/>
    <w:rsid w:val="00206F2E"/>
    <w:rsid w:val="0020713A"/>
    <w:rsid w:val="0020719D"/>
    <w:rsid w:val="00207803"/>
    <w:rsid w:val="00207968"/>
    <w:rsid w:val="00210110"/>
    <w:rsid w:val="00210337"/>
    <w:rsid w:val="00210657"/>
    <w:rsid w:val="00210728"/>
    <w:rsid w:val="00210824"/>
    <w:rsid w:val="00210A48"/>
    <w:rsid w:val="00210F25"/>
    <w:rsid w:val="00211473"/>
    <w:rsid w:val="0021159A"/>
    <w:rsid w:val="00211724"/>
    <w:rsid w:val="002117CB"/>
    <w:rsid w:val="002118CD"/>
    <w:rsid w:val="00211C0C"/>
    <w:rsid w:val="00211F1E"/>
    <w:rsid w:val="00211F2D"/>
    <w:rsid w:val="00212155"/>
    <w:rsid w:val="0021217C"/>
    <w:rsid w:val="002122BB"/>
    <w:rsid w:val="0021235D"/>
    <w:rsid w:val="00212ADF"/>
    <w:rsid w:val="00212E73"/>
    <w:rsid w:val="00212EA3"/>
    <w:rsid w:val="0021347F"/>
    <w:rsid w:val="002134DA"/>
    <w:rsid w:val="0021462E"/>
    <w:rsid w:val="002148A1"/>
    <w:rsid w:val="002148D7"/>
    <w:rsid w:val="002149B1"/>
    <w:rsid w:val="002149BA"/>
    <w:rsid w:val="0021505F"/>
    <w:rsid w:val="00215258"/>
    <w:rsid w:val="002153DA"/>
    <w:rsid w:val="002160A5"/>
    <w:rsid w:val="0021647C"/>
    <w:rsid w:val="0021676C"/>
    <w:rsid w:val="00216801"/>
    <w:rsid w:val="00216A9F"/>
    <w:rsid w:val="00216B4A"/>
    <w:rsid w:val="00216CF9"/>
    <w:rsid w:val="00216D31"/>
    <w:rsid w:val="00217235"/>
    <w:rsid w:val="00217BB2"/>
    <w:rsid w:val="00217D05"/>
    <w:rsid w:val="00217D44"/>
    <w:rsid w:val="002205B9"/>
    <w:rsid w:val="00220699"/>
    <w:rsid w:val="0022091C"/>
    <w:rsid w:val="00220BC5"/>
    <w:rsid w:val="00220E82"/>
    <w:rsid w:val="00221339"/>
    <w:rsid w:val="00221709"/>
    <w:rsid w:val="002217B0"/>
    <w:rsid w:val="0022182A"/>
    <w:rsid w:val="00221B01"/>
    <w:rsid w:val="00221F0A"/>
    <w:rsid w:val="0022220B"/>
    <w:rsid w:val="002225D6"/>
    <w:rsid w:val="00222818"/>
    <w:rsid w:val="002229E0"/>
    <w:rsid w:val="002231A5"/>
    <w:rsid w:val="002234E9"/>
    <w:rsid w:val="002235F2"/>
    <w:rsid w:val="002237CF"/>
    <w:rsid w:val="0022404F"/>
    <w:rsid w:val="00224781"/>
    <w:rsid w:val="002248CF"/>
    <w:rsid w:val="00224A67"/>
    <w:rsid w:val="00224B3D"/>
    <w:rsid w:val="00224E90"/>
    <w:rsid w:val="00225028"/>
    <w:rsid w:val="00225386"/>
    <w:rsid w:val="0022551D"/>
    <w:rsid w:val="0022566C"/>
    <w:rsid w:val="0022568F"/>
    <w:rsid w:val="00225BA0"/>
    <w:rsid w:val="00226074"/>
    <w:rsid w:val="0022622D"/>
    <w:rsid w:val="0022623C"/>
    <w:rsid w:val="00226499"/>
    <w:rsid w:val="002264F0"/>
    <w:rsid w:val="0022653C"/>
    <w:rsid w:val="002267ED"/>
    <w:rsid w:val="002268A6"/>
    <w:rsid w:val="00226E73"/>
    <w:rsid w:val="00227141"/>
    <w:rsid w:val="0022719E"/>
    <w:rsid w:val="00227502"/>
    <w:rsid w:val="00227AB4"/>
    <w:rsid w:val="00227B33"/>
    <w:rsid w:val="00227BFF"/>
    <w:rsid w:val="00227D68"/>
    <w:rsid w:val="0023057B"/>
    <w:rsid w:val="0023058B"/>
    <w:rsid w:val="0023064C"/>
    <w:rsid w:val="002306AF"/>
    <w:rsid w:val="002310F8"/>
    <w:rsid w:val="00231500"/>
    <w:rsid w:val="0023168F"/>
    <w:rsid w:val="0023189C"/>
    <w:rsid w:val="00231E17"/>
    <w:rsid w:val="00231F69"/>
    <w:rsid w:val="0023252A"/>
    <w:rsid w:val="002327E1"/>
    <w:rsid w:val="00232D8D"/>
    <w:rsid w:val="002338E7"/>
    <w:rsid w:val="0023464F"/>
    <w:rsid w:val="00234ABB"/>
    <w:rsid w:val="00235003"/>
    <w:rsid w:val="002355BB"/>
    <w:rsid w:val="002356E3"/>
    <w:rsid w:val="00235D4E"/>
    <w:rsid w:val="0023662D"/>
    <w:rsid w:val="002367A3"/>
    <w:rsid w:val="0023685B"/>
    <w:rsid w:val="0023698E"/>
    <w:rsid w:val="00236A39"/>
    <w:rsid w:val="00236B11"/>
    <w:rsid w:val="00236B5F"/>
    <w:rsid w:val="00236C0C"/>
    <w:rsid w:val="00236D3E"/>
    <w:rsid w:val="002370D6"/>
    <w:rsid w:val="002370F9"/>
    <w:rsid w:val="00237235"/>
    <w:rsid w:val="002373C9"/>
    <w:rsid w:val="002375D5"/>
    <w:rsid w:val="002376C6"/>
    <w:rsid w:val="00237B81"/>
    <w:rsid w:val="00240012"/>
    <w:rsid w:val="00240316"/>
    <w:rsid w:val="002404AB"/>
    <w:rsid w:val="00240573"/>
    <w:rsid w:val="00240790"/>
    <w:rsid w:val="00240868"/>
    <w:rsid w:val="00240F2E"/>
    <w:rsid w:val="00240FD6"/>
    <w:rsid w:val="00241254"/>
    <w:rsid w:val="002419F4"/>
    <w:rsid w:val="00241C67"/>
    <w:rsid w:val="002421D7"/>
    <w:rsid w:val="00242201"/>
    <w:rsid w:val="002423D9"/>
    <w:rsid w:val="00242898"/>
    <w:rsid w:val="00242A3B"/>
    <w:rsid w:val="00242F37"/>
    <w:rsid w:val="00243031"/>
    <w:rsid w:val="002433BA"/>
    <w:rsid w:val="002436C1"/>
    <w:rsid w:val="00243DEE"/>
    <w:rsid w:val="00243E09"/>
    <w:rsid w:val="00243F9D"/>
    <w:rsid w:val="002441C5"/>
    <w:rsid w:val="002443AA"/>
    <w:rsid w:val="0024444D"/>
    <w:rsid w:val="00244514"/>
    <w:rsid w:val="00244548"/>
    <w:rsid w:val="00244A7A"/>
    <w:rsid w:val="00244B8F"/>
    <w:rsid w:val="00245220"/>
    <w:rsid w:val="0024552E"/>
    <w:rsid w:val="002455A9"/>
    <w:rsid w:val="00245903"/>
    <w:rsid w:val="00245BA3"/>
    <w:rsid w:val="00245C03"/>
    <w:rsid w:val="00245FC6"/>
    <w:rsid w:val="002461F4"/>
    <w:rsid w:val="002463AC"/>
    <w:rsid w:val="00246827"/>
    <w:rsid w:val="00246E3D"/>
    <w:rsid w:val="00246FD0"/>
    <w:rsid w:val="00246FF5"/>
    <w:rsid w:val="0024753A"/>
    <w:rsid w:val="002475E8"/>
    <w:rsid w:val="00247B20"/>
    <w:rsid w:val="00247D11"/>
    <w:rsid w:val="00247EAA"/>
    <w:rsid w:val="00247EBE"/>
    <w:rsid w:val="00250013"/>
    <w:rsid w:val="0025029F"/>
    <w:rsid w:val="002503E9"/>
    <w:rsid w:val="00250419"/>
    <w:rsid w:val="002507EB"/>
    <w:rsid w:val="00250890"/>
    <w:rsid w:val="0025098C"/>
    <w:rsid w:val="00250A27"/>
    <w:rsid w:val="00250B3D"/>
    <w:rsid w:val="00250BB4"/>
    <w:rsid w:val="0025121D"/>
    <w:rsid w:val="002516B8"/>
    <w:rsid w:val="002517FB"/>
    <w:rsid w:val="00251B74"/>
    <w:rsid w:val="00251BE4"/>
    <w:rsid w:val="00251F94"/>
    <w:rsid w:val="00252315"/>
    <w:rsid w:val="00252C25"/>
    <w:rsid w:val="00252D09"/>
    <w:rsid w:val="0025349B"/>
    <w:rsid w:val="002539E1"/>
    <w:rsid w:val="00253B0D"/>
    <w:rsid w:val="00253E7D"/>
    <w:rsid w:val="00254073"/>
    <w:rsid w:val="00254153"/>
    <w:rsid w:val="00254158"/>
    <w:rsid w:val="00254274"/>
    <w:rsid w:val="00254B05"/>
    <w:rsid w:val="00255332"/>
    <w:rsid w:val="00255942"/>
    <w:rsid w:val="002562FF"/>
    <w:rsid w:val="00256473"/>
    <w:rsid w:val="00256879"/>
    <w:rsid w:val="00256E1C"/>
    <w:rsid w:val="00257003"/>
    <w:rsid w:val="002570F2"/>
    <w:rsid w:val="00257D5F"/>
    <w:rsid w:val="00257F22"/>
    <w:rsid w:val="0026029B"/>
    <w:rsid w:val="0026074A"/>
    <w:rsid w:val="002607BA"/>
    <w:rsid w:val="00260D4D"/>
    <w:rsid w:val="00260EAD"/>
    <w:rsid w:val="00261803"/>
    <w:rsid w:val="00261828"/>
    <w:rsid w:val="00261984"/>
    <w:rsid w:val="00262117"/>
    <w:rsid w:val="00262146"/>
    <w:rsid w:val="00262250"/>
    <w:rsid w:val="002624D7"/>
    <w:rsid w:val="0026261C"/>
    <w:rsid w:val="002626FF"/>
    <w:rsid w:val="00262A2D"/>
    <w:rsid w:val="00262B6B"/>
    <w:rsid w:val="00262FC1"/>
    <w:rsid w:val="002634C9"/>
    <w:rsid w:val="0026393B"/>
    <w:rsid w:val="0026394E"/>
    <w:rsid w:val="00263D1E"/>
    <w:rsid w:val="00264158"/>
    <w:rsid w:val="002646BF"/>
    <w:rsid w:val="00264EB4"/>
    <w:rsid w:val="002654A0"/>
    <w:rsid w:val="00265593"/>
    <w:rsid w:val="002658E8"/>
    <w:rsid w:val="00265D41"/>
    <w:rsid w:val="00265E79"/>
    <w:rsid w:val="00265ED0"/>
    <w:rsid w:val="002663A4"/>
    <w:rsid w:val="002668C6"/>
    <w:rsid w:val="00266B2D"/>
    <w:rsid w:val="00266BF7"/>
    <w:rsid w:val="00266C5F"/>
    <w:rsid w:val="0026797E"/>
    <w:rsid w:val="00267B8F"/>
    <w:rsid w:val="00267F73"/>
    <w:rsid w:val="00270068"/>
    <w:rsid w:val="002704F3"/>
    <w:rsid w:val="002706BD"/>
    <w:rsid w:val="0027092A"/>
    <w:rsid w:val="002709C3"/>
    <w:rsid w:val="00270B41"/>
    <w:rsid w:val="00270C57"/>
    <w:rsid w:val="0027166A"/>
    <w:rsid w:val="00271C60"/>
    <w:rsid w:val="00271C7B"/>
    <w:rsid w:val="002720A6"/>
    <w:rsid w:val="0027225E"/>
    <w:rsid w:val="00272937"/>
    <w:rsid w:val="00272983"/>
    <w:rsid w:val="00272AF2"/>
    <w:rsid w:val="00272DBB"/>
    <w:rsid w:val="00272DC9"/>
    <w:rsid w:val="00272F27"/>
    <w:rsid w:val="002732BE"/>
    <w:rsid w:val="0027369E"/>
    <w:rsid w:val="00273806"/>
    <w:rsid w:val="00273AA0"/>
    <w:rsid w:val="00273EEF"/>
    <w:rsid w:val="002745F0"/>
    <w:rsid w:val="002758A7"/>
    <w:rsid w:val="00275918"/>
    <w:rsid w:val="002759CA"/>
    <w:rsid w:val="00275C39"/>
    <w:rsid w:val="00275CC4"/>
    <w:rsid w:val="00275F29"/>
    <w:rsid w:val="002762BF"/>
    <w:rsid w:val="00276355"/>
    <w:rsid w:val="002767B0"/>
    <w:rsid w:val="0027684D"/>
    <w:rsid w:val="002768A2"/>
    <w:rsid w:val="002768E8"/>
    <w:rsid w:val="00276C15"/>
    <w:rsid w:val="00276D7D"/>
    <w:rsid w:val="00276E5C"/>
    <w:rsid w:val="00277078"/>
    <w:rsid w:val="002777C7"/>
    <w:rsid w:val="00280C23"/>
    <w:rsid w:val="00280C43"/>
    <w:rsid w:val="0028144E"/>
    <w:rsid w:val="002814F9"/>
    <w:rsid w:val="00281AB2"/>
    <w:rsid w:val="00281CF8"/>
    <w:rsid w:val="00281E26"/>
    <w:rsid w:val="00281FDC"/>
    <w:rsid w:val="0028225C"/>
    <w:rsid w:val="0028263C"/>
    <w:rsid w:val="00282882"/>
    <w:rsid w:val="00282FED"/>
    <w:rsid w:val="00283882"/>
    <w:rsid w:val="00283989"/>
    <w:rsid w:val="00283D49"/>
    <w:rsid w:val="00284E58"/>
    <w:rsid w:val="00284EFE"/>
    <w:rsid w:val="002853E7"/>
    <w:rsid w:val="00285853"/>
    <w:rsid w:val="00285D59"/>
    <w:rsid w:val="002861F9"/>
    <w:rsid w:val="0028637B"/>
    <w:rsid w:val="002865B0"/>
    <w:rsid w:val="00286666"/>
    <w:rsid w:val="002866F3"/>
    <w:rsid w:val="00286A11"/>
    <w:rsid w:val="00286A15"/>
    <w:rsid w:val="00286B73"/>
    <w:rsid w:val="00287BD5"/>
    <w:rsid w:val="00287CF9"/>
    <w:rsid w:val="00290273"/>
    <w:rsid w:val="00290A30"/>
    <w:rsid w:val="00290BC8"/>
    <w:rsid w:val="0029107A"/>
    <w:rsid w:val="00292240"/>
    <w:rsid w:val="002925B9"/>
    <w:rsid w:val="00292621"/>
    <w:rsid w:val="00292627"/>
    <w:rsid w:val="00292981"/>
    <w:rsid w:val="00292B63"/>
    <w:rsid w:val="00292BEF"/>
    <w:rsid w:val="00293145"/>
    <w:rsid w:val="002933D1"/>
    <w:rsid w:val="002935B4"/>
    <w:rsid w:val="00293B1A"/>
    <w:rsid w:val="00293D4C"/>
    <w:rsid w:val="00293E37"/>
    <w:rsid w:val="00293E72"/>
    <w:rsid w:val="0029412A"/>
    <w:rsid w:val="002942B3"/>
    <w:rsid w:val="00294361"/>
    <w:rsid w:val="00294394"/>
    <w:rsid w:val="00294467"/>
    <w:rsid w:val="0029474F"/>
    <w:rsid w:val="002949DC"/>
    <w:rsid w:val="00294C24"/>
    <w:rsid w:val="00294CDF"/>
    <w:rsid w:val="00294FE3"/>
    <w:rsid w:val="0029504F"/>
    <w:rsid w:val="0029508F"/>
    <w:rsid w:val="002953F4"/>
    <w:rsid w:val="00295E74"/>
    <w:rsid w:val="00295FBA"/>
    <w:rsid w:val="002961E1"/>
    <w:rsid w:val="0029713C"/>
    <w:rsid w:val="00297168"/>
    <w:rsid w:val="002971ED"/>
    <w:rsid w:val="002977E7"/>
    <w:rsid w:val="00297E1D"/>
    <w:rsid w:val="00297E9F"/>
    <w:rsid w:val="002A0632"/>
    <w:rsid w:val="002A08BC"/>
    <w:rsid w:val="002A0CC4"/>
    <w:rsid w:val="002A0E2C"/>
    <w:rsid w:val="002A146C"/>
    <w:rsid w:val="002A1647"/>
    <w:rsid w:val="002A1784"/>
    <w:rsid w:val="002A1859"/>
    <w:rsid w:val="002A19E8"/>
    <w:rsid w:val="002A1E5E"/>
    <w:rsid w:val="002A1E89"/>
    <w:rsid w:val="002A209A"/>
    <w:rsid w:val="002A22FD"/>
    <w:rsid w:val="002A247E"/>
    <w:rsid w:val="002A251C"/>
    <w:rsid w:val="002A2946"/>
    <w:rsid w:val="002A2B77"/>
    <w:rsid w:val="002A2D63"/>
    <w:rsid w:val="002A2DB6"/>
    <w:rsid w:val="002A31B0"/>
    <w:rsid w:val="002A3204"/>
    <w:rsid w:val="002A326A"/>
    <w:rsid w:val="002A372B"/>
    <w:rsid w:val="002A37B2"/>
    <w:rsid w:val="002A3821"/>
    <w:rsid w:val="002A3834"/>
    <w:rsid w:val="002A3ACE"/>
    <w:rsid w:val="002A3B0A"/>
    <w:rsid w:val="002A4257"/>
    <w:rsid w:val="002A4789"/>
    <w:rsid w:val="002A49CA"/>
    <w:rsid w:val="002A4BD9"/>
    <w:rsid w:val="002A532A"/>
    <w:rsid w:val="002A54A5"/>
    <w:rsid w:val="002A55FC"/>
    <w:rsid w:val="002A564A"/>
    <w:rsid w:val="002A572F"/>
    <w:rsid w:val="002A5736"/>
    <w:rsid w:val="002A58A7"/>
    <w:rsid w:val="002A599A"/>
    <w:rsid w:val="002A5A03"/>
    <w:rsid w:val="002A5D67"/>
    <w:rsid w:val="002A5DD7"/>
    <w:rsid w:val="002A5E30"/>
    <w:rsid w:val="002A602D"/>
    <w:rsid w:val="002A6282"/>
    <w:rsid w:val="002A682F"/>
    <w:rsid w:val="002A6E02"/>
    <w:rsid w:val="002A7091"/>
    <w:rsid w:val="002A7168"/>
    <w:rsid w:val="002A745E"/>
    <w:rsid w:val="002A753B"/>
    <w:rsid w:val="002A75A5"/>
    <w:rsid w:val="002A77A7"/>
    <w:rsid w:val="002A77CE"/>
    <w:rsid w:val="002A7AF7"/>
    <w:rsid w:val="002A7DAD"/>
    <w:rsid w:val="002B0056"/>
    <w:rsid w:val="002B048B"/>
    <w:rsid w:val="002B0860"/>
    <w:rsid w:val="002B0D56"/>
    <w:rsid w:val="002B1036"/>
    <w:rsid w:val="002B1B0C"/>
    <w:rsid w:val="002B1B2B"/>
    <w:rsid w:val="002B1CD9"/>
    <w:rsid w:val="002B204F"/>
    <w:rsid w:val="002B2110"/>
    <w:rsid w:val="002B25C5"/>
    <w:rsid w:val="002B2CB3"/>
    <w:rsid w:val="002B2D78"/>
    <w:rsid w:val="002B30AE"/>
    <w:rsid w:val="002B3557"/>
    <w:rsid w:val="002B3F0D"/>
    <w:rsid w:val="002B3F66"/>
    <w:rsid w:val="002B41B3"/>
    <w:rsid w:val="002B4253"/>
    <w:rsid w:val="002B42E0"/>
    <w:rsid w:val="002B43BF"/>
    <w:rsid w:val="002B44D3"/>
    <w:rsid w:val="002B47E2"/>
    <w:rsid w:val="002B4942"/>
    <w:rsid w:val="002B5D30"/>
    <w:rsid w:val="002B5DF5"/>
    <w:rsid w:val="002B5E62"/>
    <w:rsid w:val="002B64D8"/>
    <w:rsid w:val="002B65BC"/>
    <w:rsid w:val="002B66F2"/>
    <w:rsid w:val="002B67B9"/>
    <w:rsid w:val="002B67F4"/>
    <w:rsid w:val="002B68EB"/>
    <w:rsid w:val="002B6D9A"/>
    <w:rsid w:val="002B7779"/>
    <w:rsid w:val="002B778C"/>
    <w:rsid w:val="002C014A"/>
    <w:rsid w:val="002C0177"/>
    <w:rsid w:val="002C08A9"/>
    <w:rsid w:val="002C0DBD"/>
    <w:rsid w:val="002C0DCD"/>
    <w:rsid w:val="002C0F20"/>
    <w:rsid w:val="002C1029"/>
    <w:rsid w:val="002C11D8"/>
    <w:rsid w:val="002C14FC"/>
    <w:rsid w:val="002C166B"/>
    <w:rsid w:val="002C19DA"/>
    <w:rsid w:val="002C1B88"/>
    <w:rsid w:val="002C1DB3"/>
    <w:rsid w:val="002C1E3D"/>
    <w:rsid w:val="002C1E97"/>
    <w:rsid w:val="002C1EF2"/>
    <w:rsid w:val="002C21F2"/>
    <w:rsid w:val="002C2947"/>
    <w:rsid w:val="002C2C89"/>
    <w:rsid w:val="002C30F6"/>
    <w:rsid w:val="002C3C76"/>
    <w:rsid w:val="002C3E10"/>
    <w:rsid w:val="002C4399"/>
    <w:rsid w:val="002C4569"/>
    <w:rsid w:val="002C4792"/>
    <w:rsid w:val="002C4A89"/>
    <w:rsid w:val="002C4E00"/>
    <w:rsid w:val="002C571D"/>
    <w:rsid w:val="002C5BB5"/>
    <w:rsid w:val="002C6580"/>
    <w:rsid w:val="002C68BD"/>
    <w:rsid w:val="002C6946"/>
    <w:rsid w:val="002C789B"/>
    <w:rsid w:val="002C794C"/>
    <w:rsid w:val="002C7BC8"/>
    <w:rsid w:val="002C7D06"/>
    <w:rsid w:val="002C7FB0"/>
    <w:rsid w:val="002D025E"/>
    <w:rsid w:val="002D0380"/>
    <w:rsid w:val="002D04AE"/>
    <w:rsid w:val="002D12B3"/>
    <w:rsid w:val="002D132A"/>
    <w:rsid w:val="002D17AB"/>
    <w:rsid w:val="002D18DD"/>
    <w:rsid w:val="002D1F01"/>
    <w:rsid w:val="002D2739"/>
    <w:rsid w:val="002D2A3C"/>
    <w:rsid w:val="002D3399"/>
    <w:rsid w:val="002D3508"/>
    <w:rsid w:val="002D3850"/>
    <w:rsid w:val="002D3B10"/>
    <w:rsid w:val="002D3CDE"/>
    <w:rsid w:val="002D4187"/>
    <w:rsid w:val="002D47D2"/>
    <w:rsid w:val="002D483E"/>
    <w:rsid w:val="002D4882"/>
    <w:rsid w:val="002D5106"/>
    <w:rsid w:val="002D5241"/>
    <w:rsid w:val="002D550F"/>
    <w:rsid w:val="002D5526"/>
    <w:rsid w:val="002D5668"/>
    <w:rsid w:val="002D567D"/>
    <w:rsid w:val="002D5C22"/>
    <w:rsid w:val="002D5FE2"/>
    <w:rsid w:val="002D624E"/>
    <w:rsid w:val="002D65D7"/>
    <w:rsid w:val="002D6CE0"/>
    <w:rsid w:val="002D6FE6"/>
    <w:rsid w:val="002D71EF"/>
    <w:rsid w:val="002D72C1"/>
    <w:rsid w:val="002D72EE"/>
    <w:rsid w:val="002D7598"/>
    <w:rsid w:val="002D7A1C"/>
    <w:rsid w:val="002D7CE4"/>
    <w:rsid w:val="002E0461"/>
    <w:rsid w:val="002E094F"/>
    <w:rsid w:val="002E14F2"/>
    <w:rsid w:val="002E1728"/>
    <w:rsid w:val="002E1984"/>
    <w:rsid w:val="002E1D32"/>
    <w:rsid w:val="002E1E19"/>
    <w:rsid w:val="002E1F3A"/>
    <w:rsid w:val="002E21C5"/>
    <w:rsid w:val="002E2224"/>
    <w:rsid w:val="002E2520"/>
    <w:rsid w:val="002E266B"/>
    <w:rsid w:val="002E2D17"/>
    <w:rsid w:val="002E2E09"/>
    <w:rsid w:val="002E2EB3"/>
    <w:rsid w:val="002E2F63"/>
    <w:rsid w:val="002E3017"/>
    <w:rsid w:val="002E376E"/>
    <w:rsid w:val="002E3AA7"/>
    <w:rsid w:val="002E3C08"/>
    <w:rsid w:val="002E3F50"/>
    <w:rsid w:val="002E46C3"/>
    <w:rsid w:val="002E4DDF"/>
    <w:rsid w:val="002E51AA"/>
    <w:rsid w:val="002E51CB"/>
    <w:rsid w:val="002E53BB"/>
    <w:rsid w:val="002E53EA"/>
    <w:rsid w:val="002E570B"/>
    <w:rsid w:val="002E5B14"/>
    <w:rsid w:val="002E5C4E"/>
    <w:rsid w:val="002E6258"/>
    <w:rsid w:val="002E6279"/>
    <w:rsid w:val="002E65F8"/>
    <w:rsid w:val="002E6EE8"/>
    <w:rsid w:val="002E7383"/>
    <w:rsid w:val="002E779B"/>
    <w:rsid w:val="002E7B55"/>
    <w:rsid w:val="002E7D18"/>
    <w:rsid w:val="002E7D91"/>
    <w:rsid w:val="002E7EF8"/>
    <w:rsid w:val="002F005F"/>
    <w:rsid w:val="002F0260"/>
    <w:rsid w:val="002F037C"/>
    <w:rsid w:val="002F0889"/>
    <w:rsid w:val="002F0FE8"/>
    <w:rsid w:val="002F13BC"/>
    <w:rsid w:val="002F148F"/>
    <w:rsid w:val="002F156B"/>
    <w:rsid w:val="002F1828"/>
    <w:rsid w:val="002F1B04"/>
    <w:rsid w:val="002F1BF9"/>
    <w:rsid w:val="002F1D2C"/>
    <w:rsid w:val="002F1E86"/>
    <w:rsid w:val="002F2397"/>
    <w:rsid w:val="002F2531"/>
    <w:rsid w:val="002F2B3B"/>
    <w:rsid w:val="002F2CB5"/>
    <w:rsid w:val="002F329D"/>
    <w:rsid w:val="002F369C"/>
    <w:rsid w:val="002F36CC"/>
    <w:rsid w:val="002F40E6"/>
    <w:rsid w:val="002F4179"/>
    <w:rsid w:val="002F45BC"/>
    <w:rsid w:val="002F4A1E"/>
    <w:rsid w:val="002F4A3A"/>
    <w:rsid w:val="002F4C80"/>
    <w:rsid w:val="002F51E4"/>
    <w:rsid w:val="002F5770"/>
    <w:rsid w:val="002F5BE7"/>
    <w:rsid w:val="002F5CC2"/>
    <w:rsid w:val="002F5D53"/>
    <w:rsid w:val="002F5E25"/>
    <w:rsid w:val="002F64FA"/>
    <w:rsid w:val="002F67FB"/>
    <w:rsid w:val="002F6EE7"/>
    <w:rsid w:val="002F6FC9"/>
    <w:rsid w:val="002F6FCD"/>
    <w:rsid w:val="002F71CB"/>
    <w:rsid w:val="002F76DA"/>
    <w:rsid w:val="002F79D9"/>
    <w:rsid w:val="002F7A41"/>
    <w:rsid w:val="003001F8"/>
    <w:rsid w:val="0030061D"/>
    <w:rsid w:val="0030084B"/>
    <w:rsid w:val="00300916"/>
    <w:rsid w:val="00300B0F"/>
    <w:rsid w:val="0030147F"/>
    <w:rsid w:val="003015D1"/>
    <w:rsid w:val="00302342"/>
    <w:rsid w:val="00302370"/>
    <w:rsid w:val="003031AF"/>
    <w:rsid w:val="003037E2"/>
    <w:rsid w:val="003039E7"/>
    <w:rsid w:val="00303BAC"/>
    <w:rsid w:val="00303D4B"/>
    <w:rsid w:val="0030416C"/>
    <w:rsid w:val="003042D6"/>
    <w:rsid w:val="003045AC"/>
    <w:rsid w:val="003049A8"/>
    <w:rsid w:val="00304B07"/>
    <w:rsid w:val="00304C16"/>
    <w:rsid w:val="00304CC3"/>
    <w:rsid w:val="00304D74"/>
    <w:rsid w:val="0030526C"/>
    <w:rsid w:val="00305867"/>
    <w:rsid w:val="00305969"/>
    <w:rsid w:val="00305B64"/>
    <w:rsid w:val="00305B7A"/>
    <w:rsid w:val="00305D05"/>
    <w:rsid w:val="00305ED1"/>
    <w:rsid w:val="00306290"/>
    <w:rsid w:val="0030646A"/>
    <w:rsid w:val="00306984"/>
    <w:rsid w:val="00306B5F"/>
    <w:rsid w:val="00306BF8"/>
    <w:rsid w:val="00306E42"/>
    <w:rsid w:val="00306E6F"/>
    <w:rsid w:val="00307929"/>
    <w:rsid w:val="00307DBB"/>
    <w:rsid w:val="0031075B"/>
    <w:rsid w:val="00310B70"/>
    <w:rsid w:val="00310D78"/>
    <w:rsid w:val="00310E86"/>
    <w:rsid w:val="00311009"/>
    <w:rsid w:val="0031124F"/>
    <w:rsid w:val="0031145B"/>
    <w:rsid w:val="00311850"/>
    <w:rsid w:val="0031197B"/>
    <w:rsid w:val="00311AEF"/>
    <w:rsid w:val="00311E14"/>
    <w:rsid w:val="0031214D"/>
    <w:rsid w:val="003121EE"/>
    <w:rsid w:val="00312562"/>
    <w:rsid w:val="00312D7F"/>
    <w:rsid w:val="00312DF5"/>
    <w:rsid w:val="00312DFC"/>
    <w:rsid w:val="00312F2E"/>
    <w:rsid w:val="00313017"/>
    <w:rsid w:val="0031331B"/>
    <w:rsid w:val="003133FF"/>
    <w:rsid w:val="0031357D"/>
    <w:rsid w:val="00313761"/>
    <w:rsid w:val="003138BB"/>
    <w:rsid w:val="003138F5"/>
    <w:rsid w:val="00313953"/>
    <w:rsid w:val="00313994"/>
    <w:rsid w:val="00313DD0"/>
    <w:rsid w:val="00313F47"/>
    <w:rsid w:val="003140B4"/>
    <w:rsid w:val="003142DC"/>
    <w:rsid w:val="0031440E"/>
    <w:rsid w:val="003145DD"/>
    <w:rsid w:val="00314771"/>
    <w:rsid w:val="00314AD7"/>
    <w:rsid w:val="00315064"/>
    <w:rsid w:val="00315167"/>
    <w:rsid w:val="00315339"/>
    <w:rsid w:val="00315584"/>
    <w:rsid w:val="00315AFD"/>
    <w:rsid w:val="00315CB3"/>
    <w:rsid w:val="00315CD5"/>
    <w:rsid w:val="00315E7F"/>
    <w:rsid w:val="00316175"/>
    <w:rsid w:val="003162E3"/>
    <w:rsid w:val="003167E7"/>
    <w:rsid w:val="003177ED"/>
    <w:rsid w:val="003179DB"/>
    <w:rsid w:val="00317C70"/>
    <w:rsid w:val="00317E77"/>
    <w:rsid w:val="00317F3C"/>
    <w:rsid w:val="00317FD8"/>
    <w:rsid w:val="003203E3"/>
    <w:rsid w:val="0032051A"/>
    <w:rsid w:val="0032090C"/>
    <w:rsid w:val="00320A1F"/>
    <w:rsid w:val="00321159"/>
    <w:rsid w:val="00321509"/>
    <w:rsid w:val="003219B1"/>
    <w:rsid w:val="00321BA1"/>
    <w:rsid w:val="00321BEC"/>
    <w:rsid w:val="0032290F"/>
    <w:rsid w:val="00322A47"/>
    <w:rsid w:val="00322F24"/>
    <w:rsid w:val="00323192"/>
    <w:rsid w:val="0032368D"/>
    <w:rsid w:val="003237A0"/>
    <w:rsid w:val="00323819"/>
    <w:rsid w:val="0032383E"/>
    <w:rsid w:val="003238AF"/>
    <w:rsid w:val="00323B91"/>
    <w:rsid w:val="00323E7E"/>
    <w:rsid w:val="00324160"/>
    <w:rsid w:val="00324207"/>
    <w:rsid w:val="0032450B"/>
    <w:rsid w:val="00325223"/>
    <w:rsid w:val="003257FA"/>
    <w:rsid w:val="00325D15"/>
    <w:rsid w:val="00325E34"/>
    <w:rsid w:val="00325ED2"/>
    <w:rsid w:val="00326065"/>
    <w:rsid w:val="0032614B"/>
    <w:rsid w:val="00326496"/>
    <w:rsid w:val="003268F5"/>
    <w:rsid w:val="00327087"/>
    <w:rsid w:val="00327409"/>
    <w:rsid w:val="00327A4E"/>
    <w:rsid w:val="00327FF9"/>
    <w:rsid w:val="0033049D"/>
    <w:rsid w:val="0033052B"/>
    <w:rsid w:val="003308B0"/>
    <w:rsid w:val="00330949"/>
    <w:rsid w:val="003309AA"/>
    <w:rsid w:val="003312DA"/>
    <w:rsid w:val="00331750"/>
    <w:rsid w:val="00331793"/>
    <w:rsid w:val="00331A0F"/>
    <w:rsid w:val="00331F2E"/>
    <w:rsid w:val="00331FD3"/>
    <w:rsid w:val="00332084"/>
    <w:rsid w:val="00332315"/>
    <w:rsid w:val="00332439"/>
    <w:rsid w:val="003324EB"/>
    <w:rsid w:val="00332A71"/>
    <w:rsid w:val="00332B56"/>
    <w:rsid w:val="00332D6E"/>
    <w:rsid w:val="00332E02"/>
    <w:rsid w:val="0033351D"/>
    <w:rsid w:val="00333551"/>
    <w:rsid w:val="0033362E"/>
    <w:rsid w:val="00333C37"/>
    <w:rsid w:val="00334261"/>
    <w:rsid w:val="00334752"/>
    <w:rsid w:val="00334782"/>
    <w:rsid w:val="003347A7"/>
    <w:rsid w:val="00334AB2"/>
    <w:rsid w:val="003352F5"/>
    <w:rsid w:val="003360C1"/>
    <w:rsid w:val="00336161"/>
    <w:rsid w:val="0033639A"/>
    <w:rsid w:val="003364C9"/>
    <w:rsid w:val="0033665D"/>
    <w:rsid w:val="003366A3"/>
    <w:rsid w:val="00336C47"/>
    <w:rsid w:val="00336FA9"/>
    <w:rsid w:val="00337475"/>
    <w:rsid w:val="00337514"/>
    <w:rsid w:val="0033752F"/>
    <w:rsid w:val="00337748"/>
    <w:rsid w:val="00337D11"/>
    <w:rsid w:val="00337DC0"/>
    <w:rsid w:val="00337E0E"/>
    <w:rsid w:val="003407D6"/>
    <w:rsid w:val="00340C3D"/>
    <w:rsid w:val="00340DB2"/>
    <w:rsid w:val="00340E02"/>
    <w:rsid w:val="00340EE0"/>
    <w:rsid w:val="003411B7"/>
    <w:rsid w:val="00341496"/>
    <w:rsid w:val="003416C1"/>
    <w:rsid w:val="00341C1D"/>
    <w:rsid w:val="00341D5E"/>
    <w:rsid w:val="00341E0B"/>
    <w:rsid w:val="00341F81"/>
    <w:rsid w:val="003422EB"/>
    <w:rsid w:val="00342350"/>
    <w:rsid w:val="003423F6"/>
    <w:rsid w:val="00342B9C"/>
    <w:rsid w:val="00342C9A"/>
    <w:rsid w:val="0034303E"/>
    <w:rsid w:val="003431D4"/>
    <w:rsid w:val="00343430"/>
    <w:rsid w:val="003435FF"/>
    <w:rsid w:val="00343A25"/>
    <w:rsid w:val="00343DA1"/>
    <w:rsid w:val="00343FA4"/>
    <w:rsid w:val="0034435C"/>
    <w:rsid w:val="003443F9"/>
    <w:rsid w:val="00344433"/>
    <w:rsid w:val="0034453E"/>
    <w:rsid w:val="00344DAF"/>
    <w:rsid w:val="00344F7D"/>
    <w:rsid w:val="00345471"/>
    <w:rsid w:val="00345769"/>
    <w:rsid w:val="00345BE1"/>
    <w:rsid w:val="00345F99"/>
    <w:rsid w:val="00346024"/>
    <w:rsid w:val="003461BA"/>
    <w:rsid w:val="00346233"/>
    <w:rsid w:val="00346370"/>
    <w:rsid w:val="00346634"/>
    <w:rsid w:val="00346F96"/>
    <w:rsid w:val="00347204"/>
    <w:rsid w:val="00347255"/>
    <w:rsid w:val="00347547"/>
    <w:rsid w:val="00347888"/>
    <w:rsid w:val="00347A91"/>
    <w:rsid w:val="00347D60"/>
    <w:rsid w:val="00350413"/>
    <w:rsid w:val="00350A58"/>
    <w:rsid w:val="00350D93"/>
    <w:rsid w:val="00350F86"/>
    <w:rsid w:val="00351047"/>
    <w:rsid w:val="00351B3F"/>
    <w:rsid w:val="00352139"/>
    <w:rsid w:val="003522BE"/>
    <w:rsid w:val="00352421"/>
    <w:rsid w:val="00352516"/>
    <w:rsid w:val="003525F0"/>
    <w:rsid w:val="003526F8"/>
    <w:rsid w:val="0035270C"/>
    <w:rsid w:val="00352874"/>
    <w:rsid w:val="003532E1"/>
    <w:rsid w:val="00353684"/>
    <w:rsid w:val="0035412C"/>
    <w:rsid w:val="00354155"/>
    <w:rsid w:val="003544D6"/>
    <w:rsid w:val="0035469D"/>
    <w:rsid w:val="00354CC8"/>
    <w:rsid w:val="0035527C"/>
    <w:rsid w:val="00355F08"/>
    <w:rsid w:val="003560E4"/>
    <w:rsid w:val="0035663B"/>
    <w:rsid w:val="003566A5"/>
    <w:rsid w:val="0035684D"/>
    <w:rsid w:val="0035691D"/>
    <w:rsid w:val="0035694B"/>
    <w:rsid w:val="00356A86"/>
    <w:rsid w:val="00356D40"/>
    <w:rsid w:val="003571D5"/>
    <w:rsid w:val="0035731D"/>
    <w:rsid w:val="003575B7"/>
    <w:rsid w:val="003575F5"/>
    <w:rsid w:val="003576FF"/>
    <w:rsid w:val="00357725"/>
    <w:rsid w:val="00357AEE"/>
    <w:rsid w:val="00360051"/>
    <w:rsid w:val="003600B1"/>
    <w:rsid w:val="00360635"/>
    <w:rsid w:val="003606FC"/>
    <w:rsid w:val="0036121D"/>
    <w:rsid w:val="00361368"/>
    <w:rsid w:val="003613EA"/>
    <w:rsid w:val="00361522"/>
    <w:rsid w:val="00361806"/>
    <w:rsid w:val="00361B66"/>
    <w:rsid w:val="003623E3"/>
    <w:rsid w:val="00362713"/>
    <w:rsid w:val="00362A01"/>
    <w:rsid w:val="00362B45"/>
    <w:rsid w:val="00363225"/>
    <w:rsid w:val="003633D8"/>
    <w:rsid w:val="003649AF"/>
    <w:rsid w:val="00364AE9"/>
    <w:rsid w:val="00364B4C"/>
    <w:rsid w:val="00364FC1"/>
    <w:rsid w:val="003650FD"/>
    <w:rsid w:val="00365105"/>
    <w:rsid w:val="00365215"/>
    <w:rsid w:val="003655B3"/>
    <w:rsid w:val="00365926"/>
    <w:rsid w:val="003668C9"/>
    <w:rsid w:val="00366AFA"/>
    <w:rsid w:val="003671D3"/>
    <w:rsid w:val="00367234"/>
    <w:rsid w:val="00367331"/>
    <w:rsid w:val="003677C8"/>
    <w:rsid w:val="00367D7B"/>
    <w:rsid w:val="00367FEE"/>
    <w:rsid w:val="003700C7"/>
    <w:rsid w:val="00370288"/>
    <w:rsid w:val="0037029A"/>
    <w:rsid w:val="00370322"/>
    <w:rsid w:val="00370632"/>
    <w:rsid w:val="00370718"/>
    <w:rsid w:val="00370E79"/>
    <w:rsid w:val="00370F16"/>
    <w:rsid w:val="00370F47"/>
    <w:rsid w:val="00370FBC"/>
    <w:rsid w:val="00371151"/>
    <w:rsid w:val="0037150B"/>
    <w:rsid w:val="0037183D"/>
    <w:rsid w:val="00371941"/>
    <w:rsid w:val="00371B2E"/>
    <w:rsid w:val="00371D16"/>
    <w:rsid w:val="00372251"/>
    <w:rsid w:val="00372E09"/>
    <w:rsid w:val="00372E53"/>
    <w:rsid w:val="00373522"/>
    <w:rsid w:val="0037366A"/>
    <w:rsid w:val="00373C0F"/>
    <w:rsid w:val="00373DF7"/>
    <w:rsid w:val="00373E38"/>
    <w:rsid w:val="0037400E"/>
    <w:rsid w:val="00374121"/>
    <w:rsid w:val="003741E2"/>
    <w:rsid w:val="0037429F"/>
    <w:rsid w:val="0037452C"/>
    <w:rsid w:val="003746D6"/>
    <w:rsid w:val="00374813"/>
    <w:rsid w:val="003751EE"/>
    <w:rsid w:val="003752CC"/>
    <w:rsid w:val="00375A85"/>
    <w:rsid w:val="00375AC0"/>
    <w:rsid w:val="00376314"/>
    <w:rsid w:val="00376501"/>
    <w:rsid w:val="00376B68"/>
    <w:rsid w:val="00376F65"/>
    <w:rsid w:val="00377001"/>
    <w:rsid w:val="00377107"/>
    <w:rsid w:val="00377352"/>
    <w:rsid w:val="00377903"/>
    <w:rsid w:val="00377BE4"/>
    <w:rsid w:val="00377C8D"/>
    <w:rsid w:val="00377E08"/>
    <w:rsid w:val="00377EC3"/>
    <w:rsid w:val="003802F5"/>
    <w:rsid w:val="0038066F"/>
    <w:rsid w:val="003808BA"/>
    <w:rsid w:val="0038097D"/>
    <w:rsid w:val="00380C8D"/>
    <w:rsid w:val="00380E15"/>
    <w:rsid w:val="00380FC2"/>
    <w:rsid w:val="00381016"/>
    <w:rsid w:val="003811DD"/>
    <w:rsid w:val="0038166F"/>
    <w:rsid w:val="00381E93"/>
    <w:rsid w:val="003820E1"/>
    <w:rsid w:val="003820F8"/>
    <w:rsid w:val="003825F8"/>
    <w:rsid w:val="00382AE1"/>
    <w:rsid w:val="00382FF5"/>
    <w:rsid w:val="0038337B"/>
    <w:rsid w:val="0038348E"/>
    <w:rsid w:val="00383575"/>
    <w:rsid w:val="0038369F"/>
    <w:rsid w:val="0038378A"/>
    <w:rsid w:val="00383839"/>
    <w:rsid w:val="0038416B"/>
    <w:rsid w:val="00384261"/>
    <w:rsid w:val="003849D4"/>
    <w:rsid w:val="00384F63"/>
    <w:rsid w:val="003850E6"/>
    <w:rsid w:val="0038558A"/>
    <w:rsid w:val="00386AC9"/>
    <w:rsid w:val="00386B7F"/>
    <w:rsid w:val="00386DE2"/>
    <w:rsid w:val="00386EE5"/>
    <w:rsid w:val="003872BA"/>
    <w:rsid w:val="003873B4"/>
    <w:rsid w:val="00387534"/>
    <w:rsid w:val="0038762B"/>
    <w:rsid w:val="00387769"/>
    <w:rsid w:val="003878B7"/>
    <w:rsid w:val="00387B74"/>
    <w:rsid w:val="00387CD0"/>
    <w:rsid w:val="00390075"/>
    <w:rsid w:val="00390213"/>
    <w:rsid w:val="003902A2"/>
    <w:rsid w:val="00390AD0"/>
    <w:rsid w:val="00390E81"/>
    <w:rsid w:val="00391478"/>
    <w:rsid w:val="0039176D"/>
    <w:rsid w:val="00391B69"/>
    <w:rsid w:val="00391B8C"/>
    <w:rsid w:val="00391FB5"/>
    <w:rsid w:val="003926FB"/>
    <w:rsid w:val="003927F6"/>
    <w:rsid w:val="003927F8"/>
    <w:rsid w:val="003928DA"/>
    <w:rsid w:val="003929B6"/>
    <w:rsid w:val="00392ADA"/>
    <w:rsid w:val="00392D08"/>
    <w:rsid w:val="00392E17"/>
    <w:rsid w:val="00392FA8"/>
    <w:rsid w:val="00393253"/>
    <w:rsid w:val="003932D7"/>
    <w:rsid w:val="00393841"/>
    <w:rsid w:val="00393AC6"/>
    <w:rsid w:val="00393B5A"/>
    <w:rsid w:val="00393DE5"/>
    <w:rsid w:val="00393ECB"/>
    <w:rsid w:val="003941B9"/>
    <w:rsid w:val="003942AB"/>
    <w:rsid w:val="00394406"/>
    <w:rsid w:val="00394788"/>
    <w:rsid w:val="003948E7"/>
    <w:rsid w:val="00394951"/>
    <w:rsid w:val="00394E40"/>
    <w:rsid w:val="003950C2"/>
    <w:rsid w:val="00395A65"/>
    <w:rsid w:val="00395C19"/>
    <w:rsid w:val="00396347"/>
    <w:rsid w:val="00396885"/>
    <w:rsid w:val="00396BBF"/>
    <w:rsid w:val="00397781"/>
    <w:rsid w:val="003978ED"/>
    <w:rsid w:val="00397A8B"/>
    <w:rsid w:val="00397D87"/>
    <w:rsid w:val="00397FDA"/>
    <w:rsid w:val="003A007B"/>
    <w:rsid w:val="003A04FD"/>
    <w:rsid w:val="003A0668"/>
    <w:rsid w:val="003A067C"/>
    <w:rsid w:val="003A0762"/>
    <w:rsid w:val="003A0A15"/>
    <w:rsid w:val="003A0B74"/>
    <w:rsid w:val="003A0C50"/>
    <w:rsid w:val="003A0EC4"/>
    <w:rsid w:val="003A0FC3"/>
    <w:rsid w:val="003A13B2"/>
    <w:rsid w:val="003A15C0"/>
    <w:rsid w:val="003A16C7"/>
    <w:rsid w:val="003A18B0"/>
    <w:rsid w:val="003A18D6"/>
    <w:rsid w:val="003A1931"/>
    <w:rsid w:val="003A1EBC"/>
    <w:rsid w:val="003A1F92"/>
    <w:rsid w:val="003A20A6"/>
    <w:rsid w:val="003A2357"/>
    <w:rsid w:val="003A2550"/>
    <w:rsid w:val="003A2D32"/>
    <w:rsid w:val="003A3619"/>
    <w:rsid w:val="003A3CBF"/>
    <w:rsid w:val="003A3E2C"/>
    <w:rsid w:val="003A4120"/>
    <w:rsid w:val="003A4335"/>
    <w:rsid w:val="003A474B"/>
    <w:rsid w:val="003A4EA2"/>
    <w:rsid w:val="003A5381"/>
    <w:rsid w:val="003A55B5"/>
    <w:rsid w:val="003A5F2C"/>
    <w:rsid w:val="003A60AD"/>
    <w:rsid w:val="003A647A"/>
    <w:rsid w:val="003A6513"/>
    <w:rsid w:val="003A6CD7"/>
    <w:rsid w:val="003A71E0"/>
    <w:rsid w:val="003A72B2"/>
    <w:rsid w:val="003A759A"/>
    <w:rsid w:val="003A7B70"/>
    <w:rsid w:val="003A7BE5"/>
    <w:rsid w:val="003A7C74"/>
    <w:rsid w:val="003A7E9E"/>
    <w:rsid w:val="003B0394"/>
    <w:rsid w:val="003B04D4"/>
    <w:rsid w:val="003B04DD"/>
    <w:rsid w:val="003B055F"/>
    <w:rsid w:val="003B079F"/>
    <w:rsid w:val="003B0E63"/>
    <w:rsid w:val="003B0E80"/>
    <w:rsid w:val="003B11B5"/>
    <w:rsid w:val="003B154D"/>
    <w:rsid w:val="003B1647"/>
    <w:rsid w:val="003B1A95"/>
    <w:rsid w:val="003B206B"/>
    <w:rsid w:val="003B2A5C"/>
    <w:rsid w:val="003B2A7E"/>
    <w:rsid w:val="003B30A7"/>
    <w:rsid w:val="003B30E3"/>
    <w:rsid w:val="003B3295"/>
    <w:rsid w:val="003B33F9"/>
    <w:rsid w:val="003B3C11"/>
    <w:rsid w:val="003B3DC7"/>
    <w:rsid w:val="003B3E88"/>
    <w:rsid w:val="003B425B"/>
    <w:rsid w:val="003B42B7"/>
    <w:rsid w:val="003B43C9"/>
    <w:rsid w:val="003B43E3"/>
    <w:rsid w:val="003B43F2"/>
    <w:rsid w:val="003B4AD5"/>
    <w:rsid w:val="003B4AFB"/>
    <w:rsid w:val="003B54FD"/>
    <w:rsid w:val="003B57BC"/>
    <w:rsid w:val="003B5A15"/>
    <w:rsid w:val="003B5EB6"/>
    <w:rsid w:val="003B65AA"/>
    <w:rsid w:val="003B65FD"/>
    <w:rsid w:val="003B684B"/>
    <w:rsid w:val="003B6C9E"/>
    <w:rsid w:val="003B7240"/>
    <w:rsid w:val="003B753F"/>
    <w:rsid w:val="003B7978"/>
    <w:rsid w:val="003B7B4B"/>
    <w:rsid w:val="003B7D8E"/>
    <w:rsid w:val="003C07B0"/>
    <w:rsid w:val="003C0BFC"/>
    <w:rsid w:val="003C1121"/>
    <w:rsid w:val="003C1898"/>
    <w:rsid w:val="003C1CC0"/>
    <w:rsid w:val="003C1D37"/>
    <w:rsid w:val="003C202A"/>
    <w:rsid w:val="003C23B7"/>
    <w:rsid w:val="003C2416"/>
    <w:rsid w:val="003C28F8"/>
    <w:rsid w:val="003C296D"/>
    <w:rsid w:val="003C29D9"/>
    <w:rsid w:val="003C2C80"/>
    <w:rsid w:val="003C328B"/>
    <w:rsid w:val="003C3738"/>
    <w:rsid w:val="003C3B38"/>
    <w:rsid w:val="003C3BEF"/>
    <w:rsid w:val="003C3CDB"/>
    <w:rsid w:val="003C4194"/>
    <w:rsid w:val="003C42B3"/>
    <w:rsid w:val="003C43B2"/>
    <w:rsid w:val="003C4585"/>
    <w:rsid w:val="003C4626"/>
    <w:rsid w:val="003C4848"/>
    <w:rsid w:val="003C4942"/>
    <w:rsid w:val="003C49D5"/>
    <w:rsid w:val="003C4EC9"/>
    <w:rsid w:val="003C5164"/>
    <w:rsid w:val="003C51A8"/>
    <w:rsid w:val="003C51CD"/>
    <w:rsid w:val="003C55A0"/>
    <w:rsid w:val="003C57B1"/>
    <w:rsid w:val="003C57DC"/>
    <w:rsid w:val="003C5A21"/>
    <w:rsid w:val="003C5D77"/>
    <w:rsid w:val="003C5DE6"/>
    <w:rsid w:val="003C5E3B"/>
    <w:rsid w:val="003C62B6"/>
    <w:rsid w:val="003C652C"/>
    <w:rsid w:val="003C6783"/>
    <w:rsid w:val="003C6E8D"/>
    <w:rsid w:val="003C6FC7"/>
    <w:rsid w:val="003C70C1"/>
    <w:rsid w:val="003C7206"/>
    <w:rsid w:val="003C7277"/>
    <w:rsid w:val="003C758C"/>
    <w:rsid w:val="003C782D"/>
    <w:rsid w:val="003C78CC"/>
    <w:rsid w:val="003C7F45"/>
    <w:rsid w:val="003C7F7E"/>
    <w:rsid w:val="003D035F"/>
    <w:rsid w:val="003D0A8F"/>
    <w:rsid w:val="003D0DF7"/>
    <w:rsid w:val="003D0F67"/>
    <w:rsid w:val="003D135F"/>
    <w:rsid w:val="003D172D"/>
    <w:rsid w:val="003D17B3"/>
    <w:rsid w:val="003D183A"/>
    <w:rsid w:val="003D1851"/>
    <w:rsid w:val="003D1D54"/>
    <w:rsid w:val="003D1D85"/>
    <w:rsid w:val="003D1E1C"/>
    <w:rsid w:val="003D20C9"/>
    <w:rsid w:val="003D2238"/>
    <w:rsid w:val="003D2939"/>
    <w:rsid w:val="003D3232"/>
    <w:rsid w:val="003D34D6"/>
    <w:rsid w:val="003D3531"/>
    <w:rsid w:val="003D3532"/>
    <w:rsid w:val="003D354E"/>
    <w:rsid w:val="003D3C5D"/>
    <w:rsid w:val="003D414B"/>
    <w:rsid w:val="003D44A5"/>
    <w:rsid w:val="003D4962"/>
    <w:rsid w:val="003D4C3B"/>
    <w:rsid w:val="003D52D8"/>
    <w:rsid w:val="003D53B0"/>
    <w:rsid w:val="003D5716"/>
    <w:rsid w:val="003D58DB"/>
    <w:rsid w:val="003D5E2B"/>
    <w:rsid w:val="003D6311"/>
    <w:rsid w:val="003D66B7"/>
    <w:rsid w:val="003D6BD7"/>
    <w:rsid w:val="003D6DF6"/>
    <w:rsid w:val="003D7449"/>
    <w:rsid w:val="003D7D26"/>
    <w:rsid w:val="003E057F"/>
    <w:rsid w:val="003E0C15"/>
    <w:rsid w:val="003E0DD7"/>
    <w:rsid w:val="003E0F90"/>
    <w:rsid w:val="003E130F"/>
    <w:rsid w:val="003E186B"/>
    <w:rsid w:val="003E19DC"/>
    <w:rsid w:val="003E1EC8"/>
    <w:rsid w:val="003E215F"/>
    <w:rsid w:val="003E21CD"/>
    <w:rsid w:val="003E2362"/>
    <w:rsid w:val="003E2A99"/>
    <w:rsid w:val="003E2F0E"/>
    <w:rsid w:val="003E3304"/>
    <w:rsid w:val="003E3351"/>
    <w:rsid w:val="003E35F3"/>
    <w:rsid w:val="003E3EBF"/>
    <w:rsid w:val="003E3F61"/>
    <w:rsid w:val="003E42FC"/>
    <w:rsid w:val="003E44B5"/>
    <w:rsid w:val="003E487A"/>
    <w:rsid w:val="003E4A77"/>
    <w:rsid w:val="003E4A81"/>
    <w:rsid w:val="003E5116"/>
    <w:rsid w:val="003E524D"/>
    <w:rsid w:val="003E56A0"/>
    <w:rsid w:val="003E5913"/>
    <w:rsid w:val="003E5A1B"/>
    <w:rsid w:val="003E5C24"/>
    <w:rsid w:val="003E697E"/>
    <w:rsid w:val="003E6FB0"/>
    <w:rsid w:val="003E72BC"/>
    <w:rsid w:val="003E74A5"/>
    <w:rsid w:val="003E7832"/>
    <w:rsid w:val="003E790F"/>
    <w:rsid w:val="003E79CD"/>
    <w:rsid w:val="003E7C8F"/>
    <w:rsid w:val="003E7F50"/>
    <w:rsid w:val="003F01B2"/>
    <w:rsid w:val="003F0556"/>
    <w:rsid w:val="003F0587"/>
    <w:rsid w:val="003F060A"/>
    <w:rsid w:val="003F089D"/>
    <w:rsid w:val="003F0ADA"/>
    <w:rsid w:val="003F0CD0"/>
    <w:rsid w:val="003F0CD2"/>
    <w:rsid w:val="003F132C"/>
    <w:rsid w:val="003F140B"/>
    <w:rsid w:val="003F1795"/>
    <w:rsid w:val="003F1B31"/>
    <w:rsid w:val="003F1FF6"/>
    <w:rsid w:val="003F2B7A"/>
    <w:rsid w:val="003F2BFD"/>
    <w:rsid w:val="003F2F3E"/>
    <w:rsid w:val="003F30E3"/>
    <w:rsid w:val="003F3429"/>
    <w:rsid w:val="003F35CB"/>
    <w:rsid w:val="003F35FB"/>
    <w:rsid w:val="003F373C"/>
    <w:rsid w:val="003F39CA"/>
    <w:rsid w:val="003F4774"/>
    <w:rsid w:val="003F4B92"/>
    <w:rsid w:val="003F4C81"/>
    <w:rsid w:val="003F521A"/>
    <w:rsid w:val="003F53C1"/>
    <w:rsid w:val="003F5635"/>
    <w:rsid w:val="003F56B4"/>
    <w:rsid w:val="003F59CE"/>
    <w:rsid w:val="003F5BB9"/>
    <w:rsid w:val="003F5C52"/>
    <w:rsid w:val="003F5E47"/>
    <w:rsid w:val="003F64F9"/>
    <w:rsid w:val="003F6800"/>
    <w:rsid w:val="003F69CA"/>
    <w:rsid w:val="003F6B09"/>
    <w:rsid w:val="003F6B91"/>
    <w:rsid w:val="003F703A"/>
    <w:rsid w:val="003F70CF"/>
    <w:rsid w:val="003F735F"/>
    <w:rsid w:val="003F73C8"/>
    <w:rsid w:val="003F748C"/>
    <w:rsid w:val="00400109"/>
    <w:rsid w:val="004003D9"/>
    <w:rsid w:val="004007D2"/>
    <w:rsid w:val="004007E8"/>
    <w:rsid w:val="00400865"/>
    <w:rsid w:val="00400F57"/>
    <w:rsid w:val="0040106E"/>
    <w:rsid w:val="00401105"/>
    <w:rsid w:val="004017BB"/>
    <w:rsid w:val="00401F47"/>
    <w:rsid w:val="00402270"/>
    <w:rsid w:val="0040297D"/>
    <w:rsid w:val="004029F5"/>
    <w:rsid w:val="00402CD8"/>
    <w:rsid w:val="00402D27"/>
    <w:rsid w:val="00403049"/>
    <w:rsid w:val="00403241"/>
    <w:rsid w:val="004034EA"/>
    <w:rsid w:val="0040357A"/>
    <w:rsid w:val="004038EE"/>
    <w:rsid w:val="00403D57"/>
    <w:rsid w:val="00404222"/>
    <w:rsid w:val="004045AC"/>
    <w:rsid w:val="004048B8"/>
    <w:rsid w:val="00404B94"/>
    <w:rsid w:val="00404C0D"/>
    <w:rsid w:val="004052B1"/>
    <w:rsid w:val="00405338"/>
    <w:rsid w:val="00405A15"/>
    <w:rsid w:val="00405B66"/>
    <w:rsid w:val="004063DC"/>
    <w:rsid w:val="00406AED"/>
    <w:rsid w:val="00406D74"/>
    <w:rsid w:val="00407056"/>
    <w:rsid w:val="00407368"/>
    <w:rsid w:val="00407ED2"/>
    <w:rsid w:val="00407F57"/>
    <w:rsid w:val="004100DB"/>
    <w:rsid w:val="00410131"/>
    <w:rsid w:val="00410420"/>
    <w:rsid w:val="0041089D"/>
    <w:rsid w:val="00410915"/>
    <w:rsid w:val="00410AAD"/>
    <w:rsid w:val="00410C6D"/>
    <w:rsid w:val="0041100C"/>
    <w:rsid w:val="004111E0"/>
    <w:rsid w:val="004113B1"/>
    <w:rsid w:val="004116C2"/>
    <w:rsid w:val="00411DBE"/>
    <w:rsid w:val="00411EAA"/>
    <w:rsid w:val="004121B5"/>
    <w:rsid w:val="004121E3"/>
    <w:rsid w:val="0041224D"/>
    <w:rsid w:val="004125E7"/>
    <w:rsid w:val="00412A85"/>
    <w:rsid w:val="00412AF9"/>
    <w:rsid w:val="00412C6D"/>
    <w:rsid w:val="00412E2D"/>
    <w:rsid w:val="0041304E"/>
    <w:rsid w:val="004139D7"/>
    <w:rsid w:val="00414174"/>
    <w:rsid w:val="00414575"/>
    <w:rsid w:val="00414942"/>
    <w:rsid w:val="00414B2A"/>
    <w:rsid w:val="00415957"/>
    <w:rsid w:val="00415E3F"/>
    <w:rsid w:val="0041633E"/>
    <w:rsid w:val="00416729"/>
    <w:rsid w:val="00416AB1"/>
    <w:rsid w:val="00416C31"/>
    <w:rsid w:val="00416DFE"/>
    <w:rsid w:val="0041708B"/>
    <w:rsid w:val="00417270"/>
    <w:rsid w:val="00417393"/>
    <w:rsid w:val="00417879"/>
    <w:rsid w:val="00417CC1"/>
    <w:rsid w:val="004201C2"/>
    <w:rsid w:val="004208DA"/>
    <w:rsid w:val="004209AD"/>
    <w:rsid w:val="00420AE8"/>
    <w:rsid w:val="00420E83"/>
    <w:rsid w:val="004216FB"/>
    <w:rsid w:val="0042199C"/>
    <w:rsid w:val="00421BA1"/>
    <w:rsid w:val="0042209B"/>
    <w:rsid w:val="0042249A"/>
    <w:rsid w:val="004224D5"/>
    <w:rsid w:val="004224EE"/>
    <w:rsid w:val="00422564"/>
    <w:rsid w:val="00422593"/>
    <w:rsid w:val="0042307F"/>
    <w:rsid w:val="004233EE"/>
    <w:rsid w:val="00423665"/>
    <w:rsid w:val="004237B5"/>
    <w:rsid w:val="004237DA"/>
    <w:rsid w:val="0042394F"/>
    <w:rsid w:val="00423AAB"/>
    <w:rsid w:val="00423D63"/>
    <w:rsid w:val="00423F35"/>
    <w:rsid w:val="00423F7F"/>
    <w:rsid w:val="0042437B"/>
    <w:rsid w:val="0042593D"/>
    <w:rsid w:val="0042595A"/>
    <w:rsid w:val="00425B1B"/>
    <w:rsid w:val="00425C77"/>
    <w:rsid w:val="004261AF"/>
    <w:rsid w:val="0042673A"/>
    <w:rsid w:val="00426D5C"/>
    <w:rsid w:val="004274A3"/>
    <w:rsid w:val="00427690"/>
    <w:rsid w:val="004276A5"/>
    <w:rsid w:val="0042785E"/>
    <w:rsid w:val="004278CF"/>
    <w:rsid w:val="00427EC3"/>
    <w:rsid w:val="004304C0"/>
    <w:rsid w:val="00430AE0"/>
    <w:rsid w:val="00430BAD"/>
    <w:rsid w:val="004310B5"/>
    <w:rsid w:val="00431269"/>
    <w:rsid w:val="004312FF"/>
    <w:rsid w:val="00431327"/>
    <w:rsid w:val="0043144E"/>
    <w:rsid w:val="0043176B"/>
    <w:rsid w:val="00431831"/>
    <w:rsid w:val="00431952"/>
    <w:rsid w:val="004322CA"/>
    <w:rsid w:val="0043262D"/>
    <w:rsid w:val="004328A6"/>
    <w:rsid w:val="004328F6"/>
    <w:rsid w:val="00432A06"/>
    <w:rsid w:val="00432ADA"/>
    <w:rsid w:val="00432C54"/>
    <w:rsid w:val="00432C97"/>
    <w:rsid w:val="00433891"/>
    <w:rsid w:val="00433AAA"/>
    <w:rsid w:val="00433CF9"/>
    <w:rsid w:val="00433E83"/>
    <w:rsid w:val="00433EDC"/>
    <w:rsid w:val="0043400C"/>
    <w:rsid w:val="0043448B"/>
    <w:rsid w:val="00434C21"/>
    <w:rsid w:val="00434CB8"/>
    <w:rsid w:val="00434D7A"/>
    <w:rsid w:val="00434EE6"/>
    <w:rsid w:val="004351AB"/>
    <w:rsid w:val="004352B7"/>
    <w:rsid w:val="0043542B"/>
    <w:rsid w:val="004354B9"/>
    <w:rsid w:val="00435918"/>
    <w:rsid w:val="00435B6F"/>
    <w:rsid w:val="00435D9C"/>
    <w:rsid w:val="00435F65"/>
    <w:rsid w:val="004360F0"/>
    <w:rsid w:val="00436AF9"/>
    <w:rsid w:val="00436E3C"/>
    <w:rsid w:val="00436EA0"/>
    <w:rsid w:val="00437270"/>
    <w:rsid w:val="00437479"/>
    <w:rsid w:val="0043773B"/>
    <w:rsid w:val="00437C4D"/>
    <w:rsid w:val="00437E14"/>
    <w:rsid w:val="00437FE9"/>
    <w:rsid w:val="0044029D"/>
    <w:rsid w:val="004403D5"/>
    <w:rsid w:val="0044086F"/>
    <w:rsid w:val="00440C6B"/>
    <w:rsid w:val="00440FD9"/>
    <w:rsid w:val="0044162E"/>
    <w:rsid w:val="004416C3"/>
    <w:rsid w:val="004417EA"/>
    <w:rsid w:val="00441B6C"/>
    <w:rsid w:val="00441E5B"/>
    <w:rsid w:val="004426C1"/>
    <w:rsid w:val="00442A56"/>
    <w:rsid w:val="00442BCF"/>
    <w:rsid w:val="00442D8B"/>
    <w:rsid w:val="00443031"/>
    <w:rsid w:val="004432A9"/>
    <w:rsid w:val="004435F5"/>
    <w:rsid w:val="00443875"/>
    <w:rsid w:val="00443976"/>
    <w:rsid w:val="00443A7F"/>
    <w:rsid w:val="00443E5D"/>
    <w:rsid w:val="004445C3"/>
    <w:rsid w:val="00444937"/>
    <w:rsid w:val="00444E3A"/>
    <w:rsid w:val="00444F1A"/>
    <w:rsid w:val="00444FC7"/>
    <w:rsid w:val="00445485"/>
    <w:rsid w:val="0044553B"/>
    <w:rsid w:val="0044591A"/>
    <w:rsid w:val="00445970"/>
    <w:rsid w:val="00445E66"/>
    <w:rsid w:val="00446928"/>
    <w:rsid w:val="00446ADF"/>
    <w:rsid w:val="00446E32"/>
    <w:rsid w:val="00447139"/>
    <w:rsid w:val="004471D8"/>
    <w:rsid w:val="0044749B"/>
    <w:rsid w:val="0044764A"/>
    <w:rsid w:val="00447828"/>
    <w:rsid w:val="00447D1A"/>
    <w:rsid w:val="00447F52"/>
    <w:rsid w:val="004502E3"/>
    <w:rsid w:val="0045054A"/>
    <w:rsid w:val="004505AC"/>
    <w:rsid w:val="00450AA7"/>
    <w:rsid w:val="0045115D"/>
    <w:rsid w:val="004512CC"/>
    <w:rsid w:val="00451BED"/>
    <w:rsid w:val="00451CB5"/>
    <w:rsid w:val="00451DB1"/>
    <w:rsid w:val="00451FA9"/>
    <w:rsid w:val="004521CF"/>
    <w:rsid w:val="00452747"/>
    <w:rsid w:val="00452813"/>
    <w:rsid w:val="00452815"/>
    <w:rsid w:val="0045293B"/>
    <w:rsid w:val="00452A59"/>
    <w:rsid w:val="004535FE"/>
    <w:rsid w:val="004537BB"/>
    <w:rsid w:val="00453A00"/>
    <w:rsid w:val="00453A3F"/>
    <w:rsid w:val="00453E54"/>
    <w:rsid w:val="00453ED3"/>
    <w:rsid w:val="00454017"/>
    <w:rsid w:val="004541C4"/>
    <w:rsid w:val="0045433A"/>
    <w:rsid w:val="0045467F"/>
    <w:rsid w:val="004546B7"/>
    <w:rsid w:val="004547AB"/>
    <w:rsid w:val="004548D2"/>
    <w:rsid w:val="004549A9"/>
    <w:rsid w:val="0045506D"/>
    <w:rsid w:val="0045543D"/>
    <w:rsid w:val="004554F5"/>
    <w:rsid w:val="00455AA8"/>
    <w:rsid w:val="00455BD5"/>
    <w:rsid w:val="00455E4E"/>
    <w:rsid w:val="00455F26"/>
    <w:rsid w:val="00456010"/>
    <w:rsid w:val="0045669B"/>
    <w:rsid w:val="00456A9D"/>
    <w:rsid w:val="00456DF9"/>
    <w:rsid w:val="0045704B"/>
    <w:rsid w:val="004572A5"/>
    <w:rsid w:val="004573C3"/>
    <w:rsid w:val="004574A8"/>
    <w:rsid w:val="004575F4"/>
    <w:rsid w:val="00457AC6"/>
    <w:rsid w:val="00457DB1"/>
    <w:rsid w:val="0046021B"/>
    <w:rsid w:val="0046034A"/>
    <w:rsid w:val="004603DC"/>
    <w:rsid w:val="00460823"/>
    <w:rsid w:val="00460958"/>
    <w:rsid w:val="004609B7"/>
    <w:rsid w:val="0046114B"/>
    <w:rsid w:val="004612D4"/>
    <w:rsid w:val="00461472"/>
    <w:rsid w:val="004614F6"/>
    <w:rsid w:val="00461892"/>
    <w:rsid w:val="00462399"/>
    <w:rsid w:val="00462DAC"/>
    <w:rsid w:val="00462E91"/>
    <w:rsid w:val="00463075"/>
    <w:rsid w:val="004631A5"/>
    <w:rsid w:val="0046340B"/>
    <w:rsid w:val="0046354D"/>
    <w:rsid w:val="00463E99"/>
    <w:rsid w:val="00464820"/>
    <w:rsid w:val="0046499D"/>
    <w:rsid w:val="00464AE5"/>
    <w:rsid w:val="00464EE6"/>
    <w:rsid w:val="004654E0"/>
    <w:rsid w:val="004654E4"/>
    <w:rsid w:val="004657A6"/>
    <w:rsid w:val="00465875"/>
    <w:rsid w:val="00465AD8"/>
    <w:rsid w:val="00465E7D"/>
    <w:rsid w:val="00465F2B"/>
    <w:rsid w:val="00466203"/>
    <w:rsid w:val="00466213"/>
    <w:rsid w:val="004667E3"/>
    <w:rsid w:val="00466864"/>
    <w:rsid w:val="0046691B"/>
    <w:rsid w:val="00466BBE"/>
    <w:rsid w:val="00466F80"/>
    <w:rsid w:val="00467453"/>
    <w:rsid w:val="0046745A"/>
    <w:rsid w:val="00467713"/>
    <w:rsid w:val="004679F8"/>
    <w:rsid w:val="00467C1E"/>
    <w:rsid w:val="00467DEB"/>
    <w:rsid w:val="004708B4"/>
    <w:rsid w:val="00470C1C"/>
    <w:rsid w:val="00470E67"/>
    <w:rsid w:val="0047132F"/>
    <w:rsid w:val="004716AF"/>
    <w:rsid w:val="00471AE6"/>
    <w:rsid w:val="00471C17"/>
    <w:rsid w:val="004725D5"/>
    <w:rsid w:val="0047284A"/>
    <w:rsid w:val="00472A18"/>
    <w:rsid w:val="00472BA0"/>
    <w:rsid w:val="00472E32"/>
    <w:rsid w:val="00472ED9"/>
    <w:rsid w:val="00473064"/>
    <w:rsid w:val="00473C63"/>
    <w:rsid w:val="004740A1"/>
    <w:rsid w:val="00474296"/>
    <w:rsid w:val="00474A4E"/>
    <w:rsid w:val="00474A66"/>
    <w:rsid w:val="00474B3B"/>
    <w:rsid w:val="00474C3B"/>
    <w:rsid w:val="00474C54"/>
    <w:rsid w:val="00474D3D"/>
    <w:rsid w:val="004752D6"/>
    <w:rsid w:val="00475366"/>
    <w:rsid w:val="00475391"/>
    <w:rsid w:val="004754B2"/>
    <w:rsid w:val="00475544"/>
    <w:rsid w:val="004756E2"/>
    <w:rsid w:val="004758C6"/>
    <w:rsid w:val="00475DCD"/>
    <w:rsid w:val="00475E6A"/>
    <w:rsid w:val="00476BE4"/>
    <w:rsid w:val="00476F69"/>
    <w:rsid w:val="004770C5"/>
    <w:rsid w:val="00477526"/>
    <w:rsid w:val="00477B5E"/>
    <w:rsid w:val="00480051"/>
    <w:rsid w:val="0048011C"/>
    <w:rsid w:val="00480203"/>
    <w:rsid w:val="0048033A"/>
    <w:rsid w:val="00480AAE"/>
    <w:rsid w:val="00480E09"/>
    <w:rsid w:val="00480E7D"/>
    <w:rsid w:val="00481461"/>
    <w:rsid w:val="00481502"/>
    <w:rsid w:val="00481E5A"/>
    <w:rsid w:val="004824E5"/>
    <w:rsid w:val="00482DA6"/>
    <w:rsid w:val="00482DD5"/>
    <w:rsid w:val="00482E47"/>
    <w:rsid w:val="00482E73"/>
    <w:rsid w:val="00483302"/>
    <w:rsid w:val="0048373F"/>
    <w:rsid w:val="004838F6"/>
    <w:rsid w:val="00483BEB"/>
    <w:rsid w:val="004845AD"/>
    <w:rsid w:val="0048461E"/>
    <w:rsid w:val="00484798"/>
    <w:rsid w:val="00484CC2"/>
    <w:rsid w:val="004851E7"/>
    <w:rsid w:val="0048529B"/>
    <w:rsid w:val="00485BD0"/>
    <w:rsid w:val="00485DAC"/>
    <w:rsid w:val="00485DF7"/>
    <w:rsid w:val="00485F71"/>
    <w:rsid w:val="00486120"/>
    <w:rsid w:val="0048616E"/>
    <w:rsid w:val="0048666C"/>
    <w:rsid w:val="00486F9C"/>
    <w:rsid w:val="0048700B"/>
    <w:rsid w:val="00487BC5"/>
    <w:rsid w:val="00487E47"/>
    <w:rsid w:val="00487E4D"/>
    <w:rsid w:val="004904D6"/>
    <w:rsid w:val="00490664"/>
    <w:rsid w:val="00490739"/>
    <w:rsid w:val="00490827"/>
    <w:rsid w:val="00490AAE"/>
    <w:rsid w:val="00490CAD"/>
    <w:rsid w:val="004911A7"/>
    <w:rsid w:val="004913AB"/>
    <w:rsid w:val="0049169B"/>
    <w:rsid w:val="004916CE"/>
    <w:rsid w:val="0049182E"/>
    <w:rsid w:val="00491B06"/>
    <w:rsid w:val="00491D9D"/>
    <w:rsid w:val="004920AE"/>
    <w:rsid w:val="004920CE"/>
    <w:rsid w:val="004923C2"/>
    <w:rsid w:val="004924A8"/>
    <w:rsid w:val="0049265C"/>
    <w:rsid w:val="0049287A"/>
    <w:rsid w:val="004930E3"/>
    <w:rsid w:val="00493338"/>
    <w:rsid w:val="00493455"/>
    <w:rsid w:val="00493902"/>
    <w:rsid w:val="00493974"/>
    <w:rsid w:val="00493ADC"/>
    <w:rsid w:val="0049401D"/>
    <w:rsid w:val="00494103"/>
    <w:rsid w:val="004941D6"/>
    <w:rsid w:val="00494312"/>
    <w:rsid w:val="00494AA2"/>
    <w:rsid w:val="00494BD6"/>
    <w:rsid w:val="00494ECE"/>
    <w:rsid w:val="00495B8D"/>
    <w:rsid w:val="00495F7C"/>
    <w:rsid w:val="00495FCC"/>
    <w:rsid w:val="00496536"/>
    <w:rsid w:val="00496E62"/>
    <w:rsid w:val="00497F43"/>
    <w:rsid w:val="004A0257"/>
    <w:rsid w:val="004A06EF"/>
    <w:rsid w:val="004A07DD"/>
    <w:rsid w:val="004A0868"/>
    <w:rsid w:val="004A111D"/>
    <w:rsid w:val="004A123F"/>
    <w:rsid w:val="004A21F7"/>
    <w:rsid w:val="004A25E1"/>
    <w:rsid w:val="004A2D4D"/>
    <w:rsid w:val="004A2E52"/>
    <w:rsid w:val="004A32BB"/>
    <w:rsid w:val="004A3491"/>
    <w:rsid w:val="004A3A09"/>
    <w:rsid w:val="004A3E61"/>
    <w:rsid w:val="004A45B9"/>
    <w:rsid w:val="004A48BE"/>
    <w:rsid w:val="004A4E0A"/>
    <w:rsid w:val="004A4E7D"/>
    <w:rsid w:val="004A4F59"/>
    <w:rsid w:val="004A503A"/>
    <w:rsid w:val="004A5182"/>
    <w:rsid w:val="004A591D"/>
    <w:rsid w:val="004A5A4D"/>
    <w:rsid w:val="004A5BA9"/>
    <w:rsid w:val="004A5CA8"/>
    <w:rsid w:val="004A6006"/>
    <w:rsid w:val="004A66C5"/>
    <w:rsid w:val="004A67D0"/>
    <w:rsid w:val="004A6879"/>
    <w:rsid w:val="004A6A67"/>
    <w:rsid w:val="004A6F18"/>
    <w:rsid w:val="004A6FAD"/>
    <w:rsid w:val="004A6FE3"/>
    <w:rsid w:val="004A74BE"/>
    <w:rsid w:val="004A7633"/>
    <w:rsid w:val="004A7AB9"/>
    <w:rsid w:val="004A7B3A"/>
    <w:rsid w:val="004A7B8A"/>
    <w:rsid w:val="004A7D36"/>
    <w:rsid w:val="004A7E39"/>
    <w:rsid w:val="004A7ED9"/>
    <w:rsid w:val="004B011A"/>
    <w:rsid w:val="004B01F5"/>
    <w:rsid w:val="004B0775"/>
    <w:rsid w:val="004B0815"/>
    <w:rsid w:val="004B0AA0"/>
    <w:rsid w:val="004B0D8C"/>
    <w:rsid w:val="004B0DBB"/>
    <w:rsid w:val="004B0E52"/>
    <w:rsid w:val="004B0F4E"/>
    <w:rsid w:val="004B1B50"/>
    <w:rsid w:val="004B1EA3"/>
    <w:rsid w:val="004B206C"/>
    <w:rsid w:val="004B2141"/>
    <w:rsid w:val="004B2298"/>
    <w:rsid w:val="004B23B0"/>
    <w:rsid w:val="004B2DAE"/>
    <w:rsid w:val="004B3444"/>
    <w:rsid w:val="004B369E"/>
    <w:rsid w:val="004B36EE"/>
    <w:rsid w:val="004B3CD2"/>
    <w:rsid w:val="004B3EEC"/>
    <w:rsid w:val="004B3F4F"/>
    <w:rsid w:val="004B4094"/>
    <w:rsid w:val="004B412A"/>
    <w:rsid w:val="004B4411"/>
    <w:rsid w:val="004B4451"/>
    <w:rsid w:val="004B4481"/>
    <w:rsid w:val="004B4591"/>
    <w:rsid w:val="004B4B5C"/>
    <w:rsid w:val="004B518B"/>
    <w:rsid w:val="004B521B"/>
    <w:rsid w:val="004B537A"/>
    <w:rsid w:val="004B5665"/>
    <w:rsid w:val="004B5820"/>
    <w:rsid w:val="004B5B45"/>
    <w:rsid w:val="004B5DB6"/>
    <w:rsid w:val="004B5F09"/>
    <w:rsid w:val="004B6724"/>
    <w:rsid w:val="004B6BA3"/>
    <w:rsid w:val="004B7356"/>
    <w:rsid w:val="004B776C"/>
    <w:rsid w:val="004B78CD"/>
    <w:rsid w:val="004B7A7F"/>
    <w:rsid w:val="004C047F"/>
    <w:rsid w:val="004C08A9"/>
    <w:rsid w:val="004C08B5"/>
    <w:rsid w:val="004C121D"/>
    <w:rsid w:val="004C1235"/>
    <w:rsid w:val="004C15C0"/>
    <w:rsid w:val="004C1A57"/>
    <w:rsid w:val="004C1B73"/>
    <w:rsid w:val="004C1CB3"/>
    <w:rsid w:val="004C2A8D"/>
    <w:rsid w:val="004C2EF4"/>
    <w:rsid w:val="004C36B1"/>
    <w:rsid w:val="004C3AFD"/>
    <w:rsid w:val="004C452B"/>
    <w:rsid w:val="004C4539"/>
    <w:rsid w:val="004C45D5"/>
    <w:rsid w:val="004C487A"/>
    <w:rsid w:val="004C48F0"/>
    <w:rsid w:val="004C4A97"/>
    <w:rsid w:val="004C4CC6"/>
    <w:rsid w:val="004C4F00"/>
    <w:rsid w:val="004C5067"/>
    <w:rsid w:val="004C50FF"/>
    <w:rsid w:val="004C5489"/>
    <w:rsid w:val="004C55CB"/>
    <w:rsid w:val="004C5666"/>
    <w:rsid w:val="004C5A6B"/>
    <w:rsid w:val="004C5B6D"/>
    <w:rsid w:val="004C5D1D"/>
    <w:rsid w:val="004C5E64"/>
    <w:rsid w:val="004C5F91"/>
    <w:rsid w:val="004C60F0"/>
    <w:rsid w:val="004C682D"/>
    <w:rsid w:val="004C6B09"/>
    <w:rsid w:val="004C6E45"/>
    <w:rsid w:val="004C7628"/>
    <w:rsid w:val="004C7A88"/>
    <w:rsid w:val="004C7B21"/>
    <w:rsid w:val="004C7B7B"/>
    <w:rsid w:val="004C7C45"/>
    <w:rsid w:val="004C7CB7"/>
    <w:rsid w:val="004C7D10"/>
    <w:rsid w:val="004C7DD4"/>
    <w:rsid w:val="004C7F57"/>
    <w:rsid w:val="004D0729"/>
    <w:rsid w:val="004D08FC"/>
    <w:rsid w:val="004D0954"/>
    <w:rsid w:val="004D0961"/>
    <w:rsid w:val="004D09D7"/>
    <w:rsid w:val="004D0A6F"/>
    <w:rsid w:val="004D0EBF"/>
    <w:rsid w:val="004D11FE"/>
    <w:rsid w:val="004D14F1"/>
    <w:rsid w:val="004D15F3"/>
    <w:rsid w:val="004D1799"/>
    <w:rsid w:val="004D19DA"/>
    <w:rsid w:val="004D1AE7"/>
    <w:rsid w:val="004D1BCA"/>
    <w:rsid w:val="004D20A7"/>
    <w:rsid w:val="004D24BE"/>
    <w:rsid w:val="004D29F5"/>
    <w:rsid w:val="004D2B5C"/>
    <w:rsid w:val="004D2DAB"/>
    <w:rsid w:val="004D2E3F"/>
    <w:rsid w:val="004D3563"/>
    <w:rsid w:val="004D35D6"/>
    <w:rsid w:val="004D3BFB"/>
    <w:rsid w:val="004D3EC7"/>
    <w:rsid w:val="004D3FF0"/>
    <w:rsid w:val="004D4244"/>
    <w:rsid w:val="004D4402"/>
    <w:rsid w:val="004D45DE"/>
    <w:rsid w:val="004D47E4"/>
    <w:rsid w:val="004D4BC1"/>
    <w:rsid w:val="004D4D7F"/>
    <w:rsid w:val="004D4F67"/>
    <w:rsid w:val="004D53AF"/>
    <w:rsid w:val="004D54B1"/>
    <w:rsid w:val="004D568B"/>
    <w:rsid w:val="004D5826"/>
    <w:rsid w:val="004D6012"/>
    <w:rsid w:val="004D6088"/>
    <w:rsid w:val="004D60DD"/>
    <w:rsid w:val="004D611B"/>
    <w:rsid w:val="004D64B5"/>
    <w:rsid w:val="004D654D"/>
    <w:rsid w:val="004D6554"/>
    <w:rsid w:val="004D6640"/>
    <w:rsid w:val="004D70BE"/>
    <w:rsid w:val="004D712B"/>
    <w:rsid w:val="004D75A7"/>
    <w:rsid w:val="004D79C1"/>
    <w:rsid w:val="004E0022"/>
    <w:rsid w:val="004E02C5"/>
    <w:rsid w:val="004E04A2"/>
    <w:rsid w:val="004E0744"/>
    <w:rsid w:val="004E085A"/>
    <w:rsid w:val="004E0908"/>
    <w:rsid w:val="004E0E63"/>
    <w:rsid w:val="004E0F6E"/>
    <w:rsid w:val="004E1269"/>
    <w:rsid w:val="004E148B"/>
    <w:rsid w:val="004E1820"/>
    <w:rsid w:val="004E1FA3"/>
    <w:rsid w:val="004E1FC9"/>
    <w:rsid w:val="004E21EA"/>
    <w:rsid w:val="004E2255"/>
    <w:rsid w:val="004E28B3"/>
    <w:rsid w:val="004E29CD"/>
    <w:rsid w:val="004E31AC"/>
    <w:rsid w:val="004E370D"/>
    <w:rsid w:val="004E3CB9"/>
    <w:rsid w:val="004E3D54"/>
    <w:rsid w:val="004E468D"/>
    <w:rsid w:val="004E491F"/>
    <w:rsid w:val="004E493E"/>
    <w:rsid w:val="004E4966"/>
    <w:rsid w:val="004E4C35"/>
    <w:rsid w:val="004E4E4C"/>
    <w:rsid w:val="004E5727"/>
    <w:rsid w:val="004E580A"/>
    <w:rsid w:val="004E5967"/>
    <w:rsid w:val="004E5A49"/>
    <w:rsid w:val="004E5FE0"/>
    <w:rsid w:val="004E6412"/>
    <w:rsid w:val="004E68F7"/>
    <w:rsid w:val="004E6A8C"/>
    <w:rsid w:val="004E6D14"/>
    <w:rsid w:val="004E7684"/>
    <w:rsid w:val="004E7B42"/>
    <w:rsid w:val="004E7F8C"/>
    <w:rsid w:val="004F029B"/>
    <w:rsid w:val="004F03D4"/>
    <w:rsid w:val="004F0401"/>
    <w:rsid w:val="004F079A"/>
    <w:rsid w:val="004F0809"/>
    <w:rsid w:val="004F0BD3"/>
    <w:rsid w:val="004F162B"/>
    <w:rsid w:val="004F1A7F"/>
    <w:rsid w:val="004F1B81"/>
    <w:rsid w:val="004F1F2D"/>
    <w:rsid w:val="004F2062"/>
    <w:rsid w:val="004F2172"/>
    <w:rsid w:val="004F2240"/>
    <w:rsid w:val="004F25DE"/>
    <w:rsid w:val="004F2653"/>
    <w:rsid w:val="004F26A8"/>
    <w:rsid w:val="004F271A"/>
    <w:rsid w:val="004F292D"/>
    <w:rsid w:val="004F2E53"/>
    <w:rsid w:val="004F3C6A"/>
    <w:rsid w:val="004F3E5C"/>
    <w:rsid w:val="004F416D"/>
    <w:rsid w:val="004F496D"/>
    <w:rsid w:val="004F4AB9"/>
    <w:rsid w:val="004F4ADA"/>
    <w:rsid w:val="004F4EBB"/>
    <w:rsid w:val="004F52B4"/>
    <w:rsid w:val="004F52C3"/>
    <w:rsid w:val="004F54A7"/>
    <w:rsid w:val="004F59CD"/>
    <w:rsid w:val="004F5CDC"/>
    <w:rsid w:val="004F5E29"/>
    <w:rsid w:val="004F5F53"/>
    <w:rsid w:val="004F664D"/>
    <w:rsid w:val="004F6783"/>
    <w:rsid w:val="004F68DE"/>
    <w:rsid w:val="004F698B"/>
    <w:rsid w:val="004F6A8E"/>
    <w:rsid w:val="004F6B31"/>
    <w:rsid w:val="004F6CB5"/>
    <w:rsid w:val="004F702F"/>
    <w:rsid w:val="004F7033"/>
    <w:rsid w:val="004F71BB"/>
    <w:rsid w:val="004F7350"/>
    <w:rsid w:val="004F7411"/>
    <w:rsid w:val="004F7422"/>
    <w:rsid w:val="004F78B8"/>
    <w:rsid w:val="004F7A9E"/>
    <w:rsid w:val="004F7AEE"/>
    <w:rsid w:val="004F7B27"/>
    <w:rsid w:val="004F7C66"/>
    <w:rsid w:val="004F7FB9"/>
    <w:rsid w:val="005003B2"/>
    <w:rsid w:val="00500585"/>
    <w:rsid w:val="005006B1"/>
    <w:rsid w:val="005006D9"/>
    <w:rsid w:val="00500A65"/>
    <w:rsid w:val="00500B6D"/>
    <w:rsid w:val="00500B98"/>
    <w:rsid w:val="00500C12"/>
    <w:rsid w:val="00500C3E"/>
    <w:rsid w:val="00500CDD"/>
    <w:rsid w:val="005010DD"/>
    <w:rsid w:val="005011C6"/>
    <w:rsid w:val="00501280"/>
    <w:rsid w:val="0050132C"/>
    <w:rsid w:val="00501A36"/>
    <w:rsid w:val="00501AF3"/>
    <w:rsid w:val="00501B4F"/>
    <w:rsid w:val="00501E06"/>
    <w:rsid w:val="00502148"/>
    <w:rsid w:val="00502157"/>
    <w:rsid w:val="00502438"/>
    <w:rsid w:val="0050251E"/>
    <w:rsid w:val="0050264A"/>
    <w:rsid w:val="005029BF"/>
    <w:rsid w:val="00502B31"/>
    <w:rsid w:val="00502BF4"/>
    <w:rsid w:val="0050319F"/>
    <w:rsid w:val="005032A8"/>
    <w:rsid w:val="005034CD"/>
    <w:rsid w:val="0050364B"/>
    <w:rsid w:val="0050388B"/>
    <w:rsid w:val="00503B5C"/>
    <w:rsid w:val="00503BFA"/>
    <w:rsid w:val="00503E5C"/>
    <w:rsid w:val="005042E9"/>
    <w:rsid w:val="005042FD"/>
    <w:rsid w:val="00504308"/>
    <w:rsid w:val="00504546"/>
    <w:rsid w:val="00504604"/>
    <w:rsid w:val="005047D8"/>
    <w:rsid w:val="00504A2C"/>
    <w:rsid w:val="00505756"/>
    <w:rsid w:val="0050641F"/>
    <w:rsid w:val="005065EA"/>
    <w:rsid w:val="005066E7"/>
    <w:rsid w:val="00506A4B"/>
    <w:rsid w:val="00506E88"/>
    <w:rsid w:val="005072D3"/>
    <w:rsid w:val="0050763A"/>
    <w:rsid w:val="00507B45"/>
    <w:rsid w:val="00507DB9"/>
    <w:rsid w:val="00510358"/>
    <w:rsid w:val="005104A5"/>
    <w:rsid w:val="005106C7"/>
    <w:rsid w:val="00510875"/>
    <w:rsid w:val="00511E2C"/>
    <w:rsid w:val="00511F7A"/>
    <w:rsid w:val="00511FCA"/>
    <w:rsid w:val="0051205C"/>
    <w:rsid w:val="0051238B"/>
    <w:rsid w:val="005127B5"/>
    <w:rsid w:val="00512825"/>
    <w:rsid w:val="005128E3"/>
    <w:rsid w:val="00512FD1"/>
    <w:rsid w:val="00512FF5"/>
    <w:rsid w:val="0051330F"/>
    <w:rsid w:val="005133B4"/>
    <w:rsid w:val="00513504"/>
    <w:rsid w:val="005136E4"/>
    <w:rsid w:val="00513843"/>
    <w:rsid w:val="005140AB"/>
    <w:rsid w:val="00514146"/>
    <w:rsid w:val="0051488D"/>
    <w:rsid w:val="00514A04"/>
    <w:rsid w:val="00514DCA"/>
    <w:rsid w:val="00514DCC"/>
    <w:rsid w:val="00515422"/>
    <w:rsid w:val="005156E0"/>
    <w:rsid w:val="00515775"/>
    <w:rsid w:val="00515882"/>
    <w:rsid w:val="0051595A"/>
    <w:rsid w:val="00515E13"/>
    <w:rsid w:val="00515F87"/>
    <w:rsid w:val="00516892"/>
    <w:rsid w:val="00516922"/>
    <w:rsid w:val="00516B60"/>
    <w:rsid w:val="005173A2"/>
    <w:rsid w:val="00517763"/>
    <w:rsid w:val="005202E8"/>
    <w:rsid w:val="00520892"/>
    <w:rsid w:val="00520FFA"/>
    <w:rsid w:val="0052112E"/>
    <w:rsid w:val="0052167F"/>
    <w:rsid w:val="00521844"/>
    <w:rsid w:val="00521C33"/>
    <w:rsid w:val="00522078"/>
    <w:rsid w:val="0052215B"/>
    <w:rsid w:val="00522405"/>
    <w:rsid w:val="00522894"/>
    <w:rsid w:val="00522CF7"/>
    <w:rsid w:val="00522DE5"/>
    <w:rsid w:val="00522E68"/>
    <w:rsid w:val="005237D5"/>
    <w:rsid w:val="00523B1C"/>
    <w:rsid w:val="0052449A"/>
    <w:rsid w:val="005244CD"/>
    <w:rsid w:val="005245C9"/>
    <w:rsid w:val="005245E0"/>
    <w:rsid w:val="0052478E"/>
    <w:rsid w:val="00524841"/>
    <w:rsid w:val="00524968"/>
    <w:rsid w:val="00524CCE"/>
    <w:rsid w:val="0052532A"/>
    <w:rsid w:val="0052534F"/>
    <w:rsid w:val="00525539"/>
    <w:rsid w:val="00525851"/>
    <w:rsid w:val="00525A67"/>
    <w:rsid w:val="00525C4B"/>
    <w:rsid w:val="00525DDF"/>
    <w:rsid w:val="00525FD1"/>
    <w:rsid w:val="005260C0"/>
    <w:rsid w:val="00526553"/>
    <w:rsid w:val="005269B9"/>
    <w:rsid w:val="00526FDB"/>
    <w:rsid w:val="00527638"/>
    <w:rsid w:val="005276E7"/>
    <w:rsid w:val="005278B0"/>
    <w:rsid w:val="00527984"/>
    <w:rsid w:val="00530419"/>
    <w:rsid w:val="0053098E"/>
    <w:rsid w:val="00530A7F"/>
    <w:rsid w:val="00530FEA"/>
    <w:rsid w:val="005315E0"/>
    <w:rsid w:val="00531CA7"/>
    <w:rsid w:val="00531ED5"/>
    <w:rsid w:val="00531F10"/>
    <w:rsid w:val="00531FF7"/>
    <w:rsid w:val="005320B3"/>
    <w:rsid w:val="00532372"/>
    <w:rsid w:val="00532549"/>
    <w:rsid w:val="005326B9"/>
    <w:rsid w:val="00532765"/>
    <w:rsid w:val="00532F4E"/>
    <w:rsid w:val="0053318C"/>
    <w:rsid w:val="005334D8"/>
    <w:rsid w:val="00533556"/>
    <w:rsid w:val="0053363A"/>
    <w:rsid w:val="00533925"/>
    <w:rsid w:val="00533C22"/>
    <w:rsid w:val="00533F12"/>
    <w:rsid w:val="005341D6"/>
    <w:rsid w:val="00534271"/>
    <w:rsid w:val="00534683"/>
    <w:rsid w:val="00534687"/>
    <w:rsid w:val="00534C01"/>
    <w:rsid w:val="0053505A"/>
    <w:rsid w:val="00535235"/>
    <w:rsid w:val="00535484"/>
    <w:rsid w:val="00535CFF"/>
    <w:rsid w:val="00536097"/>
    <w:rsid w:val="0053610F"/>
    <w:rsid w:val="005361D5"/>
    <w:rsid w:val="0053646D"/>
    <w:rsid w:val="005365F8"/>
    <w:rsid w:val="00536A6B"/>
    <w:rsid w:val="00536BE1"/>
    <w:rsid w:val="00536BFE"/>
    <w:rsid w:val="00536F23"/>
    <w:rsid w:val="005372AD"/>
    <w:rsid w:val="005376D1"/>
    <w:rsid w:val="00537DCF"/>
    <w:rsid w:val="00537DE8"/>
    <w:rsid w:val="00537EBB"/>
    <w:rsid w:val="00540040"/>
    <w:rsid w:val="00540227"/>
    <w:rsid w:val="005404D9"/>
    <w:rsid w:val="00540773"/>
    <w:rsid w:val="00540846"/>
    <w:rsid w:val="00540949"/>
    <w:rsid w:val="00540B25"/>
    <w:rsid w:val="00540CBA"/>
    <w:rsid w:val="00540DA7"/>
    <w:rsid w:val="00540DE5"/>
    <w:rsid w:val="0054122F"/>
    <w:rsid w:val="005414BA"/>
    <w:rsid w:val="00541798"/>
    <w:rsid w:val="00541EA6"/>
    <w:rsid w:val="00542221"/>
    <w:rsid w:val="00542326"/>
    <w:rsid w:val="005424A7"/>
    <w:rsid w:val="0054298D"/>
    <w:rsid w:val="00542AB2"/>
    <w:rsid w:val="00542AF2"/>
    <w:rsid w:val="00542F2D"/>
    <w:rsid w:val="0054337C"/>
    <w:rsid w:val="005434F1"/>
    <w:rsid w:val="00543742"/>
    <w:rsid w:val="005437F7"/>
    <w:rsid w:val="00543C4D"/>
    <w:rsid w:val="00543CA6"/>
    <w:rsid w:val="0054406A"/>
    <w:rsid w:val="00544365"/>
    <w:rsid w:val="005446AE"/>
    <w:rsid w:val="00544A34"/>
    <w:rsid w:val="00544A5D"/>
    <w:rsid w:val="00544CA0"/>
    <w:rsid w:val="0054529B"/>
    <w:rsid w:val="005452B6"/>
    <w:rsid w:val="00545F3D"/>
    <w:rsid w:val="005461AF"/>
    <w:rsid w:val="005465B4"/>
    <w:rsid w:val="005469D3"/>
    <w:rsid w:val="00547023"/>
    <w:rsid w:val="00547067"/>
    <w:rsid w:val="005470F4"/>
    <w:rsid w:val="00547223"/>
    <w:rsid w:val="00547246"/>
    <w:rsid w:val="00547466"/>
    <w:rsid w:val="00547CD3"/>
    <w:rsid w:val="00547E77"/>
    <w:rsid w:val="00550269"/>
    <w:rsid w:val="005504B0"/>
    <w:rsid w:val="00550F6C"/>
    <w:rsid w:val="00551658"/>
    <w:rsid w:val="00551F33"/>
    <w:rsid w:val="0055223C"/>
    <w:rsid w:val="005526AC"/>
    <w:rsid w:val="00552706"/>
    <w:rsid w:val="00552878"/>
    <w:rsid w:val="00552BE7"/>
    <w:rsid w:val="005530EB"/>
    <w:rsid w:val="00553418"/>
    <w:rsid w:val="00553540"/>
    <w:rsid w:val="00553642"/>
    <w:rsid w:val="00553AC4"/>
    <w:rsid w:val="00553F44"/>
    <w:rsid w:val="00554210"/>
    <w:rsid w:val="00554283"/>
    <w:rsid w:val="005545FE"/>
    <w:rsid w:val="005546A7"/>
    <w:rsid w:val="00554774"/>
    <w:rsid w:val="00554846"/>
    <w:rsid w:val="00554951"/>
    <w:rsid w:val="00554AD2"/>
    <w:rsid w:val="00554CD0"/>
    <w:rsid w:val="00554CD2"/>
    <w:rsid w:val="00554FF9"/>
    <w:rsid w:val="00555050"/>
    <w:rsid w:val="005550AB"/>
    <w:rsid w:val="005553C6"/>
    <w:rsid w:val="0055570D"/>
    <w:rsid w:val="00555826"/>
    <w:rsid w:val="00555AFC"/>
    <w:rsid w:val="00555C54"/>
    <w:rsid w:val="00555F5F"/>
    <w:rsid w:val="00556246"/>
    <w:rsid w:val="00556565"/>
    <w:rsid w:val="00557ECE"/>
    <w:rsid w:val="005605CE"/>
    <w:rsid w:val="005606A0"/>
    <w:rsid w:val="005606FC"/>
    <w:rsid w:val="005611B6"/>
    <w:rsid w:val="00561652"/>
    <w:rsid w:val="005617D0"/>
    <w:rsid w:val="00561962"/>
    <w:rsid w:val="00561B3F"/>
    <w:rsid w:val="00561F21"/>
    <w:rsid w:val="005620C3"/>
    <w:rsid w:val="005621A8"/>
    <w:rsid w:val="00562AFD"/>
    <w:rsid w:val="00562D5C"/>
    <w:rsid w:val="00563329"/>
    <w:rsid w:val="005634E9"/>
    <w:rsid w:val="0056352C"/>
    <w:rsid w:val="005635C2"/>
    <w:rsid w:val="00563733"/>
    <w:rsid w:val="005637ED"/>
    <w:rsid w:val="005646E2"/>
    <w:rsid w:val="0056476F"/>
    <w:rsid w:val="005647D9"/>
    <w:rsid w:val="005649EB"/>
    <w:rsid w:val="00564A0F"/>
    <w:rsid w:val="00564FE5"/>
    <w:rsid w:val="005652E5"/>
    <w:rsid w:val="00565644"/>
    <w:rsid w:val="005656FF"/>
    <w:rsid w:val="005657A3"/>
    <w:rsid w:val="00565C41"/>
    <w:rsid w:val="00565DF7"/>
    <w:rsid w:val="00565F77"/>
    <w:rsid w:val="00566475"/>
    <w:rsid w:val="00566C77"/>
    <w:rsid w:val="00566D8E"/>
    <w:rsid w:val="00566F4C"/>
    <w:rsid w:val="00566F8E"/>
    <w:rsid w:val="00567372"/>
    <w:rsid w:val="005673E6"/>
    <w:rsid w:val="00567693"/>
    <w:rsid w:val="005676C3"/>
    <w:rsid w:val="00567D5A"/>
    <w:rsid w:val="00567DCE"/>
    <w:rsid w:val="00570380"/>
    <w:rsid w:val="0057042E"/>
    <w:rsid w:val="00570614"/>
    <w:rsid w:val="00570BFF"/>
    <w:rsid w:val="00570ED7"/>
    <w:rsid w:val="005713C6"/>
    <w:rsid w:val="005717B0"/>
    <w:rsid w:val="00571A00"/>
    <w:rsid w:val="00572050"/>
    <w:rsid w:val="00572132"/>
    <w:rsid w:val="005721C5"/>
    <w:rsid w:val="0057286A"/>
    <w:rsid w:val="00573364"/>
    <w:rsid w:val="00573D6A"/>
    <w:rsid w:val="00573E81"/>
    <w:rsid w:val="005740CB"/>
    <w:rsid w:val="00574198"/>
    <w:rsid w:val="00574275"/>
    <w:rsid w:val="005742CE"/>
    <w:rsid w:val="005743E1"/>
    <w:rsid w:val="005747E6"/>
    <w:rsid w:val="00574CAB"/>
    <w:rsid w:val="00574F37"/>
    <w:rsid w:val="005755FF"/>
    <w:rsid w:val="00575F57"/>
    <w:rsid w:val="00575F64"/>
    <w:rsid w:val="00576623"/>
    <w:rsid w:val="00577966"/>
    <w:rsid w:val="0058047A"/>
    <w:rsid w:val="005805E9"/>
    <w:rsid w:val="0058067B"/>
    <w:rsid w:val="00580A9C"/>
    <w:rsid w:val="00580B3B"/>
    <w:rsid w:val="005811CC"/>
    <w:rsid w:val="0058132D"/>
    <w:rsid w:val="00581330"/>
    <w:rsid w:val="0058160E"/>
    <w:rsid w:val="00581C62"/>
    <w:rsid w:val="00581DCB"/>
    <w:rsid w:val="00581E1D"/>
    <w:rsid w:val="00581F50"/>
    <w:rsid w:val="00581F7D"/>
    <w:rsid w:val="00582174"/>
    <w:rsid w:val="005823DA"/>
    <w:rsid w:val="005825B9"/>
    <w:rsid w:val="00582851"/>
    <w:rsid w:val="00582EA2"/>
    <w:rsid w:val="00582FD4"/>
    <w:rsid w:val="0058373A"/>
    <w:rsid w:val="0058380A"/>
    <w:rsid w:val="00583AD5"/>
    <w:rsid w:val="00583B85"/>
    <w:rsid w:val="00583D43"/>
    <w:rsid w:val="00584091"/>
    <w:rsid w:val="005841B0"/>
    <w:rsid w:val="00584246"/>
    <w:rsid w:val="0058428E"/>
    <w:rsid w:val="00584746"/>
    <w:rsid w:val="005847BE"/>
    <w:rsid w:val="00584A49"/>
    <w:rsid w:val="00584F1F"/>
    <w:rsid w:val="0058508B"/>
    <w:rsid w:val="005853F8"/>
    <w:rsid w:val="0058552F"/>
    <w:rsid w:val="00585A90"/>
    <w:rsid w:val="00585C09"/>
    <w:rsid w:val="00585EB4"/>
    <w:rsid w:val="00585F7B"/>
    <w:rsid w:val="00586023"/>
    <w:rsid w:val="0058606D"/>
    <w:rsid w:val="0058629D"/>
    <w:rsid w:val="00586579"/>
    <w:rsid w:val="00586633"/>
    <w:rsid w:val="00586935"/>
    <w:rsid w:val="00586BBD"/>
    <w:rsid w:val="0058701B"/>
    <w:rsid w:val="00587215"/>
    <w:rsid w:val="0058726A"/>
    <w:rsid w:val="0058727C"/>
    <w:rsid w:val="00587A7E"/>
    <w:rsid w:val="00587A9A"/>
    <w:rsid w:val="00590086"/>
    <w:rsid w:val="005900F3"/>
    <w:rsid w:val="0059038B"/>
    <w:rsid w:val="005905EE"/>
    <w:rsid w:val="005906BB"/>
    <w:rsid w:val="00590972"/>
    <w:rsid w:val="00590C5D"/>
    <w:rsid w:val="00590C9B"/>
    <w:rsid w:val="00590CF2"/>
    <w:rsid w:val="00590E69"/>
    <w:rsid w:val="005913EA"/>
    <w:rsid w:val="00591468"/>
    <w:rsid w:val="00591556"/>
    <w:rsid w:val="00591591"/>
    <w:rsid w:val="00591C01"/>
    <w:rsid w:val="00591CD9"/>
    <w:rsid w:val="00591EC6"/>
    <w:rsid w:val="0059207E"/>
    <w:rsid w:val="00592119"/>
    <w:rsid w:val="0059312B"/>
    <w:rsid w:val="005938D7"/>
    <w:rsid w:val="00593F68"/>
    <w:rsid w:val="00594066"/>
    <w:rsid w:val="0059436C"/>
    <w:rsid w:val="0059442D"/>
    <w:rsid w:val="00594A5C"/>
    <w:rsid w:val="005951D1"/>
    <w:rsid w:val="005956DB"/>
    <w:rsid w:val="005958A5"/>
    <w:rsid w:val="00595923"/>
    <w:rsid w:val="00595C33"/>
    <w:rsid w:val="00596841"/>
    <w:rsid w:val="00596E7C"/>
    <w:rsid w:val="00597015"/>
    <w:rsid w:val="00597A2B"/>
    <w:rsid w:val="00597A90"/>
    <w:rsid w:val="00597CD0"/>
    <w:rsid w:val="00597DD7"/>
    <w:rsid w:val="005A01C2"/>
    <w:rsid w:val="005A0526"/>
    <w:rsid w:val="005A0AE5"/>
    <w:rsid w:val="005A1041"/>
    <w:rsid w:val="005A130A"/>
    <w:rsid w:val="005A1313"/>
    <w:rsid w:val="005A13E5"/>
    <w:rsid w:val="005A16AB"/>
    <w:rsid w:val="005A1931"/>
    <w:rsid w:val="005A20B7"/>
    <w:rsid w:val="005A2372"/>
    <w:rsid w:val="005A23F0"/>
    <w:rsid w:val="005A263F"/>
    <w:rsid w:val="005A295A"/>
    <w:rsid w:val="005A2C13"/>
    <w:rsid w:val="005A2C79"/>
    <w:rsid w:val="005A2DF7"/>
    <w:rsid w:val="005A3081"/>
    <w:rsid w:val="005A323D"/>
    <w:rsid w:val="005A32AF"/>
    <w:rsid w:val="005A340C"/>
    <w:rsid w:val="005A3706"/>
    <w:rsid w:val="005A3730"/>
    <w:rsid w:val="005A3761"/>
    <w:rsid w:val="005A379D"/>
    <w:rsid w:val="005A37E3"/>
    <w:rsid w:val="005A3EA3"/>
    <w:rsid w:val="005A3F00"/>
    <w:rsid w:val="005A46EC"/>
    <w:rsid w:val="005A4705"/>
    <w:rsid w:val="005A49AE"/>
    <w:rsid w:val="005A4B24"/>
    <w:rsid w:val="005A4F85"/>
    <w:rsid w:val="005A5356"/>
    <w:rsid w:val="005A57B2"/>
    <w:rsid w:val="005A5AC5"/>
    <w:rsid w:val="005A5B89"/>
    <w:rsid w:val="005A5D01"/>
    <w:rsid w:val="005A5DAF"/>
    <w:rsid w:val="005A5ECC"/>
    <w:rsid w:val="005A5F25"/>
    <w:rsid w:val="005A60DC"/>
    <w:rsid w:val="005A634B"/>
    <w:rsid w:val="005A634C"/>
    <w:rsid w:val="005A6380"/>
    <w:rsid w:val="005A63AC"/>
    <w:rsid w:val="005A65CA"/>
    <w:rsid w:val="005A6B86"/>
    <w:rsid w:val="005A6BC1"/>
    <w:rsid w:val="005A6C86"/>
    <w:rsid w:val="005A7091"/>
    <w:rsid w:val="005A71DB"/>
    <w:rsid w:val="005A76BB"/>
    <w:rsid w:val="005A76BF"/>
    <w:rsid w:val="005A7D65"/>
    <w:rsid w:val="005A7DDF"/>
    <w:rsid w:val="005A7EF8"/>
    <w:rsid w:val="005B057A"/>
    <w:rsid w:val="005B0659"/>
    <w:rsid w:val="005B06FD"/>
    <w:rsid w:val="005B07BE"/>
    <w:rsid w:val="005B0A38"/>
    <w:rsid w:val="005B0A92"/>
    <w:rsid w:val="005B0B7D"/>
    <w:rsid w:val="005B0CCA"/>
    <w:rsid w:val="005B0E9A"/>
    <w:rsid w:val="005B10E6"/>
    <w:rsid w:val="005B1428"/>
    <w:rsid w:val="005B18FF"/>
    <w:rsid w:val="005B1DA4"/>
    <w:rsid w:val="005B245F"/>
    <w:rsid w:val="005B28F7"/>
    <w:rsid w:val="005B2A28"/>
    <w:rsid w:val="005B2C37"/>
    <w:rsid w:val="005B2E97"/>
    <w:rsid w:val="005B31D3"/>
    <w:rsid w:val="005B3256"/>
    <w:rsid w:val="005B366A"/>
    <w:rsid w:val="005B36C4"/>
    <w:rsid w:val="005B3B14"/>
    <w:rsid w:val="005B3E04"/>
    <w:rsid w:val="005B4339"/>
    <w:rsid w:val="005B43CB"/>
    <w:rsid w:val="005B444C"/>
    <w:rsid w:val="005B483F"/>
    <w:rsid w:val="005B4F81"/>
    <w:rsid w:val="005B561E"/>
    <w:rsid w:val="005B5860"/>
    <w:rsid w:val="005B66A4"/>
    <w:rsid w:val="005B66A6"/>
    <w:rsid w:val="005B68DB"/>
    <w:rsid w:val="005B6AD1"/>
    <w:rsid w:val="005B6B0E"/>
    <w:rsid w:val="005B6E44"/>
    <w:rsid w:val="005B7291"/>
    <w:rsid w:val="005B7315"/>
    <w:rsid w:val="005B7366"/>
    <w:rsid w:val="005B7385"/>
    <w:rsid w:val="005C0084"/>
    <w:rsid w:val="005C05DA"/>
    <w:rsid w:val="005C2045"/>
    <w:rsid w:val="005C2321"/>
    <w:rsid w:val="005C2A28"/>
    <w:rsid w:val="005C2BAF"/>
    <w:rsid w:val="005C307E"/>
    <w:rsid w:val="005C3348"/>
    <w:rsid w:val="005C355C"/>
    <w:rsid w:val="005C3991"/>
    <w:rsid w:val="005C3B35"/>
    <w:rsid w:val="005C3C5C"/>
    <w:rsid w:val="005C3D29"/>
    <w:rsid w:val="005C3DA5"/>
    <w:rsid w:val="005C4006"/>
    <w:rsid w:val="005C40E5"/>
    <w:rsid w:val="005C4135"/>
    <w:rsid w:val="005C420C"/>
    <w:rsid w:val="005C43B0"/>
    <w:rsid w:val="005C466C"/>
    <w:rsid w:val="005C4675"/>
    <w:rsid w:val="005C46E1"/>
    <w:rsid w:val="005C4955"/>
    <w:rsid w:val="005C4EF4"/>
    <w:rsid w:val="005C50B8"/>
    <w:rsid w:val="005C50FF"/>
    <w:rsid w:val="005C52CD"/>
    <w:rsid w:val="005C548A"/>
    <w:rsid w:val="005C563E"/>
    <w:rsid w:val="005C57C8"/>
    <w:rsid w:val="005C63DD"/>
    <w:rsid w:val="005C64EE"/>
    <w:rsid w:val="005C6A74"/>
    <w:rsid w:val="005C6B41"/>
    <w:rsid w:val="005C6CFC"/>
    <w:rsid w:val="005C72D1"/>
    <w:rsid w:val="005C732C"/>
    <w:rsid w:val="005C797C"/>
    <w:rsid w:val="005D0698"/>
    <w:rsid w:val="005D079D"/>
    <w:rsid w:val="005D0886"/>
    <w:rsid w:val="005D0953"/>
    <w:rsid w:val="005D0C5E"/>
    <w:rsid w:val="005D0DDE"/>
    <w:rsid w:val="005D137E"/>
    <w:rsid w:val="005D1CCA"/>
    <w:rsid w:val="005D1FDB"/>
    <w:rsid w:val="005D1FE6"/>
    <w:rsid w:val="005D20A0"/>
    <w:rsid w:val="005D2552"/>
    <w:rsid w:val="005D2A57"/>
    <w:rsid w:val="005D2AE4"/>
    <w:rsid w:val="005D2B99"/>
    <w:rsid w:val="005D2BE4"/>
    <w:rsid w:val="005D2DF2"/>
    <w:rsid w:val="005D2E03"/>
    <w:rsid w:val="005D2E05"/>
    <w:rsid w:val="005D2E9E"/>
    <w:rsid w:val="005D2FD0"/>
    <w:rsid w:val="005D30ED"/>
    <w:rsid w:val="005D4113"/>
    <w:rsid w:val="005D42CD"/>
    <w:rsid w:val="005D45D2"/>
    <w:rsid w:val="005D4646"/>
    <w:rsid w:val="005D4843"/>
    <w:rsid w:val="005D49E4"/>
    <w:rsid w:val="005D4C4A"/>
    <w:rsid w:val="005D5016"/>
    <w:rsid w:val="005D56A6"/>
    <w:rsid w:val="005D570F"/>
    <w:rsid w:val="005D58D9"/>
    <w:rsid w:val="005D5B10"/>
    <w:rsid w:val="005D5E44"/>
    <w:rsid w:val="005D6485"/>
    <w:rsid w:val="005D64BD"/>
    <w:rsid w:val="005D659E"/>
    <w:rsid w:val="005D698F"/>
    <w:rsid w:val="005D6AB9"/>
    <w:rsid w:val="005D6C3F"/>
    <w:rsid w:val="005D7267"/>
    <w:rsid w:val="005D7516"/>
    <w:rsid w:val="005D7606"/>
    <w:rsid w:val="005E006A"/>
    <w:rsid w:val="005E022A"/>
    <w:rsid w:val="005E02EB"/>
    <w:rsid w:val="005E0371"/>
    <w:rsid w:val="005E04D8"/>
    <w:rsid w:val="005E08FD"/>
    <w:rsid w:val="005E0990"/>
    <w:rsid w:val="005E0A75"/>
    <w:rsid w:val="005E1628"/>
    <w:rsid w:val="005E1695"/>
    <w:rsid w:val="005E1C00"/>
    <w:rsid w:val="005E1E24"/>
    <w:rsid w:val="005E272B"/>
    <w:rsid w:val="005E287D"/>
    <w:rsid w:val="005E2DA7"/>
    <w:rsid w:val="005E30C7"/>
    <w:rsid w:val="005E330B"/>
    <w:rsid w:val="005E359D"/>
    <w:rsid w:val="005E3BAE"/>
    <w:rsid w:val="005E3C47"/>
    <w:rsid w:val="005E4449"/>
    <w:rsid w:val="005E487A"/>
    <w:rsid w:val="005E4993"/>
    <w:rsid w:val="005E4B8F"/>
    <w:rsid w:val="005E4E50"/>
    <w:rsid w:val="005E5563"/>
    <w:rsid w:val="005E55E6"/>
    <w:rsid w:val="005E56F7"/>
    <w:rsid w:val="005E5B53"/>
    <w:rsid w:val="005E5DE8"/>
    <w:rsid w:val="005E5E60"/>
    <w:rsid w:val="005E6006"/>
    <w:rsid w:val="005E6296"/>
    <w:rsid w:val="005E63F6"/>
    <w:rsid w:val="005E684B"/>
    <w:rsid w:val="005E6AC6"/>
    <w:rsid w:val="005E6D6C"/>
    <w:rsid w:val="005F0154"/>
    <w:rsid w:val="005F0173"/>
    <w:rsid w:val="005F01AB"/>
    <w:rsid w:val="005F01EC"/>
    <w:rsid w:val="005F0914"/>
    <w:rsid w:val="005F0B2B"/>
    <w:rsid w:val="005F0CEF"/>
    <w:rsid w:val="005F0E8D"/>
    <w:rsid w:val="005F0F1B"/>
    <w:rsid w:val="005F11CD"/>
    <w:rsid w:val="005F134E"/>
    <w:rsid w:val="005F1577"/>
    <w:rsid w:val="005F16E6"/>
    <w:rsid w:val="005F1720"/>
    <w:rsid w:val="005F173D"/>
    <w:rsid w:val="005F1872"/>
    <w:rsid w:val="005F1893"/>
    <w:rsid w:val="005F1C4D"/>
    <w:rsid w:val="005F2367"/>
    <w:rsid w:val="005F2396"/>
    <w:rsid w:val="005F26C1"/>
    <w:rsid w:val="005F272F"/>
    <w:rsid w:val="005F289A"/>
    <w:rsid w:val="005F3349"/>
    <w:rsid w:val="005F3674"/>
    <w:rsid w:val="005F42DE"/>
    <w:rsid w:val="005F437E"/>
    <w:rsid w:val="005F43E3"/>
    <w:rsid w:val="005F4559"/>
    <w:rsid w:val="005F4B1F"/>
    <w:rsid w:val="005F4D7C"/>
    <w:rsid w:val="005F531C"/>
    <w:rsid w:val="005F53D5"/>
    <w:rsid w:val="005F558C"/>
    <w:rsid w:val="005F5937"/>
    <w:rsid w:val="005F59F6"/>
    <w:rsid w:val="005F59F8"/>
    <w:rsid w:val="005F5ABB"/>
    <w:rsid w:val="005F5C9B"/>
    <w:rsid w:val="005F5D50"/>
    <w:rsid w:val="005F5EB3"/>
    <w:rsid w:val="005F64B9"/>
    <w:rsid w:val="005F6DA5"/>
    <w:rsid w:val="005F6DBF"/>
    <w:rsid w:val="005F73C1"/>
    <w:rsid w:val="005F79A4"/>
    <w:rsid w:val="005F7E90"/>
    <w:rsid w:val="005F7E95"/>
    <w:rsid w:val="00600236"/>
    <w:rsid w:val="0060051A"/>
    <w:rsid w:val="0060079D"/>
    <w:rsid w:val="00600A5F"/>
    <w:rsid w:val="00600BD0"/>
    <w:rsid w:val="00600C35"/>
    <w:rsid w:val="00600CC9"/>
    <w:rsid w:val="00600CFD"/>
    <w:rsid w:val="00600E56"/>
    <w:rsid w:val="00601778"/>
    <w:rsid w:val="00601D84"/>
    <w:rsid w:val="00601DD7"/>
    <w:rsid w:val="00601FDA"/>
    <w:rsid w:val="00602063"/>
    <w:rsid w:val="006020CE"/>
    <w:rsid w:val="00602290"/>
    <w:rsid w:val="0060235A"/>
    <w:rsid w:val="0060302A"/>
    <w:rsid w:val="00603272"/>
    <w:rsid w:val="006032B0"/>
    <w:rsid w:val="00603589"/>
    <w:rsid w:val="006039A9"/>
    <w:rsid w:val="00603B26"/>
    <w:rsid w:val="00603D1A"/>
    <w:rsid w:val="00603E3A"/>
    <w:rsid w:val="0060447C"/>
    <w:rsid w:val="0060471F"/>
    <w:rsid w:val="00604D39"/>
    <w:rsid w:val="00604DD4"/>
    <w:rsid w:val="00604E2B"/>
    <w:rsid w:val="00604FE2"/>
    <w:rsid w:val="006050F1"/>
    <w:rsid w:val="006052A8"/>
    <w:rsid w:val="006054C6"/>
    <w:rsid w:val="00605689"/>
    <w:rsid w:val="006056B4"/>
    <w:rsid w:val="00605A2B"/>
    <w:rsid w:val="00605CF5"/>
    <w:rsid w:val="00605DE5"/>
    <w:rsid w:val="006066BA"/>
    <w:rsid w:val="006069B0"/>
    <w:rsid w:val="00606CB7"/>
    <w:rsid w:val="00606F6F"/>
    <w:rsid w:val="0060700B"/>
    <w:rsid w:val="00607457"/>
    <w:rsid w:val="006076AF"/>
    <w:rsid w:val="0060786C"/>
    <w:rsid w:val="00607988"/>
    <w:rsid w:val="00607A1D"/>
    <w:rsid w:val="00607ED2"/>
    <w:rsid w:val="00607FBC"/>
    <w:rsid w:val="006105FB"/>
    <w:rsid w:val="0061074A"/>
    <w:rsid w:val="00610AD1"/>
    <w:rsid w:val="00610D37"/>
    <w:rsid w:val="00610DAA"/>
    <w:rsid w:val="00610E1D"/>
    <w:rsid w:val="00611048"/>
    <w:rsid w:val="00611543"/>
    <w:rsid w:val="00611A08"/>
    <w:rsid w:val="00611B9A"/>
    <w:rsid w:val="00611ED2"/>
    <w:rsid w:val="0061249D"/>
    <w:rsid w:val="006124A7"/>
    <w:rsid w:val="00612574"/>
    <w:rsid w:val="0061258A"/>
    <w:rsid w:val="00612952"/>
    <w:rsid w:val="00612B7B"/>
    <w:rsid w:val="00612BD0"/>
    <w:rsid w:val="00612D02"/>
    <w:rsid w:val="006130B0"/>
    <w:rsid w:val="006132F6"/>
    <w:rsid w:val="00613599"/>
    <w:rsid w:val="006135FF"/>
    <w:rsid w:val="006137FB"/>
    <w:rsid w:val="00613861"/>
    <w:rsid w:val="00613A05"/>
    <w:rsid w:val="00613A6D"/>
    <w:rsid w:val="00613A92"/>
    <w:rsid w:val="00613BF3"/>
    <w:rsid w:val="00613DF7"/>
    <w:rsid w:val="00614172"/>
    <w:rsid w:val="0061439A"/>
    <w:rsid w:val="0061460C"/>
    <w:rsid w:val="0061488A"/>
    <w:rsid w:val="00614DD1"/>
    <w:rsid w:val="006154CD"/>
    <w:rsid w:val="006158B2"/>
    <w:rsid w:val="006169A5"/>
    <w:rsid w:val="00616AC9"/>
    <w:rsid w:val="00616C43"/>
    <w:rsid w:val="00616F3E"/>
    <w:rsid w:val="00617090"/>
    <w:rsid w:val="0061725A"/>
    <w:rsid w:val="006174BF"/>
    <w:rsid w:val="0061785C"/>
    <w:rsid w:val="00617882"/>
    <w:rsid w:val="00617A3F"/>
    <w:rsid w:val="00617B60"/>
    <w:rsid w:val="00617E72"/>
    <w:rsid w:val="0062007F"/>
    <w:rsid w:val="0062015C"/>
    <w:rsid w:val="006204E9"/>
    <w:rsid w:val="00620803"/>
    <w:rsid w:val="00620807"/>
    <w:rsid w:val="00620991"/>
    <w:rsid w:val="00620DDB"/>
    <w:rsid w:val="00620EA4"/>
    <w:rsid w:val="00621616"/>
    <w:rsid w:val="00621837"/>
    <w:rsid w:val="00621B46"/>
    <w:rsid w:val="00621E7B"/>
    <w:rsid w:val="0062201E"/>
    <w:rsid w:val="0062243D"/>
    <w:rsid w:val="00622A3E"/>
    <w:rsid w:val="00622DD7"/>
    <w:rsid w:val="00622E81"/>
    <w:rsid w:val="0062342E"/>
    <w:rsid w:val="0062365A"/>
    <w:rsid w:val="00623B3C"/>
    <w:rsid w:val="00623C3B"/>
    <w:rsid w:val="00623CC9"/>
    <w:rsid w:val="006245F6"/>
    <w:rsid w:val="00624667"/>
    <w:rsid w:val="0062509F"/>
    <w:rsid w:val="0062535A"/>
    <w:rsid w:val="00625462"/>
    <w:rsid w:val="006258CE"/>
    <w:rsid w:val="006258FB"/>
    <w:rsid w:val="00625928"/>
    <w:rsid w:val="006259AB"/>
    <w:rsid w:val="0062616B"/>
    <w:rsid w:val="00626A2B"/>
    <w:rsid w:val="00626AF5"/>
    <w:rsid w:val="00626E7F"/>
    <w:rsid w:val="006271AE"/>
    <w:rsid w:val="006274A3"/>
    <w:rsid w:val="006277A2"/>
    <w:rsid w:val="00627DAC"/>
    <w:rsid w:val="00627DAF"/>
    <w:rsid w:val="006305DD"/>
    <w:rsid w:val="00630738"/>
    <w:rsid w:val="00630BDC"/>
    <w:rsid w:val="00631CB0"/>
    <w:rsid w:val="00632369"/>
    <w:rsid w:val="00632432"/>
    <w:rsid w:val="006328D3"/>
    <w:rsid w:val="00632A98"/>
    <w:rsid w:val="00632EFC"/>
    <w:rsid w:val="00633030"/>
    <w:rsid w:val="00633071"/>
    <w:rsid w:val="0063322A"/>
    <w:rsid w:val="006337D7"/>
    <w:rsid w:val="006339B6"/>
    <w:rsid w:val="00633DBE"/>
    <w:rsid w:val="00634461"/>
    <w:rsid w:val="006345DD"/>
    <w:rsid w:val="00634912"/>
    <w:rsid w:val="006349EC"/>
    <w:rsid w:val="00634B04"/>
    <w:rsid w:val="00634D86"/>
    <w:rsid w:val="00635138"/>
    <w:rsid w:val="00635A3F"/>
    <w:rsid w:val="0063636A"/>
    <w:rsid w:val="00636676"/>
    <w:rsid w:val="0063669E"/>
    <w:rsid w:val="006369E7"/>
    <w:rsid w:val="00636AD4"/>
    <w:rsid w:val="00636CE6"/>
    <w:rsid w:val="00637649"/>
    <w:rsid w:val="0063787A"/>
    <w:rsid w:val="00637908"/>
    <w:rsid w:val="00637975"/>
    <w:rsid w:val="00637C76"/>
    <w:rsid w:val="0064001E"/>
    <w:rsid w:val="0064009A"/>
    <w:rsid w:val="006402BE"/>
    <w:rsid w:val="00640741"/>
    <w:rsid w:val="00640F02"/>
    <w:rsid w:val="0064118A"/>
    <w:rsid w:val="006412DB"/>
    <w:rsid w:val="0064183D"/>
    <w:rsid w:val="00641949"/>
    <w:rsid w:val="00641ABF"/>
    <w:rsid w:val="00641E53"/>
    <w:rsid w:val="0064238B"/>
    <w:rsid w:val="006423F0"/>
    <w:rsid w:val="00642759"/>
    <w:rsid w:val="00643007"/>
    <w:rsid w:val="00643217"/>
    <w:rsid w:val="0064392A"/>
    <w:rsid w:val="00643FCC"/>
    <w:rsid w:val="006440E6"/>
    <w:rsid w:val="00644649"/>
    <w:rsid w:val="0064475F"/>
    <w:rsid w:val="00644A51"/>
    <w:rsid w:val="00644D01"/>
    <w:rsid w:val="00644FFD"/>
    <w:rsid w:val="00645064"/>
    <w:rsid w:val="00645304"/>
    <w:rsid w:val="00645CDD"/>
    <w:rsid w:val="00645E44"/>
    <w:rsid w:val="0064633C"/>
    <w:rsid w:val="006464ED"/>
    <w:rsid w:val="006465B8"/>
    <w:rsid w:val="0064689E"/>
    <w:rsid w:val="006468D7"/>
    <w:rsid w:val="00646922"/>
    <w:rsid w:val="0064702C"/>
    <w:rsid w:val="00647AB2"/>
    <w:rsid w:val="00647B0C"/>
    <w:rsid w:val="00647C6A"/>
    <w:rsid w:val="00647CC7"/>
    <w:rsid w:val="006500D9"/>
    <w:rsid w:val="00650652"/>
    <w:rsid w:val="00650C02"/>
    <w:rsid w:val="00650E18"/>
    <w:rsid w:val="00650EFE"/>
    <w:rsid w:val="0065121F"/>
    <w:rsid w:val="006515B4"/>
    <w:rsid w:val="00651636"/>
    <w:rsid w:val="0065182B"/>
    <w:rsid w:val="00651EBE"/>
    <w:rsid w:val="006521D6"/>
    <w:rsid w:val="006521F4"/>
    <w:rsid w:val="00652A1C"/>
    <w:rsid w:val="00652DA7"/>
    <w:rsid w:val="006532C9"/>
    <w:rsid w:val="0065340F"/>
    <w:rsid w:val="00653558"/>
    <w:rsid w:val="00653A5E"/>
    <w:rsid w:val="00654153"/>
    <w:rsid w:val="00654198"/>
    <w:rsid w:val="00654312"/>
    <w:rsid w:val="00654335"/>
    <w:rsid w:val="006544C0"/>
    <w:rsid w:val="00654816"/>
    <w:rsid w:val="00654A80"/>
    <w:rsid w:val="00654C0C"/>
    <w:rsid w:val="00655476"/>
    <w:rsid w:val="0065582A"/>
    <w:rsid w:val="006558AE"/>
    <w:rsid w:val="0065590B"/>
    <w:rsid w:val="00655B2A"/>
    <w:rsid w:val="00655FDD"/>
    <w:rsid w:val="0065619C"/>
    <w:rsid w:val="006565BD"/>
    <w:rsid w:val="00656E8E"/>
    <w:rsid w:val="0065716A"/>
    <w:rsid w:val="006573C4"/>
    <w:rsid w:val="00657819"/>
    <w:rsid w:val="0065782E"/>
    <w:rsid w:val="00660D72"/>
    <w:rsid w:val="00660F30"/>
    <w:rsid w:val="00661194"/>
    <w:rsid w:val="0066170C"/>
    <w:rsid w:val="00661B01"/>
    <w:rsid w:val="0066228B"/>
    <w:rsid w:val="00662344"/>
    <w:rsid w:val="006626C8"/>
    <w:rsid w:val="006629E0"/>
    <w:rsid w:val="00662A71"/>
    <w:rsid w:val="00662AD2"/>
    <w:rsid w:val="00662E16"/>
    <w:rsid w:val="0066339E"/>
    <w:rsid w:val="006635EF"/>
    <w:rsid w:val="0066362D"/>
    <w:rsid w:val="00663793"/>
    <w:rsid w:val="00663D79"/>
    <w:rsid w:val="006642A6"/>
    <w:rsid w:val="006645FD"/>
    <w:rsid w:val="006649C2"/>
    <w:rsid w:val="006649E4"/>
    <w:rsid w:val="00664FC0"/>
    <w:rsid w:val="006654F9"/>
    <w:rsid w:val="0066579B"/>
    <w:rsid w:val="00665D3E"/>
    <w:rsid w:val="00665DC9"/>
    <w:rsid w:val="00665F16"/>
    <w:rsid w:val="00665FAB"/>
    <w:rsid w:val="006666ED"/>
    <w:rsid w:val="006667C6"/>
    <w:rsid w:val="00666886"/>
    <w:rsid w:val="00666C86"/>
    <w:rsid w:val="00666F6E"/>
    <w:rsid w:val="006670D8"/>
    <w:rsid w:val="006676BC"/>
    <w:rsid w:val="00667838"/>
    <w:rsid w:val="00667AFD"/>
    <w:rsid w:val="00667D68"/>
    <w:rsid w:val="0067013C"/>
    <w:rsid w:val="00670447"/>
    <w:rsid w:val="006706C0"/>
    <w:rsid w:val="00670A1D"/>
    <w:rsid w:val="00670E64"/>
    <w:rsid w:val="00671002"/>
    <w:rsid w:val="0067105A"/>
    <w:rsid w:val="00671176"/>
    <w:rsid w:val="006717C9"/>
    <w:rsid w:val="00671B93"/>
    <w:rsid w:val="00671C0F"/>
    <w:rsid w:val="00671C1A"/>
    <w:rsid w:val="00671D19"/>
    <w:rsid w:val="0067219A"/>
    <w:rsid w:val="00672313"/>
    <w:rsid w:val="0067245A"/>
    <w:rsid w:val="0067270E"/>
    <w:rsid w:val="006728FB"/>
    <w:rsid w:val="006729A0"/>
    <w:rsid w:val="00672C0C"/>
    <w:rsid w:val="00672E5C"/>
    <w:rsid w:val="00673307"/>
    <w:rsid w:val="0067351F"/>
    <w:rsid w:val="00673768"/>
    <w:rsid w:val="00674135"/>
    <w:rsid w:val="00674A14"/>
    <w:rsid w:val="00674C3F"/>
    <w:rsid w:val="0067500C"/>
    <w:rsid w:val="00675397"/>
    <w:rsid w:val="0067555F"/>
    <w:rsid w:val="00675A9C"/>
    <w:rsid w:val="00675BA8"/>
    <w:rsid w:val="00675CE9"/>
    <w:rsid w:val="00675D0D"/>
    <w:rsid w:val="00675ED8"/>
    <w:rsid w:val="00676105"/>
    <w:rsid w:val="00676183"/>
    <w:rsid w:val="006763F4"/>
    <w:rsid w:val="00676769"/>
    <w:rsid w:val="0067680C"/>
    <w:rsid w:val="006768AE"/>
    <w:rsid w:val="00676B9E"/>
    <w:rsid w:val="006771EC"/>
    <w:rsid w:val="0067778E"/>
    <w:rsid w:val="00677791"/>
    <w:rsid w:val="00677BCB"/>
    <w:rsid w:val="00677CB8"/>
    <w:rsid w:val="00677EB6"/>
    <w:rsid w:val="0068035E"/>
    <w:rsid w:val="00680C11"/>
    <w:rsid w:val="00680D50"/>
    <w:rsid w:val="00680F5D"/>
    <w:rsid w:val="00681379"/>
    <w:rsid w:val="00681386"/>
    <w:rsid w:val="00681816"/>
    <w:rsid w:val="00681995"/>
    <w:rsid w:val="00681B1F"/>
    <w:rsid w:val="00681C64"/>
    <w:rsid w:val="00681EC2"/>
    <w:rsid w:val="00682021"/>
    <w:rsid w:val="006820F3"/>
    <w:rsid w:val="0068237B"/>
    <w:rsid w:val="00682E1C"/>
    <w:rsid w:val="006830EB"/>
    <w:rsid w:val="006831E2"/>
    <w:rsid w:val="006832E0"/>
    <w:rsid w:val="006833F2"/>
    <w:rsid w:val="0068361A"/>
    <w:rsid w:val="00683788"/>
    <w:rsid w:val="00683B94"/>
    <w:rsid w:val="00684AE9"/>
    <w:rsid w:val="00684E1C"/>
    <w:rsid w:val="00684FF9"/>
    <w:rsid w:val="0068558D"/>
    <w:rsid w:val="006859E9"/>
    <w:rsid w:val="00685EAE"/>
    <w:rsid w:val="0068657B"/>
    <w:rsid w:val="00686E98"/>
    <w:rsid w:val="006872CF"/>
    <w:rsid w:val="006874D4"/>
    <w:rsid w:val="00687C0C"/>
    <w:rsid w:val="00687C5E"/>
    <w:rsid w:val="00690070"/>
    <w:rsid w:val="0069023B"/>
    <w:rsid w:val="00690388"/>
    <w:rsid w:val="00690AD2"/>
    <w:rsid w:val="00690C9C"/>
    <w:rsid w:val="00690D11"/>
    <w:rsid w:val="00690DE5"/>
    <w:rsid w:val="00690EE1"/>
    <w:rsid w:val="00690F34"/>
    <w:rsid w:val="00691490"/>
    <w:rsid w:val="006914F7"/>
    <w:rsid w:val="006916C0"/>
    <w:rsid w:val="0069177D"/>
    <w:rsid w:val="006919FA"/>
    <w:rsid w:val="00691BB7"/>
    <w:rsid w:val="00691CDB"/>
    <w:rsid w:val="00691F6F"/>
    <w:rsid w:val="00692845"/>
    <w:rsid w:val="006929B2"/>
    <w:rsid w:val="00692C23"/>
    <w:rsid w:val="00692D42"/>
    <w:rsid w:val="00692F5E"/>
    <w:rsid w:val="00693486"/>
    <w:rsid w:val="006934B6"/>
    <w:rsid w:val="00693A13"/>
    <w:rsid w:val="006943EF"/>
    <w:rsid w:val="006944EC"/>
    <w:rsid w:val="00694873"/>
    <w:rsid w:val="00694BE3"/>
    <w:rsid w:val="00694C15"/>
    <w:rsid w:val="0069528E"/>
    <w:rsid w:val="0069542C"/>
    <w:rsid w:val="00695811"/>
    <w:rsid w:val="00695E27"/>
    <w:rsid w:val="00696121"/>
    <w:rsid w:val="006965B9"/>
    <w:rsid w:val="0069676A"/>
    <w:rsid w:val="0069683F"/>
    <w:rsid w:val="00696B0C"/>
    <w:rsid w:val="00696B23"/>
    <w:rsid w:val="00696BDE"/>
    <w:rsid w:val="00696E0E"/>
    <w:rsid w:val="0069775E"/>
    <w:rsid w:val="00697FA4"/>
    <w:rsid w:val="006A0179"/>
    <w:rsid w:val="006A01A0"/>
    <w:rsid w:val="006A01F1"/>
    <w:rsid w:val="006A02F9"/>
    <w:rsid w:val="006A0467"/>
    <w:rsid w:val="006A074A"/>
    <w:rsid w:val="006A0ACA"/>
    <w:rsid w:val="006A0C56"/>
    <w:rsid w:val="006A0EE8"/>
    <w:rsid w:val="006A0F51"/>
    <w:rsid w:val="006A1192"/>
    <w:rsid w:val="006A14C7"/>
    <w:rsid w:val="006A1761"/>
    <w:rsid w:val="006A1798"/>
    <w:rsid w:val="006A1BA7"/>
    <w:rsid w:val="006A1D13"/>
    <w:rsid w:val="006A1F1F"/>
    <w:rsid w:val="006A200B"/>
    <w:rsid w:val="006A2406"/>
    <w:rsid w:val="006A2709"/>
    <w:rsid w:val="006A2DED"/>
    <w:rsid w:val="006A2EFC"/>
    <w:rsid w:val="006A3159"/>
    <w:rsid w:val="006A3975"/>
    <w:rsid w:val="006A3A58"/>
    <w:rsid w:val="006A3BB8"/>
    <w:rsid w:val="006A3C18"/>
    <w:rsid w:val="006A3EDE"/>
    <w:rsid w:val="006A41F3"/>
    <w:rsid w:val="006A42EE"/>
    <w:rsid w:val="006A4622"/>
    <w:rsid w:val="006A52A6"/>
    <w:rsid w:val="006A549F"/>
    <w:rsid w:val="006A55BD"/>
    <w:rsid w:val="006A5A3B"/>
    <w:rsid w:val="006A5A84"/>
    <w:rsid w:val="006A5B85"/>
    <w:rsid w:val="006A5E0C"/>
    <w:rsid w:val="006A6335"/>
    <w:rsid w:val="006A6458"/>
    <w:rsid w:val="006A64E9"/>
    <w:rsid w:val="006A6539"/>
    <w:rsid w:val="006A6665"/>
    <w:rsid w:val="006A6C53"/>
    <w:rsid w:val="006A6E66"/>
    <w:rsid w:val="006A7163"/>
    <w:rsid w:val="006A72C5"/>
    <w:rsid w:val="006A75E7"/>
    <w:rsid w:val="006A7652"/>
    <w:rsid w:val="006A7ACA"/>
    <w:rsid w:val="006A7D67"/>
    <w:rsid w:val="006B00E9"/>
    <w:rsid w:val="006B0176"/>
    <w:rsid w:val="006B02A8"/>
    <w:rsid w:val="006B0410"/>
    <w:rsid w:val="006B0582"/>
    <w:rsid w:val="006B0647"/>
    <w:rsid w:val="006B0AB1"/>
    <w:rsid w:val="006B1643"/>
    <w:rsid w:val="006B17B7"/>
    <w:rsid w:val="006B19FC"/>
    <w:rsid w:val="006B1A0F"/>
    <w:rsid w:val="006B1B67"/>
    <w:rsid w:val="006B1FB9"/>
    <w:rsid w:val="006B2345"/>
    <w:rsid w:val="006B2BA8"/>
    <w:rsid w:val="006B2E70"/>
    <w:rsid w:val="006B321E"/>
    <w:rsid w:val="006B32CB"/>
    <w:rsid w:val="006B35CE"/>
    <w:rsid w:val="006B3782"/>
    <w:rsid w:val="006B3801"/>
    <w:rsid w:val="006B396F"/>
    <w:rsid w:val="006B3B3B"/>
    <w:rsid w:val="006B3D3C"/>
    <w:rsid w:val="006B3E1A"/>
    <w:rsid w:val="006B4201"/>
    <w:rsid w:val="006B45C8"/>
    <w:rsid w:val="006B46AF"/>
    <w:rsid w:val="006B4810"/>
    <w:rsid w:val="006B484A"/>
    <w:rsid w:val="006B49D5"/>
    <w:rsid w:val="006B4D17"/>
    <w:rsid w:val="006B4EA9"/>
    <w:rsid w:val="006B50DA"/>
    <w:rsid w:val="006B516D"/>
    <w:rsid w:val="006B53ED"/>
    <w:rsid w:val="006B5586"/>
    <w:rsid w:val="006B55CD"/>
    <w:rsid w:val="006B570E"/>
    <w:rsid w:val="006B5ABB"/>
    <w:rsid w:val="006B63DB"/>
    <w:rsid w:val="006B68A7"/>
    <w:rsid w:val="006B690A"/>
    <w:rsid w:val="006B69A2"/>
    <w:rsid w:val="006B6AEA"/>
    <w:rsid w:val="006B702F"/>
    <w:rsid w:val="006B76D4"/>
    <w:rsid w:val="006B788D"/>
    <w:rsid w:val="006B795E"/>
    <w:rsid w:val="006B7EAB"/>
    <w:rsid w:val="006C0200"/>
    <w:rsid w:val="006C049D"/>
    <w:rsid w:val="006C04B0"/>
    <w:rsid w:val="006C0D83"/>
    <w:rsid w:val="006C0E66"/>
    <w:rsid w:val="006C199D"/>
    <w:rsid w:val="006C1B1C"/>
    <w:rsid w:val="006C1E1D"/>
    <w:rsid w:val="006C1FCB"/>
    <w:rsid w:val="006C214A"/>
    <w:rsid w:val="006C21D7"/>
    <w:rsid w:val="006C23AA"/>
    <w:rsid w:val="006C2964"/>
    <w:rsid w:val="006C2FE2"/>
    <w:rsid w:val="006C35BC"/>
    <w:rsid w:val="006C37C4"/>
    <w:rsid w:val="006C3DF4"/>
    <w:rsid w:val="006C3E5F"/>
    <w:rsid w:val="006C4074"/>
    <w:rsid w:val="006C410D"/>
    <w:rsid w:val="006C412D"/>
    <w:rsid w:val="006C4602"/>
    <w:rsid w:val="006C489A"/>
    <w:rsid w:val="006C4B7D"/>
    <w:rsid w:val="006C4C7F"/>
    <w:rsid w:val="006C4CC7"/>
    <w:rsid w:val="006C4E7B"/>
    <w:rsid w:val="006C4FD5"/>
    <w:rsid w:val="006C51ED"/>
    <w:rsid w:val="006C52BE"/>
    <w:rsid w:val="006C55ED"/>
    <w:rsid w:val="006C563D"/>
    <w:rsid w:val="006C5BAF"/>
    <w:rsid w:val="006C6332"/>
    <w:rsid w:val="006C65E4"/>
    <w:rsid w:val="006C6ABD"/>
    <w:rsid w:val="006C7961"/>
    <w:rsid w:val="006C7A67"/>
    <w:rsid w:val="006C7A83"/>
    <w:rsid w:val="006C7B1D"/>
    <w:rsid w:val="006C7C13"/>
    <w:rsid w:val="006C7CE7"/>
    <w:rsid w:val="006C7D89"/>
    <w:rsid w:val="006D0474"/>
    <w:rsid w:val="006D0921"/>
    <w:rsid w:val="006D0C67"/>
    <w:rsid w:val="006D0FF3"/>
    <w:rsid w:val="006D1195"/>
    <w:rsid w:val="006D12DD"/>
    <w:rsid w:val="006D1722"/>
    <w:rsid w:val="006D2215"/>
    <w:rsid w:val="006D2334"/>
    <w:rsid w:val="006D2495"/>
    <w:rsid w:val="006D24E1"/>
    <w:rsid w:val="006D2DC4"/>
    <w:rsid w:val="006D31CE"/>
    <w:rsid w:val="006D3E12"/>
    <w:rsid w:val="006D3ECD"/>
    <w:rsid w:val="006D3EF0"/>
    <w:rsid w:val="006D4263"/>
    <w:rsid w:val="006D43A1"/>
    <w:rsid w:val="006D4A74"/>
    <w:rsid w:val="006D4AA2"/>
    <w:rsid w:val="006D4CE6"/>
    <w:rsid w:val="006D527C"/>
    <w:rsid w:val="006D52A7"/>
    <w:rsid w:val="006D5490"/>
    <w:rsid w:val="006D5553"/>
    <w:rsid w:val="006D558D"/>
    <w:rsid w:val="006D588D"/>
    <w:rsid w:val="006D59E0"/>
    <w:rsid w:val="006D5A2A"/>
    <w:rsid w:val="006D5D8D"/>
    <w:rsid w:val="006D5F73"/>
    <w:rsid w:val="006D6626"/>
    <w:rsid w:val="006D6C2A"/>
    <w:rsid w:val="006D6E2A"/>
    <w:rsid w:val="006D7522"/>
    <w:rsid w:val="006D75DC"/>
    <w:rsid w:val="006D76E2"/>
    <w:rsid w:val="006E02D5"/>
    <w:rsid w:val="006E0430"/>
    <w:rsid w:val="006E0477"/>
    <w:rsid w:val="006E0B32"/>
    <w:rsid w:val="006E103A"/>
    <w:rsid w:val="006E1220"/>
    <w:rsid w:val="006E1440"/>
    <w:rsid w:val="006E1A9F"/>
    <w:rsid w:val="006E1BC7"/>
    <w:rsid w:val="006E1D55"/>
    <w:rsid w:val="006E236F"/>
    <w:rsid w:val="006E23F8"/>
    <w:rsid w:val="006E2910"/>
    <w:rsid w:val="006E29B1"/>
    <w:rsid w:val="006E2C63"/>
    <w:rsid w:val="006E2DA7"/>
    <w:rsid w:val="006E2F5A"/>
    <w:rsid w:val="006E2FC5"/>
    <w:rsid w:val="006E30B1"/>
    <w:rsid w:val="006E3B2B"/>
    <w:rsid w:val="006E3C50"/>
    <w:rsid w:val="006E3F3C"/>
    <w:rsid w:val="006E4137"/>
    <w:rsid w:val="006E4138"/>
    <w:rsid w:val="006E41F9"/>
    <w:rsid w:val="006E4610"/>
    <w:rsid w:val="006E470A"/>
    <w:rsid w:val="006E4C92"/>
    <w:rsid w:val="006E5085"/>
    <w:rsid w:val="006E52AB"/>
    <w:rsid w:val="006E532A"/>
    <w:rsid w:val="006E544C"/>
    <w:rsid w:val="006E565B"/>
    <w:rsid w:val="006E5720"/>
    <w:rsid w:val="006E591D"/>
    <w:rsid w:val="006E5982"/>
    <w:rsid w:val="006E5E30"/>
    <w:rsid w:val="006E608C"/>
    <w:rsid w:val="006E66D7"/>
    <w:rsid w:val="006E673C"/>
    <w:rsid w:val="006E6A1B"/>
    <w:rsid w:val="006E6F9D"/>
    <w:rsid w:val="006E6FA8"/>
    <w:rsid w:val="006E7379"/>
    <w:rsid w:val="006E7668"/>
    <w:rsid w:val="006E782E"/>
    <w:rsid w:val="006E791A"/>
    <w:rsid w:val="006E7FE9"/>
    <w:rsid w:val="006F0025"/>
    <w:rsid w:val="006F00A2"/>
    <w:rsid w:val="006F08C3"/>
    <w:rsid w:val="006F0BE0"/>
    <w:rsid w:val="006F0FAA"/>
    <w:rsid w:val="006F0FE8"/>
    <w:rsid w:val="006F1824"/>
    <w:rsid w:val="006F1881"/>
    <w:rsid w:val="006F18E3"/>
    <w:rsid w:val="006F1BE3"/>
    <w:rsid w:val="006F1C09"/>
    <w:rsid w:val="006F1DB5"/>
    <w:rsid w:val="006F1DDC"/>
    <w:rsid w:val="006F2501"/>
    <w:rsid w:val="006F2573"/>
    <w:rsid w:val="006F2759"/>
    <w:rsid w:val="006F2874"/>
    <w:rsid w:val="006F38A3"/>
    <w:rsid w:val="006F3E03"/>
    <w:rsid w:val="006F42A7"/>
    <w:rsid w:val="006F4523"/>
    <w:rsid w:val="006F469D"/>
    <w:rsid w:val="006F46E9"/>
    <w:rsid w:val="006F48A9"/>
    <w:rsid w:val="006F49B5"/>
    <w:rsid w:val="006F4E21"/>
    <w:rsid w:val="006F4F84"/>
    <w:rsid w:val="006F4FBF"/>
    <w:rsid w:val="006F535F"/>
    <w:rsid w:val="006F5360"/>
    <w:rsid w:val="006F56E1"/>
    <w:rsid w:val="006F5A16"/>
    <w:rsid w:val="006F61B0"/>
    <w:rsid w:val="006F6350"/>
    <w:rsid w:val="006F65D4"/>
    <w:rsid w:val="006F6A20"/>
    <w:rsid w:val="006F6DBE"/>
    <w:rsid w:val="006F6F93"/>
    <w:rsid w:val="006F71F8"/>
    <w:rsid w:val="006F7232"/>
    <w:rsid w:val="006F72FB"/>
    <w:rsid w:val="006F7413"/>
    <w:rsid w:val="006F76E5"/>
    <w:rsid w:val="006F778A"/>
    <w:rsid w:val="006F778D"/>
    <w:rsid w:val="006F78CB"/>
    <w:rsid w:val="006F7916"/>
    <w:rsid w:val="006F7EA4"/>
    <w:rsid w:val="007002E0"/>
    <w:rsid w:val="00700670"/>
    <w:rsid w:val="007008F3"/>
    <w:rsid w:val="00700C36"/>
    <w:rsid w:val="00700F1B"/>
    <w:rsid w:val="0070132B"/>
    <w:rsid w:val="00701397"/>
    <w:rsid w:val="00701A4E"/>
    <w:rsid w:val="00701AD9"/>
    <w:rsid w:val="00701B9B"/>
    <w:rsid w:val="00701DDB"/>
    <w:rsid w:val="00701E2B"/>
    <w:rsid w:val="007022D6"/>
    <w:rsid w:val="00702453"/>
    <w:rsid w:val="0070273E"/>
    <w:rsid w:val="00702ACE"/>
    <w:rsid w:val="00702DD7"/>
    <w:rsid w:val="007030FA"/>
    <w:rsid w:val="007031D6"/>
    <w:rsid w:val="0070322F"/>
    <w:rsid w:val="007034B7"/>
    <w:rsid w:val="00703982"/>
    <w:rsid w:val="00703C91"/>
    <w:rsid w:val="00703E0D"/>
    <w:rsid w:val="00703E83"/>
    <w:rsid w:val="007040AA"/>
    <w:rsid w:val="00704F50"/>
    <w:rsid w:val="00705410"/>
    <w:rsid w:val="0070569F"/>
    <w:rsid w:val="0070583F"/>
    <w:rsid w:val="00705886"/>
    <w:rsid w:val="00705AB9"/>
    <w:rsid w:val="00706147"/>
    <w:rsid w:val="007063C2"/>
    <w:rsid w:val="00706492"/>
    <w:rsid w:val="00706561"/>
    <w:rsid w:val="00706971"/>
    <w:rsid w:val="00706D9C"/>
    <w:rsid w:val="00706F1D"/>
    <w:rsid w:val="00706FC3"/>
    <w:rsid w:val="00707712"/>
    <w:rsid w:val="00707C8B"/>
    <w:rsid w:val="00707FB6"/>
    <w:rsid w:val="007104AC"/>
    <w:rsid w:val="00710DAA"/>
    <w:rsid w:val="00710EFF"/>
    <w:rsid w:val="007113F8"/>
    <w:rsid w:val="0071146E"/>
    <w:rsid w:val="0071171B"/>
    <w:rsid w:val="00711BDB"/>
    <w:rsid w:val="00711D9B"/>
    <w:rsid w:val="00712070"/>
    <w:rsid w:val="0071230A"/>
    <w:rsid w:val="00712582"/>
    <w:rsid w:val="00713058"/>
    <w:rsid w:val="00713136"/>
    <w:rsid w:val="00713555"/>
    <w:rsid w:val="0071410D"/>
    <w:rsid w:val="007146E2"/>
    <w:rsid w:val="007147F3"/>
    <w:rsid w:val="007148C3"/>
    <w:rsid w:val="00714B9E"/>
    <w:rsid w:val="007156D5"/>
    <w:rsid w:val="00715708"/>
    <w:rsid w:val="00715A36"/>
    <w:rsid w:val="00715C18"/>
    <w:rsid w:val="00715F16"/>
    <w:rsid w:val="007163F2"/>
    <w:rsid w:val="007164A4"/>
    <w:rsid w:val="0071660C"/>
    <w:rsid w:val="00716C96"/>
    <w:rsid w:val="00717240"/>
    <w:rsid w:val="00717603"/>
    <w:rsid w:val="00717D3A"/>
    <w:rsid w:val="00720352"/>
    <w:rsid w:val="007207BA"/>
    <w:rsid w:val="007208D9"/>
    <w:rsid w:val="00720AAB"/>
    <w:rsid w:val="007210B2"/>
    <w:rsid w:val="007210B9"/>
    <w:rsid w:val="0072120E"/>
    <w:rsid w:val="00721651"/>
    <w:rsid w:val="00721B12"/>
    <w:rsid w:val="0072222F"/>
    <w:rsid w:val="007224A7"/>
    <w:rsid w:val="00722A90"/>
    <w:rsid w:val="00722C77"/>
    <w:rsid w:val="007234B2"/>
    <w:rsid w:val="007235A1"/>
    <w:rsid w:val="00723860"/>
    <w:rsid w:val="007242D9"/>
    <w:rsid w:val="00724749"/>
    <w:rsid w:val="00724823"/>
    <w:rsid w:val="00725057"/>
    <w:rsid w:val="0072531F"/>
    <w:rsid w:val="00725A17"/>
    <w:rsid w:val="00725FC4"/>
    <w:rsid w:val="0072621F"/>
    <w:rsid w:val="0072637F"/>
    <w:rsid w:val="007263BF"/>
    <w:rsid w:val="00726CF7"/>
    <w:rsid w:val="00727150"/>
    <w:rsid w:val="007272D2"/>
    <w:rsid w:val="007273DF"/>
    <w:rsid w:val="0072770E"/>
    <w:rsid w:val="007277C4"/>
    <w:rsid w:val="007279FE"/>
    <w:rsid w:val="007303B5"/>
    <w:rsid w:val="00730733"/>
    <w:rsid w:val="00730827"/>
    <w:rsid w:val="0073095F"/>
    <w:rsid w:val="00730A41"/>
    <w:rsid w:val="00730EAE"/>
    <w:rsid w:val="00731139"/>
    <w:rsid w:val="0073148E"/>
    <w:rsid w:val="00731737"/>
    <w:rsid w:val="00731E37"/>
    <w:rsid w:val="00731F0D"/>
    <w:rsid w:val="00732634"/>
    <w:rsid w:val="007326C1"/>
    <w:rsid w:val="00732785"/>
    <w:rsid w:val="00732B6E"/>
    <w:rsid w:val="00732ED0"/>
    <w:rsid w:val="007330AB"/>
    <w:rsid w:val="007332A3"/>
    <w:rsid w:val="007335D8"/>
    <w:rsid w:val="007336DB"/>
    <w:rsid w:val="00733B48"/>
    <w:rsid w:val="00733DE1"/>
    <w:rsid w:val="0073456C"/>
    <w:rsid w:val="00734CB1"/>
    <w:rsid w:val="00734CCD"/>
    <w:rsid w:val="00735084"/>
    <w:rsid w:val="00735499"/>
    <w:rsid w:val="007354F4"/>
    <w:rsid w:val="00735F6E"/>
    <w:rsid w:val="00736302"/>
    <w:rsid w:val="0073646D"/>
    <w:rsid w:val="00736608"/>
    <w:rsid w:val="007369AA"/>
    <w:rsid w:val="00736D5D"/>
    <w:rsid w:val="00737145"/>
    <w:rsid w:val="0073732C"/>
    <w:rsid w:val="00737791"/>
    <w:rsid w:val="00737C12"/>
    <w:rsid w:val="00737D49"/>
    <w:rsid w:val="00737F98"/>
    <w:rsid w:val="00737FB1"/>
    <w:rsid w:val="007401FC"/>
    <w:rsid w:val="00740232"/>
    <w:rsid w:val="00740259"/>
    <w:rsid w:val="0074029E"/>
    <w:rsid w:val="00740629"/>
    <w:rsid w:val="00740795"/>
    <w:rsid w:val="0074099A"/>
    <w:rsid w:val="00740C63"/>
    <w:rsid w:val="00741858"/>
    <w:rsid w:val="007419D4"/>
    <w:rsid w:val="007424A9"/>
    <w:rsid w:val="00742634"/>
    <w:rsid w:val="0074283F"/>
    <w:rsid w:val="00742E72"/>
    <w:rsid w:val="007435DC"/>
    <w:rsid w:val="00743A08"/>
    <w:rsid w:val="00743A73"/>
    <w:rsid w:val="00743CB9"/>
    <w:rsid w:val="00743F8E"/>
    <w:rsid w:val="00743FED"/>
    <w:rsid w:val="00744025"/>
    <w:rsid w:val="00744095"/>
    <w:rsid w:val="007440A1"/>
    <w:rsid w:val="007440C7"/>
    <w:rsid w:val="007449A0"/>
    <w:rsid w:val="00744B58"/>
    <w:rsid w:val="007452AC"/>
    <w:rsid w:val="0074534B"/>
    <w:rsid w:val="00745625"/>
    <w:rsid w:val="00745CA6"/>
    <w:rsid w:val="00745F5E"/>
    <w:rsid w:val="007462CE"/>
    <w:rsid w:val="00746801"/>
    <w:rsid w:val="007468C8"/>
    <w:rsid w:val="00746D12"/>
    <w:rsid w:val="00746FE5"/>
    <w:rsid w:val="007472F1"/>
    <w:rsid w:val="00747575"/>
    <w:rsid w:val="00747578"/>
    <w:rsid w:val="00747A98"/>
    <w:rsid w:val="00747BFA"/>
    <w:rsid w:val="00747EAD"/>
    <w:rsid w:val="00750120"/>
    <w:rsid w:val="00750629"/>
    <w:rsid w:val="00750870"/>
    <w:rsid w:val="00750C1A"/>
    <w:rsid w:val="00750DE9"/>
    <w:rsid w:val="00751813"/>
    <w:rsid w:val="00751D57"/>
    <w:rsid w:val="007523E0"/>
    <w:rsid w:val="0075289E"/>
    <w:rsid w:val="007528C2"/>
    <w:rsid w:val="00752AB8"/>
    <w:rsid w:val="00752C56"/>
    <w:rsid w:val="007530BF"/>
    <w:rsid w:val="00754D03"/>
    <w:rsid w:val="00754DD3"/>
    <w:rsid w:val="00754F62"/>
    <w:rsid w:val="00755711"/>
    <w:rsid w:val="0075590D"/>
    <w:rsid w:val="00755D38"/>
    <w:rsid w:val="00755D87"/>
    <w:rsid w:val="00755F38"/>
    <w:rsid w:val="00756200"/>
    <w:rsid w:val="00756443"/>
    <w:rsid w:val="00756599"/>
    <w:rsid w:val="00756733"/>
    <w:rsid w:val="00756876"/>
    <w:rsid w:val="00756CCB"/>
    <w:rsid w:val="00757279"/>
    <w:rsid w:val="00757337"/>
    <w:rsid w:val="007573B9"/>
    <w:rsid w:val="00757551"/>
    <w:rsid w:val="00757658"/>
    <w:rsid w:val="00757930"/>
    <w:rsid w:val="00757A98"/>
    <w:rsid w:val="00757BAC"/>
    <w:rsid w:val="00760040"/>
    <w:rsid w:val="007603BF"/>
    <w:rsid w:val="007604ED"/>
    <w:rsid w:val="007606E6"/>
    <w:rsid w:val="00760B46"/>
    <w:rsid w:val="00761498"/>
    <w:rsid w:val="00761759"/>
    <w:rsid w:val="00761D64"/>
    <w:rsid w:val="00761EE2"/>
    <w:rsid w:val="00762755"/>
    <w:rsid w:val="00762B10"/>
    <w:rsid w:val="00762C1E"/>
    <w:rsid w:val="00762E73"/>
    <w:rsid w:val="00763111"/>
    <w:rsid w:val="007632EE"/>
    <w:rsid w:val="007634AF"/>
    <w:rsid w:val="007636E8"/>
    <w:rsid w:val="007638BF"/>
    <w:rsid w:val="007640DC"/>
    <w:rsid w:val="007642D0"/>
    <w:rsid w:val="007649F2"/>
    <w:rsid w:val="00764EA4"/>
    <w:rsid w:val="00764FC6"/>
    <w:rsid w:val="007657DC"/>
    <w:rsid w:val="00765AB7"/>
    <w:rsid w:val="00765C6B"/>
    <w:rsid w:val="00765CFB"/>
    <w:rsid w:val="00766387"/>
    <w:rsid w:val="00766822"/>
    <w:rsid w:val="00766E56"/>
    <w:rsid w:val="007671A1"/>
    <w:rsid w:val="00767577"/>
    <w:rsid w:val="007676C9"/>
    <w:rsid w:val="0076773F"/>
    <w:rsid w:val="00767FE4"/>
    <w:rsid w:val="00770145"/>
    <w:rsid w:val="00770ACD"/>
    <w:rsid w:val="00770E96"/>
    <w:rsid w:val="0077161D"/>
    <w:rsid w:val="007716C5"/>
    <w:rsid w:val="00771AB5"/>
    <w:rsid w:val="00771E4B"/>
    <w:rsid w:val="007722D2"/>
    <w:rsid w:val="00772A49"/>
    <w:rsid w:val="00772CB5"/>
    <w:rsid w:val="00772D84"/>
    <w:rsid w:val="00772FE6"/>
    <w:rsid w:val="007734E7"/>
    <w:rsid w:val="00773703"/>
    <w:rsid w:val="007739E3"/>
    <w:rsid w:val="00773D39"/>
    <w:rsid w:val="00774083"/>
    <w:rsid w:val="007742CE"/>
    <w:rsid w:val="007743F6"/>
    <w:rsid w:val="00774665"/>
    <w:rsid w:val="007749DF"/>
    <w:rsid w:val="00774EC4"/>
    <w:rsid w:val="00775022"/>
    <w:rsid w:val="0077549E"/>
    <w:rsid w:val="007754DB"/>
    <w:rsid w:val="00775C9A"/>
    <w:rsid w:val="00775CAE"/>
    <w:rsid w:val="00775F80"/>
    <w:rsid w:val="007769B3"/>
    <w:rsid w:val="00776C2F"/>
    <w:rsid w:val="00776EA3"/>
    <w:rsid w:val="00776FE5"/>
    <w:rsid w:val="007771BA"/>
    <w:rsid w:val="007772FE"/>
    <w:rsid w:val="00777354"/>
    <w:rsid w:val="007773C1"/>
    <w:rsid w:val="007774BA"/>
    <w:rsid w:val="00777630"/>
    <w:rsid w:val="00777B8E"/>
    <w:rsid w:val="00777DA7"/>
    <w:rsid w:val="00777FF9"/>
    <w:rsid w:val="00780539"/>
    <w:rsid w:val="00780596"/>
    <w:rsid w:val="00780C7E"/>
    <w:rsid w:val="0078128C"/>
    <w:rsid w:val="007813F1"/>
    <w:rsid w:val="007819AF"/>
    <w:rsid w:val="00781E53"/>
    <w:rsid w:val="00782270"/>
    <w:rsid w:val="0078228F"/>
    <w:rsid w:val="0078294D"/>
    <w:rsid w:val="00782BE6"/>
    <w:rsid w:val="00782D08"/>
    <w:rsid w:val="0078325A"/>
    <w:rsid w:val="00783770"/>
    <w:rsid w:val="00783825"/>
    <w:rsid w:val="00783BB9"/>
    <w:rsid w:val="00784088"/>
    <w:rsid w:val="007841D2"/>
    <w:rsid w:val="00784880"/>
    <w:rsid w:val="00784BF4"/>
    <w:rsid w:val="00784E9E"/>
    <w:rsid w:val="00785006"/>
    <w:rsid w:val="00785BD0"/>
    <w:rsid w:val="00785D6D"/>
    <w:rsid w:val="00785E8A"/>
    <w:rsid w:val="007860C5"/>
    <w:rsid w:val="00786152"/>
    <w:rsid w:val="007861F7"/>
    <w:rsid w:val="007863E8"/>
    <w:rsid w:val="00786602"/>
    <w:rsid w:val="00786C16"/>
    <w:rsid w:val="00786D1B"/>
    <w:rsid w:val="00787357"/>
    <w:rsid w:val="00787B28"/>
    <w:rsid w:val="00787D4B"/>
    <w:rsid w:val="00787F5D"/>
    <w:rsid w:val="00790080"/>
    <w:rsid w:val="007901DE"/>
    <w:rsid w:val="0079043A"/>
    <w:rsid w:val="007905FD"/>
    <w:rsid w:val="007907F5"/>
    <w:rsid w:val="00790962"/>
    <w:rsid w:val="00790C05"/>
    <w:rsid w:val="00790C24"/>
    <w:rsid w:val="00791214"/>
    <w:rsid w:val="00791405"/>
    <w:rsid w:val="00791DC2"/>
    <w:rsid w:val="00791EC9"/>
    <w:rsid w:val="00792048"/>
    <w:rsid w:val="0079228B"/>
    <w:rsid w:val="007925EF"/>
    <w:rsid w:val="0079260E"/>
    <w:rsid w:val="0079282C"/>
    <w:rsid w:val="00792A25"/>
    <w:rsid w:val="00792BC1"/>
    <w:rsid w:val="00792CB6"/>
    <w:rsid w:val="00792ECB"/>
    <w:rsid w:val="00793019"/>
    <w:rsid w:val="0079355F"/>
    <w:rsid w:val="00793663"/>
    <w:rsid w:val="00793923"/>
    <w:rsid w:val="00793977"/>
    <w:rsid w:val="00793D6A"/>
    <w:rsid w:val="00793E92"/>
    <w:rsid w:val="00794690"/>
    <w:rsid w:val="00794A1C"/>
    <w:rsid w:val="00795858"/>
    <w:rsid w:val="00795B64"/>
    <w:rsid w:val="00795C35"/>
    <w:rsid w:val="007962D9"/>
    <w:rsid w:val="007964BF"/>
    <w:rsid w:val="00796982"/>
    <w:rsid w:val="00796E8B"/>
    <w:rsid w:val="00796F92"/>
    <w:rsid w:val="00796FE1"/>
    <w:rsid w:val="00797197"/>
    <w:rsid w:val="00797938"/>
    <w:rsid w:val="007A009E"/>
    <w:rsid w:val="007A087C"/>
    <w:rsid w:val="007A0FDA"/>
    <w:rsid w:val="007A109C"/>
    <w:rsid w:val="007A1747"/>
    <w:rsid w:val="007A17D0"/>
    <w:rsid w:val="007A1CF1"/>
    <w:rsid w:val="007A1E35"/>
    <w:rsid w:val="007A221B"/>
    <w:rsid w:val="007A29A4"/>
    <w:rsid w:val="007A2E81"/>
    <w:rsid w:val="007A330B"/>
    <w:rsid w:val="007A33E2"/>
    <w:rsid w:val="007A35CA"/>
    <w:rsid w:val="007A36BF"/>
    <w:rsid w:val="007A378A"/>
    <w:rsid w:val="007A3FED"/>
    <w:rsid w:val="007A41BC"/>
    <w:rsid w:val="007A4399"/>
    <w:rsid w:val="007A45D9"/>
    <w:rsid w:val="007A4DF6"/>
    <w:rsid w:val="007A4FE3"/>
    <w:rsid w:val="007A51FC"/>
    <w:rsid w:val="007A5596"/>
    <w:rsid w:val="007A581B"/>
    <w:rsid w:val="007A583C"/>
    <w:rsid w:val="007A60D9"/>
    <w:rsid w:val="007A6535"/>
    <w:rsid w:val="007A65D1"/>
    <w:rsid w:val="007A696C"/>
    <w:rsid w:val="007A6ACF"/>
    <w:rsid w:val="007A7019"/>
    <w:rsid w:val="007A7482"/>
    <w:rsid w:val="007A7BC8"/>
    <w:rsid w:val="007A7C60"/>
    <w:rsid w:val="007A7E4C"/>
    <w:rsid w:val="007A7FD8"/>
    <w:rsid w:val="007B038B"/>
    <w:rsid w:val="007B03F7"/>
    <w:rsid w:val="007B09B9"/>
    <w:rsid w:val="007B09C2"/>
    <w:rsid w:val="007B0A2C"/>
    <w:rsid w:val="007B0C3A"/>
    <w:rsid w:val="007B0CF8"/>
    <w:rsid w:val="007B0E2F"/>
    <w:rsid w:val="007B18CE"/>
    <w:rsid w:val="007B1E32"/>
    <w:rsid w:val="007B2094"/>
    <w:rsid w:val="007B2694"/>
    <w:rsid w:val="007B2811"/>
    <w:rsid w:val="007B28A2"/>
    <w:rsid w:val="007B2C9F"/>
    <w:rsid w:val="007B2DBF"/>
    <w:rsid w:val="007B2FC3"/>
    <w:rsid w:val="007B3B54"/>
    <w:rsid w:val="007B3B65"/>
    <w:rsid w:val="007B3DBC"/>
    <w:rsid w:val="007B4088"/>
    <w:rsid w:val="007B4457"/>
    <w:rsid w:val="007B4DA3"/>
    <w:rsid w:val="007B4F4F"/>
    <w:rsid w:val="007B5145"/>
    <w:rsid w:val="007B5272"/>
    <w:rsid w:val="007B52FC"/>
    <w:rsid w:val="007B532C"/>
    <w:rsid w:val="007B5509"/>
    <w:rsid w:val="007B5594"/>
    <w:rsid w:val="007B5D6A"/>
    <w:rsid w:val="007B5EEF"/>
    <w:rsid w:val="007B61AD"/>
    <w:rsid w:val="007B63A0"/>
    <w:rsid w:val="007B6AEA"/>
    <w:rsid w:val="007B6D40"/>
    <w:rsid w:val="007B6D5E"/>
    <w:rsid w:val="007B799E"/>
    <w:rsid w:val="007B79A0"/>
    <w:rsid w:val="007B7AEB"/>
    <w:rsid w:val="007B7CB1"/>
    <w:rsid w:val="007B7D44"/>
    <w:rsid w:val="007B7D5C"/>
    <w:rsid w:val="007C01BD"/>
    <w:rsid w:val="007C051F"/>
    <w:rsid w:val="007C0EA4"/>
    <w:rsid w:val="007C0FB0"/>
    <w:rsid w:val="007C171F"/>
    <w:rsid w:val="007C1B54"/>
    <w:rsid w:val="007C1E80"/>
    <w:rsid w:val="007C1F71"/>
    <w:rsid w:val="007C2433"/>
    <w:rsid w:val="007C2444"/>
    <w:rsid w:val="007C252E"/>
    <w:rsid w:val="007C263A"/>
    <w:rsid w:val="007C2B30"/>
    <w:rsid w:val="007C2B4B"/>
    <w:rsid w:val="007C3F1C"/>
    <w:rsid w:val="007C425A"/>
    <w:rsid w:val="007C48F9"/>
    <w:rsid w:val="007C577F"/>
    <w:rsid w:val="007C5A35"/>
    <w:rsid w:val="007C5D0D"/>
    <w:rsid w:val="007C5E8A"/>
    <w:rsid w:val="007C5F63"/>
    <w:rsid w:val="007C6023"/>
    <w:rsid w:val="007C63E4"/>
    <w:rsid w:val="007C6C92"/>
    <w:rsid w:val="007C6CA5"/>
    <w:rsid w:val="007C6F73"/>
    <w:rsid w:val="007C75AB"/>
    <w:rsid w:val="007C7B03"/>
    <w:rsid w:val="007C7E67"/>
    <w:rsid w:val="007D046D"/>
    <w:rsid w:val="007D072E"/>
    <w:rsid w:val="007D08A1"/>
    <w:rsid w:val="007D08EB"/>
    <w:rsid w:val="007D09A5"/>
    <w:rsid w:val="007D0AB7"/>
    <w:rsid w:val="007D0B14"/>
    <w:rsid w:val="007D0B49"/>
    <w:rsid w:val="007D10DF"/>
    <w:rsid w:val="007D205E"/>
    <w:rsid w:val="007D21D2"/>
    <w:rsid w:val="007D2304"/>
    <w:rsid w:val="007D25B2"/>
    <w:rsid w:val="007D2B56"/>
    <w:rsid w:val="007D2E96"/>
    <w:rsid w:val="007D2F05"/>
    <w:rsid w:val="007D2F1B"/>
    <w:rsid w:val="007D3096"/>
    <w:rsid w:val="007D352A"/>
    <w:rsid w:val="007D3A95"/>
    <w:rsid w:val="007D3D4A"/>
    <w:rsid w:val="007D425E"/>
    <w:rsid w:val="007D43F2"/>
    <w:rsid w:val="007D4E33"/>
    <w:rsid w:val="007D51DF"/>
    <w:rsid w:val="007D54DE"/>
    <w:rsid w:val="007D5866"/>
    <w:rsid w:val="007D5EEF"/>
    <w:rsid w:val="007D5F77"/>
    <w:rsid w:val="007D6099"/>
    <w:rsid w:val="007D633A"/>
    <w:rsid w:val="007D685E"/>
    <w:rsid w:val="007D6948"/>
    <w:rsid w:val="007D6BD3"/>
    <w:rsid w:val="007D722F"/>
    <w:rsid w:val="007D7231"/>
    <w:rsid w:val="007D75FB"/>
    <w:rsid w:val="007D773D"/>
    <w:rsid w:val="007D793A"/>
    <w:rsid w:val="007D7E67"/>
    <w:rsid w:val="007D7EA9"/>
    <w:rsid w:val="007E06C4"/>
    <w:rsid w:val="007E07D6"/>
    <w:rsid w:val="007E08E0"/>
    <w:rsid w:val="007E0AE5"/>
    <w:rsid w:val="007E0B78"/>
    <w:rsid w:val="007E0E78"/>
    <w:rsid w:val="007E0EEE"/>
    <w:rsid w:val="007E119E"/>
    <w:rsid w:val="007E1233"/>
    <w:rsid w:val="007E124E"/>
    <w:rsid w:val="007E172C"/>
    <w:rsid w:val="007E181C"/>
    <w:rsid w:val="007E20F3"/>
    <w:rsid w:val="007E217E"/>
    <w:rsid w:val="007E23B3"/>
    <w:rsid w:val="007E27C1"/>
    <w:rsid w:val="007E2D8F"/>
    <w:rsid w:val="007E2E39"/>
    <w:rsid w:val="007E2EF7"/>
    <w:rsid w:val="007E3456"/>
    <w:rsid w:val="007E352E"/>
    <w:rsid w:val="007E379C"/>
    <w:rsid w:val="007E37E8"/>
    <w:rsid w:val="007E395D"/>
    <w:rsid w:val="007E3FFD"/>
    <w:rsid w:val="007E4409"/>
    <w:rsid w:val="007E4846"/>
    <w:rsid w:val="007E4B0D"/>
    <w:rsid w:val="007E4D04"/>
    <w:rsid w:val="007E4D77"/>
    <w:rsid w:val="007E5672"/>
    <w:rsid w:val="007E6047"/>
    <w:rsid w:val="007E6112"/>
    <w:rsid w:val="007E6285"/>
    <w:rsid w:val="007E65F1"/>
    <w:rsid w:val="007E66A5"/>
    <w:rsid w:val="007E66E7"/>
    <w:rsid w:val="007E67AE"/>
    <w:rsid w:val="007E67F5"/>
    <w:rsid w:val="007E6C5C"/>
    <w:rsid w:val="007E6C5D"/>
    <w:rsid w:val="007E6F2E"/>
    <w:rsid w:val="007E6F7D"/>
    <w:rsid w:val="007E7CB0"/>
    <w:rsid w:val="007F00BD"/>
    <w:rsid w:val="007F00DD"/>
    <w:rsid w:val="007F0293"/>
    <w:rsid w:val="007F08B3"/>
    <w:rsid w:val="007F0A6D"/>
    <w:rsid w:val="007F110F"/>
    <w:rsid w:val="007F134C"/>
    <w:rsid w:val="007F13B8"/>
    <w:rsid w:val="007F14DE"/>
    <w:rsid w:val="007F1549"/>
    <w:rsid w:val="007F1625"/>
    <w:rsid w:val="007F1631"/>
    <w:rsid w:val="007F1C89"/>
    <w:rsid w:val="007F2307"/>
    <w:rsid w:val="007F2341"/>
    <w:rsid w:val="007F24A9"/>
    <w:rsid w:val="007F296A"/>
    <w:rsid w:val="007F2E40"/>
    <w:rsid w:val="007F2F69"/>
    <w:rsid w:val="007F3185"/>
    <w:rsid w:val="007F3234"/>
    <w:rsid w:val="007F32A4"/>
    <w:rsid w:val="007F3358"/>
    <w:rsid w:val="007F33F8"/>
    <w:rsid w:val="007F394B"/>
    <w:rsid w:val="007F3A2C"/>
    <w:rsid w:val="007F3FFC"/>
    <w:rsid w:val="007F4012"/>
    <w:rsid w:val="007F43C8"/>
    <w:rsid w:val="007F4461"/>
    <w:rsid w:val="007F4982"/>
    <w:rsid w:val="007F4CCA"/>
    <w:rsid w:val="007F4D14"/>
    <w:rsid w:val="007F55A3"/>
    <w:rsid w:val="007F59F0"/>
    <w:rsid w:val="007F5F77"/>
    <w:rsid w:val="007F627A"/>
    <w:rsid w:val="007F6650"/>
    <w:rsid w:val="007F667D"/>
    <w:rsid w:val="007F6B3A"/>
    <w:rsid w:val="007F6D81"/>
    <w:rsid w:val="007F6DDF"/>
    <w:rsid w:val="007F6DEE"/>
    <w:rsid w:val="007F6FC9"/>
    <w:rsid w:val="007F723B"/>
    <w:rsid w:val="007F72FF"/>
    <w:rsid w:val="007F7584"/>
    <w:rsid w:val="007F76A6"/>
    <w:rsid w:val="007F7F82"/>
    <w:rsid w:val="008006DC"/>
    <w:rsid w:val="0080095F"/>
    <w:rsid w:val="00800ACF"/>
    <w:rsid w:val="00800CD4"/>
    <w:rsid w:val="00800E13"/>
    <w:rsid w:val="0080171F"/>
    <w:rsid w:val="0080193E"/>
    <w:rsid w:val="00801AD4"/>
    <w:rsid w:val="00801EBA"/>
    <w:rsid w:val="0080236C"/>
    <w:rsid w:val="008027F8"/>
    <w:rsid w:val="008028E3"/>
    <w:rsid w:val="0080292C"/>
    <w:rsid w:val="00802A11"/>
    <w:rsid w:val="00802AB1"/>
    <w:rsid w:val="00802B80"/>
    <w:rsid w:val="00802BE2"/>
    <w:rsid w:val="0080305E"/>
    <w:rsid w:val="0080326E"/>
    <w:rsid w:val="0080327F"/>
    <w:rsid w:val="0080348A"/>
    <w:rsid w:val="008037DE"/>
    <w:rsid w:val="00803AF9"/>
    <w:rsid w:val="00803C09"/>
    <w:rsid w:val="008045C5"/>
    <w:rsid w:val="00804B8C"/>
    <w:rsid w:val="00805377"/>
    <w:rsid w:val="008059CF"/>
    <w:rsid w:val="00805A3B"/>
    <w:rsid w:val="00805DE6"/>
    <w:rsid w:val="00805E3D"/>
    <w:rsid w:val="00806002"/>
    <w:rsid w:val="0080617C"/>
    <w:rsid w:val="00806934"/>
    <w:rsid w:val="00806C8C"/>
    <w:rsid w:val="00806CC7"/>
    <w:rsid w:val="00806DA4"/>
    <w:rsid w:val="00806E6B"/>
    <w:rsid w:val="00807401"/>
    <w:rsid w:val="0080776C"/>
    <w:rsid w:val="0080787A"/>
    <w:rsid w:val="00807889"/>
    <w:rsid w:val="008103C6"/>
    <w:rsid w:val="008103FF"/>
    <w:rsid w:val="008104A1"/>
    <w:rsid w:val="00810569"/>
    <w:rsid w:val="00810A3D"/>
    <w:rsid w:val="00810BFA"/>
    <w:rsid w:val="00810F46"/>
    <w:rsid w:val="008114A3"/>
    <w:rsid w:val="008118A1"/>
    <w:rsid w:val="008118FF"/>
    <w:rsid w:val="00811AF5"/>
    <w:rsid w:val="00811D96"/>
    <w:rsid w:val="00811F37"/>
    <w:rsid w:val="0081313E"/>
    <w:rsid w:val="00813750"/>
    <w:rsid w:val="008142D9"/>
    <w:rsid w:val="008142E8"/>
    <w:rsid w:val="00814626"/>
    <w:rsid w:val="0081485E"/>
    <w:rsid w:val="00814EFF"/>
    <w:rsid w:val="00814F08"/>
    <w:rsid w:val="00814FF1"/>
    <w:rsid w:val="0081538A"/>
    <w:rsid w:val="008155FD"/>
    <w:rsid w:val="008156B0"/>
    <w:rsid w:val="0081591B"/>
    <w:rsid w:val="00815EA7"/>
    <w:rsid w:val="008160AA"/>
    <w:rsid w:val="00816932"/>
    <w:rsid w:val="008169AB"/>
    <w:rsid w:val="00816FAD"/>
    <w:rsid w:val="0081706D"/>
    <w:rsid w:val="00817413"/>
    <w:rsid w:val="00817664"/>
    <w:rsid w:val="0081773E"/>
    <w:rsid w:val="00817796"/>
    <w:rsid w:val="00817AA9"/>
    <w:rsid w:val="00817B85"/>
    <w:rsid w:val="00817F10"/>
    <w:rsid w:val="00817FB4"/>
    <w:rsid w:val="00820043"/>
    <w:rsid w:val="008203A0"/>
    <w:rsid w:val="008206E4"/>
    <w:rsid w:val="0082076C"/>
    <w:rsid w:val="00820954"/>
    <w:rsid w:val="0082099B"/>
    <w:rsid w:val="00820D0E"/>
    <w:rsid w:val="00820FB4"/>
    <w:rsid w:val="00821108"/>
    <w:rsid w:val="00821541"/>
    <w:rsid w:val="0082176E"/>
    <w:rsid w:val="00821970"/>
    <w:rsid w:val="00821B44"/>
    <w:rsid w:val="00821BEF"/>
    <w:rsid w:val="00821C93"/>
    <w:rsid w:val="00821F93"/>
    <w:rsid w:val="00822845"/>
    <w:rsid w:val="0082316F"/>
    <w:rsid w:val="008237D8"/>
    <w:rsid w:val="00823A85"/>
    <w:rsid w:val="00823BBB"/>
    <w:rsid w:val="008240D1"/>
    <w:rsid w:val="00824275"/>
    <w:rsid w:val="008245D4"/>
    <w:rsid w:val="00824696"/>
    <w:rsid w:val="008248A6"/>
    <w:rsid w:val="00824982"/>
    <w:rsid w:val="00824E46"/>
    <w:rsid w:val="00825030"/>
    <w:rsid w:val="008252AB"/>
    <w:rsid w:val="00825406"/>
    <w:rsid w:val="0082558A"/>
    <w:rsid w:val="00825620"/>
    <w:rsid w:val="0082589F"/>
    <w:rsid w:val="00825B0B"/>
    <w:rsid w:val="00825CA3"/>
    <w:rsid w:val="008262EE"/>
    <w:rsid w:val="00826502"/>
    <w:rsid w:val="00826905"/>
    <w:rsid w:val="00826EDD"/>
    <w:rsid w:val="008270D8"/>
    <w:rsid w:val="008274A2"/>
    <w:rsid w:val="0082754D"/>
    <w:rsid w:val="00827565"/>
    <w:rsid w:val="0082759A"/>
    <w:rsid w:val="008275D0"/>
    <w:rsid w:val="00827653"/>
    <w:rsid w:val="00827A5C"/>
    <w:rsid w:val="00827FA6"/>
    <w:rsid w:val="00830151"/>
    <w:rsid w:val="008301F5"/>
    <w:rsid w:val="00830C47"/>
    <w:rsid w:val="00830C6A"/>
    <w:rsid w:val="00831BFB"/>
    <w:rsid w:val="008326B7"/>
    <w:rsid w:val="008327B0"/>
    <w:rsid w:val="00832AEC"/>
    <w:rsid w:val="00832B6D"/>
    <w:rsid w:val="00832D3B"/>
    <w:rsid w:val="00833106"/>
    <w:rsid w:val="00833289"/>
    <w:rsid w:val="00833509"/>
    <w:rsid w:val="00833894"/>
    <w:rsid w:val="00833907"/>
    <w:rsid w:val="00833BAB"/>
    <w:rsid w:val="00833CD5"/>
    <w:rsid w:val="008344EF"/>
    <w:rsid w:val="00834E99"/>
    <w:rsid w:val="008350C6"/>
    <w:rsid w:val="008350FE"/>
    <w:rsid w:val="0083530A"/>
    <w:rsid w:val="008353BF"/>
    <w:rsid w:val="0083550F"/>
    <w:rsid w:val="008355FE"/>
    <w:rsid w:val="00835BF0"/>
    <w:rsid w:val="00836EB3"/>
    <w:rsid w:val="00836F90"/>
    <w:rsid w:val="008374D5"/>
    <w:rsid w:val="008376BF"/>
    <w:rsid w:val="00837851"/>
    <w:rsid w:val="00837A16"/>
    <w:rsid w:val="00837A4D"/>
    <w:rsid w:val="00837D04"/>
    <w:rsid w:val="00837D5B"/>
    <w:rsid w:val="00840960"/>
    <w:rsid w:val="0084156E"/>
    <w:rsid w:val="00841ADE"/>
    <w:rsid w:val="00841D8E"/>
    <w:rsid w:val="0084221F"/>
    <w:rsid w:val="00842725"/>
    <w:rsid w:val="00842D38"/>
    <w:rsid w:val="00843200"/>
    <w:rsid w:val="00843305"/>
    <w:rsid w:val="00843378"/>
    <w:rsid w:val="00843384"/>
    <w:rsid w:val="0084356B"/>
    <w:rsid w:val="0084366D"/>
    <w:rsid w:val="0084428F"/>
    <w:rsid w:val="00844405"/>
    <w:rsid w:val="008445C4"/>
    <w:rsid w:val="00844722"/>
    <w:rsid w:val="008447ED"/>
    <w:rsid w:val="00844818"/>
    <w:rsid w:val="00844ABB"/>
    <w:rsid w:val="00844B16"/>
    <w:rsid w:val="00844D1A"/>
    <w:rsid w:val="00844EDF"/>
    <w:rsid w:val="008455F3"/>
    <w:rsid w:val="0084587B"/>
    <w:rsid w:val="008458F1"/>
    <w:rsid w:val="00845CEC"/>
    <w:rsid w:val="0084636E"/>
    <w:rsid w:val="008469B0"/>
    <w:rsid w:val="0084702F"/>
    <w:rsid w:val="008472C9"/>
    <w:rsid w:val="00847386"/>
    <w:rsid w:val="00847470"/>
    <w:rsid w:val="0084784A"/>
    <w:rsid w:val="00847881"/>
    <w:rsid w:val="008478F0"/>
    <w:rsid w:val="008479CD"/>
    <w:rsid w:val="00847CD7"/>
    <w:rsid w:val="00847EEE"/>
    <w:rsid w:val="0085012A"/>
    <w:rsid w:val="00850531"/>
    <w:rsid w:val="00850712"/>
    <w:rsid w:val="00850C8D"/>
    <w:rsid w:val="008511FB"/>
    <w:rsid w:val="008512F6"/>
    <w:rsid w:val="008513FF"/>
    <w:rsid w:val="0085158D"/>
    <w:rsid w:val="00851865"/>
    <w:rsid w:val="00851898"/>
    <w:rsid w:val="008518FA"/>
    <w:rsid w:val="008520BB"/>
    <w:rsid w:val="00852858"/>
    <w:rsid w:val="008531D9"/>
    <w:rsid w:val="008536F0"/>
    <w:rsid w:val="0085382B"/>
    <w:rsid w:val="00853D1C"/>
    <w:rsid w:val="0085463E"/>
    <w:rsid w:val="00854D79"/>
    <w:rsid w:val="00855409"/>
    <w:rsid w:val="008555F1"/>
    <w:rsid w:val="00855708"/>
    <w:rsid w:val="0085585F"/>
    <w:rsid w:val="008559B5"/>
    <w:rsid w:val="00855A23"/>
    <w:rsid w:val="00856120"/>
    <w:rsid w:val="0085670C"/>
    <w:rsid w:val="00856789"/>
    <w:rsid w:val="00856820"/>
    <w:rsid w:val="00856BA2"/>
    <w:rsid w:val="00856C9A"/>
    <w:rsid w:val="00856DC4"/>
    <w:rsid w:val="00856E35"/>
    <w:rsid w:val="00857778"/>
    <w:rsid w:val="0086000B"/>
    <w:rsid w:val="00860746"/>
    <w:rsid w:val="008609C6"/>
    <w:rsid w:val="00860E91"/>
    <w:rsid w:val="0086134B"/>
    <w:rsid w:val="008613B8"/>
    <w:rsid w:val="008618DB"/>
    <w:rsid w:val="00861996"/>
    <w:rsid w:val="00861A20"/>
    <w:rsid w:val="00861B72"/>
    <w:rsid w:val="00861C80"/>
    <w:rsid w:val="00861D12"/>
    <w:rsid w:val="00862053"/>
    <w:rsid w:val="0086236A"/>
    <w:rsid w:val="0086257A"/>
    <w:rsid w:val="00863004"/>
    <w:rsid w:val="00863AB9"/>
    <w:rsid w:val="00864372"/>
    <w:rsid w:val="00864453"/>
    <w:rsid w:val="008644CC"/>
    <w:rsid w:val="00864537"/>
    <w:rsid w:val="0086481A"/>
    <w:rsid w:val="0086494F"/>
    <w:rsid w:val="0086498B"/>
    <w:rsid w:val="00865071"/>
    <w:rsid w:val="0086559C"/>
    <w:rsid w:val="00866147"/>
    <w:rsid w:val="008664F8"/>
    <w:rsid w:val="00866B42"/>
    <w:rsid w:val="00866DF7"/>
    <w:rsid w:val="00866E7C"/>
    <w:rsid w:val="00867082"/>
    <w:rsid w:val="00867210"/>
    <w:rsid w:val="0086739B"/>
    <w:rsid w:val="00867410"/>
    <w:rsid w:val="0086775B"/>
    <w:rsid w:val="00870703"/>
    <w:rsid w:val="00871019"/>
    <w:rsid w:val="00871173"/>
    <w:rsid w:val="00871534"/>
    <w:rsid w:val="008715FE"/>
    <w:rsid w:val="008717BE"/>
    <w:rsid w:val="008719EA"/>
    <w:rsid w:val="00872007"/>
    <w:rsid w:val="008722E9"/>
    <w:rsid w:val="00872328"/>
    <w:rsid w:val="00872856"/>
    <w:rsid w:val="00872DD9"/>
    <w:rsid w:val="008736B1"/>
    <w:rsid w:val="008739BA"/>
    <w:rsid w:val="00873D97"/>
    <w:rsid w:val="008745CB"/>
    <w:rsid w:val="008749DA"/>
    <w:rsid w:val="00874A9F"/>
    <w:rsid w:val="00874D01"/>
    <w:rsid w:val="00874EEF"/>
    <w:rsid w:val="0087548E"/>
    <w:rsid w:val="00875520"/>
    <w:rsid w:val="0087590B"/>
    <w:rsid w:val="00875914"/>
    <w:rsid w:val="008759A5"/>
    <w:rsid w:val="00875DCA"/>
    <w:rsid w:val="00876118"/>
    <w:rsid w:val="00876874"/>
    <w:rsid w:val="008768A1"/>
    <w:rsid w:val="00876930"/>
    <w:rsid w:val="00876C13"/>
    <w:rsid w:val="0087736E"/>
    <w:rsid w:val="00877659"/>
    <w:rsid w:val="00877B24"/>
    <w:rsid w:val="00880A18"/>
    <w:rsid w:val="00880BA8"/>
    <w:rsid w:val="00880DE4"/>
    <w:rsid w:val="00880F0A"/>
    <w:rsid w:val="00881449"/>
    <w:rsid w:val="008818C8"/>
    <w:rsid w:val="00881B25"/>
    <w:rsid w:val="00881B3D"/>
    <w:rsid w:val="00881E30"/>
    <w:rsid w:val="00882431"/>
    <w:rsid w:val="00882A9B"/>
    <w:rsid w:val="00883BB4"/>
    <w:rsid w:val="00883D80"/>
    <w:rsid w:val="00883E38"/>
    <w:rsid w:val="0088402C"/>
    <w:rsid w:val="008840A0"/>
    <w:rsid w:val="008842A2"/>
    <w:rsid w:val="008843F4"/>
    <w:rsid w:val="008844EA"/>
    <w:rsid w:val="00884585"/>
    <w:rsid w:val="00884CE4"/>
    <w:rsid w:val="00884D23"/>
    <w:rsid w:val="00885414"/>
    <w:rsid w:val="00885759"/>
    <w:rsid w:val="0088588C"/>
    <w:rsid w:val="00885999"/>
    <w:rsid w:val="00885CD5"/>
    <w:rsid w:val="00885F70"/>
    <w:rsid w:val="008861F1"/>
    <w:rsid w:val="0088647B"/>
    <w:rsid w:val="008865A9"/>
    <w:rsid w:val="00886621"/>
    <w:rsid w:val="008866B1"/>
    <w:rsid w:val="00886870"/>
    <w:rsid w:val="00886C23"/>
    <w:rsid w:val="00886E4C"/>
    <w:rsid w:val="00887BA6"/>
    <w:rsid w:val="00887E50"/>
    <w:rsid w:val="00887F41"/>
    <w:rsid w:val="0089016A"/>
    <w:rsid w:val="0089064A"/>
    <w:rsid w:val="00890789"/>
    <w:rsid w:val="008907A8"/>
    <w:rsid w:val="00890D49"/>
    <w:rsid w:val="00891033"/>
    <w:rsid w:val="008911A5"/>
    <w:rsid w:val="0089132E"/>
    <w:rsid w:val="008913FA"/>
    <w:rsid w:val="0089155E"/>
    <w:rsid w:val="00891754"/>
    <w:rsid w:val="00891AE6"/>
    <w:rsid w:val="00892338"/>
    <w:rsid w:val="00892715"/>
    <w:rsid w:val="00892F9D"/>
    <w:rsid w:val="00892FB0"/>
    <w:rsid w:val="00893246"/>
    <w:rsid w:val="00893253"/>
    <w:rsid w:val="00893304"/>
    <w:rsid w:val="008933DA"/>
    <w:rsid w:val="008934B8"/>
    <w:rsid w:val="008936A7"/>
    <w:rsid w:val="00893822"/>
    <w:rsid w:val="00893BE0"/>
    <w:rsid w:val="00893BE1"/>
    <w:rsid w:val="0089457F"/>
    <w:rsid w:val="0089461E"/>
    <w:rsid w:val="00894E1A"/>
    <w:rsid w:val="008951D7"/>
    <w:rsid w:val="00895B99"/>
    <w:rsid w:val="00895BED"/>
    <w:rsid w:val="00895C47"/>
    <w:rsid w:val="00895C56"/>
    <w:rsid w:val="00895E17"/>
    <w:rsid w:val="00896274"/>
    <w:rsid w:val="0089644A"/>
    <w:rsid w:val="00896516"/>
    <w:rsid w:val="00896539"/>
    <w:rsid w:val="00896856"/>
    <w:rsid w:val="00896912"/>
    <w:rsid w:val="008969E4"/>
    <w:rsid w:val="00896C9F"/>
    <w:rsid w:val="008974EA"/>
    <w:rsid w:val="0089768C"/>
    <w:rsid w:val="008976EC"/>
    <w:rsid w:val="0089782D"/>
    <w:rsid w:val="00897841"/>
    <w:rsid w:val="00897954"/>
    <w:rsid w:val="00897A26"/>
    <w:rsid w:val="008A0135"/>
    <w:rsid w:val="008A0602"/>
    <w:rsid w:val="008A07D1"/>
    <w:rsid w:val="008A0E7B"/>
    <w:rsid w:val="008A1C95"/>
    <w:rsid w:val="008A1EB6"/>
    <w:rsid w:val="008A2100"/>
    <w:rsid w:val="008A2EC6"/>
    <w:rsid w:val="008A3156"/>
    <w:rsid w:val="008A3166"/>
    <w:rsid w:val="008A31CF"/>
    <w:rsid w:val="008A31D6"/>
    <w:rsid w:val="008A3571"/>
    <w:rsid w:val="008A35B0"/>
    <w:rsid w:val="008A3622"/>
    <w:rsid w:val="008A3D63"/>
    <w:rsid w:val="008A3F8A"/>
    <w:rsid w:val="008A4314"/>
    <w:rsid w:val="008A4571"/>
    <w:rsid w:val="008A46D4"/>
    <w:rsid w:val="008A4C90"/>
    <w:rsid w:val="008A4E9D"/>
    <w:rsid w:val="008A4FA4"/>
    <w:rsid w:val="008A5111"/>
    <w:rsid w:val="008A55FE"/>
    <w:rsid w:val="008A586A"/>
    <w:rsid w:val="008A5C7B"/>
    <w:rsid w:val="008A5CC1"/>
    <w:rsid w:val="008A5DC2"/>
    <w:rsid w:val="008A603A"/>
    <w:rsid w:val="008A60E7"/>
    <w:rsid w:val="008A67A5"/>
    <w:rsid w:val="008A6A02"/>
    <w:rsid w:val="008A6FC2"/>
    <w:rsid w:val="008A71E5"/>
    <w:rsid w:val="008A723A"/>
    <w:rsid w:val="008A72D6"/>
    <w:rsid w:val="008A7865"/>
    <w:rsid w:val="008A7A22"/>
    <w:rsid w:val="008A7A72"/>
    <w:rsid w:val="008A7CDB"/>
    <w:rsid w:val="008A7E51"/>
    <w:rsid w:val="008B01DA"/>
    <w:rsid w:val="008B0816"/>
    <w:rsid w:val="008B085A"/>
    <w:rsid w:val="008B0868"/>
    <w:rsid w:val="008B095D"/>
    <w:rsid w:val="008B0A81"/>
    <w:rsid w:val="008B0F3C"/>
    <w:rsid w:val="008B1B3E"/>
    <w:rsid w:val="008B2F51"/>
    <w:rsid w:val="008B328B"/>
    <w:rsid w:val="008B3A21"/>
    <w:rsid w:val="008B3AFC"/>
    <w:rsid w:val="008B3C98"/>
    <w:rsid w:val="008B3DA2"/>
    <w:rsid w:val="008B3F9E"/>
    <w:rsid w:val="008B5239"/>
    <w:rsid w:val="008B59AE"/>
    <w:rsid w:val="008B5A12"/>
    <w:rsid w:val="008B5BE9"/>
    <w:rsid w:val="008B5DAB"/>
    <w:rsid w:val="008B5FDE"/>
    <w:rsid w:val="008B61A8"/>
    <w:rsid w:val="008B630D"/>
    <w:rsid w:val="008B63E6"/>
    <w:rsid w:val="008B6B1A"/>
    <w:rsid w:val="008B7205"/>
    <w:rsid w:val="008B7263"/>
    <w:rsid w:val="008B730D"/>
    <w:rsid w:val="008B7CD3"/>
    <w:rsid w:val="008B7D31"/>
    <w:rsid w:val="008B7D59"/>
    <w:rsid w:val="008B7E3E"/>
    <w:rsid w:val="008B7E75"/>
    <w:rsid w:val="008C0B31"/>
    <w:rsid w:val="008C1207"/>
    <w:rsid w:val="008C12C0"/>
    <w:rsid w:val="008C1771"/>
    <w:rsid w:val="008C1975"/>
    <w:rsid w:val="008C1C7B"/>
    <w:rsid w:val="008C1D15"/>
    <w:rsid w:val="008C1E92"/>
    <w:rsid w:val="008C2438"/>
    <w:rsid w:val="008C24CE"/>
    <w:rsid w:val="008C26BA"/>
    <w:rsid w:val="008C2BE2"/>
    <w:rsid w:val="008C2C50"/>
    <w:rsid w:val="008C2D45"/>
    <w:rsid w:val="008C32AA"/>
    <w:rsid w:val="008C32ED"/>
    <w:rsid w:val="008C3358"/>
    <w:rsid w:val="008C33DD"/>
    <w:rsid w:val="008C3607"/>
    <w:rsid w:val="008C3B91"/>
    <w:rsid w:val="008C4416"/>
    <w:rsid w:val="008C4654"/>
    <w:rsid w:val="008C46EE"/>
    <w:rsid w:val="008C4910"/>
    <w:rsid w:val="008C4A10"/>
    <w:rsid w:val="008C4E9A"/>
    <w:rsid w:val="008C4F32"/>
    <w:rsid w:val="008C4F9B"/>
    <w:rsid w:val="008C52B2"/>
    <w:rsid w:val="008C5318"/>
    <w:rsid w:val="008C5327"/>
    <w:rsid w:val="008C5363"/>
    <w:rsid w:val="008C626B"/>
    <w:rsid w:val="008C62B4"/>
    <w:rsid w:val="008C6311"/>
    <w:rsid w:val="008C67E0"/>
    <w:rsid w:val="008C6906"/>
    <w:rsid w:val="008C6BF3"/>
    <w:rsid w:val="008C6E7B"/>
    <w:rsid w:val="008C6FB9"/>
    <w:rsid w:val="008C72E7"/>
    <w:rsid w:val="008C742B"/>
    <w:rsid w:val="008C7AD3"/>
    <w:rsid w:val="008C7AD4"/>
    <w:rsid w:val="008D0715"/>
    <w:rsid w:val="008D0950"/>
    <w:rsid w:val="008D09F6"/>
    <w:rsid w:val="008D09FD"/>
    <w:rsid w:val="008D0DDD"/>
    <w:rsid w:val="008D124F"/>
    <w:rsid w:val="008D14F4"/>
    <w:rsid w:val="008D1545"/>
    <w:rsid w:val="008D208C"/>
    <w:rsid w:val="008D26FB"/>
    <w:rsid w:val="008D29CE"/>
    <w:rsid w:val="008D2B8B"/>
    <w:rsid w:val="008D2C37"/>
    <w:rsid w:val="008D2D83"/>
    <w:rsid w:val="008D32BA"/>
    <w:rsid w:val="008D3CB7"/>
    <w:rsid w:val="008D438C"/>
    <w:rsid w:val="008D4990"/>
    <w:rsid w:val="008D4A20"/>
    <w:rsid w:val="008D4AB7"/>
    <w:rsid w:val="008D4B87"/>
    <w:rsid w:val="008D4CF7"/>
    <w:rsid w:val="008D4D1A"/>
    <w:rsid w:val="008D5058"/>
    <w:rsid w:val="008D5352"/>
    <w:rsid w:val="008D56E4"/>
    <w:rsid w:val="008D5B4F"/>
    <w:rsid w:val="008D5E5C"/>
    <w:rsid w:val="008D601B"/>
    <w:rsid w:val="008D6450"/>
    <w:rsid w:val="008D65D3"/>
    <w:rsid w:val="008D6B69"/>
    <w:rsid w:val="008D6D10"/>
    <w:rsid w:val="008D6F0F"/>
    <w:rsid w:val="008D6F1C"/>
    <w:rsid w:val="008D7243"/>
    <w:rsid w:val="008D734F"/>
    <w:rsid w:val="008E0079"/>
    <w:rsid w:val="008E03EF"/>
    <w:rsid w:val="008E04B7"/>
    <w:rsid w:val="008E0526"/>
    <w:rsid w:val="008E0582"/>
    <w:rsid w:val="008E0961"/>
    <w:rsid w:val="008E0A95"/>
    <w:rsid w:val="008E0AB7"/>
    <w:rsid w:val="008E0C95"/>
    <w:rsid w:val="008E16C9"/>
    <w:rsid w:val="008E18B2"/>
    <w:rsid w:val="008E1A3A"/>
    <w:rsid w:val="008E1C58"/>
    <w:rsid w:val="008E2621"/>
    <w:rsid w:val="008E2ABB"/>
    <w:rsid w:val="008E2DFD"/>
    <w:rsid w:val="008E3164"/>
    <w:rsid w:val="008E32A5"/>
    <w:rsid w:val="008E3B00"/>
    <w:rsid w:val="008E3C08"/>
    <w:rsid w:val="008E4258"/>
    <w:rsid w:val="008E43F5"/>
    <w:rsid w:val="008E4425"/>
    <w:rsid w:val="008E4B97"/>
    <w:rsid w:val="008E4D12"/>
    <w:rsid w:val="008E5676"/>
    <w:rsid w:val="008E5A13"/>
    <w:rsid w:val="008E61D4"/>
    <w:rsid w:val="008E661B"/>
    <w:rsid w:val="008E691A"/>
    <w:rsid w:val="008E6A9D"/>
    <w:rsid w:val="008E7179"/>
    <w:rsid w:val="008E7310"/>
    <w:rsid w:val="008E78D5"/>
    <w:rsid w:val="008E78DD"/>
    <w:rsid w:val="008E7997"/>
    <w:rsid w:val="008F006B"/>
    <w:rsid w:val="008F063F"/>
    <w:rsid w:val="008F0A54"/>
    <w:rsid w:val="008F0AC7"/>
    <w:rsid w:val="008F0B0B"/>
    <w:rsid w:val="008F0B7B"/>
    <w:rsid w:val="008F0C7B"/>
    <w:rsid w:val="008F0DEE"/>
    <w:rsid w:val="008F0EF8"/>
    <w:rsid w:val="008F0FE9"/>
    <w:rsid w:val="008F17D3"/>
    <w:rsid w:val="008F2EA5"/>
    <w:rsid w:val="008F33DF"/>
    <w:rsid w:val="008F37F4"/>
    <w:rsid w:val="008F3AE3"/>
    <w:rsid w:val="008F4341"/>
    <w:rsid w:val="008F43B4"/>
    <w:rsid w:val="008F46F9"/>
    <w:rsid w:val="008F486A"/>
    <w:rsid w:val="008F4993"/>
    <w:rsid w:val="008F52CA"/>
    <w:rsid w:val="008F608A"/>
    <w:rsid w:val="008F65DD"/>
    <w:rsid w:val="008F72C7"/>
    <w:rsid w:val="008F75EC"/>
    <w:rsid w:val="008F7862"/>
    <w:rsid w:val="008F79C0"/>
    <w:rsid w:val="008F7A00"/>
    <w:rsid w:val="008F7C66"/>
    <w:rsid w:val="008F7D52"/>
    <w:rsid w:val="008F7F47"/>
    <w:rsid w:val="008F7F59"/>
    <w:rsid w:val="00900C9E"/>
    <w:rsid w:val="00900DF3"/>
    <w:rsid w:val="00900E97"/>
    <w:rsid w:val="00900FC2"/>
    <w:rsid w:val="00901166"/>
    <w:rsid w:val="009013B7"/>
    <w:rsid w:val="009017FC"/>
    <w:rsid w:val="00901AF0"/>
    <w:rsid w:val="00901B9E"/>
    <w:rsid w:val="00901BED"/>
    <w:rsid w:val="00901D19"/>
    <w:rsid w:val="00902239"/>
    <w:rsid w:val="00902845"/>
    <w:rsid w:val="00902DC4"/>
    <w:rsid w:val="00903446"/>
    <w:rsid w:val="0090354A"/>
    <w:rsid w:val="00903805"/>
    <w:rsid w:val="00903B1C"/>
    <w:rsid w:val="00903DA7"/>
    <w:rsid w:val="00903F9F"/>
    <w:rsid w:val="00903FD0"/>
    <w:rsid w:val="009040B9"/>
    <w:rsid w:val="00904396"/>
    <w:rsid w:val="009045B7"/>
    <w:rsid w:val="00904C0E"/>
    <w:rsid w:val="00904C44"/>
    <w:rsid w:val="00905511"/>
    <w:rsid w:val="0090565D"/>
    <w:rsid w:val="00905746"/>
    <w:rsid w:val="00905C24"/>
    <w:rsid w:val="0090639D"/>
    <w:rsid w:val="00906BDE"/>
    <w:rsid w:val="00906BF2"/>
    <w:rsid w:val="00906C17"/>
    <w:rsid w:val="009070C6"/>
    <w:rsid w:val="00907D1C"/>
    <w:rsid w:val="00907EFB"/>
    <w:rsid w:val="00907F88"/>
    <w:rsid w:val="009100FE"/>
    <w:rsid w:val="00910143"/>
    <w:rsid w:val="009104FD"/>
    <w:rsid w:val="0091054E"/>
    <w:rsid w:val="0091068F"/>
    <w:rsid w:val="009106A8"/>
    <w:rsid w:val="00910755"/>
    <w:rsid w:val="00910C2A"/>
    <w:rsid w:val="00910D71"/>
    <w:rsid w:val="00910E97"/>
    <w:rsid w:val="00910F21"/>
    <w:rsid w:val="00911211"/>
    <w:rsid w:val="009116C7"/>
    <w:rsid w:val="00911A82"/>
    <w:rsid w:val="00911BCE"/>
    <w:rsid w:val="00911FE7"/>
    <w:rsid w:val="00912255"/>
    <w:rsid w:val="00912467"/>
    <w:rsid w:val="00912A4C"/>
    <w:rsid w:val="00912AEB"/>
    <w:rsid w:val="00912EF0"/>
    <w:rsid w:val="00912F33"/>
    <w:rsid w:val="0091310D"/>
    <w:rsid w:val="009135D3"/>
    <w:rsid w:val="0091381C"/>
    <w:rsid w:val="00913C22"/>
    <w:rsid w:val="00913F18"/>
    <w:rsid w:val="009145D3"/>
    <w:rsid w:val="009146C0"/>
    <w:rsid w:val="009150A5"/>
    <w:rsid w:val="00915BD3"/>
    <w:rsid w:val="00915E95"/>
    <w:rsid w:val="00916553"/>
    <w:rsid w:val="0091672F"/>
    <w:rsid w:val="00916765"/>
    <w:rsid w:val="009172D0"/>
    <w:rsid w:val="0091755E"/>
    <w:rsid w:val="0091782D"/>
    <w:rsid w:val="009178F8"/>
    <w:rsid w:val="009179CD"/>
    <w:rsid w:val="00917ABC"/>
    <w:rsid w:val="00917D07"/>
    <w:rsid w:val="00917DA8"/>
    <w:rsid w:val="00917EB1"/>
    <w:rsid w:val="009201CD"/>
    <w:rsid w:val="009204E5"/>
    <w:rsid w:val="009205B8"/>
    <w:rsid w:val="009206A2"/>
    <w:rsid w:val="0092129F"/>
    <w:rsid w:val="00921331"/>
    <w:rsid w:val="0092137A"/>
    <w:rsid w:val="00921477"/>
    <w:rsid w:val="0092157D"/>
    <w:rsid w:val="0092173C"/>
    <w:rsid w:val="00922088"/>
    <w:rsid w:val="00922145"/>
    <w:rsid w:val="009221A7"/>
    <w:rsid w:val="009222CA"/>
    <w:rsid w:val="009225DC"/>
    <w:rsid w:val="009225E0"/>
    <w:rsid w:val="00922639"/>
    <w:rsid w:val="00922678"/>
    <w:rsid w:val="00922A43"/>
    <w:rsid w:val="00922D74"/>
    <w:rsid w:val="00922E02"/>
    <w:rsid w:val="00922FC2"/>
    <w:rsid w:val="0092305B"/>
    <w:rsid w:val="0092341E"/>
    <w:rsid w:val="0092386C"/>
    <w:rsid w:val="00923CFE"/>
    <w:rsid w:val="009247FA"/>
    <w:rsid w:val="00924AF4"/>
    <w:rsid w:val="00924FB6"/>
    <w:rsid w:val="009254BC"/>
    <w:rsid w:val="009257A3"/>
    <w:rsid w:val="00925F63"/>
    <w:rsid w:val="00926389"/>
    <w:rsid w:val="009263B1"/>
    <w:rsid w:val="00926484"/>
    <w:rsid w:val="009266DF"/>
    <w:rsid w:val="009266E7"/>
    <w:rsid w:val="00926F5D"/>
    <w:rsid w:val="0092700D"/>
    <w:rsid w:val="009271CF"/>
    <w:rsid w:val="009272D1"/>
    <w:rsid w:val="0092773D"/>
    <w:rsid w:val="00927774"/>
    <w:rsid w:val="009278BA"/>
    <w:rsid w:val="009305CE"/>
    <w:rsid w:val="00930767"/>
    <w:rsid w:val="009307D8"/>
    <w:rsid w:val="009309CE"/>
    <w:rsid w:val="00930C8C"/>
    <w:rsid w:val="009310EF"/>
    <w:rsid w:val="00931179"/>
    <w:rsid w:val="00931180"/>
    <w:rsid w:val="00931862"/>
    <w:rsid w:val="009319A0"/>
    <w:rsid w:val="00931B61"/>
    <w:rsid w:val="00932024"/>
    <w:rsid w:val="00932347"/>
    <w:rsid w:val="009327FD"/>
    <w:rsid w:val="0093326E"/>
    <w:rsid w:val="00933279"/>
    <w:rsid w:val="009332F5"/>
    <w:rsid w:val="00933B53"/>
    <w:rsid w:val="00933F02"/>
    <w:rsid w:val="009340BB"/>
    <w:rsid w:val="00934150"/>
    <w:rsid w:val="00934D41"/>
    <w:rsid w:val="00935352"/>
    <w:rsid w:val="00935A3F"/>
    <w:rsid w:val="00935F0B"/>
    <w:rsid w:val="00935FBE"/>
    <w:rsid w:val="00936785"/>
    <w:rsid w:val="00936956"/>
    <w:rsid w:val="00936E11"/>
    <w:rsid w:val="00936ED2"/>
    <w:rsid w:val="00936F60"/>
    <w:rsid w:val="009371A8"/>
    <w:rsid w:val="0093721D"/>
    <w:rsid w:val="0093788A"/>
    <w:rsid w:val="00937B7A"/>
    <w:rsid w:val="0094009F"/>
    <w:rsid w:val="00940475"/>
    <w:rsid w:val="00940570"/>
    <w:rsid w:val="0094093B"/>
    <w:rsid w:val="0094097D"/>
    <w:rsid w:val="00940BF7"/>
    <w:rsid w:val="00940C65"/>
    <w:rsid w:val="009411D8"/>
    <w:rsid w:val="0094139C"/>
    <w:rsid w:val="00941DB7"/>
    <w:rsid w:val="009425A0"/>
    <w:rsid w:val="009428EC"/>
    <w:rsid w:val="00942E86"/>
    <w:rsid w:val="00942F70"/>
    <w:rsid w:val="00942FFA"/>
    <w:rsid w:val="0094354C"/>
    <w:rsid w:val="0094357F"/>
    <w:rsid w:val="00943B2F"/>
    <w:rsid w:val="0094489D"/>
    <w:rsid w:val="00944929"/>
    <w:rsid w:val="009449B4"/>
    <w:rsid w:val="00944A45"/>
    <w:rsid w:val="00944C5B"/>
    <w:rsid w:val="009451A6"/>
    <w:rsid w:val="0094541F"/>
    <w:rsid w:val="00945653"/>
    <w:rsid w:val="00945744"/>
    <w:rsid w:val="00945CB5"/>
    <w:rsid w:val="00945E3A"/>
    <w:rsid w:val="00945F29"/>
    <w:rsid w:val="00946029"/>
    <w:rsid w:val="00946061"/>
    <w:rsid w:val="009460F1"/>
    <w:rsid w:val="00946304"/>
    <w:rsid w:val="0094636D"/>
    <w:rsid w:val="00946494"/>
    <w:rsid w:val="00946C8A"/>
    <w:rsid w:val="00946D59"/>
    <w:rsid w:val="009472C4"/>
    <w:rsid w:val="0094791E"/>
    <w:rsid w:val="00947A21"/>
    <w:rsid w:val="00947A83"/>
    <w:rsid w:val="00947B8D"/>
    <w:rsid w:val="00947BD8"/>
    <w:rsid w:val="00947D3E"/>
    <w:rsid w:val="0095023A"/>
    <w:rsid w:val="00950612"/>
    <w:rsid w:val="00950717"/>
    <w:rsid w:val="009507EE"/>
    <w:rsid w:val="00950BF2"/>
    <w:rsid w:val="0095108D"/>
    <w:rsid w:val="0095151C"/>
    <w:rsid w:val="00951706"/>
    <w:rsid w:val="00951B26"/>
    <w:rsid w:val="00951BB9"/>
    <w:rsid w:val="00951CF7"/>
    <w:rsid w:val="00951E00"/>
    <w:rsid w:val="00951EA7"/>
    <w:rsid w:val="00951FD4"/>
    <w:rsid w:val="00952013"/>
    <w:rsid w:val="0095233F"/>
    <w:rsid w:val="0095244E"/>
    <w:rsid w:val="00952471"/>
    <w:rsid w:val="009524FB"/>
    <w:rsid w:val="009527AE"/>
    <w:rsid w:val="009527CD"/>
    <w:rsid w:val="00952A77"/>
    <w:rsid w:val="00952C52"/>
    <w:rsid w:val="00952EFA"/>
    <w:rsid w:val="00953068"/>
    <w:rsid w:val="00953579"/>
    <w:rsid w:val="0095390E"/>
    <w:rsid w:val="00953C66"/>
    <w:rsid w:val="00953D17"/>
    <w:rsid w:val="00953ED3"/>
    <w:rsid w:val="00953FD7"/>
    <w:rsid w:val="00954135"/>
    <w:rsid w:val="009543DC"/>
    <w:rsid w:val="0095464E"/>
    <w:rsid w:val="0095472B"/>
    <w:rsid w:val="0095503B"/>
    <w:rsid w:val="009551ED"/>
    <w:rsid w:val="0095525D"/>
    <w:rsid w:val="009554B0"/>
    <w:rsid w:val="009566BA"/>
    <w:rsid w:val="00956A6F"/>
    <w:rsid w:val="00956B4C"/>
    <w:rsid w:val="00956BF2"/>
    <w:rsid w:val="00956D1A"/>
    <w:rsid w:val="00956EC4"/>
    <w:rsid w:val="00957308"/>
    <w:rsid w:val="00957872"/>
    <w:rsid w:val="00957D8C"/>
    <w:rsid w:val="00957F43"/>
    <w:rsid w:val="00960175"/>
    <w:rsid w:val="00960418"/>
    <w:rsid w:val="00960491"/>
    <w:rsid w:val="009604D8"/>
    <w:rsid w:val="0096051A"/>
    <w:rsid w:val="009607DE"/>
    <w:rsid w:val="00960C6F"/>
    <w:rsid w:val="00960EF8"/>
    <w:rsid w:val="009611C0"/>
    <w:rsid w:val="009614EF"/>
    <w:rsid w:val="0096175D"/>
    <w:rsid w:val="00961856"/>
    <w:rsid w:val="00961D54"/>
    <w:rsid w:val="00961E25"/>
    <w:rsid w:val="009625FE"/>
    <w:rsid w:val="009627A1"/>
    <w:rsid w:val="0096287F"/>
    <w:rsid w:val="00962F4B"/>
    <w:rsid w:val="00963228"/>
    <w:rsid w:val="009632E9"/>
    <w:rsid w:val="0096353B"/>
    <w:rsid w:val="009637ED"/>
    <w:rsid w:val="009638C0"/>
    <w:rsid w:val="00963926"/>
    <w:rsid w:val="00963A9F"/>
    <w:rsid w:val="00963E23"/>
    <w:rsid w:val="00963EEB"/>
    <w:rsid w:val="00963F46"/>
    <w:rsid w:val="00964346"/>
    <w:rsid w:val="00964357"/>
    <w:rsid w:val="00964C9F"/>
    <w:rsid w:val="00965020"/>
    <w:rsid w:val="0096584B"/>
    <w:rsid w:val="00965BA5"/>
    <w:rsid w:val="00965DB1"/>
    <w:rsid w:val="0096622A"/>
    <w:rsid w:val="00966701"/>
    <w:rsid w:val="00967089"/>
    <w:rsid w:val="009671D6"/>
    <w:rsid w:val="0096764A"/>
    <w:rsid w:val="00967B26"/>
    <w:rsid w:val="00967BAF"/>
    <w:rsid w:val="00967DE1"/>
    <w:rsid w:val="00967F48"/>
    <w:rsid w:val="009708C6"/>
    <w:rsid w:val="00970EDC"/>
    <w:rsid w:val="009711A9"/>
    <w:rsid w:val="0097136C"/>
    <w:rsid w:val="00971A96"/>
    <w:rsid w:val="00971CB8"/>
    <w:rsid w:val="00971FA5"/>
    <w:rsid w:val="00972672"/>
    <w:rsid w:val="0097270A"/>
    <w:rsid w:val="00972784"/>
    <w:rsid w:val="00972827"/>
    <w:rsid w:val="00972916"/>
    <w:rsid w:val="009730C5"/>
    <w:rsid w:val="009731A8"/>
    <w:rsid w:val="00973C49"/>
    <w:rsid w:val="00973DAB"/>
    <w:rsid w:val="00973F7F"/>
    <w:rsid w:val="0097405C"/>
    <w:rsid w:val="0097439C"/>
    <w:rsid w:val="009744B6"/>
    <w:rsid w:val="009746B3"/>
    <w:rsid w:val="009746F5"/>
    <w:rsid w:val="00975326"/>
    <w:rsid w:val="009755D9"/>
    <w:rsid w:val="00975784"/>
    <w:rsid w:val="00975866"/>
    <w:rsid w:val="00975DB4"/>
    <w:rsid w:val="009760E9"/>
    <w:rsid w:val="00976139"/>
    <w:rsid w:val="0097613D"/>
    <w:rsid w:val="0097695F"/>
    <w:rsid w:val="00976EBF"/>
    <w:rsid w:val="00976F11"/>
    <w:rsid w:val="009773F0"/>
    <w:rsid w:val="009775B6"/>
    <w:rsid w:val="00977944"/>
    <w:rsid w:val="00977FFD"/>
    <w:rsid w:val="00980061"/>
    <w:rsid w:val="009800F3"/>
    <w:rsid w:val="009803E5"/>
    <w:rsid w:val="00980779"/>
    <w:rsid w:val="009807D1"/>
    <w:rsid w:val="00980E9A"/>
    <w:rsid w:val="009819B0"/>
    <w:rsid w:val="00981C63"/>
    <w:rsid w:val="00981E4F"/>
    <w:rsid w:val="00981FC9"/>
    <w:rsid w:val="0098218D"/>
    <w:rsid w:val="009822F2"/>
    <w:rsid w:val="009823D7"/>
    <w:rsid w:val="00982587"/>
    <w:rsid w:val="0098265D"/>
    <w:rsid w:val="00982901"/>
    <w:rsid w:val="009831F8"/>
    <w:rsid w:val="009833CF"/>
    <w:rsid w:val="009834F4"/>
    <w:rsid w:val="00983601"/>
    <w:rsid w:val="0098364D"/>
    <w:rsid w:val="009837D7"/>
    <w:rsid w:val="009839BD"/>
    <w:rsid w:val="00983E37"/>
    <w:rsid w:val="0098457F"/>
    <w:rsid w:val="00984B56"/>
    <w:rsid w:val="00985AF2"/>
    <w:rsid w:val="00985FCD"/>
    <w:rsid w:val="0098616E"/>
    <w:rsid w:val="009862CB"/>
    <w:rsid w:val="009866B4"/>
    <w:rsid w:val="00986DB0"/>
    <w:rsid w:val="00986DE8"/>
    <w:rsid w:val="00987082"/>
    <w:rsid w:val="00987445"/>
    <w:rsid w:val="0098746D"/>
    <w:rsid w:val="009879CC"/>
    <w:rsid w:val="00987A45"/>
    <w:rsid w:val="00987F3D"/>
    <w:rsid w:val="00990237"/>
    <w:rsid w:val="009904E7"/>
    <w:rsid w:val="009904EC"/>
    <w:rsid w:val="009909F7"/>
    <w:rsid w:val="00990E6C"/>
    <w:rsid w:val="00991CC0"/>
    <w:rsid w:val="00992140"/>
    <w:rsid w:val="0099216F"/>
    <w:rsid w:val="00992A22"/>
    <w:rsid w:val="00992BA4"/>
    <w:rsid w:val="00992D71"/>
    <w:rsid w:val="00993393"/>
    <w:rsid w:val="00993527"/>
    <w:rsid w:val="0099355D"/>
    <w:rsid w:val="00993818"/>
    <w:rsid w:val="00993B33"/>
    <w:rsid w:val="00994468"/>
    <w:rsid w:val="0099472B"/>
    <w:rsid w:val="00994DAB"/>
    <w:rsid w:val="00994E6F"/>
    <w:rsid w:val="0099534D"/>
    <w:rsid w:val="00995A1B"/>
    <w:rsid w:val="00995A98"/>
    <w:rsid w:val="0099656D"/>
    <w:rsid w:val="00996BB3"/>
    <w:rsid w:val="00996BF7"/>
    <w:rsid w:val="00996F46"/>
    <w:rsid w:val="00996F57"/>
    <w:rsid w:val="00997441"/>
    <w:rsid w:val="00997589"/>
    <w:rsid w:val="009975B6"/>
    <w:rsid w:val="00997B9C"/>
    <w:rsid w:val="00997B9E"/>
    <w:rsid w:val="00997C81"/>
    <w:rsid w:val="00997CA5"/>
    <w:rsid w:val="009A007A"/>
    <w:rsid w:val="009A0213"/>
    <w:rsid w:val="009A034E"/>
    <w:rsid w:val="009A038E"/>
    <w:rsid w:val="009A073E"/>
    <w:rsid w:val="009A079A"/>
    <w:rsid w:val="009A0815"/>
    <w:rsid w:val="009A0AA5"/>
    <w:rsid w:val="009A0ABA"/>
    <w:rsid w:val="009A0B83"/>
    <w:rsid w:val="009A0DD9"/>
    <w:rsid w:val="009A105A"/>
    <w:rsid w:val="009A13D6"/>
    <w:rsid w:val="009A15E9"/>
    <w:rsid w:val="009A174E"/>
    <w:rsid w:val="009A1767"/>
    <w:rsid w:val="009A1850"/>
    <w:rsid w:val="009A1CEC"/>
    <w:rsid w:val="009A1FA6"/>
    <w:rsid w:val="009A2038"/>
    <w:rsid w:val="009A2593"/>
    <w:rsid w:val="009A262F"/>
    <w:rsid w:val="009A2F35"/>
    <w:rsid w:val="009A30CE"/>
    <w:rsid w:val="009A348D"/>
    <w:rsid w:val="009A36CD"/>
    <w:rsid w:val="009A49E1"/>
    <w:rsid w:val="009A4C5F"/>
    <w:rsid w:val="009A5187"/>
    <w:rsid w:val="009A552A"/>
    <w:rsid w:val="009A57C9"/>
    <w:rsid w:val="009A5946"/>
    <w:rsid w:val="009A5B2A"/>
    <w:rsid w:val="009A5B8D"/>
    <w:rsid w:val="009A5C76"/>
    <w:rsid w:val="009A5DB4"/>
    <w:rsid w:val="009A5F6B"/>
    <w:rsid w:val="009A6331"/>
    <w:rsid w:val="009A63AE"/>
    <w:rsid w:val="009A6D20"/>
    <w:rsid w:val="009A6FAD"/>
    <w:rsid w:val="009A7114"/>
    <w:rsid w:val="009A7626"/>
    <w:rsid w:val="009A7743"/>
    <w:rsid w:val="009A7B44"/>
    <w:rsid w:val="009A7DD0"/>
    <w:rsid w:val="009B07D5"/>
    <w:rsid w:val="009B08EB"/>
    <w:rsid w:val="009B0900"/>
    <w:rsid w:val="009B0ED5"/>
    <w:rsid w:val="009B15A0"/>
    <w:rsid w:val="009B1691"/>
    <w:rsid w:val="009B204A"/>
    <w:rsid w:val="009B20C5"/>
    <w:rsid w:val="009B257F"/>
    <w:rsid w:val="009B269E"/>
    <w:rsid w:val="009B2745"/>
    <w:rsid w:val="009B2B0E"/>
    <w:rsid w:val="009B2C63"/>
    <w:rsid w:val="009B2D5F"/>
    <w:rsid w:val="009B312E"/>
    <w:rsid w:val="009B381D"/>
    <w:rsid w:val="009B392C"/>
    <w:rsid w:val="009B39C8"/>
    <w:rsid w:val="009B3A17"/>
    <w:rsid w:val="009B3A83"/>
    <w:rsid w:val="009B3B1B"/>
    <w:rsid w:val="009B3CD2"/>
    <w:rsid w:val="009B3D05"/>
    <w:rsid w:val="009B3DF7"/>
    <w:rsid w:val="009B3EAA"/>
    <w:rsid w:val="009B439A"/>
    <w:rsid w:val="009B48BE"/>
    <w:rsid w:val="009B4B9E"/>
    <w:rsid w:val="009B4D24"/>
    <w:rsid w:val="009B4D3D"/>
    <w:rsid w:val="009B546A"/>
    <w:rsid w:val="009B5535"/>
    <w:rsid w:val="009B5976"/>
    <w:rsid w:val="009B5A52"/>
    <w:rsid w:val="009B65CC"/>
    <w:rsid w:val="009B68CC"/>
    <w:rsid w:val="009B6B21"/>
    <w:rsid w:val="009B6C95"/>
    <w:rsid w:val="009B760A"/>
    <w:rsid w:val="009B7B07"/>
    <w:rsid w:val="009B7E15"/>
    <w:rsid w:val="009C0778"/>
    <w:rsid w:val="009C08AF"/>
    <w:rsid w:val="009C0B0C"/>
    <w:rsid w:val="009C0EDF"/>
    <w:rsid w:val="009C0F2B"/>
    <w:rsid w:val="009C0FE9"/>
    <w:rsid w:val="009C1167"/>
    <w:rsid w:val="009C2362"/>
    <w:rsid w:val="009C264D"/>
    <w:rsid w:val="009C2DAB"/>
    <w:rsid w:val="009C3202"/>
    <w:rsid w:val="009C33A9"/>
    <w:rsid w:val="009C44AC"/>
    <w:rsid w:val="009C49D2"/>
    <w:rsid w:val="009C4A3A"/>
    <w:rsid w:val="009C4EDA"/>
    <w:rsid w:val="009C4F27"/>
    <w:rsid w:val="009C5F41"/>
    <w:rsid w:val="009C60DD"/>
    <w:rsid w:val="009C6A4A"/>
    <w:rsid w:val="009C6BEB"/>
    <w:rsid w:val="009C7243"/>
    <w:rsid w:val="009C7392"/>
    <w:rsid w:val="009C7DC0"/>
    <w:rsid w:val="009C7F53"/>
    <w:rsid w:val="009D00AD"/>
    <w:rsid w:val="009D02D3"/>
    <w:rsid w:val="009D031E"/>
    <w:rsid w:val="009D0D99"/>
    <w:rsid w:val="009D0FFA"/>
    <w:rsid w:val="009D0FFD"/>
    <w:rsid w:val="009D1EEE"/>
    <w:rsid w:val="009D20B7"/>
    <w:rsid w:val="009D234F"/>
    <w:rsid w:val="009D2537"/>
    <w:rsid w:val="009D26BE"/>
    <w:rsid w:val="009D2B93"/>
    <w:rsid w:val="009D2DCD"/>
    <w:rsid w:val="009D2E7E"/>
    <w:rsid w:val="009D325A"/>
    <w:rsid w:val="009D3597"/>
    <w:rsid w:val="009D3BB8"/>
    <w:rsid w:val="009D3C39"/>
    <w:rsid w:val="009D4321"/>
    <w:rsid w:val="009D4390"/>
    <w:rsid w:val="009D48D3"/>
    <w:rsid w:val="009D4B65"/>
    <w:rsid w:val="009D5E9B"/>
    <w:rsid w:val="009D653A"/>
    <w:rsid w:val="009D65E1"/>
    <w:rsid w:val="009D679A"/>
    <w:rsid w:val="009D6818"/>
    <w:rsid w:val="009D6932"/>
    <w:rsid w:val="009D6BA7"/>
    <w:rsid w:val="009D6C27"/>
    <w:rsid w:val="009D702B"/>
    <w:rsid w:val="009D7309"/>
    <w:rsid w:val="009D732E"/>
    <w:rsid w:val="009D7A57"/>
    <w:rsid w:val="009E0233"/>
    <w:rsid w:val="009E03D5"/>
    <w:rsid w:val="009E0517"/>
    <w:rsid w:val="009E058F"/>
    <w:rsid w:val="009E0729"/>
    <w:rsid w:val="009E0B35"/>
    <w:rsid w:val="009E0B79"/>
    <w:rsid w:val="009E0BAB"/>
    <w:rsid w:val="009E1560"/>
    <w:rsid w:val="009E1A27"/>
    <w:rsid w:val="009E1C79"/>
    <w:rsid w:val="009E2056"/>
    <w:rsid w:val="009E20E6"/>
    <w:rsid w:val="009E23B4"/>
    <w:rsid w:val="009E2917"/>
    <w:rsid w:val="009E29E1"/>
    <w:rsid w:val="009E2B31"/>
    <w:rsid w:val="009E2BAD"/>
    <w:rsid w:val="009E2EDB"/>
    <w:rsid w:val="009E2FB2"/>
    <w:rsid w:val="009E35D5"/>
    <w:rsid w:val="009E3F4F"/>
    <w:rsid w:val="009E41AB"/>
    <w:rsid w:val="009E41D1"/>
    <w:rsid w:val="009E4212"/>
    <w:rsid w:val="009E445A"/>
    <w:rsid w:val="009E4DB4"/>
    <w:rsid w:val="009E53D0"/>
    <w:rsid w:val="009E595D"/>
    <w:rsid w:val="009E59F4"/>
    <w:rsid w:val="009E5BA9"/>
    <w:rsid w:val="009E5E9B"/>
    <w:rsid w:val="009E640F"/>
    <w:rsid w:val="009E67D5"/>
    <w:rsid w:val="009E6C11"/>
    <w:rsid w:val="009E6F05"/>
    <w:rsid w:val="009E6F40"/>
    <w:rsid w:val="009E769F"/>
    <w:rsid w:val="009E7708"/>
    <w:rsid w:val="009E7D7C"/>
    <w:rsid w:val="009E7F07"/>
    <w:rsid w:val="009F0456"/>
    <w:rsid w:val="009F04CC"/>
    <w:rsid w:val="009F0623"/>
    <w:rsid w:val="009F0DA8"/>
    <w:rsid w:val="009F11AD"/>
    <w:rsid w:val="009F28FF"/>
    <w:rsid w:val="009F2938"/>
    <w:rsid w:val="009F2A15"/>
    <w:rsid w:val="009F2AE2"/>
    <w:rsid w:val="009F2D57"/>
    <w:rsid w:val="009F367B"/>
    <w:rsid w:val="009F3877"/>
    <w:rsid w:val="009F390B"/>
    <w:rsid w:val="009F3DD4"/>
    <w:rsid w:val="009F41AF"/>
    <w:rsid w:val="009F43CF"/>
    <w:rsid w:val="009F4AFF"/>
    <w:rsid w:val="009F4BF2"/>
    <w:rsid w:val="009F4CA0"/>
    <w:rsid w:val="009F4F67"/>
    <w:rsid w:val="009F55A7"/>
    <w:rsid w:val="009F574E"/>
    <w:rsid w:val="009F5787"/>
    <w:rsid w:val="009F592C"/>
    <w:rsid w:val="009F5931"/>
    <w:rsid w:val="009F598E"/>
    <w:rsid w:val="009F5EC8"/>
    <w:rsid w:val="009F6011"/>
    <w:rsid w:val="009F6044"/>
    <w:rsid w:val="009F6822"/>
    <w:rsid w:val="009F6827"/>
    <w:rsid w:val="009F6CDE"/>
    <w:rsid w:val="009F6CF0"/>
    <w:rsid w:val="009F6DD0"/>
    <w:rsid w:val="009F6EB5"/>
    <w:rsid w:val="009F74D9"/>
    <w:rsid w:val="009F7A26"/>
    <w:rsid w:val="009F7D7A"/>
    <w:rsid w:val="00A0032A"/>
    <w:rsid w:val="00A0036A"/>
    <w:rsid w:val="00A004B1"/>
    <w:rsid w:val="00A004C3"/>
    <w:rsid w:val="00A00BD8"/>
    <w:rsid w:val="00A00CD9"/>
    <w:rsid w:val="00A012E2"/>
    <w:rsid w:val="00A0133E"/>
    <w:rsid w:val="00A0141C"/>
    <w:rsid w:val="00A01751"/>
    <w:rsid w:val="00A01887"/>
    <w:rsid w:val="00A018D8"/>
    <w:rsid w:val="00A01ABB"/>
    <w:rsid w:val="00A01F15"/>
    <w:rsid w:val="00A0232E"/>
    <w:rsid w:val="00A02348"/>
    <w:rsid w:val="00A02BC2"/>
    <w:rsid w:val="00A02F43"/>
    <w:rsid w:val="00A038B0"/>
    <w:rsid w:val="00A04009"/>
    <w:rsid w:val="00A0464A"/>
    <w:rsid w:val="00A04751"/>
    <w:rsid w:val="00A049B4"/>
    <w:rsid w:val="00A04CE2"/>
    <w:rsid w:val="00A04DF4"/>
    <w:rsid w:val="00A058BC"/>
    <w:rsid w:val="00A0598C"/>
    <w:rsid w:val="00A05CF5"/>
    <w:rsid w:val="00A060A6"/>
    <w:rsid w:val="00A060C7"/>
    <w:rsid w:val="00A060DE"/>
    <w:rsid w:val="00A06605"/>
    <w:rsid w:val="00A06801"/>
    <w:rsid w:val="00A069DF"/>
    <w:rsid w:val="00A06C1B"/>
    <w:rsid w:val="00A06DB8"/>
    <w:rsid w:val="00A0724F"/>
    <w:rsid w:val="00A0764F"/>
    <w:rsid w:val="00A07A72"/>
    <w:rsid w:val="00A07A9E"/>
    <w:rsid w:val="00A1013B"/>
    <w:rsid w:val="00A106F9"/>
    <w:rsid w:val="00A11080"/>
    <w:rsid w:val="00A113CF"/>
    <w:rsid w:val="00A113EE"/>
    <w:rsid w:val="00A11684"/>
    <w:rsid w:val="00A11949"/>
    <w:rsid w:val="00A11CB3"/>
    <w:rsid w:val="00A124BE"/>
    <w:rsid w:val="00A1259B"/>
    <w:rsid w:val="00A1273A"/>
    <w:rsid w:val="00A12BD8"/>
    <w:rsid w:val="00A12CE7"/>
    <w:rsid w:val="00A12FEC"/>
    <w:rsid w:val="00A134AC"/>
    <w:rsid w:val="00A13723"/>
    <w:rsid w:val="00A1384E"/>
    <w:rsid w:val="00A1388E"/>
    <w:rsid w:val="00A13BEB"/>
    <w:rsid w:val="00A13E7E"/>
    <w:rsid w:val="00A13E94"/>
    <w:rsid w:val="00A13EF8"/>
    <w:rsid w:val="00A14247"/>
    <w:rsid w:val="00A145FE"/>
    <w:rsid w:val="00A1489D"/>
    <w:rsid w:val="00A14EE1"/>
    <w:rsid w:val="00A14F08"/>
    <w:rsid w:val="00A14FF2"/>
    <w:rsid w:val="00A152FE"/>
    <w:rsid w:val="00A15416"/>
    <w:rsid w:val="00A154B5"/>
    <w:rsid w:val="00A155BE"/>
    <w:rsid w:val="00A162E4"/>
    <w:rsid w:val="00A16857"/>
    <w:rsid w:val="00A168FC"/>
    <w:rsid w:val="00A16A8D"/>
    <w:rsid w:val="00A16ABB"/>
    <w:rsid w:val="00A16B25"/>
    <w:rsid w:val="00A1741F"/>
    <w:rsid w:val="00A1749C"/>
    <w:rsid w:val="00A1774A"/>
    <w:rsid w:val="00A20139"/>
    <w:rsid w:val="00A20247"/>
    <w:rsid w:val="00A2067B"/>
    <w:rsid w:val="00A209E1"/>
    <w:rsid w:val="00A20A63"/>
    <w:rsid w:val="00A21166"/>
    <w:rsid w:val="00A214AB"/>
    <w:rsid w:val="00A21629"/>
    <w:rsid w:val="00A2167B"/>
    <w:rsid w:val="00A21764"/>
    <w:rsid w:val="00A21E25"/>
    <w:rsid w:val="00A220EE"/>
    <w:rsid w:val="00A22621"/>
    <w:rsid w:val="00A22742"/>
    <w:rsid w:val="00A234A9"/>
    <w:rsid w:val="00A23D3C"/>
    <w:rsid w:val="00A23E21"/>
    <w:rsid w:val="00A23F3A"/>
    <w:rsid w:val="00A241B5"/>
    <w:rsid w:val="00A2426A"/>
    <w:rsid w:val="00A249E9"/>
    <w:rsid w:val="00A24C9C"/>
    <w:rsid w:val="00A24D11"/>
    <w:rsid w:val="00A2504C"/>
    <w:rsid w:val="00A250C2"/>
    <w:rsid w:val="00A256DC"/>
    <w:rsid w:val="00A2585F"/>
    <w:rsid w:val="00A25926"/>
    <w:rsid w:val="00A2598A"/>
    <w:rsid w:val="00A25A55"/>
    <w:rsid w:val="00A25BD2"/>
    <w:rsid w:val="00A25D66"/>
    <w:rsid w:val="00A25F7F"/>
    <w:rsid w:val="00A2648A"/>
    <w:rsid w:val="00A26B3C"/>
    <w:rsid w:val="00A26F11"/>
    <w:rsid w:val="00A272D5"/>
    <w:rsid w:val="00A27365"/>
    <w:rsid w:val="00A274F7"/>
    <w:rsid w:val="00A276CB"/>
    <w:rsid w:val="00A27CF4"/>
    <w:rsid w:val="00A300C8"/>
    <w:rsid w:val="00A304B2"/>
    <w:rsid w:val="00A3051D"/>
    <w:rsid w:val="00A31682"/>
    <w:rsid w:val="00A31828"/>
    <w:rsid w:val="00A31A9D"/>
    <w:rsid w:val="00A31AA7"/>
    <w:rsid w:val="00A31DF4"/>
    <w:rsid w:val="00A31E88"/>
    <w:rsid w:val="00A31F18"/>
    <w:rsid w:val="00A321CB"/>
    <w:rsid w:val="00A321DA"/>
    <w:rsid w:val="00A321F4"/>
    <w:rsid w:val="00A326C9"/>
    <w:rsid w:val="00A328B8"/>
    <w:rsid w:val="00A32B6B"/>
    <w:rsid w:val="00A32BF3"/>
    <w:rsid w:val="00A32E5C"/>
    <w:rsid w:val="00A32F3E"/>
    <w:rsid w:val="00A33018"/>
    <w:rsid w:val="00A330C7"/>
    <w:rsid w:val="00A3341D"/>
    <w:rsid w:val="00A3362A"/>
    <w:rsid w:val="00A33648"/>
    <w:rsid w:val="00A33CA3"/>
    <w:rsid w:val="00A3419D"/>
    <w:rsid w:val="00A341AD"/>
    <w:rsid w:val="00A341BB"/>
    <w:rsid w:val="00A3467D"/>
    <w:rsid w:val="00A346CD"/>
    <w:rsid w:val="00A349FD"/>
    <w:rsid w:val="00A34F98"/>
    <w:rsid w:val="00A3573A"/>
    <w:rsid w:val="00A35930"/>
    <w:rsid w:val="00A35A1C"/>
    <w:rsid w:val="00A3641E"/>
    <w:rsid w:val="00A36787"/>
    <w:rsid w:val="00A37936"/>
    <w:rsid w:val="00A37A77"/>
    <w:rsid w:val="00A37EA6"/>
    <w:rsid w:val="00A37F06"/>
    <w:rsid w:val="00A402EE"/>
    <w:rsid w:val="00A4041B"/>
    <w:rsid w:val="00A40554"/>
    <w:rsid w:val="00A405FC"/>
    <w:rsid w:val="00A4085D"/>
    <w:rsid w:val="00A40A38"/>
    <w:rsid w:val="00A40AC3"/>
    <w:rsid w:val="00A40C5F"/>
    <w:rsid w:val="00A40F4F"/>
    <w:rsid w:val="00A410BA"/>
    <w:rsid w:val="00A4157F"/>
    <w:rsid w:val="00A41622"/>
    <w:rsid w:val="00A4183A"/>
    <w:rsid w:val="00A42034"/>
    <w:rsid w:val="00A42307"/>
    <w:rsid w:val="00A4286C"/>
    <w:rsid w:val="00A4299F"/>
    <w:rsid w:val="00A44353"/>
    <w:rsid w:val="00A447BB"/>
    <w:rsid w:val="00A44FB6"/>
    <w:rsid w:val="00A44FC2"/>
    <w:rsid w:val="00A4524B"/>
    <w:rsid w:val="00A4536F"/>
    <w:rsid w:val="00A45596"/>
    <w:rsid w:val="00A45A26"/>
    <w:rsid w:val="00A4609A"/>
    <w:rsid w:val="00A461C7"/>
    <w:rsid w:val="00A465CB"/>
    <w:rsid w:val="00A46855"/>
    <w:rsid w:val="00A46AD0"/>
    <w:rsid w:val="00A46C41"/>
    <w:rsid w:val="00A46C51"/>
    <w:rsid w:val="00A46CC4"/>
    <w:rsid w:val="00A475DC"/>
    <w:rsid w:val="00A4769A"/>
    <w:rsid w:val="00A4778C"/>
    <w:rsid w:val="00A478FF"/>
    <w:rsid w:val="00A47967"/>
    <w:rsid w:val="00A47A52"/>
    <w:rsid w:val="00A47B54"/>
    <w:rsid w:val="00A47B8C"/>
    <w:rsid w:val="00A47BCC"/>
    <w:rsid w:val="00A47DC7"/>
    <w:rsid w:val="00A500F1"/>
    <w:rsid w:val="00A5029F"/>
    <w:rsid w:val="00A50DD7"/>
    <w:rsid w:val="00A50EB2"/>
    <w:rsid w:val="00A50F32"/>
    <w:rsid w:val="00A51197"/>
    <w:rsid w:val="00A5144C"/>
    <w:rsid w:val="00A519D3"/>
    <w:rsid w:val="00A51B82"/>
    <w:rsid w:val="00A51C4D"/>
    <w:rsid w:val="00A51E37"/>
    <w:rsid w:val="00A51EDD"/>
    <w:rsid w:val="00A5204E"/>
    <w:rsid w:val="00A52442"/>
    <w:rsid w:val="00A525F4"/>
    <w:rsid w:val="00A52788"/>
    <w:rsid w:val="00A52A92"/>
    <w:rsid w:val="00A52BF1"/>
    <w:rsid w:val="00A52C98"/>
    <w:rsid w:val="00A52D48"/>
    <w:rsid w:val="00A533D4"/>
    <w:rsid w:val="00A535CC"/>
    <w:rsid w:val="00A535D3"/>
    <w:rsid w:val="00A53710"/>
    <w:rsid w:val="00A53744"/>
    <w:rsid w:val="00A5386F"/>
    <w:rsid w:val="00A53EA5"/>
    <w:rsid w:val="00A54696"/>
    <w:rsid w:val="00A547E9"/>
    <w:rsid w:val="00A54EDB"/>
    <w:rsid w:val="00A5543C"/>
    <w:rsid w:val="00A561A1"/>
    <w:rsid w:val="00A5644F"/>
    <w:rsid w:val="00A568F2"/>
    <w:rsid w:val="00A56D47"/>
    <w:rsid w:val="00A56DE2"/>
    <w:rsid w:val="00A56EB8"/>
    <w:rsid w:val="00A56FD2"/>
    <w:rsid w:val="00A574BA"/>
    <w:rsid w:val="00A57D06"/>
    <w:rsid w:val="00A57F54"/>
    <w:rsid w:val="00A57FDA"/>
    <w:rsid w:val="00A600B8"/>
    <w:rsid w:val="00A60165"/>
    <w:rsid w:val="00A601D4"/>
    <w:rsid w:val="00A6021F"/>
    <w:rsid w:val="00A603F2"/>
    <w:rsid w:val="00A6043D"/>
    <w:rsid w:val="00A60502"/>
    <w:rsid w:val="00A606FD"/>
    <w:rsid w:val="00A60869"/>
    <w:rsid w:val="00A60C3F"/>
    <w:rsid w:val="00A60FAC"/>
    <w:rsid w:val="00A61636"/>
    <w:rsid w:val="00A61E08"/>
    <w:rsid w:val="00A61E5D"/>
    <w:rsid w:val="00A627F4"/>
    <w:rsid w:val="00A62BDA"/>
    <w:rsid w:val="00A62FB0"/>
    <w:rsid w:val="00A636D8"/>
    <w:rsid w:val="00A63853"/>
    <w:rsid w:val="00A63FB5"/>
    <w:rsid w:val="00A641D6"/>
    <w:rsid w:val="00A64DB1"/>
    <w:rsid w:val="00A64E75"/>
    <w:rsid w:val="00A65065"/>
    <w:rsid w:val="00A651A9"/>
    <w:rsid w:val="00A652C4"/>
    <w:rsid w:val="00A6530A"/>
    <w:rsid w:val="00A65723"/>
    <w:rsid w:val="00A6586E"/>
    <w:rsid w:val="00A65FF9"/>
    <w:rsid w:val="00A66245"/>
    <w:rsid w:val="00A66287"/>
    <w:rsid w:val="00A6661A"/>
    <w:rsid w:val="00A66786"/>
    <w:rsid w:val="00A66A4B"/>
    <w:rsid w:val="00A66EDF"/>
    <w:rsid w:val="00A67033"/>
    <w:rsid w:val="00A678DE"/>
    <w:rsid w:val="00A6793A"/>
    <w:rsid w:val="00A67B90"/>
    <w:rsid w:val="00A67DBD"/>
    <w:rsid w:val="00A67E72"/>
    <w:rsid w:val="00A704D6"/>
    <w:rsid w:val="00A70FE7"/>
    <w:rsid w:val="00A70FF5"/>
    <w:rsid w:val="00A71193"/>
    <w:rsid w:val="00A7119F"/>
    <w:rsid w:val="00A712A8"/>
    <w:rsid w:val="00A71894"/>
    <w:rsid w:val="00A71B56"/>
    <w:rsid w:val="00A71E28"/>
    <w:rsid w:val="00A71E48"/>
    <w:rsid w:val="00A71F40"/>
    <w:rsid w:val="00A7207A"/>
    <w:rsid w:val="00A7218F"/>
    <w:rsid w:val="00A722EB"/>
    <w:rsid w:val="00A72415"/>
    <w:rsid w:val="00A72A07"/>
    <w:rsid w:val="00A72D55"/>
    <w:rsid w:val="00A72DC4"/>
    <w:rsid w:val="00A734D7"/>
    <w:rsid w:val="00A7376D"/>
    <w:rsid w:val="00A737FE"/>
    <w:rsid w:val="00A738BD"/>
    <w:rsid w:val="00A73B2C"/>
    <w:rsid w:val="00A73D9B"/>
    <w:rsid w:val="00A7416F"/>
    <w:rsid w:val="00A745A6"/>
    <w:rsid w:val="00A74803"/>
    <w:rsid w:val="00A754A0"/>
    <w:rsid w:val="00A75609"/>
    <w:rsid w:val="00A75DD6"/>
    <w:rsid w:val="00A7613F"/>
    <w:rsid w:val="00A761E0"/>
    <w:rsid w:val="00A76535"/>
    <w:rsid w:val="00A76789"/>
    <w:rsid w:val="00A76AB2"/>
    <w:rsid w:val="00A76B56"/>
    <w:rsid w:val="00A76FCB"/>
    <w:rsid w:val="00A771E0"/>
    <w:rsid w:val="00A773BE"/>
    <w:rsid w:val="00A77599"/>
    <w:rsid w:val="00A775DD"/>
    <w:rsid w:val="00A775E1"/>
    <w:rsid w:val="00A77678"/>
    <w:rsid w:val="00A777F5"/>
    <w:rsid w:val="00A779BD"/>
    <w:rsid w:val="00A77A4E"/>
    <w:rsid w:val="00A77C6C"/>
    <w:rsid w:val="00A8062C"/>
    <w:rsid w:val="00A80866"/>
    <w:rsid w:val="00A80DFC"/>
    <w:rsid w:val="00A81823"/>
    <w:rsid w:val="00A81A03"/>
    <w:rsid w:val="00A81BF2"/>
    <w:rsid w:val="00A82129"/>
    <w:rsid w:val="00A82276"/>
    <w:rsid w:val="00A82696"/>
    <w:rsid w:val="00A830F9"/>
    <w:rsid w:val="00A83491"/>
    <w:rsid w:val="00A8351B"/>
    <w:rsid w:val="00A83646"/>
    <w:rsid w:val="00A836F1"/>
    <w:rsid w:val="00A836F5"/>
    <w:rsid w:val="00A83A33"/>
    <w:rsid w:val="00A83A63"/>
    <w:rsid w:val="00A84179"/>
    <w:rsid w:val="00A84A06"/>
    <w:rsid w:val="00A84AD6"/>
    <w:rsid w:val="00A84D8E"/>
    <w:rsid w:val="00A84E8B"/>
    <w:rsid w:val="00A8558D"/>
    <w:rsid w:val="00A85683"/>
    <w:rsid w:val="00A8572E"/>
    <w:rsid w:val="00A857EE"/>
    <w:rsid w:val="00A859FB"/>
    <w:rsid w:val="00A85A76"/>
    <w:rsid w:val="00A85CAB"/>
    <w:rsid w:val="00A862FA"/>
    <w:rsid w:val="00A86726"/>
    <w:rsid w:val="00A86C0C"/>
    <w:rsid w:val="00A86D7F"/>
    <w:rsid w:val="00A874DB"/>
    <w:rsid w:val="00A87513"/>
    <w:rsid w:val="00A87698"/>
    <w:rsid w:val="00A878BC"/>
    <w:rsid w:val="00A87D99"/>
    <w:rsid w:val="00A87EA2"/>
    <w:rsid w:val="00A90ED9"/>
    <w:rsid w:val="00A9122F"/>
    <w:rsid w:val="00A91384"/>
    <w:rsid w:val="00A91437"/>
    <w:rsid w:val="00A91483"/>
    <w:rsid w:val="00A918F7"/>
    <w:rsid w:val="00A91A94"/>
    <w:rsid w:val="00A91C0C"/>
    <w:rsid w:val="00A91E68"/>
    <w:rsid w:val="00A923AC"/>
    <w:rsid w:val="00A9241F"/>
    <w:rsid w:val="00A9268E"/>
    <w:rsid w:val="00A926BC"/>
    <w:rsid w:val="00A92BA0"/>
    <w:rsid w:val="00A92D9F"/>
    <w:rsid w:val="00A92F91"/>
    <w:rsid w:val="00A936B1"/>
    <w:rsid w:val="00A93789"/>
    <w:rsid w:val="00A93AF8"/>
    <w:rsid w:val="00A94A37"/>
    <w:rsid w:val="00A94E04"/>
    <w:rsid w:val="00A94FDB"/>
    <w:rsid w:val="00A95546"/>
    <w:rsid w:val="00A957CF"/>
    <w:rsid w:val="00A95AB9"/>
    <w:rsid w:val="00A95B4E"/>
    <w:rsid w:val="00A95C16"/>
    <w:rsid w:val="00A963D5"/>
    <w:rsid w:val="00A9696D"/>
    <w:rsid w:val="00A96FC3"/>
    <w:rsid w:val="00A97094"/>
    <w:rsid w:val="00A9718C"/>
    <w:rsid w:val="00A9730A"/>
    <w:rsid w:val="00A974C7"/>
    <w:rsid w:val="00A97B14"/>
    <w:rsid w:val="00A97BF6"/>
    <w:rsid w:val="00A97C87"/>
    <w:rsid w:val="00A97FBE"/>
    <w:rsid w:val="00AA06BC"/>
    <w:rsid w:val="00AA0A98"/>
    <w:rsid w:val="00AA0E5B"/>
    <w:rsid w:val="00AA1055"/>
    <w:rsid w:val="00AA113B"/>
    <w:rsid w:val="00AA15A8"/>
    <w:rsid w:val="00AA16B2"/>
    <w:rsid w:val="00AA1806"/>
    <w:rsid w:val="00AA18F9"/>
    <w:rsid w:val="00AA1A8D"/>
    <w:rsid w:val="00AA1ADB"/>
    <w:rsid w:val="00AA1C0A"/>
    <w:rsid w:val="00AA2153"/>
    <w:rsid w:val="00AA223A"/>
    <w:rsid w:val="00AA254F"/>
    <w:rsid w:val="00AA2FF3"/>
    <w:rsid w:val="00AA3037"/>
    <w:rsid w:val="00AA31D5"/>
    <w:rsid w:val="00AA33EF"/>
    <w:rsid w:val="00AA34A2"/>
    <w:rsid w:val="00AA3726"/>
    <w:rsid w:val="00AA3808"/>
    <w:rsid w:val="00AA382F"/>
    <w:rsid w:val="00AA43B6"/>
    <w:rsid w:val="00AA4CAA"/>
    <w:rsid w:val="00AA5040"/>
    <w:rsid w:val="00AA514C"/>
    <w:rsid w:val="00AA52EA"/>
    <w:rsid w:val="00AA5574"/>
    <w:rsid w:val="00AA56DE"/>
    <w:rsid w:val="00AA56F9"/>
    <w:rsid w:val="00AA575A"/>
    <w:rsid w:val="00AA578D"/>
    <w:rsid w:val="00AA5DF0"/>
    <w:rsid w:val="00AA5F24"/>
    <w:rsid w:val="00AA630A"/>
    <w:rsid w:val="00AA663B"/>
    <w:rsid w:val="00AA66D6"/>
    <w:rsid w:val="00AA67FA"/>
    <w:rsid w:val="00AA68D2"/>
    <w:rsid w:val="00AA6AC3"/>
    <w:rsid w:val="00AA6E02"/>
    <w:rsid w:val="00AA6FA6"/>
    <w:rsid w:val="00AA7064"/>
    <w:rsid w:val="00AA73F2"/>
    <w:rsid w:val="00AA753C"/>
    <w:rsid w:val="00AA7800"/>
    <w:rsid w:val="00AA7956"/>
    <w:rsid w:val="00AA7A6A"/>
    <w:rsid w:val="00AB0BF0"/>
    <w:rsid w:val="00AB11D3"/>
    <w:rsid w:val="00AB13A0"/>
    <w:rsid w:val="00AB14D9"/>
    <w:rsid w:val="00AB19A1"/>
    <w:rsid w:val="00AB1BE0"/>
    <w:rsid w:val="00AB1FF2"/>
    <w:rsid w:val="00AB277B"/>
    <w:rsid w:val="00AB282D"/>
    <w:rsid w:val="00AB2A89"/>
    <w:rsid w:val="00AB2E2C"/>
    <w:rsid w:val="00AB2ED2"/>
    <w:rsid w:val="00AB30A8"/>
    <w:rsid w:val="00AB34A4"/>
    <w:rsid w:val="00AB34F0"/>
    <w:rsid w:val="00AB3B9A"/>
    <w:rsid w:val="00AB45C8"/>
    <w:rsid w:val="00AB4879"/>
    <w:rsid w:val="00AB4A09"/>
    <w:rsid w:val="00AB4C04"/>
    <w:rsid w:val="00AB4DC2"/>
    <w:rsid w:val="00AB509E"/>
    <w:rsid w:val="00AB5169"/>
    <w:rsid w:val="00AB539F"/>
    <w:rsid w:val="00AB57D1"/>
    <w:rsid w:val="00AB5A0E"/>
    <w:rsid w:val="00AB5A32"/>
    <w:rsid w:val="00AB5BFB"/>
    <w:rsid w:val="00AB5D47"/>
    <w:rsid w:val="00AB5E6A"/>
    <w:rsid w:val="00AB5FD1"/>
    <w:rsid w:val="00AB6E48"/>
    <w:rsid w:val="00AB74A7"/>
    <w:rsid w:val="00AB7809"/>
    <w:rsid w:val="00AB7A65"/>
    <w:rsid w:val="00AC029C"/>
    <w:rsid w:val="00AC0CB3"/>
    <w:rsid w:val="00AC117C"/>
    <w:rsid w:val="00AC1407"/>
    <w:rsid w:val="00AC1636"/>
    <w:rsid w:val="00AC19CA"/>
    <w:rsid w:val="00AC1C14"/>
    <w:rsid w:val="00AC280C"/>
    <w:rsid w:val="00AC2A19"/>
    <w:rsid w:val="00AC2AF2"/>
    <w:rsid w:val="00AC2E34"/>
    <w:rsid w:val="00AC3726"/>
    <w:rsid w:val="00AC3834"/>
    <w:rsid w:val="00AC3B51"/>
    <w:rsid w:val="00AC4094"/>
    <w:rsid w:val="00AC46B2"/>
    <w:rsid w:val="00AC484A"/>
    <w:rsid w:val="00AC4A1B"/>
    <w:rsid w:val="00AC4F12"/>
    <w:rsid w:val="00AC55CC"/>
    <w:rsid w:val="00AC5854"/>
    <w:rsid w:val="00AC597D"/>
    <w:rsid w:val="00AC6019"/>
    <w:rsid w:val="00AC6BE3"/>
    <w:rsid w:val="00AC6C72"/>
    <w:rsid w:val="00AC6EC4"/>
    <w:rsid w:val="00AC737C"/>
    <w:rsid w:val="00AC79B5"/>
    <w:rsid w:val="00AD0193"/>
    <w:rsid w:val="00AD05B6"/>
    <w:rsid w:val="00AD0854"/>
    <w:rsid w:val="00AD0ECB"/>
    <w:rsid w:val="00AD14B5"/>
    <w:rsid w:val="00AD14DB"/>
    <w:rsid w:val="00AD1A1E"/>
    <w:rsid w:val="00AD1AC6"/>
    <w:rsid w:val="00AD1B71"/>
    <w:rsid w:val="00AD1CBE"/>
    <w:rsid w:val="00AD21CE"/>
    <w:rsid w:val="00AD2E17"/>
    <w:rsid w:val="00AD31DF"/>
    <w:rsid w:val="00AD35D3"/>
    <w:rsid w:val="00AD42DB"/>
    <w:rsid w:val="00AD47B7"/>
    <w:rsid w:val="00AD4BBC"/>
    <w:rsid w:val="00AD542E"/>
    <w:rsid w:val="00AD5436"/>
    <w:rsid w:val="00AD5A33"/>
    <w:rsid w:val="00AD622D"/>
    <w:rsid w:val="00AD6337"/>
    <w:rsid w:val="00AD6626"/>
    <w:rsid w:val="00AD68EA"/>
    <w:rsid w:val="00AD6BE0"/>
    <w:rsid w:val="00AD6C7C"/>
    <w:rsid w:val="00AD6E08"/>
    <w:rsid w:val="00AD705B"/>
    <w:rsid w:val="00AD7837"/>
    <w:rsid w:val="00AD7993"/>
    <w:rsid w:val="00AD79B0"/>
    <w:rsid w:val="00AD7B15"/>
    <w:rsid w:val="00AD7BA8"/>
    <w:rsid w:val="00AD7C56"/>
    <w:rsid w:val="00AD7EF8"/>
    <w:rsid w:val="00AE050E"/>
    <w:rsid w:val="00AE059A"/>
    <w:rsid w:val="00AE07B4"/>
    <w:rsid w:val="00AE0CB3"/>
    <w:rsid w:val="00AE11E9"/>
    <w:rsid w:val="00AE12C2"/>
    <w:rsid w:val="00AE132C"/>
    <w:rsid w:val="00AE17A0"/>
    <w:rsid w:val="00AE1A3B"/>
    <w:rsid w:val="00AE20AF"/>
    <w:rsid w:val="00AE2154"/>
    <w:rsid w:val="00AE260D"/>
    <w:rsid w:val="00AE277F"/>
    <w:rsid w:val="00AE2A17"/>
    <w:rsid w:val="00AE2ADC"/>
    <w:rsid w:val="00AE2D53"/>
    <w:rsid w:val="00AE2E5B"/>
    <w:rsid w:val="00AE2ECB"/>
    <w:rsid w:val="00AE2FFC"/>
    <w:rsid w:val="00AE3B31"/>
    <w:rsid w:val="00AE417C"/>
    <w:rsid w:val="00AE4207"/>
    <w:rsid w:val="00AE422B"/>
    <w:rsid w:val="00AE429E"/>
    <w:rsid w:val="00AE43CF"/>
    <w:rsid w:val="00AE45BF"/>
    <w:rsid w:val="00AE468B"/>
    <w:rsid w:val="00AE4C70"/>
    <w:rsid w:val="00AE55E3"/>
    <w:rsid w:val="00AE5907"/>
    <w:rsid w:val="00AE5A45"/>
    <w:rsid w:val="00AE5B3F"/>
    <w:rsid w:val="00AE5B6D"/>
    <w:rsid w:val="00AE5C04"/>
    <w:rsid w:val="00AE5D68"/>
    <w:rsid w:val="00AE5DE1"/>
    <w:rsid w:val="00AE630D"/>
    <w:rsid w:val="00AE637E"/>
    <w:rsid w:val="00AE6438"/>
    <w:rsid w:val="00AE67FA"/>
    <w:rsid w:val="00AE69D2"/>
    <w:rsid w:val="00AE6B66"/>
    <w:rsid w:val="00AE7644"/>
    <w:rsid w:val="00AE794B"/>
    <w:rsid w:val="00AE7A88"/>
    <w:rsid w:val="00AE7B61"/>
    <w:rsid w:val="00AF000B"/>
    <w:rsid w:val="00AF00B4"/>
    <w:rsid w:val="00AF0B11"/>
    <w:rsid w:val="00AF0CDE"/>
    <w:rsid w:val="00AF1071"/>
    <w:rsid w:val="00AF115E"/>
    <w:rsid w:val="00AF14A2"/>
    <w:rsid w:val="00AF1755"/>
    <w:rsid w:val="00AF1A73"/>
    <w:rsid w:val="00AF1DEE"/>
    <w:rsid w:val="00AF1F1B"/>
    <w:rsid w:val="00AF201F"/>
    <w:rsid w:val="00AF2079"/>
    <w:rsid w:val="00AF24AB"/>
    <w:rsid w:val="00AF2795"/>
    <w:rsid w:val="00AF27BB"/>
    <w:rsid w:val="00AF2878"/>
    <w:rsid w:val="00AF2A87"/>
    <w:rsid w:val="00AF31AE"/>
    <w:rsid w:val="00AF3492"/>
    <w:rsid w:val="00AF374E"/>
    <w:rsid w:val="00AF3A4E"/>
    <w:rsid w:val="00AF3A9A"/>
    <w:rsid w:val="00AF4121"/>
    <w:rsid w:val="00AF42E1"/>
    <w:rsid w:val="00AF45E5"/>
    <w:rsid w:val="00AF4B36"/>
    <w:rsid w:val="00AF4C40"/>
    <w:rsid w:val="00AF502E"/>
    <w:rsid w:val="00AF5179"/>
    <w:rsid w:val="00AF5292"/>
    <w:rsid w:val="00AF5A84"/>
    <w:rsid w:val="00AF62F3"/>
    <w:rsid w:val="00AF644F"/>
    <w:rsid w:val="00AF6768"/>
    <w:rsid w:val="00AF67CD"/>
    <w:rsid w:val="00AF6872"/>
    <w:rsid w:val="00AF6C6C"/>
    <w:rsid w:val="00AF6CAC"/>
    <w:rsid w:val="00AF6F75"/>
    <w:rsid w:val="00AF709D"/>
    <w:rsid w:val="00AF763F"/>
    <w:rsid w:val="00AF7D35"/>
    <w:rsid w:val="00AF7F8A"/>
    <w:rsid w:val="00B00361"/>
    <w:rsid w:val="00B00C3B"/>
    <w:rsid w:val="00B00C74"/>
    <w:rsid w:val="00B00E4A"/>
    <w:rsid w:val="00B01270"/>
    <w:rsid w:val="00B013E3"/>
    <w:rsid w:val="00B01AD7"/>
    <w:rsid w:val="00B01C32"/>
    <w:rsid w:val="00B01E94"/>
    <w:rsid w:val="00B01F10"/>
    <w:rsid w:val="00B023EC"/>
    <w:rsid w:val="00B0251E"/>
    <w:rsid w:val="00B0288A"/>
    <w:rsid w:val="00B02C18"/>
    <w:rsid w:val="00B02D49"/>
    <w:rsid w:val="00B02FCD"/>
    <w:rsid w:val="00B032AC"/>
    <w:rsid w:val="00B033A6"/>
    <w:rsid w:val="00B0348E"/>
    <w:rsid w:val="00B034BC"/>
    <w:rsid w:val="00B03CB8"/>
    <w:rsid w:val="00B03D21"/>
    <w:rsid w:val="00B03D5A"/>
    <w:rsid w:val="00B040B4"/>
    <w:rsid w:val="00B04370"/>
    <w:rsid w:val="00B0471F"/>
    <w:rsid w:val="00B047DF"/>
    <w:rsid w:val="00B04B78"/>
    <w:rsid w:val="00B056B9"/>
    <w:rsid w:val="00B056E7"/>
    <w:rsid w:val="00B05910"/>
    <w:rsid w:val="00B0630E"/>
    <w:rsid w:val="00B06430"/>
    <w:rsid w:val="00B0647F"/>
    <w:rsid w:val="00B064D2"/>
    <w:rsid w:val="00B07475"/>
    <w:rsid w:val="00B07E0F"/>
    <w:rsid w:val="00B07ED7"/>
    <w:rsid w:val="00B1054A"/>
    <w:rsid w:val="00B1097B"/>
    <w:rsid w:val="00B10B7F"/>
    <w:rsid w:val="00B10CDD"/>
    <w:rsid w:val="00B10E69"/>
    <w:rsid w:val="00B111E0"/>
    <w:rsid w:val="00B11397"/>
    <w:rsid w:val="00B114D7"/>
    <w:rsid w:val="00B117E2"/>
    <w:rsid w:val="00B11EAE"/>
    <w:rsid w:val="00B12A43"/>
    <w:rsid w:val="00B12B22"/>
    <w:rsid w:val="00B12BE1"/>
    <w:rsid w:val="00B12CB9"/>
    <w:rsid w:val="00B12ECA"/>
    <w:rsid w:val="00B130AC"/>
    <w:rsid w:val="00B1311A"/>
    <w:rsid w:val="00B13368"/>
    <w:rsid w:val="00B13528"/>
    <w:rsid w:val="00B13603"/>
    <w:rsid w:val="00B13717"/>
    <w:rsid w:val="00B13884"/>
    <w:rsid w:val="00B13D49"/>
    <w:rsid w:val="00B1406D"/>
    <w:rsid w:val="00B148AF"/>
    <w:rsid w:val="00B14EC3"/>
    <w:rsid w:val="00B1564A"/>
    <w:rsid w:val="00B1566A"/>
    <w:rsid w:val="00B157D1"/>
    <w:rsid w:val="00B161F1"/>
    <w:rsid w:val="00B16546"/>
    <w:rsid w:val="00B166FE"/>
    <w:rsid w:val="00B16AA7"/>
    <w:rsid w:val="00B16B22"/>
    <w:rsid w:val="00B16BA6"/>
    <w:rsid w:val="00B16C6F"/>
    <w:rsid w:val="00B16FCC"/>
    <w:rsid w:val="00B16FCE"/>
    <w:rsid w:val="00B16FDB"/>
    <w:rsid w:val="00B170FB"/>
    <w:rsid w:val="00B17169"/>
    <w:rsid w:val="00B1752E"/>
    <w:rsid w:val="00B17797"/>
    <w:rsid w:val="00B177AC"/>
    <w:rsid w:val="00B179C0"/>
    <w:rsid w:val="00B17DEB"/>
    <w:rsid w:val="00B203A3"/>
    <w:rsid w:val="00B203C6"/>
    <w:rsid w:val="00B20D1B"/>
    <w:rsid w:val="00B2132E"/>
    <w:rsid w:val="00B21654"/>
    <w:rsid w:val="00B2167D"/>
    <w:rsid w:val="00B2173C"/>
    <w:rsid w:val="00B217BB"/>
    <w:rsid w:val="00B21B10"/>
    <w:rsid w:val="00B21BC7"/>
    <w:rsid w:val="00B224A5"/>
    <w:rsid w:val="00B2281F"/>
    <w:rsid w:val="00B2287C"/>
    <w:rsid w:val="00B22D3A"/>
    <w:rsid w:val="00B23045"/>
    <w:rsid w:val="00B23059"/>
    <w:rsid w:val="00B23441"/>
    <w:rsid w:val="00B235B0"/>
    <w:rsid w:val="00B23993"/>
    <w:rsid w:val="00B23AA1"/>
    <w:rsid w:val="00B23C5F"/>
    <w:rsid w:val="00B23CEB"/>
    <w:rsid w:val="00B23E23"/>
    <w:rsid w:val="00B2417B"/>
    <w:rsid w:val="00B24223"/>
    <w:rsid w:val="00B2474D"/>
    <w:rsid w:val="00B247AA"/>
    <w:rsid w:val="00B24975"/>
    <w:rsid w:val="00B24D86"/>
    <w:rsid w:val="00B24FA9"/>
    <w:rsid w:val="00B24FC4"/>
    <w:rsid w:val="00B25053"/>
    <w:rsid w:val="00B251D1"/>
    <w:rsid w:val="00B25212"/>
    <w:rsid w:val="00B254F0"/>
    <w:rsid w:val="00B25893"/>
    <w:rsid w:val="00B25F4F"/>
    <w:rsid w:val="00B267BA"/>
    <w:rsid w:val="00B26EE8"/>
    <w:rsid w:val="00B271AC"/>
    <w:rsid w:val="00B27351"/>
    <w:rsid w:val="00B276DB"/>
    <w:rsid w:val="00B277BB"/>
    <w:rsid w:val="00B2782B"/>
    <w:rsid w:val="00B27860"/>
    <w:rsid w:val="00B30337"/>
    <w:rsid w:val="00B306B1"/>
    <w:rsid w:val="00B30785"/>
    <w:rsid w:val="00B30D43"/>
    <w:rsid w:val="00B30D5C"/>
    <w:rsid w:val="00B30D86"/>
    <w:rsid w:val="00B3106A"/>
    <w:rsid w:val="00B31269"/>
    <w:rsid w:val="00B31328"/>
    <w:rsid w:val="00B320CA"/>
    <w:rsid w:val="00B328F7"/>
    <w:rsid w:val="00B32DA2"/>
    <w:rsid w:val="00B32EB7"/>
    <w:rsid w:val="00B33400"/>
    <w:rsid w:val="00B3361F"/>
    <w:rsid w:val="00B33EC3"/>
    <w:rsid w:val="00B33FF3"/>
    <w:rsid w:val="00B34043"/>
    <w:rsid w:val="00B347C0"/>
    <w:rsid w:val="00B34FCB"/>
    <w:rsid w:val="00B35155"/>
    <w:rsid w:val="00B3573C"/>
    <w:rsid w:val="00B358F1"/>
    <w:rsid w:val="00B359B1"/>
    <w:rsid w:val="00B35BCC"/>
    <w:rsid w:val="00B35BFD"/>
    <w:rsid w:val="00B35CCA"/>
    <w:rsid w:val="00B35F20"/>
    <w:rsid w:val="00B362AE"/>
    <w:rsid w:val="00B36556"/>
    <w:rsid w:val="00B36ADA"/>
    <w:rsid w:val="00B36B38"/>
    <w:rsid w:val="00B36C83"/>
    <w:rsid w:val="00B372C3"/>
    <w:rsid w:val="00B373AC"/>
    <w:rsid w:val="00B37A16"/>
    <w:rsid w:val="00B37A65"/>
    <w:rsid w:val="00B4008B"/>
    <w:rsid w:val="00B400ED"/>
    <w:rsid w:val="00B40153"/>
    <w:rsid w:val="00B407FD"/>
    <w:rsid w:val="00B40C52"/>
    <w:rsid w:val="00B411C8"/>
    <w:rsid w:val="00B41FF3"/>
    <w:rsid w:val="00B42197"/>
    <w:rsid w:val="00B42266"/>
    <w:rsid w:val="00B423B7"/>
    <w:rsid w:val="00B42459"/>
    <w:rsid w:val="00B424CB"/>
    <w:rsid w:val="00B424D9"/>
    <w:rsid w:val="00B42580"/>
    <w:rsid w:val="00B425A4"/>
    <w:rsid w:val="00B42D0D"/>
    <w:rsid w:val="00B42EC5"/>
    <w:rsid w:val="00B43243"/>
    <w:rsid w:val="00B43518"/>
    <w:rsid w:val="00B436FC"/>
    <w:rsid w:val="00B43A43"/>
    <w:rsid w:val="00B43AB0"/>
    <w:rsid w:val="00B44171"/>
    <w:rsid w:val="00B44E5C"/>
    <w:rsid w:val="00B45124"/>
    <w:rsid w:val="00B453E0"/>
    <w:rsid w:val="00B454C8"/>
    <w:rsid w:val="00B45556"/>
    <w:rsid w:val="00B4562F"/>
    <w:rsid w:val="00B458E2"/>
    <w:rsid w:val="00B459D3"/>
    <w:rsid w:val="00B45B77"/>
    <w:rsid w:val="00B45DF1"/>
    <w:rsid w:val="00B464C1"/>
    <w:rsid w:val="00B468AE"/>
    <w:rsid w:val="00B46A59"/>
    <w:rsid w:val="00B46F88"/>
    <w:rsid w:val="00B47084"/>
    <w:rsid w:val="00B47748"/>
    <w:rsid w:val="00B4779B"/>
    <w:rsid w:val="00B478C4"/>
    <w:rsid w:val="00B47DC8"/>
    <w:rsid w:val="00B47E7D"/>
    <w:rsid w:val="00B501A0"/>
    <w:rsid w:val="00B5031D"/>
    <w:rsid w:val="00B5035F"/>
    <w:rsid w:val="00B506AA"/>
    <w:rsid w:val="00B5070C"/>
    <w:rsid w:val="00B50847"/>
    <w:rsid w:val="00B50A2C"/>
    <w:rsid w:val="00B51E18"/>
    <w:rsid w:val="00B51F1B"/>
    <w:rsid w:val="00B52209"/>
    <w:rsid w:val="00B526FD"/>
    <w:rsid w:val="00B52751"/>
    <w:rsid w:val="00B52979"/>
    <w:rsid w:val="00B537F0"/>
    <w:rsid w:val="00B53A61"/>
    <w:rsid w:val="00B53AC0"/>
    <w:rsid w:val="00B53CEF"/>
    <w:rsid w:val="00B543AB"/>
    <w:rsid w:val="00B54670"/>
    <w:rsid w:val="00B5469F"/>
    <w:rsid w:val="00B549F1"/>
    <w:rsid w:val="00B54BBC"/>
    <w:rsid w:val="00B54C35"/>
    <w:rsid w:val="00B55728"/>
    <w:rsid w:val="00B5579B"/>
    <w:rsid w:val="00B55AAA"/>
    <w:rsid w:val="00B55C60"/>
    <w:rsid w:val="00B55D1F"/>
    <w:rsid w:val="00B55EE5"/>
    <w:rsid w:val="00B561C9"/>
    <w:rsid w:val="00B5659A"/>
    <w:rsid w:val="00B567F5"/>
    <w:rsid w:val="00B56917"/>
    <w:rsid w:val="00B56BC6"/>
    <w:rsid w:val="00B56BCB"/>
    <w:rsid w:val="00B56D66"/>
    <w:rsid w:val="00B572B5"/>
    <w:rsid w:val="00B57AC5"/>
    <w:rsid w:val="00B57CD7"/>
    <w:rsid w:val="00B57E67"/>
    <w:rsid w:val="00B60101"/>
    <w:rsid w:val="00B60173"/>
    <w:rsid w:val="00B60344"/>
    <w:rsid w:val="00B60723"/>
    <w:rsid w:val="00B608A7"/>
    <w:rsid w:val="00B60BBB"/>
    <w:rsid w:val="00B60E57"/>
    <w:rsid w:val="00B60F0C"/>
    <w:rsid w:val="00B61039"/>
    <w:rsid w:val="00B611B5"/>
    <w:rsid w:val="00B61286"/>
    <w:rsid w:val="00B615F4"/>
    <w:rsid w:val="00B616E0"/>
    <w:rsid w:val="00B618C5"/>
    <w:rsid w:val="00B61A1A"/>
    <w:rsid w:val="00B6243E"/>
    <w:rsid w:val="00B62623"/>
    <w:rsid w:val="00B6264D"/>
    <w:rsid w:val="00B626FE"/>
    <w:rsid w:val="00B62B0A"/>
    <w:rsid w:val="00B62B4B"/>
    <w:rsid w:val="00B62C42"/>
    <w:rsid w:val="00B62C94"/>
    <w:rsid w:val="00B6317A"/>
    <w:rsid w:val="00B63244"/>
    <w:rsid w:val="00B637C4"/>
    <w:rsid w:val="00B638CA"/>
    <w:rsid w:val="00B6394B"/>
    <w:rsid w:val="00B63B12"/>
    <w:rsid w:val="00B63CE3"/>
    <w:rsid w:val="00B63D1F"/>
    <w:rsid w:val="00B63E13"/>
    <w:rsid w:val="00B64061"/>
    <w:rsid w:val="00B64654"/>
    <w:rsid w:val="00B6468D"/>
    <w:rsid w:val="00B64766"/>
    <w:rsid w:val="00B6476C"/>
    <w:rsid w:val="00B64C0B"/>
    <w:rsid w:val="00B64C56"/>
    <w:rsid w:val="00B64E83"/>
    <w:rsid w:val="00B64EB6"/>
    <w:rsid w:val="00B657EF"/>
    <w:rsid w:val="00B65B82"/>
    <w:rsid w:val="00B65D1D"/>
    <w:rsid w:val="00B6661B"/>
    <w:rsid w:val="00B66C17"/>
    <w:rsid w:val="00B670BF"/>
    <w:rsid w:val="00B67372"/>
    <w:rsid w:val="00B674C7"/>
    <w:rsid w:val="00B67843"/>
    <w:rsid w:val="00B67D34"/>
    <w:rsid w:val="00B70004"/>
    <w:rsid w:val="00B70121"/>
    <w:rsid w:val="00B70641"/>
    <w:rsid w:val="00B7069A"/>
    <w:rsid w:val="00B7074F"/>
    <w:rsid w:val="00B70BA7"/>
    <w:rsid w:val="00B70BD1"/>
    <w:rsid w:val="00B71282"/>
    <w:rsid w:val="00B7133D"/>
    <w:rsid w:val="00B71574"/>
    <w:rsid w:val="00B71577"/>
    <w:rsid w:val="00B71A07"/>
    <w:rsid w:val="00B71C10"/>
    <w:rsid w:val="00B71D61"/>
    <w:rsid w:val="00B71DF7"/>
    <w:rsid w:val="00B71FB5"/>
    <w:rsid w:val="00B72270"/>
    <w:rsid w:val="00B72345"/>
    <w:rsid w:val="00B72BD1"/>
    <w:rsid w:val="00B72C1D"/>
    <w:rsid w:val="00B7319E"/>
    <w:rsid w:val="00B73274"/>
    <w:rsid w:val="00B7365D"/>
    <w:rsid w:val="00B73B25"/>
    <w:rsid w:val="00B73BBD"/>
    <w:rsid w:val="00B73FD4"/>
    <w:rsid w:val="00B74121"/>
    <w:rsid w:val="00B742CE"/>
    <w:rsid w:val="00B74723"/>
    <w:rsid w:val="00B74779"/>
    <w:rsid w:val="00B74854"/>
    <w:rsid w:val="00B74B55"/>
    <w:rsid w:val="00B74E3E"/>
    <w:rsid w:val="00B754DC"/>
    <w:rsid w:val="00B755C8"/>
    <w:rsid w:val="00B75614"/>
    <w:rsid w:val="00B75652"/>
    <w:rsid w:val="00B75C35"/>
    <w:rsid w:val="00B75D97"/>
    <w:rsid w:val="00B760CD"/>
    <w:rsid w:val="00B763B8"/>
    <w:rsid w:val="00B766CC"/>
    <w:rsid w:val="00B76770"/>
    <w:rsid w:val="00B767EC"/>
    <w:rsid w:val="00B76F83"/>
    <w:rsid w:val="00B7700E"/>
    <w:rsid w:val="00B77153"/>
    <w:rsid w:val="00B774BA"/>
    <w:rsid w:val="00B774C0"/>
    <w:rsid w:val="00B80990"/>
    <w:rsid w:val="00B80DED"/>
    <w:rsid w:val="00B80E9B"/>
    <w:rsid w:val="00B81CDB"/>
    <w:rsid w:val="00B81E7E"/>
    <w:rsid w:val="00B8270F"/>
    <w:rsid w:val="00B82B05"/>
    <w:rsid w:val="00B82FAA"/>
    <w:rsid w:val="00B83226"/>
    <w:rsid w:val="00B83676"/>
    <w:rsid w:val="00B838F5"/>
    <w:rsid w:val="00B83F15"/>
    <w:rsid w:val="00B8435E"/>
    <w:rsid w:val="00B84D82"/>
    <w:rsid w:val="00B85549"/>
    <w:rsid w:val="00B858E5"/>
    <w:rsid w:val="00B85CC6"/>
    <w:rsid w:val="00B85FE4"/>
    <w:rsid w:val="00B8626D"/>
    <w:rsid w:val="00B8726F"/>
    <w:rsid w:val="00B8740D"/>
    <w:rsid w:val="00B877B0"/>
    <w:rsid w:val="00B879BD"/>
    <w:rsid w:val="00B901A0"/>
    <w:rsid w:val="00B90229"/>
    <w:rsid w:val="00B90455"/>
    <w:rsid w:val="00B90781"/>
    <w:rsid w:val="00B90A1D"/>
    <w:rsid w:val="00B90D2D"/>
    <w:rsid w:val="00B90F40"/>
    <w:rsid w:val="00B91292"/>
    <w:rsid w:val="00B91649"/>
    <w:rsid w:val="00B917A4"/>
    <w:rsid w:val="00B91897"/>
    <w:rsid w:val="00B91BD0"/>
    <w:rsid w:val="00B91D8D"/>
    <w:rsid w:val="00B92F2D"/>
    <w:rsid w:val="00B93179"/>
    <w:rsid w:val="00B94247"/>
    <w:rsid w:val="00B94456"/>
    <w:rsid w:val="00B94C54"/>
    <w:rsid w:val="00B9570B"/>
    <w:rsid w:val="00B95E6E"/>
    <w:rsid w:val="00B96249"/>
    <w:rsid w:val="00B96421"/>
    <w:rsid w:val="00B96549"/>
    <w:rsid w:val="00B965C6"/>
    <w:rsid w:val="00B966A4"/>
    <w:rsid w:val="00B9670F"/>
    <w:rsid w:val="00B968A3"/>
    <w:rsid w:val="00B96A1C"/>
    <w:rsid w:val="00B96AB3"/>
    <w:rsid w:val="00B96B5C"/>
    <w:rsid w:val="00B9716C"/>
    <w:rsid w:val="00B976B6"/>
    <w:rsid w:val="00B97ACF"/>
    <w:rsid w:val="00B97BC1"/>
    <w:rsid w:val="00BA051A"/>
    <w:rsid w:val="00BA07C5"/>
    <w:rsid w:val="00BA07FA"/>
    <w:rsid w:val="00BA0E9D"/>
    <w:rsid w:val="00BA12B7"/>
    <w:rsid w:val="00BA1495"/>
    <w:rsid w:val="00BA1B40"/>
    <w:rsid w:val="00BA1C80"/>
    <w:rsid w:val="00BA1E77"/>
    <w:rsid w:val="00BA245F"/>
    <w:rsid w:val="00BA2650"/>
    <w:rsid w:val="00BA28E2"/>
    <w:rsid w:val="00BA2A45"/>
    <w:rsid w:val="00BA2AC9"/>
    <w:rsid w:val="00BA2C9C"/>
    <w:rsid w:val="00BA2CCC"/>
    <w:rsid w:val="00BA2E62"/>
    <w:rsid w:val="00BA31A1"/>
    <w:rsid w:val="00BA3457"/>
    <w:rsid w:val="00BA34E8"/>
    <w:rsid w:val="00BA3E07"/>
    <w:rsid w:val="00BA3F0A"/>
    <w:rsid w:val="00BA4014"/>
    <w:rsid w:val="00BA417F"/>
    <w:rsid w:val="00BA467E"/>
    <w:rsid w:val="00BA4691"/>
    <w:rsid w:val="00BA4B68"/>
    <w:rsid w:val="00BA4CEB"/>
    <w:rsid w:val="00BA4E41"/>
    <w:rsid w:val="00BA50F3"/>
    <w:rsid w:val="00BA5226"/>
    <w:rsid w:val="00BA568F"/>
    <w:rsid w:val="00BA5732"/>
    <w:rsid w:val="00BA5AB7"/>
    <w:rsid w:val="00BA5F1E"/>
    <w:rsid w:val="00BA5F9E"/>
    <w:rsid w:val="00BA61C8"/>
    <w:rsid w:val="00BA648B"/>
    <w:rsid w:val="00BA655E"/>
    <w:rsid w:val="00BA6772"/>
    <w:rsid w:val="00BA6CE4"/>
    <w:rsid w:val="00BA6DFB"/>
    <w:rsid w:val="00BA6F6B"/>
    <w:rsid w:val="00BA741E"/>
    <w:rsid w:val="00BA76C1"/>
    <w:rsid w:val="00BA79A1"/>
    <w:rsid w:val="00BA7E7D"/>
    <w:rsid w:val="00BB0423"/>
    <w:rsid w:val="00BB091E"/>
    <w:rsid w:val="00BB0B2B"/>
    <w:rsid w:val="00BB0F22"/>
    <w:rsid w:val="00BB1217"/>
    <w:rsid w:val="00BB121D"/>
    <w:rsid w:val="00BB168E"/>
    <w:rsid w:val="00BB1B12"/>
    <w:rsid w:val="00BB1CA0"/>
    <w:rsid w:val="00BB22DA"/>
    <w:rsid w:val="00BB2520"/>
    <w:rsid w:val="00BB2881"/>
    <w:rsid w:val="00BB2DBF"/>
    <w:rsid w:val="00BB2E08"/>
    <w:rsid w:val="00BB30B9"/>
    <w:rsid w:val="00BB351D"/>
    <w:rsid w:val="00BB3DD1"/>
    <w:rsid w:val="00BB414D"/>
    <w:rsid w:val="00BB42DA"/>
    <w:rsid w:val="00BB4FE9"/>
    <w:rsid w:val="00BB6171"/>
    <w:rsid w:val="00BB63F1"/>
    <w:rsid w:val="00BB64AA"/>
    <w:rsid w:val="00BB6B02"/>
    <w:rsid w:val="00BB6BB9"/>
    <w:rsid w:val="00BB6F47"/>
    <w:rsid w:val="00BB70BF"/>
    <w:rsid w:val="00BB75BB"/>
    <w:rsid w:val="00BB7634"/>
    <w:rsid w:val="00BC04A1"/>
    <w:rsid w:val="00BC07C2"/>
    <w:rsid w:val="00BC0BC1"/>
    <w:rsid w:val="00BC0C9D"/>
    <w:rsid w:val="00BC0F2D"/>
    <w:rsid w:val="00BC103B"/>
    <w:rsid w:val="00BC164A"/>
    <w:rsid w:val="00BC169B"/>
    <w:rsid w:val="00BC2148"/>
    <w:rsid w:val="00BC276E"/>
    <w:rsid w:val="00BC2A47"/>
    <w:rsid w:val="00BC2DDC"/>
    <w:rsid w:val="00BC333A"/>
    <w:rsid w:val="00BC38EB"/>
    <w:rsid w:val="00BC3906"/>
    <w:rsid w:val="00BC3C26"/>
    <w:rsid w:val="00BC3CA9"/>
    <w:rsid w:val="00BC3DD5"/>
    <w:rsid w:val="00BC4046"/>
    <w:rsid w:val="00BC449E"/>
    <w:rsid w:val="00BC479D"/>
    <w:rsid w:val="00BC4867"/>
    <w:rsid w:val="00BC4B23"/>
    <w:rsid w:val="00BC4B99"/>
    <w:rsid w:val="00BC500A"/>
    <w:rsid w:val="00BC5943"/>
    <w:rsid w:val="00BC5C95"/>
    <w:rsid w:val="00BC5D53"/>
    <w:rsid w:val="00BC5ECC"/>
    <w:rsid w:val="00BC5F51"/>
    <w:rsid w:val="00BC61B2"/>
    <w:rsid w:val="00BC6220"/>
    <w:rsid w:val="00BC625F"/>
    <w:rsid w:val="00BC6403"/>
    <w:rsid w:val="00BC6618"/>
    <w:rsid w:val="00BC694C"/>
    <w:rsid w:val="00BC6B99"/>
    <w:rsid w:val="00BC6D36"/>
    <w:rsid w:val="00BC7315"/>
    <w:rsid w:val="00BC7B8E"/>
    <w:rsid w:val="00BC7F6C"/>
    <w:rsid w:val="00BD0373"/>
    <w:rsid w:val="00BD0557"/>
    <w:rsid w:val="00BD0720"/>
    <w:rsid w:val="00BD0E88"/>
    <w:rsid w:val="00BD0FC6"/>
    <w:rsid w:val="00BD12ED"/>
    <w:rsid w:val="00BD1327"/>
    <w:rsid w:val="00BD13E4"/>
    <w:rsid w:val="00BD15AD"/>
    <w:rsid w:val="00BD1849"/>
    <w:rsid w:val="00BD197D"/>
    <w:rsid w:val="00BD1A6B"/>
    <w:rsid w:val="00BD1B81"/>
    <w:rsid w:val="00BD1D60"/>
    <w:rsid w:val="00BD22CB"/>
    <w:rsid w:val="00BD2588"/>
    <w:rsid w:val="00BD280D"/>
    <w:rsid w:val="00BD2DD6"/>
    <w:rsid w:val="00BD2F54"/>
    <w:rsid w:val="00BD2F59"/>
    <w:rsid w:val="00BD325E"/>
    <w:rsid w:val="00BD32C7"/>
    <w:rsid w:val="00BD34DB"/>
    <w:rsid w:val="00BD37D7"/>
    <w:rsid w:val="00BD3FA7"/>
    <w:rsid w:val="00BD40F3"/>
    <w:rsid w:val="00BD443B"/>
    <w:rsid w:val="00BD4871"/>
    <w:rsid w:val="00BD4AEC"/>
    <w:rsid w:val="00BD4EF2"/>
    <w:rsid w:val="00BD523F"/>
    <w:rsid w:val="00BD5413"/>
    <w:rsid w:val="00BD556E"/>
    <w:rsid w:val="00BD5E3C"/>
    <w:rsid w:val="00BD5EE4"/>
    <w:rsid w:val="00BD62FB"/>
    <w:rsid w:val="00BD64EB"/>
    <w:rsid w:val="00BD6835"/>
    <w:rsid w:val="00BD683D"/>
    <w:rsid w:val="00BD6BD5"/>
    <w:rsid w:val="00BD6BF0"/>
    <w:rsid w:val="00BD7368"/>
    <w:rsid w:val="00BD749C"/>
    <w:rsid w:val="00BD764D"/>
    <w:rsid w:val="00BD7A4E"/>
    <w:rsid w:val="00BD7AF9"/>
    <w:rsid w:val="00BD7E3E"/>
    <w:rsid w:val="00BD7F78"/>
    <w:rsid w:val="00BE0281"/>
    <w:rsid w:val="00BE0295"/>
    <w:rsid w:val="00BE0376"/>
    <w:rsid w:val="00BE067D"/>
    <w:rsid w:val="00BE0A10"/>
    <w:rsid w:val="00BE0CD1"/>
    <w:rsid w:val="00BE1381"/>
    <w:rsid w:val="00BE156D"/>
    <w:rsid w:val="00BE15C7"/>
    <w:rsid w:val="00BE1AA2"/>
    <w:rsid w:val="00BE1BD1"/>
    <w:rsid w:val="00BE2253"/>
    <w:rsid w:val="00BE2316"/>
    <w:rsid w:val="00BE24CB"/>
    <w:rsid w:val="00BE336D"/>
    <w:rsid w:val="00BE349A"/>
    <w:rsid w:val="00BE37DB"/>
    <w:rsid w:val="00BE39CC"/>
    <w:rsid w:val="00BE3AB7"/>
    <w:rsid w:val="00BE3B95"/>
    <w:rsid w:val="00BE3DBF"/>
    <w:rsid w:val="00BE3E44"/>
    <w:rsid w:val="00BE4B79"/>
    <w:rsid w:val="00BE4D01"/>
    <w:rsid w:val="00BE4FFF"/>
    <w:rsid w:val="00BE567C"/>
    <w:rsid w:val="00BE583E"/>
    <w:rsid w:val="00BE58B6"/>
    <w:rsid w:val="00BE5B1E"/>
    <w:rsid w:val="00BE5D11"/>
    <w:rsid w:val="00BE5E6C"/>
    <w:rsid w:val="00BE5F02"/>
    <w:rsid w:val="00BE6BC5"/>
    <w:rsid w:val="00BE6CC4"/>
    <w:rsid w:val="00BE7520"/>
    <w:rsid w:val="00BE7522"/>
    <w:rsid w:val="00BE7787"/>
    <w:rsid w:val="00BE7CE8"/>
    <w:rsid w:val="00BE7D3C"/>
    <w:rsid w:val="00BE7D9C"/>
    <w:rsid w:val="00BF058D"/>
    <w:rsid w:val="00BF05B1"/>
    <w:rsid w:val="00BF0A04"/>
    <w:rsid w:val="00BF0B64"/>
    <w:rsid w:val="00BF0D9E"/>
    <w:rsid w:val="00BF18B2"/>
    <w:rsid w:val="00BF1904"/>
    <w:rsid w:val="00BF1BA7"/>
    <w:rsid w:val="00BF1BC8"/>
    <w:rsid w:val="00BF1EA1"/>
    <w:rsid w:val="00BF2175"/>
    <w:rsid w:val="00BF2807"/>
    <w:rsid w:val="00BF2FA9"/>
    <w:rsid w:val="00BF30FF"/>
    <w:rsid w:val="00BF3347"/>
    <w:rsid w:val="00BF3686"/>
    <w:rsid w:val="00BF3797"/>
    <w:rsid w:val="00BF391B"/>
    <w:rsid w:val="00BF3D45"/>
    <w:rsid w:val="00BF4030"/>
    <w:rsid w:val="00BF4160"/>
    <w:rsid w:val="00BF4227"/>
    <w:rsid w:val="00BF43CF"/>
    <w:rsid w:val="00BF45E2"/>
    <w:rsid w:val="00BF4739"/>
    <w:rsid w:val="00BF4A6B"/>
    <w:rsid w:val="00BF4B3A"/>
    <w:rsid w:val="00BF502E"/>
    <w:rsid w:val="00BF5062"/>
    <w:rsid w:val="00BF5563"/>
    <w:rsid w:val="00BF5A12"/>
    <w:rsid w:val="00BF5C44"/>
    <w:rsid w:val="00BF5E4D"/>
    <w:rsid w:val="00BF5EDC"/>
    <w:rsid w:val="00BF60FA"/>
    <w:rsid w:val="00BF6A23"/>
    <w:rsid w:val="00BF6F0C"/>
    <w:rsid w:val="00BF71D5"/>
    <w:rsid w:val="00BF7246"/>
    <w:rsid w:val="00BF74CC"/>
    <w:rsid w:val="00BF7DDB"/>
    <w:rsid w:val="00C0007A"/>
    <w:rsid w:val="00C0049C"/>
    <w:rsid w:val="00C00688"/>
    <w:rsid w:val="00C008FA"/>
    <w:rsid w:val="00C0094C"/>
    <w:rsid w:val="00C009FB"/>
    <w:rsid w:val="00C00D80"/>
    <w:rsid w:val="00C00DB4"/>
    <w:rsid w:val="00C00F60"/>
    <w:rsid w:val="00C014AE"/>
    <w:rsid w:val="00C0161A"/>
    <w:rsid w:val="00C0161B"/>
    <w:rsid w:val="00C01747"/>
    <w:rsid w:val="00C01AF8"/>
    <w:rsid w:val="00C01D76"/>
    <w:rsid w:val="00C01DBD"/>
    <w:rsid w:val="00C01F56"/>
    <w:rsid w:val="00C0207C"/>
    <w:rsid w:val="00C02321"/>
    <w:rsid w:val="00C028FF"/>
    <w:rsid w:val="00C03542"/>
    <w:rsid w:val="00C03797"/>
    <w:rsid w:val="00C037A7"/>
    <w:rsid w:val="00C03884"/>
    <w:rsid w:val="00C038D0"/>
    <w:rsid w:val="00C03C03"/>
    <w:rsid w:val="00C03D76"/>
    <w:rsid w:val="00C03D7B"/>
    <w:rsid w:val="00C042E1"/>
    <w:rsid w:val="00C0451D"/>
    <w:rsid w:val="00C0474A"/>
    <w:rsid w:val="00C04B3F"/>
    <w:rsid w:val="00C05634"/>
    <w:rsid w:val="00C0565F"/>
    <w:rsid w:val="00C05809"/>
    <w:rsid w:val="00C05933"/>
    <w:rsid w:val="00C05ED7"/>
    <w:rsid w:val="00C06139"/>
    <w:rsid w:val="00C063FD"/>
    <w:rsid w:val="00C064C4"/>
    <w:rsid w:val="00C065AC"/>
    <w:rsid w:val="00C0714D"/>
    <w:rsid w:val="00C07EB7"/>
    <w:rsid w:val="00C10753"/>
    <w:rsid w:val="00C10AC8"/>
    <w:rsid w:val="00C10DC5"/>
    <w:rsid w:val="00C116DF"/>
    <w:rsid w:val="00C11724"/>
    <w:rsid w:val="00C11795"/>
    <w:rsid w:val="00C117C9"/>
    <w:rsid w:val="00C11BBF"/>
    <w:rsid w:val="00C12141"/>
    <w:rsid w:val="00C121A9"/>
    <w:rsid w:val="00C1284E"/>
    <w:rsid w:val="00C128CE"/>
    <w:rsid w:val="00C12901"/>
    <w:rsid w:val="00C12E3B"/>
    <w:rsid w:val="00C12EEB"/>
    <w:rsid w:val="00C1300E"/>
    <w:rsid w:val="00C13258"/>
    <w:rsid w:val="00C13A86"/>
    <w:rsid w:val="00C13B24"/>
    <w:rsid w:val="00C13C57"/>
    <w:rsid w:val="00C13D63"/>
    <w:rsid w:val="00C13F9C"/>
    <w:rsid w:val="00C143A7"/>
    <w:rsid w:val="00C148C7"/>
    <w:rsid w:val="00C14C6B"/>
    <w:rsid w:val="00C15031"/>
    <w:rsid w:val="00C15101"/>
    <w:rsid w:val="00C15140"/>
    <w:rsid w:val="00C1516C"/>
    <w:rsid w:val="00C15259"/>
    <w:rsid w:val="00C153E9"/>
    <w:rsid w:val="00C154EC"/>
    <w:rsid w:val="00C15818"/>
    <w:rsid w:val="00C1589B"/>
    <w:rsid w:val="00C15AF3"/>
    <w:rsid w:val="00C16200"/>
    <w:rsid w:val="00C162B0"/>
    <w:rsid w:val="00C16833"/>
    <w:rsid w:val="00C168CD"/>
    <w:rsid w:val="00C169FF"/>
    <w:rsid w:val="00C16C26"/>
    <w:rsid w:val="00C17480"/>
    <w:rsid w:val="00C17708"/>
    <w:rsid w:val="00C1791E"/>
    <w:rsid w:val="00C17F2A"/>
    <w:rsid w:val="00C2079F"/>
    <w:rsid w:val="00C2083B"/>
    <w:rsid w:val="00C208CA"/>
    <w:rsid w:val="00C2097F"/>
    <w:rsid w:val="00C20B7A"/>
    <w:rsid w:val="00C20C3F"/>
    <w:rsid w:val="00C21F8F"/>
    <w:rsid w:val="00C223EA"/>
    <w:rsid w:val="00C2246E"/>
    <w:rsid w:val="00C22BBE"/>
    <w:rsid w:val="00C22CC0"/>
    <w:rsid w:val="00C22D76"/>
    <w:rsid w:val="00C23106"/>
    <w:rsid w:val="00C2321C"/>
    <w:rsid w:val="00C2327B"/>
    <w:rsid w:val="00C2334C"/>
    <w:rsid w:val="00C2372E"/>
    <w:rsid w:val="00C23DA3"/>
    <w:rsid w:val="00C23E31"/>
    <w:rsid w:val="00C23E91"/>
    <w:rsid w:val="00C23FBC"/>
    <w:rsid w:val="00C2498C"/>
    <w:rsid w:val="00C249AB"/>
    <w:rsid w:val="00C24F1B"/>
    <w:rsid w:val="00C254B8"/>
    <w:rsid w:val="00C25614"/>
    <w:rsid w:val="00C26576"/>
    <w:rsid w:val="00C265B3"/>
    <w:rsid w:val="00C265B6"/>
    <w:rsid w:val="00C2661D"/>
    <w:rsid w:val="00C269FF"/>
    <w:rsid w:val="00C26F2D"/>
    <w:rsid w:val="00C2701C"/>
    <w:rsid w:val="00C27076"/>
    <w:rsid w:val="00C2731E"/>
    <w:rsid w:val="00C276B7"/>
    <w:rsid w:val="00C277C4"/>
    <w:rsid w:val="00C27912"/>
    <w:rsid w:val="00C27E05"/>
    <w:rsid w:val="00C27EAC"/>
    <w:rsid w:val="00C301FD"/>
    <w:rsid w:val="00C30598"/>
    <w:rsid w:val="00C3080D"/>
    <w:rsid w:val="00C30BC3"/>
    <w:rsid w:val="00C30BCB"/>
    <w:rsid w:val="00C30D57"/>
    <w:rsid w:val="00C30F30"/>
    <w:rsid w:val="00C31ADE"/>
    <w:rsid w:val="00C31B86"/>
    <w:rsid w:val="00C32693"/>
    <w:rsid w:val="00C326C0"/>
    <w:rsid w:val="00C327A2"/>
    <w:rsid w:val="00C32A6D"/>
    <w:rsid w:val="00C32C2C"/>
    <w:rsid w:val="00C32D67"/>
    <w:rsid w:val="00C32FA7"/>
    <w:rsid w:val="00C33205"/>
    <w:rsid w:val="00C3338B"/>
    <w:rsid w:val="00C335F5"/>
    <w:rsid w:val="00C33622"/>
    <w:rsid w:val="00C33649"/>
    <w:rsid w:val="00C33E13"/>
    <w:rsid w:val="00C3467C"/>
    <w:rsid w:val="00C348FB"/>
    <w:rsid w:val="00C34E7D"/>
    <w:rsid w:val="00C34ECD"/>
    <w:rsid w:val="00C35038"/>
    <w:rsid w:val="00C351B4"/>
    <w:rsid w:val="00C35774"/>
    <w:rsid w:val="00C35AB3"/>
    <w:rsid w:val="00C35CE8"/>
    <w:rsid w:val="00C361F7"/>
    <w:rsid w:val="00C3639B"/>
    <w:rsid w:val="00C364CD"/>
    <w:rsid w:val="00C3680F"/>
    <w:rsid w:val="00C369BB"/>
    <w:rsid w:val="00C3707D"/>
    <w:rsid w:val="00C37B07"/>
    <w:rsid w:val="00C37D78"/>
    <w:rsid w:val="00C37D88"/>
    <w:rsid w:val="00C40F6B"/>
    <w:rsid w:val="00C410CE"/>
    <w:rsid w:val="00C41173"/>
    <w:rsid w:val="00C41184"/>
    <w:rsid w:val="00C41222"/>
    <w:rsid w:val="00C41876"/>
    <w:rsid w:val="00C418B8"/>
    <w:rsid w:val="00C41A1A"/>
    <w:rsid w:val="00C42065"/>
    <w:rsid w:val="00C420DB"/>
    <w:rsid w:val="00C425E0"/>
    <w:rsid w:val="00C42765"/>
    <w:rsid w:val="00C4320C"/>
    <w:rsid w:val="00C43571"/>
    <w:rsid w:val="00C4369A"/>
    <w:rsid w:val="00C438CC"/>
    <w:rsid w:val="00C43961"/>
    <w:rsid w:val="00C43B4A"/>
    <w:rsid w:val="00C440FE"/>
    <w:rsid w:val="00C44149"/>
    <w:rsid w:val="00C44442"/>
    <w:rsid w:val="00C445C2"/>
    <w:rsid w:val="00C44630"/>
    <w:rsid w:val="00C44B22"/>
    <w:rsid w:val="00C44B62"/>
    <w:rsid w:val="00C44B72"/>
    <w:rsid w:val="00C45364"/>
    <w:rsid w:val="00C455CC"/>
    <w:rsid w:val="00C461A8"/>
    <w:rsid w:val="00C46231"/>
    <w:rsid w:val="00C465A1"/>
    <w:rsid w:val="00C46603"/>
    <w:rsid w:val="00C46854"/>
    <w:rsid w:val="00C46DC3"/>
    <w:rsid w:val="00C4724A"/>
    <w:rsid w:val="00C4749B"/>
    <w:rsid w:val="00C479C3"/>
    <w:rsid w:val="00C479DD"/>
    <w:rsid w:val="00C47A50"/>
    <w:rsid w:val="00C47E13"/>
    <w:rsid w:val="00C50036"/>
    <w:rsid w:val="00C506D3"/>
    <w:rsid w:val="00C507B3"/>
    <w:rsid w:val="00C50C58"/>
    <w:rsid w:val="00C50F8A"/>
    <w:rsid w:val="00C5109C"/>
    <w:rsid w:val="00C510E2"/>
    <w:rsid w:val="00C51996"/>
    <w:rsid w:val="00C51D45"/>
    <w:rsid w:val="00C520D4"/>
    <w:rsid w:val="00C529A0"/>
    <w:rsid w:val="00C52A21"/>
    <w:rsid w:val="00C52E18"/>
    <w:rsid w:val="00C52FF3"/>
    <w:rsid w:val="00C5332C"/>
    <w:rsid w:val="00C53672"/>
    <w:rsid w:val="00C53739"/>
    <w:rsid w:val="00C53F4A"/>
    <w:rsid w:val="00C53FEC"/>
    <w:rsid w:val="00C5415F"/>
    <w:rsid w:val="00C5436B"/>
    <w:rsid w:val="00C54C98"/>
    <w:rsid w:val="00C54FFE"/>
    <w:rsid w:val="00C55379"/>
    <w:rsid w:val="00C555EA"/>
    <w:rsid w:val="00C556B5"/>
    <w:rsid w:val="00C55B9E"/>
    <w:rsid w:val="00C55C3C"/>
    <w:rsid w:val="00C55D95"/>
    <w:rsid w:val="00C564DC"/>
    <w:rsid w:val="00C568A0"/>
    <w:rsid w:val="00C56945"/>
    <w:rsid w:val="00C569B3"/>
    <w:rsid w:val="00C569F7"/>
    <w:rsid w:val="00C56B0A"/>
    <w:rsid w:val="00C56B12"/>
    <w:rsid w:val="00C57741"/>
    <w:rsid w:val="00C57B3D"/>
    <w:rsid w:val="00C57F28"/>
    <w:rsid w:val="00C600CA"/>
    <w:rsid w:val="00C6048C"/>
    <w:rsid w:val="00C606EA"/>
    <w:rsid w:val="00C609B9"/>
    <w:rsid w:val="00C60D51"/>
    <w:rsid w:val="00C61123"/>
    <w:rsid w:val="00C61338"/>
    <w:rsid w:val="00C619F3"/>
    <w:rsid w:val="00C61C5F"/>
    <w:rsid w:val="00C61D4D"/>
    <w:rsid w:val="00C6278F"/>
    <w:rsid w:val="00C6284E"/>
    <w:rsid w:val="00C6288C"/>
    <w:rsid w:val="00C62DED"/>
    <w:rsid w:val="00C62E74"/>
    <w:rsid w:val="00C62F82"/>
    <w:rsid w:val="00C63055"/>
    <w:rsid w:val="00C6348C"/>
    <w:rsid w:val="00C636CA"/>
    <w:rsid w:val="00C636CE"/>
    <w:rsid w:val="00C63B91"/>
    <w:rsid w:val="00C63F5B"/>
    <w:rsid w:val="00C6420E"/>
    <w:rsid w:val="00C643DB"/>
    <w:rsid w:val="00C64BB1"/>
    <w:rsid w:val="00C64D07"/>
    <w:rsid w:val="00C64F31"/>
    <w:rsid w:val="00C6535E"/>
    <w:rsid w:val="00C65587"/>
    <w:rsid w:val="00C6572A"/>
    <w:rsid w:val="00C658EB"/>
    <w:rsid w:val="00C65F49"/>
    <w:rsid w:val="00C6612C"/>
    <w:rsid w:val="00C6614E"/>
    <w:rsid w:val="00C6668F"/>
    <w:rsid w:val="00C66D63"/>
    <w:rsid w:val="00C66DD0"/>
    <w:rsid w:val="00C66FCC"/>
    <w:rsid w:val="00C67040"/>
    <w:rsid w:val="00C67148"/>
    <w:rsid w:val="00C6762C"/>
    <w:rsid w:val="00C70A06"/>
    <w:rsid w:val="00C70EB7"/>
    <w:rsid w:val="00C716CB"/>
    <w:rsid w:val="00C71ACD"/>
    <w:rsid w:val="00C71B18"/>
    <w:rsid w:val="00C71C0E"/>
    <w:rsid w:val="00C71EF5"/>
    <w:rsid w:val="00C7204A"/>
    <w:rsid w:val="00C72704"/>
    <w:rsid w:val="00C72795"/>
    <w:rsid w:val="00C728B2"/>
    <w:rsid w:val="00C72DB0"/>
    <w:rsid w:val="00C7316F"/>
    <w:rsid w:val="00C732F6"/>
    <w:rsid w:val="00C7368F"/>
    <w:rsid w:val="00C7377D"/>
    <w:rsid w:val="00C73CB0"/>
    <w:rsid w:val="00C7415A"/>
    <w:rsid w:val="00C74495"/>
    <w:rsid w:val="00C746ED"/>
    <w:rsid w:val="00C74CDC"/>
    <w:rsid w:val="00C74FFA"/>
    <w:rsid w:val="00C75212"/>
    <w:rsid w:val="00C754C0"/>
    <w:rsid w:val="00C754FE"/>
    <w:rsid w:val="00C75645"/>
    <w:rsid w:val="00C760F9"/>
    <w:rsid w:val="00C76377"/>
    <w:rsid w:val="00C76A17"/>
    <w:rsid w:val="00C76B81"/>
    <w:rsid w:val="00C76B89"/>
    <w:rsid w:val="00C76F52"/>
    <w:rsid w:val="00C771B6"/>
    <w:rsid w:val="00C7761A"/>
    <w:rsid w:val="00C77A3F"/>
    <w:rsid w:val="00C77AF2"/>
    <w:rsid w:val="00C80169"/>
    <w:rsid w:val="00C8022D"/>
    <w:rsid w:val="00C80BCD"/>
    <w:rsid w:val="00C80DB3"/>
    <w:rsid w:val="00C80F28"/>
    <w:rsid w:val="00C819D5"/>
    <w:rsid w:val="00C81B84"/>
    <w:rsid w:val="00C8316E"/>
    <w:rsid w:val="00C835B7"/>
    <w:rsid w:val="00C83634"/>
    <w:rsid w:val="00C8383C"/>
    <w:rsid w:val="00C83960"/>
    <w:rsid w:val="00C83B85"/>
    <w:rsid w:val="00C83C0E"/>
    <w:rsid w:val="00C8421E"/>
    <w:rsid w:val="00C84296"/>
    <w:rsid w:val="00C845F9"/>
    <w:rsid w:val="00C847B9"/>
    <w:rsid w:val="00C84BC5"/>
    <w:rsid w:val="00C84E2A"/>
    <w:rsid w:val="00C851A4"/>
    <w:rsid w:val="00C85336"/>
    <w:rsid w:val="00C8535B"/>
    <w:rsid w:val="00C85EDC"/>
    <w:rsid w:val="00C861C5"/>
    <w:rsid w:val="00C863B4"/>
    <w:rsid w:val="00C863C0"/>
    <w:rsid w:val="00C86505"/>
    <w:rsid w:val="00C867FF"/>
    <w:rsid w:val="00C86C47"/>
    <w:rsid w:val="00C86DC6"/>
    <w:rsid w:val="00C8739B"/>
    <w:rsid w:val="00C87577"/>
    <w:rsid w:val="00C87B73"/>
    <w:rsid w:val="00C87E7D"/>
    <w:rsid w:val="00C87ED2"/>
    <w:rsid w:val="00C90032"/>
    <w:rsid w:val="00C9065D"/>
    <w:rsid w:val="00C90D61"/>
    <w:rsid w:val="00C90ECE"/>
    <w:rsid w:val="00C90FD8"/>
    <w:rsid w:val="00C91412"/>
    <w:rsid w:val="00C915CE"/>
    <w:rsid w:val="00C915D4"/>
    <w:rsid w:val="00C916E4"/>
    <w:rsid w:val="00C91832"/>
    <w:rsid w:val="00C9188C"/>
    <w:rsid w:val="00C91900"/>
    <w:rsid w:val="00C91955"/>
    <w:rsid w:val="00C91E1D"/>
    <w:rsid w:val="00C920B1"/>
    <w:rsid w:val="00C925A5"/>
    <w:rsid w:val="00C928A0"/>
    <w:rsid w:val="00C929DB"/>
    <w:rsid w:val="00C92A3D"/>
    <w:rsid w:val="00C92CA6"/>
    <w:rsid w:val="00C9333E"/>
    <w:rsid w:val="00C937BF"/>
    <w:rsid w:val="00C93B01"/>
    <w:rsid w:val="00C93DBC"/>
    <w:rsid w:val="00C94934"/>
    <w:rsid w:val="00C94FD4"/>
    <w:rsid w:val="00C9530E"/>
    <w:rsid w:val="00C95672"/>
    <w:rsid w:val="00C95A1B"/>
    <w:rsid w:val="00C95ABE"/>
    <w:rsid w:val="00C95D61"/>
    <w:rsid w:val="00C96253"/>
    <w:rsid w:val="00C96503"/>
    <w:rsid w:val="00C965AA"/>
    <w:rsid w:val="00C967CF"/>
    <w:rsid w:val="00C971E4"/>
    <w:rsid w:val="00C97406"/>
    <w:rsid w:val="00C97576"/>
    <w:rsid w:val="00C979FA"/>
    <w:rsid w:val="00C97CB2"/>
    <w:rsid w:val="00C97D13"/>
    <w:rsid w:val="00C97F48"/>
    <w:rsid w:val="00CA071D"/>
    <w:rsid w:val="00CA0803"/>
    <w:rsid w:val="00CA0EA8"/>
    <w:rsid w:val="00CA13DC"/>
    <w:rsid w:val="00CA16DD"/>
    <w:rsid w:val="00CA16EC"/>
    <w:rsid w:val="00CA1942"/>
    <w:rsid w:val="00CA1A45"/>
    <w:rsid w:val="00CA1B3D"/>
    <w:rsid w:val="00CA204C"/>
    <w:rsid w:val="00CA2506"/>
    <w:rsid w:val="00CA27C0"/>
    <w:rsid w:val="00CA2A08"/>
    <w:rsid w:val="00CA2C0F"/>
    <w:rsid w:val="00CA3496"/>
    <w:rsid w:val="00CA35A8"/>
    <w:rsid w:val="00CA36D7"/>
    <w:rsid w:val="00CA3733"/>
    <w:rsid w:val="00CA3A08"/>
    <w:rsid w:val="00CA3E19"/>
    <w:rsid w:val="00CA4390"/>
    <w:rsid w:val="00CA46C1"/>
    <w:rsid w:val="00CA4C41"/>
    <w:rsid w:val="00CA4F7A"/>
    <w:rsid w:val="00CA4F8E"/>
    <w:rsid w:val="00CA51E1"/>
    <w:rsid w:val="00CA52E4"/>
    <w:rsid w:val="00CA53D3"/>
    <w:rsid w:val="00CA5901"/>
    <w:rsid w:val="00CA59C8"/>
    <w:rsid w:val="00CA5D4C"/>
    <w:rsid w:val="00CA63D6"/>
    <w:rsid w:val="00CA6407"/>
    <w:rsid w:val="00CA6848"/>
    <w:rsid w:val="00CA68F0"/>
    <w:rsid w:val="00CA6959"/>
    <w:rsid w:val="00CA6AD4"/>
    <w:rsid w:val="00CA6E91"/>
    <w:rsid w:val="00CA6FAC"/>
    <w:rsid w:val="00CA70AA"/>
    <w:rsid w:val="00CA71DE"/>
    <w:rsid w:val="00CA7824"/>
    <w:rsid w:val="00CA792E"/>
    <w:rsid w:val="00CA7A04"/>
    <w:rsid w:val="00CA7BED"/>
    <w:rsid w:val="00CA7DEE"/>
    <w:rsid w:val="00CA7F4F"/>
    <w:rsid w:val="00CB0722"/>
    <w:rsid w:val="00CB0840"/>
    <w:rsid w:val="00CB0AFF"/>
    <w:rsid w:val="00CB0C73"/>
    <w:rsid w:val="00CB0ED5"/>
    <w:rsid w:val="00CB0FFF"/>
    <w:rsid w:val="00CB1007"/>
    <w:rsid w:val="00CB15FF"/>
    <w:rsid w:val="00CB1B6C"/>
    <w:rsid w:val="00CB1C47"/>
    <w:rsid w:val="00CB1D9D"/>
    <w:rsid w:val="00CB2503"/>
    <w:rsid w:val="00CB279E"/>
    <w:rsid w:val="00CB2B83"/>
    <w:rsid w:val="00CB2E51"/>
    <w:rsid w:val="00CB312B"/>
    <w:rsid w:val="00CB31CD"/>
    <w:rsid w:val="00CB337E"/>
    <w:rsid w:val="00CB3ACC"/>
    <w:rsid w:val="00CB3D20"/>
    <w:rsid w:val="00CB3D30"/>
    <w:rsid w:val="00CB4277"/>
    <w:rsid w:val="00CB47D6"/>
    <w:rsid w:val="00CB4996"/>
    <w:rsid w:val="00CB51AD"/>
    <w:rsid w:val="00CB53CB"/>
    <w:rsid w:val="00CB5526"/>
    <w:rsid w:val="00CB5758"/>
    <w:rsid w:val="00CB5A55"/>
    <w:rsid w:val="00CB5A6C"/>
    <w:rsid w:val="00CB5E72"/>
    <w:rsid w:val="00CB61C3"/>
    <w:rsid w:val="00CB6678"/>
    <w:rsid w:val="00CB6B68"/>
    <w:rsid w:val="00CB6CEF"/>
    <w:rsid w:val="00CB6E6E"/>
    <w:rsid w:val="00CB6F2C"/>
    <w:rsid w:val="00CB7067"/>
    <w:rsid w:val="00CB72DF"/>
    <w:rsid w:val="00CB750C"/>
    <w:rsid w:val="00CB77F3"/>
    <w:rsid w:val="00CB7A97"/>
    <w:rsid w:val="00CB7A99"/>
    <w:rsid w:val="00CC0313"/>
    <w:rsid w:val="00CC03C8"/>
    <w:rsid w:val="00CC096F"/>
    <w:rsid w:val="00CC0BA7"/>
    <w:rsid w:val="00CC0E3F"/>
    <w:rsid w:val="00CC0FB1"/>
    <w:rsid w:val="00CC1065"/>
    <w:rsid w:val="00CC11D3"/>
    <w:rsid w:val="00CC1FB6"/>
    <w:rsid w:val="00CC22CD"/>
    <w:rsid w:val="00CC2351"/>
    <w:rsid w:val="00CC26DA"/>
    <w:rsid w:val="00CC2779"/>
    <w:rsid w:val="00CC2882"/>
    <w:rsid w:val="00CC2B49"/>
    <w:rsid w:val="00CC2D6D"/>
    <w:rsid w:val="00CC2D81"/>
    <w:rsid w:val="00CC3140"/>
    <w:rsid w:val="00CC344E"/>
    <w:rsid w:val="00CC358C"/>
    <w:rsid w:val="00CC360A"/>
    <w:rsid w:val="00CC37A6"/>
    <w:rsid w:val="00CC3905"/>
    <w:rsid w:val="00CC3978"/>
    <w:rsid w:val="00CC3ADC"/>
    <w:rsid w:val="00CC3B65"/>
    <w:rsid w:val="00CC3F82"/>
    <w:rsid w:val="00CC42D8"/>
    <w:rsid w:val="00CC4478"/>
    <w:rsid w:val="00CC45A6"/>
    <w:rsid w:val="00CC4788"/>
    <w:rsid w:val="00CC4858"/>
    <w:rsid w:val="00CC4AAD"/>
    <w:rsid w:val="00CC4B42"/>
    <w:rsid w:val="00CC4C54"/>
    <w:rsid w:val="00CC5062"/>
    <w:rsid w:val="00CC53A3"/>
    <w:rsid w:val="00CC53BB"/>
    <w:rsid w:val="00CC5451"/>
    <w:rsid w:val="00CC54C0"/>
    <w:rsid w:val="00CC7186"/>
    <w:rsid w:val="00CC718A"/>
    <w:rsid w:val="00CC74F4"/>
    <w:rsid w:val="00CC783F"/>
    <w:rsid w:val="00CC7EAE"/>
    <w:rsid w:val="00CD0119"/>
    <w:rsid w:val="00CD040C"/>
    <w:rsid w:val="00CD174E"/>
    <w:rsid w:val="00CD21ED"/>
    <w:rsid w:val="00CD22F5"/>
    <w:rsid w:val="00CD263A"/>
    <w:rsid w:val="00CD29DE"/>
    <w:rsid w:val="00CD2DCA"/>
    <w:rsid w:val="00CD389B"/>
    <w:rsid w:val="00CD4272"/>
    <w:rsid w:val="00CD4996"/>
    <w:rsid w:val="00CD49F1"/>
    <w:rsid w:val="00CD4DEB"/>
    <w:rsid w:val="00CD537C"/>
    <w:rsid w:val="00CD539E"/>
    <w:rsid w:val="00CD54A8"/>
    <w:rsid w:val="00CD559E"/>
    <w:rsid w:val="00CD56EA"/>
    <w:rsid w:val="00CD59D7"/>
    <w:rsid w:val="00CD5A1C"/>
    <w:rsid w:val="00CD5A99"/>
    <w:rsid w:val="00CD5B45"/>
    <w:rsid w:val="00CD6240"/>
    <w:rsid w:val="00CD62DD"/>
    <w:rsid w:val="00CD71B5"/>
    <w:rsid w:val="00CD73B5"/>
    <w:rsid w:val="00CD759A"/>
    <w:rsid w:val="00CD77D2"/>
    <w:rsid w:val="00CD793A"/>
    <w:rsid w:val="00CD7B5B"/>
    <w:rsid w:val="00CD7D1A"/>
    <w:rsid w:val="00CD7F50"/>
    <w:rsid w:val="00CE02A9"/>
    <w:rsid w:val="00CE042A"/>
    <w:rsid w:val="00CE0DDE"/>
    <w:rsid w:val="00CE12BD"/>
    <w:rsid w:val="00CE1736"/>
    <w:rsid w:val="00CE1DC1"/>
    <w:rsid w:val="00CE1F4D"/>
    <w:rsid w:val="00CE2180"/>
    <w:rsid w:val="00CE23DE"/>
    <w:rsid w:val="00CE2655"/>
    <w:rsid w:val="00CE29A0"/>
    <w:rsid w:val="00CE2E24"/>
    <w:rsid w:val="00CE2EDA"/>
    <w:rsid w:val="00CE3101"/>
    <w:rsid w:val="00CE3161"/>
    <w:rsid w:val="00CE3171"/>
    <w:rsid w:val="00CE31B1"/>
    <w:rsid w:val="00CE34CA"/>
    <w:rsid w:val="00CE3583"/>
    <w:rsid w:val="00CE3BF1"/>
    <w:rsid w:val="00CE3F87"/>
    <w:rsid w:val="00CE418A"/>
    <w:rsid w:val="00CE419E"/>
    <w:rsid w:val="00CE4B83"/>
    <w:rsid w:val="00CE4B8C"/>
    <w:rsid w:val="00CE4BBF"/>
    <w:rsid w:val="00CE507C"/>
    <w:rsid w:val="00CE50D3"/>
    <w:rsid w:val="00CE51E5"/>
    <w:rsid w:val="00CE5491"/>
    <w:rsid w:val="00CE5E18"/>
    <w:rsid w:val="00CE6363"/>
    <w:rsid w:val="00CE6880"/>
    <w:rsid w:val="00CE6C62"/>
    <w:rsid w:val="00CE7227"/>
    <w:rsid w:val="00CE724E"/>
    <w:rsid w:val="00CE7579"/>
    <w:rsid w:val="00CE76C0"/>
    <w:rsid w:val="00CE77CA"/>
    <w:rsid w:val="00CE7BD3"/>
    <w:rsid w:val="00CE7BD4"/>
    <w:rsid w:val="00CE7E18"/>
    <w:rsid w:val="00CE7F3E"/>
    <w:rsid w:val="00CF027E"/>
    <w:rsid w:val="00CF0962"/>
    <w:rsid w:val="00CF09C3"/>
    <w:rsid w:val="00CF10CF"/>
    <w:rsid w:val="00CF122E"/>
    <w:rsid w:val="00CF15BD"/>
    <w:rsid w:val="00CF1769"/>
    <w:rsid w:val="00CF1B3D"/>
    <w:rsid w:val="00CF2407"/>
    <w:rsid w:val="00CF2684"/>
    <w:rsid w:val="00CF26E5"/>
    <w:rsid w:val="00CF27F4"/>
    <w:rsid w:val="00CF290C"/>
    <w:rsid w:val="00CF2D91"/>
    <w:rsid w:val="00CF2E29"/>
    <w:rsid w:val="00CF2FBF"/>
    <w:rsid w:val="00CF2FF7"/>
    <w:rsid w:val="00CF303B"/>
    <w:rsid w:val="00CF30CD"/>
    <w:rsid w:val="00CF354E"/>
    <w:rsid w:val="00CF379C"/>
    <w:rsid w:val="00CF3870"/>
    <w:rsid w:val="00CF3B0E"/>
    <w:rsid w:val="00CF3EDC"/>
    <w:rsid w:val="00CF3F28"/>
    <w:rsid w:val="00CF44D0"/>
    <w:rsid w:val="00CF45C3"/>
    <w:rsid w:val="00CF4C18"/>
    <w:rsid w:val="00CF4DF1"/>
    <w:rsid w:val="00CF4E1B"/>
    <w:rsid w:val="00CF5785"/>
    <w:rsid w:val="00CF57D2"/>
    <w:rsid w:val="00CF5933"/>
    <w:rsid w:val="00CF5E68"/>
    <w:rsid w:val="00CF5EFB"/>
    <w:rsid w:val="00CF652B"/>
    <w:rsid w:val="00CF658C"/>
    <w:rsid w:val="00CF697A"/>
    <w:rsid w:val="00CF70AD"/>
    <w:rsid w:val="00CF77B3"/>
    <w:rsid w:val="00CF7B90"/>
    <w:rsid w:val="00D003BF"/>
    <w:rsid w:val="00D00783"/>
    <w:rsid w:val="00D00DB9"/>
    <w:rsid w:val="00D00DBD"/>
    <w:rsid w:val="00D00FE0"/>
    <w:rsid w:val="00D0100F"/>
    <w:rsid w:val="00D01168"/>
    <w:rsid w:val="00D0141F"/>
    <w:rsid w:val="00D0167B"/>
    <w:rsid w:val="00D01BD5"/>
    <w:rsid w:val="00D01EA0"/>
    <w:rsid w:val="00D020F0"/>
    <w:rsid w:val="00D024AC"/>
    <w:rsid w:val="00D02609"/>
    <w:rsid w:val="00D029AD"/>
    <w:rsid w:val="00D02EB8"/>
    <w:rsid w:val="00D03549"/>
    <w:rsid w:val="00D04068"/>
    <w:rsid w:val="00D04097"/>
    <w:rsid w:val="00D042F0"/>
    <w:rsid w:val="00D043E9"/>
    <w:rsid w:val="00D043FC"/>
    <w:rsid w:val="00D04408"/>
    <w:rsid w:val="00D049EF"/>
    <w:rsid w:val="00D04B0D"/>
    <w:rsid w:val="00D04FCB"/>
    <w:rsid w:val="00D05CCA"/>
    <w:rsid w:val="00D05CEC"/>
    <w:rsid w:val="00D05D91"/>
    <w:rsid w:val="00D061B8"/>
    <w:rsid w:val="00D06225"/>
    <w:rsid w:val="00D0623A"/>
    <w:rsid w:val="00D06418"/>
    <w:rsid w:val="00D06436"/>
    <w:rsid w:val="00D0673C"/>
    <w:rsid w:val="00D06D4F"/>
    <w:rsid w:val="00D06DAE"/>
    <w:rsid w:val="00D06ECC"/>
    <w:rsid w:val="00D06F50"/>
    <w:rsid w:val="00D07705"/>
    <w:rsid w:val="00D07C92"/>
    <w:rsid w:val="00D102C8"/>
    <w:rsid w:val="00D104A2"/>
    <w:rsid w:val="00D105F9"/>
    <w:rsid w:val="00D10640"/>
    <w:rsid w:val="00D10824"/>
    <w:rsid w:val="00D108E3"/>
    <w:rsid w:val="00D10A5E"/>
    <w:rsid w:val="00D10ADE"/>
    <w:rsid w:val="00D10BB0"/>
    <w:rsid w:val="00D10CE4"/>
    <w:rsid w:val="00D111FA"/>
    <w:rsid w:val="00D1134A"/>
    <w:rsid w:val="00D115C1"/>
    <w:rsid w:val="00D11763"/>
    <w:rsid w:val="00D118F0"/>
    <w:rsid w:val="00D119C1"/>
    <w:rsid w:val="00D11A04"/>
    <w:rsid w:val="00D11B8D"/>
    <w:rsid w:val="00D11CFF"/>
    <w:rsid w:val="00D12083"/>
    <w:rsid w:val="00D129A3"/>
    <w:rsid w:val="00D12AA5"/>
    <w:rsid w:val="00D12D44"/>
    <w:rsid w:val="00D12DA1"/>
    <w:rsid w:val="00D12F22"/>
    <w:rsid w:val="00D13158"/>
    <w:rsid w:val="00D1359D"/>
    <w:rsid w:val="00D13848"/>
    <w:rsid w:val="00D13C2E"/>
    <w:rsid w:val="00D13D44"/>
    <w:rsid w:val="00D13D8A"/>
    <w:rsid w:val="00D13DB7"/>
    <w:rsid w:val="00D14236"/>
    <w:rsid w:val="00D14BB9"/>
    <w:rsid w:val="00D14D02"/>
    <w:rsid w:val="00D14F94"/>
    <w:rsid w:val="00D150D6"/>
    <w:rsid w:val="00D15405"/>
    <w:rsid w:val="00D1571E"/>
    <w:rsid w:val="00D15789"/>
    <w:rsid w:val="00D159B8"/>
    <w:rsid w:val="00D15B1F"/>
    <w:rsid w:val="00D15B8B"/>
    <w:rsid w:val="00D15E07"/>
    <w:rsid w:val="00D15FA8"/>
    <w:rsid w:val="00D16084"/>
    <w:rsid w:val="00D1629F"/>
    <w:rsid w:val="00D16B8F"/>
    <w:rsid w:val="00D17116"/>
    <w:rsid w:val="00D173CB"/>
    <w:rsid w:val="00D17401"/>
    <w:rsid w:val="00D174D8"/>
    <w:rsid w:val="00D17BE8"/>
    <w:rsid w:val="00D17D89"/>
    <w:rsid w:val="00D20029"/>
    <w:rsid w:val="00D202DF"/>
    <w:rsid w:val="00D205AD"/>
    <w:rsid w:val="00D2078F"/>
    <w:rsid w:val="00D208C8"/>
    <w:rsid w:val="00D215A2"/>
    <w:rsid w:val="00D216C3"/>
    <w:rsid w:val="00D21ADA"/>
    <w:rsid w:val="00D21B01"/>
    <w:rsid w:val="00D21E3D"/>
    <w:rsid w:val="00D21EB6"/>
    <w:rsid w:val="00D21F18"/>
    <w:rsid w:val="00D2240D"/>
    <w:rsid w:val="00D229E7"/>
    <w:rsid w:val="00D22B4F"/>
    <w:rsid w:val="00D23063"/>
    <w:rsid w:val="00D23799"/>
    <w:rsid w:val="00D23942"/>
    <w:rsid w:val="00D23C80"/>
    <w:rsid w:val="00D23D47"/>
    <w:rsid w:val="00D23E03"/>
    <w:rsid w:val="00D23EB5"/>
    <w:rsid w:val="00D242A3"/>
    <w:rsid w:val="00D249B5"/>
    <w:rsid w:val="00D2531B"/>
    <w:rsid w:val="00D254F7"/>
    <w:rsid w:val="00D25CB5"/>
    <w:rsid w:val="00D25D53"/>
    <w:rsid w:val="00D25D98"/>
    <w:rsid w:val="00D25E8F"/>
    <w:rsid w:val="00D262A6"/>
    <w:rsid w:val="00D264E3"/>
    <w:rsid w:val="00D271BD"/>
    <w:rsid w:val="00D272B5"/>
    <w:rsid w:val="00D2754A"/>
    <w:rsid w:val="00D27D6C"/>
    <w:rsid w:val="00D27DEB"/>
    <w:rsid w:val="00D27ED1"/>
    <w:rsid w:val="00D3009F"/>
    <w:rsid w:val="00D302D5"/>
    <w:rsid w:val="00D3035D"/>
    <w:rsid w:val="00D30728"/>
    <w:rsid w:val="00D30831"/>
    <w:rsid w:val="00D310BA"/>
    <w:rsid w:val="00D31275"/>
    <w:rsid w:val="00D31538"/>
    <w:rsid w:val="00D31928"/>
    <w:rsid w:val="00D319BA"/>
    <w:rsid w:val="00D31ED3"/>
    <w:rsid w:val="00D31F6B"/>
    <w:rsid w:val="00D324FB"/>
    <w:rsid w:val="00D32649"/>
    <w:rsid w:val="00D326F3"/>
    <w:rsid w:val="00D3277D"/>
    <w:rsid w:val="00D32922"/>
    <w:rsid w:val="00D32A52"/>
    <w:rsid w:val="00D32BE2"/>
    <w:rsid w:val="00D32C40"/>
    <w:rsid w:val="00D32D2A"/>
    <w:rsid w:val="00D33355"/>
    <w:rsid w:val="00D333F0"/>
    <w:rsid w:val="00D33E1F"/>
    <w:rsid w:val="00D341D8"/>
    <w:rsid w:val="00D34212"/>
    <w:rsid w:val="00D343C3"/>
    <w:rsid w:val="00D34404"/>
    <w:rsid w:val="00D34776"/>
    <w:rsid w:val="00D34D45"/>
    <w:rsid w:val="00D34F7B"/>
    <w:rsid w:val="00D35042"/>
    <w:rsid w:val="00D35AA5"/>
    <w:rsid w:val="00D35CA8"/>
    <w:rsid w:val="00D35DC8"/>
    <w:rsid w:val="00D35E8D"/>
    <w:rsid w:val="00D3609B"/>
    <w:rsid w:val="00D3648A"/>
    <w:rsid w:val="00D364EB"/>
    <w:rsid w:val="00D3654B"/>
    <w:rsid w:val="00D368B0"/>
    <w:rsid w:val="00D36A83"/>
    <w:rsid w:val="00D36D1A"/>
    <w:rsid w:val="00D37179"/>
    <w:rsid w:val="00D373FA"/>
    <w:rsid w:val="00D3764A"/>
    <w:rsid w:val="00D404D7"/>
    <w:rsid w:val="00D407F1"/>
    <w:rsid w:val="00D40850"/>
    <w:rsid w:val="00D4087D"/>
    <w:rsid w:val="00D40BCD"/>
    <w:rsid w:val="00D40C25"/>
    <w:rsid w:val="00D41282"/>
    <w:rsid w:val="00D418A4"/>
    <w:rsid w:val="00D4220F"/>
    <w:rsid w:val="00D422B6"/>
    <w:rsid w:val="00D424A3"/>
    <w:rsid w:val="00D4283C"/>
    <w:rsid w:val="00D428F7"/>
    <w:rsid w:val="00D436A9"/>
    <w:rsid w:val="00D439B3"/>
    <w:rsid w:val="00D439F8"/>
    <w:rsid w:val="00D43CC4"/>
    <w:rsid w:val="00D43CF5"/>
    <w:rsid w:val="00D43F0A"/>
    <w:rsid w:val="00D44068"/>
    <w:rsid w:val="00D4429B"/>
    <w:rsid w:val="00D4452F"/>
    <w:rsid w:val="00D44746"/>
    <w:rsid w:val="00D4490A"/>
    <w:rsid w:val="00D44A57"/>
    <w:rsid w:val="00D44CFC"/>
    <w:rsid w:val="00D44EA7"/>
    <w:rsid w:val="00D450B5"/>
    <w:rsid w:val="00D452DB"/>
    <w:rsid w:val="00D453BC"/>
    <w:rsid w:val="00D45692"/>
    <w:rsid w:val="00D458CD"/>
    <w:rsid w:val="00D45AF0"/>
    <w:rsid w:val="00D46081"/>
    <w:rsid w:val="00D46EA2"/>
    <w:rsid w:val="00D46FA5"/>
    <w:rsid w:val="00D47766"/>
    <w:rsid w:val="00D47859"/>
    <w:rsid w:val="00D47A90"/>
    <w:rsid w:val="00D47CBE"/>
    <w:rsid w:val="00D47F64"/>
    <w:rsid w:val="00D502B7"/>
    <w:rsid w:val="00D50819"/>
    <w:rsid w:val="00D50D7B"/>
    <w:rsid w:val="00D50DC7"/>
    <w:rsid w:val="00D50E4A"/>
    <w:rsid w:val="00D5130D"/>
    <w:rsid w:val="00D515AB"/>
    <w:rsid w:val="00D5196C"/>
    <w:rsid w:val="00D51A76"/>
    <w:rsid w:val="00D51B90"/>
    <w:rsid w:val="00D520E2"/>
    <w:rsid w:val="00D52BC8"/>
    <w:rsid w:val="00D52EF9"/>
    <w:rsid w:val="00D5315E"/>
    <w:rsid w:val="00D53592"/>
    <w:rsid w:val="00D537D5"/>
    <w:rsid w:val="00D537F2"/>
    <w:rsid w:val="00D539DF"/>
    <w:rsid w:val="00D53F71"/>
    <w:rsid w:val="00D545E6"/>
    <w:rsid w:val="00D54C9D"/>
    <w:rsid w:val="00D54CB1"/>
    <w:rsid w:val="00D55187"/>
    <w:rsid w:val="00D55F4A"/>
    <w:rsid w:val="00D56438"/>
    <w:rsid w:val="00D56439"/>
    <w:rsid w:val="00D56568"/>
    <w:rsid w:val="00D56832"/>
    <w:rsid w:val="00D56EA7"/>
    <w:rsid w:val="00D56F0E"/>
    <w:rsid w:val="00D56F3E"/>
    <w:rsid w:val="00D57079"/>
    <w:rsid w:val="00D574AA"/>
    <w:rsid w:val="00D57C3E"/>
    <w:rsid w:val="00D60031"/>
    <w:rsid w:val="00D60084"/>
    <w:rsid w:val="00D60143"/>
    <w:rsid w:val="00D60556"/>
    <w:rsid w:val="00D60771"/>
    <w:rsid w:val="00D6079D"/>
    <w:rsid w:val="00D60AB2"/>
    <w:rsid w:val="00D60AB9"/>
    <w:rsid w:val="00D60C21"/>
    <w:rsid w:val="00D60F5E"/>
    <w:rsid w:val="00D6118E"/>
    <w:rsid w:val="00D61293"/>
    <w:rsid w:val="00D617BA"/>
    <w:rsid w:val="00D61A29"/>
    <w:rsid w:val="00D61A4D"/>
    <w:rsid w:val="00D61A7F"/>
    <w:rsid w:val="00D61AE3"/>
    <w:rsid w:val="00D61CA8"/>
    <w:rsid w:val="00D6204A"/>
    <w:rsid w:val="00D6217A"/>
    <w:rsid w:val="00D62330"/>
    <w:rsid w:val="00D623B1"/>
    <w:rsid w:val="00D624E9"/>
    <w:rsid w:val="00D62AEA"/>
    <w:rsid w:val="00D62B6D"/>
    <w:rsid w:val="00D62CE3"/>
    <w:rsid w:val="00D6336F"/>
    <w:rsid w:val="00D63479"/>
    <w:rsid w:val="00D6356A"/>
    <w:rsid w:val="00D635F5"/>
    <w:rsid w:val="00D636AD"/>
    <w:rsid w:val="00D63761"/>
    <w:rsid w:val="00D6385D"/>
    <w:rsid w:val="00D63AC3"/>
    <w:rsid w:val="00D63C9B"/>
    <w:rsid w:val="00D641C1"/>
    <w:rsid w:val="00D644BD"/>
    <w:rsid w:val="00D64AC9"/>
    <w:rsid w:val="00D64C19"/>
    <w:rsid w:val="00D65257"/>
    <w:rsid w:val="00D652C3"/>
    <w:rsid w:val="00D6576D"/>
    <w:rsid w:val="00D65799"/>
    <w:rsid w:val="00D65C14"/>
    <w:rsid w:val="00D65CA6"/>
    <w:rsid w:val="00D660C0"/>
    <w:rsid w:val="00D6648C"/>
    <w:rsid w:val="00D66665"/>
    <w:rsid w:val="00D667A7"/>
    <w:rsid w:val="00D668AB"/>
    <w:rsid w:val="00D66AFE"/>
    <w:rsid w:val="00D6714B"/>
    <w:rsid w:val="00D671F4"/>
    <w:rsid w:val="00D672E0"/>
    <w:rsid w:val="00D677E5"/>
    <w:rsid w:val="00D67E23"/>
    <w:rsid w:val="00D702CD"/>
    <w:rsid w:val="00D70522"/>
    <w:rsid w:val="00D70692"/>
    <w:rsid w:val="00D70A5F"/>
    <w:rsid w:val="00D70E3B"/>
    <w:rsid w:val="00D7109D"/>
    <w:rsid w:val="00D71459"/>
    <w:rsid w:val="00D715C4"/>
    <w:rsid w:val="00D716BF"/>
    <w:rsid w:val="00D71716"/>
    <w:rsid w:val="00D71966"/>
    <w:rsid w:val="00D71BD0"/>
    <w:rsid w:val="00D71CDB"/>
    <w:rsid w:val="00D720AB"/>
    <w:rsid w:val="00D7214B"/>
    <w:rsid w:val="00D72659"/>
    <w:rsid w:val="00D72995"/>
    <w:rsid w:val="00D732A7"/>
    <w:rsid w:val="00D732CF"/>
    <w:rsid w:val="00D733DE"/>
    <w:rsid w:val="00D73C13"/>
    <w:rsid w:val="00D73D76"/>
    <w:rsid w:val="00D73E1A"/>
    <w:rsid w:val="00D743AC"/>
    <w:rsid w:val="00D74B36"/>
    <w:rsid w:val="00D74D0A"/>
    <w:rsid w:val="00D74F1C"/>
    <w:rsid w:val="00D751C4"/>
    <w:rsid w:val="00D7550A"/>
    <w:rsid w:val="00D755F7"/>
    <w:rsid w:val="00D7589F"/>
    <w:rsid w:val="00D75A35"/>
    <w:rsid w:val="00D75DDB"/>
    <w:rsid w:val="00D75E05"/>
    <w:rsid w:val="00D75EB8"/>
    <w:rsid w:val="00D75F0C"/>
    <w:rsid w:val="00D77159"/>
    <w:rsid w:val="00D77A47"/>
    <w:rsid w:val="00D80408"/>
    <w:rsid w:val="00D804E8"/>
    <w:rsid w:val="00D805A9"/>
    <w:rsid w:val="00D807DE"/>
    <w:rsid w:val="00D8082B"/>
    <w:rsid w:val="00D80AD1"/>
    <w:rsid w:val="00D81051"/>
    <w:rsid w:val="00D81A1E"/>
    <w:rsid w:val="00D81BA6"/>
    <w:rsid w:val="00D82634"/>
    <w:rsid w:val="00D829BD"/>
    <w:rsid w:val="00D82D5F"/>
    <w:rsid w:val="00D8303B"/>
    <w:rsid w:val="00D83391"/>
    <w:rsid w:val="00D83BD2"/>
    <w:rsid w:val="00D83E1F"/>
    <w:rsid w:val="00D83EBC"/>
    <w:rsid w:val="00D84083"/>
    <w:rsid w:val="00D84405"/>
    <w:rsid w:val="00D84737"/>
    <w:rsid w:val="00D84C26"/>
    <w:rsid w:val="00D84CA9"/>
    <w:rsid w:val="00D8519B"/>
    <w:rsid w:val="00D8527D"/>
    <w:rsid w:val="00D85672"/>
    <w:rsid w:val="00D856B9"/>
    <w:rsid w:val="00D85872"/>
    <w:rsid w:val="00D858CB"/>
    <w:rsid w:val="00D85A03"/>
    <w:rsid w:val="00D85BCE"/>
    <w:rsid w:val="00D85EBF"/>
    <w:rsid w:val="00D86335"/>
    <w:rsid w:val="00D865A2"/>
    <w:rsid w:val="00D865A5"/>
    <w:rsid w:val="00D865BD"/>
    <w:rsid w:val="00D866B3"/>
    <w:rsid w:val="00D86773"/>
    <w:rsid w:val="00D86DAE"/>
    <w:rsid w:val="00D86DD0"/>
    <w:rsid w:val="00D87144"/>
    <w:rsid w:val="00D871EE"/>
    <w:rsid w:val="00D8782B"/>
    <w:rsid w:val="00D900D1"/>
    <w:rsid w:val="00D90297"/>
    <w:rsid w:val="00D9049C"/>
    <w:rsid w:val="00D904D9"/>
    <w:rsid w:val="00D90ACC"/>
    <w:rsid w:val="00D90F99"/>
    <w:rsid w:val="00D910A8"/>
    <w:rsid w:val="00D916DF"/>
    <w:rsid w:val="00D9195B"/>
    <w:rsid w:val="00D919B0"/>
    <w:rsid w:val="00D91AC8"/>
    <w:rsid w:val="00D91BB6"/>
    <w:rsid w:val="00D91BFC"/>
    <w:rsid w:val="00D91CC4"/>
    <w:rsid w:val="00D91D01"/>
    <w:rsid w:val="00D91DAB"/>
    <w:rsid w:val="00D91DF5"/>
    <w:rsid w:val="00D92030"/>
    <w:rsid w:val="00D921F3"/>
    <w:rsid w:val="00D92261"/>
    <w:rsid w:val="00D9239D"/>
    <w:rsid w:val="00D9282F"/>
    <w:rsid w:val="00D92A4C"/>
    <w:rsid w:val="00D92B1A"/>
    <w:rsid w:val="00D937F4"/>
    <w:rsid w:val="00D9385E"/>
    <w:rsid w:val="00D938D0"/>
    <w:rsid w:val="00D93E45"/>
    <w:rsid w:val="00D943C9"/>
    <w:rsid w:val="00D94416"/>
    <w:rsid w:val="00D948ED"/>
    <w:rsid w:val="00D94ABB"/>
    <w:rsid w:val="00D95294"/>
    <w:rsid w:val="00D954BA"/>
    <w:rsid w:val="00D95985"/>
    <w:rsid w:val="00D96491"/>
    <w:rsid w:val="00D964BE"/>
    <w:rsid w:val="00D96A0A"/>
    <w:rsid w:val="00D9714C"/>
    <w:rsid w:val="00D97789"/>
    <w:rsid w:val="00D977AA"/>
    <w:rsid w:val="00D97927"/>
    <w:rsid w:val="00D979BC"/>
    <w:rsid w:val="00D97A99"/>
    <w:rsid w:val="00D97C6E"/>
    <w:rsid w:val="00D97DC4"/>
    <w:rsid w:val="00D97FB9"/>
    <w:rsid w:val="00DA01FC"/>
    <w:rsid w:val="00DA04F0"/>
    <w:rsid w:val="00DA05EC"/>
    <w:rsid w:val="00DA0A94"/>
    <w:rsid w:val="00DA0D8A"/>
    <w:rsid w:val="00DA0EAE"/>
    <w:rsid w:val="00DA0F15"/>
    <w:rsid w:val="00DA0F48"/>
    <w:rsid w:val="00DA1307"/>
    <w:rsid w:val="00DA1478"/>
    <w:rsid w:val="00DA198B"/>
    <w:rsid w:val="00DA1AD2"/>
    <w:rsid w:val="00DA1C1C"/>
    <w:rsid w:val="00DA1FB0"/>
    <w:rsid w:val="00DA210E"/>
    <w:rsid w:val="00DA2E95"/>
    <w:rsid w:val="00DA2EDF"/>
    <w:rsid w:val="00DA2EFA"/>
    <w:rsid w:val="00DA3299"/>
    <w:rsid w:val="00DA3662"/>
    <w:rsid w:val="00DA39A9"/>
    <w:rsid w:val="00DA4186"/>
    <w:rsid w:val="00DA43A7"/>
    <w:rsid w:val="00DA456F"/>
    <w:rsid w:val="00DA4593"/>
    <w:rsid w:val="00DA48F2"/>
    <w:rsid w:val="00DA499D"/>
    <w:rsid w:val="00DA4E7E"/>
    <w:rsid w:val="00DA5454"/>
    <w:rsid w:val="00DA582C"/>
    <w:rsid w:val="00DA5899"/>
    <w:rsid w:val="00DA5BD4"/>
    <w:rsid w:val="00DA6AD7"/>
    <w:rsid w:val="00DA7190"/>
    <w:rsid w:val="00DA7222"/>
    <w:rsid w:val="00DA727B"/>
    <w:rsid w:val="00DA75EF"/>
    <w:rsid w:val="00DA7616"/>
    <w:rsid w:val="00DA76D2"/>
    <w:rsid w:val="00DA78BA"/>
    <w:rsid w:val="00DA7BE3"/>
    <w:rsid w:val="00DB00CF"/>
    <w:rsid w:val="00DB02FD"/>
    <w:rsid w:val="00DB03DF"/>
    <w:rsid w:val="00DB0817"/>
    <w:rsid w:val="00DB0866"/>
    <w:rsid w:val="00DB0EC0"/>
    <w:rsid w:val="00DB13B9"/>
    <w:rsid w:val="00DB1758"/>
    <w:rsid w:val="00DB18F0"/>
    <w:rsid w:val="00DB19E8"/>
    <w:rsid w:val="00DB1B31"/>
    <w:rsid w:val="00DB1F70"/>
    <w:rsid w:val="00DB1F99"/>
    <w:rsid w:val="00DB26FD"/>
    <w:rsid w:val="00DB286A"/>
    <w:rsid w:val="00DB2DD1"/>
    <w:rsid w:val="00DB2F60"/>
    <w:rsid w:val="00DB319B"/>
    <w:rsid w:val="00DB3316"/>
    <w:rsid w:val="00DB3628"/>
    <w:rsid w:val="00DB399B"/>
    <w:rsid w:val="00DB3C1E"/>
    <w:rsid w:val="00DB3EE6"/>
    <w:rsid w:val="00DB411A"/>
    <w:rsid w:val="00DB43BC"/>
    <w:rsid w:val="00DB4724"/>
    <w:rsid w:val="00DB4B61"/>
    <w:rsid w:val="00DB4ED9"/>
    <w:rsid w:val="00DB4F6D"/>
    <w:rsid w:val="00DB519E"/>
    <w:rsid w:val="00DB5406"/>
    <w:rsid w:val="00DB55AA"/>
    <w:rsid w:val="00DB5752"/>
    <w:rsid w:val="00DB5CCC"/>
    <w:rsid w:val="00DB5D9F"/>
    <w:rsid w:val="00DB5F97"/>
    <w:rsid w:val="00DB6133"/>
    <w:rsid w:val="00DB6475"/>
    <w:rsid w:val="00DB6A24"/>
    <w:rsid w:val="00DB6C43"/>
    <w:rsid w:val="00DB6D11"/>
    <w:rsid w:val="00DB75A6"/>
    <w:rsid w:val="00DB767D"/>
    <w:rsid w:val="00DB7932"/>
    <w:rsid w:val="00DB7991"/>
    <w:rsid w:val="00DB7E14"/>
    <w:rsid w:val="00DC0303"/>
    <w:rsid w:val="00DC04FB"/>
    <w:rsid w:val="00DC05AD"/>
    <w:rsid w:val="00DC05B6"/>
    <w:rsid w:val="00DC0A9A"/>
    <w:rsid w:val="00DC0CAB"/>
    <w:rsid w:val="00DC1026"/>
    <w:rsid w:val="00DC1105"/>
    <w:rsid w:val="00DC117D"/>
    <w:rsid w:val="00DC1260"/>
    <w:rsid w:val="00DC1636"/>
    <w:rsid w:val="00DC192D"/>
    <w:rsid w:val="00DC19FE"/>
    <w:rsid w:val="00DC1A92"/>
    <w:rsid w:val="00DC1ADF"/>
    <w:rsid w:val="00DC1CAC"/>
    <w:rsid w:val="00DC20D8"/>
    <w:rsid w:val="00DC242A"/>
    <w:rsid w:val="00DC2461"/>
    <w:rsid w:val="00DC26E6"/>
    <w:rsid w:val="00DC329A"/>
    <w:rsid w:val="00DC3481"/>
    <w:rsid w:val="00DC38D6"/>
    <w:rsid w:val="00DC3C84"/>
    <w:rsid w:val="00DC43F3"/>
    <w:rsid w:val="00DC4415"/>
    <w:rsid w:val="00DC4564"/>
    <w:rsid w:val="00DC4B30"/>
    <w:rsid w:val="00DC4B7D"/>
    <w:rsid w:val="00DC4F7E"/>
    <w:rsid w:val="00DC5065"/>
    <w:rsid w:val="00DC5406"/>
    <w:rsid w:val="00DC5526"/>
    <w:rsid w:val="00DC5585"/>
    <w:rsid w:val="00DC5600"/>
    <w:rsid w:val="00DC5696"/>
    <w:rsid w:val="00DC5810"/>
    <w:rsid w:val="00DC6108"/>
    <w:rsid w:val="00DC62D2"/>
    <w:rsid w:val="00DC6605"/>
    <w:rsid w:val="00DC670E"/>
    <w:rsid w:val="00DC67B7"/>
    <w:rsid w:val="00DC6C5A"/>
    <w:rsid w:val="00DC6C6D"/>
    <w:rsid w:val="00DC6FD3"/>
    <w:rsid w:val="00DC729D"/>
    <w:rsid w:val="00DC72FF"/>
    <w:rsid w:val="00DD01F4"/>
    <w:rsid w:val="00DD0361"/>
    <w:rsid w:val="00DD04AA"/>
    <w:rsid w:val="00DD07F7"/>
    <w:rsid w:val="00DD0A66"/>
    <w:rsid w:val="00DD0DB6"/>
    <w:rsid w:val="00DD1003"/>
    <w:rsid w:val="00DD127B"/>
    <w:rsid w:val="00DD14D1"/>
    <w:rsid w:val="00DD15B6"/>
    <w:rsid w:val="00DD1A14"/>
    <w:rsid w:val="00DD2091"/>
    <w:rsid w:val="00DD226D"/>
    <w:rsid w:val="00DD289F"/>
    <w:rsid w:val="00DD2AB3"/>
    <w:rsid w:val="00DD2ACF"/>
    <w:rsid w:val="00DD3077"/>
    <w:rsid w:val="00DD3112"/>
    <w:rsid w:val="00DD3586"/>
    <w:rsid w:val="00DD35D3"/>
    <w:rsid w:val="00DD3C41"/>
    <w:rsid w:val="00DD3DE2"/>
    <w:rsid w:val="00DD42A5"/>
    <w:rsid w:val="00DD448D"/>
    <w:rsid w:val="00DD449B"/>
    <w:rsid w:val="00DD4550"/>
    <w:rsid w:val="00DD48C0"/>
    <w:rsid w:val="00DD4DEE"/>
    <w:rsid w:val="00DD5A50"/>
    <w:rsid w:val="00DD5B1A"/>
    <w:rsid w:val="00DD5B99"/>
    <w:rsid w:val="00DD64F9"/>
    <w:rsid w:val="00DD66E5"/>
    <w:rsid w:val="00DD6866"/>
    <w:rsid w:val="00DD6A8F"/>
    <w:rsid w:val="00DD6B67"/>
    <w:rsid w:val="00DD6B82"/>
    <w:rsid w:val="00DD6E79"/>
    <w:rsid w:val="00DD7203"/>
    <w:rsid w:val="00DD785F"/>
    <w:rsid w:val="00DD795D"/>
    <w:rsid w:val="00DD796D"/>
    <w:rsid w:val="00DD7A3A"/>
    <w:rsid w:val="00DD7AFF"/>
    <w:rsid w:val="00DD7B68"/>
    <w:rsid w:val="00DD7BEC"/>
    <w:rsid w:val="00DD7CF2"/>
    <w:rsid w:val="00DD7EBC"/>
    <w:rsid w:val="00DE0266"/>
    <w:rsid w:val="00DE0663"/>
    <w:rsid w:val="00DE0B97"/>
    <w:rsid w:val="00DE0FE4"/>
    <w:rsid w:val="00DE12DB"/>
    <w:rsid w:val="00DE1362"/>
    <w:rsid w:val="00DE1423"/>
    <w:rsid w:val="00DE1B1B"/>
    <w:rsid w:val="00DE1C42"/>
    <w:rsid w:val="00DE1CD0"/>
    <w:rsid w:val="00DE1E39"/>
    <w:rsid w:val="00DE2697"/>
    <w:rsid w:val="00DE3209"/>
    <w:rsid w:val="00DE364B"/>
    <w:rsid w:val="00DE3855"/>
    <w:rsid w:val="00DE38F8"/>
    <w:rsid w:val="00DE3E4A"/>
    <w:rsid w:val="00DE3F09"/>
    <w:rsid w:val="00DE4492"/>
    <w:rsid w:val="00DE4886"/>
    <w:rsid w:val="00DE49DD"/>
    <w:rsid w:val="00DE51B5"/>
    <w:rsid w:val="00DE5508"/>
    <w:rsid w:val="00DE59BF"/>
    <w:rsid w:val="00DE5B65"/>
    <w:rsid w:val="00DE6081"/>
    <w:rsid w:val="00DE60C0"/>
    <w:rsid w:val="00DE621D"/>
    <w:rsid w:val="00DE6378"/>
    <w:rsid w:val="00DE6BBA"/>
    <w:rsid w:val="00DE6EFF"/>
    <w:rsid w:val="00DE7226"/>
    <w:rsid w:val="00DE72DB"/>
    <w:rsid w:val="00DE7885"/>
    <w:rsid w:val="00DE7953"/>
    <w:rsid w:val="00DF0217"/>
    <w:rsid w:val="00DF0834"/>
    <w:rsid w:val="00DF0AD4"/>
    <w:rsid w:val="00DF0D35"/>
    <w:rsid w:val="00DF1299"/>
    <w:rsid w:val="00DF145F"/>
    <w:rsid w:val="00DF1846"/>
    <w:rsid w:val="00DF1C29"/>
    <w:rsid w:val="00DF2090"/>
    <w:rsid w:val="00DF2278"/>
    <w:rsid w:val="00DF2506"/>
    <w:rsid w:val="00DF2C6C"/>
    <w:rsid w:val="00DF2C8A"/>
    <w:rsid w:val="00DF2D94"/>
    <w:rsid w:val="00DF2E2A"/>
    <w:rsid w:val="00DF3274"/>
    <w:rsid w:val="00DF350D"/>
    <w:rsid w:val="00DF3555"/>
    <w:rsid w:val="00DF3DA6"/>
    <w:rsid w:val="00DF3F53"/>
    <w:rsid w:val="00DF4248"/>
    <w:rsid w:val="00DF4495"/>
    <w:rsid w:val="00DF4F6A"/>
    <w:rsid w:val="00DF5185"/>
    <w:rsid w:val="00DF53B1"/>
    <w:rsid w:val="00DF5748"/>
    <w:rsid w:val="00DF5BA9"/>
    <w:rsid w:val="00DF5DA7"/>
    <w:rsid w:val="00DF654C"/>
    <w:rsid w:val="00DF65B9"/>
    <w:rsid w:val="00DF6EE0"/>
    <w:rsid w:val="00DF6FF7"/>
    <w:rsid w:val="00DF709A"/>
    <w:rsid w:val="00DF7226"/>
    <w:rsid w:val="00DF76E0"/>
    <w:rsid w:val="00DF7BA8"/>
    <w:rsid w:val="00DF7F82"/>
    <w:rsid w:val="00E00955"/>
    <w:rsid w:val="00E00957"/>
    <w:rsid w:val="00E00D6D"/>
    <w:rsid w:val="00E00E45"/>
    <w:rsid w:val="00E014D3"/>
    <w:rsid w:val="00E015E3"/>
    <w:rsid w:val="00E018C9"/>
    <w:rsid w:val="00E01E1C"/>
    <w:rsid w:val="00E01EE7"/>
    <w:rsid w:val="00E02147"/>
    <w:rsid w:val="00E025FC"/>
    <w:rsid w:val="00E02778"/>
    <w:rsid w:val="00E02E18"/>
    <w:rsid w:val="00E0324D"/>
    <w:rsid w:val="00E03367"/>
    <w:rsid w:val="00E03991"/>
    <w:rsid w:val="00E03A8D"/>
    <w:rsid w:val="00E03D9F"/>
    <w:rsid w:val="00E03F9B"/>
    <w:rsid w:val="00E040C5"/>
    <w:rsid w:val="00E04186"/>
    <w:rsid w:val="00E04239"/>
    <w:rsid w:val="00E043FF"/>
    <w:rsid w:val="00E04A1D"/>
    <w:rsid w:val="00E04D66"/>
    <w:rsid w:val="00E04D6B"/>
    <w:rsid w:val="00E04DAF"/>
    <w:rsid w:val="00E04DE3"/>
    <w:rsid w:val="00E05332"/>
    <w:rsid w:val="00E053CC"/>
    <w:rsid w:val="00E0594B"/>
    <w:rsid w:val="00E05A9F"/>
    <w:rsid w:val="00E05F55"/>
    <w:rsid w:val="00E060C3"/>
    <w:rsid w:val="00E06570"/>
    <w:rsid w:val="00E06705"/>
    <w:rsid w:val="00E07109"/>
    <w:rsid w:val="00E07347"/>
    <w:rsid w:val="00E075B8"/>
    <w:rsid w:val="00E07904"/>
    <w:rsid w:val="00E0799C"/>
    <w:rsid w:val="00E07B28"/>
    <w:rsid w:val="00E07DC8"/>
    <w:rsid w:val="00E10032"/>
    <w:rsid w:val="00E1013D"/>
    <w:rsid w:val="00E106C4"/>
    <w:rsid w:val="00E10794"/>
    <w:rsid w:val="00E10A9C"/>
    <w:rsid w:val="00E10D9E"/>
    <w:rsid w:val="00E10DAE"/>
    <w:rsid w:val="00E1103F"/>
    <w:rsid w:val="00E1116B"/>
    <w:rsid w:val="00E11323"/>
    <w:rsid w:val="00E11359"/>
    <w:rsid w:val="00E11688"/>
    <w:rsid w:val="00E11AA5"/>
    <w:rsid w:val="00E11ED1"/>
    <w:rsid w:val="00E12282"/>
    <w:rsid w:val="00E12689"/>
    <w:rsid w:val="00E12C01"/>
    <w:rsid w:val="00E1301E"/>
    <w:rsid w:val="00E1303F"/>
    <w:rsid w:val="00E131DC"/>
    <w:rsid w:val="00E137FA"/>
    <w:rsid w:val="00E13AF1"/>
    <w:rsid w:val="00E13D16"/>
    <w:rsid w:val="00E14316"/>
    <w:rsid w:val="00E145E2"/>
    <w:rsid w:val="00E146F2"/>
    <w:rsid w:val="00E14876"/>
    <w:rsid w:val="00E1523A"/>
    <w:rsid w:val="00E15647"/>
    <w:rsid w:val="00E15770"/>
    <w:rsid w:val="00E15D08"/>
    <w:rsid w:val="00E16000"/>
    <w:rsid w:val="00E1607D"/>
    <w:rsid w:val="00E161B5"/>
    <w:rsid w:val="00E1662F"/>
    <w:rsid w:val="00E1664F"/>
    <w:rsid w:val="00E16A6D"/>
    <w:rsid w:val="00E171DF"/>
    <w:rsid w:val="00E1742D"/>
    <w:rsid w:val="00E1750D"/>
    <w:rsid w:val="00E17C8B"/>
    <w:rsid w:val="00E17E6C"/>
    <w:rsid w:val="00E17FBC"/>
    <w:rsid w:val="00E202A5"/>
    <w:rsid w:val="00E2095B"/>
    <w:rsid w:val="00E20B10"/>
    <w:rsid w:val="00E20B16"/>
    <w:rsid w:val="00E20FDD"/>
    <w:rsid w:val="00E20FDF"/>
    <w:rsid w:val="00E2124E"/>
    <w:rsid w:val="00E213D4"/>
    <w:rsid w:val="00E21B28"/>
    <w:rsid w:val="00E21B47"/>
    <w:rsid w:val="00E21BB5"/>
    <w:rsid w:val="00E21D74"/>
    <w:rsid w:val="00E21F67"/>
    <w:rsid w:val="00E22568"/>
    <w:rsid w:val="00E22578"/>
    <w:rsid w:val="00E22B1F"/>
    <w:rsid w:val="00E22E3D"/>
    <w:rsid w:val="00E23493"/>
    <w:rsid w:val="00E23542"/>
    <w:rsid w:val="00E23AC5"/>
    <w:rsid w:val="00E23C57"/>
    <w:rsid w:val="00E23D56"/>
    <w:rsid w:val="00E23E23"/>
    <w:rsid w:val="00E23E7E"/>
    <w:rsid w:val="00E2450C"/>
    <w:rsid w:val="00E24626"/>
    <w:rsid w:val="00E24629"/>
    <w:rsid w:val="00E249E2"/>
    <w:rsid w:val="00E24B1D"/>
    <w:rsid w:val="00E24BBB"/>
    <w:rsid w:val="00E24C40"/>
    <w:rsid w:val="00E24E23"/>
    <w:rsid w:val="00E252D7"/>
    <w:rsid w:val="00E25FAE"/>
    <w:rsid w:val="00E262D6"/>
    <w:rsid w:val="00E2632F"/>
    <w:rsid w:val="00E26760"/>
    <w:rsid w:val="00E268A2"/>
    <w:rsid w:val="00E26A57"/>
    <w:rsid w:val="00E26ED7"/>
    <w:rsid w:val="00E26EF6"/>
    <w:rsid w:val="00E270C2"/>
    <w:rsid w:val="00E27636"/>
    <w:rsid w:val="00E276EF"/>
    <w:rsid w:val="00E2773E"/>
    <w:rsid w:val="00E27C7E"/>
    <w:rsid w:val="00E27CF9"/>
    <w:rsid w:val="00E30CD4"/>
    <w:rsid w:val="00E30CD7"/>
    <w:rsid w:val="00E30FCE"/>
    <w:rsid w:val="00E31021"/>
    <w:rsid w:val="00E3105F"/>
    <w:rsid w:val="00E311A9"/>
    <w:rsid w:val="00E3139F"/>
    <w:rsid w:val="00E31603"/>
    <w:rsid w:val="00E31B34"/>
    <w:rsid w:val="00E31BED"/>
    <w:rsid w:val="00E31EFC"/>
    <w:rsid w:val="00E32416"/>
    <w:rsid w:val="00E32686"/>
    <w:rsid w:val="00E32786"/>
    <w:rsid w:val="00E3283C"/>
    <w:rsid w:val="00E32912"/>
    <w:rsid w:val="00E32C8F"/>
    <w:rsid w:val="00E331A6"/>
    <w:rsid w:val="00E33416"/>
    <w:rsid w:val="00E33799"/>
    <w:rsid w:val="00E338A0"/>
    <w:rsid w:val="00E33CBA"/>
    <w:rsid w:val="00E33F53"/>
    <w:rsid w:val="00E33FF6"/>
    <w:rsid w:val="00E34001"/>
    <w:rsid w:val="00E34285"/>
    <w:rsid w:val="00E343C9"/>
    <w:rsid w:val="00E349FC"/>
    <w:rsid w:val="00E34D2B"/>
    <w:rsid w:val="00E34E55"/>
    <w:rsid w:val="00E34ECD"/>
    <w:rsid w:val="00E3533C"/>
    <w:rsid w:val="00E354FF"/>
    <w:rsid w:val="00E35556"/>
    <w:rsid w:val="00E355BB"/>
    <w:rsid w:val="00E359DB"/>
    <w:rsid w:val="00E35BF3"/>
    <w:rsid w:val="00E35CA7"/>
    <w:rsid w:val="00E35E81"/>
    <w:rsid w:val="00E36254"/>
    <w:rsid w:val="00E3644E"/>
    <w:rsid w:val="00E3680C"/>
    <w:rsid w:val="00E36B02"/>
    <w:rsid w:val="00E36B44"/>
    <w:rsid w:val="00E36B4C"/>
    <w:rsid w:val="00E371CF"/>
    <w:rsid w:val="00E374E4"/>
    <w:rsid w:val="00E37613"/>
    <w:rsid w:val="00E37D9D"/>
    <w:rsid w:val="00E37FDC"/>
    <w:rsid w:val="00E40120"/>
    <w:rsid w:val="00E4018C"/>
    <w:rsid w:val="00E405F9"/>
    <w:rsid w:val="00E40943"/>
    <w:rsid w:val="00E40A6E"/>
    <w:rsid w:val="00E40A6F"/>
    <w:rsid w:val="00E40C90"/>
    <w:rsid w:val="00E40D6E"/>
    <w:rsid w:val="00E40E6A"/>
    <w:rsid w:val="00E40EBD"/>
    <w:rsid w:val="00E40EC1"/>
    <w:rsid w:val="00E40F17"/>
    <w:rsid w:val="00E4141D"/>
    <w:rsid w:val="00E4259B"/>
    <w:rsid w:val="00E42B18"/>
    <w:rsid w:val="00E4304E"/>
    <w:rsid w:val="00E4347B"/>
    <w:rsid w:val="00E43685"/>
    <w:rsid w:val="00E43AEB"/>
    <w:rsid w:val="00E43EBB"/>
    <w:rsid w:val="00E43FCC"/>
    <w:rsid w:val="00E4428F"/>
    <w:rsid w:val="00E44850"/>
    <w:rsid w:val="00E45183"/>
    <w:rsid w:val="00E452F5"/>
    <w:rsid w:val="00E452F9"/>
    <w:rsid w:val="00E456B6"/>
    <w:rsid w:val="00E4596B"/>
    <w:rsid w:val="00E4596E"/>
    <w:rsid w:val="00E45C7B"/>
    <w:rsid w:val="00E45D92"/>
    <w:rsid w:val="00E462DD"/>
    <w:rsid w:val="00E4668E"/>
    <w:rsid w:val="00E4688E"/>
    <w:rsid w:val="00E46D07"/>
    <w:rsid w:val="00E47514"/>
    <w:rsid w:val="00E4773E"/>
    <w:rsid w:val="00E4778B"/>
    <w:rsid w:val="00E47816"/>
    <w:rsid w:val="00E47958"/>
    <w:rsid w:val="00E47979"/>
    <w:rsid w:val="00E479DC"/>
    <w:rsid w:val="00E47E5E"/>
    <w:rsid w:val="00E47F45"/>
    <w:rsid w:val="00E5011F"/>
    <w:rsid w:val="00E50383"/>
    <w:rsid w:val="00E508A5"/>
    <w:rsid w:val="00E5093B"/>
    <w:rsid w:val="00E50C56"/>
    <w:rsid w:val="00E51073"/>
    <w:rsid w:val="00E5112D"/>
    <w:rsid w:val="00E51303"/>
    <w:rsid w:val="00E51336"/>
    <w:rsid w:val="00E514BE"/>
    <w:rsid w:val="00E5150A"/>
    <w:rsid w:val="00E5187E"/>
    <w:rsid w:val="00E51DB5"/>
    <w:rsid w:val="00E528EA"/>
    <w:rsid w:val="00E529D1"/>
    <w:rsid w:val="00E52D8B"/>
    <w:rsid w:val="00E52EEB"/>
    <w:rsid w:val="00E531DB"/>
    <w:rsid w:val="00E5344B"/>
    <w:rsid w:val="00E537A0"/>
    <w:rsid w:val="00E53CAC"/>
    <w:rsid w:val="00E5414D"/>
    <w:rsid w:val="00E542DF"/>
    <w:rsid w:val="00E54483"/>
    <w:rsid w:val="00E54738"/>
    <w:rsid w:val="00E54814"/>
    <w:rsid w:val="00E548AF"/>
    <w:rsid w:val="00E54BF0"/>
    <w:rsid w:val="00E556C3"/>
    <w:rsid w:val="00E55886"/>
    <w:rsid w:val="00E55AF8"/>
    <w:rsid w:val="00E55E03"/>
    <w:rsid w:val="00E55F49"/>
    <w:rsid w:val="00E55FEB"/>
    <w:rsid w:val="00E5706D"/>
    <w:rsid w:val="00E571DF"/>
    <w:rsid w:val="00E6010D"/>
    <w:rsid w:val="00E601DE"/>
    <w:rsid w:val="00E6025A"/>
    <w:rsid w:val="00E602D2"/>
    <w:rsid w:val="00E604C0"/>
    <w:rsid w:val="00E606DA"/>
    <w:rsid w:val="00E608B1"/>
    <w:rsid w:val="00E610AE"/>
    <w:rsid w:val="00E61353"/>
    <w:rsid w:val="00E613C6"/>
    <w:rsid w:val="00E6147F"/>
    <w:rsid w:val="00E615D2"/>
    <w:rsid w:val="00E615FD"/>
    <w:rsid w:val="00E6174C"/>
    <w:rsid w:val="00E6175B"/>
    <w:rsid w:val="00E6209E"/>
    <w:rsid w:val="00E622D0"/>
    <w:rsid w:val="00E6231E"/>
    <w:rsid w:val="00E623D5"/>
    <w:rsid w:val="00E625FD"/>
    <w:rsid w:val="00E627EE"/>
    <w:rsid w:val="00E62B37"/>
    <w:rsid w:val="00E632CD"/>
    <w:rsid w:val="00E63B6B"/>
    <w:rsid w:val="00E63D3A"/>
    <w:rsid w:val="00E63F93"/>
    <w:rsid w:val="00E643C5"/>
    <w:rsid w:val="00E644D7"/>
    <w:rsid w:val="00E645C9"/>
    <w:rsid w:val="00E64795"/>
    <w:rsid w:val="00E64C88"/>
    <w:rsid w:val="00E64D10"/>
    <w:rsid w:val="00E6507F"/>
    <w:rsid w:val="00E650A3"/>
    <w:rsid w:val="00E652D1"/>
    <w:rsid w:val="00E65400"/>
    <w:rsid w:val="00E6576D"/>
    <w:rsid w:val="00E65EB4"/>
    <w:rsid w:val="00E65ED0"/>
    <w:rsid w:val="00E6736D"/>
    <w:rsid w:val="00E67407"/>
    <w:rsid w:val="00E70885"/>
    <w:rsid w:val="00E7089E"/>
    <w:rsid w:val="00E70933"/>
    <w:rsid w:val="00E70B05"/>
    <w:rsid w:val="00E71B58"/>
    <w:rsid w:val="00E72172"/>
    <w:rsid w:val="00E723C3"/>
    <w:rsid w:val="00E727D3"/>
    <w:rsid w:val="00E72B15"/>
    <w:rsid w:val="00E72C60"/>
    <w:rsid w:val="00E734CD"/>
    <w:rsid w:val="00E7376A"/>
    <w:rsid w:val="00E73A52"/>
    <w:rsid w:val="00E74137"/>
    <w:rsid w:val="00E743A8"/>
    <w:rsid w:val="00E744E1"/>
    <w:rsid w:val="00E74E58"/>
    <w:rsid w:val="00E753A5"/>
    <w:rsid w:val="00E757C4"/>
    <w:rsid w:val="00E758BC"/>
    <w:rsid w:val="00E75CD1"/>
    <w:rsid w:val="00E76BE7"/>
    <w:rsid w:val="00E76D5E"/>
    <w:rsid w:val="00E773C7"/>
    <w:rsid w:val="00E77515"/>
    <w:rsid w:val="00E77827"/>
    <w:rsid w:val="00E77978"/>
    <w:rsid w:val="00E77A94"/>
    <w:rsid w:val="00E77C9C"/>
    <w:rsid w:val="00E77D4F"/>
    <w:rsid w:val="00E80052"/>
    <w:rsid w:val="00E801E0"/>
    <w:rsid w:val="00E80309"/>
    <w:rsid w:val="00E80883"/>
    <w:rsid w:val="00E80F9E"/>
    <w:rsid w:val="00E80FAF"/>
    <w:rsid w:val="00E811F4"/>
    <w:rsid w:val="00E812BB"/>
    <w:rsid w:val="00E81514"/>
    <w:rsid w:val="00E816F2"/>
    <w:rsid w:val="00E81DF3"/>
    <w:rsid w:val="00E8203D"/>
    <w:rsid w:val="00E8231C"/>
    <w:rsid w:val="00E823B5"/>
    <w:rsid w:val="00E82743"/>
    <w:rsid w:val="00E835C2"/>
    <w:rsid w:val="00E83899"/>
    <w:rsid w:val="00E84053"/>
    <w:rsid w:val="00E84454"/>
    <w:rsid w:val="00E8476D"/>
    <w:rsid w:val="00E84807"/>
    <w:rsid w:val="00E849F6"/>
    <w:rsid w:val="00E84A17"/>
    <w:rsid w:val="00E84BFE"/>
    <w:rsid w:val="00E84F08"/>
    <w:rsid w:val="00E850CA"/>
    <w:rsid w:val="00E85723"/>
    <w:rsid w:val="00E857E7"/>
    <w:rsid w:val="00E85A6E"/>
    <w:rsid w:val="00E85CC8"/>
    <w:rsid w:val="00E85F56"/>
    <w:rsid w:val="00E863EF"/>
    <w:rsid w:val="00E86E56"/>
    <w:rsid w:val="00E8750D"/>
    <w:rsid w:val="00E87641"/>
    <w:rsid w:val="00E87709"/>
    <w:rsid w:val="00E87984"/>
    <w:rsid w:val="00E87C3F"/>
    <w:rsid w:val="00E87D1B"/>
    <w:rsid w:val="00E87D5B"/>
    <w:rsid w:val="00E87F90"/>
    <w:rsid w:val="00E900FD"/>
    <w:rsid w:val="00E90242"/>
    <w:rsid w:val="00E905FC"/>
    <w:rsid w:val="00E90617"/>
    <w:rsid w:val="00E90664"/>
    <w:rsid w:val="00E90682"/>
    <w:rsid w:val="00E908D8"/>
    <w:rsid w:val="00E908F7"/>
    <w:rsid w:val="00E90B0E"/>
    <w:rsid w:val="00E90CAD"/>
    <w:rsid w:val="00E90F5B"/>
    <w:rsid w:val="00E91131"/>
    <w:rsid w:val="00E911D6"/>
    <w:rsid w:val="00E91AD7"/>
    <w:rsid w:val="00E91EC2"/>
    <w:rsid w:val="00E92198"/>
    <w:rsid w:val="00E92826"/>
    <w:rsid w:val="00E92A8F"/>
    <w:rsid w:val="00E92AC5"/>
    <w:rsid w:val="00E92C22"/>
    <w:rsid w:val="00E92DF5"/>
    <w:rsid w:val="00E92E76"/>
    <w:rsid w:val="00E92F2D"/>
    <w:rsid w:val="00E93178"/>
    <w:rsid w:val="00E933B7"/>
    <w:rsid w:val="00E935AC"/>
    <w:rsid w:val="00E936F6"/>
    <w:rsid w:val="00E93AA3"/>
    <w:rsid w:val="00E93BEE"/>
    <w:rsid w:val="00E93EEB"/>
    <w:rsid w:val="00E941C1"/>
    <w:rsid w:val="00E945B4"/>
    <w:rsid w:val="00E9483C"/>
    <w:rsid w:val="00E94C2F"/>
    <w:rsid w:val="00E94D8E"/>
    <w:rsid w:val="00E9558F"/>
    <w:rsid w:val="00E95597"/>
    <w:rsid w:val="00E955DF"/>
    <w:rsid w:val="00E95E3D"/>
    <w:rsid w:val="00E95FAB"/>
    <w:rsid w:val="00E95FF3"/>
    <w:rsid w:val="00E96450"/>
    <w:rsid w:val="00E96AB3"/>
    <w:rsid w:val="00E96B80"/>
    <w:rsid w:val="00E96C51"/>
    <w:rsid w:val="00E96E83"/>
    <w:rsid w:val="00E96FE7"/>
    <w:rsid w:val="00E97049"/>
    <w:rsid w:val="00E9721D"/>
    <w:rsid w:val="00E97F7F"/>
    <w:rsid w:val="00EA002C"/>
    <w:rsid w:val="00EA039C"/>
    <w:rsid w:val="00EA03D3"/>
    <w:rsid w:val="00EA03E7"/>
    <w:rsid w:val="00EA04B5"/>
    <w:rsid w:val="00EA0667"/>
    <w:rsid w:val="00EA07D5"/>
    <w:rsid w:val="00EA0957"/>
    <w:rsid w:val="00EA097D"/>
    <w:rsid w:val="00EA09A5"/>
    <w:rsid w:val="00EA119F"/>
    <w:rsid w:val="00EA1306"/>
    <w:rsid w:val="00EA1733"/>
    <w:rsid w:val="00EA199B"/>
    <w:rsid w:val="00EA1C0C"/>
    <w:rsid w:val="00EA1C14"/>
    <w:rsid w:val="00EA284C"/>
    <w:rsid w:val="00EA2A47"/>
    <w:rsid w:val="00EA2E82"/>
    <w:rsid w:val="00EA316D"/>
    <w:rsid w:val="00EA32D4"/>
    <w:rsid w:val="00EA32DE"/>
    <w:rsid w:val="00EA34A7"/>
    <w:rsid w:val="00EA356E"/>
    <w:rsid w:val="00EA3768"/>
    <w:rsid w:val="00EA3AEF"/>
    <w:rsid w:val="00EA3C34"/>
    <w:rsid w:val="00EA3C6E"/>
    <w:rsid w:val="00EA426B"/>
    <w:rsid w:val="00EA49D4"/>
    <w:rsid w:val="00EA4CBE"/>
    <w:rsid w:val="00EA5120"/>
    <w:rsid w:val="00EA53DA"/>
    <w:rsid w:val="00EA56D2"/>
    <w:rsid w:val="00EA56DB"/>
    <w:rsid w:val="00EA5704"/>
    <w:rsid w:val="00EA5AC8"/>
    <w:rsid w:val="00EA5AE6"/>
    <w:rsid w:val="00EA5C62"/>
    <w:rsid w:val="00EA5CA8"/>
    <w:rsid w:val="00EA5CF8"/>
    <w:rsid w:val="00EA5D30"/>
    <w:rsid w:val="00EA63BE"/>
    <w:rsid w:val="00EA68F6"/>
    <w:rsid w:val="00EA69B9"/>
    <w:rsid w:val="00EA6A40"/>
    <w:rsid w:val="00EA6EAB"/>
    <w:rsid w:val="00EA6FD9"/>
    <w:rsid w:val="00EA726A"/>
    <w:rsid w:val="00EA74A7"/>
    <w:rsid w:val="00EA7835"/>
    <w:rsid w:val="00EA78B4"/>
    <w:rsid w:val="00EA7A93"/>
    <w:rsid w:val="00EB00B8"/>
    <w:rsid w:val="00EB0622"/>
    <w:rsid w:val="00EB0629"/>
    <w:rsid w:val="00EB06A4"/>
    <w:rsid w:val="00EB0857"/>
    <w:rsid w:val="00EB0DC8"/>
    <w:rsid w:val="00EB0E41"/>
    <w:rsid w:val="00EB1004"/>
    <w:rsid w:val="00EB13FC"/>
    <w:rsid w:val="00EB1986"/>
    <w:rsid w:val="00EB19DB"/>
    <w:rsid w:val="00EB1CE4"/>
    <w:rsid w:val="00EB1D1A"/>
    <w:rsid w:val="00EB1E4E"/>
    <w:rsid w:val="00EB2F6B"/>
    <w:rsid w:val="00EB394C"/>
    <w:rsid w:val="00EB4177"/>
    <w:rsid w:val="00EB4610"/>
    <w:rsid w:val="00EB48CA"/>
    <w:rsid w:val="00EB4CC8"/>
    <w:rsid w:val="00EB50B5"/>
    <w:rsid w:val="00EB531F"/>
    <w:rsid w:val="00EB5672"/>
    <w:rsid w:val="00EB56AF"/>
    <w:rsid w:val="00EB5910"/>
    <w:rsid w:val="00EB5CF2"/>
    <w:rsid w:val="00EB5FDC"/>
    <w:rsid w:val="00EB6A92"/>
    <w:rsid w:val="00EB6DC7"/>
    <w:rsid w:val="00EB6DCD"/>
    <w:rsid w:val="00EB7391"/>
    <w:rsid w:val="00EB75FD"/>
    <w:rsid w:val="00EB7669"/>
    <w:rsid w:val="00EB76FF"/>
    <w:rsid w:val="00EB7C4E"/>
    <w:rsid w:val="00EB7CA3"/>
    <w:rsid w:val="00EB7E9B"/>
    <w:rsid w:val="00EC05FC"/>
    <w:rsid w:val="00EC06BF"/>
    <w:rsid w:val="00EC0882"/>
    <w:rsid w:val="00EC09AE"/>
    <w:rsid w:val="00EC0EC9"/>
    <w:rsid w:val="00EC10FA"/>
    <w:rsid w:val="00EC186E"/>
    <w:rsid w:val="00EC1902"/>
    <w:rsid w:val="00EC1DC2"/>
    <w:rsid w:val="00EC1EF4"/>
    <w:rsid w:val="00EC2196"/>
    <w:rsid w:val="00EC27B1"/>
    <w:rsid w:val="00EC29BD"/>
    <w:rsid w:val="00EC2A65"/>
    <w:rsid w:val="00EC2E09"/>
    <w:rsid w:val="00EC30C2"/>
    <w:rsid w:val="00EC343F"/>
    <w:rsid w:val="00EC3F6F"/>
    <w:rsid w:val="00EC4ACA"/>
    <w:rsid w:val="00EC4C39"/>
    <w:rsid w:val="00EC5092"/>
    <w:rsid w:val="00EC55AD"/>
    <w:rsid w:val="00EC5A68"/>
    <w:rsid w:val="00EC5CD2"/>
    <w:rsid w:val="00EC696F"/>
    <w:rsid w:val="00EC69D9"/>
    <w:rsid w:val="00EC6AF9"/>
    <w:rsid w:val="00EC6BF5"/>
    <w:rsid w:val="00EC6C5A"/>
    <w:rsid w:val="00EC6CD1"/>
    <w:rsid w:val="00EC718D"/>
    <w:rsid w:val="00EC722C"/>
    <w:rsid w:val="00EC79AE"/>
    <w:rsid w:val="00EC7D61"/>
    <w:rsid w:val="00EC7DBE"/>
    <w:rsid w:val="00ED0324"/>
    <w:rsid w:val="00ED0636"/>
    <w:rsid w:val="00ED08BA"/>
    <w:rsid w:val="00ED0A67"/>
    <w:rsid w:val="00ED0B37"/>
    <w:rsid w:val="00ED11CB"/>
    <w:rsid w:val="00ED15BE"/>
    <w:rsid w:val="00ED1EE7"/>
    <w:rsid w:val="00ED2238"/>
    <w:rsid w:val="00ED2327"/>
    <w:rsid w:val="00ED2358"/>
    <w:rsid w:val="00ED264D"/>
    <w:rsid w:val="00ED2A1D"/>
    <w:rsid w:val="00ED2C6C"/>
    <w:rsid w:val="00ED2D68"/>
    <w:rsid w:val="00ED2E3D"/>
    <w:rsid w:val="00ED2FF4"/>
    <w:rsid w:val="00ED3173"/>
    <w:rsid w:val="00ED369C"/>
    <w:rsid w:val="00ED4219"/>
    <w:rsid w:val="00ED478A"/>
    <w:rsid w:val="00ED48A2"/>
    <w:rsid w:val="00ED496A"/>
    <w:rsid w:val="00ED4A01"/>
    <w:rsid w:val="00ED4BC9"/>
    <w:rsid w:val="00ED4D39"/>
    <w:rsid w:val="00ED4D58"/>
    <w:rsid w:val="00ED54AD"/>
    <w:rsid w:val="00ED54D5"/>
    <w:rsid w:val="00ED5855"/>
    <w:rsid w:val="00ED58E0"/>
    <w:rsid w:val="00ED5ABA"/>
    <w:rsid w:val="00ED5F48"/>
    <w:rsid w:val="00ED6208"/>
    <w:rsid w:val="00ED626D"/>
    <w:rsid w:val="00ED62D1"/>
    <w:rsid w:val="00ED65AD"/>
    <w:rsid w:val="00ED6742"/>
    <w:rsid w:val="00ED6E2B"/>
    <w:rsid w:val="00ED71D7"/>
    <w:rsid w:val="00ED7583"/>
    <w:rsid w:val="00ED75DC"/>
    <w:rsid w:val="00ED79EC"/>
    <w:rsid w:val="00EE008D"/>
    <w:rsid w:val="00EE0139"/>
    <w:rsid w:val="00EE043A"/>
    <w:rsid w:val="00EE06EF"/>
    <w:rsid w:val="00EE0808"/>
    <w:rsid w:val="00EE091B"/>
    <w:rsid w:val="00EE095D"/>
    <w:rsid w:val="00EE09C2"/>
    <w:rsid w:val="00EE0E4D"/>
    <w:rsid w:val="00EE1067"/>
    <w:rsid w:val="00EE1492"/>
    <w:rsid w:val="00EE1769"/>
    <w:rsid w:val="00EE1892"/>
    <w:rsid w:val="00EE18C9"/>
    <w:rsid w:val="00EE1F73"/>
    <w:rsid w:val="00EE1FB0"/>
    <w:rsid w:val="00EE23C3"/>
    <w:rsid w:val="00EE23D1"/>
    <w:rsid w:val="00EE25CD"/>
    <w:rsid w:val="00EE2C0C"/>
    <w:rsid w:val="00EE31CA"/>
    <w:rsid w:val="00EE31D0"/>
    <w:rsid w:val="00EE3812"/>
    <w:rsid w:val="00EE38E1"/>
    <w:rsid w:val="00EE39EE"/>
    <w:rsid w:val="00EE3F60"/>
    <w:rsid w:val="00EE3FF2"/>
    <w:rsid w:val="00EE42FE"/>
    <w:rsid w:val="00EE4373"/>
    <w:rsid w:val="00EE4576"/>
    <w:rsid w:val="00EE45AB"/>
    <w:rsid w:val="00EE46F5"/>
    <w:rsid w:val="00EE4A9B"/>
    <w:rsid w:val="00EE4E3F"/>
    <w:rsid w:val="00EE5466"/>
    <w:rsid w:val="00EE54BE"/>
    <w:rsid w:val="00EE5548"/>
    <w:rsid w:val="00EE582C"/>
    <w:rsid w:val="00EE58AD"/>
    <w:rsid w:val="00EE5B98"/>
    <w:rsid w:val="00EE5CCB"/>
    <w:rsid w:val="00EE5D90"/>
    <w:rsid w:val="00EE5F12"/>
    <w:rsid w:val="00EE61AD"/>
    <w:rsid w:val="00EE6345"/>
    <w:rsid w:val="00EE6427"/>
    <w:rsid w:val="00EE6430"/>
    <w:rsid w:val="00EE676B"/>
    <w:rsid w:val="00EE6ABA"/>
    <w:rsid w:val="00EE6B7C"/>
    <w:rsid w:val="00EE75D2"/>
    <w:rsid w:val="00EE7799"/>
    <w:rsid w:val="00EE79CA"/>
    <w:rsid w:val="00EE7EEF"/>
    <w:rsid w:val="00EF0093"/>
    <w:rsid w:val="00EF01A4"/>
    <w:rsid w:val="00EF0466"/>
    <w:rsid w:val="00EF0883"/>
    <w:rsid w:val="00EF0D61"/>
    <w:rsid w:val="00EF14CF"/>
    <w:rsid w:val="00EF15A9"/>
    <w:rsid w:val="00EF1CA1"/>
    <w:rsid w:val="00EF1E96"/>
    <w:rsid w:val="00EF2421"/>
    <w:rsid w:val="00EF24FF"/>
    <w:rsid w:val="00EF2581"/>
    <w:rsid w:val="00EF29AF"/>
    <w:rsid w:val="00EF2ADC"/>
    <w:rsid w:val="00EF2C4D"/>
    <w:rsid w:val="00EF2CF4"/>
    <w:rsid w:val="00EF2D7E"/>
    <w:rsid w:val="00EF308C"/>
    <w:rsid w:val="00EF33D3"/>
    <w:rsid w:val="00EF363A"/>
    <w:rsid w:val="00EF3DE8"/>
    <w:rsid w:val="00EF42DA"/>
    <w:rsid w:val="00EF44F0"/>
    <w:rsid w:val="00EF4C90"/>
    <w:rsid w:val="00EF4CD6"/>
    <w:rsid w:val="00EF4D13"/>
    <w:rsid w:val="00EF4FD8"/>
    <w:rsid w:val="00EF5232"/>
    <w:rsid w:val="00EF542F"/>
    <w:rsid w:val="00EF5755"/>
    <w:rsid w:val="00EF5775"/>
    <w:rsid w:val="00EF5B4A"/>
    <w:rsid w:val="00EF5C40"/>
    <w:rsid w:val="00EF5DEE"/>
    <w:rsid w:val="00EF6054"/>
    <w:rsid w:val="00EF66C9"/>
    <w:rsid w:val="00EF6941"/>
    <w:rsid w:val="00EF69C6"/>
    <w:rsid w:val="00EF6D15"/>
    <w:rsid w:val="00EF6EC7"/>
    <w:rsid w:val="00EF70EE"/>
    <w:rsid w:val="00EF75F4"/>
    <w:rsid w:val="00EF7D59"/>
    <w:rsid w:val="00EF7DDE"/>
    <w:rsid w:val="00F0039A"/>
    <w:rsid w:val="00F0043D"/>
    <w:rsid w:val="00F006C6"/>
    <w:rsid w:val="00F00F25"/>
    <w:rsid w:val="00F00F2F"/>
    <w:rsid w:val="00F01203"/>
    <w:rsid w:val="00F012FA"/>
    <w:rsid w:val="00F016A7"/>
    <w:rsid w:val="00F01F09"/>
    <w:rsid w:val="00F02778"/>
    <w:rsid w:val="00F02848"/>
    <w:rsid w:val="00F02872"/>
    <w:rsid w:val="00F02AAC"/>
    <w:rsid w:val="00F02ACE"/>
    <w:rsid w:val="00F02FC3"/>
    <w:rsid w:val="00F03179"/>
    <w:rsid w:val="00F032FE"/>
    <w:rsid w:val="00F033AE"/>
    <w:rsid w:val="00F0354F"/>
    <w:rsid w:val="00F0382B"/>
    <w:rsid w:val="00F03AE6"/>
    <w:rsid w:val="00F03C8B"/>
    <w:rsid w:val="00F03EA4"/>
    <w:rsid w:val="00F03F57"/>
    <w:rsid w:val="00F03F9B"/>
    <w:rsid w:val="00F042FC"/>
    <w:rsid w:val="00F04683"/>
    <w:rsid w:val="00F04A12"/>
    <w:rsid w:val="00F04BCD"/>
    <w:rsid w:val="00F04E84"/>
    <w:rsid w:val="00F05027"/>
    <w:rsid w:val="00F05621"/>
    <w:rsid w:val="00F05696"/>
    <w:rsid w:val="00F05847"/>
    <w:rsid w:val="00F05ED4"/>
    <w:rsid w:val="00F06122"/>
    <w:rsid w:val="00F062D2"/>
    <w:rsid w:val="00F0648F"/>
    <w:rsid w:val="00F064EB"/>
    <w:rsid w:val="00F06937"/>
    <w:rsid w:val="00F06998"/>
    <w:rsid w:val="00F06C55"/>
    <w:rsid w:val="00F06DBE"/>
    <w:rsid w:val="00F07088"/>
    <w:rsid w:val="00F070EC"/>
    <w:rsid w:val="00F071D0"/>
    <w:rsid w:val="00F07763"/>
    <w:rsid w:val="00F07BF3"/>
    <w:rsid w:val="00F07CEA"/>
    <w:rsid w:val="00F1012E"/>
    <w:rsid w:val="00F10BC3"/>
    <w:rsid w:val="00F10C47"/>
    <w:rsid w:val="00F10FA5"/>
    <w:rsid w:val="00F11127"/>
    <w:rsid w:val="00F112C3"/>
    <w:rsid w:val="00F11CBA"/>
    <w:rsid w:val="00F11EA5"/>
    <w:rsid w:val="00F11EB0"/>
    <w:rsid w:val="00F12175"/>
    <w:rsid w:val="00F121D3"/>
    <w:rsid w:val="00F12911"/>
    <w:rsid w:val="00F12B7C"/>
    <w:rsid w:val="00F12BBA"/>
    <w:rsid w:val="00F12F5D"/>
    <w:rsid w:val="00F12F83"/>
    <w:rsid w:val="00F1368F"/>
    <w:rsid w:val="00F1397E"/>
    <w:rsid w:val="00F13CB5"/>
    <w:rsid w:val="00F13DF9"/>
    <w:rsid w:val="00F142BC"/>
    <w:rsid w:val="00F143A4"/>
    <w:rsid w:val="00F1475E"/>
    <w:rsid w:val="00F149B0"/>
    <w:rsid w:val="00F14A2D"/>
    <w:rsid w:val="00F1503F"/>
    <w:rsid w:val="00F15058"/>
    <w:rsid w:val="00F15109"/>
    <w:rsid w:val="00F1523A"/>
    <w:rsid w:val="00F1534E"/>
    <w:rsid w:val="00F15A4C"/>
    <w:rsid w:val="00F15B7B"/>
    <w:rsid w:val="00F15D22"/>
    <w:rsid w:val="00F15F3B"/>
    <w:rsid w:val="00F16071"/>
    <w:rsid w:val="00F1624E"/>
    <w:rsid w:val="00F16B69"/>
    <w:rsid w:val="00F16E6B"/>
    <w:rsid w:val="00F1708E"/>
    <w:rsid w:val="00F17185"/>
    <w:rsid w:val="00F177DB"/>
    <w:rsid w:val="00F17BCC"/>
    <w:rsid w:val="00F17DB5"/>
    <w:rsid w:val="00F20332"/>
    <w:rsid w:val="00F203C0"/>
    <w:rsid w:val="00F20DC8"/>
    <w:rsid w:val="00F20EF6"/>
    <w:rsid w:val="00F2111E"/>
    <w:rsid w:val="00F218C9"/>
    <w:rsid w:val="00F21D55"/>
    <w:rsid w:val="00F2207A"/>
    <w:rsid w:val="00F221D4"/>
    <w:rsid w:val="00F221E0"/>
    <w:rsid w:val="00F22343"/>
    <w:rsid w:val="00F22491"/>
    <w:rsid w:val="00F22591"/>
    <w:rsid w:val="00F225B8"/>
    <w:rsid w:val="00F23310"/>
    <w:rsid w:val="00F23C6A"/>
    <w:rsid w:val="00F23DA3"/>
    <w:rsid w:val="00F24020"/>
    <w:rsid w:val="00F24262"/>
    <w:rsid w:val="00F24AB8"/>
    <w:rsid w:val="00F25111"/>
    <w:rsid w:val="00F25484"/>
    <w:rsid w:val="00F257A2"/>
    <w:rsid w:val="00F25832"/>
    <w:rsid w:val="00F25990"/>
    <w:rsid w:val="00F25E15"/>
    <w:rsid w:val="00F26156"/>
    <w:rsid w:val="00F26887"/>
    <w:rsid w:val="00F26999"/>
    <w:rsid w:val="00F26C1B"/>
    <w:rsid w:val="00F26E1D"/>
    <w:rsid w:val="00F270E2"/>
    <w:rsid w:val="00F2724A"/>
    <w:rsid w:val="00F27467"/>
    <w:rsid w:val="00F27849"/>
    <w:rsid w:val="00F27B58"/>
    <w:rsid w:val="00F27F7F"/>
    <w:rsid w:val="00F27FE8"/>
    <w:rsid w:val="00F304AE"/>
    <w:rsid w:val="00F30CB9"/>
    <w:rsid w:val="00F3178A"/>
    <w:rsid w:val="00F31F20"/>
    <w:rsid w:val="00F321B8"/>
    <w:rsid w:val="00F322C1"/>
    <w:rsid w:val="00F3236A"/>
    <w:rsid w:val="00F32741"/>
    <w:rsid w:val="00F327BD"/>
    <w:rsid w:val="00F32CB9"/>
    <w:rsid w:val="00F33196"/>
    <w:rsid w:val="00F3346B"/>
    <w:rsid w:val="00F33C7A"/>
    <w:rsid w:val="00F33FE4"/>
    <w:rsid w:val="00F34269"/>
    <w:rsid w:val="00F3470A"/>
    <w:rsid w:val="00F348BB"/>
    <w:rsid w:val="00F351F4"/>
    <w:rsid w:val="00F35480"/>
    <w:rsid w:val="00F3561C"/>
    <w:rsid w:val="00F35641"/>
    <w:rsid w:val="00F35963"/>
    <w:rsid w:val="00F35DD0"/>
    <w:rsid w:val="00F3617A"/>
    <w:rsid w:val="00F3646C"/>
    <w:rsid w:val="00F3650E"/>
    <w:rsid w:val="00F36549"/>
    <w:rsid w:val="00F36A35"/>
    <w:rsid w:val="00F36B6D"/>
    <w:rsid w:val="00F36BA4"/>
    <w:rsid w:val="00F36D99"/>
    <w:rsid w:val="00F36F27"/>
    <w:rsid w:val="00F371C7"/>
    <w:rsid w:val="00F3727A"/>
    <w:rsid w:val="00F37361"/>
    <w:rsid w:val="00F375EC"/>
    <w:rsid w:val="00F377D9"/>
    <w:rsid w:val="00F37EBF"/>
    <w:rsid w:val="00F4022B"/>
    <w:rsid w:val="00F4062F"/>
    <w:rsid w:val="00F40B36"/>
    <w:rsid w:val="00F41028"/>
    <w:rsid w:val="00F4149E"/>
    <w:rsid w:val="00F416F6"/>
    <w:rsid w:val="00F41AA0"/>
    <w:rsid w:val="00F41CE6"/>
    <w:rsid w:val="00F41CEB"/>
    <w:rsid w:val="00F41F92"/>
    <w:rsid w:val="00F41FC6"/>
    <w:rsid w:val="00F423C5"/>
    <w:rsid w:val="00F423CC"/>
    <w:rsid w:val="00F42CCB"/>
    <w:rsid w:val="00F4392B"/>
    <w:rsid w:val="00F43A21"/>
    <w:rsid w:val="00F43C53"/>
    <w:rsid w:val="00F43C98"/>
    <w:rsid w:val="00F43F43"/>
    <w:rsid w:val="00F43F8F"/>
    <w:rsid w:val="00F442AF"/>
    <w:rsid w:val="00F442E3"/>
    <w:rsid w:val="00F44B10"/>
    <w:rsid w:val="00F44D76"/>
    <w:rsid w:val="00F45708"/>
    <w:rsid w:val="00F45B99"/>
    <w:rsid w:val="00F45EB1"/>
    <w:rsid w:val="00F460A2"/>
    <w:rsid w:val="00F46498"/>
    <w:rsid w:val="00F46A1B"/>
    <w:rsid w:val="00F46B03"/>
    <w:rsid w:val="00F47102"/>
    <w:rsid w:val="00F47174"/>
    <w:rsid w:val="00F47722"/>
    <w:rsid w:val="00F47FA3"/>
    <w:rsid w:val="00F5024A"/>
    <w:rsid w:val="00F506A5"/>
    <w:rsid w:val="00F50934"/>
    <w:rsid w:val="00F512C8"/>
    <w:rsid w:val="00F51918"/>
    <w:rsid w:val="00F51FAB"/>
    <w:rsid w:val="00F52896"/>
    <w:rsid w:val="00F52A7C"/>
    <w:rsid w:val="00F52BB7"/>
    <w:rsid w:val="00F52BE8"/>
    <w:rsid w:val="00F52D8F"/>
    <w:rsid w:val="00F52DFE"/>
    <w:rsid w:val="00F53091"/>
    <w:rsid w:val="00F530B3"/>
    <w:rsid w:val="00F53D57"/>
    <w:rsid w:val="00F53F85"/>
    <w:rsid w:val="00F540B6"/>
    <w:rsid w:val="00F545BB"/>
    <w:rsid w:val="00F5493F"/>
    <w:rsid w:val="00F54BC3"/>
    <w:rsid w:val="00F551AF"/>
    <w:rsid w:val="00F559C0"/>
    <w:rsid w:val="00F55C64"/>
    <w:rsid w:val="00F563F8"/>
    <w:rsid w:val="00F5644E"/>
    <w:rsid w:val="00F56B89"/>
    <w:rsid w:val="00F57166"/>
    <w:rsid w:val="00F5739A"/>
    <w:rsid w:val="00F57995"/>
    <w:rsid w:val="00F57B44"/>
    <w:rsid w:val="00F601A4"/>
    <w:rsid w:val="00F601E8"/>
    <w:rsid w:val="00F602F8"/>
    <w:rsid w:val="00F6032C"/>
    <w:rsid w:val="00F60376"/>
    <w:rsid w:val="00F60395"/>
    <w:rsid w:val="00F60535"/>
    <w:rsid w:val="00F605D3"/>
    <w:rsid w:val="00F605DA"/>
    <w:rsid w:val="00F6070B"/>
    <w:rsid w:val="00F607A2"/>
    <w:rsid w:val="00F60D96"/>
    <w:rsid w:val="00F6106B"/>
    <w:rsid w:val="00F613AE"/>
    <w:rsid w:val="00F6147C"/>
    <w:rsid w:val="00F6187C"/>
    <w:rsid w:val="00F61D93"/>
    <w:rsid w:val="00F61FDD"/>
    <w:rsid w:val="00F62127"/>
    <w:rsid w:val="00F62180"/>
    <w:rsid w:val="00F624D4"/>
    <w:rsid w:val="00F62636"/>
    <w:rsid w:val="00F626A2"/>
    <w:rsid w:val="00F62BCA"/>
    <w:rsid w:val="00F636FE"/>
    <w:rsid w:val="00F63907"/>
    <w:rsid w:val="00F63C9D"/>
    <w:rsid w:val="00F63F6D"/>
    <w:rsid w:val="00F6422F"/>
    <w:rsid w:val="00F64420"/>
    <w:rsid w:val="00F645EF"/>
    <w:rsid w:val="00F64673"/>
    <w:rsid w:val="00F64730"/>
    <w:rsid w:val="00F64852"/>
    <w:rsid w:val="00F64D35"/>
    <w:rsid w:val="00F64E2E"/>
    <w:rsid w:val="00F650CA"/>
    <w:rsid w:val="00F6513F"/>
    <w:rsid w:val="00F65873"/>
    <w:rsid w:val="00F65AE0"/>
    <w:rsid w:val="00F65C4A"/>
    <w:rsid w:val="00F65E78"/>
    <w:rsid w:val="00F65F9E"/>
    <w:rsid w:val="00F661A4"/>
    <w:rsid w:val="00F6625F"/>
    <w:rsid w:val="00F663AD"/>
    <w:rsid w:val="00F66415"/>
    <w:rsid w:val="00F666D8"/>
    <w:rsid w:val="00F66A7A"/>
    <w:rsid w:val="00F66AF5"/>
    <w:rsid w:val="00F66D25"/>
    <w:rsid w:val="00F67B48"/>
    <w:rsid w:val="00F67D8D"/>
    <w:rsid w:val="00F70457"/>
    <w:rsid w:val="00F7070F"/>
    <w:rsid w:val="00F70849"/>
    <w:rsid w:val="00F709F4"/>
    <w:rsid w:val="00F7195A"/>
    <w:rsid w:val="00F71EBB"/>
    <w:rsid w:val="00F71FE8"/>
    <w:rsid w:val="00F72794"/>
    <w:rsid w:val="00F7281D"/>
    <w:rsid w:val="00F72EE9"/>
    <w:rsid w:val="00F73180"/>
    <w:rsid w:val="00F733CC"/>
    <w:rsid w:val="00F73558"/>
    <w:rsid w:val="00F737DD"/>
    <w:rsid w:val="00F738D7"/>
    <w:rsid w:val="00F73B08"/>
    <w:rsid w:val="00F73EB6"/>
    <w:rsid w:val="00F7442C"/>
    <w:rsid w:val="00F748BD"/>
    <w:rsid w:val="00F749F7"/>
    <w:rsid w:val="00F74B8F"/>
    <w:rsid w:val="00F74C04"/>
    <w:rsid w:val="00F74C51"/>
    <w:rsid w:val="00F74CD1"/>
    <w:rsid w:val="00F74CED"/>
    <w:rsid w:val="00F751F2"/>
    <w:rsid w:val="00F75923"/>
    <w:rsid w:val="00F7610E"/>
    <w:rsid w:val="00F7617E"/>
    <w:rsid w:val="00F76886"/>
    <w:rsid w:val="00F76B12"/>
    <w:rsid w:val="00F77384"/>
    <w:rsid w:val="00F77389"/>
    <w:rsid w:val="00F776DF"/>
    <w:rsid w:val="00F805D4"/>
    <w:rsid w:val="00F807F7"/>
    <w:rsid w:val="00F8081A"/>
    <w:rsid w:val="00F808AE"/>
    <w:rsid w:val="00F80B3B"/>
    <w:rsid w:val="00F811BB"/>
    <w:rsid w:val="00F81889"/>
    <w:rsid w:val="00F81995"/>
    <w:rsid w:val="00F81A08"/>
    <w:rsid w:val="00F82032"/>
    <w:rsid w:val="00F8215C"/>
    <w:rsid w:val="00F82880"/>
    <w:rsid w:val="00F82988"/>
    <w:rsid w:val="00F82B33"/>
    <w:rsid w:val="00F830F5"/>
    <w:rsid w:val="00F83137"/>
    <w:rsid w:val="00F83180"/>
    <w:rsid w:val="00F83BC6"/>
    <w:rsid w:val="00F83D23"/>
    <w:rsid w:val="00F843EA"/>
    <w:rsid w:val="00F847B0"/>
    <w:rsid w:val="00F853D5"/>
    <w:rsid w:val="00F85F8E"/>
    <w:rsid w:val="00F8606A"/>
    <w:rsid w:val="00F865AD"/>
    <w:rsid w:val="00F867CD"/>
    <w:rsid w:val="00F867D1"/>
    <w:rsid w:val="00F867D5"/>
    <w:rsid w:val="00F86C69"/>
    <w:rsid w:val="00F86E5C"/>
    <w:rsid w:val="00F877C9"/>
    <w:rsid w:val="00F87901"/>
    <w:rsid w:val="00F879F0"/>
    <w:rsid w:val="00F87A2E"/>
    <w:rsid w:val="00F87BF1"/>
    <w:rsid w:val="00F90167"/>
    <w:rsid w:val="00F904F8"/>
    <w:rsid w:val="00F905F5"/>
    <w:rsid w:val="00F906D3"/>
    <w:rsid w:val="00F90A2E"/>
    <w:rsid w:val="00F90D37"/>
    <w:rsid w:val="00F90DE8"/>
    <w:rsid w:val="00F90FDD"/>
    <w:rsid w:val="00F91032"/>
    <w:rsid w:val="00F917FC"/>
    <w:rsid w:val="00F91A00"/>
    <w:rsid w:val="00F91A44"/>
    <w:rsid w:val="00F91D84"/>
    <w:rsid w:val="00F91E6C"/>
    <w:rsid w:val="00F91F23"/>
    <w:rsid w:val="00F92038"/>
    <w:rsid w:val="00F92802"/>
    <w:rsid w:val="00F92865"/>
    <w:rsid w:val="00F92A00"/>
    <w:rsid w:val="00F92A70"/>
    <w:rsid w:val="00F92AEF"/>
    <w:rsid w:val="00F930A3"/>
    <w:rsid w:val="00F93157"/>
    <w:rsid w:val="00F9319D"/>
    <w:rsid w:val="00F93432"/>
    <w:rsid w:val="00F93480"/>
    <w:rsid w:val="00F93673"/>
    <w:rsid w:val="00F9389A"/>
    <w:rsid w:val="00F93A63"/>
    <w:rsid w:val="00F93B92"/>
    <w:rsid w:val="00F93C3A"/>
    <w:rsid w:val="00F94225"/>
    <w:rsid w:val="00F944FE"/>
    <w:rsid w:val="00F9463C"/>
    <w:rsid w:val="00F94A52"/>
    <w:rsid w:val="00F94EAA"/>
    <w:rsid w:val="00F9529A"/>
    <w:rsid w:val="00F952FE"/>
    <w:rsid w:val="00F95701"/>
    <w:rsid w:val="00F95911"/>
    <w:rsid w:val="00F962FB"/>
    <w:rsid w:val="00F9644E"/>
    <w:rsid w:val="00F968F3"/>
    <w:rsid w:val="00F96B8D"/>
    <w:rsid w:val="00F97422"/>
    <w:rsid w:val="00F97682"/>
    <w:rsid w:val="00F97800"/>
    <w:rsid w:val="00F9783D"/>
    <w:rsid w:val="00F97A6A"/>
    <w:rsid w:val="00F97B70"/>
    <w:rsid w:val="00FA01F0"/>
    <w:rsid w:val="00FA023D"/>
    <w:rsid w:val="00FA04FD"/>
    <w:rsid w:val="00FA05A6"/>
    <w:rsid w:val="00FA09BE"/>
    <w:rsid w:val="00FA0AFC"/>
    <w:rsid w:val="00FA0C06"/>
    <w:rsid w:val="00FA0F00"/>
    <w:rsid w:val="00FA1261"/>
    <w:rsid w:val="00FA139D"/>
    <w:rsid w:val="00FA1497"/>
    <w:rsid w:val="00FA1529"/>
    <w:rsid w:val="00FA1569"/>
    <w:rsid w:val="00FA164E"/>
    <w:rsid w:val="00FA168E"/>
    <w:rsid w:val="00FA1AC3"/>
    <w:rsid w:val="00FA1B23"/>
    <w:rsid w:val="00FA2427"/>
    <w:rsid w:val="00FA255C"/>
    <w:rsid w:val="00FA25B7"/>
    <w:rsid w:val="00FA2E22"/>
    <w:rsid w:val="00FA2EAE"/>
    <w:rsid w:val="00FA36DA"/>
    <w:rsid w:val="00FA3B56"/>
    <w:rsid w:val="00FA3CC4"/>
    <w:rsid w:val="00FA3E83"/>
    <w:rsid w:val="00FA437B"/>
    <w:rsid w:val="00FA44C9"/>
    <w:rsid w:val="00FA4643"/>
    <w:rsid w:val="00FA516F"/>
    <w:rsid w:val="00FA60FF"/>
    <w:rsid w:val="00FA61ED"/>
    <w:rsid w:val="00FA627D"/>
    <w:rsid w:val="00FA6313"/>
    <w:rsid w:val="00FA668C"/>
    <w:rsid w:val="00FA6AEA"/>
    <w:rsid w:val="00FA6BC7"/>
    <w:rsid w:val="00FA70CB"/>
    <w:rsid w:val="00FA77D1"/>
    <w:rsid w:val="00FA7A26"/>
    <w:rsid w:val="00FA7B64"/>
    <w:rsid w:val="00FA7CE8"/>
    <w:rsid w:val="00FA7D53"/>
    <w:rsid w:val="00FA7F46"/>
    <w:rsid w:val="00FB02FF"/>
    <w:rsid w:val="00FB03EA"/>
    <w:rsid w:val="00FB0406"/>
    <w:rsid w:val="00FB0A0B"/>
    <w:rsid w:val="00FB0A76"/>
    <w:rsid w:val="00FB12B0"/>
    <w:rsid w:val="00FB12D1"/>
    <w:rsid w:val="00FB1333"/>
    <w:rsid w:val="00FB13B6"/>
    <w:rsid w:val="00FB1647"/>
    <w:rsid w:val="00FB1675"/>
    <w:rsid w:val="00FB168F"/>
    <w:rsid w:val="00FB18DD"/>
    <w:rsid w:val="00FB1AEE"/>
    <w:rsid w:val="00FB1CA2"/>
    <w:rsid w:val="00FB1D73"/>
    <w:rsid w:val="00FB2293"/>
    <w:rsid w:val="00FB22D2"/>
    <w:rsid w:val="00FB2395"/>
    <w:rsid w:val="00FB2621"/>
    <w:rsid w:val="00FB298F"/>
    <w:rsid w:val="00FB2CD0"/>
    <w:rsid w:val="00FB2E16"/>
    <w:rsid w:val="00FB381C"/>
    <w:rsid w:val="00FB3893"/>
    <w:rsid w:val="00FB3AE5"/>
    <w:rsid w:val="00FB3C5F"/>
    <w:rsid w:val="00FB404F"/>
    <w:rsid w:val="00FB40A6"/>
    <w:rsid w:val="00FB4152"/>
    <w:rsid w:val="00FB4173"/>
    <w:rsid w:val="00FB4218"/>
    <w:rsid w:val="00FB42A3"/>
    <w:rsid w:val="00FB4528"/>
    <w:rsid w:val="00FB4C54"/>
    <w:rsid w:val="00FB4DE9"/>
    <w:rsid w:val="00FB4F01"/>
    <w:rsid w:val="00FB4F7C"/>
    <w:rsid w:val="00FB5AA0"/>
    <w:rsid w:val="00FB5AE1"/>
    <w:rsid w:val="00FB5C7C"/>
    <w:rsid w:val="00FB5E20"/>
    <w:rsid w:val="00FB6441"/>
    <w:rsid w:val="00FB6869"/>
    <w:rsid w:val="00FB6AF1"/>
    <w:rsid w:val="00FB6C15"/>
    <w:rsid w:val="00FB6E1F"/>
    <w:rsid w:val="00FB70A3"/>
    <w:rsid w:val="00FB7A19"/>
    <w:rsid w:val="00FB7DE0"/>
    <w:rsid w:val="00FC05CC"/>
    <w:rsid w:val="00FC0850"/>
    <w:rsid w:val="00FC1308"/>
    <w:rsid w:val="00FC1A91"/>
    <w:rsid w:val="00FC2042"/>
    <w:rsid w:val="00FC211E"/>
    <w:rsid w:val="00FC2485"/>
    <w:rsid w:val="00FC2725"/>
    <w:rsid w:val="00FC2D2E"/>
    <w:rsid w:val="00FC3220"/>
    <w:rsid w:val="00FC3624"/>
    <w:rsid w:val="00FC3677"/>
    <w:rsid w:val="00FC463F"/>
    <w:rsid w:val="00FC49F1"/>
    <w:rsid w:val="00FC4DB5"/>
    <w:rsid w:val="00FC4EE7"/>
    <w:rsid w:val="00FC55F2"/>
    <w:rsid w:val="00FC5B09"/>
    <w:rsid w:val="00FC5FA2"/>
    <w:rsid w:val="00FC671F"/>
    <w:rsid w:val="00FC6837"/>
    <w:rsid w:val="00FC6B6C"/>
    <w:rsid w:val="00FC6C6C"/>
    <w:rsid w:val="00FC6DF0"/>
    <w:rsid w:val="00FC73FB"/>
    <w:rsid w:val="00FC7799"/>
    <w:rsid w:val="00FC792A"/>
    <w:rsid w:val="00FD034E"/>
    <w:rsid w:val="00FD0756"/>
    <w:rsid w:val="00FD0967"/>
    <w:rsid w:val="00FD0E08"/>
    <w:rsid w:val="00FD0E66"/>
    <w:rsid w:val="00FD0ECA"/>
    <w:rsid w:val="00FD13FA"/>
    <w:rsid w:val="00FD14EC"/>
    <w:rsid w:val="00FD1C41"/>
    <w:rsid w:val="00FD1FB4"/>
    <w:rsid w:val="00FD217F"/>
    <w:rsid w:val="00FD2A6C"/>
    <w:rsid w:val="00FD2F4F"/>
    <w:rsid w:val="00FD35CE"/>
    <w:rsid w:val="00FD37E5"/>
    <w:rsid w:val="00FD385A"/>
    <w:rsid w:val="00FD3900"/>
    <w:rsid w:val="00FD3937"/>
    <w:rsid w:val="00FD3B0B"/>
    <w:rsid w:val="00FD3B82"/>
    <w:rsid w:val="00FD4366"/>
    <w:rsid w:val="00FD43E1"/>
    <w:rsid w:val="00FD446E"/>
    <w:rsid w:val="00FD452F"/>
    <w:rsid w:val="00FD46C2"/>
    <w:rsid w:val="00FD484B"/>
    <w:rsid w:val="00FD4C13"/>
    <w:rsid w:val="00FD4C2C"/>
    <w:rsid w:val="00FD4DAD"/>
    <w:rsid w:val="00FD56B9"/>
    <w:rsid w:val="00FD585C"/>
    <w:rsid w:val="00FD58C2"/>
    <w:rsid w:val="00FD60BC"/>
    <w:rsid w:val="00FD6561"/>
    <w:rsid w:val="00FD664F"/>
    <w:rsid w:val="00FD6947"/>
    <w:rsid w:val="00FD69A0"/>
    <w:rsid w:val="00FD6DAA"/>
    <w:rsid w:val="00FD6F62"/>
    <w:rsid w:val="00FD7251"/>
    <w:rsid w:val="00FD740B"/>
    <w:rsid w:val="00FD747B"/>
    <w:rsid w:val="00FD797B"/>
    <w:rsid w:val="00FD7982"/>
    <w:rsid w:val="00FD7ECA"/>
    <w:rsid w:val="00FD7FF5"/>
    <w:rsid w:val="00FE00EE"/>
    <w:rsid w:val="00FE029D"/>
    <w:rsid w:val="00FE0368"/>
    <w:rsid w:val="00FE05C5"/>
    <w:rsid w:val="00FE0685"/>
    <w:rsid w:val="00FE07BD"/>
    <w:rsid w:val="00FE09F1"/>
    <w:rsid w:val="00FE0ACC"/>
    <w:rsid w:val="00FE0AD5"/>
    <w:rsid w:val="00FE0BD8"/>
    <w:rsid w:val="00FE0D03"/>
    <w:rsid w:val="00FE10D6"/>
    <w:rsid w:val="00FE10F3"/>
    <w:rsid w:val="00FE119E"/>
    <w:rsid w:val="00FE157D"/>
    <w:rsid w:val="00FE15DA"/>
    <w:rsid w:val="00FE1968"/>
    <w:rsid w:val="00FE1C3A"/>
    <w:rsid w:val="00FE216A"/>
    <w:rsid w:val="00FE2779"/>
    <w:rsid w:val="00FE3004"/>
    <w:rsid w:val="00FE30EF"/>
    <w:rsid w:val="00FE3328"/>
    <w:rsid w:val="00FE361E"/>
    <w:rsid w:val="00FE37A8"/>
    <w:rsid w:val="00FE3E52"/>
    <w:rsid w:val="00FE4185"/>
    <w:rsid w:val="00FE4987"/>
    <w:rsid w:val="00FE51E2"/>
    <w:rsid w:val="00FE5612"/>
    <w:rsid w:val="00FE57E5"/>
    <w:rsid w:val="00FE5962"/>
    <w:rsid w:val="00FE627D"/>
    <w:rsid w:val="00FE6338"/>
    <w:rsid w:val="00FE6360"/>
    <w:rsid w:val="00FE69CB"/>
    <w:rsid w:val="00FE7069"/>
    <w:rsid w:val="00FE70B3"/>
    <w:rsid w:val="00FE7AD4"/>
    <w:rsid w:val="00FE7C3D"/>
    <w:rsid w:val="00FE7E2B"/>
    <w:rsid w:val="00FE7E9D"/>
    <w:rsid w:val="00FF0432"/>
    <w:rsid w:val="00FF04D8"/>
    <w:rsid w:val="00FF05C9"/>
    <w:rsid w:val="00FF09E4"/>
    <w:rsid w:val="00FF0C11"/>
    <w:rsid w:val="00FF13E4"/>
    <w:rsid w:val="00FF181F"/>
    <w:rsid w:val="00FF1BB6"/>
    <w:rsid w:val="00FF2289"/>
    <w:rsid w:val="00FF2329"/>
    <w:rsid w:val="00FF2471"/>
    <w:rsid w:val="00FF278C"/>
    <w:rsid w:val="00FF2A4F"/>
    <w:rsid w:val="00FF2B90"/>
    <w:rsid w:val="00FF2BC6"/>
    <w:rsid w:val="00FF3076"/>
    <w:rsid w:val="00FF3378"/>
    <w:rsid w:val="00FF3479"/>
    <w:rsid w:val="00FF3AAE"/>
    <w:rsid w:val="00FF3D81"/>
    <w:rsid w:val="00FF4408"/>
    <w:rsid w:val="00FF4751"/>
    <w:rsid w:val="00FF4979"/>
    <w:rsid w:val="00FF4ABD"/>
    <w:rsid w:val="00FF4D86"/>
    <w:rsid w:val="00FF4EEC"/>
    <w:rsid w:val="00FF4F02"/>
    <w:rsid w:val="00FF5384"/>
    <w:rsid w:val="00FF6672"/>
    <w:rsid w:val="00FF7067"/>
    <w:rsid w:val="00FF70C6"/>
    <w:rsid w:val="00FF74FA"/>
    <w:rsid w:val="00FF7537"/>
    <w:rsid w:val="00FF7A27"/>
    <w:rsid w:val="00FF7D3A"/>
    <w:rsid w:val="00FF7E9E"/>
    <w:rsid w:val="010A11BF"/>
    <w:rsid w:val="011C0690"/>
    <w:rsid w:val="02AD32CA"/>
    <w:rsid w:val="037233C4"/>
    <w:rsid w:val="04214590"/>
    <w:rsid w:val="07314D5C"/>
    <w:rsid w:val="086A641E"/>
    <w:rsid w:val="09CA314C"/>
    <w:rsid w:val="0B7E1B9B"/>
    <w:rsid w:val="0D38267F"/>
    <w:rsid w:val="0E9E3726"/>
    <w:rsid w:val="0FD66833"/>
    <w:rsid w:val="10554A64"/>
    <w:rsid w:val="115961A0"/>
    <w:rsid w:val="13F37300"/>
    <w:rsid w:val="14D1446D"/>
    <w:rsid w:val="15631831"/>
    <w:rsid w:val="160F7CF5"/>
    <w:rsid w:val="162E2871"/>
    <w:rsid w:val="16AF6ADE"/>
    <w:rsid w:val="179B3F36"/>
    <w:rsid w:val="184E4222"/>
    <w:rsid w:val="18B17B57"/>
    <w:rsid w:val="196E2083"/>
    <w:rsid w:val="197734BB"/>
    <w:rsid w:val="1A1E5B48"/>
    <w:rsid w:val="1AD02149"/>
    <w:rsid w:val="1B65094A"/>
    <w:rsid w:val="1BB90A49"/>
    <w:rsid w:val="1BFB450B"/>
    <w:rsid w:val="1C9B7E9C"/>
    <w:rsid w:val="1EC30CED"/>
    <w:rsid w:val="200F1EEE"/>
    <w:rsid w:val="219914E7"/>
    <w:rsid w:val="22943AC3"/>
    <w:rsid w:val="23F81101"/>
    <w:rsid w:val="263F5861"/>
    <w:rsid w:val="26404560"/>
    <w:rsid w:val="28B051A3"/>
    <w:rsid w:val="29BB09D8"/>
    <w:rsid w:val="29D54111"/>
    <w:rsid w:val="2C61678C"/>
    <w:rsid w:val="2D684463"/>
    <w:rsid w:val="2E3F11F2"/>
    <w:rsid w:val="2E65232E"/>
    <w:rsid w:val="31813D45"/>
    <w:rsid w:val="320329AC"/>
    <w:rsid w:val="323561A5"/>
    <w:rsid w:val="371D4FBD"/>
    <w:rsid w:val="38185B82"/>
    <w:rsid w:val="39301121"/>
    <w:rsid w:val="394F37D8"/>
    <w:rsid w:val="3BC037C9"/>
    <w:rsid w:val="3BE7142E"/>
    <w:rsid w:val="3C636533"/>
    <w:rsid w:val="3D346D9D"/>
    <w:rsid w:val="3EBF369A"/>
    <w:rsid w:val="3F674BA3"/>
    <w:rsid w:val="409D07CE"/>
    <w:rsid w:val="411933A9"/>
    <w:rsid w:val="411B561D"/>
    <w:rsid w:val="43335551"/>
    <w:rsid w:val="483A3527"/>
    <w:rsid w:val="4AF313B8"/>
    <w:rsid w:val="4AFF030C"/>
    <w:rsid w:val="4C2136C3"/>
    <w:rsid w:val="4C83676C"/>
    <w:rsid w:val="528678FF"/>
    <w:rsid w:val="535E67C8"/>
    <w:rsid w:val="53C31B51"/>
    <w:rsid w:val="54F01AC5"/>
    <w:rsid w:val="554F297C"/>
    <w:rsid w:val="55F52488"/>
    <w:rsid w:val="56332FB1"/>
    <w:rsid w:val="5710426D"/>
    <w:rsid w:val="58BB265B"/>
    <w:rsid w:val="59070850"/>
    <w:rsid w:val="593F5A6A"/>
    <w:rsid w:val="5AB346C0"/>
    <w:rsid w:val="5B4C2E1E"/>
    <w:rsid w:val="5CF539D1"/>
    <w:rsid w:val="5D1C4EBE"/>
    <w:rsid w:val="5E7D516C"/>
    <w:rsid w:val="5F2C3CB9"/>
    <w:rsid w:val="5F4801B9"/>
    <w:rsid w:val="5FA80C1A"/>
    <w:rsid w:val="61A76A48"/>
    <w:rsid w:val="628218E8"/>
    <w:rsid w:val="62894684"/>
    <w:rsid w:val="661070A1"/>
    <w:rsid w:val="69A51678"/>
    <w:rsid w:val="6A4770EC"/>
    <w:rsid w:val="6B9F66B2"/>
    <w:rsid w:val="6BB0720C"/>
    <w:rsid w:val="6E3A396D"/>
    <w:rsid w:val="7007465D"/>
    <w:rsid w:val="71BF6D5F"/>
    <w:rsid w:val="71C50403"/>
    <w:rsid w:val="75B415C0"/>
    <w:rsid w:val="76C46966"/>
    <w:rsid w:val="76CD3437"/>
    <w:rsid w:val="786C7F30"/>
    <w:rsid w:val="78CA6445"/>
    <w:rsid w:val="7955396C"/>
    <w:rsid w:val="7A0D0302"/>
    <w:rsid w:val="7C8A307B"/>
    <w:rsid w:val="7DC97E55"/>
    <w:rsid w:val="7E140BBA"/>
    <w:rsid w:val="7E4F5233"/>
    <w:rsid w:val="7F4734E9"/>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fillcolor="#FFFFFF" fill="t" stroke="t">
      <v:fill on="t" focussize="0,0"/>
      <v:stroke color="#000000"/>
    </o:shapedefaults>
    <o:shapelayout v:ext="edit">
      <o:idmap v:ext="edit" data="2"/>
    </o:shapelayout>
  </w:shapeDefaults>
</w:settings>
</file>

<file path=word/styles.xml><?xml version="1.0" encoding="utf-8"?>
<w:styles xmlns:mc="http://schemas.openxmlformats.org/markup-compatibility/2006" xmlns:o="urn:schemas-microsoft-com:office:office" xmlns:r="http://schemas.openxmlformats.org/officeDocument/2006/relationships" xmlns:m="http://schemas.openxmlformats.org/officeDocument/2006/math" xmlns:v="urn:schemas-microsoft-com:vml" xmlns:w="http://schemas.openxmlformats.org/wordprocessingml/2006/main" xmlns:w14="http://schemas.microsoft.com/office/word/2010/wordml" xmlns:w10="urn:schemas-microsoft-com:office:word" xmlns:sl="http://schemas.openxmlformats.org/schemaLibrary/2006/main" xmlns:wpsCustomData="http://www.wps.cn/officeDocument/2013/wpsCustomData" mc:Ignorable="w14">
  <w:docDefaults>
    <w:rPrDefault>
      <w:rPr>
        <w:rFonts w:ascii="Times New Roman" w:hAnsi="Times New Roman" w:eastAsia="宋体" w:cs="Times New Roman"/>
      </w:rPr>
    </w:rPrDefault>
    <w:pPrDefault/>
  </w:docDefaults>
  <w:latentStyles w:count="260" w:defQFormat="0" w:defUnhideWhenUsed="1" w:defSemiHidden="1" w:defUIPriority="99" w:defLockedState="0">
    <w:lsdException w:qFormat="1" w:unhideWhenUsed="0" w:uiPriority="0" w:semiHidden="0" w:name="Normal"/>
    <w:lsdException w:qFormat="1" w:unhideWhenUsed="0" w:uiPriority="9" w:semiHidden="0" w:name="heading 1"/>
    <w:lsdException w:qFormat="1" w:uiPriority="9" w:semiHidden="0" w:name="heading 2"/>
    <w:lsdException w:qFormat="1" w:uiPriority="9" w:semiHidden="0" w:name="heading 3"/>
    <w:lsdException w:qFormat="1" w:uiPriority="9" w:semiHidden="0" w:name="heading 4"/>
    <w:lsdException w:qFormat="1" w:uiPriority="0" w:semiHidden="0" w:name="heading 5"/>
    <w:lsdException w:qFormat="1" w:unhideWhenUsed="0" w:uiPriority="0" w:semiHidden="0" w:name="heading 6"/>
    <w:lsdException w:qFormat="1" w:unhideWhenUsed="0" w:uiPriority="0" w:semiHidden="0" w:name="heading 7"/>
    <w:lsdException w:qFormat="1" w:unhideWhenUsed="0" w:uiPriority="0" w:semiHidden="0" w:name="heading 8"/>
    <w:lsdException w:qFormat="1" w:unhideWhenUsed="0" w:uiPriority="0" w:semiHidden="0" w:name="heading 9"/>
    <w:lsdException w:qFormat="1" w:unhideWhenUsed="0" w:uiPriority="0" w:semiHidden="0" w:name="index 1"/>
    <w:lsdException w:qFormat="1" w:unhideWhenUsed="0" w:uiPriority="0" w:semiHidden="0" w:name="index 2"/>
    <w:lsdException w:qFormat="1" w:unhideWhenUsed="0" w:uiPriority="0" w:semiHidden="0" w:name="index 3"/>
    <w:lsdException w:qFormat="1" w:unhideWhenUsed="0" w:uiPriority="0" w:semiHidden="0" w:name="index 4"/>
    <w:lsdException w:qFormat="1" w:unhideWhenUsed="0" w:uiPriority="0" w:semiHidden="0" w:name="index 5"/>
    <w:lsdException w:qFormat="1" w:unhideWhenUsed="0" w:uiPriority="0" w:semiHidden="0" w:name="index 6"/>
    <w:lsdException w:qFormat="1" w:unhideWhenUsed="0" w:uiPriority="0" w:semiHidden="0" w:name="index 7"/>
    <w:lsdException w:qFormat="1" w:unhideWhenUsed="0" w:uiPriority="0" w:semiHidden="0" w:name="index 8"/>
    <w:lsdException w:qFormat="1" w:unhideWhenUsed="0" w:uiPriority="0" w:semiHidden="0" w:name="index 9"/>
    <w:lsdException w:qFormat="1" w:uiPriority="39" w:semiHidden="0" w:name="toc 1"/>
    <w:lsdException w:qFormat="1" w:uiPriority="39" w:semiHidden="0" w:name="toc 2"/>
    <w:lsdException w:qFormat="1" w:uiPriority="1" w:semiHidden="0" w:name="toc 3"/>
    <w:lsdException w:qFormat="1" w:uiPriority="39" w:semiHidden="0" w:name="toc 4"/>
    <w:lsdException w:qFormat="1" w:uiPriority="39" w:semiHidden="0" w:name="toc 5"/>
    <w:lsdException w:qFormat="1" w:uiPriority="39" w:semiHidden="0" w:name="toc 6"/>
    <w:lsdException w:qFormat="1" w:uiPriority="39" w:semiHidden="0" w:name="toc 7"/>
    <w:lsdException w:qFormat="1" w:uiPriority="39" w:semiHidden="0" w:name="toc 8"/>
    <w:lsdException w:qFormat="1" w:uiPriority="39" w:semiHidden="0" w:name="toc 9"/>
    <w:lsdException w:qFormat="1" w:unhideWhenUsed="0" w:uiPriority="0" w:semiHidden="0" w:name="Normal Indent"/>
    <w:lsdException w:qFormat="1" w:unhideWhenUsed="0" w:uiPriority="0" w:semiHidden="0" w:name="footnote text"/>
    <w:lsdException w:qFormat="1" w:uiPriority="99" w:semiHidden="0" w:name="annotation text"/>
    <w:lsdException w:qFormat="1" w:unhideWhenUsed="0" w:uiPriority="99" w:semiHidden="0" w:name="header"/>
    <w:lsdException w:qFormat="1" w:unhideWhenUsed="0" w:uiPriority="99" w:semiHidden="0" w:name="footer"/>
    <w:lsdException w:qFormat="1" w:unhideWhenUsed="0" w:uiPriority="0" w:semiHidden="0" w:name="index heading"/>
    <w:lsdException w:qFormat="1" w:unhideWhenUsed="0" w:uiPriority="0" w:semiHidden="0" w:name="caption"/>
    <w:lsdException w:qFormat="1" w:unhideWhenUsed="0" w:uiPriority="0" w:semiHidden="0" w:name="table of figures"/>
    <w:lsdException w:qFormat="1" w:unhideWhenUsed="0" w:uiPriority="0" w:semiHidden="0" w:name="envelope address"/>
    <w:lsdException w:qFormat="1" w:unhideWhenUsed="0" w:uiPriority="0" w:semiHidden="0" w:name="envelope return"/>
    <w:lsdException w:qFormat="1" w:unhideWhenUsed="0" w:uiPriority="0" w:semiHidden="0" w:name="footnote reference"/>
    <w:lsdException w:qFormat="1" w:uiPriority="99" w:semiHidden="0" w:name="annotation reference"/>
    <w:lsdException w:qFormat="1" w:unhideWhenUsed="0" w:uiPriority="0" w:semiHidden="0" w:name="line number"/>
    <w:lsdException w:qFormat="1" w:unhideWhenUsed="0" w:uiPriority="0" w:semiHidden="0" w:name="page number"/>
    <w:lsdException w:qFormat="1" w:unhideWhenUsed="0" w:uiPriority="0" w:semiHidden="0" w:name="endnote reference"/>
    <w:lsdException w:qFormat="1" w:unhideWhenUsed="0" w:uiPriority="0" w:semiHidden="0" w:name="endnote text"/>
    <w:lsdException w:qFormat="1" w:unhideWhenUsed="0" w:uiPriority="0" w:semiHidden="0" w:name="table of authorities"/>
    <w:lsdException w:qFormat="1" w:unhideWhenUsed="0" w:uiPriority="0" w:semiHidden="0" w:name="macro"/>
    <w:lsdException w:qFormat="1" w:unhideWhenUsed="0" w:uiPriority="0" w:semiHidden="0" w:name="toa heading"/>
    <w:lsdException w:qFormat="1" w:unhideWhenUsed="0" w:uiPriority="0" w:semiHidden="0" w:name="List"/>
    <w:lsdException w:qFormat="1" w:unhideWhenUsed="0" w:uiPriority="0" w:semiHidden="0" w:name="List Bullet"/>
    <w:lsdException w:qFormat="1" w:unhideWhenUsed="0" w:uiPriority="0" w:semiHidden="0" w:name="List Number"/>
    <w:lsdException w:qFormat="1" w:unhideWhenUsed="0" w:uiPriority="0" w:semiHidden="0" w:name="List 2"/>
    <w:lsdException w:qFormat="1" w:unhideWhenUsed="0" w:uiPriority="0" w:semiHidden="0" w:name="List 3"/>
    <w:lsdException w:qFormat="1" w:unhideWhenUsed="0" w:uiPriority="0" w:semiHidden="0" w:name="List 4"/>
    <w:lsdException w:qFormat="1" w:unhideWhenUsed="0" w:uiPriority="0" w:semiHidden="0" w:name="List 5"/>
    <w:lsdException w:qFormat="1" w:unhideWhenUsed="0" w:uiPriority="0" w:semiHidden="0" w:name="List Bullet 2"/>
    <w:lsdException w:qFormat="1" w:unhideWhenUsed="0" w:uiPriority="0" w:semiHidden="0" w:name="List Bullet 3"/>
    <w:lsdException w:qFormat="1" w:unhideWhenUsed="0" w:uiPriority="0" w:semiHidden="0" w:name="List Bullet 4"/>
    <w:lsdException w:qFormat="1" w:unhideWhenUsed="0" w:uiPriority="0" w:semiHidden="0" w:name="List Bullet 5"/>
    <w:lsdException w:qFormat="1" w:unhideWhenUsed="0" w:uiPriority="0" w:semiHidden="0" w:name="List Number 2"/>
    <w:lsdException w:qFormat="1" w:unhideWhenUsed="0" w:uiPriority="0" w:semiHidden="0" w:name="List Number 3"/>
    <w:lsdException w:qFormat="1" w:unhideWhenUsed="0" w:uiPriority="0" w:semiHidden="0" w:name="List Number 4"/>
    <w:lsdException w:qFormat="1" w:unhideWhenUsed="0" w:uiPriority="0" w:semiHidden="0" w:name="List Number 5"/>
    <w:lsdException w:qFormat="1" w:unhideWhenUsed="0" w:uiPriority="0" w:semiHidden="0" w:name="Title"/>
    <w:lsdException w:qFormat="1" w:unhideWhenUsed="0" w:uiPriority="0" w:semiHidden="0" w:name="Closing"/>
    <w:lsdException w:qFormat="1" w:unhideWhenUsed="0" w:uiPriority="0" w:semiHidden="0" w:name="Signature"/>
    <w:lsdException w:qFormat="1" w:uiPriority="1" w:name="Default Paragraph Font"/>
    <w:lsdException w:qFormat="1" w:uiPriority="0" w:semiHidden="0" w:name="Body Text"/>
    <w:lsdException w:qFormat="1" w:unhideWhenUsed="0" w:uiPriority="0" w:semiHidden="0" w:name="Body Text Indent"/>
    <w:lsdException w:qFormat="1" w:unhideWhenUsed="0" w:uiPriority="0" w:semiHidden="0" w:name="List Continue"/>
    <w:lsdException w:qFormat="1" w:unhideWhenUsed="0" w:uiPriority="0" w:semiHidden="0" w:name="List Continue 2"/>
    <w:lsdException w:qFormat="1" w:unhideWhenUsed="0" w:uiPriority="0" w:semiHidden="0" w:name="List Continue 3"/>
    <w:lsdException w:qFormat="1" w:unhideWhenUsed="0" w:uiPriority="0" w:semiHidden="0" w:name="List Continue 4"/>
    <w:lsdException w:qFormat="1" w:unhideWhenUsed="0" w:uiPriority="0" w:semiHidden="0" w:name="List Continue 5"/>
    <w:lsdException w:qFormat="1" w:unhideWhenUsed="0" w:uiPriority="0" w:semiHidden="0" w:name="Message Header"/>
    <w:lsdException w:qFormat="1" w:unhideWhenUsed="0" w:uiPriority="0" w:semiHidden="0" w:name="Subtitle"/>
    <w:lsdException w:qFormat="1" w:unhideWhenUsed="0" w:uiPriority="0" w:semiHidden="0" w:name="Salutation"/>
    <w:lsdException w:qFormat="1" w:uiPriority="0" w:semiHidden="0" w:name="Date"/>
    <w:lsdException w:qFormat="1" w:unhideWhenUsed="0" w:uiPriority="0" w:semiHidden="0" w:name="Body Text First Indent"/>
    <w:lsdException w:qFormat="1" w:unhideWhenUsed="0" w:uiPriority="0" w:semiHidden="0" w:name="Body Text First Indent 2"/>
    <w:lsdException w:qFormat="1" w:unhideWhenUsed="0" w:uiPriority="0" w:semiHidden="0" w:name="Note Heading"/>
    <w:lsdException w:qFormat="1" w:unhideWhenUsed="0" w:uiPriority="0" w:semiHidden="0" w:name="Body Text 2"/>
    <w:lsdException w:qFormat="1" w:unhideWhenUsed="0" w:uiPriority="0" w:semiHidden="0" w:name="Body Text 3"/>
    <w:lsdException w:qFormat="1" w:unhideWhenUsed="0" w:uiPriority="0" w:semiHidden="0" w:name="Body Text Indent 2"/>
    <w:lsdException w:qFormat="1" w:unhideWhenUsed="0" w:uiPriority="0" w:semiHidden="0" w:name="Body Text Indent 3"/>
    <w:lsdException w:qFormat="1" w:unhideWhenUsed="0" w:uiPriority="0" w:semiHidden="0" w:name="Block Text"/>
    <w:lsdException w:qFormat="1" w:uiPriority="99" w:semiHidden="0" w:name="Hyperlink"/>
    <w:lsdException w:qFormat="1" w:uiPriority="99" w:semiHidden="0" w:name="FollowedHyperlink"/>
    <w:lsdException w:qFormat="1" w:unhideWhenUsed="0" w:uiPriority="0" w:semiHidden="0" w:name="Strong"/>
    <w:lsdException w:qFormat="1" w:unhideWhenUsed="0" w:uiPriority="0" w:semiHidden="0" w:name="Emphasis"/>
    <w:lsdException w:qFormat="1" w:unhideWhenUsed="0" w:uiPriority="0" w:semiHidden="0" w:name="Document Map"/>
    <w:lsdException w:qFormat="1" w:unhideWhenUsed="0" w:uiPriority="0" w:semiHidden="0" w:name="Plain Text"/>
    <w:lsdException w:qFormat="1" w:unhideWhenUsed="0" w:uiPriority="0" w:semiHidden="0" w:name="E-mail Signature"/>
    <w:lsdException w:qFormat="1" w:unhideWhenUsed="0" w:uiPriority="0" w:semiHidden="0" w:name="Normal (Web)"/>
    <w:lsdException w:qFormat="1" w:unhideWhenUsed="0" w:uiPriority="0" w:semiHidden="0" w:name="HTML Acronym"/>
    <w:lsdException w:qFormat="1" w:unhideWhenUsed="0" w:uiPriority="0" w:semiHidden="0" w:name="HTML Address"/>
    <w:lsdException w:qFormat="1" w:unhideWhenUsed="0" w:uiPriority="0" w:semiHidden="0" w:name="HTML Cite"/>
    <w:lsdException w:qFormat="1" w:unhideWhenUsed="0" w:uiPriority="0" w:semiHidden="0" w:name="HTML Code"/>
    <w:lsdException w:qFormat="1" w:unhideWhenUsed="0" w:uiPriority="0" w:semiHidden="0" w:name="HTML Definition"/>
    <w:lsdException w:qFormat="1" w:unhideWhenUsed="0" w:uiPriority="0" w:semiHidden="0" w:name="HTML Keyboard"/>
    <w:lsdException w:qFormat="1" w:unhideWhenUsed="0" w:uiPriority="0" w:semiHidden="0" w:name="HTML Preformatted"/>
    <w:lsdException w:qFormat="1" w:unhideWhenUsed="0" w:uiPriority="0" w:semiHidden="0" w:name="HTML Sample"/>
    <w:lsdException w:qFormat="1" w:unhideWhenUsed="0" w:uiPriority="0" w:semiHidden="0" w:name="HTML Typewriter"/>
    <w:lsdException w:qFormat="1" w:unhideWhenUsed="0" w:uiPriority="0" w:semiHidden="0" w:name="HTML Variable"/>
    <w:lsdException w:qFormat="1" w:uiPriority="99" w:name="Normal Table"/>
    <w:lsdException w:qFormat="1" w:uiPriority="0" w:semiHidden="0" w:name="annotation subject"/>
    <w:lsdException w:uiPriority="99" w:name="Table Simple 1"/>
    <w:lsdException w:qFormat="1" w:unhideWhenUsed="0" w:uiPriority="0" w:semiHidden="0" w:name="Table Simple 2"/>
    <w:lsdException w:uiPriority="99" w:name="Table Simple 3"/>
    <w:lsdException w:qFormat="1" w:uiPriority="0" w:name="Table Classic 1"/>
    <w:lsdException w:uiPriority="99" w:name="Table Classic 2"/>
    <w:lsdException w:uiPriority="99" w:name="Table Classic 3"/>
    <w:lsdException w:uiPriority="0" w:name="Table Classic 4"/>
    <w:lsdException w:qFormat="1" w:uiPriority="0" w:name="Table Colorful 1"/>
    <w:lsdException w:uiPriority="0" w:name="Table Colorful 2"/>
    <w:lsdException w:uiPriority="0" w:name="Table Colorful 3"/>
    <w:lsdException w:uiPriority="99" w:name="Table Columns 1"/>
    <w:lsdException w:uiPriority="99" w:name="Table Columns 2"/>
    <w:lsdException w:uiPriority="99" w:name="Table Columns 3"/>
    <w:lsdException w:uiPriority="99" w:name="Table Columns 4"/>
    <w:lsdException w:uiPriority="99" w:name="Table Columns 5"/>
    <w:lsdException w:uiPriority="99" w:name="Table Grid 1"/>
    <w:lsdException w:uiPriority="99" w:name="Table Grid 2"/>
    <w:lsdException w:uiPriority="99" w:name="Table Grid 3"/>
    <w:lsdException w:uiPriority="99" w:name="Table Grid 4"/>
    <w:lsdException w:uiPriority="99" w:name="Table Grid 5"/>
    <w:lsdException w:uiPriority="99" w:name="Table Grid 6"/>
    <w:lsdException w:uiPriority="99" w:name="Table Grid 7"/>
    <w:lsdException w:uiPriority="99" w:name="Table Grid 8"/>
    <w:lsdException w:uiPriority="99" w:name="Table List 1"/>
    <w:lsdException w:qFormat="1" w:unhideWhenUsed="0" w:uiPriority="0" w:semiHidden="0" w:name="Table List 2"/>
    <w:lsdException w:uiPriority="99" w:name="Table List 3"/>
    <w:lsdException w:qFormat="1" w:unhideWhenUsed="0" w:uiPriority="0" w:semiHidden="0" w:name="Table List 4"/>
    <w:lsdException w:qFormat="1" w:unhideWhenUsed="0" w:uiPriority="0" w:semiHidden="0" w:name="Table List 5"/>
    <w:lsdException w:uiPriority="99" w:name="Table List 6"/>
    <w:lsdException w:uiPriority="99" w:name="Table List 7"/>
    <w:lsdException w:qFormat="1" w:unhideWhenUsed="0" w:uiPriority="0" w:semiHidden="0" w:name="Table List 8"/>
    <w:lsdException w:uiPriority="99" w:name="Table 3D effects 1"/>
    <w:lsdException w:uiPriority="99" w:name="Table 3D effects 2"/>
    <w:lsdException w:qFormat="1" w:unhideWhenUsed="0" w:uiPriority="0" w:semiHidden="0" w:name="Table 3D effects 3"/>
    <w:lsdException w:uiPriority="99" w:name="Table Contemporary"/>
    <w:lsdException w:uiPriority="99" w:name="Table Elegant"/>
    <w:lsdException w:uiPriority="99" w:name="Table Professional"/>
    <w:lsdException w:uiPriority="99" w:name="Table Subtle 1"/>
    <w:lsdException w:uiPriority="99" w:name="Table Subtle 2"/>
    <w:lsdException w:uiPriority="99" w:name="Table Web 1"/>
    <w:lsdException w:uiPriority="99" w:name="Table Web 2"/>
    <w:lsdException w:uiPriority="99" w:name="Table Web 3"/>
    <w:lsdException w:qFormat="1" w:uiPriority="0" w:semiHidden="0" w:name="Balloon Text"/>
    <w:lsdException w:qFormat="1" w:unhideWhenUsed="0" w:uiPriority="0" w:semiHidden="0" w:name="Table Grid"/>
    <w:lsdException w:qFormat="1" w:uiPriority="0" w:name="Table Theme"/>
    <w:lsdException w:unhideWhenUsed="0" w:uiPriority="60" w:semiHidden="0" w:name="Light Shading"/>
    <w:lsdException w:unhideWhenUsed="0" w:uiPriority="61" w:semiHidden="0" w:name="Light List"/>
    <w:lsdException w:unhideWhenUsed="0" w:uiPriority="62" w:semiHidden="0" w:name="Light Grid"/>
    <w:lsdException w:unhideWhenUsed="0" w:uiPriority="63" w:semiHidden="0" w:name="Medium Shading 1"/>
    <w:lsdException w:unhideWhenUsed="0" w:uiPriority="64" w:semiHidden="0" w:name="Medium Shading 2"/>
    <w:lsdException w:unhideWhenUsed="0" w:uiPriority="65" w:semiHidden="0" w:name="Medium List 1"/>
    <w:lsdException w:unhideWhenUsed="0" w:uiPriority="66" w:semiHidden="0" w:name="Medium List 2"/>
    <w:lsdException w:unhideWhenUsed="0" w:uiPriority="67" w:semiHidden="0" w:name="Medium Grid 1"/>
    <w:lsdException w:unhideWhenUsed="0" w:uiPriority="68" w:semiHidden="0" w:name="Medium Grid 2"/>
    <w:lsdException w:unhideWhenUsed="0" w:uiPriority="69" w:semiHidden="0" w:name="Medium Grid 3"/>
    <w:lsdException w:unhideWhenUsed="0" w:uiPriority="70" w:semiHidden="0" w:name="Dark List"/>
    <w:lsdException w:unhideWhenUsed="0" w:uiPriority="71" w:semiHidden="0" w:name="Colorful Shading"/>
    <w:lsdException w:unhideWhenUsed="0" w:uiPriority="72" w:semiHidden="0" w:name="Colorful List"/>
    <w:lsdException w:unhideWhenUsed="0" w:uiPriority="73" w:semiHidden="0" w:name="Colorful Grid"/>
    <w:lsdException w:unhideWhenUsed="0" w:uiPriority="60" w:semiHidden="0" w:name="Light Shading Accent 1"/>
    <w:lsdException w:unhideWhenUsed="0" w:uiPriority="61" w:semiHidden="0" w:name="Light List Accent 1"/>
    <w:lsdException w:unhideWhenUsed="0" w:uiPriority="62" w:semiHidden="0" w:name="Light Grid Accent 1"/>
    <w:lsdException w:unhideWhenUsed="0" w:uiPriority="63" w:semiHidden="0" w:name="Medium Shading 1 Accent 1"/>
    <w:lsdException w:unhideWhenUsed="0" w:uiPriority="64" w:semiHidden="0" w:name="Medium Shading 2 Accent 1"/>
    <w:lsdException w:unhideWhenUsed="0" w:uiPriority="65" w:semiHidden="0" w:name="Medium List 1 Accent 1"/>
    <w:lsdException w:qFormat="1" w:unhideWhenUsed="0" w:uiPriority="34" w:semiHidden="0" w:name="List Paragraph"/>
    <w:lsdException w:unhideWhenUsed="0" w:uiPriority="66" w:semiHidden="0" w:name="Medium List 2 Accent 1"/>
    <w:lsdException w:unhideWhenUsed="0" w:uiPriority="67" w:semiHidden="0" w:name="Medium Grid 1 Accent 1"/>
    <w:lsdException w:unhideWhenUsed="0" w:uiPriority="68" w:semiHidden="0" w:name="Medium Grid 2 Accent 1"/>
    <w:lsdException w:unhideWhenUsed="0" w:uiPriority="69" w:semiHidden="0" w:name="Medium Grid 3 Accent 1"/>
    <w:lsdException w:unhideWhenUsed="0" w:uiPriority="70" w:semiHidden="0" w:name="Dark List Accent 1"/>
    <w:lsdException w:unhideWhenUsed="0" w:uiPriority="71" w:semiHidden="0" w:name="Colorful Shading Accent 1"/>
    <w:lsdException w:unhideWhenUsed="0" w:uiPriority="72" w:semiHidden="0" w:name="Colorful List Accent 1"/>
    <w:lsdException w:unhideWhenUsed="0" w:uiPriority="73" w:semiHidden="0" w:name="Colorful Grid Accent 1"/>
    <w:lsdException w:unhideWhenUsed="0" w:uiPriority="60" w:semiHidden="0" w:name="Light Shading Accent 2"/>
    <w:lsdException w:unhideWhenUsed="0" w:uiPriority="61" w:semiHidden="0" w:name="Light List Accent 2"/>
    <w:lsdException w:unhideWhenUsed="0" w:uiPriority="62" w:semiHidden="0" w:name="Light Grid Accent 2"/>
    <w:lsdException w:unhideWhenUsed="0" w:uiPriority="63" w:semiHidden="0" w:name="Medium Shading 1 Accent 2"/>
    <w:lsdException w:unhideWhenUsed="0" w:uiPriority="64" w:semiHidden="0" w:name="Medium Shading 2 Accent 2"/>
    <w:lsdException w:unhideWhenUsed="0" w:uiPriority="65" w:semiHidden="0" w:name="Medium List 1 Accent 2"/>
    <w:lsdException w:unhideWhenUsed="0" w:uiPriority="66" w:semiHidden="0" w:name="Medium List 2 Accent 2"/>
    <w:lsdException w:unhideWhenUsed="0" w:uiPriority="67" w:semiHidden="0" w:name="Medium Grid 1 Accent 2"/>
    <w:lsdException w:unhideWhenUsed="0" w:uiPriority="68" w:semiHidden="0" w:name="Medium Grid 2 Accent 2"/>
    <w:lsdException w:unhideWhenUsed="0" w:uiPriority="69" w:semiHidden="0" w:name="Medium Grid 3 Accent 2"/>
    <w:lsdException w:unhideWhenUsed="0" w:uiPriority="70" w:semiHidden="0" w:name="Dark List Accent 2"/>
    <w:lsdException w:unhideWhenUsed="0" w:uiPriority="71" w:semiHidden="0" w:name="Colorful Shading Accent 2"/>
    <w:lsdException w:unhideWhenUsed="0" w:uiPriority="72" w:semiHidden="0" w:name="Colorful List Accent 2"/>
    <w:lsdException w:unhideWhenUsed="0" w:uiPriority="73" w:semiHidden="0" w:name="Colorful Grid Accent 2"/>
    <w:lsdException w:unhideWhenUsed="0" w:uiPriority="60" w:semiHidden="0" w:name="Light Shading Accent 3"/>
    <w:lsdException w:unhideWhenUsed="0" w:uiPriority="61" w:semiHidden="0" w:name="Light List Accent 3"/>
    <w:lsdException w:unhideWhenUsed="0" w:uiPriority="62" w:semiHidden="0" w:name="Light Grid Accent 3"/>
    <w:lsdException w:unhideWhenUsed="0" w:uiPriority="63" w:semiHidden="0" w:name="Medium Shading 1 Accent 3"/>
    <w:lsdException w:unhideWhenUsed="0" w:uiPriority="64" w:semiHidden="0" w:name="Medium Shading 2 Accent 3"/>
    <w:lsdException w:unhideWhenUsed="0" w:uiPriority="65" w:semiHidden="0" w:name="Medium List 1 Accent 3"/>
    <w:lsdException w:unhideWhenUsed="0" w:uiPriority="66" w:semiHidden="0" w:name="Medium List 2 Accent 3"/>
    <w:lsdException w:unhideWhenUsed="0" w:uiPriority="67" w:semiHidden="0" w:name="Medium Grid 1 Accent 3"/>
    <w:lsdException w:unhideWhenUsed="0" w:uiPriority="68" w:semiHidden="0" w:name="Medium Grid 2 Accent 3"/>
    <w:lsdException w:unhideWhenUsed="0" w:uiPriority="69" w:semiHidden="0" w:name="Medium Grid 3 Accent 3"/>
    <w:lsdException w:unhideWhenUsed="0" w:uiPriority="70" w:semiHidden="0" w:name="Dark List Accent 3"/>
    <w:lsdException w:unhideWhenUsed="0" w:uiPriority="71" w:semiHidden="0" w:name="Colorful Shading Accent 3"/>
    <w:lsdException w:unhideWhenUsed="0" w:uiPriority="72" w:semiHidden="0" w:name="Colorful List Accent 3"/>
    <w:lsdException w:unhideWhenUsed="0" w:uiPriority="73" w:semiHidden="0" w:name="Colorful Grid Accent 3"/>
    <w:lsdException w:unhideWhenUsed="0" w:uiPriority="60" w:semiHidden="0" w:name="Light Shading Accent 4"/>
    <w:lsdException w:unhideWhenUsed="0" w:uiPriority="61" w:semiHidden="0" w:name="Light List Accent 4"/>
    <w:lsdException w:unhideWhenUsed="0" w:uiPriority="62" w:semiHidden="0" w:name="Light Grid Accent 4"/>
    <w:lsdException w:unhideWhenUsed="0" w:uiPriority="63" w:semiHidden="0" w:name="Medium Shading 1 Accent 4"/>
    <w:lsdException w:unhideWhenUsed="0" w:uiPriority="64" w:semiHidden="0" w:name="Medium Shading 2 Accent 4"/>
    <w:lsdException w:unhideWhenUsed="0" w:uiPriority="65" w:semiHidden="0" w:name="Medium List 1 Accent 4"/>
    <w:lsdException w:unhideWhenUsed="0" w:uiPriority="66" w:semiHidden="0" w:name="Medium List 2 Accent 4"/>
    <w:lsdException w:unhideWhenUsed="0" w:uiPriority="67" w:semiHidden="0" w:name="Medium Grid 1 Accent 4"/>
    <w:lsdException w:unhideWhenUsed="0" w:uiPriority="68" w:semiHidden="0" w:name="Medium Grid 2 Accent 4"/>
    <w:lsdException w:unhideWhenUsed="0" w:uiPriority="69" w:semiHidden="0" w:name="Medium Grid 3 Accent 4"/>
    <w:lsdException w:unhideWhenUsed="0" w:uiPriority="70" w:semiHidden="0" w:name="Dark List Accent 4"/>
    <w:lsdException w:unhideWhenUsed="0" w:uiPriority="71" w:semiHidden="0" w:name="Colorful Shading Accent 4"/>
    <w:lsdException w:unhideWhenUsed="0" w:uiPriority="72" w:semiHidden="0" w:name="Colorful List Accent 4"/>
    <w:lsdException w:unhideWhenUsed="0" w:uiPriority="73" w:semiHidden="0" w:name="Colorful Grid Accent 4"/>
    <w:lsdException w:unhideWhenUsed="0" w:uiPriority="60" w:semiHidden="0" w:name="Light Shading Accent 5"/>
    <w:lsdException w:unhideWhenUsed="0" w:uiPriority="61" w:semiHidden="0" w:name="Light List Accent 5"/>
    <w:lsdException w:unhideWhenUsed="0" w:uiPriority="62" w:semiHidden="0" w:name="Light Grid Accent 5"/>
    <w:lsdException w:unhideWhenUsed="0" w:uiPriority="63" w:semiHidden="0" w:name="Medium Shading 1 Accent 5"/>
    <w:lsdException w:unhideWhenUsed="0" w:uiPriority="64" w:semiHidden="0" w:name="Medium Shading 2 Accent 5"/>
    <w:lsdException w:unhideWhenUsed="0" w:uiPriority="65" w:semiHidden="0" w:name="Medium List 1 Accent 5"/>
    <w:lsdException w:unhideWhenUsed="0" w:uiPriority="66" w:semiHidden="0" w:name="Medium List 2 Accent 5"/>
    <w:lsdException w:unhideWhenUsed="0" w:uiPriority="67" w:semiHidden="0" w:name="Medium Grid 1 Accent 5"/>
    <w:lsdException w:unhideWhenUsed="0" w:uiPriority="68" w:semiHidden="0" w:name="Medium Grid 2 Accent 5"/>
    <w:lsdException w:unhideWhenUsed="0" w:uiPriority="69" w:semiHidden="0" w:name="Medium Grid 3 Accent 5"/>
    <w:lsdException w:unhideWhenUsed="0" w:uiPriority="70" w:semiHidden="0" w:name="Dark List Accent 5"/>
    <w:lsdException w:unhideWhenUsed="0" w:uiPriority="71" w:semiHidden="0" w:name="Colorful Shading Accent 5"/>
    <w:lsdException w:unhideWhenUsed="0" w:uiPriority="72" w:semiHidden="0" w:name="Colorful List Accent 5"/>
    <w:lsdException w:unhideWhenUsed="0" w:uiPriority="73" w:semiHidden="0" w:name="Colorful Grid Accent 5"/>
    <w:lsdException w:unhideWhenUsed="0" w:uiPriority="60" w:semiHidden="0" w:name="Light Shading Accent 6"/>
    <w:lsdException w:unhideWhenUsed="0" w:uiPriority="61" w:semiHidden="0" w:name="Light List Accent 6"/>
    <w:lsdException w:unhideWhenUsed="0" w:uiPriority="62" w:semiHidden="0" w:name="Light Grid Accent 6"/>
    <w:lsdException w:unhideWhenUsed="0" w:uiPriority="63" w:semiHidden="0" w:name="Medium Shading 1 Accent 6"/>
    <w:lsdException w:unhideWhenUsed="0" w:uiPriority="64" w:semiHidden="0" w:name="Medium Shading 2 Accent 6"/>
    <w:lsdException w:unhideWhenUsed="0" w:uiPriority="65" w:semiHidden="0" w:name="Medium List 1 Accent 6"/>
    <w:lsdException w:unhideWhenUsed="0" w:uiPriority="66" w:semiHidden="0" w:name="Medium List 2 Accent 6"/>
    <w:lsdException w:unhideWhenUsed="0" w:uiPriority="67" w:semiHidden="0" w:name="Medium Grid 1 Accent 6"/>
    <w:lsdException w:unhideWhenUsed="0" w:uiPriority="68" w:semiHidden="0" w:name="Medium Grid 2 Accent 6"/>
    <w:lsdException w:unhideWhenUsed="0" w:uiPriority="69" w:semiHidden="0" w:name="Medium Grid 3 Accent 6"/>
    <w:lsdException w:unhideWhenUsed="0" w:uiPriority="70" w:semiHidden="0" w:name="Dark List Accent 6"/>
    <w:lsdException w:unhideWhenUsed="0" w:uiPriority="71" w:semiHidden="0" w:name="Colorful Shading Accent 6"/>
    <w:lsdException w:unhideWhenUsed="0" w:uiPriority="72" w:semiHidden="0" w:name="Colorful List Accent 6"/>
    <w:lsdException w:unhideWhenUsed="0" w:uiPriority="73" w:semiHidden="0" w:name="Colorful Grid Accent 6"/>
  </w:latentStyles>
  <w:style w:type="paragraph" w:default="1" w:styleId="1">
    <w:name w:val="Normal"/>
    <w:qFormat/>
    <w:uiPriority w:val="0"/>
    <w:pPr>
      <w:widowControl w:val="0"/>
      <w:adjustRightInd w:val="0"/>
      <w:snapToGrid w:val="0"/>
      <w:spacing w:line="500" w:lineRule="exact"/>
      <w:ind w:firstLine="200" w:firstLineChars="200"/>
      <w:jc w:val="both"/>
    </w:pPr>
    <w:rPr>
      <w:rFonts w:ascii="Times New Roman" w:hAnsi="Times New Roman" w:eastAsia="宋体" w:cstheme="minorBidi"/>
      <w:kern w:val="2"/>
      <w:sz w:val="24"/>
      <w:szCs w:val="22"/>
      <w:lang w:val="en-US" w:eastAsia="zh-CN" w:bidi="ar-SA"/>
    </w:rPr>
  </w:style>
  <w:style w:type="paragraph" w:styleId="3">
    <w:name w:val="heading 1"/>
    <w:basedOn w:val="1"/>
    <w:next w:val="1"/>
    <w:link w:val="114"/>
    <w:autoRedefine/>
    <w:qFormat/>
    <w:uiPriority w:val="9"/>
    <w:pPr>
      <w:keepNext/>
      <w:keepLines/>
      <w:spacing w:before="156" w:beforeLines="50" w:after="156" w:afterLines="50"/>
      <w:ind w:firstLine="0" w:firstLineChars="0"/>
      <w:outlineLvl w:val="0"/>
    </w:pPr>
    <w:rPr>
      <w:b/>
      <w:bCs/>
      <w:kern w:val="44"/>
      <w:sz w:val="30"/>
      <w:szCs w:val="30"/>
    </w:rPr>
  </w:style>
  <w:style w:type="paragraph" w:styleId="4">
    <w:name w:val="heading 2"/>
    <w:next w:val="1"/>
    <w:link w:val="115"/>
    <w:autoRedefine/>
    <w:unhideWhenUsed/>
    <w:qFormat/>
    <w:uiPriority w:val="9"/>
    <w:pPr>
      <w:keepNext/>
      <w:keepLines/>
      <w:adjustRightInd w:val="0"/>
      <w:snapToGrid w:val="0"/>
      <w:spacing w:before="120" w:beforeLines="50" w:after="120" w:afterLines="50" w:line="500" w:lineRule="exact"/>
      <w:jc w:val="both"/>
      <w:outlineLvl w:val="1"/>
    </w:pPr>
    <w:rPr>
      <w:rFonts w:ascii="Times New Roman" w:hAnsi="Times New Roman" w:eastAsia="宋体" w:cstheme="majorBidi"/>
      <w:b/>
      <w:bCs/>
      <w:kern w:val="2"/>
      <w:sz w:val="30"/>
      <w:szCs w:val="32"/>
      <w:lang w:val="en-US" w:eastAsia="zh-CN" w:bidi="ar-SA"/>
    </w:rPr>
  </w:style>
  <w:style w:type="paragraph" w:styleId="5">
    <w:name w:val="heading 3"/>
    <w:basedOn w:val="1"/>
    <w:next w:val="1"/>
    <w:link w:val="116"/>
    <w:autoRedefine/>
    <w:unhideWhenUsed/>
    <w:qFormat/>
    <w:uiPriority w:val="9"/>
    <w:pPr>
      <w:keepNext/>
      <w:keepLines/>
      <w:spacing w:before="260" w:after="260" w:line="416" w:lineRule="atLeast"/>
      <w:outlineLvl w:val="2"/>
    </w:pPr>
    <w:rPr>
      <w:b/>
      <w:bCs/>
      <w:sz w:val="32"/>
      <w:szCs w:val="32"/>
    </w:rPr>
  </w:style>
  <w:style w:type="paragraph" w:styleId="6">
    <w:name w:val="heading 4"/>
    <w:basedOn w:val="1"/>
    <w:next w:val="1"/>
    <w:link w:val="117"/>
    <w:autoRedefine/>
    <w:unhideWhenUsed/>
    <w:qFormat/>
    <w:uiPriority w:val="9"/>
    <w:pPr>
      <w:keepNext/>
      <w:keepLines/>
      <w:spacing w:before="280" w:after="290" w:line="376" w:lineRule="atLeast"/>
      <w:outlineLvl w:val="3"/>
    </w:pPr>
    <w:rPr>
      <w:rFonts w:asciiTheme="majorHAnsi" w:hAnsiTheme="majorHAnsi" w:eastAsiaTheme="majorEastAsia" w:cstheme="majorBidi"/>
      <w:b/>
      <w:bCs/>
      <w:sz w:val="28"/>
      <w:szCs w:val="28"/>
    </w:rPr>
  </w:style>
  <w:style w:type="paragraph" w:styleId="7">
    <w:name w:val="heading 5"/>
    <w:basedOn w:val="1"/>
    <w:next w:val="1"/>
    <w:link w:val="118"/>
    <w:autoRedefine/>
    <w:unhideWhenUsed/>
    <w:qFormat/>
    <w:uiPriority w:val="0"/>
    <w:pPr>
      <w:keepNext/>
      <w:keepLines/>
      <w:adjustRightInd/>
      <w:snapToGrid/>
      <w:spacing w:before="280" w:after="290" w:line="376" w:lineRule="auto"/>
      <w:outlineLvl w:val="4"/>
    </w:pPr>
    <w:rPr>
      <w:rFonts w:asciiTheme="minorHAnsi" w:hAnsiTheme="minorHAnsi"/>
      <w:b/>
      <w:bCs/>
      <w:sz w:val="28"/>
      <w:szCs w:val="28"/>
    </w:rPr>
  </w:style>
  <w:style w:type="paragraph" w:styleId="8">
    <w:name w:val="heading 6"/>
    <w:basedOn w:val="1"/>
    <w:next w:val="1"/>
    <w:link w:val="119"/>
    <w:qFormat/>
    <w:uiPriority w:val="0"/>
    <w:pPr>
      <w:keepNext/>
      <w:keepLines/>
      <w:tabs>
        <w:tab w:val="left" w:pos="2520"/>
      </w:tabs>
      <w:snapToGrid/>
      <w:spacing w:before="240" w:after="64" w:line="320" w:lineRule="atLeast"/>
      <w:ind w:left="2550" w:hanging="425" w:firstLineChars="0"/>
      <w:jc w:val="left"/>
      <w:textAlignment w:val="baseline"/>
      <w:outlineLvl w:val="5"/>
    </w:pPr>
    <w:rPr>
      <w:rFonts w:ascii="Arial" w:hAnsi="Arial" w:eastAsia="黑体" w:cs="Times New Roman"/>
      <w:b/>
      <w:kern w:val="0"/>
      <w:szCs w:val="20"/>
    </w:rPr>
  </w:style>
  <w:style w:type="paragraph" w:styleId="9">
    <w:name w:val="heading 7"/>
    <w:basedOn w:val="1"/>
    <w:next w:val="1"/>
    <w:link w:val="120"/>
    <w:qFormat/>
    <w:uiPriority w:val="0"/>
    <w:pPr>
      <w:keepNext/>
      <w:keepLines/>
      <w:tabs>
        <w:tab w:val="left" w:pos="2940"/>
      </w:tabs>
      <w:snapToGrid/>
      <w:spacing w:before="240" w:after="64" w:line="320" w:lineRule="atLeast"/>
      <w:ind w:left="2975" w:hanging="425" w:firstLineChars="0"/>
      <w:jc w:val="left"/>
      <w:textAlignment w:val="baseline"/>
      <w:outlineLvl w:val="6"/>
    </w:pPr>
    <w:rPr>
      <w:rFonts w:cs="Times New Roman"/>
      <w:b/>
      <w:kern w:val="0"/>
      <w:szCs w:val="20"/>
    </w:rPr>
  </w:style>
  <w:style w:type="paragraph" w:styleId="10">
    <w:name w:val="heading 8"/>
    <w:basedOn w:val="1"/>
    <w:next w:val="1"/>
    <w:link w:val="121"/>
    <w:qFormat/>
    <w:uiPriority w:val="0"/>
    <w:pPr>
      <w:keepNext/>
      <w:keepLines/>
      <w:tabs>
        <w:tab w:val="left" w:pos="3360"/>
      </w:tabs>
      <w:snapToGrid/>
      <w:spacing w:before="240" w:after="64" w:line="320" w:lineRule="atLeast"/>
      <w:ind w:left="3400" w:hanging="425" w:firstLineChars="0"/>
      <w:jc w:val="left"/>
      <w:textAlignment w:val="baseline"/>
      <w:outlineLvl w:val="7"/>
    </w:pPr>
    <w:rPr>
      <w:rFonts w:ascii="Arial" w:hAnsi="Arial" w:eastAsia="黑体" w:cs="Times New Roman"/>
      <w:kern w:val="0"/>
      <w:szCs w:val="20"/>
    </w:rPr>
  </w:style>
  <w:style w:type="paragraph" w:styleId="11">
    <w:name w:val="heading 9"/>
    <w:basedOn w:val="1"/>
    <w:next w:val="1"/>
    <w:link w:val="122"/>
    <w:qFormat/>
    <w:uiPriority w:val="0"/>
    <w:pPr>
      <w:keepNext/>
      <w:keepLines/>
      <w:tabs>
        <w:tab w:val="left" w:pos="3780"/>
      </w:tabs>
      <w:snapToGrid/>
      <w:spacing w:before="240" w:after="64" w:line="320" w:lineRule="atLeast"/>
      <w:ind w:left="3825" w:hanging="425" w:firstLineChars="0"/>
      <w:jc w:val="left"/>
      <w:textAlignment w:val="baseline"/>
      <w:outlineLvl w:val="8"/>
    </w:pPr>
    <w:rPr>
      <w:rFonts w:ascii="Arial" w:hAnsi="Arial" w:eastAsia="黑体" w:cs="Times New Roman"/>
      <w:kern w:val="0"/>
      <w:szCs w:val="20"/>
    </w:rPr>
  </w:style>
  <w:style w:type="character" w:default="1" w:styleId="96">
    <w:name w:val="Default Paragraph Font"/>
    <w:semiHidden/>
    <w:unhideWhenUsed/>
    <w:qFormat/>
    <w:uiPriority w:val="1"/>
  </w:style>
  <w:style w:type="table" w:default="1" w:styleId="88">
    <w:name w:val="Normal Table"/>
    <w:semiHidden/>
    <w:unhideWhenUsed/>
    <w:qFormat/>
    <w:uiPriority w:val="99"/>
    <w:tblPr>
      <w:tblCellMar>
        <w:top w:w="0" w:type="dxa"/>
        <w:left w:w="108" w:type="dxa"/>
        <w:bottom w:w="0" w:type="dxa"/>
        <w:right w:w="108" w:type="dxa"/>
      </w:tblCellMar>
    </w:tblPr>
  </w:style>
  <w:style w:type="paragraph" w:styleId="2">
    <w:name w:val="macro"/>
    <w:link w:val="354"/>
    <w:qFormat/>
    <w:uiPriority w:val="0"/>
    <w:pPr>
      <w:widowControl w:val="0"/>
      <w:tabs>
        <w:tab w:val="left" w:pos="480"/>
        <w:tab w:val="left" w:pos="960"/>
        <w:tab w:val="left" w:pos="1440"/>
        <w:tab w:val="left" w:pos="1920"/>
        <w:tab w:val="left" w:pos="2400"/>
        <w:tab w:val="left" w:pos="2880"/>
        <w:tab w:val="left" w:pos="3360"/>
        <w:tab w:val="left" w:pos="3840"/>
        <w:tab w:val="left" w:pos="4320"/>
      </w:tabs>
      <w:kinsoku w:val="0"/>
      <w:overflowPunct w:val="0"/>
      <w:autoSpaceDE w:val="0"/>
      <w:autoSpaceDN w:val="0"/>
      <w:snapToGrid w:val="0"/>
    </w:pPr>
    <w:rPr>
      <w:rFonts w:ascii="Courier New" w:hAnsi="Courier New" w:eastAsia="宋体" w:cs="Courier New"/>
      <w:sz w:val="24"/>
      <w:szCs w:val="24"/>
      <w:lang w:val="en-US" w:eastAsia="zh-CN" w:bidi="ar-SA"/>
    </w:rPr>
  </w:style>
  <w:style w:type="paragraph" w:styleId="12">
    <w:name w:val="List 3"/>
    <w:basedOn w:val="1"/>
    <w:qFormat/>
    <w:uiPriority w:val="0"/>
    <w:pPr>
      <w:adjustRightInd/>
      <w:snapToGrid/>
      <w:spacing w:line="240" w:lineRule="auto"/>
      <w:ind w:left="100" w:leftChars="400" w:hanging="200" w:hangingChars="200"/>
    </w:pPr>
    <w:rPr>
      <w:rFonts w:ascii="仿宋_GB2312" w:hAnsi="宋体" w:eastAsia="仿宋_GB2312" w:cs="Times New Roman"/>
      <w:sz w:val="28"/>
      <w:szCs w:val="24"/>
    </w:rPr>
  </w:style>
  <w:style w:type="paragraph" w:styleId="13">
    <w:name w:val="toc 7"/>
    <w:basedOn w:val="1"/>
    <w:next w:val="1"/>
    <w:unhideWhenUsed/>
    <w:qFormat/>
    <w:uiPriority w:val="39"/>
    <w:pPr>
      <w:adjustRightInd/>
      <w:snapToGrid/>
      <w:spacing w:line="240" w:lineRule="auto"/>
      <w:ind w:left="2520" w:leftChars="1200" w:firstLine="0" w:firstLineChars="0"/>
    </w:pPr>
    <w:rPr>
      <w:rFonts w:ascii="Calibri" w:hAnsi="Calibri" w:cs="Times New Roman"/>
      <w:sz w:val="21"/>
    </w:rPr>
  </w:style>
  <w:style w:type="paragraph" w:styleId="14">
    <w:name w:val="List Number 2"/>
    <w:basedOn w:val="1"/>
    <w:qFormat/>
    <w:uiPriority w:val="0"/>
    <w:pPr>
      <w:tabs>
        <w:tab w:val="left" w:pos="780"/>
      </w:tabs>
      <w:adjustRightInd/>
      <w:snapToGrid/>
      <w:ind w:left="780" w:leftChars="200" w:hanging="360" w:hangingChars="200"/>
    </w:pPr>
    <w:rPr>
      <w:rFonts w:ascii="仿宋_GB2312" w:eastAsia="仿宋_GB2312" w:cs="Times New Roman"/>
      <w:sz w:val="28"/>
      <w:szCs w:val="20"/>
    </w:rPr>
  </w:style>
  <w:style w:type="paragraph" w:styleId="15">
    <w:name w:val="table of authorities"/>
    <w:basedOn w:val="1"/>
    <w:next w:val="1"/>
    <w:qFormat/>
    <w:uiPriority w:val="0"/>
    <w:pPr>
      <w:adjustRightInd/>
      <w:snapToGrid/>
      <w:spacing w:line="240" w:lineRule="auto"/>
      <w:ind w:left="420" w:leftChars="200" w:firstLine="0" w:firstLineChars="0"/>
    </w:pPr>
    <w:rPr>
      <w:rFonts w:cs="Times New Roman"/>
      <w:sz w:val="21"/>
      <w:szCs w:val="24"/>
    </w:rPr>
  </w:style>
  <w:style w:type="paragraph" w:styleId="16">
    <w:name w:val="Note Heading"/>
    <w:basedOn w:val="1"/>
    <w:next w:val="1"/>
    <w:link w:val="245"/>
    <w:qFormat/>
    <w:uiPriority w:val="0"/>
    <w:pPr>
      <w:adjustRightInd/>
      <w:snapToGrid/>
      <w:spacing w:line="240" w:lineRule="auto"/>
      <w:ind w:firstLine="0" w:firstLineChars="0"/>
      <w:jc w:val="center"/>
    </w:pPr>
    <w:rPr>
      <w:rFonts w:cs="Times New Roman"/>
      <w:kern w:val="0"/>
      <w:sz w:val="20"/>
      <w:szCs w:val="20"/>
      <w:lang w:val="zh-CN"/>
    </w:rPr>
  </w:style>
  <w:style w:type="paragraph" w:styleId="17">
    <w:name w:val="List Bullet 4"/>
    <w:basedOn w:val="1"/>
    <w:qFormat/>
    <w:uiPriority w:val="0"/>
    <w:pPr>
      <w:tabs>
        <w:tab w:val="left" w:pos="1620"/>
      </w:tabs>
      <w:adjustRightInd/>
      <w:snapToGrid/>
      <w:ind w:left="1620" w:leftChars="600" w:hanging="360" w:hangingChars="200"/>
    </w:pPr>
    <w:rPr>
      <w:rFonts w:ascii="仿宋_GB2312" w:eastAsia="仿宋_GB2312" w:cs="Times New Roman"/>
      <w:sz w:val="28"/>
      <w:szCs w:val="20"/>
    </w:rPr>
  </w:style>
  <w:style w:type="paragraph" w:styleId="18">
    <w:name w:val="index 8"/>
    <w:basedOn w:val="1"/>
    <w:next w:val="1"/>
    <w:qFormat/>
    <w:uiPriority w:val="0"/>
    <w:pPr>
      <w:adjustRightInd/>
      <w:snapToGrid/>
      <w:spacing w:line="240" w:lineRule="auto"/>
      <w:ind w:left="1400" w:leftChars="1400" w:firstLine="0" w:firstLineChars="0"/>
    </w:pPr>
    <w:rPr>
      <w:rFonts w:cs="Times New Roman"/>
      <w:sz w:val="21"/>
      <w:szCs w:val="24"/>
    </w:rPr>
  </w:style>
  <w:style w:type="paragraph" w:styleId="19">
    <w:name w:val="E-mail Signature"/>
    <w:basedOn w:val="1"/>
    <w:link w:val="562"/>
    <w:qFormat/>
    <w:uiPriority w:val="0"/>
    <w:pPr>
      <w:adjustRightInd/>
      <w:snapToGrid/>
      <w:ind w:firstLine="0" w:firstLineChars="0"/>
    </w:pPr>
    <w:rPr>
      <w:rFonts w:ascii="仿宋_GB2312" w:eastAsia="仿宋_GB2312" w:cs="Times New Roman"/>
      <w:kern w:val="0"/>
      <w:sz w:val="28"/>
      <w:szCs w:val="20"/>
      <w:lang w:val="zh-CN"/>
    </w:rPr>
  </w:style>
  <w:style w:type="paragraph" w:styleId="20">
    <w:name w:val="List Number"/>
    <w:basedOn w:val="1"/>
    <w:qFormat/>
    <w:uiPriority w:val="0"/>
    <w:pPr>
      <w:tabs>
        <w:tab w:val="left" w:pos="360"/>
      </w:tabs>
      <w:adjustRightInd/>
      <w:snapToGrid/>
      <w:spacing w:line="240" w:lineRule="auto"/>
      <w:ind w:left="360" w:hanging="360" w:firstLineChars="0"/>
    </w:pPr>
    <w:rPr>
      <w:rFonts w:cs="Times New Roman"/>
      <w:sz w:val="21"/>
      <w:szCs w:val="24"/>
    </w:rPr>
  </w:style>
  <w:style w:type="paragraph" w:styleId="21">
    <w:name w:val="Normal Indent"/>
    <w:basedOn w:val="1"/>
    <w:qFormat/>
    <w:uiPriority w:val="0"/>
    <w:pPr>
      <w:adjustRightInd/>
      <w:snapToGrid/>
      <w:spacing w:line="240" w:lineRule="auto"/>
      <w:ind w:firstLine="420"/>
    </w:pPr>
    <w:rPr>
      <w:rFonts w:cs="Times New Roman"/>
      <w:sz w:val="21"/>
      <w:szCs w:val="24"/>
    </w:rPr>
  </w:style>
  <w:style w:type="paragraph" w:styleId="22">
    <w:name w:val="caption"/>
    <w:basedOn w:val="1"/>
    <w:next w:val="1"/>
    <w:link w:val="317"/>
    <w:qFormat/>
    <w:uiPriority w:val="0"/>
    <w:rPr>
      <w:rFonts w:eastAsia="黑体" w:asciiTheme="majorHAnsi" w:hAnsiTheme="majorHAnsi" w:cstheme="majorBidi"/>
      <w:sz w:val="20"/>
      <w:szCs w:val="20"/>
    </w:rPr>
  </w:style>
  <w:style w:type="paragraph" w:styleId="23">
    <w:name w:val="index 5"/>
    <w:basedOn w:val="1"/>
    <w:next w:val="1"/>
    <w:qFormat/>
    <w:uiPriority w:val="0"/>
    <w:pPr>
      <w:adjustRightInd/>
      <w:snapToGrid/>
      <w:spacing w:line="240" w:lineRule="auto"/>
      <w:ind w:left="800" w:leftChars="800" w:firstLine="0" w:firstLineChars="0"/>
    </w:pPr>
    <w:rPr>
      <w:rFonts w:cs="Times New Roman"/>
      <w:sz w:val="21"/>
      <w:szCs w:val="24"/>
    </w:rPr>
  </w:style>
  <w:style w:type="paragraph" w:styleId="24">
    <w:name w:val="List Bullet"/>
    <w:basedOn w:val="1"/>
    <w:qFormat/>
    <w:uiPriority w:val="0"/>
    <w:pPr>
      <w:tabs>
        <w:tab w:val="left" w:pos="360"/>
      </w:tabs>
      <w:adjustRightInd/>
      <w:snapToGrid/>
      <w:spacing w:line="240" w:lineRule="auto"/>
      <w:ind w:left="360" w:hanging="360" w:firstLineChars="0"/>
    </w:pPr>
    <w:rPr>
      <w:rFonts w:cs="Times New Roman"/>
      <w:sz w:val="21"/>
      <w:szCs w:val="24"/>
    </w:rPr>
  </w:style>
  <w:style w:type="paragraph" w:styleId="25">
    <w:name w:val="envelope address"/>
    <w:basedOn w:val="1"/>
    <w:qFormat/>
    <w:uiPriority w:val="0"/>
    <w:pPr>
      <w:framePr w:w="7920" w:h="1980" w:hRule="exact" w:hSpace="180" w:wrap="around" w:vAnchor="margin" w:hAnchor="page" w:xAlign="center" w:yAlign="bottom"/>
      <w:adjustRightInd/>
      <w:ind w:left="100" w:leftChars="1400" w:firstLine="0" w:firstLineChars="0"/>
    </w:pPr>
    <w:rPr>
      <w:rFonts w:ascii="Arial" w:hAnsi="Arial" w:eastAsia="仿宋_GB2312" w:cs="Arial"/>
      <w:szCs w:val="24"/>
    </w:rPr>
  </w:style>
  <w:style w:type="paragraph" w:styleId="26">
    <w:name w:val="Document Map"/>
    <w:basedOn w:val="1"/>
    <w:link w:val="408"/>
    <w:qFormat/>
    <w:uiPriority w:val="0"/>
    <w:pPr>
      <w:shd w:val="clear" w:color="auto" w:fill="000080"/>
      <w:spacing w:line="360" w:lineRule="auto"/>
      <w:ind w:firstLine="0" w:firstLineChars="0"/>
    </w:pPr>
    <w:rPr>
      <w:rFonts w:cs="Times New Roman"/>
      <w:kern w:val="0"/>
      <w:szCs w:val="24"/>
    </w:rPr>
  </w:style>
  <w:style w:type="paragraph" w:styleId="27">
    <w:name w:val="toa heading"/>
    <w:basedOn w:val="1"/>
    <w:next w:val="1"/>
    <w:qFormat/>
    <w:uiPriority w:val="0"/>
    <w:pPr>
      <w:adjustRightInd/>
      <w:snapToGrid/>
      <w:spacing w:after="120" w:line="320" w:lineRule="atLeast"/>
      <w:ind w:firstLine="0" w:firstLineChars="0"/>
      <w:jc w:val="center"/>
    </w:pPr>
    <w:rPr>
      <w:rFonts w:cs="Times New Roman"/>
      <w:sz w:val="28"/>
      <w:szCs w:val="20"/>
    </w:rPr>
  </w:style>
  <w:style w:type="paragraph" w:styleId="28">
    <w:name w:val="annotation text"/>
    <w:basedOn w:val="1"/>
    <w:link w:val="126"/>
    <w:unhideWhenUsed/>
    <w:qFormat/>
    <w:uiPriority w:val="99"/>
    <w:pPr>
      <w:jc w:val="left"/>
    </w:pPr>
  </w:style>
  <w:style w:type="paragraph" w:styleId="29">
    <w:name w:val="index 6"/>
    <w:basedOn w:val="1"/>
    <w:next w:val="1"/>
    <w:qFormat/>
    <w:uiPriority w:val="0"/>
    <w:pPr>
      <w:adjustRightInd/>
      <w:snapToGrid/>
      <w:spacing w:line="240" w:lineRule="auto"/>
      <w:ind w:left="1000" w:leftChars="1000" w:firstLine="0" w:firstLineChars="0"/>
    </w:pPr>
    <w:rPr>
      <w:rFonts w:cs="Times New Roman"/>
      <w:sz w:val="21"/>
      <w:szCs w:val="24"/>
    </w:rPr>
  </w:style>
  <w:style w:type="paragraph" w:styleId="30">
    <w:name w:val="Salutation"/>
    <w:basedOn w:val="1"/>
    <w:next w:val="1"/>
    <w:link w:val="561"/>
    <w:qFormat/>
    <w:uiPriority w:val="0"/>
    <w:pPr>
      <w:adjustRightInd/>
      <w:snapToGrid/>
      <w:ind w:firstLine="0" w:firstLineChars="0"/>
    </w:pPr>
    <w:rPr>
      <w:rFonts w:ascii="仿宋_GB2312" w:eastAsia="仿宋_GB2312" w:cs="Times New Roman"/>
      <w:kern w:val="0"/>
      <w:sz w:val="28"/>
      <w:szCs w:val="20"/>
      <w:lang w:val="zh-CN"/>
    </w:rPr>
  </w:style>
  <w:style w:type="paragraph" w:styleId="31">
    <w:name w:val="Body Text 3"/>
    <w:basedOn w:val="1"/>
    <w:link w:val="423"/>
    <w:qFormat/>
    <w:uiPriority w:val="0"/>
    <w:pPr>
      <w:adjustRightInd/>
      <w:snapToGrid/>
      <w:spacing w:after="120" w:line="240" w:lineRule="auto"/>
      <w:ind w:firstLine="0" w:firstLineChars="0"/>
    </w:pPr>
    <w:rPr>
      <w:rFonts w:cs="Times New Roman"/>
      <w:kern w:val="0"/>
      <w:sz w:val="16"/>
      <w:szCs w:val="16"/>
      <w:lang w:val="zh-CN"/>
    </w:rPr>
  </w:style>
  <w:style w:type="paragraph" w:styleId="32">
    <w:name w:val="Closing"/>
    <w:basedOn w:val="1"/>
    <w:link w:val="563"/>
    <w:qFormat/>
    <w:uiPriority w:val="0"/>
    <w:pPr>
      <w:adjustRightInd/>
      <w:snapToGrid/>
      <w:ind w:left="100" w:leftChars="2100" w:firstLine="0" w:firstLineChars="0"/>
    </w:pPr>
    <w:rPr>
      <w:rFonts w:ascii="仿宋_GB2312" w:eastAsia="仿宋_GB2312" w:cs="Times New Roman"/>
      <w:kern w:val="0"/>
      <w:sz w:val="28"/>
      <w:szCs w:val="20"/>
      <w:lang w:val="zh-CN"/>
    </w:rPr>
  </w:style>
  <w:style w:type="paragraph" w:styleId="33">
    <w:name w:val="List Bullet 3"/>
    <w:basedOn w:val="1"/>
    <w:qFormat/>
    <w:uiPriority w:val="0"/>
    <w:pPr>
      <w:tabs>
        <w:tab w:val="left" w:pos="1200"/>
      </w:tabs>
      <w:adjustRightInd/>
      <w:snapToGrid/>
      <w:ind w:left="1200" w:leftChars="400" w:hanging="360" w:hangingChars="200"/>
    </w:pPr>
    <w:rPr>
      <w:rFonts w:ascii="仿宋_GB2312" w:eastAsia="仿宋_GB2312" w:cs="Times New Roman"/>
      <w:sz w:val="28"/>
      <w:szCs w:val="20"/>
    </w:rPr>
  </w:style>
  <w:style w:type="paragraph" w:styleId="34">
    <w:name w:val="Body Text"/>
    <w:basedOn w:val="1"/>
    <w:link w:val="424"/>
    <w:unhideWhenUsed/>
    <w:qFormat/>
    <w:uiPriority w:val="0"/>
    <w:pPr>
      <w:spacing w:after="120" w:line="360" w:lineRule="auto"/>
      <w:ind w:firstLine="0" w:firstLineChars="0"/>
    </w:pPr>
    <w:rPr>
      <w:rFonts w:cs="Times New Roman"/>
      <w:kern w:val="0"/>
      <w:szCs w:val="24"/>
    </w:rPr>
  </w:style>
  <w:style w:type="paragraph" w:styleId="35">
    <w:name w:val="Body Text Indent"/>
    <w:basedOn w:val="1"/>
    <w:link w:val="1244"/>
    <w:qFormat/>
    <w:uiPriority w:val="0"/>
    <w:pPr>
      <w:spacing w:after="120"/>
      <w:ind w:left="420" w:leftChars="200"/>
    </w:pPr>
  </w:style>
  <w:style w:type="paragraph" w:styleId="36">
    <w:name w:val="List Number 3"/>
    <w:basedOn w:val="1"/>
    <w:qFormat/>
    <w:uiPriority w:val="0"/>
    <w:pPr>
      <w:tabs>
        <w:tab w:val="left" w:pos="1200"/>
      </w:tabs>
      <w:adjustRightInd/>
      <w:snapToGrid/>
      <w:ind w:left="1200" w:leftChars="400" w:hanging="360" w:hangingChars="200"/>
    </w:pPr>
    <w:rPr>
      <w:rFonts w:ascii="仿宋_GB2312" w:eastAsia="仿宋_GB2312" w:cs="Times New Roman"/>
      <w:sz w:val="28"/>
      <w:szCs w:val="20"/>
    </w:rPr>
  </w:style>
  <w:style w:type="paragraph" w:styleId="37">
    <w:name w:val="List 2"/>
    <w:basedOn w:val="1"/>
    <w:qFormat/>
    <w:uiPriority w:val="0"/>
    <w:pPr>
      <w:adjustRightInd/>
      <w:snapToGrid/>
      <w:spacing w:line="240" w:lineRule="auto"/>
      <w:ind w:left="100" w:leftChars="200" w:hanging="200" w:hangingChars="200"/>
    </w:pPr>
    <w:rPr>
      <w:rFonts w:cs="Times New Roman"/>
      <w:sz w:val="21"/>
      <w:szCs w:val="24"/>
    </w:rPr>
  </w:style>
  <w:style w:type="paragraph" w:styleId="38">
    <w:name w:val="List Continue"/>
    <w:basedOn w:val="1"/>
    <w:qFormat/>
    <w:uiPriority w:val="0"/>
    <w:pPr>
      <w:adjustRightInd/>
      <w:snapToGrid/>
      <w:spacing w:after="120"/>
      <w:ind w:left="420" w:leftChars="200" w:firstLine="0" w:firstLineChars="0"/>
    </w:pPr>
    <w:rPr>
      <w:rFonts w:ascii="仿宋_GB2312" w:eastAsia="仿宋_GB2312" w:cs="Times New Roman"/>
      <w:sz w:val="28"/>
      <w:szCs w:val="20"/>
    </w:rPr>
  </w:style>
  <w:style w:type="paragraph" w:styleId="39">
    <w:name w:val="Block Text"/>
    <w:basedOn w:val="1"/>
    <w:qFormat/>
    <w:uiPriority w:val="0"/>
    <w:pPr>
      <w:adjustRightInd/>
      <w:snapToGrid/>
      <w:spacing w:line="320" w:lineRule="atLeast"/>
      <w:ind w:left="780" w:right="57" w:hanging="60" w:firstLineChars="0"/>
      <w:jc w:val="center"/>
    </w:pPr>
    <w:rPr>
      <w:rFonts w:ascii="宋体" w:cs="Times New Roman"/>
      <w:sz w:val="21"/>
      <w:szCs w:val="20"/>
    </w:rPr>
  </w:style>
  <w:style w:type="paragraph" w:styleId="40">
    <w:name w:val="List Bullet 2"/>
    <w:basedOn w:val="1"/>
    <w:qFormat/>
    <w:uiPriority w:val="0"/>
    <w:pPr>
      <w:tabs>
        <w:tab w:val="left" w:pos="780"/>
      </w:tabs>
      <w:snapToGrid/>
      <w:spacing w:line="240" w:lineRule="atLeast"/>
      <w:ind w:left="780" w:hanging="360" w:firstLineChars="0"/>
      <w:jc w:val="left"/>
      <w:textAlignment w:val="baseline"/>
    </w:pPr>
    <w:rPr>
      <w:rFonts w:ascii="宋体" w:cs="Times New Roman"/>
      <w:kern w:val="0"/>
      <w:sz w:val="34"/>
      <w:szCs w:val="34"/>
    </w:rPr>
  </w:style>
  <w:style w:type="paragraph" w:styleId="41">
    <w:name w:val="HTML Address"/>
    <w:basedOn w:val="1"/>
    <w:link w:val="461"/>
    <w:qFormat/>
    <w:uiPriority w:val="0"/>
    <w:pPr>
      <w:adjustRightInd/>
      <w:snapToGrid/>
      <w:ind w:firstLine="0" w:firstLineChars="0"/>
    </w:pPr>
    <w:rPr>
      <w:rFonts w:ascii="仿宋_GB2312" w:eastAsia="仿宋_GB2312" w:cs="Times New Roman"/>
      <w:i/>
      <w:iCs/>
      <w:kern w:val="0"/>
      <w:sz w:val="28"/>
      <w:szCs w:val="20"/>
      <w:lang w:val="zh-CN"/>
    </w:rPr>
  </w:style>
  <w:style w:type="paragraph" w:styleId="42">
    <w:name w:val="index 4"/>
    <w:basedOn w:val="1"/>
    <w:next w:val="1"/>
    <w:qFormat/>
    <w:uiPriority w:val="0"/>
    <w:pPr>
      <w:adjustRightInd/>
      <w:snapToGrid/>
      <w:spacing w:line="240" w:lineRule="auto"/>
      <w:ind w:left="600" w:leftChars="600" w:firstLine="0" w:firstLineChars="0"/>
    </w:pPr>
    <w:rPr>
      <w:rFonts w:cs="Times New Roman"/>
      <w:sz w:val="21"/>
      <w:szCs w:val="24"/>
    </w:rPr>
  </w:style>
  <w:style w:type="paragraph" w:styleId="43">
    <w:name w:val="toc 5"/>
    <w:basedOn w:val="1"/>
    <w:next w:val="1"/>
    <w:unhideWhenUsed/>
    <w:qFormat/>
    <w:uiPriority w:val="39"/>
    <w:pPr>
      <w:adjustRightInd/>
      <w:snapToGrid/>
      <w:spacing w:line="240" w:lineRule="auto"/>
      <w:ind w:left="1680" w:leftChars="800" w:firstLine="0" w:firstLineChars="0"/>
    </w:pPr>
    <w:rPr>
      <w:rFonts w:ascii="Calibri" w:hAnsi="Calibri" w:cs="Times New Roman"/>
      <w:sz w:val="21"/>
    </w:rPr>
  </w:style>
  <w:style w:type="paragraph" w:styleId="44">
    <w:name w:val="toc 3"/>
    <w:basedOn w:val="1"/>
    <w:next w:val="1"/>
    <w:unhideWhenUsed/>
    <w:qFormat/>
    <w:uiPriority w:val="1"/>
    <w:pPr>
      <w:adjustRightInd/>
      <w:snapToGrid/>
      <w:ind w:left="840" w:leftChars="400" w:firstLine="0" w:firstLineChars="0"/>
    </w:pPr>
    <w:rPr>
      <w:rFonts w:cs="Times New Roman"/>
    </w:rPr>
  </w:style>
  <w:style w:type="paragraph" w:styleId="45">
    <w:name w:val="Plain Text"/>
    <w:basedOn w:val="1"/>
    <w:link w:val="197"/>
    <w:qFormat/>
    <w:uiPriority w:val="0"/>
    <w:pPr>
      <w:adjustRightInd/>
      <w:snapToGrid/>
      <w:spacing w:line="320" w:lineRule="atLeast"/>
      <w:ind w:firstLine="0" w:firstLineChars="0"/>
      <w:jc w:val="center"/>
    </w:pPr>
    <w:rPr>
      <w:rFonts w:ascii="宋体" w:hAnsi="Courier New" w:cs="Times New Roman"/>
      <w:spacing w:val="10"/>
      <w:kern w:val="0"/>
      <w:sz w:val="20"/>
      <w:szCs w:val="20"/>
    </w:rPr>
  </w:style>
  <w:style w:type="paragraph" w:styleId="46">
    <w:name w:val="List Bullet 5"/>
    <w:basedOn w:val="1"/>
    <w:qFormat/>
    <w:uiPriority w:val="0"/>
    <w:pPr>
      <w:tabs>
        <w:tab w:val="left" w:pos="2040"/>
      </w:tabs>
      <w:adjustRightInd/>
      <w:snapToGrid/>
      <w:ind w:left="2040" w:leftChars="800" w:hanging="360" w:hangingChars="200"/>
    </w:pPr>
    <w:rPr>
      <w:rFonts w:ascii="仿宋_GB2312" w:eastAsia="仿宋_GB2312" w:cs="Times New Roman"/>
      <w:sz w:val="28"/>
      <w:szCs w:val="20"/>
    </w:rPr>
  </w:style>
  <w:style w:type="paragraph" w:styleId="47">
    <w:name w:val="List Number 4"/>
    <w:basedOn w:val="1"/>
    <w:qFormat/>
    <w:uiPriority w:val="0"/>
    <w:pPr>
      <w:tabs>
        <w:tab w:val="left" w:pos="1620"/>
      </w:tabs>
      <w:adjustRightInd/>
      <w:snapToGrid/>
      <w:ind w:left="1620" w:leftChars="600" w:hanging="360" w:hangingChars="200"/>
    </w:pPr>
    <w:rPr>
      <w:rFonts w:ascii="仿宋_GB2312" w:eastAsia="仿宋_GB2312" w:cs="Times New Roman"/>
      <w:sz w:val="28"/>
      <w:szCs w:val="20"/>
    </w:rPr>
  </w:style>
  <w:style w:type="paragraph" w:styleId="48">
    <w:name w:val="toc 8"/>
    <w:basedOn w:val="1"/>
    <w:next w:val="1"/>
    <w:unhideWhenUsed/>
    <w:qFormat/>
    <w:uiPriority w:val="39"/>
    <w:pPr>
      <w:adjustRightInd/>
      <w:snapToGrid/>
      <w:spacing w:line="240" w:lineRule="auto"/>
      <w:ind w:left="2940" w:leftChars="1400" w:firstLine="0" w:firstLineChars="0"/>
    </w:pPr>
    <w:rPr>
      <w:rFonts w:ascii="Calibri" w:hAnsi="Calibri" w:cs="Times New Roman"/>
      <w:sz w:val="21"/>
    </w:rPr>
  </w:style>
  <w:style w:type="paragraph" w:styleId="49">
    <w:name w:val="index 3"/>
    <w:basedOn w:val="1"/>
    <w:next w:val="1"/>
    <w:qFormat/>
    <w:uiPriority w:val="0"/>
    <w:pPr>
      <w:adjustRightInd/>
      <w:snapToGrid/>
      <w:spacing w:line="240" w:lineRule="auto"/>
      <w:ind w:left="400" w:leftChars="400" w:firstLine="0" w:firstLineChars="0"/>
    </w:pPr>
    <w:rPr>
      <w:rFonts w:cs="Times New Roman"/>
      <w:sz w:val="21"/>
      <w:szCs w:val="24"/>
    </w:rPr>
  </w:style>
  <w:style w:type="paragraph" w:styleId="50">
    <w:name w:val="Date"/>
    <w:basedOn w:val="1"/>
    <w:next w:val="1"/>
    <w:link w:val="223"/>
    <w:unhideWhenUsed/>
    <w:qFormat/>
    <w:uiPriority w:val="0"/>
    <w:pPr>
      <w:adjustRightInd/>
      <w:snapToGrid/>
      <w:ind w:left="100" w:leftChars="2500" w:firstLine="0" w:firstLineChars="0"/>
    </w:pPr>
    <w:rPr>
      <w:rFonts w:cs="Times New Roman"/>
      <w:kern w:val="0"/>
      <w:sz w:val="20"/>
      <w:szCs w:val="20"/>
    </w:rPr>
  </w:style>
  <w:style w:type="paragraph" w:styleId="51">
    <w:name w:val="Body Text Indent 2"/>
    <w:basedOn w:val="1"/>
    <w:link w:val="191"/>
    <w:qFormat/>
    <w:uiPriority w:val="0"/>
    <w:pPr>
      <w:adjustRightInd/>
      <w:snapToGrid/>
      <w:spacing w:after="120" w:line="480" w:lineRule="auto"/>
      <w:ind w:left="420" w:leftChars="200" w:firstLine="0" w:firstLineChars="0"/>
    </w:pPr>
    <w:rPr>
      <w:rFonts w:cs="Times New Roman"/>
      <w:kern w:val="0"/>
      <w:sz w:val="20"/>
      <w:szCs w:val="24"/>
    </w:rPr>
  </w:style>
  <w:style w:type="paragraph" w:styleId="52">
    <w:name w:val="endnote text"/>
    <w:basedOn w:val="1"/>
    <w:link w:val="422"/>
    <w:qFormat/>
    <w:uiPriority w:val="0"/>
    <w:pPr>
      <w:adjustRightInd/>
      <w:spacing w:line="240" w:lineRule="auto"/>
      <w:ind w:firstLine="0" w:firstLineChars="0"/>
      <w:jc w:val="left"/>
    </w:pPr>
    <w:rPr>
      <w:rFonts w:cs="Times New Roman"/>
      <w:kern w:val="0"/>
      <w:sz w:val="20"/>
      <w:szCs w:val="24"/>
      <w:lang w:val="zh-CN"/>
    </w:rPr>
  </w:style>
  <w:style w:type="paragraph" w:styleId="53">
    <w:name w:val="List Continue 5"/>
    <w:basedOn w:val="1"/>
    <w:qFormat/>
    <w:uiPriority w:val="0"/>
    <w:pPr>
      <w:adjustRightInd/>
      <w:snapToGrid/>
      <w:spacing w:after="120"/>
      <w:ind w:left="2100" w:leftChars="1000" w:firstLine="0" w:firstLineChars="0"/>
    </w:pPr>
    <w:rPr>
      <w:rFonts w:ascii="仿宋_GB2312" w:eastAsia="仿宋_GB2312" w:cs="Times New Roman"/>
      <w:sz w:val="28"/>
      <w:szCs w:val="20"/>
    </w:rPr>
  </w:style>
  <w:style w:type="paragraph" w:styleId="54">
    <w:name w:val="Balloon Text"/>
    <w:basedOn w:val="1"/>
    <w:link w:val="128"/>
    <w:unhideWhenUsed/>
    <w:qFormat/>
    <w:uiPriority w:val="0"/>
    <w:pPr>
      <w:spacing w:line="240" w:lineRule="auto"/>
    </w:pPr>
    <w:rPr>
      <w:sz w:val="18"/>
      <w:szCs w:val="18"/>
    </w:rPr>
  </w:style>
  <w:style w:type="paragraph" w:styleId="55">
    <w:name w:val="footer"/>
    <w:basedOn w:val="1"/>
    <w:link w:val="151"/>
    <w:qFormat/>
    <w:uiPriority w:val="99"/>
    <w:pPr>
      <w:tabs>
        <w:tab w:val="center" w:pos="4153"/>
        <w:tab w:val="right" w:pos="8306"/>
      </w:tabs>
      <w:adjustRightInd/>
      <w:spacing w:line="240" w:lineRule="auto"/>
      <w:ind w:firstLine="510" w:firstLineChars="0"/>
      <w:jc w:val="left"/>
    </w:pPr>
    <w:rPr>
      <w:rFonts w:cs="Times New Roman"/>
      <w:sz w:val="18"/>
      <w:szCs w:val="18"/>
    </w:rPr>
  </w:style>
  <w:style w:type="paragraph" w:styleId="56">
    <w:name w:val="envelope return"/>
    <w:basedOn w:val="1"/>
    <w:qFormat/>
    <w:uiPriority w:val="0"/>
    <w:pPr>
      <w:autoSpaceDE w:val="0"/>
      <w:autoSpaceDN w:val="0"/>
      <w:snapToGrid/>
      <w:spacing w:line="312" w:lineRule="atLeast"/>
      <w:ind w:firstLine="0" w:firstLineChars="0"/>
    </w:pPr>
    <w:rPr>
      <w:rFonts w:cs="Times New Roman"/>
      <w:sz w:val="28"/>
      <w:szCs w:val="20"/>
    </w:rPr>
  </w:style>
  <w:style w:type="paragraph" w:styleId="57">
    <w:name w:val="header"/>
    <w:basedOn w:val="1"/>
    <w:link w:val="150"/>
    <w:qFormat/>
    <w:uiPriority w:val="99"/>
    <w:pPr>
      <w:tabs>
        <w:tab w:val="center" w:pos="4153"/>
        <w:tab w:val="right" w:pos="8306"/>
      </w:tabs>
      <w:adjustRightInd/>
      <w:spacing w:line="240" w:lineRule="auto"/>
      <w:ind w:firstLine="510" w:firstLineChars="0"/>
      <w:jc w:val="center"/>
    </w:pPr>
    <w:rPr>
      <w:rFonts w:cs="Times New Roman"/>
      <w:sz w:val="18"/>
      <w:szCs w:val="18"/>
    </w:rPr>
  </w:style>
  <w:style w:type="paragraph" w:styleId="58">
    <w:name w:val="Signature"/>
    <w:basedOn w:val="1"/>
    <w:link w:val="564"/>
    <w:qFormat/>
    <w:uiPriority w:val="0"/>
    <w:pPr>
      <w:adjustRightInd/>
      <w:snapToGrid/>
      <w:ind w:left="100" w:leftChars="2100" w:firstLine="0" w:firstLineChars="0"/>
    </w:pPr>
    <w:rPr>
      <w:rFonts w:ascii="仿宋_GB2312" w:eastAsia="仿宋_GB2312" w:cs="Times New Roman"/>
      <w:kern w:val="0"/>
      <w:sz w:val="28"/>
      <w:szCs w:val="20"/>
      <w:lang w:val="zh-CN"/>
    </w:rPr>
  </w:style>
  <w:style w:type="paragraph" w:styleId="59">
    <w:name w:val="toc 1"/>
    <w:basedOn w:val="1"/>
    <w:next w:val="1"/>
    <w:autoRedefine/>
    <w:unhideWhenUsed/>
    <w:qFormat/>
    <w:uiPriority w:val="39"/>
    <w:pPr>
      <w:tabs>
        <w:tab w:val="right" w:leader="dot" w:pos="9736"/>
      </w:tabs>
      <w:spacing w:line="240" w:lineRule="auto"/>
      <w:ind w:firstLine="480"/>
    </w:pPr>
  </w:style>
  <w:style w:type="paragraph" w:styleId="60">
    <w:name w:val="List Continue 4"/>
    <w:basedOn w:val="1"/>
    <w:qFormat/>
    <w:uiPriority w:val="0"/>
    <w:pPr>
      <w:adjustRightInd/>
      <w:snapToGrid/>
      <w:spacing w:after="120"/>
      <w:ind w:left="1680" w:leftChars="800" w:firstLine="0" w:firstLineChars="0"/>
    </w:pPr>
    <w:rPr>
      <w:rFonts w:ascii="仿宋_GB2312" w:eastAsia="仿宋_GB2312" w:cs="Times New Roman"/>
      <w:sz w:val="28"/>
      <w:szCs w:val="20"/>
    </w:rPr>
  </w:style>
  <w:style w:type="paragraph" w:styleId="61">
    <w:name w:val="toc 4"/>
    <w:basedOn w:val="1"/>
    <w:next w:val="1"/>
    <w:unhideWhenUsed/>
    <w:qFormat/>
    <w:uiPriority w:val="39"/>
    <w:pPr>
      <w:adjustRightInd/>
      <w:snapToGrid/>
      <w:spacing w:line="240" w:lineRule="auto"/>
      <w:ind w:left="1260" w:leftChars="600" w:firstLine="0" w:firstLineChars="0"/>
    </w:pPr>
    <w:rPr>
      <w:rFonts w:ascii="Calibri" w:hAnsi="Calibri" w:cs="Times New Roman"/>
      <w:sz w:val="21"/>
    </w:rPr>
  </w:style>
  <w:style w:type="paragraph" w:styleId="62">
    <w:name w:val="index heading"/>
    <w:basedOn w:val="1"/>
    <w:next w:val="63"/>
    <w:qFormat/>
    <w:uiPriority w:val="0"/>
    <w:pPr>
      <w:adjustRightInd/>
      <w:snapToGrid/>
      <w:spacing w:line="240" w:lineRule="auto"/>
      <w:ind w:firstLine="0" w:firstLineChars="0"/>
    </w:pPr>
    <w:rPr>
      <w:rFonts w:cs="Times New Roman"/>
      <w:sz w:val="21"/>
      <w:szCs w:val="24"/>
    </w:rPr>
  </w:style>
  <w:style w:type="paragraph" w:styleId="63">
    <w:name w:val="index 1"/>
    <w:basedOn w:val="1"/>
    <w:next w:val="1"/>
    <w:autoRedefine/>
    <w:qFormat/>
    <w:uiPriority w:val="0"/>
    <w:pPr>
      <w:ind w:firstLine="0"/>
    </w:pPr>
  </w:style>
  <w:style w:type="paragraph" w:styleId="64">
    <w:name w:val="Subtitle"/>
    <w:basedOn w:val="1"/>
    <w:next w:val="1"/>
    <w:link w:val="176"/>
    <w:qFormat/>
    <w:uiPriority w:val="0"/>
    <w:pPr>
      <w:adjustRightInd/>
      <w:snapToGrid/>
      <w:spacing w:before="240" w:after="60" w:line="312" w:lineRule="auto"/>
      <w:ind w:firstLine="0" w:firstLineChars="0"/>
      <w:jc w:val="left"/>
      <w:outlineLvl w:val="1"/>
    </w:pPr>
    <w:rPr>
      <w:rFonts w:cs="Times New Roman"/>
      <w:kern w:val="0"/>
      <w:sz w:val="18"/>
      <w:szCs w:val="18"/>
    </w:rPr>
  </w:style>
  <w:style w:type="paragraph" w:styleId="65">
    <w:name w:val="List Number 5"/>
    <w:basedOn w:val="1"/>
    <w:qFormat/>
    <w:uiPriority w:val="0"/>
    <w:pPr>
      <w:tabs>
        <w:tab w:val="left" w:pos="2040"/>
      </w:tabs>
      <w:adjustRightInd/>
      <w:snapToGrid/>
      <w:spacing w:line="240" w:lineRule="auto"/>
      <w:ind w:left="2040" w:hanging="360" w:firstLineChars="0"/>
    </w:pPr>
    <w:rPr>
      <w:rFonts w:hint="eastAsia" w:cs="Times New Roman"/>
      <w:sz w:val="21"/>
      <w:szCs w:val="20"/>
    </w:rPr>
  </w:style>
  <w:style w:type="paragraph" w:styleId="66">
    <w:name w:val="List"/>
    <w:basedOn w:val="1"/>
    <w:link w:val="224"/>
    <w:qFormat/>
    <w:uiPriority w:val="0"/>
    <w:pPr>
      <w:adjustRightInd/>
      <w:snapToGrid/>
      <w:spacing w:line="400" w:lineRule="exact"/>
      <w:ind w:firstLine="0" w:firstLineChars="0"/>
      <w:jc w:val="center"/>
    </w:pPr>
    <w:rPr>
      <w:rFonts w:ascii="仿宋_GB2312" w:eastAsia="仿宋_GB2312" w:cs="Times New Roman"/>
      <w:kern w:val="0"/>
      <w:szCs w:val="20"/>
    </w:rPr>
  </w:style>
  <w:style w:type="paragraph" w:styleId="67">
    <w:name w:val="footnote text"/>
    <w:basedOn w:val="1"/>
    <w:link w:val="360"/>
    <w:qFormat/>
    <w:uiPriority w:val="0"/>
    <w:pPr>
      <w:adjustRightInd/>
      <w:spacing w:line="240" w:lineRule="auto"/>
      <w:ind w:firstLine="0" w:firstLineChars="0"/>
      <w:jc w:val="left"/>
    </w:pPr>
    <w:rPr>
      <w:rFonts w:cs="Times New Roman"/>
      <w:kern w:val="0"/>
      <w:sz w:val="18"/>
      <w:szCs w:val="18"/>
    </w:rPr>
  </w:style>
  <w:style w:type="paragraph" w:styleId="68">
    <w:name w:val="toc 6"/>
    <w:basedOn w:val="1"/>
    <w:next w:val="1"/>
    <w:unhideWhenUsed/>
    <w:qFormat/>
    <w:uiPriority w:val="39"/>
    <w:pPr>
      <w:adjustRightInd/>
      <w:snapToGrid/>
      <w:spacing w:line="240" w:lineRule="auto"/>
      <w:ind w:left="2100" w:leftChars="1000" w:firstLine="0" w:firstLineChars="0"/>
    </w:pPr>
    <w:rPr>
      <w:rFonts w:ascii="Calibri" w:hAnsi="Calibri" w:cs="Times New Roman"/>
      <w:sz w:val="21"/>
    </w:rPr>
  </w:style>
  <w:style w:type="paragraph" w:styleId="69">
    <w:name w:val="List 5"/>
    <w:basedOn w:val="1"/>
    <w:qFormat/>
    <w:uiPriority w:val="0"/>
    <w:pPr>
      <w:tabs>
        <w:tab w:val="left" w:pos="780"/>
      </w:tabs>
      <w:adjustRightInd/>
      <w:snapToGrid/>
      <w:spacing w:before="50"/>
      <w:ind w:left="780" w:hanging="360" w:firstLineChars="0"/>
    </w:pPr>
    <w:rPr>
      <w:rFonts w:hint="eastAsia" w:cs="Times New Roman"/>
      <w:spacing w:val="6"/>
      <w:sz w:val="28"/>
      <w:szCs w:val="20"/>
    </w:rPr>
  </w:style>
  <w:style w:type="paragraph" w:styleId="70">
    <w:name w:val="Body Text Indent 3"/>
    <w:basedOn w:val="1"/>
    <w:link w:val="302"/>
    <w:qFormat/>
    <w:uiPriority w:val="0"/>
    <w:pPr>
      <w:spacing w:after="120" w:line="320" w:lineRule="atLeast"/>
      <w:ind w:left="420" w:leftChars="200" w:firstLine="0" w:firstLineChars="0"/>
      <w:jc w:val="center"/>
    </w:pPr>
    <w:rPr>
      <w:rFonts w:cs="Times New Roman"/>
      <w:kern w:val="0"/>
      <w:sz w:val="16"/>
      <w:szCs w:val="16"/>
    </w:rPr>
  </w:style>
  <w:style w:type="paragraph" w:styleId="71">
    <w:name w:val="index 7"/>
    <w:basedOn w:val="1"/>
    <w:next w:val="1"/>
    <w:qFormat/>
    <w:uiPriority w:val="0"/>
    <w:pPr>
      <w:adjustRightInd/>
      <w:snapToGrid/>
      <w:spacing w:line="240" w:lineRule="auto"/>
      <w:ind w:left="1200" w:leftChars="1200" w:firstLine="0" w:firstLineChars="0"/>
    </w:pPr>
    <w:rPr>
      <w:rFonts w:cs="Times New Roman"/>
      <w:sz w:val="21"/>
      <w:szCs w:val="24"/>
    </w:rPr>
  </w:style>
  <w:style w:type="paragraph" w:styleId="72">
    <w:name w:val="index 9"/>
    <w:basedOn w:val="1"/>
    <w:next w:val="1"/>
    <w:qFormat/>
    <w:uiPriority w:val="0"/>
    <w:pPr>
      <w:adjustRightInd/>
      <w:snapToGrid/>
      <w:spacing w:line="240" w:lineRule="auto"/>
      <w:ind w:left="1600" w:leftChars="1600" w:firstLine="0" w:firstLineChars="0"/>
    </w:pPr>
    <w:rPr>
      <w:rFonts w:cs="Times New Roman"/>
      <w:sz w:val="21"/>
      <w:szCs w:val="24"/>
    </w:rPr>
  </w:style>
  <w:style w:type="paragraph" w:styleId="73">
    <w:name w:val="table of figures"/>
    <w:basedOn w:val="1"/>
    <w:next w:val="1"/>
    <w:qFormat/>
    <w:uiPriority w:val="0"/>
    <w:pPr>
      <w:widowControl/>
      <w:tabs>
        <w:tab w:val="right" w:leader="dot" w:pos="8889"/>
      </w:tabs>
      <w:spacing w:line="360" w:lineRule="auto"/>
      <w:ind w:firstLine="0" w:firstLineChars="0"/>
      <w:jc w:val="left"/>
    </w:pPr>
    <w:rPr>
      <w:rFonts w:cs="Times New Roman"/>
      <w:kern w:val="0"/>
      <w:szCs w:val="24"/>
    </w:rPr>
  </w:style>
  <w:style w:type="paragraph" w:styleId="74">
    <w:name w:val="toc 2"/>
    <w:basedOn w:val="1"/>
    <w:next w:val="1"/>
    <w:autoRedefine/>
    <w:unhideWhenUsed/>
    <w:qFormat/>
    <w:uiPriority w:val="39"/>
    <w:pPr>
      <w:ind w:left="420" w:leftChars="200"/>
    </w:pPr>
  </w:style>
  <w:style w:type="paragraph" w:styleId="75">
    <w:name w:val="toc 9"/>
    <w:basedOn w:val="1"/>
    <w:next w:val="1"/>
    <w:unhideWhenUsed/>
    <w:qFormat/>
    <w:uiPriority w:val="39"/>
    <w:pPr>
      <w:adjustRightInd/>
      <w:snapToGrid/>
      <w:spacing w:line="240" w:lineRule="auto"/>
      <w:ind w:left="3360" w:leftChars="1600" w:firstLine="0" w:firstLineChars="0"/>
    </w:pPr>
    <w:rPr>
      <w:rFonts w:ascii="Calibri" w:hAnsi="Calibri" w:cs="Times New Roman"/>
      <w:sz w:val="21"/>
    </w:rPr>
  </w:style>
  <w:style w:type="paragraph" w:styleId="76">
    <w:name w:val="Body Text 2"/>
    <w:basedOn w:val="1"/>
    <w:link w:val="263"/>
    <w:qFormat/>
    <w:uiPriority w:val="0"/>
    <w:pPr>
      <w:adjustRightInd/>
      <w:snapToGrid/>
      <w:spacing w:after="120" w:line="480" w:lineRule="auto"/>
      <w:ind w:firstLine="0" w:firstLineChars="0"/>
    </w:pPr>
    <w:rPr>
      <w:rFonts w:cs="Times New Roman"/>
      <w:kern w:val="0"/>
      <w:sz w:val="20"/>
      <w:szCs w:val="21"/>
    </w:rPr>
  </w:style>
  <w:style w:type="paragraph" w:styleId="77">
    <w:name w:val="List 4"/>
    <w:basedOn w:val="1"/>
    <w:qFormat/>
    <w:uiPriority w:val="0"/>
    <w:pPr>
      <w:adjustRightInd/>
      <w:snapToGrid/>
      <w:ind w:left="100" w:leftChars="600" w:hanging="200" w:hangingChars="200"/>
    </w:pPr>
    <w:rPr>
      <w:rFonts w:ascii="仿宋_GB2312" w:eastAsia="仿宋_GB2312" w:cs="Times New Roman"/>
      <w:sz w:val="28"/>
      <w:szCs w:val="20"/>
    </w:rPr>
  </w:style>
  <w:style w:type="paragraph" w:styleId="78">
    <w:name w:val="List Continue 2"/>
    <w:basedOn w:val="1"/>
    <w:qFormat/>
    <w:uiPriority w:val="0"/>
    <w:pPr>
      <w:adjustRightInd/>
      <w:snapToGrid/>
      <w:spacing w:after="120"/>
      <w:ind w:left="840" w:leftChars="400" w:firstLine="0" w:firstLineChars="0"/>
    </w:pPr>
    <w:rPr>
      <w:rFonts w:ascii="仿宋_GB2312" w:eastAsia="仿宋_GB2312" w:cs="Times New Roman"/>
      <w:sz w:val="28"/>
      <w:szCs w:val="20"/>
    </w:rPr>
  </w:style>
  <w:style w:type="paragraph" w:styleId="79">
    <w:name w:val="Message Header"/>
    <w:basedOn w:val="1"/>
    <w:link w:val="560"/>
    <w:qFormat/>
    <w:uiPriority w:val="0"/>
    <w:pPr>
      <w:pBdr>
        <w:top w:val="single" w:color="auto" w:sz="6" w:space="1"/>
        <w:left w:val="single" w:color="auto" w:sz="6" w:space="1"/>
        <w:bottom w:val="single" w:color="auto" w:sz="6" w:space="1"/>
        <w:right w:val="single" w:color="auto" w:sz="6" w:space="1"/>
      </w:pBdr>
      <w:shd w:val="pct20" w:color="auto" w:fill="auto"/>
      <w:adjustRightInd/>
      <w:snapToGrid/>
      <w:ind w:left="1080" w:leftChars="500" w:hanging="1080" w:hangingChars="500"/>
    </w:pPr>
    <w:rPr>
      <w:rFonts w:ascii="Arial" w:hAnsi="Arial" w:eastAsia="仿宋_GB2312" w:cs="Times New Roman"/>
      <w:kern w:val="0"/>
      <w:szCs w:val="24"/>
      <w:lang w:val="zh-CN"/>
    </w:rPr>
  </w:style>
  <w:style w:type="paragraph" w:styleId="80">
    <w:name w:val="HTML Preformatted"/>
    <w:basedOn w:val="1"/>
    <w:link w:val="383"/>
    <w:qFormat/>
    <w:uiPriority w:val="0"/>
    <w:pPr>
      <w:adjustRightInd/>
      <w:snapToGrid/>
      <w:spacing w:line="240" w:lineRule="auto"/>
      <w:ind w:firstLine="0" w:firstLineChars="0"/>
    </w:pPr>
    <w:rPr>
      <w:rFonts w:ascii="Courier New" w:hAnsi="Courier New" w:cs="Courier New"/>
      <w:kern w:val="0"/>
      <w:sz w:val="20"/>
      <w:szCs w:val="20"/>
    </w:rPr>
  </w:style>
  <w:style w:type="paragraph" w:styleId="81">
    <w:name w:val="Normal (Web)"/>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kern w:val="0"/>
      <w:sz w:val="21"/>
      <w:szCs w:val="24"/>
    </w:rPr>
  </w:style>
  <w:style w:type="paragraph" w:styleId="82">
    <w:name w:val="List Continue 3"/>
    <w:basedOn w:val="1"/>
    <w:qFormat/>
    <w:uiPriority w:val="0"/>
    <w:pPr>
      <w:adjustRightInd/>
      <w:snapToGrid/>
      <w:spacing w:after="120"/>
      <w:ind w:left="1260" w:leftChars="600" w:firstLine="0" w:firstLineChars="0"/>
    </w:pPr>
    <w:rPr>
      <w:rFonts w:ascii="仿宋_GB2312" w:eastAsia="仿宋_GB2312" w:cs="Times New Roman"/>
      <w:sz w:val="28"/>
      <w:szCs w:val="20"/>
    </w:rPr>
  </w:style>
  <w:style w:type="paragraph" w:styleId="83">
    <w:name w:val="index 2"/>
    <w:basedOn w:val="1"/>
    <w:next w:val="1"/>
    <w:qFormat/>
    <w:uiPriority w:val="0"/>
    <w:pPr>
      <w:adjustRightInd/>
      <w:snapToGrid/>
      <w:spacing w:line="240" w:lineRule="auto"/>
      <w:ind w:firstLine="0" w:firstLineChars="0"/>
    </w:pPr>
    <w:rPr>
      <w:rFonts w:cs="Times New Roman"/>
      <w:sz w:val="21"/>
      <w:szCs w:val="24"/>
    </w:rPr>
  </w:style>
  <w:style w:type="paragraph" w:styleId="84">
    <w:name w:val="Title"/>
    <w:basedOn w:val="1"/>
    <w:link w:val="443"/>
    <w:qFormat/>
    <w:uiPriority w:val="0"/>
    <w:pPr>
      <w:adjustRightInd/>
      <w:snapToGrid/>
      <w:spacing w:before="240" w:after="60"/>
      <w:ind w:firstLine="0" w:firstLineChars="0"/>
      <w:jc w:val="center"/>
      <w:outlineLvl w:val="0"/>
    </w:pPr>
    <w:rPr>
      <w:rFonts w:cs="Times New Roman"/>
      <w:kern w:val="0"/>
      <w:sz w:val="20"/>
      <w:szCs w:val="24"/>
    </w:rPr>
  </w:style>
  <w:style w:type="paragraph" w:styleId="85">
    <w:name w:val="annotation subject"/>
    <w:basedOn w:val="28"/>
    <w:next w:val="28"/>
    <w:link w:val="127"/>
    <w:unhideWhenUsed/>
    <w:qFormat/>
    <w:uiPriority w:val="0"/>
    <w:rPr>
      <w:b/>
      <w:bCs/>
    </w:rPr>
  </w:style>
  <w:style w:type="paragraph" w:styleId="86">
    <w:name w:val="Body Text First Indent"/>
    <w:basedOn w:val="21"/>
    <w:link w:val="426"/>
    <w:qFormat/>
    <w:uiPriority w:val="0"/>
    <w:pPr>
      <w:tabs>
        <w:tab w:val="left" w:pos="0"/>
      </w:tabs>
      <w:autoSpaceDE w:val="0"/>
      <w:autoSpaceDN w:val="0"/>
      <w:adjustRightInd w:val="0"/>
      <w:snapToGrid w:val="0"/>
      <w:spacing w:line="360" w:lineRule="auto"/>
      <w:ind w:firstLine="200"/>
      <w:textAlignment w:val="baseline"/>
    </w:pPr>
    <w:rPr>
      <w:kern w:val="0"/>
      <w:sz w:val="24"/>
    </w:rPr>
  </w:style>
  <w:style w:type="paragraph" w:styleId="87">
    <w:name w:val="Body Text First Indent 2"/>
    <w:basedOn w:val="35"/>
    <w:link w:val="386"/>
    <w:qFormat/>
    <w:uiPriority w:val="0"/>
    <w:pPr>
      <w:adjustRightInd/>
      <w:snapToGrid/>
      <w:spacing w:line="240" w:lineRule="auto"/>
      <w:ind w:firstLine="420"/>
    </w:pPr>
    <w:rPr>
      <w:rFonts w:cs="Times New Roman"/>
      <w:kern w:val="0"/>
      <w:sz w:val="20"/>
      <w:szCs w:val="24"/>
    </w:rPr>
  </w:style>
  <w:style w:type="table" w:styleId="89">
    <w:name w:val="Table Grid"/>
    <w:basedOn w:val="88"/>
    <w:qFormat/>
    <w:uiPriority w:val="0"/>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table" w:styleId="90">
    <w:name w:val="Table Simple 2"/>
    <w:basedOn w:val="88"/>
    <w:qFormat/>
    <w:uiPriority w:val="0"/>
    <w:pPr>
      <w:widowControl w:val="0"/>
      <w:spacing w:line="500" w:lineRule="exact"/>
      <w:jc w:val="both"/>
    </w:pPr>
    <w:tblPr/>
    <w:tblStylePr w:type="firstRow">
      <w:rPr>
        <w:b/>
        <w:bCs/>
      </w:rPr>
      <w:tblPr/>
      <w:tcPr>
        <w:tcBorders>
          <w:top w:val="nil"/>
          <w:left w:val="single" w:color="000000" w:sz="12" w:space="0"/>
          <w:bottom w:val="nil"/>
          <w:right w:val="nil"/>
          <w:insideH w:val="nil"/>
          <w:insideV w:val="nil"/>
          <w:tl2br w:val="nil"/>
          <w:tr2bl w:val="nil"/>
        </w:tcBorders>
      </w:tcPr>
    </w:tblStylePr>
    <w:tblStylePr w:type="lastRow">
      <w:rPr>
        <w:b/>
        <w:bCs/>
        <w:color w:val="auto"/>
      </w:rPr>
      <w:tblPr/>
      <w:tcPr>
        <w:tcBorders>
          <w:top w:val="single" w:color="000000" w:sz="6" w:space="0"/>
          <w:left w:val="nil"/>
          <w:bottom w:val="nil"/>
          <w:right w:val="nil"/>
          <w:insideH w:val="nil"/>
          <w:insideV w:val="nil"/>
          <w:tl2br w:val="nil"/>
          <w:tr2bl w:val="nil"/>
        </w:tcBorders>
      </w:tcPr>
    </w:tblStylePr>
    <w:tblStylePr w:type="firstCol">
      <w:rPr>
        <w:b/>
        <w:bCs/>
      </w:rPr>
      <w:tblPr/>
      <w:tcPr>
        <w:tcBorders>
          <w:top w:val="nil"/>
          <w:left w:val="nil"/>
          <w:bottom w:val="nil"/>
          <w:right w:val="single" w:color="000000" w:sz="12" w:space="0"/>
          <w:insideH w:val="nil"/>
          <w:insideV w:val="nil"/>
          <w:tl2br w:val="nil"/>
          <w:tr2bl w:val="nil"/>
        </w:tcBorders>
      </w:tcPr>
    </w:tblStylePr>
    <w:tblStylePr w:type="lastCol">
      <w:rPr>
        <w:b/>
        <w:bCs/>
      </w:rPr>
      <w:tblPr/>
      <w:tcPr>
        <w:tcBorders>
          <w:top w:val="nil"/>
          <w:left w:val="nil"/>
          <w:bottom w:val="single" w:color="000000" w:sz="6" w:space="0"/>
          <w:right w:val="nil"/>
          <w:insideH w:val="nil"/>
          <w:insideV w:val="nil"/>
          <w:tl2br w:val="nil"/>
          <w:tr2bl w:val="nil"/>
        </w:tcBorders>
      </w:tcPr>
    </w:tblStylePr>
    <w:tblStylePr w:type="neCell">
      <w:rPr>
        <w:b/>
        <w:bCs/>
      </w:rPr>
      <w:tblPr/>
      <w:tcPr>
        <w:tcBorders>
          <w:top w:val="nil"/>
          <w:left w:val="nil"/>
          <w:bottom w:val="nil"/>
          <w:right w:val="nil"/>
          <w:insideH w:val="nil"/>
          <w:insideV w:val="nil"/>
          <w:tl2br w:val="nil"/>
          <w:tr2bl w:val="nil"/>
        </w:tcBorders>
      </w:tcPr>
    </w:tblStylePr>
    <w:tblStylePr w:type="swCell">
      <w:rPr>
        <w:b/>
        <w:bCs/>
      </w:rPr>
      <w:tblPr/>
      <w:tcPr>
        <w:tcBorders>
          <w:top w:val="nil"/>
          <w:left w:val="nil"/>
          <w:bottom w:val="nil"/>
          <w:right w:val="nil"/>
          <w:insideH w:val="nil"/>
          <w:insideV w:val="nil"/>
          <w:tl2br w:val="nil"/>
          <w:tr2bl w:val="nil"/>
        </w:tcBorders>
      </w:tcPr>
    </w:tblStylePr>
  </w:style>
  <w:style w:type="table" w:styleId="91">
    <w:name w:val="Table 3D effects 3"/>
    <w:basedOn w:val="88"/>
    <w:qFormat/>
    <w:uiPriority w:val="0"/>
    <w:pPr>
      <w:widowControl w:val="0"/>
      <w:spacing w:line="500" w:lineRule="exact"/>
      <w:jc w:val="both"/>
    </w:pPr>
    <w:tblPr>
      <w:tblStyleRowBandSize w:val="1"/>
      <w:tblStyleColBandSize w:val="1"/>
    </w:tblPr>
    <w:tblStylePr w:type="firstRow">
      <w:rPr>
        <w:b/>
        <w:bCs/>
      </w:rPr>
      <w:tblPr/>
      <w:tcPr>
        <w:tcBorders>
          <w:top w:val="nil"/>
          <w:left w:val="nil"/>
          <w:bottom w:val="nil"/>
          <w:right w:val="nil"/>
          <w:insideH w:val="nil"/>
          <w:insideV w:val="nil"/>
          <w:tl2br w:val="nil"/>
          <w:tr2bl w:val="nil"/>
        </w:tcBorders>
      </w:tcPr>
    </w:tblStylePr>
    <w:tblStylePr w:type="firstCol">
      <w:tblPr/>
      <w:tcPr>
        <w:tcBorders>
          <w:top w:val="nil"/>
          <w:left w:val="nil"/>
          <w:bottom w:val="nil"/>
          <w:right w:val="single" w:color="808080" w:sz="6" w:space="0"/>
          <w:insideH w:val="nil"/>
          <w:insideV w:val="nil"/>
          <w:tl2br w:val="nil"/>
          <w:tr2bl w:val="nil"/>
        </w:tcBorders>
      </w:tcPr>
    </w:tblStylePr>
    <w:tblStylePr w:type="lastCol">
      <w:tblPr/>
      <w:tcPr>
        <w:tcBorders>
          <w:top w:val="nil"/>
          <w:left w:val="nil"/>
          <w:bottom w:val="nil"/>
          <w:right w:val="single" w:color="FFFFFF" w:sz="6" w:space="0"/>
          <w:insideH w:val="nil"/>
          <w:insideV w:val="nil"/>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color="808080" w:sz="6" w:space="0"/>
          <w:left w:val="single" w:color="FFFFFF" w:sz="6" w:space="0"/>
          <w:bottom w:val="nil"/>
          <w:right w:val="nil"/>
          <w:insideH w:val="nil"/>
          <w:insideV w:val="nil"/>
          <w:tl2br w:val="nil"/>
          <w:tr2bl w:val="nil"/>
        </w:tcBorders>
      </w:tcPr>
    </w:tblStylePr>
    <w:tblStylePr w:type="swCell">
      <w:rPr>
        <w:b/>
        <w:bCs/>
      </w:rPr>
      <w:tblPr/>
      <w:tcPr>
        <w:tcBorders>
          <w:top w:val="nil"/>
          <w:left w:val="nil"/>
          <w:bottom w:val="nil"/>
          <w:right w:val="nil"/>
          <w:insideH w:val="nil"/>
          <w:insideV w:val="nil"/>
          <w:tl2br w:val="nil"/>
          <w:tr2bl w:val="nil"/>
        </w:tcBorders>
      </w:tcPr>
    </w:tblStylePr>
  </w:style>
  <w:style w:type="table" w:styleId="92">
    <w:name w:val="Table List 2"/>
    <w:basedOn w:val="88"/>
    <w:qFormat/>
    <w:uiPriority w:val="0"/>
    <w:pPr>
      <w:widowControl w:val="0"/>
      <w:spacing w:line="500" w:lineRule="exact"/>
      <w:jc w:val="both"/>
    </w:pPr>
    <w:tblPr>
      <w:tblBorders>
        <w:bottom w:val="single" w:color="808080" w:sz="12" w:space="0"/>
      </w:tblBorders>
    </w:tblPr>
    <w:tblStylePr w:type="firstRow">
      <w:rPr>
        <w:b/>
        <w:bCs/>
        <w:color w:val="FFFFFF"/>
      </w:rPr>
      <w:tblPr/>
      <w:tcPr>
        <w:tcBorders>
          <w:top w:val="nil"/>
          <w:left w:val="single" w:color="000000" w:sz="6" w:space="0"/>
          <w:bottom w:val="nil"/>
          <w:right w:val="nil"/>
          <w:insideH w:val="nil"/>
          <w:insideV w:val="nil"/>
          <w:tl2br w:val="nil"/>
          <w:tr2bl w:val="nil"/>
        </w:tcBorders>
        <w:shd w:val="pct75" w:color="008080" w:fill="008000"/>
      </w:tcPr>
    </w:tblStylePr>
    <w:tblStylePr w:type="lastRow">
      <w:tblPr/>
      <w:tcPr>
        <w:tcBorders>
          <w:top w:val="single" w:color="000000" w:sz="6" w:space="0"/>
          <w:left w:val="nil"/>
          <w:bottom w:val="nil"/>
          <w:right w:val="nil"/>
          <w:insideH w:val="nil"/>
          <w:insideV w:val="nil"/>
          <w:tl2br w:val="nil"/>
          <w:tr2bl w:val="nil"/>
        </w:tcBorders>
      </w:tcPr>
    </w:tblStylePr>
    <w:tblStylePr w:type="band1Horz">
      <w:rPr>
        <w:color w:val="auto"/>
      </w:rPr>
      <w:tblPr/>
      <w:tcPr>
        <w:tcBorders>
          <w:top w:val="nil"/>
          <w:left w:val="nil"/>
          <w:bottom w:val="nil"/>
          <w:right w:val="nil"/>
          <w:insideH w:val="nil"/>
          <w:insideV w:val="nil"/>
          <w:tl2br w:val="nil"/>
          <w:tr2bl w:val="nil"/>
        </w:tcBorders>
        <w:shd w:val="pct20" w:color="00FF00" w:fill="FFFFFF"/>
      </w:tcPr>
    </w:tblStylePr>
    <w:tblStylePr w:type="band2Horz">
      <w:rPr>
        <w:color w:val="auto"/>
      </w:rPr>
      <w:tblPr/>
      <w:tcPr>
        <w:tcBorders>
          <w:top w:val="nil"/>
          <w:left w:val="nil"/>
          <w:bottom w:val="nil"/>
          <w:right w:val="nil"/>
          <w:insideH w:val="nil"/>
          <w:insideV w:val="nil"/>
          <w:tl2br w:val="nil"/>
          <w:tr2bl w:val="nil"/>
        </w:tcBorders>
      </w:tcPr>
    </w:tblStylePr>
    <w:tblStylePr w:type="swCell">
      <w:rPr>
        <w:b/>
        <w:bCs/>
      </w:rPr>
      <w:tblPr/>
      <w:tcPr>
        <w:tcBorders>
          <w:top w:val="nil"/>
          <w:left w:val="nil"/>
          <w:bottom w:val="nil"/>
          <w:right w:val="nil"/>
          <w:insideH w:val="nil"/>
          <w:insideV w:val="nil"/>
          <w:tl2br w:val="nil"/>
          <w:tr2bl w:val="nil"/>
        </w:tcBorders>
      </w:tcPr>
    </w:tblStylePr>
  </w:style>
  <w:style w:type="table" w:styleId="93">
    <w:name w:val="Table List 4"/>
    <w:basedOn w:val="88"/>
    <w:qFormat/>
    <w:uiPriority w:val="0"/>
    <w:pPr>
      <w:widowControl w:val="0"/>
      <w:spacing w:line="500" w:lineRule="exact"/>
      <w:jc w:val="both"/>
    </w:pPr>
    <w:tblPr>
      <w:tblBorders>
        <w:top w:val="single" w:color="000000" w:sz="12" w:space="0"/>
        <w:left w:val="single" w:color="000000" w:sz="12" w:space="0"/>
        <w:bottom w:val="single" w:color="000000" w:sz="12" w:space="0"/>
        <w:right w:val="single" w:color="000000" w:sz="12" w:space="0"/>
        <w:insideH w:val="single" w:color="000000" w:sz="6" w:space="0"/>
      </w:tblBorders>
    </w:tblPr>
    <w:tcPr>
      <w:shd w:val="clear" w:color="auto" w:fill="auto"/>
    </w:tcPr>
    <w:tblStylePr w:type="firstRow">
      <w:rPr>
        <w:b/>
        <w:bCs/>
        <w:color w:val="FFFFFF"/>
      </w:rPr>
      <w:tblPr/>
      <w:tcPr>
        <w:tcBorders>
          <w:top w:val="nil"/>
          <w:left w:val="single" w:color="000000" w:sz="12" w:space="0"/>
          <w:bottom w:val="nil"/>
          <w:right w:val="nil"/>
          <w:insideH w:val="nil"/>
          <w:insideV w:val="nil"/>
          <w:tl2br w:val="nil"/>
          <w:tr2bl w:val="nil"/>
        </w:tcBorders>
        <w:shd w:val="solid" w:color="808080" w:fill="FFFFFF"/>
      </w:tcPr>
    </w:tblStylePr>
  </w:style>
  <w:style w:type="table" w:styleId="94">
    <w:name w:val="Table List 5"/>
    <w:basedOn w:val="88"/>
    <w:qFormat/>
    <w:uiPriority w:val="0"/>
    <w:pPr>
      <w:widowControl w:val="0"/>
      <w:spacing w:line="500" w:lineRule="exact"/>
      <w:jc w:val="both"/>
    </w:pPr>
    <w:tblPr>
      <w:tblBorders>
        <w:top w:val="single" w:color="000000" w:sz="6" w:space="0"/>
        <w:left w:val="single" w:color="000000" w:sz="6" w:space="0"/>
        <w:bottom w:val="single" w:color="000000" w:sz="6" w:space="0"/>
        <w:right w:val="single" w:color="000000" w:sz="6" w:space="0"/>
        <w:insideH w:val="single" w:color="000000" w:sz="6" w:space="0"/>
      </w:tblBorders>
    </w:tblPr>
    <w:tcPr>
      <w:shd w:val="clear" w:color="auto" w:fill="auto"/>
    </w:tcPr>
    <w:tblStylePr w:type="firstRow">
      <w:rPr>
        <w:b/>
        <w:bCs/>
      </w:rPr>
      <w:tblPr/>
      <w:tcPr>
        <w:tcBorders>
          <w:top w:val="nil"/>
          <w:left w:val="single" w:color="000000" w:sz="12" w:space="0"/>
          <w:bottom w:val="nil"/>
          <w:right w:val="nil"/>
          <w:insideH w:val="nil"/>
          <w:insideV w:val="nil"/>
          <w:tl2br w:val="nil"/>
          <w:tr2bl w:val="nil"/>
        </w:tcBorders>
      </w:tcPr>
    </w:tblStylePr>
    <w:tblStylePr w:type="firstCol">
      <w:rPr>
        <w:b/>
        <w:bCs/>
      </w:rPr>
      <w:tblPr/>
      <w:tcPr>
        <w:tcBorders>
          <w:top w:val="nil"/>
          <w:left w:val="nil"/>
          <w:bottom w:val="nil"/>
          <w:right w:val="nil"/>
          <w:insideH w:val="nil"/>
          <w:insideV w:val="nil"/>
          <w:tl2br w:val="nil"/>
          <w:tr2bl w:val="nil"/>
        </w:tcBorders>
      </w:tcPr>
    </w:tblStylePr>
  </w:style>
  <w:style w:type="table" w:styleId="95">
    <w:name w:val="Table List 8"/>
    <w:basedOn w:val="88"/>
    <w:qFormat/>
    <w:uiPriority w:val="0"/>
    <w:pPr>
      <w:widowControl w:val="0"/>
      <w:spacing w:line="500" w:lineRule="exact"/>
      <w:jc w:val="both"/>
    </w:pPr>
    <w:tblPr>
      <w:tblBorders>
        <w:top w:val="single" w:color="000000" w:sz="6" w:space="0"/>
        <w:left w:val="single" w:color="000000" w:sz="6" w:space="0"/>
        <w:bottom w:val="single" w:color="000000" w:sz="6" w:space="0"/>
        <w:right w:val="single" w:color="000000" w:sz="6" w:space="0"/>
        <w:insideV w:val="single" w:color="000000" w:sz="6" w:space="0"/>
      </w:tblBorders>
    </w:tblPr>
    <w:tblStylePr w:type="firstRow">
      <w:rPr>
        <w:b/>
        <w:bCs/>
        <w:i/>
        <w:iCs/>
      </w:rPr>
      <w:tblPr/>
      <w:tcPr>
        <w:tcBorders>
          <w:top w:val="nil"/>
          <w:left w:val="single" w:color="000000" w:sz="6" w:space="0"/>
          <w:bottom w:val="nil"/>
          <w:right w:val="nil"/>
          <w:insideH w:val="nil"/>
          <w:insideV w:val="nil"/>
          <w:tl2br w:val="nil"/>
          <w:tr2bl w:val="nil"/>
        </w:tcBorders>
        <w:shd w:val="solid" w:color="FFFF00" w:fill="FFFFFF"/>
      </w:tcPr>
    </w:tblStylePr>
    <w:tblStylePr w:type="lastRow">
      <w:rPr>
        <w:b/>
        <w:bCs/>
      </w:rPr>
      <w:tblPr/>
      <w:tcPr>
        <w:tcBorders>
          <w:top w:val="single" w:color="000000" w:sz="6" w:space="0"/>
          <w:left w:val="nil"/>
          <w:bottom w:val="nil"/>
          <w:right w:val="nil"/>
          <w:insideH w:val="nil"/>
          <w:insideV w:val="nil"/>
          <w:tl2br w:val="nil"/>
          <w:tr2bl w:val="nil"/>
        </w:tcBorders>
      </w:tcPr>
    </w:tblStylePr>
    <w:tblStylePr w:type="firstCol">
      <w:rPr>
        <w:b/>
        <w:bCs/>
      </w:rPr>
      <w:tblPr/>
      <w:tcPr>
        <w:tcBorders>
          <w:top w:val="nil"/>
          <w:left w:val="nil"/>
          <w:bottom w:val="nil"/>
          <w:right w:val="nil"/>
          <w:insideH w:val="nil"/>
          <w:insideV w:val="nil"/>
          <w:tl2br w:val="nil"/>
          <w:tr2bl w:val="nil"/>
        </w:tcBorders>
      </w:tcPr>
    </w:tblStylePr>
    <w:tblStylePr w:type="lastCol">
      <w:rPr>
        <w:b/>
        <w:bCs/>
      </w:rPr>
      <w:tblPr/>
      <w:tcPr>
        <w:tcBorders>
          <w:top w:val="nil"/>
          <w:left w:val="nil"/>
          <w:bottom w:val="nil"/>
          <w:right w:val="nil"/>
          <w:insideH w:val="nil"/>
          <w:insideV w:val="nil"/>
          <w:tl2br w:val="nil"/>
          <w:tr2bl w:val="nil"/>
        </w:tcBorders>
      </w:tcPr>
    </w:tblStylePr>
    <w:tblStylePr w:type="band1Horz">
      <w:rPr>
        <w:color w:val="auto"/>
      </w:rPr>
      <w:tblPr/>
      <w:tcPr>
        <w:tcBorders>
          <w:top w:val="nil"/>
          <w:left w:val="nil"/>
          <w:bottom w:val="nil"/>
          <w:right w:val="nil"/>
          <w:insideH w:val="nil"/>
          <w:insideV w:val="nil"/>
          <w:tl2br w:val="nil"/>
          <w:tr2bl w:val="nil"/>
        </w:tcBorders>
        <w:shd w:val="pct25" w:color="FFFF00" w:fill="FFFFFF"/>
      </w:tcPr>
    </w:tblStylePr>
    <w:tblStylePr w:type="band2Horz">
      <w:tblPr/>
      <w:tcPr>
        <w:tcBorders>
          <w:top w:val="nil"/>
          <w:left w:val="nil"/>
          <w:bottom w:val="nil"/>
          <w:right w:val="nil"/>
          <w:insideH w:val="nil"/>
          <w:insideV w:val="nil"/>
          <w:tl2br w:val="nil"/>
          <w:tr2bl w:val="nil"/>
        </w:tcBorders>
        <w:shd w:val="pct50" w:color="FF0000" w:fill="FFFFFF"/>
      </w:tcPr>
    </w:tblStylePr>
    <w:tblStylePr w:type="nwCell">
      <w:tblPr/>
      <w:tcPr>
        <w:tcBorders>
          <w:top w:val="nil"/>
          <w:left w:val="nil"/>
          <w:bottom w:val="nil"/>
          <w:right w:val="nil"/>
          <w:insideH w:val="nil"/>
          <w:insideV w:val="nil"/>
          <w:tl2br w:val="single" w:color="auto" w:sz="6" w:space="0"/>
          <w:tr2bl w:val="nil"/>
        </w:tcBorders>
      </w:tcPr>
    </w:tblStylePr>
  </w:style>
  <w:style w:type="character" w:styleId="97">
    <w:name w:val="Strong"/>
    <w:qFormat/>
    <w:uiPriority w:val="0"/>
    <w:rPr>
      <w:b/>
      <w:bCs/>
    </w:rPr>
  </w:style>
  <w:style w:type="character" w:styleId="98">
    <w:name w:val="endnote reference"/>
    <w:qFormat/>
    <w:uiPriority w:val="0"/>
    <w:rPr>
      <w:vertAlign w:val="superscript"/>
    </w:rPr>
  </w:style>
  <w:style w:type="character" w:styleId="99">
    <w:name w:val="page number"/>
    <w:qFormat/>
    <w:uiPriority w:val="0"/>
    <w:rPr>
      <w:rFonts w:ascii="Times New Roman" w:hAnsi="Times New Roman"/>
      <w:sz w:val="18"/>
      <w:szCs w:val="18"/>
    </w:rPr>
  </w:style>
  <w:style w:type="character" w:styleId="100">
    <w:name w:val="FollowedHyperlink"/>
    <w:basedOn w:val="96"/>
    <w:unhideWhenUsed/>
    <w:qFormat/>
    <w:uiPriority w:val="99"/>
    <w:rPr>
      <w:color w:val="7E1FAD"/>
      <w:u w:val="single"/>
    </w:rPr>
  </w:style>
  <w:style w:type="character" w:styleId="101">
    <w:name w:val="Emphasis"/>
    <w:qFormat/>
    <w:uiPriority w:val="0"/>
    <w:rPr>
      <w:i/>
      <w:iCs/>
    </w:rPr>
  </w:style>
  <w:style w:type="character" w:styleId="102">
    <w:name w:val="line number"/>
    <w:qFormat/>
    <w:uiPriority w:val="0"/>
    <w:rPr>
      <w:rFonts w:ascii="宋体" w:hAnsi="宋体" w:eastAsia="宋体"/>
      <w:b/>
      <w:spacing w:val="10"/>
      <w:kern w:val="2"/>
      <w:sz w:val="18"/>
      <w:szCs w:val="18"/>
      <w:lang w:val="en-US" w:eastAsia="zh-CN" w:bidi="ar-SA"/>
    </w:rPr>
  </w:style>
  <w:style w:type="character" w:styleId="103">
    <w:name w:val="HTML Definition"/>
    <w:qFormat/>
    <w:uiPriority w:val="0"/>
    <w:rPr>
      <w:rFonts w:ascii="宋体" w:hAnsi="宋体" w:eastAsia="宋体"/>
      <w:b/>
      <w:i/>
      <w:iCs/>
      <w:spacing w:val="10"/>
      <w:kern w:val="2"/>
      <w:sz w:val="18"/>
      <w:szCs w:val="18"/>
      <w:lang w:val="en-US" w:eastAsia="zh-CN" w:bidi="ar-SA"/>
    </w:rPr>
  </w:style>
  <w:style w:type="character" w:styleId="104">
    <w:name w:val="HTML Typewriter"/>
    <w:qFormat/>
    <w:uiPriority w:val="0"/>
    <w:rPr>
      <w:rFonts w:ascii="宋体" w:hAnsi="宋体" w:eastAsia="宋体" w:cs="宋体"/>
      <w:sz w:val="18"/>
      <w:szCs w:val="18"/>
    </w:rPr>
  </w:style>
  <w:style w:type="character" w:styleId="105">
    <w:name w:val="HTML Acronym"/>
    <w:basedOn w:val="96"/>
    <w:qFormat/>
    <w:uiPriority w:val="0"/>
  </w:style>
  <w:style w:type="character" w:styleId="106">
    <w:name w:val="HTML Variable"/>
    <w:qFormat/>
    <w:uiPriority w:val="0"/>
    <w:rPr>
      <w:rFonts w:ascii="宋体" w:hAnsi="宋体" w:eastAsia="宋体"/>
      <w:b/>
      <w:i/>
      <w:iCs/>
      <w:spacing w:val="10"/>
      <w:kern w:val="2"/>
      <w:sz w:val="18"/>
      <w:szCs w:val="18"/>
      <w:lang w:val="en-US" w:eastAsia="zh-CN" w:bidi="ar-SA"/>
    </w:rPr>
  </w:style>
  <w:style w:type="character" w:styleId="107">
    <w:name w:val="Hyperlink"/>
    <w:basedOn w:val="96"/>
    <w:unhideWhenUsed/>
    <w:qFormat/>
    <w:uiPriority w:val="99"/>
    <w:rPr>
      <w:color w:val="0563C1" w:themeColor="hyperlink"/>
      <w:u w:val="single"/>
      <w14:textFill>
        <w14:solidFill>
          <w14:schemeClr w14:val="hlink"/>
        </w14:solidFill>
      </w14:textFill>
    </w:rPr>
  </w:style>
  <w:style w:type="character" w:styleId="108">
    <w:name w:val="HTML Code"/>
    <w:qFormat/>
    <w:uiPriority w:val="0"/>
    <w:rPr>
      <w:rFonts w:ascii="黑体" w:hAnsi="Courier New" w:eastAsia="黑体" w:cs="Courier New"/>
      <w:sz w:val="24"/>
      <w:szCs w:val="24"/>
    </w:rPr>
  </w:style>
  <w:style w:type="character" w:styleId="109">
    <w:name w:val="annotation reference"/>
    <w:basedOn w:val="96"/>
    <w:unhideWhenUsed/>
    <w:qFormat/>
    <w:uiPriority w:val="99"/>
    <w:rPr>
      <w:sz w:val="21"/>
      <w:szCs w:val="21"/>
    </w:rPr>
  </w:style>
  <w:style w:type="character" w:styleId="110">
    <w:name w:val="HTML Cite"/>
    <w:qFormat/>
    <w:uiPriority w:val="0"/>
    <w:rPr>
      <w:rFonts w:ascii="宋体" w:hAnsi="宋体" w:eastAsia="宋体"/>
      <w:b/>
      <w:i/>
      <w:iCs/>
      <w:spacing w:val="10"/>
      <w:kern w:val="2"/>
      <w:sz w:val="18"/>
      <w:szCs w:val="18"/>
      <w:lang w:val="en-US" w:eastAsia="zh-CN" w:bidi="ar-SA"/>
    </w:rPr>
  </w:style>
  <w:style w:type="character" w:styleId="111">
    <w:name w:val="footnote reference"/>
    <w:qFormat/>
    <w:uiPriority w:val="0"/>
    <w:rPr>
      <w:vertAlign w:val="superscript"/>
    </w:rPr>
  </w:style>
  <w:style w:type="character" w:styleId="112">
    <w:name w:val="HTML Keyboard"/>
    <w:qFormat/>
    <w:uiPriority w:val="0"/>
    <w:rPr>
      <w:rFonts w:ascii="Courier New" w:hAnsi="Courier New" w:eastAsia="宋体" w:cs="Courier New"/>
      <w:b/>
      <w:spacing w:val="10"/>
      <w:kern w:val="2"/>
      <w:sz w:val="20"/>
      <w:szCs w:val="20"/>
      <w:lang w:val="en-US" w:eastAsia="zh-CN" w:bidi="ar-SA"/>
    </w:rPr>
  </w:style>
  <w:style w:type="character" w:styleId="113">
    <w:name w:val="HTML Sample"/>
    <w:qFormat/>
    <w:uiPriority w:val="0"/>
    <w:rPr>
      <w:rFonts w:ascii="Courier New" w:hAnsi="Courier New" w:eastAsia="宋体" w:cs="Courier New"/>
      <w:b/>
      <w:spacing w:val="10"/>
      <w:kern w:val="2"/>
      <w:sz w:val="18"/>
      <w:szCs w:val="18"/>
      <w:lang w:val="en-US" w:eastAsia="zh-CN" w:bidi="ar-SA"/>
    </w:rPr>
  </w:style>
  <w:style w:type="character" w:customStyle="1" w:styleId="114">
    <w:name w:val="标题 1 字符"/>
    <w:basedOn w:val="96"/>
    <w:link w:val="3"/>
    <w:qFormat/>
    <w:uiPriority w:val="0"/>
    <w:rPr>
      <w:rFonts w:ascii="Times New Roman" w:hAnsi="Times New Roman" w:eastAsia="宋体"/>
      <w:b/>
      <w:bCs/>
      <w:kern w:val="44"/>
      <w:sz w:val="30"/>
      <w:szCs w:val="30"/>
    </w:rPr>
  </w:style>
  <w:style w:type="character" w:customStyle="1" w:styleId="115">
    <w:name w:val="标题 2 字符"/>
    <w:basedOn w:val="96"/>
    <w:link w:val="4"/>
    <w:autoRedefine/>
    <w:qFormat/>
    <w:uiPriority w:val="9"/>
    <w:rPr>
      <w:rFonts w:ascii="Times New Roman" w:hAnsi="Times New Roman" w:eastAsia="宋体" w:cstheme="majorBidi"/>
      <w:b/>
      <w:bCs/>
      <w:sz w:val="30"/>
      <w:szCs w:val="32"/>
    </w:rPr>
  </w:style>
  <w:style w:type="character" w:customStyle="1" w:styleId="116">
    <w:name w:val="标题 3 字符"/>
    <w:basedOn w:val="96"/>
    <w:link w:val="5"/>
    <w:autoRedefine/>
    <w:qFormat/>
    <w:uiPriority w:val="0"/>
    <w:rPr>
      <w:rFonts w:ascii="Times New Roman" w:hAnsi="Times New Roman" w:eastAsia="宋体"/>
      <w:b/>
      <w:bCs/>
      <w:sz w:val="32"/>
      <w:szCs w:val="32"/>
    </w:rPr>
  </w:style>
  <w:style w:type="character" w:customStyle="1" w:styleId="117">
    <w:name w:val="标题 4 字符"/>
    <w:basedOn w:val="96"/>
    <w:link w:val="6"/>
    <w:autoRedefine/>
    <w:qFormat/>
    <w:uiPriority w:val="9"/>
    <w:rPr>
      <w:rFonts w:asciiTheme="majorHAnsi" w:hAnsiTheme="majorHAnsi" w:eastAsiaTheme="majorEastAsia" w:cstheme="majorBidi"/>
      <w:b/>
      <w:bCs/>
      <w:sz w:val="28"/>
      <w:szCs w:val="28"/>
    </w:rPr>
  </w:style>
  <w:style w:type="character" w:customStyle="1" w:styleId="118">
    <w:name w:val="标题 5 字符"/>
    <w:basedOn w:val="96"/>
    <w:link w:val="7"/>
    <w:autoRedefine/>
    <w:qFormat/>
    <w:uiPriority w:val="0"/>
    <w:rPr>
      <w:rFonts w:eastAsia="宋体"/>
      <w:b/>
      <w:bCs/>
      <w:sz w:val="28"/>
      <w:szCs w:val="28"/>
    </w:rPr>
  </w:style>
  <w:style w:type="character" w:customStyle="1" w:styleId="119">
    <w:name w:val="标题 6 字符"/>
    <w:link w:val="8"/>
    <w:qFormat/>
    <w:uiPriority w:val="0"/>
    <w:rPr>
      <w:rFonts w:ascii="Arial" w:hAnsi="Arial" w:eastAsia="黑体"/>
      <w:b/>
      <w:sz w:val="24"/>
    </w:rPr>
  </w:style>
  <w:style w:type="character" w:customStyle="1" w:styleId="120">
    <w:name w:val="标题 7 字符"/>
    <w:link w:val="9"/>
    <w:qFormat/>
    <w:uiPriority w:val="0"/>
    <w:rPr>
      <w:b/>
      <w:sz w:val="24"/>
    </w:rPr>
  </w:style>
  <w:style w:type="character" w:customStyle="1" w:styleId="121">
    <w:name w:val="标题 8 字符"/>
    <w:link w:val="10"/>
    <w:qFormat/>
    <w:uiPriority w:val="0"/>
    <w:rPr>
      <w:rFonts w:ascii="Arial" w:hAnsi="Arial" w:eastAsia="黑体"/>
      <w:sz w:val="24"/>
    </w:rPr>
  </w:style>
  <w:style w:type="character" w:customStyle="1" w:styleId="122">
    <w:name w:val="标题 9 字符"/>
    <w:link w:val="11"/>
    <w:qFormat/>
    <w:uiPriority w:val="0"/>
    <w:rPr>
      <w:rFonts w:ascii="Arial" w:hAnsi="Arial" w:eastAsia="黑体"/>
      <w:sz w:val="24"/>
    </w:rPr>
  </w:style>
  <w:style w:type="paragraph" w:customStyle="1" w:styleId="123">
    <w:name w:val="修订1"/>
    <w:autoRedefine/>
    <w:hidden/>
    <w:qFormat/>
    <w:uiPriority w:val="99"/>
    <w:rPr>
      <w:rFonts w:ascii="Times New Roman" w:hAnsi="Times New Roman" w:eastAsia="宋体" w:cstheme="minorBidi"/>
      <w:kern w:val="2"/>
      <w:sz w:val="24"/>
      <w:szCs w:val="22"/>
      <w:lang w:val="en-US" w:eastAsia="zh-CN" w:bidi="ar-SA"/>
    </w:rPr>
  </w:style>
  <w:style w:type="paragraph" w:customStyle="1" w:styleId="124">
    <w:name w:val="修订11"/>
    <w:autoRedefine/>
    <w:hidden/>
    <w:qFormat/>
    <w:uiPriority w:val="99"/>
    <w:rPr>
      <w:rFonts w:ascii="Times New Roman" w:hAnsi="Times New Roman" w:eastAsia="宋体" w:cstheme="minorBidi"/>
      <w:kern w:val="2"/>
      <w:sz w:val="24"/>
      <w:szCs w:val="22"/>
      <w:lang w:val="en-US" w:eastAsia="zh-CN" w:bidi="ar-SA"/>
    </w:rPr>
  </w:style>
  <w:style w:type="paragraph" w:customStyle="1" w:styleId="125">
    <w:name w:val="修订2"/>
    <w:hidden/>
    <w:qFormat/>
    <w:uiPriority w:val="99"/>
    <w:rPr>
      <w:rFonts w:ascii="Times New Roman" w:hAnsi="Times New Roman" w:eastAsia="宋体" w:cstheme="minorBidi"/>
      <w:kern w:val="2"/>
      <w:sz w:val="24"/>
      <w:szCs w:val="22"/>
      <w:lang w:val="en-US" w:eastAsia="zh-CN" w:bidi="ar-SA"/>
    </w:rPr>
  </w:style>
  <w:style w:type="character" w:customStyle="1" w:styleId="126">
    <w:name w:val="批注文字 字符"/>
    <w:basedOn w:val="96"/>
    <w:link w:val="28"/>
    <w:qFormat/>
    <w:uiPriority w:val="99"/>
    <w:rPr>
      <w:rFonts w:cstheme="minorBidi"/>
      <w:kern w:val="2"/>
      <w:sz w:val="24"/>
      <w:szCs w:val="22"/>
    </w:rPr>
  </w:style>
  <w:style w:type="character" w:customStyle="1" w:styleId="127">
    <w:name w:val="批注主题 字符"/>
    <w:basedOn w:val="126"/>
    <w:link w:val="85"/>
    <w:qFormat/>
    <w:uiPriority w:val="0"/>
    <w:rPr>
      <w:rFonts w:cstheme="minorBidi"/>
      <w:b/>
      <w:bCs/>
      <w:kern w:val="2"/>
      <w:sz w:val="24"/>
      <w:szCs w:val="22"/>
    </w:rPr>
  </w:style>
  <w:style w:type="character" w:customStyle="1" w:styleId="128">
    <w:name w:val="批注框文本 字符"/>
    <w:basedOn w:val="96"/>
    <w:link w:val="54"/>
    <w:qFormat/>
    <w:uiPriority w:val="0"/>
    <w:rPr>
      <w:rFonts w:cstheme="minorBidi"/>
      <w:kern w:val="2"/>
      <w:sz w:val="18"/>
      <w:szCs w:val="18"/>
    </w:rPr>
  </w:style>
  <w:style w:type="paragraph" w:styleId="129">
    <w:name w:val="List Paragraph"/>
    <w:basedOn w:val="1"/>
    <w:qFormat/>
    <w:uiPriority w:val="34"/>
    <w:pPr>
      <w:ind w:firstLine="420"/>
    </w:pPr>
  </w:style>
  <w:style w:type="paragraph" w:customStyle="1" w:styleId="130">
    <w:name w:val="msonormal"/>
    <w:basedOn w:val="1"/>
    <w:qFormat/>
    <w:uiPriority w:val="0"/>
    <w:pPr>
      <w:widowControl/>
      <w:adjustRightInd/>
      <w:snapToGrid/>
      <w:spacing w:before="100" w:beforeAutospacing="1" w:after="100" w:afterAutospacing="1" w:line="240" w:lineRule="auto"/>
      <w:ind w:firstLine="0" w:firstLineChars="0"/>
      <w:jc w:val="left"/>
    </w:pPr>
    <w:rPr>
      <w:rFonts w:ascii="宋体" w:hAnsi="宋体" w:cs="宋体"/>
      <w:kern w:val="0"/>
      <w:szCs w:val="24"/>
    </w:rPr>
  </w:style>
  <w:style w:type="paragraph" w:customStyle="1" w:styleId="131">
    <w:name w:val="font5"/>
    <w:basedOn w:val="1"/>
    <w:qFormat/>
    <w:uiPriority w:val="0"/>
    <w:pPr>
      <w:widowControl/>
      <w:adjustRightInd/>
      <w:snapToGrid/>
      <w:spacing w:before="100" w:beforeAutospacing="1" w:after="100" w:afterAutospacing="1" w:line="240" w:lineRule="auto"/>
      <w:ind w:firstLine="0" w:firstLineChars="0"/>
      <w:jc w:val="left"/>
    </w:pPr>
    <w:rPr>
      <w:rFonts w:ascii="宋体" w:hAnsi="宋体" w:cs="宋体"/>
      <w:b/>
      <w:bCs/>
      <w:color w:val="000000"/>
      <w:kern w:val="0"/>
      <w:sz w:val="21"/>
      <w:szCs w:val="21"/>
    </w:rPr>
  </w:style>
  <w:style w:type="paragraph" w:customStyle="1" w:styleId="132">
    <w:name w:val="font6"/>
    <w:basedOn w:val="1"/>
    <w:qFormat/>
    <w:uiPriority w:val="0"/>
    <w:pPr>
      <w:widowControl/>
      <w:adjustRightInd/>
      <w:snapToGrid/>
      <w:spacing w:before="100" w:beforeAutospacing="1" w:after="100" w:afterAutospacing="1" w:line="240" w:lineRule="auto"/>
      <w:ind w:firstLine="0" w:firstLineChars="0"/>
      <w:jc w:val="left"/>
    </w:pPr>
    <w:rPr>
      <w:rFonts w:cs="Times New Roman"/>
      <w:b/>
      <w:bCs/>
      <w:color w:val="000000"/>
      <w:kern w:val="0"/>
      <w:sz w:val="21"/>
      <w:szCs w:val="21"/>
    </w:rPr>
  </w:style>
  <w:style w:type="paragraph" w:customStyle="1" w:styleId="133">
    <w:name w:val="font7"/>
    <w:basedOn w:val="1"/>
    <w:qFormat/>
    <w:uiPriority w:val="0"/>
    <w:pPr>
      <w:widowControl/>
      <w:adjustRightInd/>
      <w:snapToGrid/>
      <w:spacing w:before="100" w:beforeAutospacing="1" w:after="100" w:afterAutospacing="1" w:line="240" w:lineRule="auto"/>
      <w:ind w:firstLine="0" w:firstLineChars="0"/>
      <w:jc w:val="left"/>
    </w:pPr>
    <w:rPr>
      <w:rFonts w:ascii="宋体" w:hAnsi="宋体" w:cs="宋体"/>
      <w:color w:val="000000"/>
      <w:kern w:val="0"/>
      <w:sz w:val="21"/>
      <w:szCs w:val="21"/>
    </w:rPr>
  </w:style>
  <w:style w:type="paragraph" w:customStyle="1" w:styleId="134">
    <w:name w:val="font8"/>
    <w:basedOn w:val="1"/>
    <w:qFormat/>
    <w:uiPriority w:val="0"/>
    <w:pPr>
      <w:widowControl/>
      <w:adjustRightInd/>
      <w:snapToGrid/>
      <w:spacing w:before="100" w:beforeAutospacing="1" w:after="100" w:afterAutospacing="1" w:line="240" w:lineRule="auto"/>
      <w:ind w:firstLine="0" w:firstLineChars="0"/>
      <w:jc w:val="left"/>
    </w:pPr>
    <w:rPr>
      <w:rFonts w:cs="Times New Roman"/>
      <w:color w:val="000000"/>
      <w:kern w:val="0"/>
      <w:sz w:val="21"/>
      <w:szCs w:val="21"/>
    </w:rPr>
  </w:style>
  <w:style w:type="paragraph" w:customStyle="1" w:styleId="135">
    <w:name w:val="xl65"/>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宋体" w:hAnsi="宋体" w:cs="宋体"/>
      <w:b/>
      <w:bCs/>
      <w:kern w:val="0"/>
      <w:sz w:val="21"/>
      <w:szCs w:val="21"/>
    </w:rPr>
  </w:style>
  <w:style w:type="paragraph" w:customStyle="1" w:styleId="136">
    <w:name w:val="xl66"/>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宋体" w:hAnsi="宋体" w:cs="宋体"/>
      <w:kern w:val="0"/>
      <w:sz w:val="21"/>
      <w:szCs w:val="21"/>
    </w:rPr>
  </w:style>
  <w:style w:type="paragraph" w:customStyle="1" w:styleId="137">
    <w:name w:val="xl67"/>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1"/>
      <w:szCs w:val="21"/>
    </w:rPr>
  </w:style>
  <w:style w:type="paragraph" w:customStyle="1" w:styleId="138">
    <w:name w:val="xl68"/>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宋体" w:hAnsi="宋体" w:cs="宋体"/>
      <w:kern w:val="0"/>
      <w:sz w:val="21"/>
      <w:szCs w:val="21"/>
    </w:rPr>
  </w:style>
  <w:style w:type="paragraph" w:customStyle="1" w:styleId="139">
    <w:name w:val="xl69"/>
    <w:basedOn w:val="1"/>
    <w:qFormat/>
    <w:uiPriority w:val="0"/>
    <w:pPr>
      <w:widowControl/>
      <w:pBdr>
        <w:top w:val="single" w:color="auto" w:sz="4" w:space="0"/>
        <w:right w:val="single" w:color="auto" w:sz="4" w:space="0"/>
      </w:pBdr>
      <w:adjustRightInd/>
      <w:snapToGrid/>
      <w:spacing w:before="100" w:beforeAutospacing="1" w:after="100" w:afterAutospacing="1" w:line="240" w:lineRule="auto"/>
      <w:ind w:firstLine="0" w:firstLineChars="0"/>
      <w:jc w:val="center"/>
    </w:pPr>
    <w:rPr>
      <w:rFonts w:ascii="宋体" w:hAnsi="宋体" w:cs="宋体"/>
      <w:kern w:val="0"/>
      <w:sz w:val="21"/>
      <w:szCs w:val="21"/>
    </w:rPr>
  </w:style>
  <w:style w:type="paragraph" w:customStyle="1" w:styleId="140">
    <w:name w:val="xl70"/>
    <w:basedOn w:val="1"/>
    <w:qFormat/>
    <w:uiPriority w:val="0"/>
    <w:pPr>
      <w:widowControl/>
      <w:pBdr>
        <w:right w:val="single" w:color="auto" w:sz="4" w:space="0"/>
      </w:pBdr>
      <w:adjustRightInd/>
      <w:snapToGrid/>
      <w:spacing w:before="100" w:beforeAutospacing="1" w:after="100" w:afterAutospacing="1" w:line="240" w:lineRule="auto"/>
      <w:ind w:firstLine="0" w:firstLineChars="0"/>
      <w:jc w:val="center"/>
    </w:pPr>
    <w:rPr>
      <w:rFonts w:ascii="宋体" w:hAnsi="宋体" w:cs="宋体"/>
      <w:kern w:val="0"/>
      <w:sz w:val="21"/>
      <w:szCs w:val="21"/>
    </w:rPr>
  </w:style>
  <w:style w:type="paragraph" w:customStyle="1" w:styleId="141">
    <w:name w:val="xl71"/>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宋体" w:hAnsi="宋体" w:cs="宋体"/>
      <w:kern w:val="0"/>
      <w:sz w:val="21"/>
      <w:szCs w:val="21"/>
    </w:rPr>
  </w:style>
  <w:style w:type="paragraph" w:customStyle="1" w:styleId="142">
    <w:name w:val="xl72"/>
    <w:basedOn w:val="1"/>
    <w:qFormat/>
    <w:uiPriority w:val="0"/>
    <w:pPr>
      <w:widowControl/>
      <w:pBdr>
        <w:top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宋体" w:hAnsi="宋体" w:cs="宋体"/>
      <w:kern w:val="0"/>
      <w:sz w:val="21"/>
      <w:szCs w:val="21"/>
    </w:rPr>
  </w:style>
  <w:style w:type="paragraph" w:customStyle="1" w:styleId="143">
    <w:name w:val="xl73"/>
    <w:basedOn w:val="1"/>
    <w:qFormat/>
    <w:uiPriority w:val="0"/>
    <w:pPr>
      <w:widowControl/>
      <w:pBdr>
        <w:top w:val="single" w:color="auto" w:sz="4" w:space="0"/>
        <w:left w:val="single" w:color="auto" w:sz="4" w:space="0"/>
        <w:right w:val="single" w:color="auto" w:sz="4" w:space="0"/>
      </w:pBdr>
      <w:adjustRightInd/>
      <w:snapToGrid/>
      <w:spacing w:before="100" w:beforeAutospacing="1" w:after="100" w:afterAutospacing="1" w:line="240" w:lineRule="auto"/>
      <w:ind w:firstLine="0" w:firstLineChars="0"/>
      <w:jc w:val="center"/>
    </w:pPr>
    <w:rPr>
      <w:rFonts w:ascii="宋体" w:hAnsi="宋体" w:cs="宋体"/>
      <w:b/>
      <w:bCs/>
      <w:kern w:val="0"/>
      <w:sz w:val="21"/>
      <w:szCs w:val="21"/>
    </w:rPr>
  </w:style>
  <w:style w:type="paragraph" w:customStyle="1" w:styleId="144">
    <w:name w:val="xl74"/>
    <w:basedOn w:val="1"/>
    <w:qFormat/>
    <w:uiPriority w:val="0"/>
    <w:pPr>
      <w:widowControl/>
      <w:pBdr>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1"/>
      <w:szCs w:val="21"/>
    </w:rPr>
  </w:style>
  <w:style w:type="paragraph" w:customStyle="1" w:styleId="145">
    <w:name w:val="xl75"/>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1"/>
      <w:szCs w:val="21"/>
    </w:rPr>
  </w:style>
  <w:style w:type="paragraph" w:customStyle="1" w:styleId="146">
    <w:name w:val="xl76"/>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color w:val="EE0000"/>
      <w:kern w:val="0"/>
      <w:sz w:val="21"/>
      <w:szCs w:val="21"/>
    </w:rPr>
  </w:style>
  <w:style w:type="paragraph" w:customStyle="1" w:styleId="147">
    <w:name w:val="0 正文"/>
    <w:basedOn w:val="1"/>
    <w:qFormat/>
    <w:uiPriority w:val="0"/>
    <w:pPr>
      <w:snapToGrid/>
      <w:spacing w:line="360" w:lineRule="auto"/>
      <w:textAlignment w:val="baseline"/>
    </w:pPr>
    <w:rPr>
      <w:rFonts w:cs="Times New Roman"/>
      <w:kern w:val="0"/>
      <w:sz w:val="28"/>
      <w:szCs w:val="28"/>
    </w:rPr>
  </w:style>
  <w:style w:type="character" w:customStyle="1" w:styleId="148">
    <w:name w:val="font212"/>
    <w:basedOn w:val="96"/>
    <w:qFormat/>
    <w:uiPriority w:val="0"/>
    <w:rPr>
      <w:rFonts w:hint="eastAsia" w:ascii="宋体" w:hAnsi="宋体" w:eastAsia="宋体" w:cs="宋体"/>
      <w:color w:val="FF0000"/>
      <w:sz w:val="22"/>
      <w:szCs w:val="22"/>
      <w:u w:val="none"/>
    </w:rPr>
  </w:style>
  <w:style w:type="paragraph" w:customStyle="1" w:styleId="149">
    <w:name w:val="01表格内容"/>
    <w:next w:val="1"/>
    <w:qFormat/>
    <w:uiPriority w:val="0"/>
    <w:pPr>
      <w:spacing w:line="440" w:lineRule="exact"/>
      <w:jc w:val="center"/>
      <w:textAlignment w:val="center"/>
    </w:pPr>
    <w:rPr>
      <w:rFonts w:ascii="Times New Roman" w:hAnsi="Times New Roman" w:eastAsia="宋体" w:cs="Times New Roman"/>
      <w:bCs/>
      <w:sz w:val="24"/>
      <w:szCs w:val="24"/>
      <w:lang w:val="en-US" w:eastAsia="zh-CN" w:bidi="ar-SA"/>
    </w:rPr>
  </w:style>
  <w:style w:type="character" w:customStyle="1" w:styleId="150">
    <w:name w:val="页眉 字符"/>
    <w:basedOn w:val="96"/>
    <w:link w:val="57"/>
    <w:qFormat/>
    <w:uiPriority w:val="99"/>
    <w:rPr>
      <w:kern w:val="2"/>
      <w:sz w:val="18"/>
      <w:szCs w:val="18"/>
    </w:rPr>
  </w:style>
  <w:style w:type="character" w:customStyle="1" w:styleId="151">
    <w:name w:val="页脚 字符"/>
    <w:basedOn w:val="96"/>
    <w:link w:val="55"/>
    <w:qFormat/>
    <w:uiPriority w:val="99"/>
    <w:rPr>
      <w:kern w:val="2"/>
      <w:sz w:val="18"/>
      <w:szCs w:val="18"/>
    </w:rPr>
  </w:style>
  <w:style w:type="character" w:customStyle="1" w:styleId="152">
    <w:name w:val="font51"/>
    <w:basedOn w:val="96"/>
    <w:qFormat/>
    <w:uiPriority w:val="0"/>
    <w:rPr>
      <w:rFonts w:hint="eastAsia" w:ascii="宋体" w:hAnsi="宋体" w:eastAsia="宋体" w:cs="宋体"/>
      <w:color w:val="000000"/>
      <w:sz w:val="21"/>
      <w:szCs w:val="21"/>
      <w:u w:val="none"/>
    </w:rPr>
  </w:style>
  <w:style w:type="table" w:customStyle="1" w:styleId="153">
    <w:name w:val="网格型1"/>
    <w:basedOn w:val="88"/>
    <w:qFormat/>
    <w:uiPriority w:val="0"/>
    <w:pPr>
      <w:widowControl w:val="0"/>
      <w:jc w:val="both"/>
    </w:p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character" w:customStyle="1" w:styleId="154">
    <w:name w:val="font61"/>
    <w:basedOn w:val="96"/>
    <w:qFormat/>
    <w:uiPriority w:val="0"/>
    <w:rPr>
      <w:rFonts w:hint="eastAsia" w:ascii="宋体" w:hAnsi="宋体" w:eastAsia="宋体" w:cs="宋体"/>
      <w:b/>
      <w:bCs/>
      <w:color w:val="000000"/>
      <w:sz w:val="21"/>
      <w:szCs w:val="21"/>
      <w:u w:val="none"/>
    </w:rPr>
  </w:style>
  <w:style w:type="character" w:customStyle="1" w:styleId="155">
    <w:name w:val="font11"/>
    <w:basedOn w:val="96"/>
    <w:qFormat/>
    <w:uiPriority w:val="0"/>
    <w:rPr>
      <w:rFonts w:hint="default" w:ascii="Times New Roman" w:hAnsi="Times New Roman" w:cs="Times New Roman"/>
      <w:b/>
      <w:bCs/>
      <w:color w:val="000000"/>
      <w:sz w:val="21"/>
      <w:szCs w:val="21"/>
      <w:u w:val="none"/>
    </w:rPr>
  </w:style>
  <w:style w:type="character" w:customStyle="1" w:styleId="156">
    <w:name w:val="font21"/>
    <w:basedOn w:val="96"/>
    <w:qFormat/>
    <w:uiPriority w:val="0"/>
    <w:rPr>
      <w:rFonts w:hint="default" w:ascii="Times New Roman" w:hAnsi="Times New Roman" w:cs="Times New Roman"/>
      <w:color w:val="000000"/>
      <w:sz w:val="21"/>
      <w:szCs w:val="21"/>
      <w:u w:val="none"/>
    </w:rPr>
  </w:style>
  <w:style w:type="table" w:customStyle="1" w:styleId="157">
    <w:name w:val="网格型（pxg）1"/>
    <w:basedOn w:val="88"/>
    <w:qFormat/>
    <w:uiPriority w:val="0"/>
    <w:rPr>
      <w:rFonts w:ascii="Calibri" w:hAnsi="Calibri"/>
    </w:r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character" w:customStyle="1" w:styleId="158">
    <w:name w:val="font31"/>
    <w:basedOn w:val="96"/>
    <w:qFormat/>
    <w:uiPriority w:val="0"/>
    <w:rPr>
      <w:rFonts w:hint="eastAsia" w:ascii="宋体" w:hAnsi="宋体" w:eastAsia="宋体"/>
      <w:color w:val="000000"/>
      <w:sz w:val="20"/>
      <w:szCs w:val="20"/>
      <w:u w:val="none"/>
      <w:vertAlign w:val="subscript"/>
    </w:rPr>
  </w:style>
  <w:style w:type="character" w:customStyle="1" w:styleId="159">
    <w:name w:val="三级标题 Char23"/>
    <w:qFormat/>
    <w:uiPriority w:val="0"/>
    <w:rPr>
      <w:rFonts w:ascii="黑体" w:hAnsi="宋体" w:eastAsia="黑体"/>
      <w:bCs/>
      <w:kern w:val="2"/>
      <w:sz w:val="28"/>
      <w:szCs w:val="28"/>
      <w:lang w:val="en-US" w:eastAsia="zh-CN" w:bidi="ar-SA"/>
    </w:rPr>
  </w:style>
  <w:style w:type="character" w:customStyle="1" w:styleId="160">
    <w:name w:val="表题2 Char"/>
    <w:qFormat/>
    <w:uiPriority w:val="0"/>
    <w:rPr>
      <w:rFonts w:ascii="Arial" w:hAnsi="Arial" w:eastAsia="黑体"/>
      <w:kern w:val="2"/>
      <w:szCs w:val="28"/>
      <w:lang w:val="en-US" w:eastAsia="zh-CN" w:bidi="ar-SA"/>
    </w:rPr>
  </w:style>
  <w:style w:type="character" w:customStyle="1" w:styleId="161">
    <w:name w:val="表格内字体 Char1"/>
    <w:qFormat/>
    <w:uiPriority w:val="0"/>
    <w:rPr>
      <w:rFonts w:ascii="宋体" w:hAnsi="宋体" w:eastAsia="宋体"/>
      <w:kern w:val="2"/>
      <w:sz w:val="21"/>
      <w:szCs w:val="24"/>
      <w:lang w:val="en-US" w:eastAsia="zh-CN" w:bidi="ar-SA"/>
    </w:rPr>
  </w:style>
  <w:style w:type="character" w:customStyle="1" w:styleId="162">
    <w:name w:val="正文首行缩进 2 字符1"/>
    <w:semiHidden/>
    <w:qFormat/>
    <w:uiPriority w:val="99"/>
    <w:rPr>
      <w:rFonts w:ascii="Times New Roman" w:hAnsi="Times New Roman" w:eastAsia="宋体" w:cs="Times New Roman"/>
      <w:szCs w:val="24"/>
    </w:rPr>
  </w:style>
  <w:style w:type="character" w:customStyle="1" w:styleId="163">
    <w:name w:val="样式 表内小5 + 黑体 加粗 倾斜 下划线 Char5"/>
    <w:qFormat/>
    <w:uiPriority w:val="0"/>
    <w:rPr>
      <w:rFonts w:ascii="黑体" w:hAnsi="黑体" w:eastAsia="黑体"/>
      <w:b/>
      <w:bCs/>
      <w:i/>
      <w:iCs/>
      <w:kern w:val="2"/>
      <w:sz w:val="18"/>
      <w:szCs w:val="24"/>
      <w:u w:val="single"/>
      <w:lang w:val="en-US" w:eastAsia="zh-CN" w:bidi="ar-SA"/>
    </w:rPr>
  </w:style>
  <w:style w:type="character" w:customStyle="1" w:styleId="164">
    <w:name w:val="Char Char123"/>
    <w:qFormat/>
    <w:uiPriority w:val="0"/>
    <w:rPr>
      <w:rFonts w:ascii="黑体" w:hAnsi="Arial" w:eastAsia="黑体"/>
      <w:b/>
      <w:bCs/>
      <w:kern w:val="2"/>
      <w:sz w:val="30"/>
      <w:szCs w:val="30"/>
      <w:lang w:val="en-US" w:eastAsia="zh-CN" w:bidi="ar-SA"/>
    </w:rPr>
  </w:style>
  <w:style w:type="character" w:customStyle="1" w:styleId="165">
    <w:name w:val="chang正文 Char"/>
    <w:link w:val="166"/>
    <w:qFormat/>
    <w:uiPriority w:val="0"/>
    <w:rPr>
      <w:rFonts w:ascii="Calibri" w:hAnsi="Calibri"/>
      <w:sz w:val="24"/>
      <w:szCs w:val="24"/>
      <w:lang w:val="zh-CN"/>
    </w:rPr>
  </w:style>
  <w:style w:type="paragraph" w:customStyle="1" w:styleId="166">
    <w:name w:val="chang正文"/>
    <w:basedOn w:val="1"/>
    <w:link w:val="165"/>
    <w:qFormat/>
    <w:uiPriority w:val="0"/>
    <w:pPr>
      <w:adjustRightInd/>
      <w:snapToGrid/>
      <w:spacing w:line="360" w:lineRule="auto"/>
    </w:pPr>
    <w:rPr>
      <w:rFonts w:ascii="Calibri" w:hAnsi="Calibri" w:cs="Times New Roman"/>
      <w:kern w:val="0"/>
      <w:szCs w:val="24"/>
      <w:lang w:val="zh-CN"/>
    </w:rPr>
  </w:style>
  <w:style w:type="character" w:customStyle="1" w:styleId="167">
    <w:name w:val="正文格式 Char3"/>
    <w:qFormat/>
    <w:uiPriority w:val="0"/>
    <w:rPr>
      <w:rFonts w:ascii="宋体" w:hAnsi="宋体" w:eastAsia="宋体"/>
      <w:kern w:val="2"/>
      <w:sz w:val="24"/>
      <w:szCs w:val="24"/>
      <w:lang w:val="en-US" w:eastAsia="zh-CN" w:bidi="ar-SA"/>
    </w:rPr>
  </w:style>
  <w:style w:type="character" w:customStyle="1" w:styleId="168">
    <w:name w:val="Char Char16"/>
    <w:qFormat/>
    <w:uiPriority w:val="0"/>
    <w:rPr>
      <w:rFonts w:eastAsia="宋体"/>
      <w:kern w:val="2"/>
      <w:sz w:val="18"/>
      <w:szCs w:val="18"/>
      <w:lang w:val="en-US" w:eastAsia="zh-CN" w:bidi="ar-SA"/>
    </w:rPr>
  </w:style>
  <w:style w:type="character" w:customStyle="1" w:styleId="169">
    <w:name w:val="标题 7 Char1"/>
    <w:qFormat/>
    <w:uiPriority w:val="0"/>
    <w:rPr>
      <w:rFonts w:eastAsia="宋体"/>
      <w:b/>
      <w:bCs/>
      <w:kern w:val="2"/>
      <w:sz w:val="24"/>
      <w:szCs w:val="24"/>
      <w:lang w:val="en-US" w:eastAsia="zh-CN" w:bidi="ar-SA"/>
    </w:rPr>
  </w:style>
  <w:style w:type="character" w:customStyle="1" w:styleId="170">
    <w:name w:val="燕山正文 Char16"/>
    <w:qFormat/>
    <w:uiPriority w:val="0"/>
    <w:rPr>
      <w:rFonts w:ascii="宋体" w:eastAsia="宋体" w:cs="宋体"/>
      <w:kern w:val="2"/>
      <w:sz w:val="24"/>
      <w:szCs w:val="24"/>
      <w:lang w:val="en-US" w:eastAsia="zh-CN" w:bidi="ar-SA"/>
    </w:rPr>
  </w:style>
  <w:style w:type="character" w:customStyle="1" w:styleId="171">
    <w:name w:val="题注 Char51"/>
    <w:qFormat/>
    <w:uiPriority w:val="0"/>
    <w:rPr>
      <w:rFonts w:ascii="黑体" w:hAnsi="Arial" w:eastAsia="黑体" w:cs="Arial"/>
      <w:b/>
      <w:kern w:val="2"/>
      <w:sz w:val="24"/>
      <w:szCs w:val="24"/>
      <w:lang w:val="en-US" w:eastAsia="zh-CN" w:bidi="ar-SA"/>
    </w:rPr>
  </w:style>
  <w:style w:type="character" w:customStyle="1" w:styleId="172">
    <w:name w:val="表中文字 Char211"/>
    <w:qFormat/>
    <w:uiPriority w:val="0"/>
    <w:rPr>
      <w:rFonts w:ascii="宋体" w:eastAsia="宋体"/>
      <w:kern w:val="2"/>
      <w:sz w:val="21"/>
      <w:szCs w:val="21"/>
      <w:lang w:val="en-US" w:eastAsia="zh-CN" w:bidi="ar-SA"/>
    </w:rPr>
  </w:style>
  <w:style w:type="character" w:customStyle="1" w:styleId="173">
    <w:name w:val="正文缩进 Char21"/>
    <w:qFormat/>
    <w:uiPriority w:val="0"/>
    <w:rPr>
      <w:rFonts w:ascii="宋体" w:hAnsi="宋体" w:eastAsia="宋体" w:cs="宋体"/>
      <w:color w:val="000000"/>
      <w:kern w:val="2"/>
      <w:sz w:val="24"/>
      <w:szCs w:val="24"/>
      <w:lang w:val="en-US" w:eastAsia="zh-CN" w:bidi="ar-SA"/>
    </w:rPr>
  </w:style>
  <w:style w:type="character" w:customStyle="1" w:styleId="174">
    <w:name w:val="chen 正文字体 Char"/>
    <w:link w:val="175"/>
    <w:qFormat/>
    <w:uiPriority w:val="0"/>
    <w:rPr>
      <w:rFonts w:ascii="宋体" w:hAnsi="宋体" w:cs="宋体"/>
      <w:color w:val="000000"/>
      <w:sz w:val="24"/>
      <w:szCs w:val="24"/>
    </w:rPr>
  </w:style>
  <w:style w:type="paragraph" w:customStyle="1" w:styleId="175">
    <w:name w:val="chen 正文字体"/>
    <w:basedOn w:val="1"/>
    <w:link w:val="174"/>
    <w:qFormat/>
    <w:uiPriority w:val="0"/>
    <w:pPr>
      <w:adjustRightInd/>
      <w:snapToGrid/>
      <w:spacing w:line="360" w:lineRule="auto"/>
    </w:pPr>
    <w:rPr>
      <w:rFonts w:ascii="宋体" w:hAnsi="宋体" w:cs="宋体"/>
      <w:color w:val="000000"/>
      <w:kern w:val="0"/>
      <w:szCs w:val="24"/>
    </w:rPr>
  </w:style>
  <w:style w:type="character" w:customStyle="1" w:styleId="176">
    <w:name w:val="副标题 字符"/>
    <w:link w:val="64"/>
    <w:qFormat/>
    <w:uiPriority w:val="0"/>
    <w:rPr>
      <w:sz w:val="18"/>
      <w:szCs w:val="18"/>
    </w:rPr>
  </w:style>
  <w:style w:type="character" w:customStyle="1" w:styleId="177">
    <w:name w:val="图表题 Char"/>
    <w:link w:val="178"/>
    <w:qFormat/>
    <w:uiPriority w:val="0"/>
    <w:rPr>
      <w:rFonts w:ascii="黑体" w:hAnsi="宋体" w:eastAsia="黑体"/>
      <w:b/>
      <w:bCs/>
      <w:sz w:val="24"/>
      <w:szCs w:val="24"/>
      <w:lang w:val="zh-CN"/>
    </w:rPr>
  </w:style>
  <w:style w:type="paragraph" w:customStyle="1" w:styleId="178">
    <w:name w:val="图表题"/>
    <w:basedOn w:val="179"/>
    <w:next w:val="179"/>
    <w:link w:val="177"/>
    <w:qFormat/>
    <w:uiPriority w:val="0"/>
    <w:pPr>
      <w:ind w:firstLine="0"/>
      <w:jc w:val="center"/>
    </w:pPr>
    <w:rPr>
      <w:rFonts w:ascii="黑体" w:hAnsi="宋体" w:eastAsia="黑体" w:cs="Times New Roman"/>
      <w:b/>
      <w:bCs/>
      <w:lang w:val="zh-CN"/>
    </w:rPr>
  </w:style>
  <w:style w:type="paragraph" w:customStyle="1" w:styleId="179">
    <w:name w:val="正文格式"/>
    <w:basedOn w:val="1"/>
    <w:link w:val="298"/>
    <w:qFormat/>
    <w:uiPriority w:val="0"/>
    <w:pPr>
      <w:adjustRightInd/>
      <w:snapToGrid/>
      <w:spacing w:line="360" w:lineRule="auto"/>
      <w:ind w:firstLine="482" w:firstLineChars="0"/>
    </w:pPr>
    <w:rPr>
      <w:rFonts w:ascii="宋体" w:cs="宋体"/>
      <w:kern w:val="0"/>
      <w:szCs w:val="24"/>
    </w:rPr>
  </w:style>
  <w:style w:type="character" w:customStyle="1" w:styleId="180">
    <w:name w:val="表题1 Char10"/>
    <w:qFormat/>
    <w:uiPriority w:val="0"/>
    <w:rPr>
      <w:rFonts w:hAnsi="Arial" w:eastAsia="宋体" w:cs="Arial"/>
      <w:kern w:val="2"/>
      <w:sz w:val="24"/>
      <w:szCs w:val="24"/>
      <w:lang w:val="en-US" w:eastAsia="zh-CN" w:bidi="ar-SA"/>
    </w:rPr>
  </w:style>
  <w:style w:type="character" w:customStyle="1" w:styleId="181">
    <w:name w:val="正文2 Char Char2"/>
    <w:qFormat/>
    <w:uiPriority w:val="0"/>
    <w:rPr>
      <w:rFonts w:eastAsia="仿宋_GB2312"/>
      <w:kern w:val="2"/>
      <w:sz w:val="24"/>
      <w:szCs w:val="24"/>
      <w:lang w:val="en-US" w:eastAsia="zh-CN" w:bidi="ar-SA"/>
    </w:rPr>
  </w:style>
  <w:style w:type="character" w:customStyle="1" w:styleId="182">
    <w:name w:val="图题注 Char3"/>
    <w:qFormat/>
    <w:uiPriority w:val="0"/>
    <w:rPr>
      <w:rFonts w:ascii="黑体" w:hAnsi="Arial" w:eastAsia="黑体" w:cs="宋体"/>
      <w:b/>
      <w:bCs/>
      <w:kern w:val="2"/>
      <w:sz w:val="24"/>
      <w:szCs w:val="24"/>
      <w:lang w:val="en-US" w:eastAsia="zh-CN" w:bidi="ar-SA"/>
    </w:rPr>
  </w:style>
  <w:style w:type="character" w:customStyle="1" w:styleId="183">
    <w:name w:val="WW-普通文字 Char"/>
    <w:link w:val="184"/>
    <w:qFormat/>
    <w:uiPriority w:val="0"/>
    <w:rPr>
      <w:rFonts w:ascii="宋体" w:hAnsi="宋体"/>
      <w:kern w:val="1"/>
      <w:sz w:val="24"/>
      <w:szCs w:val="24"/>
      <w:lang w:val="zh-CN"/>
    </w:rPr>
  </w:style>
  <w:style w:type="paragraph" w:customStyle="1" w:styleId="184">
    <w:name w:val="WW-普通文字"/>
    <w:basedOn w:val="1"/>
    <w:link w:val="183"/>
    <w:qFormat/>
    <w:uiPriority w:val="0"/>
    <w:pPr>
      <w:suppressAutoHyphens/>
      <w:adjustRightInd/>
      <w:snapToGrid/>
      <w:spacing w:line="360" w:lineRule="auto"/>
    </w:pPr>
    <w:rPr>
      <w:rFonts w:ascii="宋体" w:hAnsi="宋体" w:cs="Times New Roman"/>
      <w:kern w:val="1"/>
      <w:szCs w:val="24"/>
      <w:lang w:val="zh-CN"/>
    </w:rPr>
  </w:style>
  <w:style w:type="character" w:customStyle="1" w:styleId="185">
    <w:name w:val="图题注 Char2"/>
    <w:qFormat/>
    <w:uiPriority w:val="0"/>
    <w:rPr>
      <w:rFonts w:ascii="黑体" w:hAnsi="Arial" w:eastAsia="黑体" w:cs="宋体"/>
      <w:b/>
      <w:bCs/>
      <w:kern w:val="2"/>
      <w:sz w:val="24"/>
      <w:szCs w:val="24"/>
      <w:lang w:val="en-US" w:eastAsia="zh-CN" w:bidi="ar-SA"/>
    </w:rPr>
  </w:style>
  <w:style w:type="character" w:customStyle="1" w:styleId="186">
    <w:name w:val="正文首行缩进 2 + Times New Roman Char1"/>
    <w:link w:val="187"/>
    <w:qFormat/>
    <w:uiPriority w:val="0"/>
    <w:rPr>
      <w:color w:val="000000"/>
      <w:sz w:val="24"/>
      <w:szCs w:val="24"/>
    </w:rPr>
  </w:style>
  <w:style w:type="paragraph" w:customStyle="1" w:styleId="187">
    <w:name w:val="正文首行缩进 2 + Times New Roman"/>
    <w:basedOn w:val="1"/>
    <w:link w:val="186"/>
    <w:qFormat/>
    <w:uiPriority w:val="0"/>
    <w:pPr>
      <w:tabs>
        <w:tab w:val="left" w:pos="0"/>
        <w:tab w:val="left" w:pos="870"/>
        <w:tab w:val="left" w:pos="3150"/>
      </w:tabs>
      <w:autoSpaceDE w:val="0"/>
      <w:autoSpaceDN w:val="0"/>
      <w:adjustRightInd/>
      <w:snapToGrid/>
      <w:spacing w:line="360" w:lineRule="auto"/>
      <w:ind w:firstLine="480"/>
    </w:pPr>
    <w:rPr>
      <w:rFonts w:cs="Times New Roman"/>
      <w:color w:val="000000"/>
      <w:kern w:val="0"/>
      <w:szCs w:val="24"/>
    </w:rPr>
  </w:style>
  <w:style w:type="character" w:customStyle="1" w:styleId="188">
    <w:name w:val="Char Char43"/>
    <w:qFormat/>
    <w:uiPriority w:val="0"/>
    <w:rPr>
      <w:rFonts w:ascii="黑体" w:hAnsi="Arial" w:eastAsia="黑体"/>
      <w:b/>
      <w:bCs/>
      <w:kern w:val="2"/>
      <w:sz w:val="30"/>
      <w:szCs w:val="30"/>
      <w:lang w:val="en-US" w:eastAsia="zh-CN" w:bidi="ar-SA"/>
    </w:rPr>
  </w:style>
  <w:style w:type="character" w:customStyle="1" w:styleId="189">
    <w:name w:val="p141"/>
    <w:qFormat/>
    <w:uiPriority w:val="0"/>
    <w:rPr>
      <w:sz w:val="23"/>
      <w:szCs w:val="23"/>
      <w:u w:val="none"/>
    </w:rPr>
  </w:style>
  <w:style w:type="character" w:customStyle="1" w:styleId="190">
    <w:name w:val="占位符文本1"/>
    <w:qFormat/>
    <w:uiPriority w:val="0"/>
    <w:rPr>
      <w:color w:val="808080"/>
    </w:rPr>
  </w:style>
  <w:style w:type="character" w:customStyle="1" w:styleId="191">
    <w:name w:val="正文文本缩进 2 字符"/>
    <w:link w:val="51"/>
    <w:qFormat/>
    <w:uiPriority w:val="0"/>
    <w:rPr>
      <w:szCs w:val="24"/>
    </w:rPr>
  </w:style>
  <w:style w:type="character" w:customStyle="1" w:styleId="192">
    <w:name w:val="text_14px1"/>
    <w:qFormat/>
    <w:uiPriority w:val="0"/>
    <w:rPr>
      <w:color w:val="000000"/>
      <w:sz w:val="21"/>
      <w:szCs w:val="21"/>
    </w:rPr>
  </w:style>
  <w:style w:type="character" w:customStyle="1" w:styleId="193">
    <w:name w:val="样式 正文文本 + (中文) 黑体 红色 Char Char Char Char Char1"/>
    <w:qFormat/>
    <w:uiPriority w:val="0"/>
    <w:rPr>
      <w:rFonts w:eastAsia="黑体"/>
      <w:snapToGrid w:val="0"/>
      <w:color w:val="FF0000"/>
      <w:kern w:val="2"/>
      <w:sz w:val="24"/>
      <w:szCs w:val="24"/>
      <w:lang w:val="en-US" w:eastAsia="zh-CN" w:bidi="ar-SA"/>
    </w:rPr>
  </w:style>
  <w:style w:type="character" w:customStyle="1" w:styleId="194">
    <w:name w:val="题注 Char4"/>
    <w:qFormat/>
    <w:uiPriority w:val="0"/>
    <w:rPr>
      <w:rFonts w:ascii="Arial" w:hAnsi="Arial" w:eastAsia="黑体" w:cs="Arial"/>
      <w:sz w:val="20"/>
      <w:szCs w:val="20"/>
    </w:rPr>
  </w:style>
  <w:style w:type="character" w:customStyle="1" w:styleId="195">
    <w:name w:val="燕山正文 Char14"/>
    <w:qFormat/>
    <w:uiPriority w:val="0"/>
    <w:rPr>
      <w:rFonts w:ascii="宋体" w:eastAsia="宋体" w:cs="宋体"/>
      <w:kern w:val="2"/>
      <w:sz w:val="24"/>
      <w:szCs w:val="24"/>
      <w:lang w:val="en-US" w:eastAsia="zh-CN" w:bidi="ar-SA"/>
    </w:rPr>
  </w:style>
  <w:style w:type="character" w:customStyle="1" w:styleId="196">
    <w:name w:val="一级项 Char1"/>
    <w:qFormat/>
    <w:uiPriority w:val="0"/>
    <w:rPr>
      <w:rFonts w:eastAsia="宋体"/>
      <w:b/>
      <w:bCs/>
      <w:kern w:val="2"/>
      <w:sz w:val="28"/>
      <w:szCs w:val="28"/>
      <w:lang w:val="en-US" w:eastAsia="zh-CN" w:bidi="ar-SA"/>
    </w:rPr>
  </w:style>
  <w:style w:type="character" w:customStyle="1" w:styleId="197">
    <w:name w:val="纯文本 字符"/>
    <w:link w:val="45"/>
    <w:qFormat/>
    <w:uiPriority w:val="0"/>
    <w:rPr>
      <w:rFonts w:ascii="宋体" w:hAnsi="Courier New"/>
      <w:spacing w:val="10"/>
    </w:rPr>
  </w:style>
  <w:style w:type="character" w:customStyle="1" w:styleId="198">
    <w:name w:val="In Table Char"/>
    <w:link w:val="199"/>
    <w:qFormat/>
    <w:uiPriority w:val="0"/>
    <w:rPr>
      <w:rFonts w:ascii="Tahoma" w:hAnsi="Tahoma" w:eastAsia="华文中宋"/>
    </w:rPr>
  </w:style>
  <w:style w:type="paragraph" w:customStyle="1" w:styleId="199">
    <w:name w:val="In Table"/>
    <w:basedOn w:val="1"/>
    <w:link w:val="198"/>
    <w:qFormat/>
    <w:uiPriority w:val="0"/>
    <w:pPr>
      <w:tabs>
        <w:tab w:val="left" w:pos="3960"/>
        <w:tab w:val="left" w:pos="5280"/>
      </w:tabs>
      <w:adjustRightInd/>
      <w:snapToGrid/>
      <w:spacing w:before="96" w:after="96" w:line="0" w:lineRule="atLeast"/>
      <w:ind w:firstLine="0" w:firstLineChars="0"/>
      <w:jc w:val="center"/>
    </w:pPr>
    <w:rPr>
      <w:rFonts w:ascii="Tahoma" w:hAnsi="Tahoma" w:eastAsia="华文中宋" w:cs="Times New Roman"/>
      <w:kern w:val="0"/>
      <w:sz w:val="20"/>
      <w:szCs w:val="20"/>
    </w:rPr>
  </w:style>
  <w:style w:type="character" w:customStyle="1" w:styleId="200">
    <w:name w:val="p21"/>
    <w:qFormat/>
    <w:uiPriority w:val="0"/>
    <w:rPr>
      <w:rFonts w:hint="default"/>
      <w:color w:val="0000A0"/>
    </w:rPr>
  </w:style>
  <w:style w:type="character" w:customStyle="1" w:styleId="201">
    <w:name w:val="第一层条 Char3"/>
    <w:qFormat/>
    <w:uiPriority w:val="0"/>
    <w:rPr>
      <w:rFonts w:ascii="仿宋_GB2312" w:eastAsia="仿宋_GB2312"/>
      <w:b/>
      <w:kern w:val="2"/>
      <w:sz w:val="28"/>
      <w:lang w:val="en-US" w:eastAsia="zh-CN" w:bidi="ar-SA"/>
    </w:rPr>
  </w:style>
  <w:style w:type="character" w:customStyle="1" w:styleId="202">
    <w:name w:val="正文(首行缩进) Char"/>
    <w:link w:val="203"/>
    <w:qFormat/>
    <w:uiPriority w:val="0"/>
    <w:rPr>
      <w:rFonts w:ascii="宋体" w:hAnsi="宋体"/>
      <w:snapToGrid w:val="0"/>
      <w:color w:val="000000"/>
      <w:sz w:val="24"/>
      <w:szCs w:val="32"/>
    </w:rPr>
  </w:style>
  <w:style w:type="paragraph" w:customStyle="1" w:styleId="203">
    <w:name w:val="正文(首行缩进)"/>
    <w:basedOn w:val="1"/>
    <w:link w:val="202"/>
    <w:qFormat/>
    <w:uiPriority w:val="0"/>
    <w:pPr>
      <w:adjustRightInd/>
      <w:snapToGrid/>
      <w:spacing w:line="360" w:lineRule="auto"/>
      <w:ind w:firstLine="480"/>
    </w:pPr>
    <w:rPr>
      <w:rFonts w:ascii="宋体" w:hAnsi="宋体" w:cs="Times New Roman"/>
      <w:snapToGrid w:val="0"/>
      <w:color w:val="000000"/>
      <w:kern w:val="0"/>
      <w:szCs w:val="32"/>
    </w:rPr>
  </w:style>
  <w:style w:type="character" w:customStyle="1" w:styleId="204">
    <w:name w:val="表格内字体 Char61"/>
    <w:qFormat/>
    <w:uiPriority w:val="0"/>
    <w:rPr>
      <w:rFonts w:ascii="宋体" w:hAnsi="宋体" w:eastAsia="宋体" w:cs="Times New Roman"/>
      <w:kern w:val="2"/>
      <w:sz w:val="24"/>
      <w:szCs w:val="24"/>
      <w:lang w:val="en-US" w:eastAsia="zh-CN" w:bidi="ar-SA"/>
    </w:rPr>
  </w:style>
  <w:style w:type="character" w:customStyle="1" w:styleId="205">
    <w:name w:val="正文首行缩进 Char Char Char"/>
    <w:qFormat/>
    <w:uiPriority w:val="0"/>
    <w:rPr>
      <w:rFonts w:eastAsia="宋体"/>
      <w:sz w:val="28"/>
      <w:lang w:val="en-US" w:eastAsia="zh-CN" w:bidi="ar-SA"/>
    </w:rPr>
  </w:style>
  <w:style w:type="character" w:customStyle="1" w:styleId="206">
    <w:name w:val="正文格式 Char8"/>
    <w:qFormat/>
    <w:uiPriority w:val="0"/>
    <w:rPr>
      <w:rFonts w:ascii="宋体" w:hAnsi="宋体" w:eastAsia="宋体"/>
      <w:kern w:val="2"/>
      <w:sz w:val="24"/>
      <w:szCs w:val="24"/>
      <w:lang w:val="en-US" w:eastAsia="zh-CN" w:bidi="ar-SA"/>
    </w:rPr>
  </w:style>
  <w:style w:type="character" w:customStyle="1" w:styleId="207">
    <w:name w:val="页脚 Char3"/>
    <w:qFormat/>
    <w:uiPriority w:val="0"/>
    <w:rPr>
      <w:rFonts w:eastAsia="宋体"/>
      <w:kern w:val="2"/>
      <w:sz w:val="18"/>
      <w:szCs w:val="18"/>
      <w:lang w:val="en-US" w:eastAsia="zh-CN" w:bidi="ar-SA"/>
    </w:rPr>
  </w:style>
  <w:style w:type="character" w:customStyle="1" w:styleId="208">
    <w:name w:val="题注 Char512"/>
    <w:qFormat/>
    <w:uiPriority w:val="0"/>
    <w:rPr>
      <w:rFonts w:ascii="黑体" w:hAnsi="Arial" w:eastAsia="黑体" w:cs="Arial"/>
      <w:b/>
      <w:kern w:val="2"/>
      <w:sz w:val="24"/>
      <w:szCs w:val="24"/>
      <w:lang w:val="en-US" w:eastAsia="zh-CN" w:bidi="ar-SA"/>
    </w:rPr>
  </w:style>
  <w:style w:type="character" w:customStyle="1" w:styleId="209">
    <w:name w:val="表格文字2 Char"/>
    <w:qFormat/>
    <w:uiPriority w:val="0"/>
    <w:rPr>
      <w:rFonts w:eastAsia="宋体"/>
      <w:sz w:val="21"/>
      <w:szCs w:val="21"/>
      <w:lang w:val="en-US" w:eastAsia="zh-CN" w:bidi="ar-SA"/>
    </w:rPr>
  </w:style>
  <w:style w:type="character" w:customStyle="1" w:styleId="210">
    <w:name w:val="H8 Char"/>
    <w:qFormat/>
    <w:uiPriority w:val="0"/>
    <w:rPr>
      <w:rFonts w:ascii="Arial" w:hAnsi="Arial" w:eastAsia="宋体"/>
      <w:spacing w:val="5"/>
      <w:kern w:val="2"/>
      <w:sz w:val="28"/>
      <w:lang w:val="en-US" w:eastAsia="zh-CN" w:bidi="ar-SA"/>
    </w:rPr>
  </w:style>
  <w:style w:type="character" w:customStyle="1" w:styleId="211">
    <w:name w:val="text251"/>
    <w:qFormat/>
    <w:uiPriority w:val="0"/>
    <w:rPr>
      <w:sz w:val="20"/>
      <w:szCs w:val="20"/>
    </w:rPr>
  </w:style>
  <w:style w:type="character" w:customStyle="1" w:styleId="212">
    <w:name w:val="H7 Char"/>
    <w:qFormat/>
    <w:uiPriority w:val="0"/>
    <w:rPr>
      <w:rFonts w:eastAsia="宋体"/>
      <w:spacing w:val="5"/>
      <w:kern w:val="2"/>
      <w:sz w:val="28"/>
      <w:lang w:val="en-US" w:eastAsia="zh-CN" w:bidi="ar-SA"/>
    </w:rPr>
  </w:style>
  <w:style w:type="character" w:customStyle="1" w:styleId="213">
    <w:name w:val="Char Char113"/>
    <w:qFormat/>
    <w:uiPriority w:val="0"/>
    <w:rPr>
      <w:rFonts w:ascii="黑体" w:hAnsi="Arial" w:eastAsia="黑体"/>
      <w:bCs/>
      <w:kern w:val="2"/>
      <w:sz w:val="30"/>
      <w:szCs w:val="30"/>
      <w:lang w:val="en-US" w:eastAsia="zh-CN" w:bidi="ar-SA"/>
    </w:rPr>
  </w:style>
  <w:style w:type="character" w:customStyle="1" w:styleId="214">
    <w:name w:val="新正文 Char1"/>
    <w:link w:val="215"/>
    <w:qFormat/>
    <w:uiPriority w:val="0"/>
    <w:rPr>
      <w:rFonts w:ascii="仿宋_GB2312" w:eastAsia="仿宋_GB2312"/>
      <w:bCs/>
      <w:sz w:val="28"/>
    </w:rPr>
  </w:style>
  <w:style w:type="paragraph" w:customStyle="1" w:styleId="215">
    <w:name w:val="新正文"/>
    <w:basedOn w:val="1"/>
    <w:link w:val="214"/>
    <w:qFormat/>
    <w:uiPriority w:val="0"/>
    <w:pPr>
      <w:adjustRightInd/>
      <w:snapToGrid/>
      <w:spacing w:line="480" w:lineRule="exact"/>
      <w:ind w:firstLine="567" w:firstLineChars="0"/>
    </w:pPr>
    <w:rPr>
      <w:rFonts w:ascii="仿宋_GB2312" w:eastAsia="仿宋_GB2312" w:cs="Times New Roman"/>
      <w:bCs/>
      <w:kern w:val="0"/>
      <w:sz w:val="28"/>
      <w:szCs w:val="20"/>
    </w:rPr>
  </w:style>
  <w:style w:type="character" w:customStyle="1" w:styleId="216">
    <w:name w:val="标题 4，节"/>
    <w:qFormat/>
    <w:uiPriority w:val="0"/>
    <w:rPr>
      <w:rFonts w:ascii="黑体" w:hAnsi="Arial" w:eastAsia="黑体"/>
      <w:bCs/>
      <w:kern w:val="2"/>
      <w:sz w:val="24"/>
      <w:szCs w:val="24"/>
      <w:lang w:val="en-US" w:eastAsia="zh-CN" w:bidi="ar-SA"/>
    </w:rPr>
  </w:style>
  <w:style w:type="character" w:customStyle="1" w:styleId="217">
    <w:name w:val="MC SYSTEM"/>
    <w:qFormat/>
    <w:uiPriority w:val="0"/>
    <w:rPr>
      <w:rFonts w:ascii="Arial" w:hAnsi="Arial" w:eastAsia="宋体" w:cs="Arial"/>
      <w:color w:val="000080"/>
      <w:sz w:val="18"/>
      <w:szCs w:val="20"/>
    </w:rPr>
  </w:style>
  <w:style w:type="character" w:customStyle="1" w:styleId="218">
    <w:name w:val="chen正文字体11 Char"/>
    <w:link w:val="219"/>
    <w:qFormat/>
    <w:uiPriority w:val="0"/>
    <w:rPr>
      <w:rFonts w:cs="宋体"/>
      <w:color w:val="000000"/>
      <w:sz w:val="24"/>
    </w:rPr>
  </w:style>
  <w:style w:type="paragraph" w:customStyle="1" w:styleId="219">
    <w:name w:val="chen正文字体11"/>
    <w:basedOn w:val="1"/>
    <w:link w:val="218"/>
    <w:qFormat/>
    <w:uiPriority w:val="0"/>
    <w:pPr>
      <w:adjustRightInd/>
      <w:snapToGrid/>
      <w:spacing w:line="360" w:lineRule="auto"/>
      <w:ind w:firstLine="480"/>
    </w:pPr>
    <w:rPr>
      <w:rFonts w:cs="宋体"/>
      <w:color w:val="000000"/>
      <w:kern w:val="0"/>
      <w:szCs w:val="20"/>
    </w:rPr>
  </w:style>
  <w:style w:type="character" w:customStyle="1" w:styleId="220">
    <w:name w:val="标题 3 Char11"/>
    <w:qFormat/>
    <w:uiPriority w:val="0"/>
    <w:rPr>
      <w:rFonts w:ascii="黑体" w:hAnsi="宋体" w:eastAsia="黑体"/>
      <w:b/>
      <w:bCs/>
      <w:kern w:val="2"/>
      <w:sz w:val="28"/>
      <w:szCs w:val="28"/>
      <w:lang w:val="en-US" w:eastAsia="zh-CN" w:bidi="ar-SA"/>
    </w:rPr>
  </w:style>
  <w:style w:type="character" w:customStyle="1" w:styleId="221">
    <w:name w:val="表标题 Char"/>
    <w:link w:val="222"/>
    <w:qFormat/>
    <w:uiPriority w:val="0"/>
    <w:rPr>
      <w:rFonts w:ascii="黑体" w:eastAsia="黑体"/>
      <w:b/>
      <w:bCs/>
      <w:szCs w:val="24"/>
    </w:rPr>
  </w:style>
  <w:style w:type="paragraph" w:customStyle="1" w:styleId="222">
    <w:name w:val="表标题"/>
    <w:basedOn w:val="1"/>
    <w:link w:val="221"/>
    <w:qFormat/>
    <w:uiPriority w:val="0"/>
    <w:pPr>
      <w:spacing w:line="320" w:lineRule="atLeast"/>
      <w:ind w:firstLine="0" w:firstLineChars="0"/>
      <w:jc w:val="center"/>
    </w:pPr>
    <w:rPr>
      <w:rFonts w:ascii="黑体" w:eastAsia="黑体" w:cs="Times New Roman"/>
      <w:b/>
      <w:bCs/>
      <w:kern w:val="0"/>
      <w:sz w:val="20"/>
      <w:szCs w:val="24"/>
    </w:rPr>
  </w:style>
  <w:style w:type="character" w:customStyle="1" w:styleId="223">
    <w:name w:val="日期 字符"/>
    <w:basedOn w:val="96"/>
    <w:link w:val="50"/>
    <w:qFormat/>
    <w:uiPriority w:val="0"/>
  </w:style>
  <w:style w:type="character" w:customStyle="1" w:styleId="224">
    <w:name w:val="列表 字符"/>
    <w:link w:val="66"/>
    <w:qFormat/>
    <w:uiPriority w:val="0"/>
    <w:rPr>
      <w:rFonts w:ascii="仿宋_GB2312" w:eastAsia="仿宋_GB2312"/>
      <w:sz w:val="24"/>
    </w:rPr>
  </w:style>
  <w:style w:type="character" w:customStyle="1" w:styleId="225">
    <w:name w:val="第二层条 Char1"/>
    <w:qFormat/>
    <w:uiPriority w:val="0"/>
    <w:rPr>
      <w:rFonts w:ascii="仿宋_GB2312" w:eastAsia="仿宋_GB2312"/>
      <w:kern w:val="2"/>
      <w:sz w:val="28"/>
      <w:szCs w:val="24"/>
      <w:lang w:val="en-US" w:eastAsia="zh-CN" w:bidi="ar-SA"/>
    </w:rPr>
  </w:style>
  <w:style w:type="character" w:customStyle="1" w:styleId="226">
    <w:name w:val="正文文本缩进 Char3"/>
    <w:qFormat/>
    <w:uiPriority w:val="0"/>
    <w:rPr>
      <w:rFonts w:ascii="宋体" w:hAnsi="宋体" w:eastAsia="宋体" w:cs="宋体"/>
      <w:color w:val="000000"/>
      <w:kern w:val="2"/>
      <w:sz w:val="24"/>
      <w:szCs w:val="24"/>
      <w:lang w:val="en-US" w:eastAsia="zh-CN" w:bidi="ar-SA"/>
    </w:rPr>
  </w:style>
  <w:style w:type="character" w:customStyle="1" w:styleId="227">
    <w:name w:val="Char Char122"/>
    <w:qFormat/>
    <w:uiPriority w:val="0"/>
    <w:rPr>
      <w:rFonts w:ascii="黑体" w:hAnsi="Arial" w:eastAsia="黑体"/>
      <w:b/>
      <w:bCs/>
      <w:kern w:val="2"/>
      <w:sz w:val="30"/>
      <w:szCs w:val="30"/>
      <w:lang w:val="en-US" w:eastAsia="zh-CN" w:bidi="ar-SA"/>
    </w:rPr>
  </w:style>
  <w:style w:type="character" w:customStyle="1" w:styleId="228">
    <w:name w:val="样式1 Char"/>
    <w:link w:val="229"/>
    <w:qFormat/>
    <w:uiPriority w:val="0"/>
    <w:rPr>
      <w:sz w:val="28"/>
    </w:rPr>
  </w:style>
  <w:style w:type="paragraph" w:customStyle="1" w:styleId="229">
    <w:name w:val="样式1"/>
    <w:basedOn w:val="1"/>
    <w:link w:val="228"/>
    <w:qFormat/>
    <w:uiPriority w:val="0"/>
    <w:pPr>
      <w:snapToGrid/>
      <w:spacing w:line="480" w:lineRule="exact"/>
      <w:ind w:firstLine="567" w:firstLineChars="0"/>
    </w:pPr>
    <w:rPr>
      <w:rFonts w:cs="Times New Roman"/>
      <w:kern w:val="0"/>
      <w:sz w:val="28"/>
      <w:szCs w:val="20"/>
    </w:rPr>
  </w:style>
  <w:style w:type="character" w:customStyle="1" w:styleId="230">
    <w:name w:val="报告书表格 Char"/>
    <w:link w:val="231"/>
    <w:qFormat/>
    <w:uiPriority w:val="0"/>
  </w:style>
  <w:style w:type="paragraph" w:customStyle="1" w:styleId="231">
    <w:name w:val="报告书表格"/>
    <w:basedOn w:val="1"/>
    <w:link w:val="230"/>
    <w:qFormat/>
    <w:uiPriority w:val="0"/>
    <w:pPr>
      <w:snapToGrid/>
      <w:spacing w:line="240" w:lineRule="auto"/>
      <w:ind w:firstLine="0" w:firstLineChars="0"/>
      <w:jc w:val="center"/>
      <w:textAlignment w:val="baseline"/>
    </w:pPr>
    <w:rPr>
      <w:rFonts w:cs="Times New Roman"/>
      <w:kern w:val="0"/>
      <w:sz w:val="20"/>
      <w:szCs w:val="20"/>
    </w:rPr>
  </w:style>
  <w:style w:type="character" w:customStyle="1" w:styleId="232">
    <w:name w:val="正文文本缩进 字符"/>
    <w:qFormat/>
    <w:uiPriority w:val="0"/>
    <w:rPr>
      <w:rFonts w:ascii="Times New Roman" w:hAnsi="Times New Roman" w:eastAsia="宋体" w:cs="Times New Roman"/>
      <w:szCs w:val="24"/>
    </w:rPr>
  </w:style>
  <w:style w:type="character" w:customStyle="1" w:styleId="233">
    <w:name w:val="rightsubhead1"/>
    <w:qFormat/>
    <w:uiPriority w:val="0"/>
    <w:rPr>
      <w:rFonts w:hint="default" w:ascii="Arial" w:hAnsi="Arial" w:cs="Arial"/>
      <w:color w:val="333333"/>
      <w:sz w:val="20"/>
      <w:szCs w:val="20"/>
    </w:rPr>
  </w:style>
  <w:style w:type="character" w:customStyle="1" w:styleId="234">
    <w:name w:val="报告书表格 Char 字元 字元"/>
    <w:link w:val="235"/>
    <w:qFormat/>
    <w:uiPriority w:val="0"/>
    <w:rPr>
      <w:rFonts w:hAnsi="宋体"/>
      <w:szCs w:val="21"/>
      <w:lang w:val="zh-CN"/>
    </w:rPr>
  </w:style>
  <w:style w:type="paragraph" w:customStyle="1" w:styleId="235">
    <w:name w:val="报告书表格 Char 字元"/>
    <w:basedOn w:val="1"/>
    <w:link w:val="234"/>
    <w:qFormat/>
    <w:uiPriority w:val="0"/>
    <w:pPr>
      <w:snapToGrid/>
      <w:spacing w:line="0" w:lineRule="atLeast"/>
      <w:ind w:left="160" w:leftChars="57" w:firstLine="0" w:firstLineChars="0"/>
      <w:jc w:val="center"/>
      <w:textAlignment w:val="baseline"/>
    </w:pPr>
    <w:rPr>
      <w:rFonts w:hAnsi="宋体" w:cs="Times New Roman"/>
      <w:kern w:val="0"/>
      <w:sz w:val="20"/>
      <w:szCs w:val="21"/>
      <w:lang w:val="zh-CN"/>
    </w:rPr>
  </w:style>
  <w:style w:type="character" w:customStyle="1" w:styleId="236">
    <w:name w:val="正文文本缩进 2 Char1"/>
    <w:qFormat/>
    <w:uiPriority w:val="0"/>
    <w:rPr>
      <w:rFonts w:ascii="Times New Roman" w:hAnsi="Times New Roman"/>
      <w:sz w:val="24"/>
    </w:rPr>
  </w:style>
  <w:style w:type="character" w:customStyle="1" w:styleId="237">
    <w:name w:val="图表题 Char11"/>
    <w:qFormat/>
    <w:uiPriority w:val="0"/>
    <w:rPr>
      <w:rFonts w:ascii="黑体" w:hAnsi="宋体" w:eastAsia="黑体" w:cs="宋体"/>
      <w:b/>
      <w:bCs/>
      <w:kern w:val="2"/>
      <w:sz w:val="24"/>
      <w:szCs w:val="24"/>
      <w:lang w:val="en-US" w:eastAsia="zh-CN" w:bidi="ar-SA"/>
    </w:rPr>
  </w:style>
  <w:style w:type="character" w:customStyle="1" w:styleId="238">
    <w:name w:val="题注 Char11"/>
    <w:qFormat/>
    <w:uiPriority w:val="0"/>
    <w:rPr>
      <w:rFonts w:ascii="黑体" w:hAnsi="Arial" w:eastAsia="黑体" w:cs="Arial"/>
      <w:b/>
      <w:kern w:val="2"/>
      <w:sz w:val="24"/>
      <w:szCs w:val="24"/>
      <w:lang w:val="en-US" w:eastAsia="zh-CN" w:bidi="ar-SA"/>
    </w:rPr>
  </w:style>
  <w:style w:type="character" w:customStyle="1" w:styleId="239">
    <w:name w:val="样式 报告 + Times New Roman Char Char Char Char Char Char Char Char Char Char Char Char Char Char Char Char Char"/>
    <w:link w:val="240"/>
    <w:qFormat/>
    <w:uiPriority w:val="0"/>
    <w:rPr>
      <w:rFonts w:ascii="Calibri" w:hAnsi="Calibri"/>
      <w:sz w:val="28"/>
      <w:szCs w:val="28"/>
      <w:lang w:val="zh-CN"/>
    </w:rPr>
  </w:style>
  <w:style w:type="paragraph" w:customStyle="1" w:styleId="240">
    <w:name w:val="样式 报告 + Times New Roman Char Char Char Char Char Char Char Char Char Char Char Char Char Char Char Char"/>
    <w:basedOn w:val="241"/>
    <w:link w:val="239"/>
    <w:qFormat/>
    <w:uiPriority w:val="0"/>
    <w:pPr>
      <w:spacing w:line="500" w:lineRule="exact"/>
    </w:pPr>
    <w:rPr>
      <w:rFonts w:ascii="Calibri" w:hAnsi="Calibri"/>
      <w:sz w:val="28"/>
      <w:szCs w:val="28"/>
      <w:lang w:val="zh-CN"/>
    </w:rPr>
  </w:style>
  <w:style w:type="paragraph" w:customStyle="1" w:styleId="241">
    <w:name w:val="报告"/>
    <w:basedOn w:val="1"/>
    <w:qFormat/>
    <w:uiPriority w:val="0"/>
    <w:pPr>
      <w:snapToGrid/>
      <w:spacing w:line="360" w:lineRule="auto"/>
      <w:ind w:firstLine="505" w:firstLineChars="0"/>
      <w:textAlignment w:val="center"/>
    </w:pPr>
    <w:rPr>
      <w:rFonts w:ascii="TimesNewRoman" w:hAnsi="TimesNewRoman" w:cs="Times New Roman"/>
      <w:kern w:val="0"/>
      <w:szCs w:val="20"/>
    </w:rPr>
  </w:style>
  <w:style w:type="character" w:customStyle="1" w:styleId="242">
    <w:name w:val="标题 1 Char2"/>
    <w:qFormat/>
    <w:uiPriority w:val="0"/>
    <w:rPr>
      <w:rFonts w:ascii="Times New Roman" w:hAnsi="Times New Roman" w:eastAsia="宋体" w:cs="Times New Roman"/>
      <w:b/>
      <w:bCs/>
      <w:kern w:val="44"/>
      <w:sz w:val="44"/>
      <w:szCs w:val="44"/>
    </w:rPr>
  </w:style>
  <w:style w:type="character" w:customStyle="1" w:styleId="243">
    <w:name w:val="s11"/>
    <w:qFormat/>
    <w:uiPriority w:val="0"/>
    <w:rPr>
      <w:color w:val="000000"/>
      <w:sz w:val="20"/>
      <w:szCs w:val="20"/>
      <w:u w:val="none"/>
    </w:rPr>
  </w:style>
  <w:style w:type="character" w:customStyle="1" w:styleId="244">
    <w:name w:val="标题 3 Char1"/>
    <w:qFormat/>
    <w:uiPriority w:val="0"/>
    <w:rPr>
      <w:rFonts w:ascii="Times New Roman" w:hAnsi="Times New Roman" w:eastAsia="宋体" w:cs="Times New Roman"/>
      <w:b/>
      <w:bCs/>
      <w:sz w:val="32"/>
      <w:szCs w:val="32"/>
    </w:rPr>
  </w:style>
  <w:style w:type="character" w:customStyle="1" w:styleId="245">
    <w:name w:val="注释标题 字符"/>
    <w:link w:val="16"/>
    <w:qFormat/>
    <w:uiPriority w:val="0"/>
    <w:rPr>
      <w:lang w:val="zh-CN"/>
    </w:rPr>
  </w:style>
  <w:style w:type="character" w:customStyle="1" w:styleId="246">
    <w:name w:val="HTS 1 Char"/>
    <w:qFormat/>
    <w:uiPriority w:val="0"/>
    <w:rPr>
      <w:rFonts w:ascii="楷体_GB2312" w:eastAsia="楷体_GB2312"/>
      <w:b/>
      <w:kern w:val="44"/>
      <w:sz w:val="30"/>
      <w:lang w:val="en-US" w:eastAsia="zh-CN" w:bidi="ar-SA"/>
    </w:rPr>
  </w:style>
  <w:style w:type="character" w:customStyle="1" w:styleId="247">
    <w:name w:val="表题1 Char611"/>
    <w:qFormat/>
    <w:uiPriority w:val="0"/>
    <w:rPr>
      <w:rFonts w:ascii="黑体" w:hAnsi="Arial" w:eastAsia="黑体" w:cs="Arial"/>
      <w:b/>
      <w:kern w:val="2"/>
      <w:sz w:val="24"/>
      <w:szCs w:val="24"/>
      <w:lang w:val="en-US" w:eastAsia="zh-CN" w:bidi="ar-SA"/>
    </w:rPr>
  </w:style>
  <w:style w:type="character" w:customStyle="1" w:styleId="248">
    <w:name w:val="章节 Char"/>
    <w:qFormat/>
    <w:uiPriority w:val="0"/>
    <w:rPr>
      <w:rFonts w:ascii="楷体_GB2312" w:eastAsia="楷体_GB2312"/>
      <w:b/>
      <w:kern w:val="44"/>
      <w:sz w:val="30"/>
      <w:lang w:val="en-US" w:eastAsia="zh-CN" w:bidi="ar-SA"/>
    </w:rPr>
  </w:style>
  <w:style w:type="character" w:customStyle="1" w:styleId="249">
    <w:name w:val="正文图 Char Char1"/>
    <w:qFormat/>
    <w:uiPriority w:val="0"/>
    <w:rPr>
      <w:rFonts w:ascii="宋体" w:eastAsia="宋体"/>
      <w:sz w:val="24"/>
      <w:lang w:val="en-US" w:eastAsia="zh-CN" w:bidi="ar-SA"/>
    </w:rPr>
  </w:style>
  <w:style w:type="character" w:customStyle="1" w:styleId="250">
    <w:name w:val="chen表头1 Char"/>
    <w:link w:val="251"/>
    <w:qFormat/>
    <w:uiPriority w:val="0"/>
    <w:rPr>
      <w:rFonts w:eastAsia="楷体_GB2312" w:cs="宋体"/>
      <w:b/>
      <w:sz w:val="24"/>
    </w:rPr>
  </w:style>
  <w:style w:type="paragraph" w:customStyle="1" w:styleId="251">
    <w:name w:val="chen表头1"/>
    <w:basedOn w:val="1"/>
    <w:link w:val="250"/>
    <w:qFormat/>
    <w:uiPriority w:val="0"/>
    <w:pPr>
      <w:adjustRightInd/>
      <w:snapToGrid/>
      <w:spacing w:after="120"/>
      <w:ind w:firstLine="0" w:firstLineChars="0"/>
      <w:jc w:val="center"/>
    </w:pPr>
    <w:rPr>
      <w:rFonts w:eastAsia="楷体_GB2312" w:cs="宋体"/>
      <w:b/>
      <w:kern w:val="0"/>
      <w:szCs w:val="20"/>
    </w:rPr>
  </w:style>
  <w:style w:type="character" w:customStyle="1" w:styleId="252">
    <w:name w:val="p93"/>
    <w:qFormat/>
    <w:uiPriority w:val="0"/>
    <w:rPr>
      <w:color w:val="635401"/>
      <w:sz w:val="18"/>
      <w:szCs w:val="18"/>
    </w:rPr>
  </w:style>
  <w:style w:type="character" w:customStyle="1" w:styleId="253">
    <w:name w:val="表 Char"/>
    <w:qFormat/>
    <w:uiPriority w:val="0"/>
    <w:rPr>
      <w:rFonts w:ascii="Arial" w:hAnsi="Arial" w:eastAsia="宋体" w:cs="Arial"/>
      <w:b/>
      <w:kern w:val="2"/>
      <w:sz w:val="21"/>
      <w:szCs w:val="24"/>
      <w:lang w:val="en-US" w:eastAsia="zh-CN" w:bidi="ar-SA"/>
    </w:rPr>
  </w:style>
  <w:style w:type="character" w:customStyle="1" w:styleId="254">
    <w:name w:val="标题 21"/>
    <w:qFormat/>
    <w:uiPriority w:val="0"/>
    <w:rPr>
      <w:rFonts w:ascii="仿宋_GB2312" w:eastAsia="仿宋_GB2312"/>
      <w:b/>
      <w:kern w:val="2"/>
      <w:sz w:val="28"/>
      <w:lang w:val="en-US" w:eastAsia="zh-CN" w:bidi="ar-SA"/>
    </w:rPr>
  </w:style>
  <w:style w:type="character" w:customStyle="1" w:styleId="255">
    <w:name w:val="正文C1 Char"/>
    <w:link w:val="256"/>
    <w:qFormat/>
    <w:uiPriority w:val="0"/>
    <w:rPr>
      <w:rFonts w:ascii="宋体"/>
      <w:szCs w:val="28"/>
    </w:rPr>
  </w:style>
  <w:style w:type="paragraph" w:customStyle="1" w:styleId="256">
    <w:name w:val="正文C1"/>
    <w:basedOn w:val="87"/>
    <w:link w:val="255"/>
    <w:qFormat/>
    <w:uiPriority w:val="0"/>
    <w:pPr>
      <w:tabs>
        <w:tab w:val="left" w:pos="420"/>
        <w:tab w:val="left" w:pos="870"/>
        <w:tab w:val="left" w:pos="3150"/>
      </w:tabs>
      <w:autoSpaceDE w:val="0"/>
      <w:autoSpaceDN w:val="0"/>
      <w:snapToGrid w:val="0"/>
      <w:spacing w:after="0" w:line="336" w:lineRule="auto"/>
      <w:ind w:left="0" w:leftChars="0" w:firstLine="200"/>
      <w:textAlignment w:val="baseline"/>
    </w:pPr>
    <w:rPr>
      <w:rFonts w:ascii="宋体"/>
      <w:szCs w:val="28"/>
    </w:rPr>
  </w:style>
  <w:style w:type="character" w:customStyle="1" w:styleId="257">
    <w:name w:val="font_141"/>
    <w:qFormat/>
    <w:uiPriority w:val="0"/>
    <w:rPr>
      <w:rFonts w:hint="default" w:ascii="ˎ̥" w:hAnsi="ˎ̥"/>
      <w:sz w:val="21"/>
    </w:rPr>
  </w:style>
  <w:style w:type="character" w:customStyle="1" w:styleId="258">
    <w:name w:val="infodetail"/>
    <w:basedOn w:val="96"/>
    <w:qFormat/>
    <w:uiPriority w:val="0"/>
  </w:style>
  <w:style w:type="character" w:customStyle="1" w:styleId="259">
    <w:name w:val="表头 Char"/>
    <w:qFormat/>
    <w:uiPriority w:val="0"/>
    <w:rPr>
      <w:rFonts w:ascii="黑体" w:eastAsia="黑体"/>
      <w:b/>
      <w:bCs/>
      <w:color w:val="000000"/>
      <w:kern w:val="2"/>
      <w:sz w:val="24"/>
      <w:szCs w:val="24"/>
      <w:lang w:val="en-US" w:eastAsia="zh-CN" w:bidi="ar-SA"/>
    </w:rPr>
  </w:style>
  <w:style w:type="character" w:customStyle="1" w:styleId="260">
    <w:name w:val="css-text3"/>
    <w:basedOn w:val="96"/>
    <w:qFormat/>
    <w:uiPriority w:val="0"/>
  </w:style>
  <w:style w:type="character" w:customStyle="1" w:styleId="261">
    <w:name w:val="正文样式 Char2"/>
    <w:link w:val="262"/>
    <w:qFormat/>
    <w:uiPriority w:val="0"/>
    <w:rPr>
      <w:sz w:val="24"/>
      <w:szCs w:val="28"/>
    </w:rPr>
  </w:style>
  <w:style w:type="paragraph" w:customStyle="1" w:styleId="262">
    <w:name w:val="正文样式"/>
    <w:link w:val="261"/>
    <w:qFormat/>
    <w:uiPriority w:val="0"/>
    <w:pPr>
      <w:tabs>
        <w:tab w:val="left" w:pos="420"/>
        <w:tab w:val="left" w:pos="560"/>
      </w:tabs>
      <w:adjustRightInd w:val="0"/>
      <w:snapToGrid w:val="0"/>
      <w:spacing w:line="360" w:lineRule="auto"/>
      <w:ind w:firstLine="200" w:firstLineChars="200"/>
    </w:pPr>
    <w:rPr>
      <w:rFonts w:ascii="Times New Roman" w:hAnsi="Times New Roman" w:eastAsia="宋体" w:cs="Times New Roman"/>
      <w:sz w:val="24"/>
      <w:szCs w:val="28"/>
      <w:lang w:val="en-US" w:eastAsia="zh-CN" w:bidi="ar-SA"/>
    </w:rPr>
  </w:style>
  <w:style w:type="character" w:customStyle="1" w:styleId="263">
    <w:name w:val="正文文本 2 字符"/>
    <w:link w:val="76"/>
    <w:qFormat/>
    <w:uiPriority w:val="0"/>
    <w:rPr>
      <w:szCs w:val="21"/>
    </w:rPr>
  </w:style>
  <w:style w:type="character" w:customStyle="1" w:styleId="264">
    <w:name w:val="上标"/>
    <w:qFormat/>
    <w:uiPriority w:val="0"/>
    <w:rPr>
      <w:vertAlign w:val="superscript"/>
    </w:rPr>
  </w:style>
  <w:style w:type="character" w:customStyle="1" w:styleId="265">
    <w:name w:val="标题 2 Char Char"/>
    <w:qFormat/>
    <w:uiPriority w:val="0"/>
    <w:rPr>
      <w:rFonts w:ascii="仿宋_GB2312" w:hAnsi="宋体" w:eastAsia="仿宋_GB2312"/>
      <w:sz w:val="30"/>
    </w:rPr>
  </w:style>
  <w:style w:type="character" w:customStyle="1" w:styleId="266">
    <w:name w:val="正文缩进 Char6"/>
    <w:qFormat/>
    <w:uiPriority w:val="0"/>
    <w:rPr>
      <w:rFonts w:ascii="宋体" w:hAnsi="宋体" w:eastAsia="宋体"/>
      <w:kern w:val="2"/>
      <w:sz w:val="24"/>
      <w:szCs w:val="24"/>
      <w:lang w:val="en-US" w:eastAsia="zh-CN" w:bidi="ar-SA"/>
    </w:rPr>
  </w:style>
  <w:style w:type="character" w:customStyle="1" w:styleId="267">
    <w:name w:val="章节1"/>
    <w:qFormat/>
    <w:uiPriority w:val="0"/>
    <w:rPr>
      <w:rFonts w:ascii="楷体_GB2312" w:eastAsia="楷体_GB2312"/>
      <w:b/>
      <w:kern w:val="44"/>
      <w:sz w:val="30"/>
      <w:lang w:val="en-US" w:eastAsia="zh-CN" w:bidi="ar-SA"/>
    </w:rPr>
  </w:style>
  <w:style w:type="character" w:customStyle="1" w:styleId="268">
    <w:name w:val="图表标题wj Char"/>
    <w:link w:val="269"/>
    <w:qFormat/>
    <w:uiPriority w:val="0"/>
    <w:rPr>
      <w:rFonts w:ascii="黑体" w:eastAsia="黑体"/>
      <w:b/>
      <w:sz w:val="24"/>
      <w:szCs w:val="24"/>
    </w:rPr>
  </w:style>
  <w:style w:type="paragraph" w:customStyle="1" w:styleId="269">
    <w:name w:val="图表标题wj"/>
    <w:basedOn w:val="1"/>
    <w:link w:val="268"/>
    <w:qFormat/>
    <w:uiPriority w:val="0"/>
    <w:pPr>
      <w:spacing w:line="360" w:lineRule="auto"/>
      <w:ind w:firstLine="0" w:firstLineChars="0"/>
      <w:jc w:val="center"/>
    </w:pPr>
    <w:rPr>
      <w:rFonts w:ascii="黑体" w:eastAsia="黑体" w:cs="Times New Roman"/>
      <w:b/>
      <w:kern w:val="0"/>
      <w:szCs w:val="24"/>
    </w:rPr>
  </w:style>
  <w:style w:type="character" w:customStyle="1" w:styleId="270">
    <w:name w:val="H23 Char1"/>
    <w:qFormat/>
    <w:uiPriority w:val="0"/>
    <w:rPr>
      <w:rFonts w:ascii="仿宋_GB2312" w:eastAsia="仿宋_GB2312"/>
      <w:b/>
      <w:kern w:val="2"/>
      <w:sz w:val="28"/>
      <w:lang w:val="en-US" w:eastAsia="zh-CN" w:bidi="ar-SA"/>
    </w:rPr>
  </w:style>
  <w:style w:type="character" w:customStyle="1" w:styleId="271">
    <w:name w:val="正文图 Char Char"/>
    <w:link w:val="272"/>
    <w:qFormat/>
    <w:uiPriority w:val="0"/>
    <w:rPr>
      <w:rFonts w:ascii="宋体"/>
      <w:sz w:val="24"/>
    </w:rPr>
  </w:style>
  <w:style w:type="paragraph" w:customStyle="1" w:styleId="272">
    <w:name w:val="正文图 Char"/>
    <w:basedOn w:val="1"/>
    <w:link w:val="271"/>
    <w:qFormat/>
    <w:uiPriority w:val="0"/>
    <w:pPr>
      <w:spacing w:line="240" w:lineRule="auto"/>
      <w:ind w:firstLine="0" w:firstLineChars="0"/>
      <w:jc w:val="center"/>
      <w:textAlignment w:val="baseline"/>
    </w:pPr>
    <w:rPr>
      <w:rFonts w:ascii="宋体" w:cs="Times New Roman"/>
      <w:kern w:val="0"/>
      <w:szCs w:val="20"/>
    </w:rPr>
  </w:style>
  <w:style w:type="character" w:customStyle="1" w:styleId="273">
    <w:name w:val="小五 Char Char Char1"/>
    <w:qFormat/>
    <w:uiPriority w:val="0"/>
    <w:rPr>
      <w:rFonts w:ascii="宋体" w:hAnsi="宋体" w:eastAsia="宋体"/>
      <w:kern w:val="2"/>
      <w:sz w:val="21"/>
      <w:szCs w:val="21"/>
      <w:lang w:val="en-US" w:eastAsia="zh-CN" w:bidi="ar-SA"/>
    </w:rPr>
  </w:style>
  <w:style w:type="character" w:customStyle="1" w:styleId="274">
    <w:name w:val="text31"/>
    <w:qFormat/>
    <w:uiPriority w:val="0"/>
    <w:rPr>
      <w:rFonts w:hint="eastAsia" w:ascii="宋体" w:hAnsi="宋体" w:eastAsia="宋体"/>
      <w:color w:val="673434"/>
      <w:sz w:val="22"/>
      <w:szCs w:val="22"/>
      <w:u w:val="none"/>
    </w:rPr>
  </w:style>
  <w:style w:type="character" w:customStyle="1" w:styleId="275">
    <w:name w:val="p14"/>
    <w:basedOn w:val="96"/>
    <w:qFormat/>
    <w:uiPriority w:val="0"/>
  </w:style>
  <w:style w:type="character" w:customStyle="1" w:styleId="276">
    <w:name w:val="表中文字 Char24"/>
    <w:qFormat/>
    <w:uiPriority w:val="0"/>
    <w:rPr>
      <w:rFonts w:ascii="宋体" w:eastAsia="宋体"/>
      <w:kern w:val="2"/>
      <w:sz w:val="21"/>
      <w:szCs w:val="21"/>
      <w:lang w:val="en-US" w:eastAsia="zh-CN" w:bidi="ar-SA"/>
    </w:rPr>
  </w:style>
  <w:style w:type="character" w:customStyle="1" w:styleId="277">
    <w:name w:val="页眉zxl Char1"/>
    <w:qFormat/>
    <w:uiPriority w:val="99"/>
    <w:rPr>
      <w:rFonts w:eastAsia="宋体"/>
      <w:kern w:val="2"/>
      <w:sz w:val="18"/>
      <w:szCs w:val="18"/>
      <w:lang w:val="en-US" w:eastAsia="zh-CN" w:bidi="ar-SA"/>
    </w:rPr>
  </w:style>
  <w:style w:type="character" w:customStyle="1" w:styleId="278">
    <w:name w:val="标题 2 Char5"/>
    <w:qFormat/>
    <w:uiPriority w:val="0"/>
    <w:rPr>
      <w:rFonts w:ascii="黑体" w:hAnsi="Arial" w:eastAsia="黑体"/>
      <w:bCs/>
      <w:kern w:val="2"/>
      <w:sz w:val="30"/>
      <w:szCs w:val="30"/>
      <w:lang w:val="en-US" w:eastAsia="zh-CN" w:bidi="ar-SA"/>
    </w:rPr>
  </w:style>
  <w:style w:type="character" w:customStyle="1" w:styleId="279">
    <w:name w:val="标题 2 Char4"/>
    <w:qFormat/>
    <w:uiPriority w:val="0"/>
    <w:rPr>
      <w:rFonts w:ascii="黑体" w:hAnsi="Arial" w:eastAsia="黑体" w:cs="Times New Roman"/>
      <w:bCs/>
      <w:kern w:val="2"/>
      <w:sz w:val="30"/>
      <w:szCs w:val="30"/>
      <w:lang w:val="en-US" w:eastAsia="zh-CN" w:bidi="ar-SA"/>
    </w:rPr>
  </w:style>
  <w:style w:type="character" w:customStyle="1" w:styleId="280">
    <w:name w:val="ttk"/>
    <w:basedOn w:val="96"/>
    <w:qFormat/>
    <w:uiPriority w:val="0"/>
  </w:style>
  <w:style w:type="character" w:customStyle="1" w:styleId="281">
    <w:name w:val="标题 41"/>
    <w:qFormat/>
    <w:uiPriority w:val="0"/>
    <w:rPr>
      <w:rFonts w:eastAsia="宋体"/>
      <w:spacing w:val="5"/>
      <w:kern w:val="2"/>
      <w:sz w:val="28"/>
      <w:lang w:val="en-US" w:eastAsia="zh-CN" w:bidi="ar-SA"/>
    </w:rPr>
  </w:style>
  <w:style w:type="character" w:customStyle="1" w:styleId="282">
    <w:name w:val="标题 4wj"/>
    <w:qFormat/>
    <w:uiPriority w:val="0"/>
    <w:rPr>
      <w:rFonts w:ascii="黑体" w:hAnsi="Arial" w:eastAsia="黑体"/>
      <w:bCs/>
      <w:kern w:val="2"/>
      <w:sz w:val="24"/>
      <w:szCs w:val="24"/>
      <w:lang w:val="en-US" w:eastAsia="zh-CN" w:bidi="ar-SA"/>
    </w:rPr>
  </w:style>
  <w:style w:type="character" w:customStyle="1" w:styleId="283">
    <w:name w:val="章节 Char2"/>
    <w:qFormat/>
    <w:uiPriority w:val="0"/>
    <w:rPr>
      <w:rFonts w:ascii="楷体_GB2312" w:eastAsia="楷体_GB2312"/>
      <w:b/>
      <w:kern w:val="44"/>
      <w:sz w:val="30"/>
      <w:lang w:val="en-US" w:eastAsia="zh-CN" w:bidi="ar-SA"/>
    </w:rPr>
  </w:style>
  <w:style w:type="character" w:customStyle="1" w:styleId="284">
    <w:name w:val="表格文字 Char"/>
    <w:link w:val="285"/>
    <w:qFormat/>
    <w:uiPriority w:val="0"/>
    <w:rPr>
      <w:szCs w:val="24"/>
    </w:rPr>
  </w:style>
  <w:style w:type="paragraph" w:customStyle="1" w:styleId="285">
    <w:name w:val="表格文字"/>
    <w:basedOn w:val="1"/>
    <w:link w:val="284"/>
    <w:qFormat/>
    <w:uiPriority w:val="0"/>
    <w:pPr>
      <w:spacing w:line="360" w:lineRule="atLeast"/>
      <w:ind w:firstLine="0" w:firstLineChars="0"/>
      <w:jc w:val="center"/>
    </w:pPr>
    <w:rPr>
      <w:rFonts w:cs="Times New Roman"/>
      <w:kern w:val="0"/>
      <w:sz w:val="20"/>
      <w:szCs w:val="24"/>
    </w:rPr>
  </w:style>
  <w:style w:type="character" w:customStyle="1" w:styleId="286">
    <w:name w:val="题1 Char"/>
    <w:link w:val="287"/>
    <w:qFormat/>
    <w:uiPriority w:val="0"/>
    <w:rPr>
      <w:rFonts w:cs="Arial"/>
      <w:b/>
      <w:bCs/>
      <w:sz w:val="32"/>
      <w:szCs w:val="32"/>
    </w:rPr>
  </w:style>
  <w:style w:type="paragraph" w:customStyle="1" w:styleId="287">
    <w:name w:val="题1"/>
    <w:basedOn w:val="84"/>
    <w:link w:val="286"/>
    <w:qFormat/>
    <w:uiPriority w:val="0"/>
    <w:pPr>
      <w:adjustRightInd w:val="0"/>
      <w:snapToGrid w:val="0"/>
      <w:spacing w:before="120" w:after="120" w:line="360" w:lineRule="auto"/>
      <w:jc w:val="left"/>
    </w:pPr>
    <w:rPr>
      <w:rFonts w:cs="Arial"/>
      <w:b/>
      <w:bCs/>
      <w:sz w:val="32"/>
      <w:szCs w:val="32"/>
    </w:rPr>
  </w:style>
  <w:style w:type="character" w:customStyle="1" w:styleId="288">
    <w:name w:val="g Char Char"/>
    <w:qFormat/>
    <w:uiPriority w:val="0"/>
    <w:rPr>
      <w:rFonts w:eastAsia="宋体"/>
      <w:kern w:val="2"/>
      <w:sz w:val="18"/>
      <w:lang w:val="en-US" w:eastAsia="zh-CN" w:bidi="ar-SA"/>
    </w:rPr>
  </w:style>
  <w:style w:type="character" w:customStyle="1" w:styleId="289">
    <w:name w:val="小五 Char Char Char"/>
    <w:link w:val="290"/>
    <w:qFormat/>
    <w:uiPriority w:val="0"/>
    <w:rPr>
      <w:rFonts w:ascii="宋体" w:hAnsi="宋体"/>
      <w:szCs w:val="21"/>
    </w:rPr>
  </w:style>
  <w:style w:type="paragraph" w:customStyle="1" w:styleId="290">
    <w:name w:val="小五 Char Char"/>
    <w:link w:val="289"/>
    <w:qFormat/>
    <w:uiPriority w:val="0"/>
    <w:pPr>
      <w:autoSpaceDE w:val="0"/>
      <w:autoSpaceDN w:val="0"/>
      <w:adjustRightInd w:val="0"/>
      <w:snapToGrid w:val="0"/>
      <w:spacing w:line="360" w:lineRule="auto"/>
      <w:jc w:val="both"/>
    </w:pPr>
    <w:rPr>
      <w:rFonts w:ascii="宋体" w:hAnsi="宋体" w:eastAsia="宋体" w:cs="Times New Roman"/>
      <w:szCs w:val="21"/>
      <w:lang w:val="en-US" w:eastAsia="zh-CN" w:bidi="ar-SA"/>
    </w:rPr>
  </w:style>
  <w:style w:type="character" w:customStyle="1" w:styleId="291">
    <w:name w:val="第一层条 Char4"/>
    <w:qFormat/>
    <w:uiPriority w:val="0"/>
    <w:rPr>
      <w:rFonts w:ascii="仿宋_GB2312" w:eastAsia="仿宋_GB2312"/>
      <w:b/>
      <w:kern w:val="2"/>
      <w:sz w:val="28"/>
      <w:lang w:val="en-US" w:eastAsia="zh-CN" w:bidi="ar-SA"/>
    </w:rPr>
  </w:style>
  <w:style w:type="character" w:customStyle="1" w:styleId="292">
    <w:name w:val="样式 标题 2节 + 宋体 左 Char Char1"/>
    <w:qFormat/>
    <w:uiPriority w:val="0"/>
    <w:rPr>
      <w:rFonts w:ascii="宋体" w:hAnsi="宋体" w:eastAsia="宋体" w:cs="宋体"/>
      <w:b/>
      <w:bCs/>
      <w:kern w:val="2"/>
      <w:sz w:val="28"/>
      <w:szCs w:val="24"/>
      <w:lang w:val="en-US" w:eastAsia="zh-CN" w:bidi="ar-SA"/>
    </w:rPr>
  </w:style>
  <w:style w:type="character" w:customStyle="1" w:styleId="293">
    <w:name w:val="H6 Char"/>
    <w:qFormat/>
    <w:uiPriority w:val="0"/>
    <w:rPr>
      <w:rFonts w:eastAsia="宋体"/>
      <w:spacing w:val="5"/>
      <w:kern w:val="2"/>
      <w:sz w:val="28"/>
      <w:lang w:val="en-US" w:eastAsia="zh-CN" w:bidi="ar-SA"/>
    </w:rPr>
  </w:style>
  <w:style w:type="character" w:customStyle="1" w:styleId="294">
    <w:name w:val="hhcwt正文 Char"/>
    <w:link w:val="295"/>
    <w:qFormat/>
    <w:uiPriority w:val="0"/>
    <w:rPr>
      <w:rFonts w:cs="宋体"/>
      <w:sz w:val="24"/>
    </w:rPr>
  </w:style>
  <w:style w:type="paragraph" w:customStyle="1" w:styleId="295">
    <w:name w:val="hhcwt正文"/>
    <w:basedOn w:val="1"/>
    <w:link w:val="294"/>
    <w:qFormat/>
    <w:uiPriority w:val="0"/>
    <w:pPr>
      <w:adjustRightInd/>
      <w:snapToGrid/>
      <w:spacing w:line="360" w:lineRule="auto"/>
      <w:ind w:firstLine="480"/>
    </w:pPr>
    <w:rPr>
      <w:rFonts w:cs="宋体"/>
      <w:kern w:val="0"/>
      <w:szCs w:val="20"/>
    </w:rPr>
  </w:style>
  <w:style w:type="character" w:customStyle="1" w:styleId="296">
    <w:name w:val="正文缩进3"/>
    <w:qFormat/>
    <w:uiPriority w:val="0"/>
    <w:rPr>
      <w:rFonts w:eastAsia="宋体"/>
      <w:kern w:val="2"/>
      <w:sz w:val="21"/>
      <w:szCs w:val="24"/>
      <w:lang w:val="en-US" w:eastAsia="zh-CN" w:bidi="ar-SA"/>
    </w:rPr>
  </w:style>
  <w:style w:type="character" w:customStyle="1" w:styleId="297">
    <w:name w:val="第一层条 Char5"/>
    <w:qFormat/>
    <w:uiPriority w:val="0"/>
    <w:rPr>
      <w:rFonts w:ascii="仿宋_GB2312" w:eastAsia="仿宋_GB2312"/>
      <w:b/>
      <w:kern w:val="2"/>
      <w:sz w:val="28"/>
      <w:lang w:val="en-US" w:eastAsia="zh-CN" w:bidi="ar-SA"/>
    </w:rPr>
  </w:style>
  <w:style w:type="character" w:customStyle="1" w:styleId="298">
    <w:name w:val="正文格式 Char"/>
    <w:link w:val="179"/>
    <w:qFormat/>
    <w:uiPriority w:val="0"/>
    <w:rPr>
      <w:rFonts w:ascii="宋体" w:cs="宋体"/>
      <w:sz w:val="24"/>
      <w:szCs w:val="24"/>
    </w:rPr>
  </w:style>
  <w:style w:type="character" w:customStyle="1" w:styleId="299">
    <w:name w:val="第一层条 Char1"/>
    <w:qFormat/>
    <w:uiPriority w:val="0"/>
    <w:rPr>
      <w:rFonts w:ascii="仿宋_GB2312" w:eastAsia="仿宋_GB2312"/>
      <w:b/>
      <w:kern w:val="2"/>
      <w:sz w:val="28"/>
      <w:lang w:val="en-US" w:eastAsia="zh-CN" w:bidi="ar-SA"/>
    </w:rPr>
  </w:style>
  <w:style w:type="character" w:customStyle="1" w:styleId="300">
    <w:name w:val="hhcwt标题3 Char Char"/>
    <w:link w:val="301"/>
    <w:qFormat/>
    <w:uiPriority w:val="0"/>
    <w:rPr>
      <w:rFonts w:eastAsia="楷体_GB2312" w:cs="宋体"/>
      <w:bCs/>
      <w:sz w:val="28"/>
    </w:rPr>
  </w:style>
  <w:style w:type="paragraph" w:customStyle="1" w:styleId="301">
    <w:name w:val="hhcwt标题3"/>
    <w:basedOn w:val="1"/>
    <w:link w:val="300"/>
    <w:qFormat/>
    <w:uiPriority w:val="0"/>
    <w:pPr>
      <w:keepNext/>
      <w:keepLines/>
      <w:adjustRightInd/>
      <w:snapToGrid/>
      <w:spacing w:line="336" w:lineRule="auto"/>
      <w:ind w:firstLine="0" w:firstLineChars="0"/>
      <w:outlineLvl w:val="2"/>
    </w:pPr>
    <w:rPr>
      <w:rFonts w:eastAsia="楷体_GB2312" w:cs="宋体"/>
      <w:bCs/>
      <w:kern w:val="0"/>
      <w:sz w:val="28"/>
      <w:szCs w:val="20"/>
    </w:rPr>
  </w:style>
  <w:style w:type="character" w:customStyle="1" w:styleId="302">
    <w:name w:val="正文文本缩进 3 字符"/>
    <w:link w:val="70"/>
    <w:qFormat/>
    <w:uiPriority w:val="0"/>
    <w:rPr>
      <w:sz w:val="16"/>
      <w:szCs w:val="16"/>
    </w:rPr>
  </w:style>
  <w:style w:type="character" w:customStyle="1" w:styleId="303">
    <w:name w:val="A正文 Char3"/>
    <w:qFormat/>
    <w:uiPriority w:val="0"/>
    <w:rPr>
      <w:rFonts w:ascii="Times New Roman" w:hAnsi="Times New Roman" w:eastAsia="仿宋_GB2312" w:cs="Times New Roman"/>
      <w:kern w:val="0"/>
      <w:sz w:val="24"/>
      <w:szCs w:val="24"/>
      <w:lang w:val="en-US" w:eastAsia="zh-CN" w:bidi="ar-SA"/>
    </w:rPr>
  </w:style>
  <w:style w:type="character" w:customStyle="1" w:styleId="304">
    <w:name w:val="contents"/>
    <w:basedOn w:val="96"/>
    <w:qFormat/>
    <w:uiPriority w:val="0"/>
  </w:style>
  <w:style w:type="character" w:customStyle="1" w:styleId="305">
    <w:name w:val="Char Char1"/>
    <w:qFormat/>
    <w:uiPriority w:val="0"/>
    <w:rPr>
      <w:rFonts w:eastAsia="宋体"/>
      <w:kern w:val="2"/>
      <w:sz w:val="18"/>
      <w:szCs w:val="18"/>
      <w:lang w:val="en-US" w:eastAsia="zh-CN" w:bidi="ar-SA"/>
    </w:rPr>
  </w:style>
  <w:style w:type="character" w:customStyle="1" w:styleId="306">
    <w:name w:val="正文文本 字符"/>
    <w:qFormat/>
    <w:uiPriority w:val="0"/>
    <w:rPr>
      <w:rFonts w:eastAsia="宋体"/>
      <w:kern w:val="2"/>
      <w:sz w:val="18"/>
      <w:szCs w:val="24"/>
      <w:lang w:val="en-US" w:eastAsia="zh-CN" w:bidi="ar-SA"/>
    </w:rPr>
  </w:style>
  <w:style w:type="character" w:customStyle="1" w:styleId="307">
    <w:name w:val="样式 样式 样式 宋体 小四 行距: 多倍行距 1.4 字行2 + 黑色 + Times New Roman1 Char"/>
    <w:link w:val="308"/>
    <w:qFormat/>
    <w:uiPriority w:val="0"/>
    <w:rPr>
      <w:rFonts w:cs="宋体"/>
      <w:color w:val="000000"/>
      <w:sz w:val="24"/>
    </w:rPr>
  </w:style>
  <w:style w:type="paragraph" w:customStyle="1" w:styleId="308">
    <w:name w:val="样式 样式 样式 宋体 小四 行距: 多倍行距 1.4 字行2 + 黑色 + Times New Roman1"/>
    <w:basedOn w:val="1"/>
    <w:link w:val="307"/>
    <w:qFormat/>
    <w:uiPriority w:val="0"/>
    <w:pPr>
      <w:adjustRightInd/>
      <w:snapToGrid/>
      <w:spacing w:line="360" w:lineRule="auto"/>
    </w:pPr>
    <w:rPr>
      <w:rFonts w:cs="宋体"/>
      <w:color w:val="000000"/>
      <w:kern w:val="0"/>
      <w:szCs w:val="20"/>
    </w:rPr>
  </w:style>
  <w:style w:type="character" w:customStyle="1" w:styleId="309">
    <w:name w:val="正文缩进2"/>
    <w:qFormat/>
    <w:uiPriority w:val="0"/>
    <w:rPr>
      <w:rFonts w:eastAsia="宋体"/>
      <w:kern w:val="2"/>
      <w:sz w:val="21"/>
      <w:szCs w:val="24"/>
      <w:lang w:val="en-US" w:eastAsia="zh-CN" w:bidi="ar-SA"/>
    </w:rPr>
  </w:style>
  <w:style w:type="character" w:customStyle="1" w:styleId="310">
    <w:name w:val="图表标题 Char"/>
    <w:qFormat/>
    <w:uiPriority w:val="0"/>
    <w:rPr>
      <w:rFonts w:ascii="黑体" w:eastAsia="黑体"/>
      <w:b/>
      <w:kern w:val="2"/>
      <w:sz w:val="24"/>
      <w:szCs w:val="24"/>
      <w:lang w:val="en-US" w:eastAsia="zh-CN" w:bidi="ar-SA"/>
    </w:rPr>
  </w:style>
  <w:style w:type="character" w:customStyle="1" w:styleId="311">
    <w:name w:val="表头1 Char"/>
    <w:link w:val="312"/>
    <w:qFormat/>
    <w:uiPriority w:val="0"/>
    <w:rPr>
      <w:rFonts w:eastAsia="黑体"/>
      <w:szCs w:val="28"/>
    </w:rPr>
  </w:style>
  <w:style w:type="paragraph" w:customStyle="1" w:styleId="312">
    <w:name w:val="表头1"/>
    <w:basedOn w:val="1"/>
    <w:next w:val="1"/>
    <w:link w:val="311"/>
    <w:qFormat/>
    <w:uiPriority w:val="0"/>
    <w:pPr>
      <w:tabs>
        <w:tab w:val="left" w:pos="605"/>
      </w:tabs>
      <w:spacing w:line="240" w:lineRule="auto"/>
      <w:ind w:firstLine="0" w:firstLineChars="0"/>
      <w:jc w:val="center"/>
    </w:pPr>
    <w:rPr>
      <w:rFonts w:eastAsia="黑体" w:cs="Times New Roman"/>
      <w:kern w:val="0"/>
      <w:sz w:val="20"/>
      <w:szCs w:val="28"/>
    </w:rPr>
  </w:style>
  <w:style w:type="character" w:customStyle="1" w:styleId="313">
    <w:name w:val="hhcwt标题1 Char Char"/>
    <w:link w:val="314"/>
    <w:qFormat/>
    <w:uiPriority w:val="0"/>
    <w:rPr>
      <w:rFonts w:eastAsia="黑体" w:cs="宋体"/>
      <w:kern w:val="44"/>
      <w:sz w:val="36"/>
      <w:lang w:val="zh-CN"/>
    </w:rPr>
  </w:style>
  <w:style w:type="paragraph" w:customStyle="1" w:styleId="314">
    <w:name w:val="hhcwt标题1"/>
    <w:basedOn w:val="1"/>
    <w:link w:val="313"/>
    <w:qFormat/>
    <w:uiPriority w:val="0"/>
    <w:pPr>
      <w:keepNext/>
      <w:keepLines/>
      <w:autoSpaceDE w:val="0"/>
      <w:autoSpaceDN w:val="0"/>
      <w:snapToGrid/>
      <w:spacing w:before="120" w:after="120" w:line="336" w:lineRule="auto"/>
      <w:ind w:firstLine="0" w:firstLineChars="0"/>
      <w:outlineLvl w:val="0"/>
    </w:pPr>
    <w:rPr>
      <w:rFonts w:eastAsia="黑体" w:cs="宋体"/>
      <w:kern w:val="44"/>
      <w:sz w:val="36"/>
      <w:szCs w:val="20"/>
      <w:lang w:val="zh-CN"/>
    </w:rPr>
  </w:style>
  <w:style w:type="character" w:customStyle="1" w:styleId="315">
    <w:name w:val="第二层条 Char3"/>
    <w:qFormat/>
    <w:uiPriority w:val="0"/>
    <w:rPr>
      <w:rFonts w:ascii="仿宋_GB2312" w:eastAsia="仿宋_GB2312"/>
      <w:kern w:val="2"/>
      <w:sz w:val="28"/>
      <w:szCs w:val="24"/>
      <w:lang w:val="en-US" w:eastAsia="zh-CN" w:bidi="ar-SA"/>
    </w:rPr>
  </w:style>
  <w:style w:type="character" w:customStyle="1" w:styleId="316">
    <w:name w:val="样式 题注 + 黑体 非加粗 Char"/>
    <w:qFormat/>
    <w:uiPriority w:val="0"/>
    <w:rPr>
      <w:rFonts w:ascii="宋体" w:hAnsi="黑体" w:eastAsia="宋体" w:cs="Arial"/>
      <w:kern w:val="2"/>
      <w:sz w:val="24"/>
      <w:szCs w:val="24"/>
      <w:lang w:val="en-US" w:eastAsia="zh-CN" w:bidi="ar-SA"/>
    </w:rPr>
  </w:style>
  <w:style w:type="character" w:customStyle="1" w:styleId="317">
    <w:name w:val="题注 字符"/>
    <w:link w:val="22"/>
    <w:qFormat/>
    <w:uiPriority w:val="0"/>
    <w:rPr>
      <w:rFonts w:eastAsia="黑体" w:asciiTheme="majorHAnsi" w:hAnsiTheme="majorHAnsi" w:cstheme="majorBidi"/>
      <w:kern w:val="2"/>
    </w:rPr>
  </w:style>
  <w:style w:type="character" w:customStyle="1" w:styleId="318">
    <w:name w:val="大纲正文 Char"/>
    <w:link w:val="319"/>
    <w:qFormat/>
    <w:uiPriority w:val="0"/>
    <w:rPr>
      <w:rFonts w:ascii="Calibri" w:hAnsi="Calibri"/>
      <w:sz w:val="24"/>
      <w:szCs w:val="24"/>
      <w:lang w:val="zh-CN"/>
    </w:rPr>
  </w:style>
  <w:style w:type="paragraph" w:customStyle="1" w:styleId="319">
    <w:name w:val="大纲正文"/>
    <w:basedOn w:val="1"/>
    <w:link w:val="318"/>
    <w:qFormat/>
    <w:uiPriority w:val="0"/>
    <w:pPr>
      <w:widowControl/>
      <w:spacing w:afterLines="50" w:line="300" w:lineRule="auto"/>
      <w:ind w:firstLine="480"/>
    </w:pPr>
    <w:rPr>
      <w:rFonts w:ascii="Calibri" w:hAnsi="Calibri" w:cs="Times New Roman"/>
      <w:kern w:val="0"/>
      <w:szCs w:val="24"/>
      <w:lang w:val="zh-CN"/>
    </w:rPr>
  </w:style>
  <w:style w:type="character" w:customStyle="1" w:styleId="320">
    <w:name w:val="标题 4 Char3"/>
    <w:qFormat/>
    <w:uiPriority w:val="0"/>
    <w:rPr>
      <w:rFonts w:ascii="Arial" w:hAnsi="Arial" w:eastAsia="黑体"/>
      <w:b/>
      <w:bCs/>
      <w:kern w:val="2"/>
      <w:sz w:val="28"/>
      <w:szCs w:val="28"/>
      <w:lang w:val="en-US" w:eastAsia="zh-CN" w:bidi="ar-SA"/>
    </w:rPr>
  </w:style>
  <w:style w:type="character" w:customStyle="1" w:styleId="321">
    <w:name w:val="标题1"/>
    <w:qFormat/>
    <w:uiPriority w:val="0"/>
    <w:rPr>
      <w:rFonts w:hint="eastAsia" w:ascii="黑体" w:eastAsia="黑体"/>
      <w:b/>
      <w:kern w:val="44"/>
      <w:sz w:val="24"/>
      <w:szCs w:val="24"/>
      <w:u w:val="none"/>
      <w:vertAlign w:val="baseline"/>
      <w:lang w:val="en-US" w:eastAsia="zh-CN" w:bidi="ar-SA"/>
    </w:rPr>
  </w:style>
  <w:style w:type="character" w:customStyle="1" w:styleId="322">
    <w:name w:val="f3"/>
    <w:basedOn w:val="96"/>
    <w:qFormat/>
    <w:uiPriority w:val="0"/>
  </w:style>
  <w:style w:type="character" w:customStyle="1" w:styleId="323">
    <w:name w:val="谏壁正文chen Char"/>
    <w:link w:val="324"/>
    <w:qFormat/>
    <w:uiPriority w:val="0"/>
    <w:rPr>
      <w:sz w:val="24"/>
      <w:szCs w:val="24"/>
    </w:rPr>
  </w:style>
  <w:style w:type="paragraph" w:customStyle="1" w:styleId="324">
    <w:name w:val="谏壁正文chen"/>
    <w:basedOn w:val="1"/>
    <w:link w:val="323"/>
    <w:qFormat/>
    <w:uiPriority w:val="0"/>
    <w:pPr>
      <w:adjustRightInd/>
      <w:snapToGrid/>
      <w:spacing w:line="360" w:lineRule="auto"/>
    </w:pPr>
    <w:rPr>
      <w:rFonts w:cs="Times New Roman"/>
      <w:kern w:val="0"/>
      <w:szCs w:val="24"/>
    </w:rPr>
  </w:style>
  <w:style w:type="character" w:customStyle="1" w:styleId="325">
    <w:name w:val="样式 样式 宋体 小四 行距: 多倍行距 1.4 字行2 + 黑色 Char"/>
    <w:link w:val="326"/>
    <w:qFormat/>
    <w:uiPriority w:val="0"/>
    <w:rPr>
      <w:rFonts w:ascii="宋体" w:hAnsi="宋体" w:cs="宋体"/>
      <w:color w:val="000000"/>
      <w:sz w:val="24"/>
      <w:szCs w:val="24"/>
    </w:rPr>
  </w:style>
  <w:style w:type="paragraph" w:customStyle="1" w:styleId="326">
    <w:name w:val="样式 样式 宋体 小四 行距: 多倍行距 1.4 字行2 + 黑色"/>
    <w:basedOn w:val="1"/>
    <w:link w:val="325"/>
    <w:qFormat/>
    <w:uiPriority w:val="0"/>
    <w:pPr>
      <w:adjustRightInd/>
      <w:snapToGrid/>
      <w:spacing w:line="336" w:lineRule="auto"/>
      <w:ind w:firstLine="480"/>
    </w:pPr>
    <w:rPr>
      <w:rFonts w:ascii="宋体" w:hAnsi="宋体" w:cs="宋体"/>
      <w:color w:val="000000"/>
      <w:kern w:val="0"/>
      <w:szCs w:val="24"/>
    </w:rPr>
  </w:style>
  <w:style w:type="character" w:customStyle="1" w:styleId="327">
    <w:name w:val="nr1"/>
    <w:qFormat/>
    <w:uiPriority w:val="0"/>
    <w:rPr>
      <w:rFonts w:hint="eastAsia" w:ascii="宋体" w:hAnsi="宋体" w:eastAsia="宋体"/>
      <w:color w:val="000000"/>
      <w:sz w:val="22"/>
      <w:szCs w:val="22"/>
    </w:rPr>
  </w:style>
  <w:style w:type="character" w:customStyle="1" w:styleId="328">
    <w:name w:val="新正文 Char"/>
    <w:qFormat/>
    <w:uiPriority w:val="0"/>
    <w:rPr>
      <w:rFonts w:ascii="仿宋_GB2312" w:eastAsia="仿宋_GB2312"/>
      <w:bCs/>
      <w:sz w:val="28"/>
      <w:lang w:val="en-US" w:eastAsia="zh-CN" w:bidi="ar-SA"/>
    </w:rPr>
  </w:style>
  <w:style w:type="character" w:customStyle="1" w:styleId="329">
    <w:name w:val="批注框文本 字符1"/>
    <w:semiHidden/>
    <w:qFormat/>
    <w:uiPriority w:val="99"/>
    <w:rPr>
      <w:rFonts w:ascii="Times New Roman" w:hAnsi="Times New Roman" w:eastAsia="宋体" w:cs="Times New Roman"/>
      <w:sz w:val="18"/>
      <w:szCs w:val="18"/>
    </w:rPr>
  </w:style>
  <w:style w:type="character" w:customStyle="1" w:styleId="330">
    <w:name w:val="sect 1.23 Char"/>
    <w:qFormat/>
    <w:uiPriority w:val="0"/>
    <w:rPr>
      <w:rFonts w:ascii="仿宋_GB2312" w:hAnsi="Times New Roman" w:eastAsia="仿宋_GB2312" w:cs="Times New Roman"/>
      <w:b/>
      <w:sz w:val="28"/>
      <w:szCs w:val="20"/>
    </w:rPr>
  </w:style>
  <w:style w:type="character" w:customStyle="1" w:styleId="331">
    <w:name w:val="Char Char66"/>
    <w:qFormat/>
    <w:uiPriority w:val="0"/>
    <w:rPr>
      <w:rFonts w:ascii="黑体" w:eastAsia="黑体"/>
      <w:b/>
      <w:bCs/>
      <w:kern w:val="2"/>
      <w:sz w:val="28"/>
      <w:szCs w:val="28"/>
      <w:lang w:val="en-US" w:eastAsia="zh-CN" w:bidi="ar-SA"/>
    </w:rPr>
  </w:style>
  <w:style w:type="character" w:customStyle="1" w:styleId="332">
    <w:name w:val="sjTS Char"/>
    <w:qFormat/>
    <w:uiPriority w:val="0"/>
    <w:rPr>
      <w:rFonts w:ascii="黑体" w:hAnsi="宋体" w:eastAsia="黑体"/>
      <w:b/>
      <w:bCs/>
      <w:kern w:val="2"/>
      <w:sz w:val="24"/>
      <w:szCs w:val="24"/>
      <w:lang w:val="en-US" w:eastAsia="zh-CN" w:bidi="ar-SA"/>
    </w:rPr>
  </w:style>
  <w:style w:type="character" w:customStyle="1" w:styleId="333">
    <w:name w:val="节 Char"/>
    <w:qFormat/>
    <w:uiPriority w:val="0"/>
    <w:rPr>
      <w:rFonts w:ascii="宋体" w:hAnsi="宋体" w:eastAsia="宋体"/>
      <w:b/>
      <w:kern w:val="2"/>
      <w:sz w:val="28"/>
      <w:lang w:val="en-US" w:eastAsia="zh-CN" w:bidi="ar-SA"/>
    </w:rPr>
  </w:style>
  <w:style w:type="character" w:customStyle="1" w:styleId="334">
    <w:name w:val="题注 Char13"/>
    <w:qFormat/>
    <w:uiPriority w:val="0"/>
    <w:rPr>
      <w:rFonts w:ascii="黑体" w:hAnsi="Arial" w:eastAsia="黑体" w:cs="Arial"/>
      <w:b/>
      <w:kern w:val="2"/>
      <w:sz w:val="24"/>
      <w:szCs w:val="24"/>
      <w:lang w:val="en-US" w:eastAsia="zh-CN" w:bidi="ar-SA"/>
    </w:rPr>
  </w:style>
  <w:style w:type="character" w:customStyle="1" w:styleId="335">
    <w:name w:val="章节 Char3"/>
    <w:qFormat/>
    <w:uiPriority w:val="0"/>
    <w:rPr>
      <w:rFonts w:ascii="楷体_GB2312" w:eastAsia="楷体_GB2312"/>
      <w:b/>
      <w:kern w:val="44"/>
      <w:sz w:val="30"/>
      <w:lang w:val="en-US" w:eastAsia="zh-CN" w:bidi="ar-SA"/>
    </w:rPr>
  </w:style>
  <w:style w:type="character" w:customStyle="1" w:styleId="336">
    <w:name w:val="Char1"/>
    <w:qFormat/>
    <w:uiPriority w:val="0"/>
    <w:rPr>
      <w:rFonts w:eastAsia="宋体"/>
      <w:kern w:val="2"/>
      <w:sz w:val="18"/>
      <w:szCs w:val="18"/>
      <w:lang w:val="en-US" w:eastAsia="zh-CN" w:bidi="ar-SA"/>
    </w:rPr>
  </w:style>
  <w:style w:type="character" w:customStyle="1" w:styleId="337">
    <w:name w:val="9 Char Char"/>
    <w:qFormat/>
    <w:uiPriority w:val="0"/>
    <w:rPr>
      <w:rFonts w:eastAsia="宋体"/>
      <w:kern w:val="2"/>
      <w:sz w:val="28"/>
      <w:szCs w:val="28"/>
      <w:lang w:val="en-US" w:eastAsia="zh-CN" w:bidi="ar-SA"/>
    </w:rPr>
  </w:style>
  <w:style w:type="character" w:customStyle="1" w:styleId="338">
    <w:name w:val="正文修改 Char14"/>
    <w:qFormat/>
    <w:uiPriority w:val="0"/>
    <w:rPr>
      <w:rFonts w:ascii="宋体" w:hAnsi="宋体"/>
      <w:color w:val="000000"/>
      <w:kern w:val="2"/>
      <w:sz w:val="28"/>
      <w:szCs w:val="28"/>
    </w:rPr>
  </w:style>
  <w:style w:type="character" w:customStyle="1" w:styleId="339">
    <w:name w:val="第三层条 Char3"/>
    <w:qFormat/>
    <w:uiPriority w:val="0"/>
    <w:rPr>
      <w:rFonts w:eastAsia="宋体"/>
      <w:spacing w:val="5"/>
      <w:kern w:val="2"/>
      <w:sz w:val="28"/>
      <w:lang w:val="en-US" w:eastAsia="zh-CN" w:bidi="ar-SA"/>
    </w:rPr>
  </w:style>
  <w:style w:type="character" w:customStyle="1" w:styleId="340">
    <w:name w:val="ourfont31"/>
    <w:qFormat/>
    <w:uiPriority w:val="0"/>
    <w:rPr>
      <w:spacing w:val="20"/>
      <w:sz w:val="21"/>
      <w:szCs w:val="21"/>
    </w:rPr>
  </w:style>
  <w:style w:type="character" w:customStyle="1" w:styleId="341">
    <w:name w:val="p9l1"/>
    <w:qFormat/>
    <w:uiPriority w:val="0"/>
    <w:rPr>
      <w:sz w:val="18"/>
      <w:szCs w:val="18"/>
      <w:u w:val="none"/>
    </w:rPr>
  </w:style>
  <w:style w:type="character" w:customStyle="1" w:styleId="342">
    <w:name w:val="报告 Char Char Char Char"/>
    <w:link w:val="343"/>
    <w:qFormat/>
    <w:uiPriority w:val="0"/>
    <w:rPr>
      <w:sz w:val="24"/>
      <w:szCs w:val="24"/>
    </w:rPr>
  </w:style>
  <w:style w:type="paragraph" w:customStyle="1" w:styleId="343">
    <w:name w:val="报告 Char Char Char"/>
    <w:basedOn w:val="1"/>
    <w:link w:val="342"/>
    <w:qFormat/>
    <w:uiPriority w:val="0"/>
    <w:pPr>
      <w:snapToGrid/>
      <w:spacing w:line="360" w:lineRule="auto"/>
      <w:ind w:firstLine="505" w:firstLineChars="0"/>
      <w:textAlignment w:val="baseline"/>
    </w:pPr>
    <w:rPr>
      <w:rFonts w:cs="Times New Roman"/>
      <w:kern w:val="0"/>
      <w:szCs w:val="24"/>
    </w:rPr>
  </w:style>
  <w:style w:type="character" w:customStyle="1" w:styleId="344">
    <w:name w:val="Char Char42"/>
    <w:qFormat/>
    <w:uiPriority w:val="0"/>
    <w:rPr>
      <w:rFonts w:ascii="黑体" w:hAnsi="Arial" w:eastAsia="黑体"/>
      <w:b/>
      <w:bCs/>
      <w:kern w:val="2"/>
      <w:sz w:val="30"/>
      <w:szCs w:val="30"/>
      <w:lang w:val="en-US" w:eastAsia="zh-CN" w:bidi="ar-SA"/>
    </w:rPr>
  </w:style>
  <w:style w:type="character" w:customStyle="1" w:styleId="345">
    <w:name w:val="hhcwt表头 Char Char"/>
    <w:link w:val="346"/>
    <w:qFormat/>
    <w:uiPriority w:val="0"/>
    <w:rPr>
      <w:rFonts w:ascii="楷体_GB2312" w:eastAsia="楷体_GB2312" w:cs="宋体"/>
      <w:b/>
      <w:bCs/>
      <w:sz w:val="24"/>
    </w:rPr>
  </w:style>
  <w:style w:type="paragraph" w:customStyle="1" w:styleId="346">
    <w:name w:val="hhcwt表头"/>
    <w:basedOn w:val="1"/>
    <w:link w:val="345"/>
    <w:qFormat/>
    <w:uiPriority w:val="0"/>
    <w:pPr>
      <w:adjustRightInd/>
      <w:snapToGrid/>
      <w:spacing w:after="120"/>
      <w:ind w:firstLine="0" w:firstLineChars="0"/>
      <w:jc w:val="center"/>
    </w:pPr>
    <w:rPr>
      <w:rFonts w:ascii="楷体_GB2312" w:eastAsia="楷体_GB2312" w:cs="宋体"/>
      <w:b/>
      <w:bCs/>
      <w:kern w:val="0"/>
      <w:szCs w:val="20"/>
    </w:rPr>
  </w:style>
  <w:style w:type="character" w:customStyle="1" w:styleId="347">
    <w:name w:val="myfont"/>
    <w:basedOn w:val="96"/>
    <w:qFormat/>
    <w:uiPriority w:val="0"/>
  </w:style>
  <w:style w:type="character" w:customStyle="1" w:styleId="348">
    <w:name w:val="正文缩进 Char"/>
    <w:link w:val="349"/>
    <w:qFormat/>
    <w:uiPriority w:val="0"/>
    <w:rPr>
      <w:rFonts w:ascii="Arial" w:hAnsi="宋体" w:cs="Arial"/>
      <w:b/>
      <w:sz w:val="24"/>
      <w:szCs w:val="24"/>
    </w:rPr>
  </w:style>
  <w:style w:type="paragraph" w:customStyle="1" w:styleId="349">
    <w:name w:val="缩进"/>
    <w:basedOn w:val="1"/>
    <w:link w:val="348"/>
    <w:qFormat/>
    <w:uiPriority w:val="0"/>
    <w:pPr>
      <w:adjustRightInd/>
      <w:snapToGrid/>
      <w:spacing w:line="480" w:lineRule="exact"/>
      <w:ind w:firstLine="480"/>
      <w:jc w:val="left"/>
    </w:pPr>
    <w:rPr>
      <w:rFonts w:ascii="Arial" w:hAnsi="宋体" w:cs="Arial"/>
      <w:b/>
      <w:kern w:val="0"/>
      <w:szCs w:val="24"/>
    </w:rPr>
  </w:style>
  <w:style w:type="character" w:customStyle="1" w:styleId="350">
    <w:name w:val="样式10 Char"/>
    <w:link w:val="351"/>
    <w:qFormat/>
    <w:uiPriority w:val="0"/>
    <w:rPr>
      <w:rFonts w:eastAsia="黑体"/>
      <w:color w:val="000000"/>
    </w:rPr>
  </w:style>
  <w:style w:type="paragraph" w:customStyle="1" w:styleId="351">
    <w:name w:val="样式10"/>
    <w:basedOn w:val="285"/>
    <w:link w:val="350"/>
    <w:qFormat/>
    <w:uiPriority w:val="0"/>
    <w:pPr>
      <w:keepNext/>
      <w:keepLines/>
      <w:tabs>
        <w:tab w:val="left" w:pos="1727"/>
        <w:tab w:val="left" w:pos="1884"/>
      </w:tabs>
      <w:spacing w:before="120" w:after="120" w:line="313" w:lineRule="exact"/>
      <w:outlineLvl w:val="1"/>
    </w:pPr>
    <w:rPr>
      <w:rFonts w:eastAsia="黑体"/>
      <w:color w:val="000000"/>
      <w:szCs w:val="20"/>
    </w:rPr>
  </w:style>
  <w:style w:type="character" w:customStyle="1" w:styleId="352">
    <w:name w:val="表格内字体 Char6"/>
    <w:qFormat/>
    <w:uiPriority w:val="0"/>
    <w:rPr>
      <w:rFonts w:ascii="宋体" w:hAnsi="宋体" w:eastAsia="宋体" w:cs="Times New Roman"/>
      <w:kern w:val="2"/>
      <w:sz w:val="24"/>
      <w:szCs w:val="24"/>
      <w:lang w:val="en-US" w:eastAsia="zh-CN" w:bidi="ar-SA"/>
    </w:rPr>
  </w:style>
  <w:style w:type="character" w:customStyle="1" w:styleId="353">
    <w:name w:val="text11"/>
    <w:qFormat/>
    <w:uiPriority w:val="0"/>
    <w:rPr>
      <w:rFonts w:hint="eastAsia" w:ascii="宋" w:eastAsia="宋"/>
      <w:color w:val="000000"/>
      <w:sz w:val="18"/>
      <w:szCs w:val="18"/>
      <w:u w:val="none"/>
    </w:rPr>
  </w:style>
  <w:style w:type="character" w:customStyle="1" w:styleId="354">
    <w:name w:val="宏文本 字符"/>
    <w:link w:val="2"/>
    <w:qFormat/>
    <w:uiPriority w:val="0"/>
    <w:rPr>
      <w:rFonts w:ascii="Courier New" w:hAnsi="Courier New" w:cs="Courier New"/>
      <w:sz w:val="24"/>
      <w:szCs w:val="24"/>
    </w:rPr>
  </w:style>
  <w:style w:type="character" w:customStyle="1" w:styleId="355">
    <w:name w:val="表内文字 Char Char"/>
    <w:link w:val="356"/>
    <w:qFormat/>
    <w:uiPriority w:val="0"/>
    <w:rPr>
      <w:snapToGrid w:val="0"/>
    </w:rPr>
  </w:style>
  <w:style w:type="paragraph" w:customStyle="1" w:styleId="356">
    <w:name w:val="表内文字"/>
    <w:link w:val="355"/>
    <w:qFormat/>
    <w:uiPriority w:val="0"/>
    <w:pPr>
      <w:adjustRightInd w:val="0"/>
      <w:snapToGrid w:val="0"/>
      <w:jc w:val="center"/>
    </w:pPr>
    <w:rPr>
      <w:rFonts w:ascii="Times New Roman" w:hAnsi="Times New Roman" w:eastAsia="宋体" w:cs="Times New Roman"/>
      <w:snapToGrid w:val="0"/>
      <w:lang w:val="en-US" w:eastAsia="zh-CN" w:bidi="ar-SA"/>
    </w:rPr>
  </w:style>
  <w:style w:type="character" w:customStyle="1" w:styleId="357">
    <w:name w:val="章 Char"/>
    <w:qFormat/>
    <w:uiPriority w:val="0"/>
    <w:rPr>
      <w:rFonts w:ascii="楷体_GB2312" w:hAnsi="Times New Roman" w:eastAsia="楷体_GB2312" w:cs="Times New Roman"/>
      <w:b/>
      <w:kern w:val="44"/>
      <w:sz w:val="30"/>
      <w:szCs w:val="20"/>
    </w:rPr>
  </w:style>
  <w:style w:type="character" w:customStyle="1" w:styleId="358">
    <w:name w:val="第四层条 Char2"/>
    <w:qFormat/>
    <w:uiPriority w:val="0"/>
    <w:rPr>
      <w:rFonts w:eastAsia="宋体"/>
      <w:spacing w:val="5"/>
      <w:kern w:val="2"/>
      <w:sz w:val="28"/>
      <w:lang w:val="en-US" w:eastAsia="zh-CN" w:bidi="ar-SA"/>
    </w:rPr>
  </w:style>
  <w:style w:type="character" w:customStyle="1" w:styleId="359">
    <w:name w:val="章节 Char1"/>
    <w:qFormat/>
    <w:uiPriority w:val="0"/>
    <w:rPr>
      <w:rFonts w:ascii="楷体_GB2312" w:eastAsia="楷体_GB2312"/>
      <w:b/>
      <w:kern w:val="44"/>
      <w:sz w:val="30"/>
      <w:lang w:val="en-US" w:eastAsia="zh-CN" w:bidi="ar-SA"/>
    </w:rPr>
  </w:style>
  <w:style w:type="character" w:customStyle="1" w:styleId="360">
    <w:name w:val="脚注文本 字符"/>
    <w:link w:val="67"/>
    <w:qFormat/>
    <w:uiPriority w:val="0"/>
    <w:rPr>
      <w:sz w:val="18"/>
      <w:szCs w:val="18"/>
    </w:rPr>
  </w:style>
  <w:style w:type="character" w:customStyle="1" w:styleId="361">
    <w:name w:val="标题 4 Char2 Char"/>
    <w:qFormat/>
    <w:uiPriority w:val="0"/>
    <w:rPr>
      <w:rFonts w:ascii="Arial" w:hAnsi="Arial" w:eastAsia="黑体"/>
      <w:b/>
      <w:bCs/>
      <w:kern w:val="2"/>
      <w:sz w:val="28"/>
      <w:szCs w:val="28"/>
      <w:lang w:val="en-US" w:eastAsia="zh-CN" w:bidi="ar-SA"/>
    </w:rPr>
  </w:style>
  <w:style w:type="character" w:customStyle="1" w:styleId="362">
    <w:name w:val="第一层条 Char2"/>
    <w:qFormat/>
    <w:uiPriority w:val="0"/>
    <w:rPr>
      <w:rFonts w:ascii="仿宋_GB2312" w:eastAsia="仿宋_GB2312"/>
      <w:b/>
      <w:kern w:val="2"/>
      <w:sz w:val="28"/>
      <w:lang w:val="en-US" w:eastAsia="zh-CN" w:bidi="ar-SA"/>
    </w:rPr>
  </w:style>
  <w:style w:type="character" w:customStyle="1" w:styleId="363">
    <w:name w:val="标题 4 Char2"/>
    <w:qFormat/>
    <w:uiPriority w:val="0"/>
    <w:rPr>
      <w:rFonts w:ascii="Arial" w:hAnsi="Arial" w:eastAsia="黑体"/>
      <w:b/>
      <w:bCs/>
      <w:kern w:val="2"/>
      <w:sz w:val="28"/>
      <w:szCs w:val="28"/>
      <w:lang w:val="en-US" w:eastAsia="zh-CN" w:bidi="ar-SA"/>
    </w:rPr>
  </w:style>
  <w:style w:type="character" w:customStyle="1" w:styleId="364">
    <w:name w:val="样式 标题 2节 + 宋体 左 Char Char"/>
    <w:link w:val="365"/>
    <w:qFormat/>
    <w:uiPriority w:val="0"/>
    <w:rPr>
      <w:rFonts w:ascii="宋体" w:hAnsi="宋体" w:cs="宋体"/>
      <w:b/>
      <w:bCs/>
      <w:sz w:val="28"/>
      <w:szCs w:val="24"/>
    </w:rPr>
  </w:style>
  <w:style w:type="paragraph" w:customStyle="1" w:styleId="365">
    <w:name w:val="样式 标题 2节 + 宋体 左 Char"/>
    <w:basedOn w:val="4"/>
    <w:link w:val="364"/>
    <w:qFormat/>
    <w:uiPriority w:val="0"/>
    <w:pPr>
      <w:widowControl w:val="0"/>
      <w:tabs>
        <w:tab w:val="left" w:pos="567"/>
      </w:tabs>
      <w:adjustRightInd/>
      <w:snapToGrid/>
      <w:spacing w:before="0" w:beforeLines="0" w:after="0" w:afterLines="0" w:line="360" w:lineRule="auto"/>
      <w:ind w:left="567" w:hanging="567"/>
      <w:jc w:val="left"/>
    </w:pPr>
    <w:rPr>
      <w:rFonts w:ascii="宋体" w:hAnsi="宋体" w:cs="宋体"/>
      <w:kern w:val="0"/>
      <w:sz w:val="28"/>
      <w:szCs w:val="24"/>
    </w:rPr>
  </w:style>
  <w:style w:type="character" w:customStyle="1" w:styleId="366">
    <w:name w:val="H23 Char Char"/>
    <w:qFormat/>
    <w:uiPriority w:val="0"/>
    <w:rPr>
      <w:rFonts w:ascii="仿宋_GB2312" w:eastAsia="仿宋_GB2312"/>
      <w:b/>
      <w:kern w:val="2"/>
      <w:sz w:val="28"/>
      <w:lang w:val="en-US" w:eastAsia="zh-CN" w:bidi="ar-SA"/>
    </w:rPr>
  </w:style>
  <w:style w:type="character" w:customStyle="1" w:styleId="367">
    <w:name w:val="H9 Char"/>
    <w:qFormat/>
    <w:uiPriority w:val="0"/>
    <w:rPr>
      <w:rFonts w:ascii="Arial" w:hAnsi="Arial" w:eastAsia="宋体"/>
      <w:spacing w:val="5"/>
      <w:kern w:val="2"/>
      <w:sz w:val="28"/>
      <w:lang w:val="en-US" w:eastAsia="zh-CN" w:bidi="ar-SA"/>
    </w:rPr>
  </w:style>
  <w:style w:type="character" w:customStyle="1" w:styleId="368">
    <w:name w:val="word1"/>
    <w:qFormat/>
    <w:uiPriority w:val="0"/>
    <w:rPr>
      <w:sz w:val="20"/>
      <w:szCs w:val="20"/>
    </w:rPr>
  </w:style>
  <w:style w:type="character" w:customStyle="1" w:styleId="369">
    <w:name w:val="postbody1"/>
    <w:qFormat/>
    <w:uiPriority w:val="0"/>
    <w:rPr>
      <w:rFonts w:ascii="黑体" w:hAnsi="Arial" w:eastAsia="华文中宋" w:cs="宋体"/>
      <w:kern w:val="2"/>
      <w:sz w:val="18"/>
      <w:szCs w:val="18"/>
      <w:lang w:val="en-US" w:eastAsia="zh-CN" w:bidi="ar-SA"/>
    </w:rPr>
  </w:style>
  <w:style w:type="character" w:customStyle="1" w:styleId="370">
    <w:name w:val="hhcwt标题4 Char Char"/>
    <w:link w:val="371"/>
    <w:qFormat/>
    <w:uiPriority w:val="0"/>
    <w:rPr>
      <w:rFonts w:cs="宋体"/>
      <w:bCs/>
      <w:sz w:val="24"/>
    </w:rPr>
  </w:style>
  <w:style w:type="paragraph" w:customStyle="1" w:styleId="371">
    <w:name w:val="hhcwt标题4"/>
    <w:basedOn w:val="6"/>
    <w:link w:val="370"/>
    <w:qFormat/>
    <w:uiPriority w:val="0"/>
    <w:pPr>
      <w:adjustRightInd/>
      <w:snapToGrid/>
      <w:spacing w:before="0" w:after="0" w:line="360" w:lineRule="auto"/>
      <w:ind w:firstLine="0" w:firstLineChars="0"/>
    </w:pPr>
    <w:rPr>
      <w:rFonts w:ascii="Times New Roman" w:hAnsi="Times New Roman" w:eastAsia="宋体" w:cs="宋体"/>
      <w:b w:val="0"/>
      <w:kern w:val="0"/>
      <w:sz w:val="24"/>
      <w:szCs w:val="20"/>
    </w:rPr>
  </w:style>
  <w:style w:type="character" w:customStyle="1" w:styleId="372">
    <w:name w:val="text1"/>
    <w:qFormat/>
    <w:uiPriority w:val="0"/>
    <w:rPr>
      <w:rFonts w:hint="default" w:ascii="ˎ̥" w:hAnsi="ˎ̥"/>
      <w:color w:val="000000"/>
      <w:sz w:val="18"/>
      <w:szCs w:val="18"/>
      <w:u w:val="none"/>
    </w:rPr>
  </w:style>
  <w:style w:type="character" w:customStyle="1" w:styleId="373">
    <w:name w:val="报告 Char Char"/>
    <w:link w:val="374"/>
    <w:qFormat/>
    <w:uiPriority w:val="0"/>
    <w:rPr>
      <w:sz w:val="24"/>
      <w:szCs w:val="24"/>
    </w:rPr>
  </w:style>
  <w:style w:type="paragraph" w:customStyle="1" w:styleId="374">
    <w:name w:val="报告 Char"/>
    <w:basedOn w:val="1"/>
    <w:link w:val="373"/>
    <w:qFormat/>
    <w:uiPriority w:val="0"/>
    <w:pPr>
      <w:snapToGrid/>
      <w:spacing w:line="360" w:lineRule="auto"/>
      <w:ind w:firstLine="505" w:firstLineChars="0"/>
      <w:textAlignment w:val="baseline"/>
    </w:pPr>
    <w:rPr>
      <w:rFonts w:cs="Times New Roman"/>
      <w:kern w:val="0"/>
      <w:szCs w:val="24"/>
    </w:rPr>
  </w:style>
  <w:style w:type="character" w:customStyle="1" w:styleId="375">
    <w:name w:val="wz14"/>
    <w:basedOn w:val="96"/>
    <w:qFormat/>
    <w:uiPriority w:val="0"/>
  </w:style>
  <w:style w:type="character" w:customStyle="1" w:styleId="376">
    <w:name w:val="样式正文 Char"/>
    <w:link w:val="377"/>
    <w:qFormat/>
    <w:uiPriority w:val="0"/>
    <w:rPr>
      <w:rFonts w:cs="宋体"/>
      <w:sz w:val="24"/>
      <w:szCs w:val="24"/>
    </w:rPr>
  </w:style>
  <w:style w:type="paragraph" w:customStyle="1" w:styleId="377">
    <w:name w:val="样式正文"/>
    <w:basedOn w:val="1"/>
    <w:link w:val="376"/>
    <w:qFormat/>
    <w:uiPriority w:val="0"/>
    <w:pPr>
      <w:adjustRightInd/>
      <w:snapToGrid/>
      <w:spacing w:line="400" w:lineRule="exact"/>
    </w:pPr>
    <w:rPr>
      <w:rFonts w:cs="宋体"/>
      <w:kern w:val="0"/>
      <w:szCs w:val="24"/>
    </w:rPr>
  </w:style>
  <w:style w:type="character" w:customStyle="1" w:styleId="378">
    <w:name w:val="正文首行缩进 2 + Times New Roman Char"/>
    <w:qFormat/>
    <w:uiPriority w:val="0"/>
    <w:rPr>
      <w:rFonts w:eastAsia="宋体"/>
      <w:sz w:val="24"/>
      <w:szCs w:val="24"/>
      <w:lang w:val="en-US" w:eastAsia="zh-CN" w:bidi="ar-SA"/>
    </w:rPr>
  </w:style>
  <w:style w:type="character" w:customStyle="1" w:styleId="379">
    <w:name w:val="批注框文本 Char3"/>
    <w:qFormat/>
    <w:uiPriority w:val="0"/>
    <w:rPr>
      <w:rFonts w:ascii="Times New Roman" w:hAnsi="Times New Roman" w:eastAsia="宋体" w:cs="Times New Roman"/>
      <w:kern w:val="2"/>
      <w:sz w:val="18"/>
      <w:szCs w:val="18"/>
      <w:lang w:val="en-US" w:eastAsia="zh-CN" w:bidi="ar-SA"/>
    </w:rPr>
  </w:style>
  <w:style w:type="character" w:customStyle="1" w:styleId="380">
    <w:name w:val="infotitle"/>
    <w:basedOn w:val="96"/>
    <w:qFormat/>
    <w:uiPriority w:val="0"/>
  </w:style>
  <w:style w:type="character" w:customStyle="1" w:styleId="381">
    <w:name w:val="表格内 Char"/>
    <w:link w:val="382"/>
    <w:qFormat/>
    <w:uiPriority w:val="0"/>
    <w:rPr>
      <w:rFonts w:ascii="宋体"/>
    </w:rPr>
  </w:style>
  <w:style w:type="paragraph" w:customStyle="1" w:styleId="382">
    <w:name w:val="表格内"/>
    <w:basedOn w:val="1"/>
    <w:link w:val="381"/>
    <w:qFormat/>
    <w:uiPriority w:val="0"/>
    <w:pPr>
      <w:snapToGrid/>
      <w:spacing w:line="240" w:lineRule="atLeast"/>
      <w:ind w:firstLine="0" w:firstLineChars="0"/>
      <w:jc w:val="center"/>
      <w:textAlignment w:val="baseline"/>
    </w:pPr>
    <w:rPr>
      <w:rFonts w:ascii="宋体" w:cs="Times New Roman"/>
      <w:kern w:val="0"/>
      <w:sz w:val="20"/>
      <w:szCs w:val="20"/>
    </w:rPr>
  </w:style>
  <w:style w:type="character" w:customStyle="1" w:styleId="383">
    <w:name w:val="HTML 预设格式 字符"/>
    <w:link w:val="80"/>
    <w:qFormat/>
    <w:uiPriority w:val="0"/>
    <w:rPr>
      <w:rFonts w:ascii="Courier New" w:hAnsi="Courier New" w:cs="Courier New"/>
    </w:rPr>
  </w:style>
  <w:style w:type="character" w:customStyle="1" w:styleId="384">
    <w:name w:val="样式 样式 样式 宋体 小四 行距: 多倍行距 1.4 字行2 + 黑色 + Times New Roman2 Char"/>
    <w:link w:val="385"/>
    <w:qFormat/>
    <w:uiPriority w:val="0"/>
    <w:rPr>
      <w:rFonts w:ascii="宋体" w:hAnsi="宋体" w:cs="宋体"/>
      <w:color w:val="000000"/>
      <w:sz w:val="24"/>
      <w:szCs w:val="24"/>
    </w:rPr>
  </w:style>
  <w:style w:type="paragraph" w:customStyle="1" w:styleId="385">
    <w:name w:val="样式 样式 样式 宋体 小四 行距: 多倍行距 1.4 字行2 + 黑色 + Times New Roman2"/>
    <w:basedOn w:val="326"/>
    <w:link w:val="384"/>
    <w:qFormat/>
    <w:uiPriority w:val="0"/>
    <w:pPr>
      <w:spacing w:line="360" w:lineRule="auto"/>
      <w:ind w:firstLine="200"/>
    </w:pPr>
  </w:style>
  <w:style w:type="character" w:customStyle="1" w:styleId="386">
    <w:name w:val="正文文本首行缩进 2 字符"/>
    <w:link w:val="87"/>
    <w:qFormat/>
    <w:uiPriority w:val="0"/>
    <w:rPr>
      <w:szCs w:val="24"/>
    </w:rPr>
  </w:style>
  <w:style w:type="character" w:customStyle="1" w:styleId="387">
    <w:name w:val="表格文字 Char Char"/>
    <w:qFormat/>
    <w:uiPriority w:val="0"/>
    <w:rPr>
      <w:rFonts w:eastAsia="宋体"/>
      <w:sz w:val="18"/>
      <w:szCs w:val="21"/>
      <w:lang w:val="en-US" w:eastAsia="zh-CN" w:bidi="ar-SA"/>
    </w:rPr>
  </w:style>
  <w:style w:type="character" w:customStyle="1" w:styleId="388">
    <w:name w:val="work4"/>
    <w:qFormat/>
    <w:uiPriority w:val="0"/>
    <w:rPr>
      <w:sz w:val="18"/>
      <w:szCs w:val="18"/>
      <w:u w:val="none"/>
    </w:rPr>
  </w:style>
  <w:style w:type="character" w:customStyle="1" w:styleId="389">
    <w:name w:val="Char Char Char Cha"/>
    <w:qFormat/>
    <w:uiPriority w:val="0"/>
    <w:rPr>
      <w:rFonts w:eastAsia="宋体"/>
      <w:kern w:val="2"/>
      <w:sz w:val="18"/>
      <w:szCs w:val="18"/>
      <w:lang w:val="en-US" w:eastAsia="zh-CN" w:bidi="ar-SA"/>
    </w:rPr>
  </w:style>
  <w:style w:type="character" w:customStyle="1" w:styleId="390">
    <w:name w:val="black1"/>
    <w:qFormat/>
    <w:uiPriority w:val="0"/>
    <w:rPr>
      <w:color w:val="000000"/>
      <w:sz w:val="18"/>
      <w:szCs w:val="18"/>
      <w:u w:val="none"/>
    </w:rPr>
  </w:style>
  <w:style w:type="character" w:customStyle="1" w:styleId="391">
    <w:name w:val="表格标题2 Char Char"/>
    <w:link w:val="392"/>
    <w:qFormat/>
    <w:uiPriority w:val="0"/>
    <w:rPr>
      <w:rFonts w:ascii="Arial" w:hAnsi="Arial"/>
      <w:sz w:val="28"/>
      <w:szCs w:val="24"/>
    </w:rPr>
  </w:style>
  <w:style w:type="paragraph" w:customStyle="1" w:styleId="392">
    <w:name w:val="表格标题2 Char"/>
    <w:basedOn w:val="1"/>
    <w:link w:val="391"/>
    <w:qFormat/>
    <w:uiPriority w:val="0"/>
    <w:pPr>
      <w:tabs>
        <w:tab w:val="center" w:pos="6832"/>
        <w:tab w:val="right" w:pos="13608"/>
      </w:tabs>
      <w:adjustRightInd/>
      <w:snapToGrid/>
      <w:spacing w:after="60" w:line="312" w:lineRule="auto"/>
      <w:ind w:firstLine="0" w:firstLineChars="0"/>
    </w:pPr>
    <w:rPr>
      <w:rFonts w:ascii="Arial" w:hAnsi="Arial" w:cs="Times New Roman"/>
      <w:kern w:val="0"/>
      <w:sz w:val="28"/>
      <w:szCs w:val="24"/>
    </w:rPr>
  </w:style>
  <w:style w:type="character" w:customStyle="1" w:styleId="393">
    <w:name w:val="图表标题 Char1"/>
    <w:link w:val="394"/>
    <w:qFormat/>
    <w:uiPriority w:val="0"/>
    <w:rPr>
      <w:rFonts w:ascii="黑体" w:hAnsi="宋体" w:eastAsia="黑体"/>
      <w:b/>
      <w:snapToGrid w:val="0"/>
      <w:color w:val="000000"/>
      <w:szCs w:val="24"/>
    </w:rPr>
  </w:style>
  <w:style w:type="paragraph" w:customStyle="1" w:styleId="394">
    <w:name w:val="图表标题"/>
    <w:basedOn w:val="1"/>
    <w:link w:val="393"/>
    <w:qFormat/>
    <w:uiPriority w:val="0"/>
    <w:pPr>
      <w:autoSpaceDE w:val="0"/>
      <w:autoSpaceDN w:val="0"/>
      <w:spacing w:line="320" w:lineRule="atLeast"/>
      <w:ind w:firstLine="0" w:firstLineChars="0"/>
      <w:jc w:val="center"/>
    </w:pPr>
    <w:rPr>
      <w:rFonts w:ascii="黑体" w:hAnsi="宋体" w:eastAsia="黑体" w:cs="Times New Roman"/>
      <w:b/>
      <w:snapToGrid w:val="0"/>
      <w:color w:val="000000"/>
      <w:kern w:val="0"/>
      <w:sz w:val="20"/>
      <w:szCs w:val="24"/>
    </w:rPr>
  </w:style>
  <w:style w:type="character" w:customStyle="1" w:styleId="395">
    <w:name w:val="正文1200 Char"/>
    <w:link w:val="396"/>
    <w:qFormat/>
    <w:uiPriority w:val="0"/>
    <w:rPr>
      <w:szCs w:val="24"/>
    </w:rPr>
  </w:style>
  <w:style w:type="paragraph" w:customStyle="1" w:styleId="396">
    <w:name w:val="正文1200"/>
    <w:basedOn w:val="1"/>
    <w:link w:val="395"/>
    <w:qFormat/>
    <w:uiPriority w:val="0"/>
    <w:pPr>
      <w:spacing w:line="320" w:lineRule="atLeast"/>
      <w:jc w:val="center"/>
    </w:pPr>
    <w:rPr>
      <w:rFonts w:cs="Times New Roman"/>
      <w:kern w:val="0"/>
      <w:sz w:val="20"/>
      <w:szCs w:val="24"/>
    </w:rPr>
  </w:style>
  <w:style w:type="character" w:customStyle="1" w:styleId="397">
    <w:name w:val="标准 Char"/>
    <w:qFormat/>
    <w:uiPriority w:val="0"/>
    <w:rPr>
      <w:rFonts w:ascii="宋体" w:eastAsia="宋体"/>
      <w:sz w:val="28"/>
      <w:lang w:val="en-US" w:eastAsia="zh-CN" w:bidi="ar-SA"/>
    </w:rPr>
  </w:style>
  <w:style w:type="character" w:customStyle="1" w:styleId="398">
    <w:name w:val="章 Char Char Char Char"/>
    <w:qFormat/>
    <w:uiPriority w:val="0"/>
    <w:rPr>
      <w:rFonts w:eastAsia="宋体"/>
      <w:b/>
      <w:kern w:val="44"/>
      <w:sz w:val="28"/>
      <w:lang w:val="en-US" w:eastAsia="zh-CN"/>
    </w:rPr>
  </w:style>
  <w:style w:type="character" w:customStyle="1" w:styleId="399">
    <w:name w:val="Normal Char"/>
    <w:link w:val="400"/>
    <w:qFormat/>
    <w:uiPriority w:val="0"/>
    <w:rPr>
      <w:rFonts w:ascii="宋体"/>
      <w:sz w:val="34"/>
    </w:rPr>
  </w:style>
  <w:style w:type="paragraph" w:customStyle="1" w:styleId="400">
    <w:name w:val="Normal1"/>
    <w:link w:val="399"/>
    <w:qFormat/>
    <w:uiPriority w:val="0"/>
    <w:pPr>
      <w:widowControl w:val="0"/>
      <w:adjustRightInd w:val="0"/>
      <w:spacing w:line="360" w:lineRule="atLeast"/>
      <w:textAlignment w:val="baseline"/>
    </w:pPr>
    <w:rPr>
      <w:rFonts w:ascii="宋体" w:hAnsi="Times New Roman" w:eastAsia="宋体" w:cs="Times New Roman"/>
      <w:sz w:val="34"/>
      <w:lang w:val="en-US" w:eastAsia="zh-CN" w:bidi="ar-SA"/>
    </w:rPr>
  </w:style>
  <w:style w:type="character" w:customStyle="1" w:styleId="401">
    <w:name w:val="表格文本 Char Char"/>
    <w:link w:val="402"/>
    <w:qFormat/>
    <w:uiPriority w:val="0"/>
    <w:rPr>
      <w:rFonts w:ascii="Arial" w:hAnsi="Arial"/>
      <w:szCs w:val="24"/>
    </w:rPr>
  </w:style>
  <w:style w:type="paragraph" w:customStyle="1" w:styleId="402">
    <w:name w:val="表格文本 Char"/>
    <w:basedOn w:val="1"/>
    <w:next w:val="1"/>
    <w:link w:val="401"/>
    <w:qFormat/>
    <w:uiPriority w:val="0"/>
    <w:pPr>
      <w:adjustRightInd/>
      <w:snapToGrid/>
      <w:spacing w:before="60" w:after="60" w:line="312" w:lineRule="auto"/>
      <w:ind w:firstLine="0" w:firstLineChars="0"/>
      <w:jc w:val="center"/>
    </w:pPr>
    <w:rPr>
      <w:rFonts w:ascii="Arial" w:hAnsi="Arial" w:cs="Times New Roman"/>
      <w:kern w:val="0"/>
      <w:sz w:val="20"/>
      <w:szCs w:val="24"/>
    </w:rPr>
  </w:style>
  <w:style w:type="character" w:customStyle="1" w:styleId="403">
    <w:name w:val="TOm"/>
    <w:qFormat/>
    <w:uiPriority w:val="0"/>
    <w:rPr>
      <w:rFonts w:ascii="Arial" w:hAnsi="Arial" w:eastAsia="MS Mincho"/>
      <w:spacing w:val="0"/>
      <w:position w:val="0"/>
      <w:sz w:val="20"/>
    </w:rPr>
  </w:style>
  <w:style w:type="character" w:customStyle="1" w:styleId="404">
    <w:name w:val="正文文本缩进 2 字符1"/>
    <w:semiHidden/>
    <w:qFormat/>
    <w:uiPriority w:val="99"/>
    <w:rPr>
      <w:rFonts w:ascii="Times New Roman" w:hAnsi="Times New Roman" w:eastAsia="宋体" w:cs="Times New Roman"/>
      <w:sz w:val="24"/>
      <w:szCs w:val="24"/>
    </w:rPr>
  </w:style>
  <w:style w:type="character" w:customStyle="1" w:styleId="405">
    <w:name w:val="页脚 字符1"/>
    <w:semiHidden/>
    <w:qFormat/>
    <w:uiPriority w:val="99"/>
    <w:rPr>
      <w:rFonts w:ascii="Times New Roman" w:hAnsi="Times New Roman" w:eastAsia="宋体" w:cs="Times New Roman"/>
      <w:sz w:val="18"/>
      <w:szCs w:val="18"/>
    </w:rPr>
  </w:style>
  <w:style w:type="character" w:customStyle="1" w:styleId="406">
    <w:name w:val="正文文本缩进 Char"/>
    <w:qFormat/>
    <w:uiPriority w:val="99"/>
    <w:rPr>
      <w:rFonts w:ascii="Times New Roman" w:hAnsi="Times New Roman"/>
      <w:sz w:val="24"/>
    </w:rPr>
  </w:style>
  <w:style w:type="character" w:customStyle="1" w:styleId="407">
    <w:name w:val="样式 正文001 + Times New Roman Char Char Char Char"/>
    <w:qFormat/>
    <w:uiPriority w:val="0"/>
    <w:rPr>
      <w:rFonts w:eastAsia="宋体"/>
      <w:color w:val="000000"/>
      <w:kern w:val="2"/>
      <w:sz w:val="24"/>
      <w:szCs w:val="24"/>
      <w:lang w:val="en-US" w:eastAsia="zh-CN" w:bidi="ar-SA"/>
    </w:rPr>
  </w:style>
  <w:style w:type="character" w:customStyle="1" w:styleId="408">
    <w:name w:val="文档结构图 字符"/>
    <w:link w:val="26"/>
    <w:qFormat/>
    <w:uiPriority w:val="0"/>
    <w:rPr>
      <w:sz w:val="24"/>
      <w:szCs w:val="24"/>
      <w:shd w:val="clear" w:color="auto" w:fill="000080"/>
    </w:rPr>
  </w:style>
  <w:style w:type="character" w:customStyle="1" w:styleId="409">
    <w:name w:val="表格内字体 Char7"/>
    <w:qFormat/>
    <w:uiPriority w:val="0"/>
    <w:rPr>
      <w:rFonts w:ascii="宋体" w:hAnsi="宋体" w:eastAsia="宋体"/>
      <w:kern w:val="2"/>
      <w:sz w:val="21"/>
      <w:szCs w:val="24"/>
      <w:lang w:val="en-US" w:eastAsia="zh-CN" w:bidi="ar-SA"/>
    </w:rPr>
  </w:style>
  <w:style w:type="character" w:customStyle="1" w:styleId="410">
    <w:name w:val="无级项 Char1"/>
    <w:qFormat/>
    <w:uiPriority w:val="0"/>
    <w:rPr>
      <w:rFonts w:eastAsia="宋体"/>
      <w:b/>
      <w:bCs/>
      <w:kern w:val="2"/>
      <w:sz w:val="24"/>
      <w:szCs w:val="24"/>
      <w:lang w:val="en-US" w:eastAsia="zh-CN" w:bidi="ar-SA"/>
    </w:rPr>
  </w:style>
  <w:style w:type="character" w:customStyle="1" w:styleId="411">
    <w:name w:val="Char3 Char Char Char Char3"/>
    <w:semiHidden/>
    <w:qFormat/>
    <w:uiPriority w:val="0"/>
    <w:rPr>
      <w:rFonts w:ascii="仿宋_GB2312" w:hAnsi="宋体" w:eastAsia="仿宋_GB2312"/>
      <w:kern w:val="2"/>
      <w:sz w:val="18"/>
      <w:szCs w:val="28"/>
      <w:lang w:val="en-US" w:eastAsia="zh-CN" w:bidi="ar-SA"/>
    </w:rPr>
  </w:style>
  <w:style w:type="character" w:customStyle="1" w:styleId="412">
    <w:name w:val="样式 标题 2节标题标题21.1H2h2第一层条4.1二级标题标题 lxb2二级标题 Char表标题单位... Char"/>
    <w:qFormat/>
    <w:uiPriority w:val="0"/>
    <w:rPr>
      <w:rFonts w:eastAsia="宋体" w:cs="Arial"/>
      <w:b/>
      <w:kern w:val="32"/>
      <w:sz w:val="28"/>
      <w:szCs w:val="28"/>
      <w:lang w:val="en-US" w:eastAsia="zh-CN" w:bidi="ar-SA"/>
    </w:rPr>
  </w:style>
  <w:style w:type="character" w:customStyle="1" w:styleId="413">
    <w:name w:val="表格小四 Char"/>
    <w:link w:val="414"/>
    <w:qFormat/>
    <w:uiPriority w:val="0"/>
    <w:rPr>
      <w:sz w:val="24"/>
      <w:szCs w:val="24"/>
      <w:lang w:val="zh-CN"/>
    </w:rPr>
  </w:style>
  <w:style w:type="paragraph" w:customStyle="1" w:styleId="414">
    <w:name w:val="表格小四"/>
    <w:basedOn w:val="1"/>
    <w:link w:val="413"/>
    <w:qFormat/>
    <w:uiPriority w:val="0"/>
    <w:pPr>
      <w:spacing w:beforeLines="30" w:line="240" w:lineRule="auto"/>
      <w:ind w:firstLine="0" w:firstLineChars="0"/>
    </w:pPr>
    <w:rPr>
      <w:rFonts w:cs="Times New Roman"/>
      <w:kern w:val="0"/>
      <w:szCs w:val="24"/>
      <w:lang w:val="zh-CN"/>
    </w:rPr>
  </w:style>
  <w:style w:type="character" w:customStyle="1" w:styleId="415">
    <w:name w:val="标题 1 Char Char Char Char Char"/>
    <w:qFormat/>
    <w:uiPriority w:val="0"/>
    <w:rPr>
      <w:rFonts w:ascii="黑体" w:eastAsia="黑体"/>
      <w:kern w:val="2"/>
      <w:sz w:val="30"/>
      <w:lang w:val="en-US" w:eastAsia="zh-CN" w:bidi="ar-SA"/>
    </w:rPr>
  </w:style>
  <w:style w:type="character" w:customStyle="1" w:styleId="416">
    <w:name w:val="题3 Char"/>
    <w:link w:val="417"/>
    <w:qFormat/>
    <w:uiPriority w:val="0"/>
    <w:rPr>
      <w:rFonts w:ascii="Arial" w:hAnsi="Arial"/>
      <w:b/>
      <w:bCs/>
      <w:sz w:val="28"/>
      <w:szCs w:val="28"/>
      <w:lang w:val="zh-CN"/>
    </w:rPr>
  </w:style>
  <w:style w:type="paragraph" w:customStyle="1" w:styleId="417">
    <w:name w:val="题3"/>
    <w:basedOn w:val="84"/>
    <w:link w:val="416"/>
    <w:qFormat/>
    <w:uiPriority w:val="0"/>
    <w:pPr>
      <w:adjustRightInd w:val="0"/>
      <w:snapToGrid w:val="0"/>
      <w:spacing w:before="120" w:after="120" w:line="360" w:lineRule="auto"/>
      <w:jc w:val="left"/>
      <w:outlineLvl w:val="2"/>
    </w:pPr>
    <w:rPr>
      <w:rFonts w:ascii="Arial" w:hAnsi="Arial"/>
      <w:b/>
      <w:bCs/>
      <w:sz w:val="28"/>
      <w:szCs w:val="28"/>
      <w:lang w:val="zh-CN"/>
    </w:rPr>
  </w:style>
  <w:style w:type="character" w:customStyle="1" w:styleId="418">
    <w:name w:val="纯文本 Char"/>
    <w:qFormat/>
    <w:uiPriority w:val="0"/>
    <w:rPr>
      <w:rFonts w:ascii="宋体" w:hAnsi="Courier New" w:eastAsia="宋体" w:cs="Courier New"/>
      <w:szCs w:val="21"/>
    </w:rPr>
  </w:style>
  <w:style w:type="character" w:customStyle="1" w:styleId="419">
    <w:name w:val="纯文本 字符1"/>
    <w:semiHidden/>
    <w:qFormat/>
    <w:uiPriority w:val="99"/>
    <w:rPr>
      <w:rFonts w:ascii="宋体" w:hAnsi="Courier New" w:cs="Courier New"/>
      <w:sz w:val="24"/>
      <w:szCs w:val="24"/>
    </w:rPr>
  </w:style>
  <w:style w:type="character" w:customStyle="1" w:styleId="420">
    <w:name w:val="日期 字符1"/>
    <w:semiHidden/>
    <w:qFormat/>
    <w:uiPriority w:val="99"/>
    <w:rPr>
      <w:rFonts w:ascii="Times New Roman" w:hAnsi="Times New Roman" w:eastAsia="宋体" w:cs="Times New Roman"/>
      <w:sz w:val="24"/>
      <w:szCs w:val="24"/>
    </w:rPr>
  </w:style>
  <w:style w:type="character" w:customStyle="1" w:styleId="421">
    <w:name w:val="页眉 字符1"/>
    <w:semiHidden/>
    <w:qFormat/>
    <w:uiPriority w:val="99"/>
    <w:rPr>
      <w:rFonts w:ascii="Times New Roman" w:hAnsi="Times New Roman" w:eastAsia="宋体" w:cs="Times New Roman"/>
      <w:sz w:val="18"/>
      <w:szCs w:val="18"/>
    </w:rPr>
  </w:style>
  <w:style w:type="character" w:customStyle="1" w:styleId="422">
    <w:name w:val="尾注文本 字符"/>
    <w:link w:val="52"/>
    <w:qFormat/>
    <w:uiPriority w:val="0"/>
    <w:rPr>
      <w:szCs w:val="24"/>
      <w:lang w:val="zh-CN"/>
    </w:rPr>
  </w:style>
  <w:style w:type="character" w:customStyle="1" w:styleId="423">
    <w:name w:val="正文文本 3 字符"/>
    <w:link w:val="31"/>
    <w:qFormat/>
    <w:uiPriority w:val="0"/>
    <w:rPr>
      <w:sz w:val="16"/>
      <w:szCs w:val="16"/>
      <w:lang w:val="zh-CN"/>
    </w:rPr>
  </w:style>
  <w:style w:type="character" w:customStyle="1" w:styleId="424">
    <w:name w:val="正文文本 字符1"/>
    <w:link w:val="34"/>
    <w:qFormat/>
    <w:uiPriority w:val="0"/>
    <w:rPr>
      <w:sz w:val="24"/>
      <w:szCs w:val="24"/>
    </w:rPr>
  </w:style>
  <w:style w:type="character" w:customStyle="1" w:styleId="425">
    <w:name w:val="正文首行缩进 Char"/>
    <w:qFormat/>
    <w:uiPriority w:val="0"/>
    <w:rPr>
      <w:rFonts w:ascii="Times New Roman" w:hAnsi="Times New Roman" w:eastAsia="宋体" w:cs="Times New Roman"/>
      <w:sz w:val="24"/>
      <w:szCs w:val="24"/>
    </w:rPr>
  </w:style>
  <w:style w:type="character" w:customStyle="1" w:styleId="426">
    <w:name w:val="正文文本首行缩进 字符"/>
    <w:link w:val="86"/>
    <w:qFormat/>
    <w:uiPriority w:val="0"/>
    <w:rPr>
      <w:sz w:val="24"/>
      <w:szCs w:val="24"/>
    </w:rPr>
  </w:style>
  <w:style w:type="character" w:customStyle="1" w:styleId="427">
    <w:name w:val="标题 2 Char Char11"/>
    <w:qFormat/>
    <w:uiPriority w:val="0"/>
    <w:rPr>
      <w:rFonts w:ascii="黑体" w:hAnsi="Arial" w:eastAsia="黑体"/>
      <w:bCs/>
      <w:kern w:val="2"/>
      <w:sz w:val="30"/>
      <w:szCs w:val="30"/>
      <w:lang w:val="en-US" w:eastAsia="zh-CN" w:bidi="ar-SA"/>
    </w:rPr>
  </w:style>
  <w:style w:type="character" w:customStyle="1" w:styleId="428">
    <w:name w:val="样式 表格内字体 + Char12"/>
    <w:qFormat/>
    <w:uiPriority w:val="0"/>
    <w:rPr>
      <w:rFonts w:ascii="宋体" w:hAnsi="宋体" w:eastAsia="宋体" w:cs="Times New Roman"/>
      <w:kern w:val="2"/>
      <w:sz w:val="21"/>
      <w:szCs w:val="24"/>
      <w:lang w:val="en-US" w:eastAsia="zh-CN" w:bidi="ar-SA"/>
    </w:rPr>
  </w:style>
  <w:style w:type="character" w:customStyle="1" w:styleId="429">
    <w:name w:val="亚行正文 Char"/>
    <w:link w:val="430"/>
    <w:qFormat/>
    <w:uiPriority w:val="0"/>
    <w:rPr>
      <w:rFonts w:ascii="Calibri" w:hAnsi="Calibri"/>
      <w:sz w:val="24"/>
      <w:szCs w:val="24"/>
      <w:lang w:val="zh-CN"/>
    </w:rPr>
  </w:style>
  <w:style w:type="paragraph" w:customStyle="1" w:styleId="430">
    <w:name w:val="亚行正文"/>
    <w:basedOn w:val="1"/>
    <w:link w:val="429"/>
    <w:qFormat/>
    <w:uiPriority w:val="0"/>
    <w:pPr>
      <w:adjustRightInd/>
      <w:snapToGrid/>
      <w:spacing w:line="480" w:lineRule="exact"/>
      <w:ind w:firstLine="480"/>
    </w:pPr>
    <w:rPr>
      <w:rFonts w:ascii="Calibri" w:hAnsi="Calibri" w:cs="Times New Roman"/>
      <w:kern w:val="0"/>
      <w:szCs w:val="24"/>
      <w:lang w:val="zh-CN"/>
    </w:rPr>
  </w:style>
  <w:style w:type="character" w:customStyle="1" w:styleId="431">
    <w:name w:val="正文首行缩进 2 Char12"/>
    <w:qFormat/>
    <w:uiPriority w:val="0"/>
    <w:rPr>
      <w:rFonts w:eastAsia="宋体"/>
      <w:kern w:val="2"/>
      <w:sz w:val="21"/>
      <w:szCs w:val="18"/>
      <w:lang w:val="en-US" w:eastAsia="zh-CN" w:bidi="ar-SA"/>
    </w:rPr>
  </w:style>
  <w:style w:type="character" w:customStyle="1" w:styleId="432">
    <w:name w:val="表中文字 Char21"/>
    <w:qFormat/>
    <w:uiPriority w:val="0"/>
    <w:rPr>
      <w:rFonts w:ascii="宋体" w:eastAsia="宋体"/>
      <w:kern w:val="2"/>
      <w:sz w:val="21"/>
      <w:szCs w:val="21"/>
      <w:lang w:val="en-US" w:eastAsia="zh-CN" w:bidi="ar-SA"/>
    </w:rPr>
  </w:style>
  <w:style w:type="character" w:customStyle="1" w:styleId="433">
    <w:name w:val="正文首行缩进 2 Char1"/>
    <w:qFormat/>
    <w:uiPriority w:val="0"/>
    <w:rPr>
      <w:rFonts w:ascii="Times New Roman" w:hAnsi="Times New Roman"/>
      <w:sz w:val="24"/>
    </w:rPr>
  </w:style>
  <w:style w:type="character" w:customStyle="1" w:styleId="434">
    <w:name w:val="图表题 Char12"/>
    <w:qFormat/>
    <w:uiPriority w:val="0"/>
    <w:rPr>
      <w:rFonts w:ascii="黑体" w:hAnsi="宋体" w:eastAsia="黑体" w:cs="宋体"/>
      <w:b/>
      <w:bCs/>
      <w:kern w:val="2"/>
      <w:sz w:val="24"/>
      <w:szCs w:val="24"/>
      <w:lang w:val="en-US" w:eastAsia="zh-CN" w:bidi="ar-SA"/>
    </w:rPr>
  </w:style>
  <w:style w:type="character" w:customStyle="1" w:styleId="435">
    <w:name w:val="样式 黑色"/>
    <w:qFormat/>
    <w:uiPriority w:val="0"/>
    <w:rPr>
      <w:rFonts w:eastAsia="宋体"/>
      <w:color w:val="auto"/>
      <w:kern w:val="2"/>
      <w:sz w:val="24"/>
      <w:szCs w:val="24"/>
      <w:lang w:val="en-US" w:eastAsia="zh-CN" w:bidi="ar-SA"/>
    </w:rPr>
  </w:style>
  <w:style w:type="character" w:customStyle="1" w:styleId="436">
    <w:name w:val="题注 Char24"/>
    <w:qFormat/>
    <w:uiPriority w:val="0"/>
    <w:rPr>
      <w:rFonts w:ascii="黑体" w:hAnsi="Arial" w:eastAsia="黑体" w:cs="Arial"/>
      <w:b/>
      <w:kern w:val="2"/>
      <w:sz w:val="24"/>
      <w:szCs w:val="24"/>
      <w:lang w:val="en-US" w:eastAsia="zh-CN" w:bidi="ar-SA"/>
    </w:rPr>
  </w:style>
  <w:style w:type="character" w:customStyle="1" w:styleId="437">
    <w:name w:val="正文修改 Char1412"/>
    <w:qFormat/>
    <w:uiPriority w:val="0"/>
    <w:rPr>
      <w:rFonts w:ascii="宋体" w:hAnsi="Times New Roman" w:eastAsia="宋体"/>
      <w:color w:val="000000"/>
      <w:kern w:val="2"/>
      <w:sz w:val="28"/>
      <w:szCs w:val="28"/>
      <w:lang w:val="en-US" w:eastAsia="zh-CN" w:bidi="ar-SA"/>
    </w:rPr>
  </w:style>
  <w:style w:type="character" w:customStyle="1" w:styleId="438">
    <w:name w:val="正文修改 Char1312"/>
    <w:qFormat/>
    <w:uiPriority w:val="0"/>
    <w:rPr>
      <w:rFonts w:ascii="宋体" w:hAnsi="宋体"/>
      <w:color w:val="000000"/>
      <w:kern w:val="2"/>
      <w:sz w:val="28"/>
      <w:szCs w:val="28"/>
    </w:rPr>
  </w:style>
  <w:style w:type="character" w:customStyle="1" w:styleId="439">
    <w:name w:val="Char Char12"/>
    <w:qFormat/>
    <w:uiPriority w:val="0"/>
    <w:rPr>
      <w:sz w:val="18"/>
      <w:szCs w:val="18"/>
    </w:rPr>
  </w:style>
  <w:style w:type="character" w:customStyle="1" w:styleId="440">
    <w:name w:val="第二层条 Char2"/>
    <w:qFormat/>
    <w:uiPriority w:val="0"/>
    <w:rPr>
      <w:rFonts w:ascii="仿宋_GB2312" w:hAnsi="Times New Roman" w:eastAsia="仿宋_GB2312" w:cs="Times New Roman"/>
      <w:sz w:val="28"/>
      <w:szCs w:val="24"/>
    </w:rPr>
  </w:style>
  <w:style w:type="character" w:customStyle="1" w:styleId="441">
    <w:name w:val="Char Char10"/>
    <w:qFormat/>
    <w:uiPriority w:val="0"/>
    <w:rPr>
      <w:rFonts w:ascii="仿宋_GB2312" w:hAnsi="Times New Roman" w:eastAsia="仿宋_GB2312" w:cs="Times New Roman"/>
      <w:sz w:val="28"/>
      <w:szCs w:val="20"/>
    </w:rPr>
  </w:style>
  <w:style w:type="character" w:customStyle="1" w:styleId="442">
    <w:name w:val="正文斜体 Char12"/>
    <w:qFormat/>
    <w:uiPriority w:val="0"/>
    <w:rPr>
      <w:rFonts w:ascii="宋体" w:hAnsi="宋体" w:eastAsia="宋体" w:cs="Times New Roman"/>
      <w:i/>
      <w:iCs/>
      <w:kern w:val="2"/>
      <w:sz w:val="24"/>
      <w:szCs w:val="24"/>
      <w:lang w:val="en-US" w:eastAsia="zh-CN" w:bidi="ar-SA"/>
    </w:rPr>
  </w:style>
  <w:style w:type="character" w:customStyle="1" w:styleId="443">
    <w:name w:val="标题 字符"/>
    <w:link w:val="84"/>
    <w:qFormat/>
    <w:uiPriority w:val="0"/>
    <w:rPr>
      <w:szCs w:val="24"/>
    </w:rPr>
  </w:style>
  <w:style w:type="character" w:customStyle="1" w:styleId="444">
    <w:name w:val="河石管道4 Char"/>
    <w:qFormat/>
    <w:uiPriority w:val="0"/>
    <w:rPr>
      <w:rFonts w:ascii="仿宋_GB2312" w:hAnsi="Arial" w:eastAsia="仿宋_GB2312"/>
      <w:bCs/>
      <w:kern w:val="2"/>
      <w:sz w:val="28"/>
      <w:szCs w:val="28"/>
      <w:lang w:val="en-US" w:eastAsia="zh-CN" w:bidi="ar-SA"/>
    </w:rPr>
  </w:style>
  <w:style w:type="character" w:customStyle="1" w:styleId="445">
    <w:name w:val="节 Char13"/>
    <w:qFormat/>
    <w:uiPriority w:val="0"/>
    <w:rPr>
      <w:rFonts w:ascii="黑体" w:hAnsi="Arial" w:eastAsia="黑体"/>
      <w:bCs/>
      <w:kern w:val="2"/>
      <w:sz w:val="30"/>
      <w:szCs w:val="30"/>
      <w:lang w:val="en-US" w:eastAsia="zh-CN" w:bidi="ar-SA"/>
    </w:rPr>
  </w:style>
  <w:style w:type="character" w:customStyle="1" w:styleId="446">
    <w:name w:val="Char Char Char4"/>
    <w:qFormat/>
    <w:uiPriority w:val="0"/>
    <w:rPr>
      <w:rFonts w:eastAsia="宋体"/>
      <w:kern w:val="2"/>
      <w:sz w:val="18"/>
      <w:szCs w:val="18"/>
      <w:lang w:val="en-US" w:eastAsia="zh-CN" w:bidi="ar-SA"/>
    </w:rPr>
  </w:style>
  <w:style w:type="character" w:customStyle="1" w:styleId="447">
    <w:name w:val="Char Char2"/>
    <w:qFormat/>
    <w:uiPriority w:val="0"/>
    <w:rPr>
      <w:rFonts w:eastAsia="宋体"/>
      <w:kern w:val="2"/>
      <w:sz w:val="18"/>
      <w:szCs w:val="18"/>
      <w:lang w:val="en-US" w:eastAsia="zh-CN" w:bidi="ar-SA"/>
    </w:rPr>
  </w:style>
  <w:style w:type="character" w:customStyle="1" w:styleId="448">
    <w:name w:val="Char Char44"/>
    <w:qFormat/>
    <w:uiPriority w:val="0"/>
    <w:rPr>
      <w:rFonts w:ascii="黑体" w:hAnsi="Arial" w:eastAsia="黑体"/>
      <w:b/>
      <w:bCs/>
      <w:kern w:val="2"/>
      <w:sz w:val="30"/>
      <w:szCs w:val="30"/>
      <w:lang w:val="en-US" w:eastAsia="zh-CN" w:bidi="ar-SA"/>
    </w:rPr>
  </w:style>
  <w:style w:type="character" w:customStyle="1" w:styleId="449">
    <w:name w:val="备注 Char Char"/>
    <w:qFormat/>
    <w:uiPriority w:val="0"/>
    <w:rPr>
      <w:rFonts w:eastAsia="宋体"/>
      <w:kern w:val="2"/>
      <w:sz w:val="21"/>
      <w:lang w:val="en-US" w:eastAsia="zh-CN" w:bidi="ar-SA"/>
    </w:rPr>
  </w:style>
  <w:style w:type="character" w:customStyle="1" w:styleId="450">
    <w:name w:val="正文格式 Char14"/>
    <w:qFormat/>
    <w:uiPriority w:val="0"/>
    <w:rPr>
      <w:rFonts w:ascii="宋体" w:hAnsi="宋体" w:eastAsia="宋体"/>
      <w:kern w:val="2"/>
      <w:sz w:val="24"/>
      <w:szCs w:val="24"/>
      <w:lang w:val="en-US" w:eastAsia="zh-CN" w:bidi="ar-SA"/>
    </w:rPr>
  </w:style>
  <w:style w:type="character" w:customStyle="1" w:styleId="451">
    <w:name w:val="标题 3 Char Char11"/>
    <w:qFormat/>
    <w:uiPriority w:val="0"/>
    <w:rPr>
      <w:rFonts w:ascii="黑体" w:hAnsi="宋体" w:eastAsia="黑体"/>
      <w:bCs/>
      <w:kern w:val="2"/>
      <w:sz w:val="28"/>
      <w:szCs w:val="28"/>
      <w:lang w:val="en-US" w:eastAsia="zh-CN" w:bidi="ar-SA"/>
    </w:rPr>
  </w:style>
  <w:style w:type="character" w:customStyle="1" w:styleId="452">
    <w:name w:val="正文首行缩进 Char5"/>
    <w:qFormat/>
    <w:uiPriority w:val="0"/>
    <w:rPr>
      <w:rFonts w:ascii="Calibri" w:hAnsi="Calibri" w:eastAsia="宋体" w:cs="Times New Roman"/>
      <w:szCs w:val="24"/>
    </w:rPr>
  </w:style>
  <w:style w:type="character" w:customStyle="1" w:styleId="453">
    <w:name w:val="正文格式 Char2"/>
    <w:qFormat/>
    <w:uiPriority w:val="0"/>
    <w:rPr>
      <w:rFonts w:ascii="宋体" w:hAnsi="宋体" w:eastAsia="宋体"/>
      <w:kern w:val="2"/>
      <w:sz w:val="24"/>
      <w:szCs w:val="24"/>
      <w:lang w:val="en-US" w:eastAsia="zh-CN" w:bidi="ar-SA"/>
    </w:rPr>
  </w:style>
  <w:style w:type="character" w:customStyle="1" w:styleId="454">
    <w:name w:val="表题1 Char12"/>
    <w:qFormat/>
    <w:uiPriority w:val="0"/>
    <w:rPr>
      <w:rFonts w:hAnsi="Arial" w:eastAsia="宋体" w:cs="Arial"/>
      <w:kern w:val="2"/>
      <w:sz w:val="24"/>
      <w:szCs w:val="24"/>
      <w:lang w:val="en-US" w:eastAsia="zh-CN" w:bidi="ar-SA"/>
    </w:rPr>
  </w:style>
  <w:style w:type="character" w:customStyle="1" w:styleId="455">
    <w:name w:val="表格内字体 Char12"/>
    <w:qFormat/>
    <w:uiPriority w:val="0"/>
    <w:rPr>
      <w:rFonts w:ascii="宋体" w:hAnsi="宋体" w:eastAsia="宋体"/>
      <w:kern w:val="2"/>
      <w:sz w:val="21"/>
      <w:szCs w:val="24"/>
      <w:lang w:val="en-US" w:eastAsia="zh-CN" w:bidi="ar-SA"/>
    </w:rPr>
  </w:style>
  <w:style w:type="character" w:customStyle="1" w:styleId="456">
    <w:name w:val="图题 Char"/>
    <w:link w:val="457"/>
    <w:qFormat/>
    <w:uiPriority w:val="0"/>
    <w:rPr>
      <w:rFonts w:ascii="黑体" w:hAnsi="宋体" w:eastAsia="黑体"/>
      <w:b/>
      <w:bCs/>
      <w:sz w:val="24"/>
      <w:szCs w:val="24"/>
      <w:lang w:val="zh-CN"/>
    </w:rPr>
  </w:style>
  <w:style w:type="paragraph" w:customStyle="1" w:styleId="457">
    <w:name w:val="图题6"/>
    <w:basedOn w:val="179"/>
    <w:next w:val="179"/>
    <w:link w:val="456"/>
    <w:qFormat/>
    <w:uiPriority w:val="0"/>
    <w:pPr>
      <w:ind w:firstLine="0"/>
      <w:jc w:val="center"/>
    </w:pPr>
    <w:rPr>
      <w:rFonts w:ascii="黑体" w:hAnsi="宋体" w:eastAsia="黑体" w:cs="Times New Roman"/>
      <w:b/>
      <w:bCs/>
      <w:lang w:val="zh-CN"/>
    </w:rPr>
  </w:style>
  <w:style w:type="character" w:customStyle="1" w:styleId="458">
    <w:name w:val="Plain Text Char1 Char2"/>
    <w:qFormat/>
    <w:uiPriority w:val="0"/>
    <w:rPr>
      <w:rFonts w:ascii="宋体" w:hAnsi="Courier New" w:eastAsia="仿宋_GB2312"/>
      <w:kern w:val="2"/>
      <w:sz w:val="28"/>
      <w:lang w:val="en-US" w:eastAsia="zh-CN" w:bidi="ar-SA"/>
    </w:rPr>
  </w:style>
  <w:style w:type="character" w:customStyle="1" w:styleId="459">
    <w:name w:val="报告表格 Char"/>
    <w:link w:val="460"/>
    <w:qFormat/>
    <w:uiPriority w:val="0"/>
    <w:rPr>
      <w:szCs w:val="21"/>
    </w:rPr>
  </w:style>
  <w:style w:type="paragraph" w:customStyle="1" w:styleId="460">
    <w:name w:val="报告表格"/>
    <w:basedOn w:val="1"/>
    <w:link w:val="459"/>
    <w:qFormat/>
    <w:uiPriority w:val="0"/>
    <w:pPr>
      <w:autoSpaceDE w:val="0"/>
      <w:autoSpaceDN w:val="0"/>
      <w:snapToGrid/>
      <w:spacing w:line="400" w:lineRule="exact"/>
      <w:ind w:firstLine="0" w:firstLineChars="0"/>
      <w:jc w:val="center"/>
      <w:textAlignment w:val="bottom"/>
    </w:pPr>
    <w:rPr>
      <w:rFonts w:cs="Times New Roman"/>
      <w:kern w:val="0"/>
      <w:sz w:val="20"/>
      <w:szCs w:val="21"/>
    </w:rPr>
  </w:style>
  <w:style w:type="character" w:customStyle="1" w:styleId="461">
    <w:name w:val="HTML 地址 字符"/>
    <w:link w:val="41"/>
    <w:qFormat/>
    <w:uiPriority w:val="0"/>
    <w:rPr>
      <w:rFonts w:ascii="仿宋_GB2312" w:eastAsia="仿宋_GB2312"/>
      <w:i/>
      <w:iCs/>
      <w:sz w:val="28"/>
      <w:lang w:val="zh-CN"/>
    </w:rPr>
  </w:style>
  <w:style w:type="character" w:customStyle="1" w:styleId="462">
    <w:name w:val="标题 2 Char11"/>
    <w:qFormat/>
    <w:uiPriority w:val="0"/>
    <w:rPr>
      <w:rFonts w:hAnsi="Arial" w:eastAsia="宋体"/>
      <w:bCs/>
      <w:kern w:val="2"/>
      <w:sz w:val="30"/>
      <w:szCs w:val="30"/>
      <w:lang w:val="en-US" w:eastAsia="zh-CN" w:bidi="ar-SA"/>
    </w:rPr>
  </w:style>
  <w:style w:type="character" w:customStyle="1" w:styleId="463">
    <w:name w:val="样式 表内小5 + 黑体 加粗 倾斜 下划线 Char51"/>
    <w:qFormat/>
    <w:uiPriority w:val="0"/>
    <w:rPr>
      <w:rFonts w:ascii="黑体" w:hAnsi="黑体" w:eastAsia="黑体"/>
      <w:b/>
      <w:bCs/>
      <w:i/>
      <w:iCs/>
      <w:kern w:val="2"/>
      <w:sz w:val="18"/>
      <w:szCs w:val="24"/>
      <w:u w:val="single"/>
      <w:lang w:val="en-US" w:eastAsia="zh-CN" w:bidi="ar-SA"/>
    </w:rPr>
  </w:style>
  <w:style w:type="character" w:customStyle="1" w:styleId="464">
    <w:name w:val="二级项 Char3"/>
    <w:qFormat/>
    <w:uiPriority w:val="0"/>
    <w:rPr>
      <w:rFonts w:ascii="Arial" w:hAnsi="Arial" w:eastAsia="黑体"/>
      <w:b/>
      <w:bCs/>
      <w:kern w:val="2"/>
      <w:sz w:val="24"/>
      <w:szCs w:val="24"/>
      <w:lang w:val="en-US" w:eastAsia="zh-CN" w:bidi="ar-SA"/>
    </w:rPr>
  </w:style>
  <w:style w:type="character" w:customStyle="1" w:styleId="465">
    <w:name w:val="Char Char37"/>
    <w:qFormat/>
    <w:uiPriority w:val="0"/>
    <w:rPr>
      <w:rFonts w:ascii="黑体" w:hAnsi="宋体" w:eastAsia="黑体"/>
      <w:b/>
      <w:bCs/>
      <w:kern w:val="2"/>
      <w:sz w:val="28"/>
      <w:szCs w:val="28"/>
      <w:lang w:val="en-US" w:eastAsia="zh-CN" w:bidi="ar-SA"/>
    </w:rPr>
  </w:style>
  <w:style w:type="character" w:customStyle="1" w:styleId="466">
    <w:name w:val="正文01 Char"/>
    <w:qFormat/>
    <w:locked/>
    <w:uiPriority w:val="0"/>
    <w:rPr>
      <w:rFonts w:eastAsia="宋体"/>
      <w:kern w:val="2"/>
      <w:sz w:val="24"/>
      <w:szCs w:val="24"/>
      <w:lang w:val="en-US" w:eastAsia="zh-CN" w:bidi="ar-SA"/>
    </w:rPr>
  </w:style>
  <w:style w:type="character" w:customStyle="1" w:styleId="467">
    <w:name w:val="style451"/>
    <w:qFormat/>
    <w:uiPriority w:val="0"/>
    <w:rPr>
      <w:b/>
      <w:bCs/>
      <w:color w:val="000000"/>
      <w:sz w:val="19"/>
      <w:szCs w:val="19"/>
    </w:rPr>
  </w:style>
  <w:style w:type="character" w:customStyle="1" w:styleId="468">
    <w:name w:val="标题 2 Char Char Char Char Char"/>
    <w:qFormat/>
    <w:uiPriority w:val="0"/>
    <w:rPr>
      <w:rFonts w:ascii="Arial" w:hAnsi="Arial" w:eastAsia="宋体"/>
      <w:bCs/>
      <w:kern w:val="2"/>
      <w:sz w:val="28"/>
      <w:szCs w:val="32"/>
      <w:lang w:val="en-US" w:eastAsia="zh-CN" w:bidi="ar-SA"/>
    </w:rPr>
  </w:style>
  <w:style w:type="character" w:customStyle="1" w:styleId="469">
    <w:name w:val="dl1"/>
    <w:qFormat/>
    <w:uiPriority w:val="0"/>
    <w:rPr>
      <w:color w:val="000000"/>
      <w:sz w:val="20"/>
      <w:szCs w:val="20"/>
    </w:rPr>
  </w:style>
  <w:style w:type="character" w:customStyle="1" w:styleId="470">
    <w:name w:val="正文修改 Char11"/>
    <w:qFormat/>
    <w:uiPriority w:val="0"/>
    <w:rPr>
      <w:rFonts w:ascii="宋体" w:hAnsi="宋体"/>
      <w:color w:val="000000"/>
      <w:kern w:val="2"/>
      <w:sz w:val="28"/>
      <w:szCs w:val="28"/>
    </w:rPr>
  </w:style>
  <w:style w:type="character" w:customStyle="1" w:styleId="471">
    <w:name w:val="题注 Char14"/>
    <w:qFormat/>
    <w:uiPriority w:val="0"/>
    <w:rPr>
      <w:rFonts w:ascii="黑体" w:hAnsi="Arial" w:eastAsia="黑体" w:cs="Arial"/>
      <w:b/>
      <w:kern w:val="2"/>
      <w:sz w:val="24"/>
      <w:szCs w:val="24"/>
      <w:lang w:val="en-US" w:eastAsia="zh-CN" w:bidi="ar-SA"/>
    </w:rPr>
  </w:style>
  <w:style w:type="character" w:customStyle="1" w:styleId="472">
    <w:name w:val="表格内字体 Char11"/>
    <w:qFormat/>
    <w:uiPriority w:val="0"/>
    <w:rPr>
      <w:rFonts w:ascii="宋体" w:hAnsi="宋体" w:eastAsia="宋体"/>
      <w:kern w:val="2"/>
      <w:sz w:val="21"/>
      <w:szCs w:val="24"/>
      <w:lang w:val="en-US" w:eastAsia="zh-CN" w:bidi="ar-SA"/>
    </w:rPr>
  </w:style>
  <w:style w:type="character" w:customStyle="1" w:styleId="473">
    <w:name w:val="样式 正文文本缩进 + 宋体 13 磅 Char"/>
    <w:qFormat/>
    <w:uiPriority w:val="0"/>
    <w:rPr>
      <w:rFonts w:ascii="宋体" w:hAnsi="宋体" w:eastAsia="宋体"/>
      <w:kern w:val="2"/>
      <w:sz w:val="28"/>
      <w:szCs w:val="28"/>
      <w:lang w:val="en-US" w:eastAsia="zh-CN" w:bidi="ar-SA"/>
    </w:rPr>
  </w:style>
  <w:style w:type="character" w:customStyle="1" w:styleId="474">
    <w:name w:val="燕山正文 Char"/>
    <w:qFormat/>
    <w:uiPriority w:val="0"/>
    <w:rPr>
      <w:rFonts w:ascii="宋体" w:hAnsi="宋体" w:eastAsia="宋体"/>
      <w:color w:val="000000"/>
      <w:kern w:val="2"/>
      <w:sz w:val="28"/>
      <w:szCs w:val="28"/>
      <w:lang w:val="en-US" w:eastAsia="zh-CN" w:bidi="ar-SA"/>
    </w:rPr>
  </w:style>
  <w:style w:type="character" w:customStyle="1" w:styleId="475">
    <w:name w:val="正文01 Char Char"/>
    <w:qFormat/>
    <w:locked/>
    <w:uiPriority w:val="0"/>
    <w:rPr>
      <w:rFonts w:eastAsia="宋体"/>
      <w:kern w:val="2"/>
      <w:sz w:val="24"/>
      <w:szCs w:val="24"/>
      <w:lang w:val="en-US" w:eastAsia="zh-CN" w:bidi="ar-SA"/>
    </w:rPr>
  </w:style>
  <w:style w:type="character" w:customStyle="1" w:styleId="476">
    <w:name w:val="infofont1"/>
    <w:qFormat/>
    <w:uiPriority w:val="0"/>
    <w:rPr>
      <w:rFonts w:hint="default" w:eastAsia="華康中楷體"/>
      <w:color w:val="000000"/>
      <w:sz w:val="22"/>
      <w:szCs w:val="22"/>
      <w:u w:val="none"/>
      <w:lang w:val="en-US" w:eastAsia="en-US" w:bidi="ar-SA"/>
    </w:rPr>
  </w:style>
  <w:style w:type="character" w:customStyle="1" w:styleId="477">
    <w:name w:val="文本条款 Char Char Char Char Char"/>
    <w:qFormat/>
    <w:uiPriority w:val="0"/>
    <w:rPr>
      <w:rFonts w:eastAsia="宋体"/>
      <w:color w:val="000000"/>
      <w:kern w:val="2"/>
      <w:sz w:val="24"/>
      <w:szCs w:val="24"/>
      <w:lang w:val="en-US" w:eastAsia="zh-CN" w:bidi="ar-SA"/>
    </w:rPr>
  </w:style>
  <w:style w:type="character" w:customStyle="1" w:styleId="478">
    <w:name w:val="正文001 Char Char Char Char"/>
    <w:qFormat/>
    <w:uiPriority w:val="0"/>
    <w:rPr>
      <w:rFonts w:eastAsia="宋体"/>
      <w:color w:val="000000"/>
      <w:kern w:val="2"/>
      <w:sz w:val="24"/>
      <w:szCs w:val="24"/>
      <w:lang w:val="en-US" w:eastAsia="zh-CN" w:bidi="ar-SA"/>
    </w:rPr>
  </w:style>
  <w:style w:type="character" w:customStyle="1" w:styleId="479">
    <w:name w:val="表题1 Char64"/>
    <w:qFormat/>
    <w:uiPriority w:val="0"/>
    <w:rPr>
      <w:rFonts w:ascii="黑体" w:hAnsi="Arial" w:eastAsia="黑体" w:cs="Arial"/>
      <w:b/>
      <w:kern w:val="2"/>
      <w:sz w:val="24"/>
      <w:szCs w:val="24"/>
      <w:lang w:val="en-US" w:eastAsia="zh-CN" w:bidi="ar-SA"/>
    </w:rPr>
  </w:style>
  <w:style w:type="character" w:customStyle="1" w:styleId="480">
    <w:name w:val="题注 Char112"/>
    <w:qFormat/>
    <w:uiPriority w:val="0"/>
    <w:rPr>
      <w:rFonts w:ascii="黑体" w:hAnsi="Arial" w:eastAsia="黑体" w:cs="Arial"/>
      <w:b/>
      <w:kern w:val="2"/>
      <w:sz w:val="24"/>
      <w:szCs w:val="24"/>
      <w:lang w:val="en-US" w:eastAsia="zh-CN" w:bidi="ar-SA"/>
    </w:rPr>
  </w:style>
  <w:style w:type="character" w:customStyle="1" w:styleId="481">
    <w:name w:val="Char Char34"/>
    <w:qFormat/>
    <w:uiPriority w:val="0"/>
    <w:rPr>
      <w:rFonts w:ascii="黑体" w:hAnsi="宋体" w:eastAsia="黑体"/>
      <w:b/>
      <w:bCs/>
      <w:kern w:val="2"/>
      <w:sz w:val="28"/>
      <w:szCs w:val="28"/>
      <w:lang w:val="en-US" w:eastAsia="zh-CN" w:bidi="ar-SA"/>
    </w:rPr>
  </w:style>
  <w:style w:type="character" w:customStyle="1" w:styleId="482">
    <w:name w:val="环评正文 Char4"/>
    <w:qFormat/>
    <w:uiPriority w:val="0"/>
    <w:rPr>
      <w:rFonts w:eastAsia="宋体"/>
      <w:bCs/>
      <w:kern w:val="2"/>
      <w:sz w:val="24"/>
      <w:szCs w:val="24"/>
      <w:lang w:val="en-US" w:eastAsia="zh-CN" w:bidi="ar-SA"/>
    </w:rPr>
  </w:style>
  <w:style w:type="character" w:customStyle="1" w:styleId="483">
    <w:name w:val="批注框文本 Char1"/>
    <w:qFormat/>
    <w:uiPriority w:val="0"/>
    <w:rPr>
      <w:rFonts w:eastAsia="宋体"/>
      <w:kern w:val="2"/>
      <w:sz w:val="18"/>
      <w:szCs w:val="18"/>
      <w:lang w:val="en-US" w:eastAsia="zh-CN" w:bidi="ar-SA"/>
    </w:rPr>
  </w:style>
  <w:style w:type="character" w:customStyle="1" w:styleId="484">
    <w:name w:val="正文文字缩进 2 Char1"/>
    <w:qFormat/>
    <w:uiPriority w:val="0"/>
    <w:rPr>
      <w:rFonts w:eastAsia="宋体"/>
      <w:kern w:val="2"/>
      <w:sz w:val="21"/>
      <w:szCs w:val="24"/>
      <w:lang w:val="en-US" w:eastAsia="zh-CN" w:bidi="ar-SA"/>
    </w:rPr>
  </w:style>
  <w:style w:type="character" w:customStyle="1" w:styleId="485">
    <w:name w:val="标题 Char1"/>
    <w:qFormat/>
    <w:uiPriority w:val="10"/>
    <w:rPr>
      <w:rFonts w:ascii="Cambria" w:hAnsi="Cambria" w:eastAsia="宋体" w:cs="Times New Roman"/>
      <w:b/>
      <w:bCs/>
      <w:sz w:val="32"/>
      <w:szCs w:val="32"/>
    </w:rPr>
  </w:style>
  <w:style w:type="character" w:customStyle="1" w:styleId="486">
    <w:name w:val="标题 字符1"/>
    <w:qFormat/>
    <w:uiPriority w:val="10"/>
    <w:rPr>
      <w:rFonts w:ascii="Cambria" w:hAnsi="Cambria" w:eastAsia="宋体" w:cs="Times New Roman"/>
      <w:b/>
      <w:bCs/>
      <w:sz w:val="32"/>
      <w:szCs w:val="32"/>
    </w:rPr>
  </w:style>
  <w:style w:type="character" w:customStyle="1" w:styleId="487">
    <w:name w:val="题注 Char34"/>
    <w:qFormat/>
    <w:uiPriority w:val="0"/>
    <w:rPr>
      <w:rFonts w:ascii="黑体" w:hAnsi="Arial" w:eastAsia="黑体" w:cs="Arial"/>
      <w:b/>
      <w:kern w:val="2"/>
      <w:sz w:val="24"/>
      <w:szCs w:val="24"/>
      <w:lang w:val="en-US" w:eastAsia="zh-CN" w:bidi="ar-SA"/>
    </w:rPr>
  </w:style>
  <w:style w:type="character" w:customStyle="1" w:styleId="488">
    <w:name w:val="Char Char610"/>
    <w:qFormat/>
    <w:uiPriority w:val="0"/>
    <w:rPr>
      <w:rFonts w:ascii="黑体" w:eastAsia="黑体"/>
      <w:b/>
      <w:bCs/>
      <w:kern w:val="2"/>
      <w:sz w:val="28"/>
      <w:szCs w:val="28"/>
      <w:lang w:val="en-US" w:eastAsia="zh-CN" w:bidi="ar-SA"/>
    </w:rPr>
  </w:style>
  <w:style w:type="character" w:customStyle="1" w:styleId="489">
    <w:name w:val="hottext1"/>
    <w:qFormat/>
    <w:uiPriority w:val="0"/>
    <w:rPr>
      <w:rFonts w:ascii="宋体" w:hAnsi="宋体" w:eastAsia="宋体"/>
      <w:strike/>
      <w:sz w:val="22"/>
      <w:u w:val="none"/>
    </w:rPr>
  </w:style>
  <w:style w:type="character" w:customStyle="1" w:styleId="490">
    <w:name w:val="标题 2 Char41"/>
    <w:qFormat/>
    <w:uiPriority w:val="0"/>
    <w:rPr>
      <w:rFonts w:ascii="黑体" w:hAnsi="Arial" w:eastAsia="黑体" w:cs="Times New Roman"/>
      <w:bCs/>
      <w:kern w:val="2"/>
      <w:sz w:val="30"/>
      <w:szCs w:val="30"/>
      <w:lang w:val="en-US" w:eastAsia="zh-CN" w:bidi="ar-SA"/>
    </w:rPr>
  </w:style>
  <w:style w:type="character" w:customStyle="1" w:styleId="491">
    <w:name w:val="样式 表格文字 + (中文) 宋体 Char"/>
    <w:link w:val="492"/>
    <w:qFormat/>
    <w:uiPriority w:val="0"/>
    <w:rPr>
      <w:szCs w:val="21"/>
    </w:rPr>
  </w:style>
  <w:style w:type="paragraph" w:customStyle="1" w:styleId="492">
    <w:name w:val="样式 表格文字 + (中文) 宋体"/>
    <w:basedOn w:val="285"/>
    <w:link w:val="491"/>
    <w:qFormat/>
    <w:uiPriority w:val="0"/>
    <w:pPr>
      <w:adjustRightInd/>
      <w:snapToGrid/>
      <w:spacing w:before="60" w:line="460" w:lineRule="exact"/>
      <w:jc w:val="both"/>
    </w:pPr>
    <w:rPr>
      <w:szCs w:val="21"/>
    </w:rPr>
  </w:style>
  <w:style w:type="character" w:customStyle="1" w:styleId="493">
    <w:name w:val="Char Char612"/>
    <w:qFormat/>
    <w:uiPriority w:val="0"/>
    <w:rPr>
      <w:rFonts w:ascii="黑体" w:eastAsia="黑体"/>
      <w:b/>
      <w:bCs/>
      <w:kern w:val="2"/>
      <w:sz w:val="28"/>
      <w:szCs w:val="28"/>
      <w:lang w:val="en-US" w:eastAsia="zh-CN" w:bidi="ar-SA"/>
    </w:rPr>
  </w:style>
  <w:style w:type="character" w:customStyle="1" w:styleId="494">
    <w:name w:val="正文缩进 Char121"/>
    <w:qFormat/>
    <w:uiPriority w:val="0"/>
    <w:rPr>
      <w:rFonts w:ascii="宋体" w:hAnsi="宋体" w:eastAsia="宋体" w:cs="宋体"/>
      <w:color w:val="000000"/>
      <w:kern w:val="2"/>
      <w:sz w:val="24"/>
      <w:szCs w:val="24"/>
      <w:lang w:val="en-US" w:eastAsia="zh-CN" w:bidi="ar-SA"/>
    </w:rPr>
  </w:style>
  <w:style w:type="character" w:customStyle="1" w:styleId="495">
    <w:name w:val="文档结构图 Char11"/>
    <w:qFormat/>
    <w:uiPriority w:val="0"/>
    <w:rPr>
      <w:rFonts w:ascii="Times New Roman" w:hAnsi="Times New Roman" w:eastAsia="宋体" w:cs="Times New Roman"/>
      <w:kern w:val="2"/>
      <w:sz w:val="24"/>
      <w:szCs w:val="24"/>
      <w:shd w:val="clear" w:color="auto" w:fill="000080"/>
      <w:lang w:val="en-US" w:eastAsia="zh-CN" w:bidi="ar-SA"/>
    </w:rPr>
  </w:style>
  <w:style w:type="character" w:customStyle="1" w:styleId="496">
    <w:name w:val="标题 2 C"/>
    <w:qFormat/>
    <w:uiPriority w:val="0"/>
    <w:rPr>
      <w:rFonts w:ascii="宋体" w:hAnsi="Arial" w:eastAsia="宋体"/>
      <w:b/>
      <w:bCs/>
      <w:kern w:val="2"/>
      <w:sz w:val="32"/>
      <w:szCs w:val="32"/>
      <w:lang w:val="en-US" w:eastAsia="zh-CN"/>
    </w:rPr>
  </w:style>
  <w:style w:type="character" w:customStyle="1" w:styleId="497">
    <w:name w:val="正文修改 Char1112"/>
    <w:qFormat/>
    <w:uiPriority w:val="0"/>
    <w:rPr>
      <w:rFonts w:ascii="宋体" w:hAnsi="宋体"/>
      <w:color w:val="000000"/>
      <w:kern w:val="2"/>
      <w:sz w:val="28"/>
      <w:szCs w:val="28"/>
    </w:rPr>
  </w:style>
  <w:style w:type="character" w:customStyle="1" w:styleId="498">
    <w:name w:val="h31"/>
    <w:qFormat/>
    <w:uiPriority w:val="0"/>
    <w:rPr>
      <w:rFonts w:cs="Times New Roman"/>
      <w:sz w:val="21"/>
      <w:szCs w:val="21"/>
    </w:rPr>
  </w:style>
  <w:style w:type="character" w:customStyle="1" w:styleId="499">
    <w:name w:val="正文标准格式 Char"/>
    <w:qFormat/>
    <w:uiPriority w:val="0"/>
    <w:rPr>
      <w:rFonts w:eastAsia="仿宋_GB2312"/>
      <w:color w:val="000000"/>
      <w:kern w:val="2"/>
      <w:sz w:val="28"/>
      <w:szCs w:val="28"/>
      <w:lang w:val="en-US" w:eastAsia="zh-CN"/>
    </w:rPr>
  </w:style>
  <w:style w:type="character" w:customStyle="1" w:styleId="500">
    <w:name w:val="干标题(a) Char3"/>
    <w:qFormat/>
    <w:uiPriority w:val="0"/>
    <w:rPr>
      <w:rFonts w:ascii="Arial" w:hAnsi="Arial" w:eastAsia="黑体"/>
      <w:kern w:val="2"/>
      <w:sz w:val="21"/>
      <w:szCs w:val="21"/>
      <w:lang w:val="en-US" w:eastAsia="zh-CN" w:bidi="ar-SA"/>
    </w:rPr>
  </w:style>
  <w:style w:type="character" w:customStyle="1" w:styleId="501">
    <w:name w:val="infodetail1"/>
    <w:qFormat/>
    <w:uiPriority w:val="0"/>
    <w:rPr>
      <w:rFonts w:hint="default" w:ascii="ˎ̥" w:hAnsi="ˎ̥" w:eastAsia="黑体"/>
      <w:b/>
      <w:color w:val="000000"/>
      <w:spacing w:val="10"/>
      <w:kern w:val="44"/>
      <w:sz w:val="24"/>
      <w:u w:val="none"/>
      <w:lang w:val="en-US" w:eastAsia="zh-CN"/>
    </w:rPr>
  </w:style>
  <w:style w:type="character" w:customStyle="1" w:styleId="502">
    <w:name w:val="环评正文文字缩进（江东模板） Char"/>
    <w:qFormat/>
    <w:uiPriority w:val="99"/>
    <w:rPr>
      <w:rFonts w:eastAsia="宋体"/>
      <w:kern w:val="2"/>
      <w:sz w:val="16"/>
      <w:szCs w:val="16"/>
      <w:lang w:val="en-US" w:eastAsia="zh-CN" w:bidi="ar-SA"/>
    </w:rPr>
  </w:style>
  <w:style w:type="character" w:customStyle="1" w:styleId="503">
    <w:name w:val="Char Char48"/>
    <w:qFormat/>
    <w:uiPriority w:val="0"/>
    <w:rPr>
      <w:rFonts w:ascii="黑体" w:hAnsi="Arial" w:eastAsia="黑体"/>
      <w:b/>
      <w:bCs/>
      <w:kern w:val="2"/>
      <w:sz w:val="30"/>
      <w:szCs w:val="30"/>
      <w:lang w:val="en-US" w:eastAsia="zh-CN" w:bidi="ar-SA"/>
    </w:rPr>
  </w:style>
  <w:style w:type="character" w:customStyle="1" w:styleId="504">
    <w:name w:val="燕山正文 Char13"/>
    <w:qFormat/>
    <w:uiPriority w:val="0"/>
    <w:rPr>
      <w:rFonts w:ascii="宋体" w:eastAsia="宋体" w:cs="宋体"/>
      <w:kern w:val="2"/>
      <w:sz w:val="24"/>
      <w:szCs w:val="24"/>
      <w:lang w:val="en-US" w:eastAsia="zh-CN" w:bidi="ar-SA"/>
    </w:rPr>
  </w:style>
  <w:style w:type="character" w:customStyle="1" w:styleId="505">
    <w:name w:val="fsl1"/>
    <w:qFormat/>
    <w:uiPriority w:val="0"/>
    <w:rPr>
      <w:rFonts w:ascii="黑体" w:hAnsi="黑体" w:eastAsia="黑体"/>
      <w:b/>
      <w:color w:val="0082C6"/>
      <w:spacing w:val="10"/>
      <w:kern w:val="44"/>
      <w:sz w:val="21"/>
      <w:lang w:val="en-US" w:eastAsia="zh-CN"/>
    </w:rPr>
  </w:style>
  <w:style w:type="character" w:customStyle="1" w:styleId="506">
    <w:name w:val="图表题 Char4"/>
    <w:qFormat/>
    <w:uiPriority w:val="0"/>
    <w:rPr>
      <w:rFonts w:ascii="黑体" w:hAnsi="宋体" w:eastAsia="黑体" w:cs="宋体"/>
      <w:b/>
      <w:bCs/>
      <w:kern w:val="2"/>
      <w:sz w:val="24"/>
      <w:szCs w:val="24"/>
      <w:lang w:val="en-US" w:eastAsia="zh-CN" w:bidi="ar-SA"/>
    </w:rPr>
  </w:style>
  <w:style w:type="character" w:customStyle="1" w:styleId="507">
    <w:name w:val="标题6"/>
    <w:basedOn w:val="96"/>
    <w:qFormat/>
    <w:uiPriority w:val="0"/>
  </w:style>
  <w:style w:type="character" w:customStyle="1" w:styleId="508">
    <w:name w:val="标题 3 Char1 Char"/>
    <w:qFormat/>
    <w:uiPriority w:val="0"/>
    <w:rPr>
      <w:rFonts w:ascii="宋体" w:hAnsi="宋体" w:eastAsia="宋体" w:cs="Arial Unicode MS"/>
      <w:bCs/>
      <w:kern w:val="2"/>
      <w:sz w:val="28"/>
      <w:szCs w:val="32"/>
      <w:lang w:val="en-US" w:eastAsia="zh-CN" w:bidi="ar-SA"/>
    </w:rPr>
  </w:style>
  <w:style w:type="character" w:customStyle="1" w:styleId="509">
    <w:name w:val="无级项 Char3"/>
    <w:qFormat/>
    <w:uiPriority w:val="0"/>
    <w:rPr>
      <w:rFonts w:eastAsia="宋体"/>
      <w:b/>
      <w:bCs/>
      <w:kern w:val="2"/>
      <w:sz w:val="24"/>
      <w:szCs w:val="24"/>
      <w:lang w:val="en-US" w:eastAsia="zh-CN" w:bidi="ar-SA"/>
    </w:rPr>
  </w:style>
  <w:style w:type="character" w:customStyle="1" w:styleId="510">
    <w:name w:val="articlebody3"/>
    <w:qFormat/>
    <w:uiPriority w:val="0"/>
    <w:rPr>
      <w:sz w:val="21"/>
      <w:szCs w:val="21"/>
    </w:rPr>
  </w:style>
  <w:style w:type="character" w:customStyle="1" w:styleId="511">
    <w:name w:val="unnamed2"/>
    <w:basedOn w:val="96"/>
    <w:qFormat/>
    <w:uiPriority w:val="0"/>
  </w:style>
  <w:style w:type="character" w:customStyle="1" w:styleId="512">
    <w:name w:val="纯文本 Char Char2"/>
    <w:qFormat/>
    <w:uiPriority w:val="0"/>
    <w:rPr>
      <w:rFonts w:ascii="宋体" w:hAnsi="Courier New" w:eastAsia="宋体"/>
      <w:b/>
      <w:spacing w:val="10"/>
      <w:kern w:val="44"/>
      <w:sz w:val="21"/>
      <w:lang w:val="en-US" w:eastAsia="zh-CN"/>
    </w:rPr>
  </w:style>
  <w:style w:type="character" w:customStyle="1" w:styleId="513">
    <w:name w:val="表蕊 Char1"/>
    <w:link w:val="514"/>
    <w:qFormat/>
    <w:uiPriority w:val="0"/>
    <w:rPr>
      <w:rFonts w:eastAsia="楷体_GB2312"/>
      <w:spacing w:val="-10"/>
      <w:szCs w:val="24"/>
    </w:rPr>
  </w:style>
  <w:style w:type="paragraph" w:customStyle="1" w:styleId="514">
    <w:name w:val="表蕊"/>
    <w:basedOn w:val="1"/>
    <w:link w:val="513"/>
    <w:qFormat/>
    <w:uiPriority w:val="0"/>
    <w:pPr>
      <w:snapToGrid/>
      <w:spacing w:line="320" w:lineRule="atLeast"/>
      <w:ind w:firstLine="0" w:firstLineChars="0"/>
      <w:jc w:val="left"/>
      <w:textAlignment w:val="baseline"/>
    </w:pPr>
    <w:rPr>
      <w:rFonts w:eastAsia="楷体_GB2312" w:cs="Times New Roman"/>
      <w:spacing w:val="-10"/>
      <w:kern w:val="0"/>
      <w:sz w:val="20"/>
      <w:szCs w:val="24"/>
    </w:rPr>
  </w:style>
  <w:style w:type="character" w:customStyle="1" w:styleId="515">
    <w:name w:val="样式_正文_01 Char"/>
    <w:link w:val="516"/>
    <w:qFormat/>
    <w:uiPriority w:val="0"/>
    <w:rPr>
      <w:rFonts w:ascii="宋体" w:hAnsi="宋体" w:cs="宋体"/>
      <w:color w:val="000000"/>
      <w:sz w:val="24"/>
      <w:szCs w:val="24"/>
      <w:lang w:val="zh-CN"/>
    </w:rPr>
  </w:style>
  <w:style w:type="paragraph" w:customStyle="1" w:styleId="516">
    <w:name w:val="样式_正文_01"/>
    <w:basedOn w:val="1"/>
    <w:link w:val="515"/>
    <w:qFormat/>
    <w:uiPriority w:val="0"/>
    <w:pPr>
      <w:adjustRightInd/>
      <w:spacing w:line="360" w:lineRule="auto"/>
      <w:ind w:firstLine="468"/>
    </w:pPr>
    <w:rPr>
      <w:rFonts w:ascii="宋体" w:hAnsi="宋体" w:cs="宋体"/>
      <w:color w:val="000000"/>
      <w:kern w:val="0"/>
      <w:szCs w:val="24"/>
      <w:lang w:val="zh-CN"/>
    </w:rPr>
  </w:style>
  <w:style w:type="character" w:customStyle="1" w:styleId="517">
    <w:name w:val="正文首行缩进 Char Char Char1"/>
    <w:qFormat/>
    <w:uiPriority w:val="0"/>
    <w:rPr>
      <w:rFonts w:eastAsia="宋体"/>
      <w:kern w:val="2"/>
      <w:sz w:val="21"/>
      <w:szCs w:val="24"/>
      <w:lang w:val="en-US" w:eastAsia="zh-CN" w:bidi="ar-SA"/>
    </w:rPr>
  </w:style>
  <w:style w:type="character" w:customStyle="1" w:styleId="518">
    <w:name w:val="Char Char1112"/>
    <w:qFormat/>
    <w:uiPriority w:val="0"/>
    <w:rPr>
      <w:rFonts w:ascii="黑体" w:hAnsi="Arial" w:eastAsia="黑体"/>
      <w:bCs/>
      <w:kern w:val="2"/>
      <w:sz w:val="30"/>
      <w:szCs w:val="30"/>
      <w:lang w:val="en-US" w:eastAsia="zh-CN" w:bidi="ar-SA"/>
    </w:rPr>
  </w:style>
  <w:style w:type="character" w:customStyle="1" w:styleId="519">
    <w:name w:val="正文文字 21 Char"/>
    <w:qFormat/>
    <w:uiPriority w:val="0"/>
    <w:rPr>
      <w:rFonts w:eastAsia="宋体"/>
      <w:kern w:val="2"/>
      <w:sz w:val="21"/>
      <w:szCs w:val="24"/>
      <w:lang w:val="en-US" w:eastAsia="zh-CN" w:bidi="ar-SA"/>
    </w:rPr>
  </w:style>
  <w:style w:type="character" w:customStyle="1" w:styleId="520">
    <w:name w:val="标题 3 Char91"/>
    <w:qFormat/>
    <w:uiPriority w:val="0"/>
    <w:rPr>
      <w:rFonts w:ascii="黑体" w:hAnsi="宋体" w:eastAsia="黑体" w:cs="Times New Roman"/>
      <w:b/>
      <w:bCs/>
      <w:kern w:val="2"/>
      <w:sz w:val="28"/>
      <w:szCs w:val="28"/>
      <w:lang w:val="en-US" w:eastAsia="zh-CN" w:bidi="ar-SA"/>
    </w:rPr>
  </w:style>
  <w:style w:type="character" w:customStyle="1" w:styleId="521">
    <w:name w:val="Char Char118"/>
    <w:qFormat/>
    <w:uiPriority w:val="0"/>
    <w:rPr>
      <w:rFonts w:ascii="黑体" w:hAnsi="Arial" w:eastAsia="黑体"/>
      <w:b/>
      <w:bCs/>
      <w:kern w:val="2"/>
      <w:sz w:val="30"/>
      <w:szCs w:val="30"/>
      <w:lang w:val="en-US" w:eastAsia="zh-CN" w:bidi="ar-SA"/>
    </w:rPr>
  </w:style>
  <w:style w:type="character" w:customStyle="1" w:styleId="522">
    <w:name w:val="正文格式 Char41"/>
    <w:qFormat/>
    <w:uiPriority w:val="0"/>
    <w:rPr>
      <w:rFonts w:ascii="宋体" w:hAnsi="宋体" w:eastAsia="宋体"/>
      <w:kern w:val="2"/>
      <w:sz w:val="24"/>
      <w:szCs w:val="24"/>
      <w:lang w:val="en-US" w:eastAsia="zh-CN" w:bidi="ar-SA"/>
    </w:rPr>
  </w:style>
  <w:style w:type="character" w:customStyle="1" w:styleId="523">
    <w:name w:val="Char Char1113"/>
    <w:qFormat/>
    <w:uiPriority w:val="0"/>
    <w:rPr>
      <w:rFonts w:ascii="黑体" w:hAnsi="Arial" w:eastAsia="黑体"/>
      <w:bCs/>
      <w:kern w:val="2"/>
      <w:sz w:val="30"/>
      <w:szCs w:val="30"/>
      <w:lang w:val="en-US" w:eastAsia="zh-CN" w:bidi="ar-SA"/>
    </w:rPr>
  </w:style>
  <w:style w:type="character" w:customStyle="1" w:styleId="524">
    <w:name w:val="unnamed11"/>
    <w:qFormat/>
    <w:uiPriority w:val="0"/>
    <w:rPr>
      <w:rFonts w:ascii="黑体" w:hAnsi="黑体" w:eastAsia="宋体"/>
      <w:b/>
      <w:color w:val="000000"/>
      <w:spacing w:val="10"/>
      <w:kern w:val="2"/>
      <w:sz w:val="19"/>
      <w:szCs w:val="19"/>
      <w:u w:val="none"/>
      <w:lang w:val="en-US" w:eastAsia="zh-CN" w:bidi="ar-SA"/>
    </w:rPr>
  </w:style>
  <w:style w:type="character" w:customStyle="1" w:styleId="525">
    <w:name w:val="a51"/>
    <w:qFormat/>
    <w:uiPriority w:val="0"/>
    <w:rPr>
      <w:rFonts w:ascii="黑体" w:hAnsi="黑体" w:eastAsia="宋体"/>
      <w:b/>
      <w:color w:val="000000"/>
      <w:spacing w:val="10"/>
      <w:kern w:val="2"/>
      <w:sz w:val="21"/>
      <w:szCs w:val="21"/>
      <w:u w:val="none"/>
      <w:lang w:val="en-US" w:eastAsia="zh-CN" w:bidi="ar-SA"/>
    </w:rPr>
  </w:style>
  <w:style w:type="character" w:customStyle="1" w:styleId="526">
    <w:name w:val="默认段落字体 Char"/>
    <w:qFormat/>
    <w:uiPriority w:val="0"/>
    <w:rPr>
      <w:rFonts w:hint="eastAsia"/>
      <w:color w:val="000000"/>
      <w:sz w:val="21"/>
      <w:lang w:val="en-US" w:eastAsia="zh-CN"/>
    </w:rPr>
  </w:style>
  <w:style w:type="character" w:customStyle="1" w:styleId="527">
    <w:name w:val="批注引用 Char"/>
    <w:qFormat/>
    <w:uiPriority w:val="0"/>
    <w:rPr>
      <w:rFonts w:hint="eastAsia"/>
      <w:color w:val="000000"/>
      <w:sz w:val="21"/>
      <w:lang w:val="en-US" w:eastAsia="zh-CN"/>
    </w:rPr>
  </w:style>
  <w:style w:type="character" w:customStyle="1" w:styleId="528">
    <w:name w:val="链接"/>
    <w:qFormat/>
    <w:uiPriority w:val="0"/>
    <w:rPr>
      <w:rFonts w:hint="eastAsia" w:ascii="黑体" w:hAnsi="黑体" w:eastAsia="宋体"/>
      <w:b/>
      <w:color w:val="0000FF"/>
      <w:spacing w:val="10"/>
      <w:kern w:val="2"/>
      <w:sz w:val="21"/>
      <w:szCs w:val="28"/>
      <w:u w:val="single" w:color="0000FF"/>
      <w:lang w:val="en-US" w:eastAsia="zh-CN" w:bidi="ar-SA"/>
    </w:rPr>
  </w:style>
  <w:style w:type="character" w:customStyle="1" w:styleId="529">
    <w:name w:val="表格内字体 Char4"/>
    <w:qFormat/>
    <w:uiPriority w:val="0"/>
    <w:rPr>
      <w:rFonts w:ascii="宋体" w:hAnsi="宋体" w:eastAsia="宋体"/>
      <w:kern w:val="2"/>
      <w:sz w:val="21"/>
      <w:szCs w:val="24"/>
      <w:lang w:val="en-US" w:eastAsia="zh-CN" w:bidi="ar-SA"/>
    </w:rPr>
  </w:style>
  <w:style w:type="character" w:customStyle="1" w:styleId="530">
    <w:name w:val="页码 Char"/>
    <w:qFormat/>
    <w:uiPriority w:val="0"/>
    <w:rPr>
      <w:rFonts w:hint="eastAsia"/>
      <w:color w:val="000000"/>
      <w:sz w:val="21"/>
      <w:lang w:val="en-US" w:eastAsia="zh-CN"/>
    </w:rPr>
  </w:style>
  <w:style w:type="character" w:customStyle="1" w:styleId="531">
    <w:name w:val="日期 Char1"/>
    <w:qFormat/>
    <w:uiPriority w:val="0"/>
    <w:rPr>
      <w:rFonts w:ascii="Times New Roman" w:hAnsi="Times New Roman" w:eastAsia="仿宋_GB2312" w:cs="Times New Roman"/>
      <w:sz w:val="28"/>
      <w:szCs w:val="24"/>
      <w:lang w:val="zh-CN" w:eastAsia="zh-CN"/>
    </w:rPr>
  </w:style>
  <w:style w:type="character" w:customStyle="1" w:styleId="532">
    <w:name w:val="标题 3 Char21"/>
    <w:qFormat/>
    <w:uiPriority w:val="0"/>
    <w:rPr>
      <w:rFonts w:ascii="黑体" w:hAnsi="宋体" w:eastAsia="黑体"/>
      <w:b/>
      <w:bCs/>
      <w:kern w:val="2"/>
      <w:sz w:val="28"/>
      <w:szCs w:val="28"/>
      <w:lang w:val="en-US" w:eastAsia="zh-CN" w:bidi="ar-SA"/>
    </w:rPr>
  </w:style>
  <w:style w:type="character" w:customStyle="1" w:styleId="533">
    <w:name w:val="样式 报告书表格 + 字距调整二号 Char"/>
    <w:link w:val="534"/>
    <w:qFormat/>
    <w:uiPriority w:val="0"/>
    <w:rPr>
      <w:color w:val="0000FF"/>
      <w:szCs w:val="21"/>
    </w:rPr>
  </w:style>
  <w:style w:type="paragraph" w:customStyle="1" w:styleId="534">
    <w:name w:val="样式 报告书表格 + 字距调整二号"/>
    <w:basedOn w:val="231"/>
    <w:link w:val="533"/>
    <w:qFormat/>
    <w:uiPriority w:val="0"/>
    <w:pPr>
      <w:spacing w:line="400" w:lineRule="exact"/>
    </w:pPr>
    <w:rPr>
      <w:color w:val="0000FF"/>
      <w:szCs w:val="21"/>
    </w:rPr>
  </w:style>
  <w:style w:type="character" w:customStyle="1" w:styleId="535">
    <w:name w:val="javascript"/>
    <w:qFormat/>
    <w:uiPriority w:val="0"/>
    <w:rPr>
      <w:rFonts w:ascii="黑体" w:hAnsi="黑体" w:eastAsia="宋体"/>
      <w:b/>
      <w:spacing w:val="10"/>
      <w:kern w:val="2"/>
      <w:sz w:val="28"/>
      <w:szCs w:val="28"/>
      <w:lang w:val="en-US" w:eastAsia="zh-CN" w:bidi="ar-SA"/>
    </w:rPr>
  </w:style>
  <w:style w:type="character" w:customStyle="1" w:styleId="536">
    <w:name w:val="cucd-0 Char"/>
    <w:link w:val="537"/>
    <w:qFormat/>
    <w:uiPriority w:val="0"/>
    <w:rPr>
      <w:sz w:val="24"/>
      <w:szCs w:val="24"/>
    </w:rPr>
  </w:style>
  <w:style w:type="paragraph" w:customStyle="1" w:styleId="537">
    <w:name w:val="cucd-0"/>
    <w:link w:val="536"/>
    <w:qFormat/>
    <w:uiPriority w:val="0"/>
    <w:pPr>
      <w:spacing w:line="360" w:lineRule="auto"/>
      <w:ind w:firstLine="480" w:firstLineChars="200"/>
    </w:pPr>
    <w:rPr>
      <w:rFonts w:ascii="Times New Roman" w:hAnsi="Times New Roman" w:eastAsia="宋体" w:cs="Times New Roman"/>
      <w:sz w:val="24"/>
      <w:szCs w:val="24"/>
      <w:lang w:val="en-US" w:eastAsia="zh-CN" w:bidi="ar-SA"/>
    </w:rPr>
  </w:style>
  <w:style w:type="character" w:customStyle="1" w:styleId="538">
    <w:name w:val="Char Char18"/>
    <w:qFormat/>
    <w:uiPriority w:val="0"/>
    <w:rPr>
      <w:rFonts w:ascii="黑体" w:hAnsi="黑体" w:eastAsia="仿宋_GB2312"/>
      <w:b/>
      <w:spacing w:val="10"/>
      <w:kern w:val="2"/>
      <w:sz w:val="18"/>
      <w:lang w:val="en-US" w:eastAsia="zh-CN" w:bidi="ar-SA"/>
    </w:rPr>
  </w:style>
  <w:style w:type="character" w:customStyle="1" w:styleId="539">
    <w:name w:val="Char Char20"/>
    <w:qFormat/>
    <w:uiPriority w:val="0"/>
    <w:rPr>
      <w:rFonts w:ascii="宋体" w:hAnsi="黑体" w:eastAsia="宋体"/>
      <w:b/>
      <w:spacing w:val="10"/>
      <w:kern w:val="44"/>
      <w:sz w:val="18"/>
      <w:szCs w:val="18"/>
      <w:lang w:val="en-US" w:eastAsia="zh-CN"/>
    </w:rPr>
  </w:style>
  <w:style w:type="character" w:customStyle="1" w:styleId="540">
    <w:name w:val="Char Char13"/>
    <w:qFormat/>
    <w:uiPriority w:val="0"/>
    <w:rPr>
      <w:rFonts w:eastAsia="宋体"/>
      <w:kern w:val="2"/>
      <w:sz w:val="21"/>
      <w:szCs w:val="24"/>
      <w:lang w:val="en-US" w:eastAsia="zh-CN" w:bidi="ar-SA"/>
    </w:rPr>
  </w:style>
  <w:style w:type="character" w:customStyle="1" w:styleId="541">
    <w:name w:val="题注 Char21"/>
    <w:qFormat/>
    <w:uiPriority w:val="0"/>
    <w:rPr>
      <w:rFonts w:ascii="黑体" w:hAnsi="Arial" w:eastAsia="黑体" w:cs="Arial"/>
      <w:b/>
      <w:kern w:val="2"/>
      <w:sz w:val="24"/>
      <w:szCs w:val="24"/>
      <w:lang w:val="en-US" w:eastAsia="zh-CN" w:bidi="ar-SA"/>
    </w:rPr>
  </w:style>
  <w:style w:type="character" w:customStyle="1" w:styleId="542">
    <w:name w:val="未命名11"/>
    <w:qFormat/>
    <w:uiPriority w:val="0"/>
    <w:rPr>
      <w:rFonts w:hint="eastAsia" w:ascii="宋体" w:hAnsi="宋体" w:eastAsia="宋体"/>
      <w:b/>
      <w:spacing w:val="10"/>
      <w:kern w:val="2"/>
      <w:sz w:val="18"/>
      <w:szCs w:val="18"/>
      <w:lang w:val="en-US" w:eastAsia="zh-CN" w:bidi="ar-SA"/>
    </w:rPr>
  </w:style>
  <w:style w:type="character" w:customStyle="1" w:styleId="543">
    <w:name w:val="px141"/>
    <w:qFormat/>
    <w:uiPriority w:val="0"/>
    <w:rPr>
      <w:rFonts w:ascii="宋体" w:hAnsi="宋体" w:eastAsia="宋体"/>
      <w:b/>
      <w:spacing w:val="10"/>
      <w:kern w:val="2"/>
      <w:sz w:val="25"/>
      <w:szCs w:val="25"/>
      <w:u w:val="none"/>
      <w:lang w:val="en-US" w:eastAsia="zh-CN" w:bidi="ar-SA"/>
    </w:rPr>
  </w:style>
  <w:style w:type="character" w:customStyle="1" w:styleId="544">
    <w:name w:val="副标题 Char1"/>
    <w:qFormat/>
    <w:uiPriority w:val="11"/>
    <w:rPr>
      <w:rFonts w:ascii="Cambria" w:hAnsi="Cambria" w:eastAsia="宋体" w:cs="Times New Roman"/>
      <w:b/>
      <w:bCs/>
      <w:kern w:val="28"/>
      <w:sz w:val="32"/>
      <w:szCs w:val="32"/>
    </w:rPr>
  </w:style>
  <w:style w:type="character" w:customStyle="1" w:styleId="545">
    <w:name w:val="副标题 字符1"/>
    <w:qFormat/>
    <w:uiPriority w:val="11"/>
    <w:rPr>
      <w:b/>
      <w:bCs/>
      <w:kern w:val="28"/>
      <w:sz w:val="32"/>
      <w:szCs w:val="32"/>
    </w:rPr>
  </w:style>
  <w:style w:type="character" w:customStyle="1" w:styleId="546">
    <w:name w:val="标题 32 Char"/>
    <w:qFormat/>
    <w:uiPriority w:val="0"/>
    <w:rPr>
      <w:rFonts w:eastAsia="黑体"/>
      <w:b/>
      <w:bCs/>
      <w:snapToGrid w:val="0"/>
      <w:color w:val="000000"/>
      <w:sz w:val="24"/>
      <w:szCs w:val="24"/>
      <w:lang w:val="en-US" w:eastAsia="zh-CN" w:bidi="ar-SA"/>
    </w:rPr>
  </w:style>
  <w:style w:type="character" w:customStyle="1" w:styleId="547">
    <w:name w:val="common1"/>
    <w:qFormat/>
    <w:uiPriority w:val="0"/>
    <w:rPr>
      <w:rFonts w:ascii="黑体" w:hAnsi="黑体" w:eastAsia="黑体"/>
      <w:b/>
      <w:spacing w:val="10"/>
      <w:kern w:val="44"/>
      <w:sz w:val="18"/>
      <w:szCs w:val="18"/>
      <w:lang w:val="en-US" w:eastAsia="zh-CN"/>
    </w:rPr>
  </w:style>
  <w:style w:type="character" w:customStyle="1" w:styleId="548">
    <w:name w:val="nine-11"/>
    <w:qFormat/>
    <w:uiPriority w:val="0"/>
    <w:rPr>
      <w:rFonts w:hint="default" w:eastAsia="黑体"/>
      <w:b/>
      <w:spacing w:val="10"/>
      <w:kern w:val="44"/>
      <w:sz w:val="18"/>
      <w:szCs w:val="18"/>
      <w:lang w:val="en-US" w:eastAsia="zh-CN"/>
    </w:rPr>
  </w:style>
  <w:style w:type="character" w:customStyle="1" w:styleId="549">
    <w:name w:val="style41"/>
    <w:qFormat/>
    <w:uiPriority w:val="0"/>
    <w:rPr>
      <w:rFonts w:ascii="黑体" w:hAnsi="黑体" w:eastAsia="黑体"/>
      <w:b/>
      <w:bCs/>
      <w:color w:val="000000"/>
      <w:spacing w:val="10"/>
      <w:kern w:val="44"/>
      <w:sz w:val="28"/>
      <w:lang w:val="en-US" w:eastAsia="zh-CN"/>
    </w:rPr>
  </w:style>
  <w:style w:type="character" w:customStyle="1" w:styleId="550">
    <w:name w:val="title-blue1"/>
    <w:qFormat/>
    <w:uiPriority w:val="0"/>
    <w:rPr>
      <w:rFonts w:hint="eastAsia" w:ascii="幼圆" w:hAnsi="黑体" w:eastAsia="幼圆"/>
      <w:b/>
      <w:bCs/>
      <w:color w:val="009FFF"/>
      <w:spacing w:val="75"/>
      <w:kern w:val="44"/>
      <w:sz w:val="24"/>
      <w:szCs w:val="24"/>
      <w:lang w:val="en-US" w:eastAsia="zh-CN"/>
    </w:rPr>
  </w:style>
  <w:style w:type="character" w:customStyle="1" w:styleId="551">
    <w:name w:val="样式 正文文本 + (中文) 黑体 红色 Char Char Char Char Char2"/>
    <w:qFormat/>
    <w:uiPriority w:val="0"/>
    <w:rPr>
      <w:rFonts w:eastAsia="黑体"/>
      <w:snapToGrid w:val="0"/>
      <w:color w:val="FF0000"/>
      <w:kern w:val="2"/>
      <w:sz w:val="24"/>
      <w:szCs w:val="24"/>
      <w:lang w:val="en-US" w:eastAsia="zh-CN" w:bidi="ar-SA"/>
    </w:rPr>
  </w:style>
  <w:style w:type="character" w:customStyle="1" w:styleId="552">
    <w:name w:val="正文B Char"/>
    <w:link w:val="553"/>
    <w:qFormat/>
    <w:uiPriority w:val="0"/>
    <w:rPr>
      <w:rFonts w:eastAsia="楷体_GB2312"/>
      <w:spacing w:val="8"/>
      <w:sz w:val="28"/>
    </w:rPr>
  </w:style>
  <w:style w:type="paragraph" w:customStyle="1" w:styleId="553">
    <w:name w:val="正文B"/>
    <w:basedOn w:val="1"/>
    <w:link w:val="552"/>
    <w:qFormat/>
    <w:uiPriority w:val="0"/>
    <w:pPr>
      <w:snapToGrid/>
      <w:spacing w:line="390" w:lineRule="exact"/>
      <w:ind w:firstLine="601" w:firstLineChars="0"/>
      <w:textAlignment w:val="baseline"/>
    </w:pPr>
    <w:rPr>
      <w:rFonts w:eastAsia="楷体_GB2312" w:cs="Times New Roman"/>
      <w:spacing w:val="8"/>
      <w:kern w:val="0"/>
      <w:sz w:val="28"/>
      <w:szCs w:val="20"/>
    </w:rPr>
  </w:style>
  <w:style w:type="character" w:customStyle="1" w:styleId="554">
    <w:name w:val="unnamed91"/>
    <w:qFormat/>
    <w:uiPriority w:val="0"/>
    <w:rPr>
      <w:rFonts w:hint="eastAsia" w:ascii="宋体" w:hAnsi="宋体" w:eastAsia="宋体"/>
      <w:color w:val="000000"/>
      <w:spacing w:val="10"/>
      <w:kern w:val="44"/>
      <w:sz w:val="18"/>
      <w:szCs w:val="18"/>
      <w:u w:val="none"/>
      <w:lang w:val="en-US" w:eastAsia="zh-CN"/>
    </w:rPr>
  </w:style>
  <w:style w:type="character" w:customStyle="1" w:styleId="555">
    <w:name w:val="正文格式 Char Char Char2 Char"/>
    <w:link w:val="556"/>
    <w:qFormat/>
    <w:uiPriority w:val="0"/>
    <w:rPr>
      <w:rFonts w:ascii="宋体" w:cs="宋体"/>
      <w:sz w:val="24"/>
      <w:szCs w:val="24"/>
    </w:rPr>
  </w:style>
  <w:style w:type="paragraph" w:customStyle="1" w:styleId="556">
    <w:name w:val="正文格式 Char Char Char2"/>
    <w:basedOn w:val="1"/>
    <w:link w:val="555"/>
    <w:qFormat/>
    <w:uiPriority w:val="0"/>
    <w:pPr>
      <w:adjustRightInd/>
      <w:snapToGrid/>
      <w:spacing w:line="360" w:lineRule="auto"/>
      <w:ind w:firstLine="482" w:firstLineChars="0"/>
    </w:pPr>
    <w:rPr>
      <w:rFonts w:ascii="宋体" w:cs="宋体"/>
      <w:kern w:val="0"/>
      <w:szCs w:val="24"/>
    </w:rPr>
  </w:style>
  <w:style w:type="character" w:customStyle="1" w:styleId="557">
    <w:name w:val="Char Char39"/>
    <w:qFormat/>
    <w:uiPriority w:val="0"/>
    <w:rPr>
      <w:rFonts w:ascii="黑体" w:hAnsi="宋体" w:eastAsia="黑体"/>
      <w:b/>
      <w:bCs/>
      <w:kern w:val="2"/>
      <w:sz w:val="28"/>
      <w:szCs w:val="28"/>
      <w:lang w:val="en-US" w:eastAsia="zh-CN" w:bidi="ar-SA"/>
    </w:rPr>
  </w:style>
  <w:style w:type="character" w:customStyle="1" w:styleId="558">
    <w:name w:val="黑体标题 Char"/>
    <w:link w:val="559"/>
    <w:qFormat/>
    <w:uiPriority w:val="0"/>
    <w:rPr>
      <w:rFonts w:ascii="宋体" w:hAnsi="宋体"/>
      <w:sz w:val="28"/>
    </w:rPr>
  </w:style>
  <w:style w:type="paragraph" w:customStyle="1" w:styleId="559">
    <w:name w:val="黑体标题"/>
    <w:basedOn w:val="1"/>
    <w:link w:val="558"/>
    <w:qFormat/>
    <w:uiPriority w:val="0"/>
    <w:pPr>
      <w:adjustRightInd/>
      <w:snapToGrid/>
      <w:ind w:firstLine="560"/>
    </w:pPr>
    <w:rPr>
      <w:rFonts w:ascii="宋体" w:hAnsi="宋体" w:cs="Times New Roman"/>
      <w:kern w:val="0"/>
      <w:sz w:val="28"/>
      <w:szCs w:val="20"/>
    </w:rPr>
  </w:style>
  <w:style w:type="character" w:customStyle="1" w:styleId="560">
    <w:name w:val="信息标题 字符"/>
    <w:link w:val="79"/>
    <w:qFormat/>
    <w:uiPriority w:val="0"/>
    <w:rPr>
      <w:rFonts w:ascii="Arial" w:hAnsi="Arial" w:eastAsia="仿宋_GB2312"/>
      <w:sz w:val="24"/>
      <w:szCs w:val="24"/>
      <w:shd w:val="pct20" w:color="auto" w:fill="auto"/>
      <w:lang w:val="zh-CN"/>
    </w:rPr>
  </w:style>
  <w:style w:type="character" w:customStyle="1" w:styleId="561">
    <w:name w:val="称呼 字符"/>
    <w:link w:val="30"/>
    <w:qFormat/>
    <w:uiPriority w:val="0"/>
    <w:rPr>
      <w:rFonts w:ascii="仿宋_GB2312" w:eastAsia="仿宋_GB2312"/>
      <w:sz w:val="28"/>
      <w:lang w:val="zh-CN"/>
    </w:rPr>
  </w:style>
  <w:style w:type="character" w:customStyle="1" w:styleId="562">
    <w:name w:val="电子邮件签名 字符"/>
    <w:link w:val="19"/>
    <w:qFormat/>
    <w:uiPriority w:val="0"/>
    <w:rPr>
      <w:rFonts w:ascii="仿宋_GB2312" w:eastAsia="仿宋_GB2312"/>
      <w:sz w:val="28"/>
      <w:lang w:val="zh-CN"/>
    </w:rPr>
  </w:style>
  <w:style w:type="character" w:customStyle="1" w:styleId="563">
    <w:name w:val="结束语 字符"/>
    <w:link w:val="32"/>
    <w:qFormat/>
    <w:uiPriority w:val="0"/>
    <w:rPr>
      <w:rFonts w:ascii="仿宋_GB2312" w:eastAsia="仿宋_GB2312"/>
      <w:sz w:val="28"/>
      <w:lang w:val="zh-CN"/>
    </w:rPr>
  </w:style>
  <w:style w:type="character" w:customStyle="1" w:styleId="564">
    <w:name w:val="签名 字符"/>
    <w:link w:val="58"/>
    <w:qFormat/>
    <w:uiPriority w:val="0"/>
    <w:rPr>
      <w:rFonts w:ascii="仿宋_GB2312" w:eastAsia="仿宋_GB2312"/>
      <w:sz w:val="28"/>
      <w:lang w:val="zh-CN"/>
    </w:rPr>
  </w:style>
  <w:style w:type="character" w:customStyle="1" w:styleId="565">
    <w:name w:val="黑体标题 Char Char"/>
    <w:qFormat/>
    <w:uiPriority w:val="0"/>
    <w:rPr>
      <w:rFonts w:ascii="宋体" w:hAnsi="宋体" w:eastAsia="宋体"/>
      <w:b/>
      <w:spacing w:val="10"/>
      <w:kern w:val="2"/>
      <w:sz w:val="28"/>
      <w:szCs w:val="18"/>
      <w:lang w:val="en-US" w:eastAsia="zh-CN" w:bidi="ar-SA"/>
    </w:rPr>
  </w:style>
  <w:style w:type="character" w:customStyle="1" w:styleId="566">
    <w:name w:val="head121"/>
    <w:qFormat/>
    <w:uiPriority w:val="0"/>
    <w:rPr>
      <w:rFonts w:ascii="宋体" w:hAnsi="宋体" w:eastAsia="宋体"/>
      <w:b/>
      <w:spacing w:val="10"/>
      <w:kern w:val="2"/>
      <w:sz w:val="22"/>
      <w:szCs w:val="22"/>
      <w:lang w:val="en-US" w:eastAsia="zh-CN" w:bidi="ar-SA"/>
    </w:rPr>
  </w:style>
  <w:style w:type="character" w:customStyle="1" w:styleId="567">
    <w:name w:val="我的样式（正文） Char Char"/>
    <w:qFormat/>
    <w:uiPriority w:val="0"/>
    <w:rPr>
      <w:rFonts w:ascii="宋体" w:hAnsi="华文楷体" w:eastAsia="宋体" w:cs="宋体"/>
      <w:b/>
      <w:spacing w:val="10"/>
      <w:kern w:val="2"/>
      <w:sz w:val="24"/>
      <w:szCs w:val="24"/>
      <w:lang w:val="en-US" w:eastAsia="zh-CN" w:bidi="ar-SA"/>
    </w:rPr>
  </w:style>
  <w:style w:type="character" w:customStyle="1" w:styleId="568">
    <w:name w:val="正文首行缩进 2 Char3"/>
    <w:qFormat/>
    <w:uiPriority w:val="0"/>
    <w:rPr>
      <w:rFonts w:ascii="Times New Roman" w:hAnsi="Times New Roman" w:eastAsia="宋体" w:cs="Times New Roman"/>
      <w:kern w:val="2"/>
      <w:sz w:val="28"/>
      <w:szCs w:val="18"/>
      <w:lang w:val="en-US" w:eastAsia="zh-CN" w:bidi="ar-SA"/>
    </w:rPr>
  </w:style>
  <w:style w:type="character" w:customStyle="1" w:styleId="569">
    <w:name w:val="表注 Char"/>
    <w:link w:val="570"/>
    <w:qFormat/>
    <w:uiPriority w:val="0"/>
    <w:rPr>
      <w:rFonts w:ascii="宋体" w:hAnsi="宋体" w:cs="Courier New"/>
      <w:b/>
      <w:spacing w:val="10"/>
      <w:sz w:val="18"/>
      <w:szCs w:val="21"/>
    </w:rPr>
  </w:style>
  <w:style w:type="paragraph" w:customStyle="1" w:styleId="570">
    <w:name w:val="表注"/>
    <w:basedOn w:val="1"/>
    <w:next w:val="1"/>
    <w:link w:val="569"/>
    <w:qFormat/>
    <w:uiPriority w:val="0"/>
    <w:pPr>
      <w:keepLines/>
      <w:adjustRightInd/>
      <w:snapToGrid/>
      <w:spacing w:line="240" w:lineRule="atLeast"/>
      <w:ind w:firstLine="0" w:firstLineChars="0"/>
    </w:pPr>
    <w:rPr>
      <w:rFonts w:ascii="宋体" w:hAnsi="宋体" w:cs="Courier New"/>
      <w:b/>
      <w:spacing w:val="10"/>
      <w:kern w:val="0"/>
      <w:sz w:val="18"/>
      <w:szCs w:val="21"/>
    </w:rPr>
  </w:style>
  <w:style w:type="character" w:customStyle="1" w:styleId="571">
    <w:name w:val="标题 3 Char2 Char Char"/>
    <w:qFormat/>
    <w:uiPriority w:val="0"/>
    <w:rPr>
      <w:rFonts w:eastAsia="黑体"/>
      <w:b/>
      <w:bCs/>
      <w:snapToGrid w:val="0"/>
      <w:sz w:val="24"/>
      <w:szCs w:val="32"/>
      <w:lang w:val="en-US" w:eastAsia="zh-CN" w:bidi="ar-SA"/>
    </w:rPr>
  </w:style>
  <w:style w:type="character" w:customStyle="1" w:styleId="572">
    <w:name w:val="正文(首行缩进)宋旭峰 Char Char"/>
    <w:link w:val="573"/>
    <w:qFormat/>
    <w:uiPriority w:val="0"/>
    <w:rPr>
      <w:rFonts w:ascii="楷体_GB2312" w:hAnsi="宋体" w:eastAsia="楷体_GB2312" w:cs="Arial"/>
      <w:snapToGrid w:val="0"/>
      <w:sz w:val="28"/>
      <w:szCs w:val="28"/>
    </w:rPr>
  </w:style>
  <w:style w:type="paragraph" w:customStyle="1" w:styleId="573">
    <w:name w:val="正文(首行缩进)宋旭峰"/>
    <w:basedOn w:val="21"/>
    <w:link w:val="572"/>
    <w:qFormat/>
    <w:uiPriority w:val="0"/>
    <w:pPr>
      <w:spacing w:line="500" w:lineRule="exact"/>
      <w:ind w:firstLine="560"/>
      <w:contextualSpacing/>
    </w:pPr>
    <w:rPr>
      <w:rFonts w:ascii="楷体_GB2312" w:hAnsi="宋体" w:eastAsia="楷体_GB2312" w:cs="Arial"/>
      <w:snapToGrid w:val="0"/>
      <w:kern w:val="0"/>
      <w:sz w:val="28"/>
      <w:szCs w:val="28"/>
    </w:rPr>
  </w:style>
  <w:style w:type="character" w:customStyle="1" w:styleId="574">
    <w:name w:val="Char Char129"/>
    <w:qFormat/>
    <w:uiPriority w:val="0"/>
    <w:rPr>
      <w:rFonts w:ascii="黑体" w:hAnsi="Arial" w:eastAsia="黑体"/>
      <w:b/>
      <w:bCs/>
      <w:kern w:val="2"/>
      <w:sz w:val="30"/>
      <w:szCs w:val="30"/>
      <w:lang w:val="en-US" w:eastAsia="zh-CN" w:bidi="ar-SA"/>
    </w:rPr>
  </w:style>
  <w:style w:type="character" w:customStyle="1" w:styleId="575">
    <w:name w:val="表格 Char Char Char1"/>
    <w:qFormat/>
    <w:uiPriority w:val="0"/>
    <w:rPr>
      <w:rFonts w:ascii="Arial" w:hAnsi="Arial" w:eastAsia="华文细黑"/>
      <w:kern w:val="2"/>
      <w:sz w:val="21"/>
      <w:szCs w:val="30"/>
      <w:lang w:val="en-US" w:eastAsia="zh-CN" w:bidi="ar-SA"/>
    </w:rPr>
  </w:style>
  <w:style w:type="character" w:customStyle="1" w:styleId="576">
    <w:name w:val="Char Char17"/>
    <w:qFormat/>
    <w:uiPriority w:val="0"/>
    <w:rPr>
      <w:rFonts w:ascii="黑体" w:hAnsi="黑体" w:eastAsia="仿宋_GB2312"/>
      <w:b/>
      <w:spacing w:val="10"/>
      <w:kern w:val="2"/>
      <w:sz w:val="28"/>
      <w:szCs w:val="24"/>
      <w:lang w:val="en-US" w:eastAsia="zh-CN" w:bidi="ar-SA"/>
    </w:rPr>
  </w:style>
  <w:style w:type="character" w:customStyle="1" w:styleId="577">
    <w:name w:val="content"/>
    <w:qFormat/>
    <w:uiPriority w:val="0"/>
    <w:rPr>
      <w:rFonts w:ascii="宋体" w:hAnsi="宋体" w:eastAsia="宋体"/>
      <w:b/>
      <w:spacing w:val="10"/>
      <w:kern w:val="2"/>
      <w:sz w:val="24"/>
      <w:szCs w:val="24"/>
      <w:lang w:val="en-US" w:eastAsia="zh-CN" w:bidi="ar-SA"/>
    </w:rPr>
  </w:style>
  <w:style w:type="character" w:customStyle="1" w:styleId="578">
    <w:name w:val="Char Char1114"/>
    <w:qFormat/>
    <w:uiPriority w:val="0"/>
    <w:rPr>
      <w:rFonts w:ascii="黑体" w:hAnsi="Arial" w:eastAsia="黑体"/>
      <w:bCs/>
      <w:kern w:val="2"/>
      <w:sz w:val="30"/>
      <w:szCs w:val="30"/>
      <w:lang w:val="en-US" w:eastAsia="zh-CN" w:bidi="ar-SA"/>
    </w:rPr>
  </w:style>
  <w:style w:type="character" w:customStyle="1" w:styleId="579">
    <w:name w:val="Char Char19"/>
    <w:qFormat/>
    <w:uiPriority w:val="0"/>
    <w:rPr>
      <w:rFonts w:ascii="Times New Roman" w:hAnsi="Times New Roman" w:eastAsia="仿宋_GB2312" w:cs="Times New Roman"/>
      <w:b/>
      <w:spacing w:val="10"/>
      <w:kern w:val="44"/>
      <w:sz w:val="18"/>
      <w:szCs w:val="20"/>
      <w:lang w:val="en-US" w:eastAsia="zh-CN"/>
    </w:rPr>
  </w:style>
  <w:style w:type="character" w:customStyle="1" w:styleId="580">
    <w:name w:val="Char Char15"/>
    <w:qFormat/>
    <w:uiPriority w:val="0"/>
    <w:rPr>
      <w:rFonts w:ascii="黑体" w:hAnsi="黑体" w:eastAsia="仿宋_GB2312"/>
      <w:b/>
      <w:spacing w:val="10"/>
      <w:kern w:val="2"/>
      <w:sz w:val="28"/>
      <w:lang w:val="en-US" w:eastAsia="zh-CN" w:bidi="ar-SA"/>
    </w:rPr>
  </w:style>
  <w:style w:type="character" w:customStyle="1" w:styleId="581">
    <w:name w:val="Char Char14"/>
    <w:qFormat/>
    <w:uiPriority w:val="0"/>
    <w:rPr>
      <w:rFonts w:eastAsia="仿宋_GB2312"/>
      <w:kern w:val="2"/>
      <w:sz w:val="28"/>
      <w:szCs w:val="24"/>
      <w:lang w:val="en-US" w:eastAsia="zh-CN" w:bidi="ar-SA"/>
    </w:rPr>
  </w:style>
  <w:style w:type="character" w:customStyle="1" w:styleId="582">
    <w:name w:val="Char Char128"/>
    <w:qFormat/>
    <w:uiPriority w:val="0"/>
    <w:rPr>
      <w:rFonts w:ascii="黑体" w:hAnsi="Arial" w:eastAsia="黑体"/>
      <w:b/>
      <w:bCs/>
      <w:kern w:val="2"/>
      <w:sz w:val="30"/>
      <w:szCs w:val="30"/>
      <w:lang w:val="en-US" w:eastAsia="zh-CN" w:bidi="ar-SA"/>
    </w:rPr>
  </w:style>
  <w:style w:type="character" w:customStyle="1" w:styleId="583">
    <w:name w:val="3级标题 Char"/>
    <w:link w:val="584"/>
    <w:qFormat/>
    <w:uiPriority w:val="0"/>
    <w:rPr>
      <w:b/>
      <w:sz w:val="24"/>
      <w:szCs w:val="24"/>
    </w:rPr>
  </w:style>
  <w:style w:type="paragraph" w:customStyle="1" w:styleId="584">
    <w:name w:val="3级标题"/>
    <w:basedOn w:val="585"/>
    <w:link w:val="583"/>
    <w:qFormat/>
    <w:uiPriority w:val="0"/>
    <w:pPr>
      <w:spacing w:before="300"/>
      <w:outlineLvl w:val="2"/>
    </w:pPr>
    <w:rPr>
      <w:kern w:val="0"/>
      <w:sz w:val="24"/>
    </w:rPr>
  </w:style>
  <w:style w:type="paragraph" w:customStyle="1" w:styleId="585">
    <w:name w:val="1级标题"/>
    <w:basedOn w:val="1"/>
    <w:qFormat/>
    <w:uiPriority w:val="0"/>
    <w:pPr>
      <w:adjustRightInd/>
      <w:snapToGrid/>
      <w:spacing w:before="60" w:line="460" w:lineRule="exact"/>
      <w:ind w:firstLine="0" w:firstLineChars="0"/>
      <w:outlineLvl w:val="0"/>
    </w:pPr>
    <w:rPr>
      <w:rFonts w:cs="Times New Roman"/>
      <w:b/>
      <w:sz w:val="32"/>
      <w:szCs w:val="24"/>
    </w:rPr>
  </w:style>
  <w:style w:type="character" w:customStyle="1" w:styleId="586">
    <w:name w:val="样式 标题 2 + 黑体 小三 段前: 0 磅 段后: 0 磅 行距: 最小值 27 磅2 Char"/>
    <w:link w:val="587"/>
    <w:qFormat/>
    <w:uiPriority w:val="0"/>
    <w:rPr>
      <w:rFonts w:ascii="黑体" w:hAnsi="Arial" w:eastAsia="黑体" w:cs="宋体"/>
      <w:b/>
      <w:bCs/>
      <w:spacing w:val="8"/>
      <w:sz w:val="30"/>
    </w:rPr>
  </w:style>
  <w:style w:type="paragraph" w:customStyle="1" w:styleId="587">
    <w:name w:val="样式 标题 2 + 黑体 小三 段前: 0 磅 段后: 0 磅 行距: 最小值 27 磅2"/>
    <w:basedOn w:val="4"/>
    <w:link w:val="586"/>
    <w:qFormat/>
    <w:uiPriority w:val="0"/>
    <w:pPr>
      <w:widowControl w:val="0"/>
      <w:spacing w:before="0" w:beforeLines="0" w:after="0" w:afterLines="0" w:line="540" w:lineRule="atLeast"/>
    </w:pPr>
    <w:rPr>
      <w:rFonts w:ascii="黑体" w:hAnsi="Arial" w:eastAsia="黑体" w:cs="宋体"/>
      <w:spacing w:val="8"/>
      <w:kern w:val="0"/>
      <w:szCs w:val="20"/>
    </w:rPr>
  </w:style>
  <w:style w:type="character" w:customStyle="1" w:styleId="588">
    <w:name w:val="样式 报告 + Times New Roman Char Char1"/>
    <w:qFormat/>
    <w:uiPriority w:val="0"/>
    <w:rPr>
      <w:rFonts w:eastAsia="宋体"/>
      <w:kern w:val="2"/>
      <w:sz w:val="28"/>
      <w:szCs w:val="28"/>
      <w:lang w:val="en-US" w:eastAsia="zh-CN" w:bidi="ar-SA"/>
    </w:rPr>
  </w:style>
  <w:style w:type="character" w:customStyle="1" w:styleId="589">
    <w:name w:val="Char Char59"/>
    <w:qFormat/>
    <w:uiPriority w:val="0"/>
    <w:rPr>
      <w:rFonts w:ascii="黑体" w:hAnsi="宋体" w:eastAsia="黑体"/>
      <w:bCs/>
      <w:kern w:val="2"/>
      <w:sz w:val="28"/>
      <w:szCs w:val="28"/>
      <w:lang w:val="en-US" w:eastAsia="zh-CN" w:bidi="ar-SA"/>
    </w:rPr>
  </w:style>
  <w:style w:type="character" w:customStyle="1" w:styleId="590">
    <w:name w:val="ak1"/>
    <w:qFormat/>
    <w:uiPriority w:val="0"/>
    <w:rPr>
      <w:sz w:val="18"/>
      <w:szCs w:val="18"/>
      <w:u w:val="none"/>
    </w:rPr>
  </w:style>
  <w:style w:type="character" w:customStyle="1" w:styleId="591">
    <w:name w:val="文档结构图 Char2"/>
    <w:qFormat/>
    <w:uiPriority w:val="0"/>
    <w:rPr>
      <w:rFonts w:eastAsia="宋体"/>
      <w:kern w:val="2"/>
      <w:sz w:val="21"/>
      <w:szCs w:val="24"/>
      <w:shd w:val="clear" w:color="auto" w:fill="000080"/>
      <w:lang w:val="en-US" w:eastAsia="zh-CN" w:bidi="ar-SA"/>
    </w:rPr>
  </w:style>
  <w:style w:type="character" w:customStyle="1" w:styleId="592">
    <w:name w:val="谏壁chen表格内文字 Char Char Char1"/>
    <w:qFormat/>
    <w:uiPriority w:val="0"/>
    <w:rPr>
      <w:rFonts w:eastAsia="宋体"/>
      <w:kern w:val="2"/>
      <w:sz w:val="21"/>
      <w:szCs w:val="21"/>
      <w:lang w:val="en-US" w:eastAsia="zh-CN" w:bidi="ar-SA"/>
    </w:rPr>
  </w:style>
  <w:style w:type="character" w:customStyle="1" w:styleId="593">
    <w:name w:val="正文修改 Char131"/>
    <w:qFormat/>
    <w:uiPriority w:val="0"/>
    <w:rPr>
      <w:rFonts w:ascii="宋体" w:hAnsi="宋体"/>
      <w:color w:val="000000"/>
      <w:kern w:val="2"/>
      <w:sz w:val="28"/>
      <w:szCs w:val="28"/>
    </w:rPr>
  </w:style>
  <w:style w:type="character" w:customStyle="1" w:styleId="594">
    <w:name w:val="Char Char54"/>
    <w:qFormat/>
    <w:uiPriority w:val="0"/>
    <w:rPr>
      <w:rFonts w:ascii="黑体" w:hAnsi="宋体" w:eastAsia="黑体"/>
      <w:bCs/>
      <w:kern w:val="2"/>
      <w:sz w:val="28"/>
      <w:szCs w:val="28"/>
      <w:lang w:val="en-US" w:eastAsia="zh-CN" w:bidi="ar-SA"/>
    </w:rPr>
  </w:style>
  <w:style w:type="character" w:customStyle="1" w:styleId="595">
    <w:name w:val="Char Char1110"/>
    <w:qFormat/>
    <w:uiPriority w:val="0"/>
    <w:rPr>
      <w:rFonts w:ascii="黑体" w:hAnsi="Arial" w:eastAsia="黑体"/>
      <w:bCs/>
      <w:kern w:val="2"/>
      <w:sz w:val="30"/>
      <w:szCs w:val="30"/>
      <w:lang w:val="en-US" w:eastAsia="zh-CN" w:bidi="ar-SA"/>
    </w:rPr>
  </w:style>
  <w:style w:type="character" w:customStyle="1" w:styleId="596">
    <w:name w:val="信息计划书 标题样式 Char Char1"/>
    <w:qFormat/>
    <w:uiPriority w:val="0"/>
    <w:rPr>
      <w:rFonts w:ascii="仿宋_GB2312" w:eastAsia="仿宋_GB2312"/>
      <w:kern w:val="2"/>
      <w:sz w:val="24"/>
      <w:szCs w:val="24"/>
      <w:lang w:val="en-US" w:eastAsia="zh-CN" w:bidi="ar-SA"/>
    </w:rPr>
  </w:style>
  <w:style w:type="character" w:customStyle="1" w:styleId="597">
    <w:name w:val="正文格式 Char91"/>
    <w:qFormat/>
    <w:uiPriority w:val="0"/>
    <w:rPr>
      <w:rFonts w:ascii="宋体" w:hAnsi="宋体" w:eastAsia="宋体"/>
      <w:kern w:val="2"/>
      <w:sz w:val="24"/>
      <w:szCs w:val="24"/>
      <w:lang w:val="en-US" w:eastAsia="zh-CN" w:bidi="ar-SA"/>
    </w:rPr>
  </w:style>
  <w:style w:type="character" w:customStyle="1" w:styleId="598">
    <w:name w:val="Char Char7"/>
    <w:qFormat/>
    <w:uiPriority w:val="0"/>
    <w:rPr>
      <w:rFonts w:ascii="宋体" w:hAnsi="Courier New" w:eastAsia="宋体"/>
      <w:kern w:val="2"/>
      <w:sz w:val="21"/>
      <w:szCs w:val="24"/>
      <w:lang w:val="en-US" w:eastAsia="zh-CN" w:bidi="ar-SA"/>
    </w:rPr>
  </w:style>
  <w:style w:type="character" w:customStyle="1" w:styleId="599">
    <w:name w:val="正文首行缩进 Char Char Char Char Char1"/>
    <w:qFormat/>
    <w:uiPriority w:val="0"/>
    <w:rPr>
      <w:rFonts w:ascii="Calibri" w:hAnsi="Calibri" w:eastAsia="宋体" w:cs="Times New Roman"/>
    </w:rPr>
  </w:style>
  <w:style w:type="character" w:customStyle="1" w:styleId="600">
    <w:name w:val="Char Char91"/>
    <w:qFormat/>
    <w:uiPriority w:val="0"/>
    <w:rPr>
      <w:rFonts w:eastAsia="宋体"/>
      <w:kern w:val="2"/>
      <w:sz w:val="21"/>
      <w:szCs w:val="24"/>
      <w:shd w:val="clear" w:color="auto" w:fill="000080"/>
      <w:lang w:val="en-US" w:eastAsia="zh-CN" w:bidi="ar-SA"/>
    </w:rPr>
  </w:style>
  <w:style w:type="character" w:customStyle="1" w:styleId="601">
    <w:name w:val="标题4 Char4"/>
    <w:qFormat/>
    <w:uiPriority w:val="0"/>
    <w:rPr>
      <w:rFonts w:ascii="黑体" w:hAnsi="Arial" w:eastAsia="黑体" w:cs="Times New Roman"/>
      <w:b/>
      <w:bCs/>
      <w:kern w:val="2"/>
      <w:sz w:val="24"/>
      <w:szCs w:val="28"/>
      <w:lang w:val="en-US" w:eastAsia="zh-CN" w:bidi="ar-SA"/>
    </w:rPr>
  </w:style>
  <w:style w:type="character" w:customStyle="1" w:styleId="602">
    <w:name w:val="Char Char126"/>
    <w:qFormat/>
    <w:uiPriority w:val="0"/>
    <w:rPr>
      <w:rFonts w:ascii="黑体" w:hAnsi="Arial" w:eastAsia="黑体"/>
      <w:b/>
      <w:bCs/>
      <w:kern w:val="2"/>
      <w:sz w:val="30"/>
      <w:szCs w:val="30"/>
      <w:lang w:val="en-US" w:eastAsia="zh-CN" w:bidi="ar-SA"/>
    </w:rPr>
  </w:style>
  <w:style w:type="character" w:customStyle="1" w:styleId="603">
    <w:name w:val="正文修改 Char12"/>
    <w:qFormat/>
    <w:uiPriority w:val="0"/>
    <w:rPr>
      <w:rFonts w:ascii="宋体" w:hAnsi="宋体"/>
      <w:color w:val="000000"/>
      <w:kern w:val="2"/>
      <w:sz w:val="28"/>
      <w:szCs w:val="28"/>
    </w:rPr>
  </w:style>
  <w:style w:type="character" w:customStyle="1" w:styleId="604">
    <w:name w:val="表内5 Char5"/>
    <w:qFormat/>
    <w:uiPriority w:val="0"/>
    <w:rPr>
      <w:rFonts w:ascii="宋体" w:hAnsi="宋体" w:eastAsia="宋体" w:cs="Times New Roman"/>
      <w:kern w:val="2"/>
      <w:sz w:val="24"/>
      <w:szCs w:val="24"/>
      <w:lang w:val="en-US" w:eastAsia="zh-CN" w:bidi="ar-SA"/>
    </w:rPr>
  </w:style>
  <w:style w:type="character" w:customStyle="1" w:styleId="605">
    <w:name w:val="Char Char124"/>
    <w:qFormat/>
    <w:uiPriority w:val="0"/>
    <w:rPr>
      <w:rFonts w:ascii="黑体" w:hAnsi="Arial" w:eastAsia="黑体"/>
      <w:b/>
      <w:bCs/>
      <w:kern w:val="2"/>
      <w:sz w:val="30"/>
      <w:szCs w:val="30"/>
      <w:lang w:val="en-US" w:eastAsia="zh-CN" w:bidi="ar-SA"/>
    </w:rPr>
  </w:style>
  <w:style w:type="character" w:customStyle="1" w:styleId="606">
    <w:name w:val="标题 5 Char11"/>
    <w:qFormat/>
    <w:uiPriority w:val="0"/>
    <w:rPr>
      <w:rFonts w:ascii="宋体" w:hAnsi="宋体" w:eastAsia="宋体" w:cs="宋体"/>
      <w:b/>
      <w:bCs/>
      <w:kern w:val="2"/>
      <w:sz w:val="28"/>
      <w:szCs w:val="28"/>
      <w:lang w:val="en-US" w:eastAsia="zh-CN" w:bidi="ar-SA"/>
    </w:rPr>
  </w:style>
  <w:style w:type="character" w:customStyle="1" w:styleId="607">
    <w:name w:val="Char Char22"/>
    <w:qFormat/>
    <w:uiPriority w:val="0"/>
    <w:rPr>
      <w:rFonts w:ascii="黑体" w:eastAsia="黑体"/>
      <w:b/>
      <w:bCs/>
      <w:kern w:val="2"/>
      <w:sz w:val="28"/>
      <w:szCs w:val="28"/>
      <w:lang w:val="en-US" w:eastAsia="zh-CN" w:bidi="ar-SA"/>
    </w:rPr>
  </w:style>
  <w:style w:type="character" w:customStyle="1" w:styleId="608">
    <w:name w:val="表格内字体 Char51"/>
    <w:qFormat/>
    <w:uiPriority w:val="0"/>
    <w:rPr>
      <w:rFonts w:ascii="宋体" w:hAnsi="宋体" w:eastAsia="宋体"/>
      <w:kern w:val="2"/>
      <w:sz w:val="21"/>
      <w:szCs w:val="24"/>
      <w:lang w:val="en-US" w:eastAsia="zh-CN" w:bidi="ar-SA"/>
    </w:rPr>
  </w:style>
  <w:style w:type="character" w:customStyle="1" w:styleId="609">
    <w:name w:val="t_tag"/>
    <w:basedOn w:val="96"/>
    <w:qFormat/>
    <w:uiPriority w:val="0"/>
  </w:style>
  <w:style w:type="character" w:customStyle="1" w:styleId="610">
    <w:name w:val="Char Char35"/>
    <w:qFormat/>
    <w:uiPriority w:val="0"/>
    <w:rPr>
      <w:rFonts w:ascii="黑体" w:hAnsi="宋体" w:eastAsia="黑体"/>
      <w:b/>
      <w:bCs/>
      <w:kern w:val="2"/>
      <w:sz w:val="28"/>
      <w:szCs w:val="28"/>
      <w:lang w:val="en-US" w:eastAsia="zh-CN" w:bidi="ar-SA"/>
    </w:rPr>
  </w:style>
  <w:style w:type="character" w:customStyle="1" w:styleId="611">
    <w:name w:val="河石管道4 Char4"/>
    <w:qFormat/>
    <w:uiPriority w:val="0"/>
    <w:rPr>
      <w:rFonts w:ascii="黑体" w:hAnsi="Arial" w:eastAsia="黑体"/>
      <w:bCs/>
      <w:kern w:val="2"/>
      <w:sz w:val="24"/>
      <w:szCs w:val="24"/>
      <w:lang w:val="en-US" w:eastAsia="zh-CN" w:bidi="ar-SA"/>
    </w:rPr>
  </w:style>
  <w:style w:type="character" w:customStyle="1" w:styleId="612">
    <w:name w:val="正文缩进4"/>
    <w:qFormat/>
    <w:uiPriority w:val="0"/>
    <w:rPr>
      <w:rFonts w:eastAsia="宋体"/>
      <w:kern w:val="2"/>
      <w:sz w:val="21"/>
      <w:szCs w:val="24"/>
      <w:lang w:val="en-US" w:eastAsia="zh-CN" w:bidi="ar-SA"/>
    </w:rPr>
  </w:style>
  <w:style w:type="character" w:customStyle="1" w:styleId="613">
    <w:name w:val="样式 表内小5 + 黑体 加粗 倾斜 下划线 Char4"/>
    <w:qFormat/>
    <w:uiPriority w:val="0"/>
    <w:rPr>
      <w:rFonts w:ascii="黑体" w:hAnsi="黑体" w:eastAsia="黑体"/>
      <w:b/>
      <w:bCs/>
      <w:i/>
      <w:iCs/>
      <w:kern w:val="2"/>
      <w:sz w:val="18"/>
      <w:szCs w:val="24"/>
      <w:u w:val="single"/>
      <w:lang w:val="en-US" w:eastAsia="zh-CN" w:bidi="ar-SA"/>
    </w:rPr>
  </w:style>
  <w:style w:type="character" w:customStyle="1" w:styleId="614">
    <w:name w:val="表题1 Char111"/>
    <w:qFormat/>
    <w:uiPriority w:val="0"/>
    <w:rPr>
      <w:rFonts w:hAnsi="Arial" w:eastAsia="宋体" w:cs="Arial"/>
      <w:kern w:val="2"/>
      <w:sz w:val="24"/>
      <w:szCs w:val="24"/>
      <w:lang w:val="en-US" w:eastAsia="zh-CN" w:bidi="ar-SA"/>
    </w:rPr>
  </w:style>
  <w:style w:type="character" w:customStyle="1" w:styleId="615">
    <w:name w:val="Body Text 21 Char"/>
    <w:link w:val="616"/>
    <w:qFormat/>
    <w:uiPriority w:val="0"/>
    <w:rPr>
      <w:rFonts w:eastAsia="仿宋体"/>
      <w:sz w:val="24"/>
      <w:lang w:val="zh-CN"/>
    </w:rPr>
  </w:style>
  <w:style w:type="paragraph" w:customStyle="1" w:styleId="616">
    <w:name w:val="Body Text 21"/>
    <w:basedOn w:val="1"/>
    <w:link w:val="615"/>
    <w:qFormat/>
    <w:uiPriority w:val="0"/>
    <w:pPr>
      <w:snapToGrid/>
      <w:spacing w:line="240" w:lineRule="auto"/>
      <w:ind w:firstLine="0" w:firstLineChars="0"/>
      <w:textAlignment w:val="baseline"/>
    </w:pPr>
    <w:rPr>
      <w:rFonts w:eastAsia="仿宋体" w:cs="Times New Roman"/>
      <w:kern w:val="0"/>
      <w:szCs w:val="20"/>
      <w:lang w:val="zh-CN"/>
    </w:rPr>
  </w:style>
  <w:style w:type="character" w:customStyle="1" w:styleId="617">
    <w:name w:val="pt91"/>
    <w:qFormat/>
    <w:uiPriority w:val="0"/>
    <w:rPr>
      <w:color w:val="000000"/>
      <w:sz w:val="18"/>
      <w:szCs w:val="18"/>
      <w:u w:val="none"/>
    </w:rPr>
  </w:style>
  <w:style w:type="character" w:customStyle="1" w:styleId="618">
    <w:name w:val="Char Char621"/>
    <w:qFormat/>
    <w:uiPriority w:val="0"/>
    <w:rPr>
      <w:rFonts w:ascii="黑体" w:eastAsia="黑体"/>
      <w:b/>
      <w:bCs/>
      <w:kern w:val="2"/>
      <w:sz w:val="28"/>
      <w:szCs w:val="28"/>
      <w:lang w:val="en-US" w:eastAsia="zh-CN" w:bidi="ar-SA"/>
    </w:rPr>
  </w:style>
  <w:style w:type="character" w:customStyle="1" w:styleId="619">
    <w:name w:val="河石1 Char21"/>
    <w:qFormat/>
    <w:uiPriority w:val="0"/>
    <w:rPr>
      <w:rFonts w:ascii="黑体" w:hAnsi="宋体" w:eastAsia="黑体" w:cs="Times New Roman"/>
      <w:bCs/>
      <w:kern w:val="44"/>
      <w:sz w:val="32"/>
      <w:szCs w:val="32"/>
      <w:lang w:val="en-US" w:eastAsia="zh-CN" w:bidi="ar-SA"/>
    </w:rPr>
  </w:style>
  <w:style w:type="character" w:customStyle="1" w:styleId="620">
    <w:name w:val="kait"/>
    <w:basedOn w:val="96"/>
    <w:qFormat/>
    <w:uiPriority w:val="0"/>
  </w:style>
  <w:style w:type="character" w:customStyle="1" w:styleId="621">
    <w:name w:val="样式 报告正文 + 首行缩进:  2 字符 Char"/>
    <w:link w:val="622"/>
    <w:qFormat/>
    <w:uiPriority w:val="0"/>
    <w:rPr>
      <w:rFonts w:ascii="Calibri" w:hAnsi="Calibri"/>
      <w:sz w:val="24"/>
      <w:lang w:val="zh-CN"/>
    </w:rPr>
  </w:style>
  <w:style w:type="paragraph" w:customStyle="1" w:styleId="622">
    <w:name w:val="样式 报告正文 + 首行缩进:  2 字符"/>
    <w:basedOn w:val="1"/>
    <w:link w:val="621"/>
    <w:qFormat/>
    <w:uiPriority w:val="0"/>
    <w:pPr>
      <w:autoSpaceDE w:val="0"/>
      <w:autoSpaceDN w:val="0"/>
      <w:adjustRightInd/>
      <w:snapToGrid/>
      <w:spacing w:line="360" w:lineRule="auto"/>
    </w:pPr>
    <w:rPr>
      <w:rFonts w:ascii="Calibri" w:hAnsi="Calibri" w:cs="Times New Roman"/>
      <w:kern w:val="0"/>
      <w:szCs w:val="20"/>
      <w:lang w:val="zh-CN"/>
    </w:rPr>
  </w:style>
  <w:style w:type="character" w:customStyle="1" w:styleId="623">
    <w:name w:val="style61"/>
    <w:qFormat/>
    <w:uiPriority w:val="0"/>
    <w:rPr>
      <w:color w:val="666666"/>
      <w:sz w:val="20"/>
      <w:szCs w:val="20"/>
    </w:rPr>
  </w:style>
  <w:style w:type="character" w:customStyle="1" w:styleId="624">
    <w:name w:val="11p1"/>
    <w:qFormat/>
    <w:uiPriority w:val="0"/>
    <w:rPr>
      <w:sz w:val="21"/>
      <w:szCs w:val="21"/>
    </w:rPr>
  </w:style>
  <w:style w:type="character" w:customStyle="1" w:styleId="625">
    <w:name w:val="正文修改 Char141"/>
    <w:qFormat/>
    <w:uiPriority w:val="0"/>
    <w:rPr>
      <w:rFonts w:ascii="宋体" w:hAnsi="宋体"/>
      <w:color w:val="000000"/>
      <w:kern w:val="2"/>
      <w:sz w:val="28"/>
      <w:szCs w:val="28"/>
    </w:rPr>
  </w:style>
  <w:style w:type="character" w:customStyle="1" w:styleId="626">
    <w:name w:val="正文1-1 Char"/>
    <w:link w:val="627"/>
    <w:qFormat/>
    <w:uiPriority w:val="0"/>
    <w:rPr>
      <w:rFonts w:ascii="宋体" w:hAnsi="宋体" w:eastAsia="仿宋_GB2312"/>
      <w:sz w:val="28"/>
      <w:szCs w:val="24"/>
      <w:lang w:val="zh-CN"/>
    </w:rPr>
  </w:style>
  <w:style w:type="paragraph" w:customStyle="1" w:styleId="627">
    <w:name w:val="正文1-1"/>
    <w:basedOn w:val="1"/>
    <w:link w:val="626"/>
    <w:qFormat/>
    <w:uiPriority w:val="0"/>
    <w:pPr>
      <w:widowControl/>
      <w:adjustRightInd/>
      <w:spacing w:line="360" w:lineRule="auto"/>
      <w:jc w:val="left"/>
    </w:pPr>
    <w:rPr>
      <w:rFonts w:ascii="宋体" w:hAnsi="宋体" w:eastAsia="仿宋_GB2312" w:cs="Times New Roman"/>
      <w:kern w:val="0"/>
      <w:sz w:val="28"/>
      <w:szCs w:val="24"/>
      <w:lang w:val="zh-CN"/>
    </w:rPr>
  </w:style>
  <w:style w:type="character" w:customStyle="1" w:styleId="628">
    <w:name w:val="标题 6 Char1"/>
    <w:qFormat/>
    <w:uiPriority w:val="0"/>
    <w:rPr>
      <w:rFonts w:ascii="Arial" w:hAnsi="Arial" w:eastAsia="黑体"/>
      <w:b/>
      <w:bCs/>
      <w:kern w:val="2"/>
      <w:sz w:val="24"/>
      <w:szCs w:val="24"/>
      <w:lang w:val="en-US" w:eastAsia="zh-CN" w:bidi="ar-SA"/>
    </w:rPr>
  </w:style>
  <w:style w:type="character" w:customStyle="1" w:styleId="629">
    <w:name w:val="题注 Char22"/>
    <w:qFormat/>
    <w:uiPriority w:val="0"/>
    <w:rPr>
      <w:rFonts w:ascii="黑体" w:hAnsi="Arial" w:eastAsia="黑体" w:cs="Arial"/>
      <w:b/>
      <w:kern w:val="2"/>
      <w:sz w:val="24"/>
      <w:szCs w:val="24"/>
      <w:lang w:val="en-US" w:eastAsia="zh-CN" w:bidi="ar-SA"/>
    </w:rPr>
  </w:style>
  <w:style w:type="character" w:customStyle="1" w:styleId="630">
    <w:name w:val="font1"/>
    <w:qFormat/>
    <w:uiPriority w:val="0"/>
    <w:rPr>
      <w:rFonts w:hint="default" w:ascii="Verdana" w:hAnsi="Verdana" w:eastAsia="宋体"/>
      <w:kern w:val="2"/>
      <w:sz w:val="18"/>
      <w:szCs w:val="18"/>
      <w:lang w:val="en-US" w:eastAsia="zh-CN" w:bidi="ar-SA"/>
    </w:rPr>
  </w:style>
  <w:style w:type="character" w:customStyle="1" w:styleId="631">
    <w:name w:val="zjgblk1"/>
    <w:qFormat/>
    <w:uiPriority w:val="0"/>
    <w:rPr>
      <w:rFonts w:hint="default" w:eastAsia="宋体"/>
      <w:color w:val="000000"/>
      <w:kern w:val="2"/>
      <w:sz w:val="18"/>
      <w:szCs w:val="18"/>
      <w:u w:val="none"/>
      <w:lang w:val="en-US" w:eastAsia="zh-CN" w:bidi="ar-SA"/>
    </w:rPr>
  </w:style>
  <w:style w:type="character" w:customStyle="1" w:styleId="632">
    <w:name w:val="表题1 Char61"/>
    <w:qFormat/>
    <w:uiPriority w:val="0"/>
    <w:rPr>
      <w:rFonts w:ascii="黑体" w:hAnsi="Arial" w:eastAsia="黑体" w:cs="Arial"/>
      <w:b/>
      <w:kern w:val="2"/>
      <w:sz w:val="24"/>
      <w:szCs w:val="24"/>
      <w:lang w:val="en-US" w:eastAsia="zh-CN" w:bidi="ar-SA"/>
    </w:rPr>
  </w:style>
  <w:style w:type="character" w:customStyle="1" w:styleId="633">
    <w:name w:val="z1"/>
    <w:qFormat/>
    <w:uiPriority w:val="0"/>
    <w:rPr>
      <w:rFonts w:eastAsia="宋体"/>
      <w:kern w:val="2"/>
      <w:sz w:val="18"/>
      <w:szCs w:val="18"/>
      <w:lang w:val="en-US" w:eastAsia="zh-CN" w:bidi="ar-SA"/>
    </w:rPr>
  </w:style>
  <w:style w:type="character" w:customStyle="1" w:styleId="634">
    <w:name w:val="bz-content1"/>
    <w:basedOn w:val="96"/>
    <w:qFormat/>
    <w:uiPriority w:val="0"/>
  </w:style>
  <w:style w:type="character" w:customStyle="1" w:styleId="635">
    <w:name w:val="正文首行缩进 Char2"/>
    <w:qFormat/>
    <w:uiPriority w:val="0"/>
    <w:rPr>
      <w:rFonts w:eastAsia="宋体"/>
      <w:kern w:val="2"/>
      <w:sz w:val="24"/>
      <w:szCs w:val="24"/>
      <w:lang w:val="en-US" w:eastAsia="zh-CN" w:bidi="ar-SA"/>
    </w:rPr>
  </w:style>
  <w:style w:type="character" w:customStyle="1" w:styleId="636">
    <w:name w:val="Char Char11"/>
    <w:qFormat/>
    <w:uiPriority w:val="0"/>
    <w:rPr>
      <w:rFonts w:eastAsia="宋体"/>
      <w:sz w:val="28"/>
      <w:lang w:val="en-US" w:eastAsia="zh-CN" w:bidi="ar-SA"/>
    </w:rPr>
  </w:style>
  <w:style w:type="character" w:customStyle="1" w:styleId="637">
    <w:name w:val="正文首行缩进 2 Char4"/>
    <w:qFormat/>
    <w:uiPriority w:val="0"/>
    <w:rPr>
      <w:rFonts w:ascii="Calibri" w:hAnsi="Calibri" w:eastAsia="宋体" w:cs="Times New Roman"/>
      <w:szCs w:val="24"/>
    </w:rPr>
  </w:style>
  <w:style w:type="character" w:customStyle="1" w:styleId="638">
    <w:name w:val="章标题 Char"/>
    <w:qFormat/>
    <w:uiPriority w:val="0"/>
    <w:rPr>
      <w:rFonts w:eastAsia="黑体"/>
      <w:b/>
      <w:bCs/>
      <w:kern w:val="44"/>
      <w:sz w:val="44"/>
      <w:szCs w:val="44"/>
      <w:lang w:val="en-US" w:eastAsia="zh-CN"/>
    </w:rPr>
  </w:style>
  <w:style w:type="character" w:customStyle="1" w:styleId="639">
    <w:name w:val="Char Char181"/>
    <w:qFormat/>
    <w:uiPriority w:val="0"/>
    <w:rPr>
      <w:rFonts w:ascii="黑体" w:hAnsi="黑体" w:eastAsia="仿宋_GB2312"/>
      <w:b/>
      <w:spacing w:val="10"/>
      <w:kern w:val="2"/>
      <w:sz w:val="18"/>
      <w:lang w:val="en-US" w:eastAsia="zh-CN" w:bidi="ar-SA"/>
    </w:rPr>
  </w:style>
  <w:style w:type="character" w:customStyle="1" w:styleId="640">
    <w:name w:val="Char Char8"/>
    <w:qFormat/>
    <w:uiPriority w:val="0"/>
    <w:rPr>
      <w:rFonts w:eastAsia="宋体"/>
      <w:kern w:val="2"/>
      <w:sz w:val="21"/>
      <w:szCs w:val="24"/>
      <w:lang w:val="en-US" w:eastAsia="zh-CN" w:bidi="ar-SA"/>
    </w:rPr>
  </w:style>
  <w:style w:type="character" w:customStyle="1" w:styleId="641">
    <w:name w:val="节 Char1"/>
    <w:qFormat/>
    <w:uiPriority w:val="0"/>
    <w:rPr>
      <w:rFonts w:ascii="宋体" w:hAnsi="Arial" w:eastAsia="黑体"/>
      <w:b/>
      <w:spacing w:val="10"/>
      <w:kern w:val="2"/>
      <w:sz w:val="32"/>
      <w:szCs w:val="18"/>
      <w:lang w:val="en-US" w:eastAsia="zh-CN" w:bidi="ar-SA"/>
    </w:rPr>
  </w:style>
  <w:style w:type="character" w:customStyle="1" w:styleId="642">
    <w:name w:val="Char Char201"/>
    <w:qFormat/>
    <w:uiPriority w:val="0"/>
    <w:rPr>
      <w:rFonts w:ascii="宋体" w:hAnsi="黑体" w:eastAsia="宋体"/>
      <w:b/>
      <w:spacing w:val="10"/>
      <w:kern w:val="44"/>
      <w:sz w:val="18"/>
      <w:szCs w:val="18"/>
      <w:lang w:val="en-US" w:eastAsia="zh-CN"/>
    </w:rPr>
  </w:style>
  <w:style w:type="character" w:customStyle="1" w:styleId="643">
    <w:name w:val="Char Char191"/>
    <w:qFormat/>
    <w:uiPriority w:val="0"/>
    <w:rPr>
      <w:rFonts w:ascii="Times New Roman" w:hAnsi="Times New Roman" w:eastAsia="仿宋_GB2312" w:cs="Times New Roman"/>
      <w:b/>
      <w:spacing w:val="10"/>
      <w:kern w:val="44"/>
      <w:sz w:val="18"/>
      <w:szCs w:val="20"/>
      <w:lang w:val="en-US" w:eastAsia="zh-CN"/>
    </w:rPr>
  </w:style>
  <w:style w:type="character" w:customStyle="1" w:styleId="644">
    <w:name w:val="样式 标题 3小标题小节标题H3h33rd level第二层条标题4标题 3 Char标题 3 Char Ch... Char Char Char2"/>
    <w:qFormat/>
    <w:uiPriority w:val="0"/>
    <w:rPr>
      <w:rFonts w:ascii="Arial" w:hAnsi="Arial" w:eastAsia="宋体"/>
      <w:b/>
      <w:bCs/>
      <w:kern w:val="32"/>
      <w:sz w:val="32"/>
      <w:szCs w:val="32"/>
      <w:lang w:val="en-US" w:eastAsia="zh-CN" w:bidi="ar-SA"/>
    </w:rPr>
  </w:style>
  <w:style w:type="character" w:customStyle="1" w:styleId="645">
    <w:name w:val="Char Char171"/>
    <w:qFormat/>
    <w:uiPriority w:val="0"/>
    <w:rPr>
      <w:rFonts w:ascii="黑体" w:hAnsi="黑体" w:eastAsia="仿宋_GB2312"/>
      <w:b/>
      <w:spacing w:val="10"/>
      <w:kern w:val="2"/>
      <w:sz w:val="28"/>
      <w:szCs w:val="24"/>
      <w:lang w:val="en-US" w:eastAsia="zh-CN" w:bidi="ar-SA"/>
    </w:rPr>
  </w:style>
  <w:style w:type="character" w:customStyle="1" w:styleId="646">
    <w:name w:val="Char Char151"/>
    <w:qFormat/>
    <w:uiPriority w:val="0"/>
    <w:rPr>
      <w:rFonts w:ascii="黑体" w:hAnsi="黑体" w:eastAsia="仿宋_GB2312"/>
      <w:b/>
      <w:spacing w:val="10"/>
      <w:kern w:val="2"/>
      <w:sz w:val="28"/>
      <w:lang w:val="en-US" w:eastAsia="zh-CN" w:bidi="ar-SA"/>
    </w:rPr>
  </w:style>
  <w:style w:type="character" w:customStyle="1" w:styleId="647">
    <w:name w:val="Char Char141"/>
    <w:qFormat/>
    <w:uiPriority w:val="0"/>
    <w:rPr>
      <w:rFonts w:eastAsia="仿宋_GB2312"/>
      <w:kern w:val="2"/>
      <w:sz w:val="28"/>
      <w:szCs w:val="24"/>
      <w:lang w:val="en-US" w:eastAsia="zh-CN" w:bidi="ar-SA"/>
    </w:rPr>
  </w:style>
  <w:style w:type="character" w:customStyle="1" w:styleId="648">
    <w:name w:val="样式 标题 3小标题小节标题标题3H3h33rd level第二层条标题4 + Arial Char Char Char"/>
    <w:link w:val="649"/>
    <w:qFormat/>
    <w:uiPriority w:val="0"/>
    <w:rPr>
      <w:rFonts w:ascii="Calibri" w:hAnsi="Calibri"/>
      <w:b/>
      <w:bCs/>
      <w:kern w:val="32"/>
      <w:sz w:val="30"/>
      <w:lang w:val="zh-CN"/>
    </w:rPr>
  </w:style>
  <w:style w:type="paragraph" w:customStyle="1" w:styleId="649">
    <w:name w:val="样式 标题 3小标题小节标题标题3H3h33rd level第二层条标题4 + Arial Char Char"/>
    <w:basedOn w:val="5"/>
    <w:link w:val="648"/>
    <w:qFormat/>
    <w:uiPriority w:val="0"/>
    <w:pPr>
      <w:tabs>
        <w:tab w:val="left" w:pos="0"/>
        <w:tab w:val="left" w:pos="993"/>
      </w:tabs>
      <w:snapToGrid/>
      <w:spacing w:before="0" w:after="0" w:line="500" w:lineRule="exact"/>
      <w:ind w:firstLine="561" w:firstLineChars="0"/>
      <w:jc w:val="left"/>
      <w:textAlignment w:val="baseline"/>
    </w:pPr>
    <w:rPr>
      <w:rFonts w:ascii="Calibri" w:hAnsi="Calibri" w:cs="Times New Roman"/>
      <w:kern w:val="32"/>
      <w:sz w:val="30"/>
      <w:szCs w:val="20"/>
      <w:lang w:val="zh-CN"/>
    </w:rPr>
  </w:style>
  <w:style w:type="character" w:customStyle="1" w:styleId="650">
    <w:name w:val="三级标题 Char2"/>
    <w:qFormat/>
    <w:uiPriority w:val="0"/>
    <w:rPr>
      <w:rFonts w:ascii="黑体" w:hAnsi="宋体" w:eastAsia="黑体"/>
      <w:b/>
      <w:bCs/>
      <w:kern w:val="2"/>
      <w:sz w:val="28"/>
      <w:szCs w:val="28"/>
      <w:lang w:val="en-US" w:eastAsia="zh-CN" w:bidi="ar-SA"/>
    </w:rPr>
  </w:style>
  <w:style w:type="character" w:customStyle="1" w:styleId="651">
    <w:name w:val="样式 样式 样式 样式 样式 样式 首行缩进:  2 字符 + 首行缩进:  2 字符2 + 仿宋_GB2312 + 首行缩进:... Char"/>
    <w:link w:val="652"/>
    <w:qFormat/>
    <w:uiPriority w:val="0"/>
    <w:rPr>
      <w:rFonts w:eastAsia="楷体_GB2312"/>
      <w:spacing w:val="12"/>
      <w:sz w:val="28"/>
    </w:rPr>
  </w:style>
  <w:style w:type="paragraph" w:customStyle="1" w:styleId="652">
    <w:name w:val="样式 样式 样式 样式 样式 样式 首行缩进:  2 字符 + 首行缩进:  2 字符2 + 仿宋_GB2312 + 首行缩进:..."/>
    <w:basedOn w:val="1"/>
    <w:link w:val="651"/>
    <w:qFormat/>
    <w:uiPriority w:val="0"/>
    <w:pPr>
      <w:adjustRightInd/>
      <w:snapToGrid/>
      <w:spacing w:line="560" w:lineRule="exact"/>
      <w:ind w:firstLine="624"/>
    </w:pPr>
    <w:rPr>
      <w:rFonts w:eastAsia="楷体_GB2312" w:cs="Times New Roman"/>
      <w:spacing w:val="12"/>
      <w:kern w:val="0"/>
      <w:sz w:val="28"/>
      <w:szCs w:val="20"/>
    </w:rPr>
  </w:style>
  <w:style w:type="character" w:customStyle="1" w:styleId="653">
    <w:name w:val="图题 Char2"/>
    <w:qFormat/>
    <w:uiPriority w:val="0"/>
    <w:rPr>
      <w:rFonts w:ascii="黑体" w:hAnsi="宋体" w:eastAsia="黑体" w:cs="宋体"/>
      <w:b/>
      <w:bCs/>
      <w:kern w:val="2"/>
      <w:sz w:val="24"/>
      <w:szCs w:val="24"/>
      <w:lang w:val="en-US" w:eastAsia="zh-CN" w:bidi="ar-SA"/>
    </w:rPr>
  </w:style>
  <w:style w:type="character" w:customStyle="1" w:styleId="654">
    <w:name w:val="谏壁chen表格内文字 Char Char Char Char"/>
    <w:link w:val="655"/>
    <w:qFormat/>
    <w:uiPriority w:val="0"/>
    <w:rPr>
      <w:rFonts w:ascii="Calibri" w:hAnsi="Calibri"/>
      <w:szCs w:val="21"/>
      <w:lang w:val="zh-CN"/>
    </w:rPr>
  </w:style>
  <w:style w:type="paragraph" w:customStyle="1" w:styleId="655">
    <w:name w:val="谏壁chen表格内文字 Char Char Char"/>
    <w:basedOn w:val="1"/>
    <w:link w:val="654"/>
    <w:qFormat/>
    <w:uiPriority w:val="0"/>
    <w:pPr>
      <w:adjustRightInd/>
      <w:snapToGrid/>
      <w:spacing w:line="0" w:lineRule="atLeast"/>
      <w:ind w:firstLine="0" w:firstLineChars="0"/>
      <w:jc w:val="center"/>
    </w:pPr>
    <w:rPr>
      <w:rFonts w:ascii="Calibri" w:hAnsi="Calibri" w:cs="Times New Roman"/>
      <w:kern w:val="0"/>
      <w:sz w:val="20"/>
      <w:szCs w:val="21"/>
      <w:lang w:val="zh-CN"/>
    </w:rPr>
  </w:style>
  <w:style w:type="character" w:customStyle="1" w:styleId="656">
    <w:name w:val="新正文 Char Char Char Char Char"/>
    <w:link w:val="657"/>
    <w:qFormat/>
    <w:uiPriority w:val="0"/>
    <w:rPr>
      <w:rFonts w:ascii="仿宋_GB2312" w:hAnsi="Calibri" w:eastAsia="仿宋_GB2312"/>
      <w:bCs/>
      <w:sz w:val="28"/>
      <w:lang w:val="zh-CN"/>
    </w:rPr>
  </w:style>
  <w:style w:type="paragraph" w:customStyle="1" w:styleId="657">
    <w:name w:val="新正文 Char Char Char Char"/>
    <w:basedOn w:val="1"/>
    <w:link w:val="656"/>
    <w:qFormat/>
    <w:uiPriority w:val="0"/>
    <w:pPr>
      <w:adjustRightInd/>
      <w:snapToGrid/>
      <w:spacing w:line="480" w:lineRule="exact"/>
      <w:ind w:firstLine="482" w:firstLineChars="0"/>
    </w:pPr>
    <w:rPr>
      <w:rFonts w:ascii="仿宋_GB2312" w:hAnsi="Calibri" w:eastAsia="仿宋_GB2312" w:cs="Times New Roman"/>
      <w:bCs/>
      <w:kern w:val="0"/>
      <w:sz w:val="28"/>
      <w:szCs w:val="20"/>
      <w:lang w:val="zh-CN"/>
    </w:rPr>
  </w:style>
  <w:style w:type="character" w:customStyle="1" w:styleId="658">
    <w:name w:val="正文首行缩进 2 Char2"/>
    <w:qFormat/>
    <w:uiPriority w:val="0"/>
    <w:rPr>
      <w:rFonts w:eastAsia="宋体"/>
      <w:kern w:val="2"/>
      <w:sz w:val="21"/>
      <w:szCs w:val="18"/>
      <w:lang w:val="en-US" w:eastAsia="zh-CN" w:bidi="ar-SA"/>
    </w:rPr>
  </w:style>
  <w:style w:type="character" w:customStyle="1" w:styleId="659">
    <w:name w:val="样式 标题 3 + 黑体 小四 左侧:  0.86 厘米 首行缩进:  0 厘米 Char Char Char Char"/>
    <w:link w:val="660"/>
    <w:qFormat/>
    <w:uiPriority w:val="0"/>
    <w:rPr>
      <w:rFonts w:ascii="黑体" w:hAnsi="Calibri" w:eastAsia="黑体"/>
      <w:bCs/>
      <w:color w:val="000000"/>
      <w:sz w:val="24"/>
      <w:szCs w:val="24"/>
      <w:lang w:val="en-GB"/>
    </w:rPr>
  </w:style>
  <w:style w:type="paragraph" w:customStyle="1" w:styleId="660">
    <w:name w:val="样式 标题 3 + 黑体 小四 左侧:  0.86 厘米 首行缩进:  0 厘米 Char Char Char"/>
    <w:basedOn w:val="5"/>
    <w:link w:val="659"/>
    <w:qFormat/>
    <w:uiPriority w:val="0"/>
    <w:pPr>
      <w:keepLines w:val="0"/>
      <w:adjustRightInd/>
      <w:snapToGrid/>
      <w:spacing w:before="0" w:after="0" w:line="360" w:lineRule="auto"/>
      <w:ind w:firstLine="0" w:firstLineChars="0"/>
      <w:jc w:val="left"/>
    </w:pPr>
    <w:rPr>
      <w:rFonts w:ascii="黑体" w:hAnsi="Calibri" w:eastAsia="黑体" w:cs="Times New Roman"/>
      <w:b w:val="0"/>
      <w:color w:val="000000"/>
      <w:kern w:val="0"/>
      <w:sz w:val="24"/>
      <w:szCs w:val="24"/>
      <w:lang w:val="en-GB"/>
    </w:rPr>
  </w:style>
  <w:style w:type="character" w:customStyle="1" w:styleId="661">
    <w:name w:val="txt1"/>
    <w:qFormat/>
    <w:uiPriority w:val="0"/>
    <w:rPr>
      <w:spacing w:val="15"/>
      <w:sz w:val="18"/>
      <w:szCs w:val="18"/>
    </w:rPr>
  </w:style>
  <w:style w:type="character" w:customStyle="1" w:styleId="662">
    <w:name w:val="zi41"/>
    <w:qFormat/>
    <w:uiPriority w:val="0"/>
    <w:rPr>
      <w:color w:val="FFFFFF"/>
      <w:sz w:val="24"/>
      <w:szCs w:val="24"/>
    </w:rPr>
  </w:style>
  <w:style w:type="character" w:customStyle="1" w:styleId="663">
    <w:name w:val="Char2 Char1"/>
    <w:qFormat/>
    <w:uiPriority w:val="0"/>
    <w:rPr>
      <w:rFonts w:eastAsia="宋体"/>
      <w:kern w:val="2"/>
      <w:sz w:val="18"/>
      <w:szCs w:val="18"/>
      <w:lang w:val="en-US" w:eastAsia="zh-CN" w:bidi="ar-SA"/>
    </w:rPr>
  </w:style>
  <w:style w:type="character" w:customStyle="1" w:styleId="664">
    <w:name w:val="谏壁正文chen Char Char Char Char"/>
    <w:link w:val="665"/>
    <w:qFormat/>
    <w:uiPriority w:val="0"/>
    <w:rPr>
      <w:rFonts w:ascii="Calibri" w:hAnsi="Calibri"/>
      <w:sz w:val="24"/>
      <w:szCs w:val="24"/>
      <w:lang w:val="zh-CN"/>
    </w:rPr>
  </w:style>
  <w:style w:type="paragraph" w:customStyle="1" w:styleId="665">
    <w:name w:val="谏壁正文chen Char Char Char"/>
    <w:basedOn w:val="1"/>
    <w:link w:val="664"/>
    <w:qFormat/>
    <w:uiPriority w:val="0"/>
    <w:pPr>
      <w:adjustRightInd/>
      <w:snapToGrid/>
      <w:spacing w:line="360" w:lineRule="auto"/>
    </w:pPr>
    <w:rPr>
      <w:rFonts w:ascii="Calibri" w:hAnsi="Calibri" w:cs="Times New Roman"/>
      <w:kern w:val="0"/>
      <w:szCs w:val="24"/>
      <w:lang w:val="zh-CN"/>
    </w:rPr>
  </w:style>
  <w:style w:type="character" w:customStyle="1" w:styleId="666">
    <w:name w:val="hhcwt正文 Char Char Char Char"/>
    <w:link w:val="667"/>
    <w:qFormat/>
    <w:uiPriority w:val="0"/>
    <w:rPr>
      <w:rFonts w:ascii="Calibri" w:hAnsi="Calibri"/>
      <w:sz w:val="24"/>
      <w:lang w:val="zh-CN"/>
    </w:rPr>
  </w:style>
  <w:style w:type="paragraph" w:customStyle="1" w:styleId="667">
    <w:name w:val="hhcwt正文 Char Char Char"/>
    <w:basedOn w:val="1"/>
    <w:link w:val="666"/>
    <w:qFormat/>
    <w:uiPriority w:val="0"/>
    <w:pPr>
      <w:adjustRightInd/>
      <w:snapToGrid/>
      <w:spacing w:line="360" w:lineRule="auto"/>
      <w:ind w:firstLine="480"/>
    </w:pPr>
    <w:rPr>
      <w:rFonts w:ascii="Calibri" w:hAnsi="Calibri" w:cs="Times New Roman"/>
      <w:kern w:val="0"/>
      <w:szCs w:val="20"/>
      <w:lang w:val="zh-CN"/>
    </w:rPr>
  </w:style>
  <w:style w:type="character" w:customStyle="1" w:styleId="668">
    <w:name w:val="环评正文 Char2"/>
    <w:qFormat/>
    <w:uiPriority w:val="0"/>
    <w:rPr>
      <w:rFonts w:eastAsia="宋体"/>
      <w:bCs/>
      <w:kern w:val="2"/>
      <w:sz w:val="24"/>
      <w:szCs w:val="24"/>
      <w:lang w:val="en-US" w:eastAsia="zh-CN" w:bidi="ar-SA"/>
    </w:rPr>
  </w:style>
  <w:style w:type="character" w:customStyle="1" w:styleId="669">
    <w:name w:val="正文格式 Char Char Char Char Char"/>
    <w:link w:val="670"/>
    <w:qFormat/>
    <w:uiPriority w:val="0"/>
    <w:rPr>
      <w:rFonts w:ascii="宋体" w:cs="宋体"/>
      <w:sz w:val="24"/>
      <w:szCs w:val="24"/>
    </w:rPr>
  </w:style>
  <w:style w:type="paragraph" w:customStyle="1" w:styleId="670">
    <w:name w:val="正文格式 Char Char Char Char"/>
    <w:basedOn w:val="1"/>
    <w:link w:val="669"/>
    <w:qFormat/>
    <w:uiPriority w:val="0"/>
    <w:pPr>
      <w:adjustRightInd/>
      <w:snapToGrid/>
      <w:spacing w:line="360" w:lineRule="auto"/>
      <w:ind w:firstLine="482" w:firstLineChars="0"/>
    </w:pPr>
    <w:rPr>
      <w:rFonts w:ascii="宋体" w:cs="宋体"/>
      <w:kern w:val="0"/>
      <w:szCs w:val="24"/>
    </w:rPr>
  </w:style>
  <w:style w:type="character" w:customStyle="1" w:styleId="671">
    <w:name w:val="报告 Char Char Char2"/>
    <w:qFormat/>
    <w:uiPriority w:val="0"/>
    <w:rPr>
      <w:rFonts w:eastAsia="宋体"/>
      <w:kern w:val="2"/>
      <w:sz w:val="24"/>
      <w:szCs w:val="24"/>
      <w:lang w:val="en-US" w:eastAsia="zh-CN" w:bidi="ar-SA"/>
    </w:rPr>
  </w:style>
  <w:style w:type="character" w:customStyle="1" w:styleId="672">
    <w:name w:val="样式 标题 3小标题小节标题H3h33rd level第二层条标题4标题 3 Char标题 3 Char Ch... Char Char Char Char"/>
    <w:link w:val="673"/>
    <w:qFormat/>
    <w:uiPriority w:val="0"/>
    <w:rPr>
      <w:rFonts w:ascii="Arial" w:hAnsi="Arial"/>
      <w:b/>
      <w:bCs/>
      <w:kern w:val="32"/>
      <w:sz w:val="32"/>
      <w:szCs w:val="32"/>
      <w:lang w:val="zh-CN"/>
    </w:rPr>
  </w:style>
  <w:style w:type="paragraph" w:customStyle="1" w:styleId="673">
    <w:name w:val="样式 标题 3小标题小节标题H3h33rd level第二层条标题4标题 3 Char标题 3 Char Ch... Char Char Char"/>
    <w:basedOn w:val="5"/>
    <w:link w:val="672"/>
    <w:qFormat/>
    <w:uiPriority w:val="0"/>
    <w:pPr>
      <w:tabs>
        <w:tab w:val="left" w:pos="0"/>
        <w:tab w:val="left" w:pos="993"/>
      </w:tabs>
      <w:snapToGrid/>
      <w:spacing w:before="120" w:after="120" w:line="240" w:lineRule="auto"/>
      <w:ind w:firstLine="0" w:firstLineChars="0"/>
      <w:jc w:val="left"/>
      <w:textAlignment w:val="baseline"/>
    </w:pPr>
    <w:rPr>
      <w:rFonts w:ascii="Arial" w:hAnsi="Arial" w:cs="Times New Roman"/>
      <w:kern w:val="32"/>
      <w:lang w:val="zh-CN"/>
    </w:rPr>
  </w:style>
  <w:style w:type="character" w:customStyle="1" w:styleId="674">
    <w:name w:val="Char Char64"/>
    <w:qFormat/>
    <w:uiPriority w:val="0"/>
    <w:rPr>
      <w:rFonts w:ascii="黑体" w:eastAsia="黑体"/>
      <w:b/>
      <w:bCs/>
      <w:kern w:val="2"/>
      <w:sz w:val="28"/>
      <w:szCs w:val="28"/>
      <w:lang w:val="en-US" w:eastAsia="zh-CN" w:bidi="ar-SA"/>
    </w:rPr>
  </w:style>
  <w:style w:type="character" w:customStyle="1" w:styleId="675">
    <w:name w:val="样式 标题 3 + 黑色 Char Char Char Char Char Char Char Char Char Char"/>
    <w:link w:val="676"/>
    <w:qFormat/>
    <w:uiPriority w:val="0"/>
    <w:rPr>
      <w:rFonts w:ascii="宋体" w:hAnsi="宋体"/>
      <w:sz w:val="28"/>
      <w:szCs w:val="28"/>
      <w:lang w:val="zh-CN"/>
    </w:rPr>
  </w:style>
  <w:style w:type="paragraph" w:customStyle="1" w:styleId="676">
    <w:name w:val="样式 标题 3 + 黑色 Char Char Char Char Char Char Char Char Char"/>
    <w:basedOn w:val="5"/>
    <w:link w:val="675"/>
    <w:qFormat/>
    <w:uiPriority w:val="0"/>
    <w:pPr>
      <w:keepNext w:val="0"/>
      <w:keepLines w:val="0"/>
      <w:tabs>
        <w:tab w:val="left" w:pos="0"/>
      </w:tabs>
      <w:spacing w:before="120" w:after="0" w:line="500" w:lineRule="exact"/>
      <w:ind w:firstLine="538" w:firstLineChars="192"/>
      <w:outlineLvl w:val="9"/>
    </w:pPr>
    <w:rPr>
      <w:rFonts w:ascii="宋体" w:hAnsi="宋体" w:cs="Times New Roman"/>
      <w:b w:val="0"/>
      <w:bCs w:val="0"/>
      <w:kern w:val="0"/>
      <w:sz w:val="28"/>
      <w:szCs w:val="28"/>
      <w:lang w:val="zh-CN"/>
    </w:rPr>
  </w:style>
  <w:style w:type="character" w:customStyle="1" w:styleId="677">
    <w:name w:val="正文斜体 Char2"/>
    <w:qFormat/>
    <w:uiPriority w:val="0"/>
    <w:rPr>
      <w:rFonts w:ascii="宋体" w:hAnsi="宋体" w:eastAsia="宋体" w:cs="宋体"/>
      <w:i/>
      <w:iCs/>
      <w:kern w:val="2"/>
      <w:sz w:val="24"/>
      <w:szCs w:val="24"/>
      <w:lang w:val="en-US" w:eastAsia="zh-CN" w:bidi="ar-SA"/>
    </w:rPr>
  </w:style>
  <w:style w:type="character" w:customStyle="1" w:styleId="678">
    <w:name w:val="样式 标题 3 + 左侧:  0 厘米 首行缩进:  0 厘米 Char Char Char Char"/>
    <w:link w:val="679"/>
    <w:qFormat/>
    <w:uiPriority w:val="0"/>
    <w:rPr>
      <w:rFonts w:ascii="Calibri" w:hAnsi="Calibri"/>
      <w:b/>
      <w:bCs/>
      <w:kern w:val="32"/>
      <w:sz w:val="32"/>
      <w:szCs w:val="32"/>
      <w:lang w:val="zh-CN"/>
    </w:rPr>
  </w:style>
  <w:style w:type="paragraph" w:customStyle="1" w:styleId="679">
    <w:name w:val="样式 标题 3 + 左侧:  0 厘米 首行缩进:  0 厘米 Char Char Char"/>
    <w:basedOn w:val="5"/>
    <w:link w:val="678"/>
    <w:qFormat/>
    <w:uiPriority w:val="0"/>
    <w:pPr>
      <w:tabs>
        <w:tab w:val="left" w:pos="709"/>
        <w:tab w:val="left" w:pos="993"/>
      </w:tabs>
      <w:snapToGrid/>
      <w:spacing w:before="120" w:after="60" w:line="240" w:lineRule="auto"/>
      <w:ind w:left="709" w:hanging="709" w:firstLineChars="0"/>
      <w:jc w:val="left"/>
      <w:textAlignment w:val="baseline"/>
    </w:pPr>
    <w:rPr>
      <w:rFonts w:ascii="Calibri" w:hAnsi="Calibri" w:cs="Times New Roman"/>
      <w:kern w:val="32"/>
      <w:lang w:val="zh-CN"/>
    </w:rPr>
  </w:style>
  <w:style w:type="character" w:customStyle="1" w:styleId="680">
    <w:name w:val="标题 2 Char1 Char Char1"/>
    <w:qFormat/>
    <w:uiPriority w:val="0"/>
    <w:rPr>
      <w:rFonts w:ascii="仿宋_GB2312" w:hAnsi="Arial" w:eastAsia="仿宋_GB2312"/>
      <w:b/>
      <w:bCs/>
      <w:kern w:val="2"/>
      <w:sz w:val="28"/>
      <w:szCs w:val="32"/>
      <w:lang w:val="en-US" w:eastAsia="zh-CN" w:bidi="ar-SA"/>
    </w:rPr>
  </w:style>
  <w:style w:type="character" w:customStyle="1" w:styleId="681">
    <w:name w:val="样式 仿宋_GB2312 四号"/>
    <w:qFormat/>
    <w:uiPriority w:val="0"/>
    <w:rPr>
      <w:rFonts w:ascii="仿宋_GB2312" w:hAnsi="仿宋_GB2312" w:eastAsia="仿宋_GB2312"/>
      <w:sz w:val="24"/>
    </w:rPr>
  </w:style>
  <w:style w:type="character" w:customStyle="1" w:styleId="682">
    <w:name w:val="正文2 Char Char Char"/>
    <w:link w:val="683"/>
    <w:qFormat/>
    <w:uiPriority w:val="0"/>
    <w:rPr>
      <w:rFonts w:ascii="Calibri" w:hAnsi="Calibri" w:eastAsia="仿宋_GB2312"/>
      <w:sz w:val="24"/>
      <w:szCs w:val="24"/>
      <w:lang w:val="zh-CN"/>
    </w:rPr>
  </w:style>
  <w:style w:type="paragraph" w:customStyle="1" w:styleId="683">
    <w:name w:val="正文2 Char Char"/>
    <w:basedOn w:val="1"/>
    <w:link w:val="682"/>
    <w:qFormat/>
    <w:uiPriority w:val="0"/>
    <w:pPr>
      <w:adjustRightInd/>
      <w:snapToGrid/>
      <w:spacing w:beforeLines="50" w:afterLines="100" w:line="440" w:lineRule="exact"/>
      <w:ind w:firstLine="480"/>
    </w:pPr>
    <w:rPr>
      <w:rFonts w:ascii="Calibri" w:hAnsi="Calibri" w:eastAsia="仿宋_GB2312" w:cs="Times New Roman"/>
      <w:kern w:val="0"/>
      <w:szCs w:val="24"/>
      <w:lang w:val="zh-CN"/>
    </w:rPr>
  </w:style>
  <w:style w:type="character" w:customStyle="1" w:styleId="684">
    <w:name w:val="表格 Char Char Char Char"/>
    <w:link w:val="685"/>
    <w:qFormat/>
    <w:uiPriority w:val="0"/>
    <w:rPr>
      <w:rFonts w:ascii="Arial" w:hAnsi="Arial" w:eastAsia="华文细黑"/>
      <w:szCs w:val="30"/>
      <w:lang w:val="zh-CN"/>
    </w:rPr>
  </w:style>
  <w:style w:type="paragraph" w:customStyle="1" w:styleId="685">
    <w:name w:val="表格 Char Char Char"/>
    <w:basedOn w:val="1"/>
    <w:link w:val="684"/>
    <w:qFormat/>
    <w:uiPriority w:val="0"/>
    <w:pPr>
      <w:adjustRightInd/>
      <w:snapToGrid/>
      <w:spacing w:line="240" w:lineRule="auto"/>
      <w:ind w:firstLine="0" w:firstLineChars="0"/>
      <w:jc w:val="center"/>
    </w:pPr>
    <w:rPr>
      <w:rFonts w:ascii="Arial" w:hAnsi="Arial" w:eastAsia="华文细黑" w:cs="Times New Roman"/>
      <w:kern w:val="0"/>
      <w:sz w:val="20"/>
      <w:szCs w:val="30"/>
      <w:lang w:val="zh-CN"/>
    </w:rPr>
  </w:style>
  <w:style w:type="character" w:customStyle="1" w:styleId="686">
    <w:name w:val="表格文字 Char Char Char"/>
    <w:qFormat/>
    <w:uiPriority w:val="0"/>
    <w:rPr>
      <w:rFonts w:ascii="仿宋_GB2312" w:hAnsi="Arial Black" w:eastAsia="仿宋_GB2312" w:cs="Times New Roman"/>
      <w:kern w:val="44"/>
      <w:sz w:val="24"/>
      <w:szCs w:val="20"/>
    </w:rPr>
  </w:style>
  <w:style w:type="character" w:customStyle="1" w:styleId="687">
    <w:name w:val="表格文字 Char Char3"/>
    <w:qFormat/>
    <w:uiPriority w:val="0"/>
    <w:rPr>
      <w:rFonts w:ascii="宋体" w:hAnsi="宋体" w:eastAsia="仿宋_GB2312" w:cs="宋体"/>
      <w:sz w:val="21"/>
      <w:szCs w:val="21"/>
      <w:lang w:val="en-US" w:eastAsia="zh-CN" w:bidi="ar-SA"/>
    </w:rPr>
  </w:style>
  <w:style w:type="character" w:customStyle="1" w:styleId="688">
    <w:name w:val="表题1 Char42"/>
    <w:qFormat/>
    <w:uiPriority w:val="0"/>
    <w:rPr>
      <w:rFonts w:ascii="黑体" w:hAnsi="Arial" w:eastAsia="黑体" w:cs="Arial"/>
      <w:b/>
      <w:kern w:val="2"/>
      <w:sz w:val="24"/>
      <w:szCs w:val="24"/>
      <w:lang w:val="en-US" w:eastAsia="zh-CN" w:bidi="ar-SA"/>
    </w:rPr>
  </w:style>
  <w:style w:type="character" w:customStyle="1" w:styleId="689">
    <w:name w:val="标题 1 Char4"/>
    <w:qFormat/>
    <w:uiPriority w:val="0"/>
    <w:rPr>
      <w:rFonts w:ascii="黑体" w:hAnsi="宋体" w:eastAsia="黑体"/>
      <w:b/>
      <w:bCs/>
      <w:kern w:val="44"/>
      <w:sz w:val="32"/>
      <w:szCs w:val="32"/>
      <w:lang w:val="en-US" w:eastAsia="zh-CN" w:bidi="ar-SA"/>
    </w:rPr>
  </w:style>
  <w:style w:type="character" w:customStyle="1" w:styleId="690">
    <w:name w:val="样式 标题 3 + 左侧:  0 厘米 首行缩进:  0 厘米 Char Char Char2"/>
    <w:qFormat/>
    <w:uiPriority w:val="0"/>
    <w:rPr>
      <w:rFonts w:eastAsia="宋体"/>
      <w:b/>
      <w:bCs/>
      <w:kern w:val="32"/>
      <w:sz w:val="32"/>
      <w:szCs w:val="32"/>
      <w:lang w:val="en-US" w:eastAsia="zh-CN" w:bidi="ar-SA"/>
    </w:rPr>
  </w:style>
  <w:style w:type="character" w:customStyle="1" w:styleId="691">
    <w:name w:val="表内5 Char3"/>
    <w:qFormat/>
    <w:uiPriority w:val="0"/>
    <w:rPr>
      <w:rFonts w:ascii="宋体" w:hAnsi="宋体" w:eastAsia="宋体" w:cs="Times New Roman"/>
      <w:kern w:val="2"/>
      <w:sz w:val="24"/>
      <w:szCs w:val="24"/>
      <w:lang w:val="en-US" w:eastAsia="zh-CN" w:bidi="ar-SA"/>
    </w:rPr>
  </w:style>
  <w:style w:type="character" w:customStyle="1" w:styleId="692">
    <w:name w:val="样式 标题 3 + 黑色 Char Char Char Char Char Char2"/>
    <w:qFormat/>
    <w:uiPriority w:val="0"/>
    <w:rPr>
      <w:rFonts w:eastAsia="宋体"/>
      <w:b/>
      <w:bCs/>
      <w:color w:val="000000"/>
      <w:kern w:val="2"/>
      <w:sz w:val="28"/>
      <w:szCs w:val="32"/>
      <w:lang w:val="en-US" w:eastAsia="zh-CN" w:bidi="ar-SA"/>
    </w:rPr>
  </w:style>
  <w:style w:type="character" w:customStyle="1" w:styleId="693">
    <w:name w:val="f91"/>
    <w:qFormat/>
    <w:uiPriority w:val="0"/>
    <w:rPr>
      <w:sz w:val="18"/>
      <w:szCs w:val="18"/>
      <w:u w:val="none"/>
    </w:rPr>
  </w:style>
  <w:style w:type="character" w:customStyle="1" w:styleId="694">
    <w:name w:val="福建正文缩进 Char2"/>
    <w:qFormat/>
    <w:uiPriority w:val="0"/>
    <w:rPr>
      <w:rFonts w:ascii="宋体" w:hAnsi="宋体" w:eastAsia="宋体" w:cs="宋体"/>
      <w:color w:val="000000"/>
      <w:kern w:val="2"/>
      <w:sz w:val="24"/>
      <w:szCs w:val="24"/>
      <w:lang w:val="en-US" w:eastAsia="zh-CN" w:bidi="ar-SA"/>
    </w:rPr>
  </w:style>
  <w:style w:type="character" w:customStyle="1" w:styleId="695">
    <w:name w:val="Char Char65"/>
    <w:qFormat/>
    <w:uiPriority w:val="0"/>
    <w:rPr>
      <w:rFonts w:ascii="黑体" w:eastAsia="黑体"/>
      <w:b/>
      <w:bCs/>
      <w:kern w:val="2"/>
      <w:sz w:val="28"/>
      <w:szCs w:val="28"/>
      <w:lang w:val="en-US" w:eastAsia="zh-CN" w:bidi="ar-SA"/>
    </w:rPr>
  </w:style>
  <w:style w:type="character" w:customStyle="1" w:styleId="696">
    <w:name w:val="A正文 Char2"/>
    <w:qFormat/>
    <w:uiPriority w:val="0"/>
    <w:rPr>
      <w:rFonts w:eastAsia="仿宋_GB2312"/>
      <w:kern w:val="2"/>
      <w:sz w:val="24"/>
      <w:szCs w:val="24"/>
      <w:lang w:val="en-US" w:eastAsia="zh-CN" w:bidi="ar-SA"/>
    </w:rPr>
  </w:style>
  <w:style w:type="character" w:customStyle="1" w:styleId="697">
    <w:name w:val="richtextmngstyle1"/>
    <w:qFormat/>
    <w:uiPriority w:val="0"/>
    <w:rPr>
      <w:color w:val="000000"/>
      <w:spacing w:val="15"/>
      <w:sz w:val="21"/>
      <w:szCs w:val="21"/>
      <w:u w:val="none"/>
    </w:rPr>
  </w:style>
  <w:style w:type="character" w:customStyle="1" w:styleId="698">
    <w:name w:val="word16b1"/>
    <w:qFormat/>
    <w:uiPriority w:val="0"/>
    <w:rPr>
      <w:rFonts w:hint="default" w:ascii="Arial" w:hAnsi="Arial" w:cs="Arial"/>
      <w:b/>
      <w:bCs/>
      <w:spacing w:val="15"/>
      <w:sz w:val="24"/>
      <w:szCs w:val="24"/>
    </w:rPr>
  </w:style>
  <w:style w:type="character" w:customStyle="1" w:styleId="699">
    <w:name w:val="Char Char Char1 Char Char Char Char Char Char Char Char Char Char Char Char Char Char Char Char Char Char"/>
    <w:link w:val="700"/>
    <w:qFormat/>
    <w:uiPriority w:val="0"/>
    <w:rPr>
      <w:rFonts w:ascii="Calibri" w:hAnsi="Calibri"/>
      <w:szCs w:val="24"/>
      <w:lang w:val="zh-CN"/>
    </w:rPr>
  </w:style>
  <w:style w:type="paragraph" w:customStyle="1" w:styleId="700">
    <w:name w:val="Char Char Char1 Char Char Char Char Char Char Char Char Char Char Char Char Char Char Char Char Char4"/>
    <w:basedOn w:val="1"/>
    <w:link w:val="699"/>
    <w:qFormat/>
    <w:uiPriority w:val="0"/>
    <w:pPr>
      <w:adjustRightInd/>
      <w:snapToGrid/>
      <w:spacing w:line="240" w:lineRule="auto"/>
      <w:ind w:firstLine="0" w:firstLineChars="0"/>
    </w:pPr>
    <w:rPr>
      <w:rFonts w:ascii="Calibri" w:hAnsi="Calibri" w:cs="Times New Roman"/>
      <w:kern w:val="0"/>
      <w:sz w:val="20"/>
      <w:szCs w:val="24"/>
      <w:lang w:val="zh-CN"/>
    </w:rPr>
  </w:style>
  <w:style w:type="character" w:customStyle="1" w:styleId="701">
    <w:name w:val="正文缩进 Ch Char1"/>
    <w:qFormat/>
    <w:uiPriority w:val="0"/>
    <w:rPr>
      <w:rFonts w:eastAsia="宋体"/>
      <w:kern w:val="2"/>
      <w:sz w:val="21"/>
      <w:lang w:val="en-US" w:eastAsia="zh-CN" w:bidi="ar-SA"/>
    </w:rPr>
  </w:style>
  <w:style w:type="character" w:customStyle="1" w:styleId="702">
    <w:name w:val="样式 报告 + Times New Roman Char Char Char Char Char Char Char Char Char Char Char"/>
    <w:link w:val="703"/>
    <w:qFormat/>
    <w:uiPriority w:val="0"/>
    <w:rPr>
      <w:rFonts w:ascii="Calibri" w:hAnsi="Calibri"/>
      <w:sz w:val="28"/>
      <w:szCs w:val="28"/>
      <w:lang w:val="zh-CN"/>
    </w:rPr>
  </w:style>
  <w:style w:type="paragraph" w:customStyle="1" w:styleId="703">
    <w:name w:val="样式 报告 + Times New Roman Char Char Char Char Char Char Char Char Char Char"/>
    <w:basedOn w:val="241"/>
    <w:link w:val="702"/>
    <w:qFormat/>
    <w:uiPriority w:val="0"/>
    <w:pPr>
      <w:spacing w:line="500" w:lineRule="exact"/>
    </w:pPr>
    <w:rPr>
      <w:rFonts w:ascii="Calibri" w:hAnsi="Calibri"/>
      <w:sz w:val="28"/>
      <w:szCs w:val="28"/>
      <w:lang w:val="zh-CN"/>
    </w:rPr>
  </w:style>
  <w:style w:type="character" w:customStyle="1" w:styleId="704">
    <w:name w:val="列表 Char Char Char"/>
    <w:qFormat/>
    <w:uiPriority w:val="0"/>
    <w:rPr>
      <w:rFonts w:eastAsia="宋体"/>
      <w:sz w:val="21"/>
      <w:szCs w:val="21"/>
      <w:lang w:val="en-US" w:eastAsia="zh-CN" w:bidi="ar-SA"/>
    </w:rPr>
  </w:style>
  <w:style w:type="character" w:customStyle="1" w:styleId="705">
    <w:name w:val="grame"/>
    <w:basedOn w:val="96"/>
    <w:qFormat/>
    <w:uiPriority w:val="0"/>
  </w:style>
  <w:style w:type="character" w:customStyle="1" w:styleId="706">
    <w:name w:val="ln1"/>
    <w:qFormat/>
    <w:uiPriority w:val="0"/>
    <w:rPr>
      <w:rFonts w:hint="default"/>
      <w:color w:val="000000"/>
      <w:sz w:val="28"/>
      <w:szCs w:val="28"/>
      <w:u w:val="none"/>
    </w:rPr>
  </w:style>
  <w:style w:type="character" w:customStyle="1" w:styleId="707">
    <w:name w:val="edri-A title Char1 Char"/>
    <w:qFormat/>
    <w:uiPriority w:val="0"/>
    <w:rPr>
      <w:rFonts w:eastAsia="宋体" w:cs="CommercialPi BT"/>
      <w:bCs/>
      <w:sz w:val="24"/>
      <w:szCs w:val="24"/>
      <w:lang w:val="en-US" w:eastAsia="zh-CN" w:bidi="ar-SA"/>
    </w:rPr>
  </w:style>
  <w:style w:type="character" w:customStyle="1" w:styleId="708">
    <w:name w:val="样式 正文文本 + 红色 Char Char Char Char Char Char"/>
    <w:link w:val="709"/>
    <w:qFormat/>
    <w:uiPriority w:val="0"/>
    <w:rPr>
      <w:rFonts w:ascii="Calibri" w:hAnsi="Calibri" w:eastAsia="仿宋_GB2312"/>
      <w:snapToGrid w:val="0"/>
      <w:color w:val="FF0000"/>
      <w:sz w:val="24"/>
      <w:szCs w:val="24"/>
      <w:lang w:val="zh-CN"/>
    </w:rPr>
  </w:style>
  <w:style w:type="paragraph" w:customStyle="1" w:styleId="709">
    <w:name w:val="样式 正文文本 + 红色 Char Char Char Char Char"/>
    <w:basedOn w:val="1"/>
    <w:link w:val="708"/>
    <w:qFormat/>
    <w:uiPriority w:val="0"/>
    <w:pPr>
      <w:spacing w:before="60" w:after="60" w:line="264" w:lineRule="auto"/>
      <w:textAlignment w:val="baseline"/>
    </w:pPr>
    <w:rPr>
      <w:rFonts w:ascii="Calibri" w:hAnsi="Calibri" w:eastAsia="仿宋_GB2312" w:cs="Times New Roman"/>
      <w:snapToGrid w:val="0"/>
      <w:color w:val="FF0000"/>
      <w:kern w:val="0"/>
      <w:szCs w:val="24"/>
      <w:lang w:val="zh-CN"/>
    </w:rPr>
  </w:style>
  <w:style w:type="character" w:customStyle="1" w:styleId="710">
    <w:name w:val="样式 正文文本 + (中文) 黑体 红色 Char Char Char Char Char Char"/>
    <w:link w:val="711"/>
    <w:qFormat/>
    <w:uiPriority w:val="0"/>
    <w:rPr>
      <w:rFonts w:ascii="Calibri" w:hAnsi="Calibri" w:eastAsia="黑体"/>
      <w:snapToGrid w:val="0"/>
      <w:color w:val="FF0000"/>
      <w:sz w:val="24"/>
      <w:szCs w:val="24"/>
      <w:lang w:val="zh-CN"/>
    </w:rPr>
  </w:style>
  <w:style w:type="paragraph" w:customStyle="1" w:styleId="711">
    <w:name w:val="样式 正文文本 + (中文) 黑体 红色 Char Char Char Char Char"/>
    <w:basedOn w:val="1"/>
    <w:link w:val="710"/>
    <w:qFormat/>
    <w:uiPriority w:val="0"/>
    <w:pPr>
      <w:spacing w:before="60" w:after="60" w:line="264" w:lineRule="auto"/>
      <w:textAlignment w:val="baseline"/>
    </w:pPr>
    <w:rPr>
      <w:rFonts w:ascii="Calibri" w:hAnsi="Calibri" w:eastAsia="黑体" w:cs="Times New Roman"/>
      <w:snapToGrid w:val="0"/>
      <w:color w:val="FF0000"/>
      <w:kern w:val="0"/>
      <w:szCs w:val="24"/>
      <w:lang w:val="zh-CN"/>
    </w:rPr>
  </w:style>
  <w:style w:type="character" w:customStyle="1" w:styleId="712">
    <w:name w:val="标准文本 首行缩进: 2 字符 行距: 单倍 Char Char Char"/>
    <w:link w:val="713"/>
    <w:qFormat/>
    <w:uiPriority w:val="0"/>
    <w:rPr>
      <w:rFonts w:ascii="Calibri" w:hAnsi="Calibri"/>
      <w:sz w:val="24"/>
      <w:szCs w:val="24"/>
      <w:lang w:val="zh-CN"/>
    </w:rPr>
  </w:style>
  <w:style w:type="paragraph" w:customStyle="1" w:styleId="713">
    <w:name w:val="标准文本 首行缩进: 2 字符 行距: 单倍 Char Char"/>
    <w:basedOn w:val="1"/>
    <w:link w:val="712"/>
    <w:qFormat/>
    <w:uiPriority w:val="0"/>
    <w:pPr>
      <w:spacing w:line="240" w:lineRule="auto"/>
      <w:ind w:firstLine="480"/>
      <w:textAlignment w:val="baseline"/>
    </w:pPr>
    <w:rPr>
      <w:rFonts w:ascii="Calibri" w:hAnsi="Calibri" w:cs="Times New Roman"/>
      <w:kern w:val="0"/>
      <w:szCs w:val="24"/>
      <w:lang w:val="zh-CN"/>
    </w:rPr>
  </w:style>
  <w:style w:type="character" w:customStyle="1" w:styleId="714">
    <w:name w:val="表格内容 Char2"/>
    <w:qFormat/>
    <w:uiPriority w:val="0"/>
    <w:rPr>
      <w:rFonts w:eastAsia="宋体"/>
      <w:kern w:val="2"/>
      <w:sz w:val="21"/>
      <w:szCs w:val="21"/>
      <w:lang w:val="en-US" w:eastAsia="zh-CN" w:bidi="ar-SA"/>
    </w:rPr>
  </w:style>
  <w:style w:type="character" w:customStyle="1" w:styleId="715">
    <w:name w:val="正文缩进2 Char"/>
    <w:qFormat/>
    <w:uiPriority w:val="0"/>
    <w:rPr>
      <w:rFonts w:eastAsia="宋体"/>
      <w:kern w:val="2"/>
      <w:sz w:val="21"/>
      <w:lang w:val="en-US" w:eastAsia="zh-CN" w:bidi="ar-SA"/>
    </w:rPr>
  </w:style>
  <w:style w:type="character" w:customStyle="1" w:styleId="716">
    <w:name w:val="bltxt1"/>
    <w:qFormat/>
    <w:uiPriority w:val="0"/>
    <w:rPr>
      <w:color w:val="000000"/>
      <w:sz w:val="18"/>
      <w:szCs w:val="18"/>
      <w:u w:val="none"/>
    </w:rPr>
  </w:style>
  <w:style w:type="character" w:customStyle="1" w:styleId="717">
    <w:name w:val="style11"/>
    <w:qFormat/>
    <w:uiPriority w:val="0"/>
    <w:rPr>
      <w:sz w:val="21"/>
      <w:szCs w:val="21"/>
    </w:rPr>
  </w:style>
  <w:style w:type="character" w:customStyle="1" w:styleId="718">
    <w:name w:val="新正文 Char Char Char2"/>
    <w:qFormat/>
    <w:uiPriority w:val="0"/>
    <w:rPr>
      <w:rFonts w:ascii="仿宋_GB2312" w:eastAsia="仿宋_GB2312"/>
      <w:bCs/>
      <w:kern w:val="2"/>
      <w:sz w:val="28"/>
      <w:szCs w:val="24"/>
      <w:lang w:val="en-US" w:eastAsia="zh-CN" w:bidi="ar-SA"/>
    </w:rPr>
  </w:style>
  <w:style w:type="character" w:customStyle="1" w:styleId="719">
    <w:name w:val="页脚1"/>
    <w:qFormat/>
    <w:uiPriority w:val="0"/>
    <w:rPr>
      <w:rFonts w:eastAsia="宋体"/>
      <w:kern w:val="2"/>
      <w:sz w:val="18"/>
      <w:lang w:val="en-US" w:eastAsia="zh-CN" w:bidi="ar-SA"/>
    </w:rPr>
  </w:style>
  <w:style w:type="character" w:customStyle="1" w:styleId="720">
    <w:name w:val="样式 标题 3 + 黑体 小四 左侧:  0.86 厘米 首行缩进:  0 厘米 Char Char Char2"/>
    <w:qFormat/>
    <w:uiPriority w:val="0"/>
    <w:rPr>
      <w:rFonts w:ascii="黑体" w:eastAsia="黑体"/>
      <w:b/>
      <w:bCs/>
      <w:color w:val="000000"/>
      <w:kern w:val="2"/>
      <w:sz w:val="24"/>
      <w:szCs w:val="24"/>
      <w:lang w:val="en-GB" w:eastAsia="zh-CN" w:bidi="ar-SA"/>
    </w:rPr>
  </w:style>
  <w:style w:type="character" w:customStyle="1" w:styleId="721">
    <w:name w:val="谏壁chen表格内文字 Char Char Char2"/>
    <w:qFormat/>
    <w:uiPriority w:val="0"/>
    <w:rPr>
      <w:rFonts w:eastAsia="宋体"/>
      <w:kern w:val="2"/>
      <w:sz w:val="21"/>
      <w:szCs w:val="21"/>
      <w:lang w:val="en-US" w:eastAsia="zh-CN" w:bidi="ar-SA"/>
    </w:rPr>
  </w:style>
  <w:style w:type="character" w:customStyle="1" w:styleId="722">
    <w:name w:val="批注框文本1"/>
    <w:qFormat/>
    <w:uiPriority w:val="0"/>
    <w:rPr>
      <w:rFonts w:eastAsia="宋体"/>
      <w:kern w:val="2"/>
      <w:sz w:val="18"/>
      <w:szCs w:val="18"/>
      <w:lang w:val="en-US" w:eastAsia="zh-CN" w:bidi="ar-SA"/>
    </w:rPr>
  </w:style>
  <w:style w:type="character" w:customStyle="1" w:styleId="723">
    <w:name w:val="谏壁正文chen Char Char Char2"/>
    <w:qFormat/>
    <w:uiPriority w:val="0"/>
    <w:rPr>
      <w:rFonts w:eastAsia="宋体"/>
      <w:kern w:val="2"/>
      <w:sz w:val="24"/>
      <w:szCs w:val="24"/>
      <w:lang w:val="en-US" w:eastAsia="zh-CN" w:bidi="ar-SA"/>
    </w:rPr>
  </w:style>
  <w:style w:type="character" w:customStyle="1" w:styleId="724">
    <w:name w:val="hhcwt正文 Char Char Char2"/>
    <w:qFormat/>
    <w:uiPriority w:val="0"/>
    <w:rPr>
      <w:rFonts w:eastAsia="宋体" w:cs="宋体"/>
      <w:kern w:val="2"/>
      <w:sz w:val="24"/>
      <w:szCs w:val="24"/>
      <w:lang w:val="en-US" w:eastAsia="zh-CN" w:bidi="ar-SA"/>
    </w:rPr>
  </w:style>
  <w:style w:type="character" w:customStyle="1" w:styleId="725">
    <w:name w:val="表格 Char Char Char2"/>
    <w:qFormat/>
    <w:uiPriority w:val="0"/>
    <w:rPr>
      <w:rFonts w:ascii="Arial" w:hAnsi="Arial" w:eastAsia="华文细黑"/>
      <w:kern w:val="2"/>
      <w:sz w:val="21"/>
      <w:szCs w:val="30"/>
      <w:lang w:val="en-US" w:eastAsia="zh-CN" w:bidi="ar-SA"/>
    </w:rPr>
  </w:style>
  <w:style w:type="character" w:customStyle="1" w:styleId="726">
    <w:name w:val="表格文字 Char Char1"/>
    <w:qFormat/>
    <w:uiPriority w:val="0"/>
    <w:rPr>
      <w:rFonts w:ascii="宋体" w:hAnsi="宋体" w:eastAsia="仿宋_GB2312" w:cs="宋体"/>
      <w:sz w:val="21"/>
      <w:szCs w:val="21"/>
      <w:lang w:val="en-US" w:eastAsia="zh-CN" w:bidi="ar-SA"/>
    </w:rPr>
  </w:style>
  <w:style w:type="character" w:customStyle="1" w:styleId="727">
    <w:name w:val="Char Char Char1 Char Char Char Char Char Char Char Char Char Char Char Char Char Char Char Char Char2"/>
    <w:qFormat/>
    <w:uiPriority w:val="0"/>
    <w:rPr>
      <w:rFonts w:eastAsia="宋体"/>
      <w:kern w:val="2"/>
      <w:sz w:val="28"/>
      <w:szCs w:val="28"/>
      <w:lang w:val="en-US" w:eastAsia="zh-CN" w:bidi="ar-SA"/>
    </w:rPr>
  </w:style>
  <w:style w:type="character" w:customStyle="1" w:styleId="728">
    <w:name w:val="样式 报告 + Times New Roman Char Char2"/>
    <w:qFormat/>
    <w:uiPriority w:val="0"/>
    <w:rPr>
      <w:rFonts w:eastAsia="宋体"/>
      <w:kern w:val="2"/>
      <w:sz w:val="28"/>
      <w:szCs w:val="28"/>
      <w:lang w:val="en-US" w:eastAsia="zh-CN" w:bidi="ar-SA"/>
    </w:rPr>
  </w:style>
  <w:style w:type="character" w:customStyle="1" w:styleId="729">
    <w:name w:val="样式 标题 3小标题小节标题标题3H3h33rd level第二层条标题4 + Arial Char Char2"/>
    <w:qFormat/>
    <w:uiPriority w:val="0"/>
    <w:rPr>
      <w:rFonts w:eastAsia="宋体"/>
      <w:b/>
      <w:bCs/>
      <w:kern w:val="32"/>
      <w:sz w:val="30"/>
      <w:szCs w:val="24"/>
      <w:lang w:val="en-US" w:eastAsia="zh-CN" w:bidi="ar-SA"/>
    </w:rPr>
  </w:style>
  <w:style w:type="character" w:customStyle="1" w:styleId="730">
    <w:name w:val="样式 正文文本 + 红色 Char Char Char Char Char2"/>
    <w:qFormat/>
    <w:uiPriority w:val="0"/>
    <w:rPr>
      <w:rFonts w:eastAsia="仿宋_GB2312"/>
      <w:snapToGrid w:val="0"/>
      <w:color w:val="FF0000"/>
      <w:kern w:val="2"/>
      <w:sz w:val="24"/>
      <w:szCs w:val="24"/>
      <w:lang w:val="en-US" w:eastAsia="zh-CN" w:bidi="ar-SA"/>
    </w:rPr>
  </w:style>
  <w:style w:type="character" w:customStyle="1" w:styleId="731">
    <w:name w:val="标准文本 首行缩进: 2 字符 行距: 单倍 Char Char2"/>
    <w:qFormat/>
    <w:uiPriority w:val="0"/>
    <w:rPr>
      <w:rFonts w:eastAsia="宋体"/>
      <w:kern w:val="2"/>
      <w:sz w:val="24"/>
      <w:szCs w:val="24"/>
      <w:lang w:val="en-US" w:eastAsia="zh-CN" w:bidi="ar-SA"/>
    </w:rPr>
  </w:style>
  <w:style w:type="character" w:customStyle="1" w:styleId="732">
    <w:name w:val="Char Char510"/>
    <w:qFormat/>
    <w:uiPriority w:val="0"/>
    <w:rPr>
      <w:rFonts w:ascii="黑体" w:hAnsi="宋体" w:eastAsia="黑体"/>
      <w:bCs/>
      <w:kern w:val="2"/>
      <w:sz w:val="28"/>
      <w:szCs w:val="28"/>
      <w:lang w:val="en-US" w:eastAsia="zh-CN" w:bidi="ar-SA"/>
    </w:rPr>
  </w:style>
  <w:style w:type="character" w:customStyle="1" w:styleId="733">
    <w:name w:val="小标 Char1"/>
    <w:qFormat/>
    <w:uiPriority w:val="0"/>
    <w:rPr>
      <w:rFonts w:eastAsia="Arial Unicode MS"/>
      <w:b/>
      <w:bCs/>
      <w:kern w:val="2"/>
      <w:sz w:val="32"/>
      <w:szCs w:val="32"/>
      <w:lang w:val="en-US" w:eastAsia="zh-CN" w:bidi="ar-SA"/>
    </w:rPr>
  </w:style>
  <w:style w:type="character" w:customStyle="1" w:styleId="734">
    <w:name w:val="标题 32"/>
    <w:qFormat/>
    <w:uiPriority w:val="0"/>
    <w:rPr>
      <w:rFonts w:eastAsia="Arial Unicode MS"/>
      <w:b/>
      <w:bCs/>
      <w:kern w:val="2"/>
      <w:sz w:val="32"/>
      <w:szCs w:val="32"/>
      <w:lang w:val="en-US" w:eastAsia="zh-CN" w:bidi="ar-SA"/>
    </w:rPr>
  </w:style>
  <w:style w:type="character" w:customStyle="1" w:styleId="735">
    <w:name w:val="表格文字 Char Char2"/>
    <w:qFormat/>
    <w:uiPriority w:val="0"/>
    <w:rPr>
      <w:rFonts w:ascii="宋体" w:hAnsi="宋体" w:eastAsia="仿宋_GB2312" w:cs="宋体"/>
      <w:sz w:val="21"/>
      <w:szCs w:val="21"/>
      <w:lang w:val="en-US" w:eastAsia="zh-CN" w:bidi="ar-SA"/>
    </w:rPr>
  </w:style>
  <w:style w:type="character" w:customStyle="1" w:styleId="736">
    <w:name w:val="新正文 Char Char Char1"/>
    <w:qFormat/>
    <w:uiPriority w:val="0"/>
    <w:rPr>
      <w:rFonts w:ascii="仿宋_GB2312" w:eastAsia="仿宋_GB2312"/>
      <w:bCs/>
      <w:kern w:val="2"/>
      <w:sz w:val="28"/>
      <w:szCs w:val="24"/>
      <w:lang w:val="en-US" w:eastAsia="zh-CN" w:bidi="ar-SA"/>
    </w:rPr>
  </w:style>
  <w:style w:type="character" w:customStyle="1" w:styleId="737">
    <w:name w:val="样式 标题 3 + 黑体 小四 左侧:  0.86 厘米 首行缩进:  0 厘米 Char Char Char1"/>
    <w:qFormat/>
    <w:uiPriority w:val="0"/>
    <w:rPr>
      <w:rFonts w:ascii="黑体" w:eastAsia="黑体"/>
      <w:b/>
      <w:bCs/>
      <w:color w:val="000000"/>
      <w:kern w:val="2"/>
      <w:sz w:val="24"/>
      <w:szCs w:val="24"/>
      <w:lang w:val="en-GB" w:eastAsia="zh-CN" w:bidi="ar-SA"/>
    </w:rPr>
  </w:style>
  <w:style w:type="character" w:customStyle="1" w:styleId="738">
    <w:name w:val="报告 Char Char Char1"/>
    <w:qFormat/>
    <w:uiPriority w:val="0"/>
    <w:rPr>
      <w:rFonts w:eastAsia="宋体"/>
      <w:kern w:val="2"/>
      <w:sz w:val="24"/>
      <w:szCs w:val="24"/>
      <w:lang w:val="en-US" w:eastAsia="zh-CN" w:bidi="ar-SA"/>
    </w:rPr>
  </w:style>
  <w:style w:type="character" w:customStyle="1" w:styleId="739">
    <w:name w:val="谏壁正文chen Char Char Char1"/>
    <w:qFormat/>
    <w:uiPriority w:val="0"/>
    <w:rPr>
      <w:rFonts w:eastAsia="宋体"/>
      <w:kern w:val="2"/>
      <w:sz w:val="24"/>
      <w:szCs w:val="24"/>
      <w:lang w:val="en-US" w:eastAsia="zh-CN" w:bidi="ar-SA"/>
    </w:rPr>
  </w:style>
  <w:style w:type="character" w:customStyle="1" w:styleId="740">
    <w:name w:val="hhcwt正文 Char Char Char1"/>
    <w:qFormat/>
    <w:uiPriority w:val="0"/>
    <w:rPr>
      <w:rFonts w:eastAsia="宋体" w:cs="宋体"/>
      <w:kern w:val="2"/>
      <w:sz w:val="24"/>
      <w:szCs w:val="24"/>
      <w:lang w:val="en-US" w:eastAsia="zh-CN" w:bidi="ar-SA"/>
    </w:rPr>
  </w:style>
  <w:style w:type="character" w:customStyle="1" w:styleId="741">
    <w:name w:val="样式 标题 3小标题小节标题H3h33rd level第二层条标题4标题 3 Char标题 3 Char Ch... Char Char Char1"/>
    <w:qFormat/>
    <w:uiPriority w:val="0"/>
    <w:rPr>
      <w:rFonts w:ascii="Arial" w:hAnsi="Arial" w:eastAsia="宋体"/>
      <w:b/>
      <w:bCs/>
      <w:kern w:val="32"/>
      <w:sz w:val="32"/>
      <w:szCs w:val="32"/>
      <w:lang w:val="en-US" w:eastAsia="zh-CN" w:bidi="ar-SA"/>
    </w:rPr>
  </w:style>
  <w:style w:type="character" w:customStyle="1" w:styleId="742">
    <w:name w:val="样式 标题 3 + 黑色 Char Char Char Char Char Char1"/>
    <w:qFormat/>
    <w:uiPriority w:val="0"/>
    <w:rPr>
      <w:rFonts w:eastAsia="宋体"/>
      <w:b/>
      <w:bCs/>
      <w:color w:val="000000"/>
      <w:kern w:val="2"/>
      <w:sz w:val="28"/>
      <w:szCs w:val="32"/>
      <w:lang w:val="en-US" w:eastAsia="zh-CN" w:bidi="ar-SA"/>
    </w:rPr>
  </w:style>
  <w:style w:type="character" w:customStyle="1" w:styleId="743">
    <w:name w:val="样式 标题 3 + 左侧:  0 厘米 首行缩进:  0 厘米 Char Char Char1"/>
    <w:qFormat/>
    <w:uiPriority w:val="0"/>
    <w:rPr>
      <w:rFonts w:eastAsia="宋体"/>
      <w:b/>
      <w:bCs/>
      <w:kern w:val="32"/>
      <w:sz w:val="32"/>
      <w:szCs w:val="32"/>
      <w:lang w:val="en-US" w:eastAsia="zh-CN" w:bidi="ar-SA"/>
    </w:rPr>
  </w:style>
  <w:style w:type="character" w:customStyle="1" w:styleId="744">
    <w:name w:val="正文2 Char Char1"/>
    <w:qFormat/>
    <w:uiPriority w:val="0"/>
    <w:rPr>
      <w:rFonts w:eastAsia="仿宋_GB2312"/>
      <w:kern w:val="2"/>
      <w:sz w:val="24"/>
      <w:szCs w:val="24"/>
      <w:lang w:val="en-US" w:eastAsia="zh-CN" w:bidi="ar-SA"/>
    </w:rPr>
  </w:style>
  <w:style w:type="character" w:customStyle="1" w:styleId="745">
    <w:name w:val="Char Char Char1 Char Char Char Char Char Char Char Char Char Char Char Char Char Char Char Char Char1"/>
    <w:qFormat/>
    <w:uiPriority w:val="0"/>
    <w:rPr>
      <w:rFonts w:eastAsia="宋体"/>
      <w:kern w:val="2"/>
      <w:sz w:val="28"/>
      <w:szCs w:val="28"/>
      <w:lang w:val="en-US" w:eastAsia="zh-CN" w:bidi="ar-SA"/>
    </w:rPr>
  </w:style>
  <w:style w:type="character" w:customStyle="1" w:styleId="746">
    <w:name w:val="样式 标题 3小标题小节标题标题3H3h33rd level第二层条标题4 + Arial Char Char1"/>
    <w:qFormat/>
    <w:uiPriority w:val="0"/>
    <w:rPr>
      <w:rFonts w:eastAsia="宋体"/>
      <w:b/>
      <w:bCs/>
      <w:kern w:val="32"/>
      <w:sz w:val="30"/>
      <w:szCs w:val="24"/>
      <w:lang w:val="en-US" w:eastAsia="zh-CN" w:bidi="ar-SA"/>
    </w:rPr>
  </w:style>
  <w:style w:type="character" w:customStyle="1" w:styleId="747">
    <w:name w:val="样式 正文文本 + 红色 Char Char Char Char Char1"/>
    <w:qFormat/>
    <w:uiPriority w:val="0"/>
    <w:rPr>
      <w:rFonts w:eastAsia="仿宋_GB2312"/>
      <w:snapToGrid w:val="0"/>
      <w:color w:val="FF0000"/>
      <w:kern w:val="2"/>
      <w:sz w:val="24"/>
      <w:szCs w:val="24"/>
      <w:lang w:val="en-US" w:eastAsia="zh-CN" w:bidi="ar-SA"/>
    </w:rPr>
  </w:style>
  <w:style w:type="character" w:customStyle="1" w:styleId="748">
    <w:name w:val="标准文本 首行缩进: 2 字符 行距: 单倍 Char Char1"/>
    <w:qFormat/>
    <w:uiPriority w:val="0"/>
    <w:rPr>
      <w:rFonts w:eastAsia="宋体"/>
      <w:kern w:val="2"/>
      <w:sz w:val="24"/>
      <w:szCs w:val="24"/>
      <w:lang w:val="en-US" w:eastAsia="zh-CN" w:bidi="ar-SA"/>
    </w:rPr>
  </w:style>
  <w:style w:type="character" w:customStyle="1" w:styleId="749">
    <w:name w:val="正文格式 Char Char1 Char"/>
    <w:link w:val="750"/>
    <w:qFormat/>
    <w:uiPriority w:val="0"/>
    <w:rPr>
      <w:rFonts w:ascii="宋体" w:hAnsi="Calibri"/>
      <w:sz w:val="24"/>
      <w:szCs w:val="24"/>
      <w:lang w:val="zh-CN"/>
    </w:rPr>
  </w:style>
  <w:style w:type="paragraph" w:customStyle="1" w:styleId="750">
    <w:name w:val="正文格式 Char Char1"/>
    <w:basedOn w:val="1"/>
    <w:link w:val="749"/>
    <w:qFormat/>
    <w:uiPriority w:val="0"/>
    <w:pPr>
      <w:adjustRightInd/>
      <w:snapToGrid/>
      <w:spacing w:line="360" w:lineRule="auto"/>
      <w:ind w:firstLine="482" w:firstLineChars="0"/>
    </w:pPr>
    <w:rPr>
      <w:rFonts w:ascii="宋体" w:hAnsi="Calibri" w:cs="Times New Roman"/>
      <w:kern w:val="0"/>
      <w:szCs w:val="24"/>
      <w:lang w:val="zh-CN"/>
    </w:rPr>
  </w:style>
  <w:style w:type="character" w:customStyle="1" w:styleId="751">
    <w:name w:val="正文修改 Char17"/>
    <w:qFormat/>
    <w:uiPriority w:val="0"/>
    <w:rPr>
      <w:rFonts w:ascii="宋体" w:hAnsi="宋体"/>
      <w:color w:val="000000"/>
      <w:kern w:val="2"/>
      <w:sz w:val="28"/>
      <w:szCs w:val="28"/>
    </w:rPr>
  </w:style>
  <w:style w:type="character" w:customStyle="1" w:styleId="752">
    <w:name w:val="Char2 Char"/>
    <w:qFormat/>
    <w:uiPriority w:val="0"/>
    <w:rPr>
      <w:rFonts w:eastAsia="宋体"/>
      <w:kern w:val="2"/>
      <w:sz w:val="18"/>
      <w:szCs w:val="18"/>
      <w:lang w:val="en-US" w:eastAsia="zh-CN" w:bidi="ar-SA"/>
    </w:rPr>
  </w:style>
  <w:style w:type="character" w:customStyle="1" w:styleId="753">
    <w:name w:val="燕山正文 Char17"/>
    <w:qFormat/>
    <w:uiPriority w:val="0"/>
    <w:rPr>
      <w:rFonts w:ascii="宋体" w:hAnsi="Times New Roman" w:eastAsia="宋体" w:cs="宋体"/>
      <w:kern w:val="2"/>
      <w:sz w:val="24"/>
      <w:szCs w:val="24"/>
      <w:lang w:val="en-US" w:eastAsia="zh-CN" w:bidi="ar-SA"/>
    </w:rPr>
  </w:style>
  <w:style w:type="character" w:customStyle="1" w:styleId="754">
    <w:name w:val="正文文本缩进 3 Char5"/>
    <w:qFormat/>
    <w:uiPriority w:val="0"/>
    <w:rPr>
      <w:rFonts w:ascii="Times New Roman" w:hAnsi="Times New Roman" w:eastAsia="宋体" w:cs="Times New Roman"/>
      <w:kern w:val="2"/>
      <w:sz w:val="16"/>
      <w:szCs w:val="16"/>
      <w:lang w:val="en-US" w:eastAsia="zh-CN" w:bidi="ar-SA"/>
    </w:rPr>
  </w:style>
  <w:style w:type="character" w:customStyle="1" w:styleId="755">
    <w:name w:val="样式 报告 + Times New Roman Char Char"/>
    <w:link w:val="756"/>
    <w:qFormat/>
    <w:uiPriority w:val="0"/>
    <w:rPr>
      <w:rFonts w:ascii="Calibri" w:hAnsi="Calibri"/>
      <w:sz w:val="28"/>
      <w:szCs w:val="28"/>
      <w:lang w:val="zh-CN"/>
    </w:rPr>
  </w:style>
  <w:style w:type="paragraph" w:customStyle="1" w:styleId="756">
    <w:name w:val="样式 报告 + Times New Roman Char"/>
    <w:basedOn w:val="241"/>
    <w:link w:val="755"/>
    <w:qFormat/>
    <w:uiPriority w:val="0"/>
    <w:pPr>
      <w:spacing w:line="500" w:lineRule="exact"/>
    </w:pPr>
    <w:rPr>
      <w:rFonts w:ascii="Calibri" w:hAnsi="Calibri"/>
      <w:sz w:val="28"/>
      <w:szCs w:val="28"/>
      <w:lang w:val="zh-CN"/>
    </w:rPr>
  </w:style>
  <w:style w:type="character" w:customStyle="1" w:styleId="757">
    <w:name w:val="正文格式 Char Char Char Char1"/>
    <w:qFormat/>
    <w:uiPriority w:val="0"/>
    <w:rPr>
      <w:rFonts w:ascii="宋体" w:eastAsia="宋体" w:cs="宋体"/>
      <w:kern w:val="2"/>
      <w:sz w:val="24"/>
      <w:szCs w:val="24"/>
      <w:lang w:val="en-US" w:eastAsia="zh-CN" w:bidi="ar-SA"/>
    </w:rPr>
  </w:style>
  <w:style w:type="character" w:customStyle="1" w:styleId="758">
    <w:name w:val="正文格式 Char Char Char1"/>
    <w:qFormat/>
    <w:uiPriority w:val="0"/>
    <w:rPr>
      <w:rFonts w:ascii="宋体" w:eastAsia="宋体" w:cs="宋体"/>
      <w:kern w:val="2"/>
      <w:sz w:val="24"/>
      <w:szCs w:val="24"/>
      <w:lang w:val="en-US" w:eastAsia="zh-CN" w:bidi="ar-SA"/>
    </w:rPr>
  </w:style>
  <w:style w:type="character" w:customStyle="1" w:styleId="759">
    <w:name w:val="题注 Char23"/>
    <w:qFormat/>
    <w:uiPriority w:val="0"/>
    <w:rPr>
      <w:rFonts w:ascii="黑体" w:hAnsi="Arial" w:eastAsia="黑体" w:cs="Arial"/>
      <w:b/>
      <w:kern w:val="2"/>
      <w:sz w:val="24"/>
      <w:szCs w:val="24"/>
      <w:lang w:val="en-US" w:eastAsia="zh-CN" w:bidi="ar-SA"/>
    </w:rPr>
  </w:style>
  <w:style w:type="character" w:customStyle="1" w:styleId="760">
    <w:name w:val="Char Char1111"/>
    <w:qFormat/>
    <w:uiPriority w:val="0"/>
    <w:rPr>
      <w:rFonts w:ascii="黑体" w:hAnsi="Arial" w:eastAsia="黑体"/>
      <w:bCs/>
      <w:kern w:val="2"/>
      <w:sz w:val="30"/>
      <w:szCs w:val="30"/>
      <w:lang w:val="en-US" w:eastAsia="zh-CN" w:bidi="ar-SA"/>
    </w:rPr>
  </w:style>
  <w:style w:type="character" w:customStyle="1" w:styleId="761">
    <w:name w:val="表格内字体 Char8"/>
    <w:qFormat/>
    <w:uiPriority w:val="0"/>
    <w:rPr>
      <w:rFonts w:ascii="宋体" w:hAnsi="宋体" w:eastAsia="宋体"/>
      <w:kern w:val="2"/>
      <w:sz w:val="21"/>
      <w:szCs w:val="24"/>
      <w:lang w:val="en-US" w:eastAsia="zh-CN" w:bidi="ar-SA"/>
    </w:rPr>
  </w:style>
  <w:style w:type="character" w:customStyle="1" w:styleId="762">
    <w:name w:val="正文文本缩进 2 Char3"/>
    <w:qFormat/>
    <w:uiPriority w:val="0"/>
    <w:rPr>
      <w:rFonts w:ascii="Times New Roman" w:hAnsi="Times New Roman" w:eastAsia="宋体" w:cs="Times New Roman"/>
      <w:kern w:val="2"/>
      <w:sz w:val="24"/>
      <w:szCs w:val="24"/>
      <w:lang w:val="en-US" w:eastAsia="zh-CN" w:bidi="ar-SA"/>
    </w:rPr>
  </w:style>
  <w:style w:type="character" w:customStyle="1" w:styleId="763">
    <w:name w:val="Char Char Char1 Char Char Char Char Char Char Char Char Char Char Char Char Char Char Char Char Char Char1"/>
    <w:link w:val="764"/>
    <w:qFormat/>
    <w:locked/>
    <w:uiPriority w:val="0"/>
    <w:rPr>
      <w:rFonts w:ascii="宋体" w:hAnsi="宋体"/>
      <w:sz w:val="28"/>
      <w:szCs w:val="28"/>
    </w:rPr>
  </w:style>
  <w:style w:type="paragraph" w:customStyle="1" w:styleId="764">
    <w:name w:val="Char Char Char1 Char Char Char Char Char Char Char Char Char Char Char Char Char Char Char Char Char3"/>
    <w:basedOn w:val="1"/>
    <w:link w:val="763"/>
    <w:qFormat/>
    <w:uiPriority w:val="0"/>
    <w:pPr>
      <w:adjustRightInd/>
      <w:snapToGrid/>
      <w:spacing w:line="240" w:lineRule="exact"/>
    </w:pPr>
    <w:rPr>
      <w:rFonts w:ascii="宋体" w:hAnsi="宋体" w:cs="Times New Roman"/>
      <w:kern w:val="0"/>
      <w:sz w:val="28"/>
      <w:szCs w:val="28"/>
    </w:rPr>
  </w:style>
  <w:style w:type="character" w:customStyle="1" w:styleId="765">
    <w:name w:val="Char Char Char1 Char Char Char Char Char Char Char Char Char Char Char Char Char Char Char Char Char21"/>
    <w:qFormat/>
    <w:uiPriority w:val="0"/>
    <w:rPr>
      <w:rFonts w:hint="eastAsia" w:ascii="宋体" w:hAnsi="宋体" w:eastAsia="宋体"/>
      <w:kern w:val="2"/>
      <w:sz w:val="28"/>
      <w:szCs w:val="28"/>
      <w:lang w:val="en-US" w:eastAsia="zh-CN" w:bidi="ar-SA"/>
    </w:rPr>
  </w:style>
  <w:style w:type="character" w:customStyle="1" w:styleId="766">
    <w:name w:val="题注 Char6"/>
    <w:qFormat/>
    <w:uiPriority w:val="0"/>
    <w:rPr>
      <w:rFonts w:ascii="黑体" w:hAnsi="Arial" w:eastAsia="黑体" w:cs="Arial"/>
      <w:b/>
      <w:kern w:val="2"/>
      <w:sz w:val="24"/>
      <w:szCs w:val="24"/>
      <w:lang w:val="en-US" w:eastAsia="zh-CN" w:bidi="ar-SA"/>
    </w:rPr>
  </w:style>
  <w:style w:type="character" w:customStyle="1" w:styleId="767">
    <w:name w:val="表题1 Char9"/>
    <w:qFormat/>
    <w:uiPriority w:val="0"/>
    <w:rPr>
      <w:rFonts w:ascii="黑体" w:hAnsi="Arial" w:eastAsia="黑体" w:cs="Arial"/>
      <w:b/>
      <w:kern w:val="2"/>
      <w:sz w:val="24"/>
      <w:szCs w:val="24"/>
      <w:lang w:val="en-US" w:eastAsia="zh-CN" w:bidi="ar-SA"/>
    </w:rPr>
  </w:style>
  <w:style w:type="character" w:customStyle="1" w:styleId="768">
    <w:name w:val="Char Char Char1 Char Char Char Char Char Char Char Char Char Char Char Char Char Char Char Char Char11"/>
    <w:qFormat/>
    <w:uiPriority w:val="0"/>
    <w:rPr>
      <w:rFonts w:hint="eastAsia" w:ascii="宋体" w:hAnsi="宋体" w:eastAsia="宋体"/>
      <w:kern w:val="2"/>
      <w:sz w:val="28"/>
      <w:szCs w:val="28"/>
      <w:lang w:val="en-US" w:eastAsia="zh-CN" w:bidi="ar-SA"/>
    </w:rPr>
  </w:style>
  <w:style w:type="character" w:customStyle="1" w:styleId="769">
    <w:name w:val="Char3 Char4"/>
    <w:semiHidden/>
    <w:qFormat/>
    <w:uiPriority w:val="0"/>
    <w:rPr>
      <w:rFonts w:hint="eastAsia" w:ascii="宋体" w:hAnsi="宋体" w:eastAsia="宋体"/>
      <w:kern w:val="2"/>
      <w:sz w:val="18"/>
      <w:szCs w:val="18"/>
      <w:lang w:val="en-US" w:eastAsia="zh-CN" w:bidi="ar-SA"/>
    </w:rPr>
  </w:style>
  <w:style w:type="character" w:customStyle="1" w:styleId="770">
    <w:name w:val="Char2 Char5"/>
    <w:qFormat/>
    <w:uiPriority w:val="0"/>
    <w:rPr>
      <w:rFonts w:hint="eastAsia" w:ascii="宋体" w:hAnsi="宋体" w:eastAsia="宋体"/>
      <w:kern w:val="2"/>
      <w:sz w:val="18"/>
      <w:szCs w:val="18"/>
      <w:lang w:val="en-US" w:eastAsia="zh-CN" w:bidi="ar-SA"/>
    </w:rPr>
  </w:style>
  <w:style w:type="character" w:customStyle="1" w:styleId="771">
    <w:name w:val="emailstyle544"/>
    <w:qFormat/>
    <w:uiPriority w:val="0"/>
    <w:rPr>
      <w:rFonts w:hint="default" w:ascii="Arial" w:hAnsi="Arial" w:eastAsia="宋体" w:cs="Arial"/>
      <w:color w:val="000080"/>
      <w:sz w:val="18"/>
      <w:szCs w:val="20"/>
    </w:rPr>
  </w:style>
  <w:style w:type="character" w:customStyle="1" w:styleId="772">
    <w:name w:val="样式 报告 + Times New Roman Char Char Char Char Char Char Char"/>
    <w:link w:val="773"/>
    <w:qFormat/>
    <w:uiPriority w:val="0"/>
    <w:rPr>
      <w:rFonts w:ascii="Calibri" w:hAnsi="Calibri"/>
      <w:sz w:val="28"/>
      <w:szCs w:val="28"/>
      <w:lang w:val="zh-CN"/>
    </w:rPr>
  </w:style>
  <w:style w:type="paragraph" w:customStyle="1" w:styleId="773">
    <w:name w:val="样式 报告 + Times New Roman Char Char Char Char Char Char"/>
    <w:basedOn w:val="241"/>
    <w:link w:val="772"/>
    <w:qFormat/>
    <w:uiPriority w:val="0"/>
    <w:pPr>
      <w:spacing w:line="500" w:lineRule="exact"/>
    </w:pPr>
    <w:rPr>
      <w:rFonts w:ascii="Calibri" w:hAnsi="Calibri"/>
      <w:sz w:val="28"/>
      <w:szCs w:val="28"/>
      <w:lang w:val="zh-CN"/>
    </w:rPr>
  </w:style>
  <w:style w:type="character" w:customStyle="1" w:styleId="774">
    <w:name w:val="正文格式 Char10"/>
    <w:qFormat/>
    <w:uiPriority w:val="0"/>
    <w:rPr>
      <w:rFonts w:ascii="宋体" w:hAnsi="宋体" w:eastAsia="宋体"/>
      <w:kern w:val="2"/>
      <w:sz w:val="24"/>
      <w:szCs w:val="24"/>
      <w:lang w:val="en-US" w:eastAsia="zh-CN" w:bidi="ar-SA"/>
    </w:rPr>
  </w:style>
  <w:style w:type="character" w:customStyle="1" w:styleId="775">
    <w:name w:val="环正文 Char1"/>
    <w:link w:val="776"/>
    <w:qFormat/>
    <w:uiPriority w:val="0"/>
    <w:rPr>
      <w:rFonts w:eastAsia="仿宋_GB2312"/>
      <w:sz w:val="24"/>
      <w:szCs w:val="24"/>
      <w:lang w:val="zh-CN"/>
    </w:rPr>
  </w:style>
  <w:style w:type="paragraph" w:customStyle="1" w:styleId="776">
    <w:name w:val="环正文"/>
    <w:basedOn w:val="1"/>
    <w:link w:val="775"/>
    <w:qFormat/>
    <w:uiPriority w:val="0"/>
    <w:pPr>
      <w:widowControl/>
      <w:suppressAutoHyphens/>
      <w:spacing w:line="460" w:lineRule="exact"/>
      <w:ind w:firstLine="480"/>
      <w:jc w:val="center"/>
      <w:textAlignment w:val="baseline"/>
    </w:pPr>
    <w:rPr>
      <w:rFonts w:eastAsia="仿宋_GB2312" w:cs="Times New Roman"/>
      <w:kern w:val="0"/>
      <w:szCs w:val="24"/>
      <w:lang w:val="zh-CN"/>
    </w:rPr>
  </w:style>
  <w:style w:type="character" w:customStyle="1" w:styleId="777">
    <w:name w:val="环表头 Char"/>
    <w:link w:val="778"/>
    <w:qFormat/>
    <w:uiPriority w:val="0"/>
    <w:rPr>
      <w:rFonts w:eastAsia="仿宋_GB2312"/>
      <w:sz w:val="24"/>
      <w:szCs w:val="24"/>
    </w:rPr>
  </w:style>
  <w:style w:type="paragraph" w:customStyle="1" w:styleId="778">
    <w:name w:val="环表头"/>
    <w:basedOn w:val="1"/>
    <w:next w:val="1"/>
    <w:link w:val="777"/>
    <w:qFormat/>
    <w:uiPriority w:val="0"/>
    <w:pPr>
      <w:widowControl/>
      <w:suppressAutoHyphens/>
      <w:spacing w:line="240" w:lineRule="auto"/>
      <w:ind w:firstLine="0" w:firstLineChars="0"/>
      <w:jc w:val="center"/>
      <w:textAlignment w:val="baseline"/>
    </w:pPr>
    <w:rPr>
      <w:rFonts w:eastAsia="仿宋_GB2312" w:cs="Times New Roman"/>
      <w:kern w:val="0"/>
      <w:szCs w:val="24"/>
    </w:rPr>
  </w:style>
  <w:style w:type="character" w:customStyle="1" w:styleId="779">
    <w:name w:val="环标3 Char"/>
    <w:link w:val="780"/>
    <w:qFormat/>
    <w:uiPriority w:val="0"/>
    <w:rPr>
      <w:rFonts w:ascii="宋体" w:hAnsi="宋体"/>
      <w:bCs/>
      <w:sz w:val="28"/>
      <w:szCs w:val="28"/>
      <w:lang w:val="zh-CN"/>
    </w:rPr>
  </w:style>
  <w:style w:type="paragraph" w:customStyle="1" w:styleId="780">
    <w:name w:val="环标3"/>
    <w:basedOn w:val="5"/>
    <w:link w:val="779"/>
    <w:qFormat/>
    <w:uiPriority w:val="0"/>
    <w:pPr>
      <w:keepNext w:val="0"/>
      <w:keepLines w:val="0"/>
      <w:adjustRightInd/>
      <w:snapToGrid/>
      <w:spacing w:before="0" w:after="0" w:line="500" w:lineRule="atLeast"/>
      <w:ind w:firstLine="0" w:firstLineChars="0"/>
      <w:jc w:val="left"/>
      <w:textAlignment w:val="baseline"/>
    </w:pPr>
    <w:rPr>
      <w:rFonts w:ascii="宋体" w:hAnsi="宋体" w:cs="Times New Roman"/>
      <w:b w:val="0"/>
      <w:kern w:val="0"/>
      <w:sz w:val="28"/>
      <w:szCs w:val="28"/>
      <w:lang w:val="zh-CN"/>
    </w:rPr>
  </w:style>
  <w:style w:type="character" w:customStyle="1" w:styleId="781">
    <w:name w:val="正文首行缩进 Char3"/>
    <w:qFormat/>
    <w:uiPriority w:val="0"/>
    <w:rPr>
      <w:rFonts w:ascii="Times New Roman" w:hAnsi="Times New Roman" w:eastAsia="宋体" w:cs="Times New Roman"/>
      <w:kern w:val="2"/>
      <w:sz w:val="21"/>
      <w:szCs w:val="24"/>
      <w:lang w:val="en-US" w:eastAsia="zh-CN" w:bidi="ar-SA"/>
    </w:rPr>
  </w:style>
  <w:style w:type="character" w:customStyle="1" w:styleId="782">
    <w:name w:val="正文格式 Char9"/>
    <w:qFormat/>
    <w:uiPriority w:val="0"/>
    <w:rPr>
      <w:rFonts w:ascii="宋体" w:hAnsi="宋体" w:eastAsia="宋体"/>
      <w:kern w:val="2"/>
      <w:sz w:val="24"/>
      <w:szCs w:val="24"/>
      <w:lang w:val="en-US" w:eastAsia="zh-CN" w:bidi="ar-SA"/>
    </w:rPr>
  </w:style>
  <w:style w:type="character" w:customStyle="1" w:styleId="783">
    <w:name w:val="正文文本缩进 3 Char3"/>
    <w:qFormat/>
    <w:uiPriority w:val="0"/>
    <w:rPr>
      <w:rFonts w:eastAsia="宋体"/>
      <w:kern w:val="2"/>
      <w:sz w:val="16"/>
      <w:szCs w:val="16"/>
      <w:lang w:val="en-US" w:eastAsia="zh-CN" w:bidi="ar-SA"/>
    </w:rPr>
  </w:style>
  <w:style w:type="character" w:customStyle="1" w:styleId="784">
    <w:name w:val="小四正文 Char"/>
    <w:qFormat/>
    <w:uiPriority w:val="0"/>
    <w:rPr>
      <w:rFonts w:eastAsia="仿宋_GB2312"/>
      <w:kern w:val="2"/>
      <w:sz w:val="30"/>
      <w:szCs w:val="24"/>
      <w:lang w:val="en-US" w:eastAsia="zh-CN" w:bidi="ar-SA"/>
    </w:rPr>
  </w:style>
  <w:style w:type="character" w:customStyle="1" w:styleId="785">
    <w:name w:val="text-161"/>
    <w:qFormat/>
    <w:uiPriority w:val="0"/>
    <w:rPr>
      <w:b/>
      <w:bCs/>
      <w:color w:val="FE6B09"/>
      <w:sz w:val="38"/>
      <w:szCs w:val="38"/>
    </w:rPr>
  </w:style>
  <w:style w:type="character" w:customStyle="1" w:styleId="786">
    <w:name w:val="正文首行缩进 2 + Times New Roman Char Char"/>
    <w:qFormat/>
    <w:uiPriority w:val="0"/>
    <w:rPr>
      <w:rFonts w:eastAsia="宋体"/>
      <w:kern w:val="2"/>
      <w:sz w:val="24"/>
      <w:szCs w:val="24"/>
      <w:lang w:val="en-US" w:eastAsia="zh-CN" w:bidi="ar-SA"/>
    </w:rPr>
  </w:style>
  <w:style w:type="character" w:customStyle="1" w:styleId="787">
    <w:name w:val="表格正文 Char"/>
    <w:link w:val="788"/>
    <w:qFormat/>
    <w:uiPriority w:val="0"/>
    <w:rPr>
      <w:bCs/>
      <w:lang w:val="zh-CN"/>
    </w:rPr>
  </w:style>
  <w:style w:type="paragraph" w:customStyle="1" w:styleId="788">
    <w:name w:val="表格正文"/>
    <w:basedOn w:val="1"/>
    <w:link w:val="787"/>
    <w:qFormat/>
    <w:uiPriority w:val="0"/>
    <w:pPr>
      <w:adjustRightInd/>
      <w:snapToGrid/>
      <w:spacing w:line="340" w:lineRule="exact"/>
      <w:ind w:firstLine="0" w:firstLineChars="0"/>
      <w:jc w:val="center"/>
    </w:pPr>
    <w:rPr>
      <w:rFonts w:cs="Times New Roman"/>
      <w:bCs/>
      <w:kern w:val="0"/>
      <w:sz w:val="20"/>
      <w:szCs w:val="20"/>
      <w:lang w:val="zh-CN"/>
    </w:rPr>
  </w:style>
  <w:style w:type="character" w:customStyle="1" w:styleId="789">
    <w:name w:val="正文粗 Char1"/>
    <w:link w:val="790"/>
    <w:qFormat/>
    <w:uiPriority w:val="0"/>
    <w:rPr>
      <w:rFonts w:ascii="Calibri" w:hAnsi="Calibri"/>
      <w:b/>
      <w:sz w:val="24"/>
      <w:szCs w:val="24"/>
      <w:lang w:val="zh-CN"/>
    </w:rPr>
  </w:style>
  <w:style w:type="paragraph" w:customStyle="1" w:styleId="790">
    <w:name w:val="正文粗"/>
    <w:basedOn w:val="1"/>
    <w:link w:val="789"/>
    <w:qFormat/>
    <w:uiPriority w:val="0"/>
    <w:pPr>
      <w:snapToGrid/>
      <w:spacing w:line="336" w:lineRule="auto"/>
      <w:ind w:firstLine="480"/>
      <w:jc w:val="left"/>
      <w:textAlignment w:val="baseline"/>
    </w:pPr>
    <w:rPr>
      <w:rFonts w:ascii="Calibri" w:hAnsi="Calibri" w:cs="Times New Roman"/>
      <w:b/>
      <w:kern w:val="0"/>
      <w:szCs w:val="24"/>
      <w:lang w:val="zh-CN"/>
    </w:rPr>
  </w:style>
  <w:style w:type="character" w:customStyle="1" w:styleId="791">
    <w:name w:val="我的正文 Char"/>
    <w:link w:val="792"/>
    <w:qFormat/>
    <w:uiPriority w:val="0"/>
    <w:rPr>
      <w:rFonts w:ascii="Calibri" w:hAnsi="Calibri"/>
      <w:color w:val="000000"/>
      <w:kern w:val="28"/>
      <w:sz w:val="24"/>
      <w:szCs w:val="24"/>
      <w:lang w:val="zh-CN"/>
    </w:rPr>
  </w:style>
  <w:style w:type="paragraph" w:customStyle="1" w:styleId="792">
    <w:name w:val="我的正文"/>
    <w:basedOn w:val="1"/>
    <w:link w:val="791"/>
    <w:qFormat/>
    <w:uiPriority w:val="0"/>
    <w:pPr>
      <w:adjustRightInd/>
      <w:snapToGrid/>
      <w:spacing w:line="360" w:lineRule="auto"/>
      <w:ind w:firstLine="0" w:firstLineChars="0"/>
    </w:pPr>
    <w:rPr>
      <w:rFonts w:ascii="Calibri" w:hAnsi="Calibri" w:cs="Times New Roman"/>
      <w:color w:val="000000"/>
      <w:kern w:val="28"/>
      <w:szCs w:val="24"/>
      <w:lang w:val="zh-CN"/>
    </w:rPr>
  </w:style>
  <w:style w:type="character" w:customStyle="1" w:styleId="793">
    <w:name w:val="俺的正文 Char"/>
    <w:link w:val="794"/>
    <w:qFormat/>
    <w:uiPriority w:val="0"/>
    <w:rPr>
      <w:rFonts w:ascii="Calibri" w:hAnsi="Calibri"/>
      <w:sz w:val="24"/>
      <w:szCs w:val="24"/>
      <w:lang w:val="zh-CN"/>
    </w:rPr>
  </w:style>
  <w:style w:type="paragraph" w:customStyle="1" w:styleId="794">
    <w:name w:val="俺的正文"/>
    <w:basedOn w:val="1"/>
    <w:link w:val="793"/>
    <w:qFormat/>
    <w:uiPriority w:val="0"/>
    <w:pPr>
      <w:pBdr>
        <w:top w:val="single" w:color="auto" w:sz="4" w:space="1"/>
      </w:pBdr>
      <w:adjustRightInd/>
      <w:snapToGrid/>
      <w:spacing w:line="460" w:lineRule="exact"/>
    </w:pPr>
    <w:rPr>
      <w:rFonts w:ascii="Calibri" w:hAnsi="Calibri" w:cs="Times New Roman"/>
      <w:kern w:val="0"/>
      <w:szCs w:val="24"/>
      <w:lang w:val="zh-CN"/>
    </w:rPr>
  </w:style>
  <w:style w:type="character" w:customStyle="1" w:styleId="795">
    <w:name w:val="样式 宋体 黑色 加宽量  1 磅"/>
    <w:qFormat/>
    <w:uiPriority w:val="0"/>
    <w:rPr>
      <w:rFonts w:ascii="宋体" w:hAnsi="宋体"/>
      <w:color w:val="000000"/>
      <w:spacing w:val="0"/>
    </w:rPr>
  </w:style>
  <w:style w:type="character" w:customStyle="1" w:styleId="796">
    <w:name w:val="正文粗 Char"/>
    <w:qFormat/>
    <w:uiPriority w:val="0"/>
    <w:rPr>
      <w:rFonts w:eastAsia="宋体"/>
      <w:b/>
      <w:sz w:val="24"/>
      <w:lang w:val="en-US" w:eastAsia="zh-CN" w:bidi="ar-SA"/>
    </w:rPr>
  </w:style>
  <w:style w:type="character" w:customStyle="1" w:styleId="797">
    <w:name w:val="标题 3 Char2 Char"/>
    <w:qFormat/>
    <w:uiPriority w:val="0"/>
    <w:rPr>
      <w:rFonts w:eastAsia="黑体"/>
      <w:b/>
      <w:bCs/>
      <w:snapToGrid w:val="0"/>
      <w:sz w:val="24"/>
      <w:szCs w:val="32"/>
      <w:lang w:val="en-US" w:eastAsia="zh-CN" w:bidi="ar-SA"/>
    </w:rPr>
  </w:style>
  <w:style w:type="character" w:customStyle="1" w:styleId="798">
    <w:name w:val="unnamed21"/>
    <w:qFormat/>
    <w:uiPriority w:val="0"/>
    <w:rPr>
      <w:color w:val="000000"/>
      <w:sz w:val="21"/>
      <w:szCs w:val="21"/>
    </w:rPr>
  </w:style>
  <w:style w:type="character" w:customStyle="1" w:styleId="799">
    <w:name w:val="引用文章 Char"/>
    <w:qFormat/>
    <w:uiPriority w:val="0"/>
    <w:rPr>
      <w:rFonts w:eastAsia="楷体_GB2312" w:cs="宋体"/>
      <w:kern w:val="2"/>
      <w:sz w:val="24"/>
      <w:lang w:val="en-US" w:eastAsia="zh-CN" w:bidi="ar-SA"/>
    </w:rPr>
  </w:style>
  <w:style w:type="character" w:customStyle="1" w:styleId="800">
    <w:name w:val="content1"/>
    <w:qFormat/>
    <w:uiPriority w:val="0"/>
    <w:rPr>
      <w:sz w:val="21"/>
      <w:szCs w:val="21"/>
    </w:rPr>
  </w:style>
  <w:style w:type="character" w:customStyle="1" w:styleId="801">
    <w:name w:val="正文修改 Char111"/>
    <w:qFormat/>
    <w:uiPriority w:val="0"/>
    <w:rPr>
      <w:rFonts w:ascii="宋体" w:hAnsi="宋体"/>
      <w:color w:val="000000"/>
      <w:kern w:val="2"/>
      <w:sz w:val="28"/>
      <w:szCs w:val="28"/>
    </w:rPr>
  </w:style>
  <w:style w:type="character" w:customStyle="1" w:styleId="802">
    <w:name w:val="正文修改 Char123"/>
    <w:qFormat/>
    <w:uiPriority w:val="0"/>
    <w:rPr>
      <w:rFonts w:ascii="宋体" w:hAnsi="宋体"/>
      <w:color w:val="000000"/>
      <w:kern w:val="2"/>
      <w:sz w:val="28"/>
      <w:szCs w:val="28"/>
    </w:rPr>
  </w:style>
  <w:style w:type="character" w:customStyle="1" w:styleId="803">
    <w:name w:val="WW8Num44z0"/>
    <w:qFormat/>
    <w:uiPriority w:val="0"/>
    <w:rPr>
      <w:rFonts w:ascii="Wingdings" w:hAnsi="Wingdings"/>
    </w:rPr>
  </w:style>
  <w:style w:type="character" w:customStyle="1" w:styleId="804">
    <w:name w:val="四号 正文 Char1"/>
    <w:link w:val="805"/>
    <w:qFormat/>
    <w:uiPriority w:val="0"/>
    <w:rPr>
      <w:rFonts w:ascii="Calibri" w:hAnsi="Calibri"/>
      <w:spacing w:val="6"/>
      <w:sz w:val="28"/>
      <w:szCs w:val="24"/>
      <w:lang w:val="zh-CN"/>
    </w:rPr>
  </w:style>
  <w:style w:type="paragraph" w:customStyle="1" w:styleId="805">
    <w:name w:val="四号 正文"/>
    <w:basedOn w:val="1"/>
    <w:link w:val="804"/>
    <w:qFormat/>
    <w:uiPriority w:val="0"/>
    <w:pPr>
      <w:adjustRightInd/>
      <w:snapToGrid/>
      <w:spacing w:line="240" w:lineRule="auto"/>
      <w:ind w:firstLine="573"/>
    </w:pPr>
    <w:rPr>
      <w:rFonts w:ascii="Calibri" w:hAnsi="Calibri" w:cs="Times New Roman"/>
      <w:spacing w:val="6"/>
      <w:kern w:val="0"/>
      <w:sz w:val="28"/>
      <w:szCs w:val="24"/>
      <w:lang w:val="zh-CN"/>
    </w:rPr>
  </w:style>
  <w:style w:type="character" w:customStyle="1" w:styleId="806">
    <w:name w:val="表格编号 Char"/>
    <w:link w:val="807"/>
    <w:qFormat/>
    <w:uiPriority w:val="0"/>
    <w:rPr>
      <w:sz w:val="24"/>
      <w:szCs w:val="24"/>
      <w:lang w:val="zh-CN"/>
    </w:rPr>
  </w:style>
  <w:style w:type="paragraph" w:customStyle="1" w:styleId="807">
    <w:name w:val="表格编号"/>
    <w:basedOn w:val="1"/>
    <w:next w:val="1"/>
    <w:link w:val="806"/>
    <w:qFormat/>
    <w:uiPriority w:val="0"/>
    <w:pPr>
      <w:tabs>
        <w:tab w:val="left" w:pos="720"/>
      </w:tabs>
      <w:adjustRightInd/>
      <w:snapToGrid/>
      <w:spacing w:before="300" w:after="200" w:line="240" w:lineRule="auto"/>
      <w:ind w:firstLine="0" w:firstLineChars="0"/>
      <w:jc w:val="center"/>
    </w:pPr>
    <w:rPr>
      <w:rFonts w:cs="Times New Roman"/>
      <w:kern w:val="0"/>
      <w:szCs w:val="24"/>
      <w:lang w:val="zh-CN"/>
    </w:rPr>
  </w:style>
  <w:style w:type="character" w:customStyle="1" w:styleId="808">
    <w:name w:val="表头一 Char"/>
    <w:link w:val="809"/>
    <w:qFormat/>
    <w:uiPriority w:val="0"/>
    <w:rPr>
      <w:rFonts w:ascii="Calibri" w:hAnsi="Calibri"/>
      <w:b/>
      <w:sz w:val="28"/>
      <w:szCs w:val="24"/>
      <w:lang w:val="zh-CN"/>
    </w:rPr>
  </w:style>
  <w:style w:type="paragraph" w:customStyle="1" w:styleId="809">
    <w:name w:val="表头一"/>
    <w:basedOn w:val="1"/>
    <w:next w:val="20"/>
    <w:link w:val="808"/>
    <w:qFormat/>
    <w:uiPriority w:val="0"/>
    <w:pPr>
      <w:adjustRightInd/>
      <w:snapToGrid/>
      <w:spacing w:line="240" w:lineRule="auto"/>
      <w:ind w:firstLine="0" w:firstLineChars="0"/>
      <w:jc w:val="center"/>
    </w:pPr>
    <w:rPr>
      <w:rFonts w:ascii="Calibri" w:hAnsi="Calibri" w:cs="Times New Roman"/>
      <w:b/>
      <w:kern w:val="0"/>
      <w:sz w:val="28"/>
      <w:szCs w:val="24"/>
      <w:lang w:val="zh-CN"/>
    </w:rPr>
  </w:style>
  <w:style w:type="character" w:customStyle="1" w:styleId="810">
    <w:name w:val="标题 3 Char Char3"/>
    <w:qFormat/>
    <w:uiPriority w:val="0"/>
    <w:rPr>
      <w:rFonts w:eastAsia="黑体"/>
      <w:b/>
      <w:bCs/>
      <w:snapToGrid w:val="0"/>
      <w:kern w:val="2"/>
      <w:sz w:val="24"/>
      <w:szCs w:val="32"/>
      <w:lang w:val="en-US" w:eastAsia="zh-CN" w:bidi="ar-SA"/>
    </w:rPr>
  </w:style>
  <w:style w:type="character" w:customStyle="1" w:styleId="811">
    <w:name w:val="条标题1.1.1 Char Char Char Char"/>
    <w:qFormat/>
    <w:uiPriority w:val="0"/>
    <w:rPr>
      <w:rFonts w:eastAsia="宋体"/>
      <w:b/>
      <w:bCs/>
      <w:kern w:val="2"/>
      <w:sz w:val="24"/>
      <w:szCs w:val="24"/>
      <w:lang w:val="en-US" w:eastAsia="zh-CN" w:bidi="ar-SA"/>
    </w:rPr>
  </w:style>
  <w:style w:type="character" w:customStyle="1" w:styleId="812">
    <w:name w:val="标题 2 Char Char2"/>
    <w:qFormat/>
    <w:uiPriority w:val="0"/>
    <w:rPr>
      <w:rFonts w:ascii="仿宋_GB2312" w:hAnsi="Arial" w:eastAsia="仿宋_GB2312"/>
      <w:b/>
      <w:bCs/>
      <w:kern w:val="2"/>
      <w:sz w:val="28"/>
      <w:szCs w:val="32"/>
      <w:lang w:val="en-US" w:eastAsia="zh-CN" w:bidi="ar-SA"/>
    </w:rPr>
  </w:style>
  <w:style w:type="character" w:customStyle="1" w:styleId="813">
    <w:name w:val="fs"/>
    <w:basedOn w:val="96"/>
    <w:qFormat/>
    <w:uiPriority w:val="0"/>
  </w:style>
  <w:style w:type="character" w:customStyle="1" w:styleId="814">
    <w:name w:val="pccs1"/>
    <w:qFormat/>
    <w:uiPriority w:val="0"/>
    <w:rPr>
      <w:sz w:val="18"/>
    </w:rPr>
  </w:style>
  <w:style w:type="character" w:customStyle="1" w:styleId="815">
    <w:name w:val="题注 Char5"/>
    <w:qFormat/>
    <w:uiPriority w:val="0"/>
    <w:rPr>
      <w:rFonts w:ascii="黑体" w:hAnsi="Arial" w:eastAsia="黑体" w:cs="Arial"/>
      <w:b/>
      <w:kern w:val="2"/>
      <w:sz w:val="24"/>
      <w:szCs w:val="24"/>
      <w:lang w:val="en-US" w:eastAsia="zh-CN" w:bidi="ar-SA"/>
    </w:rPr>
  </w:style>
  <w:style w:type="character" w:customStyle="1" w:styleId="816">
    <w:name w:val="表题 Char"/>
    <w:link w:val="817"/>
    <w:qFormat/>
    <w:uiPriority w:val="0"/>
    <w:rPr>
      <w:rFonts w:eastAsia="黑体"/>
      <w:sz w:val="28"/>
      <w:szCs w:val="24"/>
      <w:lang w:val="zh-CN"/>
    </w:rPr>
  </w:style>
  <w:style w:type="paragraph" w:customStyle="1" w:styleId="817">
    <w:name w:val="表题"/>
    <w:basedOn w:val="66"/>
    <w:link w:val="816"/>
    <w:qFormat/>
    <w:uiPriority w:val="0"/>
    <w:pPr>
      <w:spacing w:beforeLines="50" w:line="480" w:lineRule="exact"/>
    </w:pPr>
    <w:rPr>
      <w:rFonts w:ascii="Times New Roman" w:eastAsia="黑体"/>
      <w:sz w:val="28"/>
      <w:szCs w:val="24"/>
      <w:lang w:val="zh-CN"/>
    </w:rPr>
  </w:style>
  <w:style w:type="character" w:customStyle="1" w:styleId="818">
    <w:name w:val="def3"/>
    <w:qFormat/>
    <w:uiPriority w:val="0"/>
  </w:style>
  <w:style w:type="character" w:customStyle="1" w:styleId="819">
    <w:name w:val="正文（首行缩进两字） Char Char Char Char Char Char Char Char Char Char Char Char Char Char Char Char Char Char Char Char Char Char Char Char Char Char Char Char Char Char Char Char Char Char Char Char Char Char Char Char Char Char Char Char Char Char Char"/>
    <w:qFormat/>
    <w:uiPriority w:val="0"/>
    <w:rPr>
      <w:rFonts w:eastAsia="宋体"/>
      <w:kern w:val="2"/>
      <w:sz w:val="24"/>
      <w:lang w:val="en-US" w:eastAsia="zh-CN" w:bidi="ar-SA"/>
    </w:rPr>
  </w:style>
  <w:style w:type="character" w:customStyle="1" w:styleId="820">
    <w:name w:val="表格题注 Char"/>
    <w:qFormat/>
    <w:uiPriority w:val="0"/>
    <w:rPr>
      <w:rFonts w:ascii="宋体" w:hAnsi="宋体" w:eastAsia="宋体" w:cs="宋体"/>
      <w:snapToGrid w:val="0"/>
      <w:kern w:val="24"/>
      <w:sz w:val="24"/>
      <w:szCs w:val="24"/>
      <w:lang w:val="en-US" w:eastAsia="zh-CN" w:bidi="ar-SA"/>
    </w:rPr>
  </w:style>
  <w:style w:type="character" w:customStyle="1" w:styleId="821">
    <w:name w:val="环评正文 Char"/>
    <w:link w:val="822"/>
    <w:qFormat/>
    <w:uiPriority w:val="0"/>
    <w:rPr>
      <w:rFonts w:ascii="仿宋_GB2312" w:eastAsia="仿宋_GB2312"/>
      <w:sz w:val="28"/>
      <w:lang w:val="zh-CN"/>
    </w:rPr>
  </w:style>
  <w:style w:type="paragraph" w:customStyle="1" w:styleId="822">
    <w:name w:val="环评正文"/>
    <w:basedOn w:val="50"/>
    <w:link w:val="821"/>
    <w:qFormat/>
    <w:uiPriority w:val="0"/>
    <w:pPr>
      <w:ind w:left="0" w:leftChars="0" w:firstLine="560" w:firstLineChars="200"/>
    </w:pPr>
    <w:rPr>
      <w:rFonts w:ascii="仿宋_GB2312" w:eastAsia="仿宋_GB2312"/>
      <w:sz w:val="28"/>
      <w:lang w:val="zh-CN"/>
    </w:rPr>
  </w:style>
  <w:style w:type="character" w:customStyle="1" w:styleId="823">
    <w:name w:val="表格内字体 Char"/>
    <w:link w:val="824"/>
    <w:qFormat/>
    <w:uiPriority w:val="0"/>
    <w:rPr>
      <w:rFonts w:ascii="宋体" w:hAnsi="宋体"/>
      <w:szCs w:val="21"/>
      <w:lang w:val="zh-CN"/>
    </w:rPr>
  </w:style>
  <w:style w:type="paragraph" w:customStyle="1" w:styleId="824">
    <w:name w:val="表格内字体"/>
    <w:basedOn w:val="1"/>
    <w:next w:val="76"/>
    <w:link w:val="823"/>
    <w:qFormat/>
    <w:uiPriority w:val="0"/>
    <w:pPr>
      <w:adjustRightInd/>
      <w:snapToGrid/>
      <w:spacing w:line="240" w:lineRule="auto"/>
      <w:ind w:firstLine="0" w:firstLineChars="0"/>
      <w:jc w:val="center"/>
    </w:pPr>
    <w:rPr>
      <w:rFonts w:ascii="宋体" w:hAnsi="宋体" w:cs="Times New Roman"/>
      <w:kern w:val="0"/>
      <w:sz w:val="20"/>
      <w:szCs w:val="21"/>
      <w:lang w:val="zh-CN"/>
    </w:rPr>
  </w:style>
  <w:style w:type="character" w:customStyle="1" w:styleId="825">
    <w:name w:val="重点引导"/>
    <w:qFormat/>
    <w:uiPriority w:val="0"/>
    <w:rPr>
      <w:b/>
      <w:i/>
    </w:rPr>
  </w:style>
  <w:style w:type="character" w:customStyle="1" w:styleId="826">
    <w:name w:val="重点"/>
    <w:qFormat/>
    <w:uiPriority w:val="0"/>
    <w:rPr>
      <w:i/>
    </w:rPr>
  </w:style>
  <w:style w:type="character" w:customStyle="1" w:styleId="827">
    <w:name w:val="标准正文 Char Char Char"/>
    <w:link w:val="828"/>
    <w:qFormat/>
    <w:uiPriority w:val="0"/>
    <w:rPr>
      <w:rFonts w:ascii="Calibri" w:hAnsi="Calibri"/>
      <w:sz w:val="28"/>
      <w:szCs w:val="28"/>
      <w:lang w:val="zh-CN"/>
    </w:rPr>
  </w:style>
  <w:style w:type="paragraph" w:customStyle="1" w:styleId="828">
    <w:name w:val="标准正文 Char Char"/>
    <w:basedOn w:val="1"/>
    <w:link w:val="827"/>
    <w:qFormat/>
    <w:uiPriority w:val="0"/>
    <w:pPr>
      <w:adjustRightInd/>
      <w:snapToGrid/>
      <w:spacing w:line="360" w:lineRule="auto"/>
      <w:jc w:val="left"/>
    </w:pPr>
    <w:rPr>
      <w:rFonts w:ascii="Calibri" w:hAnsi="Calibri" w:cs="Times New Roman"/>
      <w:kern w:val="0"/>
      <w:sz w:val="28"/>
      <w:szCs w:val="28"/>
      <w:lang w:val="zh-CN"/>
    </w:rPr>
  </w:style>
  <w:style w:type="character" w:customStyle="1" w:styleId="829">
    <w:name w:val="正文缩进 Ch Char"/>
    <w:qFormat/>
    <w:uiPriority w:val="0"/>
    <w:rPr>
      <w:rFonts w:eastAsia="宋体"/>
      <w:kern w:val="2"/>
      <w:sz w:val="21"/>
      <w:lang w:val="en-US" w:eastAsia="zh-CN" w:bidi="ar-SA"/>
    </w:rPr>
  </w:style>
  <w:style w:type="character" w:customStyle="1" w:styleId="830">
    <w:name w:val="样式 标题 3 + (西文) Times New Roman (中文) 宋体 Char"/>
    <w:link w:val="831"/>
    <w:qFormat/>
    <w:uiPriority w:val="0"/>
    <w:rPr>
      <w:rFonts w:ascii="宋体" w:hAnsi="Courier New"/>
      <w:b/>
      <w:bCs/>
      <w:sz w:val="28"/>
      <w:szCs w:val="24"/>
      <w:lang w:val="zh-CN"/>
    </w:rPr>
  </w:style>
  <w:style w:type="paragraph" w:customStyle="1" w:styleId="831">
    <w:name w:val="样式 标题 3 + (西文) Times New Roman (中文) 宋体"/>
    <w:basedOn w:val="5"/>
    <w:link w:val="830"/>
    <w:qFormat/>
    <w:uiPriority w:val="0"/>
    <w:pPr>
      <w:keepNext w:val="0"/>
      <w:keepLines w:val="0"/>
      <w:tabs>
        <w:tab w:val="left" w:pos="1560"/>
        <w:tab w:val="left" w:pos="1740"/>
      </w:tabs>
      <w:adjustRightInd/>
      <w:snapToGrid/>
      <w:spacing w:before="120" w:beforeLines="20" w:after="120" w:afterLines="20" w:line="560" w:lineRule="atLeast"/>
      <w:ind w:firstLine="0" w:firstLineChars="0"/>
    </w:pPr>
    <w:rPr>
      <w:rFonts w:ascii="宋体" w:hAnsi="Courier New" w:cs="Times New Roman"/>
      <w:kern w:val="0"/>
      <w:sz w:val="28"/>
      <w:szCs w:val="24"/>
      <w:lang w:val="zh-CN"/>
    </w:rPr>
  </w:style>
  <w:style w:type="character" w:customStyle="1" w:styleId="832">
    <w:name w:val="报告表正文 Char"/>
    <w:link w:val="833"/>
    <w:qFormat/>
    <w:uiPriority w:val="0"/>
    <w:rPr>
      <w:rFonts w:ascii="Calibri" w:hAnsi="Calibri"/>
      <w:sz w:val="24"/>
      <w:lang w:val="zh-CN"/>
    </w:rPr>
  </w:style>
  <w:style w:type="paragraph" w:customStyle="1" w:styleId="833">
    <w:name w:val="报告表正文"/>
    <w:basedOn w:val="1"/>
    <w:link w:val="832"/>
    <w:qFormat/>
    <w:uiPriority w:val="0"/>
    <w:pPr>
      <w:snapToGrid/>
      <w:spacing w:line="312" w:lineRule="auto"/>
      <w:ind w:left="113" w:right="113" w:firstLine="482" w:firstLineChars="0"/>
      <w:textAlignment w:val="baseline"/>
    </w:pPr>
    <w:rPr>
      <w:rFonts w:ascii="Calibri" w:hAnsi="Calibri" w:cs="Times New Roman"/>
      <w:kern w:val="0"/>
      <w:szCs w:val="20"/>
      <w:lang w:val="zh-CN"/>
    </w:rPr>
  </w:style>
  <w:style w:type="character" w:customStyle="1" w:styleId="834">
    <w:name w:val="正文首行缩进 Char Char Char Char Char Char Char"/>
    <w:qFormat/>
    <w:uiPriority w:val="0"/>
    <w:rPr>
      <w:rFonts w:eastAsia="宋体"/>
      <w:kern w:val="2"/>
      <w:sz w:val="21"/>
      <w:szCs w:val="24"/>
      <w:lang w:val="en-US" w:eastAsia="zh-CN" w:bidi="ar-SA"/>
    </w:rPr>
  </w:style>
  <w:style w:type="character" w:customStyle="1" w:styleId="835">
    <w:name w:val="p101"/>
    <w:qFormat/>
    <w:uiPriority w:val="0"/>
    <w:rPr>
      <w:rFonts w:hint="default" w:ascii="Verdana" w:hAnsi="Verdana"/>
      <w:sz w:val="21"/>
      <w:szCs w:val="21"/>
      <w:u w:val="none"/>
    </w:rPr>
  </w:style>
  <w:style w:type="character" w:customStyle="1" w:styleId="836">
    <w:name w:val="stit16_g1"/>
    <w:qFormat/>
    <w:uiPriority w:val="0"/>
    <w:rPr>
      <w:rFonts w:hint="eastAsia" w:ascii="Gulim" w:hAnsi="Gulim" w:eastAsia="Gulim"/>
      <w:color w:val="1425D0"/>
      <w:sz w:val="16"/>
      <w:szCs w:val="16"/>
    </w:rPr>
  </w:style>
  <w:style w:type="character" w:customStyle="1" w:styleId="837">
    <w:name w:val="样式 宋体 四号 加粗"/>
    <w:qFormat/>
    <w:uiPriority w:val="0"/>
    <w:rPr>
      <w:rFonts w:ascii="宋体" w:hAnsi="宋体"/>
      <w:b/>
      <w:bCs/>
      <w:sz w:val="28"/>
    </w:rPr>
  </w:style>
  <w:style w:type="character" w:customStyle="1" w:styleId="838">
    <w:name w:val="样式41"/>
    <w:qFormat/>
    <w:uiPriority w:val="0"/>
    <w:rPr>
      <w:color w:val="313D42"/>
    </w:rPr>
  </w:style>
  <w:style w:type="character" w:customStyle="1" w:styleId="839">
    <w:name w:val="style201"/>
    <w:qFormat/>
    <w:uiPriority w:val="0"/>
    <w:rPr>
      <w:color w:val="000000"/>
      <w:sz w:val="24"/>
      <w:szCs w:val="24"/>
    </w:rPr>
  </w:style>
  <w:style w:type="character" w:customStyle="1" w:styleId="840">
    <w:name w:val="t3"/>
    <w:basedOn w:val="96"/>
    <w:qFormat/>
    <w:uiPriority w:val="0"/>
  </w:style>
  <w:style w:type="character" w:customStyle="1" w:styleId="841">
    <w:name w:val="style21"/>
    <w:qFormat/>
    <w:uiPriority w:val="0"/>
    <w:rPr>
      <w:color w:val="000000"/>
    </w:rPr>
  </w:style>
  <w:style w:type="character" w:customStyle="1" w:styleId="842">
    <w:name w:val="copy2"/>
    <w:qFormat/>
    <w:uiPriority w:val="0"/>
    <w:rPr>
      <w:rFonts w:hint="eastAsia" w:ascii="宋体" w:hAnsi="宋体" w:eastAsia="宋体"/>
      <w:spacing w:val="24"/>
      <w:sz w:val="15"/>
      <w:szCs w:val="15"/>
    </w:rPr>
  </w:style>
  <w:style w:type="character" w:customStyle="1" w:styleId="843">
    <w:name w:val="p15"/>
    <w:basedOn w:val="96"/>
    <w:qFormat/>
    <w:uiPriority w:val="0"/>
  </w:style>
  <w:style w:type="character" w:customStyle="1" w:styleId="844">
    <w:name w:val="info"/>
    <w:basedOn w:val="96"/>
    <w:qFormat/>
    <w:uiPriority w:val="0"/>
  </w:style>
  <w:style w:type="character" w:customStyle="1" w:styleId="845">
    <w:name w:val="样式 报告表格 + 小四 Char"/>
    <w:link w:val="846"/>
    <w:qFormat/>
    <w:uiPriority w:val="0"/>
    <w:rPr>
      <w:szCs w:val="21"/>
      <w:lang w:val="zh-CN"/>
    </w:rPr>
  </w:style>
  <w:style w:type="paragraph" w:customStyle="1" w:styleId="846">
    <w:name w:val="样式 报告表格 + 小四"/>
    <w:basedOn w:val="1"/>
    <w:link w:val="845"/>
    <w:qFormat/>
    <w:uiPriority w:val="0"/>
    <w:pPr>
      <w:autoSpaceDE w:val="0"/>
      <w:autoSpaceDN w:val="0"/>
      <w:snapToGrid/>
      <w:ind w:firstLine="480"/>
      <w:textAlignment w:val="bottom"/>
    </w:pPr>
    <w:rPr>
      <w:rFonts w:cs="Times New Roman"/>
      <w:kern w:val="0"/>
      <w:sz w:val="20"/>
      <w:szCs w:val="21"/>
      <w:lang w:val="zh-CN"/>
    </w:rPr>
  </w:style>
  <w:style w:type="character" w:customStyle="1" w:styleId="847">
    <w:name w:val="批注框文本2 Char2"/>
    <w:qFormat/>
    <w:uiPriority w:val="0"/>
    <w:rPr>
      <w:rFonts w:eastAsia="宋体"/>
      <w:kern w:val="2"/>
      <w:sz w:val="18"/>
      <w:szCs w:val="18"/>
      <w:lang w:val="en-US" w:eastAsia="zh-CN" w:bidi="ar-SA"/>
    </w:rPr>
  </w:style>
  <w:style w:type="character" w:customStyle="1" w:styleId="848">
    <w:name w:val="题2 Char"/>
    <w:link w:val="849"/>
    <w:qFormat/>
    <w:uiPriority w:val="0"/>
    <w:rPr>
      <w:rFonts w:ascii="Arial" w:hAnsi="Arial"/>
      <w:b/>
      <w:bCs/>
      <w:sz w:val="30"/>
      <w:szCs w:val="30"/>
      <w:lang w:val="zh-CN"/>
    </w:rPr>
  </w:style>
  <w:style w:type="paragraph" w:customStyle="1" w:styleId="849">
    <w:name w:val="题2"/>
    <w:basedOn w:val="84"/>
    <w:link w:val="848"/>
    <w:qFormat/>
    <w:uiPriority w:val="0"/>
    <w:pPr>
      <w:adjustRightInd w:val="0"/>
      <w:snapToGrid w:val="0"/>
      <w:spacing w:before="120" w:after="120" w:line="360" w:lineRule="auto"/>
      <w:jc w:val="left"/>
      <w:outlineLvl w:val="1"/>
    </w:pPr>
    <w:rPr>
      <w:rFonts w:ascii="Arial" w:hAnsi="Arial"/>
      <w:b/>
      <w:bCs/>
      <w:sz w:val="30"/>
      <w:szCs w:val="30"/>
      <w:lang w:val="zh-CN"/>
    </w:rPr>
  </w:style>
  <w:style w:type="character" w:customStyle="1" w:styleId="850">
    <w:name w:val="b14-1-no1"/>
    <w:qFormat/>
    <w:uiPriority w:val="0"/>
    <w:rPr>
      <w:rFonts w:hint="default"/>
      <w:color w:val="2E2E2E"/>
      <w:sz w:val="20"/>
      <w:szCs w:val="20"/>
      <w:u w:val="none"/>
    </w:rPr>
  </w:style>
  <w:style w:type="character" w:customStyle="1" w:styleId="851">
    <w:name w:val="title1"/>
    <w:qFormat/>
    <w:uiPriority w:val="0"/>
    <w:rPr>
      <w:b/>
      <w:bCs/>
      <w:color w:val="336699"/>
      <w:sz w:val="24"/>
      <w:szCs w:val="24"/>
    </w:rPr>
  </w:style>
  <w:style w:type="character" w:customStyle="1" w:styleId="852">
    <w:name w:val="m_b21"/>
    <w:qFormat/>
    <w:uiPriority w:val="0"/>
    <w:rPr>
      <w:b/>
      <w:bCs/>
      <w:sz w:val="26"/>
      <w:szCs w:val="26"/>
    </w:rPr>
  </w:style>
  <w:style w:type="character" w:customStyle="1" w:styleId="853">
    <w:name w:val="m_b11"/>
    <w:qFormat/>
    <w:uiPriority w:val="0"/>
    <w:rPr>
      <w:b/>
      <w:bCs/>
      <w:sz w:val="24"/>
      <w:szCs w:val="24"/>
    </w:rPr>
  </w:style>
  <w:style w:type="character" w:customStyle="1" w:styleId="854">
    <w:name w:val="m11"/>
    <w:qFormat/>
    <w:uiPriority w:val="0"/>
    <w:rPr>
      <w:sz w:val="24"/>
      <w:szCs w:val="24"/>
    </w:rPr>
  </w:style>
  <w:style w:type="character" w:customStyle="1" w:styleId="855">
    <w:name w:val="middle1"/>
    <w:qFormat/>
    <w:uiPriority w:val="0"/>
    <w:rPr>
      <w:sz w:val="22"/>
      <w:szCs w:val="22"/>
    </w:rPr>
  </w:style>
  <w:style w:type="character" w:customStyle="1" w:styleId="856">
    <w:name w:val="f241"/>
    <w:qFormat/>
    <w:uiPriority w:val="0"/>
    <w:rPr>
      <w:sz w:val="36"/>
      <w:szCs w:val="36"/>
    </w:rPr>
  </w:style>
  <w:style w:type="character" w:customStyle="1" w:styleId="857">
    <w:name w:val="style131"/>
    <w:qFormat/>
    <w:uiPriority w:val="0"/>
    <w:rPr>
      <w:rFonts w:ascii="宋体" w:hAnsi="宋体" w:eastAsia="楷体_GB2312" w:cs="宋体"/>
      <w:b/>
      <w:bCs/>
      <w:kern w:val="2"/>
      <w:sz w:val="18"/>
      <w:szCs w:val="18"/>
      <w:lang w:val="en-US" w:eastAsia="zh-CN" w:bidi="ar-SA"/>
    </w:rPr>
  </w:style>
  <w:style w:type="character" w:customStyle="1" w:styleId="858">
    <w:name w:val="普通 (Web) Char Char"/>
    <w:qFormat/>
    <w:uiPriority w:val="0"/>
    <w:rPr>
      <w:rFonts w:ascii="宋体" w:hAnsi="宋体" w:eastAsia="宋体"/>
      <w:sz w:val="24"/>
      <w:lang w:val="en-US" w:eastAsia="zh-CN"/>
    </w:rPr>
  </w:style>
  <w:style w:type="character" w:customStyle="1" w:styleId="859">
    <w:name w:val="章节 Char5"/>
    <w:qFormat/>
    <w:uiPriority w:val="0"/>
    <w:rPr>
      <w:rFonts w:ascii="楷体_GB2312" w:eastAsia="楷体_GB2312"/>
      <w:b/>
      <w:kern w:val="44"/>
      <w:sz w:val="30"/>
      <w:szCs w:val="24"/>
      <w:lang w:val="en-US" w:eastAsia="zh-CN" w:bidi="ar-SA"/>
    </w:rPr>
  </w:style>
  <w:style w:type="character" w:customStyle="1" w:styleId="860">
    <w:name w:val="标题1 Char"/>
    <w:qFormat/>
    <w:uiPriority w:val="0"/>
    <w:rPr>
      <w:rFonts w:eastAsia="宋体"/>
      <w:b/>
      <w:bCs/>
      <w:kern w:val="44"/>
      <w:sz w:val="28"/>
      <w:szCs w:val="44"/>
      <w:lang w:val="en-US" w:eastAsia="zh-CN" w:bidi="ar-SA"/>
    </w:rPr>
  </w:style>
  <w:style w:type="character" w:customStyle="1" w:styleId="861">
    <w:name w:val="孙普文字 Char Char"/>
    <w:qFormat/>
    <w:uiPriority w:val="0"/>
    <w:rPr>
      <w:rFonts w:ascii="宋体" w:hAnsi="Courier New" w:eastAsia="宋体"/>
      <w:kern w:val="2"/>
      <w:sz w:val="21"/>
      <w:lang w:val="en-US" w:eastAsia="zh-CN" w:bidi="ar-SA"/>
    </w:rPr>
  </w:style>
  <w:style w:type="character" w:customStyle="1" w:styleId="862">
    <w:name w:val="样式 标题 3 + 华文中宋 小三 段前: 6 磅 段后: 6 磅 行距: 多倍行距 1.4 字行 Char"/>
    <w:qFormat/>
    <w:uiPriority w:val="0"/>
    <w:rPr>
      <w:rFonts w:ascii="楷体_GB2312" w:hAnsi="华文中宋" w:eastAsia="楷体_GB2312" w:cs="宋体"/>
      <w:b/>
      <w:bCs/>
      <w:kern w:val="2"/>
      <w:sz w:val="30"/>
      <w:szCs w:val="32"/>
      <w:lang w:val="en-US" w:eastAsia="zh-CN" w:bidi="ar-SA"/>
    </w:rPr>
  </w:style>
  <w:style w:type="character" w:customStyle="1" w:styleId="863">
    <w:name w:val="表格内容 Char1"/>
    <w:qFormat/>
    <w:uiPriority w:val="0"/>
    <w:rPr>
      <w:rFonts w:eastAsia="宋体"/>
      <w:kern w:val="2"/>
      <w:sz w:val="21"/>
      <w:szCs w:val="21"/>
      <w:lang w:val="en-US" w:eastAsia="zh-CN" w:bidi="ar-SA"/>
    </w:rPr>
  </w:style>
  <w:style w:type="character" w:customStyle="1" w:styleId="864">
    <w:name w:val="正文文本缩进 Char2"/>
    <w:qFormat/>
    <w:uiPriority w:val="0"/>
    <w:rPr>
      <w:rFonts w:ascii="宋体" w:hAnsi="宋体" w:eastAsia="宋体" w:cs="宋体"/>
      <w:color w:val="000000"/>
      <w:kern w:val="2"/>
      <w:sz w:val="24"/>
      <w:szCs w:val="24"/>
      <w:lang w:val="en-US" w:eastAsia="zh-CN" w:bidi="ar-SA"/>
    </w:rPr>
  </w:style>
  <w:style w:type="character" w:customStyle="1" w:styleId="865">
    <w:name w:val="Char Char1121"/>
    <w:qFormat/>
    <w:uiPriority w:val="0"/>
    <w:rPr>
      <w:rFonts w:ascii="黑体" w:hAnsi="Arial" w:eastAsia="黑体"/>
      <w:bCs/>
      <w:kern w:val="2"/>
      <w:sz w:val="30"/>
      <w:szCs w:val="30"/>
      <w:lang w:val="en-US" w:eastAsia="zh-CN" w:bidi="ar-SA"/>
    </w:rPr>
  </w:style>
  <w:style w:type="character" w:customStyle="1" w:styleId="866">
    <w:name w:val="样式 正文缩进 + 宋体 黑色 Char1"/>
    <w:qFormat/>
    <w:uiPriority w:val="0"/>
    <w:rPr>
      <w:rFonts w:ascii="宋体" w:hAnsi="宋体" w:eastAsia="宋体"/>
      <w:color w:val="000000"/>
      <w:kern w:val="2"/>
      <w:sz w:val="24"/>
      <w:szCs w:val="24"/>
      <w:lang w:val="en-US" w:eastAsia="zh-CN" w:bidi="ar-SA"/>
    </w:rPr>
  </w:style>
  <w:style w:type="character" w:customStyle="1" w:styleId="867">
    <w:name w:val="正文格式 Char21"/>
    <w:qFormat/>
    <w:uiPriority w:val="0"/>
    <w:rPr>
      <w:rFonts w:ascii="宋体" w:hAnsi="宋体" w:eastAsia="宋体"/>
      <w:kern w:val="2"/>
      <w:sz w:val="24"/>
      <w:szCs w:val="24"/>
      <w:lang w:val="en-US" w:eastAsia="zh-CN" w:bidi="ar-SA"/>
    </w:rPr>
  </w:style>
  <w:style w:type="character" w:customStyle="1" w:styleId="868">
    <w:name w:val="Char Char53"/>
    <w:qFormat/>
    <w:uiPriority w:val="0"/>
    <w:rPr>
      <w:rFonts w:ascii="黑体" w:hAnsi="宋体" w:eastAsia="黑体"/>
      <w:bCs/>
      <w:kern w:val="2"/>
      <w:sz w:val="28"/>
      <w:szCs w:val="28"/>
      <w:lang w:val="en-US" w:eastAsia="zh-CN" w:bidi="ar-SA"/>
    </w:rPr>
  </w:style>
  <w:style w:type="character" w:customStyle="1" w:styleId="869">
    <w:name w:val="样式 表格内字体 + Char"/>
    <w:link w:val="870"/>
    <w:qFormat/>
    <w:uiPriority w:val="0"/>
    <w:rPr>
      <w:rFonts w:ascii="宋体" w:hAnsi="宋体"/>
      <w:szCs w:val="24"/>
      <w:lang w:val="zh-CN"/>
    </w:rPr>
  </w:style>
  <w:style w:type="paragraph" w:customStyle="1" w:styleId="870">
    <w:name w:val="样式 表格内字体 +"/>
    <w:basedOn w:val="824"/>
    <w:link w:val="869"/>
    <w:qFormat/>
    <w:uiPriority w:val="0"/>
    <w:pPr>
      <w:spacing w:line="280" w:lineRule="exact"/>
      <w:ind w:firstLine="36"/>
      <w:jc w:val="both"/>
    </w:pPr>
    <w:rPr>
      <w:szCs w:val="24"/>
    </w:rPr>
  </w:style>
  <w:style w:type="character" w:customStyle="1" w:styleId="871">
    <w:name w:val="Char Char68"/>
    <w:qFormat/>
    <w:uiPriority w:val="0"/>
    <w:rPr>
      <w:rFonts w:ascii="黑体" w:eastAsia="黑体"/>
      <w:b/>
      <w:bCs/>
      <w:kern w:val="2"/>
      <w:sz w:val="28"/>
      <w:szCs w:val="28"/>
      <w:lang w:val="en-US" w:eastAsia="zh-CN" w:bidi="ar-SA"/>
    </w:rPr>
  </w:style>
  <w:style w:type="character" w:customStyle="1" w:styleId="872">
    <w:name w:val="Char Char67"/>
    <w:qFormat/>
    <w:uiPriority w:val="0"/>
    <w:rPr>
      <w:rFonts w:eastAsia="宋体"/>
      <w:b/>
      <w:bCs/>
      <w:kern w:val="2"/>
      <w:sz w:val="28"/>
      <w:szCs w:val="28"/>
      <w:lang w:val="en-US" w:eastAsia="zh-CN" w:bidi="ar-SA"/>
    </w:rPr>
  </w:style>
  <w:style w:type="character" w:customStyle="1" w:styleId="873">
    <w:name w:val="样式 正文缩进 + 宋体 黑色 Char"/>
    <w:link w:val="874"/>
    <w:qFormat/>
    <w:uiPriority w:val="0"/>
    <w:rPr>
      <w:rFonts w:ascii="宋体" w:hAnsi="宋体"/>
      <w:color w:val="000000"/>
      <w:sz w:val="24"/>
      <w:szCs w:val="24"/>
      <w:lang w:val="zh-CN"/>
    </w:rPr>
  </w:style>
  <w:style w:type="paragraph" w:customStyle="1" w:styleId="874">
    <w:name w:val="样式 正文缩进 + 宋体 黑色"/>
    <w:basedOn w:val="21"/>
    <w:link w:val="873"/>
    <w:qFormat/>
    <w:uiPriority w:val="0"/>
    <w:pPr>
      <w:spacing w:line="360" w:lineRule="auto"/>
      <w:ind w:firstLine="200"/>
      <w:jc w:val="left"/>
    </w:pPr>
    <w:rPr>
      <w:rFonts w:ascii="宋体" w:hAnsi="宋体"/>
      <w:color w:val="000000"/>
      <w:kern w:val="0"/>
      <w:sz w:val="24"/>
      <w:lang w:val="zh-CN"/>
    </w:rPr>
  </w:style>
  <w:style w:type="character" w:customStyle="1" w:styleId="875">
    <w:name w:val="正文格式 Char1"/>
    <w:qFormat/>
    <w:uiPriority w:val="0"/>
    <w:rPr>
      <w:rFonts w:ascii="宋体" w:hAnsi="宋体" w:eastAsia="宋体"/>
      <w:kern w:val="2"/>
      <w:sz w:val="24"/>
      <w:szCs w:val="24"/>
      <w:lang w:val="en-US" w:eastAsia="zh-CN" w:bidi="ar-SA"/>
    </w:rPr>
  </w:style>
  <w:style w:type="character" w:customStyle="1" w:styleId="876">
    <w:name w:val="Char Char1211"/>
    <w:qFormat/>
    <w:uiPriority w:val="0"/>
    <w:rPr>
      <w:rFonts w:ascii="黑体" w:hAnsi="Arial" w:eastAsia="黑体"/>
      <w:b/>
      <w:bCs/>
      <w:kern w:val="2"/>
      <w:sz w:val="30"/>
      <w:szCs w:val="30"/>
      <w:lang w:val="en-US" w:eastAsia="zh-CN" w:bidi="ar-SA"/>
    </w:rPr>
  </w:style>
  <w:style w:type="character" w:customStyle="1" w:styleId="877">
    <w:name w:val="环表头 Char2"/>
    <w:qFormat/>
    <w:uiPriority w:val="0"/>
    <w:rPr>
      <w:rFonts w:eastAsia="仿宋_GB2312"/>
      <w:color w:val="FF0000"/>
      <w:sz w:val="28"/>
      <w:szCs w:val="28"/>
      <w:lang w:val="en-US" w:eastAsia="zh-CN" w:bidi="ar-SA"/>
    </w:rPr>
  </w:style>
  <w:style w:type="character" w:customStyle="1" w:styleId="878">
    <w:name w:val="正文文本缩进 3 Char11"/>
    <w:qFormat/>
    <w:uiPriority w:val="0"/>
    <w:rPr>
      <w:rFonts w:eastAsia="宋体"/>
      <w:kern w:val="2"/>
      <w:sz w:val="16"/>
      <w:szCs w:val="16"/>
      <w:lang w:val="en-US" w:eastAsia="zh-CN" w:bidi="ar-SA"/>
    </w:rPr>
  </w:style>
  <w:style w:type="character" w:customStyle="1" w:styleId="879">
    <w:name w:val="大港正文 Char"/>
    <w:link w:val="880"/>
    <w:qFormat/>
    <w:uiPriority w:val="0"/>
    <w:rPr>
      <w:rFonts w:ascii="宋体" w:hAnsi="宋体"/>
      <w:sz w:val="24"/>
      <w:szCs w:val="24"/>
      <w:lang w:val="zh-CN"/>
    </w:rPr>
  </w:style>
  <w:style w:type="paragraph" w:customStyle="1" w:styleId="880">
    <w:name w:val="大港正文"/>
    <w:basedOn w:val="1"/>
    <w:next w:val="1"/>
    <w:link w:val="879"/>
    <w:qFormat/>
    <w:uiPriority w:val="0"/>
    <w:pPr>
      <w:spacing w:line="360" w:lineRule="auto"/>
      <w:ind w:firstLine="540" w:firstLineChars="225"/>
    </w:pPr>
    <w:rPr>
      <w:rFonts w:ascii="宋体" w:hAnsi="宋体" w:cs="Times New Roman"/>
      <w:kern w:val="0"/>
      <w:szCs w:val="24"/>
      <w:lang w:val="zh-CN"/>
    </w:rPr>
  </w:style>
  <w:style w:type="character" w:customStyle="1" w:styleId="881">
    <w:name w:val="tpc_content1"/>
    <w:qFormat/>
    <w:uiPriority w:val="0"/>
    <w:rPr>
      <w:sz w:val="20"/>
      <w:szCs w:val="20"/>
    </w:rPr>
  </w:style>
  <w:style w:type="character" w:customStyle="1" w:styleId="882">
    <w:name w:val="attach-title1"/>
    <w:qFormat/>
    <w:uiPriority w:val="0"/>
    <w:rPr>
      <w:b/>
      <w:bCs/>
      <w:color w:val="008080"/>
      <w:sz w:val="27"/>
      <w:szCs w:val="27"/>
    </w:rPr>
  </w:style>
  <w:style w:type="character" w:customStyle="1" w:styleId="883">
    <w:name w:val="环正文 Char4"/>
    <w:qFormat/>
    <w:uiPriority w:val="0"/>
    <w:rPr>
      <w:rFonts w:eastAsia="仿宋_GB2312"/>
      <w:color w:val="FF0000"/>
      <w:sz w:val="28"/>
      <w:szCs w:val="28"/>
      <w:lang w:val="en-US" w:eastAsia="zh-CN" w:bidi="ar-SA"/>
    </w:rPr>
  </w:style>
  <w:style w:type="character" w:customStyle="1" w:styleId="884">
    <w:name w:val="燕山正文 Char111"/>
    <w:qFormat/>
    <w:uiPriority w:val="0"/>
    <w:rPr>
      <w:rFonts w:ascii="宋体" w:eastAsia="宋体" w:cs="宋体"/>
      <w:kern w:val="2"/>
      <w:sz w:val="24"/>
      <w:szCs w:val="24"/>
      <w:lang w:val="en-US" w:eastAsia="zh-CN" w:bidi="ar-SA"/>
    </w:rPr>
  </w:style>
  <w:style w:type="character" w:customStyle="1" w:styleId="885">
    <w:name w:val="二级项 Char"/>
    <w:qFormat/>
    <w:uiPriority w:val="0"/>
    <w:rPr>
      <w:rFonts w:ascii="Arial" w:hAnsi="Arial" w:eastAsia="黑体"/>
      <w:b/>
      <w:bCs/>
      <w:kern w:val="2"/>
      <w:sz w:val="28"/>
      <w:szCs w:val="24"/>
      <w:lang w:val="en-US" w:eastAsia="zh-CN" w:bidi="ar-SA"/>
    </w:rPr>
  </w:style>
  <w:style w:type="character" w:customStyle="1" w:styleId="886">
    <w:name w:val="Char Char101"/>
    <w:qFormat/>
    <w:uiPriority w:val="0"/>
    <w:rPr>
      <w:rFonts w:eastAsia="宋体"/>
      <w:kern w:val="2"/>
      <w:sz w:val="18"/>
      <w:szCs w:val="18"/>
      <w:lang w:val="en-US" w:eastAsia="zh-CN" w:bidi="ar-SA"/>
    </w:rPr>
  </w:style>
  <w:style w:type="character" w:customStyle="1" w:styleId="887">
    <w:name w:val="表中文字 Char"/>
    <w:link w:val="888"/>
    <w:qFormat/>
    <w:uiPriority w:val="0"/>
    <w:rPr>
      <w:rFonts w:ascii="Arial" w:hAnsi="Arial"/>
      <w:szCs w:val="24"/>
      <w:lang w:val="zh-CN" w:eastAsia="zh-TW"/>
    </w:rPr>
  </w:style>
  <w:style w:type="paragraph" w:customStyle="1" w:styleId="888">
    <w:name w:val="表中文字4"/>
    <w:basedOn w:val="1"/>
    <w:link w:val="887"/>
    <w:qFormat/>
    <w:uiPriority w:val="0"/>
    <w:pPr>
      <w:adjustRightInd/>
      <w:spacing w:line="340" w:lineRule="exact"/>
      <w:ind w:firstLine="480"/>
      <w:jc w:val="center"/>
    </w:pPr>
    <w:rPr>
      <w:rFonts w:ascii="Arial" w:hAnsi="Arial" w:cs="Times New Roman"/>
      <w:kern w:val="0"/>
      <w:sz w:val="20"/>
      <w:szCs w:val="24"/>
      <w:lang w:val="zh-CN" w:eastAsia="zh-TW"/>
    </w:rPr>
  </w:style>
  <w:style w:type="character" w:customStyle="1" w:styleId="889">
    <w:name w:val="表题1 Char"/>
    <w:link w:val="890"/>
    <w:qFormat/>
    <w:uiPriority w:val="0"/>
    <w:rPr>
      <w:rFonts w:ascii="黑体" w:hAnsi="Arial" w:eastAsia="黑体"/>
      <w:b/>
      <w:sz w:val="24"/>
      <w:szCs w:val="24"/>
      <w:lang w:val="zh-CN"/>
    </w:rPr>
  </w:style>
  <w:style w:type="paragraph" w:customStyle="1" w:styleId="890">
    <w:name w:val="表题1"/>
    <w:basedOn w:val="22"/>
    <w:link w:val="889"/>
    <w:qFormat/>
    <w:uiPriority w:val="0"/>
    <w:pPr>
      <w:adjustRightInd/>
      <w:snapToGrid/>
      <w:spacing w:line="360" w:lineRule="auto"/>
      <w:ind w:firstLine="0" w:firstLineChars="0"/>
      <w:jc w:val="center"/>
    </w:pPr>
    <w:rPr>
      <w:rFonts w:ascii="黑体" w:hAnsi="Arial" w:cs="Times New Roman"/>
      <w:b/>
      <w:kern w:val="0"/>
      <w:sz w:val="24"/>
      <w:szCs w:val="24"/>
      <w:lang w:val="zh-CN"/>
    </w:rPr>
  </w:style>
  <w:style w:type="character" w:customStyle="1" w:styleId="891">
    <w:name w:val="燕山正文 Char1"/>
    <w:link w:val="892"/>
    <w:qFormat/>
    <w:uiPriority w:val="0"/>
    <w:rPr>
      <w:rFonts w:ascii="宋体" w:hAnsi="宋体"/>
      <w:color w:val="000000"/>
      <w:sz w:val="28"/>
      <w:szCs w:val="28"/>
      <w:lang w:val="zh-CN"/>
    </w:rPr>
  </w:style>
  <w:style w:type="paragraph" w:customStyle="1" w:styleId="892">
    <w:name w:val="燕山正文"/>
    <w:basedOn w:val="1"/>
    <w:link w:val="891"/>
    <w:qFormat/>
    <w:uiPriority w:val="0"/>
    <w:pPr>
      <w:tabs>
        <w:tab w:val="left" w:pos="4680"/>
      </w:tabs>
      <w:spacing w:line="360" w:lineRule="auto"/>
      <w:ind w:firstLine="560"/>
    </w:pPr>
    <w:rPr>
      <w:rFonts w:ascii="宋体" w:hAnsi="宋体" w:cs="Times New Roman"/>
      <w:color w:val="000000"/>
      <w:kern w:val="0"/>
      <w:sz w:val="28"/>
      <w:szCs w:val="28"/>
      <w:lang w:val="zh-CN"/>
    </w:rPr>
  </w:style>
  <w:style w:type="character" w:customStyle="1" w:styleId="893">
    <w:name w:val="标题 3 Char15"/>
    <w:qFormat/>
    <w:uiPriority w:val="0"/>
    <w:rPr>
      <w:rFonts w:hAnsi="宋体" w:eastAsia="宋体"/>
      <w:bCs/>
      <w:kern w:val="2"/>
      <w:sz w:val="28"/>
      <w:szCs w:val="28"/>
      <w:lang w:val="en-US" w:eastAsia="zh-CN" w:bidi="ar-SA"/>
    </w:rPr>
  </w:style>
  <w:style w:type="character" w:customStyle="1" w:styleId="894">
    <w:name w:val="正文修改 Char1"/>
    <w:link w:val="895"/>
    <w:qFormat/>
    <w:uiPriority w:val="0"/>
    <w:rPr>
      <w:rFonts w:ascii="宋体" w:hAnsi="宋体"/>
      <w:color w:val="000000"/>
      <w:sz w:val="24"/>
      <w:szCs w:val="24"/>
      <w:lang w:val="zh-CN"/>
    </w:rPr>
  </w:style>
  <w:style w:type="paragraph" w:customStyle="1" w:styleId="895">
    <w:name w:val="正文修改"/>
    <w:basedOn w:val="892"/>
    <w:link w:val="894"/>
    <w:qFormat/>
    <w:uiPriority w:val="0"/>
    <w:pPr>
      <w:spacing w:line="480" w:lineRule="exact"/>
      <w:ind w:firstLine="0" w:firstLineChars="0"/>
    </w:pPr>
    <w:rPr>
      <w:sz w:val="24"/>
      <w:szCs w:val="24"/>
    </w:rPr>
  </w:style>
  <w:style w:type="character" w:customStyle="1" w:styleId="896">
    <w:name w:val="表中文字 Char2"/>
    <w:link w:val="897"/>
    <w:qFormat/>
    <w:uiPriority w:val="0"/>
    <w:rPr>
      <w:rFonts w:ascii="Calibri" w:hAnsi="Calibri"/>
      <w:lang w:val="zh-CN"/>
    </w:rPr>
  </w:style>
  <w:style w:type="paragraph" w:customStyle="1" w:styleId="897">
    <w:name w:val="表中文字"/>
    <w:basedOn w:val="1"/>
    <w:link w:val="896"/>
    <w:qFormat/>
    <w:uiPriority w:val="0"/>
    <w:pPr>
      <w:adjustRightInd/>
      <w:spacing w:line="240" w:lineRule="auto"/>
      <w:ind w:firstLine="0" w:firstLineChars="0"/>
    </w:pPr>
    <w:rPr>
      <w:rFonts w:ascii="Calibri" w:hAnsi="Calibri" w:cs="Times New Roman"/>
      <w:kern w:val="0"/>
      <w:sz w:val="20"/>
      <w:szCs w:val="20"/>
      <w:lang w:val="zh-CN"/>
    </w:rPr>
  </w:style>
  <w:style w:type="character" w:customStyle="1" w:styleId="898">
    <w:name w:val="A正文 Char"/>
    <w:link w:val="899"/>
    <w:qFormat/>
    <w:uiPriority w:val="0"/>
    <w:rPr>
      <w:rFonts w:ascii="Calibri" w:hAnsi="Calibri" w:eastAsia="仿宋_GB2312"/>
      <w:sz w:val="24"/>
      <w:szCs w:val="24"/>
      <w:lang w:val="zh-CN"/>
    </w:rPr>
  </w:style>
  <w:style w:type="paragraph" w:customStyle="1" w:styleId="899">
    <w:name w:val="A正文"/>
    <w:basedOn w:val="1"/>
    <w:link w:val="898"/>
    <w:qFormat/>
    <w:uiPriority w:val="0"/>
    <w:pPr>
      <w:widowControl/>
      <w:overflowPunct w:val="0"/>
      <w:autoSpaceDE w:val="0"/>
      <w:autoSpaceDN w:val="0"/>
      <w:snapToGrid/>
      <w:spacing w:line="360" w:lineRule="auto"/>
      <w:jc w:val="left"/>
      <w:textAlignment w:val="baseline"/>
    </w:pPr>
    <w:rPr>
      <w:rFonts w:ascii="Calibri" w:hAnsi="Calibri" w:eastAsia="仿宋_GB2312" w:cs="Times New Roman"/>
      <w:kern w:val="0"/>
      <w:szCs w:val="24"/>
      <w:lang w:val="zh-CN"/>
    </w:rPr>
  </w:style>
  <w:style w:type="character" w:customStyle="1" w:styleId="900">
    <w:name w:val="图题注 Char"/>
    <w:link w:val="901"/>
    <w:qFormat/>
    <w:uiPriority w:val="0"/>
    <w:rPr>
      <w:rFonts w:ascii="黑体" w:hAnsi="Arial" w:eastAsia="黑体"/>
      <w:b/>
      <w:bCs/>
      <w:sz w:val="24"/>
      <w:szCs w:val="24"/>
      <w:lang w:val="zh-CN"/>
    </w:rPr>
  </w:style>
  <w:style w:type="paragraph" w:customStyle="1" w:styleId="901">
    <w:name w:val="图题注"/>
    <w:basedOn w:val="22"/>
    <w:link w:val="900"/>
    <w:qFormat/>
    <w:uiPriority w:val="0"/>
    <w:pPr>
      <w:adjustRightInd/>
      <w:snapToGrid/>
      <w:spacing w:line="240" w:lineRule="auto"/>
      <w:ind w:firstLine="0" w:firstLineChars="0"/>
      <w:jc w:val="center"/>
    </w:pPr>
    <w:rPr>
      <w:rFonts w:ascii="黑体" w:hAnsi="Arial" w:cs="Times New Roman"/>
      <w:b/>
      <w:bCs/>
      <w:kern w:val="0"/>
      <w:sz w:val="24"/>
      <w:szCs w:val="24"/>
      <w:lang w:val="zh-CN"/>
    </w:rPr>
  </w:style>
  <w:style w:type="character" w:customStyle="1" w:styleId="902">
    <w:name w:val="表内5 Char"/>
    <w:link w:val="903"/>
    <w:qFormat/>
    <w:uiPriority w:val="0"/>
    <w:rPr>
      <w:rFonts w:ascii="宋体" w:hAnsi="宋体"/>
      <w:lang w:val="zh-CN"/>
    </w:rPr>
  </w:style>
  <w:style w:type="paragraph" w:customStyle="1" w:styleId="903">
    <w:name w:val="表内51"/>
    <w:basedOn w:val="1"/>
    <w:link w:val="902"/>
    <w:qFormat/>
    <w:uiPriority w:val="0"/>
    <w:pPr>
      <w:spacing w:line="240" w:lineRule="auto"/>
      <w:ind w:firstLine="0" w:firstLineChars="0"/>
      <w:jc w:val="center"/>
    </w:pPr>
    <w:rPr>
      <w:rFonts w:ascii="宋体" w:hAnsi="宋体" w:cs="Times New Roman"/>
      <w:kern w:val="0"/>
      <w:sz w:val="20"/>
      <w:szCs w:val="20"/>
      <w:lang w:val="zh-CN"/>
    </w:rPr>
  </w:style>
  <w:style w:type="character" w:customStyle="1" w:styleId="904">
    <w:name w:val="正文斜体 Char"/>
    <w:link w:val="905"/>
    <w:qFormat/>
    <w:uiPriority w:val="0"/>
    <w:rPr>
      <w:rFonts w:ascii="宋体" w:hAnsi="宋体"/>
      <w:i/>
      <w:iCs/>
      <w:sz w:val="24"/>
      <w:szCs w:val="24"/>
      <w:lang w:val="zh-CN"/>
    </w:rPr>
  </w:style>
  <w:style w:type="paragraph" w:customStyle="1" w:styleId="905">
    <w:name w:val="正文斜体"/>
    <w:basedOn w:val="179"/>
    <w:next w:val="179"/>
    <w:link w:val="904"/>
    <w:qFormat/>
    <w:uiPriority w:val="0"/>
    <w:rPr>
      <w:rFonts w:hAnsi="宋体" w:cs="Times New Roman"/>
      <w:i/>
      <w:iCs/>
      <w:lang w:val="zh-CN"/>
    </w:rPr>
  </w:style>
  <w:style w:type="character" w:customStyle="1" w:styleId="906">
    <w:name w:val="样式 表内小5 + 黑体 加粗 倾斜 下划线 Char"/>
    <w:link w:val="907"/>
    <w:qFormat/>
    <w:uiPriority w:val="0"/>
    <w:rPr>
      <w:rFonts w:ascii="黑体" w:hAnsi="黑体" w:eastAsia="黑体"/>
      <w:b/>
      <w:bCs/>
      <w:i/>
      <w:iCs/>
      <w:sz w:val="18"/>
      <w:szCs w:val="24"/>
      <w:u w:val="single"/>
      <w:lang w:val="zh-CN"/>
    </w:rPr>
  </w:style>
  <w:style w:type="paragraph" w:customStyle="1" w:styleId="907">
    <w:name w:val="样式 表内小5 + 黑体 加粗 倾斜 下划线"/>
    <w:basedOn w:val="1"/>
    <w:link w:val="906"/>
    <w:qFormat/>
    <w:uiPriority w:val="0"/>
    <w:pPr>
      <w:spacing w:line="300" w:lineRule="auto"/>
      <w:ind w:firstLine="0" w:firstLineChars="0"/>
      <w:jc w:val="left"/>
    </w:pPr>
    <w:rPr>
      <w:rFonts w:ascii="黑体" w:hAnsi="黑体" w:eastAsia="黑体" w:cs="Times New Roman"/>
      <w:b/>
      <w:bCs/>
      <w:i/>
      <w:iCs/>
      <w:kern w:val="0"/>
      <w:sz w:val="18"/>
      <w:szCs w:val="24"/>
      <w:u w:val="single"/>
      <w:lang w:val="zh-CN"/>
    </w:rPr>
  </w:style>
  <w:style w:type="character" w:customStyle="1" w:styleId="908">
    <w:name w:val="福建正文缩进 Char"/>
    <w:link w:val="909"/>
    <w:qFormat/>
    <w:uiPriority w:val="0"/>
    <w:rPr>
      <w:rFonts w:ascii="宋体" w:hAnsi="宋体"/>
      <w:color w:val="000000"/>
      <w:sz w:val="24"/>
      <w:szCs w:val="24"/>
      <w:lang w:val="zh-CN"/>
    </w:rPr>
  </w:style>
  <w:style w:type="paragraph" w:customStyle="1" w:styleId="909">
    <w:name w:val="福建正文缩进"/>
    <w:basedOn w:val="21"/>
    <w:link w:val="908"/>
    <w:qFormat/>
    <w:uiPriority w:val="0"/>
    <w:pPr>
      <w:widowControl/>
      <w:tabs>
        <w:tab w:val="left" w:pos="5837"/>
      </w:tabs>
      <w:adjustRightInd w:val="0"/>
      <w:snapToGrid w:val="0"/>
      <w:spacing w:line="480" w:lineRule="exact"/>
      <w:ind w:firstLine="0" w:firstLineChars="0"/>
    </w:pPr>
    <w:rPr>
      <w:rFonts w:ascii="宋体" w:hAnsi="宋体"/>
      <w:color w:val="000000"/>
      <w:kern w:val="0"/>
      <w:sz w:val="24"/>
      <w:lang w:val="zh-CN"/>
    </w:rPr>
  </w:style>
  <w:style w:type="character" w:customStyle="1" w:styleId="910">
    <w:name w:val="表格内容 Char"/>
    <w:link w:val="911"/>
    <w:qFormat/>
    <w:uiPriority w:val="0"/>
    <w:rPr>
      <w:color w:val="000000"/>
      <w:sz w:val="18"/>
      <w:szCs w:val="18"/>
    </w:rPr>
  </w:style>
  <w:style w:type="paragraph" w:customStyle="1" w:styleId="911">
    <w:name w:val="表格内容"/>
    <w:link w:val="910"/>
    <w:qFormat/>
    <w:uiPriority w:val="0"/>
    <w:pPr>
      <w:widowControl w:val="0"/>
      <w:adjustRightInd w:val="0"/>
      <w:snapToGrid w:val="0"/>
      <w:spacing w:line="360" w:lineRule="auto"/>
      <w:ind w:firstLine="360" w:firstLineChars="200"/>
    </w:pPr>
    <w:rPr>
      <w:rFonts w:ascii="Times New Roman" w:hAnsi="Times New Roman" w:eastAsia="宋体" w:cs="Times New Roman"/>
      <w:color w:val="000000"/>
      <w:sz w:val="18"/>
      <w:szCs w:val="18"/>
      <w:lang w:val="en-US" w:eastAsia="zh-CN" w:bidi="ar-SA"/>
    </w:rPr>
  </w:style>
  <w:style w:type="character" w:customStyle="1" w:styleId="912">
    <w:name w:val="样式 表内小5 + 黑体 加粗 倾斜 下划线 Char2"/>
    <w:qFormat/>
    <w:uiPriority w:val="0"/>
    <w:rPr>
      <w:rFonts w:ascii="黑体" w:hAnsi="黑体" w:eastAsia="黑体"/>
      <w:b/>
      <w:bCs/>
      <w:i/>
      <w:iCs/>
      <w:kern w:val="2"/>
      <w:sz w:val="18"/>
      <w:szCs w:val="24"/>
      <w:u w:val="single"/>
      <w:lang w:val="en-US" w:eastAsia="zh-CN" w:bidi="ar-SA"/>
    </w:rPr>
  </w:style>
  <w:style w:type="character" w:customStyle="1" w:styleId="913">
    <w:name w:val="正文修改 Char132"/>
    <w:qFormat/>
    <w:uiPriority w:val="0"/>
    <w:rPr>
      <w:rFonts w:ascii="宋体" w:hAnsi="宋体"/>
      <w:color w:val="000000"/>
      <w:kern w:val="2"/>
      <w:sz w:val="28"/>
      <w:szCs w:val="28"/>
    </w:rPr>
  </w:style>
  <w:style w:type="character" w:customStyle="1" w:styleId="914">
    <w:name w:val="标题 9 Char2"/>
    <w:qFormat/>
    <w:uiPriority w:val="0"/>
    <w:rPr>
      <w:rFonts w:ascii="Arial" w:hAnsi="Arial" w:eastAsia="黑体" w:cs="Times New Roman"/>
      <w:kern w:val="2"/>
      <w:sz w:val="24"/>
      <w:szCs w:val="21"/>
      <w:lang w:val="en-US" w:eastAsia="zh-CN" w:bidi="ar-SA"/>
    </w:rPr>
  </w:style>
  <w:style w:type="character" w:customStyle="1" w:styleId="915">
    <w:name w:val="Char Char33"/>
    <w:qFormat/>
    <w:uiPriority w:val="0"/>
    <w:rPr>
      <w:rFonts w:ascii="黑体" w:hAnsi="宋体" w:eastAsia="黑体"/>
      <w:b/>
      <w:bCs/>
      <w:kern w:val="2"/>
      <w:sz w:val="28"/>
      <w:szCs w:val="28"/>
      <w:lang w:val="en-US" w:eastAsia="zh-CN" w:bidi="ar-SA"/>
    </w:rPr>
  </w:style>
  <w:style w:type="character" w:customStyle="1" w:styleId="916">
    <w:name w:val="表内5 Char2"/>
    <w:qFormat/>
    <w:uiPriority w:val="0"/>
    <w:rPr>
      <w:rFonts w:ascii="宋体" w:hAnsi="宋体" w:eastAsia="宋体" w:cs="宋体"/>
      <w:kern w:val="2"/>
      <w:sz w:val="21"/>
      <w:szCs w:val="24"/>
      <w:lang w:val="en-US" w:eastAsia="zh-CN" w:bidi="ar-SA"/>
    </w:rPr>
  </w:style>
  <w:style w:type="character" w:customStyle="1" w:styleId="917">
    <w:name w:val="表题1 Char1"/>
    <w:qFormat/>
    <w:uiPriority w:val="0"/>
    <w:rPr>
      <w:rFonts w:ascii="黑体" w:hAnsi="Arial" w:eastAsia="黑体" w:cs="Arial"/>
      <w:kern w:val="2"/>
      <w:sz w:val="24"/>
      <w:szCs w:val="24"/>
      <w:lang w:val="en-US" w:eastAsia="zh-CN" w:bidi="ar-SA"/>
    </w:rPr>
  </w:style>
  <w:style w:type="character" w:customStyle="1" w:styleId="918">
    <w:name w:val="Char Char4"/>
    <w:qFormat/>
    <w:uiPriority w:val="0"/>
    <w:rPr>
      <w:rFonts w:ascii="黑体" w:hAnsi="Arial" w:eastAsia="黑体"/>
      <w:b/>
      <w:bCs/>
      <w:kern w:val="2"/>
      <w:sz w:val="30"/>
      <w:szCs w:val="30"/>
      <w:lang w:val="en-US" w:eastAsia="zh-CN" w:bidi="ar-SA"/>
    </w:rPr>
  </w:style>
  <w:style w:type="character" w:customStyle="1" w:styleId="919">
    <w:name w:val="标题 2 Char1 Char"/>
    <w:qFormat/>
    <w:uiPriority w:val="0"/>
    <w:rPr>
      <w:rFonts w:ascii="黑体" w:hAnsi="Arial" w:eastAsia="黑体"/>
      <w:b/>
      <w:bCs/>
      <w:kern w:val="2"/>
      <w:sz w:val="30"/>
      <w:szCs w:val="30"/>
      <w:lang w:val="en-US" w:eastAsia="zh-CN" w:bidi="ar-SA"/>
    </w:rPr>
  </w:style>
  <w:style w:type="character" w:customStyle="1" w:styleId="920">
    <w:name w:val="标题正文黑 Char"/>
    <w:qFormat/>
    <w:uiPriority w:val="0"/>
    <w:rPr>
      <w:rFonts w:ascii="黑体" w:eastAsia="黑体"/>
      <w:kern w:val="2"/>
      <w:sz w:val="28"/>
      <w:szCs w:val="28"/>
      <w:lang w:val="en-US" w:eastAsia="zh-CN" w:bidi="ar-SA"/>
    </w:rPr>
  </w:style>
  <w:style w:type="character" w:customStyle="1" w:styleId="921">
    <w:name w:val="正文修改 Char124"/>
    <w:qFormat/>
    <w:uiPriority w:val="0"/>
    <w:rPr>
      <w:rFonts w:ascii="宋体" w:hAnsi="宋体"/>
      <w:color w:val="000000"/>
      <w:kern w:val="2"/>
      <w:sz w:val="28"/>
      <w:szCs w:val="28"/>
    </w:rPr>
  </w:style>
  <w:style w:type="character" w:customStyle="1" w:styleId="922">
    <w:name w:val="Char Char213"/>
    <w:qFormat/>
    <w:uiPriority w:val="0"/>
    <w:rPr>
      <w:rFonts w:ascii="黑体" w:eastAsia="宋体"/>
      <w:kern w:val="2"/>
      <w:sz w:val="16"/>
      <w:szCs w:val="16"/>
      <w:lang w:val="en-US" w:eastAsia="zh-CN" w:bidi="ar-SA"/>
    </w:rPr>
  </w:style>
  <w:style w:type="character" w:customStyle="1" w:styleId="923">
    <w:name w:val="Char Char1126"/>
    <w:qFormat/>
    <w:uiPriority w:val="0"/>
    <w:rPr>
      <w:rFonts w:ascii="黑体" w:hAnsi="Arial" w:eastAsia="黑体"/>
      <w:bCs/>
      <w:kern w:val="2"/>
      <w:sz w:val="30"/>
      <w:szCs w:val="30"/>
      <w:lang w:val="en-US" w:eastAsia="zh-CN" w:bidi="ar-SA"/>
    </w:rPr>
  </w:style>
  <w:style w:type="character" w:customStyle="1" w:styleId="924">
    <w:name w:val="Char Char5"/>
    <w:qFormat/>
    <w:uiPriority w:val="0"/>
    <w:rPr>
      <w:rFonts w:ascii="黑体" w:hAnsi="宋体" w:eastAsia="黑体"/>
      <w:bCs/>
      <w:kern w:val="2"/>
      <w:sz w:val="28"/>
      <w:szCs w:val="28"/>
      <w:lang w:val="en-US" w:eastAsia="zh-CN" w:bidi="ar-SA"/>
    </w:rPr>
  </w:style>
  <w:style w:type="character" w:customStyle="1" w:styleId="925">
    <w:name w:val="题注 Char1"/>
    <w:qFormat/>
    <w:uiPriority w:val="0"/>
    <w:rPr>
      <w:rFonts w:ascii="黑体" w:hAnsi="Arial" w:eastAsia="黑体" w:cs="Arial"/>
      <w:b/>
      <w:kern w:val="2"/>
      <w:sz w:val="24"/>
      <w:szCs w:val="24"/>
      <w:lang w:val="en-US" w:eastAsia="zh-CN" w:bidi="ar-SA"/>
    </w:rPr>
  </w:style>
  <w:style w:type="character" w:customStyle="1" w:styleId="926">
    <w:name w:val="表格内字体 Char2"/>
    <w:qFormat/>
    <w:uiPriority w:val="0"/>
    <w:rPr>
      <w:rFonts w:ascii="宋体" w:hAnsi="宋体" w:eastAsia="宋体"/>
      <w:kern w:val="2"/>
      <w:sz w:val="21"/>
      <w:szCs w:val="24"/>
      <w:lang w:val="en-US" w:eastAsia="zh-CN" w:bidi="ar-SA"/>
    </w:rPr>
  </w:style>
  <w:style w:type="character" w:customStyle="1" w:styleId="927">
    <w:name w:val="Head 3 Char"/>
    <w:qFormat/>
    <w:uiPriority w:val="0"/>
    <w:rPr>
      <w:rFonts w:hAnsi="宋体" w:eastAsia="宋体"/>
      <w:bCs/>
      <w:kern w:val="2"/>
      <w:sz w:val="28"/>
      <w:szCs w:val="28"/>
      <w:lang w:val="en-US" w:eastAsia="zh-CN" w:bidi="ar-SA"/>
    </w:rPr>
  </w:style>
  <w:style w:type="character" w:customStyle="1" w:styleId="928">
    <w:name w:val="Char Char81"/>
    <w:qFormat/>
    <w:uiPriority w:val="0"/>
    <w:rPr>
      <w:rFonts w:eastAsia="宋体"/>
      <w:kern w:val="2"/>
      <w:sz w:val="16"/>
      <w:szCs w:val="16"/>
      <w:lang w:val="en-US" w:eastAsia="zh-CN" w:bidi="ar-SA"/>
    </w:rPr>
  </w:style>
  <w:style w:type="character" w:customStyle="1" w:styleId="929">
    <w:name w:val="标题2 Char11"/>
    <w:qFormat/>
    <w:uiPriority w:val="0"/>
    <w:rPr>
      <w:rFonts w:ascii="宋体" w:hAnsi="宋体" w:eastAsia="宋体" w:cs="宋体"/>
      <w:color w:val="000000"/>
      <w:kern w:val="2"/>
      <w:sz w:val="24"/>
      <w:szCs w:val="24"/>
      <w:lang w:val="en-US" w:eastAsia="zh-CN" w:bidi="ar-SA"/>
    </w:rPr>
  </w:style>
  <w:style w:type="character" w:customStyle="1" w:styleId="930">
    <w:name w:val="Char Char21"/>
    <w:qFormat/>
    <w:uiPriority w:val="0"/>
    <w:rPr>
      <w:rFonts w:ascii="黑体" w:eastAsia="宋体"/>
      <w:kern w:val="2"/>
      <w:sz w:val="16"/>
      <w:szCs w:val="16"/>
      <w:lang w:val="en-US" w:eastAsia="zh-CN" w:bidi="ar-SA"/>
    </w:rPr>
  </w:style>
  <w:style w:type="character" w:customStyle="1" w:styleId="931">
    <w:name w:val="Char Char6"/>
    <w:qFormat/>
    <w:uiPriority w:val="0"/>
    <w:rPr>
      <w:rFonts w:ascii="黑体" w:eastAsia="黑体"/>
      <w:b/>
      <w:bCs/>
      <w:kern w:val="2"/>
      <w:sz w:val="28"/>
      <w:szCs w:val="28"/>
      <w:lang w:val="en-US" w:eastAsia="zh-CN" w:bidi="ar-SA"/>
    </w:rPr>
  </w:style>
  <w:style w:type="character" w:customStyle="1" w:styleId="932">
    <w:name w:val="燕山正文 Char11"/>
    <w:qFormat/>
    <w:uiPriority w:val="0"/>
    <w:rPr>
      <w:rFonts w:ascii="宋体" w:eastAsia="宋体" w:cs="宋体"/>
      <w:kern w:val="2"/>
      <w:sz w:val="24"/>
      <w:szCs w:val="24"/>
      <w:lang w:val="en-US" w:eastAsia="zh-CN" w:bidi="ar-SA"/>
    </w:rPr>
  </w:style>
  <w:style w:type="character" w:customStyle="1" w:styleId="933">
    <w:name w:val="样式 黑色1"/>
    <w:qFormat/>
    <w:uiPriority w:val="0"/>
    <w:rPr>
      <w:rFonts w:eastAsia="宋体"/>
      <w:color w:val="auto"/>
      <w:kern w:val="2"/>
      <w:sz w:val="24"/>
      <w:szCs w:val="24"/>
      <w:lang w:val="en-US" w:eastAsia="zh-CN" w:bidi="ar-SA"/>
    </w:rPr>
  </w:style>
  <w:style w:type="character" w:customStyle="1" w:styleId="934">
    <w:name w:val="表题 Char2"/>
    <w:qFormat/>
    <w:uiPriority w:val="0"/>
    <w:rPr>
      <w:rFonts w:ascii="黑体" w:hAnsi="Arial" w:eastAsia="黑体" w:cs="Arial"/>
      <w:b/>
      <w:kern w:val="2"/>
      <w:sz w:val="24"/>
      <w:szCs w:val="24"/>
      <w:lang w:val="en-US" w:eastAsia="zh-CN" w:bidi="ar-SA"/>
    </w:rPr>
  </w:style>
  <w:style w:type="character" w:customStyle="1" w:styleId="935">
    <w:name w:val="表格内字体 Char3"/>
    <w:qFormat/>
    <w:uiPriority w:val="0"/>
    <w:rPr>
      <w:rFonts w:ascii="宋体" w:hAnsi="宋体" w:eastAsia="宋体"/>
      <w:kern w:val="2"/>
      <w:sz w:val="21"/>
      <w:szCs w:val="24"/>
      <w:lang w:val="en-US" w:eastAsia="zh-CN" w:bidi="ar-SA"/>
    </w:rPr>
  </w:style>
  <w:style w:type="character" w:customStyle="1" w:styleId="936">
    <w:name w:val="正文缩进 Char4"/>
    <w:qFormat/>
    <w:uiPriority w:val="0"/>
    <w:rPr>
      <w:rFonts w:ascii="宋体" w:hAnsi="宋体" w:eastAsia="宋体" w:cs="宋体"/>
      <w:color w:val="000000"/>
      <w:kern w:val="2"/>
      <w:sz w:val="24"/>
      <w:szCs w:val="24"/>
      <w:lang w:val="en-US" w:eastAsia="zh-CN" w:bidi="ar-SA"/>
    </w:rPr>
  </w:style>
  <w:style w:type="character" w:customStyle="1" w:styleId="937">
    <w:name w:val="Char Char102"/>
    <w:qFormat/>
    <w:uiPriority w:val="0"/>
    <w:rPr>
      <w:rFonts w:ascii="宋体" w:hAnsi="宋体" w:eastAsia="宋体" w:cs="宋体"/>
      <w:color w:val="000000"/>
      <w:kern w:val="2"/>
      <w:sz w:val="24"/>
      <w:szCs w:val="24"/>
      <w:lang w:val="en-US" w:eastAsia="zh-CN" w:bidi="ar-SA"/>
    </w:rPr>
  </w:style>
  <w:style w:type="character" w:customStyle="1" w:styleId="938">
    <w:name w:val="表题1 Char2"/>
    <w:qFormat/>
    <w:uiPriority w:val="0"/>
    <w:rPr>
      <w:rFonts w:hAnsi="Arial" w:eastAsia="宋体" w:cs="Arial"/>
      <w:kern w:val="2"/>
      <w:sz w:val="24"/>
      <w:szCs w:val="24"/>
      <w:lang w:val="en-US" w:eastAsia="zh-CN" w:bidi="ar-SA"/>
    </w:rPr>
  </w:style>
  <w:style w:type="character" w:customStyle="1" w:styleId="939">
    <w:name w:val="燕山正文 Char12"/>
    <w:qFormat/>
    <w:uiPriority w:val="0"/>
    <w:rPr>
      <w:rFonts w:ascii="宋体" w:eastAsia="宋体" w:cs="宋体"/>
      <w:kern w:val="2"/>
      <w:sz w:val="24"/>
      <w:szCs w:val="24"/>
      <w:lang w:val="en-US" w:eastAsia="zh-CN" w:bidi="ar-SA"/>
    </w:rPr>
  </w:style>
  <w:style w:type="character" w:customStyle="1" w:styleId="940">
    <w:name w:val="标题正文黑 Char1"/>
    <w:qFormat/>
    <w:uiPriority w:val="0"/>
    <w:rPr>
      <w:rFonts w:ascii="黑体" w:eastAsia="黑体"/>
      <w:kern w:val="2"/>
      <w:sz w:val="28"/>
      <w:szCs w:val="28"/>
      <w:lang w:val="en-US" w:eastAsia="zh-CN" w:bidi="ar-SA"/>
    </w:rPr>
  </w:style>
  <w:style w:type="character" w:customStyle="1" w:styleId="941">
    <w:name w:val="表中文字 Char22"/>
    <w:qFormat/>
    <w:uiPriority w:val="0"/>
    <w:rPr>
      <w:rFonts w:ascii="宋体" w:eastAsia="宋体"/>
      <w:kern w:val="2"/>
      <w:sz w:val="21"/>
      <w:szCs w:val="21"/>
      <w:lang w:val="en-US" w:eastAsia="zh-CN" w:bidi="ar-SA"/>
    </w:rPr>
  </w:style>
  <w:style w:type="character" w:customStyle="1" w:styleId="942">
    <w:name w:val="题注 Char54"/>
    <w:qFormat/>
    <w:uiPriority w:val="0"/>
    <w:rPr>
      <w:rFonts w:ascii="黑体" w:hAnsi="Arial" w:eastAsia="黑体" w:cs="Arial"/>
      <w:b/>
      <w:kern w:val="2"/>
      <w:sz w:val="24"/>
      <w:szCs w:val="24"/>
      <w:lang w:val="en-US" w:eastAsia="zh-CN" w:bidi="ar-SA"/>
    </w:rPr>
  </w:style>
  <w:style w:type="character" w:customStyle="1" w:styleId="943">
    <w:name w:val="Char Char61"/>
    <w:qFormat/>
    <w:uiPriority w:val="0"/>
    <w:rPr>
      <w:rFonts w:eastAsia="宋体"/>
      <w:b/>
      <w:bCs/>
      <w:kern w:val="2"/>
      <w:sz w:val="28"/>
      <w:szCs w:val="28"/>
      <w:lang w:val="en-US" w:eastAsia="zh-CN" w:bidi="ar-SA"/>
    </w:rPr>
  </w:style>
  <w:style w:type="character" w:customStyle="1" w:styleId="944">
    <w:name w:val="表题1 Char11"/>
    <w:qFormat/>
    <w:uiPriority w:val="0"/>
    <w:rPr>
      <w:rFonts w:hAnsi="Arial" w:eastAsia="宋体" w:cs="Arial"/>
      <w:kern w:val="2"/>
      <w:sz w:val="24"/>
      <w:szCs w:val="24"/>
      <w:lang w:val="en-US" w:eastAsia="zh-CN" w:bidi="ar-SA"/>
    </w:rPr>
  </w:style>
  <w:style w:type="character" w:customStyle="1" w:styleId="945">
    <w:name w:val="正文文本缩进 3 Char21"/>
    <w:qFormat/>
    <w:uiPriority w:val="0"/>
    <w:rPr>
      <w:rFonts w:eastAsia="宋体"/>
      <w:kern w:val="2"/>
      <w:sz w:val="16"/>
      <w:szCs w:val="16"/>
      <w:lang w:val="en-US" w:eastAsia="zh-CN" w:bidi="ar-SA"/>
    </w:rPr>
  </w:style>
  <w:style w:type="character" w:customStyle="1" w:styleId="946">
    <w:name w:val="正文格式 Char4"/>
    <w:qFormat/>
    <w:uiPriority w:val="0"/>
    <w:rPr>
      <w:rFonts w:ascii="宋体" w:hAnsi="宋体" w:eastAsia="宋体"/>
      <w:kern w:val="2"/>
      <w:sz w:val="24"/>
      <w:szCs w:val="24"/>
      <w:lang w:val="en-US" w:eastAsia="zh-CN" w:bidi="ar-SA"/>
    </w:rPr>
  </w:style>
  <w:style w:type="character" w:customStyle="1" w:styleId="947">
    <w:name w:val="Char Char111"/>
    <w:qFormat/>
    <w:uiPriority w:val="0"/>
    <w:rPr>
      <w:rFonts w:ascii="黑体" w:hAnsi="Arial" w:eastAsia="黑体"/>
      <w:b/>
      <w:bCs/>
      <w:kern w:val="2"/>
      <w:sz w:val="30"/>
      <w:szCs w:val="30"/>
      <w:lang w:val="en-US" w:eastAsia="zh-CN" w:bidi="ar-SA"/>
    </w:rPr>
  </w:style>
  <w:style w:type="character" w:customStyle="1" w:styleId="948">
    <w:name w:val="表题1 Char3"/>
    <w:qFormat/>
    <w:uiPriority w:val="0"/>
    <w:rPr>
      <w:rFonts w:ascii="黑体" w:hAnsi="Arial" w:eastAsia="黑体" w:cs="Arial"/>
      <w:b/>
      <w:kern w:val="2"/>
      <w:sz w:val="24"/>
      <w:szCs w:val="24"/>
      <w:lang w:val="en-US" w:eastAsia="zh-CN" w:bidi="ar-SA"/>
    </w:rPr>
  </w:style>
  <w:style w:type="character" w:customStyle="1" w:styleId="949">
    <w:name w:val="标题 3 Char101"/>
    <w:qFormat/>
    <w:uiPriority w:val="0"/>
    <w:rPr>
      <w:rFonts w:ascii="黑体" w:hAnsi="宋体" w:eastAsia="黑体"/>
      <w:b/>
      <w:bCs/>
      <w:kern w:val="2"/>
      <w:sz w:val="28"/>
      <w:szCs w:val="28"/>
      <w:lang w:val="en-US" w:eastAsia="zh-CN" w:bidi="ar-SA"/>
    </w:rPr>
  </w:style>
  <w:style w:type="character" w:customStyle="1" w:styleId="950">
    <w:name w:val="批注框文本 Char11"/>
    <w:qFormat/>
    <w:uiPriority w:val="0"/>
    <w:rPr>
      <w:rFonts w:eastAsia="宋体"/>
      <w:kern w:val="2"/>
      <w:sz w:val="18"/>
      <w:szCs w:val="18"/>
      <w:lang w:val="en-US" w:eastAsia="zh-CN" w:bidi="ar-SA"/>
    </w:rPr>
  </w:style>
  <w:style w:type="character" w:customStyle="1" w:styleId="951">
    <w:name w:val="批注框文本 Char2"/>
    <w:qFormat/>
    <w:uiPriority w:val="0"/>
    <w:rPr>
      <w:rFonts w:eastAsia="宋体"/>
      <w:kern w:val="2"/>
      <w:sz w:val="18"/>
      <w:szCs w:val="18"/>
      <w:lang w:val="en-US" w:eastAsia="zh-CN" w:bidi="ar-SA"/>
    </w:rPr>
  </w:style>
  <w:style w:type="character" w:customStyle="1" w:styleId="952">
    <w:name w:val="正文修改 Char144"/>
    <w:qFormat/>
    <w:uiPriority w:val="0"/>
    <w:rPr>
      <w:rFonts w:ascii="宋体" w:hAnsi="宋体"/>
      <w:color w:val="000000"/>
      <w:kern w:val="2"/>
      <w:sz w:val="28"/>
      <w:szCs w:val="28"/>
    </w:rPr>
  </w:style>
  <w:style w:type="character" w:customStyle="1" w:styleId="953">
    <w:name w:val="正文格式 Char5"/>
    <w:qFormat/>
    <w:uiPriority w:val="0"/>
    <w:rPr>
      <w:rFonts w:ascii="宋体" w:hAnsi="宋体" w:eastAsia="宋体"/>
      <w:kern w:val="2"/>
      <w:sz w:val="24"/>
      <w:szCs w:val="24"/>
      <w:lang w:val="en-US" w:eastAsia="zh-CN" w:bidi="ar-SA"/>
    </w:rPr>
  </w:style>
  <w:style w:type="character" w:customStyle="1" w:styleId="954">
    <w:name w:val="标题 2 Char3"/>
    <w:qFormat/>
    <w:uiPriority w:val="0"/>
    <w:rPr>
      <w:rFonts w:ascii="黑体" w:hAnsi="Arial" w:eastAsia="黑体"/>
      <w:bCs/>
      <w:kern w:val="2"/>
      <w:sz w:val="30"/>
      <w:szCs w:val="30"/>
      <w:lang w:val="en-US" w:eastAsia="zh-CN" w:bidi="ar-SA"/>
    </w:rPr>
  </w:style>
  <w:style w:type="character" w:customStyle="1" w:styleId="955">
    <w:name w:val="题注 Char3"/>
    <w:qFormat/>
    <w:uiPriority w:val="0"/>
    <w:rPr>
      <w:rFonts w:ascii="黑体" w:hAnsi="Arial" w:eastAsia="黑体" w:cs="Arial"/>
      <w:b/>
      <w:kern w:val="2"/>
      <w:sz w:val="24"/>
      <w:szCs w:val="24"/>
      <w:lang w:val="en-US" w:eastAsia="zh-CN" w:bidi="ar-SA"/>
    </w:rPr>
  </w:style>
  <w:style w:type="character" w:customStyle="1" w:styleId="956">
    <w:name w:val="表格内字体 Char5"/>
    <w:qFormat/>
    <w:uiPriority w:val="0"/>
    <w:rPr>
      <w:rFonts w:ascii="宋体" w:hAnsi="宋体" w:eastAsia="宋体"/>
      <w:kern w:val="2"/>
      <w:sz w:val="21"/>
      <w:szCs w:val="24"/>
      <w:lang w:val="en-US" w:eastAsia="zh-CN" w:bidi="ar-SA"/>
    </w:rPr>
  </w:style>
  <w:style w:type="character" w:customStyle="1" w:styleId="957">
    <w:name w:val="正文修改 Char13"/>
    <w:qFormat/>
    <w:uiPriority w:val="0"/>
    <w:rPr>
      <w:rFonts w:ascii="宋体" w:hAnsi="宋体"/>
      <w:color w:val="000000"/>
      <w:kern w:val="2"/>
      <w:sz w:val="28"/>
      <w:szCs w:val="28"/>
    </w:rPr>
  </w:style>
  <w:style w:type="character" w:customStyle="1" w:styleId="958">
    <w:name w:val="正文修改 Char152"/>
    <w:qFormat/>
    <w:uiPriority w:val="0"/>
    <w:rPr>
      <w:rFonts w:ascii="宋体" w:hAnsi="宋体"/>
      <w:color w:val="000000"/>
      <w:kern w:val="2"/>
      <w:sz w:val="28"/>
      <w:szCs w:val="28"/>
    </w:rPr>
  </w:style>
  <w:style w:type="character" w:customStyle="1" w:styleId="959">
    <w:name w:val="表题1 Char4"/>
    <w:qFormat/>
    <w:uiPriority w:val="0"/>
    <w:rPr>
      <w:rFonts w:ascii="黑体" w:hAnsi="Arial" w:eastAsia="黑体" w:cs="Arial"/>
      <w:b/>
      <w:kern w:val="2"/>
      <w:sz w:val="24"/>
      <w:szCs w:val="24"/>
      <w:lang w:val="en-US" w:eastAsia="zh-CN" w:bidi="ar-SA"/>
    </w:rPr>
  </w:style>
  <w:style w:type="character" w:customStyle="1" w:styleId="960">
    <w:name w:val="表中文字 Char23"/>
    <w:qFormat/>
    <w:uiPriority w:val="0"/>
    <w:rPr>
      <w:rFonts w:ascii="宋体" w:eastAsia="宋体"/>
      <w:kern w:val="2"/>
      <w:sz w:val="21"/>
      <w:szCs w:val="21"/>
      <w:lang w:val="en-US" w:eastAsia="zh-CN" w:bidi="ar-SA"/>
    </w:rPr>
  </w:style>
  <w:style w:type="character" w:customStyle="1" w:styleId="961">
    <w:name w:val="干标题(a) Char1"/>
    <w:qFormat/>
    <w:uiPriority w:val="0"/>
    <w:rPr>
      <w:rFonts w:ascii="Arial" w:hAnsi="Arial" w:eastAsia="黑体"/>
      <w:kern w:val="2"/>
      <w:sz w:val="21"/>
      <w:szCs w:val="21"/>
      <w:lang w:val="en-US" w:eastAsia="zh-CN" w:bidi="ar-SA"/>
    </w:rPr>
  </w:style>
  <w:style w:type="character" w:customStyle="1" w:styleId="962">
    <w:name w:val="正文格式 Char6"/>
    <w:qFormat/>
    <w:uiPriority w:val="0"/>
    <w:rPr>
      <w:rFonts w:ascii="宋体" w:hAnsi="宋体" w:eastAsia="宋体" w:cs="Times New Roman"/>
      <w:kern w:val="2"/>
      <w:sz w:val="24"/>
      <w:szCs w:val="24"/>
      <w:lang w:val="en-US" w:eastAsia="zh-CN" w:bidi="ar-SA"/>
    </w:rPr>
  </w:style>
  <w:style w:type="character" w:customStyle="1" w:styleId="963">
    <w:name w:val="文档结构图 Char1"/>
    <w:qFormat/>
    <w:uiPriority w:val="0"/>
    <w:rPr>
      <w:rFonts w:ascii="Times New Roman" w:hAnsi="Times New Roman" w:eastAsia="宋体" w:cs="Times New Roman"/>
      <w:kern w:val="2"/>
      <w:sz w:val="24"/>
      <w:szCs w:val="24"/>
      <w:shd w:val="clear" w:color="auto" w:fill="000080"/>
      <w:lang w:val="en-US" w:eastAsia="zh-CN" w:bidi="ar-SA"/>
    </w:rPr>
  </w:style>
  <w:style w:type="character" w:customStyle="1" w:styleId="964">
    <w:name w:val="表题 Char4"/>
    <w:qFormat/>
    <w:uiPriority w:val="0"/>
    <w:rPr>
      <w:rFonts w:ascii="黑体" w:hAnsi="Arial" w:eastAsia="黑体" w:cs="Arial"/>
      <w:b/>
      <w:kern w:val="2"/>
      <w:sz w:val="24"/>
      <w:szCs w:val="24"/>
      <w:lang w:val="en-US" w:eastAsia="zh-CN" w:bidi="ar-SA"/>
    </w:rPr>
  </w:style>
  <w:style w:type="character" w:customStyle="1" w:styleId="965">
    <w:name w:val="标题 5 Char1"/>
    <w:qFormat/>
    <w:uiPriority w:val="0"/>
    <w:rPr>
      <w:rFonts w:ascii="宋体" w:hAnsi="宋体" w:eastAsia="宋体" w:cs="宋体"/>
      <w:b/>
      <w:bCs/>
      <w:kern w:val="2"/>
      <w:sz w:val="28"/>
      <w:szCs w:val="28"/>
      <w:lang w:val="en-US" w:eastAsia="zh-CN" w:bidi="ar-SA"/>
    </w:rPr>
  </w:style>
  <w:style w:type="character" w:customStyle="1" w:styleId="966">
    <w:name w:val="正文格式 Char7"/>
    <w:qFormat/>
    <w:uiPriority w:val="0"/>
    <w:rPr>
      <w:rFonts w:ascii="宋体" w:hAnsi="宋体" w:eastAsia="宋体"/>
      <w:kern w:val="2"/>
      <w:sz w:val="24"/>
      <w:szCs w:val="24"/>
      <w:lang w:val="en-US" w:eastAsia="zh-CN" w:bidi="ar-SA"/>
    </w:rPr>
  </w:style>
  <w:style w:type="character" w:customStyle="1" w:styleId="967">
    <w:name w:val="Char Char41"/>
    <w:qFormat/>
    <w:uiPriority w:val="0"/>
    <w:rPr>
      <w:rFonts w:ascii="黑体" w:hAnsi="Arial" w:eastAsia="黑体"/>
      <w:b/>
      <w:bCs/>
      <w:kern w:val="2"/>
      <w:sz w:val="30"/>
      <w:szCs w:val="30"/>
      <w:lang w:val="en-US" w:eastAsia="zh-CN" w:bidi="ar-SA"/>
    </w:rPr>
  </w:style>
  <w:style w:type="character" w:customStyle="1" w:styleId="968">
    <w:name w:val="Char Char112"/>
    <w:qFormat/>
    <w:uiPriority w:val="0"/>
    <w:rPr>
      <w:rFonts w:ascii="黑体" w:hAnsi="Arial" w:eastAsia="黑体"/>
      <w:bCs/>
      <w:kern w:val="2"/>
      <w:sz w:val="30"/>
      <w:szCs w:val="30"/>
      <w:lang w:val="en-US" w:eastAsia="zh-CN" w:bidi="ar-SA"/>
    </w:rPr>
  </w:style>
  <w:style w:type="character" w:customStyle="1" w:styleId="969">
    <w:name w:val="正文文本缩进 3 Char2"/>
    <w:qFormat/>
    <w:uiPriority w:val="0"/>
    <w:rPr>
      <w:rFonts w:eastAsia="宋体"/>
      <w:kern w:val="2"/>
      <w:sz w:val="16"/>
      <w:szCs w:val="16"/>
      <w:lang w:val="en-US" w:eastAsia="zh-CN" w:bidi="ar-SA"/>
    </w:rPr>
  </w:style>
  <w:style w:type="character" w:customStyle="1" w:styleId="970">
    <w:name w:val="表题1 Char6"/>
    <w:qFormat/>
    <w:uiPriority w:val="0"/>
    <w:rPr>
      <w:rFonts w:ascii="黑体" w:hAnsi="Arial" w:eastAsia="黑体" w:cs="Arial"/>
      <w:b/>
      <w:kern w:val="2"/>
      <w:sz w:val="24"/>
      <w:szCs w:val="24"/>
      <w:lang w:val="en-US" w:eastAsia="zh-CN" w:bidi="ar-SA"/>
    </w:rPr>
  </w:style>
  <w:style w:type="character" w:customStyle="1" w:styleId="971">
    <w:name w:val="无效格式 Char"/>
    <w:qFormat/>
    <w:uiPriority w:val="0"/>
    <w:rPr>
      <w:rFonts w:ascii="黑体" w:hAnsi="Arial" w:eastAsia="黑体"/>
      <w:b/>
      <w:bCs/>
      <w:kern w:val="2"/>
      <w:sz w:val="24"/>
      <w:szCs w:val="24"/>
      <w:lang w:val="en-US" w:eastAsia="zh-CN" w:bidi="ar-SA"/>
    </w:rPr>
  </w:style>
  <w:style w:type="character" w:customStyle="1" w:styleId="972">
    <w:name w:val="批注框文本 Char4"/>
    <w:qFormat/>
    <w:uiPriority w:val="0"/>
    <w:rPr>
      <w:rFonts w:eastAsia="宋体"/>
      <w:kern w:val="2"/>
      <w:sz w:val="18"/>
      <w:szCs w:val="18"/>
      <w:lang w:val="en-US" w:eastAsia="zh-CN" w:bidi="ar-SA"/>
    </w:rPr>
  </w:style>
  <w:style w:type="character" w:customStyle="1" w:styleId="973">
    <w:name w:val="正文修改 Char1311"/>
    <w:qFormat/>
    <w:uiPriority w:val="0"/>
    <w:rPr>
      <w:rFonts w:ascii="宋体" w:hAnsi="宋体"/>
      <w:color w:val="000000"/>
      <w:kern w:val="2"/>
      <w:sz w:val="28"/>
      <w:szCs w:val="28"/>
    </w:rPr>
  </w:style>
  <w:style w:type="character" w:customStyle="1" w:styleId="974">
    <w:name w:val="Char Char31"/>
    <w:qFormat/>
    <w:uiPriority w:val="0"/>
    <w:rPr>
      <w:rFonts w:ascii="黑体" w:hAnsi="宋体" w:eastAsia="黑体"/>
      <w:b/>
      <w:bCs/>
      <w:kern w:val="2"/>
      <w:sz w:val="28"/>
      <w:szCs w:val="28"/>
      <w:lang w:val="en-US" w:eastAsia="zh-CN" w:bidi="ar-SA"/>
    </w:rPr>
  </w:style>
  <w:style w:type="character" w:customStyle="1" w:styleId="975">
    <w:name w:val="Char Char51"/>
    <w:qFormat/>
    <w:uiPriority w:val="0"/>
    <w:rPr>
      <w:rFonts w:ascii="黑体" w:hAnsi="宋体" w:eastAsia="黑体"/>
      <w:bCs/>
      <w:kern w:val="2"/>
      <w:sz w:val="28"/>
      <w:szCs w:val="28"/>
      <w:lang w:val="en-US" w:eastAsia="zh-CN" w:bidi="ar-SA"/>
    </w:rPr>
  </w:style>
  <w:style w:type="character" w:customStyle="1" w:styleId="976">
    <w:name w:val="Char Char211"/>
    <w:qFormat/>
    <w:uiPriority w:val="0"/>
    <w:rPr>
      <w:rFonts w:ascii="黑体" w:eastAsia="宋体"/>
      <w:kern w:val="2"/>
      <w:sz w:val="16"/>
      <w:szCs w:val="16"/>
      <w:lang w:val="en-US" w:eastAsia="zh-CN" w:bidi="ar-SA"/>
    </w:rPr>
  </w:style>
  <w:style w:type="character" w:customStyle="1" w:styleId="977">
    <w:name w:val="Char Char121"/>
    <w:qFormat/>
    <w:uiPriority w:val="0"/>
    <w:rPr>
      <w:rFonts w:ascii="黑体" w:hAnsi="Arial" w:eastAsia="黑体"/>
      <w:b/>
      <w:bCs/>
      <w:kern w:val="2"/>
      <w:sz w:val="30"/>
      <w:szCs w:val="30"/>
      <w:lang w:val="en-US" w:eastAsia="zh-CN" w:bidi="ar-SA"/>
    </w:rPr>
  </w:style>
  <w:style w:type="character" w:customStyle="1" w:styleId="978">
    <w:name w:val="Char Char62"/>
    <w:qFormat/>
    <w:uiPriority w:val="0"/>
    <w:rPr>
      <w:rFonts w:ascii="黑体" w:eastAsia="黑体"/>
      <w:b/>
      <w:bCs/>
      <w:kern w:val="2"/>
      <w:sz w:val="28"/>
      <w:szCs w:val="28"/>
      <w:lang w:val="en-US" w:eastAsia="zh-CN" w:bidi="ar-SA"/>
    </w:rPr>
  </w:style>
  <w:style w:type="character" w:customStyle="1" w:styleId="979">
    <w:name w:val="样式 表内小5 + 黑体 加粗 倾斜 下划线 Char3"/>
    <w:qFormat/>
    <w:uiPriority w:val="0"/>
    <w:rPr>
      <w:rFonts w:ascii="黑体" w:hAnsi="黑体" w:eastAsia="黑体" w:cs="Times New Roman"/>
      <w:b/>
      <w:bCs/>
      <w:i/>
      <w:iCs/>
      <w:kern w:val="2"/>
      <w:sz w:val="18"/>
      <w:szCs w:val="24"/>
      <w:u w:val="single"/>
      <w:lang w:val="en-US" w:eastAsia="zh-CN" w:bidi="ar-SA"/>
    </w:rPr>
  </w:style>
  <w:style w:type="character" w:customStyle="1" w:styleId="980">
    <w:name w:val="Char Char32"/>
    <w:qFormat/>
    <w:uiPriority w:val="0"/>
    <w:rPr>
      <w:rFonts w:ascii="黑体" w:hAnsi="宋体" w:eastAsia="黑体"/>
      <w:b/>
      <w:bCs/>
      <w:kern w:val="2"/>
      <w:sz w:val="28"/>
      <w:szCs w:val="28"/>
      <w:lang w:val="en-US" w:eastAsia="zh-CN" w:bidi="ar-SA"/>
    </w:rPr>
  </w:style>
  <w:style w:type="character" w:customStyle="1" w:styleId="981">
    <w:name w:val="Char Char52"/>
    <w:qFormat/>
    <w:uiPriority w:val="0"/>
    <w:rPr>
      <w:rFonts w:ascii="黑体" w:hAnsi="宋体" w:eastAsia="黑体"/>
      <w:bCs/>
      <w:kern w:val="2"/>
      <w:sz w:val="28"/>
      <w:szCs w:val="28"/>
      <w:lang w:val="en-US" w:eastAsia="zh-CN" w:bidi="ar-SA"/>
    </w:rPr>
  </w:style>
  <w:style w:type="character" w:customStyle="1" w:styleId="982">
    <w:name w:val="Char Char212"/>
    <w:qFormat/>
    <w:uiPriority w:val="0"/>
    <w:rPr>
      <w:rFonts w:ascii="黑体" w:eastAsia="宋体"/>
      <w:kern w:val="2"/>
      <w:sz w:val="16"/>
      <w:szCs w:val="16"/>
      <w:lang w:val="en-US" w:eastAsia="zh-CN" w:bidi="ar-SA"/>
    </w:rPr>
  </w:style>
  <w:style w:type="character" w:customStyle="1" w:styleId="983">
    <w:name w:val="Char Char63"/>
    <w:qFormat/>
    <w:uiPriority w:val="0"/>
    <w:rPr>
      <w:rFonts w:ascii="黑体" w:eastAsia="黑体"/>
      <w:b/>
      <w:bCs/>
      <w:kern w:val="2"/>
      <w:sz w:val="28"/>
      <w:szCs w:val="28"/>
      <w:lang w:val="en-US" w:eastAsia="zh-CN" w:bidi="ar-SA"/>
    </w:rPr>
  </w:style>
  <w:style w:type="character" w:customStyle="1" w:styleId="984">
    <w:name w:val="标题 3 Char12"/>
    <w:qFormat/>
    <w:uiPriority w:val="0"/>
    <w:rPr>
      <w:rFonts w:ascii="黑体" w:hAnsi="宋体" w:eastAsia="黑体"/>
      <w:b/>
      <w:bCs/>
      <w:kern w:val="2"/>
      <w:sz w:val="28"/>
      <w:szCs w:val="28"/>
      <w:lang w:val="en-US" w:eastAsia="zh-CN" w:bidi="ar-SA"/>
    </w:rPr>
  </w:style>
  <w:style w:type="character" w:customStyle="1" w:styleId="985">
    <w:name w:val="表题1 Char7"/>
    <w:qFormat/>
    <w:uiPriority w:val="0"/>
    <w:rPr>
      <w:rFonts w:ascii="黑体" w:hAnsi="Arial" w:eastAsia="黑体" w:cs="Arial"/>
      <w:b/>
      <w:kern w:val="2"/>
      <w:sz w:val="24"/>
      <w:szCs w:val="24"/>
      <w:lang w:val="en-US" w:eastAsia="zh-CN" w:bidi="ar-SA"/>
    </w:rPr>
  </w:style>
  <w:style w:type="character" w:customStyle="1" w:styleId="986">
    <w:name w:val="燕山正文 Char15"/>
    <w:qFormat/>
    <w:uiPriority w:val="0"/>
    <w:rPr>
      <w:rFonts w:ascii="宋体" w:eastAsia="宋体" w:cs="宋体"/>
      <w:kern w:val="2"/>
      <w:sz w:val="24"/>
      <w:szCs w:val="24"/>
      <w:lang w:val="en-US" w:eastAsia="zh-CN" w:bidi="ar-SA"/>
    </w:rPr>
  </w:style>
  <w:style w:type="character" w:customStyle="1" w:styleId="987">
    <w:name w:val="正文修改 Char15"/>
    <w:qFormat/>
    <w:uiPriority w:val="0"/>
    <w:rPr>
      <w:rFonts w:ascii="宋体" w:hAnsi="宋体"/>
      <w:color w:val="000000"/>
      <w:kern w:val="2"/>
      <w:sz w:val="28"/>
      <w:szCs w:val="28"/>
    </w:rPr>
  </w:style>
  <w:style w:type="character" w:customStyle="1" w:styleId="988">
    <w:name w:val="表中文字 Char25"/>
    <w:qFormat/>
    <w:uiPriority w:val="0"/>
    <w:rPr>
      <w:rFonts w:ascii="宋体" w:eastAsia="宋体"/>
      <w:kern w:val="2"/>
      <w:sz w:val="21"/>
      <w:szCs w:val="21"/>
      <w:lang w:val="en-US" w:eastAsia="zh-CN" w:bidi="ar-SA"/>
    </w:rPr>
  </w:style>
  <w:style w:type="character" w:customStyle="1" w:styleId="989">
    <w:name w:val="样式 表内小5 + 黑体 加粗 倾斜 下划线 Char1"/>
    <w:qFormat/>
    <w:uiPriority w:val="0"/>
    <w:rPr>
      <w:rFonts w:ascii="黑体" w:hAnsi="黑体" w:eastAsia="黑体"/>
      <w:b/>
      <w:bCs/>
      <w:i/>
      <w:iCs/>
      <w:kern w:val="2"/>
      <w:sz w:val="18"/>
      <w:szCs w:val="24"/>
      <w:u w:val="single"/>
      <w:lang w:val="en-US" w:eastAsia="zh-CN" w:bidi="ar-SA"/>
    </w:rPr>
  </w:style>
  <w:style w:type="character" w:customStyle="1" w:styleId="990">
    <w:name w:val="正文缩进 Char7"/>
    <w:qFormat/>
    <w:uiPriority w:val="0"/>
    <w:rPr>
      <w:rFonts w:ascii="宋体" w:hAnsi="宋体" w:eastAsia="宋体"/>
      <w:kern w:val="2"/>
      <w:sz w:val="24"/>
      <w:szCs w:val="24"/>
      <w:lang w:val="en-US" w:eastAsia="zh-CN" w:bidi="ar-SA"/>
    </w:rPr>
  </w:style>
  <w:style w:type="character" w:customStyle="1" w:styleId="991">
    <w:name w:val="福建正文缩进 Char1"/>
    <w:qFormat/>
    <w:uiPriority w:val="0"/>
    <w:rPr>
      <w:rFonts w:ascii="宋体" w:eastAsia="宋体"/>
      <w:kern w:val="2"/>
      <w:sz w:val="24"/>
      <w:szCs w:val="24"/>
      <w:lang w:val="en-US" w:eastAsia="zh-CN" w:bidi="ar-SA"/>
    </w:rPr>
  </w:style>
  <w:style w:type="character" w:customStyle="1" w:styleId="992">
    <w:name w:val="批注框文本 Char5"/>
    <w:qFormat/>
    <w:uiPriority w:val="0"/>
    <w:rPr>
      <w:rFonts w:eastAsia="宋体"/>
      <w:kern w:val="2"/>
      <w:sz w:val="18"/>
      <w:szCs w:val="18"/>
      <w:lang w:val="en-US" w:eastAsia="zh-CN" w:bidi="ar-SA"/>
    </w:rPr>
  </w:style>
  <w:style w:type="character" w:customStyle="1" w:styleId="993">
    <w:name w:val="纯文本 Char3"/>
    <w:qFormat/>
    <w:uiPriority w:val="0"/>
    <w:rPr>
      <w:rFonts w:ascii="宋体" w:hAnsi="Courier New" w:eastAsia="宋体" w:cs="Courier New"/>
      <w:kern w:val="2"/>
      <w:sz w:val="24"/>
      <w:szCs w:val="21"/>
      <w:lang w:val="en-US" w:eastAsia="zh-CN" w:bidi="ar-SA"/>
    </w:rPr>
  </w:style>
  <w:style w:type="character" w:customStyle="1" w:styleId="994">
    <w:name w:val="正文文本 3 Char1"/>
    <w:qFormat/>
    <w:uiPriority w:val="0"/>
    <w:rPr>
      <w:rFonts w:eastAsia="宋体"/>
      <w:kern w:val="2"/>
      <w:sz w:val="16"/>
      <w:szCs w:val="16"/>
      <w:lang w:val="en-US" w:eastAsia="zh-CN" w:bidi="ar-SA"/>
    </w:rPr>
  </w:style>
  <w:style w:type="character" w:customStyle="1" w:styleId="995">
    <w:name w:val="正文修改 Char1411"/>
    <w:qFormat/>
    <w:uiPriority w:val="0"/>
    <w:rPr>
      <w:rFonts w:ascii="宋体" w:hAnsi="宋体"/>
      <w:color w:val="000000"/>
      <w:kern w:val="2"/>
      <w:sz w:val="28"/>
      <w:szCs w:val="28"/>
    </w:rPr>
  </w:style>
  <w:style w:type="character" w:customStyle="1" w:styleId="996">
    <w:name w:val="表题1 Char411"/>
    <w:qFormat/>
    <w:uiPriority w:val="0"/>
    <w:rPr>
      <w:rFonts w:ascii="黑体" w:hAnsi="Arial" w:eastAsia="黑体" w:cs="Arial"/>
      <w:b/>
      <w:kern w:val="2"/>
      <w:sz w:val="24"/>
      <w:szCs w:val="24"/>
      <w:lang w:val="en-US" w:eastAsia="zh-CN" w:bidi="ar-SA"/>
    </w:rPr>
  </w:style>
  <w:style w:type="character" w:customStyle="1" w:styleId="997">
    <w:name w:val="Char Char611"/>
    <w:qFormat/>
    <w:uiPriority w:val="0"/>
    <w:rPr>
      <w:rFonts w:ascii="黑体" w:eastAsia="黑体"/>
      <w:b/>
      <w:bCs/>
      <w:kern w:val="2"/>
      <w:sz w:val="28"/>
      <w:szCs w:val="28"/>
      <w:lang w:val="en-US" w:eastAsia="zh-CN" w:bidi="ar-SA"/>
    </w:rPr>
  </w:style>
  <w:style w:type="character" w:customStyle="1" w:styleId="998">
    <w:name w:val="Char Char310"/>
    <w:qFormat/>
    <w:uiPriority w:val="0"/>
    <w:rPr>
      <w:rFonts w:ascii="黑体" w:hAnsi="宋体" w:eastAsia="黑体"/>
      <w:b/>
      <w:bCs/>
      <w:kern w:val="2"/>
      <w:sz w:val="28"/>
      <w:szCs w:val="28"/>
      <w:lang w:val="en-US" w:eastAsia="zh-CN" w:bidi="ar-SA"/>
    </w:rPr>
  </w:style>
  <w:style w:type="character" w:customStyle="1" w:styleId="999">
    <w:name w:val="正文修改 Char121"/>
    <w:qFormat/>
    <w:uiPriority w:val="0"/>
    <w:rPr>
      <w:rFonts w:ascii="宋体" w:hAnsi="宋体"/>
      <w:color w:val="000000"/>
      <w:kern w:val="2"/>
      <w:sz w:val="28"/>
      <w:szCs w:val="28"/>
    </w:rPr>
  </w:style>
  <w:style w:type="character" w:customStyle="1" w:styleId="1000">
    <w:name w:val="Char Char38"/>
    <w:qFormat/>
    <w:uiPriority w:val="0"/>
    <w:rPr>
      <w:rFonts w:ascii="黑体" w:hAnsi="宋体" w:eastAsia="黑体"/>
      <w:b/>
      <w:bCs/>
      <w:kern w:val="2"/>
      <w:sz w:val="28"/>
      <w:szCs w:val="28"/>
      <w:lang w:val="en-US" w:eastAsia="zh-CN" w:bidi="ar-SA"/>
    </w:rPr>
  </w:style>
  <w:style w:type="character" w:customStyle="1" w:styleId="1001">
    <w:name w:val="表中文字 Char4"/>
    <w:qFormat/>
    <w:uiPriority w:val="0"/>
    <w:rPr>
      <w:rFonts w:ascii="Arial" w:hAnsi="Arial" w:eastAsia="宋体" w:cs="Times New Roman"/>
      <w:kern w:val="0"/>
      <w:sz w:val="20"/>
      <w:szCs w:val="24"/>
      <w:lang w:val="en-US" w:eastAsia="zh-TW" w:bidi="ar-SA"/>
    </w:rPr>
  </w:style>
  <w:style w:type="character" w:customStyle="1" w:styleId="1002">
    <w:name w:val="题注 Char31"/>
    <w:qFormat/>
    <w:uiPriority w:val="0"/>
    <w:rPr>
      <w:rFonts w:ascii="黑体" w:hAnsi="Arial" w:eastAsia="黑体" w:cs="Arial"/>
      <w:b/>
      <w:kern w:val="2"/>
      <w:sz w:val="24"/>
      <w:szCs w:val="24"/>
      <w:lang w:val="en-US" w:eastAsia="zh-CN" w:bidi="ar-SA"/>
    </w:rPr>
  </w:style>
  <w:style w:type="character" w:customStyle="1" w:styleId="1003">
    <w:name w:val="表题1 Char41"/>
    <w:qFormat/>
    <w:uiPriority w:val="0"/>
    <w:rPr>
      <w:rFonts w:ascii="黑体" w:hAnsi="Arial" w:eastAsia="黑体" w:cs="Arial"/>
      <w:b/>
      <w:kern w:val="2"/>
      <w:sz w:val="24"/>
      <w:szCs w:val="24"/>
      <w:lang w:val="en-US" w:eastAsia="zh-CN" w:bidi="ar-SA"/>
    </w:rPr>
  </w:style>
  <w:style w:type="character" w:customStyle="1" w:styleId="1004">
    <w:name w:val="标题 8 Char1"/>
    <w:qFormat/>
    <w:uiPriority w:val="0"/>
    <w:rPr>
      <w:rFonts w:ascii="Arial" w:hAnsi="Arial" w:eastAsia="黑体"/>
      <w:kern w:val="2"/>
      <w:sz w:val="24"/>
      <w:szCs w:val="24"/>
      <w:lang w:val="en-US" w:eastAsia="zh-CN" w:bidi="ar-SA"/>
    </w:rPr>
  </w:style>
  <w:style w:type="character" w:customStyle="1" w:styleId="1005">
    <w:name w:val="标题 9 Char1"/>
    <w:qFormat/>
    <w:uiPriority w:val="0"/>
    <w:rPr>
      <w:rFonts w:ascii="Arial" w:hAnsi="Arial" w:eastAsia="黑体"/>
      <w:kern w:val="2"/>
      <w:sz w:val="21"/>
      <w:szCs w:val="21"/>
      <w:lang w:val="en-US" w:eastAsia="zh-CN" w:bidi="ar-SA"/>
    </w:rPr>
  </w:style>
  <w:style w:type="character" w:customStyle="1" w:styleId="1006">
    <w:name w:val="正文文字 Char Char Char Char Char11"/>
    <w:qFormat/>
    <w:uiPriority w:val="0"/>
    <w:rPr>
      <w:rFonts w:eastAsia="宋体"/>
      <w:kern w:val="2"/>
      <w:sz w:val="21"/>
      <w:szCs w:val="24"/>
      <w:lang w:val="en-US" w:eastAsia="zh-CN" w:bidi="ar-SA"/>
    </w:rPr>
  </w:style>
  <w:style w:type="character" w:customStyle="1" w:styleId="1007">
    <w:name w:val="正文修改 Char112"/>
    <w:qFormat/>
    <w:uiPriority w:val="0"/>
    <w:rPr>
      <w:rFonts w:ascii="宋体" w:hAnsi="宋体"/>
      <w:color w:val="000000"/>
      <w:kern w:val="2"/>
      <w:sz w:val="28"/>
      <w:szCs w:val="28"/>
    </w:rPr>
  </w:style>
  <w:style w:type="character" w:customStyle="1" w:styleId="1008">
    <w:name w:val="图题 Char1"/>
    <w:qFormat/>
    <w:uiPriority w:val="0"/>
    <w:rPr>
      <w:rFonts w:ascii="黑体" w:hAnsi="宋体" w:eastAsia="黑体" w:cs="宋体"/>
      <w:b/>
      <w:bCs/>
      <w:kern w:val="2"/>
      <w:sz w:val="24"/>
      <w:szCs w:val="24"/>
      <w:lang w:val="en-US" w:eastAsia="zh-CN" w:bidi="ar-SA"/>
    </w:rPr>
  </w:style>
  <w:style w:type="character" w:customStyle="1" w:styleId="1009">
    <w:name w:val="页脚 Char1"/>
    <w:qFormat/>
    <w:uiPriority w:val="0"/>
    <w:rPr>
      <w:rFonts w:eastAsia="宋体"/>
      <w:kern w:val="2"/>
      <w:sz w:val="18"/>
      <w:szCs w:val="18"/>
      <w:lang w:val="en-US" w:eastAsia="zh-CN" w:bidi="ar-SA"/>
    </w:rPr>
  </w:style>
  <w:style w:type="character" w:customStyle="1" w:styleId="1010">
    <w:name w:val="图表题 Char1"/>
    <w:qFormat/>
    <w:uiPriority w:val="0"/>
    <w:rPr>
      <w:rFonts w:ascii="黑体" w:hAnsi="宋体" w:eastAsia="黑体" w:cs="宋体"/>
      <w:b/>
      <w:bCs/>
      <w:kern w:val="2"/>
      <w:sz w:val="24"/>
      <w:szCs w:val="24"/>
      <w:lang w:val="en-US" w:eastAsia="zh-CN" w:bidi="ar-SA"/>
    </w:rPr>
  </w:style>
  <w:style w:type="character" w:customStyle="1" w:styleId="1011">
    <w:name w:val="样式 表格内字体 + Char1"/>
    <w:qFormat/>
    <w:uiPriority w:val="0"/>
    <w:rPr>
      <w:rFonts w:ascii="宋体" w:hAnsi="宋体" w:eastAsia="宋体"/>
      <w:kern w:val="2"/>
      <w:sz w:val="21"/>
      <w:szCs w:val="24"/>
      <w:lang w:val="en-US" w:eastAsia="zh-CN" w:bidi="ar-SA"/>
    </w:rPr>
  </w:style>
  <w:style w:type="character" w:customStyle="1" w:styleId="1012">
    <w:name w:val="A正文 Char1"/>
    <w:qFormat/>
    <w:uiPriority w:val="0"/>
    <w:rPr>
      <w:rFonts w:eastAsia="仿宋_GB2312"/>
      <w:kern w:val="2"/>
      <w:sz w:val="24"/>
      <w:szCs w:val="24"/>
      <w:lang w:val="en-US" w:eastAsia="zh-CN" w:bidi="ar-SA"/>
    </w:rPr>
  </w:style>
  <w:style w:type="character" w:customStyle="1" w:styleId="1013">
    <w:name w:val="图题注 Char1"/>
    <w:qFormat/>
    <w:uiPriority w:val="0"/>
    <w:rPr>
      <w:rFonts w:ascii="黑体" w:hAnsi="Arial" w:eastAsia="黑体" w:cs="宋体"/>
      <w:b/>
      <w:bCs/>
      <w:kern w:val="2"/>
      <w:sz w:val="24"/>
      <w:szCs w:val="24"/>
      <w:lang w:val="en-US" w:eastAsia="zh-CN" w:bidi="ar-SA"/>
    </w:rPr>
  </w:style>
  <w:style w:type="character" w:customStyle="1" w:styleId="1014">
    <w:name w:val="环评正文 Char1"/>
    <w:qFormat/>
    <w:uiPriority w:val="0"/>
    <w:rPr>
      <w:rFonts w:eastAsia="宋体"/>
      <w:bCs/>
      <w:kern w:val="2"/>
      <w:sz w:val="24"/>
      <w:szCs w:val="24"/>
      <w:lang w:val="en-US" w:eastAsia="zh-CN" w:bidi="ar-SA"/>
    </w:rPr>
  </w:style>
  <w:style w:type="character" w:customStyle="1" w:styleId="1015">
    <w:name w:val="表中文字 Char1"/>
    <w:qFormat/>
    <w:uiPriority w:val="0"/>
    <w:rPr>
      <w:rFonts w:ascii="Arial" w:hAnsi="Arial" w:eastAsia="宋体"/>
      <w:kern w:val="2"/>
      <w:sz w:val="24"/>
      <w:szCs w:val="24"/>
      <w:lang w:val="en-US" w:eastAsia="zh-TW" w:bidi="ar-SA"/>
    </w:rPr>
  </w:style>
  <w:style w:type="character" w:customStyle="1" w:styleId="1016">
    <w:name w:val="表内5 Char1"/>
    <w:qFormat/>
    <w:uiPriority w:val="0"/>
    <w:rPr>
      <w:rFonts w:ascii="宋体" w:hAnsi="宋体" w:eastAsia="宋体" w:cs="Times New Roman"/>
      <w:kern w:val="2"/>
      <w:sz w:val="24"/>
      <w:szCs w:val="24"/>
      <w:lang w:val="en-US" w:eastAsia="zh-CN" w:bidi="ar-SA"/>
    </w:rPr>
  </w:style>
  <w:style w:type="character" w:customStyle="1" w:styleId="1017">
    <w:name w:val="正文斜体 Char1"/>
    <w:qFormat/>
    <w:uiPriority w:val="0"/>
    <w:rPr>
      <w:rFonts w:ascii="宋体" w:hAnsi="宋体" w:eastAsia="宋体" w:cs="宋体"/>
      <w:i/>
      <w:iCs/>
      <w:kern w:val="2"/>
      <w:sz w:val="24"/>
      <w:szCs w:val="24"/>
      <w:lang w:val="en-US" w:eastAsia="zh-CN" w:bidi="ar-SA"/>
    </w:rPr>
  </w:style>
  <w:style w:type="character" w:customStyle="1" w:styleId="1018">
    <w:name w:val="题注 Char32"/>
    <w:qFormat/>
    <w:uiPriority w:val="0"/>
    <w:rPr>
      <w:rFonts w:ascii="黑体" w:hAnsi="Arial" w:eastAsia="黑体" w:cs="Arial"/>
      <w:b/>
      <w:kern w:val="2"/>
      <w:sz w:val="24"/>
      <w:szCs w:val="24"/>
      <w:lang w:val="en-US" w:eastAsia="zh-CN" w:bidi="ar-SA"/>
    </w:rPr>
  </w:style>
  <w:style w:type="character" w:customStyle="1" w:styleId="1019">
    <w:name w:val="表格内字体 Char9"/>
    <w:qFormat/>
    <w:uiPriority w:val="0"/>
    <w:rPr>
      <w:rFonts w:ascii="宋体" w:hAnsi="宋体" w:eastAsia="宋体"/>
      <w:kern w:val="2"/>
      <w:sz w:val="21"/>
      <w:szCs w:val="24"/>
      <w:lang w:val="en-US" w:eastAsia="zh-CN" w:bidi="ar-SA"/>
    </w:rPr>
  </w:style>
  <w:style w:type="character" w:customStyle="1" w:styleId="1020">
    <w:name w:val="正文格式 Char11"/>
    <w:qFormat/>
    <w:uiPriority w:val="0"/>
    <w:rPr>
      <w:rFonts w:ascii="宋体" w:hAnsi="宋体" w:eastAsia="宋体"/>
      <w:kern w:val="2"/>
      <w:sz w:val="24"/>
      <w:szCs w:val="24"/>
      <w:lang w:val="en-US" w:eastAsia="zh-CN" w:bidi="ar-SA"/>
    </w:rPr>
  </w:style>
  <w:style w:type="character" w:customStyle="1" w:styleId="1021">
    <w:name w:val="标题 2 Char6"/>
    <w:qFormat/>
    <w:uiPriority w:val="0"/>
    <w:rPr>
      <w:rFonts w:ascii="黑体" w:hAnsi="Arial" w:eastAsia="黑体"/>
      <w:b/>
      <w:bCs/>
      <w:kern w:val="2"/>
      <w:sz w:val="30"/>
      <w:szCs w:val="30"/>
      <w:lang w:val="en-US" w:eastAsia="zh-CN" w:bidi="ar-SA"/>
    </w:rPr>
  </w:style>
  <w:style w:type="character" w:customStyle="1" w:styleId="1022">
    <w:name w:val="标题 3 Char13"/>
    <w:qFormat/>
    <w:uiPriority w:val="0"/>
    <w:rPr>
      <w:rFonts w:ascii="黑体" w:hAnsi="宋体" w:eastAsia="黑体"/>
      <w:b/>
      <w:bCs/>
      <w:kern w:val="2"/>
      <w:sz w:val="28"/>
      <w:szCs w:val="28"/>
      <w:lang w:val="en-US" w:eastAsia="zh-CN" w:bidi="ar-SA"/>
    </w:rPr>
  </w:style>
  <w:style w:type="character" w:customStyle="1" w:styleId="1023">
    <w:name w:val="表题1 Char8"/>
    <w:qFormat/>
    <w:uiPriority w:val="0"/>
    <w:rPr>
      <w:rFonts w:ascii="黑体" w:hAnsi="Arial" w:eastAsia="黑体" w:cs="Arial"/>
      <w:b/>
      <w:kern w:val="2"/>
      <w:sz w:val="24"/>
      <w:szCs w:val="24"/>
      <w:lang w:val="en-US" w:eastAsia="zh-CN" w:bidi="ar-SA"/>
    </w:rPr>
  </w:style>
  <w:style w:type="character" w:customStyle="1" w:styleId="1024">
    <w:name w:val="批注框文本 Char6"/>
    <w:qFormat/>
    <w:uiPriority w:val="0"/>
    <w:rPr>
      <w:rFonts w:eastAsia="宋体"/>
      <w:kern w:val="2"/>
      <w:sz w:val="18"/>
      <w:szCs w:val="18"/>
      <w:lang w:val="en-US" w:eastAsia="zh-CN" w:bidi="ar-SA"/>
    </w:rPr>
  </w:style>
  <w:style w:type="character" w:customStyle="1" w:styleId="1025">
    <w:name w:val="正文文本缩进 2 Char2"/>
    <w:qFormat/>
    <w:uiPriority w:val="0"/>
    <w:rPr>
      <w:rFonts w:eastAsia="宋体"/>
      <w:kern w:val="2"/>
      <w:sz w:val="21"/>
      <w:szCs w:val="24"/>
      <w:lang w:val="en-US" w:eastAsia="zh-CN" w:bidi="ar-SA"/>
    </w:rPr>
  </w:style>
  <w:style w:type="character" w:customStyle="1" w:styleId="1026">
    <w:name w:val="正文文本缩进 3 Char4"/>
    <w:qFormat/>
    <w:uiPriority w:val="0"/>
    <w:rPr>
      <w:rFonts w:eastAsia="宋体"/>
      <w:kern w:val="2"/>
      <w:sz w:val="16"/>
      <w:szCs w:val="16"/>
      <w:lang w:val="en-US" w:eastAsia="zh-CN" w:bidi="ar-SA"/>
    </w:rPr>
  </w:style>
  <w:style w:type="character" w:customStyle="1" w:styleId="1027">
    <w:name w:val="正文修改 Char16"/>
    <w:qFormat/>
    <w:uiPriority w:val="0"/>
    <w:rPr>
      <w:rFonts w:ascii="宋体" w:hAnsi="宋体"/>
      <w:color w:val="000000"/>
      <w:kern w:val="2"/>
      <w:sz w:val="28"/>
      <w:szCs w:val="28"/>
    </w:rPr>
  </w:style>
  <w:style w:type="character" w:customStyle="1" w:styleId="1028">
    <w:name w:val="题注 Char7"/>
    <w:qFormat/>
    <w:uiPriority w:val="0"/>
    <w:rPr>
      <w:rFonts w:ascii="黑体" w:hAnsi="Arial" w:eastAsia="黑体" w:cs="Arial"/>
      <w:b/>
      <w:kern w:val="2"/>
      <w:sz w:val="24"/>
      <w:szCs w:val="24"/>
      <w:lang w:val="en-US" w:eastAsia="zh-CN" w:bidi="ar-SA"/>
    </w:rPr>
  </w:style>
  <w:style w:type="character" w:customStyle="1" w:styleId="1029">
    <w:name w:val="正文文本 3 Char2"/>
    <w:qFormat/>
    <w:uiPriority w:val="0"/>
    <w:rPr>
      <w:rFonts w:eastAsia="宋体"/>
      <w:kern w:val="2"/>
      <w:sz w:val="16"/>
      <w:szCs w:val="16"/>
      <w:lang w:val="en-US" w:eastAsia="zh-CN" w:bidi="ar-SA"/>
    </w:rPr>
  </w:style>
  <w:style w:type="character" w:customStyle="1" w:styleId="1030">
    <w:name w:val="表中文字 Char26"/>
    <w:qFormat/>
    <w:uiPriority w:val="0"/>
    <w:rPr>
      <w:rFonts w:ascii="宋体" w:eastAsia="宋体"/>
      <w:kern w:val="2"/>
      <w:sz w:val="21"/>
      <w:szCs w:val="21"/>
      <w:lang w:val="en-US" w:eastAsia="zh-CN" w:bidi="ar-SA"/>
    </w:rPr>
  </w:style>
  <w:style w:type="character" w:customStyle="1" w:styleId="1031">
    <w:name w:val="Char Char1131"/>
    <w:qFormat/>
    <w:uiPriority w:val="0"/>
    <w:rPr>
      <w:rFonts w:ascii="黑体" w:hAnsi="Arial" w:eastAsia="黑体"/>
      <w:bCs/>
      <w:kern w:val="2"/>
      <w:sz w:val="30"/>
      <w:szCs w:val="30"/>
      <w:lang w:val="en-US" w:eastAsia="zh-CN" w:bidi="ar-SA"/>
    </w:rPr>
  </w:style>
  <w:style w:type="character" w:customStyle="1" w:styleId="1032">
    <w:name w:val="题注 Char12"/>
    <w:qFormat/>
    <w:uiPriority w:val="0"/>
    <w:rPr>
      <w:rFonts w:ascii="黑体" w:hAnsi="Arial" w:eastAsia="黑体" w:cs="Arial"/>
      <w:b/>
      <w:kern w:val="2"/>
      <w:sz w:val="24"/>
      <w:szCs w:val="24"/>
      <w:lang w:val="en-US" w:eastAsia="zh-CN" w:bidi="ar-SA"/>
    </w:rPr>
  </w:style>
  <w:style w:type="character" w:customStyle="1" w:styleId="1033">
    <w:name w:val="Char Char631"/>
    <w:qFormat/>
    <w:uiPriority w:val="0"/>
    <w:rPr>
      <w:rFonts w:ascii="黑体" w:eastAsia="黑体"/>
      <w:b/>
      <w:bCs/>
      <w:kern w:val="2"/>
      <w:sz w:val="28"/>
      <w:szCs w:val="28"/>
      <w:lang w:val="en-US" w:eastAsia="zh-CN" w:bidi="ar-SA"/>
    </w:rPr>
  </w:style>
  <w:style w:type="character" w:customStyle="1" w:styleId="1034">
    <w:name w:val="正文修改 Char122"/>
    <w:qFormat/>
    <w:uiPriority w:val="0"/>
    <w:rPr>
      <w:rFonts w:ascii="宋体" w:hAnsi="宋体"/>
      <w:color w:val="000000"/>
      <w:kern w:val="2"/>
      <w:sz w:val="28"/>
      <w:szCs w:val="28"/>
    </w:rPr>
  </w:style>
  <w:style w:type="character" w:customStyle="1" w:styleId="1035">
    <w:name w:val="文档结构图 Char3"/>
    <w:qFormat/>
    <w:uiPriority w:val="0"/>
    <w:rPr>
      <w:rFonts w:eastAsia="宋体"/>
      <w:kern w:val="2"/>
      <w:sz w:val="21"/>
      <w:szCs w:val="24"/>
      <w:shd w:val="clear" w:color="auto" w:fill="000080"/>
      <w:lang w:val="en-US" w:eastAsia="zh-CN" w:bidi="ar-SA"/>
    </w:rPr>
  </w:style>
  <w:style w:type="character" w:customStyle="1" w:styleId="1036">
    <w:name w:val="图表题 Char2"/>
    <w:qFormat/>
    <w:uiPriority w:val="0"/>
    <w:rPr>
      <w:rFonts w:ascii="黑体" w:hAnsi="宋体" w:eastAsia="黑体" w:cs="宋体"/>
      <w:b/>
      <w:bCs/>
      <w:kern w:val="2"/>
      <w:sz w:val="24"/>
      <w:szCs w:val="24"/>
      <w:lang w:val="en-US" w:eastAsia="zh-CN" w:bidi="ar-SA"/>
    </w:rPr>
  </w:style>
  <w:style w:type="character" w:customStyle="1" w:styleId="1037">
    <w:name w:val="样式 表格内字体 + Char2"/>
    <w:qFormat/>
    <w:uiPriority w:val="0"/>
    <w:rPr>
      <w:rFonts w:ascii="宋体" w:hAnsi="宋体" w:eastAsia="宋体"/>
      <w:kern w:val="2"/>
      <w:sz w:val="21"/>
      <w:szCs w:val="24"/>
      <w:lang w:val="en-US" w:eastAsia="zh-CN" w:bidi="ar-SA"/>
    </w:rPr>
  </w:style>
  <w:style w:type="character" w:customStyle="1" w:styleId="1038">
    <w:name w:val="题注 Char111"/>
    <w:qFormat/>
    <w:uiPriority w:val="0"/>
    <w:rPr>
      <w:rFonts w:ascii="黑体" w:hAnsi="Arial" w:eastAsia="黑体" w:cs="Arial"/>
      <w:b/>
      <w:kern w:val="2"/>
      <w:sz w:val="24"/>
      <w:szCs w:val="24"/>
      <w:lang w:val="en-US" w:eastAsia="zh-CN" w:bidi="ar-SA"/>
    </w:rPr>
  </w:style>
  <w:style w:type="character" w:customStyle="1" w:styleId="1039">
    <w:name w:val="表中文字 Char3"/>
    <w:qFormat/>
    <w:uiPriority w:val="0"/>
    <w:rPr>
      <w:rFonts w:ascii="Arial" w:hAnsi="Arial" w:eastAsia="宋体"/>
      <w:kern w:val="2"/>
      <w:sz w:val="24"/>
      <w:szCs w:val="24"/>
      <w:lang w:val="en-US" w:eastAsia="zh-TW" w:bidi="ar-SA"/>
    </w:rPr>
  </w:style>
  <w:style w:type="character" w:customStyle="1" w:styleId="1040">
    <w:name w:val="样式 正文缩进 + 宋体 黑色 Char2"/>
    <w:qFormat/>
    <w:uiPriority w:val="0"/>
    <w:rPr>
      <w:rFonts w:ascii="宋体" w:hAnsi="宋体" w:eastAsia="宋体"/>
      <w:color w:val="000000"/>
      <w:kern w:val="2"/>
      <w:sz w:val="24"/>
      <w:szCs w:val="24"/>
      <w:lang w:val="en-US" w:eastAsia="zh-CN" w:bidi="ar-SA"/>
    </w:rPr>
  </w:style>
  <w:style w:type="character" w:customStyle="1" w:styleId="1041">
    <w:name w:val="题注 Char52"/>
    <w:qFormat/>
    <w:uiPriority w:val="0"/>
    <w:rPr>
      <w:rFonts w:ascii="黑体" w:hAnsi="Arial" w:eastAsia="黑体" w:cs="Arial"/>
      <w:b/>
      <w:kern w:val="2"/>
      <w:sz w:val="24"/>
      <w:szCs w:val="24"/>
      <w:lang w:val="en-US" w:eastAsia="zh-CN" w:bidi="ar-SA"/>
    </w:rPr>
  </w:style>
  <w:style w:type="character" w:customStyle="1" w:styleId="1042">
    <w:name w:val="表题1 Char62"/>
    <w:qFormat/>
    <w:uiPriority w:val="0"/>
    <w:rPr>
      <w:rFonts w:ascii="黑体" w:hAnsi="Arial" w:eastAsia="黑体" w:cs="Arial"/>
      <w:b/>
      <w:kern w:val="2"/>
      <w:sz w:val="24"/>
      <w:szCs w:val="24"/>
      <w:lang w:val="en-US" w:eastAsia="zh-CN" w:bidi="ar-SA"/>
    </w:rPr>
  </w:style>
  <w:style w:type="character" w:customStyle="1" w:styleId="1043">
    <w:name w:val="正文修改 Char142"/>
    <w:qFormat/>
    <w:uiPriority w:val="0"/>
    <w:rPr>
      <w:rFonts w:ascii="宋体" w:hAnsi="宋体"/>
      <w:color w:val="000000"/>
      <w:kern w:val="2"/>
      <w:sz w:val="28"/>
      <w:szCs w:val="28"/>
    </w:rPr>
  </w:style>
  <w:style w:type="character" w:customStyle="1" w:styleId="1044">
    <w:name w:val="Char Char114"/>
    <w:qFormat/>
    <w:uiPriority w:val="0"/>
    <w:rPr>
      <w:rFonts w:ascii="黑体" w:hAnsi="Arial" w:eastAsia="黑体"/>
      <w:bCs/>
      <w:kern w:val="2"/>
      <w:sz w:val="30"/>
      <w:szCs w:val="30"/>
      <w:lang w:val="en-US" w:eastAsia="zh-CN" w:bidi="ar-SA"/>
    </w:rPr>
  </w:style>
  <w:style w:type="character" w:customStyle="1" w:styleId="1045">
    <w:name w:val="Char Char115"/>
    <w:qFormat/>
    <w:uiPriority w:val="0"/>
    <w:rPr>
      <w:rFonts w:ascii="黑体" w:hAnsi="Arial" w:eastAsia="黑体"/>
      <w:bCs/>
      <w:kern w:val="2"/>
      <w:sz w:val="30"/>
      <w:szCs w:val="30"/>
      <w:lang w:val="en-US" w:eastAsia="zh-CN" w:bidi="ar-SA"/>
    </w:rPr>
  </w:style>
  <w:style w:type="character" w:customStyle="1" w:styleId="1046">
    <w:name w:val="题注 Char61"/>
    <w:qFormat/>
    <w:uiPriority w:val="0"/>
    <w:rPr>
      <w:rFonts w:ascii="黑体" w:hAnsi="Arial" w:eastAsia="黑体" w:cs="Arial"/>
      <w:b/>
      <w:kern w:val="2"/>
      <w:sz w:val="24"/>
      <w:szCs w:val="24"/>
      <w:lang w:val="en-US" w:eastAsia="zh-CN" w:bidi="ar-SA"/>
    </w:rPr>
  </w:style>
  <w:style w:type="character" w:customStyle="1" w:styleId="1047">
    <w:name w:val="表题1 Char71"/>
    <w:qFormat/>
    <w:uiPriority w:val="0"/>
    <w:rPr>
      <w:rFonts w:ascii="黑体" w:hAnsi="Arial" w:eastAsia="黑体" w:cs="Arial"/>
      <w:b/>
      <w:kern w:val="2"/>
      <w:sz w:val="24"/>
      <w:szCs w:val="24"/>
      <w:lang w:val="en-US" w:eastAsia="zh-CN" w:bidi="ar-SA"/>
    </w:rPr>
  </w:style>
  <w:style w:type="character" w:customStyle="1" w:styleId="1048">
    <w:name w:val="正文修改 Char151"/>
    <w:qFormat/>
    <w:uiPriority w:val="0"/>
    <w:rPr>
      <w:rFonts w:ascii="宋体" w:hAnsi="宋体"/>
      <w:color w:val="000000"/>
      <w:kern w:val="2"/>
      <w:sz w:val="28"/>
      <w:szCs w:val="28"/>
    </w:rPr>
  </w:style>
  <w:style w:type="character" w:customStyle="1" w:styleId="1049">
    <w:name w:val="正文格式 Char12"/>
    <w:qFormat/>
    <w:uiPriority w:val="0"/>
    <w:rPr>
      <w:rFonts w:ascii="宋体" w:hAnsi="宋体" w:eastAsia="宋体" w:cs="Times New Roman"/>
      <w:kern w:val="2"/>
      <w:sz w:val="24"/>
      <w:szCs w:val="24"/>
      <w:lang w:val="en-US" w:eastAsia="zh-CN" w:bidi="ar-SA"/>
    </w:rPr>
  </w:style>
  <w:style w:type="character" w:customStyle="1" w:styleId="1050">
    <w:name w:val="正文修改 Char1111"/>
    <w:qFormat/>
    <w:uiPriority w:val="0"/>
    <w:rPr>
      <w:rFonts w:ascii="宋体" w:hAnsi="宋体"/>
      <w:color w:val="000000"/>
      <w:kern w:val="2"/>
      <w:sz w:val="28"/>
      <w:szCs w:val="28"/>
    </w:rPr>
  </w:style>
  <w:style w:type="character" w:customStyle="1" w:styleId="1051">
    <w:name w:val="题注 Char211"/>
    <w:qFormat/>
    <w:uiPriority w:val="0"/>
    <w:rPr>
      <w:rFonts w:ascii="黑体" w:hAnsi="Arial" w:eastAsia="黑体" w:cs="Arial"/>
      <w:b/>
      <w:kern w:val="2"/>
      <w:sz w:val="24"/>
      <w:szCs w:val="24"/>
      <w:lang w:val="en-US" w:eastAsia="zh-CN" w:bidi="ar-SA"/>
    </w:rPr>
  </w:style>
  <w:style w:type="character" w:customStyle="1" w:styleId="1052">
    <w:name w:val="正文修改 Char1211"/>
    <w:qFormat/>
    <w:uiPriority w:val="0"/>
    <w:rPr>
      <w:rFonts w:ascii="宋体" w:hAnsi="宋体"/>
      <w:color w:val="000000"/>
      <w:kern w:val="2"/>
      <w:sz w:val="28"/>
      <w:szCs w:val="28"/>
    </w:rPr>
  </w:style>
  <w:style w:type="character" w:customStyle="1" w:styleId="1053">
    <w:name w:val="题注 Char311"/>
    <w:qFormat/>
    <w:uiPriority w:val="0"/>
    <w:rPr>
      <w:rFonts w:ascii="黑体" w:hAnsi="Arial" w:eastAsia="黑体" w:cs="Arial"/>
      <w:b/>
      <w:kern w:val="2"/>
      <w:sz w:val="24"/>
      <w:szCs w:val="24"/>
      <w:lang w:val="en-US" w:eastAsia="zh-CN" w:bidi="ar-SA"/>
    </w:rPr>
  </w:style>
  <w:style w:type="character" w:customStyle="1" w:styleId="1054">
    <w:name w:val="正文文本 Char4"/>
    <w:qFormat/>
    <w:uiPriority w:val="0"/>
    <w:rPr>
      <w:rFonts w:ascii="Times New Roman" w:hAnsi="Times New Roman" w:eastAsia="宋体" w:cs="Times New Roman"/>
      <w:kern w:val="2"/>
      <w:sz w:val="24"/>
      <w:szCs w:val="24"/>
      <w:lang w:val="en-US" w:eastAsia="zh-CN" w:bidi="ar-SA"/>
    </w:rPr>
  </w:style>
  <w:style w:type="character" w:customStyle="1" w:styleId="1055">
    <w:name w:val="样式 表格内字体 + Char11"/>
    <w:qFormat/>
    <w:uiPriority w:val="0"/>
    <w:rPr>
      <w:rFonts w:ascii="宋体" w:hAnsi="宋体" w:eastAsia="宋体"/>
      <w:kern w:val="2"/>
      <w:sz w:val="21"/>
      <w:szCs w:val="24"/>
      <w:lang w:val="en-US" w:eastAsia="zh-CN" w:bidi="ar-SA"/>
    </w:rPr>
  </w:style>
  <w:style w:type="character" w:customStyle="1" w:styleId="1056">
    <w:name w:val="正文斜体 Char11"/>
    <w:qFormat/>
    <w:uiPriority w:val="0"/>
    <w:rPr>
      <w:rFonts w:ascii="宋体" w:hAnsi="宋体" w:eastAsia="宋体" w:cs="宋体"/>
      <w:i/>
      <w:iCs/>
      <w:kern w:val="2"/>
      <w:sz w:val="24"/>
      <w:szCs w:val="24"/>
      <w:lang w:val="en-US" w:eastAsia="zh-CN" w:bidi="ar-SA"/>
    </w:rPr>
  </w:style>
  <w:style w:type="character" w:customStyle="1" w:styleId="1057">
    <w:name w:val="题注 Char511"/>
    <w:qFormat/>
    <w:uiPriority w:val="0"/>
    <w:rPr>
      <w:rFonts w:ascii="黑体" w:hAnsi="Arial" w:eastAsia="黑体" w:cs="Arial"/>
      <w:b/>
      <w:kern w:val="2"/>
      <w:sz w:val="24"/>
      <w:szCs w:val="24"/>
      <w:lang w:val="en-US" w:eastAsia="zh-CN" w:bidi="ar-SA"/>
    </w:rPr>
  </w:style>
  <w:style w:type="character" w:customStyle="1" w:styleId="1058">
    <w:name w:val="正文首行缩进 2 Char11"/>
    <w:qFormat/>
    <w:uiPriority w:val="0"/>
    <w:rPr>
      <w:rFonts w:eastAsia="宋体"/>
      <w:kern w:val="2"/>
      <w:sz w:val="21"/>
      <w:szCs w:val="18"/>
      <w:lang w:val="en-US" w:eastAsia="zh-CN" w:bidi="ar-SA"/>
    </w:rPr>
  </w:style>
  <w:style w:type="character" w:customStyle="1" w:styleId="1059">
    <w:name w:val="标题 1 Char5"/>
    <w:qFormat/>
    <w:uiPriority w:val="0"/>
    <w:rPr>
      <w:rFonts w:ascii="黑体" w:hAnsi="宋体" w:eastAsia="黑体" w:cs="Times New Roman"/>
      <w:bCs/>
      <w:kern w:val="44"/>
      <w:sz w:val="32"/>
      <w:szCs w:val="32"/>
      <w:lang w:val="en-US" w:eastAsia="zh-CN" w:bidi="ar-SA"/>
    </w:rPr>
  </w:style>
  <w:style w:type="character" w:customStyle="1" w:styleId="1060">
    <w:name w:val="标题 2 Char7"/>
    <w:qFormat/>
    <w:uiPriority w:val="0"/>
    <w:rPr>
      <w:rFonts w:ascii="黑体" w:hAnsi="Arial" w:eastAsia="黑体" w:cs="Times New Roman"/>
      <w:bCs/>
      <w:kern w:val="2"/>
      <w:sz w:val="30"/>
      <w:szCs w:val="30"/>
      <w:lang w:val="en-US" w:eastAsia="zh-CN" w:bidi="ar-SA"/>
    </w:rPr>
  </w:style>
  <w:style w:type="character" w:customStyle="1" w:styleId="1061">
    <w:name w:val="标题 3 Char14"/>
    <w:qFormat/>
    <w:uiPriority w:val="0"/>
    <w:rPr>
      <w:rFonts w:ascii="黑体" w:hAnsi="宋体" w:eastAsia="黑体" w:cs="Times New Roman"/>
      <w:b/>
      <w:bCs/>
      <w:kern w:val="2"/>
      <w:sz w:val="28"/>
      <w:szCs w:val="28"/>
      <w:lang w:val="en-US" w:eastAsia="zh-CN" w:bidi="ar-SA"/>
    </w:rPr>
  </w:style>
  <w:style w:type="character" w:customStyle="1" w:styleId="1062">
    <w:name w:val="标题 5 Char2"/>
    <w:qFormat/>
    <w:uiPriority w:val="0"/>
    <w:rPr>
      <w:rFonts w:ascii="Times New Roman" w:hAnsi="Times New Roman" w:eastAsia="宋体" w:cs="Times New Roman"/>
      <w:b/>
      <w:bCs/>
      <w:kern w:val="2"/>
      <w:sz w:val="28"/>
      <w:szCs w:val="28"/>
      <w:lang w:val="en-US" w:eastAsia="zh-CN" w:bidi="ar-SA"/>
    </w:rPr>
  </w:style>
  <w:style w:type="character" w:customStyle="1" w:styleId="1063">
    <w:name w:val="标题 6 Char2"/>
    <w:qFormat/>
    <w:uiPriority w:val="0"/>
    <w:rPr>
      <w:rFonts w:ascii="Arial" w:hAnsi="Arial" w:eastAsia="黑体" w:cs="Times New Roman"/>
      <w:b/>
      <w:bCs/>
      <w:kern w:val="2"/>
      <w:sz w:val="24"/>
      <w:szCs w:val="24"/>
      <w:lang w:val="en-US" w:eastAsia="zh-CN" w:bidi="ar-SA"/>
    </w:rPr>
  </w:style>
  <w:style w:type="character" w:customStyle="1" w:styleId="1064">
    <w:name w:val="标题 8 Char2"/>
    <w:qFormat/>
    <w:uiPriority w:val="0"/>
    <w:rPr>
      <w:rFonts w:ascii="Arial" w:hAnsi="Arial" w:eastAsia="黑体" w:cs="Times New Roman"/>
      <w:kern w:val="2"/>
      <w:sz w:val="24"/>
      <w:szCs w:val="24"/>
      <w:lang w:val="en-US" w:eastAsia="zh-CN" w:bidi="ar-SA"/>
    </w:rPr>
  </w:style>
  <w:style w:type="character" w:customStyle="1" w:styleId="1065">
    <w:name w:val="表格内字体 Char10"/>
    <w:qFormat/>
    <w:uiPriority w:val="0"/>
    <w:rPr>
      <w:rFonts w:ascii="宋体" w:hAnsi="宋体" w:eastAsia="宋体" w:cs="Times New Roman"/>
      <w:kern w:val="2"/>
      <w:sz w:val="24"/>
      <w:szCs w:val="21"/>
      <w:lang w:val="en-US" w:eastAsia="zh-CN" w:bidi="ar-SA"/>
    </w:rPr>
  </w:style>
  <w:style w:type="character" w:customStyle="1" w:styleId="1066">
    <w:name w:val="文档结构图 Char4"/>
    <w:qFormat/>
    <w:uiPriority w:val="0"/>
    <w:rPr>
      <w:rFonts w:ascii="Times New Roman" w:hAnsi="Times New Roman" w:eastAsia="宋体" w:cs="Times New Roman"/>
      <w:kern w:val="2"/>
      <w:sz w:val="24"/>
      <w:szCs w:val="24"/>
      <w:shd w:val="clear" w:color="auto" w:fill="000080"/>
      <w:lang w:val="en-US" w:eastAsia="zh-CN" w:bidi="ar-SA"/>
    </w:rPr>
  </w:style>
  <w:style w:type="character" w:customStyle="1" w:styleId="1067">
    <w:name w:val="页脚 Char4"/>
    <w:qFormat/>
    <w:uiPriority w:val="0"/>
    <w:rPr>
      <w:rFonts w:ascii="Times New Roman" w:hAnsi="Times New Roman" w:eastAsia="宋体" w:cs="Times New Roman"/>
      <w:kern w:val="2"/>
      <w:sz w:val="18"/>
      <w:szCs w:val="18"/>
      <w:lang w:val="en-US" w:eastAsia="zh-CN" w:bidi="ar-SA"/>
    </w:rPr>
  </w:style>
  <w:style w:type="character" w:customStyle="1" w:styleId="1068">
    <w:name w:val="正文缩进 Char32"/>
    <w:qFormat/>
    <w:uiPriority w:val="0"/>
    <w:rPr>
      <w:rFonts w:ascii="宋体" w:hAnsi="宋体" w:eastAsia="宋体" w:cs="宋体"/>
      <w:color w:val="000000"/>
      <w:kern w:val="0"/>
      <w:sz w:val="24"/>
      <w:szCs w:val="24"/>
      <w:lang w:val="en-US" w:eastAsia="zh-CN" w:bidi="ar-SA"/>
    </w:rPr>
  </w:style>
  <w:style w:type="character" w:customStyle="1" w:styleId="1069">
    <w:name w:val="题注 Char8"/>
    <w:qFormat/>
    <w:uiPriority w:val="0"/>
    <w:rPr>
      <w:rFonts w:ascii="黑体" w:hAnsi="Arial" w:eastAsia="黑体" w:cs="Arial"/>
      <w:b/>
      <w:kern w:val="2"/>
      <w:sz w:val="24"/>
      <w:szCs w:val="24"/>
      <w:lang w:val="en-US" w:eastAsia="zh-CN" w:bidi="ar-SA"/>
    </w:rPr>
  </w:style>
  <w:style w:type="character" w:customStyle="1" w:styleId="1070">
    <w:name w:val="正文文本 3 Char3"/>
    <w:qFormat/>
    <w:uiPriority w:val="0"/>
    <w:rPr>
      <w:rFonts w:ascii="Times New Roman" w:hAnsi="Times New Roman" w:eastAsia="宋体" w:cs="Times New Roman"/>
      <w:kern w:val="2"/>
      <w:sz w:val="16"/>
      <w:szCs w:val="16"/>
      <w:lang w:val="en-US" w:eastAsia="zh-CN" w:bidi="ar-SA"/>
    </w:rPr>
  </w:style>
  <w:style w:type="character" w:customStyle="1" w:styleId="1071">
    <w:name w:val="表中文字 Char27"/>
    <w:qFormat/>
    <w:uiPriority w:val="0"/>
    <w:rPr>
      <w:rFonts w:ascii="宋体" w:hAnsi="Times New Roman" w:eastAsia="宋体" w:cs="Times New Roman"/>
      <w:kern w:val="0"/>
      <w:sz w:val="24"/>
      <w:szCs w:val="21"/>
      <w:lang w:val="en-US" w:eastAsia="zh-CN" w:bidi="ar-SA"/>
    </w:rPr>
  </w:style>
  <w:style w:type="character" w:customStyle="1" w:styleId="1072">
    <w:name w:val="标题4 Char3"/>
    <w:qFormat/>
    <w:uiPriority w:val="0"/>
    <w:rPr>
      <w:rFonts w:ascii="黑体" w:hAnsi="Arial" w:eastAsia="黑体" w:cs="Times New Roman"/>
      <w:b/>
      <w:bCs/>
      <w:kern w:val="2"/>
      <w:sz w:val="24"/>
      <w:szCs w:val="28"/>
      <w:lang w:val="en-US" w:eastAsia="zh-CN" w:bidi="ar-SA"/>
    </w:rPr>
  </w:style>
  <w:style w:type="character" w:customStyle="1" w:styleId="1073">
    <w:name w:val="Char Char116"/>
    <w:qFormat/>
    <w:uiPriority w:val="0"/>
    <w:rPr>
      <w:rFonts w:ascii="黑体" w:hAnsi="Arial" w:eastAsia="黑体"/>
      <w:bCs/>
      <w:kern w:val="2"/>
      <w:sz w:val="30"/>
      <w:szCs w:val="30"/>
      <w:lang w:val="en-US" w:eastAsia="zh-CN" w:bidi="ar-SA"/>
    </w:rPr>
  </w:style>
  <w:style w:type="character" w:customStyle="1" w:styleId="1074">
    <w:name w:val="正文修改 Char113"/>
    <w:qFormat/>
    <w:uiPriority w:val="0"/>
    <w:rPr>
      <w:rFonts w:ascii="宋体" w:hAnsi="宋体"/>
      <w:color w:val="000000"/>
      <w:kern w:val="2"/>
      <w:sz w:val="28"/>
      <w:szCs w:val="28"/>
    </w:rPr>
  </w:style>
  <w:style w:type="character" w:customStyle="1" w:styleId="1075">
    <w:name w:val="题注 Char53"/>
    <w:qFormat/>
    <w:uiPriority w:val="0"/>
    <w:rPr>
      <w:rFonts w:ascii="黑体" w:hAnsi="Arial" w:eastAsia="黑体" w:cs="Arial"/>
      <w:b/>
      <w:kern w:val="2"/>
      <w:sz w:val="24"/>
      <w:szCs w:val="24"/>
      <w:lang w:val="en-US" w:eastAsia="zh-CN" w:bidi="ar-SA"/>
    </w:rPr>
  </w:style>
  <w:style w:type="character" w:customStyle="1" w:styleId="1076">
    <w:name w:val="批注框文本 Char7"/>
    <w:qFormat/>
    <w:uiPriority w:val="0"/>
    <w:rPr>
      <w:rFonts w:ascii="Times New Roman" w:hAnsi="Times New Roman" w:eastAsia="宋体" w:cs="Times New Roman"/>
      <w:kern w:val="2"/>
      <w:sz w:val="18"/>
      <w:szCs w:val="18"/>
      <w:lang w:val="en-US" w:eastAsia="zh-CN" w:bidi="ar-SA"/>
    </w:rPr>
  </w:style>
  <w:style w:type="character" w:customStyle="1" w:styleId="1077">
    <w:name w:val="题注 Char33"/>
    <w:qFormat/>
    <w:uiPriority w:val="0"/>
    <w:rPr>
      <w:rFonts w:ascii="黑体" w:hAnsi="Arial" w:eastAsia="黑体" w:cs="Arial"/>
      <w:b/>
      <w:kern w:val="2"/>
      <w:sz w:val="24"/>
      <w:szCs w:val="24"/>
      <w:lang w:val="en-US" w:eastAsia="zh-CN" w:bidi="ar-SA"/>
    </w:rPr>
  </w:style>
  <w:style w:type="character" w:customStyle="1" w:styleId="1078">
    <w:name w:val="Char Char45"/>
    <w:qFormat/>
    <w:uiPriority w:val="0"/>
    <w:rPr>
      <w:rFonts w:ascii="黑体" w:hAnsi="Arial" w:eastAsia="黑体"/>
      <w:b/>
      <w:bCs/>
      <w:kern w:val="2"/>
      <w:sz w:val="30"/>
      <w:szCs w:val="30"/>
      <w:lang w:val="en-US" w:eastAsia="zh-CN" w:bidi="ar-SA"/>
    </w:rPr>
  </w:style>
  <w:style w:type="character" w:customStyle="1" w:styleId="1079">
    <w:name w:val="正文修改 Char133"/>
    <w:qFormat/>
    <w:uiPriority w:val="0"/>
    <w:rPr>
      <w:rFonts w:ascii="宋体" w:hAnsi="宋体"/>
      <w:color w:val="000000"/>
      <w:kern w:val="2"/>
      <w:sz w:val="28"/>
      <w:szCs w:val="28"/>
    </w:rPr>
  </w:style>
  <w:style w:type="character" w:customStyle="1" w:styleId="1080">
    <w:name w:val="表题1 Char43"/>
    <w:qFormat/>
    <w:uiPriority w:val="0"/>
    <w:rPr>
      <w:rFonts w:ascii="黑体" w:hAnsi="Arial" w:eastAsia="黑体" w:cs="Arial"/>
      <w:b/>
      <w:kern w:val="2"/>
      <w:sz w:val="24"/>
      <w:szCs w:val="24"/>
      <w:lang w:val="en-US" w:eastAsia="zh-CN" w:bidi="ar-SA"/>
    </w:rPr>
  </w:style>
  <w:style w:type="character" w:customStyle="1" w:styleId="1081">
    <w:name w:val="批注框文本 Char31"/>
    <w:qFormat/>
    <w:uiPriority w:val="0"/>
    <w:rPr>
      <w:rFonts w:ascii="Times New Roman" w:hAnsi="Times New Roman" w:eastAsia="宋体" w:cs="Times New Roman"/>
      <w:kern w:val="2"/>
      <w:sz w:val="18"/>
      <w:szCs w:val="18"/>
      <w:lang w:val="en-US" w:eastAsia="zh-CN" w:bidi="ar-SA"/>
    </w:rPr>
  </w:style>
  <w:style w:type="character" w:customStyle="1" w:styleId="1082">
    <w:name w:val="正文斜体 Char4"/>
    <w:qFormat/>
    <w:uiPriority w:val="0"/>
    <w:rPr>
      <w:rFonts w:ascii="宋体" w:hAnsi="宋体" w:eastAsia="宋体" w:cs="宋体"/>
      <w:i/>
      <w:iCs/>
      <w:kern w:val="2"/>
      <w:sz w:val="24"/>
      <w:szCs w:val="24"/>
      <w:lang w:val="en-US" w:eastAsia="zh-CN" w:bidi="ar-SA"/>
    </w:rPr>
  </w:style>
  <w:style w:type="character" w:customStyle="1" w:styleId="1083">
    <w:name w:val="图题 Char3"/>
    <w:qFormat/>
    <w:uiPriority w:val="0"/>
    <w:rPr>
      <w:rFonts w:ascii="黑体" w:hAnsi="宋体" w:eastAsia="黑体" w:cs="宋体"/>
      <w:b/>
      <w:bCs/>
      <w:kern w:val="2"/>
      <w:sz w:val="24"/>
      <w:szCs w:val="24"/>
      <w:lang w:val="en-US" w:eastAsia="zh-CN" w:bidi="ar-SA"/>
    </w:rPr>
  </w:style>
  <w:style w:type="character" w:customStyle="1" w:styleId="1084">
    <w:name w:val="图表题 Char3"/>
    <w:qFormat/>
    <w:uiPriority w:val="0"/>
    <w:rPr>
      <w:rFonts w:ascii="黑体" w:hAnsi="宋体" w:eastAsia="黑体" w:cs="宋体"/>
      <w:b/>
      <w:bCs/>
      <w:kern w:val="2"/>
      <w:sz w:val="24"/>
      <w:szCs w:val="24"/>
      <w:lang w:val="en-US" w:eastAsia="zh-CN" w:bidi="ar-SA"/>
    </w:rPr>
  </w:style>
  <w:style w:type="character" w:customStyle="1" w:styleId="1085">
    <w:name w:val="样式 表格内字体 + Char3"/>
    <w:qFormat/>
    <w:uiPriority w:val="0"/>
    <w:rPr>
      <w:rFonts w:ascii="宋体" w:hAnsi="宋体" w:eastAsia="宋体" w:cs="Times New Roman"/>
      <w:kern w:val="0"/>
      <w:sz w:val="21"/>
      <w:szCs w:val="24"/>
      <w:lang w:val="en-US" w:eastAsia="zh-CN" w:bidi="ar-SA"/>
    </w:rPr>
  </w:style>
  <w:style w:type="character" w:customStyle="1" w:styleId="1086">
    <w:name w:val="环评正文 Char3"/>
    <w:qFormat/>
    <w:uiPriority w:val="0"/>
    <w:rPr>
      <w:rFonts w:ascii="Times New Roman" w:hAnsi="Times New Roman" w:eastAsia="宋体" w:cs="Times New Roman"/>
      <w:bCs/>
      <w:kern w:val="2"/>
      <w:sz w:val="24"/>
      <w:szCs w:val="24"/>
      <w:lang w:val="en-US" w:eastAsia="zh-CN" w:bidi="ar-SA"/>
    </w:rPr>
  </w:style>
  <w:style w:type="character" w:customStyle="1" w:styleId="1087">
    <w:name w:val="样式 正文缩进 + 宋体 黑色 Char3"/>
    <w:qFormat/>
    <w:uiPriority w:val="0"/>
    <w:rPr>
      <w:rFonts w:ascii="宋体" w:hAnsi="宋体" w:eastAsia="宋体" w:cs="Times New Roman"/>
      <w:color w:val="000000"/>
      <w:kern w:val="2"/>
      <w:sz w:val="24"/>
      <w:szCs w:val="24"/>
      <w:lang w:val="en-US" w:eastAsia="zh-CN" w:bidi="ar-SA"/>
    </w:rPr>
  </w:style>
  <w:style w:type="character" w:customStyle="1" w:styleId="1088">
    <w:name w:val="表内5 Char4"/>
    <w:qFormat/>
    <w:uiPriority w:val="0"/>
    <w:rPr>
      <w:rFonts w:ascii="宋体" w:hAnsi="宋体" w:eastAsia="宋体" w:cs="Times New Roman"/>
      <w:kern w:val="2"/>
      <w:sz w:val="24"/>
      <w:szCs w:val="21"/>
      <w:lang w:val="en-US" w:eastAsia="zh-CN" w:bidi="ar-SA"/>
    </w:rPr>
  </w:style>
  <w:style w:type="character" w:customStyle="1" w:styleId="1089">
    <w:name w:val="正文斜体 Char3"/>
    <w:qFormat/>
    <w:uiPriority w:val="0"/>
    <w:rPr>
      <w:rFonts w:ascii="宋体" w:hAnsi="宋体" w:eastAsia="宋体" w:cs="Times New Roman"/>
      <w:i/>
      <w:iCs/>
      <w:kern w:val="2"/>
      <w:sz w:val="24"/>
      <w:szCs w:val="24"/>
      <w:lang w:val="en-US" w:eastAsia="zh-CN" w:bidi="ar-SA"/>
    </w:rPr>
  </w:style>
  <w:style w:type="character" w:customStyle="1" w:styleId="1090">
    <w:name w:val="表题1 Char63"/>
    <w:qFormat/>
    <w:uiPriority w:val="0"/>
    <w:rPr>
      <w:rFonts w:ascii="黑体" w:hAnsi="Arial" w:eastAsia="黑体" w:cs="Arial"/>
      <w:b/>
      <w:kern w:val="2"/>
      <w:sz w:val="24"/>
      <w:szCs w:val="24"/>
      <w:lang w:val="en-US" w:eastAsia="zh-CN" w:bidi="ar-SA"/>
    </w:rPr>
  </w:style>
  <w:style w:type="character" w:customStyle="1" w:styleId="1091">
    <w:name w:val="正文修改 Char143"/>
    <w:qFormat/>
    <w:uiPriority w:val="0"/>
    <w:rPr>
      <w:rFonts w:ascii="宋体" w:hAnsi="Times New Roman" w:eastAsia="宋体"/>
      <w:color w:val="000000"/>
      <w:kern w:val="2"/>
      <w:sz w:val="28"/>
      <w:szCs w:val="28"/>
      <w:lang w:val="en-US" w:eastAsia="zh-CN" w:bidi="ar-SA"/>
    </w:rPr>
  </w:style>
  <w:style w:type="character" w:customStyle="1" w:styleId="1092">
    <w:name w:val="福建正文缩进 Char3"/>
    <w:qFormat/>
    <w:uiPriority w:val="0"/>
    <w:rPr>
      <w:rFonts w:ascii="宋体" w:hAnsi="宋体" w:eastAsia="宋体" w:cs="宋体"/>
      <w:color w:val="000000"/>
      <w:kern w:val="0"/>
      <w:sz w:val="24"/>
      <w:szCs w:val="24"/>
      <w:lang w:val="en-US" w:eastAsia="zh-CN" w:bidi="ar-SA"/>
    </w:rPr>
  </w:style>
  <w:style w:type="character" w:customStyle="1" w:styleId="1093">
    <w:name w:val="表格内容 Char3"/>
    <w:qFormat/>
    <w:uiPriority w:val="0"/>
    <w:rPr>
      <w:rFonts w:ascii="Times New Roman" w:hAnsi="Times New Roman" w:eastAsia="宋体" w:cs="Times New Roman"/>
      <w:kern w:val="2"/>
      <w:sz w:val="24"/>
      <w:szCs w:val="21"/>
      <w:lang w:val="en-US" w:eastAsia="zh-CN" w:bidi="ar-SA"/>
    </w:rPr>
  </w:style>
  <w:style w:type="character" w:customStyle="1" w:styleId="1094">
    <w:name w:val="Char Char219"/>
    <w:qFormat/>
    <w:uiPriority w:val="0"/>
    <w:rPr>
      <w:rFonts w:ascii="黑体" w:eastAsia="宋体"/>
      <w:kern w:val="2"/>
      <w:sz w:val="16"/>
      <w:szCs w:val="16"/>
      <w:lang w:val="en-US" w:eastAsia="zh-CN" w:bidi="ar-SA"/>
    </w:rPr>
  </w:style>
  <w:style w:type="character" w:customStyle="1" w:styleId="1095">
    <w:name w:val="题注 Char62"/>
    <w:qFormat/>
    <w:uiPriority w:val="0"/>
    <w:rPr>
      <w:rFonts w:ascii="黑体" w:hAnsi="Arial" w:eastAsia="黑体" w:cs="Arial"/>
      <w:b/>
      <w:kern w:val="2"/>
      <w:sz w:val="24"/>
      <w:szCs w:val="24"/>
      <w:lang w:val="en-US" w:eastAsia="zh-CN" w:bidi="ar-SA"/>
    </w:rPr>
  </w:style>
  <w:style w:type="character" w:customStyle="1" w:styleId="1096">
    <w:name w:val="表题1 Char72"/>
    <w:qFormat/>
    <w:uiPriority w:val="0"/>
    <w:rPr>
      <w:rFonts w:ascii="黑体" w:hAnsi="Arial" w:eastAsia="黑体" w:cs="Arial"/>
      <w:b/>
      <w:kern w:val="2"/>
      <w:sz w:val="24"/>
      <w:szCs w:val="24"/>
      <w:lang w:val="en-US" w:eastAsia="zh-CN" w:bidi="ar-SA"/>
    </w:rPr>
  </w:style>
  <w:style w:type="character" w:customStyle="1" w:styleId="1097">
    <w:name w:val="表内5 Char21"/>
    <w:qFormat/>
    <w:uiPriority w:val="0"/>
    <w:rPr>
      <w:rFonts w:ascii="宋体" w:hAnsi="宋体" w:eastAsia="宋体" w:cs="宋体"/>
      <w:kern w:val="2"/>
      <w:sz w:val="21"/>
      <w:szCs w:val="24"/>
      <w:lang w:val="en-US" w:eastAsia="zh-CN" w:bidi="ar-SA"/>
    </w:rPr>
  </w:style>
  <w:style w:type="character" w:customStyle="1" w:styleId="1098">
    <w:name w:val="标题2 Char9"/>
    <w:qFormat/>
    <w:uiPriority w:val="0"/>
    <w:rPr>
      <w:rFonts w:ascii="宋体" w:hAnsi="宋体" w:eastAsia="宋体" w:cs="宋体"/>
      <w:color w:val="000000"/>
      <w:kern w:val="2"/>
      <w:sz w:val="24"/>
      <w:szCs w:val="24"/>
      <w:lang w:val="en-US" w:eastAsia="zh-CN" w:bidi="ar-SA"/>
    </w:rPr>
  </w:style>
  <w:style w:type="character" w:customStyle="1" w:styleId="1099">
    <w:name w:val="正文修改 Char18"/>
    <w:qFormat/>
    <w:uiPriority w:val="0"/>
    <w:rPr>
      <w:rFonts w:ascii="宋体" w:hAnsi="宋体"/>
      <w:color w:val="000000"/>
      <w:kern w:val="2"/>
      <w:sz w:val="28"/>
      <w:szCs w:val="28"/>
    </w:rPr>
  </w:style>
  <w:style w:type="character" w:customStyle="1" w:styleId="1100">
    <w:name w:val="样式 表内小5 + 黑体 加粗 倾斜 下划线 Char52"/>
    <w:qFormat/>
    <w:uiPriority w:val="0"/>
    <w:rPr>
      <w:rFonts w:ascii="黑体" w:hAnsi="黑体" w:eastAsia="黑体"/>
      <w:b/>
      <w:bCs/>
      <w:i/>
      <w:iCs/>
      <w:kern w:val="2"/>
      <w:sz w:val="18"/>
      <w:szCs w:val="24"/>
      <w:u w:val="single"/>
      <w:lang w:val="en-US" w:eastAsia="zh-CN" w:bidi="ar-SA"/>
    </w:rPr>
  </w:style>
  <w:style w:type="character" w:customStyle="1" w:styleId="1101">
    <w:name w:val="Char Char46"/>
    <w:qFormat/>
    <w:uiPriority w:val="0"/>
    <w:rPr>
      <w:rFonts w:ascii="黑体" w:hAnsi="Arial" w:eastAsia="黑体"/>
      <w:b/>
      <w:bCs/>
      <w:kern w:val="2"/>
      <w:sz w:val="30"/>
      <w:szCs w:val="30"/>
      <w:lang w:val="en-US" w:eastAsia="zh-CN" w:bidi="ar-SA"/>
    </w:rPr>
  </w:style>
  <w:style w:type="character" w:customStyle="1" w:styleId="1102">
    <w:name w:val="正文修改 Char134"/>
    <w:qFormat/>
    <w:uiPriority w:val="0"/>
    <w:rPr>
      <w:rFonts w:ascii="宋体" w:hAnsi="宋体"/>
      <w:color w:val="000000"/>
      <w:kern w:val="2"/>
      <w:sz w:val="28"/>
      <w:szCs w:val="28"/>
    </w:rPr>
  </w:style>
  <w:style w:type="character" w:customStyle="1" w:styleId="1103">
    <w:name w:val="题注 Char41"/>
    <w:qFormat/>
    <w:uiPriority w:val="0"/>
    <w:rPr>
      <w:rFonts w:ascii="黑体" w:hAnsi="Arial" w:eastAsia="黑体" w:cs="Arial"/>
      <w:b/>
      <w:kern w:val="2"/>
      <w:sz w:val="24"/>
      <w:szCs w:val="24"/>
      <w:lang w:val="en-US" w:eastAsia="zh-CN" w:bidi="ar-SA"/>
    </w:rPr>
  </w:style>
  <w:style w:type="character" w:customStyle="1" w:styleId="1104">
    <w:name w:val="Char Char47"/>
    <w:qFormat/>
    <w:uiPriority w:val="0"/>
    <w:rPr>
      <w:rFonts w:ascii="黑体" w:hAnsi="Arial" w:eastAsia="黑体"/>
      <w:b/>
      <w:bCs/>
      <w:kern w:val="2"/>
      <w:sz w:val="30"/>
      <w:szCs w:val="30"/>
      <w:lang w:val="en-US" w:eastAsia="zh-CN" w:bidi="ar-SA"/>
    </w:rPr>
  </w:style>
  <w:style w:type="character" w:customStyle="1" w:styleId="1105">
    <w:name w:val="题注 Char212"/>
    <w:qFormat/>
    <w:uiPriority w:val="0"/>
    <w:rPr>
      <w:rFonts w:ascii="黑体" w:hAnsi="Arial" w:eastAsia="黑体" w:cs="Arial"/>
      <w:b/>
      <w:kern w:val="2"/>
      <w:sz w:val="24"/>
      <w:szCs w:val="24"/>
      <w:lang w:val="en-US" w:eastAsia="zh-CN" w:bidi="ar-SA"/>
    </w:rPr>
  </w:style>
  <w:style w:type="character" w:customStyle="1" w:styleId="1106">
    <w:name w:val="正文格式 Char51"/>
    <w:qFormat/>
    <w:uiPriority w:val="0"/>
    <w:rPr>
      <w:rFonts w:ascii="宋体" w:hAnsi="宋体" w:eastAsia="宋体"/>
      <w:kern w:val="2"/>
      <w:sz w:val="24"/>
      <w:szCs w:val="24"/>
      <w:lang w:val="en-US" w:eastAsia="zh-CN" w:bidi="ar-SA"/>
    </w:rPr>
  </w:style>
  <w:style w:type="character" w:customStyle="1" w:styleId="1107">
    <w:name w:val="Char Char214"/>
    <w:qFormat/>
    <w:uiPriority w:val="0"/>
    <w:rPr>
      <w:rFonts w:ascii="黑体" w:eastAsia="宋体"/>
      <w:kern w:val="2"/>
      <w:sz w:val="16"/>
      <w:szCs w:val="16"/>
      <w:lang w:val="en-US" w:eastAsia="zh-CN" w:bidi="ar-SA"/>
    </w:rPr>
  </w:style>
  <w:style w:type="character" w:customStyle="1" w:styleId="1108">
    <w:name w:val="Char Char217"/>
    <w:qFormat/>
    <w:uiPriority w:val="0"/>
    <w:rPr>
      <w:rFonts w:ascii="黑体" w:eastAsia="宋体"/>
      <w:kern w:val="2"/>
      <w:sz w:val="16"/>
      <w:szCs w:val="16"/>
      <w:lang w:val="en-US" w:eastAsia="zh-CN" w:bidi="ar-SA"/>
    </w:rPr>
  </w:style>
  <w:style w:type="character" w:customStyle="1" w:styleId="1109">
    <w:name w:val="正文修改 Char1212"/>
    <w:qFormat/>
    <w:uiPriority w:val="0"/>
    <w:rPr>
      <w:rFonts w:ascii="宋体" w:hAnsi="宋体"/>
      <w:color w:val="000000"/>
      <w:kern w:val="2"/>
      <w:sz w:val="28"/>
      <w:szCs w:val="28"/>
    </w:rPr>
  </w:style>
  <w:style w:type="character" w:customStyle="1" w:styleId="1110">
    <w:name w:val="题注 Char312"/>
    <w:qFormat/>
    <w:uiPriority w:val="0"/>
    <w:rPr>
      <w:rFonts w:ascii="黑体" w:hAnsi="Arial" w:eastAsia="黑体" w:cs="Arial"/>
      <w:b/>
      <w:kern w:val="2"/>
      <w:sz w:val="24"/>
      <w:szCs w:val="24"/>
      <w:lang w:val="en-US" w:eastAsia="zh-CN" w:bidi="ar-SA"/>
    </w:rPr>
  </w:style>
  <w:style w:type="character" w:customStyle="1" w:styleId="1111">
    <w:name w:val="Char Char117"/>
    <w:qFormat/>
    <w:uiPriority w:val="0"/>
    <w:rPr>
      <w:rFonts w:ascii="黑体" w:hAnsi="Arial" w:eastAsia="黑体"/>
      <w:bCs/>
      <w:kern w:val="2"/>
      <w:sz w:val="30"/>
      <w:szCs w:val="30"/>
      <w:lang w:val="en-US" w:eastAsia="zh-CN" w:bidi="ar-SA"/>
    </w:rPr>
  </w:style>
  <w:style w:type="character" w:customStyle="1" w:styleId="1112">
    <w:name w:val="燕山正文 Char18"/>
    <w:qFormat/>
    <w:uiPriority w:val="0"/>
    <w:rPr>
      <w:rFonts w:ascii="宋体" w:eastAsia="宋体" w:cs="宋体"/>
      <w:kern w:val="2"/>
      <w:sz w:val="24"/>
      <w:szCs w:val="24"/>
      <w:lang w:val="en-US" w:eastAsia="zh-CN" w:bidi="ar-SA"/>
    </w:rPr>
  </w:style>
  <w:style w:type="character" w:customStyle="1" w:styleId="1113">
    <w:name w:val="表题1 Char412"/>
    <w:qFormat/>
    <w:uiPriority w:val="0"/>
    <w:rPr>
      <w:rFonts w:ascii="黑体" w:hAnsi="Arial" w:eastAsia="黑体" w:cs="Arial"/>
      <w:b/>
      <w:kern w:val="2"/>
      <w:sz w:val="24"/>
      <w:szCs w:val="24"/>
      <w:lang w:val="en-US" w:eastAsia="zh-CN" w:bidi="ar-SA"/>
    </w:rPr>
  </w:style>
  <w:style w:type="character" w:customStyle="1" w:styleId="1114">
    <w:name w:val="标题 3 Char Char12"/>
    <w:qFormat/>
    <w:uiPriority w:val="0"/>
    <w:rPr>
      <w:rFonts w:ascii="黑体" w:hAnsi="宋体" w:eastAsia="黑体"/>
      <w:b/>
      <w:bCs/>
      <w:kern w:val="2"/>
      <w:sz w:val="28"/>
      <w:szCs w:val="28"/>
      <w:lang w:val="en-US" w:eastAsia="zh-CN" w:bidi="ar-SA"/>
    </w:rPr>
  </w:style>
  <w:style w:type="character" w:customStyle="1" w:styleId="1115">
    <w:name w:val="标题 3 Char Char111"/>
    <w:qFormat/>
    <w:uiPriority w:val="0"/>
    <w:rPr>
      <w:rFonts w:ascii="黑体" w:hAnsi="宋体" w:eastAsia="黑体"/>
      <w:bCs/>
      <w:kern w:val="2"/>
      <w:sz w:val="28"/>
      <w:szCs w:val="28"/>
      <w:lang w:val="en-US" w:eastAsia="zh-CN" w:bidi="ar-SA"/>
    </w:rPr>
  </w:style>
  <w:style w:type="character" w:customStyle="1" w:styleId="1116">
    <w:name w:val="表格内字体 Char21"/>
    <w:qFormat/>
    <w:uiPriority w:val="0"/>
    <w:rPr>
      <w:rFonts w:ascii="宋体" w:hAnsi="宋体" w:eastAsia="宋体"/>
      <w:kern w:val="2"/>
      <w:sz w:val="21"/>
      <w:szCs w:val="24"/>
      <w:lang w:val="en-US" w:eastAsia="zh-CN" w:bidi="ar-SA"/>
    </w:rPr>
  </w:style>
  <w:style w:type="character" w:customStyle="1" w:styleId="1117">
    <w:name w:val="表题1 Char612"/>
    <w:qFormat/>
    <w:uiPriority w:val="0"/>
    <w:rPr>
      <w:rFonts w:ascii="黑体" w:hAnsi="Arial" w:eastAsia="黑体" w:cs="Arial"/>
      <w:b/>
      <w:kern w:val="2"/>
      <w:sz w:val="24"/>
      <w:szCs w:val="24"/>
      <w:lang w:val="en-US" w:eastAsia="zh-CN" w:bidi="ar-SA"/>
    </w:rPr>
  </w:style>
  <w:style w:type="character" w:customStyle="1" w:styleId="1118">
    <w:name w:val="正文格式 Char13"/>
    <w:qFormat/>
    <w:uiPriority w:val="0"/>
    <w:rPr>
      <w:rFonts w:ascii="宋体" w:hAnsi="宋体" w:eastAsia="宋体"/>
      <w:kern w:val="2"/>
      <w:sz w:val="24"/>
      <w:szCs w:val="24"/>
      <w:lang w:val="en-US" w:eastAsia="zh-CN" w:bidi="ar-SA"/>
    </w:rPr>
  </w:style>
  <w:style w:type="character" w:customStyle="1" w:styleId="1119">
    <w:name w:val="表题 Char9"/>
    <w:qFormat/>
    <w:uiPriority w:val="0"/>
    <w:rPr>
      <w:rFonts w:ascii="黑体" w:hAnsi="Arial" w:eastAsia="黑体" w:cs="Arial"/>
      <w:b/>
      <w:kern w:val="2"/>
      <w:sz w:val="24"/>
      <w:szCs w:val="24"/>
      <w:lang w:val="en-US" w:eastAsia="zh-CN" w:bidi="ar-SA"/>
    </w:rPr>
  </w:style>
  <w:style w:type="character" w:customStyle="1" w:styleId="1120">
    <w:name w:val="标题2 Char12"/>
    <w:qFormat/>
    <w:uiPriority w:val="0"/>
    <w:rPr>
      <w:rFonts w:ascii="宋体" w:hAnsi="宋体" w:eastAsia="宋体" w:cs="宋体"/>
      <w:color w:val="000000"/>
      <w:kern w:val="2"/>
      <w:sz w:val="24"/>
      <w:szCs w:val="24"/>
      <w:lang w:val="en-US" w:eastAsia="zh-CN" w:bidi="ar-SA"/>
    </w:rPr>
  </w:style>
  <w:style w:type="character" w:customStyle="1" w:styleId="1121">
    <w:name w:val="Char Char131"/>
    <w:qFormat/>
    <w:uiPriority w:val="0"/>
    <w:rPr>
      <w:rFonts w:ascii="黑体" w:hAnsi="Arial" w:eastAsia="黑体"/>
      <w:b/>
      <w:bCs/>
      <w:kern w:val="2"/>
      <w:sz w:val="30"/>
      <w:szCs w:val="30"/>
      <w:lang w:val="en-US" w:eastAsia="zh-CN" w:bidi="ar-SA"/>
    </w:rPr>
  </w:style>
  <w:style w:type="character" w:customStyle="1" w:styleId="1122">
    <w:name w:val="Char Char72"/>
    <w:qFormat/>
    <w:uiPriority w:val="0"/>
    <w:rPr>
      <w:rFonts w:ascii="黑体" w:eastAsia="黑体"/>
      <w:b/>
      <w:bCs/>
      <w:kern w:val="2"/>
      <w:sz w:val="28"/>
      <w:szCs w:val="28"/>
      <w:lang w:val="en-US" w:eastAsia="zh-CN" w:bidi="ar-SA"/>
    </w:rPr>
  </w:style>
  <w:style w:type="character" w:customStyle="1" w:styleId="1123">
    <w:name w:val="标题正文黑 Char2"/>
    <w:qFormat/>
    <w:uiPriority w:val="0"/>
    <w:rPr>
      <w:rFonts w:ascii="黑体" w:eastAsia="黑体"/>
      <w:kern w:val="2"/>
      <w:sz w:val="28"/>
      <w:szCs w:val="28"/>
      <w:lang w:val="en-US" w:eastAsia="zh-CN" w:bidi="ar-SA"/>
    </w:rPr>
  </w:style>
  <w:style w:type="character" w:customStyle="1" w:styleId="1124">
    <w:name w:val="表格内字体 Char31"/>
    <w:qFormat/>
    <w:uiPriority w:val="0"/>
    <w:rPr>
      <w:rFonts w:ascii="宋体" w:hAnsi="宋体" w:eastAsia="宋体"/>
      <w:kern w:val="2"/>
      <w:sz w:val="21"/>
      <w:szCs w:val="24"/>
      <w:lang w:val="en-US" w:eastAsia="zh-CN" w:bidi="ar-SA"/>
    </w:rPr>
  </w:style>
  <w:style w:type="character" w:customStyle="1" w:styleId="1125">
    <w:name w:val="表中文字 Char28"/>
    <w:qFormat/>
    <w:uiPriority w:val="0"/>
    <w:rPr>
      <w:rFonts w:ascii="宋体" w:eastAsia="宋体"/>
      <w:kern w:val="2"/>
      <w:sz w:val="21"/>
      <w:szCs w:val="21"/>
      <w:lang w:val="en-US" w:eastAsia="zh-CN" w:bidi="ar-SA"/>
    </w:rPr>
  </w:style>
  <w:style w:type="character" w:customStyle="1" w:styleId="1126">
    <w:name w:val="占位符文本11"/>
    <w:qFormat/>
    <w:uiPriority w:val="0"/>
    <w:rPr>
      <w:rFonts w:eastAsia="宋体"/>
      <w:color w:val="808080"/>
      <w:kern w:val="2"/>
      <w:sz w:val="24"/>
      <w:szCs w:val="24"/>
      <w:lang w:val="en-US" w:eastAsia="zh-CN" w:bidi="ar-SA"/>
    </w:rPr>
  </w:style>
  <w:style w:type="character" w:customStyle="1" w:styleId="1127">
    <w:name w:val="正文缩进 Char14"/>
    <w:qFormat/>
    <w:uiPriority w:val="0"/>
    <w:rPr>
      <w:rFonts w:ascii="宋体" w:hAnsi="宋体" w:eastAsia="宋体" w:cs="宋体"/>
      <w:color w:val="000000"/>
      <w:kern w:val="2"/>
      <w:sz w:val="24"/>
      <w:szCs w:val="24"/>
      <w:lang w:val="en-US" w:eastAsia="zh-CN" w:bidi="ar-SA"/>
    </w:rPr>
  </w:style>
  <w:style w:type="character" w:customStyle="1" w:styleId="1128">
    <w:name w:val="正文修改 Char114"/>
    <w:qFormat/>
    <w:uiPriority w:val="0"/>
    <w:rPr>
      <w:rFonts w:ascii="宋体" w:hAnsi="宋体"/>
      <w:color w:val="000000"/>
      <w:kern w:val="2"/>
      <w:sz w:val="28"/>
      <w:szCs w:val="28"/>
    </w:rPr>
  </w:style>
  <w:style w:type="character" w:customStyle="1" w:styleId="1129">
    <w:name w:val="正文缩进 Char41"/>
    <w:qFormat/>
    <w:uiPriority w:val="0"/>
    <w:rPr>
      <w:rFonts w:ascii="宋体" w:hAnsi="宋体" w:eastAsia="宋体" w:cs="宋体"/>
      <w:color w:val="000000"/>
      <w:kern w:val="2"/>
      <w:sz w:val="24"/>
      <w:szCs w:val="24"/>
      <w:lang w:val="en-US" w:eastAsia="zh-CN" w:bidi="ar-SA"/>
    </w:rPr>
  </w:style>
  <w:style w:type="character" w:customStyle="1" w:styleId="1130">
    <w:name w:val="正文格式 Char31"/>
    <w:qFormat/>
    <w:uiPriority w:val="0"/>
    <w:rPr>
      <w:rFonts w:ascii="宋体" w:hAnsi="宋体" w:eastAsia="宋体"/>
      <w:kern w:val="2"/>
      <w:sz w:val="24"/>
      <w:szCs w:val="24"/>
      <w:lang w:val="en-US" w:eastAsia="zh-CN" w:bidi="ar-SA"/>
    </w:rPr>
  </w:style>
  <w:style w:type="character" w:customStyle="1" w:styleId="1131">
    <w:name w:val="表题1 Char21"/>
    <w:qFormat/>
    <w:uiPriority w:val="0"/>
    <w:rPr>
      <w:rFonts w:hAnsi="Arial" w:eastAsia="宋体" w:cs="Arial"/>
      <w:kern w:val="2"/>
      <w:sz w:val="24"/>
      <w:szCs w:val="24"/>
      <w:lang w:val="en-US" w:eastAsia="zh-CN" w:bidi="ar-SA"/>
    </w:rPr>
  </w:style>
  <w:style w:type="character" w:customStyle="1" w:styleId="1132">
    <w:name w:val="燕山正文 Char121"/>
    <w:qFormat/>
    <w:uiPriority w:val="0"/>
    <w:rPr>
      <w:rFonts w:ascii="宋体" w:eastAsia="宋体" w:cs="宋体"/>
      <w:kern w:val="2"/>
      <w:sz w:val="24"/>
      <w:szCs w:val="24"/>
      <w:lang w:val="en-US" w:eastAsia="zh-CN" w:bidi="ar-SA"/>
    </w:rPr>
  </w:style>
  <w:style w:type="character" w:customStyle="1" w:styleId="1133">
    <w:name w:val="标题正文黑 Char11"/>
    <w:qFormat/>
    <w:uiPriority w:val="0"/>
    <w:rPr>
      <w:rFonts w:ascii="黑体" w:eastAsia="黑体"/>
      <w:kern w:val="2"/>
      <w:sz w:val="28"/>
      <w:szCs w:val="28"/>
      <w:lang w:val="en-US" w:eastAsia="zh-CN" w:bidi="ar-SA"/>
    </w:rPr>
  </w:style>
  <w:style w:type="character" w:customStyle="1" w:styleId="1134">
    <w:name w:val="表中文字 Char221"/>
    <w:qFormat/>
    <w:uiPriority w:val="0"/>
    <w:rPr>
      <w:rFonts w:ascii="宋体" w:eastAsia="宋体"/>
      <w:kern w:val="2"/>
      <w:sz w:val="21"/>
      <w:szCs w:val="21"/>
      <w:lang w:val="en-US" w:eastAsia="zh-CN" w:bidi="ar-SA"/>
    </w:rPr>
  </w:style>
  <w:style w:type="character" w:customStyle="1" w:styleId="1135">
    <w:name w:val="样式 表内小5 + 黑体 加粗 倾斜 下划线 Char511"/>
    <w:qFormat/>
    <w:uiPriority w:val="0"/>
    <w:rPr>
      <w:rFonts w:ascii="黑体" w:hAnsi="黑体" w:eastAsia="黑体"/>
      <w:b/>
      <w:bCs/>
      <w:i/>
      <w:iCs/>
      <w:kern w:val="2"/>
      <w:sz w:val="18"/>
      <w:szCs w:val="24"/>
      <w:u w:val="single"/>
      <w:lang w:val="en-US" w:eastAsia="zh-CN" w:bidi="ar-SA"/>
    </w:rPr>
  </w:style>
  <w:style w:type="character" w:customStyle="1" w:styleId="1136">
    <w:name w:val="标题2 Char21"/>
    <w:qFormat/>
    <w:uiPriority w:val="0"/>
    <w:rPr>
      <w:rFonts w:ascii="宋体" w:hAnsi="宋体" w:eastAsia="宋体" w:cs="宋体"/>
      <w:color w:val="000000"/>
      <w:kern w:val="2"/>
      <w:sz w:val="24"/>
      <w:szCs w:val="24"/>
      <w:lang w:val="en-US" w:eastAsia="zh-CN" w:bidi="ar-SA"/>
    </w:rPr>
  </w:style>
  <w:style w:type="character" w:customStyle="1" w:styleId="1137">
    <w:name w:val="标题 3 Char111"/>
    <w:qFormat/>
    <w:uiPriority w:val="0"/>
    <w:rPr>
      <w:rFonts w:ascii="黑体" w:hAnsi="宋体" w:eastAsia="黑体"/>
      <w:b/>
      <w:bCs/>
      <w:kern w:val="2"/>
      <w:sz w:val="28"/>
      <w:szCs w:val="28"/>
      <w:lang w:val="en-US" w:eastAsia="zh-CN" w:bidi="ar-SA"/>
    </w:rPr>
  </w:style>
  <w:style w:type="character" w:customStyle="1" w:styleId="1138">
    <w:name w:val="图题 Char4"/>
    <w:qFormat/>
    <w:uiPriority w:val="0"/>
    <w:rPr>
      <w:rFonts w:ascii="黑体" w:hAnsi="宋体" w:eastAsia="黑体" w:cs="宋体"/>
      <w:b/>
      <w:bCs/>
      <w:kern w:val="2"/>
      <w:sz w:val="24"/>
      <w:szCs w:val="24"/>
      <w:lang w:val="en-US" w:eastAsia="zh-CN" w:bidi="ar-SA"/>
    </w:rPr>
  </w:style>
  <w:style w:type="character" w:customStyle="1" w:styleId="1139">
    <w:name w:val="表格内字体 Char41"/>
    <w:qFormat/>
    <w:uiPriority w:val="0"/>
    <w:rPr>
      <w:rFonts w:ascii="宋体" w:hAnsi="宋体" w:eastAsia="宋体"/>
      <w:kern w:val="2"/>
      <w:sz w:val="21"/>
      <w:szCs w:val="24"/>
      <w:lang w:val="en-US" w:eastAsia="zh-CN" w:bidi="ar-SA"/>
    </w:rPr>
  </w:style>
  <w:style w:type="character" w:customStyle="1" w:styleId="1140">
    <w:name w:val="标题 2 Char21"/>
    <w:qFormat/>
    <w:uiPriority w:val="0"/>
    <w:rPr>
      <w:rFonts w:ascii="黑体" w:hAnsi="Arial" w:eastAsia="黑体"/>
      <w:b/>
      <w:bCs/>
      <w:kern w:val="2"/>
      <w:sz w:val="30"/>
      <w:szCs w:val="30"/>
      <w:lang w:val="en-US" w:eastAsia="zh-CN" w:bidi="ar-SA"/>
    </w:rPr>
  </w:style>
  <w:style w:type="character" w:customStyle="1" w:styleId="1141">
    <w:name w:val="表题1 Char31"/>
    <w:qFormat/>
    <w:uiPriority w:val="0"/>
    <w:rPr>
      <w:rFonts w:ascii="黑体" w:hAnsi="Arial" w:eastAsia="黑体" w:cs="Arial"/>
      <w:b/>
      <w:kern w:val="2"/>
      <w:sz w:val="24"/>
      <w:szCs w:val="24"/>
      <w:lang w:val="en-US" w:eastAsia="zh-CN" w:bidi="ar-SA"/>
    </w:rPr>
  </w:style>
  <w:style w:type="character" w:customStyle="1" w:styleId="1142">
    <w:name w:val="普通文字 Char34"/>
    <w:qFormat/>
    <w:uiPriority w:val="0"/>
    <w:rPr>
      <w:rFonts w:ascii="宋体" w:hAnsi="Courier New" w:eastAsia="宋体" w:cs="Courier New"/>
      <w:kern w:val="2"/>
      <w:sz w:val="21"/>
      <w:szCs w:val="21"/>
      <w:lang w:val="en-US" w:eastAsia="zh-CN" w:bidi="ar-SA"/>
    </w:rPr>
  </w:style>
  <w:style w:type="character" w:customStyle="1" w:styleId="1143">
    <w:name w:val="批注框文本 Char21"/>
    <w:qFormat/>
    <w:uiPriority w:val="0"/>
    <w:rPr>
      <w:rFonts w:eastAsia="宋体"/>
      <w:kern w:val="2"/>
      <w:sz w:val="18"/>
      <w:szCs w:val="18"/>
      <w:lang w:val="en-US" w:eastAsia="zh-CN" w:bidi="ar-SA"/>
    </w:rPr>
  </w:style>
  <w:style w:type="character" w:customStyle="1" w:styleId="1144">
    <w:name w:val="标题 2 Char31"/>
    <w:qFormat/>
    <w:uiPriority w:val="0"/>
    <w:rPr>
      <w:rFonts w:ascii="黑体" w:hAnsi="Arial" w:eastAsia="黑体"/>
      <w:bCs/>
      <w:kern w:val="2"/>
      <w:sz w:val="30"/>
      <w:szCs w:val="30"/>
      <w:lang w:val="en-US" w:eastAsia="zh-CN" w:bidi="ar-SA"/>
    </w:rPr>
  </w:style>
  <w:style w:type="character" w:customStyle="1" w:styleId="1145">
    <w:name w:val="标题 3 Char31"/>
    <w:qFormat/>
    <w:uiPriority w:val="0"/>
    <w:rPr>
      <w:rFonts w:ascii="黑体" w:hAnsi="宋体" w:eastAsia="黑体"/>
      <w:b/>
      <w:bCs/>
      <w:kern w:val="2"/>
      <w:sz w:val="28"/>
      <w:szCs w:val="28"/>
      <w:lang w:val="en-US" w:eastAsia="zh-CN" w:bidi="ar-SA"/>
    </w:rPr>
  </w:style>
  <w:style w:type="character" w:customStyle="1" w:styleId="1146">
    <w:name w:val="燕山正文 Char131"/>
    <w:qFormat/>
    <w:uiPriority w:val="0"/>
    <w:rPr>
      <w:rFonts w:ascii="宋体" w:eastAsia="宋体" w:cs="宋体"/>
      <w:kern w:val="2"/>
      <w:sz w:val="24"/>
      <w:szCs w:val="24"/>
      <w:lang w:val="en-US" w:eastAsia="zh-CN" w:bidi="ar-SA"/>
    </w:rPr>
  </w:style>
  <w:style w:type="character" w:customStyle="1" w:styleId="1147">
    <w:name w:val="正文缩进 Char111"/>
    <w:qFormat/>
    <w:uiPriority w:val="0"/>
    <w:rPr>
      <w:rFonts w:ascii="宋体" w:hAnsi="宋体" w:eastAsia="宋体" w:cs="宋体"/>
      <w:color w:val="000000"/>
      <w:kern w:val="2"/>
      <w:sz w:val="24"/>
      <w:szCs w:val="24"/>
      <w:lang w:val="en-US" w:eastAsia="zh-CN" w:bidi="ar-SA"/>
    </w:rPr>
  </w:style>
  <w:style w:type="character" w:customStyle="1" w:styleId="1148">
    <w:name w:val="样式 正文缩进 + 宋体 黑色 Char4"/>
    <w:qFormat/>
    <w:uiPriority w:val="0"/>
    <w:rPr>
      <w:rFonts w:ascii="宋体" w:hAnsi="宋体" w:eastAsia="宋体"/>
      <w:color w:val="000000"/>
      <w:kern w:val="2"/>
      <w:sz w:val="24"/>
      <w:szCs w:val="24"/>
      <w:lang w:val="en-US" w:eastAsia="zh-CN" w:bidi="ar-SA"/>
    </w:rPr>
  </w:style>
  <w:style w:type="character" w:customStyle="1" w:styleId="1149">
    <w:name w:val="表题1 Char44"/>
    <w:qFormat/>
    <w:uiPriority w:val="0"/>
    <w:rPr>
      <w:rFonts w:ascii="黑体" w:hAnsi="Arial" w:eastAsia="黑体" w:cs="Arial"/>
      <w:b/>
      <w:kern w:val="2"/>
      <w:sz w:val="24"/>
      <w:szCs w:val="24"/>
      <w:lang w:val="en-US" w:eastAsia="zh-CN" w:bidi="ar-SA"/>
    </w:rPr>
  </w:style>
  <w:style w:type="character" w:customStyle="1" w:styleId="1150">
    <w:name w:val="表中文字 Char231"/>
    <w:qFormat/>
    <w:uiPriority w:val="0"/>
    <w:rPr>
      <w:rFonts w:ascii="宋体" w:eastAsia="宋体"/>
      <w:kern w:val="2"/>
      <w:sz w:val="21"/>
      <w:szCs w:val="21"/>
      <w:lang w:val="en-US" w:eastAsia="zh-CN" w:bidi="ar-SA"/>
    </w:rPr>
  </w:style>
  <w:style w:type="character" w:customStyle="1" w:styleId="1151">
    <w:name w:val="表中文字 Char241"/>
    <w:qFormat/>
    <w:uiPriority w:val="0"/>
    <w:rPr>
      <w:rFonts w:ascii="宋体" w:eastAsia="宋体"/>
      <w:kern w:val="2"/>
      <w:sz w:val="21"/>
      <w:szCs w:val="21"/>
      <w:lang w:val="en-US" w:eastAsia="zh-CN" w:bidi="ar-SA"/>
    </w:rPr>
  </w:style>
  <w:style w:type="character" w:customStyle="1" w:styleId="1152">
    <w:name w:val="河石1 Char14"/>
    <w:qFormat/>
    <w:uiPriority w:val="0"/>
    <w:rPr>
      <w:rFonts w:ascii="黑体" w:hAnsi="宋体" w:eastAsia="黑体"/>
      <w:bCs/>
      <w:kern w:val="44"/>
      <w:sz w:val="32"/>
      <w:szCs w:val="32"/>
      <w:lang w:val="en-US" w:eastAsia="zh-CN" w:bidi="ar-SA"/>
    </w:rPr>
  </w:style>
  <w:style w:type="character" w:customStyle="1" w:styleId="1153">
    <w:name w:val="Char Char119"/>
    <w:qFormat/>
    <w:uiPriority w:val="0"/>
    <w:rPr>
      <w:rFonts w:ascii="黑体" w:hAnsi="Arial" w:eastAsia="黑体"/>
      <w:bCs/>
      <w:kern w:val="2"/>
      <w:sz w:val="30"/>
      <w:szCs w:val="30"/>
      <w:lang w:val="en-US" w:eastAsia="zh-CN" w:bidi="ar-SA"/>
    </w:rPr>
  </w:style>
  <w:style w:type="character" w:customStyle="1" w:styleId="1154">
    <w:name w:val="注 Char3"/>
    <w:qFormat/>
    <w:uiPriority w:val="0"/>
    <w:rPr>
      <w:rFonts w:ascii="Arial" w:hAnsi="Arial" w:eastAsia="黑体"/>
      <w:kern w:val="2"/>
      <w:sz w:val="24"/>
      <w:szCs w:val="24"/>
      <w:lang w:val="en-US" w:eastAsia="zh-CN" w:bidi="ar-SA"/>
    </w:rPr>
  </w:style>
  <w:style w:type="character" w:customStyle="1" w:styleId="1155">
    <w:name w:val="正文格式 Char61"/>
    <w:qFormat/>
    <w:uiPriority w:val="0"/>
    <w:rPr>
      <w:rFonts w:ascii="宋体" w:hAnsi="宋体" w:eastAsia="宋体" w:cs="Times New Roman"/>
      <w:kern w:val="2"/>
      <w:sz w:val="24"/>
      <w:szCs w:val="24"/>
      <w:lang w:val="en-US" w:eastAsia="zh-CN" w:bidi="ar-SA"/>
    </w:rPr>
  </w:style>
  <w:style w:type="character" w:customStyle="1" w:styleId="1156">
    <w:name w:val="燕山正文 Char141"/>
    <w:qFormat/>
    <w:uiPriority w:val="0"/>
    <w:rPr>
      <w:rFonts w:ascii="宋体" w:eastAsia="宋体" w:cs="宋体"/>
      <w:kern w:val="2"/>
      <w:sz w:val="24"/>
      <w:szCs w:val="24"/>
      <w:lang w:val="en-US" w:eastAsia="zh-CN" w:bidi="ar-SA"/>
    </w:rPr>
  </w:style>
  <w:style w:type="character" w:customStyle="1" w:styleId="1157">
    <w:name w:val="表题 Char41"/>
    <w:qFormat/>
    <w:uiPriority w:val="0"/>
    <w:rPr>
      <w:rFonts w:ascii="黑体" w:hAnsi="Arial" w:eastAsia="黑体" w:cs="Arial"/>
      <w:b/>
      <w:kern w:val="2"/>
      <w:sz w:val="24"/>
      <w:szCs w:val="24"/>
      <w:lang w:val="en-US" w:eastAsia="zh-CN" w:bidi="ar-SA"/>
    </w:rPr>
  </w:style>
  <w:style w:type="character" w:customStyle="1" w:styleId="1158">
    <w:name w:val="样式 表格内字体 + Char4"/>
    <w:qFormat/>
    <w:uiPriority w:val="0"/>
    <w:rPr>
      <w:rFonts w:ascii="宋体" w:hAnsi="宋体" w:eastAsia="宋体"/>
      <w:kern w:val="2"/>
      <w:sz w:val="21"/>
      <w:szCs w:val="24"/>
      <w:lang w:val="en-US" w:eastAsia="zh-CN" w:bidi="ar-SA"/>
    </w:rPr>
  </w:style>
  <w:style w:type="character" w:customStyle="1" w:styleId="1159">
    <w:name w:val="A正文 Char4"/>
    <w:qFormat/>
    <w:uiPriority w:val="0"/>
    <w:rPr>
      <w:rFonts w:eastAsia="仿宋_GB2312"/>
      <w:kern w:val="2"/>
      <w:sz w:val="24"/>
      <w:szCs w:val="24"/>
      <w:lang w:val="en-US" w:eastAsia="zh-CN" w:bidi="ar-SA"/>
    </w:rPr>
  </w:style>
  <w:style w:type="character" w:customStyle="1" w:styleId="1160">
    <w:name w:val="图题注 Char4"/>
    <w:qFormat/>
    <w:uiPriority w:val="0"/>
    <w:rPr>
      <w:rFonts w:ascii="黑体" w:hAnsi="Arial" w:eastAsia="黑体" w:cs="宋体"/>
      <w:b/>
      <w:bCs/>
      <w:kern w:val="2"/>
      <w:sz w:val="24"/>
      <w:szCs w:val="24"/>
      <w:lang w:val="en-US" w:eastAsia="zh-CN" w:bidi="ar-SA"/>
    </w:rPr>
  </w:style>
  <w:style w:type="character" w:customStyle="1" w:styleId="1161">
    <w:name w:val="Char Char215"/>
    <w:qFormat/>
    <w:uiPriority w:val="0"/>
    <w:rPr>
      <w:rFonts w:ascii="黑体" w:eastAsia="宋体"/>
      <w:kern w:val="2"/>
      <w:sz w:val="16"/>
      <w:szCs w:val="16"/>
      <w:lang w:val="en-US" w:eastAsia="zh-CN" w:bidi="ar-SA"/>
    </w:rPr>
  </w:style>
  <w:style w:type="character" w:customStyle="1" w:styleId="1162">
    <w:name w:val="表中文字 Char5"/>
    <w:qFormat/>
    <w:uiPriority w:val="0"/>
    <w:rPr>
      <w:rFonts w:ascii="Arial" w:hAnsi="Arial" w:eastAsia="宋体"/>
      <w:kern w:val="2"/>
      <w:sz w:val="24"/>
      <w:szCs w:val="24"/>
      <w:lang w:val="en-US" w:eastAsia="zh-TW" w:bidi="ar-SA"/>
    </w:rPr>
  </w:style>
  <w:style w:type="character" w:customStyle="1" w:styleId="1163">
    <w:name w:val="Char Char69"/>
    <w:qFormat/>
    <w:uiPriority w:val="0"/>
    <w:rPr>
      <w:rFonts w:ascii="黑体" w:eastAsia="黑体"/>
      <w:b/>
      <w:bCs/>
      <w:kern w:val="2"/>
      <w:sz w:val="28"/>
      <w:szCs w:val="28"/>
      <w:lang w:val="en-US" w:eastAsia="zh-CN" w:bidi="ar-SA"/>
    </w:rPr>
  </w:style>
  <w:style w:type="character" w:customStyle="1" w:styleId="1164">
    <w:name w:val="正文格式 Char71"/>
    <w:qFormat/>
    <w:uiPriority w:val="0"/>
    <w:rPr>
      <w:rFonts w:ascii="宋体" w:hAnsi="宋体" w:eastAsia="宋体"/>
      <w:kern w:val="2"/>
      <w:sz w:val="24"/>
      <w:szCs w:val="24"/>
      <w:lang w:val="en-US" w:eastAsia="zh-CN" w:bidi="ar-SA"/>
    </w:rPr>
  </w:style>
  <w:style w:type="character" w:customStyle="1" w:styleId="1165">
    <w:name w:val="标题 2 Char51"/>
    <w:qFormat/>
    <w:uiPriority w:val="0"/>
    <w:rPr>
      <w:rFonts w:ascii="黑体" w:hAnsi="Arial" w:eastAsia="黑体"/>
      <w:bCs/>
      <w:kern w:val="2"/>
      <w:sz w:val="30"/>
      <w:szCs w:val="30"/>
      <w:lang w:val="en-US" w:eastAsia="zh-CN" w:bidi="ar-SA"/>
    </w:rPr>
  </w:style>
  <w:style w:type="character" w:customStyle="1" w:styleId="1166">
    <w:name w:val="表格内字体 Char71"/>
    <w:qFormat/>
    <w:uiPriority w:val="0"/>
    <w:rPr>
      <w:rFonts w:ascii="宋体" w:hAnsi="宋体" w:eastAsia="宋体"/>
      <w:kern w:val="2"/>
      <w:sz w:val="21"/>
      <w:szCs w:val="24"/>
      <w:lang w:val="en-US" w:eastAsia="zh-CN" w:bidi="ar-SA"/>
    </w:rPr>
  </w:style>
  <w:style w:type="character" w:customStyle="1" w:styleId="1167">
    <w:name w:val="福建正文缩进 Char4"/>
    <w:qFormat/>
    <w:uiPriority w:val="0"/>
    <w:rPr>
      <w:rFonts w:ascii="宋体" w:hAnsi="宋体" w:eastAsia="宋体" w:cs="宋体"/>
      <w:color w:val="000000"/>
      <w:kern w:val="2"/>
      <w:sz w:val="24"/>
      <w:szCs w:val="24"/>
      <w:lang w:val="en-US" w:eastAsia="zh-CN" w:bidi="ar-SA"/>
    </w:rPr>
  </w:style>
  <w:style w:type="character" w:customStyle="1" w:styleId="1168">
    <w:name w:val="正文缩进 Char61"/>
    <w:qFormat/>
    <w:uiPriority w:val="0"/>
    <w:rPr>
      <w:rFonts w:ascii="宋体" w:hAnsi="宋体" w:eastAsia="宋体"/>
      <w:kern w:val="2"/>
      <w:sz w:val="24"/>
      <w:szCs w:val="24"/>
      <w:lang w:val="en-US" w:eastAsia="zh-CN" w:bidi="ar-SA"/>
    </w:rPr>
  </w:style>
  <w:style w:type="character" w:customStyle="1" w:styleId="1169">
    <w:name w:val="Char Char127"/>
    <w:qFormat/>
    <w:uiPriority w:val="0"/>
    <w:rPr>
      <w:rFonts w:ascii="黑体" w:hAnsi="Arial" w:eastAsia="黑体"/>
      <w:b/>
      <w:bCs/>
      <w:kern w:val="2"/>
      <w:sz w:val="30"/>
      <w:szCs w:val="30"/>
      <w:lang w:val="en-US" w:eastAsia="zh-CN" w:bidi="ar-SA"/>
    </w:rPr>
  </w:style>
  <w:style w:type="character" w:customStyle="1" w:styleId="1170">
    <w:name w:val="批注框文本 Char41"/>
    <w:qFormat/>
    <w:uiPriority w:val="0"/>
    <w:rPr>
      <w:rFonts w:eastAsia="宋体"/>
      <w:kern w:val="2"/>
      <w:sz w:val="18"/>
      <w:szCs w:val="18"/>
      <w:lang w:val="en-US" w:eastAsia="zh-CN" w:bidi="ar-SA"/>
    </w:rPr>
  </w:style>
  <w:style w:type="character" w:customStyle="1" w:styleId="1171">
    <w:name w:val="正文格式 Char81"/>
    <w:qFormat/>
    <w:uiPriority w:val="0"/>
    <w:rPr>
      <w:rFonts w:ascii="宋体" w:hAnsi="宋体" w:eastAsia="宋体"/>
      <w:kern w:val="2"/>
      <w:sz w:val="24"/>
      <w:szCs w:val="24"/>
      <w:lang w:val="en-US" w:eastAsia="zh-CN" w:bidi="ar-SA"/>
    </w:rPr>
  </w:style>
  <w:style w:type="character" w:customStyle="1" w:styleId="1172">
    <w:name w:val="Char Char55"/>
    <w:qFormat/>
    <w:uiPriority w:val="0"/>
    <w:rPr>
      <w:rFonts w:ascii="黑体" w:hAnsi="宋体" w:eastAsia="黑体"/>
      <w:bCs/>
      <w:kern w:val="2"/>
      <w:sz w:val="28"/>
      <w:szCs w:val="28"/>
      <w:lang w:val="en-US" w:eastAsia="zh-CN" w:bidi="ar-SA"/>
    </w:rPr>
  </w:style>
  <w:style w:type="character" w:customStyle="1" w:styleId="1173">
    <w:name w:val="Char Char125"/>
    <w:qFormat/>
    <w:uiPriority w:val="0"/>
    <w:rPr>
      <w:rFonts w:ascii="黑体" w:hAnsi="Arial" w:eastAsia="黑体"/>
      <w:b/>
      <w:bCs/>
      <w:kern w:val="2"/>
      <w:sz w:val="30"/>
      <w:szCs w:val="30"/>
      <w:lang w:val="en-US" w:eastAsia="zh-CN" w:bidi="ar-SA"/>
    </w:rPr>
  </w:style>
  <w:style w:type="character" w:customStyle="1" w:styleId="1174">
    <w:name w:val="Char Char36"/>
    <w:qFormat/>
    <w:uiPriority w:val="0"/>
    <w:rPr>
      <w:rFonts w:ascii="黑体" w:hAnsi="宋体" w:eastAsia="黑体"/>
      <w:b/>
      <w:bCs/>
      <w:kern w:val="2"/>
      <w:sz w:val="28"/>
      <w:szCs w:val="28"/>
      <w:lang w:val="en-US" w:eastAsia="zh-CN" w:bidi="ar-SA"/>
    </w:rPr>
  </w:style>
  <w:style w:type="character" w:customStyle="1" w:styleId="1175">
    <w:name w:val="Char Char56"/>
    <w:qFormat/>
    <w:uiPriority w:val="0"/>
    <w:rPr>
      <w:rFonts w:ascii="黑体" w:hAnsi="宋体" w:eastAsia="黑体"/>
      <w:bCs/>
      <w:kern w:val="2"/>
      <w:sz w:val="28"/>
      <w:szCs w:val="28"/>
      <w:lang w:val="en-US" w:eastAsia="zh-CN" w:bidi="ar-SA"/>
    </w:rPr>
  </w:style>
  <w:style w:type="character" w:customStyle="1" w:styleId="1176">
    <w:name w:val="Char Char216"/>
    <w:qFormat/>
    <w:uiPriority w:val="0"/>
    <w:rPr>
      <w:rFonts w:ascii="黑体" w:eastAsia="宋体"/>
      <w:kern w:val="2"/>
      <w:sz w:val="16"/>
      <w:szCs w:val="16"/>
      <w:lang w:val="en-US" w:eastAsia="zh-CN" w:bidi="ar-SA"/>
    </w:rPr>
  </w:style>
  <w:style w:type="character" w:customStyle="1" w:styleId="1177">
    <w:name w:val="Char Char49"/>
    <w:qFormat/>
    <w:uiPriority w:val="0"/>
    <w:rPr>
      <w:rFonts w:ascii="黑体" w:hAnsi="Arial" w:eastAsia="黑体"/>
      <w:b/>
      <w:bCs/>
      <w:kern w:val="2"/>
      <w:sz w:val="30"/>
      <w:szCs w:val="30"/>
      <w:lang w:val="en-US" w:eastAsia="zh-CN" w:bidi="ar-SA"/>
    </w:rPr>
  </w:style>
  <w:style w:type="character" w:customStyle="1" w:styleId="1178">
    <w:name w:val="Char Char57"/>
    <w:qFormat/>
    <w:uiPriority w:val="0"/>
    <w:rPr>
      <w:rFonts w:ascii="黑体" w:hAnsi="宋体" w:eastAsia="黑体"/>
      <w:bCs/>
      <w:kern w:val="2"/>
      <w:sz w:val="28"/>
      <w:szCs w:val="28"/>
      <w:lang w:val="en-US" w:eastAsia="zh-CN" w:bidi="ar-SA"/>
    </w:rPr>
  </w:style>
  <w:style w:type="character" w:customStyle="1" w:styleId="1179">
    <w:name w:val="Char Char613"/>
    <w:qFormat/>
    <w:uiPriority w:val="0"/>
    <w:rPr>
      <w:rFonts w:ascii="黑体" w:eastAsia="黑体"/>
      <w:b/>
      <w:bCs/>
      <w:kern w:val="2"/>
      <w:sz w:val="28"/>
      <w:szCs w:val="28"/>
      <w:lang w:val="en-US" w:eastAsia="zh-CN" w:bidi="ar-SA"/>
    </w:rPr>
  </w:style>
  <w:style w:type="character" w:customStyle="1" w:styleId="1180">
    <w:name w:val="Char Char410"/>
    <w:qFormat/>
    <w:uiPriority w:val="0"/>
    <w:rPr>
      <w:rFonts w:ascii="黑体" w:hAnsi="Arial" w:eastAsia="黑体"/>
      <w:b/>
      <w:bCs/>
      <w:kern w:val="2"/>
      <w:sz w:val="30"/>
      <w:szCs w:val="30"/>
      <w:lang w:val="en-US" w:eastAsia="zh-CN" w:bidi="ar-SA"/>
    </w:rPr>
  </w:style>
  <w:style w:type="character" w:customStyle="1" w:styleId="1181">
    <w:name w:val="Char Char58"/>
    <w:qFormat/>
    <w:uiPriority w:val="0"/>
    <w:rPr>
      <w:rFonts w:ascii="黑体" w:hAnsi="宋体" w:eastAsia="黑体"/>
      <w:bCs/>
      <w:kern w:val="2"/>
      <w:sz w:val="28"/>
      <w:szCs w:val="28"/>
      <w:lang w:val="en-US" w:eastAsia="zh-CN" w:bidi="ar-SA"/>
    </w:rPr>
  </w:style>
  <w:style w:type="character" w:customStyle="1" w:styleId="1182">
    <w:name w:val="Char Char218"/>
    <w:qFormat/>
    <w:uiPriority w:val="0"/>
    <w:rPr>
      <w:rFonts w:ascii="黑体" w:eastAsia="宋体"/>
      <w:kern w:val="2"/>
      <w:sz w:val="16"/>
      <w:szCs w:val="16"/>
      <w:lang w:val="en-US" w:eastAsia="zh-CN" w:bidi="ar-SA"/>
    </w:rPr>
  </w:style>
  <w:style w:type="character" w:customStyle="1" w:styleId="1183">
    <w:name w:val="Char Char614"/>
    <w:qFormat/>
    <w:uiPriority w:val="0"/>
    <w:rPr>
      <w:rFonts w:ascii="黑体" w:eastAsia="黑体"/>
      <w:b/>
      <w:bCs/>
      <w:kern w:val="2"/>
      <w:sz w:val="28"/>
      <w:szCs w:val="28"/>
      <w:lang w:val="en-US" w:eastAsia="zh-CN" w:bidi="ar-SA"/>
    </w:rPr>
  </w:style>
  <w:style w:type="character" w:customStyle="1" w:styleId="1184">
    <w:name w:val="Char Char411"/>
    <w:qFormat/>
    <w:uiPriority w:val="0"/>
    <w:rPr>
      <w:rFonts w:ascii="黑体" w:hAnsi="Arial" w:eastAsia="黑体"/>
      <w:b/>
      <w:bCs/>
      <w:kern w:val="2"/>
      <w:sz w:val="30"/>
      <w:szCs w:val="30"/>
      <w:lang w:val="en-US" w:eastAsia="zh-CN" w:bidi="ar-SA"/>
    </w:rPr>
  </w:style>
  <w:style w:type="character" w:customStyle="1" w:styleId="1185">
    <w:name w:val="Char Char1115"/>
    <w:qFormat/>
    <w:uiPriority w:val="0"/>
    <w:rPr>
      <w:rFonts w:ascii="黑体" w:hAnsi="Arial" w:eastAsia="黑体"/>
      <w:bCs/>
      <w:kern w:val="2"/>
      <w:sz w:val="30"/>
      <w:szCs w:val="30"/>
      <w:lang w:val="en-US" w:eastAsia="zh-CN" w:bidi="ar-SA"/>
    </w:rPr>
  </w:style>
  <w:style w:type="character" w:customStyle="1" w:styleId="1186">
    <w:name w:val="Char Char615"/>
    <w:qFormat/>
    <w:uiPriority w:val="0"/>
    <w:rPr>
      <w:rFonts w:ascii="黑体" w:eastAsia="黑体"/>
      <w:b/>
      <w:bCs/>
      <w:kern w:val="2"/>
      <w:sz w:val="28"/>
      <w:szCs w:val="28"/>
      <w:lang w:val="en-US" w:eastAsia="zh-CN" w:bidi="ar-SA"/>
    </w:rPr>
  </w:style>
  <w:style w:type="character" w:customStyle="1" w:styleId="1187">
    <w:name w:val="Char Char412"/>
    <w:qFormat/>
    <w:uiPriority w:val="0"/>
    <w:rPr>
      <w:rFonts w:ascii="黑体" w:hAnsi="Arial" w:eastAsia="黑体"/>
      <w:b/>
      <w:bCs/>
      <w:kern w:val="2"/>
      <w:sz w:val="30"/>
      <w:szCs w:val="30"/>
      <w:lang w:val="en-US" w:eastAsia="zh-CN" w:bidi="ar-SA"/>
    </w:rPr>
  </w:style>
  <w:style w:type="character" w:customStyle="1" w:styleId="1188">
    <w:name w:val="Char Char1116"/>
    <w:qFormat/>
    <w:uiPriority w:val="0"/>
    <w:rPr>
      <w:rFonts w:ascii="黑体" w:hAnsi="Arial" w:eastAsia="黑体"/>
      <w:bCs/>
      <w:kern w:val="2"/>
      <w:sz w:val="30"/>
      <w:szCs w:val="30"/>
      <w:lang w:val="en-US" w:eastAsia="zh-CN" w:bidi="ar-SA"/>
    </w:rPr>
  </w:style>
  <w:style w:type="paragraph" w:customStyle="1" w:styleId="1189">
    <w:name w:val="表文字51"/>
    <w:basedOn w:val="1"/>
    <w:qFormat/>
    <w:uiPriority w:val="0"/>
    <w:pPr>
      <w:snapToGrid/>
      <w:spacing w:line="240" w:lineRule="auto"/>
      <w:ind w:firstLine="0" w:firstLineChars="0"/>
      <w:jc w:val="left"/>
      <w:textAlignment w:val="baseline"/>
    </w:pPr>
    <w:rPr>
      <w:rFonts w:ascii="宋体" w:cs="Times New Roman"/>
      <w:kern w:val="0"/>
      <w:sz w:val="21"/>
      <w:szCs w:val="20"/>
    </w:rPr>
  </w:style>
  <w:style w:type="character" w:customStyle="1" w:styleId="1190">
    <w:name w:val="正文文本 字符2"/>
    <w:basedOn w:val="96"/>
    <w:qFormat/>
    <w:uiPriority w:val="99"/>
    <w:rPr>
      <w:rFonts w:cstheme="minorBidi"/>
      <w:kern w:val="2"/>
      <w:sz w:val="24"/>
      <w:szCs w:val="22"/>
    </w:rPr>
  </w:style>
  <w:style w:type="paragraph" w:customStyle="1" w:styleId="1191">
    <w:name w:val="样式124"/>
    <w:basedOn w:val="1192"/>
    <w:qFormat/>
    <w:uiPriority w:val="0"/>
    <w:pPr>
      <w:tabs>
        <w:tab w:val="left" w:pos="4305"/>
      </w:tabs>
      <w:spacing w:line="240" w:lineRule="auto"/>
      <w:ind w:firstLine="0"/>
      <w:jc w:val="center"/>
    </w:pPr>
    <w:rPr>
      <w:rFonts w:cs="Times New Roman"/>
      <w:b/>
      <w:color w:val="auto"/>
      <w:szCs w:val="20"/>
    </w:rPr>
  </w:style>
  <w:style w:type="paragraph" w:customStyle="1" w:styleId="1192">
    <w:name w:val="表题31"/>
    <w:basedOn w:val="35"/>
    <w:qFormat/>
    <w:uiPriority w:val="0"/>
    <w:pPr>
      <w:tabs>
        <w:tab w:val="left" w:pos="4305"/>
      </w:tabs>
      <w:spacing w:after="0" w:line="360" w:lineRule="auto"/>
      <w:ind w:left="0" w:leftChars="0" w:firstLine="561" w:firstLineChars="0"/>
    </w:pPr>
    <w:rPr>
      <w:rFonts w:ascii="宋体" w:hAnsi="宋体" w:cs="宋体"/>
      <w:color w:val="000000"/>
      <w:szCs w:val="24"/>
      <w:lang w:val="zh-CN"/>
    </w:rPr>
  </w:style>
  <w:style w:type="paragraph" w:customStyle="1" w:styleId="1193">
    <w:name w:val="正文.112"/>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1194">
    <w:name w:val="样式 样式 样式 标题 4 + 段前: 0.5 行 段后: 0.5 行 + 段前: 0.5 行 段后: 0.5 行 + 段前: ..."/>
    <w:basedOn w:val="1195"/>
    <w:qFormat/>
    <w:uiPriority w:val="0"/>
    <w:pPr>
      <w:adjustRightInd w:val="0"/>
    </w:pPr>
  </w:style>
  <w:style w:type="paragraph" w:customStyle="1" w:styleId="1195">
    <w:name w:val="样式 样式 标题 4 + 段前: 0.5 行 段后: 0.5 行 + 段前: 0.5 行 段后: 0.5 行"/>
    <w:basedOn w:val="1196"/>
    <w:qFormat/>
    <w:uiPriority w:val="0"/>
  </w:style>
  <w:style w:type="paragraph" w:customStyle="1" w:styleId="1196">
    <w:name w:val="样式 标题 4 + 段前: 0.5 行 段后: 0.5 行"/>
    <w:basedOn w:val="6"/>
    <w:qFormat/>
    <w:uiPriority w:val="0"/>
    <w:pPr>
      <w:adjustRightInd/>
      <w:snapToGrid/>
      <w:spacing w:before="120" w:beforeLines="50" w:after="120" w:afterLines="50" w:line="480" w:lineRule="exact"/>
      <w:ind w:firstLine="0" w:firstLineChars="0"/>
    </w:pPr>
    <w:rPr>
      <w:rFonts w:ascii="楷体_GB2312" w:hAnsi="Times New Roman" w:eastAsia="楷体_GB2312" w:cs="宋体"/>
      <w:b w:val="0"/>
      <w:color w:val="000000"/>
      <w:spacing w:val="-6"/>
      <w:kern w:val="44"/>
      <w:sz w:val="24"/>
      <w:szCs w:val="20"/>
      <w:lang w:val="zh-CN"/>
    </w:rPr>
  </w:style>
  <w:style w:type="paragraph" w:customStyle="1" w:styleId="1197">
    <w:name w:val="表文字57"/>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1198">
    <w:name w:val="Char4 Char Char Char Char1"/>
    <w:basedOn w:val="1"/>
    <w:qFormat/>
    <w:uiPriority w:val="0"/>
    <w:pPr>
      <w:adjustRightInd/>
      <w:snapToGrid/>
      <w:spacing w:line="240" w:lineRule="auto"/>
      <w:ind w:firstLine="0" w:firstLineChars="0"/>
    </w:pPr>
    <w:rPr>
      <w:rFonts w:cs="Times New Roman"/>
      <w:szCs w:val="24"/>
    </w:rPr>
  </w:style>
  <w:style w:type="character" w:customStyle="1" w:styleId="1199">
    <w:name w:val="结束语 字符1"/>
    <w:basedOn w:val="96"/>
    <w:semiHidden/>
    <w:qFormat/>
    <w:uiPriority w:val="99"/>
    <w:rPr>
      <w:rFonts w:cstheme="minorBidi"/>
      <w:kern w:val="2"/>
      <w:sz w:val="24"/>
      <w:szCs w:val="22"/>
    </w:rPr>
  </w:style>
  <w:style w:type="paragraph" w:customStyle="1" w:styleId="1200">
    <w:name w:val="字元 字元 字元3"/>
    <w:basedOn w:val="1"/>
    <w:qFormat/>
    <w:uiPriority w:val="0"/>
    <w:pPr>
      <w:adjustRightInd/>
      <w:snapToGrid/>
      <w:spacing w:line="240" w:lineRule="auto"/>
      <w:ind w:firstLine="0" w:firstLineChars="0"/>
    </w:pPr>
    <w:rPr>
      <w:rFonts w:cs="Times New Roman"/>
      <w:sz w:val="21"/>
      <w:szCs w:val="21"/>
    </w:rPr>
  </w:style>
  <w:style w:type="paragraph" w:customStyle="1" w:styleId="1201">
    <w:name w:val="Char224"/>
    <w:basedOn w:val="1"/>
    <w:qFormat/>
    <w:uiPriority w:val="0"/>
    <w:pPr>
      <w:adjustRightInd/>
      <w:snapToGrid/>
      <w:spacing w:line="240" w:lineRule="auto"/>
    </w:pPr>
    <w:rPr>
      <w:rFonts w:cs="Times New Roman"/>
      <w:sz w:val="21"/>
      <w:szCs w:val="24"/>
    </w:rPr>
  </w:style>
  <w:style w:type="paragraph" w:customStyle="1" w:styleId="1202">
    <w:name w:val="燕山正文111"/>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1203">
    <w:name w:val="zhang正文"/>
    <w:basedOn w:val="35"/>
    <w:qFormat/>
    <w:uiPriority w:val="0"/>
    <w:pPr>
      <w:adjustRightInd/>
      <w:snapToGrid/>
      <w:spacing w:before="60" w:after="0" w:line="460" w:lineRule="exact"/>
      <w:ind w:left="0" w:leftChars="0" w:firstLine="480"/>
    </w:pPr>
    <w:rPr>
      <w:rFonts w:cs="Times New Roman"/>
      <w:szCs w:val="24"/>
    </w:rPr>
  </w:style>
  <w:style w:type="character" w:customStyle="1" w:styleId="1204">
    <w:name w:val="签名 字符1"/>
    <w:basedOn w:val="96"/>
    <w:semiHidden/>
    <w:qFormat/>
    <w:uiPriority w:val="99"/>
    <w:rPr>
      <w:rFonts w:cstheme="minorBidi"/>
      <w:kern w:val="2"/>
      <w:sz w:val="24"/>
      <w:szCs w:val="22"/>
    </w:rPr>
  </w:style>
  <w:style w:type="paragraph" w:customStyle="1" w:styleId="1205">
    <w:name w:val="燕山正文8"/>
    <w:basedOn w:val="1"/>
    <w:qFormat/>
    <w:uiPriority w:val="0"/>
    <w:pPr>
      <w:tabs>
        <w:tab w:val="left" w:pos="4680"/>
      </w:tabs>
      <w:spacing w:line="480" w:lineRule="exact"/>
      <w:ind w:firstLine="0" w:firstLineChars="0"/>
    </w:pPr>
    <w:rPr>
      <w:rFonts w:ascii="宋体" w:cs="宋体"/>
      <w:szCs w:val="24"/>
    </w:rPr>
  </w:style>
  <w:style w:type="paragraph" w:customStyle="1" w:styleId="1206">
    <w:name w:val="正文2112"/>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character" w:customStyle="1" w:styleId="1207">
    <w:name w:val="页脚 字符2"/>
    <w:basedOn w:val="96"/>
    <w:qFormat/>
    <w:uiPriority w:val="99"/>
    <w:rPr>
      <w:rFonts w:cstheme="minorBidi"/>
      <w:kern w:val="2"/>
      <w:sz w:val="18"/>
      <w:szCs w:val="18"/>
    </w:rPr>
  </w:style>
  <w:style w:type="paragraph" w:customStyle="1" w:styleId="1208">
    <w:name w:val="正文格式＝512"/>
    <w:basedOn w:val="179"/>
    <w:next w:val="179"/>
    <w:qFormat/>
    <w:uiPriority w:val="0"/>
    <w:rPr>
      <w:rFonts w:hAnsi="宋体" w:cs="Times New Roman"/>
    </w:rPr>
  </w:style>
  <w:style w:type="paragraph" w:customStyle="1" w:styleId="1209">
    <w:name w:val="font13"/>
    <w:basedOn w:val="1"/>
    <w:qFormat/>
    <w:uiPriority w:val="0"/>
    <w:pPr>
      <w:widowControl/>
      <w:adjustRightInd/>
      <w:snapToGrid/>
      <w:spacing w:before="100" w:beforeAutospacing="1" w:after="100" w:afterAutospacing="1" w:line="240" w:lineRule="auto"/>
      <w:ind w:firstLine="0" w:firstLineChars="0"/>
      <w:jc w:val="left"/>
    </w:pPr>
    <w:rPr>
      <w:rFonts w:cs="Times New Roman"/>
      <w:kern w:val="0"/>
      <w:sz w:val="20"/>
      <w:szCs w:val="20"/>
    </w:rPr>
  </w:style>
  <w:style w:type="paragraph" w:customStyle="1" w:styleId="1210">
    <w:name w:val="xl35"/>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textAlignment w:val="center"/>
    </w:pPr>
    <w:rPr>
      <w:rFonts w:ascii="Arial Unicode MS" w:hAnsi="Arial Unicode MS" w:cs="Times New Roman"/>
      <w:color w:val="000000"/>
      <w:kern w:val="0"/>
      <w:sz w:val="20"/>
      <w:szCs w:val="20"/>
    </w:rPr>
  </w:style>
  <w:style w:type="paragraph" w:customStyle="1" w:styleId="1211">
    <w:name w:val="Char3 Char Char Char Char Char2"/>
    <w:basedOn w:val="1"/>
    <w:qFormat/>
    <w:uiPriority w:val="0"/>
    <w:pPr>
      <w:adjustRightInd/>
      <w:snapToGrid/>
      <w:spacing w:line="240" w:lineRule="auto"/>
      <w:ind w:firstLine="0" w:firstLineChars="0"/>
    </w:pPr>
    <w:rPr>
      <w:rFonts w:cs="Times New Roman"/>
      <w:sz w:val="21"/>
      <w:szCs w:val="21"/>
    </w:rPr>
  </w:style>
  <w:style w:type="paragraph" w:customStyle="1" w:styleId="1212">
    <w:name w:val="xl47"/>
    <w:basedOn w:val="1"/>
    <w:qFormat/>
    <w:uiPriority w:val="0"/>
    <w:pPr>
      <w:widowControl/>
      <w:pBdr>
        <w:top w:val="single" w:color="auto" w:sz="4" w:space="0"/>
        <w:left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213">
    <w:name w:val="表题格式"/>
    <w:basedOn w:val="1"/>
    <w:qFormat/>
    <w:uiPriority w:val="0"/>
    <w:pPr>
      <w:adjustRightInd/>
      <w:snapToGrid/>
      <w:spacing w:line="440" w:lineRule="exact"/>
      <w:ind w:firstLine="377" w:firstLineChars="377"/>
    </w:pPr>
    <w:rPr>
      <w:rFonts w:eastAsia="黑体" w:cs="Times New Roman"/>
      <w:kern w:val="0"/>
      <w:szCs w:val="20"/>
    </w:rPr>
  </w:style>
  <w:style w:type="character" w:customStyle="1" w:styleId="1214">
    <w:name w:val="HTML 地址 字符1"/>
    <w:basedOn w:val="96"/>
    <w:semiHidden/>
    <w:qFormat/>
    <w:uiPriority w:val="99"/>
    <w:rPr>
      <w:rFonts w:cstheme="minorBidi"/>
      <w:i/>
      <w:iCs/>
      <w:kern w:val="2"/>
      <w:sz w:val="24"/>
      <w:szCs w:val="22"/>
    </w:rPr>
  </w:style>
  <w:style w:type="paragraph" w:customStyle="1" w:styleId="1215">
    <w:name w:val="Char Char Char1 Char Char Char Char Char Char Char Char Char Char Char Char Char Char Char Char Char Char Char Char Char Char1"/>
    <w:basedOn w:val="1"/>
    <w:qFormat/>
    <w:uiPriority w:val="0"/>
    <w:pPr>
      <w:adjustRightInd/>
      <w:snapToGrid/>
      <w:spacing w:line="240" w:lineRule="auto"/>
      <w:ind w:firstLine="0" w:firstLineChars="0"/>
    </w:pPr>
    <w:rPr>
      <w:rFonts w:cs="Times New Roman"/>
      <w:sz w:val="21"/>
      <w:szCs w:val="20"/>
    </w:rPr>
  </w:style>
  <w:style w:type="character" w:customStyle="1" w:styleId="1216">
    <w:name w:val="称呼 字符1"/>
    <w:basedOn w:val="96"/>
    <w:qFormat/>
    <w:uiPriority w:val="0"/>
    <w:rPr>
      <w:rFonts w:cstheme="minorBidi"/>
      <w:kern w:val="2"/>
      <w:sz w:val="24"/>
      <w:szCs w:val="22"/>
    </w:rPr>
  </w:style>
  <w:style w:type="paragraph" w:customStyle="1" w:styleId="1217">
    <w:name w:val="小4黑居中行1"/>
    <w:qFormat/>
    <w:uiPriority w:val="0"/>
    <w:pPr>
      <w:widowControl w:val="0"/>
      <w:jc w:val="center"/>
    </w:pPr>
    <w:rPr>
      <w:rFonts w:ascii="Times New Roman" w:hAnsi="Times New Roman" w:eastAsia="宋体" w:cs="Times New Roman"/>
      <w:kern w:val="2"/>
      <w:sz w:val="24"/>
      <w:szCs w:val="24"/>
      <w:lang w:val="en-US" w:eastAsia="zh-CN" w:bidi="ar-SA"/>
    </w:rPr>
  </w:style>
  <w:style w:type="paragraph" w:customStyle="1" w:styleId="1218">
    <w:name w:val="xl79"/>
    <w:basedOn w:val="1"/>
    <w:qFormat/>
    <w:uiPriority w:val="0"/>
    <w:pPr>
      <w:widowControl/>
      <w:pBdr>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219">
    <w:name w:val="xl24"/>
    <w:basedOn w:val="1"/>
    <w:qFormat/>
    <w:uiPriority w:val="0"/>
    <w:pPr>
      <w:widowControl/>
      <w:adjustRightInd/>
      <w:snapToGrid/>
      <w:spacing w:before="100" w:beforeAutospacing="1" w:after="100" w:afterAutospacing="1" w:line="240" w:lineRule="auto"/>
      <w:ind w:firstLine="0" w:firstLineChars="0"/>
      <w:jc w:val="center"/>
    </w:pPr>
    <w:rPr>
      <w:rFonts w:hint="eastAsia" w:ascii="仿宋_GB2312" w:hAnsi="Arial Unicode MS" w:eastAsia="仿宋_GB2312" w:cs="Arial Unicode MS"/>
      <w:kern w:val="0"/>
      <w:szCs w:val="24"/>
    </w:rPr>
  </w:style>
  <w:style w:type="character" w:customStyle="1" w:styleId="1220">
    <w:name w:val="文档结构图 字符1"/>
    <w:basedOn w:val="96"/>
    <w:semiHidden/>
    <w:qFormat/>
    <w:uiPriority w:val="0"/>
    <w:rPr>
      <w:rFonts w:ascii="Microsoft YaHei UI" w:eastAsia="Microsoft YaHei UI" w:cstheme="minorBidi"/>
      <w:kern w:val="2"/>
      <w:sz w:val="18"/>
      <w:szCs w:val="18"/>
    </w:rPr>
  </w:style>
  <w:style w:type="paragraph" w:customStyle="1" w:styleId="1221">
    <w:name w:val="样式 标题 3h33rd levelH33Head 3level_3PIM 3Level 3 Head二级节名..."/>
    <w:basedOn w:val="5"/>
    <w:qFormat/>
    <w:uiPriority w:val="0"/>
    <w:pPr>
      <w:tabs>
        <w:tab w:val="left" w:pos="754"/>
      </w:tabs>
      <w:adjustRightInd/>
      <w:snapToGrid/>
      <w:spacing w:line="400" w:lineRule="exact"/>
      <w:ind w:firstLine="0" w:firstLineChars="0"/>
      <w:jc w:val="left"/>
    </w:pPr>
    <w:rPr>
      <w:rFonts w:hAnsi="宋体" w:cs="宋体"/>
      <w:color w:val="000000"/>
      <w:sz w:val="30"/>
      <w:szCs w:val="20"/>
    </w:rPr>
  </w:style>
  <w:style w:type="paragraph" w:customStyle="1" w:styleId="1222">
    <w:name w:val="表内535"/>
    <w:basedOn w:val="1"/>
    <w:qFormat/>
    <w:uiPriority w:val="0"/>
    <w:pPr>
      <w:spacing w:line="300" w:lineRule="auto"/>
      <w:ind w:firstLine="0" w:firstLineChars="0"/>
      <w:jc w:val="left"/>
    </w:pPr>
    <w:rPr>
      <w:rFonts w:ascii="宋体" w:cs="Times New Roman"/>
      <w:sz w:val="21"/>
      <w:szCs w:val="20"/>
    </w:rPr>
  </w:style>
  <w:style w:type="paragraph" w:customStyle="1" w:styleId="1223">
    <w:name w:val="Char432"/>
    <w:basedOn w:val="1"/>
    <w:qFormat/>
    <w:uiPriority w:val="0"/>
    <w:pPr>
      <w:adjustRightInd/>
      <w:snapToGrid/>
      <w:spacing w:line="240" w:lineRule="auto"/>
      <w:ind w:left="-48" w:firstLine="0" w:firstLineChars="0"/>
    </w:pPr>
    <w:rPr>
      <w:rFonts w:cs="Times New Roman"/>
      <w:sz w:val="21"/>
      <w:szCs w:val="24"/>
    </w:rPr>
  </w:style>
  <w:style w:type="paragraph" w:customStyle="1" w:styleId="1224">
    <w:name w:val="表题317"/>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1225">
    <w:name w:val="Char Char Char Char Char Char Char Char1 Char Char Char1 Char"/>
    <w:basedOn w:val="1"/>
    <w:qFormat/>
    <w:uiPriority w:val="0"/>
    <w:pPr>
      <w:snapToGrid/>
      <w:spacing w:line="400" w:lineRule="exact"/>
      <w:ind w:firstLine="601" w:firstLineChars="0"/>
      <w:textAlignment w:val="baseline"/>
    </w:pPr>
    <w:rPr>
      <w:rFonts w:eastAsia="楷体_GB2312" w:cs="Times New Roman"/>
      <w:spacing w:val="8"/>
      <w:kern w:val="0"/>
      <w:szCs w:val="20"/>
    </w:rPr>
  </w:style>
  <w:style w:type="character" w:customStyle="1" w:styleId="1226">
    <w:name w:val="正文文本 3 字符1"/>
    <w:basedOn w:val="96"/>
    <w:qFormat/>
    <w:uiPriority w:val="0"/>
    <w:rPr>
      <w:rFonts w:cstheme="minorBidi"/>
      <w:kern w:val="2"/>
      <w:sz w:val="16"/>
      <w:szCs w:val="16"/>
    </w:rPr>
  </w:style>
  <w:style w:type="paragraph" w:customStyle="1" w:styleId="1227">
    <w:name w:val="ISO标题4"/>
    <w:qFormat/>
    <w:uiPriority w:val="0"/>
    <w:pPr>
      <w:tabs>
        <w:tab w:val="left" w:pos="0"/>
        <w:tab w:val="left" w:pos="420"/>
        <w:tab w:val="left" w:pos="1440"/>
      </w:tabs>
      <w:outlineLvl w:val="3"/>
    </w:pPr>
    <w:rPr>
      <w:rFonts w:ascii="宋体" w:hAnsi="宋体" w:eastAsia="宋体" w:cs="Times New Roman"/>
      <w:color w:val="000000"/>
      <w:sz w:val="24"/>
      <w:lang w:val="en-US" w:eastAsia="zh-CN" w:bidi="ar-SA"/>
    </w:rPr>
  </w:style>
  <w:style w:type="paragraph" w:customStyle="1" w:styleId="1228">
    <w:name w:val="注释"/>
    <w:basedOn w:val="1"/>
    <w:qFormat/>
    <w:uiPriority w:val="0"/>
    <w:pPr>
      <w:adjustRightInd/>
      <w:snapToGrid/>
      <w:spacing w:before="60" w:line="320" w:lineRule="exact"/>
    </w:pPr>
    <w:rPr>
      <w:rFonts w:cs="Times New Roman"/>
      <w:bCs/>
      <w:sz w:val="21"/>
      <w:szCs w:val="24"/>
    </w:rPr>
  </w:style>
  <w:style w:type="paragraph" w:customStyle="1" w:styleId="1229">
    <w:name w:val="黑体三号14"/>
    <w:basedOn w:val="179"/>
    <w:qFormat/>
    <w:uiPriority w:val="0"/>
    <w:pPr>
      <w:jc w:val="center"/>
    </w:pPr>
    <w:rPr>
      <w:rFonts w:ascii="黑体" w:hAnsi="宋体" w:eastAsia="黑体"/>
      <w:b/>
      <w:bCs/>
      <w:sz w:val="32"/>
      <w:szCs w:val="20"/>
    </w:rPr>
  </w:style>
  <w:style w:type="paragraph" w:customStyle="1" w:styleId="1230">
    <w:name w:val="日期1"/>
    <w:basedOn w:val="1"/>
    <w:next w:val="1"/>
    <w:qFormat/>
    <w:uiPriority w:val="0"/>
    <w:pPr>
      <w:snapToGrid/>
      <w:spacing w:line="240" w:lineRule="auto"/>
      <w:ind w:firstLine="0" w:firstLineChars="0"/>
      <w:textAlignment w:val="baseline"/>
    </w:pPr>
    <w:rPr>
      <w:rFonts w:cs="Times New Roman"/>
      <w:sz w:val="21"/>
      <w:szCs w:val="20"/>
    </w:rPr>
  </w:style>
  <w:style w:type="paragraph" w:customStyle="1" w:styleId="1231">
    <w:name w:val="Char182"/>
    <w:basedOn w:val="1"/>
    <w:qFormat/>
    <w:uiPriority w:val="0"/>
    <w:pPr>
      <w:adjustRightInd/>
      <w:snapToGrid/>
      <w:spacing w:line="240" w:lineRule="auto"/>
      <w:ind w:firstLine="0" w:firstLineChars="0"/>
    </w:pPr>
    <w:rPr>
      <w:rFonts w:cs="Times New Roman"/>
      <w:sz w:val="21"/>
      <w:szCs w:val="21"/>
    </w:rPr>
  </w:style>
  <w:style w:type="paragraph" w:customStyle="1" w:styleId="1232">
    <w:name w:val="标题422"/>
    <w:basedOn w:val="1"/>
    <w:qFormat/>
    <w:uiPriority w:val="0"/>
    <w:pPr>
      <w:spacing w:line="300" w:lineRule="auto"/>
      <w:ind w:firstLine="0" w:firstLineChars="0"/>
      <w:jc w:val="left"/>
    </w:pPr>
    <w:rPr>
      <w:rFonts w:ascii="黑体" w:eastAsia="黑体" w:cs="Times New Roman"/>
      <w:bCs/>
      <w:szCs w:val="24"/>
    </w:rPr>
  </w:style>
  <w:style w:type="paragraph" w:customStyle="1" w:styleId="1233">
    <w:name w:val="样式 小四 首行缩进:  24 磅 行距: 多倍行距 1.25 字行"/>
    <w:basedOn w:val="1"/>
    <w:qFormat/>
    <w:uiPriority w:val="0"/>
    <w:pPr>
      <w:snapToGrid/>
      <w:spacing w:line="440" w:lineRule="exact"/>
      <w:ind w:firstLine="480" w:firstLineChars="0"/>
      <w:textAlignment w:val="baseline"/>
    </w:pPr>
    <w:rPr>
      <w:rFonts w:cs="宋体"/>
      <w:kern w:val="0"/>
      <w:szCs w:val="20"/>
    </w:rPr>
  </w:style>
  <w:style w:type="character" w:customStyle="1" w:styleId="1234">
    <w:name w:val="日期 字符2"/>
    <w:basedOn w:val="96"/>
    <w:qFormat/>
    <w:uiPriority w:val="0"/>
    <w:rPr>
      <w:rFonts w:cstheme="minorBidi"/>
      <w:kern w:val="2"/>
      <w:sz w:val="24"/>
      <w:szCs w:val="22"/>
    </w:rPr>
  </w:style>
  <w:style w:type="paragraph" w:customStyle="1" w:styleId="1235">
    <w:name w:val="图题71"/>
    <w:basedOn w:val="179"/>
    <w:next w:val="179"/>
    <w:qFormat/>
    <w:uiPriority w:val="0"/>
    <w:pPr>
      <w:ind w:firstLine="0"/>
      <w:jc w:val="center"/>
    </w:pPr>
    <w:rPr>
      <w:rFonts w:ascii="黑体" w:hAnsi="宋体" w:eastAsia="黑体"/>
      <w:b/>
      <w:bCs/>
    </w:rPr>
  </w:style>
  <w:style w:type="paragraph" w:customStyle="1" w:styleId="1236">
    <w:name w:val="正文格式82"/>
    <w:basedOn w:val="1"/>
    <w:qFormat/>
    <w:uiPriority w:val="0"/>
    <w:pPr>
      <w:adjustRightInd/>
      <w:snapToGrid/>
      <w:spacing w:line="360" w:lineRule="auto"/>
      <w:ind w:firstLine="482" w:firstLineChars="0"/>
    </w:pPr>
    <w:rPr>
      <w:rFonts w:ascii="宋体" w:hAnsi="宋体" w:cs="Times New Roman"/>
      <w:szCs w:val="24"/>
    </w:rPr>
  </w:style>
  <w:style w:type="paragraph" w:customStyle="1" w:styleId="1237">
    <w:name w:val="燕山正文1122"/>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1238">
    <w:name w:val="图题注1"/>
    <w:basedOn w:val="22"/>
    <w:qFormat/>
    <w:uiPriority w:val="0"/>
    <w:pPr>
      <w:adjustRightInd/>
      <w:snapToGrid/>
      <w:spacing w:line="240" w:lineRule="auto"/>
      <w:ind w:firstLine="0" w:firstLineChars="0"/>
      <w:jc w:val="center"/>
    </w:pPr>
    <w:rPr>
      <w:rFonts w:ascii="黑体" w:hAnsi="Arial" w:cs="宋体"/>
      <w:b/>
      <w:bCs/>
      <w:sz w:val="24"/>
      <w:szCs w:val="24"/>
    </w:rPr>
  </w:style>
  <w:style w:type="paragraph" w:customStyle="1" w:styleId="1239">
    <w:name w:val="款"/>
    <w:basedOn w:val="1"/>
    <w:qFormat/>
    <w:uiPriority w:val="0"/>
    <w:pPr>
      <w:adjustRightInd/>
      <w:snapToGrid/>
      <w:spacing w:line="360" w:lineRule="auto"/>
      <w:ind w:firstLine="0" w:firstLineChars="0"/>
    </w:pPr>
    <w:rPr>
      <w:rFonts w:cs="Times New Roman"/>
      <w:sz w:val="21"/>
      <w:szCs w:val="20"/>
    </w:rPr>
  </w:style>
  <w:style w:type="paragraph" w:customStyle="1" w:styleId="1240">
    <w:name w:val="Char Char Char1 Char Char Char1 Char"/>
    <w:basedOn w:val="1"/>
    <w:qFormat/>
    <w:uiPriority w:val="0"/>
    <w:pPr>
      <w:adjustRightInd/>
      <w:snapToGrid/>
      <w:spacing w:line="240" w:lineRule="exact"/>
    </w:pPr>
    <w:rPr>
      <w:rFonts w:cs="Times New Roman"/>
      <w:sz w:val="28"/>
      <w:szCs w:val="28"/>
    </w:rPr>
  </w:style>
  <w:style w:type="paragraph" w:customStyle="1" w:styleId="1241">
    <w:name w:val="正文修改32"/>
    <w:basedOn w:val="892"/>
    <w:qFormat/>
    <w:uiPriority w:val="0"/>
    <w:pPr>
      <w:spacing w:line="480" w:lineRule="exact"/>
      <w:ind w:firstLine="0" w:firstLineChars="0"/>
    </w:pPr>
    <w:rPr>
      <w:rFonts w:cs="宋体"/>
      <w:sz w:val="24"/>
      <w:szCs w:val="24"/>
    </w:rPr>
  </w:style>
  <w:style w:type="paragraph" w:customStyle="1" w:styleId="1242">
    <w:name w:val="Char Char Char Char Char Char Char Char Char Char Char Char Char Char Char Char Char Char Char Char Char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1243">
    <w:name w:val="样式 标题 4 + 四号 段前: 1 行"/>
    <w:basedOn w:val="6"/>
    <w:qFormat/>
    <w:uiPriority w:val="0"/>
    <w:pPr>
      <w:widowControl/>
      <w:tabs>
        <w:tab w:val="left" w:pos="1680"/>
      </w:tabs>
      <w:adjustRightInd/>
      <w:snapToGrid/>
      <w:spacing w:before="120" w:beforeLines="100" w:after="0" w:line="420" w:lineRule="exact"/>
      <w:ind w:left="560" w:firstLine="0" w:firstLineChars="0"/>
    </w:pPr>
    <w:rPr>
      <w:rFonts w:ascii="Arial" w:hAnsi="Arial" w:eastAsia="黑体" w:cs="Times New Roman"/>
      <w:b w:val="0"/>
      <w:bCs w:val="0"/>
      <w:kern w:val="0"/>
      <w:szCs w:val="20"/>
    </w:rPr>
  </w:style>
  <w:style w:type="character" w:customStyle="1" w:styleId="1244">
    <w:name w:val="正文文本缩进 字符1"/>
    <w:basedOn w:val="96"/>
    <w:link w:val="35"/>
    <w:qFormat/>
    <w:uiPriority w:val="0"/>
    <w:rPr>
      <w:rFonts w:cstheme="minorBidi"/>
      <w:kern w:val="2"/>
      <w:sz w:val="24"/>
      <w:szCs w:val="22"/>
    </w:rPr>
  </w:style>
  <w:style w:type="character" w:customStyle="1" w:styleId="1245">
    <w:name w:val="正文文本首行缩进 2 字符1"/>
    <w:basedOn w:val="1244"/>
    <w:semiHidden/>
    <w:qFormat/>
    <w:uiPriority w:val="99"/>
    <w:rPr>
      <w:rFonts w:cstheme="minorBidi"/>
      <w:kern w:val="2"/>
      <w:sz w:val="24"/>
      <w:szCs w:val="22"/>
    </w:rPr>
  </w:style>
  <w:style w:type="paragraph" w:customStyle="1" w:styleId="1246">
    <w:name w:val="表格内字体15"/>
    <w:basedOn w:val="179"/>
    <w:next w:val="179"/>
    <w:qFormat/>
    <w:uiPriority w:val="0"/>
    <w:pPr>
      <w:spacing w:line="240" w:lineRule="auto"/>
      <w:ind w:firstLine="0"/>
      <w:jc w:val="center"/>
    </w:pPr>
    <w:rPr>
      <w:rFonts w:hAnsi="宋体" w:cs="Times New Roman"/>
      <w:sz w:val="21"/>
    </w:rPr>
  </w:style>
  <w:style w:type="paragraph" w:customStyle="1" w:styleId="1247">
    <w:name w:val="表格内字体43"/>
    <w:basedOn w:val="179"/>
    <w:next w:val="179"/>
    <w:qFormat/>
    <w:uiPriority w:val="0"/>
    <w:pPr>
      <w:spacing w:line="240" w:lineRule="auto"/>
      <w:ind w:firstLine="0"/>
      <w:jc w:val="center"/>
    </w:pPr>
    <w:rPr>
      <w:rFonts w:hAnsi="宋体" w:cs="Times New Roman"/>
      <w:sz w:val="21"/>
    </w:rPr>
  </w:style>
  <w:style w:type="paragraph" w:customStyle="1" w:styleId="1248">
    <w:name w:val="字元 字元 字元 字元1"/>
    <w:basedOn w:val="1"/>
    <w:qFormat/>
    <w:uiPriority w:val="0"/>
    <w:pPr>
      <w:adjustRightInd/>
      <w:snapToGrid/>
      <w:spacing w:line="240" w:lineRule="auto"/>
      <w:ind w:firstLine="0" w:firstLineChars="0"/>
    </w:pPr>
    <w:rPr>
      <w:rFonts w:cs="Times New Roman"/>
      <w:sz w:val="21"/>
      <w:szCs w:val="21"/>
    </w:rPr>
  </w:style>
  <w:style w:type="paragraph" w:customStyle="1" w:styleId="1249">
    <w:name w:val="List1"/>
    <w:basedOn w:val="1"/>
    <w:qFormat/>
    <w:uiPriority w:val="0"/>
    <w:pPr>
      <w:adjustRightInd/>
      <w:snapToGrid/>
      <w:spacing w:line="240" w:lineRule="exact"/>
      <w:ind w:firstLine="0" w:firstLineChars="0"/>
      <w:jc w:val="center"/>
    </w:pPr>
    <w:rPr>
      <w:rFonts w:hint="eastAsia" w:ascii="仿宋_GB2312" w:hAnsi="宋体" w:eastAsia="仿宋_GB2312" w:cs="Times New Roman"/>
      <w:sz w:val="28"/>
      <w:szCs w:val="28"/>
    </w:rPr>
  </w:style>
  <w:style w:type="paragraph" w:customStyle="1" w:styleId="1250">
    <w:name w:val="表格2"/>
    <w:basedOn w:val="285"/>
    <w:qFormat/>
    <w:uiPriority w:val="0"/>
    <w:pPr>
      <w:widowControl/>
      <w:textAlignment w:val="baseline"/>
    </w:pPr>
    <w:rPr>
      <w:szCs w:val="21"/>
    </w:rPr>
  </w:style>
  <w:style w:type="paragraph" w:customStyle="1" w:styleId="1251">
    <w:name w:val="新表"/>
    <w:basedOn w:val="1"/>
    <w:qFormat/>
    <w:uiPriority w:val="0"/>
    <w:pPr>
      <w:adjustRightInd/>
      <w:snapToGrid/>
      <w:spacing w:line="360" w:lineRule="exact"/>
      <w:ind w:firstLine="0" w:firstLineChars="0"/>
    </w:pPr>
    <w:rPr>
      <w:rFonts w:ascii="仿宋_GB2312" w:hAnsi="宋体" w:eastAsia="仿宋_GB2312" w:cs="Times New Roman"/>
      <w:kern w:val="0"/>
      <w:szCs w:val="28"/>
    </w:rPr>
  </w:style>
  <w:style w:type="paragraph" w:customStyle="1" w:styleId="1252">
    <w:name w:val="标题 42"/>
    <w:basedOn w:val="1"/>
    <w:next w:val="1"/>
    <w:qFormat/>
    <w:uiPriority w:val="0"/>
    <w:pPr>
      <w:keepNext/>
      <w:keepLines/>
      <w:adjustRightInd/>
      <w:snapToGrid/>
      <w:spacing w:line="500" w:lineRule="atLeast"/>
      <w:ind w:firstLine="0" w:firstLineChars="0"/>
    </w:pPr>
    <w:rPr>
      <w:rFonts w:hint="eastAsia" w:ascii="仿宋_GB2312" w:hAnsi="Arial" w:eastAsia="仿宋_GB2312" w:cs="Times New Roman"/>
      <w:sz w:val="28"/>
      <w:szCs w:val="28"/>
    </w:rPr>
  </w:style>
  <w:style w:type="paragraph" w:customStyle="1" w:styleId="1253">
    <w:name w:val="Char Char Char Char Char Char Char Char Char Char Char Char1 Char Char Char Char Char Char"/>
    <w:basedOn w:val="1"/>
    <w:qFormat/>
    <w:uiPriority w:val="0"/>
    <w:pPr>
      <w:adjustRightInd/>
      <w:snapToGrid/>
      <w:spacing w:line="240" w:lineRule="exact"/>
    </w:pPr>
    <w:rPr>
      <w:rFonts w:cs="Times New Roman"/>
      <w:sz w:val="28"/>
      <w:szCs w:val="28"/>
    </w:rPr>
  </w:style>
  <w:style w:type="paragraph" w:customStyle="1" w:styleId="1254">
    <w:name w:val="谏壁标题3（chen）"/>
    <w:basedOn w:val="1"/>
    <w:qFormat/>
    <w:uiPriority w:val="0"/>
    <w:pPr>
      <w:keepNext/>
      <w:keepLines/>
      <w:adjustRightInd/>
      <w:snapToGrid/>
      <w:spacing w:before="100" w:after="120" w:line="360" w:lineRule="auto"/>
      <w:ind w:firstLine="0" w:firstLineChars="0"/>
      <w:outlineLvl w:val="2"/>
    </w:pPr>
    <w:rPr>
      <w:rFonts w:eastAsia="黑体" w:cs="Times New Roman"/>
      <w:sz w:val="30"/>
      <w:szCs w:val="32"/>
    </w:rPr>
  </w:style>
  <w:style w:type="paragraph" w:customStyle="1" w:styleId="1255">
    <w:name w:val="6表(图)头(治)"/>
    <w:next w:val="1"/>
    <w:qFormat/>
    <w:uiPriority w:val="0"/>
    <w:pPr>
      <w:widowControl w:val="0"/>
      <w:spacing w:line="500" w:lineRule="exact"/>
      <w:ind w:firstLine="560" w:firstLineChars="200"/>
      <w:jc w:val="center"/>
    </w:pPr>
    <w:rPr>
      <w:rFonts w:ascii="宋体" w:hAnsi="宋体" w:eastAsia="宋体" w:cs="Times New Roman"/>
      <w:sz w:val="28"/>
      <w:lang w:val="en-US" w:eastAsia="zh-CN" w:bidi="ar-SA"/>
    </w:rPr>
  </w:style>
  <w:style w:type="paragraph" w:customStyle="1" w:styleId="1256">
    <w:name w:val="环评正文1"/>
    <w:basedOn w:val="822"/>
    <w:qFormat/>
    <w:uiPriority w:val="0"/>
    <w:pPr>
      <w:ind w:firstLine="0" w:firstLineChars="0"/>
    </w:pPr>
    <w:rPr>
      <w:rFonts w:hAnsi="宋体"/>
      <w:szCs w:val="28"/>
    </w:rPr>
  </w:style>
  <w:style w:type="paragraph" w:customStyle="1" w:styleId="1257">
    <w:name w:val="图标标题"/>
    <w:basedOn w:val="24"/>
    <w:qFormat/>
    <w:uiPriority w:val="0"/>
    <w:pPr>
      <w:pBdr>
        <w:top w:val="single" w:color="auto" w:sz="4" w:space="1"/>
      </w:pBdr>
      <w:tabs>
        <w:tab w:val="clear" w:pos="360"/>
      </w:tabs>
      <w:adjustRightInd w:val="0"/>
      <w:spacing w:line="360" w:lineRule="auto"/>
      <w:ind w:left="0" w:firstLine="0"/>
      <w:jc w:val="center"/>
      <w:textAlignment w:val="baseline"/>
    </w:pPr>
    <w:rPr>
      <w:b/>
      <w:kern w:val="0"/>
      <w:sz w:val="24"/>
      <w:szCs w:val="20"/>
    </w:rPr>
  </w:style>
  <w:style w:type="paragraph" w:customStyle="1" w:styleId="1258">
    <w:name w:val="ST20_32"/>
    <w:basedOn w:val="55"/>
    <w:qFormat/>
    <w:uiPriority w:val="0"/>
    <w:pPr>
      <w:keepLines/>
      <w:tabs>
        <w:tab w:val="center" w:pos="4320"/>
        <w:tab w:val="clear" w:pos="4153"/>
        <w:tab w:val="clear" w:pos="8306"/>
      </w:tabs>
      <w:autoSpaceDE w:val="0"/>
      <w:autoSpaceDN w:val="0"/>
      <w:adjustRightInd w:val="0"/>
      <w:snapToGrid/>
      <w:spacing w:line="360" w:lineRule="atLeast"/>
      <w:ind w:firstLine="0"/>
      <w:jc w:val="center"/>
      <w:textAlignment w:val="baseline"/>
    </w:pPr>
    <w:rPr>
      <w:rFonts w:ascii="宋体" w:hAnsi="Tms Rmn"/>
      <w:kern w:val="0"/>
      <w:sz w:val="28"/>
      <w:szCs w:val="20"/>
    </w:rPr>
  </w:style>
  <w:style w:type="character" w:customStyle="1" w:styleId="1259">
    <w:name w:val="正文文本首行缩进 字符1"/>
    <w:basedOn w:val="1190"/>
    <w:semiHidden/>
    <w:qFormat/>
    <w:uiPriority w:val="99"/>
    <w:rPr>
      <w:rFonts w:cstheme="minorBidi"/>
      <w:kern w:val="2"/>
      <w:sz w:val="24"/>
      <w:szCs w:val="22"/>
    </w:rPr>
  </w:style>
  <w:style w:type="paragraph" w:customStyle="1" w:styleId="1260">
    <w:name w:val="LNG－标题1"/>
    <w:basedOn w:val="1"/>
    <w:qFormat/>
    <w:uiPriority w:val="0"/>
    <w:pPr>
      <w:adjustRightInd/>
      <w:snapToGrid/>
      <w:spacing w:beforeLines="50" w:afterLines="50" w:line="360" w:lineRule="auto"/>
      <w:ind w:firstLine="0" w:firstLineChars="0"/>
      <w:textAlignment w:val="center"/>
    </w:pPr>
    <w:rPr>
      <w:rFonts w:cs="Times New Roman"/>
      <w:b/>
      <w:kern w:val="0"/>
      <w:sz w:val="32"/>
      <w:szCs w:val="32"/>
    </w:rPr>
  </w:style>
  <w:style w:type="paragraph" w:customStyle="1" w:styleId="1261">
    <w:name w:val="Char1411"/>
    <w:basedOn w:val="1"/>
    <w:qFormat/>
    <w:uiPriority w:val="0"/>
    <w:pPr>
      <w:adjustRightInd/>
      <w:snapToGrid/>
      <w:spacing w:line="240" w:lineRule="auto"/>
      <w:ind w:left="-48" w:firstLine="0" w:firstLineChars="0"/>
    </w:pPr>
    <w:rPr>
      <w:rFonts w:cs="Times New Roman"/>
      <w:sz w:val="21"/>
      <w:szCs w:val="24"/>
    </w:rPr>
  </w:style>
  <w:style w:type="paragraph" w:customStyle="1" w:styleId="1262">
    <w:name w:val="表内文字小2132"/>
    <w:basedOn w:val="1"/>
    <w:qFormat/>
    <w:uiPriority w:val="0"/>
    <w:pPr>
      <w:spacing w:line="240" w:lineRule="auto"/>
      <w:ind w:firstLine="0" w:firstLineChars="0"/>
      <w:jc w:val="center"/>
      <w:textAlignment w:val="baseline"/>
    </w:pPr>
    <w:rPr>
      <w:rFonts w:ascii="宋体" w:hAnsi="Times" w:cs="Times New Roman"/>
      <w:bCs/>
      <w:color w:val="000000"/>
      <w:sz w:val="21"/>
      <w:szCs w:val="20"/>
    </w:rPr>
  </w:style>
  <w:style w:type="paragraph" w:customStyle="1" w:styleId="1263">
    <w:name w:val="默认段落字体 Para Char5"/>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1264">
    <w:name w:val="表格内字体511"/>
    <w:basedOn w:val="179"/>
    <w:next w:val="179"/>
    <w:qFormat/>
    <w:uiPriority w:val="0"/>
    <w:pPr>
      <w:adjustRightInd w:val="0"/>
      <w:snapToGrid w:val="0"/>
      <w:spacing w:line="240" w:lineRule="auto"/>
      <w:ind w:firstLine="0"/>
    </w:pPr>
    <w:rPr>
      <w:rFonts w:hAnsi="宋体" w:cs="Times New Roman"/>
      <w:sz w:val="21"/>
    </w:rPr>
  </w:style>
  <w:style w:type="paragraph" w:customStyle="1" w:styleId="1265">
    <w:name w:val="Char Char Char Char Char Char Char Char2"/>
    <w:basedOn w:val="1"/>
    <w:qFormat/>
    <w:uiPriority w:val="0"/>
    <w:pPr>
      <w:adjustRightInd/>
      <w:snapToGrid/>
      <w:spacing w:line="240" w:lineRule="auto"/>
      <w:ind w:firstLine="0" w:firstLineChars="0"/>
    </w:pPr>
    <w:rPr>
      <w:rFonts w:cs="Times New Roman"/>
      <w:sz w:val="21"/>
      <w:szCs w:val="21"/>
    </w:rPr>
  </w:style>
  <w:style w:type="character" w:customStyle="1" w:styleId="1266">
    <w:name w:val="宏文本 字符1"/>
    <w:basedOn w:val="96"/>
    <w:semiHidden/>
    <w:qFormat/>
    <w:uiPriority w:val="99"/>
    <w:rPr>
      <w:rFonts w:ascii="Courier New" w:hAnsi="Courier New" w:cs="Courier New"/>
      <w:kern w:val="2"/>
      <w:sz w:val="24"/>
      <w:szCs w:val="24"/>
    </w:rPr>
  </w:style>
  <w:style w:type="paragraph" w:customStyle="1" w:styleId="1267">
    <w:name w:val="表内文字小31111"/>
    <w:basedOn w:val="1"/>
    <w:qFormat/>
    <w:uiPriority w:val="0"/>
    <w:pPr>
      <w:spacing w:line="240" w:lineRule="auto"/>
      <w:ind w:firstLine="0" w:firstLineChars="0"/>
      <w:jc w:val="center"/>
    </w:pPr>
    <w:rPr>
      <w:rFonts w:ascii="宋体" w:hAnsi="Times" w:cs="宋体"/>
      <w:bCs/>
      <w:color w:val="003366"/>
      <w:sz w:val="21"/>
      <w:szCs w:val="20"/>
    </w:rPr>
  </w:style>
  <w:style w:type="character" w:customStyle="1" w:styleId="1268">
    <w:name w:val="注释标题 字符1"/>
    <w:basedOn w:val="96"/>
    <w:qFormat/>
    <w:uiPriority w:val="0"/>
    <w:rPr>
      <w:rFonts w:cstheme="minorBidi"/>
      <w:kern w:val="2"/>
      <w:sz w:val="24"/>
      <w:szCs w:val="22"/>
    </w:rPr>
  </w:style>
  <w:style w:type="paragraph" w:customStyle="1" w:styleId="1269">
    <w:name w:val="样式 正文缩进 + 宋体 黑色 首行缩进:  2 字符12"/>
    <w:basedOn w:val="21"/>
    <w:qFormat/>
    <w:uiPriority w:val="0"/>
    <w:pPr>
      <w:spacing w:line="360" w:lineRule="auto"/>
      <w:ind w:firstLine="480"/>
      <w:jc w:val="left"/>
    </w:pPr>
    <w:rPr>
      <w:rFonts w:ascii="宋体" w:hAnsi="宋体" w:cs="宋体"/>
      <w:color w:val="FF00FF"/>
      <w:sz w:val="24"/>
      <w:szCs w:val="20"/>
    </w:rPr>
  </w:style>
  <w:style w:type="paragraph" w:customStyle="1" w:styleId="1270">
    <w:name w:val="首行缩进:  0.99 厘米 + 首行缩进:  2 字符"/>
    <w:basedOn w:val="1"/>
    <w:qFormat/>
    <w:uiPriority w:val="0"/>
    <w:pPr>
      <w:widowControl/>
      <w:topLinePunct/>
      <w:adjustRightInd/>
      <w:snapToGrid/>
      <w:spacing w:line="480" w:lineRule="exact"/>
      <w:ind w:firstLine="420"/>
      <w:jc w:val="center"/>
    </w:pPr>
    <w:rPr>
      <w:rFonts w:ascii="宋体" w:cs="宋体"/>
      <w:snapToGrid w:val="0"/>
      <w:color w:val="FF0000"/>
      <w:kern w:val="0"/>
      <w:sz w:val="21"/>
      <w:szCs w:val="21"/>
    </w:rPr>
  </w:style>
  <w:style w:type="character" w:customStyle="1" w:styleId="1271">
    <w:name w:val="电子邮件签名 字符1"/>
    <w:basedOn w:val="96"/>
    <w:semiHidden/>
    <w:qFormat/>
    <w:uiPriority w:val="99"/>
    <w:rPr>
      <w:rFonts w:cstheme="minorBidi"/>
      <w:kern w:val="2"/>
      <w:sz w:val="24"/>
      <w:szCs w:val="22"/>
    </w:rPr>
  </w:style>
  <w:style w:type="paragraph" w:customStyle="1" w:styleId="1272">
    <w:name w:val="图题34"/>
    <w:basedOn w:val="179"/>
    <w:next w:val="179"/>
    <w:qFormat/>
    <w:uiPriority w:val="0"/>
    <w:pPr>
      <w:ind w:firstLine="0"/>
      <w:jc w:val="center"/>
    </w:pPr>
    <w:rPr>
      <w:rFonts w:ascii="黑体" w:hAnsi="宋体" w:eastAsia="黑体"/>
      <w:b/>
      <w:bCs/>
    </w:rPr>
  </w:style>
  <w:style w:type="paragraph" w:customStyle="1" w:styleId="1273">
    <w:name w:val="Fax Header12"/>
    <w:basedOn w:val="1"/>
    <w:qFormat/>
    <w:uiPriority w:val="0"/>
    <w:pPr>
      <w:widowControl/>
      <w:adjustRightInd/>
      <w:snapToGrid/>
      <w:spacing w:before="240" w:after="60" w:line="240" w:lineRule="auto"/>
      <w:ind w:firstLine="0" w:firstLineChars="0"/>
      <w:jc w:val="left"/>
    </w:pPr>
    <w:rPr>
      <w:rFonts w:cs="Times New Roman"/>
      <w:kern w:val="0"/>
      <w:sz w:val="20"/>
      <w:szCs w:val="20"/>
    </w:rPr>
  </w:style>
  <w:style w:type="paragraph" w:customStyle="1" w:styleId="1274">
    <w:name w:val="图题"/>
    <w:basedOn w:val="1"/>
    <w:qFormat/>
    <w:uiPriority w:val="0"/>
    <w:pPr>
      <w:tabs>
        <w:tab w:val="left" w:pos="720"/>
      </w:tabs>
      <w:adjustRightInd/>
      <w:spacing w:line="320" w:lineRule="exact"/>
      <w:ind w:firstLine="0" w:firstLineChars="0"/>
      <w:jc w:val="center"/>
    </w:pPr>
    <w:rPr>
      <w:rFonts w:ascii="楷体_GB2312" w:hAnsi="宋体" w:eastAsia="楷体_GB2312" w:cs="Times New Roman"/>
      <w:b/>
      <w:bCs/>
      <w:szCs w:val="24"/>
    </w:rPr>
  </w:style>
  <w:style w:type="paragraph" w:customStyle="1" w:styleId="1275">
    <w:name w:val="body 1"/>
    <w:basedOn w:val="1"/>
    <w:qFormat/>
    <w:uiPriority w:val="0"/>
    <w:pPr>
      <w:snapToGrid/>
      <w:spacing w:line="360" w:lineRule="atLeast"/>
      <w:ind w:firstLine="0" w:firstLineChars="0"/>
      <w:textAlignment w:val="baseline"/>
    </w:pPr>
    <w:rPr>
      <w:rFonts w:ascii="華康中楷體" w:eastAsia="華康中楷體" w:cs="Times New Roman"/>
      <w:spacing w:val="60"/>
      <w:kern w:val="0"/>
      <w:szCs w:val="20"/>
      <w:lang w:eastAsia="zh-TW"/>
    </w:rPr>
  </w:style>
  <w:style w:type="paragraph" w:customStyle="1" w:styleId="1276">
    <w:name w:val="样式 四号 左 行距: 固定值 24 磅"/>
    <w:basedOn w:val="1"/>
    <w:qFormat/>
    <w:uiPriority w:val="0"/>
    <w:pPr>
      <w:tabs>
        <w:tab w:val="left" w:pos="737"/>
      </w:tabs>
      <w:adjustRightInd/>
      <w:snapToGrid/>
      <w:spacing w:line="480" w:lineRule="exact"/>
      <w:ind w:left="737" w:hanging="567" w:firstLineChars="0"/>
      <w:jc w:val="left"/>
    </w:pPr>
    <w:rPr>
      <w:rFonts w:cs="宋体"/>
      <w:sz w:val="28"/>
      <w:szCs w:val="20"/>
    </w:rPr>
  </w:style>
  <w:style w:type="paragraph" w:customStyle="1" w:styleId="1277">
    <w:name w:val="黑体三号3"/>
    <w:basedOn w:val="179"/>
    <w:qFormat/>
    <w:uiPriority w:val="0"/>
    <w:pPr>
      <w:jc w:val="center"/>
    </w:pPr>
    <w:rPr>
      <w:rFonts w:ascii="黑体" w:hAnsi="宋体" w:eastAsia="黑体"/>
      <w:b/>
      <w:bCs/>
      <w:sz w:val="32"/>
      <w:szCs w:val="20"/>
    </w:rPr>
  </w:style>
  <w:style w:type="character" w:customStyle="1" w:styleId="1278">
    <w:name w:val="纯文本 字符2"/>
    <w:basedOn w:val="96"/>
    <w:qFormat/>
    <w:uiPriority w:val="99"/>
    <w:rPr>
      <w:rFonts w:hAnsi="Courier New" w:cs="Courier New" w:asciiTheme="minorEastAsia" w:eastAsiaTheme="minorEastAsia"/>
      <w:kern w:val="2"/>
      <w:sz w:val="24"/>
      <w:szCs w:val="22"/>
    </w:rPr>
  </w:style>
  <w:style w:type="paragraph" w:customStyle="1" w:styleId="1279">
    <w:name w:val="标题4316"/>
    <w:basedOn w:val="1"/>
    <w:qFormat/>
    <w:uiPriority w:val="0"/>
    <w:pPr>
      <w:spacing w:line="480" w:lineRule="exact"/>
      <w:ind w:firstLine="0" w:firstLineChars="0"/>
      <w:jc w:val="center"/>
    </w:pPr>
    <w:rPr>
      <w:rFonts w:ascii="宋体" w:hAnsi="宋体" w:cs="宋体"/>
      <w:szCs w:val="24"/>
    </w:rPr>
  </w:style>
  <w:style w:type="paragraph" w:customStyle="1" w:styleId="1280">
    <w:name w:val="表格内字体2"/>
    <w:basedOn w:val="179"/>
    <w:next w:val="179"/>
    <w:qFormat/>
    <w:uiPriority w:val="0"/>
    <w:pPr>
      <w:spacing w:line="240" w:lineRule="auto"/>
      <w:ind w:firstLine="0"/>
      <w:jc w:val="center"/>
    </w:pPr>
    <w:rPr>
      <w:rFonts w:hAnsi="宋体" w:cs="Times New Roman"/>
      <w:sz w:val="21"/>
    </w:rPr>
  </w:style>
  <w:style w:type="character" w:customStyle="1" w:styleId="1281">
    <w:name w:val="页眉 字符2"/>
    <w:basedOn w:val="96"/>
    <w:qFormat/>
    <w:uiPriority w:val="99"/>
    <w:rPr>
      <w:rFonts w:cstheme="minorBidi"/>
      <w:kern w:val="2"/>
      <w:sz w:val="18"/>
      <w:szCs w:val="18"/>
    </w:rPr>
  </w:style>
  <w:style w:type="paragraph" w:customStyle="1" w:styleId="1282">
    <w:name w:val="标题43114"/>
    <w:basedOn w:val="1"/>
    <w:qFormat/>
    <w:uiPriority w:val="0"/>
    <w:pPr>
      <w:spacing w:line="480" w:lineRule="exact"/>
      <w:ind w:firstLine="0" w:firstLineChars="0"/>
      <w:jc w:val="center"/>
    </w:pPr>
    <w:rPr>
      <w:rFonts w:ascii="宋体" w:hAnsi="宋体" w:cs="宋体"/>
      <w:szCs w:val="24"/>
    </w:rPr>
  </w:style>
  <w:style w:type="paragraph" w:customStyle="1" w:styleId="1283">
    <w:name w:val="标准正文"/>
    <w:basedOn w:val="1"/>
    <w:qFormat/>
    <w:uiPriority w:val="0"/>
    <w:pPr>
      <w:pBdr>
        <w:top w:val="single" w:color="auto" w:sz="4" w:space="1"/>
      </w:pBdr>
      <w:adjustRightInd/>
      <w:snapToGrid/>
      <w:spacing w:line="540" w:lineRule="exact"/>
      <w:ind w:firstLine="480"/>
    </w:pPr>
    <w:rPr>
      <w:rFonts w:cs="Times New Roman"/>
      <w:bCs/>
      <w:szCs w:val="20"/>
    </w:rPr>
  </w:style>
  <w:style w:type="character" w:customStyle="1" w:styleId="1284">
    <w:name w:val="正文文本 2 字符1"/>
    <w:basedOn w:val="96"/>
    <w:qFormat/>
    <w:uiPriority w:val="0"/>
    <w:rPr>
      <w:rFonts w:cstheme="minorBidi"/>
      <w:kern w:val="2"/>
      <w:sz w:val="24"/>
      <w:szCs w:val="22"/>
    </w:rPr>
  </w:style>
  <w:style w:type="paragraph" w:customStyle="1" w:styleId="1285">
    <w:name w:val="默认段落字体 Para Char Char Char Char24"/>
    <w:basedOn w:val="1"/>
    <w:qFormat/>
    <w:uiPriority w:val="0"/>
    <w:pPr>
      <w:adjustRightInd/>
      <w:snapToGrid/>
      <w:spacing w:line="240" w:lineRule="auto"/>
      <w:ind w:firstLine="0" w:firstLineChars="0"/>
    </w:pPr>
    <w:rPr>
      <w:rFonts w:cs="Times New Roman"/>
      <w:sz w:val="21"/>
      <w:szCs w:val="24"/>
    </w:rPr>
  </w:style>
  <w:style w:type="paragraph" w:customStyle="1" w:styleId="1286">
    <w:name w:val="Char Char Char Char Char Char Char19"/>
    <w:basedOn w:val="1"/>
    <w:qFormat/>
    <w:uiPriority w:val="0"/>
    <w:pPr>
      <w:adjustRightInd/>
      <w:snapToGrid/>
      <w:spacing w:line="240" w:lineRule="auto"/>
      <w:ind w:firstLine="0" w:firstLineChars="0"/>
    </w:pPr>
    <w:rPr>
      <w:rFonts w:cs="Times New Roman"/>
      <w:sz w:val="21"/>
      <w:szCs w:val="24"/>
    </w:rPr>
  </w:style>
  <w:style w:type="paragraph" w:customStyle="1" w:styleId="1287">
    <w:name w:val="样式 标题 3 + 段前: 12 磅"/>
    <w:basedOn w:val="5"/>
    <w:qFormat/>
    <w:uiPriority w:val="0"/>
    <w:pPr>
      <w:keepNext w:val="0"/>
      <w:keepLines w:val="0"/>
      <w:widowControl/>
      <w:autoSpaceDE w:val="0"/>
      <w:autoSpaceDN w:val="0"/>
      <w:spacing w:before="0" w:after="0" w:line="360" w:lineRule="auto"/>
      <w:ind w:firstLine="0" w:firstLineChars="0"/>
    </w:pPr>
    <w:rPr>
      <w:rFonts w:ascii="黑体" w:hAnsi="宋体" w:eastAsia="黑体" w:cs="宋体"/>
      <w:b w:val="0"/>
      <w:bCs w:val="0"/>
      <w:color w:val="000000"/>
      <w:kern w:val="21"/>
      <w:sz w:val="24"/>
      <w:szCs w:val="20"/>
    </w:rPr>
  </w:style>
  <w:style w:type="paragraph" w:customStyle="1" w:styleId="1288">
    <w:name w:val="表文字542"/>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1289">
    <w:name w:val="Char48"/>
    <w:basedOn w:val="1"/>
    <w:qFormat/>
    <w:uiPriority w:val="0"/>
    <w:pPr>
      <w:adjustRightInd/>
      <w:snapToGrid/>
      <w:spacing w:line="240" w:lineRule="auto"/>
      <w:ind w:left="-48" w:firstLine="0" w:firstLineChars="0"/>
    </w:pPr>
    <w:rPr>
      <w:rFonts w:cs="Times New Roman"/>
      <w:sz w:val="21"/>
      <w:szCs w:val="24"/>
    </w:rPr>
  </w:style>
  <w:style w:type="paragraph" w:customStyle="1" w:styleId="1290">
    <w:name w:val="正方"/>
    <w:basedOn w:val="1"/>
    <w:qFormat/>
    <w:uiPriority w:val="0"/>
    <w:pPr>
      <w:tabs>
        <w:tab w:val="left" w:pos="240"/>
      </w:tabs>
      <w:autoSpaceDE w:val="0"/>
      <w:autoSpaceDN w:val="0"/>
      <w:snapToGrid/>
      <w:spacing w:line="360" w:lineRule="auto"/>
      <w:ind w:firstLine="0" w:firstLineChars="0"/>
    </w:pPr>
    <w:rPr>
      <w:rFonts w:ascii="Bookman Old Style" w:hAnsi="Bookman Old Style" w:cs="Arial"/>
      <w:kern w:val="0"/>
      <w:szCs w:val="20"/>
    </w:rPr>
  </w:style>
  <w:style w:type="character" w:customStyle="1" w:styleId="1291">
    <w:name w:val="正文文本缩进 2 字符2"/>
    <w:basedOn w:val="96"/>
    <w:qFormat/>
    <w:uiPriority w:val="0"/>
    <w:rPr>
      <w:rFonts w:cstheme="minorBidi"/>
      <w:kern w:val="2"/>
      <w:sz w:val="24"/>
      <w:szCs w:val="22"/>
    </w:rPr>
  </w:style>
  <w:style w:type="character" w:customStyle="1" w:styleId="1292">
    <w:name w:val="尾注文本 字符1"/>
    <w:basedOn w:val="96"/>
    <w:semiHidden/>
    <w:qFormat/>
    <w:uiPriority w:val="0"/>
    <w:rPr>
      <w:rFonts w:cstheme="minorBidi"/>
      <w:kern w:val="2"/>
      <w:sz w:val="24"/>
      <w:szCs w:val="22"/>
    </w:rPr>
  </w:style>
  <w:style w:type="paragraph" w:customStyle="1" w:styleId="1293">
    <w:name w:val="Char161"/>
    <w:basedOn w:val="1"/>
    <w:qFormat/>
    <w:uiPriority w:val="0"/>
    <w:pPr>
      <w:adjustRightInd/>
      <w:snapToGrid/>
      <w:spacing w:line="240" w:lineRule="auto"/>
      <w:ind w:left="-48" w:firstLine="0" w:firstLineChars="0"/>
    </w:pPr>
    <w:rPr>
      <w:rFonts w:cs="Times New Roman"/>
      <w:sz w:val="21"/>
      <w:szCs w:val="24"/>
    </w:rPr>
  </w:style>
  <w:style w:type="character" w:customStyle="1" w:styleId="1294">
    <w:name w:val="副标题 字符2"/>
    <w:basedOn w:val="96"/>
    <w:qFormat/>
    <w:uiPriority w:val="11"/>
    <w:rPr>
      <w:rFonts w:asciiTheme="minorHAnsi" w:hAnsiTheme="minorHAnsi" w:eastAsiaTheme="minorEastAsia" w:cstheme="minorBidi"/>
      <w:b/>
      <w:bCs/>
      <w:kern w:val="28"/>
      <w:sz w:val="32"/>
      <w:szCs w:val="32"/>
    </w:rPr>
  </w:style>
  <w:style w:type="paragraph" w:customStyle="1" w:styleId="1295">
    <w:name w:val="燕山正文1112"/>
    <w:basedOn w:val="1"/>
    <w:qFormat/>
    <w:uiPriority w:val="0"/>
    <w:pPr>
      <w:tabs>
        <w:tab w:val="left" w:pos="4680"/>
      </w:tabs>
      <w:spacing w:line="480" w:lineRule="exact"/>
      <w:ind w:firstLine="0" w:firstLineChars="0"/>
    </w:pPr>
    <w:rPr>
      <w:rFonts w:ascii="宋体" w:hAnsi="宋体" w:cs="宋体"/>
      <w:bCs/>
      <w:color w:val="000000"/>
      <w:szCs w:val="24"/>
    </w:rPr>
  </w:style>
  <w:style w:type="character" w:customStyle="1" w:styleId="1296">
    <w:name w:val="脚注文本 字符1"/>
    <w:basedOn w:val="96"/>
    <w:semiHidden/>
    <w:qFormat/>
    <w:uiPriority w:val="99"/>
    <w:rPr>
      <w:rFonts w:cstheme="minorBidi"/>
      <w:kern w:val="2"/>
      <w:sz w:val="18"/>
      <w:szCs w:val="18"/>
    </w:rPr>
  </w:style>
  <w:style w:type="character" w:customStyle="1" w:styleId="1297">
    <w:name w:val="正文文本缩进 3 字符1"/>
    <w:basedOn w:val="96"/>
    <w:qFormat/>
    <w:uiPriority w:val="0"/>
    <w:rPr>
      <w:rFonts w:cstheme="minorBidi"/>
      <w:kern w:val="2"/>
      <w:sz w:val="16"/>
      <w:szCs w:val="16"/>
    </w:rPr>
  </w:style>
  <w:style w:type="paragraph" w:customStyle="1" w:styleId="1298">
    <w:name w:val="表24"/>
    <w:basedOn w:val="1"/>
    <w:qFormat/>
    <w:uiPriority w:val="0"/>
    <w:pPr>
      <w:spacing w:line="240" w:lineRule="auto"/>
      <w:ind w:firstLine="0" w:firstLineChars="0"/>
      <w:jc w:val="center"/>
    </w:pPr>
    <w:rPr>
      <w:rFonts w:eastAsia="仿宋_GB2312" w:cs="Times New Roman"/>
      <w:szCs w:val="24"/>
    </w:rPr>
  </w:style>
  <w:style w:type="paragraph" w:customStyle="1" w:styleId="1299">
    <w:name w:val="表内5413"/>
    <w:basedOn w:val="1"/>
    <w:qFormat/>
    <w:uiPriority w:val="0"/>
    <w:pPr>
      <w:spacing w:line="300" w:lineRule="auto"/>
      <w:ind w:firstLine="0" w:firstLineChars="0"/>
      <w:jc w:val="center"/>
    </w:pPr>
    <w:rPr>
      <w:rFonts w:ascii="宋体" w:hAnsi="宋体" w:cs="宋体"/>
      <w:sz w:val="21"/>
      <w:szCs w:val="20"/>
    </w:rPr>
  </w:style>
  <w:style w:type="character" w:customStyle="1" w:styleId="1300">
    <w:name w:val="信息标题 字符1"/>
    <w:basedOn w:val="96"/>
    <w:semiHidden/>
    <w:qFormat/>
    <w:uiPriority w:val="99"/>
    <w:rPr>
      <w:rFonts w:asciiTheme="majorHAnsi" w:hAnsiTheme="majorHAnsi" w:eastAsiaTheme="majorEastAsia" w:cstheme="majorBidi"/>
      <w:kern w:val="2"/>
      <w:sz w:val="24"/>
      <w:szCs w:val="24"/>
      <w:shd w:val="pct20" w:color="auto" w:fill="auto"/>
    </w:rPr>
  </w:style>
  <w:style w:type="paragraph" w:customStyle="1" w:styleId="1301">
    <w:name w:val="Char Char Char1 Char Char Char Char Char Char1 Char Char Char Char Char Char Char1"/>
    <w:basedOn w:val="1"/>
    <w:qFormat/>
    <w:uiPriority w:val="0"/>
    <w:pPr>
      <w:adjustRightInd/>
      <w:snapToGrid/>
      <w:spacing w:line="360" w:lineRule="auto"/>
    </w:pPr>
    <w:rPr>
      <w:rFonts w:ascii="宋体" w:hAnsi="宋体" w:cs="宋体"/>
      <w:szCs w:val="24"/>
    </w:rPr>
  </w:style>
  <w:style w:type="character" w:customStyle="1" w:styleId="1302">
    <w:name w:val="HTML 预设格式 字符1"/>
    <w:basedOn w:val="96"/>
    <w:semiHidden/>
    <w:qFormat/>
    <w:uiPriority w:val="99"/>
    <w:rPr>
      <w:rFonts w:ascii="Courier New" w:hAnsi="Courier New" w:cs="Courier New"/>
      <w:kern w:val="2"/>
    </w:rPr>
  </w:style>
  <w:style w:type="paragraph" w:customStyle="1" w:styleId="1303">
    <w:name w:val="Char1511"/>
    <w:basedOn w:val="1"/>
    <w:qFormat/>
    <w:uiPriority w:val="0"/>
    <w:pPr>
      <w:spacing w:beforeLines="50" w:line="360" w:lineRule="auto"/>
      <w:ind w:firstLine="0" w:firstLineChars="0"/>
    </w:pPr>
    <w:rPr>
      <w:rFonts w:ascii="黑体" w:eastAsia="黑体" w:cs="Times New Roman"/>
      <w:sz w:val="32"/>
      <w:szCs w:val="32"/>
    </w:rPr>
  </w:style>
  <w:style w:type="paragraph" w:customStyle="1" w:styleId="1304">
    <w:name w:val="Char Char2 Char Char Char Char8"/>
    <w:basedOn w:val="1"/>
    <w:qFormat/>
    <w:uiPriority w:val="0"/>
    <w:pPr>
      <w:adjustRightInd/>
      <w:snapToGrid/>
      <w:spacing w:line="240" w:lineRule="auto"/>
      <w:ind w:firstLine="0" w:firstLineChars="0"/>
    </w:pPr>
    <w:rPr>
      <w:rFonts w:cs="Times New Roman"/>
      <w:sz w:val="21"/>
      <w:szCs w:val="24"/>
    </w:rPr>
  </w:style>
  <w:style w:type="paragraph" w:customStyle="1" w:styleId="1305">
    <w:name w:val="表格内字体81"/>
    <w:basedOn w:val="179"/>
    <w:next w:val="179"/>
    <w:qFormat/>
    <w:uiPriority w:val="0"/>
    <w:pPr>
      <w:spacing w:line="240" w:lineRule="auto"/>
      <w:ind w:firstLine="0"/>
      <w:jc w:val="center"/>
    </w:pPr>
    <w:rPr>
      <w:rFonts w:hAnsi="宋体" w:cs="Times New Roman"/>
      <w:sz w:val="21"/>
    </w:rPr>
  </w:style>
  <w:style w:type="character" w:customStyle="1" w:styleId="1306">
    <w:name w:val="标题 字符2"/>
    <w:basedOn w:val="96"/>
    <w:qFormat/>
    <w:uiPriority w:val="10"/>
    <w:rPr>
      <w:rFonts w:asciiTheme="majorHAnsi" w:hAnsiTheme="majorHAnsi" w:eastAsiaTheme="majorEastAsia" w:cstheme="majorBidi"/>
      <w:b/>
      <w:bCs/>
      <w:kern w:val="2"/>
      <w:sz w:val="32"/>
      <w:szCs w:val="32"/>
    </w:rPr>
  </w:style>
  <w:style w:type="paragraph" w:customStyle="1" w:styleId="1307">
    <w:name w:val="表格内字体72"/>
    <w:basedOn w:val="179"/>
    <w:next w:val="179"/>
    <w:qFormat/>
    <w:uiPriority w:val="0"/>
    <w:pPr>
      <w:spacing w:line="240" w:lineRule="auto"/>
      <w:ind w:firstLine="0"/>
      <w:jc w:val="center"/>
    </w:pPr>
    <w:rPr>
      <w:rFonts w:hAnsi="宋体" w:cs="Times New Roman"/>
      <w:sz w:val="21"/>
    </w:rPr>
  </w:style>
  <w:style w:type="paragraph" w:customStyle="1" w:styleId="1308">
    <w:name w:val="样式 标题 4无效格式无效格式1河石管道4H4H41小小节河石管道41H42H411小小节1河石管道42...22"/>
    <w:basedOn w:val="6"/>
    <w:qFormat/>
    <w:uiPriority w:val="0"/>
    <w:pPr>
      <w:spacing w:before="0" w:after="0" w:line="360" w:lineRule="auto"/>
      <w:ind w:left="664" w:hanging="864" w:firstLineChars="0"/>
    </w:pPr>
    <w:rPr>
      <w:rFonts w:ascii="黑体" w:hAnsi="Arial" w:eastAsia="黑体" w:cs="Times New Roman"/>
      <w:b w:val="0"/>
      <w:bCs w:val="0"/>
      <w:sz w:val="24"/>
      <w:szCs w:val="24"/>
      <w:lang w:val="zh-CN"/>
    </w:rPr>
  </w:style>
  <w:style w:type="paragraph" w:customStyle="1" w:styleId="1309">
    <w:name w:val="正文格式＝71"/>
    <w:basedOn w:val="179"/>
    <w:next w:val="179"/>
    <w:qFormat/>
    <w:uiPriority w:val="0"/>
    <w:rPr>
      <w:rFonts w:hAnsi="宋体" w:cs="Times New Roman"/>
    </w:rPr>
  </w:style>
  <w:style w:type="paragraph" w:customStyle="1" w:styleId="1310">
    <w:name w:val="Char92"/>
    <w:basedOn w:val="1"/>
    <w:qFormat/>
    <w:uiPriority w:val="0"/>
    <w:pPr>
      <w:adjustRightInd/>
      <w:snapToGrid/>
      <w:spacing w:line="240" w:lineRule="auto"/>
      <w:ind w:left="-48" w:firstLine="0" w:firstLineChars="0"/>
    </w:pPr>
    <w:rPr>
      <w:rFonts w:cs="Times New Roman"/>
      <w:sz w:val="21"/>
      <w:szCs w:val="24"/>
    </w:rPr>
  </w:style>
  <w:style w:type="paragraph" w:customStyle="1" w:styleId="1311">
    <w:name w:val="样式 正文文本 + 红色"/>
    <w:basedOn w:val="34"/>
    <w:qFormat/>
    <w:uiPriority w:val="0"/>
    <w:pPr>
      <w:spacing w:before="60" w:after="60" w:line="264" w:lineRule="auto"/>
      <w:ind w:firstLine="200" w:firstLineChars="200"/>
      <w:textAlignment w:val="baseline"/>
    </w:pPr>
    <w:rPr>
      <w:rFonts w:ascii="Calibri" w:hAnsi="Calibri" w:eastAsia="仿宋_GB2312"/>
      <w:snapToGrid w:val="0"/>
      <w:color w:val="FF0000"/>
    </w:rPr>
  </w:style>
  <w:style w:type="paragraph" w:customStyle="1" w:styleId="1312">
    <w:name w:val="表题161"/>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1313">
    <w:name w:val="表格内字体2111"/>
    <w:basedOn w:val="179"/>
    <w:next w:val="179"/>
    <w:qFormat/>
    <w:uiPriority w:val="0"/>
    <w:pPr>
      <w:spacing w:line="240" w:lineRule="auto"/>
      <w:ind w:firstLine="0"/>
      <w:jc w:val="center"/>
    </w:pPr>
    <w:rPr>
      <w:rFonts w:hAnsi="宋体" w:cs="Times New Roman"/>
      <w:sz w:val="21"/>
    </w:rPr>
  </w:style>
  <w:style w:type="paragraph" w:customStyle="1" w:styleId="1314">
    <w:name w:val="Char24"/>
    <w:basedOn w:val="1"/>
    <w:qFormat/>
    <w:uiPriority w:val="0"/>
    <w:pPr>
      <w:adjustRightInd/>
      <w:snapToGrid/>
      <w:spacing w:line="240" w:lineRule="auto"/>
      <w:ind w:left="-48" w:firstLine="0" w:firstLineChars="0"/>
    </w:pPr>
    <w:rPr>
      <w:rFonts w:cs="Times New Roman"/>
      <w:sz w:val="21"/>
      <w:szCs w:val="24"/>
    </w:rPr>
  </w:style>
  <w:style w:type="paragraph" w:customStyle="1" w:styleId="1315">
    <w:name w:val="表文字51111"/>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1316">
    <w:name w:val="Char Char Char Char Char Char Char14"/>
    <w:basedOn w:val="1"/>
    <w:qFormat/>
    <w:uiPriority w:val="0"/>
    <w:pPr>
      <w:adjustRightInd/>
      <w:snapToGrid/>
      <w:spacing w:line="240" w:lineRule="auto"/>
      <w:ind w:firstLine="0" w:firstLineChars="0"/>
    </w:pPr>
    <w:rPr>
      <w:rFonts w:cs="Times New Roman"/>
      <w:sz w:val="21"/>
      <w:szCs w:val="24"/>
    </w:rPr>
  </w:style>
  <w:style w:type="paragraph" w:customStyle="1" w:styleId="1317">
    <w:name w:val="Char Char Char Char Char Char Char51"/>
    <w:basedOn w:val="1"/>
    <w:qFormat/>
    <w:uiPriority w:val="0"/>
    <w:pPr>
      <w:adjustRightInd/>
      <w:snapToGrid/>
      <w:spacing w:line="240" w:lineRule="auto"/>
      <w:ind w:firstLine="0" w:firstLineChars="0"/>
    </w:pPr>
    <w:rPr>
      <w:rFonts w:cs="Times New Roman"/>
      <w:sz w:val="21"/>
      <w:szCs w:val="24"/>
    </w:rPr>
  </w:style>
  <w:style w:type="paragraph" w:customStyle="1" w:styleId="1318">
    <w:name w:val="表格内字体10"/>
    <w:basedOn w:val="179"/>
    <w:next w:val="179"/>
    <w:qFormat/>
    <w:uiPriority w:val="0"/>
    <w:pPr>
      <w:spacing w:line="240" w:lineRule="auto"/>
      <w:ind w:firstLine="0"/>
      <w:jc w:val="center"/>
    </w:pPr>
    <w:rPr>
      <w:rFonts w:hAnsi="宋体" w:cs="Times New Roman"/>
      <w:sz w:val="21"/>
      <w:szCs w:val="21"/>
    </w:rPr>
  </w:style>
  <w:style w:type="paragraph" w:customStyle="1" w:styleId="1319">
    <w:name w:val="表文字5121"/>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1320">
    <w:name w:val="样式 标题 2节 + 宋体 加粗"/>
    <w:basedOn w:val="4"/>
    <w:qFormat/>
    <w:uiPriority w:val="0"/>
    <w:pPr>
      <w:widowControl w:val="0"/>
      <w:tabs>
        <w:tab w:val="left" w:pos="1505"/>
      </w:tabs>
      <w:spacing w:before="0" w:beforeLines="0" w:after="0" w:afterLines="0" w:line="360" w:lineRule="auto"/>
      <w:ind w:left="200" w:hanging="200"/>
    </w:pPr>
    <w:rPr>
      <w:rFonts w:ascii="宋体" w:hAnsi="宋体" w:cs="Times New Roman"/>
      <w:bCs w:val="0"/>
      <w:sz w:val="28"/>
      <w:szCs w:val="20"/>
    </w:rPr>
  </w:style>
  <w:style w:type="paragraph" w:customStyle="1" w:styleId="1321">
    <w:name w:val="五级条标题"/>
    <w:basedOn w:val="1322"/>
    <w:next w:val="1"/>
    <w:qFormat/>
    <w:uiPriority w:val="0"/>
    <w:pPr>
      <w:tabs>
        <w:tab w:val="left" w:pos="980"/>
        <w:tab w:val="left" w:pos="1008"/>
        <w:tab w:val="left" w:pos="1080"/>
        <w:tab w:val="left" w:pos="1152"/>
        <w:tab w:val="left" w:pos="1260"/>
        <w:tab w:val="left" w:pos="1296"/>
        <w:tab w:val="left" w:pos="1680"/>
        <w:tab w:val="left" w:pos="2100"/>
        <w:tab w:val="left" w:pos="2240"/>
        <w:tab w:val="left" w:pos="2520"/>
        <w:tab w:val="left" w:pos="2660"/>
        <w:tab w:val="left" w:pos="2940"/>
        <w:tab w:val="left" w:pos="3080"/>
        <w:tab w:val="left" w:pos="3500"/>
      </w:tabs>
      <w:outlineLvl w:val="6"/>
    </w:pPr>
  </w:style>
  <w:style w:type="paragraph" w:customStyle="1" w:styleId="1322">
    <w:name w:val="四级条标题"/>
    <w:basedOn w:val="1323"/>
    <w:next w:val="1"/>
    <w:qFormat/>
    <w:uiPriority w:val="0"/>
    <w:pPr>
      <w:tabs>
        <w:tab w:val="left" w:pos="980"/>
        <w:tab w:val="left" w:pos="1008"/>
        <w:tab w:val="left" w:pos="1080"/>
        <w:tab w:val="left" w:pos="1152"/>
        <w:tab w:val="left" w:pos="1260"/>
        <w:tab w:val="left" w:pos="1680"/>
        <w:tab w:val="left" w:pos="2100"/>
        <w:tab w:val="left" w:pos="2240"/>
        <w:tab w:val="left" w:pos="2520"/>
        <w:tab w:val="left" w:pos="2660"/>
        <w:tab w:val="left" w:pos="3080"/>
      </w:tabs>
      <w:outlineLvl w:val="5"/>
    </w:pPr>
  </w:style>
  <w:style w:type="paragraph" w:customStyle="1" w:styleId="1323">
    <w:name w:val="三级条标题"/>
    <w:basedOn w:val="1324"/>
    <w:next w:val="1"/>
    <w:qFormat/>
    <w:uiPriority w:val="0"/>
    <w:pPr>
      <w:tabs>
        <w:tab w:val="left" w:pos="980"/>
        <w:tab w:val="left" w:pos="1008"/>
        <w:tab w:val="left" w:pos="1080"/>
        <w:tab w:val="left" w:pos="1260"/>
        <w:tab w:val="left" w:pos="1680"/>
        <w:tab w:val="left" w:pos="2100"/>
        <w:tab w:val="left" w:pos="2240"/>
        <w:tab w:val="left" w:pos="2660"/>
      </w:tabs>
      <w:outlineLvl w:val="4"/>
    </w:pPr>
  </w:style>
  <w:style w:type="paragraph" w:customStyle="1" w:styleId="1324">
    <w:name w:val="二级条标题"/>
    <w:basedOn w:val="1325"/>
    <w:next w:val="1"/>
    <w:qFormat/>
    <w:uiPriority w:val="0"/>
    <w:pPr>
      <w:tabs>
        <w:tab w:val="left" w:pos="980"/>
        <w:tab w:val="left" w:pos="1080"/>
        <w:tab w:val="left" w:pos="1260"/>
        <w:tab w:val="left" w:pos="1680"/>
        <w:tab w:val="left" w:pos="2240"/>
      </w:tabs>
      <w:outlineLvl w:val="3"/>
    </w:pPr>
  </w:style>
  <w:style w:type="paragraph" w:customStyle="1" w:styleId="1325">
    <w:name w:val="一级条标题"/>
    <w:basedOn w:val="4"/>
    <w:next w:val="1"/>
    <w:qFormat/>
    <w:uiPriority w:val="0"/>
    <w:pPr>
      <w:keepNext w:val="0"/>
      <w:keepLines w:val="0"/>
      <w:tabs>
        <w:tab w:val="left" w:pos="1080"/>
        <w:tab w:val="left" w:pos="1260"/>
      </w:tabs>
      <w:adjustRightInd/>
      <w:snapToGrid/>
      <w:spacing w:before="0" w:beforeLines="0" w:after="0" w:afterLines="0" w:line="240" w:lineRule="auto"/>
      <w:outlineLvl w:val="2"/>
    </w:pPr>
    <w:rPr>
      <w:rFonts w:ascii="黑体" w:eastAsia="黑体" w:cs="Times New Roman"/>
      <w:b w:val="0"/>
      <w:bCs w:val="0"/>
      <w:kern w:val="0"/>
      <w:sz w:val="21"/>
      <w:szCs w:val="20"/>
    </w:rPr>
  </w:style>
  <w:style w:type="paragraph" w:customStyle="1" w:styleId="1326">
    <w:name w:val="表中文字1"/>
    <w:qFormat/>
    <w:uiPriority w:val="0"/>
    <w:pPr>
      <w:keepLines/>
      <w:jc w:val="center"/>
    </w:pPr>
    <w:rPr>
      <w:rFonts w:ascii="仿宋_GB2312" w:hAnsi="Times New Roman" w:eastAsia="仿宋_GB2312" w:cs="Times New Roman"/>
      <w:sz w:val="24"/>
      <w:lang w:val="en-US" w:eastAsia="zh-CN" w:bidi="ar-SA"/>
    </w:rPr>
  </w:style>
  <w:style w:type="paragraph" w:customStyle="1" w:styleId="1327">
    <w:name w:val="正文-标准"/>
    <w:basedOn w:val="1"/>
    <w:qFormat/>
    <w:uiPriority w:val="0"/>
    <w:pPr>
      <w:adjustRightInd/>
      <w:snapToGrid/>
    </w:pPr>
    <w:rPr>
      <w:rFonts w:cs="Times New Roman"/>
      <w:szCs w:val="24"/>
    </w:rPr>
  </w:style>
  <w:style w:type="paragraph" w:customStyle="1" w:styleId="1328">
    <w:name w:val="样式 宋体 首行缩进:  0.93 厘米 段前: 6 磅 段后: 6 磅 行距: 固定值 16 磅"/>
    <w:basedOn w:val="1"/>
    <w:qFormat/>
    <w:uiPriority w:val="0"/>
    <w:pPr>
      <w:adjustRightInd/>
      <w:spacing w:before="160" w:after="160" w:line="320" w:lineRule="exact"/>
      <w:ind w:firstLine="527" w:firstLineChars="0"/>
    </w:pPr>
    <w:rPr>
      <w:rFonts w:ascii="宋体" w:hAnsi="宋体" w:cs="宋体"/>
      <w:szCs w:val="20"/>
    </w:rPr>
  </w:style>
  <w:style w:type="paragraph" w:customStyle="1" w:styleId="1329">
    <w:name w:val="表格文字五"/>
    <w:basedOn w:val="1"/>
    <w:qFormat/>
    <w:uiPriority w:val="0"/>
    <w:pPr>
      <w:spacing w:beforeLines="20" w:afterLines="20" w:line="240" w:lineRule="auto"/>
      <w:ind w:firstLine="0" w:firstLineChars="0"/>
      <w:jc w:val="center"/>
    </w:pPr>
    <w:rPr>
      <w:rFonts w:eastAsia="仿宋_GB2312" w:cs="Times New Roman"/>
      <w:snapToGrid w:val="0"/>
      <w:sz w:val="21"/>
      <w:szCs w:val="21"/>
    </w:rPr>
  </w:style>
  <w:style w:type="paragraph" w:customStyle="1" w:styleId="1330">
    <w:name w:val="表格04"/>
    <w:basedOn w:val="1"/>
    <w:qFormat/>
    <w:uiPriority w:val="0"/>
    <w:pPr>
      <w:adjustRightInd/>
      <w:snapToGrid/>
      <w:spacing w:line="360" w:lineRule="exact"/>
      <w:ind w:firstLine="0" w:firstLineChars="0"/>
      <w:jc w:val="center"/>
    </w:pPr>
    <w:rPr>
      <w:rFonts w:cs="Times New Roman"/>
      <w:snapToGrid w:val="0"/>
      <w:kern w:val="0"/>
      <w:sz w:val="18"/>
      <w:szCs w:val="18"/>
    </w:rPr>
  </w:style>
  <w:style w:type="paragraph" w:customStyle="1" w:styleId="1331">
    <w:name w:val="文本框文字"/>
    <w:basedOn w:val="1"/>
    <w:qFormat/>
    <w:uiPriority w:val="0"/>
    <w:pPr>
      <w:snapToGrid/>
      <w:spacing w:line="240" w:lineRule="auto"/>
      <w:ind w:firstLine="0" w:firstLineChars="0"/>
      <w:jc w:val="center"/>
      <w:textAlignment w:val="baseline"/>
    </w:pPr>
    <w:rPr>
      <w:rFonts w:cs="Times New Roman"/>
      <w:kern w:val="0"/>
      <w:sz w:val="21"/>
      <w:szCs w:val="20"/>
    </w:rPr>
  </w:style>
  <w:style w:type="paragraph" w:customStyle="1" w:styleId="1332">
    <w:name w:val="正文图小五"/>
    <w:basedOn w:val="1"/>
    <w:qFormat/>
    <w:uiPriority w:val="0"/>
    <w:pPr>
      <w:spacing w:line="240" w:lineRule="auto"/>
      <w:ind w:firstLine="0" w:firstLineChars="0"/>
      <w:jc w:val="center"/>
    </w:pPr>
    <w:rPr>
      <w:rFonts w:eastAsia="黑体" w:cs="Times New Roman"/>
      <w:spacing w:val="6"/>
      <w:sz w:val="21"/>
      <w:szCs w:val="20"/>
    </w:rPr>
  </w:style>
  <w:style w:type="paragraph" w:customStyle="1" w:styleId="1333">
    <w:name w:val="3级标题1200"/>
    <w:basedOn w:val="5"/>
    <w:qFormat/>
    <w:uiPriority w:val="0"/>
    <w:pPr>
      <w:widowControl/>
      <w:spacing w:before="0" w:after="0" w:line="360" w:lineRule="auto"/>
      <w:ind w:firstLine="0" w:firstLineChars="0"/>
      <w:jc w:val="left"/>
    </w:pPr>
    <w:rPr>
      <w:rFonts w:ascii="黑体" w:eastAsia="黑体" w:cs="Times New Roman"/>
      <w:snapToGrid w:val="0"/>
      <w:kern w:val="0"/>
      <w:sz w:val="24"/>
      <w:szCs w:val="24"/>
    </w:rPr>
  </w:style>
  <w:style w:type="paragraph" w:customStyle="1" w:styleId="1334">
    <w:name w:val="xl89"/>
    <w:basedOn w:val="1"/>
    <w:qFormat/>
    <w:uiPriority w:val="0"/>
    <w:pPr>
      <w:widowControl/>
      <w:pBdr>
        <w:left w:val="single" w:color="auto" w:sz="4" w:space="0"/>
        <w:right w:val="single" w:color="auto" w:sz="4" w:space="0"/>
      </w:pBdr>
      <w:adjustRightInd/>
      <w:snapToGrid/>
      <w:spacing w:before="100" w:beforeAutospacing="1" w:after="100" w:afterAutospacing="1" w:line="240" w:lineRule="auto"/>
      <w:ind w:firstLine="0" w:firstLineChars="0"/>
      <w:jc w:val="center"/>
    </w:pPr>
    <w:rPr>
      <w:rFonts w:ascii="黑体" w:hAnsi="Arial Unicode MS" w:eastAsia="黑体" w:cs="Times New Roman"/>
      <w:kern w:val="0"/>
      <w:sz w:val="20"/>
      <w:szCs w:val="20"/>
    </w:rPr>
  </w:style>
  <w:style w:type="paragraph" w:customStyle="1" w:styleId="1335">
    <w:name w:val="Heading Base"/>
    <w:basedOn w:val="34"/>
    <w:next w:val="34"/>
    <w:qFormat/>
    <w:uiPriority w:val="0"/>
    <w:pPr>
      <w:keepNext/>
      <w:keepLines/>
      <w:widowControl/>
      <w:adjustRightInd/>
      <w:snapToGrid/>
      <w:spacing w:after="0" w:line="220" w:lineRule="atLeast"/>
      <w:ind w:right="-360"/>
      <w:jc w:val="left"/>
    </w:pPr>
    <w:rPr>
      <w:rFonts w:ascii="Arial" w:hAnsi="Arial"/>
      <w:spacing w:val="-4"/>
      <w:sz w:val="18"/>
      <w:szCs w:val="20"/>
    </w:rPr>
  </w:style>
  <w:style w:type="paragraph" w:customStyle="1" w:styleId="1336">
    <w:name w:val="xl85"/>
    <w:basedOn w:val="1"/>
    <w:qFormat/>
    <w:uiPriority w:val="0"/>
    <w:pPr>
      <w:widowControl/>
      <w:pBdr>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left"/>
    </w:pPr>
    <w:rPr>
      <w:rFonts w:ascii="Arial Unicode MS" w:hAnsi="Arial Unicode MS" w:cs="Times New Roman"/>
      <w:kern w:val="0"/>
      <w:szCs w:val="24"/>
    </w:rPr>
  </w:style>
  <w:style w:type="paragraph" w:customStyle="1" w:styleId="1337">
    <w:name w:val="Char Char3"/>
    <w:basedOn w:val="1"/>
    <w:qFormat/>
    <w:uiPriority w:val="0"/>
    <w:pPr>
      <w:adjustRightInd/>
      <w:snapToGrid/>
      <w:spacing w:line="240" w:lineRule="exact"/>
    </w:pPr>
    <w:rPr>
      <w:rFonts w:cs="Times New Roman"/>
      <w:sz w:val="28"/>
      <w:szCs w:val="28"/>
    </w:rPr>
  </w:style>
  <w:style w:type="paragraph" w:customStyle="1" w:styleId="1338">
    <w:name w:val="xl81"/>
    <w:basedOn w:val="1"/>
    <w:qFormat/>
    <w:uiPriority w:val="0"/>
    <w:pPr>
      <w:widowControl/>
      <w:pBdr>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黑体" w:hAnsi="Arial Unicode MS" w:eastAsia="黑体" w:cs="Times New Roman"/>
      <w:kern w:val="0"/>
      <w:sz w:val="20"/>
      <w:szCs w:val="20"/>
    </w:rPr>
  </w:style>
  <w:style w:type="paragraph" w:customStyle="1" w:styleId="1339">
    <w:name w:val="xl77"/>
    <w:basedOn w:val="1"/>
    <w:qFormat/>
    <w:uiPriority w:val="0"/>
    <w:pPr>
      <w:widowControl/>
      <w:pBdr>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340">
    <w:name w:val="Char Char7 Char Char1 Char Char Char1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341">
    <w:name w:val="Char Char Char Char Char Char Char"/>
    <w:basedOn w:val="1"/>
    <w:qFormat/>
    <w:uiPriority w:val="0"/>
    <w:pPr>
      <w:adjustRightInd/>
      <w:snapToGrid/>
      <w:spacing w:line="240" w:lineRule="auto"/>
      <w:ind w:firstLine="0" w:firstLineChars="0"/>
    </w:pPr>
    <w:rPr>
      <w:rFonts w:cs="Times New Roman"/>
      <w:sz w:val="21"/>
      <w:szCs w:val="24"/>
    </w:rPr>
  </w:style>
  <w:style w:type="paragraph" w:customStyle="1" w:styleId="1342">
    <w:name w:val="正文格式24"/>
    <w:basedOn w:val="1"/>
    <w:qFormat/>
    <w:uiPriority w:val="0"/>
    <w:pPr>
      <w:adjustRightInd/>
      <w:snapToGrid/>
      <w:spacing w:line="360" w:lineRule="auto"/>
      <w:ind w:firstLine="482" w:firstLineChars="0"/>
    </w:pPr>
    <w:rPr>
      <w:rFonts w:ascii="宋体" w:hAnsi="宋体" w:cs="Times New Roman"/>
      <w:szCs w:val="24"/>
    </w:rPr>
  </w:style>
  <w:style w:type="paragraph" w:customStyle="1" w:styleId="1343">
    <w:name w:val="列表 2B"/>
    <w:basedOn w:val="37"/>
    <w:qFormat/>
    <w:uiPriority w:val="0"/>
    <w:pPr>
      <w:tabs>
        <w:tab w:val="left" w:pos="737"/>
      </w:tabs>
      <w:spacing w:line="288" w:lineRule="auto"/>
      <w:ind w:left="737" w:leftChars="0" w:hanging="567" w:firstLineChars="0"/>
    </w:pPr>
    <w:rPr>
      <w:rFonts w:ascii="Arial" w:hAnsi="Arial"/>
      <w:color w:val="FFFF99"/>
      <w:szCs w:val="20"/>
    </w:rPr>
  </w:style>
  <w:style w:type="paragraph" w:customStyle="1" w:styleId="1344">
    <w:name w:val="xl98"/>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b/>
      <w:bCs/>
      <w:color w:val="FF0000"/>
      <w:kern w:val="0"/>
      <w:sz w:val="20"/>
      <w:szCs w:val="20"/>
    </w:rPr>
  </w:style>
  <w:style w:type="paragraph" w:customStyle="1" w:styleId="1345">
    <w:name w:val="xl62"/>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0"/>
      <w:szCs w:val="20"/>
    </w:rPr>
  </w:style>
  <w:style w:type="paragraph" w:customStyle="1" w:styleId="1346">
    <w:name w:val="xl94"/>
    <w:basedOn w:val="1"/>
    <w:qFormat/>
    <w:uiPriority w:val="0"/>
    <w:pPr>
      <w:widowControl/>
      <w:pBdr>
        <w:left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b/>
      <w:bCs/>
      <w:color w:val="FF0000"/>
      <w:kern w:val="0"/>
      <w:sz w:val="20"/>
      <w:szCs w:val="20"/>
    </w:rPr>
  </w:style>
  <w:style w:type="paragraph" w:customStyle="1" w:styleId="1347">
    <w:name w:val="xl58"/>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348">
    <w:name w:val="xl90"/>
    <w:basedOn w:val="1"/>
    <w:qFormat/>
    <w:uiPriority w:val="0"/>
    <w:pPr>
      <w:widowControl/>
      <w:pBdr>
        <w:left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349">
    <w:name w:val="编号引导"/>
    <w:basedOn w:val="20"/>
    <w:next w:val="20"/>
    <w:qFormat/>
    <w:uiPriority w:val="0"/>
    <w:pPr>
      <w:widowControl/>
      <w:tabs>
        <w:tab w:val="clear" w:pos="360"/>
      </w:tabs>
      <w:overflowPunct w:val="0"/>
      <w:autoSpaceDE w:val="0"/>
      <w:autoSpaceDN w:val="0"/>
      <w:adjustRightInd w:val="0"/>
      <w:spacing w:before="80" w:after="160"/>
      <w:ind w:left="720" w:firstLine="0"/>
      <w:jc w:val="left"/>
      <w:textAlignment w:val="baseline"/>
    </w:pPr>
    <w:rPr>
      <w:b/>
      <w:kern w:val="0"/>
      <w:sz w:val="20"/>
      <w:szCs w:val="20"/>
    </w:rPr>
  </w:style>
  <w:style w:type="paragraph" w:customStyle="1" w:styleId="1350">
    <w:name w:val="xl31"/>
    <w:basedOn w:val="1"/>
    <w:qFormat/>
    <w:uiPriority w:val="0"/>
    <w:pPr>
      <w:widowControl/>
      <w:adjustRightInd/>
      <w:snapToGrid/>
      <w:spacing w:before="100" w:beforeAutospacing="1" w:after="100" w:afterAutospacing="1" w:line="240" w:lineRule="auto"/>
      <w:ind w:firstLine="0" w:firstLineChars="0"/>
      <w:jc w:val="center"/>
    </w:pPr>
    <w:rPr>
      <w:rFonts w:ascii="Arial Unicode MS" w:hAnsi="Arial Unicode MS" w:eastAsia="Times New Roman" w:cs="Arial Unicode MS"/>
      <w:kern w:val="0"/>
      <w:szCs w:val="24"/>
    </w:rPr>
  </w:style>
  <w:style w:type="paragraph" w:customStyle="1" w:styleId="1351">
    <w:name w:val="xl86"/>
    <w:basedOn w:val="1"/>
    <w:qFormat/>
    <w:uiPriority w:val="0"/>
    <w:pPr>
      <w:widowControl/>
      <w:pBdr>
        <w:top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b/>
      <w:bCs/>
      <w:kern w:val="0"/>
      <w:sz w:val="20"/>
      <w:szCs w:val="20"/>
    </w:rPr>
  </w:style>
  <w:style w:type="paragraph" w:customStyle="1" w:styleId="1352">
    <w:name w:val="默认段落字体 Para Char2"/>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1353">
    <w:name w:val="小五表文"/>
    <w:qFormat/>
    <w:uiPriority w:val="0"/>
    <w:pPr>
      <w:jc w:val="center"/>
    </w:pPr>
    <w:rPr>
      <w:rFonts w:ascii="宋体" w:hAnsi="宋体" w:eastAsia="宋体" w:cs="Times New Roman"/>
      <w:b/>
      <w:bCs/>
      <w:sz w:val="24"/>
      <w:lang w:val="en-US" w:eastAsia="zh-CN" w:bidi="ar-SA"/>
    </w:rPr>
  </w:style>
  <w:style w:type="paragraph" w:customStyle="1" w:styleId="1354">
    <w:name w:val="表字"/>
    <w:basedOn w:val="1"/>
    <w:qFormat/>
    <w:uiPriority w:val="0"/>
    <w:pPr>
      <w:adjustRightInd/>
      <w:snapToGrid/>
      <w:spacing w:line="240" w:lineRule="auto"/>
      <w:ind w:firstLine="0" w:firstLineChars="0"/>
      <w:jc w:val="center"/>
    </w:pPr>
    <w:rPr>
      <w:rFonts w:hint="eastAsia" w:ascii="宋体" w:cs="Times New Roman"/>
      <w:sz w:val="21"/>
      <w:szCs w:val="20"/>
    </w:rPr>
  </w:style>
  <w:style w:type="paragraph" w:customStyle="1" w:styleId="1355">
    <w:name w:val="xl82"/>
    <w:basedOn w:val="1"/>
    <w:qFormat/>
    <w:uiPriority w:val="0"/>
    <w:pPr>
      <w:widowControl/>
      <w:pBdr>
        <w:top w:val="single" w:color="auto" w:sz="4" w:space="0"/>
        <w:left w:val="single" w:color="auto" w:sz="4" w:space="0"/>
        <w:right w:val="single" w:color="auto" w:sz="4" w:space="0"/>
      </w:pBdr>
      <w:shd w:val="clear" w:color="auto" w:fill="FFFF00"/>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356">
    <w:name w:val="xl78"/>
    <w:basedOn w:val="1"/>
    <w:qFormat/>
    <w:uiPriority w:val="0"/>
    <w:pPr>
      <w:widowControl/>
      <w:pBdr>
        <w:top w:val="single" w:color="auto" w:sz="4" w:space="0"/>
        <w:left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357">
    <w:name w:val="xl57"/>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358">
    <w:name w:val="表格内字体6"/>
    <w:basedOn w:val="179"/>
    <w:next w:val="179"/>
    <w:qFormat/>
    <w:uiPriority w:val="0"/>
    <w:pPr>
      <w:spacing w:line="240" w:lineRule="auto"/>
      <w:ind w:firstLine="0"/>
      <w:jc w:val="center"/>
    </w:pPr>
    <w:rPr>
      <w:rFonts w:hAnsi="宋体" w:cs="Times New Roman"/>
      <w:sz w:val="21"/>
    </w:rPr>
  </w:style>
  <w:style w:type="paragraph" w:customStyle="1" w:styleId="1359">
    <w:name w:val="9"/>
    <w:basedOn w:val="1"/>
    <w:qFormat/>
    <w:uiPriority w:val="0"/>
    <w:pPr>
      <w:adjustRightInd/>
      <w:snapToGrid/>
      <w:spacing w:line="240" w:lineRule="exact"/>
    </w:pPr>
    <w:rPr>
      <w:rFonts w:cs="Times New Roman"/>
      <w:sz w:val="28"/>
      <w:szCs w:val="28"/>
    </w:rPr>
  </w:style>
  <w:style w:type="paragraph" w:customStyle="1" w:styleId="1360">
    <w:name w:val="谏壁表头（chen）"/>
    <w:basedOn w:val="1"/>
    <w:qFormat/>
    <w:uiPriority w:val="0"/>
    <w:pPr>
      <w:adjustRightInd/>
      <w:snapToGrid/>
      <w:spacing w:line="360" w:lineRule="auto"/>
      <w:ind w:firstLine="0" w:firstLineChars="0"/>
      <w:jc w:val="center"/>
    </w:pPr>
    <w:rPr>
      <w:rFonts w:cs="Times New Roman"/>
      <w:b/>
      <w:bCs/>
      <w:szCs w:val="24"/>
    </w:rPr>
  </w:style>
  <w:style w:type="paragraph" w:customStyle="1" w:styleId="1361">
    <w:name w:val="默认段落字体 Para Char1"/>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1362">
    <w:name w:val="表内文字小3134"/>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1363">
    <w:name w:val="标题4114"/>
    <w:basedOn w:val="1"/>
    <w:qFormat/>
    <w:uiPriority w:val="0"/>
    <w:pPr>
      <w:spacing w:line="300" w:lineRule="auto"/>
      <w:ind w:firstLine="0" w:firstLineChars="0"/>
      <w:jc w:val="left"/>
    </w:pPr>
    <w:rPr>
      <w:rFonts w:ascii="黑体" w:hAnsi="宋体" w:eastAsia="黑体" w:cs="宋体"/>
      <w:bCs/>
      <w:szCs w:val="20"/>
    </w:rPr>
  </w:style>
  <w:style w:type="paragraph" w:customStyle="1" w:styleId="1364">
    <w:name w:val="Print- From: To: Subject: Date:"/>
    <w:basedOn w:val="1"/>
    <w:qFormat/>
    <w:uiPriority w:val="0"/>
    <w:pPr>
      <w:pBdr>
        <w:left w:val="single" w:color="auto" w:sz="18" w:space="1"/>
      </w:pBdr>
      <w:snapToGrid/>
      <w:spacing w:line="360" w:lineRule="atLeast"/>
      <w:ind w:firstLine="0" w:firstLineChars="0"/>
      <w:jc w:val="left"/>
      <w:textAlignment w:val="baseline"/>
    </w:pPr>
    <w:rPr>
      <w:rFonts w:eastAsia="PMingLiU" w:cs="Times New Roman"/>
      <w:kern w:val="0"/>
      <w:szCs w:val="24"/>
      <w:lang w:eastAsia="zh-TW"/>
    </w:rPr>
  </w:style>
  <w:style w:type="paragraph" w:customStyle="1" w:styleId="1365">
    <w:name w:val="正文修改51"/>
    <w:basedOn w:val="892"/>
    <w:qFormat/>
    <w:uiPriority w:val="0"/>
    <w:pPr>
      <w:spacing w:line="480" w:lineRule="exact"/>
      <w:ind w:firstLine="0" w:firstLineChars="0"/>
    </w:pPr>
    <w:rPr>
      <w:rFonts w:cs="宋体"/>
      <w:sz w:val="24"/>
      <w:szCs w:val="24"/>
    </w:rPr>
  </w:style>
  <w:style w:type="paragraph" w:customStyle="1" w:styleId="1366">
    <w:name w:val="样式 标题 3小标题小节标题标题3H3h33rd level第二层条标题4 + Arial 两端对齐"/>
    <w:basedOn w:val="5"/>
    <w:qFormat/>
    <w:uiPriority w:val="0"/>
    <w:pPr>
      <w:tabs>
        <w:tab w:val="left" w:pos="0"/>
        <w:tab w:val="left" w:pos="993"/>
        <w:tab w:val="left" w:pos="1111"/>
      </w:tabs>
      <w:snapToGrid/>
      <w:spacing w:before="120" w:after="60" w:line="240" w:lineRule="auto"/>
      <w:ind w:left="851" w:firstLine="0" w:firstLineChars="0"/>
      <w:textAlignment w:val="baseline"/>
    </w:pPr>
    <w:rPr>
      <w:rFonts w:ascii="Arial" w:hAnsi="Arial" w:cs="Times New Roman"/>
      <w:bCs w:val="0"/>
      <w:kern w:val="32"/>
      <w:sz w:val="30"/>
      <w:szCs w:val="20"/>
    </w:rPr>
  </w:style>
  <w:style w:type="paragraph" w:customStyle="1" w:styleId="1367">
    <w:name w:val="表题21111"/>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1368">
    <w:name w:val="+正文"/>
    <w:basedOn w:val="1"/>
    <w:qFormat/>
    <w:uiPriority w:val="0"/>
    <w:pPr>
      <w:widowControl/>
      <w:adjustRightInd/>
      <w:snapToGrid/>
    </w:pPr>
    <w:rPr>
      <w:rFonts w:cs="Times New Roman"/>
      <w:szCs w:val="28"/>
    </w:rPr>
  </w:style>
  <w:style w:type="paragraph" w:customStyle="1" w:styleId="1369">
    <w:name w:val="燕山正文7"/>
    <w:basedOn w:val="1"/>
    <w:qFormat/>
    <w:uiPriority w:val="0"/>
    <w:pPr>
      <w:tabs>
        <w:tab w:val="left" w:pos="4680"/>
      </w:tabs>
      <w:spacing w:line="480" w:lineRule="exact"/>
      <w:ind w:firstLine="0" w:firstLineChars="0"/>
    </w:pPr>
    <w:rPr>
      <w:rFonts w:ascii="宋体" w:cs="宋体"/>
      <w:szCs w:val="24"/>
    </w:rPr>
  </w:style>
  <w:style w:type="paragraph" w:customStyle="1" w:styleId="1370">
    <w:name w:val="样式 正文缩进 + 宋体 黑色11"/>
    <w:basedOn w:val="21"/>
    <w:qFormat/>
    <w:uiPriority w:val="0"/>
    <w:pPr>
      <w:spacing w:line="360" w:lineRule="auto"/>
      <w:ind w:firstLine="200"/>
      <w:jc w:val="left"/>
    </w:pPr>
    <w:rPr>
      <w:rFonts w:ascii="宋体" w:hAnsi="宋体"/>
      <w:color w:val="000000"/>
      <w:sz w:val="24"/>
    </w:rPr>
  </w:style>
  <w:style w:type="paragraph" w:customStyle="1" w:styleId="1371">
    <w:name w:val="列图"/>
    <w:basedOn w:val="66"/>
    <w:next w:val="1"/>
    <w:qFormat/>
    <w:uiPriority w:val="0"/>
    <w:pPr>
      <w:keepLines/>
      <w:adjustRightInd w:val="0"/>
      <w:snapToGrid w:val="0"/>
      <w:spacing w:before="120" w:line="276" w:lineRule="auto"/>
      <w:textAlignment w:val="baseline"/>
    </w:pPr>
    <w:rPr>
      <w:rFonts w:ascii="Times New Roman" w:hAnsi="Calibri" w:eastAsia="宋体"/>
      <w:kern w:val="28"/>
      <w:lang w:val="zh-CN"/>
    </w:rPr>
  </w:style>
  <w:style w:type="paragraph" w:customStyle="1" w:styleId="1372">
    <w:name w:val="Char13"/>
    <w:basedOn w:val="1"/>
    <w:qFormat/>
    <w:uiPriority w:val="0"/>
    <w:pPr>
      <w:adjustRightInd/>
      <w:snapToGrid/>
      <w:spacing w:line="240" w:lineRule="auto"/>
      <w:ind w:left="-48" w:firstLine="0" w:firstLineChars="0"/>
    </w:pPr>
    <w:rPr>
      <w:rFonts w:cs="Times New Roman"/>
      <w:sz w:val="21"/>
      <w:szCs w:val="24"/>
    </w:rPr>
  </w:style>
  <w:style w:type="paragraph" w:customStyle="1" w:styleId="1373">
    <w:name w:val="Char Char Char Char Char Char Char Char Char Char Char Char Char Char Char Char1"/>
    <w:basedOn w:val="1"/>
    <w:qFormat/>
    <w:uiPriority w:val="0"/>
    <w:pPr>
      <w:adjustRightInd/>
      <w:snapToGrid/>
      <w:spacing w:line="240" w:lineRule="auto"/>
      <w:ind w:firstLine="0" w:firstLineChars="0"/>
    </w:pPr>
    <w:rPr>
      <w:rFonts w:cs="Times New Roman"/>
      <w:szCs w:val="24"/>
    </w:rPr>
  </w:style>
  <w:style w:type="paragraph" w:customStyle="1" w:styleId="1374">
    <w:name w:val="Char19"/>
    <w:basedOn w:val="1"/>
    <w:qFormat/>
    <w:uiPriority w:val="0"/>
    <w:pPr>
      <w:spacing w:line="240" w:lineRule="auto"/>
      <w:ind w:left="-45" w:firstLine="0" w:firstLineChars="0"/>
    </w:pPr>
    <w:rPr>
      <w:rFonts w:cs="Times New Roman"/>
      <w:sz w:val="21"/>
      <w:szCs w:val="24"/>
    </w:rPr>
  </w:style>
  <w:style w:type="paragraph" w:customStyle="1" w:styleId="1375">
    <w:name w:val="表内宋5中32"/>
    <w:basedOn w:val="1"/>
    <w:qFormat/>
    <w:uiPriority w:val="0"/>
    <w:pPr>
      <w:spacing w:line="240" w:lineRule="auto"/>
      <w:ind w:firstLine="0" w:firstLineChars="0"/>
      <w:textAlignment w:val="baseline"/>
    </w:pPr>
    <w:rPr>
      <w:rFonts w:cs="Times New Roman"/>
      <w:color w:val="000000"/>
      <w:kern w:val="0"/>
      <w:sz w:val="21"/>
      <w:szCs w:val="20"/>
    </w:rPr>
  </w:style>
  <w:style w:type="paragraph" w:customStyle="1" w:styleId="1376">
    <w:name w:val="样式 样式 标题 4 + 段前: 0.5 行 段后: 0.5 行 + 段前: 0.5 行 段后: 0.5 行6"/>
    <w:basedOn w:val="1196"/>
    <w:qFormat/>
    <w:uiPriority w:val="0"/>
  </w:style>
  <w:style w:type="paragraph" w:customStyle="1" w:styleId="1377">
    <w:name w:val="表内宋513"/>
    <w:basedOn w:val="1378"/>
    <w:qFormat/>
    <w:uiPriority w:val="0"/>
    <w:pPr>
      <w:widowControl/>
      <w:autoSpaceDE w:val="0"/>
      <w:autoSpaceDN w:val="0"/>
      <w:jc w:val="left"/>
      <w:textAlignment w:val="auto"/>
    </w:pPr>
    <w:rPr>
      <w:color w:val="auto"/>
      <w:w w:val="90"/>
    </w:rPr>
  </w:style>
  <w:style w:type="paragraph" w:customStyle="1" w:styleId="1378">
    <w:name w:val="表内宋5中"/>
    <w:basedOn w:val="1"/>
    <w:qFormat/>
    <w:uiPriority w:val="0"/>
    <w:pPr>
      <w:spacing w:line="240" w:lineRule="auto"/>
      <w:ind w:firstLine="0" w:firstLineChars="0"/>
      <w:textAlignment w:val="baseline"/>
    </w:pPr>
    <w:rPr>
      <w:rFonts w:cs="Times New Roman"/>
      <w:color w:val="000000"/>
      <w:kern w:val="0"/>
      <w:sz w:val="21"/>
      <w:szCs w:val="20"/>
    </w:rPr>
  </w:style>
  <w:style w:type="paragraph" w:customStyle="1" w:styleId="1379">
    <w:name w:val="表题912"/>
    <w:basedOn w:val="45"/>
    <w:qFormat/>
    <w:uiPriority w:val="0"/>
    <w:pPr>
      <w:adjustRightInd w:val="0"/>
      <w:snapToGrid w:val="0"/>
      <w:spacing w:line="300" w:lineRule="auto"/>
    </w:pPr>
    <w:rPr>
      <w:rFonts w:ascii="黑体" w:eastAsia="黑体"/>
      <w:spacing w:val="0"/>
      <w:sz w:val="24"/>
    </w:rPr>
  </w:style>
  <w:style w:type="paragraph" w:customStyle="1" w:styleId="1380">
    <w:name w:val="正文 + 小四"/>
    <w:basedOn w:val="1"/>
    <w:qFormat/>
    <w:uiPriority w:val="0"/>
    <w:pPr>
      <w:pBdr>
        <w:top w:val="single" w:color="auto" w:sz="4" w:space="1"/>
      </w:pBdr>
      <w:adjustRightInd/>
      <w:snapToGrid/>
      <w:spacing w:line="360" w:lineRule="auto"/>
      <w:ind w:firstLine="480"/>
    </w:pPr>
    <w:rPr>
      <w:rFonts w:cs="Times New Roman"/>
      <w:szCs w:val="24"/>
    </w:rPr>
  </w:style>
  <w:style w:type="paragraph" w:customStyle="1" w:styleId="1381">
    <w:name w:val="表题115"/>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1382">
    <w:name w:val="表内522"/>
    <w:basedOn w:val="1"/>
    <w:qFormat/>
    <w:uiPriority w:val="0"/>
    <w:pPr>
      <w:spacing w:line="300" w:lineRule="auto"/>
      <w:ind w:firstLine="0" w:firstLineChars="0"/>
      <w:jc w:val="left"/>
    </w:pPr>
    <w:rPr>
      <w:rFonts w:ascii="宋体" w:cs="Times New Roman"/>
      <w:sz w:val="18"/>
      <w:szCs w:val="20"/>
    </w:rPr>
  </w:style>
  <w:style w:type="paragraph" w:customStyle="1" w:styleId="1383">
    <w:name w:val="c12"/>
    <w:qFormat/>
    <w:uiPriority w:val="0"/>
    <w:pPr>
      <w:widowControl w:val="0"/>
      <w:autoSpaceDE w:val="0"/>
      <w:autoSpaceDN w:val="0"/>
      <w:adjustRightInd w:val="0"/>
      <w:jc w:val="both"/>
    </w:pPr>
    <w:rPr>
      <w:rFonts w:ascii="Arial" w:hAnsi="Arial" w:eastAsia="宋体" w:cs="Times New Roman"/>
      <w:sz w:val="24"/>
      <w:lang w:val="en-US" w:eastAsia="zh-CN" w:bidi="ar-SA"/>
    </w:rPr>
  </w:style>
  <w:style w:type="paragraph" w:customStyle="1" w:styleId="1384">
    <w:name w:val="表题4112"/>
    <w:basedOn w:val="35"/>
    <w:qFormat/>
    <w:uiPriority w:val="0"/>
    <w:pPr>
      <w:tabs>
        <w:tab w:val="left" w:pos="4305"/>
      </w:tabs>
      <w:spacing w:after="0" w:line="240" w:lineRule="auto"/>
      <w:ind w:left="0" w:leftChars="0" w:firstLine="0" w:firstLineChars="0"/>
      <w:jc w:val="center"/>
    </w:pPr>
    <w:rPr>
      <w:rFonts w:ascii="宋体" w:hAnsi="宋体" w:cs="宋体"/>
      <w:color w:val="000000"/>
      <w:szCs w:val="24"/>
      <w:lang w:val="zh-CN"/>
    </w:rPr>
  </w:style>
  <w:style w:type="paragraph" w:customStyle="1" w:styleId="1385">
    <w:name w:val="表格112"/>
    <w:basedOn w:val="1"/>
    <w:qFormat/>
    <w:uiPriority w:val="0"/>
    <w:pPr>
      <w:snapToGrid/>
      <w:spacing w:line="240" w:lineRule="auto"/>
      <w:ind w:firstLine="0" w:firstLineChars="0"/>
      <w:jc w:val="center"/>
      <w:textAlignment w:val="baseline"/>
    </w:pPr>
    <w:rPr>
      <w:rFonts w:ascii="宋体" w:cs="Times New Roman"/>
      <w:kern w:val="0"/>
      <w:szCs w:val="20"/>
    </w:rPr>
  </w:style>
  <w:style w:type="paragraph" w:customStyle="1" w:styleId="1386">
    <w:name w:val="默认段落字体 Para Char Char Char Char Char"/>
    <w:basedOn w:val="1"/>
    <w:qFormat/>
    <w:uiPriority w:val="0"/>
    <w:pPr>
      <w:adjustRightInd/>
      <w:snapToGrid/>
      <w:spacing w:line="240" w:lineRule="auto"/>
      <w:ind w:firstLine="0" w:firstLineChars="0"/>
    </w:pPr>
    <w:rPr>
      <w:rFonts w:cs="Times New Roman"/>
      <w:sz w:val="21"/>
      <w:szCs w:val="24"/>
    </w:rPr>
  </w:style>
  <w:style w:type="paragraph" w:customStyle="1" w:styleId="1387">
    <w:name w:val="样式 标题 2第一章 标题 2Heading 2 HiddenHeading 2 CCBSheading 2H2h2...3"/>
    <w:basedOn w:val="4"/>
    <w:qFormat/>
    <w:uiPriority w:val="0"/>
    <w:pPr>
      <w:widowControl w:val="0"/>
      <w:adjustRightInd/>
      <w:snapToGrid/>
      <w:spacing w:beforeLines="0" w:afterLines="0"/>
    </w:pPr>
    <w:rPr>
      <w:rFonts w:eastAsia="仿宋_GB2312" w:cs="宋体"/>
      <w:sz w:val="28"/>
      <w:szCs w:val="20"/>
    </w:rPr>
  </w:style>
  <w:style w:type="paragraph" w:customStyle="1" w:styleId="1388">
    <w:name w:val="Char1611"/>
    <w:basedOn w:val="1"/>
    <w:qFormat/>
    <w:uiPriority w:val="0"/>
    <w:pPr>
      <w:adjustRightInd/>
      <w:snapToGrid/>
      <w:spacing w:line="240" w:lineRule="auto"/>
      <w:ind w:left="-48" w:firstLine="0" w:firstLineChars="0"/>
    </w:pPr>
    <w:rPr>
      <w:rFonts w:cs="Times New Roman"/>
      <w:sz w:val="21"/>
      <w:szCs w:val="24"/>
    </w:rPr>
  </w:style>
  <w:style w:type="paragraph" w:customStyle="1" w:styleId="1389">
    <w:name w:val="燕山正文5"/>
    <w:basedOn w:val="1"/>
    <w:qFormat/>
    <w:uiPriority w:val="0"/>
    <w:pPr>
      <w:tabs>
        <w:tab w:val="left" w:pos="4680"/>
      </w:tabs>
      <w:spacing w:line="480" w:lineRule="exact"/>
      <w:ind w:firstLine="0" w:firstLineChars="0"/>
    </w:pPr>
    <w:rPr>
      <w:rFonts w:ascii="宋体" w:cs="宋体"/>
      <w:szCs w:val="24"/>
    </w:rPr>
  </w:style>
  <w:style w:type="paragraph" w:customStyle="1" w:styleId="1390">
    <w:name w:val="正文格式911"/>
    <w:basedOn w:val="1"/>
    <w:qFormat/>
    <w:uiPriority w:val="0"/>
    <w:pPr>
      <w:adjustRightInd/>
      <w:snapToGrid/>
      <w:spacing w:line="360" w:lineRule="auto"/>
      <w:ind w:firstLine="482" w:firstLineChars="0"/>
    </w:pPr>
    <w:rPr>
      <w:rFonts w:ascii="宋体" w:hAnsi="宋体" w:cs="Times New Roman"/>
      <w:szCs w:val="24"/>
    </w:rPr>
  </w:style>
  <w:style w:type="paragraph" w:customStyle="1" w:styleId="1391">
    <w:name w:val="默认段落字体 Para Char Char Char Char411"/>
    <w:basedOn w:val="1"/>
    <w:qFormat/>
    <w:uiPriority w:val="0"/>
    <w:pPr>
      <w:adjustRightInd/>
      <w:snapToGrid/>
      <w:spacing w:line="240" w:lineRule="auto"/>
      <w:ind w:firstLine="0" w:firstLineChars="0"/>
    </w:pPr>
    <w:rPr>
      <w:rFonts w:cs="Times New Roman"/>
      <w:sz w:val="21"/>
      <w:szCs w:val="24"/>
    </w:rPr>
  </w:style>
  <w:style w:type="paragraph" w:customStyle="1" w:styleId="1392">
    <w:name w:val="标题41111"/>
    <w:basedOn w:val="1"/>
    <w:qFormat/>
    <w:uiPriority w:val="0"/>
    <w:pPr>
      <w:spacing w:line="300" w:lineRule="auto"/>
      <w:ind w:firstLine="0" w:firstLineChars="0"/>
      <w:jc w:val="left"/>
    </w:pPr>
    <w:rPr>
      <w:rFonts w:ascii="黑体" w:hAnsi="宋体" w:eastAsia="黑体" w:cs="宋体"/>
      <w:bCs/>
      <w:szCs w:val="20"/>
    </w:rPr>
  </w:style>
  <w:style w:type="paragraph" w:customStyle="1" w:styleId="1393">
    <w:name w:val="表格内字体411"/>
    <w:basedOn w:val="179"/>
    <w:next w:val="179"/>
    <w:qFormat/>
    <w:uiPriority w:val="0"/>
    <w:pPr>
      <w:spacing w:line="240" w:lineRule="auto"/>
      <w:ind w:firstLine="0"/>
      <w:jc w:val="center"/>
    </w:pPr>
    <w:rPr>
      <w:rFonts w:hAnsi="宋体" w:cs="Times New Roman"/>
      <w:sz w:val="21"/>
    </w:rPr>
  </w:style>
  <w:style w:type="paragraph" w:customStyle="1" w:styleId="1394">
    <w:name w:val="样式 样式 宋体 + 首行缩进:  2 字符111"/>
    <w:basedOn w:val="1"/>
    <w:qFormat/>
    <w:uiPriority w:val="0"/>
    <w:pPr>
      <w:adjustRightInd/>
      <w:snapToGrid/>
      <w:spacing w:line="360" w:lineRule="auto"/>
      <w:ind w:firstLine="480"/>
      <w:jc w:val="left"/>
    </w:pPr>
    <w:rPr>
      <w:rFonts w:ascii="宋体" w:cs="宋体"/>
      <w:szCs w:val="24"/>
    </w:rPr>
  </w:style>
  <w:style w:type="paragraph" w:customStyle="1" w:styleId="1395">
    <w:name w:val="Char Char Char1 Char Char Char1 Char Char Char1 Char Char Char Char1"/>
    <w:basedOn w:val="1"/>
    <w:qFormat/>
    <w:uiPriority w:val="0"/>
    <w:pPr>
      <w:adjustRightInd/>
      <w:snapToGrid/>
      <w:spacing w:line="240" w:lineRule="exact"/>
    </w:pPr>
    <w:rPr>
      <w:rFonts w:cs="Times New Roman"/>
      <w:sz w:val="28"/>
      <w:szCs w:val="28"/>
    </w:rPr>
  </w:style>
  <w:style w:type="paragraph" w:customStyle="1" w:styleId="1396">
    <w:name w:val="表中文字8"/>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1397">
    <w:name w:val="图题22"/>
    <w:basedOn w:val="179"/>
    <w:next w:val="179"/>
    <w:qFormat/>
    <w:uiPriority w:val="0"/>
    <w:pPr>
      <w:ind w:firstLine="0"/>
      <w:jc w:val="center"/>
    </w:pPr>
    <w:rPr>
      <w:rFonts w:ascii="黑体" w:hAnsi="宋体" w:eastAsia="黑体"/>
      <w:b/>
      <w:bCs/>
    </w:rPr>
  </w:style>
  <w:style w:type="paragraph" w:customStyle="1" w:styleId="1398">
    <w:name w:val="表内文字小1111"/>
    <w:basedOn w:val="1"/>
    <w:qFormat/>
    <w:uiPriority w:val="0"/>
    <w:pPr>
      <w:spacing w:line="240" w:lineRule="auto"/>
      <w:ind w:firstLine="0" w:firstLineChars="0"/>
    </w:pPr>
    <w:rPr>
      <w:rFonts w:ascii="宋体" w:hAnsi="Times" w:cs="宋体"/>
      <w:sz w:val="21"/>
      <w:szCs w:val="20"/>
    </w:rPr>
  </w:style>
  <w:style w:type="paragraph" w:customStyle="1" w:styleId="1399">
    <w:name w:val="表题14111"/>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1400">
    <w:name w:val="Char4111"/>
    <w:basedOn w:val="1"/>
    <w:qFormat/>
    <w:uiPriority w:val="0"/>
    <w:pPr>
      <w:adjustRightInd/>
      <w:snapToGrid/>
      <w:spacing w:line="240" w:lineRule="auto"/>
      <w:ind w:left="-48" w:firstLine="0" w:firstLineChars="0"/>
    </w:pPr>
    <w:rPr>
      <w:rFonts w:cs="Times New Roman"/>
      <w:sz w:val="21"/>
      <w:szCs w:val="24"/>
    </w:rPr>
  </w:style>
  <w:style w:type="paragraph" w:customStyle="1" w:styleId="1401">
    <w:name w:val="黑体三号7"/>
    <w:basedOn w:val="179"/>
    <w:qFormat/>
    <w:uiPriority w:val="0"/>
    <w:pPr>
      <w:jc w:val="center"/>
    </w:pPr>
    <w:rPr>
      <w:rFonts w:ascii="黑体" w:hAnsi="宋体" w:eastAsia="黑体"/>
      <w:b/>
      <w:bCs/>
      <w:sz w:val="32"/>
      <w:szCs w:val="20"/>
    </w:rPr>
  </w:style>
  <w:style w:type="paragraph" w:customStyle="1" w:styleId="1402">
    <w:name w:val="注释11"/>
    <w:basedOn w:val="179"/>
    <w:next w:val="34"/>
    <w:qFormat/>
    <w:uiPriority w:val="0"/>
    <w:pPr>
      <w:spacing w:before="120" w:after="120" w:line="240" w:lineRule="auto"/>
      <w:ind w:firstLine="200" w:firstLineChars="200"/>
    </w:pPr>
    <w:rPr>
      <w:sz w:val="21"/>
      <w:szCs w:val="20"/>
    </w:rPr>
  </w:style>
  <w:style w:type="paragraph" w:customStyle="1" w:styleId="1403">
    <w:name w:val="默认段落字体 Para Char Char Char Char211"/>
    <w:basedOn w:val="1"/>
    <w:qFormat/>
    <w:uiPriority w:val="0"/>
    <w:pPr>
      <w:adjustRightInd/>
      <w:snapToGrid/>
      <w:spacing w:line="240" w:lineRule="auto"/>
      <w:ind w:firstLine="0" w:firstLineChars="0"/>
    </w:pPr>
    <w:rPr>
      <w:rFonts w:cs="Times New Roman"/>
      <w:sz w:val="21"/>
      <w:szCs w:val="24"/>
    </w:rPr>
  </w:style>
  <w:style w:type="paragraph" w:customStyle="1" w:styleId="1404">
    <w:name w:val="黑体三号211"/>
    <w:basedOn w:val="179"/>
    <w:qFormat/>
    <w:uiPriority w:val="0"/>
    <w:pPr>
      <w:jc w:val="center"/>
    </w:pPr>
    <w:rPr>
      <w:rFonts w:ascii="黑体" w:hAnsi="宋体" w:eastAsia="黑体"/>
      <w:b/>
      <w:bCs/>
      <w:sz w:val="32"/>
      <w:szCs w:val="20"/>
    </w:rPr>
  </w:style>
  <w:style w:type="paragraph" w:customStyle="1" w:styleId="1405">
    <w:name w:val="表内5415"/>
    <w:basedOn w:val="1"/>
    <w:qFormat/>
    <w:uiPriority w:val="0"/>
    <w:pPr>
      <w:spacing w:line="300" w:lineRule="auto"/>
      <w:ind w:firstLine="0" w:firstLineChars="0"/>
      <w:jc w:val="center"/>
    </w:pPr>
    <w:rPr>
      <w:rFonts w:ascii="宋体" w:hAnsi="宋体" w:cs="宋体"/>
      <w:sz w:val="21"/>
      <w:szCs w:val="20"/>
    </w:rPr>
  </w:style>
  <w:style w:type="paragraph" w:customStyle="1" w:styleId="1406">
    <w:name w:val="燕山正文42"/>
    <w:basedOn w:val="1"/>
    <w:qFormat/>
    <w:uiPriority w:val="0"/>
    <w:pPr>
      <w:tabs>
        <w:tab w:val="left" w:pos="4680"/>
      </w:tabs>
      <w:spacing w:line="480" w:lineRule="exact"/>
      <w:ind w:firstLine="0" w:firstLineChars="0"/>
    </w:pPr>
    <w:rPr>
      <w:rFonts w:ascii="宋体" w:cs="宋体"/>
      <w:szCs w:val="24"/>
    </w:rPr>
  </w:style>
  <w:style w:type="paragraph" w:customStyle="1" w:styleId="1407">
    <w:name w:val="样式 报告 + 行距: 固定值 25 磅"/>
    <w:basedOn w:val="241"/>
    <w:qFormat/>
    <w:uiPriority w:val="0"/>
    <w:pPr>
      <w:spacing w:beforeLines="50" w:afterLines="50" w:line="240" w:lineRule="auto"/>
      <w:ind w:firstLine="0"/>
    </w:pPr>
    <w:rPr>
      <w:rFonts w:ascii="Times New Roman" w:hAnsi="Times New Roman"/>
      <w:sz w:val="28"/>
      <w:szCs w:val="28"/>
    </w:rPr>
  </w:style>
  <w:style w:type="paragraph" w:customStyle="1" w:styleId="1408">
    <w:name w:val="Char Char Char Char Char Char Char Char Char Char Char Char11"/>
    <w:basedOn w:val="1"/>
    <w:qFormat/>
    <w:uiPriority w:val="0"/>
    <w:pPr>
      <w:adjustRightInd/>
      <w:snapToGrid/>
      <w:spacing w:line="240" w:lineRule="exact"/>
    </w:pPr>
    <w:rPr>
      <w:rFonts w:cs="Times New Roman"/>
      <w:sz w:val="28"/>
      <w:szCs w:val="28"/>
    </w:rPr>
  </w:style>
  <w:style w:type="paragraph" w:customStyle="1" w:styleId="1409">
    <w:name w:val="Char Char Char Char Char Char Char Char Char Char Char Char1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1410">
    <w:name w:val="表内宋5中1111"/>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1411">
    <w:name w:val="Default"/>
    <w:qFormat/>
    <w:uiPriority w:val="0"/>
    <w:pPr>
      <w:widowControl w:val="0"/>
      <w:autoSpaceDE w:val="0"/>
      <w:autoSpaceDN w:val="0"/>
      <w:adjustRightInd w:val="0"/>
    </w:pPr>
    <w:rPr>
      <w:rFonts w:ascii="宋体" w:hAnsi="Calibri" w:eastAsia="宋体" w:cs="宋体"/>
      <w:color w:val="000000"/>
      <w:sz w:val="24"/>
      <w:szCs w:val="24"/>
      <w:lang w:val="en-US" w:eastAsia="zh-CN" w:bidi="ar-SA"/>
    </w:rPr>
  </w:style>
  <w:style w:type="paragraph" w:customStyle="1" w:styleId="1412">
    <w:name w:val="Char1011"/>
    <w:basedOn w:val="1"/>
    <w:qFormat/>
    <w:uiPriority w:val="0"/>
    <w:pPr>
      <w:spacing w:line="360" w:lineRule="auto"/>
      <w:ind w:firstLine="0" w:firstLineChars="0"/>
    </w:pPr>
    <w:rPr>
      <w:rFonts w:cs="Times New Roman"/>
      <w:sz w:val="21"/>
      <w:szCs w:val="24"/>
    </w:rPr>
  </w:style>
  <w:style w:type="paragraph" w:customStyle="1" w:styleId="1413">
    <w:name w:val="表内文字小231"/>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1414">
    <w:name w:val="正文修改111"/>
    <w:basedOn w:val="892"/>
    <w:qFormat/>
    <w:uiPriority w:val="0"/>
    <w:pPr>
      <w:spacing w:line="480" w:lineRule="exact"/>
      <w:ind w:firstLine="0" w:firstLineChars="0"/>
    </w:pPr>
    <w:rPr>
      <w:rFonts w:cs="宋体"/>
      <w:sz w:val="24"/>
      <w:szCs w:val="24"/>
    </w:rPr>
  </w:style>
  <w:style w:type="paragraph" w:customStyle="1" w:styleId="1415">
    <w:name w:val="表题316"/>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1416">
    <w:name w:val="正文格式811"/>
    <w:basedOn w:val="1"/>
    <w:qFormat/>
    <w:uiPriority w:val="0"/>
    <w:pPr>
      <w:adjustRightInd/>
      <w:snapToGrid/>
      <w:spacing w:line="360" w:lineRule="auto"/>
      <w:ind w:firstLine="482" w:firstLineChars="0"/>
    </w:pPr>
    <w:rPr>
      <w:rFonts w:ascii="宋体" w:hAnsi="宋体" w:cs="Times New Roman"/>
      <w:szCs w:val="24"/>
    </w:rPr>
  </w:style>
  <w:style w:type="paragraph" w:customStyle="1" w:styleId="1417">
    <w:name w:val="黑体三号411"/>
    <w:basedOn w:val="179"/>
    <w:qFormat/>
    <w:uiPriority w:val="0"/>
    <w:pPr>
      <w:jc w:val="center"/>
    </w:pPr>
    <w:rPr>
      <w:rFonts w:ascii="黑体" w:hAnsi="宋体" w:eastAsia="黑体"/>
      <w:b/>
      <w:bCs/>
      <w:sz w:val="32"/>
      <w:szCs w:val="20"/>
    </w:rPr>
  </w:style>
  <w:style w:type="paragraph" w:customStyle="1" w:styleId="1418">
    <w:name w:val="列出段落1"/>
    <w:basedOn w:val="1"/>
    <w:qFormat/>
    <w:uiPriority w:val="34"/>
    <w:pPr>
      <w:adjustRightInd/>
      <w:snapToGrid/>
      <w:ind w:firstLine="420"/>
    </w:pPr>
    <w:rPr>
      <w:rFonts w:cs="Times New Roman"/>
    </w:rPr>
  </w:style>
  <w:style w:type="paragraph" w:customStyle="1" w:styleId="1419">
    <w:name w:val="环评正文11"/>
    <w:qFormat/>
    <w:uiPriority w:val="0"/>
    <w:pPr>
      <w:spacing w:line="440" w:lineRule="exact"/>
      <w:ind w:firstLine="200" w:firstLineChars="200"/>
    </w:pPr>
    <w:rPr>
      <w:rFonts w:ascii="Times New Roman" w:hAnsi="Times New Roman" w:eastAsia="宋体" w:cs="Times New Roman"/>
      <w:bCs/>
      <w:kern w:val="2"/>
      <w:sz w:val="24"/>
      <w:szCs w:val="24"/>
      <w:lang w:val="en-US" w:eastAsia="zh-CN" w:bidi="ar-SA"/>
    </w:rPr>
  </w:style>
  <w:style w:type="paragraph" w:customStyle="1" w:styleId="1420">
    <w:name w:val="TOC 标题1"/>
    <w:basedOn w:val="3"/>
    <w:next w:val="1"/>
    <w:unhideWhenUsed/>
    <w:qFormat/>
    <w:uiPriority w:val="0"/>
    <w:pPr>
      <w:widowControl/>
      <w:adjustRightInd/>
      <w:snapToGrid/>
      <w:spacing w:before="240" w:beforeLines="0" w:after="0" w:afterLines="0" w:line="259" w:lineRule="auto"/>
      <w:jc w:val="left"/>
      <w:outlineLvl w:val="9"/>
    </w:pPr>
    <w:rPr>
      <w:rFonts w:ascii="Cambria" w:hAnsi="Cambria" w:cs="Times New Roman"/>
      <w:b w:val="0"/>
      <w:bCs w:val="0"/>
      <w:color w:val="366091"/>
      <w:kern w:val="0"/>
      <w:sz w:val="32"/>
      <w:szCs w:val="32"/>
    </w:rPr>
  </w:style>
  <w:style w:type="paragraph" w:customStyle="1" w:styleId="1421">
    <w:name w:val="Char911"/>
    <w:basedOn w:val="1"/>
    <w:qFormat/>
    <w:uiPriority w:val="0"/>
    <w:pPr>
      <w:adjustRightInd/>
      <w:snapToGrid/>
      <w:spacing w:line="240" w:lineRule="auto"/>
      <w:ind w:left="-48" w:firstLine="0" w:firstLineChars="0"/>
    </w:pPr>
    <w:rPr>
      <w:rFonts w:cs="Times New Roman"/>
      <w:sz w:val="21"/>
      <w:szCs w:val="24"/>
    </w:rPr>
  </w:style>
  <w:style w:type="paragraph" w:customStyle="1" w:styleId="1422">
    <w:name w:val="正文格式10"/>
    <w:basedOn w:val="1"/>
    <w:qFormat/>
    <w:uiPriority w:val="0"/>
    <w:pPr>
      <w:adjustRightInd/>
      <w:snapToGrid/>
      <w:spacing w:line="360" w:lineRule="auto"/>
      <w:ind w:firstLine="482" w:firstLineChars="0"/>
    </w:pPr>
    <w:rPr>
      <w:rFonts w:ascii="宋体" w:hAnsi="宋体" w:cs="Times New Roman"/>
      <w:szCs w:val="24"/>
    </w:rPr>
  </w:style>
  <w:style w:type="paragraph" w:customStyle="1" w:styleId="1423">
    <w:name w:val="样式 正文文本 + 红色 Char Char Char"/>
    <w:basedOn w:val="1"/>
    <w:qFormat/>
    <w:uiPriority w:val="0"/>
    <w:pPr>
      <w:spacing w:before="60" w:after="60" w:line="264" w:lineRule="auto"/>
      <w:textAlignment w:val="baseline"/>
    </w:pPr>
    <w:rPr>
      <w:rFonts w:eastAsia="仿宋_GB2312" w:cs="Times New Roman"/>
      <w:snapToGrid w:val="0"/>
      <w:color w:val="FF0000"/>
      <w:kern w:val="0"/>
      <w:szCs w:val="24"/>
    </w:rPr>
  </w:style>
  <w:style w:type="paragraph" w:customStyle="1" w:styleId="1424">
    <w:name w:val="正文格式511"/>
    <w:basedOn w:val="1"/>
    <w:qFormat/>
    <w:uiPriority w:val="0"/>
    <w:pPr>
      <w:adjustRightInd/>
      <w:snapToGrid/>
      <w:spacing w:line="360" w:lineRule="auto"/>
      <w:ind w:firstLine="482" w:firstLineChars="0"/>
    </w:pPr>
    <w:rPr>
      <w:rFonts w:ascii="宋体" w:hAnsi="宋体" w:cs="Times New Roman"/>
      <w:szCs w:val="24"/>
    </w:rPr>
  </w:style>
  <w:style w:type="paragraph" w:customStyle="1" w:styleId="1425">
    <w:name w:val="xl56"/>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426">
    <w:name w:val="xl55"/>
    <w:basedOn w:val="1"/>
    <w:qFormat/>
    <w:uiPriority w:val="0"/>
    <w:pPr>
      <w:widowControl/>
      <w:pBdr>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427">
    <w:name w:val="xl51"/>
    <w:basedOn w:val="1"/>
    <w:qFormat/>
    <w:uiPriority w:val="0"/>
    <w:pPr>
      <w:widowControl/>
      <w:pBdr>
        <w:left w:val="single" w:color="auto" w:sz="4" w:space="0"/>
        <w:bottom w:val="single" w:color="auto" w:sz="4" w:space="0"/>
      </w:pBdr>
      <w:adjustRightInd/>
      <w:snapToGrid/>
      <w:spacing w:before="100" w:beforeAutospacing="1" w:after="100" w:afterAutospacing="1" w:line="240" w:lineRule="auto"/>
      <w:ind w:firstLine="0" w:firstLineChars="0"/>
      <w:jc w:val="center"/>
    </w:pPr>
    <w:rPr>
      <w:rFonts w:cs="Times New Roman"/>
      <w:kern w:val="0"/>
      <w:sz w:val="20"/>
      <w:szCs w:val="20"/>
    </w:rPr>
  </w:style>
  <w:style w:type="paragraph" w:customStyle="1" w:styleId="1428">
    <w:name w:val="xl45"/>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429">
    <w:name w:val="Char1211"/>
    <w:basedOn w:val="1"/>
    <w:qFormat/>
    <w:uiPriority w:val="0"/>
    <w:pPr>
      <w:spacing w:line="360" w:lineRule="auto"/>
      <w:ind w:firstLine="0" w:firstLineChars="0"/>
    </w:pPr>
    <w:rPr>
      <w:rFonts w:cs="Times New Roman"/>
      <w:sz w:val="21"/>
      <w:szCs w:val="24"/>
    </w:rPr>
  </w:style>
  <w:style w:type="paragraph" w:customStyle="1" w:styleId="1430">
    <w:name w:val="xl40"/>
    <w:basedOn w:val="1"/>
    <w:qFormat/>
    <w:uiPriority w:val="0"/>
    <w:pPr>
      <w:widowControl/>
      <w:pBdr>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Cs w:val="24"/>
    </w:rPr>
  </w:style>
  <w:style w:type="paragraph" w:customStyle="1" w:styleId="1431">
    <w:name w:val="样式 标题 3 + (西文) Times New Roman (中文) 宋体 行距: 固定值 24 磅"/>
    <w:basedOn w:val="5"/>
    <w:qFormat/>
    <w:uiPriority w:val="0"/>
    <w:pPr>
      <w:keepNext w:val="0"/>
      <w:keepLines w:val="0"/>
      <w:tabs>
        <w:tab w:val="left" w:pos="1560"/>
        <w:tab w:val="left" w:pos="1740"/>
      </w:tabs>
      <w:adjustRightInd/>
      <w:snapToGrid/>
      <w:spacing w:before="120" w:beforeLines="20" w:after="120" w:afterLines="20" w:line="480" w:lineRule="exact"/>
      <w:ind w:firstLine="0" w:firstLineChars="0"/>
    </w:pPr>
    <w:rPr>
      <w:rFonts w:cs="宋体"/>
      <w:sz w:val="28"/>
      <w:szCs w:val="20"/>
    </w:rPr>
  </w:style>
  <w:style w:type="paragraph" w:customStyle="1" w:styleId="1432">
    <w:name w:val="xl33"/>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left"/>
    </w:pPr>
    <w:rPr>
      <w:rFonts w:ascii="Arial Unicode MS" w:hAnsi="Arial Unicode MS" w:cs="Times New Roman"/>
      <w:kern w:val="0"/>
      <w:szCs w:val="24"/>
    </w:rPr>
  </w:style>
  <w:style w:type="paragraph" w:customStyle="1" w:styleId="1433">
    <w:name w:val="表内5S"/>
    <w:basedOn w:val="1"/>
    <w:qFormat/>
    <w:uiPriority w:val="0"/>
    <w:pPr>
      <w:pBdr>
        <w:top w:val="single" w:color="auto" w:sz="4" w:space="1"/>
      </w:pBdr>
      <w:adjustRightInd/>
      <w:snapToGrid/>
      <w:spacing w:line="300" w:lineRule="atLeast"/>
      <w:ind w:firstLine="0" w:firstLineChars="0"/>
      <w:jc w:val="center"/>
    </w:pPr>
    <w:rPr>
      <w:rFonts w:eastAsia="方正宋三简体" w:cs="Times New Roman"/>
      <w:sz w:val="21"/>
      <w:szCs w:val="20"/>
    </w:rPr>
  </w:style>
  <w:style w:type="paragraph" w:customStyle="1" w:styleId="1434">
    <w:name w:val="xl25"/>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left"/>
    </w:pPr>
    <w:rPr>
      <w:rFonts w:ascii="Arial Unicode MS" w:hAnsi="Arial Unicode MS" w:cs="Times New Roman"/>
      <w:kern w:val="0"/>
      <w:szCs w:val="24"/>
    </w:rPr>
  </w:style>
  <w:style w:type="paragraph" w:customStyle="1" w:styleId="1435">
    <w:name w:val="表格1"/>
    <w:basedOn w:val="1"/>
    <w:qFormat/>
    <w:uiPriority w:val="0"/>
    <w:pPr>
      <w:snapToGrid/>
      <w:spacing w:line="240" w:lineRule="auto"/>
      <w:ind w:firstLine="0" w:firstLineChars="0"/>
      <w:jc w:val="center"/>
      <w:textAlignment w:val="baseline"/>
    </w:pPr>
    <w:rPr>
      <w:rFonts w:ascii="宋体" w:cs="Times New Roman"/>
      <w:kern w:val="0"/>
      <w:sz w:val="21"/>
      <w:szCs w:val="24"/>
    </w:rPr>
  </w:style>
  <w:style w:type="paragraph" w:customStyle="1" w:styleId="1436">
    <w:name w:val="默认段落字体 Para Char311"/>
    <w:basedOn w:val="1"/>
    <w:qFormat/>
    <w:uiPriority w:val="0"/>
    <w:pPr>
      <w:adjustRightInd/>
      <w:snapToGrid/>
      <w:spacing w:line="360" w:lineRule="auto"/>
    </w:pPr>
    <w:rPr>
      <w:rFonts w:ascii="宋体" w:hAnsi="宋体" w:cs="宋体"/>
      <w:szCs w:val="24"/>
    </w:rPr>
  </w:style>
  <w:style w:type="paragraph" w:customStyle="1" w:styleId="1437">
    <w:name w:val="正文缩1"/>
    <w:basedOn w:val="1"/>
    <w:qFormat/>
    <w:uiPriority w:val="0"/>
    <w:pPr>
      <w:spacing w:line="480" w:lineRule="atLeast"/>
      <w:ind w:firstLine="567" w:firstLineChars="0"/>
      <w:textAlignment w:val="baseline"/>
    </w:pPr>
    <w:rPr>
      <w:rFonts w:ascii="宋体" w:cs="Times New Roman"/>
      <w:color w:val="000080"/>
      <w:spacing w:val="6"/>
      <w:kern w:val="0"/>
      <w:sz w:val="28"/>
      <w:szCs w:val="20"/>
    </w:rPr>
  </w:style>
  <w:style w:type="paragraph" w:customStyle="1" w:styleId="1438">
    <w:name w:val="Char33"/>
    <w:basedOn w:val="1"/>
    <w:qFormat/>
    <w:uiPriority w:val="0"/>
    <w:pPr>
      <w:adjustRightInd/>
      <w:snapToGrid/>
      <w:spacing w:line="240" w:lineRule="auto"/>
      <w:ind w:left="-48" w:firstLine="0" w:firstLineChars="0"/>
    </w:pPr>
    <w:rPr>
      <w:rFonts w:cs="Times New Roman"/>
      <w:sz w:val="21"/>
      <w:szCs w:val="24"/>
    </w:rPr>
  </w:style>
  <w:style w:type="paragraph" w:customStyle="1" w:styleId="1439">
    <w:name w:val="正文格式22"/>
    <w:basedOn w:val="1"/>
    <w:qFormat/>
    <w:uiPriority w:val="0"/>
    <w:pPr>
      <w:adjustRightInd/>
      <w:snapToGrid/>
      <w:spacing w:line="360" w:lineRule="auto"/>
      <w:ind w:firstLine="482" w:firstLineChars="0"/>
    </w:pPr>
    <w:rPr>
      <w:rFonts w:ascii="宋体" w:hAnsi="宋体" w:cs="Times New Roman"/>
      <w:szCs w:val="24"/>
    </w:rPr>
  </w:style>
  <w:style w:type="paragraph" w:customStyle="1" w:styleId="1440">
    <w:name w:val="表格内容格式"/>
    <w:basedOn w:val="1"/>
    <w:qFormat/>
    <w:uiPriority w:val="0"/>
    <w:pPr>
      <w:snapToGrid/>
      <w:spacing w:line="240" w:lineRule="atLeast"/>
      <w:ind w:firstLine="422"/>
      <w:textAlignment w:val="baseline"/>
    </w:pPr>
    <w:rPr>
      <w:rFonts w:ascii="宋体" w:hAnsi="宋体" w:cs="Times New Roman"/>
      <w:b/>
      <w:snapToGrid w:val="0"/>
      <w:kern w:val="0"/>
      <w:sz w:val="21"/>
      <w:szCs w:val="21"/>
    </w:rPr>
  </w:style>
  <w:style w:type="paragraph" w:customStyle="1" w:styleId="1441">
    <w:name w:val="表文5中"/>
    <w:basedOn w:val="1442"/>
    <w:qFormat/>
    <w:uiPriority w:val="0"/>
    <w:pPr>
      <w:jc w:val="center"/>
    </w:pPr>
  </w:style>
  <w:style w:type="paragraph" w:customStyle="1" w:styleId="1442">
    <w:name w:val="表文5左"/>
    <w:basedOn w:val="1443"/>
    <w:qFormat/>
    <w:uiPriority w:val="0"/>
    <w:pPr>
      <w:jc w:val="left"/>
    </w:pPr>
    <w:rPr>
      <w:sz w:val="21"/>
    </w:rPr>
  </w:style>
  <w:style w:type="paragraph" w:customStyle="1" w:styleId="1443">
    <w:name w:val="表文小四"/>
    <w:basedOn w:val="1"/>
    <w:qFormat/>
    <w:uiPriority w:val="0"/>
    <w:pPr>
      <w:snapToGrid/>
      <w:spacing w:line="240" w:lineRule="auto"/>
      <w:ind w:firstLine="0" w:firstLineChars="0"/>
      <w:jc w:val="center"/>
      <w:textAlignment w:val="baseline"/>
    </w:pPr>
    <w:rPr>
      <w:rFonts w:cs="Times New Roman"/>
      <w:kern w:val="0"/>
      <w:szCs w:val="20"/>
    </w:rPr>
  </w:style>
  <w:style w:type="paragraph" w:customStyle="1" w:styleId="1444">
    <w:name w:val="正文缩3"/>
    <w:basedOn w:val="1"/>
    <w:qFormat/>
    <w:uiPriority w:val="0"/>
    <w:pPr>
      <w:spacing w:line="480" w:lineRule="atLeast"/>
      <w:ind w:firstLine="567" w:firstLineChars="0"/>
      <w:textAlignment w:val="baseline"/>
    </w:pPr>
    <w:rPr>
      <w:rFonts w:ascii="宋体" w:cs="Times New Roman"/>
      <w:color w:val="000080"/>
      <w:spacing w:val="6"/>
      <w:kern w:val="0"/>
      <w:sz w:val="28"/>
      <w:szCs w:val="20"/>
    </w:rPr>
  </w:style>
  <w:style w:type="paragraph" w:customStyle="1" w:styleId="1445">
    <w:name w:val="字元2"/>
    <w:basedOn w:val="1"/>
    <w:qFormat/>
    <w:uiPriority w:val="0"/>
    <w:pPr>
      <w:adjustRightInd/>
      <w:snapToGrid/>
      <w:spacing w:line="240" w:lineRule="auto"/>
      <w:ind w:firstLine="0" w:firstLineChars="0"/>
    </w:pPr>
    <w:rPr>
      <w:rFonts w:cs="Times New Roman"/>
      <w:sz w:val="21"/>
      <w:szCs w:val="21"/>
    </w:rPr>
  </w:style>
  <w:style w:type="paragraph" w:customStyle="1" w:styleId="1446">
    <w:name w:val="表题1121"/>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1447">
    <w:name w:val="Char Char Char Char Char2"/>
    <w:basedOn w:val="1"/>
    <w:qFormat/>
    <w:uiPriority w:val="0"/>
    <w:pPr>
      <w:adjustRightInd/>
      <w:snapToGrid/>
      <w:spacing w:line="240" w:lineRule="auto"/>
      <w:ind w:firstLine="0" w:firstLineChars="0"/>
    </w:pPr>
    <w:rPr>
      <w:rFonts w:cs="Times New Roman"/>
      <w:sz w:val="21"/>
      <w:szCs w:val="21"/>
    </w:rPr>
  </w:style>
  <w:style w:type="paragraph" w:customStyle="1" w:styleId="1448">
    <w:name w:val="表格标题3"/>
    <w:basedOn w:val="36"/>
    <w:qFormat/>
    <w:uiPriority w:val="0"/>
    <w:pPr>
      <w:pBdr>
        <w:top w:val="single" w:color="auto" w:sz="4" w:space="1"/>
      </w:pBdr>
      <w:tabs>
        <w:tab w:val="clear" w:pos="1200"/>
      </w:tabs>
      <w:adjustRightInd w:val="0"/>
      <w:spacing w:line="360" w:lineRule="auto"/>
      <w:ind w:left="0" w:leftChars="0" w:firstLine="0" w:firstLineChars="0"/>
      <w:jc w:val="center"/>
      <w:textAlignment w:val="baseline"/>
    </w:pPr>
    <w:rPr>
      <w:rFonts w:ascii="Times New Roman" w:eastAsia="宋体"/>
      <w:kern w:val="0"/>
      <w:sz w:val="24"/>
    </w:rPr>
  </w:style>
  <w:style w:type="paragraph" w:customStyle="1" w:styleId="1449">
    <w:name w:val="正文.2"/>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1450">
    <w:name w:val="默认段落字体 Para Char Char Char Char6"/>
    <w:basedOn w:val="1"/>
    <w:qFormat/>
    <w:uiPriority w:val="0"/>
    <w:pPr>
      <w:adjustRightInd/>
      <w:snapToGrid/>
      <w:spacing w:line="240" w:lineRule="auto"/>
      <w:ind w:firstLine="0" w:firstLineChars="0"/>
    </w:pPr>
    <w:rPr>
      <w:rFonts w:cs="Times New Roman"/>
      <w:sz w:val="21"/>
      <w:szCs w:val="24"/>
    </w:rPr>
  </w:style>
  <w:style w:type="paragraph" w:customStyle="1" w:styleId="1451">
    <w:name w:val="Char2311"/>
    <w:basedOn w:val="1"/>
    <w:qFormat/>
    <w:uiPriority w:val="0"/>
    <w:pPr>
      <w:adjustRightInd/>
      <w:snapToGrid/>
      <w:spacing w:line="240" w:lineRule="auto"/>
      <w:ind w:left="-48" w:firstLine="0" w:firstLineChars="0"/>
    </w:pPr>
    <w:rPr>
      <w:rFonts w:cs="Times New Roman"/>
      <w:sz w:val="21"/>
      <w:szCs w:val="24"/>
    </w:rPr>
  </w:style>
  <w:style w:type="paragraph" w:customStyle="1" w:styleId="1452">
    <w:name w:val="样式1）"/>
    <w:basedOn w:val="7"/>
    <w:qFormat/>
    <w:uiPriority w:val="0"/>
    <w:pPr>
      <w:tabs>
        <w:tab w:val="left" w:pos="1226"/>
      </w:tabs>
      <w:spacing w:before="0" w:beforeLines="50" w:after="0" w:afterLines="50" w:line="400" w:lineRule="exact"/>
      <w:ind w:left="821" w:leftChars="213" w:hanging="374" w:hangingChars="156"/>
    </w:pPr>
    <w:rPr>
      <w:rFonts w:ascii="Calibri" w:hAnsi="Calibri" w:cs="Times New Roman"/>
      <w:b w:val="0"/>
      <w:sz w:val="24"/>
    </w:rPr>
  </w:style>
  <w:style w:type="paragraph" w:customStyle="1" w:styleId="1453">
    <w:name w:val="Char4 Char Char Char Char Char Char Char Char Char Char Char Char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1454">
    <w:name w:val="谏壁chen表格内文字 Char Char"/>
    <w:basedOn w:val="1"/>
    <w:qFormat/>
    <w:uiPriority w:val="0"/>
    <w:pPr>
      <w:adjustRightInd/>
      <w:snapToGrid/>
      <w:spacing w:line="0" w:lineRule="atLeast"/>
      <w:ind w:firstLine="0" w:firstLineChars="0"/>
      <w:jc w:val="center"/>
    </w:pPr>
    <w:rPr>
      <w:rFonts w:cs="Times New Roman"/>
      <w:sz w:val="21"/>
      <w:szCs w:val="21"/>
    </w:rPr>
  </w:style>
  <w:style w:type="paragraph" w:customStyle="1" w:styleId="1455">
    <w:name w:val="A正文11"/>
    <w:basedOn w:val="1"/>
    <w:qFormat/>
    <w:uiPriority w:val="0"/>
    <w:pPr>
      <w:widowControl/>
      <w:overflowPunct w:val="0"/>
      <w:autoSpaceDE w:val="0"/>
      <w:autoSpaceDN w:val="0"/>
      <w:snapToGrid/>
      <w:spacing w:line="360" w:lineRule="auto"/>
      <w:jc w:val="left"/>
      <w:textAlignment w:val="baseline"/>
    </w:pPr>
    <w:rPr>
      <w:rFonts w:eastAsia="仿宋_GB2312" w:cs="Times New Roman"/>
      <w:kern w:val="0"/>
      <w:szCs w:val="24"/>
    </w:rPr>
  </w:style>
  <w:style w:type="paragraph" w:customStyle="1" w:styleId="1456">
    <w:name w:val="表格文本"/>
    <w:basedOn w:val="1"/>
    <w:next w:val="1"/>
    <w:qFormat/>
    <w:uiPriority w:val="0"/>
    <w:pPr>
      <w:adjustRightInd/>
      <w:snapToGrid/>
      <w:spacing w:before="60" w:after="60" w:line="312" w:lineRule="auto"/>
      <w:ind w:firstLine="0" w:firstLineChars="0"/>
      <w:jc w:val="center"/>
    </w:pPr>
    <w:rPr>
      <w:rFonts w:ascii="Arial" w:hAnsi="Arial" w:cs="Times New Roman"/>
      <w:kern w:val="0"/>
      <w:sz w:val="21"/>
      <w:szCs w:val="24"/>
    </w:rPr>
  </w:style>
  <w:style w:type="paragraph" w:customStyle="1" w:styleId="1457">
    <w:name w:val="正文格式＝13"/>
    <w:basedOn w:val="179"/>
    <w:next w:val="179"/>
    <w:qFormat/>
    <w:uiPriority w:val="0"/>
    <w:rPr>
      <w:rFonts w:hAnsi="宋体" w:cs="Times New Roman"/>
    </w:rPr>
  </w:style>
  <w:style w:type="paragraph" w:customStyle="1" w:styleId="1458">
    <w:name w:val="样式 题注 + 首行缩进:  2 字符"/>
    <w:basedOn w:val="22"/>
    <w:qFormat/>
    <w:uiPriority w:val="0"/>
    <w:pPr>
      <w:adjustRightInd/>
      <w:snapToGrid/>
      <w:spacing w:line="520" w:lineRule="exact"/>
      <w:ind w:firstLine="0" w:firstLineChars="0"/>
      <w:jc w:val="center"/>
    </w:pPr>
    <w:rPr>
      <w:rFonts w:ascii="Arial" w:hAnsi="Arial" w:cs="Times New Roman"/>
      <w:sz w:val="24"/>
      <w:szCs w:val="22"/>
    </w:rPr>
  </w:style>
  <w:style w:type="paragraph" w:customStyle="1" w:styleId="1459">
    <w:name w:val="CYQ表格名称四号字体"/>
    <w:basedOn w:val="1"/>
    <w:qFormat/>
    <w:uiPriority w:val="0"/>
    <w:pPr>
      <w:adjustRightInd/>
      <w:snapToGrid/>
      <w:spacing w:line="360" w:lineRule="atLeast"/>
      <w:ind w:firstLine="720" w:firstLineChars="300"/>
      <w:jc w:val="center"/>
    </w:pPr>
    <w:rPr>
      <w:rFonts w:cs="Times New Roman"/>
      <w:sz w:val="21"/>
      <w:szCs w:val="24"/>
    </w:rPr>
  </w:style>
  <w:style w:type="paragraph" w:customStyle="1" w:styleId="1460">
    <w:name w:val="Objective"/>
    <w:basedOn w:val="1"/>
    <w:next w:val="34"/>
    <w:qFormat/>
    <w:uiPriority w:val="0"/>
    <w:pPr>
      <w:widowControl/>
      <w:adjustRightInd/>
      <w:snapToGrid/>
      <w:spacing w:before="220" w:after="220" w:line="220" w:lineRule="atLeast"/>
      <w:ind w:firstLine="0" w:firstLineChars="0"/>
      <w:jc w:val="left"/>
    </w:pPr>
    <w:rPr>
      <w:rFonts w:cs="Times New Roman"/>
      <w:kern w:val="0"/>
      <w:sz w:val="20"/>
      <w:szCs w:val="20"/>
    </w:rPr>
  </w:style>
  <w:style w:type="paragraph" w:customStyle="1" w:styleId="1461">
    <w:name w:val="表文字"/>
    <w:basedOn w:val="1"/>
    <w:qFormat/>
    <w:uiPriority w:val="0"/>
    <w:pPr>
      <w:widowControl/>
      <w:adjustRightInd/>
      <w:snapToGrid/>
      <w:spacing w:line="240" w:lineRule="auto"/>
      <w:ind w:firstLine="0" w:firstLineChars="0"/>
      <w:jc w:val="center"/>
    </w:pPr>
    <w:rPr>
      <w:rFonts w:cs="Times New Roman"/>
      <w:kern w:val="0"/>
      <w:sz w:val="21"/>
      <w:szCs w:val="21"/>
    </w:rPr>
  </w:style>
  <w:style w:type="paragraph" w:customStyle="1" w:styleId="1462">
    <w:name w:val="正文3"/>
    <w:basedOn w:val="1"/>
    <w:qFormat/>
    <w:uiPriority w:val="0"/>
    <w:pPr>
      <w:keepNext/>
      <w:tabs>
        <w:tab w:val="left" w:pos="1260"/>
      </w:tabs>
      <w:spacing w:line="360" w:lineRule="auto"/>
      <w:ind w:left="1260" w:right="-1111" w:rightChars="-463" w:hanging="420" w:firstLineChars="0"/>
      <w:jc w:val="center"/>
    </w:pPr>
    <w:rPr>
      <w:rFonts w:ascii="宋体" w:cs="Times New Roman"/>
      <w:kern w:val="0"/>
      <w:szCs w:val="20"/>
    </w:rPr>
  </w:style>
  <w:style w:type="paragraph" w:customStyle="1" w:styleId="1463">
    <w:name w:val="9 Char Char Char3"/>
    <w:basedOn w:val="1"/>
    <w:qFormat/>
    <w:uiPriority w:val="0"/>
    <w:pPr>
      <w:adjustRightInd/>
      <w:snapToGrid/>
      <w:spacing w:line="240" w:lineRule="exact"/>
    </w:pPr>
    <w:rPr>
      <w:rFonts w:cs="Times New Roman"/>
      <w:sz w:val="28"/>
      <w:szCs w:val="28"/>
    </w:rPr>
  </w:style>
  <w:style w:type="paragraph" w:customStyle="1" w:styleId="1464">
    <w:name w:val="项目符号引导"/>
    <w:basedOn w:val="24"/>
    <w:next w:val="24"/>
    <w:qFormat/>
    <w:uiPriority w:val="0"/>
    <w:pPr>
      <w:widowControl/>
      <w:tabs>
        <w:tab w:val="clear" w:pos="360"/>
      </w:tabs>
      <w:overflowPunct w:val="0"/>
      <w:autoSpaceDE w:val="0"/>
      <w:autoSpaceDN w:val="0"/>
      <w:adjustRightInd w:val="0"/>
      <w:spacing w:before="80" w:after="160"/>
      <w:ind w:left="720"/>
      <w:jc w:val="left"/>
      <w:textAlignment w:val="baseline"/>
    </w:pPr>
    <w:rPr>
      <w:b/>
      <w:kern w:val="0"/>
      <w:sz w:val="20"/>
      <w:szCs w:val="20"/>
    </w:rPr>
  </w:style>
  <w:style w:type="paragraph" w:customStyle="1" w:styleId="1465">
    <w:name w:val="燕山正文15"/>
    <w:basedOn w:val="1"/>
    <w:qFormat/>
    <w:uiPriority w:val="0"/>
    <w:pPr>
      <w:tabs>
        <w:tab w:val="left" w:pos="4680"/>
      </w:tabs>
      <w:spacing w:line="480" w:lineRule="exact"/>
      <w:ind w:firstLine="0" w:firstLineChars="0"/>
    </w:pPr>
    <w:rPr>
      <w:rFonts w:ascii="宋体" w:cs="宋体"/>
      <w:szCs w:val="24"/>
    </w:rPr>
  </w:style>
  <w:style w:type="paragraph" w:customStyle="1" w:styleId="1466">
    <w:name w:val="偶数页脚注"/>
    <w:basedOn w:val="55"/>
    <w:qFormat/>
    <w:uiPriority w:val="0"/>
    <w:pPr>
      <w:keepLines/>
      <w:widowControl/>
      <w:tabs>
        <w:tab w:val="right" w:pos="0"/>
        <w:tab w:val="center" w:pos="7200"/>
        <w:tab w:val="right" w:pos="14400"/>
        <w:tab w:val="clear" w:pos="4153"/>
        <w:tab w:val="clear" w:pos="8306"/>
      </w:tabs>
      <w:overflowPunct w:val="0"/>
      <w:autoSpaceDE w:val="0"/>
      <w:autoSpaceDN w:val="0"/>
      <w:adjustRightInd w:val="0"/>
      <w:snapToGrid/>
      <w:ind w:firstLine="0"/>
      <w:jc w:val="right"/>
      <w:textAlignment w:val="baseline"/>
    </w:pPr>
    <w:rPr>
      <w:rFonts w:ascii="Calibri" w:hAnsi="Calibri"/>
      <w:spacing w:val="80"/>
      <w:kern w:val="0"/>
      <w:sz w:val="20"/>
      <w:szCs w:val="20"/>
      <w:lang w:val="zh-CN"/>
    </w:rPr>
  </w:style>
  <w:style w:type="paragraph" w:customStyle="1" w:styleId="1467">
    <w:name w:val="5号表文"/>
    <w:qFormat/>
    <w:uiPriority w:val="0"/>
    <w:pPr>
      <w:ind w:left="720" w:hanging="720"/>
      <w:jc w:val="both"/>
    </w:pPr>
    <w:rPr>
      <w:rFonts w:ascii="宋体" w:hAnsi="Times New Roman" w:eastAsia="宋体" w:cs="Times New Roman"/>
      <w:snapToGrid w:val="0"/>
      <w:sz w:val="18"/>
      <w:lang w:val="en-US" w:eastAsia="zh-CN" w:bidi="ar-SA"/>
    </w:rPr>
  </w:style>
  <w:style w:type="paragraph" w:customStyle="1" w:styleId="1468">
    <w:name w:val="样式 标题 1 + 华文中宋 居中 段前: 12 磅 段后: 12 磅 行距: 多倍行距 1.4 字行"/>
    <w:basedOn w:val="3"/>
    <w:qFormat/>
    <w:uiPriority w:val="0"/>
    <w:pPr>
      <w:keepNext w:val="0"/>
      <w:pageBreakBefore/>
      <w:tabs>
        <w:tab w:val="left" w:pos="0"/>
      </w:tabs>
      <w:adjustRightInd/>
      <w:snapToGrid/>
      <w:spacing w:before="240" w:beforeLines="0" w:after="240" w:afterLines="0" w:line="360" w:lineRule="auto"/>
      <w:jc w:val="center"/>
    </w:pPr>
    <w:rPr>
      <w:rFonts w:ascii="华文中宋" w:hAnsi="华文中宋" w:eastAsia="楷体_GB2312" w:cs="Times New Roman"/>
      <w:bCs w:val="0"/>
      <w:sz w:val="36"/>
      <w:szCs w:val="20"/>
    </w:rPr>
  </w:style>
  <w:style w:type="paragraph" w:customStyle="1" w:styleId="1469">
    <w:name w:val="9 Char Char Char5"/>
    <w:basedOn w:val="1"/>
    <w:qFormat/>
    <w:uiPriority w:val="0"/>
    <w:pPr>
      <w:adjustRightInd/>
      <w:snapToGrid/>
      <w:spacing w:line="240" w:lineRule="exact"/>
    </w:pPr>
    <w:rPr>
      <w:rFonts w:cs="Times New Roman"/>
      <w:sz w:val="28"/>
      <w:szCs w:val="28"/>
    </w:rPr>
  </w:style>
  <w:style w:type="paragraph" w:customStyle="1" w:styleId="1470">
    <w:name w:val="小四表文左齐"/>
    <w:basedOn w:val="1"/>
    <w:qFormat/>
    <w:uiPriority w:val="0"/>
    <w:pPr>
      <w:adjustRightInd/>
      <w:snapToGrid/>
      <w:spacing w:line="240" w:lineRule="auto"/>
      <w:ind w:firstLine="0" w:firstLineChars="0"/>
      <w:jc w:val="center"/>
    </w:pPr>
    <w:rPr>
      <w:rFonts w:ascii="宋体" w:hAnsi="宋体" w:cs="Times New Roman"/>
      <w:color w:val="000000"/>
      <w:szCs w:val="24"/>
    </w:rPr>
  </w:style>
  <w:style w:type="paragraph" w:customStyle="1" w:styleId="1471">
    <w:name w:val="标题一"/>
    <w:qFormat/>
    <w:uiPriority w:val="0"/>
    <w:pPr>
      <w:tabs>
        <w:tab w:val="right" w:leader="dot" w:pos="9061"/>
      </w:tabs>
      <w:adjustRightInd w:val="0"/>
      <w:snapToGrid w:val="0"/>
      <w:spacing w:line="360" w:lineRule="auto"/>
      <w:outlineLvl w:val="0"/>
    </w:pPr>
    <w:rPr>
      <w:rFonts w:ascii="黑体" w:hAnsi="黑体" w:eastAsia="黑体" w:cs="Times New Roman"/>
      <w:b/>
      <w:iCs/>
      <w:kern w:val="2"/>
      <w:sz w:val="24"/>
      <w:lang w:val="en-US" w:eastAsia="zh-CN" w:bidi="ar-SA"/>
    </w:rPr>
  </w:style>
  <w:style w:type="paragraph" w:customStyle="1" w:styleId="1472">
    <w:name w:val="样式（大表格）"/>
    <w:basedOn w:val="1473"/>
    <w:qFormat/>
    <w:uiPriority w:val="0"/>
    <w:pPr>
      <w:widowControl w:val="0"/>
      <w:spacing w:line="240" w:lineRule="auto"/>
      <w:jc w:val="both"/>
    </w:pPr>
    <w:rPr>
      <w:rFonts w:cs="Times New Roman"/>
      <w:color w:val="FF0000"/>
      <w:sz w:val="24"/>
      <w:szCs w:val="24"/>
    </w:rPr>
  </w:style>
  <w:style w:type="paragraph" w:customStyle="1" w:styleId="1473">
    <w:name w:val="表格"/>
    <w:basedOn w:val="1"/>
    <w:qFormat/>
    <w:uiPriority w:val="0"/>
    <w:pPr>
      <w:widowControl/>
      <w:spacing w:line="360" w:lineRule="exact"/>
      <w:ind w:firstLine="0" w:firstLineChars="0"/>
      <w:jc w:val="center"/>
    </w:pPr>
    <w:rPr>
      <w:rFonts w:cs="宋体"/>
      <w:sz w:val="21"/>
      <w:szCs w:val="21"/>
    </w:rPr>
  </w:style>
  <w:style w:type="paragraph" w:customStyle="1" w:styleId="1474">
    <w:name w:val="Char14"/>
    <w:basedOn w:val="1"/>
    <w:qFormat/>
    <w:uiPriority w:val="0"/>
    <w:pPr>
      <w:adjustRightInd/>
      <w:snapToGrid/>
      <w:spacing w:line="240" w:lineRule="auto"/>
      <w:ind w:left="-48" w:firstLine="0" w:firstLineChars="0"/>
    </w:pPr>
    <w:rPr>
      <w:rFonts w:cs="Times New Roman"/>
      <w:sz w:val="21"/>
      <w:szCs w:val="24"/>
    </w:rPr>
  </w:style>
  <w:style w:type="paragraph" w:customStyle="1" w:styleId="1475">
    <w:name w:val="Char Char Char1 Char Char Char Char Char Char Char"/>
    <w:basedOn w:val="1"/>
    <w:qFormat/>
    <w:uiPriority w:val="0"/>
    <w:pPr>
      <w:adjustRightInd/>
      <w:snapToGrid/>
      <w:spacing w:line="240" w:lineRule="auto"/>
      <w:ind w:firstLine="0" w:firstLineChars="0"/>
    </w:pPr>
    <w:rPr>
      <w:rFonts w:ascii="Tahoma" w:hAnsi="Tahoma" w:cs="Times New Roman"/>
      <w:szCs w:val="20"/>
    </w:rPr>
  </w:style>
  <w:style w:type="paragraph" w:customStyle="1" w:styleId="1476">
    <w:name w:val="项目符号结尾"/>
    <w:basedOn w:val="24"/>
    <w:next w:val="34"/>
    <w:qFormat/>
    <w:uiPriority w:val="0"/>
    <w:pPr>
      <w:widowControl/>
      <w:tabs>
        <w:tab w:val="clear" w:pos="360"/>
      </w:tabs>
      <w:overflowPunct w:val="0"/>
      <w:autoSpaceDE w:val="0"/>
      <w:autoSpaceDN w:val="0"/>
      <w:adjustRightInd w:val="0"/>
      <w:spacing w:after="240"/>
      <w:ind w:left="720"/>
      <w:jc w:val="left"/>
      <w:textAlignment w:val="baseline"/>
    </w:pPr>
    <w:rPr>
      <w:b/>
      <w:kern w:val="0"/>
      <w:sz w:val="20"/>
      <w:szCs w:val="20"/>
    </w:rPr>
  </w:style>
  <w:style w:type="paragraph" w:customStyle="1" w:styleId="1477">
    <w:name w:val="Char Char Char Char Char Char Char39"/>
    <w:basedOn w:val="1"/>
    <w:qFormat/>
    <w:uiPriority w:val="0"/>
    <w:pPr>
      <w:adjustRightInd/>
      <w:snapToGrid/>
      <w:spacing w:line="240" w:lineRule="exact"/>
    </w:pPr>
    <w:rPr>
      <w:rFonts w:cs="Times New Roman"/>
      <w:sz w:val="28"/>
      <w:szCs w:val="28"/>
    </w:rPr>
  </w:style>
  <w:style w:type="paragraph" w:customStyle="1" w:styleId="1478">
    <w:name w:val="封面标准文稿编辑信息11"/>
    <w:qFormat/>
    <w:uiPriority w:val="0"/>
    <w:pPr>
      <w:spacing w:before="180" w:line="180" w:lineRule="exact"/>
      <w:jc w:val="center"/>
    </w:pPr>
    <w:rPr>
      <w:rFonts w:ascii="宋体" w:hAnsi="Times New Roman" w:eastAsia="宋体" w:cs="Times New Roman"/>
      <w:sz w:val="21"/>
      <w:lang w:val="en-US" w:eastAsia="zh-CN" w:bidi="ar-SA"/>
    </w:rPr>
  </w:style>
  <w:style w:type="paragraph" w:customStyle="1" w:styleId="1479">
    <w:name w:val="表格下方正文"/>
    <w:basedOn w:val="1"/>
    <w:qFormat/>
    <w:uiPriority w:val="0"/>
    <w:pPr>
      <w:adjustRightInd/>
      <w:snapToGrid/>
      <w:spacing w:before="300" w:line="420" w:lineRule="exact"/>
    </w:pPr>
    <w:rPr>
      <w:rFonts w:cs="Times New Roman"/>
      <w:bCs/>
      <w:szCs w:val="24"/>
    </w:rPr>
  </w:style>
  <w:style w:type="paragraph" w:customStyle="1" w:styleId="1480">
    <w:name w:val="样式2"/>
    <w:basedOn w:val="5"/>
    <w:qFormat/>
    <w:uiPriority w:val="0"/>
    <w:pPr>
      <w:tabs>
        <w:tab w:val="left" w:pos="1260"/>
      </w:tabs>
      <w:spacing w:before="120" w:beforeLines="25" w:after="0" w:line="360" w:lineRule="auto"/>
      <w:ind w:left="1260" w:hanging="420" w:firstLineChars="0"/>
      <w:jc w:val="left"/>
    </w:pPr>
    <w:rPr>
      <w:rFonts w:ascii="黑体" w:eastAsia="黑体" w:cs="Times New Roman"/>
      <w:bCs w:val="0"/>
      <w:snapToGrid w:val="0"/>
      <w:kern w:val="0"/>
      <w:sz w:val="24"/>
      <w:szCs w:val="24"/>
      <w:lang w:val="de-DE"/>
    </w:rPr>
  </w:style>
  <w:style w:type="paragraph" w:customStyle="1" w:styleId="1481">
    <w:name w:val="谏壁标题2(chen）"/>
    <w:basedOn w:val="1"/>
    <w:qFormat/>
    <w:uiPriority w:val="0"/>
    <w:pPr>
      <w:keepNext/>
      <w:keepLines/>
      <w:adjustRightInd/>
      <w:snapToGrid/>
      <w:spacing w:after="120" w:line="360" w:lineRule="auto"/>
      <w:ind w:firstLine="0" w:firstLineChars="0"/>
      <w:outlineLvl w:val="1"/>
    </w:pPr>
    <w:rPr>
      <w:rFonts w:eastAsia="黑体" w:cs="Times New Roman"/>
      <w:sz w:val="32"/>
      <w:szCs w:val="32"/>
    </w:rPr>
  </w:style>
  <w:style w:type="paragraph" w:customStyle="1" w:styleId="1482">
    <w:name w:val="Char4 Char Char Char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483">
    <w:name w:val="图框"/>
    <w:basedOn w:val="1"/>
    <w:qFormat/>
    <w:uiPriority w:val="0"/>
    <w:pPr>
      <w:adjustRightInd/>
      <w:snapToGrid/>
      <w:spacing w:line="240" w:lineRule="auto"/>
      <w:ind w:firstLine="0" w:firstLineChars="0"/>
      <w:jc w:val="center"/>
    </w:pPr>
    <w:rPr>
      <w:rFonts w:cs="Times New Roman"/>
      <w:sz w:val="21"/>
      <w:szCs w:val="21"/>
    </w:rPr>
  </w:style>
  <w:style w:type="paragraph" w:customStyle="1" w:styleId="1484">
    <w:name w:val="正文1"/>
    <w:basedOn w:val="1"/>
    <w:qFormat/>
    <w:uiPriority w:val="0"/>
    <w:pPr>
      <w:snapToGrid/>
      <w:spacing w:after="120" w:line="360" w:lineRule="atLeast"/>
      <w:ind w:firstLine="0" w:firstLineChars="0"/>
      <w:jc w:val="center"/>
      <w:textAlignment w:val="baseline"/>
    </w:pPr>
    <w:rPr>
      <w:rFonts w:ascii="宋体" w:cs="Times New Roman"/>
      <w:kern w:val="0"/>
      <w:szCs w:val="20"/>
    </w:rPr>
  </w:style>
  <w:style w:type="paragraph" w:customStyle="1" w:styleId="1485">
    <w:name w:val="a1"/>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kern w:val="0"/>
      <w:szCs w:val="24"/>
    </w:rPr>
  </w:style>
  <w:style w:type="paragraph" w:customStyle="1" w:styleId="1486">
    <w:name w:val="Char Char Char Char Char Char Char Char Char1 Char Char Char Char Char Char Char Char1 Char Char Char"/>
    <w:basedOn w:val="1"/>
    <w:qFormat/>
    <w:uiPriority w:val="0"/>
    <w:pPr>
      <w:adjustRightInd/>
      <w:spacing w:line="360" w:lineRule="auto"/>
    </w:pPr>
    <w:rPr>
      <w:rFonts w:eastAsia="仿宋_GB2312" w:cs="Times New Roman"/>
      <w:szCs w:val="24"/>
    </w:rPr>
  </w:style>
  <w:style w:type="paragraph" w:customStyle="1" w:styleId="1487">
    <w:name w:val="tian"/>
    <w:basedOn w:val="1"/>
    <w:qFormat/>
    <w:uiPriority w:val="0"/>
    <w:pPr>
      <w:adjustRightInd/>
      <w:snapToGrid/>
      <w:spacing w:line="240" w:lineRule="auto"/>
      <w:ind w:firstLine="0" w:firstLineChars="0"/>
    </w:pPr>
    <w:rPr>
      <w:rFonts w:cs="Times New Roman"/>
      <w:szCs w:val="20"/>
    </w:rPr>
  </w:style>
  <w:style w:type="paragraph" w:customStyle="1" w:styleId="1488">
    <w:name w:val="Char Char Char Char Char Char Char Char Char Char Char Char1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489">
    <w:name w:val="Char8"/>
    <w:basedOn w:val="1"/>
    <w:qFormat/>
    <w:uiPriority w:val="0"/>
    <w:pPr>
      <w:adjustRightInd/>
      <w:snapToGrid/>
      <w:spacing w:line="240" w:lineRule="auto"/>
      <w:ind w:left="-48" w:firstLine="0" w:firstLineChars="0"/>
    </w:pPr>
    <w:rPr>
      <w:rFonts w:cs="Times New Roman"/>
      <w:sz w:val="21"/>
      <w:szCs w:val="24"/>
    </w:rPr>
  </w:style>
  <w:style w:type="paragraph" w:customStyle="1" w:styleId="1490">
    <w:name w:val="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1491">
    <w:name w:val="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492">
    <w:name w:val="c"/>
    <w:qFormat/>
    <w:uiPriority w:val="0"/>
    <w:pPr>
      <w:widowControl w:val="0"/>
      <w:autoSpaceDE w:val="0"/>
      <w:autoSpaceDN w:val="0"/>
      <w:adjustRightInd w:val="0"/>
      <w:jc w:val="both"/>
    </w:pPr>
    <w:rPr>
      <w:rFonts w:ascii="Arial" w:hAnsi="Arial" w:eastAsia="宋体" w:cs="Times New Roman"/>
      <w:sz w:val="24"/>
      <w:lang w:val="en-US" w:eastAsia="zh-CN" w:bidi="ar-SA"/>
    </w:rPr>
  </w:style>
  <w:style w:type="paragraph" w:customStyle="1" w:styleId="1493">
    <w:name w:val="表题9"/>
    <w:basedOn w:val="45"/>
    <w:qFormat/>
    <w:uiPriority w:val="0"/>
    <w:pPr>
      <w:adjustRightInd w:val="0"/>
      <w:snapToGrid w:val="0"/>
      <w:spacing w:line="300" w:lineRule="auto"/>
    </w:pPr>
    <w:rPr>
      <w:rFonts w:ascii="黑体" w:eastAsia="黑体"/>
      <w:spacing w:val="0"/>
      <w:sz w:val="24"/>
    </w:rPr>
  </w:style>
  <w:style w:type="paragraph" w:customStyle="1" w:styleId="1494">
    <w:name w:val="xl28"/>
    <w:basedOn w:val="1"/>
    <w:qFormat/>
    <w:uiPriority w:val="0"/>
    <w:pPr>
      <w:widowControl/>
      <w:pBdr>
        <w:left w:val="single" w:color="auto" w:sz="4" w:space="0"/>
        <w:right w:val="single" w:color="auto" w:sz="4" w:space="0"/>
      </w:pBdr>
      <w:adjustRightInd/>
      <w:snapToGrid/>
      <w:spacing w:before="100" w:beforeAutospacing="1" w:after="100" w:afterAutospacing="1" w:line="240" w:lineRule="auto"/>
      <w:ind w:firstLine="0" w:firstLineChars="0"/>
      <w:jc w:val="center"/>
      <w:textAlignment w:val="center"/>
    </w:pPr>
    <w:rPr>
      <w:rFonts w:ascii="宋体" w:hAnsi="宋体" w:cs="Times New Roman"/>
      <w:kern w:val="0"/>
      <w:szCs w:val="24"/>
    </w:rPr>
  </w:style>
  <w:style w:type="paragraph" w:customStyle="1" w:styleId="1495">
    <w:name w:val="条目"/>
    <w:basedOn w:val="45"/>
    <w:next w:val="34"/>
    <w:qFormat/>
    <w:uiPriority w:val="0"/>
    <w:pPr>
      <w:spacing w:line="240" w:lineRule="auto"/>
      <w:ind w:firstLine="567"/>
      <w:jc w:val="both"/>
      <w:outlineLvl w:val="4"/>
    </w:pPr>
    <w:rPr>
      <w:spacing w:val="0"/>
      <w:sz w:val="24"/>
    </w:rPr>
  </w:style>
  <w:style w:type="paragraph" w:customStyle="1" w:styleId="1496">
    <w:name w:val="9 Char Char Char"/>
    <w:basedOn w:val="1"/>
    <w:qFormat/>
    <w:uiPriority w:val="0"/>
    <w:pPr>
      <w:adjustRightInd/>
      <w:snapToGrid/>
      <w:spacing w:line="240" w:lineRule="exact"/>
    </w:pPr>
    <w:rPr>
      <w:rFonts w:cs="Times New Roman"/>
      <w:sz w:val="28"/>
      <w:szCs w:val="28"/>
    </w:rPr>
  </w:style>
  <w:style w:type="paragraph" w:customStyle="1" w:styleId="1497">
    <w:name w:val="xl26"/>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498">
    <w:name w:val="Body Text Indent 21"/>
    <w:basedOn w:val="1"/>
    <w:qFormat/>
    <w:uiPriority w:val="0"/>
    <w:pPr>
      <w:snapToGrid/>
      <w:spacing w:line="240" w:lineRule="auto"/>
      <w:ind w:firstLine="432" w:firstLineChars="0"/>
      <w:textAlignment w:val="baseline"/>
    </w:pPr>
    <w:rPr>
      <w:rFonts w:cs="Times New Roman"/>
      <w:szCs w:val="20"/>
    </w:rPr>
  </w:style>
  <w:style w:type="paragraph" w:customStyle="1" w:styleId="1499">
    <w:name w:val="图文框"/>
    <w:basedOn w:val="1"/>
    <w:qFormat/>
    <w:uiPriority w:val="0"/>
    <w:pPr>
      <w:autoSpaceDE w:val="0"/>
      <w:autoSpaceDN w:val="0"/>
      <w:spacing w:line="400" w:lineRule="atLeast"/>
      <w:ind w:firstLine="0" w:firstLineChars="0"/>
      <w:jc w:val="center"/>
      <w:textAlignment w:val="baseline"/>
    </w:pPr>
    <w:rPr>
      <w:rFonts w:cs="Times New Roman"/>
      <w:kern w:val="0"/>
      <w:sz w:val="21"/>
      <w:szCs w:val="20"/>
    </w:rPr>
  </w:style>
  <w:style w:type="paragraph" w:customStyle="1" w:styleId="1500">
    <w:name w:val="文1"/>
    <w:basedOn w:val="1"/>
    <w:qFormat/>
    <w:uiPriority w:val="0"/>
    <w:pPr>
      <w:adjustRightInd/>
      <w:spacing w:line="360" w:lineRule="auto"/>
      <w:ind w:firstLine="567" w:firstLineChars="0"/>
    </w:pPr>
    <w:rPr>
      <w:rFonts w:ascii="Arial" w:hAnsi="Arial" w:eastAsia="幼圆" w:cs="Times New Roman"/>
      <w:szCs w:val="20"/>
    </w:rPr>
  </w:style>
  <w:style w:type="paragraph" w:customStyle="1" w:styleId="1501">
    <w:name w:val="样式3"/>
    <w:basedOn w:val="50"/>
    <w:qFormat/>
    <w:uiPriority w:val="0"/>
    <w:pPr>
      <w:spacing w:line="240" w:lineRule="auto"/>
      <w:ind w:left="0" w:leftChars="0"/>
    </w:pPr>
    <w:rPr>
      <w:rFonts w:ascii="Calibri" w:hAnsi="Calibri" w:eastAsia="黑体"/>
      <w:bCs/>
      <w:sz w:val="30"/>
    </w:rPr>
  </w:style>
  <w:style w:type="paragraph" w:customStyle="1" w:styleId="1502">
    <w:name w:val="xl97"/>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0"/>
      <w:szCs w:val="20"/>
    </w:rPr>
  </w:style>
  <w:style w:type="paragraph" w:customStyle="1" w:styleId="1503">
    <w:name w:val="xl93"/>
    <w:basedOn w:val="1"/>
    <w:qFormat/>
    <w:uiPriority w:val="0"/>
    <w:pPr>
      <w:widowControl/>
      <w:pBdr>
        <w:top w:val="single" w:color="auto" w:sz="4" w:space="0"/>
        <w:left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b/>
      <w:bCs/>
      <w:color w:val="FF0000"/>
      <w:kern w:val="0"/>
      <w:sz w:val="20"/>
      <w:szCs w:val="20"/>
    </w:rPr>
  </w:style>
  <w:style w:type="paragraph" w:customStyle="1" w:styleId="1504">
    <w:name w:val="表格内容1"/>
    <w:basedOn w:val="1"/>
    <w:qFormat/>
    <w:uiPriority w:val="0"/>
    <w:pPr>
      <w:spacing w:beforeLines="15" w:afterLines="15" w:line="240" w:lineRule="exact"/>
      <w:ind w:firstLine="0" w:firstLineChars="0"/>
      <w:jc w:val="center"/>
    </w:pPr>
    <w:rPr>
      <w:rFonts w:ascii="宋体" w:hAnsi="宋体" w:cs="Times New Roman"/>
      <w:snapToGrid w:val="0"/>
      <w:kern w:val="0"/>
      <w:sz w:val="21"/>
      <w:szCs w:val="24"/>
    </w:rPr>
  </w:style>
  <w:style w:type="paragraph" w:customStyle="1" w:styleId="1505">
    <w:name w:val="font12"/>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kern w:val="0"/>
      <w:sz w:val="20"/>
      <w:szCs w:val="20"/>
    </w:rPr>
  </w:style>
  <w:style w:type="paragraph" w:customStyle="1" w:styleId="1506">
    <w:name w:val="标题正4"/>
    <w:basedOn w:val="5"/>
    <w:qFormat/>
    <w:uiPriority w:val="0"/>
    <w:pPr>
      <w:keepNext w:val="0"/>
      <w:keepLines w:val="0"/>
      <w:adjustRightInd/>
      <w:snapToGrid/>
      <w:spacing w:before="0" w:after="0" w:line="320" w:lineRule="exact"/>
      <w:ind w:firstLine="0" w:firstLineChars="0"/>
      <w:jc w:val="center"/>
      <w:outlineLvl w:val="9"/>
    </w:pPr>
    <w:rPr>
      <w:rFonts w:cs="Times New Roman"/>
      <w:b w:val="0"/>
      <w:bCs w:val="0"/>
      <w:sz w:val="18"/>
      <w:szCs w:val="24"/>
    </w:rPr>
  </w:style>
  <w:style w:type="paragraph" w:customStyle="1" w:styleId="1507">
    <w:name w:val="表格02"/>
    <w:basedOn w:val="1"/>
    <w:qFormat/>
    <w:uiPriority w:val="0"/>
    <w:pPr>
      <w:adjustRightInd/>
      <w:snapToGrid/>
      <w:spacing w:line="360" w:lineRule="exact"/>
      <w:ind w:firstLine="0" w:firstLineChars="0"/>
      <w:jc w:val="center"/>
    </w:pPr>
    <w:rPr>
      <w:rFonts w:cs="Times New Roman"/>
      <w:snapToGrid w:val="0"/>
      <w:kern w:val="0"/>
      <w:szCs w:val="24"/>
      <w:lang w:val="en-GB"/>
    </w:rPr>
  </w:style>
  <w:style w:type="paragraph" w:customStyle="1" w:styleId="1508">
    <w:name w:val="－列表"/>
    <w:basedOn w:val="66"/>
    <w:qFormat/>
    <w:uiPriority w:val="0"/>
    <w:pPr>
      <w:adjustRightInd w:val="0"/>
      <w:snapToGrid w:val="0"/>
      <w:spacing w:line="360" w:lineRule="atLeast"/>
      <w:jc w:val="both"/>
      <w:textAlignment w:val="baseline"/>
    </w:pPr>
    <w:rPr>
      <w:rFonts w:ascii="宋体" w:hAnsi="宋体" w:eastAsia="宋体"/>
      <w:snapToGrid w:val="0"/>
      <w:sz w:val="22"/>
      <w:szCs w:val="22"/>
      <w:lang w:val="zh-CN"/>
    </w:rPr>
  </w:style>
  <w:style w:type="paragraph" w:customStyle="1" w:styleId="1509">
    <w:name w:val="保留正文"/>
    <w:basedOn w:val="34"/>
    <w:qFormat/>
    <w:uiPriority w:val="0"/>
    <w:pPr>
      <w:keepNext/>
      <w:widowControl/>
      <w:overflowPunct w:val="0"/>
      <w:autoSpaceDE w:val="0"/>
      <w:autoSpaceDN w:val="0"/>
      <w:snapToGrid/>
      <w:spacing w:after="160" w:line="240" w:lineRule="auto"/>
      <w:jc w:val="left"/>
      <w:textAlignment w:val="baseline"/>
    </w:pPr>
    <w:rPr>
      <w:rFonts w:ascii="Calibri" w:hAnsi="Calibri"/>
      <w:sz w:val="20"/>
      <w:szCs w:val="20"/>
    </w:rPr>
  </w:style>
  <w:style w:type="paragraph" w:customStyle="1" w:styleId="1510">
    <w:name w:val="条文"/>
    <w:basedOn w:val="7"/>
    <w:next w:val="1"/>
    <w:qFormat/>
    <w:uiPriority w:val="0"/>
    <w:pPr>
      <w:keepNext w:val="0"/>
      <w:keepLines w:val="0"/>
      <w:spacing w:before="0" w:after="0" w:line="240" w:lineRule="auto"/>
      <w:ind w:left="425" w:hanging="425" w:firstLineChars="0"/>
      <w:jc w:val="left"/>
    </w:pPr>
    <w:rPr>
      <w:rFonts w:hint="eastAsia" w:ascii="宋体" w:hAnsi="宋体" w:cs="Times New Roman"/>
      <w:b w:val="0"/>
      <w:bCs w:val="0"/>
      <w:sz w:val="24"/>
      <w:szCs w:val="20"/>
    </w:rPr>
  </w:style>
  <w:style w:type="paragraph" w:customStyle="1" w:styleId="1511">
    <w:name w:val="简单回函地址"/>
    <w:basedOn w:val="1"/>
    <w:qFormat/>
    <w:uiPriority w:val="0"/>
    <w:pPr>
      <w:adjustRightInd/>
      <w:snapToGrid/>
      <w:spacing w:line="240" w:lineRule="auto"/>
      <w:ind w:firstLine="0" w:firstLineChars="0"/>
    </w:pPr>
    <w:rPr>
      <w:rFonts w:cs="Times New Roman"/>
      <w:sz w:val="21"/>
      <w:szCs w:val="24"/>
    </w:rPr>
  </w:style>
  <w:style w:type="paragraph" w:customStyle="1" w:styleId="1512">
    <w:name w:val="小四表格"/>
    <w:basedOn w:val="1"/>
    <w:qFormat/>
    <w:uiPriority w:val="0"/>
    <w:pPr>
      <w:keepNext/>
      <w:autoSpaceDE w:val="0"/>
      <w:autoSpaceDN w:val="0"/>
      <w:snapToGrid/>
      <w:spacing w:line="480" w:lineRule="atLeast"/>
      <w:ind w:firstLine="0" w:firstLineChars="0"/>
      <w:jc w:val="center"/>
    </w:pPr>
    <w:rPr>
      <w:rFonts w:cs="Times New Roman"/>
      <w:color w:val="000000"/>
      <w:szCs w:val="20"/>
    </w:rPr>
  </w:style>
  <w:style w:type="paragraph" w:customStyle="1" w:styleId="1513">
    <w:name w:val="表题114"/>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1514">
    <w:name w:val="样式13"/>
    <w:basedOn w:val="1"/>
    <w:qFormat/>
    <w:uiPriority w:val="0"/>
    <w:pPr>
      <w:adjustRightInd/>
      <w:snapToGrid/>
      <w:spacing w:line="320" w:lineRule="exact"/>
      <w:ind w:firstLine="0" w:firstLineChars="0"/>
      <w:jc w:val="center"/>
    </w:pPr>
    <w:rPr>
      <w:rFonts w:ascii="宋体" w:hAnsi="宋体" w:cs="Times New Roman"/>
      <w:szCs w:val="24"/>
    </w:rPr>
  </w:style>
  <w:style w:type="paragraph" w:customStyle="1" w:styleId="1515">
    <w:name w:val="偶数页篇眉"/>
    <w:basedOn w:val="57"/>
    <w:qFormat/>
    <w:uiPriority w:val="0"/>
    <w:pPr>
      <w:keepLines/>
      <w:widowControl/>
      <w:tabs>
        <w:tab w:val="right" w:pos="0"/>
        <w:tab w:val="center" w:pos="7200"/>
        <w:tab w:val="right" w:pos="14400"/>
        <w:tab w:val="clear" w:pos="4153"/>
        <w:tab w:val="clear" w:pos="8306"/>
      </w:tabs>
      <w:overflowPunct w:val="0"/>
      <w:autoSpaceDE w:val="0"/>
      <w:autoSpaceDN w:val="0"/>
      <w:adjustRightInd w:val="0"/>
      <w:snapToGrid/>
      <w:ind w:firstLine="0"/>
      <w:jc w:val="right"/>
      <w:textAlignment w:val="baseline"/>
    </w:pPr>
    <w:rPr>
      <w:rFonts w:ascii="Calibri" w:hAnsi="Calibri"/>
      <w:spacing w:val="80"/>
      <w:kern w:val="0"/>
      <w:sz w:val="20"/>
      <w:szCs w:val="20"/>
      <w:lang w:val="zh-CN"/>
    </w:rPr>
  </w:style>
  <w:style w:type="paragraph" w:customStyle="1" w:styleId="1516">
    <w:name w:val="Char4 Char Char Char Char Char Char Char Char Char Char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517">
    <w:name w:val="Char Char Char1 Char Char Char1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518">
    <w:name w:val="xl61"/>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color w:val="FF0000"/>
      <w:kern w:val="0"/>
      <w:sz w:val="20"/>
      <w:szCs w:val="20"/>
    </w:rPr>
  </w:style>
  <w:style w:type="paragraph" w:customStyle="1" w:styleId="1519">
    <w:name w:val="编号1."/>
    <w:basedOn w:val="1"/>
    <w:qFormat/>
    <w:uiPriority w:val="0"/>
    <w:pPr>
      <w:tabs>
        <w:tab w:val="left" w:pos="360"/>
        <w:tab w:val="left" w:pos="547"/>
        <w:tab w:val="left" w:pos="1080"/>
      </w:tabs>
      <w:adjustRightInd/>
      <w:snapToGrid/>
      <w:spacing w:line="480" w:lineRule="atLeast"/>
      <w:ind w:firstLine="0" w:firstLineChars="0"/>
    </w:pPr>
    <w:rPr>
      <w:rFonts w:cs="Times New Roman"/>
      <w:sz w:val="28"/>
      <w:szCs w:val="20"/>
    </w:rPr>
  </w:style>
  <w:style w:type="paragraph" w:customStyle="1" w:styleId="1520">
    <w:name w:val="xl46"/>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521">
    <w:name w:val="xl106"/>
    <w:basedOn w:val="1"/>
    <w:qFormat/>
    <w:uiPriority w:val="0"/>
    <w:pPr>
      <w:widowControl/>
      <w:pBdr>
        <w:top w:val="single" w:color="auto" w:sz="4" w:space="0"/>
        <w:left w:val="single" w:color="auto" w:sz="4" w:space="0"/>
        <w:right w:val="single" w:color="auto" w:sz="4" w:space="0"/>
      </w:pBdr>
      <w:adjustRightInd/>
      <w:snapToGrid/>
      <w:spacing w:before="100" w:beforeAutospacing="1" w:after="100" w:afterAutospacing="1" w:line="240" w:lineRule="auto"/>
      <w:ind w:firstLine="0" w:firstLineChars="0"/>
      <w:jc w:val="center"/>
      <w:textAlignment w:val="center"/>
    </w:pPr>
    <w:rPr>
      <w:rFonts w:ascii="宋体" w:hAnsi="宋体" w:cs="宋体"/>
      <w:b/>
      <w:bCs/>
      <w:kern w:val="0"/>
      <w:sz w:val="20"/>
      <w:szCs w:val="20"/>
    </w:rPr>
  </w:style>
  <w:style w:type="paragraph" w:customStyle="1" w:styleId="1522">
    <w:name w:val="段落1"/>
    <w:basedOn w:val="1"/>
    <w:qFormat/>
    <w:uiPriority w:val="0"/>
    <w:pPr>
      <w:snapToGrid/>
      <w:spacing w:line="480" w:lineRule="exact"/>
      <w:ind w:firstLine="538" w:firstLineChars="210"/>
    </w:pPr>
    <w:rPr>
      <w:rFonts w:cs="Times New Roman"/>
      <w:spacing w:val="8"/>
      <w:szCs w:val="20"/>
    </w:rPr>
  </w:style>
  <w:style w:type="paragraph" w:customStyle="1" w:styleId="1523">
    <w:name w:val="其他表格"/>
    <w:basedOn w:val="1"/>
    <w:qFormat/>
    <w:uiPriority w:val="0"/>
    <w:pPr>
      <w:widowControl/>
      <w:adjustRightInd/>
      <w:snapToGrid/>
      <w:spacing w:line="360" w:lineRule="exact"/>
      <w:ind w:firstLine="0" w:firstLineChars="0"/>
      <w:jc w:val="center"/>
    </w:pPr>
    <w:rPr>
      <w:rFonts w:ascii="宋体" w:hAnsi="宋体" w:cs="Times New Roman"/>
      <w:color w:val="000000"/>
      <w:kern w:val="0"/>
      <w:sz w:val="21"/>
      <w:szCs w:val="20"/>
    </w:rPr>
  </w:style>
  <w:style w:type="paragraph" w:customStyle="1" w:styleId="1524">
    <w:name w:val="正文段落"/>
    <w:basedOn w:val="1"/>
    <w:qFormat/>
    <w:uiPriority w:val="0"/>
    <w:pPr>
      <w:autoSpaceDE w:val="0"/>
      <w:autoSpaceDN w:val="0"/>
      <w:snapToGrid/>
      <w:spacing w:line="360" w:lineRule="auto"/>
      <w:ind w:firstLine="499" w:firstLineChars="0"/>
      <w:textAlignment w:val="baseline"/>
    </w:pPr>
    <w:rPr>
      <w:rFonts w:ascii="宋体" w:hAnsi="Tms Rmn" w:cs="Times New Roman"/>
      <w:kern w:val="0"/>
      <w:sz w:val="28"/>
      <w:szCs w:val="20"/>
    </w:rPr>
  </w:style>
  <w:style w:type="paragraph" w:customStyle="1" w:styleId="1525">
    <w:name w:val="Char Char1 Char Char Char Char1"/>
    <w:basedOn w:val="1"/>
    <w:qFormat/>
    <w:uiPriority w:val="0"/>
    <w:pPr>
      <w:adjustRightInd/>
      <w:snapToGrid/>
      <w:spacing w:line="240" w:lineRule="auto"/>
      <w:ind w:firstLine="0" w:firstLineChars="0"/>
      <w:jc w:val="center"/>
    </w:pPr>
    <w:rPr>
      <w:rFonts w:ascii="宋体" w:hAnsi="宋体" w:cs="Times New Roman"/>
      <w:sz w:val="18"/>
      <w:szCs w:val="20"/>
    </w:rPr>
  </w:style>
  <w:style w:type="paragraph" w:customStyle="1" w:styleId="1526">
    <w:name w:val="9 Char Char Char3 Char"/>
    <w:basedOn w:val="1"/>
    <w:qFormat/>
    <w:uiPriority w:val="0"/>
    <w:pPr>
      <w:adjustRightInd/>
      <w:snapToGrid/>
      <w:spacing w:line="240" w:lineRule="exact"/>
    </w:pPr>
    <w:rPr>
      <w:rFonts w:cs="Times New Roman"/>
      <w:sz w:val="28"/>
      <w:szCs w:val="28"/>
    </w:rPr>
  </w:style>
  <w:style w:type="paragraph" w:customStyle="1" w:styleId="1527">
    <w:name w:val="Char Char Char Char Char Char Char Char Char Char1 Char Char"/>
    <w:basedOn w:val="1"/>
    <w:qFormat/>
    <w:uiPriority w:val="0"/>
    <w:pPr>
      <w:adjustRightInd/>
      <w:snapToGrid/>
      <w:spacing w:line="240" w:lineRule="exact"/>
    </w:pPr>
    <w:rPr>
      <w:rFonts w:cs="Times New Roman"/>
      <w:sz w:val="28"/>
      <w:szCs w:val="28"/>
    </w:rPr>
  </w:style>
  <w:style w:type="paragraph" w:customStyle="1" w:styleId="1528">
    <w:name w:val="正文格式＝5"/>
    <w:basedOn w:val="179"/>
    <w:next w:val="179"/>
    <w:qFormat/>
    <w:uiPriority w:val="0"/>
    <w:rPr>
      <w:rFonts w:hAnsi="宋体" w:cs="Times New Roman"/>
    </w:rPr>
  </w:style>
  <w:style w:type="paragraph" w:customStyle="1" w:styleId="1529">
    <w:name w:val="表前文字"/>
    <w:basedOn w:val="1"/>
    <w:qFormat/>
    <w:uiPriority w:val="0"/>
    <w:pPr>
      <w:adjustRightInd/>
      <w:snapToGrid/>
      <w:spacing w:line="400" w:lineRule="exact"/>
      <w:ind w:right="-84" w:rightChars="-40" w:firstLine="0" w:firstLineChars="0"/>
      <w:jc w:val="center"/>
    </w:pPr>
    <w:rPr>
      <w:rFonts w:ascii="宋体" w:hAnsi="宋体" w:cs="Times New Roman"/>
      <w:kern w:val="0"/>
      <w:sz w:val="21"/>
      <w:szCs w:val="21"/>
    </w:rPr>
  </w:style>
  <w:style w:type="paragraph" w:customStyle="1" w:styleId="1530">
    <w:name w:val="页脚偶wj"/>
    <w:basedOn w:val="55"/>
    <w:qFormat/>
    <w:uiPriority w:val="0"/>
    <w:pPr>
      <w:pBdr>
        <w:top w:val="single" w:color="auto" w:sz="4" w:space="1"/>
      </w:pBdr>
      <w:tabs>
        <w:tab w:val="clear" w:pos="4153"/>
        <w:tab w:val="clear" w:pos="8306"/>
      </w:tabs>
      <w:adjustRightInd w:val="0"/>
      <w:ind w:firstLine="0"/>
      <w:jc w:val="right"/>
    </w:pPr>
    <w:rPr>
      <w:rFonts w:ascii="Calibri" w:hAnsi="Calibri" w:eastAsia="楷体_GB2312"/>
      <w:kern w:val="0"/>
    </w:rPr>
  </w:style>
  <w:style w:type="paragraph" w:customStyle="1" w:styleId="1531">
    <w:name w:val="xl36"/>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Cs w:val="24"/>
    </w:rPr>
  </w:style>
  <w:style w:type="paragraph" w:customStyle="1" w:styleId="1532">
    <w:name w:val="样式 题注 + 居中 Char1"/>
    <w:basedOn w:val="22"/>
    <w:qFormat/>
    <w:uiPriority w:val="0"/>
    <w:pPr>
      <w:adjustRightInd/>
      <w:snapToGrid/>
      <w:spacing w:before="152" w:after="160" w:line="240" w:lineRule="auto"/>
      <w:ind w:firstLine="0" w:firstLineChars="0"/>
      <w:jc w:val="center"/>
    </w:pPr>
    <w:rPr>
      <w:rFonts w:ascii="Arial" w:hAnsi="Arial" w:eastAsia="宋体" w:cs="Times New Roman"/>
      <w:sz w:val="24"/>
      <w:szCs w:val="24"/>
    </w:rPr>
  </w:style>
  <w:style w:type="paragraph" w:customStyle="1" w:styleId="1533">
    <w:name w:val="xl48"/>
    <w:basedOn w:val="1"/>
    <w:qFormat/>
    <w:uiPriority w:val="0"/>
    <w:pPr>
      <w:widowControl/>
      <w:pBdr>
        <w:right w:val="single" w:color="auto" w:sz="4" w:space="0"/>
      </w:pBdr>
      <w:adjustRightInd/>
      <w:snapToGrid/>
      <w:spacing w:before="100" w:beforeAutospacing="1" w:after="100" w:afterAutospacing="1" w:line="240" w:lineRule="auto"/>
      <w:ind w:firstLine="0" w:firstLineChars="0"/>
      <w:jc w:val="center"/>
    </w:pPr>
    <w:rPr>
      <w:rFonts w:cs="Times New Roman"/>
      <w:kern w:val="0"/>
      <w:sz w:val="20"/>
      <w:szCs w:val="20"/>
    </w:rPr>
  </w:style>
  <w:style w:type="paragraph" w:customStyle="1" w:styleId="1534">
    <w:name w:val="谏壁标题1(chen）"/>
    <w:basedOn w:val="1"/>
    <w:qFormat/>
    <w:uiPriority w:val="0"/>
    <w:pPr>
      <w:keepNext/>
      <w:keepLines/>
      <w:pageBreakBefore/>
      <w:adjustRightInd/>
      <w:snapToGrid/>
      <w:spacing w:after="300" w:line="360" w:lineRule="auto"/>
      <w:ind w:firstLine="0" w:firstLineChars="0"/>
      <w:outlineLvl w:val="0"/>
    </w:pPr>
    <w:rPr>
      <w:rFonts w:eastAsia="黑体" w:cs="Times New Roman"/>
      <w:bCs/>
      <w:kern w:val="44"/>
      <w:sz w:val="36"/>
      <w:szCs w:val="44"/>
    </w:rPr>
  </w:style>
  <w:style w:type="paragraph" w:customStyle="1" w:styleId="1535">
    <w:name w:val="标题 81"/>
    <w:basedOn w:val="400"/>
    <w:next w:val="400"/>
    <w:qFormat/>
    <w:uiPriority w:val="0"/>
    <w:pPr>
      <w:keepNext/>
      <w:keepLines/>
      <w:spacing w:before="240" w:after="64" w:line="320" w:lineRule="atLeast"/>
      <w:jc w:val="both"/>
    </w:pPr>
    <w:rPr>
      <w:sz w:val="24"/>
    </w:rPr>
  </w:style>
  <w:style w:type="paragraph" w:customStyle="1" w:styleId="1536">
    <w:name w:val="样式 题注 + (中文) 黑体 加粗"/>
    <w:basedOn w:val="22"/>
    <w:qFormat/>
    <w:uiPriority w:val="0"/>
    <w:pPr>
      <w:adjustRightInd/>
      <w:snapToGrid/>
      <w:spacing w:before="100" w:beforeAutospacing="1" w:line="348" w:lineRule="auto"/>
      <w:ind w:firstLine="0" w:firstLineChars="0"/>
      <w:jc w:val="center"/>
    </w:pPr>
    <w:rPr>
      <w:rFonts w:ascii="Arial" w:hAnsi="Arial" w:eastAsia="宋体" w:cs="Arial"/>
      <w:b/>
      <w:bCs/>
      <w:sz w:val="24"/>
      <w:szCs w:val="22"/>
    </w:rPr>
  </w:style>
  <w:style w:type="paragraph" w:customStyle="1" w:styleId="1537">
    <w:name w:val="Char Char Char Char Char Char Char Char Char Char1 Char Char Char"/>
    <w:basedOn w:val="1"/>
    <w:qFormat/>
    <w:uiPriority w:val="0"/>
    <w:pPr>
      <w:adjustRightInd/>
      <w:snapToGrid/>
      <w:spacing w:line="240" w:lineRule="exact"/>
    </w:pPr>
    <w:rPr>
      <w:rFonts w:cs="Times New Roman"/>
      <w:sz w:val="28"/>
      <w:szCs w:val="28"/>
    </w:rPr>
  </w:style>
  <w:style w:type="paragraph" w:customStyle="1" w:styleId="1538">
    <w:name w:val="Char2 Char Char Char"/>
    <w:basedOn w:val="1"/>
    <w:qFormat/>
    <w:uiPriority w:val="0"/>
    <w:pPr>
      <w:adjustRightInd/>
      <w:snapToGrid/>
      <w:spacing w:line="240" w:lineRule="auto"/>
      <w:ind w:firstLine="0" w:firstLineChars="0"/>
    </w:pPr>
    <w:rPr>
      <w:rFonts w:cs="Times New Roman"/>
      <w:sz w:val="21"/>
      <w:szCs w:val="21"/>
    </w:rPr>
  </w:style>
  <w:style w:type="paragraph" w:customStyle="1" w:styleId="1539">
    <w:name w:val="Char Char2 Char Char Char Char1"/>
    <w:basedOn w:val="1"/>
    <w:qFormat/>
    <w:uiPriority w:val="0"/>
    <w:pPr>
      <w:adjustRightInd/>
      <w:snapToGrid/>
      <w:spacing w:line="240" w:lineRule="auto"/>
      <w:ind w:firstLine="0" w:firstLineChars="0"/>
    </w:pPr>
    <w:rPr>
      <w:rFonts w:cs="Times New Roman"/>
      <w:sz w:val="21"/>
      <w:szCs w:val="24"/>
    </w:rPr>
  </w:style>
  <w:style w:type="paragraph" w:customStyle="1" w:styleId="1540">
    <w:name w:val="图题24"/>
    <w:basedOn w:val="179"/>
    <w:next w:val="179"/>
    <w:qFormat/>
    <w:uiPriority w:val="0"/>
    <w:pPr>
      <w:ind w:firstLine="0"/>
      <w:jc w:val="center"/>
    </w:pPr>
    <w:rPr>
      <w:rFonts w:ascii="黑体" w:hAnsi="宋体" w:eastAsia="黑体"/>
      <w:b/>
      <w:bCs/>
    </w:rPr>
  </w:style>
  <w:style w:type="paragraph" w:customStyle="1" w:styleId="1541">
    <w:name w:val="lz正文"/>
    <w:basedOn w:val="1"/>
    <w:qFormat/>
    <w:uiPriority w:val="0"/>
    <w:pPr>
      <w:spacing w:line="360" w:lineRule="auto"/>
      <w:ind w:firstLine="480"/>
    </w:pPr>
    <w:rPr>
      <w:rFonts w:ascii="仿宋_GB2312" w:hAnsi="宋体" w:eastAsia="仿宋_GB2312" w:cs="Times New Roman"/>
      <w:sz w:val="28"/>
      <w:szCs w:val="28"/>
    </w:rPr>
  </w:style>
  <w:style w:type="paragraph" w:customStyle="1" w:styleId="1542">
    <w:name w:val="表序号"/>
    <w:basedOn w:val="3"/>
    <w:next w:val="1"/>
    <w:qFormat/>
    <w:uiPriority w:val="0"/>
    <w:pPr>
      <w:tabs>
        <w:tab w:val="left" w:pos="2160"/>
      </w:tabs>
      <w:adjustRightInd/>
      <w:snapToGrid/>
      <w:spacing w:before="0" w:beforeLines="0" w:after="0" w:afterLines="0" w:line="360" w:lineRule="auto"/>
      <w:ind w:left="2160" w:hanging="360" w:hangingChars="200"/>
      <w:jc w:val="center"/>
    </w:pPr>
    <w:rPr>
      <w:rFonts w:ascii="黑体" w:hAnsi="Arial Black" w:eastAsia="黑体" w:cs="Times New Roman"/>
      <w:bCs w:val="0"/>
      <w:sz w:val="32"/>
      <w:szCs w:val="20"/>
      <w:lang w:val="zh-CN"/>
    </w:rPr>
  </w:style>
  <w:style w:type="paragraph" w:customStyle="1" w:styleId="1543">
    <w:name w:val="Plain Text3"/>
    <w:basedOn w:val="1"/>
    <w:qFormat/>
    <w:uiPriority w:val="0"/>
    <w:pPr>
      <w:snapToGrid/>
      <w:spacing w:line="240" w:lineRule="auto"/>
      <w:ind w:firstLine="0" w:firstLineChars="0"/>
      <w:jc w:val="center"/>
      <w:textAlignment w:val="baseline"/>
    </w:pPr>
    <w:rPr>
      <w:rFonts w:ascii="宋体" w:hAnsi="Courier New" w:cs="Times New Roman"/>
      <w:sz w:val="21"/>
      <w:szCs w:val="20"/>
    </w:rPr>
  </w:style>
  <w:style w:type="paragraph" w:customStyle="1" w:styleId="1544">
    <w:name w:val="默认段落字体 Para Char Char Char Char"/>
    <w:basedOn w:val="1"/>
    <w:qFormat/>
    <w:uiPriority w:val="0"/>
    <w:pPr>
      <w:adjustRightInd/>
      <w:snapToGrid/>
      <w:spacing w:line="360" w:lineRule="auto"/>
    </w:pPr>
    <w:rPr>
      <w:rFonts w:ascii="宋体" w:hAnsi="宋体" w:cs="Times New Roman"/>
      <w:szCs w:val="24"/>
    </w:rPr>
  </w:style>
  <w:style w:type="paragraph" w:customStyle="1" w:styleId="1545">
    <w:name w:val="Char Char1 Char Char Char Char"/>
    <w:basedOn w:val="1"/>
    <w:qFormat/>
    <w:uiPriority w:val="0"/>
    <w:pPr>
      <w:adjustRightInd/>
      <w:snapToGrid/>
      <w:spacing w:line="240" w:lineRule="auto"/>
      <w:ind w:firstLine="0" w:firstLineChars="0"/>
    </w:pPr>
    <w:rPr>
      <w:rFonts w:cs="Times New Roman"/>
      <w:szCs w:val="24"/>
    </w:rPr>
  </w:style>
  <w:style w:type="paragraph" w:customStyle="1" w:styleId="1546">
    <w:name w:val="Char Char Char Char Char Char Char Char Char Char Char Char Char Char Char Char Char Char Char Char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547">
    <w:name w:val="xl34"/>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pPr>
    <w:rPr>
      <w:rFonts w:hint="eastAsia" w:ascii="仿宋_GB2312" w:hAnsi="Arial Unicode MS" w:eastAsia="仿宋_GB2312" w:cs="Times New Roman"/>
      <w:kern w:val="0"/>
      <w:sz w:val="21"/>
      <w:szCs w:val="21"/>
    </w:rPr>
  </w:style>
  <w:style w:type="paragraph" w:customStyle="1" w:styleId="1548">
    <w:name w:val="4"/>
    <w:basedOn w:val="1"/>
    <w:next w:val="21"/>
    <w:qFormat/>
    <w:uiPriority w:val="0"/>
    <w:pPr>
      <w:adjustRightInd/>
      <w:snapToGrid/>
      <w:jc w:val="left"/>
    </w:pPr>
    <w:rPr>
      <w:rFonts w:ascii="仿宋_GB2312" w:eastAsia="仿宋_GB2312" w:cs="Times New Roman"/>
      <w:bCs/>
      <w:sz w:val="28"/>
      <w:szCs w:val="20"/>
    </w:rPr>
  </w:style>
  <w:style w:type="paragraph" w:customStyle="1" w:styleId="1549">
    <w:name w:val="7"/>
    <w:basedOn w:val="1"/>
    <w:next w:val="21"/>
    <w:qFormat/>
    <w:uiPriority w:val="0"/>
    <w:pPr>
      <w:adjustRightInd/>
      <w:snapToGrid/>
      <w:jc w:val="left"/>
    </w:pPr>
    <w:rPr>
      <w:rFonts w:ascii="仿宋_GB2312" w:eastAsia="仿宋_GB2312" w:cs="Times New Roman"/>
      <w:bCs/>
      <w:sz w:val="28"/>
      <w:szCs w:val="20"/>
    </w:rPr>
  </w:style>
  <w:style w:type="paragraph" w:customStyle="1" w:styleId="1550">
    <w:name w:val="Char Char2 Char Char Char"/>
    <w:basedOn w:val="1"/>
    <w:qFormat/>
    <w:uiPriority w:val="0"/>
    <w:pPr>
      <w:adjustRightInd/>
      <w:spacing w:line="360" w:lineRule="auto"/>
    </w:pPr>
    <w:rPr>
      <w:rFonts w:eastAsia="仿宋_GB2312" w:cs="Times New Roman"/>
      <w:szCs w:val="24"/>
    </w:rPr>
  </w:style>
  <w:style w:type="paragraph" w:customStyle="1" w:styleId="1551">
    <w:name w:val="Char Char Char Char Char Char Char Char Char1 Char Char Char Char Char Char"/>
    <w:basedOn w:val="1"/>
    <w:qFormat/>
    <w:uiPriority w:val="0"/>
    <w:pPr>
      <w:adjustRightInd/>
      <w:snapToGrid/>
      <w:spacing w:line="400" w:lineRule="exact"/>
      <w:ind w:firstLine="0" w:firstLineChars="0"/>
    </w:pPr>
    <w:rPr>
      <w:rFonts w:cs="Times New Roman"/>
      <w:sz w:val="21"/>
      <w:szCs w:val="21"/>
    </w:rPr>
  </w:style>
  <w:style w:type="paragraph" w:customStyle="1" w:styleId="1552">
    <w:name w:val="Char Char Char1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553">
    <w:name w:val="表格标题"/>
    <w:basedOn w:val="1"/>
    <w:next w:val="21"/>
    <w:qFormat/>
    <w:uiPriority w:val="0"/>
    <w:pPr>
      <w:adjustRightInd/>
      <w:snapToGrid/>
      <w:jc w:val="left"/>
    </w:pPr>
    <w:rPr>
      <w:rFonts w:ascii="仿宋_GB2312" w:eastAsia="仿宋_GB2312" w:cs="Times New Roman"/>
      <w:bCs/>
      <w:sz w:val="28"/>
      <w:szCs w:val="20"/>
    </w:rPr>
  </w:style>
  <w:style w:type="paragraph" w:customStyle="1" w:styleId="1554">
    <w:name w:val="样式 表格文字 + (西文) 宋体 (中文) 华文仿宋 小四 黑色"/>
    <w:basedOn w:val="285"/>
    <w:qFormat/>
    <w:uiPriority w:val="0"/>
    <w:pPr>
      <w:adjustRightInd/>
      <w:snapToGrid/>
      <w:spacing w:line="400" w:lineRule="exact"/>
    </w:pPr>
    <w:rPr>
      <w:rFonts w:ascii="宋体" w:hAnsi="宋体" w:cs="宋体"/>
      <w:color w:val="000000"/>
      <w:szCs w:val="20"/>
    </w:rPr>
  </w:style>
  <w:style w:type="paragraph" w:customStyle="1" w:styleId="1555">
    <w:name w:val="Char Char Char1 Char Char Char Char Char Char1 Char Char Char Char Char Char Char"/>
    <w:basedOn w:val="1"/>
    <w:qFormat/>
    <w:uiPriority w:val="0"/>
    <w:pPr>
      <w:adjustRightInd/>
      <w:snapToGrid/>
      <w:spacing w:line="360" w:lineRule="auto"/>
    </w:pPr>
    <w:rPr>
      <w:rFonts w:ascii="宋体" w:hAnsi="宋体" w:cs="宋体"/>
      <w:szCs w:val="24"/>
    </w:rPr>
  </w:style>
  <w:style w:type="paragraph" w:customStyle="1" w:styleId="1556">
    <w:name w:val="Char115"/>
    <w:basedOn w:val="1"/>
    <w:qFormat/>
    <w:uiPriority w:val="0"/>
    <w:pPr>
      <w:adjustRightInd/>
      <w:snapToGrid/>
      <w:spacing w:line="240" w:lineRule="auto"/>
      <w:ind w:left="-48" w:firstLine="0" w:firstLineChars="0"/>
    </w:pPr>
    <w:rPr>
      <w:rFonts w:cs="Times New Roman"/>
      <w:sz w:val="21"/>
      <w:szCs w:val="24"/>
    </w:rPr>
  </w:style>
  <w:style w:type="paragraph" w:customStyle="1" w:styleId="1557">
    <w:name w:val="字元 字元 字元 字元"/>
    <w:basedOn w:val="1"/>
    <w:qFormat/>
    <w:uiPriority w:val="0"/>
    <w:pPr>
      <w:adjustRightInd/>
      <w:snapToGrid/>
      <w:spacing w:line="240" w:lineRule="auto"/>
      <w:ind w:firstLine="0" w:firstLineChars="0"/>
    </w:pPr>
    <w:rPr>
      <w:rFonts w:cs="Times New Roman"/>
      <w:sz w:val="21"/>
      <w:szCs w:val="21"/>
    </w:rPr>
  </w:style>
  <w:style w:type="paragraph" w:customStyle="1" w:styleId="1558">
    <w:name w:val="字元"/>
    <w:basedOn w:val="1"/>
    <w:qFormat/>
    <w:uiPriority w:val="0"/>
    <w:pPr>
      <w:adjustRightInd/>
      <w:snapToGrid/>
      <w:spacing w:line="240" w:lineRule="auto"/>
      <w:ind w:firstLine="0" w:firstLineChars="0"/>
    </w:pPr>
    <w:rPr>
      <w:rFonts w:cs="Times New Roman"/>
      <w:sz w:val="21"/>
      <w:szCs w:val="21"/>
    </w:rPr>
  </w:style>
  <w:style w:type="paragraph" w:customStyle="1" w:styleId="1559">
    <w:name w:val="燕山正文1113"/>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1560">
    <w:name w:val="xl41"/>
    <w:basedOn w:val="1"/>
    <w:qFormat/>
    <w:uiPriority w:val="0"/>
    <w:pPr>
      <w:widowControl/>
      <w:pBdr>
        <w:bottom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b/>
      <w:bCs/>
      <w:kern w:val="0"/>
      <w:szCs w:val="24"/>
    </w:rPr>
  </w:style>
  <w:style w:type="paragraph" w:customStyle="1" w:styleId="1561">
    <w:name w:val="CM107"/>
    <w:basedOn w:val="1411"/>
    <w:next w:val="1411"/>
    <w:qFormat/>
    <w:uiPriority w:val="0"/>
    <w:pPr>
      <w:spacing w:line="626" w:lineRule="atLeast"/>
    </w:pPr>
    <w:rPr>
      <w:rFonts w:ascii="á￥êé" w:hAnsi="Times New Roman" w:eastAsia="á￥êé" w:cs="Times New Roman"/>
      <w:color w:val="auto"/>
      <w:sz w:val="20"/>
      <w:szCs w:val="20"/>
    </w:rPr>
  </w:style>
  <w:style w:type="paragraph" w:customStyle="1" w:styleId="1562">
    <w:name w:val="12"/>
    <w:basedOn w:val="1"/>
    <w:next w:val="51"/>
    <w:qFormat/>
    <w:uiPriority w:val="0"/>
    <w:pPr>
      <w:adjustRightInd/>
      <w:snapToGrid/>
      <w:spacing w:line="240" w:lineRule="auto"/>
      <w:ind w:left="145" w:firstLine="280" w:firstLineChars="0"/>
    </w:pPr>
    <w:rPr>
      <w:rFonts w:cs="Times New Roman"/>
      <w:sz w:val="28"/>
      <w:szCs w:val="20"/>
    </w:rPr>
  </w:style>
  <w:style w:type="paragraph" w:customStyle="1" w:styleId="1563">
    <w:name w:val="列表结尾"/>
    <w:basedOn w:val="66"/>
    <w:next w:val="34"/>
    <w:qFormat/>
    <w:uiPriority w:val="0"/>
    <w:pPr>
      <w:widowControl/>
      <w:tabs>
        <w:tab w:val="left" w:pos="720"/>
      </w:tabs>
      <w:overflowPunct w:val="0"/>
      <w:autoSpaceDE w:val="0"/>
      <w:autoSpaceDN w:val="0"/>
      <w:adjustRightInd w:val="0"/>
      <w:spacing w:after="240" w:line="240" w:lineRule="auto"/>
      <w:ind w:left="720" w:hanging="360"/>
      <w:jc w:val="left"/>
      <w:textAlignment w:val="baseline"/>
    </w:pPr>
    <w:rPr>
      <w:rFonts w:ascii="Times New Roman" w:hAnsi="Calibri" w:eastAsia="宋体"/>
      <w:b/>
      <w:sz w:val="20"/>
      <w:lang w:val="zh-CN"/>
    </w:rPr>
  </w:style>
  <w:style w:type="paragraph" w:customStyle="1" w:styleId="1564">
    <w:name w:val="Char Char7 Char Char1 Char"/>
    <w:basedOn w:val="1"/>
    <w:qFormat/>
    <w:uiPriority w:val="0"/>
    <w:pPr>
      <w:adjustRightInd/>
      <w:snapToGrid/>
      <w:spacing w:line="240" w:lineRule="exact"/>
    </w:pPr>
    <w:rPr>
      <w:rFonts w:cs="Times New Roman"/>
      <w:sz w:val="28"/>
      <w:szCs w:val="28"/>
    </w:rPr>
  </w:style>
  <w:style w:type="paragraph" w:customStyle="1" w:styleId="1565">
    <w:name w:val="样式 标题 3小标题小节标题标题3H3h33rd level第二层条标题4 + 非加粗 左 段前: 6 磅..."/>
    <w:basedOn w:val="5"/>
    <w:qFormat/>
    <w:uiPriority w:val="0"/>
    <w:pPr>
      <w:tabs>
        <w:tab w:val="left" w:pos="993"/>
        <w:tab w:val="left" w:pos="1080"/>
      </w:tabs>
      <w:adjustRightInd/>
      <w:snapToGrid/>
      <w:spacing w:before="0" w:after="0" w:line="360" w:lineRule="auto"/>
      <w:ind w:left="851" w:hanging="851" w:firstLineChars="0"/>
    </w:pPr>
    <w:rPr>
      <w:rFonts w:ascii="Arial" w:hAnsi="Arial" w:cs="Arial"/>
      <w:b w:val="0"/>
      <w:color w:val="000000"/>
      <w:sz w:val="30"/>
      <w:szCs w:val="30"/>
    </w:rPr>
  </w:style>
  <w:style w:type="paragraph" w:customStyle="1" w:styleId="1566">
    <w:name w:val="Fax Header"/>
    <w:basedOn w:val="1"/>
    <w:qFormat/>
    <w:uiPriority w:val="0"/>
    <w:pPr>
      <w:widowControl/>
      <w:adjustRightInd/>
      <w:snapToGrid/>
      <w:spacing w:before="240" w:after="60" w:line="240" w:lineRule="auto"/>
      <w:ind w:firstLine="0" w:firstLineChars="0"/>
      <w:jc w:val="left"/>
    </w:pPr>
    <w:rPr>
      <w:rFonts w:cs="Times New Roman"/>
      <w:kern w:val="0"/>
      <w:sz w:val="20"/>
      <w:szCs w:val="20"/>
    </w:rPr>
  </w:style>
  <w:style w:type="paragraph" w:customStyle="1" w:styleId="1567">
    <w:name w:val="默认段落字体 Para Char Char Char Char Char Char Char"/>
    <w:basedOn w:val="1"/>
    <w:qFormat/>
    <w:uiPriority w:val="0"/>
    <w:pPr>
      <w:adjustRightInd/>
      <w:snapToGrid/>
      <w:spacing w:line="320" w:lineRule="atLeast"/>
      <w:jc w:val="left"/>
    </w:pPr>
    <w:rPr>
      <w:rFonts w:cs="Times New Roman"/>
      <w:sz w:val="21"/>
      <w:szCs w:val="24"/>
    </w:rPr>
  </w:style>
  <w:style w:type="paragraph" w:customStyle="1" w:styleId="1568">
    <w:name w:val="样式 标题 4无效格式无效格式1河石管道4H4H41小小节河石管道41H42H411小小节1河石管道42...21"/>
    <w:basedOn w:val="6"/>
    <w:qFormat/>
    <w:uiPriority w:val="0"/>
    <w:pPr>
      <w:spacing w:before="0" w:after="0" w:line="360" w:lineRule="auto"/>
      <w:ind w:left="664" w:hanging="864" w:firstLineChars="0"/>
    </w:pPr>
    <w:rPr>
      <w:rFonts w:ascii="黑体" w:hAnsi="Arial" w:eastAsia="黑体" w:cs="Times New Roman"/>
      <w:b w:val="0"/>
      <w:bCs w:val="0"/>
      <w:sz w:val="24"/>
      <w:szCs w:val="24"/>
      <w:lang w:val="zh-CN"/>
    </w:rPr>
  </w:style>
  <w:style w:type="paragraph" w:customStyle="1" w:styleId="1569">
    <w:name w:val="小表格"/>
    <w:basedOn w:val="1473"/>
    <w:qFormat/>
    <w:uiPriority w:val="0"/>
    <w:pPr>
      <w:widowControl w:val="0"/>
      <w:autoSpaceDE w:val="0"/>
      <w:autoSpaceDN w:val="0"/>
      <w:spacing w:line="360" w:lineRule="auto"/>
    </w:pPr>
    <w:rPr>
      <w:rFonts w:ascii="仿宋_GB2312" w:cs="Times New Roman"/>
      <w:kern w:val="0"/>
      <w:szCs w:val="20"/>
    </w:rPr>
  </w:style>
  <w:style w:type="paragraph" w:customStyle="1" w:styleId="1570">
    <w:name w:val="Char Char Char2 Char Char Char"/>
    <w:basedOn w:val="1"/>
    <w:qFormat/>
    <w:uiPriority w:val="0"/>
    <w:pPr>
      <w:adjustRightInd/>
      <w:snapToGrid/>
      <w:spacing w:beforeLines="20" w:line="440" w:lineRule="atLeast"/>
    </w:pPr>
    <w:rPr>
      <w:rFonts w:cs="Times New Roman"/>
      <w:szCs w:val="24"/>
    </w:rPr>
  </w:style>
  <w:style w:type="paragraph" w:customStyle="1" w:styleId="1571">
    <w:name w:val="Char4 Char Char Char Char"/>
    <w:basedOn w:val="1"/>
    <w:qFormat/>
    <w:uiPriority w:val="0"/>
    <w:pPr>
      <w:adjustRightInd/>
      <w:snapToGrid/>
      <w:spacing w:line="240" w:lineRule="auto"/>
      <w:ind w:firstLine="0" w:firstLineChars="0"/>
    </w:pPr>
    <w:rPr>
      <w:rFonts w:cs="Times New Roman"/>
      <w:szCs w:val="24"/>
    </w:rPr>
  </w:style>
  <w:style w:type="paragraph" w:customStyle="1" w:styleId="1572">
    <w:name w:val="xl52"/>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0"/>
      <w:szCs w:val="20"/>
    </w:rPr>
  </w:style>
  <w:style w:type="paragraph" w:customStyle="1" w:styleId="1573">
    <w:name w:val="样式 图表目录"/>
    <w:basedOn w:val="73"/>
    <w:qFormat/>
    <w:uiPriority w:val="0"/>
    <w:pPr>
      <w:widowControl w:val="0"/>
      <w:tabs>
        <w:tab w:val="right" w:leader="dot" w:pos="8820"/>
        <w:tab w:val="clear" w:pos="8889"/>
      </w:tabs>
    </w:pPr>
    <w:rPr>
      <w:rFonts w:cs="宋体"/>
      <w:szCs w:val="20"/>
    </w:rPr>
  </w:style>
  <w:style w:type="paragraph" w:customStyle="1" w:styleId="1574">
    <w:name w:val="Char Char Char1 Char Char Char1 Char Char Char1 Char Char Char 字元 字元"/>
    <w:basedOn w:val="1"/>
    <w:qFormat/>
    <w:uiPriority w:val="0"/>
    <w:pPr>
      <w:adjustRightInd/>
      <w:snapToGrid/>
      <w:spacing w:line="400" w:lineRule="exact"/>
    </w:pPr>
    <w:rPr>
      <w:rFonts w:cs="Times New Roman"/>
      <w:sz w:val="28"/>
      <w:szCs w:val="28"/>
    </w:rPr>
  </w:style>
  <w:style w:type="paragraph" w:customStyle="1" w:styleId="1575">
    <w:name w:val="四级标题王"/>
    <w:basedOn w:val="1"/>
    <w:qFormat/>
    <w:uiPriority w:val="0"/>
    <w:pPr>
      <w:spacing w:line="360" w:lineRule="auto"/>
      <w:ind w:firstLine="0" w:firstLineChars="0"/>
      <w:outlineLvl w:val="3"/>
    </w:pPr>
    <w:rPr>
      <w:rFonts w:ascii="黑体" w:eastAsia="黑体" w:cs="Times New Roman"/>
      <w:bCs/>
      <w:szCs w:val="28"/>
    </w:rPr>
  </w:style>
  <w:style w:type="paragraph" w:customStyle="1" w:styleId="1576">
    <w:name w:val="图表文字"/>
    <w:basedOn w:val="1"/>
    <w:qFormat/>
    <w:uiPriority w:val="0"/>
    <w:pPr>
      <w:adjustRightInd/>
      <w:snapToGrid/>
      <w:spacing w:line="300" w:lineRule="exact"/>
      <w:ind w:firstLine="0" w:firstLineChars="0"/>
      <w:jc w:val="center"/>
    </w:pPr>
    <w:rPr>
      <w:rFonts w:ascii="仿宋_GB2312" w:eastAsia="仿宋_GB2312" w:cs="Times New Roman"/>
      <w:bCs/>
      <w:sz w:val="21"/>
      <w:szCs w:val="20"/>
    </w:rPr>
  </w:style>
  <w:style w:type="paragraph" w:customStyle="1" w:styleId="1577">
    <w:name w:val="WXD"/>
    <w:basedOn w:val="1"/>
    <w:qFormat/>
    <w:uiPriority w:val="0"/>
    <w:pPr>
      <w:adjustRightInd/>
      <w:snapToGrid/>
      <w:spacing w:line="360" w:lineRule="auto"/>
    </w:pPr>
    <w:rPr>
      <w:rFonts w:ascii="宋体" w:hAnsi="宋体" w:cs="Times New Roman"/>
      <w:kern w:val="0"/>
      <w:szCs w:val="20"/>
    </w:rPr>
  </w:style>
  <w:style w:type="paragraph" w:customStyle="1" w:styleId="1578">
    <w:name w:val="标题43113"/>
    <w:basedOn w:val="1"/>
    <w:qFormat/>
    <w:uiPriority w:val="0"/>
    <w:pPr>
      <w:spacing w:line="480" w:lineRule="exact"/>
      <w:ind w:firstLine="0" w:firstLineChars="0"/>
      <w:jc w:val="center"/>
    </w:pPr>
    <w:rPr>
      <w:rFonts w:ascii="宋体" w:hAnsi="宋体" w:cs="宋体"/>
      <w:szCs w:val="24"/>
    </w:rPr>
  </w:style>
  <w:style w:type="paragraph" w:customStyle="1" w:styleId="1579">
    <w:name w:val="标题1200"/>
    <w:basedOn w:val="1"/>
    <w:qFormat/>
    <w:uiPriority w:val="0"/>
    <w:pPr>
      <w:spacing w:line="320" w:lineRule="atLeast"/>
      <w:ind w:firstLine="0" w:firstLineChars="0"/>
      <w:jc w:val="center"/>
    </w:pPr>
    <w:rPr>
      <w:rFonts w:ascii="黑体" w:hAnsi="黑体" w:eastAsia="黑体" w:cs="Times New Roman"/>
      <w:b/>
      <w:sz w:val="21"/>
      <w:szCs w:val="24"/>
    </w:rPr>
  </w:style>
  <w:style w:type="paragraph" w:customStyle="1" w:styleId="1580">
    <w:name w:val="sss"/>
    <w:basedOn w:val="1"/>
    <w:qFormat/>
    <w:uiPriority w:val="0"/>
    <w:pPr>
      <w:tabs>
        <w:tab w:val="left" w:pos="480"/>
        <w:tab w:val="left" w:pos="648"/>
      </w:tabs>
      <w:autoSpaceDE w:val="0"/>
      <w:autoSpaceDN w:val="0"/>
      <w:snapToGrid/>
      <w:spacing w:line="240" w:lineRule="auto"/>
      <w:ind w:left="432" w:hanging="144" w:firstLineChars="0"/>
    </w:pPr>
    <w:rPr>
      <w:rFonts w:ascii="Bookman Old Style" w:hAnsi="Bookman Old Style" w:cs="Arial"/>
      <w:bCs/>
      <w:kern w:val="0"/>
      <w:sz w:val="22"/>
      <w:szCs w:val="20"/>
    </w:rPr>
  </w:style>
  <w:style w:type="paragraph" w:customStyle="1" w:styleId="1581">
    <w:name w:val="Char4 Char Char Char Char Char"/>
    <w:basedOn w:val="1"/>
    <w:qFormat/>
    <w:uiPriority w:val="0"/>
    <w:pPr>
      <w:adjustRightInd/>
      <w:snapToGrid/>
      <w:spacing w:line="240" w:lineRule="auto"/>
      <w:ind w:firstLine="0" w:firstLineChars="0"/>
    </w:pPr>
    <w:rPr>
      <w:rFonts w:cs="Times New Roman"/>
      <w:szCs w:val="24"/>
    </w:rPr>
  </w:style>
  <w:style w:type="paragraph" w:customStyle="1" w:styleId="1582">
    <w:name w:val="xl23"/>
    <w:basedOn w:val="1"/>
    <w:qFormat/>
    <w:uiPriority w:val="0"/>
    <w:pPr>
      <w:widowControl/>
      <w:pBdr>
        <w:left w:val="single" w:color="auto" w:sz="4" w:space="0"/>
        <w:right w:val="single" w:color="auto" w:sz="4" w:space="0"/>
      </w:pBdr>
      <w:adjustRightInd/>
      <w:snapToGrid/>
      <w:spacing w:before="100" w:beforeAutospacing="1" w:after="100" w:afterAutospacing="1" w:line="240" w:lineRule="auto"/>
      <w:ind w:firstLine="0" w:firstLineChars="0"/>
      <w:jc w:val="center"/>
      <w:textAlignment w:val="center"/>
    </w:pPr>
    <w:rPr>
      <w:rFonts w:ascii="Arial Unicode MS" w:hAnsi="Arial Unicode MS" w:eastAsia="Arial Unicode MS" w:cs="Arial Unicode MS"/>
      <w:kern w:val="0"/>
      <w:szCs w:val="24"/>
    </w:rPr>
  </w:style>
  <w:style w:type="paragraph" w:customStyle="1" w:styleId="1583">
    <w:name w:val="样式 标题 1 + 字距调整四号"/>
    <w:basedOn w:val="3"/>
    <w:qFormat/>
    <w:uiPriority w:val="0"/>
    <w:pPr>
      <w:tabs>
        <w:tab w:val="left" w:pos="432"/>
      </w:tabs>
      <w:adjustRightInd/>
      <w:snapToGrid/>
      <w:spacing w:before="240" w:beforeLines="0" w:after="0" w:afterLines="0" w:line="360" w:lineRule="auto"/>
      <w:ind w:left="432" w:hanging="432"/>
      <w:jc w:val="center"/>
    </w:pPr>
    <w:rPr>
      <w:rFonts w:ascii="黑体" w:cs="Times New Roman"/>
      <w:bCs w:val="0"/>
      <w:kern w:val="28"/>
      <w:sz w:val="28"/>
      <w:szCs w:val="28"/>
      <w:lang w:val="zh-CN"/>
    </w:rPr>
  </w:style>
  <w:style w:type="paragraph" w:customStyle="1" w:styleId="1584">
    <w:name w:val="表内5中4"/>
    <w:basedOn w:val="1"/>
    <w:qFormat/>
    <w:uiPriority w:val="0"/>
    <w:pPr>
      <w:spacing w:line="240" w:lineRule="auto"/>
      <w:ind w:firstLine="0" w:firstLineChars="0"/>
      <w:jc w:val="center"/>
    </w:pPr>
    <w:rPr>
      <w:rFonts w:ascii="宋体" w:cs="Times New Roman"/>
      <w:bCs/>
      <w:sz w:val="21"/>
      <w:szCs w:val="20"/>
    </w:rPr>
  </w:style>
  <w:style w:type="paragraph" w:customStyle="1" w:styleId="1585">
    <w:name w:val="font0"/>
    <w:basedOn w:val="1"/>
    <w:qFormat/>
    <w:uiPriority w:val="0"/>
    <w:pPr>
      <w:widowControl/>
      <w:adjustRightInd/>
      <w:snapToGrid/>
      <w:spacing w:before="100" w:after="100" w:line="240" w:lineRule="auto"/>
      <w:ind w:firstLine="0" w:firstLineChars="0"/>
      <w:jc w:val="left"/>
    </w:pPr>
    <w:rPr>
      <w:rFonts w:hint="eastAsia" w:ascii="宋体" w:hAnsi="宋体" w:cs="Times New Roman"/>
      <w:kern w:val="0"/>
      <w:szCs w:val="20"/>
    </w:rPr>
  </w:style>
  <w:style w:type="paragraph" w:customStyle="1" w:styleId="1586">
    <w:name w:val="竣工3"/>
    <w:basedOn w:val="1"/>
    <w:qFormat/>
    <w:uiPriority w:val="0"/>
    <w:pPr>
      <w:adjustRightInd/>
      <w:snapToGrid/>
      <w:spacing w:line="240" w:lineRule="auto"/>
      <w:ind w:firstLine="3530" w:firstLineChars="1102"/>
      <w:jc w:val="left"/>
    </w:pPr>
    <w:rPr>
      <w:rFonts w:ascii="宋体" w:hAnsi="宋体" w:cs="Times New Roman"/>
      <w:b/>
      <w:sz w:val="30"/>
      <w:szCs w:val="32"/>
    </w:rPr>
  </w:style>
  <w:style w:type="paragraph" w:customStyle="1" w:styleId="1587">
    <w:name w:val="表头"/>
    <w:basedOn w:val="1"/>
    <w:qFormat/>
    <w:uiPriority w:val="0"/>
    <w:pPr>
      <w:adjustRightInd/>
      <w:snapToGrid/>
      <w:spacing w:line="360" w:lineRule="auto"/>
      <w:ind w:firstLine="482" w:firstLineChars="0"/>
      <w:jc w:val="center"/>
    </w:pPr>
    <w:rPr>
      <w:rFonts w:ascii="黑体" w:eastAsia="黑体" w:cs="Times New Roman"/>
      <w:b/>
      <w:bCs/>
      <w:color w:val="000000"/>
      <w:szCs w:val="24"/>
    </w:rPr>
  </w:style>
  <w:style w:type="paragraph" w:customStyle="1" w:styleId="1588">
    <w:name w:val="Char128"/>
    <w:basedOn w:val="1"/>
    <w:qFormat/>
    <w:uiPriority w:val="0"/>
    <w:pPr>
      <w:adjustRightInd/>
      <w:spacing w:line="360" w:lineRule="auto"/>
    </w:pPr>
    <w:rPr>
      <w:rFonts w:eastAsia="仿宋_GB2312" w:cs="Times New Roman"/>
      <w:szCs w:val="24"/>
    </w:rPr>
  </w:style>
  <w:style w:type="paragraph" w:customStyle="1" w:styleId="1589">
    <w:name w:val="条题"/>
    <w:basedOn w:val="1"/>
    <w:qFormat/>
    <w:uiPriority w:val="0"/>
    <w:pPr>
      <w:tabs>
        <w:tab w:val="left" w:pos="980"/>
      </w:tabs>
      <w:adjustRightInd/>
      <w:snapToGrid/>
      <w:spacing w:line="420" w:lineRule="exact"/>
      <w:ind w:firstLine="560"/>
    </w:pPr>
    <w:rPr>
      <w:rFonts w:cs="Times New Roman"/>
      <w:szCs w:val="24"/>
    </w:rPr>
  </w:style>
  <w:style w:type="paragraph" w:customStyle="1" w:styleId="1590">
    <w:name w:val="表内宋5中2"/>
    <w:basedOn w:val="1"/>
    <w:qFormat/>
    <w:uiPriority w:val="0"/>
    <w:pPr>
      <w:spacing w:line="240" w:lineRule="auto"/>
      <w:ind w:firstLine="0" w:firstLineChars="0"/>
      <w:jc w:val="center"/>
      <w:textAlignment w:val="baseline"/>
    </w:pPr>
    <w:rPr>
      <w:rFonts w:ascii="宋体" w:hAnsi="宋体" w:cs="Times New Roman"/>
      <w:kern w:val="0"/>
      <w:sz w:val="21"/>
      <w:szCs w:val="20"/>
    </w:rPr>
  </w:style>
  <w:style w:type="paragraph" w:customStyle="1" w:styleId="1591">
    <w:name w:val="附件3"/>
    <w:basedOn w:val="3"/>
    <w:next w:val="179"/>
    <w:qFormat/>
    <w:uiPriority w:val="0"/>
    <w:pPr>
      <w:tabs>
        <w:tab w:val="left" w:pos="1566"/>
      </w:tabs>
      <w:spacing w:before="0" w:beforeLines="0" w:after="120" w:afterLines="0" w:line="360" w:lineRule="auto"/>
      <w:jc w:val="left"/>
    </w:pPr>
    <w:rPr>
      <w:rFonts w:ascii="黑体" w:hAnsi="宋体" w:eastAsia="黑体" w:cs="Times New Roman"/>
      <w:b w:val="0"/>
      <w:bCs w:val="0"/>
      <w:sz w:val="32"/>
      <w:szCs w:val="32"/>
    </w:rPr>
  </w:style>
  <w:style w:type="paragraph" w:customStyle="1" w:styleId="1592">
    <w:name w:val="样式4"/>
    <w:basedOn w:val="26"/>
    <w:next w:val="26"/>
    <w:qFormat/>
    <w:uiPriority w:val="0"/>
    <w:pPr>
      <w:shd w:val="clear" w:color="auto" w:fill="auto"/>
      <w:adjustRightInd/>
      <w:snapToGrid/>
      <w:spacing w:line="240" w:lineRule="auto"/>
    </w:pPr>
    <w:rPr>
      <w:rFonts w:ascii="仿宋_GB2312" w:hAnsi="宋体" w:eastAsia="仿宋_GB2312"/>
      <w:sz w:val="21"/>
      <w:szCs w:val="21"/>
    </w:rPr>
  </w:style>
  <w:style w:type="paragraph" w:customStyle="1" w:styleId="1593">
    <w:name w:val="我的样式（正文）"/>
    <w:basedOn w:val="1"/>
    <w:qFormat/>
    <w:uiPriority w:val="0"/>
    <w:pPr>
      <w:adjustRightInd/>
      <w:snapToGrid/>
      <w:spacing w:line="440" w:lineRule="exact"/>
      <w:ind w:firstLine="0" w:firstLineChars="0"/>
    </w:pPr>
    <w:rPr>
      <w:rFonts w:ascii="宋体" w:cs="Times New Roman"/>
      <w:sz w:val="28"/>
      <w:szCs w:val="20"/>
    </w:rPr>
  </w:style>
  <w:style w:type="paragraph" w:customStyle="1" w:styleId="1594">
    <w:name w:val="图题注3"/>
    <w:basedOn w:val="22"/>
    <w:qFormat/>
    <w:uiPriority w:val="0"/>
    <w:pPr>
      <w:adjustRightInd/>
      <w:snapToGrid/>
      <w:spacing w:line="240" w:lineRule="auto"/>
      <w:ind w:firstLine="0" w:firstLineChars="0"/>
      <w:jc w:val="center"/>
    </w:pPr>
    <w:rPr>
      <w:rFonts w:ascii="黑体" w:hAnsi="Arial" w:cs="宋体"/>
      <w:b/>
      <w:bCs/>
      <w:sz w:val="24"/>
      <w:szCs w:val="24"/>
    </w:rPr>
  </w:style>
  <w:style w:type="paragraph" w:customStyle="1" w:styleId="1595">
    <w:name w:val="中表格"/>
    <w:basedOn w:val="1"/>
    <w:qFormat/>
    <w:uiPriority w:val="0"/>
    <w:pPr>
      <w:adjustRightInd/>
      <w:snapToGrid/>
      <w:spacing w:line="420" w:lineRule="exact"/>
      <w:ind w:firstLine="0" w:firstLineChars="0"/>
      <w:jc w:val="center"/>
    </w:pPr>
    <w:rPr>
      <w:rFonts w:ascii="宋体" w:hAnsi="Arial" w:cs="Times New Roman"/>
      <w:szCs w:val="20"/>
    </w:rPr>
  </w:style>
  <w:style w:type="paragraph" w:customStyle="1" w:styleId="1596">
    <w:name w:val="样式 样式 宋体 + 首行缩进:  2 字符1"/>
    <w:basedOn w:val="1"/>
    <w:qFormat/>
    <w:uiPriority w:val="0"/>
    <w:pPr>
      <w:adjustRightInd/>
      <w:snapToGrid/>
      <w:spacing w:line="360" w:lineRule="auto"/>
      <w:ind w:firstLine="480"/>
      <w:jc w:val="left"/>
    </w:pPr>
    <w:rPr>
      <w:rFonts w:ascii="宋体" w:cs="宋体"/>
      <w:szCs w:val="24"/>
    </w:rPr>
  </w:style>
  <w:style w:type="paragraph" w:customStyle="1" w:styleId="1597">
    <w:name w:val="xl27"/>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jc w:val="center"/>
      <w:textAlignment w:val="top"/>
    </w:pPr>
    <w:rPr>
      <w:rFonts w:cs="Times New Roman"/>
      <w:kern w:val="0"/>
      <w:sz w:val="28"/>
      <w:szCs w:val="28"/>
    </w:rPr>
  </w:style>
  <w:style w:type="paragraph" w:customStyle="1" w:styleId="1598">
    <w:name w:val="Char Char2 Char Char Char Char11"/>
    <w:basedOn w:val="1"/>
    <w:qFormat/>
    <w:uiPriority w:val="0"/>
    <w:pPr>
      <w:adjustRightInd/>
      <w:snapToGrid/>
      <w:spacing w:line="240" w:lineRule="auto"/>
      <w:ind w:firstLine="0" w:firstLineChars="0"/>
    </w:pPr>
    <w:rPr>
      <w:rFonts w:cs="Times New Roman"/>
      <w:sz w:val="21"/>
      <w:szCs w:val="24"/>
    </w:rPr>
  </w:style>
  <w:style w:type="paragraph" w:customStyle="1" w:styleId="1599">
    <w:name w:val="小四宋居中1.0"/>
    <w:basedOn w:val="1"/>
    <w:next w:val="1"/>
    <w:qFormat/>
    <w:uiPriority w:val="0"/>
    <w:pPr>
      <w:adjustRightInd/>
      <w:snapToGrid/>
      <w:spacing w:line="240" w:lineRule="auto"/>
      <w:ind w:firstLine="0" w:firstLineChars="0"/>
      <w:jc w:val="center"/>
    </w:pPr>
    <w:rPr>
      <w:rFonts w:ascii="宋体" w:hAnsi="宋体" w:cs="Times New Roman"/>
      <w:szCs w:val="28"/>
    </w:rPr>
  </w:style>
  <w:style w:type="paragraph" w:customStyle="1" w:styleId="1600">
    <w:name w:val="样式 正文首行缩进 2 + Times New Roman + 首行缩进:  2 字符1"/>
    <w:basedOn w:val="1"/>
    <w:qFormat/>
    <w:uiPriority w:val="0"/>
    <w:pPr>
      <w:tabs>
        <w:tab w:val="left" w:pos="0"/>
        <w:tab w:val="left" w:pos="3150"/>
      </w:tabs>
      <w:autoSpaceDE w:val="0"/>
      <w:autoSpaceDN w:val="0"/>
      <w:spacing w:line="320" w:lineRule="atLeast"/>
      <w:ind w:firstLine="0" w:firstLineChars="0"/>
      <w:jc w:val="left"/>
    </w:pPr>
    <w:rPr>
      <w:rFonts w:ascii="黑体" w:eastAsia="黑体" w:cs="Times New Roman"/>
      <w:kern w:val="21"/>
      <w:sz w:val="21"/>
      <w:szCs w:val="20"/>
    </w:rPr>
  </w:style>
  <w:style w:type="paragraph" w:customStyle="1" w:styleId="1601">
    <w:name w:val="默认段落字体 Para Char Char Char Char43"/>
    <w:basedOn w:val="1"/>
    <w:qFormat/>
    <w:uiPriority w:val="0"/>
    <w:pPr>
      <w:adjustRightInd/>
      <w:snapToGrid/>
      <w:spacing w:line="240" w:lineRule="auto"/>
      <w:ind w:firstLine="0" w:firstLineChars="0"/>
    </w:pPr>
    <w:rPr>
      <w:rFonts w:cs="Times New Roman"/>
      <w:sz w:val="21"/>
      <w:szCs w:val="24"/>
    </w:rPr>
  </w:style>
  <w:style w:type="paragraph" w:customStyle="1" w:styleId="1602">
    <w:name w:val="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1603">
    <w:name w:val="Char Char2 Char Char Char Char Char Char"/>
    <w:basedOn w:val="1"/>
    <w:qFormat/>
    <w:uiPriority w:val="0"/>
    <w:pPr>
      <w:adjustRightInd/>
      <w:snapToGrid/>
      <w:spacing w:line="320" w:lineRule="atLeast"/>
      <w:ind w:firstLine="0" w:firstLineChars="0"/>
      <w:jc w:val="center"/>
    </w:pPr>
    <w:rPr>
      <w:rFonts w:ascii="宋体" w:hAnsi="宋体" w:cs="Times New Roman"/>
      <w:sz w:val="22"/>
      <w:szCs w:val="24"/>
    </w:rPr>
  </w:style>
  <w:style w:type="paragraph" w:customStyle="1" w:styleId="1604">
    <w:name w:val="表格文字2"/>
    <w:basedOn w:val="1"/>
    <w:qFormat/>
    <w:uiPriority w:val="0"/>
    <w:pPr>
      <w:tabs>
        <w:tab w:val="left" w:pos="277"/>
        <w:tab w:val="left" w:pos="600"/>
        <w:tab w:val="left" w:pos="780"/>
        <w:tab w:val="left" w:pos="2517"/>
      </w:tabs>
      <w:spacing w:line="360" w:lineRule="atLeast"/>
      <w:ind w:firstLine="0" w:firstLineChars="0"/>
      <w:jc w:val="center"/>
      <w:textAlignment w:val="baseline"/>
    </w:pPr>
    <w:rPr>
      <w:rFonts w:cs="Times New Roman"/>
      <w:kern w:val="0"/>
      <w:sz w:val="21"/>
      <w:szCs w:val="21"/>
    </w:rPr>
  </w:style>
  <w:style w:type="paragraph" w:customStyle="1" w:styleId="1605">
    <w:name w:val="字元 字元 字元1"/>
    <w:basedOn w:val="1"/>
    <w:qFormat/>
    <w:uiPriority w:val="0"/>
    <w:pPr>
      <w:adjustRightInd/>
      <w:snapToGrid/>
      <w:spacing w:line="400" w:lineRule="exact"/>
    </w:pPr>
    <w:rPr>
      <w:rFonts w:cs="Times New Roman"/>
      <w:sz w:val="28"/>
      <w:szCs w:val="28"/>
    </w:rPr>
  </w:style>
  <w:style w:type="paragraph" w:customStyle="1" w:styleId="1606">
    <w:name w:val="样式 标题 2节 + 宋体 左"/>
    <w:basedOn w:val="4"/>
    <w:qFormat/>
    <w:uiPriority w:val="0"/>
    <w:pPr>
      <w:widowControl w:val="0"/>
      <w:tabs>
        <w:tab w:val="left" w:pos="567"/>
      </w:tabs>
      <w:adjustRightInd/>
      <w:snapToGrid/>
      <w:spacing w:before="0" w:beforeLines="0" w:after="0" w:afterLines="0" w:line="360" w:lineRule="auto"/>
      <w:ind w:left="567" w:hanging="567"/>
      <w:jc w:val="left"/>
    </w:pPr>
    <w:rPr>
      <w:rFonts w:ascii="宋体" w:hAnsi="宋体" w:cs="宋体"/>
      <w:sz w:val="28"/>
      <w:szCs w:val="24"/>
    </w:rPr>
  </w:style>
  <w:style w:type="paragraph" w:customStyle="1" w:styleId="1607">
    <w:name w:val="Char32"/>
    <w:basedOn w:val="1"/>
    <w:qFormat/>
    <w:uiPriority w:val="0"/>
    <w:pPr>
      <w:adjustRightInd/>
      <w:snapToGrid/>
      <w:spacing w:line="240" w:lineRule="auto"/>
      <w:ind w:left="-48" w:firstLine="0" w:firstLineChars="0"/>
    </w:pPr>
    <w:rPr>
      <w:rFonts w:cs="Times New Roman"/>
      <w:sz w:val="21"/>
      <w:szCs w:val="24"/>
    </w:rPr>
  </w:style>
  <w:style w:type="paragraph" w:customStyle="1" w:styleId="1608">
    <w:name w:val="表13"/>
    <w:basedOn w:val="1"/>
    <w:qFormat/>
    <w:uiPriority w:val="0"/>
    <w:pPr>
      <w:spacing w:line="240" w:lineRule="auto"/>
      <w:ind w:firstLine="0" w:firstLineChars="0"/>
      <w:jc w:val="center"/>
    </w:pPr>
    <w:rPr>
      <w:rFonts w:eastAsia="仿宋_GB2312" w:cs="Times New Roman"/>
      <w:szCs w:val="24"/>
    </w:rPr>
  </w:style>
  <w:style w:type="paragraph" w:customStyle="1" w:styleId="1609">
    <w:name w:val="Byline"/>
    <w:basedOn w:val="34"/>
    <w:qFormat/>
    <w:uiPriority w:val="0"/>
    <w:pPr>
      <w:widowControl/>
      <w:autoSpaceDE w:val="0"/>
      <w:autoSpaceDN w:val="0"/>
      <w:adjustRightInd/>
      <w:snapToGrid/>
      <w:spacing w:after="0" w:line="240" w:lineRule="auto"/>
      <w:ind w:right="-20" w:firstLine="480" w:firstLineChars="200"/>
    </w:pPr>
    <w:rPr>
      <w:rFonts w:ascii="Arial" w:hAnsi="Arial" w:eastAsia="Arial Unicode MS" w:cs="Arial Unicode MS"/>
      <w:color w:val="000000"/>
      <w:spacing w:val="12"/>
      <w:szCs w:val="20"/>
    </w:rPr>
  </w:style>
  <w:style w:type="paragraph" w:customStyle="1" w:styleId="1610">
    <w:name w:val="Char Char Char Char Char Char5"/>
    <w:basedOn w:val="1"/>
    <w:qFormat/>
    <w:uiPriority w:val="0"/>
    <w:pPr>
      <w:adjustRightInd/>
      <w:snapToGrid/>
      <w:spacing w:line="240" w:lineRule="auto"/>
      <w:ind w:firstLine="0" w:firstLineChars="0"/>
    </w:pPr>
    <w:rPr>
      <w:rFonts w:cs="Times New Roman"/>
      <w:sz w:val="21"/>
      <w:szCs w:val="21"/>
    </w:rPr>
  </w:style>
  <w:style w:type="paragraph" w:customStyle="1" w:styleId="1611">
    <w:name w:val="正文格式512"/>
    <w:basedOn w:val="1"/>
    <w:qFormat/>
    <w:uiPriority w:val="0"/>
    <w:pPr>
      <w:adjustRightInd/>
      <w:snapToGrid/>
      <w:spacing w:line="360" w:lineRule="auto"/>
      <w:ind w:firstLine="482" w:firstLineChars="0"/>
    </w:pPr>
    <w:rPr>
      <w:rFonts w:ascii="宋体" w:hAnsi="宋体" w:cs="Times New Roman"/>
      <w:szCs w:val="24"/>
    </w:rPr>
  </w:style>
  <w:style w:type="paragraph" w:customStyle="1" w:styleId="1612">
    <w:name w:val="正文图小四"/>
    <w:basedOn w:val="1"/>
    <w:qFormat/>
    <w:uiPriority w:val="0"/>
    <w:pPr>
      <w:spacing w:line="240" w:lineRule="auto"/>
      <w:ind w:firstLine="0" w:firstLineChars="0"/>
      <w:jc w:val="center"/>
      <w:textAlignment w:val="baseline"/>
    </w:pPr>
    <w:rPr>
      <w:rFonts w:ascii="宋体" w:cs="Times New Roman"/>
      <w:kern w:val="0"/>
      <w:szCs w:val="24"/>
    </w:rPr>
  </w:style>
  <w:style w:type="paragraph" w:customStyle="1" w:styleId="1613">
    <w:name w:val="表 头"/>
    <w:basedOn w:val="1"/>
    <w:qFormat/>
    <w:uiPriority w:val="0"/>
    <w:pPr>
      <w:snapToGrid/>
      <w:spacing w:before="120" w:after="120" w:line="360" w:lineRule="atLeast"/>
      <w:ind w:firstLine="0" w:firstLineChars="0"/>
      <w:jc w:val="center"/>
    </w:pPr>
    <w:rPr>
      <w:rFonts w:eastAsia="黑体" w:cs="Times New Roman"/>
      <w:spacing w:val="10"/>
      <w:kern w:val="0"/>
      <w:szCs w:val="20"/>
    </w:rPr>
  </w:style>
  <w:style w:type="paragraph" w:customStyle="1" w:styleId="1614">
    <w:name w:val="Char6 Char Char Char1"/>
    <w:basedOn w:val="1"/>
    <w:qFormat/>
    <w:uiPriority w:val="0"/>
    <w:pPr>
      <w:adjustRightInd/>
      <w:snapToGrid/>
      <w:spacing w:line="240" w:lineRule="auto"/>
      <w:ind w:firstLine="0" w:firstLineChars="0"/>
    </w:pPr>
    <w:rPr>
      <w:rFonts w:cs="Times New Roman"/>
      <w:sz w:val="21"/>
      <w:szCs w:val="21"/>
    </w:rPr>
  </w:style>
  <w:style w:type="paragraph" w:customStyle="1" w:styleId="1615">
    <w:name w:val="框图-1"/>
    <w:basedOn w:val="1"/>
    <w:qFormat/>
    <w:uiPriority w:val="0"/>
    <w:pPr>
      <w:adjustRightInd/>
      <w:snapToGrid/>
      <w:spacing w:line="240" w:lineRule="auto"/>
      <w:ind w:firstLine="0" w:firstLineChars="0"/>
      <w:jc w:val="center"/>
    </w:pPr>
    <w:rPr>
      <w:rFonts w:eastAsia="仿宋_GB2312" w:cs="宋体"/>
      <w:snapToGrid w:val="0"/>
      <w:kern w:val="0"/>
      <w:sz w:val="21"/>
      <w:szCs w:val="20"/>
    </w:rPr>
  </w:style>
  <w:style w:type="paragraph" w:customStyle="1" w:styleId="1616">
    <w:name w:val="正文王"/>
    <w:basedOn w:val="45"/>
    <w:qFormat/>
    <w:uiPriority w:val="0"/>
    <w:pPr>
      <w:spacing w:line="440" w:lineRule="exact"/>
      <w:jc w:val="both"/>
    </w:pPr>
    <w:rPr>
      <w:rFonts w:ascii="Arial" w:hAnsi="Arial"/>
      <w:snapToGrid w:val="0"/>
      <w:spacing w:val="0"/>
      <w:sz w:val="24"/>
    </w:rPr>
  </w:style>
  <w:style w:type="paragraph" w:customStyle="1" w:styleId="1617">
    <w:name w:val="xl30"/>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right"/>
    </w:pPr>
    <w:rPr>
      <w:rFonts w:ascii="Arial Unicode MS" w:hAnsi="Arial Unicode MS" w:eastAsia="Arial Unicode MS" w:cs="Arial Unicode MS"/>
      <w:kern w:val="0"/>
      <w:sz w:val="20"/>
      <w:szCs w:val="20"/>
      <w:lang w:eastAsia="en-US"/>
    </w:rPr>
  </w:style>
  <w:style w:type="paragraph" w:customStyle="1" w:styleId="1618">
    <w:name w:val="样式 （一）标题 + 段前: 0.5 行"/>
    <w:basedOn w:val="1"/>
    <w:qFormat/>
    <w:uiPriority w:val="0"/>
    <w:pPr>
      <w:pBdr>
        <w:top w:val="single" w:color="auto" w:sz="4" w:space="1"/>
      </w:pBdr>
      <w:snapToGrid/>
      <w:spacing w:line="360" w:lineRule="auto"/>
      <w:ind w:firstLine="0" w:firstLineChars="0"/>
      <w:jc w:val="left"/>
      <w:textAlignment w:val="baseline"/>
    </w:pPr>
    <w:rPr>
      <w:rFonts w:cs="宋体"/>
      <w:b/>
      <w:bCs/>
      <w:kern w:val="0"/>
      <w:szCs w:val="20"/>
    </w:rPr>
  </w:style>
  <w:style w:type="paragraph" w:customStyle="1" w:styleId="1619">
    <w:name w:val="Char Char Char Char Char Char Char Char Char Char"/>
    <w:basedOn w:val="1"/>
    <w:qFormat/>
    <w:uiPriority w:val="0"/>
    <w:pPr>
      <w:adjustRightInd/>
      <w:snapToGrid/>
      <w:spacing w:line="240" w:lineRule="exact"/>
    </w:pPr>
    <w:rPr>
      <w:rFonts w:cs="Times New Roman"/>
      <w:sz w:val="28"/>
      <w:szCs w:val="28"/>
    </w:rPr>
  </w:style>
  <w:style w:type="paragraph" w:customStyle="1" w:styleId="1620">
    <w:name w:val="表格下文正文"/>
    <w:basedOn w:val="1"/>
    <w:qFormat/>
    <w:uiPriority w:val="0"/>
    <w:pPr>
      <w:adjustRightInd/>
      <w:snapToGrid/>
      <w:spacing w:before="300" w:line="420" w:lineRule="exact"/>
    </w:pPr>
    <w:rPr>
      <w:rFonts w:cs="Times New Roman"/>
      <w:bCs/>
      <w:color w:val="000000"/>
      <w:szCs w:val="20"/>
    </w:rPr>
  </w:style>
  <w:style w:type="paragraph" w:customStyle="1" w:styleId="1621">
    <w:name w:val="目录5"/>
    <w:basedOn w:val="1"/>
    <w:qFormat/>
    <w:uiPriority w:val="0"/>
    <w:pPr>
      <w:adjustRightInd/>
      <w:snapToGrid/>
      <w:spacing w:line="240" w:lineRule="auto"/>
      <w:ind w:firstLine="0" w:firstLineChars="0"/>
    </w:pPr>
    <w:rPr>
      <w:rFonts w:ascii="宋体" w:hAnsi="宋体" w:cs="Times New Roman"/>
      <w:sz w:val="21"/>
      <w:szCs w:val="21"/>
    </w:rPr>
  </w:style>
  <w:style w:type="paragraph" w:customStyle="1" w:styleId="1622">
    <w:name w:val="样式 标题 3 + 华文中宋 小三 段前: 6 磅 段后: 6 磅 行距: 多倍行距 1.4 字行"/>
    <w:basedOn w:val="5"/>
    <w:qFormat/>
    <w:uiPriority w:val="0"/>
    <w:pPr>
      <w:keepLines w:val="0"/>
      <w:tabs>
        <w:tab w:val="left" w:pos="861"/>
        <w:tab w:val="left" w:pos="916"/>
        <w:tab w:val="left" w:pos="1756"/>
      </w:tabs>
      <w:adjustRightInd/>
      <w:snapToGrid/>
      <w:spacing w:before="0" w:after="0" w:line="480" w:lineRule="exact"/>
      <w:ind w:firstLine="0" w:firstLineChars="0"/>
      <w:outlineLvl w:val="9"/>
    </w:pPr>
    <w:rPr>
      <w:rFonts w:hAnsi="宋体" w:cs="Times New Roman"/>
      <w:b w:val="0"/>
      <w:bCs w:val="0"/>
      <w:snapToGrid w:val="0"/>
      <w:color w:val="000000"/>
      <w:kern w:val="0"/>
      <w:sz w:val="24"/>
      <w:szCs w:val="24"/>
    </w:rPr>
  </w:style>
  <w:style w:type="paragraph" w:customStyle="1" w:styleId="1623">
    <w:name w:val="重钢院"/>
    <w:basedOn w:val="1"/>
    <w:qFormat/>
    <w:uiPriority w:val="0"/>
    <w:pPr>
      <w:snapToGrid/>
      <w:spacing w:line="372" w:lineRule="auto"/>
      <w:ind w:firstLine="0" w:firstLineChars="0"/>
      <w:textAlignment w:val="baseline"/>
    </w:pPr>
    <w:rPr>
      <w:rFonts w:cs="Times New Roman"/>
      <w:spacing w:val="10"/>
      <w:kern w:val="0"/>
      <w:sz w:val="28"/>
      <w:szCs w:val="20"/>
    </w:rPr>
  </w:style>
  <w:style w:type="paragraph" w:customStyle="1" w:styleId="1624">
    <w:name w:val="表内"/>
    <w:basedOn w:val="1"/>
    <w:next w:val="1"/>
    <w:qFormat/>
    <w:uiPriority w:val="0"/>
    <w:pPr>
      <w:spacing w:before="120" w:after="120" w:line="288" w:lineRule="auto"/>
      <w:ind w:firstLine="0" w:firstLineChars="0"/>
      <w:jc w:val="center"/>
    </w:pPr>
    <w:rPr>
      <w:rFonts w:cs="Times New Roman"/>
      <w:snapToGrid w:val="0"/>
      <w:sz w:val="21"/>
      <w:szCs w:val="20"/>
    </w:rPr>
  </w:style>
  <w:style w:type="paragraph" w:customStyle="1" w:styleId="1625">
    <w:name w:val="Date2"/>
    <w:basedOn w:val="1"/>
    <w:next w:val="1"/>
    <w:qFormat/>
    <w:uiPriority w:val="0"/>
    <w:pPr>
      <w:snapToGrid/>
      <w:spacing w:line="240" w:lineRule="auto"/>
      <w:ind w:firstLine="0" w:firstLineChars="0"/>
      <w:textAlignment w:val="baseline"/>
    </w:pPr>
    <w:rPr>
      <w:rFonts w:cs="Times New Roman"/>
      <w:sz w:val="21"/>
      <w:szCs w:val="20"/>
    </w:rPr>
  </w:style>
  <w:style w:type="paragraph" w:customStyle="1" w:styleId="1626">
    <w:name w:val="小4仿宋居中行1"/>
    <w:qFormat/>
    <w:uiPriority w:val="0"/>
    <w:pPr>
      <w:widowControl w:val="0"/>
      <w:ind w:left="-573" w:right="-59" w:firstLine="494"/>
      <w:jc w:val="center"/>
    </w:pPr>
    <w:rPr>
      <w:rFonts w:ascii="Times New Roman" w:hAnsi="Times New Roman" w:eastAsia="仿宋_GB2312" w:cs="Times New Roman"/>
      <w:sz w:val="24"/>
      <w:lang w:val="en-US" w:eastAsia="zh-CN" w:bidi="ar-SA"/>
    </w:rPr>
  </w:style>
  <w:style w:type="paragraph" w:customStyle="1" w:styleId="1627">
    <w:name w:val="样式 标题2 + 仿宋_GB2312 段前: 6 磅 段后: 6 磅"/>
    <w:basedOn w:val="4"/>
    <w:qFormat/>
    <w:uiPriority w:val="0"/>
    <w:pPr>
      <w:widowControl w:val="0"/>
      <w:adjustRightInd/>
      <w:snapToGrid/>
      <w:spacing w:beforeLines="0" w:afterLines="0"/>
      <w:ind w:firstLine="200" w:firstLineChars="200"/>
    </w:pPr>
    <w:rPr>
      <w:rFonts w:ascii="仿宋_GB2312" w:eastAsia="仿宋_GB2312" w:cs="宋体"/>
      <w:sz w:val="28"/>
      <w:szCs w:val="20"/>
    </w:rPr>
  </w:style>
  <w:style w:type="paragraph" w:customStyle="1" w:styleId="1628">
    <w:name w:val="Plain Text1"/>
    <w:basedOn w:val="1"/>
    <w:qFormat/>
    <w:uiPriority w:val="0"/>
    <w:pPr>
      <w:autoSpaceDE w:val="0"/>
      <w:autoSpaceDN w:val="0"/>
      <w:snapToGrid/>
      <w:spacing w:line="240" w:lineRule="auto"/>
      <w:ind w:firstLine="0" w:firstLineChars="0"/>
      <w:textAlignment w:val="baseline"/>
    </w:pPr>
    <w:rPr>
      <w:rFonts w:ascii="宋体" w:hAnsi="Tms Rmn" w:cs="Times New Roman"/>
      <w:kern w:val="0"/>
      <w:sz w:val="21"/>
      <w:szCs w:val="20"/>
    </w:rPr>
  </w:style>
  <w:style w:type="paragraph" w:customStyle="1" w:styleId="1629">
    <w:name w:val="默认段落字体 Para Char51"/>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1630">
    <w:name w:val="Char2"/>
    <w:basedOn w:val="1"/>
    <w:qFormat/>
    <w:uiPriority w:val="0"/>
    <w:pPr>
      <w:adjustRightInd/>
      <w:snapToGrid/>
      <w:spacing w:line="240" w:lineRule="auto"/>
    </w:pPr>
    <w:rPr>
      <w:rFonts w:cs="Times New Roman"/>
      <w:sz w:val="21"/>
      <w:szCs w:val="24"/>
    </w:rPr>
  </w:style>
  <w:style w:type="paragraph" w:customStyle="1" w:styleId="1631">
    <w:name w:val="正文221"/>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1632">
    <w:name w:val="Char Char Char1 Char Char Char Char Char Char Char Char Char Char Char Char Char Char Char1"/>
    <w:basedOn w:val="1"/>
    <w:qFormat/>
    <w:uiPriority w:val="0"/>
    <w:pPr>
      <w:adjustRightInd/>
      <w:snapToGrid/>
      <w:spacing w:line="240" w:lineRule="auto"/>
      <w:ind w:firstLine="0" w:firstLineChars="0"/>
    </w:pPr>
    <w:rPr>
      <w:rFonts w:cs="Times New Roman"/>
      <w:sz w:val="21"/>
      <w:szCs w:val="21"/>
    </w:rPr>
  </w:style>
  <w:style w:type="paragraph" w:customStyle="1" w:styleId="1633">
    <w:name w:val="南京大化工表格"/>
    <w:basedOn w:val="1"/>
    <w:qFormat/>
    <w:uiPriority w:val="0"/>
    <w:pPr>
      <w:spacing w:line="360" w:lineRule="exact"/>
      <w:ind w:firstLine="0" w:firstLineChars="0"/>
      <w:jc w:val="left"/>
    </w:pPr>
    <w:rPr>
      <w:rFonts w:cs="Times New Roman"/>
      <w:szCs w:val="21"/>
    </w:rPr>
  </w:style>
  <w:style w:type="paragraph" w:customStyle="1" w:styleId="1634">
    <w:name w:val="字元 字元 字元"/>
    <w:basedOn w:val="1"/>
    <w:qFormat/>
    <w:uiPriority w:val="0"/>
    <w:pPr>
      <w:adjustRightInd/>
      <w:snapToGrid/>
      <w:spacing w:line="360" w:lineRule="auto"/>
    </w:pPr>
    <w:rPr>
      <w:rFonts w:ascii="宋体" w:hAnsi="宋体" w:cs="Times New Roman"/>
      <w:szCs w:val="24"/>
    </w:rPr>
  </w:style>
  <w:style w:type="paragraph" w:customStyle="1" w:styleId="1635">
    <w:name w:val="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1636">
    <w:name w:val="xl105"/>
    <w:basedOn w:val="1"/>
    <w:qFormat/>
    <w:uiPriority w:val="0"/>
    <w:pPr>
      <w:widowControl/>
      <w:pBdr>
        <w:top w:val="single" w:color="auto" w:sz="8" w:space="0"/>
        <w:right w:val="single" w:color="auto" w:sz="4" w:space="0"/>
      </w:pBdr>
      <w:adjustRightInd/>
      <w:snapToGrid/>
      <w:spacing w:before="100" w:beforeAutospacing="1" w:after="100" w:afterAutospacing="1" w:line="240" w:lineRule="auto"/>
      <w:ind w:firstLine="0" w:firstLineChars="0"/>
      <w:jc w:val="center"/>
      <w:textAlignment w:val="center"/>
    </w:pPr>
    <w:rPr>
      <w:rFonts w:ascii="宋体" w:hAnsi="宋体" w:cs="宋体"/>
      <w:b/>
      <w:bCs/>
      <w:kern w:val="0"/>
      <w:sz w:val="20"/>
      <w:szCs w:val="20"/>
    </w:rPr>
  </w:style>
  <w:style w:type="paragraph" w:customStyle="1" w:styleId="1637">
    <w:name w:val="公式样式1"/>
    <w:basedOn w:val="1"/>
    <w:qFormat/>
    <w:uiPriority w:val="0"/>
    <w:pPr>
      <w:adjustRightInd/>
      <w:snapToGrid/>
      <w:spacing w:line="360" w:lineRule="auto"/>
      <w:ind w:firstLine="0" w:firstLineChars="0"/>
    </w:pPr>
    <w:rPr>
      <w:rFonts w:ascii="宋体" w:hAnsi="宋体" w:eastAsia="仿宋_GB2312" w:cs="Times New Roman"/>
      <w:smallCaps/>
      <w:sz w:val="28"/>
      <w:szCs w:val="24"/>
    </w:rPr>
  </w:style>
  <w:style w:type="paragraph" w:customStyle="1" w:styleId="1638">
    <w:name w:val="xl80"/>
    <w:basedOn w:val="1"/>
    <w:qFormat/>
    <w:uiPriority w:val="0"/>
    <w:pPr>
      <w:widowControl/>
      <w:pBdr>
        <w:top w:val="single" w:color="auto" w:sz="4" w:space="0"/>
        <w:left w:val="single" w:color="auto" w:sz="4" w:space="0"/>
        <w:right w:val="single" w:color="auto" w:sz="4" w:space="0"/>
      </w:pBdr>
      <w:adjustRightInd/>
      <w:snapToGrid/>
      <w:spacing w:before="100" w:beforeAutospacing="1" w:after="100" w:afterAutospacing="1" w:line="240" w:lineRule="auto"/>
      <w:ind w:firstLine="0" w:firstLineChars="0"/>
      <w:jc w:val="center"/>
    </w:pPr>
    <w:rPr>
      <w:rFonts w:ascii="黑体" w:hAnsi="Arial Unicode MS" w:eastAsia="黑体" w:cs="Times New Roman"/>
      <w:kern w:val="0"/>
      <w:sz w:val="20"/>
      <w:szCs w:val="20"/>
    </w:rPr>
  </w:style>
  <w:style w:type="paragraph" w:customStyle="1" w:styleId="1639">
    <w:name w:val="回信地址"/>
    <w:basedOn w:val="1640"/>
    <w:qFormat/>
    <w:uiPriority w:val="0"/>
  </w:style>
  <w:style w:type="paragraph" w:customStyle="1" w:styleId="1640">
    <w:name w:val="地址"/>
    <w:basedOn w:val="1"/>
    <w:qFormat/>
    <w:uiPriority w:val="0"/>
    <w:pPr>
      <w:keepLines/>
      <w:widowControl/>
      <w:overflowPunct w:val="0"/>
      <w:autoSpaceDE w:val="0"/>
      <w:autoSpaceDN w:val="0"/>
      <w:snapToGrid/>
      <w:spacing w:line="240" w:lineRule="auto"/>
      <w:ind w:firstLine="0" w:firstLineChars="0"/>
      <w:jc w:val="center"/>
      <w:textAlignment w:val="baseline"/>
    </w:pPr>
    <w:rPr>
      <w:rFonts w:cs="Times New Roman"/>
      <w:kern w:val="0"/>
      <w:sz w:val="20"/>
      <w:szCs w:val="20"/>
    </w:rPr>
  </w:style>
  <w:style w:type="paragraph" w:customStyle="1" w:styleId="1641">
    <w:name w:val="标题5"/>
    <w:qFormat/>
    <w:uiPriority w:val="0"/>
    <w:pPr>
      <w:adjustRightInd w:val="0"/>
      <w:spacing w:line="360" w:lineRule="auto"/>
      <w:ind w:firstLine="560" w:firstLineChars="200"/>
      <w:jc w:val="both"/>
    </w:pPr>
    <w:rPr>
      <w:rFonts w:ascii="Times New Roman" w:hAnsi="Times New Roman" w:eastAsia="宋体" w:cs="Times New Roman"/>
      <w:sz w:val="28"/>
      <w:lang w:val="en-US" w:eastAsia="zh-CN" w:bidi="ar-SA"/>
    </w:rPr>
  </w:style>
  <w:style w:type="paragraph" w:customStyle="1" w:styleId="1642">
    <w:name w:val="表格111"/>
    <w:basedOn w:val="1"/>
    <w:qFormat/>
    <w:uiPriority w:val="0"/>
    <w:pPr>
      <w:snapToGrid/>
      <w:spacing w:line="240" w:lineRule="auto"/>
      <w:ind w:firstLine="0" w:firstLineChars="0"/>
      <w:jc w:val="center"/>
      <w:textAlignment w:val="baseline"/>
    </w:pPr>
    <w:rPr>
      <w:rFonts w:ascii="宋体" w:cs="Times New Roman"/>
      <w:kern w:val="0"/>
      <w:szCs w:val="20"/>
    </w:rPr>
  </w:style>
  <w:style w:type="paragraph" w:customStyle="1" w:styleId="1643">
    <w:name w:val="Char Char Char1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644">
    <w:name w:val="Char Char Char Char Char Char Char Char Char1 Char Char Char Char Char Char1 Char"/>
    <w:basedOn w:val="1"/>
    <w:qFormat/>
    <w:uiPriority w:val="0"/>
    <w:pPr>
      <w:adjustRightInd/>
      <w:snapToGrid/>
      <w:spacing w:line="360" w:lineRule="auto"/>
    </w:pPr>
    <w:rPr>
      <w:rFonts w:ascii="宋体" w:hAnsi="宋体" w:cs="宋体"/>
      <w:szCs w:val="24"/>
    </w:rPr>
  </w:style>
  <w:style w:type="paragraph" w:customStyle="1" w:styleId="1645">
    <w:name w:val="表格文字小四"/>
    <w:basedOn w:val="1"/>
    <w:qFormat/>
    <w:uiPriority w:val="0"/>
    <w:pPr>
      <w:spacing w:beforeLines="10" w:afterLines="10" w:line="240" w:lineRule="auto"/>
      <w:ind w:firstLine="0" w:firstLineChars="0"/>
      <w:jc w:val="center"/>
    </w:pPr>
    <w:rPr>
      <w:rFonts w:ascii="Arial" w:hAnsi="Arial" w:cs="Arial"/>
      <w:snapToGrid w:val="0"/>
      <w:kern w:val="0"/>
      <w:szCs w:val="20"/>
    </w:rPr>
  </w:style>
  <w:style w:type="paragraph" w:customStyle="1" w:styleId="1646">
    <w:name w:val="公式"/>
    <w:basedOn w:val="1"/>
    <w:qFormat/>
    <w:uiPriority w:val="0"/>
    <w:pPr>
      <w:spacing w:line="360" w:lineRule="auto"/>
      <w:ind w:right="-11" w:firstLine="573" w:firstLineChars="0"/>
      <w:jc w:val="center"/>
    </w:pPr>
    <w:rPr>
      <w:rFonts w:ascii="仿宋_GB2312" w:eastAsia="仿宋_GB2312" w:cs="Times New Roman"/>
      <w:position w:val="-28"/>
      <w:sz w:val="28"/>
      <w:szCs w:val="20"/>
    </w:rPr>
  </w:style>
  <w:style w:type="paragraph" w:customStyle="1" w:styleId="1647">
    <w:name w:val="正文表格"/>
    <w:basedOn w:val="1"/>
    <w:qFormat/>
    <w:uiPriority w:val="0"/>
    <w:pPr>
      <w:keepNext/>
      <w:keepLines/>
      <w:overflowPunct w:val="0"/>
      <w:snapToGrid/>
      <w:spacing w:before="80" w:line="240" w:lineRule="auto"/>
      <w:ind w:firstLine="0" w:firstLineChars="0"/>
      <w:jc w:val="center"/>
      <w:textAlignment w:val="bottom"/>
    </w:pPr>
    <w:rPr>
      <w:rFonts w:cs="Times New Roman"/>
      <w:kern w:val="0"/>
      <w:sz w:val="28"/>
      <w:szCs w:val="20"/>
    </w:rPr>
  </w:style>
  <w:style w:type="paragraph" w:customStyle="1" w:styleId="1648">
    <w:name w:val="正文表头"/>
    <w:basedOn w:val="1"/>
    <w:next w:val="1647"/>
    <w:qFormat/>
    <w:uiPriority w:val="0"/>
    <w:pPr>
      <w:keepNext/>
      <w:tabs>
        <w:tab w:val="center" w:pos="4253"/>
        <w:tab w:val="right" w:pos="8505"/>
      </w:tabs>
      <w:overflowPunct w:val="0"/>
      <w:snapToGrid/>
      <w:spacing w:before="120" w:line="360" w:lineRule="auto"/>
      <w:ind w:firstLine="0" w:firstLineChars="0"/>
      <w:jc w:val="center"/>
      <w:textAlignment w:val="baseline"/>
    </w:pPr>
    <w:rPr>
      <w:rFonts w:eastAsia="黑体" w:cs="Times New Roman"/>
      <w:kern w:val="0"/>
      <w:sz w:val="28"/>
      <w:szCs w:val="20"/>
    </w:rPr>
  </w:style>
  <w:style w:type="paragraph" w:customStyle="1" w:styleId="1649">
    <w:name w:val="CM17"/>
    <w:basedOn w:val="1"/>
    <w:next w:val="1"/>
    <w:qFormat/>
    <w:uiPriority w:val="0"/>
    <w:pPr>
      <w:autoSpaceDE w:val="0"/>
      <w:autoSpaceDN w:val="0"/>
      <w:snapToGrid/>
      <w:spacing w:line="468" w:lineRule="atLeast"/>
      <w:ind w:firstLine="0" w:firstLineChars="0"/>
      <w:jc w:val="left"/>
    </w:pPr>
    <w:rPr>
      <w:rFonts w:ascii="黑体" w:eastAsia="黑体" w:cs="Times New Roman"/>
      <w:kern w:val="0"/>
      <w:szCs w:val="28"/>
    </w:rPr>
  </w:style>
  <w:style w:type="paragraph" w:customStyle="1" w:styleId="1650">
    <w:name w:val="样式5"/>
    <w:basedOn w:val="26"/>
    <w:next w:val="26"/>
    <w:qFormat/>
    <w:uiPriority w:val="0"/>
    <w:pPr>
      <w:shd w:val="clear" w:color="auto" w:fill="auto"/>
      <w:adjustRightInd/>
      <w:snapToGrid/>
      <w:spacing w:line="240" w:lineRule="auto"/>
    </w:pPr>
    <w:rPr>
      <w:sz w:val="52"/>
    </w:rPr>
  </w:style>
  <w:style w:type="paragraph" w:customStyle="1" w:styleId="1651">
    <w:name w:val="封面"/>
    <w:basedOn w:val="3"/>
    <w:next w:val="1"/>
    <w:qFormat/>
    <w:uiPriority w:val="0"/>
    <w:pPr>
      <w:keepNext w:val="0"/>
      <w:keepLines w:val="0"/>
      <w:tabs>
        <w:tab w:val="left" w:pos="0"/>
      </w:tabs>
      <w:spacing w:before="0" w:beforeLines="0" w:after="0" w:afterLines="0" w:line="348" w:lineRule="auto"/>
      <w:jc w:val="center"/>
    </w:pPr>
    <w:rPr>
      <w:rFonts w:cs="Times New Roman"/>
      <w:b w:val="0"/>
      <w:bCs w:val="0"/>
      <w:snapToGrid w:val="0"/>
      <w:kern w:val="2"/>
      <w:sz w:val="28"/>
      <w:szCs w:val="20"/>
      <w:lang w:val="zh-CN"/>
    </w:rPr>
  </w:style>
  <w:style w:type="paragraph" w:customStyle="1" w:styleId="1652">
    <w:name w:val="小五"/>
    <w:qFormat/>
    <w:uiPriority w:val="0"/>
    <w:pPr>
      <w:autoSpaceDE w:val="0"/>
      <w:autoSpaceDN w:val="0"/>
      <w:adjustRightInd w:val="0"/>
      <w:snapToGrid w:val="0"/>
      <w:spacing w:line="360" w:lineRule="auto"/>
      <w:jc w:val="both"/>
    </w:pPr>
    <w:rPr>
      <w:rFonts w:ascii="宋体" w:hAnsi="宋体" w:eastAsia="宋体" w:cs="Times New Roman"/>
      <w:sz w:val="21"/>
      <w:szCs w:val="21"/>
      <w:lang w:val="en-US" w:eastAsia="zh-CN" w:bidi="ar-SA"/>
    </w:rPr>
  </w:style>
  <w:style w:type="paragraph" w:customStyle="1" w:styleId="1653">
    <w:name w:val="8--"/>
    <w:basedOn w:val="1"/>
    <w:qFormat/>
    <w:uiPriority w:val="0"/>
    <w:pPr>
      <w:pBdr>
        <w:top w:val="single" w:color="auto" w:sz="4" w:space="1"/>
      </w:pBdr>
      <w:snapToGrid/>
      <w:spacing w:line="360" w:lineRule="atLeast"/>
      <w:ind w:firstLine="0" w:firstLineChars="0"/>
      <w:jc w:val="left"/>
      <w:textAlignment w:val="baseline"/>
    </w:pPr>
    <w:rPr>
      <w:rFonts w:cs="Times New Roman"/>
      <w:kern w:val="0"/>
      <w:szCs w:val="20"/>
    </w:rPr>
  </w:style>
  <w:style w:type="paragraph" w:customStyle="1" w:styleId="1654">
    <w:name w:val="9 Char Char Char2"/>
    <w:basedOn w:val="1"/>
    <w:qFormat/>
    <w:uiPriority w:val="0"/>
    <w:pPr>
      <w:adjustRightInd/>
      <w:snapToGrid/>
      <w:spacing w:line="240" w:lineRule="exact"/>
    </w:pPr>
    <w:rPr>
      <w:rFonts w:cs="Times New Roman"/>
      <w:sz w:val="28"/>
      <w:szCs w:val="28"/>
    </w:rPr>
  </w:style>
  <w:style w:type="paragraph" w:customStyle="1" w:styleId="1655">
    <w:name w:val="9 Char Char Char6"/>
    <w:basedOn w:val="1"/>
    <w:qFormat/>
    <w:uiPriority w:val="0"/>
    <w:pPr>
      <w:adjustRightInd/>
      <w:snapToGrid/>
      <w:spacing w:line="240" w:lineRule="exact"/>
    </w:pPr>
    <w:rPr>
      <w:rFonts w:cs="Times New Roman"/>
      <w:sz w:val="28"/>
      <w:szCs w:val="28"/>
    </w:rPr>
  </w:style>
  <w:style w:type="paragraph" w:customStyle="1" w:styleId="1656">
    <w:name w:val="正文居中"/>
    <w:basedOn w:val="1"/>
    <w:qFormat/>
    <w:uiPriority w:val="0"/>
    <w:pPr>
      <w:overflowPunct w:val="0"/>
      <w:topLinePunct/>
      <w:adjustRightInd/>
      <w:snapToGrid/>
      <w:spacing w:line="348" w:lineRule="auto"/>
      <w:ind w:firstLine="0" w:firstLineChars="0"/>
      <w:jc w:val="center"/>
    </w:pPr>
    <w:rPr>
      <w:rFonts w:cs="Times New Roman"/>
      <w:kern w:val="0"/>
      <w:sz w:val="28"/>
      <w:szCs w:val="20"/>
    </w:rPr>
  </w:style>
  <w:style w:type="paragraph" w:customStyle="1" w:styleId="1657">
    <w:name w:val="正文 + 宋体 小四"/>
    <w:basedOn w:val="1"/>
    <w:qFormat/>
    <w:uiPriority w:val="0"/>
    <w:pPr>
      <w:spacing w:line="360" w:lineRule="auto"/>
      <w:ind w:firstLine="0" w:firstLineChars="0"/>
      <w:textAlignment w:val="baseline"/>
    </w:pPr>
    <w:rPr>
      <w:rFonts w:ascii="宋体" w:hAnsi="宋体" w:cs="华文行楷"/>
      <w:snapToGrid w:val="0"/>
      <w:kern w:val="0"/>
      <w:szCs w:val="20"/>
    </w:rPr>
  </w:style>
  <w:style w:type="paragraph" w:customStyle="1" w:styleId="1658">
    <w:name w:val="Char Char Char1 Char Char Char1 Char Char Char1 Char"/>
    <w:basedOn w:val="1"/>
    <w:qFormat/>
    <w:uiPriority w:val="0"/>
    <w:pPr>
      <w:adjustRightInd/>
      <w:snapToGrid/>
      <w:spacing w:line="400" w:lineRule="exact"/>
    </w:pPr>
    <w:rPr>
      <w:rFonts w:cs="Times New Roman"/>
      <w:sz w:val="28"/>
      <w:szCs w:val="28"/>
    </w:rPr>
  </w:style>
  <w:style w:type="paragraph" w:customStyle="1" w:styleId="1659">
    <w:name w:val="正文.21"/>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1660">
    <w:name w:val="样式 宋体 四号 左 行距: 固定值 25 磅"/>
    <w:basedOn w:val="1"/>
    <w:qFormat/>
    <w:uiPriority w:val="0"/>
    <w:pPr>
      <w:adjustRightInd/>
      <w:snapToGrid/>
      <w:jc w:val="left"/>
    </w:pPr>
    <w:rPr>
      <w:rFonts w:cs="宋体"/>
      <w:sz w:val="28"/>
      <w:szCs w:val="20"/>
    </w:rPr>
  </w:style>
  <w:style w:type="paragraph" w:customStyle="1" w:styleId="1661">
    <w:name w:val="样式 宋体 首行缩进:  0.93 厘米 段前: 6 磅 段后: 6 磅 行距: 固定值 18 磅"/>
    <w:basedOn w:val="1"/>
    <w:qFormat/>
    <w:uiPriority w:val="0"/>
    <w:pPr>
      <w:adjustRightInd/>
      <w:spacing w:before="160" w:after="160" w:line="320" w:lineRule="exact"/>
      <w:ind w:firstLine="482" w:firstLineChars="0"/>
    </w:pPr>
    <w:rPr>
      <w:rFonts w:ascii="宋体" w:hAnsi="宋体" w:cs="宋体"/>
      <w:szCs w:val="20"/>
    </w:rPr>
  </w:style>
  <w:style w:type="paragraph" w:customStyle="1" w:styleId="1662">
    <w:name w:val="Char Char Char Char Char Char Char Char Char1 Char Char Char Char"/>
    <w:basedOn w:val="1"/>
    <w:qFormat/>
    <w:uiPriority w:val="0"/>
    <w:pPr>
      <w:adjustRightInd/>
      <w:snapToGrid/>
      <w:spacing w:line="240" w:lineRule="auto"/>
      <w:ind w:firstLine="0" w:firstLineChars="0"/>
    </w:pPr>
    <w:rPr>
      <w:rFonts w:cs="Times New Roman"/>
      <w:sz w:val="21"/>
      <w:szCs w:val="21"/>
    </w:rPr>
  </w:style>
  <w:style w:type="paragraph" w:customStyle="1" w:styleId="1663">
    <w:name w:val="Char Char Char1 Char Char Char Char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1664">
    <w:name w:val="bgbt3条标题"/>
    <w:basedOn w:val="1665"/>
    <w:next w:val="1668"/>
    <w:qFormat/>
    <w:uiPriority w:val="0"/>
    <w:pPr>
      <w:outlineLvl w:val="2"/>
    </w:pPr>
    <w:rPr>
      <w:sz w:val="28"/>
    </w:rPr>
  </w:style>
  <w:style w:type="paragraph" w:customStyle="1" w:styleId="1665">
    <w:name w:val="bgbt4款标题"/>
    <w:basedOn w:val="1666"/>
    <w:next w:val="1668"/>
    <w:qFormat/>
    <w:uiPriority w:val="0"/>
    <w:pPr>
      <w:spacing w:before="120" w:after="60"/>
      <w:ind w:firstLine="510"/>
      <w:jc w:val="both"/>
      <w:outlineLvl w:val="3"/>
    </w:pPr>
    <w:rPr>
      <w:sz w:val="24"/>
    </w:rPr>
  </w:style>
  <w:style w:type="paragraph" w:customStyle="1" w:styleId="1666">
    <w:name w:val="bgbt副标题"/>
    <w:basedOn w:val="1667"/>
    <w:next w:val="1667"/>
    <w:qFormat/>
    <w:uiPriority w:val="0"/>
    <w:pPr>
      <w:jc w:val="center"/>
    </w:pPr>
    <w:rPr>
      <w:rFonts w:eastAsia="黑体"/>
      <w:sz w:val="32"/>
    </w:rPr>
  </w:style>
  <w:style w:type="paragraph" w:customStyle="1" w:styleId="1667">
    <w:name w:val="bg正文"/>
    <w:basedOn w:val="1"/>
    <w:qFormat/>
    <w:uiPriority w:val="0"/>
    <w:pPr>
      <w:pBdr>
        <w:top w:val="single" w:color="auto" w:sz="4" w:space="1"/>
      </w:pBdr>
      <w:adjustRightInd/>
      <w:snapToGrid/>
      <w:spacing w:line="240" w:lineRule="auto"/>
      <w:ind w:firstLine="0" w:firstLineChars="0"/>
    </w:pPr>
    <w:rPr>
      <w:rFonts w:cs="Times New Roman"/>
      <w:szCs w:val="20"/>
    </w:rPr>
  </w:style>
  <w:style w:type="paragraph" w:customStyle="1" w:styleId="1668">
    <w:name w:val="bg正文首行缩进"/>
    <w:basedOn w:val="1"/>
    <w:qFormat/>
    <w:uiPriority w:val="0"/>
    <w:pPr>
      <w:pBdr>
        <w:top w:val="single" w:color="auto" w:sz="4" w:space="1"/>
      </w:pBdr>
      <w:adjustRightInd/>
      <w:snapToGrid/>
      <w:spacing w:line="400" w:lineRule="exact"/>
      <w:ind w:firstLine="482" w:firstLineChars="0"/>
    </w:pPr>
    <w:rPr>
      <w:rFonts w:cs="Times New Roman"/>
      <w:szCs w:val="20"/>
    </w:rPr>
  </w:style>
  <w:style w:type="paragraph" w:customStyle="1" w:styleId="1669">
    <w:name w:val="标题正1"/>
    <w:basedOn w:val="1"/>
    <w:qFormat/>
    <w:uiPriority w:val="0"/>
    <w:pPr>
      <w:adjustRightInd/>
      <w:snapToGrid/>
      <w:spacing w:before="120" w:after="120"/>
      <w:ind w:firstLine="0" w:firstLineChars="0"/>
      <w:outlineLvl w:val="0"/>
    </w:pPr>
    <w:rPr>
      <w:rFonts w:ascii="黑体" w:eastAsia="黑体" w:cs="Times New Roman"/>
      <w:b/>
      <w:sz w:val="32"/>
      <w:szCs w:val="20"/>
    </w:rPr>
  </w:style>
  <w:style w:type="paragraph" w:customStyle="1" w:styleId="1670">
    <w:name w:val="Char Char2 Char Char Char Char211"/>
    <w:basedOn w:val="1"/>
    <w:qFormat/>
    <w:uiPriority w:val="0"/>
    <w:pPr>
      <w:adjustRightInd/>
      <w:snapToGrid/>
      <w:spacing w:line="240" w:lineRule="auto"/>
      <w:ind w:firstLine="0" w:firstLineChars="0"/>
    </w:pPr>
    <w:rPr>
      <w:rFonts w:cs="Times New Roman"/>
      <w:sz w:val="21"/>
      <w:szCs w:val="24"/>
    </w:rPr>
  </w:style>
  <w:style w:type="paragraph" w:customStyle="1" w:styleId="1671">
    <w:name w:val="样式 标题 4条标题1.1.1.1款标题1.1.1.1H4Subsection1.1.1.1标题 4.1.1.1.1...1"/>
    <w:basedOn w:val="6"/>
    <w:qFormat/>
    <w:uiPriority w:val="0"/>
    <w:pPr>
      <w:keepNext w:val="0"/>
      <w:keepLines w:val="0"/>
      <w:spacing w:before="0" w:after="0" w:line="312" w:lineRule="auto"/>
      <w:ind w:firstLine="57" w:firstLineChars="0"/>
      <w:jc w:val="left"/>
      <w:textAlignment w:val="baseline"/>
    </w:pPr>
    <w:rPr>
      <w:rFonts w:ascii="宋体" w:hAnsi="宋体" w:eastAsia="宋体" w:cs="宋体"/>
      <w:b w:val="0"/>
      <w:kern w:val="0"/>
      <w:sz w:val="24"/>
      <w:szCs w:val="20"/>
      <w:lang w:val="sq-AL"/>
    </w:rPr>
  </w:style>
  <w:style w:type="paragraph" w:customStyle="1" w:styleId="1672">
    <w:name w:val="标题正2"/>
    <w:basedOn w:val="5"/>
    <w:qFormat/>
    <w:uiPriority w:val="0"/>
    <w:pPr>
      <w:keepNext w:val="0"/>
      <w:keepLines w:val="0"/>
      <w:adjustRightInd/>
      <w:snapToGrid/>
      <w:spacing w:before="0" w:after="0" w:line="560" w:lineRule="exact"/>
      <w:ind w:firstLine="0" w:firstLineChars="0"/>
      <w:jc w:val="center"/>
      <w:outlineLvl w:val="9"/>
    </w:pPr>
    <w:rPr>
      <w:rFonts w:ascii="宋体" w:hAnsi="宋体" w:cs="Times New Roman"/>
      <w:bCs w:val="0"/>
      <w:sz w:val="24"/>
      <w:szCs w:val="20"/>
    </w:rPr>
  </w:style>
  <w:style w:type="paragraph" w:customStyle="1" w:styleId="1673">
    <w:name w:val="样式43"/>
    <w:basedOn w:val="34"/>
    <w:qFormat/>
    <w:uiPriority w:val="0"/>
    <w:pPr>
      <w:tabs>
        <w:tab w:val="left" w:pos="1820"/>
      </w:tabs>
      <w:adjustRightInd/>
      <w:spacing w:after="0" w:line="240" w:lineRule="atLeast"/>
      <w:jc w:val="center"/>
    </w:pPr>
    <w:rPr>
      <w:rFonts w:ascii="Calibri" w:hAnsi="Calibri" w:eastAsia="幼圆"/>
      <w:sz w:val="21"/>
      <w:szCs w:val="20"/>
    </w:rPr>
  </w:style>
  <w:style w:type="paragraph" w:customStyle="1" w:styleId="1674">
    <w:name w:val="标题正3"/>
    <w:basedOn w:val="5"/>
    <w:qFormat/>
    <w:uiPriority w:val="0"/>
    <w:pPr>
      <w:keepNext w:val="0"/>
      <w:keepLines w:val="0"/>
      <w:adjustRightInd/>
      <w:snapToGrid/>
      <w:spacing w:before="0" w:after="0" w:line="500" w:lineRule="exact"/>
      <w:ind w:firstLine="0" w:firstLineChars="0"/>
      <w:outlineLvl w:val="9"/>
    </w:pPr>
    <w:rPr>
      <w:rFonts w:ascii="仿宋_GB2312" w:hAnsi="宋体" w:eastAsia="仿宋_GB2312" w:cs="Times New Roman"/>
      <w:bCs w:val="0"/>
      <w:snapToGrid w:val="0"/>
      <w:sz w:val="28"/>
      <w:szCs w:val="20"/>
    </w:rPr>
  </w:style>
  <w:style w:type="paragraph" w:customStyle="1" w:styleId="1675">
    <w:name w:val="正文修改4"/>
    <w:basedOn w:val="892"/>
    <w:qFormat/>
    <w:uiPriority w:val="0"/>
    <w:pPr>
      <w:spacing w:line="480" w:lineRule="exact"/>
      <w:ind w:firstLine="0" w:firstLineChars="0"/>
    </w:pPr>
    <w:rPr>
      <w:rFonts w:cs="宋体"/>
      <w:sz w:val="24"/>
      <w:szCs w:val="24"/>
    </w:rPr>
  </w:style>
  <w:style w:type="paragraph" w:customStyle="1" w:styleId="1676">
    <w:name w:val="Char Char Char Char Char Char Char Char Char Char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677">
    <w:name w:val="表中文字53"/>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1678">
    <w:name w:val="五级标题王"/>
    <w:basedOn w:val="5"/>
    <w:qFormat/>
    <w:uiPriority w:val="0"/>
    <w:pPr>
      <w:spacing w:before="0" w:after="0" w:line="360" w:lineRule="auto"/>
      <w:ind w:firstLine="0" w:firstLineChars="0"/>
      <w:outlineLvl w:val="4"/>
    </w:pPr>
    <w:rPr>
      <w:rFonts w:ascii="黑体" w:eastAsia="黑体" w:cs="Times New Roman"/>
      <w:b w:val="0"/>
      <w:sz w:val="24"/>
      <w:szCs w:val="28"/>
    </w:rPr>
  </w:style>
  <w:style w:type="paragraph" w:customStyle="1" w:styleId="1679">
    <w:name w:val="Char Char Char1 Char Char Char1 Char Char Char1 Char Char Char Char"/>
    <w:basedOn w:val="1"/>
    <w:qFormat/>
    <w:uiPriority w:val="0"/>
    <w:pPr>
      <w:adjustRightInd/>
      <w:snapToGrid/>
      <w:spacing w:line="240" w:lineRule="exact"/>
    </w:pPr>
    <w:rPr>
      <w:rFonts w:cs="Times New Roman"/>
      <w:sz w:val="28"/>
      <w:szCs w:val="28"/>
    </w:rPr>
  </w:style>
  <w:style w:type="paragraph" w:customStyle="1" w:styleId="1680">
    <w:name w:val="Char4"/>
    <w:basedOn w:val="1"/>
    <w:qFormat/>
    <w:uiPriority w:val="0"/>
    <w:pPr>
      <w:adjustRightInd/>
      <w:snapToGrid/>
      <w:spacing w:line="340" w:lineRule="exact"/>
      <w:ind w:firstLine="10" w:firstLineChars="4"/>
    </w:pPr>
    <w:rPr>
      <w:rFonts w:cs="Times New Roman"/>
      <w:sz w:val="28"/>
      <w:szCs w:val="28"/>
    </w:rPr>
  </w:style>
  <w:style w:type="paragraph" w:customStyle="1" w:styleId="1681">
    <w:name w:val="框图-1 Char"/>
    <w:basedOn w:val="1"/>
    <w:qFormat/>
    <w:uiPriority w:val="0"/>
    <w:pPr>
      <w:adjustRightInd/>
      <w:snapToGrid/>
      <w:spacing w:line="240" w:lineRule="auto"/>
      <w:ind w:firstLine="0" w:firstLineChars="0"/>
      <w:jc w:val="center"/>
    </w:pPr>
    <w:rPr>
      <w:rFonts w:eastAsia="仿宋_GB2312" w:cs="Times New Roman"/>
      <w:bCs/>
      <w:snapToGrid w:val="0"/>
      <w:color w:val="000000"/>
      <w:kern w:val="0"/>
      <w:sz w:val="21"/>
      <w:szCs w:val="24"/>
    </w:rPr>
  </w:style>
  <w:style w:type="paragraph" w:customStyle="1" w:styleId="1682">
    <w:name w:val="正文2"/>
    <w:basedOn w:val="1"/>
    <w:qFormat/>
    <w:uiPriority w:val="0"/>
    <w:pPr>
      <w:spacing w:line="360" w:lineRule="auto"/>
    </w:pPr>
    <w:rPr>
      <w:rFonts w:cs="Times New Roman"/>
      <w:szCs w:val="24"/>
    </w:rPr>
  </w:style>
  <w:style w:type="paragraph" w:customStyle="1" w:styleId="1683">
    <w:name w:val="Char Char Char Char Char Char Char Char Char1 Char Char Char Char Char Char Char Char"/>
    <w:basedOn w:val="1"/>
    <w:qFormat/>
    <w:uiPriority w:val="0"/>
    <w:pPr>
      <w:adjustRightInd/>
      <w:spacing w:line="360" w:lineRule="auto"/>
    </w:pPr>
    <w:rPr>
      <w:rFonts w:eastAsia="仿宋_GB2312" w:cs="Times New Roman"/>
      <w:szCs w:val="24"/>
    </w:rPr>
  </w:style>
  <w:style w:type="paragraph" w:customStyle="1" w:styleId="1684">
    <w:name w:val="段"/>
    <w:basedOn w:val="1"/>
    <w:qFormat/>
    <w:uiPriority w:val="0"/>
    <w:pPr>
      <w:snapToGrid/>
      <w:spacing w:line="460" w:lineRule="exact"/>
      <w:ind w:firstLine="482" w:firstLineChars="0"/>
      <w:jc w:val="left"/>
      <w:textAlignment w:val="baseline"/>
    </w:pPr>
    <w:rPr>
      <w:rFonts w:ascii="宋体" w:hAnsi="Arial" w:cs="Times New Roman"/>
      <w:spacing w:val="3"/>
      <w:kern w:val="24"/>
      <w:szCs w:val="20"/>
    </w:rPr>
  </w:style>
  <w:style w:type="paragraph" w:customStyle="1" w:styleId="1685">
    <w:name w:val="std-0"/>
    <w:basedOn w:val="1"/>
    <w:qFormat/>
    <w:uiPriority w:val="0"/>
    <w:pPr>
      <w:widowControl/>
      <w:tabs>
        <w:tab w:val="left" w:pos="0"/>
        <w:tab w:val="left" w:pos="284"/>
      </w:tabs>
      <w:adjustRightInd/>
      <w:snapToGrid/>
      <w:spacing w:line="360" w:lineRule="atLeast"/>
      <w:ind w:firstLine="0" w:firstLineChars="0"/>
      <w:jc w:val="left"/>
    </w:pPr>
    <w:rPr>
      <w:rFonts w:ascii="Arial" w:hAnsi="Arial" w:cs="Times New Roman"/>
      <w:kern w:val="0"/>
      <w:sz w:val="21"/>
      <w:szCs w:val="20"/>
      <w:lang w:val="en-GB"/>
    </w:rPr>
  </w:style>
  <w:style w:type="paragraph" w:customStyle="1" w:styleId="1686">
    <w:name w:val="Achievement"/>
    <w:basedOn w:val="34"/>
    <w:qFormat/>
    <w:uiPriority w:val="0"/>
    <w:pPr>
      <w:widowControl/>
      <w:adjustRightInd/>
      <w:snapToGrid/>
      <w:spacing w:after="60" w:line="220" w:lineRule="atLeast"/>
      <w:ind w:left="245" w:right="-360" w:hanging="245"/>
      <w:jc w:val="left"/>
    </w:pPr>
    <w:rPr>
      <w:sz w:val="20"/>
      <w:szCs w:val="20"/>
    </w:rPr>
  </w:style>
  <w:style w:type="paragraph" w:customStyle="1" w:styleId="1687">
    <w:name w:val="样式 正文首行缩进 2 + Times New Roman + 首行缩进:  2 字符"/>
    <w:basedOn w:val="1"/>
    <w:qFormat/>
    <w:uiPriority w:val="0"/>
    <w:pPr>
      <w:tabs>
        <w:tab w:val="left" w:pos="0"/>
        <w:tab w:val="left" w:pos="870"/>
        <w:tab w:val="left" w:pos="3150"/>
      </w:tabs>
      <w:autoSpaceDE w:val="0"/>
      <w:autoSpaceDN w:val="0"/>
      <w:adjustRightInd/>
      <w:snapToGrid/>
      <w:spacing w:line="312" w:lineRule="auto"/>
      <w:ind w:firstLine="480"/>
      <w:jc w:val="left"/>
    </w:pPr>
    <w:rPr>
      <w:rFonts w:cs="Times New Roman"/>
      <w:kern w:val="0"/>
      <w:szCs w:val="20"/>
    </w:rPr>
  </w:style>
  <w:style w:type="paragraph" w:customStyle="1" w:styleId="1688">
    <w:name w:val="样式 题注 + 左侧:  3 字符"/>
    <w:basedOn w:val="22"/>
    <w:qFormat/>
    <w:uiPriority w:val="0"/>
    <w:pPr>
      <w:widowControl/>
      <w:tabs>
        <w:tab w:val="left" w:pos="1200"/>
      </w:tabs>
      <w:spacing w:line="360" w:lineRule="auto"/>
      <w:ind w:left="720" w:leftChars="300" w:right="-1111" w:rightChars="-463" w:firstLine="0" w:firstLineChars="0"/>
      <w:jc w:val="center"/>
    </w:pPr>
    <w:rPr>
      <w:rFonts w:ascii="Times New Roman" w:hAnsi="Times New Roman" w:eastAsia="宋体" w:cs="Times New Roman"/>
      <w:kern w:val="0"/>
      <w:sz w:val="24"/>
      <w:szCs w:val="24"/>
    </w:rPr>
  </w:style>
  <w:style w:type="paragraph" w:customStyle="1" w:styleId="1689">
    <w:name w:val="表格内字体2112"/>
    <w:basedOn w:val="179"/>
    <w:next w:val="179"/>
    <w:qFormat/>
    <w:uiPriority w:val="0"/>
    <w:pPr>
      <w:spacing w:line="240" w:lineRule="auto"/>
      <w:ind w:firstLine="0"/>
      <w:jc w:val="center"/>
    </w:pPr>
    <w:rPr>
      <w:rFonts w:hAnsi="宋体" w:cs="Times New Roman"/>
      <w:sz w:val="21"/>
    </w:rPr>
  </w:style>
  <w:style w:type="paragraph" w:customStyle="1" w:styleId="1690">
    <w:name w:val="Char1 Char Char Char Char Char"/>
    <w:basedOn w:val="1"/>
    <w:qFormat/>
    <w:uiPriority w:val="0"/>
    <w:pPr>
      <w:widowControl/>
      <w:adjustRightInd/>
      <w:snapToGrid/>
      <w:spacing w:before="100" w:beforeAutospacing="1" w:after="100" w:afterAutospacing="1" w:line="240" w:lineRule="auto"/>
      <w:jc w:val="left"/>
    </w:pPr>
    <w:rPr>
      <w:rFonts w:ascii="Verdana" w:hAnsi="Verdana" w:eastAsia="仿宋_GB2312" w:cs="Times New Roman"/>
      <w:kern w:val="0"/>
      <w:sz w:val="20"/>
      <w:szCs w:val="21"/>
      <w:lang w:eastAsia="en-US"/>
    </w:rPr>
  </w:style>
  <w:style w:type="paragraph" w:customStyle="1" w:styleId="1691">
    <w:name w:val="xl22"/>
    <w:basedOn w:val="1"/>
    <w:qFormat/>
    <w:uiPriority w:val="0"/>
    <w:pPr>
      <w:widowControl/>
      <w:pBdr>
        <w:bottom w:val="single" w:color="auto" w:sz="8" w:space="0"/>
        <w:right w:val="single" w:color="auto" w:sz="8" w:space="0"/>
      </w:pBdr>
      <w:adjustRightInd/>
      <w:snapToGrid/>
      <w:spacing w:before="100" w:beforeAutospacing="1" w:after="100" w:afterAutospacing="1" w:line="240" w:lineRule="auto"/>
      <w:ind w:firstLine="0" w:firstLineChars="0"/>
      <w:jc w:val="center"/>
    </w:pPr>
    <w:rPr>
      <w:rFonts w:ascii="宋体" w:hAnsi="宋体" w:cs="Times New Roman"/>
      <w:kern w:val="0"/>
      <w:szCs w:val="24"/>
    </w:rPr>
  </w:style>
  <w:style w:type="paragraph" w:customStyle="1" w:styleId="1692">
    <w:name w:val="报告书"/>
    <w:basedOn w:val="1"/>
    <w:qFormat/>
    <w:uiPriority w:val="0"/>
    <w:pPr>
      <w:snapToGrid/>
      <w:spacing w:line="360" w:lineRule="auto"/>
      <w:ind w:firstLine="505" w:firstLineChars="0"/>
      <w:jc w:val="left"/>
    </w:pPr>
    <w:rPr>
      <w:rFonts w:cs="Times New Roman"/>
      <w:kern w:val="24"/>
      <w:szCs w:val="20"/>
    </w:rPr>
  </w:style>
  <w:style w:type="paragraph" w:customStyle="1" w:styleId="1693">
    <w:name w:val="图内文字"/>
    <w:basedOn w:val="1"/>
    <w:qFormat/>
    <w:uiPriority w:val="0"/>
    <w:pPr>
      <w:autoSpaceDE w:val="0"/>
      <w:autoSpaceDN w:val="0"/>
      <w:spacing w:line="240" w:lineRule="atLeast"/>
      <w:ind w:right="-20" w:firstLine="0" w:firstLineChars="0"/>
      <w:jc w:val="center"/>
    </w:pPr>
    <w:rPr>
      <w:rFonts w:ascii="Arial Unicode MS" w:hAnsi="Arial" w:eastAsia="Arial Unicode MS" w:cs="Arial Unicode MS"/>
      <w:spacing w:val="12"/>
      <w:kern w:val="0"/>
      <w:sz w:val="18"/>
      <w:szCs w:val="21"/>
    </w:rPr>
  </w:style>
  <w:style w:type="paragraph" w:customStyle="1" w:styleId="1694">
    <w:name w:val="8"/>
    <w:basedOn w:val="1"/>
    <w:next w:val="81"/>
    <w:qFormat/>
    <w:uiPriority w:val="0"/>
    <w:pPr>
      <w:widowControl/>
      <w:adjustRightInd/>
      <w:snapToGrid/>
      <w:spacing w:before="100" w:beforeAutospacing="1" w:after="100" w:afterAutospacing="1" w:line="240" w:lineRule="auto"/>
      <w:ind w:firstLine="0" w:firstLineChars="0"/>
      <w:jc w:val="left"/>
    </w:pPr>
    <w:rPr>
      <w:rFonts w:ascii="Arial Unicode MS" w:hAnsi="Arial Unicode MS" w:eastAsia="Arial Unicode MS" w:cs="Arial Unicode MS"/>
      <w:kern w:val="0"/>
      <w:szCs w:val="24"/>
    </w:rPr>
  </w:style>
  <w:style w:type="paragraph" w:customStyle="1" w:styleId="1695">
    <w:name w:val="文本框"/>
    <w:basedOn w:val="1"/>
    <w:next w:val="1"/>
    <w:qFormat/>
    <w:uiPriority w:val="0"/>
    <w:pPr>
      <w:widowControl/>
      <w:adjustRightInd/>
      <w:snapToGrid/>
      <w:spacing w:line="320" w:lineRule="exact"/>
      <w:jc w:val="center"/>
    </w:pPr>
    <w:rPr>
      <w:rFonts w:ascii="仿宋_GB2312" w:eastAsia="仿宋_GB2312" w:cs="Times New Roman"/>
      <w:kern w:val="0"/>
      <w:szCs w:val="24"/>
    </w:rPr>
  </w:style>
  <w:style w:type="paragraph" w:customStyle="1" w:styleId="1696">
    <w:name w:val="5"/>
    <w:basedOn w:val="1"/>
    <w:next w:val="35"/>
    <w:qFormat/>
    <w:uiPriority w:val="0"/>
    <w:pPr>
      <w:adjustRightInd/>
      <w:snapToGrid/>
      <w:spacing w:line="480" w:lineRule="exact"/>
      <w:ind w:firstLine="600" w:firstLineChars="0"/>
    </w:pPr>
    <w:rPr>
      <w:rFonts w:eastAsia="仿宋_GB2312" w:cs="Times New Roman"/>
      <w:sz w:val="28"/>
      <w:szCs w:val="24"/>
    </w:rPr>
  </w:style>
  <w:style w:type="paragraph" w:customStyle="1" w:styleId="1697">
    <w:name w:val="1.1.1縮"/>
    <w:basedOn w:val="1"/>
    <w:qFormat/>
    <w:uiPriority w:val="0"/>
    <w:pPr>
      <w:autoSpaceDE w:val="0"/>
      <w:autoSpaceDN w:val="0"/>
      <w:adjustRightInd/>
      <w:spacing w:line="360" w:lineRule="auto"/>
      <w:ind w:left="1610" w:firstLine="554" w:firstLineChars="0"/>
      <w:jc w:val="left"/>
    </w:pPr>
    <w:rPr>
      <w:rFonts w:eastAsia="DFKai-SB" w:cs="Times New Roman"/>
      <w:sz w:val="28"/>
      <w:szCs w:val="20"/>
      <w:lang w:eastAsia="zh-TW"/>
    </w:rPr>
  </w:style>
  <w:style w:type="paragraph" w:customStyle="1" w:styleId="1698">
    <w:name w:val="xl54"/>
    <w:basedOn w:val="1"/>
    <w:qFormat/>
    <w:uiPriority w:val="0"/>
    <w:pPr>
      <w:widowControl/>
      <w:pBdr>
        <w:left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699">
    <w:name w:val="font14"/>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color w:val="000000"/>
      <w:kern w:val="0"/>
      <w:sz w:val="20"/>
      <w:szCs w:val="20"/>
    </w:rPr>
  </w:style>
  <w:style w:type="paragraph" w:customStyle="1" w:styleId="1700">
    <w:name w:val="xl38"/>
    <w:basedOn w:val="1"/>
    <w:qFormat/>
    <w:uiPriority w:val="0"/>
    <w:pPr>
      <w:widowControl/>
      <w:pBdr>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仿宋_GB2312" w:hAnsi="宋体" w:eastAsia="仿宋_GB2312" w:cs="Times New Roman"/>
      <w:kern w:val="0"/>
      <w:sz w:val="21"/>
      <w:szCs w:val="21"/>
    </w:rPr>
  </w:style>
  <w:style w:type="paragraph" w:customStyle="1" w:styleId="1701">
    <w:name w:val="font9"/>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b/>
      <w:bCs/>
      <w:kern w:val="0"/>
      <w:sz w:val="20"/>
      <w:szCs w:val="20"/>
      <w:u w:val="single"/>
    </w:rPr>
  </w:style>
  <w:style w:type="paragraph" w:customStyle="1" w:styleId="1702">
    <w:name w:val="谏壁标题4(chen)"/>
    <w:basedOn w:val="1"/>
    <w:qFormat/>
    <w:uiPriority w:val="0"/>
    <w:pPr>
      <w:adjustRightInd/>
      <w:spacing w:beforeLines="50" w:line="360" w:lineRule="auto"/>
      <w:ind w:firstLine="0" w:firstLineChars="0"/>
      <w:outlineLvl w:val="3"/>
    </w:pPr>
    <w:rPr>
      <w:rFonts w:eastAsia="楷体_GB2312" w:cs="Times New Roman"/>
      <w:sz w:val="28"/>
      <w:szCs w:val="24"/>
    </w:rPr>
  </w:style>
  <w:style w:type="paragraph" w:customStyle="1" w:styleId="1703">
    <w:name w:val="xl32"/>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Cs w:val="24"/>
    </w:rPr>
  </w:style>
  <w:style w:type="paragraph" w:customStyle="1" w:styleId="1704">
    <w:name w:val="表中文字1112"/>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1705">
    <w:name w:val="xl39"/>
    <w:basedOn w:val="1"/>
    <w:qFormat/>
    <w:uiPriority w:val="0"/>
    <w:pPr>
      <w:widowControl/>
      <w:pBdr>
        <w:left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Cs w:val="24"/>
    </w:rPr>
  </w:style>
  <w:style w:type="paragraph" w:customStyle="1" w:styleId="1706">
    <w:name w:val="xl44"/>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707">
    <w:name w:val="font10"/>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kern w:val="0"/>
      <w:sz w:val="20"/>
      <w:szCs w:val="20"/>
    </w:rPr>
  </w:style>
  <w:style w:type="paragraph" w:customStyle="1" w:styleId="1708">
    <w:name w:val="xl50"/>
    <w:basedOn w:val="1"/>
    <w:qFormat/>
    <w:uiPriority w:val="0"/>
    <w:pPr>
      <w:widowControl/>
      <w:pBdr>
        <w:top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0"/>
      <w:szCs w:val="20"/>
    </w:rPr>
  </w:style>
  <w:style w:type="paragraph" w:customStyle="1" w:styleId="1709">
    <w:name w:val="CYQ 表格文字小四字体样式1"/>
    <w:basedOn w:val="1"/>
    <w:qFormat/>
    <w:uiPriority w:val="0"/>
    <w:pPr>
      <w:adjustRightInd/>
      <w:snapToGrid/>
      <w:spacing w:line="360" w:lineRule="atLeast"/>
      <w:ind w:firstLine="0" w:firstLineChars="0"/>
      <w:jc w:val="center"/>
    </w:pPr>
    <w:rPr>
      <w:rFonts w:cs="Times New Roman"/>
      <w:sz w:val="21"/>
      <w:szCs w:val="24"/>
    </w:rPr>
  </w:style>
  <w:style w:type="paragraph" w:customStyle="1" w:styleId="1710">
    <w:name w:val="2级标题扫描"/>
    <w:basedOn w:val="1"/>
    <w:qFormat/>
    <w:uiPriority w:val="0"/>
    <w:pPr>
      <w:autoSpaceDE w:val="0"/>
      <w:autoSpaceDN w:val="0"/>
      <w:spacing w:line="360" w:lineRule="auto"/>
      <w:ind w:firstLine="0" w:firstLineChars="0"/>
      <w:jc w:val="left"/>
      <w:outlineLvl w:val="1"/>
    </w:pPr>
    <w:rPr>
      <w:rFonts w:ascii="仿宋_GB2312" w:eastAsia="黑体" w:cs="仿宋_GB2312"/>
      <w:color w:val="000000"/>
      <w:kern w:val="0"/>
      <w:szCs w:val="23"/>
    </w:rPr>
  </w:style>
  <w:style w:type="paragraph" w:customStyle="1" w:styleId="1711">
    <w:name w:val="表式1"/>
    <w:basedOn w:val="1"/>
    <w:qFormat/>
    <w:uiPriority w:val="0"/>
    <w:pPr>
      <w:snapToGrid/>
      <w:spacing w:line="0" w:lineRule="atLeast"/>
      <w:ind w:firstLine="0" w:firstLineChars="0"/>
      <w:jc w:val="left"/>
      <w:textAlignment w:val="baseline"/>
    </w:pPr>
    <w:rPr>
      <w:rFonts w:ascii="Arial" w:hAnsi="Arial" w:eastAsia="MingLiU" w:cs="Times New Roman"/>
      <w:b/>
      <w:kern w:val="0"/>
      <w:szCs w:val="20"/>
      <w:lang w:eastAsia="zh-TW"/>
    </w:rPr>
  </w:style>
  <w:style w:type="paragraph" w:customStyle="1" w:styleId="1712">
    <w:name w:val="正文文字 2"/>
    <w:basedOn w:val="1"/>
    <w:qFormat/>
    <w:uiPriority w:val="0"/>
    <w:pPr>
      <w:adjustRightInd/>
      <w:snapToGrid/>
      <w:spacing w:line="240" w:lineRule="auto"/>
      <w:ind w:firstLine="0" w:firstLineChars="0"/>
    </w:pPr>
    <w:rPr>
      <w:rFonts w:ascii="仿宋_GB2312" w:hAnsi="宋体" w:eastAsia="仿宋_GB2312" w:cs="Times New Roman"/>
      <w:szCs w:val="24"/>
    </w:rPr>
  </w:style>
  <w:style w:type="paragraph" w:customStyle="1" w:styleId="1713">
    <w:name w:val="xl84"/>
    <w:basedOn w:val="1"/>
    <w:qFormat/>
    <w:uiPriority w:val="0"/>
    <w:pPr>
      <w:widowControl/>
      <w:pBdr>
        <w:top w:val="single" w:color="auto" w:sz="4" w:space="0"/>
        <w:left w:val="single" w:color="auto" w:sz="4" w:space="0"/>
        <w:right w:val="single" w:color="auto" w:sz="4" w:space="0"/>
      </w:pBdr>
      <w:adjustRightInd/>
      <w:snapToGrid/>
      <w:spacing w:before="100" w:beforeAutospacing="1" w:after="100" w:afterAutospacing="1" w:line="240" w:lineRule="auto"/>
      <w:ind w:firstLine="0" w:firstLineChars="0"/>
      <w:jc w:val="center"/>
    </w:pPr>
    <w:rPr>
      <w:rFonts w:ascii="黑体" w:hAnsi="Arial Unicode MS" w:eastAsia="黑体" w:cs="Times New Roman"/>
      <w:kern w:val="0"/>
      <w:sz w:val="20"/>
      <w:szCs w:val="20"/>
    </w:rPr>
  </w:style>
  <w:style w:type="paragraph" w:customStyle="1" w:styleId="1714">
    <w:name w:val="xl42"/>
    <w:basedOn w:val="1"/>
    <w:qFormat/>
    <w:uiPriority w:val="0"/>
    <w:pPr>
      <w:widowControl/>
      <w:pBdr>
        <w:top w:val="single" w:color="auto" w:sz="4" w:space="0"/>
        <w:left w:val="single" w:color="auto" w:sz="4" w:space="0"/>
        <w:bottom w:val="single" w:color="auto" w:sz="4" w:space="0"/>
      </w:pBdr>
      <w:adjustRightInd/>
      <w:snapToGrid/>
      <w:spacing w:before="100" w:beforeAutospacing="1" w:after="100" w:afterAutospacing="1" w:line="240" w:lineRule="auto"/>
      <w:ind w:firstLine="0" w:firstLineChars="0"/>
      <w:jc w:val="left"/>
    </w:pPr>
    <w:rPr>
      <w:rFonts w:ascii="宋体" w:hAnsi="宋体" w:cs="Times New Roman"/>
      <w:kern w:val="0"/>
      <w:szCs w:val="24"/>
    </w:rPr>
  </w:style>
  <w:style w:type="paragraph" w:customStyle="1" w:styleId="1715">
    <w:name w:val="正文楷体"/>
    <w:basedOn w:val="1"/>
    <w:qFormat/>
    <w:uiPriority w:val="0"/>
    <w:pPr>
      <w:adjustRightInd/>
      <w:snapToGrid/>
      <w:spacing w:line="240" w:lineRule="auto"/>
      <w:ind w:firstLine="0" w:firstLineChars="0"/>
    </w:pPr>
    <w:rPr>
      <w:rFonts w:eastAsia="楷体_GB2312" w:cs="Times New Roman"/>
      <w:sz w:val="21"/>
      <w:szCs w:val="24"/>
    </w:rPr>
  </w:style>
  <w:style w:type="paragraph" w:customStyle="1" w:styleId="1716">
    <w:name w:val="xl88"/>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b/>
      <w:bCs/>
      <w:kern w:val="0"/>
      <w:sz w:val="20"/>
      <w:szCs w:val="20"/>
    </w:rPr>
  </w:style>
  <w:style w:type="paragraph" w:customStyle="1" w:styleId="1717">
    <w:name w:val="数字编号列项（二级）"/>
    <w:basedOn w:val="1"/>
    <w:qFormat/>
    <w:uiPriority w:val="0"/>
    <w:pPr>
      <w:adjustRightInd/>
      <w:snapToGrid/>
      <w:spacing w:line="360" w:lineRule="auto"/>
      <w:ind w:left="314" w:hanging="314" w:hangingChars="131"/>
      <w:jc w:val="left"/>
    </w:pPr>
    <w:rPr>
      <w:rFonts w:ascii="宋体" w:hAnsi="宋体" w:cs="Times New Roman"/>
      <w:snapToGrid w:val="0"/>
      <w:color w:val="000000"/>
      <w:kern w:val="0"/>
      <w:szCs w:val="24"/>
    </w:rPr>
  </w:style>
  <w:style w:type="paragraph" w:customStyle="1" w:styleId="1718">
    <w:name w:val="正文图"/>
    <w:basedOn w:val="1"/>
    <w:qFormat/>
    <w:uiPriority w:val="0"/>
    <w:pPr>
      <w:spacing w:line="240" w:lineRule="auto"/>
      <w:ind w:firstLine="0" w:firstLineChars="0"/>
      <w:jc w:val="center"/>
      <w:textAlignment w:val="baseline"/>
    </w:pPr>
    <w:rPr>
      <w:rFonts w:ascii="宋体" w:cs="Times New Roman"/>
      <w:kern w:val="0"/>
      <w:szCs w:val="20"/>
    </w:rPr>
  </w:style>
  <w:style w:type="paragraph" w:customStyle="1" w:styleId="1719">
    <w:name w:val="xl92"/>
    <w:basedOn w:val="1"/>
    <w:qFormat/>
    <w:uiPriority w:val="0"/>
    <w:pPr>
      <w:widowControl/>
      <w:pBdr>
        <w:left w:val="single" w:color="auto" w:sz="4" w:space="0"/>
        <w:right w:val="single" w:color="auto" w:sz="4" w:space="0"/>
      </w:pBdr>
      <w:adjustRightInd/>
      <w:snapToGrid/>
      <w:spacing w:before="100" w:beforeAutospacing="1" w:after="100" w:afterAutospacing="1" w:line="240" w:lineRule="auto"/>
      <w:ind w:firstLine="0" w:firstLineChars="0"/>
      <w:jc w:val="left"/>
    </w:pPr>
    <w:rPr>
      <w:rFonts w:ascii="Arial Unicode MS" w:hAnsi="Arial Unicode MS" w:cs="Times New Roman"/>
      <w:kern w:val="0"/>
      <w:sz w:val="20"/>
      <w:szCs w:val="20"/>
    </w:rPr>
  </w:style>
  <w:style w:type="paragraph" w:customStyle="1" w:styleId="1720">
    <w:name w:val="xl60"/>
    <w:basedOn w:val="1"/>
    <w:qFormat/>
    <w:uiPriority w:val="0"/>
    <w:pPr>
      <w:widowControl/>
      <w:pBdr>
        <w:top w:val="single" w:color="auto" w:sz="4" w:space="0"/>
        <w:left w:val="single" w:color="auto" w:sz="4" w:space="0"/>
        <w:bottom w:val="single" w:color="auto" w:sz="4" w:space="0"/>
        <w:right w:val="single" w:color="auto" w:sz="4" w:space="0"/>
      </w:pBdr>
      <w:shd w:val="clear" w:color="auto" w:fill="FFFF00"/>
      <w:adjustRightInd/>
      <w:snapToGrid/>
      <w:spacing w:before="100" w:beforeAutospacing="1" w:after="100" w:afterAutospacing="1" w:line="240" w:lineRule="auto"/>
      <w:ind w:firstLine="0" w:firstLineChars="0"/>
      <w:jc w:val="center"/>
    </w:pPr>
    <w:rPr>
      <w:rFonts w:ascii="Arial Unicode MS" w:hAnsi="Arial Unicode MS" w:cs="Times New Roman"/>
      <w:color w:val="FF0000"/>
      <w:kern w:val="0"/>
      <w:sz w:val="20"/>
      <w:szCs w:val="20"/>
    </w:rPr>
  </w:style>
  <w:style w:type="paragraph" w:customStyle="1" w:styleId="1721">
    <w:name w:val="样式 标题 3 + 五号 加粗 段前: 0 磅 段后: 0 磅 行距: 单倍行距"/>
    <w:basedOn w:val="5"/>
    <w:qFormat/>
    <w:uiPriority w:val="0"/>
    <w:pPr>
      <w:adjustRightInd/>
      <w:snapToGrid/>
      <w:spacing w:before="0" w:after="0" w:line="240" w:lineRule="auto"/>
      <w:ind w:firstLine="0" w:firstLineChars="0"/>
    </w:pPr>
    <w:rPr>
      <w:rFonts w:cs="宋体"/>
      <w:b w:val="0"/>
      <w:sz w:val="28"/>
      <w:szCs w:val="21"/>
    </w:rPr>
  </w:style>
  <w:style w:type="paragraph" w:customStyle="1" w:styleId="1722">
    <w:name w:val="表格结尾"/>
    <w:basedOn w:val="1"/>
    <w:qFormat/>
    <w:uiPriority w:val="0"/>
    <w:pPr>
      <w:adjustRightInd/>
      <w:spacing w:line="0" w:lineRule="atLeast"/>
      <w:ind w:firstLine="0" w:firstLineChars="0"/>
    </w:pPr>
    <w:rPr>
      <w:rFonts w:cs="Times New Roman"/>
      <w:kern w:val="0"/>
      <w:sz w:val="10"/>
      <w:szCs w:val="24"/>
    </w:rPr>
  </w:style>
  <w:style w:type="paragraph" w:customStyle="1" w:styleId="1723">
    <w:name w:val="xl96"/>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724">
    <w:name w:val="xl64"/>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color w:val="000000"/>
      <w:kern w:val="0"/>
      <w:sz w:val="20"/>
      <w:szCs w:val="20"/>
    </w:rPr>
  </w:style>
  <w:style w:type="paragraph" w:customStyle="1" w:styleId="1725">
    <w:name w:val="样式 报告书表格 + 小五 底端: (单实线 自动设置  0.75 磅 行宽)"/>
    <w:basedOn w:val="1"/>
    <w:qFormat/>
    <w:uiPriority w:val="0"/>
    <w:pPr>
      <w:snapToGrid/>
      <w:spacing w:line="400" w:lineRule="exact"/>
      <w:ind w:firstLine="0" w:firstLineChars="0"/>
      <w:jc w:val="center"/>
      <w:textAlignment w:val="baseline"/>
    </w:pPr>
    <w:rPr>
      <w:rFonts w:eastAsia="仿宋_GB2312" w:cs="宋体"/>
      <w:kern w:val="0"/>
      <w:sz w:val="18"/>
      <w:szCs w:val="18"/>
    </w:rPr>
  </w:style>
  <w:style w:type="paragraph" w:customStyle="1" w:styleId="1726">
    <w:name w:val="Body Text 23"/>
    <w:basedOn w:val="1"/>
    <w:qFormat/>
    <w:uiPriority w:val="0"/>
    <w:pPr>
      <w:snapToGrid/>
      <w:spacing w:line="312" w:lineRule="atLeast"/>
      <w:ind w:firstLine="567" w:firstLineChars="0"/>
      <w:textAlignment w:val="baseline"/>
    </w:pPr>
    <w:rPr>
      <w:rFonts w:cs="Times New Roman"/>
      <w:kern w:val="0"/>
      <w:sz w:val="28"/>
      <w:szCs w:val="20"/>
    </w:rPr>
  </w:style>
  <w:style w:type="paragraph" w:customStyle="1" w:styleId="1727">
    <w:name w:val="标准"/>
    <w:basedOn w:val="1"/>
    <w:qFormat/>
    <w:uiPriority w:val="0"/>
    <w:pPr>
      <w:snapToGrid/>
      <w:spacing w:line="360" w:lineRule="auto"/>
      <w:ind w:firstLine="0" w:firstLineChars="0"/>
      <w:textAlignment w:val="baseline"/>
    </w:pPr>
    <w:rPr>
      <w:rFonts w:ascii="宋体" w:cs="Times New Roman"/>
      <w:kern w:val="0"/>
      <w:sz w:val="28"/>
      <w:szCs w:val="20"/>
    </w:rPr>
  </w:style>
  <w:style w:type="paragraph" w:customStyle="1" w:styleId="1728">
    <w:name w:val="Char Char Char Char Char Char Char Char Char1"/>
    <w:basedOn w:val="1"/>
    <w:qFormat/>
    <w:uiPriority w:val="0"/>
    <w:pPr>
      <w:adjustRightInd/>
      <w:snapToGrid/>
      <w:spacing w:line="240" w:lineRule="auto"/>
      <w:ind w:firstLine="0" w:firstLineChars="0"/>
    </w:pPr>
    <w:rPr>
      <w:rFonts w:cs="Times New Roman"/>
      <w:sz w:val="21"/>
      <w:szCs w:val="21"/>
    </w:rPr>
  </w:style>
  <w:style w:type="paragraph" w:customStyle="1" w:styleId="1729">
    <w:name w:val="样式 标题 4 + 黑体 小四 非加粗"/>
    <w:basedOn w:val="6"/>
    <w:qFormat/>
    <w:uiPriority w:val="0"/>
    <w:pPr>
      <w:snapToGrid/>
      <w:spacing w:before="0" w:after="0" w:line="500" w:lineRule="exact"/>
      <w:ind w:firstLine="0" w:firstLineChars="0"/>
      <w:textAlignment w:val="baseline"/>
    </w:pPr>
    <w:rPr>
      <w:rFonts w:ascii="宋体" w:hAnsi="宋体" w:eastAsia="宋体" w:cs="Times New Roman"/>
      <w:b w:val="0"/>
      <w:snapToGrid w:val="0"/>
      <w:color w:val="0000FF"/>
      <w:spacing w:val="10"/>
      <w:kern w:val="0"/>
    </w:rPr>
  </w:style>
  <w:style w:type="paragraph" w:customStyle="1" w:styleId="1730">
    <w:name w:val="淮安正文样式 小四 行距: 1.5 倍行距 首行缩进:  2 字符"/>
    <w:basedOn w:val="1"/>
    <w:qFormat/>
    <w:uiPriority w:val="0"/>
    <w:pPr>
      <w:spacing w:line="240" w:lineRule="auto"/>
      <w:ind w:firstLine="480"/>
    </w:pPr>
    <w:rPr>
      <w:rFonts w:cs="Times New Roman"/>
      <w:snapToGrid w:val="0"/>
      <w:color w:val="0000FF"/>
      <w:kern w:val="0"/>
      <w:szCs w:val="28"/>
    </w:rPr>
  </w:style>
  <w:style w:type="paragraph" w:customStyle="1" w:styleId="1731">
    <w:name w:val="a3"/>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color w:val="000000"/>
      <w:kern w:val="0"/>
      <w:szCs w:val="24"/>
    </w:rPr>
  </w:style>
  <w:style w:type="paragraph" w:customStyle="1" w:styleId="1732">
    <w:name w:val="前言、引言标题"/>
    <w:next w:val="1"/>
    <w:qFormat/>
    <w:uiPriority w:val="0"/>
    <w:pPr>
      <w:shd w:val="clear" w:color="FFFFFF" w:fill="FFFFFF"/>
      <w:tabs>
        <w:tab w:val="left" w:pos="903"/>
      </w:tabs>
      <w:spacing w:before="640" w:after="560"/>
      <w:ind w:left="903" w:hanging="315"/>
      <w:jc w:val="center"/>
      <w:outlineLvl w:val="0"/>
    </w:pPr>
    <w:rPr>
      <w:rFonts w:ascii="黑体" w:hAnsi="Times New Roman" w:eastAsia="黑体" w:cs="Times New Roman"/>
      <w:sz w:val="32"/>
      <w:lang w:val="en-US" w:eastAsia="zh-CN" w:bidi="ar-SA"/>
    </w:rPr>
  </w:style>
  <w:style w:type="paragraph" w:customStyle="1" w:styleId="1733">
    <w:name w:val="图文字"/>
    <w:basedOn w:val="1"/>
    <w:qFormat/>
    <w:uiPriority w:val="0"/>
    <w:pPr>
      <w:adjustRightInd/>
      <w:snapToGrid/>
      <w:spacing w:line="280" w:lineRule="exact"/>
      <w:ind w:firstLine="0" w:firstLineChars="0"/>
      <w:jc w:val="center"/>
    </w:pPr>
    <w:rPr>
      <w:rFonts w:ascii="宋体" w:hAnsi="宋体" w:cs="Times New Roman"/>
      <w:sz w:val="21"/>
      <w:szCs w:val="24"/>
    </w:rPr>
  </w:style>
  <w:style w:type="paragraph" w:customStyle="1" w:styleId="1734">
    <w:name w:val="表的格式（小四）"/>
    <w:basedOn w:val="1"/>
    <w:qFormat/>
    <w:uiPriority w:val="0"/>
    <w:pPr>
      <w:snapToGrid/>
      <w:spacing w:line="360" w:lineRule="atLeast"/>
      <w:ind w:firstLine="0" w:firstLineChars="0"/>
      <w:jc w:val="center"/>
    </w:pPr>
    <w:rPr>
      <w:rFonts w:cs="Times New Roman"/>
      <w:kern w:val="0"/>
      <w:szCs w:val="20"/>
    </w:rPr>
  </w:style>
  <w:style w:type="paragraph" w:customStyle="1" w:styleId="1735">
    <w:name w:val="表题1312"/>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1736">
    <w:name w:val="样式 标题 3 + 黑色 Char Char Char Char"/>
    <w:basedOn w:val="5"/>
    <w:qFormat/>
    <w:uiPriority w:val="0"/>
    <w:pPr>
      <w:keepNext w:val="0"/>
      <w:keepLines w:val="0"/>
      <w:tabs>
        <w:tab w:val="left" w:pos="993"/>
        <w:tab w:val="left" w:pos="1260"/>
      </w:tabs>
      <w:spacing w:before="0" w:after="0" w:line="500" w:lineRule="exact"/>
      <w:ind w:firstLine="0" w:firstLineChars="0"/>
      <w:outlineLvl w:val="9"/>
    </w:pPr>
    <w:rPr>
      <w:rFonts w:cs="Times New Roman"/>
      <w:b w:val="0"/>
      <w:color w:val="000000"/>
      <w:sz w:val="28"/>
    </w:rPr>
  </w:style>
  <w:style w:type="paragraph" w:customStyle="1" w:styleId="1737">
    <w:name w:val="Char Char Char1 Char Char Char Char Char Char Char Char Char Char Char Char Char Char Char1 Char Char Char Char Char Char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1738">
    <w:name w:val="BG1"/>
    <w:basedOn w:val="1"/>
    <w:qFormat/>
    <w:uiPriority w:val="0"/>
    <w:pPr>
      <w:pBdr>
        <w:top w:val="single" w:color="auto" w:sz="4" w:space="1"/>
      </w:pBdr>
      <w:snapToGrid/>
      <w:spacing w:line="240" w:lineRule="auto"/>
      <w:ind w:left="-17" w:hanging="126" w:firstLineChars="0"/>
      <w:jc w:val="center"/>
    </w:pPr>
    <w:rPr>
      <w:rFonts w:cs="Times New Roman"/>
      <w:sz w:val="21"/>
      <w:szCs w:val="21"/>
    </w:rPr>
  </w:style>
  <w:style w:type="paragraph" w:customStyle="1" w:styleId="1739">
    <w:name w:val="Char2 Char Char Char Char Char Char"/>
    <w:basedOn w:val="1"/>
    <w:qFormat/>
    <w:uiPriority w:val="0"/>
    <w:pPr>
      <w:adjustRightInd/>
      <w:snapToGrid/>
      <w:spacing w:line="240" w:lineRule="auto"/>
      <w:ind w:firstLine="0" w:firstLineChars="0"/>
    </w:pPr>
    <w:rPr>
      <w:rFonts w:cs="Times New Roman"/>
      <w:szCs w:val="24"/>
    </w:rPr>
  </w:style>
  <w:style w:type="paragraph" w:customStyle="1" w:styleId="1740">
    <w:name w:val="Char4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741">
    <w:name w:val="字元 字元 字元 字元 字元"/>
    <w:basedOn w:val="1"/>
    <w:qFormat/>
    <w:uiPriority w:val="0"/>
    <w:pPr>
      <w:adjustRightInd/>
      <w:snapToGrid/>
      <w:spacing w:line="360" w:lineRule="auto"/>
    </w:pPr>
    <w:rPr>
      <w:rFonts w:ascii="宋体" w:hAnsi="宋体" w:cs="Times New Roman"/>
      <w:szCs w:val="24"/>
    </w:rPr>
  </w:style>
  <w:style w:type="paragraph" w:customStyle="1" w:styleId="1742">
    <w:name w:val="表头文字"/>
    <w:basedOn w:val="1"/>
    <w:qFormat/>
    <w:uiPriority w:val="0"/>
    <w:pPr>
      <w:widowControl/>
      <w:spacing w:line="360" w:lineRule="auto"/>
      <w:ind w:firstLine="0" w:firstLineChars="0"/>
      <w:jc w:val="center"/>
      <w:textAlignment w:val="baseline"/>
    </w:pPr>
    <w:rPr>
      <w:rFonts w:ascii="黑体" w:hAnsi="宋体" w:eastAsia="黑体" w:cs="Times New Roman"/>
      <w:b/>
      <w:kern w:val="0"/>
      <w:szCs w:val="24"/>
    </w:rPr>
  </w:style>
  <w:style w:type="paragraph" w:customStyle="1" w:styleId="1743">
    <w:name w:val="表格文字－小四"/>
    <w:basedOn w:val="1"/>
    <w:qFormat/>
    <w:uiPriority w:val="0"/>
    <w:pPr>
      <w:spacing w:line="240" w:lineRule="auto"/>
      <w:ind w:firstLine="0" w:firstLineChars="0"/>
      <w:jc w:val="center"/>
    </w:pPr>
    <w:rPr>
      <w:rFonts w:ascii="Arial Unicode MS" w:hAnsi="Arial" w:eastAsia="Arial Unicode MS" w:cs="Arial Unicode MS"/>
      <w:spacing w:val="12"/>
      <w:kern w:val="0"/>
      <w:sz w:val="21"/>
      <w:szCs w:val="24"/>
    </w:rPr>
  </w:style>
  <w:style w:type="paragraph" w:customStyle="1" w:styleId="1744">
    <w:name w:val="Char Char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1745">
    <w:name w:val="表小四字"/>
    <w:basedOn w:val="1"/>
    <w:qFormat/>
    <w:uiPriority w:val="0"/>
    <w:pPr>
      <w:spacing w:line="240" w:lineRule="auto"/>
      <w:ind w:firstLine="0" w:firstLineChars="0"/>
      <w:jc w:val="center"/>
    </w:pPr>
    <w:rPr>
      <w:rFonts w:cs="Times New Roman"/>
      <w:kern w:val="0"/>
      <w:szCs w:val="21"/>
    </w:rPr>
  </w:style>
  <w:style w:type="paragraph" w:customStyle="1" w:styleId="1746">
    <w:name w:val="正文图五"/>
    <w:basedOn w:val="1"/>
    <w:qFormat/>
    <w:uiPriority w:val="0"/>
    <w:pPr>
      <w:spacing w:line="240" w:lineRule="auto"/>
      <w:ind w:firstLine="0" w:firstLineChars="0"/>
      <w:jc w:val="center"/>
    </w:pPr>
    <w:rPr>
      <w:rFonts w:ascii="Arial" w:hAnsi="Arial" w:eastAsia="仿宋_GB2312" w:cs="Times New Roman"/>
      <w:snapToGrid w:val="0"/>
      <w:spacing w:val="6"/>
      <w:sz w:val="21"/>
      <w:szCs w:val="21"/>
    </w:rPr>
  </w:style>
  <w:style w:type="paragraph" w:customStyle="1" w:styleId="1747">
    <w:name w:val="Date1"/>
    <w:basedOn w:val="1"/>
    <w:next w:val="1"/>
    <w:qFormat/>
    <w:uiPriority w:val="0"/>
    <w:pPr>
      <w:snapToGrid/>
      <w:spacing w:line="240" w:lineRule="auto"/>
      <w:ind w:firstLine="0" w:firstLineChars="0"/>
      <w:textAlignment w:val="baseline"/>
    </w:pPr>
    <w:rPr>
      <w:rFonts w:cs="Times New Roman"/>
      <w:sz w:val="21"/>
      <w:szCs w:val="20"/>
    </w:rPr>
  </w:style>
  <w:style w:type="paragraph" w:customStyle="1" w:styleId="1748">
    <w:name w:val="Char132"/>
    <w:basedOn w:val="1"/>
    <w:qFormat/>
    <w:uiPriority w:val="0"/>
    <w:pPr>
      <w:adjustRightInd/>
      <w:snapToGrid/>
      <w:spacing w:line="240" w:lineRule="auto"/>
      <w:ind w:left="-48" w:firstLine="0" w:firstLineChars="0"/>
    </w:pPr>
    <w:rPr>
      <w:rFonts w:cs="Times New Roman"/>
      <w:sz w:val="21"/>
      <w:szCs w:val="24"/>
    </w:rPr>
  </w:style>
  <w:style w:type="paragraph" w:customStyle="1" w:styleId="1749">
    <w:name w:val="Char Char Char Char1 Char Char Char27"/>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1750">
    <w:name w:val="Char Char Char1 Char Char Char1 Char Char Char1 Char Char Char Char2"/>
    <w:basedOn w:val="1"/>
    <w:qFormat/>
    <w:uiPriority w:val="0"/>
    <w:pPr>
      <w:adjustRightInd/>
      <w:snapToGrid/>
      <w:spacing w:line="240" w:lineRule="exact"/>
    </w:pPr>
    <w:rPr>
      <w:rFonts w:cs="Times New Roman"/>
      <w:sz w:val="28"/>
      <w:szCs w:val="28"/>
    </w:rPr>
  </w:style>
  <w:style w:type="paragraph" w:customStyle="1" w:styleId="1751">
    <w:name w:val="图框文"/>
    <w:basedOn w:val="1"/>
    <w:qFormat/>
    <w:uiPriority w:val="0"/>
    <w:pPr>
      <w:adjustRightInd/>
      <w:snapToGrid/>
      <w:spacing w:line="240" w:lineRule="auto"/>
      <w:ind w:left="-57" w:right="-57" w:firstLine="0" w:firstLineChars="0"/>
      <w:jc w:val="center"/>
    </w:pPr>
    <w:rPr>
      <w:rFonts w:ascii="宋体" w:hAnsi="Arial Black" w:cs="Times New Roman"/>
      <w:szCs w:val="20"/>
    </w:rPr>
  </w:style>
  <w:style w:type="paragraph" w:customStyle="1" w:styleId="1752">
    <w:name w:val="表题124"/>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1753">
    <w:name w:val="Char812"/>
    <w:basedOn w:val="1"/>
    <w:qFormat/>
    <w:uiPriority w:val="0"/>
    <w:pPr>
      <w:adjustRightInd/>
      <w:snapToGrid/>
      <w:spacing w:line="240" w:lineRule="auto"/>
      <w:ind w:left="-48" w:firstLine="0" w:firstLineChars="0"/>
    </w:pPr>
    <w:rPr>
      <w:rFonts w:cs="Times New Roman"/>
      <w:sz w:val="21"/>
      <w:szCs w:val="24"/>
    </w:rPr>
  </w:style>
  <w:style w:type="paragraph" w:customStyle="1" w:styleId="1754">
    <w:name w:val="9 Char Char Char1"/>
    <w:basedOn w:val="1"/>
    <w:qFormat/>
    <w:uiPriority w:val="0"/>
    <w:pPr>
      <w:adjustRightInd/>
      <w:snapToGrid/>
      <w:spacing w:line="240" w:lineRule="exact"/>
    </w:pPr>
    <w:rPr>
      <w:rFonts w:cs="Times New Roman"/>
      <w:sz w:val="28"/>
      <w:szCs w:val="28"/>
    </w:rPr>
  </w:style>
  <w:style w:type="paragraph" w:customStyle="1" w:styleId="1755">
    <w:name w:val="ST20_1"/>
    <w:basedOn w:val="1"/>
    <w:qFormat/>
    <w:uiPriority w:val="0"/>
    <w:pPr>
      <w:autoSpaceDE w:val="0"/>
      <w:autoSpaceDN w:val="0"/>
      <w:snapToGrid/>
      <w:spacing w:line="312" w:lineRule="atLeast"/>
      <w:ind w:firstLine="0" w:firstLineChars="0"/>
      <w:jc w:val="center"/>
      <w:textAlignment w:val="baseline"/>
    </w:pPr>
    <w:rPr>
      <w:rFonts w:ascii="宋体" w:hAnsi="Tms Rmn" w:cs="Times New Roman"/>
      <w:kern w:val="0"/>
      <w:szCs w:val="20"/>
    </w:rPr>
  </w:style>
  <w:style w:type="paragraph" w:customStyle="1" w:styleId="1756">
    <w:name w:val="居中"/>
    <w:basedOn w:val="1"/>
    <w:qFormat/>
    <w:uiPriority w:val="0"/>
    <w:pPr>
      <w:adjustRightInd/>
      <w:snapToGrid/>
      <w:spacing w:line="440" w:lineRule="exact"/>
      <w:ind w:firstLine="0" w:firstLineChars="0"/>
      <w:jc w:val="center"/>
    </w:pPr>
    <w:rPr>
      <w:rFonts w:cs="Times New Roman"/>
      <w:szCs w:val="20"/>
    </w:rPr>
  </w:style>
  <w:style w:type="paragraph" w:customStyle="1" w:styleId="1757">
    <w:name w:val="Char Char Char Char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758">
    <w:name w:val="9 Char Char Char4"/>
    <w:basedOn w:val="1"/>
    <w:qFormat/>
    <w:uiPriority w:val="0"/>
    <w:pPr>
      <w:adjustRightInd/>
      <w:snapToGrid/>
      <w:spacing w:line="240" w:lineRule="exact"/>
    </w:pPr>
    <w:rPr>
      <w:rFonts w:cs="Times New Roman"/>
      <w:sz w:val="28"/>
      <w:szCs w:val="28"/>
    </w:rPr>
  </w:style>
  <w:style w:type="paragraph" w:customStyle="1" w:styleId="1759">
    <w:name w:val="样式 报告书表格 + 居中1"/>
    <w:basedOn w:val="231"/>
    <w:qFormat/>
    <w:uiPriority w:val="0"/>
    <w:pPr>
      <w:spacing w:line="400" w:lineRule="exact"/>
    </w:pPr>
    <w:rPr>
      <w:rFonts w:cs="宋体"/>
      <w:color w:val="000000"/>
    </w:rPr>
  </w:style>
  <w:style w:type="paragraph" w:customStyle="1" w:styleId="1760">
    <w:name w:val="小五 Char"/>
    <w:qFormat/>
    <w:uiPriority w:val="0"/>
    <w:pPr>
      <w:autoSpaceDE w:val="0"/>
      <w:autoSpaceDN w:val="0"/>
      <w:adjustRightInd w:val="0"/>
      <w:snapToGrid w:val="0"/>
      <w:spacing w:line="360" w:lineRule="auto"/>
      <w:jc w:val="both"/>
    </w:pPr>
    <w:rPr>
      <w:rFonts w:ascii="宋体" w:hAnsi="宋体" w:eastAsia="宋体" w:cs="Times New Roman"/>
      <w:kern w:val="2"/>
      <w:sz w:val="21"/>
      <w:szCs w:val="21"/>
      <w:lang w:val="en-US" w:eastAsia="zh-CN" w:bidi="ar-SA"/>
    </w:rPr>
  </w:style>
  <w:style w:type="paragraph" w:customStyle="1" w:styleId="1761">
    <w:name w:val="Char332"/>
    <w:basedOn w:val="1"/>
    <w:qFormat/>
    <w:uiPriority w:val="0"/>
    <w:pPr>
      <w:adjustRightInd/>
      <w:snapToGrid/>
      <w:spacing w:line="240" w:lineRule="auto"/>
      <w:ind w:left="-48" w:firstLine="0" w:firstLineChars="0"/>
    </w:pPr>
    <w:rPr>
      <w:rFonts w:cs="Times New Roman"/>
      <w:sz w:val="21"/>
      <w:szCs w:val="24"/>
    </w:rPr>
  </w:style>
  <w:style w:type="paragraph" w:customStyle="1" w:styleId="1762">
    <w:name w:val="样式 样式 首行缩进:  2 字符 + 首行缩进:  2 字符2"/>
    <w:basedOn w:val="1"/>
    <w:qFormat/>
    <w:uiPriority w:val="0"/>
    <w:pPr>
      <w:adjustRightInd/>
      <w:snapToGrid/>
      <w:spacing w:line="440" w:lineRule="exact"/>
      <w:ind w:firstLine="584"/>
    </w:pPr>
    <w:rPr>
      <w:rFonts w:eastAsia="楷体_GB2312" w:cs="Times New Roman"/>
      <w:spacing w:val="6"/>
      <w:kern w:val="0"/>
      <w:sz w:val="28"/>
      <w:szCs w:val="28"/>
    </w:rPr>
  </w:style>
  <w:style w:type="paragraph" w:customStyle="1" w:styleId="1763">
    <w:name w:val="默认段落字体 Para Char412"/>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1764">
    <w:name w:val="Char Char Char Char Char Char Char48"/>
    <w:basedOn w:val="1"/>
    <w:qFormat/>
    <w:uiPriority w:val="0"/>
    <w:pPr>
      <w:tabs>
        <w:tab w:val="right" w:leader="middleDot" w:pos="600"/>
      </w:tabs>
      <w:adjustRightInd/>
      <w:snapToGrid/>
      <w:spacing w:line="240" w:lineRule="auto"/>
      <w:ind w:firstLine="0" w:firstLineChars="0"/>
    </w:pPr>
    <w:rPr>
      <w:rFonts w:ascii="仿宋_GB2312" w:eastAsia="仿宋_GB2312" w:cs="Times New Roman"/>
      <w:sz w:val="30"/>
      <w:szCs w:val="30"/>
    </w:rPr>
  </w:style>
  <w:style w:type="paragraph" w:customStyle="1" w:styleId="1765">
    <w:name w:val="9 Char Char Char6 Char"/>
    <w:basedOn w:val="1"/>
    <w:qFormat/>
    <w:uiPriority w:val="0"/>
    <w:pPr>
      <w:adjustRightInd/>
      <w:snapToGrid/>
      <w:spacing w:line="240" w:lineRule="exact"/>
    </w:pPr>
    <w:rPr>
      <w:rFonts w:cs="Times New Roman"/>
      <w:sz w:val="28"/>
      <w:szCs w:val="28"/>
    </w:rPr>
  </w:style>
  <w:style w:type="paragraph" w:customStyle="1" w:styleId="1766">
    <w:name w:val="b14-1-no"/>
    <w:basedOn w:val="1"/>
    <w:qFormat/>
    <w:uiPriority w:val="0"/>
    <w:pPr>
      <w:widowControl/>
      <w:adjustRightInd/>
      <w:snapToGrid/>
      <w:spacing w:before="100" w:beforeAutospacing="1" w:after="100" w:afterAutospacing="1" w:line="270" w:lineRule="atLeast"/>
      <w:ind w:firstLine="0" w:firstLineChars="0"/>
      <w:jc w:val="left"/>
    </w:pPr>
    <w:rPr>
      <w:rFonts w:ascii="Calibri" w:hAnsi="Calibri" w:eastAsia="Arial Unicode MS" w:cs="Arial Unicode MS"/>
      <w:color w:val="2E2E2E"/>
      <w:kern w:val="0"/>
      <w:sz w:val="20"/>
      <w:szCs w:val="20"/>
    </w:rPr>
  </w:style>
  <w:style w:type="paragraph" w:customStyle="1" w:styleId="1767">
    <w:name w:val="数据来源"/>
    <w:basedOn w:val="1"/>
    <w:qFormat/>
    <w:uiPriority w:val="0"/>
    <w:pPr>
      <w:adjustRightInd/>
      <w:spacing w:line="280" w:lineRule="exact"/>
      <w:ind w:firstLine="0" w:firstLineChars="0"/>
    </w:pPr>
    <w:rPr>
      <w:rFonts w:hAnsi="宋体" w:eastAsia="楷体_GB2312" w:cs="宋体"/>
      <w:sz w:val="21"/>
      <w:szCs w:val="20"/>
    </w:rPr>
  </w:style>
  <w:style w:type="paragraph" w:customStyle="1" w:styleId="1768">
    <w:name w:val="表内5中411"/>
    <w:basedOn w:val="1"/>
    <w:qFormat/>
    <w:uiPriority w:val="0"/>
    <w:pPr>
      <w:spacing w:line="240" w:lineRule="auto"/>
      <w:ind w:firstLine="0" w:firstLineChars="0"/>
      <w:jc w:val="center"/>
    </w:pPr>
    <w:rPr>
      <w:rFonts w:ascii="宋体" w:cs="Times New Roman"/>
      <w:bCs/>
      <w:sz w:val="21"/>
      <w:szCs w:val="20"/>
    </w:rPr>
  </w:style>
  <w:style w:type="paragraph" w:customStyle="1" w:styleId="1769">
    <w:name w:val="谏壁表头"/>
    <w:basedOn w:val="324"/>
    <w:qFormat/>
    <w:uiPriority w:val="0"/>
    <w:pPr>
      <w:ind w:firstLine="482"/>
      <w:jc w:val="center"/>
    </w:pPr>
    <w:rPr>
      <w:b/>
    </w:rPr>
  </w:style>
  <w:style w:type="paragraph" w:customStyle="1" w:styleId="1770">
    <w:name w:val="图题412"/>
    <w:basedOn w:val="179"/>
    <w:next w:val="179"/>
    <w:qFormat/>
    <w:uiPriority w:val="0"/>
    <w:pPr>
      <w:ind w:firstLine="0"/>
      <w:jc w:val="center"/>
    </w:pPr>
    <w:rPr>
      <w:rFonts w:ascii="黑体" w:hAnsi="宋体" w:eastAsia="黑体"/>
      <w:b/>
      <w:bCs/>
    </w:rPr>
  </w:style>
  <w:style w:type="paragraph" w:customStyle="1" w:styleId="1771">
    <w:name w:val="OIC1 Company Name"/>
    <w:basedOn w:val="1"/>
    <w:qFormat/>
    <w:uiPriority w:val="0"/>
    <w:pPr>
      <w:adjustRightInd/>
      <w:snapToGrid/>
      <w:spacing w:line="240" w:lineRule="auto"/>
      <w:ind w:firstLine="0" w:firstLineChars="0"/>
      <w:jc w:val="center"/>
    </w:pPr>
    <w:rPr>
      <w:rFonts w:ascii="Arial Black" w:hAnsi="Arial Black" w:cs="Times New Roman"/>
      <w:color w:val="000080"/>
      <w:spacing w:val="40"/>
      <w:kern w:val="0"/>
      <w:sz w:val="28"/>
      <w:szCs w:val="20"/>
    </w:rPr>
  </w:style>
  <w:style w:type="paragraph" w:customStyle="1" w:styleId="1772">
    <w:name w:val="Char3 Char Char Char1 Char Char1 Char"/>
    <w:basedOn w:val="1"/>
    <w:qFormat/>
    <w:uiPriority w:val="0"/>
    <w:pPr>
      <w:adjustRightInd/>
      <w:snapToGrid/>
      <w:spacing w:line="240" w:lineRule="auto"/>
      <w:ind w:firstLine="0" w:firstLineChars="0"/>
    </w:pPr>
    <w:rPr>
      <w:rFonts w:cs="Times New Roman"/>
      <w:sz w:val="21"/>
      <w:szCs w:val="21"/>
    </w:rPr>
  </w:style>
  <w:style w:type="paragraph" w:customStyle="1" w:styleId="1773">
    <w:name w:val="Char4 Char Char Char Char Char Char Char Char Char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774">
    <w:name w:val="表格03"/>
    <w:basedOn w:val="1"/>
    <w:qFormat/>
    <w:uiPriority w:val="0"/>
    <w:pPr>
      <w:adjustRightInd/>
      <w:snapToGrid/>
      <w:spacing w:line="400" w:lineRule="exact"/>
      <w:ind w:firstLine="0" w:firstLineChars="0"/>
      <w:jc w:val="center"/>
    </w:pPr>
    <w:rPr>
      <w:rFonts w:cs="Times New Roman"/>
      <w:sz w:val="21"/>
      <w:szCs w:val="21"/>
    </w:rPr>
  </w:style>
  <w:style w:type="paragraph" w:customStyle="1" w:styleId="1775">
    <w:name w:val="燕山正文1311"/>
    <w:basedOn w:val="1"/>
    <w:qFormat/>
    <w:uiPriority w:val="0"/>
    <w:pPr>
      <w:tabs>
        <w:tab w:val="left" w:pos="4680"/>
      </w:tabs>
      <w:spacing w:line="360" w:lineRule="auto"/>
      <w:ind w:firstLine="480"/>
    </w:pPr>
    <w:rPr>
      <w:rFonts w:ascii="宋体" w:hAnsi="宋体" w:cs="宋体"/>
      <w:bCs/>
      <w:color w:val="000000"/>
      <w:szCs w:val="24"/>
    </w:rPr>
  </w:style>
  <w:style w:type="paragraph" w:customStyle="1" w:styleId="1776">
    <w:name w:val="表格标题11"/>
    <w:basedOn w:val="60"/>
    <w:qFormat/>
    <w:uiPriority w:val="0"/>
    <w:pPr>
      <w:numPr>
        <w:ilvl w:val="0"/>
        <w:numId w:val="1"/>
      </w:numPr>
      <w:pBdr>
        <w:top w:val="single" w:color="auto" w:sz="4" w:space="1"/>
      </w:pBdr>
      <w:adjustRightInd w:val="0"/>
      <w:spacing w:after="0" w:line="240" w:lineRule="atLeast"/>
      <w:ind w:leftChars="0"/>
      <w:jc w:val="center"/>
      <w:textAlignment w:val="baseline"/>
    </w:pPr>
    <w:rPr>
      <w:rFonts w:ascii="Times New Roman" w:eastAsia="宋体"/>
      <w:b/>
      <w:kern w:val="0"/>
      <w:sz w:val="24"/>
    </w:rPr>
  </w:style>
  <w:style w:type="paragraph" w:customStyle="1" w:styleId="1777">
    <w:name w:val="仿宋体"/>
    <w:basedOn w:val="1"/>
    <w:qFormat/>
    <w:uiPriority w:val="0"/>
    <w:pPr>
      <w:widowControl/>
      <w:adjustRightInd/>
      <w:snapToGrid/>
      <w:spacing w:line="844" w:lineRule="atLeast"/>
      <w:ind w:firstLine="419" w:firstLineChars="0"/>
      <w:textAlignment w:val="baseline"/>
    </w:pPr>
    <w:rPr>
      <w:rFonts w:eastAsia="仿宋_GB2312" w:cs="Times New Roman"/>
      <w:color w:val="000000"/>
      <w:kern w:val="0"/>
      <w:sz w:val="31"/>
      <w:szCs w:val="20"/>
    </w:rPr>
  </w:style>
  <w:style w:type="paragraph" w:customStyle="1" w:styleId="1778">
    <w:name w:val="p9"/>
    <w:basedOn w:val="1"/>
    <w:qFormat/>
    <w:uiPriority w:val="0"/>
    <w:pPr>
      <w:widowControl/>
      <w:adjustRightInd/>
      <w:snapToGrid/>
      <w:spacing w:before="100" w:beforeAutospacing="1" w:after="100" w:afterAutospacing="1" w:line="360" w:lineRule="auto"/>
      <w:ind w:firstLine="0" w:firstLineChars="0"/>
      <w:jc w:val="left"/>
    </w:pPr>
    <w:rPr>
      <w:rFonts w:ascii="宋体" w:hAnsi="宋体" w:cs="Times New Roman"/>
      <w:color w:val="635401"/>
      <w:kern w:val="0"/>
      <w:sz w:val="18"/>
      <w:szCs w:val="18"/>
    </w:rPr>
  </w:style>
  <w:style w:type="paragraph" w:customStyle="1" w:styleId="1779">
    <w:name w:val="表题3141"/>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1780">
    <w:name w:val="Char Char Char Char Char Char Char Char Char Char Char Char Char Char Char Char Char Char Char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781">
    <w:name w:val="Char Char Char1 Char Char Char Char Char Char Char Char Char Char Char Char Char Char Char Char Char Char1 Char Char Char1"/>
    <w:basedOn w:val="1"/>
    <w:qFormat/>
    <w:uiPriority w:val="0"/>
    <w:pPr>
      <w:adjustRightInd/>
      <w:snapToGrid/>
      <w:spacing w:line="240" w:lineRule="exact"/>
    </w:pPr>
    <w:rPr>
      <w:rFonts w:cs="Times New Roman"/>
      <w:sz w:val="28"/>
      <w:szCs w:val="28"/>
    </w:rPr>
  </w:style>
  <w:style w:type="paragraph" w:customStyle="1" w:styleId="1782">
    <w:name w:val="Char Char Char1 Char Char Char1 Char Char Char"/>
    <w:basedOn w:val="1"/>
    <w:qFormat/>
    <w:uiPriority w:val="0"/>
    <w:pPr>
      <w:adjustRightInd/>
      <w:snapToGrid/>
      <w:spacing w:line="240" w:lineRule="exact"/>
    </w:pPr>
    <w:rPr>
      <w:rFonts w:cs="Times New Roman"/>
      <w:sz w:val="28"/>
      <w:szCs w:val="28"/>
    </w:rPr>
  </w:style>
  <w:style w:type="paragraph" w:customStyle="1" w:styleId="1783">
    <w:name w:val="xl103"/>
    <w:basedOn w:val="1"/>
    <w:qFormat/>
    <w:uiPriority w:val="0"/>
    <w:pPr>
      <w:widowControl/>
      <w:pBdr>
        <w:bottom w:val="single" w:color="auto" w:sz="8" w:space="0"/>
        <w:right w:val="single" w:color="auto" w:sz="8" w:space="0"/>
      </w:pBdr>
      <w:adjustRightInd/>
      <w:snapToGrid/>
      <w:spacing w:before="100" w:beforeAutospacing="1" w:after="100" w:afterAutospacing="1" w:line="240" w:lineRule="auto"/>
      <w:ind w:firstLine="0" w:firstLineChars="0"/>
      <w:jc w:val="center"/>
      <w:textAlignment w:val="center"/>
    </w:pPr>
    <w:rPr>
      <w:rFonts w:ascii="宋体" w:hAnsi="宋体" w:cs="宋体"/>
      <w:b/>
      <w:bCs/>
      <w:kern w:val="0"/>
      <w:sz w:val="20"/>
      <w:szCs w:val="20"/>
    </w:rPr>
  </w:style>
  <w:style w:type="paragraph" w:customStyle="1" w:styleId="1784">
    <w:name w:val="表内序号"/>
    <w:basedOn w:val="1"/>
    <w:qFormat/>
    <w:uiPriority w:val="0"/>
    <w:pPr>
      <w:widowControl/>
      <w:tabs>
        <w:tab w:val="left" w:pos="425"/>
      </w:tabs>
      <w:spacing w:line="360" w:lineRule="auto"/>
      <w:ind w:left="425" w:hanging="425" w:firstLineChars="0"/>
      <w:jc w:val="left"/>
    </w:pPr>
    <w:rPr>
      <w:rFonts w:cs="Times New Roman"/>
      <w:kern w:val="0"/>
      <w:szCs w:val="20"/>
    </w:rPr>
  </w:style>
  <w:style w:type="paragraph" w:customStyle="1" w:styleId="1785">
    <w:name w:val="页号"/>
    <w:basedOn w:val="55"/>
    <w:qFormat/>
    <w:uiPriority w:val="0"/>
    <w:pPr>
      <w:tabs>
        <w:tab w:val="center" w:pos="4320"/>
        <w:tab w:val="right" w:pos="8640"/>
        <w:tab w:val="clear" w:pos="4153"/>
        <w:tab w:val="clear" w:pos="8306"/>
      </w:tabs>
      <w:adjustRightInd w:val="0"/>
      <w:snapToGrid/>
      <w:ind w:firstLine="0"/>
      <w:jc w:val="center"/>
      <w:textAlignment w:val="baseline"/>
    </w:pPr>
    <w:rPr>
      <w:rFonts w:ascii="宋体" w:hAnsi="Arial"/>
      <w:spacing w:val="3"/>
      <w:kern w:val="24"/>
      <w:sz w:val="24"/>
      <w:szCs w:val="20"/>
    </w:rPr>
  </w:style>
  <w:style w:type="paragraph" w:customStyle="1" w:styleId="1786">
    <w:name w:val="?(??)3"/>
    <w:basedOn w:val="4"/>
    <w:next w:val="1"/>
    <w:qFormat/>
    <w:uiPriority w:val="0"/>
    <w:pPr>
      <w:widowControl w:val="0"/>
      <w:autoSpaceDE w:val="0"/>
      <w:autoSpaceDN w:val="0"/>
      <w:snapToGrid/>
      <w:spacing w:before="0" w:beforeLines="0" w:after="0" w:afterLines="0" w:line="460" w:lineRule="exact"/>
      <w:jc w:val="left"/>
      <w:outlineLvl w:val="9"/>
    </w:pPr>
    <w:rPr>
      <w:rFonts w:cs="Times New Roman"/>
      <w:bCs w:val="0"/>
      <w:spacing w:val="3"/>
      <w:kern w:val="24"/>
      <w:sz w:val="24"/>
      <w:szCs w:val="20"/>
    </w:rPr>
  </w:style>
  <w:style w:type="paragraph" w:customStyle="1" w:styleId="1787">
    <w:name w:val="附件14"/>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1788">
    <w:name w:val="Char Char Char Char Char Char Char Char Char Char1"/>
    <w:basedOn w:val="1"/>
    <w:qFormat/>
    <w:uiPriority w:val="0"/>
    <w:pPr>
      <w:adjustRightInd/>
      <w:snapToGrid/>
      <w:spacing w:line="240" w:lineRule="exact"/>
    </w:pPr>
    <w:rPr>
      <w:rFonts w:cs="Times New Roman"/>
      <w:sz w:val="28"/>
      <w:szCs w:val="28"/>
    </w:rPr>
  </w:style>
  <w:style w:type="paragraph" w:customStyle="1" w:styleId="1789">
    <w:name w:val="报告正文"/>
    <w:basedOn w:val="1"/>
    <w:qFormat/>
    <w:uiPriority w:val="0"/>
    <w:pPr>
      <w:adjustRightInd/>
      <w:snapToGrid/>
      <w:spacing w:line="360" w:lineRule="auto"/>
      <w:ind w:firstLine="482" w:firstLineChars="0"/>
    </w:pPr>
    <w:rPr>
      <w:rFonts w:cs="Times New Roman"/>
      <w:szCs w:val="21"/>
    </w:rPr>
  </w:style>
  <w:style w:type="paragraph" w:customStyle="1" w:styleId="1790">
    <w:name w:val="项目"/>
    <w:basedOn w:val="1"/>
    <w:qFormat/>
    <w:uiPriority w:val="0"/>
    <w:pPr>
      <w:tabs>
        <w:tab w:val="left" w:pos="2040"/>
      </w:tabs>
      <w:adjustRightInd/>
      <w:snapToGrid/>
      <w:spacing w:line="240" w:lineRule="auto"/>
      <w:ind w:left="2040" w:leftChars="800" w:hanging="360" w:hangingChars="200"/>
    </w:pPr>
    <w:rPr>
      <w:rFonts w:cs="Times New Roman"/>
      <w:szCs w:val="20"/>
    </w:rPr>
  </w:style>
  <w:style w:type="paragraph" w:customStyle="1" w:styleId="1791">
    <w:name w:val="样式 表格标题 + 段后: 0.5 行1"/>
    <w:basedOn w:val="1"/>
    <w:qFormat/>
    <w:uiPriority w:val="0"/>
    <w:pPr>
      <w:pBdr>
        <w:top w:val="single" w:color="auto" w:sz="4" w:space="1"/>
      </w:pBdr>
      <w:snapToGrid/>
      <w:spacing w:afterLines="50" w:line="480" w:lineRule="exact"/>
      <w:ind w:firstLine="0" w:firstLineChars="0"/>
      <w:jc w:val="center"/>
      <w:textAlignment w:val="baseline"/>
    </w:pPr>
    <w:rPr>
      <w:rFonts w:cs="宋体"/>
      <w:b/>
      <w:bCs/>
      <w:kern w:val="0"/>
      <w:szCs w:val="20"/>
    </w:rPr>
  </w:style>
  <w:style w:type="paragraph" w:customStyle="1" w:styleId="1792">
    <w:name w:val="表"/>
    <w:basedOn w:val="66"/>
    <w:qFormat/>
    <w:uiPriority w:val="0"/>
    <w:pPr>
      <w:widowControl/>
      <w:spacing w:line="300" w:lineRule="exact"/>
    </w:pPr>
    <w:rPr>
      <w:rFonts w:ascii="Arial" w:hAnsi="Arial" w:eastAsia="宋体" w:cs="Arial"/>
      <w:b/>
      <w:sz w:val="21"/>
      <w:szCs w:val="24"/>
      <w:lang w:val="zh-CN"/>
    </w:rPr>
  </w:style>
  <w:style w:type="paragraph" w:customStyle="1" w:styleId="1793">
    <w:name w:val="Char40"/>
    <w:basedOn w:val="1"/>
    <w:qFormat/>
    <w:uiPriority w:val="0"/>
    <w:pPr>
      <w:adjustRightInd/>
      <w:snapToGrid/>
      <w:spacing w:line="240" w:lineRule="auto"/>
      <w:ind w:left="-48" w:firstLine="0" w:firstLineChars="0"/>
    </w:pPr>
    <w:rPr>
      <w:rFonts w:cs="Times New Roman"/>
      <w:sz w:val="21"/>
      <w:szCs w:val="24"/>
    </w:rPr>
  </w:style>
  <w:style w:type="paragraph" w:customStyle="1" w:styleId="1794">
    <w:name w:val="样式 表头 + 段前: 0.5 行 段后: 0.5 行"/>
    <w:basedOn w:val="1"/>
    <w:qFormat/>
    <w:uiPriority w:val="0"/>
    <w:pPr>
      <w:autoSpaceDE w:val="0"/>
      <w:autoSpaceDN w:val="0"/>
      <w:snapToGrid/>
      <w:spacing w:before="100" w:beforeAutospacing="1" w:after="100" w:afterAutospacing="1" w:line="480" w:lineRule="exact"/>
      <w:ind w:firstLine="0" w:firstLineChars="0"/>
    </w:pPr>
    <w:rPr>
      <w:rFonts w:cs="Times New Roman"/>
      <w:b/>
      <w:sz w:val="21"/>
      <w:szCs w:val="20"/>
      <w:lang w:val="zh-CN"/>
    </w:rPr>
  </w:style>
  <w:style w:type="paragraph" w:customStyle="1" w:styleId="1795">
    <w:name w:val="表格001"/>
    <w:basedOn w:val="1"/>
    <w:qFormat/>
    <w:uiPriority w:val="0"/>
    <w:pPr>
      <w:adjustRightInd/>
      <w:snapToGrid/>
      <w:spacing w:line="360" w:lineRule="exact"/>
      <w:ind w:firstLine="0" w:firstLineChars="0"/>
      <w:jc w:val="center"/>
    </w:pPr>
    <w:rPr>
      <w:rFonts w:ascii="Arial" w:hAnsi="Arial" w:cs="Times New Roman"/>
      <w:szCs w:val="20"/>
    </w:rPr>
  </w:style>
  <w:style w:type="paragraph" w:customStyle="1" w:styleId="1796">
    <w:name w:val="Char Char Char Char4"/>
    <w:basedOn w:val="1"/>
    <w:qFormat/>
    <w:uiPriority w:val="0"/>
    <w:pPr>
      <w:adjustRightInd/>
      <w:snapToGrid/>
      <w:spacing w:line="240" w:lineRule="auto"/>
      <w:ind w:firstLine="600" w:firstLineChars="250"/>
      <w:jc w:val="left"/>
    </w:pPr>
    <w:rPr>
      <w:rFonts w:ascii="宋体" w:hAnsi="宋体" w:cs="Times New Roman"/>
      <w:sz w:val="21"/>
      <w:szCs w:val="24"/>
    </w:rPr>
  </w:style>
  <w:style w:type="paragraph" w:customStyle="1" w:styleId="1797">
    <w:name w:val="样式 样式 标题 4 + 段前: 0.5 行 段后: 0.5 行 + 段前: 0.5 行 段后: 0.5 行5"/>
    <w:basedOn w:val="1196"/>
    <w:qFormat/>
    <w:uiPriority w:val="0"/>
  </w:style>
  <w:style w:type="paragraph" w:customStyle="1" w:styleId="1798">
    <w:name w:val="默认段落字体 Para Char"/>
    <w:basedOn w:val="1"/>
    <w:next w:val="1"/>
    <w:qFormat/>
    <w:uiPriority w:val="0"/>
    <w:pPr>
      <w:adjustRightInd/>
      <w:snapToGrid/>
      <w:spacing w:line="320" w:lineRule="atLeast"/>
      <w:ind w:left="150" w:leftChars="150"/>
      <w:jc w:val="center"/>
    </w:pPr>
    <w:rPr>
      <w:rFonts w:ascii="宋体" w:hAnsi="宋体" w:cs="宋体"/>
      <w:sz w:val="21"/>
      <w:szCs w:val="24"/>
    </w:rPr>
  </w:style>
  <w:style w:type="paragraph" w:customStyle="1" w:styleId="1799">
    <w:name w:val="xl37"/>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i/>
      <w:iCs/>
      <w:color w:val="000000"/>
      <w:kern w:val="0"/>
      <w:sz w:val="20"/>
      <w:szCs w:val="20"/>
    </w:rPr>
  </w:style>
  <w:style w:type="paragraph" w:customStyle="1" w:styleId="1800">
    <w:name w:val="9 Char"/>
    <w:basedOn w:val="1"/>
    <w:qFormat/>
    <w:uiPriority w:val="0"/>
    <w:pPr>
      <w:adjustRightInd/>
      <w:snapToGrid/>
      <w:spacing w:line="240" w:lineRule="exact"/>
    </w:pPr>
    <w:rPr>
      <w:rFonts w:cs="Times New Roman"/>
      <w:sz w:val="28"/>
      <w:szCs w:val="28"/>
    </w:rPr>
  </w:style>
  <w:style w:type="paragraph" w:customStyle="1" w:styleId="1801">
    <w:name w:val="xl43"/>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0"/>
      <w:szCs w:val="20"/>
    </w:rPr>
  </w:style>
  <w:style w:type="paragraph" w:customStyle="1" w:styleId="1802">
    <w:name w:val="大表格"/>
    <w:basedOn w:val="1595"/>
    <w:qFormat/>
    <w:uiPriority w:val="0"/>
    <w:pPr>
      <w:spacing w:line="480" w:lineRule="exact"/>
    </w:pPr>
    <w:rPr>
      <w:sz w:val="28"/>
    </w:rPr>
  </w:style>
  <w:style w:type="paragraph" w:customStyle="1" w:styleId="1803">
    <w:name w:val="xl49"/>
    <w:basedOn w:val="1"/>
    <w:qFormat/>
    <w:uiPriority w:val="0"/>
    <w:pPr>
      <w:widowControl/>
      <w:pBdr>
        <w:top w:val="single" w:color="auto" w:sz="4" w:space="0"/>
        <w:left w:val="single" w:color="auto" w:sz="4" w:space="0"/>
      </w:pBdr>
      <w:adjustRightInd/>
      <w:snapToGrid/>
      <w:spacing w:before="100" w:beforeAutospacing="1" w:after="100" w:afterAutospacing="1" w:line="240" w:lineRule="auto"/>
      <w:ind w:firstLine="0" w:firstLineChars="0"/>
      <w:jc w:val="center"/>
    </w:pPr>
    <w:rPr>
      <w:rFonts w:cs="Times New Roman"/>
      <w:kern w:val="0"/>
      <w:sz w:val="20"/>
      <w:szCs w:val="20"/>
    </w:rPr>
  </w:style>
  <w:style w:type="paragraph" w:customStyle="1" w:styleId="1804">
    <w:name w:val="6"/>
    <w:basedOn w:val="1"/>
    <w:next w:val="21"/>
    <w:qFormat/>
    <w:uiPriority w:val="0"/>
    <w:pPr>
      <w:adjustRightInd/>
      <w:snapToGrid/>
      <w:jc w:val="left"/>
    </w:pPr>
    <w:rPr>
      <w:rFonts w:ascii="仿宋_GB2312" w:eastAsia="仿宋_GB2312" w:cs="Times New Roman"/>
      <w:bCs/>
      <w:sz w:val="28"/>
      <w:szCs w:val="20"/>
    </w:rPr>
  </w:style>
  <w:style w:type="paragraph" w:customStyle="1" w:styleId="1805">
    <w:name w:val="xl53"/>
    <w:basedOn w:val="1"/>
    <w:qFormat/>
    <w:uiPriority w:val="0"/>
    <w:pPr>
      <w:widowControl/>
      <w:pBdr>
        <w:left w:val="single" w:color="auto" w:sz="4" w:space="0"/>
      </w:pBdr>
      <w:adjustRightInd/>
      <w:snapToGrid/>
      <w:spacing w:before="100" w:beforeAutospacing="1" w:after="100" w:afterAutospacing="1" w:line="240" w:lineRule="auto"/>
      <w:ind w:firstLine="0" w:firstLineChars="0"/>
      <w:jc w:val="center"/>
    </w:pPr>
    <w:rPr>
      <w:rFonts w:cs="Times New Roman"/>
      <w:kern w:val="0"/>
      <w:sz w:val="20"/>
      <w:szCs w:val="20"/>
    </w:rPr>
  </w:style>
  <w:style w:type="paragraph" w:customStyle="1" w:styleId="1806">
    <w:name w:val="特点标题"/>
    <w:basedOn w:val="1"/>
    <w:next w:val="21"/>
    <w:qFormat/>
    <w:uiPriority w:val="0"/>
    <w:pPr>
      <w:snapToGrid/>
      <w:spacing w:line="312" w:lineRule="auto"/>
      <w:ind w:firstLine="567" w:firstLineChars="0"/>
      <w:textAlignment w:val="baseline"/>
    </w:pPr>
    <w:rPr>
      <w:rFonts w:cs="Times New Roman"/>
      <w:kern w:val="0"/>
      <w:sz w:val="28"/>
      <w:szCs w:val="20"/>
    </w:rPr>
  </w:style>
  <w:style w:type="paragraph" w:customStyle="1" w:styleId="1807">
    <w:name w:val="附件312"/>
    <w:basedOn w:val="3"/>
    <w:next w:val="179"/>
    <w:qFormat/>
    <w:uiPriority w:val="0"/>
    <w:pPr>
      <w:tabs>
        <w:tab w:val="left" w:pos="1566"/>
      </w:tabs>
      <w:spacing w:before="0" w:beforeLines="0" w:after="120" w:afterLines="0" w:line="360" w:lineRule="auto"/>
      <w:jc w:val="left"/>
    </w:pPr>
    <w:rPr>
      <w:rFonts w:ascii="黑体" w:hAnsi="宋体" w:eastAsia="黑体" w:cs="Times New Roman"/>
      <w:b w:val="0"/>
      <w:bCs w:val="0"/>
      <w:sz w:val="32"/>
      <w:szCs w:val="32"/>
    </w:rPr>
  </w:style>
  <w:style w:type="paragraph" w:customStyle="1" w:styleId="1808">
    <w:name w:val="xl29"/>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left"/>
    </w:pPr>
    <w:rPr>
      <w:rFonts w:ascii="Arial Unicode MS" w:hAnsi="Arial Unicode MS" w:cs="Times New Roman"/>
      <w:kern w:val="0"/>
      <w:sz w:val="20"/>
      <w:szCs w:val="20"/>
    </w:rPr>
  </w:style>
  <w:style w:type="paragraph" w:customStyle="1" w:styleId="1809">
    <w:name w:val="CYQ 正文四号字体样式1"/>
    <w:basedOn w:val="1"/>
    <w:qFormat/>
    <w:uiPriority w:val="0"/>
    <w:pPr>
      <w:adjustRightInd/>
      <w:snapToGrid/>
      <w:spacing w:line="320" w:lineRule="atLeast"/>
      <w:ind w:firstLine="630" w:firstLineChars="225"/>
      <w:jc w:val="center"/>
    </w:pPr>
    <w:rPr>
      <w:rFonts w:cs="Times New Roman"/>
      <w:color w:val="000000"/>
      <w:kern w:val="0"/>
      <w:sz w:val="28"/>
      <w:szCs w:val="24"/>
    </w:rPr>
  </w:style>
  <w:style w:type="paragraph" w:customStyle="1" w:styleId="1810">
    <w:name w:val="样式 表格标题 + 段后: 0.5 行"/>
    <w:basedOn w:val="1"/>
    <w:qFormat/>
    <w:uiPriority w:val="0"/>
    <w:pPr>
      <w:pBdr>
        <w:top w:val="single" w:color="auto" w:sz="4" w:space="1"/>
      </w:pBdr>
      <w:snapToGrid/>
      <w:spacing w:line="324" w:lineRule="auto"/>
      <w:ind w:firstLine="0" w:firstLineChars="0"/>
      <w:jc w:val="center"/>
      <w:textAlignment w:val="baseline"/>
    </w:pPr>
    <w:rPr>
      <w:rFonts w:eastAsia="黑体" w:cs="宋体"/>
      <w:b/>
      <w:bCs/>
      <w:kern w:val="0"/>
      <w:szCs w:val="20"/>
    </w:rPr>
  </w:style>
  <w:style w:type="paragraph" w:customStyle="1" w:styleId="1811">
    <w:name w:val="CYQ标题4 样式1"/>
    <w:basedOn w:val="6"/>
    <w:qFormat/>
    <w:uiPriority w:val="0"/>
    <w:pPr>
      <w:keepLines w:val="0"/>
      <w:adjustRightInd/>
      <w:snapToGrid/>
      <w:spacing w:before="0" w:after="0" w:line="320" w:lineRule="atLeast"/>
      <w:ind w:firstLine="560"/>
    </w:pPr>
    <w:rPr>
      <w:rFonts w:ascii="Times New Roman" w:hAnsi="Times New Roman" w:eastAsia="宋体" w:cs="Times New Roman"/>
      <w:bCs w:val="0"/>
      <w:kern w:val="0"/>
    </w:rPr>
  </w:style>
  <w:style w:type="paragraph" w:customStyle="1" w:styleId="1812">
    <w:name w:val="燕山正文24"/>
    <w:basedOn w:val="1"/>
    <w:qFormat/>
    <w:uiPriority w:val="0"/>
    <w:pPr>
      <w:tabs>
        <w:tab w:val="left" w:pos="4680"/>
      </w:tabs>
      <w:spacing w:line="480" w:lineRule="exact"/>
      <w:ind w:firstLine="0" w:firstLineChars="0"/>
    </w:pPr>
    <w:rPr>
      <w:rFonts w:ascii="宋体" w:cs="宋体"/>
      <w:szCs w:val="24"/>
    </w:rPr>
  </w:style>
  <w:style w:type="paragraph" w:customStyle="1" w:styleId="1813">
    <w:name w:val="正文（首行缩进）"/>
    <w:basedOn w:val="1"/>
    <w:qFormat/>
    <w:uiPriority w:val="0"/>
    <w:pPr>
      <w:spacing w:line="320" w:lineRule="atLeast"/>
      <w:jc w:val="center"/>
    </w:pPr>
    <w:rPr>
      <w:rFonts w:cs="Times New Roman"/>
      <w:snapToGrid w:val="0"/>
      <w:kern w:val="0"/>
      <w:sz w:val="21"/>
      <w:szCs w:val="24"/>
    </w:rPr>
  </w:style>
  <w:style w:type="paragraph" w:customStyle="1" w:styleId="1814">
    <w:name w:val="调研内容"/>
    <w:basedOn w:val="1"/>
    <w:qFormat/>
    <w:uiPriority w:val="0"/>
    <w:pPr>
      <w:adjustRightInd/>
      <w:snapToGrid/>
      <w:spacing w:line="320" w:lineRule="atLeast"/>
      <w:ind w:firstLine="0" w:firstLineChars="0"/>
      <w:jc w:val="center"/>
    </w:pPr>
    <w:rPr>
      <w:rFonts w:cs="Times New Roman"/>
      <w:sz w:val="21"/>
      <w:szCs w:val="20"/>
    </w:rPr>
  </w:style>
  <w:style w:type="paragraph" w:customStyle="1" w:styleId="1815">
    <w:name w:val="样式 样式 样式 标题 4 + 段前: 0.5 行 段后: 0.5 行 + 段前: 0.5 行 段后: 0.5 行4 + 段前:..."/>
    <w:basedOn w:val="1816"/>
    <w:qFormat/>
    <w:uiPriority w:val="0"/>
    <w:pPr>
      <w:numPr>
        <w:ilvl w:val="3"/>
        <w:numId w:val="2"/>
      </w:numPr>
      <w:adjustRightInd w:val="0"/>
      <w:ind w:left="0"/>
    </w:pPr>
  </w:style>
  <w:style w:type="paragraph" w:customStyle="1" w:styleId="1816">
    <w:name w:val="样式 样式 标题 4 + 段前: 0.5 行 段后: 0.5 行 + 段前: 0.5 行 段后: 0.5 行4"/>
    <w:basedOn w:val="1196"/>
    <w:qFormat/>
    <w:uiPriority w:val="0"/>
  </w:style>
  <w:style w:type="paragraph" w:customStyle="1" w:styleId="1817">
    <w:name w:val="10"/>
    <w:basedOn w:val="1"/>
    <w:next w:val="21"/>
    <w:qFormat/>
    <w:uiPriority w:val="0"/>
    <w:pPr>
      <w:adjustRightInd/>
      <w:snapToGrid/>
      <w:ind w:firstLine="420" w:firstLineChars="0"/>
    </w:pPr>
    <w:rPr>
      <w:rFonts w:ascii="仿宋_GB2312" w:eastAsia="仿宋_GB2312" w:cs="Times New Roman"/>
      <w:sz w:val="28"/>
      <w:szCs w:val="20"/>
    </w:rPr>
  </w:style>
  <w:style w:type="paragraph" w:customStyle="1" w:styleId="1818">
    <w:name w:val="gb1"/>
    <w:basedOn w:val="1"/>
    <w:qFormat/>
    <w:uiPriority w:val="0"/>
    <w:pPr>
      <w:widowControl/>
      <w:tabs>
        <w:tab w:val="left" w:pos="227"/>
      </w:tabs>
      <w:overflowPunct w:val="0"/>
      <w:autoSpaceDE w:val="0"/>
      <w:autoSpaceDN w:val="0"/>
      <w:snapToGrid/>
      <w:spacing w:before="120" w:after="120" w:line="240" w:lineRule="auto"/>
      <w:ind w:firstLine="0" w:firstLineChars="0"/>
      <w:jc w:val="left"/>
      <w:textAlignment w:val="baseline"/>
    </w:pPr>
    <w:rPr>
      <w:rFonts w:ascii="Arial" w:hAnsi="Arial" w:eastAsia="仿宋体" w:cs="Times New Roman"/>
      <w:kern w:val="0"/>
      <w:sz w:val="21"/>
      <w:szCs w:val="20"/>
    </w:rPr>
  </w:style>
  <w:style w:type="paragraph" w:customStyle="1" w:styleId="1819">
    <w:name w:val="陶 标题1"/>
    <w:basedOn w:val="1"/>
    <w:qFormat/>
    <w:uiPriority w:val="0"/>
    <w:pPr>
      <w:spacing w:line="360" w:lineRule="auto"/>
      <w:ind w:firstLine="0" w:firstLineChars="0"/>
      <w:jc w:val="left"/>
    </w:pPr>
    <w:rPr>
      <w:rFonts w:ascii="黑体" w:hAnsi="宋体" w:eastAsia="黑体" w:cs="Times New Roman"/>
      <w:b/>
      <w:szCs w:val="24"/>
    </w:rPr>
  </w:style>
  <w:style w:type="paragraph" w:customStyle="1" w:styleId="1820">
    <w:name w:val="样式 表格文字 + 小四"/>
    <w:basedOn w:val="285"/>
    <w:qFormat/>
    <w:uiPriority w:val="0"/>
    <w:pPr>
      <w:autoSpaceDE w:val="0"/>
      <w:autoSpaceDN w:val="0"/>
      <w:spacing w:line="240" w:lineRule="auto"/>
      <w:ind w:left="14" w:leftChars="-38" w:right="-80" w:rightChars="-38" w:hanging="94" w:hangingChars="45"/>
      <w:textAlignment w:val="baseline"/>
    </w:pPr>
    <w:rPr>
      <w:rFonts w:ascii="宋体" w:hAnsi="宋体"/>
      <w:color w:val="000000"/>
      <w:sz w:val="24"/>
      <w:szCs w:val="21"/>
    </w:rPr>
  </w:style>
  <w:style w:type="paragraph" w:customStyle="1" w:styleId="1821">
    <w:name w:val="样式 表格文字 + (西文) 宋体 (中文) 华文仿宋 小四 黑色1"/>
    <w:basedOn w:val="285"/>
    <w:qFormat/>
    <w:uiPriority w:val="0"/>
    <w:pPr>
      <w:adjustRightInd/>
      <w:snapToGrid/>
      <w:spacing w:line="400" w:lineRule="exact"/>
    </w:pPr>
    <w:rPr>
      <w:rFonts w:ascii="宋体" w:hAnsi="宋体" w:cs="宋体"/>
      <w:color w:val="000000"/>
    </w:rPr>
  </w:style>
  <w:style w:type="paragraph" w:customStyle="1" w:styleId="1822">
    <w:name w:val="xl87"/>
    <w:basedOn w:val="1"/>
    <w:qFormat/>
    <w:uiPriority w:val="0"/>
    <w:pPr>
      <w:widowControl/>
      <w:pBdr>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b/>
      <w:bCs/>
      <w:kern w:val="0"/>
      <w:sz w:val="20"/>
      <w:szCs w:val="20"/>
    </w:rPr>
  </w:style>
  <w:style w:type="paragraph" w:customStyle="1" w:styleId="1823">
    <w:name w:val="段标"/>
    <w:basedOn w:val="1"/>
    <w:qFormat/>
    <w:uiPriority w:val="0"/>
    <w:pPr>
      <w:widowControl/>
      <w:snapToGrid/>
      <w:spacing w:line="360" w:lineRule="auto"/>
      <w:ind w:firstLine="567" w:firstLineChars="0"/>
      <w:jc w:val="left"/>
      <w:textAlignment w:val="baseline"/>
    </w:pPr>
    <w:rPr>
      <w:rFonts w:cs="Times New Roman"/>
      <w:kern w:val="0"/>
      <w:sz w:val="28"/>
      <w:szCs w:val="20"/>
    </w:rPr>
  </w:style>
  <w:style w:type="paragraph" w:customStyle="1" w:styleId="1824">
    <w:name w:val="表内文字小812"/>
    <w:basedOn w:val="1"/>
    <w:qFormat/>
    <w:uiPriority w:val="0"/>
    <w:pPr>
      <w:spacing w:line="240" w:lineRule="auto"/>
      <w:ind w:firstLine="0" w:firstLineChars="0"/>
      <w:jc w:val="center"/>
    </w:pPr>
    <w:rPr>
      <w:rFonts w:ascii="宋体" w:hAnsi="Times" w:cs="宋体"/>
      <w:sz w:val="21"/>
      <w:szCs w:val="20"/>
    </w:rPr>
  </w:style>
  <w:style w:type="paragraph" w:customStyle="1" w:styleId="1825">
    <w:name w:val="xl91"/>
    <w:basedOn w:val="1"/>
    <w:qFormat/>
    <w:uiPriority w:val="0"/>
    <w:pPr>
      <w:widowControl/>
      <w:pBdr>
        <w:left w:val="single" w:color="auto" w:sz="4" w:space="0"/>
        <w:right w:val="single" w:color="auto" w:sz="4" w:space="0"/>
      </w:pBdr>
      <w:adjustRightInd/>
      <w:snapToGrid/>
      <w:spacing w:before="100" w:beforeAutospacing="1" w:after="100" w:afterAutospacing="1" w:line="240" w:lineRule="auto"/>
      <w:ind w:firstLine="0" w:firstLineChars="0"/>
      <w:jc w:val="left"/>
    </w:pPr>
    <w:rPr>
      <w:rFonts w:cs="Times New Roman"/>
      <w:kern w:val="0"/>
      <w:sz w:val="20"/>
      <w:szCs w:val="20"/>
    </w:rPr>
  </w:style>
  <w:style w:type="paragraph" w:customStyle="1" w:styleId="1826">
    <w:name w:val="xl59"/>
    <w:basedOn w:val="1"/>
    <w:qFormat/>
    <w:uiPriority w:val="0"/>
    <w:pPr>
      <w:widowControl/>
      <w:pBdr>
        <w:top w:val="single" w:color="auto" w:sz="4" w:space="0"/>
        <w:left w:val="single" w:color="auto" w:sz="4" w:space="0"/>
        <w:bottom w:val="single" w:color="auto" w:sz="4" w:space="0"/>
        <w:right w:val="single" w:color="auto" w:sz="4" w:space="0"/>
      </w:pBdr>
      <w:shd w:val="clear" w:color="auto" w:fill="FFFF00"/>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827">
    <w:name w:val="xl95"/>
    <w:basedOn w:val="1"/>
    <w:qFormat/>
    <w:uiPriority w:val="0"/>
    <w:pPr>
      <w:widowControl/>
      <w:pBdr>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ascii="Arial Unicode MS" w:hAnsi="Arial Unicode MS" w:cs="Times New Roman"/>
      <w:b/>
      <w:bCs/>
      <w:color w:val="FF0000"/>
      <w:kern w:val="0"/>
      <w:sz w:val="20"/>
      <w:szCs w:val="20"/>
    </w:rPr>
  </w:style>
  <w:style w:type="paragraph" w:customStyle="1" w:styleId="1828">
    <w:name w:val="xl63"/>
    <w:basedOn w:val="1"/>
    <w:qFormat/>
    <w:uiPriority w:val="0"/>
    <w:pPr>
      <w:widowControl/>
      <w:pBdr>
        <w:top w:val="single" w:color="auto" w:sz="4" w:space="0"/>
        <w:left w:val="single" w:color="auto" w:sz="4" w:space="0"/>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0"/>
      <w:szCs w:val="20"/>
    </w:rPr>
  </w:style>
  <w:style w:type="paragraph" w:customStyle="1" w:styleId="1829">
    <w:name w:val="font15"/>
    <w:basedOn w:val="1"/>
    <w:qFormat/>
    <w:uiPriority w:val="0"/>
    <w:pPr>
      <w:widowControl/>
      <w:adjustRightInd/>
      <w:snapToGrid/>
      <w:spacing w:before="100" w:beforeAutospacing="1" w:after="100" w:afterAutospacing="1" w:line="240" w:lineRule="auto"/>
      <w:ind w:firstLine="0" w:firstLineChars="0"/>
      <w:jc w:val="left"/>
    </w:pPr>
    <w:rPr>
      <w:rFonts w:ascii="宋体" w:hAnsi="宋体" w:cs="Arial Unicode MS"/>
      <w:kern w:val="0"/>
      <w:sz w:val="21"/>
      <w:szCs w:val="21"/>
    </w:rPr>
  </w:style>
  <w:style w:type="paragraph" w:customStyle="1" w:styleId="1830">
    <w:name w:val="样式 表中文字 + 两端对齐"/>
    <w:basedOn w:val="1"/>
    <w:qFormat/>
    <w:uiPriority w:val="0"/>
    <w:pPr>
      <w:tabs>
        <w:tab w:val="left" w:pos="3286"/>
        <w:tab w:val="left" w:pos="8362"/>
      </w:tabs>
      <w:adjustRightInd/>
      <w:spacing w:line="320" w:lineRule="exact"/>
      <w:ind w:firstLine="0" w:firstLineChars="0"/>
    </w:pPr>
    <w:rPr>
      <w:rFonts w:ascii="Arial" w:hAnsi="Arial" w:eastAsia="楷体_GB2312" w:cs="宋体"/>
      <w:sz w:val="21"/>
      <w:szCs w:val="21"/>
      <w:shd w:val="clear" w:color="auto" w:fill="FFFFFF"/>
    </w:rPr>
  </w:style>
  <w:style w:type="paragraph" w:customStyle="1" w:styleId="1831">
    <w:name w:val="样式 (西文) 仿宋_GB2312 (中文) 仿宋_GB2312 四号 首行缩进:  0.98 厘米 行距: 固定值 2..."/>
    <w:basedOn w:val="26"/>
    <w:next w:val="26"/>
    <w:qFormat/>
    <w:uiPriority w:val="0"/>
    <w:pPr>
      <w:shd w:val="clear" w:color="auto" w:fill="auto"/>
      <w:adjustRightInd/>
      <w:snapToGrid/>
      <w:spacing w:line="480" w:lineRule="exact"/>
      <w:ind w:firstLine="555"/>
    </w:pPr>
    <w:rPr>
      <w:rFonts w:ascii="仿宋_GB2312" w:eastAsia="仿宋_GB2312" w:cs="宋体"/>
      <w:sz w:val="44"/>
      <w:szCs w:val="20"/>
    </w:rPr>
  </w:style>
  <w:style w:type="paragraph" w:customStyle="1" w:styleId="1832">
    <w:name w:val="表居中（中文）"/>
    <w:basedOn w:val="1"/>
    <w:qFormat/>
    <w:uiPriority w:val="0"/>
    <w:pPr>
      <w:snapToGrid/>
      <w:spacing w:line="380" w:lineRule="atLeast"/>
      <w:ind w:firstLine="0" w:firstLineChars="0"/>
      <w:jc w:val="center"/>
      <w:textAlignment w:val="baseline"/>
    </w:pPr>
    <w:rPr>
      <w:rFonts w:eastAsia="楷体_GB2312" w:cs="Times New Roman"/>
      <w:kern w:val="0"/>
      <w:sz w:val="21"/>
      <w:szCs w:val="20"/>
    </w:rPr>
  </w:style>
  <w:style w:type="paragraph" w:customStyle="1" w:styleId="1833">
    <w:name w:val="xl83"/>
    <w:basedOn w:val="1"/>
    <w:qFormat/>
    <w:uiPriority w:val="0"/>
    <w:pPr>
      <w:widowControl/>
      <w:pBdr>
        <w:left w:val="single" w:color="auto" w:sz="4" w:space="0"/>
        <w:bottom w:val="single" w:color="auto" w:sz="4" w:space="0"/>
        <w:right w:val="single" w:color="auto" w:sz="4" w:space="0"/>
      </w:pBdr>
      <w:shd w:val="clear" w:color="auto" w:fill="FFFF00"/>
      <w:adjustRightInd/>
      <w:snapToGrid/>
      <w:spacing w:before="100" w:beforeAutospacing="1" w:after="100" w:afterAutospacing="1" w:line="240" w:lineRule="auto"/>
      <w:ind w:firstLine="0" w:firstLineChars="0"/>
      <w:jc w:val="center"/>
    </w:pPr>
    <w:rPr>
      <w:rFonts w:ascii="Arial Unicode MS" w:hAnsi="Arial Unicode MS" w:cs="Times New Roman"/>
      <w:kern w:val="0"/>
      <w:sz w:val="20"/>
      <w:szCs w:val="20"/>
    </w:rPr>
  </w:style>
  <w:style w:type="paragraph" w:customStyle="1" w:styleId="1834">
    <w:name w:val="Char Char Char Char Char Char Char Char Char1 Char Char Char Char2"/>
    <w:basedOn w:val="1"/>
    <w:qFormat/>
    <w:uiPriority w:val="0"/>
    <w:pPr>
      <w:adjustRightInd/>
      <w:snapToGrid/>
      <w:spacing w:line="240" w:lineRule="auto"/>
      <w:ind w:firstLine="0" w:firstLineChars="0"/>
    </w:pPr>
    <w:rPr>
      <w:rFonts w:cs="Times New Roman"/>
      <w:sz w:val="21"/>
      <w:szCs w:val="21"/>
    </w:rPr>
  </w:style>
  <w:style w:type="paragraph" w:customStyle="1" w:styleId="1835">
    <w:name w:val="样式 标题 3条标题1.1.1条标题1.1.11条标题1.1.12条标题1.1.13条标题1.1.111条标题1.1..."/>
    <w:basedOn w:val="5"/>
    <w:qFormat/>
    <w:uiPriority w:val="0"/>
    <w:pPr>
      <w:adjustRightInd/>
      <w:snapToGrid/>
      <w:spacing w:before="0" w:after="0" w:line="480" w:lineRule="exact"/>
      <w:ind w:firstLine="0" w:firstLineChars="0"/>
    </w:pPr>
    <w:rPr>
      <w:rFonts w:cs="宋体"/>
      <w:sz w:val="24"/>
      <w:szCs w:val="24"/>
    </w:rPr>
  </w:style>
  <w:style w:type="paragraph" w:customStyle="1" w:styleId="1836">
    <w:name w:val="表文字524"/>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1837">
    <w:name w:val="样式11"/>
    <w:basedOn w:val="1"/>
    <w:qFormat/>
    <w:uiPriority w:val="0"/>
    <w:pPr>
      <w:tabs>
        <w:tab w:val="left" w:pos="720"/>
      </w:tabs>
      <w:spacing w:line="312" w:lineRule="auto"/>
      <w:ind w:left="720" w:hanging="720" w:firstLineChars="0"/>
    </w:pPr>
    <w:rPr>
      <w:rFonts w:ascii="仿宋_GB2312" w:eastAsia="仿宋_GB2312" w:cs="Times New Roman"/>
      <w:sz w:val="28"/>
      <w:szCs w:val="24"/>
    </w:rPr>
  </w:style>
  <w:style w:type="paragraph" w:customStyle="1" w:styleId="1838">
    <w:name w:val="h"/>
    <w:basedOn w:val="1"/>
    <w:next w:val="1"/>
    <w:qFormat/>
    <w:uiPriority w:val="0"/>
    <w:pPr>
      <w:autoSpaceDE w:val="0"/>
      <w:autoSpaceDN w:val="0"/>
      <w:snapToGrid/>
      <w:spacing w:before="100" w:after="100" w:line="240" w:lineRule="auto"/>
      <w:ind w:firstLine="0" w:firstLineChars="0"/>
      <w:jc w:val="left"/>
    </w:pPr>
    <w:rPr>
      <w:rFonts w:ascii="宋体" w:cs="Times New Roman"/>
      <w:kern w:val="0"/>
      <w:szCs w:val="24"/>
    </w:rPr>
  </w:style>
  <w:style w:type="paragraph" w:customStyle="1" w:styleId="1839">
    <w:name w:val="正文222"/>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1840">
    <w:name w:val="谏壁chen表格内文字"/>
    <w:basedOn w:val="1"/>
    <w:qFormat/>
    <w:uiPriority w:val="0"/>
    <w:pPr>
      <w:adjustRightInd/>
      <w:snapToGrid/>
      <w:spacing w:line="0" w:lineRule="atLeast"/>
      <w:ind w:firstLine="0" w:firstLineChars="0"/>
      <w:jc w:val="center"/>
    </w:pPr>
    <w:rPr>
      <w:rFonts w:cs="Times New Roman"/>
      <w:sz w:val="21"/>
      <w:szCs w:val="21"/>
    </w:rPr>
  </w:style>
  <w:style w:type="paragraph" w:customStyle="1" w:styleId="1841">
    <w:name w:val="样式 左侧:  1.1 厘米 首行缩进:  1.92 厘米"/>
    <w:basedOn w:val="1"/>
    <w:qFormat/>
    <w:uiPriority w:val="0"/>
    <w:pPr>
      <w:adjustRightInd/>
      <w:snapToGrid/>
      <w:spacing w:line="420" w:lineRule="exact"/>
      <w:ind w:firstLine="360" w:firstLineChars="150"/>
    </w:pPr>
    <w:rPr>
      <w:rFonts w:cs="Times New Roman"/>
      <w:szCs w:val="20"/>
    </w:rPr>
  </w:style>
  <w:style w:type="paragraph" w:customStyle="1" w:styleId="1842">
    <w:name w:val="标题4312"/>
    <w:basedOn w:val="1"/>
    <w:qFormat/>
    <w:uiPriority w:val="0"/>
    <w:pPr>
      <w:spacing w:line="480" w:lineRule="exact"/>
      <w:ind w:firstLine="0" w:firstLineChars="0"/>
      <w:jc w:val="center"/>
    </w:pPr>
    <w:rPr>
      <w:rFonts w:ascii="宋体" w:hAnsi="宋体" w:cs="宋体"/>
      <w:szCs w:val="24"/>
    </w:rPr>
  </w:style>
  <w:style w:type="paragraph" w:customStyle="1" w:styleId="1843">
    <w:name w:val="正文01"/>
    <w:basedOn w:val="1"/>
    <w:qFormat/>
    <w:uiPriority w:val="0"/>
    <w:pPr>
      <w:adjustRightInd/>
      <w:snapToGrid/>
      <w:spacing w:before="40" w:line="420" w:lineRule="exact"/>
    </w:pPr>
    <w:rPr>
      <w:rFonts w:cs="Times New Roman"/>
      <w:bCs/>
      <w:szCs w:val="24"/>
    </w:rPr>
  </w:style>
  <w:style w:type="paragraph" w:customStyle="1" w:styleId="1844">
    <w:name w:val="表1"/>
    <w:basedOn w:val="1"/>
    <w:qFormat/>
    <w:uiPriority w:val="0"/>
    <w:pPr>
      <w:snapToGrid/>
      <w:spacing w:before="120" w:after="120" w:line="440" w:lineRule="exact"/>
      <w:ind w:firstLine="0" w:firstLineChars="0"/>
      <w:jc w:val="center"/>
      <w:textAlignment w:val="baseline"/>
    </w:pPr>
    <w:rPr>
      <w:rFonts w:eastAsia="黑体" w:cs="Times New Roman"/>
      <w:spacing w:val="10"/>
      <w:kern w:val="0"/>
      <w:szCs w:val="20"/>
    </w:rPr>
  </w:style>
  <w:style w:type="paragraph" w:customStyle="1" w:styleId="1845">
    <w:name w:val="表内文字小26"/>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1846">
    <w:name w:val="图题3"/>
    <w:basedOn w:val="179"/>
    <w:next w:val="179"/>
    <w:qFormat/>
    <w:uiPriority w:val="0"/>
    <w:pPr>
      <w:ind w:firstLine="0"/>
      <w:jc w:val="center"/>
    </w:pPr>
    <w:rPr>
      <w:rFonts w:ascii="黑体" w:hAnsi="宋体" w:eastAsia="黑体"/>
      <w:b/>
      <w:bCs/>
    </w:rPr>
  </w:style>
  <w:style w:type="paragraph" w:customStyle="1" w:styleId="1847">
    <w:name w:val="表头王"/>
    <w:basedOn w:val="1"/>
    <w:qFormat/>
    <w:uiPriority w:val="0"/>
    <w:pPr>
      <w:ind w:firstLine="0" w:firstLineChars="0"/>
      <w:jc w:val="center"/>
    </w:pPr>
    <w:rPr>
      <w:rFonts w:ascii="宋体" w:hAnsi="宋体" w:cs="Times New Roman"/>
      <w:bCs/>
      <w:sz w:val="28"/>
      <w:szCs w:val="28"/>
    </w:rPr>
  </w:style>
  <w:style w:type="paragraph" w:customStyle="1" w:styleId="1848">
    <w:name w:val="表中文字33"/>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1849">
    <w:name w:val="Char Char Char Char Char Char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1850">
    <w:name w:val="字元1"/>
    <w:basedOn w:val="1"/>
    <w:qFormat/>
    <w:uiPriority w:val="0"/>
    <w:pPr>
      <w:adjustRightInd/>
      <w:snapToGrid/>
      <w:spacing w:line="240" w:lineRule="auto"/>
      <w:ind w:firstLine="0" w:firstLineChars="0"/>
    </w:pPr>
    <w:rPr>
      <w:rFonts w:cs="Times New Roman"/>
      <w:sz w:val="21"/>
      <w:szCs w:val="21"/>
    </w:rPr>
  </w:style>
  <w:style w:type="paragraph" w:customStyle="1" w:styleId="1851">
    <w:name w:val="一级标题上"/>
    <w:basedOn w:val="1"/>
    <w:qFormat/>
    <w:uiPriority w:val="0"/>
    <w:pPr>
      <w:adjustRightInd/>
      <w:snapToGrid/>
      <w:spacing w:beforeLines="50" w:afterLines="50" w:line="240" w:lineRule="auto"/>
      <w:ind w:firstLine="0" w:firstLineChars="0"/>
    </w:pPr>
    <w:rPr>
      <w:rFonts w:ascii="Calibri" w:hAnsi="Calibri" w:eastAsia="黑体" w:cs="Times New Roman"/>
      <w:sz w:val="21"/>
    </w:rPr>
  </w:style>
  <w:style w:type="paragraph" w:customStyle="1" w:styleId="1852">
    <w:name w:val="xl6312"/>
    <w:basedOn w:val="1"/>
    <w:qFormat/>
    <w:uiPriority w:val="0"/>
    <w:pPr>
      <w:widowControl/>
      <w:adjustRightInd/>
      <w:snapToGrid/>
      <w:spacing w:before="100" w:beforeAutospacing="1" w:after="100" w:afterAutospacing="1" w:line="240" w:lineRule="auto"/>
      <w:ind w:firstLine="0" w:firstLineChars="0"/>
      <w:jc w:val="center"/>
      <w:textAlignment w:val="center"/>
    </w:pPr>
    <w:rPr>
      <w:rFonts w:hint="eastAsia" w:ascii="黑体" w:hAnsi="宋体" w:eastAsia="黑体" w:cs="Times New Roman"/>
      <w:kern w:val="0"/>
      <w:szCs w:val="24"/>
    </w:rPr>
  </w:style>
  <w:style w:type="paragraph" w:customStyle="1" w:styleId="1853">
    <w:name w:val="表格文字2wj"/>
    <w:basedOn w:val="1"/>
    <w:qFormat/>
    <w:uiPriority w:val="0"/>
    <w:pPr>
      <w:spacing w:line="360" w:lineRule="atLeast"/>
      <w:ind w:firstLine="0" w:firstLineChars="0"/>
      <w:jc w:val="center"/>
    </w:pPr>
    <w:rPr>
      <w:rFonts w:cs="Times New Roman"/>
      <w:snapToGrid w:val="0"/>
      <w:kern w:val="0"/>
      <w:sz w:val="21"/>
      <w:szCs w:val="21"/>
    </w:rPr>
  </w:style>
  <w:style w:type="paragraph" w:customStyle="1" w:styleId="1854">
    <w:name w:val="标题3"/>
    <w:qFormat/>
    <w:uiPriority w:val="0"/>
    <w:pPr>
      <w:adjustRightInd w:val="0"/>
      <w:snapToGrid w:val="0"/>
      <w:spacing w:line="360" w:lineRule="auto"/>
      <w:outlineLvl w:val="2"/>
    </w:pPr>
    <w:rPr>
      <w:rFonts w:ascii="黑体" w:hAnsi="Times New Roman" w:eastAsia="黑体" w:cs="Times New Roman"/>
      <w:b/>
      <w:bCs/>
      <w:kern w:val="2"/>
      <w:sz w:val="24"/>
      <w:szCs w:val="24"/>
      <w:lang w:val="en-US" w:eastAsia="zh-CN" w:bidi="ar-SA"/>
    </w:rPr>
  </w:style>
  <w:style w:type="paragraph" w:customStyle="1" w:styleId="1855">
    <w:name w:val="燕山正文117"/>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1856">
    <w:name w:val="白洋淀前言"/>
    <w:basedOn w:val="1"/>
    <w:next w:val="1857"/>
    <w:qFormat/>
    <w:uiPriority w:val="0"/>
    <w:pPr>
      <w:pBdr>
        <w:top w:val="single" w:color="auto" w:sz="4" w:space="1"/>
      </w:pBdr>
      <w:adjustRightInd/>
      <w:snapToGrid/>
      <w:spacing w:line="360" w:lineRule="auto"/>
    </w:pPr>
    <w:rPr>
      <w:rFonts w:cs="宋体"/>
      <w:szCs w:val="24"/>
    </w:rPr>
  </w:style>
  <w:style w:type="paragraph" w:customStyle="1" w:styleId="1857">
    <w:name w:val="前言"/>
    <w:basedOn w:val="84"/>
    <w:qFormat/>
    <w:uiPriority w:val="0"/>
    <w:pPr>
      <w:pBdr>
        <w:top w:val="single" w:color="auto" w:sz="4" w:space="1"/>
      </w:pBdr>
      <w:adjustRightInd w:val="0"/>
      <w:spacing w:line="360" w:lineRule="auto"/>
      <w:textAlignment w:val="baseline"/>
    </w:pPr>
    <w:rPr>
      <w:rFonts w:ascii="黑体" w:eastAsia="黑体"/>
      <w:sz w:val="18"/>
      <w:szCs w:val="18"/>
    </w:rPr>
  </w:style>
  <w:style w:type="paragraph" w:customStyle="1" w:styleId="1858">
    <w:name w:val="1"/>
    <w:basedOn w:val="1"/>
    <w:next w:val="21"/>
    <w:qFormat/>
    <w:uiPriority w:val="0"/>
    <w:pPr>
      <w:adjustRightInd/>
      <w:snapToGrid/>
      <w:spacing w:line="240" w:lineRule="auto"/>
      <w:ind w:firstLine="420"/>
    </w:pPr>
    <w:rPr>
      <w:rFonts w:cs="Times New Roman"/>
      <w:sz w:val="21"/>
      <w:szCs w:val="24"/>
    </w:rPr>
  </w:style>
  <w:style w:type="paragraph" w:customStyle="1" w:styleId="1859">
    <w:name w:val="Char Char Char Char Char Char Char Char3"/>
    <w:basedOn w:val="1"/>
    <w:qFormat/>
    <w:uiPriority w:val="0"/>
    <w:pPr>
      <w:adjustRightInd/>
      <w:snapToGrid/>
      <w:spacing w:line="240" w:lineRule="auto"/>
      <w:ind w:firstLine="0" w:firstLineChars="0"/>
    </w:pPr>
    <w:rPr>
      <w:rFonts w:cs="Times New Roman"/>
      <w:sz w:val="21"/>
      <w:szCs w:val="21"/>
    </w:rPr>
  </w:style>
  <w:style w:type="paragraph" w:customStyle="1" w:styleId="1860">
    <w:name w:val="正文文字1"/>
    <w:basedOn w:val="1"/>
    <w:next w:val="45"/>
    <w:qFormat/>
    <w:uiPriority w:val="0"/>
    <w:pPr>
      <w:adjustRightInd/>
      <w:snapToGrid/>
      <w:spacing w:line="240" w:lineRule="auto"/>
      <w:ind w:firstLine="0" w:firstLineChars="0"/>
    </w:pPr>
    <w:rPr>
      <w:rFonts w:ascii="宋体" w:hAnsi="Courier New" w:cs="Courier New"/>
      <w:sz w:val="21"/>
      <w:szCs w:val="21"/>
    </w:rPr>
  </w:style>
  <w:style w:type="paragraph" w:customStyle="1" w:styleId="1861">
    <w:name w:val="正文文本 21"/>
    <w:basedOn w:val="1"/>
    <w:qFormat/>
    <w:uiPriority w:val="0"/>
    <w:pPr>
      <w:snapToGrid/>
      <w:spacing w:line="312" w:lineRule="atLeast"/>
      <w:ind w:firstLine="567" w:firstLineChars="0"/>
      <w:textAlignment w:val="baseline"/>
    </w:pPr>
    <w:rPr>
      <w:rFonts w:cs="Times New Roman"/>
      <w:kern w:val="0"/>
      <w:sz w:val="28"/>
      <w:szCs w:val="20"/>
    </w:rPr>
  </w:style>
  <w:style w:type="paragraph" w:customStyle="1" w:styleId="1862">
    <w:name w:val="文本框112"/>
    <w:basedOn w:val="1"/>
    <w:qFormat/>
    <w:uiPriority w:val="0"/>
    <w:pPr>
      <w:spacing w:after="6" w:line="240" w:lineRule="auto"/>
      <w:ind w:firstLine="0" w:firstLineChars="0"/>
      <w:jc w:val="center"/>
    </w:pPr>
    <w:rPr>
      <w:rFonts w:eastAsia="仿宋_GB2312" w:cs="Times New Roman"/>
      <w:sz w:val="21"/>
      <w:szCs w:val="24"/>
    </w:rPr>
  </w:style>
  <w:style w:type="paragraph" w:customStyle="1" w:styleId="1863">
    <w:name w:val="默认段落字体 Para Char Char Char Char2"/>
    <w:basedOn w:val="1"/>
    <w:qFormat/>
    <w:uiPriority w:val="0"/>
    <w:pPr>
      <w:adjustRightInd/>
      <w:snapToGrid/>
      <w:spacing w:line="240" w:lineRule="auto"/>
      <w:ind w:firstLine="0" w:firstLineChars="0"/>
    </w:pPr>
    <w:rPr>
      <w:rFonts w:cs="Times New Roman"/>
      <w:sz w:val="21"/>
      <w:szCs w:val="24"/>
    </w:rPr>
  </w:style>
  <w:style w:type="paragraph" w:customStyle="1" w:styleId="1864">
    <w:name w:val="Char Char Char Char Char Char Char Char Char Char2"/>
    <w:basedOn w:val="1"/>
    <w:qFormat/>
    <w:uiPriority w:val="0"/>
    <w:pPr>
      <w:adjustRightInd/>
      <w:snapToGrid/>
      <w:spacing w:line="240" w:lineRule="exact"/>
    </w:pPr>
    <w:rPr>
      <w:rFonts w:cs="Times New Roman"/>
      <w:sz w:val="28"/>
      <w:szCs w:val="28"/>
    </w:rPr>
  </w:style>
  <w:style w:type="paragraph" w:customStyle="1" w:styleId="1865">
    <w:name w:val="Char Char Char Char Char Char1"/>
    <w:basedOn w:val="1"/>
    <w:qFormat/>
    <w:uiPriority w:val="0"/>
    <w:pPr>
      <w:adjustRightInd/>
      <w:snapToGrid/>
      <w:spacing w:line="240" w:lineRule="auto"/>
      <w:ind w:firstLine="0" w:firstLineChars="0"/>
    </w:pPr>
    <w:rPr>
      <w:rFonts w:cs="Times New Roman"/>
      <w:sz w:val="21"/>
      <w:szCs w:val="21"/>
    </w:rPr>
  </w:style>
  <w:style w:type="paragraph" w:customStyle="1" w:styleId="1866">
    <w:name w:val="正文样式1"/>
    <w:basedOn w:val="1"/>
    <w:qFormat/>
    <w:uiPriority w:val="0"/>
    <w:pPr>
      <w:adjustRightInd/>
      <w:snapToGrid/>
      <w:spacing w:before="60" w:line="460" w:lineRule="exact"/>
    </w:pPr>
    <w:rPr>
      <w:rFonts w:cs="Times New Roman"/>
      <w:kern w:val="0"/>
      <w:szCs w:val="24"/>
    </w:rPr>
  </w:style>
  <w:style w:type="paragraph" w:customStyle="1" w:styleId="1867">
    <w:name w:val="Char Char Char Char Char1"/>
    <w:basedOn w:val="1"/>
    <w:qFormat/>
    <w:uiPriority w:val="0"/>
    <w:pPr>
      <w:adjustRightInd/>
      <w:snapToGrid/>
      <w:spacing w:line="240" w:lineRule="auto"/>
      <w:ind w:firstLine="0" w:firstLineChars="0"/>
    </w:pPr>
    <w:rPr>
      <w:rFonts w:cs="Times New Roman"/>
      <w:sz w:val="21"/>
      <w:szCs w:val="21"/>
    </w:rPr>
  </w:style>
  <w:style w:type="paragraph" w:customStyle="1" w:styleId="1868">
    <w:name w:val="正文文本缩进 21"/>
    <w:basedOn w:val="1"/>
    <w:qFormat/>
    <w:uiPriority w:val="0"/>
    <w:pPr>
      <w:snapToGrid/>
      <w:spacing w:line="240" w:lineRule="auto"/>
      <w:ind w:firstLine="432" w:firstLineChars="0"/>
      <w:textAlignment w:val="baseline"/>
    </w:pPr>
    <w:rPr>
      <w:rFonts w:cs="Times New Roman"/>
      <w:szCs w:val="20"/>
    </w:rPr>
  </w:style>
  <w:style w:type="paragraph" w:customStyle="1" w:styleId="1869">
    <w:name w:val="标准12"/>
    <w:basedOn w:val="1"/>
    <w:qFormat/>
    <w:uiPriority w:val="0"/>
    <w:pPr>
      <w:snapToGrid/>
      <w:spacing w:before="120" w:line="336" w:lineRule="auto"/>
      <w:ind w:firstLine="0" w:firstLineChars="0"/>
      <w:jc w:val="center"/>
      <w:textAlignment w:val="baseline"/>
    </w:pPr>
    <w:rPr>
      <w:rFonts w:ascii="黑体" w:eastAsia="黑体" w:cs="Times New Roman"/>
      <w:sz w:val="21"/>
      <w:szCs w:val="20"/>
    </w:rPr>
  </w:style>
  <w:style w:type="paragraph" w:customStyle="1" w:styleId="1870">
    <w:name w:val="纯文本1"/>
    <w:basedOn w:val="1"/>
    <w:qFormat/>
    <w:uiPriority w:val="0"/>
    <w:pPr>
      <w:tabs>
        <w:tab w:val="left" w:pos="360"/>
      </w:tabs>
      <w:autoSpaceDE w:val="0"/>
      <w:autoSpaceDN w:val="0"/>
      <w:spacing w:line="360" w:lineRule="auto"/>
      <w:ind w:firstLine="360" w:firstLineChars="150"/>
      <w:jc w:val="center"/>
      <w:textAlignment w:val="baseline"/>
    </w:pPr>
    <w:rPr>
      <w:rFonts w:ascii="宋体" w:hAnsi="宋体" w:cs="Times New Roman"/>
      <w:color w:val="000000"/>
      <w:kern w:val="0"/>
      <w:szCs w:val="24"/>
    </w:rPr>
  </w:style>
  <w:style w:type="paragraph" w:customStyle="1" w:styleId="1871">
    <w:name w:val="Char Char Char Char Char Char Char Char Char Char1 Char Char1"/>
    <w:basedOn w:val="1"/>
    <w:qFormat/>
    <w:uiPriority w:val="0"/>
    <w:pPr>
      <w:adjustRightInd/>
      <w:snapToGrid/>
      <w:spacing w:line="240" w:lineRule="exact"/>
    </w:pPr>
    <w:rPr>
      <w:rFonts w:cs="Times New Roman"/>
      <w:sz w:val="28"/>
      <w:szCs w:val="28"/>
    </w:rPr>
  </w:style>
  <w:style w:type="paragraph" w:customStyle="1" w:styleId="1872">
    <w:name w:val="Char1012"/>
    <w:basedOn w:val="1"/>
    <w:qFormat/>
    <w:uiPriority w:val="0"/>
    <w:pPr>
      <w:spacing w:line="360" w:lineRule="auto"/>
      <w:ind w:firstLine="0" w:firstLineChars="0"/>
    </w:pPr>
    <w:rPr>
      <w:rFonts w:cs="Times New Roman"/>
      <w:sz w:val="21"/>
      <w:szCs w:val="24"/>
    </w:rPr>
  </w:style>
  <w:style w:type="paragraph" w:customStyle="1" w:styleId="1873">
    <w:name w:val="表内小5中12"/>
    <w:basedOn w:val="1"/>
    <w:qFormat/>
    <w:uiPriority w:val="0"/>
    <w:pPr>
      <w:spacing w:line="240" w:lineRule="auto"/>
      <w:ind w:firstLine="0" w:firstLineChars="0"/>
      <w:jc w:val="center"/>
    </w:pPr>
    <w:rPr>
      <w:rFonts w:ascii="宋体" w:hAnsi="宋体" w:cs="Times New Roman"/>
      <w:sz w:val="18"/>
      <w:szCs w:val="20"/>
    </w:rPr>
  </w:style>
  <w:style w:type="paragraph" w:customStyle="1" w:styleId="1874">
    <w:name w:val="表内5中22"/>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1875">
    <w:name w:val="Char Char Char Char Char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1876">
    <w:name w:val="Char Char311"/>
    <w:basedOn w:val="1"/>
    <w:qFormat/>
    <w:uiPriority w:val="0"/>
    <w:pPr>
      <w:adjustRightInd/>
      <w:snapToGrid/>
      <w:spacing w:line="240" w:lineRule="exact"/>
    </w:pPr>
    <w:rPr>
      <w:rFonts w:cs="Times New Roman"/>
      <w:sz w:val="28"/>
      <w:szCs w:val="28"/>
    </w:rPr>
  </w:style>
  <w:style w:type="paragraph" w:customStyle="1" w:styleId="1877">
    <w:name w:val="默认段落字体 Para Char Char Char Char Char4"/>
    <w:basedOn w:val="1"/>
    <w:qFormat/>
    <w:uiPriority w:val="0"/>
    <w:pPr>
      <w:adjustRightInd/>
      <w:snapToGrid/>
      <w:spacing w:line="240" w:lineRule="auto"/>
      <w:ind w:firstLine="0" w:firstLineChars="0"/>
    </w:pPr>
    <w:rPr>
      <w:rFonts w:cs="Times New Roman"/>
      <w:sz w:val="21"/>
      <w:szCs w:val="24"/>
    </w:rPr>
  </w:style>
  <w:style w:type="paragraph" w:customStyle="1" w:styleId="1878">
    <w:name w:val="默认段落字体 Para Char Char Char Char1"/>
    <w:basedOn w:val="1"/>
    <w:qFormat/>
    <w:uiPriority w:val="0"/>
    <w:pPr>
      <w:adjustRightInd/>
      <w:snapToGrid/>
      <w:spacing w:line="240" w:lineRule="auto"/>
      <w:ind w:firstLine="0" w:firstLineChars="0"/>
    </w:pPr>
    <w:rPr>
      <w:rFonts w:cs="Times New Roman"/>
      <w:sz w:val="21"/>
      <w:szCs w:val="24"/>
    </w:rPr>
  </w:style>
  <w:style w:type="paragraph" w:customStyle="1" w:styleId="1879">
    <w:name w:val="Char Char Char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1880">
    <w:name w:val="表内宋5中14"/>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1881">
    <w:name w:val="Char Char Char Char1"/>
    <w:basedOn w:val="1"/>
    <w:qFormat/>
    <w:uiPriority w:val="0"/>
    <w:pPr>
      <w:adjustRightInd/>
      <w:snapToGrid/>
      <w:spacing w:line="240" w:lineRule="auto"/>
      <w:ind w:firstLine="0" w:firstLineChars="0"/>
    </w:pPr>
    <w:rPr>
      <w:rFonts w:cs="Times New Roman"/>
      <w:sz w:val="21"/>
      <w:szCs w:val="21"/>
    </w:rPr>
  </w:style>
  <w:style w:type="paragraph" w:customStyle="1" w:styleId="1882">
    <w:name w:val="Char Char Char Char Char Char Char Char Char1 Char Char Char Char Char Char2"/>
    <w:basedOn w:val="1"/>
    <w:qFormat/>
    <w:uiPriority w:val="0"/>
    <w:pPr>
      <w:adjustRightInd/>
      <w:snapToGrid/>
      <w:spacing w:line="400" w:lineRule="exact"/>
      <w:ind w:firstLine="0" w:firstLineChars="0"/>
    </w:pPr>
    <w:rPr>
      <w:rFonts w:cs="Times New Roman"/>
      <w:sz w:val="21"/>
      <w:szCs w:val="21"/>
    </w:rPr>
  </w:style>
  <w:style w:type="paragraph" w:customStyle="1" w:styleId="1883">
    <w:name w:val="Char2 Char Char Char Char Char Char1"/>
    <w:basedOn w:val="1"/>
    <w:qFormat/>
    <w:uiPriority w:val="0"/>
    <w:pPr>
      <w:adjustRightInd/>
      <w:snapToGrid/>
      <w:spacing w:line="240" w:lineRule="auto"/>
      <w:ind w:firstLine="0" w:firstLineChars="0"/>
    </w:pPr>
    <w:rPr>
      <w:rFonts w:cs="Times New Roman"/>
      <w:szCs w:val="24"/>
    </w:rPr>
  </w:style>
  <w:style w:type="paragraph" w:customStyle="1" w:styleId="1884">
    <w:name w:val="Char Char Char1 Char Char Char Char Char Char Char Char Char Char Char Char Char Char Char3"/>
    <w:basedOn w:val="1"/>
    <w:qFormat/>
    <w:uiPriority w:val="0"/>
    <w:pPr>
      <w:adjustRightInd/>
      <w:snapToGrid/>
      <w:spacing w:line="240" w:lineRule="exact"/>
    </w:pPr>
    <w:rPr>
      <w:rFonts w:cs="Times New Roman"/>
      <w:sz w:val="28"/>
      <w:szCs w:val="28"/>
    </w:rPr>
  </w:style>
  <w:style w:type="paragraph" w:customStyle="1" w:styleId="1885">
    <w:name w:val="Char11"/>
    <w:basedOn w:val="1"/>
    <w:qFormat/>
    <w:uiPriority w:val="0"/>
    <w:pPr>
      <w:adjustRightInd/>
      <w:spacing w:line="360" w:lineRule="auto"/>
    </w:pPr>
    <w:rPr>
      <w:rFonts w:eastAsia="仿宋_GB2312" w:cs="Times New Roman"/>
      <w:szCs w:val="24"/>
    </w:rPr>
  </w:style>
  <w:style w:type="paragraph" w:customStyle="1" w:styleId="1886">
    <w:name w:val="Char3 Char Char Char1 Char Char1 Char1"/>
    <w:basedOn w:val="1"/>
    <w:qFormat/>
    <w:uiPriority w:val="0"/>
    <w:pPr>
      <w:adjustRightInd/>
      <w:snapToGrid/>
      <w:spacing w:line="240" w:lineRule="auto"/>
      <w:ind w:firstLine="0" w:firstLineChars="0"/>
    </w:pPr>
    <w:rPr>
      <w:rFonts w:cs="Times New Roman"/>
      <w:sz w:val="21"/>
      <w:szCs w:val="21"/>
    </w:rPr>
  </w:style>
  <w:style w:type="paragraph" w:customStyle="1" w:styleId="1887">
    <w:name w:val="Char Char Char1 Char Char Char Char Char Char Char Char Char Char1"/>
    <w:basedOn w:val="1"/>
    <w:qFormat/>
    <w:uiPriority w:val="0"/>
    <w:pPr>
      <w:adjustRightInd/>
      <w:snapToGrid/>
      <w:spacing w:line="240" w:lineRule="auto"/>
      <w:ind w:firstLine="0" w:firstLineChars="0"/>
    </w:pPr>
    <w:rPr>
      <w:rFonts w:cs="Times New Roman"/>
      <w:sz w:val="21"/>
      <w:szCs w:val="21"/>
    </w:rPr>
  </w:style>
  <w:style w:type="paragraph" w:customStyle="1" w:styleId="1888">
    <w:name w:val="Char2 Char Char Char2"/>
    <w:basedOn w:val="1"/>
    <w:qFormat/>
    <w:uiPriority w:val="0"/>
    <w:pPr>
      <w:adjustRightInd/>
      <w:snapToGrid/>
      <w:spacing w:line="240" w:lineRule="auto"/>
      <w:ind w:firstLine="0" w:firstLineChars="0"/>
    </w:pPr>
    <w:rPr>
      <w:rFonts w:cs="Times New Roman"/>
      <w:sz w:val="21"/>
      <w:szCs w:val="21"/>
    </w:rPr>
  </w:style>
  <w:style w:type="paragraph" w:customStyle="1" w:styleId="1889">
    <w:name w:val="Char6 Char Char Char11"/>
    <w:basedOn w:val="1"/>
    <w:qFormat/>
    <w:uiPriority w:val="0"/>
    <w:pPr>
      <w:adjustRightInd/>
      <w:snapToGrid/>
      <w:spacing w:line="240" w:lineRule="auto"/>
      <w:ind w:firstLine="0" w:firstLineChars="0"/>
    </w:pPr>
    <w:rPr>
      <w:rFonts w:cs="Times New Roman"/>
      <w:sz w:val="21"/>
      <w:szCs w:val="21"/>
    </w:rPr>
  </w:style>
  <w:style w:type="paragraph" w:customStyle="1" w:styleId="1890">
    <w:name w:val="表内文字小2124"/>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1891">
    <w:name w:val="Char Char Char Char Char Char Char Char Char Char Char Char1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1892">
    <w:name w:val="表题3124"/>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1893">
    <w:name w:val="Char Char Char Char Char Char Char Char Char Char Char Char2"/>
    <w:basedOn w:val="1"/>
    <w:qFormat/>
    <w:uiPriority w:val="0"/>
    <w:pPr>
      <w:adjustRightInd/>
      <w:snapToGrid/>
      <w:spacing w:line="240" w:lineRule="exact"/>
    </w:pPr>
    <w:rPr>
      <w:rFonts w:cs="Times New Roman"/>
      <w:sz w:val="28"/>
      <w:szCs w:val="28"/>
    </w:rPr>
  </w:style>
  <w:style w:type="paragraph" w:customStyle="1" w:styleId="1894">
    <w:name w:val="Char Char Char Char Char Char Char Char Char Char3"/>
    <w:basedOn w:val="1"/>
    <w:qFormat/>
    <w:uiPriority w:val="0"/>
    <w:pPr>
      <w:adjustRightInd/>
      <w:snapToGrid/>
      <w:spacing w:line="240" w:lineRule="exact"/>
    </w:pPr>
    <w:rPr>
      <w:rFonts w:cs="Times New Roman"/>
      <w:sz w:val="28"/>
      <w:szCs w:val="28"/>
    </w:rPr>
  </w:style>
  <w:style w:type="paragraph" w:customStyle="1" w:styleId="1895">
    <w:name w:val="Char Char Char Char Char Char Char Char Char Char Char Char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1896">
    <w:name w:val="Char Char Char Char Char Char Char Char Char Char Char Char Char Char Char Char Char Char Char Char Char Char Char Char Char Char Char Char Char Char Char Char Char Char Char Char Char2"/>
    <w:basedOn w:val="1"/>
    <w:qFormat/>
    <w:uiPriority w:val="0"/>
    <w:pPr>
      <w:adjustRightInd/>
      <w:snapToGrid/>
      <w:spacing w:line="240" w:lineRule="exact"/>
    </w:pPr>
    <w:rPr>
      <w:rFonts w:cs="Times New Roman"/>
      <w:sz w:val="28"/>
      <w:szCs w:val="28"/>
    </w:rPr>
  </w:style>
  <w:style w:type="paragraph" w:customStyle="1" w:styleId="1897">
    <w:name w:val="Char Char Char1 Char Char Char Char Char Char Char Char Char Char Char Char Char Char Char Char Char Char1 Char Char Char11"/>
    <w:basedOn w:val="1"/>
    <w:qFormat/>
    <w:uiPriority w:val="0"/>
    <w:pPr>
      <w:adjustRightInd/>
      <w:snapToGrid/>
      <w:spacing w:line="240" w:lineRule="exact"/>
    </w:pPr>
    <w:rPr>
      <w:rFonts w:cs="Times New Roman"/>
      <w:sz w:val="28"/>
      <w:szCs w:val="28"/>
    </w:rPr>
  </w:style>
  <w:style w:type="paragraph" w:customStyle="1" w:styleId="1898">
    <w:name w:val="样式 样式 正文缩进正文（首行缩进两字） Char Char Char Char Char Char Char表格标题标题4文...."/>
    <w:basedOn w:val="1"/>
    <w:qFormat/>
    <w:uiPriority w:val="0"/>
    <w:pPr>
      <w:overflowPunct w:val="0"/>
      <w:textAlignment w:val="baseline"/>
    </w:pPr>
    <w:rPr>
      <w:rFonts w:eastAsia="仿宋_GB2312" w:cs="宋体"/>
      <w:kern w:val="0"/>
      <w:sz w:val="28"/>
      <w:szCs w:val="20"/>
    </w:rPr>
  </w:style>
  <w:style w:type="paragraph" w:customStyle="1" w:styleId="1899">
    <w:name w:val="Char Char Char1 Char Char Char Char Char Char Char Char Char Char Char Char Char Char Char11"/>
    <w:basedOn w:val="1"/>
    <w:qFormat/>
    <w:uiPriority w:val="0"/>
    <w:pPr>
      <w:adjustRightInd/>
      <w:snapToGrid/>
      <w:spacing w:line="240" w:lineRule="auto"/>
      <w:ind w:firstLine="0" w:firstLineChars="0"/>
    </w:pPr>
    <w:rPr>
      <w:rFonts w:cs="Times New Roman"/>
      <w:sz w:val="21"/>
      <w:szCs w:val="21"/>
    </w:rPr>
  </w:style>
  <w:style w:type="paragraph" w:customStyle="1" w:styleId="1900">
    <w:name w:val="Char Char Char Char Char Char Char Char Char Char Char Char1 Char Char Char Char Char Char1"/>
    <w:basedOn w:val="1"/>
    <w:qFormat/>
    <w:uiPriority w:val="0"/>
    <w:pPr>
      <w:adjustRightInd/>
      <w:snapToGrid/>
      <w:spacing w:line="240" w:lineRule="exact"/>
    </w:pPr>
    <w:rPr>
      <w:rFonts w:cs="Times New Roman"/>
      <w:sz w:val="28"/>
      <w:szCs w:val="28"/>
    </w:rPr>
  </w:style>
  <w:style w:type="paragraph" w:customStyle="1" w:styleId="1901">
    <w:name w:val="Char Char Char Char Char Char Char Char Char Char Char Char12"/>
    <w:basedOn w:val="1"/>
    <w:qFormat/>
    <w:uiPriority w:val="0"/>
    <w:pPr>
      <w:adjustRightInd/>
      <w:snapToGrid/>
      <w:spacing w:line="240" w:lineRule="exact"/>
    </w:pPr>
    <w:rPr>
      <w:rFonts w:cs="Times New Roman"/>
      <w:sz w:val="28"/>
      <w:szCs w:val="28"/>
    </w:rPr>
  </w:style>
  <w:style w:type="paragraph" w:customStyle="1" w:styleId="1902">
    <w:name w:val="黑体三号412"/>
    <w:basedOn w:val="179"/>
    <w:qFormat/>
    <w:uiPriority w:val="0"/>
    <w:pPr>
      <w:jc w:val="center"/>
    </w:pPr>
    <w:rPr>
      <w:rFonts w:ascii="黑体" w:hAnsi="宋体" w:eastAsia="黑体"/>
      <w:b/>
      <w:bCs/>
      <w:sz w:val="32"/>
      <w:szCs w:val="20"/>
    </w:rPr>
  </w:style>
  <w:style w:type="paragraph" w:customStyle="1" w:styleId="1903">
    <w:name w:val="正文格式11"/>
    <w:basedOn w:val="1"/>
    <w:qFormat/>
    <w:uiPriority w:val="0"/>
    <w:pPr>
      <w:adjustRightInd/>
      <w:snapToGrid/>
      <w:spacing w:line="360" w:lineRule="auto"/>
      <w:ind w:firstLine="482" w:firstLineChars="0"/>
    </w:pPr>
    <w:rPr>
      <w:rFonts w:ascii="宋体" w:hAnsi="宋体" w:cs="Times New Roman"/>
      <w:szCs w:val="24"/>
    </w:rPr>
  </w:style>
  <w:style w:type="paragraph" w:customStyle="1" w:styleId="1904">
    <w:name w:val="默认段落字体 Para Char52"/>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1905">
    <w:name w:val="Char Char Char1 Char Char Char Char Char Char Char Char Char Char Char Char Char Char Char1 Char Char Char Char Char Char Char Char Char Char Char Char1"/>
    <w:basedOn w:val="1"/>
    <w:qFormat/>
    <w:uiPriority w:val="0"/>
    <w:pPr>
      <w:adjustRightInd/>
      <w:snapToGrid/>
      <w:spacing w:line="240" w:lineRule="auto"/>
      <w:ind w:firstLine="0" w:firstLineChars="0"/>
    </w:pPr>
    <w:rPr>
      <w:rFonts w:cs="Times New Roman"/>
      <w:sz w:val="21"/>
      <w:szCs w:val="21"/>
    </w:rPr>
  </w:style>
  <w:style w:type="paragraph" w:customStyle="1" w:styleId="1906">
    <w:name w:val="Char Char Char1 Char Char Char Char Char Char Char Char Char Char Char Char Char Char Char Char2"/>
    <w:basedOn w:val="1"/>
    <w:qFormat/>
    <w:uiPriority w:val="0"/>
    <w:pPr>
      <w:adjustRightInd/>
      <w:snapToGrid/>
      <w:spacing w:line="240" w:lineRule="exact"/>
    </w:pPr>
    <w:rPr>
      <w:rFonts w:cs="Times New Roman"/>
      <w:sz w:val="28"/>
      <w:szCs w:val="28"/>
    </w:rPr>
  </w:style>
  <w:style w:type="paragraph" w:customStyle="1" w:styleId="1907">
    <w:name w:val="字元3"/>
    <w:basedOn w:val="1"/>
    <w:qFormat/>
    <w:uiPriority w:val="0"/>
    <w:pPr>
      <w:adjustRightInd/>
      <w:snapToGrid/>
      <w:spacing w:line="240" w:lineRule="auto"/>
      <w:ind w:firstLine="0" w:firstLineChars="0"/>
    </w:pPr>
    <w:rPr>
      <w:rFonts w:cs="Times New Roman"/>
      <w:sz w:val="21"/>
      <w:szCs w:val="21"/>
    </w:rPr>
  </w:style>
  <w:style w:type="paragraph" w:customStyle="1" w:styleId="1908">
    <w:name w:val="Char4 Char Char Char Char Char Char Char Char Char Char Char Char Char Char Char Char Char Char Char Char Char Char Char Char Char Char Char2"/>
    <w:basedOn w:val="1"/>
    <w:qFormat/>
    <w:uiPriority w:val="0"/>
    <w:pPr>
      <w:adjustRightInd/>
      <w:snapToGrid/>
      <w:spacing w:line="240" w:lineRule="exact"/>
    </w:pPr>
    <w:rPr>
      <w:rFonts w:cs="Times New Roman"/>
      <w:sz w:val="28"/>
      <w:szCs w:val="28"/>
    </w:rPr>
  </w:style>
  <w:style w:type="paragraph" w:customStyle="1" w:styleId="1909">
    <w:name w:val="正文格式34"/>
    <w:basedOn w:val="1"/>
    <w:qFormat/>
    <w:uiPriority w:val="0"/>
    <w:pPr>
      <w:adjustRightInd/>
      <w:snapToGrid/>
      <w:spacing w:line="360" w:lineRule="auto"/>
      <w:ind w:firstLine="482" w:firstLineChars="0"/>
    </w:pPr>
    <w:rPr>
      <w:rFonts w:ascii="宋体" w:hAnsi="宋体" w:cs="Times New Roman"/>
      <w:szCs w:val="24"/>
    </w:rPr>
  </w:style>
  <w:style w:type="paragraph" w:customStyle="1" w:styleId="1910">
    <w:name w:val="Char Char Char1 Char Char Char1 Char Char Char3"/>
    <w:basedOn w:val="1"/>
    <w:qFormat/>
    <w:uiPriority w:val="0"/>
    <w:pPr>
      <w:adjustRightInd/>
      <w:snapToGrid/>
      <w:spacing w:line="240" w:lineRule="exact"/>
    </w:pPr>
    <w:rPr>
      <w:rFonts w:cs="Times New Roman"/>
      <w:sz w:val="28"/>
      <w:szCs w:val="28"/>
    </w:rPr>
  </w:style>
  <w:style w:type="paragraph" w:customStyle="1" w:styleId="1911">
    <w:name w:val="Char Char Char Char1 Char Char Char7"/>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1912">
    <w:name w:val="字元 字元 字元11"/>
    <w:basedOn w:val="1"/>
    <w:qFormat/>
    <w:uiPriority w:val="0"/>
    <w:pPr>
      <w:adjustRightInd/>
      <w:snapToGrid/>
      <w:spacing w:line="400" w:lineRule="exact"/>
    </w:pPr>
    <w:rPr>
      <w:rFonts w:cs="Times New Roman"/>
      <w:sz w:val="28"/>
      <w:szCs w:val="28"/>
    </w:rPr>
  </w:style>
  <w:style w:type="paragraph" w:customStyle="1" w:styleId="1913">
    <w:name w:val="字元11"/>
    <w:basedOn w:val="1"/>
    <w:qFormat/>
    <w:uiPriority w:val="0"/>
    <w:pPr>
      <w:adjustRightInd/>
      <w:snapToGrid/>
      <w:spacing w:line="240" w:lineRule="auto"/>
      <w:ind w:firstLine="0" w:firstLineChars="0"/>
    </w:pPr>
    <w:rPr>
      <w:rFonts w:cs="Times New Roman"/>
      <w:sz w:val="21"/>
      <w:szCs w:val="21"/>
    </w:rPr>
  </w:style>
  <w:style w:type="paragraph" w:customStyle="1" w:styleId="1914">
    <w:name w:val="样式 表格内字体 +12"/>
    <w:basedOn w:val="824"/>
    <w:qFormat/>
    <w:uiPriority w:val="0"/>
    <w:pPr>
      <w:spacing w:line="280" w:lineRule="exact"/>
      <w:ind w:firstLine="36"/>
      <w:jc w:val="both"/>
    </w:pPr>
    <w:rPr>
      <w:szCs w:val="24"/>
    </w:rPr>
  </w:style>
  <w:style w:type="paragraph" w:customStyle="1" w:styleId="1915">
    <w:name w:val="表格内字体3"/>
    <w:basedOn w:val="179"/>
    <w:next w:val="179"/>
    <w:qFormat/>
    <w:uiPriority w:val="0"/>
    <w:pPr>
      <w:spacing w:line="240" w:lineRule="auto"/>
      <w:ind w:firstLine="0"/>
      <w:jc w:val="center"/>
    </w:pPr>
    <w:rPr>
      <w:rFonts w:hAnsi="宋体" w:cs="Times New Roman"/>
      <w:sz w:val="21"/>
    </w:rPr>
  </w:style>
  <w:style w:type="paragraph" w:customStyle="1" w:styleId="1916">
    <w:name w:val="Char423"/>
    <w:basedOn w:val="1"/>
    <w:qFormat/>
    <w:uiPriority w:val="0"/>
    <w:pPr>
      <w:adjustRightInd/>
      <w:snapToGrid/>
      <w:spacing w:line="340" w:lineRule="exact"/>
      <w:ind w:firstLine="10" w:firstLineChars="4"/>
    </w:pPr>
    <w:rPr>
      <w:rFonts w:cs="Times New Roman"/>
      <w:sz w:val="28"/>
      <w:szCs w:val="28"/>
    </w:rPr>
  </w:style>
  <w:style w:type="paragraph" w:customStyle="1" w:styleId="1917">
    <w:name w:val="Char Char7 Char Char1 Char1"/>
    <w:basedOn w:val="1"/>
    <w:qFormat/>
    <w:uiPriority w:val="0"/>
    <w:pPr>
      <w:adjustRightInd/>
      <w:snapToGrid/>
      <w:spacing w:line="240" w:lineRule="exact"/>
    </w:pPr>
    <w:rPr>
      <w:rFonts w:cs="Times New Roman"/>
      <w:sz w:val="28"/>
      <w:szCs w:val="28"/>
    </w:rPr>
  </w:style>
  <w:style w:type="paragraph" w:customStyle="1" w:styleId="1918">
    <w:name w:val="Char Char Char Char Char Char Char Char Char2"/>
    <w:basedOn w:val="1"/>
    <w:qFormat/>
    <w:uiPriority w:val="0"/>
    <w:pPr>
      <w:adjustRightInd/>
      <w:snapToGrid/>
      <w:spacing w:line="240" w:lineRule="auto"/>
      <w:ind w:firstLine="0" w:firstLineChars="0"/>
    </w:pPr>
    <w:rPr>
      <w:rFonts w:cs="Times New Roman"/>
      <w:sz w:val="21"/>
      <w:szCs w:val="21"/>
    </w:rPr>
  </w:style>
  <w:style w:type="paragraph" w:customStyle="1" w:styleId="1919">
    <w:name w:val="样式 宋体 小四 两端对齐 首行缩进:  0.85 厘米 行距: 1.5 倍行距"/>
    <w:basedOn w:val="1"/>
    <w:qFormat/>
    <w:uiPriority w:val="0"/>
    <w:pPr>
      <w:widowControl/>
      <w:adjustRightInd/>
      <w:snapToGrid/>
      <w:spacing w:line="360" w:lineRule="auto"/>
      <w:ind w:firstLine="482" w:firstLineChars="0"/>
    </w:pPr>
    <w:rPr>
      <w:rFonts w:cs="Times New Roman"/>
      <w:kern w:val="0"/>
      <w:szCs w:val="24"/>
    </w:rPr>
  </w:style>
  <w:style w:type="paragraph" w:customStyle="1" w:styleId="1920">
    <w:name w:val="黑体三号"/>
    <w:basedOn w:val="179"/>
    <w:qFormat/>
    <w:uiPriority w:val="0"/>
    <w:pPr>
      <w:jc w:val="center"/>
    </w:pPr>
    <w:rPr>
      <w:rFonts w:ascii="黑体" w:hAnsi="宋体" w:eastAsia="黑体"/>
      <w:b/>
      <w:bCs/>
      <w:sz w:val="32"/>
      <w:szCs w:val="20"/>
    </w:rPr>
  </w:style>
  <w:style w:type="paragraph" w:customStyle="1" w:styleId="1921">
    <w:name w:val="样式 标题 3条标题1.1.1条标题1.1.11条标题1.1.12条标题1.1.13条标题1.1.111条标题1.1...2"/>
    <w:basedOn w:val="5"/>
    <w:qFormat/>
    <w:uiPriority w:val="0"/>
    <w:pPr>
      <w:adjustRightInd/>
      <w:snapToGrid/>
      <w:spacing w:before="120" w:after="120" w:line="500" w:lineRule="exact"/>
      <w:ind w:firstLine="0" w:firstLineChars="0"/>
    </w:pPr>
    <w:rPr>
      <w:rFonts w:ascii="宋体" w:hAnsi="宋体" w:cs="宋体"/>
      <w:sz w:val="24"/>
      <w:szCs w:val="20"/>
    </w:rPr>
  </w:style>
  <w:style w:type="paragraph" w:customStyle="1" w:styleId="1922">
    <w:name w:val="Char Char1 Char Char Char Char Char Char Char Char Char Char Char Char Char Char Char Char Char Char Char Char1 Char"/>
    <w:basedOn w:val="1"/>
    <w:qFormat/>
    <w:uiPriority w:val="0"/>
    <w:pPr>
      <w:adjustRightInd/>
      <w:snapToGrid/>
      <w:spacing w:line="360" w:lineRule="auto"/>
    </w:pPr>
    <w:rPr>
      <w:rFonts w:ascii="宋体" w:hAnsi="宋体" w:cs="宋体"/>
      <w:szCs w:val="24"/>
    </w:rPr>
  </w:style>
  <w:style w:type="paragraph" w:customStyle="1" w:styleId="1923">
    <w:name w:val="图题612"/>
    <w:basedOn w:val="179"/>
    <w:next w:val="179"/>
    <w:qFormat/>
    <w:uiPriority w:val="0"/>
    <w:pPr>
      <w:ind w:firstLine="0"/>
      <w:jc w:val="center"/>
    </w:pPr>
    <w:rPr>
      <w:rFonts w:ascii="黑体" w:hAnsi="宋体" w:eastAsia="黑体"/>
      <w:b/>
      <w:bCs/>
    </w:rPr>
  </w:style>
  <w:style w:type="paragraph" w:customStyle="1" w:styleId="1924">
    <w:name w:val="chen正文111"/>
    <w:basedOn w:val="1"/>
    <w:qFormat/>
    <w:uiPriority w:val="0"/>
    <w:pPr>
      <w:ind w:firstLine="560"/>
    </w:pPr>
    <w:rPr>
      <w:rFonts w:eastAsia="仿宋_GB2312" w:cs="Times New Roman"/>
      <w:bCs/>
      <w:color w:val="000000"/>
      <w:sz w:val="28"/>
      <w:szCs w:val="28"/>
    </w:rPr>
  </w:style>
  <w:style w:type="paragraph" w:customStyle="1" w:styleId="1925">
    <w:name w:val="Char214"/>
    <w:basedOn w:val="1"/>
    <w:qFormat/>
    <w:uiPriority w:val="0"/>
    <w:pPr>
      <w:spacing w:beforeLines="50" w:line="360" w:lineRule="auto"/>
      <w:ind w:firstLine="0" w:firstLineChars="0"/>
    </w:pPr>
    <w:rPr>
      <w:rFonts w:ascii="黑体" w:eastAsia="黑体" w:cs="Times New Roman"/>
      <w:sz w:val="32"/>
      <w:szCs w:val="32"/>
    </w:rPr>
  </w:style>
  <w:style w:type="paragraph" w:customStyle="1" w:styleId="1926">
    <w:name w:val="表格内文字"/>
    <w:basedOn w:val="1"/>
    <w:qFormat/>
    <w:uiPriority w:val="0"/>
    <w:pPr>
      <w:adjustRightInd/>
      <w:snapToGrid/>
      <w:spacing w:line="400" w:lineRule="exact"/>
      <w:ind w:firstLine="0" w:firstLineChars="0"/>
      <w:jc w:val="center"/>
    </w:pPr>
    <w:rPr>
      <w:rFonts w:cs="Times New Roman"/>
      <w:spacing w:val="10"/>
      <w:sz w:val="21"/>
      <w:szCs w:val="20"/>
    </w:rPr>
  </w:style>
  <w:style w:type="paragraph" w:customStyle="1" w:styleId="1927">
    <w:name w:val="样式 样式 标题 4 + 段前: 0.5 行 段后: 0.5 行1 + 段前: 0.5 行 段后: 0.5 行"/>
    <w:basedOn w:val="1928"/>
    <w:qFormat/>
    <w:uiPriority w:val="0"/>
  </w:style>
  <w:style w:type="paragraph" w:customStyle="1" w:styleId="1928">
    <w:name w:val="样式 标题 4 + 段前: 0.5 行 段后: 0.5 行1"/>
    <w:basedOn w:val="6"/>
    <w:qFormat/>
    <w:uiPriority w:val="0"/>
    <w:pPr>
      <w:adjustRightInd/>
      <w:snapToGrid/>
      <w:spacing w:before="120" w:beforeLines="50" w:after="120" w:afterLines="50" w:line="480" w:lineRule="exact"/>
      <w:ind w:firstLine="0" w:firstLineChars="0"/>
    </w:pPr>
    <w:rPr>
      <w:rFonts w:ascii="楷体_GB2312" w:hAnsi="Times New Roman" w:eastAsia="楷体_GB2312" w:cs="宋体"/>
      <w:b w:val="0"/>
      <w:color w:val="000000"/>
      <w:spacing w:val="-6"/>
      <w:kern w:val="0"/>
      <w:sz w:val="24"/>
      <w:szCs w:val="20"/>
      <w:lang w:val="zh-CN"/>
    </w:rPr>
  </w:style>
  <w:style w:type="paragraph" w:customStyle="1" w:styleId="1929">
    <w:name w:val="样式 表格文字 + 居中"/>
    <w:basedOn w:val="285"/>
    <w:qFormat/>
    <w:uiPriority w:val="0"/>
    <w:pPr>
      <w:adjustRightInd/>
      <w:snapToGrid/>
      <w:spacing w:before="60" w:line="460" w:lineRule="exact"/>
    </w:pPr>
    <w:rPr>
      <w:rFonts w:cs="宋体"/>
      <w:szCs w:val="20"/>
    </w:rPr>
  </w:style>
  <w:style w:type="paragraph" w:customStyle="1" w:styleId="1930">
    <w:name w:val="Char117"/>
    <w:basedOn w:val="1"/>
    <w:qFormat/>
    <w:uiPriority w:val="0"/>
    <w:pPr>
      <w:adjustRightInd/>
      <w:snapToGrid/>
      <w:spacing w:line="240" w:lineRule="auto"/>
      <w:ind w:left="-48" w:firstLine="0" w:firstLineChars="0"/>
    </w:pPr>
    <w:rPr>
      <w:rFonts w:cs="Times New Roman"/>
      <w:sz w:val="21"/>
      <w:szCs w:val="24"/>
    </w:rPr>
  </w:style>
  <w:style w:type="paragraph" w:customStyle="1" w:styleId="1931">
    <w:name w:val="样式 报告书表格 + 居中"/>
    <w:basedOn w:val="231"/>
    <w:qFormat/>
    <w:uiPriority w:val="0"/>
    <w:pPr>
      <w:spacing w:line="400" w:lineRule="exact"/>
    </w:pPr>
    <w:rPr>
      <w:rFonts w:cs="宋体"/>
      <w:color w:val="000000"/>
    </w:rPr>
  </w:style>
  <w:style w:type="paragraph" w:customStyle="1" w:styleId="1932">
    <w:name w:val="样式 报告书表格 + 居中2"/>
    <w:basedOn w:val="231"/>
    <w:qFormat/>
    <w:uiPriority w:val="0"/>
    <w:pPr>
      <w:spacing w:line="400" w:lineRule="exact"/>
    </w:pPr>
    <w:rPr>
      <w:rFonts w:cs="宋体"/>
      <w:color w:val="000000"/>
    </w:rPr>
  </w:style>
  <w:style w:type="paragraph" w:customStyle="1" w:styleId="1933">
    <w:name w:val="正文格式822"/>
    <w:basedOn w:val="1"/>
    <w:qFormat/>
    <w:uiPriority w:val="0"/>
    <w:pPr>
      <w:adjustRightInd/>
      <w:snapToGrid/>
      <w:spacing w:line="360" w:lineRule="auto"/>
      <w:ind w:firstLine="482" w:firstLineChars="0"/>
    </w:pPr>
    <w:rPr>
      <w:rFonts w:ascii="宋体" w:hAnsi="宋体" w:cs="Times New Roman"/>
      <w:szCs w:val="24"/>
    </w:rPr>
  </w:style>
  <w:style w:type="paragraph" w:customStyle="1" w:styleId="1934">
    <w:name w:val="Char Char Char2 Char Char Char Char Char Char Char Char Char Char Char"/>
    <w:basedOn w:val="1"/>
    <w:qFormat/>
    <w:uiPriority w:val="0"/>
    <w:pPr>
      <w:adjustRightInd/>
      <w:snapToGrid/>
      <w:spacing w:line="240" w:lineRule="auto"/>
      <w:ind w:firstLine="0" w:firstLineChars="0"/>
    </w:pPr>
    <w:rPr>
      <w:rFonts w:cs="Times New Roman"/>
      <w:sz w:val="21"/>
      <w:szCs w:val="24"/>
    </w:rPr>
  </w:style>
  <w:style w:type="paragraph" w:customStyle="1" w:styleId="1935">
    <w:name w:val="Char Char Char Char12"/>
    <w:basedOn w:val="1"/>
    <w:qFormat/>
    <w:uiPriority w:val="0"/>
    <w:pPr>
      <w:adjustRightInd/>
      <w:snapToGrid/>
      <w:spacing w:line="240" w:lineRule="auto"/>
      <w:ind w:firstLine="0" w:firstLineChars="0"/>
    </w:pPr>
    <w:rPr>
      <w:rFonts w:cs="Times New Roman"/>
      <w:szCs w:val="24"/>
    </w:rPr>
  </w:style>
  <w:style w:type="paragraph" w:customStyle="1" w:styleId="1936">
    <w:name w:val="三级标题"/>
    <w:basedOn w:val="1"/>
    <w:qFormat/>
    <w:uiPriority w:val="0"/>
    <w:pPr>
      <w:adjustRightInd/>
      <w:snapToGrid/>
      <w:spacing w:before="300" w:line="440" w:lineRule="exact"/>
      <w:ind w:firstLine="0" w:firstLineChars="0"/>
      <w:outlineLvl w:val="2"/>
    </w:pPr>
    <w:rPr>
      <w:rFonts w:cs="Times New Roman"/>
      <w:b/>
      <w:bCs/>
      <w:szCs w:val="20"/>
    </w:rPr>
  </w:style>
  <w:style w:type="paragraph" w:customStyle="1" w:styleId="1937">
    <w:name w:val="Char4 Char Char Char Char Char Char Char Char Char Char Char Char Char Char Char Char Char1 Char Char Char Char Char Char1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1938">
    <w:name w:val="二级标题"/>
    <w:basedOn w:val="1"/>
    <w:qFormat/>
    <w:uiPriority w:val="0"/>
    <w:pPr>
      <w:adjustRightInd/>
      <w:snapToGrid/>
      <w:spacing w:before="60" w:line="460" w:lineRule="exact"/>
      <w:ind w:firstLine="0" w:firstLineChars="0"/>
      <w:outlineLvl w:val="1"/>
    </w:pPr>
    <w:rPr>
      <w:rFonts w:cs="Times New Roman"/>
      <w:b/>
      <w:bCs/>
      <w:sz w:val="28"/>
      <w:szCs w:val="20"/>
    </w:rPr>
  </w:style>
  <w:style w:type="paragraph" w:customStyle="1" w:styleId="1939">
    <w:name w:val="2级标题"/>
    <w:basedOn w:val="585"/>
    <w:qFormat/>
    <w:uiPriority w:val="0"/>
    <w:pPr>
      <w:outlineLvl w:val="1"/>
    </w:pPr>
    <w:rPr>
      <w:sz w:val="28"/>
    </w:rPr>
  </w:style>
  <w:style w:type="paragraph" w:customStyle="1" w:styleId="1940">
    <w:name w:val="表内小5中3"/>
    <w:basedOn w:val="1"/>
    <w:qFormat/>
    <w:uiPriority w:val="0"/>
    <w:pPr>
      <w:spacing w:line="240" w:lineRule="auto"/>
      <w:ind w:firstLine="0" w:firstLineChars="0"/>
      <w:jc w:val="center"/>
    </w:pPr>
    <w:rPr>
      <w:rFonts w:ascii="宋体" w:hAnsi="宋体" w:cs="Times New Roman"/>
      <w:sz w:val="18"/>
      <w:szCs w:val="20"/>
    </w:rPr>
  </w:style>
  <w:style w:type="paragraph" w:customStyle="1" w:styleId="1941">
    <w:name w:val="目录 3 Char Char"/>
    <w:basedOn w:val="1"/>
    <w:next w:val="1"/>
    <w:qFormat/>
    <w:uiPriority w:val="0"/>
    <w:pPr>
      <w:adjustRightInd/>
      <w:snapToGrid/>
      <w:spacing w:line="351" w:lineRule="atLeast"/>
      <w:ind w:left="419" w:firstLine="419" w:firstLineChars="0"/>
      <w:jc w:val="left"/>
    </w:pPr>
    <w:rPr>
      <w:rFonts w:hint="eastAsia" w:cs="Times New Roman"/>
      <w:i/>
      <w:sz w:val="21"/>
      <w:szCs w:val="20"/>
    </w:rPr>
  </w:style>
  <w:style w:type="paragraph" w:customStyle="1" w:styleId="1942">
    <w:name w:val="样式 标题 2 + 首行缩进:  2 字符"/>
    <w:basedOn w:val="4"/>
    <w:qFormat/>
    <w:uiPriority w:val="0"/>
    <w:pPr>
      <w:widowControl w:val="0"/>
      <w:adjustRightInd/>
      <w:snapToGrid/>
      <w:spacing w:before="0" w:beforeLines="0" w:afterLines="0"/>
    </w:pPr>
    <w:rPr>
      <w:rFonts w:eastAsia="黑体" w:cs="宋体"/>
      <w:szCs w:val="20"/>
    </w:rPr>
  </w:style>
  <w:style w:type="paragraph" w:customStyle="1" w:styleId="1943">
    <w:name w:val="封面标准文稿编辑信息12"/>
    <w:qFormat/>
    <w:uiPriority w:val="0"/>
    <w:pPr>
      <w:spacing w:before="180" w:line="180" w:lineRule="exact"/>
      <w:jc w:val="center"/>
    </w:pPr>
    <w:rPr>
      <w:rFonts w:ascii="宋体" w:hAnsi="Times New Roman" w:eastAsia="宋体" w:cs="Times New Roman"/>
      <w:sz w:val="21"/>
      <w:lang w:val="en-US" w:eastAsia="zh-CN" w:bidi="ar-SA"/>
    </w:rPr>
  </w:style>
  <w:style w:type="paragraph" w:customStyle="1" w:styleId="1944">
    <w:name w:val="样式 正文1 + 段前: 0.1 行1"/>
    <w:basedOn w:val="1484"/>
    <w:qFormat/>
    <w:uiPriority w:val="0"/>
    <w:pPr>
      <w:adjustRightInd/>
      <w:snapToGrid w:val="0"/>
      <w:spacing w:beforeLines="10" w:after="0" w:line="440" w:lineRule="atLeast"/>
      <w:ind w:firstLine="510" w:firstLineChars="200"/>
      <w:jc w:val="both"/>
      <w:textAlignment w:val="auto"/>
    </w:pPr>
    <w:rPr>
      <w:rFonts w:ascii="Times New Roman"/>
      <w:kern w:val="2"/>
    </w:rPr>
  </w:style>
  <w:style w:type="paragraph" w:customStyle="1" w:styleId="1945">
    <w:name w:val="样式 表内小5 + 黑体 加粗 倾斜 下划线12"/>
    <w:basedOn w:val="1"/>
    <w:qFormat/>
    <w:uiPriority w:val="0"/>
    <w:pPr>
      <w:spacing w:line="300" w:lineRule="auto"/>
      <w:ind w:firstLine="0" w:firstLineChars="0"/>
      <w:jc w:val="left"/>
    </w:pPr>
    <w:rPr>
      <w:rFonts w:ascii="黑体" w:hAnsi="黑体" w:eastAsia="黑体" w:cs="Times New Roman"/>
      <w:b/>
      <w:bCs/>
      <w:i/>
      <w:iCs/>
      <w:sz w:val="18"/>
      <w:szCs w:val="24"/>
      <w:u w:val="single"/>
    </w:rPr>
  </w:style>
  <w:style w:type="paragraph" w:customStyle="1" w:styleId="1946">
    <w:name w:val="注解"/>
    <w:basedOn w:val="1"/>
    <w:qFormat/>
    <w:uiPriority w:val="0"/>
    <w:pPr>
      <w:adjustRightInd/>
      <w:snapToGrid/>
      <w:spacing w:before="40" w:line="360" w:lineRule="exact"/>
    </w:pPr>
    <w:rPr>
      <w:rFonts w:cs="Times New Roman"/>
      <w:bCs/>
      <w:sz w:val="21"/>
      <w:szCs w:val="20"/>
    </w:rPr>
  </w:style>
  <w:style w:type="paragraph" w:customStyle="1" w:styleId="1947">
    <w:name w:val="正文02"/>
    <w:basedOn w:val="1"/>
    <w:qFormat/>
    <w:uiPriority w:val="0"/>
    <w:pPr>
      <w:adjustRightInd/>
      <w:snapToGrid/>
      <w:spacing w:before="400" w:line="420" w:lineRule="exact"/>
    </w:pPr>
    <w:rPr>
      <w:rFonts w:cs="Times New Roman"/>
      <w:bCs/>
      <w:szCs w:val="20"/>
    </w:rPr>
  </w:style>
  <w:style w:type="paragraph" w:customStyle="1" w:styleId="1948">
    <w:name w:val="表格后文"/>
    <w:basedOn w:val="1843"/>
    <w:qFormat/>
    <w:uiPriority w:val="0"/>
    <w:pPr>
      <w:spacing w:before="300"/>
    </w:pPr>
  </w:style>
  <w:style w:type="paragraph" w:customStyle="1" w:styleId="1949">
    <w:name w:val="正文001"/>
    <w:basedOn w:val="1"/>
    <w:qFormat/>
    <w:uiPriority w:val="0"/>
    <w:pPr>
      <w:adjustRightInd/>
      <w:snapToGrid/>
      <w:spacing w:before="60" w:line="460" w:lineRule="exact"/>
    </w:pPr>
    <w:rPr>
      <w:rFonts w:ascii="Arial" w:hAnsi="Arial" w:cs="Times New Roman"/>
      <w:szCs w:val="20"/>
    </w:rPr>
  </w:style>
  <w:style w:type="paragraph" w:customStyle="1" w:styleId="1950">
    <w:name w:val="表内文字小217"/>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1951">
    <w:name w:val="正文格式3"/>
    <w:basedOn w:val="1"/>
    <w:qFormat/>
    <w:uiPriority w:val="0"/>
    <w:pPr>
      <w:adjustRightInd/>
      <w:snapToGrid/>
      <w:spacing w:line="360" w:lineRule="auto"/>
      <w:ind w:firstLine="482" w:firstLineChars="0"/>
    </w:pPr>
    <w:rPr>
      <w:rFonts w:ascii="宋体" w:hAnsi="宋体" w:cs="Times New Roman"/>
      <w:szCs w:val="24"/>
    </w:rPr>
  </w:style>
  <w:style w:type="paragraph" w:customStyle="1" w:styleId="1952">
    <w:name w:val="图题2"/>
    <w:basedOn w:val="179"/>
    <w:next w:val="179"/>
    <w:qFormat/>
    <w:uiPriority w:val="0"/>
    <w:pPr>
      <w:ind w:firstLine="0"/>
      <w:jc w:val="center"/>
    </w:pPr>
    <w:rPr>
      <w:rFonts w:ascii="黑体" w:hAnsi="宋体" w:eastAsia="黑体"/>
      <w:b/>
      <w:bCs/>
    </w:rPr>
  </w:style>
  <w:style w:type="paragraph" w:customStyle="1" w:styleId="1953">
    <w:name w:val="样式 样式 正文1 + 段前: 0.1 行 + 段前: 0.1 行"/>
    <w:basedOn w:val="1"/>
    <w:qFormat/>
    <w:uiPriority w:val="0"/>
    <w:pPr>
      <w:adjustRightInd/>
      <w:spacing w:beforeLines="10" w:line="440" w:lineRule="atLeast"/>
      <w:ind w:firstLine="567" w:firstLineChars="0"/>
    </w:pPr>
    <w:rPr>
      <w:rFonts w:cs="Times New Roman"/>
      <w:szCs w:val="20"/>
    </w:rPr>
  </w:style>
  <w:style w:type="paragraph" w:customStyle="1" w:styleId="1954">
    <w:name w:val="表内文字边"/>
    <w:basedOn w:val="1"/>
    <w:qFormat/>
    <w:uiPriority w:val="0"/>
    <w:pPr>
      <w:widowControl/>
      <w:spacing w:line="240" w:lineRule="atLeast"/>
      <w:ind w:left="-21" w:leftChars="-10" w:right="-42" w:rightChars="-20" w:firstLine="0" w:firstLineChars="0"/>
    </w:pPr>
    <w:rPr>
      <w:rFonts w:ascii="宋体" w:cs="Times New Roman"/>
      <w:kern w:val="0"/>
      <w:sz w:val="21"/>
      <w:szCs w:val="21"/>
    </w:rPr>
  </w:style>
  <w:style w:type="paragraph" w:customStyle="1" w:styleId="1955">
    <w:name w:val="一级标题"/>
    <w:basedOn w:val="1"/>
    <w:qFormat/>
    <w:uiPriority w:val="0"/>
    <w:pPr>
      <w:adjustRightInd/>
      <w:snapToGrid/>
      <w:spacing w:before="60" w:line="460" w:lineRule="exact"/>
      <w:ind w:firstLine="0" w:firstLineChars="0"/>
      <w:outlineLvl w:val="0"/>
    </w:pPr>
    <w:rPr>
      <w:rFonts w:cs="Times New Roman"/>
      <w:b/>
      <w:bCs/>
      <w:sz w:val="32"/>
      <w:szCs w:val="20"/>
    </w:rPr>
  </w:style>
  <w:style w:type="paragraph" w:customStyle="1" w:styleId="1956">
    <w:name w:val="表内宋5中1112"/>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1957">
    <w:name w:val="表格下方文字"/>
    <w:basedOn w:val="1"/>
    <w:qFormat/>
    <w:uiPriority w:val="0"/>
    <w:pPr>
      <w:spacing w:before="400" w:line="460" w:lineRule="exact"/>
    </w:pPr>
    <w:rPr>
      <w:rFonts w:cs="Times New Roman"/>
      <w:szCs w:val="24"/>
    </w:rPr>
  </w:style>
  <w:style w:type="paragraph" w:customStyle="1" w:styleId="1958">
    <w:name w:val="表题19"/>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1959">
    <w:name w:val="表文_M5"/>
    <w:qFormat/>
    <w:uiPriority w:val="0"/>
    <w:pPr>
      <w:widowControl w:val="0"/>
      <w:spacing w:line="360" w:lineRule="exact"/>
      <w:jc w:val="center"/>
    </w:pPr>
    <w:rPr>
      <w:rFonts w:ascii="Garamond" w:hAnsi="Garamond" w:eastAsia="楷体_GB2312" w:cs="Times New Roman"/>
      <w:bCs/>
      <w:color w:val="000000"/>
      <w:sz w:val="21"/>
      <w:szCs w:val="21"/>
      <w:lang w:val="en-US" w:eastAsia="zh-CN" w:bidi="ar-SA"/>
    </w:rPr>
  </w:style>
  <w:style w:type="paragraph" w:customStyle="1" w:styleId="1960">
    <w:name w:val="Char Char Char2"/>
    <w:basedOn w:val="1"/>
    <w:qFormat/>
    <w:uiPriority w:val="0"/>
    <w:pPr>
      <w:adjustRightInd/>
      <w:snapToGrid/>
      <w:spacing w:beforeLines="20" w:line="440" w:lineRule="atLeast"/>
    </w:pPr>
    <w:rPr>
      <w:rFonts w:cs="Times New Roman"/>
      <w:szCs w:val="24"/>
    </w:rPr>
  </w:style>
  <w:style w:type="paragraph" w:customStyle="1" w:styleId="1961">
    <w:name w:val="题4"/>
    <w:basedOn w:val="84"/>
    <w:qFormat/>
    <w:uiPriority w:val="0"/>
    <w:pPr>
      <w:adjustRightInd w:val="0"/>
      <w:snapToGrid w:val="0"/>
      <w:spacing w:before="120" w:after="120" w:line="360" w:lineRule="auto"/>
      <w:jc w:val="left"/>
      <w:outlineLvl w:val="3"/>
    </w:pPr>
    <w:rPr>
      <w:rFonts w:cs="Arial"/>
      <w:b/>
      <w:bCs/>
      <w:sz w:val="24"/>
    </w:rPr>
  </w:style>
  <w:style w:type="paragraph" w:customStyle="1" w:styleId="1962">
    <w:name w:val="图题2112"/>
    <w:basedOn w:val="179"/>
    <w:next w:val="179"/>
    <w:qFormat/>
    <w:uiPriority w:val="0"/>
    <w:pPr>
      <w:ind w:firstLine="0"/>
      <w:jc w:val="center"/>
    </w:pPr>
    <w:rPr>
      <w:rFonts w:ascii="黑体" w:hAnsi="宋体" w:eastAsia="黑体"/>
      <w:b/>
      <w:bCs/>
    </w:rPr>
  </w:style>
  <w:style w:type="paragraph" w:customStyle="1" w:styleId="1963">
    <w:name w:val="表文_L5"/>
    <w:qFormat/>
    <w:uiPriority w:val="0"/>
    <w:rPr>
      <w:rFonts w:ascii="Garamond" w:hAnsi="Garamond" w:eastAsia="楷体_GB2312" w:cs="Times New Roman"/>
      <w:bCs/>
      <w:kern w:val="2"/>
      <w:sz w:val="21"/>
      <w:szCs w:val="21"/>
      <w:lang w:val="en-US" w:eastAsia="zh-CN" w:bidi="ar-SA"/>
    </w:rPr>
  </w:style>
  <w:style w:type="paragraph" w:customStyle="1" w:styleId="1964">
    <w:name w:val="Char Char Char1 Char Char Char"/>
    <w:basedOn w:val="1"/>
    <w:qFormat/>
    <w:uiPriority w:val="0"/>
    <w:pPr>
      <w:adjustRightInd/>
      <w:snapToGrid/>
      <w:spacing w:beforeLines="20" w:line="440" w:lineRule="atLeast"/>
    </w:pPr>
    <w:rPr>
      <w:rFonts w:cs="Times New Roman"/>
      <w:szCs w:val="24"/>
    </w:rPr>
  </w:style>
  <w:style w:type="paragraph" w:customStyle="1" w:styleId="1965">
    <w:name w:val="四级标题"/>
    <w:basedOn w:val="1938"/>
    <w:qFormat/>
    <w:uiPriority w:val="0"/>
    <w:pPr>
      <w:outlineLvl w:val="9"/>
    </w:pPr>
    <w:rPr>
      <w:b w:val="0"/>
      <w:bCs w:val="0"/>
      <w:color w:val="000000"/>
      <w:sz w:val="24"/>
    </w:rPr>
  </w:style>
  <w:style w:type="paragraph" w:customStyle="1" w:styleId="1966">
    <w:name w:val="正文001 Char Char Char"/>
    <w:basedOn w:val="1"/>
    <w:qFormat/>
    <w:uiPriority w:val="0"/>
    <w:pPr>
      <w:adjustRightInd/>
      <w:snapToGrid/>
      <w:spacing w:line="500" w:lineRule="atLeast"/>
    </w:pPr>
    <w:rPr>
      <w:rFonts w:cs="Times New Roman"/>
      <w:color w:val="000000"/>
      <w:szCs w:val="24"/>
    </w:rPr>
  </w:style>
  <w:style w:type="paragraph" w:customStyle="1" w:styleId="1967">
    <w:name w:val="样式 正文001 + Times New Roman Char Char Char"/>
    <w:basedOn w:val="1966"/>
    <w:qFormat/>
    <w:uiPriority w:val="0"/>
    <w:pPr>
      <w:spacing w:before="60" w:line="460" w:lineRule="exact"/>
      <w:ind w:firstLine="482" w:firstLineChars="0"/>
    </w:pPr>
  </w:style>
  <w:style w:type="paragraph" w:customStyle="1" w:styleId="1968">
    <w:name w:val="Char Char Char Char Char Char Char Char Char Char Char Char Char1 Char Char Char Char Char Char Char Char"/>
    <w:basedOn w:val="1"/>
    <w:qFormat/>
    <w:uiPriority w:val="0"/>
    <w:pPr>
      <w:adjustRightInd/>
      <w:snapToGrid/>
      <w:spacing w:line="360" w:lineRule="auto"/>
    </w:pPr>
    <w:rPr>
      <w:rFonts w:ascii="宋体" w:hAnsi="宋体" w:cs="宋体"/>
      <w:szCs w:val="24"/>
    </w:rPr>
  </w:style>
  <w:style w:type="paragraph" w:customStyle="1" w:styleId="1969">
    <w:name w:val="Char Char Char Char Char Char Char Char Char Char Char Char Char1 Char Char Char Char Char Char Char Char Char Char Char"/>
    <w:basedOn w:val="1"/>
    <w:qFormat/>
    <w:uiPriority w:val="0"/>
    <w:pPr>
      <w:adjustRightInd/>
      <w:snapToGrid/>
      <w:spacing w:line="360" w:lineRule="auto"/>
    </w:pPr>
    <w:rPr>
      <w:rFonts w:ascii="宋体" w:hAnsi="宋体" w:cs="宋体"/>
      <w:szCs w:val="24"/>
    </w:rPr>
  </w:style>
  <w:style w:type="paragraph" w:customStyle="1" w:styleId="1970">
    <w:name w:val="图题74"/>
    <w:basedOn w:val="179"/>
    <w:next w:val="179"/>
    <w:qFormat/>
    <w:uiPriority w:val="0"/>
    <w:pPr>
      <w:ind w:firstLine="0"/>
      <w:jc w:val="center"/>
    </w:pPr>
    <w:rPr>
      <w:rFonts w:ascii="黑体" w:hAnsi="宋体" w:eastAsia="黑体"/>
      <w:b/>
      <w:bCs/>
    </w:rPr>
  </w:style>
  <w:style w:type="paragraph" w:customStyle="1" w:styleId="1971">
    <w:name w:val="样式 正文001 + Times New Roman"/>
    <w:basedOn w:val="1"/>
    <w:qFormat/>
    <w:uiPriority w:val="0"/>
    <w:pPr>
      <w:adjustRightInd/>
      <w:snapToGrid/>
      <w:spacing w:before="60" w:line="460" w:lineRule="exact"/>
      <w:ind w:firstLine="482" w:firstLineChars="0"/>
    </w:pPr>
    <w:rPr>
      <w:rFonts w:cs="Times New Roman"/>
      <w:szCs w:val="20"/>
    </w:rPr>
  </w:style>
  <w:style w:type="paragraph" w:customStyle="1" w:styleId="1972">
    <w:name w:val="表内5中5"/>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1973">
    <w:name w:val="表题14"/>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1974">
    <w:name w:val="Char Char Char Char Char Char Char Char Char Char Char Char Char1 Char Char Char Char Char Char Char Char Char"/>
    <w:basedOn w:val="1"/>
    <w:qFormat/>
    <w:uiPriority w:val="0"/>
    <w:pPr>
      <w:adjustRightInd/>
      <w:snapToGrid/>
      <w:spacing w:line="360" w:lineRule="auto"/>
    </w:pPr>
    <w:rPr>
      <w:rFonts w:ascii="宋体" w:hAnsi="宋体" w:cs="宋体"/>
      <w:szCs w:val="24"/>
    </w:rPr>
  </w:style>
  <w:style w:type="paragraph" w:customStyle="1" w:styleId="1975">
    <w:name w:val="样式 标题 4 + 段前: 7.8 磅"/>
    <w:basedOn w:val="6"/>
    <w:qFormat/>
    <w:uiPriority w:val="0"/>
    <w:pPr>
      <w:adjustRightInd/>
      <w:snapToGrid/>
      <w:spacing w:before="0" w:after="0" w:line="500" w:lineRule="exact"/>
      <w:ind w:firstLine="0" w:firstLineChars="0"/>
      <w:outlineLvl w:val="0"/>
    </w:pPr>
    <w:rPr>
      <w:rFonts w:ascii="Arial" w:hAnsi="Arial" w:eastAsia="仿宋_GB2312" w:cs="Arial"/>
      <w:bCs w:val="0"/>
      <w:sz w:val="24"/>
      <w:szCs w:val="21"/>
    </w:rPr>
  </w:style>
  <w:style w:type="paragraph" w:customStyle="1" w:styleId="1976">
    <w:name w:val="Char Char Char Char Char Char Char Char Char Char Char Char Char1 Char Char Char Char Char Char Char Char Char Char Char Char Char Char"/>
    <w:basedOn w:val="1"/>
    <w:qFormat/>
    <w:uiPriority w:val="0"/>
    <w:pPr>
      <w:adjustRightInd/>
      <w:snapToGrid/>
      <w:spacing w:line="360" w:lineRule="auto"/>
    </w:pPr>
    <w:rPr>
      <w:rFonts w:ascii="宋体" w:hAnsi="宋体" w:cs="宋体"/>
      <w:szCs w:val="24"/>
    </w:rPr>
  </w:style>
  <w:style w:type="paragraph" w:customStyle="1" w:styleId="1977">
    <w:name w:val="表文字511"/>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1978">
    <w:name w:val="my"/>
    <w:qFormat/>
    <w:uiPriority w:val="0"/>
    <w:pPr>
      <w:widowControl w:val="0"/>
      <w:spacing w:before="60" w:line="460" w:lineRule="exact"/>
      <w:ind w:firstLine="200" w:firstLineChars="200"/>
    </w:pPr>
    <w:rPr>
      <w:rFonts w:ascii="Times New Roman" w:hAnsi="Times New Roman" w:eastAsia="宋体" w:cs="Times New Roman"/>
      <w:sz w:val="24"/>
      <w:szCs w:val="24"/>
      <w:lang w:val="en-US" w:eastAsia="zh-CN" w:bidi="ar-SA"/>
    </w:rPr>
  </w:style>
  <w:style w:type="paragraph" w:customStyle="1" w:styleId="1979">
    <w:name w:val="表文字52"/>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1980">
    <w:name w:val="Char Char Char Char Char Char Char Char Char Char Char Char Char1 Char Char Char Char Char Char Char Char Char Char Char Char Char Char Char Char Char"/>
    <w:basedOn w:val="1"/>
    <w:qFormat/>
    <w:uiPriority w:val="0"/>
    <w:pPr>
      <w:adjustRightInd/>
      <w:snapToGrid/>
      <w:spacing w:line="360" w:lineRule="auto"/>
    </w:pPr>
    <w:rPr>
      <w:rFonts w:ascii="宋体" w:hAnsi="宋体" w:cs="宋体"/>
      <w:szCs w:val="24"/>
    </w:rPr>
  </w:style>
  <w:style w:type="paragraph" w:customStyle="1" w:styleId="1981">
    <w:name w:val=".."/>
    <w:basedOn w:val="1411"/>
    <w:next w:val="1411"/>
    <w:qFormat/>
    <w:uiPriority w:val="0"/>
    <w:rPr>
      <w:rFonts w:ascii=".." w:hAnsi="Times New Roman" w:eastAsia=".." w:cs="Times New Roman"/>
      <w:color w:val="auto"/>
    </w:rPr>
  </w:style>
  <w:style w:type="paragraph" w:customStyle="1" w:styleId="1982">
    <w:name w:val="Char Char Char Char Char Char Char Char Char Char Char Char Char1"/>
    <w:basedOn w:val="1"/>
    <w:qFormat/>
    <w:uiPriority w:val="0"/>
    <w:pPr>
      <w:adjustRightInd/>
      <w:snapToGrid/>
      <w:spacing w:line="360" w:lineRule="auto"/>
    </w:pPr>
    <w:rPr>
      <w:rFonts w:ascii="宋体" w:hAnsi="宋体" w:cs="宋体"/>
      <w:szCs w:val="24"/>
    </w:rPr>
  </w:style>
  <w:style w:type="paragraph" w:customStyle="1" w:styleId="1983">
    <w:name w:val="文本条款 Char Char"/>
    <w:basedOn w:val="1843"/>
    <w:qFormat/>
    <w:uiPriority w:val="0"/>
    <w:pPr>
      <w:spacing w:after="60"/>
      <w:ind w:firstLine="0" w:firstLineChars="0"/>
      <w:jc w:val="center"/>
    </w:pPr>
    <w:rPr>
      <w:bCs w:val="0"/>
      <w:color w:val="000000"/>
    </w:rPr>
  </w:style>
  <w:style w:type="paragraph" w:customStyle="1" w:styleId="1984">
    <w:name w:val="Char Char Char2 Char Char Char Char Char"/>
    <w:basedOn w:val="1"/>
    <w:qFormat/>
    <w:uiPriority w:val="0"/>
    <w:pPr>
      <w:adjustRightInd/>
      <w:snapToGrid/>
      <w:spacing w:beforeLines="20" w:line="440" w:lineRule="atLeast"/>
    </w:pPr>
    <w:rPr>
      <w:rFonts w:cs="Times New Roman"/>
      <w:szCs w:val="24"/>
    </w:rPr>
  </w:style>
  <w:style w:type="paragraph" w:customStyle="1" w:styleId="1985">
    <w:name w:val="Char Char Char2 Char Char Char Char"/>
    <w:basedOn w:val="1"/>
    <w:qFormat/>
    <w:uiPriority w:val="0"/>
    <w:pPr>
      <w:adjustRightInd/>
      <w:snapToGrid/>
      <w:spacing w:beforeLines="20" w:line="440" w:lineRule="atLeast"/>
    </w:pPr>
    <w:rPr>
      <w:rFonts w:cs="Times New Roman"/>
      <w:szCs w:val="24"/>
    </w:rPr>
  </w:style>
  <w:style w:type="paragraph" w:customStyle="1" w:styleId="1986">
    <w:name w:val="Char Char Char2 Char Char Char Char Char Char Char Char Char Char"/>
    <w:basedOn w:val="1"/>
    <w:qFormat/>
    <w:uiPriority w:val="0"/>
    <w:pPr>
      <w:adjustRightInd/>
      <w:snapToGrid/>
      <w:spacing w:beforeLines="20" w:line="440" w:lineRule="atLeast"/>
    </w:pPr>
    <w:rPr>
      <w:rFonts w:cs="Times New Roman"/>
      <w:szCs w:val="24"/>
    </w:rPr>
  </w:style>
  <w:style w:type="paragraph" w:customStyle="1" w:styleId="1987">
    <w:name w:val="表中文字114"/>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1988">
    <w:name w:val="正文首行缩进 Char Char"/>
    <w:basedOn w:val="1"/>
    <w:qFormat/>
    <w:uiPriority w:val="0"/>
    <w:pPr>
      <w:adjustRightInd/>
      <w:snapToGrid/>
      <w:spacing w:line="606" w:lineRule="atLeast"/>
      <w:ind w:firstLine="538" w:firstLineChars="0"/>
    </w:pPr>
    <w:rPr>
      <w:rFonts w:hint="eastAsia" w:cs="Times New Roman"/>
      <w:szCs w:val="20"/>
    </w:rPr>
  </w:style>
  <w:style w:type="paragraph" w:customStyle="1" w:styleId="1989">
    <w:name w:val="Char104"/>
    <w:basedOn w:val="1"/>
    <w:qFormat/>
    <w:uiPriority w:val="0"/>
    <w:pPr>
      <w:spacing w:line="360" w:lineRule="auto"/>
      <w:ind w:firstLine="0" w:firstLineChars="0"/>
    </w:pPr>
    <w:rPr>
      <w:rFonts w:cs="Times New Roman"/>
      <w:sz w:val="21"/>
      <w:szCs w:val="24"/>
    </w:rPr>
  </w:style>
  <w:style w:type="paragraph" w:customStyle="1" w:styleId="1990">
    <w:name w:val="图表题4"/>
    <w:basedOn w:val="179"/>
    <w:next w:val="179"/>
    <w:qFormat/>
    <w:uiPriority w:val="0"/>
    <w:pPr>
      <w:ind w:firstLine="0"/>
      <w:jc w:val="center"/>
    </w:pPr>
    <w:rPr>
      <w:rFonts w:ascii="黑体" w:hAnsi="宋体" w:eastAsia="黑体"/>
      <w:b/>
      <w:bCs/>
    </w:rPr>
  </w:style>
  <w:style w:type="paragraph" w:customStyle="1" w:styleId="1991">
    <w:name w:val="样式 标题 2节 + Times New Roman 四号 行距: 1.5 倍行距1"/>
    <w:basedOn w:val="4"/>
    <w:qFormat/>
    <w:uiPriority w:val="0"/>
    <w:pPr>
      <w:widowControl w:val="0"/>
      <w:tabs>
        <w:tab w:val="left" w:pos="576"/>
      </w:tabs>
      <w:adjustRightInd/>
      <w:snapToGrid/>
      <w:spacing w:before="0" w:beforeLines="0" w:after="0" w:afterLines="0" w:line="360" w:lineRule="auto"/>
      <w:ind w:left="576" w:hanging="576"/>
    </w:pPr>
    <w:rPr>
      <w:rFonts w:ascii="仿宋_GB2312" w:eastAsia="仿宋_GB2312" w:cs="Times New Roman"/>
      <w:sz w:val="36"/>
      <w:szCs w:val="36"/>
    </w:rPr>
  </w:style>
  <w:style w:type="paragraph" w:customStyle="1" w:styleId="1992">
    <w:name w:val="黑点"/>
    <w:basedOn w:val="1"/>
    <w:qFormat/>
    <w:uiPriority w:val="0"/>
    <w:pPr>
      <w:tabs>
        <w:tab w:val="left" w:pos="600"/>
        <w:tab w:val="left" w:pos="2100"/>
      </w:tabs>
      <w:snapToGrid/>
      <w:spacing w:line="360" w:lineRule="auto"/>
      <w:ind w:left="2100" w:hanging="420" w:firstLineChars="0"/>
      <w:jc w:val="left"/>
      <w:textAlignment w:val="baseline"/>
    </w:pPr>
    <w:rPr>
      <w:rFonts w:ascii="宋体" w:hAnsi="宋体" w:cs="Times New Roman"/>
      <w:color w:val="000000"/>
      <w:kern w:val="0"/>
      <w:szCs w:val="20"/>
    </w:rPr>
  </w:style>
  <w:style w:type="paragraph" w:customStyle="1" w:styleId="1993">
    <w:name w:val="图题112"/>
    <w:basedOn w:val="179"/>
    <w:next w:val="179"/>
    <w:qFormat/>
    <w:uiPriority w:val="0"/>
    <w:pPr>
      <w:ind w:firstLine="0"/>
      <w:jc w:val="center"/>
    </w:pPr>
    <w:rPr>
      <w:rFonts w:ascii="黑体" w:hAnsi="宋体" w:eastAsia="黑体"/>
      <w:b/>
      <w:bCs/>
    </w:rPr>
  </w:style>
  <w:style w:type="paragraph" w:customStyle="1" w:styleId="1994">
    <w:name w:val="默认段落字体 Para Char Char Char Char34"/>
    <w:basedOn w:val="1"/>
    <w:qFormat/>
    <w:uiPriority w:val="0"/>
    <w:pPr>
      <w:adjustRightInd/>
      <w:snapToGrid/>
      <w:spacing w:line="240" w:lineRule="auto"/>
      <w:ind w:firstLine="0" w:firstLineChars="0"/>
    </w:pPr>
    <w:rPr>
      <w:rFonts w:cs="Times New Roman"/>
      <w:sz w:val="21"/>
      <w:szCs w:val="24"/>
    </w:rPr>
  </w:style>
  <w:style w:type="paragraph" w:customStyle="1" w:styleId="1995">
    <w:name w:val="批注文字 Char Char"/>
    <w:basedOn w:val="1"/>
    <w:qFormat/>
    <w:uiPriority w:val="0"/>
    <w:pPr>
      <w:adjustRightInd/>
      <w:snapToGrid/>
      <w:spacing w:line="351" w:lineRule="atLeast"/>
      <w:ind w:firstLine="419" w:firstLineChars="0"/>
      <w:jc w:val="left"/>
    </w:pPr>
    <w:rPr>
      <w:rFonts w:hint="eastAsia" w:cs="Times New Roman"/>
      <w:sz w:val="21"/>
      <w:szCs w:val="20"/>
    </w:rPr>
  </w:style>
  <w:style w:type="paragraph" w:customStyle="1" w:styleId="1996">
    <w:name w:val="Char1 Char Char Char Char Char Char Char Char Char1 Char Char Char Char Char Char"/>
    <w:basedOn w:val="1"/>
    <w:qFormat/>
    <w:uiPriority w:val="0"/>
    <w:pPr>
      <w:widowControl/>
      <w:adjustRightInd/>
      <w:snapToGrid/>
      <w:spacing w:before="100" w:beforeAutospacing="1" w:after="100" w:afterAutospacing="1" w:line="240" w:lineRule="auto"/>
      <w:jc w:val="left"/>
    </w:pPr>
    <w:rPr>
      <w:rFonts w:ascii="Verdana" w:hAnsi="Verdana" w:eastAsia="仿宋_GB2312" w:cs="Times New Roman"/>
      <w:kern w:val="0"/>
      <w:sz w:val="20"/>
      <w:szCs w:val="21"/>
      <w:lang w:eastAsia="en-US"/>
    </w:rPr>
  </w:style>
  <w:style w:type="paragraph" w:customStyle="1" w:styleId="1997">
    <w:name w:val="样式"/>
    <w:basedOn w:val="1"/>
    <w:next w:val="81"/>
    <w:qFormat/>
    <w:uiPriority w:val="0"/>
    <w:pPr>
      <w:widowControl/>
      <w:adjustRightInd/>
      <w:snapToGrid/>
      <w:spacing w:before="100" w:beforeAutospacing="1" w:after="100" w:afterAutospacing="1" w:line="240" w:lineRule="auto"/>
      <w:ind w:firstLine="0" w:firstLineChars="0"/>
      <w:jc w:val="left"/>
    </w:pPr>
    <w:rPr>
      <w:rFonts w:ascii="Arial Unicode MS" w:hAnsi="Arial Unicode MS" w:cs="Arial Unicode MS"/>
      <w:color w:val="000000"/>
      <w:kern w:val="0"/>
      <w:szCs w:val="24"/>
    </w:rPr>
  </w:style>
  <w:style w:type="paragraph" w:customStyle="1" w:styleId="1998">
    <w:name w:val="Char317"/>
    <w:basedOn w:val="1"/>
    <w:qFormat/>
    <w:uiPriority w:val="0"/>
    <w:pPr>
      <w:adjustRightInd/>
      <w:snapToGrid/>
      <w:spacing w:line="240" w:lineRule="auto"/>
      <w:ind w:left="-48" w:firstLine="0" w:firstLineChars="0"/>
    </w:pPr>
    <w:rPr>
      <w:rFonts w:cs="Times New Roman"/>
      <w:sz w:val="21"/>
      <w:szCs w:val="24"/>
    </w:rPr>
  </w:style>
  <w:style w:type="paragraph" w:customStyle="1" w:styleId="1999">
    <w:name w:val="默认段落字体 Para Char24"/>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2000">
    <w:name w:val="样式 标题 2第一章 标题 2Heading 2 HiddenHeading 2 CCBSheading 2H2h2...2"/>
    <w:basedOn w:val="4"/>
    <w:qFormat/>
    <w:uiPriority w:val="0"/>
    <w:pPr>
      <w:widowControl w:val="0"/>
      <w:adjustRightInd/>
      <w:snapToGrid/>
      <w:spacing w:beforeLines="0" w:afterLines="0"/>
    </w:pPr>
    <w:rPr>
      <w:rFonts w:eastAsia="仿宋_GB2312" w:cs="Times New Roman"/>
      <w:color w:val="000000"/>
      <w:sz w:val="28"/>
    </w:rPr>
  </w:style>
  <w:style w:type="paragraph" w:customStyle="1" w:styleId="2001">
    <w:name w:val="样式 标题 2标题 2 Char标2h2H2标题21.1标题 2 + Times New Roman"/>
    <w:basedOn w:val="4"/>
    <w:qFormat/>
    <w:uiPriority w:val="0"/>
    <w:pPr>
      <w:widowControl w:val="0"/>
      <w:autoSpaceDE w:val="0"/>
      <w:autoSpaceDN w:val="0"/>
      <w:snapToGrid/>
      <w:spacing w:before="200" w:beforeLines="0" w:after="163" w:afterLines="0" w:line="360" w:lineRule="auto"/>
      <w:jc w:val="center"/>
    </w:pPr>
    <w:rPr>
      <w:rFonts w:eastAsia="仿宋_GB2312" w:cs="Times New Roman"/>
      <w:b w:val="0"/>
      <w:bCs w:val="0"/>
      <w:kern w:val="0"/>
      <w:sz w:val="24"/>
      <w:szCs w:val="20"/>
    </w:rPr>
  </w:style>
  <w:style w:type="paragraph" w:customStyle="1" w:styleId="2002">
    <w:name w:val="T.."/>
    <w:basedOn w:val="1411"/>
    <w:next w:val="1411"/>
    <w:qFormat/>
    <w:uiPriority w:val="0"/>
    <w:rPr>
      <w:rFonts w:ascii=".." w:hAnsi="Times New Roman" w:eastAsia=".." w:cs="Times New Roman"/>
      <w:color w:val="auto"/>
    </w:rPr>
  </w:style>
  <w:style w:type="paragraph" w:customStyle="1" w:styleId="2003">
    <w:name w:val="样式 谏壁统稿表格内文字 + 左  0 字符"/>
    <w:basedOn w:val="1"/>
    <w:qFormat/>
    <w:uiPriority w:val="0"/>
    <w:pPr>
      <w:adjustRightInd/>
      <w:spacing w:line="0" w:lineRule="atLeast"/>
      <w:ind w:firstLine="0" w:firstLineChars="0"/>
      <w:jc w:val="center"/>
    </w:pPr>
    <w:rPr>
      <w:rFonts w:cs="宋体"/>
      <w:sz w:val="21"/>
      <w:szCs w:val="21"/>
    </w:rPr>
  </w:style>
  <w:style w:type="paragraph" w:customStyle="1" w:styleId="2004">
    <w:name w:val="项目2"/>
    <w:basedOn w:val="1"/>
    <w:qFormat/>
    <w:uiPriority w:val="0"/>
    <w:pPr>
      <w:tabs>
        <w:tab w:val="left" w:pos="360"/>
      </w:tabs>
      <w:adjustRightInd/>
      <w:spacing w:line="240" w:lineRule="atLeast"/>
      <w:ind w:left="340" w:hanging="340" w:firstLineChars="0"/>
    </w:pPr>
    <w:rPr>
      <w:rFonts w:cs="Times New Roman"/>
      <w:sz w:val="28"/>
      <w:szCs w:val="28"/>
    </w:rPr>
  </w:style>
  <w:style w:type="paragraph" w:customStyle="1" w:styleId="2005">
    <w:name w:val="Char Char Char1 Char Char Char Char"/>
    <w:basedOn w:val="1"/>
    <w:qFormat/>
    <w:uiPriority w:val="0"/>
    <w:pPr>
      <w:adjustRightInd/>
      <w:snapToGrid/>
      <w:spacing w:line="240" w:lineRule="auto"/>
      <w:ind w:firstLine="0" w:firstLineChars="0"/>
    </w:pPr>
    <w:rPr>
      <w:rFonts w:cs="Times New Roman"/>
      <w:sz w:val="21"/>
      <w:szCs w:val="20"/>
    </w:rPr>
  </w:style>
  <w:style w:type="paragraph" w:customStyle="1" w:styleId="2006">
    <w:name w:val="项目1"/>
    <w:basedOn w:val="1"/>
    <w:qFormat/>
    <w:uiPriority w:val="0"/>
    <w:pPr>
      <w:tabs>
        <w:tab w:val="left" w:pos="425"/>
      </w:tabs>
      <w:adjustRightInd/>
      <w:spacing w:line="240" w:lineRule="atLeast"/>
      <w:ind w:left="425" w:hanging="425" w:firstLineChars="0"/>
    </w:pPr>
    <w:rPr>
      <w:rFonts w:cs="Times New Roman"/>
      <w:sz w:val="28"/>
      <w:szCs w:val="28"/>
    </w:rPr>
  </w:style>
  <w:style w:type="paragraph" w:customStyle="1" w:styleId="2007">
    <w:name w:val="样式 标题 2 + (中文) 宋体"/>
    <w:basedOn w:val="4"/>
    <w:qFormat/>
    <w:uiPriority w:val="0"/>
    <w:pPr>
      <w:keepNext w:val="0"/>
      <w:keepLines w:val="0"/>
      <w:widowControl w:val="0"/>
      <w:tabs>
        <w:tab w:val="left" w:pos="576"/>
      </w:tabs>
      <w:spacing w:line="360" w:lineRule="auto"/>
      <w:ind w:left="567" w:hanging="567"/>
    </w:pPr>
    <w:rPr>
      <w:rFonts w:cs="Times New Roman"/>
      <w:b w:val="0"/>
      <w:bCs w:val="0"/>
      <w:sz w:val="28"/>
      <w:szCs w:val="28"/>
    </w:rPr>
  </w:style>
  <w:style w:type="paragraph" w:customStyle="1" w:styleId="2008">
    <w:name w:val="表内宋5111"/>
    <w:basedOn w:val="81"/>
    <w:qFormat/>
    <w:uiPriority w:val="0"/>
    <w:pPr>
      <w:adjustRightInd w:val="0"/>
      <w:snapToGrid w:val="0"/>
      <w:spacing w:before="0" w:beforeAutospacing="0" w:after="0" w:afterAutospacing="0"/>
      <w:jc w:val="both"/>
    </w:pPr>
    <w:rPr>
      <w:rFonts w:cs="宋体"/>
      <w:color w:val="000000"/>
    </w:rPr>
  </w:style>
  <w:style w:type="paragraph" w:customStyle="1" w:styleId="2009">
    <w:name w:val="Char234"/>
    <w:basedOn w:val="1"/>
    <w:qFormat/>
    <w:uiPriority w:val="0"/>
    <w:pPr>
      <w:adjustRightInd/>
      <w:snapToGrid/>
      <w:spacing w:line="240" w:lineRule="auto"/>
      <w:ind w:firstLine="0" w:firstLineChars="0"/>
    </w:pPr>
    <w:rPr>
      <w:rFonts w:cs="Times New Roman"/>
      <w:sz w:val="21"/>
      <w:szCs w:val="21"/>
    </w:rPr>
  </w:style>
  <w:style w:type="paragraph" w:customStyle="1" w:styleId="2010">
    <w:name w:val="wangjunbo.bullet"/>
    <w:basedOn w:val="1"/>
    <w:qFormat/>
    <w:uiPriority w:val="0"/>
    <w:pPr>
      <w:adjustRightInd/>
      <w:snapToGrid/>
      <w:spacing w:line="240" w:lineRule="auto"/>
      <w:ind w:firstLine="0" w:firstLineChars="0"/>
      <w:jc w:val="center"/>
    </w:pPr>
    <w:rPr>
      <w:rFonts w:ascii="宋体" w:hAnsi="宋体" w:cs="Times New Roman"/>
      <w:sz w:val="21"/>
      <w:szCs w:val="20"/>
    </w:rPr>
  </w:style>
  <w:style w:type="paragraph" w:customStyle="1" w:styleId="2011">
    <w:name w:val="Char3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2012">
    <w:name w:val="样式 标题 3 + 段前: 0 磅 段后: 8 磅 行距: 固定值 22 磅1"/>
    <w:basedOn w:val="5"/>
    <w:qFormat/>
    <w:uiPriority w:val="0"/>
    <w:pPr>
      <w:tabs>
        <w:tab w:val="left" w:pos="720"/>
      </w:tabs>
      <w:snapToGrid/>
      <w:spacing w:before="0" w:after="0" w:line="360" w:lineRule="auto"/>
      <w:ind w:left="720" w:hanging="720" w:firstLineChars="0"/>
    </w:pPr>
    <w:rPr>
      <w:rFonts w:cs="Times New Roman"/>
      <w:sz w:val="28"/>
      <w:szCs w:val="28"/>
    </w:rPr>
  </w:style>
  <w:style w:type="paragraph" w:customStyle="1" w:styleId="2013">
    <w:name w:val="样式7"/>
    <w:basedOn w:val="1"/>
    <w:next w:val="1"/>
    <w:qFormat/>
    <w:uiPriority w:val="0"/>
    <w:pPr>
      <w:adjustRightInd/>
      <w:snapToGrid/>
      <w:spacing w:line="440" w:lineRule="exact"/>
      <w:ind w:firstLine="0" w:firstLineChars="0"/>
    </w:pPr>
    <w:rPr>
      <w:rFonts w:cs="Times New Roman"/>
      <w:szCs w:val="24"/>
    </w:rPr>
  </w:style>
  <w:style w:type="paragraph" w:customStyle="1" w:styleId="2014">
    <w:name w:val="Char313"/>
    <w:basedOn w:val="1"/>
    <w:qFormat/>
    <w:uiPriority w:val="0"/>
    <w:pPr>
      <w:adjustRightInd/>
      <w:snapToGrid/>
      <w:spacing w:line="240" w:lineRule="auto"/>
      <w:ind w:left="-48" w:firstLine="0" w:firstLineChars="0"/>
    </w:pPr>
    <w:rPr>
      <w:rFonts w:cs="Times New Roman"/>
      <w:sz w:val="21"/>
      <w:szCs w:val="24"/>
    </w:rPr>
  </w:style>
  <w:style w:type="paragraph" w:customStyle="1" w:styleId="2015">
    <w:name w:val="样式 标题 31.1.1标题 3 + Times New Roman 自动设置 段前: 0.2 行 段后: 0.2 行"/>
    <w:basedOn w:val="5"/>
    <w:qFormat/>
    <w:uiPriority w:val="0"/>
    <w:pPr>
      <w:autoSpaceDE w:val="0"/>
      <w:autoSpaceDN w:val="0"/>
      <w:snapToGrid/>
      <w:spacing w:before="120" w:beforeLines="20" w:after="120" w:afterLines="20" w:line="360" w:lineRule="auto"/>
      <w:ind w:firstLine="0" w:firstLineChars="0"/>
      <w:jc w:val="left"/>
    </w:pPr>
    <w:rPr>
      <w:rFonts w:cs="Times New Roman"/>
      <w:bCs w:val="0"/>
      <w:kern w:val="0"/>
      <w:sz w:val="24"/>
      <w:szCs w:val="20"/>
    </w:rPr>
  </w:style>
  <w:style w:type="paragraph" w:customStyle="1" w:styleId="2016">
    <w:name w:val="表内文字小312"/>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2017">
    <w:name w:val="Char Char1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018">
    <w:name w:val="正文(1)"/>
    <w:basedOn w:val="1"/>
    <w:qFormat/>
    <w:uiPriority w:val="0"/>
    <w:pPr>
      <w:spacing w:before="120" w:line="300" w:lineRule="auto"/>
      <w:ind w:firstLine="480"/>
    </w:pPr>
    <w:rPr>
      <w:rFonts w:ascii="黑体" w:hAnsi="宋体" w:eastAsia="黑体" w:cs="Times New Roman"/>
      <w:b/>
      <w:snapToGrid w:val="0"/>
      <w:color w:val="339966"/>
      <w:kern w:val="0"/>
      <w:szCs w:val="24"/>
    </w:rPr>
  </w:style>
  <w:style w:type="paragraph" w:customStyle="1" w:styleId="2019">
    <w:name w:val="OmniPage #7"/>
    <w:basedOn w:val="1"/>
    <w:qFormat/>
    <w:uiPriority w:val="0"/>
    <w:pPr>
      <w:widowControl/>
      <w:adjustRightInd/>
      <w:snapToGrid/>
      <w:spacing w:line="320" w:lineRule="exact"/>
      <w:ind w:firstLine="0" w:firstLineChars="0"/>
      <w:jc w:val="left"/>
    </w:pPr>
    <w:rPr>
      <w:rFonts w:cs="Times New Roman"/>
      <w:kern w:val="0"/>
      <w:sz w:val="20"/>
      <w:szCs w:val="20"/>
      <w:lang w:val="en-GB" w:eastAsia="en-US"/>
    </w:rPr>
  </w:style>
  <w:style w:type="paragraph" w:customStyle="1" w:styleId="2020">
    <w:name w:val="正文标准格式"/>
    <w:basedOn w:val="1"/>
    <w:qFormat/>
    <w:uiPriority w:val="0"/>
    <w:pPr>
      <w:adjustRightInd/>
      <w:snapToGrid/>
      <w:ind w:left="200" w:leftChars="200" w:firstLine="0" w:firstLineChars="0"/>
      <w:jc w:val="left"/>
    </w:pPr>
    <w:rPr>
      <w:rFonts w:eastAsia="仿宋_GB2312" w:cs="Times New Roman"/>
      <w:color w:val="000000"/>
      <w:sz w:val="28"/>
      <w:szCs w:val="28"/>
    </w:rPr>
  </w:style>
  <w:style w:type="paragraph" w:customStyle="1" w:styleId="2021">
    <w:name w:val="普通表格1"/>
    <w:basedOn w:val="45"/>
    <w:qFormat/>
    <w:uiPriority w:val="0"/>
    <w:pPr>
      <w:snapToGrid w:val="0"/>
      <w:spacing w:line="380" w:lineRule="exact"/>
      <w:jc w:val="both"/>
    </w:pPr>
    <w:rPr>
      <w:rFonts w:ascii="Times New Roman" w:hAnsi="Times New Roman"/>
      <w:spacing w:val="0"/>
      <w:sz w:val="24"/>
    </w:rPr>
  </w:style>
  <w:style w:type="paragraph" w:customStyle="1" w:styleId="2022">
    <w:name w:val="样式 正文标准格式 + 左侧:  2 字符"/>
    <w:basedOn w:val="2020"/>
    <w:qFormat/>
    <w:uiPriority w:val="0"/>
  </w:style>
  <w:style w:type="paragraph" w:customStyle="1" w:styleId="2023">
    <w:name w:val="样式 正文标准格式 + 左侧:  2 字符1"/>
    <w:basedOn w:val="2020"/>
    <w:qFormat/>
    <w:uiPriority w:val="0"/>
    <w:pPr>
      <w:ind w:left="0" w:leftChars="0"/>
    </w:pPr>
  </w:style>
  <w:style w:type="paragraph" w:customStyle="1" w:styleId="2024">
    <w:name w:val="文本框1"/>
    <w:basedOn w:val="1"/>
    <w:qFormat/>
    <w:uiPriority w:val="0"/>
    <w:pPr>
      <w:spacing w:after="6" w:line="240" w:lineRule="auto"/>
      <w:ind w:firstLine="0" w:firstLineChars="0"/>
      <w:jc w:val="center"/>
    </w:pPr>
    <w:rPr>
      <w:rFonts w:eastAsia="仿宋_GB2312" w:cs="Times New Roman"/>
      <w:sz w:val="21"/>
      <w:szCs w:val="24"/>
    </w:rPr>
  </w:style>
  <w:style w:type="paragraph" w:customStyle="1" w:styleId="2025">
    <w:name w:val="T正文"/>
    <w:qFormat/>
    <w:uiPriority w:val="0"/>
    <w:pPr>
      <w:widowControl w:val="0"/>
      <w:adjustRightInd w:val="0"/>
      <w:snapToGrid w:val="0"/>
      <w:spacing w:line="360" w:lineRule="auto"/>
      <w:ind w:firstLine="200" w:firstLineChars="200"/>
      <w:jc w:val="both"/>
    </w:pPr>
    <w:rPr>
      <w:rFonts w:ascii="Times New Roman" w:hAnsi="Times New Roman" w:eastAsia="仿宋_GB2312" w:cs="Times New Roman"/>
      <w:sz w:val="28"/>
      <w:lang w:val="en-US" w:eastAsia="zh-CN" w:bidi="ar-SA"/>
    </w:rPr>
  </w:style>
  <w:style w:type="paragraph" w:customStyle="1" w:styleId="2026">
    <w:name w:val="样式 111"/>
    <w:basedOn w:val="1"/>
    <w:qFormat/>
    <w:uiPriority w:val="0"/>
    <w:pPr>
      <w:adjustRightInd/>
      <w:snapToGrid/>
      <w:spacing w:line="240" w:lineRule="auto"/>
      <w:ind w:firstLine="0" w:firstLineChars="0"/>
      <w:jc w:val="center"/>
    </w:pPr>
    <w:rPr>
      <w:rFonts w:eastAsia="仿宋_GB2312" w:cs="Times New Roman"/>
      <w:color w:val="000000"/>
      <w:szCs w:val="24"/>
    </w:rPr>
  </w:style>
  <w:style w:type="paragraph" w:customStyle="1" w:styleId="2027">
    <w:name w:val="Chapter"/>
    <w:basedOn w:val="1"/>
    <w:qFormat/>
    <w:uiPriority w:val="0"/>
    <w:pPr>
      <w:widowControl/>
      <w:tabs>
        <w:tab w:val="left" w:pos="426"/>
        <w:tab w:val="left" w:pos="1620"/>
      </w:tabs>
      <w:adjustRightInd/>
      <w:snapToGrid/>
      <w:spacing w:line="240" w:lineRule="auto"/>
      <w:ind w:firstLine="0" w:firstLineChars="0"/>
    </w:pPr>
    <w:rPr>
      <w:rFonts w:cs="Times New Roman"/>
      <w:b/>
      <w:bCs/>
      <w:kern w:val="0"/>
      <w:sz w:val="28"/>
      <w:szCs w:val="28"/>
      <w:lang w:eastAsia="en-US"/>
    </w:rPr>
  </w:style>
  <w:style w:type="paragraph" w:customStyle="1" w:styleId="2028">
    <w:name w:val="Char5"/>
    <w:basedOn w:val="1"/>
    <w:qFormat/>
    <w:uiPriority w:val="0"/>
    <w:pPr>
      <w:adjustRightInd/>
      <w:snapToGrid/>
      <w:spacing w:line="240" w:lineRule="auto"/>
      <w:ind w:firstLine="0" w:firstLineChars="0"/>
    </w:pPr>
    <w:rPr>
      <w:rFonts w:cs="Times New Roman"/>
      <w:sz w:val="21"/>
      <w:szCs w:val="21"/>
    </w:rPr>
  </w:style>
  <w:style w:type="paragraph" w:customStyle="1" w:styleId="2029">
    <w:name w:val="ChapterNum"/>
    <w:basedOn w:val="2027"/>
    <w:qFormat/>
    <w:uiPriority w:val="0"/>
    <w:pPr>
      <w:keepNext/>
      <w:tabs>
        <w:tab w:val="left" w:pos="570"/>
      </w:tabs>
      <w:ind w:left="570" w:hanging="570"/>
    </w:pPr>
    <w:rPr>
      <w:rFonts w:ascii="Arial" w:hAnsi="Arial"/>
    </w:rPr>
  </w:style>
  <w:style w:type="paragraph" w:customStyle="1" w:styleId="2030">
    <w:name w:val="SectionNum"/>
    <w:basedOn w:val="1"/>
    <w:qFormat/>
    <w:uiPriority w:val="0"/>
    <w:pPr>
      <w:keepNext/>
      <w:widowControl/>
      <w:tabs>
        <w:tab w:val="left" w:pos="570"/>
      </w:tabs>
      <w:adjustRightInd/>
      <w:snapToGrid/>
      <w:spacing w:line="240" w:lineRule="auto"/>
      <w:ind w:left="570" w:hanging="570" w:firstLineChars="0"/>
    </w:pPr>
    <w:rPr>
      <w:rFonts w:ascii="Arial" w:hAnsi="Arial" w:cs="Times New Roman"/>
      <w:b/>
      <w:bCs/>
      <w:kern w:val="0"/>
      <w:szCs w:val="24"/>
      <w:lang w:eastAsia="en-US"/>
    </w:rPr>
  </w:style>
  <w:style w:type="paragraph" w:customStyle="1" w:styleId="2031">
    <w:name w:val="SubSectionNum"/>
    <w:basedOn w:val="1"/>
    <w:qFormat/>
    <w:uiPriority w:val="0"/>
    <w:pPr>
      <w:widowControl/>
      <w:tabs>
        <w:tab w:val="left" w:pos="720"/>
      </w:tabs>
      <w:adjustRightInd/>
      <w:snapToGrid/>
      <w:spacing w:line="240" w:lineRule="auto"/>
      <w:ind w:left="720" w:hanging="720" w:firstLineChars="0"/>
    </w:pPr>
    <w:rPr>
      <w:rFonts w:ascii="Arial" w:hAnsi="Arial" w:cs="Times New Roman"/>
      <w:b/>
      <w:bCs/>
      <w:kern w:val="0"/>
      <w:szCs w:val="24"/>
      <w:lang w:eastAsia="en-US"/>
    </w:rPr>
  </w:style>
  <w:style w:type="paragraph" w:customStyle="1" w:styleId="2032">
    <w:name w:val="正文-1"/>
    <w:basedOn w:val="1"/>
    <w:qFormat/>
    <w:uiPriority w:val="0"/>
    <w:pPr>
      <w:snapToGrid/>
      <w:spacing w:line="440" w:lineRule="exact"/>
    </w:pPr>
    <w:rPr>
      <w:rFonts w:cs="Times New Roman"/>
      <w:szCs w:val="24"/>
    </w:rPr>
  </w:style>
  <w:style w:type="paragraph" w:customStyle="1" w:styleId="2033">
    <w:name w:val="条款"/>
    <w:basedOn w:val="1"/>
    <w:qFormat/>
    <w:uiPriority w:val="0"/>
    <w:pPr>
      <w:adjustRightInd/>
      <w:snapToGrid/>
      <w:spacing w:line="240" w:lineRule="auto"/>
      <w:ind w:firstLine="0" w:firstLineChars="0"/>
    </w:pPr>
    <w:rPr>
      <w:rFonts w:cs="Times New Roman"/>
      <w:sz w:val="21"/>
      <w:szCs w:val="21"/>
    </w:rPr>
  </w:style>
  <w:style w:type="paragraph" w:customStyle="1" w:styleId="2034">
    <w:name w:val="表格名称"/>
    <w:basedOn w:val="1"/>
    <w:qFormat/>
    <w:uiPriority w:val="0"/>
    <w:pPr>
      <w:keepNext/>
      <w:adjustRightInd/>
      <w:snapToGrid/>
      <w:spacing w:beforeLines="25" w:afterLines="25" w:line="440" w:lineRule="exact"/>
      <w:ind w:firstLine="0" w:firstLineChars="0"/>
    </w:pPr>
    <w:rPr>
      <w:rFonts w:ascii="宋体" w:cs="Times New Roman"/>
      <w:szCs w:val="24"/>
    </w:rPr>
  </w:style>
  <w:style w:type="paragraph" w:customStyle="1" w:styleId="2035">
    <w:name w:val="图题注4"/>
    <w:basedOn w:val="22"/>
    <w:qFormat/>
    <w:uiPriority w:val="0"/>
    <w:pPr>
      <w:adjustRightInd/>
      <w:snapToGrid/>
      <w:spacing w:line="240" w:lineRule="auto"/>
      <w:ind w:firstLine="0" w:firstLineChars="0"/>
      <w:jc w:val="center"/>
    </w:pPr>
    <w:rPr>
      <w:rFonts w:ascii="黑体" w:hAnsi="Arial" w:cs="宋体"/>
      <w:b/>
      <w:bCs/>
      <w:sz w:val="24"/>
      <w:szCs w:val="24"/>
    </w:rPr>
  </w:style>
  <w:style w:type="paragraph" w:customStyle="1" w:styleId="2036">
    <w:name w:val="样式 标题 3条标题1.1.1 + 段前: 0.5 行 段后: 0.5 行"/>
    <w:basedOn w:val="5"/>
    <w:qFormat/>
    <w:uiPriority w:val="0"/>
    <w:pPr>
      <w:widowControl/>
      <w:tabs>
        <w:tab w:val="left" w:pos="720"/>
      </w:tabs>
      <w:adjustRightInd/>
      <w:snapToGrid/>
      <w:spacing w:before="156" w:after="156" w:line="500" w:lineRule="exact"/>
      <w:ind w:firstLine="0" w:firstLineChars="0"/>
      <w:jc w:val="left"/>
    </w:pPr>
    <w:rPr>
      <w:rFonts w:ascii="仿宋_GB2312" w:eastAsia="仿宋_GB2312" w:cs="Times New Roman"/>
      <w:sz w:val="28"/>
      <w:szCs w:val="28"/>
    </w:rPr>
  </w:style>
  <w:style w:type="paragraph" w:customStyle="1" w:styleId="2037">
    <w:name w:val="小四表文居中"/>
    <w:qFormat/>
    <w:uiPriority w:val="0"/>
    <w:pPr>
      <w:widowControl w:val="0"/>
      <w:spacing w:line="400" w:lineRule="exact"/>
      <w:jc w:val="center"/>
    </w:pPr>
    <w:rPr>
      <w:rFonts w:ascii="仿宋_GB2312" w:hAnsi="Times New Roman" w:eastAsia="仿宋_GB2312" w:cs="Times New Roman"/>
      <w:kern w:val="2"/>
      <w:sz w:val="24"/>
      <w:szCs w:val="24"/>
      <w:lang w:val="en-US" w:eastAsia="zh-CN" w:bidi="ar-SA"/>
    </w:rPr>
  </w:style>
  <w:style w:type="paragraph" w:customStyle="1" w:styleId="2038">
    <w:name w:val="宏福4"/>
    <w:basedOn w:val="1"/>
    <w:qFormat/>
    <w:uiPriority w:val="0"/>
    <w:pPr>
      <w:snapToGrid/>
      <w:spacing w:line="400" w:lineRule="atLeast"/>
      <w:ind w:firstLine="567" w:firstLineChars="0"/>
      <w:jc w:val="left"/>
      <w:textAlignment w:val="baseline"/>
    </w:pPr>
    <w:rPr>
      <w:rFonts w:cs="Times New Roman"/>
      <w:sz w:val="28"/>
      <w:szCs w:val="28"/>
    </w:rPr>
  </w:style>
  <w:style w:type="paragraph" w:customStyle="1" w:styleId="2039">
    <w:name w:val="样式 列表 2 + 宋体 小四 行距: 固定值 19 磅"/>
    <w:basedOn w:val="37"/>
    <w:qFormat/>
    <w:uiPriority w:val="0"/>
    <w:pPr>
      <w:spacing w:line="400" w:lineRule="exact"/>
      <w:ind w:left="0" w:leftChars="0" w:firstLine="0" w:firstLineChars="0"/>
      <w:jc w:val="center"/>
    </w:pPr>
    <w:rPr>
      <w:rFonts w:ascii="宋体" w:hAnsi="宋体"/>
      <w:sz w:val="24"/>
    </w:rPr>
  </w:style>
  <w:style w:type="paragraph" w:customStyle="1" w:styleId="2040">
    <w:name w:val="表文字534"/>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2041">
    <w:name w:val="默认段落字体 Para Char Char Char1 Char Char Char Char"/>
    <w:basedOn w:val="1"/>
    <w:qFormat/>
    <w:uiPriority w:val="0"/>
    <w:pPr>
      <w:adjustRightInd/>
      <w:snapToGrid/>
      <w:spacing w:line="240" w:lineRule="auto"/>
      <w:ind w:firstLine="0" w:firstLineChars="0"/>
    </w:pPr>
    <w:rPr>
      <w:rFonts w:cs="Times New Roman"/>
      <w:szCs w:val="24"/>
    </w:rPr>
  </w:style>
  <w:style w:type="paragraph" w:customStyle="1" w:styleId="2042">
    <w:name w:val="正文格式94"/>
    <w:basedOn w:val="1"/>
    <w:qFormat/>
    <w:uiPriority w:val="0"/>
    <w:pPr>
      <w:adjustRightInd/>
      <w:snapToGrid/>
      <w:spacing w:line="360" w:lineRule="auto"/>
      <w:ind w:firstLine="482" w:firstLineChars="0"/>
    </w:pPr>
    <w:rPr>
      <w:rFonts w:ascii="宋体" w:hAnsi="宋体" w:cs="Times New Roman"/>
      <w:szCs w:val="24"/>
    </w:rPr>
  </w:style>
  <w:style w:type="paragraph" w:customStyle="1" w:styleId="2043">
    <w:name w:val="c1"/>
    <w:qFormat/>
    <w:uiPriority w:val="0"/>
    <w:pPr>
      <w:widowControl w:val="0"/>
      <w:autoSpaceDE w:val="0"/>
      <w:autoSpaceDN w:val="0"/>
      <w:adjustRightInd w:val="0"/>
      <w:jc w:val="both"/>
    </w:pPr>
    <w:rPr>
      <w:rFonts w:ascii="Arial" w:hAnsi="Arial" w:eastAsia="宋体" w:cs="Times New Roman"/>
      <w:sz w:val="24"/>
      <w:szCs w:val="24"/>
      <w:lang w:val="en-US" w:eastAsia="zh-CN" w:bidi="ar-SA"/>
    </w:rPr>
  </w:style>
  <w:style w:type="paragraph" w:customStyle="1" w:styleId="2044">
    <w:name w:val="表112"/>
    <w:basedOn w:val="1"/>
    <w:qFormat/>
    <w:uiPriority w:val="0"/>
    <w:pPr>
      <w:spacing w:line="240" w:lineRule="auto"/>
      <w:ind w:firstLine="0" w:firstLineChars="0"/>
      <w:jc w:val="center"/>
    </w:pPr>
    <w:rPr>
      <w:rFonts w:eastAsia="仿宋_GB2312" w:cs="Times New Roman"/>
      <w:szCs w:val="24"/>
    </w:rPr>
  </w:style>
  <w:style w:type="paragraph" w:customStyle="1" w:styleId="2045">
    <w:name w:val="标题一二"/>
    <w:basedOn w:val="285"/>
    <w:qFormat/>
    <w:uiPriority w:val="0"/>
    <w:pPr>
      <w:widowControl/>
      <w:spacing w:line="240" w:lineRule="auto"/>
    </w:pPr>
    <w:rPr>
      <w:snapToGrid w:val="0"/>
      <w:szCs w:val="21"/>
    </w:rPr>
  </w:style>
  <w:style w:type="paragraph" w:customStyle="1" w:styleId="2046">
    <w:name w:val="样式 标题 3 + 11 磅 蓝色"/>
    <w:basedOn w:val="5"/>
    <w:qFormat/>
    <w:uiPriority w:val="0"/>
    <w:pPr>
      <w:autoSpaceDE w:val="0"/>
      <w:autoSpaceDN w:val="0"/>
      <w:spacing w:before="0" w:after="0" w:line="500" w:lineRule="exact"/>
      <w:ind w:firstLine="0" w:firstLineChars="0"/>
      <w:jc w:val="left"/>
      <w:textAlignment w:val="baseline"/>
    </w:pPr>
    <w:rPr>
      <w:rFonts w:ascii="宋体" w:hAnsi="宋体" w:cs="Times New Roman"/>
      <w:b w:val="0"/>
      <w:bCs w:val="0"/>
      <w:snapToGrid w:val="0"/>
      <w:color w:val="0000FF"/>
      <w:kern w:val="0"/>
      <w:sz w:val="28"/>
      <w:szCs w:val="20"/>
    </w:rPr>
  </w:style>
  <w:style w:type="paragraph" w:customStyle="1" w:styleId="2047">
    <w:name w:val="样式 首行缩进:  2 字符"/>
    <w:basedOn w:val="1"/>
    <w:qFormat/>
    <w:uiPriority w:val="0"/>
    <w:pPr>
      <w:adjustRightInd/>
      <w:snapToGrid/>
    </w:pPr>
    <w:rPr>
      <w:rFonts w:cs="宋体"/>
      <w:sz w:val="28"/>
      <w:szCs w:val="20"/>
    </w:rPr>
  </w:style>
  <w:style w:type="paragraph" w:customStyle="1" w:styleId="2048">
    <w:name w:val="样式 标题 2第一章 标题 2Heading 2 HiddenHeading 2 CCBSheading 2H2h2...1"/>
    <w:basedOn w:val="4"/>
    <w:qFormat/>
    <w:uiPriority w:val="0"/>
    <w:pPr>
      <w:widowControl w:val="0"/>
      <w:adjustRightInd/>
      <w:snapToGrid/>
      <w:spacing w:beforeLines="0" w:afterLines="0"/>
    </w:pPr>
    <w:rPr>
      <w:rFonts w:eastAsia="仿宋_GB2312" w:cs="宋体"/>
      <w:sz w:val="28"/>
      <w:szCs w:val="20"/>
    </w:rPr>
  </w:style>
  <w:style w:type="paragraph" w:customStyle="1" w:styleId="2049">
    <w:name w:val="表内文字小21212"/>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2050">
    <w:name w:val="表题3133"/>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2051">
    <w:name w:val="目录 8 Char Char"/>
    <w:basedOn w:val="1"/>
    <w:next w:val="1"/>
    <w:qFormat/>
    <w:uiPriority w:val="0"/>
    <w:pPr>
      <w:adjustRightInd/>
      <w:snapToGrid/>
      <w:spacing w:line="351" w:lineRule="atLeast"/>
      <w:ind w:left="1468" w:firstLine="419" w:firstLineChars="0"/>
      <w:jc w:val="left"/>
    </w:pPr>
    <w:rPr>
      <w:rFonts w:hint="eastAsia" w:cs="Times New Roman"/>
      <w:sz w:val="21"/>
      <w:szCs w:val="20"/>
    </w:rPr>
  </w:style>
  <w:style w:type="paragraph" w:customStyle="1" w:styleId="2052">
    <w:name w:val="Char1 Char Char1 Char"/>
    <w:basedOn w:val="1"/>
    <w:qFormat/>
    <w:uiPriority w:val="0"/>
    <w:pPr>
      <w:adjustRightInd/>
      <w:snapToGrid/>
      <w:spacing w:line="240" w:lineRule="auto"/>
      <w:ind w:firstLine="0" w:firstLineChars="0"/>
    </w:pPr>
    <w:rPr>
      <w:rFonts w:cs="Times New Roman"/>
      <w:sz w:val="21"/>
      <w:szCs w:val="21"/>
    </w:rPr>
  </w:style>
  <w:style w:type="paragraph" w:customStyle="1" w:styleId="2053">
    <w:name w:val="表内宋5中15"/>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2054">
    <w:name w:val="Char Char Char1 Char"/>
    <w:basedOn w:val="1"/>
    <w:qFormat/>
    <w:uiPriority w:val="0"/>
    <w:pPr>
      <w:adjustRightInd/>
      <w:snapToGrid/>
      <w:spacing w:line="240" w:lineRule="auto"/>
      <w:ind w:firstLine="0" w:firstLineChars="0"/>
    </w:pPr>
    <w:rPr>
      <w:rFonts w:cs="Times New Roman"/>
      <w:sz w:val="21"/>
      <w:szCs w:val="24"/>
    </w:rPr>
  </w:style>
  <w:style w:type="paragraph" w:customStyle="1" w:styleId="2055">
    <w:name w:val="Char Char Char Char1 Char Char"/>
    <w:basedOn w:val="1"/>
    <w:qFormat/>
    <w:uiPriority w:val="0"/>
    <w:pPr>
      <w:adjustRightInd/>
      <w:snapToGrid/>
      <w:spacing w:line="240" w:lineRule="auto"/>
      <w:ind w:firstLine="0" w:firstLineChars="0"/>
    </w:pPr>
    <w:rPr>
      <w:rFonts w:cs="Times New Roman"/>
      <w:szCs w:val="24"/>
    </w:rPr>
  </w:style>
  <w:style w:type="paragraph" w:customStyle="1" w:styleId="2056">
    <w:name w:val="正文修改2"/>
    <w:basedOn w:val="892"/>
    <w:qFormat/>
    <w:uiPriority w:val="0"/>
    <w:pPr>
      <w:spacing w:line="480" w:lineRule="exact"/>
      <w:ind w:firstLine="0" w:firstLineChars="0"/>
    </w:pPr>
    <w:rPr>
      <w:rFonts w:cs="宋体"/>
      <w:sz w:val="24"/>
      <w:szCs w:val="24"/>
    </w:rPr>
  </w:style>
  <w:style w:type="paragraph" w:customStyle="1" w:styleId="2057">
    <w:name w:val="表中文字54"/>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2058">
    <w:name w:val="样式 正文文本 + 首行缩进:  2 字符4"/>
    <w:basedOn w:val="34"/>
    <w:qFormat/>
    <w:uiPriority w:val="0"/>
    <w:pPr>
      <w:snapToGrid/>
      <w:spacing w:after="0" w:line="240" w:lineRule="auto"/>
      <w:textAlignment w:val="baseline"/>
    </w:pPr>
    <w:rPr>
      <w:rFonts w:eastAsia="仿宋_GB2312" w:cs="宋体"/>
      <w:color w:val="000000"/>
      <w:sz w:val="21"/>
      <w:szCs w:val="21"/>
    </w:rPr>
  </w:style>
  <w:style w:type="paragraph" w:customStyle="1" w:styleId="2059">
    <w:name w:val="Char Char1 Char"/>
    <w:basedOn w:val="1"/>
    <w:qFormat/>
    <w:uiPriority w:val="0"/>
    <w:pPr>
      <w:adjustRightInd/>
      <w:snapToGrid/>
      <w:spacing w:line="240" w:lineRule="auto"/>
      <w:ind w:firstLine="0" w:firstLineChars="0"/>
    </w:pPr>
    <w:rPr>
      <w:rFonts w:cs="Times New Roman"/>
      <w:sz w:val="21"/>
      <w:szCs w:val="24"/>
    </w:rPr>
  </w:style>
  <w:style w:type="paragraph" w:customStyle="1" w:styleId="2060">
    <w:name w:val="表内小5中4"/>
    <w:basedOn w:val="1"/>
    <w:qFormat/>
    <w:uiPriority w:val="0"/>
    <w:pPr>
      <w:spacing w:line="240" w:lineRule="auto"/>
      <w:ind w:firstLine="0" w:firstLineChars="0"/>
      <w:jc w:val="center"/>
    </w:pPr>
    <w:rPr>
      <w:rFonts w:ascii="宋体" w:hAnsi="宋体" w:cs="Times New Roman"/>
      <w:sz w:val="18"/>
      <w:szCs w:val="20"/>
    </w:rPr>
  </w:style>
  <w:style w:type="paragraph" w:customStyle="1" w:styleId="2061">
    <w:name w:val="Char18"/>
    <w:basedOn w:val="1"/>
    <w:qFormat/>
    <w:uiPriority w:val="0"/>
    <w:pPr>
      <w:adjustRightInd/>
      <w:snapToGrid/>
      <w:spacing w:line="240" w:lineRule="auto"/>
      <w:ind w:firstLine="0" w:firstLineChars="0"/>
    </w:pPr>
    <w:rPr>
      <w:rFonts w:cs="Times New Roman"/>
      <w:sz w:val="21"/>
      <w:szCs w:val="21"/>
    </w:rPr>
  </w:style>
  <w:style w:type="paragraph" w:customStyle="1" w:styleId="2062">
    <w:name w:val="+标题3"/>
    <w:basedOn w:val="5"/>
    <w:qFormat/>
    <w:uiPriority w:val="0"/>
    <w:pPr>
      <w:adjustRightInd/>
      <w:snapToGrid/>
      <w:spacing w:before="120" w:beforeLines="50" w:after="0" w:line="600" w:lineRule="exact"/>
      <w:ind w:firstLine="0" w:firstLineChars="0"/>
    </w:pPr>
    <w:rPr>
      <w:rFonts w:cs="Times New Roman"/>
      <w:sz w:val="24"/>
      <w:szCs w:val="24"/>
    </w:rPr>
  </w:style>
  <w:style w:type="paragraph" w:customStyle="1" w:styleId="2063">
    <w:name w:val="Char Char Char Char Char Char Char Char Char Char Char Char Char Char Char Char"/>
    <w:basedOn w:val="1"/>
    <w:qFormat/>
    <w:uiPriority w:val="0"/>
    <w:pPr>
      <w:adjustRightInd/>
      <w:snapToGrid/>
      <w:spacing w:line="240" w:lineRule="auto"/>
      <w:ind w:firstLine="0" w:firstLineChars="0"/>
    </w:pPr>
    <w:rPr>
      <w:rFonts w:cs="Times New Roman"/>
      <w:sz w:val="21"/>
      <w:szCs w:val="20"/>
    </w:rPr>
  </w:style>
  <w:style w:type="paragraph" w:customStyle="1" w:styleId="2064">
    <w:name w:val="广西炼油"/>
    <w:basedOn w:val="1"/>
    <w:qFormat/>
    <w:uiPriority w:val="0"/>
    <w:pPr>
      <w:adjustRightInd/>
      <w:snapToGrid/>
      <w:spacing w:beforeLines="5" w:line="360" w:lineRule="auto"/>
      <w:ind w:firstLine="480" w:firstLineChars="0"/>
    </w:pPr>
    <w:rPr>
      <w:rFonts w:ascii="宋体" w:hAnsi="宋体" w:cs="Times New Roman"/>
      <w:szCs w:val="20"/>
    </w:rPr>
  </w:style>
  <w:style w:type="paragraph" w:customStyle="1" w:styleId="2065">
    <w:name w:val="表格内字体312"/>
    <w:basedOn w:val="179"/>
    <w:next w:val="179"/>
    <w:qFormat/>
    <w:uiPriority w:val="0"/>
    <w:pPr>
      <w:spacing w:line="240" w:lineRule="auto"/>
      <w:ind w:firstLine="0"/>
      <w:jc w:val="center"/>
    </w:pPr>
    <w:rPr>
      <w:rFonts w:hAnsi="宋体" w:cs="Times New Roman"/>
      <w:sz w:val="21"/>
    </w:rPr>
  </w:style>
  <w:style w:type="paragraph" w:customStyle="1" w:styleId="2066">
    <w:name w:val="样式 标题 3条标题1.1.1条标题1.1.11条标题1.1.12条标题1.1.13条标题1.1.111条标题1.1...1"/>
    <w:basedOn w:val="5"/>
    <w:qFormat/>
    <w:uiPriority w:val="0"/>
    <w:pPr>
      <w:adjustRightInd/>
      <w:snapToGrid/>
      <w:spacing w:before="0" w:after="0" w:line="500" w:lineRule="exact"/>
      <w:ind w:firstLine="0" w:firstLineChars="0"/>
    </w:pPr>
    <w:rPr>
      <w:rFonts w:ascii="宋体" w:hAnsi="宋体" w:cs="Times New Roman"/>
      <w:bCs w:val="0"/>
      <w:sz w:val="28"/>
      <w:szCs w:val="20"/>
    </w:rPr>
  </w:style>
  <w:style w:type="paragraph" w:customStyle="1" w:styleId="2067">
    <w:name w:val="Char Char Char7"/>
    <w:basedOn w:val="1"/>
    <w:qFormat/>
    <w:uiPriority w:val="0"/>
    <w:pPr>
      <w:adjustRightInd/>
      <w:snapToGrid/>
      <w:spacing w:line="240" w:lineRule="exact"/>
    </w:pPr>
    <w:rPr>
      <w:rFonts w:cs="Times New Roman"/>
      <w:sz w:val="28"/>
      <w:szCs w:val="28"/>
    </w:rPr>
  </w:style>
  <w:style w:type="paragraph" w:customStyle="1" w:styleId="2068">
    <w:name w:val="表头样式1"/>
    <w:basedOn w:val="1"/>
    <w:qFormat/>
    <w:uiPriority w:val="0"/>
    <w:pPr>
      <w:autoSpaceDE w:val="0"/>
      <w:autoSpaceDN w:val="0"/>
      <w:spacing w:beforeLines="20" w:afterLines="20" w:line="360" w:lineRule="auto"/>
      <w:ind w:firstLine="480"/>
      <w:jc w:val="center"/>
    </w:pPr>
    <w:rPr>
      <w:rFonts w:ascii="黑体" w:hAnsi="宋体" w:eastAsia="黑体" w:cs="Times New Roman"/>
      <w:kern w:val="0"/>
      <w:szCs w:val="20"/>
    </w:rPr>
  </w:style>
  <w:style w:type="paragraph" w:customStyle="1" w:styleId="2069">
    <w:name w:val="表中文字122"/>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2070">
    <w:name w:val="标题003"/>
    <w:basedOn w:val="1"/>
    <w:qFormat/>
    <w:uiPriority w:val="0"/>
    <w:pPr>
      <w:adjustRightInd/>
      <w:snapToGrid/>
      <w:spacing w:before="120" w:line="440" w:lineRule="exact"/>
      <w:ind w:firstLine="0" w:firstLineChars="0"/>
      <w:outlineLvl w:val="2"/>
    </w:pPr>
    <w:rPr>
      <w:rFonts w:cs="Times New Roman"/>
      <w:b/>
      <w:sz w:val="27"/>
      <w:szCs w:val="20"/>
    </w:rPr>
  </w:style>
  <w:style w:type="paragraph" w:customStyle="1" w:styleId="2071">
    <w:name w:val="表题31112"/>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2072">
    <w:name w:val="样式 正文文本缩进 + 左侧:  0.95 厘米 首行缩进:  0.63 厘米"/>
    <w:basedOn w:val="35"/>
    <w:qFormat/>
    <w:uiPriority w:val="0"/>
    <w:pPr>
      <w:adjustRightInd/>
      <w:snapToGrid/>
      <w:spacing w:after="0" w:line="480" w:lineRule="exact"/>
      <w:ind w:left="0" w:leftChars="0" w:firstLine="480"/>
    </w:pPr>
    <w:rPr>
      <w:rFonts w:ascii="宋体" w:hAnsi="宋体" w:cs="Times New Roman"/>
      <w:color w:val="000000"/>
      <w:szCs w:val="20"/>
    </w:rPr>
  </w:style>
  <w:style w:type="paragraph" w:customStyle="1" w:styleId="2073">
    <w:name w:val="表内文字小2212"/>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2074">
    <w:name w:val="正文修改212"/>
    <w:basedOn w:val="892"/>
    <w:qFormat/>
    <w:uiPriority w:val="0"/>
    <w:pPr>
      <w:spacing w:line="480" w:lineRule="exact"/>
      <w:ind w:firstLine="0" w:firstLineChars="0"/>
    </w:pPr>
    <w:rPr>
      <w:rFonts w:cs="宋体"/>
      <w:sz w:val="24"/>
      <w:szCs w:val="24"/>
    </w:rPr>
  </w:style>
  <w:style w:type="paragraph" w:customStyle="1" w:styleId="2075">
    <w:name w:val="表样式1.1"/>
    <w:basedOn w:val="1"/>
    <w:qFormat/>
    <w:uiPriority w:val="0"/>
    <w:pPr>
      <w:autoSpaceDE w:val="0"/>
      <w:autoSpaceDN w:val="0"/>
      <w:spacing w:line="374" w:lineRule="exact"/>
      <w:ind w:firstLine="0" w:firstLineChars="0"/>
      <w:jc w:val="center"/>
    </w:pPr>
    <w:rPr>
      <w:rFonts w:ascii="宋体" w:hAnsi="宋体" w:cs="Times New Roman"/>
      <w:color w:val="000000"/>
      <w:kern w:val="0"/>
      <w:sz w:val="21"/>
      <w:szCs w:val="20"/>
    </w:rPr>
  </w:style>
  <w:style w:type="paragraph" w:customStyle="1" w:styleId="2076">
    <w:name w:val="Char Char Char Char Char Char Char114"/>
    <w:basedOn w:val="1"/>
    <w:qFormat/>
    <w:uiPriority w:val="0"/>
    <w:pPr>
      <w:adjustRightInd/>
      <w:snapToGrid/>
      <w:spacing w:line="240" w:lineRule="auto"/>
      <w:ind w:firstLine="0" w:firstLineChars="0"/>
    </w:pPr>
    <w:rPr>
      <w:rFonts w:cs="Times New Roman"/>
      <w:sz w:val="21"/>
      <w:szCs w:val="24"/>
    </w:rPr>
  </w:style>
  <w:style w:type="paragraph" w:customStyle="1" w:styleId="2077">
    <w:name w:val="表内53112"/>
    <w:basedOn w:val="1"/>
    <w:qFormat/>
    <w:uiPriority w:val="0"/>
    <w:pPr>
      <w:spacing w:line="300" w:lineRule="auto"/>
      <w:ind w:firstLine="0" w:firstLineChars="0"/>
      <w:jc w:val="left"/>
    </w:pPr>
    <w:rPr>
      <w:rFonts w:ascii="宋体" w:cs="Times New Roman"/>
      <w:sz w:val="21"/>
      <w:szCs w:val="20"/>
    </w:rPr>
  </w:style>
  <w:style w:type="paragraph" w:customStyle="1" w:styleId="2078">
    <w:name w:val="正文（行首缩进2字）"/>
    <w:basedOn w:val="1"/>
    <w:qFormat/>
    <w:uiPriority w:val="0"/>
    <w:pPr>
      <w:adjustRightInd/>
      <w:snapToGrid/>
      <w:spacing w:line="360" w:lineRule="auto"/>
    </w:pPr>
    <w:rPr>
      <w:rFonts w:cs="Times New Roman"/>
      <w:sz w:val="28"/>
      <w:szCs w:val="20"/>
    </w:rPr>
  </w:style>
  <w:style w:type="paragraph" w:customStyle="1" w:styleId="2079">
    <w:name w:val="表内5中6"/>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2080">
    <w:name w:val="表内宋51114"/>
    <w:basedOn w:val="81"/>
    <w:qFormat/>
    <w:uiPriority w:val="0"/>
    <w:pPr>
      <w:adjustRightInd w:val="0"/>
      <w:snapToGrid w:val="0"/>
      <w:spacing w:before="0" w:beforeAutospacing="0" w:after="0" w:afterAutospacing="0"/>
      <w:jc w:val="both"/>
    </w:pPr>
    <w:rPr>
      <w:rFonts w:cs="宋体"/>
      <w:color w:val="000000"/>
    </w:rPr>
  </w:style>
  <w:style w:type="paragraph" w:customStyle="1" w:styleId="2081">
    <w:name w:val="标题002"/>
    <w:basedOn w:val="1"/>
    <w:qFormat/>
    <w:uiPriority w:val="0"/>
    <w:pPr>
      <w:adjustRightInd/>
      <w:snapToGrid/>
      <w:spacing w:before="160" w:line="480" w:lineRule="exact"/>
      <w:ind w:firstLine="0" w:firstLineChars="0"/>
      <w:outlineLvl w:val="1"/>
    </w:pPr>
    <w:rPr>
      <w:rFonts w:cs="Times New Roman"/>
      <w:b/>
      <w:sz w:val="28"/>
      <w:szCs w:val="20"/>
    </w:rPr>
  </w:style>
  <w:style w:type="paragraph" w:customStyle="1" w:styleId="2082">
    <w:name w:val="纯文本2"/>
    <w:basedOn w:val="1"/>
    <w:qFormat/>
    <w:uiPriority w:val="0"/>
    <w:pPr>
      <w:snapToGrid/>
      <w:spacing w:line="240" w:lineRule="auto"/>
      <w:ind w:firstLine="0" w:firstLineChars="0"/>
      <w:textAlignment w:val="baseline"/>
    </w:pPr>
    <w:rPr>
      <w:rFonts w:ascii="宋体" w:hAnsi="Courier New" w:cs="Times New Roman"/>
      <w:sz w:val="21"/>
      <w:szCs w:val="20"/>
    </w:rPr>
  </w:style>
  <w:style w:type="paragraph" w:customStyle="1" w:styleId="2083">
    <w:name w:val="样式 标题 3 + 首行缩进:  2 字符1"/>
    <w:basedOn w:val="5"/>
    <w:qFormat/>
    <w:uiPriority w:val="0"/>
    <w:pPr>
      <w:adjustRightInd/>
      <w:snapToGrid/>
      <w:spacing w:before="240" w:after="240" w:line="413" w:lineRule="auto"/>
      <w:ind w:firstLine="0" w:firstLineChars="0"/>
    </w:pPr>
    <w:rPr>
      <w:rFonts w:cs="Times New Roman"/>
      <w:bCs w:val="0"/>
      <w:sz w:val="28"/>
      <w:szCs w:val="20"/>
    </w:rPr>
  </w:style>
  <w:style w:type="paragraph" w:customStyle="1" w:styleId="2084">
    <w:name w:val="表212"/>
    <w:basedOn w:val="1"/>
    <w:qFormat/>
    <w:uiPriority w:val="0"/>
    <w:pPr>
      <w:spacing w:line="240" w:lineRule="auto"/>
      <w:ind w:firstLine="0" w:firstLineChars="0"/>
      <w:jc w:val="center"/>
    </w:pPr>
    <w:rPr>
      <w:rFonts w:eastAsia="仿宋_GB2312" w:cs="Times New Roman"/>
      <w:szCs w:val="24"/>
    </w:rPr>
  </w:style>
  <w:style w:type="paragraph" w:customStyle="1" w:styleId="2085">
    <w:name w:val="正文修改33"/>
    <w:basedOn w:val="892"/>
    <w:qFormat/>
    <w:uiPriority w:val="0"/>
    <w:pPr>
      <w:spacing w:line="480" w:lineRule="exact"/>
      <w:ind w:firstLine="0" w:firstLineChars="0"/>
    </w:pPr>
    <w:rPr>
      <w:rFonts w:cs="宋体"/>
      <w:sz w:val="24"/>
      <w:szCs w:val="24"/>
    </w:rPr>
  </w:style>
  <w:style w:type="paragraph" w:customStyle="1" w:styleId="2086">
    <w:name w:val="目录 9 Char Char"/>
    <w:basedOn w:val="1"/>
    <w:next w:val="1"/>
    <w:qFormat/>
    <w:uiPriority w:val="0"/>
    <w:pPr>
      <w:adjustRightInd/>
      <w:snapToGrid/>
      <w:spacing w:line="351" w:lineRule="atLeast"/>
      <w:ind w:left="1678" w:firstLine="419" w:firstLineChars="0"/>
      <w:jc w:val="left"/>
    </w:pPr>
    <w:rPr>
      <w:rFonts w:hint="eastAsia" w:cs="Times New Roman"/>
      <w:sz w:val="21"/>
      <w:szCs w:val="20"/>
    </w:rPr>
  </w:style>
  <w:style w:type="paragraph" w:customStyle="1" w:styleId="2087">
    <w:name w:val="Char Char Char1 Char Char Char Char Char Char Char Char Char Char Char Char Char Char Char Char Char Char Char Char Char Char"/>
    <w:basedOn w:val="1"/>
    <w:qFormat/>
    <w:uiPriority w:val="0"/>
    <w:pPr>
      <w:adjustRightInd/>
      <w:snapToGrid/>
      <w:spacing w:line="240" w:lineRule="auto"/>
      <w:ind w:firstLine="0" w:firstLineChars="0"/>
    </w:pPr>
    <w:rPr>
      <w:rFonts w:cs="Times New Roman"/>
      <w:sz w:val="21"/>
      <w:szCs w:val="20"/>
    </w:rPr>
  </w:style>
  <w:style w:type="paragraph" w:customStyle="1" w:styleId="2088">
    <w:name w:val="表中文字3"/>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2089">
    <w:name w:val="二级无标题条"/>
    <w:basedOn w:val="1"/>
    <w:qFormat/>
    <w:uiPriority w:val="0"/>
    <w:pPr>
      <w:adjustRightInd/>
      <w:snapToGrid/>
      <w:spacing w:line="240" w:lineRule="auto"/>
      <w:ind w:firstLine="0" w:firstLineChars="0"/>
    </w:pPr>
    <w:rPr>
      <w:rFonts w:cs="Times New Roman"/>
      <w:sz w:val="21"/>
      <w:szCs w:val="20"/>
    </w:rPr>
  </w:style>
  <w:style w:type="paragraph" w:customStyle="1" w:styleId="2090">
    <w:name w:val="标题001"/>
    <w:basedOn w:val="1"/>
    <w:qFormat/>
    <w:uiPriority w:val="0"/>
    <w:pPr>
      <w:adjustRightInd/>
      <w:snapToGrid/>
      <w:spacing w:before="60" w:line="480" w:lineRule="exact"/>
      <w:ind w:firstLine="0" w:firstLineChars="0"/>
      <w:outlineLvl w:val="0"/>
    </w:pPr>
    <w:rPr>
      <w:rFonts w:cs="Times New Roman"/>
      <w:b/>
      <w:sz w:val="32"/>
      <w:szCs w:val="20"/>
    </w:rPr>
  </w:style>
  <w:style w:type="paragraph" w:customStyle="1" w:styleId="2091">
    <w:name w:val="Char Char Char Char Char Char Char30"/>
    <w:basedOn w:val="1"/>
    <w:qFormat/>
    <w:uiPriority w:val="0"/>
    <w:pPr>
      <w:adjustRightInd/>
      <w:snapToGrid/>
      <w:spacing w:line="240" w:lineRule="auto"/>
      <w:ind w:firstLine="0" w:firstLineChars="0"/>
    </w:pPr>
    <w:rPr>
      <w:rFonts w:cs="Times New Roman"/>
      <w:sz w:val="21"/>
      <w:szCs w:val="24"/>
    </w:rPr>
  </w:style>
  <w:style w:type="paragraph" w:customStyle="1" w:styleId="2092">
    <w:name w:val="目录 5 Char Char"/>
    <w:basedOn w:val="1"/>
    <w:next w:val="1"/>
    <w:qFormat/>
    <w:uiPriority w:val="0"/>
    <w:pPr>
      <w:adjustRightInd/>
      <w:snapToGrid/>
      <w:spacing w:line="351" w:lineRule="atLeast"/>
      <w:ind w:left="839" w:firstLine="419" w:firstLineChars="0"/>
      <w:jc w:val="left"/>
    </w:pPr>
    <w:rPr>
      <w:rFonts w:hint="eastAsia" w:cs="Times New Roman"/>
      <w:sz w:val="21"/>
      <w:szCs w:val="20"/>
    </w:rPr>
  </w:style>
  <w:style w:type="paragraph" w:customStyle="1" w:styleId="2093">
    <w:name w:val="样式 标题 2节第一章 标题 2Heading 2 HiddenHeading 2 CCBSheading 2H2...1"/>
    <w:basedOn w:val="4"/>
    <w:qFormat/>
    <w:uiPriority w:val="0"/>
    <w:pPr>
      <w:widowControl w:val="0"/>
      <w:adjustRightInd/>
      <w:snapToGrid/>
      <w:spacing w:beforeLines="0" w:afterLines="0"/>
    </w:pPr>
    <w:rPr>
      <w:rFonts w:ascii="宋体" w:hAnsi="宋体" w:cs="Times New Roman"/>
      <w:bCs w:val="0"/>
      <w:sz w:val="24"/>
      <w:szCs w:val="20"/>
    </w:rPr>
  </w:style>
  <w:style w:type="paragraph" w:customStyle="1" w:styleId="2094">
    <w:name w:val="正文修改112"/>
    <w:basedOn w:val="892"/>
    <w:qFormat/>
    <w:uiPriority w:val="0"/>
    <w:pPr>
      <w:spacing w:line="480" w:lineRule="exact"/>
      <w:ind w:firstLine="0" w:firstLineChars="0"/>
    </w:pPr>
    <w:rPr>
      <w:rFonts w:cs="宋体"/>
      <w:sz w:val="24"/>
      <w:szCs w:val="24"/>
    </w:rPr>
  </w:style>
  <w:style w:type="paragraph" w:customStyle="1" w:styleId="2095">
    <w:name w:val="样式6"/>
    <w:basedOn w:val="1"/>
    <w:qFormat/>
    <w:uiPriority w:val="0"/>
    <w:pPr>
      <w:tabs>
        <w:tab w:val="left" w:leader="dot" w:pos="1092"/>
        <w:tab w:val="left" w:pos="1260"/>
      </w:tabs>
      <w:spacing w:beforeLines="50" w:afterLines="50" w:line="360" w:lineRule="auto"/>
      <w:ind w:left="1260" w:hanging="720" w:firstLineChars="0"/>
      <w:jc w:val="left"/>
      <w:outlineLvl w:val="2"/>
    </w:pPr>
    <w:rPr>
      <w:rFonts w:cs="Times New Roman"/>
      <w:szCs w:val="20"/>
    </w:rPr>
  </w:style>
  <w:style w:type="paragraph" w:customStyle="1" w:styleId="2096">
    <w:name w:val="Char215"/>
    <w:basedOn w:val="1"/>
    <w:qFormat/>
    <w:uiPriority w:val="0"/>
    <w:pPr>
      <w:adjustRightInd/>
      <w:snapToGrid/>
      <w:spacing w:line="240" w:lineRule="auto"/>
      <w:ind w:left="-48" w:firstLine="0" w:firstLineChars="0"/>
    </w:pPr>
    <w:rPr>
      <w:rFonts w:cs="Times New Roman"/>
      <w:sz w:val="21"/>
      <w:szCs w:val="24"/>
    </w:rPr>
  </w:style>
  <w:style w:type="paragraph" w:customStyle="1" w:styleId="2097">
    <w:name w:val="标题004"/>
    <w:basedOn w:val="1949"/>
    <w:qFormat/>
    <w:uiPriority w:val="0"/>
    <w:pPr>
      <w:spacing w:line="420" w:lineRule="exact"/>
      <w:ind w:firstLine="0" w:firstLineChars="0"/>
      <w:outlineLvl w:val="3"/>
    </w:pPr>
    <w:rPr>
      <w:rFonts w:ascii="Times New Roman" w:hAnsi="Times New Roman"/>
      <w:b/>
    </w:rPr>
  </w:style>
  <w:style w:type="paragraph" w:customStyle="1" w:styleId="2098">
    <w:name w:val="正文格式44"/>
    <w:basedOn w:val="1"/>
    <w:qFormat/>
    <w:uiPriority w:val="0"/>
    <w:pPr>
      <w:adjustRightInd/>
      <w:snapToGrid/>
      <w:spacing w:line="360" w:lineRule="auto"/>
      <w:ind w:firstLine="482" w:firstLineChars="0"/>
    </w:pPr>
    <w:rPr>
      <w:rFonts w:ascii="宋体" w:hAnsi="宋体" w:cs="Times New Roman"/>
      <w:szCs w:val="24"/>
    </w:rPr>
  </w:style>
  <w:style w:type="paragraph" w:customStyle="1" w:styleId="2099">
    <w:name w:val="样式 图表"/>
    <w:basedOn w:val="1"/>
    <w:qFormat/>
    <w:uiPriority w:val="0"/>
    <w:pPr>
      <w:snapToGrid/>
      <w:spacing w:line="360" w:lineRule="auto"/>
      <w:ind w:firstLine="0" w:firstLineChars="0"/>
      <w:jc w:val="center"/>
      <w:textAlignment w:val="baseline"/>
    </w:pPr>
    <w:rPr>
      <w:rFonts w:cs="Times New Roman"/>
      <w:b/>
      <w:kern w:val="0"/>
      <w:szCs w:val="20"/>
    </w:rPr>
  </w:style>
  <w:style w:type="paragraph" w:customStyle="1" w:styleId="2100">
    <w:name w:val="表样式1"/>
    <w:basedOn w:val="1"/>
    <w:qFormat/>
    <w:uiPriority w:val="0"/>
    <w:pPr>
      <w:adjustRightInd/>
      <w:snapToGrid/>
      <w:spacing w:line="360" w:lineRule="auto"/>
      <w:ind w:firstLine="0" w:firstLineChars="0"/>
      <w:jc w:val="center"/>
    </w:pPr>
    <w:rPr>
      <w:rFonts w:ascii="宋体" w:hAnsi="宋体" w:cs="Times New Roman"/>
      <w:color w:val="000000"/>
      <w:sz w:val="21"/>
      <w:szCs w:val="20"/>
    </w:rPr>
  </w:style>
  <w:style w:type="paragraph" w:customStyle="1" w:styleId="2101">
    <w:name w:val="样式 正文缩进正文缩进 Char正文缩进1 Char正文缩进1正文（首行缩进两字） Char正文缩进 Char Cha..."/>
    <w:basedOn w:val="21"/>
    <w:qFormat/>
    <w:uiPriority w:val="0"/>
    <w:pPr>
      <w:spacing w:beforeLines="50" w:line="360" w:lineRule="auto"/>
      <w:ind w:firstLine="567" w:firstLineChars="0"/>
      <w:jc w:val="left"/>
    </w:pPr>
    <w:rPr>
      <w:sz w:val="24"/>
      <w:szCs w:val="20"/>
    </w:rPr>
  </w:style>
  <w:style w:type="paragraph" w:customStyle="1" w:styleId="2102">
    <w:name w:val="正文格式222"/>
    <w:basedOn w:val="1"/>
    <w:qFormat/>
    <w:uiPriority w:val="0"/>
    <w:pPr>
      <w:adjustRightInd/>
      <w:snapToGrid/>
      <w:spacing w:line="360" w:lineRule="auto"/>
      <w:ind w:firstLine="482" w:firstLineChars="0"/>
    </w:pPr>
    <w:rPr>
      <w:rFonts w:ascii="宋体" w:hAnsi="宋体" w:cs="Times New Roman"/>
      <w:szCs w:val="24"/>
    </w:rPr>
  </w:style>
  <w:style w:type="paragraph" w:customStyle="1" w:styleId="2103">
    <w:name w:val="首行缩进两字"/>
    <w:basedOn w:val="1"/>
    <w:qFormat/>
    <w:uiPriority w:val="0"/>
    <w:pPr>
      <w:adjustRightInd/>
      <w:snapToGrid/>
      <w:spacing w:line="240" w:lineRule="auto"/>
      <w:ind w:firstLine="549" w:firstLineChars="196"/>
      <w:jc w:val="left"/>
    </w:pPr>
    <w:rPr>
      <w:rFonts w:ascii="宋体" w:hAnsi="宋体" w:cs="Times New Roman"/>
      <w:sz w:val="28"/>
      <w:szCs w:val="20"/>
    </w:rPr>
  </w:style>
  <w:style w:type="paragraph" w:customStyle="1" w:styleId="2104">
    <w:name w:val="Normal Indent1"/>
    <w:basedOn w:val="1"/>
    <w:qFormat/>
    <w:uiPriority w:val="0"/>
    <w:pPr>
      <w:adjustRightInd/>
      <w:snapToGrid/>
      <w:spacing w:line="240" w:lineRule="auto"/>
      <w:ind w:firstLine="420"/>
    </w:pPr>
    <w:rPr>
      <w:rFonts w:hint="eastAsia" w:cs="Times New Roman"/>
      <w:sz w:val="21"/>
      <w:szCs w:val="20"/>
    </w:rPr>
  </w:style>
  <w:style w:type="paragraph" w:customStyle="1" w:styleId="2105">
    <w:name w:val="首行缩进"/>
    <w:basedOn w:val="1"/>
    <w:qFormat/>
    <w:uiPriority w:val="0"/>
    <w:pPr>
      <w:adjustRightInd/>
      <w:snapToGrid/>
      <w:spacing w:line="360" w:lineRule="auto"/>
      <w:ind w:firstLine="480"/>
    </w:pPr>
    <w:rPr>
      <w:rFonts w:cs="Times New Roman"/>
      <w:szCs w:val="24"/>
    </w:rPr>
  </w:style>
  <w:style w:type="paragraph" w:customStyle="1" w:styleId="2106">
    <w:name w:val="正文斜体4"/>
    <w:basedOn w:val="179"/>
    <w:next w:val="179"/>
    <w:qFormat/>
    <w:uiPriority w:val="0"/>
    <w:rPr>
      <w:rFonts w:hAnsi="宋体" w:cs="Times New Roman"/>
      <w:i/>
      <w:iCs/>
    </w:rPr>
  </w:style>
  <w:style w:type="paragraph" w:customStyle="1" w:styleId="2107">
    <w:name w:val="正文格式312"/>
    <w:basedOn w:val="1"/>
    <w:qFormat/>
    <w:uiPriority w:val="0"/>
    <w:pPr>
      <w:adjustRightInd/>
      <w:snapToGrid/>
      <w:spacing w:line="360" w:lineRule="auto"/>
      <w:ind w:firstLine="482" w:firstLineChars="0"/>
    </w:pPr>
    <w:rPr>
      <w:rFonts w:ascii="宋体" w:hAnsi="宋体" w:cs="Times New Roman"/>
      <w:szCs w:val="24"/>
    </w:rPr>
  </w:style>
  <w:style w:type="paragraph" w:customStyle="1" w:styleId="2108">
    <w:name w:val="默认段落字体 Para Char Char Char Char112"/>
    <w:basedOn w:val="1"/>
    <w:qFormat/>
    <w:uiPriority w:val="0"/>
    <w:pPr>
      <w:adjustRightInd/>
      <w:snapToGrid/>
      <w:spacing w:line="240" w:lineRule="auto"/>
      <w:ind w:firstLine="0" w:firstLineChars="0"/>
    </w:pPr>
    <w:rPr>
      <w:rFonts w:cs="Times New Roman"/>
      <w:sz w:val="21"/>
      <w:szCs w:val="24"/>
    </w:rPr>
  </w:style>
  <w:style w:type="paragraph" w:customStyle="1" w:styleId="2109">
    <w:name w:val="样式 表头样式1 + 首行缩进:  2 字符 段前: 0.5 行"/>
    <w:basedOn w:val="2068"/>
    <w:qFormat/>
    <w:uiPriority w:val="0"/>
    <w:pPr>
      <w:snapToGrid/>
      <w:spacing w:afterLines="0" w:afterAutospacing="1"/>
    </w:pPr>
    <w:rPr>
      <w:rFonts w:ascii="Times New Roman" w:hAnsi="Times New Roman" w:cs="宋体"/>
      <w:bCs/>
      <w:color w:val="000000"/>
      <w:lang w:eastAsia="zh-TW"/>
    </w:rPr>
  </w:style>
  <w:style w:type="paragraph" w:customStyle="1" w:styleId="2110">
    <w:name w:val="Char413"/>
    <w:basedOn w:val="1"/>
    <w:qFormat/>
    <w:uiPriority w:val="0"/>
    <w:pPr>
      <w:adjustRightInd/>
      <w:snapToGrid/>
      <w:spacing w:line="240" w:lineRule="auto"/>
      <w:ind w:left="-48" w:firstLine="0" w:firstLineChars="0"/>
    </w:pPr>
    <w:rPr>
      <w:rFonts w:cs="Times New Roman"/>
      <w:sz w:val="21"/>
      <w:szCs w:val="24"/>
    </w:rPr>
  </w:style>
  <w:style w:type="paragraph" w:customStyle="1" w:styleId="2111">
    <w:name w:val="正文格式74"/>
    <w:basedOn w:val="1"/>
    <w:qFormat/>
    <w:uiPriority w:val="0"/>
    <w:pPr>
      <w:adjustRightInd/>
      <w:snapToGrid/>
      <w:spacing w:line="360" w:lineRule="auto"/>
      <w:ind w:firstLine="482" w:firstLineChars="0"/>
    </w:pPr>
    <w:rPr>
      <w:rFonts w:ascii="宋体" w:hAnsi="宋体" w:cs="Times New Roman"/>
      <w:szCs w:val="24"/>
    </w:rPr>
  </w:style>
  <w:style w:type="paragraph" w:customStyle="1" w:styleId="2112">
    <w:name w:val="样式 标题 3 + (西文)粗体"/>
    <w:basedOn w:val="5"/>
    <w:qFormat/>
    <w:uiPriority w:val="0"/>
    <w:pPr>
      <w:adjustRightInd/>
      <w:snapToGrid/>
      <w:spacing w:line="416" w:lineRule="auto"/>
      <w:ind w:firstLine="0" w:firstLineChars="0"/>
    </w:pPr>
    <w:rPr>
      <w:rFonts w:ascii="Arial" w:hAnsi="Arial" w:eastAsia="仿宋_GB2312" w:cs="Angsana New"/>
      <w:sz w:val="24"/>
      <w:lang w:bidi="th-TH"/>
    </w:rPr>
  </w:style>
  <w:style w:type="paragraph" w:customStyle="1" w:styleId="2113">
    <w:name w:val="样式12"/>
    <w:basedOn w:val="1192"/>
    <w:qFormat/>
    <w:uiPriority w:val="0"/>
    <w:pPr>
      <w:spacing w:line="240" w:lineRule="auto"/>
      <w:ind w:firstLine="0"/>
      <w:jc w:val="center"/>
    </w:pPr>
    <w:rPr>
      <w:rFonts w:cs="Times New Roman"/>
      <w:b/>
      <w:color w:val="auto"/>
      <w:szCs w:val="20"/>
    </w:rPr>
  </w:style>
  <w:style w:type="paragraph" w:customStyle="1" w:styleId="2114">
    <w:name w:val="日期 Char Char"/>
    <w:basedOn w:val="1"/>
    <w:next w:val="1"/>
    <w:qFormat/>
    <w:uiPriority w:val="0"/>
    <w:pPr>
      <w:adjustRightInd/>
      <w:snapToGrid/>
      <w:spacing w:line="351" w:lineRule="atLeast"/>
      <w:ind w:firstLine="419" w:firstLineChars="0"/>
    </w:pPr>
    <w:rPr>
      <w:rFonts w:hint="eastAsia" w:eastAsia="仿宋_GB2312" w:cs="Times New Roman"/>
      <w:sz w:val="31"/>
      <w:szCs w:val="20"/>
    </w:rPr>
  </w:style>
  <w:style w:type="paragraph" w:customStyle="1" w:styleId="2115">
    <w:name w:val="目录 7 Char Char"/>
    <w:basedOn w:val="1"/>
    <w:next w:val="1"/>
    <w:qFormat/>
    <w:uiPriority w:val="0"/>
    <w:pPr>
      <w:adjustRightInd/>
      <w:snapToGrid/>
      <w:spacing w:line="351" w:lineRule="atLeast"/>
      <w:ind w:left="1258" w:firstLine="419" w:firstLineChars="0"/>
      <w:jc w:val="left"/>
    </w:pPr>
    <w:rPr>
      <w:rFonts w:hint="eastAsia" w:cs="Times New Roman"/>
      <w:sz w:val="21"/>
      <w:szCs w:val="20"/>
    </w:rPr>
  </w:style>
  <w:style w:type="paragraph" w:customStyle="1" w:styleId="2116">
    <w:name w:val="表题145"/>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2117">
    <w:name w:val="页脚 Char Char"/>
    <w:basedOn w:val="1"/>
    <w:qFormat/>
    <w:uiPriority w:val="0"/>
    <w:pPr>
      <w:tabs>
        <w:tab w:val="left" w:pos="4149"/>
        <w:tab w:val="left" w:pos="8016"/>
      </w:tabs>
      <w:adjustRightInd/>
      <w:snapToGrid/>
      <w:spacing w:line="351" w:lineRule="atLeast"/>
      <w:ind w:firstLine="419" w:firstLineChars="0"/>
      <w:jc w:val="left"/>
    </w:pPr>
    <w:rPr>
      <w:rFonts w:hint="eastAsia" w:cs="Times New Roman"/>
      <w:sz w:val="18"/>
      <w:szCs w:val="20"/>
    </w:rPr>
  </w:style>
  <w:style w:type="paragraph" w:customStyle="1" w:styleId="2118">
    <w:name w:val="目录 4 Char Char"/>
    <w:basedOn w:val="1"/>
    <w:next w:val="1"/>
    <w:qFormat/>
    <w:uiPriority w:val="0"/>
    <w:pPr>
      <w:adjustRightInd/>
      <w:snapToGrid/>
      <w:spacing w:line="351" w:lineRule="atLeast"/>
      <w:ind w:left="629" w:firstLine="419" w:firstLineChars="0"/>
      <w:jc w:val="left"/>
    </w:pPr>
    <w:rPr>
      <w:rFonts w:hint="eastAsia" w:cs="Times New Roman"/>
      <w:sz w:val="21"/>
      <w:szCs w:val="20"/>
    </w:rPr>
  </w:style>
  <w:style w:type="paragraph" w:customStyle="1" w:styleId="2119">
    <w:name w:val="燕山正文44"/>
    <w:basedOn w:val="1"/>
    <w:qFormat/>
    <w:uiPriority w:val="0"/>
    <w:pPr>
      <w:tabs>
        <w:tab w:val="left" w:pos="4680"/>
      </w:tabs>
      <w:spacing w:line="480" w:lineRule="exact"/>
      <w:ind w:firstLine="0" w:firstLineChars="0"/>
    </w:pPr>
    <w:rPr>
      <w:rFonts w:ascii="宋体" w:cs="宋体"/>
      <w:szCs w:val="24"/>
    </w:rPr>
  </w:style>
  <w:style w:type="paragraph" w:customStyle="1" w:styleId="2120">
    <w:name w:val="目录4"/>
    <w:basedOn w:val="1"/>
    <w:next w:val="1"/>
    <w:qFormat/>
    <w:uiPriority w:val="0"/>
    <w:pPr>
      <w:tabs>
        <w:tab w:val="left" w:leader="dot" w:pos="8503"/>
      </w:tabs>
      <w:adjustRightInd/>
      <w:snapToGrid/>
      <w:spacing w:line="317" w:lineRule="atLeast"/>
      <w:ind w:left="419" w:firstLine="629" w:firstLineChars="0"/>
    </w:pPr>
    <w:rPr>
      <w:rFonts w:hint="eastAsia" w:cs="Times New Roman"/>
      <w:sz w:val="21"/>
      <w:szCs w:val="20"/>
    </w:rPr>
  </w:style>
  <w:style w:type="paragraph" w:customStyle="1" w:styleId="2121">
    <w:name w:val="目录标题"/>
    <w:basedOn w:val="1"/>
    <w:next w:val="1"/>
    <w:qFormat/>
    <w:uiPriority w:val="0"/>
    <w:pPr>
      <w:adjustRightInd/>
      <w:snapToGrid/>
      <w:spacing w:before="215" w:after="419" w:line="436" w:lineRule="atLeast"/>
      <w:ind w:firstLine="419" w:firstLineChars="0"/>
      <w:jc w:val="center"/>
    </w:pPr>
    <w:rPr>
      <w:rFonts w:hint="eastAsia" w:ascii="Arial" w:eastAsia="黑体" w:cs="Times New Roman"/>
      <w:spacing w:val="283"/>
      <w:sz w:val="42"/>
      <w:szCs w:val="20"/>
    </w:rPr>
  </w:style>
  <w:style w:type="paragraph" w:customStyle="1" w:styleId="2122">
    <w:name w:val="燕山正文212"/>
    <w:basedOn w:val="1"/>
    <w:qFormat/>
    <w:uiPriority w:val="0"/>
    <w:pPr>
      <w:tabs>
        <w:tab w:val="left" w:pos="4680"/>
      </w:tabs>
      <w:spacing w:line="480" w:lineRule="exact"/>
      <w:ind w:firstLine="0" w:firstLineChars="0"/>
    </w:pPr>
    <w:rPr>
      <w:rFonts w:ascii="宋体" w:cs="宋体"/>
      <w:szCs w:val="24"/>
    </w:rPr>
  </w:style>
  <w:style w:type="paragraph" w:customStyle="1" w:styleId="2123">
    <w:name w:val="黑体三号33"/>
    <w:basedOn w:val="179"/>
    <w:qFormat/>
    <w:uiPriority w:val="0"/>
    <w:pPr>
      <w:jc w:val="center"/>
    </w:pPr>
    <w:rPr>
      <w:rFonts w:ascii="黑体" w:hAnsi="宋体" w:eastAsia="黑体"/>
      <w:b/>
      <w:bCs/>
      <w:sz w:val="32"/>
      <w:szCs w:val="20"/>
    </w:rPr>
  </w:style>
  <w:style w:type="paragraph" w:customStyle="1" w:styleId="2124">
    <w:name w:val="批注框文本 Char Char"/>
    <w:basedOn w:val="1"/>
    <w:qFormat/>
    <w:uiPriority w:val="0"/>
    <w:pPr>
      <w:adjustRightInd/>
      <w:snapToGrid/>
      <w:spacing w:line="240" w:lineRule="auto"/>
      <w:ind w:firstLine="0" w:firstLineChars="0"/>
    </w:pPr>
    <w:rPr>
      <w:rFonts w:cs="Times New Roman"/>
      <w:sz w:val="18"/>
      <w:szCs w:val="20"/>
    </w:rPr>
  </w:style>
  <w:style w:type="paragraph" w:customStyle="1" w:styleId="2125">
    <w:name w:val="Char6 Char Char Char1 Char Char Char"/>
    <w:basedOn w:val="1"/>
    <w:qFormat/>
    <w:uiPriority w:val="0"/>
    <w:pPr>
      <w:adjustRightInd/>
      <w:snapToGrid/>
      <w:spacing w:line="240" w:lineRule="auto"/>
      <w:ind w:firstLine="0" w:firstLineChars="0"/>
    </w:pPr>
    <w:rPr>
      <w:rFonts w:cs="Times New Roman"/>
      <w:sz w:val="21"/>
      <w:szCs w:val="21"/>
    </w:rPr>
  </w:style>
  <w:style w:type="paragraph" w:customStyle="1" w:styleId="2126">
    <w:name w:val="样式 标题 3 + (西文) Times New Roman (中文) 宋体 行距: 固定值 24 磅1"/>
    <w:basedOn w:val="5"/>
    <w:qFormat/>
    <w:uiPriority w:val="0"/>
    <w:pPr>
      <w:keepNext w:val="0"/>
      <w:keepLines w:val="0"/>
      <w:tabs>
        <w:tab w:val="left" w:pos="1560"/>
      </w:tabs>
      <w:adjustRightInd/>
      <w:snapToGrid/>
      <w:spacing w:before="0" w:after="0" w:line="500" w:lineRule="exact"/>
      <w:ind w:firstLine="615"/>
      <w:outlineLvl w:val="9"/>
    </w:pPr>
    <w:rPr>
      <w:rFonts w:ascii="宋体" w:hAnsi="宋体" w:cs="宋体"/>
      <w:b w:val="0"/>
      <w:sz w:val="28"/>
      <w:szCs w:val="28"/>
    </w:rPr>
  </w:style>
  <w:style w:type="paragraph" w:customStyle="1" w:styleId="2127">
    <w:name w:val="目录3"/>
    <w:basedOn w:val="1"/>
    <w:next w:val="1"/>
    <w:qFormat/>
    <w:uiPriority w:val="0"/>
    <w:pPr>
      <w:tabs>
        <w:tab w:val="left" w:leader="dot" w:pos="8503"/>
      </w:tabs>
      <w:adjustRightInd/>
      <w:snapToGrid/>
      <w:spacing w:line="317" w:lineRule="atLeast"/>
      <w:ind w:left="419" w:firstLine="419" w:firstLineChars="0"/>
    </w:pPr>
    <w:rPr>
      <w:rFonts w:hint="eastAsia" w:cs="Times New Roman"/>
      <w:sz w:val="21"/>
      <w:szCs w:val="20"/>
    </w:rPr>
  </w:style>
  <w:style w:type="paragraph" w:customStyle="1" w:styleId="2128">
    <w:name w:val="表格样式1"/>
    <w:basedOn w:val="1"/>
    <w:next w:val="1"/>
    <w:qFormat/>
    <w:uiPriority w:val="0"/>
    <w:pPr>
      <w:snapToGrid/>
      <w:spacing w:line="40" w:lineRule="atLeast"/>
      <w:ind w:firstLine="0" w:firstLineChars="0"/>
      <w:jc w:val="center"/>
    </w:pPr>
    <w:rPr>
      <w:rFonts w:hint="eastAsia" w:cs="Times New Roman"/>
      <w:szCs w:val="20"/>
    </w:rPr>
  </w:style>
  <w:style w:type="paragraph" w:customStyle="1" w:styleId="2129">
    <w:name w:val="Char Char Char Char Char Char Char117"/>
    <w:basedOn w:val="1"/>
    <w:qFormat/>
    <w:uiPriority w:val="0"/>
    <w:pPr>
      <w:adjustRightInd/>
      <w:snapToGrid/>
      <w:spacing w:line="240" w:lineRule="auto"/>
      <w:ind w:firstLine="0" w:firstLineChars="0"/>
    </w:pPr>
    <w:rPr>
      <w:rFonts w:cs="Times New Roman"/>
      <w:sz w:val="21"/>
      <w:szCs w:val="24"/>
    </w:rPr>
  </w:style>
  <w:style w:type="paragraph" w:customStyle="1" w:styleId="2130">
    <w:name w:val="gy"/>
    <w:basedOn w:val="1"/>
    <w:qFormat/>
    <w:uiPriority w:val="0"/>
    <w:pPr>
      <w:widowControl/>
      <w:adjustRightInd/>
      <w:snapToGrid/>
      <w:spacing w:before="100" w:beforeAutospacing="1" w:after="100" w:afterAutospacing="1" w:line="360" w:lineRule="auto"/>
      <w:ind w:left="150" w:right="150" w:firstLine="520" w:firstLineChars="0"/>
      <w:jc w:val="left"/>
    </w:pPr>
    <w:rPr>
      <w:rFonts w:ascii="Arial Unicode MS" w:hAnsi="Arial Unicode MS" w:eastAsia="Arial Unicode MS" w:cs="Times New Roman"/>
      <w:kern w:val="0"/>
      <w:sz w:val="18"/>
      <w:szCs w:val="20"/>
    </w:rPr>
  </w:style>
  <w:style w:type="paragraph" w:customStyle="1" w:styleId="2131">
    <w:name w:val="目录 2 Char Char"/>
    <w:basedOn w:val="1"/>
    <w:next w:val="1"/>
    <w:qFormat/>
    <w:uiPriority w:val="0"/>
    <w:pPr>
      <w:adjustRightInd/>
      <w:snapToGrid/>
      <w:spacing w:line="351" w:lineRule="atLeast"/>
      <w:ind w:left="209" w:firstLine="419" w:firstLineChars="0"/>
      <w:jc w:val="left"/>
    </w:pPr>
    <w:rPr>
      <w:rFonts w:hint="eastAsia" w:cs="Times New Roman"/>
      <w:sz w:val="21"/>
      <w:szCs w:val="20"/>
    </w:rPr>
  </w:style>
  <w:style w:type="paragraph" w:customStyle="1" w:styleId="2132">
    <w:name w:val="目录1"/>
    <w:basedOn w:val="1"/>
    <w:next w:val="1"/>
    <w:qFormat/>
    <w:uiPriority w:val="0"/>
    <w:pPr>
      <w:tabs>
        <w:tab w:val="left" w:leader="dot" w:pos="8503"/>
      </w:tabs>
      <w:adjustRightInd/>
      <w:snapToGrid/>
      <w:spacing w:after="102" w:line="215" w:lineRule="atLeast"/>
      <w:ind w:firstLine="419" w:firstLineChars="0"/>
      <w:jc w:val="left"/>
    </w:pPr>
    <w:rPr>
      <w:rFonts w:hint="eastAsia" w:cs="Times New Roman"/>
      <w:sz w:val="21"/>
      <w:szCs w:val="20"/>
    </w:rPr>
  </w:style>
  <w:style w:type="paragraph" w:customStyle="1" w:styleId="2133">
    <w:name w:val="目录 6 Char Char"/>
    <w:basedOn w:val="1"/>
    <w:next w:val="1"/>
    <w:qFormat/>
    <w:uiPriority w:val="0"/>
    <w:pPr>
      <w:adjustRightInd/>
      <w:snapToGrid/>
      <w:spacing w:line="351" w:lineRule="atLeast"/>
      <w:ind w:left="1048" w:firstLine="419" w:firstLineChars="0"/>
      <w:jc w:val="left"/>
    </w:pPr>
    <w:rPr>
      <w:rFonts w:hint="eastAsia" w:cs="Times New Roman"/>
      <w:sz w:val="21"/>
      <w:szCs w:val="20"/>
    </w:rPr>
  </w:style>
  <w:style w:type="paragraph" w:customStyle="1" w:styleId="2134">
    <w:name w:val="环表"/>
    <w:basedOn w:val="1"/>
    <w:qFormat/>
    <w:uiPriority w:val="0"/>
    <w:pPr>
      <w:widowControl/>
      <w:tabs>
        <w:tab w:val="left" w:pos="5094"/>
      </w:tabs>
      <w:snapToGrid/>
      <w:spacing w:before="120" w:after="120" w:line="312" w:lineRule="atLeast"/>
      <w:ind w:right="29" w:firstLine="0" w:firstLineChars="0"/>
      <w:jc w:val="center"/>
      <w:textAlignment w:val="baseline"/>
    </w:pPr>
    <w:rPr>
      <w:rFonts w:ascii="仿宋_GB2312" w:hAnsi="Courier New" w:eastAsia="仿宋_GB2312" w:cs="Times New Roman"/>
      <w:kern w:val="0"/>
      <w:sz w:val="28"/>
      <w:szCs w:val="24"/>
    </w:rPr>
  </w:style>
  <w:style w:type="paragraph" w:customStyle="1" w:styleId="2135">
    <w:name w:val="目录 1 Char Char"/>
    <w:basedOn w:val="1"/>
    <w:next w:val="1"/>
    <w:qFormat/>
    <w:uiPriority w:val="0"/>
    <w:pPr>
      <w:tabs>
        <w:tab w:val="left" w:leader="dot" w:pos="8010"/>
      </w:tabs>
      <w:adjustRightInd/>
      <w:spacing w:line="300" w:lineRule="auto"/>
      <w:ind w:firstLine="0" w:firstLineChars="0"/>
      <w:jc w:val="left"/>
    </w:pPr>
    <w:rPr>
      <w:rFonts w:hint="eastAsia" w:eastAsia="黑体" w:cs="Times New Roman"/>
      <w:sz w:val="28"/>
      <w:szCs w:val="20"/>
    </w:rPr>
  </w:style>
  <w:style w:type="paragraph" w:customStyle="1" w:styleId="2136">
    <w:name w:val="目录fuxi"/>
    <w:basedOn w:val="1"/>
    <w:qFormat/>
    <w:uiPriority w:val="0"/>
    <w:pPr>
      <w:adjustRightInd/>
      <w:spacing w:before="60" w:after="60" w:line="240" w:lineRule="auto"/>
      <w:ind w:firstLine="0" w:firstLineChars="0"/>
      <w:jc w:val="center"/>
    </w:pPr>
    <w:rPr>
      <w:rFonts w:hint="eastAsia" w:ascii="宋体" w:cs="Times New Roman"/>
      <w:outline/>
      <w:color w:val="000000"/>
      <w:sz w:val="21"/>
      <w:szCs w:val="20"/>
      <w14:textOutline w14:w="9525" w14:cap="flat" w14:cmpd="sng" w14:algn="ctr">
        <w14:solidFill>
          <w14:srgbClr w14:val="000000"/>
        </w14:solidFill>
        <w14:prstDash w14:val="solid"/>
        <w14:round/>
      </w14:textOutline>
      <w14:textFill>
        <w14:noFill/>
      </w14:textFill>
    </w:rPr>
  </w:style>
  <w:style w:type="paragraph" w:customStyle="1" w:styleId="2137">
    <w:name w:val="正文新 Char"/>
    <w:basedOn w:val="1"/>
    <w:qFormat/>
    <w:uiPriority w:val="0"/>
    <w:pPr>
      <w:adjustRightInd/>
      <w:snapToGrid/>
      <w:spacing w:line="360" w:lineRule="auto"/>
      <w:ind w:firstLine="480"/>
    </w:pPr>
    <w:rPr>
      <w:rFonts w:cs="Times New Roman"/>
      <w:szCs w:val="20"/>
    </w:rPr>
  </w:style>
  <w:style w:type="paragraph" w:customStyle="1" w:styleId="2138">
    <w:name w:val="正文新"/>
    <w:basedOn w:val="1"/>
    <w:qFormat/>
    <w:uiPriority w:val="0"/>
    <w:pPr>
      <w:adjustRightInd/>
      <w:snapToGrid/>
      <w:spacing w:before="80" w:after="60" w:line="300" w:lineRule="auto"/>
      <w:ind w:firstLine="510" w:firstLineChars="0"/>
    </w:pPr>
    <w:rPr>
      <w:rFonts w:cs="Times New Roman"/>
      <w:snapToGrid w:val="0"/>
      <w:kern w:val="0"/>
      <w:szCs w:val="24"/>
    </w:rPr>
  </w:style>
  <w:style w:type="paragraph" w:customStyle="1" w:styleId="2139">
    <w:name w:val="表格内字体82"/>
    <w:basedOn w:val="179"/>
    <w:next w:val="179"/>
    <w:qFormat/>
    <w:uiPriority w:val="0"/>
    <w:pPr>
      <w:spacing w:line="240" w:lineRule="auto"/>
      <w:ind w:firstLine="0"/>
      <w:jc w:val="center"/>
    </w:pPr>
    <w:rPr>
      <w:rFonts w:hAnsi="宋体" w:cs="Times New Roman"/>
      <w:sz w:val="21"/>
    </w:rPr>
  </w:style>
  <w:style w:type="paragraph" w:customStyle="1" w:styleId="2140">
    <w:name w:val="Style1"/>
    <w:basedOn w:val="1"/>
    <w:qFormat/>
    <w:uiPriority w:val="0"/>
    <w:pPr>
      <w:adjustRightInd/>
      <w:snapToGrid/>
      <w:spacing w:after="120" w:line="240" w:lineRule="auto"/>
      <w:ind w:left="851" w:firstLine="0" w:firstLineChars="0"/>
    </w:pPr>
    <w:rPr>
      <w:rFonts w:cs="Times New Roman"/>
      <w:sz w:val="21"/>
      <w:szCs w:val="20"/>
    </w:rPr>
  </w:style>
  <w:style w:type="paragraph" w:customStyle="1" w:styleId="2141">
    <w:name w:val="Char4 Char Char Char Char Char Char Char Char Char Char Char Char Char Char Char Char Char1 Char Char Char Char Char Char1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2142">
    <w:name w:val="表格内字体41"/>
    <w:basedOn w:val="179"/>
    <w:next w:val="179"/>
    <w:qFormat/>
    <w:uiPriority w:val="0"/>
    <w:pPr>
      <w:spacing w:line="240" w:lineRule="auto"/>
      <w:ind w:firstLine="0"/>
      <w:jc w:val="center"/>
    </w:pPr>
    <w:rPr>
      <w:rFonts w:hAnsi="宋体" w:cs="Times New Roman"/>
      <w:sz w:val="21"/>
    </w:rPr>
  </w:style>
  <w:style w:type="paragraph" w:customStyle="1" w:styleId="2143">
    <w:name w:val="样式 标题 3ReHead 3 WSAh3标题 3 Char Char Char标题 3 Char Char Char...1"/>
    <w:basedOn w:val="1"/>
    <w:qFormat/>
    <w:uiPriority w:val="0"/>
    <w:pPr>
      <w:tabs>
        <w:tab w:val="left" w:pos="1680"/>
      </w:tabs>
      <w:adjustRightInd/>
      <w:snapToGrid/>
      <w:spacing w:line="240" w:lineRule="auto"/>
      <w:ind w:left="1680" w:hanging="420" w:firstLineChars="0"/>
    </w:pPr>
    <w:rPr>
      <w:rFonts w:cs="Times New Roman"/>
      <w:sz w:val="21"/>
      <w:szCs w:val="24"/>
    </w:rPr>
  </w:style>
  <w:style w:type="paragraph" w:customStyle="1" w:styleId="2144">
    <w:name w:val="样式 样式 报告书表格 + 字距调整二号 +"/>
    <w:basedOn w:val="534"/>
    <w:qFormat/>
    <w:uiPriority w:val="0"/>
  </w:style>
  <w:style w:type="paragraph" w:customStyle="1" w:styleId="2145">
    <w:name w:val="样式111"/>
    <w:basedOn w:val="1192"/>
    <w:qFormat/>
    <w:uiPriority w:val="0"/>
    <w:pPr>
      <w:spacing w:line="240" w:lineRule="auto"/>
      <w:ind w:firstLine="0"/>
      <w:jc w:val="center"/>
    </w:pPr>
    <w:rPr>
      <w:rFonts w:cs="Times New Roman"/>
      <w:b/>
      <w:color w:val="auto"/>
      <w:szCs w:val="20"/>
    </w:rPr>
  </w:style>
  <w:style w:type="paragraph" w:customStyle="1" w:styleId="2146">
    <w:name w:val="封面正文"/>
    <w:basedOn w:val="1411"/>
    <w:next w:val="1411"/>
    <w:qFormat/>
    <w:uiPriority w:val="0"/>
    <w:rPr>
      <w:rFonts w:ascii="Times New Roman" w:hAnsi="Times New Roman" w:cs="Times New Roman"/>
      <w:color w:val="auto"/>
    </w:rPr>
  </w:style>
  <w:style w:type="paragraph" w:customStyle="1" w:styleId="2147">
    <w:name w:val="表中文字31"/>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2148">
    <w:name w:val="表、图名宋旭峰"/>
    <w:basedOn w:val="1"/>
    <w:qFormat/>
    <w:uiPriority w:val="0"/>
    <w:pPr>
      <w:adjustRightInd/>
      <w:snapToGrid/>
      <w:spacing w:beforeLines="50" w:line="360" w:lineRule="auto"/>
      <w:ind w:firstLine="0" w:firstLineChars="0"/>
      <w:jc w:val="center"/>
    </w:pPr>
    <w:rPr>
      <w:rFonts w:ascii="黑体" w:hAnsi="宋体" w:eastAsia="黑体" w:cs="Times New Roman"/>
      <w:snapToGrid w:val="0"/>
      <w:kern w:val="0"/>
      <w:sz w:val="21"/>
      <w:szCs w:val="21"/>
    </w:rPr>
  </w:style>
  <w:style w:type="paragraph" w:customStyle="1" w:styleId="2149">
    <w:name w:val="样式 标题 1 + (中文) 宋体 小三 行距: 多倍行距 1.35 字行"/>
    <w:basedOn w:val="3"/>
    <w:qFormat/>
    <w:uiPriority w:val="0"/>
    <w:pPr>
      <w:numPr>
        <w:ilvl w:val="1"/>
        <w:numId w:val="3"/>
      </w:numPr>
      <w:tabs>
        <w:tab w:val="left" w:pos="432"/>
        <w:tab w:val="clear" w:pos="720"/>
      </w:tabs>
      <w:adjustRightInd/>
      <w:spacing w:before="0" w:beforeLines="150" w:after="0" w:afterLines="150" w:line="300" w:lineRule="auto"/>
      <w:ind w:left="0" w:firstLine="0"/>
    </w:pPr>
    <w:rPr>
      <w:rFonts w:ascii="幼圆" w:eastAsia="幼圆" w:cs="Times New Roman"/>
      <w:color w:val="0000FF"/>
      <w:sz w:val="32"/>
      <w:szCs w:val="32"/>
      <w:lang w:val="zh-CN"/>
    </w:rPr>
  </w:style>
  <w:style w:type="paragraph" w:customStyle="1" w:styleId="2150">
    <w:name w:val="样式 样式 标题 2节 + (西文) Times New Roman (中文) 宋体 四号 段前: 0.5 行 段后: 0......"/>
    <w:basedOn w:val="1"/>
    <w:qFormat/>
    <w:uiPriority w:val="0"/>
    <w:pPr>
      <w:keepNext/>
      <w:keepLines/>
      <w:numPr>
        <w:ilvl w:val="2"/>
        <w:numId w:val="3"/>
      </w:numPr>
      <w:tabs>
        <w:tab w:val="left" w:pos="720"/>
        <w:tab w:val="clear" w:pos="1021"/>
      </w:tabs>
      <w:spacing w:beforeLines="90" w:afterLines="90" w:line="300" w:lineRule="auto"/>
      <w:ind w:left="0" w:firstLine="0" w:firstLineChars="0"/>
      <w:outlineLvl w:val="1"/>
    </w:pPr>
    <w:rPr>
      <w:rFonts w:ascii="幼圆" w:eastAsia="幼圆" w:cs="Times New Roman"/>
      <w:b/>
      <w:bCs/>
      <w:sz w:val="28"/>
      <w:szCs w:val="28"/>
    </w:rPr>
  </w:style>
  <w:style w:type="paragraph" w:customStyle="1" w:styleId="2151">
    <w:name w:val="样式 标题 3 + (西文) Times New Roman (中文) 宋体 小四 加粗"/>
    <w:basedOn w:val="5"/>
    <w:qFormat/>
    <w:uiPriority w:val="0"/>
    <w:pPr>
      <w:tabs>
        <w:tab w:val="left" w:pos="1021"/>
      </w:tabs>
      <w:spacing w:before="0" w:after="0" w:line="360" w:lineRule="auto"/>
      <w:ind w:left="1021" w:hanging="1021" w:firstLineChars="0"/>
      <w:jc w:val="left"/>
    </w:pPr>
    <w:rPr>
      <w:rFonts w:ascii="幼圆" w:eastAsia="幼圆" w:cs="Times New Roman"/>
      <w:snapToGrid w:val="0"/>
      <w:color w:val="0000FF"/>
      <w:kern w:val="0"/>
      <w:sz w:val="24"/>
      <w:szCs w:val="24"/>
    </w:rPr>
  </w:style>
  <w:style w:type="paragraph" w:customStyle="1" w:styleId="2152">
    <w:name w:val="正文格式＝21"/>
    <w:basedOn w:val="179"/>
    <w:next w:val="179"/>
    <w:qFormat/>
    <w:uiPriority w:val="0"/>
    <w:rPr>
      <w:rFonts w:hAnsi="宋体" w:cs="Times New Roman"/>
    </w:rPr>
  </w:style>
  <w:style w:type="paragraph" w:customStyle="1" w:styleId="2153">
    <w:name w:val="正式节"/>
    <w:basedOn w:val="45"/>
    <w:qFormat/>
    <w:uiPriority w:val="0"/>
    <w:pPr>
      <w:adjustRightInd w:val="0"/>
      <w:snapToGrid w:val="0"/>
      <w:spacing w:before="120" w:after="120" w:line="312" w:lineRule="auto"/>
      <w:ind w:firstLine="567"/>
      <w:jc w:val="both"/>
      <w:textAlignment w:val="baseline"/>
    </w:pPr>
    <w:rPr>
      <w:rFonts w:cs="仿宋_GB2312"/>
      <w:b/>
      <w:bCs/>
      <w:spacing w:val="6"/>
      <w:sz w:val="32"/>
      <w:szCs w:val="21"/>
    </w:rPr>
  </w:style>
  <w:style w:type="paragraph" w:customStyle="1" w:styleId="2154">
    <w:name w:val="大纲封面"/>
    <w:basedOn w:val="1"/>
    <w:qFormat/>
    <w:uiPriority w:val="0"/>
    <w:pPr>
      <w:adjustRightInd/>
      <w:snapToGrid/>
      <w:spacing w:line="360" w:lineRule="auto"/>
      <w:ind w:firstLine="0" w:firstLineChars="0"/>
      <w:jc w:val="center"/>
    </w:pPr>
    <w:rPr>
      <w:rFonts w:ascii="宋体" w:eastAsia="楷体_GB2312" w:cs="Times New Roman"/>
      <w:b/>
      <w:spacing w:val="100"/>
      <w:sz w:val="72"/>
      <w:szCs w:val="24"/>
    </w:rPr>
  </w:style>
  <w:style w:type="paragraph" w:customStyle="1" w:styleId="2155">
    <w:name w:val="封面单位"/>
    <w:basedOn w:val="1"/>
    <w:qFormat/>
    <w:uiPriority w:val="0"/>
    <w:pPr>
      <w:tabs>
        <w:tab w:val="right" w:leader="middleDot" w:pos="8222"/>
      </w:tabs>
      <w:adjustRightInd/>
      <w:snapToGrid/>
      <w:spacing w:line="360" w:lineRule="auto"/>
      <w:ind w:firstLine="0" w:firstLineChars="0"/>
      <w:jc w:val="center"/>
    </w:pPr>
    <w:rPr>
      <w:rFonts w:ascii="楷体_GB2312" w:eastAsia="楷体_GB2312" w:cs="Times New Roman"/>
      <w:b/>
      <w:sz w:val="36"/>
      <w:szCs w:val="24"/>
    </w:rPr>
  </w:style>
  <w:style w:type="paragraph" w:customStyle="1" w:styleId="2156">
    <w:name w:val="我的样式（正文） Char"/>
    <w:basedOn w:val="1"/>
    <w:qFormat/>
    <w:uiPriority w:val="0"/>
    <w:pPr>
      <w:adjustRightInd/>
      <w:snapToGrid/>
      <w:spacing w:line="440" w:lineRule="exact"/>
      <w:ind w:firstLine="0" w:firstLineChars="0"/>
    </w:pPr>
    <w:rPr>
      <w:rFonts w:ascii="宋体" w:hAnsi="华文楷体" w:cs="Times New Roman"/>
      <w:sz w:val="28"/>
      <w:szCs w:val="24"/>
    </w:rPr>
  </w:style>
  <w:style w:type="paragraph" w:customStyle="1" w:styleId="2157">
    <w:name w:val="HTML 预先格式化"/>
    <w:basedOn w:val="1"/>
    <w:qFormat/>
    <w:uiPriority w:val="0"/>
    <w:pPr>
      <w:widowControl/>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adjustRightInd/>
      <w:snapToGrid/>
      <w:spacing w:line="240" w:lineRule="auto"/>
      <w:ind w:firstLine="0" w:firstLineChars="0"/>
      <w:jc w:val="left"/>
    </w:pPr>
    <w:rPr>
      <w:rFonts w:ascii="黑体" w:hAnsi="Courier New" w:eastAsia="黑体" w:cs="Times New Roman"/>
      <w:kern w:val="0"/>
      <w:sz w:val="20"/>
      <w:szCs w:val="24"/>
    </w:rPr>
  </w:style>
  <w:style w:type="paragraph" w:customStyle="1" w:styleId="2158">
    <w:name w:val="默认段落字体 Para Char33"/>
    <w:basedOn w:val="1"/>
    <w:qFormat/>
    <w:uiPriority w:val="0"/>
    <w:pPr>
      <w:adjustRightInd/>
      <w:snapToGrid/>
      <w:spacing w:line="360" w:lineRule="auto"/>
    </w:pPr>
    <w:rPr>
      <w:rFonts w:ascii="宋体" w:hAnsi="宋体" w:cs="宋体"/>
      <w:szCs w:val="24"/>
    </w:rPr>
  </w:style>
  <w:style w:type="paragraph" w:customStyle="1" w:styleId="2159">
    <w:name w:val="文档正文"/>
    <w:basedOn w:val="1"/>
    <w:qFormat/>
    <w:uiPriority w:val="0"/>
    <w:pPr>
      <w:snapToGrid/>
      <w:spacing w:line="480" w:lineRule="atLeast"/>
      <w:ind w:firstLine="567" w:firstLineChars="0"/>
      <w:textAlignment w:val="baseline"/>
    </w:pPr>
    <w:rPr>
      <w:rFonts w:ascii="宋体" w:cs="Times New Roman"/>
      <w:kern w:val="0"/>
      <w:szCs w:val="20"/>
    </w:rPr>
  </w:style>
  <w:style w:type="paragraph" w:customStyle="1" w:styleId="2160">
    <w:name w:val="表内宋5中23"/>
    <w:basedOn w:val="1"/>
    <w:qFormat/>
    <w:uiPriority w:val="0"/>
    <w:pPr>
      <w:spacing w:line="240" w:lineRule="auto"/>
      <w:ind w:firstLine="0" w:firstLineChars="0"/>
      <w:jc w:val="center"/>
      <w:textAlignment w:val="baseline"/>
    </w:pPr>
    <w:rPr>
      <w:rFonts w:ascii="宋体" w:hAnsi="宋体" w:cs="Times New Roman"/>
      <w:kern w:val="0"/>
      <w:sz w:val="21"/>
      <w:szCs w:val="20"/>
    </w:rPr>
  </w:style>
  <w:style w:type="paragraph" w:customStyle="1" w:styleId="2161">
    <w:name w:val="Char Char Char Char Char Char Char Char Char1 Char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2162">
    <w:name w:val="正文211"/>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2163">
    <w:name w:val="中文报告书"/>
    <w:basedOn w:val="1"/>
    <w:qFormat/>
    <w:uiPriority w:val="0"/>
    <w:pPr>
      <w:snapToGrid/>
      <w:spacing w:after="80" w:line="420" w:lineRule="atLeast"/>
      <w:ind w:firstLine="0" w:firstLineChars="0"/>
      <w:jc w:val="left"/>
      <w:textAlignment w:val="baseline"/>
    </w:pPr>
    <w:rPr>
      <w:rFonts w:cs="Times New Roman"/>
      <w:kern w:val="0"/>
      <w:szCs w:val="20"/>
    </w:rPr>
  </w:style>
  <w:style w:type="paragraph" w:customStyle="1" w:styleId="2164">
    <w:name w:val="样式 左侧:  -0.16 厘米1"/>
    <w:basedOn w:val="1"/>
    <w:qFormat/>
    <w:uiPriority w:val="0"/>
    <w:pPr>
      <w:adjustRightInd/>
      <w:snapToGrid/>
      <w:spacing w:line="240" w:lineRule="auto"/>
      <w:ind w:left="-90" w:firstLine="0" w:firstLineChars="0"/>
    </w:pPr>
    <w:rPr>
      <w:rFonts w:ascii="宋体" w:hAnsi="宋体" w:cs="宋体"/>
      <w:snapToGrid w:val="0"/>
      <w:kern w:val="0"/>
      <w:szCs w:val="24"/>
    </w:rPr>
  </w:style>
  <w:style w:type="paragraph" w:customStyle="1" w:styleId="2165">
    <w:name w:val="封面标准文稿编辑信息"/>
    <w:qFormat/>
    <w:uiPriority w:val="0"/>
    <w:pPr>
      <w:spacing w:before="180" w:line="180" w:lineRule="exact"/>
      <w:jc w:val="center"/>
    </w:pPr>
    <w:rPr>
      <w:rFonts w:ascii="宋体" w:hAnsi="Times New Roman" w:eastAsia="宋体" w:cs="Times New Roman"/>
      <w:sz w:val="21"/>
      <w:lang w:val="en-US" w:eastAsia="zh-CN" w:bidi="ar-SA"/>
    </w:rPr>
  </w:style>
  <w:style w:type="paragraph" w:customStyle="1" w:styleId="2166">
    <w:name w:val="样式 标题 2 + 段前: 0.5 行 段后: 0.5 行"/>
    <w:basedOn w:val="4"/>
    <w:qFormat/>
    <w:uiPriority w:val="0"/>
    <w:pPr>
      <w:widowControl w:val="0"/>
      <w:tabs>
        <w:tab w:val="left" w:pos="576"/>
      </w:tabs>
      <w:adjustRightInd/>
      <w:spacing w:line="300" w:lineRule="auto"/>
      <w:ind w:left="576" w:hanging="576"/>
    </w:pPr>
    <w:rPr>
      <w:rFonts w:cs="宋体"/>
      <w:sz w:val="24"/>
      <w:szCs w:val="28"/>
    </w:rPr>
  </w:style>
  <w:style w:type="paragraph" w:customStyle="1" w:styleId="2167">
    <w:name w:val="样式 标题 4 + (西文) Times New Roman (中文) 宋体 小四"/>
    <w:basedOn w:val="6"/>
    <w:qFormat/>
    <w:uiPriority w:val="0"/>
    <w:pPr>
      <w:tabs>
        <w:tab w:val="left" w:pos="1247"/>
      </w:tabs>
      <w:adjustRightInd/>
      <w:spacing w:before="120" w:beforeLines="25" w:after="120" w:afterLines="25" w:line="360" w:lineRule="auto"/>
      <w:ind w:left="964" w:hanging="964" w:firstLineChars="0"/>
    </w:pPr>
    <w:rPr>
      <w:rFonts w:ascii="幼圆" w:hAnsi="Times New Roman" w:eastAsia="幼圆" w:cs="Times New Roman"/>
      <w:b w:val="0"/>
      <w:bCs w:val="0"/>
      <w:color w:val="0000FF"/>
      <w:sz w:val="24"/>
      <w:szCs w:val="24"/>
    </w:rPr>
  </w:style>
  <w:style w:type="paragraph" w:customStyle="1" w:styleId="2168">
    <w:name w:val="Char4 Char Char Char Char Char Char Char Char Char Char Char Char Char Char Char Char Char1 Char Char Char Char"/>
    <w:basedOn w:val="1"/>
    <w:qFormat/>
    <w:uiPriority w:val="0"/>
    <w:pPr>
      <w:adjustRightInd/>
      <w:snapToGrid/>
      <w:spacing w:line="240" w:lineRule="exact"/>
    </w:pPr>
    <w:rPr>
      <w:rFonts w:cs="Times New Roman"/>
      <w:sz w:val="28"/>
      <w:szCs w:val="28"/>
    </w:rPr>
  </w:style>
  <w:style w:type="paragraph" w:customStyle="1" w:styleId="2169">
    <w:name w:val="Char Char Char1 Char Char Char Char Char Char Char Char Char Char Char Char Char Char Char1 Char Char Char Char Char Char Char Char Char Char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2170">
    <w:name w:val="Char Char Char1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2171">
    <w:name w:val="Char Char Char1 Char Char Char Char Char Char Char Char Char Char Char Char Char Char Char1 Char Char Char Char Char Char Char Char Char Char Char Char Char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2172">
    <w:name w:val="+列表1"/>
    <w:basedOn w:val="1"/>
    <w:qFormat/>
    <w:uiPriority w:val="0"/>
    <w:pPr>
      <w:adjustRightInd/>
      <w:snapToGrid/>
      <w:spacing w:line="240" w:lineRule="auto"/>
      <w:ind w:firstLine="0" w:firstLineChars="0"/>
      <w:jc w:val="center"/>
    </w:pPr>
    <w:rPr>
      <w:rFonts w:cs="Times New Roman"/>
      <w:szCs w:val="24"/>
    </w:rPr>
  </w:style>
  <w:style w:type="paragraph" w:customStyle="1" w:styleId="2173">
    <w:name w:val="表前文"/>
    <w:basedOn w:val="1"/>
    <w:qFormat/>
    <w:uiPriority w:val="0"/>
    <w:pPr>
      <w:snapToGrid/>
      <w:spacing w:after="120" w:line="400" w:lineRule="exact"/>
      <w:ind w:firstLine="601" w:firstLineChars="0"/>
      <w:textAlignment w:val="baseline"/>
    </w:pPr>
    <w:rPr>
      <w:rFonts w:eastAsia="楷体_GB2312" w:cs="Times New Roman"/>
      <w:spacing w:val="8"/>
      <w:kern w:val="0"/>
      <w:sz w:val="28"/>
      <w:szCs w:val="20"/>
    </w:rPr>
  </w:style>
  <w:style w:type="paragraph" w:customStyle="1" w:styleId="2174">
    <w:name w:val="Char Char Char Char1 Char Char Char Char Char Char Char"/>
    <w:basedOn w:val="1"/>
    <w:qFormat/>
    <w:uiPriority w:val="0"/>
    <w:pPr>
      <w:tabs>
        <w:tab w:val="left" w:pos="360"/>
      </w:tabs>
      <w:adjustRightInd/>
      <w:spacing w:line="360" w:lineRule="auto"/>
      <w:ind w:firstLine="0" w:firstLineChars="0"/>
    </w:pPr>
    <w:rPr>
      <w:rFonts w:eastAsia="仿宋_GB2312" w:cs="宋体"/>
      <w:szCs w:val="24"/>
    </w:rPr>
  </w:style>
  <w:style w:type="paragraph" w:customStyle="1" w:styleId="2175">
    <w:name w:val="Char323"/>
    <w:basedOn w:val="1"/>
    <w:qFormat/>
    <w:uiPriority w:val="0"/>
    <w:pPr>
      <w:adjustRightInd/>
      <w:snapToGrid/>
      <w:spacing w:line="240" w:lineRule="auto"/>
      <w:ind w:firstLine="0" w:firstLineChars="0"/>
    </w:pPr>
    <w:rPr>
      <w:rFonts w:cs="Times New Roman"/>
      <w:sz w:val="21"/>
      <w:szCs w:val="21"/>
    </w:rPr>
  </w:style>
  <w:style w:type="paragraph" w:customStyle="1" w:styleId="2176">
    <w:name w:val="Char Char Char1 Char Char Char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2177">
    <w:name w:val="Char126"/>
    <w:basedOn w:val="1"/>
    <w:qFormat/>
    <w:uiPriority w:val="0"/>
    <w:pPr>
      <w:adjustRightInd/>
      <w:snapToGrid/>
      <w:spacing w:line="240" w:lineRule="auto"/>
      <w:ind w:left="-48" w:firstLine="0" w:firstLineChars="0"/>
    </w:pPr>
    <w:rPr>
      <w:rFonts w:cs="Times New Roman"/>
      <w:sz w:val="21"/>
      <w:szCs w:val="24"/>
    </w:rPr>
  </w:style>
  <w:style w:type="paragraph" w:customStyle="1" w:styleId="2178">
    <w:name w:val="正文格式51"/>
    <w:basedOn w:val="1"/>
    <w:qFormat/>
    <w:uiPriority w:val="0"/>
    <w:pPr>
      <w:adjustRightInd/>
      <w:snapToGrid/>
      <w:spacing w:line="360" w:lineRule="auto"/>
      <w:ind w:firstLine="482" w:firstLineChars="0"/>
    </w:pPr>
    <w:rPr>
      <w:rFonts w:ascii="宋体" w:hAnsi="宋体" w:cs="Times New Roman"/>
      <w:szCs w:val="24"/>
    </w:rPr>
  </w:style>
  <w:style w:type="paragraph" w:customStyle="1" w:styleId="2179">
    <w:name w:val="表题153"/>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2180">
    <w:name w:val="Char Char5 Char Char Char Char Char Char"/>
    <w:basedOn w:val="1"/>
    <w:qFormat/>
    <w:uiPriority w:val="0"/>
    <w:pPr>
      <w:adjustRightInd/>
      <w:snapToGrid/>
      <w:spacing w:line="240" w:lineRule="auto"/>
      <w:ind w:firstLine="0" w:firstLineChars="0"/>
    </w:pPr>
    <w:rPr>
      <w:rFonts w:cs="Times New Roman"/>
      <w:szCs w:val="24"/>
    </w:rPr>
  </w:style>
  <w:style w:type="paragraph" w:customStyle="1" w:styleId="2181">
    <w:name w:val="Bullet"/>
    <w:basedOn w:val="1"/>
    <w:qFormat/>
    <w:uiPriority w:val="0"/>
    <w:pPr>
      <w:widowControl/>
      <w:numPr>
        <w:ilvl w:val="0"/>
        <w:numId w:val="4"/>
      </w:numPr>
      <w:adjustRightInd/>
      <w:snapToGrid/>
      <w:spacing w:after="60" w:line="300" w:lineRule="atLeast"/>
      <w:ind w:left="0" w:firstLine="0" w:firstLineChars="0"/>
    </w:pPr>
    <w:rPr>
      <w:rFonts w:cs="Times New Roman"/>
      <w:kern w:val="0"/>
      <w:sz w:val="22"/>
      <w:szCs w:val="24"/>
    </w:rPr>
  </w:style>
  <w:style w:type="paragraph" w:customStyle="1" w:styleId="2182">
    <w:name w:val="正文格式33"/>
    <w:basedOn w:val="1"/>
    <w:qFormat/>
    <w:uiPriority w:val="0"/>
    <w:pPr>
      <w:adjustRightInd/>
      <w:snapToGrid/>
      <w:spacing w:line="360" w:lineRule="auto"/>
      <w:ind w:firstLine="482" w:firstLineChars="0"/>
    </w:pPr>
    <w:rPr>
      <w:rFonts w:ascii="宋体" w:hAnsi="宋体" w:cs="Times New Roman"/>
      <w:szCs w:val="24"/>
    </w:rPr>
  </w:style>
  <w:style w:type="paragraph" w:customStyle="1" w:styleId="2183">
    <w:name w:val="文本"/>
    <w:basedOn w:val="1"/>
    <w:qFormat/>
    <w:uiPriority w:val="0"/>
    <w:pPr>
      <w:tabs>
        <w:tab w:val="right" w:leader="dot" w:pos="8296"/>
      </w:tabs>
      <w:spacing w:beforeLines="20" w:line="240" w:lineRule="auto"/>
      <w:ind w:firstLine="0" w:firstLineChars="0"/>
      <w:jc w:val="center"/>
    </w:pPr>
    <w:rPr>
      <w:rFonts w:ascii="宋体" w:hAnsi="宋体" w:cs="Times New Roman"/>
      <w:snapToGrid w:val="0"/>
      <w:kern w:val="21"/>
      <w:sz w:val="21"/>
      <w:szCs w:val="24"/>
    </w:rPr>
  </w:style>
  <w:style w:type="paragraph" w:customStyle="1" w:styleId="2184">
    <w:name w:val="Plain Text2"/>
    <w:basedOn w:val="1"/>
    <w:qFormat/>
    <w:uiPriority w:val="0"/>
    <w:pPr>
      <w:autoSpaceDE w:val="0"/>
      <w:autoSpaceDN w:val="0"/>
      <w:snapToGrid/>
      <w:spacing w:line="240" w:lineRule="auto"/>
      <w:ind w:firstLine="0" w:firstLineChars="0"/>
      <w:textAlignment w:val="baseline"/>
    </w:pPr>
    <w:rPr>
      <w:rFonts w:ascii="宋体" w:hAnsi="Tms Rmn" w:cs="Times New Roman"/>
      <w:kern w:val="0"/>
      <w:sz w:val="21"/>
      <w:szCs w:val="20"/>
    </w:rPr>
  </w:style>
  <w:style w:type="paragraph" w:customStyle="1" w:styleId="2185">
    <w:name w:val="图标题"/>
    <w:basedOn w:val="1"/>
    <w:qFormat/>
    <w:uiPriority w:val="0"/>
    <w:pPr>
      <w:framePr w:hSpace="181" w:vSpace="181" w:wrap="around" w:vAnchor="text" w:hAnchor="text" w:y="1"/>
      <w:adjustRightInd/>
      <w:snapToGrid/>
      <w:spacing w:line="260" w:lineRule="exact"/>
      <w:ind w:firstLine="0" w:firstLineChars="0"/>
      <w:jc w:val="center"/>
    </w:pPr>
    <w:rPr>
      <w:rFonts w:cs="Times New Roman"/>
      <w:b/>
      <w:bCs/>
      <w:szCs w:val="20"/>
    </w:rPr>
  </w:style>
  <w:style w:type="paragraph" w:customStyle="1" w:styleId="2186">
    <w:name w:val="表内54143"/>
    <w:basedOn w:val="1"/>
    <w:qFormat/>
    <w:uiPriority w:val="0"/>
    <w:pPr>
      <w:spacing w:line="300" w:lineRule="auto"/>
      <w:ind w:firstLine="0" w:firstLineChars="0"/>
      <w:jc w:val="center"/>
    </w:pPr>
    <w:rPr>
      <w:rFonts w:ascii="宋体" w:hAnsi="宋体" w:cs="宋体"/>
      <w:sz w:val="21"/>
      <w:szCs w:val="20"/>
    </w:rPr>
  </w:style>
  <w:style w:type="paragraph" w:customStyle="1" w:styleId="2187">
    <w:name w:val="CM63"/>
    <w:basedOn w:val="1411"/>
    <w:next w:val="1411"/>
    <w:qFormat/>
    <w:uiPriority w:val="0"/>
    <w:pPr>
      <w:spacing w:line="468" w:lineRule="atLeast"/>
    </w:pPr>
    <w:rPr>
      <w:rFonts w:ascii="Sim Sun" w:hAnsi="Times New Roman" w:eastAsia="Sim Sun" w:cs="Times New Roman"/>
      <w:color w:val="auto"/>
    </w:rPr>
  </w:style>
  <w:style w:type="paragraph" w:customStyle="1" w:styleId="2188">
    <w:name w:val="xl"/>
    <w:basedOn w:val="1"/>
    <w:qFormat/>
    <w:uiPriority w:val="0"/>
    <w:pPr>
      <w:widowControl/>
      <w:adjustRightInd/>
      <w:snapToGrid/>
      <w:spacing w:before="100" w:beforeAutospacing="1" w:after="100" w:afterAutospacing="1" w:line="240" w:lineRule="auto"/>
      <w:ind w:firstLine="0" w:firstLineChars="0"/>
      <w:jc w:val="left"/>
    </w:pPr>
    <w:rPr>
      <w:rFonts w:hint="eastAsia" w:ascii="隶书" w:hAnsi="Arial Unicode MS" w:eastAsia="隶书" w:cs="Times New Roman"/>
      <w:color w:val="008000"/>
      <w:kern w:val="0"/>
      <w:sz w:val="36"/>
      <w:szCs w:val="36"/>
    </w:rPr>
  </w:style>
  <w:style w:type="paragraph" w:customStyle="1" w:styleId="2189">
    <w:name w:val="Char Char7 Char Char1 Char Char Char"/>
    <w:basedOn w:val="1"/>
    <w:qFormat/>
    <w:uiPriority w:val="0"/>
    <w:pPr>
      <w:adjustRightInd/>
      <w:snapToGrid/>
      <w:spacing w:line="240" w:lineRule="exact"/>
    </w:pPr>
    <w:rPr>
      <w:rFonts w:cs="Times New Roman"/>
      <w:sz w:val="28"/>
      <w:szCs w:val="28"/>
    </w:rPr>
  </w:style>
  <w:style w:type="paragraph" w:customStyle="1" w:styleId="2190">
    <w:name w:val="11 Char Char Char Char Char Char Char Char Char Char Char Char Char Char Char1 Char"/>
    <w:basedOn w:val="1"/>
    <w:qFormat/>
    <w:uiPriority w:val="0"/>
    <w:pPr>
      <w:adjustRightInd/>
      <w:spacing w:line="360" w:lineRule="auto"/>
    </w:pPr>
    <w:rPr>
      <w:rFonts w:eastAsia="仿宋_GB2312" w:cs="Times New Roman"/>
      <w:szCs w:val="24"/>
    </w:rPr>
  </w:style>
  <w:style w:type="paragraph" w:customStyle="1" w:styleId="2191">
    <w:name w:val="表内5911"/>
    <w:basedOn w:val="1"/>
    <w:qFormat/>
    <w:uiPriority w:val="0"/>
    <w:pPr>
      <w:spacing w:line="300" w:lineRule="auto"/>
      <w:ind w:firstLine="0" w:firstLineChars="0"/>
      <w:jc w:val="center"/>
    </w:pPr>
    <w:rPr>
      <w:rFonts w:ascii="宋体" w:cs="Times New Roman"/>
      <w:snapToGrid w:val="0"/>
      <w:sz w:val="21"/>
      <w:szCs w:val="21"/>
    </w:rPr>
  </w:style>
  <w:style w:type="paragraph" w:customStyle="1" w:styleId="2192">
    <w:name w:val="Char Char Char Char Char Char Char121"/>
    <w:basedOn w:val="1"/>
    <w:qFormat/>
    <w:uiPriority w:val="0"/>
    <w:pPr>
      <w:adjustRightInd/>
      <w:snapToGrid/>
      <w:spacing w:line="240" w:lineRule="auto"/>
      <w:ind w:firstLine="0" w:firstLineChars="0"/>
    </w:pPr>
    <w:rPr>
      <w:rFonts w:cs="Times New Roman"/>
      <w:sz w:val="21"/>
      <w:szCs w:val="20"/>
    </w:rPr>
  </w:style>
  <w:style w:type="paragraph" w:customStyle="1" w:styleId="2193">
    <w:name w:val="1 Char Char Char Char Char Char Char Char Char Char Char Char Char Char Char Char Char Char Char"/>
    <w:basedOn w:val="1"/>
    <w:qFormat/>
    <w:uiPriority w:val="0"/>
    <w:pPr>
      <w:snapToGrid/>
      <w:spacing w:line="360" w:lineRule="auto"/>
      <w:ind w:firstLine="0" w:firstLineChars="0"/>
    </w:pPr>
    <w:rPr>
      <w:rFonts w:cs="Times New Roman"/>
      <w:kern w:val="0"/>
      <w:szCs w:val="20"/>
    </w:rPr>
  </w:style>
  <w:style w:type="paragraph" w:customStyle="1" w:styleId="2194">
    <w:name w:val="标题 4PIM 4h4第三层条标题 4 Char Char Char Char CharH4bulletbl...1"/>
    <w:basedOn w:val="6"/>
    <w:qFormat/>
    <w:uiPriority w:val="0"/>
    <w:pPr>
      <w:keepNext w:val="0"/>
      <w:keepLines w:val="0"/>
      <w:adjustRightInd/>
      <w:snapToGrid/>
      <w:spacing w:before="0" w:after="0" w:line="360" w:lineRule="auto"/>
      <w:ind w:firstLine="567" w:firstLineChars="0"/>
    </w:pPr>
    <w:rPr>
      <w:rFonts w:ascii="仿宋_GB2312" w:hAnsi="仿宋_GB2312" w:eastAsia="仿宋_GB2312" w:cs="Times New Roman"/>
      <w:b w:val="0"/>
      <w:lang w:val="zh-CN"/>
    </w:rPr>
  </w:style>
  <w:style w:type="paragraph" w:customStyle="1" w:styleId="2195">
    <w:name w:val="图题512"/>
    <w:basedOn w:val="179"/>
    <w:next w:val="179"/>
    <w:qFormat/>
    <w:uiPriority w:val="0"/>
    <w:pPr>
      <w:ind w:firstLine="0"/>
      <w:jc w:val="center"/>
    </w:pPr>
    <w:rPr>
      <w:rFonts w:ascii="黑体" w:hAnsi="宋体" w:eastAsia="黑体"/>
      <w:b/>
      <w:bCs/>
    </w:rPr>
  </w:style>
  <w:style w:type="paragraph" w:customStyle="1" w:styleId="2196">
    <w:name w:val="5 Char"/>
    <w:basedOn w:val="1"/>
    <w:qFormat/>
    <w:uiPriority w:val="0"/>
    <w:pPr>
      <w:adjustRightInd/>
      <w:snapToGrid/>
      <w:spacing w:line="240" w:lineRule="auto"/>
      <w:ind w:firstLine="0" w:firstLineChars="0"/>
    </w:pPr>
    <w:rPr>
      <w:rFonts w:cs="Times New Roman"/>
      <w:sz w:val="21"/>
      <w:szCs w:val="24"/>
    </w:rPr>
  </w:style>
  <w:style w:type="paragraph" w:customStyle="1" w:styleId="2197">
    <w:name w:val="Char4 Char Char Char Char Char Char Char Char Char Char Char Char Char Char Char Char Char1 Char"/>
    <w:basedOn w:val="1"/>
    <w:qFormat/>
    <w:uiPriority w:val="0"/>
    <w:pPr>
      <w:adjustRightInd/>
      <w:snapToGrid/>
      <w:spacing w:line="240" w:lineRule="exact"/>
    </w:pPr>
    <w:rPr>
      <w:rFonts w:cs="Times New Roman"/>
      <w:sz w:val="28"/>
      <w:szCs w:val="28"/>
    </w:rPr>
  </w:style>
  <w:style w:type="paragraph" w:customStyle="1" w:styleId="2198">
    <w:name w:val="Char1 Char Char Char"/>
    <w:basedOn w:val="1"/>
    <w:qFormat/>
    <w:uiPriority w:val="0"/>
    <w:pPr>
      <w:adjustRightInd/>
      <w:snapToGrid/>
      <w:spacing w:line="400" w:lineRule="exact"/>
    </w:pPr>
    <w:rPr>
      <w:rFonts w:cs="Times New Roman"/>
      <w:sz w:val="28"/>
      <w:szCs w:val="28"/>
    </w:rPr>
  </w:style>
  <w:style w:type="paragraph" w:customStyle="1" w:styleId="2199">
    <w:name w:val="样式 标题 3 + 黑色 段前: 0行 段后: 0 行"/>
    <w:basedOn w:val="5"/>
    <w:qFormat/>
    <w:uiPriority w:val="0"/>
    <w:pPr>
      <w:tabs>
        <w:tab w:val="left" w:pos="1080"/>
      </w:tabs>
      <w:spacing w:before="120" w:beforeLines="50" w:after="120" w:afterLines="50" w:line="312" w:lineRule="auto"/>
      <w:ind w:firstLine="0" w:firstLineChars="0"/>
    </w:pPr>
    <w:rPr>
      <w:rFonts w:ascii="仿宋_GB2312" w:eastAsia="仿宋_GB2312" w:cs="Times New Roman"/>
      <w:b w:val="0"/>
      <w:bCs w:val="0"/>
      <w:color w:val="000000"/>
      <w:sz w:val="28"/>
      <w:szCs w:val="20"/>
    </w:rPr>
  </w:style>
  <w:style w:type="paragraph" w:customStyle="1" w:styleId="2200">
    <w:name w:val="文本123"/>
    <w:basedOn w:val="21"/>
    <w:qFormat/>
    <w:uiPriority w:val="0"/>
    <w:pPr>
      <w:tabs>
        <w:tab w:val="left" w:pos="958"/>
      </w:tabs>
      <w:spacing w:line="460" w:lineRule="exact"/>
      <w:ind w:left="958" w:hanging="420" w:firstLineChars="0"/>
      <w:outlineLvl w:val="7"/>
    </w:pPr>
    <w:rPr>
      <w:sz w:val="24"/>
      <w:szCs w:val="20"/>
    </w:rPr>
  </w:style>
  <w:style w:type="paragraph" w:customStyle="1" w:styleId="2201">
    <w:name w:val="CM186"/>
    <w:basedOn w:val="1411"/>
    <w:next w:val="1411"/>
    <w:qFormat/>
    <w:uiPriority w:val="0"/>
    <w:pPr>
      <w:spacing w:after="193"/>
    </w:pPr>
    <w:rPr>
      <w:rFonts w:ascii="Sim Sun" w:hAnsi="Times New Roman" w:eastAsia="Sim Sun" w:cs="Times New Roman"/>
      <w:color w:val="auto"/>
    </w:rPr>
  </w:style>
  <w:style w:type="paragraph" w:customStyle="1" w:styleId="2202">
    <w:name w:val="表33"/>
    <w:basedOn w:val="1"/>
    <w:qFormat/>
    <w:uiPriority w:val="0"/>
    <w:pPr>
      <w:spacing w:line="240" w:lineRule="auto"/>
      <w:ind w:firstLine="0" w:firstLineChars="0"/>
      <w:jc w:val="center"/>
    </w:pPr>
    <w:rPr>
      <w:rFonts w:eastAsia="仿宋_GB2312" w:cs="Times New Roman"/>
      <w:szCs w:val="24"/>
    </w:rPr>
  </w:style>
  <w:style w:type="paragraph" w:customStyle="1" w:styleId="2203">
    <w:name w:val="正文修改23"/>
    <w:basedOn w:val="892"/>
    <w:qFormat/>
    <w:uiPriority w:val="0"/>
    <w:pPr>
      <w:spacing w:line="480" w:lineRule="exact"/>
      <w:ind w:firstLine="0" w:firstLineChars="0"/>
    </w:pPr>
    <w:rPr>
      <w:rFonts w:cs="宋体"/>
      <w:sz w:val="24"/>
      <w:szCs w:val="24"/>
    </w:rPr>
  </w:style>
  <w:style w:type="paragraph" w:customStyle="1" w:styleId="2204">
    <w:name w:val="表格内字体31"/>
    <w:basedOn w:val="179"/>
    <w:next w:val="179"/>
    <w:qFormat/>
    <w:uiPriority w:val="0"/>
    <w:pPr>
      <w:spacing w:line="240" w:lineRule="auto"/>
      <w:ind w:firstLine="0"/>
      <w:jc w:val="center"/>
    </w:pPr>
    <w:rPr>
      <w:rFonts w:hAnsi="宋体" w:cs="Times New Roman"/>
      <w:sz w:val="21"/>
    </w:rPr>
  </w:style>
  <w:style w:type="paragraph" w:customStyle="1" w:styleId="2205">
    <w:name w:val="默认段落字体 Para Char Char Char Char Char Char Char Char Char Char Char Char Char Char Char"/>
    <w:basedOn w:val="26"/>
    <w:qFormat/>
    <w:uiPriority w:val="0"/>
    <w:pPr>
      <w:adjustRightInd/>
      <w:snapToGrid/>
      <w:spacing w:line="240" w:lineRule="auto"/>
    </w:pPr>
    <w:rPr>
      <w:rFonts w:ascii="Tahoma" w:hAnsi="Tahoma"/>
    </w:rPr>
  </w:style>
  <w:style w:type="paragraph" w:customStyle="1" w:styleId="2206">
    <w:name w:val="正文修改11"/>
    <w:basedOn w:val="892"/>
    <w:qFormat/>
    <w:uiPriority w:val="0"/>
    <w:pPr>
      <w:spacing w:line="480" w:lineRule="exact"/>
      <w:ind w:firstLine="0" w:firstLineChars="0"/>
    </w:pPr>
    <w:rPr>
      <w:rFonts w:cs="宋体"/>
      <w:sz w:val="24"/>
      <w:szCs w:val="24"/>
    </w:rPr>
  </w:style>
  <w:style w:type="paragraph" w:customStyle="1" w:styleId="2207">
    <w:name w:val="mp"/>
    <w:basedOn w:val="1"/>
    <w:qFormat/>
    <w:uiPriority w:val="0"/>
    <w:pPr>
      <w:widowControl/>
      <w:adjustRightInd/>
      <w:snapToGrid/>
      <w:spacing w:before="100" w:beforeAutospacing="1" w:after="100" w:afterAutospacing="1" w:line="400" w:lineRule="atLeast"/>
      <w:ind w:firstLine="360" w:firstLineChars="0"/>
    </w:pPr>
    <w:rPr>
      <w:rFonts w:ascii="ˎ̥" w:hAnsi="ˎ̥" w:cs="宋体"/>
      <w:color w:val="454D63"/>
      <w:kern w:val="0"/>
      <w:szCs w:val="24"/>
    </w:rPr>
  </w:style>
  <w:style w:type="paragraph" w:customStyle="1" w:styleId="2208">
    <w:name w:val="Char51"/>
    <w:basedOn w:val="1"/>
    <w:qFormat/>
    <w:uiPriority w:val="0"/>
    <w:pPr>
      <w:spacing w:line="240" w:lineRule="auto"/>
      <w:ind w:left="-45" w:firstLine="0" w:firstLineChars="0"/>
    </w:pPr>
    <w:rPr>
      <w:rFonts w:cs="Times New Roman"/>
      <w:sz w:val="21"/>
      <w:szCs w:val="24"/>
    </w:rPr>
  </w:style>
  <w:style w:type="paragraph" w:customStyle="1" w:styleId="2209">
    <w:name w:val="福建正文缩进3"/>
    <w:basedOn w:val="21"/>
    <w:qFormat/>
    <w:uiPriority w:val="0"/>
    <w:pPr>
      <w:widowControl/>
      <w:tabs>
        <w:tab w:val="left" w:pos="5837"/>
      </w:tabs>
      <w:adjustRightInd w:val="0"/>
      <w:snapToGrid w:val="0"/>
      <w:spacing w:line="480" w:lineRule="exact"/>
      <w:ind w:firstLine="0" w:firstLineChars="0"/>
    </w:pPr>
    <w:rPr>
      <w:rFonts w:ascii="宋体" w:hAnsi="宋体" w:cs="宋体"/>
      <w:color w:val="000000"/>
      <w:kern w:val="0"/>
      <w:sz w:val="24"/>
    </w:rPr>
  </w:style>
  <w:style w:type="paragraph" w:customStyle="1" w:styleId="2210">
    <w:name w:val="Char2 Char Char Char Char Char"/>
    <w:basedOn w:val="1"/>
    <w:qFormat/>
    <w:uiPriority w:val="0"/>
    <w:pPr>
      <w:adjustRightInd/>
      <w:snapToGrid/>
      <w:spacing w:line="240" w:lineRule="auto"/>
      <w:ind w:firstLine="0" w:firstLineChars="0"/>
    </w:pPr>
    <w:rPr>
      <w:rFonts w:cs="Times New Roman"/>
      <w:szCs w:val="24"/>
    </w:rPr>
  </w:style>
  <w:style w:type="paragraph" w:customStyle="1" w:styleId="2211">
    <w:name w:val="附件21"/>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2212">
    <w:name w:val="Char Char Char1 Char Char"/>
    <w:basedOn w:val="1"/>
    <w:qFormat/>
    <w:uiPriority w:val="0"/>
    <w:pPr>
      <w:adjustRightInd/>
      <w:snapToGrid/>
      <w:spacing w:line="240" w:lineRule="auto"/>
      <w:ind w:firstLine="0" w:firstLineChars="0"/>
    </w:pPr>
    <w:rPr>
      <w:rFonts w:ascii="黑体" w:hAnsi="黑体" w:eastAsia="黑体" w:cs="Times New Roman"/>
      <w:b/>
      <w:spacing w:val="10"/>
      <w:sz w:val="28"/>
      <w:szCs w:val="20"/>
    </w:rPr>
  </w:style>
  <w:style w:type="paragraph" w:customStyle="1" w:styleId="2213">
    <w:name w:val="little"/>
    <w:basedOn w:val="1"/>
    <w:qFormat/>
    <w:uiPriority w:val="0"/>
    <w:pPr>
      <w:widowControl/>
      <w:adjustRightInd/>
      <w:snapToGrid/>
      <w:spacing w:before="100" w:beforeAutospacing="1" w:after="100" w:afterAutospacing="1" w:line="240" w:lineRule="auto"/>
      <w:ind w:firstLine="0" w:firstLineChars="0"/>
      <w:jc w:val="left"/>
    </w:pPr>
    <w:rPr>
      <w:rFonts w:ascii="宋体" w:hAnsi="宋体" w:cs="宋体"/>
      <w:kern w:val="0"/>
      <w:szCs w:val="24"/>
    </w:rPr>
  </w:style>
  <w:style w:type="paragraph" w:customStyle="1" w:styleId="2214">
    <w:name w:val="表内54123"/>
    <w:basedOn w:val="1"/>
    <w:qFormat/>
    <w:uiPriority w:val="0"/>
    <w:pPr>
      <w:spacing w:line="300" w:lineRule="auto"/>
      <w:ind w:firstLine="0" w:firstLineChars="0"/>
      <w:jc w:val="center"/>
    </w:pPr>
    <w:rPr>
      <w:rFonts w:ascii="宋体" w:hAnsi="宋体" w:cs="宋体"/>
      <w:sz w:val="21"/>
      <w:szCs w:val="20"/>
    </w:rPr>
  </w:style>
  <w:style w:type="paragraph" w:customStyle="1" w:styleId="2215">
    <w:name w:val="表题131"/>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2216">
    <w:name w:val="项目编号"/>
    <w:basedOn w:val="1"/>
    <w:next w:val="2217"/>
    <w:qFormat/>
    <w:uiPriority w:val="0"/>
    <w:pPr>
      <w:adjustRightInd/>
      <w:snapToGrid/>
      <w:spacing w:before="120" w:after="120" w:line="360" w:lineRule="auto"/>
      <w:ind w:firstLine="0" w:firstLineChars="0"/>
    </w:pPr>
    <w:rPr>
      <w:rFonts w:cs="Times New Roman"/>
      <w:szCs w:val="24"/>
    </w:rPr>
  </w:style>
  <w:style w:type="paragraph" w:customStyle="1" w:styleId="2217">
    <w:name w:val="项目编号文字"/>
    <w:basedOn w:val="1"/>
    <w:next w:val="21"/>
    <w:qFormat/>
    <w:uiPriority w:val="0"/>
    <w:pPr>
      <w:adjustRightInd/>
      <w:snapToGrid/>
      <w:spacing w:before="120" w:after="120" w:line="360" w:lineRule="auto"/>
      <w:ind w:left="1077" w:firstLine="0" w:firstLineChars="0"/>
    </w:pPr>
    <w:rPr>
      <w:rFonts w:cs="Times New Roman"/>
      <w:szCs w:val="24"/>
    </w:rPr>
  </w:style>
  <w:style w:type="paragraph" w:customStyle="1" w:styleId="2218">
    <w:name w:val="表内5中13"/>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2219">
    <w:name w:val="流程图"/>
    <w:basedOn w:val="1"/>
    <w:qFormat/>
    <w:uiPriority w:val="0"/>
    <w:pPr>
      <w:tabs>
        <w:tab w:val="left" w:pos="0"/>
      </w:tabs>
      <w:autoSpaceDE w:val="0"/>
      <w:autoSpaceDN w:val="0"/>
      <w:snapToGrid/>
      <w:spacing w:line="240" w:lineRule="atLeast"/>
      <w:ind w:firstLine="0" w:firstLineChars="0"/>
      <w:jc w:val="center"/>
      <w:textAlignment w:val="bottom"/>
    </w:pPr>
    <w:rPr>
      <w:rFonts w:ascii="宋体" w:cs="宋体"/>
      <w:sz w:val="21"/>
      <w:szCs w:val="21"/>
    </w:rPr>
  </w:style>
  <w:style w:type="paragraph" w:customStyle="1" w:styleId="2220">
    <w:name w:val="表21"/>
    <w:basedOn w:val="1"/>
    <w:qFormat/>
    <w:uiPriority w:val="0"/>
    <w:pPr>
      <w:spacing w:line="240" w:lineRule="auto"/>
      <w:ind w:firstLine="0" w:firstLineChars="0"/>
      <w:jc w:val="center"/>
    </w:pPr>
    <w:rPr>
      <w:rFonts w:eastAsia="仿宋_GB2312" w:cs="Times New Roman"/>
      <w:szCs w:val="24"/>
    </w:rPr>
  </w:style>
  <w:style w:type="paragraph" w:customStyle="1" w:styleId="2221">
    <w:name w:val="表文字512"/>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2222">
    <w:name w:val="Char Char Char Char Char Char Char Char Char Char Char Char Char Char Char Char Char Char Char Char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223">
    <w:name w:val="图编号"/>
    <w:basedOn w:val="1"/>
    <w:qFormat/>
    <w:uiPriority w:val="0"/>
    <w:pPr>
      <w:tabs>
        <w:tab w:val="left" w:pos="720"/>
        <w:tab w:val="left" w:pos="780"/>
        <w:tab w:val="left" w:pos="980"/>
      </w:tabs>
      <w:adjustRightInd/>
      <w:snapToGrid/>
      <w:spacing w:before="300" w:after="300" w:line="360" w:lineRule="auto"/>
      <w:ind w:left="425" w:hanging="425" w:firstLineChars="0"/>
      <w:jc w:val="center"/>
    </w:pPr>
    <w:rPr>
      <w:rFonts w:cs="Times New Roman"/>
      <w:szCs w:val="24"/>
    </w:rPr>
  </w:style>
  <w:style w:type="paragraph" w:customStyle="1" w:styleId="2224">
    <w:name w:val="框图"/>
    <w:basedOn w:val="1"/>
    <w:qFormat/>
    <w:uiPriority w:val="0"/>
    <w:pPr>
      <w:spacing w:line="240" w:lineRule="auto"/>
      <w:ind w:left="2" w:leftChars="-38" w:right="-106" w:rightChars="-38" w:hanging="108" w:hangingChars="54"/>
      <w:jc w:val="center"/>
    </w:pPr>
    <w:rPr>
      <w:rFonts w:ascii="宋体" w:cs="宋体"/>
      <w:sz w:val="20"/>
      <w:szCs w:val="20"/>
    </w:rPr>
  </w:style>
  <w:style w:type="paragraph" w:customStyle="1" w:styleId="2225">
    <w:name w:val="Char Char Char Char Char Char Char Char Char Char Char Char Char Char Char Char Char Char Char Char Char Char Char Char Char Char Char Char Char Char Char Char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226">
    <w:name w:val="样式 左侧:  -0.16 厘米"/>
    <w:basedOn w:val="1"/>
    <w:qFormat/>
    <w:uiPriority w:val="0"/>
    <w:pPr>
      <w:adjustRightInd/>
      <w:snapToGrid/>
      <w:spacing w:line="240" w:lineRule="auto"/>
      <w:ind w:left="-90" w:firstLine="0" w:firstLineChars="0"/>
    </w:pPr>
    <w:rPr>
      <w:rFonts w:ascii="宋体" w:hAnsi="宋体" w:cs="宋体"/>
      <w:snapToGrid w:val="0"/>
      <w:kern w:val="0"/>
      <w:szCs w:val="24"/>
    </w:rPr>
  </w:style>
  <w:style w:type="paragraph" w:customStyle="1" w:styleId="2227">
    <w:name w:val="样式 五号 居中"/>
    <w:basedOn w:val="1"/>
    <w:qFormat/>
    <w:uiPriority w:val="0"/>
    <w:pPr>
      <w:adjustRightInd/>
      <w:snapToGrid/>
      <w:spacing w:line="240" w:lineRule="auto"/>
      <w:ind w:firstLine="0" w:firstLineChars="0"/>
      <w:jc w:val="center"/>
    </w:pPr>
    <w:rPr>
      <w:rFonts w:ascii="宋体" w:hAnsi="宋体" w:cs="宋体"/>
      <w:snapToGrid w:val="0"/>
      <w:kern w:val="0"/>
      <w:sz w:val="21"/>
      <w:szCs w:val="21"/>
    </w:rPr>
  </w:style>
  <w:style w:type="paragraph" w:customStyle="1" w:styleId="2228">
    <w:name w:val="样式 首行缩进:  0.77 厘米 行距: 1.5 倍行距"/>
    <w:basedOn w:val="1"/>
    <w:qFormat/>
    <w:uiPriority w:val="0"/>
    <w:pPr>
      <w:adjustRightInd/>
      <w:snapToGrid/>
      <w:spacing w:line="360" w:lineRule="auto"/>
      <w:ind w:firstLine="435" w:firstLineChars="0"/>
    </w:pPr>
    <w:rPr>
      <w:rFonts w:ascii="宋体" w:hAnsi="宋体" w:cs="宋体"/>
      <w:snapToGrid w:val="0"/>
      <w:kern w:val="0"/>
      <w:szCs w:val="24"/>
    </w:rPr>
  </w:style>
  <w:style w:type="paragraph" w:customStyle="1" w:styleId="2229">
    <w:name w:val="图注"/>
    <w:basedOn w:val="1"/>
    <w:next w:val="1"/>
    <w:qFormat/>
    <w:uiPriority w:val="0"/>
    <w:pPr>
      <w:adjustRightInd/>
      <w:snapToGrid/>
      <w:spacing w:line="240" w:lineRule="auto"/>
      <w:ind w:firstLine="0" w:firstLineChars="0"/>
      <w:jc w:val="center"/>
    </w:pPr>
    <w:rPr>
      <w:rFonts w:ascii="宋体" w:hAnsi="宋体" w:cs="Times New Roman"/>
      <w:color w:val="0000FF"/>
      <w:sz w:val="21"/>
      <w:szCs w:val="20"/>
    </w:rPr>
  </w:style>
  <w:style w:type="paragraph" w:customStyle="1" w:styleId="2230">
    <w:name w:val="样式 标题 3标题 3 Char CharH3h33rd level标题3 + 段前: 0.5 行"/>
    <w:basedOn w:val="5"/>
    <w:qFormat/>
    <w:uiPriority w:val="0"/>
    <w:pPr>
      <w:keepNext w:val="0"/>
      <w:keepLines w:val="0"/>
      <w:widowControl/>
      <w:adjustRightInd/>
      <w:snapToGrid/>
      <w:spacing w:before="0" w:after="0" w:line="480" w:lineRule="exact"/>
      <w:ind w:firstLine="560"/>
      <w:outlineLvl w:val="9"/>
    </w:pPr>
    <w:rPr>
      <w:rFonts w:ascii="楷体_GB2312" w:hAnsi="宋体" w:eastAsia="楷体_GB2312" w:cs="Times New Roman"/>
      <w:b w:val="0"/>
      <w:color w:val="FF0000"/>
      <w:sz w:val="28"/>
      <w:szCs w:val="28"/>
    </w:rPr>
  </w:style>
  <w:style w:type="paragraph" w:customStyle="1" w:styleId="2231">
    <w:name w:val="初设正文"/>
    <w:basedOn w:val="1"/>
    <w:qFormat/>
    <w:uiPriority w:val="0"/>
    <w:pPr>
      <w:adjustRightInd/>
      <w:snapToGrid/>
      <w:spacing w:after="120" w:line="440" w:lineRule="exact"/>
      <w:ind w:left="425" w:firstLine="425" w:firstLineChars="0"/>
    </w:pPr>
    <w:rPr>
      <w:rFonts w:ascii="Arial" w:hAnsi="Arial" w:cs="宋体"/>
      <w:kern w:val="0"/>
      <w:szCs w:val="20"/>
    </w:rPr>
  </w:style>
  <w:style w:type="paragraph" w:customStyle="1" w:styleId="2232">
    <w:name w:val="WW-正文文字缩进 2"/>
    <w:basedOn w:val="1"/>
    <w:qFormat/>
    <w:uiPriority w:val="0"/>
    <w:pPr>
      <w:suppressAutoHyphens/>
      <w:adjustRightInd/>
      <w:snapToGrid/>
      <w:spacing w:line="360" w:lineRule="auto"/>
      <w:ind w:left="570"/>
    </w:pPr>
    <w:rPr>
      <w:rFonts w:ascii="宋体" w:hAnsi="宋体" w:cs="Times New Roman"/>
      <w:kern w:val="1"/>
      <w:sz w:val="28"/>
      <w:szCs w:val="20"/>
    </w:rPr>
  </w:style>
  <w:style w:type="paragraph" w:customStyle="1" w:styleId="2233">
    <w:name w:val="CM5"/>
    <w:basedOn w:val="1411"/>
    <w:next w:val="1411"/>
    <w:qFormat/>
    <w:uiPriority w:val="0"/>
    <w:pPr>
      <w:spacing w:line="468" w:lineRule="atLeast"/>
    </w:pPr>
    <w:rPr>
      <w:rFonts w:ascii="Sim Sun" w:hAnsi="Times New Roman" w:eastAsia="Sim Sun" w:cs="Times New Roman"/>
      <w:color w:val="auto"/>
    </w:rPr>
  </w:style>
  <w:style w:type="paragraph" w:customStyle="1" w:styleId="2234">
    <w:name w:val="引言"/>
    <w:basedOn w:val="1"/>
    <w:next w:val="1"/>
    <w:qFormat/>
    <w:uiPriority w:val="0"/>
    <w:pPr>
      <w:adjustRightInd/>
      <w:spacing w:line="240" w:lineRule="auto"/>
      <w:ind w:firstLine="0" w:firstLineChars="0"/>
      <w:jc w:val="center"/>
    </w:pPr>
    <w:rPr>
      <w:rFonts w:ascii="仿宋_GB2312" w:eastAsia="仿宋_GB2312" w:cs="Times New Roman"/>
      <w:color w:val="000000"/>
      <w:szCs w:val="24"/>
    </w:rPr>
  </w:style>
  <w:style w:type="paragraph" w:customStyle="1" w:styleId="2235">
    <w:name w:val="Char Char Char Char Char Char Char Char Char Char Char Char Char Char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236">
    <w:name w:val="Char Char Char Char Char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237">
    <w:name w:val="表体宋旭峰"/>
    <w:basedOn w:val="1"/>
    <w:qFormat/>
    <w:uiPriority w:val="0"/>
    <w:pPr>
      <w:overflowPunct w:val="0"/>
      <w:adjustRightInd/>
      <w:snapToGrid/>
      <w:spacing w:line="320" w:lineRule="exact"/>
      <w:ind w:firstLine="0" w:firstLineChars="0"/>
      <w:jc w:val="center"/>
      <w:textAlignment w:val="baseline"/>
    </w:pPr>
    <w:rPr>
      <w:rFonts w:ascii="楷体_GB2312" w:eastAsia="楷体_GB2312" w:cs="Courier New"/>
      <w:snapToGrid w:val="0"/>
      <w:spacing w:val="-20"/>
      <w:kern w:val="0"/>
      <w:sz w:val="21"/>
      <w:szCs w:val="21"/>
    </w:rPr>
  </w:style>
  <w:style w:type="paragraph" w:customStyle="1" w:styleId="2238">
    <w:name w:val="Char Char1 Char Char Char1 Char Char Char Char Char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239">
    <w:name w:val="Char Char Char Char Char Char Char Char Char Char Char Char Char Char Char Char Char Char Char Char Char Char Char Char Char Char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240">
    <w:name w:val="默认段落字体 Para Char Char Char Char53"/>
    <w:basedOn w:val="1"/>
    <w:qFormat/>
    <w:uiPriority w:val="0"/>
    <w:pPr>
      <w:adjustRightInd/>
      <w:snapToGrid/>
      <w:spacing w:line="240" w:lineRule="auto"/>
      <w:ind w:firstLine="0" w:firstLineChars="0"/>
    </w:pPr>
    <w:rPr>
      <w:rFonts w:cs="Times New Roman"/>
      <w:sz w:val="21"/>
      <w:szCs w:val="24"/>
    </w:rPr>
  </w:style>
  <w:style w:type="paragraph" w:customStyle="1" w:styleId="2241">
    <w:name w:val="样式 首行缩进:  1.71 字符"/>
    <w:basedOn w:val="1"/>
    <w:qFormat/>
    <w:uiPriority w:val="0"/>
    <w:pPr>
      <w:adjustRightInd/>
      <w:snapToGrid/>
      <w:spacing w:line="360" w:lineRule="auto"/>
      <w:ind w:firstLine="0" w:firstLineChars="0"/>
      <w:jc w:val="center"/>
    </w:pPr>
    <w:rPr>
      <w:rFonts w:ascii="宋体" w:hAnsi="宋体" w:cs="Times New Roman"/>
      <w:color w:val="000000"/>
      <w:kern w:val="0"/>
      <w:sz w:val="21"/>
      <w:szCs w:val="21"/>
    </w:rPr>
  </w:style>
  <w:style w:type="paragraph" w:customStyle="1" w:styleId="2242">
    <w:name w:val="book1_1"/>
    <w:basedOn w:val="4"/>
    <w:qFormat/>
    <w:uiPriority w:val="0"/>
    <w:pPr>
      <w:keepNext w:val="0"/>
      <w:widowControl w:val="0"/>
      <w:tabs>
        <w:tab w:val="left" w:pos="622"/>
        <w:tab w:val="left" w:pos="720"/>
      </w:tabs>
      <w:adjustRightInd/>
      <w:snapToGrid/>
      <w:spacing w:line="240" w:lineRule="auto"/>
    </w:pPr>
    <w:rPr>
      <w:rFonts w:ascii="Arial" w:hAnsi="Arial" w:eastAsia="黑体" w:cs="Times New Roman"/>
      <w:b w:val="0"/>
      <w:sz w:val="24"/>
      <w:shd w:val="pct10" w:color="auto" w:fill="FFFFFF"/>
    </w:rPr>
  </w:style>
  <w:style w:type="paragraph" w:customStyle="1" w:styleId="2243">
    <w:name w:val="表体"/>
    <w:basedOn w:val="1"/>
    <w:qFormat/>
    <w:uiPriority w:val="0"/>
    <w:pPr>
      <w:tabs>
        <w:tab w:val="left" w:pos="6440"/>
      </w:tabs>
      <w:spacing w:line="240" w:lineRule="auto"/>
      <w:ind w:firstLine="0" w:firstLineChars="0"/>
      <w:jc w:val="center"/>
    </w:pPr>
    <w:rPr>
      <w:rFonts w:ascii="楷体_GB2312" w:eastAsia="楷体_GB2312" w:cs="Times New Roman"/>
      <w:w w:val="80"/>
      <w:sz w:val="21"/>
      <w:szCs w:val="20"/>
    </w:rPr>
  </w:style>
  <w:style w:type="paragraph" w:customStyle="1" w:styleId="2244">
    <w:name w:val="1-正文"/>
    <w:basedOn w:val="1"/>
    <w:qFormat/>
    <w:uiPriority w:val="0"/>
    <w:pPr>
      <w:adjustRightInd/>
      <w:snapToGrid/>
      <w:spacing w:line="360" w:lineRule="auto"/>
      <w:ind w:firstLine="480"/>
      <w:jc w:val="left"/>
    </w:pPr>
    <w:rPr>
      <w:rFonts w:ascii="宋体" w:hAnsi="宋体" w:cs="宋体"/>
      <w:szCs w:val="24"/>
    </w:rPr>
  </w:style>
  <w:style w:type="paragraph" w:customStyle="1" w:styleId="2245">
    <w:name w:val="编号标题"/>
    <w:basedOn w:val="5"/>
    <w:qFormat/>
    <w:uiPriority w:val="0"/>
    <w:pPr>
      <w:adjustRightInd/>
      <w:snapToGrid/>
      <w:spacing w:before="160" w:after="0" w:line="460" w:lineRule="exact"/>
      <w:ind w:firstLine="420"/>
      <w:outlineLvl w:val="9"/>
    </w:pPr>
    <w:rPr>
      <w:rFonts w:ascii="宋体" w:hAnsi="宋体" w:cs="Times New Roman"/>
      <w:b w:val="0"/>
      <w:bCs w:val="0"/>
      <w:color w:val="000000"/>
      <w:sz w:val="21"/>
      <w:szCs w:val="24"/>
    </w:rPr>
  </w:style>
  <w:style w:type="paragraph" w:customStyle="1" w:styleId="2246">
    <w:name w:val="style3"/>
    <w:basedOn w:val="1"/>
    <w:qFormat/>
    <w:uiPriority w:val="0"/>
    <w:pPr>
      <w:widowControl/>
      <w:adjustRightInd/>
      <w:snapToGrid/>
      <w:spacing w:before="100" w:beforeAutospacing="1" w:after="100" w:afterAutospacing="1" w:line="240" w:lineRule="auto"/>
      <w:ind w:firstLine="0" w:firstLineChars="0"/>
      <w:jc w:val="left"/>
    </w:pPr>
    <w:rPr>
      <w:rFonts w:ascii="宋体" w:hAnsi="宋体" w:cs="宋体"/>
      <w:color w:val="000000"/>
      <w:kern w:val="0"/>
      <w:szCs w:val="24"/>
    </w:rPr>
  </w:style>
  <w:style w:type="paragraph" w:customStyle="1" w:styleId="2247">
    <w:name w:val="A正文3"/>
    <w:basedOn w:val="1"/>
    <w:qFormat/>
    <w:uiPriority w:val="0"/>
    <w:pPr>
      <w:widowControl/>
      <w:overflowPunct w:val="0"/>
      <w:autoSpaceDE w:val="0"/>
      <w:autoSpaceDN w:val="0"/>
      <w:snapToGrid/>
      <w:spacing w:line="360" w:lineRule="auto"/>
      <w:jc w:val="left"/>
      <w:textAlignment w:val="baseline"/>
    </w:pPr>
    <w:rPr>
      <w:rFonts w:eastAsia="仿宋_GB2312" w:cs="Times New Roman"/>
      <w:kern w:val="0"/>
      <w:szCs w:val="24"/>
    </w:rPr>
  </w:style>
  <w:style w:type="paragraph" w:customStyle="1" w:styleId="2248">
    <w:name w:val="Char Char Char2 Char Char Char Char Char Char Char Char Char Char Char Char Char Char Char Char Char Char Char Char Char Char Char Char"/>
    <w:basedOn w:val="1"/>
    <w:qFormat/>
    <w:uiPriority w:val="0"/>
    <w:pPr>
      <w:adjustRightInd/>
      <w:snapToGrid/>
      <w:spacing w:line="240" w:lineRule="auto"/>
      <w:ind w:firstLine="0" w:firstLineChars="0"/>
    </w:pPr>
    <w:rPr>
      <w:rFonts w:ascii="黑体" w:hAnsi="黑体" w:eastAsia="黑体" w:cs="Times New Roman"/>
      <w:b/>
      <w:spacing w:val="10"/>
      <w:kern w:val="44"/>
      <w:sz w:val="28"/>
      <w:szCs w:val="20"/>
    </w:rPr>
  </w:style>
  <w:style w:type="paragraph" w:customStyle="1" w:styleId="2249">
    <w:name w:val="Char Char21 Char Char Char Char"/>
    <w:basedOn w:val="1"/>
    <w:qFormat/>
    <w:uiPriority w:val="0"/>
    <w:pPr>
      <w:adjustRightInd/>
      <w:snapToGrid/>
      <w:spacing w:line="240" w:lineRule="auto"/>
      <w:ind w:firstLine="0" w:firstLineChars="0"/>
    </w:pPr>
    <w:rPr>
      <w:rFonts w:ascii="黑体" w:hAnsi="黑体" w:eastAsia="黑体" w:cs="Times New Roman"/>
      <w:b/>
      <w:spacing w:val="10"/>
      <w:kern w:val="44"/>
      <w:sz w:val="28"/>
      <w:szCs w:val="20"/>
    </w:rPr>
  </w:style>
  <w:style w:type="paragraph" w:customStyle="1" w:styleId="2250">
    <w:name w:val="Char Char Char Char1 Char Char Char16"/>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2251">
    <w:name w:val="Char Char7 Char Char1 Char Char Char1 Char Char Char Char Char1 Char Char Char"/>
    <w:basedOn w:val="1"/>
    <w:qFormat/>
    <w:uiPriority w:val="0"/>
    <w:pPr>
      <w:adjustRightInd/>
      <w:snapToGrid/>
      <w:spacing w:line="240" w:lineRule="auto"/>
      <w:ind w:firstLine="0" w:firstLineChars="0"/>
    </w:pPr>
    <w:rPr>
      <w:rFonts w:cs="Times New Roman"/>
      <w:sz w:val="21"/>
      <w:szCs w:val="21"/>
    </w:rPr>
  </w:style>
  <w:style w:type="paragraph" w:customStyle="1" w:styleId="2252">
    <w:name w:val="表内文字小2121"/>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2253">
    <w:name w:val="正文首行缩进  2字符"/>
    <w:basedOn w:val="1"/>
    <w:qFormat/>
    <w:uiPriority w:val="0"/>
    <w:pPr>
      <w:adjustRightInd/>
      <w:snapToGrid/>
      <w:spacing w:line="360" w:lineRule="auto"/>
      <w:ind w:firstLine="480"/>
    </w:pPr>
    <w:rPr>
      <w:rFonts w:cs="Times New Roman"/>
      <w:szCs w:val="20"/>
    </w:rPr>
  </w:style>
  <w:style w:type="paragraph" w:customStyle="1" w:styleId="2254">
    <w:name w:val="4级标题"/>
    <w:basedOn w:val="84"/>
    <w:qFormat/>
    <w:uiPriority w:val="0"/>
    <w:pPr>
      <w:spacing w:before="0" w:after="0" w:line="480" w:lineRule="exact"/>
      <w:jc w:val="left"/>
      <w:outlineLvl w:val="3"/>
    </w:pPr>
    <w:rPr>
      <w:rFonts w:ascii="宋体" w:hAnsi="宋体"/>
      <w:sz w:val="24"/>
    </w:rPr>
  </w:style>
  <w:style w:type="paragraph" w:customStyle="1" w:styleId="2255">
    <w:name w:val="Char Char Char1 Char Char Char Char Char Char Char Char Char Char Char Char Char Char Char Char Char"/>
    <w:basedOn w:val="1"/>
    <w:qFormat/>
    <w:uiPriority w:val="0"/>
    <w:pPr>
      <w:adjustRightInd/>
      <w:snapToGrid/>
      <w:spacing w:line="240" w:lineRule="auto"/>
      <w:ind w:firstLine="0" w:firstLineChars="0"/>
    </w:pPr>
    <w:rPr>
      <w:rFonts w:cs="Times New Roman"/>
      <w:sz w:val="21"/>
      <w:szCs w:val="24"/>
    </w:rPr>
  </w:style>
  <w:style w:type="paragraph" w:customStyle="1" w:styleId="2256">
    <w:name w:val="标题414"/>
    <w:basedOn w:val="6"/>
    <w:next w:val="1"/>
    <w:qFormat/>
    <w:uiPriority w:val="0"/>
    <w:pPr>
      <w:adjustRightInd/>
      <w:snapToGrid/>
      <w:spacing w:before="160" w:after="170" w:line="360" w:lineRule="auto"/>
      <w:ind w:firstLine="0" w:firstLineChars="0"/>
    </w:pPr>
    <w:rPr>
      <w:rFonts w:ascii="黑体" w:hAnsi="Arial" w:eastAsia="黑体" w:cs="Times New Roman"/>
      <w:sz w:val="24"/>
      <w:lang w:val="zh-CN"/>
    </w:rPr>
  </w:style>
  <w:style w:type="paragraph" w:customStyle="1" w:styleId="2257">
    <w:name w:val="Char4 Char Char Char Char Char Char Char Char Char Char Char Char Char Char Char Char Char1 Char2"/>
    <w:basedOn w:val="1"/>
    <w:qFormat/>
    <w:uiPriority w:val="0"/>
    <w:pPr>
      <w:adjustRightInd/>
      <w:snapToGrid/>
      <w:spacing w:line="240" w:lineRule="exact"/>
    </w:pPr>
    <w:rPr>
      <w:rFonts w:cs="Times New Roman"/>
      <w:sz w:val="28"/>
      <w:szCs w:val="28"/>
    </w:rPr>
  </w:style>
  <w:style w:type="paragraph" w:customStyle="1" w:styleId="2258">
    <w:name w:val="Char4 Char Char"/>
    <w:basedOn w:val="1"/>
    <w:qFormat/>
    <w:uiPriority w:val="0"/>
    <w:pPr>
      <w:adjustRightInd/>
      <w:snapToGrid/>
      <w:spacing w:line="240" w:lineRule="auto"/>
      <w:ind w:firstLine="0" w:firstLineChars="0"/>
    </w:pPr>
    <w:rPr>
      <w:rFonts w:cs="Times New Roman"/>
      <w:szCs w:val="24"/>
    </w:rPr>
  </w:style>
  <w:style w:type="paragraph" w:customStyle="1" w:styleId="2259">
    <w:name w:val="正文＋2缩进"/>
    <w:basedOn w:val="34"/>
    <w:qFormat/>
    <w:uiPriority w:val="0"/>
    <w:pPr>
      <w:adjustRightInd/>
      <w:snapToGrid/>
      <w:spacing w:after="0" w:line="240" w:lineRule="auto"/>
      <w:ind w:firstLine="200" w:firstLineChars="200"/>
      <w:jc w:val="left"/>
    </w:pPr>
    <w:rPr>
      <w:rFonts w:ascii="宋体" w:hAnsi="宋体" w:cs="宋体"/>
      <w:sz w:val="28"/>
      <w:lang w:val="en-GB"/>
    </w:rPr>
  </w:style>
  <w:style w:type="paragraph" w:customStyle="1" w:styleId="2260">
    <w:name w:val="其 它 文 件"/>
    <w:basedOn w:val="1"/>
    <w:qFormat/>
    <w:uiPriority w:val="0"/>
    <w:pPr>
      <w:snapToGrid/>
      <w:spacing w:after="80" w:line="440" w:lineRule="atLeast"/>
      <w:ind w:firstLine="0" w:firstLineChars="0"/>
      <w:jc w:val="left"/>
      <w:textAlignment w:val="baseline"/>
    </w:pPr>
    <w:rPr>
      <w:rFonts w:eastAsia="楷体" w:cs="Times New Roman"/>
      <w:kern w:val="0"/>
      <w:sz w:val="28"/>
      <w:szCs w:val="20"/>
    </w:rPr>
  </w:style>
  <w:style w:type="paragraph" w:customStyle="1" w:styleId="2261">
    <w:name w:val="表内字体"/>
    <w:basedOn w:val="1"/>
    <w:qFormat/>
    <w:uiPriority w:val="0"/>
    <w:pPr>
      <w:adjustRightInd/>
      <w:snapToGrid/>
      <w:spacing w:line="240" w:lineRule="auto"/>
      <w:ind w:firstLine="0" w:firstLineChars="0"/>
      <w:jc w:val="center"/>
    </w:pPr>
    <w:rPr>
      <w:rFonts w:hAnsi="宋体" w:cs="Times New Roman"/>
      <w:sz w:val="21"/>
      <w:szCs w:val="20"/>
    </w:rPr>
  </w:style>
  <w:style w:type="paragraph" w:customStyle="1" w:styleId="2262">
    <w:name w:val="CM185"/>
    <w:basedOn w:val="1411"/>
    <w:next w:val="1411"/>
    <w:qFormat/>
    <w:uiPriority w:val="0"/>
    <w:pPr>
      <w:spacing w:after="118"/>
    </w:pPr>
    <w:rPr>
      <w:rFonts w:ascii="Sim Sun" w:hAnsi="Times New Roman" w:eastAsia="Sim Sun" w:cs="Times New Roman"/>
      <w:color w:val="auto"/>
    </w:rPr>
  </w:style>
  <w:style w:type="paragraph" w:customStyle="1" w:styleId="2263">
    <w:name w:val="CM6"/>
    <w:basedOn w:val="1411"/>
    <w:next w:val="1411"/>
    <w:qFormat/>
    <w:uiPriority w:val="0"/>
    <w:pPr>
      <w:spacing w:line="468" w:lineRule="atLeast"/>
    </w:pPr>
    <w:rPr>
      <w:rFonts w:ascii="Sim Sun" w:hAnsi="Times New Roman" w:eastAsia="Sim Sun" w:cs="Times New Roman"/>
      <w:color w:val="auto"/>
    </w:rPr>
  </w:style>
  <w:style w:type="paragraph" w:customStyle="1" w:styleId="2264">
    <w:name w:val="样式 表格内字体 +3"/>
    <w:basedOn w:val="824"/>
    <w:qFormat/>
    <w:uiPriority w:val="0"/>
    <w:pPr>
      <w:spacing w:line="280" w:lineRule="exact"/>
      <w:ind w:firstLine="36"/>
      <w:jc w:val="both"/>
    </w:pPr>
    <w:rPr>
      <w:szCs w:val="24"/>
    </w:rPr>
  </w:style>
  <w:style w:type="paragraph" w:customStyle="1" w:styleId="2265">
    <w:name w:val="CM7"/>
    <w:basedOn w:val="1411"/>
    <w:next w:val="1411"/>
    <w:qFormat/>
    <w:uiPriority w:val="0"/>
    <w:pPr>
      <w:spacing w:line="468" w:lineRule="atLeast"/>
    </w:pPr>
    <w:rPr>
      <w:rFonts w:ascii="Sim Sun" w:hAnsi="Times New Roman" w:eastAsia="Sim Sun" w:cs="Times New Roman"/>
      <w:color w:val="auto"/>
    </w:rPr>
  </w:style>
  <w:style w:type="paragraph" w:customStyle="1" w:styleId="2266">
    <w:name w:val="CM8"/>
    <w:basedOn w:val="1411"/>
    <w:next w:val="1411"/>
    <w:qFormat/>
    <w:uiPriority w:val="0"/>
    <w:pPr>
      <w:spacing w:line="468" w:lineRule="atLeast"/>
    </w:pPr>
    <w:rPr>
      <w:rFonts w:ascii="Sim Sun" w:hAnsi="Times New Roman" w:eastAsia="Sim Sun" w:cs="Times New Roman"/>
      <w:color w:val="auto"/>
    </w:rPr>
  </w:style>
  <w:style w:type="paragraph" w:customStyle="1" w:styleId="2267">
    <w:name w:val="表内文字小14"/>
    <w:basedOn w:val="1"/>
    <w:qFormat/>
    <w:uiPriority w:val="0"/>
    <w:pPr>
      <w:spacing w:line="240" w:lineRule="auto"/>
      <w:ind w:firstLine="0" w:firstLineChars="0"/>
      <w:jc w:val="center"/>
    </w:pPr>
    <w:rPr>
      <w:rFonts w:ascii="宋体" w:hAnsi="Times" w:cs="Times New Roman"/>
      <w:sz w:val="21"/>
      <w:szCs w:val="20"/>
    </w:rPr>
  </w:style>
  <w:style w:type="paragraph" w:customStyle="1" w:styleId="2268">
    <w:name w:val="图题53"/>
    <w:basedOn w:val="179"/>
    <w:next w:val="179"/>
    <w:qFormat/>
    <w:uiPriority w:val="0"/>
    <w:pPr>
      <w:ind w:firstLine="0"/>
      <w:jc w:val="center"/>
    </w:pPr>
    <w:rPr>
      <w:rFonts w:ascii="黑体" w:hAnsi="宋体" w:eastAsia="黑体"/>
      <w:b/>
      <w:bCs/>
    </w:rPr>
  </w:style>
  <w:style w:type="paragraph" w:customStyle="1" w:styleId="2269">
    <w:name w:val="CM191"/>
    <w:basedOn w:val="1411"/>
    <w:next w:val="1411"/>
    <w:qFormat/>
    <w:uiPriority w:val="0"/>
    <w:pPr>
      <w:spacing w:after="67"/>
    </w:pPr>
    <w:rPr>
      <w:rFonts w:ascii="Sim Sun" w:hAnsi="Times New Roman" w:eastAsia="Sim Sun" w:cs="Times New Roman"/>
      <w:color w:val="auto"/>
    </w:rPr>
  </w:style>
  <w:style w:type="paragraph" w:customStyle="1" w:styleId="2270">
    <w:name w:val="CM14"/>
    <w:basedOn w:val="1411"/>
    <w:next w:val="1411"/>
    <w:qFormat/>
    <w:uiPriority w:val="0"/>
    <w:pPr>
      <w:spacing w:line="468" w:lineRule="atLeast"/>
    </w:pPr>
    <w:rPr>
      <w:rFonts w:ascii="Sim Sun" w:hAnsi="Times New Roman" w:eastAsia="Sim Sun" w:cs="Times New Roman"/>
      <w:color w:val="auto"/>
    </w:rPr>
  </w:style>
  <w:style w:type="paragraph" w:customStyle="1" w:styleId="2271">
    <w:name w:val="样式 小四 首行缩进:  0.74 厘米 行距: 固定值 20 磅"/>
    <w:basedOn w:val="1"/>
    <w:qFormat/>
    <w:uiPriority w:val="0"/>
    <w:pPr>
      <w:adjustRightInd/>
      <w:snapToGrid/>
      <w:spacing w:line="440" w:lineRule="exact"/>
      <w:ind w:firstLine="454" w:firstLineChars="0"/>
    </w:pPr>
    <w:rPr>
      <w:rFonts w:cs="Times New Roman"/>
      <w:szCs w:val="20"/>
    </w:rPr>
  </w:style>
  <w:style w:type="paragraph" w:customStyle="1" w:styleId="2272">
    <w:name w:val="CM195"/>
    <w:basedOn w:val="1411"/>
    <w:next w:val="1411"/>
    <w:qFormat/>
    <w:uiPriority w:val="0"/>
    <w:pPr>
      <w:spacing w:after="453"/>
    </w:pPr>
    <w:rPr>
      <w:rFonts w:ascii="Sim Sun" w:hAnsi="Times New Roman" w:eastAsia="Sim Sun" w:cs="Times New Roman"/>
      <w:color w:val="auto"/>
    </w:rPr>
  </w:style>
  <w:style w:type="paragraph" w:customStyle="1" w:styleId="2273">
    <w:name w:val="CM16"/>
    <w:basedOn w:val="1411"/>
    <w:next w:val="1411"/>
    <w:qFormat/>
    <w:uiPriority w:val="0"/>
    <w:rPr>
      <w:rFonts w:ascii="Sim Sun" w:hAnsi="Times New Roman" w:eastAsia="Sim Sun" w:cs="Times New Roman"/>
      <w:color w:val="auto"/>
    </w:rPr>
  </w:style>
  <w:style w:type="paragraph" w:customStyle="1" w:styleId="2274">
    <w:name w:val="CM196"/>
    <w:basedOn w:val="1411"/>
    <w:next w:val="1411"/>
    <w:qFormat/>
    <w:uiPriority w:val="0"/>
    <w:pPr>
      <w:spacing w:after="247"/>
    </w:pPr>
    <w:rPr>
      <w:rFonts w:ascii="Sim Sun" w:hAnsi="Times New Roman" w:eastAsia="Sim Sun" w:cs="Times New Roman"/>
      <w:color w:val="auto"/>
    </w:rPr>
  </w:style>
  <w:style w:type="paragraph" w:customStyle="1" w:styleId="2275">
    <w:name w:val="标题43111"/>
    <w:basedOn w:val="1"/>
    <w:qFormat/>
    <w:uiPriority w:val="0"/>
    <w:pPr>
      <w:spacing w:line="480" w:lineRule="exact"/>
      <w:ind w:firstLine="0" w:firstLineChars="0"/>
      <w:jc w:val="center"/>
    </w:pPr>
    <w:rPr>
      <w:rFonts w:ascii="宋体" w:hAnsi="宋体" w:cs="宋体"/>
      <w:szCs w:val="24"/>
    </w:rPr>
  </w:style>
  <w:style w:type="paragraph" w:customStyle="1" w:styleId="2276">
    <w:name w:val="CM197"/>
    <w:basedOn w:val="1411"/>
    <w:next w:val="1411"/>
    <w:qFormat/>
    <w:uiPriority w:val="0"/>
    <w:pPr>
      <w:spacing w:after="408"/>
    </w:pPr>
    <w:rPr>
      <w:rFonts w:ascii="Sim Sun" w:hAnsi="Times New Roman" w:eastAsia="Sim Sun" w:cs="Times New Roman"/>
      <w:color w:val="auto"/>
    </w:rPr>
  </w:style>
  <w:style w:type="paragraph" w:customStyle="1" w:styleId="2277">
    <w:name w:val="燕山正文1111"/>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2278">
    <w:name w:val="CM61"/>
    <w:basedOn w:val="1411"/>
    <w:next w:val="1411"/>
    <w:qFormat/>
    <w:uiPriority w:val="0"/>
    <w:pPr>
      <w:spacing w:line="468" w:lineRule="atLeast"/>
    </w:pPr>
    <w:rPr>
      <w:rFonts w:ascii="Sim Sun" w:hAnsi="Times New Roman" w:eastAsia="Sim Sun" w:cs="Times New Roman"/>
      <w:color w:val="auto"/>
    </w:rPr>
  </w:style>
  <w:style w:type="paragraph" w:customStyle="1" w:styleId="2279">
    <w:name w:val="表标题2"/>
    <w:basedOn w:val="1"/>
    <w:next w:val="1"/>
    <w:qFormat/>
    <w:uiPriority w:val="0"/>
    <w:pPr>
      <w:adjustRightInd/>
      <w:snapToGrid/>
      <w:spacing w:beforeLines="50" w:after="120" w:line="312" w:lineRule="auto"/>
      <w:ind w:firstLine="0" w:firstLineChars="0"/>
      <w:jc w:val="center"/>
    </w:pPr>
    <w:rPr>
      <w:rFonts w:cs="Times New Roman"/>
      <w:sz w:val="21"/>
      <w:szCs w:val="24"/>
    </w:rPr>
  </w:style>
  <w:style w:type="paragraph" w:customStyle="1" w:styleId="2280">
    <w:name w:val="CM199"/>
    <w:basedOn w:val="1411"/>
    <w:next w:val="1411"/>
    <w:qFormat/>
    <w:uiPriority w:val="0"/>
    <w:pPr>
      <w:spacing w:after="1055"/>
    </w:pPr>
    <w:rPr>
      <w:rFonts w:ascii="Sim Sun" w:hAnsi="Times New Roman" w:eastAsia="Sim Sun" w:cs="Times New Roman"/>
      <w:color w:val="auto"/>
    </w:rPr>
  </w:style>
  <w:style w:type="paragraph" w:customStyle="1" w:styleId="2281">
    <w:name w:val="Char411"/>
    <w:basedOn w:val="1"/>
    <w:qFormat/>
    <w:uiPriority w:val="0"/>
    <w:pPr>
      <w:adjustRightInd/>
      <w:snapToGrid/>
      <w:spacing w:line="240" w:lineRule="auto"/>
      <w:ind w:left="-48" w:firstLine="0" w:firstLineChars="0"/>
    </w:pPr>
    <w:rPr>
      <w:rFonts w:cs="Times New Roman"/>
      <w:sz w:val="21"/>
      <w:szCs w:val="24"/>
    </w:rPr>
  </w:style>
  <w:style w:type="paragraph" w:customStyle="1" w:styleId="2282">
    <w:name w:val="CM200"/>
    <w:basedOn w:val="1411"/>
    <w:next w:val="1411"/>
    <w:qFormat/>
    <w:uiPriority w:val="0"/>
    <w:pPr>
      <w:spacing w:after="278"/>
    </w:pPr>
    <w:rPr>
      <w:rFonts w:ascii="Sim Sun" w:hAnsi="Times New Roman" w:eastAsia="Sim Sun" w:cs="Times New Roman"/>
      <w:color w:val="auto"/>
    </w:rPr>
  </w:style>
  <w:style w:type="paragraph" w:customStyle="1" w:styleId="2283">
    <w:name w:val="bgbt2节标题"/>
    <w:basedOn w:val="1664"/>
    <w:next w:val="1664"/>
    <w:qFormat/>
    <w:uiPriority w:val="0"/>
    <w:pPr>
      <w:spacing w:before="300"/>
      <w:ind w:firstLine="0"/>
      <w:jc w:val="center"/>
      <w:outlineLvl w:val="1"/>
    </w:pPr>
    <w:rPr>
      <w:sz w:val="30"/>
    </w:rPr>
  </w:style>
  <w:style w:type="paragraph" w:customStyle="1" w:styleId="2284">
    <w:name w:val="CM202"/>
    <w:basedOn w:val="1411"/>
    <w:next w:val="1411"/>
    <w:qFormat/>
    <w:uiPriority w:val="0"/>
    <w:pPr>
      <w:spacing w:after="528"/>
    </w:pPr>
    <w:rPr>
      <w:rFonts w:ascii="Sim Sun" w:hAnsi="Times New Roman" w:eastAsia="Sim Sun" w:cs="Times New Roman"/>
      <w:color w:val="auto"/>
    </w:rPr>
  </w:style>
  <w:style w:type="paragraph" w:customStyle="1" w:styleId="2285">
    <w:name w:val="CM66"/>
    <w:basedOn w:val="1411"/>
    <w:next w:val="1411"/>
    <w:qFormat/>
    <w:uiPriority w:val="0"/>
    <w:rPr>
      <w:rFonts w:ascii="Sim Sun" w:hAnsi="Times New Roman" w:eastAsia="Sim Sun" w:cs="Times New Roman"/>
      <w:color w:val="auto"/>
    </w:rPr>
  </w:style>
  <w:style w:type="paragraph" w:customStyle="1" w:styleId="2286">
    <w:name w:val="默认段落字体 Para Char Char Char Char212"/>
    <w:basedOn w:val="1"/>
    <w:qFormat/>
    <w:uiPriority w:val="0"/>
    <w:pPr>
      <w:adjustRightInd/>
      <w:snapToGrid/>
      <w:spacing w:line="240" w:lineRule="auto"/>
      <w:ind w:firstLine="0" w:firstLineChars="0"/>
    </w:pPr>
    <w:rPr>
      <w:rFonts w:cs="Times New Roman"/>
      <w:sz w:val="21"/>
      <w:szCs w:val="24"/>
    </w:rPr>
  </w:style>
  <w:style w:type="paragraph" w:customStyle="1" w:styleId="2287">
    <w:name w:val="表中文字2"/>
    <w:basedOn w:val="1"/>
    <w:qFormat/>
    <w:uiPriority w:val="0"/>
    <w:pPr>
      <w:widowControl/>
      <w:snapToGrid/>
      <w:spacing w:line="240" w:lineRule="atLeast"/>
      <w:ind w:right="-42" w:rightChars="-20" w:firstLine="0" w:firstLineChars="0"/>
      <w:jc w:val="center"/>
      <w:textAlignment w:val="baseline"/>
    </w:pPr>
    <w:rPr>
      <w:rFonts w:ascii="宋体" w:cs="Times New Roman"/>
      <w:kern w:val="0"/>
      <w:sz w:val="21"/>
      <w:szCs w:val="21"/>
    </w:rPr>
  </w:style>
  <w:style w:type="paragraph" w:customStyle="1" w:styleId="2288">
    <w:name w:val="CM67"/>
    <w:basedOn w:val="1411"/>
    <w:next w:val="1411"/>
    <w:qFormat/>
    <w:uiPriority w:val="0"/>
    <w:pPr>
      <w:spacing w:line="403" w:lineRule="atLeast"/>
    </w:pPr>
    <w:rPr>
      <w:rFonts w:ascii="Sim Sun" w:hAnsi="Times New Roman" w:eastAsia="Sim Sun" w:cs="Times New Roman"/>
      <w:color w:val="auto"/>
    </w:rPr>
  </w:style>
  <w:style w:type="paragraph" w:customStyle="1" w:styleId="2289">
    <w:name w:val="样式 标题 4无效格式无效格式1河石管道4H4H41小小节河石管道41H42H411小小节1河石管道42...14"/>
    <w:basedOn w:val="6"/>
    <w:qFormat/>
    <w:uiPriority w:val="0"/>
    <w:pPr>
      <w:spacing w:before="0" w:after="0" w:line="360" w:lineRule="auto"/>
      <w:ind w:left="664" w:hanging="864" w:firstLineChars="0"/>
      <w:jc w:val="left"/>
    </w:pPr>
    <w:rPr>
      <w:rFonts w:ascii="黑体" w:hAnsi="Arial" w:eastAsia="黑体" w:cs="宋体"/>
      <w:b w:val="0"/>
      <w:bCs w:val="0"/>
      <w:sz w:val="24"/>
      <w:szCs w:val="20"/>
      <w:lang w:val="zh-CN"/>
    </w:rPr>
  </w:style>
  <w:style w:type="paragraph" w:customStyle="1" w:styleId="2290">
    <w:name w:val="HLZW + (中文)"/>
    <w:basedOn w:val="1"/>
    <w:qFormat/>
    <w:uiPriority w:val="0"/>
    <w:pPr>
      <w:adjustRightInd/>
      <w:snapToGrid/>
      <w:ind w:firstLine="480"/>
    </w:pPr>
    <w:rPr>
      <w:rFonts w:eastAsia="仿宋_GB2312" w:cs="宋体"/>
      <w:color w:val="000000"/>
      <w:sz w:val="28"/>
      <w:szCs w:val="20"/>
    </w:rPr>
  </w:style>
  <w:style w:type="paragraph" w:customStyle="1" w:styleId="2291">
    <w:name w:val="CM68"/>
    <w:basedOn w:val="1411"/>
    <w:next w:val="1411"/>
    <w:qFormat/>
    <w:uiPriority w:val="0"/>
    <w:rPr>
      <w:rFonts w:ascii="Sim Sun" w:hAnsi="Times New Roman" w:eastAsia="Sim Sun" w:cs="Times New Roman"/>
      <w:color w:val="auto"/>
    </w:rPr>
  </w:style>
  <w:style w:type="paragraph" w:customStyle="1" w:styleId="2292">
    <w:name w:val="CM12"/>
    <w:basedOn w:val="1411"/>
    <w:next w:val="1411"/>
    <w:qFormat/>
    <w:uiPriority w:val="0"/>
    <w:pPr>
      <w:spacing w:line="468" w:lineRule="atLeast"/>
    </w:pPr>
    <w:rPr>
      <w:rFonts w:ascii="Sim Sun" w:hAnsi="Times New Roman" w:eastAsia="Sim Sun" w:cs="Times New Roman"/>
      <w:color w:val="auto"/>
    </w:rPr>
  </w:style>
  <w:style w:type="paragraph" w:customStyle="1" w:styleId="2293">
    <w:name w:val="CM194"/>
    <w:basedOn w:val="1411"/>
    <w:next w:val="1411"/>
    <w:qFormat/>
    <w:uiPriority w:val="0"/>
    <w:pPr>
      <w:spacing w:after="60"/>
    </w:pPr>
    <w:rPr>
      <w:rFonts w:ascii="Sim Sun" w:hAnsi="Times New Roman" w:eastAsia="Sim Sun" w:cs="Times New Roman"/>
      <w:color w:val="auto"/>
    </w:rPr>
  </w:style>
  <w:style w:type="paragraph" w:customStyle="1" w:styleId="2294">
    <w:name w:val="样式1212"/>
    <w:basedOn w:val="1192"/>
    <w:qFormat/>
    <w:uiPriority w:val="0"/>
    <w:pPr>
      <w:spacing w:line="240" w:lineRule="auto"/>
      <w:ind w:firstLine="0"/>
      <w:jc w:val="center"/>
    </w:pPr>
    <w:rPr>
      <w:rFonts w:cs="Times New Roman"/>
      <w:b/>
      <w:color w:val="auto"/>
      <w:szCs w:val="20"/>
    </w:rPr>
  </w:style>
  <w:style w:type="paragraph" w:customStyle="1" w:styleId="2295">
    <w:name w:val="标题45"/>
    <w:basedOn w:val="1"/>
    <w:qFormat/>
    <w:uiPriority w:val="0"/>
    <w:pPr>
      <w:spacing w:line="300" w:lineRule="auto"/>
      <w:ind w:firstLine="0" w:firstLineChars="0"/>
      <w:jc w:val="left"/>
    </w:pPr>
    <w:rPr>
      <w:rFonts w:ascii="黑体" w:eastAsia="黑体" w:cs="Times New Roman"/>
      <w:bCs/>
      <w:szCs w:val="24"/>
    </w:rPr>
  </w:style>
  <w:style w:type="paragraph" w:customStyle="1" w:styleId="2296">
    <w:name w:val="Char312"/>
    <w:basedOn w:val="1"/>
    <w:qFormat/>
    <w:uiPriority w:val="0"/>
    <w:pPr>
      <w:adjustRightInd/>
      <w:snapToGrid/>
      <w:spacing w:line="240" w:lineRule="auto"/>
      <w:ind w:left="-48" w:firstLine="0" w:firstLineChars="0"/>
    </w:pPr>
    <w:rPr>
      <w:rFonts w:cs="Times New Roman"/>
      <w:sz w:val="21"/>
      <w:szCs w:val="24"/>
    </w:rPr>
  </w:style>
  <w:style w:type="paragraph" w:customStyle="1" w:styleId="2297">
    <w:name w:val="表内文字小2133"/>
    <w:basedOn w:val="1"/>
    <w:qFormat/>
    <w:uiPriority w:val="0"/>
    <w:pPr>
      <w:spacing w:line="240" w:lineRule="auto"/>
      <w:ind w:firstLine="0" w:firstLineChars="0"/>
      <w:jc w:val="center"/>
      <w:textAlignment w:val="baseline"/>
    </w:pPr>
    <w:rPr>
      <w:rFonts w:ascii="宋体" w:hAnsi="Times" w:cs="Times New Roman"/>
      <w:bCs/>
      <w:color w:val="000000"/>
      <w:sz w:val="21"/>
      <w:szCs w:val="20"/>
    </w:rPr>
  </w:style>
  <w:style w:type="paragraph" w:customStyle="1" w:styleId="2298">
    <w:name w:val="样式 标题 3h3H3level_3PIM 3Level 3 HeadHeading 3 - oldsect1.2..."/>
    <w:basedOn w:val="5"/>
    <w:qFormat/>
    <w:uiPriority w:val="0"/>
    <w:pPr>
      <w:autoSpaceDE w:val="0"/>
      <w:autoSpaceDN w:val="0"/>
      <w:spacing w:before="0" w:after="0" w:line="360" w:lineRule="auto"/>
      <w:ind w:firstLine="0" w:firstLineChars="0"/>
      <w:jc w:val="left"/>
      <w:textAlignment w:val="baseline"/>
    </w:pPr>
    <w:rPr>
      <w:rFonts w:eastAsia="仿宋_GB2312" w:cs="Times New Roman"/>
      <w:b w:val="0"/>
      <w:bCs w:val="0"/>
      <w:sz w:val="24"/>
      <w:szCs w:val="24"/>
    </w:rPr>
  </w:style>
  <w:style w:type="paragraph" w:customStyle="1" w:styleId="2299">
    <w:name w:val="1 Char"/>
    <w:basedOn w:val="1"/>
    <w:qFormat/>
    <w:uiPriority w:val="0"/>
    <w:pPr>
      <w:adjustRightInd/>
      <w:snapToGrid/>
      <w:spacing w:line="240" w:lineRule="auto"/>
      <w:ind w:firstLine="0" w:firstLineChars="0"/>
    </w:pPr>
    <w:rPr>
      <w:rFonts w:cs="Times New Roman"/>
      <w:sz w:val="21"/>
      <w:szCs w:val="21"/>
    </w:rPr>
  </w:style>
  <w:style w:type="paragraph" w:customStyle="1" w:styleId="2300">
    <w:name w:val="HL22"/>
    <w:basedOn w:val="1"/>
    <w:qFormat/>
    <w:uiPriority w:val="0"/>
    <w:pPr>
      <w:keepNext/>
      <w:keepLines/>
      <w:adjustRightInd/>
      <w:snapToGrid/>
      <w:spacing w:before="120" w:after="120"/>
      <w:ind w:firstLine="0" w:firstLineChars="0"/>
      <w:outlineLvl w:val="1"/>
    </w:pPr>
    <w:rPr>
      <w:rFonts w:eastAsia="仿宋_GB2312" w:cs="Times New Roman"/>
      <w:b/>
      <w:bCs/>
      <w:color w:val="000000"/>
      <w:sz w:val="28"/>
      <w:szCs w:val="32"/>
    </w:rPr>
  </w:style>
  <w:style w:type="paragraph" w:customStyle="1" w:styleId="2301">
    <w:name w:val="样式 chen + 首行缩进:  2 字符"/>
    <w:basedOn w:val="1"/>
    <w:qFormat/>
    <w:uiPriority w:val="0"/>
    <w:pPr>
      <w:adjustRightInd/>
      <w:snapToGrid/>
      <w:ind w:firstLine="560"/>
    </w:pPr>
    <w:rPr>
      <w:rFonts w:cs="宋体"/>
      <w:color w:val="000000"/>
      <w:sz w:val="28"/>
      <w:szCs w:val="20"/>
    </w:rPr>
  </w:style>
  <w:style w:type="paragraph" w:customStyle="1" w:styleId="2302">
    <w:name w:val="brdrw15brsp20 tqctx4153t"/>
    <w:qFormat/>
    <w:uiPriority w:val="0"/>
    <w:pPr>
      <w:widowControl w:val="0"/>
      <w:pBdr>
        <w:bottom w:val="single" w:color="auto" w:sz="6" w:space="0"/>
      </w:pBdr>
      <w:adjustRightInd w:val="0"/>
      <w:spacing w:line="312" w:lineRule="atLeast"/>
      <w:jc w:val="center"/>
      <w:textAlignment w:val="baseline"/>
    </w:pPr>
    <w:rPr>
      <w:rFonts w:ascii="Times New Roman" w:hAnsi="Times New Roman" w:eastAsia="宋体" w:cs="Times New Roman"/>
      <w:sz w:val="21"/>
      <w:lang w:val="en-US" w:eastAsia="zh-CN" w:bidi="ar-SA"/>
    </w:rPr>
  </w:style>
  <w:style w:type="paragraph" w:customStyle="1" w:styleId="2303">
    <w:name w:val="样式一"/>
    <w:basedOn w:val="3"/>
    <w:qFormat/>
    <w:uiPriority w:val="0"/>
    <w:pPr>
      <w:tabs>
        <w:tab w:val="left" w:pos="0"/>
      </w:tabs>
      <w:spacing w:before="0" w:beforeLines="0" w:after="0"/>
      <w:jc w:val="left"/>
    </w:pPr>
    <w:rPr>
      <w:rFonts w:ascii="黑体" w:eastAsia="黑体" w:cs="Times New Roman"/>
      <w:bCs w:val="0"/>
      <w:lang w:val="zh-CN"/>
    </w:rPr>
  </w:style>
  <w:style w:type="paragraph" w:customStyle="1" w:styleId="2304">
    <w:name w:val="表14"/>
    <w:basedOn w:val="1"/>
    <w:qFormat/>
    <w:uiPriority w:val="0"/>
    <w:pPr>
      <w:spacing w:line="240" w:lineRule="auto"/>
      <w:ind w:firstLine="0" w:firstLineChars="0"/>
      <w:jc w:val="center"/>
    </w:pPr>
    <w:rPr>
      <w:rFonts w:eastAsia="仿宋_GB2312" w:cs="Times New Roman"/>
      <w:szCs w:val="24"/>
    </w:rPr>
  </w:style>
  <w:style w:type="paragraph" w:customStyle="1" w:styleId="2305">
    <w:name w:val="样式二"/>
    <w:basedOn w:val="4"/>
    <w:qFormat/>
    <w:uiPriority w:val="0"/>
    <w:pPr>
      <w:widowControl w:val="0"/>
      <w:spacing w:before="0" w:beforeLines="0"/>
      <w:jc w:val="left"/>
    </w:pPr>
    <w:rPr>
      <w:rFonts w:cs="Times New Roman"/>
      <w:smallCaps/>
      <w:sz w:val="24"/>
      <w:szCs w:val="24"/>
    </w:rPr>
  </w:style>
  <w:style w:type="paragraph" w:customStyle="1" w:styleId="2306">
    <w:name w:val="表内文字小313"/>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2307">
    <w:name w:val="样式二二"/>
    <w:basedOn w:val="2305"/>
    <w:qFormat/>
    <w:uiPriority w:val="0"/>
    <w:rPr>
      <w:sz w:val="28"/>
      <w:szCs w:val="28"/>
    </w:rPr>
  </w:style>
  <w:style w:type="paragraph" w:customStyle="1" w:styleId="2308">
    <w:name w:val="样式三"/>
    <w:basedOn w:val="5"/>
    <w:qFormat/>
    <w:uiPriority w:val="0"/>
    <w:pPr>
      <w:spacing w:before="0" w:after="120" w:afterLines="50" w:line="500" w:lineRule="exact"/>
      <w:ind w:firstLine="0" w:firstLineChars="0"/>
      <w:jc w:val="left"/>
    </w:pPr>
    <w:rPr>
      <w:rFonts w:cs="Times New Roman"/>
      <w:b w:val="0"/>
      <w:sz w:val="24"/>
      <w:szCs w:val="24"/>
    </w:rPr>
  </w:style>
  <w:style w:type="paragraph" w:customStyle="1" w:styleId="2309">
    <w:name w:val="黑体三号212"/>
    <w:basedOn w:val="179"/>
    <w:qFormat/>
    <w:uiPriority w:val="0"/>
    <w:pPr>
      <w:jc w:val="center"/>
    </w:pPr>
    <w:rPr>
      <w:rFonts w:ascii="黑体" w:hAnsi="宋体" w:eastAsia="黑体"/>
      <w:b/>
      <w:bCs/>
      <w:sz w:val="32"/>
      <w:szCs w:val="20"/>
    </w:rPr>
  </w:style>
  <w:style w:type="paragraph" w:customStyle="1" w:styleId="2310">
    <w:name w:val="Char77"/>
    <w:basedOn w:val="1"/>
    <w:qFormat/>
    <w:uiPriority w:val="0"/>
    <w:pPr>
      <w:adjustRightInd/>
      <w:snapToGrid/>
      <w:spacing w:line="400" w:lineRule="exact"/>
    </w:pPr>
    <w:rPr>
      <w:rFonts w:cs="Times New Roman"/>
      <w:sz w:val="28"/>
      <w:szCs w:val="28"/>
    </w:rPr>
  </w:style>
  <w:style w:type="paragraph" w:customStyle="1" w:styleId="2311">
    <w:name w:val="默认段落字体 Para Char3"/>
    <w:basedOn w:val="1"/>
    <w:qFormat/>
    <w:uiPriority w:val="0"/>
    <w:pPr>
      <w:adjustRightInd/>
      <w:snapToGrid/>
      <w:spacing w:line="360" w:lineRule="auto"/>
    </w:pPr>
    <w:rPr>
      <w:rFonts w:ascii="宋体" w:hAnsi="宋体" w:cs="宋体"/>
      <w:szCs w:val="24"/>
    </w:rPr>
  </w:style>
  <w:style w:type="paragraph" w:customStyle="1" w:styleId="2312">
    <w:name w:val="Char54"/>
    <w:basedOn w:val="1"/>
    <w:qFormat/>
    <w:uiPriority w:val="0"/>
    <w:pPr>
      <w:spacing w:line="240" w:lineRule="auto"/>
      <w:ind w:left="-45" w:firstLine="0" w:firstLineChars="0"/>
    </w:pPr>
    <w:rPr>
      <w:rFonts w:cs="Times New Roman"/>
      <w:sz w:val="21"/>
      <w:szCs w:val="24"/>
    </w:rPr>
  </w:style>
  <w:style w:type="paragraph" w:customStyle="1" w:styleId="2313">
    <w:name w:val="表格chenbb"/>
    <w:basedOn w:val="1"/>
    <w:qFormat/>
    <w:uiPriority w:val="0"/>
    <w:pPr>
      <w:adjustRightInd/>
      <w:snapToGrid/>
      <w:spacing w:line="320" w:lineRule="exact"/>
      <w:ind w:firstLine="0" w:firstLineChars="0"/>
      <w:jc w:val="center"/>
    </w:pPr>
    <w:rPr>
      <w:rFonts w:eastAsia="仿宋_GB2312" w:cs="Times New Roman"/>
      <w:b/>
      <w:kern w:val="0"/>
      <w:sz w:val="21"/>
      <w:szCs w:val="21"/>
    </w:rPr>
  </w:style>
  <w:style w:type="paragraph" w:customStyle="1" w:styleId="2314">
    <w:name w:val="表格内字体4"/>
    <w:basedOn w:val="179"/>
    <w:next w:val="179"/>
    <w:qFormat/>
    <w:uiPriority w:val="0"/>
    <w:pPr>
      <w:spacing w:line="240" w:lineRule="auto"/>
      <w:ind w:firstLine="0"/>
      <w:jc w:val="center"/>
    </w:pPr>
    <w:rPr>
      <w:rFonts w:hAnsi="宋体" w:cs="Times New Roman"/>
      <w:sz w:val="21"/>
    </w:rPr>
  </w:style>
  <w:style w:type="paragraph" w:customStyle="1" w:styleId="2315">
    <w:name w:val="Char78"/>
    <w:basedOn w:val="1"/>
    <w:qFormat/>
    <w:uiPriority w:val="0"/>
    <w:pPr>
      <w:adjustRightInd/>
      <w:snapToGrid/>
      <w:spacing w:line="240" w:lineRule="auto"/>
      <w:ind w:firstLine="0" w:firstLineChars="0"/>
    </w:pPr>
    <w:rPr>
      <w:rFonts w:cs="Times New Roman"/>
      <w:sz w:val="21"/>
      <w:szCs w:val="21"/>
    </w:rPr>
  </w:style>
  <w:style w:type="paragraph" w:customStyle="1" w:styleId="2316">
    <w:name w:val="表格内字体63"/>
    <w:basedOn w:val="179"/>
    <w:next w:val="179"/>
    <w:qFormat/>
    <w:uiPriority w:val="0"/>
    <w:pPr>
      <w:spacing w:line="240" w:lineRule="auto"/>
      <w:ind w:firstLine="0"/>
      <w:jc w:val="center"/>
    </w:pPr>
    <w:rPr>
      <w:rFonts w:hAnsi="宋体" w:cs="Times New Roman"/>
      <w:sz w:val="21"/>
    </w:rPr>
  </w:style>
  <w:style w:type="paragraph" w:customStyle="1" w:styleId="2317">
    <w:name w:val="样式 样式 宋体 小四 行距: 1.5 倍行距 + 首行缩进:  2 字符 段前: 7.8 磅 段后: 7.8 磅"/>
    <w:basedOn w:val="1"/>
    <w:qFormat/>
    <w:uiPriority w:val="0"/>
    <w:pPr>
      <w:adjustRightInd/>
      <w:spacing w:beforeLines="50" w:afterLines="50" w:line="360" w:lineRule="auto"/>
      <w:jc w:val="left"/>
    </w:pPr>
    <w:rPr>
      <w:rFonts w:ascii="宋体" w:hAnsi="宋体" w:cs="Times New Roman"/>
      <w:szCs w:val="20"/>
    </w:rPr>
  </w:style>
  <w:style w:type="paragraph" w:customStyle="1" w:styleId="2318">
    <w:name w:val="表格内字体222"/>
    <w:basedOn w:val="179"/>
    <w:next w:val="179"/>
    <w:qFormat/>
    <w:uiPriority w:val="0"/>
    <w:pPr>
      <w:spacing w:line="240" w:lineRule="auto"/>
      <w:ind w:firstLine="0"/>
      <w:jc w:val="center"/>
    </w:pPr>
    <w:rPr>
      <w:rFonts w:hAnsi="宋体" w:cs="Times New Roman"/>
      <w:sz w:val="21"/>
    </w:rPr>
  </w:style>
  <w:style w:type="paragraph" w:customStyle="1" w:styleId="2319">
    <w:name w:val="默认段落字体 Para Char23"/>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2320">
    <w:name w:val="Char138"/>
    <w:basedOn w:val="1"/>
    <w:qFormat/>
    <w:uiPriority w:val="0"/>
    <w:pPr>
      <w:adjustRightInd/>
      <w:spacing w:line="360" w:lineRule="auto"/>
    </w:pPr>
    <w:rPr>
      <w:rFonts w:eastAsia="仿宋_GB2312" w:cs="Times New Roman"/>
      <w:szCs w:val="24"/>
    </w:rPr>
  </w:style>
  <w:style w:type="paragraph" w:customStyle="1" w:styleId="2321">
    <w:name w:val="Char314"/>
    <w:basedOn w:val="1"/>
    <w:qFormat/>
    <w:uiPriority w:val="0"/>
    <w:pPr>
      <w:adjustRightInd/>
      <w:snapToGrid/>
      <w:spacing w:line="240" w:lineRule="auto"/>
      <w:ind w:left="-48" w:firstLine="0" w:firstLineChars="0"/>
    </w:pPr>
    <w:rPr>
      <w:rFonts w:cs="Times New Roman"/>
      <w:sz w:val="21"/>
      <w:szCs w:val="24"/>
    </w:rPr>
  </w:style>
  <w:style w:type="paragraph" w:customStyle="1" w:styleId="2322">
    <w:name w:val="正文格式214"/>
    <w:basedOn w:val="1"/>
    <w:qFormat/>
    <w:uiPriority w:val="0"/>
    <w:pPr>
      <w:adjustRightInd/>
      <w:snapToGrid/>
      <w:spacing w:line="360" w:lineRule="auto"/>
      <w:ind w:firstLine="482" w:firstLineChars="0"/>
    </w:pPr>
    <w:rPr>
      <w:rFonts w:ascii="宋体" w:hAnsi="宋体" w:cs="Times New Roman"/>
      <w:szCs w:val="24"/>
    </w:rPr>
  </w:style>
  <w:style w:type="paragraph" w:customStyle="1" w:styleId="2323">
    <w:name w:val="表内541112"/>
    <w:basedOn w:val="1"/>
    <w:qFormat/>
    <w:uiPriority w:val="0"/>
    <w:pPr>
      <w:spacing w:line="300" w:lineRule="auto"/>
      <w:ind w:firstLine="0" w:firstLineChars="0"/>
      <w:jc w:val="center"/>
    </w:pPr>
    <w:rPr>
      <w:rFonts w:ascii="宋体" w:hAnsi="宋体" w:cs="宋体"/>
      <w:sz w:val="21"/>
      <w:szCs w:val="20"/>
    </w:rPr>
  </w:style>
  <w:style w:type="paragraph" w:customStyle="1" w:styleId="2324">
    <w:name w:val="燕山正文2"/>
    <w:basedOn w:val="1"/>
    <w:qFormat/>
    <w:uiPriority w:val="0"/>
    <w:pPr>
      <w:tabs>
        <w:tab w:val="left" w:pos="4680"/>
      </w:tabs>
      <w:spacing w:line="480" w:lineRule="exact"/>
      <w:ind w:firstLine="0" w:firstLineChars="0"/>
    </w:pPr>
    <w:rPr>
      <w:rFonts w:ascii="宋体" w:cs="宋体"/>
      <w:szCs w:val="24"/>
    </w:rPr>
  </w:style>
  <w:style w:type="paragraph" w:customStyle="1" w:styleId="2325">
    <w:name w:val="正文编号"/>
    <w:basedOn w:val="1"/>
    <w:qFormat/>
    <w:uiPriority w:val="0"/>
    <w:pPr>
      <w:tabs>
        <w:tab w:val="left" w:pos="720"/>
      </w:tabs>
      <w:snapToGrid/>
      <w:spacing w:line="440" w:lineRule="exact"/>
      <w:ind w:left="720" w:hanging="720" w:firstLineChars="0"/>
    </w:pPr>
    <w:rPr>
      <w:rFonts w:cs="Times New Roman"/>
      <w:snapToGrid w:val="0"/>
      <w:kern w:val="0"/>
      <w:sz w:val="25"/>
      <w:szCs w:val="20"/>
    </w:rPr>
  </w:style>
  <w:style w:type="paragraph" w:customStyle="1" w:styleId="2326">
    <w:name w:val="表格内字体64"/>
    <w:basedOn w:val="179"/>
    <w:next w:val="179"/>
    <w:qFormat/>
    <w:uiPriority w:val="0"/>
    <w:pPr>
      <w:spacing w:line="240" w:lineRule="auto"/>
      <w:ind w:firstLine="0"/>
      <w:jc w:val="center"/>
    </w:pPr>
    <w:rPr>
      <w:rFonts w:hAnsi="宋体" w:cs="Times New Roman"/>
      <w:sz w:val="21"/>
    </w:rPr>
  </w:style>
  <w:style w:type="paragraph" w:customStyle="1" w:styleId="2327">
    <w:name w:val="样式 首行缩进:  2 字符 Char"/>
    <w:basedOn w:val="1"/>
    <w:qFormat/>
    <w:uiPriority w:val="0"/>
    <w:pPr>
      <w:adjustRightInd/>
      <w:snapToGrid/>
      <w:spacing w:line="480" w:lineRule="exact"/>
      <w:ind w:firstLine="560"/>
    </w:pPr>
    <w:rPr>
      <w:rFonts w:cs="Times New Roman"/>
      <w:kern w:val="28"/>
      <w:sz w:val="28"/>
      <w:szCs w:val="24"/>
    </w:rPr>
  </w:style>
  <w:style w:type="paragraph" w:customStyle="1" w:styleId="2328">
    <w:name w:val="Char31"/>
    <w:basedOn w:val="1"/>
    <w:qFormat/>
    <w:uiPriority w:val="0"/>
    <w:pPr>
      <w:adjustRightInd/>
      <w:snapToGrid/>
      <w:spacing w:line="240" w:lineRule="auto"/>
      <w:ind w:firstLine="0" w:firstLineChars="0"/>
    </w:pPr>
    <w:rPr>
      <w:rFonts w:cs="Times New Roman"/>
      <w:sz w:val="21"/>
      <w:szCs w:val="21"/>
    </w:rPr>
  </w:style>
  <w:style w:type="paragraph" w:customStyle="1" w:styleId="2329">
    <w:name w:val="+标题1"/>
    <w:basedOn w:val="3"/>
    <w:qFormat/>
    <w:uiPriority w:val="0"/>
    <w:pPr>
      <w:pageBreakBefore/>
      <w:tabs>
        <w:tab w:val="left" w:pos="432"/>
      </w:tabs>
      <w:adjustRightInd/>
      <w:snapToGrid/>
      <w:spacing w:before="0" w:beforeLines="100" w:after="0" w:afterLines="100" w:line="360" w:lineRule="auto"/>
      <w:ind w:left="432" w:hanging="632"/>
      <w:jc w:val="center"/>
    </w:pPr>
    <w:rPr>
      <w:rFonts w:cs="Times New Roman"/>
      <w:sz w:val="32"/>
      <w:szCs w:val="32"/>
    </w:rPr>
  </w:style>
  <w:style w:type="paragraph" w:customStyle="1" w:styleId="2330">
    <w:name w:val="Char152"/>
    <w:basedOn w:val="1"/>
    <w:qFormat/>
    <w:uiPriority w:val="0"/>
    <w:pPr>
      <w:spacing w:beforeLines="50" w:line="360" w:lineRule="auto"/>
      <w:ind w:firstLine="0" w:firstLineChars="0"/>
    </w:pPr>
    <w:rPr>
      <w:rFonts w:ascii="黑体" w:eastAsia="黑体" w:cs="Times New Roman"/>
      <w:sz w:val="32"/>
      <w:szCs w:val="32"/>
    </w:rPr>
  </w:style>
  <w:style w:type="paragraph" w:customStyle="1" w:styleId="2331">
    <w:name w:val="样式 标题 1 + (中文) 黑体 四号 居中 段前: 0 磅 段后: 0 磅 行距: 2 倍行距1"/>
    <w:basedOn w:val="3"/>
    <w:qFormat/>
    <w:uiPriority w:val="0"/>
    <w:pPr>
      <w:tabs>
        <w:tab w:val="left" w:pos="432"/>
      </w:tabs>
      <w:adjustRightInd/>
      <w:snapToGrid/>
      <w:spacing w:before="0" w:after="0" w:line="480" w:lineRule="auto"/>
      <w:ind w:left="432" w:hanging="432"/>
      <w:jc w:val="center"/>
    </w:pPr>
    <w:rPr>
      <w:rFonts w:ascii="仿宋_GB2312" w:eastAsia="仿宋_GB2312" w:cs="Times New Roman"/>
      <w:sz w:val="36"/>
      <w:szCs w:val="36"/>
    </w:rPr>
  </w:style>
  <w:style w:type="paragraph" w:customStyle="1" w:styleId="2332">
    <w:name w:val="样式 标题 3头 + (中文) 黑体 四号 段前: 0 磅 段后: 0 磅 行距: 1.5 倍行距3"/>
    <w:basedOn w:val="5"/>
    <w:qFormat/>
    <w:uiPriority w:val="0"/>
    <w:pPr>
      <w:tabs>
        <w:tab w:val="left" w:pos="720"/>
      </w:tabs>
      <w:adjustRightInd/>
      <w:snapToGrid/>
      <w:spacing w:before="0" w:after="0" w:line="360" w:lineRule="auto"/>
      <w:ind w:left="720" w:hanging="720" w:firstLineChars="0"/>
    </w:pPr>
    <w:rPr>
      <w:rFonts w:ascii="仿宋_GB2312" w:hAnsi="Courier New" w:eastAsia="仿宋_GB2312" w:cs="Times New Roman"/>
    </w:rPr>
  </w:style>
  <w:style w:type="paragraph" w:customStyle="1" w:styleId="2333">
    <w:name w:val="表题1414"/>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2334">
    <w:name w:val="样式 标题 4四 + Times New Roman 段前: 0 磅 段后: 0 磅 行距: 1.5 倍行距2"/>
    <w:basedOn w:val="6"/>
    <w:qFormat/>
    <w:uiPriority w:val="0"/>
    <w:pPr>
      <w:tabs>
        <w:tab w:val="left" w:pos="360"/>
        <w:tab w:val="left" w:pos="864"/>
      </w:tabs>
      <w:adjustRightInd/>
      <w:snapToGrid/>
      <w:spacing w:before="0" w:after="0" w:line="360" w:lineRule="auto"/>
      <w:ind w:left="864" w:hanging="864" w:firstLineChars="0"/>
    </w:pPr>
    <w:rPr>
      <w:rFonts w:ascii="仿宋_GB2312" w:hAnsi="Times New Roman" w:eastAsia="仿宋_GB2312" w:cs="Times New Roman"/>
      <w:sz w:val="30"/>
      <w:szCs w:val="36"/>
      <w:lang w:val="zh-CN"/>
    </w:rPr>
  </w:style>
  <w:style w:type="paragraph" w:customStyle="1" w:styleId="2335">
    <w:name w:val="－列表2"/>
    <w:basedOn w:val="1"/>
    <w:qFormat/>
    <w:uiPriority w:val="0"/>
    <w:pPr>
      <w:adjustRightInd/>
      <w:snapToGrid/>
      <w:spacing w:line="240" w:lineRule="auto"/>
      <w:ind w:firstLine="0" w:firstLineChars="0"/>
      <w:jc w:val="center"/>
    </w:pPr>
    <w:rPr>
      <w:rFonts w:cs="Times New Roman"/>
      <w:sz w:val="21"/>
      <w:szCs w:val="21"/>
    </w:rPr>
  </w:style>
  <w:style w:type="paragraph" w:customStyle="1" w:styleId="2336">
    <w:name w:val="Char316"/>
    <w:basedOn w:val="1"/>
    <w:qFormat/>
    <w:uiPriority w:val="0"/>
    <w:pPr>
      <w:adjustRightInd/>
      <w:snapToGrid/>
      <w:spacing w:line="240" w:lineRule="auto"/>
      <w:ind w:left="-48" w:firstLine="0" w:firstLineChars="0"/>
    </w:pPr>
    <w:rPr>
      <w:rFonts w:cs="Times New Roman"/>
      <w:sz w:val="21"/>
      <w:szCs w:val="24"/>
    </w:rPr>
  </w:style>
  <w:style w:type="paragraph" w:customStyle="1" w:styleId="2337">
    <w:name w:val="默认段落字体 Para Char Char Char Char Char Char Char Char Char Char"/>
    <w:basedOn w:val="1"/>
    <w:qFormat/>
    <w:uiPriority w:val="0"/>
    <w:pPr>
      <w:adjustRightInd/>
      <w:snapToGrid/>
      <w:spacing w:line="240" w:lineRule="auto"/>
      <w:ind w:firstLine="0" w:firstLineChars="0"/>
    </w:pPr>
    <w:rPr>
      <w:rFonts w:cs="Times New Roman"/>
      <w:sz w:val="21"/>
      <w:szCs w:val="24"/>
    </w:rPr>
  </w:style>
  <w:style w:type="paragraph" w:customStyle="1" w:styleId="2338">
    <w:name w:val="样式 样式4 + 首行缩进:  0.75 字符"/>
    <w:basedOn w:val="1"/>
    <w:qFormat/>
    <w:uiPriority w:val="0"/>
    <w:pPr>
      <w:spacing w:beforeLines="100" w:line="240" w:lineRule="atLeast"/>
      <w:ind w:firstLine="0" w:firstLineChars="0"/>
      <w:jc w:val="left"/>
    </w:pPr>
    <w:rPr>
      <w:rFonts w:cs="Times New Roman"/>
      <w:szCs w:val="24"/>
    </w:rPr>
  </w:style>
  <w:style w:type="paragraph" w:customStyle="1" w:styleId="2339">
    <w:name w:val="样式 样式 样式 标题 3条标题1.1.1Section标题 3 Char Char + 首行缩进:  2 字符 + 段前: 0..."/>
    <w:basedOn w:val="1"/>
    <w:uiPriority w:val="0"/>
    <w:pPr>
      <w:keepNext/>
      <w:keepLines/>
      <w:adjustRightInd/>
      <w:spacing w:beforeLines="30" w:afterLines="20" w:line="240" w:lineRule="auto"/>
      <w:ind w:firstLine="0" w:firstLineChars="0"/>
      <w:jc w:val="left"/>
      <w:outlineLvl w:val="2"/>
    </w:pPr>
    <w:rPr>
      <w:rFonts w:cs="Times New Roman"/>
      <w:b/>
      <w:bCs/>
      <w:sz w:val="28"/>
      <w:szCs w:val="28"/>
    </w:rPr>
  </w:style>
  <w:style w:type="paragraph" w:customStyle="1" w:styleId="2340">
    <w:name w:val="正文修改52"/>
    <w:basedOn w:val="892"/>
    <w:qFormat/>
    <w:uiPriority w:val="0"/>
    <w:pPr>
      <w:spacing w:line="480" w:lineRule="exact"/>
      <w:ind w:firstLine="0" w:firstLineChars="0"/>
    </w:pPr>
    <w:rPr>
      <w:rFonts w:cs="宋体"/>
      <w:sz w:val="24"/>
      <w:szCs w:val="24"/>
    </w:rPr>
  </w:style>
  <w:style w:type="paragraph" w:customStyle="1" w:styleId="2341">
    <w:name w:val="正文+首行缩进"/>
    <w:basedOn w:val="1"/>
    <w:qFormat/>
    <w:uiPriority w:val="0"/>
    <w:pPr>
      <w:overflowPunct w:val="0"/>
      <w:topLinePunct/>
      <w:snapToGrid/>
      <w:spacing w:line="460" w:lineRule="atLeast"/>
      <w:jc w:val="left"/>
      <w:textAlignment w:val="baseline"/>
    </w:pPr>
    <w:rPr>
      <w:rFonts w:cs="Times New Roman"/>
      <w:kern w:val="0"/>
      <w:sz w:val="28"/>
      <w:szCs w:val="20"/>
    </w:rPr>
  </w:style>
  <w:style w:type="paragraph" w:customStyle="1" w:styleId="2342">
    <w:name w:val="样式 样式 样式 样式 样式4 + 首行缩进:  0.75 字符 + 首行缩进:  2 字符 + 首行缩进:  2 字符 + 首..."/>
    <w:basedOn w:val="1"/>
    <w:qFormat/>
    <w:uiPriority w:val="0"/>
    <w:pPr>
      <w:spacing w:line="240" w:lineRule="atLeast"/>
      <w:ind w:firstLine="480"/>
      <w:jc w:val="left"/>
    </w:pPr>
    <w:rPr>
      <w:rFonts w:cs="Times New Roman"/>
      <w:sz w:val="28"/>
      <w:szCs w:val="28"/>
    </w:rPr>
  </w:style>
  <w:style w:type="paragraph" w:customStyle="1" w:styleId="2343">
    <w:name w:val="Char2 Char Char3"/>
    <w:basedOn w:val="1"/>
    <w:qFormat/>
    <w:uiPriority w:val="0"/>
    <w:pPr>
      <w:adjustRightInd/>
      <w:snapToGrid/>
      <w:spacing w:line="240" w:lineRule="auto"/>
      <w:ind w:firstLine="0" w:firstLineChars="0"/>
    </w:pPr>
    <w:rPr>
      <w:rFonts w:cs="Times New Roman"/>
      <w:sz w:val="21"/>
      <w:szCs w:val="21"/>
    </w:rPr>
  </w:style>
  <w:style w:type="paragraph" w:customStyle="1" w:styleId="2344">
    <w:name w:val="正文213"/>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2345">
    <w:name w:val="Char6 Char Char Char"/>
    <w:basedOn w:val="1"/>
    <w:qFormat/>
    <w:uiPriority w:val="0"/>
    <w:pPr>
      <w:adjustRightInd/>
      <w:snapToGrid/>
      <w:spacing w:line="240" w:lineRule="auto"/>
      <w:ind w:firstLine="0" w:firstLineChars="0"/>
    </w:pPr>
    <w:rPr>
      <w:rFonts w:cs="Times New Roman"/>
      <w:sz w:val="21"/>
      <w:szCs w:val="21"/>
    </w:rPr>
  </w:style>
  <w:style w:type="paragraph" w:customStyle="1" w:styleId="2346">
    <w:name w:val="Char6"/>
    <w:basedOn w:val="1"/>
    <w:qFormat/>
    <w:uiPriority w:val="0"/>
    <w:pPr>
      <w:adjustRightInd/>
      <w:snapToGrid/>
      <w:spacing w:line="240" w:lineRule="auto"/>
      <w:ind w:firstLine="0" w:firstLineChars="0"/>
    </w:pPr>
    <w:rPr>
      <w:rFonts w:cs="Times New Roman"/>
      <w:sz w:val="21"/>
      <w:szCs w:val="21"/>
    </w:rPr>
  </w:style>
  <w:style w:type="paragraph" w:customStyle="1" w:styleId="2347">
    <w:name w:val="Char Char Char Char1 Char Char Char9"/>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2348">
    <w:name w:val="Char Char1 Char Char Char"/>
    <w:basedOn w:val="1"/>
    <w:uiPriority w:val="0"/>
    <w:pPr>
      <w:adjustRightInd/>
      <w:snapToGrid/>
      <w:spacing w:line="240" w:lineRule="auto"/>
      <w:ind w:firstLine="0" w:firstLineChars="0"/>
    </w:pPr>
    <w:rPr>
      <w:rFonts w:cs="Times New Roman"/>
      <w:sz w:val="21"/>
      <w:szCs w:val="21"/>
    </w:rPr>
  </w:style>
  <w:style w:type="paragraph" w:customStyle="1" w:styleId="2349">
    <w:name w:val="Char6 Char Char Char1 Char Char"/>
    <w:basedOn w:val="1"/>
    <w:qFormat/>
    <w:uiPriority w:val="0"/>
    <w:pPr>
      <w:adjustRightInd/>
      <w:snapToGrid/>
      <w:spacing w:line="240" w:lineRule="auto"/>
      <w:ind w:firstLine="0" w:firstLineChars="0"/>
    </w:pPr>
    <w:rPr>
      <w:rFonts w:cs="Times New Roman"/>
      <w:sz w:val="21"/>
      <w:szCs w:val="21"/>
    </w:rPr>
  </w:style>
  <w:style w:type="paragraph" w:customStyle="1" w:styleId="2350">
    <w:name w:val="Char6 Char Char Char1 Char Char Char2"/>
    <w:basedOn w:val="1"/>
    <w:qFormat/>
    <w:uiPriority w:val="0"/>
    <w:pPr>
      <w:adjustRightInd/>
      <w:snapToGrid/>
      <w:spacing w:line="240" w:lineRule="auto"/>
      <w:ind w:firstLine="0" w:firstLineChars="0"/>
    </w:pPr>
    <w:rPr>
      <w:rFonts w:cs="Times New Roman"/>
      <w:sz w:val="21"/>
      <w:szCs w:val="21"/>
    </w:rPr>
  </w:style>
  <w:style w:type="paragraph" w:customStyle="1" w:styleId="2351">
    <w:name w:val="Char Char Char Char Char Char4"/>
    <w:basedOn w:val="1"/>
    <w:qFormat/>
    <w:uiPriority w:val="0"/>
    <w:pPr>
      <w:adjustRightInd/>
      <w:snapToGrid/>
      <w:spacing w:line="240" w:lineRule="auto"/>
      <w:ind w:firstLine="0" w:firstLineChars="0"/>
    </w:pPr>
    <w:rPr>
      <w:rFonts w:cs="Times New Roman"/>
      <w:sz w:val="21"/>
      <w:szCs w:val="21"/>
    </w:rPr>
  </w:style>
  <w:style w:type="paragraph" w:customStyle="1" w:styleId="2352">
    <w:name w:val="样式 标题 1 + 非加粗"/>
    <w:basedOn w:val="3"/>
    <w:qFormat/>
    <w:uiPriority w:val="0"/>
    <w:pPr>
      <w:keepLines w:val="0"/>
      <w:tabs>
        <w:tab w:val="left" w:pos="425"/>
        <w:tab w:val="left" w:pos="545"/>
      </w:tabs>
      <w:spacing w:before="0" w:after="0" w:line="360" w:lineRule="auto"/>
      <w:ind w:left="425" w:hanging="425"/>
      <w:textAlignment w:val="baseline"/>
    </w:pPr>
    <w:rPr>
      <w:rFonts w:cs="Times New Roman"/>
      <w:kern w:val="0"/>
      <w:sz w:val="32"/>
      <w:szCs w:val="32"/>
    </w:rPr>
  </w:style>
  <w:style w:type="paragraph" w:customStyle="1" w:styleId="2353">
    <w:name w:val="Char Char Char Char Char Char Char Char Char Char Char Char Char Char Char Char Char Char Char Char Char Char Char Char Char Char Char Char Char Char Char Char Char Char Char Char Char Char Char Char1"/>
    <w:basedOn w:val="1"/>
    <w:qFormat/>
    <w:uiPriority w:val="0"/>
    <w:pPr>
      <w:adjustRightInd/>
      <w:snapToGrid/>
      <w:spacing w:line="240" w:lineRule="auto"/>
      <w:ind w:firstLine="0" w:firstLineChars="0"/>
    </w:pPr>
    <w:rPr>
      <w:rFonts w:cs="Times New Roman"/>
      <w:szCs w:val="24"/>
    </w:rPr>
  </w:style>
  <w:style w:type="paragraph" w:customStyle="1" w:styleId="2354">
    <w:name w:val="样式 标题 3 + 黑色"/>
    <w:basedOn w:val="5"/>
    <w:qFormat/>
    <w:uiPriority w:val="0"/>
    <w:pPr>
      <w:tabs>
        <w:tab w:val="left" w:pos="720"/>
      </w:tabs>
      <w:snapToGrid/>
      <w:spacing w:before="0" w:after="0" w:line="360" w:lineRule="auto"/>
      <w:ind w:left="567" w:hanging="567" w:firstLineChars="0"/>
      <w:textAlignment w:val="baseline"/>
    </w:pPr>
    <w:rPr>
      <w:rFonts w:cs="Times New Roman"/>
      <w:color w:val="000000"/>
      <w:kern w:val="0"/>
      <w:sz w:val="28"/>
      <w:szCs w:val="28"/>
    </w:rPr>
  </w:style>
  <w:style w:type="paragraph" w:customStyle="1" w:styleId="2355">
    <w:name w:val="样式 标题 3标题 3 Char标题 3 Char Char Char Char Char Char Char Char C...2"/>
    <w:basedOn w:val="5"/>
    <w:qFormat/>
    <w:uiPriority w:val="0"/>
    <w:pPr>
      <w:numPr>
        <w:ilvl w:val="2"/>
        <w:numId w:val="5"/>
      </w:numPr>
      <w:adjustRightInd/>
      <w:snapToGrid/>
      <w:spacing w:before="0" w:after="0" w:line="360" w:lineRule="auto"/>
      <w:ind w:left="0" w:firstLine="0" w:firstLineChars="0"/>
    </w:pPr>
    <w:rPr>
      <w:rFonts w:ascii="宋体" w:hAnsi="宋体" w:cs="宋体"/>
      <w:bCs w:val="0"/>
      <w:sz w:val="28"/>
      <w:szCs w:val="20"/>
    </w:rPr>
  </w:style>
  <w:style w:type="paragraph" w:customStyle="1" w:styleId="2356">
    <w:name w:val="样式 +正文 + 宋体 小四 首行缩进:  2 字符 行距: 固定值 25 磅"/>
    <w:basedOn w:val="1368"/>
    <w:qFormat/>
    <w:uiPriority w:val="0"/>
    <w:pPr>
      <w:widowControl w:val="0"/>
      <w:ind w:firstLine="480"/>
    </w:pPr>
    <w:rPr>
      <w:rFonts w:ascii="宋体" w:hAnsi="宋体" w:cs="宋体"/>
      <w:szCs w:val="20"/>
    </w:rPr>
  </w:style>
  <w:style w:type="paragraph" w:customStyle="1" w:styleId="2357">
    <w:name w:val="样式 标题 2mystyle2style2 + 四号 非加粗 居中 行距: 多倍行距 1.73 字行"/>
    <w:basedOn w:val="4"/>
    <w:qFormat/>
    <w:uiPriority w:val="0"/>
    <w:pPr>
      <w:widowControl w:val="0"/>
      <w:adjustRightInd/>
      <w:snapToGrid/>
      <w:spacing w:before="260" w:beforeLines="0" w:after="260" w:afterLines="0" w:line="415" w:lineRule="auto"/>
      <w:jc w:val="center"/>
    </w:pPr>
    <w:rPr>
      <w:rFonts w:ascii="Arial" w:hAnsi="Arial" w:eastAsia="黑体" w:cs="Century"/>
      <w:b w:val="0"/>
      <w:bCs w:val="0"/>
      <w:sz w:val="28"/>
      <w:szCs w:val="20"/>
    </w:rPr>
  </w:style>
  <w:style w:type="paragraph" w:customStyle="1" w:styleId="2358">
    <w:name w:val="样式 行距: 固定值 25 磅"/>
    <w:basedOn w:val="1"/>
    <w:qFormat/>
    <w:uiPriority w:val="0"/>
    <w:pPr>
      <w:adjustRightInd/>
      <w:snapToGrid/>
      <w:ind w:firstLine="420"/>
    </w:pPr>
    <w:rPr>
      <w:rFonts w:cs="宋体"/>
      <w:szCs w:val="20"/>
    </w:rPr>
  </w:style>
  <w:style w:type="paragraph" w:customStyle="1" w:styleId="2359">
    <w:name w:val="样式 (符号) 宋体 行距: 固定值 25 磅"/>
    <w:basedOn w:val="1"/>
    <w:qFormat/>
    <w:uiPriority w:val="0"/>
    <w:pPr>
      <w:adjustRightInd/>
      <w:snapToGrid/>
      <w:ind w:firstLine="473" w:firstLineChars="225"/>
    </w:pPr>
    <w:rPr>
      <w:rFonts w:hAnsi="宋体" w:cs="宋体"/>
      <w:szCs w:val="20"/>
    </w:rPr>
  </w:style>
  <w:style w:type="paragraph" w:customStyle="1" w:styleId="2360">
    <w:name w:val="样式 (符号) 宋体 首行缩进:  0.99 厘米 行距: 固定值 25 磅"/>
    <w:basedOn w:val="1"/>
    <w:qFormat/>
    <w:uiPriority w:val="0"/>
    <w:pPr>
      <w:adjustRightInd/>
      <w:snapToGrid/>
      <w:ind w:firstLine="561" w:firstLineChars="0"/>
    </w:pPr>
    <w:rPr>
      <w:rFonts w:hAnsi="宋体" w:cs="宋体"/>
      <w:szCs w:val="20"/>
    </w:rPr>
  </w:style>
  <w:style w:type="paragraph" w:customStyle="1" w:styleId="2361">
    <w:name w:val="样式 (符号) 宋体 首行缩进:  0.99 厘米 行距: 固定值 25 磅1"/>
    <w:basedOn w:val="1"/>
    <w:qFormat/>
    <w:uiPriority w:val="0"/>
    <w:pPr>
      <w:adjustRightInd/>
      <w:snapToGrid/>
      <w:ind w:firstLine="561" w:firstLineChars="0"/>
    </w:pPr>
    <w:rPr>
      <w:rFonts w:hAnsi="宋体" w:cs="宋体"/>
      <w:spacing w:val="-2"/>
      <w:szCs w:val="20"/>
    </w:rPr>
  </w:style>
  <w:style w:type="paragraph" w:customStyle="1" w:styleId="2362">
    <w:name w:val="样式 (符号) 宋体 首行缩进:  0.85 厘米 行距: 固定值 25 磅"/>
    <w:basedOn w:val="1"/>
    <w:qFormat/>
    <w:uiPriority w:val="0"/>
    <w:pPr>
      <w:adjustRightInd/>
      <w:snapToGrid/>
      <w:ind w:firstLine="480" w:firstLineChars="0"/>
    </w:pPr>
    <w:rPr>
      <w:rFonts w:hAnsi="宋体" w:cs="宋体"/>
      <w:szCs w:val="20"/>
    </w:rPr>
  </w:style>
  <w:style w:type="paragraph" w:customStyle="1" w:styleId="2363">
    <w:name w:val="Char Char Char Char Char Char Char7"/>
    <w:basedOn w:val="1"/>
    <w:qFormat/>
    <w:uiPriority w:val="0"/>
    <w:pPr>
      <w:adjustRightInd/>
      <w:snapToGrid/>
      <w:spacing w:line="240" w:lineRule="auto"/>
      <w:ind w:firstLine="0" w:firstLineChars="0"/>
    </w:pPr>
    <w:rPr>
      <w:rFonts w:cs="Times New Roman"/>
      <w:sz w:val="21"/>
      <w:szCs w:val="24"/>
    </w:rPr>
  </w:style>
  <w:style w:type="paragraph" w:customStyle="1" w:styleId="2364">
    <w:name w:val="Char1 Char Char Char Char Char Char"/>
    <w:basedOn w:val="1"/>
    <w:qFormat/>
    <w:uiPriority w:val="0"/>
    <w:pPr>
      <w:widowControl/>
      <w:adjustRightInd/>
      <w:snapToGrid/>
      <w:spacing w:before="100" w:beforeAutospacing="1" w:after="100" w:afterAutospacing="1" w:line="240" w:lineRule="auto"/>
      <w:jc w:val="left"/>
    </w:pPr>
    <w:rPr>
      <w:rFonts w:ascii="Verdana" w:hAnsi="Verdana" w:eastAsia="仿宋_GB2312" w:cs="Times New Roman"/>
      <w:kern w:val="0"/>
      <w:sz w:val="20"/>
      <w:szCs w:val="21"/>
      <w:lang w:eastAsia="en-US"/>
    </w:rPr>
  </w:style>
  <w:style w:type="paragraph" w:customStyle="1" w:styleId="2365">
    <w:name w:val="chen"/>
    <w:basedOn w:val="1368"/>
    <w:qFormat/>
    <w:uiPriority w:val="0"/>
    <w:pPr>
      <w:widowControl w:val="0"/>
    </w:pPr>
    <w:rPr>
      <w:color w:val="000000"/>
      <w:sz w:val="28"/>
      <w:szCs w:val="24"/>
    </w:rPr>
  </w:style>
  <w:style w:type="paragraph" w:customStyle="1" w:styleId="2366">
    <w:name w:val="表格小4居中"/>
    <w:basedOn w:val="1"/>
    <w:qFormat/>
    <w:uiPriority w:val="0"/>
    <w:pPr>
      <w:spacing w:before="60" w:after="60" w:line="320" w:lineRule="atLeast"/>
      <w:ind w:firstLine="0" w:firstLineChars="0"/>
      <w:jc w:val="center"/>
    </w:pPr>
    <w:rPr>
      <w:rFonts w:cs="宋体"/>
      <w:szCs w:val="20"/>
    </w:rPr>
  </w:style>
  <w:style w:type="paragraph" w:customStyle="1" w:styleId="2367">
    <w:name w:val="表格小4"/>
    <w:basedOn w:val="1"/>
    <w:next w:val="34"/>
    <w:qFormat/>
    <w:uiPriority w:val="0"/>
    <w:pPr>
      <w:spacing w:before="60" w:after="60" w:line="320" w:lineRule="atLeast"/>
      <w:ind w:firstLine="0" w:firstLineChars="0"/>
    </w:pPr>
    <w:rPr>
      <w:rFonts w:cs="宋体"/>
      <w:szCs w:val="20"/>
    </w:rPr>
  </w:style>
  <w:style w:type="paragraph" w:customStyle="1" w:styleId="2368">
    <w:name w:val="Char1 Char Char Char2"/>
    <w:basedOn w:val="1"/>
    <w:qFormat/>
    <w:uiPriority w:val="0"/>
    <w:pPr>
      <w:adjustRightInd/>
      <w:snapToGrid/>
      <w:spacing w:line="240" w:lineRule="auto"/>
      <w:ind w:firstLine="0" w:firstLineChars="0"/>
    </w:pPr>
    <w:rPr>
      <w:rFonts w:cs="Times New Roman"/>
      <w:sz w:val="21"/>
      <w:szCs w:val="21"/>
    </w:rPr>
  </w:style>
  <w:style w:type="paragraph" w:customStyle="1" w:styleId="2369">
    <w:name w:val="样式 样式 样式 正文首行缩进 + 首行缩进:  2 字符 + 首行缩进:  2 字符2 + 首行缩进:  2 字符"/>
    <w:basedOn w:val="1"/>
    <w:qFormat/>
    <w:uiPriority w:val="0"/>
    <w:pPr>
      <w:spacing w:line="520" w:lineRule="atLeast"/>
      <w:ind w:firstLine="553"/>
    </w:pPr>
    <w:rPr>
      <w:rFonts w:cs="宋体"/>
      <w:sz w:val="28"/>
      <w:szCs w:val="20"/>
    </w:rPr>
  </w:style>
  <w:style w:type="paragraph" w:customStyle="1" w:styleId="2370">
    <w:name w:val="访问过的超链接1"/>
    <w:qFormat/>
    <w:uiPriority w:val="99"/>
    <w:pPr>
      <w:widowControl w:val="0"/>
      <w:jc w:val="both"/>
    </w:pPr>
    <w:rPr>
      <w:rFonts w:ascii="Calibri" w:hAnsi="Calibri" w:eastAsia="宋体" w:cs="Times New Roman"/>
      <w:kern w:val="2"/>
      <w:sz w:val="21"/>
      <w:szCs w:val="22"/>
      <w:lang w:val="en-US" w:eastAsia="zh-CN" w:bidi="ar-SA"/>
    </w:rPr>
  </w:style>
  <w:style w:type="paragraph" w:customStyle="1" w:styleId="2371">
    <w:name w:val="附件31"/>
    <w:basedOn w:val="3"/>
    <w:next w:val="179"/>
    <w:qFormat/>
    <w:uiPriority w:val="0"/>
    <w:pPr>
      <w:tabs>
        <w:tab w:val="left" w:pos="1566"/>
      </w:tabs>
      <w:spacing w:before="0" w:beforeLines="0" w:after="120" w:afterLines="0" w:line="360" w:lineRule="auto"/>
      <w:jc w:val="left"/>
    </w:pPr>
    <w:rPr>
      <w:rFonts w:ascii="黑体" w:hAnsi="宋体" w:eastAsia="黑体" w:cs="Times New Roman"/>
      <w:b w:val="0"/>
      <w:bCs w:val="0"/>
      <w:sz w:val="32"/>
      <w:szCs w:val="32"/>
    </w:rPr>
  </w:style>
  <w:style w:type="paragraph" w:customStyle="1" w:styleId="2372">
    <w:name w:val="表内容"/>
    <w:basedOn w:val="1"/>
    <w:qFormat/>
    <w:uiPriority w:val="0"/>
    <w:pPr>
      <w:adjustRightInd/>
      <w:snapToGrid/>
      <w:spacing w:line="240" w:lineRule="auto"/>
    </w:pPr>
    <w:rPr>
      <w:rFonts w:ascii="宋体" w:hAnsi="宋体" w:cs="Times New Roman"/>
      <w:sz w:val="21"/>
      <w:szCs w:val="24"/>
    </w:rPr>
  </w:style>
  <w:style w:type="paragraph" w:customStyle="1" w:styleId="2373">
    <w:name w:val="表文字522"/>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2374">
    <w:name w:val="表内54112"/>
    <w:basedOn w:val="1"/>
    <w:qFormat/>
    <w:uiPriority w:val="0"/>
    <w:pPr>
      <w:spacing w:line="300" w:lineRule="auto"/>
      <w:ind w:firstLine="0" w:firstLineChars="0"/>
      <w:jc w:val="center"/>
    </w:pPr>
    <w:rPr>
      <w:rFonts w:ascii="宋体" w:hAnsi="宋体" w:cs="宋体"/>
      <w:sz w:val="21"/>
      <w:szCs w:val="20"/>
    </w:rPr>
  </w:style>
  <w:style w:type="paragraph" w:customStyle="1" w:styleId="2375">
    <w:name w:val="样式 表格内字体1 +1"/>
    <w:basedOn w:val="2376"/>
    <w:next w:val="824"/>
    <w:qFormat/>
    <w:uiPriority w:val="0"/>
    <w:rPr>
      <w:rFonts w:hAnsi="Times New Roman" w:cs="宋体"/>
      <w:szCs w:val="20"/>
    </w:rPr>
  </w:style>
  <w:style w:type="paragraph" w:customStyle="1" w:styleId="2376">
    <w:name w:val="表格内字体1"/>
    <w:basedOn w:val="179"/>
    <w:next w:val="179"/>
    <w:qFormat/>
    <w:uiPriority w:val="0"/>
    <w:pPr>
      <w:spacing w:line="240" w:lineRule="auto"/>
      <w:ind w:firstLine="0"/>
      <w:jc w:val="center"/>
    </w:pPr>
    <w:rPr>
      <w:rFonts w:hAnsi="宋体" w:cs="Times New Roman"/>
      <w:sz w:val="21"/>
    </w:rPr>
  </w:style>
  <w:style w:type="paragraph" w:customStyle="1" w:styleId="2377">
    <w:name w:val="正文改动"/>
    <w:basedOn w:val="1"/>
    <w:qFormat/>
    <w:uiPriority w:val="0"/>
    <w:pPr>
      <w:adjustRightInd/>
      <w:snapToGrid/>
      <w:spacing w:line="240" w:lineRule="auto"/>
      <w:ind w:firstLine="0" w:firstLineChars="0"/>
    </w:pPr>
    <w:rPr>
      <w:rFonts w:cs="Times New Roman"/>
      <w:color w:val="0000FF"/>
      <w:sz w:val="21"/>
      <w:szCs w:val="24"/>
    </w:rPr>
  </w:style>
  <w:style w:type="paragraph" w:customStyle="1" w:styleId="2378">
    <w:name w:val="默认段落字体 Para Char31"/>
    <w:basedOn w:val="1"/>
    <w:qFormat/>
    <w:uiPriority w:val="0"/>
    <w:pPr>
      <w:adjustRightInd/>
      <w:snapToGrid/>
      <w:spacing w:line="360" w:lineRule="auto"/>
    </w:pPr>
    <w:rPr>
      <w:rFonts w:ascii="宋体" w:hAnsi="宋体" w:cs="宋体"/>
      <w:szCs w:val="24"/>
    </w:rPr>
  </w:style>
  <w:style w:type="paragraph" w:customStyle="1" w:styleId="2379">
    <w:name w:val="小四居中行1"/>
    <w:basedOn w:val="1"/>
    <w:qFormat/>
    <w:uiPriority w:val="0"/>
    <w:pPr>
      <w:adjustRightInd/>
      <w:snapToGrid/>
      <w:spacing w:line="240" w:lineRule="auto"/>
      <w:ind w:left="140" w:firstLine="0" w:firstLineChars="0"/>
      <w:jc w:val="center"/>
    </w:pPr>
    <w:rPr>
      <w:rFonts w:ascii="宋体" w:eastAsia="仿宋_GB2312" w:cs="Times New Roman"/>
      <w:szCs w:val="20"/>
    </w:rPr>
  </w:style>
  <w:style w:type="paragraph" w:customStyle="1" w:styleId="2380">
    <w:name w:val="样式 标题 1 + 两端对齐"/>
    <w:basedOn w:val="3"/>
    <w:qFormat/>
    <w:uiPriority w:val="0"/>
    <w:pPr>
      <w:adjustRightInd/>
      <w:snapToGrid/>
      <w:spacing w:before="0" w:after="0" w:line="400" w:lineRule="exact"/>
    </w:pPr>
    <w:rPr>
      <w:rFonts w:ascii="宋体" w:hAnsi="宋体" w:cs="Times New Roman"/>
      <w:b w:val="0"/>
      <w:bCs w:val="0"/>
      <w:sz w:val="28"/>
      <w:szCs w:val="20"/>
    </w:rPr>
  </w:style>
  <w:style w:type="paragraph" w:customStyle="1" w:styleId="2381">
    <w:name w:val="Char4 Char Char Char Char Char Char Char Char Char Char Char Char Char Char Char Char Char1 Char Char Char Char Char Char1 Char Char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2382">
    <w:name w:val="Char1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383">
    <w:name w:val="表题3122"/>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2384">
    <w:name w:val="Char4 Char Char Char Char Char Char Char Char Char Char Char Char Char Char Char Char Char1 Char1"/>
    <w:basedOn w:val="1"/>
    <w:qFormat/>
    <w:uiPriority w:val="0"/>
    <w:pPr>
      <w:adjustRightInd/>
      <w:snapToGrid/>
      <w:spacing w:line="240" w:lineRule="exact"/>
    </w:pPr>
    <w:rPr>
      <w:rFonts w:cs="Times New Roman"/>
      <w:sz w:val="28"/>
      <w:szCs w:val="28"/>
    </w:rPr>
  </w:style>
  <w:style w:type="paragraph" w:customStyle="1" w:styleId="2385">
    <w:name w:val="Char3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2386">
    <w:name w:val="表格内字体61"/>
    <w:basedOn w:val="179"/>
    <w:next w:val="179"/>
    <w:qFormat/>
    <w:uiPriority w:val="0"/>
    <w:pPr>
      <w:spacing w:line="240" w:lineRule="auto"/>
      <w:ind w:firstLine="0"/>
      <w:jc w:val="center"/>
    </w:pPr>
    <w:rPr>
      <w:rFonts w:hAnsi="宋体" w:cs="Times New Roman"/>
      <w:sz w:val="21"/>
    </w:rPr>
  </w:style>
  <w:style w:type="paragraph" w:customStyle="1" w:styleId="2387">
    <w:name w:val="Char Char Char2 Char Char Char Char Char Char Char Char Char Char1"/>
    <w:basedOn w:val="1"/>
    <w:qFormat/>
    <w:uiPriority w:val="0"/>
    <w:pPr>
      <w:adjustRightInd/>
      <w:snapToGrid/>
      <w:spacing w:line="240" w:lineRule="auto"/>
      <w:ind w:firstLine="0" w:firstLineChars="0"/>
    </w:pPr>
    <w:rPr>
      <w:rFonts w:cs="Times New Roman"/>
      <w:sz w:val="21"/>
      <w:szCs w:val="21"/>
    </w:rPr>
  </w:style>
  <w:style w:type="paragraph" w:customStyle="1" w:styleId="2388">
    <w:name w:val="23-47表名2"/>
    <w:basedOn w:val="1"/>
    <w:qFormat/>
    <w:uiPriority w:val="0"/>
    <w:pPr>
      <w:adjustRightInd/>
      <w:snapToGrid/>
      <w:spacing w:afterLines="50" w:line="440" w:lineRule="exact"/>
      <w:ind w:firstLine="0" w:firstLineChars="0"/>
      <w:jc w:val="center"/>
    </w:pPr>
    <w:rPr>
      <w:rFonts w:ascii="宋体" w:hAnsi="宋体" w:cs="Times New Roman"/>
      <w:b/>
      <w:szCs w:val="24"/>
    </w:rPr>
  </w:style>
  <w:style w:type="paragraph" w:customStyle="1" w:styleId="2389">
    <w:name w:val="南通表格"/>
    <w:basedOn w:val="1"/>
    <w:next w:val="1"/>
    <w:qFormat/>
    <w:uiPriority w:val="0"/>
    <w:pPr>
      <w:framePr w:wrap="around" w:vAnchor="text" w:hAnchor="text" w:y="1"/>
      <w:adjustRightInd/>
      <w:snapToGrid/>
      <w:spacing w:line="240" w:lineRule="auto"/>
      <w:ind w:firstLine="0" w:firstLineChars="0"/>
      <w:jc w:val="center"/>
    </w:pPr>
    <w:rPr>
      <w:rFonts w:cs="Times New Roman"/>
      <w:kern w:val="0"/>
      <w:sz w:val="21"/>
      <w:szCs w:val="24"/>
    </w:rPr>
  </w:style>
  <w:style w:type="paragraph" w:customStyle="1" w:styleId="2390">
    <w:name w:val="Char Char Char Char Char Char Char Char Char Char Char Char Char Char Char Char Char Char Char Char Char Char Char Char Char Char Char Char Char Char Char Char Char Char Char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391">
    <w:name w:val="Char Char Char Char Char Char Char Char Char Char Char Char Char Char Char Char Char Char Char Char Char Char1"/>
    <w:basedOn w:val="1"/>
    <w:qFormat/>
    <w:uiPriority w:val="0"/>
    <w:pPr>
      <w:adjustRightInd/>
      <w:snapToGrid/>
      <w:spacing w:line="240" w:lineRule="auto"/>
      <w:ind w:firstLine="0" w:firstLineChars="0"/>
    </w:pPr>
    <w:rPr>
      <w:rFonts w:cs="Times New Roman"/>
      <w:szCs w:val="24"/>
    </w:rPr>
  </w:style>
  <w:style w:type="paragraph" w:customStyle="1" w:styleId="2392">
    <w:name w:val="Char Char Char Char Char Char Char Char Char Char Char Char Char2"/>
    <w:basedOn w:val="1"/>
    <w:qFormat/>
    <w:uiPriority w:val="0"/>
    <w:pPr>
      <w:adjustRightInd/>
      <w:snapToGrid/>
      <w:spacing w:line="240" w:lineRule="auto"/>
      <w:ind w:firstLine="0" w:firstLineChars="0"/>
    </w:pPr>
    <w:rPr>
      <w:rFonts w:cs="Times New Roman"/>
      <w:szCs w:val="24"/>
    </w:rPr>
  </w:style>
  <w:style w:type="paragraph" w:customStyle="1" w:styleId="2393">
    <w:name w:val="Char Char Char Char Char Char Char Char Char Char Char Char2 Char"/>
    <w:basedOn w:val="1"/>
    <w:qFormat/>
    <w:uiPriority w:val="0"/>
    <w:pPr>
      <w:adjustRightInd/>
      <w:snapToGrid/>
      <w:spacing w:line="240" w:lineRule="auto"/>
      <w:ind w:firstLine="0" w:firstLineChars="0"/>
    </w:pPr>
    <w:rPr>
      <w:rFonts w:cs="Times New Roman"/>
      <w:sz w:val="21"/>
      <w:szCs w:val="24"/>
    </w:rPr>
  </w:style>
  <w:style w:type="paragraph" w:customStyle="1" w:styleId="2394">
    <w:name w:val="Char Char Char Char Char Char Char Char Char Char Char Char Char Char Char Char Char Char Char Char Char Char Char Char Char Char Char Char1"/>
    <w:basedOn w:val="1"/>
    <w:qFormat/>
    <w:uiPriority w:val="0"/>
    <w:pPr>
      <w:adjustRightInd/>
      <w:snapToGrid/>
      <w:spacing w:line="240" w:lineRule="auto"/>
      <w:ind w:firstLine="0" w:firstLineChars="0"/>
    </w:pPr>
    <w:rPr>
      <w:rFonts w:cs="Times New Roman"/>
      <w:szCs w:val="24"/>
    </w:rPr>
  </w:style>
  <w:style w:type="paragraph" w:customStyle="1" w:styleId="2395">
    <w:name w:val="Char Char Char Char Char Char Char Char Char Char Char Char Char Char Char Char Char Char Char Char Char Char Char Char Char Char Char Char Char Char Char Char Char Char1"/>
    <w:basedOn w:val="1"/>
    <w:qFormat/>
    <w:uiPriority w:val="0"/>
    <w:pPr>
      <w:adjustRightInd/>
      <w:snapToGrid/>
      <w:spacing w:line="240" w:lineRule="auto"/>
      <w:ind w:firstLine="0" w:firstLineChars="0"/>
    </w:pPr>
    <w:rPr>
      <w:rFonts w:cs="Times New Roman"/>
      <w:szCs w:val="24"/>
    </w:rPr>
  </w:style>
  <w:style w:type="paragraph" w:customStyle="1" w:styleId="2396">
    <w:name w:val="Char Char Char1 Char Char Char Char Char Char2"/>
    <w:basedOn w:val="1"/>
    <w:qFormat/>
    <w:uiPriority w:val="0"/>
    <w:pPr>
      <w:adjustRightInd/>
      <w:snapToGrid/>
      <w:spacing w:line="240" w:lineRule="auto"/>
      <w:ind w:firstLine="0" w:firstLineChars="0"/>
    </w:pPr>
    <w:rPr>
      <w:rFonts w:ascii="黑体" w:hAnsi="黑体" w:eastAsia="黑体" w:cs="Times New Roman"/>
      <w:b/>
      <w:spacing w:val="10"/>
      <w:sz w:val="28"/>
      <w:szCs w:val="20"/>
    </w:rPr>
  </w:style>
  <w:style w:type="paragraph" w:customStyle="1" w:styleId="2397">
    <w:name w:val="Char Char1 Char3"/>
    <w:basedOn w:val="1"/>
    <w:qFormat/>
    <w:uiPriority w:val="0"/>
    <w:pPr>
      <w:adjustRightInd/>
      <w:snapToGrid/>
      <w:spacing w:line="240" w:lineRule="auto"/>
      <w:ind w:firstLine="0" w:firstLineChars="0"/>
    </w:pPr>
    <w:rPr>
      <w:rFonts w:cs="Times New Roman"/>
      <w:szCs w:val="24"/>
    </w:rPr>
  </w:style>
  <w:style w:type="paragraph" w:customStyle="1" w:styleId="2398">
    <w:name w:val="Char Char Char Char Char Char Char Char Char Char Char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399">
    <w:name w:val="正文格式42"/>
    <w:basedOn w:val="1"/>
    <w:qFormat/>
    <w:uiPriority w:val="0"/>
    <w:pPr>
      <w:adjustRightInd/>
      <w:snapToGrid/>
      <w:spacing w:line="360" w:lineRule="auto"/>
      <w:ind w:firstLine="482" w:firstLineChars="0"/>
    </w:pPr>
    <w:rPr>
      <w:rFonts w:ascii="宋体" w:hAnsi="宋体" w:cs="Times New Roman"/>
      <w:szCs w:val="24"/>
    </w:rPr>
  </w:style>
  <w:style w:type="paragraph" w:customStyle="1" w:styleId="2400">
    <w:name w:val="Char1 Char Char Char Char Char Char Char Char Char1 Char Char Char Char Char Char1"/>
    <w:basedOn w:val="1"/>
    <w:qFormat/>
    <w:uiPriority w:val="0"/>
    <w:pPr>
      <w:widowControl/>
      <w:adjustRightInd/>
      <w:snapToGrid/>
      <w:spacing w:before="100" w:beforeAutospacing="1" w:after="100" w:afterAutospacing="1" w:line="240" w:lineRule="auto"/>
      <w:jc w:val="left"/>
    </w:pPr>
    <w:rPr>
      <w:rFonts w:ascii="Verdana" w:hAnsi="Verdana" w:eastAsia="仿宋_GB2312" w:cs="Times New Roman"/>
      <w:kern w:val="0"/>
      <w:sz w:val="20"/>
      <w:szCs w:val="21"/>
      <w:lang w:eastAsia="en-US"/>
    </w:rPr>
  </w:style>
  <w:style w:type="paragraph" w:customStyle="1" w:styleId="2401">
    <w:name w:val="主要条文"/>
    <w:basedOn w:val="1"/>
    <w:qFormat/>
    <w:uiPriority w:val="0"/>
    <w:pPr>
      <w:numPr>
        <w:ilvl w:val="0"/>
        <w:numId w:val="6"/>
      </w:numPr>
      <w:adjustRightInd/>
      <w:snapToGrid/>
      <w:spacing w:line="240" w:lineRule="auto"/>
      <w:ind w:left="0" w:firstLine="0" w:firstLineChars="0"/>
    </w:pPr>
    <w:rPr>
      <w:rFonts w:cs="Times New Roman"/>
      <w:szCs w:val="24"/>
    </w:rPr>
  </w:style>
  <w:style w:type="paragraph" w:customStyle="1" w:styleId="2402">
    <w:name w:val="标题四"/>
    <w:basedOn w:val="6"/>
    <w:qFormat/>
    <w:uiPriority w:val="0"/>
    <w:pPr>
      <w:adjustRightInd/>
      <w:snapToGrid/>
      <w:spacing w:before="100" w:beforeAutospacing="1" w:after="100" w:afterAutospacing="1" w:line="480" w:lineRule="exact"/>
      <w:ind w:firstLine="0" w:firstLineChars="0"/>
    </w:pPr>
    <w:rPr>
      <w:rFonts w:ascii="Times New Roman" w:hAnsi="Times New Roman" w:eastAsia="楷体_GB2312" w:cs="宋体"/>
      <w:b w:val="0"/>
      <w:color w:val="000000"/>
      <w:spacing w:val="6"/>
      <w:kern w:val="44"/>
      <w:sz w:val="24"/>
      <w:szCs w:val="24"/>
      <w:lang w:val="zh-CN"/>
    </w:rPr>
  </w:style>
  <w:style w:type="paragraph" w:customStyle="1" w:styleId="2403">
    <w:name w:val="表格内字体71"/>
    <w:basedOn w:val="179"/>
    <w:next w:val="179"/>
    <w:qFormat/>
    <w:uiPriority w:val="0"/>
    <w:pPr>
      <w:spacing w:line="240" w:lineRule="auto"/>
      <w:ind w:firstLine="0"/>
      <w:jc w:val="center"/>
    </w:pPr>
    <w:rPr>
      <w:rFonts w:hAnsi="宋体" w:cs="Times New Roman"/>
      <w:sz w:val="21"/>
    </w:rPr>
  </w:style>
  <w:style w:type="paragraph" w:customStyle="1" w:styleId="2404">
    <w:name w:val="条"/>
    <w:basedOn w:val="1"/>
    <w:qFormat/>
    <w:uiPriority w:val="0"/>
    <w:pPr>
      <w:adjustRightInd/>
      <w:snapToGrid/>
      <w:spacing w:line="360" w:lineRule="auto"/>
      <w:ind w:firstLine="0" w:firstLineChars="0"/>
    </w:pPr>
    <w:rPr>
      <w:rFonts w:cs="Times New Roman"/>
      <w:sz w:val="21"/>
      <w:szCs w:val="20"/>
    </w:rPr>
  </w:style>
  <w:style w:type="paragraph" w:customStyle="1" w:styleId="2405">
    <w:name w:val="Char Char Char Char Char Char Char Char Char1 Char Char Char Char Char Char1"/>
    <w:basedOn w:val="1"/>
    <w:qFormat/>
    <w:uiPriority w:val="0"/>
    <w:pPr>
      <w:adjustRightInd/>
      <w:snapToGrid/>
      <w:spacing w:line="240" w:lineRule="auto"/>
      <w:ind w:firstLine="0" w:firstLineChars="0"/>
    </w:pPr>
    <w:rPr>
      <w:rFonts w:cs="Times New Roman"/>
      <w:sz w:val="21"/>
      <w:szCs w:val="21"/>
    </w:rPr>
  </w:style>
  <w:style w:type="paragraph" w:customStyle="1" w:styleId="2406">
    <w:name w:val="标3"/>
    <w:basedOn w:val="5"/>
    <w:qFormat/>
    <w:uiPriority w:val="0"/>
    <w:pPr>
      <w:tabs>
        <w:tab w:val="left" w:pos="900"/>
      </w:tabs>
      <w:adjustRightInd/>
      <w:snapToGrid/>
      <w:spacing w:before="120" w:after="120" w:line="480" w:lineRule="exact"/>
      <w:ind w:firstLine="0" w:firstLineChars="0"/>
    </w:pPr>
    <w:rPr>
      <w:rFonts w:hAnsi="宋体" w:cs="Times New Roman"/>
      <w:b w:val="0"/>
      <w:color w:val="000000"/>
      <w:sz w:val="28"/>
      <w:szCs w:val="28"/>
    </w:rPr>
  </w:style>
  <w:style w:type="paragraph" w:customStyle="1" w:styleId="2407">
    <w:name w:val="表题2113"/>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2408">
    <w:name w:val="xl242"/>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1"/>
      <w:szCs w:val="21"/>
    </w:rPr>
  </w:style>
  <w:style w:type="paragraph" w:customStyle="1" w:styleId="2409">
    <w:name w:val="正文条目a"/>
    <w:basedOn w:val="1"/>
    <w:qFormat/>
    <w:uiPriority w:val="0"/>
    <w:pPr>
      <w:adjustRightInd/>
      <w:snapToGrid/>
      <w:spacing w:line="240" w:lineRule="auto"/>
      <w:ind w:left="400" w:leftChars="300" w:hanging="100" w:hangingChars="100"/>
    </w:pPr>
    <w:rPr>
      <w:rFonts w:ascii="宋体" w:cs="Times New Roman"/>
      <w:szCs w:val="24"/>
    </w:rPr>
  </w:style>
  <w:style w:type="paragraph" w:customStyle="1" w:styleId="2410">
    <w:name w:val="Char Char Char Char Char Char Char Char Char1 Char Char Char Char Char Char Char1"/>
    <w:basedOn w:val="1"/>
    <w:qFormat/>
    <w:uiPriority w:val="0"/>
    <w:pPr>
      <w:adjustRightInd/>
      <w:snapToGrid/>
      <w:spacing w:line="240" w:lineRule="auto"/>
      <w:ind w:firstLine="0" w:firstLineChars="0"/>
    </w:pPr>
    <w:rPr>
      <w:rFonts w:cs="Times New Roman"/>
      <w:szCs w:val="24"/>
    </w:rPr>
  </w:style>
  <w:style w:type="paragraph" w:customStyle="1" w:styleId="2411">
    <w:name w:val="表内文字小215"/>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2412">
    <w:name w:val="Char Char Char1 Char Char Char Char Char Char1"/>
    <w:basedOn w:val="1"/>
    <w:qFormat/>
    <w:uiPriority w:val="0"/>
    <w:pPr>
      <w:adjustRightInd/>
      <w:snapToGrid/>
      <w:spacing w:line="240" w:lineRule="auto"/>
      <w:ind w:firstLine="0" w:firstLineChars="0"/>
    </w:pPr>
    <w:rPr>
      <w:rFonts w:ascii="黑体" w:hAnsi="黑体" w:eastAsia="黑体" w:cs="Times New Roman"/>
      <w:b/>
      <w:spacing w:val="10"/>
      <w:sz w:val="28"/>
      <w:szCs w:val="20"/>
    </w:rPr>
  </w:style>
  <w:style w:type="paragraph" w:customStyle="1" w:styleId="2413">
    <w:name w:val="表题315"/>
    <w:basedOn w:val="35"/>
    <w:qFormat/>
    <w:uiPriority w:val="0"/>
    <w:pPr>
      <w:tabs>
        <w:tab w:val="left" w:pos="4305"/>
      </w:tabs>
      <w:spacing w:after="0" w:line="360" w:lineRule="auto"/>
      <w:ind w:left="0" w:leftChars="0" w:firstLine="561" w:firstLineChars="0"/>
    </w:pPr>
    <w:rPr>
      <w:rFonts w:ascii="宋体" w:hAnsi="宋体" w:cs="宋体"/>
      <w:color w:val="000000"/>
      <w:szCs w:val="24"/>
      <w:lang w:val="zh-CN"/>
    </w:rPr>
  </w:style>
  <w:style w:type="paragraph" w:customStyle="1" w:styleId="2414">
    <w:name w:val="Char Char Char Char3"/>
    <w:basedOn w:val="26"/>
    <w:qFormat/>
    <w:uiPriority w:val="0"/>
    <w:pPr>
      <w:widowControl/>
      <w:jc w:val="left"/>
    </w:pPr>
    <w:rPr>
      <w:lang w:val="zh-CN"/>
    </w:rPr>
  </w:style>
  <w:style w:type="paragraph" w:customStyle="1" w:styleId="2415">
    <w:name w:val="样式 正文缩进文本条款表格标题正文（首行缩进两字） Char Char Char Char Char Char Char...2"/>
    <w:basedOn w:val="21"/>
    <w:qFormat/>
    <w:uiPriority w:val="0"/>
    <w:pPr>
      <w:snapToGrid w:val="0"/>
      <w:spacing w:line="520" w:lineRule="atLeast"/>
      <w:ind w:firstLine="200"/>
    </w:pPr>
    <w:rPr>
      <w:rFonts w:cs="宋体"/>
      <w:color w:val="000000"/>
      <w:sz w:val="28"/>
      <w:szCs w:val="20"/>
    </w:rPr>
  </w:style>
  <w:style w:type="paragraph" w:customStyle="1" w:styleId="2416">
    <w:name w:val="Char6 Char Char Char1 Char Char Char1"/>
    <w:basedOn w:val="1"/>
    <w:qFormat/>
    <w:uiPriority w:val="0"/>
    <w:pPr>
      <w:adjustRightInd/>
      <w:snapToGrid/>
      <w:spacing w:line="240" w:lineRule="auto"/>
      <w:ind w:firstLine="0" w:firstLineChars="0"/>
    </w:pPr>
    <w:rPr>
      <w:rFonts w:cs="Times New Roman"/>
      <w:sz w:val="21"/>
      <w:szCs w:val="21"/>
    </w:rPr>
  </w:style>
  <w:style w:type="paragraph" w:customStyle="1" w:styleId="2417">
    <w:name w:val="样式122"/>
    <w:basedOn w:val="1192"/>
    <w:qFormat/>
    <w:uiPriority w:val="0"/>
    <w:pPr>
      <w:spacing w:line="240" w:lineRule="auto"/>
      <w:ind w:firstLine="0"/>
      <w:jc w:val="center"/>
    </w:pPr>
    <w:rPr>
      <w:rFonts w:cs="Times New Roman"/>
      <w:b/>
      <w:color w:val="auto"/>
      <w:szCs w:val="20"/>
    </w:rPr>
  </w:style>
  <w:style w:type="paragraph" w:customStyle="1" w:styleId="2418">
    <w:name w:val="正文格式91"/>
    <w:basedOn w:val="1"/>
    <w:qFormat/>
    <w:uiPriority w:val="0"/>
    <w:pPr>
      <w:adjustRightInd/>
      <w:snapToGrid/>
      <w:spacing w:line="360" w:lineRule="auto"/>
      <w:ind w:firstLine="482" w:firstLineChars="0"/>
    </w:pPr>
    <w:rPr>
      <w:rFonts w:ascii="宋体" w:hAnsi="宋体" w:cs="Times New Roman"/>
      <w:szCs w:val="24"/>
    </w:rPr>
  </w:style>
  <w:style w:type="paragraph" w:customStyle="1" w:styleId="2419">
    <w:name w:val="Char4 Char Char Char Char Char Char Char Char Char Char Char Char Char Char Char Char Char1 Char Char Char Char Char Char1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2420">
    <w:name w:val="Char4 Char Char Char Char Char Char Char Char Char Char Char Char Char Char Char Char Char1 Char Char Char Char1"/>
    <w:basedOn w:val="1"/>
    <w:qFormat/>
    <w:uiPriority w:val="0"/>
    <w:pPr>
      <w:adjustRightInd/>
      <w:snapToGrid/>
      <w:spacing w:line="240" w:lineRule="exact"/>
    </w:pPr>
    <w:rPr>
      <w:rFonts w:cs="Times New Roman"/>
      <w:sz w:val="28"/>
      <w:szCs w:val="28"/>
    </w:rPr>
  </w:style>
  <w:style w:type="paragraph" w:customStyle="1" w:styleId="2421">
    <w:name w:val="Char Char Char Char1 Char Char Char Char Char Char Char1"/>
    <w:basedOn w:val="1"/>
    <w:qFormat/>
    <w:uiPriority w:val="0"/>
    <w:pPr>
      <w:tabs>
        <w:tab w:val="left" w:pos="360"/>
      </w:tabs>
      <w:adjustRightInd/>
      <w:spacing w:line="360" w:lineRule="auto"/>
      <w:ind w:firstLine="0" w:firstLineChars="0"/>
    </w:pPr>
    <w:rPr>
      <w:rFonts w:eastAsia="仿宋_GB2312" w:cs="宋体"/>
      <w:szCs w:val="24"/>
    </w:rPr>
  </w:style>
  <w:style w:type="paragraph" w:customStyle="1" w:styleId="2422">
    <w:name w:val="Char Char Char Char Char Char Char Char1 Char Char Char1 Char1"/>
    <w:basedOn w:val="1"/>
    <w:qFormat/>
    <w:uiPriority w:val="0"/>
    <w:pPr>
      <w:snapToGrid/>
      <w:spacing w:line="400" w:lineRule="exact"/>
      <w:ind w:firstLine="601" w:firstLineChars="0"/>
      <w:textAlignment w:val="baseline"/>
    </w:pPr>
    <w:rPr>
      <w:rFonts w:eastAsia="楷体_GB2312" w:cs="Times New Roman"/>
      <w:spacing w:val="8"/>
      <w:kern w:val="0"/>
      <w:szCs w:val="20"/>
    </w:rPr>
  </w:style>
  <w:style w:type="paragraph" w:customStyle="1" w:styleId="2423">
    <w:name w:val="Char Char Char2 Char Char Char Char Char Char Char Char Char Char Char1"/>
    <w:basedOn w:val="1"/>
    <w:qFormat/>
    <w:uiPriority w:val="0"/>
    <w:pPr>
      <w:adjustRightInd/>
      <w:snapToGrid/>
      <w:spacing w:line="240" w:lineRule="auto"/>
      <w:ind w:firstLine="0" w:firstLineChars="0"/>
    </w:pPr>
    <w:rPr>
      <w:rFonts w:cs="Times New Roman"/>
      <w:sz w:val="21"/>
      <w:szCs w:val="24"/>
    </w:rPr>
  </w:style>
  <w:style w:type="paragraph" w:customStyle="1" w:styleId="2424">
    <w:name w:val="Char Char1 Char Char Char Char Char Char Char Char Char Char Char Char Char Char Char Char Char Char Char Char1 Char1"/>
    <w:basedOn w:val="1"/>
    <w:qFormat/>
    <w:uiPriority w:val="0"/>
    <w:pPr>
      <w:adjustRightInd/>
      <w:snapToGrid/>
      <w:spacing w:line="360" w:lineRule="auto"/>
    </w:pPr>
    <w:rPr>
      <w:rFonts w:ascii="宋体" w:hAnsi="宋体" w:cs="宋体"/>
      <w:szCs w:val="24"/>
    </w:rPr>
  </w:style>
  <w:style w:type="paragraph" w:customStyle="1" w:styleId="2425">
    <w:name w:val="Char Char Char22"/>
    <w:basedOn w:val="1"/>
    <w:qFormat/>
    <w:uiPriority w:val="0"/>
    <w:pPr>
      <w:adjustRightInd/>
      <w:snapToGrid/>
      <w:spacing w:beforeLines="20" w:line="440" w:lineRule="atLeast"/>
    </w:pPr>
    <w:rPr>
      <w:rFonts w:cs="Times New Roman"/>
      <w:szCs w:val="24"/>
    </w:rPr>
  </w:style>
  <w:style w:type="paragraph" w:customStyle="1" w:styleId="2426">
    <w:name w:val="Char Char Char2 Char Char Char1"/>
    <w:basedOn w:val="1"/>
    <w:qFormat/>
    <w:uiPriority w:val="0"/>
    <w:pPr>
      <w:adjustRightInd/>
      <w:snapToGrid/>
      <w:spacing w:beforeLines="20" w:line="440" w:lineRule="atLeast"/>
    </w:pPr>
    <w:rPr>
      <w:rFonts w:cs="Times New Roman"/>
      <w:szCs w:val="24"/>
    </w:rPr>
  </w:style>
  <w:style w:type="paragraph" w:customStyle="1" w:styleId="2427">
    <w:name w:val="样式 标题 3 + 字距调整四号"/>
    <w:basedOn w:val="5"/>
    <w:qFormat/>
    <w:uiPriority w:val="0"/>
    <w:pPr>
      <w:keepNext w:val="0"/>
      <w:tabs>
        <w:tab w:val="left" w:pos="720"/>
      </w:tabs>
      <w:adjustRightInd/>
      <w:snapToGrid/>
      <w:spacing w:before="0" w:after="0" w:line="360" w:lineRule="auto"/>
      <w:ind w:left="720" w:hanging="720" w:firstLineChars="0"/>
    </w:pPr>
    <w:rPr>
      <w:rFonts w:cs="Times New Roman"/>
      <w:b w:val="0"/>
      <w:kern w:val="28"/>
      <w:sz w:val="24"/>
    </w:rPr>
  </w:style>
  <w:style w:type="paragraph" w:customStyle="1" w:styleId="2428">
    <w:name w:val="Char Char Char1 Char Char Char2"/>
    <w:basedOn w:val="1"/>
    <w:qFormat/>
    <w:uiPriority w:val="0"/>
    <w:pPr>
      <w:adjustRightInd/>
      <w:snapToGrid/>
      <w:spacing w:beforeLines="20" w:line="440" w:lineRule="atLeast"/>
    </w:pPr>
    <w:rPr>
      <w:rFonts w:cs="Times New Roman"/>
      <w:szCs w:val="24"/>
    </w:rPr>
  </w:style>
  <w:style w:type="paragraph" w:customStyle="1" w:styleId="2429">
    <w:name w:val="Char Char Char Char Char Char Char Char Char Char Char Char Char1 Char Char Char Char Char Char Char Char1"/>
    <w:basedOn w:val="1"/>
    <w:qFormat/>
    <w:uiPriority w:val="0"/>
    <w:pPr>
      <w:adjustRightInd/>
      <w:snapToGrid/>
      <w:spacing w:line="360" w:lineRule="auto"/>
    </w:pPr>
    <w:rPr>
      <w:rFonts w:ascii="宋体" w:hAnsi="宋体" w:cs="宋体"/>
      <w:szCs w:val="24"/>
    </w:rPr>
  </w:style>
  <w:style w:type="paragraph" w:customStyle="1" w:styleId="2430">
    <w:name w:val="Char Char Char Char Char Char Char Char Char Char Char Char Char1 Char Char Char Char Char Char Char Char Char Char Char1"/>
    <w:basedOn w:val="1"/>
    <w:qFormat/>
    <w:uiPriority w:val="0"/>
    <w:pPr>
      <w:adjustRightInd/>
      <w:snapToGrid/>
      <w:spacing w:line="360" w:lineRule="auto"/>
    </w:pPr>
    <w:rPr>
      <w:rFonts w:ascii="宋体" w:hAnsi="宋体" w:cs="宋体"/>
      <w:szCs w:val="24"/>
    </w:rPr>
  </w:style>
  <w:style w:type="paragraph" w:customStyle="1" w:styleId="2431">
    <w:name w:val="Char Char Char Char Char Char Char Char Char Char Char Char Char1 Char Char Char Char Char Char Char Char Char1"/>
    <w:basedOn w:val="1"/>
    <w:qFormat/>
    <w:uiPriority w:val="0"/>
    <w:pPr>
      <w:adjustRightInd/>
      <w:snapToGrid/>
      <w:spacing w:line="360" w:lineRule="auto"/>
    </w:pPr>
    <w:rPr>
      <w:rFonts w:ascii="宋体" w:hAnsi="宋体" w:cs="宋体"/>
      <w:szCs w:val="24"/>
    </w:rPr>
  </w:style>
  <w:style w:type="paragraph" w:customStyle="1" w:styleId="2432">
    <w:name w:val="Char Char Char Char Char Char Char Char Char Char Char Char Char1 Char Char Char Char Char Char Char Char Char Char Char Char Char Char1"/>
    <w:basedOn w:val="1"/>
    <w:qFormat/>
    <w:uiPriority w:val="0"/>
    <w:pPr>
      <w:adjustRightInd/>
      <w:snapToGrid/>
      <w:spacing w:line="360" w:lineRule="auto"/>
    </w:pPr>
    <w:rPr>
      <w:rFonts w:ascii="宋体" w:hAnsi="宋体" w:cs="宋体"/>
      <w:szCs w:val="24"/>
    </w:rPr>
  </w:style>
  <w:style w:type="paragraph" w:customStyle="1" w:styleId="2433">
    <w:name w:val="Char Char Char Char Char Char Char Char Char Char Char Char Char1 Char Char Char Char Char Char Char Char Char Char Char Char Char Char Char Char Char1"/>
    <w:basedOn w:val="1"/>
    <w:qFormat/>
    <w:uiPriority w:val="0"/>
    <w:pPr>
      <w:adjustRightInd/>
      <w:snapToGrid/>
      <w:spacing w:line="360" w:lineRule="auto"/>
    </w:pPr>
    <w:rPr>
      <w:rFonts w:ascii="宋体" w:hAnsi="宋体" w:cs="宋体"/>
      <w:szCs w:val="24"/>
    </w:rPr>
  </w:style>
  <w:style w:type="paragraph" w:customStyle="1" w:styleId="2434">
    <w:name w:val="样式 标题 3 + 段前: 12 磅2"/>
    <w:basedOn w:val="5"/>
    <w:qFormat/>
    <w:uiPriority w:val="0"/>
    <w:pPr>
      <w:keepNext w:val="0"/>
      <w:keepLines w:val="0"/>
      <w:widowControl/>
      <w:autoSpaceDE w:val="0"/>
      <w:autoSpaceDN w:val="0"/>
      <w:spacing w:before="0" w:after="0" w:line="360" w:lineRule="auto"/>
      <w:ind w:firstLine="0" w:firstLineChars="0"/>
    </w:pPr>
    <w:rPr>
      <w:rFonts w:ascii="黑体" w:hAnsi="宋体" w:eastAsia="黑体" w:cs="宋体"/>
      <w:b w:val="0"/>
      <w:bCs w:val="0"/>
      <w:color w:val="000000"/>
      <w:kern w:val="21"/>
      <w:sz w:val="24"/>
      <w:szCs w:val="20"/>
    </w:rPr>
  </w:style>
  <w:style w:type="paragraph" w:customStyle="1" w:styleId="2435">
    <w:name w:val="Char Char Char Char Char Char Char Char Char Char Char Char Char11"/>
    <w:basedOn w:val="1"/>
    <w:qFormat/>
    <w:uiPriority w:val="0"/>
    <w:pPr>
      <w:adjustRightInd/>
      <w:snapToGrid/>
      <w:spacing w:line="360" w:lineRule="auto"/>
    </w:pPr>
    <w:rPr>
      <w:rFonts w:ascii="宋体" w:hAnsi="宋体" w:cs="宋体"/>
      <w:szCs w:val="24"/>
    </w:rPr>
  </w:style>
  <w:style w:type="paragraph" w:customStyle="1" w:styleId="2436">
    <w:name w:val="Char Char Char2 Char Char Char Char Char1"/>
    <w:basedOn w:val="1"/>
    <w:qFormat/>
    <w:uiPriority w:val="0"/>
    <w:pPr>
      <w:adjustRightInd/>
      <w:snapToGrid/>
      <w:spacing w:beforeLines="20" w:line="440" w:lineRule="atLeast"/>
    </w:pPr>
    <w:rPr>
      <w:rFonts w:cs="Times New Roman"/>
      <w:szCs w:val="24"/>
    </w:rPr>
  </w:style>
  <w:style w:type="paragraph" w:customStyle="1" w:styleId="2437">
    <w:name w:val="Char Char Char1 Char Char1"/>
    <w:basedOn w:val="1"/>
    <w:qFormat/>
    <w:uiPriority w:val="0"/>
    <w:pPr>
      <w:adjustRightInd/>
      <w:snapToGrid/>
      <w:spacing w:line="240" w:lineRule="auto"/>
      <w:ind w:firstLine="0" w:firstLineChars="0"/>
    </w:pPr>
    <w:rPr>
      <w:rFonts w:ascii="黑体" w:hAnsi="黑体" w:eastAsia="黑体" w:cs="Times New Roman"/>
      <w:b/>
      <w:spacing w:val="10"/>
      <w:sz w:val="28"/>
      <w:szCs w:val="20"/>
    </w:rPr>
  </w:style>
  <w:style w:type="paragraph" w:customStyle="1" w:styleId="2438">
    <w:name w:val="Char Char Char2 Char Char Char Char1"/>
    <w:basedOn w:val="1"/>
    <w:qFormat/>
    <w:uiPriority w:val="0"/>
    <w:pPr>
      <w:adjustRightInd/>
      <w:snapToGrid/>
      <w:spacing w:beforeLines="20" w:line="440" w:lineRule="atLeast"/>
    </w:pPr>
    <w:rPr>
      <w:rFonts w:cs="Times New Roman"/>
      <w:szCs w:val="24"/>
    </w:rPr>
  </w:style>
  <w:style w:type="paragraph" w:customStyle="1" w:styleId="2439">
    <w:name w:val="默认段落字体 Para Char Char Char Char512"/>
    <w:basedOn w:val="1"/>
    <w:qFormat/>
    <w:uiPriority w:val="0"/>
    <w:pPr>
      <w:adjustRightInd/>
      <w:snapToGrid/>
      <w:spacing w:line="240" w:lineRule="auto"/>
      <w:ind w:firstLine="0" w:firstLineChars="0"/>
    </w:pPr>
    <w:rPr>
      <w:rFonts w:cs="Times New Roman"/>
      <w:sz w:val="21"/>
      <w:szCs w:val="24"/>
    </w:rPr>
  </w:style>
  <w:style w:type="paragraph" w:customStyle="1" w:styleId="2440">
    <w:name w:val="表中文字113"/>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2441">
    <w:name w:val="样式 样式 宋体 + 首行缩进:  2 字符112"/>
    <w:basedOn w:val="1"/>
    <w:qFormat/>
    <w:uiPriority w:val="0"/>
    <w:pPr>
      <w:adjustRightInd/>
      <w:snapToGrid/>
      <w:spacing w:line="360" w:lineRule="auto"/>
      <w:ind w:firstLine="480"/>
      <w:jc w:val="left"/>
    </w:pPr>
    <w:rPr>
      <w:rFonts w:ascii="宋体" w:cs="宋体"/>
      <w:szCs w:val="24"/>
    </w:rPr>
  </w:style>
  <w:style w:type="paragraph" w:customStyle="1" w:styleId="2442">
    <w:name w:val="表内文字小113"/>
    <w:basedOn w:val="1"/>
    <w:qFormat/>
    <w:uiPriority w:val="0"/>
    <w:pPr>
      <w:spacing w:line="240" w:lineRule="auto"/>
      <w:ind w:firstLine="0" w:firstLineChars="0"/>
    </w:pPr>
    <w:rPr>
      <w:rFonts w:ascii="宋体" w:hAnsi="Times" w:cs="宋体"/>
      <w:sz w:val="21"/>
      <w:szCs w:val="20"/>
    </w:rPr>
  </w:style>
  <w:style w:type="paragraph" w:customStyle="1" w:styleId="2443">
    <w:name w:val="Char2 Char Char Char3"/>
    <w:basedOn w:val="1"/>
    <w:qFormat/>
    <w:uiPriority w:val="0"/>
    <w:pPr>
      <w:adjustRightInd/>
      <w:snapToGrid/>
      <w:spacing w:line="240" w:lineRule="auto"/>
      <w:ind w:firstLine="0" w:firstLineChars="0"/>
    </w:pPr>
    <w:rPr>
      <w:rFonts w:cs="Times New Roman"/>
      <w:sz w:val="21"/>
      <w:szCs w:val="21"/>
    </w:rPr>
  </w:style>
  <w:style w:type="paragraph" w:customStyle="1" w:styleId="2444">
    <w:name w:val="表内文字小2114"/>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2445">
    <w:name w:val="正文修改8"/>
    <w:basedOn w:val="892"/>
    <w:qFormat/>
    <w:uiPriority w:val="0"/>
    <w:pPr>
      <w:spacing w:line="480" w:lineRule="exact"/>
      <w:ind w:firstLine="0" w:firstLineChars="0"/>
    </w:pPr>
    <w:rPr>
      <w:rFonts w:cs="宋体"/>
      <w:sz w:val="24"/>
      <w:szCs w:val="24"/>
    </w:rPr>
  </w:style>
  <w:style w:type="paragraph" w:customStyle="1" w:styleId="2446">
    <w:name w:val="表中文字312"/>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2447">
    <w:name w:val="Char1 Char Char1 Char1"/>
    <w:basedOn w:val="1"/>
    <w:qFormat/>
    <w:uiPriority w:val="0"/>
    <w:pPr>
      <w:adjustRightInd/>
      <w:snapToGrid/>
      <w:spacing w:line="240" w:lineRule="auto"/>
      <w:ind w:firstLine="0" w:firstLineChars="0"/>
    </w:pPr>
    <w:rPr>
      <w:rFonts w:cs="Times New Roman"/>
      <w:sz w:val="21"/>
      <w:szCs w:val="21"/>
    </w:rPr>
  </w:style>
  <w:style w:type="paragraph" w:customStyle="1" w:styleId="2448">
    <w:name w:val="表文字5"/>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2449">
    <w:name w:val="Char Char Char1 Char1"/>
    <w:basedOn w:val="1"/>
    <w:qFormat/>
    <w:uiPriority w:val="0"/>
    <w:pPr>
      <w:adjustRightInd/>
      <w:snapToGrid/>
      <w:spacing w:line="240" w:lineRule="auto"/>
      <w:ind w:firstLine="0" w:firstLineChars="0"/>
    </w:pPr>
    <w:rPr>
      <w:rFonts w:cs="Times New Roman"/>
      <w:sz w:val="21"/>
      <w:szCs w:val="24"/>
    </w:rPr>
  </w:style>
  <w:style w:type="paragraph" w:customStyle="1" w:styleId="2450">
    <w:name w:val="Char Char Char Char1 Char Char1"/>
    <w:basedOn w:val="1"/>
    <w:qFormat/>
    <w:uiPriority w:val="0"/>
    <w:pPr>
      <w:adjustRightInd/>
      <w:snapToGrid/>
      <w:spacing w:line="240" w:lineRule="auto"/>
      <w:ind w:firstLine="0" w:firstLineChars="0"/>
    </w:pPr>
    <w:rPr>
      <w:rFonts w:cs="Times New Roman"/>
      <w:szCs w:val="24"/>
    </w:rPr>
  </w:style>
  <w:style w:type="paragraph" w:customStyle="1" w:styleId="2451">
    <w:name w:val="Char Char Char1 Char Char Char Char1"/>
    <w:basedOn w:val="1"/>
    <w:qFormat/>
    <w:uiPriority w:val="0"/>
    <w:pPr>
      <w:adjustRightInd/>
      <w:snapToGrid/>
      <w:spacing w:line="240" w:lineRule="auto"/>
      <w:ind w:firstLine="0" w:firstLineChars="0"/>
    </w:pPr>
    <w:rPr>
      <w:rFonts w:cs="Times New Roman"/>
      <w:sz w:val="21"/>
      <w:szCs w:val="20"/>
    </w:rPr>
  </w:style>
  <w:style w:type="paragraph" w:customStyle="1" w:styleId="2452">
    <w:name w:val="表内54124"/>
    <w:basedOn w:val="1"/>
    <w:qFormat/>
    <w:uiPriority w:val="0"/>
    <w:pPr>
      <w:spacing w:line="300" w:lineRule="auto"/>
      <w:ind w:firstLine="0" w:firstLineChars="0"/>
      <w:jc w:val="center"/>
    </w:pPr>
    <w:rPr>
      <w:rFonts w:ascii="宋体" w:hAnsi="宋体" w:cs="宋体"/>
      <w:sz w:val="21"/>
      <w:szCs w:val="20"/>
    </w:rPr>
  </w:style>
  <w:style w:type="paragraph" w:customStyle="1" w:styleId="2453">
    <w:name w:val="Char4 Char Char Char Char Char Char Char Char Char Char Char Char Char Char Char Char Char1 Char Char Char Char Char Char1 Char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2454">
    <w:name w:val="Char Char Char1 Char Char Char Char Char Char Char Char Char Char Char Char Char Char Char1 Char Char Char Char Char Char Char Char Char Char Char Char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2455">
    <w:name w:val="Char Char Char1 Char Char Char Char Char Char Char Char Char Char Char Char Char Char Char1 Char Char Char Char Char Char Char Char Char Char Char Char Char Char Char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2456">
    <w:name w:val="Char Char Char1 Char Char Char Char Char Char Char Char Char1"/>
    <w:basedOn w:val="1"/>
    <w:qFormat/>
    <w:uiPriority w:val="0"/>
    <w:pPr>
      <w:adjustRightInd/>
      <w:snapToGrid/>
      <w:spacing w:line="240" w:lineRule="auto"/>
      <w:ind w:firstLine="0" w:firstLineChars="0"/>
    </w:pPr>
    <w:rPr>
      <w:rFonts w:cs="Times New Roman"/>
      <w:sz w:val="21"/>
      <w:szCs w:val="21"/>
    </w:rPr>
  </w:style>
  <w:style w:type="paragraph" w:customStyle="1" w:styleId="2457">
    <w:name w:val="Char2 Char Char Char Char Char1"/>
    <w:basedOn w:val="1"/>
    <w:qFormat/>
    <w:uiPriority w:val="0"/>
    <w:pPr>
      <w:adjustRightInd/>
      <w:snapToGrid/>
      <w:spacing w:line="240" w:lineRule="auto"/>
      <w:ind w:firstLine="0" w:firstLineChars="0"/>
    </w:pPr>
    <w:rPr>
      <w:rFonts w:cs="Times New Roman"/>
      <w:szCs w:val="24"/>
    </w:rPr>
  </w:style>
  <w:style w:type="paragraph" w:customStyle="1" w:styleId="2458">
    <w:name w:val="edri-A title Char1"/>
    <w:basedOn w:val="2459"/>
    <w:next w:val="2459"/>
    <w:qFormat/>
    <w:uiPriority w:val="0"/>
    <w:pPr>
      <w:tabs>
        <w:tab w:val="left" w:pos="0"/>
        <w:tab w:val="left" w:pos="945"/>
      </w:tabs>
      <w:ind w:left="627" w:hanging="510"/>
      <w:outlineLvl w:val="3"/>
    </w:pPr>
  </w:style>
  <w:style w:type="paragraph" w:customStyle="1" w:styleId="2459">
    <w:name w:val="edri-title third Char1"/>
    <w:basedOn w:val="1"/>
    <w:qFormat/>
    <w:uiPriority w:val="0"/>
    <w:pPr>
      <w:tabs>
        <w:tab w:val="left" w:pos="0"/>
        <w:tab w:val="left" w:pos="945"/>
      </w:tabs>
      <w:adjustRightInd/>
      <w:snapToGrid/>
      <w:spacing w:beforeLines="50" w:line="300" w:lineRule="auto"/>
      <w:ind w:left="964" w:hanging="964" w:firstLineChars="0"/>
      <w:outlineLvl w:val="2"/>
    </w:pPr>
    <w:rPr>
      <w:rFonts w:cs="Times New Roman"/>
      <w:bCs/>
      <w:kern w:val="0"/>
      <w:szCs w:val="24"/>
    </w:rPr>
  </w:style>
  <w:style w:type="paragraph" w:customStyle="1" w:styleId="2460">
    <w:name w:val="CM69"/>
    <w:basedOn w:val="1411"/>
    <w:next w:val="1411"/>
    <w:qFormat/>
    <w:uiPriority w:val="0"/>
    <w:pPr>
      <w:spacing w:after="148"/>
    </w:pPr>
    <w:rPr>
      <w:rFonts w:ascii=".." w:hAnsi="Times New Roman" w:eastAsia=".." w:cs="Times New Roman"/>
      <w:color w:val="auto"/>
    </w:rPr>
  </w:style>
  <w:style w:type="paragraph" w:customStyle="1" w:styleId="2461">
    <w:name w:val="Char Char Char Char Char Char Char24"/>
    <w:basedOn w:val="1"/>
    <w:qFormat/>
    <w:uiPriority w:val="0"/>
    <w:pPr>
      <w:adjustRightInd/>
      <w:snapToGrid/>
      <w:spacing w:line="240" w:lineRule="auto"/>
      <w:ind w:firstLine="0" w:firstLineChars="0"/>
    </w:pPr>
    <w:rPr>
      <w:rFonts w:cs="Times New Roman"/>
      <w:sz w:val="21"/>
      <w:szCs w:val="24"/>
    </w:rPr>
  </w:style>
  <w:style w:type="paragraph" w:customStyle="1" w:styleId="2462">
    <w:name w:val="黑体三号32"/>
    <w:basedOn w:val="179"/>
    <w:qFormat/>
    <w:uiPriority w:val="0"/>
    <w:pPr>
      <w:jc w:val="center"/>
    </w:pPr>
    <w:rPr>
      <w:rFonts w:ascii="黑体" w:hAnsi="宋体" w:eastAsia="黑体"/>
      <w:b/>
      <w:bCs/>
      <w:sz w:val="32"/>
      <w:szCs w:val="20"/>
    </w:rPr>
  </w:style>
  <w:style w:type="paragraph" w:customStyle="1" w:styleId="2463">
    <w:name w:val="样式 样式 标题 2 + 段前: 0.5 行4 + 段前: 0.5 行"/>
    <w:basedOn w:val="1"/>
    <w:qFormat/>
    <w:uiPriority w:val="0"/>
    <w:pPr>
      <w:tabs>
        <w:tab w:val="left" w:pos="540"/>
      </w:tabs>
      <w:snapToGrid/>
      <w:spacing w:before="163" w:line="360" w:lineRule="auto"/>
      <w:ind w:left="567" w:hanging="540" w:firstLineChars="0"/>
      <w:outlineLvl w:val="1"/>
    </w:pPr>
    <w:rPr>
      <w:rFonts w:eastAsia="黑体" w:cs="Times New Roman"/>
      <w:szCs w:val="20"/>
    </w:rPr>
  </w:style>
  <w:style w:type="paragraph" w:customStyle="1" w:styleId="2464">
    <w:name w:val="样式 样式 宋体 + 首行缩进:  2 字符12"/>
    <w:basedOn w:val="1"/>
    <w:qFormat/>
    <w:uiPriority w:val="0"/>
    <w:pPr>
      <w:adjustRightInd/>
      <w:snapToGrid/>
      <w:spacing w:line="360" w:lineRule="auto"/>
      <w:ind w:firstLine="480"/>
      <w:jc w:val="left"/>
    </w:pPr>
    <w:rPr>
      <w:rFonts w:ascii="宋体" w:cs="宋体"/>
      <w:szCs w:val="24"/>
    </w:rPr>
  </w:style>
  <w:style w:type="paragraph" w:customStyle="1" w:styleId="2465">
    <w:name w:val="Char Char Char2 Char Char Char Char Char Char Char Char Char Char Char Char Char Char Char Char Char Char Char Char Char Char Char Char1"/>
    <w:basedOn w:val="1"/>
    <w:qFormat/>
    <w:uiPriority w:val="0"/>
    <w:pPr>
      <w:adjustRightInd/>
      <w:snapToGrid/>
      <w:spacing w:line="240" w:lineRule="auto"/>
      <w:ind w:firstLine="0" w:firstLineChars="0"/>
    </w:pPr>
    <w:rPr>
      <w:rFonts w:ascii="黑体" w:hAnsi="黑体" w:eastAsia="黑体" w:cs="Times New Roman"/>
      <w:b/>
      <w:spacing w:val="10"/>
      <w:kern w:val="44"/>
      <w:sz w:val="28"/>
      <w:szCs w:val="20"/>
    </w:rPr>
  </w:style>
  <w:style w:type="paragraph" w:customStyle="1" w:styleId="2466">
    <w:name w:val="Char Char21 Char Char Char Char1"/>
    <w:basedOn w:val="1"/>
    <w:qFormat/>
    <w:uiPriority w:val="0"/>
    <w:pPr>
      <w:adjustRightInd/>
      <w:snapToGrid/>
      <w:spacing w:line="240" w:lineRule="auto"/>
      <w:ind w:firstLine="0" w:firstLineChars="0"/>
    </w:pPr>
    <w:rPr>
      <w:rFonts w:ascii="黑体" w:hAnsi="黑体" w:eastAsia="黑体" w:cs="Times New Roman"/>
      <w:b/>
      <w:spacing w:val="10"/>
      <w:kern w:val="44"/>
      <w:sz w:val="28"/>
      <w:szCs w:val="20"/>
    </w:rPr>
  </w:style>
  <w:style w:type="paragraph" w:customStyle="1" w:styleId="2467">
    <w:name w:val="样式211"/>
    <w:basedOn w:val="1"/>
    <w:qFormat/>
    <w:uiPriority w:val="0"/>
    <w:pPr>
      <w:snapToGrid/>
      <w:spacing w:line="360" w:lineRule="auto"/>
      <w:ind w:firstLine="0" w:firstLineChars="0"/>
      <w:jc w:val="center"/>
      <w:textAlignment w:val="baseline"/>
      <w:outlineLvl w:val="0"/>
    </w:pPr>
    <w:rPr>
      <w:rFonts w:cs="Times New Roman"/>
      <w:kern w:val="0"/>
      <w:sz w:val="21"/>
      <w:szCs w:val="20"/>
    </w:rPr>
  </w:style>
  <w:style w:type="paragraph" w:customStyle="1" w:styleId="2468">
    <w:name w:val="Char Char7 Char Char1 Char Char Char1 Char Char Char Char Char1 Char Char Char1"/>
    <w:basedOn w:val="1"/>
    <w:qFormat/>
    <w:uiPriority w:val="0"/>
    <w:pPr>
      <w:adjustRightInd/>
      <w:snapToGrid/>
      <w:spacing w:line="240" w:lineRule="auto"/>
      <w:ind w:firstLine="0" w:firstLineChars="0"/>
    </w:pPr>
    <w:rPr>
      <w:rFonts w:cs="Times New Roman"/>
      <w:sz w:val="21"/>
      <w:szCs w:val="21"/>
    </w:rPr>
  </w:style>
  <w:style w:type="paragraph" w:customStyle="1" w:styleId="2469">
    <w:name w:val="Char Char5 Char Char Char Char Char Char1"/>
    <w:basedOn w:val="1"/>
    <w:qFormat/>
    <w:uiPriority w:val="0"/>
    <w:pPr>
      <w:adjustRightInd/>
      <w:snapToGrid/>
      <w:spacing w:line="240" w:lineRule="auto"/>
      <w:ind w:firstLine="0" w:firstLineChars="0"/>
    </w:pPr>
    <w:rPr>
      <w:rFonts w:cs="Times New Roman"/>
      <w:szCs w:val="24"/>
    </w:rPr>
  </w:style>
  <w:style w:type="paragraph" w:customStyle="1" w:styleId="2470">
    <w:name w:val="內(1)"/>
    <w:basedOn w:val="1"/>
    <w:qFormat/>
    <w:uiPriority w:val="0"/>
    <w:pPr>
      <w:adjustRightInd/>
      <w:spacing w:line="420" w:lineRule="atLeast"/>
      <w:ind w:left="1531" w:firstLine="520"/>
    </w:pPr>
    <w:rPr>
      <w:rFonts w:eastAsia="DFKai-SB" w:cs="Times New Roman"/>
      <w:sz w:val="26"/>
      <w:szCs w:val="20"/>
      <w:lang w:eastAsia="zh-TW"/>
    </w:rPr>
  </w:style>
  <w:style w:type="paragraph" w:customStyle="1" w:styleId="2471">
    <w:name w:val="Char4 Char Char2"/>
    <w:basedOn w:val="1"/>
    <w:qFormat/>
    <w:uiPriority w:val="0"/>
    <w:pPr>
      <w:adjustRightInd/>
      <w:snapToGrid/>
      <w:spacing w:line="240" w:lineRule="auto"/>
      <w:ind w:firstLine="0" w:firstLineChars="0"/>
    </w:pPr>
    <w:rPr>
      <w:rFonts w:cs="Times New Roman"/>
      <w:szCs w:val="24"/>
    </w:rPr>
  </w:style>
  <w:style w:type="paragraph" w:customStyle="1" w:styleId="2472">
    <w:name w:val="Char Char1 Char Char Char Char Char Char Char1"/>
    <w:basedOn w:val="1"/>
    <w:qFormat/>
    <w:uiPriority w:val="0"/>
    <w:pPr>
      <w:adjustRightInd/>
      <w:snapToGrid/>
      <w:spacing w:line="240" w:lineRule="auto"/>
      <w:ind w:firstLine="0" w:firstLineChars="0"/>
    </w:pPr>
    <w:rPr>
      <w:rFonts w:cs="Times New Roman"/>
      <w:szCs w:val="24"/>
    </w:rPr>
  </w:style>
  <w:style w:type="paragraph" w:customStyle="1" w:styleId="2473">
    <w:name w:val="样式 列表 + 左侧:  0 厘米 悬挂缩进: 2 字符"/>
    <w:basedOn w:val="66"/>
    <w:qFormat/>
    <w:uiPriority w:val="0"/>
    <w:pPr>
      <w:tabs>
        <w:tab w:val="center" w:pos="4153"/>
        <w:tab w:val="right" w:pos="8306"/>
      </w:tabs>
      <w:snapToGrid w:val="0"/>
      <w:spacing w:line="0" w:lineRule="atLeast"/>
    </w:pPr>
    <w:rPr>
      <w:rFonts w:ascii="Times New Roman" w:hAnsi="Calibri" w:eastAsia="宋体" w:cs="宋体"/>
      <w:color w:val="0000FF"/>
      <w:sz w:val="21"/>
      <w:szCs w:val="21"/>
      <w:lang w:val="zh-CN"/>
    </w:rPr>
  </w:style>
  <w:style w:type="paragraph" w:customStyle="1" w:styleId="2474">
    <w:name w:val="黑体三号42"/>
    <w:basedOn w:val="179"/>
    <w:qFormat/>
    <w:uiPriority w:val="0"/>
    <w:pPr>
      <w:jc w:val="center"/>
    </w:pPr>
    <w:rPr>
      <w:rFonts w:ascii="黑体" w:hAnsi="宋体" w:eastAsia="黑体"/>
      <w:b/>
      <w:bCs/>
      <w:sz w:val="32"/>
      <w:szCs w:val="20"/>
    </w:rPr>
  </w:style>
  <w:style w:type="paragraph" w:customStyle="1" w:styleId="2475">
    <w:name w:val="样式 标题 4 + 行距: 多倍行距 1.3 字行"/>
    <w:basedOn w:val="6"/>
    <w:qFormat/>
    <w:uiPriority w:val="0"/>
    <w:pPr>
      <w:tabs>
        <w:tab w:val="left" w:pos="964"/>
      </w:tabs>
      <w:adjustRightInd/>
      <w:spacing w:before="120" w:beforeLines="20" w:after="120" w:afterLines="20" w:line="300" w:lineRule="auto"/>
      <w:ind w:left="964" w:hanging="964" w:firstLineChars="0"/>
    </w:pPr>
    <w:rPr>
      <w:rFonts w:ascii="仿宋_GB2312" w:hAnsi="Arial" w:eastAsia="仿宋_GB2312" w:cs="宋体"/>
      <w:b w:val="0"/>
      <w:lang w:val="zh-CN"/>
    </w:rPr>
  </w:style>
  <w:style w:type="paragraph" w:customStyle="1" w:styleId="2476">
    <w:name w:val="Table Title Char1 Char1"/>
    <w:basedOn w:val="1"/>
    <w:qFormat/>
    <w:uiPriority w:val="0"/>
    <w:pPr>
      <w:widowControl/>
      <w:adjustRightInd/>
      <w:spacing w:beforeLines="50" w:afterLines="50" w:line="400" w:lineRule="exact"/>
      <w:ind w:firstLine="0" w:firstLineChars="0"/>
      <w:jc w:val="center"/>
    </w:pPr>
    <w:rPr>
      <w:rFonts w:cs="Times New Roman"/>
      <w:szCs w:val="24"/>
      <w:lang w:eastAsia="en-US"/>
    </w:rPr>
  </w:style>
  <w:style w:type="paragraph" w:customStyle="1" w:styleId="2477">
    <w:name w:val="样式 正文缩进文本条款表格标题正文（首行缩进两字） Char Char Char Char Char Char Char ..."/>
    <w:basedOn w:val="21"/>
    <w:qFormat/>
    <w:uiPriority w:val="0"/>
    <w:pPr>
      <w:adjustRightInd w:val="0"/>
      <w:snapToGrid w:val="0"/>
      <w:spacing w:line="460" w:lineRule="exact"/>
      <w:ind w:firstLine="200"/>
    </w:pPr>
    <w:rPr>
      <w:rFonts w:ascii="宋体" w:cs="宋体"/>
      <w:sz w:val="28"/>
      <w:szCs w:val="20"/>
    </w:rPr>
  </w:style>
  <w:style w:type="paragraph" w:customStyle="1" w:styleId="2478">
    <w:name w:val="表题15"/>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2479">
    <w:name w:val="样式 样式7 + 左侧:  4 字符"/>
    <w:basedOn w:val="2013"/>
    <w:qFormat/>
    <w:uiPriority w:val="0"/>
    <w:pPr>
      <w:tabs>
        <w:tab w:val="right" w:leader="dot" w:pos="8296"/>
      </w:tabs>
      <w:adjustRightInd w:val="0"/>
      <w:snapToGrid w:val="0"/>
      <w:spacing w:before="240" w:after="120" w:line="240" w:lineRule="auto"/>
      <w:ind w:left="200" w:leftChars="200"/>
      <w:jc w:val="center"/>
    </w:pPr>
    <w:rPr>
      <w:rFonts w:ascii="宋体" w:hAnsi="宋体" w:cs="宋体"/>
      <w:bCs/>
      <w:smallCaps/>
      <w:sz w:val="20"/>
      <w:szCs w:val="20"/>
    </w:rPr>
  </w:style>
  <w:style w:type="paragraph" w:customStyle="1" w:styleId="2480">
    <w:name w:val="样式 目录 2 + 左侧:  2 字符"/>
    <w:basedOn w:val="74"/>
    <w:qFormat/>
    <w:uiPriority w:val="0"/>
    <w:pPr>
      <w:tabs>
        <w:tab w:val="right" w:leader="dot" w:pos="8296"/>
        <w:tab w:val="right" w:leader="dot" w:pos="9070"/>
        <w:tab w:val="right" w:leader="dot" w:pos="9174"/>
      </w:tabs>
      <w:spacing w:line="240" w:lineRule="auto"/>
      <w:ind w:left="142" w:leftChars="0" w:firstLine="0" w:firstLineChars="0"/>
      <w:jc w:val="center"/>
    </w:pPr>
    <w:rPr>
      <w:rFonts w:ascii="宋体" w:hAnsi="宋体" w:cs="宋体"/>
      <w:b/>
      <w:bCs/>
      <w:sz w:val="20"/>
      <w:szCs w:val="21"/>
    </w:rPr>
  </w:style>
  <w:style w:type="paragraph" w:customStyle="1" w:styleId="2481">
    <w:name w:val="表头四号 + 段前: 0.5 行 + 段前: 0.5 行"/>
    <w:basedOn w:val="1"/>
    <w:qFormat/>
    <w:uiPriority w:val="0"/>
    <w:pPr>
      <w:spacing w:beforeLines="25" w:line="500" w:lineRule="atLeast"/>
      <w:ind w:firstLine="0" w:firstLineChars="0"/>
    </w:pPr>
    <w:rPr>
      <w:rFonts w:ascii="宋体" w:hAnsi="宋体" w:cs="宋体"/>
      <w:b/>
      <w:bCs/>
      <w:sz w:val="28"/>
      <w:szCs w:val="20"/>
    </w:rPr>
  </w:style>
  <w:style w:type="paragraph" w:customStyle="1" w:styleId="2482">
    <w:name w:val="表格内字体11"/>
    <w:basedOn w:val="179"/>
    <w:qFormat/>
    <w:uiPriority w:val="0"/>
    <w:pPr>
      <w:spacing w:line="240" w:lineRule="auto"/>
      <w:ind w:firstLine="0"/>
      <w:jc w:val="center"/>
    </w:pPr>
    <w:rPr>
      <w:sz w:val="21"/>
      <w:szCs w:val="20"/>
    </w:rPr>
  </w:style>
  <w:style w:type="paragraph" w:customStyle="1" w:styleId="2483">
    <w:name w:val="样式8"/>
    <w:basedOn w:val="57"/>
    <w:qFormat/>
    <w:uiPriority w:val="0"/>
    <w:pPr>
      <w:pBdr>
        <w:bottom w:val="single" w:color="auto" w:sz="4" w:space="1"/>
      </w:pBdr>
      <w:spacing w:line="240" w:lineRule="atLeast"/>
      <w:ind w:firstLine="0"/>
    </w:pPr>
    <w:rPr>
      <w:rFonts w:ascii="华文新魏" w:hAnsi="Calibri" w:eastAsia="华文新魏"/>
      <w:kern w:val="0"/>
      <w:lang w:val="zh-CN"/>
    </w:rPr>
  </w:style>
  <w:style w:type="paragraph" w:customStyle="1" w:styleId="2484">
    <w:name w:val="样式9"/>
    <w:basedOn w:val="74"/>
    <w:qFormat/>
    <w:uiPriority w:val="0"/>
    <w:pPr>
      <w:tabs>
        <w:tab w:val="right" w:leader="dot" w:pos="8100"/>
        <w:tab w:val="right" w:leader="dot" w:pos="8400"/>
        <w:tab w:val="right" w:leader="dot" w:pos="9061"/>
        <w:tab w:val="right" w:leader="dot" w:pos="9174"/>
      </w:tabs>
      <w:spacing w:line="360" w:lineRule="auto"/>
      <w:ind w:left="600" w:leftChars="600" w:right="100" w:rightChars="100" w:firstLine="0" w:firstLineChars="0"/>
      <w:jc w:val="center"/>
    </w:pPr>
    <w:rPr>
      <w:rFonts w:ascii="宋体" w:hAnsi="宋体" w:cs="Times New Roman"/>
      <w:b/>
      <w:bCs/>
      <w:sz w:val="20"/>
      <w:szCs w:val="28"/>
    </w:rPr>
  </w:style>
  <w:style w:type="paragraph" w:customStyle="1" w:styleId="2485">
    <w:name w:val="Default2"/>
    <w:qFormat/>
    <w:uiPriority w:val="0"/>
    <w:pPr>
      <w:widowControl w:val="0"/>
      <w:autoSpaceDE w:val="0"/>
      <w:autoSpaceDN w:val="0"/>
      <w:adjustRightInd w:val="0"/>
    </w:pPr>
    <w:rPr>
      <w:rFonts w:ascii="宋体" w:hAnsi="Times New Roman" w:eastAsia="宋体" w:cs="Times New Roman"/>
      <w:color w:val="000000"/>
      <w:sz w:val="24"/>
      <w:szCs w:val="24"/>
      <w:lang w:val="en-US" w:eastAsia="zh-CN" w:bidi="ar-SA"/>
    </w:rPr>
  </w:style>
  <w:style w:type="paragraph" w:customStyle="1" w:styleId="2486">
    <w:name w:val="表内宋5中13"/>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2487">
    <w:name w:val="字元 字元"/>
    <w:basedOn w:val="1"/>
    <w:qFormat/>
    <w:uiPriority w:val="0"/>
    <w:pPr>
      <w:adjustRightInd/>
      <w:snapToGrid/>
      <w:spacing w:line="240" w:lineRule="auto"/>
      <w:ind w:firstLine="0" w:firstLineChars="0"/>
    </w:pPr>
    <w:rPr>
      <w:rFonts w:cs="Times New Roman"/>
      <w:sz w:val="21"/>
      <w:szCs w:val="21"/>
    </w:rPr>
  </w:style>
  <w:style w:type="paragraph" w:customStyle="1" w:styleId="2488">
    <w:name w:val="Char113"/>
    <w:basedOn w:val="1"/>
    <w:qFormat/>
    <w:uiPriority w:val="0"/>
    <w:pPr>
      <w:adjustRightInd/>
      <w:snapToGrid/>
      <w:spacing w:line="240" w:lineRule="auto"/>
      <w:ind w:left="-48" w:firstLine="0" w:firstLineChars="0"/>
    </w:pPr>
    <w:rPr>
      <w:rFonts w:cs="Times New Roman"/>
      <w:sz w:val="21"/>
      <w:szCs w:val="24"/>
    </w:rPr>
  </w:style>
  <w:style w:type="paragraph" w:customStyle="1" w:styleId="2489">
    <w:name w:val="默认段落字体 Para Char Char Char Char42"/>
    <w:basedOn w:val="1"/>
    <w:qFormat/>
    <w:uiPriority w:val="0"/>
    <w:pPr>
      <w:adjustRightInd/>
      <w:snapToGrid/>
      <w:spacing w:line="240" w:lineRule="auto"/>
      <w:ind w:firstLine="0" w:firstLineChars="0"/>
    </w:pPr>
    <w:rPr>
      <w:rFonts w:cs="Times New Roman"/>
      <w:sz w:val="21"/>
      <w:szCs w:val="24"/>
    </w:rPr>
  </w:style>
  <w:style w:type="paragraph" w:customStyle="1" w:styleId="2490">
    <w:name w:val="表内5313"/>
    <w:basedOn w:val="1"/>
    <w:qFormat/>
    <w:uiPriority w:val="0"/>
    <w:pPr>
      <w:spacing w:line="300" w:lineRule="auto"/>
      <w:ind w:firstLine="0" w:firstLineChars="0"/>
      <w:jc w:val="left"/>
    </w:pPr>
    <w:rPr>
      <w:rFonts w:ascii="宋体" w:cs="Times New Roman"/>
      <w:sz w:val="21"/>
      <w:szCs w:val="20"/>
    </w:rPr>
  </w:style>
  <w:style w:type="paragraph" w:customStyle="1" w:styleId="2491">
    <w:name w:val="正文212"/>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2492">
    <w:name w:val="样式 标题 2 + 段前: 6 磅"/>
    <w:basedOn w:val="4"/>
    <w:qFormat/>
    <w:uiPriority w:val="0"/>
    <w:pPr>
      <w:keepNext w:val="0"/>
      <w:keepLines w:val="0"/>
      <w:widowControl w:val="0"/>
      <w:tabs>
        <w:tab w:val="left" w:pos="450"/>
        <w:tab w:val="left" w:pos="567"/>
      </w:tabs>
      <w:spacing w:before="0" w:beforeLines="0" w:after="0" w:afterLines="0" w:line="360" w:lineRule="auto"/>
      <w:ind w:left="567" w:hanging="567"/>
    </w:pPr>
    <w:rPr>
      <w:rFonts w:eastAsia="黑体" w:cs="Times New Roman"/>
      <w:b w:val="0"/>
      <w:bCs w:val="0"/>
      <w:sz w:val="24"/>
      <w:szCs w:val="20"/>
    </w:rPr>
  </w:style>
  <w:style w:type="paragraph" w:customStyle="1" w:styleId="2493">
    <w:name w:val="样式 标题 4无效格式无效格式1河石管道4H4H41小小节河石管道41H42H411小小节1河石管道42...3"/>
    <w:basedOn w:val="6"/>
    <w:qFormat/>
    <w:uiPriority w:val="0"/>
    <w:pPr>
      <w:spacing w:before="0" w:after="0" w:line="360" w:lineRule="auto"/>
      <w:ind w:left="664" w:hanging="864" w:firstLineChars="0"/>
    </w:pPr>
    <w:rPr>
      <w:rFonts w:ascii="黑体" w:hAnsi="Arial" w:eastAsia="黑体" w:cs="Times New Roman"/>
      <w:b w:val="0"/>
      <w:bCs w:val="0"/>
      <w:sz w:val="24"/>
      <w:szCs w:val="24"/>
      <w:lang w:val="zh-CN"/>
    </w:rPr>
  </w:style>
  <w:style w:type="paragraph" w:customStyle="1" w:styleId="2494">
    <w:name w:val="表内文字小112"/>
    <w:basedOn w:val="1"/>
    <w:qFormat/>
    <w:uiPriority w:val="0"/>
    <w:pPr>
      <w:spacing w:line="240" w:lineRule="auto"/>
      <w:ind w:firstLine="0" w:firstLineChars="0"/>
    </w:pPr>
    <w:rPr>
      <w:rFonts w:ascii="宋体" w:hAnsi="Times" w:cs="宋体"/>
      <w:sz w:val="21"/>
      <w:szCs w:val="20"/>
    </w:rPr>
  </w:style>
  <w:style w:type="paragraph" w:customStyle="1" w:styleId="2495">
    <w:name w:val="样式113"/>
    <w:basedOn w:val="1192"/>
    <w:qFormat/>
    <w:uiPriority w:val="0"/>
    <w:pPr>
      <w:spacing w:line="240" w:lineRule="auto"/>
      <w:ind w:firstLine="0"/>
      <w:jc w:val="center"/>
    </w:pPr>
    <w:rPr>
      <w:rFonts w:cs="Times New Roman"/>
      <w:b/>
      <w:color w:val="auto"/>
      <w:szCs w:val="20"/>
    </w:rPr>
  </w:style>
  <w:style w:type="paragraph" w:customStyle="1" w:styleId="2496">
    <w:name w:val="黄桥正文"/>
    <w:basedOn w:val="1"/>
    <w:qFormat/>
    <w:uiPriority w:val="0"/>
    <w:pPr>
      <w:widowControl/>
      <w:adjustRightInd/>
      <w:snapToGrid/>
      <w:spacing w:line="360" w:lineRule="auto"/>
    </w:pPr>
    <w:rPr>
      <w:rFonts w:cs="宋体"/>
      <w:kern w:val="0"/>
      <w:szCs w:val="24"/>
    </w:rPr>
  </w:style>
  <w:style w:type="paragraph" w:customStyle="1" w:styleId="2497">
    <w:name w:val="谏壁标题4(chen) Char Char"/>
    <w:basedOn w:val="1"/>
    <w:qFormat/>
    <w:uiPriority w:val="0"/>
    <w:pPr>
      <w:adjustRightInd/>
      <w:spacing w:beforeLines="50" w:line="360" w:lineRule="auto"/>
      <w:ind w:firstLine="0" w:firstLineChars="0"/>
      <w:outlineLvl w:val="3"/>
    </w:pPr>
    <w:rPr>
      <w:rFonts w:eastAsia="楷体_GB2312" w:cs="Times New Roman"/>
      <w:sz w:val="28"/>
      <w:szCs w:val="24"/>
    </w:rPr>
  </w:style>
  <w:style w:type="paragraph" w:customStyle="1" w:styleId="2498">
    <w:name w:val="表题2112"/>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2499">
    <w:name w:val="Char Char Char Char Char Char Char Char Char Char Char Char1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2500">
    <w:name w:val="Char28"/>
    <w:basedOn w:val="1"/>
    <w:qFormat/>
    <w:uiPriority w:val="0"/>
    <w:pPr>
      <w:adjustRightInd/>
      <w:snapToGrid/>
      <w:spacing w:line="240" w:lineRule="auto"/>
      <w:ind w:left="-48" w:firstLine="0" w:firstLineChars="0"/>
    </w:pPr>
    <w:rPr>
      <w:rFonts w:cs="Times New Roman"/>
      <w:sz w:val="21"/>
      <w:szCs w:val="24"/>
    </w:rPr>
  </w:style>
  <w:style w:type="paragraph" w:customStyle="1" w:styleId="2501">
    <w:name w:val="report1"/>
    <w:basedOn w:val="1"/>
    <w:qFormat/>
    <w:uiPriority w:val="0"/>
    <w:pPr>
      <w:tabs>
        <w:tab w:val="left" w:pos="1009"/>
      </w:tabs>
      <w:snapToGrid/>
      <w:spacing w:before="60" w:after="60" w:line="300" w:lineRule="exact"/>
      <w:ind w:left="1009" w:hanging="504" w:firstLineChars="0"/>
      <w:textAlignment w:val="baseline"/>
    </w:pPr>
    <w:rPr>
      <w:rFonts w:cs="Times New Roman"/>
      <w:kern w:val="0"/>
      <w:sz w:val="22"/>
      <w:szCs w:val="20"/>
    </w:rPr>
  </w:style>
  <w:style w:type="paragraph" w:customStyle="1" w:styleId="2502">
    <w:name w:val="inhalt1"/>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color w:val="000000"/>
      <w:kern w:val="0"/>
      <w:szCs w:val="24"/>
    </w:rPr>
  </w:style>
  <w:style w:type="paragraph" w:customStyle="1" w:styleId="2503">
    <w:name w:val="Char45"/>
    <w:basedOn w:val="1"/>
    <w:qFormat/>
    <w:uiPriority w:val="0"/>
    <w:pPr>
      <w:adjustRightInd/>
      <w:snapToGrid/>
      <w:spacing w:line="240" w:lineRule="auto"/>
      <w:ind w:left="-48" w:firstLine="0" w:firstLineChars="0"/>
    </w:pPr>
    <w:rPr>
      <w:rFonts w:cs="Times New Roman"/>
      <w:sz w:val="21"/>
      <w:szCs w:val="24"/>
    </w:rPr>
  </w:style>
  <w:style w:type="paragraph" w:customStyle="1" w:styleId="2504">
    <w:name w:val="AnnexTitle"/>
    <w:basedOn w:val="1"/>
    <w:next w:val="1"/>
    <w:qFormat/>
    <w:uiPriority w:val="0"/>
    <w:pPr>
      <w:widowControl/>
      <w:overflowPunct w:val="0"/>
      <w:autoSpaceDE w:val="0"/>
      <w:autoSpaceDN w:val="0"/>
      <w:snapToGrid/>
      <w:spacing w:before="720" w:after="16000" w:line="264" w:lineRule="auto"/>
      <w:ind w:left="1418" w:right="1418" w:firstLine="0" w:firstLineChars="0"/>
      <w:jc w:val="left"/>
      <w:textAlignment w:val="baseline"/>
    </w:pPr>
    <w:rPr>
      <w:rFonts w:ascii="Book Antiqua" w:hAnsi="Book Antiqua" w:cs="Times New Roman"/>
      <w:kern w:val="0"/>
      <w:sz w:val="36"/>
      <w:szCs w:val="20"/>
      <w:lang w:val="en-GB"/>
    </w:rPr>
  </w:style>
  <w:style w:type="paragraph" w:customStyle="1" w:styleId="2505">
    <w:name w:val="th1"/>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kern w:val="0"/>
      <w:szCs w:val="24"/>
    </w:rPr>
  </w:style>
  <w:style w:type="paragraph" w:customStyle="1" w:styleId="2506">
    <w:name w:val="edri-1).title"/>
    <w:basedOn w:val="2458"/>
    <w:qFormat/>
    <w:uiPriority w:val="0"/>
    <w:pPr>
      <w:tabs>
        <w:tab w:val="left" w:pos="1008"/>
        <w:tab w:val="left" w:pos="1785"/>
        <w:tab w:val="left" w:pos="2250"/>
      </w:tabs>
      <w:ind w:left="2250" w:hanging="420"/>
      <w:outlineLvl w:val="4"/>
    </w:pPr>
  </w:style>
  <w:style w:type="paragraph" w:customStyle="1" w:styleId="2507">
    <w:name w:val="正文格式62"/>
    <w:basedOn w:val="1"/>
    <w:qFormat/>
    <w:uiPriority w:val="0"/>
    <w:pPr>
      <w:adjustRightInd/>
      <w:snapToGrid/>
      <w:spacing w:line="360" w:lineRule="auto"/>
      <w:ind w:firstLine="482" w:firstLineChars="0"/>
    </w:pPr>
    <w:rPr>
      <w:rFonts w:ascii="宋体" w:hAnsi="宋体" w:cs="Times New Roman"/>
      <w:szCs w:val="24"/>
    </w:rPr>
  </w:style>
  <w:style w:type="paragraph" w:customStyle="1" w:styleId="2508">
    <w:name w:val="表内宋5中22"/>
    <w:basedOn w:val="1"/>
    <w:qFormat/>
    <w:uiPriority w:val="0"/>
    <w:pPr>
      <w:spacing w:line="240" w:lineRule="auto"/>
      <w:ind w:firstLine="0" w:firstLineChars="0"/>
      <w:jc w:val="center"/>
      <w:textAlignment w:val="baseline"/>
    </w:pPr>
    <w:rPr>
      <w:rFonts w:ascii="宋体" w:hAnsi="宋体" w:cs="Times New Roman"/>
      <w:kern w:val="0"/>
      <w:sz w:val="21"/>
      <w:szCs w:val="20"/>
    </w:rPr>
  </w:style>
  <w:style w:type="paragraph" w:customStyle="1" w:styleId="2509">
    <w:name w:val="Char Char Char Char1 Char Char Char111"/>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2510">
    <w:name w:val="CM1"/>
    <w:basedOn w:val="1411"/>
    <w:next w:val="1411"/>
    <w:qFormat/>
    <w:uiPriority w:val="0"/>
    <w:pPr>
      <w:spacing w:line="780" w:lineRule="atLeast"/>
    </w:pPr>
    <w:rPr>
      <w:rFonts w:ascii=".." w:hAnsi="Times New Roman" w:eastAsia=".." w:cs="Times New Roman"/>
      <w:color w:val="auto"/>
    </w:rPr>
  </w:style>
  <w:style w:type="paragraph" w:customStyle="1" w:styleId="2511">
    <w:name w:val="CM23"/>
    <w:basedOn w:val="1411"/>
    <w:next w:val="1411"/>
    <w:qFormat/>
    <w:uiPriority w:val="0"/>
    <w:pPr>
      <w:spacing w:line="546" w:lineRule="atLeast"/>
    </w:pPr>
    <w:rPr>
      <w:rFonts w:ascii=".." w:hAnsi="Times New Roman" w:eastAsia=".." w:cs="Times New Roman"/>
      <w:color w:val="auto"/>
    </w:rPr>
  </w:style>
  <w:style w:type="paragraph" w:customStyle="1" w:styleId="2512">
    <w:name w:val="CM15"/>
    <w:basedOn w:val="1411"/>
    <w:next w:val="1411"/>
    <w:qFormat/>
    <w:uiPriority w:val="0"/>
    <w:pPr>
      <w:spacing w:line="548" w:lineRule="atLeast"/>
    </w:pPr>
    <w:rPr>
      <w:rFonts w:ascii=".." w:hAnsi="Times New Roman" w:eastAsia=".." w:cs="Times New Roman"/>
      <w:color w:val="auto"/>
    </w:rPr>
  </w:style>
  <w:style w:type="paragraph" w:customStyle="1" w:styleId="2513">
    <w:name w:val="CM18"/>
    <w:basedOn w:val="1411"/>
    <w:next w:val="1411"/>
    <w:qFormat/>
    <w:uiPriority w:val="0"/>
    <w:pPr>
      <w:spacing w:line="546" w:lineRule="atLeast"/>
    </w:pPr>
    <w:rPr>
      <w:rFonts w:ascii=".." w:hAnsi="Times New Roman" w:eastAsia=".." w:cs="Times New Roman"/>
      <w:color w:val="auto"/>
    </w:rPr>
  </w:style>
  <w:style w:type="paragraph" w:customStyle="1" w:styleId="2514">
    <w:name w:val="正文格式221"/>
    <w:basedOn w:val="1"/>
    <w:qFormat/>
    <w:uiPriority w:val="0"/>
    <w:pPr>
      <w:adjustRightInd/>
      <w:snapToGrid/>
      <w:spacing w:line="360" w:lineRule="auto"/>
      <w:ind w:firstLine="482" w:firstLineChars="0"/>
    </w:pPr>
    <w:rPr>
      <w:rFonts w:ascii="宋体" w:hAnsi="宋体" w:cs="Times New Roman"/>
      <w:szCs w:val="24"/>
    </w:rPr>
  </w:style>
  <w:style w:type="paragraph" w:customStyle="1" w:styleId="2515">
    <w:name w:val="Char62"/>
    <w:basedOn w:val="1"/>
    <w:qFormat/>
    <w:uiPriority w:val="0"/>
    <w:pPr>
      <w:spacing w:beforeLines="50" w:line="360" w:lineRule="auto"/>
      <w:ind w:firstLine="0" w:firstLineChars="0"/>
    </w:pPr>
    <w:rPr>
      <w:rFonts w:ascii="黑体" w:eastAsia="黑体" w:cs="Times New Roman"/>
      <w:sz w:val="32"/>
      <w:szCs w:val="32"/>
    </w:rPr>
  </w:style>
  <w:style w:type="paragraph" w:customStyle="1" w:styleId="2516">
    <w:name w:val="my样式"/>
    <w:basedOn w:val="1"/>
    <w:qFormat/>
    <w:uiPriority w:val="0"/>
    <w:pPr>
      <w:adjustRightInd/>
      <w:snapToGrid/>
      <w:spacing w:beforeLines="50" w:afterLines="50" w:line="360" w:lineRule="auto"/>
      <w:ind w:firstLine="440"/>
    </w:pPr>
    <w:rPr>
      <w:rFonts w:cs="Times New Roman"/>
      <w:sz w:val="22"/>
    </w:rPr>
  </w:style>
  <w:style w:type="paragraph" w:customStyle="1" w:styleId="2517">
    <w:name w:val="A正文2"/>
    <w:basedOn w:val="1"/>
    <w:qFormat/>
    <w:uiPriority w:val="0"/>
    <w:pPr>
      <w:widowControl/>
      <w:overflowPunct w:val="0"/>
      <w:autoSpaceDE w:val="0"/>
      <w:autoSpaceDN w:val="0"/>
      <w:snapToGrid/>
      <w:spacing w:line="360" w:lineRule="auto"/>
      <w:jc w:val="left"/>
      <w:textAlignment w:val="baseline"/>
    </w:pPr>
    <w:rPr>
      <w:rFonts w:eastAsia="仿宋_GB2312" w:cs="Times New Roman"/>
      <w:kern w:val="0"/>
      <w:szCs w:val="24"/>
    </w:rPr>
  </w:style>
  <w:style w:type="paragraph" w:customStyle="1" w:styleId="2518">
    <w:name w:val="默认段落字体 Para Char Char Char Char Char11"/>
    <w:basedOn w:val="1"/>
    <w:qFormat/>
    <w:uiPriority w:val="0"/>
    <w:pPr>
      <w:adjustRightInd/>
      <w:snapToGrid/>
      <w:spacing w:line="240" w:lineRule="auto"/>
      <w:ind w:firstLine="0" w:firstLineChars="0"/>
    </w:pPr>
    <w:rPr>
      <w:rFonts w:cs="Times New Roman"/>
      <w:sz w:val="21"/>
      <w:szCs w:val="24"/>
    </w:rPr>
  </w:style>
  <w:style w:type="paragraph" w:customStyle="1" w:styleId="2519">
    <w:name w:val="表内宋5中31"/>
    <w:basedOn w:val="1"/>
    <w:qFormat/>
    <w:uiPriority w:val="0"/>
    <w:pPr>
      <w:spacing w:line="240" w:lineRule="auto"/>
      <w:ind w:firstLine="0" w:firstLineChars="0"/>
      <w:textAlignment w:val="baseline"/>
    </w:pPr>
    <w:rPr>
      <w:rFonts w:cs="Times New Roman"/>
      <w:color w:val="000000"/>
      <w:kern w:val="0"/>
      <w:sz w:val="21"/>
      <w:szCs w:val="20"/>
    </w:rPr>
  </w:style>
  <w:style w:type="paragraph" w:customStyle="1" w:styleId="2520">
    <w:name w:val="注释2"/>
    <w:basedOn w:val="179"/>
    <w:next w:val="34"/>
    <w:qFormat/>
    <w:uiPriority w:val="0"/>
    <w:pPr>
      <w:spacing w:before="120" w:after="120" w:line="240" w:lineRule="auto"/>
      <w:ind w:firstLine="200" w:firstLineChars="200"/>
    </w:pPr>
    <w:rPr>
      <w:sz w:val="21"/>
      <w:szCs w:val="20"/>
    </w:rPr>
  </w:style>
  <w:style w:type="paragraph" w:customStyle="1" w:styleId="2521">
    <w:name w:val="大标题"/>
    <w:qFormat/>
    <w:uiPriority w:val="0"/>
    <w:rPr>
      <w:rFonts w:ascii="Times New Roman" w:hAnsi="Times New Roman" w:eastAsia="楷体_GB2312" w:cs="Times New Roman"/>
      <w:b/>
      <w:bCs/>
      <w:kern w:val="44"/>
      <w:sz w:val="32"/>
      <w:szCs w:val="44"/>
      <w:lang w:val="en-US" w:eastAsia="zh-CN" w:bidi="ar-SA"/>
    </w:rPr>
  </w:style>
  <w:style w:type="paragraph" w:customStyle="1" w:styleId="2522">
    <w:name w:val="表内521"/>
    <w:basedOn w:val="1"/>
    <w:qFormat/>
    <w:uiPriority w:val="0"/>
    <w:pPr>
      <w:spacing w:line="300" w:lineRule="auto"/>
      <w:ind w:firstLine="0" w:firstLineChars="0"/>
      <w:jc w:val="left"/>
    </w:pPr>
    <w:rPr>
      <w:rFonts w:ascii="宋体" w:cs="Times New Roman"/>
      <w:sz w:val="18"/>
      <w:szCs w:val="20"/>
    </w:rPr>
  </w:style>
  <w:style w:type="paragraph" w:customStyle="1" w:styleId="2523">
    <w:name w:val="edri-正文"/>
    <w:basedOn w:val="1"/>
    <w:qFormat/>
    <w:uiPriority w:val="0"/>
    <w:pPr>
      <w:adjustRightInd/>
      <w:snapToGrid/>
      <w:spacing w:beforeLines="50" w:line="300" w:lineRule="auto"/>
      <w:ind w:left="899" w:leftChars="428" w:firstLine="0" w:firstLineChars="0"/>
    </w:pPr>
    <w:rPr>
      <w:rFonts w:cs="Times New Roman"/>
      <w:snapToGrid w:val="0"/>
      <w:szCs w:val="24"/>
    </w:rPr>
  </w:style>
  <w:style w:type="paragraph" w:customStyle="1" w:styleId="2524">
    <w:name w:val="Char4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2525">
    <w:name w:val="报告1"/>
    <w:basedOn w:val="241"/>
    <w:qFormat/>
    <w:uiPriority w:val="0"/>
    <w:pPr>
      <w:textAlignment w:val="baseline"/>
    </w:pPr>
    <w:rPr>
      <w:rFonts w:ascii="Times New Roman" w:hAnsi="Times New Roman"/>
      <w:kern w:val="24"/>
    </w:rPr>
  </w:style>
  <w:style w:type="paragraph" w:customStyle="1" w:styleId="2526">
    <w:name w:val="IDC A-Head (2nd Line)"/>
    <w:basedOn w:val="1"/>
    <w:next w:val="1"/>
    <w:qFormat/>
    <w:uiPriority w:val="0"/>
    <w:pPr>
      <w:widowControl/>
      <w:adjustRightInd/>
      <w:snapToGrid/>
      <w:spacing w:line="240" w:lineRule="auto"/>
      <w:ind w:firstLine="0" w:firstLineChars="0"/>
      <w:jc w:val="center"/>
    </w:pPr>
    <w:rPr>
      <w:rFonts w:cs="Times New Roman"/>
      <w:caps/>
      <w:kern w:val="0"/>
      <w:szCs w:val="20"/>
    </w:rPr>
  </w:style>
  <w:style w:type="paragraph" w:customStyle="1" w:styleId="2527">
    <w:name w:val="Char27"/>
    <w:basedOn w:val="1"/>
    <w:qFormat/>
    <w:uiPriority w:val="0"/>
    <w:pPr>
      <w:adjustRightInd/>
      <w:snapToGrid/>
      <w:spacing w:line="240" w:lineRule="auto"/>
      <w:ind w:left="-48" w:firstLine="0" w:firstLineChars="0"/>
    </w:pPr>
    <w:rPr>
      <w:rFonts w:cs="Times New Roman"/>
      <w:sz w:val="21"/>
      <w:szCs w:val="24"/>
    </w:rPr>
  </w:style>
  <w:style w:type="paragraph" w:customStyle="1" w:styleId="2528">
    <w:name w:val="Bullet_Indent"/>
    <w:basedOn w:val="1"/>
    <w:qFormat/>
    <w:uiPriority w:val="0"/>
    <w:pPr>
      <w:widowControl/>
      <w:adjustRightInd/>
      <w:snapToGrid/>
      <w:spacing w:after="240" w:line="240" w:lineRule="auto"/>
      <w:ind w:left="1440" w:hanging="720" w:firstLineChars="0"/>
      <w:jc w:val="left"/>
    </w:pPr>
    <w:rPr>
      <w:rFonts w:cs="Times New Roman"/>
      <w:kern w:val="0"/>
      <w:szCs w:val="20"/>
    </w:rPr>
  </w:style>
  <w:style w:type="paragraph" w:customStyle="1" w:styleId="2529">
    <w:name w:val="表内592"/>
    <w:basedOn w:val="1"/>
    <w:qFormat/>
    <w:uiPriority w:val="0"/>
    <w:pPr>
      <w:spacing w:line="300" w:lineRule="auto"/>
      <w:ind w:firstLine="0" w:firstLineChars="0"/>
      <w:jc w:val="center"/>
    </w:pPr>
    <w:rPr>
      <w:rFonts w:ascii="宋体" w:cs="Times New Roman"/>
      <w:snapToGrid w:val="0"/>
      <w:sz w:val="21"/>
      <w:szCs w:val="21"/>
    </w:rPr>
  </w:style>
  <w:style w:type="paragraph" w:customStyle="1" w:styleId="2530">
    <w:name w:val="Indent1"/>
    <w:basedOn w:val="1"/>
    <w:qFormat/>
    <w:uiPriority w:val="0"/>
    <w:pPr>
      <w:overflowPunct w:val="0"/>
      <w:autoSpaceDE w:val="0"/>
      <w:autoSpaceDN w:val="0"/>
      <w:snapToGrid/>
      <w:spacing w:line="240" w:lineRule="auto"/>
      <w:ind w:left="1440" w:hanging="720" w:firstLineChars="0"/>
      <w:jc w:val="left"/>
      <w:textAlignment w:val="baseline"/>
    </w:pPr>
    <w:rPr>
      <w:rFonts w:ascii="Arial" w:hAnsi="Arial" w:cs="Times New Roman"/>
      <w:kern w:val="0"/>
      <w:sz w:val="22"/>
      <w:szCs w:val="20"/>
    </w:rPr>
  </w:style>
  <w:style w:type="paragraph" w:customStyle="1" w:styleId="2531">
    <w:name w:val="Char Char2 Char Char Char Char35"/>
    <w:basedOn w:val="1"/>
    <w:qFormat/>
    <w:uiPriority w:val="0"/>
    <w:pPr>
      <w:adjustRightInd/>
      <w:snapToGrid/>
      <w:spacing w:line="240" w:lineRule="auto"/>
      <w:ind w:firstLine="0" w:firstLineChars="0"/>
    </w:pPr>
    <w:rPr>
      <w:rFonts w:cs="Times New Roman"/>
      <w:sz w:val="21"/>
      <w:szCs w:val="24"/>
    </w:rPr>
  </w:style>
  <w:style w:type="paragraph" w:customStyle="1" w:styleId="2532">
    <w:name w:val="report"/>
    <w:basedOn w:val="1"/>
    <w:qFormat/>
    <w:uiPriority w:val="0"/>
    <w:pPr>
      <w:snapToGrid/>
      <w:spacing w:before="60" w:after="60" w:line="300" w:lineRule="atLeast"/>
      <w:ind w:left="505" w:firstLine="0" w:firstLineChars="0"/>
      <w:textAlignment w:val="baseline"/>
    </w:pPr>
    <w:rPr>
      <w:rFonts w:cs="Times New Roman"/>
      <w:kern w:val="0"/>
      <w:sz w:val="22"/>
      <w:szCs w:val="20"/>
    </w:rPr>
  </w:style>
  <w:style w:type="paragraph" w:customStyle="1" w:styleId="2533">
    <w:name w:val="正文缩进 2字符"/>
    <w:basedOn w:val="1"/>
    <w:qFormat/>
    <w:uiPriority w:val="0"/>
    <w:pPr>
      <w:tabs>
        <w:tab w:val="left" w:pos="2160"/>
      </w:tabs>
      <w:adjustRightInd/>
      <w:spacing w:before="120" w:after="120" w:line="240" w:lineRule="auto"/>
      <w:ind w:firstLine="480"/>
    </w:pPr>
    <w:rPr>
      <w:rFonts w:eastAsia="仿宋_GB2312" w:cs="Times New Roman"/>
      <w:color w:val="000000"/>
      <w:sz w:val="21"/>
      <w:szCs w:val="21"/>
    </w:rPr>
  </w:style>
  <w:style w:type="paragraph" w:customStyle="1" w:styleId="2534">
    <w:name w:val="样式 报告表正文 + 首行缩进:  2 字符 行距: 1.5 倍行距"/>
    <w:basedOn w:val="1"/>
    <w:qFormat/>
    <w:uiPriority w:val="0"/>
    <w:pPr>
      <w:snapToGrid/>
      <w:spacing w:line="360" w:lineRule="auto"/>
      <w:ind w:left="113" w:right="113" w:firstLine="480"/>
    </w:pPr>
    <w:rPr>
      <w:rFonts w:cs="宋体"/>
      <w:kern w:val="0"/>
      <w:szCs w:val="24"/>
    </w:rPr>
  </w:style>
  <w:style w:type="paragraph" w:customStyle="1" w:styleId="2535">
    <w:name w:val="edri-title first"/>
    <w:basedOn w:val="1"/>
    <w:qFormat/>
    <w:uiPriority w:val="0"/>
    <w:pPr>
      <w:tabs>
        <w:tab w:val="left" w:pos="2"/>
        <w:tab w:val="left" w:pos="945"/>
      </w:tabs>
      <w:adjustRightInd/>
      <w:snapToGrid/>
      <w:spacing w:beforeLines="50" w:line="300" w:lineRule="auto"/>
      <w:ind w:left="966" w:hanging="964" w:firstLineChars="0"/>
      <w:outlineLvl w:val="0"/>
    </w:pPr>
    <w:rPr>
      <w:rFonts w:ascii="Arial Narrow" w:hAnsi="Arial Narrow" w:cs="Times New Roman"/>
      <w:b/>
      <w:bCs/>
      <w:kern w:val="0"/>
      <w:sz w:val="30"/>
      <w:szCs w:val="20"/>
    </w:rPr>
  </w:style>
  <w:style w:type="paragraph" w:customStyle="1" w:styleId="2536">
    <w:name w:val="样式 样式 题注 + 两端对齐 + 宋体"/>
    <w:basedOn w:val="1"/>
    <w:qFormat/>
    <w:uiPriority w:val="0"/>
    <w:pPr>
      <w:keepNext/>
      <w:adjustRightInd/>
      <w:snapToGrid/>
      <w:spacing w:line="360" w:lineRule="auto"/>
      <w:ind w:firstLine="0" w:firstLineChars="0"/>
      <w:jc w:val="center"/>
    </w:pPr>
    <w:rPr>
      <w:rFonts w:ascii="宋体" w:hAnsi="宋体" w:cs="Times New Roman"/>
      <w:snapToGrid w:val="0"/>
      <w:kern w:val="0"/>
      <w:sz w:val="28"/>
      <w:szCs w:val="20"/>
    </w:rPr>
  </w:style>
  <w:style w:type="paragraph" w:customStyle="1" w:styleId="2537">
    <w:name w:val="表文"/>
    <w:basedOn w:val="1"/>
    <w:qFormat/>
    <w:uiPriority w:val="0"/>
    <w:pPr>
      <w:spacing w:line="160" w:lineRule="atLeast"/>
      <w:ind w:firstLine="0" w:firstLineChars="0"/>
      <w:jc w:val="center"/>
    </w:pPr>
    <w:rPr>
      <w:rFonts w:cs="Times New Roman"/>
      <w:sz w:val="28"/>
      <w:szCs w:val="20"/>
    </w:rPr>
  </w:style>
  <w:style w:type="paragraph" w:customStyle="1" w:styleId="2538">
    <w:name w:val="edri-title secong"/>
    <w:basedOn w:val="1"/>
    <w:qFormat/>
    <w:uiPriority w:val="0"/>
    <w:pPr>
      <w:tabs>
        <w:tab w:val="left" w:pos="2"/>
        <w:tab w:val="left" w:pos="945"/>
      </w:tabs>
      <w:adjustRightInd/>
      <w:snapToGrid/>
      <w:spacing w:beforeLines="50" w:line="300" w:lineRule="auto"/>
      <w:ind w:left="966" w:hanging="964" w:firstLineChars="0"/>
      <w:outlineLvl w:val="1"/>
    </w:pPr>
    <w:rPr>
      <w:rFonts w:ascii="Arial Narrow" w:hAnsi="Arial Narrow" w:cs="Times New Roman"/>
      <w:b/>
      <w:bCs/>
      <w:kern w:val="0"/>
      <w:sz w:val="28"/>
      <w:szCs w:val="20"/>
    </w:rPr>
  </w:style>
  <w:style w:type="paragraph" w:customStyle="1" w:styleId="2539">
    <w:name w:val="edri-正文3"/>
    <w:basedOn w:val="1"/>
    <w:qFormat/>
    <w:uiPriority w:val="0"/>
    <w:pPr>
      <w:adjustRightInd/>
      <w:snapToGrid/>
      <w:spacing w:beforeLines="50" w:line="300" w:lineRule="auto"/>
      <w:ind w:left="2205" w:leftChars="1050" w:firstLine="0" w:firstLineChars="0"/>
    </w:pPr>
    <w:rPr>
      <w:rFonts w:cs="Times New Roman"/>
      <w:snapToGrid w:val="0"/>
      <w:szCs w:val="24"/>
    </w:rPr>
  </w:style>
  <w:style w:type="paragraph" w:customStyle="1" w:styleId="2540">
    <w:name w:val="图题111"/>
    <w:basedOn w:val="179"/>
    <w:next w:val="179"/>
    <w:qFormat/>
    <w:uiPriority w:val="0"/>
    <w:pPr>
      <w:ind w:firstLine="0"/>
      <w:jc w:val="center"/>
    </w:pPr>
    <w:rPr>
      <w:rFonts w:ascii="黑体" w:hAnsi="宋体" w:eastAsia="黑体"/>
      <w:b/>
      <w:bCs/>
    </w:rPr>
  </w:style>
  <w:style w:type="paragraph" w:customStyle="1" w:styleId="2541">
    <w:name w:val="样式 标题 1 + Times New Roman 二号 段后: 6 磅 行距: 单倍行距"/>
    <w:basedOn w:val="3"/>
    <w:qFormat/>
    <w:uiPriority w:val="0"/>
    <w:pPr>
      <w:tabs>
        <w:tab w:val="left" w:pos="425"/>
      </w:tabs>
      <w:snapToGrid/>
      <w:spacing w:before="340" w:beforeLines="0" w:after="120" w:afterLines="0" w:line="240" w:lineRule="auto"/>
      <w:ind w:left="425" w:hanging="425"/>
      <w:jc w:val="left"/>
      <w:textAlignment w:val="baseline"/>
    </w:pPr>
    <w:rPr>
      <w:rFonts w:cs="Times New Roman"/>
      <w:bCs w:val="0"/>
      <w:sz w:val="44"/>
      <w:szCs w:val="20"/>
    </w:rPr>
  </w:style>
  <w:style w:type="paragraph" w:customStyle="1" w:styleId="2542">
    <w:name w:val="正文格式83"/>
    <w:basedOn w:val="1"/>
    <w:qFormat/>
    <w:uiPriority w:val="0"/>
    <w:pPr>
      <w:adjustRightInd/>
      <w:snapToGrid/>
      <w:spacing w:line="360" w:lineRule="auto"/>
      <w:ind w:firstLine="482" w:firstLineChars="0"/>
    </w:pPr>
    <w:rPr>
      <w:rFonts w:ascii="宋体" w:hAnsi="宋体" w:cs="Times New Roman"/>
      <w:szCs w:val="24"/>
    </w:rPr>
  </w:style>
  <w:style w:type="paragraph" w:customStyle="1" w:styleId="2543">
    <w:name w:val="图目"/>
    <w:basedOn w:val="1"/>
    <w:qFormat/>
    <w:uiPriority w:val="0"/>
    <w:pPr>
      <w:snapToGrid/>
      <w:spacing w:line="360" w:lineRule="atLeast"/>
      <w:ind w:firstLine="0" w:firstLineChars="0"/>
      <w:jc w:val="center"/>
      <w:textAlignment w:val="baseline"/>
    </w:pPr>
    <w:rPr>
      <w:rFonts w:cs="Times New Roman"/>
      <w:kern w:val="0"/>
      <w:szCs w:val="20"/>
    </w:rPr>
  </w:style>
  <w:style w:type="paragraph" w:customStyle="1" w:styleId="2544">
    <w:name w:val="1.1.1-"/>
    <w:basedOn w:val="1"/>
    <w:qFormat/>
    <w:uiPriority w:val="0"/>
    <w:pPr>
      <w:tabs>
        <w:tab w:val="left" w:pos="397"/>
      </w:tabs>
      <w:wordWrap w:val="0"/>
      <w:spacing w:line="360" w:lineRule="atLeast"/>
      <w:ind w:left="397" w:firstLine="1021" w:firstLineChars="0"/>
      <w:textAlignment w:val="baseline"/>
    </w:pPr>
    <w:rPr>
      <w:rFonts w:ascii="Arial" w:hAnsi="Arial" w:eastAsia="Gulim" w:cs="Times New Roman"/>
      <w:kern w:val="0"/>
      <w:sz w:val="20"/>
      <w:szCs w:val="20"/>
    </w:rPr>
  </w:style>
  <w:style w:type="paragraph" w:customStyle="1" w:styleId="2545">
    <w:name w:val="正文格式＝62"/>
    <w:basedOn w:val="179"/>
    <w:next w:val="179"/>
    <w:qFormat/>
    <w:uiPriority w:val="0"/>
    <w:rPr>
      <w:rFonts w:hAnsi="宋体" w:cs="Times New Roman"/>
    </w:rPr>
  </w:style>
  <w:style w:type="paragraph" w:customStyle="1" w:styleId="2546">
    <w:name w:val="1.1.1.1-"/>
    <w:basedOn w:val="1"/>
    <w:qFormat/>
    <w:uiPriority w:val="0"/>
    <w:pPr>
      <w:tabs>
        <w:tab w:val="left" w:pos="398"/>
        <w:tab w:val="left" w:pos="2268"/>
      </w:tabs>
      <w:wordWrap w:val="0"/>
      <w:spacing w:line="360" w:lineRule="atLeast"/>
      <w:ind w:left="398" w:firstLine="1587" w:firstLineChars="0"/>
      <w:textAlignment w:val="baseline"/>
    </w:pPr>
    <w:rPr>
      <w:rFonts w:ascii="Arial" w:hAnsi="Arial" w:eastAsia="Gulim" w:cs="Times New Roman"/>
      <w:kern w:val="0"/>
      <w:sz w:val="20"/>
      <w:szCs w:val="20"/>
    </w:rPr>
  </w:style>
  <w:style w:type="paragraph" w:customStyle="1" w:styleId="2547">
    <w:name w:val="报告2"/>
    <w:basedOn w:val="241"/>
    <w:qFormat/>
    <w:uiPriority w:val="0"/>
    <w:pPr>
      <w:tabs>
        <w:tab w:val="left" w:pos="895"/>
      </w:tabs>
      <w:ind w:left="895" w:hanging="390"/>
    </w:pPr>
  </w:style>
  <w:style w:type="paragraph" w:customStyle="1" w:styleId="2548">
    <w:name w:val="已有表格"/>
    <w:basedOn w:val="1"/>
    <w:qFormat/>
    <w:uiPriority w:val="0"/>
    <w:pPr>
      <w:snapToGrid/>
      <w:spacing w:before="40" w:after="40" w:line="240" w:lineRule="auto"/>
      <w:ind w:firstLine="0" w:firstLineChars="0"/>
      <w:jc w:val="center"/>
      <w:textAlignment w:val="baseline"/>
    </w:pPr>
    <w:rPr>
      <w:rFonts w:cs="Times New Roman"/>
      <w:b/>
      <w:kern w:val="0"/>
      <w:szCs w:val="20"/>
    </w:rPr>
  </w:style>
  <w:style w:type="paragraph" w:customStyle="1" w:styleId="2549">
    <w:name w:val="Normal2"/>
    <w:qFormat/>
    <w:uiPriority w:val="0"/>
    <w:pPr>
      <w:widowControl w:val="0"/>
      <w:adjustRightInd w:val="0"/>
      <w:spacing w:line="360" w:lineRule="atLeast"/>
      <w:textAlignment w:val="baseline"/>
    </w:pPr>
    <w:rPr>
      <w:rFonts w:ascii="宋体" w:hAnsi="Times New Roman" w:eastAsia="宋体" w:cs="Times New Roman"/>
      <w:sz w:val="34"/>
      <w:lang w:val="en-US" w:eastAsia="zh-CN" w:bidi="ar-SA"/>
    </w:rPr>
  </w:style>
  <w:style w:type="paragraph" w:customStyle="1" w:styleId="2550">
    <w:name w:val="項目:(一)[a]1.[a](1)[a]"/>
    <w:basedOn w:val="1"/>
    <w:qFormat/>
    <w:uiPriority w:val="0"/>
    <w:pPr>
      <w:adjustRightInd/>
      <w:snapToGrid/>
      <w:spacing w:line="320" w:lineRule="atLeast"/>
      <w:ind w:left="1038" w:firstLine="448" w:firstLineChars="0"/>
    </w:pPr>
    <w:rPr>
      <w:rFonts w:eastAsia="MingLiU" w:cs="Times New Roman"/>
      <w:sz w:val="22"/>
      <w:szCs w:val="20"/>
      <w:lang w:eastAsia="zh-TW"/>
    </w:rPr>
  </w:style>
  <w:style w:type="paragraph" w:customStyle="1" w:styleId="2551">
    <w:name w:val="LNG－标题2"/>
    <w:basedOn w:val="1"/>
    <w:qFormat/>
    <w:uiPriority w:val="0"/>
    <w:pPr>
      <w:tabs>
        <w:tab w:val="left" w:pos="747"/>
      </w:tabs>
      <w:adjustRightInd/>
      <w:snapToGrid/>
      <w:spacing w:line="360" w:lineRule="auto"/>
      <w:ind w:left="747" w:hanging="567" w:firstLineChars="0"/>
    </w:pPr>
    <w:rPr>
      <w:rFonts w:cs="Times New Roman"/>
      <w:b/>
      <w:kern w:val="0"/>
      <w:sz w:val="28"/>
      <w:szCs w:val="28"/>
    </w:rPr>
  </w:style>
  <w:style w:type="paragraph" w:customStyle="1" w:styleId="2552">
    <w:name w:val="項目:(一)[a]1.[a](1)[a]圈[a]A"/>
    <w:basedOn w:val="1"/>
    <w:qFormat/>
    <w:uiPriority w:val="0"/>
    <w:pPr>
      <w:adjustRightInd/>
      <w:snapToGrid/>
      <w:spacing w:line="320" w:lineRule="atLeast"/>
      <w:ind w:left="1548" w:hanging="289" w:firstLineChars="0"/>
    </w:pPr>
    <w:rPr>
      <w:rFonts w:eastAsia="MingLiU" w:cs="Times New Roman"/>
      <w:sz w:val="22"/>
      <w:szCs w:val="20"/>
      <w:lang w:eastAsia="zh-TW"/>
    </w:rPr>
  </w:style>
  <w:style w:type="paragraph" w:customStyle="1" w:styleId="2553">
    <w:name w:val="表、图名"/>
    <w:basedOn w:val="1"/>
    <w:qFormat/>
    <w:uiPriority w:val="0"/>
    <w:pPr>
      <w:spacing w:line="360" w:lineRule="auto"/>
      <w:ind w:left="-6" w:firstLine="0" w:firstLineChars="0"/>
      <w:jc w:val="center"/>
    </w:pPr>
    <w:rPr>
      <w:rFonts w:ascii="黑体" w:hAnsi="宋体" w:eastAsia="黑体" w:cs="Times New Roman"/>
      <w:kern w:val="0"/>
      <w:sz w:val="21"/>
      <w:szCs w:val="18"/>
    </w:rPr>
  </w:style>
  <w:style w:type="paragraph" w:customStyle="1" w:styleId="2554">
    <w:name w:val="表格内字体221"/>
    <w:basedOn w:val="179"/>
    <w:next w:val="179"/>
    <w:qFormat/>
    <w:uiPriority w:val="0"/>
    <w:pPr>
      <w:spacing w:line="240" w:lineRule="auto"/>
      <w:ind w:firstLine="0"/>
      <w:jc w:val="center"/>
    </w:pPr>
    <w:rPr>
      <w:rFonts w:hAnsi="宋体" w:cs="Times New Roman"/>
      <w:sz w:val="21"/>
    </w:rPr>
  </w:style>
  <w:style w:type="paragraph" w:customStyle="1" w:styleId="2555">
    <w:name w:val="表格12"/>
    <w:basedOn w:val="1"/>
    <w:qFormat/>
    <w:uiPriority w:val="0"/>
    <w:pPr>
      <w:snapToGrid/>
      <w:spacing w:line="240" w:lineRule="auto"/>
      <w:ind w:firstLine="0" w:firstLineChars="0"/>
      <w:jc w:val="center"/>
      <w:textAlignment w:val="baseline"/>
    </w:pPr>
    <w:rPr>
      <w:rFonts w:ascii="宋体" w:cs="Times New Roman"/>
      <w:kern w:val="0"/>
      <w:szCs w:val="20"/>
    </w:rPr>
  </w:style>
  <w:style w:type="paragraph" w:customStyle="1" w:styleId="2556">
    <w:name w:val="Char Char Char1 Char Char Char1 Char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2557">
    <w:name w:val="横线"/>
    <w:basedOn w:val="21"/>
    <w:qFormat/>
    <w:uiPriority w:val="0"/>
    <w:pPr>
      <w:tabs>
        <w:tab w:val="left" w:pos="504"/>
      </w:tabs>
      <w:snapToGrid w:val="0"/>
      <w:spacing w:line="260" w:lineRule="exact"/>
      <w:jc w:val="center"/>
    </w:pPr>
    <w:rPr>
      <w:rFonts w:ascii="宋体" w:hAnsi="宋体" w:cs="宋体"/>
      <w:snapToGrid w:val="0"/>
      <w:szCs w:val="21"/>
    </w:rPr>
  </w:style>
  <w:style w:type="paragraph" w:customStyle="1" w:styleId="2558">
    <w:name w:val="表样"/>
    <w:basedOn w:val="1"/>
    <w:qFormat/>
    <w:uiPriority w:val="0"/>
    <w:pPr>
      <w:adjustRightInd/>
      <w:snapToGrid/>
      <w:spacing w:line="240" w:lineRule="auto"/>
      <w:ind w:firstLine="0" w:firstLineChars="0"/>
      <w:jc w:val="center"/>
    </w:pPr>
    <w:rPr>
      <w:rFonts w:ascii="宋体" w:hAnsi="宋体" w:cs="Arial"/>
      <w:bCs/>
      <w:sz w:val="21"/>
      <w:szCs w:val="21"/>
    </w:rPr>
  </w:style>
  <w:style w:type="paragraph" w:customStyle="1" w:styleId="2559">
    <w:name w:val="ttxtl"/>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kern w:val="0"/>
      <w:szCs w:val="24"/>
    </w:rPr>
  </w:style>
  <w:style w:type="paragraph" w:customStyle="1" w:styleId="2560">
    <w:name w:val="表文字532"/>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2561">
    <w:name w:val="(一)內文"/>
    <w:basedOn w:val="1"/>
    <w:qFormat/>
    <w:uiPriority w:val="0"/>
    <w:pPr>
      <w:adjustRightInd/>
      <w:spacing w:line="480" w:lineRule="atLeast"/>
      <w:ind w:left="1202" w:firstLine="601" w:firstLineChars="0"/>
    </w:pPr>
    <w:rPr>
      <w:rFonts w:eastAsia="DFKai-SB" w:cs="Times New Roman"/>
      <w:sz w:val="28"/>
      <w:szCs w:val="20"/>
      <w:lang w:eastAsia="zh-TW"/>
    </w:rPr>
  </w:style>
  <w:style w:type="paragraph" w:customStyle="1" w:styleId="2562">
    <w:name w:val="样式 正文缩进 + 宋体 黑色 首行缩进:  2 字符"/>
    <w:basedOn w:val="21"/>
    <w:qFormat/>
    <w:uiPriority w:val="0"/>
    <w:pPr>
      <w:spacing w:line="360" w:lineRule="auto"/>
      <w:ind w:firstLine="480"/>
      <w:jc w:val="left"/>
    </w:pPr>
    <w:rPr>
      <w:rFonts w:ascii="宋体" w:hAnsi="宋体" w:cs="宋体"/>
      <w:color w:val="FF00FF"/>
      <w:sz w:val="24"/>
      <w:szCs w:val="20"/>
    </w:rPr>
  </w:style>
  <w:style w:type="paragraph" w:customStyle="1" w:styleId="2563">
    <w:name w:val="样式 标题 2 + 段前: 0.5 行"/>
    <w:basedOn w:val="4"/>
    <w:qFormat/>
    <w:uiPriority w:val="0"/>
    <w:pPr>
      <w:keepNext w:val="0"/>
      <w:keepLines w:val="0"/>
      <w:widowControl w:val="0"/>
      <w:tabs>
        <w:tab w:val="left" w:pos="540"/>
      </w:tabs>
      <w:adjustRightInd/>
      <w:spacing w:before="50" w:beforeLines="0" w:after="0" w:afterLines="0" w:line="360" w:lineRule="auto"/>
      <w:ind w:left="540" w:hanging="540"/>
    </w:pPr>
    <w:rPr>
      <w:rFonts w:eastAsia="黑体" w:cs="Times New Roman"/>
      <w:b w:val="0"/>
      <w:bCs w:val="0"/>
      <w:sz w:val="24"/>
      <w:szCs w:val="20"/>
    </w:rPr>
  </w:style>
  <w:style w:type="paragraph" w:customStyle="1" w:styleId="2564">
    <w:name w:val="c2"/>
    <w:qFormat/>
    <w:uiPriority w:val="0"/>
    <w:pPr>
      <w:widowControl w:val="0"/>
      <w:autoSpaceDE w:val="0"/>
      <w:autoSpaceDN w:val="0"/>
      <w:adjustRightInd w:val="0"/>
      <w:jc w:val="both"/>
    </w:pPr>
    <w:rPr>
      <w:rFonts w:ascii="Arial" w:hAnsi="Arial" w:eastAsia="宋体" w:cs="Times New Roman"/>
      <w:sz w:val="24"/>
      <w:lang w:val="en-US" w:eastAsia="zh-CN" w:bidi="ar-SA"/>
    </w:rPr>
  </w:style>
  <w:style w:type="paragraph" w:customStyle="1" w:styleId="2565">
    <w:name w:val="样式 标题 2 + 段前: 0.5 行3"/>
    <w:basedOn w:val="4"/>
    <w:qFormat/>
    <w:uiPriority w:val="0"/>
    <w:pPr>
      <w:keepNext w:val="0"/>
      <w:keepLines w:val="0"/>
      <w:widowControl w:val="0"/>
      <w:tabs>
        <w:tab w:val="left" w:pos="540"/>
      </w:tabs>
      <w:adjustRightInd/>
      <w:spacing w:before="50" w:beforeLines="0" w:after="0" w:afterLines="0" w:line="360" w:lineRule="auto"/>
      <w:ind w:left="567" w:hanging="540"/>
    </w:pPr>
    <w:rPr>
      <w:rFonts w:eastAsia="黑体" w:cs="Times New Roman"/>
      <w:b w:val="0"/>
      <w:bCs w:val="0"/>
      <w:sz w:val="24"/>
      <w:szCs w:val="20"/>
    </w:rPr>
  </w:style>
  <w:style w:type="paragraph" w:customStyle="1" w:styleId="2566">
    <w:name w:val="表格文字1"/>
    <w:basedOn w:val="1"/>
    <w:qFormat/>
    <w:uiPriority w:val="0"/>
    <w:pPr>
      <w:tabs>
        <w:tab w:val="left" w:pos="0"/>
      </w:tabs>
      <w:autoSpaceDE w:val="0"/>
      <w:autoSpaceDN w:val="0"/>
      <w:snapToGrid/>
      <w:spacing w:before="60" w:line="240" w:lineRule="auto"/>
      <w:ind w:left="57" w:right="57" w:firstLine="0" w:firstLineChars="0"/>
      <w:jc w:val="center"/>
      <w:textAlignment w:val="baseline"/>
    </w:pPr>
    <w:rPr>
      <w:rFonts w:cs="Times New Roman"/>
      <w:sz w:val="21"/>
      <w:szCs w:val="24"/>
    </w:rPr>
  </w:style>
  <w:style w:type="paragraph" w:customStyle="1" w:styleId="2567">
    <w:name w:val="样式 标题 1章标题标题1章节H1NMP Heading 1 + Arial 左 段前: 12 磅 段后: 6 ..."/>
    <w:basedOn w:val="3"/>
    <w:qFormat/>
    <w:uiPriority w:val="0"/>
    <w:pPr>
      <w:adjustRightInd/>
      <w:snapToGrid/>
      <w:spacing w:before="240" w:beforeLines="0" w:after="240" w:afterLines="0" w:line="240" w:lineRule="auto"/>
      <w:ind w:left="170" w:hanging="170"/>
      <w:jc w:val="left"/>
    </w:pPr>
    <w:rPr>
      <w:rFonts w:ascii="Arial" w:hAnsi="Arial" w:cs="Times New Roman"/>
      <w:bCs w:val="0"/>
      <w:spacing w:val="-12"/>
      <w:sz w:val="44"/>
      <w:szCs w:val="20"/>
    </w:rPr>
  </w:style>
  <w:style w:type="paragraph" w:customStyle="1" w:styleId="2568">
    <w:name w:val="列表标题"/>
    <w:basedOn w:val="1"/>
    <w:next w:val="1"/>
    <w:qFormat/>
    <w:uiPriority w:val="0"/>
    <w:pPr>
      <w:adjustRightInd/>
      <w:snapToGrid/>
      <w:spacing w:line="360" w:lineRule="auto"/>
      <w:ind w:firstLine="0" w:firstLineChars="0"/>
      <w:jc w:val="center"/>
    </w:pPr>
    <w:rPr>
      <w:rFonts w:cs="Times New Roman"/>
      <w:szCs w:val="20"/>
    </w:rPr>
  </w:style>
  <w:style w:type="paragraph" w:customStyle="1" w:styleId="2569">
    <w:name w:val="正文4"/>
    <w:basedOn w:val="1"/>
    <w:qFormat/>
    <w:uiPriority w:val="0"/>
    <w:pPr>
      <w:autoSpaceDE w:val="0"/>
      <w:autoSpaceDN w:val="0"/>
      <w:adjustRightInd/>
      <w:snapToGrid/>
      <w:spacing w:after="160" w:line="440" w:lineRule="exact"/>
      <w:ind w:left="567" w:hanging="567" w:firstLineChars="0"/>
      <w:textAlignment w:val="bottom"/>
    </w:pPr>
    <w:rPr>
      <w:rFonts w:cs="Times New Roman"/>
      <w:sz w:val="28"/>
      <w:szCs w:val="20"/>
    </w:rPr>
  </w:style>
  <w:style w:type="paragraph" w:customStyle="1" w:styleId="2570">
    <w:name w:val="正文31"/>
    <w:basedOn w:val="1484"/>
    <w:qFormat/>
    <w:uiPriority w:val="0"/>
    <w:pPr>
      <w:autoSpaceDE w:val="0"/>
      <w:autoSpaceDN w:val="0"/>
      <w:adjustRightInd/>
      <w:spacing w:after="160" w:line="440" w:lineRule="exact"/>
      <w:ind w:left="567" w:hanging="340"/>
      <w:jc w:val="both"/>
      <w:textAlignment w:val="bottom"/>
    </w:pPr>
    <w:rPr>
      <w:rFonts w:ascii="Times New Roman"/>
      <w:color w:val="000000"/>
      <w:kern w:val="2"/>
      <w:sz w:val="28"/>
    </w:rPr>
  </w:style>
  <w:style w:type="paragraph" w:customStyle="1" w:styleId="2571">
    <w:name w:val="Pa3"/>
    <w:basedOn w:val="1411"/>
    <w:next w:val="1411"/>
    <w:qFormat/>
    <w:uiPriority w:val="0"/>
    <w:rPr>
      <w:rFonts w:ascii="MHei-Medium" w:hAnsi="Times New Roman" w:eastAsia="MHei-Medium" w:cs="Times New Roman"/>
      <w:color w:val="auto"/>
      <w:sz w:val="20"/>
    </w:rPr>
  </w:style>
  <w:style w:type="paragraph" w:customStyle="1" w:styleId="2572">
    <w:name w:val="資料來源"/>
    <w:basedOn w:val="1"/>
    <w:qFormat/>
    <w:uiPriority w:val="0"/>
    <w:pPr>
      <w:spacing w:before="60" w:line="240" w:lineRule="auto"/>
      <w:ind w:firstLine="0" w:firstLineChars="0"/>
      <w:textAlignment w:val="baseline"/>
    </w:pPr>
    <w:rPr>
      <w:rFonts w:eastAsia="華康中明體" w:cs="Times New Roman"/>
      <w:sz w:val="18"/>
      <w:szCs w:val="20"/>
      <w:lang w:eastAsia="zh-TW"/>
    </w:rPr>
  </w:style>
  <w:style w:type="paragraph" w:customStyle="1" w:styleId="2573">
    <w:name w:val="11 Char"/>
    <w:basedOn w:val="1"/>
    <w:qFormat/>
    <w:uiPriority w:val="0"/>
    <w:pPr>
      <w:adjustRightInd/>
      <w:snapToGrid/>
      <w:spacing w:line="240" w:lineRule="auto"/>
      <w:ind w:firstLine="0" w:firstLineChars="0"/>
    </w:pPr>
    <w:rPr>
      <w:rFonts w:cs="Times New Roman"/>
      <w:szCs w:val="24"/>
    </w:rPr>
  </w:style>
  <w:style w:type="paragraph" w:customStyle="1" w:styleId="2574">
    <w:name w:val="ttopl"/>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kern w:val="0"/>
      <w:szCs w:val="24"/>
    </w:rPr>
  </w:style>
  <w:style w:type="paragraph" w:customStyle="1" w:styleId="2575">
    <w:name w:val="表题3132"/>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2576">
    <w:name w:val="ttop"/>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kern w:val="0"/>
      <w:szCs w:val="24"/>
    </w:rPr>
  </w:style>
  <w:style w:type="paragraph" w:customStyle="1" w:styleId="2577">
    <w:name w:val="ttxt"/>
    <w:basedOn w:val="1"/>
    <w:qFormat/>
    <w:uiPriority w:val="0"/>
    <w:pPr>
      <w:widowControl/>
      <w:adjustRightInd/>
      <w:snapToGrid/>
      <w:spacing w:before="100" w:beforeAutospacing="1" w:after="100" w:afterAutospacing="1" w:line="240" w:lineRule="auto"/>
      <w:ind w:firstLine="0" w:firstLineChars="0"/>
      <w:jc w:val="left"/>
    </w:pPr>
    <w:rPr>
      <w:rFonts w:ascii="宋体" w:hAnsi="宋体" w:cs="Times New Roman"/>
      <w:kern w:val="0"/>
      <w:szCs w:val="24"/>
    </w:rPr>
  </w:style>
  <w:style w:type="paragraph" w:customStyle="1" w:styleId="2578">
    <w:name w:val="表内宋512"/>
    <w:basedOn w:val="1378"/>
    <w:qFormat/>
    <w:uiPriority w:val="0"/>
    <w:pPr>
      <w:widowControl/>
      <w:autoSpaceDE w:val="0"/>
      <w:autoSpaceDN w:val="0"/>
      <w:jc w:val="left"/>
      <w:textAlignment w:val="auto"/>
    </w:pPr>
    <w:rPr>
      <w:color w:val="auto"/>
      <w:w w:val="90"/>
    </w:rPr>
  </w:style>
  <w:style w:type="paragraph" w:customStyle="1" w:styleId="2579">
    <w:name w:val="edri-制表位1"/>
    <w:basedOn w:val="2523"/>
    <w:qFormat/>
    <w:uiPriority w:val="0"/>
    <w:pPr>
      <w:tabs>
        <w:tab w:val="left" w:pos="4620"/>
      </w:tabs>
      <w:spacing w:line="240" w:lineRule="auto"/>
    </w:pPr>
  </w:style>
  <w:style w:type="paragraph" w:customStyle="1" w:styleId="2580">
    <w:name w:val="圖標題"/>
    <w:basedOn w:val="1"/>
    <w:qFormat/>
    <w:uiPriority w:val="0"/>
    <w:pPr>
      <w:topLinePunct/>
      <w:snapToGrid/>
      <w:spacing w:line="384" w:lineRule="exact"/>
      <w:ind w:firstLine="0" w:firstLineChars="0"/>
      <w:jc w:val="center"/>
      <w:textAlignment w:val="baseline"/>
    </w:pPr>
    <w:rPr>
      <w:rFonts w:ascii="Arial" w:hAnsi="Arial" w:eastAsia="華康粗黑體" w:cs="Arial"/>
      <w:kern w:val="20"/>
      <w:szCs w:val="20"/>
      <w:lang w:eastAsia="zh-TW"/>
    </w:rPr>
  </w:style>
  <w:style w:type="paragraph" w:customStyle="1" w:styleId="2581">
    <w:name w:val="內文-1"/>
    <w:basedOn w:val="1"/>
    <w:qFormat/>
    <w:uiPriority w:val="0"/>
    <w:pPr>
      <w:topLinePunct/>
      <w:snapToGrid/>
      <w:spacing w:line="384" w:lineRule="exact"/>
      <w:ind w:firstLine="482" w:firstLineChars="0"/>
      <w:textAlignment w:val="baseline"/>
    </w:pPr>
    <w:rPr>
      <w:rFonts w:eastAsia="華康中明體" w:cs="Times New Roman"/>
      <w:kern w:val="20"/>
      <w:szCs w:val="20"/>
      <w:lang w:eastAsia="zh-TW"/>
    </w:rPr>
  </w:style>
  <w:style w:type="paragraph" w:customStyle="1" w:styleId="2582">
    <w:name w:val="edri-7 title"/>
    <w:basedOn w:val="2539"/>
    <w:qFormat/>
    <w:uiPriority w:val="0"/>
    <w:pPr>
      <w:tabs>
        <w:tab w:val="left" w:pos="425"/>
      </w:tabs>
      <w:ind w:left="425" w:leftChars="0" w:hanging="425"/>
    </w:pPr>
  </w:style>
  <w:style w:type="paragraph" w:customStyle="1" w:styleId="2583">
    <w:name w:val="默认段落字体 Para Char Char Char Char52"/>
    <w:basedOn w:val="1"/>
    <w:qFormat/>
    <w:uiPriority w:val="0"/>
    <w:pPr>
      <w:adjustRightInd/>
      <w:snapToGrid/>
      <w:spacing w:line="240" w:lineRule="auto"/>
      <w:ind w:firstLine="0" w:firstLineChars="0"/>
    </w:pPr>
    <w:rPr>
      <w:rFonts w:cs="Times New Roman"/>
      <w:sz w:val="21"/>
      <w:szCs w:val="24"/>
    </w:rPr>
  </w:style>
  <w:style w:type="paragraph" w:customStyle="1" w:styleId="2584">
    <w:name w:val="样式 标题 1 + 段后: 6 磅"/>
    <w:basedOn w:val="3"/>
    <w:qFormat/>
    <w:uiPriority w:val="0"/>
    <w:pPr>
      <w:tabs>
        <w:tab w:val="left" w:pos="360"/>
      </w:tabs>
      <w:adjustRightInd/>
      <w:snapToGrid/>
      <w:spacing w:before="340" w:beforeLines="0" w:after="120" w:afterLines="0" w:line="240" w:lineRule="auto"/>
      <w:ind w:left="170" w:hanging="170"/>
      <w:jc w:val="left"/>
    </w:pPr>
    <w:rPr>
      <w:rFonts w:cs="Times New Roman"/>
      <w:bCs w:val="0"/>
      <w:sz w:val="84"/>
      <w:szCs w:val="20"/>
    </w:rPr>
  </w:style>
  <w:style w:type="paragraph" w:customStyle="1" w:styleId="2585">
    <w:name w:val="表题31111"/>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2586">
    <w:name w:val="Char102"/>
    <w:basedOn w:val="1"/>
    <w:qFormat/>
    <w:uiPriority w:val="0"/>
    <w:pPr>
      <w:spacing w:line="360" w:lineRule="auto"/>
      <w:ind w:firstLine="0" w:firstLineChars="0"/>
    </w:pPr>
    <w:rPr>
      <w:rFonts w:cs="Times New Roman"/>
      <w:sz w:val="21"/>
      <w:szCs w:val="24"/>
    </w:rPr>
  </w:style>
  <w:style w:type="paragraph" w:customStyle="1" w:styleId="2587">
    <w:name w:val="样式 标题 2第一层条H2h2 + 左侧:  0 厘米 首行缩进:  0 厘米"/>
    <w:basedOn w:val="4"/>
    <w:qFormat/>
    <w:uiPriority w:val="0"/>
    <w:pPr>
      <w:widowControl w:val="0"/>
      <w:tabs>
        <w:tab w:val="left" w:pos="737"/>
      </w:tabs>
      <w:snapToGrid/>
      <w:spacing w:beforeLines="0" w:afterLines="0" w:line="240" w:lineRule="auto"/>
      <w:ind w:left="737" w:hanging="737"/>
      <w:jc w:val="left"/>
      <w:textAlignment w:val="baseline"/>
    </w:pPr>
    <w:rPr>
      <w:rFonts w:ascii="Arial" w:hAnsi="Arial" w:eastAsia="黑体" w:cs="Times New Roman"/>
      <w:kern w:val="32"/>
      <w:sz w:val="32"/>
      <w:szCs w:val="20"/>
    </w:rPr>
  </w:style>
  <w:style w:type="paragraph" w:customStyle="1" w:styleId="2588">
    <w:name w:val="CoverClientName"/>
    <w:basedOn w:val="1"/>
    <w:next w:val="1"/>
    <w:qFormat/>
    <w:uiPriority w:val="0"/>
    <w:pPr>
      <w:widowControl/>
      <w:overflowPunct w:val="0"/>
      <w:autoSpaceDE w:val="0"/>
      <w:autoSpaceDN w:val="0"/>
      <w:snapToGrid/>
      <w:spacing w:after="480" w:line="264" w:lineRule="auto"/>
      <w:ind w:firstLine="0" w:firstLineChars="0"/>
      <w:jc w:val="left"/>
      <w:textAlignment w:val="baseline"/>
    </w:pPr>
    <w:rPr>
      <w:rFonts w:ascii="Book Antiqua" w:hAnsi="Book Antiqua" w:cs="Times New Roman"/>
      <w:kern w:val="0"/>
      <w:sz w:val="22"/>
      <w:szCs w:val="20"/>
      <w:lang w:val="en-GB"/>
    </w:rPr>
  </w:style>
  <w:style w:type="paragraph" w:customStyle="1" w:styleId="2589">
    <w:name w:val="样式 样式 标题 4第三层条PIM 4h4标题 4 Char + 右侧:  1 字符 + 左侧:  1.87 厘米"/>
    <w:basedOn w:val="1"/>
    <w:qFormat/>
    <w:uiPriority w:val="0"/>
    <w:pPr>
      <w:tabs>
        <w:tab w:val="left" w:pos="851"/>
      </w:tabs>
      <w:adjustRightInd/>
      <w:snapToGrid/>
      <w:spacing w:line="240" w:lineRule="auto"/>
      <w:ind w:left="851" w:hanging="851" w:firstLineChars="0"/>
    </w:pPr>
    <w:rPr>
      <w:rFonts w:cs="Times New Roman"/>
      <w:sz w:val="21"/>
      <w:szCs w:val="24"/>
    </w:rPr>
  </w:style>
  <w:style w:type="paragraph" w:customStyle="1" w:styleId="2590">
    <w:name w:val="正文修改42"/>
    <w:basedOn w:val="892"/>
    <w:qFormat/>
    <w:uiPriority w:val="0"/>
    <w:pPr>
      <w:spacing w:line="480" w:lineRule="exact"/>
      <w:ind w:firstLine="0" w:firstLineChars="0"/>
    </w:pPr>
    <w:rPr>
      <w:rFonts w:cs="宋体"/>
      <w:sz w:val="24"/>
      <w:szCs w:val="24"/>
    </w:rPr>
  </w:style>
  <w:style w:type="paragraph" w:customStyle="1" w:styleId="2591">
    <w:name w:val="样式 标题 2节标题标题21.1H2h2第一层条4.1二级标题标题 lxb2二级标题 Char表标题单位..."/>
    <w:basedOn w:val="1"/>
    <w:qFormat/>
    <w:uiPriority w:val="0"/>
    <w:pPr>
      <w:tabs>
        <w:tab w:val="left" w:pos="737"/>
      </w:tabs>
      <w:adjustRightInd/>
      <w:snapToGrid/>
      <w:spacing w:line="240" w:lineRule="auto"/>
      <w:ind w:left="737" w:hanging="737" w:firstLineChars="0"/>
    </w:pPr>
    <w:rPr>
      <w:rFonts w:cs="Times New Roman"/>
      <w:sz w:val="21"/>
      <w:szCs w:val="24"/>
    </w:rPr>
  </w:style>
  <w:style w:type="paragraph" w:customStyle="1" w:styleId="2592">
    <w:name w:val="小标题(1)"/>
    <w:basedOn w:val="34"/>
    <w:qFormat/>
    <w:uiPriority w:val="0"/>
    <w:pPr>
      <w:spacing w:before="60" w:after="60" w:line="264" w:lineRule="auto"/>
      <w:ind w:firstLine="240" w:firstLineChars="100"/>
      <w:textAlignment w:val="baseline"/>
    </w:pPr>
    <w:rPr>
      <w:rFonts w:ascii="Calibri" w:hAnsi="Calibri" w:eastAsia="仿宋_GB2312"/>
      <w:snapToGrid w:val="0"/>
    </w:rPr>
  </w:style>
  <w:style w:type="paragraph" w:customStyle="1" w:styleId="2593">
    <w:name w:val="标题413"/>
    <w:basedOn w:val="6"/>
    <w:next w:val="1"/>
    <w:qFormat/>
    <w:uiPriority w:val="0"/>
    <w:pPr>
      <w:adjustRightInd/>
      <w:snapToGrid/>
      <w:spacing w:before="160" w:after="170" w:line="360" w:lineRule="auto"/>
      <w:ind w:firstLine="0" w:firstLineChars="0"/>
    </w:pPr>
    <w:rPr>
      <w:rFonts w:ascii="黑体" w:hAnsi="Arial" w:eastAsia="黑体" w:cs="Times New Roman"/>
      <w:kern w:val="0"/>
      <w:sz w:val="24"/>
      <w:lang w:val="zh-CN"/>
    </w:rPr>
  </w:style>
  <w:style w:type="paragraph" w:customStyle="1" w:styleId="2594">
    <w:name w:val="小标题@"/>
    <w:basedOn w:val="1"/>
    <w:qFormat/>
    <w:uiPriority w:val="0"/>
    <w:pPr>
      <w:snapToGrid/>
      <w:spacing w:before="60" w:after="60" w:line="240" w:lineRule="auto"/>
      <w:ind w:firstLine="0" w:firstLineChars="0"/>
      <w:textAlignment w:val="baseline"/>
    </w:pPr>
    <w:rPr>
      <w:rFonts w:cs="Times New Roman"/>
      <w:szCs w:val="20"/>
    </w:rPr>
  </w:style>
  <w:style w:type="paragraph" w:customStyle="1" w:styleId="2595">
    <w:name w:val="样式 正文文字 +"/>
    <w:basedOn w:val="1"/>
    <w:qFormat/>
    <w:uiPriority w:val="0"/>
    <w:pPr>
      <w:spacing w:before="60" w:after="60" w:line="264" w:lineRule="auto"/>
      <w:ind w:firstLine="110" w:firstLineChars="110"/>
      <w:textAlignment w:val="baseline"/>
    </w:pPr>
    <w:rPr>
      <w:rFonts w:eastAsia="仿宋_GB2312" w:cs="Times New Roman"/>
      <w:snapToGrid w:val="0"/>
      <w:kern w:val="0"/>
      <w:szCs w:val="24"/>
    </w:rPr>
  </w:style>
  <w:style w:type="paragraph" w:customStyle="1" w:styleId="2596">
    <w:name w:val="图表"/>
    <w:basedOn w:val="34"/>
    <w:next w:val="34"/>
    <w:qFormat/>
    <w:uiPriority w:val="0"/>
    <w:pPr>
      <w:tabs>
        <w:tab w:val="left" w:pos="360"/>
      </w:tabs>
      <w:spacing w:before="60" w:after="60" w:line="264" w:lineRule="auto"/>
      <w:textAlignment w:val="baseline"/>
    </w:pPr>
    <w:rPr>
      <w:rFonts w:ascii="Calibri" w:hAnsi="Calibri" w:eastAsia="仿宋_GB2312"/>
      <w:snapToGrid w:val="0"/>
    </w:rPr>
  </w:style>
  <w:style w:type="paragraph" w:customStyle="1" w:styleId="2597">
    <w:name w:val="样式 正文文本 + 红色 Char"/>
    <w:basedOn w:val="34"/>
    <w:qFormat/>
    <w:uiPriority w:val="0"/>
    <w:pPr>
      <w:spacing w:before="60" w:after="60" w:line="264" w:lineRule="auto"/>
      <w:ind w:firstLine="200" w:firstLineChars="200"/>
      <w:textAlignment w:val="baseline"/>
    </w:pPr>
    <w:rPr>
      <w:rFonts w:ascii="Calibri" w:hAnsi="Calibri" w:eastAsia="仿宋_GB2312"/>
      <w:snapToGrid w:val="0"/>
      <w:color w:val="FF0000"/>
    </w:rPr>
  </w:style>
  <w:style w:type="paragraph" w:customStyle="1" w:styleId="2598">
    <w:name w:val="Char37"/>
    <w:basedOn w:val="1"/>
    <w:qFormat/>
    <w:uiPriority w:val="0"/>
    <w:pPr>
      <w:adjustRightInd/>
      <w:snapToGrid/>
      <w:spacing w:line="240" w:lineRule="auto"/>
      <w:ind w:left="-48" w:firstLine="0" w:firstLineChars="0"/>
    </w:pPr>
    <w:rPr>
      <w:rFonts w:cs="Times New Roman"/>
      <w:sz w:val="21"/>
      <w:szCs w:val="24"/>
    </w:rPr>
  </w:style>
  <w:style w:type="paragraph" w:customStyle="1" w:styleId="2599">
    <w:name w:val="Char Char2 Char Char Char Char7"/>
    <w:basedOn w:val="1"/>
    <w:qFormat/>
    <w:uiPriority w:val="0"/>
    <w:pPr>
      <w:adjustRightInd/>
      <w:snapToGrid/>
      <w:spacing w:line="240" w:lineRule="auto"/>
      <w:ind w:firstLine="0" w:firstLineChars="0"/>
    </w:pPr>
    <w:rPr>
      <w:rFonts w:cs="Times New Roman"/>
      <w:sz w:val="21"/>
      <w:szCs w:val="24"/>
    </w:rPr>
  </w:style>
  <w:style w:type="paragraph" w:customStyle="1" w:styleId="2600">
    <w:name w:val="Char4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2601">
    <w:name w:val="编号"/>
    <w:basedOn w:val="1"/>
    <w:qFormat/>
    <w:uiPriority w:val="0"/>
    <w:pPr>
      <w:tabs>
        <w:tab w:val="left" w:pos="360"/>
      </w:tabs>
      <w:snapToGrid/>
      <w:spacing w:line="240" w:lineRule="auto"/>
      <w:ind w:left="170" w:hanging="170" w:firstLineChars="0"/>
      <w:textAlignment w:val="baseline"/>
    </w:pPr>
    <w:rPr>
      <w:rFonts w:ascii="Courier New" w:hAnsi="Courier New" w:cs="Times New Roman"/>
      <w:kern w:val="0"/>
      <w:szCs w:val="20"/>
    </w:rPr>
  </w:style>
  <w:style w:type="paragraph" w:customStyle="1" w:styleId="2602">
    <w:name w:val="Char114"/>
    <w:basedOn w:val="1"/>
    <w:qFormat/>
    <w:uiPriority w:val="0"/>
    <w:pPr>
      <w:adjustRightInd/>
      <w:snapToGrid/>
      <w:spacing w:line="240" w:lineRule="auto"/>
      <w:ind w:left="-48" w:firstLine="0" w:firstLineChars="0"/>
    </w:pPr>
    <w:rPr>
      <w:rFonts w:cs="Times New Roman"/>
      <w:sz w:val="21"/>
      <w:szCs w:val="24"/>
    </w:rPr>
  </w:style>
  <w:style w:type="paragraph" w:customStyle="1" w:styleId="2603">
    <w:name w:val="Char46"/>
    <w:basedOn w:val="1"/>
    <w:qFormat/>
    <w:uiPriority w:val="0"/>
    <w:pPr>
      <w:adjustRightInd/>
      <w:snapToGrid/>
      <w:spacing w:line="240" w:lineRule="auto"/>
      <w:ind w:left="-48" w:firstLine="0" w:firstLineChars="0"/>
    </w:pPr>
    <w:rPr>
      <w:rFonts w:cs="Times New Roman"/>
      <w:sz w:val="21"/>
      <w:szCs w:val="24"/>
    </w:rPr>
  </w:style>
  <w:style w:type="paragraph" w:customStyle="1" w:styleId="2604">
    <w:name w:val="Char72"/>
    <w:basedOn w:val="1"/>
    <w:qFormat/>
    <w:uiPriority w:val="0"/>
    <w:pPr>
      <w:adjustRightInd/>
      <w:snapToGrid/>
      <w:spacing w:line="240" w:lineRule="auto"/>
      <w:ind w:left="-48" w:firstLine="0" w:firstLineChars="0"/>
    </w:pPr>
    <w:rPr>
      <w:rFonts w:cs="Times New Roman"/>
      <w:sz w:val="21"/>
      <w:szCs w:val="24"/>
    </w:rPr>
  </w:style>
  <w:style w:type="paragraph" w:customStyle="1" w:styleId="2605">
    <w:name w:val="附件"/>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Cs w:val="0"/>
      <w:sz w:val="32"/>
      <w:szCs w:val="32"/>
    </w:rPr>
  </w:style>
  <w:style w:type="paragraph" w:customStyle="1" w:styleId="2606">
    <w:name w:val="Graphics Text"/>
    <w:basedOn w:val="1"/>
    <w:qFormat/>
    <w:uiPriority w:val="0"/>
    <w:pPr>
      <w:widowControl/>
      <w:overflowPunct w:val="0"/>
      <w:autoSpaceDE w:val="0"/>
      <w:autoSpaceDN w:val="0"/>
      <w:snapToGrid/>
      <w:spacing w:line="264" w:lineRule="auto"/>
      <w:ind w:firstLine="0" w:firstLineChars="0"/>
      <w:jc w:val="left"/>
      <w:textAlignment w:val="baseline"/>
    </w:pPr>
    <w:rPr>
      <w:rFonts w:ascii="Arial Narrow" w:hAnsi="Arial Narrow" w:cs="Times New Roman"/>
      <w:kern w:val="0"/>
      <w:sz w:val="18"/>
      <w:szCs w:val="20"/>
      <w:lang w:val="en-GB"/>
    </w:rPr>
  </w:style>
  <w:style w:type="paragraph" w:customStyle="1" w:styleId="2607">
    <w:name w:val="CDM B/TEXT"/>
    <w:basedOn w:val="1"/>
    <w:qFormat/>
    <w:uiPriority w:val="0"/>
    <w:pPr>
      <w:widowControl/>
      <w:adjustRightInd/>
      <w:snapToGrid/>
      <w:spacing w:after="240" w:line="280" w:lineRule="exact"/>
      <w:ind w:firstLine="0" w:firstLineChars="0"/>
      <w:jc w:val="left"/>
    </w:pPr>
    <w:rPr>
      <w:rFonts w:ascii="Book Antiqua" w:hAnsi="Book Antiqua" w:eastAsia="Times New Roman" w:cs="Times New Roman"/>
      <w:kern w:val="0"/>
      <w:sz w:val="22"/>
      <w:szCs w:val="20"/>
      <w:lang w:eastAsia="en-US"/>
    </w:rPr>
  </w:style>
  <w:style w:type="paragraph" w:customStyle="1" w:styleId="2608">
    <w:name w:val="內文 (Web)1"/>
    <w:basedOn w:val="1411"/>
    <w:next w:val="1411"/>
    <w:qFormat/>
    <w:uiPriority w:val="0"/>
    <w:pPr>
      <w:spacing w:before="100" w:after="100"/>
    </w:pPr>
    <w:rPr>
      <w:rFonts w:ascii="PMingLiU" w:hAnsi="Times New Roman" w:eastAsia="PMingLiU" w:cs="Times New Roman"/>
      <w:color w:val="auto"/>
    </w:rPr>
  </w:style>
  <w:style w:type="paragraph" w:customStyle="1" w:styleId="2609">
    <w:name w:val="样式 标题 3小标题小节标题H3h33rd level第二层条标题4标题 3 Char标题 3 Char Ch..."/>
    <w:basedOn w:val="5"/>
    <w:qFormat/>
    <w:uiPriority w:val="0"/>
    <w:pPr>
      <w:tabs>
        <w:tab w:val="left" w:pos="851"/>
      </w:tabs>
      <w:snapToGrid/>
      <w:spacing w:before="120" w:after="60" w:line="360" w:lineRule="auto"/>
      <w:ind w:left="851" w:hanging="851" w:firstLineChars="0"/>
      <w:jc w:val="left"/>
      <w:textAlignment w:val="baseline"/>
    </w:pPr>
    <w:rPr>
      <w:rFonts w:ascii="Arial" w:hAnsi="Arial" w:cs="Times New Roman"/>
      <w:color w:val="000000"/>
      <w:kern w:val="32"/>
      <w:szCs w:val="28"/>
    </w:rPr>
  </w:style>
  <w:style w:type="paragraph" w:customStyle="1" w:styleId="2610">
    <w:name w:val="Char Char Char Char Char Char Char1111"/>
    <w:basedOn w:val="1"/>
    <w:qFormat/>
    <w:uiPriority w:val="0"/>
    <w:pPr>
      <w:adjustRightInd/>
      <w:snapToGrid/>
      <w:spacing w:line="240" w:lineRule="auto"/>
      <w:ind w:firstLine="0" w:firstLineChars="0"/>
    </w:pPr>
    <w:rPr>
      <w:rFonts w:cs="Times New Roman"/>
      <w:sz w:val="21"/>
      <w:szCs w:val="24"/>
    </w:rPr>
  </w:style>
  <w:style w:type="paragraph" w:customStyle="1" w:styleId="2611">
    <w:name w:val="默认段落字体 Para Char42"/>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2612">
    <w:name w:val="Char82"/>
    <w:basedOn w:val="1"/>
    <w:qFormat/>
    <w:uiPriority w:val="0"/>
    <w:pPr>
      <w:adjustRightInd/>
      <w:snapToGrid/>
      <w:spacing w:line="240" w:lineRule="auto"/>
      <w:ind w:left="-48" w:firstLine="0" w:firstLineChars="0"/>
    </w:pPr>
    <w:rPr>
      <w:rFonts w:cs="Times New Roman"/>
      <w:sz w:val="21"/>
      <w:szCs w:val="24"/>
    </w:rPr>
  </w:style>
  <w:style w:type="paragraph" w:customStyle="1" w:styleId="2613">
    <w:name w:val="样式 标题 3 + 黑色 Char Char Char"/>
    <w:basedOn w:val="5"/>
    <w:qFormat/>
    <w:uiPriority w:val="0"/>
    <w:pPr>
      <w:keepNext w:val="0"/>
      <w:keepLines w:val="0"/>
      <w:tabs>
        <w:tab w:val="left" w:pos="1260"/>
      </w:tabs>
      <w:spacing w:before="0" w:after="0" w:line="360" w:lineRule="auto"/>
      <w:ind w:left="567" w:hanging="420" w:firstLineChars="0"/>
    </w:pPr>
    <w:rPr>
      <w:rFonts w:cs="Times New Roman"/>
      <w:b w:val="0"/>
      <w:bCs w:val="0"/>
      <w:color w:val="000000"/>
      <w:sz w:val="24"/>
      <w:szCs w:val="28"/>
    </w:rPr>
  </w:style>
  <w:style w:type="paragraph" w:customStyle="1" w:styleId="2614">
    <w:name w:val="样式 标题 3 + 左侧:  0 厘米 首行缩进:  0 厘米"/>
    <w:basedOn w:val="5"/>
    <w:qFormat/>
    <w:uiPriority w:val="0"/>
    <w:pPr>
      <w:tabs>
        <w:tab w:val="left" w:pos="709"/>
        <w:tab w:val="left" w:pos="851"/>
      </w:tabs>
      <w:snapToGrid/>
      <w:spacing w:before="120" w:after="60" w:line="360" w:lineRule="auto"/>
      <w:ind w:left="709" w:hanging="709" w:firstLineChars="0"/>
      <w:jc w:val="left"/>
      <w:textAlignment w:val="baseline"/>
    </w:pPr>
    <w:rPr>
      <w:rFonts w:cs="宋体"/>
      <w:color w:val="000000"/>
      <w:kern w:val="32"/>
      <w:szCs w:val="28"/>
    </w:rPr>
  </w:style>
  <w:style w:type="paragraph" w:customStyle="1" w:styleId="2615">
    <w:name w:val="表内文字边11"/>
    <w:basedOn w:val="1"/>
    <w:qFormat/>
    <w:uiPriority w:val="0"/>
    <w:pPr>
      <w:widowControl/>
      <w:spacing w:line="240" w:lineRule="atLeast"/>
      <w:ind w:left="-21" w:leftChars="-10" w:right="-42" w:rightChars="-20" w:firstLine="0" w:firstLineChars="0"/>
    </w:pPr>
    <w:rPr>
      <w:rFonts w:ascii="宋体" w:cs="Times New Roman"/>
      <w:kern w:val="0"/>
      <w:sz w:val="21"/>
      <w:szCs w:val="21"/>
    </w:rPr>
  </w:style>
  <w:style w:type="paragraph" w:customStyle="1" w:styleId="2616">
    <w:name w:val="xl632"/>
    <w:basedOn w:val="1"/>
    <w:qFormat/>
    <w:uiPriority w:val="0"/>
    <w:pPr>
      <w:widowControl/>
      <w:adjustRightInd/>
      <w:snapToGrid/>
      <w:spacing w:before="100" w:beforeAutospacing="1" w:after="100" w:afterAutospacing="1" w:line="240" w:lineRule="auto"/>
      <w:ind w:firstLine="0" w:firstLineChars="0"/>
      <w:jc w:val="center"/>
      <w:textAlignment w:val="center"/>
    </w:pPr>
    <w:rPr>
      <w:rFonts w:hint="eastAsia" w:ascii="黑体" w:hAnsi="宋体" w:eastAsia="黑体" w:cs="Times New Roman"/>
      <w:kern w:val="0"/>
      <w:szCs w:val="24"/>
    </w:rPr>
  </w:style>
  <w:style w:type="paragraph" w:customStyle="1" w:styleId="2617">
    <w:name w:val="Char Char Char Char Char Char Char Char Char1 Char Char Char Char1"/>
    <w:basedOn w:val="1"/>
    <w:qFormat/>
    <w:uiPriority w:val="0"/>
    <w:pPr>
      <w:adjustRightInd/>
      <w:snapToGrid/>
      <w:spacing w:line="400" w:lineRule="exact"/>
      <w:ind w:firstLine="0" w:firstLineChars="0"/>
    </w:pPr>
    <w:rPr>
      <w:rFonts w:cs="Times New Roman"/>
      <w:sz w:val="21"/>
      <w:szCs w:val="21"/>
    </w:rPr>
  </w:style>
  <w:style w:type="paragraph" w:customStyle="1" w:styleId="2618">
    <w:name w:val="acee正文"/>
    <w:basedOn w:val="1"/>
    <w:qFormat/>
    <w:uiPriority w:val="0"/>
    <w:pPr>
      <w:adjustRightInd/>
      <w:snapToGrid/>
      <w:spacing w:line="480" w:lineRule="exact"/>
      <w:ind w:firstLine="640"/>
    </w:pPr>
    <w:rPr>
      <w:rFonts w:ascii="仿宋_GB2312" w:hAnsi="宋体" w:eastAsia="仿宋_GB2312" w:cs="Times New Roman"/>
      <w:sz w:val="32"/>
      <w:szCs w:val="24"/>
    </w:rPr>
  </w:style>
  <w:style w:type="paragraph" w:customStyle="1" w:styleId="2619">
    <w:name w:val="Char Char1 Char Char Char1 Char Char Char Char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620">
    <w:name w:val="proposal"/>
    <w:basedOn w:val="1"/>
    <w:qFormat/>
    <w:uiPriority w:val="0"/>
    <w:pPr>
      <w:widowControl/>
      <w:autoSpaceDE w:val="0"/>
      <w:autoSpaceDN w:val="0"/>
      <w:adjustRightInd/>
      <w:snapToGrid/>
      <w:spacing w:line="300" w:lineRule="auto"/>
      <w:ind w:left="1440" w:hanging="1440" w:firstLineChars="0"/>
    </w:pPr>
    <w:rPr>
      <w:rFonts w:cs="Times New Roman"/>
      <w:kern w:val="0"/>
      <w:szCs w:val="24"/>
      <w:lang w:val="en-GB" w:eastAsia="en-GB"/>
    </w:rPr>
  </w:style>
  <w:style w:type="paragraph" w:customStyle="1" w:styleId="2621">
    <w:name w:val="表内文字小13"/>
    <w:basedOn w:val="1"/>
    <w:qFormat/>
    <w:uiPriority w:val="0"/>
    <w:pPr>
      <w:spacing w:line="240" w:lineRule="auto"/>
      <w:ind w:firstLine="0" w:firstLineChars="0"/>
      <w:jc w:val="center"/>
    </w:pPr>
    <w:rPr>
      <w:rFonts w:ascii="宋体" w:hAnsi="Times" w:cs="Times New Roman"/>
      <w:sz w:val="21"/>
      <w:szCs w:val="20"/>
    </w:rPr>
  </w:style>
  <w:style w:type="paragraph" w:customStyle="1" w:styleId="2622">
    <w:name w:val="Char Char Char1 Char Char Char1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2623">
    <w:name w:val="图题62"/>
    <w:basedOn w:val="179"/>
    <w:next w:val="179"/>
    <w:qFormat/>
    <w:uiPriority w:val="0"/>
    <w:pPr>
      <w:ind w:firstLine="0"/>
      <w:jc w:val="center"/>
    </w:pPr>
    <w:rPr>
      <w:rFonts w:ascii="黑体" w:hAnsi="宋体" w:eastAsia="黑体"/>
      <w:b/>
      <w:bCs/>
    </w:rPr>
  </w:style>
  <w:style w:type="paragraph" w:customStyle="1" w:styleId="2624">
    <w:name w:val="表格内字体112"/>
    <w:basedOn w:val="179"/>
    <w:qFormat/>
    <w:uiPriority w:val="0"/>
    <w:pPr>
      <w:spacing w:line="240" w:lineRule="auto"/>
      <w:ind w:firstLine="0"/>
      <w:jc w:val="center"/>
    </w:pPr>
    <w:rPr>
      <w:sz w:val="21"/>
      <w:szCs w:val="20"/>
    </w:rPr>
  </w:style>
  <w:style w:type="paragraph" w:customStyle="1" w:styleId="2625">
    <w:name w:val="图表题2"/>
    <w:basedOn w:val="179"/>
    <w:next w:val="179"/>
    <w:qFormat/>
    <w:uiPriority w:val="0"/>
    <w:pPr>
      <w:ind w:firstLine="0"/>
      <w:jc w:val="center"/>
    </w:pPr>
    <w:rPr>
      <w:rFonts w:ascii="黑体" w:hAnsi="宋体" w:eastAsia="黑体"/>
      <w:b/>
      <w:bCs/>
    </w:rPr>
  </w:style>
  <w:style w:type="paragraph" w:customStyle="1" w:styleId="2626">
    <w:name w:val="表格内容3"/>
    <w:qFormat/>
    <w:uiPriority w:val="0"/>
    <w:pPr>
      <w:jc w:val="center"/>
    </w:pPr>
    <w:rPr>
      <w:rFonts w:ascii="Times New Roman" w:hAnsi="Times New Roman" w:eastAsia="宋体" w:cs="Times New Roman"/>
      <w:kern w:val="2"/>
      <w:sz w:val="21"/>
      <w:szCs w:val="21"/>
      <w:lang w:val="en-US" w:eastAsia="zh-CN" w:bidi="ar-SA"/>
    </w:rPr>
  </w:style>
  <w:style w:type="paragraph" w:customStyle="1" w:styleId="2627">
    <w:name w:val="文字"/>
    <w:basedOn w:val="1"/>
    <w:qFormat/>
    <w:uiPriority w:val="0"/>
    <w:pPr>
      <w:widowControl/>
      <w:adjustRightInd/>
      <w:snapToGrid/>
      <w:spacing w:afterLines="50" w:line="360" w:lineRule="auto"/>
      <w:ind w:firstLine="420" w:firstLineChars="0"/>
    </w:pPr>
    <w:rPr>
      <w:rFonts w:cs="Times New Roman"/>
      <w:kern w:val="0"/>
      <w:szCs w:val="24"/>
    </w:rPr>
  </w:style>
  <w:style w:type="paragraph" w:customStyle="1" w:styleId="2628">
    <w:name w:val="Char4 Char Char Char Char Char Char Char Char Char Char Char Char Char Char Char Char Char1 Char Char Char Char Char Char"/>
    <w:basedOn w:val="1"/>
    <w:qFormat/>
    <w:uiPriority w:val="0"/>
    <w:pPr>
      <w:adjustRightInd/>
      <w:snapToGrid/>
      <w:spacing w:line="240" w:lineRule="exact"/>
    </w:pPr>
    <w:rPr>
      <w:rFonts w:cs="Times New Roman"/>
      <w:sz w:val="28"/>
      <w:szCs w:val="28"/>
    </w:rPr>
  </w:style>
  <w:style w:type="paragraph" w:customStyle="1" w:styleId="2629">
    <w:name w:val="燕山正文23"/>
    <w:basedOn w:val="1"/>
    <w:qFormat/>
    <w:uiPriority w:val="0"/>
    <w:pPr>
      <w:tabs>
        <w:tab w:val="left" w:pos="4680"/>
      </w:tabs>
      <w:spacing w:line="480" w:lineRule="exact"/>
      <w:ind w:firstLine="0" w:firstLineChars="0"/>
    </w:pPr>
    <w:rPr>
      <w:rFonts w:ascii="宋体" w:cs="宋体"/>
      <w:szCs w:val="24"/>
    </w:rPr>
  </w:style>
  <w:style w:type="paragraph" w:customStyle="1" w:styleId="2630">
    <w:name w:val="Char61"/>
    <w:basedOn w:val="1"/>
    <w:qFormat/>
    <w:uiPriority w:val="0"/>
    <w:pPr>
      <w:spacing w:beforeLines="50" w:line="360" w:lineRule="auto"/>
      <w:ind w:firstLine="0" w:firstLineChars="0"/>
    </w:pPr>
    <w:rPr>
      <w:rFonts w:ascii="黑体" w:eastAsia="黑体" w:cs="Times New Roman"/>
      <w:sz w:val="32"/>
      <w:szCs w:val="32"/>
    </w:rPr>
  </w:style>
  <w:style w:type="paragraph" w:customStyle="1" w:styleId="2631">
    <w:name w:val="正文格式 Char Char"/>
    <w:basedOn w:val="1"/>
    <w:qFormat/>
    <w:uiPriority w:val="0"/>
    <w:pPr>
      <w:adjustRightInd/>
      <w:snapToGrid/>
      <w:spacing w:line="360" w:lineRule="auto"/>
      <w:ind w:firstLine="482" w:firstLineChars="0"/>
    </w:pPr>
    <w:rPr>
      <w:rFonts w:ascii="宋体" w:cs="宋体"/>
      <w:szCs w:val="24"/>
    </w:rPr>
  </w:style>
  <w:style w:type="paragraph" w:customStyle="1" w:styleId="2632">
    <w:name w:val="表内54121"/>
    <w:basedOn w:val="1"/>
    <w:qFormat/>
    <w:uiPriority w:val="0"/>
    <w:pPr>
      <w:spacing w:line="300" w:lineRule="auto"/>
      <w:ind w:firstLine="0" w:firstLineChars="0"/>
      <w:jc w:val="center"/>
    </w:pPr>
    <w:rPr>
      <w:rFonts w:ascii="宋体" w:hAnsi="宋体" w:cs="宋体"/>
      <w:sz w:val="21"/>
      <w:szCs w:val="20"/>
    </w:rPr>
  </w:style>
  <w:style w:type="paragraph" w:customStyle="1" w:styleId="2633">
    <w:name w:val="Char Char2 Char Char Char Char24"/>
    <w:basedOn w:val="1"/>
    <w:qFormat/>
    <w:uiPriority w:val="0"/>
    <w:pPr>
      <w:adjustRightInd/>
      <w:snapToGrid/>
      <w:spacing w:line="240" w:lineRule="auto"/>
      <w:ind w:firstLine="0" w:firstLineChars="0"/>
    </w:pPr>
    <w:rPr>
      <w:rFonts w:cs="Times New Roman"/>
      <w:sz w:val="21"/>
      <w:szCs w:val="24"/>
    </w:rPr>
  </w:style>
  <w:style w:type="paragraph" w:customStyle="1" w:styleId="2634">
    <w:name w:val="附件211"/>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2635">
    <w:name w:val="正文-第几条"/>
    <w:basedOn w:val="1"/>
    <w:qFormat/>
    <w:uiPriority w:val="0"/>
    <w:pPr>
      <w:numPr>
        <w:ilvl w:val="0"/>
        <w:numId w:val="7"/>
      </w:numPr>
      <w:adjustRightInd/>
      <w:snapToGrid/>
      <w:spacing w:before="100" w:after="100" w:line="312" w:lineRule="auto"/>
      <w:ind w:left="0" w:firstLine="0" w:firstLineChars="0"/>
    </w:pPr>
    <w:rPr>
      <w:rFonts w:cs="Times New Roman"/>
      <w:b/>
      <w:bCs/>
      <w:szCs w:val="24"/>
    </w:rPr>
  </w:style>
  <w:style w:type="paragraph" w:customStyle="1" w:styleId="2636">
    <w:name w:val="样式 报告 + Times New Roman"/>
    <w:basedOn w:val="1"/>
    <w:qFormat/>
    <w:uiPriority w:val="0"/>
    <w:pPr>
      <w:snapToGrid/>
      <w:ind w:firstLine="505" w:firstLineChars="0"/>
    </w:pPr>
    <w:rPr>
      <w:rFonts w:cs="Times New Roman"/>
      <w:sz w:val="28"/>
      <w:szCs w:val="28"/>
    </w:rPr>
  </w:style>
  <w:style w:type="paragraph" w:customStyle="1" w:styleId="2637">
    <w:name w:val="样式 标题 3 + 黑体 小四 左侧:  0.86 厘米 首行缩进:  0 厘米 Char"/>
    <w:basedOn w:val="5"/>
    <w:qFormat/>
    <w:uiPriority w:val="0"/>
    <w:pPr>
      <w:keepLines w:val="0"/>
      <w:adjustRightInd/>
      <w:snapToGrid/>
      <w:spacing w:before="0" w:after="0" w:line="360" w:lineRule="auto"/>
      <w:ind w:firstLine="0" w:firstLineChars="0"/>
      <w:jc w:val="left"/>
    </w:pPr>
    <w:rPr>
      <w:rFonts w:ascii="黑体" w:eastAsia="黑体" w:cs="Times New Roman"/>
      <w:b w:val="0"/>
      <w:color w:val="000000"/>
      <w:sz w:val="24"/>
      <w:szCs w:val="24"/>
      <w:lang w:val="en-GB"/>
    </w:rPr>
  </w:style>
  <w:style w:type="paragraph" w:customStyle="1" w:styleId="2638">
    <w:name w:val="首行缩进:  0.99 厘米 + 首行缩进:  2 字符3"/>
    <w:basedOn w:val="1"/>
    <w:qFormat/>
    <w:uiPriority w:val="0"/>
    <w:pPr>
      <w:widowControl/>
      <w:topLinePunct/>
      <w:adjustRightInd/>
      <w:snapToGrid/>
      <w:spacing w:line="480" w:lineRule="exact"/>
      <w:ind w:firstLine="420"/>
      <w:jc w:val="center"/>
    </w:pPr>
    <w:rPr>
      <w:rFonts w:ascii="宋体" w:cs="宋体"/>
      <w:snapToGrid w:val="0"/>
      <w:color w:val="FF0000"/>
      <w:kern w:val="0"/>
      <w:sz w:val="21"/>
      <w:szCs w:val="21"/>
    </w:rPr>
  </w:style>
  <w:style w:type="paragraph" w:customStyle="1" w:styleId="2639">
    <w:name w:val="谏壁chen表格内文字 Char"/>
    <w:basedOn w:val="1"/>
    <w:qFormat/>
    <w:uiPriority w:val="0"/>
    <w:pPr>
      <w:adjustRightInd/>
      <w:snapToGrid/>
      <w:spacing w:line="0" w:lineRule="atLeast"/>
      <w:ind w:firstLine="0" w:firstLineChars="0"/>
      <w:jc w:val="center"/>
    </w:pPr>
    <w:rPr>
      <w:rFonts w:cs="Times New Roman"/>
      <w:sz w:val="21"/>
      <w:szCs w:val="21"/>
    </w:rPr>
  </w:style>
  <w:style w:type="paragraph" w:customStyle="1" w:styleId="2640">
    <w:name w:val="样式 标题 3小标题小节标题H3h33rd level第二层条标题4标题 3 Char标题 3 Char Ch... Char"/>
    <w:basedOn w:val="5"/>
    <w:qFormat/>
    <w:uiPriority w:val="0"/>
    <w:pPr>
      <w:tabs>
        <w:tab w:val="left" w:pos="0"/>
        <w:tab w:val="left" w:pos="993"/>
      </w:tabs>
      <w:snapToGrid/>
      <w:spacing w:before="120" w:after="120" w:line="240" w:lineRule="auto"/>
      <w:ind w:firstLine="0" w:firstLineChars="0"/>
      <w:jc w:val="left"/>
      <w:textAlignment w:val="baseline"/>
    </w:pPr>
    <w:rPr>
      <w:rFonts w:ascii="Arial" w:hAnsi="Arial" w:cs="Times New Roman"/>
      <w:kern w:val="32"/>
    </w:rPr>
  </w:style>
  <w:style w:type="paragraph" w:customStyle="1" w:styleId="2641">
    <w:name w:val="样式 标题 3 + 左侧:  0 厘米 首行缩进:  0 厘米 Char"/>
    <w:basedOn w:val="5"/>
    <w:qFormat/>
    <w:uiPriority w:val="0"/>
    <w:pPr>
      <w:tabs>
        <w:tab w:val="left" w:pos="709"/>
        <w:tab w:val="left" w:pos="993"/>
      </w:tabs>
      <w:snapToGrid/>
      <w:spacing w:before="120" w:after="60" w:line="240" w:lineRule="auto"/>
      <w:ind w:left="709" w:hanging="709" w:firstLineChars="0"/>
      <w:jc w:val="left"/>
      <w:textAlignment w:val="baseline"/>
    </w:pPr>
    <w:rPr>
      <w:rFonts w:cs="Times New Roman"/>
      <w:kern w:val="32"/>
    </w:rPr>
  </w:style>
  <w:style w:type="paragraph" w:customStyle="1" w:styleId="2642">
    <w:name w:val="样式 标题 3小标题小节标题标题3H3h33rd level第二层条标题4 + Arial"/>
    <w:basedOn w:val="5"/>
    <w:qFormat/>
    <w:uiPriority w:val="0"/>
    <w:pPr>
      <w:tabs>
        <w:tab w:val="left" w:pos="0"/>
        <w:tab w:val="left" w:pos="993"/>
      </w:tabs>
      <w:snapToGrid/>
      <w:spacing w:before="120" w:after="60" w:line="240" w:lineRule="auto"/>
      <w:ind w:left="851" w:firstLine="0" w:firstLineChars="0"/>
      <w:jc w:val="left"/>
      <w:textAlignment w:val="baseline"/>
    </w:pPr>
    <w:rPr>
      <w:rFonts w:cs="Times New Roman"/>
      <w:kern w:val="32"/>
      <w:sz w:val="30"/>
      <w:szCs w:val="20"/>
    </w:rPr>
  </w:style>
  <w:style w:type="paragraph" w:customStyle="1" w:styleId="2643">
    <w:name w:val="Char2111"/>
    <w:basedOn w:val="1"/>
    <w:qFormat/>
    <w:uiPriority w:val="0"/>
    <w:pPr>
      <w:adjustRightInd/>
      <w:snapToGrid/>
      <w:spacing w:line="240" w:lineRule="auto"/>
      <w:ind w:left="-48" w:firstLine="0" w:firstLineChars="0"/>
    </w:pPr>
    <w:rPr>
      <w:rFonts w:cs="Times New Roman"/>
      <w:sz w:val="21"/>
      <w:szCs w:val="24"/>
    </w:rPr>
  </w:style>
  <w:style w:type="paragraph" w:customStyle="1" w:styleId="2644">
    <w:name w:val="样式 正文文本 + (中文) 黑体 红色 Char Char Char"/>
    <w:basedOn w:val="1"/>
    <w:qFormat/>
    <w:uiPriority w:val="0"/>
    <w:pPr>
      <w:spacing w:before="60" w:after="60" w:line="264" w:lineRule="auto"/>
      <w:textAlignment w:val="baseline"/>
    </w:pPr>
    <w:rPr>
      <w:rFonts w:eastAsia="黑体" w:cs="Times New Roman"/>
      <w:snapToGrid w:val="0"/>
      <w:color w:val="FF0000"/>
      <w:kern w:val="0"/>
      <w:szCs w:val="24"/>
    </w:rPr>
  </w:style>
  <w:style w:type="paragraph" w:customStyle="1" w:styleId="2645">
    <w:name w:val="表内宋5中121"/>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2646">
    <w:name w:val="标准文本 首行缩进: 2 字符 行距: 单倍"/>
    <w:basedOn w:val="1"/>
    <w:qFormat/>
    <w:uiPriority w:val="0"/>
    <w:pPr>
      <w:spacing w:line="240" w:lineRule="auto"/>
      <w:ind w:firstLine="480"/>
      <w:textAlignment w:val="baseline"/>
    </w:pPr>
    <w:rPr>
      <w:rFonts w:cs="Times New Roman"/>
      <w:szCs w:val="24"/>
    </w:rPr>
  </w:style>
  <w:style w:type="paragraph" w:customStyle="1" w:styleId="2647">
    <w:name w:val="表中文字411"/>
    <w:basedOn w:val="1"/>
    <w:qFormat/>
    <w:uiPriority w:val="0"/>
    <w:pPr>
      <w:adjustRightInd/>
      <w:spacing w:line="340" w:lineRule="exact"/>
      <w:ind w:firstLine="480"/>
      <w:jc w:val="center"/>
    </w:pPr>
    <w:rPr>
      <w:rFonts w:ascii="Arial" w:hAnsi="Arial" w:cs="Times New Roman"/>
      <w:kern w:val="0"/>
      <w:sz w:val="20"/>
      <w:szCs w:val="24"/>
      <w:lang w:eastAsia="zh-TW"/>
    </w:rPr>
  </w:style>
  <w:style w:type="paragraph" w:customStyle="1" w:styleId="2648">
    <w:name w:val="Char Char Char Char Char Char Char Char1"/>
    <w:basedOn w:val="1"/>
    <w:qFormat/>
    <w:uiPriority w:val="0"/>
    <w:pPr>
      <w:snapToGrid/>
      <w:spacing w:line="400" w:lineRule="exact"/>
      <w:ind w:firstLine="601" w:firstLineChars="0"/>
      <w:textAlignment w:val="baseline"/>
    </w:pPr>
    <w:rPr>
      <w:rFonts w:eastAsia="楷体_GB2312" w:cs="Times New Roman"/>
      <w:spacing w:val="8"/>
      <w:kern w:val="0"/>
      <w:szCs w:val="20"/>
    </w:rPr>
  </w:style>
  <w:style w:type="paragraph" w:customStyle="1" w:styleId="2649">
    <w:name w:val="wtext"/>
    <w:basedOn w:val="1"/>
    <w:qFormat/>
    <w:uiPriority w:val="0"/>
    <w:pPr>
      <w:widowControl/>
      <w:adjustRightInd/>
      <w:snapToGrid/>
      <w:spacing w:before="100" w:beforeAutospacing="1" w:after="100" w:afterAutospacing="1" w:line="240" w:lineRule="auto"/>
      <w:ind w:firstLine="480" w:firstLineChars="0"/>
      <w:jc w:val="left"/>
    </w:pPr>
    <w:rPr>
      <w:rFonts w:ascii="Calibri" w:hAnsi="Calibri" w:eastAsia="Arial Unicode MS" w:cs="Arial Unicode MS"/>
      <w:color w:val="000000"/>
      <w:kern w:val="0"/>
      <w:sz w:val="22"/>
    </w:rPr>
  </w:style>
  <w:style w:type="paragraph" w:customStyle="1" w:styleId="2650">
    <w:name w:val="正文修改7"/>
    <w:basedOn w:val="892"/>
    <w:qFormat/>
    <w:uiPriority w:val="0"/>
    <w:pPr>
      <w:spacing w:line="480" w:lineRule="exact"/>
      <w:ind w:firstLine="0" w:firstLineChars="0"/>
    </w:pPr>
    <w:rPr>
      <w:rFonts w:cs="宋体"/>
      <w:sz w:val="24"/>
      <w:szCs w:val="24"/>
    </w:rPr>
  </w:style>
  <w:style w:type="paragraph" w:customStyle="1" w:styleId="2651">
    <w:name w:val="表311"/>
    <w:basedOn w:val="1"/>
    <w:qFormat/>
    <w:uiPriority w:val="0"/>
    <w:pPr>
      <w:spacing w:line="240" w:lineRule="auto"/>
      <w:ind w:firstLine="0" w:firstLineChars="0"/>
      <w:jc w:val="center"/>
    </w:pPr>
    <w:rPr>
      <w:rFonts w:eastAsia="仿宋_GB2312" w:cs="Times New Roman"/>
      <w:szCs w:val="24"/>
    </w:rPr>
  </w:style>
  <w:style w:type="paragraph" w:customStyle="1" w:styleId="2652">
    <w:name w:val="表名"/>
    <w:basedOn w:val="1"/>
    <w:qFormat/>
    <w:uiPriority w:val="0"/>
    <w:pPr>
      <w:overflowPunct w:val="0"/>
      <w:adjustRightInd/>
      <w:snapToGrid/>
      <w:spacing w:before="120" w:line="240" w:lineRule="auto"/>
      <w:ind w:firstLine="0" w:firstLineChars="0"/>
      <w:textAlignment w:val="baseline"/>
    </w:pPr>
    <w:rPr>
      <w:rFonts w:ascii="黑体" w:hAnsi="Arial" w:eastAsia="黑体" w:cs="Times New Roman"/>
      <w:szCs w:val="20"/>
    </w:rPr>
  </w:style>
  <w:style w:type="paragraph" w:customStyle="1" w:styleId="2653">
    <w:name w:val="text14 style1"/>
    <w:basedOn w:val="1"/>
    <w:qFormat/>
    <w:uiPriority w:val="0"/>
    <w:pPr>
      <w:widowControl/>
      <w:adjustRightInd/>
      <w:snapToGrid/>
      <w:spacing w:before="100" w:beforeAutospacing="1" w:after="100" w:afterAutospacing="1" w:line="240" w:lineRule="auto"/>
      <w:ind w:firstLine="0" w:firstLineChars="0"/>
      <w:jc w:val="left"/>
    </w:pPr>
    <w:rPr>
      <w:rFonts w:ascii="Arial Unicode MS" w:hAnsi="Arial Unicode MS" w:eastAsia="Arial Unicode MS" w:cs="Arial Unicode MS"/>
      <w:kern w:val="0"/>
      <w:szCs w:val="24"/>
    </w:rPr>
  </w:style>
  <w:style w:type="paragraph" w:customStyle="1" w:styleId="2654">
    <w:name w:val="正文格式 Char Char Char"/>
    <w:basedOn w:val="1"/>
    <w:qFormat/>
    <w:uiPriority w:val="0"/>
    <w:pPr>
      <w:adjustRightInd/>
      <w:snapToGrid/>
      <w:spacing w:line="360" w:lineRule="auto"/>
      <w:ind w:firstLine="482" w:firstLineChars="0"/>
    </w:pPr>
    <w:rPr>
      <w:rFonts w:ascii="宋体" w:cs="宋体"/>
      <w:szCs w:val="24"/>
    </w:rPr>
  </w:style>
  <w:style w:type="paragraph" w:customStyle="1" w:styleId="2655">
    <w:name w:val="正文修改5"/>
    <w:basedOn w:val="892"/>
    <w:qFormat/>
    <w:uiPriority w:val="0"/>
    <w:pPr>
      <w:spacing w:line="480" w:lineRule="exact"/>
      <w:ind w:firstLine="0" w:firstLineChars="0"/>
    </w:pPr>
    <w:rPr>
      <w:rFonts w:cs="宋体"/>
      <w:sz w:val="24"/>
      <w:szCs w:val="24"/>
    </w:rPr>
  </w:style>
  <w:style w:type="paragraph" w:customStyle="1" w:styleId="2656">
    <w:name w:val="正文格式2111"/>
    <w:basedOn w:val="1"/>
    <w:qFormat/>
    <w:uiPriority w:val="0"/>
    <w:pPr>
      <w:adjustRightInd/>
      <w:snapToGrid/>
      <w:spacing w:line="360" w:lineRule="auto"/>
      <w:ind w:firstLine="482" w:firstLineChars="0"/>
    </w:pPr>
    <w:rPr>
      <w:rFonts w:ascii="宋体" w:hAnsi="宋体" w:cs="Times New Roman"/>
      <w:szCs w:val="24"/>
    </w:rPr>
  </w:style>
  <w:style w:type="paragraph" w:customStyle="1" w:styleId="2657">
    <w:name w:val="Fax Header11"/>
    <w:basedOn w:val="1"/>
    <w:qFormat/>
    <w:uiPriority w:val="0"/>
    <w:pPr>
      <w:widowControl/>
      <w:adjustRightInd/>
      <w:snapToGrid/>
      <w:spacing w:before="240" w:after="60" w:line="240" w:lineRule="auto"/>
      <w:ind w:firstLine="0" w:firstLineChars="0"/>
      <w:jc w:val="left"/>
    </w:pPr>
    <w:rPr>
      <w:rFonts w:cs="Times New Roman"/>
      <w:kern w:val="0"/>
      <w:sz w:val="20"/>
      <w:szCs w:val="20"/>
    </w:rPr>
  </w:style>
  <w:style w:type="paragraph" w:customStyle="1" w:styleId="2658">
    <w:name w:val="图题511"/>
    <w:basedOn w:val="179"/>
    <w:next w:val="179"/>
    <w:qFormat/>
    <w:uiPriority w:val="0"/>
    <w:pPr>
      <w:ind w:firstLine="0"/>
      <w:jc w:val="center"/>
    </w:pPr>
    <w:rPr>
      <w:rFonts w:ascii="黑体" w:hAnsi="宋体" w:eastAsia="黑体"/>
      <w:b/>
      <w:bCs/>
    </w:rPr>
  </w:style>
  <w:style w:type="paragraph" w:customStyle="1" w:styleId="2659">
    <w:name w:val="表内文字小214"/>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2660">
    <w:name w:val="表题91"/>
    <w:basedOn w:val="45"/>
    <w:qFormat/>
    <w:uiPriority w:val="0"/>
    <w:pPr>
      <w:adjustRightInd w:val="0"/>
      <w:snapToGrid w:val="0"/>
      <w:spacing w:line="300" w:lineRule="auto"/>
    </w:pPr>
    <w:rPr>
      <w:rFonts w:ascii="黑体" w:eastAsia="黑体"/>
      <w:spacing w:val="0"/>
      <w:sz w:val="24"/>
    </w:rPr>
  </w:style>
  <w:style w:type="paragraph" w:customStyle="1" w:styleId="2661">
    <w:name w:val="样式 标题 3 + 黑色 Char Char Char Char Char"/>
    <w:basedOn w:val="5"/>
    <w:qFormat/>
    <w:uiPriority w:val="0"/>
    <w:pPr>
      <w:keepNext w:val="0"/>
      <w:keepLines w:val="0"/>
      <w:tabs>
        <w:tab w:val="left" w:pos="993"/>
        <w:tab w:val="left" w:pos="1260"/>
      </w:tabs>
      <w:spacing w:before="0" w:after="0" w:line="500" w:lineRule="exact"/>
      <w:ind w:left="567" w:hanging="420" w:firstLineChars="0"/>
      <w:outlineLvl w:val="9"/>
    </w:pPr>
    <w:rPr>
      <w:rFonts w:ascii="宋体" w:hAnsi="宋体" w:cs="Times New Roman"/>
      <w:b w:val="0"/>
      <w:bCs w:val="0"/>
      <w:sz w:val="28"/>
      <w:szCs w:val="28"/>
    </w:rPr>
  </w:style>
  <w:style w:type="paragraph" w:customStyle="1" w:styleId="2662">
    <w:name w:val="xl138"/>
    <w:basedOn w:val="1"/>
    <w:qFormat/>
    <w:uiPriority w:val="0"/>
    <w:pPr>
      <w:widowControl/>
      <w:pBdr>
        <w:left w:val="single" w:color="auto" w:sz="4" w:space="0"/>
        <w:bottom w:val="single" w:color="auto" w:sz="4" w:space="0"/>
      </w:pBdr>
      <w:adjustRightInd/>
      <w:snapToGrid/>
      <w:spacing w:before="100" w:beforeAutospacing="1" w:after="100" w:afterAutospacing="1" w:line="240" w:lineRule="auto"/>
      <w:ind w:firstLine="0" w:firstLineChars="0"/>
      <w:jc w:val="left"/>
      <w:textAlignment w:val="center"/>
    </w:pPr>
    <w:rPr>
      <w:rFonts w:ascii="Arial Narrow" w:hAnsi="Arial Narrow" w:cs="Times New Roman"/>
      <w:kern w:val="0"/>
      <w:sz w:val="16"/>
      <w:szCs w:val="16"/>
    </w:rPr>
  </w:style>
  <w:style w:type="paragraph" w:customStyle="1" w:styleId="2663">
    <w:name w:val="xl6311"/>
    <w:basedOn w:val="1"/>
    <w:qFormat/>
    <w:uiPriority w:val="0"/>
    <w:pPr>
      <w:widowControl/>
      <w:adjustRightInd/>
      <w:snapToGrid/>
      <w:spacing w:before="100" w:beforeAutospacing="1" w:after="100" w:afterAutospacing="1" w:line="240" w:lineRule="auto"/>
      <w:ind w:firstLine="0" w:firstLineChars="0"/>
      <w:jc w:val="center"/>
      <w:textAlignment w:val="center"/>
    </w:pPr>
    <w:rPr>
      <w:rFonts w:hint="eastAsia" w:ascii="黑体" w:hAnsi="宋体" w:eastAsia="黑体" w:cs="Times New Roman"/>
      <w:kern w:val="0"/>
      <w:szCs w:val="24"/>
    </w:rPr>
  </w:style>
  <w:style w:type="paragraph" w:customStyle="1" w:styleId="2664">
    <w:name w:val="Char4 Char Char Char Char Char Char Char Char Char Char Char Char Char Char Char Char Char1 Char Char Char Char Char Char1 Char"/>
    <w:basedOn w:val="1"/>
    <w:qFormat/>
    <w:uiPriority w:val="0"/>
    <w:pPr>
      <w:adjustRightInd/>
      <w:snapToGrid/>
      <w:spacing w:line="240" w:lineRule="exact"/>
    </w:pPr>
    <w:rPr>
      <w:rFonts w:cs="Times New Roman"/>
      <w:sz w:val="28"/>
      <w:szCs w:val="28"/>
    </w:rPr>
  </w:style>
  <w:style w:type="paragraph" w:customStyle="1" w:styleId="2665">
    <w:name w:val="23-47表名11"/>
    <w:basedOn w:val="1"/>
    <w:qFormat/>
    <w:uiPriority w:val="0"/>
    <w:pPr>
      <w:adjustRightInd/>
      <w:snapToGrid/>
      <w:spacing w:afterLines="50" w:line="440" w:lineRule="exact"/>
      <w:ind w:firstLine="0" w:firstLineChars="0"/>
      <w:jc w:val="center"/>
    </w:pPr>
    <w:rPr>
      <w:rFonts w:ascii="宋体" w:hAnsi="宋体" w:cs="Times New Roman"/>
      <w:b/>
      <w:szCs w:val="24"/>
    </w:rPr>
  </w:style>
  <w:style w:type="paragraph" w:customStyle="1" w:styleId="2666">
    <w:name w:val="新正文 Char Char"/>
    <w:basedOn w:val="1"/>
    <w:qFormat/>
    <w:uiPriority w:val="0"/>
    <w:pPr>
      <w:adjustRightInd/>
      <w:snapToGrid/>
      <w:spacing w:line="480" w:lineRule="exact"/>
      <w:ind w:firstLine="482" w:firstLineChars="0"/>
    </w:pPr>
    <w:rPr>
      <w:rFonts w:hint="eastAsia" w:ascii="仿宋_GB2312" w:eastAsia="仿宋_GB2312" w:cs="Times New Roman"/>
      <w:bCs/>
      <w:kern w:val="0"/>
      <w:sz w:val="28"/>
      <w:szCs w:val="20"/>
    </w:rPr>
  </w:style>
  <w:style w:type="paragraph" w:customStyle="1" w:styleId="2667">
    <w:name w:val="Char Char Char Char Char Char Char1311"/>
    <w:basedOn w:val="1"/>
    <w:qFormat/>
    <w:uiPriority w:val="0"/>
    <w:pPr>
      <w:adjustRightInd/>
      <w:snapToGrid/>
      <w:spacing w:line="240" w:lineRule="auto"/>
      <w:ind w:firstLine="0" w:firstLineChars="0"/>
    </w:pPr>
    <w:rPr>
      <w:rFonts w:cs="Times New Roman"/>
      <w:sz w:val="21"/>
      <w:szCs w:val="24"/>
    </w:rPr>
  </w:style>
  <w:style w:type="paragraph" w:customStyle="1" w:styleId="2668">
    <w:name w:val="图题2111"/>
    <w:basedOn w:val="179"/>
    <w:next w:val="179"/>
    <w:qFormat/>
    <w:uiPriority w:val="0"/>
    <w:pPr>
      <w:ind w:firstLine="0"/>
      <w:jc w:val="center"/>
    </w:pPr>
    <w:rPr>
      <w:rFonts w:ascii="黑体" w:hAnsi="宋体" w:eastAsia="黑体"/>
      <w:b/>
      <w:bCs/>
    </w:rPr>
  </w:style>
  <w:style w:type="paragraph" w:customStyle="1" w:styleId="2669">
    <w:name w:val="Char111"/>
    <w:basedOn w:val="1"/>
    <w:qFormat/>
    <w:uiPriority w:val="0"/>
    <w:pPr>
      <w:adjustRightInd/>
      <w:snapToGrid/>
      <w:spacing w:line="240" w:lineRule="auto"/>
      <w:ind w:left="-48" w:firstLine="0" w:firstLineChars="0"/>
    </w:pPr>
    <w:rPr>
      <w:rFonts w:cs="Times New Roman"/>
      <w:sz w:val="21"/>
      <w:szCs w:val="24"/>
    </w:rPr>
  </w:style>
  <w:style w:type="paragraph" w:customStyle="1" w:styleId="2670">
    <w:name w:val="样式 标题 3 + 黑体 小四 左侧:  0.86 厘米 首行缩进:  0 厘米 Char Char"/>
    <w:basedOn w:val="5"/>
    <w:qFormat/>
    <w:uiPriority w:val="0"/>
    <w:pPr>
      <w:keepLines w:val="0"/>
      <w:adjustRightInd/>
      <w:snapToGrid/>
      <w:spacing w:before="0" w:after="0" w:line="360" w:lineRule="auto"/>
      <w:ind w:firstLine="0" w:firstLineChars="0"/>
      <w:jc w:val="left"/>
    </w:pPr>
    <w:rPr>
      <w:rFonts w:ascii="黑体" w:eastAsia="黑体" w:cs="Times New Roman"/>
      <w:b w:val="0"/>
      <w:color w:val="000000"/>
      <w:sz w:val="24"/>
      <w:szCs w:val="24"/>
      <w:lang w:val="en-GB"/>
    </w:rPr>
  </w:style>
  <w:style w:type="paragraph" w:customStyle="1" w:styleId="2671">
    <w:name w:val="谏壁正文chen Char Char"/>
    <w:basedOn w:val="1"/>
    <w:qFormat/>
    <w:uiPriority w:val="0"/>
    <w:pPr>
      <w:adjustRightInd/>
      <w:snapToGrid/>
      <w:spacing w:line="360" w:lineRule="auto"/>
    </w:pPr>
    <w:rPr>
      <w:rFonts w:cs="Times New Roman"/>
      <w:szCs w:val="24"/>
    </w:rPr>
  </w:style>
  <w:style w:type="paragraph" w:customStyle="1" w:styleId="2672">
    <w:name w:val="Char4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2673">
    <w:name w:val="hhcwt正文 Char Char"/>
    <w:basedOn w:val="1"/>
    <w:qFormat/>
    <w:uiPriority w:val="0"/>
    <w:pPr>
      <w:adjustRightInd/>
      <w:snapToGrid/>
      <w:spacing w:line="360" w:lineRule="auto"/>
      <w:ind w:firstLine="480"/>
    </w:pPr>
    <w:rPr>
      <w:rFonts w:cs="宋体"/>
      <w:szCs w:val="20"/>
    </w:rPr>
  </w:style>
  <w:style w:type="paragraph" w:customStyle="1" w:styleId="2674">
    <w:name w:val="Default11"/>
    <w:qFormat/>
    <w:uiPriority w:val="0"/>
    <w:pPr>
      <w:widowControl w:val="0"/>
      <w:autoSpaceDE w:val="0"/>
      <w:autoSpaceDN w:val="0"/>
      <w:adjustRightInd w:val="0"/>
    </w:pPr>
    <w:rPr>
      <w:rFonts w:ascii="宋体" w:hAnsi="Times New Roman" w:eastAsia="宋体" w:cs="Times New Roman"/>
      <w:color w:val="000000"/>
      <w:sz w:val="24"/>
      <w:szCs w:val="24"/>
      <w:lang w:val="en-US" w:eastAsia="zh-CN" w:bidi="ar-SA"/>
    </w:rPr>
  </w:style>
  <w:style w:type="paragraph" w:customStyle="1" w:styleId="2675">
    <w:name w:val="默认段落字体 Para Char Char Char Char311"/>
    <w:basedOn w:val="1"/>
    <w:qFormat/>
    <w:uiPriority w:val="0"/>
    <w:pPr>
      <w:adjustRightInd/>
      <w:snapToGrid/>
      <w:spacing w:line="240" w:lineRule="auto"/>
      <w:ind w:firstLine="0" w:firstLineChars="0"/>
    </w:pPr>
    <w:rPr>
      <w:rFonts w:cs="Times New Roman"/>
      <w:sz w:val="21"/>
      <w:szCs w:val="24"/>
    </w:rPr>
  </w:style>
  <w:style w:type="paragraph" w:customStyle="1" w:styleId="2676">
    <w:name w:val="样式 标题 3小标题小节标题H3h33rd level第二层条标题4标题 3 Char标题 3 Char Ch... Char Char"/>
    <w:basedOn w:val="5"/>
    <w:qFormat/>
    <w:uiPriority w:val="0"/>
    <w:pPr>
      <w:tabs>
        <w:tab w:val="left" w:pos="0"/>
        <w:tab w:val="left" w:pos="993"/>
      </w:tabs>
      <w:snapToGrid/>
      <w:spacing w:before="120" w:after="120" w:line="240" w:lineRule="auto"/>
      <w:ind w:firstLine="0" w:firstLineChars="0"/>
      <w:jc w:val="left"/>
      <w:textAlignment w:val="baseline"/>
    </w:pPr>
    <w:rPr>
      <w:rFonts w:ascii="Arial" w:hAnsi="Arial" w:cs="Times New Roman"/>
      <w:kern w:val="32"/>
    </w:rPr>
  </w:style>
  <w:style w:type="paragraph" w:customStyle="1" w:styleId="2677">
    <w:name w:val="样式 标题 3 + 左侧:  0 厘米 首行缩进:  0 厘米 Char Char"/>
    <w:basedOn w:val="5"/>
    <w:qFormat/>
    <w:uiPriority w:val="0"/>
    <w:pPr>
      <w:tabs>
        <w:tab w:val="left" w:pos="709"/>
        <w:tab w:val="left" w:pos="993"/>
      </w:tabs>
      <w:snapToGrid/>
      <w:spacing w:before="120" w:after="60" w:line="240" w:lineRule="auto"/>
      <w:ind w:left="709" w:hanging="709" w:firstLineChars="0"/>
      <w:jc w:val="left"/>
      <w:textAlignment w:val="baseline"/>
    </w:pPr>
    <w:rPr>
      <w:rFonts w:cs="Times New Roman"/>
      <w:kern w:val="32"/>
    </w:rPr>
  </w:style>
  <w:style w:type="paragraph" w:customStyle="1" w:styleId="2678">
    <w:name w:val="默认段落字体 Para Char Char Char Char3"/>
    <w:basedOn w:val="1"/>
    <w:qFormat/>
    <w:uiPriority w:val="0"/>
    <w:pPr>
      <w:adjustRightInd/>
      <w:snapToGrid/>
      <w:spacing w:line="240" w:lineRule="auto"/>
      <w:ind w:firstLine="0" w:firstLineChars="0"/>
    </w:pPr>
    <w:rPr>
      <w:rFonts w:cs="Times New Roman"/>
      <w:sz w:val="21"/>
      <w:szCs w:val="24"/>
    </w:rPr>
  </w:style>
  <w:style w:type="paragraph" w:customStyle="1" w:styleId="2679">
    <w:name w:val="正文2 Char"/>
    <w:basedOn w:val="1"/>
    <w:qFormat/>
    <w:uiPriority w:val="0"/>
    <w:pPr>
      <w:adjustRightInd/>
      <w:snapToGrid/>
      <w:spacing w:beforeLines="50" w:afterLines="100" w:line="440" w:lineRule="exact"/>
      <w:ind w:firstLine="480"/>
    </w:pPr>
    <w:rPr>
      <w:rFonts w:eastAsia="仿宋_GB2312" w:cs="Times New Roman"/>
      <w:szCs w:val="24"/>
    </w:rPr>
  </w:style>
  <w:style w:type="paragraph" w:customStyle="1" w:styleId="2680">
    <w:name w:val="图题11"/>
    <w:basedOn w:val="179"/>
    <w:next w:val="179"/>
    <w:qFormat/>
    <w:uiPriority w:val="0"/>
    <w:pPr>
      <w:ind w:firstLine="0"/>
      <w:jc w:val="center"/>
    </w:pPr>
    <w:rPr>
      <w:rFonts w:ascii="黑体" w:hAnsi="宋体" w:eastAsia="黑体"/>
      <w:b/>
      <w:bCs/>
    </w:rPr>
  </w:style>
  <w:style w:type="paragraph" w:customStyle="1" w:styleId="2681">
    <w:name w:val="表格 Char Char"/>
    <w:basedOn w:val="1"/>
    <w:qFormat/>
    <w:uiPriority w:val="0"/>
    <w:pPr>
      <w:adjustRightInd/>
      <w:snapToGrid/>
      <w:spacing w:line="240" w:lineRule="auto"/>
      <w:ind w:firstLine="0" w:firstLineChars="0"/>
      <w:jc w:val="center"/>
    </w:pPr>
    <w:rPr>
      <w:rFonts w:ascii="Arial" w:hAnsi="Arial" w:eastAsia="华文细黑" w:cs="Times New Roman"/>
      <w:sz w:val="21"/>
      <w:szCs w:val="30"/>
    </w:rPr>
  </w:style>
  <w:style w:type="paragraph" w:customStyle="1" w:styleId="2682">
    <w:name w:val="样式 标题 3小标题小节标题标题3H3h33rd level第二层条标题4 + Arial Char"/>
    <w:basedOn w:val="5"/>
    <w:qFormat/>
    <w:uiPriority w:val="0"/>
    <w:pPr>
      <w:tabs>
        <w:tab w:val="left" w:pos="0"/>
        <w:tab w:val="left" w:pos="993"/>
      </w:tabs>
      <w:snapToGrid/>
      <w:spacing w:before="120" w:after="60" w:line="240" w:lineRule="auto"/>
      <w:ind w:left="851" w:firstLine="0" w:firstLineChars="0"/>
      <w:jc w:val="left"/>
      <w:textAlignment w:val="baseline"/>
    </w:pPr>
    <w:rPr>
      <w:rFonts w:cs="Times New Roman"/>
      <w:kern w:val="32"/>
      <w:sz w:val="30"/>
      <w:szCs w:val="20"/>
    </w:rPr>
  </w:style>
  <w:style w:type="paragraph" w:customStyle="1" w:styleId="2683">
    <w:name w:val="样式 正文文本 + 红色 Char Char Char Char"/>
    <w:basedOn w:val="1"/>
    <w:qFormat/>
    <w:uiPriority w:val="0"/>
    <w:pPr>
      <w:spacing w:before="60" w:after="60" w:line="264" w:lineRule="auto"/>
      <w:textAlignment w:val="baseline"/>
    </w:pPr>
    <w:rPr>
      <w:rFonts w:eastAsia="仿宋_GB2312" w:cs="Times New Roman"/>
      <w:snapToGrid w:val="0"/>
      <w:color w:val="FF0000"/>
      <w:kern w:val="0"/>
      <w:szCs w:val="24"/>
    </w:rPr>
  </w:style>
  <w:style w:type="paragraph" w:customStyle="1" w:styleId="2684">
    <w:name w:val="正文格式711"/>
    <w:basedOn w:val="1"/>
    <w:qFormat/>
    <w:uiPriority w:val="0"/>
    <w:pPr>
      <w:adjustRightInd/>
      <w:snapToGrid/>
      <w:spacing w:line="360" w:lineRule="auto"/>
      <w:ind w:firstLine="482" w:firstLineChars="0"/>
    </w:pPr>
    <w:rPr>
      <w:rFonts w:ascii="宋体" w:hAnsi="宋体" w:cs="Times New Roman"/>
      <w:szCs w:val="24"/>
    </w:rPr>
  </w:style>
  <w:style w:type="paragraph" w:customStyle="1" w:styleId="2685">
    <w:name w:val="样式 正文文本 + (中文) 黑体 红色 Char Char Char Char"/>
    <w:basedOn w:val="1"/>
    <w:qFormat/>
    <w:uiPriority w:val="0"/>
    <w:pPr>
      <w:spacing w:before="60" w:after="60" w:line="264" w:lineRule="auto"/>
      <w:textAlignment w:val="baseline"/>
    </w:pPr>
    <w:rPr>
      <w:rFonts w:eastAsia="黑体" w:cs="Times New Roman"/>
      <w:snapToGrid w:val="0"/>
      <w:color w:val="FF0000"/>
      <w:kern w:val="0"/>
      <w:szCs w:val="24"/>
    </w:rPr>
  </w:style>
  <w:style w:type="paragraph" w:customStyle="1" w:styleId="2686">
    <w:name w:val="样式 正文缩进 + 宋体 黑色 首行缩进:  2 字符11"/>
    <w:basedOn w:val="21"/>
    <w:qFormat/>
    <w:uiPriority w:val="0"/>
    <w:pPr>
      <w:spacing w:line="360" w:lineRule="auto"/>
      <w:ind w:firstLine="480"/>
      <w:jc w:val="left"/>
    </w:pPr>
    <w:rPr>
      <w:rFonts w:ascii="宋体" w:hAnsi="宋体" w:cs="宋体"/>
      <w:color w:val="FF00FF"/>
      <w:sz w:val="24"/>
      <w:szCs w:val="20"/>
    </w:rPr>
  </w:style>
  <w:style w:type="paragraph" w:customStyle="1" w:styleId="2687">
    <w:name w:val="标准文本 首行缩进: 2 字符 行距: 单倍 Char"/>
    <w:basedOn w:val="1"/>
    <w:qFormat/>
    <w:uiPriority w:val="0"/>
    <w:pPr>
      <w:spacing w:line="240" w:lineRule="auto"/>
      <w:ind w:firstLine="480"/>
      <w:textAlignment w:val="baseline"/>
    </w:pPr>
    <w:rPr>
      <w:rFonts w:cs="Times New Roman"/>
      <w:szCs w:val="24"/>
    </w:rPr>
  </w:style>
  <w:style w:type="paragraph" w:customStyle="1" w:styleId="2688">
    <w:name w:val="Char3311"/>
    <w:basedOn w:val="1"/>
    <w:qFormat/>
    <w:uiPriority w:val="0"/>
    <w:pPr>
      <w:adjustRightInd/>
      <w:snapToGrid/>
      <w:spacing w:line="240" w:lineRule="auto"/>
      <w:ind w:left="-48" w:firstLine="0" w:firstLineChars="0"/>
    </w:pPr>
    <w:rPr>
      <w:rFonts w:cs="Times New Roman"/>
      <w:sz w:val="21"/>
      <w:szCs w:val="24"/>
    </w:rPr>
  </w:style>
  <w:style w:type="paragraph" w:customStyle="1" w:styleId="2689">
    <w:name w:val="表内文字小811"/>
    <w:basedOn w:val="1"/>
    <w:qFormat/>
    <w:uiPriority w:val="0"/>
    <w:pPr>
      <w:spacing w:line="240" w:lineRule="auto"/>
      <w:ind w:firstLine="0" w:firstLineChars="0"/>
      <w:jc w:val="center"/>
    </w:pPr>
    <w:rPr>
      <w:rFonts w:ascii="宋体" w:hAnsi="Times" w:cs="宋体"/>
      <w:sz w:val="21"/>
      <w:szCs w:val="20"/>
    </w:rPr>
  </w:style>
  <w:style w:type="paragraph" w:customStyle="1" w:styleId="2690">
    <w:name w:val="Char43"/>
    <w:basedOn w:val="1"/>
    <w:qFormat/>
    <w:uiPriority w:val="0"/>
    <w:pPr>
      <w:adjustRightInd/>
      <w:snapToGrid/>
      <w:spacing w:line="240" w:lineRule="auto"/>
      <w:ind w:left="-48" w:firstLine="0" w:firstLineChars="0"/>
    </w:pPr>
    <w:rPr>
      <w:rFonts w:cs="Times New Roman"/>
      <w:sz w:val="21"/>
      <w:szCs w:val="24"/>
    </w:rPr>
  </w:style>
  <w:style w:type="paragraph" w:customStyle="1" w:styleId="2691">
    <w:name w:val="Char4 Char Char Char Char Char Char Char Char Char Char Char Char Char Char Char Char Char1 Char Char Char Char Char Char1 Char Char Char Char"/>
    <w:basedOn w:val="1"/>
    <w:qFormat/>
    <w:uiPriority w:val="0"/>
    <w:pPr>
      <w:adjustRightInd/>
      <w:snapToGrid/>
      <w:spacing w:line="240" w:lineRule="exact"/>
    </w:pPr>
    <w:rPr>
      <w:rFonts w:cs="Times New Roman"/>
      <w:sz w:val="28"/>
      <w:szCs w:val="28"/>
    </w:rPr>
  </w:style>
  <w:style w:type="paragraph" w:customStyle="1" w:styleId="2692">
    <w:name w:val="正文格式411"/>
    <w:basedOn w:val="1"/>
    <w:qFormat/>
    <w:uiPriority w:val="0"/>
    <w:pPr>
      <w:adjustRightInd/>
      <w:snapToGrid/>
      <w:spacing w:line="360" w:lineRule="auto"/>
      <w:ind w:firstLine="482" w:firstLineChars="0"/>
    </w:pPr>
    <w:rPr>
      <w:rFonts w:ascii="宋体" w:hAnsi="宋体" w:cs="Times New Roman"/>
      <w:szCs w:val="24"/>
    </w:rPr>
  </w:style>
  <w:style w:type="paragraph" w:customStyle="1" w:styleId="2693">
    <w:name w:val="Char4 Char Char Char Char Char Char Char Char Char Char Char Char Char Char Char Char Char1 Char Char Char Char Char Char1 Char Char Char Char1"/>
    <w:basedOn w:val="1"/>
    <w:qFormat/>
    <w:uiPriority w:val="0"/>
    <w:pPr>
      <w:adjustRightInd/>
      <w:snapToGrid/>
      <w:spacing w:line="240" w:lineRule="exact"/>
    </w:pPr>
    <w:rPr>
      <w:rFonts w:cs="Times New Roman"/>
      <w:sz w:val="28"/>
      <w:szCs w:val="28"/>
    </w:rPr>
  </w:style>
  <w:style w:type="paragraph" w:customStyle="1" w:styleId="2694">
    <w:name w:val="表格内字体22"/>
    <w:basedOn w:val="179"/>
    <w:next w:val="179"/>
    <w:qFormat/>
    <w:uiPriority w:val="0"/>
    <w:pPr>
      <w:spacing w:line="240" w:lineRule="auto"/>
      <w:ind w:firstLine="0"/>
      <w:jc w:val="center"/>
    </w:pPr>
    <w:rPr>
      <w:rFonts w:hAnsi="宋体" w:cs="Times New Roman"/>
      <w:sz w:val="21"/>
    </w:rPr>
  </w:style>
  <w:style w:type="paragraph" w:customStyle="1" w:styleId="2695">
    <w:name w:val="样式 标题 4无效格式无效格式1河石管道4H4H41小小节河石管道41H42H411小小节1河石管道42...11"/>
    <w:basedOn w:val="6"/>
    <w:qFormat/>
    <w:uiPriority w:val="0"/>
    <w:pPr>
      <w:spacing w:before="0" w:after="0" w:line="360" w:lineRule="auto"/>
      <w:ind w:left="664" w:hanging="864" w:firstLineChars="0"/>
      <w:jc w:val="left"/>
    </w:pPr>
    <w:rPr>
      <w:rFonts w:ascii="黑体" w:hAnsi="Arial" w:eastAsia="黑体" w:cs="宋体"/>
      <w:b w:val="0"/>
      <w:bCs w:val="0"/>
      <w:sz w:val="24"/>
      <w:szCs w:val="20"/>
      <w:lang w:val="zh-CN"/>
    </w:rPr>
  </w:style>
  <w:style w:type="paragraph" w:customStyle="1" w:styleId="2696">
    <w:name w:val="Char Char Char Char1 Char Char Char2"/>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2697">
    <w:name w:val="字元 字元1"/>
    <w:basedOn w:val="1"/>
    <w:qFormat/>
    <w:uiPriority w:val="0"/>
    <w:pPr>
      <w:adjustRightInd/>
      <w:snapToGrid/>
      <w:spacing w:line="240" w:lineRule="auto"/>
      <w:ind w:firstLine="0" w:firstLineChars="0"/>
    </w:pPr>
    <w:rPr>
      <w:rFonts w:cs="Times New Roman"/>
      <w:sz w:val="21"/>
      <w:szCs w:val="21"/>
    </w:rPr>
  </w:style>
  <w:style w:type="paragraph" w:customStyle="1" w:styleId="2698">
    <w:name w:val="Char Char Char1 Char Char Char1 Char1"/>
    <w:basedOn w:val="1"/>
    <w:qFormat/>
    <w:uiPriority w:val="0"/>
    <w:pPr>
      <w:adjustRightInd/>
      <w:snapToGrid/>
      <w:spacing w:line="240" w:lineRule="exact"/>
    </w:pPr>
    <w:rPr>
      <w:rFonts w:cs="Times New Roman"/>
      <w:sz w:val="28"/>
      <w:szCs w:val="28"/>
    </w:rPr>
  </w:style>
  <w:style w:type="paragraph" w:customStyle="1" w:styleId="2699">
    <w:name w:val="表内文字小3123"/>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2700">
    <w:name w:val="标题4313"/>
    <w:basedOn w:val="1"/>
    <w:qFormat/>
    <w:uiPriority w:val="0"/>
    <w:pPr>
      <w:spacing w:line="480" w:lineRule="exact"/>
      <w:ind w:firstLine="0" w:firstLineChars="0"/>
      <w:jc w:val="center"/>
    </w:pPr>
    <w:rPr>
      <w:rFonts w:ascii="宋体" w:hAnsi="宋体" w:cs="宋体"/>
      <w:szCs w:val="24"/>
    </w:rPr>
  </w:style>
  <w:style w:type="paragraph" w:customStyle="1" w:styleId="2701">
    <w:name w:val="字元 字元 字元2"/>
    <w:basedOn w:val="1"/>
    <w:qFormat/>
    <w:uiPriority w:val="0"/>
    <w:pPr>
      <w:adjustRightInd/>
      <w:snapToGrid/>
      <w:spacing w:line="240" w:lineRule="auto"/>
      <w:ind w:firstLine="0" w:firstLineChars="0"/>
    </w:pPr>
    <w:rPr>
      <w:rFonts w:cs="Times New Roman"/>
      <w:sz w:val="21"/>
      <w:szCs w:val="21"/>
    </w:rPr>
  </w:style>
  <w:style w:type="paragraph" w:customStyle="1" w:styleId="2702">
    <w:name w:val="Char4311"/>
    <w:basedOn w:val="1"/>
    <w:qFormat/>
    <w:uiPriority w:val="0"/>
    <w:pPr>
      <w:adjustRightInd/>
      <w:snapToGrid/>
      <w:spacing w:line="240" w:lineRule="auto"/>
      <w:ind w:left="-48" w:firstLine="0" w:firstLineChars="0"/>
    </w:pPr>
    <w:rPr>
      <w:rFonts w:cs="Times New Roman"/>
      <w:sz w:val="21"/>
      <w:szCs w:val="24"/>
    </w:rPr>
  </w:style>
  <w:style w:type="paragraph" w:customStyle="1" w:styleId="2703">
    <w:name w:val="表格11"/>
    <w:basedOn w:val="1"/>
    <w:qFormat/>
    <w:uiPriority w:val="0"/>
    <w:pPr>
      <w:snapToGrid/>
      <w:spacing w:line="240" w:lineRule="auto"/>
      <w:ind w:firstLine="0" w:firstLineChars="0"/>
      <w:jc w:val="center"/>
      <w:textAlignment w:val="baseline"/>
    </w:pPr>
    <w:rPr>
      <w:rFonts w:ascii="宋体" w:cs="Times New Roman"/>
      <w:kern w:val="0"/>
      <w:szCs w:val="20"/>
    </w:rPr>
  </w:style>
  <w:style w:type="paragraph" w:customStyle="1" w:styleId="2704">
    <w:name w:val="附件111"/>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2705">
    <w:name w:val="Char4 Char Char1"/>
    <w:basedOn w:val="1"/>
    <w:qFormat/>
    <w:uiPriority w:val="0"/>
    <w:pPr>
      <w:adjustRightInd/>
      <w:snapToGrid/>
      <w:spacing w:line="240" w:lineRule="exact"/>
    </w:pPr>
    <w:rPr>
      <w:rFonts w:cs="Times New Roman"/>
      <w:sz w:val="28"/>
      <w:szCs w:val="28"/>
    </w:rPr>
  </w:style>
  <w:style w:type="paragraph" w:customStyle="1" w:styleId="2706">
    <w:name w:val="正文缩进 2字符1"/>
    <w:basedOn w:val="1"/>
    <w:qFormat/>
    <w:uiPriority w:val="0"/>
    <w:pPr>
      <w:tabs>
        <w:tab w:val="left" w:pos="2160"/>
      </w:tabs>
      <w:adjustRightInd/>
      <w:spacing w:before="120" w:after="120" w:line="240" w:lineRule="auto"/>
      <w:ind w:firstLine="480"/>
    </w:pPr>
    <w:rPr>
      <w:rFonts w:eastAsia="仿宋_GB2312" w:cs="Times New Roman"/>
      <w:color w:val="000000"/>
      <w:sz w:val="21"/>
      <w:szCs w:val="21"/>
    </w:rPr>
  </w:style>
  <w:style w:type="paragraph" w:customStyle="1" w:styleId="2707">
    <w:name w:val="Char Char Char Char Char Char Char Char Char Char Char Char Char Char Char Char Char Char Char Char Char Char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2708">
    <w:name w:val="Char433"/>
    <w:basedOn w:val="1"/>
    <w:qFormat/>
    <w:uiPriority w:val="0"/>
    <w:pPr>
      <w:adjustRightInd/>
      <w:snapToGrid/>
      <w:spacing w:line="240" w:lineRule="exact"/>
    </w:pPr>
    <w:rPr>
      <w:rFonts w:cs="Times New Roman"/>
      <w:sz w:val="28"/>
      <w:szCs w:val="28"/>
    </w:rPr>
  </w:style>
  <w:style w:type="paragraph" w:customStyle="1" w:styleId="2709">
    <w:name w:val="样式1211"/>
    <w:basedOn w:val="1192"/>
    <w:qFormat/>
    <w:uiPriority w:val="0"/>
    <w:pPr>
      <w:spacing w:line="240" w:lineRule="auto"/>
      <w:ind w:firstLine="0"/>
      <w:jc w:val="center"/>
    </w:pPr>
    <w:rPr>
      <w:rFonts w:cs="Times New Roman"/>
      <w:b/>
      <w:color w:val="auto"/>
      <w:szCs w:val="20"/>
    </w:rPr>
  </w:style>
  <w:style w:type="paragraph" w:customStyle="1" w:styleId="2710">
    <w:name w:val="Char4 Char Char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2711">
    <w:name w:val="Char Char1 Char Char Char1 Char Char Char Char Char Char Char Char Char Char Char Char1"/>
    <w:basedOn w:val="1"/>
    <w:qFormat/>
    <w:uiPriority w:val="0"/>
    <w:pPr>
      <w:adjustRightInd/>
      <w:snapToGrid/>
      <w:spacing w:line="240" w:lineRule="auto"/>
      <w:ind w:firstLine="0" w:firstLineChars="0"/>
    </w:pPr>
    <w:rPr>
      <w:rFonts w:cs="Times New Roman"/>
      <w:szCs w:val="24"/>
    </w:rPr>
  </w:style>
  <w:style w:type="paragraph" w:customStyle="1" w:styleId="2712">
    <w:name w:val="Char Char Char1 Char Char Char1 Char Char Char2"/>
    <w:basedOn w:val="1"/>
    <w:qFormat/>
    <w:uiPriority w:val="0"/>
    <w:pPr>
      <w:adjustRightInd/>
      <w:snapToGrid/>
      <w:spacing w:line="240" w:lineRule="exact"/>
    </w:pPr>
    <w:rPr>
      <w:rFonts w:cs="Times New Roman"/>
      <w:sz w:val="28"/>
      <w:szCs w:val="28"/>
    </w:rPr>
  </w:style>
  <w:style w:type="paragraph" w:customStyle="1" w:styleId="2713">
    <w:name w:val="Char Char Char1 Char Char Char1"/>
    <w:basedOn w:val="1"/>
    <w:qFormat/>
    <w:uiPriority w:val="0"/>
    <w:pPr>
      <w:adjustRightInd/>
      <w:snapToGrid/>
      <w:spacing w:line="240" w:lineRule="exact"/>
    </w:pPr>
    <w:rPr>
      <w:rFonts w:cs="Times New Roman"/>
      <w:sz w:val="28"/>
      <w:szCs w:val="28"/>
    </w:rPr>
  </w:style>
  <w:style w:type="paragraph" w:customStyle="1" w:styleId="2714">
    <w:name w:val="正文.111"/>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2715">
    <w:name w:val="表格内字体12"/>
    <w:basedOn w:val="179"/>
    <w:next w:val="179"/>
    <w:qFormat/>
    <w:uiPriority w:val="0"/>
    <w:pPr>
      <w:spacing w:line="240" w:lineRule="auto"/>
      <w:ind w:firstLine="0"/>
      <w:jc w:val="center"/>
    </w:pPr>
    <w:rPr>
      <w:rFonts w:hAnsi="宋体" w:cs="Times New Roman"/>
      <w:sz w:val="21"/>
    </w:rPr>
  </w:style>
  <w:style w:type="paragraph" w:customStyle="1" w:styleId="2716">
    <w:name w:val="Char Char1 Char Char Char1 Char Char Char Char Char Char Char Char Char Char Char Char Char1"/>
    <w:basedOn w:val="1"/>
    <w:qFormat/>
    <w:uiPriority w:val="0"/>
    <w:pPr>
      <w:adjustRightInd/>
      <w:snapToGrid/>
      <w:spacing w:line="240" w:lineRule="auto"/>
      <w:ind w:firstLine="0" w:firstLineChars="0"/>
    </w:pPr>
    <w:rPr>
      <w:rFonts w:cs="Times New Roman"/>
      <w:szCs w:val="24"/>
    </w:rPr>
  </w:style>
  <w:style w:type="paragraph" w:customStyle="1" w:styleId="2717">
    <w:name w:val="Char4 Char Char Char Char Char Char Char Char Char Char Char Char Char Char Char Char Char1 Char Char Char Char Char Char1"/>
    <w:basedOn w:val="1"/>
    <w:qFormat/>
    <w:uiPriority w:val="0"/>
    <w:pPr>
      <w:adjustRightInd/>
      <w:snapToGrid/>
      <w:spacing w:line="240" w:lineRule="exact"/>
    </w:pPr>
    <w:rPr>
      <w:rFonts w:cs="Times New Roman"/>
      <w:sz w:val="28"/>
      <w:szCs w:val="28"/>
    </w:rPr>
  </w:style>
  <w:style w:type="paragraph" w:customStyle="1" w:styleId="2718">
    <w:name w:val="表中文字6"/>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2719">
    <w:name w:val="Char Char Char1 Char Char Char Char Char Char Char Char Char Char Char Char Char Char Char2"/>
    <w:basedOn w:val="1"/>
    <w:qFormat/>
    <w:uiPriority w:val="0"/>
    <w:pPr>
      <w:adjustRightInd/>
      <w:snapToGrid/>
      <w:spacing w:line="240" w:lineRule="exact"/>
    </w:pPr>
    <w:rPr>
      <w:rFonts w:cs="Times New Roman"/>
      <w:sz w:val="28"/>
      <w:szCs w:val="28"/>
    </w:rPr>
  </w:style>
  <w:style w:type="paragraph" w:customStyle="1" w:styleId="2720">
    <w:name w:val="表内文字小31211"/>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2721">
    <w:name w:val="Char Char Char Char Char Char Char Char11"/>
    <w:basedOn w:val="1"/>
    <w:qFormat/>
    <w:uiPriority w:val="0"/>
    <w:pPr>
      <w:snapToGrid/>
      <w:spacing w:line="400" w:lineRule="exact"/>
      <w:ind w:firstLine="601" w:firstLineChars="0"/>
    </w:pPr>
    <w:rPr>
      <w:rFonts w:eastAsia="楷体_GB2312" w:cs="Times New Roman"/>
      <w:spacing w:val="8"/>
      <w:kern w:val="0"/>
      <w:szCs w:val="20"/>
    </w:rPr>
  </w:style>
  <w:style w:type="paragraph" w:customStyle="1" w:styleId="2722">
    <w:name w:val="Char4 Char Char Char Char Char Char Char Char Char Char Char Char Char Char Char Char Char1 Char Char Char Char Char Char1 Char1"/>
    <w:basedOn w:val="1"/>
    <w:qFormat/>
    <w:uiPriority w:val="0"/>
    <w:pPr>
      <w:adjustRightInd/>
      <w:snapToGrid/>
      <w:spacing w:line="240" w:lineRule="exact"/>
    </w:pPr>
    <w:rPr>
      <w:rFonts w:cs="Times New Roman"/>
      <w:sz w:val="28"/>
      <w:szCs w:val="28"/>
    </w:rPr>
  </w:style>
  <w:style w:type="paragraph" w:customStyle="1" w:styleId="2723">
    <w:name w:val="Char Char Char1 Char Char Char Char Char Char Char Char Char Char Char Char Char Char Char Char1"/>
    <w:basedOn w:val="1"/>
    <w:qFormat/>
    <w:uiPriority w:val="0"/>
    <w:pPr>
      <w:adjustRightInd/>
      <w:snapToGrid/>
      <w:spacing w:line="240" w:lineRule="exact"/>
    </w:pPr>
    <w:rPr>
      <w:rFonts w:cs="Times New Roman"/>
      <w:sz w:val="28"/>
      <w:szCs w:val="28"/>
    </w:rPr>
  </w:style>
  <w:style w:type="paragraph" w:customStyle="1" w:styleId="2724">
    <w:name w:val="表内文字小21311"/>
    <w:basedOn w:val="1"/>
    <w:qFormat/>
    <w:uiPriority w:val="0"/>
    <w:pPr>
      <w:spacing w:line="240" w:lineRule="auto"/>
      <w:ind w:firstLine="0" w:firstLineChars="0"/>
      <w:jc w:val="center"/>
      <w:textAlignment w:val="baseline"/>
    </w:pPr>
    <w:rPr>
      <w:rFonts w:ascii="宋体" w:hAnsi="Times" w:cs="Times New Roman"/>
      <w:bCs/>
      <w:color w:val="000000"/>
      <w:sz w:val="21"/>
      <w:szCs w:val="20"/>
    </w:rPr>
  </w:style>
  <w:style w:type="paragraph" w:customStyle="1" w:styleId="2725">
    <w:name w:val="燕山正文114"/>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2726">
    <w:name w:val="表内宋511111"/>
    <w:basedOn w:val="81"/>
    <w:qFormat/>
    <w:uiPriority w:val="0"/>
    <w:pPr>
      <w:adjustRightInd w:val="0"/>
      <w:snapToGrid w:val="0"/>
      <w:spacing w:before="0" w:beforeAutospacing="0" w:after="0" w:afterAutospacing="0"/>
      <w:jc w:val="both"/>
    </w:pPr>
    <w:rPr>
      <w:rFonts w:cs="宋体"/>
      <w:color w:val="000000"/>
    </w:rPr>
  </w:style>
  <w:style w:type="paragraph" w:customStyle="1" w:styleId="2727">
    <w:name w:val="Char4 Char Char Char Char Char Char Char Char Char Char Char Char Char Char Char Char Char1 Char Char Char"/>
    <w:basedOn w:val="1"/>
    <w:qFormat/>
    <w:uiPriority w:val="0"/>
    <w:pPr>
      <w:adjustRightInd/>
      <w:snapToGrid/>
      <w:spacing w:line="240" w:lineRule="exact"/>
    </w:pPr>
    <w:rPr>
      <w:rFonts w:cs="Times New Roman"/>
      <w:sz w:val="28"/>
      <w:szCs w:val="28"/>
    </w:rPr>
  </w:style>
  <w:style w:type="paragraph" w:customStyle="1" w:styleId="2728">
    <w:name w:val="表内文字小121"/>
    <w:basedOn w:val="1"/>
    <w:qFormat/>
    <w:uiPriority w:val="0"/>
    <w:pPr>
      <w:spacing w:line="240" w:lineRule="auto"/>
      <w:ind w:firstLine="0" w:firstLineChars="0"/>
      <w:jc w:val="center"/>
    </w:pPr>
    <w:rPr>
      <w:rFonts w:ascii="宋体" w:hAnsi="Times" w:cs="Times New Roman"/>
      <w:sz w:val="21"/>
      <w:szCs w:val="20"/>
    </w:rPr>
  </w:style>
  <w:style w:type="paragraph" w:customStyle="1" w:styleId="2729">
    <w:name w:val="正文修改411"/>
    <w:basedOn w:val="892"/>
    <w:qFormat/>
    <w:uiPriority w:val="0"/>
    <w:pPr>
      <w:spacing w:line="480" w:lineRule="exact"/>
      <w:ind w:firstLine="0" w:firstLineChars="0"/>
    </w:pPr>
    <w:rPr>
      <w:rFonts w:cs="宋体"/>
      <w:sz w:val="24"/>
      <w:szCs w:val="24"/>
    </w:rPr>
  </w:style>
  <w:style w:type="paragraph" w:customStyle="1" w:styleId="2730">
    <w:name w:val="Char Char Char Char Char Char Char411"/>
    <w:basedOn w:val="1"/>
    <w:qFormat/>
    <w:uiPriority w:val="0"/>
    <w:pPr>
      <w:adjustRightInd/>
      <w:snapToGrid/>
      <w:spacing w:line="240" w:lineRule="auto"/>
      <w:ind w:firstLine="0" w:firstLineChars="0"/>
    </w:pPr>
    <w:rPr>
      <w:rFonts w:cs="Times New Roman"/>
      <w:sz w:val="21"/>
      <w:szCs w:val="24"/>
    </w:rPr>
  </w:style>
  <w:style w:type="paragraph" w:customStyle="1" w:styleId="2731">
    <w:name w:val="表内文字边3"/>
    <w:basedOn w:val="1"/>
    <w:qFormat/>
    <w:uiPriority w:val="0"/>
    <w:pPr>
      <w:widowControl/>
      <w:spacing w:line="240" w:lineRule="atLeast"/>
      <w:ind w:left="-21" w:leftChars="-10" w:right="-42" w:rightChars="-20" w:firstLine="0" w:firstLineChars="0"/>
    </w:pPr>
    <w:rPr>
      <w:rFonts w:ascii="宋体" w:cs="Times New Roman"/>
      <w:kern w:val="0"/>
      <w:sz w:val="21"/>
      <w:szCs w:val="21"/>
    </w:rPr>
  </w:style>
  <w:style w:type="paragraph" w:customStyle="1" w:styleId="2732">
    <w:name w:val="表文字5311"/>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2733">
    <w:name w:val="样式 (中文) 楷体_GB2312 居中 行距: 固定值 12 磅"/>
    <w:basedOn w:val="1"/>
    <w:qFormat/>
    <w:uiPriority w:val="0"/>
    <w:pPr>
      <w:adjustRightInd/>
      <w:snapToGrid/>
      <w:spacing w:line="240" w:lineRule="exact"/>
      <w:ind w:firstLine="0" w:firstLineChars="0"/>
      <w:jc w:val="center"/>
    </w:pPr>
    <w:rPr>
      <w:rFonts w:eastAsia="楷体_GB2312" w:cs="Times New Roman"/>
      <w:sz w:val="21"/>
      <w:szCs w:val="20"/>
    </w:rPr>
  </w:style>
  <w:style w:type="paragraph" w:customStyle="1" w:styleId="2734">
    <w:name w:val="表中文字511"/>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2735">
    <w:name w:val="book1_1_1"/>
    <w:basedOn w:val="5"/>
    <w:qFormat/>
    <w:uiPriority w:val="0"/>
    <w:pPr>
      <w:keepNext w:val="0"/>
      <w:tabs>
        <w:tab w:val="left" w:pos="1050"/>
      </w:tabs>
      <w:adjustRightInd/>
      <w:snapToGrid/>
      <w:spacing w:before="120" w:beforeLines="50" w:after="120" w:afterLines="50" w:line="400" w:lineRule="exact"/>
      <w:ind w:firstLine="0" w:firstLineChars="0"/>
    </w:pPr>
    <w:rPr>
      <w:rFonts w:cs="Times New Roman"/>
      <w:b w:val="0"/>
      <w:sz w:val="24"/>
    </w:rPr>
  </w:style>
  <w:style w:type="paragraph" w:customStyle="1" w:styleId="2736">
    <w:name w:val="表题1311"/>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2737">
    <w:name w:val="book1_1_1_1"/>
    <w:basedOn w:val="6"/>
    <w:qFormat/>
    <w:uiPriority w:val="0"/>
    <w:pPr>
      <w:keepNext w:val="0"/>
      <w:adjustRightInd/>
      <w:snapToGrid/>
      <w:spacing w:before="120" w:beforeLines="50" w:after="120" w:afterLines="50" w:line="400" w:lineRule="exact"/>
      <w:ind w:left="536" w:firstLine="0" w:firstLineChars="0"/>
    </w:pPr>
    <w:rPr>
      <w:rFonts w:ascii="宋体" w:hAnsi="宋体" w:eastAsia="宋体" w:cs="Arial"/>
      <w:b w:val="0"/>
      <w:sz w:val="24"/>
      <w:lang w:val="zh-CN"/>
    </w:rPr>
  </w:style>
  <w:style w:type="paragraph" w:customStyle="1" w:styleId="2738">
    <w:name w:val="puce"/>
    <w:basedOn w:val="1"/>
    <w:qFormat/>
    <w:uiPriority w:val="0"/>
    <w:pPr>
      <w:widowControl/>
      <w:tabs>
        <w:tab w:val="left" w:pos="1319"/>
      </w:tabs>
      <w:spacing w:before="120" w:line="300" w:lineRule="auto"/>
      <w:ind w:left="1319" w:hanging="360" w:firstLineChars="0"/>
    </w:pPr>
    <w:rPr>
      <w:rFonts w:ascii="Arial" w:hAnsi="Arial" w:cs="Times New Roman"/>
      <w:kern w:val="0"/>
      <w:szCs w:val="20"/>
    </w:rPr>
  </w:style>
  <w:style w:type="paragraph" w:customStyle="1" w:styleId="2739">
    <w:name w:val="表文字56"/>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2740">
    <w:name w:val="Char151"/>
    <w:basedOn w:val="1"/>
    <w:qFormat/>
    <w:uiPriority w:val="0"/>
    <w:pPr>
      <w:spacing w:beforeLines="50" w:line="360" w:lineRule="auto"/>
      <w:ind w:firstLine="0" w:firstLineChars="0"/>
    </w:pPr>
    <w:rPr>
      <w:rFonts w:ascii="黑体" w:eastAsia="黑体" w:cs="Times New Roman"/>
      <w:sz w:val="32"/>
      <w:szCs w:val="32"/>
    </w:rPr>
  </w:style>
  <w:style w:type="paragraph" w:customStyle="1" w:styleId="2741">
    <w:name w:val="Char2 Char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742">
    <w:name w:val="黑体三号111"/>
    <w:basedOn w:val="179"/>
    <w:qFormat/>
    <w:uiPriority w:val="0"/>
    <w:pPr>
      <w:jc w:val="center"/>
    </w:pPr>
    <w:rPr>
      <w:rFonts w:ascii="黑体" w:hAnsi="宋体" w:eastAsia="黑体"/>
      <w:b/>
      <w:bCs/>
      <w:sz w:val="32"/>
      <w:szCs w:val="20"/>
    </w:rPr>
  </w:style>
  <w:style w:type="paragraph" w:customStyle="1" w:styleId="2743">
    <w:name w:val="表格题目"/>
    <w:basedOn w:val="1"/>
    <w:qFormat/>
    <w:uiPriority w:val="0"/>
    <w:pPr>
      <w:shd w:val="clear" w:color="auto" w:fill="FFFFFF"/>
      <w:spacing w:line="360" w:lineRule="auto"/>
      <w:ind w:firstLine="0" w:firstLineChars="0"/>
      <w:jc w:val="center"/>
    </w:pPr>
    <w:rPr>
      <w:rFonts w:ascii="黑体" w:eastAsia="黑体" w:cs="Times New Roman"/>
      <w:b/>
      <w:color w:val="0000FF"/>
      <w:szCs w:val="24"/>
    </w:rPr>
  </w:style>
  <w:style w:type="paragraph" w:customStyle="1" w:styleId="2744">
    <w:name w:val="PSPSPSPS"/>
    <w:basedOn w:val="1"/>
    <w:qFormat/>
    <w:uiPriority w:val="0"/>
    <w:pPr>
      <w:snapToGrid/>
      <w:spacing w:line="600" w:lineRule="atLeast"/>
      <w:ind w:firstLine="0" w:firstLineChars="0"/>
      <w:textAlignment w:val="baseline"/>
    </w:pPr>
    <w:rPr>
      <w:rFonts w:cs="Times New Roman"/>
      <w:kern w:val="0"/>
      <w:sz w:val="28"/>
      <w:szCs w:val="20"/>
    </w:rPr>
  </w:style>
  <w:style w:type="paragraph" w:customStyle="1" w:styleId="2745">
    <w:name w:val="居中四号"/>
    <w:qFormat/>
    <w:uiPriority w:val="0"/>
    <w:pPr>
      <w:spacing w:line="300" w:lineRule="auto"/>
      <w:jc w:val="center"/>
    </w:pPr>
    <w:rPr>
      <w:rFonts w:ascii="Times New Roman" w:hAnsi="Times New Roman" w:eastAsia="宋体" w:cs="Times New Roman"/>
      <w:sz w:val="28"/>
      <w:lang w:val="en-US" w:eastAsia="zh-CN" w:bidi="ar-SA"/>
    </w:rPr>
  </w:style>
  <w:style w:type="paragraph" w:customStyle="1" w:styleId="2746">
    <w:name w:val="附录2级"/>
    <w:basedOn w:val="1"/>
    <w:qFormat/>
    <w:uiPriority w:val="0"/>
    <w:pPr>
      <w:shd w:val="clear" w:color="auto" w:fill="FFFFFF"/>
      <w:adjustRightInd/>
      <w:snapToGrid/>
      <w:spacing w:line="360" w:lineRule="auto"/>
      <w:ind w:firstLine="480" w:firstLineChars="0"/>
    </w:pPr>
    <w:rPr>
      <w:rFonts w:cs="Times New Roman"/>
      <w:szCs w:val="24"/>
    </w:rPr>
  </w:style>
  <w:style w:type="paragraph" w:customStyle="1" w:styleId="2747">
    <w:name w:val="样式 标题 4 + 五号 非加粗 段后: 0 磅 行距: 最小值 0 磅"/>
    <w:basedOn w:val="6"/>
    <w:qFormat/>
    <w:uiPriority w:val="0"/>
    <w:pPr>
      <w:keepNext w:val="0"/>
      <w:tabs>
        <w:tab w:val="left" w:pos="1080"/>
      </w:tabs>
      <w:adjustRightInd/>
      <w:snapToGrid/>
      <w:spacing w:before="0" w:after="0" w:line="0" w:lineRule="atLeast"/>
      <w:ind w:left="1080" w:hanging="1080" w:firstLineChars="0"/>
      <w:jc w:val="left"/>
    </w:pPr>
    <w:rPr>
      <w:rFonts w:ascii="Times New Roman" w:hAnsi="Times New Roman" w:eastAsia="黑体" w:cs="Times New Roman"/>
      <w:b w:val="0"/>
      <w:bCs w:val="0"/>
      <w:sz w:val="21"/>
      <w:szCs w:val="20"/>
      <w:lang w:val="zh-CN"/>
    </w:rPr>
  </w:style>
  <w:style w:type="paragraph" w:customStyle="1" w:styleId="2748">
    <w:name w:val="表题31211"/>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2749">
    <w:name w:val="环标1"/>
    <w:basedOn w:val="3"/>
    <w:qFormat/>
    <w:uiPriority w:val="0"/>
    <w:pPr>
      <w:keepNext w:val="0"/>
      <w:keepLines w:val="0"/>
      <w:snapToGrid/>
      <w:spacing w:before="0" w:beforeLines="0" w:after="0" w:afterLines="0" w:line="312" w:lineRule="atLeast"/>
      <w:jc w:val="left"/>
      <w:textAlignment w:val="baseline"/>
    </w:pPr>
    <w:rPr>
      <w:rFonts w:ascii="宋体" w:hAnsi="Courier New" w:cs="Times New Roman"/>
      <w:szCs w:val="20"/>
    </w:rPr>
  </w:style>
  <w:style w:type="paragraph" w:customStyle="1" w:styleId="2750">
    <w:name w:val="正文格式＝7"/>
    <w:basedOn w:val="179"/>
    <w:next w:val="179"/>
    <w:qFormat/>
    <w:uiPriority w:val="0"/>
    <w:rPr>
      <w:rFonts w:hAnsi="宋体" w:cs="Times New Roman"/>
    </w:rPr>
  </w:style>
  <w:style w:type="paragraph" w:customStyle="1" w:styleId="2751">
    <w:name w:val="小四正文"/>
    <w:qFormat/>
    <w:uiPriority w:val="0"/>
    <w:pPr>
      <w:adjustRightInd w:val="0"/>
      <w:snapToGrid w:val="0"/>
      <w:spacing w:before="16" w:line="300" w:lineRule="auto"/>
      <w:ind w:firstLine="200" w:firstLineChars="200"/>
      <w:jc w:val="both"/>
    </w:pPr>
    <w:rPr>
      <w:rFonts w:ascii="Times New Roman" w:hAnsi="Times New Roman" w:eastAsia="仿宋_GB2312" w:cs="Times New Roman"/>
      <w:kern w:val="2"/>
      <w:sz w:val="30"/>
      <w:szCs w:val="24"/>
      <w:lang w:val="en-US" w:eastAsia="zh-CN" w:bidi="ar-SA"/>
    </w:rPr>
  </w:style>
  <w:style w:type="paragraph" w:customStyle="1" w:styleId="2752">
    <w:name w:val="Char511"/>
    <w:basedOn w:val="1"/>
    <w:qFormat/>
    <w:uiPriority w:val="0"/>
    <w:pPr>
      <w:spacing w:line="240" w:lineRule="auto"/>
      <w:ind w:left="-45" w:firstLine="0" w:firstLineChars="0"/>
    </w:pPr>
    <w:rPr>
      <w:rFonts w:cs="Times New Roman"/>
      <w:sz w:val="21"/>
      <w:szCs w:val="24"/>
    </w:rPr>
  </w:style>
  <w:style w:type="paragraph" w:customStyle="1" w:styleId="2753">
    <w:name w:val="表题16"/>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2754">
    <w:name w:val="Char Char2 Char Char Char Char41"/>
    <w:basedOn w:val="1"/>
    <w:qFormat/>
    <w:uiPriority w:val="0"/>
    <w:pPr>
      <w:adjustRightInd/>
      <w:snapToGrid/>
      <w:spacing w:line="240" w:lineRule="auto"/>
      <w:ind w:firstLine="0" w:firstLineChars="0"/>
    </w:pPr>
    <w:rPr>
      <w:rFonts w:cs="Times New Roman"/>
      <w:sz w:val="21"/>
      <w:szCs w:val="24"/>
    </w:rPr>
  </w:style>
  <w:style w:type="paragraph" w:customStyle="1" w:styleId="2755">
    <w:name w:val="大妹正文 Char"/>
    <w:basedOn w:val="3"/>
    <w:qFormat/>
    <w:uiPriority w:val="0"/>
    <w:pPr>
      <w:keepNext w:val="0"/>
      <w:keepLines w:val="0"/>
      <w:adjustRightInd/>
      <w:snapToGrid/>
      <w:spacing w:before="0" w:beforeLines="0" w:after="0" w:afterLines="0" w:line="360" w:lineRule="auto"/>
      <w:ind w:right="-36" w:rightChars="-15" w:firstLine="1440"/>
      <w:outlineLvl w:val="9"/>
    </w:pPr>
    <w:rPr>
      <w:rFonts w:ascii="黑体" w:eastAsia="黑体" w:cs="Times New Roman"/>
      <w:color w:val="000000"/>
      <w:sz w:val="24"/>
      <w:szCs w:val="24"/>
    </w:rPr>
  </w:style>
  <w:style w:type="paragraph" w:customStyle="1" w:styleId="2756">
    <w:name w:val="表格内字体8"/>
    <w:basedOn w:val="179"/>
    <w:next w:val="179"/>
    <w:qFormat/>
    <w:uiPriority w:val="0"/>
    <w:pPr>
      <w:spacing w:line="240" w:lineRule="auto"/>
      <w:ind w:firstLine="0"/>
      <w:jc w:val="center"/>
    </w:pPr>
    <w:rPr>
      <w:rFonts w:hAnsi="宋体" w:cs="Times New Roman"/>
      <w:sz w:val="21"/>
    </w:rPr>
  </w:style>
  <w:style w:type="paragraph" w:customStyle="1" w:styleId="2757">
    <w:name w:val="表号"/>
    <w:basedOn w:val="1443"/>
    <w:qFormat/>
    <w:uiPriority w:val="0"/>
    <w:pPr>
      <w:jc w:val="left"/>
    </w:pPr>
    <w:rPr>
      <w:sz w:val="21"/>
    </w:rPr>
  </w:style>
  <w:style w:type="paragraph" w:customStyle="1" w:styleId="2758">
    <w:name w:val="正文.4"/>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2759">
    <w:name w:val="样式 小四 首行缩进:  2 字符"/>
    <w:basedOn w:val="1"/>
    <w:qFormat/>
    <w:uiPriority w:val="0"/>
    <w:pPr>
      <w:adjustRightInd/>
      <w:snapToGrid/>
      <w:spacing w:line="400" w:lineRule="exact"/>
    </w:pPr>
    <w:rPr>
      <w:rFonts w:cs="宋体"/>
      <w:szCs w:val="20"/>
    </w:rPr>
  </w:style>
  <w:style w:type="paragraph" w:customStyle="1" w:styleId="2760">
    <w:name w:val="表名称"/>
    <w:qFormat/>
    <w:uiPriority w:val="0"/>
    <w:pPr>
      <w:widowControl w:val="0"/>
      <w:adjustRightInd w:val="0"/>
      <w:snapToGrid w:val="0"/>
      <w:jc w:val="center"/>
    </w:pPr>
    <w:rPr>
      <w:rFonts w:ascii="Times New Roman" w:hAnsi="Times New Roman" w:eastAsia="宋体" w:cs="Times New Roman"/>
      <w:snapToGrid w:val="0"/>
      <w:sz w:val="24"/>
      <w:szCs w:val="24"/>
      <w:lang w:val="en-US" w:eastAsia="zh-CN" w:bidi="ar-SA"/>
    </w:rPr>
  </w:style>
  <w:style w:type="paragraph" w:customStyle="1" w:styleId="2761">
    <w:name w:val="表内文字小21111"/>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2762">
    <w:name w:val="我的表头"/>
    <w:basedOn w:val="1"/>
    <w:qFormat/>
    <w:uiPriority w:val="0"/>
    <w:pPr>
      <w:adjustRightInd/>
      <w:snapToGrid/>
      <w:spacing w:line="240" w:lineRule="auto"/>
      <w:ind w:firstLine="0" w:firstLineChars="0"/>
      <w:jc w:val="center"/>
    </w:pPr>
    <w:rPr>
      <w:rFonts w:cs="Times New Roman"/>
      <w:b/>
      <w:kern w:val="28"/>
      <w:szCs w:val="24"/>
    </w:rPr>
  </w:style>
  <w:style w:type="paragraph" w:customStyle="1" w:styleId="2763">
    <w:name w:val="我的表格"/>
    <w:basedOn w:val="1473"/>
    <w:qFormat/>
    <w:uiPriority w:val="0"/>
    <w:pPr>
      <w:widowControl w:val="0"/>
      <w:spacing w:before="20" w:after="20" w:line="240" w:lineRule="auto"/>
      <w:ind w:left="-136" w:leftChars="-62" w:right="-158" w:rightChars="-66" w:hanging="13"/>
      <w:textAlignment w:val="baseline"/>
    </w:pPr>
    <w:rPr>
      <w:rFonts w:cs="Times New Roman"/>
    </w:rPr>
  </w:style>
  <w:style w:type="paragraph" w:customStyle="1" w:styleId="2764">
    <w:name w:val="表题143"/>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2765">
    <w:name w:val="列项——"/>
    <w:qFormat/>
    <w:uiPriority w:val="0"/>
    <w:pPr>
      <w:widowControl w:val="0"/>
      <w:tabs>
        <w:tab w:val="left" w:pos="854"/>
      </w:tabs>
      <w:ind w:left="840" w:leftChars="200" w:hanging="420" w:hangingChars="200"/>
      <w:jc w:val="both"/>
    </w:pPr>
    <w:rPr>
      <w:rFonts w:ascii="宋体" w:hAnsi="Times New Roman" w:eastAsia="宋体" w:cs="Times New Roman"/>
      <w:sz w:val="21"/>
      <w:lang w:val="en-US" w:eastAsia="zh-CN" w:bidi="ar-SA"/>
    </w:rPr>
  </w:style>
  <w:style w:type="paragraph" w:customStyle="1" w:styleId="2766">
    <w:name w:val="三级无标题条"/>
    <w:basedOn w:val="1"/>
    <w:qFormat/>
    <w:uiPriority w:val="0"/>
    <w:pPr>
      <w:adjustRightInd/>
      <w:snapToGrid/>
      <w:spacing w:line="240" w:lineRule="auto"/>
      <w:ind w:firstLine="0" w:firstLineChars="0"/>
    </w:pPr>
    <w:rPr>
      <w:rFonts w:cs="Times New Roman"/>
      <w:sz w:val="21"/>
      <w:szCs w:val="24"/>
    </w:rPr>
  </w:style>
  <w:style w:type="paragraph" w:customStyle="1" w:styleId="2767">
    <w:name w:val="Char172"/>
    <w:basedOn w:val="1"/>
    <w:qFormat/>
    <w:uiPriority w:val="0"/>
    <w:pPr>
      <w:adjustRightInd/>
      <w:snapToGrid/>
      <w:spacing w:line="240" w:lineRule="auto"/>
      <w:ind w:left="-48" w:firstLine="0" w:firstLineChars="0"/>
    </w:pPr>
    <w:rPr>
      <w:rFonts w:cs="Times New Roman"/>
      <w:sz w:val="21"/>
      <w:szCs w:val="24"/>
    </w:rPr>
  </w:style>
  <w:style w:type="paragraph" w:customStyle="1" w:styleId="2768">
    <w:name w:val="样式 LNG－标题1 + 居中 段前: 0.5 行 段后: 0.5 行"/>
    <w:basedOn w:val="1260"/>
    <w:qFormat/>
    <w:uiPriority w:val="0"/>
    <w:pPr>
      <w:tabs>
        <w:tab w:val="left" w:pos="425"/>
      </w:tabs>
      <w:spacing w:before="156" w:after="156"/>
      <w:ind w:left="425" w:hanging="425"/>
      <w:jc w:val="center"/>
    </w:pPr>
    <w:rPr>
      <w:rFonts w:cs="宋体"/>
      <w:bCs/>
      <w:szCs w:val="20"/>
    </w:rPr>
  </w:style>
  <w:style w:type="paragraph" w:customStyle="1" w:styleId="2769">
    <w:name w:val="LNG-标题3"/>
    <w:basedOn w:val="1"/>
    <w:qFormat/>
    <w:uiPriority w:val="0"/>
    <w:pPr>
      <w:adjustRightInd/>
      <w:snapToGrid/>
      <w:spacing w:line="360" w:lineRule="auto"/>
      <w:ind w:firstLine="0" w:firstLineChars="0"/>
      <w:outlineLvl w:val="2"/>
    </w:pPr>
    <w:rPr>
      <w:rFonts w:cs="Times New Roman"/>
      <w:b/>
      <w:szCs w:val="24"/>
    </w:rPr>
  </w:style>
  <w:style w:type="paragraph" w:customStyle="1" w:styleId="2770">
    <w:name w:val="标1"/>
    <w:basedOn w:val="3"/>
    <w:qFormat/>
    <w:uiPriority w:val="0"/>
    <w:pPr>
      <w:keepNext w:val="0"/>
      <w:adjustRightInd/>
      <w:snapToGrid/>
      <w:spacing w:before="360" w:beforeLines="0" w:after="320" w:afterLines="0" w:line="324" w:lineRule="auto"/>
      <w:jc w:val="center"/>
    </w:pPr>
    <w:rPr>
      <w:rFonts w:cs="Times New Roman"/>
      <w:sz w:val="44"/>
      <w:szCs w:val="20"/>
    </w:rPr>
  </w:style>
  <w:style w:type="paragraph" w:customStyle="1" w:styleId="2771">
    <w:name w:val="样式 LNG－标题1 + 居中 段前: 0.5 行 段后: 0.5 行1"/>
    <w:qFormat/>
    <w:uiPriority w:val="0"/>
    <w:pPr>
      <w:tabs>
        <w:tab w:val="left" w:pos="425"/>
      </w:tabs>
      <w:spacing w:before="156" w:after="156"/>
      <w:ind w:left="425" w:hanging="425"/>
      <w:jc w:val="center"/>
    </w:pPr>
    <w:rPr>
      <w:rFonts w:ascii="Times New Roman" w:hAnsi="Times New Roman" w:eastAsia="宋体" w:cs="宋体"/>
      <w:b/>
      <w:bCs/>
      <w:sz w:val="32"/>
      <w:lang w:val="en-US" w:eastAsia="zh-CN" w:bidi="ar-SA"/>
    </w:rPr>
  </w:style>
  <w:style w:type="paragraph" w:customStyle="1" w:styleId="2772">
    <w:name w:val="样式 宋体 加宽量  1 磅 首行缩进:  6 字符"/>
    <w:basedOn w:val="1"/>
    <w:qFormat/>
    <w:uiPriority w:val="0"/>
    <w:pPr>
      <w:adjustRightInd/>
      <w:snapToGrid/>
      <w:spacing w:line="360" w:lineRule="auto"/>
      <w:ind w:firstLine="1680" w:firstLineChars="600"/>
    </w:pPr>
    <w:rPr>
      <w:rFonts w:ascii="宋体" w:hAnsi="宋体" w:cs="宋体"/>
      <w:kern w:val="0"/>
      <w:szCs w:val="24"/>
    </w:rPr>
  </w:style>
  <w:style w:type="paragraph" w:customStyle="1" w:styleId="2773">
    <w:name w:val="公文正文"/>
    <w:qFormat/>
    <w:uiPriority w:val="0"/>
    <w:pPr>
      <w:ind w:firstLine="632" w:firstLineChars="200"/>
    </w:pPr>
    <w:rPr>
      <w:rFonts w:ascii="Times New Roman" w:hAnsi="Times New Roman" w:eastAsia="仿宋_GB2312" w:cs="Times New Roman"/>
      <w:kern w:val="2"/>
      <w:sz w:val="32"/>
      <w:szCs w:val="24"/>
      <w:lang w:val="en-US" w:eastAsia="zh-CN" w:bidi="ar-SA"/>
    </w:rPr>
  </w:style>
  <w:style w:type="paragraph" w:customStyle="1" w:styleId="2774">
    <w:name w:val="1.1.1"/>
    <w:basedOn w:val="1"/>
    <w:qFormat/>
    <w:uiPriority w:val="0"/>
    <w:pPr>
      <w:adjustRightInd/>
      <w:snapToGrid/>
      <w:spacing w:line="240" w:lineRule="auto"/>
      <w:ind w:firstLine="0" w:firstLineChars="0"/>
    </w:pPr>
    <w:rPr>
      <w:rFonts w:ascii="黑体" w:cs="Times New Roman"/>
      <w:szCs w:val="24"/>
    </w:rPr>
  </w:style>
  <w:style w:type="paragraph" w:customStyle="1" w:styleId="2775">
    <w:name w:val="中文报告书样式"/>
    <w:basedOn w:val="1"/>
    <w:qFormat/>
    <w:uiPriority w:val="0"/>
    <w:pPr>
      <w:snapToGrid/>
      <w:spacing w:line="520" w:lineRule="exact"/>
      <w:ind w:firstLine="578" w:firstLineChars="0"/>
      <w:textAlignment w:val="baseline"/>
    </w:pPr>
    <w:rPr>
      <w:rFonts w:cs="Times New Roman"/>
      <w:kern w:val="24"/>
      <w:sz w:val="28"/>
      <w:szCs w:val="20"/>
    </w:rPr>
  </w:style>
  <w:style w:type="paragraph" w:customStyle="1" w:styleId="2776">
    <w:name w:val="引用文章"/>
    <w:basedOn w:val="1"/>
    <w:qFormat/>
    <w:uiPriority w:val="0"/>
    <w:pPr>
      <w:adjustRightInd/>
      <w:snapToGrid/>
      <w:spacing w:line="360" w:lineRule="auto"/>
      <w:ind w:firstLine="420"/>
    </w:pPr>
    <w:rPr>
      <w:rFonts w:eastAsia="楷体_GB2312" w:cs="Times New Roman"/>
      <w:szCs w:val="20"/>
    </w:rPr>
  </w:style>
  <w:style w:type="paragraph" w:customStyle="1" w:styleId="2777">
    <w:name w:val="表格居中"/>
    <w:basedOn w:val="1473"/>
    <w:qFormat/>
    <w:uiPriority w:val="0"/>
    <w:pPr>
      <w:widowControl w:val="0"/>
      <w:adjustRightInd/>
      <w:snapToGrid/>
      <w:spacing w:line="240" w:lineRule="auto"/>
    </w:pPr>
    <w:rPr>
      <w:rFonts w:cs="Times New Roman"/>
      <w:szCs w:val="24"/>
    </w:rPr>
  </w:style>
  <w:style w:type="paragraph" w:customStyle="1" w:styleId="2778">
    <w:name w:val="正文格式＝61"/>
    <w:basedOn w:val="179"/>
    <w:next w:val="179"/>
    <w:qFormat/>
    <w:uiPriority w:val="0"/>
    <w:rPr>
      <w:rFonts w:hAnsi="宋体" w:cs="Times New Roman"/>
    </w:rPr>
  </w:style>
  <w:style w:type="paragraph" w:customStyle="1" w:styleId="2779">
    <w:name w:val="表头右"/>
    <w:basedOn w:val="1"/>
    <w:qFormat/>
    <w:uiPriority w:val="0"/>
    <w:pPr>
      <w:adjustRightInd/>
      <w:snapToGrid/>
      <w:spacing w:line="360" w:lineRule="auto"/>
      <w:ind w:firstLine="448"/>
      <w:jc w:val="right"/>
    </w:pPr>
    <w:rPr>
      <w:rFonts w:cs="Times New Roman"/>
      <w:sz w:val="21"/>
      <w:szCs w:val="24"/>
    </w:rPr>
  </w:style>
  <w:style w:type="paragraph" w:customStyle="1" w:styleId="2780">
    <w:name w:val="表头居右"/>
    <w:basedOn w:val="1587"/>
    <w:qFormat/>
    <w:uiPriority w:val="0"/>
    <w:pPr>
      <w:widowControl/>
      <w:spacing w:line="240" w:lineRule="auto"/>
      <w:ind w:right="144" w:rightChars="60" w:firstLine="240" w:firstLineChars="100"/>
    </w:pPr>
    <w:rPr>
      <w:rFonts w:ascii="Calibri" w:hAnsi="Calibri" w:eastAsia="宋体"/>
      <w:bCs w:val="0"/>
      <w:color w:val="auto"/>
      <w:kern w:val="0"/>
      <w:szCs w:val="20"/>
    </w:rPr>
  </w:style>
  <w:style w:type="paragraph" w:customStyle="1" w:styleId="2781">
    <w:name w:val="标记文字"/>
    <w:basedOn w:val="22"/>
    <w:qFormat/>
    <w:uiPriority w:val="0"/>
    <w:pPr>
      <w:adjustRightInd/>
      <w:snapToGrid/>
      <w:spacing w:afterLines="50"/>
      <w:ind w:left="200" w:hanging="200" w:hangingChars="200"/>
    </w:pPr>
    <w:rPr>
      <w:rFonts w:ascii="Arial" w:hAnsi="Arial" w:cs="Times New Roman"/>
      <w:b/>
      <w:sz w:val="21"/>
      <w:szCs w:val="22"/>
    </w:rPr>
  </w:style>
  <w:style w:type="paragraph" w:customStyle="1" w:styleId="2782">
    <w:name w:val="表文字513"/>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2783">
    <w:name w:val="黑体三号12"/>
    <w:basedOn w:val="179"/>
    <w:qFormat/>
    <w:uiPriority w:val="0"/>
    <w:pPr>
      <w:jc w:val="center"/>
    </w:pPr>
    <w:rPr>
      <w:rFonts w:ascii="黑体" w:hAnsi="宋体" w:eastAsia="黑体"/>
      <w:b/>
      <w:bCs/>
      <w:sz w:val="32"/>
      <w:szCs w:val="20"/>
    </w:rPr>
  </w:style>
  <w:style w:type="paragraph" w:customStyle="1" w:styleId="2784">
    <w:name w:val="块项目"/>
    <w:next w:val="1"/>
    <w:qFormat/>
    <w:uiPriority w:val="0"/>
    <w:pPr>
      <w:tabs>
        <w:tab w:val="left" w:pos="840"/>
      </w:tabs>
      <w:spacing w:before="120" w:after="120"/>
      <w:ind w:firstLine="420"/>
    </w:pPr>
    <w:rPr>
      <w:rFonts w:ascii="黑体" w:hAnsi="Times New Roman" w:eastAsia="黑体" w:cs="Times New Roman"/>
      <w:b/>
      <w:spacing w:val="20"/>
      <w:sz w:val="24"/>
      <w:lang w:val="en-US" w:eastAsia="zh-CN" w:bidi="ar-SA"/>
    </w:rPr>
  </w:style>
  <w:style w:type="paragraph" w:customStyle="1" w:styleId="2785">
    <w:name w:val="样式 题注 + 首行缩进:  2 字符1"/>
    <w:basedOn w:val="22"/>
    <w:qFormat/>
    <w:uiPriority w:val="0"/>
    <w:pPr>
      <w:keepNext/>
      <w:adjustRightInd/>
      <w:snapToGrid/>
      <w:spacing w:before="152" w:afterLines="50" w:line="360" w:lineRule="auto"/>
    </w:pPr>
    <w:rPr>
      <w:rFonts w:ascii="Arial" w:hAnsi="Arial" w:cs="Times New Roman"/>
      <w:b/>
      <w:sz w:val="21"/>
      <w:szCs w:val="22"/>
    </w:rPr>
  </w:style>
  <w:style w:type="paragraph" w:customStyle="1" w:styleId="2786">
    <w:name w:val="表头居左"/>
    <w:basedOn w:val="2780"/>
    <w:qFormat/>
    <w:uiPriority w:val="0"/>
    <w:pPr>
      <w:spacing w:before="326" w:line="260" w:lineRule="exact"/>
      <w:ind w:firstLine="254"/>
      <w:jc w:val="both"/>
    </w:pPr>
  </w:style>
  <w:style w:type="paragraph" w:customStyle="1" w:styleId="2787">
    <w:name w:val="题目"/>
    <w:basedOn w:val="3"/>
    <w:next w:val="1"/>
    <w:qFormat/>
    <w:uiPriority w:val="0"/>
    <w:pPr>
      <w:adjustRightInd/>
      <w:snapToGrid/>
      <w:spacing w:before="100" w:beforeLines="0" w:beforeAutospacing="1" w:after="100" w:afterLines="0" w:afterAutospacing="1" w:line="240" w:lineRule="auto"/>
      <w:ind w:left="100" w:leftChars="100" w:right="100" w:rightChars="100"/>
      <w:jc w:val="center"/>
    </w:pPr>
    <w:rPr>
      <w:rFonts w:eastAsia="黑体" w:cs="Times New Roman"/>
      <w:bCs w:val="0"/>
    </w:rPr>
  </w:style>
  <w:style w:type="paragraph" w:customStyle="1" w:styleId="2788">
    <w:name w:val="默认段落字体 Para Char Char Char Char41"/>
    <w:basedOn w:val="1"/>
    <w:qFormat/>
    <w:uiPriority w:val="0"/>
    <w:pPr>
      <w:adjustRightInd/>
      <w:snapToGrid/>
      <w:spacing w:line="240" w:lineRule="auto"/>
      <w:ind w:firstLine="0" w:firstLineChars="0"/>
    </w:pPr>
    <w:rPr>
      <w:rFonts w:cs="Times New Roman"/>
      <w:sz w:val="21"/>
      <w:szCs w:val="24"/>
    </w:rPr>
  </w:style>
  <w:style w:type="paragraph" w:customStyle="1" w:styleId="2789">
    <w:name w:val="表头5"/>
    <w:basedOn w:val="1"/>
    <w:qFormat/>
    <w:uiPriority w:val="0"/>
    <w:pPr>
      <w:tabs>
        <w:tab w:val="left" w:pos="625"/>
      </w:tabs>
      <w:spacing w:beforeLines="100" w:afterLines="50" w:line="240" w:lineRule="atLeast"/>
      <w:ind w:left="950" w:leftChars="250" w:hanging="425" w:firstLineChars="0"/>
    </w:pPr>
    <w:rPr>
      <w:rFonts w:cs="Times New Roman"/>
      <w:b/>
      <w:szCs w:val="24"/>
    </w:rPr>
  </w:style>
  <w:style w:type="paragraph" w:customStyle="1" w:styleId="2790">
    <w:name w:val="生物拉丁文"/>
    <w:basedOn w:val="1"/>
    <w:qFormat/>
    <w:uiPriority w:val="0"/>
    <w:pPr>
      <w:tabs>
        <w:tab w:val="left" w:pos="-120"/>
        <w:tab w:val="left" w:pos="625"/>
      </w:tabs>
      <w:overflowPunct w:val="0"/>
      <w:topLinePunct/>
      <w:autoSpaceDE w:val="0"/>
      <w:spacing w:before="60" w:afterLines="50" w:line="0" w:lineRule="atLeast"/>
      <w:ind w:firstLine="454" w:firstLineChars="0"/>
    </w:pPr>
    <w:rPr>
      <w:rFonts w:cs="Times New Roman"/>
      <w:i/>
      <w:spacing w:val="20"/>
      <w:szCs w:val="20"/>
    </w:rPr>
  </w:style>
  <w:style w:type="paragraph" w:customStyle="1" w:styleId="2791">
    <w:name w:val="表头6"/>
    <w:basedOn w:val="2789"/>
    <w:qFormat/>
    <w:uiPriority w:val="0"/>
    <w:pPr>
      <w:tabs>
        <w:tab w:val="left" w:pos="843"/>
        <w:tab w:val="left" w:pos="1774"/>
        <w:tab w:val="clear" w:pos="625"/>
      </w:tabs>
      <w:ind w:left="992" w:leftChars="0" w:hanging="363"/>
    </w:pPr>
  </w:style>
  <w:style w:type="paragraph" w:customStyle="1" w:styleId="2792">
    <w:name w:val="样式 生物附录 + 小四 段前: 6 磅 段后: 6 磅 非加宽量 / 紧缩量  行距: 1.5 倍行距"/>
    <w:basedOn w:val="1"/>
    <w:qFormat/>
    <w:uiPriority w:val="0"/>
    <w:pPr>
      <w:widowControl/>
      <w:adjustRightInd/>
      <w:snapToGrid/>
      <w:spacing w:before="100" w:beforeAutospacing="1" w:after="100" w:afterAutospacing="1" w:line="360" w:lineRule="auto"/>
      <w:ind w:firstLine="0" w:firstLineChars="0"/>
    </w:pPr>
    <w:rPr>
      <w:rFonts w:cs="Times New Roman"/>
      <w:b/>
      <w:bCs/>
      <w:szCs w:val="20"/>
    </w:rPr>
  </w:style>
  <w:style w:type="paragraph" w:customStyle="1" w:styleId="2793">
    <w:name w:val="样式 生物附录 + 小四 段前: 6 磅 段后: 6 磅 非加宽量 / 紧缩量  行距: 1.5 倍行距1"/>
    <w:basedOn w:val="1"/>
    <w:qFormat/>
    <w:uiPriority w:val="0"/>
    <w:pPr>
      <w:widowControl/>
      <w:adjustRightInd/>
      <w:snapToGrid/>
      <w:spacing w:before="120" w:after="120" w:line="360" w:lineRule="auto"/>
      <w:ind w:firstLine="0" w:firstLineChars="0"/>
    </w:pPr>
    <w:rPr>
      <w:rFonts w:cs="Times New Roman"/>
      <w:b/>
      <w:bCs/>
      <w:szCs w:val="20"/>
    </w:rPr>
  </w:style>
  <w:style w:type="paragraph" w:customStyle="1" w:styleId="2794">
    <w:name w:val="表中文字7"/>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2795">
    <w:name w:val="生物中文名"/>
    <w:basedOn w:val="1"/>
    <w:qFormat/>
    <w:uiPriority w:val="0"/>
    <w:pPr>
      <w:tabs>
        <w:tab w:val="left" w:pos="-120"/>
      </w:tabs>
      <w:overflowPunct w:val="0"/>
      <w:topLinePunct/>
      <w:autoSpaceDE w:val="0"/>
      <w:spacing w:before="60" w:afterLines="50" w:line="0" w:lineRule="atLeast"/>
      <w:ind w:firstLine="454" w:firstLineChars="0"/>
    </w:pPr>
    <w:rPr>
      <w:rFonts w:cs="Times New Roman"/>
      <w:spacing w:val="20"/>
      <w:szCs w:val="20"/>
    </w:rPr>
  </w:style>
  <w:style w:type="paragraph" w:customStyle="1" w:styleId="2796">
    <w:name w:val="Char Char Char Char1 Char Char Char3"/>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2797">
    <w:name w:val="生物中文类名"/>
    <w:basedOn w:val="1"/>
    <w:qFormat/>
    <w:uiPriority w:val="0"/>
    <w:pPr>
      <w:tabs>
        <w:tab w:val="left" w:pos="-120"/>
      </w:tabs>
      <w:overflowPunct w:val="0"/>
      <w:topLinePunct/>
      <w:autoSpaceDE w:val="0"/>
      <w:spacing w:before="60" w:afterLines="50" w:line="310" w:lineRule="atLeast"/>
      <w:ind w:firstLine="454" w:firstLineChars="0"/>
    </w:pPr>
    <w:rPr>
      <w:rFonts w:cs="Times New Roman"/>
      <w:b/>
      <w:spacing w:val="20"/>
      <w:szCs w:val="20"/>
    </w:rPr>
  </w:style>
  <w:style w:type="paragraph" w:customStyle="1" w:styleId="2798">
    <w:name w:val="生物拉丁文名"/>
    <w:basedOn w:val="1"/>
    <w:qFormat/>
    <w:uiPriority w:val="0"/>
    <w:pPr>
      <w:tabs>
        <w:tab w:val="left" w:pos="-120"/>
      </w:tabs>
      <w:overflowPunct w:val="0"/>
      <w:topLinePunct/>
      <w:autoSpaceDE w:val="0"/>
      <w:spacing w:before="60" w:afterLines="50" w:line="0" w:lineRule="atLeast"/>
      <w:ind w:firstLine="454" w:firstLineChars="0"/>
    </w:pPr>
    <w:rPr>
      <w:rFonts w:cs="Times New Roman"/>
      <w:i/>
      <w:spacing w:val="20"/>
      <w:szCs w:val="20"/>
    </w:rPr>
  </w:style>
  <w:style w:type="paragraph" w:customStyle="1" w:styleId="2799">
    <w:name w:val="图例"/>
    <w:qFormat/>
    <w:uiPriority w:val="0"/>
    <w:pPr>
      <w:autoSpaceDE w:val="0"/>
      <w:autoSpaceDN w:val="0"/>
      <w:adjustRightInd w:val="0"/>
      <w:jc w:val="center"/>
    </w:pPr>
    <w:rPr>
      <w:rFonts w:ascii="黑体" w:hAnsi="Arial" w:eastAsia="黑体" w:cs="Arial"/>
      <w:b/>
      <w:spacing w:val="12"/>
      <w:sz w:val="24"/>
      <w:lang w:val="en-US" w:eastAsia="zh-CN" w:bidi="ar-SA"/>
    </w:rPr>
  </w:style>
  <w:style w:type="paragraph" w:customStyle="1" w:styleId="2800">
    <w:name w:val="bgbt6插图标题"/>
    <w:basedOn w:val="2801"/>
    <w:next w:val="1668"/>
    <w:qFormat/>
    <w:uiPriority w:val="0"/>
    <w:pPr>
      <w:spacing w:before="0" w:after="60"/>
      <w:outlineLvl w:val="5"/>
    </w:pPr>
  </w:style>
  <w:style w:type="paragraph" w:customStyle="1" w:styleId="2801">
    <w:name w:val="bgbt5附表标题"/>
    <w:basedOn w:val="1665"/>
    <w:next w:val="1668"/>
    <w:qFormat/>
    <w:uiPriority w:val="0"/>
    <w:pPr>
      <w:spacing w:before="60" w:after="0"/>
      <w:ind w:firstLine="0"/>
      <w:jc w:val="center"/>
      <w:outlineLvl w:val="4"/>
    </w:pPr>
    <w:rPr>
      <w:sz w:val="21"/>
    </w:rPr>
  </w:style>
  <w:style w:type="paragraph" w:customStyle="1" w:styleId="2802">
    <w:name w:val="A标题"/>
    <w:basedOn w:val="6"/>
    <w:qFormat/>
    <w:uiPriority w:val="0"/>
    <w:pPr>
      <w:tabs>
        <w:tab w:val="left" w:pos="-120"/>
        <w:tab w:val="left" w:pos="198"/>
        <w:tab w:val="left" w:pos="625"/>
      </w:tabs>
      <w:adjustRightInd/>
      <w:snapToGrid/>
      <w:spacing w:before="60" w:after="60" w:line="264" w:lineRule="auto"/>
      <w:ind w:left="625" w:hanging="425" w:firstLineChars="0"/>
      <w:jc w:val="left"/>
    </w:pPr>
    <w:rPr>
      <w:rFonts w:ascii="Times New Roman" w:hAnsi="Times New Roman" w:eastAsia="黑体" w:cs="Times New Roman"/>
      <w:b w:val="0"/>
      <w:spacing w:val="20"/>
      <w:sz w:val="24"/>
      <w:szCs w:val="20"/>
      <w:lang w:val="zh-CN"/>
    </w:rPr>
  </w:style>
  <w:style w:type="paragraph" w:customStyle="1" w:styleId="2803">
    <w:name w:val="默认段落字体 Para Char Char Char Char12"/>
    <w:basedOn w:val="1"/>
    <w:qFormat/>
    <w:uiPriority w:val="0"/>
    <w:pPr>
      <w:adjustRightInd/>
      <w:snapToGrid/>
      <w:spacing w:line="240" w:lineRule="auto"/>
      <w:ind w:firstLine="0" w:firstLineChars="0"/>
    </w:pPr>
    <w:rPr>
      <w:rFonts w:cs="Times New Roman"/>
      <w:sz w:val="21"/>
      <w:szCs w:val="24"/>
    </w:rPr>
  </w:style>
  <w:style w:type="paragraph" w:customStyle="1" w:styleId="2804">
    <w:name w:val="表头4"/>
    <w:basedOn w:val="2789"/>
    <w:qFormat/>
    <w:uiPriority w:val="0"/>
    <w:pPr>
      <w:tabs>
        <w:tab w:val="left" w:pos="360"/>
        <w:tab w:val="clear" w:pos="625"/>
      </w:tabs>
      <w:ind w:left="0" w:firstLine="0"/>
    </w:pPr>
  </w:style>
  <w:style w:type="paragraph" w:customStyle="1" w:styleId="2805">
    <w:name w:val="表头8"/>
    <w:basedOn w:val="2791"/>
    <w:qFormat/>
    <w:uiPriority w:val="0"/>
    <w:pPr>
      <w:tabs>
        <w:tab w:val="left" w:pos="903"/>
        <w:tab w:val="left" w:pos="1728"/>
        <w:tab w:val="clear" w:pos="843"/>
      </w:tabs>
      <w:ind w:left="845"/>
    </w:pPr>
  </w:style>
  <w:style w:type="paragraph" w:customStyle="1" w:styleId="2806">
    <w:name w:val="样式 题目 + 左侧:  1 字符 右侧:  1 字符"/>
    <w:basedOn w:val="3"/>
    <w:qFormat/>
    <w:uiPriority w:val="0"/>
    <w:pPr>
      <w:spacing w:before="100" w:beforeLines="0" w:beforeAutospacing="1" w:after="100" w:afterLines="0" w:afterAutospacing="1" w:line="360" w:lineRule="auto"/>
      <w:ind w:right="238"/>
      <w:jc w:val="center"/>
    </w:pPr>
    <w:rPr>
      <w:rFonts w:eastAsia="黑体" w:cs="Times New Roman"/>
      <w:bCs w:val="0"/>
      <w:snapToGrid w:val="0"/>
      <w:kern w:val="2"/>
      <w:sz w:val="24"/>
      <w:szCs w:val="20"/>
    </w:rPr>
  </w:style>
  <w:style w:type="paragraph" w:customStyle="1" w:styleId="2807">
    <w:name w:val="附录标识"/>
    <w:basedOn w:val="1"/>
    <w:qFormat/>
    <w:uiPriority w:val="0"/>
    <w:pPr>
      <w:widowControl/>
      <w:shd w:val="clear" w:color="FFFFFF" w:fill="FFFFFF"/>
      <w:tabs>
        <w:tab w:val="left" w:pos="632"/>
        <w:tab w:val="left" w:pos="6405"/>
      </w:tabs>
      <w:adjustRightInd/>
      <w:snapToGrid/>
      <w:spacing w:before="640" w:after="200" w:line="240" w:lineRule="auto"/>
      <w:ind w:left="632" w:hanging="432" w:firstLineChars="0"/>
      <w:jc w:val="center"/>
      <w:outlineLvl w:val="0"/>
    </w:pPr>
    <w:rPr>
      <w:rFonts w:ascii="黑体" w:eastAsia="黑体" w:cs="Times New Roman"/>
      <w:kern w:val="0"/>
      <w:sz w:val="21"/>
      <w:szCs w:val="20"/>
    </w:rPr>
  </w:style>
  <w:style w:type="paragraph" w:customStyle="1" w:styleId="2808">
    <w:name w:val="表内文字小81"/>
    <w:basedOn w:val="1"/>
    <w:qFormat/>
    <w:uiPriority w:val="0"/>
    <w:pPr>
      <w:spacing w:line="240" w:lineRule="auto"/>
      <w:ind w:firstLine="0" w:firstLineChars="0"/>
      <w:jc w:val="center"/>
    </w:pPr>
    <w:rPr>
      <w:rFonts w:ascii="宋体" w:hAnsi="Times" w:cs="宋体"/>
      <w:sz w:val="21"/>
      <w:szCs w:val="20"/>
    </w:rPr>
  </w:style>
  <w:style w:type="paragraph" w:customStyle="1" w:styleId="2809">
    <w:name w:val="Number List"/>
    <w:qFormat/>
    <w:uiPriority w:val="0"/>
    <w:pPr>
      <w:widowControl w:val="0"/>
      <w:autoSpaceDE w:val="0"/>
      <w:autoSpaceDN w:val="0"/>
      <w:adjustRightInd w:val="0"/>
      <w:ind w:left="720"/>
      <w:textAlignment w:val="baseline"/>
    </w:pPr>
    <w:rPr>
      <w:rFonts w:ascii="宋体" w:hAnsi="Times New Roman" w:eastAsia="宋体" w:cs="Times New Roman"/>
      <w:color w:val="000000"/>
      <w:sz w:val="24"/>
      <w:lang w:val="en-US" w:eastAsia="zh-CN" w:bidi="ar-SA"/>
    </w:rPr>
  </w:style>
  <w:style w:type="paragraph" w:customStyle="1" w:styleId="2810">
    <w:name w:val="附录章标题"/>
    <w:next w:val="1"/>
    <w:qFormat/>
    <w:uiPriority w:val="0"/>
    <w:pPr>
      <w:tabs>
        <w:tab w:val="left" w:pos="776"/>
      </w:tabs>
      <w:wordWrap w:val="0"/>
      <w:overflowPunct w:val="0"/>
      <w:autoSpaceDE w:val="0"/>
      <w:spacing w:beforeLines="50" w:afterLines="50"/>
      <w:ind w:left="776" w:hanging="576"/>
      <w:jc w:val="both"/>
      <w:textAlignment w:val="baseline"/>
      <w:outlineLvl w:val="1"/>
    </w:pPr>
    <w:rPr>
      <w:rFonts w:ascii="黑体" w:hAnsi="Times New Roman" w:eastAsia="黑体" w:cs="Times New Roman"/>
      <w:kern w:val="21"/>
      <w:sz w:val="21"/>
      <w:lang w:val="en-US" w:eastAsia="zh-CN" w:bidi="ar-SA"/>
    </w:rPr>
  </w:style>
  <w:style w:type="paragraph" w:customStyle="1" w:styleId="2811">
    <w:name w:val="Char219"/>
    <w:basedOn w:val="1"/>
    <w:qFormat/>
    <w:uiPriority w:val="0"/>
    <w:pPr>
      <w:adjustRightInd/>
      <w:snapToGrid/>
      <w:spacing w:line="240" w:lineRule="auto"/>
      <w:ind w:left="-48" w:firstLine="0" w:firstLineChars="0"/>
    </w:pPr>
    <w:rPr>
      <w:rFonts w:cs="Times New Roman"/>
      <w:sz w:val="21"/>
      <w:szCs w:val="24"/>
    </w:rPr>
  </w:style>
  <w:style w:type="paragraph" w:customStyle="1" w:styleId="2812">
    <w:name w:val="附录一级条标题"/>
    <w:basedOn w:val="2810"/>
    <w:next w:val="1"/>
    <w:qFormat/>
    <w:uiPriority w:val="0"/>
    <w:pPr>
      <w:tabs>
        <w:tab w:val="left" w:pos="920"/>
        <w:tab w:val="clear" w:pos="776"/>
      </w:tabs>
      <w:autoSpaceDN w:val="0"/>
      <w:spacing w:beforeLines="0" w:afterLines="0"/>
      <w:ind w:left="920" w:hanging="720"/>
      <w:outlineLvl w:val="2"/>
    </w:pPr>
  </w:style>
  <w:style w:type="paragraph" w:customStyle="1" w:styleId="2813">
    <w:name w:val="附录二级条标题"/>
    <w:basedOn w:val="2812"/>
    <w:next w:val="1"/>
    <w:qFormat/>
    <w:uiPriority w:val="0"/>
    <w:pPr>
      <w:tabs>
        <w:tab w:val="left" w:pos="198"/>
        <w:tab w:val="clear" w:pos="920"/>
      </w:tabs>
      <w:ind w:left="0" w:firstLine="198"/>
      <w:outlineLvl w:val="3"/>
    </w:pPr>
  </w:style>
  <w:style w:type="paragraph" w:customStyle="1" w:styleId="2814">
    <w:name w:val="表内文字小3111"/>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2815">
    <w:name w:val="附录三级条标题"/>
    <w:basedOn w:val="2813"/>
    <w:next w:val="1"/>
    <w:qFormat/>
    <w:uiPriority w:val="0"/>
    <w:pPr>
      <w:tabs>
        <w:tab w:val="left" w:pos="1208"/>
        <w:tab w:val="clear" w:pos="198"/>
      </w:tabs>
      <w:ind w:left="1208" w:hanging="1008"/>
      <w:outlineLvl w:val="4"/>
    </w:pPr>
  </w:style>
  <w:style w:type="paragraph" w:customStyle="1" w:styleId="2816">
    <w:name w:val="ETI-Absatz"/>
    <w:basedOn w:val="1"/>
    <w:qFormat/>
    <w:uiPriority w:val="0"/>
    <w:pPr>
      <w:widowControl/>
      <w:tabs>
        <w:tab w:val="center" w:pos="-2127"/>
      </w:tabs>
      <w:adjustRightInd/>
      <w:snapToGrid/>
      <w:spacing w:before="120" w:line="380" w:lineRule="atLeast"/>
      <w:ind w:firstLine="0" w:firstLineChars="0"/>
    </w:pPr>
    <w:rPr>
      <w:rFonts w:ascii="Arial" w:hAnsi="Arial" w:cs="Times New Roman"/>
      <w:kern w:val="0"/>
      <w:szCs w:val="20"/>
      <w:lang w:val="de-DE" w:eastAsia="de-DE"/>
    </w:rPr>
  </w:style>
  <w:style w:type="paragraph" w:customStyle="1" w:styleId="2817">
    <w:name w:val="附录四级条标题"/>
    <w:basedOn w:val="2815"/>
    <w:next w:val="1"/>
    <w:qFormat/>
    <w:uiPriority w:val="0"/>
    <w:pPr>
      <w:tabs>
        <w:tab w:val="left" w:pos="1352"/>
        <w:tab w:val="clear" w:pos="1208"/>
      </w:tabs>
      <w:ind w:left="1352" w:hanging="1152"/>
      <w:outlineLvl w:val="5"/>
    </w:pPr>
  </w:style>
  <w:style w:type="paragraph" w:customStyle="1" w:styleId="2818">
    <w:name w:val="附录五级条标题"/>
    <w:basedOn w:val="2817"/>
    <w:next w:val="1"/>
    <w:qFormat/>
    <w:uiPriority w:val="0"/>
    <w:pPr>
      <w:tabs>
        <w:tab w:val="left" w:pos="1496"/>
        <w:tab w:val="clear" w:pos="1352"/>
      </w:tabs>
      <w:ind w:left="1496" w:hanging="1296"/>
      <w:outlineLvl w:val="6"/>
    </w:pPr>
  </w:style>
  <w:style w:type="paragraph" w:customStyle="1" w:styleId="2819">
    <w:name w:val="目次、标准名称标题"/>
    <w:basedOn w:val="1"/>
    <w:next w:val="1684"/>
    <w:qFormat/>
    <w:uiPriority w:val="0"/>
    <w:pPr>
      <w:widowControl/>
      <w:shd w:val="clear" w:color="FFFFFF" w:fill="FFFFFF"/>
      <w:adjustRightInd/>
      <w:snapToGrid/>
      <w:spacing w:before="640" w:after="560" w:line="460" w:lineRule="exact"/>
      <w:ind w:firstLine="0" w:firstLineChars="0"/>
      <w:jc w:val="center"/>
      <w:outlineLvl w:val="0"/>
    </w:pPr>
    <w:rPr>
      <w:rFonts w:ascii="黑体" w:eastAsia="黑体" w:cs="Times New Roman"/>
      <w:kern w:val="0"/>
      <w:sz w:val="32"/>
      <w:szCs w:val="20"/>
    </w:rPr>
  </w:style>
  <w:style w:type="paragraph" w:customStyle="1" w:styleId="2820">
    <w:name w:val="style7 style9"/>
    <w:basedOn w:val="1"/>
    <w:qFormat/>
    <w:uiPriority w:val="0"/>
    <w:pPr>
      <w:widowControl/>
      <w:adjustRightInd/>
      <w:snapToGrid/>
      <w:spacing w:before="100" w:beforeAutospacing="1" w:after="100" w:afterAutospacing="1" w:line="240" w:lineRule="auto"/>
      <w:ind w:firstLine="0" w:firstLineChars="0"/>
      <w:jc w:val="left"/>
    </w:pPr>
    <w:rPr>
      <w:rFonts w:ascii="Arial Unicode MS" w:hAnsi="Arial Unicode MS" w:cs="Times New Roman"/>
      <w:kern w:val="0"/>
      <w:szCs w:val="24"/>
    </w:rPr>
  </w:style>
  <w:style w:type="paragraph" w:customStyle="1" w:styleId="2821">
    <w:name w:val="热电厂正文"/>
    <w:basedOn w:val="1"/>
    <w:qFormat/>
    <w:uiPriority w:val="0"/>
    <w:pPr>
      <w:adjustRightInd/>
      <w:snapToGrid/>
      <w:spacing w:line="440" w:lineRule="exact"/>
      <w:ind w:firstLine="480"/>
    </w:pPr>
    <w:rPr>
      <w:rFonts w:cs="Times New Roman"/>
      <w:szCs w:val="24"/>
    </w:rPr>
  </w:style>
  <w:style w:type="paragraph" w:customStyle="1" w:styleId="2822">
    <w:name w:val="表头名称"/>
    <w:basedOn w:val="21"/>
    <w:qFormat/>
    <w:uiPriority w:val="0"/>
    <w:pPr>
      <w:autoSpaceDE w:val="0"/>
      <w:autoSpaceDN w:val="0"/>
      <w:adjustRightInd w:val="0"/>
      <w:spacing w:line="360" w:lineRule="auto"/>
      <w:ind w:firstLine="0" w:firstLineChars="0"/>
      <w:jc w:val="center"/>
    </w:pPr>
    <w:rPr>
      <w:rFonts w:hAnsi="宋体"/>
      <w:kern w:val="0"/>
      <w:sz w:val="24"/>
      <w:szCs w:val="20"/>
    </w:rPr>
  </w:style>
  <w:style w:type="paragraph" w:customStyle="1" w:styleId="2823">
    <w:name w:val="编号圆圈数字"/>
    <w:basedOn w:val="1"/>
    <w:qFormat/>
    <w:uiPriority w:val="0"/>
    <w:pPr>
      <w:tabs>
        <w:tab w:val="left" w:pos="567"/>
      </w:tabs>
      <w:adjustRightInd/>
      <w:snapToGrid/>
      <w:spacing w:line="360" w:lineRule="auto"/>
      <w:ind w:left="567" w:hanging="567" w:firstLineChars="0"/>
    </w:pPr>
    <w:rPr>
      <w:rFonts w:cs="Times New Roman"/>
      <w:szCs w:val="24"/>
    </w:rPr>
  </w:style>
  <w:style w:type="paragraph" w:customStyle="1" w:styleId="2824">
    <w:name w:val="编号括号数字"/>
    <w:basedOn w:val="1"/>
    <w:qFormat/>
    <w:uiPriority w:val="0"/>
    <w:pPr>
      <w:tabs>
        <w:tab w:val="left" w:pos="625"/>
      </w:tabs>
      <w:adjustRightInd/>
      <w:snapToGrid/>
      <w:spacing w:line="360" w:lineRule="auto"/>
      <w:ind w:left="625" w:hanging="425" w:firstLineChars="0"/>
      <w:outlineLvl w:val="4"/>
    </w:pPr>
    <w:rPr>
      <w:rFonts w:cs="Times New Roman"/>
      <w:szCs w:val="24"/>
    </w:rPr>
  </w:style>
  <w:style w:type="paragraph" w:customStyle="1" w:styleId="2825">
    <w:name w:val="注释3"/>
    <w:basedOn w:val="179"/>
    <w:next w:val="34"/>
    <w:qFormat/>
    <w:uiPriority w:val="0"/>
    <w:pPr>
      <w:spacing w:before="120" w:after="120" w:line="240" w:lineRule="auto"/>
      <w:ind w:firstLine="200" w:firstLineChars="200"/>
    </w:pPr>
    <w:rPr>
      <w:sz w:val="21"/>
      <w:szCs w:val="20"/>
    </w:rPr>
  </w:style>
  <w:style w:type="paragraph" w:customStyle="1" w:styleId="2826">
    <w:name w:val="中 文 论 文"/>
    <w:basedOn w:val="1"/>
    <w:qFormat/>
    <w:uiPriority w:val="0"/>
    <w:pPr>
      <w:snapToGrid/>
      <w:spacing w:line="480" w:lineRule="atLeast"/>
      <w:ind w:firstLine="510" w:firstLineChars="0"/>
      <w:jc w:val="left"/>
      <w:textAlignment w:val="baseline"/>
    </w:pPr>
    <w:rPr>
      <w:rFonts w:eastAsia="仿宋_GB2312" w:cs="Times New Roman"/>
      <w:kern w:val="0"/>
      <w:sz w:val="28"/>
      <w:szCs w:val="20"/>
    </w:rPr>
  </w:style>
  <w:style w:type="paragraph" w:customStyle="1" w:styleId="2827">
    <w:name w:val="中心文件"/>
    <w:basedOn w:val="2163"/>
    <w:qFormat/>
    <w:uiPriority w:val="0"/>
    <w:pPr>
      <w:spacing w:after="0" w:line="480" w:lineRule="atLeast"/>
    </w:pPr>
    <w:rPr>
      <w:rFonts w:eastAsia="仿宋_GB2312"/>
      <w:sz w:val="28"/>
    </w:rPr>
  </w:style>
  <w:style w:type="paragraph" w:customStyle="1" w:styleId="2828">
    <w:name w:val="正方居中"/>
    <w:basedOn w:val="1"/>
    <w:qFormat/>
    <w:uiPriority w:val="0"/>
    <w:pPr>
      <w:adjustRightInd/>
      <w:snapToGrid/>
      <w:spacing w:line="360" w:lineRule="auto"/>
      <w:ind w:firstLine="510" w:firstLineChars="0"/>
      <w:jc w:val="center"/>
    </w:pPr>
    <w:rPr>
      <w:rFonts w:cs="Times New Roman"/>
      <w:szCs w:val="20"/>
    </w:rPr>
  </w:style>
  <w:style w:type="paragraph" w:customStyle="1" w:styleId="2829">
    <w:name w:val="项目符号2"/>
    <w:basedOn w:val="1"/>
    <w:qFormat/>
    <w:uiPriority w:val="0"/>
    <w:pPr>
      <w:tabs>
        <w:tab w:val="left" w:pos="625"/>
      </w:tabs>
      <w:overflowPunct w:val="0"/>
      <w:adjustRightInd/>
      <w:spacing w:line="480" w:lineRule="exact"/>
      <w:ind w:left="625" w:hanging="425" w:firstLineChars="0"/>
    </w:pPr>
    <w:rPr>
      <w:rFonts w:ascii="Arial" w:hAnsi="Arial" w:eastAsia="仿宋_GB2312" w:cs="Times New Roman"/>
      <w:sz w:val="28"/>
      <w:szCs w:val="20"/>
    </w:rPr>
  </w:style>
  <w:style w:type="paragraph" w:customStyle="1" w:styleId="2830">
    <w:name w:val="正文正"/>
    <w:basedOn w:val="1"/>
    <w:qFormat/>
    <w:uiPriority w:val="0"/>
    <w:pPr>
      <w:adjustRightInd/>
      <w:snapToGrid/>
      <w:spacing w:line="240" w:lineRule="auto"/>
      <w:ind w:firstLine="560"/>
    </w:pPr>
    <w:rPr>
      <w:rFonts w:cs="Times New Roman"/>
      <w:szCs w:val="24"/>
    </w:rPr>
  </w:style>
  <w:style w:type="paragraph" w:customStyle="1" w:styleId="2831">
    <w:name w:val="样式 正文首行缩进 2 + 首行缩进:  2 字符"/>
    <w:basedOn w:val="87"/>
    <w:qFormat/>
    <w:uiPriority w:val="0"/>
    <w:pPr>
      <w:widowControl/>
      <w:spacing w:after="0" w:line="360" w:lineRule="auto"/>
      <w:ind w:left="0" w:leftChars="0" w:firstLine="480" w:firstLineChars="0"/>
    </w:pPr>
    <w:rPr>
      <w:rFonts w:ascii="黑体" w:eastAsia="黑体" w:cs="宋体"/>
      <w:color w:val="000000"/>
      <w:sz w:val="24"/>
    </w:rPr>
  </w:style>
  <w:style w:type="paragraph" w:customStyle="1" w:styleId="2832">
    <w:name w:val="燕山正文21"/>
    <w:basedOn w:val="1"/>
    <w:qFormat/>
    <w:uiPriority w:val="0"/>
    <w:pPr>
      <w:tabs>
        <w:tab w:val="left" w:pos="4680"/>
      </w:tabs>
      <w:spacing w:line="480" w:lineRule="exact"/>
      <w:ind w:firstLine="0" w:firstLineChars="0"/>
    </w:pPr>
    <w:rPr>
      <w:rFonts w:ascii="宋体" w:cs="宋体"/>
      <w:szCs w:val="24"/>
    </w:rPr>
  </w:style>
  <w:style w:type="paragraph" w:customStyle="1" w:styleId="2833">
    <w:name w:val="港口总体布局规划"/>
    <w:basedOn w:val="1"/>
    <w:qFormat/>
    <w:uiPriority w:val="0"/>
    <w:pPr>
      <w:adjustRightInd/>
      <w:spacing w:line="312" w:lineRule="auto"/>
      <w:ind w:firstLine="567" w:firstLineChars="0"/>
    </w:pPr>
    <w:rPr>
      <w:rFonts w:cs="Times New Roman"/>
      <w:spacing w:val="8"/>
      <w:szCs w:val="20"/>
    </w:rPr>
  </w:style>
  <w:style w:type="paragraph" w:customStyle="1" w:styleId="2834">
    <w:name w:val="表格下注"/>
    <w:qFormat/>
    <w:uiPriority w:val="0"/>
    <w:pPr>
      <w:autoSpaceDE w:val="0"/>
      <w:autoSpaceDN w:val="0"/>
      <w:ind w:firstLine="200" w:firstLineChars="200"/>
      <w:jc w:val="both"/>
    </w:pPr>
    <w:rPr>
      <w:rFonts w:ascii="Times New Roman" w:hAnsi="Times New Roman" w:eastAsia="黑体" w:cs="Times New Roman"/>
      <w:sz w:val="21"/>
      <w:lang w:val="en-US" w:eastAsia="zh-CN" w:bidi="ar-SA"/>
    </w:rPr>
  </w:style>
  <w:style w:type="paragraph" w:customStyle="1" w:styleId="2835">
    <w:name w:val="封面标准号1"/>
    <w:qFormat/>
    <w:uiPriority w:val="0"/>
    <w:pPr>
      <w:widowControl w:val="0"/>
      <w:kinsoku w:val="0"/>
      <w:overflowPunct w:val="0"/>
      <w:autoSpaceDE w:val="0"/>
      <w:autoSpaceDN w:val="0"/>
      <w:spacing w:before="308"/>
      <w:jc w:val="right"/>
      <w:textAlignment w:val="center"/>
    </w:pPr>
    <w:rPr>
      <w:rFonts w:ascii="Times New Roman" w:hAnsi="Times New Roman" w:eastAsia="宋体" w:cs="Times New Roman"/>
      <w:sz w:val="28"/>
      <w:lang w:val="en-US" w:eastAsia="zh-CN" w:bidi="ar-SA"/>
    </w:rPr>
  </w:style>
  <w:style w:type="paragraph" w:customStyle="1" w:styleId="2836">
    <w:name w:val="编号汉字数字"/>
    <w:basedOn w:val="2824"/>
    <w:next w:val="1"/>
    <w:qFormat/>
    <w:uiPriority w:val="0"/>
    <w:pPr>
      <w:tabs>
        <w:tab w:val="left" w:pos="0"/>
        <w:tab w:val="clear" w:pos="625"/>
      </w:tabs>
      <w:ind w:left="0" w:firstLine="822"/>
      <w:outlineLvl w:val="9"/>
    </w:pPr>
  </w:style>
  <w:style w:type="paragraph" w:customStyle="1" w:styleId="2837">
    <w:name w:val="正式文字"/>
    <w:basedOn w:val="45"/>
    <w:qFormat/>
    <w:uiPriority w:val="0"/>
    <w:pPr>
      <w:adjustRightInd w:val="0"/>
      <w:snapToGrid w:val="0"/>
      <w:spacing w:line="312" w:lineRule="auto"/>
      <w:ind w:firstLine="567"/>
      <w:jc w:val="both"/>
      <w:textAlignment w:val="baseline"/>
    </w:pPr>
    <w:rPr>
      <w:rFonts w:cs="仿宋_GB2312"/>
      <w:spacing w:val="6"/>
      <w:sz w:val="28"/>
      <w:szCs w:val="21"/>
    </w:rPr>
  </w:style>
  <w:style w:type="paragraph" w:customStyle="1" w:styleId="2838">
    <w:name w:val="样式表头"/>
    <w:basedOn w:val="1"/>
    <w:qFormat/>
    <w:uiPriority w:val="0"/>
    <w:pPr>
      <w:adjustRightInd/>
      <w:spacing w:line="312" w:lineRule="auto"/>
      <w:ind w:firstLine="0" w:firstLineChars="0"/>
      <w:jc w:val="center"/>
    </w:pPr>
    <w:rPr>
      <w:rFonts w:ascii="黑体" w:hAnsi="宋体" w:eastAsia="黑体" w:cs="Times New Roman"/>
      <w:b/>
      <w:bCs/>
      <w:spacing w:val="6"/>
      <w:sz w:val="32"/>
      <w:szCs w:val="32"/>
    </w:rPr>
  </w:style>
  <w:style w:type="paragraph" w:customStyle="1" w:styleId="2839">
    <w:name w:val="表格新"/>
    <w:basedOn w:val="1"/>
    <w:qFormat/>
    <w:uiPriority w:val="0"/>
    <w:pPr>
      <w:spacing w:before="60" w:after="60" w:line="240" w:lineRule="auto"/>
      <w:ind w:firstLine="0" w:firstLineChars="0"/>
      <w:jc w:val="center"/>
      <w:textAlignment w:val="baseline"/>
    </w:pPr>
    <w:rPr>
      <w:rFonts w:ascii="宋体" w:hAnsi="宋体" w:cs="Times New Roman"/>
      <w:kern w:val="0"/>
      <w:szCs w:val="20"/>
    </w:rPr>
  </w:style>
  <w:style w:type="paragraph" w:customStyle="1" w:styleId="2840">
    <w:name w:val="WW-表格"/>
    <w:basedOn w:val="1"/>
    <w:qFormat/>
    <w:uiPriority w:val="0"/>
    <w:pPr>
      <w:suppressAutoHyphens/>
      <w:adjustRightInd/>
      <w:spacing w:before="20" w:after="20" w:line="240" w:lineRule="auto"/>
      <w:ind w:firstLine="0" w:firstLineChars="0"/>
      <w:jc w:val="center"/>
    </w:pPr>
    <w:rPr>
      <w:rFonts w:cs="Times New Roman"/>
      <w:kern w:val="1"/>
      <w:sz w:val="21"/>
      <w:szCs w:val="20"/>
      <w:lang w:eastAsia="ar-SA"/>
    </w:rPr>
  </w:style>
  <w:style w:type="paragraph" w:customStyle="1" w:styleId="2841">
    <w:name w:val="表格下五号"/>
    <w:basedOn w:val="1"/>
    <w:qFormat/>
    <w:uiPriority w:val="0"/>
    <w:pPr>
      <w:spacing w:line="240" w:lineRule="auto"/>
      <w:ind w:firstLine="444"/>
    </w:pPr>
    <w:rPr>
      <w:rFonts w:ascii="Arial" w:hAnsi="Arial" w:cs="Arial"/>
      <w:spacing w:val="6"/>
      <w:kern w:val="0"/>
      <w:sz w:val="21"/>
      <w:szCs w:val="20"/>
    </w:rPr>
  </w:style>
  <w:style w:type="paragraph" w:customStyle="1" w:styleId="2842">
    <w:name w:val="表内式样"/>
    <w:qFormat/>
    <w:uiPriority w:val="0"/>
    <w:pPr>
      <w:keepLines/>
      <w:widowControl w:val="0"/>
      <w:kinsoku w:val="0"/>
      <w:overflowPunct w:val="0"/>
      <w:adjustRightInd w:val="0"/>
      <w:jc w:val="center"/>
    </w:pPr>
    <w:rPr>
      <w:rFonts w:ascii="宋体" w:hAnsi="Times New Roman" w:eastAsia="宋体" w:cs="Times New Roman"/>
      <w:sz w:val="21"/>
      <w:szCs w:val="21"/>
      <w:lang w:val="en-US" w:eastAsia="zh-CN" w:bidi="ar-SA"/>
    </w:rPr>
  </w:style>
  <w:style w:type="paragraph" w:customStyle="1" w:styleId="2843">
    <w:name w:val="Char431"/>
    <w:basedOn w:val="1"/>
    <w:qFormat/>
    <w:uiPriority w:val="0"/>
    <w:pPr>
      <w:adjustRightInd/>
      <w:snapToGrid/>
      <w:spacing w:line="240" w:lineRule="auto"/>
      <w:ind w:left="-48" w:firstLine="0" w:firstLineChars="0"/>
    </w:pPr>
    <w:rPr>
      <w:rFonts w:cs="Times New Roman"/>
      <w:sz w:val="21"/>
      <w:szCs w:val="24"/>
    </w:rPr>
  </w:style>
  <w:style w:type="paragraph" w:customStyle="1" w:styleId="2844">
    <w:name w:val="Default1"/>
    <w:qFormat/>
    <w:uiPriority w:val="0"/>
    <w:pPr>
      <w:widowControl w:val="0"/>
      <w:autoSpaceDE w:val="0"/>
      <w:autoSpaceDN w:val="0"/>
      <w:adjustRightInd w:val="0"/>
    </w:pPr>
    <w:rPr>
      <w:rFonts w:ascii="宋体" w:hAnsi="Times New Roman" w:eastAsia="宋体" w:cs="Times New Roman"/>
      <w:color w:val="000000"/>
      <w:sz w:val="24"/>
      <w:szCs w:val="24"/>
      <w:lang w:val="en-US" w:eastAsia="zh-CN" w:bidi="ar-SA"/>
    </w:rPr>
  </w:style>
  <w:style w:type="paragraph" w:customStyle="1" w:styleId="2845">
    <w:name w:val="样式 样式 普通文字 + 首行缩进:  0.85 厘米 + 首行缩进:  2 字符"/>
    <w:basedOn w:val="1"/>
    <w:qFormat/>
    <w:uiPriority w:val="0"/>
    <w:pPr>
      <w:adjustRightInd/>
      <w:snapToGrid/>
      <w:spacing w:line="400" w:lineRule="exact"/>
    </w:pPr>
    <w:rPr>
      <w:rFonts w:ascii="宋体" w:hAnsi="Courier New" w:cs="Times New Roman"/>
      <w:szCs w:val="24"/>
    </w:rPr>
  </w:style>
  <w:style w:type="paragraph" w:customStyle="1" w:styleId="2846">
    <w:name w:val="Char81"/>
    <w:basedOn w:val="1"/>
    <w:qFormat/>
    <w:uiPriority w:val="0"/>
    <w:pPr>
      <w:adjustRightInd/>
      <w:snapToGrid/>
      <w:spacing w:line="240" w:lineRule="auto"/>
      <w:ind w:left="-48" w:firstLine="0" w:firstLineChars="0"/>
    </w:pPr>
    <w:rPr>
      <w:rFonts w:cs="Times New Roman"/>
      <w:sz w:val="21"/>
      <w:szCs w:val="24"/>
    </w:rPr>
  </w:style>
  <w:style w:type="paragraph" w:customStyle="1" w:styleId="2847">
    <w:name w:val="Body Text1"/>
    <w:basedOn w:val="1"/>
    <w:qFormat/>
    <w:uiPriority w:val="0"/>
    <w:pPr>
      <w:adjustRightInd/>
      <w:snapToGrid/>
      <w:spacing w:after="120" w:line="240" w:lineRule="auto"/>
      <w:ind w:firstLine="0" w:firstLineChars="0"/>
    </w:pPr>
    <w:rPr>
      <w:rFonts w:hint="eastAsia" w:cs="Times New Roman"/>
      <w:sz w:val="21"/>
      <w:szCs w:val="20"/>
    </w:rPr>
  </w:style>
  <w:style w:type="paragraph" w:customStyle="1" w:styleId="2848">
    <w:name w:val="nr"/>
    <w:basedOn w:val="1"/>
    <w:qFormat/>
    <w:uiPriority w:val="0"/>
    <w:pPr>
      <w:widowControl/>
      <w:adjustRightInd/>
      <w:snapToGrid/>
      <w:spacing w:before="100" w:beforeAutospacing="1" w:after="100" w:afterAutospacing="1" w:line="320" w:lineRule="atLeast"/>
      <w:ind w:firstLine="0" w:firstLineChars="0"/>
      <w:jc w:val="left"/>
    </w:pPr>
    <w:rPr>
      <w:rFonts w:hint="eastAsia" w:ascii="宋体" w:hAnsi="宋体" w:cs="Times New Roman"/>
      <w:color w:val="000000"/>
      <w:kern w:val="0"/>
      <w:sz w:val="22"/>
    </w:rPr>
  </w:style>
  <w:style w:type="paragraph" w:customStyle="1" w:styleId="2849">
    <w:name w:val="11"/>
    <w:basedOn w:val="1"/>
    <w:next w:val="21"/>
    <w:qFormat/>
    <w:uiPriority w:val="0"/>
    <w:pPr>
      <w:adjustRightInd/>
      <w:snapToGrid/>
      <w:spacing w:line="240" w:lineRule="auto"/>
      <w:ind w:firstLine="420"/>
    </w:pPr>
    <w:rPr>
      <w:rFonts w:cs="Times New Roman"/>
      <w:sz w:val="21"/>
      <w:szCs w:val="24"/>
    </w:rPr>
  </w:style>
  <w:style w:type="paragraph" w:customStyle="1" w:styleId="2850">
    <w:name w:val="样式 样式 仿宋_GB2312 四号 行距: 1.5 倍行距 + 首行缩进:  1.92 字符"/>
    <w:basedOn w:val="1"/>
    <w:qFormat/>
    <w:uiPriority w:val="0"/>
    <w:pPr>
      <w:adjustRightInd/>
      <w:snapToGrid/>
      <w:spacing w:line="360" w:lineRule="auto"/>
      <w:ind w:firstLine="560"/>
    </w:pPr>
    <w:rPr>
      <w:rFonts w:ascii="宋体" w:hAnsi="宋体" w:cs="Times New Roman"/>
      <w:color w:val="0000FF"/>
      <w:kern w:val="0"/>
      <w:sz w:val="28"/>
      <w:szCs w:val="20"/>
    </w:rPr>
  </w:style>
  <w:style w:type="paragraph" w:customStyle="1" w:styleId="2851">
    <w:name w:val="默认段落字体 Para Char Char Char Char4"/>
    <w:basedOn w:val="1"/>
    <w:qFormat/>
    <w:uiPriority w:val="0"/>
    <w:pPr>
      <w:adjustRightInd/>
      <w:snapToGrid/>
      <w:spacing w:line="240" w:lineRule="auto"/>
      <w:ind w:firstLine="0" w:firstLineChars="0"/>
    </w:pPr>
    <w:rPr>
      <w:rFonts w:cs="Times New Roman"/>
      <w:sz w:val="21"/>
      <w:szCs w:val="24"/>
    </w:rPr>
  </w:style>
  <w:style w:type="paragraph" w:customStyle="1" w:styleId="2852">
    <w:name w:val="Char Char Char Char Char Char Char Char Char Char Char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2853">
    <w:name w:val="Char Char2 Char"/>
    <w:basedOn w:val="1"/>
    <w:qFormat/>
    <w:uiPriority w:val="0"/>
    <w:pPr>
      <w:adjustRightInd/>
      <w:snapToGrid/>
      <w:spacing w:line="240" w:lineRule="auto"/>
      <w:ind w:firstLine="0" w:firstLineChars="0"/>
    </w:pPr>
    <w:rPr>
      <w:rFonts w:cs="Times New Roman"/>
      <w:sz w:val="21"/>
      <w:szCs w:val="21"/>
    </w:rPr>
  </w:style>
  <w:style w:type="paragraph" w:customStyle="1" w:styleId="2854">
    <w:name w:val="正文 居中"/>
    <w:basedOn w:val="1"/>
    <w:qFormat/>
    <w:uiPriority w:val="0"/>
    <w:pPr>
      <w:adjustRightInd/>
      <w:snapToGrid/>
      <w:spacing w:before="48" w:after="48" w:line="360" w:lineRule="auto"/>
      <w:ind w:firstLine="0" w:firstLineChars="0"/>
      <w:jc w:val="center"/>
    </w:pPr>
    <w:rPr>
      <w:rFonts w:ascii="宋体" w:hAnsi="宋体" w:eastAsia="仿宋_GB2312" w:cs="Times New Roman"/>
      <w:snapToGrid w:val="0"/>
      <w:kern w:val="0"/>
      <w:szCs w:val="28"/>
    </w:rPr>
  </w:style>
  <w:style w:type="paragraph" w:customStyle="1" w:styleId="2855">
    <w:name w:val="我的表格标题"/>
    <w:basedOn w:val="1"/>
    <w:qFormat/>
    <w:uiPriority w:val="0"/>
    <w:pPr>
      <w:adjustRightInd/>
      <w:snapToGrid/>
      <w:spacing w:line="360" w:lineRule="auto"/>
      <w:ind w:firstLine="0" w:firstLineChars="0"/>
      <w:jc w:val="center"/>
    </w:pPr>
    <w:rPr>
      <w:rFonts w:ascii="宋体" w:hAnsi="宋体" w:cs="Times New Roman"/>
      <w:b/>
      <w:szCs w:val="20"/>
    </w:rPr>
  </w:style>
  <w:style w:type="paragraph" w:customStyle="1" w:styleId="2856">
    <w:name w:val="标题B"/>
    <w:qFormat/>
    <w:uiPriority w:val="0"/>
    <w:pPr>
      <w:adjustRightInd w:val="0"/>
      <w:spacing w:line="720" w:lineRule="auto"/>
      <w:outlineLvl w:val="1"/>
    </w:pPr>
    <w:rPr>
      <w:rFonts w:ascii="Times New Roman" w:hAnsi="Times New Roman" w:eastAsia="宋体" w:cs="Times New Roman"/>
      <w:b/>
      <w:sz w:val="30"/>
      <w:lang w:val="en-US" w:eastAsia="zh-CN" w:bidi="ar-SA"/>
    </w:rPr>
  </w:style>
  <w:style w:type="paragraph" w:customStyle="1" w:styleId="2857">
    <w:name w:val="样式 仿宋_GB2312 黑色 左侧:  2 字符 首行缩进:  0.99 厘米 段前: 6 磅"/>
    <w:basedOn w:val="1"/>
    <w:qFormat/>
    <w:uiPriority w:val="0"/>
    <w:pPr>
      <w:adjustRightInd/>
      <w:snapToGrid/>
      <w:spacing w:before="120"/>
      <w:ind w:firstLine="0" w:firstLineChars="0"/>
    </w:pPr>
    <w:rPr>
      <w:rFonts w:eastAsia="仿宋_GB2312" w:cs="宋体"/>
      <w:color w:val="000000"/>
      <w:sz w:val="28"/>
      <w:szCs w:val="28"/>
    </w:rPr>
  </w:style>
  <w:style w:type="paragraph" w:customStyle="1" w:styleId="2858">
    <w:name w:val="默认段落字体 Para Char Char Char Char Char Char Char Char Char Char Char Char Char"/>
    <w:basedOn w:val="1"/>
    <w:qFormat/>
    <w:uiPriority w:val="0"/>
    <w:pPr>
      <w:adjustRightInd/>
      <w:snapToGrid/>
      <w:spacing w:line="240" w:lineRule="auto"/>
      <w:ind w:firstLine="0" w:firstLineChars="0"/>
    </w:pPr>
    <w:rPr>
      <w:rFonts w:cs="Times New Roman"/>
      <w:szCs w:val="24"/>
    </w:rPr>
  </w:style>
  <w:style w:type="paragraph" w:customStyle="1" w:styleId="2859">
    <w:name w:val="Char73"/>
    <w:basedOn w:val="1"/>
    <w:qFormat/>
    <w:uiPriority w:val="0"/>
    <w:pPr>
      <w:adjustRightInd/>
      <w:snapToGrid/>
      <w:spacing w:line="240" w:lineRule="auto"/>
      <w:ind w:left="-48" w:firstLine="0" w:firstLineChars="0"/>
    </w:pPr>
    <w:rPr>
      <w:rFonts w:cs="Times New Roman"/>
      <w:sz w:val="21"/>
      <w:szCs w:val="24"/>
    </w:rPr>
  </w:style>
  <w:style w:type="paragraph" w:customStyle="1" w:styleId="2860">
    <w:name w:val="样式 标题 3 + 黑体 小四 左侧:  0.86 厘米 首行缩进:  0 厘米"/>
    <w:basedOn w:val="5"/>
    <w:qFormat/>
    <w:uiPriority w:val="0"/>
    <w:pPr>
      <w:keepLines w:val="0"/>
      <w:adjustRightInd/>
      <w:snapToGrid/>
      <w:spacing w:before="0" w:after="0" w:line="360" w:lineRule="auto"/>
      <w:ind w:firstLine="0" w:firstLineChars="0"/>
      <w:jc w:val="left"/>
    </w:pPr>
    <w:rPr>
      <w:rFonts w:ascii="黑体" w:eastAsia="黑体" w:cs="Times New Roman"/>
      <w:b w:val="0"/>
      <w:color w:val="000000"/>
      <w:sz w:val="24"/>
      <w:szCs w:val="24"/>
      <w:lang w:val="en-GB"/>
    </w:rPr>
  </w:style>
  <w:style w:type="paragraph" w:customStyle="1" w:styleId="2861">
    <w:name w:val="Fax Header3"/>
    <w:basedOn w:val="1"/>
    <w:qFormat/>
    <w:uiPriority w:val="0"/>
    <w:pPr>
      <w:widowControl/>
      <w:adjustRightInd/>
      <w:snapToGrid/>
      <w:spacing w:before="240" w:after="60" w:line="240" w:lineRule="auto"/>
      <w:ind w:firstLine="0" w:firstLineChars="0"/>
      <w:jc w:val="left"/>
    </w:pPr>
    <w:rPr>
      <w:rFonts w:cs="Times New Roman"/>
      <w:kern w:val="0"/>
      <w:sz w:val="20"/>
      <w:szCs w:val="20"/>
    </w:rPr>
  </w:style>
  <w:style w:type="paragraph" w:customStyle="1" w:styleId="2862">
    <w:name w:val="块引用"/>
    <w:basedOn w:val="1"/>
    <w:qFormat/>
    <w:uiPriority w:val="0"/>
    <w:pPr>
      <w:keepLines/>
      <w:widowControl/>
      <w:overflowPunct w:val="0"/>
      <w:autoSpaceDE w:val="0"/>
      <w:autoSpaceDN w:val="0"/>
      <w:snapToGrid/>
      <w:spacing w:line="240" w:lineRule="auto"/>
      <w:ind w:left="360" w:right="360" w:firstLine="0" w:firstLineChars="0"/>
      <w:jc w:val="center"/>
      <w:textAlignment w:val="baseline"/>
    </w:pPr>
    <w:rPr>
      <w:rFonts w:cs="Times New Roman"/>
      <w:i/>
      <w:kern w:val="0"/>
      <w:sz w:val="20"/>
      <w:szCs w:val="20"/>
    </w:rPr>
  </w:style>
  <w:style w:type="paragraph" w:customStyle="1" w:styleId="2863">
    <w:name w:val="编号A."/>
    <w:basedOn w:val="1"/>
    <w:qFormat/>
    <w:uiPriority w:val="0"/>
    <w:pPr>
      <w:tabs>
        <w:tab w:val="left" w:pos="360"/>
        <w:tab w:val="left" w:pos="547"/>
        <w:tab w:val="left" w:pos="1080"/>
      </w:tabs>
      <w:adjustRightInd/>
      <w:snapToGrid/>
      <w:spacing w:line="480" w:lineRule="atLeast"/>
      <w:ind w:firstLine="0" w:firstLineChars="0"/>
    </w:pPr>
    <w:rPr>
      <w:rFonts w:cs="Times New Roman"/>
      <w:sz w:val="28"/>
      <w:szCs w:val="20"/>
    </w:rPr>
  </w:style>
  <w:style w:type="paragraph" w:customStyle="1" w:styleId="2864">
    <w:name w:val="编号(1)"/>
    <w:basedOn w:val="1"/>
    <w:qFormat/>
    <w:uiPriority w:val="0"/>
    <w:pPr>
      <w:tabs>
        <w:tab w:val="left" w:pos="360"/>
        <w:tab w:val="left" w:pos="547"/>
        <w:tab w:val="left" w:pos="1080"/>
      </w:tabs>
      <w:adjustRightInd/>
      <w:snapToGrid/>
      <w:spacing w:line="480" w:lineRule="atLeast"/>
      <w:ind w:firstLine="0" w:firstLineChars="0"/>
    </w:pPr>
    <w:rPr>
      <w:rFonts w:cs="Times New Roman"/>
      <w:sz w:val="28"/>
      <w:szCs w:val="20"/>
    </w:rPr>
  </w:style>
  <w:style w:type="paragraph" w:customStyle="1" w:styleId="2865">
    <w:name w:val="表内小5中"/>
    <w:basedOn w:val="1"/>
    <w:qFormat/>
    <w:uiPriority w:val="0"/>
    <w:pPr>
      <w:spacing w:line="240" w:lineRule="auto"/>
      <w:ind w:firstLine="0" w:firstLineChars="0"/>
      <w:jc w:val="center"/>
    </w:pPr>
    <w:rPr>
      <w:rFonts w:ascii="宋体" w:hAnsi="宋体" w:cs="Times New Roman"/>
      <w:sz w:val="18"/>
      <w:szCs w:val="20"/>
    </w:rPr>
  </w:style>
  <w:style w:type="paragraph" w:customStyle="1" w:styleId="2866">
    <w:name w:val="列表引导"/>
    <w:basedOn w:val="66"/>
    <w:next w:val="66"/>
    <w:qFormat/>
    <w:uiPriority w:val="0"/>
    <w:pPr>
      <w:widowControl/>
      <w:tabs>
        <w:tab w:val="left" w:pos="720"/>
      </w:tabs>
      <w:overflowPunct w:val="0"/>
      <w:autoSpaceDE w:val="0"/>
      <w:autoSpaceDN w:val="0"/>
      <w:adjustRightInd w:val="0"/>
      <w:spacing w:before="80" w:after="80" w:line="240" w:lineRule="auto"/>
      <w:ind w:left="720" w:hanging="360"/>
      <w:jc w:val="left"/>
      <w:textAlignment w:val="baseline"/>
    </w:pPr>
    <w:rPr>
      <w:rFonts w:ascii="Times New Roman" w:hAnsi="Calibri" w:eastAsia="宋体"/>
      <w:b/>
      <w:sz w:val="20"/>
      <w:lang w:val="zh-CN"/>
    </w:rPr>
  </w:style>
  <w:style w:type="paragraph" w:customStyle="1" w:styleId="2867">
    <w:name w:val="Char9"/>
    <w:basedOn w:val="1"/>
    <w:qFormat/>
    <w:uiPriority w:val="0"/>
    <w:pPr>
      <w:adjustRightInd/>
      <w:snapToGrid/>
      <w:spacing w:line="240" w:lineRule="auto"/>
      <w:ind w:left="-48" w:firstLine="0" w:firstLineChars="0"/>
    </w:pPr>
    <w:rPr>
      <w:rFonts w:cs="Times New Roman"/>
      <w:sz w:val="21"/>
      <w:szCs w:val="24"/>
    </w:rPr>
  </w:style>
  <w:style w:type="paragraph" w:customStyle="1" w:styleId="2868">
    <w:name w:val="Char Char2 Char Char Char Char"/>
    <w:basedOn w:val="1"/>
    <w:qFormat/>
    <w:uiPriority w:val="0"/>
    <w:pPr>
      <w:adjustRightInd/>
      <w:snapToGrid/>
      <w:spacing w:line="240" w:lineRule="auto"/>
      <w:ind w:firstLine="0" w:firstLineChars="0"/>
    </w:pPr>
    <w:rPr>
      <w:rFonts w:cs="Times New Roman"/>
      <w:sz w:val="30"/>
      <w:szCs w:val="30"/>
    </w:rPr>
  </w:style>
  <w:style w:type="paragraph" w:customStyle="1" w:styleId="2869">
    <w:name w:val="1 Char Char Char Char"/>
    <w:basedOn w:val="1"/>
    <w:qFormat/>
    <w:uiPriority w:val="0"/>
    <w:pPr>
      <w:adjustRightInd/>
      <w:snapToGrid/>
      <w:spacing w:line="360" w:lineRule="auto"/>
    </w:pPr>
    <w:rPr>
      <w:rFonts w:ascii="宋体" w:hAnsi="宋体" w:cs="宋体"/>
      <w:szCs w:val="24"/>
    </w:rPr>
  </w:style>
  <w:style w:type="paragraph" w:customStyle="1" w:styleId="2870">
    <w:name w:val="7表格(治)"/>
    <w:qFormat/>
    <w:uiPriority w:val="0"/>
    <w:pPr>
      <w:spacing w:line="400" w:lineRule="exact"/>
      <w:jc w:val="center"/>
    </w:pPr>
    <w:rPr>
      <w:rFonts w:ascii="宋体" w:hAnsi="宋体" w:eastAsia="宋体" w:cs="Times New Roman"/>
      <w:sz w:val="21"/>
      <w:lang w:val="en-US" w:eastAsia="zh-CN" w:bidi="ar-SA"/>
    </w:rPr>
  </w:style>
  <w:style w:type="paragraph" w:customStyle="1" w:styleId="2871">
    <w:name w:val="页眉3"/>
    <w:basedOn w:val="1"/>
    <w:qFormat/>
    <w:uiPriority w:val="0"/>
    <w:pPr>
      <w:pBdr>
        <w:bottom w:val="single" w:color="auto" w:sz="6" w:space="1"/>
      </w:pBdr>
      <w:tabs>
        <w:tab w:val="center" w:pos="4153"/>
        <w:tab w:val="right" w:pos="8306"/>
      </w:tabs>
      <w:adjustRightInd/>
      <w:spacing w:line="240" w:lineRule="auto"/>
      <w:ind w:firstLine="0" w:firstLineChars="0"/>
      <w:jc w:val="center"/>
    </w:pPr>
    <w:rPr>
      <w:rFonts w:hint="eastAsia" w:ascii="仿宋_GB2312" w:hAnsi="宋体" w:eastAsia="仿宋_GB2312" w:cs="Times New Roman"/>
      <w:sz w:val="18"/>
      <w:szCs w:val="28"/>
    </w:rPr>
  </w:style>
  <w:style w:type="paragraph" w:customStyle="1" w:styleId="2872">
    <w:name w:val="标题 13"/>
    <w:basedOn w:val="1"/>
    <w:next w:val="1"/>
    <w:qFormat/>
    <w:uiPriority w:val="0"/>
    <w:pPr>
      <w:keepNext/>
      <w:keepLines/>
      <w:adjustRightInd/>
      <w:snapToGrid/>
      <w:spacing w:before="240" w:after="120" w:line="500" w:lineRule="atLeast"/>
      <w:ind w:right="100" w:rightChars="100" w:firstLine="0" w:firstLineChars="0"/>
    </w:pPr>
    <w:rPr>
      <w:rFonts w:hint="eastAsia" w:ascii="仿宋_GB2312" w:hAnsi="宋体" w:eastAsia="楷体_GB2312" w:cs="Times New Roman"/>
      <w:b/>
      <w:color w:val="FF0000"/>
      <w:kern w:val="44"/>
      <w:sz w:val="28"/>
      <w:szCs w:val="28"/>
    </w:rPr>
  </w:style>
  <w:style w:type="paragraph" w:customStyle="1" w:styleId="2873">
    <w:name w:val="批注主题 Char Char"/>
    <w:basedOn w:val="28"/>
    <w:next w:val="28"/>
    <w:qFormat/>
    <w:uiPriority w:val="0"/>
    <w:pPr>
      <w:adjustRightInd/>
      <w:snapToGrid/>
      <w:spacing w:line="240" w:lineRule="auto"/>
      <w:ind w:firstLine="0" w:firstLineChars="0"/>
    </w:pPr>
    <w:rPr>
      <w:rFonts w:ascii="仿宋_GB2312" w:hAnsi="宋体" w:eastAsia="仿宋_GB2312" w:cs="Times New Roman"/>
      <w:b/>
      <w:sz w:val="28"/>
      <w:szCs w:val="28"/>
      <w:lang w:val="zh-CN"/>
    </w:rPr>
  </w:style>
  <w:style w:type="paragraph" w:customStyle="1" w:styleId="2874">
    <w:name w:val="5文章(治)"/>
    <w:basedOn w:val="1"/>
    <w:qFormat/>
    <w:uiPriority w:val="0"/>
    <w:pPr>
      <w:adjustRightInd/>
      <w:snapToGrid/>
      <w:ind w:firstLine="0" w:firstLineChars="0"/>
    </w:pPr>
    <w:rPr>
      <w:rFonts w:hint="eastAsia" w:ascii="仿宋_GB2312" w:hAnsi="宋体" w:eastAsia="仿宋_GB2312" w:cs="Times New Roman"/>
      <w:sz w:val="28"/>
      <w:szCs w:val="28"/>
    </w:rPr>
  </w:style>
  <w:style w:type="paragraph" w:customStyle="1" w:styleId="2875">
    <w:name w:val="表格两端对齐"/>
    <w:basedOn w:val="2777"/>
    <w:qFormat/>
    <w:uiPriority w:val="0"/>
    <w:pPr>
      <w:spacing w:line="360" w:lineRule="auto"/>
    </w:pPr>
    <w:rPr>
      <w:rFonts w:ascii="宋体" w:hAnsi="宋体" w:eastAsia="仿宋_GB2312"/>
      <w:snapToGrid w:val="0"/>
      <w:kern w:val="18"/>
      <w:sz w:val="28"/>
      <w:szCs w:val="28"/>
    </w:rPr>
  </w:style>
  <w:style w:type="paragraph" w:customStyle="1" w:styleId="2876">
    <w:name w:val="8说明(治)"/>
    <w:basedOn w:val="1"/>
    <w:next w:val="2874"/>
    <w:qFormat/>
    <w:uiPriority w:val="0"/>
    <w:pPr>
      <w:adjustRightInd/>
      <w:snapToGrid/>
      <w:spacing w:line="240" w:lineRule="auto"/>
      <w:ind w:firstLine="480"/>
    </w:pPr>
    <w:rPr>
      <w:rFonts w:ascii="仿宋_GB2312" w:hAnsi="宋体" w:eastAsia="楷体_GB2312" w:cs="Times New Roman"/>
      <w:szCs w:val="28"/>
    </w:rPr>
  </w:style>
  <w:style w:type="paragraph" w:customStyle="1" w:styleId="2877">
    <w:name w:val="Normal (Web)1"/>
    <w:basedOn w:val="1"/>
    <w:qFormat/>
    <w:uiPriority w:val="0"/>
    <w:pPr>
      <w:adjustRightInd/>
      <w:snapToGrid/>
      <w:spacing w:line="240" w:lineRule="auto"/>
      <w:ind w:firstLine="0" w:firstLineChars="0"/>
    </w:pPr>
    <w:rPr>
      <w:rFonts w:hint="eastAsia" w:cs="Times New Roman"/>
      <w:szCs w:val="20"/>
    </w:rPr>
  </w:style>
  <w:style w:type="paragraph" w:customStyle="1" w:styleId="2878">
    <w:name w:val="正文A"/>
    <w:qFormat/>
    <w:uiPriority w:val="0"/>
    <w:pPr>
      <w:tabs>
        <w:tab w:val="left" w:pos="0"/>
      </w:tabs>
      <w:adjustRightInd w:val="0"/>
      <w:spacing w:line="360" w:lineRule="auto"/>
      <w:ind w:firstLine="482"/>
      <w:jc w:val="both"/>
    </w:pPr>
    <w:rPr>
      <w:rFonts w:ascii="Times New Roman" w:hAnsi="Times New Roman" w:eastAsia="宋体" w:cs="Times New Roman"/>
      <w:snapToGrid w:val="0"/>
      <w:sz w:val="24"/>
      <w:lang w:val="en-US" w:eastAsia="zh-CN" w:bidi="ar-SA"/>
    </w:rPr>
  </w:style>
  <w:style w:type="paragraph" w:customStyle="1" w:styleId="2879">
    <w:name w:val="Char Char Char1 Char Char Char1 Char Char Char1"/>
    <w:basedOn w:val="1"/>
    <w:qFormat/>
    <w:uiPriority w:val="0"/>
    <w:pPr>
      <w:adjustRightInd/>
      <w:snapToGrid/>
      <w:spacing w:line="240" w:lineRule="exact"/>
    </w:pPr>
    <w:rPr>
      <w:rFonts w:cs="Times New Roman"/>
      <w:sz w:val="28"/>
      <w:szCs w:val="28"/>
    </w:rPr>
  </w:style>
  <w:style w:type="paragraph" w:customStyle="1" w:styleId="2880">
    <w:name w:val="hhcwt标题2"/>
    <w:basedOn w:val="1"/>
    <w:qFormat/>
    <w:uiPriority w:val="0"/>
    <w:pPr>
      <w:keepNext/>
      <w:keepLines/>
      <w:adjustRightInd/>
      <w:snapToGrid/>
      <w:spacing w:before="120" w:after="120" w:line="336" w:lineRule="auto"/>
      <w:ind w:firstLine="0" w:firstLineChars="0"/>
      <w:outlineLvl w:val="1"/>
    </w:pPr>
    <w:rPr>
      <w:rFonts w:eastAsia="黑体" w:cs="宋体"/>
      <w:sz w:val="32"/>
      <w:szCs w:val="20"/>
    </w:rPr>
  </w:style>
  <w:style w:type="paragraph" w:customStyle="1" w:styleId="2881">
    <w:name w:val="样式 仿宋_GB2312 小四 居中 行距: 固定值 20 磅"/>
    <w:basedOn w:val="1"/>
    <w:qFormat/>
    <w:uiPriority w:val="0"/>
    <w:pPr>
      <w:adjustRightInd/>
      <w:snapToGrid/>
      <w:spacing w:line="400" w:lineRule="exact"/>
      <w:ind w:firstLine="0" w:firstLineChars="0"/>
      <w:jc w:val="center"/>
    </w:pPr>
    <w:rPr>
      <w:rFonts w:ascii="仿宋_GB2312" w:hAnsi="宋体" w:eastAsia="仿宋_GB2312" w:cs="宋体"/>
      <w:szCs w:val="20"/>
    </w:rPr>
  </w:style>
  <w:style w:type="paragraph" w:customStyle="1" w:styleId="2882">
    <w:name w:val="燕山正文13"/>
    <w:basedOn w:val="1"/>
    <w:qFormat/>
    <w:uiPriority w:val="0"/>
    <w:pPr>
      <w:tabs>
        <w:tab w:val="left" w:pos="4680"/>
      </w:tabs>
      <w:spacing w:line="360" w:lineRule="auto"/>
      <w:ind w:firstLine="480"/>
    </w:pPr>
    <w:rPr>
      <w:rFonts w:ascii="宋体" w:hAnsi="宋体" w:cs="宋体"/>
      <w:bCs/>
      <w:color w:val="000000"/>
      <w:szCs w:val="24"/>
    </w:rPr>
  </w:style>
  <w:style w:type="paragraph" w:customStyle="1" w:styleId="2883">
    <w:name w:val="Char1 Char Char Char Char Char Char Char Char 字元 字元 Char Char Char Char Char"/>
    <w:basedOn w:val="1"/>
    <w:qFormat/>
    <w:uiPriority w:val="0"/>
    <w:pPr>
      <w:adjustRightInd/>
      <w:snapToGrid/>
      <w:spacing w:line="240" w:lineRule="auto"/>
      <w:ind w:firstLine="0" w:firstLineChars="0"/>
    </w:pPr>
    <w:rPr>
      <w:rFonts w:cs="Times New Roman"/>
      <w:szCs w:val="24"/>
    </w:rPr>
  </w:style>
  <w:style w:type="paragraph" w:customStyle="1" w:styleId="2884">
    <w:name w:val="Char1 Char Char Char Char Char Char Char Char Char Char Char Char Char Char Char Char Char Char Char Char Char"/>
    <w:basedOn w:val="1"/>
    <w:qFormat/>
    <w:uiPriority w:val="0"/>
    <w:pPr>
      <w:adjustRightInd/>
      <w:snapToGrid/>
      <w:spacing w:line="240" w:lineRule="auto"/>
      <w:ind w:firstLine="0" w:firstLineChars="0"/>
      <w:jc w:val="center"/>
    </w:pPr>
    <w:rPr>
      <w:rFonts w:ascii="仿宋_GB2312" w:hAnsi="宋体" w:eastAsia="仿宋_GB2312" w:cs="宋体"/>
      <w:b/>
      <w:kern w:val="0"/>
      <w:sz w:val="21"/>
      <w:szCs w:val="24"/>
    </w:rPr>
  </w:style>
  <w:style w:type="paragraph" w:customStyle="1" w:styleId="2885">
    <w:name w:val="Char Char Char Char Char Char Char Char Char Char Char Char Char Char Char Char Char1"/>
    <w:basedOn w:val="1"/>
    <w:qFormat/>
    <w:uiPriority w:val="0"/>
    <w:pPr>
      <w:adjustRightInd/>
      <w:snapToGrid/>
      <w:spacing w:line="240" w:lineRule="auto"/>
      <w:ind w:firstLine="0" w:firstLineChars="0"/>
    </w:pPr>
    <w:rPr>
      <w:rFonts w:cs="Times New Roman"/>
      <w:sz w:val="21"/>
      <w:szCs w:val="21"/>
    </w:rPr>
  </w:style>
  <w:style w:type="paragraph" w:customStyle="1" w:styleId="2886">
    <w:name w:val="基准脚注"/>
    <w:basedOn w:val="1"/>
    <w:qFormat/>
    <w:uiPriority w:val="0"/>
    <w:pPr>
      <w:widowControl/>
      <w:tabs>
        <w:tab w:val="left" w:pos="187"/>
      </w:tabs>
      <w:overflowPunct w:val="0"/>
      <w:autoSpaceDE w:val="0"/>
      <w:autoSpaceDN w:val="0"/>
      <w:snapToGrid/>
      <w:spacing w:line="220" w:lineRule="exact"/>
      <w:ind w:left="187" w:hanging="187" w:firstLineChars="0"/>
      <w:jc w:val="left"/>
      <w:textAlignment w:val="baseline"/>
    </w:pPr>
    <w:rPr>
      <w:rFonts w:cs="Times New Roman"/>
      <w:kern w:val="0"/>
      <w:sz w:val="18"/>
      <w:szCs w:val="20"/>
    </w:rPr>
  </w:style>
  <w:style w:type="paragraph" w:customStyle="1" w:styleId="2887">
    <w:name w:val="样式 表格内字体1 +"/>
    <w:basedOn w:val="2376"/>
    <w:next w:val="824"/>
    <w:qFormat/>
    <w:uiPriority w:val="0"/>
    <w:rPr>
      <w:rFonts w:hAnsi="Times New Roman" w:cs="宋体"/>
      <w:szCs w:val="20"/>
    </w:rPr>
  </w:style>
  <w:style w:type="paragraph" w:customStyle="1" w:styleId="2888">
    <w:name w:val="图片"/>
    <w:basedOn w:val="1"/>
    <w:next w:val="22"/>
    <w:qFormat/>
    <w:uiPriority w:val="0"/>
    <w:pPr>
      <w:keepNext/>
      <w:widowControl/>
      <w:overflowPunct w:val="0"/>
      <w:autoSpaceDE w:val="0"/>
      <w:autoSpaceDN w:val="0"/>
      <w:snapToGrid/>
      <w:spacing w:before="120" w:after="240" w:line="240" w:lineRule="auto"/>
      <w:ind w:firstLine="0" w:firstLineChars="0"/>
      <w:jc w:val="center"/>
      <w:textAlignment w:val="baseline"/>
    </w:pPr>
    <w:rPr>
      <w:rFonts w:cs="Times New Roman"/>
      <w:kern w:val="0"/>
      <w:sz w:val="20"/>
      <w:szCs w:val="20"/>
    </w:rPr>
  </w:style>
  <w:style w:type="paragraph" w:customStyle="1" w:styleId="2889">
    <w:name w:val="基准篇眉"/>
    <w:basedOn w:val="1"/>
    <w:qFormat/>
    <w:uiPriority w:val="0"/>
    <w:pPr>
      <w:keepLines/>
      <w:widowControl/>
      <w:tabs>
        <w:tab w:val="center" w:pos="7200"/>
        <w:tab w:val="right" w:pos="14400"/>
      </w:tabs>
      <w:overflowPunct w:val="0"/>
      <w:autoSpaceDE w:val="0"/>
      <w:autoSpaceDN w:val="0"/>
      <w:snapToGrid/>
      <w:spacing w:line="240" w:lineRule="auto"/>
      <w:ind w:firstLine="0" w:firstLineChars="0"/>
      <w:jc w:val="center"/>
      <w:textAlignment w:val="baseline"/>
    </w:pPr>
    <w:rPr>
      <w:rFonts w:cs="Times New Roman"/>
      <w:spacing w:val="80"/>
      <w:kern w:val="0"/>
      <w:sz w:val="20"/>
      <w:szCs w:val="20"/>
    </w:rPr>
  </w:style>
  <w:style w:type="paragraph" w:customStyle="1" w:styleId="2890">
    <w:name w:val="样式 正文缩进 + 宋体 黑色 首行缩进:  2 字符3"/>
    <w:basedOn w:val="21"/>
    <w:qFormat/>
    <w:uiPriority w:val="0"/>
    <w:pPr>
      <w:spacing w:line="360" w:lineRule="auto"/>
      <w:ind w:firstLine="480"/>
      <w:jc w:val="left"/>
    </w:pPr>
    <w:rPr>
      <w:rFonts w:ascii="宋体" w:hAnsi="宋体" w:cs="宋体"/>
      <w:color w:val="FF00FF"/>
      <w:sz w:val="24"/>
      <w:szCs w:val="20"/>
    </w:rPr>
  </w:style>
  <w:style w:type="paragraph" w:customStyle="1" w:styleId="2891">
    <w:name w:val="表内54113"/>
    <w:basedOn w:val="1"/>
    <w:qFormat/>
    <w:uiPriority w:val="0"/>
    <w:pPr>
      <w:spacing w:line="300" w:lineRule="auto"/>
      <w:ind w:firstLine="0" w:firstLineChars="0"/>
      <w:jc w:val="center"/>
    </w:pPr>
    <w:rPr>
      <w:rFonts w:ascii="宋体" w:hAnsi="宋体" w:cs="宋体"/>
      <w:sz w:val="21"/>
      <w:szCs w:val="20"/>
    </w:rPr>
  </w:style>
  <w:style w:type="paragraph" w:customStyle="1" w:styleId="2892">
    <w:name w:val="副题封页"/>
    <w:basedOn w:val="2893"/>
    <w:next w:val="34"/>
    <w:qFormat/>
    <w:uiPriority w:val="0"/>
    <w:pPr>
      <w:spacing w:before="240" w:after="480"/>
    </w:pPr>
    <w:rPr>
      <w:rFonts w:ascii="Times New Roman" w:hAnsi="Times New Roman"/>
      <w:b w:val="0"/>
      <w:i/>
      <w:sz w:val="32"/>
    </w:rPr>
  </w:style>
  <w:style w:type="paragraph" w:customStyle="1" w:styleId="2893">
    <w:name w:val="主题封页"/>
    <w:basedOn w:val="2894"/>
    <w:next w:val="2892"/>
    <w:qFormat/>
    <w:uiPriority w:val="0"/>
    <w:pPr>
      <w:spacing w:before="720" w:after="160"/>
      <w:jc w:val="center"/>
    </w:pPr>
    <w:rPr>
      <w:sz w:val="40"/>
    </w:rPr>
  </w:style>
  <w:style w:type="paragraph" w:customStyle="1" w:styleId="2894">
    <w:name w:val="基准篇头"/>
    <w:basedOn w:val="1"/>
    <w:next w:val="34"/>
    <w:qFormat/>
    <w:uiPriority w:val="0"/>
    <w:pPr>
      <w:keepNext/>
      <w:widowControl/>
      <w:overflowPunct w:val="0"/>
      <w:autoSpaceDE w:val="0"/>
      <w:autoSpaceDN w:val="0"/>
      <w:snapToGrid/>
      <w:spacing w:before="240" w:after="120" w:line="240" w:lineRule="auto"/>
      <w:ind w:firstLine="0" w:firstLineChars="0"/>
      <w:jc w:val="left"/>
      <w:textAlignment w:val="baseline"/>
    </w:pPr>
    <w:rPr>
      <w:rFonts w:ascii="Arial" w:hAnsi="Arial" w:cs="Times New Roman"/>
      <w:b/>
      <w:kern w:val="28"/>
      <w:sz w:val="36"/>
      <w:szCs w:val="20"/>
    </w:rPr>
  </w:style>
  <w:style w:type="paragraph" w:customStyle="1" w:styleId="2895">
    <w:name w:val="表内5中1"/>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2896">
    <w:name w:val="单位名称"/>
    <w:basedOn w:val="1"/>
    <w:qFormat/>
    <w:uiPriority w:val="0"/>
    <w:pPr>
      <w:widowControl/>
      <w:overflowPunct w:val="0"/>
      <w:autoSpaceDE w:val="0"/>
      <w:autoSpaceDN w:val="0"/>
      <w:snapToGrid/>
      <w:spacing w:before="120" w:after="80" w:line="240" w:lineRule="auto"/>
      <w:ind w:firstLine="0" w:firstLineChars="0"/>
      <w:jc w:val="center"/>
      <w:textAlignment w:val="baseline"/>
    </w:pPr>
    <w:rPr>
      <w:rFonts w:cs="Times New Roman"/>
      <w:b/>
      <w:kern w:val="0"/>
      <w:sz w:val="28"/>
      <w:szCs w:val="20"/>
    </w:rPr>
  </w:style>
  <w:style w:type="paragraph" w:customStyle="1" w:styleId="2897">
    <w:name w:val="主题线"/>
    <w:basedOn w:val="1"/>
    <w:next w:val="34"/>
    <w:qFormat/>
    <w:uiPriority w:val="0"/>
    <w:pPr>
      <w:widowControl/>
      <w:overflowPunct w:val="0"/>
      <w:autoSpaceDE w:val="0"/>
      <w:autoSpaceDN w:val="0"/>
      <w:snapToGrid/>
      <w:spacing w:line="240" w:lineRule="auto"/>
      <w:ind w:firstLine="0" w:firstLineChars="0"/>
      <w:jc w:val="left"/>
      <w:textAlignment w:val="baseline"/>
    </w:pPr>
    <w:rPr>
      <w:rFonts w:cs="Times New Roman"/>
      <w:i/>
      <w:kern w:val="0"/>
      <w:sz w:val="20"/>
      <w:szCs w:val="20"/>
      <w:u w:val="single"/>
    </w:rPr>
  </w:style>
  <w:style w:type="paragraph" w:customStyle="1" w:styleId="2898">
    <w:name w:val="首页脚注"/>
    <w:basedOn w:val="55"/>
    <w:qFormat/>
    <w:uiPriority w:val="0"/>
    <w:pPr>
      <w:keepLines/>
      <w:widowControl/>
      <w:tabs>
        <w:tab w:val="center" w:pos="7200"/>
        <w:tab w:val="clear" w:pos="4153"/>
        <w:tab w:val="clear" w:pos="8306"/>
      </w:tabs>
      <w:overflowPunct w:val="0"/>
      <w:autoSpaceDE w:val="0"/>
      <w:autoSpaceDN w:val="0"/>
      <w:adjustRightInd w:val="0"/>
      <w:snapToGrid/>
      <w:ind w:firstLine="0"/>
      <w:jc w:val="center"/>
      <w:textAlignment w:val="baseline"/>
    </w:pPr>
    <w:rPr>
      <w:rFonts w:ascii="Calibri" w:hAnsi="Calibri"/>
      <w:spacing w:val="80"/>
      <w:kern w:val="0"/>
      <w:sz w:val="20"/>
      <w:szCs w:val="20"/>
      <w:lang w:val="zh-CN"/>
    </w:rPr>
  </w:style>
  <w:style w:type="paragraph" w:customStyle="1" w:styleId="2899">
    <w:name w:val="奇数页脚注"/>
    <w:basedOn w:val="55"/>
    <w:qFormat/>
    <w:uiPriority w:val="0"/>
    <w:pPr>
      <w:keepLines/>
      <w:widowControl/>
      <w:tabs>
        <w:tab w:val="center" w:pos="7200"/>
        <w:tab w:val="right" w:pos="14400"/>
        <w:tab w:val="clear" w:pos="4153"/>
        <w:tab w:val="clear" w:pos="8306"/>
      </w:tabs>
      <w:overflowPunct w:val="0"/>
      <w:autoSpaceDE w:val="0"/>
      <w:autoSpaceDN w:val="0"/>
      <w:adjustRightInd w:val="0"/>
      <w:snapToGrid/>
      <w:ind w:firstLine="0"/>
      <w:jc w:val="center"/>
      <w:textAlignment w:val="baseline"/>
    </w:pPr>
    <w:rPr>
      <w:rFonts w:ascii="Calibri" w:hAnsi="Calibri"/>
      <w:spacing w:val="80"/>
      <w:kern w:val="0"/>
      <w:sz w:val="20"/>
      <w:szCs w:val="20"/>
      <w:lang w:val="zh-CN"/>
    </w:rPr>
  </w:style>
  <w:style w:type="paragraph" w:customStyle="1" w:styleId="2900">
    <w:name w:val="首页篇眉"/>
    <w:basedOn w:val="57"/>
    <w:qFormat/>
    <w:uiPriority w:val="0"/>
    <w:pPr>
      <w:keepLines/>
      <w:widowControl/>
      <w:tabs>
        <w:tab w:val="center" w:pos="7200"/>
        <w:tab w:val="clear" w:pos="4153"/>
        <w:tab w:val="clear" w:pos="8306"/>
      </w:tabs>
      <w:overflowPunct w:val="0"/>
      <w:autoSpaceDE w:val="0"/>
      <w:autoSpaceDN w:val="0"/>
      <w:adjustRightInd w:val="0"/>
      <w:snapToGrid/>
      <w:ind w:firstLine="0"/>
      <w:textAlignment w:val="baseline"/>
    </w:pPr>
    <w:rPr>
      <w:rFonts w:ascii="Calibri" w:hAnsi="Calibri"/>
      <w:spacing w:val="80"/>
      <w:kern w:val="0"/>
      <w:sz w:val="20"/>
      <w:szCs w:val="20"/>
      <w:lang w:val="zh-CN"/>
    </w:rPr>
  </w:style>
  <w:style w:type="paragraph" w:customStyle="1" w:styleId="2901">
    <w:name w:val="奇数页篇眉"/>
    <w:basedOn w:val="57"/>
    <w:qFormat/>
    <w:uiPriority w:val="0"/>
    <w:pPr>
      <w:keepLines/>
      <w:widowControl/>
      <w:tabs>
        <w:tab w:val="center" w:pos="7200"/>
        <w:tab w:val="right" w:pos="14400"/>
        <w:tab w:val="clear" w:pos="4153"/>
        <w:tab w:val="clear" w:pos="8306"/>
      </w:tabs>
      <w:overflowPunct w:val="0"/>
      <w:autoSpaceDE w:val="0"/>
      <w:autoSpaceDN w:val="0"/>
      <w:adjustRightInd w:val="0"/>
      <w:snapToGrid/>
      <w:ind w:firstLine="0"/>
      <w:textAlignment w:val="baseline"/>
    </w:pPr>
    <w:rPr>
      <w:rFonts w:ascii="Calibri" w:hAnsi="Calibri"/>
      <w:spacing w:val="80"/>
      <w:kern w:val="0"/>
      <w:sz w:val="20"/>
      <w:szCs w:val="20"/>
      <w:lang w:val="zh-CN"/>
    </w:rPr>
  </w:style>
  <w:style w:type="paragraph" w:customStyle="1" w:styleId="2902">
    <w:name w:val="编号结尾"/>
    <w:basedOn w:val="20"/>
    <w:next w:val="34"/>
    <w:qFormat/>
    <w:uiPriority w:val="0"/>
    <w:pPr>
      <w:widowControl/>
      <w:tabs>
        <w:tab w:val="clear" w:pos="360"/>
      </w:tabs>
      <w:overflowPunct w:val="0"/>
      <w:autoSpaceDE w:val="0"/>
      <w:autoSpaceDN w:val="0"/>
      <w:adjustRightInd w:val="0"/>
      <w:spacing w:after="240"/>
      <w:ind w:left="720" w:firstLine="0"/>
      <w:jc w:val="left"/>
      <w:textAlignment w:val="baseline"/>
    </w:pPr>
    <w:rPr>
      <w:b/>
      <w:kern w:val="0"/>
      <w:sz w:val="20"/>
      <w:szCs w:val="20"/>
    </w:rPr>
  </w:style>
  <w:style w:type="paragraph" w:customStyle="1" w:styleId="2903">
    <w:name w:val="文档卷标"/>
    <w:basedOn w:val="2894"/>
    <w:qFormat/>
    <w:uiPriority w:val="0"/>
    <w:pPr>
      <w:spacing w:after="360"/>
    </w:pPr>
    <w:rPr>
      <w:rFonts w:ascii="Times New Roman" w:hAnsi="Times New Roman"/>
    </w:rPr>
  </w:style>
  <w:style w:type="paragraph" w:customStyle="1" w:styleId="2904">
    <w:name w:val="表41"/>
    <w:basedOn w:val="1"/>
    <w:qFormat/>
    <w:uiPriority w:val="0"/>
    <w:pPr>
      <w:spacing w:line="240" w:lineRule="auto"/>
      <w:ind w:firstLine="0" w:firstLineChars="0"/>
      <w:jc w:val="center"/>
    </w:pPr>
    <w:rPr>
      <w:rFonts w:eastAsia="仿宋_GB2312" w:cs="Times New Roman"/>
      <w:szCs w:val="24"/>
    </w:rPr>
  </w:style>
  <w:style w:type="paragraph" w:customStyle="1" w:styleId="2905">
    <w:name w:val="样式 标题 1 + 黑体 段前: 15 磅 段后: 15 磅 行距: 单倍行距"/>
    <w:basedOn w:val="3"/>
    <w:qFormat/>
    <w:uiPriority w:val="0"/>
    <w:pPr>
      <w:tabs>
        <w:tab w:val="left" w:pos="1794"/>
      </w:tabs>
      <w:spacing w:before="0" w:beforeLines="100" w:after="0" w:afterLines="100" w:line="240" w:lineRule="auto"/>
      <w:jc w:val="center"/>
    </w:pPr>
    <w:rPr>
      <w:rFonts w:hAnsi="黑体" w:eastAsia="黑体" w:cs="宋体"/>
      <w:bCs w:val="0"/>
      <w:sz w:val="44"/>
      <w:szCs w:val="20"/>
    </w:rPr>
  </w:style>
  <w:style w:type="paragraph" w:customStyle="1" w:styleId="2906">
    <w:name w:val="样式 标题 2 + (西文) Times New Roman (中文) 宋体 加粗 段后: 2 磅 行距: 单倍行距"/>
    <w:basedOn w:val="4"/>
    <w:qFormat/>
    <w:uiPriority w:val="0"/>
    <w:pPr>
      <w:keepNext w:val="0"/>
      <w:keepLines w:val="0"/>
      <w:widowControl w:val="0"/>
      <w:tabs>
        <w:tab w:val="left" w:pos="1320"/>
      </w:tabs>
      <w:adjustRightInd/>
      <w:snapToGrid/>
      <w:spacing w:line="240" w:lineRule="auto"/>
      <w:ind w:left="1320" w:hanging="420"/>
    </w:pPr>
    <w:rPr>
      <w:rFonts w:cs="宋体"/>
      <w:sz w:val="28"/>
      <w:szCs w:val="20"/>
    </w:rPr>
  </w:style>
  <w:style w:type="paragraph" w:customStyle="1" w:styleId="2907">
    <w:name w:val="样式 标题 3 + (西文) Times New Roman (中文) 宋体 段前: 12.5 磅 行距: 固定值 24 磅"/>
    <w:basedOn w:val="5"/>
    <w:qFormat/>
    <w:uiPriority w:val="0"/>
    <w:pPr>
      <w:keepNext w:val="0"/>
      <w:keepLines w:val="0"/>
      <w:tabs>
        <w:tab w:val="left" w:pos="1560"/>
        <w:tab w:val="left" w:pos="1740"/>
      </w:tabs>
      <w:adjustRightInd/>
      <w:snapToGrid/>
      <w:spacing w:before="120" w:beforeLines="20" w:after="120" w:afterLines="20" w:line="480" w:lineRule="exact"/>
      <w:ind w:firstLine="0" w:firstLineChars="0"/>
    </w:pPr>
    <w:rPr>
      <w:rFonts w:cs="宋体"/>
      <w:sz w:val="28"/>
      <w:szCs w:val="20"/>
    </w:rPr>
  </w:style>
  <w:style w:type="paragraph" w:customStyle="1" w:styleId="2908">
    <w:name w:val="样式 正文缩进文本条款表格标题正文（首行缩进两字） Char Char Char Char Char Char Char..."/>
    <w:basedOn w:val="21"/>
    <w:qFormat/>
    <w:uiPriority w:val="0"/>
    <w:pPr>
      <w:adjustRightInd w:val="0"/>
      <w:spacing w:line="480" w:lineRule="exact"/>
      <w:ind w:firstLine="560"/>
    </w:pPr>
    <w:rPr>
      <w:sz w:val="28"/>
    </w:rPr>
  </w:style>
  <w:style w:type="paragraph" w:customStyle="1" w:styleId="2909">
    <w:name w:val="表文字541"/>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2910">
    <w:name w:val="样式 标题 3 + (西文) Times New Roman (中文) 宋体 行距: 固定值 24 磅2"/>
    <w:basedOn w:val="5"/>
    <w:qFormat/>
    <w:uiPriority w:val="0"/>
    <w:pPr>
      <w:keepNext w:val="0"/>
      <w:keepLines w:val="0"/>
      <w:tabs>
        <w:tab w:val="left" w:pos="1560"/>
        <w:tab w:val="left" w:pos="1740"/>
      </w:tabs>
      <w:adjustRightInd/>
      <w:snapToGrid/>
      <w:spacing w:before="120" w:beforeLines="20" w:after="120" w:afterLines="20" w:line="480" w:lineRule="exact"/>
      <w:ind w:firstLine="0" w:firstLineChars="0"/>
    </w:pPr>
    <w:rPr>
      <w:rFonts w:cs="宋体"/>
      <w:sz w:val="28"/>
      <w:szCs w:val="20"/>
    </w:rPr>
  </w:style>
  <w:style w:type="paragraph" w:customStyle="1" w:styleId="2911">
    <w:name w:val="table"/>
    <w:basedOn w:val="66"/>
    <w:next w:val="86"/>
    <w:qFormat/>
    <w:uiPriority w:val="0"/>
    <w:pPr>
      <w:spacing w:line="360" w:lineRule="auto"/>
      <w:ind w:hanging="149"/>
    </w:pPr>
    <w:rPr>
      <w:rFonts w:ascii="Times New Roman" w:hAnsi="Calibri" w:eastAsia="宋体"/>
      <w:sz w:val="21"/>
      <w:szCs w:val="21"/>
      <w:lang w:val="zh-CN"/>
    </w:rPr>
  </w:style>
  <w:style w:type="paragraph" w:customStyle="1" w:styleId="2912">
    <w:name w:val="Char Char Char Char1 Char Char Char"/>
    <w:basedOn w:val="1"/>
    <w:qFormat/>
    <w:uiPriority w:val="0"/>
    <w:pPr>
      <w:adjustRightInd/>
      <w:snapToGrid/>
      <w:spacing w:line="400" w:lineRule="exact"/>
    </w:pPr>
    <w:rPr>
      <w:rFonts w:cs="Times New Roman"/>
      <w:sz w:val="28"/>
      <w:szCs w:val="28"/>
    </w:rPr>
  </w:style>
  <w:style w:type="paragraph" w:customStyle="1" w:styleId="2913">
    <w:name w:val="1主报告正文格式"/>
    <w:basedOn w:val="1"/>
    <w:next w:val="1"/>
    <w:qFormat/>
    <w:uiPriority w:val="0"/>
    <w:pPr>
      <w:adjustRightInd/>
      <w:snapToGrid/>
      <w:spacing w:line="480" w:lineRule="exact"/>
      <w:jc w:val="left"/>
    </w:pPr>
    <w:rPr>
      <w:rFonts w:ascii="宋体" w:hAnsi="宋体" w:cs="Times New Roman"/>
      <w:kern w:val="0"/>
      <w:szCs w:val="24"/>
    </w:rPr>
  </w:style>
  <w:style w:type="paragraph" w:customStyle="1" w:styleId="2914">
    <w:name w:val="q2"/>
    <w:basedOn w:val="1"/>
    <w:qFormat/>
    <w:uiPriority w:val="0"/>
    <w:pPr>
      <w:widowControl/>
      <w:adjustRightInd/>
      <w:snapToGrid/>
      <w:spacing w:before="100" w:beforeAutospacing="1" w:after="100" w:afterAutospacing="1" w:line="270" w:lineRule="atLeast"/>
      <w:ind w:firstLine="0" w:firstLineChars="0"/>
      <w:jc w:val="left"/>
    </w:pPr>
    <w:rPr>
      <w:rFonts w:ascii="Arial" w:hAnsi="Arial" w:cs="Arial"/>
      <w:color w:val="000000"/>
      <w:kern w:val="0"/>
      <w:sz w:val="18"/>
      <w:szCs w:val="18"/>
    </w:rPr>
  </w:style>
  <w:style w:type="paragraph" w:customStyle="1" w:styleId="2915">
    <w:name w:val="一二三四五六"/>
    <w:basedOn w:val="1"/>
    <w:next w:val="1"/>
    <w:qFormat/>
    <w:uiPriority w:val="0"/>
    <w:pPr>
      <w:adjustRightInd/>
      <w:snapToGrid/>
      <w:spacing w:before="100" w:after="100" w:line="480" w:lineRule="exact"/>
      <w:jc w:val="left"/>
    </w:pPr>
    <w:rPr>
      <w:rFonts w:eastAsia="黑体" w:cs="Times New Roman"/>
      <w:kern w:val="0"/>
      <w:sz w:val="28"/>
      <w:szCs w:val="28"/>
    </w:rPr>
  </w:style>
  <w:style w:type="paragraph" w:customStyle="1" w:styleId="2916">
    <w:name w:val="样式 标题 1 + 行距: 最小值 12 磅"/>
    <w:basedOn w:val="3"/>
    <w:qFormat/>
    <w:uiPriority w:val="0"/>
    <w:pPr>
      <w:keepNext w:val="0"/>
      <w:adjustRightInd/>
      <w:snapToGrid/>
      <w:spacing w:before="360" w:beforeLines="0" w:after="240" w:afterLines="0" w:line="240" w:lineRule="atLeast"/>
      <w:jc w:val="center"/>
    </w:pPr>
    <w:rPr>
      <w:rFonts w:cs="宋体"/>
      <w:bCs w:val="0"/>
      <w:sz w:val="32"/>
      <w:szCs w:val="32"/>
    </w:rPr>
  </w:style>
  <w:style w:type="paragraph" w:customStyle="1" w:styleId="2917">
    <w:name w:val="表头文字格式"/>
    <w:basedOn w:val="1"/>
    <w:next w:val="1"/>
    <w:qFormat/>
    <w:uiPriority w:val="0"/>
    <w:pPr>
      <w:widowControl/>
      <w:adjustRightInd/>
      <w:snapToGrid/>
      <w:spacing w:beforeLines="50" w:afterLines="50" w:line="480" w:lineRule="exact"/>
      <w:ind w:firstLine="0" w:firstLineChars="0"/>
      <w:jc w:val="center"/>
    </w:pPr>
    <w:rPr>
      <w:rFonts w:eastAsia="黑体" w:cs="Times New Roman"/>
      <w:kern w:val="0"/>
      <w:sz w:val="21"/>
      <w:szCs w:val="28"/>
    </w:rPr>
  </w:style>
  <w:style w:type="paragraph" w:customStyle="1" w:styleId="2918">
    <w:name w:val="样式 样式 样式 样式 样式 标题 1章标题 1b1 + 非加粗 黑色 居中 段前: 15.6 磅 段后: 15.6 磅 + 段..."/>
    <w:basedOn w:val="1"/>
    <w:qFormat/>
    <w:uiPriority w:val="0"/>
    <w:pPr>
      <w:keepNext/>
      <w:keepLines/>
      <w:adjustRightInd/>
      <w:snapToGrid/>
      <w:spacing w:beforeLines="100" w:afterLines="100" w:line="240" w:lineRule="auto"/>
      <w:ind w:firstLine="0" w:firstLineChars="0"/>
      <w:jc w:val="center"/>
      <w:outlineLvl w:val="0"/>
    </w:pPr>
    <w:rPr>
      <w:rFonts w:eastAsia="黑体" w:cs="Times New Roman"/>
      <w:b/>
      <w:kern w:val="44"/>
      <w:sz w:val="44"/>
      <w:szCs w:val="20"/>
    </w:rPr>
  </w:style>
  <w:style w:type="paragraph" w:customStyle="1" w:styleId="2919">
    <w:name w:val="样式 标题 2节标题 1.11.1标题2b200000000000000000000000000000000000000..."/>
    <w:basedOn w:val="4"/>
    <w:qFormat/>
    <w:uiPriority w:val="0"/>
    <w:pPr>
      <w:widowControl w:val="0"/>
      <w:tabs>
        <w:tab w:val="left" w:pos="1320"/>
      </w:tabs>
      <w:adjustRightInd/>
      <w:spacing w:afterLines="30" w:line="240" w:lineRule="auto"/>
      <w:ind w:left="1320" w:hanging="420"/>
      <w:jc w:val="left"/>
    </w:pPr>
    <w:rPr>
      <w:rFonts w:cs="宋体"/>
      <w:sz w:val="28"/>
      <w:szCs w:val="20"/>
    </w:rPr>
  </w:style>
  <w:style w:type="paragraph" w:customStyle="1" w:styleId="2920">
    <w:name w:val="封面项目名称"/>
    <w:basedOn w:val="1"/>
    <w:next w:val="1"/>
    <w:qFormat/>
    <w:uiPriority w:val="0"/>
    <w:pPr>
      <w:spacing w:line="480" w:lineRule="exact"/>
      <w:ind w:firstLine="567" w:firstLineChars="0"/>
      <w:jc w:val="center"/>
    </w:pPr>
    <w:rPr>
      <w:rFonts w:ascii="黑体" w:eastAsia="黑体" w:cs="Times New Roman"/>
      <w:sz w:val="44"/>
      <w:szCs w:val="20"/>
    </w:rPr>
  </w:style>
  <w:style w:type="paragraph" w:customStyle="1" w:styleId="2921">
    <w:name w:val="CM29"/>
    <w:basedOn w:val="1"/>
    <w:next w:val="1"/>
    <w:qFormat/>
    <w:uiPriority w:val="0"/>
    <w:pPr>
      <w:autoSpaceDE w:val="0"/>
      <w:autoSpaceDN w:val="0"/>
      <w:snapToGrid/>
      <w:spacing w:line="468" w:lineRule="atLeast"/>
      <w:ind w:firstLine="0" w:firstLineChars="0"/>
      <w:jc w:val="left"/>
    </w:pPr>
    <w:rPr>
      <w:rFonts w:ascii="黑体" w:eastAsia="黑体" w:cs="Times New Roman"/>
      <w:kern w:val="0"/>
      <w:szCs w:val="28"/>
    </w:rPr>
  </w:style>
  <w:style w:type="paragraph" w:customStyle="1" w:styleId="2922">
    <w:name w:val="?1"/>
    <w:basedOn w:val="2923"/>
    <w:next w:val="2923"/>
    <w:qFormat/>
    <w:uiPriority w:val="0"/>
    <w:pPr>
      <w:jc w:val="center"/>
    </w:pPr>
    <w:rPr>
      <w:b/>
    </w:rPr>
  </w:style>
  <w:style w:type="paragraph" w:customStyle="1" w:styleId="2923">
    <w:name w:val="c_"/>
    <w:qFormat/>
    <w:uiPriority w:val="0"/>
    <w:pPr>
      <w:widowControl w:val="0"/>
      <w:autoSpaceDE w:val="0"/>
      <w:autoSpaceDN w:val="0"/>
      <w:adjustRightInd w:val="0"/>
      <w:jc w:val="both"/>
    </w:pPr>
    <w:rPr>
      <w:rFonts w:ascii="五" w:hAnsi="Times New Roman" w:eastAsia="五" w:cs="Times New Roman"/>
      <w:sz w:val="24"/>
      <w:lang w:val="en-US" w:eastAsia="zh-CN" w:bidi="ar-SA"/>
    </w:rPr>
  </w:style>
  <w:style w:type="paragraph" w:customStyle="1" w:styleId="2924">
    <w:name w:val="1."/>
    <w:basedOn w:val="1"/>
    <w:qFormat/>
    <w:uiPriority w:val="0"/>
    <w:pPr>
      <w:adjustRightInd/>
      <w:spacing w:line="360" w:lineRule="auto"/>
      <w:ind w:left="1820" w:hanging="323" w:firstLineChars="0"/>
    </w:pPr>
    <w:rPr>
      <w:rFonts w:ascii="DFKai-SB" w:hAnsi="Wingdings" w:eastAsia="DFKai-SB" w:cs="Times New Roman"/>
      <w:sz w:val="28"/>
      <w:szCs w:val="20"/>
      <w:lang w:eastAsia="zh-TW"/>
    </w:rPr>
  </w:style>
  <w:style w:type="paragraph" w:customStyle="1" w:styleId="2925">
    <w:name w:val="样式 标题 3小标题小节标题H3h33rd level第二层条标题4标题 3 Char标题 3 Char Ch...2"/>
    <w:basedOn w:val="5"/>
    <w:qFormat/>
    <w:uiPriority w:val="0"/>
    <w:pPr>
      <w:tabs>
        <w:tab w:val="left" w:pos="0"/>
        <w:tab w:val="left" w:pos="709"/>
        <w:tab w:val="left" w:pos="993"/>
        <w:tab w:val="left" w:pos="1364"/>
      </w:tabs>
      <w:snapToGrid/>
      <w:spacing w:before="0" w:after="0" w:line="500" w:lineRule="exact"/>
      <w:ind w:left="709" w:hanging="709" w:firstLineChars="0"/>
      <w:textAlignment w:val="baseline"/>
    </w:pPr>
    <w:rPr>
      <w:rFonts w:ascii="Arial" w:hAnsi="Arial" w:cs="Arial"/>
      <w:bCs w:val="0"/>
      <w:color w:val="0000FF"/>
      <w:kern w:val="0"/>
      <w:sz w:val="30"/>
      <w:szCs w:val="30"/>
    </w:rPr>
  </w:style>
  <w:style w:type="paragraph" w:customStyle="1" w:styleId="2926">
    <w:name w:val="OIC1 Address"/>
    <w:basedOn w:val="1"/>
    <w:qFormat/>
    <w:uiPriority w:val="0"/>
    <w:pPr>
      <w:tabs>
        <w:tab w:val="left" w:pos="1440"/>
      </w:tabs>
      <w:adjustRightInd/>
      <w:snapToGrid/>
      <w:spacing w:line="240" w:lineRule="auto"/>
      <w:ind w:firstLine="0" w:firstLineChars="0"/>
      <w:jc w:val="center"/>
    </w:pPr>
    <w:rPr>
      <w:rFonts w:ascii="Arial" w:hAnsi="Arial" w:cs="Times New Roman"/>
      <w:color w:val="000080"/>
      <w:kern w:val="0"/>
      <w:sz w:val="20"/>
      <w:szCs w:val="20"/>
    </w:rPr>
  </w:style>
  <w:style w:type="paragraph" w:customStyle="1" w:styleId="2927">
    <w:name w:val="c11"/>
    <w:qFormat/>
    <w:uiPriority w:val="0"/>
    <w:pPr>
      <w:widowControl w:val="0"/>
      <w:autoSpaceDE w:val="0"/>
      <w:autoSpaceDN w:val="0"/>
      <w:adjustRightInd w:val="0"/>
      <w:jc w:val="both"/>
    </w:pPr>
    <w:rPr>
      <w:rFonts w:ascii="Arial" w:hAnsi="Arial" w:eastAsia="宋体" w:cs="Times New Roman"/>
      <w:sz w:val="24"/>
      <w:lang w:val="en-US" w:eastAsia="zh-CN" w:bidi="ar-SA"/>
    </w:rPr>
  </w:style>
  <w:style w:type="paragraph" w:customStyle="1" w:styleId="2928">
    <w:name w:val="1pt line"/>
    <w:qFormat/>
    <w:uiPriority w:val="0"/>
    <w:pPr>
      <w:pBdr>
        <w:bottom w:val="single" w:color="auto" w:sz="8" w:space="1"/>
      </w:pBdr>
      <w:spacing w:line="20" w:lineRule="exact"/>
    </w:pPr>
    <w:rPr>
      <w:rFonts w:ascii="Times New Roman" w:hAnsi="Times New Roman" w:eastAsia="PMingLiU" w:cs="Times New Roman"/>
      <w:lang w:val="en-US" w:eastAsia="zh-TW" w:bidi="ar-SA"/>
    </w:rPr>
  </w:style>
  <w:style w:type="paragraph" w:customStyle="1" w:styleId="2929">
    <w:name w:val="樣式6"/>
    <w:basedOn w:val="1"/>
    <w:qFormat/>
    <w:uiPriority w:val="0"/>
    <w:pPr>
      <w:snapToGrid/>
      <w:spacing w:line="0" w:lineRule="atLeast"/>
      <w:ind w:left="57" w:firstLine="0" w:firstLineChars="0"/>
      <w:jc w:val="left"/>
      <w:textAlignment w:val="baseline"/>
    </w:pPr>
    <w:rPr>
      <w:rFonts w:ascii="Arial" w:hAnsi="Arial" w:eastAsia="MingLiU" w:cs="Times New Roman"/>
      <w:b/>
      <w:kern w:val="0"/>
      <w:szCs w:val="20"/>
      <w:lang w:eastAsia="zh-TW"/>
    </w:rPr>
  </w:style>
  <w:style w:type="paragraph" w:customStyle="1" w:styleId="2930">
    <w:name w:val="內文縮排 2"/>
    <w:basedOn w:val="21"/>
    <w:qFormat/>
    <w:uiPriority w:val="0"/>
    <w:pPr>
      <w:spacing w:before="120" w:line="300" w:lineRule="auto"/>
      <w:ind w:left="794" w:firstLine="0" w:firstLineChars="0"/>
    </w:pPr>
    <w:rPr>
      <w:rFonts w:ascii="Arial" w:hAnsi="Arial"/>
      <w:bCs/>
      <w:spacing w:val="20"/>
      <w:sz w:val="24"/>
      <w:szCs w:val="20"/>
      <w:lang w:eastAsia="zh-TW"/>
    </w:rPr>
  </w:style>
  <w:style w:type="paragraph" w:customStyle="1" w:styleId="2931">
    <w:name w:val="樣式2"/>
    <w:basedOn w:val="5"/>
    <w:qFormat/>
    <w:uiPriority w:val="0"/>
    <w:pPr>
      <w:keepLines w:val="0"/>
      <w:tabs>
        <w:tab w:val="left" w:pos="993"/>
        <w:tab w:val="left" w:pos="1050"/>
        <w:tab w:val="left" w:pos="3640"/>
      </w:tabs>
      <w:adjustRightInd/>
      <w:snapToGrid/>
      <w:spacing w:before="240" w:after="240" w:line="360" w:lineRule="auto"/>
      <w:ind w:left="284" w:firstLine="0" w:firstLineChars="0"/>
    </w:pPr>
    <w:rPr>
      <w:rFonts w:ascii="Arial" w:hAnsi="Arial" w:eastAsia="PMingLiU" w:cs="Arial"/>
      <w:bCs w:val="0"/>
      <w:color w:val="000000"/>
      <w:spacing w:val="20"/>
      <w:sz w:val="24"/>
      <w:szCs w:val="36"/>
      <w:lang w:eastAsia="zh-TW"/>
    </w:rPr>
  </w:style>
  <w:style w:type="paragraph" w:customStyle="1" w:styleId="2932">
    <w:name w:val="23-47表名12"/>
    <w:basedOn w:val="1"/>
    <w:qFormat/>
    <w:uiPriority w:val="0"/>
    <w:pPr>
      <w:adjustRightInd/>
      <w:snapToGrid/>
      <w:spacing w:afterLines="50" w:line="440" w:lineRule="exact"/>
      <w:ind w:firstLine="0" w:firstLineChars="0"/>
      <w:jc w:val="center"/>
    </w:pPr>
    <w:rPr>
      <w:rFonts w:ascii="宋体" w:hAnsi="宋体" w:cs="Times New Roman"/>
      <w:b/>
      <w:szCs w:val="24"/>
    </w:rPr>
  </w:style>
  <w:style w:type="paragraph" w:customStyle="1" w:styleId="2933">
    <w:name w:val="正文文字首航缩2字"/>
    <w:basedOn w:val="1"/>
    <w:qFormat/>
    <w:uiPriority w:val="0"/>
    <w:pPr>
      <w:adjustRightInd/>
      <w:snapToGrid/>
      <w:spacing w:line="360" w:lineRule="auto"/>
    </w:pPr>
    <w:rPr>
      <w:rFonts w:cs="Times New Roman"/>
      <w:szCs w:val="24"/>
    </w:rPr>
  </w:style>
  <w:style w:type="paragraph" w:customStyle="1" w:styleId="2934">
    <w:name w:val="样式 标题 3小标题小节标题标题3H3h33rd level第二层条标题4标题 3 Char标题 3 Cha..."/>
    <w:basedOn w:val="5"/>
    <w:qFormat/>
    <w:uiPriority w:val="0"/>
    <w:pPr>
      <w:tabs>
        <w:tab w:val="left" w:pos="0"/>
        <w:tab w:val="left" w:pos="709"/>
        <w:tab w:val="left" w:pos="993"/>
        <w:tab w:val="left" w:pos="1364"/>
      </w:tabs>
      <w:snapToGrid/>
      <w:spacing w:before="0" w:after="0" w:line="500" w:lineRule="exact"/>
      <w:ind w:left="1135" w:firstLine="0" w:firstLineChars="0"/>
      <w:textAlignment w:val="baseline"/>
    </w:pPr>
    <w:rPr>
      <w:rFonts w:cs="宋体"/>
      <w:color w:val="000000"/>
      <w:kern w:val="32"/>
      <w:sz w:val="28"/>
      <w:szCs w:val="28"/>
    </w:rPr>
  </w:style>
  <w:style w:type="paragraph" w:customStyle="1" w:styleId="2935">
    <w:name w:val="图标"/>
    <w:basedOn w:val="35"/>
    <w:qFormat/>
    <w:uiPriority w:val="0"/>
    <w:pPr>
      <w:pBdr>
        <w:top w:val="single" w:color="auto" w:sz="4" w:space="1"/>
      </w:pBdr>
      <w:adjustRightInd/>
      <w:snapToGrid/>
      <w:spacing w:after="0" w:line="360" w:lineRule="auto"/>
      <w:ind w:left="0" w:leftChars="0" w:firstLine="561"/>
      <w:jc w:val="center"/>
    </w:pPr>
    <w:rPr>
      <w:rFonts w:cs="Times New Roman"/>
      <w:b/>
      <w:szCs w:val="24"/>
      <w:lang w:val="zh-CN"/>
    </w:rPr>
  </w:style>
  <w:style w:type="paragraph" w:customStyle="1" w:styleId="2936">
    <w:name w:val="ｲﾝﾃﾞﾝﾄ-2"/>
    <w:basedOn w:val="1"/>
    <w:qFormat/>
    <w:uiPriority w:val="0"/>
    <w:pPr>
      <w:adjustRightInd/>
      <w:snapToGrid/>
      <w:spacing w:line="360" w:lineRule="atLeast"/>
      <w:ind w:left="737" w:firstLine="0" w:firstLineChars="0"/>
    </w:pPr>
    <w:rPr>
      <w:rFonts w:ascii="MS Gothic" w:hAnsi="Century" w:eastAsia="MS Gothic" w:cs="Times New Roman"/>
      <w:sz w:val="21"/>
      <w:szCs w:val="20"/>
      <w:lang w:eastAsia="ja-JP"/>
    </w:rPr>
  </w:style>
  <w:style w:type="paragraph" w:customStyle="1" w:styleId="2937">
    <w:name w:val="图文"/>
    <w:basedOn w:val="1"/>
    <w:qFormat/>
    <w:uiPriority w:val="0"/>
    <w:pPr>
      <w:autoSpaceDE w:val="0"/>
      <w:autoSpaceDN w:val="0"/>
      <w:adjustRightInd/>
      <w:snapToGrid/>
      <w:spacing w:afterLines="50" w:line="280" w:lineRule="exact"/>
      <w:jc w:val="center"/>
      <w:outlineLvl w:val="1"/>
    </w:pPr>
    <w:rPr>
      <w:rFonts w:eastAsia="仿宋_GB2312" w:cs="Times New Roman"/>
      <w:sz w:val="21"/>
      <w:szCs w:val="20"/>
    </w:rPr>
  </w:style>
  <w:style w:type="paragraph" w:customStyle="1" w:styleId="2938">
    <w:name w:val="统一正文"/>
    <w:basedOn w:val="1"/>
    <w:qFormat/>
    <w:uiPriority w:val="0"/>
    <w:pPr>
      <w:pBdr>
        <w:top w:val="single" w:color="auto" w:sz="4" w:space="1"/>
      </w:pBdr>
      <w:snapToGrid/>
      <w:spacing w:line="360" w:lineRule="auto"/>
      <w:ind w:firstLine="480"/>
      <w:jc w:val="left"/>
      <w:textAlignment w:val="baseline"/>
    </w:pPr>
    <w:rPr>
      <w:rFonts w:cs="Times New Roman"/>
      <w:kern w:val="0"/>
      <w:szCs w:val="20"/>
    </w:rPr>
  </w:style>
  <w:style w:type="paragraph" w:customStyle="1" w:styleId="2939">
    <w:name w:val="Char Char1 Char Char1 Char"/>
    <w:basedOn w:val="1"/>
    <w:qFormat/>
    <w:uiPriority w:val="0"/>
    <w:pPr>
      <w:adjustRightInd/>
      <w:snapToGrid/>
      <w:spacing w:line="240" w:lineRule="auto"/>
      <w:ind w:firstLine="0" w:firstLineChars="0"/>
    </w:pPr>
    <w:rPr>
      <w:rFonts w:cs="Times New Roman"/>
      <w:sz w:val="21"/>
      <w:szCs w:val="21"/>
    </w:rPr>
  </w:style>
  <w:style w:type="paragraph" w:customStyle="1" w:styleId="2940">
    <w:name w:val="表格文字新"/>
    <w:basedOn w:val="229"/>
    <w:qFormat/>
    <w:uiPriority w:val="0"/>
    <w:pPr>
      <w:tabs>
        <w:tab w:val="left" w:pos="5580"/>
        <w:tab w:val="left" w:pos="5760"/>
      </w:tabs>
      <w:spacing w:after="120" w:line="400" w:lineRule="exact"/>
      <w:ind w:firstLine="560"/>
      <w:jc w:val="center"/>
      <w:textAlignment w:val="baseline"/>
    </w:pPr>
    <w:rPr>
      <w:sz w:val="21"/>
      <w:szCs w:val="21"/>
      <w:lang w:val="zh-CN"/>
    </w:rPr>
  </w:style>
  <w:style w:type="paragraph" w:customStyle="1" w:styleId="2941">
    <w:name w:val="Char4 Char Char Char Char Char Char Char Char Char Char Char Char Char Char Char Char Char Char Char Char Char Char Char Char Char Char Char Char Char"/>
    <w:basedOn w:val="1"/>
    <w:qFormat/>
    <w:uiPriority w:val="0"/>
    <w:pPr>
      <w:adjustRightInd/>
      <w:snapToGrid/>
      <w:spacing w:line="240" w:lineRule="exact"/>
    </w:pPr>
    <w:rPr>
      <w:rFonts w:cs="Times New Roman"/>
      <w:sz w:val="28"/>
      <w:szCs w:val="28"/>
    </w:rPr>
  </w:style>
  <w:style w:type="paragraph" w:customStyle="1" w:styleId="2942">
    <w:name w:val="Char Char1 Char Char1"/>
    <w:basedOn w:val="1"/>
    <w:qFormat/>
    <w:uiPriority w:val="0"/>
    <w:pPr>
      <w:adjustRightInd/>
      <w:snapToGrid/>
      <w:spacing w:line="240" w:lineRule="auto"/>
      <w:ind w:firstLine="0" w:firstLineChars="0"/>
    </w:pPr>
    <w:rPr>
      <w:rFonts w:cs="Times New Roman"/>
      <w:sz w:val="21"/>
      <w:szCs w:val="21"/>
    </w:rPr>
  </w:style>
  <w:style w:type="paragraph" w:customStyle="1" w:styleId="2943">
    <w:name w:val="B"/>
    <w:basedOn w:val="66"/>
    <w:qFormat/>
    <w:uiPriority w:val="0"/>
    <w:pPr>
      <w:spacing w:beforeLines="20" w:afterLines="20" w:line="240" w:lineRule="auto"/>
    </w:pPr>
    <w:rPr>
      <w:rFonts w:ascii="Times New Roman" w:hAnsi="Calibri" w:eastAsia="宋体"/>
      <w:b/>
      <w:sz w:val="21"/>
      <w:szCs w:val="21"/>
      <w:lang w:val="zh-CN"/>
    </w:rPr>
  </w:style>
  <w:style w:type="paragraph" w:customStyle="1" w:styleId="2944">
    <w:name w:val="Char3 Char Char Char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2945">
    <w:name w:val="燕正文"/>
    <w:basedOn w:val="35"/>
    <w:qFormat/>
    <w:uiPriority w:val="0"/>
    <w:pPr>
      <w:pBdr>
        <w:top w:val="single" w:color="auto" w:sz="4" w:space="1"/>
      </w:pBdr>
      <w:adjustRightInd/>
      <w:snapToGrid/>
      <w:spacing w:after="0" w:line="480" w:lineRule="atLeast"/>
      <w:ind w:left="0" w:leftChars="0" w:firstLine="480"/>
    </w:pPr>
    <w:rPr>
      <w:rFonts w:cs="宋体"/>
      <w:szCs w:val="24"/>
      <w:lang w:val="zh-CN"/>
    </w:rPr>
  </w:style>
  <w:style w:type="paragraph" w:customStyle="1" w:styleId="2946">
    <w:name w:val="Char Char Char Char Char Char Char Char Char1 Char Char Char"/>
    <w:basedOn w:val="1"/>
    <w:qFormat/>
    <w:uiPriority w:val="0"/>
    <w:pPr>
      <w:adjustRightInd/>
      <w:snapToGrid/>
      <w:spacing w:line="240" w:lineRule="auto"/>
      <w:ind w:firstLine="0" w:firstLineChars="0"/>
    </w:pPr>
    <w:rPr>
      <w:rFonts w:cs="Times New Roman"/>
      <w:sz w:val="21"/>
      <w:szCs w:val="21"/>
    </w:rPr>
  </w:style>
  <w:style w:type="paragraph" w:customStyle="1" w:styleId="2947">
    <w:name w:val="表内文字小3141"/>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2948">
    <w:name w:val="表格的文字"/>
    <w:basedOn w:val="1"/>
    <w:qFormat/>
    <w:uiPriority w:val="0"/>
    <w:pPr>
      <w:adjustRightInd/>
      <w:snapToGrid/>
      <w:spacing w:line="300" w:lineRule="exact"/>
      <w:ind w:firstLine="0" w:firstLineChars="0"/>
      <w:jc w:val="center"/>
    </w:pPr>
    <w:rPr>
      <w:rFonts w:ascii="仿宋_GB2312" w:eastAsia="仿宋_GB2312" w:cs="Times New Roman"/>
      <w:bCs/>
      <w:sz w:val="21"/>
      <w:szCs w:val="20"/>
    </w:rPr>
  </w:style>
  <w:style w:type="paragraph" w:customStyle="1" w:styleId="2949">
    <w:name w:val="1标2"/>
    <w:basedOn w:val="1"/>
    <w:qFormat/>
    <w:uiPriority w:val="0"/>
    <w:pPr>
      <w:keepNext/>
      <w:keepLines/>
      <w:pBdr>
        <w:top w:val="single" w:color="auto" w:sz="4" w:space="1"/>
      </w:pBdr>
      <w:snapToGrid/>
      <w:spacing w:before="240" w:after="120" w:line="480" w:lineRule="exact"/>
      <w:ind w:firstLine="0" w:firstLineChars="0"/>
      <w:jc w:val="left"/>
      <w:textAlignment w:val="baseline"/>
      <w:outlineLvl w:val="1"/>
    </w:pPr>
    <w:rPr>
      <w:rFonts w:eastAsia="黑体" w:cs="Times New Roman"/>
      <w:b/>
      <w:kern w:val="0"/>
      <w:sz w:val="32"/>
      <w:szCs w:val="32"/>
    </w:rPr>
  </w:style>
  <w:style w:type="paragraph" w:customStyle="1" w:styleId="2950">
    <w:name w:val="Char1 Char Char Char Char Char Char Char Char Char"/>
    <w:basedOn w:val="1"/>
    <w:qFormat/>
    <w:uiPriority w:val="0"/>
    <w:pPr>
      <w:widowControl/>
      <w:adjustRightInd/>
      <w:snapToGrid/>
      <w:spacing w:before="100" w:beforeAutospacing="1" w:after="100" w:afterAutospacing="1" w:line="240" w:lineRule="auto"/>
      <w:jc w:val="left"/>
    </w:pPr>
    <w:rPr>
      <w:rFonts w:ascii="Verdana" w:hAnsi="Verdana" w:eastAsia="仿宋_GB2312" w:cs="Times New Roman"/>
      <w:kern w:val="0"/>
      <w:sz w:val="20"/>
      <w:szCs w:val="21"/>
      <w:lang w:eastAsia="en-US"/>
    </w:rPr>
  </w:style>
  <w:style w:type="paragraph" w:customStyle="1" w:styleId="2951">
    <w:name w:val="样式 标题 2 + 行距: 最小值 12 磅"/>
    <w:basedOn w:val="4"/>
    <w:qFormat/>
    <w:uiPriority w:val="0"/>
    <w:pPr>
      <w:widowControl w:val="0"/>
      <w:tabs>
        <w:tab w:val="left" w:pos="315"/>
        <w:tab w:val="left" w:pos="768"/>
      </w:tabs>
      <w:snapToGrid/>
      <w:spacing w:beforeLines="100" w:afterLines="100" w:line="240" w:lineRule="atLeast"/>
      <w:jc w:val="left"/>
      <w:textAlignment w:val="baseline"/>
    </w:pPr>
    <w:rPr>
      <w:rFonts w:ascii="黑体" w:eastAsia="黑体" w:cs="宋体"/>
      <w:bCs w:val="0"/>
      <w:kern w:val="0"/>
      <w:sz w:val="28"/>
      <w:szCs w:val="28"/>
    </w:rPr>
  </w:style>
  <w:style w:type="paragraph" w:customStyle="1" w:styleId="2952">
    <w:name w:val="CM52"/>
    <w:basedOn w:val="1"/>
    <w:next w:val="1"/>
    <w:qFormat/>
    <w:uiPriority w:val="0"/>
    <w:pPr>
      <w:autoSpaceDE w:val="0"/>
      <w:autoSpaceDN w:val="0"/>
      <w:snapToGrid/>
      <w:spacing w:after="173"/>
      <w:ind w:firstLine="0" w:firstLineChars="0"/>
      <w:jc w:val="left"/>
    </w:pPr>
    <w:rPr>
      <w:rFonts w:ascii="黑体" w:eastAsia="黑体" w:cs="Times New Roman"/>
      <w:kern w:val="0"/>
      <w:szCs w:val="28"/>
    </w:rPr>
  </w:style>
  <w:style w:type="paragraph" w:customStyle="1" w:styleId="2953">
    <w:name w:val="CM54"/>
    <w:basedOn w:val="1411"/>
    <w:next w:val="1411"/>
    <w:qFormat/>
    <w:uiPriority w:val="0"/>
    <w:pPr>
      <w:spacing w:after="248"/>
    </w:pPr>
    <w:rPr>
      <w:rFonts w:ascii="黑体" w:hAnsi="Times New Roman" w:eastAsia="黑体" w:cs="Times New Roman"/>
      <w:color w:val="auto"/>
    </w:rPr>
  </w:style>
  <w:style w:type="paragraph" w:customStyle="1" w:styleId="2954">
    <w:name w:val="表内宋5中1"/>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2955">
    <w:name w:val="CM4"/>
    <w:basedOn w:val="1411"/>
    <w:next w:val="1411"/>
    <w:qFormat/>
    <w:uiPriority w:val="0"/>
    <w:pPr>
      <w:spacing w:line="468" w:lineRule="atLeast"/>
    </w:pPr>
    <w:rPr>
      <w:rFonts w:ascii="黑体" w:hAnsi="Times New Roman" w:eastAsia="黑体" w:cs="Times New Roman"/>
      <w:color w:val="auto"/>
    </w:rPr>
  </w:style>
  <w:style w:type="paragraph" w:customStyle="1" w:styleId="2956">
    <w:name w:val="样式 报告书表格 + 黑色"/>
    <w:basedOn w:val="231"/>
    <w:qFormat/>
    <w:uiPriority w:val="0"/>
    <w:pPr>
      <w:spacing w:line="400" w:lineRule="exact"/>
    </w:pPr>
    <w:rPr>
      <w:rFonts w:ascii="宋体" w:hAnsi="宋体" w:eastAsia="仿宋_GB2312"/>
      <w:color w:val="000000"/>
      <w:kern w:val="2"/>
      <w:szCs w:val="21"/>
      <w:lang w:val="fr-FR"/>
    </w:rPr>
  </w:style>
  <w:style w:type="paragraph" w:customStyle="1" w:styleId="2957">
    <w:name w:val="正文编号1"/>
    <w:basedOn w:val="1"/>
    <w:qFormat/>
    <w:uiPriority w:val="0"/>
    <w:pPr>
      <w:adjustRightInd/>
      <w:snapToGrid/>
      <w:spacing w:line="360" w:lineRule="auto"/>
      <w:ind w:firstLine="567" w:firstLineChars="0"/>
    </w:pPr>
    <w:rPr>
      <w:rFonts w:ascii="Arial" w:hAnsi="Arial" w:eastAsia="仿宋_GB2312" w:cs="Times New Roman"/>
      <w:sz w:val="28"/>
      <w:szCs w:val="28"/>
    </w:rPr>
  </w:style>
  <w:style w:type="paragraph" w:customStyle="1" w:styleId="2958">
    <w:name w:val="表题注"/>
    <w:basedOn w:val="11"/>
    <w:qFormat/>
    <w:uiPriority w:val="0"/>
    <w:pPr>
      <w:keepNext w:val="0"/>
      <w:keepLines w:val="0"/>
      <w:tabs>
        <w:tab w:val="left" w:pos="720"/>
        <w:tab w:val="left" w:pos="840"/>
        <w:tab w:val="left" w:pos="945"/>
        <w:tab w:val="clear" w:pos="3780"/>
      </w:tabs>
      <w:adjustRightInd/>
      <w:spacing w:beforeLines="50" w:afterLines="50" w:line="400" w:lineRule="atLeast"/>
      <w:ind w:left="289" w:hanging="289"/>
      <w:textAlignment w:val="auto"/>
    </w:pPr>
    <w:rPr>
      <w:rFonts w:eastAsia="宋体"/>
      <w:b/>
      <w:bCs/>
      <w:kern w:val="2"/>
      <w:szCs w:val="24"/>
      <w:lang w:val="zh-CN"/>
    </w:rPr>
  </w:style>
  <w:style w:type="paragraph" w:customStyle="1" w:styleId="2959">
    <w:name w:val="样式 标题 4PIM 4h4第三层条标题 4 Char Char Char Char CharH4bulletbl..."/>
    <w:basedOn w:val="6"/>
    <w:qFormat/>
    <w:uiPriority w:val="0"/>
    <w:pPr>
      <w:keepNext w:val="0"/>
      <w:keepLines w:val="0"/>
      <w:adjustRightInd/>
      <w:snapToGrid/>
      <w:spacing w:before="0" w:after="0" w:line="360" w:lineRule="auto"/>
      <w:ind w:left="-57" w:firstLine="567" w:firstLineChars="0"/>
    </w:pPr>
    <w:rPr>
      <w:rFonts w:ascii="仿宋_GB2312" w:hAnsi="仿宋_GB2312" w:eastAsia="仿宋_GB2312" w:cs="Times New Roman"/>
      <w:lang w:val="zh-CN"/>
    </w:rPr>
  </w:style>
  <w:style w:type="paragraph" w:customStyle="1" w:styleId="2960">
    <w:name w:val="标题4n"/>
    <w:basedOn w:val="5"/>
    <w:qFormat/>
    <w:uiPriority w:val="0"/>
    <w:pPr>
      <w:keepNext w:val="0"/>
      <w:keepLines w:val="0"/>
      <w:tabs>
        <w:tab w:val="left" w:pos="0"/>
      </w:tabs>
      <w:adjustRightInd/>
      <w:snapToGrid/>
      <w:spacing w:before="0" w:after="0" w:line="360" w:lineRule="auto"/>
      <w:ind w:firstLine="567" w:firstLineChars="0"/>
    </w:pPr>
    <w:rPr>
      <w:rFonts w:ascii="仿宋_GB2312" w:hAnsi="Arial" w:eastAsia="仿宋_GB2312" w:cs="Times New Roman"/>
      <w:b w:val="0"/>
      <w:sz w:val="28"/>
      <w:szCs w:val="28"/>
    </w:rPr>
  </w:style>
  <w:style w:type="paragraph" w:customStyle="1" w:styleId="2961">
    <w:name w:val="表内54151"/>
    <w:basedOn w:val="1"/>
    <w:qFormat/>
    <w:uiPriority w:val="0"/>
    <w:pPr>
      <w:spacing w:line="300" w:lineRule="auto"/>
      <w:ind w:firstLine="0" w:firstLineChars="0"/>
      <w:jc w:val="center"/>
    </w:pPr>
    <w:rPr>
      <w:rFonts w:ascii="宋体" w:hAnsi="宋体" w:cs="宋体"/>
      <w:sz w:val="21"/>
      <w:szCs w:val="20"/>
    </w:rPr>
  </w:style>
  <w:style w:type="paragraph" w:customStyle="1" w:styleId="2962">
    <w:name w:val="Char1 Char Char Char Char Char Char Char Char Char1 Char Char Char Char Char"/>
    <w:basedOn w:val="1"/>
    <w:qFormat/>
    <w:uiPriority w:val="0"/>
    <w:pPr>
      <w:widowControl/>
      <w:adjustRightInd/>
      <w:snapToGrid/>
      <w:spacing w:before="100" w:beforeAutospacing="1" w:after="100" w:afterAutospacing="1" w:line="240" w:lineRule="auto"/>
      <w:jc w:val="left"/>
    </w:pPr>
    <w:rPr>
      <w:rFonts w:ascii="Verdana" w:hAnsi="Verdana" w:eastAsia="仿宋_GB2312" w:cs="Times New Roman"/>
      <w:kern w:val="0"/>
      <w:sz w:val="20"/>
      <w:szCs w:val="21"/>
      <w:lang w:eastAsia="en-US"/>
    </w:rPr>
  </w:style>
  <w:style w:type="paragraph" w:customStyle="1" w:styleId="2963">
    <w:name w:val="表格标题6"/>
    <w:basedOn w:val="38"/>
    <w:qFormat/>
    <w:uiPriority w:val="0"/>
    <w:pPr>
      <w:numPr>
        <w:ilvl w:val="0"/>
        <w:numId w:val="8"/>
      </w:numPr>
      <w:pBdr>
        <w:top w:val="single" w:color="auto" w:sz="4" w:space="1"/>
      </w:pBdr>
      <w:wordWrap w:val="0"/>
      <w:adjustRightInd w:val="0"/>
      <w:spacing w:after="0" w:line="360" w:lineRule="auto"/>
      <w:ind w:leftChars="0"/>
      <w:jc w:val="center"/>
      <w:textAlignment w:val="baseline"/>
    </w:pPr>
    <w:rPr>
      <w:rFonts w:ascii="Times New Roman" w:eastAsia="宋体"/>
      <w:b/>
      <w:kern w:val="0"/>
      <w:sz w:val="24"/>
    </w:rPr>
  </w:style>
  <w:style w:type="paragraph" w:customStyle="1" w:styleId="2964">
    <w:name w:val="Char1 Char Char Char Char Char Char Char Char Char Char Char"/>
    <w:basedOn w:val="1"/>
    <w:qFormat/>
    <w:uiPriority w:val="0"/>
    <w:pPr>
      <w:adjustRightInd/>
      <w:snapToGrid/>
      <w:spacing w:line="480" w:lineRule="exact"/>
      <w:ind w:firstLine="0" w:firstLineChars="0"/>
    </w:pPr>
    <w:rPr>
      <w:rFonts w:cs="Times New Roman"/>
      <w:sz w:val="21"/>
      <w:szCs w:val="24"/>
    </w:rPr>
  </w:style>
  <w:style w:type="paragraph" w:customStyle="1" w:styleId="2965">
    <w:name w:val="Char1 Char Char Char Char Char1 Char"/>
    <w:basedOn w:val="1"/>
    <w:qFormat/>
    <w:uiPriority w:val="0"/>
    <w:pPr>
      <w:adjustRightInd/>
      <w:snapToGrid/>
      <w:spacing w:line="240" w:lineRule="auto"/>
      <w:ind w:firstLine="0" w:firstLineChars="0"/>
    </w:pPr>
    <w:rPr>
      <w:rFonts w:cs="Times New Roman"/>
      <w:sz w:val="21"/>
      <w:szCs w:val="21"/>
    </w:rPr>
  </w:style>
  <w:style w:type="paragraph" w:customStyle="1" w:styleId="2966">
    <w:name w:val="图文文字"/>
    <w:qFormat/>
    <w:uiPriority w:val="0"/>
    <w:pPr>
      <w:jc w:val="center"/>
    </w:pPr>
    <w:rPr>
      <w:rFonts w:ascii="Times New Roman" w:hAnsi="Times New Roman" w:eastAsia="宋体" w:cs="Times New Roman"/>
      <w:sz w:val="21"/>
      <w:lang w:val="en-US" w:eastAsia="zh-CN" w:bidi="ar-SA"/>
    </w:rPr>
  </w:style>
  <w:style w:type="paragraph" w:customStyle="1" w:styleId="2967">
    <w:name w:val="环评样式"/>
    <w:basedOn w:val="1"/>
    <w:qFormat/>
    <w:uiPriority w:val="0"/>
    <w:pPr>
      <w:overflowPunct w:val="0"/>
      <w:spacing w:line="360" w:lineRule="auto"/>
      <w:ind w:firstLine="0" w:firstLineChars="0"/>
      <w:textAlignment w:val="baseline"/>
      <w:outlineLvl w:val="0"/>
    </w:pPr>
    <w:rPr>
      <w:rFonts w:ascii="仿宋_GB2312" w:hAnsi="Alaska" w:eastAsia="仿宋_GB2312" w:cs="Times New Roman"/>
      <w:snapToGrid w:val="0"/>
      <w:kern w:val="0"/>
      <w:sz w:val="30"/>
      <w:szCs w:val="20"/>
    </w:rPr>
  </w:style>
  <w:style w:type="paragraph" w:customStyle="1" w:styleId="2968">
    <w:name w:val="13"/>
    <w:basedOn w:val="1"/>
    <w:next w:val="21"/>
    <w:qFormat/>
    <w:uiPriority w:val="0"/>
    <w:pPr>
      <w:spacing w:line="360" w:lineRule="auto"/>
      <w:ind w:firstLine="420" w:firstLineChars="0"/>
      <w:textAlignment w:val="baseline"/>
    </w:pPr>
    <w:rPr>
      <w:rFonts w:ascii="宋体" w:hAnsi="Alaska" w:cs="Times New Roman"/>
      <w:kern w:val="0"/>
      <w:szCs w:val="20"/>
    </w:rPr>
  </w:style>
  <w:style w:type="paragraph" w:customStyle="1" w:styleId="2969">
    <w:name w:val="首页页眉样式"/>
    <w:basedOn w:val="57"/>
    <w:qFormat/>
    <w:uiPriority w:val="0"/>
    <w:pPr>
      <w:tabs>
        <w:tab w:val="clear" w:pos="4153"/>
        <w:tab w:val="clear" w:pos="8306"/>
      </w:tabs>
      <w:adjustRightInd w:val="0"/>
      <w:spacing w:line="360" w:lineRule="auto"/>
      <w:ind w:firstLine="0"/>
      <w:textAlignment w:val="baseline"/>
    </w:pPr>
    <w:rPr>
      <w:rFonts w:ascii="楷体_GB2312" w:hAnsi="Alaska" w:eastAsia="楷体_GB2312"/>
      <w:spacing w:val="-20"/>
      <w:kern w:val="0"/>
      <w:szCs w:val="20"/>
      <w:lang w:val="zh-CN"/>
    </w:rPr>
  </w:style>
  <w:style w:type="paragraph" w:customStyle="1" w:styleId="2970">
    <w:name w:val="样式 表内小5 + 黑体 加粗 倾斜 下划线11"/>
    <w:basedOn w:val="1"/>
    <w:qFormat/>
    <w:uiPriority w:val="0"/>
    <w:pPr>
      <w:spacing w:line="300" w:lineRule="auto"/>
      <w:ind w:firstLine="0" w:firstLineChars="0"/>
      <w:jc w:val="left"/>
    </w:pPr>
    <w:rPr>
      <w:rFonts w:ascii="黑体" w:hAnsi="黑体" w:eastAsia="黑体" w:cs="Times New Roman"/>
      <w:b/>
      <w:bCs/>
      <w:i/>
      <w:iCs/>
      <w:sz w:val="18"/>
      <w:szCs w:val="24"/>
      <w:u w:val="single"/>
    </w:rPr>
  </w:style>
  <w:style w:type="paragraph" w:customStyle="1" w:styleId="2971">
    <w:name w:val="样式 样式1 + 五号 黑色 段前: 4 磅 段后: 4 磅 行距: 单倍行距"/>
    <w:basedOn w:val="1"/>
    <w:qFormat/>
    <w:uiPriority w:val="0"/>
    <w:pPr>
      <w:pBdr>
        <w:top w:val="single" w:color="auto" w:sz="4" w:space="1"/>
      </w:pBdr>
      <w:adjustRightInd/>
      <w:snapToGrid/>
      <w:spacing w:before="80" w:after="80" w:line="240" w:lineRule="auto"/>
      <w:ind w:firstLine="0" w:firstLineChars="0"/>
    </w:pPr>
    <w:rPr>
      <w:rFonts w:cs="Times New Roman"/>
      <w:sz w:val="21"/>
      <w:szCs w:val="21"/>
    </w:rPr>
  </w:style>
  <w:style w:type="paragraph" w:customStyle="1" w:styleId="2972">
    <w:name w:val="样式 仿宋_GB2312 小四 居中 行距: 最小值 12 磅"/>
    <w:basedOn w:val="1"/>
    <w:qFormat/>
    <w:uiPriority w:val="0"/>
    <w:pPr>
      <w:adjustRightInd/>
      <w:snapToGrid/>
      <w:spacing w:line="400" w:lineRule="exact"/>
      <w:ind w:firstLine="0" w:firstLineChars="0"/>
      <w:jc w:val="center"/>
    </w:pPr>
    <w:rPr>
      <w:rFonts w:ascii="仿宋_GB2312" w:cs="宋体"/>
      <w:sz w:val="21"/>
      <w:szCs w:val="20"/>
    </w:rPr>
  </w:style>
  <w:style w:type="paragraph" w:customStyle="1" w:styleId="2973">
    <w:name w:val="样式 标题 1h1H1PIM 1标书11.标题 1Section HeadHeader11st levell1..."/>
    <w:basedOn w:val="3"/>
    <w:qFormat/>
    <w:uiPriority w:val="0"/>
    <w:pPr>
      <w:adjustRightInd/>
      <w:snapToGrid/>
      <w:spacing w:before="240" w:beforeLines="0" w:after="240" w:afterLines="0"/>
      <w:ind w:right="210"/>
    </w:pPr>
    <w:rPr>
      <w:rFonts w:eastAsia="黑体" w:cs="宋体"/>
      <w:bCs w:val="0"/>
      <w:color w:val="000000"/>
      <w:szCs w:val="20"/>
    </w:rPr>
  </w:style>
  <w:style w:type="paragraph" w:customStyle="1" w:styleId="2974">
    <w:name w:val="TITLE-2"/>
    <w:basedOn w:val="1"/>
    <w:qFormat/>
    <w:uiPriority w:val="0"/>
    <w:pPr>
      <w:snapToGrid/>
      <w:spacing w:line="480" w:lineRule="atLeast"/>
      <w:ind w:left="284" w:hanging="284" w:firstLineChars="0"/>
      <w:textAlignment w:val="baseline"/>
    </w:pPr>
    <w:rPr>
      <w:rFonts w:ascii="華康中楷體" w:eastAsia="華康中楷體" w:cs="Times New Roman"/>
      <w:kern w:val="0"/>
      <w:sz w:val="28"/>
      <w:szCs w:val="20"/>
      <w:lang w:eastAsia="zh-TW"/>
    </w:rPr>
  </w:style>
  <w:style w:type="paragraph" w:customStyle="1" w:styleId="2975">
    <w:name w:val="样式 表格1 + 首行缩进:  2 字符"/>
    <w:basedOn w:val="1435"/>
    <w:qFormat/>
    <w:uiPriority w:val="0"/>
    <w:pPr>
      <w:spacing w:line="400" w:lineRule="exact"/>
    </w:pPr>
    <w:rPr>
      <w:rFonts w:ascii="CG Times (W1)" w:hAnsi="CG Times (W1)" w:cs="宋体"/>
      <w:sz w:val="24"/>
      <w:szCs w:val="20"/>
    </w:rPr>
  </w:style>
  <w:style w:type="paragraph" w:customStyle="1" w:styleId="2976">
    <w:name w:val="默认段落字体 Para Char112"/>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2977">
    <w:name w:val="表文字51112"/>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2978">
    <w:name w:val="我的正文 Char Char"/>
    <w:basedOn w:val="1"/>
    <w:qFormat/>
    <w:uiPriority w:val="0"/>
    <w:pPr>
      <w:pBdr>
        <w:top w:val="single" w:color="auto" w:sz="4" w:space="1"/>
      </w:pBdr>
      <w:adjustRightInd/>
      <w:snapToGrid/>
      <w:spacing w:line="360" w:lineRule="auto"/>
    </w:pPr>
    <w:rPr>
      <w:rFonts w:cs="Times New Roman"/>
      <w:szCs w:val="24"/>
    </w:rPr>
  </w:style>
  <w:style w:type="paragraph" w:customStyle="1" w:styleId="2979">
    <w:name w:val="正文小四"/>
    <w:basedOn w:val="1"/>
    <w:qFormat/>
    <w:uiPriority w:val="0"/>
    <w:pPr>
      <w:spacing w:line="240" w:lineRule="auto"/>
      <w:ind w:firstLine="0" w:firstLineChars="0"/>
    </w:pPr>
    <w:rPr>
      <w:rFonts w:ascii="宋体" w:hAnsi="宋体" w:cs="Times New Roman"/>
      <w:szCs w:val="20"/>
    </w:rPr>
  </w:style>
  <w:style w:type="paragraph" w:customStyle="1" w:styleId="2980">
    <w:name w:val="Char Char Char Char Char Char Char Char Char Char Char1 Char Char Char Char Char Char1 Char"/>
    <w:basedOn w:val="1"/>
    <w:qFormat/>
    <w:uiPriority w:val="0"/>
    <w:pPr>
      <w:adjustRightInd/>
      <w:snapToGrid/>
      <w:spacing w:line="240" w:lineRule="auto"/>
      <w:ind w:firstLine="0" w:firstLineChars="0"/>
    </w:pPr>
    <w:rPr>
      <w:rFonts w:cs="Times New Roman"/>
      <w:szCs w:val="24"/>
    </w:rPr>
  </w:style>
  <w:style w:type="paragraph" w:customStyle="1" w:styleId="2981">
    <w:name w:val="表题911"/>
    <w:basedOn w:val="45"/>
    <w:qFormat/>
    <w:uiPriority w:val="0"/>
    <w:pPr>
      <w:adjustRightInd w:val="0"/>
      <w:snapToGrid w:val="0"/>
      <w:spacing w:line="300" w:lineRule="auto"/>
    </w:pPr>
    <w:rPr>
      <w:rFonts w:ascii="黑体" w:eastAsia="黑体"/>
      <w:spacing w:val="0"/>
      <w:sz w:val="24"/>
    </w:rPr>
  </w:style>
  <w:style w:type="paragraph" w:customStyle="1" w:styleId="2982">
    <w:name w:val="Char Char Char Char Char Char Char Char Char Char Char Char Char Char Char Char Char1 Char Char Char Char Char Char Char Char"/>
    <w:basedOn w:val="1"/>
    <w:qFormat/>
    <w:uiPriority w:val="0"/>
    <w:pPr>
      <w:adjustRightInd/>
      <w:snapToGrid/>
      <w:spacing w:line="240" w:lineRule="auto"/>
      <w:ind w:firstLine="0" w:firstLineChars="0"/>
    </w:pPr>
    <w:rPr>
      <w:rFonts w:cs="Times New Roman"/>
      <w:sz w:val="21"/>
      <w:szCs w:val="21"/>
    </w:rPr>
  </w:style>
  <w:style w:type="paragraph" w:customStyle="1" w:styleId="2983">
    <w:name w:val="燕山正文11312"/>
    <w:basedOn w:val="1"/>
    <w:qFormat/>
    <w:uiPriority w:val="0"/>
    <w:pPr>
      <w:tabs>
        <w:tab w:val="left" w:pos="4680"/>
      </w:tabs>
      <w:spacing w:line="360" w:lineRule="auto"/>
      <w:ind w:firstLine="480"/>
    </w:pPr>
    <w:rPr>
      <w:rFonts w:ascii="宋体" w:hAnsi="宋体" w:cs="宋体"/>
      <w:bCs/>
      <w:snapToGrid w:val="0"/>
      <w:color w:val="000000"/>
      <w:kern w:val="0"/>
      <w:szCs w:val="24"/>
    </w:rPr>
  </w:style>
  <w:style w:type="paragraph" w:customStyle="1" w:styleId="2984">
    <w:name w:val="样式 宋体 小四 加粗"/>
    <w:basedOn w:val="1"/>
    <w:qFormat/>
    <w:uiPriority w:val="0"/>
    <w:pPr>
      <w:pBdr>
        <w:top w:val="single" w:color="auto" w:sz="4" w:space="1"/>
      </w:pBdr>
      <w:adjustRightInd/>
      <w:snapToGrid/>
      <w:spacing w:line="440" w:lineRule="exact"/>
      <w:ind w:firstLine="0" w:firstLineChars="0"/>
      <w:jc w:val="left"/>
    </w:pPr>
    <w:rPr>
      <w:rFonts w:ascii="宋体" w:hAnsi="宋体" w:cs="Times New Roman"/>
      <w:szCs w:val="24"/>
    </w:rPr>
  </w:style>
  <w:style w:type="paragraph" w:customStyle="1" w:styleId="2985">
    <w:name w:val="Char Char1 Char Char Char Char Char Char"/>
    <w:basedOn w:val="1"/>
    <w:qFormat/>
    <w:uiPriority w:val="0"/>
    <w:pPr>
      <w:adjustRightInd/>
      <w:snapToGrid/>
      <w:spacing w:line="240" w:lineRule="auto"/>
      <w:ind w:firstLine="0" w:firstLineChars="0"/>
    </w:pPr>
    <w:rPr>
      <w:rFonts w:cs="Times New Roman"/>
      <w:szCs w:val="24"/>
    </w:rPr>
  </w:style>
  <w:style w:type="paragraph" w:customStyle="1" w:styleId="2986">
    <w:name w:val="9 Char Char Char7"/>
    <w:basedOn w:val="1"/>
    <w:qFormat/>
    <w:uiPriority w:val="0"/>
    <w:pPr>
      <w:adjustRightInd/>
      <w:snapToGrid/>
      <w:spacing w:line="240" w:lineRule="exact"/>
    </w:pPr>
    <w:rPr>
      <w:rFonts w:cs="Times New Roman"/>
      <w:sz w:val="28"/>
      <w:szCs w:val="28"/>
    </w:rPr>
  </w:style>
  <w:style w:type="paragraph" w:customStyle="1" w:styleId="2987">
    <w:name w:val="Char Char7 Char Char"/>
    <w:basedOn w:val="1"/>
    <w:qFormat/>
    <w:uiPriority w:val="0"/>
    <w:pPr>
      <w:adjustRightInd/>
      <w:snapToGrid/>
      <w:spacing w:line="240" w:lineRule="exact"/>
    </w:pPr>
    <w:rPr>
      <w:rFonts w:cs="Times New Roman"/>
      <w:sz w:val="28"/>
      <w:szCs w:val="28"/>
    </w:rPr>
  </w:style>
  <w:style w:type="paragraph" w:customStyle="1" w:styleId="2988">
    <w:name w:val="样式 标题 2 + 段前: 6 磅 段后: 6 磅 行距: 多倍行距 1.4 字行"/>
    <w:basedOn w:val="4"/>
    <w:qFormat/>
    <w:uiPriority w:val="0"/>
    <w:pPr>
      <w:widowControl w:val="0"/>
      <w:tabs>
        <w:tab w:val="left" w:pos="315"/>
      </w:tabs>
      <w:adjustRightInd/>
      <w:snapToGrid/>
      <w:spacing w:before="260" w:beforeLines="0" w:after="260" w:afterLines="0" w:line="336" w:lineRule="auto"/>
    </w:pPr>
    <w:rPr>
      <w:rFonts w:eastAsia="黑体" w:cs="宋体"/>
      <w:szCs w:val="20"/>
    </w:rPr>
  </w:style>
  <w:style w:type="paragraph" w:customStyle="1" w:styleId="2989">
    <w:name w:val="样式 标题 1 + 段前: 0 磅 段后: 0 磅 行距: 1.5 倍行距"/>
    <w:basedOn w:val="3"/>
    <w:qFormat/>
    <w:uiPriority w:val="0"/>
    <w:pPr>
      <w:keepNext w:val="0"/>
      <w:adjustRightInd/>
      <w:snapToGrid/>
      <w:spacing w:before="0" w:beforeLines="0" w:after="0" w:afterLines="0" w:line="324" w:lineRule="auto"/>
      <w:jc w:val="center"/>
    </w:pPr>
    <w:rPr>
      <w:rFonts w:cs="宋体"/>
      <w:b w:val="0"/>
      <w:bCs w:val="0"/>
      <w:sz w:val="24"/>
      <w:szCs w:val="24"/>
    </w:rPr>
  </w:style>
  <w:style w:type="paragraph" w:customStyle="1" w:styleId="2990">
    <w:name w:val="pvc1.1"/>
    <w:basedOn w:val="4"/>
    <w:next w:val="4"/>
    <w:qFormat/>
    <w:uiPriority w:val="0"/>
    <w:pPr>
      <w:widowControl w:val="0"/>
      <w:tabs>
        <w:tab w:val="left" w:pos="315"/>
        <w:tab w:val="left" w:pos="576"/>
        <w:tab w:val="left" w:pos="768"/>
      </w:tabs>
      <w:snapToGrid/>
      <w:spacing w:beforeLines="100" w:afterLines="100" w:line="324" w:lineRule="auto"/>
      <w:ind w:left="576" w:hanging="576"/>
    </w:pPr>
    <w:rPr>
      <w:rFonts w:ascii="黑体" w:eastAsia="华文中宋" w:cs="宋体"/>
      <w:b w:val="0"/>
      <w:bCs w:val="0"/>
      <w:sz w:val="44"/>
      <w:szCs w:val="44"/>
    </w:rPr>
  </w:style>
  <w:style w:type="paragraph" w:customStyle="1" w:styleId="2991">
    <w:name w:val="表内5中21"/>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2992">
    <w:name w:val="样式 样式 Times New Roman 小四 行距: 1.5 倍行距 + 左侧:  0 厘米 首行缩进:  0 厘米"/>
    <w:basedOn w:val="1"/>
    <w:qFormat/>
    <w:uiPriority w:val="0"/>
    <w:pPr>
      <w:pBdr>
        <w:top w:val="single" w:color="auto" w:sz="4" w:space="1"/>
      </w:pBdr>
      <w:adjustRightInd/>
      <w:snapToGrid/>
      <w:spacing w:line="324" w:lineRule="auto"/>
      <w:ind w:firstLine="480"/>
    </w:pPr>
    <w:rPr>
      <w:rFonts w:cs="Times New Roman"/>
      <w:szCs w:val="24"/>
    </w:rPr>
  </w:style>
  <w:style w:type="paragraph" w:customStyle="1" w:styleId="2993">
    <w:name w:val="样式 样式 标题 1 + 华文中宋 居中 段前: 12 磅 段后: 12 磅 行距: 多倍行距 1.4 字行 + 首行缩进:  ..."/>
    <w:basedOn w:val="1468"/>
    <w:qFormat/>
    <w:uiPriority w:val="0"/>
    <w:pPr>
      <w:tabs>
        <w:tab w:val="left" w:pos="1155"/>
        <w:tab w:val="clear" w:pos="0"/>
      </w:tabs>
      <w:ind w:left="1155" w:hanging="432"/>
    </w:pPr>
  </w:style>
  <w:style w:type="paragraph" w:customStyle="1" w:styleId="2994">
    <w:name w:val="样式2－王鹏"/>
    <w:basedOn w:val="1"/>
    <w:qFormat/>
    <w:uiPriority w:val="0"/>
    <w:pPr>
      <w:pBdr>
        <w:top w:val="single" w:color="auto" w:sz="4" w:space="1"/>
      </w:pBdr>
      <w:autoSpaceDE w:val="0"/>
      <w:autoSpaceDN w:val="0"/>
      <w:spacing w:line="300" w:lineRule="auto"/>
      <w:ind w:firstLine="0" w:firstLineChars="0"/>
      <w:jc w:val="center"/>
      <w:textAlignment w:val="baseline"/>
    </w:pPr>
    <w:rPr>
      <w:rFonts w:cs="Times New Roman"/>
      <w:kern w:val="0"/>
      <w:sz w:val="21"/>
      <w:szCs w:val="21"/>
    </w:rPr>
  </w:style>
  <w:style w:type="paragraph" w:customStyle="1" w:styleId="2995">
    <w:name w:val="样式 俺的正文 + 首行缩进:  2 字符"/>
    <w:basedOn w:val="1"/>
    <w:qFormat/>
    <w:uiPriority w:val="0"/>
    <w:pPr>
      <w:numPr>
        <w:ilvl w:val="0"/>
        <w:numId w:val="9"/>
      </w:numPr>
      <w:pBdr>
        <w:top w:val="single" w:color="auto" w:sz="4" w:space="1"/>
      </w:pBdr>
      <w:adjustRightInd/>
      <w:snapToGrid/>
      <w:spacing w:line="360" w:lineRule="auto"/>
      <w:ind w:left="0" w:firstLineChars="0"/>
    </w:pPr>
    <w:rPr>
      <w:rFonts w:cs="Times New Roman"/>
      <w:szCs w:val="24"/>
    </w:rPr>
  </w:style>
  <w:style w:type="paragraph" w:customStyle="1" w:styleId="2996">
    <w:name w:val="bgbt1章标题"/>
    <w:basedOn w:val="2283"/>
    <w:next w:val="2283"/>
    <w:qFormat/>
    <w:uiPriority w:val="0"/>
    <w:pPr>
      <w:spacing w:before="120" w:after="120"/>
      <w:outlineLvl w:val="0"/>
    </w:pPr>
    <w:rPr>
      <w:sz w:val="32"/>
    </w:rPr>
  </w:style>
  <w:style w:type="paragraph" w:customStyle="1" w:styleId="2997">
    <w:name w:val="附件12"/>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2998">
    <w:name w:val="bg编号和名称"/>
    <w:basedOn w:val="1668"/>
    <w:qFormat/>
    <w:uiPriority w:val="0"/>
    <w:pPr>
      <w:spacing w:line="240" w:lineRule="auto"/>
      <w:ind w:firstLine="0"/>
      <w:jc w:val="center"/>
    </w:pPr>
    <w:rPr>
      <w:rFonts w:eastAsia="黑体"/>
      <w:sz w:val="21"/>
    </w:rPr>
  </w:style>
  <w:style w:type="paragraph" w:customStyle="1" w:styleId="2999">
    <w:name w:val="bg表内容"/>
    <w:basedOn w:val="1667"/>
    <w:next w:val="1668"/>
    <w:qFormat/>
    <w:uiPriority w:val="0"/>
    <w:pPr>
      <w:ind w:left="-113" w:right="-113"/>
      <w:jc w:val="center"/>
    </w:pPr>
    <w:rPr>
      <w:sz w:val="18"/>
    </w:rPr>
  </w:style>
  <w:style w:type="paragraph" w:customStyle="1" w:styleId="3000">
    <w:name w:val="bg表头"/>
    <w:basedOn w:val="2999"/>
    <w:next w:val="1668"/>
    <w:qFormat/>
    <w:uiPriority w:val="0"/>
    <w:rPr>
      <w:rFonts w:eastAsia="黑体"/>
    </w:rPr>
  </w:style>
  <w:style w:type="paragraph" w:customStyle="1" w:styleId="3001">
    <w:name w:val="bg附录1标题"/>
    <w:basedOn w:val="1"/>
    <w:next w:val="1668"/>
    <w:qFormat/>
    <w:uiPriority w:val="0"/>
    <w:pPr>
      <w:pBdr>
        <w:top w:val="single" w:color="auto" w:sz="4" w:space="1"/>
      </w:pBdr>
      <w:adjustRightInd/>
      <w:snapToGrid/>
      <w:spacing w:before="120" w:line="240" w:lineRule="auto"/>
      <w:ind w:firstLine="482" w:firstLineChars="0"/>
      <w:outlineLvl w:val="2"/>
    </w:pPr>
    <w:rPr>
      <w:rFonts w:eastAsia="黑体" w:cs="Times New Roman"/>
      <w:sz w:val="28"/>
      <w:szCs w:val="20"/>
    </w:rPr>
  </w:style>
  <w:style w:type="paragraph" w:customStyle="1" w:styleId="3002">
    <w:name w:val="Char Char2 Char Char Char Char5"/>
    <w:basedOn w:val="1"/>
    <w:qFormat/>
    <w:uiPriority w:val="0"/>
    <w:pPr>
      <w:adjustRightInd/>
      <w:snapToGrid/>
      <w:spacing w:line="240" w:lineRule="auto"/>
      <w:ind w:firstLine="0" w:firstLineChars="0"/>
    </w:pPr>
    <w:rPr>
      <w:rFonts w:cs="Times New Roman"/>
      <w:sz w:val="21"/>
      <w:szCs w:val="24"/>
    </w:rPr>
  </w:style>
  <w:style w:type="paragraph" w:customStyle="1" w:styleId="3003">
    <w:name w:val="表内宋5中12"/>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3004">
    <w:name w:val="Body Single"/>
    <w:qFormat/>
    <w:uiPriority w:val="0"/>
    <w:pPr>
      <w:widowControl w:val="0"/>
      <w:autoSpaceDE w:val="0"/>
      <w:autoSpaceDN w:val="0"/>
      <w:adjustRightInd w:val="0"/>
      <w:textAlignment w:val="baseline"/>
    </w:pPr>
    <w:rPr>
      <w:rFonts w:ascii="宋体" w:hAnsi="Times New Roman" w:eastAsia="宋体" w:cs="Times New Roman"/>
      <w:color w:val="000000"/>
      <w:sz w:val="24"/>
      <w:lang w:val="en-US" w:eastAsia="zh-CN" w:bidi="ar-SA"/>
    </w:rPr>
  </w:style>
  <w:style w:type="paragraph" w:customStyle="1" w:styleId="3005">
    <w:name w:val="Bullet 1"/>
    <w:qFormat/>
    <w:uiPriority w:val="0"/>
    <w:pPr>
      <w:widowControl w:val="0"/>
      <w:autoSpaceDE w:val="0"/>
      <w:autoSpaceDN w:val="0"/>
      <w:adjustRightInd w:val="0"/>
      <w:ind w:left="576"/>
      <w:textAlignment w:val="baseline"/>
    </w:pPr>
    <w:rPr>
      <w:rFonts w:ascii="宋体" w:hAnsi="Times New Roman" w:eastAsia="宋体" w:cs="Times New Roman"/>
      <w:color w:val="000000"/>
      <w:sz w:val="24"/>
      <w:lang w:val="en-US" w:eastAsia="zh-CN" w:bidi="ar-SA"/>
    </w:rPr>
  </w:style>
  <w:style w:type="paragraph" w:customStyle="1" w:styleId="3006">
    <w:name w:val="表格内字体32"/>
    <w:basedOn w:val="179"/>
    <w:next w:val="179"/>
    <w:qFormat/>
    <w:uiPriority w:val="0"/>
    <w:pPr>
      <w:spacing w:line="240" w:lineRule="auto"/>
      <w:ind w:firstLine="0"/>
      <w:jc w:val="center"/>
    </w:pPr>
    <w:rPr>
      <w:rFonts w:hAnsi="宋体" w:cs="Times New Roman"/>
      <w:sz w:val="21"/>
    </w:rPr>
  </w:style>
  <w:style w:type="paragraph" w:customStyle="1" w:styleId="3007">
    <w:name w:val="m3"/>
    <w:basedOn w:val="1"/>
    <w:qFormat/>
    <w:uiPriority w:val="0"/>
    <w:pPr>
      <w:pBdr>
        <w:top w:val="single" w:color="auto" w:sz="4" w:space="1"/>
      </w:pBdr>
      <w:snapToGrid/>
      <w:spacing w:line="400" w:lineRule="atLeast"/>
      <w:ind w:firstLine="0" w:firstLineChars="0"/>
      <w:jc w:val="center"/>
      <w:textAlignment w:val="bottom"/>
    </w:pPr>
    <w:rPr>
      <w:rFonts w:eastAsia="楷体" w:cs="Times New Roman"/>
      <w:kern w:val="0"/>
      <w:sz w:val="28"/>
      <w:szCs w:val="20"/>
    </w:rPr>
  </w:style>
  <w:style w:type="paragraph" w:customStyle="1" w:styleId="3008">
    <w:name w:val="表内文字小2122"/>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009">
    <w:name w:val="Subhead"/>
    <w:qFormat/>
    <w:uiPriority w:val="0"/>
    <w:pPr>
      <w:widowControl w:val="0"/>
      <w:autoSpaceDE w:val="0"/>
      <w:autoSpaceDN w:val="0"/>
      <w:adjustRightInd w:val="0"/>
      <w:spacing w:before="72" w:after="72"/>
      <w:textAlignment w:val="baseline"/>
    </w:pPr>
    <w:rPr>
      <w:rFonts w:ascii="宋体" w:hAnsi="Times New Roman" w:eastAsia="宋体" w:cs="Times New Roman"/>
      <w:b/>
      <w:i/>
      <w:color w:val="000000"/>
      <w:sz w:val="24"/>
      <w:lang w:val="en-US" w:eastAsia="zh-CN" w:bidi="ar-SA"/>
    </w:rPr>
  </w:style>
  <w:style w:type="paragraph" w:customStyle="1" w:styleId="3010">
    <w:name w:val="俺的题目三"/>
    <w:basedOn w:val="794"/>
    <w:next w:val="794"/>
    <w:qFormat/>
    <w:uiPriority w:val="0"/>
    <w:pPr>
      <w:outlineLvl w:val="2"/>
    </w:pPr>
    <w:rPr>
      <w:rFonts w:eastAsia="黑体"/>
      <w:b/>
      <w:bCs/>
    </w:rPr>
  </w:style>
  <w:style w:type="paragraph" w:customStyle="1" w:styleId="3011">
    <w:name w:val="白洋淀"/>
    <w:basedOn w:val="794"/>
    <w:qFormat/>
    <w:uiPriority w:val="0"/>
    <w:pPr>
      <w:spacing w:line="360" w:lineRule="auto"/>
      <w:ind w:firstLine="480"/>
      <w:jc w:val="left"/>
    </w:pPr>
    <w:rPr>
      <w:rFonts w:cs="宋体"/>
    </w:rPr>
  </w:style>
  <w:style w:type="paragraph" w:customStyle="1" w:styleId="3012">
    <w:name w:val="图题32"/>
    <w:basedOn w:val="179"/>
    <w:next w:val="179"/>
    <w:qFormat/>
    <w:uiPriority w:val="0"/>
    <w:pPr>
      <w:ind w:firstLine="0"/>
      <w:jc w:val="center"/>
    </w:pPr>
    <w:rPr>
      <w:rFonts w:ascii="黑体" w:hAnsi="宋体" w:eastAsia="黑体"/>
      <w:b/>
      <w:bCs/>
    </w:rPr>
  </w:style>
  <w:style w:type="paragraph" w:customStyle="1" w:styleId="3013">
    <w:name w:val="备注文字"/>
    <w:basedOn w:val="1"/>
    <w:qFormat/>
    <w:uiPriority w:val="0"/>
    <w:pPr>
      <w:pBdr>
        <w:top w:val="single" w:color="auto" w:sz="4" w:space="1"/>
      </w:pBdr>
      <w:snapToGrid/>
      <w:spacing w:line="240" w:lineRule="atLeast"/>
      <w:ind w:firstLine="0" w:firstLineChars="0"/>
      <w:textAlignment w:val="baseline"/>
    </w:pPr>
    <w:rPr>
      <w:rFonts w:eastAsia="楷体_GB2312" w:cs="宋体"/>
      <w:kern w:val="0"/>
      <w:sz w:val="21"/>
      <w:szCs w:val="21"/>
    </w:rPr>
  </w:style>
  <w:style w:type="paragraph" w:customStyle="1" w:styleId="3014">
    <w:name w:val="标题 2新"/>
    <w:basedOn w:val="4"/>
    <w:qFormat/>
    <w:uiPriority w:val="0"/>
    <w:pPr>
      <w:widowControl w:val="0"/>
      <w:tabs>
        <w:tab w:val="left" w:pos="315"/>
        <w:tab w:val="left" w:pos="576"/>
      </w:tabs>
      <w:snapToGrid/>
      <w:spacing w:before="240" w:beforeLines="0" w:after="260" w:afterLines="0" w:line="324" w:lineRule="auto"/>
      <w:ind w:left="576" w:hanging="576"/>
    </w:pPr>
    <w:rPr>
      <w:rFonts w:eastAsia="黑体" w:cs="宋体"/>
      <w:kern w:val="0"/>
      <w:sz w:val="28"/>
      <w:szCs w:val="28"/>
    </w:rPr>
  </w:style>
  <w:style w:type="paragraph" w:customStyle="1" w:styleId="3015">
    <w:name w:val="表格 32"/>
    <w:basedOn w:val="1"/>
    <w:qFormat/>
    <w:uiPriority w:val="0"/>
    <w:pPr>
      <w:pBdr>
        <w:top w:val="single" w:color="auto" w:sz="4" w:space="1"/>
      </w:pBdr>
      <w:autoSpaceDE w:val="0"/>
      <w:autoSpaceDN w:val="0"/>
      <w:spacing w:line="240" w:lineRule="auto"/>
      <w:ind w:firstLine="0" w:firstLineChars="0"/>
      <w:jc w:val="center"/>
      <w:textAlignment w:val="baseline"/>
    </w:pPr>
    <w:rPr>
      <w:rFonts w:ascii="宋体" w:hAnsi="宋体" w:cs="Times New Roman"/>
      <w:bCs/>
      <w:kern w:val="0"/>
      <w:sz w:val="21"/>
      <w:szCs w:val="20"/>
      <w:lang w:val="en-GB"/>
    </w:rPr>
  </w:style>
  <w:style w:type="paragraph" w:customStyle="1" w:styleId="3016">
    <w:name w:val="表格标题10"/>
    <w:basedOn w:val="78"/>
    <w:qFormat/>
    <w:uiPriority w:val="0"/>
    <w:pPr>
      <w:numPr>
        <w:ilvl w:val="0"/>
        <w:numId w:val="10"/>
      </w:numPr>
      <w:pBdr>
        <w:top w:val="single" w:color="auto" w:sz="4" w:space="1"/>
      </w:pBdr>
      <w:adjustRightInd w:val="0"/>
      <w:spacing w:after="0" w:line="360" w:lineRule="auto"/>
      <w:ind w:leftChars="0"/>
      <w:jc w:val="center"/>
      <w:textAlignment w:val="baseline"/>
    </w:pPr>
    <w:rPr>
      <w:rFonts w:ascii="Times New Roman" w:eastAsia="宋体"/>
      <w:b/>
      <w:kern w:val="0"/>
      <w:sz w:val="24"/>
    </w:rPr>
  </w:style>
  <w:style w:type="paragraph" w:customStyle="1" w:styleId="3017">
    <w:name w:val="表格标题12"/>
    <w:basedOn w:val="53"/>
    <w:qFormat/>
    <w:uiPriority w:val="0"/>
    <w:pPr>
      <w:pBdr>
        <w:top w:val="single" w:color="auto" w:sz="4" w:space="1"/>
      </w:pBdr>
      <w:tabs>
        <w:tab w:val="left" w:pos="0"/>
      </w:tabs>
      <w:adjustRightInd w:val="0"/>
      <w:spacing w:after="0" w:line="360" w:lineRule="auto"/>
      <w:ind w:left="0" w:leftChars="0"/>
      <w:jc w:val="center"/>
      <w:textAlignment w:val="baseline"/>
    </w:pPr>
    <w:rPr>
      <w:rFonts w:ascii="Times New Roman" w:eastAsia="宋体"/>
      <w:b/>
      <w:kern w:val="0"/>
      <w:sz w:val="24"/>
    </w:rPr>
  </w:style>
  <w:style w:type="paragraph" w:customStyle="1" w:styleId="3018">
    <w:name w:val="表格标题4"/>
    <w:basedOn w:val="47"/>
    <w:qFormat/>
    <w:uiPriority w:val="0"/>
    <w:pPr>
      <w:pBdr>
        <w:top w:val="single" w:color="auto" w:sz="4" w:space="1"/>
      </w:pBdr>
      <w:tabs>
        <w:tab w:val="clear" w:pos="1620"/>
      </w:tabs>
      <w:adjustRightInd w:val="0"/>
      <w:spacing w:line="360" w:lineRule="auto"/>
      <w:ind w:left="0" w:leftChars="0" w:firstLine="0" w:firstLineChars="0"/>
      <w:jc w:val="center"/>
      <w:textAlignment w:val="baseline"/>
    </w:pPr>
    <w:rPr>
      <w:rFonts w:ascii="Times New Roman" w:eastAsia="宋体"/>
      <w:b/>
      <w:kern w:val="0"/>
      <w:sz w:val="24"/>
    </w:rPr>
  </w:style>
  <w:style w:type="paragraph" w:customStyle="1" w:styleId="3019">
    <w:name w:val="前沿"/>
    <w:basedOn w:val="84"/>
    <w:qFormat/>
    <w:uiPriority w:val="0"/>
    <w:pPr>
      <w:pBdr>
        <w:top w:val="single" w:color="auto" w:sz="4" w:space="1"/>
      </w:pBdr>
      <w:adjustRightInd w:val="0"/>
      <w:spacing w:before="360" w:after="240" w:line="360" w:lineRule="atLeast"/>
      <w:textAlignment w:val="baseline"/>
    </w:pPr>
    <w:rPr>
      <w:rFonts w:ascii="Arial" w:cs="宋体"/>
      <w:sz w:val="30"/>
      <w:szCs w:val="30"/>
    </w:rPr>
  </w:style>
  <w:style w:type="paragraph" w:customStyle="1" w:styleId="3020">
    <w:name w:val="表格标题5"/>
    <w:basedOn w:val="65"/>
    <w:qFormat/>
    <w:uiPriority w:val="0"/>
    <w:pPr>
      <w:pBdr>
        <w:top w:val="single" w:color="auto" w:sz="4" w:space="1"/>
      </w:pBdr>
      <w:tabs>
        <w:tab w:val="clear" w:pos="2040"/>
      </w:tabs>
      <w:adjustRightInd w:val="0"/>
      <w:spacing w:line="360" w:lineRule="auto"/>
      <w:ind w:left="0" w:firstLine="0"/>
      <w:jc w:val="center"/>
      <w:textAlignment w:val="baseline"/>
    </w:pPr>
    <w:rPr>
      <w:rFonts w:hint="default"/>
      <w:b/>
      <w:kern w:val="0"/>
      <w:sz w:val="24"/>
    </w:rPr>
  </w:style>
  <w:style w:type="paragraph" w:customStyle="1" w:styleId="3021">
    <w:name w:val="表内文字小11"/>
    <w:basedOn w:val="1"/>
    <w:qFormat/>
    <w:uiPriority w:val="0"/>
    <w:pPr>
      <w:spacing w:line="240" w:lineRule="auto"/>
      <w:ind w:firstLine="0" w:firstLineChars="0"/>
    </w:pPr>
    <w:rPr>
      <w:rFonts w:ascii="宋体" w:hAnsi="Times" w:cs="宋体"/>
      <w:sz w:val="21"/>
      <w:szCs w:val="20"/>
    </w:rPr>
  </w:style>
  <w:style w:type="paragraph" w:customStyle="1" w:styleId="3022">
    <w:name w:val="表格标题7"/>
    <w:basedOn w:val="78"/>
    <w:qFormat/>
    <w:uiPriority w:val="0"/>
    <w:pPr>
      <w:numPr>
        <w:ilvl w:val="0"/>
        <w:numId w:val="11"/>
      </w:numPr>
      <w:pBdr>
        <w:top w:val="single" w:color="auto" w:sz="4" w:space="1"/>
      </w:pBdr>
      <w:adjustRightInd w:val="0"/>
      <w:spacing w:after="0" w:line="360" w:lineRule="auto"/>
      <w:ind w:leftChars="0"/>
      <w:jc w:val="center"/>
      <w:textAlignment w:val="baseline"/>
    </w:pPr>
    <w:rPr>
      <w:rFonts w:ascii="Times New Roman" w:eastAsia="宋体"/>
      <w:b/>
      <w:kern w:val="0"/>
      <w:sz w:val="24"/>
    </w:rPr>
  </w:style>
  <w:style w:type="paragraph" w:customStyle="1" w:styleId="3023">
    <w:name w:val="表格标题8"/>
    <w:basedOn w:val="82"/>
    <w:qFormat/>
    <w:uiPriority w:val="0"/>
    <w:pPr>
      <w:numPr>
        <w:ilvl w:val="0"/>
        <w:numId w:val="12"/>
      </w:numPr>
      <w:pBdr>
        <w:top w:val="single" w:color="auto" w:sz="4" w:space="1"/>
      </w:pBdr>
      <w:adjustRightInd w:val="0"/>
      <w:spacing w:after="0" w:line="360" w:lineRule="auto"/>
      <w:ind w:leftChars="0"/>
      <w:jc w:val="center"/>
      <w:textAlignment w:val="baseline"/>
    </w:pPr>
    <w:rPr>
      <w:rFonts w:ascii="Times New Roman" w:eastAsia="宋体"/>
      <w:b/>
      <w:kern w:val="0"/>
      <w:sz w:val="24"/>
    </w:rPr>
  </w:style>
  <w:style w:type="paragraph" w:customStyle="1" w:styleId="3024">
    <w:name w:val="表格标题9"/>
    <w:basedOn w:val="82"/>
    <w:qFormat/>
    <w:uiPriority w:val="0"/>
    <w:pPr>
      <w:numPr>
        <w:ilvl w:val="0"/>
        <w:numId w:val="13"/>
      </w:numPr>
      <w:pBdr>
        <w:top w:val="single" w:color="auto" w:sz="4" w:space="1"/>
      </w:pBdr>
      <w:wordWrap w:val="0"/>
      <w:adjustRightInd w:val="0"/>
      <w:spacing w:after="0" w:line="240" w:lineRule="atLeast"/>
      <w:ind w:leftChars="0"/>
      <w:jc w:val="center"/>
      <w:textAlignment w:val="baseline"/>
    </w:pPr>
    <w:rPr>
      <w:rFonts w:ascii="Times New Roman" w:eastAsia="宋体"/>
      <w:b/>
      <w:kern w:val="0"/>
      <w:sz w:val="24"/>
    </w:rPr>
  </w:style>
  <w:style w:type="paragraph" w:customStyle="1" w:styleId="3025">
    <w:name w:val="表格单位"/>
    <w:basedOn w:val="21"/>
    <w:qFormat/>
    <w:uiPriority w:val="0"/>
    <w:pPr>
      <w:pBdr>
        <w:top w:val="single" w:color="auto" w:sz="4" w:space="1"/>
      </w:pBdr>
      <w:ind w:firstLine="0" w:firstLineChars="0"/>
      <w:jc w:val="right"/>
    </w:pPr>
  </w:style>
  <w:style w:type="paragraph" w:customStyle="1" w:styleId="3026">
    <w:name w:val="目录"/>
    <w:basedOn w:val="27"/>
    <w:qFormat/>
    <w:uiPriority w:val="0"/>
    <w:pPr>
      <w:pBdr>
        <w:top w:val="single" w:color="auto" w:sz="4" w:space="1"/>
      </w:pBdr>
      <w:adjustRightInd w:val="0"/>
      <w:spacing w:after="0" w:line="360" w:lineRule="auto"/>
      <w:textAlignment w:val="baseline"/>
    </w:pPr>
    <w:rPr>
      <w:rFonts w:cs="Arial"/>
      <w:b/>
      <w:kern w:val="0"/>
      <w:sz w:val="30"/>
      <w:szCs w:val="30"/>
    </w:rPr>
  </w:style>
  <w:style w:type="paragraph" w:customStyle="1" w:styleId="3027">
    <w:name w:val="燕儿正文"/>
    <w:basedOn w:val="1"/>
    <w:qFormat/>
    <w:uiPriority w:val="0"/>
    <w:pPr>
      <w:pBdr>
        <w:top w:val="single" w:color="auto" w:sz="4" w:space="1"/>
      </w:pBdr>
      <w:snapToGrid/>
      <w:spacing w:line="480" w:lineRule="exact"/>
      <w:ind w:firstLine="480"/>
      <w:jc w:val="left"/>
      <w:textAlignment w:val="baseline"/>
    </w:pPr>
    <w:rPr>
      <w:rFonts w:cs="Times New Roman"/>
      <w:kern w:val="0"/>
      <w:szCs w:val="20"/>
    </w:rPr>
  </w:style>
  <w:style w:type="paragraph" w:customStyle="1" w:styleId="3028">
    <w:name w:val="样式 俺的题目三 + 首行缩进:  2 字符"/>
    <w:basedOn w:val="3010"/>
    <w:qFormat/>
    <w:uiPriority w:val="0"/>
    <w:pPr>
      <w:spacing w:line="520" w:lineRule="exact"/>
      <w:ind w:firstLine="0" w:firstLineChars="0"/>
      <w:jc w:val="center"/>
    </w:pPr>
    <w:rPr>
      <w:rFonts w:cs="宋体"/>
      <w:sz w:val="30"/>
      <w:szCs w:val="30"/>
    </w:rPr>
  </w:style>
  <w:style w:type="paragraph" w:customStyle="1" w:styleId="3029">
    <w:name w:val="样式 标题 + 非加粗 黑色"/>
    <w:basedOn w:val="84"/>
    <w:qFormat/>
    <w:uiPriority w:val="0"/>
    <w:pPr>
      <w:pBdr>
        <w:top w:val="single" w:color="auto" w:sz="4" w:space="1"/>
      </w:pBdr>
      <w:adjustRightInd w:val="0"/>
      <w:spacing w:line="360" w:lineRule="atLeast"/>
      <w:textAlignment w:val="baseline"/>
    </w:pPr>
    <w:rPr>
      <w:rFonts w:ascii="Arial"/>
      <w:bCs/>
      <w:sz w:val="18"/>
      <w:szCs w:val="18"/>
    </w:rPr>
  </w:style>
  <w:style w:type="paragraph" w:customStyle="1" w:styleId="3030">
    <w:name w:val="样式 标题 2标题 2 Char + 段前: 1 行 段后: 1 行"/>
    <w:basedOn w:val="4"/>
    <w:qFormat/>
    <w:uiPriority w:val="0"/>
    <w:pPr>
      <w:widowControl w:val="0"/>
      <w:tabs>
        <w:tab w:val="left" w:pos="315"/>
        <w:tab w:val="left" w:pos="768"/>
      </w:tabs>
      <w:snapToGrid/>
      <w:spacing w:beforeLines="80" w:afterLines="80" w:line="520" w:lineRule="exact"/>
      <w:jc w:val="left"/>
      <w:textAlignment w:val="baseline"/>
    </w:pPr>
    <w:rPr>
      <w:rFonts w:ascii="黑体" w:eastAsia="黑体" w:cs="宋体"/>
      <w:kern w:val="0"/>
      <w:sz w:val="28"/>
      <w:szCs w:val="20"/>
    </w:rPr>
  </w:style>
  <w:style w:type="paragraph" w:customStyle="1" w:styleId="3031">
    <w:name w:val="样式 标题 3 + 段前: 1 行 段后: 1 行"/>
    <w:basedOn w:val="5"/>
    <w:qFormat/>
    <w:uiPriority w:val="0"/>
    <w:pPr>
      <w:tabs>
        <w:tab w:val="left" w:pos="900"/>
      </w:tabs>
      <w:adjustRightInd/>
      <w:snapToGrid/>
      <w:spacing w:before="120" w:beforeLines="80" w:after="120" w:afterLines="80" w:line="324" w:lineRule="auto"/>
      <w:ind w:firstLine="0" w:firstLineChars="0"/>
    </w:pPr>
    <w:rPr>
      <w:rFonts w:hAnsi="宋体" w:cs="宋体"/>
      <w:bCs w:val="0"/>
      <w:color w:val="000000"/>
      <w:sz w:val="28"/>
      <w:szCs w:val="20"/>
    </w:rPr>
  </w:style>
  <w:style w:type="paragraph" w:customStyle="1" w:styleId="3032">
    <w:name w:val="表中文字512"/>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033">
    <w:name w:val="黑体三号1"/>
    <w:basedOn w:val="179"/>
    <w:qFormat/>
    <w:uiPriority w:val="0"/>
    <w:pPr>
      <w:jc w:val="center"/>
    </w:pPr>
    <w:rPr>
      <w:rFonts w:ascii="黑体" w:hAnsi="宋体" w:eastAsia="黑体"/>
      <w:b/>
      <w:bCs/>
      <w:sz w:val="32"/>
      <w:szCs w:val="20"/>
    </w:rPr>
  </w:style>
  <w:style w:type="paragraph" w:customStyle="1" w:styleId="3034">
    <w:name w:val="样式 标题 3 + 段前: 6 磅 段后: 3 磅 行距: 固定值 24 磅"/>
    <w:basedOn w:val="5"/>
    <w:qFormat/>
    <w:uiPriority w:val="0"/>
    <w:pPr>
      <w:tabs>
        <w:tab w:val="left" w:pos="900"/>
      </w:tabs>
      <w:adjustRightInd/>
      <w:snapToGrid/>
      <w:spacing w:before="120" w:after="120" w:line="324" w:lineRule="auto"/>
      <w:ind w:firstLine="0" w:firstLineChars="0"/>
    </w:pPr>
    <w:rPr>
      <w:rFonts w:hAnsi="宋体" w:cs="宋体"/>
      <w:bCs w:val="0"/>
      <w:color w:val="000000"/>
      <w:sz w:val="28"/>
      <w:szCs w:val="30"/>
    </w:rPr>
  </w:style>
  <w:style w:type="paragraph" w:customStyle="1" w:styleId="3035">
    <w:name w:val="正文斜体12"/>
    <w:basedOn w:val="179"/>
    <w:next w:val="179"/>
    <w:qFormat/>
    <w:uiPriority w:val="0"/>
    <w:rPr>
      <w:rFonts w:hAnsi="宋体" w:cs="Times New Roman"/>
      <w:i/>
      <w:iCs/>
    </w:rPr>
  </w:style>
  <w:style w:type="paragraph" w:customStyle="1" w:styleId="3036">
    <w:name w:val="正文格式612"/>
    <w:basedOn w:val="1"/>
    <w:qFormat/>
    <w:uiPriority w:val="0"/>
    <w:pPr>
      <w:adjustRightInd/>
      <w:snapToGrid/>
      <w:spacing w:line="360" w:lineRule="auto"/>
      <w:ind w:firstLine="482" w:firstLineChars="0"/>
    </w:pPr>
    <w:rPr>
      <w:rFonts w:ascii="宋体" w:hAnsi="宋体" w:cs="Times New Roman"/>
      <w:szCs w:val="24"/>
    </w:rPr>
  </w:style>
  <w:style w:type="paragraph" w:customStyle="1" w:styleId="3037">
    <w:name w:val="样式 表格标题 + 段后: 0.5 行2"/>
    <w:basedOn w:val="1"/>
    <w:qFormat/>
    <w:uiPriority w:val="0"/>
    <w:pPr>
      <w:pBdr>
        <w:top w:val="single" w:color="auto" w:sz="4" w:space="1"/>
      </w:pBdr>
      <w:snapToGrid/>
      <w:spacing w:line="324" w:lineRule="auto"/>
      <w:ind w:firstLine="0" w:firstLineChars="0"/>
      <w:jc w:val="center"/>
      <w:textAlignment w:val="baseline"/>
    </w:pPr>
    <w:rPr>
      <w:rFonts w:eastAsia="黑体" w:cs="宋体"/>
      <w:b/>
      <w:bCs/>
      <w:kern w:val="0"/>
      <w:szCs w:val="20"/>
    </w:rPr>
  </w:style>
  <w:style w:type="paragraph" w:customStyle="1" w:styleId="3038">
    <w:name w:val="图题14"/>
    <w:basedOn w:val="179"/>
    <w:next w:val="179"/>
    <w:qFormat/>
    <w:uiPriority w:val="0"/>
    <w:pPr>
      <w:ind w:firstLine="0"/>
      <w:jc w:val="center"/>
    </w:pPr>
    <w:rPr>
      <w:rFonts w:ascii="黑体" w:hAnsi="宋体" w:eastAsia="黑体"/>
      <w:b/>
      <w:bCs/>
    </w:rPr>
  </w:style>
  <w:style w:type="paragraph" w:customStyle="1" w:styleId="3039">
    <w:name w:val="样式 表格内文字 + 左侧:  -0.05 字符 首行缩进:  0.05 字符"/>
    <w:basedOn w:val="1926"/>
    <w:qFormat/>
    <w:uiPriority w:val="0"/>
    <w:pPr>
      <w:pBdr>
        <w:top w:val="single" w:color="auto" w:sz="4" w:space="1"/>
      </w:pBdr>
      <w:adjustRightInd w:val="0"/>
      <w:spacing w:line="240" w:lineRule="atLeast"/>
      <w:textAlignment w:val="baseline"/>
    </w:pPr>
    <w:rPr>
      <w:rFonts w:cs="宋体"/>
      <w:spacing w:val="6"/>
      <w:kern w:val="0"/>
      <w:szCs w:val="21"/>
    </w:rPr>
  </w:style>
  <w:style w:type="paragraph" w:customStyle="1" w:styleId="3040">
    <w:name w:val="样式 公式 + 段前: 0.5 行 段后: 0.5 行"/>
    <w:basedOn w:val="1646"/>
    <w:qFormat/>
    <w:uiPriority w:val="0"/>
    <w:pPr>
      <w:pBdr>
        <w:top w:val="single" w:color="auto" w:sz="4" w:space="1"/>
      </w:pBdr>
      <w:snapToGrid/>
      <w:ind w:right="0" w:firstLine="360" w:firstLineChars="150"/>
      <w:jc w:val="left"/>
      <w:textAlignment w:val="baseline"/>
    </w:pPr>
    <w:rPr>
      <w:rFonts w:ascii="Times New Roman" w:eastAsia="宋体" w:cs="宋体"/>
      <w:iCs/>
      <w:kern w:val="0"/>
      <w:position w:val="0"/>
      <w:sz w:val="24"/>
      <w:szCs w:val="24"/>
    </w:rPr>
  </w:style>
  <w:style w:type="paragraph" w:customStyle="1" w:styleId="3041">
    <w:name w:val="样式 公式 + 段前: 0.5 行 段后: 0.5 行1"/>
    <w:basedOn w:val="1646"/>
    <w:qFormat/>
    <w:uiPriority w:val="0"/>
    <w:pPr>
      <w:pBdr>
        <w:top w:val="single" w:color="auto" w:sz="4" w:space="1"/>
      </w:pBdr>
      <w:snapToGrid/>
      <w:ind w:right="0" w:firstLine="360" w:firstLineChars="150"/>
      <w:jc w:val="left"/>
      <w:textAlignment w:val="baseline"/>
    </w:pPr>
    <w:rPr>
      <w:rFonts w:ascii="Times New Roman" w:eastAsia="宋体" w:cs="宋体"/>
      <w:iCs/>
      <w:kern w:val="0"/>
      <w:position w:val="0"/>
      <w:sz w:val="24"/>
      <w:szCs w:val="24"/>
    </w:rPr>
  </w:style>
  <w:style w:type="paragraph" w:customStyle="1" w:styleId="3042">
    <w:name w:val="样式 公式 + 左 段前: 0.5 行 段后: 0.5 行"/>
    <w:basedOn w:val="1646"/>
    <w:qFormat/>
    <w:uiPriority w:val="0"/>
    <w:pPr>
      <w:pBdr>
        <w:top w:val="single" w:color="auto" w:sz="4" w:space="1"/>
      </w:pBdr>
      <w:snapToGrid/>
      <w:ind w:right="0" w:firstLine="360" w:firstLineChars="150"/>
      <w:jc w:val="left"/>
      <w:textAlignment w:val="baseline"/>
    </w:pPr>
    <w:rPr>
      <w:rFonts w:ascii="Times New Roman" w:eastAsia="宋体" w:cs="宋体"/>
      <w:iCs/>
      <w:kern w:val="0"/>
      <w:position w:val="0"/>
      <w:sz w:val="24"/>
      <w:szCs w:val="24"/>
    </w:rPr>
  </w:style>
  <w:style w:type="paragraph" w:customStyle="1" w:styleId="3043">
    <w:name w:val="样式 黑色 首行缩进:  2 字符"/>
    <w:basedOn w:val="1"/>
    <w:qFormat/>
    <w:uiPriority w:val="0"/>
    <w:pPr>
      <w:pBdr>
        <w:top w:val="single" w:color="auto" w:sz="4" w:space="1"/>
      </w:pBdr>
      <w:adjustRightInd/>
      <w:snapToGrid/>
      <w:spacing w:line="500" w:lineRule="atLeast"/>
    </w:pPr>
    <w:rPr>
      <w:rFonts w:cs="宋体"/>
      <w:color w:val="000000"/>
      <w:sz w:val="28"/>
      <w:szCs w:val="20"/>
    </w:rPr>
  </w:style>
  <w:style w:type="paragraph" w:customStyle="1" w:styleId="3044">
    <w:name w:val="样式 加粗 行距: 1.5 倍行距"/>
    <w:basedOn w:val="1"/>
    <w:qFormat/>
    <w:uiPriority w:val="0"/>
    <w:pPr>
      <w:pBdr>
        <w:top w:val="single" w:color="auto" w:sz="4" w:space="1"/>
        <w:bottom w:val="threeDEngrave" w:color="auto" w:sz="12" w:space="1"/>
      </w:pBdr>
      <w:snapToGrid/>
      <w:spacing w:line="360" w:lineRule="auto"/>
      <w:ind w:firstLine="480"/>
      <w:jc w:val="left"/>
      <w:textAlignment w:val="baseline"/>
    </w:pPr>
    <w:rPr>
      <w:rFonts w:cs="宋体"/>
      <w:b/>
      <w:bCs/>
      <w:kern w:val="0"/>
      <w:szCs w:val="20"/>
    </w:rPr>
  </w:style>
  <w:style w:type="paragraph" w:customStyle="1" w:styleId="3045">
    <w:name w:val="图表名称4"/>
    <w:basedOn w:val="86"/>
    <w:qFormat/>
    <w:uiPriority w:val="0"/>
    <w:pPr>
      <w:widowControl/>
      <w:tabs>
        <w:tab w:val="clear" w:pos="0"/>
      </w:tabs>
      <w:autoSpaceDE/>
      <w:autoSpaceDN/>
      <w:spacing w:line="480" w:lineRule="exact"/>
      <w:ind w:firstLine="0" w:firstLineChars="0"/>
      <w:jc w:val="center"/>
      <w:textAlignment w:val="auto"/>
    </w:pPr>
    <w:rPr>
      <w:rFonts w:ascii="宋体" w:hAnsi="宋体"/>
      <w:bCs/>
    </w:rPr>
  </w:style>
  <w:style w:type="paragraph" w:customStyle="1" w:styleId="3046">
    <w:name w:val="环评正文12"/>
    <w:qFormat/>
    <w:uiPriority w:val="0"/>
    <w:pPr>
      <w:spacing w:line="440" w:lineRule="exact"/>
      <w:ind w:firstLine="200" w:firstLineChars="200"/>
    </w:pPr>
    <w:rPr>
      <w:rFonts w:ascii="Times New Roman" w:hAnsi="Times New Roman" w:eastAsia="宋体" w:cs="Times New Roman"/>
      <w:bCs/>
      <w:kern w:val="2"/>
      <w:sz w:val="24"/>
      <w:szCs w:val="24"/>
      <w:lang w:val="en-US" w:eastAsia="zh-CN" w:bidi="ar-SA"/>
    </w:rPr>
  </w:style>
  <w:style w:type="paragraph" w:customStyle="1" w:styleId="3047">
    <w:name w:val="样式 前沿 + 段前: 2 行 段后: 2 行"/>
    <w:basedOn w:val="3019"/>
    <w:qFormat/>
    <w:uiPriority w:val="0"/>
    <w:pPr>
      <w:spacing w:beforeLines="400" w:afterLines="200"/>
    </w:pPr>
    <w:rPr>
      <w:szCs w:val="20"/>
    </w:rPr>
  </w:style>
  <w:style w:type="paragraph" w:customStyle="1" w:styleId="3048">
    <w:name w:val="样式 图表标题 + 段后: 0.5 行"/>
    <w:basedOn w:val="394"/>
    <w:qFormat/>
    <w:uiPriority w:val="0"/>
    <w:pPr>
      <w:pBdr>
        <w:top w:val="single" w:color="auto" w:sz="4" w:space="1"/>
      </w:pBdr>
      <w:autoSpaceDE/>
      <w:autoSpaceDN/>
      <w:adjustRightInd/>
      <w:snapToGrid/>
      <w:spacing w:afterLines="50" w:line="480" w:lineRule="exact"/>
    </w:pPr>
    <w:rPr>
      <w:rFonts w:hAnsi="Times New Roman" w:cs="宋体"/>
      <w:bCs/>
      <w:snapToGrid/>
      <w:color w:val="auto"/>
      <w:sz w:val="24"/>
    </w:rPr>
  </w:style>
  <w:style w:type="paragraph" w:customStyle="1" w:styleId="3049">
    <w:name w:val="样式 样式 样式 标题 4 + 段前: 0.5 行 段后: 0.5 行 + 段前: 0.5 行 段后: 0.5 行6 + 段前:..."/>
    <w:basedOn w:val="1376"/>
    <w:qFormat/>
    <w:uiPriority w:val="0"/>
  </w:style>
  <w:style w:type="paragraph" w:customStyle="1" w:styleId="3050">
    <w:name w:val="样式 样式 标题 4 + 段前: 0.5 行 段后: 0.5 行 + 段前: 0.5 行 段后: 0.5 行1"/>
    <w:basedOn w:val="1196"/>
    <w:qFormat/>
    <w:uiPriority w:val="0"/>
    <w:pPr>
      <w:adjustRightInd w:val="0"/>
    </w:pPr>
  </w:style>
  <w:style w:type="paragraph" w:customStyle="1" w:styleId="3051">
    <w:name w:val="表格内字体1112"/>
    <w:basedOn w:val="179"/>
    <w:qFormat/>
    <w:uiPriority w:val="0"/>
    <w:pPr>
      <w:spacing w:line="240" w:lineRule="auto"/>
      <w:ind w:firstLine="0"/>
      <w:jc w:val="center"/>
    </w:pPr>
    <w:rPr>
      <w:sz w:val="21"/>
      <w:szCs w:val="20"/>
    </w:rPr>
  </w:style>
  <w:style w:type="paragraph" w:customStyle="1" w:styleId="3052">
    <w:name w:val="样式 样式 标题 4 + 段前: 0.5 行 段后: 0.5 行 + 段前: 0.5 行 段后: 0.5 行2"/>
    <w:basedOn w:val="1196"/>
    <w:uiPriority w:val="0"/>
  </w:style>
  <w:style w:type="paragraph" w:customStyle="1" w:styleId="3053">
    <w:name w:val="样式 样式 标题 4 + 段前: 0.5 行 段后: 0.5 行 + 段前: 0.5 行 段后: 0.5 行3"/>
    <w:basedOn w:val="1196"/>
    <w:qFormat/>
    <w:uiPriority w:val="0"/>
    <w:pPr>
      <w:adjustRightInd w:val="0"/>
    </w:pPr>
  </w:style>
  <w:style w:type="paragraph" w:customStyle="1" w:styleId="3054">
    <w:name w:val="样式 样式 样式 标题 4 + 段前: 0.5 行 段后: 0.5 行 + 段前: 0.5 行 段后: 0.5 行5 + 段前:..."/>
    <w:basedOn w:val="1797"/>
    <w:qFormat/>
    <w:uiPriority w:val="0"/>
  </w:style>
  <w:style w:type="paragraph" w:customStyle="1" w:styleId="3055">
    <w:name w:val="Char422"/>
    <w:basedOn w:val="1"/>
    <w:qFormat/>
    <w:uiPriority w:val="0"/>
    <w:pPr>
      <w:adjustRightInd/>
      <w:snapToGrid/>
      <w:spacing w:line="240" w:lineRule="auto"/>
      <w:ind w:left="-48" w:firstLine="0" w:firstLineChars="0"/>
    </w:pPr>
    <w:rPr>
      <w:rFonts w:cs="Times New Roman"/>
      <w:sz w:val="21"/>
      <w:szCs w:val="24"/>
    </w:rPr>
  </w:style>
  <w:style w:type="paragraph" w:customStyle="1" w:styleId="3056">
    <w:name w:val="样式 样式 样式 标题 4 + 段前: 0.5 行 段后: 0.5 行 + 段前: 0.5 行 段后: 0.5 行5 + 段前:...1"/>
    <w:basedOn w:val="1797"/>
    <w:qFormat/>
    <w:uiPriority w:val="0"/>
    <w:pPr>
      <w:adjustRightInd w:val="0"/>
    </w:pPr>
  </w:style>
  <w:style w:type="paragraph" w:customStyle="1" w:styleId="3057">
    <w:name w:val="样式 样式 样式 样式 标题 4 + 段前: 0.5 行 段后: 0.5 行 + 段前: 0.5 行 段后: 0.5 行 + 段..."/>
    <w:basedOn w:val="1194"/>
    <w:qFormat/>
    <w:uiPriority w:val="0"/>
    <w:pPr>
      <w:adjustRightInd/>
    </w:pPr>
  </w:style>
  <w:style w:type="paragraph" w:customStyle="1" w:styleId="3058">
    <w:name w:val="标题41112"/>
    <w:basedOn w:val="1"/>
    <w:qFormat/>
    <w:uiPriority w:val="0"/>
    <w:pPr>
      <w:spacing w:line="300" w:lineRule="auto"/>
      <w:ind w:firstLine="0" w:firstLineChars="0"/>
      <w:jc w:val="left"/>
    </w:pPr>
    <w:rPr>
      <w:rFonts w:ascii="黑体" w:hAnsi="宋体" w:eastAsia="黑体" w:cs="宋体"/>
      <w:bCs/>
      <w:szCs w:val="20"/>
    </w:rPr>
  </w:style>
  <w:style w:type="paragraph" w:customStyle="1" w:styleId="3059">
    <w:name w:val="样式 样式 样式 样式 标题 4 + 段前: 0.5 行 段后: 0.5 行 + 段前: 0.5 行 段后: 0.5 行5 + ..."/>
    <w:basedOn w:val="3056"/>
    <w:qFormat/>
    <w:uiPriority w:val="0"/>
    <w:pPr>
      <w:spacing w:before="50" w:after="50"/>
    </w:pPr>
  </w:style>
  <w:style w:type="paragraph" w:customStyle="1" w:styleId="3060">
    <w:name w:val="正文格式25"/>
    <w:basedOn w:val="1"/>
    <w:qFormat/>
    <w:uiPriority w:val="0"/>
    <w:pPr>
      <w:adjustRightInd/>
      <w:snapToGrid/>
      <w:spacing w:line="360" w:lineRule="auto"/>
      <w:ind w:firstLine="482" w:firstLineChars="0"/>
    </w:pPr>
    <w:rPr>
      <w:rFonts w:ascii="宋体" w:hAnsi="宋体" w:cs="Times New Roman"/>
      <w:szCs w:val="24"/>
    </w:rPr>
  </w:style>
  <w:style w:type="paragraph" w:customStyle="1" w:styleId="3061">
    <w:name w:val="图题43"/>
    <w:basedOn w:val="179"/>
    <w:next w:val="179"/>
    <w:qFormat/>
    <w:uiPriority w:val="0"/>
    <w:pPr>
      <w:ind w:firstLine="0"/>
      <w:jc w:val="center"/>
    </w:pPr>
    <w:rPr>
      <w:rFonts w:ascii="黑体" w:hAnsi="宋体" w:eastAsia="黑体"/>
      <w:b/>
      <w:bCs/>
    </w:rPr>
  </w:style>
  <w:style w:type="paragraph" w:customStyle="1" w:styleId="3062">
    <w:name w:val="T表格"/>
    <w:qFormat/>
    <w:uiPriority w:val="0"/>
    <w:pPr>
      <w:jc w:val="center"/>
    </w:pPr>
    <w:rPr>
      <w:rFonts w:ascii="Times New Roman" w:hAnsi="Times New Roman" w:eastAsia="宋体" w:cs="Times New Roman"/>
      <w:sz w:val="21"/>
      <w:lang w:val="en-US" w:eastAsia="zh-CN" w:bidi="ar-SA"/>
    </w:rPr>
  </w:style>
  <w:style w:type="paragraph" w:customStyle="1" w:styleId="3063">
    <w:name w:val="样式 样式 样式 样式 标题 4 + 段前: 0.5 行 段后: 0.5 行 + 段前: 0.5 行 段后: 0.5 行6 + ..."/>
    <w:basedOn w:val="3049"/>
    <w:qFormat/>
    <w:uiPriority w:val="0"/>
  </w:style>
  <w:style w:type="paragraph" w:customStyle="1" w:styleId="3064">
    <w:name w:val="标题4311"/>
    <w:basedOn w:val="1"/>
    <w:qFormat/>
    <w:uiPriority w:val="0"/>
    <w:pPr>
      <w:spacing w:line="480" w:lineRule="exact"/>
      <w:ind w:firstLine="0" w:firstLineChars="0"/>
      <w:jc w:val="center"/>
    </w:pPr>
    <w:rPr>
      <w:rFonts w:ascii="宋体" w:hAnsi="宋体" w:cs="宋体"/>
      <w:szCs w:val="24"/>
    </w:rPr>
  </w:style>
  <w:style w:type="paragraph" w:customStyle="1" w:styleId="3065">
    <w:name w:val="表内文字小83"/>
    <w:basedOn w:val="1"/>
    <w:qFormat/>
    <w:uiPriority w:val="0"/>
    <w:pPr>
      <w:spacing w:line="240" w:lineRule="auto"/>
      <w:ind w:firstLine="0" w:firstLineChars="0"/>
      <w:jc w:val="center"/>
    </w:pPr>
    <w:rPr>
      <w:rFonts w:ascii="宋体" w:hAnsi="Times" w:cs="宋体"/>
      <w:sz w:val="21"/>
      <w:szCs w:val="20"/>
    </w:rPr>
  </w:style>
  <w:style w:type="paragraph" w:customStyle="1" w:styleId="3066">
    <w:name w:val="正文格式1"/>
    <w:basedOn w:val="1"/>
    <w:qFormat/>
    <w:uiPriority w:val="0"/>
    <w:pPr>
      <w:adjustRightInd/>
      <w:snapToGrid/>
      <w:spacing w:line="360" w:lineRule="auto"/>
      <w:ind w:firstLine="482" w:firstLineChars="0"/>
    </w:pPr>
    <w:rPr>
      <w:rFonts w:ascii="宋体" w:hAnsi="宋体" w:cs="Times New Roman"/>
      <w:szCs w:val="24"/>
    </w:rPr>
  </w:style>
  <w:style w:type="paragraph" w:customStyle="1" w:styleId="3067">
    <w:name w:val="样式 样式 样式 样式 样式 标题 4 + 段前: 0.5 行 段后: 0.5 行 + 段前: 0.5 行 段后: 0.5 行5..."/>
    <w:basedOn w:val="3059"/>
    <w:qFormat/>
    <w:uiPriority w:val="0"/>
    <w:pPr>
      <w:adjustRightInd/>
    </w:pPr>
  </w:style>
  <w:style w:type="paragraph" w:customStyle="1" w:styleId="3068">
    <w:name w:val="样式 样式 正文文本缩进正文文字缩进 + 首行缩进:  2 字符 + 首行缩进:  2 字符"/>
    <w:basedOn w:val="1"/>
    <w:qFormat/>
    <w:uiPriority w:val="0"/>
    <w:pPr>
      <w:pBdr>
        <w:top w:val="single" w:color="auto" w:sz="4" w:space="1"/>
      </w:pBdr>
      <w:snapToGrid/>
      <w:spacing w:line="360" w:lineRule="auto"/>
      <w:ind w:firstLine="480"/>
      <w:textAlignment w:val="baseline"/>
    </w:pPr>
    <w:rPr>
      <w:rFonts w:cs="Times New Roman"/>
      <w:kern w:val="0"/>
      <w:sz w:val="28"/>
      <w:szCs w:val="20"/>
    </w:rPr>
  </w:style>
  <w:style w:type="paragraph" w:customStyle="1" w:styleId="3069">
    <w:name w:val="正文格式＝24"/>
    <w:basedOn w:val="179"/>
    <w:next w:val="179"/>
    <w:qFormat/>
    <w:uiPriority w:val="0"/>
    <w:rPr>
      <w:rFonts w:hAnsi="宋体" w:cs="Times New Roman"/>
    </w:rPr>
  </w:style>
  <w:style w:type="paragraph" w:customStyle="1" w:styleId="3070">
    <w:name w:val="前言正文"/>
    <w:basedOn w:val="3011"/>
    <w:qFormat/>
    <w:uiPriority w:val="0"/>
    <w:pPr>
      <w:adjustRightInd w:val="0"/>
      <w:spacing w:before="156"/>
      <w:jc w:val="both"/>
      <w:textAlignment w:val="baseline"/>
    </w:pPr>
    <w:rPr>
      <w:rFonts w:eastAsia="楷体_GB2312"/>
      <w:szCs w:val="20"/>
    </w:rPr>
  </w:style>
  <w:style w:type="paragraph" w:customStyle="1" w:styleId="3071">
    <w:name w:val="表文字515"/>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072">
    <w:name w:val="白洋淀目录"/>
    <w:basedOn w:val="1"/>
    <w:next w:val="3026"/>
    <w:qFormat/>
    <w:uiPriority w:val="0"/>
    <w:pPr>
      <w:pBdr>
        <w:top w:val="single" w:color="auto" w:sz="4" w:space="1"/>
      </w:pBdr>
      <w:adjustRightInd/>
      <w:snapToGrid/>
      <w:spacing w:line="360" w:lineRule="auto"/>
    </w:pPr>
    <w:rPr>
      <w:rFonts w:cs="宋体"/>
      <w:szCs w:val="24"/>
    </w:rPr>
  </w:style>
  <w:style w:type="paragraph" w:customStyle="1" w:styleId="3073">
    <w:name w:val="标题三"/>
    <w:basedOn w:val="5"/>
    <w:qFormat/>
    <w:uiPriority w:val="0"/>
    <w:pPr>
      <w:tabs>
        <w:tab w:val="left" w:pos="900"/>
      </w:tabs>
      <w:adjustRightInd/>
      <w:snapToGrid/>
      <w:spacing w:before="120" w:after="60" w:line="480" w:lineRule="exact"/>
      <w:ind w:firstLine="0" w:firstLineChars="0"/>
    </w:pPr>
    <w:rPr>
      <w:rFonts w:hAnsi="宋体" w:eastAsia="华文中宋" w:cs="Times New Roman"/>
      <w:color w:val="000000"/>
      <w:sz w:val="28"/>
      <w:szCs w:val="30"/>
    </w:rPr>
  </w:style>
  <w:style w:type="paragraph" w:customStyle="1" w:styleId="3074">
    <w:name w:val="正文格式73"/>
    <w:basedOn w:val="1"/>
    <w:qFormat/>
    <w:uiPriority w:val="0"/>
    <w:pPr>
      <w:adjustRightInd/>
      <w:snapToGrid/>
      <w:spacing w:line="360" w:lineRule="auto"/>
      <w:ind w:firstLine="482" w:firstLineChars="0"/>
    </w:pPr>
    <w:rPr>
      <w:rFonts w:ascii="宋体" w:hAnsi="宋体" w:cs="Times New Roman"/>
      <w:szCs w:val="24"/>
    </w:rPr>
  </w:style>
  <w:style w:type="paragraph" w:customStyle="1" w:styleId="3075">
    <w:name w:val="样式 标题 1 + 居中"/>
    <w:basedOn w:val="3"/>
    <w:qFormat/>
    <w:uiPriority w:val="0"/>
    <w:pPr>
      <w:keepNext w:val="0"/>
      <w:tabs>
        <w:tab w:val="left" w:pos="92"/>
        <w:tab w:val="left" w:pos="432"/>
      </w:tabs>
      <w:adjustRightInd/>
      <w:snapToGrid/>
      <w:spacing w:before="360" w:beforeLines="0" w:after="240" w:afterLines="0" w:line="360" w:lineRule="auto"/>
      <w:ind w:left="432" w:hanging="432"/>
      <w:jc w:val="center"/>
    </w:pPr>
    <w:rPr>
      <w:rFonts w:cs="宋体"/>
      <w:bCs w:val="0"/>
      <w:sz w:val="44"/>
      <w:szCs w:val="20"/>
    </w:rPr>
  </w:style>
  <w:style w:type="paragraph" w:customStyle="1" w:styleId="3076">
    <w:name w:val="表内文字小1112"/>
    <w:basedOn w:val="1"/>
    <w:qFormat/>
    <w:uiPriority w:val="0"/>
    <w:pPr>
      <w:spacing w:line="240" w:lineRule="auto"/>
      <w:ind w:firstLine="0" w:firstLineChars="0"/>
    </w:pPr>
    <w:rPr>
      <w:rFonts w:ascii="宋体" w:hAnsi="Times" w:cs="宋体"/>
      <w:sz w:val="21"/>
      <w:szCs w:val="20"/>
    </w:rPr>
  </w:style>
  <w:style w:type="paragraph" w:customStyle="1" w:styleId="3077">
    <w:name w:val="标题 二"/>
    <w:basedOn w:val="4"/>
    <w:qFormat/>
    <w:uiPriority w:val="0"/>
    <w:pPr>
      <w:widowControl w:val="0"/>
      <w:numPr>
        <w:ilvl w:val="1"/>
        <w:numId w:val="14"/>
      </w:numPr>
      <w:tabs>
        <w:tab w:val="left" w:pos="315"/>
      </w:tabs>
      <w:adjustRightInd/>
      <w:snapToGrid/>
      <w:spacing w:before="240" w:beforeLines="0" w:after="260" w:afterLines="0" w:line="520" w:lineRule="exact"/>
    </w:pPr>
    <w:rPr>
      <w:rFonts w:hAnsi="华文中宋" w:eastAsia="华文中宋" w:cs="宋体"/>
      <w:sz w:val="28"/>
      <w:szCs w:val="28"/>
    </w:rPr>
  </w:style>
  <w:style w:type="paragraph" w:customStyle="1" w:styleId="3078">
    <w:name w:val="正文修改24"/>
    <w:basedOn w:val="892"/>
    <w:qFormat/>
    <w:uiPriority w:val="0"/>
    <w:pPr>
      <w:spacing w:line="480" w:lineRule="exact"/>
      <w:ind w:firstLine="0" w:firstLineChars="0"/>
    </w:pPr>
    <w:rPr>
      <w:rFonts w:cs="宋体"/>
      <w:sz w:val="24"/>
      <w:szCs w:val="24"/>
    </w:rPr>
  </w:style>
  <w:style w:type="paragraph" w:customStyle="1" w:styleId="3079">
    <w:name w:val="标题（一）"/>
    <w:basedOn w:val="3"/>
    <w:qFormat/>
    <w:uiPriority w:val="0"/>
    <w:pPr>
      <w:keepNext w:val="0"/>
      <w:tabs>
        <w:tab w:val="left" w:pos="480"/>
      </w:tabs>
      <w:snapToGrid/>
      <w:spacing w:before="360" w:beforeLines="0" w:after="240" w:afterLines="0" w:line="360" w:lineRule="auto"/>
      <w:jc w:val="center"/>
      <w:textAlignment w:val="baseline"/>
    </w:pPr>
    <w:rPr>
      <w:rFonts w:ascii="黑体" w:eastAsia="黑体" w:cs="宋体"/>
      <w:bCs w:val="0"/>
    </w:rPr>
  </w:style>
  <w:style w:type="paragraph" w:customStyle="1" w:styleId="3080">
    <w:name w:val="xl749"/>
    <w:basedOn w:val="1"/>
    <w:qFormat/>
    <w:uiPriority w:val="0"/>
    <w:pPr>
      <w:widowControl/>
      <w:adjustRightInd/>
      <w:snapToGrid/>
      <w:spacing w:before="100" w:beforeAutospacing="1" w:after="100" w:afterAutospacing="1" w:line="240" w:lineRule="auto"/>
      <w:ind w:firstLine="0" w:firstLineChars="0"/>
      <w:jc w:val="center"/>
    </w:pPr>
    <w:rPr>
      <w:rFonts w:ascii="Courier New" w:hAnsi="Courier New" w:eastAsia="Arial Unicode MS" w:cs="Times New Roman"/>
      <w:b/>
      <w:bCs/>
      <w:kern w:val="0"/>
      <w:sz w:val="44"/>
      <w:szCs w:val="44"/>
    </w:rPr>
  </w:style>
  <w:style w:type="paragraph" w:customStyle="1" w:styleId="3081">
    <w:name w:val="图题1"/>
    <w:basedOn w:val="179"/>
    <w:next w:val="179"/>
    <w:qFormat/>
    <w:uiPriority w:val="0"/>
    <w:pPr>
      <w:ind w:firstLine="0"/>
      <w:jc w:val="center"/>
    </w:pPr>
    <w:rPr>
      <w:rFonts w:ascii="黑体" w:hAnsi="宋体" w:eastAsia="黑体"/>
      <w:b/>
      <w:bCs/>
    </w:rPr>
  </w:style>
  <w:style w:type="paragraph" w:customStyle="1" w:styleId="3082">
    <w:name w:val="参加人员"/>
    <w:basedOn w:val="1"/>
    <w:qFormat/>
    <w:uiPriority w:val="0"/>
    <w:pPr>
      <w:adjustRightInd/>
      <w:snapToGrid/>
      <w:spacing w:line="500" w:lineRule="atLeast"/>
      <w:ind w:firstLine="0" w:firstLineChars="0"/>
    </w:pPr>
    <w:rPr>
      <w:rFonts w:cs="Times New Roman"/>
      <w:szCs w:val="24"/>
    </w:rPr>
  </w:style>
  <w:style w:type="paragraph" w:customStyle="1" w:styleId="3083">
    <w:name w:val="Char1 Char Char Char Char Char1 Char1"/>
    <w:basedOn w:val="1"/>
    <w:qFormat/>
    <w:uiPriority w:val="0"/>
    <w:pPr>
      <w:adjustRightInd/>
      <w:snapToGrid/>
      <w:spacing w:line="240" w:lineRule="auto"/>
      <w:ind w:firstLine="0" w:firstLineChars="0"/>
    </w:pPr>
    <w:rPr>
      <w:rFonts w:cs="Times New Roman"/>
      <w:sz w:val="21"/>
      <w:szCs w:val="21"/>
    </w:rPr>
  </w:style>
  <w:style w:type="paragraph" w:customStyle="1" w:styleId="3084">
    <w:name w:val="环标2"/>
    <w:basedOn w:val="4"/>
    <w:qFormat/>
    <w:uiPriority w:val="0"/>
    <w:pPr>
      <w:widowControl w:val="0"/>
      <w:snapToGrid/>
      <w:spacing w:before="60" w:beforeLines="0" w:after="60" w:afterLines="0" w:line="312" w:lineRule="atLeast"/>
      <w:jc w:val="left"/>
      <w:textAlignment w:val="baseline"/>
    </w:pPr>
    <w:rPr>
      <w:rFonts w:ascii="黑体" w:hAnsi="Arial" w:eastAsia="黑体" w:cs="Times New Roman"/>
      <w:b w:val="0"/>
      <w:bCs w:val="0"/>
      <w:color w:val="000000"/>
      <w:kern w:val="0"/>
      <w:sz w:val="28"/>
      <w:szCs w:val="20"/>
    </w:rPr>
  </w:style>
  <w:style w:type="paragraph" w:customStyle="1" w:styleId="3085">
    <w:name w:val="标题43124"/>
    <w:basedOn w:val="1"/>
    <w:qFormat/>
    <w:uiPriority w:val="0"/>
    <w:pPr>
      <w:spacing w:line="480" w:lineRule="exact"/>
      <w:ind w:firstLine="0" w:firstLineChars="0"/>
      <w:jc w:val="center"/>
    </w:pPr>
    <w:rPr>
      <w:rFonts w:ascii="宋体" w:hAnsi="宋体" w:cs="宋体"/>
      <w:szCs w:val="24"/>
    </w:rPr>
  </w:style>
  <w:style w:type="paragraph" w:customStyle="1" w:styleId="3086">
    <w:name w:val="表题123"/>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087">
    <w:name w:val="正文格式53"/>
    <w:basedOn w:val="1"/>
    <w:qFormat/>
    <w:uiPriority w:val="0"/>
    <w:pPr>
      <w:adjustRightInd/>
      <w:snapToGrid/>
      <w:spacing w:line="360" w:lineRule="auto"/>
      <w:ind w:firstLine="482" w:firstLineChars="0"/>
    </w:pPr>
    <w:rPr>
      <w:rFonts w:ascii="宋体" w:hAnsi="宋体" w:cs="Times New Roman"/>
      <w:szCs w:val="24"/>
    </w:rPr>
  </w:style>
  <w:style w:type="paragraph" w:customStyle="1" w:styleId="3088">
    <w:name w:val="表题1413"/>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3089">
    <w:name w:val="Default3"/>
    <w:qFormat/>
    <w:uiPriority w:val="0"/>
    <w:pPr>
      <w:widowControl w:val="0"/>
      <w:autoSpaceDE w:val="0"/>
      <w:autoSpaceDN w:val="0"/>
      <w:adjustRightInd w:val="0"/>
    </w:pPr>
    <w:rPr>
      <w:rFonts w:ascii="宋体" w:hAnsi="Times New Roman" w:eastAsia="宋体" w:cs="Times New Roman"/>
      <w:color w:val="000000"/>
      <w:sz w:val="24"/>
      <w:szCs w:val="24"/>
      <w:lang w:val="en-US" w:eastAsia="zh-CN" w:bidi="ar-SA"/>
    </w:rPr>
  </w:style>
  <w:style w:type="paragraph" w:customStyle="1" w:styleId="3090">
    <w:name w:val="表题144"/>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091">
    <w:name w:val="燕山正文16"/>
    <w:basedOn w:val="1"/>
    <w:qFormat/>
    <w:uiPriority w:val="0"/>
    <w:pPr>
      <w:tabs>
        <w:tab w:val="left" w:pos="4680"/>
      </w:tabs>
      <w:spacing w:line="480" w:lineRule="exact"/>
      <w:ind w:firstLine="0" w:firstLineChars="0"/>
    </w:pPr>
    <w:rPr>
      <w:rFonts w:ascii="宋体" w:cs="宋体"/>
      <w:szCs w:val="24"/>
    </w:rPr>
  </w:style>
  <w:style w:type="paragraph" w:customStyle="1" w:styleId="3092">
    <w:name w:val="Char22"/>
    <w:basedOn w:val="1"/>
    <w:qFormat/>
    <w:uiPriority w:val="0"/>
    <w:pPr>
      <w:spacing w:beforeLines="50" w:line="360" w:lineRule="auto"/>
      <w:ind w:firstLine="0" w:firstLineChars="0"/>
    </w:pPr>
    <w:rPr>
      <w:rFonts w:ascii="黑体" w:eastAsia="黑体" w:cs="Times New Roman"/>
      <w:sz w:val="32"/>
      <w:szCs w:val="32"/>
    </w:rPr>
  </w:style>
  <w:style w:type="paragraph" w:customStyle="1" w:styleId="3093">
    <w:name w:val="表内宋5中122"/>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3094">
    <w:name w:val="表题31312"/>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095">
    <w:name w:val="文本框111"/>
    <w:basedOn w:val="1"/>
    <w:qFormat/>
    <w:uiPriority w:val="0"/>
    <w:pPr>
      <w:spacing w:after="6" w:line="240" w:lineRule="auto"/>
      <w:ind w:firstLine="0" w:firstLineChars="0"/>
      <w:jc w:val="center"/>
    </w:pPr>
    <w:rPr>
      <w:rFonts w:eastAsia="仿宋_GB2312" w:cs="Times New Roman"/>
      <w:sz w:val="21"/>
      <w:szCs w:val="24"/>
    </w:rPr>
  </w:style>
  <w:style w:type="paragraph" w:customStyle="1" w:styleId="3096">
    <w:name w:val="表中文字32"/>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097">
    <w:name w:val="正文.13"/>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3098">
    <w:name w:val="Char Char Char Char Char Char Char151"/>
    <w:basedOn w:val="1"/>
    <w:qFormat/>
    <w:uiPriority w:val="0"/>
    <w:pPr>
      <w:adjustRightInd/>
      <w:snapToGrid/>
      <w:spacing w:line="240" w:lineRule="auto"/>
      <w:ind w:firstLine="0" w:firstLineChars="0"/>
    </w:pPr>
    <w:rPr>
      <w:rFonts w:cs="Times New Roman"/>
      <w:sz w:val="21"/>
      <w:szCs w:val="20"/>
    </w:rPr>
  </w:style>
  <w:style w:type="paragraph" w:customStyle="1" w:styleId="3099">
    <w:name w:val="燕山正文1142"/>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100">
    <w:name w:val="正文格式＝111"/>
    <w:basedOn w:val="179"/>
    <w:next w:val="179"/>
    <w:qFormat/>
    <w:uiPriority w:val="0"/>
    <w:rPr>
      <w:rFonts w:hAnsi="宋体" w:cs="Times New Roman"/>
    </w:rPr>
  </w:style>
  <w:style w:type="paragraph" w:customStyle="1" w:styleId="3101">
    <w:name w:val="表题151"/>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102">
    <w:name w:val="正文格式＝"/>
    <w:basedOn w:val="179"/>
    <w:next w:val="179"/>
    <w:qFormat/>
    <w:uiPriority w:val="0"/>
    <w:rPr>
      <w:rFonts w:hAnsi="宋体" w:cs="Times New Roman"/>
    </w:rPr>
  </w:style>
  <w:style w:type="paragraph" w:customStyle="1" w:styleId="3103">
    <w:name w:val="23-47表名"/>
    <w:basedOn w:val="1"/>
    <w:qFormat/>
    <w:uiPriority w:val="0"/>
    <w:pPr>
      <w:adjustRightInd/>
      <w:snapToGrid/>
      <w:spacing w:afterLines="50" w:line="440" w:lineRule="exact"/>
      <w:ind w:firstLine="0" w:firstLineChars="0"/>
      <w:jc w:val="center"/>
    </w:pPr>
    <w:rPr>
      <w:rFonts w:ascii="宋体" w:hAnsi="宋体" w:cs="Times New Roman"/>
      <w:b/>
      <w:szCs w:val="24"/>
    </w:rPr>
  </w:style>
  <w:style w:type="paragraph" w:customStyle="1" w:styleId="3104">
    <w:name w:val="Char Char Char Char Char Char Char23"/>
    <w:basedOn w:val="1"/>
    <w:qFormat/>
    <w:uiPriority w:val="0"/>
    <w:pPr>
      <w:adjustRightInd/>
      <w:snapToGrid/>
      <w:spacing w:line="240" w:lineRule="auto"/>
      <w:ind w:firstLine="0" w:firstLineChars="0"/>
    </w:pPr>
    <w:rPr>
      <w:rFonts w:cs="Times New Roman"/>
      <w:sz w:val="21"/>
      <w:szCs w:val="24"/>
    </w:rPr>
  </w:style>
  <w:style w:type="paragraph" w:customStyle="1" w:styleId="3105">
    <w:name w:val="表题1113"/>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106">
    <w:name w:val="图题注2"/>
    <w:basedOn w:val="22"/>
    <w:qFormat/>
    <w:uiPriority w:val="0"/>
    <w:pPr>
      <w:adjustRightInd/>
      <w:snapToGrid/>
      <w:spacing w:line="240" w:lineRule="auto"/>
      <w:ind w:firstLine="0" w:firstLineChars="0"/>
      <w:jc w:val="center"/>
    </w:pPr>
    <w:rPr>
      <w:rFonts w:ascii="黑体" w:hAnsi="Arial" w:cs="宋体"/>
      <w:b/>
      <w:bCs/>
      <w:sz w:val="24"/>
      <w:szCs w:val="24"/>
    </w:rPr>
  </w:style>
  <w:style w:type="paragraph" w:customStyle="1" w:styleId="3107">
    <w:name w:val="标题43132"/>
    <w:basedOn w:val="1"/>
    <w:qFormat/>
    <w:uiPriority w:val="0"/>
    <w:pPr>
      <w:spacing w:line="480" w:lineRule="exact"/>
      <w:ind w:firstLine="0" w:firstLineChars="0"/>
      <w:jc w:val="center"/>
    </w:pPr>
    <w:rPr>
      <w:rFonts w:ascii="宋体" w:hAnsi="宋体" w:cs="宋体"/>
      <w:szCs w:val="24"/>
    </w:rPr>
  </w:style>
  <w:style w:type="paragraph" w:customStyle="1" w:styleId="3108">
    <w:name w:val="图题213"/>
    <w:basedOn w:val="179"/>
    <w:next w:val="179"/>
    <w:qFormat/>
    <w:uiPriority w:val="0"/>
    <w:pPr>
      <w:ind w:firstLine="0"/>
      <w:jc w:val="center"/>
    </w:pPr>
    <w:rPr>
      <w:rFonts w:ascii="黑体" w:hAnsi="宋体" w:eastAsia="黑体"/>
      <w:b/>
      <w:bCs/>
    </w:rPr>
  </w:style>
  <w:style w:type="paragraph" w:customStyle="1" w:styleId="3109">
    <w:name w:val="附件42"/>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Cs w:val="0"/>
      <w:sz w:val="32"/>
      <w:szCs w:val="32"/>
    </w:rPr>
  </w:style>
  <w:style w:type="paragraph" w:customStyle="1" w:styleId="3110">
    <w:name w:val="表内文字小82"/>
    <w:basedOn w:val="1"/>
    <w:qFormat/>
    <w:uiPriority w:val="0"/>
    <w:pPr>
      <w:spacing w:line="240" w:lineRule="auto"/>
      <w:ind w:firstLine="0" w:firstLineChars="0"/>
      <w:jc w:val="center"/>
    </w:pPr>
    <w:rPr>
      <w:rFonts w:ascii="宋体" w:hAnsi="Times" w:cs="宋体"/>
      <w:sz w:val="21"/>
      <w:szCs w:val="20"/>
    </w:rPr>
  </w:style>
  <w:style w:type="paragraph" w:customStyle="1" w:styleId="3111">
    <w:name w:val="燕山正文11"/>
    <w:basedOn w:val="1"/>
    <w:qFormat/>
    <w:uiPriority w:val="0"/>
    <w:pPr>
      <w:tabs>
        <w:tab w:val="left" w:pos="4680"/>
      </w:tabs>
      <w:spacing w:line="360" w:lineRule="auto"/>
      <w:ind w:firstLine="480"/>
    </w:pPr>
    <w:rPr>
      <w:rFonts w:ascii="宋体" w:hAnsi="宋体" w:cs="宋体"/>
      <w:bCs/>
      <w:snapToGrid w:val="0"/>
      <w:color w:val="000000"/>
      <w:kern w:val="0"/>
      <w:szCs w:val="24"/>
    </w:rPr>
  </w:style>
  <w:style w:type="paragraph" w:customStyle="1" w:styleId="3112">
    <w:name w:val="样式 标题 4无效格式无效格式1河石管道4H4H41小小节河石管道41H42H411小小节1河石管道42...112"/>
    <w:basedOn w:val="6"/>
    <w:qFormat/>
    <w:uiPriority w:val="0"/>
    <w:pPr>
      <w:spacing w:before="0" w:after="0" w:line="360" w:lineRule="auto"/>
      <w:ind w:left="664" w:hanging="864" w:firstLineChars="0"/>
      <w:jc w:val="left"/>
    </w:pPr>
    <w:rPr>
      <w:rFonts w:ascii="黑体" w:hAnsi="Arial" w:eastAsia="黑体" w:cs="宋体"/>
      <w:b w:val="0"/>
      <w:bCs w:val="0"/>
      <w:sz w:val="24"/>
      <w:szCs w:val="20"/>
      <w:lang w:val="zh-CN"/>
    </w:rPr>
  </w:style>
  <w:style w:type="paragraph" w:customStyle="1" w:styleId="3113">
    <w:name w:val="Char Char Char Char Char Char Char25"/>
    <w:basedOn w:val="1"/>
    <w:qFormat/>
    <w:uiPriority w:val="0"/>
    <w:pPr>
      <w:adjustRightInd/>
      <w:snapToGrid/>
      <w:spacing w:line="240" w:lineRule="auto"/>
      <w:ind w:firstLine="0" w:firstLineChars="0"/>
    </w:pPr>
    <w:rPr>
      <w:rFonts w:cs="Times New Roman"/>
      <w:sz w:val="21"/>
      <w:szCs w:val="24"/>
    </w:rPr>
  </w:style>
  <w:style w:type="paragraph" w:customStyle="1" w:styleId="3114">
    <w:name w:val="Char38"/>
    <w:basedOn w:val="1"/>
    <w:qFormat/>
    <w:uiPriority w:val="0"/>
    <w:pPr>
      <w:adjustRightInd/>
      <w:snapToGrid/>
      <w:spacing w:line="240" w:lineRule="auto"/>
      <w:ind w:left="-48" w:firstLine="0" w:firstLineChars="0"/>
    </w:pPr>
    <w:rPr>
      <w:rFonts w:cs="Times New Roman"/>
      <w:sz w:val="21"/>
      <w:szCs w:val="24"/>
    </w:rPr>
  </w:style>
  <w:style w:type="paragraph" w:customStyle="1" w:styleId="3115">
    <w:name w:val="样式123"/>
    <w:basedOn w:val="1192"/>
    <w:qFormat/>
    <w:uiPriority w:val="0"/>
    <w:pPr>
      <w:spacing w:line="240" w:lineRule="auto"/>
      <w:ind w:firstLine="0"/>
      <w:jc w:val="center"/>
    </w:pPr>
    <w:rPr>
      <w:rFonts w:cs="Times New Roman"/>
      <w:b/>
      <w:color w:val="auto"/>
      <w:szCs w:val="20"/>
    </w:rPr>
  </w:style>
  <w:style w:type="paragraph" w:customStyle="1" w:styleId="3116">
    <w:name w:val="燕山正文1312"/>
    <w:basedOn w:val="1"/>
    <w:qFormat/>
    <w:uiPriority w:val="0"/>
    <w:pPr>
      <w:tabs>
        <w:tab w:val="left" w:pos="4680"/>
      </w:tabs>
      <w:spacing w:line="360" w:lineRule="auto"/>
      <w:ind w:firstLine="480"/>
    </w:pPr>
    <w:rPr>
      <w:rFonts w:ascii="宋体" w:hAnsi="宋体" w:cs="宋体"/>
      <w:bCs/>
      <w:color w:val="000000"/>
      <w:szCs w:val="24"/>
    </w:rPr>
  </w:style>
  <w:style w:type="paragraph" w:customStyle="1" w:styleId="3117">
    <w:name w:val="标题431"/>
    <w:basedOn w:val="1"/>
    <w:qFormat/>
    <w:uiPriority w:val="0"/>
    <w:pPr>
      <w:spacing w:line="480" w:lineRule="exact"/>
      <w:ind w:firstLine="0" w:firstLineChars="0"/>
      <w:jc w:val="center"/>
    </w:pPr>
    <w:rPr>
      <w:rFonts w:ascii="宋体" w:hAnsi="宋体" w:cs="宋体"/>
      <w:szCs w:val="24"/>
    </w:rPr>
  </w:style>
  <w:style w:type="paragraph" w:customStyle="1" w:styleId="3118">
    <w:name w:val="表文字523"/>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119">
    <w:name w:val="表题41"/>
    <w:basedOn w:val="35"/>
    <w:qFormat/>
    <w:uiPriority w:val="0"/>
    <w:pPr>
      <w:tabs>
        <w:tab w:val="left" w:pos="4305"/>
      </w:tabs>
      <w:spacing w:after="0" w:line="360" w:lineRule="auto"/>
      <w:ind w:left="0" w:leftChars="0" w:firstLine="561" w:firstLineChars="0"/>
    </w:pPr>
    <w:rPr>
      <w:rFonts w:ascii="宋体" w:hAnsi="宋体" w:cs="宋体"/>
      <w:color w:val="000000"/>
      <w:szCs w:val="24"/>
      <w:lang w:val="zh-CN"/>
    </w:rPr>
  </w:style>
  <w:style w:type="paragraph" w:customStyle="1" w:styleId="3120">
    <w:name w:val="表内541"/>
    <w:basedOn w:val="1"/>
    <w:qFormat/>
    <w:uiPriority w:val="0"/>
    <w:pPr>
      <w:spacing w:line="300" w:lineRule="auto"/>
      <w:ind w:firstLine="0" w:firstLineChars="0"/>
      <w:jc w:val="center"/>
    </w:pPr>
    <w:rPr>
      <w:rFonts w:ascii="宋体" w:hAnsi="宋体" w:cs="宋体"/>
      <w:sz w:val="21"/>
      <w:szCs w:val="20"/>
    </w:rPr>
  </w:style>
  <w:style w:type="paragraph" w:customStyle="1" w:styleId="3121">
    <w:name w:val="燕山正文412"/>
    <w:basedOn w:val="1"/>
    <w:qFormat/>
    <w:uiPriority w:val="0"/>
    <w:pPr>
      <w:tabs>
        <w:tab w:val="left" w:pos="4680"/>
      </w:tabs>
      <w:spacing w:line="480" w:lineRule="exact"/>
      <w:ind w:firstLine="0" w:firstLineChars="0"/>
    </w:pPr>
    <w:rPr>
      <w:rFonts w:ascii="宋体" w:cs="宋体"/>
      <w:szCs w:val="24"/>
    </w:rPr>
  </w:style>
  <w:style w:type="paragraph" w:customStyle="1" w:styleId="3122">
    <w:name w:val="表内文字小21"/>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123">
    <w:name w:val="Char Char Char Char Char Char Char1"/>
    <w:basedOn w:val="1"/>
    <w:qFormat/>
    <w:uiPriority w:val="0"/>
    <w:pPr>
      <w:adjustRightInd/>
      <w:snapToGrid/>
      <w:spacing w:line="240" w:lineRule="auto"/>
      <w:ind w:firstLine="0" w:firstLineChars="0"/>
    </w:pPr>
    <w:rPr>
      <w:rFonts w:cs="Times New Roman"/>
      <w:sz w:val="21"/>
      <w:szCs w:val="24"/>
    </w:rPr>
  </w:style>
  <w:style w:type="paragraph" w:customStyle="1" w:styleId="3124">
    <w:name w:val="表内宋5115"/>
    <w:basedOn w:val="81"/>
    <w:qFormat/>
    <w:uiPriority w:val="0"/>
    <w:pPr>
      <w:widowControl w:val="0"/>
      <w:spacing w:before="0" w:beforeAutospacing="0" w:after="0" w:afterAutospacing="0"/>
      <w:jc w:val="both"/>
    </w:pPr>
    <w:rPr>
      <w:rFonts w:ascii="Times New Roman" w:hAnsi="Times New Roman"/>
      <w:kern w:val="2"/>
      <w:sz w:val="24"/>
    </w:rPr>
  </w:style>
  <w:style w:type="paragraph" w:customStyle="1" w:styleId="3125">
    <w:name w:val="正文格式6"/>
    <w:basedOn w:val="1"/>
    <w:qFormat/>
    <w:uiPriority w:val="0"/>
    <w:pPr>
      <w:adjustRightInd/>
      <w:snapToGrid/>
      <w:spacing w:line="360" w:lineRule="auto"/>
      <w:ind w:firstLine="482" w:firstLineChars="0"/>
    </w:pPr>
    <w:rPr>
      <w:rFonts w:ascii="宋体" w:hAnsi="宋体" w:cs="Times New Roman"/>
      <w:szCs w:val="24"/>
    </w:rPr>
  </w:style>
  <w:style w:type="paragraph" w:customStyle="1" w:styleId="3126">
    <w:name w:val="注释12"/>
    <w:basedOn w:val="179"/>
    <w:next w:val="34"/>
    <w:qFormat/>
    <w:uiPriority w:val="0"/>
    <w:pPr>
      <w:spacing w:before="120" w:after="120" w:line="240" w:lineRule="auto"/>
      <w:ind w:firstLine="200" w:firstLineChars="200"/>
    </w:pPr>
    <w:rPr>
      <w:sz w:val="21"/>
      <w:szCs w:val="20"/>
    </w:rPr>
  </w:style>
  <w:style w:type="paragraph" w:customStyle="1" w:styleId="3127">
    <w:name w:val="Char Char2 Char Char Char Char22"/>
    <w:basedOn w:val="1"/>
    <w:qFormat/>
    <w:uiPriority w:val="0"/>
    <w:pPr>
      <w:adjustRightInd/>
      <w:snapToGrid/>
      <w:spacing w:line="240" w:lineRule="auto"/>
      <w:ind w:firstLine="0" w:firstLineChars="0"/>
    </w:pPr>
    <w:rPr>
      <w:rFonts w:cs="Times New Roman"/>
      <w:sz w:val="21"/>
      <w:szCs w:val="24"/>
    </w:rPr>
  </w:style>
  <w:style w:type="paragraph" w:customStyle="1" w:styleId="3128">
    <w:name w:val="表内5412"/>
    <w:basedOn w:val="1"/>
    <w:qFormat/>
    <w:uiPriority w:val="0"/>
    <w:pPr>
      <w:spacing w:line="300" w:lineRule="auto"/>
      <w:ind w:firstLine="0" w:firstLineChars="0"/>
      <w:jc w:val="center"/>
    </w:pPr>
    <w:rPr>
      <w:rFonts w:ascii="宋体" w:hAnsi="宋体" w:cs="宋体"/>
      <w:sz w:val="21"/>
      <w:szCs w:val="20"/>
    </w:rPr>
  </w:style>
  <w:style w:type="paragraph" w:customStyle="1" w:styleId="3129">
    <w:name w:val="表内宋5"/>
    <w:basedOn w:val="1378"/>
    <w:qFormat/>
    <w:uiPriority w:val="0"/>
    <w:pPr>
      <w:widowControl/>
      <w:autoSpaceDE w:val="0"/>
      <w:autoSpaceDN w:val="0"/>
      <w:jc w:val="left"/>
      <w:textAlignment w:val="auto"/>
    </w:pPr>
    <w:rPr>
      <w:color w:val="auto"/>
      <w:w w:val="90"/>
    </w:rPr>
  </w:style>
  <w:style w:type="paragraph" w:customStyle="1" w:styleId="3130">
    <w:name w:val="表内文字小31"/>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131">
    <w:name w:val="表内文字小212"/>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132">
    <w:name w:val="表内宋511"/>
    <w:basedOn w:val="81"/>
    <w:qFormat/>
    <w:uiPriority w:val="0"/>
    <w:pPr>
      <w:adjustRightInd w:val="0"/>
      <w:snapToGrid w:val="0"/>
      <w:spacing w:before="0" w:beforeAutospacing="0" w:after="0" w:afterAutospacing="0"/>
      <w:jc w:val="both"/>
    </w:pPr>
    <w:rPr>
      <w:rFonts w:cs="宋体"/>
      <w:color w:val="000000"/>
    </w:rPr>
  </w:style>
  <w:style w:type="paragraph" w:customStyle="1" w:styleId="3133">
    <w:name w:val="表题312"/>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134">
    <w:name w:val="正文."/>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3135">
    <w:name w:val="Char Char Char Char Char Char Char222"/>
    <w:basedOn w:val="1"/>
    <w:qFormat/>
    <w:uiPriority w:val="0"/>
    <w:pPr>
      <w:adjustRightInd/>
      <w:snapToGrid/>
      <w:spacing w:line="240" w:lineRule="auto"/>
      <w:ind w:firstLine="0" w:firstLineChars="0"/>
    </w:pPr>
    <w:rPr>
      <w:rFonts w:cs="Times New Roman"/>
      <w:sz w:val="21"/>
      <w:szCs w:val="24"/>
    </w:rPr>
  </w:style>
  <w:style w:type="paragraph" w:customStyle="1" w:styleId="3136">
    <w:name w:val="首行缩进:  0.99 厘米 + 首行缩进:  2 字符4"/>
    <w:basedOn w:val="1"/>
    <w:qFormat/>
    <w:uiPriority w:val="0"/>
    <w:pPr>
      <w:widowControl/>
      <w:topLinePunct/>
      <w:adjustRightInd/>
      <w:snapToGrid/>
      <w:spacing w:line="480" w:lineRule="exact"/>
      <w:ind w:firstLine="420"/>
      <w:jc w:val="center"/>
    </w:pPr>
    <w:rPr>
      <w:rFonts w:ascii="宋体" w:cs="宋体"/>
      <w:snapToGrid w:val="0"/>
      <w:color w:val="FF0000"/>
      <w:kern w:val="0"/>
      <w:sz w:val="21"/>
      <w:szCs w:val="21"/>
    </w:rPr>
  </w:style>
  <w:style w:type="paragraph" w:customStyle="1" w:styleId="3137">
    <w:name w:val="表内文字边12"/>
    <w:basedOn w:val="1"/>
    <w:qFormat/>
    <w:uiPriority w:val="0"/>
    <w:pPr>
      <w:widowControl/>
      <w:spacing w:line="240" w:lineRule="atLeast"/>
      <w:ind w:left="-21" w:leftChars="-10" w:right="-42" w:rightChars="-20" w:firstLine="0" w:firstLineChars="0"/>
    </w:pPr>
    <w:rPr>
      <w:rFonts w:ascii="宋体" w:cs="Times New Roman"/>
      <w:kern w:val="0"/>
      <w:sz w:val="21"/>
      <w:szCs w:val="21"/>
    </w:rPr>
  </w:style>
  <w:style w:type="paragraph" w:customStyle="1" w:styleId="3138">
    <w:name w:val="图表名称"/>
    <w:basedOn w:val="86"/>
    <w:qFormat/>
    <w:uiPriority w:val="0"/>
    <w:pPr>
      <w:widowControl/>
      <w:tabs>
        <w:tab w:val="clear" w:pos="0"/>
      </w:tabs>
      <w:autoSpaceDE/>
      <w:autoSpaceDN/>
      <w:spacing w:line="480" w:lineRule="exact"/>
      <w:ind w:firstLine="0" w:firstLineChars="0"/>
      <w:jc w:val="center"/>
      <w:textAlignment w:val="auto"/>
    </w:pPr>
    <w:rPr>
      <w:rFonts w:ascii="宋体" w:hAnsi="宋体"/>
      <w:bCs/>
    </w:rPr>
  </w:style>
  <w:style w:type="paragraph" w:customStyle="1" w:styleId="3139">
    <w:name w:val="表内5418"/>
    <w:basedOn w:val="1"/>
    <w:qFormat/>
    <w:uiPriority w:val="0"/>
    <w:pPr>
      <w:spacing w:line="300" w:lineRule="auto"/>
      <w:ind w:firstLine="0" w:firstLineChars="0"/>
      <w:jc w:val="center"/>
    </w:pPr>
    <w:rPr>
      <w:rFonts w:ascii="宋体" w:hAnsi="宋体" w:cs="宋体"/>
      <w:sz w:val="21"/>
      <w:szCs w:val="20"/>
    </w:rPr>
  </w:style>
  <w:style w:type="paragraph" w:customStyle="1" w:styleId="3140">
    <w:name w:val="正文缩"/>
    <w:basedOn w:val="1"/>
    <w:qFormat/>
    <w:uiPriority w:val="0"/>
    <w:pPr>
      <w:spacing w:line="480" w:lineRule="atLeast"/>
      <w:ind w:firstLine="567" w:firstLineChars="0"/>
      <w:textAlignment w:val="baseline"/>
    </w:pPr>
    <w:rPr>
      <w:rFonts w:ascii="宋体" w:cs="Times New Roman"/>
      <w:color w:val="000080"/>
      <w:spacing w:val="6"/>
      <w:kern w:val="0"/>
      <w:sz w:val="28"/>
      <w:szCs w:val="20"/>
    </w:rPr>
  </w:style>
  <w:style w:type="paragraph" w:customStyle="1" w:styleId="3141">
    <w:name w:val="表42"/>
    <w:basedOn w:val="1"/>
    <w:qFormat/>
    <w:uiPriority w:val="0"/>
    <w:pPr>
      <w:spacing w:line="240" w:lineRule="auto"/>
      <w:ind w:firstLine="0" w:firstLineChars="0"/>
      <w:jc w:val="center"/>
    </w:pPr>
    <w:rPr>
      <w:rFonts w:eastAsia="仿宋_GB2312" w:cs="Times New Roman"/>
      <w:szCs w:val="24"/>
    </w:rPr>
  </w:style>
  <w:style w:type="paragraph" w:customStyle="1" w:styleId="3142">
    <w:name w:val="表内文字小"/>
    <w:basedOn w:val="1"/>
    <w:qFormat/>
    <w:uiPriority w:val="0"/>
    <w:pPr>
      <w:spacing w:line="240" w:lineRule="auto"/>
      <w:ind w:firstLine="0" w:firstLineChars="0"/>
      <w:jc w:val="center"/>
    </w:pPr>
    <w:rPr>
      <w:rFonts w:ascii="宋体" w:hAnsi="Times" w:cs="Times New Roman"/>
      <w:sz w:val="21"/>
      <w:szCs w:val="20"/>
    </w:rPr>
  </w:style>
  <w:style w:type="paragraph" w:customStyle="1" w:styleId="3143">
    <w:name w:val="黑体三号52"/>
    <w:basedOn w:val="179"/>
    <w:qFormat/>
    <w:uiPriority w:val="0"/>
    <w:pPr>
      <w:jc w:val="center"/>
    </w:pPr>
    <w:rPr>
      <w:rFonts w:ascii="黑体" w:hAnsi="宋体" w:eastAsia="黑体"/>
      <w:b/>
      <w:bCs/>
      <w:sz w:val="32"/>
      <w:szCs w:val="20"/>
    </w:rPr>
  </w:style>
  <w:style w:type="paragraph" w:customStyle="1" w:styleId="3144">
    <w:name w:val="表内5"/>
    <w:basedOn w:val="1"/>
    <w:qFormat/>
    <w:uiPriority w:val="0"/>
    <w:pPr>
      <w:spacing w:line="300" w:lineRule="auto"/>
      <w:ind w:firstLine="0" w:firstLineChars="0"/>
      <w:jc w:val="left"/>
    </w:pPr>
    <w:rPr>
      <w:rFonts w:ascii="宋体" w:cs="Times New Roman"/>
      <w:sz w:val="18"/>
      <w:szCs w:val="20"/>
    </w:rPr>
  </w:style>
  <w:style w:type="paragraph" w:customStyle="1" w:styleId="3145">
    <w:name w:val="正文格式＝1"/>
    <w:basedOn w:val="179"/>
    <w:next w:val="179"/>
    <w:qFormat/>
    <w:uiPriority w:val="0"/>
    <w:rPr>
      <w:rFonts w:hAnsi="宋体" w:cs="Times New Roman"/>
    </w:rPr>
  </w:style>
  <w:style w:type="paragraph" w:customStyle="1" w:styleId="3146">
    <w:name w:val="表格内容12"/>
    <w:qFormat/>
    <w:uiPriority w:val="0"/>
    <w:pPr>
      <w:jc w:val="center"/>
    </w:pPr>
    <w:rPr>
      <w:rFonts w:ascii="Times New Roman" w:hAnsi="Times New Roman" w:eastAsia="宋体" w:cs="Times New Roman"/>
      <w:kern w:val="2"/>
      <w:sz w:val="21"/>
      <w:szCs w:val="21"/>
      <w:lang w:val="en-US" w:eastAsia="zh-CN" w:bidi="ar-SA"/>
    </w:rPr>
  </w:style>
  <w:style w:type="paragraph" w:customStyle="1" w:styleId="3147">
    <w:name w:val="正文格式2"/>
    <w:basedOn w:val="1"/>
    <w:qFormat/>
    <w:uiPriority w:val="0"/>
    <w:pPr>
      <w:adjustRightInd/>
      <w:snapToGrid/>
      <w:spacing w:line="360" w:lineRule="auto"/>
      <w:ind w:firstLine="482" w:firstLineChars="0"/>
    </w:pPr>
    <w:rPr>
      <w:rFonts w:ascii="宋体" w:hAnsi="宋体" w:cs="Times New Roman"/>
      <w:szCs w:val="24"/>
    </w:rPr>
  </w:style>
  <w:style w:type="paragraph" w:customStyle="1" w:styleId="3148">
    <w:name w:val="样式16"/>
    <w:basedOn w:val="1192"/>
    <w:qFormat/>
    <w:uiPriority w:val="0"/>
    <w:pPr>
      <w:spacing w:line="240" w:lineRule="auto"/>
      <w:ind w:firstLine="0"/>
      <w:jc w:val="center"/>
    </w:pPr>
    <w:rPr>
      <w:rFonts w:cs="Times New Roman"/>
      <w:b/>
      <w:color w:val="auto"/>
      <w:szCs w:val="20"/>
    </w:rPr>
  </w:style>
  <w:style w:type="paragraph" w:customStyle="1" w:styleId="3149">
    <w:name w:val="Char12"/>
    <w:basedOn w:val="1"/>
    <w:qFormat/>
    <w:uiPriority w:val="0"/>
    <w:pPr>
      <w:spacing w:beforeLines="50" w:line="360" w:lineRule="auto"/>
      <w:ind w:firstLine="0" w:firstLineChars="0"/>
    </w:pPr>
    <w:rPr>
      <w:rFonts w:ascii="黑体" w:eastAsia="黑体" w:cs="Times New Roman"/>
      <w:sz w:val="32"/>
      <w:szCs w:val="32"/>
    </w:rPr>
  </w:style>
  <w:style w:type="paragraph" w:customStyle="1" w:styleId="3150">
    <w:name w:val="默认段落字体 Para Char212"/>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151">
    <w:name w:val="样式 标题 3 + 段前: 12 磅12"/>
    <w:basedOn w:val="5"/>
    <w:qFormat/>
    <w:uiPriority w:val="0"/>
    <w:pPr>
      <w:keepNext w:val="0"/>
      <w:keepLines w:val="0"/>
      <w:widowControl/>
      <w:autoSpaceDE w:val="0"/>
      <w:autoSpaceDN w:val="0"/>
      <w:spacing w:before="0" w:after="0" w:line="360" w:lineRule="auto"/>
      <w:ind w:firstLine="0" w:firstLineChars="0"/>
    </w:pPr>
    <w:rPr>
      <w:rFonts w:ascii="黑体" w:hAnsi="宋体" w:eastAsia="黑体" w:cs="宋体"/>
      <w:b w:val="0"/>
      <w:bCs w:val="0"/>
      <w:color w:val="000000"/>
      <w:kern w:val="21"/>
      <w:sz w:val="24"/>
      <w:szCs w:val="20"/>
    </w:rPr>
  </w:style>
  <w:style w:type="paragraph" w:customStyle="1" w:styleId="3152">
    <w:name w:val="表题3142"/>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153">
    <w:name w:val="图表题12"/>
    <w:basedOn w:val="179"/>
    <w:next w:val="179"/>
    <w:qFormat/>
    <w:uiPriority w:val="0"/>
    <w:pPr>
      <w:ind w:firstLine="0"/>
      <w:jc w:val="center"/>
    </w:pPr>
    <w:rPr>
      <w:rFonts w:ascii="黑体" w:hAnsi="宋体" w:eastAsia="黑体"/>
      <w:b/>
      <w:bCs/>
    </w:rPr>
  </w:style>
  <w:style w:type="paragraph" w:customStyle="1" w:styleId="3154">
    <w:name w:val="表内5411"/>
    <w:basedOn w:val="1"/>
    <w:qFormat/>
    <w:uiPriority w:val="0"/>
    <w:pPr>
      <w:spacing w:line="300" w:lineRule="auto"/>
      <w:ind w:firstLine="0" w:firstLineChars="0"/>
      <w:jc w:val="center"/>
    </w:pPr>
    <w:rPr>
      <w:rFonts w:ascii="宋体" w:hAnsi="宋体" w:cs="宋体"/>
      <w:sz w:val="21"/>
      <w:szCs w:val="20"/>
    </w:rPr>
  </w:style>
  <w:style w:type="paragraph" w:customStyle="1" w:styleId="3155">
    <w:name w:val="表内文字小211"/>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156">
    <w:name w:val="表题311"/>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157">
    <w:name w:val="默认段落字体 Para Char Char Char Char Char12"/>
    <w:basedOn w:val="1"/>
    <w:qFormat/>
    <w:uiPriority w:val="0"/>
    <w:pPr>
      <w:adjustRightInd/>
      <w:snapToGrid/>
      <w:spacing w:line="240" w:lineRule="auto"/>
      <w:ind w:firstLine="0" w:firstLineChars="0"/>
    </w:pPr>
    <w:rPr>
      <w:rFonts w:cs="Times New Roman"/>
      <w:sz w:val="21"/>
      <w:szCs w:val="24"/>
    </w:rPr>
  </w:style>
  <w:style w:type="paragraph" w:customStyle="1" w:styleId="3158">
    <w:name w:val="Char Char Char Char Char Char Char11"/>
    <w:basedOn w:val="1"/>
    <w:qFormat/>
    <w:uiPriority w:val="0"/>
    <w:pPr>
      <w:adjustRightInd/>
      <w:snapToGrid/>
      <w:spacing w:line="240" w:lineRule="auto"/>
      <w:ind w:firstLine="0" w:firstLineChars="0"/>
    </w:pPr>
    <w:rPr>
      <w:rFonts w:cs="Times New Roman"/>
      <w:sz w:val="21"/>
      <w:szCs w:val="24"/>
    </w:rPr>
  </w:style>
  <w:style w:type="paragraph" w:customStyle="1" w:styleId="3159">
    <w:name w:val="附件1"/>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3160">
    <w:name w:val="图题15"/>
    <w:basedOn w:val="179"/>
    <w:next w:val="179"/>
    <w:qFormat/>
    <w:uiPriority w:val="0"/>
    <w:pPr>
      <w:ind w:firstLine="0"/>
      <w:jc w:val="center"/>
    </w:pPr>
    <w:rPr>
      <w:rFonts w:ascii="黑体" w:hAnsi="宋体" w:eastAsia="黑体"/>
      <w:b/>
      <w:bCs/>
    </w:rPr>
  </w:style>
  <w:style w:type="paragraph" w:customStyle="1" w:styleId="3161">
    <w:name w:val="样式212"/>
    <w:basedOn w:val="1"/>
    <w:qFormat/>
    <w:uiPriority w:val="0"/>
    <w:pPr>
      <w:snapToGrid/>
      <w:spacing w:line="360" w:lineRule="auto"/>
      <w:ind w:firstLine="0" w:firstLineChars="0"/>
      <w:jc w:val="center"/>
      <w:textAlignment w:val="baseline"/>
      <w:outlineLvl w:val="0"/>
    </w:pPr>
    <w:rPr>
      <w:rFonts w:cs="Times New Roman"/>
      <w:kern w:val="0"/>
      <w:sz w:val="21"/>
      <w:szCs w:val="20"/>
    </w:rPr>
  </w:style>
  <w:style w:type="paragraph" w:customStyle="1" w:styleId="3162">
    <w:name w:val="正文格式＝2"/>
    <w:basedOn w:val="179"/>
    <w:next w:val="179"/>
    <w:qFormat/>
    <w:uiPriority w:val="0"/>
    <w:rPr>
      <w:rFonts w:hAnsi="宋体" w:cs="Times New Roman"/>
    </w:rPr>
  </w:style>
  <w:style w:type="paragraph" w:customStyle="1" w:styleId="3163">
    <w:name w:val="表题11"/>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164">
    <w:name w:val="燕山正文1"/>
    <w:basedOn w:val="1"/>
    <w:qFormat/>
    <w:uiPriority w:val="0"/>
    <w:pPr>
      <w:tabs>
        <w:tab w:val="left" w:pos="4680"/>
      </w:tabs>
      <w:spacing w:line="480" w:lineRule="exact"/>
      <w:ind w:firstLine="0" w:firstLineChars="0"/>
    </w:pPr>
    <w:rPr>
      <w:rFonts w:ascii="宋体" w:cs="宋体"/>
      <w:szCs w:val="24"/>
    </w:rPr>
  </w:style>
  <w:style w:type="paragraph" w:customStyle="1" w:styleId="3165">
    <w:name w:val="表中文字412"/>
    <w:basedOn w:val="1"/>
    <w:qFormat/>
    <w:uiPriority w:val="0"/>
    <w:pPr>
      <w:adjustRightInd/>
      <w:spacing w:line="340" w:lineRule="exact"/>
      <w:ind w:firstLine="480"/>
      <w:jc w:val="center"/>
    </w:pPr>
    <w:rPr>
      <w:rFonts w:ascii="Arial" w:hAnsi="Arial" w:cs="Times New Roman"/>
      <w:kern w:val="0"/>
      <w:sz w:val="20"/>
      <w:szCs w:val="24"/>
      <w:lang w:eastAsia="zh-TW"/>
    </w:rPr>
  </w:style>
  <w:style w:type="paragraph" w:customStyle="1" w:styleId="3166">
    <w:name w:val="正文修改1"/>
    <w:basedOn w:val="892"/>
    <w:qFormat/>
    <w:uiPriority w:val="0"/>
    <w:pPr>
      <w:spacing w:line="480" w:lineRule="exact"/>
      <w:ind w:firstLine="0" w:firstLineChars="0"/>
    </w:pPr>
    <w:rPr>
      <w:rFonts w:cs="宋体"/>
      <w:sz w:val="24"/>
      <w:szCs w:val="24"/>
    </w:rPr>
  </w:style>
  <w:style w:type="paragraph" w:customStyle="1" w:styleId="3167">
    <w:name w:val="正文缩12"/>
    <w:basedOn w:val="1"/>
    <w:qFormat/>
    <w:uiPriority w:val="0"/>
    <w:pPr>
      <w:spacing w:line="480" w:lineRule="atLeast"/>
      <w:ind w:firstLine="567" w:firstLineChars="0"/>
      <w:textAlignment w:val="baseline"/>
    </w:pPr>
    <w:rPr>
      <w:rFonts w:ascii="宋体" w:cs="Times New Roman"/>
      <w:color w:val="000080"/>
      <w:spacing w:val="6"/>
      <w:kern w:val="0"/>
      <w:sz w:val="28"/>
      <w:szCs w:val="20"/>
    </w:rPr>
  </w:style>
  <w:style w:type="paragraph" w:customStyle="1" w:styleId="3168">
    <w:name w:val="表内文字小311"/>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169">
    <w:name w:val="表内宋5中212"/>
    <w:basedOn w:val="1"/>
    <w:qFormat/>
    <w:uiPriority w:val="0"/>
    <w:pPr>
      <w:spacing w:line="240" w:lineRule="auto"/>
      <w:ind w:firstLine="0" w:firstLineChars="0"/>
      <w:jc w:val="center"/>
      <w:textAlignment w:val="baseline"/>
    </w:pPr>
    <w:rPr>
      <w:rFonts w:ascii="宋体" w:hAnsi="宋体" w:cs="Times New Roman"/>
      <w:kern w:val="0"/>
      <w:sz w:val="21"/>
      <w:szCs w:val="20"/>
    </w:rPr>
  </w:style>
  <w:style w:type="paragraph" w:customStyle="1" w:styleId="3170">
    <w:name w:val="表内文字小2"/>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171">
    <w:name w:val="表内53"/>
    <w:basedOn w:val="1"/>
    <w:qFormat/>
    <w:uiPriority w:val="0"/>
    <w:pPr>
      <w:spacing w:line="300" w:lineRule="auto"/>
      <w:ind w:firstLine="0" w:firstLineChars="0"/>
      <w:jc w:val="left"/>
    </w:pPr>
    <w:rPr>
      <w:rFonts w:ascii="宋体" w:cs="Times New Roman"/>
      <w:sz w:val="21"/>
      <w:szCs w:val="20"/>
    </w:rPr>
  </w:style>
  <w:style w:type="paragraph" w:customStyle="1" w:styleId="3172">
    <w:name w:val="样式 标题 3 + 段前: 12 磅4"/>
    <w:basedOn w:val="5"/>
    <w:qFormat/>
    <w:uiPriority w:val="0"/>
    <w:pPr>
      <w:keepNext w:val="0"/>
      <w:keepLines w:val="0"/>
      <w:widowControl/>
      <w:autoSpaceDE w:val="0"/>
      <w:autoSpaceDN w:val="0"/>
      <w:spacing w:before="0" w:after="0" w:line="360" w:lineRule="auto"/>
      <w:ind w:firstLine="0" w:firstLineChars="0"/>
    </w:pPr>
    <w:rPr>
      <w:rFonts w:ascii="黑体" w:hAnsi="宋体" w:eastAsia="黑体" w:cs="宋体"/>
      <w:b w:val="0"/>
      <w:bCs w:val="0"/>
      <w:color w:val="000000"/>
      <w:kern w:val="21"/>
      <w:sz w:val="24"/>
      <w:szCs w:val="20"/>
    </w:rPr>
  </w:style>
  <w:style w:type="paragraph" w:customStyle="1" w:styleId="3173">
    <w:name w:val="正文25"/>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3174">
    <w:name w:val="燕山正文112"/>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175">
    <w:name w:val="附件2"/>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3176">
    <w:name w:val="xl244"/>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1"/>
      <w:szCs w:val="21"/>
    </w:rPr>
  </w:style>
  <w:style w:type="paragraph" w:customStyle="1" w:styleId="3177">
    <w:name w:val="正文格式＝53"/>
    <w:basedOn w:val="179"/>
    <w:next w:val="179"/>
    <w:qFormat/>
    <w:uiPriority w:val="0"/>
    <w:rPr>
      <w:rFonts w:hAnsi="宋体" w:cs="Times New Roman"/>
    </w:rPr>
  </w:style>
  <w:style w:type="paragraph" w:customStyle="1" w:styleId="3178">
    <w:name w:val="黑体三号2"/>
    <w:basedOn w:val="179"/>
    <w:qFormat/>
    <w:uiPriority w:val="0"/>
    <w:pPr>
      <w:jc w:val="center"/>
    </w:pPr>
    <w:rPr>
      <w:rFonts w:ascii="黑体" w:hAnsi="宋体" w:eastAsia="黑体"/>
      <w:b/>
      <w:bCs/>
      <w:sz w:val="32"/>
      <w:szCs w:val="20"/>
    </w:rPr>
  </w:style>
  <w:style w:type="paragraph" w:customStyle="1" w:styleId="3179">
    <w:name w:val="Char Char Char Char Char Char Char214"/>
    <w:basedOn w:val="1"/>
    <w:qFormat/>
    <w:uiPriority w:val="0"/>
    <w:pPr>
      <w:adjustRightInd/>
      <w:snapToGrid/>
      <w:spacing w:line="240" w:lineRule="auto"/>
      <w:ind w:firstLine="0" w:firstLineChars="0"/>
    </w:pPr>
    <w:rPr>
      <w:rFonts w:cs="Times New Roman"/>
      <w:sz w:val="21"/>
      <w:szCs w:val="24"/>
    </w:rPr>
  </w:style>
  <w:style w:type="paragraph" w:customStyle="1" w:styleId="3180">
    <w:name w:val="Char Char Char Char Char Char Char33"/>
    <w:basedOn w:val="1"/>
    <w:qFormat/>
    <w:uiPriority w:val="0"/>
    <w:pPr>
      <w:adjustRightInd/>
      <w:snapToGrid/>
      <w:spacing w:line="240" w:lineRule="auto"/>
      <w:ind w:firstLine="0" w:firstLineChars="0"/>
    </w:pPr>
    <w:rPr>
      <w:rFonts w:cs="Times New Roman"/>
      <w:sz w:val="21"/>
      <w:szCs w:val="24"/>
    </w:rPr>
  </w:style>
  <w:style w:type="paragraph" w:customStyle="1" w:styleId="3181">
    <w:name w:val="表2"/>
    <w:basedOn w:val="1"/>
    <w:qFormat/>
    <w:uiPriority w:val="0"/>
    <w:pPr>
      <w:spacing w:line="240" w:lineRule="auto"/>
      <w:ind w:firstLine="0" w:firstLineChars="0"/>
      <w:jc w:val="center"/>
    </w:pPr>
    <w:rPr>
      <w:rFonts w:eastAsia="仿宋_GB2312" w:cs="Times New Roman"/>
      <w:szCs w:val="24"/>
    </w:rPr>
  </w:style>
  <w:style w:type="paragraph" w:customStyle="1" w:styleId="3182">
    <w:name w:val="表题12"/>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183">
    <w:name w:val="默认段落字体 Para Char14"/>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184">
    <w:name w:val="正文格式＝3"/>
    <w:basedOn w:val="179"/>
    <w:next w:val="179"/>
    <w:qFormat/>
    <w:uiPriority w:val="0"/>
    <w:rPr>
      <w:rFonts w:hAnsi="宋体" w:cs="Times New Roman"/>
    </w:rPr>
  </w:style>
  <w:style w:type="paragraph" w:customStyle="1" w:styleId="3185">
    <w:name w:val="样式 表内小5 + 黑体 加粗 倾斜 下划线4"/>
    <w:basedOn w:val="1"/>
    <w:qFormat/>
    <w:uiPriority w:val="0"/>
    <w:pPr>
      <w:spacing w:line="300" w:lineRule="auto"/>
      <w:ind w:firstLine="0" w:firstLineChars="0"/>
      <w:jc w:val="left"/>
    </w:pPr>
    <w:rPr>
      <w:rFonts w:ascii="黑体" w:hAnsi="黑体" w:eastAsia="黑体" w:cs="Times New Roman"/>
      <w:b/>
      <w:bCs/>
      <w:i/>
      <w:iCs/>
      <w:sz w:val="18"/>
      <w:szCs w:val="24"/>
      <w:u w:val="single"/>
    </w:rPr>
  </w:style>
  <w:style w:type="paragraph" w:customStyle="1" w:styleId="3186">
    <w:name w:val="表内文字小22"/>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187">
    <w:name w:val="表内531"/>
    <w:basedOn w:val="1"/>
    <w:qFormat/>
    <w:uiPriority w:val="0"/>
    <w:pPr>
      <w:spacing w:line="300" w:lineRule="auto"/>
      <w:ind w:firstLine="0" w:firstLineChars="0"/>
      <w:jc w:val="left"/>
    </w:pPr>
    <w:rPr>
      <w:rFonts w:ascii="宋体" w:cs="Times New Roman"/>
      <w:sz w:val="21"/>
      <w:szCs w:val="20"/>
    </w:rPr>
  </w:style>
  <w:style w:type="paragraph" w:customStyle="1" w:styleId="3188">
    <w:name w:val="正文格式21"/>
    <w:basedOn w:val="1"/>
    <w:qFormat/>
    <w:uiPriority w:val="0"/>
    <w:pPr>
      <w:adjustRightInd/>
      <w:snapToGrid/>
      <w:spacing w:line="360" w:lineRule="auto"/>
      <w:ind w:firstLine="482" w:firstLineChars="0"/>
    </w:pPr>
    <w:rPr>
      <w:rFonts w:ascii="宋体" w:hAnsi="宋体" w:cs="Times New Roman"/>
      <w:szCs w:val="24"/>
    </w:rPr>
  </w:style>
  <w:style w:type="paragraph" w:customStyle="1" w:styleId="3189">
    <w:name w:val="图题21"/>
    <w:basedOn w:val="179"/>
    <w:next w:val="179"/>
    <w:qFormat/>
    <w:uiPriority w:val="0"/>
    <w:pPr>
      <w:ind w:firstLine="0"/>
      <w:jc w:val="center"/>
    </w:pPr>
    <w:rPr>
      <w:rFonts w:ascii="黑体" w:hAnsi="宋体" w:eastAsia="黑体"/>
      <w:b/>
      <w:bCs/>
    </w:rPr>
  </w:style>
  <w:style w:type="paragraph" w:customStyle="1" w:styleId="3190">
    <w:name w:val="正文修改3"/>
    <w:basedOn w:val="892"/>
    <w:qFormat/>
    <w:uiPriority w:val="0"/>
    <w:pPr>
      <w:spacing w:line="480" w:lineRule="exact"/>
      <w:ind w:firstLine="0" w:firstLineChars="0"/>
    </w:pPr>
    <w:rPr>
      <w:rFonts w:cs="宋体"/>
      <w:sz w:val="24"/>
      <w:szCs w:val="24"/>
    </w:rPr>
  </w:style>
  <w:style w:type="paragraph" w:customStyle="1" w:styleId="3191">
    <w:name w:val="表格内字体21"/>
    <w:basedOn w:val="179"/>
    <w:next w:val="179"/>
    <w:qFormat/>
    <w:uiPriority w:val="0"/>
    <w:pPr>
      <w:adjustRightInd w:val="0"/>
      <w:snapToGrid w:val="0"/>
      <w:spacing w:line="240" w:lineRule="auto"/>
      <w:ind w:firstLine="0"/>
      <w:jc w:val="center"/>
    </w:pPr>
    <w:rPr>
      <w:rFonts w:hAnsi="宋体" w:cs="Times New Roman"/>
      <w:sz w:val="21"/>
    </w:rPr>
  </w:style>
  <w:style w:type="paragraph" w:customStyle="1" w:styleId="3192">
    <w:name w:val="Default4"/>
    <w:qFormat/>
    <w:uiPriority w:val="0"/>
    <w:pPr>
      <w:widowControl w:val="0"/>
      <w:autoSpaceDE w:val="0"/>
      <w:autoSpaceDN w:val="0"/>
      <w:adjustRightInd w:val="0"/>
    </w:pPr>
    <w:rPr>
      <w:rFonts w:ascii="宋体" w:hAnsi="Times New Roman" w:eastAsia="宋体" w:cs="Times New Roman"/>
      <w:color w:val="000000"/>
      <w:sz w:val="24"/>
      <w:szCs w:val="24"/>
      <w:lang w:val="en-US" w:eastAsia="zh-CN" w:bidi="ar-SA"/>
    </w:rPr>
  </w:style>
  <w:style w:type="paragraph" w:customStyle="1" w:styleId="3193">
    <w:name w:val="表题111"/>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194">
    <w:name w:val="Char Char2 Char Char Char Char19"/>
    <w:basedOn w:val="1"/>
    <w:qFormat/>
    <w:uiPriority w:val="0"/>
    <w:pPr>
      <w:adjustRightInd/>
      <w:snapToGrid/>
      <w:spacing w:line="240" w:lineRule="auto"/>
      <w:ind w:firstLine="0" w:firstLineChars="0"/>
    </w:pPr>
    <w:rPr>
      <w:rFonts w:cs="Times New Roman"/>
      <w:sz w:val="21"/>
      <w:szCs w:val="24"/>
    </w:rPr>
  </w:style>
  <w:style w:type="paragraph" w:customStyle="1" w:styleId="3195">
    <w:name w:val="表中文字11"/>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196">
    <w:name w:val="燕山正文3"/>
    <w:basedOn w:val="1"/>
    <w:qFormat/>
    <w:uiPriority w:val="0"/>
    <w:pPr>
      <w:tabs>
        <w:tab w:val="left" w:pos="4680"/>
      </w:tabs>
      <w:spacing w:line="480" w:lineRule="exact"/>
      <w:ind w:firstLine="0" w:firstLineChars="0"/>
    </w:pPr>
    <w:rPr>
      <w:rFonts w:ascii="宋体" w:cs="宋体"/>
      <w:szCs w:val="24"/>
    </w:rPr>
  </w:style>
  <w:style w:type="paragraph" w:customStyle="1" w:styleId="3197">
    <w:name w:val="正文格式4"/>
    <w:basedOn w:val="1"/>
    <w:qFormat/>
    <w:uiPriority w:val="0"/>
    <w:pPr>
      <w:adjustRightInd/>
      <w:snapToGrid/>
      <w:spacing w:line="360" w:lineRule="auto"/>
      <w:ind w:firstLine="482" w:firstLineChars="0"/>
    </w:pPr>
    <w:rPr>
      <w:rFonts w:ascii="宋体" w:hAnsi="宋体" w:cs="Times New Roman"/>
      <w:szCs w:val="24"/>
    </w:rPr>
  </w:style>
  <w:style w:type="paragraph" w:customStyle="1" w:styleId="3198">
    <w:name w:val="Char310"/>
    <w:basedOn w:val="1"/>
    <w:qFormat/>
    <w:uiPriority w:val="0"/>
    <w:pPr>
      <w:adjustRightInd/>
      <w:snapToGrid/>
      <w:spacing w:line="240" w:lineRule="auto"/>
      <w:ind w:left="-48" w:firstLine="0" w:firstLineChars="0"/>
    </w:pPr>
    <w:rPr>
      <w:rFonts w:cs="Times New Roman"/>
      <w:sz w:val="21"/>
      <w:szCs w:val="24"/>
    </w:rPr>
  </w:style>
  <w:style w:type="paragraph" w:customStyle="1" w:styleId="3199">
    <w:name w:val="图题4"/>
    <w:basedOn w:val="179"/>
    <w:next w:val="179"/>
    <w:qFormat/>
    <w:uiPriority w:val="0"/>
    <w:pPr>
      <w:ind w:firstLine="0"/>
      <w:jc w:val="center"/>
    </w:pPr>
    <w:rPr>
      <w:rFonts w:ascii="黑体" w:hAnsi="宋体" w:eastAsia="黑体"/>
      <w:b/>
      <w:bCs/>
    </w:rPr>
  </w:style>
  <w:style w:type="paragraph" w:customStyle="1" w:styleId="3200">
    <w:name w:val="正文格式＝4"/>
    <w:basedOn w:val="179"/>
    <w:next w:val="179"/>
    <w:qFormat/>
    <w:uiPriority w:val="0"/>
    <w:rPr>
      <w:rFonts w:hAnsi="宋体" w:cs="Times New Roman"/>
    </w:rPr>
  </w:style>
  <w:style w:type="paragraph" w:customStyle="1" w:styleId="3201">
    <w:name w:val="图题312"/>
    <w:basedOn w:val="179"/>
    <w:next w:val="179"/>
    <w:qFormat/>
    <w:uiPriority w:val="0"/>
    <w:pPr>
      <w:ind w:firstLine="0"/>
      <w:jc w:val="center"/>
    </w:pPr>
    <w:rPr>
      <w:rFonts w:ascii="黑体" w:hAnsi="宋体" w:eastAsia="黑体"/>
      <w:b/>
      <w:bCs/>
    </w:rPr>
  </w:style>
  <w:style w:type="paragraph" w:customStyle="1" w:styleId="3202">
    <w:name w:val="Char84"/>
    <w:basedOn w:val="1"/>
    <w:qFormat/>
    <w:uiPriority w:val="0"/>
    <w:pPr>
      <w:adjustRightInd/>
      <w:snapToGrid/>
      <w:spacing w:line="240" w:lineRule="auto"/>
      <w:ind w:left="-48" w:firstLine="0" w:firstLineChars="0"/>
    </w:pPr>
    <w:rPr>
      <w:rFonts w:cs="Times New Roman"/>
      <w:sz w:val="21"/>
      <w:szCs w:val="24"/>
    </w:rPr>
  </w:style>
  <w:style w:type="paragraph" w:customStyle="1" w:styleId="3203">
    <w:name w:val="样式1112"/>
    <w:basedOn w:val="1192"/>
    <w:qFormat/>
    <w:uiPriority w:val="0"/>
    <w:pPr>
      <w:spacing w:line="240" w:lineRule="auto"/>
      <w:ind w:firstLine="0"/>
      <w:jc w:val="center"/>
    </w:pPr>
    <w:rPr>
      <w:rFonts w:cs="Times New Roman"/>
      <w:b/>
      <w:color w:val="auto"/>
      <w:szCs w:val="20"/>
    </w:rPr>
  </w:style>
  <w:style w:type="paragraph" w:customStyle="1" w:styleId="3204">
    <w:name w:val="表题13"/>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205">
    <w:name w:val="Char Char Char Char Char Char Char12"/>
    <w:basedOn w:val="1"/>
    <w:qFormat/>
    <w:uiPriority w:val="0"/>
    <w:pPr>
      <w:adjustRightInd/>
      <w:snapToGrid/>
      <w:spacing w:line="240" w:lineRule="auto"/>
      <w:ind w:firstLine="0" w:firstLineChars="0"/>
    </w:pPr>
    <w:rPr>
      <w:rFonts w:cs="Times New Roman"/>
      <w:sz w:val="21"/>
      <w:szCs w:val="20"/>
    </w:rPr>
  </w:style>
  <w:style w:type="paragraph" w:customStyle="1" w:styleId="3206">
    <w:name w:val="Char510"/>
    <w:basedOn w:val="1"/>
    <w:qFormat/>
    <w:uiPriority w:val="0"/>
    <w:pPr>
      <w:spacing w:line="240" w:lineRule="auto"/>
      <w:ind w:left="-45" w:firstLine="0" w:firstLineChars="0"/>
    </w:pPr>
    <w:rPr>
      <w:rFonts w:cs="Times New Roman"/>
      <w:sz w:val="21"/>
      <w:szCs w:val="24"/>
    </w:rPr>
  </w:style>
  <w:style w:type="paragraph" w:customStyle="1" w:styleId="3207">
    <w:name w:val="燕山正文113"/>
    <w:basedOn w:val="1"/>
    <w:qFormat/>
    <w:uiPriority w:val="0"/>
    <w:pPr>
      <w:tabs>
        <w:tab w:val="left" w:pos="4680"/>
      </w:tabs>
      <w:spacing w:line="360" w:lineRule="auto"/>
      <w:ind w:firstLine="480"/>
    </w:pPr>
    <w:rPr>
      <w:rFonts w:ascii="宋体" w:hAnsi="宋体" w:cs="宋体"/>
      <w:bCs/>
      <w:snapToGrid w:val="0"/>
      <w:color w:val="000000"/>
      <w:kern w:val="0"/>
      <w:szCs w:val="24"/>
    </w:rPr>
  </w:style>
  <w:style w:type="paragraph" w:customStyle="1" w:styleId="3208">
    <w:name w:val="正文格式5"/>
    <w:basedOn w:val="1"/>
    <w:qFormat/>
    <w:uiPriority w:val="0"/>
    <w:pPr>
      <w:adjustRightInd/>
      <w:snapToGrid/>
      <w:spacing w:line="360" w:lineRule="auto"/>
      <w:ind w:firstLine="482" w:firstLineChars="0"/>
    </w:pPr>
    <w:rPr>
      <w:rFonts w:ascii="宋体" w:hAnsi="宋体" w:cs="Times New Roman"/>
      <w:szCs w:val="24"/>
    </w:rPr>
  </w:style>
  <w:style w:type="paragraph" w:customStyle="1" w:styleId="3209">
    <w:name w:val="正文格式64"/>
    <w:basedOn w:val="1"/>
    <w:qFormat/>
    <w:uiPriority w:val="0"/>
    <w:pPr>
      <w:adjustRightInd/>
      <w:snapToGrid/>
      <w:spacing w:line="360" w:lineRule="auto"/>
      <w:ind w:firstLine="482" w:firstLineChars="0"/>
    </w:pPr>
    <w:rPr>
      <w:rFonts w:ascii="宋体" w:hAnsi="宋体" w:cs="Times New Roman"/>
      <w:szCs w:val="24"/>
    </w:rPr>
  </w:style>
  <w:style w:type="paragraph" w:customStyle="1" w:styleId="3210">
    <w:name w:val="图题5"/>
    <w:basedOn w:val="179"/>
    <w:next w:val="179"/>
    <w:qFormat/>
    <w:uiPriority w:val="0"/>
    <w:pPr>
      <w:ind w:firstLine="0"/>
      <w:jc w:val="center"/>
    </w:pPr>
    <w:rPr>
      <w:rFonts w:ascii="黑体" w:hAnsi="宋体" w:eastAsia="黑体"/>
      <w:b/>
      <w:bCs/>
    </w:rPr>
  </w:style>
  <w:style w:type="paragraph" w:customStyle="1" w:styleId="3211">
    <w:name w:val="表格内字体5"/>
    <w:basedOn w:val="179"/>
    <w:next w:val="179"/>
    <w:qFormat/>
    <w:uiPriority w:val="0"/>
    <w:pPr>
      <w:adjustRightInd w:val="0"/>
      <w:snapToGrid w:val="0"/>
      <w:spacing w:line="240" w:lineRule="auto"/>
      <w:ind w:firstLine="0"/>
    </w:pPr>
    <w:rPr>
      <w:rFonts w:hAnsi="宋体" w:cs="Times New Roman"/>
      <w:sz w:val="21"/>
    </w:rPr>
  </w:style>
  <w:style w:type="paragraph" w:customStyle="1" w:styleId="3212">
    <w:name w:val="燕山正文34"/>
    <w:basedOn w:val="1"/>
    <w:qFormat/>
    <w:uiPriority w:val="0"/>
    <w:pPr>
      <w:tabs>
        <w:tab w:val="left" w:pos="4680"/>
      </w:tabs>
      <w:spacing w:line="480" w:lineRule="exact"/>
      <w:ind w:firstLine="0" w:firstLineChars="0"/>
    </w:pPr>
    <w:rPr>
      <w:rFonts w:ascii="宋体" w:cs="宋体"/>
      <w:szCs w:val="24"/>
    </w:rPr>
  </w:style>
  <w:style w:type="paragraph" w:customStyle="1" w:styleId="3213">
    <w:name w:val="表3"/>
    <w:basedOn w:val="1"/>
    <w:qFormat/>
    <w:uiPriority w:val="0"/>
    <w:pPr>
      <w:spacing w:line="240" w:lineRule="auto"/>
      <w:ind w:firstLine="0" w:firstLineChars="0"/>
      <w:jc w:val="center"/>
    </w:pPr>
    <w:rPr>
      <w:rFonts w:eastAsia="仿宋_GB2312" w:cs="Times New Roman"/>
      <w:szCs w:val="24"/>
    </w:rPr>
  </w:style>
  <w:style w:type="paragraph" w:customStyle="1" w:styleId="3214">
    <w:name w:val="Char Char Char Char1 Char Char Char8"/>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3215">
    <w:name w:val="正文.1"/>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3216">
    <w:name w:val="表文字53"/>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217">
    <w:name w:val="正文21"/>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3218">
    <w:name w:val="Char Char Char Char Char Char Char2"/>
    <w:basedOn w:val="1"/>
    <w:qFormat/>
    <w:uiPriority w:val="0"/>
    <w:pPr>
      <w:adjustRightInd/>
      <w:snapToGrid/>
      <w:spacing w:line="240" w:lineRule="auto"/>
      <w:ind w:firstLine="0" w:firstLineChars="0"/>
    </w:pPr>
    <w:rPr>
      <w:rFonts w:cs="Times New Roman"/>
      <w:sz w:val="21"/>
      <w:szCs w:val="24"/>
    </w:rPr>
  </w:style>
  <w:style w:type="paragraph" w:customStyle="1" w:styleId="3219">
    <w:name w:val="图题214"/>
    <w:basedOn w:val="179"/>
    <w:next w:val="179"/>
    <w:qFormat/>
    <w:uiPriority w:val="0"/>
    <w:pPr>
      <w:ind w:firstLine="0"/>
      <w:jc w:val="center"/>
    </w:pPr>
    <w:rPr>
      <w:rFonts w:ascii="黑体" w:hAnsi="宋体" w:eastAsia="黑体"/>
      <w:b/>
      <w:bCs/>
    </w:rPr>
  </w:style>
  <w:style w:type="paragraph" w:customStyle="1" w:styleId="3220">
    <w:name w:val="表题313"/>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221">
    <w:name w:val="表内文字小213"/>
    <w:basedOn w:val="1"/>
    <w:qFormat/>
    <w:uiPriority w:val="0"/>
    <w:pPr>
      <w:spacing w:line="240" w:lineRule="auto"/>
      <w:ind w:firstLine="0" w:firstLineChars="0"/>
      <w:jc w:val="center"/>
      <w:textAlignment w:val="baseline"/>
    </w:pPr>
    <w:rPr>
      <w:rFonts w:ascii="宋体" w:hAnsi="Times" w:cs="Times New Roman"/>
      <w:bCs/>
      <w:color w:val="000000"/>
      <w:sz w:val="21"/>
      <w:szCs w:val="20"/>
    </w:rPr>
  </w:style>
  <w:style w:type="paragraph" w:customStyle="1" w:styleId="3222">
    <w:name w:val="Char610"/>
    <w:basedOn w:val="1"/>
    <w:qFormat/>
    <w:uiPriority w:val="0"/>
    <w:pPr>
      <w:spacing w:beforeLines="50" w:line="360" w:lineRule="auto"/>
      <w:ind w:firstLine="0" w:firstLineChars="0"/>
    </w:pPr>
    <w:rPr>
      <w:rFonts w:ascii="黑体" w:eastAsia="黑体" w:cs="Times New Roman"/>
      <w:sz w:val="32"/>
      <w:szCs w:val="32"/>
    </w:rPr>
  </w:style>
  <w:style w:type="paragraph" w:customStyle="1" w:styleId="3223">
    <w:name w:val="表题211"/>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3224">
    <w:name w:val="表内宋5中11"/>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3225">
    <w:name w:val="标题411"/>
    <w:basedOn w:val="1"/>
    <w:qFormat/>
    <w:uiPriority w:val="0"/>
    <w:pPr>
      <w:spacing w:line="300" w:lineRule="auto"/>
      <w:ind w:firstLine="0" w:firstLineChars="0"/>
      <w:jc w:val="left"/>
    </w:pPr>
    <w:rPr>
      <w:rFonts w:ascii="黑体" w:hAnsi="宋体" w:eastAsia="黑体" w:cs="宋体"/>
      <w:bCs/>
      <w:szCs w:val="20"/>
    </w:rPr>
  </w:style>
  <w:style w:type="paragraph" w:customStyle="1" w:styleId="3226">
    <w:name w:val="表题141"/>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3227">
    <w:name w:val="表内文字小8"/>
    <w:basedOn w:val="1"/>
    <w:qFormat/>
    <w:uiPriority w:val="0"/>
    <w:pPr>
      <w:spacing w:line="240" w:lineRule="auto"/>
      <w:ind w:firstLine="0" w:firstLineChars="0"/>
      <w:jc w:val="center"/>
    </w:pPr>
    <w:rPr>
      <w:rFonts w:ascii="宋体" w:hAnsi="Times" w:cs="宋体"/>
      <w:sz w:val="21"/>
      <w:szCs w:val="20"/>
    </w:rPr>
  </w:style>
  <w:style w:type="paragraph" w:customStyle="1" w:styleId="3228">
    <w:name w:val="表内5中"/>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3229">
    <w:name w:val="表中文字5"/>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230">
    <w:name w:val="Char23"/>
    <w:basedOn w:val="1"/>
    <w:qFormat/>
    <w:uiPriority w:val="0"/>
    <w:pPr>
      <w:adjustRightInd/>
      <w:snapToGrid/>
      <w:spacing w:line="240" w:lineRule="auto"/>
      <w:ind w:left="-48" w:firstLine="0" w:firstLineChars="0"/>
    </w:pPr>
    <w:rPr>
      <w:rFonts w:cs="Times New Roman"/>
      <w:sz w:val="21"/>
      <w:szCs w:val="24"/>
    </w:rPr>
  </w:style>
  <w:style w:type="paragraph" w:customStyle="1" w:styleId="3231">
    <w:name w:val="黑体三号4"/>
    <w:basedOn w:val="179"/>
    <w:qFormat/>
    <w:uiPriority w:val="0"/>
    <w:pPr>
      <w:jc w:val="center"/>
    </w:pPr>
    <w:rPr>
      <w:rFonts w:ascii="黑体" w:hAnsi="宋体" w:eastAsia="黑体"/>
      <w:b/>
      <w:bCs/>
      <w:sz w:val="32"/>
      <w:szCs w:val="20"/>
    </w:rPr>
  </w:style>
  <w:style w:type="paragraph" w:customStyle="1" w:styleId="3232">
    <w:name w:val="Char7"/>
    <w:basedOn w:val="1"/>
    <w:qFormat/>
    <w:uiPriority w:val="0"/>
    <w:pPr>
      <w:adjustRightInd/>
      <w:snapToGrid/>
      <w:spacing w:line="240" w:lineRule="auto"/>
      <w:ind w:left="-48" w:firstLine="0" w:firstLineChars="0"/>
    </w:pPr>
    <w:rPr>
      <w:rFonts w:cs="Times New Roman"/>
      <w:sz w:val="21"/>
      <w:szCs w:val="24"/>
    </w:rPr>
  </w:style>
  <w:style w:type="paragraph" w:customStyle="1" w:styleId="3233">
    <w:name w:val="正文格式7"/>
    <w:basedOn w:val="1"/>
    <w:qFormat/>
    <w:uiPriority w:val="0"/>
    <w:pPr>
      <w:adjustRightInd/>
      <w:snapToGrid/>
      <w:spacing w:line="360" w:lineRule="auto"/>
      <w:ind w:firstLine="482" w:firstLineChars="0"/>
    </w:pPr>
    <w:rPr>
      <w:rFonts w:ascii="宋体" w:hAnsi="宋体" w:cs="Times New Roman"/>
      <w:szCs w:val="24"/>
    </w:rPr>
  </w:style>
  <w:style w:type="paragraph" w:customStyle="1" w:styleId="3234">
    <w:name w:val="图题7"/>
    <w:basedOn w:val="179"/>
    <w:next w:val="179"/>
    <w:qFormat/>
    <w:uiPriority w:val="0"/>
    <w:pPr>
      <w:ind w:firstLine="0"/>
      <w:jc w:val="center"/>
    </w:pPr>
    <w:rPr>
      <w:rFonts w:ascii="黑体" w:hAnsi="宋体" w:eastAsia="黑体"/>
      <w:b/>
      <w:bCs/>
    </w:rPr>
  </w:style>
  <w:style w:type="paragraph" w:customStyle="1" w:styleId="3235">
    <w:name w:val="表格内字体7"/>
    <w:basedOn w:val="179"/>
    <w:next w:val="179"/>
    <w:qFormat/>
    <w:uiPriority w:val="0"/>
    <w:pPr>
      <w:spacing w:line="240" w:lineRule="auto"/>
      <w:ind w:firstLine="0"/>
      <w:jc w:val="center"/>
    </w:pPr>
    <w:rPr>
      <w:rFonts w:hAnsi="宋体" w:cs="Times New Roman"/>
      <w:sz w:val="21"/>
    </w:rPr>
  </w:style>
  <w:style w:type="paragraph" w:customStyle="1" w:styleId="3236">
    <w:name w:val="正文格式＝6"/>
    <w:basedOn w:val="179"/>
    <w:next w:val="179"/>
    <w:qFormat/>
    <w:uiPriority w:val="0"/>
    <w:rPr>
      <w:rFonts w:hAnsi="宋体" w:cs="Times New Roman"/>
    </w:rPr>
  </w:style>
  <w:style w:type="paragraph" w:customStyle="1" w:styleId="3237">
    <w:name w:val="样式 标题 3 + 段前: 12 磅3"/>
    <w:basedOn w:val="5"/>
    <w:qFormat/>
    <w:uiPriority w:val="0"/>
    <w:pPr>
      <w:keepNext w:val="0"/>
      <w:keepLines w:val="0"/>
      <w:widowControl/>
      <w:autoSpaceDE w:val="0"/>
      <w:autoSpaceDN w:val="0"/>
      <w:spacing w:before="0" w:after="0" w:line="360" w:lineRule="auto"/>
      <w:ind w:firstLine="0" w:firstLineChars="0"/>
    </w:pPr>
    <w:rPr>
      <w:rFonts w:ascii="黑体" w:hAnsi="宋体" w:eastAsia="黑体" w:cs="宋体"/>
      <w:b w:val="0"/>
      <w:bCs w:val="0"/>
      <w:color w:val="000000"/>
      <w:kern w:val="21"/>
      <w:sz w:val="24"/>
      <w:szCs w:val="20"/>
    </w:rPr>
  </w:style>
  <w:style w:type="paragraph" w:customStyle="1" w:styleId="3238">
    <w:name w:val="燕山正文4"/>
    <w:basedOn w:val="1"/>
    <w:qFormat/>
    <w:uiPriority w:val="0"/>
    <w:pPr>
      <w:tabs>
        <w:tab w:val="left" w:pos="4680"/>
      </w:tabs>
      <w:spacing w:line="480" w:lineRule="exact"/>
      <w:ind w:firstLine="0" w:firstLineChars="0"/>
    </w:pPr>
    <w:rPr>
      <w:rFonts w:ascii="宋体" w:cs="宋体"/>
      <w:szCs w:val="24"/>
    </w:rPr>
  </w:style>
  <w:style w:type="paragraph" w:customStyle="1" w:styleId="3239">
    <w:name w:val="默认段落字体 Para Char Char Char Char5"/>
    <w:basedOn w:val="1"/>
    <w:qFormat/>
    <w:uiPriority w:val="0"/>
    <w:pPr>
      <w:adjustRightInd/>
      <w:snapToGrid/>
      <w:spacing w:line="240" w:lineRule="auto"/>
      <w:ind w:firstLine="0" w:firstLineChars="0"/>
    </w:pPr>
    <w:rPr>
      <w:rFonts w:cs="Times New Roman"/>
      <w:sz w:val="21"/>
      <w:szCs w:val="24"/>
    </w:rPr>
  </w:style>
  <w:style w:type="paragraph" w:customStyle="1" w:styleId="3240">
    <w:name w:val="图题33"/>
    <w:basedOn w:val="179"/>
    <w:next w:val="179"/>
    <w:qFormat/>
    <w:uiPriority w:val="0"/>
    <w:pPr>
      <w:ind w:firstLine="0"/>
      <w:jc w:val="center"/>
    </w:pPr>
    <w:rPr>
      <w:rFonts w:ascii="黑体" w:hAnsi="宋体" w:eastAsia="黑体"/>
      <w:b/>
      <w:bCs/>
    </w:rPr>
  </w:style>
  <w:style w:type="paragraph" w:customStyle="1" w:styleId="3241">
    <w:name w:val="Char10"/>
    <w:basedOn w:val="1"/>
    <w:qFormat/>
    <w:uiPriority w:val="0"/>
    <w:pPr>
      <w:spacing w:line="360" w:lineRule="auto"/>
      <w:ind w:firstLine="0" w:firstLineChars="0"/>
    </w:pPr>
    <w:rPr>
      <w:rFonts w:cs="Times New Roman"/>
      <w:sz w:val="21"/>
      <w:szCs w:val="24"/>
    </w:rPr>
  </w:style>
  <w:style w:type="paragraph" w:customStyle="1" w:styleId="3242">
    <w:name w:val="表内5414"/>
    <w:basedOn w:val="1"/>
    <w:qFormat/>
    <w:uiPriority w:val="0"/>
    <w:pPr>
      <w:spacing w:line="300" w:lineRule="auto"/>
      <w:ind w:firstLine="0" w:firstLineChars="0"/>
      <w:jc w:val="center"/>
    </w:pPr>
    <w:rPr>
      <w:rFonts w:ascii="宋体" w:hAnsi="宋体" w:cs="宋体"/>
      <w:sz w:val="21"/>
      <w:szCs w:val="20"/>
    </w:rPr>
  </w:style>
  <w:style w:type="paragraph" w:customStyle="1" w:styleId="3243">
    <w:name w:val="表内文字小1"/>
    <w:basedOn w:val="1"/>
    <w:qFormat/>
    <w:uiPriority w:val="0"/>
    <w:pPr>
      <w:spacing w:line="240" w:lineRule="auto"/>
      <w:ind w:firstLine="0" w:firstLineChars="0"/>
      <w:jc w:val="center"/>
    </w:pPr>
    <w:rPr>
      <w:rFonts w:ascii="宋体" w:hAnsi="Times" w:cs="Times New Roman"/>
      <w:sz w:val="21"/>
      <w:szCs w:val="20"/>
    </w:rPr>
  </w:style>
  <w:style w:type="paragraph" w:customStyle="1" w:styleId="3244">
    <w:name w:val="表内59"/>
    <w:basedOn w:val="1"/>
    <w:qFormat/>
    <w:uiPriority w:val="0"/>
    <w:pPr>
      <w:spacing w:line="300" w:lineRule="auto"/>
      <w:ind w:firstLine="0" w:firstLineChars="0"/>
      <w:jc w:val="center"/>
    </w:pPr>
    <w:rPr>
      <w:rFonts w:ascii="宋体" w:cs="Times New Roman"/>
      <w:snapToGrid w:val="0"/>
      <w:sz w:val="21"/>
      <w:szCs w:val="21"/>
    </w:rPr>
  </w:style>
  <w:style w:type="paragraph" w:customStyle="1" w:styleId="3245">
    <w:name w:val="表内宋53"/>
    <w:basedOn w:val="1378"/>
    <w:qFormat/>
    <w:uiPriority w:val="0"/>
    <w:pPr>
      <w:widowControl/>
      <w:autoSpaceDE w:val="0"/>
      <w:autoSpaceDN w:val="0"/>
      <w:jc w:val="left"/>
      <w:textAlignment w:val="auto"/>
    </w:pPr>
    <w:rPr>
      <w:color w:val="auto"/>
      <w:w w:val="90"/>
    </w:rPr>
  </w:style>
  <w:style w:type="paragraph" w:customStyle="1" w:styleId="3246">
    <w:name w:val="默认段落字体 Para Char4"/>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247">
    <w:name w:val="正文格式＝411"/>
    <w:basedOn w:val="179"/>
    <w:next w:val="179"/>
    <w:qFormat/>
    <w:uiPriority w:val="0"/>
    <w:rPr>
      <w:rFonts w:hAnsi="宋体" w:cs="Times New Roman"/>
    </w:rPr>
  </w:style>
  <w:style w:type="paragraph" w:customStyle="1" w:styleId="3248">
    <w:name w:val="样式 标题 4无效格式无效格式1河石管道4H4H41小小节河石管道41H42H411小小节1河石管道42..."/>
    <w:basedOn w:val="6"/>
    <w:qFormat/>
    <w:uiPriority w:val="0"/>
    <w:pPr>
      <w:spacing w:before="0" w:after="0" w:line="360" w:lineRule="auto"/>
      <w:ind w:left="664" w:hanging="864" w:firstLineChars="0"/>
    </w:pPr>
    <w:rPr>
      <w:rFonts w:ascii="黑体" w:hAnsi="Arial" w:eastAsia="黑体" w:cs="Times New Roman"/>
      <w:b w:val="0"/>
      <w:bCs w:val="0"/>
      <w:sz w:val="24"/>
      <w:szCs w:val="24"/>
      <w:lang w:val="zh-CN"/>
    </w:rPr>
  </w:style>
  <w:style w:type="paragraph" w:customStyle="1" w:styleId="3249">
    <w:name w:val="样式 标题 4无效格式无效格式1河石管道4H4H41小小节河石管道41H42H411小小节1河石管道42...1"/>
    <w:basedOn w:val="6"/>
    <w:qFormat/>
    <w:uiPriority w:val="0"/>
    <w:pPr>
      <w:spacing w:before="0" w:after="0" w:line="360" w:lineRule="auto"/>
      <w:ind w:left="664" w:hanging="864" w:firstLineChars="0"/>
      <w:jc w:val="left"/>
    </w:pPr>
    <w:rPr>
      <w:rFonts w:ascii="黑体" w:hAnsi="Arial" w:eastAsia="黑体" w:cs="宋体"/>
      <w:b w:val="0"/>
      <w:bCs w:val="0"/>
      <w:sz w:val="24"/>
      <w:szCs w:val="20"/>
      <w:lang w:val="zh-CN"/>
    </w:rPr>
  </w:style>
  <w:style w:type="paragraph" w:customStyle="1" w:styleId="3250">
    <w:name w:val="表内52"/>
    <w:basedOn w:val="1"/>
    <w:qFormat/>
    <w:uiPriority w:val="0"/>
    <w:pPr>
      <w:spacing w:line="300" w:lineRule="auto"/>
      <w:ind w:firstLine="0" w:firstLineChars="0"/>
      <w:jc w:val="left"/>
    </w:pPr>
    <w:rPr>
      <w:rFonts w:ascii="宋体" w:cs="Times New Roman"/>
      <w:sz w:val="18"/>
      <w:szCs w:val="20"/>
    </w:rPr>
  </w:style>
  <w:style w:type="paragraph" w:customStyle="1" w:styleId="3251">
    <w:name w:val="正文格式8"/>
    <w:basedOn w:val="1"/>
    <w:qFormat/>
    <w:uiPriority w:val="0"/>
    <w:pPr>
      <w:adjustRightInd/>
      <w:snapToGrid/>
      <w:spacing w:line="360" w:lineRule="auto"/>
      <w:ind w:firstLine="482" w:firstLineChars="0"/>
    </w:pPr>
    <w:rPr>
      <w:rFonts w:ascii="宋体" w:hAnsi="宋体" w:cs="Times New Roman"/>
      <w:szCs w:val="24"/>
    </w:rPr>
  </w:style>
  <w:style w:type="paragraph" w:customStyle="1" w:styleId="3252">
    <w:name w:val="正文格式9"/>
    <w:basedOn w:val="1"/>
    <w:qFormat/>
    <w:uiPriority w:val="0"/>
    <w:pPr>
      <w:adjustRightInd/>
      <w:snapToGrid/>
      <w:spacing w:line="360" w:lineRule="auto"/>
      <w:ind w:firstLine="482" w:firstLineChars="0"/>
    </w:pPr>
    <w:rPr>
      <w:rFonts w:ascii="宋体" w:hAnsi="宋体" w:cs="Times New Roman"/>
      <w:szCs w:val="24"/>
    </w:rPr>
  </w:style>
  <w:style w:type="paragraph" w:customStyle="1" w:styleId="3253">
    <w:name w:val="Char41"/>
    <w:basedOn w:val="1"/>
    <w:qFormat/>
    <w:uiPriority w:val="0"/>
    <w:pPr>
      <w:adjustRightInd/>
      <w:snapToGrid/>
      <w:spacing w:line="240" w:lineRule="auto"/>
      <w:ind w:left="-48" w:firstLine="0" w:firstLineChars="0"/>
    </w:pPr>
    <w:rPr>
      <w:rFonts w:cs="Times New Roman"/>
      <w:sz w:val="21"/>
      <w:szCs w:val="24"/>
    </w:rPr>
  </w:style>
  <w:style w:type="paragraph" w:customStyle="1" w:styleId="3254">
    <w:name w:val="Char Char Char Char Char Char Char3"/>
    <w:basedOn w:val="1"/>
    <w:qFormat/>
    <w:uiPriority w:val="0"/>
    <w:pPr>
      <w:adjustRightInd/>
      <w:snapToGrid/>
      <w:spacing w:line="240" w:lineRule="auto"/>
      <w:ind w:firstLine="0" w:firstLineChars="0"/>
    </w:pPr>
    <w:rPr>
      <w:rFonts w:cs="Times New Roman"/>
      <w:sz w:val="21"/>
      <w:szCs w:val="24"/>
    </w:rPr>
  </w:style>
  <w:style w:type="paragraph" w:customStyle="1" w:styleId="3255">
    <w:name w:val="Char Char2 Char Char Char Char2"/>
    <w:basedOn w:val="1"/>
    <w:qFormat/>
    <w:uiPriority w:val="0"/>
    <w:pPr>
      <w:adjustRightInd/>
      <w:snapToGrid/>
      <w:spacing w:line="240" w:lineRule="auto"/>
      <w:ind w:firstLine="0" w:firstLineChars="0"/>
    </w:pPr>
    <w:rPr>
      <w:rFonts w:cs="Times New Roman"/>
      <w:sz w:val="21"/>
      <w:szCs w:val="24"/>
    </w:rPr>
  </w:style>
  <w:style w:type="paragraph" w:customStyle="1" w:styleId="3256">
    <w:name w:val="Char Char Char Char1 Char Char Char1"/>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3257">
    <w:name w:val="Char Char Char Char Char Char Char13"/>
    <w:basedOn w:val="1"/>
    <w:qFormat/>
    <w:uiPriority w:val="0"/>
    <w:pPr>
      <w:adjustRightInd/>
      <w:snapToGrid/>
      <w:spacing w:line="240" w:lineRule="auto"/>
      <w:ind w:firstLine="0" w:firstLineChars="0"/>
    </w:pPr>
    <w:rPr>
      <w:rFonts w:cs="Times New Roman"/>
      <w:sz w:val="21"/>
      <w:szCs w:val="24"/>
    </w:rPr>
  </w:style>
  <w:style w:type="paragraph" w:customStyle="1" w:styleId="3258">
    <w:name w:val="xl633"/>
    <w:basedOn w:val="1"/>
    <w:qFormat/>
    <w:uiPriority w:val="0"/>
    <w:pPr>
      <w:widowControl/>
      <w:adjustRightInd/>
      <w:snapToGrid/>
      <w:spacing w:before="100" w:beforeAutospacing="1" w:after="100" w:afterAutospacing="1" w:line="240" w:lineRule="auto"/>
      <w:ind w:firstLine="0" w:firstLineChars="0"/>
      <w:jc w:val="center"/>
      <w:textAlignment w:val="center"/>
    </w:pPr>
    <w:rPr>
      <w:rFonts w:hint="eastAsia" w:ascii="黑体" w:hAnsi="宋体" w:eastAsia="黑体" w:cs="Times New Roman"/>
      <w:kern w:val="0"/>
      <w:szCs w:val="24"/>
    </w:rPr>
  </w:style>
  <w:style w:type="paragraph" w:customStyle="1" w:styleId="3259">
    <w:name w:val="Char Char Char Char Char Char Char21"/>
    <w:basedOn w:val="1"/>
    <w:qFormat/>
    <w:uiPriority w:val="0"/>
    <w:pPr>
      <w:adjustRightInd/>
      <w:snapToGrid/>
      <w:spacing w:line="240" w:lineRule="auto"/>
      <w:ind w:firstLine="0" w:firstLineChars="0"/>
    </w:pPr>
    <w:rPr>
      <w:rFonts w:cs="Times New Roman"/>
      <w:sz w:val="21"/>
      <w:szCs w:val="24"/>
    </w:rPr>
  </w:style>
  <w:style w:type="paragraph" w:customStyle="1" w:styleId="3260">
    <w:name w:val="Char42"/>
    <w:basedOn w:val="1"/>
    <w:qFormat/>
    <w:uiPriority w:val="0"/>
    <w:pPr>
      <w:adjustRightInd/>
      <w:snapToGrid/>
      <w:spacing w:line="240" w:lineRule="auto"/>
      <w:ind w:left="-48" w:firstLine="0" w:firstLineChars="0"/>
    </w:pPr>
    <w:rPr>
      <w:rFonts w:cs="Times New Roman"/>
      <w:sz w:val="21"/>
      <w:szCs w:val="24"/>
    </w:rPr>
  </w:style>
  <w:style w:type="paragraph" w:customStyle="1" w:styleId="3261">
    <w:name w:val="Char Char Char Char Char Char Char4"/>
    <w:basedOn w:val="1"/>
    <w:qFormat/>
    <w:uiPriority w:val="0"/>
    <w:pPr>
      <w:adjustRightInd/>
      <w:snapToGrid/>
      <w:spacing w:line="240" w:lineRule="auto"/>
      <w:ind w:firstLine="0" w:firstLineChars="0"/>
    </w:pPr>
    <w:rPr>
      <w:rFonts w:cs="Times New Roman"/>
      <w:sz w:val="21"/>
      <w:szCs w:val="24"/>
    </w:rPr>
  </w:style>
  <w:style w:type="paragraph" w:customStyle="1" w:styleId="3262">
    <w:name w:val="Char Char2 Char Char Char Char3"/>
    <w:basedOn w:val="1"/>
    <w:qFormat/>
    <w:uiPriority w:val="0"/>
    <w:pPr>
      <w:adjustRightInd/>
      <w:snapToGrid/>
      <w:spacing w:line="240" w:lineRule="auto"/>
      <w:ind w:firstLine="0" w:firstLineChars="0"/>
    </w:pPr>
    <w:rPr>
      <w:rFonts w:cs="Times New Roman"/>
      <w:sz w:val="21"/>
      <w:szCs w:val="24"/>
    </w:rPr>
  </w:style>
  <w:style w:type="paragraph" w:customStyle="1" w:styleId="3263">
    <w:name w:val="表内541411"/>
    <w:basedOn w:val="1"/>
    <w:qFormat/>
    <w:uiPriority w:val="0"/>
    <w:pPr>
      <w:spacing w:line="300" w:lineRule="auto"/>
      <w:ind w:firstLine="0" w:firstLineChars="0"/>
      <w:jc w:val="center"/>
    </w:pPr>
    <w:rPr>
      <w:rFonts w:ascii="宋体" w:hAnsi="宋体" w:cs="宋体"/>
      <w:sz w:val="21"/>
      <w:szCs w:val="20"/>
    </w:rPr>
  </w:style>
  <w:style w:type="paragraph" w:customStyle="1" w:styleId="3264">
    <w:name w:val="Char15"/>
    <w:basedOn w:val="1"/>
    <w:qFormat/>
    <w:uiPriority w:val="0"/>
    <w:pPr>
      <w:adjustRightInd/>
      <w:snapToGrid/>
      <w:spacing w:line="240" w:lineRule="auto"/>
      <w:ind w:left="-48" w:firstLine="0" w:firstLineChars="0"/>
    </w:pPr>
    <w:rPr>
      <w:rFonts w:cs="Times New Roman"/>
      <w:sz w:val="21"/>
      <w:szCs w:val="24"/>
    </w:rPr>
  </w:style>
  <w:style w:type="paragraph" w:customStyle="1" w:styleId="3265">
    <w:name w:val="样式21"/>
    <w:basedOn w:val="1"/>
    <w:qFormat/>
    <w:uiPriority w:val="0"/>
    <w:pPr>
      <w:snapToGrid/>
      <w:spacing w:line="360" w:lineRule="auto"/>
      <w:ind w:firstLine="0" w:firstLineChars="0"/>
      <w:jc w:val="center"/>
      <w:textAlignment w:val="baseline"/>
      <w:outlineLvl w:val="0"/>
    </w:pPr>
    <w:rPr>
      <w:rFonts w:cs="Times New Roman"/>
      <w:kern w:val="0"/>
      <w:sz w:val="21"/>
      <w:szCs w:val="20"/>
    </w:rPr>
  </w:style>
  <w:style w:type="paragraph" w:customStyle="1" w:styleId="3266">
    <w:name w:val="表格内字体311"/>
    <w:basedOn w:val="179"/>
    <w:next w:val="179"/>
    <w:qFormat/>
    <w:uiPriority w:val="0"/>
    <w:pPr>
      <w:spacing w:line="240" w:lineRule="auto"/>
      <w:ind w:firstLine="0"/>
      <w:jc w:val="center"/>
    </w:pPr>
    <w:rPr>
      <w:rFonts w:hAnsi="宋体" w:cs="Times New Roman"/>
      <w:sz w:val="21"/>
    </w:rPr>
  </w:style>
  <w:style w:type="paragraph" w:customStyle="1" w:styleId="3267">
    <w:name w:val="Char16"/>
    <w:basedOn w:val="1"/>
    <w:qFormat/>
    <w:uiPriority w:val="0"/>
    <w:pPr>
      <w:adjustRightInd/>
      <w:snapToGrid/>
      <w:spacing w:line="240" w:lineRule="auto"/>
      <w:ind w:left="-48" w:firstLine="0" w:firstLineChars="0"/>
    </w:pPr>
    <w:rPr>
      <w:rFonts w:cs="Times New Roman"/>
      <w:sz w:val="21"/>
      <w:szCs w:val="24"/>
    </w:rPr>
  </w:style>
  <w:style w:type="paragraph" w:customStyle="1" w:styleId="3268">
    <w:name w:val="图表名称3"/>
    <w:basedOn w:val="86"/>
    <w:qFormat/>
    <w:uiPriority w:val="0"/>
    <w:pPr>
      <w:widowControl/>
      <w:tabs>
        <w:tab w:val="clear" w:pos="0"/>
      </w:tabs>
      <w:autoSpaceDE/>
      <w:autoSpaceDN/>
      <w:spacing w:line="480" w:lineRule="exact"/>
      <w:ind w:firstLine="0" w:firstLineChars="0"/>
      <w:jc w:val="center"/>
      <w:textAlignment w:val="auto"/>
    </w:pPr>
    <w:rPr>
      <w:rFonts w:ascii="宋体" w:hAnsi="宋体"/>
      <w:bCs/>
    </w:rPr>
  </w:style>
  <w:style w:type="paragraph" w:customStyle="1" w:styleId="3269">
    <w:name w:val="图题711"/>
    <w:basedOn w:val="179"/>
    <w:next w:val="179"/>
    <w:qFormat/>
    <w:uiPriority w:val="0"/>
    <w:pPr>
      <w:ind w:firstLine="0"/>
      <w:jc w:val="center"/>
    </w:pPr>
    <w:rPr>
      <w:rFonts w:ascii="黑体" w:hAnsi="宋体" w:eastAsia="黑体"/>
      <w:b/>
      <w:bCs/>
    </w:rPr>
  </w:style>
  <w:style w:type="paragraph" w:customStyle="1" w:styleId="3270">
    <w:name w:val="Char611"/>
    <w:basedOn w:val="1"/>
    <w:qFormat/>
    <w:uiPriority w:val="0"/>
    <w:pPr>
      <w:spacing w:beforeLines="50" w:line="360" w:lineRule="auto"/>
      <w:ind w:firstLine="0" w:firstLineChars="0"/>
    </w:pPr>
    <w:rPr>
      <w:rFonts w:ascii="黑体" w:eastAsia="黑体" w:cs="Times New Roman"/>
      <w:sz w:val="32"/>
      <w:szCs w:val="32"/>
    </w:rPr>
  </w:style>
  <w:style w:type="paragraph" w:customStyle="1" w:styleId="3271">
    <w:name w:val="Char Char Char Char Char Char Char22"/>
    <w:basedOn w:val="1"/>
    <w:qFormat/>
    <w:uiPriority w:val="0"/>
    <w:pPr>
      <w:adjustRightInd/>
      <w:snapToGrid/>
      <w:spacing w:line="240" w:lineRule="auto"/>
      <w:ind w:firstLine="0" w:firstLineChars="0"/>
    </w:pPr>
    <w:rPr>
      <w:rFonts w:cs="Times New Roman"/>
      <w:sz w:val="21"/>
      <w:szCs w:val="24"/>
    </w:rPr>
  </w:style>
  <w:style w:type="paragraph" w:customStyle="1" w:styleId="3272">
    <w:name w:val="正文格式＝611"/>
    <w:basedOn w:val="179"/>
    <w:next w:val="179"/>
    <w:qFormat/>
    <w:uiPriority w:val="0"/>
    <w:rPr>
      <w:rFonts w:hAnsi="宋体" w:cs="Times New Roman"/>
    </w:rPr>
  </w:style>
  <w:style w:type="paragraph" w:customStyle="1" w:styleId="3273">
    <w:name w:val="图题8"/>
    <w:basedOn w:val="179"/>
    <w:next w:val="179"/>
    <w:qFormat/>
    <w:uiPriority w:val="0"/>
    <w:pPr>
      <w:ind w:firstLine="0"/>
      <w:jc w:val="center"/>
    </w:pPr>
    <w:rPr>
      <w:rFonts w:ascii="黑体" w:hAnsi="宋体" w:eastAsia="黑体"/>
      <w:b/>
      <w:bCs/>
    </w:rPr>
  </w:style>
  <w:style w:type="paragraph" w:customStyle="1" w:styleId="3274">
    <w:name w:val="表中文字1111"/>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275">
    <w:name w:val="表211"/>
    <w:basedOn w:val="1"/>
    <w:qFormat/>
    <w:uiPriority w:val="0"/>
    <w:pPr>
      <w:spacing w:line="240" w:lineRule="auto"/>
      <w:ind w:firstLine="0" w:firstLineChars="0"/>
      <w:jc w:val="center"/>
    </w:pPr>
    <w:rPr>
      <w:rFonts w:eastAsia="仿宋_GB2312" w:cs="Times New Roman"/>
      <w:szCs w:val="24"/>
    </w:rPr>
  </w:style>
  <w:style w:type="paragraph" w:customStyle="1" w:styleId="3276">
    <w:name w:val="Char121"/>
    <w:basedOn w:val="1"/>
    <w:qFormat/>
    <w:uiPriority w:val="0"/>
    <w:pPr>
      <w:spacing w:line="360" w:lineRule="auto"/>
      <w:ind w:firstLine="0" w:firstLineChars="0"/>
    </w:pPr>
    <w:rPr>
      <w:rFonts w:cs="Times New Roman"/>
      <w:sz w:val="21"/>
      <w:szCs w:val="24"/>
    </w:rPr>
  </w:style>
  <w:style w:type="paragraph" w:customStyle="1" w:styleId="3277">
    <w:name w:val="样式23"/>
    <w:basedOn w:val="1"/>
    <w:qFormat/>
    <w:uiPriority w:val="0"/>
    <w:pPr>
      <w:snapToGrid/>
      <w:spacing w:line="360" w:lineRule="auto"/>
      <w:ind w:firstLine="0" w:firstLineChars="0"/>
      <w:jc w:val="center"/>
      <w:textAlignment w:val="baseline"/>
      <w:outlineLvl w:val="0"/>
    </w:pPr>
    <w:rPr>
      <w:rFonts w:cs="Times New Roman"/>
      <w:kern w:val="0"/>
      <w:sz w:val="21"/>
      <w:szCs w:val="20"/>
    </w:rPr>
  </w:style>
  <w:style w:type="paragraph" w:customStyle="1" w:styleId="3278">
    <w:name w:val="封面标准文稿编辑信息1"/>
    <w:qFormat/>
    <w:uiPriority w:val="0"/>
    <w:pPr>
      <w:spacing w:before="180" w:line="180" w:lineRule="exact"/>
      <w:jc w:val="center"/>
    </w:pPr>
    <w:rPr>
      <w:rFonts w:ascii="宋体" w:hAnsi="Times New Roman" w:eastAsia="宋体" w:cs="Times New Roman"/>
      <w:sz w:val="21"/>
      <w:lang w:val="en-US" w:eastAsia="zh-CN" w:bidi="ar-SA"/>
    </w:rPr>
  </w:style>
  <w:style w:type="paragraph" w:customStyle="1" w:styleId="3279">
    <w:name w:val="样式 表内小5 + 黑体 加粗 倾斜 下划线1"/>
    <w:basedOn w:val="1"/>
    <w:qFormat/>
    <w:uiPriority w:val="0"/>
    <w:pPr>
      <w:spacing w:line="300" w:lineRule="auto"/>
      <w:ind w:firstLine="0" w:firstLineChars="0"/>
      <w:jc w:val="left"/>
    </w:pPr>
    <w:rPr>
      <w:rFonts w:ascii="黑体" w:hAnsi="黑体" w:eastAsia="黑体" w:cs="Times New Roman"/>
      <w:b/>
      <w:bCs/>
      <w:i/>
      <w:iCs/>
      <w:sz w:val="18"/>
      <w:szCs w:val="24"/>
      <w:u w:val="single"/>
    </w:rPr>
  </w:style>
  <w:style w:type="paragraph" w:customStyle="1" w:styleId="3280">
    <w:name w:val="表内5中2"/>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3281">
    <w:name w:val="福建正文缩进1"/>
    <w:basedOn w:val="21"/>
    <w:qFormat/>
    <w:uiPriority w:val="0"/>
    <w:pPr>
      <w:adjustRightInd w:val="0"/>
      <w:snapToGrid w:val="0"/>
      <w:spacing w:line="360" w:lineRule="auto"/>
      <w:ind w:firstLine="567" w:firstLineChars="0"/>
    </w:pPr>
    <w:rPr>
      <w:rFonts w:ascii="宋体"/>
      <w:kern w:val="0"/>
      <w:sz w:val="24"/>
    </w:rPr>
  </w:style>
  <w:style w:type="paragraph" w:customStyle="1" w:styleId="3282">
    <w:name w:val="Char Char Char Char Char Char Char2111"/>
    <w:basedOn w:val="1"/>
    <w:qFormat/>
    <w:uiPriority w:val="0"/>
    <w:pPr>
      <w:adjustRightInd/>
      <w:snapToGrid/>
      <w:spacing w:line="240" w:lineRule="auto"/>
      <w:ind w:firstLine="0" w:firstLineChars="0"/>
    </w:pPr>
    <w:rPr>
      <w:rFonts w:cs="Times New Roman"/>
      <w:sz w:val="21"/>
      <w:szCs w:val="24"/>
    </w:rPr>
  </w:style>
  <w:style w:type="paragraph" w:customStyle="1" w:styleId="3283">
    <w:name w:val="表内文字小3"/>
    <w:basedOn w:val="1"/>
    <w:qFormat/>
    <w:uiPriority w:val="0"/>
    <w:pPr>
      <w:spacing w:line="240" w:lineRule="auto"/>
      <w:ind w:firstLine="0" w:firstLineChars="0"/>
      <w:jc w:val="center"/>
    </w:pPr>
    <w:rPr>
      <w:rFonts w:ascii="宋体" w:hAnsi="Times" w:cs="Times New Roman"/>
      <w:sz w:val="21"/>
      <w:szCs w:val="20"/>
    </w:rPr>
  </w:style>
  <w:style w:type="paragraph" w:customStyle="1" w:styleId="3284">
    <w:name w:val="表内591"/>
    <w:basedOn w:val="1"/>
    <w:qFormat/>
    <w:uiPriority w:val="0"/>
    <w:pPr>
      <w:spacing w:line="300" w:lineRule="auto"/>
      <w:ind w:firstLine="0" w:firstLineChars="0"/>
      <w:jc w:val="center"/>
    </w:pPr>
    <w:rPr>
      <w:rFonts w:ascii="宋体" w:cs="Times New Roman"/>
      <w:snapToGrid w:val="0"/>
      <w:sz w:val="21"/>
      <w:szCs w:val="21"/>
    </w:rPr>
  </w:style>
  <w:style w:type="paragraph" w:customStyle="1" w:styleId="3285">
    <w:name w:val="表内小5中1"/>
    <w:basedOn w:val="1"/>
    <w:qFormat/>
    <w:uiPriority w:val="0"/>
    <w:pPr>
      <w:spacing w:line="240" w:lineRule="auto"/>
      <w:ind w:firstLine="0" w:firstLineChars="0"/>
      <w:jc w:val="center"/>
    </w:pPr>
    <w:rPr>
      <w:rFonts w:ascii="宋体" w:hAnsi="宋体" w:cs="Times New Roman"/>
      <w:sz w:val="18"/>
      <w:szCs w:val="20"/>
    </w:rPr>
  </w:style>
  <w:style w:type="paragraph" w:customStyle="1" w:styleId="3286">
    <w:name w:val="表内5中41"/>
    <w:basedOn w:val="1"/>
    <w:qFormat/>
    <w:uiPriority w:val="0"/>
    <w:pPr>
      <w:spacing w:line="240" w:lineRule="auto"/>
      <w:ind w:firstLine="0" w:firstLineChars="0"/>
      <w:jc w:val="center"/>
    </w:pPr>
    <w:rPr>
      <w:rFonts w:ascii="宋体" w:cs="Times New Roman"/>
      <w:bCs/>
      <w:sz w:val="21"/>
      <w:szCs w:val="20"/>
    </w:rPr>
  </w:style>
  <w:style w:type="paragraph" w:customStyle="1" w:styleId="3287">
    <w:name w:val="燕山正文131"/>
    <w:basedOn w:val="1"/>
    <w:qFormat/>
    <w:uiPriority w:val="0"/>
    <w:pPr>
      <w:tabs>
        <w:tab w:val="left" w:pos="4680"/>
      </w:tabs>
      <w:spacing w:line="360" w:lineRule="auto"/>
      <w:ind w:firstLine="480"/>
    </w:pPr>
    <w:rPr>
      <w:rFonts w:ascii="宋体" w:hAnsi="宋体" w:cs="宋体"/>
      <w:bCs/>
      <w:color w:val="000000"/>
      <w:szCs w:val="24"/>
    </w:rPr>
  </w:style>
  <w:style w:type="paragraph" w:customStyle="1" w:styleId="3288">
    <w:name w:val="样式 标题 4无效格式无效格式1河石管道4H4H41小小节河石管道41H42H411小小节1河石管道42...2"/>
    <w:basedOn w:val="6"/>
    <w:qFormat/>
    <w:uiPriority w:val="0"/>
    <w:pPr>
      <w:spacing w:before="0" w:after="0" w:line="360" w:lineRule="auto"/>
      <w:ind w:left="1404" w:hanging="864" w:firstLineChars="0"/>
    </w:pPr>
    <w:rPr>
      <w:rFonts w:ascii="黑体" w:hAnsi="Arial" w:eastAsia="黑体" w:cs="Times New Roman"/>
      <w:b w:val="0"/>
      <w:bCs w:val="0"/>
      <w:sz w:val="24"/>
      <w:szCs w:val="24"/>
      <w:lang w:val="zh-CN"/>
    </w:rPr>
  </w:style>
  <w:style w:type="paragraph" w:customStyle="1" w:styleId="3289">
    <w:name w:val="默认段落字体 Para Char Char Char Char Char3"/>
    <w:basedOn w:val="1"/>
    <w:qFormat/>
    <w:uiPriority w:val="0"/>
    <w:pPr>
      <w:adjustRightInd/>
      <w:snapToGrid/>
      <w:spacing w:line="240" w:lineRule="auto"/>
      <w:ind w:firstLine="0" w:firstLineChars="0"/>
    </w:pPr>
    <w:rPr>
      <w:rFonts w:cs="Times New Roman"/>
      <w:sz w:val="21"/>
      <w:szCs w:val="24"/>
    </w:rPr>
  </w:style>
  <w:style w:type="paragraph" w:customStyle="1" w:styleId="3290">
    <w:name w:val="附件4"/>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Cs w:val="0"/>
      <w:sz w:val="32"/>
      <w:szCs w:val="32"/>
    </w:rPr>
  </w:style>
  <w:style w:type="paragraph" w:customStyle="1" w:styleId="3291">
    <w:name w:val="标准11"/>
    <w:basedOn w:val="1"/>
    <w:qFormat/>
    <w:uiPriority w:val="0"/>
    <w:pPr>
      <w:snapToGrid/>
      <w:spacing w:before="120" w:line="336" w:lineRule="auto"/>
      <w:ind w:firstLine="0" w:firstLineChars="0"/>
      <w:jc w:val="center"/>
      <w:textAlignment w:val="baseline"/>
    </w:pPr>
    <w:rPr>
      <w:rFonts w:ascii="黑体" w:eastAsia="黑体" w:cs="Times New Roman"/>
      <w:sz w:val="21"/>
      <w:szCs w:val="20"/>
    </w:rPr>
  </w:style>
  <w:style w:type="paragraph" w:customStyle="1" w:styleId="3292">
    <w:name w:val="表题411"/>
    <w:basedOn w:val="35"/>
    <w:qFormat/>
    <w:uiPriority w:val="0"/>
    <w:pPr>
      <w:tabs>
        <w:tab w:val="left" w:pos="4305"/>
      </w:tabs>
      <w:spacing w:after="0" w:line="240" w:lineRule="auto"/>
      <w:ind w:left="0" w:leftChars="0" w:firstLine="0" w:firstLineChars="0"/>
      <w:jc w:val="center"/>
    </w:pPr>
    <w:rPr>
      <w:rFonts w:ascii="宋体" w:hAnsi="宋体" w:cs="宋体"/>
      <w:color w:val="000000"/>
      <w:szCs w:val="24"/>
      <w:lang w:val="zh-CN"/>
    </w:rPr>
  </w:style>
  <w:style w:type="paragraph" w:customStyle="1" w:styleId="3293">
    <w:name w:val="表题314"/>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294">
    <w:name w:val="Char Char Char Char Char Char Char31"/>
    <w:basedOn w:val="1"/>
    <w:qFormat/>
    <w:uiPriority w:val="0"/>
    <w:pPr>
      <w:adjustRightInd/>
      <w:snapToGrid/>
      <w:spacing w:line="240" w:lineRule="auto"/>
      <w:ind w:firstLine="0" w:firstLineChars="0"/>
    </w:pPr>
    <w:rPr>
      <w:rFonts w:cs="Times New Roman"/>
      <w:sz w:val="21"/>
      <w:szCs w:val="24"/>
    </w:rPr>
  </w:style>
  <w:style w:type="paragraph" w:customStyle="1" w:styleId="3295">
    <w:name w:val="Char Char2 Char Char Char Char21"/>
    <w:basedOn w:val="1"/>
    <w:qFormat/>
    <w:uiPriority w:val="0"/>
    <w:pPr>
      <w:adjustRightInd/>
      <w:snapToGrid/>
      <w:spacing w:line="240" w:lineRule="auto"/>
      <w:ind w:firstLine="0" w:firstLineChars="0"/>
    </w:pPr>
    <w:rPr>
      <w:rFonts w:cs="Times New Roman"/>
      <w:sz w:val="21"/>
      <w:szCs w:val="24"/>
    </w:rPr>
  </w:style>
  <w:style w:type="paragraph" w:customStyle="1" w:styleId="3296">
    <w:name w:val="正文22"/>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3297">
    <w:name w:val="Char131"/>
    <w:basedOn w:val="1"/>
    <w:qFormat/>
    <w:uiPriority w:val="0"/>
    <w:pPr>
      <w:adjustRightInd/>
      <w:snapToGrid/>
      <w:spacing w:line="240" w:lineRule="auto"/>
      <w:ind w:left="-48" w:firstLine="0" w:firstLineChars="0"/>
    </w:pPr>
    <w:rPr>
      <w:rFonts w:cs="Times New Roman"/>
      <w:sz w:val="21"/>
      <w:szCs w:val="24"/>
    </w:rPr>
  </w:style>
  <w:style w:type="paragraph" w:customStyle="1" w:styleId="3298">
    <w:name w:val="表文字54"/>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299">
    <w:name w:val="表内文字小314"/>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300">
    <w:name w:val="表内宋5112"/>
    <w:basedOn w:val="81"/>
    <w:qFormat/>
    <w:uiPriority w:val="0"/>
    <w:pPr>
      <w:adjustRightInd w:val="0"/>
      <w:snapToGrid w:val="0"/>
      <w:spacing w:before="0" w:beforeAutospacing="0" w:after="0" w:afterAutospacing="0"/>
      <w:jc w:val="both"/>
    </w:pPr>
    <w:rPr>
      <w:rFonts w:cs="宋体"/>
      <w:color w:val="000000"/>
    </w:rPr>
  </w:style>
  <w:style w:type="paragraph" w:customStyle="1" w:styleId="3301">
    <w:name w:val="文本框2"/>
    <w:basedOn w:val="1"/>
    <w:qFormat/>
    <w:uiPriority w:val="0"/>
    <w:pPr>
      <w:spacing w:after="6" w:line="240" w:lineRule="auto"/>
      <w:ind w:firstLine="0" w:firstLineChars="0"/>
      <w:jc w:val="center"/>
    </w:pPr>
    <w:rPr>
      <w:rFonts w:eastAsia="仿宋_GB2312" w:cs="Times New Roman"/>
      <w:sz w:val="21"/>
      <w:szCs w:val="24"/>
    </w:rPr>
  </w:style>
  <w:style w:type="paragraph" w:customStyle="1" w:styleId="3302">
    <w:name w:val="样式 表格内字体 +11"/>
    <w:basedOn w:val="824"/>
    <w:qFormat/>
    <w:uiPriority w:val="0"/>
    <w:pPr>
      <w:spacing w:line="280" w:lineRule="exact"/>
      <w:ind w:firstLine="36"/>
      <w:jc w:val="both"/>
    </w:pPr>
    <w:rPr>
      <w:szCs w:val="24"/>
    </w:rPr>
  </w:style>
  <w:style w:type="paragraph" w:customStyle="1" w:styleId="3303">
    <w:name w:val="表4"/>
    <w:basedOn w:val="1"/>
    <w:qFormat/>
    <w:uiPriority w:val="0"/>
    <w:pPr>
      <w:spacing w:line="240" w:lineRule="auto"/>
      <w:ind w:firstLine="0" w:firstLineChars="0"/>
      <w:jc w:val="center"/>
    </w:pPr>
    <w:rPr>
      <w:rFonts w:eastAsia="仿宋_GB2312" w:cs="Times New Roman"/>
      <w:szCs w:val="24"/>
    </w:rPr>
  </w:style>
  <w:style w:type="paragraph" w:customStyle="1" w:styleId="3304">
    <w:name w:val="黑体三号5"/>
    <w:basedOn w:val="179"/>
    <w:qFormat/>
    <w:uiPriority w:val="0"/>
    <w:pPr>
      <w:jc w:val="center"/>
    </w:pPr>
    <w:rPr>
      <w:rFonts w:ascii="黑体" w:hAnsi="宋体" w:eastAsia="黑体"/>
      <w:b/>
      <w:bCs/>
      <w:sz w:val="32"/>
      <w:szCs w:val="20"/>
    </w:rPr>
  </w:style>
  <w:style w:type="paragraph" w:customStyle="1" w:styleId="3305">
    <w:name w:val="表题3111"/>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306">
    <w:name w:val="首行缩进:  0.99 厘米 + 首行缩进:  2 字符1"/>
    <w:basedOn w:val="1"/>
    <w:qFormat/>
    <w:uiPriority w:val="0"/>
    <w:pPr>
      <w:widowControl/>
      <w:topLinePunct/>
      <w:adjustRightInd/>
      <w:snapToGrid/>
      <w:spacing w:line="480" w:lineRule="exact"/>
      <w:ind w:firstLine="420"/>
      <w:jc w:val="center"/>
    </w:pPr>
    <w:rPr>
      <w:rFonts w:ascii="宋体" w:cs="宋体"/>
      <w:snapToGrid w:val="0"/>
      <w:color w:val="FF0000"/>
      <w:kern w:val="0"/>
      <w:sz w:val="21"/>
      <w:szCs w:val="21"/>
    </w:rPr>
  </w:style>
  <w:style w:type="paragraph" w:customStyle="1" w:styleId="3307">
    <w:name w:val="图表名称1"/>
    <w:basedOn w:val="86"/>
    <w:qFormat/>
    <w:uiPriority w:val="0"/>
    <w:pPr>
      <w:widowControl/>
      <w:tabs>
        <w:tab w:val="clear" w:pos="0"/>
      </w:tabs>
      <w:autoSpaceDE/>
      <w:autoSpaceDN/>
      <w:spacing w:line="480" w:lineRule="exact"/>
      <w:ind w:firstLine="0" w:firstLineChars="0"/>
      <w:jc w:val="center"/>
      <w:textAlignment w:val="auto"/>
    </w:pPr>
    <w:rPr>
      <w:rFonts w:ascii="宋体" w:hAnsi="宋体"/>
      <w:bCs/>
    </w:rPr>
  </w:style>
  <w:style w:type="paragraph" w:customStyle="1" w:styleId="3308">
    <w:name w:val="正文格式821"/>
    <w:basedOn w:val="1"/>
    <w:qFormat/>
    <w:uiPriority w:val="0"/>
    <w:pPr>
      <w:adjustRightInd/>
      <w:snapToGrid/>
      <w:spacing w:line="360" w:lineRule="auto"/>
      <w:ind w:firstLine="482" w:firstLineChars="0"/>
    </w:pPr>
    <w:rPr>
      <w:rFonts w:ascii="宋体" w:hAnsi="宋体" w:cs="Times New Roman"/>
      <w:szCs w:val="24"/>
    </w:rPr>
  </w:style>
  <w:style w:type="paragraph" w:customStyle="1" w:styleId="3309">
    <w:name w:val="正文格式＝511"/>
    <w:basedOn w:val="179"/>
    <w:next w:val="179"/>
    <w:qFormat/>
    <w:uiPriority w:val="0"/>
    <w:rPr>
      <w:rFonts w:hAnsi="宋体" w:cs="Times New Roman"/>
    </w:rPr>
  </w:style>
  <w:style w:type="paragraph" w:customStyle="1" w:styleId="3310">
    <w:name w:val="xl2411"/>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1"/>
      <w:szCs w:val="21"/>
    </w:rPr>
  </w:style>
  <w:style w:type="paragraph" w:customStyle="1" w:styleId="3311">
    <w:name w:val="表内文字边1"/>
    <w:basedOn w:val="1"/>
    <w:qFormat/>
    <w:uiPriority w:val="0"/>
    <w:pPr>
      <w:widowControl/>
      <w:spacing w:line="240" w:lineRule="atLeast"/>
      <w:ind w:left="-21" w:leftChars="-10" w:right="-42" w:rightChars="-20" w:firstLine="0" w:firstLineChars="0"/>
    </w:pPr>
    <w:rPr>
      <w:rFonts w:ascii="宋体" w:cs="Times New Roman"/>
      <w:kern w:val="0"/>
      <w:sz w:val="21"/>
      <w:szCs w:val="21"/>
    </w:rPr>
  </w:style>
  <w:style w:type="paragraph" w:customStyle="1" w:styleId="3312">
    <w:name w:val="默认段落字体 Para Char Char Char Char Char1"/>
    <w:basedOn w:val="1"/>
    <w:qFormat/>
    <w:uiPriority w:val="0"/>
    <w:pPr>
      <w:adjustRightInd/>
      <w:snapToGrid/>
      <w:spacing w:line="240" w:lineRule="auto"/>
      <w:ind w:firstLine="0" w:firstLineChars="0"/>
    </w:pPr>
    <w:rPr>
      <w:rFonts w:cs="Times New Roman"/>
      <w:sz w:val="21"/>
      <w:szCs w:val="24"/>
    </w:rPr>
  </w:style>
  <w:style w:type="paragraph" w:customStyle="1" w:styleId="3313">
    <w:name w:val="表题31311"/>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314">
    <w:name w:val="表内宋5中3"/>
    <w:basedOn w:val="1"/>
    <w:qFormat/>
    <w:uiPriority w:val="0"/>
    <w:pPr>
      <w:spacing w:line="240" w:lineRule="auto"/>
      <w:ind w:firstLine="0" w:firstLineChars="0"/>
      <w:textAlignment w:val="baseline"/>
    </w:pPr>
    <w:rPr>
      <w:rFonts w:cs="Times New Roman"/>
      <w:color w:val="000000"/>
      <w:kern w:val="0"/>
      <w:sz w:val="21"/>
      <w:szCs w:val="20"/>
    </w:rPr>
  </w:style>
  <w:style w:type="paragraph" w:customStyle="1" w:styleId="3315">
    <w:name w:val="样式 标题 3 + 段前: 12 磅1"/>
    <w:basedOn w:val="5"/>
    <w:qFormat/>
    <w:uiPriority w:val="0"/>
    <w:pPr>
      <w:keepNext w:val="0"/>
      <w:keepLines w:val="0"/>
      <w:widowControl/>
      <w:autoSpaceDE w:val="0"/>
      <w:autoSpaceDN w:val="0"/>
      <w:spacing w:before="0" w:after="0" w:line="360" w:lineRule="auto"/>
      <w:ind w:firstLine="0" w:firstLineChars="0"/>
    </w:pPr>
    <w:rPr>
      <w:rFonts w:ascii="黑体" w:hAnsi="宋体" w:eastAsia="黑体" w:cs="宋体"/>
      <w:b w:val="0"/>
      <w:bCs w:val="0"/>
      <w:color w:val="000000"/>
      <w:kern w:val="21"/>
      <w:sz w:val="24"/>
      <w:szCs w:val="20"/>
    </w:rPr>
  </w:style>
  <w:style w:type="paragraph" w:customStyle="1" w:styleId="3316">
    <w:name w:val="表内宋51"/>
    <w:basedOn w:val="1378"/>
    <w:qFormat/>
    <w:uiPriority w:val="0"/>
    <w:pPr>
      <w:widowControl/>
      <w:autoSpaceDE w:val="0"/>
      <w:autoSpaceDN w:val="0"/>
      <w:jc w:val="left"/>
      <w:textAlignment w:val="auto"/>
    </w:pPr>
    <w:rPr>
      <w:color w:val="auto"/>
      <w:w w:val="90"/>
    </w:rPr>
  </w:style>
  <w:style w:type="paragraph" w:customStyle="1" w:styleId="3317">
    <w:name w:val="Char Char Char Char1 Char Char Char11"/>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3318">
    <w:name w:val="Char2211"/>
    <w:basedOn w:val="1"/>
    <w:qFormat/>
    <w:uiPriority w:val="0"/>
    <w:pPr>
      <w:spacing w:beforeLines="50" w:line="360" w:lineRule="auto"/>
      <w:ind w:firstLine="0" w:firstLineChars="0"/>
    </w:pPr>
    <w:rPr>
      <w:rFonts w:ascii="黑体" w:eastAsia="黑体" w:cs="Times New Roman"/>
      <w:sz w:val="32"/>
      <w:szCs w:val="32"/>
    </w:rPr>
  </w:style>
  <w:style w:type="paragraph" w:customStyle="1" w:styleId="3319">
    <w:name w:val="正文格式111"/>
    <w:basedOn w:val="1"/>
    <w:qFormat/>
    <w:uiPriority w:val="0"/>
    <w:pPr>
      <w:adjustRightInd/>
      <w:snapToGrid/>
      <w:spacing w:line="360" w:lineRule="auto"/>
      <w:ind w:firstLine="482" w:firstLineChars="0"/>
    </w:pPr>
    <w:rPr>
      <w:rFonts w:ascii="宋体" w:hAnsi="宋体" w:cs="Times New Roman"/>
      <w:szCs w:val="24"/>
    </w:rPr>
  </w:style>
  <w:style w:type="paragraph" w:customStyle="1" w:styleId="3320">
    <w:name w:val="Char141"/>
    <w:basedOn w:val="1"/>
    <w:qFormat/>
    <w:uiPriority w:val="0"/>
    <w:pPr>
      <w:adjustRightInd/>
      <w:snapToGrid/>
      <w:spacing w:line="240" w:lineRule="auto"/>
      <w:ind w:left="-48" w:firstLine="0" w:firstLineChars="0"/>
    </w:pPr>
    <w:rPr>
      <w:rFonts w:cs="Times New Roman"/>
      <w:sz w:val="21"/>
      <w:szCs w:val="24"/>
    </w:rPr>
  </w:style>
  <w:style w:type="paragraph" w:customStyle="1" w:styleId="3321">
    <w:name w:val="默认段落字体 Para Char111"/>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322">
    <w:name w:val="正文格式＝11"/>
    <w:basedOn w:val="179"/>
    <w:next w:val="179"/>
    <w:qFormat/>
    <w:uiPriority w:val="0"/>
    <w:rPr>
      <w:rFonts w:hAnsi="宋体" w:cs="Times New Roman"/>
    </w:rPr>
  </w:style>
  <w:style w:type="paragraph" w:customStyle="1" w:styleId="3323">
    <w:name w:val="表内54111"/>
    <w:basedOn w:val="1"/>
    <w:qFormat/>
    <w:uiPriority w:val="0"/>
    <w:pPr>
      <w:spacing w:line="300" w:lineRule="auto"/>
      <w:ind w:firstLine="0" w:firstLineChars="0"/>
      <w:jc w:val="center"/>
    </w:pPr>
    <w:rPr>
      <w:rFonts w:ascii="宋体" w:hAnsi="宋体" w:cs="宋体"/>
      <w:sz w:val="21"/>
      <w:szCs w:val="20"/>
    </w:rPr>
  </w:style>
  <w:style w:type="paragraph" w:customStyle="1" w:styleId="3324">
    <w:name w:val="表内文字小2111"/>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325">
    <w:name w:val="Char Char Char Char Char Char Char111"/>
    <w:basedOn w:val="1"/>
    <w:qFormat/>
    <w:uiPriority w:val="0"/>
    <w:pPr>
      <w:adjustRightInd/>
      <w:snapToGrid/>
      <w:spacing w:line="240" w:lineRule="auto"/>
      <w:ind w:firstLine="0" w:firstLineChars="0"/>
    </w:pPr>
    <w:rPr>
      <w:rFonts w:cs="Times New Roman"/>
      <w:sz w:val="21"/>
      <w:szCs w:val="24"/>
    </w:rPr>
  </w:style>
  <w:style w:type="paragraph" w:customStyle="1" w:styleId="3326">
    <w:name w:val="默认段落字体 Para Char Char Char Char11"/>
    <w:basedOn w:val="1"/>
    <w:qFormat/>
    <w:uiPriority w:val="0"/>
    <w:pPr>
      <w:adjustRightInd/>
      <w:snapToGrid/>
      <w:spacing w:line="240" w:lineRule="auto"/>
      <w:ind w:firstLine="0" w:firstLineChars="0"/>
    </w:pPr>
    <w:rPr>
      <w:rFonts w:cs="Times New Roman"/>
      <w:sz w:val="21"/>
      <w:szCs w:val="24"/>
    </w:rPr>
  </w:style>
  <w:style w:type="paragraph" w:customStyle="1" w:styleId="3327">
    <w:name w:val="附件11"/>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3328">
    <w:name w:val="黑体三号11"/>
    <w:basedOn w:val="179"/>
    <w:qFormat/>
    <w:uiPriority w:val="0"/>
    <w:pPr>
      <w:jc w:val="center"/>
    </w:pPr>
    <w:rPr>
      <w:rFonts w:ascii="黑体" w:hAnsi="宋体" w:eastAsia="黑体"/>
      <w:b/>
      <w:bCs/>
      <w:sz w:val="32"/>
      <w:szCs w:val="20"/>
    </w:rPr>
  </w:style>
  <w:style w:type="paragraph" w:customStyle="1" w:styleId="3329">
    <w:name w:val="表11"/>
    <w:basedOn w:val="1"/>
    <w:qFormat/>
    <w:uiPriority w:val="0"/>
    <w:pPr>
      <w:spacing w:line="240" w:lineRule="auto"/>
      <w:ind w:firstLine="0" w:firstLineChars="0"/>
      <w:jc w:val="center"/>
    </w:pPr>
    <w:rPr>
      <w:rFonts w:eastAsia="仿宋_GB2312" w:cs="Times New Roman"/>
      <w:szCs w:val="24"/>
    </w:rPr>
  </w:style>
  <w:style w:type="paragraph" w:customStyle="1" w:styleId="3330">
    <w:name w:val="表题112"/>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331">
    <w:name w:val="Char103"/>
    <w:basedOn w:val="1"/>
    <w:qFormat/>
    <w:uiPriority w:val="0"/>
    <w:pPr>
      <w:spacing w:line="360" w:lineRule="auto"/>
      <w:ind w:firstLine="0" w:firstLineChars="0"/>
    </w:pPr>
    <w:rPr>
      <w:rFonts w:cs="Times New Roman"/>
      <w:sz w:val="21"/>
      <w:szCs w:val="24"/>
    </w:rPr>
  </w:style>
  <w:style w:type="paragraph" w:customStyle="1" w:styleId="3332">
    <w:name w:val="燕山正文12"/>
    <w:basedOn w:val="1"/>
    <w:qFormat/>
    <w:uiPriority w:val="0"/>
    <w:pPr>
      <w:tabs>
        <w:tab w:val="left" w:pos="4680"/>
      </w:tabs>
      <w:spacing w:line="480" w:lineRule="exact"/>
      <w:ind w:firstLine="0" w:firstLineChars="0"/>
    </w:pPr>
    <w:rPr>
      <w:rFonts w:ascii="宋体" w:cs="宋体"/>
      <w:szCs w:val="24"/>
    </w:rPr>
  </w:style>
  <w:style w:type="paragraph" w:customStyle="1" w:styleId="3333">
    <w:name w:val="样式 标题 4无效格式无效格式1河石管道4H4H41小小节河石管道41H42H411小小节1河石管道42...4"/>
    <w:basedOn w:val="6"/>
    <w:qFormat/>
    <w:uiPriority w:val="0"/>
    <w:pPr>
      <w:spacing w:before="0" w:after="0" w:line="360" w:lineRule="auto"/>
      <w:ind w:left="664" w:hanging="864" w:firstLineChars="0"/>
    </w:pPr>
    <w:rPr>
      <w:rFonts w:ascii="黑体" w:hAnsi="Arial" w:eastAsia="黑体" w:cs="Times New Roman"/>
      <w:b w:val="0"/>
      <w:bCs w:val="0"/>
      <w:sz w:val="24"/>
      <w:szCs w:val="24"/>
      <w:lang w:val="zh-CN"/>
    </w:rPr>
  </w:style>
  <w:style w:type="paragraph" w:customStyle="1" w:styleId="3334">
    <w:name w:val="表中文字12"/>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335">
    <w:name w:val="Char211"/>
    <w:basedOn w:val="1"/>
    <w:qFormat/>
    <w:uiPriority w:val="0"/>
    <w:pPr>
      <w:adjustRightInd/>
      <w:snapToGrid/>
      <w:spacing w:line="240" w:lineRule="auto"/>
      <w:ind w:left="-48" w:firstLine="0" w:firstLineChars="0"/>
    </w:pPr>
    <w:rPr>
      <w:rFonts w:cs="Times New Roman"/>
      <w:sz w:val="21"/>
      <w:szCs w:val="24"/>
    </w:rPr>
  </w:style>
  <w:style w:type="paragraph" w:customStyle="1" w:styleId="3336">
    <w:name w:val="表题3123"/>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337">
    <w:name w:val="表内文字小23"/>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338">
    <w:name w:val="Char59"/>
    <w:basedOn w:val="1"/>
    <w:qFormat/>
    <w:uiPriority w:val="0"/>
    <w:pPr>
      <w:adjustRightInd/>
      <w:snapToGrid/>
      <w:spacing w:line="240" w:lineRule="auto"/>
      <w:ind w:left="-48" w:firstLine="0" w:firstLineChars="0"/>
    </w:pPr>
    <w:rPr>
      <w:rFonts w:cs="Times New Roman"/>
      <w:sz w:val="21"/>
      <w:szCs w:val="24"/>
    </w:rPr>
  </w:style>
  <w:style w:type="paragraph" w:customStyle="1" w:styleId="3339">
    <w:name w:val="正文格式＝72"/>
    <w:basedOn w:val="179"/>
    <w:next w:val="179"/>
    <w:qFormat/>
    <w:uiPriority w:val="0"/>
    <w:rPr>
      <w:rFonts w:hAnsi="宋体" w:cs="Times New Roman"/>
    </w:rPr>
  </w:style>
  <w:style w:type="paragraph" w:customStyle="1" w:styleId="3340">
    <w:name w:val="表内532"/>
    <w:basedOn w:val="1"/>
    <w:qFormat/>
    <w:uiPriority w:val="0"/>
    <w:pPr>
      <w:spacing w:line="300" w:lineRule="auto"/>
      <w:ind w:firstLine="0" w:firstLineChars="0"/>
      <w:jc w:val="left"/>
    </w:pPr>
    <w:rPr>
      <w:rFonts w:ascii="宋体" w:cs="Times New Roman"/>
      <w:sz w:val="21"/>
      <w:szCs w:val="20"/>
    </w:rPr>
  </w:style>
  <w:style w:type="paragraph" w:customStyle="1" w:styleId="3341">
    <w:name w:val="表内文字小3121"/>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342">
    <w:name w:val="正文格式31"/>
    <w:basedOn w:val="1"/>
    <w:qFormat/>
    <w:uiPriority w:val="0"/>
    <w:pPr>
      <w:adjustRightInd/>
      <w:snapToGrid/>
      <w:spacing w:line="360" w:lineRule="auto"/>
      <w:ind w:firstLine="482" w:firstLineChars="0"/>
    </w:pPr>
    <w:rPr>
      <w:rFonts w:ascii="宋体" w:hAnsi="宋体" w:cs="Times New Roman"/>
      <w:szCs w:val="24"/>
    </w:rPr>
  </w:style>
  <w:style w:type="paragraph" w:customStyle="1" w:styleId="3343">
    <w:name w:val="Char221"/>
    <w:basedOn w:val="1"/>
    <w:qFormat/>
    <w:uiPriority w:val="0"/>
    <w:pPr>
      <w:spacing w:beforeLines="50" w:line="360" w:lineRule="auto"/>
      <w:ind w:firstLine="0" w:firstLineChars="0"/>
    </w:pPr>
    <w:rPr>
      <w:rFonts w:ascii="黑体" w:eastAsia="黑体" w:cs="Times New Roman"/>
      <w:sz w:val="32"/>
      <w:szCs w:val="32"/>
    </w:rPr>
  </w:style>
  <w:style w:type="paragraph" w:customStyle="1" w:styleId="3344">
    <w:name w:val="图题31"/>
    <w:basedOn w:val="179"/>
    <w:next w:val="179"/>
    <w:qFormat/>
    <w:uiPriority w:val="0"/>
    <w:pPr>
      <w:ind w:firstLine="0"/>
      <w:jc w:val="center"/>
    </w:pPr>
    <w:rPr>
      <w:rFonts w:ascii="黑体" w:hAnsi="宋体" w:eastAsia="黑体"/>
      <w:b/>
      <w:bCs/>
    </w:rPr>
  </w:style>
  <w:style w:type="paragraph" w:customStyle="1" w:styleId="3345">
    <w:name w:val="表题3121"/>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346">
    <w:name w:val="Char Char Char Char Char Char Char41"/>
    <w:basedOn w:val="1"/>
    <w:qFormat/>
    <w:uiPriority w:val="0"/>
    <w:pPr>
      <w:adjustRightInd/>
      <w:snapToGrid/>
      <w:spacing w:line="240" w:lineRule="auto"/>
      <w:ind w:firstLine="0" w:firstLineChars="0"/>
    </w:pPr>
    <w:rPr>
      <w:rFonts w:cs="Times New Roman"/>
      <w:sz w:val="21"/>
      <w:szCs w:val="24"/>
    </w:rPr>
  </w:style>
  <w:style w:type="paragraph" w:customStyle="1" w:styleId="3347">
    <w:name w:val="标题43121"/>
    <w:basedOn w:val="1"/>
    <w:qFormat/>
    <w:uiPriority w:val="0"/>
    <w:pPr>
      <w:spacing w:line="480" w:lineRule="exact"/>
      <w:ind w:firstLine="0" w:firstLineChars="0"/>
      <w:jc w:val="center"/>
    </w:pPr>
    <w:rPr>
      <w:rFonts w:ascii="宋体" w:hAnsi="宋体" w:cs="宋体"/>
      <w:szCs w:val="24"/>
    </w:rPr>
  </w:style>
  <w:style w:type="paragraph" w:customStyle="1" w:styleId="3348">
    <w:name w:val="燕山正文1121"/>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349">
    <w:name w:val="默认段落字体 Para Char Char Char Char21"/>
    <w:basedOn w:val="1"/>
    <w:qFormat/>
    <w:uiPriority w:val="0"/>
    <w:pPr>
      <w:adjustRightInd/>
      <w:snapToGrid/>
      <w:spacing w:line="240" w:lineRule="auto"/>
      <w:ind w:firstLine="0" w:firstLineChars="0"/>
    </w:pPr>
    <w:rPr>
      <w:rFonts w:cs="Times New Roman"/>
      <w:sz w:val="21"/>
      <w:szCs w:val="24"/>
    </w:rPr>
  </w:style>
  <w:style w:type="paragraph" w:customStyle="1" w:styleId="3350">
    <w:name w:val="黑体三号21"/>
    <w:basedOn w:val="179"/>
    <w:qFormat/>
    <w:uiPriority w:val="0"/>
    <w:pPr>
      <w:jc w:val="center"/>
    </w:pPr>
    <w:rPr>
      <w:rFonts w:ascii="黑体" w:hAnsi="宋体" w:eastAsia="黑体"/>
      <w:b/>
      <w:bCs/>
      <w:sz w:val="32"/>
      <w:szCs w:val="20"/>
    </w:rPr>
  </w:style>
  <w:style w:type="paragraph" w:customStyle="1" w:styleId="3351">
    <w:name w:val="表格13"/>
    <w:basedOn w:val="1"/>
    <w:qFormat/>
    <w:uiPriority w:val="0"/>
    <w:pPr>
      <w:snapToGrid/>
      <w:spacing w:line="240" w:lineRule="auto"/>
      <w:ind w:firstLine="0" w:firstLineChars="0"/>
      <w:jc w:val="center"/>
      <w:textAlignment w:val="baseline"/>
    </w:pPr>
    <w:rPr>
      <w:rFonts w:ascii="宋体" w:cs="Times New Roman"/>
      <w:kern w:val="0"/>
      <w:szCs w:val="20"/>
    </w:rPr>
  </w:style>
  <w:style w:type="paragraph" w:customStyle="1" w:styleId="3352">
    <w:name w:val="表题121"/>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353">
    <w:name w:val="正文修改21"/>
    <w:basedOn w:val="892"/>
    <w:qFormat/>
    <w:uiPriority w:val="0"/>
    <w:pPr>
      <w:spacing w:line="480" w:lineRule="exact"/>
      <w:ind w:firstLine="0" w:firstLineChars="0"/>
    </w:pPr>
    <w:rPr>
      <w:rFonts w:cs="宋体"/>
      <w:sz w:val="24"/>
      <w:szCs w:val="24"/>
    </w:rPr>
  </w:style>
  <w:style w:type="paragraph" w:customStyle="1" w:styleId="3354">
    <w:name w:val="燕山正文43"/>
    <w:basedOn w:val="1"/>
    <w:qFormat/>
    <w:uiPriority w:val="0"/>
    <w:pPr>
      <w:tabs>
        <w:tab w:val="left" w:pos="4680"/>
      </w:tabs>
      <w:spacing w:line="480" w:lineRule="exact"/>
      <w:ind w:firstLine="0" w:firstLineChars="0"/>
    </w:pPr>
    <w:rPr>
      <w:rFonts w:ascii="宋体" w:cs="宋体"/>
      <w:szCs w:val="24"/>
    </w:rPr>
  </w:style>
  <w:style w:type="paragraph" w:customStyle="1" w:styleId="3355">
    <w:name w:val="表中文字21"/>
    <w:basedOn w:val="1"/>
    <w:qFormat/>
    <w:uiPriority w:val="0"/>
    <w:pPr>
      <w:widowControl/>
      <w:snapToGrid/>
      <w:spacing w:line="240" w:lineRule="atLeast"/>
      <w:ind w:right="-42" w:rightChars="-20" w:firstLine="0" w:firstLineChars="0"/>
      <w:jc w:val="center"/>
      <w:textAlignment w:val="baseline"/>
    </w:pPr>
    <w:rPr>
      <w:rFonts w:ascii="宋体" w:cs="Times New Roman"/>
      <w:kern w:val="0"/>
      <w:sz w:val="21"/>
      <w:szCs w:val="21"/>
    </w:rPr>
  </w:style>
  <w:style w:type="paragraph" w:customStyle="1" w:styleId="3356">
    <w:name w:val="表文字521"/>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357">
    <w:name w:val="样式121"/>
    <w:basedOn w:val="1192"/>
    <w:qFormat/>
    <w:uiPriority w:val="0"/>
    <w:pPr>
      <w:spacing w:line="240" w:lineRule="auto"/>
      <w:ind w:firstLine="0"/>
      <w:jc w:val="center"/>
    </w:pPr>
    <w:rPr>
      <w:rFonts w:cs="Times New Roman"/>
      <w:b/>
      <w:color w:val="auto"/>
      <w:szCs w:val="20"/>
    </w:rPr>
  </w:style>
  <w:style w:type="paragraph" w:customStyle="1" w:styleId="3358">
    <w:name w:val="正文格式＝31"/>
    <w:basedOn w:val="179"/>
    <w:next w:val="179"/>
    <w:qFormat/>
    <w:uiPriority w:val="0"/>
    <w:rPr>
      <w:rFonts w:hAnsi="宋体" w:cs="Times New Roman"/>
    </w:rPr>
  </w:style>
  <w:style w:type="paragraph" w:customStyle="1" w:styleId="3359">
    <w:name w:val="Char311"/>
    <w:basedOn w:val="1"/>
    <w:qFormat/>
    <w:uiPriority w:val="0"/>
    <w:pPr>
      <w:adjustRightInd/>
      <w:snapToGrid/>
      <w:spacing w:line="240" w:lineRule="auto"/>
      <w:ind w:left="-48" w:firstLine="0" w:firstLineChars="0"/>
    </w:pPr>
    <w:rPr>
      <w:rFonts w:cs="Times New Roman"/>
      <w:sz w:val="21"/>
      <w:szCs w:val="24"/>
    </w:rPr>
  </w:style>
  <w:style w:type="paragraph" w:customStyle="1" w:styleId="3360">
    <w:name w:val="表内文字小2131"/>
    <w:basedOn w:val="1"/>
    <w:qFormat/>
    <w:uiPriority w:val="0"/>
    <w:pPr>
      <w:spacing w:line="240" w:lineRule="auto"/>
      <w:ind w:firstLine="0" w:firstLineChars="0"/>
      <w:jc w:val="center"/>
      <w:textAlignment w:val="baseline"/>
    </w:pPr>
    <w:rPr>
      <w:rFonts w:ascii="宋体" w:hAnsi="Times" w:cs="Times New Roman"/>
      <w:bCs/>
      <w:color w:val="000000"/>
      <w:sz w:val="21"/>
      <w:szCs w:val="20"/>
    </w:rPr>
  </w:style>
  <w:style w:type="paragraph" w:customStyle="1" w:styleId="3361">
    <w:name w:val="表内文字小221"/>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362">
    <w:name w:val="表内5311"/>
    <w:basedOn w:val="1"/>
    <w:qFormat/>
    <w:uiPriority w:val="0"/>
    <w:pPr>
      <w:spacing w:line="300" w:lineRule="auto"/>
      <w:ind w:firstLine="0" w:firstLineChars="0"/>
      <w:jc w:val="left"/>
    </w:pPr>
    <w:rPr>
      <w:rFonts w:ascii="宋体" w:cs="Times New Roman"/>
      <w:sz w:val="21"/>
      <w:szCs w:val="20"/>
    </w:rPr>
  </w:style>
  <w:style w:type="paragraph" w:customStyle="1" w:styleId="3363">
    <w:name w:val="xl241"/>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1"/>
      <w:szCs w:val="21"/>
    </w:rPr>
  </w:style>
  <w:style w:type="paragraph" w:customStyle="1" w:styleId="3364">
    <w:name w:val="正文格式211"/>
    <w:basedOn w:val="1"/>
    <w:qFormat/>
    <w:uiPriority w:val="0"/>
    <w:pPr>
      <w:adjustRightInd/>
      <w:snapToGrid/>
      <w:spacing w:line="360" w:lineRule="auto"/>
      <w:ind w:firstLine="482" w:firstLineChars="0"/>
    </w:pPr>
    <w:rPr>
      <w:rFonts w:ascii="宋体" w:hAnsi="宋体" w:cs="Times New Roman"/>
      <w:szCs w:val="24"/>
    </w:rPr>
  </w:style>
  <w:style w:type="paragraph" w:customStyle="1" w:styleId="3365">
    <w:name w:val="图题211"/>
    <w:basedOn w:val="179"/>
    <w:next w:val="179"/>
    <w:qFormat/>
    <w:uiPriority w:val="0"/>
    <w:pPr>
      <w:ind w:firstLine="0"/>
      <w:jc w:val="center"/>
    </w:pPr>
    <w:rPr>
      <w:rFonts w:ascii="黑体" w:hAnsi="宋体" w:eastAsia="黑体"/>
      <w:b/>
      <w:bCs/>
    </w:rPr>
  </w:style>
  <w:style w:type="paragraph" w:customStyle="1" w:styleId="3366">
    <w:name w:val="表格内字体211"/>
    <w:basedOn w:val="179"/>
    <w:next w:val="179"/>
    <w:qFormat/>
    <w:uiPriority w:val="0"/>
    <w:pPr>
      <w:spacing w:line="240" w:lineRule="auto"/>
      <w:ind w:firstLine="0"/>
      <w:jc w:val="center"/>
    </w:pPr>
    <w:rPr>
      <w:rFonts w:hAnsi="宋体" w:cs="Times New Roman"/>
      <w:sz w:val="21"/>
    </w:rPr>
  </w:style>
  <w:style w:type="paragraph" w:customStyle="1" w:styleId="3367">
    <w:name w:val="表题1111"/>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368">
    <w:name w:val="表中文字111"/>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369">
    <w:name w:val="表文字5111"/>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370">
    <w:name w:val="Char Char2 Char Char Char Char23"/>
    <w:basedOn w:val="1"/>
    <w:qFormat/>
    <w:uiPriority w:val="0"/>
    <w:pPr>
      <w:adjustRightInd/>
      <w:snapToGrid/>
      <w:spacing w:line="240" w:lineRule="auto"/>
      <w:ind w:firstLine="0" w:firstLineChars="0"/>
    </w:pPr>
    <w:rPr>
      <w:rFonts w:cs="Times New Roman"/>
      <w:sz w:val="21"/>
      <w:szCs w:val="24"/>
    </w:rPr>
  </w:style>
  <w:style w:type="paragraph" w:customStyle="1" w:styleId="3371">
    <w:name w:val="正文格式41"/>
    <w:basedOn w:val="1"/>
    <w:qFormat/>
    <w:uiPriority w:val="0"/>
    <w:pPr>
      <w:adjustRightInd/>
      <w:snapToGrid/>
      <w:spacing w:line="360" w:lineRule="auto"/>
      <w:ind w:firstLine="482" w:firstLineChars="0"/>
    </w:pPr>
    <w:rPr>
      <w:rFonts w:ascii="宋体" w:hAnsi="宋体" w:cs="Times New Roman"/>
      <w:szCs w:val="24"/>
    </w:rPr>
  </w:style>
  <w:style w:type="paragraph" w:customStyle="1" w:styleId="3372">
    <w:name w:val="图题41"/>
    <w:basedOn w:val="179"/>
    <w:next w:val="179"/>
    <w:qFormat/>
    <w:uiPriority w:val="0"/>
    <w:pPr>
      <w:ind w:firstLine="0"/>
      <w:jc w:val="center"/>
    </w:pPr>
    <w:rPr>
      <w:rFonts w:ascii="黑体" w:hAnsi="宋体" w:eastAsia="黑体"/>
      <w:b/>
      <w:bCs/>
    </w:rPr>
  </w:style>
  <w:style w:type="paragraph" w:customStyle="1" w:styleId="3373">
    <w:name w:val="表中文字43"/>
    <w:basedOn w:val="1"/>
    <w:qFormat/>
    <w:uiPriority w:val="0"/>
    <w:pPr>
      <w:adjustRightInd/>
      <w:spacing w:line="340" w:lineRule="exact"/>
      <w:ind w:firstLine="480"/>
      <w:jc w:val="center"/>
    </w:pPr>
    <w:rPr>
      <w:rFonts w:ascii="Arial" w:hAnsi="Arial" w:cs="Times New Roman"/>
      <w:kern w:val="0"/>
      <w:sz w:val="20"/>
      <w:szCs w:val="24"/>
      <w:lang w:eastAsia="zh-TW"/>
    </w:rPr>
  </w:style>
  <w:style w:type="paragraph" w:customStyle="1" w:styleId="3374">
    <w:name w:val="正文格式＝41"/>
    <w:basedOn w:val="179"/>
    <w:next w:val="179"/>
    <w:qFormat/>
    <w:uiPriority w:val="0"/>
    <w:rPr>
      <w:rFonts w:hAnsi="宋体" w:cs="Times New Roman"/>
    </w:rPr>
  </w:style>
  <w:style w:type="paragraph" w:customStyle="1" w:styleId="3375">
    <w:name w:val="标题43123"/>
    <w:basedOn w:val="1"/>
    <w:qFormat/>
    <w:uiPriority w:val="0"/>
    <w:pPr>
      <w:spacing w:line="480" w:lineRule="exact"/>
      <w:ind w:firstLine="0" w:firstLineChars="0"/>
      <w:jc w:val="center"/>
    </w:pPr>
    <w:rPr>
      <w:rFonts w:ascii="宋体" w:hAnsi="宋体" w:cs="宋体"/>
      <w:szCs w:val="24"/>
    </w:rPr>
  </w:style>
  <w:style w:type="paragraph" w:customStyle="1" w:styleId="3376">
    <w:name w:val="默认段落字体 Para Char11"/>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377">
    <w:name w:val="23-47表名1"/>
    <w:basedOn w:val="1"/>
    <w:qFormat/>
    <w:uiPriority w:val="0"/>
    <w:pPr>
      <w:adjustRightInd/>
      <w:snapToGrid/>
      <w:spacing w:afterLines="50" w:line="440" w:lineRule="exact"/>
      <w:ind w:firstLine="0" w:firstLineChars="0"/>
      <w:jc w:val="center"/>
    </w:pPr>
    <w:rPr>
      <w:rFonts w:ascii="宋体" w:hAnsi="宋体" w:cs="Times New Roman"/>
      <w:b/>
      <w:szCs w:val="24"/>
    </w:rPr>
  </w:style>
  <w:style w:type="paragraph" w:customStyle="1" w:styleId="3378">
    <w:name w:val="燕山正文1131"/>
    <w:basedOn w:val="1"/>
    <w:qFormat/>
    <w:uiPriority w:val="0"/>
    <w:pPr>
      <w:tabs>
        <w:tab w:val="left" w:pos="4680"/>
      </w:tabs>
      <w:spacing w:line="360" w:lineRule="auto"/>
      <w:ind w:firstLine="480"/>
    </w:pPr>
    <w:rPr>
      <w:rFonts w:ascii="宋体" w:hAnsi="宋体" w:cs="宋体"/>
      <w:bCs/>
      <w:snapToGrid w:val="0"/>
      <w:color w:val="000000"/>
      <w:kern w:val="0"/>
      <w:szCs w:val="24"/>
    </w:rPr>
  </w:style>
  <w:style w:type="paragraph" w:customStyle="1" w:styleId="3379">
    <w:name w:val="Char321"/>
    <w:basedOn w:val="1"/>
    <w:qFormat/>
    <w:uiPriority w:val="0"/>
    <w:pPr>
      <w:adjustRightInd/>
      <w:snapToGrid/>
      <w:spacing w:line="240" w:lineRule="auto"/>
      <w:ind w:left="-48" w:firstLine="0" w:firstLineChars="0"/>
    </w:pPr>
    <w:rPr>
      <w:rFonts w:cs="Times New Roman"/>
      <w:sz w:val="21"/>
      <w:szCs w:val="24"/>
    </w:rPr>
  </w:style>
  <w:style w:type="paragraph" w:customStyle="1" w:styleId="3380">
    <w:name w:val="图题51"/>
    <w:basedOn w:val="179"/>
    <w:next w:val="179"/>
    <w:qFormat/>
    <w:uiPriority w:val="0"/>
    <w:pPr>
      <w:ind w:firstLine="0"/>
      <w:jc w:val="center"/>
    </w:pPr>
    <w:rPr>
      <w:rFonts w:ascii="黑体" w:hAnsi="宋体" w:eastAsia="黑体"/>
      <w:b/>
      <w:bCs/>
    </w:rPr>
  </w:style>
  <w:style w:type="paragraph" w:customStyle="1" w:styleId="3381">
    <w:name w:val="表格内字体51"/>
    <w:basedOn w:val="179"/>
    <w:next w:val="179"/>
    <w:qFormat/>
    <w:uiPriority w:val="0"/>
    <w:pPr>
      <w:adjustRightInd w:val="0"/>
      <w:snapToGrid w:val="0"/>
      <w:spacing w:line="240" w:lineRule="auto"/>
      <w:ind w:firstLine="0"/>
    </w:pPr>
    <w:rPr>
      <w:rFonts w:hAnsi="宋体" w:cs="Times New Roman"/>
      <w:sz w:val="21"/>
    </w:rPr>
  </w:style>
  <w:style w:type="paragraph" w:customStyle="1" w:styleId="3382">
    <w:name w:val="表题2111"/>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3383">
    <w:name w:val="表31"/>
    <w:basedOn w:val="1"/>
    <w:qFormat/>
    <w:uiPriority w:val="0"/>
    <w:pPr>
      <w:spacing w:line="240" w:lineRule="auto"/>
      <w:ind w:firstLine="0" w:firstLineChars="0"/>
      <w:jc w:val="center"/>
    </w:pPr>
    <w:rPr>
      <w:rFonts w:eastAsia="仿宋_GB2312" w:cs="Times New Roman"/>
      <w:szCs w:val="24"/>
    </w:rPr>
  </w:style>
  <w:style w:type="paragraph" w:customStyle="1" w:styleId="3384">
    <w:name w:val="正文.11"/>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3385">
    <w:name w:val="文本框11"/>
    <w:basedOn w:val="1"/>
    <w:qFormat/>
    <w:uiPriority w:val="0"/>
    <w:pPr>
      <w:spacing w:after="6" w:line="240" w:lineRule="auto"/>
      <w:ind w:firstLine="0" w:firstLineChars="0"/>
      <w:jc w:val="center"/>
    </w:pPr>
    <w:rPr>
      <w:rFonts w:eastAsia="仿宋_GB2312" w:cs="Times New Roman"/>
      <w:sz w:val="21"/>
      <w:szCs w:val="24"/>
    </w:rPr>
  </w:style>
  <w:style w:type="paragraph" w:customStyle="1" w:styleId="3386">
    <w:name w:val="表内宋51111"/>
    <w:basedOn w:val="81"/>
    <w:qFormat/>
    <w:uiPriority w:val="0"/>
    <w:pPr>
      <w:adjustRightInd w:val="0"/>
      <w:snapToGrid w:val="0"/>
      <w:spacing w:before="0" w:beforeAutospacing="0" w:after="0" w:afterAutospacing="0"/>
      <w:jc w:val="both"/>
    </w:pPr>
    <w:rPr>
      <w:rFonts w:cs="宋体"/>
      <w:color w:val="000000"/>
    </w:rPr>
  </w:style>
  <w:style w:type="paragraph" w:customStyle="1" w:styleId="3387">
    <w:name w:val="正文格式102"/>
    <w:basedOn w:val="1"/>
    <w:qFormat/>
    <w:uiPriority w:val="0"/>
    <w:pPr>
      <w:adjustRightInd/>
      <w:snapToGrid/>
      <w:spacing w:line="360" w:lineRule="auto"/>
      <w:ind w:firstLine="482" w:firstLineChars="0"/>
    </w:pPr>
    <w:rPr>
      <w:rFonts w:ascii="宋体" w:hAnsi="宋体" w:cs="Times New Roman"/>
      <w:szCs w:val="24"/>
    </w:rPr>
  </w:style>
  <w:style w:type="paragraph" w:customStyle="1" w:styleId="3388">
    <w:name w:val="表内文字小3131"/>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389">
    <w:name w:val="表文字531"/>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390">
    <w:name w:val="Char Char Char Char Char Char Char211"/>
    <w:basedOn w:val="1"/>
    <w:qFormat/>
    <w:uiPriority w:val="0"/>
    <w:pPr>
      <w:adjustRightInd/>
      <w:snapToGrid/>
      <w:spacing w:line="240" w:lineRule="auto"/>
      <w:ind w:firstLine="0" w:firstLineChars="0"/>
    </w:pPr>
    <w:rPr>
      <w:rFonts w:cs="Times New Roman"/>
      <w:sz w:val="21"/>
      <w:szCs w:val="24"/>
    </w:rPr>
  </w:style>
  <w:style w:type="paragraph" w:customStyle="1" w:styleId="3391">
    <w:name w:val="表题3131"/>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392">
    <w:name w:val="燕山正文31"/>
    <w:basedOn w:val="1"/>
    <w:qFormat/>
    <w:uiPriority w:val="0"/>
    <w:pPr>
      <w:tabs>
        <w:tab w:val="left" w:pos="4680"/>
      </w:tabs>
      <w:spacing w:line="480" w:lineRule="exact"/>
      <w:ind w:firstLine="0" w:firstLineChars="0"/>
    </w:pPr>
    <w:rPr>
      <w:rFonts w:ascii="宋体" w:cs="宋体"/>
      <w:szCs w:val="24"/>
    </w:rPr>
  </w:style>
  <w:style w:type="paragraph" w:customStyle="1" w:styleId="3393">
    <w:name w:val="正文修改31"/>
    <w:basedOn w:val="892"/>
    <w:qFormat/>
    <w:uiPriority w:val="0"/>
    <w:pPr>
      <w:spacing w:line="480" w:lineRule="exact"/>
      <w:ind w:firstLine="0" w:firstLineChars="0"/>
    </w:pPr>
    <w:rPr>
      <w:rFonts w:cs="宋体"/>
      <w:sz w:val="24"/>
      <w:szCs w:val="24"/>
    </w:rPr>
  </w:style>
  <w:style w:type="paragraph" w:customStyle="1" w:styleId="3394">
    <w:name w:val="表题142"/>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395">
    <w:name w:val="样式 正文缩进 + 宋体 黑色3"/>
    <w:basedOn w:val="21"/>
    <w:qFormat/>
    <w:uiPriority w:val="0"/>
    <w:pPr>
      <w:spacing w:line="360" w:lineRule="auto"/>
      <w:ind w:firstLine="200"/>
      <w:jc w:val="left"/>
    </w:pPr>
    <w:rPr>
      <w:rFonts w:ascii="宋体" w:hAnsi="宋体"/>
      <w:color w:val="000000"/>
      <w:sz w:val="24"/>
    </w:rPr>
  </w:style>
  <w:style w:type="paragraph" w:customStyle="1" w:styleId="3396">
    <w:name w:val="表格内字体33"/>
    <w:basedOn w:val="179"/>
    <w:next w:val="179"/>
    <w:qFormat/>
    <w:uiPriority w:val="0"/>
    <w:pPr>
      <w:spacing w:line="240" w:lineRule="auto"/>
      <w:ind w:firstLine="0"/>
      <w:jc w:val="center"/>
    </w:pPr>
    <w:rPr>
      <w:rFonts w:hAnsi="宋体" w:cs="Times New Roman"/>
      <w:sz w:val="21"/>
    </w:rPr>
  </w:style>
  <w:style w:type="paragraph" w:customStyle="1" w:styleId="3397">
    <w:name w:val="黑体三号31"/>
    <w:basedOn w:val="179"/>
    <w:qFormat/>
    <w:uiPriority w:val="0"/>
    <w:pPr>
      <w:jc w:val="center"/>
    </w:pPr>
    <w:rPr>
      <w:rFonts w:ascii="黑体" w:hAnsi="宋体" w:eastAsia="黑体"/>
      <w:b/>
      <w:bCs/>
      <w:sz w:val="32"/>
      <w:szCs w:val="20"/>
    </w:rPr>
  </w:style>
  <w:style w:type="paragraph" w:customStyle="1" w:styleId="3398">
    <w:name w:val="默认段落字体 Para Char Char Char Char31"/>
    <w:basedOn w:val="1"/>
    <w:qFormat/>
    <w:uiPriority w:val="0"/>
    <w:pPr>
      <w:adjustRightInd/>
      <w:snapToGrid/>
      <w:spacing w:line="240" w:lineRule="auto"/>
      <w:ind w:firstLine="0" w:firstLineChars="0"/>
    </w:pPr>
    <w:rPr>
      <w:rFonts w:cs="Times New Roman"/>
      <w:sz w:val="21"/>
      <w:szCs w:val="24"/>
    </w:rPr>
  </w:style>
  <w:style w:type="paragraph" w:customStyle="1" w:styleId="3399">
    <w:name w:val="表内54131"/>
    <w:basedOn w:val="1"/>
    <w:qFormat/>
    <w:uiPriority w:val="0"/>
    <w:pPr>
      <w:spacing w:line="300" w:lineRule="auto"/>
      <w:ind w:firstLine="0" w:firstLineChars="0"/>
      <w:jc w:val="center"/>
    </w:pPr>
    <w:rPr>
      <w:rFonts w:ascii="宋体" w:hAnsi="宋体" w:cs="宋体"/>
      <w:sz w:val="21"/>
      <w:szCs w:val="20"/>
    </w:rPr>
  </w:style>
  <w:style w:type="paragraph" w:customStyle="1" w:styleId="3400">
    <w:name w:val="表23"/>
    <w:basedOn w:val="1"/>
    <w:qFormat/>
    <w:uiPriority w:val="0"/>
    <w:pPr>
      <w:spacing w:line="240" w:lineRule="auto"/>
      <w:ind w:firstLine="0" w:firstLineChars="0"/>
      <w:jc w:val="center"/>
    </w:pPr>
    <w:rPr>
      <w:rFonts w:eastAsia="仿宋_GB2312" w:cs="Times New Roman"/>
      <w:szCs w:val="24"/>
    </w:rPr>
  </w:style>
  <w:style w:type="paragraph" w:customStyle="1" w:styleId="3401">
    <w:name w:val="表内宋5中111"/>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3402">
    <w:name w:val="表内文字小111"/>
    <w:basedOn w:val="1"/>
    <w:qFormat/>
    <w:uiPriority w:val="0"/>
    <w:pPr>
      <w:spacing w:line="240" w:lineRule="auto"/>
      <w:ind w:firstLine="0" w:firstLineChars="0"/>
    </w:pPr>
    <w:rPr>
      <w:rFonts w:ascii="宋体" w:hAnsi="Times" w:cs="宋体"/>
      <w:sz w:val="21"/>
      <w:szCs w:val="20"/>
    </w:rPr>
  </w:style>
  <w:style w:type="paragraph" w:customStyle="1" w:styleId="3403">
    <w:name w:val="默认段落字体 Para Char Char Char Char22"/>
    <w:basedOn w:val="1"/>
    <w:qFormat/>
    <w:uiPriority w:val="0"/>
    <w:pPr>
      <w:adjustRightInd/>
      <w:snapToGrid/>
      <w:spacing w:line="240" w:lineRule="auto"/>
      <w:ind w:firstLine="0" w:firstLineChars="0"/>
    </w:pPr>
    <w:rPr>
      <w:rFonts w:cs="Times New Roman"/>
      <w:sz w:val="21"/>
      <w:szCs w:val="24"/>
    </w:rPr>
  </w:style>
  <w:style w:type="paragraph" w:customStyle="1" w:styleId="3404">
    <w:name w:val="标题4111"/>
    <w:basedOn w:val="1"/>
    <w:qFormat/>
    <w:uiPriority w:val="0"/>
    <w:pPr>
      <w:spacing w:line="300" w:lineRule="auto"/>
      <w:ind w:firstLine="0" w:firstLineChars="0"/>
      <w:jc w:val="left"/>
    </w:pPr>
    <w:rPr>
      <w:rFonts w:ascii="黑体" w:hAnsi="宋体" w:eastAsia="黑体" w:cs="宋体"/>
      <w:bCs/>
      <w:szCs w:val="20"/>
    </w:rPr>
  </w:style>
  <w:style w:type="paragraph" w:customStyle="1" w:styleId="3405">
    <w:name w:val="表题1411"/>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3406">
    <w:name w:val="正文缩2"/>
    <w:basedOn w:val="1"/>
    <w:qFormat/>
    <w:uiPriority w:val="0"/>
    <w:pPr>
      <w:spacing w:line="480" w:lineRule="atLeast"/>
      <w:ind w:firstLine="567" w:firstLineChars="0"/>
      <w:textAlignment w:val="baseline"/>
    </w:pPr>
    <w:rPr>
      <w:rFonts w:ascii="宋体" w:cs="Times New Roman"/>
      <w:color w:val="000080"/>
      <w:spacing w:val="6"/>
      <w:kern w:val="0"/>
      <w:sz w:val="28"/>
      <w:szCs w:val="20"/>
    </w:rPr>
  </w:style>
  <w:style w:type="paragraph" w:customStyle="1" w:styleId="3407">
    <w:name w:val="默认段落字体 Para Char21"/>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408">
    <w:name w:val="正文格式＝32"/>
    <w:basedOn w:val="179"/>
    <w:next w:val="179"/>
    <w:qFormat/>
    <w:uiPriority w:val="0"/>
    <w:rPr>
      <w:rFonts w:hAnsi="宋体" w:cs="Times New Roman"/>
    </w:rPr>
  </w:style>
  <w:style w:type="paragraph" w:customStyle="1" w:styleId="3409">
    <w:name w:val="Char421"/>
    <w:basedOn w:val="1"/>
    <w:qFormat/>
    <w:uiPriority w:val="0"/>
    <w:pPr>
      <w:adjustRightInd/>
      <w:snapToGrid/>
      <w:spacing w:line="240" w:lineRule="auto"/>
      <w:ind w:left="-48" w:firstLine="0" w:firstLineChars="0"/>
    </w:pPr>
    <w:rPr>
      <w:rFonts w:cs="Times New Roman"/>
      <w:sz w:val="21"/>
      <w:szCs w:val="24"/>
    </w:rPr>
  </w:style>
  <w:style w:type="paragraph" w:customStyle="1" w:styleId="3410">
    <w:name w:val="Char1111"/>
    <w:basedOn w:val="1"/>
    <w:qFormat/>
    <w:uiPriority w:val="0"/>
    <w:pPr>
      <w:spacing w:beforeLines="50" w:line="360" w:lineRule="auto"/>
      <w:ind w:firstLine="0" w:firstLineChars="0"/>
    </w:pPr>
    <w:rPr>
      <w:rFonts w:ascii="黑体" w:eastAsia="黑体" w:cs="Times New Roman"/>
      <w:sz w:val="32"/>
      <w:szCs w:val="32"/>
    </w:rPr>
  </w:style>
  <w:style w:type="paragraph" w:customStyle="1" w:styleId="3411">
    <w:name w:val="正文格式61"/>
    <w:basedOn w:val="1"/>
    <w:qFormat/>
    <w:uiPriority w:val="0"/>
    <w:pPr>
      <w:adjustRightInd/>
      <w:snapToGrid/>
      <w:spacing w:line="360" w:lineRule="auto"/>
      <w:ind w:firstLine="482" w:firstLineChars="0"/>
    </w:pPr>
    <w:rPr>
      <w:rFonts w:ascii="宋体" w:hAnsi="宋体" w:cs="Times New Roman"/>
      <w:szCs w:val="24"/>
    </w:rPr>
  </w:style>
  <w:style w:type="paragraph" w:customStyle="1" w:styleId="3412">
    <w:name w:val="正文格式＝51"/>
    <w:basedOn w:val="179"/>
    <w:next w:val="179"/>
    <w:qFormat/>
    <w:uiPriority w:val="0"/>
    <w:rPr>
      <w:rFonts w:hAnsi="宋体" w:cs="Times New Roman"/>
    </w:rPr>
  </w:style>
  <w:style w:type="paragraph" w:customStyle="1" w:styleId="3413">
    <w:name w:val="燕山正文1132"/>
    <w:basedOn w:val="1"/>
    <w:qFormat/>
    <w:uiPriority w:val="0"/>
    <w:pPr>
      <w:tabs>
        <w:tab w:val="left" w:pos="4680"/>
      </w:tabs>
      <w:spacing w:line="360" w:lineRule="auto"/>
      <w:ind w:firstLine="480"/>
    </w:pPr>
    <w:rPr>
      <w:rFonts w:ascii="宋体" w:hAnsi="宋体" w:cs="宋体"/>
      <w:bCs/>
      <w:snapToGrid w:val="0"/>
      <w:color w:val="000000"/>
      <w:kern w:val="0"/>
      <w:szCs w:val="24"/>
    </w:rPr>
  </w:style>
  <w:style w:type="paragraph" w:customStyle="1" w:styleId="3414">
    <w:name w:val="图题61"/>
    <w:basedOn w:val="179"/>
    <w:next w:val="179"/>
    <w:qFormat/>
    <w:uiPriority w:val="0"/>
    <w:pPr>
      <w:ind w:firstLine="0"/>
      <w:jc w:val="center"/>
    </w:pPr>
    <w:rPr>
      <w:rFonts w:ascii="黑体" w:hAnsi="宋体" w:eastAsia="黑体"/>
      <w:b/>
      <w:bCs/>
    </w:rPr>
  </w:style>
  <w:style w:type="paragraph" w:customStyle="1" w:styleId="3415">
    <w:name w:val="黑体三号41"/>
    <w:basedOn w:val="179"/>
    <w:qFormat/>
    <w:uiPriority w:val="0"/>
    <w:pPr>
      <w:jc w:val="center"/>
    </w:pPr>
    <w:rPr>
      <w:rFonts w:ascii="黑体" w:hAnsi="宋体" w:eastAsia="黑体"/>
      <w:b/>
      <w:bCs/>
      <w:sz w:val="32"/>
      <w:szCs w:val="20"/>
    </w:rPr>
  </w:style>
  <w:style w:type="paragraph" w:customStyle="1" w:styleId="3416">
    <w:name w:val="图表题1"/>
    <w:basedOn w:val="179"/>
    <w:next w:val="179"/>
    <w:qFormat/>
    <w:uiPriority w:val="0"/>
    <w:pPr>
      <w:ind w:firstLine="0"/>
      <w:jc w:val="center"/>
    </w:pPr>
    <w:rPr>
      <w:rFonts w:ascii="黑体" w:hAnsi="宋体" w:eastAsia="黑体"/>
      <w:b/>
      <w:bCs/>
    </w:rPr>
  </w:style>
  <w:style w:type="paragraph" w:customStyle="1" w:styleId="3417">
    <w:name w:val="表题412"/>
    <w:basedOn w:val="35"/>
    <w:qFormat/>
    <w:uiPriority w:val="0"/>
    <w:pPr>
      <w:tabs>
        <w:tab w:val="left" w:pos="4305"/>
      </w:tabs>
      <w:spacing w:after="0" w:line="360" w:lineRule="auto"/>
      <w:ind w:left="0" w:leftChars="0" w:firstLine="561" w:firstLineChars="0"/>
    </w:pPr>
    <w:rPr>
      <w:rFonts w:ascii="宋体" w:hAnsi="宋体" w:cs="宋体"/>
      <w:color w:val="000000"/>
      <w:szCs w:val="24"/>
      <w:lang w:val="zh-CN"/>
    </w:rPr>
  </w:style>
  <w:style w:type="paragraph" w:customStyle="1" w:styleId="3418">
    <w:name w:val="样式 表格内字体 +1"/>
    <w:basedOn w:val="824"/>
    <w:qFormat/>
    <w:uiPriority w:val="0"/>
    <w:pPr>
      <w:spacing w:line="280" w:lineRule="exact"/>
      <w:ind w:firstLine="36"/>
      <w:jc w:val="both"/>
    </w:pPr>
    <w:rPr>
      <w:szCs w:val="24"/>
    </w:rPr>
  </w:style>
  <w:style w:type="paragraph" w:customStyle="1" w:styleId="3419">
    <w:name w:val="表22"/>
    <w:basedOn w:val="1"/>
    <w:qFormat/>
    <w:uiPriority w:val="0"/>
    <w:pPr>
      <w:spacing w:line="240" w:lineRule="auto"/>
      <w:ind w:firstLine="0" w:firstLineChars="0"/>
      <w:jc w:val="center"/>
    </w:pPr>
    <w:rPr>
      <w:rFonts w:eastAsia="仿宋_GB2312" w:cs="Times New Roman"/>
      <w:szCs w:val="24"/>
    </w:rPr>
  </w:style>
  <w:style w:type="paragraph" w:customStyle="1" w:styleId="3420">
    <w:name w:val="A正文1"/>
    <w:basedOn w:val="1"/>
    <w:qFormat/>
    <w:uiPriority w:val="0"/>
    <w:pPr>
      <w:widowControl/>
      <w:overflowPunct w:val="0"/>
      <w:autoSpaceDE w:val="0"/>
      <w:autoSpaceDN w:val="0"/>
      <w:snapToGrid/>
      <w:spacing w:line="360" w:lineRule="auto"/>
      <w:jc w:val="left"/>
      <w:textAlignment w:val="baseline"/>
    </w:pPr>
    <w:rPr>
      <w:rFonts w:eastAsia="仿宋_GB2312" w:cs="Times New Roman"/>
      <w:kern w:val="0"/>
      <w:szCs w:val="24"/>
    </w:rPr>
  </w:style>
  <w:style w:type="paragraph" w:customStyle="1" w:styleId="3421">
    <w:name w:val="注释1"/>
    <w:basedOn w:val="179"/>
    <w:next w:val="34"/>
    <w:qFormat/>
    <w:uiPriority w:val="0"/>
    <w:pPr>
      <w:spacing w:before="120" w:after="120" w:line="240" w:lineRule="auto"/>
      <w:ind w:firstLine="200" w:firstLineChars="200"/>
    </w:pPr>
    <w:rPr>
      <w:sz w:val="21"/>
      <w:szCs w:val="20"/>
    </w:rPr>
  </w:style>
  <w:style w:type="paragraph" w:customStyle="1" w:styleId="3422">
    <w:name w:val="Char71"/>
    <w:basedOn w:val="1"/>
    <w:qFormat/>
    <w:uiPriority w:val="0"/>
    <w:pPr>
      <w:adjustRightInd/>
      <w:snapToGrid/>
      <w:spacing w:line="240" w:lineRule="auto"/>
      <w:ind w:left="-48" w:firstLine="0" w:firstLineChars="0"/>
    </w:pPr>
    <w:rPr>
      <w:rFonts w:cs="Times New Roman"/>
      <w:sz w:val="21"/>
      <w:szCs w:val="24"/>
    </w:rPr>
  </w:style>
  <w:style w:type="paragraph" w:customStyle="1" w:styleId="3423">
    <w:name w:val="表格内字体111"/>
    <w:basedOn w:val="179"/>
    <w:qFormat/>
    <w:uiPriority w:val="0"/>
    <w:pPr>
      <w:spacing w:line="240" w:lineRule="auto"/>
      <w:ind w:firstLine="0"/>
      <w:jc w:val="center"/>
    </w:pPr>
    <w:rPr>
      <w:sz w:val="21"/>
      <w:szCs w:val="20"/>
    </w:rPr>
  </w:style>
  <w:style w:type="paragraph" w:customStyle="1" w:styleId="3424">
    <w:name w:val="Char Char2 Char Char Char Char31"/>
    <w:basedOn w:val="1"/>
    <w:qFormat/>
    <w:uiPriority w:val="0"/>
    <w:pPr>
      <w:adjustRightInd/>
      <w:snapToGrid/>
      <w:spacing w:line="240" w:lineRule="auto"/>
      <w:ind w:firstLine="0" w:firstLineChars="0"/>
    </w:pPr>
    <w:rPr>
      <w:rFonts w:cs="Times New Roman"/>
      <w:sz w:val="21"/>
      <w:szCs w:val="24"/>
    </w:rPr>
  </w:style>
  <w:style w:type="paragraph" w:customStyle="1" w:styleId="3425">
    <w:name w:val="样式 正文缩进 + 宋体 黑色 首行缩进:  2 字符1"/>
    <w:basedOn w:val="21"/>
    <w:qFormat/>
    <w:uiPriority w:val="0"/>
    <w:pPr>
      <w:spacing w:line="360" w:lineRule="auto"/>
      <w:ind w:firstLine="480"/>
      <w:jc w:val="left"/>
    </w:pPr>
    <w:rPr>
      <w:rFonts w:ascii="宋体" w:hAnsi="宋体" w:cs="宋体"/>
      <w:color w:val="FF00FF"/>
      <w:sz w:val="24"/>
      <w:szCs w:val="20"/>
    </w:rPr>
  </w:style>
  <w:style w:type="paragraph" w:customStyle="1" w:styleId="3426">
    <w:name w:val="表内宋5113"/>
    <w:basedOn w:val="81"/>
    <w:qFormat/>
    <w:uiPriority w:val="0"/>
    <w:pPr>
      <w:adjustRightInd w:val="0"/>
      <w:snapToGrid w:val="0"/>
      <w:spacing w:before="0" w:beforeAutospacing="0" w:after="0" w:afterAutospacing="0"/>
      <w:jc w:val="both"/>
    </w:pPr>
    <w:rPr>
      <w:rFonts w:cs="宋体"/>
      <w:color w:val="000000"/>
    </w:rPr>
  </w:style>
  <w:style w:type="paragraph" w:customStyle="1" w:styleId="3427">
    <w:name w:val="标题412"/>
    <w:basedOn w:val="6"/>
    <w:next w:val="1"/>
    <w:qFormat/>
    <w:uiPriority w:val="0"/>
    <w:pPr>
      <w:adjustRightInd/>
      <w:snapToGrid/>
      <w:spacing w:before="160" w:after="170" w:line="360" w:lineRule="auto"/>
      <w:ind w:firstLine="0" w:firstLineChars="0"/>
    </w:pPr>
    <w:rPr>
      <w:rFonts w:ascii="黑体" w:hAnsi="Arial" w:eastAsia="黑体" w:cs="Times New Roman"/>
      <w:kern w:val="0"/>
      <w:sz w:val="24"/>
      <w:lang w:val="zh-CN"/>
    </w:rPr>
  </w:style>
  <w:style w:type="paragraph" w:customStyle="1" w:styleId="3428">
    <w:name w:val="正文.3"/>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3429">
    <w:name w:val="表中文字41"/>
    <w:basedOn w:val="1"/>
    <w:qFormat/>
    <w:uiPriority w:val="0"/>
    <w:pPr>
      <w:adjustRightInd/>
      <w:spacing w:line="340" w:lineRule="exact"/>
      <w:ind w:firstLine="480"/>
      <w:jc w:val="center"/>
    </w:pPr>
    <w:rPr>
      <w:rFonts w:ascii="Arial" w:hAnsi="Arial" w:cs="Times New Roman"/>
      <w:kern w:val="0"/>
      <w:sz w:val="20"/>
      <w:szCs w:val="24"/>
      <w:lang w:eastAsia="zh-TW"/>
    </w:rPr>
  </w:style>
  <w:style w:type="paragraph" w:customStyle="1" w:styleId="3430">
    <w:name w:val="表内5312"/>
    <w:basedOn w:val="1"/>
    <w:qFormat/>
    <w:uiPriority w:val="0"/>
    <w:pPr>
      <w:spacing w:line="300" w:lineRule="auto"/>
      <w:ind w:firstLine="0" w:firstLineChars="0"/>
      <w:jc w:val="left"/>
    </w:pPr>
    <w:rPr>
      <w:rFonts w:ascii="宋体" w:cs="Times New Roman"/>
      <w:sz w:val="21"/>
      <w:szCs w:val="20"/>
    </w:rPr>
  </w:style>
  <w:style w:type="paragraph" w:customStyle="1" w:styleId="3431">
    <w:name w:val="附件22"/>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3432">
    <w:name w:val="样式 正文缩进 + 宋体 黑色1"/>
    <w:basedOn w:val="21"/>
    <w:qFormat/>
    <w:uiPriority w:val="0"/>
    <w:pPr>
      <w:spacing w:line="360" w:lineRule="auto"/>
      <w:ind w:firstLine="200"/>
      <w:jc w:val="left"/>
    </w:pPr>
    <w:rPr>
      <w:rFonts w:ascii="宋体" w:hAnsi="宋体"/>
      <w:color w:val="000000"/>
      <w:sz w:val="24"/>
    </w:rPr>
  </w:style>
  <w:style w:type="paragraph" w:customStyle="1" w:styleId="3433">
    <w:name w:val="表文字55"/>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434">
    <w:name w:val="表内511"/>
    <w:basedOn w:val="1"/>
    <w:qFormat/>
    <w:uiPriority w:val="0"/>
    <w:pPr>
      <w:spacing w:line="240" w:lineRule="auto"/>
      <w:ind w:firstLine="0" w:firstLineChars="0"/>
      <w:jc w:val="center"/>
    </w:pPr>
    <w:rPr>
      <w:rFonts w:ascii="宋体" w:hAnsi="宋体" w:cs="Times New Roman"/>
      <w:kern w:val="0"/>
      <w:sz w:val="20"/>
      <w:szCs w:val="20"/>
    </w:rPr>
  </w:style>
  <w:style w:type="paragraph" w:customStyle="1" w:styleId="3435">
    <w:name w:val="正文格式＝12"/>
    <w:basedOn w:val="179"/>
    <w:next w:val="179"/>
    <w:qFormat/>
    <w:uiPriority w:val="0"/>
    <w:rPr>
      <w:rFonts w:hAnsi="宋体" w:cs="Times New Roman"/>
    </w:rPr>
  </w:style>
  <w:style w:type="paragraph" w:customStyle="1" w:styleId="3436">
    <w:name w:val="默认段落字体 Para Char Char Char Char51"/>
    <w:basedOn w:val="1"/>
    <w:qFormat/>
    <w:uiPriority w:val="0"/>
    <w:pPr>
      <w:adjustRightInd/>
      <w:snapToGrid/>
      <w:spacing w:line="240" w:lineRule="auto"/>
      <w:ind w:firstLine="0" w:firstLineChars="0"/>
    </w:pPr>
    <w:rPr>
      <w:rFonts w:cs="Times New Roman"/>
      <w:sz w:val="21"/>
      <w:szCs w:val="24"/>
    </w:rPr>
  </w:style>
  <w:style w:type="paragraph" w:customStyle="1" w:styleId="3437">
    <w:name w:val="样式 样式 宋体 + 首行缩进:  2 字符11"/>
    <w:basedOn w:val="1"/>
    <w:qFormat/>
    <w:uiPriority w:val="0"/>
    <w:pPr>
      <w:adjustRightInd/>
      <w:snapToGrid/>
      <w:spacing w:line="360" w:lineRule="auto"/>
      <w:ind w:firstLine="480"/>
      <w:jc w:val="left"/>
    </w:pPr>
    <w:rPr>
      <w:rFonts w:ascii="宋体" w:cs="宋体"/>
      <w:szCs w:val="24"/>
    </w:rPr>
  </w:style>
  <w:style w:type="paragraph" w:customStyle="1" w:styleId="3438">
    <w:name w:val="表内宋5中21"/>
    <w:basedOn w:val="1"/>
    <w:qFormat/>
    <w:uiPriority w:val="0"/>
    <w:pPr>
      <w:spacing w:line="240" w:lineRule="auto"/>
      <w:ind w:firstLine="0" w:firstLineChars="0"/>
      <w:jc w:val="center"/>
      <w:textAlignment w:val="baseline"/>
    </w:pPr>
    <w:rPr>
      <w:rFonts w:ascii="宋体" w:hAnsi="宋体" w:cs="Times New Roman"/>
      <w:kern w:val="0"/>
      <w:sz w:val="21"/>
      <w:szCs w:val="20"/>
    </w:rPr>
  </w:style>
  <w:style w:type="paragraph" w:customStyle="1" w:styleId="3439">
    <w:name w:val="xl631"/>
    <w:basedOn w:val="1"/>
    <w:qFormat/>
    <w:uiPriority w:val="0"/>
    <w:pPr>
      <w:widowControl/>
      <w:adjustRightInd/>
      <w:snapToGrid/>
      <w:spacing w:before="100" w:beforeAutospacing="1" w:after="100" w:afterAutospacing="1" w:line="240" w:lineRule="auto"/>
      <w:ind w:firstLine="0" w:firstLineChars="0"/>
      <w:jc w:val="center"/>
      <w:textAlignment w:val="center"/>
    </w:pPr>
    <w:rPr>
      <w:rFonts w:hint="eastAsia" w:ascii="黑体" w:hAnsi="宋体" w:eastAsia="黑体" w:cs="Times New Roman"/>
      <w:kern w:val="0"/>
      <w:szCs w:val="24"/>
    </w:rPr>
  </w:style>
  <w:style w:type="paragraph" w:customStyle="1" w:styleId="3440">
    <w:name w:val="表格内字体52"/>
    <w:basedOn w:val="179"/>
    <w:next w:val="179"/>
    <w:qFormat/>
    <w:uiPriority w:val="0"/>
    <w:pPr>
      <w:adjustRightInd w:val="0"/>
      <w:snapToGrid w:val="0"/>
      <w:spacing w:line="240" w:lineRule="auto"/>
      <w:ind w:firstLine="0"/>
    </w:pPr>
    <w:rPr>
      <w:rFonts w:hAnsi="宋体" w:cs="Times New Roman"/>
      <w:sz w:val="21"/>
    </w:rPr>
  </w:style>
  <w:style w:type="paragraph" w:customStyle="1" w:styleId="3441">
    <w:name w:val="标准1"/>
    <w:basedOn w:val="1"/>
    <w:qFormat/>
    <w:uiPriority w:val="0"/>
    <w:pPr>
      <w:snapToGrid/>
      <w:spacing w:before="120" w:line="336" w:lineRule="auto"/>
      <w:ind w:firstLine="0" w:firstLineChars="0"/>
      <w:jc w:val="center"/>
      <w:textAlignment w:val="baseline"/>
    </w:pPr>
    <w:rPr>
      <w:rFonts w:ascii="黑体" w:eastAsia="黑体" w:cs="Times New Roman"/>
      <w:sz w:val="21"/>
      <w:szCs w:val="20"/>
    </w:rPr>
  </w:style>
  <w:style w:type="paragraph" w:customStyle="1" w:styleId="3442">
    <w:name w:val="表格内字体23"/>
    <w:basedOn w:val="179"/>
    <w:next w:val="179"/>
    <w:qFormat/>
    <w:uiPriority w:val="0"/>
    <w:pPr>
      <w:spacing w:line="240" w:lineRule="auto"/>
      <w:ind w:firstLine="0"/>
      <w:jc w:val="center"/>
    </w:pPr>
    <w:rPr>
      <w:rFonts w:hAnsi="宋体" w:cs="Times New Roman"/>
      <w:sz w:val="21"/>
    </w:rPr>
  </w:style>
  <w:style w:type="paragraph" w:customStyle="1" w:styleId="3443">
    <w:name w:val="Fax Header1"/>
    <w:basedOn w:val="1"/>
    <w:qFormat/>
    <w:uiPriority w:val="0"/>
    <w:pPr>
      <w:widowControl/>
      <w:adjustRightInd/>
      <w:snapToGrid/>
      <w:spacing w:before="240" w:after="60" w:line="240" w:lineRule="auto"/>
      <w:ind w:firstLine="0" w:firstLineChars="0"/>
      <w:jc w:val="left"/>
    </w:pPr>
    <w:rPr>
      <w:rFonts w:cs="Times New Roman"/>
      <w:kern w:val="0"/>
      <w:sz w:val="20"/>
      <w:szCs w:val="20"/>
    </w:rPr>
  </w:style>
  <w:style w:type="paragraph" w:customStyle="1" w:styleId="3444">
    <w:name w:val="正文斜体1"/>
    <w:basedOn w:val="179"/>
    <w:next w:val="179"/>
    <w:qFormat/>
    <w:uiPriority w:val="0"/>
    <w:rPr>
      <w:rFonts w:hAnsi="宋体" w:cs="Times New Roman"/>
      <w:i/>
      <w:iCs/>
    </w:rPr>
  </w:style>
  <w:style w:type="paragraph" w:customStyle="1" w:styleId="3445">
    <w:name w:val="Char Char2 Char Char Char Char111"/>
    <w:basedOn w:val="1"/>
    <w:qFormat/>
    <w:uiPriority w:val="0"/>
    <w:pPr>
      <w:adjustRightInd/>
      <w:snapToGrid/>
      <w:spacing w:line="240" w:lineRule="auto"/>
      <w:ind w:firstLine="0" w:firstLineChars="0"/>
    </w:pPr>
    <w:rPr>
      <w:rFonts w:cs="Times New Roman"/>
      <w:sz w:val="21"/>
      <w:szCs w:val="24"/>
    </w:rPr>
  </w:style>
  <w:style w:type="paragraph" w:customStyle="1" w:styleId="3446">
    <w:name w:val="正文格式71"/>
    <w:basedOn w:val="1"/>
    <w:qFormat/>
    <w:uiPriority w:val="0"/>
    <w:pPr>
      <w:adjustRightInd/>
      <w:snapToGrid/>
      <w:spacing w:line="360" w:lineRule="auto"/>
      <w:ind w:firstLine="482" w:firstLineChars="0"/>
    </w:pPr>
    <w:rPr>
      <w:rFonts w:ascii="宋体" w:hAnsi="宋体" w:cs="Times New Roman"/>
      <w:szCs w:val="24"/>
    </w:rPr>
  </w:style>
  <w:style w:type="paragraph" w:customStyle="1" w:styleId="3447">
    <w:name w:val="Char91"/>
    <w:basedOn w:val="1"/>
    <w:qFormat/>
    <w:uiPriority w:val="0"/>
    <w:pPr>
      <w:adjustRightInd/>
      <w:snapToGrid/>
      <w:spacing w:line="240" w:lineRule="auto"/>
      <w:ind w:left="-48" w:firstLine="0" w:firstLineChars="0"/>
    </w:pPr>
    <w:rPr>
      <w:rFonts w:cs="Times New Roman"/>
      <w:sz w:val="21"/>
      <w:szCs w:val="24"/>
    </w:rPr>
  </w:style>
  <w:style w:type="paragraph" w:customStyle="1" w:styleId="3448">
    <w:name w:val="燕山正文41"/>
    <w:basedOn w:val="1"/>
    <w:qFormat/>
    <w:uiPriority w:val="0"/>
    <w:pPr>
      <w:tabs>
        <w:tab w:val="left" w:pos="4680"/>
      </w:tabs>
      <w:spacing w:line="480" w:lineRule="exact"/>
      <w:ind w:firstLine="0" w:firstLineChars="0"/>
    </w:pPr>
    <w:rPr>
      <w:rFonts w:ascii="宋体" w:cs="宋体"/>
      <w:szCs w:val="24"/>
    </w:rPr>
  </w:style>
  <w:style w:type="paragraph" w:customStyle="1" w:styleId="3449">
    <w:name w:val="正文修改41"/>
    <w:basedOn w:val="892"/>
    <w:qFormat/>
    <w:uiPriority w:val="0"/>
    <w:pPr>
      <w:spacing w:line="480" w:lineRule="exact"/>
      <w:ind w:firstLine="0" w:firstLineChars="0"/>
    </w:pPr>
    <w:rPr>
      <w:rFonts w:cs="宋体"/>
      <w:sz w:val="24"/>
      <w:szCs w:val="24"/>
    </w:rPr>
  </w:style>
  <w:style w:type="paragraph" w:customStyle="1" w:styleId="3450">
    <w:name w:val="表中文字51"/>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451">
    <w:name w:val="Char101"/>
    <w:basedOn w:val="1"/>
    <w:qFormat/>
    <w:uiPriority w:val="0"/>
    <w:pPr>
      <w:spacing w:line="360" w:lineRule="auto"/>
      <w:ind w:firstLine="0" w:firstLineChars="0"/>
    </w:pPr>
    <w:rPr>
      <w:rFonts w:cs="Times New Roman"/>
      <w:sz w:val="21"/>
      <w:szCs w:val="24"/>
    </w:rPr>
  </w:style>
  <w:style w:type="paragraph" w:customStyle="1" w:styleId="3452">
    <w:name w:val="表内5中11"/>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3453">
    <w:name w:val="表内文字小222"/>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454">
    <w:name w:val="正文修改22"/>
    <w:basedOn w:val="892"/>
    <w:qFormat/>
    <w:uiPriority w:val="0"/>
    <w:pPr>
      <w:spacing w:line="480" w:lineRule="exact"/>
      <w:ind w:firstLine="0" w:firstLineChars="0"/>
    </w:pPr>
    <w:rPr>
      <w:rFonts w:cs="宋体"/>
      <w:sz w:val="24"/>
      <w:szCs w:val="24"/>
    </w:rPr>
  </w:style>
  <w:style w:type="paragraph" w:customStyle="1" w:styleId="3455">
    <w:name w:val="图题23"/>
    <w:basedOn w:val="179"/>
    <w:next w:val="179"/>
    <w:qFormat/>
    <w:uiPriority w:val="0"/>
    <w:pPr>
      <w:ind w:firstLine="0"/>
      <w:jc w:val="center"/>
    </w:pPr>
    <w:rPr>
      <w:rFonts w:ascii="黑体" w:hAnsi="宋体" w:eastAsia="黑体"/>
      <w:b/>
      <w:bCs/>
    </w:rPr>
  </w:style>
  <w:style w:type="paragraph" w:customStyle="1" w:styleId="3456">
    <w:name w:val="表内54141"/>
    <w:basedOn w:val="1"/>
    <w:qFormat/>
    <w:uiPriority w:val="0"/>
    <w:pPr>
      <w:spacing w:line="300" w:lineRule="auto"/>
      <w:ind w:firstLine="0" w:firstLineChars="0"/>
      <w:jc w:val="center"/>
    </w:pPr>
    <w:rPr>
      <w:rFonts w:ascii="宋体" w:hAnsi="宋体" w:cs="宋体"/>
      <w:sz w:val="21"/>
      <w:szCs w:val="20"/>
    </w:rPr>
  </w:style>
  <w:style w:type="paragraph" w:customStyle="1" w:styleId="3457">
    <w:name w:val="表内文字小12"/>
    <w:basedOn w:val="1"/>
    <w:qFormat/>
    <w:uiPriority w:val="0"/>
    <w:pPr>
      <w:spacing w:line="240" w:lineRule="auto"/>
      <w:ind w:firstLine="0" w:firstLineChars="0"/>
      <w:jc w:val="center"/>
    </w:pPr>
    <w:rPr>
      <w:rFonts w:ascii="宋体" w:hAnsi="Times" w:cs="Times New Roman"/>
      <w:sz w:val="21"/>
      <w:szCs w:val="20"/>
    </w:rPr>
  </w:style>
  <w:style w:type="paragraph" w:customStyle="1" w:styleId="3458">
    <w:name w:val="正文格式212"/>
    <w:basedOn w:val="1"/>
    <w:qFormat/>
    <w:uiPriority w:val="0"/>
    <w:pPr>
      <w:adjustRightInd/>
      <w:snapToGrid/>
      <w:spacing w:line="360" w:lineRule="auto"/>
      <w:ind w:firstLine="482" w:firstLineChars="0"/>
    </w:pPr>
    <w:rPr>
      <w:rFonts w:ascii="宋体" w:hAnsi="宋体" w:cs="Times New Roman"/>
      <w:szCs w:val="24"/>
    </w:rPr>
  </w:style>
  <w:style w:type="paragraph" w:customStyle="1" w:styleId="3459">
    <w:name w:val="表内文字小4"/>
    <w:basedOn w:val="1"/>
    <w:qFormat/>
    <w:uiPriority w:val="0"/>
    <w:pPr>
      <w:spacing w:line="240" w:lineRule="auto"/>
      <w:ind w:firstLine="0" w:firstLineChars="0"/>
      <w:jc w:val="center"/>
    </w:pPr>
    <w:rPr>
      <w:rFonts w:ascii="宋体" w:hAnsi="Times" w:cs="Times New Roman"/>
      <w:sz w:val="21"/>
      <w:szCs w:val="20"/>
    </w:rPr>
  </w:style>
  <w:style w:type="paragraph" w:customStyle="1" w:styleId="3460">
    <w:name w:val="燕山正文6"/>
    <w:basedOn w:val="1"/>
    <w:qFormat/>
    <w:uiPriority w:val="0"/>
    <w:pPr>
      <w:tabs>
        <w:tab w:val="left" w:pos="4680"/>
      </w:tabs>
      <w:spacing w:line="480" w:lineRule="exact"/>
      <w:ind w:firstLine="0" w:firstLineChars="0"/>
    </w:pPr>
    <w:rPr>
      <w:rFonts w:ascii="宋体" w:cs="宋体"/>
      <w:szCs w:val="24"/>
    </w:rPr>
  </w:style>
  <w:style w:type="paragraph" w:customStyle="1" w:styleId="3461">
    <w:name w:val="默认段落字体 Para Char41"/>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462">
    <w:name w:val="文本框12"/>
    <w:basedOn w:val="1"/>
    <w:qFormat/>
    <w:uiPriority w:val="0"/>
    <w:pPr>
      <w:spacing w:after="6" w:line="240" w:lineRule="auto"/>
      <w:ind w:firstLine="0" w:firstLineChars="0"/>
      <w:jc w:val="center"/>
    </w:pPr>
    <w:rPr>
      <w:rFonts w:eastAsia="仿宋_GB2312" w:cs="Times New Roman"/>
      <w:sz w:val="21"/>
      <w:szCs w:val="24"/>
    </w:rPr>
  </w:style>
  <w:style w:type="paragraph" w:customStyle="1" w:styleId="3463">
    <w:name w:val="正文格式81"/>
    <w:basedOn w:val="1"/>
    <w:qFormat/>
    <w:uiPriority w:val="0"/>
    <w:pPr>
      <w:adjustRightInd/>
      <w:snapToGrid/>
      <w:spacing w:line="360" w:lineRule="auto"/>
      <w:ind w:firstLine="482" w:firstLineChars="0"/>
    </w:pPr>
    <w:rPr>
      <w:rFonts w:ascii="宋体" w:hAnsi="宋体" w:cs="Times New Roman"/>
      <w:szCs w:val="24"/>
    </w:rPr>
  </w:style>
  <w:style w:type="paragraph" w:customStyle="1" w:styleId="3464">
    <w:name w:val="图题52"/>
    <w:basedOn w:val="179"/>
    <w:next w:val="179"/>
    <w:qFormat/>
    <w:uiPriority w:val="0"/>
    <w:pPr>
      <w:ind w:firstLine="0"/>
      <w:jc w:val="center"/>
    </w:pPr>
    <w:rPr>
      <w:rFonts w:ascii="黑体" w:hAnsi="宋体" w:eastAsia="黑体"/>
      <w:b/>
      <w:bCs/>
    </w:rPr>
  </w:style>
  <w:style w:type="paragraph" w:customStyle="1" w:styleId="3465">
    <w:name w:val="Char34"/>
    <w:basedOn w:val="1"/>
    <w:qFormat/>
    <w:uiPriority w:val="0"/>
    <w:pPr>
      <w:adjustRightInd/>
      <w:snapToGrid/>
      <w:spacing w:line="240" w:lineRule="auto"/>
      <w:ind w:left="-48" w:firstLine="0" w:firstLineChars="0"/>
    </w:pPr>
    <w:rPr>
      <w:rFonts w:cs="Times New Roman"/>
      <w:sz w:val="21"/>
      <w:szCs w:val="24"/>
    </w:rPr>
  </w:style>
  <w:style w:type="paragraph" w:customStyle="1" w:styleId="3466">
    <w:name w:val="Char Char Char Char Char Char Char5"/>
    <w:basedOn w:val="1"/>
    <w:qFormat/>
    <w:uiPriority w:val="0"/>
    <w:pPr>
      <w:adjustRightInd/>
      <w:snapToGrid/>
      <w:spacing w:line="240" w:lineRule="auto"/>
      <w:ind w:firstLine="0" w:firstLineChars="0"/>
    </w:pPr>
    <w:rPr>
      <w:rFonts w:cs="Times New Roman"/>
      <w:sz w:val="21"/>
      <w:szCs w:val="24"/>
    </w:rPr>
  </w:style>
  <w:style w:type="paragraph" w:customStyle="1" w:styleId="3467">
    <w:name w:val="Char Char2 Char Char Char Char4"/>
    <w:basedOn w:val="1"/>
    <w:qFormat/>
    <w:uiPriority w:val="0"/>
    <w:pPr>
      <w:adjustRightInd/>
      <w:snapToGrid/>
      <w:spacing w:line="240" w:lineRule="auto"/>
      <w:ind w:firstLine="0" w:firstLineChars="0"/>
    </w:pPr>
    <w:rPr>
      <w:rFonts w:cs="Times New Roman"/>
      <w:sz w:val="21"/>
      <w:szCs w:val="24"/>
    </w:rPr>
  </w:style>
  <w:style w:type="paragraph" w:customStyle="1" w:styleId="3468">
    <w:name w:val="Char44"/>
    <w:basedOn w:val="1"/>
    <w:qFormat/>
    <w:uiPriority w:val="0"/>
    <w:pPr>
      <w:adjustRightInd/>
      <w:snapToGrid/>
      <w:spacing w:line="240" w:lineRule="auto"/>
      <w:ind w:left="-48" w:firstLine="0" w:firstLineChars="0"/>
    </w:pPr>
    <w:rPr>
      <w:rFonts w:cs="Times New Roman"/>
      <w:sz w:val="21"/>
      <w:szCs w:val="24"/>
    </w:rPr>
  </w:style>
  <w:style w:type="paragraph" w:customStyle="1" w:styleId="3469">
    <w:name w:val="Char Char Char Char1 Char Char Char21"/>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3470">
    <w:name w:val="表题122"/>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471">
    <w:name w:val="正文格式＝8"/>
    <w:basedOn w:val="179"/>
    <w:next w:val="179"/>
    <w:qFormat/>
    <w:uiPriority w:val="0"/>
    <w:rPr>
      <w:rFonts w:hAnsi="宋体" w:cs="Times New Roman"/>
    </w:rPr>
  </w:style>
  <w:style w:type="paragraph" w:customStyle="1" w:styleId="3472">
    <w:name w:val="Char17"/>
    <w:basedOn w:val="1"/>
    <w:qFormat/>
    <w:uiPriority w:val="0"/>
    <w:pPr>
      <w:adjustRightInd/>
      <w:snapToGrid/>
      <w:spacing w:line="240" w:lineRule="auto"/>
      <w:ind w:left="-48" w:firstLine="0" w:firstLineChars="0"/>
    </w:pPr>
    <w:rPr>
      <w:rFonts w:cs="Times New Roman"/>
      <w:sz w:val="21"/>
      <w:szCs w:val="24"/>
    </w:rPr>
  </w:style>
  <w:style w:type="paragraph" w:customStyle="1" w:styleId="3473">
    <w:name w:val="Char Char Char Char Char Char Char131"/>
    <w:basedOn w:val="1"/>
    <w:qFormat/>
    <w:uiPriority w:val="0"/>
    <w:pPr>
      <w:adjustRightInd/>
      <w:snapToGrid/>
      <w:spacing w:line="240" w:lineRule="auto"/>
      <w:ind w:firstLine="0" w:firstLineChars="0"/>
    </w:pPr>
    <w:rPr>
      <w:rFonts w:cs="Times New Roman"/>
      <w:sz w:val="21"/>
      <w:szCs w:val="24"/>
    </w:rPr>
  </w:style>
  <w:style w:type="paragraph" w:customStyle="1" w:styleId="3474">
    <w:name w:val="Char231"/>
    <w:basedOn w:val="1"/>
    <w:qFormat/>
    <w:uiPriority w:val="0"/>
    <w:pPr>
      <w:adjustRightInd/>
      <w:snapToGrid/>
      <w:spacing w:line="240" w:lineRule="auto"/>
      <w:ind w:left="-48" w:firstLine="0" w:firstLineChars="0"/>
    </w:pPr>
    <w:rPr>
      <w:rFonts w:cs="Times New Roman"/>
      <w:sz w:val="21"/>
      <w:szCs w:val="24"/>
    </w:rPr>
  </w:style>
  <w:style w:type="paragraph" w:customStyle="1" w:styleId="3475">
    <w:name w:val="Char331"/>
    <w:basedOn w:val="1"/>
    <w:qFormat/>
    <w:uiPriority w:val="0"/>
    <w:pPr>
      <w:adjustRightInd/>
      <w:snapToGrid/>
      <w:spacing w:line="240" w:lineRule="auto"/>
      <w:ind w:left="-48" w:firstLine="0" w:firstLineChars="0"/>
    </w:pPr>
    <w:rPr>
      <w:rFonts w:cs="Times New Roman"/>
      <w:sz w:val="21"/>
      <w:szCs w:val="24"/>
    </w:rPr>
  </w:style>
  <w:style w:type="paragraph" w:customStyle="1" w:styleId="3476">
    <w:name w:val="Char Char Char Char Char Char Char221"/>
    <w:basedOn w:val="1"/>
    <w:qFormat/>
    <w:uiPriority w:val="0"/>
    <w:pPr>
      <w:adjustRightInd/>
      <w:snapToGrid/>
      <w:spacing w:line="240" w:lineRule="auto"/>
      <w:ind w:firstLine="0" w:firstLineChars="0"/>
    </w:pPr>
    <w:rPr>
      <w:rFonts w:cs="Times New Roman"/>
      <w:sz w:val="21"/>
      <w:szCs w:val="24"/>
    </w:rPr>
  </w:style>
  <w:style w:type="paragraph" w:customStyle="1" w:styleId="3477">
    <w:name w:val="正文格式12"/>
    <w:basedOn w:val="1"/>
    <w:qFormat/>
    <w:uiPriority w:val="0"/>
    <w:pPr>
      <w:adjustRightInd/>
      <w:snapToGrid/>
      <w:spacing w:line="360" w:lineRule="auto"/>
      <w:ind w:firstLine="482" w:firstLineChars="0"/>
    </w:pPr>
    <w:rPr>
      <w:rFonts w:ascii="宋体" w:hAnsi="宋体" w:cs="Times New Roman"/>
      <w:szCs w:val="24"/>
    </w:rPr>
  </w:style>
  <w:style w:type="paragraph" w:customStyle="1" w:styleId="3478">
    <w:name w:val="图题9"/>
    <w:basedOn w:val="179"/>
    <w:next w:val="179"/>
    <w:qFormat/>
    <w:uiPriority w:val="0"/>
    <w:pPr>
      <w:ind w:firstLine="0"/>
      <w:jc w:val="center"/>
    </w:pPr>
    <w:rPr>
      <w:rFonts w:ascii="黑体" w:hAnsi="宋体" w:eastAsia="黑体"/>
      <w:b/>
      <w:bCs/>
    </w:rPr>
  </w:style>
  <w:style w:type="paragraph" w:customStyle="1" w:styleId="3479">
    <w:name w:val="表格内字体9"/>
    <w:basedOn w:val="179"/>
    <w:next w:val="179"/>
    <w:qFormat/>
    <w:uiPriority w:val="0"/>
    <w:pPr>
      <w:spacing w:line="240" w:lineRule="auto"/>
      <w:ind w:firstLine="0"/>
      <w:jc w:val="center"/>
    </w:pPr>
    <w:rPr>
      <w:rFonts w:hAnsi="宋体" w:cs="Times New Roman"/>
      <w:sz w:val="21"/>
    </w:rPr>
  </w:style>
  <w:style w:type="paragraph" w:customStyle="1" w:styleId="3480">
    <w:name w:val="表内文字小2112"/>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481">
    <w:name w:val="Char181"/>
    <w:basedOn w:val="1"/>
    <w:qFormat/>
    <w:uiPriority w:val="0"/>
    <w:pPr>
      <w:adjustRightInd/>
      <w:snapToGrid/>
      <w:spacing w:line="240" w:lineRule="auto"/>
      <w:ind w:left="-48" w:firstLine="0" w:firstLineChars="0"/>
    </w:pPr>
    <w:rPr>
      <w:rFonts w:cs="Times New Roman"/>
      <w:sz w:val="21"/>
      <w:szCs w:val="24"/>
    </w:rPr>
  </w:style>
  <w:style w:type="paragraph" w:customStyle="1" w:styleId="3482">
    <w:name w:val="表题17"/>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483">
    <w:name w:val="Char Char Char Char Char Char Char15"/>
    <w:basedOn w:val="1"/>
    <w:qFormat/>
    <w:uiPriority w:val="0"/>
    <w:pPr>
      <w:adjustRightInd/>
      <w:snapToGrid/>
      <w:spacing w:line="240" w:lineRule="auto"/>
      <w:ind w:firstLine="0" w:firstLineChars="0"/>
    </w:pPr>
    <w:rPr>
      <w:rFonts w:cs="Times New Roman"/>
      <w:sz w:val="21"/>
      <w:szCs w:val="20"/>
    </w:rPr>
  </w:style>
  <w:style w:type="paragraph" w:customStyle="1" w:styleId="3484">
    <w:name w:val="默认段落字体 Para Char6"/>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485">
    <w:name w:val="Char Char Char Char Char Char Char6"/>
    <w:basedOn w:val="1"/>
    <w:qFormat/>
    <w:uiPriority w:val="0"/>
    <w:pPr>
      <w:adjustRightInd/>
      <w:snapToGrid/>
      <w:spacing w:line="240" w:lineRule="auto"/>
      <w:ind w:firstLine="0" w:firstLineChars="0"/>
    </w:pPr>
    <w:rPr>
      <w:rFonts w:cs="Times New Roman"/>
      <w:sz w:val="21"/>
      <w:szCs w:val="20"/>
    </w:rPr>
  </w:style>
  <w:style w:type="paragraph" w:customStyle="1" w:styleId="3486">
    <w:name w:val="燕山正文115"/>
    <w:basedOn w:val="1"/>
    <w:qFormat/>
    <w:uiPriority w:val="0"/>
    <w:pPr>
      <w:tabs>
        <w:tab w:val="left" w:pos="4680"/>
      </w:tabs>
      <w:spacing w:line="360" w:lineRule="auto"/>
      <w:ind w:firstLine="480"/>
    </w:pPr>
    <w:rPr>
      <w:rFonts w:ascii="宋体" w:hAnsi="宋体" w:cs="宋体"/>
      <w:bCs/>
      <w:snapToGrid w:val="0"/>
      <w:color w:val="000000"/>
      <w:kern w:val="0"/>
      <w:szCs w:val="24"/>
    </w:rPr>
  </w:style>
  <w:style w:type="paragraph" w:customStyle="1" w:styleId="3487">
    <w:name w:val="附件5"/>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Cs w:val="0"/>
      <w:sz w:val="32"/>
      <w:szCs w:val="32"/>
    </w:rPr>
  </w:style>
  <w:style w:type="paragraph" w:customStyle="1" w:styleId="3488">
    <w:name w:val="标题4314"/>
    <w:basedOn w:val="1"/>
    <w:qFormat/>
    <w:uiPriority w:val="0"/>
    <w:pPr>
      <w:spacing w:line="480" w:lineRule="exact"/>
      <w:ind w:firstLine="0" w:firstLineChars="0"/>
      <w:jc w:val="center"/>
    </w:pPr>
    <w:rPr>
      <w:rFonts w:ascii="宋体" w:hAnsi="宋体" w:cs="宋体"/>
      <w:szCs w:val="24"/>
    </w:rPr>
  </w:style>
  <w:style w:type="paragraph" w:customStyle="1" w:styleId="3489">
    <w:name w:val="表内5416"/>
    <w:basedOn w:val="1"/>
    <w:qFormat/>
    <w:uiPriority w:val="0"/>
    <w:pPr>
      <w:spacing w:line="300" w:lineRule="auto"/>
      <w:ind w:firstLine="0" w:firstLineChars="0"/>
      <w:jc w:val="center"/>
    </w:pPr>
    <w:rPr>
      <w:rFonts w:ascii="宋体" w:hAnsi="宋体" w:cs="宋体"/>
      <w:sz w:val="21"/>
      <w:szCs w:val="20"/>
    </w:rPr>
  </w:style>
  <w:style w:type="paragraph" w:customStyle="1" w:styleId="3490">
    <w:name w:val="表内534"/>
    <w:basedOn w:val="1"/>
    <w:qFormat/>
    <w:uiPriority w:val="0"/>
    <w:pPr>
      <w:spacing w:line="300" w:lineRule="auto"/>
      <w:ind w:firstLine="0" w:firstLineChars="0"/>
      <w:jc w:val="left"/>
    </w:pPr>
    <w:rPr>
      <w:rFonts w:ascii="宋体" w:cs="Times New Roman"/>
      <w:sz w:val="21"/>
      <w:szCs w:val="20"/>
    </w:rPr>
  </w:style>
  <w:style w:type="paragraph" w:customStyle="1" w:styleId="3491">
    <w:name w:val="表内文字小24"/>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492">
    <w:name w:val="正文23"/>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3493">
    <w:name w:val="表内文字小315"/>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494">
    <w:name w:val="文本框3"/>
    <w:basedOn w:val="1"/>
    <w:qFormat/>
    <w:uiPriority w:val="0"/>
    <w:pPr>
      <w:spacing w:after="6" w:line="240" w:lineRule="auto"/>
      <w:ind w:firstLine="0" w:firstLineChars="0"/>
      <w:jc w:val="center"/>
    </w:pPr>
    <w:rPr>
      <w:rFonts w:eastAsia="仿宋_GB2312" w:cs="Times New Roman"/>
      <w:sz w:val="21"/>
      <w:szCs w:val="24"/>
    </w:rPr>
  </w:style>
  <w:style w:type="paragraph" w:customStyle="1" w:styleId="3495">
    <w:name w:val="表5"/>
    <w:basedOn w:val="1"/>
    <w:qFormat/>
    <w:uiPriority w:val="0"/>
    <w:pPr>
      <w:spacing w:line="240" w:lineRule="auto"/>
      <w:ind w:firstLine="0" w:firstLineChars="0"/>
      <w:jc w:val="center"/>
    </w:pPr>
    <w:rPr>
      <w:rFonts w:eastAsia="仿宋_GB2312" w:cs="Times New Roman"/>
      <w:szCs w:val="24"/>
    </w:rPr>
  </w:style>
  <w:style w:type="paragraph" w:customStyle="1" w:styleId="3496">
    <w:name w:val="默认段落字体 Para Char Char Char Char7"/>
    <w:basedOn w:val="1"/>
    <w:qFormat/>
    <w:uiPriority w:val="0"/>
    <w:pPr>
      <w:adjustRightInd/>
      <w:snapToGrid/>
      <w:spacing w:line="240" w:lineRule="auto"/>
      <w:ind w:firstLine="0" w:firstLineChars="0"/>
    </w:pPr>
    <w:rPr>
      <w:rFonts w:cs="Times New Roman"/>
      <w:sz w:val="21"/>
      <w:szCs w:val="24"/>
    </w:rPr>
  </w:style>
  <w:style w:type="paragraph" w:customStyle="1" w:styleId="3497">
    <w:name w:val="样式22"/>
    <w:basedOn w:val="1"/>
    <w:qFormat/>
    <w:uiPriority w:val="0"/>
    <w:pPr>
      <w:snapToGrid/>
      <w:spacing w:line="360" w:lineRule="auto"/>
      <w:ind w:firstLine="0" w:firstLineChars="0"/>
      <w:jc w:val="center"/>
      <w:textAlignment w:val="baseline"/>
      <w:outlineLvl w:val="0"/>
    </w:pPr>
    <w:rPr>
      <w:rFonts w:cs="Times New Roman"/>
      <w:kern w:val="0"/>
      <w:sz w:val="21"/>
      <w:szCs w:val="20"/>
    </w:rPr>
  </w:style>
  <w:style w:type="paragraph" w:customStyle="1" w:styleId="3498">
    <w:name w:val="黑体三号6"/>
    <w:basedOn w:val="179"/>
    <w:qFormat/>
    <w:uiPriority w:val="0"/>
    <w:pPr>
      <w:jc w:val="center"/>
    </w:pPr>
    <w:rPr>
      <w:rFonts w:ascii="黑体" w:hAnsi="宋体" w:eastAsia="黑体"/>
      <w:b/>
      <w:bCs/>
      <w:sz w:val="32"/>
      <w:szCs w:val="20"/>
    </w:rPr>
  </w:style>
  <w:style w:type="paragraph" w:customStyle="1" w:styleId="3499">
    <w:name w:val="Char20"/>
    <w:basedOn w:val="1"/>
    <w:qFormat/>
    <w:uiPriority w:val="0"/>
    <w:pPr>
      <w:adjustRightInd/>
      <w:snapToGrid/>
      <w:spacing w:line="240" w:lineRule="auto"/>
      <w:ind w:left="-48" w:firstLine="0" w:firstLineChars="0"/>
    </w:pPr>
    <w:rPr>
      <w:rFonts w:cs="Times New Roman"/>
      <w:sz w:val="21"/>
      <w:szCs w:val="24"/>
    </w:rPr>
  </w:style>
  <w:style w:type="paragraph" w:customStyle="1" w:styleId="3500">
    <w:name w:val="样式14"/>
    <w:basedOn w:val="1192"/>
    <w:qFormat/>
    <w:uiPriority w:val="0"/>
    <w:pPr>
      <w:spacing w:line="240" w:lineRule="auto"/>
      <w:ind w:firstLine="0"/>
      <w:jc w:val="center"/>
    </w:pPr>
    <w:rPr>
      <w:rFonts w:cs="Times New Roman"/>
      <w:b/>
      <w:color w:val="auto"/>
      <w:szCs w:val="20"/>
    </w:rPr>
  </w:style>
  <w:style w:type="paragraph" w:customStyle="1" w:styleId="3501">
    <w:name w:val="正文修改6"/>
    <w:basedOn w:val="892"/>
    <w:qFormat/>
    <w:uiPriority w:val="0"/>
    <w:pPr>
      <w:spacing w:line="480" w:lineRule="exact"/>
      <w:ind w:firstLine="0" w:firstLineChars="0"/>
    </w:pPr>
    <w:rPr>
      <w:rFonts w:cs="宋体"/>
      <w:sz w:val="24"/>
      <w:szCs w:val="24"/>
    </w:rPr>
  </w:style>
  <w:style w:type="paragraph" w:customStyle="1" w:styleId="3502">
    <w:name w:val="Char35"/>
    <w:basedOn w:val="1"/>
    <w:qFormat/>
    <w:uiPriority w:val="0"/>
    <w:pPr>
      <w:adjustRightInd/>
      <w:snapToGrid/>
      <w:spacing w:line="240" w:lineRule="auto"/>
      <w:ind w:left="-48" w:firstLine="0" w:firstLineChars="0"/>
    </w:pPr>
    <w:rPr>
      <w:rFonts w:cs="Times New Roman"/>
      <w:sz w:val="21"/>
      <w:szCs w:val="24"/>
    </w:rPr>
  </w:style>
  <w:style w:type="paragraph" w:customStyle="1" w:styleId="3503">
    <w:name w:val="首行缩进:  0.99 厘米 + 首行缩进:  2 字符2"/>
    <w:basedOn w:val="1"/>
    <w:qFormat/>
    <w:uiPriority w:val="0"/>
    <w:pPr>
      <w:widowControl/>
      <w:topLinePunct/>
      <w:adjustRightInd/>
      <w:snapToGrid/>
      <w:spacing w:line="480" w:lineRule="exact"/>
      <w:ind w:firstLine="420"/>
      <w:jc w:val="center"/>
    </w:pPr>
    <w:rPr>
      <w:rFonts w:ascii="宋体" w:cs="宋体"/>
      <w:snapToGrid w:val="0"/>
      <w:color w:val="FF0000"/>
      <w:kern w:val="0"/>
      <w:sz w:val="21"/>
      <w:szCs w:val="21"/>
    </w:rPr>
  </w:style>
  <w:style w:type="paragraph" w:customStyle="1" w:styleId="3504">
    <w:name w:val="图表名称2"/>
    <w:basedOn w:val="86"/>
    <w:qFormat/>
    <w:uiPriority w:val="0"/>
    <w:pPr>
      <w:widowControl/>
      <w:tabs>
        <w:tab w:val="clear" w:pos="0"/>
      </w:tabs>
      <w:autoSpaceDE/>
      <w:autoSpaceDN/>
      <w:spacing w:line="480" w:lineRule="exact"/>
      <w:ind w:firstLine="0" w:firstLineChars="0"/>
      <w:jc w:val="center"/>
      <w:textAlignment w:val="auto"/>
    </w:pPr>
    <w:rPr>
      <w:rFonts w:ascii="宋体" w:hAnsi="宋体"/>
      <w:bCs/>
    </w:rPr>
  </w:style>
  <w:style w:type="paragraph" w:customStyle="1" w:styleId="3505">
    <w:name w:val="Char210"/>
    <w:basedOn w:val="1"/>
    <w:qFormat/>
    <w:uiPriority w:val="0"/>
    <w:pPr>
      <w:adjustRightInd/>
      <w:snapToGrid/>
      <w:spacing w:line="240" w:lineRule="auto"/>
      <w:ind w:left="-48" w:firstLine="0" w:firstLineChars="0"/>
    </w:pPr>
    <w:rPr>
      <w:rFonts w:cs="Times New Roman"/>
      <w:sz w:val="21"/>
      <w:szCs w:val="24"/>
    </w:rPr>
  </w:style>
  <w:style w:type="paragraph" w:customStyle="1" w:styleId="3506">
    <w:name w:val="表内文字边2"/>
    <w:basedOn w:val="1"/>
    <w:qFormat/>
    <w:uiPriority w:val="0"/>
    <w:pPr>
      <w:widowControl/>
      <w:spacing w:line="240" w:lineRule="atLeast"/>
      <w:ind w:left="-21" w:leftChars="-10" w:right="-42" w:rightChars="-20" w:firstLine="0" w:firstLineChars="0"/>
    </w:pPr>
    <w:rPr>
      <w:rFonts w:ascii="宋体" w:cs="Times New Roman"/>
      <w:kern w:val="0"/>
      <w:sz w:val="21"/>
      <w:szCs w:val="21"/>
    </w:rPr>
  </w:style>
  <w:style w:type="paragraph" w:customStyle="1" w:styleId="3507">
    <w:name w:val="默认段落字体 Para Char Char Char Char Char2"/>
    <w:basedOn w:val="1"/>
    <w:qFormat/>
    <w:uiPriority w:val="0"/>
    <w:pPr>
      <w:adjustRightInd/>
      <w:snapToGrid/>
      <w:spacing w:line="240" w:lineRule="auto"/>
      <w:ind w:firstLine="0" w:firstLineChars="0"/>
    </w:pPr>
    <w:rPr>
      <w:rFonts w:cs="Times New Roman"/>
      <w:sz w:val="21"/>
      <w:szCs w:val="24"/>
    </w:rPr>
  </w:style>
  <w:style w:type="paragraph" w:customStyle="1" w:styleId="3508">
    <w:name w:val="表内宋5中4"/>
    <w:basedOn w:val="1"/>
    <w:qFormat/>
    <w:uiPriority w:val="0"/>
    <w:pPr>
      <w:spacing w:line="240" w:lineRule="auto"/>
      <w:ind w:firstLine="0" w:firstLineChars="0"/>
      <w:textAlignment w:val="baseline"/>
    </w:pPr>
    <w:rPr>
      <w:rFonts w:cs="Times New Roman"/>
      <w:color w:val="000000"/>
      <w:kern w:val="0"/>
      <w:sz w:val="21"/>
      <w:szCs w:val="20"/>
    </w:rPr>
  </w:style>
  <w:style w:type="paragraph" w:customStyle="1" w:styleId="3509">
    <w:name w:val="表内54"/>
    <w:basedOn w:val="1"/>
    <w:qFormat/>
    <w:uiPriority w:val="0"/>
    <w:pPr>
      <w:spacing w:line="300" w:lineRule="auto"/>
      <w:ind w:firstLine="0" w:firstLineChars="0"/>
      <w:jc w:val="left"/>
    </w:pPr>
    <w:rPr>
      <w:rFonts w:ascii="宋体" w:cs="Times New Roman"/>
      <w:sz w:val="18"/>
      <w:szCs w:val="20"/>
    </w:rPr>
  </w:style>
  <w:style w:type="paragraph" w:customStyle="1" w:styleId="3510">
    <w:name w:val="表格内字体212"/>
    <w:basedOn w:val="179"/>
    <w:next w:val="179"/>
    <w:qFormat/>
    <w:uiPriority w:val="0"/>
    <w:pPr>
      <w:spacing w:line="240" w:lineRule="auto"/>
      <w:ind w:firstLine="0"/>
      <w:jc w:val="center"/>
    </w:pPr>
    <w:rPr>
      <w:rFonts w:hAnsi="宋体" w:cs="Times New Roman"/>
      <w:sz w:val="21"/>
    </w:rPr>
  </w:style>
  <w:style w:type="paragraph" w:customStyle="1" w:styleId="3511">
    <w:name w:val="表内宋52"/>
    <w:basedOn w:val="1378"/>
    <w:qFormat/>
    <w:uiPriority w:val="0"/>
    <w:pPr>
      <w:widowControl/>
      <w:autoSpaceDE w:val="0"/>
      <w:autoSpaceDN w:val="0"/>
      <w:jc w:val="left"/>
      <w:textAlignment w:val="auto"/>
    </w:pPr>
    <w:rPr>
      <w:color w:val="auto"/>
      <w:w w:val="90"/>
    </w:rPr>
  </w:style>
  <w:style w:type="paragraph" w:customStyle="1" w:styleId="3512">
    <w:name w:val="正文格式13"/>
    <w:basedOn w:val="1"/>
    <w:qFormat/>
    <w:uiPriority w:val="0"/>
    <w:pPr>
      <w:adjustRightInd/>
      <w:snapToGrid/>
      <w:spacing w:line="360" w:lineRule="auto"/>
      <w:ind w:firstLine="482" w:firstLineChars="0"/>
    </w:pPr>
    <w:rPr>
      <w:rFonts w:ascii="宋体" w:hAnsi="宋体" w:cs="Times New Roman"/>
      <w:szCs w:val="24"/>
    </w:rPr>
  </w:style>
  <w:style w:type="paragraph" w:customStyle="1" w:styleId="3513">
    <w:name w:val="图题12"/>
    <w:basedOn w:val="179"/>
    <w:next w:val="179"/>
    <w:qFormat/>
    <w:uiPriority w:val="0"/>
    <w:pPr>
      <w:ind w:firstLine="0"/>
      <w:jc w:val="center"/>
    </w:pPr>
    <w:rPr>
      <w:rFonts w:ascii="黑体" w:hAnsi="宋体" w:eastAsia="黑体"/>
      <w:b/>
      <w:bCs/>
    </w:rPr>
  </w:style>
  <w:style w:type="paragraph" w:customStyle="1" w:styleId="3514">
    <w:name w:val="表格内字体13"/>
    <w:basedOn w:val="179"/>
    <w:next w:val="179"/>
    <w:qFormat/>
    <w:uiPriority w:val="0"/>
    <w:pPr>
      <w:spacing w:line="240" w:lineRule="auto"/>
      <w:ind w:firstLine="0"/>
      <w:jc w:val="center"/>
    </w:pPr>
    <w:rPr>
      <w:rFonts w:hAnsi="宋体" w:cs="Times New Roman"/>
      <w:sz w:val="21"/>
    </w:rPr>
  </w:style>
  <w:style w:type="paragraph" w:customStyle="1" w:styleId="3515">
    <w:name w:val="黑体三号22"/>
    <w:basedOn w:val="179"/>
    <w:qFormat/>
    <w:uiPriority w:val="0"/>
    <w:pPr>
      <w:jc w:val="center"/>
    </w:pPr>
    <w:rPr>
      <w:rFonts w:ascii="黑体" w:hAnsi="宋体" w:eastAsia="黑体"/>
      <w:b/>
      <w:bCs/>
      <w:sz w:val="32"/>
      <w:szCs w:val="20"/>
    </w:rPr>
  </w:style>
  <w:style w:type="paragraph" w:customStyle="1" w:styleId="3516">
    <w:name w:val="Char110"/>
    <w:basedOn w:val="1"/>
    <w:qFormat/>
    <w:uiPriority w:val="0"/>
    <w:pPr>
      <w:adjustRightInd/>
      <w:snapToGrid/>
      <w:spacing w:line="240" w:lineRule="auto"/>
      <w:ind w:left="-48" w:firstLine="0" w:firstLineChars="0"/>
    </w:pPr>
    <w:rPr>
      <w:rFonts w:cs="Times New Roman"/>
      <w:sz w:val="21"/>
      <w:szCs w:val="24"/>
    </w:rPr>
  </w:style>
  <w:style w:type="paragraph" w:customStyle="1" w:styleId="3517">
    <w:name w:val="正文格式23"/>
    <w:basedOn w:val="1"/>
    <w:qFormat/>
    <w:uiPriority w:val="0"/>
    <w:pPr>
      <w:adjustRightInd/>
      <w:snapToGrid/>
      <w:spacing w:line="360" w:lineRule="auto"/>
      <w:ind w:firstLine="482" w:firstLineChars="0"/>
    </w:pPr>
    <w:rPr>
      <w:rFonts w:ascii="宋体" w:hAnsi="宋体" w:cs="Times New Roman"/>
      <w:szCs w:val="24"/>
    </w:rPr>
  </w:style>
  <w:style w:type="paragraph" w:customStyle="1" w:styleId="3518">
    <w:name w:val="表题3112"/>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519">
    <w:name w:val="Char Char Char Char Char Char Char141"/>
    <w:basedOn w:val="1"/>
    <w:qFormat/>
    <w:uiPriority w:val="0"/>
    <w:pPr>
      <w:adjustRightInd/>
      <w:snapToGrid/>
      <w:spacing w:line="240" w:lineRule="auto"/>
      <w:ind w:firstLine="0" w:firstLineChars="0"/>
    </w:pPr>
    <w:rPr>
      <w:rFonts w:cs="Times New Roman"/>
      <w:sz w:val="21"/>
      <w:szCs w:val="24"/>
    </w:rPr>
  </w:style>
  <w:style w:type="paragraph" w:customStyle="1" w:styleId="3520">
    <w:name w:val="默认段落字体 Para Char12"/>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521">
    <w:name w:val="标题43112"/>
    <w:basedOn w:val="1"/>
    <w:qFormat/>
    <w:uiPriority w:val="0"/>
    <w:pPr>
      <w:spacing w:line="480" w:lineRule="exact"/>
      <w:ind w:firstLine="0" w:firstLineChars="0"/>
      <w:jc w:val="center"/>
    </w:pPr>
    <w:rPr>
      <w:rFonts w:ascii="宋体" w:hAnsi="宋体" w:cs="宋体"/>
      <w:szCs w:val="24"/>
    </w:rPr>
  </w:style>
  <w:style w:type="paragraph" w:customStyle="1" w:styleId="3522">
    <w:name w:val="表12"/>
    <w:basedOn w:val="1"/>
    <w:qFormat/>
    <w:uiPriority w:val="0"/>
    <w:pPr>
      <w:spacing w:line="240" w:lineRule="auto"/>
      <w:ind w:firstLine="0" w:firstLineChars="0"/>
      <w:jc w:val="center"/>
    </w:pPr>
    <w:rPr>
      <w:rFonts w:eastAsia="仿宋_GB2312" w:cs="Times New Roman"/>
      <w:szCs w:val="24"/>
    </w:rPr>
  </w:style>
  <w:style w:type="paragraph" w:customStyle="1" w:styleId="3523">
    <w:name w:val="表题113"/>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524">
    <w:name w:val="燕山正文14"/>
    <w:basedOn w:val="1"/>
    <w:qFormat/>
    <w:uiPriority w:val="0"/>
    <w:pPr>
      <w:tabs>
        <w:tab w:val="left" w:pos="4680"/>
      </w:tabs>
      <w:spacing w:line="480" w:lineRule="exact"/>
      <w:ind w:firstLine="0" w:firstLineChars="0"/>
    </w:pPr>
    <w:rPr>
      <w:rFonts w:ascii="宋体" w:cs="宋体"/>
      <w:szCs w:val="24"/>
    </w:rPr>
  </w:style>
  <w:style w:type="paragraph" w:customStyle="1" w:styleId="3525">
    <w:name w:val="正文修改12"/>
    <w:basedOn w:val="892"/>
    <w:qFormat/>
    <w:uiPriority w:val="0"/>
    <w:pPr>
      <w:spacing w:line="480" w:lineRule="exact"/>
      <w:ind w:firstLine="0" w:firstLineChars="0"/>
    </w:pPr>
    <w:rPr>
      <w:rFonts w:cs="宋体"/>
      <w:sz w:val="24"/>
      <w:szCs w:val="24"/>
    </w:rPr>
  </w:style>
  <w:style w:type="paragraph" w:customStyle="1" w:styleId="3526">
    <w:name w:val="表中文字13"/>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527">
    <w:name w:val="表内文字小3112"/>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528">
    <w:name w:val="样式112"/>
    <w:basedOn w:val="1192"/>
    <w:qFormat/>
    <w:uiPriority w:val="0"/>
    <w:pPr>
      <w:spacing w:line="240" w:lineRule="auto"/>
      <w:ind w:firstLine="0"/>
      <w:jc w:val="center"/>
    </w:pPr>
    <w:rPr>
      <w:rFonts w:cs="Times New Roman"/>
      <w:b/>
      <w:color w:val="auto"/>
      <w:szCs w:val="20"/>
    </w:rPr>
  </w:style>
  <w:style w:type="paragraph" w:customStyle="1" w:styleId="3529">
    <w:name w:val="正文格式＝22"/>
    <w:basedOn w:val="179"/>
    <w:next w:val="179"/>
    <w:qFormat/>
    <w:uiPriority w:val="0"/>
    <w:rPr>
      <w:rFonts w:hAnsi="宋体" w:cs="Times New Roman"/>
    </w:rPr>
  </w:style>
  <w:style w:type="paragraph" w:customStyle="1" w:styleId="3530">
    <w:name w:val="Char241"/>
    <w:basedOn w:val="1"/>
    <w:qFormat/>
    <w:uiPriority w:val="0"/>
    <w:pPr>
      <w:adjustRightInd/>
      <w:snapToGrid/>
      <w:spacing w:line="240" w:lineRule="auto"/>
      <w:ind w:left="-48" w:firstLine="0" w:firstLineChars="0"/>
    </w:pPr>
    <w:rPr>
      <w:rFonts w:cs="Times New Roman"/>
      <w:sz w:val="21"/>
      <w:szCs w:val="24"/>
    </w:rPr>
  </w:style>
  <w:style w:type="paragraph" w:customStyle="1" w:styleId="3531">
    <w:name w:val="表内533"/>
    <w:basedOn w:val="1"/>
    <w:qFormat/>
    <w:uiPriority w:val="0"/>
    <w:pPr>
      <w:spacing w:line="300" w:lineRule="auto"/>
      <w:ind w:firstLine="0" w:firstLineChars="0"/>
      <w:jc w:val="left"/>
    </w:pPr>
    <w:rPr>
      <w:rFonts w:ascii="宋体" w:cs="Times New Roman"/>
      <w:sz w:val="21"/>
      <w:szCs w:val="20"/>
    </w:rPr>
  </w:style>
  <w:style w:type="paragraph" w:customStyle="1" w:styleId="3532">
    <w:name w:val="正文格式32"/>
    <w:basedOn w:val="1"/>
    <w:qFormat/>
    <w:uiPriority w:val="0"/>
    <w:pPr>
      <w:adjustRightInd/>
      <w:snapToGrid/>
      <w:spacing w:line="360" w:lineRule="auto"/>
      <w:ind w:firstLine="482" w:firstLineChars="0"/>
    </w:pPr>
    <w:rPr>
      <w:rFonts w:ascii="宋体" w:hAnsi="宋体" w:cs="Times New Roman"/>
      <w:szCs w:val="24"/>
    </w:rPr>
  </w:style>
  <w:style w:type="paragraph" w:customStyle="1" w:styleId="3533">
    <w:name w:val="Char25"/>
    <w:basedOn w:val="1"/>
    <w:qFormat/>
    <w:uiPriority w:val="0"/>
    <w:pPr>
      <w:spacing w:beforeLines="50" w:line="360" w:lineRule="auto"/>
      <w:ind w:firstLine="0" w:firstLineChars="0"/>
    </w:pPr>
    <w:rPr>
      <w:rFonts w:ascii="黑体" w:eastAsia="黑体" w:cs="Times New Roman"/>
      <w:sz w:val="32"/>
      <w:szCs w:val="32"/>
    </w:rPr>
  </w:style>
  <w:style w:type="paragraph" w:customStyle="1" w:styleId="3534">
    <w:name w:val="表内54122"/>
    <w:basedOn w:val="1"/>
    <w:qFormat/>
    <w:uiPriority w:val="0"/>
    <w:pPr>
      <w:spacing w:line="300" w:lineRule="auto"/>
      <w:ind w:firstLine="0" w:firstLineChars="0"/>
      <w:jc w:val="center"/>
    </w:pPr>
    <w:rPr>
      <w:rFonts w:ascii="宋体" w:hAnsi="宋体" w:cs="宋体"/>
      <w:sz w:val="21"/>
      <w:szCs w:val="20"/>
    </w:rPr>
  </w:style>
  <w:style w:type="paragraph" w:customStyle="1" w:styleId="3535">
    <w:name w:val="标题43122"/>
    <w:basedOn w:val="1"/>
    <w:qFormat/>
    <w:uiPriority w:val="0"/>
    <w:pPr>
      <w:spacing w:line="480" w:lineRule="exact"/>
      <w:ind w:firstLine="0" w:firstLineChars="0"/>
      <w:jc w:val="center"/>
    </w:pPr>
    <w:rPr>
      <w:rFonts w:ascii="宋体" w:hAnsi="宋体" w:cs="宋体"/>
      <w:szCs w:val="24"/>
    </w:rPr>
  </w:style>
  <w:style w:type="paragraph" w:customStyle="1" w:styleId="3536">
    <w:name w:val="燕山正文22"/>
    <w:basedOn w:val="1"/>
    <w:qFormat/>
    <w:uiPriority w:val="0"/>
    <w:pPr>
      <w:tabs>
        <w:tab w:val="left" w:pos="4680"/>
      </w:tabs>
      <w:spacing w:line="480" w:lineRule="exact"/>
      <w:ind w:firstLine="0" w:firstLineChars="0"/>
    </w:pPr>
    <w:rPr>
      <w:rFonts w:ascii="宋体" w:cs="宋体"/>
      <w:szCs w:val="24"/>
    </w:rPr>
  </w:style>
  <w:style w:type="paragraph" w:customStyle="1" w:styleId="3537">
    <w:name w:val="表中文字22"/>
    <w:basedOn w:val="1"/>
    <w:qFormat/>
    <w:uiPriority w:val="0"/>
    <w:pPr>
      <w:widowControl/>
      <w:snapToGrid/>
      <w:spacing w:line="240" w:lineRule="atLeast"/>
      <w:ind w:right="-42" w:rightChars="-20" w:firstLine="0" w:firstLineChars="0"/>
      <w:jc w:val="center"/>
      <w:textAlignment w:val="baseline"/>
    </w:pPr>
    <w:rPr>
      <w:rFonts w:ascii="宋体" w:cs="Times New Roman"/>
      <w:kern w:val="0"/>
      <w:sz w:val="21"/>
      <w:szCs w:val="21"/>
    </w:rPr>
  </w:style>
  <w:style w:type="paragraph" w:customStyle="1" w:styleId="3538">
    <w:name w:val="表内文字小3122"/>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539">
    <w:name w:val="图题212"/>
    <w:basedOn w:val="179"/>
    <w:next w:val="179"/>
    <w:qFormat/>
    <w:uiPriority w:val="0"/>
    <w:pPr>
      <w:ind w:firstLine="0"/>
      <w:jc w:val="center"/>
    </w:pPr>
    <w:rPr>
      <w:rFonts w:ascii="黑体" w:hAnsi="宋体" w:eastAsia="黑体"/>
      <w:b/>
      <w:bCs/>
    </w:rPr>
  </w:style>
  <w:style w:type="paragraph" w:customStyle="1" w:styleId="3540">
    <w:name w:val="表题1112"/>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541">
    <w:name w:val="表中文字112"/>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542">
    <w:name w:val="表文字5112"/>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543">
    <w:name w:val="图题42"/>
    <w:basedOn w:val="179"/>
    <w:next w:val="179"/>
    <w:qFormat/>
    <w:uiPriority w:val="0"/>
    <w:pPr>
      <w:ind w:firstLine="0"/>
      <w:jc w:val="center"/>
    </w:pPr>
    <w:rPr>
      <w:rFonts w:ascii="黑体" w:hAnsi="宋体" w:eastAsia="黑体"/>
      <w:b/>
      <w:bCs/>
    </w:rPr>
  </w:style>
  <w:style w:type="paragraph" w:customStyle="1" w:styleId="3544">
    <w:name w:val="表格内字体42"/>
    <w:basedOn w:val="179"/>
    <w:next w:val="179"/>
    <w:qFormat/>
    <w:uiPriority w:val="0"/>
    <w:pPr>
      <w:spacing w:line="240" w:lineRule="auto"/>
      <w:ind w:firstLine="0"/>
      <w:jc w:val="center"/>
    </w:pPr>
    <w:rPr>
      <w:rFonts w:hAnsi="宋体" w:cs="Times New Roman"/>
      <w:sz w:val="21"/>
    </w:rPr>
  </w:style>
  <w:style w:type="paragraph" w:customStyle="1" w:styleId="3545">
    <w:name w:val="正文格式＝42"/>
    <w:basedOn w:val="179"/>
    <w:next w:val="179"/>
    <w:qFormat/>
    <w:uiPriority w:val="0"/>
    <w:rPr>
      <w:rFonts w:hAnsi="宋体" w:cs="Times New Roman"/>
    </w:rPr>
  </w:style>
  <w:style w:type="paragraph" w:customStyle="1" w:styleId="3546">
    <w:name w:val="表题132"/>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547">
    <w:name w:val="Char52"/>
    <w:basedOn w:val="1"/>
    <w:qFormat/>
    <w:uiPriority w:val="0"/>
    <w:pPr>
      <w:spacing w:line="240" w:lineRule="auto"/>
      <w:ind w:left="-45" w:firstLine="0" w:firstLineChars="0"/>
    </w:pPr>
    <w:rPr>
      <w:rFonts w:cs="Times New Roman"/>
      <w:sz w:val="21"/>
      <w:szCs w:val="24"/>
    </w:rPr>
  </w:style>
  <w:style w:type="paragraph" w:customStyle="1" w:styleId="3548">
    <w:name w:val="正文格式52"/>
    <w:basedOn w:val="1"/>
    <w:qFormat/>
    <w:uiPriority w:val="0"/>
    <w:pPr>
      <w:adjustRightInd/>
      <w:snapToGrid/>
      <w:spacing w:line="360" w:lineRule="auto"/>
      <w:ind w:firstLine="482" w:firstLineChars="0"/>
    </w:pPr>
    <w:rPr>
      <w:rFonts w:ascii="宋体" w:hAnsi="宋体" w:cs="Times New Roman"/>
      <w:szCs w:val="24"/>
    </w:rPr>
  </w:style>
  <w:style w:type="paragraph" w:customStyle="1" w:styleId="3549">
    <w:name w:val="表32"/>
    <w:basedOn w:val="1"/>
    <w:qFormat/>
    <w:uiPriority w:val="0"/>
    <w:pPr>
      <w:spacing w:line="240" w:lineRule="auto"/>
      <w:ind w:firstLine="0" w:firstLineChars="0"/>
      <w:jc w:val="center"/>
    </w:pPr>
    <w:rPr>
      <w:rFonts w:eastAsia="仿宋_GB2312" w:cs="Times New Roman"/>
      <w:szCs w:val="24"/>
    </w:rPr>
  </w:style>
  <w:style w:type="paragraph" w:customStyle="1" w:styleId="3550">
    <w:name w:val="正文.12"/>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3551">
    <w:name w:val="表内宋51112"/>
    <w:basedOn w:val="81"/>
    <w:qFormat/>
    <w:uiPriority w:val="0"/>
    <w:pPr>
      <w:adjustRightInd w:val="0"/>
      <w:snapToGrid w:val="0"/>
      <w:spacing w:before="0" w:beforeAutospacing="0" w:after="0" w:afterAutospacing="0"/>
      <w:jc w:val="both"/>
    </w:pPr>
    <w:rPr>
      <w:rFonts w:cs="宋体"/>
      <w:color w:val="000000"/>
    </w:rPr>
  </w:style>
  <w:style w:type="paragraph" w:customStyle="1" w:styleId="3552">
    <w:name w:val="表内文字小3132"/>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553">
    <w:name w:val="燕山正文32"/>
    <w:basedOn w:val="1"/>
    <w:qFormat/>
    <w:uiPriority w:val="0"/>
    <w:pPr>
      <w:tabs>
        <w:tab w:val="left" w:pos="4680"/>
      </w:tabs>
      <w:spacing w:line="480" w:lineRule="exact"/>
      <w:ind w:firstLine="0" w:firstLineChars="0"/>
    </w:pPr>
    <w:rPr>
      <w:rFonts w:ascii="宋体" w:cs="宋体"/>
      <w:szCs w:val="24"/>
    </w:rPr>
  </w:style>
  <w:style w:type="paragraph" w:customStyle="1" w:styleId="3554">
    <w:name w:val="默认段落字体 Para Char Char Char Char32"/>
    <w:basedOn w:val="1"/>
    <w:qFormat/>
    <w:uiPriority w:val="0"/>
    <w:pPr>
      <w:adjustRightInd/>
      <w:snapToGrid/>
      <w:spacing w:line="240" w:lineRule="auto"/>
      <w:ind w:firstLine="0" w:firstLineChars="0"/>
    </w:pPr>
    <w:rPr>
      <w:rFonts w:cs="Times New Roman"/>
      <w:sz w:val="21"/>
      <w:szCs w:val="24"/>
    </w:rPr>
  </w:style>
  <w:style w:type="paragraph" w:customStyle="1" w:styleId="3555">
    <w:name w:val="表内54132"/>
    <w:basedOn w:val="1"/>
    <w:qFormat/>
    <w:uiPriority w:val="0"/>
    <w:pPr>
      <w:spacing w:line="300" w:lineRule="auto"/>
      <w:ind w:firstLine="0" w:firstLineChars="0"/>
      <w:jc w:val="center"/>
    </w:pPr>
    <w:rPr>
      <w:rFonts w:ascii="宋体" w:hAnsi="宋体" w:cs="宋体"/>
      <w:sz w:val="21"/>
      <w:szCs w:val="20"/>
    </w:rPr>
  </w:style>
  <w:style w:type="paragraph" w:customStyle="1" w:styleId="3556">
    <w:name w:val="图题221"/>
    <w:basedOn w:val="179"/>
    <w:next w:val="179"/>
    <w:qFormat/>
    <w:uiPriority w:val="0"/>
    <w:pPr>
      <w:ind w:firstLine="0"/>
      <w:jc w:val="center"/>
    </w:pPr>
    <w:rPr>
      <w:rFonts w:ascii="黑体" w:hAnsi="宋体" w:eastAsia="黑体"/>
      <w:b/>
      <w:bCs/>
    </w:rPr>
  </w:style>
  <w:style w:type="paragraph" w:customStyle="1" w:styleId="3557">
    <w:name w:val="表内宋5中112"/>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3558">
    <w:name w:val="标题4112"/>
    <w:basedOn w:val="1"/>
    <w:qFormat/>
    <w:uiPriority w:val="0"/>
    <w:pPr>
      <w:spacing w:line="300" w:lineRule="auto"/>
      <w:ind w:firstLine="0" w:firstLineChars="0"/>
      <w:jc w:val="left"/>
    </w:pPr>
    <w:rPr>
      <w:rFonts w:ascii="黑体" w:hAnsi="宋体" w:eastAsia="黑体" w:cs="宋体"/>
      <w:bCs/>
      <w:szCs w:val="20"/>
    </w:rPr>
  </w:style>
  <w:style w:type="paragraph" w:customStyle="1" w:styleId="3559">
    <w:name w:val="Char Char2 Char Char Char Char12"/>
    <w:basedOn w:val="1"/>
    <w:qFormat/>
    <w:uiPriority w:val="0"/>
    <w:pPr>
      <w:adjustRightInd/>
      <w:snapToGrid/>
      <w:spacing w:line="240" w:lineRule="auto"/>
      <w:ind w:firstLine="0" w:firstLineChars="0"/>
    </w:pPr>
    <w:rPr>
      <w:rFonts w:cs="Times New Roman"/>
      <w:sz w:val="21"/>
      <w:szCs w:val="24"/>
    </w:rPr>
  </w:style>
  <w:style w:type="paragraph" w:customStyle="1" w:styleId="3560">
    <w:name w:val="表题1412"/>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3561">
    <w:name w:val="默认段落字体 Para Char22"/>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562">
    <w:name w:val="表内5中3"/>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3563">
    <w:name w:val="正文格式＝52"/>
    <w:basedOn w:val="179"/>
    <w:next w:val="179"/>
    <w:qFormat/>
    <w:uiPriority w:val="0"/>
    <w:rPr>
      <w:rFonts w:hAnsi="宋体" w:cs="Times New Roman"/>
    </w:rPr>
  </w:style>
  <w:style w:type="paragraph" w:customStyle="1" w:styleId="3564">
    <w:name w:val="附件32"/>
    <w:basedOn w:val="3"/>
    <w:next w:val="179"/>
    <w:qFormat/>
    <w:uiPriority w:val="0"/>
    <w:pPr>
      <w:tabs>
        <w:tab w:val="left" w:pos="1566"/>
      </w:tabs>
      <w:spacing w:before="0" w:beforeLines="0" w:after="120" w:afterLines="0" w:line="360" w:lineRule="auto"/>
      <w:jc w:val="left"/>
    </w:pPr>
    <w:rPr>
      <w:rFonts w:ascii="黑体" w:hAnsi="宋体" w:eastAsia="黑体" w:cs="Times New Roman"/>
      <w:b w:val="0"/>
      <w:bCs w:val="0"/>
      <w:sz w:val="32"/>
      <w:szCs w:val="32"/>
    </w:rPr>
  </w:style>
  <w:style w:type="paragraph" w:customStyle="1" w:styleId="3565">
    <w:name w:val="表格内字体62"/>
    <w:basedOn w:val="179"/>
    <w:next w:val="179"/>
    <w:qFormat/>
    <w:uiPriority w:val="0"/>
    <w:pPr>
      <w:spacing w:line="240" w:lineRule="auto"/>
      <w:ind w:firstLine="0"/>
      <w:jc w:val="center"/>
    </w:pPr>
    <w:rPr>
      <w:rFonts w:hAnsi="宋体" w:cs="Times New Roman"/>
      <w:sz w:val="21"/>
    </w:rPr>
  </w:style>
  <w:style w:type="paragraph" w:customStyle="1" w:styleId="3566">
    <w:name w:val="样式 表格内字体 +2"/>
    <w:basedOn w:val="824"/>
    <w:qFormat/>
    <w:uiPriority w:val="0"/>
    <w:pPr>
      <w:spacing w:line="280" w:lineRule="exact"/>
      <w:ind w:firstLine="36"/>
      <w:jc w:val="both"/>
    </w:pPr>
    <w:rPr>
      <w:szCs w:val="24"/>
    </w:rPr>
  </w:style>
  <w:style w:type="paragraph" w:customStyle="1" w:styleId="3567">
    <w:name w:val="样式 正文缩进 + 宋体 黑色2"/>
    <w:basedOn w:val="21"/>
    <w:qFormat/>
    <w:uiPriority w:val="0"/>
    <w:pPr>
      <w:spacing w:line="360" w:lineRule="auto"/>
      <w:ind w:firstLine="200"/>
      <w:jc w:val="left"/>
    </w:pPr>
    <w:rPr>
      <w:rFonts w:ascii="宋体" w:hAnsi="宋体"/>
      <w:color w:val="000000"/>
      <w:sz w:val="24"/>
    </w:rPr>
  </w:style>
  <w:style w:type="paragraph" w:customStyle="1" w:styleId="3568">
    <w:name w:val="Char Char2 Char Char Char Char6"/>
    <w:basedOn w:val="1"/>
    <w:qFormat/>
    <w:uiPriority w:val="0"/>
    <w:pPr>
      <w:adjustRightInd/>
      <w:snapToGrid/>
      <w:spacing w:line="240" w:lineRule="auto"/>
      <w:ind w:firstLine="0" w:firstLineChars="0"/>
    </w:pPr>
    <w:rPr>
      <w:rFonts w:cs="Times New Roman"/>
      <w:sz w:val="21"/>
      <w:szCs w:val="24"/>
    </w:rPr>
  </w:style>
  <w:style w:type="paragraph" w:customStyle="1" w:styleId="3569">
    <w:name w:val="样式 正文缩进 + 宋体 黑色 首行缩进:  2 字符2"/>
    <w:basedOn w:val="21"/>
    <w:qFormat/>
    <w:uiPriority w:val="0"/>
    <w:pPr>
      <w:spacing w:line="360" w:lineRule="auto"/>
      <w:ind w:firstLine="480"/>
      <w:jc w:val="left"/>
    </w:pPr>
    <w:rPr>
      <w:rFonts w:ascii="宋体" w:hAnsi="宋体" w:cs="宋体"/>
      <w:color w:val="FF00FF"/>
      <w:sz w:val="24"/>
      <w:szCs w:val="20"/>
    </w:rPr>
  </w:style>
  <w:style w:type="paragraph" w:customStyle="1" w:styleId="3570">
    <w:name w:val="环评正文2"/>
    <w:qFormat/>
    <w:uiPriority w:val="0"/>
    <w:pPr>
      <w:spacing w:line="440" w:lineRule="exact"/>
      <w:ind w:firstLine="200" w:firstLineChars="200"/>
    </w:pPr>
    <w:rPr>
      <w:rFonts w:ascii="Times New Roman" w:hAnsi="Times New Roman" w:eastAsia="宋体" w:cs="Times New Roman"/>
      <w:bCs/>
      <w:kern w:val="2"/>
      <w:sz w:val="24"/>
      <w:szCs w:val="24"/>
      <w:lang w:val="en-US" w:eastAsia="zh-CN" w:bidi="ar-SA"/>
    </w:rPr>
  </w:style>
  <w:style w:type="paragraph" w:customStyle="1" w:styleId="3571">
    <w:name w:val="样式42"/>
    <w:basedOn w:val="34"/>
    <w:qFormat/>
    <w:uiPriority w:val="0"/>
    <w:pPr>
      <w:tabs>
        <w:tab w:val="left" w:pos="1820"/>
      </w:tabs>
      <w:adjustRightInd/>
      <w:spacing w:after="0" w:line="240" w:lineRule="atLeast"/>
      <w:jc w:val="center"/>
    </w:pPr>
    <w:rPr>
      <w:rFonts w:ascii="Calibri" w:hAnsi="Calibri" w:eastAsia="幼圆"/>
      <w:sz w:val="21"/>
      <w:szCs w:val="20"/>
    </w:rPr>
  </w:style>
  <w:style w:type="paragraph" w:customStyle="1" w:styleId="3572">
    <w:name w:val="Char Char Char Char Char Char Char8"/>
    <w:basedOn w:val="1"/>
    <w:qFormat/>
    <w:uiPriority w:val="0"/>
    <w:pPr>
      <w:adjustRightInd/>
      <w:snapToGrid/>
      <w:spacing w:line="240" w:lineRule="auto"/>
      <w:ind w:firstLine="0" w:firstLineChars="0"/>
    </w:pPr>
    <w:rPr>
      <w:rFonts w:cs="Times New Roman"/>
      <w:sz w:val="21"/>
      <w:szCs w:val="24"/>
    </w:rPr>
  </w:style>
  <w:style w:type="paragraph" w:customStyle="1" w:styleId="3573">
    <w:name w:val="表中文字42"/>
    <w:basedOn w:val="1"/>
    <w:qFormat/>
    <w:uiPriority w:val="0"/>
    <w:pPr>
      <w:adjustRightInd/>
      <w:spacing w:line="340" w:lineRule="exact"/>
      <w:ind w:firstLine="480"/>
      <w:jc w:val="center"/>
    </w:pPr>
    <w:rPr>
      <w:rFonts w:ascii="Arial" w:hAnsi="Arial" w:cs="Times New Roman"/>
      <w:kern w:val="0"/>
      <w:sz w:val="20"/>
      <w:szCs w:val="24"/>
      <w:lang w:eastAsia="zh-TW"/>
    </w:rPr>
  </w:style>
  <w:style w:type="paragraph" w:customStyle="1" w:styleId="3574">
    <w:name w:val="表内512"/>
    <w:basedOn w:val="1"/>
    <w:qFormat/>
    <w:uiPriority w:val="0"/>
    <w:pPr>
      <w:spacing w:line="240" w:lineRule="auto"/>
      <w:ind w:firstLine="0" w:firstLineChars="0"/>
      <w:jc w:val="center"/>
    </w:pPr>
    <w:rPr>
      <w:rFonts w:ascii="宋体" w:hAnsi="宋体" w:cs="Times New Roman"/>
      <w:kern w:val="0"/>
      <w:sz w:val="20"/>
      <w:szCs w:val="20"/>
    </w:rPr>
  </w:style>
  <w:style w:type="paragraph" w:customStyle="1" w:styleId="3575">
    <w:name w:val="标准2"/>
    <w:basedOn w:val="1"/>
    <w:qFormat/>
    <w:uiPriority w:val="0"/>
    <w:pPr>
      <w:snapToGrid/>
      <w:spacing w:before="120" w:line="336" w:lineRule="auto"/>
      <w:ind w:firstLine="0" w:firstLineChars="0"/>
      <w:jc w:val="center"/>
      <w:textAlignment w:val="baseline"/>
    </w:pPr>
    <w:rPr>
      <w:rFonts w:ascii="黑体" w:eastAsia="黑体" w:cs="Times New Roman"/>
      <w:sz w:val="21"/>
      <w:szCs w:val="20"/>
    </w:rPr>
  </w:style>
  <w:style w:type="paragraph" w:customStyle="1" w:styleId="3576">
    <w:name w:val="Fax Header2"/>
    <w:basedOn w:val="1"/>
    <w:qFormat/>
    <w:uiPriority w:val="0"/>
    <w:pPr>
      <w:widowControl/>
      <w:adjustRightInd/>
      <w:snapToGrid/>
      <w:spacing w:before="240" w:after="60" w:line="240" w:lineRule="auto"/>
      <w:ind w:firstLine="0" w:firstLineChars="0"/>
      <w:jc w:val="left"/>
    </w:pPr>
    <w:rPr>
      <w:rFonts w:cs="Times New Roman"/>
      <w:kern w:val="0"/>
      <w:sz w:val="20"/>
      <w:szCs w:val="20"/>
    </w:rPr>
  </w:style>
  <w:style w:type="paragraph" w:customStyle="1" w:styleId="3577">
    <w:name w:val="默认段落字体 Para Char Char Char Char61"/>
    <w:basedOn w:val="1"/>
    <w:qFormat/>
    <w:uiPriority w:val="0"/>
    <w:pPr>
      <w:adjustRightInd/>
      <w:snapToGrid/>
      <w:spacing w:line="240" w:lineRule="auto"/>
      <w:ind w:firstLine="0" w:firstLineChars="0"/>
    </w:pPr>
    <w:rPr>
      <w:rFonts w:cs="Times New Roman"/>
      <w:sz w:val="21"/>
      <w:szCs w:val="24"/>
    </w:rPr>
  </w:style>
  <w:style w:type="paragraph" w:customStyle="1" w:styleId="3578">
    <w:name w:val="样式 表格内字体1 +2"/>
    <w:basedOn w:val="2376"/>
    <w:next w:val="824"/>
    <w:qFormat/>
    <w:uiPriority w:val="0"/>
    <w:rPr>
      <w:rFonts w:hAnsi="Times New Roman" w:cs="宋体"/>
      <w:szCs w:val="20"/>
    </w:rPr>
  </w:style>
  <w:style w:type="paragraph" w:customStyle="1" w:styleId="3579">
    <w:name w:val="默认段落字体 Para Char32"/>
    <w:basedOn w:val="1"/>
    <w:qFormat/>
    <w:uiPriority w:val="0"/>
    <w:pPr>
      <w:adjustRightInd/>
      <w:snapToGrid/>
      <w:spacing w:line="360" w:lineRule="auto"/>
    </w:pPr>
    <w:rPr>
      <w:rFonts w:ascii="宋体" w:hAnsi="宋体" w:cs="宋体"/>
      <w:szCs w:val="24"/>
    </w:rPr>
  </w:style>
  <w:style w:type="paragraph" w:customStyle="1" w:styleId="3580">
    <w:name w:val="正文斜体2"/>
    <w:basedOn w:val="179"/>
    <w:next w:val="179"/>
    <w:qFormat/>
    <w:uiPriority w:val="0"/>
    <w:rPr>
      <w:rFonts w:hAnsi="宋体" w:cs="Times New Roman"/>
      <w:i/>
      <w:iCs/>
    </w:rPr>
  </w:style>
  <w:style w:type="paragraph" w:customStyle="1" w:styleId="3581">
    <w:name w:val="正文格式72"/>
    <w:basedOn w:val="1"/>
    <w:qFormat/>
    <w:uiPriority w:val="0"/>
    <w:pPr>
      <w:adjustRightInd/>
      <w:snapToGrid/>
      <w:spacing w:line="360" w:lineRule="auto"/>
      <w:ind w:firstLine="482" w:firstLineChars="0"/>
    </w:pPr>
    <w:rPr>
      <w:rFonts w:ascii="宋体" w:hAnsi="宋体" w:cs="Times New Roman"/>
      <w:szCs w:val="24"/>
    </w:rPr>
  </w:style>
  <w:style w:type="paragraph" w:customStyle="1" w:styleId="3582">
    <w:name w:val="图题72"/>
    <w:basedOn w:val="179"/>
    <w:next w:val="179"/>
    <w:qFormat/>
    <w:uiPriority w:val="0"/>
    <w:pPr>
      <w:ind w:firstLine="0"/>
      <w:jc w:val="center"/>
    </w:pPr>
    <w:rPr>
      <w:rFonts w:ascii="黑体" w:hAnsi="宋体" w:eastAsia="黑体"/>
      <w:b/>
      <w:bCs/>
    </w:rPr>
  </w:style>
  <w:style w:type="paragraph" w:customStyle="1" w:styleId="3583">
    <w:name w:val="表题152"/>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584">
    <w:name w:val="表中文字52"/>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585">
    <w:name w:val="封面标准文稿编辑信息2"/>
    <w:qFormat/>
    <w:uiPriority w:val="0"/>
    <w:pPr>
      <w:spacing w:before="180" w:line="180" w:lineRule="exact"/>
      <w:jc w:val="center"/>
    </w:pPr>
    <w:rPr>
      <w:rFonts w:ascii="宋体" w:hAnsi="Times New Roman" w:eastAsia="宋体" w:cs="Times New Roman"/>
      <w:sz w:val="21"/>
      <w:lang w:val="en-US" w:eastAsia="zh-CN" w:bidi="ar-SA"/>
    </w:rPr>
  </w:style>
  <w:style w:type="paragraph" w:customStyle="1" w:styleId="3586">
    <w:name w:val="样式 表内小5 + 黑体 加粗 倾斜 下划线2"/>
    <w:basedOn w:val="1"/>
    <w:qFormat/>
    <w:uiPriority w:val="0"/>
    <w:pPr>
      <w:spacing w:line="300" w:lineRule="auto"/>
      <w:ind w:firstLine="0" w:firstLineChars="0"/>
      <w:jc w:val="left"/>
    </w:pPr>
    <w:rPr>
      <w:rFonts w:ascii="黑体" w:hAnsi="黑体" w:eastAsia="黑体" w:cs="Times New Roman"/>
      <w:b/>
      <w:bCs/>
      <w:i/>
      <w:iCs/>
      <w:sz w:val="18"/>
      <w:szCs w:val="24"/>
      <w:u w:val="single"/>
    </w:rPr>
  </w:style>
  <w:style w:type="paragraph" w:customStyle="1" w:styleId="3587">
    <w:name w:val="表内5中12"/>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3588">
    <w:name w:val="表内54142"/>
    <w:basedOn w:val="1"/>
    <w:qFormat/>
    <w:uiPriority w:val="0"/>
    <w:pPr>
      <w:spacing w:line="300" w:lineRule="auto"/>
      <w:ind w:firstLine="0" w:firstLineChars="0"/>
      <w:jc w:val="center"/>
    </w:pPr>
    <w:rPr>
      <w:rFonts w:ascii="宋体" w:hAnsi="宋体" w:cs="宋体"/>
      <w:sz w:val="21"/>
      <w:szCs w:val="20"/>
    </w:rPr>
  </w:style>
  <w:style w:type="paragraph" w:customStyle="1" w:styleId="3589">
    <w:name w:val="表题92"/>
    <w:basedOn w:val="45"/>
    <w:qFormat/>
    <w:uiPriority w:val="0"/>
    <w:pPr>
      <w:adjustRightInd w:val="0"/>
      <w:snapToGrid w:val="0"/>
      <w:spacing w:line="300" w:lineRule="auto"/>
    </w:pPr>
    <w:rPr>
      <w:rFonts w:ascii="黑体" w:eastAsia="黑体"/>
      <w:spacing w:val="0"/>
      <w:sz w:val="24"/>
    </w:rPr>
  </w:style>
  <w:style w:type="paragraph" w:customStyle="1" w:styleId="3590">
    <w:name w:val="福建正文缩进2"/>
    <w:basedOn w:val="21"/>
    <w:qFormat/>
    <w:uiPriority w:val="0"/>
    <w:pPr>
      <w:widowControl/>
      <w:tabs>
        <w:tab w:val="left" w:pos="5837"/>
      </w:tabs>
      <w:adjustRightInd w:val="0"/>
      <w:snapToGrid w:val="0"/>
      <w:spacing w:line="480" w:lineRule="exact"/>
      <w:ind w:firstLine="0" w:firstLineChars="0"/>
    </w:pPr>
    <w:rPr>
      <w:rFonts w:ascii="宋体" w:hAnsi="宋体" w:cs="宋体"/>
      <w:color w:val="000000"/>
      <w:kern w:val="0"/>
      <w:sz w:val="24"/>
    </w:rPr>
  </w:style>
  <w:style w:type="paragraph" w:customStyle="1" w:styleId="3591">
    <w:name w:val="首行缩进:  0.99 厘米 + 首行缩进:  2 字符11"/>
    <w:basedOn w:val="1"/>
    <w:qFormat/>
    <w:uiPriority w:val="0"/>
    <w:pPr>
      <w:widowControl/>
      <w:topLinePunct/>
      <w:adjustRightInd/>
      <w:snapToGrid/>
      <w:spacing w:line="480" w:lineRule="exact"/>
      <w:ind w:firstLine="420"/>
      <w:jc w:val="center"/>
    </w:pPr>
    <w:rPr>
      <w:rFonts w:ascii="宋体" w:cs="宋体"/>
      <w:snapToGrid w:val="0"/>
      <w:color w:val="FF0000"/>
      <w:kern w:val="0"/>
      <w:sz w:val="21"/>
      <w:szCs w:val="21"/>
    </w:rPr>
  </w:style>
  <w:style w:type="paragraph" w:customStyle="1" w:styleId="3592">
    <w:name w:val="表内小5中2"/>
    <w:basedOn w:val="1"/>
    <w:qFormat/>
    <w:uiPriority w:val="0"/>
    <w:pPr>
      <w:spacing w:line="240" w:lineRule="auto"/>
      <w:ind w:firstLine="0" w:firstLineChars="0"/>
      <w:jc w:val="center"/>
    </w:pPr>
    <w:rPr>
      <w:rFonts w:ascii="宋体" w:hAnsi="宋体" w:cs="Times New Roman"/>
      <w:sz w:val="18"/>
      <w:szCs w:val="20"/>
    </w:rPr>
  </w:style>
  <w:style w:type="paragraph" w:customStyle="1" w:styleId="3593">
    <w:name w:val="表内5中42"/>
    <w:basedOn w:val="1"/>
    <w:qFormat/>
    <w:uiPriority w:val="0"/>
    <w:pPr>
      <w:spacing w:line="240" w:lineRule="auto"/>
      <w:ind w:firstLine="0" w:firstLineChars="0"/>
      <w:jc w:val="center"/>
    </w:pPr>
    <w:rPr>
      <w:rFonts w:ascii="宋体" w:cs="Times New Roman"/>
      <w:bCs/>
      <w:sz w:val="21"/>
      <w:szCs w:val="20"/>
    </w:rPr>
  </w:style>
  <w:style w:type="paragraph" w:customStyle="1" w:styleId="3594">
    <w:name w:val="燕山正文132"/>
    <w:basedOn w:val="1"/>
    <w:qFormat/>
    <w:uiPriority w:val="0"/>
    <w:pPr>
      <w:tabs>
        <w:tab w:val="left" w:pos="4680"/>
      </w:tabs>
      <w:spacing w:line="360" w:lineRule="auto"/>
      <w:ind w:firstLine="480"/>
    </w:pPr>
    <w:rPr>
      <w:rFonts w:ascii="宋体" w:hAnsi="宋体" w:cs="宋体"/>
      <w:bCs/>
      <w:color w:val="000000"/>
      <w:szCs w:val="24"/>
    </w:rPr>
  </w:style>
  <w:style w:type="paragraph" w:customStyle="1" w:styleId="3595">
    <w:name w:val="样式 标题 4无效格式无效格式1河石管道4H4H41小小节河石管道41H42H411小小节1河石管道42...12"/>
    <w:basedOn w:val="6"/>
    <w:qFormat/>
    <w:uiPriority w:val="0"/>
    <w:pPr>
      <w:spacing w:before="0" w:after="0" w:line="360" w:lineRule="auto"/>
      <w:ind w:left="664" w:hanging="864" w:firstLineChars="0"/>
      <w:jc w:val="left"/>
    </w:pPr>
    <w:rPr>
      <w:rFonts w:ascii="黑体" w:hAnsi="Arial" w:eastAsia="黑体" w:cs="宋体"/>
      <w:b w:val="0"/>
      <w:bCs w:val="0"/>
      <w:sz w:val="24"/>
      <w:szCs w:val="20"/>
      <w:lang w:val="zh-CN"/>
    </w:rPr>
  </w:style>
  <w:style w:type="paragraph" w:customStyle="1" w:styleId="3596">
    <w:name w:val="正文格式92"/>
    <w:basedOn w:val="1"/>
    <w:qFormat/>
    <w:uiPriority w:val="0"/>
    <w:pPr>
      <w:adjustRightInd/>
      <w:snapToGrid/>
      <w:spacing w:line="360" w:lineRule="auto"/>
      <w:ind w:firstLine="482" w:firstLineChars="0"/>
    </w:pPr>
    <w:rPr>
      <w:rFonts w:ascii="宋体" w:hAnsi="宋体" w:cs="Times New Roman"/>
      <w:szCs w:val="24"/>
    </w:rPr>
  </w:style>
  <w:style w:type="paragraph" w:customStyle="1" w:styleId="3597">
    <w:name w:val="Char26"/>
    <w:basedOn w:val="1"/>
    <w:qFormat/>
    <w:uiPriority w:val="0"/>
    <w:pPr>
      <w:adjustRightInd/>
      <w:snapToGrid/>
      <w:spacing w:line="240" w:lineRule="auto"/>
      <w:ind w:left="-48" w:firstLine="0" w:firstLineChars="0"/>
    </w:pPr>
    <w:rPr>
      <w:rFonts w:cs="Times New Roman"/>
      <w:sz w:val="21"/>
      <w:szCs w:val="24"/>
    </w:rPr>
  </w:style>
  <w:style w:type="paragraph" w:customStyle="1" w:styleId="3598">
    <w:name w:val="Char Char Char Char1 Char Char Char4"/>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3599">
    <w:name w:val="Char112"/>
    <w:basedOn w:val="1"/>
    <w:qFormat/>
    <w:uiPriority w:val="0"/>
    <w:pPr>
      <w:adjustRightInd/>
      <w:snapToGrid/>
      <w:spacing w:line="240" w:lineRule="auto"/>
      <w:ind w:left="-48" w:firstLine="0" w:firstLineChars="0"/>
    </w:pPr>
    <w:rPr>
      <w:rFonts w:cs="Times New Roman"/>
      <w:sz w:val="21"/>
      <w:szCs w:val="24"/>
    </w:rPr>
  </w:style>
  <w:style w:type="paragraph" w:customStyle="1" w:styleId="3600">
    <w:name w:val="Char Char Char Char Char Char Char16"/>
    <w:basedOn w:val="1"/>
    <w:qFormat/>
    <w:uiPriority w:val="0"/>
    <w:pPr>
      <w:adjustRightInd/>
      <w:snapToGrid/>
      <w:spacing w:line="240" w:lineRule="auto"/>
      <w:ind w:firstLine="0" w:firstLineChars="0"/>
    </w:pPr>
    <w:rPr>
      <w:rFonts w:cs="Times New Roman"/>
      <w:sz w:val="21"/>
      <w:szCs w:val="24"/>
    </w:rPr>
  </w:style>
  <w:style w:type="paragraph" w:customStyle="1" w:styleId="3601">
    <w:name w:val="Char36"/>
    <w:basedOn w:val="1"/>
    <w:qFormat/>
    <w:uiPriority w:val="0"/>
    <w:pPr>
      <w:adjustRightInd/>
      <w:snapToGrid/>
      <w:spacing w:line="240" w:lineRule="auto"/>
      <w:ind w:left="-48" w:firstLine="0" w:firstLineChars="0"/>
    </w:pPr>
    <w:rPr>
      <w:rFonts w:cs="Times New Roman"/>
      <w:sz w:val="21"/>
      <w:szCs w:val="24"/>
    </w:rPr>
  </w:style>
  <w:style w:type="paragraph" w:customStyle="1" w:styleId="3602">
    <w:name w:val="Char Char Char Char Char Char Char9"/>
    <w:basedOn w:val="1"/>
    <w:qFormat/>
    <w:uiPriority w:val="0"/>
    <w:pPr>
      <w:adjustRightInd/>
      <w:snapToGrid/>
      <w:spacing w:line="240" w:lineRule="auto"/>
      <w:ind w:firstLine="0" w:firstLineChars="0"/>
    </w:pPr>
    <w:rPr>
      <w:rFonts w:cs="Times New Roman"/>
      <w:sz w:val="21"/>
      <w:szCs w:val="24"/>
    </w:rPr>
  </w:style>
  <w:style w:type="paragraph" w:customStyle="1" w:styleId="3603">
    <w:name w:val="Char Char Char Char1 Char Char Char5"/>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3604">
    <w:name w:val="Char Char Char Char Char Char Char17"/>
    <w:basedOn w:val="1"/>
    <w:qFormat/>
    <w:uiPriority w:val="0"/>
    <w:pPr>
      <w:adjustRightInd/>
      <w:snapToGrid/>
      <w:spacing w:line="240" w:lineRule="auto"/>
      <w:ind w:firstLine="0" w:firstLineChars="0"/>
    </w:pPr>
    <w:rPr>
      <w:rFonts w:cs="Times New Roman"/>
      <w:sz w:val="21"/>
      <w:szCs w:val="24"/>
    </w:rPr>
  </w:style>
  <w:style w:type="paragraph" w:customStyle="1" w:styleId="3605">
    <w:name w:val="Char29"/>
    <w:basedOn w:val="1"/>
    <w:qFormat/>
    <w:uiPriority w:val="0"/>
    <w:pPr>
      <w:adjustRightInd/>
      <w:snapToGrid/>
      <w:spacing w:line="240" w:lineRule="auto"/>
      <w:ind w:left="-48" w:firstLine="0" w:firstLineChars="0"/>
    </w:pPr>
    <w:rPr>
      <w:rFonts w:cs="Times New Roman"/>
      <w:sz w:val="21"/>
      <w:szCs w:val="24"/>
    </w:rPr>
  </w:style>
  <w:style w:type="paragraph" w:customStyle="1" w:styleId="3606">
    <w:name w:val="Char47"/>
    <w:basedOn w:val="1"/>
    <w:qFormat/>
    <w:uiPriority w:val="0"/>
    <w:pPr>
      <w:adjustRightInd/>
      <w:snapToGrid/>
      <w:spacing w:line="240" w:lineRule="auto"/>
      <w:ind w:left="-48" w:firstLine="0" w:firstLineChars="0"/>
    </w:pPr>
    <w:rPr>
      <w:rFonts w:cs="Times New Roman"/>
      <w:sz w:val="21"/>
      <w:szCs w:val="24"/>
    </w:rPr>
  </w:style>
  <w:style w:type="paragraph" w:customStyle="1" w:styleId="3607">
    <w:name w:val="表格内容2"/>
    <w:qFormat/>
    <w:uiPriority w:val="0"/>
    <w:pPr>
      <w:jc w:val="center"/>
    </w:pPr>
    <w:rPr>
      <w:rFonts w:ascii="Times New Roman" w:hAnsi="Times New Roman" w:eastAsia="宋体" w:cs="Times New Roman"/>
      <w:kern w:val="2"/>
      <w:sz w:val="21"/>
      <w:szCs w:val="21"/>
      <w:lang w:val="en-US" w:eastAsia="zh-CN" w:bidi="ar-SA"/>
    </w:rPr>
  </w:style>
  <w:style w:type="paragraph" w:customStyle="1" w:styleId="3608">
    <w:name w:val="正文格式101"/>
    <w:basedOn w:val="1"/>
    <w:qFormat/>
    <w:uiPriority w:val="0"/>
    <w:pPr>
      <w:adjustRightInd/>
      <w:snapToGrid/>
      <w:spacing w:line="360" w:lineRule="auto"/>
      <w:ind w:firstLine="482" w:firstLineChars="0"/>
    </w:pPr>
    <w:rPr>
      <w:rFonts w:ascii="宋体" w:hAnsi="宋体" w:cs="Times New Roman"/>
      <w:szCs w:val="24"/>
    </w:rPr>
  </w:style>
  <w:style w:type="paragraph" w:customStyle="1" w:styleId="3609">
    <w:name w:val="图题81"/>
    <w:basedOn w:val="179"/>
    <w:next w:val="179"/>
    <w:qFormat/>
    <w:uiPriority w:val="0"/>
    <w:pPr>
      <w:ind w:firstLine="0"/>
      <w:jc w:val="center"/>
    </w:pPr>
    <w:rPr>
      <w:rFonts w:ascii="黑体" w:hAnsi="宋体" w:eastAsia="黑体"/>
      <w:b/>
      <w:bCs/>
    </w:rPr>
  </w:style>
  <w:style w:type="paragraph" w:customStyle="1" w:styleId="3610">
    <w:name w:val="燕山正文51"/>
    <w:basedOn w:val="1"/>
    <w:qFormat/>
    <w:uiPriority w:val="0"/>
    <w:pPr>
      <w:tabs>
        <w:tab w:val="left" w:pos="4680"/>
      </w:tabs>
      <w:spacing w:line="480" w:lineRule="exact"/>
      <w:ind w:firstLine="0" w:firstLineChars="0"/>
    </w:pPr>
    <w:rPr>
      <w:rFonts w:ascii="宋体" w:cs="宋体"/>
      <w:szCs w:val="24"/>
    </w:rPr>
  </w:style>
  <w:style w:type="paragraph" w:customStyle="1" w:styleId="3611">
    <w:name w:val="表中文字61"/>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612">
    <w:name w:val="表题11112"/>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613">
    <w:name w:val="福建正文缩进11"/>
    <w:basedOn w:val="21"/>
    <w:qFormat/>
    <w:uiPriority w:val="0"/>
    <w:pPr>
      <w:adjustRightInd w:val="0"/>
      <w:snapToGrid w:val="0"/>
      <w:spacing w:line="360" w:lineRule="auto"/>
      <w:ind w:firstLine="567" w:firstLineChars="0"/>
    </w:pPr>
    <w:rPr>
      <w:rFonts w:ascii="宋体"/>
      <w:kern w:val="0"/>
      <w:sz w:val="24"/>
    </w:rPr>
  </w:style>
  <w:style w:type="paragraph" w:customStyle="1" w:styleId="3614">
    <w:name w:val="表内文字小32"/>
    <w:basedOn w:val="1"/>
    <w:qFormat/>
    <w:uiPriority w:val="0"/>
    <w:pPr>
      <w:spacing w:line="240" w:lineRule="auto"/>
      <w:ind w:firstLine="0" w:firstLineChars="0"/>
      <w:jc w:val="center"/>
    </w:pPr>
    <w:rPr>
      <w:rFonts w:ascii="宋体" w:hAnsi="Times" w:cs="Times New Roman"/>
      <w:sz w:val="21"/>
      <w:szCs w:val="20"/>
    </w:rPr>
  </w:style>
  <w:style w:type="paragraph" w:customStyle="1" w:styleId="3615">
    <w:name w:val="表内小5中11"/>
    <w:basedOn w:val="1"/>
    <w:qFormat/>
    <w:uiPriority w:val="0"/>
    <w:pPr>
      <w:spacing w:line="240" w:lineRule="auto"/>
      <w:ind w:firstLine="0" w:firstLineChars="0"/>
      <w:jc w:val="center"/>
    </w:pPr>
    <w:rPr>
      <w:rFonts w:ascii="宋体" w:hAnsi="宋体" w:cs="Times New Roman"/>
      <w:sz w:val="18"/>
      <w:szCs w:val="20"/>
    </w:rPr>
  </w:style>
  <w:style w:type="paragraph" w:customStyle="1" w:styleId="3616">
    <w:name w:val="样式 标题 4无效格式无效格式1河石管道4H4H41小小节河石管道41H42H411小小节1河石管道42...111"/>
    <w:basedOn w:val="6"/>
    <w:qFormat/>
    <w:uiPriority w:val="0"/>
    <w:pPr>
      <w:spacing w:before="0" w:after="0" w:line="360" w:lineRule="auto"/>
      <w:ind w:left="664" w:hanging="864" w:firstLineChars="0"/>
      <w:jc w:val="left"/>
    </w:pPr>
    <w:rPr>
      <w:rFonts w:ascii="黑体" w:hAnsi="Arial" w:eastAsia="黑体" w:cs="宋体"/>
      <w:b w:val="0"/>
      <w:bCs w:val="0"/>
      <w:sz w:val="24"/>
      <w:szCs w:val="20"/>
      <w:lang w:val="zh-CN"/>
    </w:rPr>
  </w:style>
  <w:style w:type="paragraph" w:customStyle="1" w:styleId="3617">
    <w:name w:val="附件41"/>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Cs w:val="0"/>
      <w:sz w:val="32"/>
      <w:szCs w:val="32"/>
    </w:rPr>
  </w:style>
  <w:style w:type="paragraph" w:customStyle="1" w:styleId="3618">
    <w:name w:val="标题43131"/>
    <w:basedOn w:val="1"/>
    <w:qFormat/>
    <w:uiPriority w:val="0"/>
    <w:pPr>
      <w:spacing w:line="480" w:lineRule="exact"/>
      <w:ind w:firstLine="0" w:firstLineChars="0"/>
      <w:jc w:val="center"/>
    </w:pPr>
    <w:rPr>
      <w:rFonts w:ascii="宋体" w:hAnsi="宋体" w:cs="宋体"/>
      <w:szCs w:val="24"/>
    </w:rPr>
  </w:style>
  <w:style w:type="paragraph" w:customStyle="1" w:styleId="3619">
    <w:name w:val="表格内字体512"/>
    <w:basedOn w:val="179"/>
    <w:next w:val="179"/>
    <w:qFormat/>
    <w:uiPriority w:val="0"/>
    <w:pPr>
      <w:adjustRightInd w:val="0"/>
      <w:snapToGrid w:val="0"/>
      <w:spacing w:line="240" w:lineRule="auto"/>
      <w:ind w:firstLine="0"/>
    </w:pPr>
    <w:rPr>
      <w:rFonts w:hAnsi="宋体" w:cs="Times New Roman"/>
      <w:sz w:val="21"/>
    </w:rPr>
  </w:style>
  <w:style w:type="paragraph" w:customStyle="1" w:styleId="3620">
    <w:name w:val="燕山正文1141"/>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621">
    <w:name w:val="表题4111"/>
    <w:basedOn w:val="35"/>
    <w:qFormat/>
    <w:uiPriority w:val="0"/>
    <w:pPr>
      <w:tabs>
        <w:tab w:val="left" w:pos="4305"/>
      </w:tabs>
      <w:spacing w:after="0" w:line="240" w:lineRule="auto"/>
      <w:ind w:left="0" w:leftChars="0" w:firstLine="0" w:firstLineChars="0"/>
      <w:jc w:val="center"/>
    </w:pPr>
    <w:rPr>
      <w:rFonts w:ascii="宋体" w:hAnsi="宋体" w:cs="宋体"/>
      <w:color w:val="000000"/>
      <w:szCs w:val="24"/>
      <w:lang w:val="zh-CN"/>
    </w:rPr>
  </w:style>
  <w:style w:type="paragraph" w:customStyle="1" w:styleId="3622">
    <w:name w:val="表内文字小2141"/>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623">
    <w:name w:val="Char Char Char Char Char Char Char311"/>
    <w:basedOn w:val="1"/>
    <w:qFormat/>
    <w:uiPriority w:val="0"/>
    <w:pPr>
      <w:adjustRightInd/>
      <w:snapToGrid/>
      <w:spacing w:line="240" w:lineRule="auto"/>
      <w:ind w:firstLine="0" w:firstLineChars="0"/>
    </w:pPr>
    <w:rPr>
      <w:rFonts w:cs="Times New Roman"/>
      <w:sz w:val="21"/>
      <w:szCs w:val="24"/>
    </w:rPr>
  </w:style>
  <w:style w:type="paragraph" w:customStyle="1" w:styleId="3624">
    <w:name w:val="表内宋51121"/>
    <w:basedOn w:val="81"/>
    <w:qFormat/>
    <w:uiPriority w:val="0"/>
    <w:pPr>
      <w:adjustRightInd w:val="0"/>
      <w:snapToGrid w:val="0"/>
      <w:spacing w:before="0" w:beforeAutospacing="0" w:after="0" w:afterAutospacing="0"/>
      <w:jc w:val="both"/>
    </w:pPr>
    <w:rPr>
      <w:rFonts w:cs="宋体"/>
      <w:color w:val="000000"/>
    </w:rPr>
  </w:style>
  <w:style w:type="paragraph" w:customStyle="1" w:styleId="3625">
    <w:name w:val="文本框21"/>
    <w:basedOn w:val="1"/>
    <w:qFormat/>
    <w:uiPriority w:val="0"/>
    <w:pPr>
      <w:spacing w:after="6" w:line="240" w:lineRule="auto"/>
      <w:ind w:firstLine="0" w:firstLineChars="0"/>
      <w:jc w:val="center"/>
    </w:pPr>
    <w:rPr>
      <w:rFonts w:eastAsia="仿宋_GB2312" w:cs="Times New Roman"/>
      <w:sz w:val="21"/>
      <w:szCs w:val="24"/>
    </w:rPr>
  </w:style>
  <w:style w:type="paragraph" w:customStyle="1" w:styleId="3626">
    <w:name w:val="黑体三号51"/>
    <w:basedOn w:val="179"/>
    <w:qFormat/>
    <w:uiPriority w:val="0"/>
    <w:pPr>
      <w:jc w:val="center"/>
    </w:pPr>
    <w:rPr>
      <w:rFonts w:ascii="黑体" w:hAnsi="宋体" w:eastAsia="黑体"/>
      <w:b/>
      <w:bCs/>
      <w:sz w:val="32"/>
      <w:szCs w:val="20"/>
    </w:rPr>
  </w:style>
  <w:style w:type="paragraph" w:customStyle="1" w:styleId="3627">
    <w:name w:val="Char1311"/>
    <w:basedOn w:val="1"/>
    <w:qFormat/>
    <w:uiPriority w:val="0"/>
    <w:pPr>
      <w:adjustRightInd/>
      <w:snapToGrid/>
      <w:spacing w:line="240" w:lineRule="auto"/>
      <w:ind w:left="-48" w:firstLine="0" w:firstLineChars="0"/>
    </w:pPr>
    <w:rPr>
      <w:rFonts w:cs="Times New Roman"/>
      <w:sz w:val="21"/>
      <w:szCs w:val="24"/>
    </w:rPr>
  </w:style>
  <w:style w:type="paragraph" w:customStyle="1" w:styleId="3628">
    <w:name w:val="样式131"/>
    <w:basedOn w:val="1192"/>
    <w:qFormat/>
    <w:uiPriority w:val="0"/>
    <w:pPr>
      <w:spacing w:line="240" w:lineRule="auto"/>
      <w:ind w:firstLine="0"/>
      <w:jc w:val="center"/>
    </w:pPr>
    <w:rPr>
      <w:rFonts w:cs="Times New Roman"/>
      <w:b/>
      <w:color w:val="auto"/>
      <w:szCs w:val="20"/>
    </w:rPr>
  </w:style>
  <w:style w:type="paragraph" w:customStyle="1" w:styleId="3629">
    <w:name w:val="图表名称11"/>
    <w:basedOn w:val="86"/>
    <w:qFormat/>
    <w:uiPriority w:val="0"/>
    <w:pPr>
      <w:widowControl/>
      <w:tabs>
        <w:tab w:val="clear" w:pos="0"/>
      </w:tabs>
      <w:autoSpaceDE/>
      <w:autoSpaceDN/>
      <w:spacing w:line="480" w:lineRule="exact"/>
      <w:ind w:firstLine="0" w:firstLineChars="0"/>
      <w:jc w:val="center"/>
      <w:textAlignment w:val="auto"/>
    </w:pPr>
    <w:rPr>
      <w:rFonts w:ascii="宋体" w:hAnsi="宋体"/>
      <w:bCs/>
    </w:rPr>
  </w:style>
  <w:style w:type="paragraph" w:customStyle="1" w:styleId="3630">
    <w:name w:val="正文缩11"/>
    <w:basedOn w:val="1"/>
    <w:qFormat/>
    <w:uiPriority w:val="0"/>
    <w:pPr>
      <w:spacing w:line="480" w:lineRule="atLeast"/>
      <w:ind w:firstLine="567" w:firstLineChars="0"/>
      <w:textAlignment w:val="baseline"/>
    </w:pPr>
    <w:rPr>
      <w:rFonts w:ascii="宋体" w:cs="Times New Roman"/>
      <w:color w:val="000080"/>
      <w:spacing w:val="6"/>
      <w:kern w:val="0"/>
      <w:sz w:val="28"/>
      <w:szCs w:val="20"/>
    </w:rPr>
  </w:style>
  <w:style w:type="paragraph" w:customStyle="1" w:styleId="3631">
    <w:name w:val="样式 标题 3 + 段前: 12 磅11"/>
    <w:basedOn w:val="5"/>
    <w:qFormat/>
    <w:uiPriority w:val="0"/>
    <w:pPr>
      <w:keepNext w:val="0"/>
      <w:keepLines w:val="0"/>
      <w:widowControl/>
      <w:autoSpaceDE w:val="0"/>
      <w:autoSpaceDN w:val="0"/>
      <w:spacing w:before="0" w:after="0" w:line="360" w:lineRule="auto"/>
      <w:ind w:firstLine="0" w:firstLineChars="0"/>
    </w:pPr>
    <w:rPr>
      <w:rFonts w:ascii="黑体" w:hAnsi="宋体" w:eastAsia="黑体" w:cs="宋体"/>
      <w:b w:val="0"/>
      <w:bCs w:val="0"/>
      <w:color w:val="000000"/>
      <w:kern w:val="21"/>
      <w:sz w:val="24"/>
      <w:szCs w:val="20"/>
    </w:rPr>
  </w:style>
  <w:style w:type="paragraph" w:customStyle="1" w:styleId="3632">
    <w:name w:val="正文格式1111"/>
    <w:basedOn w:val="1"/>
    <w:qFormat/>
    <w:uiPriority w:val="0"/>
    <w:pPr>
      <w:adjustRightInd/>
      <w:snapToGrid/>
      <w:spacing w:line="360" w:lineRule="auto"/>
      <w:ind w:firstLine="482" w:firstLineChars="0"/>
    </w:pPr>
    <w:rPr>
      <w:rFonts w:ascii="宋体" w:hAnsi="宋体" w:cs="Times New Roman"/>
      <w:szCs w:val="24"/>
    </w:rPr>
  </w:style>
  <w:style w:type="paragraph" w:customStyle="1" w:styleId="3633">
    <w:name w:val="表格内字体121"/>
    <w:basedOn w:val="179"/>
    <w:next w:val="179"/>
    <w:qFormat/>
    <w:uiPriority w:val="0"/>
    <w:pPr>
      <w:spacing w:line="240" w:lineRule="auto"/>
      <w:ind w:firstLine="0"/>
      <w:jc w:val="center"/>
    </w:pPr>
    <w:rPr>
      <w:rFonts w:hAnsi="宋体" w:cs="Times New Roman"/>
      <w:sz w:val="21"/>
    </w:rPr>
  </w:style>
  <w:style w:type="paragraph" w:customStyle="1" w:styleId="3634">
    <w:name w:val="表内541111"/>
    <w:basedOn w:val="1"/>
    <w:qFormat/>
    <w:uiPriority w:val="0"/>
    <w:pPr>
      <w:spacing w:line="300" w:lineRule="auto"/>
      <w:ind w:firstLine="0" w:firstLineChars="0"/>
      <w:jc w:val="center"/>
    </w:pPr>
    <w:rPr>
      <w:rFonts w:ascii="宋体" w:hAnsi="宋体" w:cs="宋体"/>
      <w:sz w:val="21"/>
      <w:szCs w:val="20"/>
    </w:rPr>
  </w:style>
  <w:style w:type="paragraph" w:customStyle="1" w:styleId="3635">
    <w:name w:val="标题431111"/>
    <w:basedOn w:val="1"/>
    <w:qFormat/>
    <w:uiPriority w:val="0"/>
    <w:pPr>
      <w:spacing w:line="480" w:lineRule="exact"/>
      <w:ind w:firstLine="0" w:firstLineChars="0"/>
      <w:jc w:val="center"/>
    </w:pPr>
    <w:rPr>
      <w:rFonts w:ascii="宋体" w:hAnsi="宋体" w:cs="宋体"/>
      <w:szCs w:val="24"/>
    </w:rPr>
  </w:style>
  <w:style w:type="paragraph" w:customStyle="1" w:styleId="3636">
    <w:name w:val="燕山正文11111"/>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637">
    <w:name w:val="默认段落字体 Para Char Char Char Char111"/>
    <w:basedOn w:val="1"/>
    <w:qFormat/>
    <w:uiPriority w:val="0"/>
    <w:pPr>
      <w:adjustRightInd/>
      <w:snapToGrid/>
      <w:spacing w:line="240" w:lineRule="auto"/>
      <w:ind w:firstLine="0" w:firstLineChars="0"/>
    </w:pPr>
    <w:rPr>
      <w:rFonts w:cs="Times New Roman"/>
      <w:sz w:val="21"/>
      <w:szCs w:val="24"/>
    </w:rPr>
  </w:style>
  <w:style w:type="paragraph" w:customStyle="1" w:styleId="3638">
    <w:name w:val="表111"/>
    <w:basedOn w:val="1"/>
    <w:qFormat/>
    <w:uiPriority w:val="0"/>
    <w:pPr>
      <w:spacing w:line="240" w:lineRule="auto"/>
      <w:ind w:firstLine="0" w:firstLineChars="0"/>
      <w:jc w:val="center"/>
    </w:pPr>
    <w:rPr>
      <w:rFonts w:eastAsia="仿宋_GB2312" w:cs="Times New Roman"/>
      <w:szCs w:val="24"/>
    </w:rPr>
  </w:style>
  <w:style w:type="paragraph" w:customStyle="1" w:styleId="3639">
    <w:name w:val="燕山正文121"/>
    <w:basedOn w:val="1"/>
    <w:qFormat/>
    <w:uiPriority w:val="0"/>
    <w:pPr>
      <w:tabs>
        <w:tab w:val="left" w:pos="4680"/>
      </w:tabs>
      <w:spacing w:line="480" w:lineRule="exact"/>
      <w:ind w:firstLine="0" w:firstLineChars="0"/>
    </w:pPr>
    <w:rPr>
      <w:rFonts w:ascii="宋体" w:cs="宋体"/>
      <w:szCs w:val="24"/>
    </w:rPr>
  </w:style>
  <w:style w:type="paragraph" w:customStyle="1" w:styleId="3640">
    <w:name w:val="表中文字121"/>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641">
    <w:name w:val="样式1111"/>
    <w:basedOn w:val="1192"/>
    <w:qFormat/>
    <w:uiPriority w:val="0"/>
    <w:pPr>
      <w:spacing w:line="240" w:lineRule="auto"/>
      <w:ind w:firstLine="0"/>
      <w:jc w:val="center"/>
    </w:pPr>
    <w:rPr>
      <w:rFonts w:cs="Times New Roman"/>
      <w:b/>
      <w:color w:val="auto"/>
      <w:szCs w:val="20"/>
    </w:rPr>
  </w:style>
  <w:style w:type="paragraph" w:customStyle="1" w:styleId="3642">
    <w:name w:val="正文格式＝211"/>
    <w:basedOn w:val="179"/>
    <w:next w:val="179"/>
    <w:qFormat/>
    <w:uiPriority w:val="0"/>
    <w:rPr>
      <w:rFonts w:hAnsi="宋体" w:cs="Times New Roman"/>
    </w:rPr>
  </w:style>
  <w:style w:type="paragraph" w:customStyle="1" w:styleId="3643">
    <w:name w:val="表内5321"/>
    <w:basedOn w:val="1"/>
    <w:qFormat/>
    <w:uiPriority w:val="0"/>
    <w:pPr>
      <w:spacing w:line="300" w:lineRule="auto"/>
      <w:ind w:firstLine="0" w:firstLineChars="0"/>
      <w:jc w:val="left"/>
    </w:pPr>
    <w:rPr>
      <w:rFonts w:ascii="宋体" w:cs="Times New Roman"/>
      <w:sz w:val="21"/>
      <w:szCs w:val="20"/>
    </w:rPr>
  </w:style>
  <w:style w:type="paragraph" w:customStyle="1" w:styleId="3644">
    <w:name w:val="正文格式311"/>
    <w:basedOn w:val="1"/>
    <w:qFormat/>
    <w:uiPriority w:val="0"/>
    <w:pPr>
      <w:adjustRightInd/>
      <w:snapToGrid/>
      <w:spacing w:line="360" w:lineRule="auto"/>
      <w:ind w:firstLine="482" w:firstLineChars="0"/>
    </w:pPr>
    <w:rPr>
      <w:rFonts w:ascii="宋体" w:hAnsi="宋体" w:cs="Times New Roman"/>
      <w:szCs w:val="24"/>
    </w:rPr>
  </w:style>
  <w:style w:type="paragraph" w:customStyle="1" w:styleId="3645">
    <w:name w:val="图题311"/>
    <w:basedOn w:val="179"/>
    <w:next w:val="179"/>
    <w:qFormat/>
    <w:uiPriority w:val="0"/>
    <w:pPr>
      <w:ind w:firstLine="0"/>
      <w:jc w:val="center"/>
    </w:pPr>
    <w:rPr>
      <w:rFonts w:ascii="黑体" w:hAnsi="宋体" w:eastAsia="黑体"/>
      <w:b/>
      <w:bCs/>
    </w:rPr>
  </w:style>
  <w:style w:type="paragraph" w:customStyle="1" w:styleId="3646">
    <w:name w:val="表内541211"/>
    <w:basedOn w:val="1"/>
    <w:qFormat/>
    <w:uiPriority w:val="0"/>
    <w:pPr>
      <w:spacing w:line="300" w:lineRule="auto"/>
      <w:ind w:firstLine="0" w:firstLineChars="0"/>
      <w:jc w:val="center"/>
    </w:pPr>
    <w:rPr>
      <w:rFonts w:ascii="宋体" w:hAnsi="宋体" w:cs="宋体"/>
      <w:sz w:val="21"/>
      <w:szCs w:val="20"/>
    </w:rPr>
  </w:style>
  <w:style w:type="paragraph" w:customStyle="1" w:styleId="3647">
    <w:name w:val="表内文字小21211"/>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648">
    <w:name w:val="标题431211"/>
    <w:basedOn w:val="1"/>
    <w:qFormat/>
    <w:uiPriority w:val="0"/>
    <w:pPr>
      <w:spacing w:line="480" w:lineRule="exact"/>
      <w:ind w:firstLine="0" w:firstLineChars="0"/>
      <w:jc w:val="center"/>
    </w:pPr>
    <w:rPr>
      <w:rFonts w:ascii="宋体" w:hAnsi="宋体" w:cs="宋体"/>
      <w:szCs w:val="24"/>
    </w:rPr>
  </w:style>
  <w:style w:type="paragraph" w:customStyle="1" w:styleId="3649">
    <w:name w:val="标题4315"/>
    <w:basedOn w:val="1"/>
    <w:qFormat/>
    <w:uiPriority w:val="0"/>
    <w:pPr>
      <w:spacing w:line="480" w:lineRule="exact"/>
      <w:ind w:firstLine="0" w:firstLineChars="0"/>
      <w:jc w:val="center"/>
    </w:pPr>
    <w:rPr>
      <w:rFonts w:ascii="宋体" w:hAnsi="宋体" w:cs="宋体"/>
      <w:szCs w:val="24"/>
    </w:rPr>
  </w:style>
  <w:style w:type="paragraph" w:customStyle="1" w:styleId="3650">
    <w:name w:val="Char Char Char Char Char Char Char2211"/>
    <w:basedOn w:val="1"/>
    <w:qFormat/>
    <w:uiPriority w:val="0"/>
    <w:pPr>
      <w:adjustRightInd/>
      <w:snapToGrid/>
      <w:spacing w:line="240" w:lineRule="auto"/>
      <w:ind w:firstLine="0" w:firstLineChars="0"/>
    </w:pPr>
    <w:rPr>
      <w:rFonts w:cs="Times New Roman"/>
      <w:sz w:val="21"/>
      <w:szCs w:val="24"/>
    </w:rPr>
  </w:style>
  <w:style w:type="paragraph" w:customStyle="1" w:styleId="3651">
    <w:name w:val="默认段落字体 Para Char211"/>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652">
    <w:name w:val="燕山正文211"/>
    <w:basedOn w:val="1"/>
    <w:qFormat/>
    <w:uiPriority w:val="0"/>
    <w:pPr>
      <w:tabs>
        <w:tab w:val="left" w:pos="4680"/>
      </w:tabs>
      <w:spacing w:line="480" w:lineRule="exact"/>
      <w:ind w:firstLine="0" w:firstLineChars="0"/>
    </w:pPr>
    <w:rPr>
      <w:rFonts w:ascii="宋体" w:cs="宋体"/>
      <w:szCs w:val="24"/>
    </w:rPr>
  </w:style>
  <w:style w:type="paragraph" w:customStyle="1" w:styleId="3653">
    <w:name w:val="燕山正文11211"/>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654">
    <w:name w:val="表题1211"/>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655">
    <w:name w:val="表内文字小2211"/>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656">
    <w:name w:val="正文修改211"/>
    <w:basedOn w:val="892"/>
    <w:qFormat/>
    <w:uiPriority w:val="0"/>
    <w:pPr>
      <w:spacing w:line="480" w:lineRule="exact"/>
      <w:ind w:firstLine="0" w:firstLineChars="0"/>
    </w:pPr>
    <w:rPr>
      <w:rFonts w:cs="宋体"/>
      <w:sz w:val="24"/>
      <w:szCs w:val="24"/>
    </w:rPr>
  </w:style>
  <w:style w:type="paragraph" w:customStyle="1" w:styleId="3657">
    <w:name w:val="表文字514"/>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658">
    <w:name w:val="燕山正文311"/>
    <w:basedOn w:val="1"/>
    <w:qFormat/>
    <w:uiPriority w:val="0"/>
    <w:pPr>
      <w:tabs>
        <w:tab w:val="left" w:pos="4680"/>
      </w:tabs>
      <w:spacing w:line="480" w:lineRule="exact"/>
      <w:ind w:firstLine="0" w:firstLineChars="0"/>
    </w:pPr>
    <w:rPr>
      <w:rFonts w:ascii="宋体" w:cs="宋体"/>
      <w:szCs w:val="24"/>
    </w:rPr>
  </w:style>
  <w:style w:type="paragraph" w:customStyle="1" w:styleId="3659">
    <w:name w:val="表中文字211"/>
    <w:basedOn w:val="1"/>
    <w:qFormat/>
    <w:uiPriority w:val="0"/>
    <w:pPr>
      <w:widowControl/>
      <w:snapToGrid/>
      <w:spacing w:line="240" w:lineRule="atLeast"/>
      <w:ind w:right="-42" w:rightChars="-20" w:firstLine="0" w:firstLineChars="0"/>
      <w:jc w:val="center"/>
      <w:textAlignment w:val="baseline"/>
    </w:pPr>
    <w:rPr>
      <w:rFonts w:ascii="宋体" w:cs="Times New Roman"/>
      <w:kern w:val="0"/>
      <w:sz w:val="21"/>
      <w:szCs w:val="21"/>
    </w:rPr>
  </w:style>
  <w:style w:type="paragraph" w:customStyle="1" w:styleId="3660">
    <w:name w:val="表文字5211"/>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661">
    <w:name w:val="正文格式＝311"/>
    <w:basedOn w:val="179"/>
    <w:next w:val="179"/>
    <w:qFormat/>
    <w:uiPriority w:val="0"/>
    <w:rPr>
      <w:rFonts w:hAnsi="宋体" w:cs="Times New Roman"/>
    </w:rPr>
  </w:style>
  <w:style w:type="paragraph" w:customStyle="1" w:styleId="3662">
    <w:name w:val="图题注11"/>
    <w:basedOn w:val="22"/>
    <w:qFormat/>
    <w:uiPriority w:val="0"/>
    <w:pPr>
      <w:adjustRightInd/>
      <w:snapToGrid/>
      <w:spacing w:line="240" w:lineRule="auto"/>
      <w:ind w:firstLine="0" w:firstLineChars="0"/>
      <w:jc w:val="center"/>
    </w:pPr>
    <w:rPr>
      <w:rFonts w:ascii="黑体" w:hAnsi="Arial" w:cs="宋体"/>
      <w:b/>
      <w:bCs/>
      <w:sz w:val="24"/>
      <w:szCs w:val="24"/>
    </w:rPr>
  </w:style>
  <w:style w:type="paragraph" w:customStyle="1" w:styleId="3663">
    <w:name w:val="Char3111"/>
    <w:basedOn w:val="1"/>
    <w:qFormat/>
    <w:uiPriority w:val="0"/>
    <w:pPr>
      <w:adjustRightInd/>
      <w:snapToGrid/>
      <w:spacing w:line="240" w:lineRule="auto"/>
      <w:ind w:left="-48" w:firstLine="0" w:firstLineChars="0"/>
    </w:pPr>
    <w:rPr>
      <w:rFonts w:cs="Times New Roman"/>
      <w:sz w:val="21"/>
      <w:szCs w:val="24"/>
    </w:rPr>
  </w:style>
  <w:style w:type="paragraph" w:customStyle="1" w:styleId="3664">
    <w:name w:val="表内53111"/>
    <w:basedOn w:val="1"/>
    <w:qFormat/>
    <w:uiPriority w:val="0"/>
    <w:pPr>
      <w:spacing w:line="300" w:lineRule="auto"/>
      <w:ind w:firstLine="0" w:firstLineChars="0"/>
      <w:jc w:val="left"/>
    </w:pPr>
    <w:rPr>
      <w:rFonts w:ascii="宋体" w:cs="Times New Roman"/>
      <w:sz w:val="21"/>
      <w:szCs w:val="20"/>
    </w:rPr>
  </w:style>
  <w:style w:type="paragraph" w:customStyle="1" w:styleId="3665">
    <w:name w:val="图题611"/>
    <w:basedOn w:val="179"/>
    <w:next w:val="179"/>
    <w:qFormat/>
    <w:uiPriority w:val="0"/>
    <w:pPr>
      <w:ind w:firstLine="0"/>
      <w:jc w:val="center"/>
    </w:pPr>
    <w:rPr>
      <w:rFonts w:ascii="黑体" w:hAnsi="宋体" w:eastAsia="黑体"/>
      <w:b/>
      <w:bCs/>
    </w:rPr>
  </w:style>
  <w:style w:type="paragraph" w:customStyle="1" w:styleId="3666">
    <w:name w:val="表题11111"/>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667">
    <w:name w:val="图题411"/>
    <w:basedOn w:val="179"/>
    <w:next w:val="179"/>
    <w:qFormat/>
    <w:uiPriority w:val="0"/>
    <w:pPr>
      <w:ind w:firstLine="0"/>
      <w:jc w:val="center"/>
    </w:pPr>
    <w:rPr>
      <w:rFonts w:ascii="黑体" w:hAnsi="宋体" w:eastAsia="黑体"/>
      <w:b/>
      <w:bCs/>
    </w:rPr>
  </w:style>
  <w:style w:type="paragraph" w:customStyle="1" w:styleId="3668">
    <w:name w:val="Char Char Char Char Char Char Char1211"/>
    <w:basedOn w:val="1"/>
    <w:qFormat/>
    <w:uiPriority w:val="0"/>
    <w:pPr>
      <w:adjustRightInd/>
      <w:snapToGrid/>
      <w:spacing w:line="240" w:lineRule="auto"/>
      <w:ind w:firstLine="0" w:firstLineChars="0"/>
    </w:pPr>
    <w:rPr>
      <w:rFonts w:cs="Times New Roman"/>
      <w:sz w:val="21"/>
      <w:szCs w:val="20"/>
    </w:rPr>
  </w:style>
  <w:style w:type="paragraph" w:customStyle="1" w:styleId="3669">
    <w:name w:val="燕山正文11311"/>
    <w:basedOn w:val="1"/>
    <w:qFormat/>
    <w:uiPriority w:val="0"/>
    <w:pPr>
      <w:tabs>
        <w:tab w:val="left" w:pos="4680"/>
      </w:tabs>
      <w:spacing w:line="360" w:lineRule="auto"/>
      <w:ind w:firstLine="480"/>
    </w:pPr>
    <w:rPr>
      <w:rFonts w:ascii="宋体" w:hAnsi="宋体" w:cs="宋体"/>
      <w:bCs/>
      <w:snapToGrid w:val="0"/>
      <w:color w:val="000000"/>
      <w:kern w:val="0"/>
      <w:szCs w:val="24"/>
    </w:rPr>
  </w:style>
  <w:style w:type="paragraph" w:customStyle="1" w:styleId="3670">
    <w:name w:val="Char3211"/>
    <w:basedOn w:val="1"/>
    <w:qFormat/>
    <w:uiPriority w:val="0"/>
    <w:pPr>
      <w:adjustRightInd/>
      <w:snapToGrid/>
      <w:spacing w:line="240" w:lineRule="auto"/>
      <w:ind w:left="-48" w:firstLine="0" w:firstLineChars="0"/>
    </w:pPr>
    <w:rPr>
      <w:rFonts w:cs="Times New Roman"/>
      <w:sz w:val="21"/>
      <w:szCs w:val="24"/>
    </w:rPr>
  </w:style>
  <w:style w:type="paragraph" w:customStyle="1" w:styleId="3671">
    <w:name w:val="图表题11"/>
    <w:basedOn w:val="179"/>
    <w:next w:val="179"/>
    <w:qFormat/>
    <w:uiPriority w:val="0"/>
    <w:pPr>
      <w:ind w:firstLine="0"/>
      <w:jc w:val="center"/>
    </w:pPr>
    <w:rPr>
      <w:rFonts w:ascii="黑体" w:hAnsi="宋体" w:eastAsia="黑体"/>
      <w:b/>
      <w:bCs/>
    </w:rPr>
  </w:style>
  <w:style w:type="paragraph" w:customStyle="1" w:styleId="3672">
    <w:name w:val="表内文字小31311"/>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673">
    <w:name w:val="表题1421"/>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674">
    <w:name w:val="正文2111"/>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3675">
    <w:name w:val="正文修改311"/>
    <w:basedOn w:val="892"/>
    <w:qFormat/>
    <w:uiPriority w:val="0"/>
    <w:pPr>
      <w:spacing w:line="480" w:lineRule="exact"/>
      <w:ind w:firstLine="0" w:firstLineChars="0"/>
    </w:pPr>
    <w:rPr>
      <w:rFonts w:cs="宋体"/>
      <w:sz w:val="24"/>
      <w:szCs w:val="24"/>
    </w:rPr>
  </w:style>
  <w:style w:type="paragraph" w:customStyle="1" w:styleId="3676">
    <w:name w:val="表中文字311"/>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677">
    <w:name w:val="黑体三号311"/>
    <w:basedOn w:val="179"/>
    <w:qFormat/>
    <w:uiPriority w:val="0"/>
    <w:pPr>
      <w:jc w:val="center"/>
    </w:pPr>
    <w:rPr>
      <w:rFonts w:ascii="黑体" w:hAnsi="宋体" w:eastAsia="黑体"/>
      <w:b/>
      <w:bCs/>
      <w:sz w:val="32"/>
      <w:szCs w:val="20"/>
    </w:rPr>
  </w:style>
  <w:style w:type="paragraph" w:customStyle="1" w:styleId="3678">
    <w:name w:val="表内541311"/>
    <w:basedOn w:val="1"/>
    <w:qFormat/>
    <w:uiPriority w:val="0"/>
    <w:pPr>
      <w:spacing w:line="300" w:lineRule="auto"/>
      <w:ind w:firstLine="0" w:firstLineChars="0"/>
      <w:jc w:val="center"/>
    </w:pPr>
    <w:rPr>
      <w:rFonts w:ascii="宋体" w:hAnsi="宋体" w:cs="宋体"/>
      <w:sz w:val="21"/>
      <w:szCs w:val="20"/>
    </w:rPr>
  </w:style>
  <w:style w:type="paragraph" w:customStyle="1" w:styleId="3679">
    <w:name w:val="标题421"/>
    <w:basedOn w:val="1"/>
    <w:qFormat/>
    <w:uiPriority w:val="0"/>
    <w:pPr>
      <w:spacing w:line="300" w:lineRule="auto"/>
      <w:ind w:firstLine="0" w:firstLineChars="0"/>
      <w:jc w:val="left"/>
    </w:pPr>
    <w:rPr>
      <w:rFonts w:ascii="黑体" w:eastAsia="黑体" w:cs="Times New Roman"/>
      <w:bCs/>
      <w:szCs w:val="24"/>
    </w:rPr>
  </w:style>
  <w:style w:type="paragraph" w:customStyle="1" w:styleId="3680">
    <w:name w:val="正文格式611"/>
    <w:basedOn w:val="1"/>
    <w:qFormat/>
    <w:uiPriority w:val="0"/>
    <w:pPr>
      <w:adjustRightInd/>
      <w:snapToGrid/>
      <w:spacing w:line="360" w:lineRule="auto"/>
      <w:ind w:firstLine="482" w:firstLineChars="0"/>
    </w:pPr>
    <w:rPr>
      <w:rFonts w:ascii="宋体" w:hAnsi="宋体" w:cs="Times New Roman"/>
      <w:szCs w:val="24"/>
    </w:rPr>
  </w:style>
  <w:style w:type="paragraph" w:customStyle="1" w:styleId="3681">
    <w:name w:val="附件311"/>
    <w:basedOn w:val="3"/>
    <w:next w:val="179"/>
    <w:qFormat/>
    <w:uiPriority w:val="0"/>
    <w:pPr>
      <w:tabs>
        <w:tab w:val="left" w:pos="1566"/>
      </w:tabs>
      <w:spacing w:before="0" w:beforeLines="0" w:after="120" w:afterLines="0" w:line="360" w:lineRule="auto"/>
      <w:jc w:val="left"/>
    </w:pPr>
    <w:rPr>
      <w:rFonts w:ascii="黑体" w:hAnsi="宋体" w:eastAsia="黑体" w:cs="Times New Roman"/>
      <w:b w:val="0"/>
      <w:bCs w:val="0"/>
      <w:sz w:val="32"/>
      <w:szCs w:val="32"/>
    </w:rPr>
  </w:style>
  <w:style w:type="paragraph" w:customStyle="1" w:styleId="3682">
    <w:name w:val="表格内字体611"/>
    <w:basedOn w:val="179"/>
    <w:next w:val="179"/>
    <w:qFormat/>
    <w:uiPriority w:val="0"/>
    <w:pPr>
      <w:spacing w:line="240" w:lineRule="auto"/>
      <w:ind w:firstLine="0"/>
      <w:jc w:val="center"/>
    </w:pPr>
    <w:rPr>
      <w:rFonts w:hAnsi="宋体" w:cs="Times New Roman"/>
      <w:sz w:val="21"/>
    </w:rPr>
  </w:style>
  <w:style w:type="paragraph" w:customStyle="1" w:styleId="3683">
    <w:name w:val="Char711"/>
    <w:basedOn w:val="1"/>
    <w:qFormat/>
    <w:uiPriority w:val="0"/>
    <w:pPr>
      <w:adjustRightInd/>
      <w:snapToGrid/>
      <w:spacing w:line="240" w:lineRule="auto"/>
      <w:ind w:left="-48" w:firstLine="0" w:firstLineChars="0"/>
    </w:pPr>
    <w:rPr>
      <w:rFonts w:cs="Times New Roman"/>
      <w:sz w:val="21"/>
      <w:szCs w:val="24"/>
    </w:rPr>
  </w:style>
  <w:style w:type="paragraph" w:customStyle="1" w:styleId="3684">
    <w:name w:val="表格内字体1111"/>
    <w:basedOn w:val="179"/>
    <w:qFormat/>
    <w:uiPriority w:val="0"/>
    <w:pPr>
      <w:spacing w:line="240" w:lineRule="auto"/>
      <w:ind w:firstLine="0"/>
      <w:jc w:val="center"/>
    </w:pPr>
    <w:rPr>
      <w:sz w:val="21"/>
      <w:szCs w:val="20"/>
    </w:rPr>
  </w:style>
  <w:style w:type="paragraph" w:customStyle="1" w:styleId="3685">
    <w:name w:val="Char Char2 Char Char Char Char311"/>
    <w:basedOn w:val="1"/>
    <w:qFormat/>
    <w:uiPriority w:val="0"/>
    <w:pPr>
      <w:adjustRightInd/>
      <w:snapToGrid/>
      <w:spacing w:line="240" w:lineRule="auto"/>
      <w:ind w:firstLine="0" w:firstLineChars="0"/>
    </w:pPr>
    <w:rPr>
      <w:rFonts w:cs="Times New Roman"/>
      <w:sz w:val="21"/>
      <w:szCs w:val="24"/>
    </w:rPr>
  </w:style>
  <w:style w:type="paragraph" w:customStyle="1" w:styleId="3686">
    <w:name w:val="样式411"/>
    <w:basedOn w:val="34"/>
    <w:qFormat/>
    <w:uiPriority w:val="0"/>
    <w:pPr>
      <w:tabs>
        <w:tab w:val="left" w:pos="1820"/>
      </w:tabs>
      <w:adjustRightInd/>
      <w:spacing w:after="0" w:line="240" w:lineRule="atLeast"/>
      <w:jc w:val="center"/>
    </w:pPr>
    <w:rPr>
      <w:rFonts w:ascii="Calibri" w:hAnsi="Calibri" w:eastAsia="幼圆"/>
      <w:sz w:val="21"/>
      <w:szCs w:val="20"/>
    </w:rPr>
  </w:style>
  <w:style w:type="paragraph" w:customStyle="1" w:styleId="3687">
    <w:name w:val="标题4121"/>
    <w:basedOn w:val="6"/>
    <w:next w:val="1"/>
    <w:qFormat/>
    <w:uiPriority w:val="0"/>
    <w:pPr>
      <w:adjustRightInd/>
      <w:snapToGrid/>
      <w:spacing w:before="160" w:after="170" w:line="360" w:lineRule="auto"/>
      <w:ind w:firstLine="0" w:firstLineChars="0"/>
    </w:pPr>
    <w:rPr>
      <w:rFonts w:ascii="黑体" w:hAnsi="Arial" w:eastAsia="黑体" w:cs="Times New Roman"/>
      <w:kern w:val="0"/>
      <w:sz w:val="24"/>
      <w:lang w:val="zh-CN"/>
    </w:rPr>
  </w:style>
  <w:style w:type="paragraph" w:customStyle="1" w:styleId="3688">
    <w:name w:val="表内5111"/>
    <w:basedOn w:val="1"/>
    <w:qFormat/>
    <w:uiPriority w:val="0"/>
    <w:pPr>
      <w:spacing w:line="240" w:lineRule="auto"/>
      <w:ind w:firstLine="0" w:firstLineChars="0"/>
      <w:jc w:val="center"/>
    </w:pPr>
    <w:rPr>
      <w:rFonts w:ascii="宋体" w:hAnsi="宋体" w:cs="Times New Roman"/>
      <w:kern w:val="0"/>
      <w:sz w:val="20"/>
      <w:szCs w:val="20"/>
    </w:rPr>
  </w:style>
  <w:style w:type="paragraph" w:customStyle="1" w:styleId="3689">
    <w:name w:val="表内宋5中211"/>
    <w:basedOn w:val="1"/>
    <w:qFormat/>
    <w:uiPriority w:val="0"/>
    <w:pPr>
      <w:spacing w:line="240" w:lineRule="auto"/>
      <w:ind w:firstLine="0" w:firstLineChars="0"/>
      <w:jc w:val="center"/>
      <w:textAlignment w:val="baseline"/>
    </w:pPr>
    <w:rPr>
      <w:rFonts w:ascii="宋体" w:hAnsi="宋体" w:cs="Times New Roman"/>
      <w:kern w:val="0"/>
      <w:sz w:val="21"/>
      <w:szCs w:val="20"/>
    </w:rPr>
  </w:style>
  <w:style w:type="paragraph" w:customStyle="1" w:styleId="3690">
    <w:name w:val="样式 表格内字体1 +11"/>
    <w:basedOn w:val="2376"/>
    <w:next w:val="824"/>
    <w:qFormat/>
    <w:uiPriority w:val="0"/>
    <w:rPr>
      <w:rFonts w:hAnsi="Times New Roman" w:cs="宋体"/>
      <w:szCs w:val="20"/>
    </w:rPr>
  </w:style>
  <w:style w:type="paragraph" w:customStyle="1" w:styleId="3691">
    <w:name w:val="正文斜体11"/>
    <w:basedOn w:val="179"/>
    <w:next w:val="179"/>
    <w:qFormat/>
    <w:uiPriority w:val="0"/>
    <w:rPr>
      <w:rFonts w:hAnsi="宋体" w:cs="Times New Roman"/>
      <w:i/>
      <w:iCs/>
    </w:rPr>
  </w:style>
  <w:style w:type="paragraph" w:customStyle="1" w:styleId="3692">
    <w:name w:val="Char Char2 Char Char Char Char1111"/>
    <w:basedOn w:val="1"/>
    <w:qFormat/>
    <w:uiPriority w:val="0"/>
    <w:pPr>
      <w:adjustRightInd/>
      <w:snapToGrid/>
      <w:spacing w:line="240" w:lineRule="auto"/>
      <w:ind w:firstLine="0" w:firstLineChars="0"/>
    </w:pPr>
    <w:rPr>
      <w:rFonts w:cs="Times New Roman"/>
      <w:sz w:val="21"/>
      <w:szCs w:val="24"/>
    </w:rPr>
  </w:style>
  <w:style w:type="paragraph" w:customStyle="1" w:styleId="3693">
    <w:name w:val="Char811"/>
    <w:basedOn w:val="1"/>
    <w:qFormat/>
    <w:uiPriority w:val="0"/>
    <w:pPr>
      <w:adjustRightInd/>
      <w:snapToGrid/>
      <w:spacing w:line="240" w:lineRule="auto"/>
      <w:ind w:left="-48" w:firstLine="0" w:firstLineChars="0"/>
    </w:pPr>
    <w:rPr>
      <w:rFonts w:cs="Times New Roman"/>
      <w:sz w:val="21"/>
      <w:szCs w:val="24"/>
    </w:rPr>
  </w:style>
  <w:style w:type="paragraph" w:customStyle="1" w:styleId="3694">
    <w:name w:val="表格内字体711"/>
    <w:basedOn w:val="179"/>
    <w:next w:val="179"/>
    <w:qFormat/>
    <w:uiPriority w:val="0"/>
    <w:pPr>
      <w:spacing w:line="240" w:lineRule="auto"/>
      <w:ind w:firstLine="0"/>
      <w:jc w:val="center"/>
    </w:pPr>
    <w:rPr>
      <w:rFonts w:hAnsi="宋体" w:cs="Times New Roman"/>
      <w:sz w:val="21"/>
    </w:rPr>
  </w:style>
  <w:style w:type="paragraph" w:customStyle="1" w:styleId="3695">
    <w:name w:val="表题1511"/>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696">
    <w:name w:val="燕山正文411"/>
    <w:basedOn w:val="1"/>
    <w:qFormat/>
    <w:uiPriority w:val="0"/>
    <w:pPr>
      <w:tabs>
        <w:tab w:val="left" w:pos="4680"/>
      </w:tabs>
      <w:spacing w:line="480" w:lineRule="exact"/>
      <w:ind w:firstLine="0" w:firstLineChars="0"/>
    </w:pPr>
    <w:rPr>
      <w:rFonts w:ascii="宋体" w:cs="宋体"/>
      <w:szCs w:val="24"/>
    </w:rPr>
  </w:style>
  <w:style w:type="paragraph" w:customStyle="1" w:styleId="3697">
    <w:name w:val="默认段落字体 Para Char Char Char Char511"/>
    <w:basedOn w:val="1"/>
    <w:qFormat/>
    <w:uiPriority w:val="0"/>
    <w:pPr>
      <w:adjustRightInd/>
      <w:snapToGrid/>
      <w:spacing w:line="240" w:lineRule="auto"/>
      <w:ind w:firstLine="0" w:firstLineChars="0"/>
    </w:pPr>
    <w:rPr>
      <w:rFonts w:cs="Times New Roman"/>
      <w:sz w:val="21"/>
      <w:szCs w:val="24"/>
    </w:rPr>
  </w:style>
  <w:style w:type="paragraph" w:customStyle="1" w:styleId="3698">
    <w:name w:val="表题413"/>
    <w:basedOn w:val="35"/>
    <w:qFormat/>
    <w:uiPriority w:val="0"/>
    <w:pPr>
      <w:tabs>
        <w:tab w:val="left" w:pos="4305"/>
      </w:tabs>
      <w:spacing w:after="0" w:line="240" w:lineRule="auto"/>
      <w:ind w:left="0" w:leftChars="0" w:firstLine="0" w:firstLineChars="0"/>
      <w:jc w:val="center"/>
    </w:pPr>
    <w:rPr>
      <w:rFonts w:ascii="宋体" w:hAnsi="宋体" w:cs="宋体"/>
      <w:color w:val="000000"/>
      <w:szCs w:val="24"/>
      <w:lang w:val="zh-CN"/>
    </w:rPr>
  </w:style>
  <w:style w:type="paragraph" w:customStyle="1" w:styleId="3699">
    <w:name w:val="表内5中111"/>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3700">
    <w:name w:val="默认段落字体 Para Char411"/>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701">
    <w:name w:val="Char4211"/>
    <w:basedOn w:val="1"/>
    <w:qFormat/>
    <w:uiPriority w:val="0"/>
    <w:pPr>
      <w:adjustRightInd/>
      <w:snapToGrid/>
      <w:spacing w:line="240" w:lineRule="auto"/>
      <w:ind w:left="-48" w:firstLine="0" w:firstLineChars="0"/>
    </w:pPr>
    <w:rPr>
      <w:rFonts w:cs="Times New Roman"/>
      <w:sz w:val="21"/>
      <w:szCs w:val="24"/>
    </w:rPr>
  </w:style>
  <w:style w:type="paragraph" w:customStyle="1" w:styleId="3702">
    <w:name w:val="Char Char Char Char1 Char Char Char211"/>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3703">
    <w:name w:val="表题18"/>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704">
    <w:name w:val="Char171"/>
    <w:basedOn w:val="1"/>
    <w:qFormat/>
    <w:uiPriority w:val="0"/>
    <w:pPr>
      <w:adjustRightInd/>
      <w:snapToGrid/>
      <w:spacing w:line="240" w:lineRule="auto"/>
      <w:ind w:left="-48" w:firstLine="0" w:firstLineChars="0"/>
    </w:pPr>
    <w:rPr>
      <w:rFonts w:cs="Times New Roman"/>
      <w:sz w:val="21"/>
      <w:szCs w:val="24"/>
    </w:rPr>
  </w:style>
  <w:style w:type="paragraph" w:customStyle="1" w:styleId="3705">
    <w:name w:val="环评正文3"/>
    <w:qFormat/>
    <w:uiPriority w:val="0"/>
    <w:pPr>
      <w:spacing w:line="440" w:lineRule="exact"/>
      <w:ind w:firstLine="200" w:firstLineChars="200"/>
    </w:pPr>
    <w:rPr>
      <w:rFonts w:ascii="Times New Roman" w:hAnsi="Times New Roman" w:eastAsia="宋体" w:cs="Times New Roman"/>
      <w:bCs/>
      <w:kern w:val="2"/>
      <w:sz w:val="24"/>
      <w:szCs w:val="24"/>
      <w:lang w:val="en-US" w:eastAsia="zh-CN" w:bidi="ar-SA"/>
    </w:rPr>
  </w:style>
  <w:style w:type="paragraph" w:customStyle="1" w:styleId="3706">
    <w:name w:val="表格内容11"/>
    <w:qFormat/>
    <w:uiPriority w:val="0"/>
    <w:pPr>
      <w:jc w:val="center"/>
    </w:pPr>
    <w:rPr>
      <w:rFonts w:ascii="Times New Roman" w:hAnsi="Times New Roman" w:eastAsia="宋体" w:cs="Times New Roman"/>
      <w:kern w:val="2"/>
      <w:sz w:val="21"/>
      <w:szCs w:val="21"/>
      <w:lang w:val="en-US" w:eastAsia="zh-CN" w:bidi="ar-SA"/>
    </w:rPr>
  </w:style>
  <w:style w:type="paragraph" w:customStyle="1" w:styleId="3707">
    <w:name w:val="附件6"/>
    <w:basedOn w:val="3"/>
    <w:next w:val="179"/>
    <w:qFormat/>
    <w:uiPriority w:val="0"/>
    <w:pPr>
      <w:tabs>
        <w:tab w:val="left" w:pos="1566"/>
      </w:tabs>
      <w:spacing w:before="0" w:beforeLines="100" w:after="0" w:afterLines="0" w:line="360" w:lineRule="auto"/>
    </w:pPr>
    <w:rPr>
      <w:rFonts w:ascii="黑体" w:hAnsi="宋体" w:eastAsia="黑体" w:cs="Times New Roman"/>
      <w:b w:val="0"/>
      <w:bCs w:val="0"/>
      <w:sz w:val="32"/>
      <w:szCs w:val="32"/>
    </w:rPr>
  </w:style>
  <w:style w:type="paragraph" w:customStyle="1" w:styleId="3708">
    <w:name w:val="正文格式14"/>
    <w:basedOn w:val="1"/>
    <w:qFormat/>
    <w:uiPriority w:val="0"/>
    <w:pPr>
      <w:adjustRightInd/>
      <w:snapToGrid/>
      <w:spacing w:line="360" w:lineRule="auto"/>
      <w:ind w:firstLine="482" w:firstLineChars="0"/>
    </w:pPr>
    <w:rPr>
      <w:rFonts w:ascii="宋体" w:hAnsi="宋体" w:cs="Times New Roman"/>
      <w:szCs w:val="24"/>
    </w:rPr>
  </w:style>
  <w:style w:type="paragraph" w:customStyle="1" w:styleId="3709">
    <w:name w:val="图题10"/>
    <w:basedOn w:val="179"/>
    <w:next w:val="179"/>
    <w:qFormat/>
    <w:uiPriority w:val="0"/>
    <w:pPr>
      <w:ind w:firstLine="0"/>
      <w:jc w:val="center"/>
    </w:pPr>
    <w:rPr>
      <w:rFonts w:ascii="黑体" w:hAnsi="宋体" w:eastAsia="黑体"/>
      <w:b/>
      <w:bCs/>
    </w:rPr>
  </w:style>
  <w:style w:type="paragraph" w:customStyle="1" w:styleId="3710">
    <w:name w:val="文本框4"/>
    <w:basedOn w:val="1"/>
    <w:qFormat/>
    <w:uiPriority w:val="0"/>
    <w:pPr>
      <w:spacing w:after="6" w:line="240" w:lineRule="auto"/>
      <w:ind w:firstLine="0" w:firstLineChars="0"/>
      <w:jc w:val="center"/>
    </w:pPr>
    <w:rPr>
      <w:rFonts w:eastAsia="仿宋_GB2312" w:cs="Times New Roman"/>
      <w:sz w:val="21"/>
      <w:szCs w:val="24"/>
    </w:rPr>
  </w:style>
  <w:style w:type="paragraph" w:customStyle="1" w:styleId="3711">
    <w:name w:val="燕山正文116"/>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712">
    <w:name w:val="表内5417"/>
    <w:basedOn w:val="1"/>
    <w:qFormat/>
    <w:uiPriority w:val="0"/>
    <w:pPr>
      <w:spacing w:line="300" w:lineRule="auto"/>
      <w:ind w:firstLine="0" w:firstLineChars="0"/>
      <w:jc w:val="center"/>
    </w:pPr>
    <w:rPr>
      <w:rFonts w:ascii="宋体" w:hAnsi="宋体" w:cs="宋体"/>
      <w:sz w:val="21"/>
      <w:szCs w:val="20"/>
    </w:rPr>
  </w:style>
  <w:style w:type="paragraph" w:customStyle="1" w:styleId="3713">
    <w:name w:val="表内文字小216"/>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714">
    <w:name w:val="Char Char Char Char Char Char Char10"/>
    <w:basedOn w:val="1"/>
    <w:qFormat/>
    <w:uiPriority w:val="0"/>
    <w:pPr>
      <w:adjustRightInd/>
      <w:snapToGrid/>
      <w:spacing w:line="240" w:lineRule="auto"/>
      <w:ind w:firstLine="0" w:firstLineChars="0"/>
    </w:pPr>
    <w:rPr>
      <w:rFonts w:cs="Times New Roman"/>
      <w:sz w:val="21"/>
      <w:szCs w:val="24"/>
    </w:rPr>
  </w:style>
  <w:style w:type="paragraph" w:customStyle="1" w:styleId="3715">
    <w:name w:val="正文24"/>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3716">
    <w:name w:val="表内文字小316"/>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717">
    <w:name w:val="表内宋5114"/>
    <w:basedOn w:val="81"/>
    <w:qFormat/>
    <w:uiPriority w:val="0"/>
    <w:pPr>
      <w:adjustRightInd w:val="0"/>
      <w:snapToGrid w:val="0"/>
      <w:spacing w:before="0" w:beforeAutospacing="0" w:after="0" w:afterAutospacing="0"/>
      <w:jc w:val="both"/>
    </w:pPr>
    <w:rPr>
      <w:rFonts w:cs="宋体"/>
      <w:color w:val="000000"/>
    </w:rPr>
  </w:style>
  <w:style w:type="paragraph" w:customStyle="1" w:styleId="3718">
    <w:name w:val="表6"/>
    <w:basedOn w:val="1"/>
    <w:qFormat/>
    <w:uiPriority w:val="0"/>
    <w:pPr>
      <w:spacing w:line="240" w:lineRule="auto"/>
      <w:ind w:firstLine="0" w:firstLineChars="0"/>
      <w:jc w:val="center"/>
    </w:pPr>
    <w:rPr>
      <w:rFonts w:eastAsia="仿宋_GB2312" w:cs="Times New Roman"/>
      <w:szCs w:val="24"/>
    </w:rPr>
  </w:style>
  <w:style w:type="paragraph" w:customStyle="1" w:styleId="3719">
    <w:name w:val="默认段落字体 Para Char Char Char Char8"/>
    <w:basedOn w:val="1"/>
    <w:qFormat/>
    <w:uiPriority w:val="0"/>
    <w:pPr>
      <w:adjustRightInd/>
      <w:snapToGrid/>
      <w:spacing w:line="240" w:lineRule="auto"/>
      <w:ind w:firstLine="0" w:firstLineChars="0"/>
    </w:pPr>
    <w:rPr>
      <w:rFonts w:cs="Times New Roman"/>
      <w:sz w:val="21"/>
      <w:szCs w:val="24"/>
    </w:rPr>
  </w:style>
  <w:style w:type="paragraph" w:customStyle="1" w:styleId="3720">
    <w:name w:val="Char Char2 Char Char Char Char9"/>
    <w:basedOn w:val="1"/>
    <w:qFormat/>
    <w:uiPriority w:val="0"/>
    <w:pPr>
      <w:adjustRightInd/>
      <w:snapToGrid/>
      <w:spacing w:line="240" w:lineRule="auto"/>
      <w:ind w:firstLine="0" w:firstLineChars="0"/>
    </w:pPr>
    <w:rPr>
      <w:rFonts w:cs="Times New Roman"/>
      <w:sz w:val="21"/>
      <w:szCs w:val="24"/>
    </w:rPr>
  </w:style>
  <w:style w:type="paragraph" w:customStyle="1" w:styleId="3721">
    <w:name w:val="正文格式＝9"/>
    <w:basedOn w:val="179"/>
    <w:next w:val="179"/>
    <w:qFormat/>
    <w:uiPriority w:val="0"/>
    <w:rPr>
      <w:rFonts w:hAnsi="宋体" w:cs="Times New Roman"/>
    </w:rPr>
  </w:style>
  <w:style w:type="paragraph" w:customStyle="1" w:styleId="3722">
    <w:name w:val="Char30"/>
    <w:basedOn w:val="1"/>
    <w:qFormat/>
    <w:uiPriority w:val="0"/>
    <w:pPr>
      <w:adjustRightInd/>
      <w:snapToGrid/>
      <w:spacing w:line="240" w:lineRule="auto"/>
      <w:ind w:left="-48" w:firstLine="0" w:firstLineChars="0"/>
    </w:pPr>
    <w:rPr>
      <w:rFonts w:cs="Times New Roman"/>
      <w:sz w:val="21"/>
      <w:szCs w:val="24"/>
    </w:rPr>
  </w:style>
  <w:style w:type="paragraph" w:customStyle="1" w:styleId="3723">
    <w:name w:val="样式15"/>
    <w:basedOn w:val="1192"/>
    <w:qFormat/>
    <w:uiPriority w:val="0"/>
    <w:pPr>
      <w:spacing w:line="240" w:lineRule="auto"/>
      <w:ind w:firstLine="0"/>
      <w:jc w:val="center"/>
    </w:pPr>
    <w:rPr>
      <w:rFonts w:cs="Times New Roman"/>
      <w:b/>
      <w:color w:val="auto"/>
      <w:szCs w:val="20"/>
    </w:rPr>
  </w:style>
  <w:style w:type="paragraph" w:customStyle="1" w:styleId="3724">
    <w:name w:val="表内宋5中5"/>
    <w:basedOn w:val="1"/>
    <w:qFormat/>
    <w:uiPriority w:val="0"/>
    <w:pPr>
      <w:spacing w:line="240" w:lineRule="auto"/>
      <w:ind w:firstLine="0" w:firstLineChars="0"/>
      <w:textAlignment w:val="baseline"/>
    </w:pPr>
    <w:rPr>
      <w:rFonts w:cs="Times New Roman"/>
      <w:color w:val="000000"/>
      <w:kern w:val="0"/>
      <w:sz w:val="21"/>
      <w:szCs w:val="20"/>
    </w:rPr>
  </w:style>
  <w:style w:type="paragraph" w:customStyle="1" w:styleId="3725">
    <w:name w:val="表内文字小5"/>
    <w:basedOn w:val="1"/>
    <w:qFormat/>
    <w:uiPriority w:val="0"/>
    <w:pPr>
      <w:spacing w:line="240" w:lineRule="auto"/>
      <w:ind w:firstLine="0" w:firstLineChars="0"/>
      <w:jc w:val="center"/>
    </w:pPr>
    <w:rPr>
      <w:rFonts w:ascii="宋体" w:hAnsi="Times" w:cs="Times New Roman"/>
      <w:sz w:val="21"/>
      <w:szCs w:val="20"/>
    </w:rPr>
  </w:style>
  <w:style w:type="paragraph" w:customStyle="1" w:styleId="3726">
    <w:name w:val="表内55"/>
    <w:basedOn w:val="1"/>
    <w:qFormat/>
    <w:uiPriority w:val="0"/>
    <w:pPr>
      <w:spacing w:line="300" w:lineRule="auto"/>
      <w:ind w:firstLine="0" w:firstLineChars="0"/>
      <w:jc w:val="left"/>
    </w:pPr>
    <w:rPr>
      <w:rFonts w:ascii="宋体" w:cs="Times New Roman"/>
      <w:sz w:val="18"/>
      <w:szCs w:val="20"/>
    </w:rPr>
  </w:style>
  <w:style w:type="paragraph" w:customStyle="1" w:styleId="3727">
    <w:name w:val="Char Char Char Char1 Char Char Char6"/>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3728">
    <w:name w:val="正文格式15"/>
    <w:basedOn w:val="1"/>
    <w:qFormat/>
    <w:uiPriority w:val="0"/>
    <w:pPr>
      <w:adjustRightInd/>
      <w:snapToGrid/>
      <w:spacing w:line="360" w:lineRule="auto"/>
      <w:ind w:firstLine="482" w:firstLineChars="0"/>
    </w:pPr>
    <w:rPr>
      <w:rFonts w:ascii="宋体" w:hAnsi="宋体" w:cs="Times New Roman"/>
      <w:szCs w:val="24"/>
    </w:rPr>
  </w:style>
  <w:style w:type="paragraph" w:customStyle="1" w:styleId="3729">
    <w:name w:val="表格内字体24"/>
    <w:basedOn w:val="179"/>
    <w:next w:val="179"/>
    <w:qFormat/>
    <w:uiPriority w:val="0"/>
    <w:pPr>
      <w:spacing w:line="240" w:lineRule="auto"/>
      <w:ind w:firstLine="0"/>
      <w:jc w:val="center"/>
    </w:pPr>
    <w:rPr>
      <w:rFonts w:hAnsi="宋体" w:cs="Times New Roman"/>
      <w:sz w:val="21"/>
    </w:rPr>
  </w:style>
  <w:style w:type="paragraph" w:customStyle="1" w:styleId="3730">
    <w:name w:val="图题13"/>
    <w:basedOn w:val="179"/>
    <w:next w:val="179"/>
    <w:qFormat/>
    <w:uiPriority w:val="0"/>
    <w:pPr>
      <w:ind w:firstLine="0"/>
      <w:jc w:val="center"/>
    </w:pPr>
    <w:rPr>
      <w:rFonts w:ascii="黑体" w:hAnsi="宋体" w:eastAsia="黑体"/>
      <w:b/>
      <w:bCs/>
    </w:rPr>
  </w:style>
  <w:style w:type="paragraph" w:customStyle="1" w:styleId="3731">
    <w:name w:val="默认段落字体 Para Char Char Char Char13"/>
    <w:basedOn w:val="1"/>
    <w:qFormat/>
    <w:uiPriority w:val="0"/>
    <w:pPr>
      <w:adjustRightInd/>
      <w:snapToGrid/>
      <w:spacing w:line="240" w:lineRule="auto"/>
      <w:ind w:firstLine="0" w:firstLineChars="0"/>
    </w:pPr>
    <w:rPr>
      <w:rFonts w:cs="Times New Roman"/>
      <w:sz w:val="21"/>
      <w:szCs w:val="24"/>
    </w:rPr>
  </w:style>
  <w:style w:type="paragraph" w:customStyle="1" w:styleId="3732">
    <w:name w:val="表格内字体14"/>
    <w:basedOn w:val="179"/>
    <w:next w:val="179"/>
    <w:qFormat/>
    <w:uiPriority w:val="0"/>
    <w:pPr>
      <w:spacing w:line="240" w:lineRule="auto"/>
      <w:ind w:firstLine="0"/>
      <w:jc w:val="center"/>
    </w:pPr>
    <w:rPr>
      <w:rFonts w:hAnsi="宋体" w:cs="Times New Roman"/>
      <w:sz w:val="21"/>
    </w:rPr>
  </w:style>
  <w:style w:type="paragraph" w:customStyle="1" w:styleId="3733">
    <w:name w:val="表内文字小2113"/>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734">
    <w:name w:val="表题3113"/>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735">
    <w:name w:val="Char Char Char Char Char Char Char18"/>
    <w:basedOn w:val="1"/>
    <w:qFormat/>
    <w:uiPriority w:val="0"/>
    <w:pPr>
      <w:adjustRightInd/>
      <w:snapToGrid/>
      <w:spacing w:line="240" w:lineRule="auto"/>
      <w:ind w:firstLine="0" w:firstLineChars="0"/>
    </w:pPr>
    <w:rPr>
      <w:rFonts w:cs="Times New Roman"/>
      <w:sz w:val="21"/>
      <w:szCs w:val="24"/>
    </w:rPr>
  </w:style>
  <w:style w:type="paragraph" w:customStyle="1" w:styleId="3736">
    <w:name w:val="附件13"/>
    <w:basedOn w:val="3"/>
    <w:next w:val="179"/>
    <w:qFormat/>
    <w:uiPriority w:val="0"/>
    <w:pPr>
      <w:tabs>
        <w:tab w:val="left" w:pos="1566"/>
      </w:tabs>
      <w:spacing w:before="0" w:beforeLines="100" w:after="0" w:afterLines="0" w:line="360" w:lineRule="auto"/>
    </w:pPr>
    <w:rPr>
      <w:rFonts w:ascii="黑体" w:hAnsi="宋体" w:eastAsia="黑体" w:cs="Times New Roman"/>
      <w:bCs w:val="0"/>
      <w:sz w:val="32"/>
      <w:szCs w:val="32"/>
    </w:rPr>
  </w:style>
  <w:style w:type="paragraph" w:customStyle="1" w:styleId="3737">
    <w:name w:val="黑体三号13"/>
    <w:basedOn w:val="179"/>
    <w:qFormat/>
    <w:uiPriority w:val="0"/>
    <w:pPr>
      <w:jc w:val="center"/>
    </w:pPr>
    <w:rPr>
      <w:rFonts w:ascii="黑体" w:hAnsi="宋体" w:eastAsia="黑体"/>
      <w:b/>
      <w:bCs/>
      <w:sz w:val="32"/>
      <w:szCs w:val="20"/>
    </w:rPr>
  </w:style>
  <w:style w:type="paragraph" w:customStyle="1" w:styleId="3738">
    <w:name w:val="正文修改13"/>
    <w:basedOn w:val="892"/>
    <w:qFormat/>
    <w:uiPriority w:val="0"/>
    <w:pPr>
      <w:spacing w:line="480" w:lineRule="exact"/>
      <w:ind w:firstLine="0" w:firstLineChars="0"/>
    </w:pPr>
    <w:rPr>
      <w:rFonts w:cs="宋体"/>
      <w:sz w:val="24"/>
      <w:szCs w:val="24"/>
    </w:rPr>
  </w:style>
  <w:style w:type="paragraph" w:customStyle="1" w:styleId="3739">
    <w:name w:val="表中文字14"/>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740">
    <w:name w:val="表内文字小3113"/>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741">
    <w:name w:val="正文格式＝23"/>
    <w:basedOn w:val="179"/>
    <w:next w:val="179"/>
    <w:qFormat/>
    <w:uiPriority w:val="0"/>
    <w:rPr>
      <w:rFonts w:hAnsi="宋体" w:cs="Times New Roman"/>
    </w:rPr>
  </w:style>
  <w:style w:type="paragraph" w:customStyle="1" w:styleId="3742">
    <w:name w:val="表内文字小25"/>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743">
    <w:name w:val="表内文字小2123"/>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744">
    <w:name w:val="燕山正文1123"/>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745">
    <w:name w:val="默认段落字体 Para Char Char Char Char23"/>
    <w:basedOn w:val="1"/>
    <w:qFormat/>
    <w:uiPriority w:val="0"/>
    <w:pPr>
      <w:adjustRightInd/>
      <w:snapToGrid/>
      <w:spacing w:line="240" w:lineRule="auto"/>
      <w:ind w:firstLine="0" w:firstLineChars="0"/>
    </w:pPr>
    <w:rPr>
      <w:rFonts w:cs="Times New Roman"/>
      <w:sz w:val="21"/>
      <w:szCs w:val="24"/>
    </w:rPr>
  </w:style>
  <w:style w:type="paragraph" w:customStyle="1" w:styleId="3746">
    <w:name w:val="正文斜体3"/>
    <w:basedOn w:val="179"/>
    <w:next w:val="179"/>
    <w:qFormat/>
    <w:uiPriority w:val="0"/>
    <w:rPr>
      <w:rFonts w:hAnsi="宋体" w:cs="Times New Roman"/>
      <w:i/>
      <w:iCs/>
    </w:rPr>
  </w:style>
  <w:style w:type="paragraph" w:customStyle="1" w:styleId="3747">
    <w:name w:val="附件23"/>
    <w:basedOn w:val="3"/>
    <w:next w:val="179"/>
    <w:qFormat/>
    <w:uiPriority w:val="0"/>
    <w:pPr>
      <w:tabs>
        <w:tab w:val="left" w:pos="1566"/>
      </w:tabs>
      <w:spacing w:before="0" w:beforeLines="100" w:after="0" w:afterLines="0" w:line="360" w:lineRule="auto"/>
    </w:pPr>
    <w:rPr>
      <w:rFonts w:ascii="黑体" w:hAnsi="宋体" w:eastAsia="黑体" w:cs="Times New Roman"/>
      <w:bCs w:val="0"/>
      <w:sz w:val="32"/>
      <w:szCs w:val="32"/>
    </w:rPr>
  </w:style>
  <w:style w:type="paragraph" w:customStyle="1" w:styleId="3748">
    <w:name w:val="黑体三号23"/>
    <w:basedOn w:val="179"/>
    <w:qFormat/>
    <w:uiPriority w:val="0"/>
    <w:pPr>
      <w:jc w:val="center"/>
    </w:pPr>
    <w:rPr>
      <w:rFonts w:ascii="黑体" w:hAnsi="宋体" w:eastAsia="黑体"/>
      <w:b/>
      <w:bCs/>
      <w:sz w:val="32"/>
      <w:szCs w:val="20"/>
    </w:rPr>
  </w:style>
  <w:style w:type="paragraph" w:customStyle="1" w:styleId="3749">
    <w:name w:val="表中文字23"/>
    <w:basedOn w:val="1"/>
    <w:qFormat/>
    <w:uiPriority w:val="0"/>
    <w:pPr>
      <w:widowControl/>
      <w:snapToGrid/>
      <w:spacing w:line="240" w:lineRule="atLeast"/>
      <w:ind w:right="-42" w:rightChars="-20" w:firstLine="0" w:firstLineChars="0"/>
      <w:jc w:val="center"/>
      <w:textAlignment w:val="baseline"/>
    </w:pPr>
    <w:rPr>
      <w:rFonts w:ascii="宋体" w:cs="Times New Roman"/>
      <w:kern w:val="0"/>
      <w:sz w:val="21"/>
      <w:szCs w:val="21"/>
    </w:rPr>
  </w:style>
  <w:style w:type="paragraph" w:customStyle="1" w:styleId="3750">
    <w:name w:val="正文格式＝14"/>
    <w:basedOn w:val="179"/>
    <w:next w:val="179"/>
    <w:qFormat/>
    <w:uiPriority w:val="0"/>
    <w:rPr>
      <w:rFonts w:hAnsi="宋体" w:cs="Times New Roman"/>
    </w:rPr>
  </w:style>
  <w:style w:type="paragraph" w:customStyle="1" w:styleId="3751">
    <w:name w:val="正文格式＝33"/>
    <w:basedOn w:val="179"/>
    <w:next w:val="179"/>
    <w:qFormat/>
    <w:uiPriority w:val="0"/>
    <w:rPr>
      <w:rFonts w:hAnsi="宋体" w:cs="Times New Roman"/>
    </w:rPr>
  </w:style>
  <w:style w:type="paragraph" w:customStyle="1" w:styleId="3752">
    <w:name w:val="默认段落字体 Para Char8"/>
    <w:basedOn w:val="1"/>
    <w:qFormat/>
    <w:uiPriority w:val="0"/>
    <w:pPr>
      <w:adjustRightInd/>
      <w:snapToGrid/>
      <w:spacing w:line="360" w:lineRule="auto"/>
    </w:pPr>
    <w:rPr>
      <w:rFonts w:ascii="宋体" w:hAnsi="宋体" w:cs="宋体"/>
      <w:szCs w:val="24"/>
    </w:rPr>
  </w:style>
  <w:style w:type="paragraph" w:customStyle="1" w:styleId="3753">
    <w:name w:val="表内文字小223"/>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754">
    <w:name w:val="正文.22"/>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3755">
    <w:name w:val="正文格式213"/>
    <w:basedOn w:val="1"/>
    <w:qFormat/>
    <w:uiPriority w:val="0"/>
    <w:pPr>
      <w:adjustRightInd/>
      <w:snapToGrid/>
      <w:spacing w:line="360" w:lineRule="auto"/>
      <w:ind w:firstLine="482" w:firstLineChars="0"/>
    </w:pPr>
    <w:rPr>
      <w:rFonts w:ascii="宋体" w:hAnsi="宋体" w:cs="Times New Roman"/>
      <w:szCs w:val="24"/>
    </w:rPr>
  </w:style>
  <w:style w:type="paragraph" w:customStyle="1" w:styleId="3756">
    <w:name w:val="表格内字体213"/>
    <w:basedOn w:val="179"/>
    <w:next w:val="179"/>
    <w:qFormat/>
    <w:uiPriority w:val="0"/>
    <w:pPr>
      <w:spacing w:line="240" w:lineRule="auto"/>
      <w:ind w:firstLine="0"/>
      <w:jc w:val="center"/>
    </w:pPr>
    <w:rPr>
      <w:rFonts w:hAnsi="宋体" w:cs="Times New Roman"/>
      <w:sz w:val="21"/>
    </w:rPr>
  </w:style>
  <w:style w:type="paragraph" w:customStyle="1" w:styleId="3757">
    <w:name w:val="表文字5113"/>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758">
    <w:name w:val="默认段落字体 Para Char7"/>
    <w:basedOn w:val="1"/>
    <w:qFormat/>
    <w:uiPriority w:val="0"/>
    <w:pPr>
      <w:adjustRightInd/>
      <w:snapToGrid/>
      <w:spacing w:line="360" w:lineRule="auto"/>
    </w:pPr>
    <w:rPr>
      <w:rFonts w:ascii="宋体" w:hAnsi="宋体" w:cs="宋体"/>
      <w:szCs w:val="24"/>
    </w:rPr>
  </w:style>
  <w:style w:type="paragraph" w:customStyle="1" w:styleId="3759">
    <w:name w:val="Char232"/>
    <w:basedOn w:val="1"/>
    <w:qFormat/>
    <w:uiPriority w:val="0"/>
    <w:pPr>
      <w:adjustRightInd/>
      <w:snapToGrid/>
      <w:spacing w:line="240" w:lineRule="auto"/>
      <w:ind w:left="-48" w:firstLine="0" w:firstLineChars="0"/>
    </w:pPr>
    <w:rPr>
      <w:rFonts w:cs="Times New Roman"/>
      <w:sz w:val="21"/>
      <w:szCs w:val="24"/>
    </w:rPr>
  </w:style>
  <w:style w:type="paragraph" w:customStyle="1" w:styleId="3760">
    <w:name w:val="正文格式43"/>
    <w:basedOn w:val="1"/>
    <w:qFormat/>
    <w:uiPriority w:val="0"/>
    <w:pPr>
      <w:adjustRightInd/>
      <w:snapToGrid/>
      <w:spacing w:line="360" w:lineRule="auto"/>
      <w:ind w:firstLine="482" w:firstLineChars="0"/>
    </w:pPr>
    <w:rPr>
      <w:rFonts w:ascii="宋体" w:hAnsi="宋体" w:cs="Times New Roman"/>
      <w:szCs w:val="24"/>
    </w:rPr>
  </w:style>
  <w:style w:type="paragraph" w:customStyle="1" w:styleId="3761">
    <w:name w:val="正文格式＝43"/>
    <w:basedOn w:val="179"/>
    <w:next w:val="179"/>
    <w:qFormat/>
    <w:uiPriority w:val="0"/>
    <w:rPr>
      <w:rFonts w:hAnsi="宋体" w:cs="Times New Roman"/>
    </w:rPr>
  </w:style>
  <w:style w:type="paragraph" w:customStyle="1" w:styleId="3762">
    <w:name w:val="表题133"/>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763">
    <w:name w:val="默认段落字体 Para Char13"/>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764">
    <w:name w:val="23-47表名3"/>
    <w:basedOn w:val="1"/>
    <w:qFormat/>
    <w:uiPriority w:val="0"/>
    <w:pPr>
      <w:adjustRightInd/>
      <w:snapToGrid/>
      <w:spacing w:afterLines="50" w:line="440" w:lineRule="exact"/>
      <w:ind w:firstLine="0" w:firstLineChars="0"/>
      <w:jc w:val="center"/>
    </w:pPr>
    <w:rPr>
      <w:rFonts w:ascii="宋体" w:hAnsi="宋体" w:cs="Times New Roman"/>
      <w:b/>
      <w:szCs w:val="24"/>
    </w:rPr>
  </w:style>
  <w:style w:type="paragraph" w:customStyle="1" w:styleId="3765">
    <w:name w:val="xl243"/>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1"/>
      <w:szCs w:val="21"/>
    </w:rPr>
  </w:style>
  <w:style w:type="paragraph" w:customStyle="1" w:styleId="3766">
    <w:name w:val="Char53"/>
    <w:basedOn w:val="1"/>
    <w:qFormat/>
    <w:uiPriority w:val="0"/>
    <w:pPr>
      <w:spacing w:line="240" w:lineRule="auto"/>
      <w:ind w:left="-45" w:firstLine="0" w:firstLineChars="0"/>
    </w:pPr>
    <w:rPr>
      <w:rFonts w:cs="Times New Roman"/>
      <w:sz w:val="21"/>
      <w:szCs w:val="24"/>
    </w:rPr>
  </w:style>
  <w:style w:type="paragraph" w:customStyle="1" w:styleId="3767">
    <w:name w:val="燕山正文1133"/>
    <w:basedOn w:val="1"/>
    <w:qFormat/>
    <w:uiPriority w:val="0"/>
    <w:pPr>
      <w:tabs>
        <w:tab w:val="left" w:pos="4680"/>
      </w:tabs>
      <w:spacing w:line="360" w:lineRule="auto"/>
      <w:ind w:firstLine="480"/>
    </w:pPr>
    <w:rPr>
      <w:rFonts w:ascii="宋体" w:hAnsi="宋体" w:cs="宋体"/>
      <w:bCs/>
      <w:snapToGrid w:val="0"/>
      <w:color w:val="000000"/>
      <w:kern w:val="0"/>
      <w:szCs w:val="24"/>
    </w:rPr>
  </w:style>
  <w:style w:type="paragraph" w:customStyle="1" w:styleId="3768">
    <w:name w:val="表格内字体53"/>
    <w:basedOn w:val="179"/>
    <w:next w:val="179"/>
    <w:qFormat/>
    <w:uiPriority w:val="0"/>
    <w:pPr>
      <w:adjustRightInd w:val="0"/>
      <w:snapToGrid w:val="0"/>
      <w:spacing w:line="240" w:lineRule="auto"/>
      <w:ind w:firstLine="0"/>
    </w:pPr>
    <w:rPr>
      <w:rFonts w:hAnsi="宋体" w:cs="Times New Roman"/>
      <w:sz w:val="21"/>
    </w:rPr>
  </w:style>
  <w:style w:type="paragraph" w:customStyle="1" w:styleId="3769">
    <w:name w:val="文本框13"/>
    <w:basedOn w:val="1"/>
    <w:qFormat/>
    <w:uiPriority w:val="0"/>
    <w:pPr>
      <w:spacing w:after="6" w:line="240" w:lineRule="auto"/>
      <w:ind w:firstLine="0" w:firstLineChars="0"/>
      <w:jc w:val="center"/>
    </w:pPr>
    <w:rPr>
      <w:rFonts w:eastAsia="仿宋_GB2312" w:cs="Times New Roman"/>
      <w:sz w:val="21"/>
      <w:szCs w:val="24"/>
    </w:rPr>
  </w:style>
  <w:style w:type="paragraph" w:customStyle="1" w:styleId="3770">
    <w:name w:val="表内宋51113"/>
    <w:basedOn w:val="81"/>
    <w:qFormat/>
    <w:uiPriority w:val="0"/>
    <w:pPr>
      <w:adjustRightInd w:val="0"/>
      <w:snapToGrid w:val="0"/>
      <w:spacing w:before="0" w:beforeAutospacing="0" w:after="0" w:afterAutospacing="0"/>
      <w:jc w:val="both"/>
    </w:pPr>
    <w:rPr>
      <w:rFonts w:cs="宋体"/>
      <w:color w:val="000000"/>
    </w:rPr>
  </w:style>
  <w:style w:type="paragraph" w:customStyle="1" w:styleId="3771">
    <w:name w:val="表内文字小3133"/>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772">
    <w:name w:val="表格内字体74"/>
    <w:basedOn w:val="179"/>
    <w:next w:val="179"/>
    <w:qFormat/>
    <w:uiPriority w:val="0"/>
    <w:pPr>
      <w:spacing w:line="240" w:lineRule="auto"/>
      <w:ind w:firstLine="0"/>
      <w:jc w:val="center"/>
    </w:pPr>
    <w:rPr>
      <w:rFonts w:hAnsi="宋体" w:cs="Times New Roman"/>
      <w:sz w:val="21"/>
    </w:rPr>
  </w:style>
  <w:style w:type="paragraph" w:customStyle="1" w:styleId="3773">
    <w:name w:val="表文字533"/>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774">
    <w:name w:val="图题222"/>
    <w:basedOn w:val="179"/>
    <w:next w:val="179"/>
    <w:qFormat/>
    <w:uiPriority w:val="0"/>
    <w:pPr>
      <w:ind w:firstLine="0"/>
      <w:jc w:val="center"/>
    </w:pPr>
    <w:rPr>
      <w:rFonts w:ascii="黑体" w:hAnsi="宋体" w:eastAsia="黑体"/>
      <w:b/>
      <w:bCs/>
    </w:rPr>
  </w:style>
  <w:style w:type="paragraph" w:customStyle="1" w:styleId="3775">
    <w:name w:val="Char Char Char Char Char Char Char26"/>
    <w:basedOn w:val="1"/>
    <w:qFormat/>
    <w:uiPriority w:val="0"/>
    <w:pPr>
      <w:adjustRightInd/>
      <w:snapToGrid/>
      <w:spacing w:line="240" w:lineRule="auto"/>
      <w:ind w:firstLine="0" w:firstLineChars="0"/>
    </w:pPr>
    <w:rPr>
      <w:rFonts w:cs="Times New Roman"/>
      <w:sz w:val="21"/>
      <w:szCs w:val="24"/>
    </w:rPr>
  </w:style>
  <w:style w:type="paragraph" w:customStyle="1" w:styleId="3776">
    <w:name w:val="Char Char2 Char Char Char Char20"/>
    <w:basedOn w:val="1"/>
    <w:qFormat/>
    <w:uiPriority w:val="0"/>
    <w:pPr>
      <w:adjustRightInd/>
      <w:snapToGrid/>
      <w:spacing w:line="240" w:lineRule="auto"/>
      <w:ind w:firstLine="0" w:firstLineChars="0"/>
    </w:pPr>
    <w:rPr>
      <w:rFonts w:cs="Times New Roman"/>
      <w:sz w:val="21"/>
      <w:szCs w:val="24"/>
    </w:rPr>
  </w:style>
  <w:style w:type="paragraph" w:customStyle="1" w:styleId="3777">
    <w:name w:val="燕山正文33"/>
    <w:basedOn w:val="1"/>
    <w:qFormat/>
    <w:uiPriority w:val="0"/>
    <w:pPr>
      <w:tabs>
        <w:tab w:val="left" w:pos="4680"/>
      </w:tabs>
      <w:spacing w:line="480" w:lineRule="exact"/>
      <w:ind w:firstLine="0" w:firstLineChars="0"/>
    </w:pPr>
    <w:rPr>
      <w:rFonts w:ascii="宋体" w:cs="宋体"/>
      <w:szCs w:val="24"/>
    </w:rPr>
  </w:style>
  <w:style w:type="paragraph" w:customStyle="1" w:styleId="3778">
    <w:name w:val="表题134"/>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779">
    <w:name w:val="默认段落字体 Para Char Char Char Char33"/>
    <w:basedOn w:val="1"/>
    <w:qFormat/>
    <w:uiPriority w:val="0"/>
    <w:pPr>
      <w:adjustRightInd/>
      <w:snapToGrid/>
      <w:spacing w:line="240" w:lineRule="auto"/>
      <w:ind w:firstLine="0" w:firstLineChars="0"/>
    </w:pPr>
    <w:rPr>
      <w:rFonts w:cs="Times New Roman"/>
      <w:sz w:val="21"/>
      <w:szCs w:val="24"/>
    </w:rPr>
  </w:style>
  <w:style w:type="paragraph" w:customStyle="1" w:styleId="3780">
    <w:name w:val="23-47表名4"/>
    <w:basedOn w:val="1"/>
    <w:qFormat/>
    <w:uiPriority w:val="0"/>
    <w:pPr>
      <w:adjustRightInd/>
      <w:snapToGrid/>
      <w:spacing w:afterLines="50" w:line="440" w:lineRule="exact"/>
      <w:ind w:firstLine="0" w:firstLineChars="0"/>
      <w:jc w:val="center"/>
    </w:pPr>
    <w:rPr>
      <w:rFonts w:ascii="宋体" w:hAnsi="宋体" w:cs="Times New Roman"/>
      <w:b/>
      <w:szCs w:val="24"/>
    </w:rPr>
  </w:style>
  <w:style w:type="paragraph" w:customStyle="1" w:styleId="3781">
    <w:name w:val="表内54133"/>
    <w:basedOn w:val="1"/>
    <w:qFormat/>
    <w:uiPriority w:val="0"/>
    <w:pPr>
      <w:spacing w:line="300" w:lineRule="auto"/>
      <w:ind w:firstLine="0" w:firstLineChars="0"/>
      <w:jc w:val="center"/>
    </w:pPr>
    <w:rPr>
      <w:rFonts w:ascii="宋体" w:hAnsi="宋体" w:cs="宋体"/>
      <w:sz w:val="21"/>
      <w:szCs w:val="20"/>
    </w:rPr>
  </w:style>
  <w:style w:type="paragraph" w:customStyle="1" w:styleId="3782">
    <w:name w:val="标题44"/>
    <w:basedOn w:val="1"/>
    <w:qFormat/>
    <w:uiPriority w:val="0"/>
    <w:pPr>
      <w:spacing w:line="300" w:lineRule="auto"/>
      <w:ind w:firstLine="0" w:firstLineChars="0"/>
      <w:jc w:val="left"/>
    </w:pPr>
    <w:rPr>
      <w:rFonts w:ascii="黑体" w:eastAsia="黑体" w:cs="Times New Roman"/>
      <w:bCs/>
      <w:szCs w:val="24"/>
    </w:rPr>
  </w:style>
  <w:style w:type="paragraph" w:customStyle="1" w:styleId="3783">
    <w:name w:val="Char63"/>
    <w:basedOn w:val="1"/>
    <w:qFormat/>
    <w:uiPriority w:val="0"/>
    <w:pPr>
      <w:spacing w:beforeLines="50" w:line="360" w:lineRule="auto"/>
      <w:ind w:firstLine="0" w:firstLineChars="0"/>
    </w:pPr>
    <w:rPr>
      <w:rFonts w:ascii="黑体" w:eastAsia="黑体" w:cs="Times New Roman"/>
      <w:sz w:val="32"/>
      <w:szCs w:val="32"/>
    </w:rPr>
  </w:style>
  <w:style w:type="paragraph" w:customStyle="1" w:styleId="3784">
    <w:name w:val="附件33"/>
    <w:basedOn w:val="3"/>
    <w:next w:val="179"/>
    <w:qFormat/>
    <w:uiPriority w:val="0"/>
    <w:pPr>
      <w:tabs>
        <w:tab w:val="left" w:pos="1566"/>
      </w:tabs>
      <w:spacing w:before="0" w:beforeLines="100" w:after="120" w:afterLines="0" w:line="360" w:lineRule="auto"/>
    </w:pPr>
    <w:rPr>
      <w:rFonts w:ascii="黑体" w:hAnsi="宋体" w:eastAsia="黑体" w:cs="Times New Roman"/>
      <w:bCs w:val="0"/>
      <w:sz w:val="32"/>
      <w:szCs w:val="32"/>
    </w:rPr>
  </w:style>
  <w:style w:type="paragraph" w:customStyle="1" w:styleId="3785">
    <w:name w:val="表内宋5中113"/>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3786">
    <w:name w:val="标题4113"/>
    <w:basedOn w:val="1"/>
    <w:qFormat/>
    <w:uiPriority w:val="0"/>
    <w:pPr>
      <w:spacing w:line="300" w:lineRule="auto"/>
      <w:ind w:firstLine="0" w:firstLineChars="0"/>
      <w:jc w:val="left"/>
    </w:pPr>
    <w:rPr>
      <w:rFonts w:ascii="黑体" w:hAnsi="宋体" w:eastAsia="黑体" w:cs="宋体"/>
      <w:bCs/>
      <w:szCs w:val="20"/>
    </w:rPr>
  </w:style>
  <w:style w:type="paragraph" w:customStyle="1" w:styleId="3787">
    <w:name w:val="正文格式63"/>
    <w:basedOn w:val="1"/>
    <w:qFormat/>
    <w:uiPriority w:val="0"/>
    <w:pPr>
      <w:adjustRightInd/>
      <w:snapToGrid/>
      <w:spacing w:line="360" w:lineRule="auto"/>
      <w:ind w:firstLine="482" w:firstLineChars="0"/>
    </w:pPr>
    <w:rPr>
      <w:rFonts w:ascii="宋体" w:hAnsi="宋体" w:cs="Times New Roman"/>
      <w:szCs w:val="24"/>
    </w:rPr>
  </w:style>
  <w:style w:type="paragraph" w:customStyle="1" w:styleId="3788">
    <w:name w:val="图题63"/>
    <w:basedOn w:val="179"/>
    <w:next w:val="179"/>
    <w:qFormat/>
    <w:uiPriority w:val="0"/>
    <w:pPr>
      <w:ind w:firstLine="0"/>
      <w:jc w:val="center"/>
    </w:pPr>
    <w:rPr>
      <w:rFonts w:ascii="黑体" w:hAnsi="宋体" w:eastAsia="黑体"/>
      <w:b/>
      <w:bCs/>
    </w:rPr>
  </w:style>
  <w:style w:type="paragraph" w:customStyle="1" w:styleId="3789">
    <w:name w:val="黑体三号43"/>
    <w:basedOn w:val="179"/>
    <w:qFormat/>
    <w:uiPriority w:val="0"/>
    <w:pPr>
      <w:jc w:val="center"/>
    </w:pPr>
    <w:rPr>
      <w:rFonts w:ascii="黑体" w:hAnsi="宋体" w:eastAsia="黑体"/>
      <w:b/>
      <w:bCs/>
      <w:sz w:val="32"/>
      <w:szCs w:val="20"/>
    </w:rPr>
  </w:style>
  <w:style w:type="paragraph" w:customStyle="1" w:styleId="3790">
    <w:name w:val="图表题3"/>
    <w:basedOn w:val="179"/>
    <w:next w:val="179"/>
    <w:qFormat/>
    <w:uiPriority w:val="0"/>
    <w:pPr>
      <w:ind w:firstLine="0"/>
      <w:jc w:val="center"/>
    </w:pPr>
    <w:rPr>
      <w:rFonts w:ascii="黑体" w:hAnsi="宋体" w:eastAsia="黑体"/>
      <w:b/>
      <w:bCs/>
    </w:rPr>
  </w:style>
  <w:style w:type="paragraph" w:customStyle="1" w:styleId="3791">
    <w:name w:val="表格内字体113"/>
    <w:basedOn w:val="179"/>
    <w:qFormat/>
    <w:uiPriority w:val="0"/>
    <w:pPr>
      <w:spacing w:line="240" w:lineRule="auto"/>
      <w:ind w:firstLine="0"/>
      <w:jc w:val="center"/>
    </w:pPr>
    <w:rPr>
      <w:sz w:val="21"/>
      <w:szCs w:val="20"/>
    </w:rPr>
  </w:style>
  <w:style w:type="paragraph" w:customStyle="1" w:styleId="3792">
    <w:name w:val="Char124"/>
    <w:basedOn w:val="1"/>
    <w:qFormat/>
    <w:uiPriority w:val="0"/>
    <w:pPr>
      <w:adjustRightInd/>
      <w:snapToGrid/>
      <w:spacing w:line="240" w:lineRule="auto"/>
      <w:ind w:left="-48" w:firstLine="0" w:firstLineChars="0"/>
    </w:pPr>
    <w:rPr>
      <w:rFonts w:cs="Times New Roman"/>
      <w:sz w:val="21"/>
      <w:szCs w:val="24"/>
    </w:rPr>
  </w:style>
  <w:style w:type="paragraph" w:customStyle="1" w:styleId="3793">
    <w:name w:val="默认段落字体 Para Char Char Char Char62"/>
    <w:basedOn w:val="1"/>
    <w:qFormat/>
    <w:uiPriority w:val="0"/>
    <w:pPr>
      <w:adjustRightInd/>
      <w:snapToGrid/>
      <w:spacing w:line="240" w:lineRule="auto"/>
      <w:ind w:firstLine="0" w:firstLineChars="0"/>
    </w:pPr>
    <w:rPr>
      <w:rFonts w:cs="Times New Roman"/>
      <w:sz w:val="21"/>
      <w:szCs w:val="24"/>
    </w:rPr>
  </w:style>
  <w:style w:type="paragraph" w:customStyle="1" w:styleId="3794">
    <w:name w:val="表内513"/>
    <w:basedOn w:val="1"/>
    <w:qFormat/>
    <w:uiPriority w:val="0"/>
    <w:pPr>
      <w:spacing w:line="240" w:lineRule="auto"/>
      <w:ind w:firstLine="0" w:firstLineChars="0"/>
      <w:jc w:val="center"/>
    </w:pPr>
    <w:rPr>
      <w:rFonts w:ascii="宋体" w:hAnsi="宋体" w:cs="Times New Roman"/>
      <w:sz w:val="21"/>
      <w:szCs w:val="21"/>
    </w:rPr>
  </w:style>
  <w:style w:type="paragraph" w:customStyle="1" w:styleId="3795">
    <w:name w:val="样式 样式 宋体 + 首行缩进:  2 字符13"/>
    <w:basedOn w:val="1"/>
    <w:qFormat/>
    <w:uiPriority w:val="0"/>
    <w:pPr>
      <w:adjustRightInd/>
      <w:snapToGrid/>
      <w:spacing w:line="360" w:lineRule="auto"/>
      <w:ind w:firstLine="480"/>
      <w:jc w:val="left"/>
    </w:pPr>
    <w:rPr>
      <w:rFonts w:ascii="宋体" w:cs="宋体"/>
      <w:szCs w:val="24"/>
    </w:rPr>
  </w:style>
  <w:style w:type="paragraph" w:customStyle="1" w:styleId="3796">
    <w:name w:val="标准3"/>
    <w:basedOn w:val="1"/>
    <w:qFormat/>
    <w:uiPriority w:val="0"/>
    <w:pPr>
      <w:snapToGrid/>
      <w:spacing w:before="120" w:line="336" w:lineRule="auto"/>
      <w:ind w:firstLine="0" w:firstLineChars="0"/>
      <w:jc w:val="center"/>
      <w:textAlignment w:val="baseline"/>
    </w:pPr>
    <w:rPr>
      <w:rFonts w:ascii="黑体" w:eastAsia="黑体" w:cs="Times New Roman"/>
      <w:sz w:val="21"/>
      <w:szCs w:val="20"/>
    </w:rPr>
  </w:style>
  <w:style w:type="paragraph" w:customStyle="1" w:styleId="3797">
    <w:name w:val="样式 表格内字体1 +3"/>
    <w:basedOn w:val="2376"/>
    <w:next w:val="824"/>
    <w:qFormat/>
    <w:uiPriority w:val="0"/>
    <w:rPr>
      <w:rFonts w:hAnsi="Times New Roman" w:cs="宋体"/>
      <w:szCs w:val="20"/>
    </w:rPr>
  </w:style>
  <w:style w:type="paragraph" w:customStyle="1" w:styleId="3798">
    <w:name w:val="Char Char2 Char Char Char Char13"/>
    <w:basedOn w:val="1"/>
    <w:qFormat/>
    <w:uiPriority w:val="0"/>
    <w:pPr>
      <w:adjustRightInd/>
      <w:snapToGrid/>
      <w:spacing w:line="240" w:lineRule="auto"/>
      <w:ind w:firstLine="0" w:firstLineChars="0"/>
    </w:pPr>
    <w:rPr>
      <w:rFonts w:cs="Times New Roman"/>
      <w:sz w:val="21"/>
      <w:szCs w:val="24"/>
    </w:rPr>
  </w:style>
  <w:style w:type="paragraph" w:customStyle="1" w:styleId="3799">
    <w:name w:val="Char83"/>
    <w:basedOn w:val="1"/>
    <w:qFormat/>
    <w:uiPriority w:val="0"/>
    <w:pPr>
      <w:adjustRightInd/>
      <w:snapToGrid/>
      <w:spacing w:line="240" w:lineRule="auto"/>
      <w:ind w:left="-48" w:firstLine="0" w:firstLineChars="0"/>
    </w:pPr>
    <w:rPr>
      <w:rFonts w:cs="Times New Roman"/>
      <w:sz w:val="21"/>
      <w:szCs w:val="24"/>
    </w:rPr>
  </w:style>
  <w:style w:type="paragraph" w:customStyle="1" w:styleId="3800">
    <w:name w:val="图题73"/>
    <w:basedOn w:val="179"/>
    <w:next w:val="179"/>
    <w:qFormat/>
    <w:uiPriority w:val="0"/>
    <w:pPr>
      <w:ind w:firstLine="0"/>
      <w:jc w:val="center"/>
    </w:pPr>
    <w:rPr>
      <w:rFonts w:ascii="黑体" w:hAnsi="宋体" w:eastAsia="黑体"/>
      <w:b/>
      <w:bCs/>
    </w:rPr>
  </w:style>
  <w:style w:type="paragraph" w:customStyle="1" w:styleId="3801">
    <w:name w:val="表格内字体73"/>
    <w:basedOn w:val="179"/>
    <w:next w:val="179"/>
    <w:qFormat/>
    <w:uiPriority w:val="0"/>
    <w:pPr>
      <w:spacing w:line="240" w:lineRule="auto"/>
      <w:ind w:firstLine="0"/>
      <w:jc w:val="center"/>
    </w:pPr>
    <w:rPr>
      <w:rFonts w:hAnsi="宋体" w:cs="Times New Roman"/>
      <w:sz w:val="21"/>
    </w:rPr>
  </w:style>
  <w:style w:type="paragraph" w:customStyle="1" w:styleId="3802">
    <w:name w:val="Char93"/>
    <w:basedOn w:val="1"/>
    <w:qFormat/>
    <w:uiPriority w:val="0"/>
    <w:pPr>
      <w:adjustRightInd/>
      <w:snapToGrid/>
      <w:spacing w:line="240" w:lineRule="auto"/>
      <w:ind w:left="-48" w:firstLine="0" w:firstLineChars="0"/>
    </w:pPr>
    <w:rPr>
      <w:rFonts w:cs="Times New Roman"/>
      <w:sz w:val="21"/>
      <w:szCs w:val="24"/>
    </w:rPr>
  </w:style>
  <w:style w:type="paragraph" w:customStyle="1" w:styleId="3803">
    <w:name w:val="正文格式＝63"/>
    <w:basedOn w:val="179"/>
    <w:next w:val="179"/>
    <w:qFormat/>
    <w:uiPriority w:val="0"/>
    <w:rPr>
      <w:rFonts w:hAnsi="宋体" w:cs="Times New Roman"/>
    </w:rPr>
  </w:style>
  <w:style w:type="paragraph" w:customStyle="1" w:styleId="3804">
    <w:name w:val="正文修改43"/>
    <w:basedOn w:val="892"/>
    <w:qFormat/>
    <w:uiPriority w:val="0"/>
    <w:pPr>
      <w:spacing w:line="480" w:lineRule="exact"/>
      <w:ind w:firstLine="0" w:firstLineChars="0"/>
    </w:pPr>
    <w:rPr>
      <w:rFonts w:cs="宋体"/>
      <w:sz w:val="24"/>
      <w:szCs w:val="24"/>
    </w:rPr>
  </w:style>
  <w:style w:type="paragraph" w:customStyle="1" w:styleId="3805">
    <w:name w:val="封面标准文稿编辑信息3"/>
    <w:qFormat/>
    <w:uiPriority w:val="0"/>
    <w:pPr>
      <w:spacing w:before="180" w:line="180" w:lineRule="exact"/>
      <w:jc w:val="center"/>
    </w:pPr>
    <w:rPr>
      <w:rFonts w:ascii="宋体" w:hAnsi="Times New Roman" w:eastAsia="宋体" w:cs="Times New Roman"/>
      <w:sz w:val="21"/>
      <w:lang w:val="en-US" w:eastAsia="zh-CN" w:bidi="ar-SA"/>
    </w:rPr>
  </w:style>
  <w:style w:type="paragraph" w:customStyle="1" w:styleId="3806">
    <w:name w:val="样式 表内小5 + 黑体 加粗 倾斜 下划线3"/>
    <w:basedOn w:val="1"/>
    <w:qFormat/>
    <w:uiPriority w:val="0"/>
    <w:pPr>
      <w:spacing w:line="300" w:lineRule="auto"/>
      <w:ind w:firstLine="0" w:firstLineChars="0"/>
      <w:jc w:val="left"/>
    </w:pPr>
    <w:rPr>
      <w:rFonts w:ascii="黑体" w:hAnsi="黑体" w:eastAsia="黑体" w:cs="Times New Roman"/>
      <w:b/>
      <w:bCs/>
      <w:i/>
      <w:iCs/>
      <w:sz w:val="18"/>
      <w:szCs w:val="24"/>
      <w:u w:val="single"/>
    </w:rPr>
  </w:style>
  <w:style w:type="paragraph" w:customStyle="1" w:styleId="3807">
    <w:name w:val="c3"/>
    <w:qFormat/>
    <w:uiPriority w:val="0"/>
    <w:pPr>
      <w:widowControl w:val="0"/>
      <w:autoSpaceDE w:val="0"/>
      <w:autoSpaceDN w:val="0"/>
      <w:adjustRightInd w:val="0"/>
      <w:jc w:val="both"/>
    </w:pPr>
    <w:rPr>
      <w:rFonts w:ascii="Arial" w:hAnsi="Arial" w:eastAsia="宋体" w:cs="Times New Roman"/>
      <w:sz w:val="24"/>
      <w:lang w:val="en-US" w:eastAsia="zh-CN" w:bidi="ar-SA"/>
    </w:rPr>
  </w:style>
  <w:style w:type="paragraph" w:customStyle="1" w:styleId="3808">
    <w:name w:val="表题93"/>
    <w:basedOn w:val="45"/>
    <w:qFormat/>
    <w:uiPriority w:val="0"/>
    <w:pPr>
      <w:adjustRightInd w:val="0"/>
      <w:snapToGrid w:val="0"/>
      <w:spacing w:line="300" w:lineRule="auto"/>
    </w:pPr>
    <w:rPr>
      <w:rFonts w:ascii="黑体" w:eastAsia="黑体"/>
      <w:spacing w:val="0"/>
      <w:sz w:val="24"/>
    </w:rPr>
  </w:style>
  <w:style w:type="paragraph" w:customStyle="1" w:styleId="3809">
    <w:name w:val="表内593"/>
    <w:basedOn w:val="1"/>
    <w:qFormat/>
    <w:uiPriority w:val="0"/>
    <w:pPr>
      <w:spacing w:line="300" w:lineRule="auto"/>
      <w:ind w:firstLine="0" w:firstLineChars="0"/>
      <w:jc w:val="center"/>
    </w:pPr>
    <w:rPr>
      <w:rFonts w:ascii="宋体" w:cs="Times New Roman"/>
      <w:snapToGrid w:val="0"/>
      <w:sz w:val="21"/>
      <w:szCs w:val="21"/>
    </w:rPr>
  </w:style>
  <w:style w:type="paragraph" w:customStyle="1" w:styleId="3810">
    <w:name w:val="表内5中43"/>
    <w:basedOn w:val="1"/>
    <w:qFormat/>
    <w:uiPriority w:val="0"/>
    <w:pPr>
      <w:spacing w:line="240" w:lineRule="auto"/>
      <w:ind w:firstLine="0" w:firstLineChars="0"/>
      <w:jc w:val="center"/>
    </w:pPr>
    <w:rPr>
      <w:rFonts w:ascii="宋体" w:cs="Times New Roman"/>
      <w:bCs/>
      <w:sz w:val="21"/>
      <w:szCs w:val="20"/>
    </w:rPr>
  </w:style>
  <w:style w:type="paragraph" w:customStyle="1" w:styleId="3811">
    <w:name w:val="默认段落字体 Para Char43"/>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3812">
    <w:name w:val="燕山正文133"/>
    <w:basedOn w:val="1"/>
    <w:qFormat/>
    <w:uiPriority w:val="0"/>
    <w:pPr>
      <w:tabs>
        <w:tab w:val="left" w:pos="4680"/>
      </w:tabs>
      <w:spacing w:line="360" w:lineRule="auto"/>
      <w:ind w:firstLine="480"/>
    </w:pPr>
    <w:rPr>
      <w:rFonts w:ascii="宋体" w:hAnsi="宋体" w:cs="宋体"/>
      <w:bCs/>
      <w:color w:val="000000"/>
      <w:szCs w:val="24"/>
    </w:rPr>
  </w:style>
  <w:style w:type="paragraph" w:customStyle="1" w:styleId="3813">
    <w:name w:val="样式 标题 4无效格式无效格式1河石管道4H4H41小小节河石管道41H42H411小小节1河石管道42...13"/>
    <w:basedOn w:val="6"/>
    <w:qFormat/>
    <w:uiPriority w:val="0"/>
    <w:pPr>
      <w:spacing w:before="0" w:after="0" w:line="360" w:lineRule="auto"/>
      <w:ind w:left="664" w:hanging="864" w:firstLineChars="0"/>
      <w:jc w:val="left"/>
    </w:pPr>
    <w:rPr>
      <w:rFonts w:ascii="黑体" w:hAnsi="Arial" w:eastAsia="黑体" w:cs="宋体"/>
      <w:b w:val="0"/>
      <w:bCs w:val="0"/>
      <w:sz w:val="24"/>
      <w:szCs w:val="20"/>
      <w:lang w:val="zh-CN"/>
    </w:rPr>
  </w:style>
  <w:style w:type="paragraph" w:customStyle="1" w:styleId="3814">
    <w:name w:val="正文格式84"/>
    <w:basedOn w:val="1"/>
    <w:qFormat/>
    <w:uiPriority w:val="0"/>
    <w:pPr>
      <w:adjustRightInd/>
      <w:snapToGrid/>
      <w:spacing w:line="360" w:lineRule="auto"/>
      <w:ind w:firstLine="482" w:firstLineChars="0"/>
    </w:pPr>
    <w:rPr>
      <w:rFonts w:ascii="宋体" w:hAnsi="宋体" w:cs="Times New Roman"/>
      <w:szCs w:val="24"/>
    </w:rPr>
  </w:style>
  <w:style w:type="paragraph" w:customStyle="1" w:styleId="3815">
    <w:name w:val="正文格式93"/>
    <w:basedOn w:val="1"/>
    <w:qFormat/>
    <w:uiPriority w:val="0"/>
    <w:pPr>
      <w:adjustRightInd/>
      <w:snapToGrid/>
      <w:spacing w:line="360" w:lineRule="auto"/>
      <w:ind w:firstLine="482" w:firstLineChars="0"/>
    </w:pPr>
    <w:rPr>
      <w:rFonts w:ascii="宋体" w:hAnsi="宋体" w:cs="Times New Roman"/>
      <w:szCs w:val="24"/>
    </w:rPr>
  </w:style>
  <w:style w:type="paragraph" w:customStyle="1" w:styleId="3816">
    <w:name w:val="图题82"/>
    <w:basedOn w:val="179"/>
    <w:next w:val="179"/>
    <w:qFormat/>
    <w:uiPriority w:val="0"/>
    <w:pPr>
      <w:ind w:firstLine="0"/>
      <w:jc w:val="center"/>
    </w:pPr>
    <w:rPr>
      <w:rFonts w:ascii="黑体" w:hAnsi="宋体" w:eastAsia="黑体"/>
      <w:b/>
      <w:bCs/>
    </w:rPr>
  </w:style>
  <w:style w:type="paragraph" w:customStyle="1" w:styleId="3817">
    <w:name w:val="Char116"/>
    <w:basedOn w:val="1"/>
    <w:qFormat/>
    <w:uiPriority w:val="0"/>
    <w:pPr>
      <w:adjustRightInd/>
      <w:snapToGrid/>
      <w:spacing w:line="240" w:lineRule="auto"/>
      <w:ind w:left="-48" w:firstLine="0" w:firstLineChars="0"/>
    </w:pPr>
    <w:rPr>
      <w:rFonts w:cs="Times New Roman"/>
      <w:sz w:val="21"/>
      <w:szCs w:val="24"/>
    </w:rPr>
  </w:style>
  <w:style w:type="paragraph" w:customStyle="1" w:styleId="3818">
    <w:name w:val="表题162"/>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819">
    <w:name w:val="燕山正文52"/>
    <w:basedOn w:val="1"/>
    <w:qFormat/>
    <w:uiPriority w:val="0"/>
    <w:pPr>
      <w:tabs>
        <w:tab w:val="left" w:pos="4680"/>
      </w:tabs>
      <w:spacing w:line="480" w:lineRule="exact"/>
      <w:ind w:firstLine="0" w:firstLineChars="0"/>
    </w:pPr>
    <w:rPr>
      <w:rFonts w:ascii="宋体" w:cs="宋体"/>
      <w:szCs w:val="24"/>
    </w:rPr>
  </w:style>
  <w:style w:type="paragraph" w:customStyle="1" w:styleId="3820">
    <w:name w:val="表中文字62"/>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821">
    <w:name w:val="表内594"/>
    <w:basedOn w:val="1"/>
    <w:qFormat/>
    <w:uiPriority w:val="0"/>
    <w:pPr>
      <w:spacing w:line="300" w:lineRule="auto"/>
      <w:ind w:firstLine="0" w:firstLineChars="0"/>
      <w:jc w:val="center"/>
    </w:pPr>
    <w:rPr>
      <w:rFonts w:ascii="宋体" w:cs="Times New Roman"/>
      <w:snapToGrid w:val="0"/>
      <w:sz w:val="21"/>
      <w:szCs w:val="21"/>
    </w:rPr>
  </w:style>
  <w:style w:type="paragraph" w:customStyle="1" w:styleId="3822">
    <w:name w:val="Char122"/>
    <w:basedOn w:val="1"/>
    <w:qFormat/>
    <w:uiPriority w:val="0"/>
    <w:pPr>
      <w:spacing w:line="360" w:lineRule="auto"/>
      <w:ind w:firstLine="0" w:firstLineChars="0"/>
    </w:pPr>
    <w:rPr>
      <w:rFonts w:cs="Times New Roman"/>
      <w:sz w:val="21"/>
      <w:szCs w:val="24"/>
    </w:rPr>
  </w:style>
  <w:style w:type="paragraph" w:customStyle="1" w:styleId="3823">
    <w:name w:val="表内5中112"/>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3824">
    <w:name w:val="表内5中412"/>
    <w:basedOn w:val="1"/>
    <w:qFormat/>
    <w:uiPriority w:val="0"/>
    <w:pPr>
      <w:spacing w:line="240" w:lineRule="auto"/>
      <w:ind w:firstLine="0" w:firstLineChars="0"/>
      <w:jc w:val="center"/>
    </w:pPr>
    <w:rPr>
      <w:rFonts w:ascii="宋体" w:cs="Times New Roman"/>
      <w:bCs/>
      <w:sz w:val="21"/>
      <w:szCs w:val="20"/>
    </w:rPr>
  </w:style>
  <w:style w:type="paragraph" w:customStyle="1" w:styleId="3825">
    <w:name w:val="表内54152"/>
    <w:basedOn w:val="1"/>
    <w:qFormat/>
    <w:uiPriority w:val="0"/>
    <w:pPr>
      <w:spacing w:line="300" w:lineRule="auto"/>
      <w:ind w:firstLine="0" w:firstLineChars="0"/>
      <w:jc w:val="center"/>
    </w:pPr>
    <w:rPr>
      <w:rFonts w:ascii="宋体" w:hAnsi="宋体" w:cs="宋体"/>
      <w:sz w:val="21"/>
      <w:szCs w:val="20"/>
    </w:rPr>
  </w:style>
  <w:style w:type="paragraph" w:customStyle="1" w:styleId="3826">
    <w:name w:val="Char Char Char Char1 Char Char Char12"/>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3827">
    <w:name w:val="福建正文缩进12"/>
    <w:basedOn w:val="21"/>
    <w:qFormat/>
    <w:uiPriority w:val="0"/>
    <w:pPr>
      <w:adjustRightInd w:val="0"/>
      <w:snapToGrid w:val="0"/>
      <w:spacing w:line="360" w:lineRule="auto"/>
      <w:ind w:firstLine="567" w:firstLineChars="0"/>
    </w:pPr>
    <w:rPr>
      <w:rFonts w:ascii="宋体"/>
      <w:kern w:val="0"/>
      <w:sz w:val="24"/>
    </w:rPr>
  </w:style>
  <w:style w:type="paragraph" w:customStyle="1" w:styleId="3828">
    <w:name w:val="表内文字小33"/>
    <w:basedOn w:val="1"/>
    <w:qFormat/>
    <w:uiPriority w:val="0"/>
    <w:pPr>
      <w:spacing w:line="240" w:lineRule="auto"/>
      <w:ind w:firstLine="0" w:firstLineChars="0"/>
      <w:jc w:val="center"/>
    </w:pPr>
    <w:rPr>
      <w:rFonts w:ascii="宋体" w:hAnsi="Times" w:cs="Times New Roman"/>
      <w:sz w:val="21"/>
      <w:szCs w:val="20"/>
    </w:rPr>
  </w:style>
  <w:style w:type="paragraph" w:customStyle="1" w:styleId="3829">
    <w:name w:val="表内5912"/>
    <w:basedOn w:val="1"/>
    <w:qFormat/>
    <w:uiPriority w:val="0"/>
    <w:pPr>
      <w:spacing w:line="300" w:lineRule="auto"/>
      <w:ind w:firstLine="0" w:firstLineChars="0"/>
      <w:jc w:val="center"/>
    </w:pPr>
    <w:rPr>
      <w:rFonts w:ascii="宋体" w:cs="Times New Roman"/>
      <w:snapToGrid w:val="0"/>
      <w:sz w:val="21"/>
      <w:szCs w:val="21"/>
    </w:rPr>
  </w:style>
  <w:style w:type="paragraph" w:customStyle="1" w:styleId="3830">
    <w:name w:val="表内文字小2142"/>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831">
    <w:name w:val="Char Char Char Char1 Char Char Char22"/>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3832">
    <w:name w:val="Char Char Char Char Char Char Char32"/>
    <w:basedOn w:val="1"/>
    <w:qFormat/>
    <w:uiPriority w:val="0"/>
    <w:pPr>
      <w:adjustRightInd/>
      <w:snapToGrid/>
      <w:spacing w:line="240" w:lineRule="auto"/>
      <w:ind w:firstLine="0" w:firstLineChars="0"/>
    </w:pPr>
    <w:rPr>
      <w:rFonts w:cs="Times New Roman"/>
      <w:sz w:val="21"/>
      <w:szCs w:val="24"/>
    </w:rPr>
  </w:style>
  <w:style w:type="paragraph" w:customStyle="1" w:styleId="3833">
    <w:name w:val="样式132"/>
    <w:basedOn w:val="1192"/>
    <w:qFormat/>
    <w:uiPriority w:val="0"/>
    <w:pPr>
      <w:spacing w:line="240" w:lineRule="auto"/>
      <w:ind w:firstLine="0"/>
      <w:jc w:val="center"/>
    </w:pPr>
    <w:rPr>
      <w:rFonts w:cs="Times New Roman"/>
      <w:b/>
      <w:color w:val="auto"/>
      <w:szCs w:val="20"/>
    </w:rPr>
  </w:style>
  <w:style w:type="paragraph" w:customStyle="1" w:styleId="3834">
    <w:name w:val="表内文字小3142"/>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835">
    <w:name w:val="表内宋51122"/>
    <w:basedOn w:val="81"/>
    <w:qFormat/>
    <w:uiPriority w:val="0"/>
    <w:pPr>
      <w:adjustRightInd w:val="0"/>
      <w:snapToGrid w:val="0"/>
      <w:spacing w:before="0" w:beforeAutospacing="0" w:after="0" w:afterAutospacing="0"/>
      <w:jc w:val="both"/>
    </w:pPr>
    <w:rPr>
      <w:rFonts w:cs="宋体"/>
      <w:color w:val="000000"/>
    </w:rPr>
  </w:style>
  <w:style w:type="paragraph" w:customStyle="1" w:styleId="3836">
    <w:name w:val="图表名称12"/>
    <w:basedOn w:val="86"/>
    <w:qFormat/>
    <w:uiPriority w:val="0"/>
    <w:pPr>
      <w:widowControl/>
      <w:tabs>
        <w:tab w:val="clear" w:pos="0"/>
      </w:tabs>
      <w:autoSpaceDE/>
      <w:autoSpaceDN/>
      <w:spacing w:line="480" w:lineRule="exact"/>
      <w:ind w:firstLine="0" w:firstLineChars="0"/>
      <w:jc w:val="center"/>
      <w:textAlignment w:val="auto"/>
    </w:pPr>
    <w:rPr>
      <w:rFonts w:ascii="宋体" w:hAnsi="宋体"/>
      <w:bCs/>
    </w:rPr>
  </w:style>
  <w:style w:type="paragraph" w:customStyle="1" w:styleId="3837">
    <w:name w:val="文本框22"/>
    <w:basedOn w:val="1"/>
    <w:qFormat/>
    <w:uiPriority w:val="0"/>
    <w:pPr>
      <w:spacing w:after="6" w:line="240" w:lineRule="auto"/>
      <w:ind w:firstLine="0" w:firstLineChars="0"/>
      <w:jc w:val="center"/>
    </w:pPr>
    <w:rPr>
      <w:rFonts w:eastAsia="仿宋_GB2312" w:cs="Times New Roman"/>
      <w:sz w:val="21"/>
      <w:szCs w:val="24"/>
    </w:rPr>
  </w:style>
  <w:style w:type="paragraph" w:customStyle="1" w:styleId="3838">
    <w:name w:val="首行缩进:  0.99 厘米 + 首行缩进:  2 字符12"/>
    <w:basedOn w:val="1"/>
    <w:qFormat/>
    <w:uiPriority w:val="0"/>
    <w:pPr>
      <w:widowControl/>
      <w:topLinePunct/>
      <w:adjustRightInd/>
      <w:snapToGrid/>
      <w:spacing w:line="480" w:lineRule="exact"/>
      <w:ind w:firstLine="420"/>
      <w:jc w:val="center"/>
    </w:pPr>
    <w:rPr>
      <w:rFonts w:ascii="宋体" w:cs="宋体"/>
      <w:snapToGrid w:val="0"/>
      <w:color w:val="FF0000"/>
      <w:kern w:val="0"/>
      <w:sz w:val="21"/>
      <w:szCs w:val="21"/>
    </w:rPr>
  </w:style>
  <w:style w:type="paragraph" w:customStyle="1" w:styleId="3839">
    <w:name w:val="正文格式112"/>
    <w:basedOn w:val="1"/>
    <w:qFormat/>
    <w:uiPriority w:val="0"/>
    <w:pPr>
      <w:adjustRightInd/>
      <w:snapToGrid/>
      <w:spacing w:line="360" w:lineRule="auto"/>
      <w:ind w:firstLine="482" w:firstLineChars="0"/>
    </w:pPr>
    <w:rPr>
      <w:rFonts w:ascii="宋体" w:hAnsi="宋体" w:cs="Times New Roman"/>
      <w:szCs w:val="24"/>
    </w:rPr>
  </w:style>
  <w:style w:type="paragraph" w:customStyle="1" w:styleId="3840">
    <w:name w:val="表格内字体122"/>
    <w:basedOn w:val="179"/>
    <w:next w:val="179"/>
    <w:qFormat/>
    <w:uiPriority w:val="0"/>
    <w:pPr>
      <w:spacing w:line="240" w:lineRule="auto"/>
      <w:ind w:firstLine="0"/>
      <w:jc w:val="center"/>
    </w:pPr>
    <w:rPr>
      <w:rFonts w:hAnsi="宋体" w:cs="Times New Roman"/>
      <w:sz w:val="21"/>
    </w:rPr>
  </w:style>
  <w:style w:type="paragraph" w:customStyle="1" w:styleId="3841">
    <w:name w:val="Char142"/>
    <w:basedOn w:val="1"/>
    <w:qFormat/>
    <w:uiPriority w:val="0"/>
    <w:pPr>
      <w:adjustRightInd/>
      <w:snapToGrid/>
      <w:spacing w:line="240" w:lineRule="auto"/>
      <w:ind w:left="-48" w:firstLine="0" w:firstLineChars="0"/>
    </w:pPr>
    <w:rPr>
      <w:rFonts w:cs="Times New Roman"/>
      <w:sz w:val="21"/>
      <w:szCs w:val="24"/>
    </w:rPr>
  </w:style>
  <w:style w:type="paragraph" w:customStyle="1" w:styleId="3842">
    <w:name w:val="正文格式＝112"/>
    <w:basedOn w:val="179"/>
    <w:next w:val="179"/>
    <w:qFormat/>
    <w:uiPriority w:val="0"/>
    <w:rPr>
      <w:rFonts w:hAnsi="宋体" w:cs="Times New Roman"/>
    </w:rPr>
  </w:style>
  <w:style w:type="paragraph" w:customStyle="1" w:styleId="3843">
    <w:name w:val="表内文字小21112"/>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844">
    <w:name w:val="表题3134"/>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845">
    <w:name w:val="Char Char Char Char Char Char Char112"/>
    <w:basedOn w:val="1"/>
    <w:qFormat/>
    <w:uiPriority w:val="0"/>
    <w:pPr>
      <w:adjustRightInd/>
      <w:snapToGrid/>
      <w:spacing w:line="240" w:lineRule="auto"/>
      <w:ind w:firstLine="0" w:firstLineChars="0"/>
    </w:pPr>
    <w:rPr>
      <w:rFonts w:cs="Times New Roman"/>
      <w:sz w:val="21"/>
      <w:szCs w:val="24"/>
    </w:rPr>
  </w:style>
  <w:style w:type="paragraph" w:customStyle="1" w:styleId="3846">
    <w:name w:val="标题431112"/>
    <w:basedOn w:val="1"/>
    <w:qFormat/>
    <w:uiPriority w:val="0"/>
    <w:pPr>
      <w:spacing w:line="480" w:lineRule="exact"/>
      <w:ind w:firstLine="0" w:firstLineChars="0"/>
      <w:jc w:val="center"/>
    </w:pPr>
    <w:rPr>
      <w:rFonts w:ascii="宋体" w:hAnsi="宋体" w:cs="宋体"/>
      <w:szCs w:val="24"/>
    </w:rPr>
  </w:style>
  <w:style w:type="paragraph" w:customStyle="1" w:styleId="3847">
    <w:name w:val="默认段落字体 Para Char34"/>
    <w:basedOn w:val="1"/>
    <w:qFormat/>
    <w:uiPriority w:val="0"/>
    <w:pPr>
      <w:adjustRightInd/>
      <w:snapToGrid/>
      <w:spacing w:line="360" w:lineRule="auto"/>
    </w:pPr>
    <w:rPr>
      <w:rFonts w:ascii="宋体" w:hAnsi="宋体" w:cs="宋体"/>
      <w:szCs w:val="24"/>
    </w:rPr>
  </w:style>
  <w:style w:type="paragraph" w:customStyle="1" w:styleId="3848">
    <w:name w:val="燕山正文11112"/>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849">
    <w:name w:val="附件112"/>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3850">
    <w:name w:val="表内54134"/>
    <w:basedOn w:val="1"/>
    <w:qFormat/>
    <w:uiPriority w:val="0"/>
    <w:pPr>
      <w:spacing w:line="300" w:lineRule="auto"/>
      <w:ind w:firstLine="0" w:firstLineChars="0"/>
      <w:jc w:val="center"/>
    </w:pPr>
    <w:rPr>
      <w:rFonts w:ascii="宋体" w:hAnsi="宋体" w:cs="宋体"/>
      <w:sz w:val="21"/>
      <w:szCs w:val="20"/>
    </w:rPr>
  </w:style>
  <w:style w:type="paragraph" w:customStyle="1" w:styleId="3851">
    <w:name w:val="黑体三号112"/>
    <w:basedOn w:val="179"/>
    <w:qFormat/>
    <w:uiPriority w:val="0"/>
    <w:pPr>
      <w:jc w:val="center"/>
    </w:pPr>
    <w:rPr>
      <w:rFonts w:ascii="黑体" w:hAnsi="宋体" w:eastAsia="黑体"/>
      <w:b/>
      <w:bCs/>
      <w:sz w:val="32"/>
      <w:szCs w:val="20"/>
    </w:rPr>
  </w:style>
  <w:style w:type="paragraph" w:customStyle="1" w:styleId="3852">
    <w:name w:val="Char414"/>
    <w:basedOn w:val="1"/>
    <w:qFormat/>
    <w:uiPriority w:val="0"/>
    <w:pPr>
      <w:adjustRightInd/>
      <w:snapToGrid/>
      <w:spacing w:line="240" w:lineRule="auto"/>
      <w:ind w:left="-48" w:firstLine="0" w:firstLineChars="0"/>
    </w:pPr>
    <w:rPr>
      <w:rFonts w:cs="Times New Roman"/>
      <w:sz w:val="21"/>
      <w:szCs w:val="24"/>
    </w:rPr>
  </w:style>
  <w:style w:type="paragraph" w:customStyle="1" w:styleId="3853">
    <w:name w:val="表题1122"/>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854">
    <w:name w:val="燕山正文122"/>
    <w:basedOn w:val="1"/>
    <w:qFormat/>
    <w:uiPriority w:val="0"/>
    <w:pPr>
      <w:tabs>
        <w:tab w:val="left" w:pos="4680"/>
      </w:tabs>
      <w:spacing w:line="480" w:lineRule="exact"/>
      <w:ind w:firstLine="0" w:firstLineChars="0"/>
    </w:pPr>
    <w:rPr>
      <w:rFonts w:ascii="宋体" w:cs="宋体"/>
      <w:szCs w:val="24"/>
    </w:rPr>
  </w:style>
  <w:style w:type="paragraph" w:customStyle="1" w:styleId="3855">
    <w:name w:val="表文字5122"/>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856">
    <w:name w:val="表内文字小31112"/>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857">
    <w:name w:val="正文格式＝212"/>
    <w:basedOn w:val="179"/>
    <w:next w:val="179"/>
    <w:qFormat/>
    <w:uiPriority w:val="0"/>
    <w:rPr>
      <w:rFonts w:hAnsi="宋体" w:cs="Times New Roman"/>
    </w:rPr>
  </w:style>
  <w:style w:type="paragraph" w:customStyle="1" w:styleId="3858">
    <w:name w:val="Char212"/>
    <w:basedOn w:val="1"/>
    <w:qFormat/>
    <w:uiPriority w:val="0"/>
    <w:pPr>
      <w:adjustRightInd/>
      <w:snapToGrid/>
      <w:spacing w:line="240" w:lineRule="auto"/>
      <w:ind w:left="-48" w:firstLine="0" w:firstLineChars="0"/>
    </w:pPr>
    <w:rPr>
      <w:rFonts w:cs="Times New Roman"/>
      <w:sz w:val="21"/>
      <w:szCs w:val="24"/>
    </w:rPr>
  </w:style>
  <w:style w:type="paragraph" w:customStyle="1" w:styleId="3859">
    <w:name w:val="表内文字小232"/>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860">
    <w:name w:val="表内5322"/>
    <w:basedOn w:val="1"/>
    <w:qFormat/>
    <w:uiPriority w:val="0"/>
    <w:pPr>
      <w:spacing w:line="300" w:lineRule="auto"/>
      <w:ind w:firstLine="0" w:firstLineChars="0"/>
      <w:jc w:val="left"/>
    </w:pPr>
    <w:rPr>
      <w:rFonts w:ascii="宋体" w:cs="Times New Roman"/>
      <w:sz w:val="21"/>
      <w:szCs w:val="20"/>
    </w:rPr>
  </w:style>
  <w:style w:type="paragraph" w:customStyle="1" w:styleId="3861">
    <w:name w:val="Char222"/>
    <w:basedOn w:val="1"/>
    <w:qFormat/>
    <w:uiPriority w:val="0"/>
    <w:pPr>
      <w:spacing w:beforeLines="50" w:line="360" w:lineRule="auto"/>
      <w:ind w:firstLine="0" w:firstLineChars="0"/>
    </w:pPr>
    <w:rPr>
      <w:rFonts w:ascii="黑体" w:eastAsia="黑体" w:cs="Times New Roman"/>
      <w:sz w:val="32"/>
      <w:szCs w:val="32"/>
    </w:rPr>
  </w:style>
  <w:style w:type="paragraph" w:customStyle="1" w:styleId="3862">
    <w:name w:val="表内541212"/>
    <w:basedOn w:val="1"/>
    <w:qFormat/>
    <w:uiPriority w:val="0"/>
    <w:pPr>
      <w:spacing w:line="300" w:lineRule="auto"/>
      <w:ind w:firstLine="0" w:firstLineChars="0"/>
      <w:jc w:val="center"/>
    </w:pPr>
    <w:rPr>
      <w:rFonts w:ascii="宋体" w:hAnsi="宋体" w:cs="宋体"/>
      <w:sz w:val="21"/>
      <w:szCs w:val="20"/>
    </w:rPr>
  </w:style>
  <w:style w:type="paragraph" w:customStyle="1" w:styleId="3863">
    <w:name w:val="样式44"/>
    <w:basedOn w:val="34"/>
    <w:qFormat/>
    <w:uiPriority w:val="0"/>
    <w:pPr>
      <w:adjustRightInd/>
      <w:snapToGrid/>
      <w:spacing w:line="240" w:lineRule="auto"/>
    </w:pPr>
    <w:rPr>
      <w:rFonts w:ascii="Calibri" w:hAnsi="Calibri"/>
      <w:sz w:val="21"/>
    </w:rPr>
  </w:style>
  <w:style w:type="paragraph" w:customStyle="1" w:styleId="3864">
    <w:name w:val="表题31212"/>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865">
    <w:name w:val="Char Char Char Char Char Char Char42"/>
    <w:basedOn w:val="1"/>
    <w:qFormat/>
    <w:uiPriority w:val="0"/>
    <w:pPr>
      <w:adjustRightInd/>
      <w:snapToGrid/>
      <w:spacing w:line="240" w:lineRule="auto"/>
      <w:ind w:firstLine="0" w:firstLineChars="0"/>
    </w:pPr>
    <w:rPr>
      <w:rFonts w:cs="Times New Roman"/>
      <w:sz w:val="21"/>
      <w:szCs w:val="24"/>
    </w:rPr>
  </w:style>
  <w:style w:type="paragraph" w:customStyle="1" w:styleId="3866">
    <w:name w:val="Char56"/>
    <w:basedOn w:val="1"/>
    <w:qFormat/>
    <w:uiPriority w:val="0"/>
    <w:pPr>
      <w:adjustRightInd/>
      <w:snapToGrid/>
      <w:spacing w:line="240" w:lineRule="auto"/>
      <w:ind w:left="-48" w:firstLine="0" w:firstLineChars="0"/>
    </w:pPr>
    <w:rPr>
      <w:rFonts w:cs="Times New Roman"/>
      <w:sz w:val="21"/>
      <w:szCs w:val="24"/>
    </w:rPr>
  </w:style>
  <w:style w:type="paragraph" w:customStyle="1" w:styleId="3867">
    <w:name w:val="表中文字44"/>
    <w:basedOn w:val="1"/>
    <w:qFormat/>
    <w:uiPriority w:val="0"/>
    <w:pPr>
      <w:adjustRightInd/>
      <w:spacing w:line="340" w:lineRule="exact"/>
      <w:ind w:firstLine="480"/>
      <w:jc w:val="center"/>
    </w:pPr>
    <w:rPr>
      <w:rFonts w:ascii="Arial" w:hAnsi="Arial" w:cs="Times New Roman"/>
      <w:kern w:val="0"/>
      <w:sz w:val="20"/>
      <w:szCs w:val="24"/>
      <w:lang w:eastAsia="zh-TW"/>
    </w:rPr>
  </w:style>
  <w:style w:type="paragraph" w:customStyle="1" w:styleId="3868">
    <w:name w:val="标题431212"/>
    <w:basedOn w:val="1"/>
    <w:qFormat/>
    <w:uiPriority w:val="0"/>
    <w:pPr>
      <w:spacing w:line="480" w:lineRule="exact"/>
      <w:ind w:firstLine="0" w:firstLineChars="0"/>
      <w:jc w:val="center"/>
    </w:pPr>
    <w:rPr>
      <w:rFonts w:ascii="宋体" w:hAnsi="宋体" w:cs="宋体"/>
      <w:szCs w:val="24"/>
    </w:rPr>
  </w:style>
  <w:style w:type="paragraph" w:customStyle="1" w:styleId="3869">
    <w:name w:val="燕山正文11212"/>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870">
    <w:name w:val="附件212"/>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3871">
    <w:name w:val="Char94"/>
    <w:basedOn w:val="1"/>
    <w:qFormat/>
    <w:uiPriority w:val="0"/>
    <w:pPr>
      <w:adjustRightInd/>
      <w:snapToGrid/>
      <w:spacing w:line="240" w:lineRule="auto"/>
      <w:ind w:left="-48" w:firstLine="0" w:firstLineChars="0"/>
    </w:pPr>
    <w:rPr>
      <w:rFonts w:cs="Times New Roman"/>
      <w:sz w:val="21"/>
      <w:szCs w:val="24"/>
    </w:rPr>
  </w:style>
  <w:style w:type="paragraph" w:customStyle="1" w:styleId="3872">
    <w:name w:val="表题1212"/>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873">
    <w:name w:val="表中文字212"/>
    <w:basedOn w:val="1"/>
    <w:qFormat/>
    <w:uiPriority w:val="0"/>
    <w:pPr>
      <w:widowControl/>
      <w:snapToGrid/>
      <w:spacing w:line="240" w:lineRule="atLeast"/>
      <w:ind w:right="-42" w:rightChars="-20" w:firstLine="0" w:firstLineChars="0"/>
      <w:jc w:val="center"/>
      <w:textAlignment w:val="baseline"/>
    </w:pPr>
    <w:rPr>
      <w:rFonts w:ascii="宋体" w:cs="Times New Roman"/>
      <w:kern w:val="0"/>
      <w:sz w:val="21"/>
      <w:szCs w:val="21"/>
    </w:rPr>
  </w:style>
  <w:style w:type="paragraph" w:customStyle="1" w:styleId="3874">
    <w:name w:val="Char74"/>
    <w:basedOn w:val="1"/>
    <w:qFormat/>
    <w:uiPriority w:val="0"/>
    <w:pPr>
      <w:adjustRightInd/>
      <w:snapToGrid/>
      <w:spacing w:line="240" w:lineRule="auto"/>
      <w:ind w:left="-48" w:firstLine="0" w:firstLineChars="0"/>
    </w:pPr>
    <w:rPr>
      <w:rFonts w:cs="Times New Roman"/>
      <w:sz w:val="21"/>
      <w:szCs w:val="24"/>
    </w:rPr>
  </w:style>
  <w:style w:type="paragraph" w:customStyle="1" w:styleId="3875">
    <w:name w:val="表文字5212"/>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876">
    <w:name w:val="表内文字小31212"/>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877">
    <w:name w:val="正文格式＝312"/>
    <w:basedOn w:val="179"/>
    <w:next w:val="179"/>
    <w:qFormat/>
    <w:uiPriority w:val="0"/>
    <w:rPr>
      <w:rFonts w:hAnsi="宋体" w:cs="Times New Roman"/>
    </w:rPr>
  </w:style>
  <w:style w:type="paragraph" w:customStyle="1" w:styleId="3878">
    <w:name w:val="正文格式2112"/>
    <w:basedOn w:val="1"/>
    <w:qFormat/>
    <w:uiPriority w:val="0"/>
    <w:pPr>
      <w:adjustRightInd/>
      <w:snapToGrid/>
      <w:spacing w:line="360" w:lineRule="auto"/>
      <w:ind w:firstLine="482" w:firstLineChars="0"/>
    </w:pPr>
    <w:rPr>
      <w:rFonts w:ascii="宋体" w:hAnsi="宋体" w:cs="Times New Roman"/>
      <w:szCs w:val="24"/>
    </w:rPr>
  </w:style>
  <w:style w:type="paragraph" w:customStyle="1" w:styleId="3879">
    <w:name w:val="正文格式412"/>
    <w:basedOn w:val="1"/>
    <w:qFormat/>
    <w:uiPriority w:val="0"/>
    <w:pPr>
      <w:adjustRightInd/>
      <w:snapToGrid/>
      <w:spacing w:line="360" w:lineRule="auto"/>
      <w:ind w:firstLine="482" w:firstLineChars="0"/>
    </w:pPr>
    <w:rPr>
      <w:rFonts w:ascii="宋体" w:hAnsi="宋体" w:cs="Times New Roman"/>
      <w:szCs w:val="24"/>
    </w:rPr>
  </w:style>
  <w:style w:type="paragraph" w:customStyle="1" w:styleId="3880">
    <w:name w:val="表格内字体412"/>
    <w:basedOn w:val="179"/>
    <w:next w:val="179"/>
    <w:qFormat/>
    <w:uiPriority w:val="0"/>
    <w:pPr>
      <w:spacing w:line="240" w:lineRule="auto"/>
      <w:ind w:firstLine="0"/>
      <w:jc w:val="center"/>
    </w:pPr>
    <w:rPr>
      <w:rFonts w:hAnsi="宋体" w:cs="Times New Roman"/>
      <w:sz w:val="21"/>
    </w:rPr>
  </w:style>
  <w:style w:type="paragraph" w:customStyle="1" w:styleId="3881">
    <w:name w:val="Char412"/>
    <w:basedOn w:val="1"/>
    <w:qFormat/>
    <w:uiPriority w:val="0"/>
    <w:pPr>
      <w:adjustRightInd/>
      <w:snapToGrid/>
      <w:spacing w:line="240" w:lineRule="auto"/>
      <w:ind w:left="-48" w:firstLine="0" w:firstLineChars="0"/>
    </w:pPr>
    <w:rPr>
      <w:rFonts w:cs="Times New Roman"/>
      <w:sz w:val="21"/>
      <w:szCs w:val="24"/>
    </w:rPr>
  </w:style>
  <w:style w:type="paragraph" w:customStyle="1" w:styleId="3882">
    <w:name w:val="正文格式＝412"/>
    <w:basedOn w:val="179"/>
    <w:next w:val="179"/>
    <w:qFormat/>
    <w:uiPriority w:val="0"/>
    <w:rPr>
      <w:rFonts w:hAnsi="宋体" w:cs="Times New Roman"/>
    </w:rPr>
  </w:style>
  <w:style w:type="paragraph" w:customStyle="1" w:styleId="3883">
    <w:name w:val="xl2412"/>
    <w:basedOn w:val="1"/>
    <w:qFormat/>
    <w:uiPriority w:val="0"/>
    <w:pPr>
      <w:widowControl/>
      <w:pBdr>
        <w:bottom w:val="single" w:color="auto" w:sz="4" w:space="0"/>
        <w:right w:val="single" w:color="auto" w:sz="4" w:space="0"/>
      </w:pBdr>
      <w:adjustRightInd/>
      <w:snapToGrid/>
      <w:spacing w:before="100" w:beforeAutospacing="1" w:after="100" w:afterAutospacing="1" w:line="240" w:lineRule="auto"/>
      <w:ind w:firstLine="0" w:firstLineChars="0"/>
      <w:jc w:val="center"/>
    </w:pPr>
    <w:rPr>
      <w:rFonts w:cs="Times New Roman"/>
      <w:kern w:val="0"/>
      <w:sz w:val="21"/>
      <w:szCs w:val="21"/>
    </w:rPr>
  </w:style>
  <w:style w:type="paragraph" w:customStyle="1" w:styleId="3884">
    <w:name w:val="Char Char Char Char Char Char Char122"/>
    <w:basedOn w:val="1"/>
    <w:qFormat/>
    <w:uiPriority w:val="0"/>
    <w:pPr>
      <w:adjustRightInd/>
      <w:snapToGrid/>
      <w:spacing w:line="240" w:lineRule="auto"/>
      <w:ind w:firstLine="0" w:firstLineChars="0"/>
    </w:pPr>
    <w:rPr>
      <w:rFonts w:cs="Times New Roman"/>
      <w:sz w:val="21"/>
      <w:szCs w:val="20"/>
    </w:rPr>
  </w:style>
  <w:style w:type="paragraph" w:customStyle="1" w:styleId="3885">
    <w:name w:val="Char512"/>
    <w:basedOn w:val="1"/>
    <w:qFormat/>
    <w:uiPriority w:val="0"/>
    <w:pPr>
      <w:spacing w:line="240" w:lineRule="auto"/>
      <w:ind w:left="-45" w:firstLine="0" w:firstLineChars="0"/>
    </w:pPr>
    <w:rPr>
      <w:rFonts w:cs="Times New Roman"/>
      <w:sz w:val="21"/>
      <w:szCs w:val="24"/>
    </w:rPr>
  </w:style>
  <w:style w:type="paragraph" w:customStyle="1" w:styleId="3886">
    <w:name w:val="Char322"/>
    <w:basedOn w:val="1"/>
    <w:qFormat/>
    <w:uiPriority w:val="0"/>
    <w:pPr>
      <w:adjustRightInd/>
      <w:snapToGrid/>
      <w:spacing w:line="240" w:lineRule="auto"/>
      <w:ind w:left="-48" w:firstLine="0" w:firstLineChars="0"/>
    </w:pPr>
    <w:rPr>
      <w:rFonts w:cs="Times New Roman"/>
      <w:sz w:val="21"/>
      <w:szCs w:val="24"/>
    </w:rPr>
  </w:style>
  <w:style w:type="paragraph" w:customStyle="1" w:styleId="3887">
    <w:name w:val="表312"/>
    <w:basedOn w:val="1"/>
    <w:qFormat/>
    <w:uiPriority w:val="0"/>
    <w:pPr>
      <w:spacing w:line="240" w:lineRule="auto"/>
      <w:ind w:firstLine="0" w:firstLineChars="0"/>
      <w:jc w:val="center"/>
    </w:pPr>
    <w:rPr>
      <w:rFonts w:eastAsia="仿宋_GB2312" w:cs="Times New Roman"/>
      <w:szCs w:val="24"/>
    </w:rPr>
  </w:style>
  <w:style w:type="paragraph" w:customStyle="1" w:styleId="3888">
    <w:name w:val="附件24"/>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3889">
    <w:name w:val="表内宋511112"/>
    <w:basedOn w:val="81"/>
    <w:qFormat/>
    <w:uiPriority w:val="0"/>
    <w:pPr>
      <w:adjustRightInd w:val="0"/>
      <w:snapToGrid w:val="0"/>
      <w:spacing w:before="0" w:beforeAutospacing="0" w:after="0" w:afterAutospacing="0"/>
      <w:jc w:val="both"/>
    </w:pPr>
    <w:rPr>
      <w:rFonts w:cs="宋体"/>
      <w:color w:val="000000"/>
    </w:rPr>
  </w:style>
  <w:style w:type="paragraph" w:customStyle="1" w:styleId="3890">
    <w:name w:val="表内文字小31312"/>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891">
    <w:name w:val="表格内字体16"/>
    <w:basedOn w:val="179"/>
    <w:next w:val="179"/>
    <w:qFormat/>
    <w:uiPriority w:val="0"/>
    <w:pPr>
      <w:spacing w:line="240" w:lineRule="auto"/>
      <w:ind w:firstLine="0"/>
      <w:jc w:val="center"/>
    </w:pPr>
    <w:rPr>
      <w:rFonts w:hAnsi="宋体" w:cs="Times New Roman"/>
      <w:sz w:val="21"/>
    </w:rPr>
  </w:style>
  <w:style w:type="paragraph" w:customStyle="1" w:styleId="3892">
    <w:name w:val="表文字5312"/>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893">
    <w:name w:val="Char Char Char Char Char Char Char212"/>
    <w:basedOn w:val="1"/>
    <w:qFormat/>
    <w:uiPriority w:val="0"/>
    <w:pPr>
      <w:adjustRightInd/>
      <w:snapToGrid/>
      <w:spacing w:line="240" w:lineRule="auto"/>
      <w:ind w:firstLine="0" w:firstLineChars="0"/>
    </w:pPr>
    <w:rPr>
      <w:rFonts w:cs="Times New Roman"/>
      <w:sz w:val="21"/>
      <w:szCs w:val="24"/>
    </w:rPr>
  </w:style>
  <w:style w:type="paragraph" w:customStyle="1" w:styleId="3894">
    <w:name w:val="表内文字小21312"/>
    <w:basedOn w:val="1"/>
    <w:qFormat/>
    <w:uiPriority w:val="0"/>
    <w:pPr>
      <w:spacing w:line="240" w:lineRule="auto"/>
      <w:ind w:firstLine="0" w:firstLineChars="0"/>
      <w:jc w:val="center"/>
      <w:textAlignment w:val="baseline"/>
    </w:pPr>
    <w:rPr>
      <w:rFonts w:ascii="宋体" w:hAnsi="Times" w:cs="Times New Roman"/>
      <w:bCs/>
      <w:color w:val="000000"/>
      <w:sz w:val="21"/>
      <w:szCs w:val="20"/>
    </w:rPr>
  </w:style>
  <w:style w:type="paragraph" w:customStyle="1" w:styleId="3895">
    <w:name w:val="燕山正文312"/>
    <w:basedOn w:val="1"/>
    <w:qFormat/>
    <w:uiPriority w:val="0"/>
    <w:pPr>
      <w:tabs>
        <w:tab w:val="left" w:pos="4680"/>
      </w:tabs>
      <w:spacing w:line="480" w:lineRule="exact"/>
      <w:ind w:firstLine="0" w:firstLineChars="0"/>
    </w:pPr>
    <w:rPr>
      <w:rFonts w:ascii="宋体" w:cs="宋体"/>
      <w:szCs w:val="24"/>
    </w:rPr>
  </w:style>
  <w:style w:type="paragraph" w:customStyle="1" w:styleId="3896">
    <w:name w:val="正文修改312"/>
    <w:basedOn w:val="892"/>
    <w:qFormat/>
    <w:uiPriority w:val="0"/>
    <w:pPr>
      <w:spacing w:line="480" w:lineRule="exact"/>
      <w:ind w:firstLine="0" w:firstLineChars="0"/>
    </w:pPr>
    <w:rPr>
      <w:rFonts w:cs="宋体"/>
      <w:sz w:val="24"/>
      <w:szCs w:val="24"/>
    </w:rPr>
  </w:style>
  <w:style w:type="paragraph" w:customStyle="1" w:styleId="3897">
    <w:name w:val="表题1422"/>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898">
    <w:name w:val="表内541412"/>
    <w:basedOn w:val="1"/>
    <w:qFormat/>
    <w:uiPriority w:val="0"/>
    <w:pPr>
      <w:spacing w:line="300" w:lineRule="auto"/>
      <w:ind w:firstLine="0" w:firstLineChars="0"/>
      <w:jc w:val="center"/>
    </w:pPr>
    <w:rPr>
      <w:rFonts w:ascii="宋体" w:hAnsi="宋体" w:cs="宋体"/>
      <w:sz w:val="21"/>
      <w:szCs w:val="20"/>
    </w:rPr>
  </w:style>
  <w:style w:type="paragraph" w:customStyle="1" w:styleId="3899">
    <w:name w:val="黑体三号312"/>
    <w:basedOn w:val="179"/>
    <w:qFormat/>
    <w:uiPriority w:val="0"/>
    <w:pPr>
      <w:jc w:val="center"/>
    </w:pPr>
    <w:rPr>
      <w:rFonts w:ascii="黑体" w:hAnsi="宋体" w:eastAsia="黑体"/>
      <w:b/>
      <w:bCs/>
      <w:sz w:val="32"/>
      <w:szCs w:val="20"/>
    </w:rPr>
  </w:style>
  <w:style w:type="paragraph" w:customStyle="1" w:styleId="3900">
    <w:name w:val="表7"/>
    <w:basedOn w:val="1"/>
    <w:qFormat/>
    <w:uiPriority w:val="0"/>
    <w:pPr>
      <w:spacing w:line="240" w:lineRule="auto"/>
      <w:ind w:firstLine="0" w:firstLineChars="0"/>
      <w:jc w:val="center"/>
    </w:pPr>
    <w:rPr>
      <w:rFonts w:eastAsia="仿宋_GB2312" w:cs="Times New Roman"/>
      <w:szCs w:val="24"/>
    </w:rPr>
  </w:style>
  <w:style w:type="paragraph" w:customStyle="1" w:styleId="3901">
    <w:name w:val="图题712"/>
    <w:basedOn w:val="179"/>
    <w:next w:val="179"/>
    <w:qFormat/>
    <w:uiPriority w:val="0"/>
    <w:pPr>
      <w:ind w:firstLine="0"/>
      <w:jc w:val="center"/>
    </w:pPr>
    <w:rPr>
      <w:rFonts w:ascii="黑体" w:hAnsi="宋体" w:eastAsia="黑体"/>
      <w:b/>
      <w:bCs/>
    </w:rPr>
  </w:style>
  <w:style w:type="paragraph" w:customStyle="1" w:styleId="3902">
    <w:name w:val="默认段落字体 Para Char Char Char Char312"/>
    <w:basedOn w:val="1"/>
    <w:qFormat/>
    <w:uiPriority w:val="0"/>
    <w:pPr>
      <w:adjustRightInd/>
      <w:snapToGrid/>
      <w:spacing w:line="240" w:lineRule="auto"/>
      <w:ind w:firstLine="0" w:firstLineChars="0"/>
    </w:pPr>
    <w:rPr>
      <w:rFonts w:cs="Times New Roman"/>
      <w:sz w:val="21"/>
      <w:szCs w:val="24"/>
    </w:rPr>
  </w:style>
  <w:style w:type="paragraph" w:customStyle="1" w:styleId="3903">
    <w:name w:val="表内541312"/>
    <w:basedOn w:val="1"/>
    <w:qFormat/>
    <w:uiPriority w:val="0"/>
    <w:pPr>
      <w:spacing w:line="300" w:lineRule="auto"/>
      <w:ind w:firstLine="0" w:firstLineChars="0"/>
      <w:jc w:val="center"/>
    </w:pPr>
    <w:rPr>
      <w:rFonts w:ascii="宋体" w:hAnsi="宋体" w:cs="宋体"/>
      <w:sz w:val="21"/>
      <w:szCs w:val="20"/>
    </w:rPr>
  </w:style>
  <w:style w:type="paragraph" w:customStyle="1" w:styleId="3904">
    <w:name w:val="Char612"/>
    <w:basedOn w:val="1"/>
    <w:qFormat/>
    <w:uiPriority w:val="0"/>
    <w:pPr>
      <w:spacing w:beforeLines="50" w:line="360" w:lineRule="auto"/>
      <w:ind w:firstLine="0" w:firstLineChars="0"/>
    </w:pPr>
    <w:rPr>
      <w:rFonts w:ascii="黑体" w:eastAsia="黑体" w:cs="Times New Roman"/>
      <w:sz w:val="32"/>
      <w:szCs w:val="32"/>
    </w:rPr>
  </w:style>
  <w:style w:type="paragraph" w:customStyle="1" w:styleId="3905">
    <w:name w:val="表题21112"/>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3906">
    <w:name w:val="表题14112"/>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3907">
    <w:name w:val="Default12"/>
    <w:qFormat/>
    <w:uiPriority w:val="0"/>
    <w:pPr>
      <w:widowControl w:val="0"/>
      <w:autoSpaceDE w:val="0"/>
      <w:autoSpaceDN w:val="0"/>
      <w:adjustRightInd w:val="0"/>
    </w:pPr>
    <w:rPr>
      <w:rFonts w:ascii="宋体" w:hAnsi="Times New Roman" w:eastAsia="宋体" w:cs="Times New Roman"/>
      <w:color w:val="000000"/>
      <w:sz w:val="24"/>
      <w:szCs w:val="24"/>
      <w:lang w:val="en-US" w:eastAsia="zh-CN" w:bidi="ar-SA"/>
    </w:rPr>
  </w:style>
  <w:style w:type="paragraph" w:customStyle="1" w:styleId="3908">
    <w:name w:val="Char Char2 Char Char Char Char10"/>
    <w:basedOn w:val="1"/>
    <w:qFormat/>
    <w:uiPriority w:val="0"/>
    <w:pPr>
      <w:adjustRightInd/>
      <w:snapToGrid/>
      <w:spacing w:line="240" w:lineRule="auto"/>
      <w:ind w:firstLine="0" w:firstLineChars="0"/>
    </w:pPr>
    <w:rPr>
      <w:rFonts w:cs="Times New Roman"/>
      <w:sz w:val="21"/>
      <w:szCs w:val="24"/>
    </w:rPr>
  </w:style>
  <w:style w:type="paragraph" w:customStyle="1" w:styleId="3909">
    <w:name w:val="表题1512"/>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3910">
    <w:name w:val="表格内字体612"/>
    <w:basedOn w:val="179"/>
    <w:next w:val="179"/>
    <w:qFormat/>
    <w:uiPriority w:val="0"/>
    <w:pPr>
      <w:spacing w:line="240" w:lineRule="auto"/>
      <w:ind w:firstLine="0"/>
      <w:jc w:val="center"/>
    </w:pPr>
    <w:rPr>
      <w:rFonts w:hAnsi="宋体" w:cs="Times New Roman"/>
      <w:sz w:val="21"/>
    </w:rPr>
  </w:style>
  <w:style w:type="paragraph" w:customStyle="1" w:styleId="3911">
    <w:name w:val="默认段落字体 Para Char Char Char Char412"/>
    <w:basedOn w:val="1"/>
    <w:qFormat/>
    <w:uiPriority w:val="0"/>
    <w:pPr>
      <w:adjustRightInd/>
      <w:snapToGrid/>
      <w:spacing w:line="240" w:lineRule="auto"/>
      <w:ind w:firstLine="0" w:firstLineChars="0"/>
    </w:pPr>
    <w:rPr>
      <w:rFonts w:cs="Times New Roman"/>
      <w:sz w:val="21"/>
      <w:szCs w:val="24"/>
    </w:rPr>
  </w:style>
  <w:style w:type="paragraph" w:customStyle="1" w:styleId="3912">
    <w:name w:val="A正文12"/>
    <w:basedOn w:val="1"/>
    <w:qFormat/>
    <w:uiPriority w:val="0"/>
    <w:pPr>
      <w:widowControl/>
      <w:overflowPunct w:val="0"/>
      <w:autoSpaceDE w:val="0"/>
      <w:autoSpaceDN w:val="0"/>
      <w:snapToGrid/>
      <w:spacing w:line="360" w:lineRule="auto"/>
      <w:jc w:val="left"/>
      <w:textAlignment w:val="baseline"/>
    </w:pPr>
    <w:rPr>
      <w:rFonts w:eastAsia="仿宋_GB2312" w:cs="Times New Roman"/>
      <w:kern w:val="0"/>
      <w:szCs w:val="24"/>
    </w:rPr>
  </w:style>
  <w:style w:type="paragraph" w:customStyle="1" w:styleId="3913">
    <w:name w:val="图题注12"/>
    <w:basedOn w:val="22"/>
    <w:qFormat/>
    <w:uiPriority w:val="0"/>
    <w:pPr>
      <w:adjustRightInd/>
      <w:snapToGrid/>
      <w:spacing w:line="240" w:lineRule="auto"/>
      <w:ind w:firstLine="0" w:firstLineChars="0"/>
      <w:jc w:val="center"/>
    </w:pPr>
    <w:rPr>
      <w:rFonts w:ascii="黑体" w:hAnsi="Arial" w:cs="宋体"/>
      <w:b/>
      <w:bCs/>
      <w:sz w:val="24"/>
      <w:szCs w:val="24"/>
    </w:rPr>
  </w:style>
  <w:style w:type="paragraph" w:customStyle="1" w:styleId="3914">
    <w:name w:val="Char712"/>
    <w:basedOn w:val="1"/>
    <w:qFormat/>
    <w:uiPriority w:val="0"/>
    <w:pPr>
      <w:adjustRightInd/>
      <w:snapToGrid/>
      <w:spacing w:line="240" w:lineRule="auto"/>
      <w:ind w:left="-48" w:firstLine="0" w:firstLineChars="0"/>
    </w:pPr>
    <w:rPr>
      <w:rFonts w:cs="Times New Roman"/>
      <w:sz w:val="21"/>
      <w:szCs w:val="24"/>
    </w:rPr>
  </w:style>
  <w:style w:type="paragraph" w:customStyle="1" w:styleId="3915">
    <w:name w:val="Char Char2 Char Char Char Char32"/>
    <w:basedOn w:val="1"/>
    <w:qFormat/>
    <w:uiPriority w:val="0"/>
    <w:pPr>
      <w:adjustRightInd/>
      <w:snapToGrid/>
      <w:spacing w:line="240" w:lineRule="auto"/>
      <w:ind w:firstLine="0" w:firstLineChars="0"/>
    </w:pPr>
    <w:rPr>
      <w:rFonts w:cs="Times New Roman"/>
      <w:sz w:val="21"/>
      <w:szCs w:val="24"/>
    </w:rPr>
  </w:style>
  <w:style w:type="paragraph" w:customStyle="1" w:styleId="3916">
    <w:name w:val="表题414"/>
    <w:basedOn w:val="35"/>
    <w:qFormat/>
    <w:uiPriority w:val="0"/>
    <w:pPr>
      <w:tabs>
        <w:tab w:val="left" w:pos="4305"/>
      </w:tabs>
      <w:spacing w:after="0" w:line="240" w:lineRule="auto"/>
      <w:ind w:left="0" w:leftChars="0" w:firstLine="0" w:firstLineChars="0"/>
      <w:jc w:val="center"/>
    </w:pPr>
    <w:rPr>
      <w:rFonts w:ascii="宋体" w:hAnsi="宋体" w:cs="宋体"/>
      <w:color w:val="000000"/>
      <w:szCs w:val="24"/>
      <w:lang w:val="zh-CN"/>
    </w:rPr>
  </w:style>
  <w:style w:type="paragraph" w:customStyle="1" w:styleId="3917">
    <w:name w:val="样式412"/>
    <w:basedOn w:val="34"/>
    <w:qFormat/>
    <w:uiPriority w:val="0"/>
    <w:pPr>
      <w:tabs>
        <w:tab w:val="left" w:pos="1820"/>
      </w:tabs>
      <w:adjustRightInd/>
      <w:spacing w:after="0" w:line="240" w:lineRule="atLeast"/>
      <w:jc w:val="center"/>
    </w:pPr>
    <w:rPr>
      <w:rFonts w:ascii="Calibri" w:hAnsi="Calibri" w:eastAsia="幼圆"/>
      <w:sz w:val="21"/>
      <w:szCs w:val="20"/>
    </w:rPr>
  </w:style>
  <w:style w:type="paragraph" w:customStyle="1" w:styleId="3918">
    <w:name w:val="标题4122"/>
    <w:basedOn w:val="6"/>
    <w:next w:val="1"/>
    <w:qFormat/>
    <w:uiPriority w:val="0"/>
    <w:pPr>
      <w:adjustRightInd/>
      <w:snapToGrid/>
      <w:spacing w:before="160" w:after="170" w:line="360" w:lineRule="auto"/>
      <w:ind w:firstLine="0" w:firstLineChars="0"/>
    </w:pPr>
    <w:rPr>
      <w:rFonts w:ascii="黑体" w:hAnsi="Arial" w:eastAsia="黑体" w:cs="Times New Roman"/>
      <w:kern w:val="0"/>
      <w:sz w:val="24"/>
      <w:lang w:val="zh-CN"/>
    </w:rPr>
  </w:style>
  <w:style w:type="paragraph" w:customStyle="1" w:styleId="3919">
    <w:name w:val="样式 正文缩进 + 宋体 黑色12"/>
    <w:basedOn w:val="21"/>
    <w:qFormat/>
    <w:uiPriority w:val="0"/>
    <w:pPr>
      <w:spacing w:line="360" w:lineRule="auto"/>
      <w:ind w:firstLine="200"/>
      <w:jc w:val="left"/>
    </w:pPr>
    <w:rPr>
      <w:rFonts w:ascii="宋体" w:hAnsi="宋体"/>
      <w:color w:val="000000"/>
      <w:sz w:val="24"/>
    </w:rPr>
  </w:style>
  <w:style w:type="paragraph" w:customStyle="1" w:styleId="3920">
    <w:name w:val="表内5112"/>
    <w:basedOn w:val="1"/>
    <w:qFormat/>
    <w:uiPriority w:val="0"/>
    <w:pPr>
      <w:spacing w:line="240" w:lineRule="auto"/>
      <w:ind w:firstLine="0" w:firstLineChars="0"/>
      <w:jc w:val="center"/>
    </w:pPr>
    <w:rPr>
      <w:rFonts w:ascii="宋体" w:hAnsi="宋体" w:cs="Times New Roman"/>
      <w:kern w:val="0"/>
      <w:sz w:val="20"/>
      <w:szCs w:val="20"/>
    </w:rPr>
  </w:style>
  <w:style w:type="paragraph" w:customStyle="1" w:styleId="3921">
    <w:name w:val="表中文字9"/>
    <w:basedOn w:val="1"/>
    <w:qFormat/>
    <w:uiPriority w:val="0"/>
    <w:pPr>
      <w:widowControl/>
      <w:snapToGrid/>
      <w:spacing w:line="240" w:lineRule="atLeast"/>
      <w:ind w:right="-42" w:rightChars="-20" w:firstLine="0" w:firstLineChars="0"/>
      <w:jc w:val="center"/>
      <w:textAlignment w:val="baseline"/>
    </w:pPr>
    <w:rPr>
      <w:rFonts w:ascii="宋体" w:cs="Times New Roman"/>
      <w:kern w:val="0"/>
      <w:sz w:val="21"/>
      <w:szCs w:val="21"/>
    </w:rPr>
  </w:style>
  <w:style w:type="paragraph" w:customStyle="1" w:styleId="3922">
    <w:name w:val="样式 表格内字体1 +12"/>
    <w:basedOn w:val="2376"/>
    <w:next w:val="824"/>
    <w:qFormat/>
    <w:uiPriority w:val="0"/>
    <w:rPr>
      <w:rFonts w:hAnsi="Times New Roman" w:cs="宋体"/>
      <w:szCs w:val="20"/>
    </w:rPr>
  </w:style>
  <w:style w:type="paragraph" w:customStyle="1" w:styleId="3923">
    <w:name w:val="默认段落字体 Para Char312"/>
    <w:basedOn w:val="1"/>
    <w:qFormat/>
    <w:uiPriority w:val="0"/>
    <w:pPr>
      <w:adjustRightInd/>
      <w:snapToGrid/>
      <w:spacing w:line="360" w:lineRule="auto"/>
    </w:pPr>
    <w:rPr>
      <w:rFonts w:ascii="宋体" w:hAnsi="宋体" w:cs="宋体"/>
      <w:szCs w:val="24"/>
    </w:rPr>
  </w:style>
  <w:style w:type="paragraph" w:customStyle="1" w:styleId="3924">
    <w:name w:val="表内文字小6"/>
    <w:basedOn w:val="1"/>
    <w:qFormat/>
    <w:uiPriority w:val="0"/>
    <w:pPr>
      <w:spacing w:line="240" w:lineRule="auto"/>
      <w:ind w:firstLine="0" w:firstLineChars="0"/>
      <w:jc w:val="center"/>
    </w:pPr>
    <w:rPr>
      <w:rFonts w:ascii="宋体" w:hAnsi="Times" w:cs="Times New Roman"/>
      <w:sz w:val="21"/>
      <w:szCs w:val="20"/>
    </w:rPr>
  </w:style>
  <w:style w:type="paragraph" w:customStyle="1" w:styleId="3925">
    <w:name w:val="Char Char2 Char Char Char Char112"/>
    <w:basedOn w:val="1"/>
    <w:qFormat/>
    <w:uiPriority w:val="0"/>
    <w:pPr>
      <w:adjustRightInd/>
      <w:snapToGrid/>
      <w:spacing w:line="240" w:lineRule="auto"/>
      <w:ind w:firstLine="0" w:firstLineChars="0"/>
    </w:pPr>
    <w:rPr>
      <w:rFonts w:cs="Times New Roman"/>
      <w:sz w:val="21"/>
      <w:szCs w:val="24"/>
    </w:rPr>
  </w:style>
  <w:style w:type="paragraph" w:customStyle="1" w:styleId="3926">
    <w:name w:val="正文格式712"/>
    <w:basedOn w:val="1"/>
    <w:qFormat/>
    <w:uiPriority w:val="0"/>
    <w:pPr>
      <w:adjustRightInd/>
      <w:snapToGrid/>
      <w:spacing w:line="360" w:lineRule="auto"/>
      <w:ind w:firstLine="482" w:firstLineChars="0"/>
    </w:pPr>
    <w:rPr>
      <w:rFonts w:ascii="宋体" w:hAnsi="宋体" w:cs="Times New Roman"/>
      <w:szCs w:val="24"/>
    </w:rPr>
  </w:style>
  <w:style w:type="paragraph" w:customStyle="1" w:styleId="3927">
    <w:name w:val="表格内字体712"/>
    <w:basedOn w:val="179"/>
    <w:next w:val="179"/>
    <w:qFormat/>
    <w:uiPriority w:val="0"/>
    <w:pPr>
      <w:spacing w:line="240" w:lineRule="auto"/>
      <w:ind w:firstLine="0"/>
      <w:jc w:val="center"/>
    </w:pPr>
    <w:rPr>
      <w:rFonts w:hAnsi="宋体" w:cs="Times New Roman"/>
      <w:sz w:val="21"/>
    </w:rPr>
  </w:style>
  <w:style w:type="paragraph" w:customStyle="1" w:styleId="3928">
    <w:name w:val="Char912"/>
    <w:basedOn w:val="1"/>
    <w:qFormat/>
    <w:uiPriority w:val="0"/>
    <w:pPr>
      <w:adjustRightInd/>
      <w:snapToGrid/>
      <w:spacing w:line="240" w:lineRule="auto"/>
      <w:ind w:left="-48" w:firstLine="0" w:firstLineChars="0"/>
    </w:pPr>
    <w:rPr>
      <w:rFonts w:cs="Times New Roman"/>
      <w:sz w:val="21"/>
      <w:szCs w:val="24"/>
    </w:rPr>
  </w:style>
  <w:style w:type="paragraph" w:customStyle="1" w:styleId="3929">
    <w:name w:val="正文格式＝612"/>
    <w:basedOn w:val="179"/>
    <w:next w:val="179"/>
    <w:qFormat/>
    <w:uiPriority w:val="0"/>
    <w:rPr>
      <w:rFonts w:hAnsi="宋体" w:cs="Times New Roman"/>
    </w:rPr>
  </w:style>
  <w:style w:type="paragraph" w:customStyle="1" w:styleId="3930">
    <w:name w:val="正文修改412"/>
    <w:basedOn w:val="892"/>
    <w:qFormat/>
    <w:uiPriority w:val="0"/>
    <w:pPr>
      <w:spacing w:line="480" w:lineRule="exact"/>
      <w:ind w:firstLine="0" w:firstLineChars="0"/>
    </w:pPr>
    <w:rPr>
      <w:rFonts w:cs="宋体"/>
      <w:sz w:val="24"/>
      <w:szCs w:val="24"/>
    </w:rPr>
  </w:style>
  <w:style w:type="paragraph" w:customStyle="1" w:styleId="3931">
    <w:name w:val="表内文字小122"/>
    <w:basedOn w:val="1"/>
    <w:qFormat/>
    <w:uiPriority w:val="0"/>
    <w:pPr>
      <w:spacing w:line="240" w:lineRule="auto"/>
      <w:ind w:firstLine="0" w:firstLineChars="0"/>
      <w:jc w:val="center"/>
    </w:pPr>
    <w:rPr>
      <w:rFonts w:ascii="宋体" w:hAnsi="Times" w:cs="Times New Roman"/>
      <w:sz w:val="21"/>
      <w:szCs w:val="20"/>
    </w:rPr>
  </w:style>
  <w:style w:type="paragraph" w:customStyle="1" w:styleId="3932">
    <w:name w:val="正文格式812"/>
    <w:basedOn w:val="1"/>
    <w:qFormat/>
    <w:uiPriority w:val="0"/>
    <w:pPr>
      <w:adjustRightInd/>
      <w:snapToGrid/>
      <w:spacing w:line="360" w:lineRule="auto"/>
      <w:ind w:firstLine="482" w:firstLineChars="0"/>
    </w:pPr>
    <w:rPr>
      <w:rFonts w:ascii="宋体" w:hAnsi="宋体" w:cs="Times New Roman"/>
      <w:szCs w:val="24"/>
    </w:rPr>
  </w:style>
  <w:style w:type="paragraph" w:customStyle="1" w:styleId="3933">
    <w:name w:val="正文格式912"/>
    <w:basedOn w:val="1"/>
    <w:qFormat/>
    <w:uiPriority w:val="0"/>
    <w:pPr>
      <w:adjustRightInd/>
      <w:snapToGrid/>
      <w:spacing w:line="360" w:lineRule="auto"/>
      <w:ind w:firstLine="482" w:firstLineChars="0"/>
    </w:pPr>
    <w:rPr>
      <w:rFonts w:ascii="宋体" w:hAnsi="宋体" w:cs="Times New Roman"/>
      <w:szCs w:val="24"/>
    </w:rPr>
  </w:style>
  <w:style w:type="paragraph" w:customStyle="1" w:styleId="3934">
    <w:name w:val="Char Char Char Char Char Char Char52"/>
    <w:basedOn w:val="1"/>
    <w:qFormat/>
    <w:uiPriority w:val="0"/>
    <w:pPr>
      <w:adjustRightInd/>
      <w:snapToGrid/>
      <w:spacing w:line="240" w:lineRule="auto"/>
      <w:ind w:firstLine="0" w:firstLineChars="0"/>
    </w:pPr>
    <w:rPr>
      <w:rFonts w:cs="Times New Roman"/>
      <w:sz w:val="21"/>
      <w:szCs w:val="24"/>
    </w:rPr>
  </w:style>
  <w:style w:type="paragraph" w:customStyle="1" w:styleId="3935">
    <w:name w:val="Char Char2 Char Char Char Char42"/>
    <w:basedOn w:val="1"/>
    <w:qFormat/>
    <w:uiPriority w:val="0"/>
    <w:pPr>
      <w:adjustRightInd/>
      <w:snapToGrid/>
      <w:spacing w:line="240" w:lineRule="auto"/>
      <w:ind w:firstLine="0" w:firstLineChars="0"/>
    </w:pPr>
    <w:rPr>
      <w:rFonts w:cs="Times New Roman"/>
      <w:sz w:val="21"/>
      <w:szCs w:val="24"/>
    </w:rPr>
  </w:style>
  <w:style w:type="paragraph" w:customStyle="1" w:styleId="3936">
    <w:name w:val="Char162"/>
    <w:basedOn w:val="1"/>
    <w:qFormat/>
    <w:uiPriority w:val="0"/>
    <w:pPr>
      <w:adjustRightInd/>
      <w:snapToGrid/>
      <w:spacing w:line="240" w:lineRule="auto"/>
      <w:ind w:left="-48" w:firstLine="0" w:firstLineChars="0"/>
    </w:pPr>
    <w:rPr>
      <w:rFonts w:cs="Times New Roman"/>
      <w:sz w:val="21"/>
      <w:szCs w:val="24"/>
    </w:rPr>
  </w:style>
  <w:style w:type="paragraph" w:customStyle="1" w:styleId="3937">
    <w:name w:val="Char Char Char Char Char Char Char132"/>
    <w:basedOn w:val="1"/>
    <w:qFormat/>
    <w:uiPriority w:val="0"/>
    <w:pPr>
      <w:adjustRightInd/>
      <w:snapToGrid/>
      <w:spacing w:line="240" w:lineRule="auto"/>
      <w:ind w:firstLine="0" w:firstLineChars="0"/>
    </w:pPr>
    <w:rPr>
      <w:rFonts w:cs="Times New Roman"/>
      <w:sz w:val="21"/>
      <w:szCs w:val="24"/>
    </w:rPr>
  </w:style>
  <w:style w:type="paragraph" w:customStyle="1" w:styleId="3938">
    <w:name w:val="正文格式16"/>
    <w:basedOn w:val="1"/>
    <w:qFormat/>
    <w:uiPriority w:val="0"/>
    <w:pPr>
      <w:adjustRightInd/>
      <w:snapToGrid/>
      <w:spacing w:line="360" w:lineRule="auto"/>
      <w:ind w:firstLine="482" w:firstLineChars="0"/>
    </w:pPr>
    <w:rPr>
      <w:rFonts w:ascii="宋体" w:hAnsi="宋体" w:cs="Times New Roman"/>
      <w:szCs w:val="24"/>
    </w:rPr>
  </w:style>
  <w:style w:type="paragraph" w:customStyle="1" w:styleId="3939">
    <w:name w:val="Char39"/>
    <w:basedOn w:val="1"/>
    <w:qFormat/>
    <w:uiPriority w:val="0"/>
    <w:pPr>
      <w:spacing w:beforeLines="50" w:line="360" w:lineRule="auto"/>
      <w:ind w:firstLine="0" w:firstLineChars="0"/>
    </w:pPr>
    <w:rPr>
      <w:rFonts w:ascii="黑体" w:eastAsia="黑体" w:cs="Times New Roman"/>
      <w:sz w:val="32"/>
      <w:szCs w:val="32"/>
    </w:rPr>
  </w:style>
  <w:style w:type="paragraph" w:customStyle="1" w:styleId="3940">
    <w:name w:val="默认段落字体 Para Char Char Char Char9"/>
    <w:basedOn w:val="1"/>
    <w:qFormat/>
    <w:uiPriority w:val="0"/>
    <w:pPr>
      <w:adjustRightInd/>
      <w:snapToGrid/>
      <w:spacing w:line="240" w:lineRule="auto"/>
      <w:ind w:firstLine="0" w:firstLineChars="0"/>
    </w:pPr>
    <w:rPr>
      <w:rFonts w:cs="Times New Roman"/>
      <w:sz w:val="21"/>
      <w:szCs w:val="24"/>
    </w:rPr>
  </w:style>
  <w:style w:type="paragraph" w:customStyle="1" w:styleId="3941">
    <w:name w:val="附件7"/>
    <w:basedOn w:val="3"/>
    <w:next w:val="179"/>
    <w:qFormat/>
    <w:uiPriority w:val="0"/>
    <w:pPr>
      <w:tabs>
        <w:tab w:val="left" w:pos="1566"/>
      </w:tabs>
      <w:adjustRightInd/>
      <w:snapToGrid/>
      <w:spacing w:before="0" w:beforeLines="0" w:after="210" w:afterLines="0" w:line="360" w:lineRule="auto"/>
      <w:jc w:val="left"/>
    </w:pPr>
    <w:rPr>
      <w:rFonts w:ascii="黑体" w:hAnsi="宋体" w:eastAsia="黑体" w:cs="Times New Roman"/>
      <w:b w:val="0"/>
      <w:bCs w:val="0"/>
      <w:sz w:val="32"/>
      <w:szCs w:val="32"/>
    </w:rPr>
  </w:style>
  <w:style w:type="paragraph" w:customStyle="1" w:styleId="3942">
    <w:name w:val="黑体三号8"/>
    <w:basedOn w:val="179"/>
    <w:qFormat/>
    <w:uiPriority w:val="0"/>
    <w:pPr>
      <w:jc w:val="center"/>
    </w:pPr>
    <w:rPr>
      <w:rFonts w:ascii="黑体" w:hAnsi="宋体" w:eastAsia="黑体"/>
      <w:b/>
      <w:bCs/>
      <w:sz w:val="32"/>
      <w:szCs w:val="20"/>
    </w:rPr>
  </w:style>
  <w:style w:type="paragraph" w:customStyle="1" w:styleId="3943">
    <w:name w:val="燕山正文1114"/>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944">
    <w:name w:val="表内文字小317"/>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945">
    <w:name w:val="正文格式＝10"/>
    <w:basedOn w:val="179"/>
    <w:next w:val="179"/>
    <w:qFormat/>
    <w:uiPriority w:val="0"/>
    <w:rPr>
      <w:rFonts w:hAnsi="宋体" w:cs="Times New Roman"/>
    </w:rPr>
  </w:style>
  <w:style w:type="paragraph" w:customStyle="1" w:styleId="3946">
    <w:name w:val="图题25"/>
    <w:basedOn w:val="179"/>
    <w:next w:val="179"/>
    <w:qFormat/>
    <w:uiPriority w:val="0"/>
    <w:pPr>
      <w:ind w:firstLine="0"/>
      <w:jc w:val="center"/>
    </w:pPr>
    <w:rPr>
      <w:rFonts w:ascii="黑体" w:hAnsi="宋体" w:eastAsia="黑体"/>
      <w:b/>
      <w:bCs/>
    </w:rPr>
  </w:style>
  <w:style w:type="paragraph" w:customStyle="1" w:styleId="3947">
    <w:name w:val="表格内字体25"/>
    <w:basedOn w:val="179"/>
    <w:next w:val="179"/>
    <w:qFormat/>
    <w:uiPriority w:val="0"/>
    <w:pPr>
      <w:spacing w:line="240" w:lineRule="auto"/>
      <w:ind w:firstLine="0"/>
      <w:jc w:val="center"/>
    </w:pPr>
    <w:rPr>
      <w:rFonts w:hAnsi="宋体" w:cs="Times New Roman"/>
      <w:sz w:val="21"/>
    </w:rPr>
  </w:style>
  <w:style w:type="paragraph" w:customStyle="1" w:styleId="3948">
    <w:name w:val="表中文字15"/>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3949">
    <w:name w:val="Char Char Char Char Char Char Char20"/>
    <w:basedOn w:val="1"/>
    <w:qFormat/>
    <w:uiPriority w:val="0"/>
    <w:pPr>
      <w:adjustRightInd/>
      <w:snapToGrid/>
      <w:spacing w:line="240" w:lineRule="auto"/>
      <w:ind w:firstLine="0" w:firstLineChars="0"/>
    </w:pPr>
    <w:rPr>
      <w:rFonts w:cs="Times New Roman"/>
      <w:sz w:val="21"/>
      <w:szCs w:val="24"/>
    </w:rPr>
  </w:style>
  <w:style w:type="paragraph" w:customStyle="1" w:styleId="3950">
    <w:name w:val="文本框5"/>
    <w:basedOn w:val="1"/>
    <w:qFormat/>
    <w:uiPriority w:val="0"/>
    <w:pPr>
      <w:spacing w:after="6" w:line="240" w:lineRule="auto"/>
      <w:ind w:firstLine="0" w:firstLineChars="0"/>
      <w:jc w:val="center"/>
    </w:pPr>
    <w:rPr>
      <w:rFonts w:eastAsia="仿宋_GB2312" w:cs="Times New Roman"/>
      <w:sz w:val="21"/>
      <w:szCs w:val="24"/>
    </w:rPr>
  </w:style>
  <w:style w:type="paragraph" w:customStyle="1" w:styleId="3951">
    <w:name w:val="正文.5"/>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3952">
    <w:name w:val="Char49"/>
    <w:basedOn w:val="1"/>
    <w:qFormat/>
    <w:uiPriority w:val="0"/>
    <w:pPr>
      <w:adjustRightInd/>
      <w:snapToGrid/>
      <w:spacing w:line="240" w:lineRule="auto"/>
      <w:ind w:left="-48" w:firstLine="0" w:firstLineChars="0"/>
    </w:pPr>
    <w:rPr>
      <w:rFonts w:cs="Times New Roman"/>
      <w:sz w:val="21"/>
      <w:szCs w:val="24"/>
    </w:rPr>
  </w:style>
  <w:style w:type="paragraph" w:customStyle="1" w:styleId="3953">
    <w:name w:val="表内文字边4"/>
    <w:basedOn w:val="1"/>
    <w:qFormat/>
    <w:uiPriority w:val="0"/>
    <w:pPr>
      <w:widowControl/>
      <w:spacing w:line="240" w:lineRule="atLeast"/>
      <w:ind w:left="-21" w:leftChars="-10" w:right="-42" w:rightChars="-20" w:firstLine="0" w:firstLineChars="0"/>
    </w:pPr>
    <w:rPr>
      <w:rFonts w:ascii="宋体" w:cs="Times New Roman"/>
      <w:kern w:val="0"/>
      <w:sz w:val="21"/>
      <w:szCs w:val="21"/>
    </w:rPr>
  </w:style>
  <w:style w:type="paragraph" w:customStyle="1" w:styleId="3954">
    <w:name w:val="正文缩4"/>
    <w:basedOn w:val="1"/>
    <w:qFormat/>
    <w:uiPriority w:val="0"/>
    <w:pPr>
      <w:spacing w:line="480" w:lineRule="atLeast"/>
      <w:ind w:firstLine="567" w:firstLineChars="0"/>
      <w:textAlignment w:val="baseline"/>
    </w:pPr>
    <w:rPr>
      <w:rFonts w:ascii="宋体" w:cs="Times New Roman"/>
      <w:color w:val="000080"/>
      <w:spacing w:val="6"/>
      <w:kern w:val="0"/>
      <w:sz w:val="28"/>
      <w:szCs w:val="20"/>
    </w:rPr>
  </w:style>
  <w:style w:type="paragraph" w:customStyle="1" w:styleId="3955">
    <w:name w:val="样式24"/>
    <w:basedOn w:val="1"/>
    <w:qFormat/>
    <w:uiPriority w:val="0"/>
    <w:pPr>
      <w:snapToGrid/>
      <w:spacing w:line="360" w:lineRule="auto"/>
      <w:ind w:firstLine="0" w:firstLineChars="0"/>
      <w:jc w:val="center"/>
      <w:textAlignment w:val="baseline"/>
      <w:outlineLvl w:val="0"/>
    </w:pPr>
    <w:rPr>
      <w:rFonts w:cs="Times New Roman"/>
      <w:kern w:val="0"/>
      <w:sz w:val="21"/>
      <w:szCs w:val="20"/>
    </w:rPr>
  </w:style>
  <w:style w:type="paragraph" w:customStyle="1" w:styleId="3956">
    <w:name w:val="表内宋5中6"/>
    <w:basedOn w:val="1"/>
    <w:qFormat/>
    <w:uiPriority w:val="0"/>
    <w:pPr>
      <w:spacing w:line="240" w:lineRule="auto"/>
      <w:ind w:firstLine="0" w:firstLineChars="0"/>
      <w:textAlignment w:val="baseline"/>
    </w:pPr>
    <w:rPr>
      <w:rFonts w:cs="Times New Roman"/>
      <w:color w:val="000000"/>
      <w:kern w:val="0"/>
      <w:sz w:val="21"/>
      <w:szCs w:val="20"/>
    </w:rPr>
  </w:style>
  <w:style w:type="paragraph" w:customStyle="1" w:styleId="3957">
    <w:name w:val="表内56"/>
    <w:basedOn w:val="1"/>
    <w:qFormat/>
    <w:uiPriority w:val="0"/>
    <w:pPr>
      <w:spacing w:line="300" w:lineRule="auto"/>
      <w:ind w:firstLine="0" w:firstLineChars="0"/>
      <w:jc w:val="left"/>
    </w:pPr>
    <w:rPr>
      <w:rFonts w:ascii="宋体" w:cs="Times New Roman"/>
      <w:sz w:val="18"/>
      <w:szCs w:val="20"/>
    </w:rPr>
  </w:style>
  <w:style w:type="paragraph" w:customStyle="1" w:styleId="3958">
    <w:name w:val="表内宋54"/>
    <w:basedOn w:val="1378"/>
    <w:qFormat/>
    <w:uiPriority w:val="0"/>
    <w:pPr>
      <w:widowControl/>
      <w:autoSpaceDE w:val="0"/>
      <w:autoSpaceDN w:val="0"/>
      <w:jc w:val="left"/>
      <w:textAlignment w:val="auto"/>
    </w:pPr>
    <w:rPr>
      <w:color w:val="auto"/>
      <w:w w:val="90"/>
    </w:rPr>
  </w:style>
  <w:style w:type="paragraph" w:customStyle="1" w:styleId="3959">
    <w:name w:val="正文格式17"/>
    <w:basedOn w:val="1"/>
    <w:qFormat/>
    <w:uiPriority w:val="0"/>
    <w:pPr>
      <w:adjustRightInd/>
      <w:snapToGrid/>
      <w:spacing w:line="360" w:lineRule="auto"/>
      <w:ind w:firstLine="482" w:firstLineChars="0"/>
    </w:pPr>
    <w:rPr>
      <w:rFonts w:ascii="宋体" w:hAnsi="宋体" w:cs="Times New Roman"/>
      <w:szCs w:val="24"/>
    </w:rPr>
  </w:style>
  <w:style w:type="paragraph" w:customStyle="1" w:styleId="3960">
    <w:name w:val="Char118"/>
    <w:basedOn w:val="1"/>
    <w:qFormat/>
    <w:uiPriority w:val="0"/>
    <w:pPr>
      <w:spacing w:beforeLines="50" w:line="360" w:lineRule="auto"/>
      <w:ind w:firstLine="0" w:firstLineChars="0"/>
    </w:pPr>
    <w:rPr>
      <w:rFonts w:ascii="黑体" w:eastAsia="黑体" w:cs="Times New Roman"/>
      <w:sz w:val="32"/>
      <w:szCs w:val="32"/>
    </w:rPr>
  </w:style>
  <w:style w:type="paragraph" w:customStyle="1" w:styleId="3961">
    <w:name w:val="表内54114"/>
    <w:basedOn w:val="1"/>
    <w:qFormat/>
    <w:uiPriority w:val="0"/>
    <w:pPr>
      <w:spacing w:line="300" w:lineRule="auto"/>
      <w:ind w:firstLine="0" w:firstLineChars="0"/>
      <w:jc w:val="center"/>
    </w:pPr>
    <w:rPr>
      <w:rFonts w:ascii="宋体" w:hAnsi="宋体" w:cs="宋体"/>
      <w:sz w:val="21"/>
      <w:szCs w:val="20"/>
    </w:rPr>
  </w:style>
  <w:style w:type="paragraph" w:customStyle="1" w:styleId="3962">
    <w:name w:val="表题3114"/>
    <w:basedOn w:val="35"/>
    <w:qFormat/>
    <w:uiPriority w:val="0"/>
    <w:pPr>
      <w:tabs>
        <w:tab w:val="left" w:pos="4305"/>
      </w:tabs>
      <w:spacing w:after="0" w:line="240" w:lineRule="auto"/>
      <w:ind w:left="0" w:leftChars="0" w:firstLine="0" w:firstLineChars="0"/>
      <w:jc w:val="center"/>
    </w:pPr>
    <w:rPr>
      <w:rFonts w:ascii="宋体" w:hAnsi="宋体" w:cs="Times New Roman"/>
      <w:szCs w:val="20"/>
      <w:lang w:val="zh-CN"/>
    </w:rPr>
  </w:style>
  <w:style w:type="paragraph" w:customStyle="1" w:styleId="3963">
    <w:name w:val="Char Char Char Char Char Char Char110"/>
    <w:basedOn w:val="1"/>
    <w:qFormat/>
    <w:uiPriority w:val="0"/>
    <w:pPr>
      <w:adjustRightInd/>
      <w:snapToGrid/>
      <w:spacing w:line="240" w:lineRule="auto"/>
      <w:ind w:firstLine="0" w:firstLineChars="0"/>
    </w:pPr>
    <w:rPr>
      <w:rFonts w:cs="Times New Roman"/>
      <w:sz w:val="21"/>
      <w:szCs w:val="24"/>
    </w:rPr>
  </w:style>
  <w:style w:type="paragraph" w:customStyle="1" w:styleId="3964">
    <w:name w:val="默认段落字体 Para Char Char Char Char14"/>
    <w:basedOn w:val="1"/>
    <w:qFormat/>
    <w:uiPriority w:val="0"/>
    <w:pPr>
      <w:adjustRightInd/>
      <w:snapToGrid/>
      <w:spacing w:line="240" w:lineRule="auto"/>
      <w:ind w:firstLine="0" w:firstLineChars="0"/>
    </w:pPr>
    <w:rPr>
      <w:rFonts w:cs="Times New Roman"/>
      <w:sz w:val="21"/>
      <w:szCs w:val="24"/>
    </w:rPr>
  </w:style>
  <w:style w:type="paragraph" w:customStyle="1" w:styleId="3965">
    <w:name w:val="正文修改14"/>
    <w:basedOn w:val="892"/>
    <w:qFormat/>
    <w:uiPriority w:val="0"/>
    <w:pPr>
      <w:spacing w:line="480" w:lineRule="exact"/>
      <w:ind w:firstLine="0" w:firstLineChars="0"/>
    </w:pPr>
    <w:rPr>
      <w:rFonts w:cs="宋体"/>
      <w:sz w:val="24"/>
      <w:szCs w:val="24"/>
    </w:rPr>
  </w:style>
  <w:style w:type="paragraph" w:customStyle="1" w:styleId="3966">
    <w:name w:val="表内文字小3114"/>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967">
    <w:name w:val="样式114"/>
    <w:basedOn w:val="1192"/>
    <w:qFormat/>
    <w:uiPriority w:val="0"/>
    <w:pPr>
      <w:spacing w:line="240" w:lineRule="auto"/>
      <w:ind w:firstLine="0"/>
      <w:jc w:val="center"/>
    </w:pPr>
    <w:rPr>
      <w:rFonts w:cs="Times New Roman"/>
      <w:b/>
      <w:color w:val="auto"/>
      <w:szCs w:val="20"/>
    </w:rPr>
  </w:style>
  <w:style w:type="paragraph" w:customStyle="1" w:styleId="3968">
    <w:name w:val="Char213"/>
    <w:basedOn w:val="1"/>
    <w:qFormat/>
    <w:uiPriority w:val="0"/>
    <w:pPr>
      <w:adjustRightInd/>
      <w:snapToGrid/>
      <w:spacing w:line="240" w:lineRule="auto"/>
      <w:ind w:left="-48" w:firstLine="0" w:firstLineChars="0"/>
    </w:pPr>
    <w:rPr>
      <w:rFonts w:cs="Times New Roman"/>
      <w:sz w:val="21"/>
      <w:szCs w:val="24"/>
    </w:rPr>
  </w:style>
  <w:style w:type="paragraph" w:customStyle="1" w:styleId="3969">
    <w:name w:val="表格内字体34"/>
    <w:basedOn w:val="179"/>
    <w:next w:val="179"/>
    <w:qFormat/>
    <w:uiPriority w:val="0"/>
    <w:pPr>
      <w:spacing w:line="240" w:lineRule="auto"/>
      <w:ind w:firstLine="0"/>
      <w:jc w:val="center"/>
    </w:pPr>
    <w:rPr>
      <w:rFonts w:hAnsi="宋体" w:cs="Times New Roman"/>
      <w:sz w:val="21"/>
    </w:rPr>
  </w:style>
  <w:style w:type="paragraph" w:customStyle="1" w:styleId="3970">
    <w:name w:val="燕山正文1124"/>
    <w:basedOn w:val="1"/>
    <w:qFormat/>
    <w:uiPriority w:val="0"/>
    <w:pPr>
      <w:tabs>
        <w:tab w:val="left" w:pos="4680"/>
      </w:tabs>
      <w:spacing w:line="480" w:lineRule="exact"/>
      <w:ind w:firstLine="0" w:firstLineChars="0"/>
    </w:pPr>
    <w:rPr>
      <w:rFonts w:ascii="宋体" w:hAnsi="宋体" w:cs="宋体"/>
      <w:bCs/>
      <w:color w:val="000000"/>
      <w:szCs w:val="24"/>
    </w:rPr>
  </w:style>
  <w:style w:type="paragraph" w:customStyle="1" w:styleId="3971">
    <w:name w:val="黑体三号24"/>
    <w:basedOn w:val="179"/>
    <w:qFormat/>
    <w:uiPriority w:val="0"/>
    <w:pPr>
      <w:jc w:val="center"/>
    </w:pPr>
    <w:rPr>
      <w:rFonts w:ascii="黑体" w:hAnsi="宋体" w:eastAsia="黑体"/>
      <w:b/>
      <w:bCs/>
      <w:sz w:val="32"/>
      <w:szCs w:val="20"/>
    </w:rPr>
  </w:style>
  <w:style w:type="paragraph" w:customStyle="1" w:styleId="3972">
    <w:name w:val="表中文字24"/>
    <w:basedOn w:val="1"/>
    <w:qFormat/>
    <w:uiPriority w:val="0"/>
    <w:pPr>
      <w:widowControl/>
      <w:snapToGrid/>
      <w:spacing w:line="240" w:lineRule="atLeast"/>
      <w:ind w:right="-42" w:rightChars="-20" w:firstLine="0" w:firstLineChars="0"/>
      <w:jc w:val="center"/>
      <w:textAlignment w:val="baseline"/>
    </w:pPr>
    <w:rPr>
      <w:rFonts w:ascii="宋体" w:cs="Times New Roman"/>
      <w:kern w:val="0"/>
      <w:sz w:val="21"/>
      <w:szCs w:val="21"/>
    </w:rPr>
  </w:style>
  <w:style w:type="paragraph" w:customStyle="1" w:styleId="3973">
    <w:name w:val="表内文字小3124"/>
    <w:basedOn w:val="1"/>
    <w:qFormat/>
    <w:uiPriority w:val="0"/>
    <w:pPr>
      <w:spacing w:line="240" w:lineRule="auto"/>
      <w:ind w:firstLine="0" w:firstLineChars="0"/>
      <w:jc w:val="center"/>
    </w:pPr>
    <w:rPr>
      <w:rFonts w:ascii="宋体" w:hAnsi="Times" w:cs="宋体"/>
      <w:bCs/>
      <w:color w:val="003366"/>
      <w:sz w:val="21"/>
      <w:szCs w:val="20"/>
    </w:rPr>
  </w:style>
  <w:style w:type="paragraph" w:customStyle="1" w:styleId="3974">
    <w:name w:val="正文格式＝34"/>
    <w:basedOn w:val="179"/>
    <w:next w:val="179"/>
    <w:qFormat/>
    <w:uiPriority w:val="0"/>
    <w:rPr>
      <w:rFonts w:hAnsi="宋体" w:cs="Times New Roman"/>
    </w:rPr>
  </w:style>
  <w:style w:type="paragraph" w:customStyle="1" w:styleId="3975">
    <w:name w:val="表内文字小224"/>
    <w:basedOn w:val="1"/>
    <w:qFormat/>
    <w:uiPriority w:val="0"/>
    <w:pPr>
      <w:spacing w:line="240" w:lineRule="auto"/>
      <w:ind w:firstLine="0" w:firstLineChars="0"/>
      <w:jc w:val="center"/>
    </w:pPr>
    <w:rPr>
      <w:rFonts w:ascii="宋体" w:hAnsi="Times" w:cs="Times New Roman"/>
      <w:bCs/>
      <w:color w:val="000000"/>
      <w:sz w:val="21"/>
      <w:szCs w:val="20"/>
    </w:rPr>
  </w:style>
  <w:style w:type="paragraph" w:customStyle="1" w:styleId="3976">
    <w:name w:val="表题94"/>
    <w:basedOn w:val="45"/>
    <w:qFormat/>
    <w:uiPriority w:val="0"/>
    <w:pPr>
      <w:adjustRightInd w:val="0"/>
      <w:snapToGrid w:val="0"/>
      <w:spacing w:line="300" w:lineRule="auto"/>
    </w:pPr>
    <w:rPr>
      <w:rFonts w:ascii="黑体" w:eastAsia="黑体"/>
      <w:spacing w:val="0"/>
      <w:sz w:val="24"/>
    </w:rPr>
  </w:style>
  <w:style w:type="paragraph" w:customStyle="1" w:styleId="3977">
    <w:name w:val="表内5314"/>
    <w:basedOn w:val="1"/>
    <w:qFormat/>
    <w:uiPriority w:val="0"/>
    <w:pPr>
      <w:spacing w:line="300" w:lineRule="auto"/>
      <w:ind w:firstLine="0" w:firstLineChars="0"/>
      <w:jc w:val="left"/>
    </w:pPr>
    <w:rPr>
      <w:rFonts w:ascii="宋体" w:cs="Times New Roman"/>
      <w:sz w:val="21"/>
      <w:szCs w:val="20"/>
    </w:rPr>
  </w:style>
  <w:style w:type="paragraph" w:customStyle="1" w:styleId="3978">
    <w:name w:val="表格内字体214"/>
    <w:basedOn w:val="179"/>
    <w:next w:val="179"/>
    <w:qFormat/>
    <w:uiPriority w:val="0"/>
    <w:pPr>
      <w:spacing w:line="240" w:lineRule="auto"/>
      <w:ind w:firstLine="0"/>
      <w:jc w:val="center"/>
    </w:pPr>
    <w:rPr>
      <w:rFonts w:hAnsi="宋体" w:cs="Times New Roman"/>
      <w:sz w:val="21"/>
    </w:rPr>
  </w:style>
  <w:style w:type="paragraph" w:customStyle="1" w:styleId="3979">
    <w:name w:val="表题1114"/>
    <w:basedOn w:val="22"/>
    <w:qFormat/>
    <w:uiPriority w:val="0"/>
    <w:pPr>
      <w:adjustRightInd/>
      <w:snapToGrid/>
      <w:spacing w:line="360" w:lineRule="auto"/>
      <w:ind w:firstLine="0" w:firstLineChars="0"/>
      <w:jc w:val="center"/>
    </w:pPr>
    <w:rPr>
      <w:rFonts w:ascii="黑体" w:hAnsi="Arial" w:cs="Arial"/>
      <w:sz w:val="24"/>
      <w:szCs w:val="24"/>
    </w:rPr>
  </w:style>
  <w:style w:type="paragraph" w:customStyle="1" w:styleId="3980">
    <w:name w:val="表文字5114"/>
    <w:basedOn w:val="1"/>
    <w:qFormat/>
    <w:uiPriority w:val="0"/>
    <w:pPr>
      <w:snapToGrid/>
      <w:spacing w:line="240" w:lineRule="auto"/>
      <w:ind w:firstLine="0" w:firstLineChars="0"/>
      <w:jc w:val="left"/>
      <w:textAlignment w:val="baseline"/>
    </w:pPr>
    <w:rPr>
      <w:rFonts w:ascii="宋体" w:cs="Times New Roman"/>
      <w:kern w:val="0"/>
      <w:sz w:val="21"/>
      <w:szCs w:val="20"/>
    </w:rPr>
  </w:style>
  <w:style w:type="paragraph" w:customStyle="1" w:styleId="3981">
    <w:name w:val="图题44"/>
    <w:basedOn w:val="179"/>
    <w:next w:val="179"/>
    <w:qFormat/>
    <w:uiPriority w:val="0"/>
    <w:pPr>
      <w:ind w:firstLine="0"/>
      <w:jc w:val="center"/>
    </w:pPr>
    <w:rPr>
      <w:rFonts w:ascii="黑体" w:hAnsi="宋体" w:eastAsia="黑体"/>
      <w:b/>
      <w:bCs/>
    </w:rPr>
  </w:style>
  <w:style w:type="paragraph" w:customStyle="1" w:styleId="3982">
    <w:name w:val="表格内字体44"/>
    <w:basedOn w:val="179"/>
    <w:next w:val="179"/>
    <w:qFormat/>
    <w:uiPriority w:val="0"/>
    <w:pPr>
      <w:spacing w:line="240" w:lineRule="auto"/>
      <w:ind w:firstLine="0"/>
      <w:jc w:val="center"/>
    </w:pPr>
    <w:rPr>
      <w:rFonts w:hAnsi="宋体" w:cs="Times New Roman"/>
      <w:sz w:val="21"/>
    </w:rPr>
  </w:style>
  <w:style w:type="paragraph" w:customStyle="1" w:styleId="3983">
    <w:name w:val="默认段落字体 Para Char Char Char Char54"/>
    <w:basedOn w:val="1"/>
    <w:qFormat/>
    <w:uiPriority w:val="0"/>
    <w:pPr>
      <w:adjustRightInd/>
      <w:snapToGrid/>
      <w:spacing w:line="240" w:lineRule="auto"/>
      <w:ind w:firstLine="0" w:firstLineChars="0"/>
    </w:pPr>
    <w:rPr>
      <w:rFonts w:cs="Times New Roman"/>
      <w:sz w:val="21"/>
      <w:szCs w:val="24"/>
    </w:rPr>
  </w:style>
  <w:style w:type="paragraph" w:customStyle="1" w:styleId="3984">
    <w:name w:val="Char410"/>
    <w:basedOn w:val="1"/>
    <w:qFormat/>
    <w:uiPriority w:val="0"/>
    <w:pPr>
      <w:adjustRightInd/>
      <w:snapToGrid/>
      <w:spacing w:line="240" w:lineRule="auto"/>
      <w:ind w:left="-48" w:firstLine="0" w:firstLineChars="0"/>
    </w:pPr>
    <w:rPr>
      <w:rFonts w:cs="Times New Roman"/>
      <w:sz w:val="21"/>
      <w:szCs w:val="24"/>
    </w:rPr>
  </w:style>
  <w:style w:type="paragraph" w:customStyle="1" w:styleId="3985">
    <w:name w:val="正文格式＝44"/>
    <w:basedOn w:val="179"/>
    <w:next w:val="179"/>
    <w:qFormat/>
    <w:uiPriority w:val="0"/>
    <w:rPr>
      <w:rFonts w:hAnsi="宋体" w:cs="Times New Roman"/>
    </w:rPr>
  </w:style>
  <w:style w:type="paragraph" w:customStyle="1" w:styleId="3986">
    <w:name w:val="Char Char Char Char Char Char Char113"/>
    <w:basedOn w:val="1"/>
    <w:qFormat/>
    <w:uiPriority w:val="0"/>
    <w:pPr>
      <w:adjustRightInd/>
      <w:snapToGrid/>
      <w:spacing w:line="240" w:lineRule="auto"/>
      <w:ind w:firstLine="0" w:firstLineChars="0"/>
    </w:pPr>
    <w:rPr>
      <w:rFonts w:cs="Times New Roman"/>
      <w:sz w:val="21"/>
      <w:szCs w:val="20"/>
    </w:rPr>
  </w:style>
  <w:style w:type="paragraph" w:customStyle="1" w:styleId="3987">
    <w:name w:val="燕山正文1134"/>
    <w:basedOn w:val="1"/>
    <w:qFormat/>
    <w:uiPriority w:val="0"/>
    <w:pPr>
      <w:tabs>
        <w:tab w:val="left" w:pos="4680"/>
      </w:tabs>
      <w:spacing w:line="360" w:lineRule="auto"/>
      <w:ind w:firstLine="480"/>
    </w:pPr>
    <w:rPr>
      <w:rFonts w:ascii="宋体" w:hAnsi="宋体" w:cs="宋体"/>
      <w:bCs/>
      <w:snapToGrid w:val="0"/>
      <w:color w:val="000000"/>
      <w:kern w:val="0"/>
      <w:szCs w:val="24"/>
    </w:rPr>
  </w:style>
  <w:style w:type="paragraph" w:customStyle="1" w:styleId="3988">
    <w:name w:val="表内文字小15"/>
    <w:basedOn w:val="1"/>
    <w:qFormat/>
    <w:uiPriority w:val="0"/>
    <w:pPr>
      <w:spacing w:line="240" w:lineRule="auto"/>
      <w:ind w:firstLine="0" w:firstLineChars="0"/>
      <w:jc w:val="center"/>
    </w:pPr>
    <w:rPr>
      <w:rFonts w:ascii="宋体" w:hAnsi="Times" w:cs="Times New Roman"/>
      <w:sz w:val="21"/>
      <w:szCs w:val="20"/>
    </w:rPr>
  </w:style>
  <w:style w:type="paragraph" w:customStyle="1" w:styleId="3989">
    <w:name w:val="正文格式54"/>
    <w:basedOn w:val="1"/>
    <w:qFormat/>
    <w:uiPriority w:val="0"/>
    <w:pPr>
      <w:adjustRightInd/>
      <w:snapToGrid/>
      <w:spacing w:line="360" w:lineRule="auto"/>
      <w:ind w:firstLine="482" w:firstLineChars="0"/>
    </w:pPr>
    <w:rPr>
      <w:rFonts w:ascii="宋体" w:hAnsi="宋体" w:cs="Times New Roman"/>
      <w:szCs w:val="24"/>
    </w:rPr>
  </w:style>
  <w:style w:type="paragraph" w:customStyle="1" w:styleId="3990">
    <w:name w:val="图题54"/>
    <w:basedOn w:val="179"/>
    <w:next w:val="179"/>
    <w:qFormat/>
    <w:uiPriority w:val="0"/>
    <w:pPr>
      <w:ind w:firstLine="0"/>
      <w:jc w:val="center"/>
    </w:pPr>
    <w:rPr>
      <w:rFonts w:ascii="黑体" w:hAnsi="宋体" w:eastAsia="黑体"/>
      <w:b/>
      <w:bCs/>
    </w:rPr>
  </w:style>
  <w:style w:type="paragraph" w:customStyle="1" w:styleId="3991">
    <w:name w:val="表格内字体54"/>
    <w:basedOn w:val="179"/>
    <w:next w:val="179"/>
    <w:qFormat/>
    <w:uiPriority w:val="0"/>
    <w:pPr>
      <w:adjustRightInd w:val="0"/>
      <w:snapToGrid w:val="0"/>
      <w:spacing w:line="240" w:lineRule="auto"/>
      <w:ind w:firstLine="0"/>
    </w:pPr>
    <w:rPr>
      <w:rFonts w:hAnsi="宋体" w:cs="Times New Roman"/>
      <w:sz w:val="21"/>
    </w:rPr>
  </w:style>
  <w:style w:type="paragraph" w:customStyle="1" w:styleId="3992">
    <w:name w:val="Char Char Char Char Char Char Char29"/>
    <w:basedOn w:val="1"/>
    <w:qFormat/>
    <w:uiPriority w:val="0"/>
    <w:pPr>
      <w:adjustRightInd/>
      <w:snapToGrid/>
      <w:spacing w:line="240" w:lineRule="auto"/>
      <w:ind w:firstLine="0" w:firstLineChars="0"/>
    </w:pPr>
    <w:rPr>
      <w:rFonts w:cs="Times New Roman"/>
      <w:sz w:val="21"/>
      <w:szCs w:val="24"/>
    </w:rPr>
  </w:style>
  <w:style w:type="paragraph" w:customStyle="1" w:styleId="3993">
    <w:name w:val="Char Char Char Char Char Char Char27"/>
    <w:basedOn w:val="1"/>
    <w:qFormat/>
    <w:uiPriority w:val="0"/>
    <w:pPr>
      <w:adjustRightInd/>
      <w:snapToGrid/>
      <w:spacing w:line="240" w:lineRule="auto"/>
      <w:ind w:firstLine="0" w:firstLineChars="0"/>
    </w:pPr>
    <w:rPr>
      <w:rFonts w:cs="Times New Roman"/>
      <w:sz w:val="21"/>
      <w:szCs w:val="24"/>
    </w:rPr>
  </w:style>
  <w:style w:type="paragraph" w:customStyle="1" w:styleId="3994">
    <w:name w:val="表34"/>
    <w:basedOn w:val="1"/>
    <w:qFormat/>
    <w:uiPriority w:val="0"/>
    <w:pPr>
      <w:spacing w:line="240" w:lineRule="auto"/>
      <w:ind w:firstLine="0" w:firstLineChars="0"/>
      <w:jc w:val="center"/>
    </w:pPr>
    <w:rPr>
      <w:rFonts w:eastAsia="仿宋_GB2312" w:cs="Times New Roman"/>
      <w:szCs w:val="24"/>
    </w:rPr>
  </w:style>
  <w:style w:type="paragraph" w:customStyle="1" w:styleId="3995">
    <w:name w:val="正文.14"/>
    <w:qFormat/>
    <w:uiPriority w:val="0"/>
    <w:pPr>
      <w:widowControl w:val="0"/>
      <w:autoSpaceDE w:val="0"/>
      <w:autoSpaceDN w:val="0"/>
      <w:adjustRightInd w:val="0"/>
      <w:jc w:val="both"/>
    </w:pPr>
    <w:rPr>
      <w:rFonts w:ascii="Times New Roman;Symbol;Arial;婼" w:hAnsi="Times New Roman" w:eastAsia="Times New Roman;Symbol;Arial;婼" w:cs="Times New Roman"/>
      <w:sz w:val="21"/>
      <w:szCs w:val="21"/>
      <w:lang w:val="en-US" w:eastAsia="zh-CN" w:bidi="ar-SA"/>
    </w:rPr>
  </w:style>
  <w:style w:type="paragraph" w:customStyle="1" w:styleId="3996">
    <w:name w:val="Char120"/>
    <w:basedOn w:val="1"/>
    <w:qFormat/>
    <w:uiPriority w:val="0"/>
    <w:pPr>
      <w:adjustRightInd/>
      <w:snapToGrid/>
      <w:spacing w:line="240" w:lineRule="auto"/>
      <w:ind w:left="-48" w:firstLine="0" w:firstLineChars="0"/>
    </w:pPr>
    <w:rPr>
      <w:rFonts w:cs="Times New Roman"/>
      <w:sz w:val="21"/>
      <w:szCs w:val="24"/>
    </w:rPr>
  </w:style>
  <w:style w:type="paragraph" w:customStyle="1" w:styleId="3997">
    <w:name w:val="文本框14"/>
    <w:basedOn w:val="1"/>
    <w:qFormat/>
    <w:uiPriority w:val="0"/>
    <w:pPr>
      <w:spacing w:after="6" w:line="240" w:lineRule="auto"/>
      <w:ind w:firstLine="0" w:firstLineChars="0"/>
      <w:jc w:val="center"/>
    </w:pPr>
    <w:rPr>
      <w:rFonts w:eastAsia="仿宋_GB2312" w:cs="Times New Roman"/>
      <w:sz w:val="21"/>
      <w:szCs w:val="24"/>
    </w:rPr>
  </w:style>
  <w:style w:type="paragraph" w:customStyle="1" w:styleId="3998">
    <w:name w:val="正文214"/>
    <w:qFormat/>
    <w:uiPriority w:val="0"/>
    <w:pPr>
      <w:adjustRightInd w:val="0"/>
      <w:snapToGrid w:val="0"/>
      <w:spacing w:line="480" w:lineRule="atLeast"/>
      <w:jc w:val="center"/>
    </w:pPr>
    <w:rPr>
      <w:rFonts w:ascii="宋体" w:hAnsi="Times New Roman" w:eastAsia="宋体" w:cs="Times New Roman"/>
      <w:snapToGrid w:val="0"/>
      <w:spacing w:val="6"/>
      <w:sz w:val="21"/>
      <w:lang w:val="en-US" w:eastAsia="zh-CN" w:bidi="ar-SA"/>
    </w:rPr>
  </w:style>
  <w:style w:type="paragraph" w:customStyle="1" w:styleId="3999">
    <w:name w:val="表内文字小2134"/>
    <w:basedOn w:val="1"/>
    <w:qFormat/>
    <w:uiPriority w:val="0"/>
    <w:pPr>
      <w:spacing w:line="240" w:lineRule="auto"/>
      <w:ind w:firstLine="0" w:firstLineChars="0"/>
      <w:jc w:val="center"/>
      <w:textAlignment w:val="baseline"/>
    </w:pPr>
    <w:rPr>
      <w:rFonts w:ascii="宋体" w:hAnsi="Times" w:cs="Times New Roman"/>
      <w:bCs/>
      <w:color w:val="000000"/>
      <w:sz w:val="21"/>
      <w:szCs w:val="20"/>
    </w:rPr>
  </w:style>
  <w:style w:type="paragraph" w:customStyle="1" w:styleId="4000">
    <w:name w:val="正文修改34"/>
    <w:basedOn w:val="892"/>
    <w:qFormat/>
    <w:uiPriority w:val="0"/>
    <w:pPr>
      <w:spacing w:line="480" w:lineRule="exact"/>
      <w:ind w:firstLine="0" w:firstLineChars="0"/>
    </w:pPr>
    <w:rPr>
      <w:rFonts w:cs="宋体"/>
      <w:sz w:val="24"/>
      <w:szCs w:val="24"/>
    </w:rPr>
  </w:style>
  <w:style w:type="paragraph" w:customStyle="1" w:styleId="4001">
    <w:name w:val="表中文字34"/>
    <w:basedOn w:val="1"/>
    <w:qFormat/>
    <w:uiPriority w:val="0"/>
    <w:pPr>
      <w:widowControl/>
      <w:adjustRightInd/>
      <w:snapToGrid/>
      <w:spacing w:line="240" w:lineRule="atLeast"/>
      <w:ind w:left="-24" w:leftChars="-10" w:right="-48" w:rightChars="-20" w:firstLine="0" w:firstLineChars="0"/>
      <w:jc w:val="center"/>
    </w:pPr>
    <w:rPr>
      <w:rFonts w:ascii="宋体" w:cs="Times New Roman"/>
      <w:kern w:val="0"/>
      <w:sz w:val="21"/>
      <w:szCs w:val="21"/>
    </w:rPr>
  </w:style>
  <w:style w:type="paragraph" w:customStyle="1" w:styleId="4002">
    <w:name w:val="黑体三号34"/>
    <w:basedOn w:val="179"/>
    <w:qFormat/>
    <w:uiPriority w:val="0"/>
    <w:pPr>
      <w:jc w:val="center"/>
    </w:pPr>
    <w:rPr>
      <w:rFonts w:ascii="黑体" w:hAnsi="宋体" w:eastAsia="黑体"/>
      <w:b/>
      <w:bCs/>
      <w:sz w:val="32"/>
      <w:szCs w:val="20"/>
    </w:rPr>
  </w:style>
  <w:style w:type="paragraph" w:customStyle="1" w:styleId="4003">
    <w:name w:val="Char64"/>
    <w:basedOn w:val="1"/>
    <w:qFormat/>
    <w:uiPriority w:val="0"/>
    <w:pPr>
      <w:spacing w:beforeLines="50" w:line="360" w:lineRule="auto"/>
      <w:ind w:firstLine="0" w:firstLineChars="0"/>
    </w:pPr>
    <w:rPr>
      <w:rFonts w:ascii="黑体" w:eastAsia="黑体" w:cs="Times New Roman"/>
      <w:sz w:val="32"/>
      <w:szCs w:val="32"/>
    </w:rPr>
  </w:style>
  <w:style w:type="paragraph" w:customStyle="1" w:styleId="4004">
    <w:name w:val="表题154"/>
    <w:basedOn w:val="22"/>
    <w:qFormat/>
    <w:uiPriority w:val="0"/>
    <w:pPr>
      <w:adjustRightInd/>
      <w:snapToGrid/>
      <w:spacing w:line="360" w:lineRule="auto"/>
      <w:ind w:firstLine="0" w:firstLineChars="0"/>
      <w:jc w:val="center"/>
    </w:pPr>
    <w:rPr>
      <w:rFonts w:ascii="黑体" w:hAnsi="Arial" w:cs="Arial"/>
      <w:b/>
      <w:sz w:val="24"/>
      <w:szCs w:val="24"/>
    </w:rPr>
  </w:style>
  <w:style w:type="paragraph" w:customStyle="1" w:styleId="4005">
    <w:name w:val="表题2114"/>
    <w:basedOn w:val="1"/>
    <w:qFormat/>
    <w:uiPriority w:val="0"/>
    <w:pPr>
      <w:widowControl/>
      <w:spacing w:line="240" w:lineRule="auto"/>
      <w:ind w:firstLine="0" w:firstLineChars="0"/>
      <w:jc w:val="center"/>
    </w:pPr>
    <w:rPr>
      <w:rFonts w:ascii="黑体" w:hAnsi="宋体" w:eastAsia="黑体" w:cs="宋体"/>
      <w:kern w:val="0"/>
      <w:szCs w:val="24"/>
    </w:rPr>
  </w:style>
  <w:style w:type="paragraph" w:customStyle="1" w:styleId="4006">
    <w:name w:val="表内宋5中114"/>
    <w:basedOn w:val="1"/>
    <w:qFormat/>
    <w:uiPriority w:val="0"/>
    <w:pPr>
      <w:spacing w:line="240" w:lineRule="auto"/>
      <w:ind w:firstLine="0" w:firstLineChars="0"/>
      <w:jc w:val="center"/>
      <w:textAlignment w:val="baseline"/>
    </w:pPr>
    <w:rPr>
      <w:rFonts w:ascii="宋体" w:hAnsi="宋体" w:cs="宋体"/>
      <w:kern w:val="0"/>
      <w:sz w:val="21"/>
      <w:szCs w:val="20"/>
    </w:rPr>
  </w:style>
  <w:style w:type="paragraph" w:customStyle="1" w:styleId="4007">
    <w:name w:val="表内文字小114"/>
    <w:basedOn w:val="1"/>
    <w:qFormat/>
    <w:uiPriority w:val="0"/>
    <w:pPr>
      <w:spacing w:line="240" w:lineRule="auto"/>
      <w:ind w:firstLine="0" w:firstLineChars="0"/>
    </w:pPr>
    <w:rPr>
      <w:rFonts w:ascii="宋体" w:hAnsi="Times" w:cs="宋体"/>
      <w:sz w:val="21"/>
      <w:szCs w:val="20"/>
    </w:rPr>
  </w:style>
  <w:style w:type="paragraph" w:customStyle="1" w:styleId="4008">
    <w:name w:val="表内文字小84"/>
    <w:basedOn w:val="1"/>
    <w:qFormat/>
    <w:uiPriority w:val="0"/>
    <w:pPr>
      <w:spacing w:line="240" w:lineRule="auto"/>
      <w:ind w:firstLine="0" w:firstLineChars="0"/>
      <w:jc w:val="center"/>
    </w:pPr>
    <w:rPr>
      <w:rFonts w:ascii="宋体" w:hAnsi="Times" w:cs="宋体"/>
      <w:sz w:val="21"/>
      <w:szCs w:val="20"/>
    </w:rPr>
  </w:style>
  <w:style w:type="paragraph" w:customStyle="1" w:styleId="4009">
    <w:name w:val="正文格式＝54"/>
    <w:basedOn w:val="179"/>
    <w:next w:val="179"/>
    <w:qFormat/>
    <w:uiPriority w:val="0"/>
    <w:rPr>
      <w:rFonts w:hAnsi="宋体" w:cs="Times New Roman"/>
    </w:rPr>
  </w:style>
  <w:style w:type="paragraph" w:customStyle="1" w:styleId="4010">
    <w:name w:val="附件34"/>
    <w:basedOn w:val="3"/>
    <w:next w:val="179"/>
    <w:qFormat/>
    <w:uiPriority w:val="0"/>
    <w:pPr>
      <w:tabs>
        <w:tab w:val="left" w:pos="1566"/>
      </w:tabs>
      <w:spacing w:before="0" w:beforeLines="0" w:after="120" w:afterLines="0" w:line="360" w:lineRule="auto"/>
      <w:jc w:val="left"/>
    </w:pPr>
    <w:rPr>
      <w:rFonts w:ascii="黑体" w:hAnsi="宋体" w:eastAsia="黑体" w:cs="Times New Roman"/>
      <w:b w:val="0"/>
      <w:bCs w:val="0"/>
      <w:sz w:val="32"/>
      <w:szCs w:val="32"/>
    </w:rPr>
  </w:style>
  <w:style w:type="paragraph" w:customStyle="1" w:styleId="4011">
    <w:name w:val="Char Char Char Char Char Char Char35"/>
    <w:basedOn w:val="1"/>
    <w:qFormat/>
    <w:uiPriority w:val="0"/>
    <w:pPr>
      <w:adjustRightInd/>
      <w:snapToGrid/>
      <w:spacing w:line="240" w:lineRule="auto"/>
      <w:ind w:firstLine="0" w:firstLineChars="0"/>
    </w:pPr>
    <w:rPr>
      <w:rFonts w:cs="Times New Roman"/>
      <w:sz w:val="21"/>
      <w:szCs w:val="24"/>
    </w:rPr>
  </w:style>
  <w:style w:type="paragraph" w:customStyle="1" w:styleId="4012">
    <w:name w:val="图题64"/>
    <w:basedOn w:val="179"/>
    <w:next w:val="179"/>
    <w:qFormat/>
    <w:uiPriority w:val="0"/>
    <w:pPr>
      <w:ind w:firstLine="0"/>
      <w:jc w:val="center"/>
    </w:pPr>
    <w:rPr>
      <w:rFonts w:ascii="黑体" w:hAnsi="宋体" w:eastAsia="黑体"/>
      <w:b/>
      <w:bCs/>
    </w:rPr>
  </w:style>
  <w:style w:type="paragraph" w:customStyle="1" w:styleId="4013">
    <w:name w:val="黑体三号44"/>
    <w:basedOn w:val="179"/>
    <w:qFormat/>
    <w:uiPriority w:val="0"/>
    <w:pPr>
      <w:jc w:val="center"/>
    </w:pPr>
    <w:rPr>
      <w:rFonts w:ascii="黑体" w:hAnsi="宋体" w:eastAsia="黑体"/>
      <w:b/>
      <w:bCs/>
      <w:sz w:val="32"/>
      <w:szCs w:val="20"/>
    </w:rPr>
  </w:style>
  <w:style w:type="paragraph" w:customStyle="1" w:styleId="4014">
    <w:name w:val="默认段落字体 Para Char Char Char Char44"/>
    <w:basedOn w:val="1"/>
    <w:qFormat/>
    <w:uiPriority w:val="0"/>
    <w:pPr>
      <w:adjustRightInd/>
      <w:snapToGrid/>
      <w:spacing w:line="240" w:lineRule="auto"/>
      <w:ind w:firstLine="0" w:firstLineChars="0"/>
    </w:pPr>
    <w:rPr>
      <w:rFonts w:cs="Times New Roman"/>
      <w:sz w:val="21"/>
      <w:szCs w:val="24"/>
    </w:rPr>
  </w:style>
  <w:style w:type="paragraph" w:customStyle="1" w:styleId="4015">
    <w:name w:val="样式 表格内字体 +4"/>
    <w:basedOn w:val="824"/>
    <w:qFormat/>
    <w:uiPriority w:val="0"/>
    <w:pPr>
      <w:spacing w:line="280" w:lineRule="exact"/>
      <w:ind w:firstLine="36"/>
      <w:jc w:val="both"/>
    </w:pPr>
    <w:rPr>
      <w:szCs w:val="24"/>
    </w:rPr>
  </w:style>
  <w:style w:type="paragraph" w:customStyle="1" w:styleId="4016">
    <w:name w:val="A正文4"/>
    <w:basedOn w:val="1"/>
    <w:qFormat/>
    <w:uiPriority w:val="0"/>
    <w:pPr>
      <w:widowControl/>
      <w:overflowPunct w:val="0"/>
      <w:autoSpaceDE w:val="0"/>
      <w:autoSpaceDN w:val="0"/>
      <w:snapToGrid/>
      <w:spacing w:line="360" w:lineRule="auto"/>
      <w:jc w:val="left"/>
      <w:textAlignment w:val="baseline"/>
    </w:pPr>
    <w:rPr>
      <w:rFonts w:eastAsia="仿宋_GB2312" w:cs="Times New Roman"/>
      <w:kern w:val="0"/>
      <w:szCs w:val="24"/>
    </w:rPr>
  </w:style>
  <w:style w:type="paragraph" w:customStyle="1" w:styleId="4017">
    <w:name w:val="Char119"/>
    <w:basedOn w:val="1"/>
    <w:qFormat/>
    <w:uiPriority w:val="0"/>
    <w:pPr>
      <w:adjustRightInd/>
      <w:snapToGrid/>
      <w:spacing w:line="240" w:lineRule="auto"/>
      <w:ind w:left="-48" w:firstLine="0" w:firstLineChars="0"/>
    </w:pPr>
    <w:rPr>
      <w:rFonts w:cs="Times New Roman"/>
      <w:sz w:val="21"/>
      <w:szCs w:val="24"/>
    </w:rPr>
  </w:style>
  <w:style w:type="paragraph" w:customStyle="1" w:styleId="4018">
    <w:name w:val="标题415"/>
    <w:basedOn w:val="6"/>
    <w:next w:val="1"/>
    <w:qFormat/>
    <w:uiPriority w:val="0"/>
    <w:pPr>
      <w:adjustRightInd/>
      <w:snapToGrid/>
      <w:spacing w:before="160" w:after="170" w:line="360" w:lineRule="auto"/>
      <w:ind w:firstLine="0" w:firstLineChars="0"/>
    </w:pPr>
    <w:rPr>
      <w:rFonts w:ascii="黑体" w:hAnsi="Arial" w:eastAsia="黑体" w:cs="Times New Roman"/>
      <w:kern w:val="0"/>
      <w:sz w:val="24"/>
      <w:lang w:val="zh-CN"/>
    </w:rPr>
  </w:style>
  <w:style w:type="paragraph" w:customStyle="1" w:styleId="4019">
    <w:name w:val="表格内字体114"/>
    <w:basedOn w:val="179"/>
    <w:qFormat/>
    <w:uiPriority w:val="0"/>
    <w:pPr>
      <w:spacing w:line="240" w:lineRule="auto"/>
      <w:ind w:firstLine="0"/>
      <w:jc w:val="center"/>
    </w:pPr>
    <w:rPr>
      <w:sz w:val="21"/>
      <w:szCs w:val="20"/>
    </w:rPr>
  </w:style>
  <w:style w:type="paragraph" w:customStyle="1" w:styleId="4020">
    <w:name w:val="Char Char2 Char Char Char Char14"/>
    <w:basedOn w:val="1"/>
    <w:qFormat/>
    <w:uiPriority w:val="0"/>
    <w:pPr>
      <w:adjustRightInd/>
      <w:snapToGrid/>
      <w:spacing w:line="240" w:lineRule="auto"/>
      <w:ind w:firstLine="0" w:firstLineChars="0"/>
    </w:pPr>
    <w:rPr>
      <w:rFonts w:cs="Times New Roman"/>
      <w:sz w:val="21"/>
      <w:szCs w:val="24"/>
    </w:rPr>
  </w:style>
  <w:style w:type="paragraph" w:customStyle="1" w:styleId="4021">
    <w:name w:val="样式 正文缩进 + 宋体 黑色 首行缩进:  2 字符4"/>
    <w:basedOn w:val="21"/>
    <w:qFormat/>
    <w:uiPriority w:val="0"/>
    <w:pPr>
      <w:spacing w:line="360" w:lineRule="auto"/>
      <w:ind w:firstLine="480"/>
      <w:jc w:val="left"/>
    </w:pPr>
    <w:rPr>
      <w:rFonts w:ascii="宋体" w:hAnsi="宋体" w:cs="宋体"/>
      <w:color w:val="FF00FF"/>
      <w:sz w:val="24"/>
      <w:szCs w:val="20"/>
    </w:rPr>
  </w:style>
  <w:style w:type="paragraph" w:customStyle="1" w:styleId="4022">
    <w:name w:val="环评正文4"/>
    <w:qFormat/>
    <w:uiPriority w:val="0"/>
    <w:pPr>
      <w:spacing w:line="440" w:lineRule="exact"/>
      <w:ind w:firstLine="200" w:firstLineChars="200"/>
    </w:pPr>
    <w:rPr>
      <w:rFonts w:ascii="Times New Roman" w:hAnsi="Times New Roman" w:eastAsia="宋体" w:cs="Times New Roman"/>
      <w:bCs/>
      <w:kern w:val="2"/>
      <w:sz w:val="24"/>
      <w:szCs w:val="24"/>
      <w:lang w:val="en-US" w:eastAsia="zh-CN" w:bidi="ar-SA"/>
    </w:rPr>
  </w:style>
  <w:style w:type="paragraph" w:customStyle="1" w:styleId="4023">
    <w:name w:val="注释4"/>
    <w:basedOn w:val="179"/>
    <w:next w:val="34"/>
    <w:qFormat/>
    <w:uiPriority w:val="0"/>
    <w:pPr>
      <w:spacing w:before="120" w:after="120" w:line="240" w:lineRule="auto"/>
      <w:ind w:firstLine="200" w:firstLineChars="200"/>
    </w:pPr>
    <w:rPr>
      <w:sz w:val="21"/>
      <w:szCs w:val="20"/>
    </w:rPr>
  </w:style>
  <w:style w:type="paragraph" w:customStyle="1" w:styleId="4024">
    <w:name w:val="样式 正文缩进 + 宋体 黑色4"/>
    <w:basedOn w:val="21"/>
    <w:qFormat/>
    <w:uiPriority w:val="0"/>
    <w:pPr>
      <w:spacing w:line="360" w:lineRule="auto"/>
      <w:ind w:firstLine="200"/>
      <w:jc w:val="left"/>
    </w:pPr>
    <w:rPr>
      <w:rFonts w:ascii="宋体" w:hAnsi="宋体"/>
      <w:color w:val="000000"/>
      <w:sz w:val="24"/>
    </w:rPr>
  </w:style>
  <w:style w:type="paragraph" w:customStyle="1" w:styleId="4025">
    <w:name w:val="表内514"/>
    <w:basedOn w:val="1"/>
    <w:qFormat/>
    <w:uiPriority w:val="0"/>
    <w:pPr>
      <w:spacing w:line="240" w:lineRule="auto"/>
      <w:ind w:firstLine="0" w:firstLineChars="0"/>
      <w:jc w:val="center"/>
    </w:pPr>
    <w:rPr>
      <w:rFonts w:ascii="宋体" w:hAnsi="宋体" w:cs="Times New Roman"/>
      <w:kern w:val="0"/>
      <w:sz w:val="20"/>
      <w:szCs w:val="20"/>
    </w:rPr>
  </w:style>
  <w:style w:type="paragraph" w:customStyle="1" w:styleId="4026">
    <w:name w:val="样式 样式 宋体 + 首行缩进:  2 字符14"/>
    <w:basedOn w:val="1"/>
    <w:qFormat/>
    <w:uiPriority w:val="0"/>
    <w:pPr>
      <w:adjustRightInd/>
      <w:snapToGrid/>
      <w:spacing w:line="360" w:lineRule="auto"/>
      <w:ind w:firstLine="480"/>
      <w:jc w:val="left"/>
    </w:pPr>
    <w:rPr>
      <w:rFonts w:ascii="宋体" w:cs="宋体"/>
      <w:szCs w:val="24"/>
    </w:rPr>
  </w:style>
  <w:style w:type="paragraph" w:customStyle="1" w:styleId="4027">
    <w:name w:val="表内宋5中24"/>
    <w:basedOn w:val="1"/>
    <w:qFormat/>
    <w:uiPriority w:val="0"/>
    <w:pPr>
      <w:spacing w:line="240" w:lineRule="auto"/>
      <w:ind w:firstLine="0" w:firstLineChars="0"/>
      <w:jc w:val="center"/>
      <w:textAlignment w:val="baseline"/>
    </w:pPr>
    <w:rPr>
      <w:rFonts w:ascii="宋体" w:hAnsi="宋体" w:cs="Times New Roman"/>
      <w:kern w:val="0"/>
      <w:sz w:val="21"/>
      <w:szCs w:val="20"/>
    </w:rPr>
  </w:style>
  <w:style w:type="paragraph" w:customStyle="1" w:styleId="4028">
    <w:name w:val="xl634"/>
    <w:basedOn w:val="1"/>
    <w:qFormat/>
    <w:uiPriority w:val="0"/>
    <w:pPr>
      <w:widowControl/>
      <w:adjustRightInd/>
      <w:snapToGrid/>
      <w:spacing w:before="100" w:beforeAutospacing="1" w:after="100" w:afterAutospacing="1" w:line="240" w:lineRule="auto"/>
      <w:ind w:firstLine="0" w:firstLineChars="0"/>
      <w:jc w:val="center"/>
      <w:textAlignment w:val="center"/>
    </w:pPr>
    <w:rPr>
      <w:rFonts w:hint="eastAsia" w:ascii="黑体" w:hAnsi="宋体" w:eastAsia="黑体" w:cs="Times New Roman"/>
      <w:kern w:val="0"/>
      <w:szCs w:val="24"/>
    </w:rPr>
  </w:style>
  <w:style w:type="paragraph" w:customStyle="1" w:styleId="4029">
    <w:name w:val="Char315"/>
    <w:basedOn w:val="1"/>
    <w:qFormat/>
    <w:uiPriority w:val="0"/>
    <w:pPr>
      <w:adjustRightInd/>
      <w:snapToGrid/>
      <w:spacing w:line="240" w:lineRule="auto"/>
      <w:ind w:left="-48" w:firstLine="0" w:firstLineChars="0"/>
    </w:pPr>
    <w:rPr>
      <w:rFonts w:cs="Times New Roman"/>
      <w:sz w:val="21"/>
      <w:szCs w:val="24"/>
    </w:rPr>
  </w:style>
  <w:style w:type="paragraph" w:customStyle="1" w:styleId="4030">
    <w:name w:val="标准4"/>
    <w:basedOn w:val="1"/>
    <w:qFormat/>
    <w:uiPriority w:val="0"/>
    <w:pPr>
      <w:snapToGrid/>
      <w:spacing w:before="120" w:line="336" w:lineRule="auto"/>
      <w:ind w:firstLine="0" w:firstLineChars="0"/>
      <w:jc w:val="center"/>
      <w:textAlignment w:val="baseline"/>
    </w:pPr>
    <w:rPr>
      <w:rFonts w:ascii="黑体" w:eastAsia="黑体" w:cs="Times New Roman"/>
      <w:sz w:val="21"/>
      <w:szCs w:val="20"/>
    </w:rPr>
  </w:style>
  <w:style w:type="paragraph" w:customStyle="1" w:styleId="4031">
    <w:name w:val="Fax Header4"/>
    <w:basedOn w:val="1"/>
    <w:qFormat/>
    <w:uiPriority w:val="0"/>
    <w:pPr>
      <w:widowControl/>
      <w:adjustRightInd/>
      <w:snapToGrid/>
      <w:spacing w:before="240" w:after="60" w:line="240" w:lineRule="auto"/>
      <w:ind w:firstLine="0" w:firstLineChars="0"/>
      <w:jc w:val="left"/>
    </w:pPr>
    <w:rPr>
      <w:rFonts w:cs="Times New Roman"/>
      <w:kern w:val="0"/>
      <w:sz w:val="20"/>
      <w:szCs w:val="20"/>
    </w:rPr>
  </w:style>
  <w:style w:type="paragraph" w:customStyle="1" w:styleId="4032">
    <w:name w:val="样式 表格内字体1 +4"/>
    <w:basedOn w:val="2376"/>
    <w:next w:val="824"/>
    <w:qFormat/>
    <w:uiPriority w:val="0"/>
    <w:rPr>
      <w:rFonts w:hAnsi="Times New Roman" w:cs="宋体"/>
      <w:szCs w:val="20"/>
    </w:rPr>
  </w:style>
  <w:style w:type="paragraph" w:customStyle="1" w:styleId="4033">
    <w:name w:val="Char Char2 Char Char Char Char15"/>
    <w:basedOn w:val="1"/>
    <w:qFormat/>
    <w:uiPriority w:val="0"/>
    <w:pPr>
      <w:adjustRightInd/>
      <w:snapToGrid/>
      <w:spacing w:line="240" w:lineRule="auto"/>
      <w:ind w:firstLine="0" w:firstLineChars="0"/>
    </w:pPr>
    <w:rPr>
      <w:rFonts w:cs="Times New Roman"/>
      <w:sz w:val="21"/>
      <w:szCs w:val="24"/>
    </w:rPr>
  </w:style>
  <w:style w:type="paragraph" w:customStyle="1" w:styleId="4034">
    <w:name w:val="正文格式＝64"/>
    <w:basedOn w:val="179"/>
    <w:next w:val="179"/>
    <w:qFormat/>
    <w:uiPriority w:val="0"/>
    <w:rPr>
      <w:rFonts w:hAnsi="宋体" w:cs="Times New Roman"/>
    </w:rPr>
  </w:style>
  <w:style w:type="paragraph" w:customStyle="1" w:styleId="4035">
    <w:name w:val="正文修改44"/>
    <w:basedOn w:val="892"/>
    <w:qFormat/>
    <w:uiPriority w:val="0"/>
    <w:pPr>
      <w:spacing w:line="480" w:lineRule="exact"/>
      <w:ind w:firstLine="0" w:firstLineChars="0"/>
    </w:pPr>
    <w:rPr>
      <w:rFonts w:cs="宋体"/>
      <w:sz w:val="24"/>
      <w:szCs w:val="24"/>
    </w:rPr>
  </w:style>
  <w:style w:type="paragraph" w:customStyle="1" w:styleId="4036">
    <w:name w:val="封面标准文稿编辑信息4"/>
    <w:qFormat/>
    <w:uiPriority w:val="0"/>
    <w:pPr>
      <w:spacing w:before="180" w:line="180" w:lineRule="exact"/>
      <w:jc w:val="center"/>
    </w:pPr>
    <w:rPr>
      <w:rFonts w:ascii="宋体" w:hAnsi="Times New Roman" w:eastAsia="宋体" w:cs="Times New Roman"/>
      <w:sz w:val="21"/>
      <w:lang w:val="en-US" w:eastAsia="zh-CN" w:bidi="ar-SA"/>
    </w:rPr>
  </w:style>
  <w:style w:type="paragraph" w:customStyle="1" w:styleId="4037">
    <w:name w:val="表内5中14"/>
    <w:basedOn w:val="1"/>
    <w:qFormat/>
    <w:uiPriority w:val="0"/>
    <w:pPr>
      <w:spacing w:line="240" w:lineRule="auto"/>
      <w:ind w:firstLine="0" w:firstLineChars="0"/>
      <w:jc w:val="center"/>
    </w:pPr>
    <w:rPr>
      <w:rFonts w:ascii="宋体" w:hAnsi="宋体" w:cs="Arial"/>
      <w:snapToGrid w:val="0"/>
      <w:color w:val="000000"/>
      <w:sz w:val="21"/>
      <w:szCs w:val="21"/>
    </w:rPr>
  </w:style>
  <w:style w:type="paragraph" w:customStyle="1" w:styleId="4038">
    <w:name w:val="表内54144"/>
    <w:basedOn w:val="1"/>
    <w:qFormat/>
    <w:uiPriority w:val="0"/>
    <w:pPr>
      <w:spacing w:line="300" w:lineRule="auto"/>
      <w:ind w:firstLine="0" w:firstLineChars="0"/>
      <w:jc w:val="center"/>
    </w:pPr>
    <w:rPr>
      <w:rFonts w:ascii="宋体" w:hAnsi="宋体" w:cs="宋体"/>
      <w:sz w:val="21"/>
      <w:szCs w:val="20"/>
    </w:rPr>
  </w:style>
  <w:style w:type="paragraph" w:customStyle="1" w:styleId="4039">
    <w:name w:val="表格14"/>
    <w:basedOn w:val="1"/>
    <w:qFormat/>
    <w:uiPriority w:val="0"/>
    <w:pPr>
      <w:snapToGrid/>
      <w:spacing w:line="240" w:lineRule="auto"/>
      <w:ind w:firstLine="0" w:firstLineChars="0"/>
      <w:jc w:val="center"/>
      <w:textAlignment w:val="baseline"/>
    </w:pPr>
    <w:rPr>
      <w:rFonts w:ascii="宋体" w:cs="Times New Roman"/>
      <w:kern w:val="0"/>
      <w:szCs w:val="20"/>
    </w:rPr>
  </w:style>
  <w:style w:type="paragraph" w:customStyle="1" w:styleId="4040">
    <w:name w:val="Char Char2 Char Char Char Char16"/>
    <w:basedOn w:val="1"/>
    <w:qFormat/>
    <w:uiPriority w:val="0"/>
    <w:pPr>
      <w:adjustRightInd/>
      <w:snapToGrid/>
      <w:spacing w:line="240" w:lineRule="auto"/>
      <w:ind w:firstLine="0" w:firstLineChars="0"/>
    </w:pPr>
    <w:rPr>
      <w:rFonts w:cs="Times New Roman"/>
      <w:sz w:val="21"/>
      <w:szCs w:val="24"/>
    </w:rPr>
  </w:style>
  <w:style w:type="paragraph" w:customStyle="1" w:styleId="4041">
    <w:name w:val="c4"/>
    <w:qFormat/>
    <w:uiPriority w:val="0"/>
    <w:pPr>
      <w:widowControl w:val="0"/>
      <w:autoSpaceDE w:val="0"/>
      <w:autoSpaceDN w:val="0"/>
      <w:adjustRightInd w:val="0"/>
      <w:jc w:val="both"/>
    </w:pPr>
    <w:rPr>
      <w:rFonts w:ascii="Arial" w:hAnsi="Arial" w:eastAsia="宋体" w:cs="Times New Roman"/>
      <w:sz w:val="24"/>
      <w:lang w:val="en-US" w:eastAsia="zh-CN" w:bidi="ar-SA"/>
    </w:rPr>
  </w:style>
  <w:style w:type="paragraph" w:customStyle="1" w:styleId="4042">
    <w:name w:val="福建正文缩进4"/>
    <w:basedOn w:val="21"/>
    <w:qFormat/>
    <w:uiPriority w:val="0"/>
    <w:pPr>
      <w:widowControl/>
      <w:tabs>
        <w:tab w:val="left" w:pos="5837"/>
      </w:tabs>
      <w:adjustRightInd w:val="0"/>
      <w:snapToGrid w:val="0"/>
      <w:spacing w:line="480" w:lineRule="exact"/>
      <w:ind w:firstLine="0" w:firstLineChars="0"/>
    </w:pPr>
    <w:rPr>
      <w:rFonts w:ascii="宋体" w:hAnsi="宋体" w:cs="宋体"/>
      <w:color w:val="000000"/>
      <w:kern w:val="0"/>
      <w:sz w:val="24"/>
    </w:rPr>
  </w:style>
  <w:style w:type="paragraph" w:customStyle="1" w:styleId="4043">
    <w:name w:val="表内5中44"/>
    <w:basedOn w:val="1"/>
    <w:qFormat/>
    <w:uiPriority w:val="0"/>
    <w:pPr>
      <w:spacing w:line="240" w:lineRule="auto"/>
      <w:ind w:firstLine="0" w:firstLineChars="0"/>
      <w:jc w:val="center"/>
    </w:pPr>
    <w:rPr>
      <w:rFonts w:ascii="宋体" w:cs="Times New Roman"/>
      <w:bCs/>
      <w:sz w:val="21"/>
      <w:szCs w:val="20"/>
    </w:rPr>
  </w:style>
  <w:style w:type="paragraph" w:customStyle="1" w:styleId="4044">
    <w:name w:val="默认段落字体 Para Char44"/>
    <w:basedOn w:val="1"/>
    <w:next w:val="1"/>
    <w:qFormat/>
    <w:uiPriority w:val="0"/>
    <w:pPr>
      <w:adjustRightInd/>
      <w:snapToGrid/>
      <w:spacing w:line="480" w:lineRule="exact"/>
      <w:jc w:val="left"/>
    </w:pPr>
    <w:rPr>
      <w:rFonts w:ascii="宋体" w:hAnsi="宋体" w:eastAsia="汉鼎简书宋" w:cs="宋体"/>
      <w:sz w:val="28"/>
      <w:szCs w:val="24"/>
    </w:rPr>
  </w:style>
  <w:style w:type="paragraph" w:customStyle="1" w:styleId="4045">
    <w:name w:val="燕山正文134"/>
    <w:basedOn w:val="1"/>
    <w:qFormat/>
    <w:uiPriority w:val="0"/>
    <w:pPr>
      <w:tabs>
        <w:tab w:val="left" w:pos="4680"/>
      </w:tabs>
      <w:spacing w:line="360" w:lineRule="auto"/>
      <w:ind w:firstLine="480"/>
    </w:pPr>
    <w:rPr>
      <w:rFonts w:ascii="宋体" w:hAnsi="宋体" w:cs="宋体"/>
      <w:bCs/>
      <w:color w:val="000000"/>
      <w:szCs w:val="24"/>
    </w:rPr>
  </w:style>
  <w:style w:type="paragraph" w:customStyle="1" w:styleId="4046">
    <w:name w:val="样式 标题 4无效格式无效格式1河石管道4H4H41小小节河石管道41H42H411小小节1河石管道42...5"/>
    <w:basedOn w:val="6"/>
    <w:qFormat/>
    <w:uiPriority w:val="0"/>
    <w:pPr>
      <w:spacing w:before="0" w:after="0" w:line="360" w:lineRule="auto"/>
      <w:ind w:left="664" w:hanging="864" w:firstLineChars="0"/>
    </w:pPr>
    <w:rPr>
      <w:rFonts w:ascii="黑体" w:hAnsi="Arial" w:eastAsia="黑体" w:cs="Times New Roman"/>
      <w:b w:val="0"/>
      <w:bCs w:val="0"/>
      <w:sz w:val="24"/>
      <w:szCs w:val="24"/>
      <w:lang w:val="zh-CN"/>
    </w:rPr>
  </w:style>
  <w:style w:type="paragraph" w:customStyle="1" w:styleId="4047">
    <w:name w:val="正文格式85"/>
    <w:basedOn w:val="1"/>
    <w:qFormat/>
    <w:uiPriority w:val="0"/>
    <w:pPr>
      <w:adjustRightInd/>
      <w:snapToGrid/>
      <w:spacing w:line="360" w:lineRule="auto"/>
      <w:ind w:firstLine="482" w:firstLineChars="0"/>
    </w:pPr>
    <w:rPr>
      <w:rFonts w:ascii="宋体" w:hAnsi="宋体" w:cs="Times New Roman"/>
      <w:szCs w:val="24"/>
    </w:rPr>
  </w:style>
  <w:style w:type="paragraph" w:customStyle="1" w:styleId="4048">
    <w:name w:val="Char Char Char Char Char Char Char28"/>
    <w:basedOn w:val="1"/>
    <w:qFormat/>
    <w:uiPriority w:val="0"/>
    <w:pPr>
      <w:adjustRightInd/>
      <w:snapToGrid/>
      <w:spacing w:line="240" w:lineRule="auto"/>
      <w:ind w:firstLine="0" w:firstLineChars="0"/>
    </w:pPr>
    <w:rPr>
      <w:rFonts w:cs="Times New Roman"/>
      <w:sz w:val="21"/>
      <w:szCs w:val="24"/>
    </w:rPr>
  </w:style>
  <w:style w:type="paragraph" w:customStyle="1" w:styleId="4049">
    <w:name w:val="Char50"/>
    <w:basedOn w:val="1"/>
    <w:qFormat/>
    <w:uiPriority w:val="0"/>
    <w:pPr>
      <w:adjustRightInd/>
      <w:snapToGrid/>
      <w:spacing w:line="240" w:lineRule="auto"/>
      <w:ind w:left="-48" w:firstLine="0" w:firstLineChars="0"/>
    </w:pPr>
    <w:rPr>
      <w:rFonts w:cs="Times New Roman"/>
      <w:sz w:val="21"/>
      <w:szCs w:val="24"/>
    </w:rPr>
  </w:style>
  <w:style w:type="paragraph" w:customStyle="1" w:styleId="4050">
    <w:name w:val="Char Char2 Char Char Char Char17"/>
    <w:basedOn w:val="1"/>
    <w:qFormat/>
    <w:uiPriority w:val="0"/>
    <w:pPr>
      <w:adjustRightInd/>
      <w:snapToGrid/>
      <w:spacing w:line="240" w:lineRule="auto"/>
      <w:ind w:firstLine="0" w:firstLineChars="0"/>
    </w:pPr>
    <w:rPr>
      <w:rFonts w:cs="Times New Roman"/>
      <w:sz w:val="21"/>
      <w:szCs w:val="24"/>
    </w:rPr>
  </w:style>
  <w:style w:type="paragraph" w:customStyle="1" w:styleId="4051">
    <w:name w:val="Char55"/>
    <w:basedOn w:val="1"/>
    <w:qFormat/>
    <w:uiPriority w:val="0"/>
    <w:pPr>
      <w:adjustRightInd/>
      <w:snapToGrid/>
      <w:spacing w:line="240" w:lineRule="auto"/>
      <w:ind w:left="-48" w:firstLine="0" w:firstLineChars="0"/>
    </w:pPr>
    <w:rPr>
      <w:rFonts w:cs="Times New Roman"/>
      <w:sz w:val="21"/>
      <w:szCs w:val="24"/>
    </w:rPr>
  </w:style>
  <w:style w:type="paragraph" w:customStyle="1" w:styleId="4052">
    <w:name w:val="Char Char Char Char Char Char Char115"/>
    <w:basedOn w:val="1"/>
    <w:qFormat/>
    <w:uiPriority w:val="0"/>
    <w:pPr>
      <w:adjustRightInd/>
      <w:snapToGrid/>
      <w:spacing w:line="240" w:lineRule="auto"/>
      <w:ind w:firstLine="0" w:firstLineChars="0"/>
    </w:pPr>
    <w:rPr>
      <w:rFonts w:cs="Times New Roman"/>
      <w:sz w:val="21"/>
      <w:szCs w:val="24"/>
    </w:rPr>
  </w:style>
  <w:style w:type="paragraph" w:customStyle="1" w:styleId="4053">
    <w:name w:val="Char216"/>
    <w:basedOn w:val="1"/>
    <w:qFormat/>
    <w:uiPriority w:val="0"/>
    <w:pPr>
      <w:adjustRightInd/>
      <w:snapToGrid/>
      <w:spacing w:line="240" w:lineRule="auto"/>
      <w:ind w:left="-48" w:firstLine="0" w:firstLineChars="0"/>
    </w:pPr>
    <w:rPr>
      <w:rFonts w:cs="Times New Roman"/>
      <w:sz w:val="21"/>
      <w:szCs w:val="24"/>
    </w:rPr>
  </w:style>
  <w:style w:type="paragraph" w:customStyle="1" w:styleId="4054">
    <w:name w:val="Char Char Char Char Char Char Char210"/>
    <w:basedOn w:val="1"/>
    <w:qFormat/>
    <w:uiPriority w:val="0"/>
    <w:pPr>
      <w:adjustRightInd/>
      <w:snapToGrid/>
      <w:spacing w:line="240" w:lineRule="auto"/>
      <w:ind w:firstLine="0" w:firstLineChars="0"/>
    </w:pPr>
    <w:rPr>
      <w:rFonts w:cs="Times New Roman"/>
      <w:sz w:val="21"/>
      <w:szCs w:val="24"/>
    </w:rPr>
  </w:style>
  <w:style w:type="paragraph" w:customStyle="1" w:styleId="4055">
    <w:name w:val="Char415"/>
    <w:basedOn w:val="1"/>
    <w:qFormat/>
    <w:uiPriority w:val="0"/>
    <w:pPr>
      <w:adjustRightInd/>
      <w:snapToGrid/>
      <w:spacing w:line="240" w:lineRule="auto"/>
      <w:ind w:left="-48" w:firstLine="0" w:firstLineChars="0"/>
    </w:pPr>
    <w:rPr>
      <w:rFonts w:cs="Times New Roman"/>
      <w:sz w:val="21"/>
      <w:szCs w:val="24"/>
    </w:rPr>
  </w:style>
  <w:style w:type="paragraph" w:customStyle="1" w:styleId="4056">
    <w:name w:val="Char Char2 Char Char Char Char18"/>
    <w:basedOn w:val="1"/>
    <w:qFormat/>
    <w:uiPriority w:val="0"/>
    <w:pPr>
      <w:adjustRightInd/>
      <w:snapToGrid/>
      <w:spacing w:line="240" w:lineRule="auto"/>
      <w:ind w:firstLine="0" w:firstLineChars="0"/>
    </w:pPr>
    <w:rPr>
      <w:rFonts w:cs="Times New Roman"/>
      <w:sz w:val="21"/>
      <w:szCs w:val="24"/>
    </w:rPr>
  </w:style>
  <w:style w:type="paragraph" w:customStyle="1" w:styleId="4057">
    <w:name w:val="Char Char Char Char1 Char Char Char13"/>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4058">
    <w:name w:val="Char Char Char Char1 Char Char Char10"/>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4059">
    <w:name w:val="Char123"/>
    <w:basedOn w:val="1"/>
    <w:qFormat/>
    <w:uiPriority w:val="0"/>
    <w:pPr>
      <w:adjustRightInd/>
      <w:snapToGrid/>
      <w:spacing w:line="240" w:lineRule="auto"/>
      <w:ind w:left="-48" w:firstLine="0" w:firstLineChars="0"/>
    </w:pPr>
    <w:rPr>
      <w:rFonts w:cs="Times New Roman"/>
      <w:sz w:val="21"/>
      <w:szCs w:val="24"/>
    </w:rPr>
  </w:style>
  <w:style w:type="paragraph" w:customStyle="1" w:styleId="4060">
    <w:name w:val="Char Char Char Char Char Char Char116"/>
    <w:basedOn w:val="1"/>
    <w:qFormat/>
    <w:uiPriority w:val="0"/>
    <w:pPr>
      <w:adjustRightInd/>
      <w:snapToGrid/>
      <w:spacing w:line="240" w:lineRule="auto"/>
      <w:ind w:firstLine="0" w:firstLineChars="0"/>
    </w:pPr>
    <w:rPr>
      <w:rFonts w:cs="Times New Roman"/>
      <w:sz w:val="21"/>
      <w:szCs w:val="24"/>
    </w:rPr>
  </w:style>
  <w:style w:type="paragraph" w:customStyle="1" w:styleId="4061">
    <w:name w:val="Char217"/>
    <w:basedOn w:val="1"/>
    <w:qFormat/>
    <w:uiPriority w:val="0"/>
    <w:pPr>
      <w:adjustRightInd/>
      <w:snapToGrid/>
      <w:spacing w:line="240" w:lineRule="auto"/>
      <w:ind w:left="-48" w:firstLine="0" w:firstLineChars="0"/>
    </w:pPr>
    <w:rPr>
      <w:rFonts w:cs="Times New Roman"/>
      <w:sz w:val="21"/>
      <w:szCs w:val="24"/>
    </w:rPr>
  </w:style>
  <w:style w:type="paragraph" w:customStyle="1" w:styleId="4062">
    <w:name w:val="Char Char Char Char Char Char Char213"/>
    <w:basedOn w:val="1"/>
    <w:qFormat/>
    <w:uiPriority w:val="0"/>
    <w:pPr>
      <w:adjustRightInd/>
      <w:snapToGrid/>
      <w:spacing w:line="240" w:lineRule="auto"/>
      <w:ind w:firstLine="0" w:firstLineChars="0"/>
    </w:pPr>
    <w:rPr>
      <w:rFonts w:cs="Times New Roman"/>
      <w:sz w:val="21"/>
      <w:szCs w:val="24"/>
    </w:rPr>
  </w:style>
  <w:style w:type="paragraph" w:customStyle="1" w:styleId="4063">
    <w:name w:val="Char416"/>
    <w:basedOn w:val="1"/>
    <w:qFormat/>
    <w:uiPriority w:val="0"/>
    <w:pPr>
      <w:adjustRightInd/>
      <w:snapToGrid/>
      <w:spacing w:line="240" w:lineRule="auto"/>
      <w:ind w:left="-48" w:firstLine="0" w:firstLineChars="0"/>
    </w:pPr>
    <w:rPr>
      <w:rFonts w:cs="Times New Roman"/>
      <w:sz w:val="21"/>
      <w:szCs w:val="24"/>
    </w:rPr>
  </w:style>
  <w:style w:type="paragraph" w:customStyle="1" w:styleId="4064">
    <w:name w:val="Char Char Char Char Char Char Char34"/>
    <w:basedOn w:val="1"/>
    <w:qFormat/>
    <w:uiPriority w:val="0"/>
    <w:pPr>
      <w:adjustRightInd/>
      <w:snapToGrid/>
      <w:spacing w:line="240" w:lineRule="auto"/>
      <w:ind w:firstLine="0" w:firstLineChars="0"/>
    </w:pPr>
    <w:rPr>
      <w:rFonts w:cs="Times New Roman"/>
      <w:sz w:val="21"/>
      <w:szCs w:val="24"/>
    </w:rPr>
  </w:style>
  <w:style w:type="paragraph" w:customStyle="1" w:styleId="4065">
    <w:name w:val="Char57"/>
    <w:basedOn w:val="1"/>
    <w:qFormat/>
    <w:uiPriority w:val="0"/>
    <w:pPr>
      <w:adjustRightInd/>
      <w:snapToGrid/>
      <w:spacing w:line="240" w:lineRule="auto"/>
      <w:ind w:left="-48" w:firstLine="0" w:firstLineChars="0"/>
    </w:pPr>
    <w:rPr>
      <w:rFonts w:cs="Times New Roman"/>
      <w:sz w:val="21"/>
      <w:szCs w:val="24"/>
    </w:rPr>
  </w:style>
  <w:style w:type="paragraph" w:customStyle="1" w:styleId="4066">
    <w:name w:val="Char218"/>
    <w:basedOn w:val="1"/>
    <w:qFormat/>
    <w:uiPriority w:val="0"/>
    <w:pPr>
      <w:adjustRightInd/>
      <w:snapToGrid/>
      <w:spacing w:line="240" w:lineRule="auto"/>
      <w:ind w:left="-48" w:firstLine="0" w:firstLineChars="0"/>
    </w:pPr>
    <w:rPr>
      <w:rFonts w:cs="Times New Roman"/>
      <w:sz w:val="21"/>
      <w:szCs w:val="24"/>
    </w:rPr>
  </w:style>
  <w:style w:type="paragraph" w:customStyle="1" w:styleId="4067">
    <w:name w:val="Char417"/>
    <w:basedOn w:val="1"/>
    <w:qFormat/>
    <w:uiPriority w:val="0"/>
    <w:pPr>
      <w:adjustRightInd/>
      <w:snapToGrid/>
      <w:spacing w:line="240" w:lineRule="auto"/>
      <w:ind w:left="-48" w:firstLine="0" w:firstLineChars="0"/>
    </w:pPr>
    <w:rPr>
      <w:rFonts w:cs="Times New Roman"/>
      <w:sz w:val="21"/>
      <w:szCs w:val="24"/>
    </w:rPr>
  </w:style>
  <w:style w:type="paragraph" w:customStyle="1" w:styleId="4068">
    <w:name w:val="Char58"/>
    <w:basedOn w:val="1"/>
    <w:qFormat/>
    <w:uiPriority w:val="0"/>
    <w:pPr>
      <w:adjustRightInd/>
      <w:snapToGrid/>
      <w:spacing w:line="240" w:lineRule="auto"/>
      <w:ind w:left="-48" w:firstLine="0" w:firstLineChars="0"/>
    </w:pPr>
    <w:rPr>
      <w:rFonts w:cs="Times New Roman"/>
      <w:sz w:val="21"/>
      <w:szCs w:val="24"/>
    </w:rPr>
  </w:style>
  <w:style w:type="paragraph" w:customStyle="1" w:styleId="4069">
    <w:name w:val="Char Char Char Char1 Char Char Char14"/>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4070">
    <w:name w:val="Char125"/>
    <w:basedOn w:val="1"/>
    <w:qFormat/>
    <w:uiPriority w:val="0"/>
    <w:pPr>
      <w:adjustRightInd/>
      <w:snapToGrid/>
      <w:spacing w:line="240" w:lineRule="auto"/>
      <w:ind w:left="-48" w:firstLine="0" w:firstLineChars="0"/>
    </w:pPr>
    <w:rPr>
      <w:rFonts w:cs="Times New Roman"/>
      <w:sz w:val="21"/>
      <w:szCs w:val="24"/>
    </w:rPr>
  </w:style>
  <w:style w:type="paragraph" w:customStyle="1" w:styleId="4071">
    <w:name w:val="Char Char Char Char Char Char Char118"/>
    <w:basedOn w:val="1"/>
    <w:qFormat/>
    <w:uiPriority w:val="0"/>
    <w:pPr>
      <w:adjustRightInd/>
      <w:snapToGrid/>
      <w:spacing w:line="240" w:lineRule="auto"/>
      <w:ind w:firstLine="0" w:firstLineChars="0"/>
    </w:pPr>
    <w:rPr>
      <w:rFonts w:cs="Times New Roman"/>
      <w:sz w:val="21"/>
      <w:szCs w:val="24"/>
    </w:rPr>
  </w:style>
  <w:style w:type="paragraph" w:customStyle="1" w:styleId="4072">
    <w:name w:val="Char318"/>
    <w:basedOn w:val="1"/>
    <w:qFormat/>
    <w:uiPriority w:val="0"/>
    <w:pPr>
      <w:adjustRightInd/>
      <w:snapToGrid/>
      <w:spacing w:line="240" w:lineRule="auto"/>
      <w:ind w:left="-48" w:firstLine="0" w:firstLineChars="0"/>
    </w:pPr>
    <w:rPr>
      <w:rFonts w:cs="Times New Roman"/>
      <w:sz w:val="21"/>
      <w:szCs w:val="24"/>
    </w:rPr>
  </w:style>
  <w:style w:type="paragraph" w:customStyle="1" w:styleId="4073">
    <w:name w:val="Char Char Char Char Char Char Char215"/>
    <w:basedOn w:val="1"/>
    <w:qFormat/>
    <w:uiPriority w:val="0"/>
    <w:pPr>
      <w:adjustRightInd/>
      <w:snapToGrid/>
      <w:spacing w:line="240" w:lineRule="auto"/>
      <w:ind w:firstLine="0" w:firstLineChars="0"/>
    </w:pPr>
    <w:rPr>
      <w:rFonts w:cs="Times New Roman"/>
      <w:sz w:val="21"/>
      <w:szCs w:val="24"/>
    </w:rPr>
  </w:style>
  <w:style w:type="paragraph" w:customStyle="1" w:styleId="4074">
    <w:name w:val="Char418"/>
    <w:basedOn w:val="1"/>
    <w:qFormat/>
    <w:uiPriority w:val="0"/>
    <w:pPr>
      <w:adjustRightInd/>
      <w:snapToGrid/>
      <w:spacing w:line="240" w:lineRule="auto"/>
      <w:ind w:left="-48" w:firstLine="0" w:firstLineChars="0"/>
    </w:pPr>
    <w:rPr>
      <w:rFonts w:cs="Times New Roman"/>
      <w:sz w:val="21"/>
      <w:szCs w:val="24"/>
    </w:rPr>
  </w:style>
  <w:style w:type="paragraph" w:customStyle="1" w:styleId="4075">
    <w:name w:val="Char Char Char Char Char Char Char36"/>
    <w:basedOn w:val="1"/>
    <w:qFormat/>
    <w:uiPriority w:val="0"/>
    <w:pPr>
      <w:adjustRightInd/>
      <w:snapToGrid/>
      <w:spacing w:line="240" w:lineRule="auto"/>
      <w:ind w:firstLine="0" w:firstLineChars="0"/>
    </w:pPr>
    <w:rPr>
      <w:rFonts w:cs="Times New Roman"/>
      <w:sz w:val="21"/>
      <w:szCs w:val="24"/>
    </w:rPr>
  </w:style>
  <w:style w:type="paragraph" w:customStyle="1" w:styleId="4076">
    <w:name w:val="Char Char Char Char1 Char Char Char15"/>
    <w:basedOn w:val="1"/>
    <w:qFormat/>
    <w:uiPriority w:val="0"/>
    <w:pPr>
      <w:widowControl/>
      <w:adjustRightInd/>
      <w:snapToGrid/>
      <w:spacing w:after="160" w:line="240" w:lineRule="exact"/>
      <w:ind w:firstLine="0" w:firstLineChars="0"/>
      <w:jc w:val="left"/>
    </w:pPr>
    <w:rPr>
      <w:rFonts w:ascii="Verdana" w:hAnsi="Verdana" w:cs="Times New Roman"/>
      <w:kern w:val="0"/>
      <w:sz w:val="20"/>
      <w:szCs w:val="20"/>
      <w:lang w:eastAsia="en-US"/>
    </w:rPr>
  </w:style>
  <w:style w:type="paragraph" w:customStyle="1" w:styleId="4077">
    <w:name w:val="Char Char Char Char Char Char Char119"/>
    <w:basedOn w:val="1"/>
    <w:qFormat/>
    <w:uiPriority w:val="0"/>
    <w:pPr>
      <w:adjustRightInd/>
      <w:snapToGrid/>
      <w:spacing w:line="240" w:lineRule="auto"/>
      <w:ind w:firstLine="0" w:firstLineChars="0"/>
    </w:pPr>
    <w:rPr>
      <w:rFonts w:cs="Times New Roman"/>
      <w:sz w:val="21"/>
      <w:szCs w:val="24"/>
    </w:rPr>
  </w:style>
  <w:style w:type="paragraph" w:customStyle="1" w:styleId="4078">
    <w:name w:val="Char220"/>
    <w:basedOn w:val="1"/>
    <w:qFormat/>
    <w:uiPriority w:val="0"/>
    <w:pPr>
      <w:adjustRightInd/>
      <w:snapToGrid/>
      <w:spacing w:line="240" w:lineRule="auto"/>
      <w:ind w:left="-48" w:firstLine="0" w:firstLineChars="0"/>
    </w:pPr>
    <w:rPr>
      <w:rFonts w:cs="Times New Roman"/>
      <w:sz w:val="21"/>
      <w:szCs w:val="24"/>
    </w:rPr>
  </w:style>
  <w:style w:type="paragraph" w:customStyle="1" w:styleId="4079">
    <w:name w:val="Char319"/>
    <w:basedOn w:val="1"/>
    <w:qFormat/>
    <w:uiPriority w:val="0"/>
    <w:pPr>
      <w:adjustRightInd/>
      <w:snapToGrid/>
      <w:spacing w:line="240" w:lineRule="auto"/>
      <w:ind w:left="-48" w:firstLine="0" w:firstLineChars="0"/>
    </w:pPr>
    <w:rPr>
      <w:rFonts w:cs="Times New Roman"/>
      <w:sz w:val="21"/>
      <w:szCs w:val="24"/>
    </w:rPr>
  </w:style>
  <w:style w:type="paragraph" w:customStyle="1" w:styleId="4080">
    <w:name w:val="Char Char Char Char Char Char Char216"/>
    <w:basedOn w:val="1"/>
    <w:qFormat/>
    <w:uiPriority w:val="0"/>
    <w:pPr>
      <w:adjustRightInd/>
      <w:snapToGrid/>
      <w:spacing w:line="240" w:lineRule="auto"/>
      <w:ind w:firstLine="0" w:firstLineChars="0"/>
    </w:pPr>
    <w:rPr>
      <w:rFonts w:cs="Times New Roman"/>
      <w:sz w:val="21"/>
      <w:szCs w:val="24"/>
    </w:rPr>
  </w:style>
  <w:style w:type="paragraph" w:customStyle="1" w:styleId="4081">
    <w:name w:val="Char419"/>
    <w:basedOn w:val="1"/>
    <w:qFormat/>
    <w:uiPriority w:val="0"/>
    <w:pPr>
      <w:adjustRightInd/>
      <w:snapToGrid/>
      <w:spacing w:line="240" w:lineRule="auto"/>
      <w:ind w:left="-48" w:firstLine="0" w:firstLineChars="0"/>
    </w:pPr>
    <w:rPr>
      <w:rFonts w:cs="Times New Roman"/>
      <w:sz w:val="21"/>
      <w:szCs w:val="24"/>
    </w:rPr>
  </w:style>
  <w:style w:type="paragraph" w:customStyle="1" w:styleId="4082">
    <w:name w:val="Char Char Char Char Char Char Char37"/>
    <w:basedOn w:val="1"/>
    <w:qFormat/>
    <w:uiPriority w:val="0"/>
    <w:pPr>
      <w:adjustRightInd/>
      <w:snapToGrid/>
      <w:spacing w:line="240" w:lineRule="auto"/>
      <w:ind w:firstLine="0" w:firstLineChars="0"/>
    </w:pPr>
    <w:rPr>
      <w:rFonts w:cs="Times New Roman"/>
      <w:sz w:val="21"/>
      <w:szCs w:val="24"/>
    </w:rPr>
  </w:style>
  <w:style w:type="paragraph" w:customStyle="1" w:styleId="4083">
    <w:name w:val="Char60"/>
    <w:basedOn w:val="1"/>
    <w:qFormat/>
    <w:uiPriority w:val="0"/>
    <w:pPr>
      <w:adjustRightInd/>
      <w:snapToGrid/>
      <w:spacing w:line="240" w:lineRule="auto"/>
      <w:ind w:left="-48" w:firstLine="0" w:firstLineChars="0"/>
    </w:pPr>
    <w:rPr>
      <w:rFonts w:cs="Times New Roman"/>
      <w:sz w:val="21"/>
      <w:szCs w:val="24"/>
    </w:rPr>
  </w:style>
  <w:style w:type="table" w:customStyle="1" w:styleId="4084">
    <w:name w:val="网格型2"/>
    <w:basedOn w:val="88"/>
    <w:qFormat/>
    <w:uiPriority w:val="0"/>
    <w:rPr>
      <w:rFonts w:ascii="Calibri" w:hAnsi="Calibri"/>
    </w:r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s>
</file>

<file path=word/_rels/document.xml.rels><?xml version="1.0" encoding="UTF-8" standalone="yes"?>
<Relationships xmlns="http://schemas.openxmlformats.org/package/2006/relationships"><Relationship Id="rId26" Type="http://schemas.openxmlformats.org/officeDocument/2006/relationships/theme" Target="theme/theme1.xml"/><Relationship Id="rId117" Type="http://schemas.openxmlformats.org/officeDocument/2006/relationships/package" Target="embeddings/Microsoft_Visio___3.vsdx"/><Relationship Id="rId89" Type="http://schemas.openxmlformats.org/officeDocument/2006/relationships/image" Target="media/image54.png"/><Relationship Id="rId84" Type="http://schemas.openxmlformats.org/officeDocument/2006/relationships/image" Target="media/image49.png"/><Relationship Id="rId68" Type="http://schemas.openxmlformats.org/officeDocument/2006/relationships/image" Target="media/image33.png"/><Relationship Id="rId63" Type="http://schemas.openxmlformats.org/officeDocument/2006/relationships/image" Target="media/image31.jpeg"/><Relationship Id="rId47" Type="http://schemas.openxmlformats.org/officeDocument/2006/relationships/image" Target="media/image18.jpeg"/><Relationship Id="rId42" Type="http://schemas.openxmlformats.org/officeDocument/2006/relationships/image" Target="media/image13.jpeg"/><Relationship Id="rId21" Type="http://schemas.openxmlformats.org/officeDocument/2006/relationships/footer" Target="footer12.xml"/><Relationship Id="rId112" Type="http://schemas.openxmlformats.org/officeDocument/2006/relationships/image" Target="media/image76.png"/><Relationship Id="rId16" Type="http://schemas.openxmlformats.org/officeDocument/2006/relationships/footer" Target="footer7.xml"/><Relationship Id="rId107" Type="http://schemas.openxmlformats.org/officeDocument/2006/relationships/image" Target="media/image71.png"/><Relationship Id="rId79" Type="http://schemas.openxmlformats.org/officeDocument/2006/relationships/image" Target="media/image44.emf"/><Relationship Id="rId74" Type="http://schemas.openxmlformats.org/officeDocument/2006/relationships/image" Target="media/image39.emf"/><Relationship Id="rId58" Type="http://schemas.openxmlformats.org/officeDocument/2006/relationships/oleObject" Target="embeddings/oleObject2.bin"/><Relationship Id="rId53" Type="http://schemas.openxmlformats.org/officeDocument/2006/relationships/image" Target="media/image24.jpeg"/><Relationship Id="rId37" Type="http://schemas.openxmlformats.org/officeDocument/2006/relationships/image" Target="media/image8.png"/><Relationship Id="rId32" Type="http://schemas.openxmlformats.org/officeDocument/2006/relationships/package" Target="embeddings/Microsoft_Visio___1.vsdx"/><Relationship Id="rId11" Type="http://schemas.openxmlformats.org/officeDocument/2006/relationships/header" Target="header4.xml"/><Relationship Id="rId102" Type="http://schemas.openxmlformats.org/officeDocument/2006/relationships/image" Target="media/image66.png"/><Relationship Id="rId123" Type="http://schemas.openxmlformats.org/officeDocument/2006/relationships/customXml" Target="../customXml/item4.xml"/><Relationship Id="rId95" Type="http://schemas.openxmlformats.org/officeDocument/2006/relationships/image" Target="media/image60.png"/><Relationship Id="rId90" Type="http://schemas.openxmlformats.org/officeDocument/2006/relationships/image" Target="media/image55.png"/><Relationship Id="rId5" Type="http://schemas.openxmlformats.org/officeDocument/2006/relationships/header" Target="header1.xml"/><Relationship Id="rId69" Type="http://schemas.openxmlformats.org/officeDocument/2006/relationships/image" Target="media/image34.wmf"/><Relationship Id="rId64" Type="http://schemas.openxmlformats.org/officeDocument/2006/relationships/chart" Target="charts/chart1.xml"/><Relationship Id="rId48" Type="http://schemas.openxmlformats.org/officeDocument/2006/relationships/image" Target="media/image19.jpeg"/><Relationship Id="rId43" Type="http://schemas.openxmlformats.org/officeDocument/2006/relationships/image" Target="media/image14.jpeg"/><Relationship Id="rId27" Type="http://schemas.openxmlformats.org/officeDocument/2006/relationships/image" Target="media/image1.png"/><Relationship Id="rId22" Type="http://schemas.openxmlformats.org/officeDocument/2006/relationships/footer" Target="footer13.xml"/><Relationship Id="rId118" Type="http://schemas.openxmlformats.org/officeDocument/2006/relationships/customXml" Target="../customXml/item1.xml"/><Relationship Id="rId113" Type="http://schemas.openxmlformats.org/officeDocument/2006/relationships/image" Target="media/image77.png"/><Relationship Id="rId85" Type="http://schemas.openxmlformats.org/officeDocument/2006/relationships/image" Target="media/image50.png"/><Relationship Id="rId80" Type="http://schemas.openxmlformats.org/officeDocument/2006/relationships/image" Target="media/image45.emf"/><Relationship Id="rId59" Type="http://schemas.openxmlformats.org/officeDocument/2006/relationships/image" Target="media/image28.wmf"/><Relationship Id="rId38" Type="http://schemas.openxmlformats.org/officeDocument/2006/relationships/image" Target="media/image9.jpeg"/><Relationship Id="rId33" Type="http://schemas.openxmlformats.org/officeDocument/2006/relationships/image" Target="media/image5.emf"/><Relationship Id="rId17" Type="http://schemas.openxmlformats.org/officeDocument/2006/relationships/footer" Target="footer8.xml"/><Relationship Id="rId12" Type="http://schemas.openxmlformats.org/officeDocument/2006/relationships/footer" Target="footer4.xml"/><Relationship Id="rId108" Type="http://schemas.openxmlformats.org/officeDocument/2006/relationships/image" Target="media/image72.png"/><Relationship Id="rId103" Type="http://schemas.openxmlformats.org/officeDocument/2006/relationships/image" Target="media/image67.png"/><Relationship Id="rId124" Type="http://schemas.openxmlformats.org/officeDocument/2006/relationships/customXml" Target="../customXml/item5.xml"/><Relationship Id="rId96" Type="http://schemas.openxmlformats.org/officeDocument/2006/relationships/image" Target="media/image61.png"/><Relationship Id="rId91" Type="http://schemas.openxmlformats.org/officeDocument/2006/relationships/image" Target="media/image56.png"/><Relationship Id="rId75" Type="http://schemas.openxmlformats.org/officeDocument/2006/relationships/image" Target="media/image40.emf"/><Relationship Id="rId70" Type="http://schemas.openxmlformats.org/officeDocument/2006/relationships/image" Target="media/image35.wmf"/><Relationship Id="rId54" Type="http://schemas.openxmlformats.org/officeDocument/2006/relationships/image" Target="media/image25.jpeg"/><Relationship Id="rId6" Type="http://schemas.openxmlformats.org/officeDocument/2006/relationships/header" Target="header2.xml"/><Relationship Id="rId1" Type="http://schemas.openxmlformats.org/officeDocument/2006/relationships/styles" Target="styles.xml"/><Relationship Id="rId49" Type="http://schemas.openxmlformats.org/officeDocument/2006/relationships/image" Target="media/image20.jpeg"/><Relationship Id="rId28" Type="http://schemas.openxmlformats.org/officeDocument/2006/relationships/image" Target="media/image2.png"/><Relationship Id="rId23" Type="http://schemas.openxmlformats.org/officeDocument/2006/relationships/footer" Target="footer14.xml"/><Relationship Id="rId119" Type="http://schemas.openxmlformats.org/officeDocument/2006/relationships/numbering" Target="numbering.xml"/><Relationship Id="rId114" Type="http://schemas.openxmlformats.org/officeDocument/2006/relationships/image" Target="media/image78.png"/><Relationship Id="rId86" Type="http://schemas.openxmlformats.org/officeDocument/2006/relationships/image" Target="media/image51.png"/><Relationship Id="rId81" Type="http://schemas.openxmlformats.org/officeDocument/2006/relationships/image" Target="media/image46.emf"/><Relationship Id="rId65" Type="http://schemas.openxmlformats.org/officeDocument/2006/relationships/chart" Target="charts/chart2.xml"/><Relationship Id="rId60" Type="http://schemas.openxmlformats.org/officeDocument/2006/relationships/oleObject" Target="embeddings/oleObject3.bin"/><Relationship Id="rId44" Type="http://schemas.openxmlformats.org/officeDocument/2006/relationships/image" Target="media/image15.jpeg"/><Relationship Id="rId9" Type="http://schemas.openxmlformats.org/officeDocument/2006/relationships/footer" Target="footer2.xml"/><Relationship Id="rId4" Type="http://schemas.openxmlformats.org/officeDocument/2006/relationships/endnotes" Target="endnotes.xml"/><Relationship Id="rId39" Type="http://schemas.openxmlformats.org/officeDocument/2006/relationships/image" Target="media/image10.jpeg"/><Relationship Id="rId18" Type="http://schemas.openxmlformats.org/officeDocument/2006/relationships/footer" Target="footer9.xml"/><Relationship Id="rId13" Type="http://schemas.openxmlformats.org/officeDocument/2006/relationships/header" Target="header5.xml"/><Relationship Id="rId109" Type="http://schemas.openxmlformats.org/officeDocument/2006/relationships/image" Target="media/image73.png"/><Relationship Id="rId97" Type="http://schemas.openxmlformats.org/officeDocument/2006/relationships/image" Target="media/image62.png"/><Relationship Id="rId76" Type="http://schemas.openxmlformats.org/officeDocument/2006/relationships/image" Target="media/image41.emf"/><Relationship Id="rId55" Type="http://schemas.openxmlformats.org/officeDocument/2006/relationships/image" Target="media/image26.jpeg"/><Relationship Id="rId50" Type="http://schemas.openxmlformats.org/officeDocument/2006/relationships/image" Target="media/image21.jpeg"/><Relationship Id="rId34" Type="http://schemas.openxmlformats.org/officeDocument/2006/relationships/package" Target="embeddings/Microsoft_Visio___2.vsdx"/><Relationship Id="rId120" Type="http://schemas.openxmlformats.org/officeDocument/2006/relationships/customXml" Target="../customXml/item2.xml"/><Relationship Id="rId104" Type="http://schemas.openxmlformats.org/officeDocument/2006/relationships/image" Target="media/image68.png"/><Relationship Id="rId92" Type="http://schemas.openxmlformats.org/officeDocument/2006/relationships/image" Target="media/image57.png"/><Relationship Id="rId71" Type="http://schemas.openxmlformats.org/officeDocument/2006/relationships/image" Target="media/image36.wmf"/><Relationship Id="rId7" Type="http://schemas.openxmlformats.org/officeDocument/2006/relationships/header" Target="header3.xml"/><Relationship Id="rId29" Type="http://schemas.openxmlformats.org/officeDocument/2006/relationships/image" Target="media/image3.png"/><Relationship Id="rId2" Type="http://schemas.openxmlformats.org/officeDocument/2006/relationships/settings" Target="settings.xml"/><Relationship Id="rId87" Type="http://schemas.openxmlformats.org/officeDocument/2006/relationships/image" Target="media/image52.png"/><Relationship Id="rId66" Type="http://schemas.openxmlformats.org/officeDocument/2006/relationships/chart" Target="charts/chart3.xml"/><Relationship Id="rId45" Type="http://schemas.openxmlformats.org/officeDocument/2006/relationships/image" Target="media/image16.jpeg"/><Relationship Id="rId40" Type="http://schemas.openxmlformats.org/officeDocument/2006/relationships/image" Target="media/image11.jpeg"/><Relationship Id="rId24" Type="http://schemas.openxmlformats.org/officeDocument/2006/relationships/footer" Target="footer15.xml"/><Relationship Id="rId115" Type="http://schemas.openxmlformats.org/officeDocument/2006/relationships/image" Target="media/image79.png"/><Relationship Id="rId110" Type="http://schemas.openxmlformats.org/officeDocument/2006/relationships/image" Target="media/image74.jpeg"/><Relationship Id="rId82" Type="http://schemas.openxmlformats.org/officeDocument/2006/relationships/image" Target="media/image47.emf"/><Relationship Id="rId61" Type="http://schemas.openxmlformats.org/officeDocument/2006/relationships/image" Target="media/image29.wmf"/><Relationship Id="rId19" Type="http://schemas.openxmlformats.org/officeDocument/2006/relationships/footer" Target="footer10.xml"/><Relationship Id="rId77" Type="http://schemas.openxmlformats.org/officeDocument/2006/relationships/image" Target="media/image42.emf"/><Relationship Id="rId56" Type="http://schemas.openxmlformats.org/officeDocument/2006/relationships/oleObject" Target="embeddings/oleObject1.bin"/><Relationship Id="rId35" Type="http://schemas.openxmlformats.org/officeDocument/2006/relationships/image" Target="media/image6.emf"/><Relationship Id="rId30" Type="http://schemas.openxmlformats.org/officeDocument/2006/relationships/image" Target="file:///H:\&#24494;&#20449;\WeChat%2525252525252520Files\qq\AppData\AppData\Local\Temp\ksohtml\wps17E5.tmp.png" TargetMode="External"/><Relationship Id="rId14" Type="http://schemas.openxmlformats.org/officeDocument/2006/relationships/footer" Target="footer5.xml"/><Relationship Id="rId105" Type="http://schemas.openxmlformats.org/officeDocument/2006/relationships/image" Target="media/image69.png"/><Relationship Id="rId100" Type="http://schemas.openxmlformats.org/officeDocument/2006/relationships/oleObject" Target="embeddings/oleObject4.bin"/><Relationship Id="rId98" Type="http://schemas.openxmlformats.org/officeDocument/2006/relationships/image" Target="media/image63.png"/><Relationship Id="rId93" Type="http://schemas.openxmlformats.org/officeDocument/2006/relationships/image" Target="media/image58.png"/><Relationship Id="rId8" Type="http://schemas.openxmlformats.org/officeDocument/2006/relationships/footer" Target="footer1.xml"/><Relationship Id="rId72" Type="http://schemas.openxmlformats.org/officeDocument/2006/relationships/image" Target="media/image37.wmf"/><Relationship Id="rId51" Type="http://schemas.openxmlformats.org/officeDocument/2006/relationships/image" Target="media/image22.jpeg"/><Relationship Id="rId121" Type="http://schemas.openxmlformats.org/officeDocument/2006/relationships/fontTable" Target="fontTable.xml"/><Relationship Id="rId3" Type="http://schemas.openxmlformats.org/officeDocument/2006/relationships/footnotes" Target="footnotes.xml"/><Relationship Id="rId67" Type="http://schemas.openxmlformats.org/officeDocument/2006/relationships/image" Target="media/image32.emf"/><Relationship Id="rId46" Type="http://schemas.openxmlformats.org/officeDocument/2006/relationships/image" Target="media/image17.jpeg"/><Relationship Id="rId25" Type="http://schemas.openxmlformats.org/officeDocument/2006/relationships/footer" Target="footer16.xml"/><Relationship Id="rId116" Type="http://schemas.openxmlformats.org/officeDocument/2006/relationships/image" Target="media/image80.png"/><Relationship Id="rId88" Type="http://schemas.openxmlformats.org/officeDocument/2006/relationships/image" Target="media/image53.png"/><Relationship Id="rId83" Type="http://schemas.openxmlformats.org/officeDocument/2006/relationships/image" Target="media/image48.emf"/><Relationship Id="rId62" Type="http://schemas.openxmlformats.org/officeDocument/2006/relationships/image" Target="media/image30.jpeg"/><Relationship Id="rId41" Type="http://schemas.openxmlformats.org/officeDocument/2006/relationships/image" Target="media/image12.jpeg"/><Relationship Id="rId20" Type="http://schemas.openxmlformats.org/officeDocument/2006/relationships/footer" Target="footer11.xml"/><Relationship Id="rId111" Type="http://schemas.openxmlformats.org/officeDocument/2006/relationships/image" Target="media/image75.jpeg"/><Relationship Id="rId57" Type="http://schemas.openxmlformats.org/officeDocument/2006/relationships/image" Target="media/image27.wmf"/><Relationship Id="rId36" Type="http://schemas.openxmlformats.org/officeDocument/2006/relationships/image" Target="media/image7.png"/><Relationship Id="rId15" Type="http://schemas.openxmlformats.org/officeDocument/2006/relationships/footer" Target="footer6.xml"/><Relationship Id="rId106" Type="http://schemas.openxmlformats.org/officeDocument/2006/relationships/image" Target="media/image70.png"/><Relationship Id="rId99" Type="http://schemas.openxmlformats.org/officeDocument/2006/relationships/image" Target="media/image64.png"/><Relationship Id="rId94" Type="http://schemas.openxmlformats.org/officeDocument/2006/relationships/image" Target="media/image59.png"/><Relationship Id="rId78" Type="http://schemas.openxmlformats.org/officeDocument/2006/relationships/image" Target="media/image43.emf"/><Relationship Id="rId73" Type="http://schemas.openxmlformats.org/officeDocument/2006/relationships/image" Target="media/image38.emf"/><Relationship Id="rId52" Type="http://schemas.openxmlformats.org/officeDocument/2006/relationships/image" Target="media/image23.jpeg"/><Relationship Id="rId31" Type="http://schemas.openxmlformats.org/officeDocument/2006/relationships/image" Target="media/image4.png"/><Relationship Id="rId101" Type="http://schemas.openxmlformats.org/officeDocument/2006/relationships/image" Target="media/image65.wmf"/><Relationship Id="rId10" Type="http://schemas.openxmlformats.org/officeDocument/2006/relationships/footer" Target="footer3.xml"/><Relationship Id="rId122" Type="http://schemas.openxmlformats.org/officeDocument/2006/relationships/customXml" Target="../customXml/item3.xml"/></Relationships>
</file>

<file path=word/_rels/fontTable.xml.rels><?xml version="1.0" encoding="UTF-8" standalone="yes"?>
<Relationships xmlns="http://schemas.openxmlformats.org/package/2006/relationships"><Relationship Id="rId9" Type="http://schemas.openxmlformats.org/officeDocument/2006/relationships/font" Target="fonts/font9.odttf"/><Relationship Id="rId8" Type="http://schemas.openxmlformats.org/officeDocument/2006/relationships/font" Target="fonts/font8.odttf"/><Relationship Id="rId7" Type="http://schemas.openxmlformats.org/officeDocument/2006/relationships/font" Target="fonts/font7.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 Id="rId3" Type="http://schemas.openxmlformats.org/officeDocument/2006/relationships/font" Target="fonts/font3.odttf"/><Relationship Id="rId2" Type="http://schemas.openxmlformats.org/officeDocument/2006/relationships/font" Target="fonts/font2.odttf"/><Relationship Id="rId10" Type="http://schemas.openxmlformats.org/officeDocument/2006/relationships/font" Target="fonts/font10.odttf"/><Relationship Id="rId1" Type="http://schemas.openxmlformats.org/officeDocument/2006/relationships/font" Target="fonts/font1.odttf"/></Relationships>
</file>

<file path=word/charts/_rels/chart1.xml.rels><?xml version="1.0" encoding="UTF-8" standalone="yes"?>
<Relationships xmlns="http://schemas.openxmlformats.org/package/2006/relationships"><Relationship Id="rId2" Type="http://schemas.openxmlformats.org/officeDocument/2006/relationships/themeOverride" Target="../theme/themeOverride3.xml"/><Relationship Id="rId1" Type="http://schemas.openxmlformats.org/officeDocument/2006/relationships/oleObject" Target="file:///D:\&#33487;&#29615;&#38498;\&#20202;&#24449;&#21270;&#32420;PO3G\&#22823;&#27668;&#39044;&#27979;\&#27668;&#35937;&#25968;&#25454;\1.XLS" TargetMode="External"/></Relationships>
</file>

<file path=word/charts/_rels/chart2.xml.rels><?xml version="1.0" encoding="UTF-8" standalone="yes"?>
<Relationships xmlns="http://schemas.openxmlformats.org/package/2006/relationships"><Relationship Id="rId2" Type="http://schemas.openxmlformats.org/officeDocument/2006/relationships/themeOverride" Target="../theme/themeOverride2.xml"/><Relationship Id="rId1" Type="http://schemas.openxmlformats.org/officeDocument/2006/relationships/oleObject" Target="file:///D:\&#33487;&#29615;&#38498;\&#20202;&#24449;&#21270;&#32420;PO3G\&#22823;&#27668;&#39044;&#27979;\&#27668;&#35937;&#25968;&#25454;\1.XLS" TargetMode="External"/></Relationships>
</file>

<file path=word/charts/_rels/chart3.xml.rels><?xml version="1.0" encoding="UTF-8" standalone="yes"?>
<Relationships xmlns="http://schemas.openxmlformats.org/package/2006/relationships"><Relationship Id="rId2" Type="http://schemas.openxmlformats.org/officeDocument/2006/relationships/themeOverride" Target="../theme/themeOverride1.xml"/><Relationship Id="rId1" Type="http://schemas.openxmlformats.org/officeDocument/2006/relationships/oleObject" Target="file:///D:\&#33487;&#29615;&#38498;\&#20202;&#24449;&#21270;&#32420;PO3G\&#22823;&#27668;&#39044;&#27979;\&#27668;&#35937;&#25968;&#25454;\1.XLS" TargetMode="Externa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39344448194758"/>
          <c:y val="0.213523131672598"/>
          <c:w val="0.800547516099295"/>
          <c:h val="0.619217081850534"/>
        </c:manualLayout>
      </c:layout>
      <c:lineChart>
        <c:grouping val="standard"/>
        <c:varyColors val="0"/>
        <c:ser>
          <c:idx val="0"/>
          <c:order val="0"/>
          <c:tx>
            <c:strRef>
              <c:f>数据!$A$3</c:f>
              <c:strCache>
                <c:ptCount val="1"/>
                <c:pt idx="0">
                  <c:v>  温度(℃)  </c:v>
                </c:pt>
              </c:strCache>
            </c:strRef>
          </c:tx>
          <c:spPr>
            <a:ln w="12700" cap="rnd" cmpd="sng" algn="ctr">
              <a:solidFill>
                <a:srgbClr val="000080"/>
              </a:solidFill>
              <a:prstDash val="solid"/>
              <a:round/>
            </a:ln>
          </c:spPr>
          <c:marker>
            <c:symbol val="diamond"/>
            <c:size val="5"/>
            <c:spPr>
              <a:solidFill>
                <a:srgbClr val="000080"/>
              </a:solidFill>
              <a:ln w="6350" cap="flat" cmpd="sng" algn="ctr">
                <a:solidFill>
                  <a:srgbClr val="000080"/>
                </a:solidFill>
                <a:prstDash val="solid"/>
                <a:round/>
              </a:ln>
            </c:spPr>
          </c:marker>
          <c:dLbls>
            <c:delete val="1"/>
          </c:dLbls>
          <c:cat>
            <c:strRef>
              <c:f>数据!$B$2:$M$2</c:f>
              <c:strCache>
                <c:ptCount val="12"/>
                <c:pt idx="0">
                  <c:v>1月</c:v>
                </c:pt>
                <c:pt idx="1">
                  <c:v>2月</c:v>
                </c:pt>
                <c:pt idx="2">
                  <c:v>3月</c:v>
                </c:pt>
                <c:pt idx="3">
                  <c:v>4月</c:v>
                </c:pt>
                <c:pt idx="4">
                  <c:v>5月</c:v>
                </c:pt>
                <c:pt idx="5">
                  <c:v>6月</c:v>
                </c:pt>
                <c:pt idx="6">
                  <c:v>7月</c:v>
                </c:pt>
                <c:pt idx="7">
                  <c:v>8月</c:v>
                </c:pt>
                <c:pt idx="8">
                  <c:v>9月</c:v>
                </c:pt>
                <c:pt idx="9">
                  <c:v>10月</c:v>
                </c:pt>
                <c:pt idx="10">
                  <c:v>11月</c:v>
                </c:pt>
                <c:pt idx="11">
                  <c:v>12月</c:v>
                </c:pt>
              </c:strCache>
            </c:strRef>
          </c:cat>
          <c:val>
            <c:numRef>
              <c:f>数据!$B$3:$M$3</c:f>
              <c:numCache>
                <c:formatCode>0.00_ </c:formatCode>
                <c:ptCount val="12"/>
                <c:pt idx="0">
                  <c:v>2.95000004768372</c:v>
                </c:pt>
                <c:pt idx="1">
                  <c:v>4.11999988555908</c:v>
                </c:pt>
                <c:pt idx="2">
                  <c:v>11.3500003814697</c:v>
                </c:pt>
                <c:pt idx="3">
                  <c:v>17.4300003051758</c:v>
                </c:pt>
                <c:pt idx="4">
                  <c:v>21.2399997711182</c:v>
                </c:pt>
                <c:pt idx="5">
                  <c:v>25.7099990844727</c:v>
                </c:pt>
                <c:pt idx="6">
                  <c:v>30.5</c:v>
                </c:pt>
                <c:pt idx="7">
                  <c:v>30.3500003814697</c:v>
                </c:pt>
                <c:pt idx="8">
                  <c:v>26.2600002288818</c:v>
                </c:pt>
                <c:pt idx="9">
                  <c:v>16.75</c:v>
                </c:pt>
                <c:pt idx="10">
                  <c:v>12.2200002670288</c:v>
                </c:pt>
                <c:pt idx="11">
                  <c:v>3.65000009536743</c:v>
                </c:pt>
              </c:numCache>
            </c:numRef>
          </c:val>
          <c:smooth val="0"/>
        </c:ser>
        <c:dLbls>
          <c:showLegendKey val="0"/>
          <c:showVal val="0"/>
          <c:showCatName val="0"/>
          <c:showSerName val="0"/>
          <c:showPercent val="0"/>
          <c:showBubbleSize val="0"/>
        </c:dLbls>
        <c:marker val="1"/>
        <c:smooth val="0"/>
        <c:axId val="1843435919"/>
        <c:axId val="1"/>
      </c:lineChart>
      <c:catAx>
        <c:axId val="1843435919"/>
        <c:scaling>
          <c:orientation val="minMax"/>
        </c:scaling>
        <c:delete val="0"/>
        <c:axPos val="b"/>
        <c:numFmt formatCode="General" sourceLinked="1"/>
        <c:majorTickMark val="in"/>
        <c:minorTickMark val="none"/>
        <c:tickLblPos val="nextTo"/>
        <c:spPr>
          <a:ln w="3175" cap="flat" cmpd="sng" algn="ctr">
            <a:solidFill>
              <a:srgbClr val="000000"/>
            </a:solidFill>
            <a:prstDash val="solid"/>
            <a:round/>
          </a:ln>
        </c:spPr>
        <c:txPr>
          <a:bodyPr rot="0" spcFirstLastPara="0" vertOverflow="ellipsis" vert="horz" wrap="square" anchor="ctr" anchorCtr="1"/>
          <a:lstStyle/>
          <a:p>
            <a:pPr>
              <a:defRPr lang="zh-CN" sz="1200" b="0" i="0" u="none" strike="noStrike" kern="1200" baseline="0">
                <a:solidFill>
                  <a:srgbClr val="000000"/>
                </a:solidFill>
                <a:latin typeface="宋体" panose="02010600030101010101" charset="-122"/>
                <a:ea typeface="宋体" panose="02010600030101010101" charset="-122"/>
                <a:cs typeface="宋体" panose="02010600030101010101" charset="-122"/>
              </a:defRPr>
            </a:pPr>
          </a:p>
        </c:txPr>
        <c:crossAx val="1"/>
        <c:crosses val="autoZero"/>
        <c:auto val="1"/>
        <c:lblAlgn val="ctr"/>
        <c:lblOffset val="100"/>
        <c:tickLblSkip val="1"/>
        <c:noMultiLvlLbl val="0"/>
      </c:catAx>
      <c:valAx>
        <c:axId val="1"/>
        <c:scaling>
          <c:orientation val="minMax"/>
        </c:scaling>
        <c:delete val="0"/>
        <c:axPos val="l"/>
        <c:majorGridlines>
          <c:spPr>
            <a:ln w="3175" cap="flat" cmpd="sng" algn="ctr">
              <a:solidFill>
                <a:srgbClr val="000000"/>
              </a:solidFill>
              <a:prstDash val="solid"/>
              <a:round/>
            </a:ln>
          </c:spPr>
        </c:majorGridlines>
        <c:title>
          <c:tx>
            <c:rich>
              <a:bodyPr rot="-5400000" spcFirstLastPara="0" vertOverflow="ellipsis" vert="horz" wrap="square" anchor="ctr" anchorCtr="1"/>
              <a:lstStyle/>
              <a:p>
                <a:pPr>
                  <a:defRPr lang="zh-CN" sz="1200" b="0" i="0" u="none" strike="noStrike" kern="1200" baseline="0">
                    <a:solidFill>
                      <a:srgbClr val="000000"/>
                    </a:solidFill>
                    <a:latin typeface="宋体" panose="02010600030101010101" charset="-122"/>
                    <a:ea typeface="宋体" panose="02010600030101010101" charset="-122"/>
                    <a:cs typeface="宋体" panose="02010600030101010101" charset="-122"/>
                  </a:defRPr>
                </a:pPr>
                <a:r>
                  <a:rPr lang="zh-CN" altLang="en-US"/>
                  <a:t>温度</a:t>
                </a:r>
                <a:r>
                  <a:rPr lang="en-US" altLang="zh-CN"/>
                  <a:t>(℃) </a:t>
                </a:r>
                <a:endParaRPr lang="en-US" altLang="zh-CN"/>
              </a:p>
            </c:rich>
          </c:tx>
          <c:layout>
            <c:manualLayout>
              <c:xMode val="edge"/>
              <c:yMode val="edge"/>
              <c:x val="0.0300546849047517"/>
              <c:y val="0.334519572953737"/>
            </c:manualLayout>
          </c:layout>
          <c:overlay val="0"/>
          <c:spPr>
            <a:noFill/>
            <a:ln w="25400">
              <a:noFill/>
            </a:ln>
          </c:spPr>
        </c:title>
        <c:numFmt formatCode="0.00_ " sourceLinked="1"/>
        <c:majorTickMark val="in"/>
        <c:minorTickMark val="none"/>
        <c:tickLblPos val="nextTo"/>
        <c:spPr>
          <a:ln w="3175" cap="flat" cmpd="sng" algn="ctr">
            <a:solidFill>
              <a:srgbClr val="000000"/>
            </a:solidFill>
            <a:prstDash val="solid"/>
            <a:round/>
          </a:ln>
        </c:spPr>
        <c:txPr>
          <a:bodyPr rot="0" spcFirstLastPara="0" vertOverflow="ellipsis" vert="horz" wrap="square" anchor="ctr" anchorCtr="1"/>
          <a:lstStyle/>
          <a:p>
            <a:pPr>
              <a:defRPr lang="zh-CN" sz="1200" b="0" i="0" u="none" strike="noStrike" kern="1200" baseline="0">
                <a:solidFill>
                  <a:srgbClr val="000000"/>
                </a:solidFill>
                <a:latin typeface="宋体" panose="02010600030101010101" charset="-122"/>
                <a:ea typeface="宋体" panose="02010600030101010101" charset="-122"/>
                <a:cs typeface="宋体" panose="02010600030101010101" charset="-122"/>
              </a:defRPr>
            </a:pPr>
          </a:p>
        </c:txPr>
        <c:crossAx val="1843435919"/>
        <c:crosses val="autoZero"/>
        <c:crossBetween val="between"/>
      </c:valAx>
      <c:spPr>
        <a:solidFill>
          <a:srgbClr val="C0C0C0"/>
        </a:solidFill>
        <a:ln w="12700">
          <a:solidFill>
            <a:srgbClr val="808080"/>
          </a:solidFill>
          <a:prstDash val="solid"/>
        </a:ln>
      </c:spPr>
    </c:plotArea>
    <c:plotVisOnly val="1"/>
    <c:dispBlanksAs val="gap"/>
    <c:showDLblsOverMax val="0"/>
    <c:extLst>
      <c:ext uri="{0b15fc19-7d7d-44ad-8c2d-2c3a37ce22c3}">
        <chartProps xmlns="https://web.wps.cn/et/2018/main" chartId="{ba0f7610-b807-4746-b69f-7221be695aff}"/>
      </c:ext>
    </c:extLst>
  </c:chart>
  <c:spPr>
    <a:solidFill>
      <a:srgbClr val="FFFFFF"/>
    </a:solidFill>
    <a:ln w="3175" cap="flat" cmpd="sng" algn="ctr">
      <a:solidFill>
        <a:srgbClr val="000000"/>
      </a:solidFill>
      <a:prstDash val="solid"/>
      <a:round/>
    </a:ln>
  </c:spPr>
  <c:txPr>
    <a:bodyPr/>
    <a:lstStyle/>
    <a:p>
      <a:pPr>
        <a:defRPr lang="zh-CN" sz="1200" b="0" i="0" u="none" strike="noStrike" baseline="0">
          <a:solidFill>
            <a:srgbClr val="000000"/>
          </a:solidFill>
          <a:latin typeface="宋体" panose="02010600030101010101" charset="-122"/>
          <a:ea typeface="宋体" panose="02010600030101010101" charset="-122"/>
          <a:cs typeface="宋体" panose="02010600030101010101" charset="-122"/>
        </a:defRPr>
      </a:pPr>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27397345487308"/>
          <c:y val="0.213523131672598"/>
          <c:w val="0.820548494052664"/>
          <c:h val="0.619217081850534"/>
        </c:manualLayout>
      </c:layout>
      <c:lineChart>
        <c:grouping val="standard"/>
        <c:varyColors val="0"/>
        <c:ser>
          <c:idx val="0"/>
          <c:order val="0"/>
          <c:tx>
            <c:strRef>
              <c:f>数据!$A$7</c:f>
              <c:strCache>
                <c:ptCount val="1"/>
                <c:pt idx="0">
                  <c:v> 风速(m/s)  </c:v>
                </c:pt>
              </c:strCache>
            </c:strRef>
          </c:tx>
          <c:spPr>
            <a:ln w="12700" cap="rnd" cmpd="sng" algn="ctr">
              <a:solidFill>
                <a:srgbClr val="000080"/>
              </a:solidFill>
              <a:prstDash val="solid"/>
              <a:round/>
            </a:ln>
          </c:spPr>
          <c:marker>
            <c:symbol val="diamond"/>
            <c:size val="5"/>
            <c:spPr>
              <a:solidFill>
                <a:srgbClr val="000080"/>
              </a:solidFill>
              <a:ln w="6350" cap="flat" cmpd="sng" algn="ctr">
                <a:solidFill>
                  <a:srgbClr val="000080"/>
                </a:solidFill>
                <a:prstDash val="solid"/>
                <a:round/>
              </a:ln>
            </c:spPr>
          </c:marker>
          <c:dLbls>
            <c:delete val="1"/>
          </c:dLbls>
          <c:cat>
            <c:strRef>
              <c:f>数据!$B$6:$M$6</c:f>
              <c:strCache>
                <c:ptCount val="12"/>
                <c:pt idx="0">
                  <c:v>1月</c:v>
                </c:pt>
                <c:pt idx="1">
                  <c:v>2月</c:v>
                </c:pt>
                <c:pt idx="2">
                  <c:v>3月</c:v>
                </c:pt>
                <c:pt idx="3">
                  <c:v>4月</c:v>
                </c:pt>
                <c:pt idx="4">
                  <c:v>5月</c:v>
                </c:pt>
                <c:pt idx="5">
                  <c:v>6月</c:v>
                </c:pt>
                <c:pt idx="6">
                  <c:v>7月</c:v>
                </c:pt>
                <c:pt idx="7">
                  <c:v>8月</c:v>
                </c:pt>
                <c:pt idx="8">
                  <c:v>9月</c:v>
                </c:pt>
                <c:pt idx="9">
                  <c:v>10月</c:v>
                </c:pt>
                <c:pt idx="10">
                  <c:v>11月</c:v>
                </c:pt>
                <c:pt idx="11">
                  <c:v>12月</c:v>
                </c:pt>
              </c:strCache>
            </c:strRef>
          </c:cat>
          <c:val>
            <c:numRef>
              <c:f>数据!$B$7:$M$7</c:f>
              <c:numCache>
                <c:formatCode>0.00_ </c:formatCode>
                <c:ptCount val="12"/>
                <c:pt idx="0">
                  <c:v>1.51999998092651</c:v>
                </c:pt>
                <c:pt idx="1">
                  <c:v>1.94000005722046</c:v>
                </c:pt>
                <c:pt idx="2">
                  <c:v>1.99000000953674</c:v>
                </c:pt>
                <c:pt idx="3">
                  <c:v>1.86000001430511</c:v>
                </c:pt>
                <c:pt idx="4">
                  <c:v>1.80999994277954</c:v>
                </c:pt>
                <c:pt idx="5">
                  <c:v>1.83000004291534</c:v>
                </c:pt>
                <c:pt idx="6">
                  <c:v>2.26999998092651</c:v>
                </c:pt>
                <c:pt idx="7">
                  <c:v>1.49000000953674</c:v>
                </c:pt>
                <c:pt idx="8">
                  <c:v>1.92999994754791</c:v>
                </c:pt>
                <c:pt idx="9">
                  <c:v>1.41999995708466</c:v>
                </c:pt>
                <c:pt idx="10">
                  <c:v>1.58000004291534</c:v>
                </c:pt>
                <c:pt idx="11">
                  <c:v>1.16999995708466</c:v>
                </c:pt>
              </c:numCache>
            </c:numRef>
          </c:val>
          <c:smooth val="0"/>
        </c:ser>
        <c:dLbls>
          <c:showLegendKey val="0"/>
          <c:showVal val="0"/>
          <c:showCatName val="0"/>
          <c:showSerName val="0"/>
          <c:showPercent val="0"/>
          <c:showBubbleSize val="0"/>
        </c:dLbls>
        <c:marker val="1"/>
        <c:smooth val="0"/>
        <c:axId val="1843439279"/>
        <c:axId val="1"/>
      </c:lineChart>
      <c:catAx>
        <c:axId val="1843439279"/>
        <c:scaling>
          <c:orientation val="minMax"/>
        </c:scaling>
        <c:delete val="0"/>
        <c:axPos val="b"/>
        <c:numFmt formatCode="General" sourceLinked="1"/>
        <c:majorTickMark val="in"/>
        <c:minorTickMark val="none"/>
        <c:tickLblPos val="nextTo"/>
        <c:spPr>
          <a:ln w="3175" cap="flat" cmpd="sng" algn="ctr">
            <a:solidFill>
              <a:srgbClr val="000000"/>
            </a:solidFill>
            <a:prstDash val="solid"/>
            <a:round/>
          </a:ln>
        </c:spPr>
        <c:txPr>
          <a:bodyPr rot="0" spcFirstLastPara="0" vertOverflow="ellipsis" vert="horz" wrap="square" anchor="ctr" anchorCtr="1"/>
          <a:lstStyle/>
          <a:p>
            <a:pPr>
              <a:defRPr lang="zh-CN" sz="1200" b="0" i="0" u="none" strike="noStrike" kern="1200" baseline="0">
                <a:solidFill>
                  <a:srgbClr val="000000"/>
                </a:solidFill>
                <a:latin typeface="宋体" panose="02010600030101010101" charset="-122"/>
                <a:ea typeface="宋体" panose="02010600030101010101" charset="-122"/>
                <a:cs typeface="宋体" panose="02010600030101010101" charset="-122"/>
              </a:defRPr>
            </a:pPr>
          </a:p>
        </c:txPr>
        <c:crossAx val="1"/>
        <c:crosses val="autoZero"/>
        <c:auto val="1"/>
        <c:lblAlgn val="ctr"/>
        <c:lblOffset val="100"/>
        <c:tickLblSkip val="1"/>
        <c:noMultiLvlLbl val="0"/>
      </c:catAx>
      <c:valAx>
        <c:axId val="1"/>
        <c:scaling>
          <c:orientation val="minMax"/>
        </c:scaling>
        <c:delete val="0"/>
        <c:axPos val="l"/>
        <c:majorGridlines>
          <c:spPr>
            <a:ln w="3175" cap="flat" cmpd="sng" algn="ctr">
              <a:solidFill>
                <a:srgbClr val="000000"/>
              </a:solidFill>
              <a:prstDash val="solid"/>
              <a:round/>
            </a:ln>
          </c:spPr>
        </c:majorGridlines>
        <c:title>
          <c:tx>
            <c:rich>
              <a:bodyPr rot="-5400000" spcFirstLastPara="0" vertOverflow="ellipsis" vert="horz" wrap="square" anchor="ctr" anchorCtr="1"/>
              <a:lstStyle/>
              <a:p>
                <a:pPr>
                  <a:defRPr lang="zh-CN" sz="1200" b="0" i="0" u="none" strike="noStrike" kern="1200" baseline="0">
                    <a:solidFill>
                      <a:srgbClr val="000000"/>
                    </a:solidFill>
                    <a:latin typeface="宋体" panose="02010600030101010101" charset="-122"/>
                    <a:ea typeface="宋体" panose="02010600030101010101" charset="-122"/>
                    <a:cs typeface="宋体" panose="02010600030101010101" charset="-122"/>
                  </a:defRPr>
                </a:pPr>
                <a:r>
                  <a:rPr lang="zh-CN" altLang="en-US"/>
                  <a:t>风速</a:t>
                </a:r>
                <a:r>
                  <a:rPr lang="en-US" altLang="zh-CN"/>
                  <a:t>(m/s) </a:t>
                </a:r>
                <a:endParaRPr lang="en-US" altLang="zh-CN"/>
              </a:p>
            </c:rich>
          </c:tx>
          <c:layout>
            <c:manualLayout>
              <c:xMode val="edge"/>
              <c:yMode val="edge"/>
              <c:x val="0.0178082310896238"/>
              <c:y val="0.284697508896797"/>
            </c:manualLayout>
          </c:layout>
          <c:overlay val="0"/>
          <c:spPr>
            <a:noFill/>
            <a:ln w="25400">
              <a:noFill/>
            </a:ln>
          </c:spPr>
        </c:title>
        <c:numFmt formatCode="0.00_ " sourceLinked="0"/>
        <c:majorTickMark val="in"/>
        <c:minorTickMark val="none"/>
        <c:tickLblPos val="nextTo"/>
        <c:spPr>
          <a:ln w="3175" cap="flat" cmpd="sng" algn="ctr">
            <a:solidFill>
              <a:srgbClr val="000000"/>
            </a:solidFill>
            <a:prstDash val="solid"/>
            <a:round/>
          </a:ln>
        </c:spPr>
        <c:txPr>
          <a:bodyPr rot="0" spcFirstLastPara="0" vertOverflow="ellipsis" vert="horz" wrap="square" anchor="ctr" anchorCtr="1"/>
          <a:lstStyle/>
          <a:p>
            <a:pPr>
              <a:defRPr lang="zh-CN" sz="1200" b="0" i="0" u="none" strike="noStrike" kern="1200" baseline="0">
                <a:solidFill>
                  <a:srgbClr val="000000"/>
                </a:solidFill>
                <a:latin typeface="宋体" panose="02010600030101010101" charset="-122"/>
                <a:ea typeface="宋体" panose="02010600030101010101" charset="-122"/>
                <a:cs typeface="宋体" panose="02010600030101010101" charset="-122"/>
              </a:defRPr>
            </a:pPr>
          </a:p>
        </c:txPr>
        <c:crossAx val="1843439279"/>
        <c:crosses val="autoZero"/>
        <c:crossBetween val="between"/>
      </c:valAx>
      <c:spPr>
        <a:solidFill>
          <a:srgbClr val="C0C0C0"/>
        </a:solidFill>
        <a:ln w="12700">
          <a:solidFill>
            <a:srgbClr val="808080"/>
          </a:solidFill>
          <a:prstDash val="solid"/>
        </a:ln>
      </c:spPr>
    </c:plotArea>
    <c:plotVisOnly val="1"/>
    <c:dispBlanksAs val="gap"/>
    <c:showDLblsOverMax val="0"/>
    <c:extLst>
      <c:ext uri="{0b15fc19-7d7d-44ad-8c2d-2c3a37ce22c3}">
        <chartProps xmlns="https://web.wps.cn/et/2018/main" chartId="{4140a956-2e0c-4468-aa5d-c0be1fbe4701}"/>
      </c:ext>
    </c:extLst>
  </c:chart>
  <c:spPr>
    <a:solidFill>
      <a:srgbClr val="FFFFFF"/>
    </a:solidFill>
    <a:ln w="3175" cap="flat" cmpd="sng" algn="ctr">
      <a:solidFill>
        <a:srgbClr val="000000"/>
      </a:solidFill>
      <a:prstDash val="solid"/>
      <a:round/>
    </a:ln>
  </c:spPr>
  <c:txPr>
    <a:bodyPr/>
    <a:lstStyle/>
    <a:p>
      <a:pPr>
        <a:defRPr lang="zh-CN" sz="1200" b="0" i="0" u="none" strike="noStrike" baseline="0">
          <a:solidFill>
            <a:srgbClr val="000000"/>
          </a:solidFill>
          <a:latin typeface="宋体" panose="02010600030101010101" charset="-122"/>
          <a:ea typeface="宋体" panose="02010600030101010101" charset="-122"/>
          <a:cs typeface="宋体" panose="02010600030101010101" charset="-122"/>
        </a:defRPr>
      </a:pPr>
    </a:p>
  </c:tx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25854993160055"/>
          <c:y val="0.154098360655738"/>
          <c:w val="0.719562243502052"/>
          <c:h val="0.691803278688525"/>
        </c:manualLayout>
      </c:layout>
      <c:lineChart>
        <c:grouping val="standard"/>
        <c:varyColors val="0"/>
        <c:ser>
          <c:idx val="0"/>
          <c:order val="0"/>
          <c:tx>
            <c:strRef>
              <c:f>图形!$A$167</c:f>
              <c:strCache>
                <c:ptCount val="1"/>
                <c:pt idx="0">
                  <c:v>春季                </c:v>
                </c:pt>
              </c:strCache>
            </c:strRef>
          </c:tx>
          <c:spPr>
            <a:ln w="12700" cap="rnd" cmpd="sng" algn="ctr">
              <a:solidFill>
                <a:srgbClr val="000080"/>
              </a:solidFill>
              <a:prstDash val="solid"/>
              <a:round/>
            </a:ln>
          </c:spPr>
          <c:marker>
            <c:symbol val="diamond"/>
            <c:size val="5"/>
            <c:spPr>
              <a:solidFill>
                <a:srgbClr val="000080"/>
              </a:solidFill>
              <a:ln w="6350" cap="flat" cmpd="sng" algn="ctr">
                <a:solidFill>
                  <a:srgbClr val="000080"/>
                </a:solidFill>
                <a:prstDash val="solid"/>
                <a:round/>
              </a:ln>
            </c:spPr>
          </c:marker>
          <c:dLbls>
            <c:delete val="1"/>
          </c:dLbls>
          <c:val>
            <c:numRef>
              <c:f>图形!$B$167:$Y$167</c:f>
              <c:numCache>
                <c:formatCode>General</c:formatCode>
                <c:ptCount val="24"/>
                <c:pt idx="0">
                  <c:v>1.44000005722046</c:v>
                </c:pt>
                <c:pt idx="1">
                  <c:v>1.42999994754791</c:v>
                </c:pt>
                <c:pt idx="2">
                  <c:v>1.42999994754791</c:v>
                </c:pt>
                <c:pt idx="3">
                  <c:v>1.45000004768372</c:v>
                </c:pt>
                <c:pt idx="4">
                  <c:v>1.39999997615814</c:v>
                </c:pt>
                <c:pt idx="5">
                  <c:v>1.35000002384186</c:v>
                </c:pt>
                <c:pt idx="6">
                  <c:v>1.64999997615814</c:v>
                </c:pt>
                <c:pt idx="7">
                  <c:v>2.08999991416931</c:v>
                </c:pt>
                <c:pt idx="8">
                  <c:v>2.34999990463257</c:v>
                </c:pt>
                <c:pt idx="9">
                  <c:v>2.57999992370605</c:v>
                </c:pt>
                <c:pt idx="10">
                  <c:v>2.57999992370605</c:v>
                </c:pt>
                <c:pt idx="11">
                  <c:v>2.54999995231628</c:v>
                </c:pt>
                <c:pt idx="12">
                  <c:v>2.55999994277954</c:v>
                </c:pt>
                <c:pt idx="13">
                  <c:v>2.45000004768372</c:v>
                </c:pt>
                <c:pt idx="14">
                  <c:v>2.42000007629395</c:v>
                </c:pt>
                <c:pt idx="15">
                  <c:v>2.40000009536743</c:v>
                </c:pt>
                <c:pt idx="16">
                  <c:v>2.29999995231628</c:v>
                </c:pt>
                <c:pt idx="17">
                  <c:v>2</c:v>
                </c:pt>
                <c:pt idx="18">
                  <c:v>1.6599999666214</c:v>
                </c:pt>
                <c:pt idx="19">
                  <c:v>1.48000001907349</c:v>
                </c:pt>
                <c:pt idx="20">
                  <c:v>1.45000004768372</c:v>
                </c:pt>
                <c:pt idx="21">
                  <c:v>1.5</c:v>
                </c:pt>
                <c:pt idx="22">
                  <c:v>1.39999997615814</c:v>
                </c:pt>
                <c:pt idx="23">
                  <c:v>1.39999997615814</c:v>
                </c:pt>
              </c:numCache>
            </c:numRef>
          </c:val>
          <c:smooth val="0"/>
        </c:ser>
        <c:ser>
          <c:idx val="1"/>
          <c:order val="1"/>
          <c:tx>
            <c:strRef>
              <c:f>图形!$A$168</c:f>
              <c:strCache>
                <c:ptCount val="1"/>
                <c:pt idx="0">
                  <c:v>夏季                </c:v>
                </c:pt>
              </c:strCache>
            </c:strRef>
          </c:tx>
          <c:spPr>
            <a:ln w="12700" cap="rnd" cmpd="sng" algn="ctr">
              <a:solidFill>
                <a:srgbClr val="FF00FF"/>
              </a:solidFill>
              <a:prstDash val="solid"/>
              <a:round/>
            </a:ln>
          </c:spPr>
          <c:marker>
            <c:symbol val="square"/>
            <c:size val="5"/>
            <c:spPr>
              <a:solidFill>
                <a:srgbClr val="FF00FF"/>
              </a:solidFill>
              <a:ln w="6350" cap="flat" cmpd="sng" algn="ctr">
                <a:solidFill>
                  <a:srgbClr val="FF00FF"/>
                </a:solidFill>
                <a:prstDash val="solid"/>
                <a:round/>
              </a:ln>
            </c:spPr>
          </c:marker>
          <c:dLbls>
            <c:delete val="1"/>
          </c:dLbls>
          <c:val>
            <c:numRef>
              <c:f>图形!$B$168:$Y$168</c:f>
              <c:numCache>
                <c:formatCode>General</c:formatCode>
                <c:ptCount val="24"/>
                <c:pt idx="0">
                  <c:v>1.47000002861023</c:v>
                </c:pt>
                <c:pt idx="1">
                  <c:v>1.39999997615814</c:v>
                </c:pt>
                <c:pt idx="2">
                  <c:v>1.33000004291534</c:v>
                </c:pt>
                <c:pt idx="3">
                  <c:v>1.37999999523163</c:v>
                </c:pt>
                <c:pt idx="4">
                  <c:v>1.36000001430511</c:v>
                </c:pt>
                <c:pt idx="5">
                  <c:v>1.37999999523163</c:v>
                </c:pt>
                <c:pt idx="6">
                  <c:v>1.74000000953674</c:v>
                </c:pt>
                <c:pt idx="7">
                  <c:v>2.01999998092651</c:v>
                </c:pt>
                <c:pt idx="8">
                  <c:v>2.07999992370605</c:v>
                </c:pt>
                <c:pt idx="9">
                  <c:v>2.23000001907349</c:v>
                </c:pt>
                <c:pt idx="10">
                  <c:v>2.40000009536743</c:v>
                </c:pt>
                <c:pt idx="11">
                  <c:v>2.44000005722046</c:v>
                </c:pt>
                <c:pt idx="12">
                  <c:v>2.42000007629395</c:v>
                </c:pt>
                <c:pt idx="13">
                  <c:v>2.35999989509583</c:v>
                </c:pt>
                <c:pt idx="14">
                  <c:v>2.49000000953674</c:v>
                </c:pt>
                <c:pt idx="15">
                  <c:v>2.33999991416931</c:v>
                </c:pt>
                <c:pt idx="16">
                  <c:v>2.17000007629395</c:v>
                </c:pt>
                <c:pt idx="17">
                  <c:v>2.01999998092651</c:v>
                </c:pt>
                <c:pt idx="18">
                  <c:v>1.76999998092651</c:v>
                </c:pt>
                <c:pt idx="19">
                  <c:v>1.62000000476837</c:v>
                </c:pt>
                <c:pt idx="20">
                  <c:v>1.55999994277954</c:v>
                </c:pt>
                <c:pt idx="21">
                  <c:v>1.62000000476837</c:v>
                </c:pt>
                <c:pt idx="22">
                  <c:v>1.57000005245209</c:v>
                </c:pt>
                <c:pt idx="23">
                  <c:v>1.54999995231628</c:v>
                </c:pt>
              </c:numCache>
            </c:numRef>
          </c:val>
          <c:smooth val="0"/>
        </c:ser>
        <c:ser>
          <c:idx val="2"/>
          <c:order val="2"/>
          <c:tx>
            <c:strRef>
              <c:f>图形!$A$169</c:f>
              <c:strCache>
                <c:ptCount val="1"/>
                <c:pt idx="0">
                  <c:v>秋季                </c:v>
                </c:pt>
              </c:strCache>
            </c:strRef>
          </c:tx>
          <c:spPr>
            <a:ln w="12700" cap="rnd" cmpd="sng" algn="ctr">
              <a:solidFill>
                <a:srgbClr val="FFFF00"/>
              </a:solidFill>
              <a:prstDash val="solid"/>
              <a:round/>
            </a:ln>
          </c:spPr>
          <c:marker>
            <c:symbol val="triangle"/>
            <c:size val="5"/>
            <c:spPr>
              <a:solidFill>
                <a:srgbClr val="FFFF00"/>
              </a:solidFill>
              <a:ln w="6350" cap="flat" cmpd="sng" algn="ctr">
                <a:solidFill>
                  <a:srgbClr val="FFFF00"/>
                </a:solidFill>
                <a:prstDash val="solid"/>
                <a:round/>
              </a:ln>
            </c:spPr>
          </c:marker>
          <c:dLbls>
            <c:delete val="1"/>
          </c:dLbls>
          <c:val>
            <c:numRef>
              <c:f>图形!$B$169:$Y$169</c:f>
              <c:numCache>
                <c:formatCode>General</c:formatCode>
                <c:ptCount val="24"/>
                <c:pt idx="0">
                  <c:v>1.33000004291534</c:v>
                </c:pt>
                <c:pt idx="1">
                  <c:v>1.17999994754791</c:v>
                </c:pt>
                <c:pt idx="2">
                  <c:v>1.16999995708466</c:v>
                </c:pt>
                <c:pt idx="3">
                  <c:v>1.22000002861023</c:v>
                </c:pt>
                <c:pt idx="4">
                  <c:v>1.22000002861023</c:v>
                </c:pt>
                <c:pt idx="5">
                  <c:v>1.20000004768372</c:v>
                </c:pt>
                <c:pt idx="6">
                  <c:v>1.33000004291534</c:v>
                </c:pt>
                <c:pt idx="7">
                  <c:v>1.54999995231628</c:v>
                </c:pt>
                <c:pt idx="8">
                  <c:v>2.00999999046326</c:v>
                </c:pt>
                <c:pt idx="9">
                  <c:v>2.22000002861023</c:v>
                </c:pt>
                <c:pt idx="10">
                  <c:v>2.40000009536743</c:v>
                </c:pt>
                <c:pt idx="11">
                  <c:v>2.50999999046326</c:v>
                </c:pt>
                <c:pt idx="12">
                  <c:v>2.36999988555908</c:v>
                </c:pt>
                <c:pt idx="13">
                  <c:v>2.38000011444092</c:v>
                </c:pt>
                <c:pt idx="14">
                  <c:v>2.39000010490417</c:v>
                </c:pt>
                <c:pt idx="15">
                  <c:v>2.15000009536743</c:v>
                </c:pt>
                <c:pt idx="16">
                  <c:v>1.66999995708466</c:v>
                </c:pt>
                <c:pt idx="17">
                  <c:v>1.33000004291534</c:v>
                </c:pt>
                <c:pt idx="18">
                  <c:v>1.27999997138977</c:v>
                </c:pt>
                <c:pt idx="19">
                  <c:v>1.35000002384186</c:v>
                </c:pt>
                <c:pt idx="20">
                  <c:v>1.30999994277954</c:v>
                </c:pt>
                <c:pt idx="21">
                  <c:v>1.32000005245209</c:v>
                </c:pt>
                <c:pt idx="22">
                  <c:v>1.26999998092651</c:v>
                </c:pt>
                <c:pt idx="23">
                  <c:v>1.24000000953674</c:v>
                </c:pt>
              </c:numCache>
            </c:numRef>
          </c:val>
          <c:smooth val="0"/>
        </c:ser>
        <c:ser>
          <c:idx val="3"/>
          <c:order val="3"/>
          <c:tx>
            <c:strRef>
              <c:f>图形!$A$170</c:f>
              <c:strCache>
                <c:ptCount val="1"/>
                <c:pt idx="0">
                  <c:v>冬季                </c:v>
                </c:pt>
              </c:strCache>
            </c:strRef>
          </c:tx>
          <c:spPr>
            <a:ln w="12700" cap="rnd" cmpd="sng" algn="ctr">
              <a:solidFill>
                <a:srgbClr val="00FFFF"/>
              </a:solidFill>
              <a:prstDash val="solid"/>
              <a:round/>
            </a:ln>
          </c:spPr>
          <c:marker>
            <c:symbol val="x"/>
            <c:size val="5"/>
            <c:spPr>
              <a:noFill/>
              <a:ln w="6350" cap="flat" cmpd="sng" algn="ctr">
                <a:solidFill>
                  <a:srgbClr val="00FFFF"/>
                </a:solidFill>
                <a:prstDash val="solid"/>
                <a:round/>
              </a:ln>
            </c:spPr>
          </c:marker>
          <c:dLbls>
            <c:delete val="1"/>
          </c:dLbls>
          <c:val>
            <c:numRef>
              <c:f>图形!$B$170:$Y$170</c:f>
              <c:numCache>
                <c:formatCode>General</c:formatCode>
                <c:ptCount val="24"/>
                <c:pt idx="0">
                  <c:v>1.11000001430511</c:v>
                </c:pt>
                <c:pt idx="1">
                  <c:v>1.07000005245209</c:v>
                </c:pt>
                <c:pt idx="2">
                  <c:v>1.08000004291534</c:v>
                </c:pt>
                <c:pt idx="3">
                  <c:v>1.10000002384186</c:v>
                </c:pt>
                <c:pt idx="4">
                  <c:v>1.12000000476837</c:v>
                </c:pt>
                <c:pt idx="5">
                  <c:v>1.0900000333786</c:v>
                </c:pt>
                <c:pt idx="6">
                  <c:v>1.04999995231628</c:v>
                </c:pt>
                <c:pt idx="7">
                  <c:v>1.08000004291534</c:v>
                </c:pt>
                <c:pt idx="8">
                  <c:v>1.57000005245209</c:v>
                </c:pt>
                <c:pt idx="9">
                  <c:v>2.11999988555908</c:v>
                </c:pt>
                <c:pt idx="10">
                  <c:v>2.20000004768372</c:v>
                </c:pt>
                <c:pt idx="11">
                  <c:v>2.25</c:v>
                </c:pt>
                <c:pt idx="12">
                  <c:v>2.45000004768372</c:v>
                </c:pt>
                <c:pt idx="13">
                  <c:v>2.42000007629395</c:v>
                </c:pt>
                <c:pt idx="14">
                  <c:v>2.45000004768372</c:v>
                </c:pt>
                <c:pt idx="15">
                  <c:v>2.1800000667572</c:v>
                </c:pt>
                <c:pt idx="16">
                  <c:v>1.71000003814697</c:v>
                </c:pt>
                <c:pt idx="17">
                  <c:v>1.35000002384186</c:v>
                </c:pt>
                <c:pt idx="18">
                  <c:v>1.29999995231628</c:v>
                </c:pt>
                <c:pt idx="19">
                  <c:v>1.3400000333786</c:v>
                </c:pt>
                <c:pt idx="20">
                  <c:v>1.25</c:v>
                </c:pt>
                <c:pt idx="21">
                  <c:v>1.13999998569489</c:v>
                </c:pt>
                <c:pt idx="22">
                  <c:v>1.13999998569489</c:v>
                </c:pt>
                <c:pt idx="23">
                  <c:v>1.19000005722046</c:v>
                </c:pt>
              </c:numCache>
            </c:numRef>
          </c:val>
          <c:smooth val="0"/>
        </c:ser>
        <c:dLbls>
          <c:showLegendKey val="0"/>
          <c:showVal val="0"/>
          <c:showCatName val="0"/>
          <c:showSerName val="0"/>
          <c:showPercent val="0"/>
          <c:showBubbleSize val="0"/>
        </c:dLbls>
        <c:marker val="1"/>
        <c:smooth val="0"/>
        <c:axId val="1476200239"/>
        <c:axId val="1"/>
      </c:lineChart>
      <c:catAx>
        <c:axId val="1476200239"/>
        <c:scaling>
          <c:orientation val="minMax"/>
        </c:scaling>
        <c:delete val="0"/>
        <c:axPos val="b"/>
        <c:numFmt formatCode="General" sourceLinked="1"/>
        <c:majorTickMark val="in"/>
        <c:minorTickMark val="none"/>
        <c:tickLblPos val="nextTo"/>
        <c:spPr>
          <a:ln w="3175" cap="flat" cmpd="sng" algn="ctr">
            <a:solidFill>
              <a:srgbClr val="000000"/>
            </a:solidFill>
            <a:prstDash val="solid"/>
            <a:round/>
          </a:ln>
        </c:spPr>
        <c:txPr>
          <a:bodyPr rot="0" spcFirstLastPara="0" vertOverflow="ellipsis" vert="horz" wrap="square" anchor="ctr" anchorCtr="1"/>
          <a:lstStyle/>
          <a:p>
            <a:pPr>
              <a:defRPr lang="zh-CN" sz="1200" b="0" i="0" u="none" strike="noStrike" kern="1200" baseline="0">
                <a:solidFill>
                  <a:srgbClr val="000000"/>
                </a:solidFill>
                <a:latin typeface="宋体" panose="02010600030101010101" charset="-122"/>
                <a:ea typeface="宋体" panose="02010600030101010101" charset="-122"/>
                <a:cs typeface="宋体" panose="02010600030101010101" charset="-122"/>
              </a:defRPr>
            </a:pPr>
          </a:p>
        </c:txPr>
        <c:crossAx val="1"/>
        <c:crosses val="autoZero"/>
        <c:auto val="1"/>
        <c:lblAlgn val="ctr"/>
        <c:lblOffset val="100"/>
        <c:tickLblSkip val="1"/>
        <c:noMultiLvlLbl val="0"/>
      </c:catAx>
      <c:valAx>
        <c:axId val="1"/>
        <c:scaling>
          <c:orientation val="minMax"/>
        </c:scaling>
        <c:delete val="0"/>
        <c:axPos val="l"/>
        <c:majorGridlines>
          <c:spPr>
            <a:ln w="3175" cap="flat" cmpd="sng" algn="ctr">
              <a:solidFill>
                <a:srgbClr val="000000"/>
              </a:solidFill>
              <a:prstDash val="solid"/>
              <a:round/>
            </a:ln>
          </c:spPr>
        </c:majorGridlines>
        <c:title>
          <c:tx>
            <c:rich>
              <a:bodyPr rot="-5400000" spcFirstLastPara="0" vertOverflow="ellipsis" vert="horz" wrap="square" anchor="ctr" anchorCtr="1"/>
              <a:lstStyle/>
              <a:p>
                <a:pPr>
                  <a:defRPr lang="zh-CN" sz="1200" b="0" i="0" u="none" strike="noStrike" kern="1200" baseline="0">
                    <a:solidFill>
                      <a:srgbClr val="000000"/>
                    </a:solidFill>
                    <a:latin typeface="宋体" panose="02010600030101010101" charset="-122"/>
                    <a:ea typeface="宋体" panose="02010600030101010101" charset="-122"/>
                    <a:cs typeface="宋体" panose="02010600030101010101" charset="-122"/>
                  </a:defRPr>
                </a:pPr>
                <a:r>
                  <a:rPr lang="zh-CN" altLang="en-US"/>
                  <a:t>风速</a:t>
                </a:r>
                <a:r>
                  <a:rPr lang="en-US" altLang="zh-CN"/>
                  <a:t>(m/s)</a:t>
                </a:r>
                <a:endParaRPr lang="en-US" altLang="zh-CN"/>
              </a:p>
            </c:rich>
          </c:tx>
          <c:layout>
            <c:manualLayout>
              <c:xMode val="edge"/>
              <c:yMode val="edge"/>
              <c:x val="0.0205198358413133"/>
              <c:y val="0.373770491803279"/>
            </c:manualLayout>
          </c:layout>
          <c:overlay val="0"/>
          <c:spPr>
            <a:noFill/>
            <a:ln w="25400">
              <a:noFill/>
            </a:ln>
          </c:spPr>
        </c:title>
        <c:numFmt formatCode="0.00_ " sourceLinked="0"/>
        <c:majorTickMark val="in"/>
        <c:minorTickMark val="none"/>
        <c:tickLblPos val="nextTo"/>
        <c:spPr>
          <a:ln w="3175" cap="flat" cmpd="sng" algn="ctr">
            <a:solidFill>
              <a:srgbClr val="000000"/>
            </a:solidFill>
            <a:prstDash val="solid"/>
            <a:round/>
          </a:ln>
        </c:spPr>
        <c:txPr>
          <a:bodyPr rot="0" spcFirstLastPara="0" vertOverflow="ellipsis" vert="horz" wrap="square" anchor="ctr" anchorCtr="1"/>
          <a:lstStyle/>
          <a:p>
            <a:pPr>
              <a:defRPr lang="zh-CN" sz="1200" b="0" i="0" u="none" strike="noStrike" kern="1200" baseline="0">
                <a:solidFill>
                  <a:srgbClr val="000000"/>
                </a:solidFill>
                <a:latin typeface="宋体" panose="02010600030101010101" charset="-122"/>
                <a:ea typeface="宋体" panose="02010600030101010101" charset="-122"/>
                <a:cs typeface="宋体" panose="02010600030101010101" charset="-122"/>
              </a:defRPr>
            </a:pPr>
          </a:p>
        </c:txPr>
        <c:crossAx val="1476200239"/>
        <c:crosses val="autoZero"/>
        <c:crossBetween val="between"/>
      </c:valAx>
      <c:spPr>
        <a:solidFill>
          <a:srgbClr val="C0C0C0"/>
        </a:solidFill>
        <a:ln w="12700">
          <a:solidFill>
            <a:srgbClr val="808080"/>
          </a:solidFill>
          <a:prstDash val="solid"/>
        </a:ln>
      </c:spPr>
    </c:plotArea>
    <c:legend>
      <c:legendPos val="r"/>
      <c:layout>
        <c:manualLayout>
          <c:xMode val="edge"/>
          <c:yMode val="edge"/>
          <c:x val="0.856361149110807"/>
          <c:y val="0.19672131147541"/>
          <c:w val="0.125854993160055"/>
          <c:h val="0.511475409836066"/>
        </c:manualLayout>
      </c:layout>
      <c:overlay val="0"/>
      <c:spPr>
        <a:solidFill>
          <a:srgbClr val="FFFFFF"/>
        </a:solidFill>
        <a:ln w="3175">
          <a:solidFill>
            <a:srgbClr val="000000"/>
          </a:solidFill>
          <a:prstDash val="solid"/>
        </a:ln>
      </c:spPr>
      <c:txPr>
        <a:bodyPr rot="0" spcFirstLastPara="0" vertOverflow="ellipsis" vert="horz" wrap="square" anchor="ctr" anchorCtr="1"/>
        <a:lstStyle/>
        <a:p>
          <a:pPr>
            <a:defRPr lang="zh-CN" sz="1100" b="0" i="0" u="none" strike="noStrike" kern="1200" baseline="0">
              <a:solidFill>
                <a:srgbClr val="000000"/>
              </a:solidFill>
              <a:latin typeface="宋体" panose="02010600030101010101" charset="-122"/>
              <a:ea typeface="宋体" panose="02010600030101010101" charset="-122"/>
              <a:cs typeface="宋体" panose="02010600030101010101" charset="-122"/>
            </a:defRPr>
          </a:pPr>
        </a:p>
      </c:txPr>
    </c:legend>
    <c:plotVisOnly val="1"/>
    <c:dispBlanksAs val="gap"/>
    <c:showDLblsOverMax val="0"/>
    <c:extLst>
      <c:ext uri="{0b15fc19-7d7d-44ad-8c2d-2c3a37ce22c3}">
        <chartProps xmlns="https://web.wps.cn/et/2018/main" chartId="{4eabe58f-8484-4edb-a5dc-d10e6e9e6120}"/>
      </c:ext>
    </c:extLst>
  </c:chart>
  <c:spPr>
    <a:solidFill>
      <a:srgbClr val="FFFFFF"/>
    </a:solidFill>
    <a:ln w="3175" cap="flat" cmpd="sng" algn="ctr">
      <a:solidFill>
        <a:srgbClr val="000000"/>
      </a:solidFill>
      <a:prstDash val="solid"/>
      <a:round/>
    </a:ln>
  </c:spPr>
  <c:txPr>
    <a:bodyPr/>
    <a:lstStyle/>
    <a:p>
      <a:pPr>
        <a:defRPr lang="zh-CN" sz="1200" b="0" i="0" u="none" strike="noStrike" baseline="0">
          <a:solidFill>
            <a:srgbClr val="000000"/>
          </a:solidFill>
          <a:latin typeface="宋体" panose="02010600030101010101" charset="-122"/>
          <a:ea typeface="宋体" panose="02010600030101010101" charset="-122"/>
          <a:cs typeface="宋体" panose="02010600030101010101" charset="-122"/>
        </a:defRPr>
      </a:pPr>
    </a:p>
  </c:txPr>
  <c:externalData r:id="rId1">
    <c:autoUpdate val="0"/>
  </c:externalData>
</c:chartSpace>
</file>

<file path=word/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文档" ma:contentTypeID="0x010100C60369067621B74F84F51EBC600FA323" ma:contentTypeVersion="1" ma:contentTypeDescription="新建文档。" ma:contentTypeScope="" ma:versionID="7b7e8680288efc45e091bf4e6ff32434">
  <xsd:schema xmlns:xsd="http://www.w3.org/2001/XMLSchema" xmlns:xs="http://www.w3.org/2001/XMLSchema" xmlns:p="http://schemas.microsoft.com/office/2006/metadata/properties" xmlns:ns1="http://schemas.microsoft.com/sharepoint/v3" targetNamespace="http://schemas.microsoft.com/office/2006/metadata/properties" ma:root="true" ma:fieldsID="5107b0345c29e57748057d300629ffc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计划开始日期" ma:description="“计划开始日期”是由“发布”功能创建的网站栏。它用于指定第一次向网站访问者显示此页面的日期和时间。" ma:hidden="true" ma:internalName="PublishingStartDate">
      <xsd:simpleType>
        <xsd:restriction base="dms:Unknown"/>
      </xsd:simpleType>
    </xsd:element>
    <xsd:element name="PublishingExpirationDate" ma:index="9" nillable="true" ma:displayName="计划结束日期" ma:description="“计划结束日期”是由“发布”功能创建的网站栏。它用于指定不再向网站访问者显示此页面的日期和时间。"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内容类型"/>
        <xsd:element ref="dc:title" minOccurs="0" maxOccurs="1" ma:index="4" ma:displayName="标题"/>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s:customData xmlns="http://www.wps.cn/officeDocument/2013/wpsCustomData" xmlns:s="http://www.wps.cn/officeDocument/2013/wpsCustomData">
  <customSectProps>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ops>
  <customShpExts>
    <customShpInfo spid="_x0000_s1026" textRotate="1"/>
  </customShpExts>
</s:customData>
</file>

<file path=customXml/item5.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BBF5372A-DDF0-4BC6-99A4-2065C3E60D84}"/>
</file>

<file path=customXml/itemProps2.xml><?xml version="1.0" encoding="utf-8"?>
<ds:datastoreItem xmlns:ds="http://schemas.openxmlformats.org/officeDocument/2006/customXml" ds:itemID="{867F6F9C-0CA5-4C01-85A9-3974D38ABD98}"/>
</file>

<file path=customXml/itemProps3.xml><?xml version="1.0" encoding="utf-8"?>
<ds:datastoreItem xmlns:ds="http://schemas.openxmlformats.org/officeDocument/2006/customXml" ds:itemID="{892E2A77-81B3-476F-BDD4-4EBF456E7629}"/>
</file>

<file path=customXml/itemProps4.xml><?xml version="1.0" encoding="utf-8"?>
<ds:datastoreItem xmlns:ds="http://schemas.openxmlformats.org/officeDocument/2006/customXml" ds:itemID="{B1977F7D-205B-4081-913C-38D41E755F92}"/>
</file>

<file path=customXml/itemProps5.xml><?xml version="1.0" encoding="utf-8"?>
<ds:datastoreItem xmlns:ds="http://schemas.openxmlformats.org/officeDocument/2006/customXml" ds:itemID="{43563813-64D5-4AA8-B292-0DA79747CF8D}"/>
</file>

<file path=docProps/app.xml><?xml version="1.0" encoding="utf-8"?>
<Properties xmlns="http://schemas.openxmlformats.org/officeDocument/2006/extended-properties" xmlns:vt="http://schemas.openxmlformats.org/officeDocument/2006/docPropsVTypes">
  <Template>Normal.dotm</Template>
  <Pages>307</Pages>
  <Words>36880</Words>
  <Characters>210219</Characters>
  <Lines>1751</Lines>
  <Paragraphs>493</Paragraphs>
  <TotalTime>1130</TotalTime>
  <ScaleCrop>false</ScaleCrop>
  <LinksUpToDate>false</LinksUpToDate>
  <CharactersWithSpaces>246606</CharactersWithSpaces>
  <Application>WPS Office_12.8.2.18606_F1E327BC-269C-435d-A152-05C5408002CA</Application>
  <DocSecurity>0</DocSecurit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 li</dc:creator>
  <cp:lastModifiedBy>朱功海</cp:lastModifiedBy>
  <cp:revision>631</cp:revision>
  <cp:lastPrinted>2024-12-25T06:39:00Z</cp:lastPrinted>
  <dcterms:created xsi:type="dcterms:W3CDTF">2025-11-18T10:02:00Z</dcterms:created>
  <dcterms:modified xsi:type="dcterms:W3CDTF">2025-12-24T07:59:49Z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2052-12.8.2.18606</vt:lpwstr>
  </property>
  <property fmtid="{D5CDD505-2E9C-101B-9397-08002B2CF9AE}" pid="3" name="ICV">
    <vt:lpwstr>517E43ECD7774EC09F4A72FA683BBCD9_13</vt:lpwstr>
  </property>
  <property fmtid="{D5CDD505-2E9C-101B-9397-08002B2CF9AE}" pid="4" name="KSOTemplateDocerSaveRecord">
    <vt:lpwstr>eyJoZGlkIjoiODViY2JkMjU3NGYzZTEwMzZmMGFkZWViYmNkYWU3NDIiLCJ1c2VySWQiOiI0OTU5NjQ3NTUifQ==</vt:lpwstr>
  </property>
  <property fmtid="{D5CDD505-2E9C-101B-9397-08002B2CF9AE}" pid="5" name="ContentTypeId">
    <vt:lpwstr>0x010100C60369067621B74F84F51EBC600FA323</vt:lpwstr>
  </property>
</Properties>
</file>